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8"/>
  </p:notesMasterIdLst>
  <p:handoutMasterIdLst>
    <p:handoutMasterId r:id="rId179"/>
  </p:handoutMasterIdLst>
  <p:sldIdLst>
    <p:sldId id="256" r:id="rId2"/>
    <p:sldId id="445" r:id="rId3"/>
    <p:sldId id="455" r:id="rId4"/>
    <p:sldId id="459" r:id="rId5"/>
    <p:sldId id="301" r:id="rId6"/>
    <p:sldId id="270" r:id="rId7"/>
    <p:sldId id="448" r:id="rId8"/>
    <p:sldId id="369" r:id="rId9"/>
    <p:sldId id="317" r:id="rId10"/>
    <p:sldId id="458" r:id="rId11"/>
    <p:sldId id="457" r:id="rId12"/>
    <p:sldId id="449" r:id="rId13"/>
    <p:sldId id="318" r:id="rId14"/>
    <p:sldId id="271" r:id="rId15"/>
    <p:sldId id="451" r:id="rId16"/>
    <p:sldId id="452" r:id="rId17"/>
    <p:sldId id="453" r:id="rId18"/>
    <p:sldId id="316" r:id="rId19"/>
    <p:sldId id="272" r:id="rId20"/>
    <p:sldId id="441" r:id="rId21"/>
    <p:sldId id="300" r:id="rId22"/>
    <p:sldId id="278" r:id="rId23"/>
    <p:sldId id="277" r:id="rId24"/>
    <p:sldId id="442" r:id="rId25"/>
    <p:sldId id="302" r:id="rId26"/>
    <p:sldId id="303" r:id="rId27"/>
    <p:sldId id="304" r:id="rId28"/>
    <p:sldId id="320" r:id="rId29"/>
    <p:sldId id="299" r:id="rId30"/>
    <p:sldId id="313" r:id="rId31"/>
    <p:sldId id="315" r:id="rId32"/>
    <p:sldId id="274" r:id="rId33"/>
    <p:sldId id="273" r:id="rId34"/>
    <p:sldId id="284" r:id="rId35"/>
    <p:sldId id="283" r:id="rId36"/>
    <p:sldId id="447" r:id="rId37"/>
    <p:sldId id="282" r:id="rId38"/>
    <p:sldId id="281" r:id="rId39"/>
    <p:sldId id="308" r:id="rId40"/>
    <p:sldId id="309" r:id="rId41"/>
    <p:sldId id="280" r:id="rId42"/>
    <p:sldId id="279" r:id="rId43"/>
    <p:sldId id="450" r:id="rId44"/>
    <p:sldId id="319" r:id="rId45"/>
    <p:sldId id="287" r:id="rId46"/>
    <p:sldId id="286" r:id="rId47"/>
    <p:sldId id="285" r:id="rId48"/>
    <p:sldId id="288" r:id="rId49"/>
    <p:sldId id="443" r:id="rId50"/>
    <p:sldId id="307" r:id="rId51"/>
    <p:sldId id="289" r:id="rId52"/>
    <p:sldId id="306" r:id="rId53"/>
    <p:sldId id="387" r:id="rId54"/>
    <p:sldId id="340" r:id="rId55"/>
    <p:sldId id="339" r:id="rId56"/>
    <p:sldId id="258" r:id="rId57"/>
    <p:sldId id="294" r:id="rId58"/>
    <p:sldId id="305" r:id="rId59"/>
    <p:sldId id="293" r:id="rId60"/>
    <p:sldId id="444" r:id="rId61"/>
    <p:sldId id="292" r:id="rId62"/>
    <p:sldId id="291" r:id="rId63"/>
    <p:sldId id="296" r:id="rId64"/>
    <p:sldId id="297" r:id="rId65"/>
    <p:sldId id="290" r:id="rId66"/>
    <p:sldId id="295" r:id="rId67"/>
    <p:sldId id="298" r:id="rId68"/>
    <p:sldId id="368" r:id="rId69"/>
    <p:sldId id="322" r:id="rId70"/>
    <p:sldId id="361" r:id="rId71"/>
    <p:sldId id="371" r:id="rId72"/>
    <p:sldId id="374" r:id="rId73"/>
    <p:sldId id="373" r:id="rId74"/>
    <p:sldId id="342" r:id="rId75"/>
    <p:sldId id="344" r:id="rId76"/>
    <p:sldId id="375" r:id="rId77"/>
    <p:sldId id="324" r:id="rId78"/>
    <p:sldId id="345" r:id="rId79"/>
    <p:sldId id="325" r:id="rId80"/>
    <p:sldId id="377" r:id="rId81"/>
    <p:sldId id="382" r:id="rId82"/>
    <p:sldId id="378" r:id="rId83"/>
    <p:sldId id="379" r:id="rId84"/>
    <p:sldId id="380" r:id="rId85"/>
    <p:sldId id="381" r:id="rId86"/>
    <p:sldId id="390" r:id="rId87"/>
    <p:sldId id="391" r:id="rId88"/>
    <p:sldId id="463" r:id="rId89"/>
    <p:sldId id="392" r:id="rId90"/>
    <p:sldId id="393" r:id="rId91"/>
    <p:sldId id="346" r:id="rId92"/>
    <p:sldId id="327" r:id="rId93"/>
    <p:sldId id="384" r:id="rId94"/>
    <p:sldId id="347" r:id="rId95"/>
    <p:sldId id="385" r:id="rId96"/>
    <p:sldId id="386" r:id="rId97"/>
    <p:sldId id="348" r:id="rId98"/>
    <p:sldId id="328" r:id="rId99"/>
    <p:sldId id="329" r:id="rId100"/>
    <p:sldId id="330" r:id="rId101"/>
    <p:sldId id="349" r:id="rId102"/>
    <p:sldId id="331" r:id="rId103"/>
    <p:sldId id="341" r:id="rId104"/>
    <p:sldId id="461" r:id="rId105"/>
    <p:sldId id="460" r:id="rId106"/>
    <p:sldId id="363" r:id="rId107"/>
    <p:sldId id="364" r:id="rId108"/>
    <p:sldId id="367" r:id="rId109"/>
    <p:sldId id="462" r:id="rId110"/>
    <p:sldId id="366" r:id="rId111"/>
    <p:sldId id="333" r:id="rId112"/>
    <p:sldId id="334" r:id="rId113"/>
    <p:sldId id="350" r:id="rId114"/>
    <p:sldId id="335" r:id="rId115"/>
    <p:sldId id="336" r:id="rId116"/>
    <p:sldId id="337" r:id="rId117"/>
    <p:sldId id="338" r:id="rId118"/>
    <p:sldId id="353" r:id="rId119"/>
    <p:sldId id="354" r:id="rId120"/>
    <p:sldId id="355" r:id="rId121"/>
    <p:sldId id="356" r:id="rId122"/>
    <p:sldId id="357" r:id="rId123"/>
    <p:sldId id="358" r:id="rId124"/>
    <p:sldId id="359" r:id="rId125"/>
    <p:sldId id="360" r:id="rId126"/>
    <p:sldId id="388" r:id="rId127"/>
    <p:sldId id="370" r:id="rId128"/>
    <p:sldId id="266" r:id="rId129"/>
    <p:sldId id="267" r:id="rId130"/>
    <p:sldId id="395" r:id="rId131"/>
    <p:sldId id="396" r:id="rId132"/>
    <p:sldId id="397" r:id="rId133"/>
    <p:sldId id="398" r:id="rId134"/>
    <p:sldId id="399" r:id="rId135"/>
    <p:sldId id="439" r:id="rId136"/>
    <p:sldId id="440"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394" r:id="rId157"/>
    <p:sldId id="419"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 id="438" r:id="rId175"/>
    <p:sldId id="420" r:id="rId176"/>
    <p:sldId id="421" r:id="rId1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80" d="100"/>
          <a:sy n="80" d="100"/>
        </p:scale>
        <p:origin x="105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2A2F5-FAC7-4B35-9E17-476A6E5F4B6F}" type="datetimeFigureOut">
              <a:rPr lang="en-US" smtClean="0"/>
              <a:t>10/14/2020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239DA8-89F2-4FF5-A82F-5E36908852C4}" type="slidenum">
              <a:rPr lang="en-US" smtClean="0"/>
              <a:t>‹#›</a:t>
            </a:fld>
            <a:endParaRPr lang="en-US"/>
          </a:p>
        </p:txBody>
      </p:sp>
    </p:spTree>
    <p:extLst>
      <p:ext uri="{BB962C8B-B14F-4D97-AF65-F5344CB8AC3E}">
        <p14:creationId xmlns:p14="http://schemas.microsoft.com/office/powerpoint/2010/main" val="246131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15D81-A926-4A38-BCD0-19D7806AEC7B}" type="datetimeFigureOut">
              <a:rPr lang="en-US" smtClean="0"/>
              <a:t>10/14/2020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BC9D-3705-4FEC-A782-F5C29D06A5B0}" type="slidenum">
              <a:rPr lang="en-US" smtClean="0"/>
              <a:t>‹#›</a:t>
            </a:fld>
            <a:endParaRPr lang="en-US"/>
          </a:p>
        </p:txBody>
      </p:sp>
    </p:spTree>
    <p:extLst>
      <p:ext uri="{BB962C8B-B14F-4D97-AF65-F5344CB8AC3E}">
        <p14:creationId xmlns:p14="http://schemas.microsoft.com/office/powerpoint/2010/main" val="173366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ahoma" panose="020B0604030504040204" pitchFamily="34" charset="0"/>
              </a:defRPr>
            </a:lvl1pPr>
            <a:lvl2pPr marL="742950" indent="-285750">
              <a:defRPr sz="4400">
                <a:solidFill>
                  <a:schemeClr val="tx1"/>
                </a:solidFill>
                <a:latin typeface="Tahoma" panose="020B0604030504040204" pitchFamily="34" charset="0"/>
              </a:defRPr>
            </a:lvl2pPr>
            <a:lvl3pPr marL="1143000" indent="-228600">
              <a:defRPr sz="4400">
                <a:solidFill>
                  <a:schemeClr val="tx1"/>
                </a:solidFill>
                <a:latin typeface="Tahoma" panose="020B0604030504040204" pitchFamily="34" charset="0"/>
              </a:defRPr>
            </a:lvl3pPr>
            <a:lvl4pPr marL="1600200" indent="-228600">
              <a:defRPr sz="4400">
                <a:solidFill>
                  <a:schemeClr val="tx1"/>
                </a:solidFill>
                <a:latin typeface="Tahoma" panose="020B0604030504040204" pitchFamily="34" charset="0"/>
              </a:defRPr>
            </a:lvl4pPr>
            <a:lvl5pPr marL="2057400" indent="-22860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fld id="{3AC57C10-D532-489D-8FF3-42FC6F1D46E6}" type="slidenum">
              <a:rPr lang="en-US" altLang="en-US" sz="1200"/>
              <a:pPr/>
              <a:t>8</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could have caused this infection?</a:t>
            </a:r>
          </a:p>
          <a:p>
            <a:pPr eaLnBrk="1" hangingPunct="1"/>
            <a:r>
              <a:rPr lang="en-US" altLang="en-US" smtClean="0"/>
              <a:t>Gunshot?</a:t>
            </a:r>
          </a:p>
          <a:p>
            <a:pPr eaLnBrk="1" hangingPunct="1"/>
            <a:r>
              <a:rPr lang="en-US" altLang="en-US" smtClean="0"/>
              <a:t>Open Fracture?</a:t>
            </a:r>
          </a:p>
          <a:p>
            <a:pPr eaLnBrk="1" hangingPunct="1"/>
            <a:r>
              <a:rPr lang="en-US" altLang="en-US" smtClean="0"/>
              <a:t>Surgical Wound?</a:t>
            </a:r>
          </a:p>
          <a:p>
            <a:pPr eaLnBrk="1" hangingPunct="1"/>
            <a:r>
              <a:rPr lang="en-US" altLang="en-US" smtClean="0"/>
              <a:t>Foot ulcer caused by poor shoe fitting in a client with Diabetes</a:t>
            </a:r>
          </a:p>
          <a:p>
            <a:pPr eaLnBrk="1" hangingPunct="1"/>
            <a:r>
              <a:rPr lang="en-US" altLang="en-US" smtClean="0"/>
              <a:t>Puncture wound for client with poor circulation?</a:t>
            </a:r>
          </a:p>
        </p:txBody>
      </p:sp>
    </p:spTree>
    <p:extLst>
      <p:ext uri="{BB962C8B-B14F-4D97-AF65-F5344CB8AC3E}">
        <p14:creationId xmlns:p14="http://schemas.microsoft.com/office/powerpoint/2010/main" val="153601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FB3D9-7CDC-4E4F-8031-4E9B43827CD1}" type="slidenum">
              <a:rPr lang="en-US" smtClean="0"/>
              <a:pPr/>
              <a:t>71</a:t>
            </a:fld>
            <a:endParaRPr lang="en-US"/>
          </a:p>
        </p:txBody>
      </p:sp>
    </p:spTree>
    <p:extLst>
      <p:ext uri="{BB962C8B-B14F-4D97-AF65-F5344CB8AC3E}">
        <p14:creationId xmlns:p14="http://schemas.microsoft.com/office/powerpoint/2010/main" val="3611590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BC9D-3705-4FEC-A782-F5C29D06A5B0}" type="slidenum">
              <a:rPr lang="en-US" smtClean="0"/>
              <a:t>76</a:t>
            </a:fld>
            <a:endParaRPr lang="en-US"/>
          </a:p>
        </p:txBody>
      </p:sp>
    </p:spTree>
    <p:extLst>
      <p:ext uri="{BB962C8B-B14F-4D97-AF65-F5344CB8AC3E}">
        <p14:creationId xmlns:p14="http://schemas.microsoft.com/office/powerpoint/2010/main" val="223213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2" name="Rectangle 1031"/>
          <p:cNvSpPr>
            <a:spLocks noGrp="1" noChangeArrowheads="1"/>
          </p:cNvSpPr>
          <p:nvPr>
            <p:ph type="sldNum" sz="quarter" idx="5"/>
          </p:nvPr>
        </p:nvSpPr>
        <p:spPr/>
        <p:txBody>
          <a:bodyPr/>
          <a:lstStyle/>
          <a:p>
            <a:fld id="{D4D09B08-8E23-42A4-A350-24A2C00A9770}" type="slidenum">
              <a:rPr lang="en-US"/>
              <a:t>87</a:t>
            </a:fld>
            <a:endParaRPr lang="en-US"/>
          </a:p>
        </p:txBody>
      </p:sp>
      <p:sp>
        <p:nvSpPr>
          <p:cNvPr id="1049253" name="Rectangle 2"/>
          <p:cNvSpPr>
            <a:spLocks noGrp="1" noRot="1" noChangeAspect="1" noChangeArrowheads="1" noTextEdit="1"/>
          </p:cNvSpPr>
          <p:nvPr>
            <p:ph type="sldImg"/>
          </p:nvPr>
        </p:nvSpPr>
        <p:spPr/>
      </p:sp>
      <p:sp>
        <p:nvSpPr>
          <p:cNvPr id="1049254" name="Rectangle 3"/>
          <p:cNvSpPr>
            <a:spLocks noGrp="1" noChangeArrowheads="1"/>
          </p:cNvSpPr>
          <p:nvPr>
            <p:ph type="body" idx="1"/>
          </p:nvPr>
        </p:nvSpPr>
        <p:spPr/>
        <p:txBody>
          <a:bodyPr/>
          <a:lstStyle/>
          <a:p>
            <a:r>
              <a:rPr lang="en-US" dirty="0" err="1">
                <a:solidFill>
                  <a:srgbClr val="333333"/>
                </a:solidFill>
                <a:latin typeface="Verdana" pitchFamily="34" charset="0"/>
              </a:rPr>
              <a:t>Sjögren's</a:t>
            </a:r>
            <a:r>
              <a:rPr lang="en-US" dirty="0">
                <a:solidFill>
                  <a:srgbClr val="333333"/>
                </a:solidFill>
                <a:latin typeface="Verdana" pitchFamily="34" charset="0"/>
              </a:rPr>
              <a:t> ("SHOW-grins") syndrome is a chronic disease in which white blood cells attack the moisture-producing glands. The hallmark symptoms are dry eyes and dry mouth, but it is a systemic disease, affecting many organs and may cause fatigue. It is one of the most prevalent autoimmune disorders, striking as many as four million Americans.</a:t>
            </a:r>
          </a:p>
          <a:p>
            <a:endParaRPr lang="en-US" dirty="0"/>
          </a:p>
          <a:p>
            <a:endParaRPr lang="en-US" dirty="0"/>
          </a:p>
          <a:p>
            <a:endParaRPr lang="en-US" dirty="0"/>
          </a:p>
        </p:txBody>
      </p:sp>
    </p:spTree>
    <p:extLst>
      <p:ext uri="{BB962C8B-B14F-4D97-AF65-F5344CB8AC3E}">
        <p14:creationId xmlns:p14="http://schemas.microsoft.com/office/powerpoint/2010/main" val="107095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BC9D-3705-4FEC-A782-F5C29D06A5B0}" type="slidenum">
              <a:rPr lang="en-US" smtClean="0"/>
              <a:t>94</a:t>
            </a:fld>
            <a:endParaRPr lang="en-US"/>
          </a:p>
        </p:txBody>
      </p:sp>
    </p:spTree>
    <p:extLst>
      <p:ext uri="{BB962C8B-B14F-4D97-AF65-F5344CB8AC3E}">
        <p14:creationId xmlns:p14="http://schemas.microsoft.com/office/powerpoint/2010/main" val="1205137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BC9D-3705-4FEC-A782-F5C29D06A5B0}" type="slidenum">
              <a:rPr lang="en-US" smtClean="0"/>
              <a:t>99</a:t>
            </a:fld>
            <a:endParaRPr lang="en-US"/>
          </a:p>
        </p:txBody>
      </p:sp>
    </p:spTree>
    <p:extLst>
      <p:ext uri="{BB962C8B-B14F-4D97-AF65-F5344CB8AC3E}">
        <p14:creationId xmlns:p14="http://schemas.microsoft.com/office/powerpoint/2010/main" val="205121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ahoma" panose="020B0604030504040204" pitchFamily="34" charset="0"/>
              </a:defRPr>
            </a:lvl1pPr>
            <a:lvl2pPr marL="742950" indent="-285750">
              <a:defRPr sz="4400">
                <a:solidFill>
                  <a:schemeClr val="tx1"/>
                </a:solidFill>
                <a:latin typeface="Tahoma" panose="020B0604030504040204" pitchFamily="34" charset="0"/>
              </a:defRPr>
            </a:lvl2pPr>
            <a:lvl3pPr marL="1143000" indent="-228600">
              <a:defRPr sz="4400">
                <a:solidFill>
                  <a:schemeClr val="tx1"/>
                </a:solidFill>
                <a:latin typeface="Tahoma" panose="020B0604030504040204" pitchFamily="34" charset="0"/>
              </a:defRPr>
            </a:lvl3pPr>
            <a:lvl4pPr marL="1600200" indent="-228600">
              <a:defRPr sz="4400">
                <a:solidFill>
                  <a:schemeClr val="tx1"/>
                </a:solidFill>
                <a:latin typeface="Tahoma" panose="020B0604030504040204" pitchFamily="34" charset="0"/>
              </a:defRPr>
            </a:lvl4pPr>
            <a:lvl5pPr marL="2057400" indent="-22860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fld id="{EDBB1D74-490E-47AD-A709-AA624FB51C0D}" type="slidenum">
              <a:rPr lang="en-US" altLang="en-US" sz="1200"/>
              <a:pPr/>
              <a:t>103</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Page 1239 </a:t>
            </a:r>
            <a:r>
              <a:rPr lang="en-US" altLang="en-US" dirty="0" err="1" smtClean="0"/>
              <a:t>Lemone</a:t>
            </a:r>
            <a:endParaRPr lang="en-US" altLang="en-US" dirty="0" smtClean="0"/>
          </a:p>
          <a:p>
            <a:pPr eaLnBrk="1" hangingPunct="1"/>
            <a:r>
              <a:rPr lang="en-US" altLang="en-US" dirty="0" smtClean="0"/>
              <a:t>Osteoarthritis also labeled degenerative joint disease</a:t>
            </a:r>
          </a:p>
          <a:p>
            <a:pPr eaLnBrk="1" hangingPunct="1"/>
            <a:r>
              <a:rPr lang="en-US" altLang="en-US" dirty="0" smtClean="0"/>
              <a:t>Most commonly </a:t>
            </a:r>
            <a:r>
              <a:rPr lang="en-US" altLang="en-US" dirty="0" err="1" smtClean="0"/>
              <a:t>occuring</a:t>
            </a:r>
            <a:r>
              <a:rPr lang="en-US" altLang="en-US" dirty="0" smtClean="0"/>
              <a:t> form of arthritis </a:t>
            </a:r>
          </a:p>
          <a:p>
            <a:pPr eaLnBrk="1" hangingPunct="1"/>
            <a:r>
              <a:rPr lang="en-US" altLang="en-US" dirty="0" smtClean="0"/>
              <a:t>Loss of articular cartilage and hypertrophy of the bone!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Degenerative Joint Disease</a:t>
            </a:r>
          </a:p>
        </p:txBody>
      </p:sp>
    </p:spTree>
    <p:extLst>
      <p:ext uri="{BB962C8B-B14F-4D97-AF65-F5344CB8AC3E}">
        <p14:creationId xmlns:p14="http://schemas.microsoft.com/office/powerpoint/2010/main" val="302934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Proteoglycans</a:t>
            </a:r>
            <a:r>
              <a:rPr lang="en-US" sz="1200" b="0" i="0" kern="1200" dirty="0" smtClean="0">
                <a:solidFill>
                  <a:schemeClr val="tx1"/>
                </a:solidFill>
                <a:effectLst/>
                <a:latin typeface="+mn-lt"/>
                <a:ea typeface="+mn-ea"/>
                <a:cs typeface="+mn-cs"/>
              </a:rPr>
              <a:t> are proteins that are heavily glycosylated. The basic </a:t>
            </a:r>
            <a:r>
              <a:rPr lang="en-US" sz="1200" b="1" i="0" kern="1200" dirty="0" smtClean="0">
                <a:solidFill>
                  <a:schemeClr val="tx1"/>
                </a:solidFill>
                <a:effectLst/>
                <a:latin typeface="+mn-lt"/>
                <a:ea typeface="+mn-ea"/>
                <a:cs typeface="+mn-cs"/>
              </a:rPr>
              <a:t>proteoglycan</a:t>
            </a:r>
            <a:r>
              <a:rPr lang="en-US" sz="1200" b="0" i="0" kern="1200" dirty="0" smtClean="0">
                <a:solidFill>
                  <a:schemeClr val="tx1"/>
                </a:solidFill>
                <a:effectLst/>
                <a:latin typeface="+mn-lt"/>
                <a:ea typeface="+mn-ea"/>
                <a:cs typeface="+mn-cs"/>
              </a:rPr>
              <a:t> unit consists of a "core protein" with one or more covalently attached glycosaminoglycan (GAG) chain(s).</a:t>
            </a:r>
            <a:endParaRPr lang="en-US" dirty="0"/>
          </a:p>
        </p:txBody>
      </p:sp>
      <p:sp>
        <p:nvSpPr>
          <p:cNvPr id="4" name="Slide Number Placeholder 3"/>
          <p:cNvSpPr>
            <a:spLocks noGrp="1"/>
          </p:cNvSpPr>
          <p:nvPr>
            <p:ph type="sldNum" sz="quarter" idx="10"/>
          </p:nvPr>
        </p:nvSpPr>
        <p:spPr/>
        <p:txBody>
          <a:bodyPr/>
          <a:lstStyle/>
          <a:p>
            <a:fld id="{DACDBC9D-3705-4FEC-A782-F5C29D06A5B0}" type="slidenum">
              <a:rPr lang="en-US" smtClean="0"/>
              <a:t>109</a:t>
            </a:fld>
            <a:endParaRPr lang="en-US"/>
          </a:p>
        </p:txBody>
      </p:sp>
    </p:spTree>
    <p:extLst>
      <p:ext uri="{BB962C8B-B14F-4D97-AF65-F5344CB8AC3E}">
        <p14:creationId xmlns:p14="http://schemas.microsoft.com/office/powerpoint/2010/main" val="63088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Aerobic exercise is physical exercise of low to high intensity that depends primarily on the aerobic energy-generating process. "Aerobic" is defined as "relating to, involving, or requiring free oxygen", and refers to the use of oxygen to adequately meet energy demands during exercise via aerobic metabolism. </a:t>
            </a:r>
            <a:endParaRPr lang="en-US" dirty="0"/>
          </a:p>
        </p:txBody>
      </p:sp>
      <p:sp>
        <p:nvSpPr>
          <p:cNvPr id="4" name="Slide Number Placeholder 3"/>
          <p:cNvSpPr>
            <a:spLocks noGrp="1"/>
          </p:cNvSpPr>
          <p:nvPr>
            <p:ph type="sldNum" sz="quarter" idx="10"/>
          </p:nvPr>
        </p:nvSpPr>
        <p:spPr/>
        <p:txBody>
          <a:bodyPr/>
          <a:lstStyle/>
          <a:p>
            <a:fld id="{DACDBC9D-3705-4FEC-A782-F5C29D06A5B0}" type="slidenum">
              <a:rPr lang="en-US" smtClean="0"/>
              <a:t>115</a:t>
            </a:fld>
            <a:endParaRPr lang="en-US"/>
          </a:p>
        </p:txBody>
      </p:sp>
    </p:spTree>
    <p:extLst>
      <p:ext uri="{BB962C8B-B14F-4D97-AF65-F5344CB8AC3E}">
        <p14:creationId xmlns:p14="http://schemas.microsoft.com/office/powerpoint/2010/main" val="1657446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ahoma" panose="020B0604030504040204" pitchFamily="34" charset="0"/>
              </a:defRPr>
            </a:lvl1pPr>
            <a:lvl2pPr marL="742950" indent="-285750">
              <a:defRPr sz="4400">
                <a:solidFill>
                  <a:schemeClr val="tx1"/>
                </a:solidFill>
                <a:latin typeface="Tahoma" panose="020B0604030504040204" pitchFamily="34" charset="0"/>
              </a:defRPr>
            </a:lvl2pPr>
            <a:lvl3pPr marL="1143000" indent="-228600">
              <a:defRPr sz="4400">
                <a:solidFill>
                  <a:schemeClr val="tx1"/>
                </a:solidFill>
                <a:latin typeface="Tahoma" panose="020B0604030504040204" pitchFamily="34" charset="0"/>
              </a:defRPr>
            </a:lvl3pPr>
            <a:lvl4pPr marL="1600200" indent="-228600">
              <a:defRPr sz="4400">
                <a:solidFill>
                  <a:schemeClr val="tx1"/>
                </a:solidFill>
                <a:latin typeface="Tahoma" panose="020B0604030504040204" pitchFamily="34" charset="0"/>
              </a:defRPr>
            </a:lvl4pPr>
            <a:lvl5pPr marL="2057400" indent="-22860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fld id="{33A0F50E-A633-480A-B3D0-DA99116A0D62}" type="slidenum">
              <a:rPr lang="en-US" altLang="en-US" sz="1200"/>
              <a:pPr/>
              <a:t>124</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Page 1246</a:t>
            </a:r>
          </a:p>
          <a:p>
            <a:pPr eaLnBrk="1" hangingPunct="1"/>
            <a:r>
              <a:rPr lang="en-US" altLang="en-US" smtClean="0"/>
              <a:t>Nursing care</a:t>
            </a:r>
          </a:p>
        </p:txBody>
      </p:sp>
    </p:spTree>
    <p:extLst>
      <p:ext uri="{BB962C8B-B14F-4D97-AF65-F5344CB8AC3E}">
        <p14:creationId xmlns:p14="http://schemas.microsoft.com/office/powerpoint/2010/main" val="3556325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D2F74DB8-5C6C-4DAA-A434-8FBCE6ADFBB4}" type="slidenum">
              <a:rPr lang="en-US" smtClean="0"/>
              <a:pPr/>
              <a:t>130</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69695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42B646E3-B457-438F-818F-577983B32E71}" type="slidenum">
              <a:rPr lang="en-US" smtClean="0"/>
              <a:pPr/>
              <a:t>9</a:t>
            </a:fld>
            <a:endParaRPr lang="en-US" dirty="0" smtClean="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199942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EC635EDA-9A28-4C2A-BFD8-940835C33A15}" type="slidenum">
              <a:rPr lang="en-US" smtClean="0"/>
              <a:pPr/>
              <a:t>131</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smtClean="0"/>
          </a:p>
          <a:p>
            <a:r>
              <a:rPr lang="en-US" smtClean="0"/>
              <a:t>Metabolic disease, in which bone demineralization results in decreased density and subsequent fractures.</a:t>
            </a:r>
          </a:p>
          <a:p>
            <a:r>
              <a:rPr lang="en-US" smtClean="0"/>
              <a:t>Osteopenia (low bone mass, which occurs when there is a disruption in the bone remodeling process.</a:t>
            </a:r>
          </a:p>
          <a:p>
            <a:r>
              <a:rPr lang="en-US" smtClean="0"/>
              <a:t>Bone density scan altered, decrease density.</a:t>
            </a:r>
          </a:p>
          <a:p>
            <a:r>
              <a:rPr lang="en-US" smtClean="0"/>
              <a:t>Bone resorption exceeds bone formation.</a:t>
            </a:r>
          </a:p>
          <a:p>
            <a:endParaRPr lang="en-US" smtClean="0"/>
          </a:p>
          <a:p>
            <a:r>
              <a:rPr lang="en-US" smtClean="0"/>
              <a:t>SERM – Selective Estrogen Receptor Modulators.</a:t>
            </a:r>
          </a:p>
        </p:txBody>
      </p:sp>
    </p:spTree>
    <p:extLst>
      <p:ext uri="{BB962C8B-B14F-4D97-AF65-F5344CB8AC3E}">
        <p14:creationId xmlns:p14="http://schemas.microsoft.com/office/powerpoint/2010/main" val="3283430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9CE7700-4F4F-4094-9C95-3B088ABF33EF}" type="slidenum">
              <a:rPr lang="en-US" smtClean="0"/>
              <a:pPr/>
              <a:t>132</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006218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81E5C199-5D8B-4C09-B134-14A5D4F02DA2}" type="slidenum">
              <a:rPr lang="en-US" smtClean="0"/>
              <a:pPr/>
              <a:t>133</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xfrm>
            <a:off x="701040" y="4415791"/>
            <a:ext cx="5608320" cy="4183380"/>
          </a:xfrm>
          <a:noFill/>
          <a:ln/>
        </p:spPr>
        <p:txBody>
          <a:bodyPr/>
          <a:lstStyle/>
          <a:p>
            <a:r>
              <a:rPr lang="en-US" smtClean="0"/>
              <a:t>S&amp;P</a:t>
            </a:r>
          </a:p>
        </p:txBody>
      </p:sp>
    </p:spTree>
    <p:extLst>
      <p:ext uri="{BB962C8B-B14F-4D97-AF65-F5344CB8AC3E}">
        <p14:creationId xmlns:p14="http://schemas.microsoft.com/office/powerpoint/2010/main" val="303976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9CE47A60-E353-485E-8CBF-285F09B8F75D}" type="slidenum">
              <a:rPr lang="en-US" smtClean="0"/>
              <a:pPr/>
              <a:t>134</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929835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FD402457-58B5-46D1-90BD-64E6869C2364}" type="slidenum">
              <a:rPr lang="en-US" smtClean="0"/>
              <a:pPr/>
              <a:t>137</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64764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E9261FC8-0028-45C6-881B-3613B98F7BD2}" type="slidenum">
              <a:rPr lang="en-US" smtClean="0"/>
              <a:pPr/>
              <a:t>138</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37116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AE0E1BA4-A7CD-496B-8D82-81953FEE750C}" type="slidenum">
              <a:rPr lang="en-US" smtClean="0"/>
              <a:pPr/>
              <a:t>139</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550183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44289194-46BE-4120-9AEB-BA39A81FEFC6}" type="slidenum">
              <a:rPr lang="en-US" smtClean="0"/>
              <a:pPr/>
              <a:t>140</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471930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58337C9-7B2C-417E-A44E-4D59E3817770}" type="slidenum">
              <a:rPr lang="en-US" smtClean="0"/>
              <a:pPr/>
              <a:t>141</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xfrm>
            <a:off x="701040" y="4415791"/>
            <a:ext cx="5608320" cy="4183380"/>
          </a:xfrm>
          <a:noFill/>
          <a:ln/>
        </p:spPr>
        <p:txBody>
          <a:bodyPr/>
          <a:lstStyle/>
          <a:p>
            <a:endParaRPr lang="en-GB" smtClean="0"/>
          </a:p>
        </p:txBody>
      </p:sp>
    </p:spTree>
    <p:extLst>
      <p:ext uri="{BB962C8B-B14F-4D97-AF65-F5344CB8AC3E}">
        <p14:creationId xmlns:p14="http://schemas.microsoft.com/office/powerpoint/2010/main" val="3846508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63E65E07-A4C0-4E2F-8772-F30EAB651B38}" type="slidenum">
              <a:rPr lang="en-US" smtClean="0"/>
              <a:pPr/>
              <a:t>142</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xfrm>
            <a:off x="701040" y="4415791"/>
            <a:ext cx="5608320" cy="4183380"/>
          </a:xfrm>
          <a:noFill/>
          <a:ln/>
        </p:spPr>
        <p:txBody>
          <a:bodyPr/>
          <a:lstStyle/>
          <a:p>
            <a:r>
              <a:rPr lang="en-US" smtClean="0"/>
              <a:t>S&amp;P</a:t>
            </a:r>
          </a:p>
        </p:txBody>
      </p:sp>
    </p:spTree>
    <p:extLst>
      <p:ext uri="{BB962C8B-B14F-4D97-AF65-F5344CB8AC3E}">
        <p14:creationId xmlns:p14="http://schemas.microsoft.com/office/powerpoint/2010/main" val="359770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ahoma" panose="020B0604030504040204" pitchFamily="34" charset="0"/>
              </a:defRPr>
            </a:lvl1pPr>
            <a:lvl2pPr marL="742950" indent="-285750">
              <a:defRPr sz="4400">
                <a:solidFill>
                  <a:schemeClr val="tx1"/>
                </a:solidFill>
                <a:latin typeface="Tahoma" panose="020B0604030504040204" pitchFamily="34" charset="0"/>
              </a:defRPr>
            </a:lvl2pPr>
            <a:lvl3pPr marL="1143000" indent="-228600">
              <a:defRPr sz="4400">
                <a:solidFill>
                  <a:schemeClr val="tx1"/>
                </a:solidFill>
                <a:latin typeface="Tahoma" panose="020B0604030504040204" pitchFamily="34" charset="0"/>
              </a:defRPr>
            </a:lvl3pPr>
            <a:lvl4pPr marL="1600200" indent="-228600">
              <a:defRPr sz="4400">
                <a:solidFill>
                  <a:schemeClr val="tx1"/>
                </a:solidFill>
                <a:latin typeface="Tahoma" panose="020B0604030504040204" pitchFamily="34" charset="0"/>
              </a:defRPr>
            </a:lvl4pPr>
            <a:lvl5pPr marL="2057400" indent="-22860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fld id="{527ECD86-38E5-4F4A-9948-9D7EC8A4FBEB}" type="slidenum">
              <a:rPr lang="en-US" altLang="en-US" sz="1200"/>
              <a:pPr/>
              <a:t>11</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Hematogenous:  From the blood stream IV drug users are well know for bringing contaminants into the blood stream.</a:t>
            </a:r>
          </a:p>
          <a:p>
            <a:pPr eaLnBrk="1" hangingPunct="1"/>
            <a:r>
              <a:rPr lang="en-US" altLang="en-US" dirty="0" smtClean="0"/>
              <a:t>Infected IV site can cause the same series of events in a hospitalized patient!</a:t>
            </a:r>
          </a:p>
        </p:txBody>
      </p:sp>
    </p:spTree>
    <p:extLst>
      <p:ext uri="{BB962C8B-B14F-4D97-AF65-F5344CB8AC3E}">
        <p14:creationId xmlns:p14="http://schemas.microsoft.com/office/powerpoint/2010/main" val="137669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6813CF58-B050-4387-8575-B06685B2B39D}" type="slidenum">
              <a:rPr lang="en-US" smtClean="0"/>
              <a:pPr/>
              <a:t>143</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990545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CFE5342E-2EBB-4079-B0BA-D60F2BB0456B}" type="slidenum">
              <a:rPr lang="en-US" smtClean="0"/>
              <a:pPr/>
              <a:t>144</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xfrm>
            <a:off x="701040" y="4415791"/>
            <a:ext cx="5608320" cy="4183380"/>
          </a:xfrm>
          <a:noFill/>
          <a:ln/>
        </p:spPr>
        <p:txBody>
          <a:bodyPr/>
          <a:lstStyle/>
          <a:p>
            <a:r>
              <a:rPr lang="en-US" smtClean="0"/>
              <a:t>S&amp;P</a:t>
            </a:r>
          </a:p>
        </p:txBody>
      </p:sp>
    </p:spTree>
    <p:extLst>
      <p:ext uri="{BB962C8B-B14F-4D97-AF65-F5344CB8AC3E}">
        <p14:creationId xmlns:p14="http://schemas.microsoft.com/office/powerpoint/2010/main" val="1622985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ABF7DA-5628-41FD-AD22-A332E435CCFB}" type="slidenum">
              <a:rPr lang="en-US" smtClean="0"/>
              <a:pPr/>
              <a:t>158</a:t>
            </a:fld>
            <a:endParaRPr lang="en-US"/>
          </a:p>
        </p:txBody>
      </p:sp>
    </p:spTree>
    <p:extLst>
      <p:ext uri="{BB962C8B-B14F-4D97-AF65-F5344CB8AC3E}">
        <p14:creationId xmlns:p14="http://schemas.microsoft.com/office/powerpoint/2010/main" val="135754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ahoma" panose="020B0604030504040204" pitchFamily="34" charset="0"/>
              </a:defRPr>
            </a:lvl1pPr>
            <a:lvl2pPr marL="742950" indent="-285750">
              <a:defRPr sz="4400">
                <a:solidFill>
                  <a:schemeClr val="tx1"/>
                </a:solidFill>
                <a:latin typeface="Tahoma" panose="020B0604030504040204" pitchFamily="34" charset="0"/>
              </a:defRPr>
            </a:lvl2pPr>
            <a:lvl3pPr marL="1143000" indent="-228600">
              <a:defRPr sz="4400">
                <a:solidFill>
                  <a:schemeClr val="tx1"/>
                </a:solidFill>
                <a:latin typeface="Tahoma" panose="020B0604030504040204" pitchFamily="34" charset="0"/>
              </a:defRPr>
            </a:lvl3pPr>
            <a:lvl4pPr marL="1600200" indent="-228600">
              <a:defRPr sz="4400">
                <a:solidFill>
                  <a:schemeClr val="tx1"/>
                </a:solidFill>
                <a:latin typeface="Tahoma" panose="020B0604030504040204" pitchFamily="34" charset="0"/>
              </a:defRPr>
            </a:lvl4pPr>
            <a:lvl5pPr marL="2057400" indent="-22860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fld id="{9784C5CE-FAEB-492F-8955-B57A36F1A774}" type="slidenum">
              <a:rPr lang="en-US" altLang="en-US" sz="1200"/>
              <a:pPr/>
              <a:t>18</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Spleen is used to control bacteria in the blood stream.  Therefore there is a slight increase in the challenge to fight infection if the spleen is missing.</a:t>
            </a:r>
          </a:p>
          <a:p>
            <a:pPr eaLnBrk="1" hangingPunct="1"/>
            <a:r>
              <a:rPr lang="en-US" altLang="en-US" dirty="0" smtClean="0"/>
              <a:t>If a </a:t>
            </a:r>
            <a:r>
              <a:rPr lang="en-US" altLang="en-US" dirty="0" err="1" smtClean="0"/>
              <a:t>spleenectomy</a:t>
            </a:r>
            <a:r>
              <a:rPr lang="en-US" altLang="en-US" dirty="0" smtClean="0"/>
              <a:t> is done before the age of 10yrs old the child has a greater risk of fatal septicemia.  </a:t>
            </a:r>
          </a:p>
          <a:p>
            <a:pPr eaLnBrk="1" hangingPunct="1"/>
            <a:endParaRPr lang="en-US" altLang="en-US" dirty="0" smtClean="0"/>
          </a:p>
          <a:p>
            <a:pPr eaLnBrk="1" hangingPunct="1"/>
            <a:r>
              <a:rPr lang="en-US" altLang="en-US" dirty="0" smtClean="0"/>
              <a:t>The macrophages of the spleen remove pathogens of all kinds from the circulating blood.  They also remove old red blood cells from circulation and form bilirubin that will </a:t>
            </a:r>
            <a:r>
              <a:rPr lang="en-US" altLang="en-US" dirty="0" err="1" smtClean="0"/>
              <a:t>circulat</a:t>
            </a:r>
            <a:r>
              <a:rPr lang="en-US" altLang="en-US" dirty="0" smtClean="0"/>
              <a:t> to the liver to be excreted in bile.  </a:t>
            </a:r>
          </a:p>
          <a:p>
            <a:pPr eaLnBrk="1" hangingPunct="1"/>
            <a:r>
              <a:rPr lang="en-US" altLang="en-US" dirty="0" smtClean="0"/>
              <a:t>Spleen is also a reservoir of blood in time of ER such as hemorrhage.  </a:t>
            </a:r>
          </a:p>
        </p:txBody>
      </p:sp>
    </p:spTree>
    <p:extLst>
      <p:ext uri="{BB962C8B-B14F-4D97-AF65-F5344CB8AC3E}">
        <p14:creationId xmlns:p14="http://schemas.microsoft.com/office/powerpoint/2010/main" val="402144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ahoma" panose="020B0604030504040204" pitchFamily="34" charset="0"/>
              </a:defRPr>
            </a:lvl1pPr>
            <a:lvl2pPr marL="742950" indent="-285750">
              <a:defRPr sz="4400">
                <a:solidFill>
                  <a:schemeClr val="tx1"/>
                </a:solidFill>
                <a:latin typeface="Tahoma" panose="020B0604030504040204" pitchFamily="34" charset="0"/>
              </a:defRPr>
            </a:lvl2pPr>
            <a:lvl3pPr marL="1143000" indent="-228600">
              <a:defRPr sz="4400">
                <a:solidFill>
                  <a:schemeClr val="tx1"/>
                </a:solidFill>
                <a:latin typeface="Tahoma" panose="020B0604030504040204" pitchFamily="34" charset="0"/>
              </a:defRPr>
            </a:lvl3pPr>
            <a:lvl4pPr marL="1600200" indent="-228600">
              <a:defRPr sz="4400">
                <a:solidFill>
                  <a:schemeClr val="tx1"/>
                </a:solidFill>
                <a:latin typeface="Tahoma" panose="020B0604030504040204" pitchFamily="34" charset="0"/>
              </a:defRPr>
            </a:lvl4pPr>
            <a:lvl5pPr marL="2057400" indent="-22860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fld id="{31C97034-6188-445C-A990-8E9DBCD14A64}" type="slidenum">
              <a:rPr lang="en-US" altLang="en-US" sz="1200"/>
              <a:pPr/>
              <a:t>30</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900" smtClean="0"/>
              <a:t>PAGE 1268 Lemone</a:t>
            </a:r>
          </a:p>
          <a:p>
            <a:pPr eaLnBrk="1" hangingPunct="1">
              <a:lnSpc>
                <a:spcPct val="80000"/>
              </a:lnSpc>
            </a:pPr>
            <a:r>
              <a:rPr lang="en-US" altLang="en-US" sz="900" smtClean="0"/>
              <a:t>Stages of Osteomyeletis</a:t>
            </a:r>
          </a:p>
          <a:p>
            <a:pPr eaLnBrk="1" hangingPunct="1">
              <a:lnSpc>
                <a:spcPct val="80000"/>
              </a:lnSpc>
            </a:pPr>
            <a:r>
              <a:rPr lang="en-US" altLang="en-US" sz="900" smtClean="0"/>
              <a:t>Initial Infection</a:t>
            </a:r>
          </a:p>
          <a:p>
            <a:pPr eaLnBrk="1" hangingPunct="1">
              <a:lnSpc>
                <a:spcPct val="80000"/>
              </a:lnSpc>
            </a:pPr>
            <a:r>
              <a:rPr lang="en-US" altLang="en-US" sz="900" smtClean="0"/>
              <a:t>Infection:  Organism enters the bone.  And multiplies</a:t>
            </a:r>
          </a:p>
          <a:p>
            <a:pPr eaLnBrk="1" hangingPunct="1">
              <a:lnSpc>
                <a:spcPct val="80000"/>
              </a:lnSpc>
            </a:pPr>
            <a:r>
              <a:rPr lang="en-US" altLang="en-US" sz="900" smtClean="0"/>
              <a:t>Inflamation, immune system response</a:t>
            </a:r>
          </a:p>
          <a:p>
            <a:pPr eaLnBrk="1" hangingPunct="1">
              <a:lnSpc>
                <a:spcPct val="80000"/>
              </a:lnSpc>
            </a:pPr>
            <a:r>
              <a:rPr lang="en-US" altLang="en-US" sz="900" smtClean="0"/>
              <a:t>Phagocytes attempt to contain the infection, releasing enxymes in to the process that destroys bone tissue</a:t>
            </a:r>
          </a:p>
          <a:p>
            <a:pPr eaLnBrk="1" hangingPunct="1">
              <a:lnSpc>
                <a:spcPct val="80000"/>
              </a:lnSpc>
            </a:pPr>
            <a:endParaRPr lang="en-US" altLang="en-US" sz="900" smtClean="0"/>
          </a:p>
          <a:p>
            <a:pPr eaLnBrk="1" hangingPunct="1">
              <a:lnSpc>
                <a:spcPct val="80000"/>
              </a:lnSpc>
            </a:pPr>
            <a:r>
              <a:rPr lang="en-US" altLang="en-US" sz="900" smtClean="0"/>
              <a:t>Acute Phase:</a:t>
            </a:r>
          </a:p>
          <a:p>
            <a:pPr eaLnBrk="1" hangingPunct="1">
              <a:lnSpc>
                <a:spcPct val="80000"/>
              </a:lnSpc>
            </a:pPr>
            <a:r>
              <a:rPr lang="en-US" altLang="en-US" sz="900" smtClean="0"/>
              <a:t>Pus forms, edema forms vascular congestion</a:t>
            </a:r>
          </a:p>
          <a:p>
            <a:pPr eaLnBrk="1" hangingPunct="1">
              <a:lnSpc>
                <a:spcPct val="80000"/>
              </a:lnSpc>
            </a:pPr>
            <a:endParaRPr lang="en-US" altLang="en-US" sz="900" smtClean="0"/>
          </a:p>
          <a:p>
            <a:pPr eaLnBrk="1" hangingPunct="1">
              <a:lnSpc>
                <a:spcPct val="80000"/>
              </a:lnSpc>
            </a:pPr>
            <a:r>
              <a:rPr lang="en-US" altLang="en-US" sz="900" smtClean="0"/>
              <a:t>Haversian canals in the marrow of the bone allow the infection to travel to other segments of the bone.</a:t>
            </a:r>
          </a:p>
          <a:p>
            <a:pPr eaLnBrk="1" hangingPunct="1">
              <a:lnSpc>
                <a:spcPct val="80000"/>
              </a:lnSpc>
            </a:pPr>
            <a:endParaRPr lang="en-US" altLang="en-US" sz="900" smtClean="0"/>
          </a:p>
          <a:p>
            <a:pPr eaLnBrk="1" hangingPunct="1">
              <a:lnSpc>
                <a:spcPct val="80000"/>
              </a:lnSpc>
            </a:pPr>
            <a:r>
              <a:rPr lang="en-US" altLang="en-US" sz="900" smtClean="0"/>
              <a:t>If the infection reaches the outer margin of the bone, the periosteum of the bone is raised.  The infections spreads on the surface of the bone.  </a:t>
            </a:r>
          </a:p>
          <a:p>
            <a:pPr eaLnBrk="1" hangingPunct="1">
              <a:lnSpc>
                <a:spcPct val="80000"/>
              </a:lnSpc>
            </a:pPr>
            <a:endParaRPr lang="en-US" altLang="en-US" sz="900" smtClean="0"/>
          </a:p>
          <a:p>
            <a:pPr eaLnBrk="1" hangingPunct="1">
              <a:lnSpc>
                <a:spcPct val="80000"/>
              </a:lnSpc>
            </a:pPr>
            <a:r>
              <a:rPr lang="en-US" altLang="en-US" sz="900" smtClean="0"/>
              <a:t>Bolood and antibiotics can not reach the bone tissue once the pressure of compromises the vaxcular arteriolare system</a:t>
            </a:r>
          </a:p>
          <a:p>
            <a:pPr eaLnBrk="1" hangingPunct="1">
              <a:lnSpc>
                <a:spcPct val="80000"/>
              </a:lnSpc>
            </a:pPr>
            <a:endParaRPr lang="en-US" altLang="en-US" sz="900" smtClean="0"/>
          </a:p>
          <a:p>
            <a:pPr eaLnBrk="1" hangingPunct="1">
              <a:lnSpc>
                <a:spcPct val="80000"/>
              </a:lnSpc>
            </a:pPr>
            <a:r>
              <a:rPr lang="en-US" altLang="en-US" sz="900" smtClean="0"/>
              <a:t>Bacteria adheres to damange bone coating the underlying bone with protective film that impedes host defenses</a:t>
            </a:r>
          </a:p>
          <a:p>
            <a:pPr eaLnBrk="1" hangingPunct="1">
              <a:lnSpc>
                <a:spcPct val="80000"/>
              </a:lnSpc>
            </a:pPr>
            <a:endParaRPr lang="en-US" altLang="en-US" sz="900" smtClean="0"/>
          </a:p>
          <a:p>
            <a:pPr eaLnBrk="1" hangingPunct="1">
              <a:lnSpc>
                <a:spcPct val="80000"/>
              </a:lnSpc>
            </a:pPr>
            <a:endParaRPr lang="en-US" altLang="en-US" sz="900" smtClean="0"/>
          </a:p>
          <a:p>
            <a:pPr eaLnBrk="1" hangingPunct="1">
              <a:lnSpc>
                <a:spcPct val="80000"/>
              </a:lnSpc>
            </a:pPr>
            <a:r>
              <a:rPr lang="en-US" altLang="en-US" sz="900" smtClean="0"/>
              <a:t>Chronic Phase:</a:t>
            </a:r>
            <a:br>
              <a:rPr lang="en-US" altLang="en-US" sz="900" smtClean="0"/>
            </a:br>
            <a:r>
              <a:rPr lang="en-US" altLang="en-US" sz="900" smtClean="0"/>
              <a:t>Necrotic bone separates, new layer of bone forms, sinus develops to allow the wound to drain.</a:t>
            </a:r>
          </a:p>
          <a:p>
            <a:pPr eaLnBrk="1" hangingPunct="1">
              <a:lnSpc>
                <a:spcPct val="80000"/>
              </a:lnSpc>
            </a:pPr>
            <a:endParaRPr lang="en-US" altLang="en-US" sz="900" smtClean="0"/>
          </a:p>
          <a:p>
            <a:pPr eaLnBrk="1" hangingPunct="1">
              <a:lnSpc>
                <a:spcPct val="80000"/>
              </a:lnSpc>
            </a:pPr>
            <a:r>
              <a:rPr lang="en-US" altLang="en-US" sz="900" smtClean="0"/>
              <a:t>Chronic involvement includes the presence of new bone formation</a:t>
            </a:r>
          </a:p>
        </p:txBody>
      </p:sp>
    </p:spTree>
    <p:extLst>
      <p:ext uri="{BB962C8B-B14F-4D97-AF65-F5344CB8AC3E}">
        <p14:creationId xmlns:p14="http://schemas.microsoft.com/office/powerpoint/2010/main" val="324937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ahoma" panose="020B0604030504040204" pitchFamily="34" charset="0"/>
              </a:defRPr>
            </a:lvl1pPr>
            <a:lvl2pPr marL="742950" indent="-285750">
              <a:defRPr sz="4400">
                <a:solidFill>
                  <a:schemeClr val="tx1"/>
                </a:solidFill>
                <a:latin typeface="Tahoma" panose="020B0604030504040204" pitchFamily="34" charset="0"/>
              </a:defRPr>
            </a:lvl2pPr>
            <a:lvl3pPr marL="1143000" indent="-228600">
              <a:defRPr sz="4400">
                <a:solidFill>
                  <a:schemeClr val="tx1"/>
                </a:solidFill>
                <a:latin typeface="Tahoma" panose="020B0604030504040204" pitchFamily="34" charset="0"/>
              </a:defRPr>
            </a:lvl3pPr>
            <a:lvl4pPr marL="1600200" indent="-228600">
              <a:defRPr sz="4400">
                <a:solidFill>
                  <a:schemeClr val="tx1"/>
                </a:solidFill>
                <a:latin typeface="Tahoma" panose="020B0604030504040204" pitchFamily="34" charset="0"/>
              </a:defRPr>
            </a:lvl4pPr>
            <a:lvl5pPr marL="2057400" indent="-22860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fld id="{8BA9AE7C-5792-4AFD-802A-CC8D518F61A9}" type="slidenum">
              <a:rPr lang="en-US" altLang="en-US" sz="1200"/>
              <a:pPr/>
              <a:t>31</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MRI can show abssesses</a:t>
            </a:r>
          </a:p>
          <a:p>
            <a:pPr eaLnBrk="1" hangingPunct="1"/>
            <a:r>
              <a:rPr lang="en-US" altLang="en-US" smtClean="0"/>
              <a:t>CT can show sinus tracks and abscesses</a:t>
            </a:r>
          </a:p>
          <a:p>
            <a:pPr eaLnBrk="1" hangingPunct="1"/>
            <a:endParaRPr lang="en-US" altLang="en-US" smtClean="0"/>
          </a:p>
          <a:p>
            <a:pPr eaLnBrk="1" hangingPunct="1"/>
            <a:r>
              <a:rPr lang="en-US" altLang="en-US" smtClean="0"/>
              <a:t>Bone Scans:  Infections in the active stage can be ID’d. Also can see if noninflammatory changes in the bone have occurred</a:t>
            </a:r>
          </a:p>
          <a:p>
            <a:pPr eaLnBrk="1" hangingPunct="1"/>
            <a:endParaRPr lang="en-US" altLang="en-US" smtClean="0"/>
          </a:p>
          <a:p>
            <a:pPr eaLnBrk="1" hangingPunct="1"/>
            <a:r>
              <a:rPr lang="en-US" altLang="en-US" smtClean="0"/>
              <a:t>Ultrasound:  Can show fluid</a:t>
            </a:r>
          </a:p>
          <a:p>
            <a:pPr eaLnBrk="1" hangingPunct="1"/>
            <a:endParaRPr lang="en-US" altLang="en-US" smtClean="0"/>
          </a:p>
          <a:p>
            <a:pPr eaLnBrk="1" hangingPunct="1"/>
            <a:r>
              <a:rPr lang="en-US" altLang="en-US" smtClean="0"/>
              <a:t>ERS and WBC are elevated in acute infections</a:t>
            </a:r>
          </a:p>
          <a:p>
            <a:pPr eaLnBrk="1" hangingPunct="1"/>
            <a:endParaRPr lang="en-US" altLang="en-US" smtClean="0"/>
          </a:p>
          <a:p>
            <a:pPr eaLnBrk="1" hangingPunct="1"/>
            <a:r>
              <a:rPr lang="en-US" altLang="en-US" smtClean="0"/>
              <a:t>Clutures of blood and tissue will help ID what organism has invaded and will set the path to correct antibiotic treatment</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69221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53</a:t>
            </a:fld>
            <a:endParaRPr lang="en-US" dirty="0"/>
          </a:p>
        </p:txBody>
      </p:sp>
    </p:spTree>
    <p:extLst>
      <p:ext uri="{BB962C8B-B14F-4D97-AF65-F5344CB8AC3E}">
        <p14:creationId xmlns:p14="http://schemas.microsoft.com/office/powerpoint/2010/main" val="385991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 patient tests </a:t>
            </a:r>
            <a:r>
              <a:rPr lang="en-US" sz="1200" b="1" i="0" kern="1200" dirty="0" smtClean="0">
                <a:solidFill>
                  <a:schemeClr val="tx1"/>
                </a:solidFill>
                <a:effectLst/>
                <a:latin typeface="+mn-lt"/>
                <a:ea typeface="+mn-ea"/>
                <a:cs typeface="+mn-cs"/>
              </a:rPr>
              <a:t>negative</a:t>
            </a:r>
            <a:r>
              <a:rPr lang="en-US" sz="1200" b="0" i="0" kern="1200" dirty="0" smtClean="0">
                <a:solidFill>
                  <a:schemeClr val="tx1"/>
                </a:solidFill>
                <a:effectLst/>
                <a:latin typeface="+mn-lt"/>
                <a:ea typeface="+mn-ea"/>
                <a:cs typeface="+mn-cs"/>
              </a:rPr>
              <a:t> for RF and anti-CCP antibodies, yet they still display strong symptoms consistent with rheumatoid </a:t>
            </a:r>
            <a:r>
              <a:rPr lang="en-US" sz="1200" b="1" i="0" kern="1200" dirty="0" smtClean="0">
                <a:solidFill>
                  <a:schemeClr val="tx1"/>
                </a:solidFill>
                <a:effectLst/>
                <a:latin typeface="+mn-lt"/>
                <a:ea typeface="+mn-ea"/>
                <a:cs typeface="+mn-cs"/>
              </a:rPr>
              <a:t>arthritis</a:t>
            </a:r>
            <a:r>
              <a:rPr lang="en-US" sz="1200" b="0" i="0" kern="1200" dirty="0" smtClean="0">
                <a:solidFill>
                  <a:schemeClr val="tx1"/>
                </a:solidFill>
                <a:effectLst/>
                <a:latin typeface="+mn-lt"/>
                <a:ea typeface="+mn-ea"/>
                <a:cs typeface="+mn-cs"/>
              </a:rPr>
              <a:t>, they are given a diagnosis of </a:t>
            </a:r>
            <a:r>
              <a:rPr lang="en-US" sz="1200" b="1" i="0" kern="1200" dirty="0" smtClean="0">
                <a:solidFill>
                  <a:schemeClr val="tx1"/>
                </a:solidFill>
                <a:effectLst/>
                <a:latin typeface="+mn-lt"/>
                <a:ea typeface="+mn-ea"/>
                <a:cs typeface="+mn-cs"/>
              </a:rPr>
              <a:t>seronegative</a:t>
            </a:r>
            <a:r>
              <a:rPr lang="en-US" sz="1200" b="0" i="0" kern="1200" dirty="0" smtClean="0">
                <a:solidFill>
                  <a:schemeClr val="tx1"/>
                </a:solidFill>
                <a:effectLst/>
                <a:latin typeface="+mn-lt"/>
                <a:ea typeface="+mn-ea"/>
                <a:cs typeface="+mn-cs"/>
              </a:rPr>
              <a:t> rheumatoid </a:t>
            </a:r>
            <a:r>
              <a:rPr lang="en-US" sz="1200" b="1" i="0" kern="1200" dirty="0" smtClean="0">
                <a:solidFill>
                  <a:schemeClr val="tx1"/>
                </a:solidFill>
                <a:effectLst/>
                <a:latin typeface="+mn-lt"/>
                <a:ea typeface="+mn-ea"/>
                <a:cs typeface="+mn-cs"/>
              </a:rPr>
              <a:t>arthritis</a:t>
            </a:r>
            <a:r>
              <a:rPr lang="en-US" sz="1200" b="0" i="0" kern="1200" dirty="0" smtClean="0">
                <a:solidFill>
                  <a:schemeClr val="tx1"/>
                </a:solidFill>
                <a:effectLst/>
                <a:latin typeface="+mn-lt"/>
                <a:ea typeface="+mn-ea"/>
                <a:cs typeface="+mn-cs"/>
              </a:rPr>
              <a:t>. The term </a:t>
            </a:r>
            <a:r>
              <a:rPr lang="en-US" sz="1200" b="1" i="0" kern="1200" dirty="0" smtClean="0">
                <a:solidFill>
                  <a:schemeClr val="tx1"/>
                </a:solidFill>
                <a:effectLst/>
                <a:latin typeface="+mn-lt"/>
                <a:ea typeface="+mn-ea"/>
                <a:cs typeface="+mn-cs"/>
              </a:rPr>
              <a:t>seronegative</a:t>
            </a:r>
            <a:r>
              <a:rPr lang="en-US" sz="1200" b="0" i="0" kern="1200" dirty="0" smtClean="0">
                <a:solidFill>
                  <a:schemeClr val="tx1"/>
                </a:solidFill>
                <a:effectLst/>
                <a:latin typeface="+mn-lt"/>
                <a:ea typeface="+mn-ea"/>
                <a:cs typeface="+mn-cs"/>
              </a:rPr>
              <a:t> means they don't possess the antibodies that seropositive patients do</a:t>
            </a:r>
            <a:endParaRPr lang="en-US" dirty="0"/>
          </a:p>
        </p:txBody>
      </p:sp>
      <p:sp>
        <p:nvSpPr>
          <p:cNvPr id="4" name="Slide Number Placeholder 3"/>
          <p:cNvSpPr>
            <a:spLocks noGrp="1"/>
          </p:cNvSpPr>
          <p:nvPr>
            <p:ph type="sldNum" sz="quarter" idx="10"/>
          </p:nvPr>
        </p:nvSpPr>
        <p:spPr/>
        <p:txBody>
          <a:bodyPr/>
          <a:lstStyle/>
          <a:p>
            <a:fld id="{DACDBC9D-3705-4FEC-A782-F5C29D06A5B0}" type="slidenum">
              <a:rPr lang="en-US" smtClean="0"/>
              <a:t>55</a:t>
            </a:fld>
            <a:endParaRPr lang="en-US"/>
          </a:p>
        </p:txBody>
      </p:sp>
    </p:spTree>
    <p:extLst>
      <p:ext uri="{BB962C8B-B14F-4D97-AF65-F5344CB8AC3E}">
        <p14:creationId xmlns:p14="http://schemas.microsoft.com/office/powerpoint/2010/main" val="229741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69</a:t>
            </a:fld>
            <a:endParaRPr lang="en-US"/>
          </a:p>
        </p:txBody>
      </p:sp>
    </p:spTree>
    <p:extLst>
      <p:ext uri="{BB962C8B-B14F-4D97-AF65-F5344CB8AC3E}">
        <p14:creationId xmlns:p14="http://schemas.microsoft.com/office/powerpoint/2010/main" val="138231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858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3909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1219200"/>
            <a:ext cx="33909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FC14015-36DC-489F-8098-5122454AC397}" type="slidenum">
              <a:rPr lang="en-US" altLang="en-US"/>
              <a:pPr/>
              <a:t>‹#›</a:t>
            </a:fld>
            <a:endParaRPr lang="en-US" altLang="en-US"/>
          </a:p>
        </p:txBody>
      </p:sp>
    </p:spTree>
    <p:extLst>
      <p:ext uri="{BB962C8B-B14F-4D97-AF65-F5344CB8AC3E}">
        <p14:creationId xmlns:p14="http://schemas.microsoft.com/office/powerpoint/2010/main" val="12411157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48EDB-53B8-4AD3-A6D9-A8E57DFDA07D}"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C5E82-2A8C-4B87-BC37-E92F5ACC4C4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48EDB-53B8-4AD3-A6D9-A8E57DFDA07D}" type="datetimeFigureOut">
              <a:rPr lang="en-US" smtClean="0"/>
              <a:pPr/>
              <a:t>10/14/2020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5E82-2A8C-4B87-BC37-E92F5ACC4C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INFECTION OF BONE AND JOINTS</a:t>
            </a:r>
            <a:endParaRPr lang="en-US" b="1" dirty="0"/>
          </a:p>
        </p:txBody>
      </p:sp>
      <p:sp>
        <p:nvSpPr>
          <p:cNvPr id="3" name="Subtitle 2"/>
          <p:cNvSpPr>
            <a:spLocks noGrp="1"/>
          </p:cNvSpPr>
          <p:nvPr>
            <p:ph type="subTitle" idx="1"/>
          </p:nvPr>
        </p:nvSpPr>
        <p:spPr/>
        <p:txBody>
          <a:bodyPr/>
          <a:lstStyle/>
          <a:p>
            <a:r>
              <a:rPr lang="en-US" dirty="0" smtClean="0"/>
              <a:t>MUSAU</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381000"/>
            <a:ext cx="8524875" cy="384175"/>
          </a:xfrm>
        </p:spPr>
        <p:txBody>
          <a:bodyPr>
            <a:normAutofit fontScale="90000"/>
          </a:bodyPr>
          <a:lstStyle/>
          <a:p>
            <a:pPr eaLnBrk="1" hangingPunct="1"/>
            <a:r>
              <a:rPr lang="en-US" altLang="en-US" smtClean="0"/>
              <a:t>Osteomyelitis</a:t>
            </a:r>
          </a:p>
        </p:txBody>
      </p:sp>
      <p:sp>
        <p:nvSpPr>
          <p:cNvPr id="25603" name="Rectangle 3"/>
          <p:cNvSpPr>
            <a:spLocks noGrp="1" noChangeArrowheads="1"/>
          </p:cNvSpPr>
          <p:nvPr>
            <p:ph type="body" idx="1"/>
          </p:nvPr>
        </p:nvSpPr>
        <p:spPr>
          <a:xfrm>
            <a:off x="330201" y="914400"/>
            <a:ext cx="8128000" cy="5584825"/>
          </a:xfrm>
        </p:spPr>
        <p:txBody>
          <a:bodyPr>
            <a:normAutofit/>
          </a:bodyPr>
          <a:lstStyle/>
          <a:p>
            <a:pPr eaLnBrk="1" hangingPunct="1"/>
            <a:r>
              <a:rPr lang="en-US" altLang="en-US" sz="3600" dirty="0" smtClean="0"/>
              <a:t>Infection of the bone</a:t>
            </a:r>
          </a:p>
          <a:p>
            <a:pPr eaLnBrk="1" hangingPunct="1"/>
            <a:r>
              <a:rPr lang="en-US" altLang="en-US" sz="3600" dirty="0" smtClean="0"/>
              <a:t>Occurs due to: </a:t>
            </a:r>
          </a:p>
          <a:p>
            <a:pPr lvl="1" eaLnBrk="1" hangingPunct="1"/>
            <a:r>
              <a:rPr lang="en-US" altLang="en-US" sz="3600" dirty="0" smtClean="0"/>
              <a:t>Extension of soft tissue infection</a:t>
            </a:r>
          </a:p>
          <a:p>
            <a:pPr lvl="1" eaLnBrk="1" hangingPunct="1"/>
            <a:r>
              <a:rPr lang="en-US" altLang="en-US" sz="3600" dirty="0" smtClean="0"/>
              <a:t>Direct bone contamination </a:t>
            </a:r>
          </a:p>
          <a:p>
            <a:pPr lvl="1" eaLnBrk="1" hangingPunct="1"/>
            <a:r>
              <a:rPr lang="en-US" altLang="en-US" sz="3600" dirty="0" smtClean="0"/>
              <a:t>Blood-borne spread from another site of infection</a:t>
            </a:r>
          </a:p>
          <a:p>
            <a:pPr lvl="2" eaLnBrk="1" hangingPunct="1"/>
            <a:r>
              <a:rPr lang="en-US" altLang="en-US" sz="3600" dirty="0" smtClean="0"/>
              <a:t>This typically occur in an area of bone that has been traumatized or has lowered resistance</a:t>
            </a:r>
          </a:p>
        </p:txBody>
      </p:sp>
      <p:sp>
        <p:nvSpPr>
          <p:cNvPr id="4" name="Slide Number Placeholder 3"/>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D737F11-49D8-4A1B-83BE-1DD9097C55F8}" type="slidenum">
              <a:rPr lang="en-US" altLang="en-US" sz="1400">
                <a:latin typeface="Helvetica" panose="020B0604020202020204" pitchFamily="34" charset="0"/>
              </a:rPr>
              <a:pPr/>
              <a:t>10</a:t>
            </a:fld>
            <a:endParaRPr lang="en-US" altLang="en-US" sz="1400">
              <a:latin typeface="Helvetica" panose="020B0604020202020204" pitchFamily="34" charset="0"/>
            </a:endParaRPr>
          </a:p>
        </p:txBody>
      </p:sp>
    </p:spTree>
    <p:extLst>
      <p:ext uri="{BB962C8B-B14F-4D97-AF65-F5344CB8AC3E}">
        <p14:creationId xmlns:p14="http://schemas.microsoft.com/office/powerpoint/2010/main" val="28897938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00683"/>
            <a:ext cx="7772400" cy="584101"/>
          </a:xfrm>
        </p:spPr>
        <p:txBody>
          <a:bodyPr>
            <a:normAutofit fontScale="90000"/>
          </a:bodyPr>
          <a:lstStyle/>
          <a:p>
            <a:r>
              <a:rPr lang="fr-FR" sz="3600" i="1" dirty="0" err="1" smtClean="0"/>
              <a:t>Cont’d</a:t>
            </a:r>
            <a:r>
              <a:rPr lang="fr-FR" sz="3600" i="1" dirty="0" smtClean="0"/>
              <a:t>…</a:t>
            </a:r>
            <a:endParaRPr lang="fr-FR" sz="3600" i="1" dirty="0"/>
          </a:p>
        </p:txBody>
      </p:sp>
      <p:sp>
        <p:nvSpPr>
          <p:cNvPr id="3" name="Content Placeholder 2"/>
          <p:cNvSpPr>
            <a:spLocks noGrp="1"/>
          </p:cNvSpPr>
          <p:nvPr>
            <p:ph idx="1"/>
          </p:nvPr>
        </p:nvSpPr>
        <p:spPr>
          <a:xfrm>
            <a:off x="539552" y="1600200"/>
            <a:ext cx="8147248" cy="4997152"/>
          </a:xfrm>
        </p:spPr>
        <p:txBody>
          <a:bodyPr>
            <a:normAutofit fontScale="92500" lnSpcReduction="10000"/>
          </a:bodyPr>
          <a:lstStyle/>
          <a:p>
            <a:pPr>
              <a:buNone/>
            </a:pPr>
            <a:r>
              <a:rPr lang="en-US" dirty="0" smtClean="0"/>
              <a:t>7) </a:t>
            </a:r>
            <a:r>
              <a:rPr lang="en-US" b="1" dirty="0" smtClean="0"/>
              <a:t>Mobility and prevention of injury by:</a:t>
            </a:r>
          </a:p>
          <a:p>
            <a:r>
              <a:rPr lang="en-US" dirty="0" smtClean="0"/>
              <a:t>Assessing all joints for signs of inflammation and deformity; Avoiding positions that can lead to formation of contractures; Active range-of-motion exercises are encouraged because they prevent joint stiffness; Use of assistive devices for ambulation</a:t>
            </a:r>
          </a:p>
          <a:p>
            <a:pPr>
              <a:buNone/>
            </a:pPr>
            <a:r>
              <a:rPr lang="en-US" dirty="0" smtClean="0"/>
              <a:t>8) </a:t>
            </a:r>
            <a:r>
              <a:rPr lang="en-US" b="1" dirty="0" smtClean="0"/>
              <a:t>Improving  body image and communication </a:t>
            </a:r>
            <a:r>
              <a:rPr lang="en-US" dirty="0" smtClean="0"/>
              <a:t>by encouraging pt &amp; family to verbalize the feeling &amp;perceptions. Encourage commitment to medications.</a:t>
            </a:r>
          </a:p>
          <a:p>
            <a:endParaRPr lang="en-US" dirty="0" smtClean="0"/>
          </a:p>
          <a:p>
            <a:endParaRPr lang="fr-FR" dirty="0"/>
          </a:p>
        </p:txBody>
      </p:sp>
    </p:spTree>
    <p:extLst>
      <p:ext uri="{BB962C8B-B14F-4D97-AF65-F5344CB8AC3E}">
        <p14:creationId xmlns:p14="http://schemas.microsoft.com/office/powerpoint/2010/main" val="31201319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5400" b="1" dirty="0"/>
              <a:t>Degenerative Joint Disorder(Osteoarthritis</a:t>
            </a:r>
            <a:r>
              <a:rPr lang="en-US" b="1" dirty="0"/>
              <a:t>)</a:t>
            </a:r>
            <a:endParaRPr lang="en-US" dirty="0"/>
          </a:p>
        </p:txBody>
      </p:sp>
    </p:spTree>
    <p:extLst>
      <p:ext uri="{BB962C8B-B14F-4D97-AF65-F5344CB8AC3E}">
        <p14:creationId xmlns:p14="http://schemas.microsoft.com/office/powerpoint/2010/main" val="711563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8864" y="457200"/>
            <a:ext cx="8229600" cy="1143000"/>
          </a:xfrm>
        </p:spPr>
        <p:txBody>
          <a:bodyPr>
            <a:normAutofit fontScale="90000"/>
          </a:bodyPr>
          <a:lstStyle/>
          <a:p>
            <a:r>
              <a:rPr lang="en-US" b="1" dirty="0" smtClean="0"/>
              <a:t>Degenerative Joint Disorder(Osteoarthritis)</a:t>
            </a:r>
            <a:endParaRPr lang="en-US" b="1" dirty="0"/>
          </a:p>
        </p:txBody>
      </p:sp>
      <p:sp>
        <p:nvSpPr>
          <p:cNvPr id="3" name="Content Placeholder 2"/>
          <p:cNvSpPr>
            <a:spLocks noGrp="1"/>
          </p:cNvSpPr>
          <p:nvPr>
            <p:ph idx="1"/>
          </p:nvPr>
        </p:nvSpPr>
        <p:spPr>
          <a:xfrm>
            <a:off x="539552" y="2057400"/>
            <a:ext cx="8208912" cy="4611960"/>
          </a:xfrm>
        </p:spPr>
        <p:txBody>
          <a:bodyPr>
            <a:normAutofit/>
          </a:bodyPr>
          <a:lstStyle/>
          <a:p>
            <a:r>
              <a:rPr lang="en-US" sz="3600" b="1" dirty="0" smtClean="0"/>
              <a:t>DEF:  </a:t>
            </a:r>
            <a:r>
              <a:rPr lang="en-US" sz="3600" dirty="0" smtClean="0"/>
              <a:t>A </a:t>
            </a:r>
            <a:r>
              <a:rPr lang="en-US" sz="3600" b="1" dirty="0" smtClean="0"/>
              <a:t>chronic</a:t>
            </a:r>
            <a:r>
              <a:rPr lang="en-US" sz="3600" b="1" dirty="0"/>
              <a:t> non-inflammatory</a:t>
            </a:r>
            <a:r>
              <a:rPr lang="en-US" sz="3600" b="1" dirty="0" smtClean="0"/>
              <a:t> </a:t>
            </a:r>
            <a:r>
              <a:rPr lang="en-US" sz="3600" b="1" dirty="0"/>
              <a:t>joint disorder </a:t>
            </a:r>
            <a:r>
              <a:rPr lang="en-US" sz="3600" dirty="0"/>
              <a:t>in which there is </a:t>
            </a:r>
            <a:r>
              <a:rPr lang="en-US" sz="3600" b="1" dirty="0"/>
              <a:t>progressive softening </a:t>
            </a:r>
            <a:r>
              <a:rPr lang="en-US" sz="3600" dirty="0"/>
              <a:t>and </a:t>
            </a:r>
            <a:r>
              <a:rPr lang="en-US" sz="3600" b="1" dirty="0"/>
              <a:t>disintegration of articular cartilage </a:t>
            </a:r>
            <a:r>
              <a:rPr lang="en-US" sz="3600" dirty="0"/>
              <a:t>accompanied by </a:t>
            </a:r>
            <a:r>
              <a:rPr lang="en-US" sz="3600" b="1" dirty="0"/>
              <a:t>new growth of cartilage </a:t>
            </a:r>
            <a:r>
              <a:rPr lang="en-US" sz="3600" dirty="0"/>
              <a:t>and </a:t>
            </a:r>
            <a:r>
              <a:rPr lang="en-US" sz="3600" b="1" dirty="0"/>
              <a:t>bone at the joint margins (osteophytes)</a:t>
            </a:r>
            <a:r>
              <a:rPr lang="en-US" sz="3600" dirty="0"/>
              <a:t> and </a:t>
            </a:r>
            <a:r>
              <a:rPr lang="en-US" sz="3600" b="1" dirty="0"/>
              <a:t>capsular fibrosis</a:t>
            </a:r>
            <a:endParaRPr lang="en-US" sz="3600" b="1" dirty="0" smtClean="0"/>
          </a:p>
          <a:p>
            <a:pPr marL="0" indent="0">
              <a:buNone/>
            </a:pPr>
            <a:endParaRPr lang="en-US" sz="3600" dirty="0"/>
          </a:p>
        </p:txBody>
      </p:sp>
    </p:spTree>
    <p:extLst>
      <p:ext uri="{BB962C8B-B14F-4D97-AF65-F5344CB8AC3E}">
        <p14:creationId xmlns:p14="http://schemas.microsoft.com/office/powerpoint/2010/main" val="4000313537"/>
      </p:ext>
    </p:extLst>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838200"/>
          </a:xfrm>
        </p:spPr>
        <p:txBody>
          <a:bodyPr/>
          <a:lstStyle/>
          <a:p>
            <a:pPr eaLnBrk="1" hangingPunct="1"/>
            <a:r>
              <a:rPr lang="en-US" altLang="en-US" sz="4800" dirty="0" smtClean="0"/>
              <a:t>Osteoarthritis</a:t>
            </a:r>
          </a:p>
        </p:txBody>
      </p:sp>
      <p:pic>
        <p:nvPicPr>
          <p:cNvPr id="26627" name="Picture 7" descr="osteoarthritis kne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754063"/>
            <a:ext cx="7620000" cy="6096000"/>
          </a:xfrm>
          <a:noFill/>
        </p:spPr>
      </p:pic>
    </p:spTree>
    <p:extLst>
      <p:ext uri="{BB962C8B-B14F-4D97-AF65-F5344CB8AC3E}">
        <p14:creationId xmlns:p14="http://schemas.microsoft.com/office/powerpoint/2010/main" val="2702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Osteoarthritis</a:t>
            </a:r>
            <a:endParaRPr lang="en-US" dirty="0"/>
          </a:p>
        </p:txBody>
      </p:sp>
      <p:pic>
        <p:nvPicPr>
          <p:cNvPr id="4098" name="Picture 2" descr="https://teachmesurgery.com/wp-content/uploads/2018/05/Stages-of-Knee-Osteoarthritis-1024x57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581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11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Osteoarthritis</a:t>
            </a:r>
            <a:endParaRPr lang="en-US" dirty="0"/>
          </a:p>
        </p:txBody>
      </p:sp>
      <p:pic>
        <p:nvPicPr>
          <p:cNvPr id="3074" name="Picture 2" descr="https://www.mdpi.com/ijms/ijms-19-00674/article_deploy/html/images/ijms-19-00674-ag-5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001000" cy="513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9730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9812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t> </a:t>
            </a:r>
            <a:r>
              <a:rPr lang="en-US" dirty="0" smtClean="0"/>
              <a:t/>
            </a:r>
            <a:br>
              <a:rPr lang="en-US" dirty="0" smtClean="0"/>
            </a:br>
            <a:r>
              <a:rPr lang="en-US" b="1" dirty="0" smtClean="0"/>
              <a:t>classification of Osteo-arthritis</a:t>
            </a:r>
            <a:endParaRPr lang="en-US" b="1" dirty="0"/>
          </a:p>
        </p:txBody>
      </p:sp>
      <p:sp>
        <p:nvSpPr>
          <p:cNvPr id="3" name="Content Placeholder 2"/>
          <p:cNvSpPr>
            <a:spLocks noGrp="1"/>
          </p:cNvSpPr>
          <p:nvPr>
            <p:ph idx="1"/>
          </p:nvPr>
        </p:nvSpPr>
        <p:spPr>
          <a:xfrm>
            <a:off x="152400" y="1219200"/>
            <a:ext cx="8839200" cy="5410200"/>
          </a:xfrm>
        </p:spPr>
        <p:txBody>
          <a:bodyPr>
            <a:noAutofit/>
          </a:bodyPr>
          <a:lstStyle/>
          <a:p>
            <a:r>
              <a:rPr lang="en-US" b="1" dirty="0" smtClean="0"/>
              <a:t>Primary OA </a:t>
            </a:r>
          </a:p>
          <a:p>
            <a:pPr>
              <a:buFont typeface="Wingdings" pitchFamily="2" charset="2"/>
              <a:buChar char="ü"/>
            </a:pPr>
            <a:r>
              <a:rPr lang="en-US" dirty="0" smtClean="0"/>
              <a:t>Common-in elders where there is no previous pathology. </a:t>
            </a:r>
          </a:p>
          <a:p>
            <a:pPr>
              <a:buFont typeface="Wingdings" pitchFamily="2" charset="2"/>
              <a:buChar char="ü"/>
            </a:pPr>
            <a:r>
              <a:rPr lang="en-US" dirty="0" smtClean="0"/>
              <a:t>Its mainly due to wear and tear changes occurring in old ages mainly in weight bearing joints.</a:t>
            </a:r>
          </a:p>
          <a:p>
            <a:r>
              <a:rPr lang="en-US" b="1" dirty="0" smtClean="0"/>
              <a:t> Secondary OA </a:t>
            </a:r>
          </a:p>
          <a:p>
            <a:pPr>
              <a:buFont typeface="Wingdings" pitchFamily="2" charset="2"/>
              <a:buChar char="ü"/>
            </a:pPr>
            <a:r>
              <a:rPr lang="en-US" dirty="0" smtClean="0"/>
              <a:t>Due to a predisposing cause such as:</a:t>
            </a:r>
          </a:p>
          <a:p>
            <a:pPr>
              <a:buNone/>
            </a:pPr>
            <a:r>
              <a:rPr lang="en-US" dirty="0" smtClean="0"/>
              <a:t>1. Injury to the joint</a:t>
            </a:r>
          </a:p>
          <a:p>
            <a:pPr>
              <a:buNone/>
            </a:pPr>
            <a:r>
              <a:rPr lang="en-US" dirty="0" smtClean="0"/>
              <a:t>2. Previous infection</a:t>
            </a:r>
          </a:p>
          <a:p>
            <a:pPr>
              <a:buNone/>
            </a:pPr>
            <a:endParaRPr lang="en-US" dirty="0" smtClean="0"/>
          </a:p>
          <a:p>
            <a:pPr>
              <a:buNone/>
            </a:pPr>
            <a:r>
              <a:rPr lang="en-US" dirty="0" smtClean="0"/>
              <a:t> </a:t>
            </a:r>
          </a:p>
          <a:p>
            <a:endParaRPr lang="en-US" dirty="0"/>
          </a:p>
        </p:txBody>
      </p:sp>
    </p:spTree>
    <p:extLst>
      <p:ext uri="{BB962C8B-B14F-4D97-AF65-F5344CB8AC3E}">
        <p14:creationId xmlns:p14="http://schemas.microsoft.com/office/powerpoint/2010/main" val="37831131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762000" y="1600200"/>
            <a:ext cx="8229600" cy="5105400"/>
          </a:xfrm>
        </p:spPr>
        <p:txBody>
          <a:bodyPr>
            <a:normAutofit/>
          </a:bodyPr>
          <a:lstStyle/>
          <a:p>
            <a:pPr marL="514350" indent="-514350">
              <a:buNone/>
            </a:pPr>
            <a:r>
              <a:rPr lang="en-US" sz="3200" dirty="0" smtClean="0"/>
              <a:t>3. RA</a:t>
            </a:r>
          </a:p>
          <a:p>
            <a:pPr>
              <a:buNone/>
            </a:pPr>
            <a:r>
              <a:rPr lang="en-US" sz="3200" dirty="0" smtClean="0"/>
              <a:t>4. </a:t>
            </a:r>
            <a:r>
              <a:rPr lang="en-US" sz="3200" dirty="0" smtClean="0"/>
              <a:t>Deformity</a:t>
            </a:r>
          </a:p>
          <a:p>
            <a:pPr>
              <a:buNone/>
            </a:pPr>
            <a:r>
              <a:rPr lang="en-US" dirty="0"/>
              <a:t>5</a:t>
            </a:r>
            <a:r>
              <a:rPr lang="en-US" sz="3200" dirty="0" smtClean="0"/>
              <a:t>. </a:t>
            </a:r>
            <a:r>
              <a:rPr lang="en-US" sz="3200" dirty="0" smtClean="0"/>
              <a:t>Obesity</a:t>
            </a:r>
          </a:p>
          <a:p>
            <a:pPr>
              <a:buNone/>
            </a:pPr>
            <a:r>
              <a:rPr lang="en-US" dirty="0"/>
              <a:t>6</a:t>
            </a:r>
            <a:r>
              <a:rPr lang="en-US" sz="3200" dirty="0" smtClean="0"/>
              <a:t>. </a:t>
            </a:r>
            <a:r>
              <a:rPr lang="en-US" sz="3200" dirty="0" smtClean="0"/>
              <a:t>Hyperthyroidism  </a:t>
            </a:r>
          </a:p>
          <a:p>
            <a:endParaRPr lang="en-US" sz="3200" dirty="0"/>
          </a:p>
        </p:txBody>
      </p:sp>
    </p:spTree>
    <p:extLst>
      <p:ext uri="{BB962C8B-B14F-4D97-AF65-F5344CB8AC3E}">
        <p14:creationId xmlns:p14="http://schemas.microsoft.com/office/powerpoint/2010/main" val="38884434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72000"/>
          </a:xfrm>
        </p:spPr>
        <p:txBody>
          <a:bodyPr>
            <a:normAutofit fontScale="92500" lnSpcReduction="20000"/>
          </a:bodyPr>
          <a:lstStyle/>
          <a:p>
            <a:pPr>
              <a:buNone/>
            </a:pPr>
            <a:r>
              <a:rPr lang="en-US" sz="3600" dirty="0"/>
              <a:t>OA is a degenerative condition primarily affecting the articular cartilage</a:t>
            </a:r>
            <a:endParaRPr lang="en-US" sz="3600" dirty="0" smtClean="0"/>
          </a:p>
          <a:p>
            <a:pPr>
              <a:buNone/>
            </a:pPr>
            <a:endParaRPr lang="en-US" sz="3600" dirty="0"/>
          </a:p>
          <a:p>
            <a:pPr>
              <a:buNone/>
            </a:pPr>
            <a:r>
              <a:rPr lang="en-US" sz="3600" dirty="0" smtClean="0"/>
              <a:t>1</a:t>
            </a:r>
            <a:r>
              <a:rPr lang="en-US" sz="3600" dirty="0"/>
              <a:t>. Articular cartilage</a:t>
            </a:r>
          </a:p>
          <a:p>
            <a:pPr>
              <a:buNone/>
            </a:pPr>
            <a:r>
              <a:rPr lang="en-US" sz="3600" dirty="0"/>
              <a:t>2. Bone</a:t>
            </a:r>
          </a:p>
          <a:p>
            <a:pPr>
              <a:buNone/>
            </a:pPr>
            <a:r>
              <a:rPr lang="en-US" sz="3600" dirty="0"/>
              <a:t>3. Synovial membrane</a:t>
            </a:r>
          </a:p>
          <a:p>
            <a:pPr>
              <a:buNone/>
            </a:pPr>
            <a:r>
              <a:rPr lang="en-US" sz="3600" dirty="0"/>
              <a:t>4. Capsule</a:t>
            </a:r>
          </a:p>
          <a:p>
            <a:pPr>
              <a:buNone/>
            </a:pPr>
            <a:r>
              <a:rPr lang="en-US" sz="3600" dirty="0"/>
              <a:t>5. Ligament</a:t>
            </a:r>
          </a:p>
          <a:p>
            <a:pPr>
              <a:buNone/>
            </a:pPr>
            <a:r>
              <a:rPr lang="en-US" sz="3600" dirty="0"/>
              <a:t>6. Muscle  </a:t>
            </a:r>
          </a:p>
          <a:p>
            <a:endParaRPr lang="en-US" dirty="0"/>
          </a:p>
        </p:txBody>
      </p:sp>
      <p:sp>
        <p:nvSpPr>
          <p:cNvPr id="4" name="Rectangle 3"/>
          <p:cNvSpPr/>
          <p:nvPr/>
        </p:nvSpPr>
        <p:spPr>
          <a:xfrm>
            <a:off x="685800" y="914400"/>
            <a:ext cx="8001000" cy="646331"/>
          </a:xfrm>
          <a:prstGeom prst="rect">
            <a:avLst/>
          </a:prstGeom>
        </p:spPr>
        <p:txBody>
          <a:bodyPr wrap="square">
            <a:spAutoFit/>
          </a:bodyPr>
          <a:lstStyle/>
          <a:p>
            <a:r>
              <a:rPr lang="en-US" sz="3600" b="1" dirty="0"/>
              <a:t>Pathophysiology</a:t>
            </a:r>
            <a:endParaRPr lang="en-US" sz="3600" dirty="0"/>
          </a:p>
        </p:txBody>
      </p:sp>
    </p:spTree>
    <p:extLst>
      <p:ext uri="{BB962C8B-B14F-4D97-AF65-F5344CB8AC3E}">
        <p14:creationId xmlns:p14="http://schemas.microsoft.com/office/powerpoint/2010/main" val="19805587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endParaRPr lang="en-US" dirty="0"/>
          </a:p>
        </p:txBody>
      </p:sp>
      <p:sp>
        <p:nvSpPr>
          <p:cNvPr id="3" name="Content Placeholder 2"/>
          <p:cNvSpPr>
            <a:spLocks noGrp="1"/>
          </p:cNvSpPr>
          <p:nvPr>
            <p:ph idx="1"/>
          </p:nvPr>
        </p:nvSpPr>
        <p:spPr>
          <a:xfrm>
            <a:off x="228600" y="1600200"/>
            <a:ext cx="8610600" cy="4953000"/>
          </a:xfrm>
        </p:spPr>
        <p:txBody>
          <a:bodyPr>
            <a:normAutofit fontScale="92500" lnSpcReduction="20000"/>
          </a:bodyPr>
          <a:lstStyle/>
          <a:p>
            <a:pPr>
              <a:buFont typeface="Wingdings" panose="05000000000000000000" pitchFamily="2" charset="2"/>
              <a:buChar char="q"/>
            </a:pPr>
            <a:r>
              <a:rPr lang="en-US" dirty="0" smtClean="0"/>
              <a:t>The </a:t>
            </a:r>
            <a:r>
              <a:rPr lang="en-US" dirty="0"/>
              <a:t>pathogenesis of OA involves a </a:t>
            </a:r>
            <a:r>
              <a:rPr lang="en-US" dirty="0"/>
              <a:t> slow </a:t>
            </a:r>
            <a:r>
              <a:rPr lang="en-US" dirty="0" smtClean="0"/>
              <a:t>onset of :</a:t>
            </a:r>
          </a:p>
          <a:p>
            <a:pPr>
              <a:buFont typeface="Wingdings" panose="05000000000000000000" pitchFamily="2" charset="2"/>
              <a:buChar char="Ø"/>
            </a:pPr>
            <a:r>
              <a:rPr lang="en-US" b="1" dirty="0" smtClean="0"/>
              <a:t>degradation </a:t>
            </a:r>
            <a:r>
              <a:rPr lang="en-US" b="1" dirty="0"/>
              <a:t>of </a:t>
            </a:r>
            <a:r>
              <a:rPr lang="en-US" b="1" dirty="0" smtClean="0"/>
              <a:t>cartilage</a:t>
            </a:r>
            <a:r>
              <a:rPr lang="en-US" b="1" dirty="0"/>
              <a:t> </a:t>
            </a:r>
            <a:r>
              <a:rPr lang="en-US" b="1" dirty="0" smtClean="0"/>
              <a:t>(erosion </a:t>
            </a:r>
            <a:r>
              <a:rPr lang="en-US" b="1" dirty="0"/>
              <a:t>of articular cartilage </a:t>
            </a:r>
            <a:r>
              <a:rPr lang="en-US" dirty="0"/>
              <a:t> and </a:t>
            </a:r>
            <a:endParaRPr lang="en-US" dirty="0" smtClean="0"/>
          </a:p>
          <a:p>
            <a:pPr>
              <a:buFont typeface="Wingdings" panose="05000000000000000000" pitchFamily="2" charset="2"/>
              <a:buChar char="Ø"/>
            </a:pPr>
            <a:r>
              <a:rPr lang="en-US" b="1" dirty="0"/>
              <a:t>R</a:t>
            </a:r>
            <a:r>
              <a:rPr lang="en-US" b="1" dirty="0" smtClean="0"/>
              <a:t>emodeling</a:t>
            </a:r>
            <a:r>
              <a:rPr lang="en-US" b="1" dirty="0"/>
              <a:t> of </a:t>
            </a:r>
            <a:r>
              <a:rPr lang="en-US" b="1" dirty="0" smtClean="0"/>
              <a:t>bone) </a:t>
            </a:r>
            <a:r>
              <a:rPr lang="en-US" dirty="0"/>
              <a:t> due to an active response of </a:t>
            </a:r>
            <a:r>
              <a:rPr lang="en-US" b="1" dirty="0"/>
              <a:t>chondrocytes</a:t>
            </a:r>
            <a:r>
              <a:rPr lang="en-US" dirty="0"/>
              <a:t> in the articular cartilage and the inflammatory cells in the surrounding tissues.</a:t>
            </a:r>
          </a:p>
          <a:p>
            <a:r>
              <a:rPr lang="en-US" dirty="0"/>
              <a:t>The </a:t>
            </a:r>
            <a:r>
              <a:rPr lang="en-US" b="1" dirty="0"/>
              <a:t>release of enzymes</a:t>
            </a:r>
            <a:r>
              <a:rPr lang="en-US" dirty="0"/>
              <a:t> from these cells break down collagen and proteoglycans, destroying the </a:t>
            </a:r>
            <a:r>
              <a:rPr lang="en-US" b="1" dirty="0"/>
              <a:t>articular </a:t>
            </a:r>
            <a:r>
              <a:rPr lang="en-US" b="1" dirty="0" smtClean="0"/>
              <a:t>cartilage</a:t>
            </a:r>
            <a:r>
              <a:rPr lang="en-US" b="1" dirty="0"/>
              <a:t> </a:t>
            </a:r>
            <a:r>
              <a:rPr lang="en-US" b="1" dirty="0" smtClean="0"/>
              <a:t>(erosion </a:t>
            </a:r>
            <a:r>
              <a:rPr lang="en-US" b="1" dirty="0"/>
              <a:t>of articular </a:t>
            </a:r>
            <a:r>
              <a:rPr lang="en-US" b="1" dirty="0" smtClean="0"/>
              <a:t>cartilage)</a:t>
            </a:r>
            <a:r>
              <a:rPr lang="en-US" dirty="0" smtClean="0"/>
              <a:t>. </a:t>
            </a:r>
          </a:p>
          <a:p>
            <a:r>
              <a:rPr lang="en-US" dirty="0"/>
              <a:t>The area of the cartilage becomes </a:t>
            </a:r>
            <a:r>
              <a:rPr lang="en-US" b="1" dirty="0"/>
              <a:t>soft and the surface becomes rough and cracks. </a:t>
            </a:r>
            <a:endParaRPr lang="en-US" dirty="0" smtClean="0"/>
          </a:p>
        </p:txBody>
      </p:sp>
    </p:spTree>
    <p:extLst>
      <p:ext uri="{BB962C8B-B14F-4D97-AF65-F5344CB8AC3E}">
        <p14:creationId xmlns:p14="http://schemas.microsoft.com/office/powerpoint/2010/main" val="213631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solidFill>
                  <a:srgbClr val="000066"/>
                </a:solidFill>
              </a:rPr>
              <a:t>CAUSES</a:t>
            </a:r>
          </a:p>
        </p:txBody>
      </p:sp>
      <p:sp>
        <p:nvSpPr>
          <p:cNvPr id="5123" name="Rectangle 3"/>
          <p:cNvSpPr>
            <a:spLocks noGrp="1" noChangeArrowheads="1"/>
          </p:cNvSpPr>
          <p:nvPr>
            <p:ph idx="1"/>
          </p:nvPr>
        </p:nvSpPr>
        <p:spPr>
          <a:xfrm>
            <a:off x="152400" y="1600200"/>
            <a:ext cx="8763000" cy="5029200"/>
          </a:xfrm>
        </p:spPr>
        <p:txBody>
          <a:bodyPr>
            <a:normAutofit/>
          </a:bodyPr>
          <a:lstStyle/>
          <a:p>
            <a:pPr eaLnBrk="1" hangingPunct="1">
              <a:buFont typeface="Wingdings 2" panose="05020102010507070707" pitchFamily="18" charset="2"/>
              <a:buChar char="¿"/>
            </a:pPr>
            <a:r>
              <a:rPr lang="en-US" altLang="en-US" dirty="0" smtClean="0">
                <a:sym typeface="Wingdings 2" panose="05020102010507070707" pitchFamily="18" charset="2"/>
              </a:rPr>
              <a:t> 	Direct Contamination- dirty wounds</a:t>
            </a:r>
          </a:p>
          <a:p>
            <a:pPr eaLnBrk="1" hangingPunct="1">
              <a:buFont typeface="Wingdings 2" panose="05020102010507070707" pitchFamily="18" charset="2"/>
              <a:buChar char="¿"/>
            </a:pPr>
            <a:endParaRPr lang="en-US" altLang="en-US" dirty="0" smtClean="0">
              <a:sym typeface="Wingdings 2" panose="05020102010507070707" pitchFamily="18" charset="2"/>
            </a:endParaRPr>
          </a:p>
          <a:p>
            <a:pPr eaLnBrk="1" hangingPunct="1">
              <a:buFont typeface="Wingdings 2" panose="05020102010507070707" pitchFamily="18" charset="2"/>
              <a:buChar char="¿"/>
            </a:pPr>
            <a:r>
              <a:rPr lang="en-US" altLang="en-US" dirty="0" smtClean="0"/>
              <a:t> 	Surgical Infection-from surgery</a:t>
            </a:r>
          </a:p>
          <a:p>
            <a:pPr eaLnBrk="1" hangingPunct="1">
              <a:buFont typeface="Wingdings 2" panose="05020102010507070707" pitchFamily="18" charset="2"/>
              <a:buChar char="¿"/>
            </a:pPr>
            <a:endParaRPr lang="en-US" altLang="en-US" dirty="0" smtClean="0"/>
          </a:p>
          <a:p>
            <a:pPr eaLnBrk="1" hangingPunct="1">
              <a:buFont typeface="Wingdings 2" panose="05020102010507070707" pitchFamily="18" charset="2"/>
              <a:buChar char="¿"/>
            </a:pPr>
            <a:r>
              <a:rPr lang="en-US" altLang="en-US" dirty="0" smtClean="0"/>
              <a:t> 	Adjacent Soft Tissue Infection</a:t>
            </a:r>
          </a:p>
          <a:p>
            <a:pPr eaLnBrk="1" hangingPunct="1">
              <a:buFont typeface="Wingdings 2" panose="05020102010507070707" pitchFamily="18" charset="2"/>
              <a:buChar char="¿"/>
            </a:pPr>
            <a:endParaRPr lang="en-US" altLang="en-US" dirty="0" smtClean="0"/>
          </a:p>
          <a:p>
            <a:pPr eaLnBrk="1" hangingPunct="1">
              <a:buFont typeface="Wingdings 2" panose="05020102010507070707" pitchFamily="18" charset="2"/>
              <a:buChar char="¿"/>
            </a:pPr>
            <a:r>
              <a:rPr lang="en-US" altLang="en-US" dirty="0" smtClean="0"/>
              <a:t> 	Hematogenous-Originating in the blood</a:t>
            </a:r>
          </a:p>
        </p:txBody>
      </p:sp>
    </p:spTree>
    <p:extLst>
      <p:ext uri="{BB962C8B-B14F-4D97-AF65-F5344CB8AC3E}">
        <p14:creationId xmlns:p14="http://schemas.microsoft.com/office/powerpoint/2010/main" val="3811682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2" dur="5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blinds(horizontal)">
                                      <p:cBhvr>
                                        <p:cTn id="17" dur="500"/>
                                        <p:tgtEl>
                                          <p:spTgt spid="51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2"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Pathophysiology</a:t>
            </a:r>
            <a:endParaRPr lang="en-US" dirty="0"/>
          </a:p>
        </p:txBody>
      </p:sp>
      <p:sp>
        <p:nvSpPr>
          <p:cNvPr id="3" name="Content Placeholder 2"/>
          <p:cNvSpPr>
            <a:spLocks noGrp="1"/>
          </p:cNvSpPr>
          <p:nvPr>
            <p:ph idx="1"/>
          </p:nvPr>
        </p:nvSpPr>
        <p:spPr>
          <a:xfrm>
            <a:off x="228600" y="1417638"/>
            <a:ext cx="8686800" cy="5211762"/>
          </a:xfrm>
        </p:spPr>
        <p:txBody>
          <a:bodyPr>
            <a:normAutofit fontScale="92500" lnSpcReduction="20000"/>
          </a:bodyPr>
          <a:lstStyle/>
          <a:p>
            <a:r>
              <a:rPr lang="en-US" sz="3000" dirty="0"/>
              <a:t>The exposure of the </a:t>
            </a:r>
            <a:r>
              <a:rPr lang="en-US" sz="3000" b="1" dirty="0"/>
              <a:t>underlying subchondral bone</a:t>
            </a:r>
            <a:r>
              <a:rPr lang="en-US" sz="3000" dirty="0"/>
              <a:t> results in </a:t>
            </a:r>
            <a:r>
              <a:rPr lang="en-US" sz="3000" b="1" dirty="0"/>
              <a:t>sclerosis( hardening)</a:t>
            </a:r>
            <a:r>
              <a:rPr lang="en-US" sz="3000" dirty="0"/>
              <a:t>, followed by </a:t>
            </a:r>
            <a:r>
              <a:rPr lang="en-US" sz="3000" b="1" dirty="0"/>
              <a:t>reactive </a:t>
            </a:r>
            <a:r>
              <a:rPr lang="en-US" sz="3000" b="1" dirty="0" smtClean="0"/>
              <a:t>remodeling </a:t>
            </a:r>
            <a:r>
              <a:rPr lang="en-US" sz="3000" b="1" dirty="0"/>
              <a:t>changes</a:t>
            </a:r>
          </a:p>
          <a:p>
            <a:r>
              <a:rPr lang="en-US" sz="3000" b="1" dirty="0"/>
              <a:t> </a:t>
            </a:r>
            <a:r>
              <a:rPr lang="en-US" sz="3000" dirty="0"/>
              <a:t>This lead to the formation of </a:t>
            </a:r>
            <a:r>
              <a:rPr lang="en-US" sz="3000" b="1" dirty="0"/>
              <a:t>osteophytes or bone spurs appear </a:t>
            </a:r>
            <a:r>
              <a:rPr lang="en-US" sz="3000" dirty="0"/>
              <a:t>and subchondral</a:t>
            </a:r>
            <a:r>
              <a:rPr lang="en-US" sz="3000" b="1" dirty="0"/>
              <a:t> bone cysts </a:t>
            </a:r>
            <a:r>
              <a:rPr lang="en-US" sz="3000" dirty="0"/>
              <a:t>at the joint margin at the sites of attachment. </a:t>
            </a:r>
          </a:p>
          <a:p>
            <a:r>
              <a:rPr lang="en-US" sz="3000" dirty="0"/>
              <a:t>  The </a:t>
            </a:r>
            <a:r>
              <a:rPr lang="en-US" sz="3000" b="1" u="sng" dirty="0"/>
              <a:t>j</a:t>
            </a:r>
            <a:r>
              <a:rPr lang="en-US" sz="3000" b="1" dirty="0"/>
              <a:t>oint space is progressively lost</a:t>
            </a:r>
            <a:r>
              <a:rPr lang="en-US" sz="3000" dirty="0"/>
              <a:t> over time</a:t>
            </a:r>
            <a:r>
              <a:rPr lang="en-US" sz="3000" dirty="0" smtClean="0"/>
              <a:t>.</a:t>
            </a:r>
            <a:endParaRPr lang="en-US" sz="3000" dirty="0"/>
          </a:p>
          <a:p>
            <a:r>
              <a:rPr lang="en-US" sz="3000" b="1" dirty="0"/>
              <a:t>osteophytes or bone spurs appear</a:t>
            </a:r>
            <a:r>
              <a:rPr lang="en-US" sz="3000" dirty="0" smtClean="0"/>
              <a:t>  </a:t>
            </a:r>
            <a:r>
              <a:rPr lang="en-US" sz="3000" dirty="0"/>
              <a:t>may break off and appear in the joints as </a:t>
            </a:r>
            <a:r>
              <a:rPr lang="en-US" sz="3000" b="1" dirty="0"/>
              <a:t>joint </a:t>
            </a:r>
            <a:r>
              <a:rPr lang="en-US" sz="3000" b="1" dirty="0" smtClean="0"/>
              <a:t>mice</a:t>
            </a:r>
            <a:r>
              <a:rPr lang="en-US" sz="3000" dirty="0"/>
              <a:t> </a:t>
            </a:r>
            <a:r>
              <a:rPr lang="en-US" sz="3000" dirty="0" smtClean="0"/>
              <a:t>(intra-articular </a:t>
            </a:r>
            <a:r>
              <a:rPr lang="en-US" sz="3000" dirty="0"/>
              <a:t>loose </a:t>
            </a:r>
            <a:r>
              <a:rPr lang="en-US" sz="3000" dirty="0" smtClean="0"/>
              <a:t>bodies=fragments)</a:t>
            </a:r>
            <a:r>
              <a:rPr lang="en-US" sz="3000" b="1" dirty="0" smtClean="0"/>
              <a:t>.</a:t>
            </a:r>
            <a:endParaRPr lang="en-US" sz="3000" b="1" dirty="0"/>
          </a:p>
          <a:p>
            <a:r>
              <a:rPr lang="en-US" sz="3000" dirty="0" smtClean="0"/>
              <a:t>These </a:t>
            </a:r>
            <a:r>
              <a:rPr lang="en-US" sz="3000" dirty="0"/>
              <a:t>flakes of cartilage break off and may be impacted b/w the joint surfaces causing </a:t>
            </a:r>
            <a:r>
              <a:rPr lang="en-US" sz="3000" b="1" dirty="0"/>
              <a:t>locking and inflammation.</a:t>
            </a:r>
          </a:p>
          <a:p>
            <a:pPr>
              <a:buNone/>
            </a:pPr>
            <a:endParaRPr lang="en-US" dirty="0"/>
          </a:p>
          <a:p>
            <a:endParaRPr lang="en-US" dirty="0"/>
          </a:p>
        </p:txBody>
      </p:sp>
    </p:spTree>
    <p:extLst>
      <p:ext uri="{BB962C8B-B14F-4D97-AF65-F5344CB8AC3E}">
        <p14:creationId xmlns:p14="http://schemas.microsoft.com/office/powerpoint/2010/main" val="33107873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648072"/>
            <a:ext cx="7869560" cy="692696"/>
          </a:xfrm>
        </p:spPr>
        <p:txBody>
          <a:bodyPr>
            <a:normAutofit fontScale="90000"/>
          </a:bodyPr>
          <a:lstStyle/>
          <a:p>
            <a:r>
              <a:rPr lang="en-US" b="1" dirty="0" smtClean="0"/>
              <a:t>Risk factors </a:t>
            </a:r>
            <a:endParaRPr lang="en-US" dirty="0"/>
          </a:p>
        </p:txBody>
      </p:sp>
      <p:sp>
        <p:nvSpPr>
          <p:cNvPr id="3" name="Content Placeholder 2"/>
          <p:cNvSpPr>
            <a:spLocks noGrp="1"/>
          </p:cNvSpPr>
          <p:nvPr>
            <p:ph idx="1"/>
          </p:nvPr>
        </p:nvSpPr>
        <p:spPr>
          <a:xfrm>
            <a:off x="539552" y="1484784"/>
            <a:ext cx="8352928" cy="4824536"/>
          </a:xfrm>
        </p:spPr>
        <p:txBody>
          <a:bodyPr>
            <a:normAutofit fontScale="85000" lnSpcReduction="20000"/>
          </a:bodyPr>
          <a:lstStyle/>
          <a:p>
            <a:pPr>
              <a:buFont typeface="Wingdings" pitchFamily="2" charset="2"/>
              <a:buChar char="ü"/>
            </a:pPr>
            <a:r>
              <a:rPr lang="en-US" dirty="0" smtClean="0"/>
              <a:t>Increased age</a:t>
            </a:r>
          </a:p>
          <a:p>
            <a:pPr>
              <a:buFont typeface="Wingdings" pitchFamily="2" charset="2"/>
              <a:buChar char="ü"/>
            </a:pPr>
            <a:r>
              <a:rPr lang="en-US" dirty="0" smtClean="0"/>
              <a:t>Obesity</a:t>
            </a:r>
          </a:p>
          <a:p>
            <a:pPr>
              <a:buFont typeface="Wingdings" pitchFamily="2" charset="2"/>
              <a:buChar char="ü"/>
            </a:pPr>
            <a:r>
              <a:rPr lang="en-US" dirty="0" smtClean="0"/>
              <a:t>Previous joint damage/injury</a:t>
            </a:r>
          </a:p>
          <a:p>
            <a:pPr>
              <a:buFont typeface="Wingdings" pitchFamily="2" charset="2"/>
              <a:buChar char="ü"/>
            </a:pPr>
            <a:r>
              <a:rPr lang="en-US" dirty="0" smtClean="0"/>
              <a:t>Repetitive use (occupational or recreational)</a:t>
            </a:r>
          </a:p>
          <a:p>
            <a:pPr>
              <a:buFont typeface="Wingdings" pitchFamily="2" charset="2"/>
              <a:buChar char="ü"/>
            </a:pPr>
            <a:r>
              <a:rPr lang="en-US" dirty="0" smtClean="0"/>
              <a:t>Anatomic deformity</a:t>
            </a:r>
          </a:p>
          <a:p>
            <a:pPr>
              <a:buFont typeface="Wingdings" pitchFamily="2" charset="2"/>
              <a:buChar char="ü"/>
            </a:pPr>
            <a:r>
              <a:rPr lang="en-US" dirty="0" smtClean="0"/>
              <a:t>Female gender</a:t>
            </a:r>
          </a:p>
          <a:p>
            <a:pPr>
              <a:buFont typeface="Wingdings" pitchFamily="2" charset="2"/>
              <a:buChar char="ü"/>
            </a:pPr>
            <a:r>
              <a:rPr lang="en-US" dirty="0" smtClean="0"/>
              <a:t>Genetic susceptibility</a:t>
            </a:r>
          </a:p>
          <a:p>
            <a:pPr>
              <a:buFont typeface="Wingdings" pitchFamily="2" charset="2"/>
              <a:buChar char="ü"/>
            </a:pPr>
            <a:endParaRPr lang="en-US" dirty="0" smtClean="0"/>
          </a:p>
          <a:p>
            <a:pPr>
              <a:buNone/>
            </a:pPr>
            <a:r>
              <a:rPr lang="en-US" b="1" dirty="0" smtClean="0"/>
              <a:t>Diagnosis</a:t>
            </a:r>
            <a:endParaRPr lang="en-US" dirty="0" smtClean="0"/>
          </a:p>
          <a:p>
            <a:r>
              <a:rPr lang="en-US" dirty="0" smtClean="0"/>
              <a:t>Based on evaluation and history </a:t>
            </a:r>
          </a:p>
          <a:p>
            <a:r>
              <a:rPr lang="en-US" dirty="0" smtClean="0"/>
              <a:t>X-ray films show narrowing of joint space</a:t>
            </a:r>
          </a:p>
          <a:p>
            <a:pPr>
              <a:buNone/>
            </a:pPr>
            <a:endParaRPr lang="en-US" dirty="0" smtClean="0"/>
          </a:p>
          <a:p>
            <a:pPr>
              <a:buFont typeface="Wingdings" pitchFamily="2" charset="2"/>
              <a:buChar char="ü"/>
            </a:pPr>
            <a:endParaRPr lang="en-US" dirty="0" smtClean="0"/>
          </a:p>
          <a:p>
            <a:pPr>
              <a:buFont typeface="Wingdings" pitchFamily="2" charset="2"/>
              <a:buChar char="ü"/>
            </a:pPr>
            <a:endParaRPr lang="en-US" dirty="0"/>
          </a:p>
        </p:txBody>
      </p:sp>
    </p:spTree>
    <p:extLst>
      <p:ext uri="{BB962C8B-B14F-4D97-AF65-F5344CB8AC3E}">
        <p14:creationId xmlns:p14="http://schemas.microsoft.com/office/powerpoint/2010/main" val="253498322"/>
      </p:ext>
    </p:extLst>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720080"/>
            <a:ext cx="8229600" cy="620688"/>
          </a:xfrm>
        </p:spPr>
        <p:txBody>
          <a:bodyPr>
            <a:normAutofit fontScale="90000"/>
          </a:bodyPr>
          <a:lstStyle/>
          <a:p>
            <a:r>
              <a:rPr lang="en-US" b="1" dirty="0" smtClean="0"/>
              <a:t>Clinical Features</a:t>
            </a:r>
            <a:endParaRPr lang="en-US" dirty="0"/>
          </a:p>
        </p:txBody>
      </p:sp>
      <p:sp>
        <p:nvSpPr>
          <p:cNvPr id="3" name="Content Placeholder 2"/>
          <p:cNvSpPr>
            <a:spLocks noGrp="1"/>
          </p:cNvSpPr>
          <p:nvPr>
            <p:ph idx="1"/>
          </p:nvPr>
        </p:nvSpPr>
        <p:spPr>
          <a:xfrm>
            <a:off x="467544" y="1556792"/>
            <a:ext cx="8568952" cy="5256584"/>
          </a:xfrm>
        </p:spPr>
        <p:txBody>
          <a:bodyPr>
            <a:normAutofit fontScale="92500" lnSpcReduction="20000"/>
          </a:bodyPr>
          <a:lstStyle/>
          <a:p>
            <a:pPr>
              <a:lnSpc>
                <a:spcPct val="130000"/>
              </a:lnSpc>
              <a:buFont typeface="Wingdings" pitchFamily="2" charset="2"/>
              <a:buChar char="ü"/>
            </a:pPr>
            <a:r>
              <a:rPr lang="en-US" sz="3600" dirty="0" smtClean="0"/>
              <a:t>Pain in affected joint</a:t>
            </a:r>
          </a:p>
          <a:p>
            <a:pPr>
              <a:lnSpc>
                <a:spcPct val="130000"/>
              </a:lnSpc>
              <a:buFont typeface="Wingdings" pitchFamily="2" charset="2"/>
              <a:buChar char="ü"/>
            </a:pPr>
            <a:r>
              <a:rPr lang="en-US" sz="3600" dirty="0" smtClean="0"/>
              <a:t>Stiffness (morning or on awakening)</a:t>
            </a:r>
          </a:p>
          <a:p>
            <a:pPr>
              <a:lnSpc>
                <a:spcPct val="130000"/>
              </a:lnSpc>
              <a:buFont typeface="Wingdings" pitchFamily="2" charset="2"/>
              <a:buChar char="ü"/>
            </a:pPr>
            <a:r>
              <a:rPr lang="en-US" sz="3600" dirty="0" smtClean="0"/>
              <a:t>tenderness</a:t>
            </a:r>
          </a:p>
          <a:p>
            <a:pPr>
              <a:lnSpc>
                <a:spcPct val="130000"/>
              </a:lnSpc>
              <a:buFont typeface="Wingdings" pitchFamily="2" charset="2"/>
              <a:buChar char="ü"/>
            </a:pPr>
            <a:r>
              <a:rPr lang="fr-FR" sz="3600" dirty="0" err="1" smtClean="0"/>
              <a:t>Loss</a:t>
            </a:r>
            <a:r>
              <a:rPr lang="fr-FR" sz="3600" dirty="0" smtClean="0"/>
              <a:t> of flexibility, </a:t>
            </a:r>
            <a:endParaRPr lang="fr-FR" sz="3600" dirty="0" smtClean="0"/>
          </a:p>
          <a:p>
            <a:pPr>
              <a:lnSpc>
                <a:spcPct val="130000"/>
              </a:lnSpc>
              <a:buFont typeface="Wingdings" pitchFamily="2" charset="2"/>
              <a:buChar char="ü"/>
            </a:pPr>
            <a:r>
              <a:rPr lang="fr-FR" sz="3600" dirty="0" err="1" smtClean="0"/>
              <a:t>Grating</a:t>
            </a:r>
            <a:r>
              <a:rPr lang="fr-FR" sz="3600" dirty="0" smtClean="0"/>
              <a:t> </a:t>
            </a:r>
            <a:r>
              <a:rPr lang="fr-FR" sz="3600" dirty="0" smtClean="0"/>
              <a:t>sensation</a:t>
            </a:r>
            <a:endParaRPr lang="en-US" sz="3600" dirty="0" smtClean="0"/>
          </a:p>
          <a:p>
            <a:pPr>
              <a:lnSpc>
                <a:spcPct val="130000"/>
              </a:lnSpc>
              <a:buFont typeface="Wingdings" pitchFamily="2" charset="2"/>
              <a:buChar char="ü"/>
            </a:pPr>
            <a:r>
              <a:rPr lang="en-US" sz="3600" dirty="0" smtClean="0"/>
              <a:t>Joint deformity, </a:t>
            </a:r>
            <a:r>
              <a:rPr lang="en-US" sz="3600" dirty="0" smtClean="0"/>
              <a:t>S</a:t>
            </a:r>
          </a:p>
          <a:p>
            <a:pPr>
              <a:lnSpc>
                <a:spcPct val="130000"/>
              </a:lnSpc>
              <a:buFont typeface="Wingdings" pitchFamily="2" charset="2"/>
              <a:buChar char="ü"/>
            </a:pPr>
            <a:r>
              <a:rPr lang="en-US" sz="3600" dirty="0" err="1" smtClean="0"/>
              <a:t>hortening</a:t>
            </a:r>
            <a:r>
              <a:rPr lang="en-US" sz="3600" dirty="0" smtClean="0"/>
              <a:t> </a:t>
            </a:r>
            <a:r>
              <a:rPr lang="en-US" sz="3600" dirty="0" smtClean="0"/>
              <a:t>ligaments</a:t>
            </a:r>
          </a:p>
          <a:p>
            <a:pPr>
              <a:lnSpc>
                <a:spcPct val="130000"/>
              </a:lnSpc>
              <a:buFont typeface="Wingdings" pitchFamily="2" charset="2"/>
              <a:buChar char="ü"/>
            </a:pPr>
            <a:r>
              <a:rPr lang="en-US" sz="3600" dirty="0" smtClean="0"/>
              <a:t>Functional impairment</a:t>
            </a:r>
          </a:p>
          <a:p>
            <a:pPr>
              <a:lnSpc>
                <a:spcPct val="130000"/>
              </a:lnSpc>
              <a:buFont typeface="Wingdings" pitchFamily="2" charset="2"/>
              <a:buChar char="ü"/>
            </a:pPr>
            <a:endParaRPr lang="en-US" sz="3600" dirty="0"/>
          </a:p>
        </p:txBody>
      </p:sp>
    </p:spTree>
    <p:extLst>
      <p:ext uri="{BB962C8B-B14F-4D97-AF65-F5344CB8AC3E}">
        <p14:creationId xmlns:p14="http://schemas.microsoft.com/office/powerpoint/2010/main" val="3352797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71945" y="415636"/>
            <a:ext cx="6858000" cy="762000"/>
          </a:xfrm>
        </p:spPr>
        <p:txBody>
          <a:bodyPr>
            <a:normAutofit fontScale="90000"/>
          </a:bodyPr>
          <a:lstStyle/>
          <a:p>
            <a:pPr eaLnBrk="1" hangingPunct="1"/>
            <a:r>
              <a:rPr lang="en-US" altLang="en-US" sz="4800" dirty="0" smtClean="0"/>
              <a:t> </a:t>
            </a:r>
          </a:p>
        </p:txBody>
      </p:sp>
      <p:sp>
        <p:nvSpPr>
          <p:cNvPr id="74755" name="Rectangle 3"/>
          <p:cNvSpPr>
            <a:spLocks noGrp="1" noChangeArrowheads="1"/>
          </p:cNvSpPr>
          <p:nvPr>
            <p:ph type="body" sz="half" idx="1"/>
          </p:nvPr>
        </p:nvSpPr>
        <p:spPr>
          <a:xfrm>
            <a:off x="685800" y="533400"/>
            <a:ext cx="8001000" cy="6019800"/>
          </a:xfrm>
        </p:spPr>
        <p:txBody>
          <a:bodyPr/>
          <a:lstStyle/>
          <a:p>
            <a:pPr>
              <a:lnSpc>
                <a:spcPct val="130000"/>
              </a:lnSpc>
              <a:buFont typeface="Wingdings" pitchFamily="2" charset="2"/>
              <a:buChar char="ü"/>
            </a:pPr>
            <a:r>
              <a:rPr lang="en-US" dirty="0"/>
              <a:t>Characteristic bony nodes, spurs may be present; usually painless, unless inflammation is present.</a:t>
            </a:r>
          </a:p>
          <a:p>
            <a:pPr>
              <a:lnSpc>
                <a:spcPct val="130000"/>
              </a:lnSpc>
              <a:buFont typeface="Wingdings" pitchFamily="2" charset="2"/>
              <a:buChar char="ü"/>
            </a:pPr>
            <a:r>
              <a:rPr lang="en-US" dirty="0"/>
              <a:t> Muscle spasms</a:t>
            </a:r>
            <a:endParaRPr lang="en-US" altLang="en-US" dirty="0" smtClean="0"/>
          </a:p>
          <a:p>
            <a:pPr eaLnBrk="1" hangingPunct="1">
              <a:buFont typeface="Wingdings" panose="05000000000000000000" pitchFamily="2" charset="2"/>
              <a:buChar char="ü"/>
            </a:pPr>
            <a:r>
              <a:rPr lang="en-US" altLang="en-US" dirty="0" smtClean="0"/>
              <a:t>Redness</a:t>
            </a:r>
          </a:p>
          <a:p>
            <a:pPr eaLnBrk="1" hangingPunct="1">
              <a:buFont typeface="Wingdings" panose="05000000000000000000" pitchFamily="2" charset="2"/>
              <a:buChar char="ü"/>
            </a:pPr>
            <a:r>
              <a:rPr lang="en-US" altLang="en-US" dirty="0" smtClean="0"/>
              <a:t>Swelling</a:t>
            </a:r>
          </a:p>
          <a:p>
            <a:pPr eaLnBrk="1" hangingPunct="1">
              <a:buFont typeface="Wingdings" panose="05000000000000000000" pitchFamily="2" charset="2"/>
              <a:buChar char="ü"/>
            </a:pPr>
            <a:r>
              <a:rPr lang="en-US" altLang="en-US" dirty="0" smtClean="0"/>
              <a:t>Knee effusions </a:t>
            </a:r>
          </a:p>
          <a:p>
            <a:pPr eaLnBrk="1" hangingPunct="1">
              <a:buFont typeface="Wingdings" panose="05000000000000000000" pitchFamily="2" charset="2"/>
              <a:buChar char="ü"/>
            </a:pPr>
            <a:r>
              <a:rPr lang="en-US" altLang="en-US" dirty="0" smtClean="0"/>
              <a:t>Crepitus</a:t>
            </a:r>
          </a:p>
          <a:p>
            <a:pPr marL="0" indent="0" eaLnBrk="1" hangingPunct="1"/>
            <a:endParaRPr lang="en-US" altLang="en-US" dirty="0" smtClean="0"/>
          </a:p>
          <a:p>
            <a:pPr marL="0" indent="0" eaLnBrk="1" hangingPunct="1"/>
            <a:endParaRPr lang="en-US" altLang="en-US" sz="2400" dirty="0" smtClean="0"/>
          </a:p>
        </p:txBody>
      </p:sp>
    </p:spTree>
    <p:extLst>
      <p:ext uri="{BB962C8B-B14F-4D97-AF65-F5344CB8AC3E}">
        <p14:creationId xmlns:p14="http://schemas.microsoft.com/office/powerpoint/2010/main" val="263985680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 calcmode="lin" valueType="num">
                                      <p:cBhvr additive="base">
                                        <p:cTn id="37"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684659"/>
            <a:ext cx="7772400" cy="800125"/>
          </a:xfrm>
        </p:spPr>
        <p:txBody>
          <a:bodyPr/>
          <a:lstStyle/>
          <a:p>
            <a:r>
              <a:rPr lang="en-US" dirty="0" smtClean="0"/>
              <a:t>  </a:t>
            </a:r>
            <a:r>
              <a:rPr lang="en-US" dirty="0" smtClean="0"/>
              <a:t>Management</a:t>
            </a:r>
            <a:endParaRPr lang="en-US" dirty="0"/>
          </a:p>
        </p:txBody>
      </p:sp>
      <p:sp>
        <p:nvSpPr>
          <p:cNvPr id="3" name="Content Placeholder 2"/>
          <p:cNvSpPr>
            <a:spLocks noGrp="1"/>
          </p:cNvSpPr>
          <p:nvPr>
            <p:ph idx="1"/>
          </p:nvPr>
        </p:nvSpPr>
        <p:spPr>
          <a:xfrm>
            <a:off x="467544" y="1628800"/>
            <a:ext cx="8424936" cy="5229200"/>
          </a:xfrm>
        </p:spPr>
        <p:txBody>
          <a:bodyPr>
            <a:normAutofit/>
          </a:bodyPr>
          <a:lstStyle/>
          <a:p>
            <a:pPr>
              <a:buNone/>
            </a:pPr>
            <a:r>
              <a:rPr lang="en-US" b="1" dirty="0" smtClean="0"/>
              <a:t>NOTE</a:t>
            </a:r>
            <a:r>
              <a:rPr lang="en-US" dirty="0" smtClean="0"/>
              <a:t>: </a:t>
            </a:r>
            <a:r>
              <a:rPr lang="en-US" b="1" dirty="0" smtClean="0"/>
              <a:t>No </a:t>
            </a:r>
            <a:r>
              <a:rPr lang="en-US" b="1" dirty="0" smtClean="0"/>
              <a:t>treatment </a:t>
            </a:r>
            <a:r>
              <a:rPr lang="en-US" dirty="0" smtClean="0"/>
              <a:t>halts the degenerative process, certain preventive measures can slow the progress if undertaken early enough.  These include </a:t>
            </a:r>
            <a:endParaRPr lang="en-US" dirty="0" smtClean="0"/>
          </a:p>
          <a:p>
            <a:pPr lvl="1">
              <a:buFont typeface="Wingdings" panose="05000000000000000000" pitchFamily="2" charset="2"/>
              <a:buChar char="v"/>
            </a:pPr>
            <a:r>
              <a:rPr lang="en-US" dirty="0" smtClean="0"/>
              <a:t>weight reduction, </a:t>
            </a:r>
            <a:endParaRPr lang="en-US" dirty="0" smtClean="0"/>
          </a:p>
          <a:p>
            <a:pPr lvl="1">
              <a:buFont typeface="Wingdings" panose="05000000000000000000" pitchFamily="2" charset="2"/>
              <a:buChar char="v"/>
            </a:pPr>
            <a:r>
              <a:rPr lang="en-US" dirty="0" smtClean="0"/>
              <a:t>prevention </a:t>
            </a:r>
            <a:r>
              <a:rPr lang="en-US" dirty="0" smtClean="0"/>
              <a:t>of injuries, </a:t>
            </a:r>
          </a:p>
          <a:p>
            <a:pPr lvl="1">
              <a:buFont typeface="Wingdings" panose="05000000000000000000" pitchFamily="2" charset="2"/>
              <a:buChar char="v"/>
            </a:pPr>
            <a:r>
              <a:rPr lang="en-US" dirty="0" smtClean="0"/>
              <a:t>perinatal screening for congenital hip disease, and </a:t>
            </a:r>
          </a:p>
          <a:p>
            <a:pPr lvl="1">
              <a:buFont typeface="Wingdings" panose="05000000000000000000" pitchFamily="2" charset="2"/>
              <a:buChar char="v"/>
            </a:pPr>
            <a:r>
              <a:rPr lang="en-US" dirty="0" smtClean="0"/>
              <a:t>ergonomic modifications.</a:t>
            </a:r>
          </a:p>
          <a:p>
            <a:r>
              <a:rPr lang="en-US" dirty="0" smtClean="0"/>
              <a:t>Occupational and physical therapy can help the patient adopt self-management strategies.</a:t>
            </a:r>
          </a:p>
        </p:txBody>
      </p:sp>
    </p:spTree>
    <p:extLst>
      <p:ext uri="{BB962C8B-B14F-4D97-AF65-F5344CB8AC3E}">
        <p14:creationId xmlns:p14="http://schemas.microsoft.com/office/powerpoint/2010/main" val="3833379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3"/>
            <a:ext cx="7772400" cy="656109"/>
          </a:xfrm>
        </p:spPr>
        <p:txBody>
          <a:bodyPr>
            <a:normAutofit fontScale="90000"/>
          </a:bodyPr>
          <a:lstStyle/>
          <a:p>
            <a:r>
              <a:rPr lang="en-US" b="1" dirty="0"/>
              <a:t>Conservative treatment measures include </a:t>
            </a:r>
            <a:br>
              <a:rPr lang="en-US" b="1" dirty="0"/>
            </a:br>
            <a:r>
              <a:rPr lang="en-US" i="1" dirty="0" smtClean="0"/>
              <a:t> </a:t>
            </a:r>
            <a:endParaRPr lang="en-US" i="1" dirty="0"/>
          </a:p>
        </p:txBody>
      </p:sp>
      <p:sp>
        <p:nvSpPr>
          <p:cNvPr id="3" name="Content Placeholder 2"/>
          <p:cNvSpPr>
            <a:spLocks noGrp="1"/>
          </p:cNvSpPr>
          <p:nvPr>
            <p:ph idx="1"/>
          </p:nvPr>
        </p:nvSpPr>
        <p:spPr>
          <a:xfrm>
            <a:off x="228600" y="1981200"/>
            <a:ext cx="8763000" cy="4724400"/>
          </a:xfrm>
        </p:spPr>
        <p:txBody>
          <a:bodyPr>
            <a:normAutofit fontScale="92500"/>
          </a:bodyPr>
          <a:lstStyle/>
          <a:p>
            <a:pPr lvl="1">
              <a:buFont typeface="Wingdings" pitchFamily="2" charset="2"/>
              <a:buChar char="Ø"/>
            </a:pPr>
            <a:r>
              <a:rPr lang="en-US" sz="2800" dirty="0" smtClean="0"/>
              <a:t>use </a:t>
            </a:r>
            <a:r>
              <a:rPr lang="en-US" sz="2800" dirty="0" smtClean="0"/>
              <a:t>of heat or cold compressions,</a:t>
            </a:r>
          </a:p>
          <a:p>
            <a:pPr lvl="1">
              <a:buFont typeface="Wingdings" pitchFamily="2" charset="2"/>
              <a:buChar char="Ø"/>
            </a:pPr>
            <a:r>
              <a:rPr lang="en-US" sz="2800" dirty="0" smtClean="0"/>
              <a:t>weight reduction,</a:t>
            </a:r>
          </a:p>
          <a:p>
            <a:pPr lvl="1">
              <a:buFont typeface="Wingdings" pitchFamily="2" charset="2"/>
              <a:buChar char="Ø"/>
            </a:pPr>
            <a:r>
              <a:rPr lang="en-US" sz="2800" dirty="0" smtClean="0"/>
              <a:t> joint rest and </a:t>
            </a:r>
          </a:p>
          <a:p>
            <a:pPr lvl="1">
              <a:buFont typeface="Wingdings" pitchFamily="2" charset="2"/>
              <a:buChar char="Ø"/>
            </a:pPr>
            <a:r>
              <a:rPr lang="en-US" sz="2800" dirty="0" smtClean="0"/>
              <a:t>avoidance of joint overuse,</a:t>
            </a:r>
          </a:p>
          <a:p>
            <a:pPr lvl="1">
              <a:buFont typeface="Wingdings" pitchFamily="2" charset="2"/>
              <a:buChar char="Ø"/>
            </a:pPr>
            <a:r>
              <a:rPr lang="en-US" sz="2800" dirty="0" smtClean="0"/>
              <a:t> orthotic devices to support inflamed joints (splints, braces),</a:t>
            </a:r>
          </a:p>
          <a:p>
            <a:pPr lvl="1">
              <a:buFont typeface="Wingdings" pitchFamily="2" charset="2"/>
              <a:buChar char="Ø"/>
            </a:pPr>
            <a:r>
              <a:rPr lang="en-US" dirty="0"/>
              <a:t>I</a:t>
            </a:r>
            <a:r>
              <a:rPr lang="en-US" sz="2800" dirty="0" smtClean="0"/>
              <a:t>sometric </a:t>
            </a:r>
            <a:r>
              <a:rPr lang="en-US" dirty="0"/>
              <a:t>exercise - </a:t>
            </a:r>
            <a:r>
              <a:rPr lang="en-US" dirty="0" smtClean="0"/>
              <a:t>static </a:t>
            </a:r>
            <a:r>
              <a:rPr lang="en-US" dirty="0"/>
              <a:t>contraction of a muscle without any visible movement in the angle of the joint</a:t>
            </a:r>
            <a:r>
              <a:rPr lang="en-US" dirty="0" smtClean="0"/>
              <a:t>.</a:t>
            </a:r>
          </a:p>
          <a:p>
            <a:pPr lvl="1">
              <a:buFont typeface="Wingdings" pitchFamily="2" charset="2"/>
              <a:buChar char="Ø"/>
            </a:pPr>
            <a:r>
              <a:rPr lang="en-US" sz="2800" dirty="0" smtClean="0"/>
              <a:t>postural </a:t>
            </a:r>
            <a:r>
              <a:rPr lang="en-US" sz="2800" dirty="0" smtClean="0"/>
              <a:t>exercises, </a:t>
            </a:r>
            <a:r>
              <a:rPr lang="en-US" sz="2800" dirty="0" smtClean="0"/>
              <a:t>and</a:t>
            </a:r>
          </a:p>
          <a:p>
            <a:pPr lvl="1">
              <a:buFont typeface="Wingdings" pitchFamily="2" charset="2"/>
              <a:buChar char="Ø"/>
            </a:pPr>
            <a:r>
              <a:rPr lang="en-US" sz="2800" dirty="0" smtClean="0"/>
              <a:t>Aerobic </a:t>
            </a:r>
            <a:r>
              <a:rPr lang="en-US" sz="2800" dirty="0" smtClean="0"/>
              <a:t>exercise. </a:t>
            </a:r>
            <a:endParaRPr lang="en-US" dirty="0"/>
          </a:p>
        </p:txBody>
      </p:sp>
    </p:spTree>
    <p:extLst>
      <p:ext uri="{BB962C8B-B14F-4D97-AF65-F5344CB8AC3E}">
        <p14:creationId xmlns:p14="http://schemas.microsoft.com/office/powerpoint/2010/main" val="314040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792088"/>
            <a:ext cx="8229600" cy="692696"/>
          </a:xfrm>
        </p:spPr>
        <p:txBody>
          <a:bodyPr>
            <a:normAutofit fontScale="90000"/>
          </a:bodyPr>
          <a:lstStyle/>
          <a:p>
            <a:r>
              <a:rPr lang="en-US" b="1" dirty="0" smtClean="0"/>
              <a:t>Pharmacologic Management</a:t>
            </a:r>
            <a:endParaRPr lang="en-US" dirty="0"/>
          </a:p>
        </p:txBody>
      </p:sp>
      <p:sp>
        <p:nvSpPr>
          <p:cNvPr id="3" name="Content Placeholder 2"/>
          <p:cNvSpPr>
            <a:spLocks noGrp="1"/>
          </p:cNvSpPr>
          <p:nvPr>
            <p:ph idx="1"/>
          </p:nvPr>
        </p:nvSpPr>
        <p:spPr>
          <a:xfrm>
            <a:off x="395536" y="1484784"/>
            <a:ext cx="8748464" cy="5373216"/>
          </a:xfrm>
        </p:spPr>
        <p:txBody>
          <a:bodyPr>
            <a:normAutofit lnSpcReduction="10000"/>
          </a:bodyPr>
          <a:lstStyle/>
          <a:p>
            <a:r>
              <a:rPr lang="en-US" dirty="0" smtClean="0"/>
              <a:t>Directed toward symptom management and pain control.</a:t>
            </a:r>
          </a:p>
          <a:p>
            <a:r>
              <a:rPr lang="en-US" dirty="0" smtClean="0"/>
              <a:t>Use of analgesics, </a:t>
            </a:r>
            <a:r>
              <a:rPr lang="en-US" dirty="0" err="1" smtClean="0"/>
              <a:t>opioids</a:t>
            </a:r>
            <a:r>
              <a:rPr lang="en-US" dirty="0" smtClean="0"/>
              <a:t> and intra-articular corticosteroids.</a:t>
            </a:r>
          </a:p>
          <a:p>
            <a:r>
              <a:rPr lang="en-US" dirty="0" smtClean="0"/>
              <a:t>Newer approaches include </a:t>
            </a:r>
            <a:r>
              <a:rPr lang="en-US" b="1" dirty="0" smtClean="0"/>
              <a:t>glucosamine</a:t>
            </a:r>
            <a:r>
              <a:rPr lang="en-US" dirty="0" smtClean="0"/>
              <a:t> and </a:t>
            </a:r>
            <a:r>
              <a:rPr lang="en-US" b="1" dirty="0" err="1" smtClean="0"/>
              <a:t>chondroitin</a:t>
            </a:r>
            <a:r>
              <a:rPr lang="en-US" dirty="0" smtClean="0"/>
              <a:t>, thought to improve tissue function and retard breakdown of cartilage</a:t>
            </a:r>
          </a:p>
          <a:p>
            <a:r>
              <a:rPr lang="en-US" b="1" dirty="0" smtClean="0"/>
              <a:t>Viscosupplementation</a:t>
            </a:r>
            <a:r>
              <a:rPr lang="en-US" dirty="0" smtClean="0"/>
              <a:t>, the intra-articular injection of hyaluronic acid, to improve cartilage function and retard degradation; it may also have some anti-inflammatory effects</a:t>
            </a:r>
            <a:endParaRPr lang="en-US" dirty="0"/>
          </a:p>
        </p:txBody>
      </p:sp>
    </p:spTree>
    <p:extLst>
      <p:ext uri="{BB962C8B-B14F-4D97-AF65-F5344CB8AC3E}">
        <p14:creationId xmlns:p14="http://schemas.microsoft.com/office/powerpoint/2010/main" val="16796509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864096"/>
            <a:ext cx="8229600" cy="548680"/>
          </a:xfrm>
        </p:spPr>
        <p:txBody>
          <a:bodyPr>
            <a:normAutofit fontScale="90000"/>
          </a:bodyPr>
          <a:lstStyle/>
          <a:p>
            <a:r>
              <a:rPr lang="en-US" b="1" dirty="0" smtClean="0"/>
              <a:t>Surgical Management</a:t>
            </a:r>
            <a:endParaRPr lang="en-US" dirty="0"/>
          </a:p>
        </p:txBody>
      </p:sp>
      <p:sp>
        <p:nvSpPr>
          <p:cNvPr id="3" name="Content Placeholder 2"/>
          <p:cNvSpPr>
            <a:spLocks noGrp="1"/>
          </p:cNvSpPr>
          <p:nvPr>
            <p:ph idx="1"/>
          </p:nvPr>
        </p:nvSpPr>
        <p:spPr>
          <a:xfrm>
            <a:off x="35496" y="1556792"/>
            <a:ext cx="8784976" cy="5301208"/>
          </a:xfrm>
        </p:spPr>
        <p:txBody>
          <a:bodyPr>
            <a:normAutofit/>
          </a:bodyPr>
          <a:lstStyle/>
          <a:p>
            <a:pPr lvl="1">
              <a:lnSpc>
                <a:spcPct val="120000"/>
              </a:lnSpc>
            </a:pPr>
            <a:r>
              <a:rPr lang="en-US" sz="2800" b="1" dirty="0" err="1" smtClean="0"/>
              <a:t>Osteotomy</a:t>
            </a:r>
            <a:r>
              <a:rPr lang="en-US" sz="2800" b="1" dirty="0" smtClean="0"/>
              <a:t> </a:t>
            </a:r>
            <a:r>
              <a:rPr lang="en-US" sz="2800" dirty="0" smtClean="0"/>
              <a:t>(to alter the force distribution in the joint by realigning the bone away from the worn out. </a:t>
            </a:r>
          </a:p>
          <a:p>
            <a:pPr lvl="1">
              <a:lnSpc>
                <a:spcPct val="120000"/>
              </a:lnSpc>
            </a:pPr>
            <a:r>
              <a:rPr lang="en-US" sz="2800" b="1" dirty="0" smtClean="0"/>
              <a:t>Arthroplasty</a:t>
            </a:r>
            <a:r>
              <a:rPr lang="en-US" sz="2800" dirty="0" smtClean="0"/>
              <a:t>. Joint replacement surgery. </a:t>
            </a:r>
          </a:p>
          <a:p>
            <a:pPr lvl="1">
              <a:lnSpc>
                <a:spcPct val="120000"/>
              </a:lnSpc>
            </a:pPr>
            <a:r>
              <a:rPr lang="en-US" sz="2800" b="1" dirty="0" err="1" smtClean="0"/>
              <a:t>Viscosupplementation</a:t>
            </a:r>
            <a:r>
              <a:rPr lang="en-US" sz="2800" b="1" dirty="0" smtClean="0"/>
              <a:t> </a:t>
            </a:r>
            <a:r>
              <a:rPr lang="fr-FR" sz="2800" b="1" dirty="0" err="1" smtClean="0"/>
              <a:t>Lubrication</a:t>
            </a:r>
            <a:r>
              <a:rPr lang="fr-FR" sz="2800" b="1" dirty="0" smtClean="0"/>
              <a:t> injections</a:t>
            </a:r>
            <a:r>
              <a:rPr lang="en-US" sz="2800" b="1" dirty="0" smtClean="0"/>
              <a:t>/ (the reconstitution of synovial fluid viscosity)</a:t>
            </a:r>
            <a:r>
              <a:rPr lang="en-US" sz="2800" dirty="0" smtClean="0"/>
              <a:t>. </a:t>
            </a:r>
          </a:p>
          <a:p>
            <a:pPr lvl="1">
              <a:lnSpc>
                <a:spcPct val="120000"/>
              </a:lnSpc>
            </a:pPr>
            <a:r>
              <a:rPr lang="en-US" sz="2800" b="1" dirty="0" smtClean="0"/>
              <a:t>Tidal irrigation (lavage) </a:t>
            </a:r>
            <a:r>
              <a:rPr lang="en-US" sz="2800" dirty="0" smtClean="0"/>
              <a:t>of the knee.</a:t>
            </a:r>
          </a:p>
          <a:p>
            <a:pPr lvl="1">
              <a:lnSpc>
                <a:spcPct val="120000"/>
              </a:lnSpc>
            </a:pPr>
            <a:r>
              <a:rPr lang="en-US" sz="2800" b="1" dirty="0" smtClean="0"/>
              <a:t>Cortisone shots/injections </a:t>
            </a:r>
            <a:r>
              <a:rPr lang="en-US" sz="2800" dirty="0" smtClean="0"/>
              <a:t>into joint</a:t>
            </a:r>
            <a:r>
              <a:rPr lang="en-US" sz="2800" b="1" dirty="0" smtClean="0"/>
              <a:t>.</a:t>
            </a:r>
            <a:r>
              <a:rPr lang="en-US" sz="2800" dirty="0" smtClean="0"/>
              <a:t> </a:t>
            </a:r>
            <a:endParaRPr lang="en-US" sz="2800" dirty="0"/>
          </a:p>
        </p:txBody>
      </p:sp>
    </p:spTree>
    <p:extLst>
      <p:ext uri="{BB962C8B-B14F-4D97-AF65-F5344CB8AC3E}">
        <p14:creationId xmlns:p14="http://schemas.microsoft.com/office/powerpoint/2010/main" val="2778238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90600" y="0"/>
            <a:ext cx="6629400" cy="609600"/>
          </a:xfrm>
        </p:spPr>
        <p:txBody>
          <a:bodyPr>
            <a:normAutofit fontScale="90000"/>
          </a:bodyPr>
          <a:lstStyle/>
          <a:p>
            <a:pPr eaLnBrk="1" hangingPunct="1"/>
            <a:r>
              <a:rPr lang="en-US" altLang="en-US" smtClean="0"/>
              <a:t>Surgical Treatment</a:t>
            </a:r>
          </a:p>
        </p:txBody>
      </p:sp>
      <p:sp>
        <p:nvSpPr>
          <p:cNvPr id="29699" name="Rectangle 3"/>
          <p:cNvSpPr>
            <a:spLocks noGrp="1" noChangeArrowheads="1"/>
          </p:cNvSpPr>
          <p:nvPr>
            <p:ph type="body" sz="half" idx="1"/>
          </p:nvPr>
        </p:nvSpPr>
        <p:spPr>
          <a:xfrm>
            <a:off x="0" y="609600"/>
            <a:ext cx="8686800" cy="6096000"/>
          </a:xfrm>
        </p:spPr>
        <p:txBody>
          <a:bodyPr/>
          <a:lstStyle/>
          <a:p>
            <a:pPr marL="0" indent="0" eaLnBrk="1" hangingPunct="1">
              <a:buFontTx/>
              <a:buNone/>
            </a:pPr>
            <a:r>
              <a:rPr lang="en-US" altLang="en-US" smtClean="0"/>
              <a:t>Joint Arthroplasty (Reconstruction or Replacement)</a:t>
            </a:r>
          </a:p>
          <a:p>
            <a:pPr marL="0" indent="0" eaLnBrk="1" hangingPunct="1"/>
            <a:endParaRPr lang="en-US" altLang="en-US" sz="2400" smtClean="0"/>
          </a:p>
        </p:txBody>
      </p:sp>
      <p:pic>
        <p:nvPicPr>
          <p:cNvPr id="29700" name="Picture 4" descr="osteoarthritis hi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14400" y="1143000"/>
            <a:ext cx="6553200" cy="5715000"/>
          </a:xfrm>
          <a:noFill/>
        </p:spPr>
      </p:pic>
    </p:spTree>
    <p:extLst>
      <p:ext uri="{BB962C8B-B14F-4D97-AF65-F5344CB8AC3E}">
        <p14:creationId xmlns:p14="http://schemas.microsoft.com/office/powerpoint/2010/main" val="3867600961"/>
      </p:ext>
    </p:extLst>
  </p:cSld>
  <p:clrMapOvr>
    <a:masterClrMapping/>
  </p:clrMapOvr>
  <p:transition spd="med">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8305800" cy="762000"/>
          </a:xfrm>
        </p:spPr>
        <p:txBody>
          <a:bodyPr/>
          <a:lstStyle/>
          <a:p>
            <a:pPr eaLnBrk="1" hangingPunct="1"/>
            <a:r>
              <a:rPr lang="en-US" altLang="en-US" smtClean="0"/>
              <a:t>HIP REPLACEMENT</a:t>
            </a:r>
          </a:p>
        </p:txBody>
      </p:sp>
      <p:pic>
        <p:nvPicPr>
          <p:cNvPr id="30723" name="Picture 4" descr="hip replace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762000"/>
            <a:ext cx="8305800" cy="5867400"/>
          </a:xfrm>
          <a:noFill/>
        </p:spPr>
      </p:pic>
    </p:spTree>
    <p:extLst>
      <p:ext uri="{BB962C8B-B14F-4D97-AF65-F5344CB8AC3E}">
        <p14:creationId xmlns:p14="http://schemas.microsoft.com/office/powerpoint/2010/main" val="140873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Acute </a:t>
            </a:r>
            <a:r>
              <a:rPr lang="en-GB" b="1" dirty="0" smtClean="0"/>
              <a:t>osteomyelitis </a:t>
            </a:r>
            <a:r>
              <a:rPr lang="en-GB" b="1" dirty="0"/>
              <a:t>include</a:t>
            </a:r>
            <a:endParaRPr lang="en-US" dirty="0"/>
          </a:p>
        </p:txBody>
      </p:sp>
      <p:sp>
        <p:nvSpPr>
          <p:cNvPr id="3" name="Content Placeholder 2"/>
          <p:cNvSpPr>
            <a:spLocks noGrp="1"/>
          </p:cNvSpPr>
          <p:nvPr>
            <p:ph idx="1"/>
          </p:nvPr>
        </p:nvSpPr>
        <p:spPr>
          <a:xfrm>
            <a:off x="457200" y="1828800"/>
            <a:ext cx="8229600" cy="4297363"/>
          </a:xfrm>
        </p:spPr>
        <p:txBody>
          <a:bodyPr/>
          <a:lstStyle/>
          <a:p>
            <a:pPr marL="0" indent="0">
              <a:lnSpc>
                <a:spcPct val="80000"/>
              </a:lnSpc>
              <a:buNone/>
            </a:pPr>
            <a:endParaRPr lang="en-GB" b="1" dirty="0"/>
          </a:p>
          <a:p>
            <a:pPr>
              <a:lnSpc>
                <a:spcPct val="80000"/>
              </a:lnSpc>
              <a:buFont typeface="Wingdings" pitchFamily="2" charset="2"/>
              <a:buChar char="ü"/>
            </a:pPr>
            <a:r>
              <a:rPr lang="en-GB" dirty="0"/>
              <a:t>Fever that may be abrupt </a:t>
            </a:r>
          </a:p>
          <a:p>
            <a:pPr>
              <a:lnSpc>
                <a:spcPct val="80000"/>
              </a:lnSpc>
              <a:buFont typeface="Wingdings" pitchFamily="2" charset="2"/>
              <a:buChar char="ü"/>
            </a:pPr>
            <a:r>
              <a:rPr lang="en-GB" dirty="0"/>
              <a:t>Irritability or lethargy in young children </a:t>
            </a:r>
          </a:p>
          <a:p>
            <a:pPr>
              <a:lnSpc>
                <a:spcPct val="80000"/>
              </a:lnSpc>
              <a:buFont typeface="Wingdings" pitchFamily="2" charset="2"/>
              <a:buChar char="ü"/>
            </a:pPr>
            <a:r>
              <a:rPr lang="en-GB" dirty="0"/>
              <a:t>Pain in the area of the infection </a:t>
            </a:r>
          </a:p>
          <a:p>
            <a:pPr>
              <a:lnSpc>
                <a:spcPct val="80000"/>
              </a:lnSpc>
              <a:buFont typeface="Wingdings" pitchFamily="2" charset="2"/>
              <a:buChar char="ü"/>
            </a:pPr>
            <a:r>
              <a:rPr lang="en-GB" dirty="0"/>
              <a:t>Swelling, warmth and redness over the area of the infection </a:t>
            </a:r>
          </a:p>
          <a:p>
            <a:endParaRPr lang="en-US" dirty="0"/>
          </a:p>
        </p:txBody>
      </p:sp>
    </p:spTree>
    <p:extLst>
      <p:ext uri="{BB962C8B-B14F-4D97-AF65-F5344CB8AC3E}">
        <p14:creationId xmlns:p14="http://schemas.microsoft.com/office/powerpoint/2010/main" val="746950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8915400" cy="457200"/>
          </a:xfrm>
        </p:spPr>
        <p:txBody>
          <a:bodyPr>
            <a:normAutofit fontScale="90000"/>
          </a:bodyPr>
          <a:lstStyle/>
          <a:p>
            <a:pPr eaLnBrk="1" hangingPunct="1"/>
            <a:r>
              <a:rPr lang="en-US" altLang="en-US" sz="4000" smtClean="0"/>
              <a:t>Total Knee Replacement</a:t>
            </a:r>
          </a:p>
        </p:txBody>
      </p:sp>
      <p:pic>
        <p:nvPicPr>
          <p:cNvPr id="31747" name="Picture 4" descr="total knee replace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457200"/>
            <a:ext cx="6400800" cy="6400800"/>
          </a:xfrm>
          <a:noFill/>
        </p:spPr>
      </p:pic>
    </p:spTree>
    <p:extLst>
      <p:ext uri="{BB962C8B-B14F-4D97-AF65-F5344CB8AC3E}">
        <p14:creationId xmlns:p14="http://schemas.microsoft.com/office/powerpoint/2010/main" val="29232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smtClean="0"/>
              <a:t>Total Joint Replacement	</a:t>
            </a:r>
          </a:p>
        </p:txBody>
      </p:sp>
      <p:sp>
        <p:nvSpPr>
          <p:cNvPr id="80899" name="Rectangle 3"/>
          <p:cNvSpPr>
            <a:spLocks noGrp="1" noChangeArrowheads="1"/>
          </p:cNvSpPr>
          <p:nvPr>
            <p:ph idx="1"/>
          </p:nvPr>
        </p:nvSpPr>
        <p:spPr/>
        <p:txBody>
          <a:bodyPr>
            <a:normAutofit lnSpcReduction="10000"/>
          </a:bodyPr>
          <a:lstStyle/>
          <a:p>
            <a:pPr eaLnBrk="1" hangingPunct="1"/>
            <a:r>
              <a:rPr lang="en-US" altLang="en-US" sz="2400" smtClean="0"/>
              <a:t>Candidate selection</a:t>
            </a:r>
          </a:p>
          <a:p>
            <a:pPr eaLnBrk="1" hangingPunct="1"/>
            <a:r>
              <a:rPr lang="en-US" altLang="en-US" sz="2400" smtClean="0"/>
              <a:t>Several devices available</a:t>
            </a:r>
          </a:p>
          <a:p>
            <a:pPr eaLnBrk="1" hangingPunct="1"/>
            <a:r>
              <a:rPr lang="en-US" altLang="en-US" sz="2400" smtClean="0"/>
              <a:t>Significant relief of pain</a:t>
            </a:r>
          </a:p>
          <a:p>
            <a:pPr eaLnBrk="1" hangingPunct="1"/>
            <a:r>
              <a:rPr lang="en-US" altLang="en-US" sz="2400" smtClean="0"/>
              <a:t>Good return to ADL</a:t>
            </a:r>
          </a:p>
          <a:p>
            <a:pPr eaLnBrk="1" hangingPunct="1"/>
            <a:r>
              <a:rPr lang="en-US" altLang="en-US" sz="2400" smtClean="0"/>
              <a:t>OOB in 1 -2 days with PT help</a:t>
            </a:r>
          </a:p>
          <a:p>
            <a:pPr eaLnBrk="1" hangingPunct="1"/>
            <a:r>
              <a:rPr lang="en-US" altLang="en-US" sz="2400" smtClean="0"/>
              <a:t>Best results with PT program for re-strengthening muscles</a:t>
            </a:r>
          </a:p>
          <a:p>
            <a:pPr eaLnBrk="1" hangingPunct="1"/>
            <a:r>
              <a:rPr lang="en-US" altLang="en-US" sz="2400" smtClean="0"/>
              <a:t>Post op CPM </a:t>
            </a:r>
          </a:p>
          <a:p>
            <a:pPr lvl="1" eaLnBrk="1" hangingPunct="1"/>
            <a:r>
              <a:rPr lang="en-US" altLang="en-US" sz="2000" smtClean="0"/>
              <a:t>Continuous Passive Motion – see next slide</a:t>
            </a:r>
          </a:p>
          <a:p>
            <a:pPr eaLnBrk="1" hangingPunct="1"/>
            <a:endParaRPr lang="en-US" altLang="en-US" sz="2400" smtClean="0"/>
          </a:p>
          <a:p>
            <a:pPr eaLnBrk="1" hangingPunct="1">
              <a:buFontTx/>
              <a:buNone/>
            </a:pPr>
            <a:endParaRPr lang="en-US" altLang="en-US" sz="2400" smtClean="0"/>
          </a:p>
          <a:p>
            <a:pPr eaLnBrk="1" hangingPunct="1">
              <a:buFontTx/>
              <a:buNone/>
            </a:pPr>
            <a:r>
              <a:rPr lang="en-US" altLang="en-US" sz="2400" smtClean="0"/>
              <a:t>  </a:t>
            </a:r>
          </a:p>
        </p:txBody>
      </p:sp>
    </p:spTree>
    <p:extLst>
      <p:ext uri="{BB962C8B-B14F-4D97-AF65-F5344CB8AC3E}">
        <p14:creationId xmlns:p14="http://schemas.microsoft.com/office/powerpoint/2010/main" val="59376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0899">
                                            <p:txEl>
                                              <p:charRg st="92" end="104"/>
                                            </p:txEl>
                                          </p:spTgt>
                                        </p:tgtEl>
                                        <p:attrNameLst>
                                          <p:attrName>style.visibility</p:attrName>
                                        </p:attrNameLst>
                                      </p:cBhvr>
                                      <p:to>
                                        <p:strVal val="visible"/>
                                      </p:to>
                                    </p:set>
                                    <p:anim calcmode="lin" valueType="num">
                                      <p:cBhvr additive="base">
                                        <p:cTn id="31" dur="500" fill="hold"/>
                                        <p:tgtEl>
                                          <p:spTgt spid="80899">
                                            <p:txEl>
                                              <p:charRg st="92" end="10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899">
                                            <p:txEl>
                                              <p:charRg st="92" end="10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0899">
                                            <p:txEl>
                                              <p:charRg st="104" end="134"/>
                                            </p:txEl>
                                          </p:spTgt>
                                        </p:tgtEl>
                                        <p:attrNameLst>
                                          <p:attrName>style.visibility</p:attrName>
                                        </p:attrNameLst>
                                      </p:cBhvr>
                                      <p:to>
                                        <p:strVal val="visible"/>
                                      </p:to>
                                    </p:set>
                                    <p:anim calcmode="lin" valueType="num">
                                      <p:cBhvr additive="base">
                                        <p:cTn id="37" dur="500" fill="hold"/>
                                        <p:tgtEl>
                                          <p:spTgt spid="80899">
                                            <p:txEl>
                                              <p:charRg st="104" end="13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899">
                                            <p:txEl>
                                              <p:charRg st="104" end="13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0899">
                                            <p:txEl>
                                              <p:charRg st="134" end="184"/>
                                            </p:txEl>
                                          </p:spTgt>
                                        </p:tgtEl>
                                        <p:attrNameLst>
                                          <p:attrName>style.visibility</p:attrName>
                                        </p:attrNameLst>
                                      </p:cBhvr>
                                      <p:to>
                                        <p:strVal val="visible"/>
                                      </p:to>
                                    </p:set>
                                    <p:anim calcmode="lin" valueType="num">
                                      <p:cBhvr additive="base">
                                        <p:cTn id="43" dur="500" fill="hold"/>
                                        <p:tgtEl>
                                          <p:spTgt spid="80899">
                                            <p:txEl>
                                              <p:charRg st="134" end="18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899">
                                            <p:txEl>
                                              <p:charRg st="134" end="18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85800"/>
          </a:xfrm>
        </p:spPr>
        <p:txBody>
          <a:bodyPr>
            <a:normAutofit fontScale="90000"/>
          </a:bodyPr>
          <a:lstStyle/>
          <a:p>
            <a:pPr eaLnBrk="1" hangingPunct="1"/>
            <a:r>
              <a:rPr lang="en-US" altLang="en-US" smtClean="0"/>
              <a:t>Continuous Passive Motion</a:t>
            </a:r>
          </a:p>
        </p:txBody>
      </p:sp>
      <p:pic>
        <p:nvPicPr>
          <p:cNvPr id="33795" name="Picture 4" descr="cp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2763" y="574675"/>
            <a:ext cx="8064500" cy="6283325"/>
          </a:xfrm>
          <a:noFill/>
        </p:spPr>
      </p:pic>
    </p:spTree>
    <p:extLst>
      <p:ext uri="{BB962C8B-B14F-4D97-AF65-F5344CB8AC3E}">
        <p14:creationId xmlns:p14="http://schemas.microsoft.com/office/powerpoint/2010/main" val="327317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a:xfrm>
            <a:off x="762000" y="0"/>
            <a:ext cx="6858000" cy="1219200"/>
          </a:xfrm>
        </p:spPr>
        <p:txBody>
          <a:bodyPr>
            <a:normAutofit fontScale="90000"/>
          </a:bodyPr>
          <a:lstStyle/>
          <a:p>
            <a:pPr eaLnBrk="1" hangingPunct="1"/>
            <a:r>
              <a:rPr lang="en-US" altLang="en-US" sz="4000" smtClean="0"/>
              <a:t>Post Op Care	 </a:t>
            </a:r>
            <a:r>
              <a:rPr lang="en-US" altLang="en-US" smtClean="0"/>
              <a:t/>
            </a:r>
            <a:br>
              <a:rPr lang="en-US" altLang="en-US" smtClean="0"/>
            </a:br>
            <a:r>
              <a:rPr lang="en-US" altLang="en-US" smtClean="0"/>
              <a:t>Joint Replacement</a:t>
            </a:r>
            <a:endParaRPr lang="en-US" altLang="en-US" sz="4000" smtClean="0"/>
          </a:p>
        </p:txBody>
      </p:sp>
      <p:sp>
        <p:nvSpPr>
          <p:cNvPr id="94216" name="Rectangle 8"/>
          <p:cNvSpPr>
            <a:spLocks noGrp="1" noChangeArrowheads="1"/>
          </p:cNvSpPr>
          <p:nvPr>
            <p:ph idx="1"/>
          </p:nvPr>
        </p:nvSpPr>
        <p:spPr>
          <a:xfrm>
            <a:off x="609600" y="1219200"/>
            <a:ext cx="6934200" cy="5638800"/>
          </a:xfrm>
        </p:spPr>
        <p:txBody>
          <a:bodyPr rtlCol="0">
            <a:normAutofit/>
          </a:bodyPr>
          <a:lstStyle/>
          <a:p>
            <a:pPr eaLnBrk="1" fontAlgn="auto" hangingPunct="1">
              <a:spcAft>
                <a:spcPts val="0"/>
              </a:spcAft>
              <a:buFontTx/>
              <a:buNone/>
              <a:defRPr/>
            </a:pPr>
            <a:endParaRPr lang="en-US" u="sng" smtClean="0">
              <a:solidFill>
                <a:schemeClr val="bg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endParaRPr>
          </a:p>
          <a:p>
            <a:pPr lvl="1" eaLnBrk="1" fontAlgn="auto" hangingPunct="1">
              <a:spcAft>
                <a:spcPts val="0"/>
              </a:spcAft>
              <a:defRPr/>
            </a:pPr>
            <a:r>
              <a:rPr lang="en-US" smtClean="0"/>
              <a:t>Monitor incision for bleeding</a:t>
            </a:r>
          </a:p>
          <a:p>
            <a:pPr lvl="1" eaLnBrk="1" fontAlgn="auto" hangingPunct="1">
              <a:spcAft>
                <a:spcPts val="0"/>
              </a:spcAft>
              <a:defRPr/>
            </a:pPr>
            <a:r>
              <a:rPr lang="en-US" smtClean="0"/>
              <a:t>Cough, turn, deep breath</a:t>
            </a:r>
          </a:p>
          <a:p>
            <a:pPr lvl="1" eaLnBrk="1" fontAlgn="auto" hangingPunct="1">
              <a:spcAft>
                <a:spcPts val="0"/>
              </a:spcAft>
              <a:defRPr/>
            </a:pPr>
            <a:r>
              <a:rPr lang="en-US" smtClean="0"/>
              <a:t>OOB as ordered</a:t>
            </a:r>
          </a:p>
          <a:p>
            <a:pPr lvl="1" eaLnBrk="1" fontAlgn="auto" hangingPunct="1">
              <a:spcAft>
                <a:spcPts val="0"/>
              </a:spcAft>
              <a:defRPr/>
            </a:pPr>
            <a:r>
              <a:rPr lang="en-US" smtClean="0"/>
              <a:t>Neurovascular checks hourly 12-24 hours (color, temp, pulses, capillary refill, movement, sensation)</a:t>
            </a:r>
          </a:p>
          <a:p>
            <a:pPr lvl="1" eaLnBrk="1" fontAlgn="auto" hangingPunct="1">
              <a:spcAft>
                <a:spcPts val="0"/>
              </a:spcAft>
              <a:defRPr/>
            </a:pPr>
            <a:r>
              <a:rPr lang="en-US" smtClean="0"/>
              <a:t>Pain management</a:t>
            </a:r>
          </a:p>
          <a:p>
            <a:pPr lvl="1" eaLnBrk="1" fontAlgn="auto" hangingPunct="1">
              <a:spcAft>
                <a:spcPts val="0"/>
              </a:spcAft>
              <a:defRPr/>
            </a:pPr>
            <a:r>
              <a:rPr lang="en-US" smtClean="0"/>
              <a:t>Prevent new hip displacement</a:t>
            </a:r>
          </a:p>
        </p:txBody>
      </p:sp>
    </p:spTree>
    <p:extLst>
      <p:ext uri="{BB962C8B-B14F-4D97-AF65-F5344CB8AC3E}">
        <p14:creationId xmlns:p14="http://schemas.microsoft.com/office/powerpoint/2010/main" val="170084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6">
                                            <p:txEl>
                                              <p:pRg st="1" end="1"/>
                                            </p:txEl>
                                          </p:spTgt>
                                        </p:tgtEl>
                                        <p:attrNameLst>
                                          <p:attrName>style.visibility</p:attrName>
                                        </p:attrNameLst>
                                      </p:cBhvr>
                                      <p:to>
                                        <p:strVal val="visible"/>
                                      </p:to>
                                    </p:set>
                                    <p:anim calcmode="lin" valueType="num">
                                      <p:cBhvr additive="base">
                                        <p:cTn id="7" dur="500" fill="hold"/>
                                        <p:tgtEl>
                                          <p:spTgt spid="942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4216">
                                            <p:txEl>
                                              <p:pRg st="2" end="2"/>
                                            </p:txEl>
                                          </p:spTgt>
                                        </p:tgtEl>
                                        <p:attrNameLst>
                                          <p:attrName>style.visibility</p:attrName>
                                        </p:attrNameLst>
                                      </p:cBhvr>
                                      <p:to>
                                        <p:strVal val="visible"/>
                                      </p:to>
                                    </p:set>
                                    <p:anim calcmode="lin" valueType="num">
                                      <p:cBhvr additive="base">
                                        <p:cTn id="11" dur="500" fill="hold"/>
                                        <p:tgtEl>
                                          <p:spTgt spid="9421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421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216">
                                            <p:txEl>
                                              <p:pRg st="3" end="3"/>
                                            </p:txEl>
                                          </p:spTgt>
                                        </p:tgtEl>
                                        <p:attrNameLst>
                                          <p:attrName>style.visibility</p:attrName>
                                        </p:attrNameLst>
                                      </p:cBhvr>
                                      <p:to>
                                        <p:strVal val="visible"/>
                                      </p:to>
                                    </p:set>
                                    <p:anim calcmode="lin" valueType="num">
                                      <p:cBhvr additive="base">
                                        <p:cTn id="15" dur="500" fill="hold"/>
                                        <p:tgtEl>
                                          <p:spTgt spid="9421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421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4216">
                                            <p:txEl>
                                              <p:pRg st="4" end="4"/>
                                            </p:txEl>
                                          </p:spTgt>
                                        </p:tgtEl>
                                        <p:attrNameLst>
                                          <p:attrName>style.visibility</p:attrName>
                                        </p:attrNameLst>
                                      </p:cBhvr>
                                      <p:to>
                                        <p:strVal val="visible"/>
                                      </p:to>
                                    </p:set>
                                    <p:anim calcmode="lin" valueType="num">
                                      <p:cBhvr additive="base">
                                        <p:cTn id="19" dur="500" fill="hold"/>
                                        <p:tgtEl>
                                          <p:spTgt spid="942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4216">
                                            <p:txEl>
                                              <p:pRg st="5" end="5"/>
                                            </p:txEl>
                                          </p:spTgt>
                                        </p:tgtEl>
                                        <p:attrNameLst>
                                          <p:attrName>style.visibility</p:attrName>
                                        </p:attrNameLst>
                                      </p:cBhvr>
                                      <p:to>
                                        <p:strVal val="visible"/>
                                      </p:to>
                                    </p:set>
                                    <p:anim calcmode="lin" valueType="num">
                                      <p:cBhvr additive="base">
                                        <p:cTn id="23" dur="500" fill="hold"/>
                                        <p:tgtEl>
                                          <p:spTgt spid="9421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421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4216">
                                            <p:txEl>
                                              <p:pRg st="6" end="6"/>
                                            </p:txEl>
                                          </p:spTgt>
                                        </p:tgtEl>
                                        <p:attrNameLst>
                                          <p:attrName>style.visibility</p:attrName>
                                        </p:attrNameLst>
                                      </p:cBhvr>
                                      <p:to>
                                        <p:strVal val="visible"/>
                                      </p:to>
                                    </p:set>
                                    <p:anim calcmode="lin" valueType="num">
                                      <p:cBhvr additive="base">
                                        <p:cTn id="27" dur="500" fill="hold"/>
                                        <p:tgtEl>
                                          <p:spTgt spid="9421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42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0"/>
            <a:ext cx="6858000" cy="2209800"/>
          </a:xfrm>
        </p:spPr>
        <p:txBody>
          <a:bodyPr/>
          <a:lstStyle/>
          <a:p>
            <a:pPr eaLnBrk="1" hangingPunct="1"/>
            <a:r>
              <a:rPr lang="en-US" altLang="en-US" smtClean="0"/>
              <a:t>Post-Op Joint Replacement</a:t>
            </a:r>
            <a:br>
              <a:rPr lang="en-US" altLang="en-US" smtClean="0"/>
            </a:br>
            <a:endParaRPr lang="en-US" altLang="en-US" smtClean="0"/>
          </a:p>
        </p:txBody>
      </p:sp>
      <p:sp>
        <p:nvSpPr>
          <p:cNvPr id="35843" name="Rectangle 3"/>
          <p:cNvSpPr>
            <a:spLocks noGrp="1" noChangeArrowheads="1"/>
          </p:cNvSpPr>
          <p:nvPr>
            <p:ph idx="1"/>
          </p:nvPr>
        </p:nvSpPr>
        <p:spPr>
          <a:xfrm>
            <a:off x="533400" y="1752600"/>
            <a:ext cx="6934200" cy="6019800"/>
          </a:xfrm>
        </p:spPr>
        <p:txBody>
          <a:bodyPr/>
          <a:lstStyle/>
          <a:p>
            <a:pPr eaLnBrk="1" hangingPunct="1">
              <a:buFontTx/>
              <a:buNone/>
            </a:pPr>
            <a:r>
              <a:rPr lang="en-US" altLang="en-US" smtClean="0"/>
              <a:t>Nursing Care Plan</a:t>
            </a:r>
          </a:p>
          <a:p>
            <a:pPr lvl="1" eaLnBrk="1" hangingPunct="1"/>
            <a:r>
              <a:rPr lang="en-US" altLang="en-US" smtClean="0"/>
              <a:t>Pain assessment</a:t>
            </a:r>
          </a:p>
          <a:p>
            <a:pPr lvl="1" eaLnBrk="1" hangingPunct="1"/>
            <a:r>
              <a:rPr lang="en-US" altLang="en-US" smtClean="0"/>
              <a:t>Position changing with Trapeze</a:t>
            </a:r>
          </a:p>
          <a:p>
            <a:pPr lvl="1" eaLnBrk="1" hangingPunct="1"/>
            <a:r>
              <a:rPr lang="en-US" altLang="en-US" smtClean="0"/>
              <a:t>Sequential compression</a:t>
            </a:r>
          </a:p>
          <a:p>
            <a:pPr lvl="1" eaLnBrk="1" hangingPunct="1"/>
            <a:r>
              <a:rPr lang="en-US" altLang="en-US" smtClean="0"/>
              <a:t>Incentive spirometer</a:t>
            </a:r>
          </a:p>
          <a:p>
            <a:pPr lvl="1" eaLnBrk="1" hangingPunct="1"/>
            <a:r>
              <a:rPr lang="en-US" altLang="en-US" smtClean="0"/>
              <a:t>OOB</a:t>
            </a:r>
          </a:p>
          <a:p>
            <a:pPr lvl="1" eaLnBrk="1" hangingPunct="1"/>
            <a:r>
              <a:rPr lang="en-US" altLang="en-US" smtClean="0"/>
              <a:t>Abduction pillow for hip replacement</a:t>
            </a:r>
          </a:p>
          <a:p>
            <a:pPr lvl="1" eaLnBrk="1" hangingPunct="1"/>
            <a:r>
              <a:rPr lang="en-US" altLang="en-US" smtClean="0"/>
              <a:t>Monitor temperature and other VS</a:t>
            </a:r>
          </a:p>
          <a:p>
            <a:pPr lvl="1" eaLnBrk="1" hangingPunct="1"/>
            <a:r>
              <a:rPr lang="en-US" altLang="en-US" smtClean="0"/>
              <a:t>Surgical site assessment</a:t>
            </a:r>
          </a:p>
          <a:p>
            <a:pPr lvl="1" eaLnBrk="1" hangingPunct="1"/>
            <a:r>
              <a:rPr lang="en-US" altLang="en-US" smtClean="0"/>
              <a:t>Quadriceps and foot exercises</a:t>
            </a:r>
          </a:p>
          <a:p>
            <a:pPr eaLnBrk="1" hangingPunct="1"/>
            <a:endParaRPr lang="en-US" altLang="en-US" smtClean="0"/>
          </a:p>
        </p:txBody>
      </p:sp>
    </p:spTree>
    <p:extLst>
      <p:ext uri="{BB962C8B-B14F-4D97-AF65-F5344CB8AC3E}">
        <p14:creationId xmlns:p14="http://schemas.microsoft.com/office/powerpoint/2010/main" val="171942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Discharge Teaching</a:t>
            </a:r>
          </a:p>
        </p:txBody>
      </p:sp>
      <p:sp>
        <p:nvSpPr>
          <p:cNvPr id="149507" name="Rectangle 3"/>
          <p:cNvSpPr>
            <a:spLocks noGrp="1" noChangeArrowheads="1"/>
          </p:cNvSpPr>
          <p:nvPr>
            <p:ph idx="1"/>
          </p:nvPr>
        </p:nvSpPr>
        <p:spPr>
          <a:xfrm>
            <a:off x="685800" y="838200"/>
            <a:ext cx="6934200" cy="5715000"/>
          </a:xfrm>
        </p:spPr>
        <p:txBody>
          <a:bodyPr/>
          <a:lstStyle/>
          <a:p>
            <a:pPr eaLnBrk="1" hangingPunct="1"/>
            <a:endParaRPr lang="en-US" altLang="en-US" smtClean="0"/>
          </a:p>
          <a:p>
            <a:pPr eaLnBrk="1" hangingPunct="1"/>
            <a:endParaRPr lang="en-US" altLang="en-US" smtClean="0"/>
          </a:p>
          <a:p>
            <a:pPr eaLnBrk="1" hangingPunct="1"/>
            <a:r>
              <a:rPr lang="en-US" altLang="en-US" smtClean="0"/>
              <a:t>Hazards assessment</a:t>
            </a:r>
          </a:p>
          <a:p>
            <a:pPr eaLnBrk="1" hangingPunct="1"/>
            <a:r>
              <a:rPr lang="en-US" altLang="en-US" smtClean="0"/>
              <a:t>Chronic disease</a:t>
            </a:r>
          </a:p>
          <a:p>
            <a:pPr eaLnBrk="1" hangingPunct="1"/>
            <a:r>
              <a:rPr lang="en-US" altLang="en-US" smtClean="0"/>
              <a:t>ROM</a:t>
            </a:r>
          </a:p>
          <a:p>
            <a:pPr eaLnBrk="1" hangingPunct="1"/>
            <a:r>
              <a:rPr lang="en-US" altLang="en-US" smtClean="0"/>
              <a:t>Prevent Overuse/Overstess </a:t>
            </a:r>
          </a:p>
          <a:p>
            <a:pPr eaLnBrk="1" hangingPunct="1"/>
            <a:r>
              <a:rPr lang="en-US" altLang="en-US" smtClean="0"/>
              <a:t>Pain Management</a:t>
            </a:r>
          </a:p>
          <a:p>
            <a:pPr eaLnBrk="1" hangingPunct="1"/>
            <a:endParaRPr lang="en-US" altLang="en-US" smtClean="0"/>
          </a:p>
        </p:txBody>
      </p:sp>
    </p:spTree>
    <p:extLst>
      <p:ext uri="{BB962C8B-B14F-4D97-AF65-F5344CB8AC3E}">
        <p14:creationId xmlns:p14="http://schemas.microsoft.com/office/powerpoint/2010/main" val="139707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507">
                                            <p:txEl>
                                              <p:pRg st="2" end="2"/>
                                            </p:txEl>
                                          </p:spTgt>
                                        </p:tgtEl>
                                        <p:attrNameLst>
                                          <p:attrName>style.visibility</p:attrName>
                                        </p:attrNameLst>
                                      </p:cBhvr>
                                      <p:to>
                                        <p:strVal val="visible"/>
                                      </p:to>
                                    </p:set>
                                    <p:animEffect transition="in" filter="blinds(horizontal)">
                                      <p:cBhvr>
                                        <p:cTn id="7" dur="500"/>
                                        <p:tgtEl>
                                          <p:spTgt spid="1495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9507">
                                            <p:txEl>
                                              <p:pRg st="3" end="3"/>
                                            </p:txEl>
                                          </p:spTgt>
                                        </p:tgtEl>
                                        <p:attrNameLst>
                                          <p:attrName>style.visibility</p:attrName>
                                        </p:attrNameLst>
                                      </p:cBhvr>
                                      <p:to>
                                        <p:strVal val="visible"/>
                                      </p:to>
                                    </p:set>
                                    <p:animEffect transition="in" filter="blinds(horizontal)">
                                      <p:cBhvr>
                                        <p:cTn id="12" dur="500"/>
                                        <p:tgtEl>
                                          <p:spTgt spid="1495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9507">
                                            <p:txEl>
                                              <p:pRg st="4" end="4"/>
                                            </p:txEl>
                                          </p:spTgt>
                                        </p:tgtEl>
                                        <p:attrNameLst>
                                          <p:attrName>style.visibility</p:attrName>
                                        </p:attrNameLst>
                                      </p:cBhvr>
                                      <p:to>
                                        <p:strVal val="visible"/>
                                      </p:to>
                                    </p:set>
                                    <p:animEffect transition="in" filter="blinds(horizontal)">
                                      <p:cBhvr>
                                        <p:cTn id="17" dur="500"/>
                                        <p:tgtEl>
                                          <p:spTgt spid="1495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9507">
                                            <p:txEl>
                                              <p:pRg st="5" end="5"/>
                                            </p:txEl>
                                          </p:spTgt>
                                        </p:tgtEl>
                                        <p:attrNameLst>
                                          <p:attrName>style.visibility</p:attrName>
                                        </p:attrNameLst>
                                      </p:cBhvr>
                                      <p:to>
                                        <p:strVal val="visible"/>
                                      </p:to>
                                    </p:set>
                                    <p:animEffect transition="in" filter="blinds(horizontal)">
                                      <p:cBhvr>
                                        <p:cTn id="22" dur="500"/>
                                        <p:tgtEl>
                                          <p:spTgt spid="14950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9507">
                                            <p:txEl>
                                              <p:pRg st="6" end="6"/>
                                            </p:txEl>
                                          </p:spTgt>
                                        </p:tgtEl>
                                        <p:attrNameLst>
                                          <p:attrName>style.visibility</p:attrName>
                                        </p:attrNameLst>
                                      </p:cBhvr>
                                      <p:to>
                                        <p:strVal val="visible"/>
                                      </p:to>
                                    </p:set>
                                    <p:animEffect transition="in" filter="blinds(horizontal)">
                                      <p:cBhvr>
                                        <p:cTn id="27" dur="500"/>
                                        <p:tgtEl>
                                          <p:spTgt spid="149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a:t>A</a:t>
            </a:r>
            <a:r>
              <a:rPr lang="en-US" b="1" dirty="0" smtClean="0"/>
              <a:t>nkylosing  </a:t>
            </a:r>
            <a:r>
              <a:rPr lang="en-US" b="1" dirty="0"/>
              <a:t>spondylitis </a:t>
            </a:r>
            <a:r>
              <a:rPr lang="en-US" b="1" dirty="0">
                <a:latin typeface="Calibri" panose="020F0502020204030204" pitchFamily="34" charset="0"/>
                <a:ea typeface="Calibri" panose="020F0502020204030204" pitchFamily="34" charset="0"/>
                <a:cs typeface="Times New Roman" panose="02020603050405020304" pitchFamily="18" charset="0"/>
              </a:rPr>
              <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US" b="1" dirty="0"/>
          </a:p>
        </p:txBody>
      </p:sp>
      <p:sp>
        <p:nvSpPr>
          <p:cNvPr id="7" name="Content Placeholder 6"/>
          <p:cNvSpPr>
            <a:spLocks noGrp="1"/>
          </p:cNvSpPr>
          <p:nvPr>
            <p:ph idx="1"/>
          </p:nvPr>
        </p:nvSpPr>
        <p:spPr/>
        <p:txBody>
          <a:bodyPr/>
          <a:lstStyle/>
          <a:p>
            <a:pPr marL="0" indent="0">
              <a:buNone/>
            </a:pPr>
            <a:r>
              <a:rPr lang="en-US" b="1" dirty="0" smtClean="0"/>
              <a:t>Make notes on</a:t>
            </a:r>
            <a:r>
              <a:rPr lang="en-US" b="1" dirty="0"/>
              <a:t> Ankylosing  spondylitis </a:t>
            </a:r>
          </a:p>
        </p:txBody>
      </p:sp>
    </p:spTree>
    <p:extLst>
      <p:ext uri="{BB962C8B-B14F-4D97-AF65-F5344CB8AC3E}">
        <p14:creationId xmlns:p14="http://schemas.microsoft.com/office/powerpoint/2010/main" val="15303853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Ankylosis </a:t>
            </a:r>
            <a:endParaRPr lang="en-US" dirty="0"/>
          </a:p>
        </p:txBody>
      </p:sp>
      <p:sp>
        <p:nvSpPr>
          <p:cNvPr id="3" name="Content Placeholder 2"/>
          <p:cNvSpPr>
            <a:spLocks noGrp="1"/>
          </p:cNvSpPr>
          <p:nvPr>
            <p:ph idx="1"/>
          </p:nvPr>
        </p:nvSpPr>
        <p:spPr>
          <a:xfrm>
            <a:off x="152400" y="762000"/>
            <a:ext cx="8839200" cy="5943600"/>
          </a:xfrm>
        </p:spPr>
        <p:txBody>
          <a:bodyPr>
            <a:normAutofit fontScale="92500" lnSpcReduction="20000"/>
          </a:bodyPr>
          <a:lstStyle/>
          <a:p>
            <a:r>
              <a:rPr lang="en-US" dirty="0" smtClean="0"/>
              <a:t>Fixation or immobility of a joint</a:t>
            </a:r>
          </a:p>
          <a:p>
            <a:r>
              <a:rPr lang="en-US" dirty="0" smtClean="0"/>
              <a:t>Ankylosing spondylitis affects the cartilaginous joints of the spine and surrounding tissues. </a:t>
            </a:r>
          </a:p>
          <a:p>
            <a:r>
              <a:rPr lang="en-US" dirty="0" smtClean="0"/>
              <a:t>Occasionally, the large synovial joints, such as hips, knees, or shoulders, may be involved. </a:t>
            </a:r>
          </a:p>
          <a:p>
            <a:r>
              <a:rPr lang="en-US" dirty="0" smtClean="0"/>
              <a:t>Ankylosing spondylitis is usually diagnosed in the second or third decade of life. </a:t>
            </a:r>
          </a:p>
          <a:p>
            <a:r>
              <a:rPr lang="en-US" dirty="0" smtClean="0"/>
              <a:t>The disease is not usually as severe in females as in males, in whom the disease is more prevalent and likely to include significant systemic involvement. </a:t>
            </a:r>
          </a:p>
          <a:p>
            <a:r>
              <a:rPr lang="en-US" dirty="0" smtClean="0"/>
              <a:t>Back pain is the characteristic feature.</a:t>
            </a:r>
          </a:p>
          <a:p>
            <a:r>
              <a:rPr lang="en-US" dirty="0" smtClean="0"/>
              <a:t>As the disease progresses, ankylosis of the entire spine may occur, leading to respiratory compromise and complications.</a:t>
            </a:r>
            <a:endParaRPr lang="en-US" dirty="0"/>
          </a:p>
        </p:txBody>
      </p:sp>
    </p:spTree>
    <p:extLst>
      <p:ext uri="{BB962C8B-B14F-4D97-AF65-F5344CB8AC3E}">
        <p14:creationId xmlns:p14="http://schemas.microsoft.com/office/powerpoint/2010/main" val="395335530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en-US" dirty="0"/>
          </a:p>
        </p:txBody>
      </p:sp>
      <p:sp>
        <p:nvSpPr>
          <p:cNvPr id="3" name="Content Placeholder 2"/>
          <p:cNvSpPr>
            <a:spLocks noGrp="1"/>
          </p:cNvSpPr>
          <p:nvPr>
            <p:ph idx="1"/>
          </p:nvPr>
        </p:nvSpPr>
        <p:spPr/>
        <p:txBody>
          <a:bodyPr/>
          <a:lstStyle/>
          <a:p>
            <a:r>
              <a:rPr lang="en-US" dirty="0" smtClean="0"/>
              <a:t>DISCUSS AND MAKE NOTES.</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a:bodyPr>
          <a:lstStyle/>
          <a:p>
            <a:r>
              <a:rPr lang="en-GB" b="1" dirty="0"/>
              <a:t>Chronic </a:t>
            </a:r>
            <a:r>
              <a:rPr lang="en-GB" b="1" dirty="0" smtClean="0"/>
              <a:t>osteomyelitis include</a:t>
            </a:r>
            <a:r>
              <a:rPr lang="en-GB" b="1" dirty="0"/>
              <a:t>; </a:t>
            </a:r>
            <a:br>
              <a:rPr lang="en-GB" b="1" dirty="0"/>
            </a:br>
            <a:r>
              <a:rPr lang="en-US" dirty="0" smtClean="0"/>
              <a:t> </a:t>
            </a:r>
            <a:endParaRPr lang="en-US" dirty="0"/>
          </a:p>
        </p:txBody>
      </p:sp>
      <p:sp>
        <p:nvSpPr>
          <p:cNvPr id="3" name="Content Placeholder 2"/>
          <p:cNvSpPr>
            <a:spLocks noGrp="1"/>
          </p:cNvSpPr>
          <p:nvPr>
            <p:ph idx="1"/>
          </p:nvPr>
        </p:nvSpPr>
        <p:spPr>
          <a:xfrm>
            <a:off x="304800" y="2057400"/>
            <a:ext cx="8382000" cy="4648200"/>
          </a:xfrm>
        </p:spPr>
        <p:txBody>
          <a:bodyPr>
            <a:normAutofit/>
          </a:bodyPr>
          <a:lstStyle/>
          <a:p>
            <a:pPr>
              <a:lnSpc>
                <a:spcPct val="80000"/>
              </a:lnSpc>
              <a:buFont typeface="Wingdings" pitchFamily="2" charset="2"/>
              <a:buChar char="ü"/>
            </a:pPr>
            <a:r>
              <a:rPr lang="en-GB" sz="3200" dirty="0" smtClean="0"/>
              <a:t>Warmth, swelling and redness over the area of the infection </a:t>
            </a:r>
          </a:p>
          <a:p>
            <a:pPr>
              <a:lnSpc>
                <a:spcPct val="80000"/>
              </a:lnSpc>
              <a:buFont typeface="Wingdings" pitchFamily="2" charset="2"/>
              <a:buChar char="ü"/>
            </a:pPr>
            <a:r>
              <a:rPr lang="en-GB" sz="3200" dirty="0" smtClean="0"/>
              <a:t>Pain or tenderness in the affected area </a:t>
            </a:r>
          </a:p>
          <a:p>
            <a:pPr>
              <a:lnSpc>
                <a:spcPct val="80000"/>
              </a:lnSpc>
              <a:buFont typeface="Wingdings" pitchFamily="2" charset="2"/>
              <a:buChar char="ü"/>
            </a:pPr>
            <a:r>
              <a:rPr lang="en-GB" sz="3200" dirty="0" smtClean="0"/>
              <a:t>Chronic fatigue </a:t>
            </a:r>
          </a:p>
          <a:p>
            <a:pPr>
              <a:lnSpc>
                <a:spcPct val="80000"/>
              </a:lnSpc>
              <a:buFont typeface="Wingdings" pitchFamily="2" charset="2"/>
              <a:buChar char="ü"/>
            </a:pPr>
            <a:r>
              <a:rPr lang="en-GB" sz="3200" dirty="0" smtClean="0"/>
              <a:t>Drainage from an open wound near the area of the infection </a:t>
            </a:r>
          </a:p>
          <a:p>
            <a:pPr>
              <a:lnSpc>
                <a:spcPct val="80000"/>
              </a:lnSpc>
              <a:buFont typeface="Wingdings" pitchFamily="2" charset="2"/>
              <a:buChar char="ü"/>
            </a:pPr>
            <a:r>
              <a:rPr lang="en-GB" sz="3200" dirty="0" smtClean="0"/>
              <a:t>Fever, </a:t>
            </a:r>
            <a:r>
              <a:rPr lang="en-US" sz="3200" dirty="0" smtClean="0"/>
              <a:t> </a:t>
            </a:r>
          </a:p>
          <a:p>
            <a:pPr>
              <a:lnSpc>
                <a:spcPct val="80000"/>
              </a:lnSpc>
            </a:pPr>
            <a:r>
              <a:rPr lang="en-US" sz="3200" dirty="0" smtClean="0"/>
              <a:t>Treatment – IV antibiotic; long term for 4-6 months</a:t>
            </a:r>
          </a:p>
          <a:p>
            <a:endParaRPr lang="en-US" sz="3200" dirty="0"/>
          </a:p>
        </p:txBody>
      </p:sp>
    </p:spTree>
    <p:extLst>
      <p:ext uri="{BB962C8B-B14F-4D97-AF65-F5344CB8AC3E}">
        <p14:creationId xmlns:p14="http://schemas.microsoft.com/office/powerpoint/2010/main" val="25934597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90600" y="152400"/>
            <a:ext cx="7772400" cy="533400"/>
          </a:xfrm>
        </p:spPr>
        <p:txBody>
          <a:bodyPr>
            <a:normAutofit fontScale="90000"/>
          </a:bodyPr>
          <a:lstStyle/>
          <a:p>
            <a:pPr algn="ctr" eaLnBrk="1" fontAlgn="auto" hangingPunct="1">
              <a:spcAft>
                <a:spcPts val="0"/>
              </a:spcAft>
              <a:defRPr/>
            </a:pPr>
            <a:r>
              <a:rPr lang="en-US" sz="4400" b="1" dirty="0">
                <a:solidFill>
                  <a:srgbClr val="352BF7"/>
                </a:solidFill>
              </a:rPr>
              <a:t>Metabolic Bone Disorders</a:t>
            </a:r>
          </a:p>
        </p:txBody>
      </p:sp>
      <p:sp>
        <p:nvSpPr>
          <p:cNvPr id="128003" name="Rectangle 3"/>
          <p:cNvSpPr>
            <a:spLocks noGrp="1" noChangeArrowheads="1"/>
          </p:cNvSpPr>
          <p:nvPr>
            <p:ph idx="1"/>
          </p:nvPr>
        </p:nvSpPr>
        <p:spPr>
          <a:xfrm>
            <a:off x="152400" y="762000"/>
            <a:ext cx="8839200" cy="5943600"/>
          </a:xfrm>
        </p:spPr>
        <p:txBody>
          <a:bodyPr/>
          <a:lstStyle/>
          <a:p>
            <a:pPr marL="280988" indent="-280988" eaLnBrk="1" hangingPunct="1"/>
            <a:r>
              <a:rPr lang="en-US" sz="3200" b="1" dirty="0" smtClean="0">
                <a:solidFill>
                  <a:srgbClr val="35893D"/>
                </a:solidFill>
              </a:rPr>
              <a:t>Osteoporosis</a:t>
            </a:r>
          </a:p>
          <a:p>
            <a:pPr marL="280988" indent="-280988" eaLnBrk="1" hangingPunct="1"/>
            <a:r>
              <a:rPr lang="en-US" sz="3200" b="1" dirty="0" smtClean="0">
                <a:solidFill>
                  <a:srgbClr val="35893D"/>
                </a:solidFill>
              </a:rPr>
              <a:t>Osteomalacia</a:t>
            </a:r>
          </a:p>
          <a:p>
            <a:pPr marL="280988" indent="-280988" eaLnBrk="1" hangingPunct="1"/>
            <a:r>
              <a:rPr lang="en-US" sz="3200" b="1" dirty="0" smtClean="0">
                <a:solidFill>
                  <a:srgbClr val="35893D"/>
                </a:solidFill>
              </a:rPr>
              <a:t>Paget’s Disease</a:t>
            </a:r>
          </a:p>
          <a:p>
            <a:pPr marL="280988" indent="-280988" eaLnBrk="1" hangingPunct="1"/>
            <a:endParaRPr lang="en-US" sz="4000" dirty="0" smtClean="0">
              <a:solidFill>
                <a:schemeClr val="folHlink"/>
              </a:solidFill>
            </a:endParaRPr>
          </a:p>
        </p:txBody>
      </p:sp>
    </p:spTree>
    <p:extLst>
      <p:ext uri="{BB962C8B-B14F-4D97-AF65-F5344CB8AC3E}">
        <p14:creationId xmlns:p14="http://schemas.microsoft.com/office/powerpoint/2010/main" val="116046516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990600" y="152400"/>
            <a:ext cx="7497763" cy="457200"/>
          </a:xfrm>
        </p:spPr>
        <p:txBody>
          <a:bodyPr>
            <a:normAutofit fontScale="90000"/>
          </a:bodyPr>
          <a:lstStyle/>
          <a:p>
            <a:pPr algn="ctr" eaLnBrk="1" fontAlgn="auto" hangingPunct="1">
              <a:spcAft>
                <a:spcPts val="0"/>
              </a:spcAft>
              <a:defRPr/>
            </a:pPr>
            <a:r>
              <a:rPr lang="en-US" sz="4400" b="1" dirty="0">
                <a:solidFill>
                  <a:srgbClr val="35893D"/>
                </a:solidFill>
              </a:rPr>
              <a:t>Osteoporosis</a:t>
            </a:r>
          </a:p>
        </p:txBody>
      </p:sp>
      <p:sp>
        <p:nvSpPr>
          <p:cNvPr id="129027" name="Rectangle 3"/>
          <p:cNvSpPr>
            <a:spLocks noGrp="1" noChangeArrowheads="1"/>
          </p:cNvSpPr>
          <p:nvPr>
            <p:ph idx="1"/>
          </p:nvPr>
        </p:nvSpPr>
        <p:spPr>
          <a:xfrm>
            <a:off x="152400" y="762000"/>
            <a:ext cx="8839200" cy="5943600"/>
          </a:xfrm>
        </p:spPr>
        <p:txBody>
          <a:bodyPr>
            <a:normAutofit/>
          </a:bodyPr>
          <a:lstStyle/>
          <a:p>
            <a:pPr eaLnBrk="1" hangingPunct="1">
              <a:lnSpc>
                <a:spcPct val="90000"/>
              </a:lnSpc>
            </a:pPr>
            <a:r>
              <a:rPr lang="en-US" sz="3200" dirty="0" smtClean="0"/>
              <a:t>A disease in which loss of bone exceeds rate of bone formation; usually increase in older women, white race, nulliparity.</a:t>
            </a:r>
          </a:p>
          <a:p>
            <a:pPr eaLnBrk="1" hangingPunct="1">
              <a:lnSpc>
                <a:spcPct val="90000"/>
              </a:lnSpc>
            </a:pPr>
            <a:r>
              <a:rPr lang="en-US" sz="3200" dirty="0" smtClean="0"/>
              <a:t>Clinical  Manifestations – bone pain, decrease movement.</a:t>
            </a:r>
          </a:p>
          <a:p>
            <a:pPr eaLnBrk="1" hangingPunct="1">
              <a:lnSpc>
                <a:spcPct val="90000"/>
              </a:lnSpc>
            </a:pPr>
            <a:r>
              <a:rPr lang="en-US" sz="3200" dirty="0" smtClean="0"/>
              <a:t>Treatment – Calcium, Vit. D, estrogen replacement, Calcitonin, fluoride, estrogen with progestin, SERM </a:t>
            </a:r>
            <a:r>
              <a:rPr lang="en-US" sz="3200" b="1" dirty="0" smtClean="0"/>
              <a:t>(</a:t>
            </a:r>
            <a:r>
              <a:rPr lang="en-GB" sz="3200" b="1" dirty="0" smtClean="0"/>
              <a:t>Selective Oestrogen Receptor Modulator)</a:t>
            </a:r>
            <a:r>
              <a:rPr lang="en-US" sz="3200" dirty="0" smtClean="0"/>
              <a:t> with anti-estrogens, exercise.</a:t>
            </a:r>
          </a:p>
          <a:p>
            <a:pPr eaLnBrk="1" hangingPunct="1">
              <a:lnSpc>
                <a:spcPct val="90000"/>
              </a:lnSpc>
            </a:pPr>
            <a:r>
              <a:rPr lang="en-US" sz="3200" dirty="0" smtClean="0"/>
              <a:t>Pathologic fracture-safety.</a:t>
            </a:r>
          </a:p>
          <a:p>
            <a:pPr eaLnBrk="1" hangingPunct="1">
              <a:lnSpc>
                <a:spcPct val="90000"/>
              </a:lnSpc>
            </a:pPr>
            <a:endParaRPr lang="en-US" sz="3200" dirty="0" smtClean="0"/>
          </a:p>
        </p:txBody>
      </p:sp>
    </p:spTree>
    <p:extLst>
      <p:ext uri="{BB962C8B-B14F-4D97-AF65-F5344CB8AC3E}">
        <p14:creationId xmlns:p14="http://schemas.microsoft.com/office/powerpoint/2010/main" val="16179857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990600" y="0"/>
            <a:ext cx="7772400" cy="914400"/>
          </a:xfrm>
        </p:spPr>
        <p:txBody>
          <a:bodyPr/>
          <a:lstStyle/>
          <a:p>
            <a:pPr algn="ctr" eaLnBrk="1" fontAlgn="auto" hangingPunct="1">
              <a:spcAft>
                <a:spcPts val="0"/>
              </a:spcAft>
              <a:defRPr/>
            </a:pPr>
            <a:r>
              <a:rPr lang="en-US" sz="3600" b="1" dirty="0">
                <a:solidFill>
                  <a:srgbClr val="FF0000"/>
                </a:solidFill>
              </a:rPr>
              <a:t>Classification of Osteoporosis</a:t>
            </a:r>
          </a:p>
        </p:txBody>
      </p:sp>
      <p:sp>
        <p:nvSpPr>
          <p:cNvPr id="130051" name="Rectangle 3"/>
          <p:cNvSpPr>
            <a:spLocks noGrp="1" noChangeArrowheads="1"/>
          </p:cNvSpPr>
          <p:nvPr>
            <p:ph idx="1"/>
          </p:nvPr>
        </p:nvSpPr>
        <p:spPr>
          <a:xfrm>
            <a:off x="228600" y="914400"/>
            <a:ext cx="9144000" cy="5638800"/>
          </a:xfrm>
        </p:spPr>
        <p:txBody>
          <a:bodyPr>
            <a:normAutofit/>
          </a:bodyPr>
          <a:lstStyle/>
          <a:p>
            <a:pPr eaLnBrk="1" hangingPunct="1"/>
            <a:r>
              <a:rPr lang="en-US" sz="3200" dirty="0" smtClean="0"/>
              <a:t>Generalized osteoporosis occurs most commonly in postmenopausal women and men in their 60s and 70s.</a:t>
            </a:r>
          </a:p>
          <a:p>
            <a:pPr eaLnBrk="1" hangingPunct="1"/>
            <a:r>
              <a:rPr lang="en-US" sz="3200" dirty="0" smtClean="0"/>
              <a:t>Secondary osteoporosis results from an associated medical condition such as hyperparathyroidism, long-term drug therapy, long-term immobility.</a:t>
            </a:r>
          </a:p>
          <a:p>
            <a:pPr eaLnBrk="1" hangingPunct="1"/>
            <a:r>
              <a:rPr lang="en-US" sz="3200" dirty="0" smtClean="0"/>
              <a:t>Regional osteoporosis occurs when a limb is immobilized.</a:t>
            </a:r>
          </a:p>
        </p:txBody>
      </p:sp>
    </p:spTree>
    <p:extLst>
      <p:ext uri="{BB962C8B-B14F-4D97-AF65-F5344CB8AC3E}">
        <p14:creationId xmlns:p14="http://schemas.microsoft.com/office/powerpoint/2010/main" val="192979690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990600" y="152400"/>
            <a:ext cx="7772400" cy="990600"/>
          </a:xfrm>
        </p:spPr>
        <p:txBody>
          <a:bodyPr>
            <a:noAutofit/>
          </a:bodyPr>
          <a:lstStyle/>
          <a:p>
            <a:pPr algn="ctr" eaLnBrk="1" fontAlgn="auto" hangingPunct="1">
              <a:spcAft>
                <a:spcPts val="0"/>
              </a:spcAft>
              <a:defRPr/>
            </a:pPr>
            <a:r>
              <a:rPr lang="en-US" sz="4000" b="1" dirty="0">
                <a:solidFill>
                  <a:srgbClr val="FF0000"/>
                </a:solidFill>
              </a:rPr>
              <a:t>Health Promotion/Illness Prevention - Osteoporosis</a:t>
            </a:r>
          </a:p>
        </p:txBody>
      </p:sp>
      <p:sp>
        <p:nvSpPr>
          <p:cNvPr id="131075" name="Rectangle 3"/>
          <p:cNvSpPr>
            <a:spLocks noGrp="1" noChangeArrowheads="1"/>
          </p:cNvSpPr>
          <p:nvPr>
            <p:ph idx="1"/>
          </p:nvPr>
        </p:nvSpPr>
        <p:spPr>
          <a:xfrm>
            <a:off x="152400" y="1219200"/>
            <a:ext cx="8839200" cy="5486400"/>
          </a:xfrm>
        </p:spPr>
        <p:txBody>
          <a:bodyPr>
            <a:normAutofit/>
          </a:bodyPr>
          <a:lstStyle/>
          <a:p>
            <a:pPr eaLnBrk="1" hangingPunct="1"/>
            <a:r>
              <a:rPr lang="en-US" sz="3200" dirty="0" smtClean="0"/>
              <a:t>Ensure adequate calcium intake.</a:t>
            </a:r>
          </a:p>
          <a:p>
            <a:pPr eaLnBrk="1" hangingPunct="1"/>
            <a:r>
              <a:rPr lang="en-US" sz="3200" dirty="0" smtClean="0"/>
              <a:t>Avoid sedentary life style (</a:t>
            </a:r>
            <a:r>
              <a:rPr lang="en-GB" sz="3200" dirty="0" smtClean="0"/>
              <a:t>a type of lifestyle with a lack of physical exercise) </a:t>
            </a:r>
            <a:r>
              <a:rPr lang="en-US" sz="3200" dirty="0" smtClean="0"/>
              <a:t>.</a:t>
            </a:r>
          </a:p>
          <a:p>
            <a:pPr eaLnBrk="1" hangingPunct="1"/>
            <a:r>
              <a:rPr lang="en-US" sz="3200" dirty="0" smtClean="0"/>
              <a:t>Continue program of weight-bearing exercises.</a:t>
            </a:r>
          </a:p>
          <a:p>
            <a:pPr eaLnBrk="1" hangingPunct="1">
              <a:buFont typeface="Wingdings" pitchFamily="2" charset="2"/>
              <a:buNone/>
            </a:pPr>
            <a:endParaRPr lang="en-US" sz="3200" dirty="0" smtClean="0"/>
          </a:p>
        </p:txBody>
      </p:sp>
    </p:spTree>
    <p:extLst>
      <p:ext uri="{BB962C8B-B14F-4D97-AF65-F5344CB8AC3E}">
        <p14:creationId xmlns:p14="http://schemas.microsoft.com/office/powerpoint/2010/main" val="87098445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52400"/>
            <a:ext cx="8229600" cy="533400"/>
          </a:xfrm>
        </p:spPr>
        <p:txBody>
          <a:bodyPr>
            <a:noAutofit/>
          </a:bodyPr>
          <a:lstStyle/>
          <a:p>
            <a:pPr algn="ctr" eaLnBrk="1" fontAlgn="auto" hangingPunct="1">
              <a:spcAft>
                <a:spcPts val="0"/>
              </a:spcAft>
              <a:defRPr/>
            </a:pPr>
            <a:r>
              <a:rPr lang="en-US" sz="4400" b="1" dirty="0">
                <a:solidFill>
                  <a:srgbClr val="FF0000"/>
                </a:solidFill>
              </a:rPr>
              <a:t>Osteoporosis - Assessment</a:t>
            </a:r>
            <a:r>
              <a:rPr lang="en-US" sz="4400" b="1" dirty="0">
                <a:solidFill>
                  <a:schemeClr val="tx2">
                    <a:satMod val="130000"/>
                  </a:schemeClr>
                </a:solidFill>
              </a:rPr>
              <a:t> </a:t>
            </a:r>
          </a:p>
        </p:txBody>
      </p:sp>
      <p:sp>
        <p:nvSpPr>
          <p:cNvPr id="132099" name="Rectangle 3"/>
          <p:cNvSpPr>
            <a:spLocks noGrp="1" noChangeArrowheads="1"/>
          </p:cNvSpPr>
          <p:nvPr>
            <p:ph idx="1"/>
          </p:nvPr>
        </p:nvSpPr>
        <p:spPr>
          <a:xfrm>
            <a:off x="152400" y="838200"/>
            <a:ext cx="8839200" cy="5867400"/>
          </a:xfrm>
        </p:spPr>
        <p:txBody>
          <a:bodyPr>
            <a:normAutofit/>
          </a:bodyPr>
          <a:lstStyle/>
          <a:p>
            <a:pPr eaLnBrk="1" hangingPunct="1"/>
            <a:r>
              <a:rPr lang="en-US" sz="3200" dirty="0" smtClean="0"/>
              <a:t>Physical assessment</a:t>
            </a:r>
          </a:p>
          <a:p>
            <a:pPr eaLnBrk="1" hangingPunct="1"/>
            <a:r>
              <a:rPr lang="en-US" sz="3200" dirty="0" smtClean="0"/>
              <a:t>Psychosocial assessment</a:t>
            </a:r>
          </a:p>
          <a:p>
            <a:pPr eaLnBrk="1" hangingPunct="1"/>
            <a:r>
              <a:rPr lang="en-US" sz="3200" dirty="0" smtClean="0"/>
              <a:t>Laboratory assessment</a:t>
            </a:r>
          </a:p>
          <a:p>
            <a:pPr eaLnBrk="1" hangingPunct="1"/>
            <a:r>
              <a:rPr lang="en-US" sz="3200" dirty="0" smtClean="0"/>
              <a:t>Radiographic assessment</a:t>
            </a:r>
          </a:p>
          <a:p>
            <a:pPr eaLnBrk="1" hangingPunct="1">
              <a:buFont typeface="Wingdings" pitchFamily="2" charset="2"/>
              <a:buNone/>
            </a:pPr>
            <a:endParaRPr lang="en-US" sz="3200" dirty="0" smtClean="0"/>
          </a:p>
        </p:txBody>
      </p:sp>
    </p:spTree>
    <p:extLst>
      <p:ext uri="{BB962C8B-B14F-4D97-AF65-F5344CB8AC3E}">
        <p14:creationId xmlns:p14="http://schemas.microsoft.com/office/powerpoint/2010/main" val="391479341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Loss of bone mass with age(female)</a:t>
            </a:r>
            <a:endParaRPr lang="en-US" sz="3600"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838200" y="1524000"/>
            <a:ext cx="7086600" cy="5257800"/>
          </a:xfrm>
          <a:prstGeom prst="rect">
            <a:avLst/>
          </a:prstGeom>
          <a:noFill/>
          <a:ln w="9525">
            <a:noFill/>
            <a:miter lim="800000"/>
            <a:headEnd/>
            <a:tailEnd/>
          </a:ln>
        </p:spPr>
      </p:pic>
    </p:spTree>
    <p:extLst>
      <p:ext uri="{BB962C8B-B14F-4D97-AF65-F5344CB8AC3E}">
        <p14:creationId xmlns:p14="http://schemas.microsoft.com/office/powerpoint/2010/main" val="63209037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t>Cont’d…</a:t>
            </a:r>
            <a:endParaRPr lang="en-US" sz="3200" i="1" dirty="0"/>
          </a:p>
        </p:txBody>
      </p:sp>
      <p:sp>
        <p:nvSpPr>
          <p:cNvPr id="3" name="Content Placeholder 2"/>
          <p:cNvSpPr>
            <a:spLocks noGrp="1"/>
          </p:cNvSpPr>
          <p:nvPr>
            <p:ph idx="1"/>
          </p:nvPr>
        </p:nvSpPr>
        <p:spPr>
          <a:xfrm>
            <a:off x="685800" y="1600200"/>
            <a:ext cx="7924800" cy="4530725"/>
          </a:xfrm>
        </p:spPr>
        <p:txBody>
          <a:bodyPr/>
          <a:lstStyle/>
          <a:p>
            <a:r>
              <a:rPr lang="en-US" dirty="0" smtClean="0"/>
              <a:t>Nutrition and lifestyle changes</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524000" y="2252662"/>
            <a:ext cx="5915025" cy="4300538"/>
          </a:xfrm>
          <a:prstGeom prst="rect">
            <a:avLst/>
          </a:prstGeom>
          <a:ln>
            <a:noFill/>
          </a:ln>
          <a:effectLst>
            <a:softEdge rad="112500"/>
          </a:effectLst>
        </p:spPr>
      </p:pic>
    </p:spTree>
    <p:extLst>
      <p:ext uri="{BB962C8B-B14F-4D97-AF65-F5344CB8AC3E}">
        <p14:creationId xmlns:p14="http://schemas.microsoft.com/office/powerpoint/2010/main" val="34622776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osteoporosis"/>
          <p:cNvPicPr>
            <a:picLocks noChangeAspect="1" noChangeArrowheads="1"/>
          </p:cNvPicPr>
          <p:nvPr/>
        </p:nvPicPr>
        <p:blipFill>
          <a:blip r:embed="rId3"/>
          <a:srcRect/>
          <a:stretch>
            <a:fillRect/>
          </a:stretch>
        </p:blipFill>
        <p:spPr bwMode="auto">
          <a:xfrm>
            <a:off x="152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val="285163370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68_008"/>
          <p:cNvPicPr>
            <a:picLocks noChangeAspect="1" noChangeArrowheads="1"/>
          </p:cNvPicPr>
          <p:nvPr/>
        </p:nvPicPr>
        <p:blipFill>
          <a:blip r:embed="rId3"/>
          <a:srcRect/>
          <a:stretch>
            <a:fillRect/>
          </a:stretch>
        </p:blipFill>
        <p:spPr bwMode="auto">
          <a:xfrm>
            <a:off x="152400" y="381000"/>
            <a:ext cx="8839200" cy="6324600"/>
          </a:xfrm>
          <a:prstGeom prst="rect">
            <a:avLst/>
          </a:prstGeom>
          <a:noFill/>
          <a:ln w="9525">
            <a:noFill/>
            <a:miter lim="800000"/>
            <a:headEnd/>
            <a:tailEnd/>
          </a:ln>
        </p:spPr>
      </p:pic>
      <p:sp>
        <p:nvSpPr>
          <p:cNvPr id="134147" name="Text Box 3"/>
          <p:cNvSpPr txBox="1">
            <a:spLocks noChangeArrowheads="1"/>
          </p:cNvSpPr>
          <p:nvPr/>
        </p:nvSpPr>
        <p:spPr bwMode="auto">
          <a:xfrm>
            <a:off x="365125" y="679450"/>
            <a:ext cx="244475" cy="701675"/>
          </a:xfrm>
          <a:prstGeom prst="rect">
            <a:avLst/>
          </a:prstGeom>
          <a:noFill/>
          <a:ln w="12700" cap="sq">
            <a:noFill/>
            <a:miter lim="800000"/>
            <a:headEnd type="none" w="sm" len="sm"/>
            <a:tailEnd type="none" w="sm" len="sm"/>
          </a:ln>
        </p:spPr>
        <p:txBody>
          <a:bodyPr>
            <a:spAutoFit/>
          </a:bodyPr>
          <a:lstStyle/>
          <a:p>
            <a:endParaRPr lang="en-GB"/>
          </a:p>
        </p:txBody>
      </p:sp>
      <p:sp>
        <p:nvSpPr>
          <p:cNvPr id="134148" name="Text Box 4"/>
          <p:cNvSpPr txBox="1">
            <a:spLocks noChangeArrowheads="1"/>
          </p:cNvSpPr>
          <p:nvPr/>
        </p:nvSpPr>
        <p:spPr bwMode="auto">
          <a:xfrm>
            <a:off x="41275" y="831850"/>
            <a:ext cx="833438" cy="701675"/>
          </a:xfrm>
          <a:prstGeom prst="rect">
            <a:avLst/>
          </a:prstGeom>
          <a:noFill/>
          <a:ln w="12700" cap="sq">
            <a:noFill/>
            <a:miter lim="800000"/>
            <a:headEnd type="none" w="sm" len="sm"/>
            <a:tailEnd type="none" w="sm" len="sm"/>
          </a:ln>
        </p:spPr>
        <p:txBody>
          <a:bodyPr wrap="none">
            <a:spAutoFit/>
          </a:bodyPr>
          <a:lstStyle/>
          <a:p>
            <a:r>
              <a:rPr lang="en-US"/>
              <a:t>Os</a:t>
            </a:r>
          </a:p>
        </p:txBody>
      </p:sp>
      <p:sp>
        <p:nvSpPr>
          <p:cNvPr id="134149" name="Text Box 5"/>
          <p:cNvSpPr txBox="1">
            <a:spLocks noChangeArrowheads="1"/>
          </p:cNvSpPr>
          <p:nvPr/>
        </p:nvSpPr>
        <p:spPr bwMode="auto">
          <a:xfrm flipH="1">
            <a:off x="152400" y="304800"/>
            <a:ext cx="304800" cy="3139321"/>
          </a:xfrm>
          <a:prstGeom prst="rect">
            <a:avLst/>
          </a:prstGeom>
          <a:noFill/>
          <a:ln w="12700" cap="sq">
            <a:noFill/>
            <a:miter lim="800000"/>
            <a:headEnd type="none" w="sm" len="sm"/>
            <a:tailEnd type="none" w="sm" len="sm"/>
          </a:ln>
        </p:spPr>
        <p:txBody>
          <a:bodyPr wrap="square">
            <a:spAutoFit/>
          </a:bodyPr>
          <a:lstStyle/>
          <a:p>
            <a:pPr>
              <a:spcBef>
                <a:spcPct val="50000"/>
              </a:spcBef>
            </a:pPr>
            <a:r>
              <a:rPr lang="en-US" dirty="0" err="1">
                <a:solidFill>
                  <a:schemeClr val="accent1"/>
                </a:solidFill>
              </a:rPr>
              <a:t>Osteoprosis</a:t>
            </a:r>
            <a:endParaRPr lang="en-US" dirty="0">
              <a:solidFill>
                <a:schemeClr val="accent1"/>
              </a:solidFill>
            </a:endParaRPr>
          </a:p>
        </p:txBody>
      </p:sp>
    </p:spTree>
    <p:extLst>
      <p:ext uri="{BB962C8B-B14F-4D97-AF65-F5344CB8AC3E}">
        <p14:creationId xmlns:p14="http://schemas.microsoft.com/office/powerpoint/2010/main" val="7206068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3"/>
          <p:cNvSpPr txBox="1">
            <a:spLocks noChangeArrowheads="1"/>
          </p:cNvSpPr>
          <p:nvPr/>
        </p:nvSpPr>
        <p:spPr bwMode="auto">
          <a:xfrm>
            <a:off x="365125" y="679450"/>
            <a:ext cx="244475" cy="701675"/>
          </a:xfrm>
          <a:prstGeom prst="rect">
            <a:avLst/>
          </a:prstGeom>
          <a:noFill/>
          <a:ln w="12700" cap="sq">
            <a:noFill/>
            <a:miter lim="800000"/>
            <a:headEnd type="none" w="sm" len="sm"/>
            <a:tailEnd type="none" w="sm" len="sm"/>
          </a:ln>
        </p:spPr>
        <p:txBody>
          <a:bodyPr>
            <a:spAutoFit/>
          </a:bodyPr>
          <a:lstStyle/>
          <a:p>
            <a:endParaRPr lang="en-GB"/>
          </a:p>
        </p:txBody>
      </p:sp>
      <p:sp>
        <p:nvSpPr>
          <p:cNvPr id="135171" name="Text Box 5"/>
          <p:cNvSpPr txBox="1">
            <a:spLocks noChangeArrowheads="1"/>
          </p:cNvSpPr>
          <p:nvPr/>
        </p:nvSpPr>
        <p:spPr bwMode="auto">
          <a:xfrm>
            <a:off x="152400" y="152401"/>
            <a:ext cx="457200" cy="7109639"/>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3800" dirty="0" err="1">
                <a:solidFill>
                  <a:schemeClr val="accent1"/>
                </a:solidFill>
              </a:rPr>
              <a:t>Osteoprorsis</a:t>
            </a:r>
            <a:endParaRPr lang="en-US" sz="3800" dirty="0">
              <a:solidFill>
                <a:schemeClr val="accent1"/>
              </a:solidFill>
            </a:endParaRPr>
          </a:p>
        </p:txBody>
      </p:sp>
      <p:pic>
        <p:nvPicPr>
          <p:cNvPr id="135172" name="Picture 6" descr="68_009"/>
          <p:cNvPicPr>
            <a:picLocks noChangeAspect="1" noChangeArrowheads="1"/>
          </p:cNvPicPr>
          <p:nvPr/>
        </p:nvPicPr>
        <p:blipFill>
          <a:blip r:embed="rId3"/>
          <a:srcRect/>
          <a:stretch>
            <a:fillRect/>
          </a:stretch>
        </p:blipFill>
        <p:spPr bwMode="auto">
          <a:xfrm>
            <a:off x="685800" y="228600"/>
            <a:ext cx="8229600" cy="6365875"/>
          </a:xfrm>
          <a:prstGeom prst="rect">
            <a:avLst/>
          </a:prstGeom>
          <a:noFill/>
          <a:ln w="9525">
            <a:noFill/>
            <a:miter lim="800000"/>
            <a:headEnd/>
            <a:tailEnd/>
          </a:ln>
        </p:spPr>
      </p:pic>
    </p:spTree>
    <p:extLst>
      <p:ext uri="{BB962C8B-B14F-4D97-AF65-F5344CB8AC3E}">
        <p14:creationId xmlns:p14="http://schemas.microsoft.com/office/powerpoint/2010/main" val="1125601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Chronic </a:t>
            </a:r>
            <a:r>
              <a:rPr lang="en-GB" b="1" dirty="0" smtClean="0"/>
              <a:t>osteomyelitis  include</a:t>
            </a:r>
            <a:r>
              <a:rPr lang="en-GB" b="1" dirty="0"/>
              <a:t>; </a:t>
            </a:r>
            <a:br>
              <a:rPr lang="en-GB" b="1" dirty="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3600" dirty="0" smtClean="0"/>
              <a:t>Osteomyelitis with vascular insufficiency, seen commonly in patients with: </a:t>
            </a:r>
          </a:p>
          <a:p>
            <a:pPr>
              <a:buFont typeface="Wingdings" panose="05000000000000000000" pitchFamily="2" charset="2"/>
              <a:buChar char="ü"/>
            </a:pPr>
            <a:r>
              <a:rPr lang="en-US" sz="3600" dirty="0" smtClean="0"/>
              <a:t>diabetes and</a:t>
            </a:r>
          </a:p>
          <a:p>
            <a:pPr>
              <a:buFont typeface="Wingdings" panose="05000000000000000000" pitchFamily="2" charset="2"/>
              <a:buChar char="ü"/>
            </a:pPr>
            <a:r>
              <a:rPr lang="en-US" sz="3600" dirty="0" smtClean="0"/>
              <a:t> peripheral vascular disease, most commonly affecting the feet.</a:t>
            </a:r>
            <a:endParaRPr lang="en-US" sz="36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990600" y="152400"/>
            <a:ext cx="7772400" cy="1371600"/>
          </a:xfrm>
        </p:spPr>
        <p:txBody>
          <a:bodyPr>
            <a:normAutofit fontScale="90000"/>
          </a:bodyPr>
          <a:lstStyle/>
          <a:p>
            <a:pPr algn="ctr" eaLnBrk="1" fontAlgn="auto" hangingPunct="1">
              <a:spcAft>
                <a:spcPts val="0"/>
              </a:spcAft>
              <a:defRPr/>
            </a:pPr>
            <a:r>
              <a:rPr lang="en-US" sz="3600" b="1" dirty="0" smtClean="0">
                <a:solidFill>
                  <a:srgbClr val="FF0000"/>
                </a:solidFill>
              </a:rPr>
              <a:t>Drug </a:t>
            </a:r>
            <a:r>
              <a:rPr lang="en-US" sz="3600" b="1" dirty="0">
                <a:solidFill>
                  <a:srgbClr val="FF0000"/>
                </a:solidFill>
              </a:rPr>
              <a:t>Therapy</a:t>
            </a:r>
            <a:br>
              <a:rPr lang="en-US" sz="3600" b="1" dirty="0">
                <a:solidFill>
                  <a:srgbClr val="FF0000"/>
                </a:solidFill>
              </a:rPr>
            </a:br>
            <a:r>
              <a:rPr lang="en-US" sz="3600" b="1" dirty="0">
                <a:solidFill>
                  <a:srgbClr val="FF0000"/>
                </a:solidFill>
              </a:rPr>
              <a:t>Osteoporosis</a:t>
            </a:r>
            <a:r>
              <a:rPr lang="en-US" sz="3600" dirty="0">
                <a:solidFill>
                  <a:schemeClr val="tx1"/>
                </a:solidFill>
              </a:rPr>
              <a:t/>
            </a:r>
            <a:br>
              <a:rPr lang="en-US" sz="3600" dirty="0">
                <a:solidFill>
                  <a:schemeClr val="tx1"/>
                </a:solidFill>
              </a:rPr>
            </a:br>
            <a:endParaRPr lang="en-US" sz="3600" dirty="0">
              <a:solidFill>
                <a:schemeClr val="tx1"/>
              </a:solidFill>
            </a:endParaRPr>
          </a:p>
        </p:txBody>
      </p:sp>
      <p:sp>
        <p:nvSpPr>
          <p:cNvPr id="136195" name="Rectangle 3"/>
          <p:cNvSpPr>
            <a:spLocks noGrp="1" noChangeArrowheads="1"/>
          </p:cNvSpPr>
          <p:nvPr>
            <p:ph idx="1"/>
          </p:nvPr>
        </p:nvSpPr>
        <p:spPr>
          <a:xfrm>
            <a:off x="228600" y="1143000"/>
            <a:ext cx="8610600" cy="5562600"/>
          </a:xfrm>
        </p:spPr>
        <p:txBody>
          <a:bodyPr>
            <a:normAutofit/>
          </a:bodyPr>
          <a:lstStyle/>
          <a:p>
            <a:pPr eaLnBrk="1" hangingPunct="1">
              <a:lnSpc>
                <a:spcPct val="90000"/>
              </a:lnSpc>
            </a:pPr>
            <a:r>
              <a:rPr lang="en-US" sz="3200" dirty="0" smtClean="0"/>
              <a:t>Hormone replacement therapy</a:t>
            </a:r>
          </a:p>
          <a:p>
            <a:pPr eaLnBrk="1" hangingPunct="1">
              <a:lnSpc>
                <a:spcPct val="90000"/>
              </a:lnSpc>
            </a:pPr>
            <a:r>
              <a:rPr lang="en-US" sz="3200" dirty="0" smtClean="0"/>
              <a:t>Parathyroid hormone</a:t>
            </a:r>
          </a:p>
          <a:p>
            <a:pPr eaLnBrk="1" hangingPunct="1">
              <a:lnSpc>
                <a:spcPct val="90000"/>
              </a:lnSpc>
            </a:pPr>
            <a:r>
              <a:rPr lang="en-US" sz="3200" dirty="0" smtClean="0"/>
              <a:t>Calcium and vitamin D</a:t>
            </a:r>
          </a:p>
          <a:p>
            <a:pPr eaLnBrk="1" hangingPunct="1">
              <a:lnSpc>
                <a:spcPct val="90000"/>
              </a:lnSpc>
            </a:pPr>
            <a:r>
              <a:rPr lang="en-US" sz="3200" dirty="0" smtClean="0"/>
              <a:t>Bisphosphonates</a:t>
            </a:r>
          </a:p>
          <a:p>
            <a:pPr eaLnBrk="1" hangingPunct="1">
              <a:lnSpc>
                <a:spcPct val="90000"/>
              </a:lnSpc>
            </a:pPr>
            <a:r>
              <a:rPr lang="en-US" sz="3200" dirty="0" smtClean="0"/>
              <a:t>Selective estrogen receptor modulators</a:t>
            </a:r>
          </a:p>
          <a:p>
            <a:pPr eaLnBrk="1" hangingPunct="1">
              <a:lnSpc>
                <a:spcPct val="90000"/>
              </a:lnSpc>
            </a:pPr>
            <a:r>
              <a:rPr lang="en-US" sz="3200" dirty="0" smtClean="0"/>
              <a:t>Calcitonin</a:t>
            </a:r>
          </a:p>
          <a:p>
            <a:pPr eaLnBrk="1" hangingPunct="1">
              <a:lnSpc>
                <a:spcPct val="90000"/>
              </a:lnSpc>
            </a:pPr>
            <a:r>
              <a:rPr lang="en-US" sz="3200" dirty="0" smtClean="0"/>
              <a:t>Other agents used with varying results</a:t>
            </a:r>
          </a:p>
        </p:txBody>
      </p:sp>
    </p:spTree>
    <p:extLst>
      <p:ext uri="{BB962C8B-B14F-4D97-AF65-F5344CB8AC3E}">
        <p14:creationId xmlns:p14="http://schemas.microsoft.com/office/powerpoint/2010/main" val="419515804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990600" y="152400"/>
            <a:ext cx="7497763" cy="609600"/>
          </a:xfrm>
        </p:spPr>
        <p:txBody>
          <a:bodyPr>
            <a:noAutofit/>
          </a:bodyPr>
          <a:lstStyle/>
          <a:p>
            <a:pPr algn="ctr" eaLnBrk="1" fontAlgn="auto" hangingPunct="1">
              <a:spcAft>
                <a:spcPts val="0"/>
              </a:spcAft>
              <a:defRPr/>
            </a:pPr>
            <a:r>
              <a:rPr lang="en-US" sz="4400" b="1" dirty="0">
                <a:solidFill>
                  <a:srgbClr val="FF0000"/>
                </a:solidFill>
              </a:rPr>
              <a:t>Diet Therapy - Osteoporosis</a:t>
            </a:r>
          </a:p>
        </p:txBody>
      </p:sp>
      <p:sp>
        <p:nvSpPr>
          <p:cNvPr id="137219" name="Rectangle 3"/>
          <p:cNvSpPr>
            <a:spLocks noGrp="1" noChangeArrowheads="1"/>
          </p:cNvSpPr>
          <p:nvPr>
            <p:ph idx="1"/>
          </p:nvPr>
        </p:nvSpPr>
        <p:spPr>
          <a:xfrm>
            <a:off x="152400" y="762000"/>
            <a:ext cx="8839200" cy="5943600"/>
          </a:xfrm>
        </p:spPr>
        <p:txBody>
          <a:bodyPr>
            <a:normAutofit/>
          </a:bodyPr>
          <a:lstStyle/>
          <a:p>
            <a:pPr eaLnBrk="1" hangingPunct="1"/>
            <a:r>
              <a:rPr lang="en-US" sz="3200" dirty="0" smtClean="0"/>
              <a:t>Protein</a:t>
            </a:r>
          </a:p>
          <a:p>
            <a:pPr eaLnBrk="1" hangingPunct="1"/>
            <a:r>
              <a:rPr lang="en-US" sz="3200" dirty="0" smtClean="0"/>
              <a:t>Magnesium</a:t>
            </a:r>
          </a:p>
          <a:p>
            <a:pPr eaLnBrk="1" hangingPunct="1"/>
            <a:r>
              <a:rPr lang="en-US" sz="3200" dirty="0" smtClean="0"/>
              <a:t>Vitamin K</a:t>
            </a:r>
          </a:p>
          <a:p>
            <a:pPr eaLnBrk="1" hangingPunct="1"/>
            <a:r>
              <a:rPr lang="en-US" sz="3200" dirty="0" smtClean="0"/>
              <a:t>Trace minerals</a:t>
            </a:r>
          </a:p>
          <a:p>
            <a:pPr eaLnBrk="1" hangingPunct="1"/>
            <a:r>
              <a:rPr lang="en-US" sz="3200" dirty="0" smtClean="0"/>
              <a:t>Calcium and vitamin D </a:t>
            </a:r>
          </a:p>
          <a:p>
            <a:pPr eaLnBrk="1" hangingPunct="1"/>
            <a:r>
              <a:rPr lang="en-US" sz="3200" dirty="0" smtClean="0"/>
              <a:t>Avoid alcohol and caffeine</a:t>
            </a:r>
          </a:p>
        </p:txBody>
      </p:sp>
    </p:spTree>
    <p:extLst>
      <p:ext uri="{BB962C8B-B14F-4D97-AF65-F5344CB8AC3E}">
        <p14:creationId xmlns:p14="http://schemas.microsoft.com/office/powerpoint/2010/main" val="60301311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90600" y="152400"/>
            <a:ext cx="7497763" cy="533400"/>
          </a:xfrm>
        </p:spPr>
        <p:txBody>
          <a:bodyPr>
            <a:noAutofit/>
          </a:bodyPr>
          <a:lstStyle/>
          <a:p>
            <a:pPr algn="ctr" eaLnBrk="1" fontAlgn="auto" hangingPunct="1">
              <a:spcAft>
                <a:spcPts val="0"/>
              </a:spcAft>
              <a:defRPr/>
            </a:pPr>
            <a:r>
              <a:rPr lang="en-US" sz="4400" b="1" dirty="0">
                <a:solidFill>
                  <a:srgbClr val="FF0000"/>
                </a:solidFill>
              </a:rPr>
              <a:t>Fall Prevention - Osteoporosis</a:t>
            </a:r>
          </a:p>
        </p:txBody>
      </p:sp>
      <p:sp>
        <p:nvSpPr>
          <p:cNvPr id="138243" name="Rectangle 3"/>
          <p:cNvSpPr>
            <a:spLocks noGrp="1" noChangeArrowheads="1"/>
          </p:cNvSpPr>
          <p:nvPr>
            <p:ph idx="1"/>
          </p:nvPr>
        </p:nvSpPr>
        <p:spPr>
          <a:xfrm>
            <a:off x="152400" y="685800"/>
            <a:ext cx="8839200" cy="6019800"/>
          </a:xfrm>
        </p:spPr>
        <p:txBody>
          <a:bodyPr>
            <a:normAutofit/>
          </a:bodyPr>
          <a:lstStyle/>
          <a:p>
            <a:pPr eaLnBrk="1" hangingPunct="1"/>
            <a:r>
              <a:rPr lang="en-US" sz="3200" dirty="0" smtClean="0"/>
              <a:t>Hazard-free environment</a:t>
            </a:r>
          </a:p>
          <a:p>
            <a:pPr eaLnBrk="1" hangingPunct="1"/>
            <a:r>
              <a:rPr lang="en-US" sz="3200" dirty="0" smtClean="0"/>
              <a:t>High-risk assessment through programs such as Falling Star protocol</a:t>
            </a:r>
          </a:p>
          <a:p>
            <a:pPr eaLnBrk="1" hangingPunct="1"/>
            <a:r>
              <a:rPr lang="en-US" sz="3200" dirty="0" smtClean="0"/>
              <a:t>Hip protectors that prevent hip fracture in case of a fall</a:t>
            </a:r>
          </a:p>
        </p:txBody>
      </p:sp>
    </p:spTree>
    <p:extLst>
      <p:ext uri="{BB962C8B-B14F-4D97-AF65-F5344CB8AC3E}">
        <p14:creationId xmlns:p14="http://schemas.microsoft.com/office/powerpoint/2010/main" val="93744445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990600" y="152400"/>
            <a:ext cx="7497763" cy="533400"/>
          </a:xfrm>
        </p:spPr>
        <p:txBody>
          <a:bodyPr>
            <a:noAutofit/>
          </a:bodyPr>
          <a:lstStyle/>
          <a:p>
            <a:pPr algn="ctr" eaLnBrk="1" fontAlgn="auto" hangingPunct="1">
              <a:spcAft>
                <a:spcPts val="0"/>
              </a:spcAft>
              <a:defRPr/>
            </a:pPr>
            <a:r>
              <a:rPr lang="en-US" sz="4400" b="1" dirty="0">
                <a:solidFill>
                  <a:srgbClr val="FF0000"/>
                </a:solidFill>
              </a:rPr>
              <a:t>Others - Osteoporosis</a:t>
            </a:r>
          </a:p>
        </p:txBody>
      </p:sp>
      <p:sp>
        <p:nvSpPr>
          <p:cNvPr id="139267" name="Rectangle 3"/>
          <p:cNvSpPr>
            <a:spLocks noGrp="1" noChangeArrowheads="1"/>
          </p:cNvSpPr>
          <p:nvPr>
            <p:ph idx="1"/>
          </p:nvPr>
        </p:nvSpPr>
        <p:spPr>
          <a:xfrm>
            <a:off x="152400" y="762000"/>
            <a:ext cx="8839200" cy="5943600"/>
          </a:xfrm>
        </p:spPr>
        <p:txBody>
          <a:bodyPr/>
          <a:lstStyle/>
          <a:p>
            <a:pPr eaLnBrk="1" hangingPunct="1"/>
            <a:r>
              <a:rPr lang="en-US" sz="3200" dirty="0" smtClean="0"/>
              <a:t>Exercise</a:t>
            </a:r>
          </a:p>
          <a:p>
            <a:pPr eaLnBrk="1" hangingPunct="1"/>
            <a:r>
              <a:rPr lang="en-US" sz="3200" dirty="0" smtClean="0"/>
              <a:t>Pain management</a:t>
            </a:r>
          </a:p>
          <a:p>
            <a:pPr eaLnBrk="1" hangingPunct="1"/>
            <a:r>
              <a:rPr lang="en-US" sz="3200" dirty="0" smtClean="0"/>
              <a:t>Orthotic devices</a:t>
            </a:r>
          </a:p>
          <a:p>
            <a:pPr eaLnBrk="1" hangingPunct="1">
              <a:buFont typeface="Wingdings" pitchFamily="2" charset="2"/>
              <a:buNone/>
            </a:pPr>
            <a:endParaRPr lang="en-US" b="1" dirty="0" smtClean="0"/>
          </a:p>
        </p:txBody>
      </p:sp>
    </p:spTree>
    <p:extLst>
      <p:ext uri="{BB962C8B-B14F-4D97-AF65-F5344CB8AC3E}">
        <p14:creationId xmlns:p14="http://schemas.microsoft.com/office/powerpoint/2010/main" val="128157797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990600" y="152400"/>
            <a:ext cx="7497763" cy="533400"/>
          </a:xfrm>
        </p:spPr>
        <p:txBody>
          <a:bodyPr>
            <a:noAutofit/>
          </a:bodyPr>
          <a:lstStyle/>
          <a:p>
            <a:pPr algn="ctr" eaLnBrk="1" fontAlgn="auto" hangingPunct="1">
              <a:spcAft>
                <a:spcPts val="0"/>
              </a:spcAft>
              <a:defRPr/>
            </a:pPr>
            <a:r>
              <a:rPr lang="en-US" sz="4400" b="1" dirty="0" err="1" smtClean="0">
                <a:solidFill>
                  <a:srgbClr val="35893D"/>
                </a:solidFill>
              </a:rPr>
              <a:t>Osteomalacia</a:t>
            </a:r>
            <a:r>
              <a:rPr lang="en-US" sz="4400" b="1" dirty="0" smtClean="0">
                <a:solidFill>
                  <a:srgbClr val="35893D"/>
                </a:solidFill>
              </a:rPr>
              <a:t>/ rickets </a:t>
            </a:r>
            <a:r>
              <a:rPr lang="en-US" sz="4400" b="1" dirty="0" smtClean="0">
                <a:solidFill>
                  <a:schemeClr val="tx2">
                    <a:satMod val="130000"/>
                  </a:schemeClr>
                </a:solidFill>
              </a:rPr>
              <a:t> </a:t>
            </a:r>
            <a:endParaRPr lang="en-US" sz="4400" b="1" dirty="0">
              <a:solidFill>
                <a:schemeClr val="tx2">
                  <a:satMod val="130000"/>
                </a:schemeClr>
              </a:solidFill>
            </a:endParaRPr>
          </a:p>
        </p:txBody>
      </p:sp>
      <p:sp>
        <p:nvSpPr>
          <p:cNvPr id="140291" name="Rectangle 3"/>
          <p:cNvSpPr>
            <a:spLocks noGrp="1" noChangeArrowheads="1"/>
          </p:cNvSpPr>
          <p:nvPr>
            <p:ph idx="1"/>
          </p:nvPr>
        </p:nvSpPr>
        <p:spPr>
          <a:xfrm>
            <a:off x="152400" y="762000"/>
            <a:ext cx="8839200" cy="5943600"/>
          </a:xfrm>
        </p:spPr>
        <p:txBody>
          <a:bodyPr>
            <a:normAutofit/>
          </a:bodyPr>
          <a:lstStyle/>
          <a:p>
            <a:pPr eaLnBrk="1" hangingPunct="1"/>
            <a:r>
              <a:rPr lang="en-US" sz="3200" dirty="0" smtClean="0"/>
              <a:t>Softening of the bone tissue characterized by inadequate mineralization of osteoid</a:t>
            </a:r>
          </a:p>
          <a:p>
            <a:pPr eaLnBrk="1" hangingPunct="1"/>
            <a:r>
              <a:rPr lang="en-US" sz="3200" dirty="0" smtClean="0"/>
              <a:t>Vitamin D deficiency, lack of sunlight exposure</a:t>
            </a:r>
          </a:p>
          <a:p>
            <a:pPr eaLnBrk="1" hangingPunct="1"/>
            <a:r>
              <a:rPr lang="en-US" sz="3200" dirty="0" smtClean="0"/>
              <a:t>Similar, but not the same as osteoporosis</a:t>
            </a:r>
          </a:p>
          <a:p>
            <a:pPr eaLnBrk="1" hangingPunct="1"/>
            <a:r>
              <a:rPr lang="en-US" sz="3200" dirty="0" smtClean="0"/>
              <a:t>Major treatment: </a:t>
            </a:r>
          </a:p>
          <a:p>
            <a:pPr eaLnBrk="1" hangingPunct="1">
              <a:buFont typeface="Wingdings" pitchFamily="2" charset="2"/>
              <a:buChar char="ü"/>
            </a:pPr>
            <a:r>
              <a:rPr lang="en-US" sz="3200" dirty="0" smtClean="0"/>
              <a:t>Vitamin D from exposure to sun and certain foods</a:t>
            </a:r>
          </a:p>
        </p:txBody>
      </p:sp>
    </p:spTree>
    <p:extLst>
      <p:ext uri="{BB962C8B-B14F-4D97-AF65-F5344CB8AC3E}">
        <p14:creationId xmlns:p14="http://schemas.microsoft.com/office/powerpoint/2010/main" val="336766133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b="1" dirty="0" smtClean="0"/>
              <a:t>Pathophysiology</a:t>
            </a:r>
            <a:endParaRPr lang="en-US" dirty="0"/>
          </a:p>
        </p:txBody>
      </p:sp>
      <p:sp>
        <p:nvSpPr>
          <p:cNvPr id="3" name="Content Placeholder 2"/>
          <p:cNvSpPr>
            <a:spLocks noGrp="1"/>
          </p:cNvSpPr>
          <p:nvPr>
            <p:ph idx="1"/>
          </p:nvPr>
        </p:nvSpPr>
        <p:spPr>
          <a:xfrm>
            <a:off x="228600" y="838200"/>
            <a:ext cx="8686800" cy="5791200"/>
          </a:xfrm>
        </p:spPr>
        <p:txBody>
          <a:bodyPr>
            <a:noAutofit/>
          </a:bodyPr>
          <a:lstStyle/>
          <a:p>
            <a:r>
              <a:rPr lang="en-US" sz="3200" dirty="0" smtClean="0"/>
              <a:t>The primary defect in osteomalacia is a deficiency of activated vitamin D (calcitriol), which promotes calcium absorption from the gastrointestinal tract and facilitates mineralization of bone.</a:t>
            </a:r>
          </a:p>
          <a:p>
            <a:r>
              <a:rPr lang="en-US" sz="3200" dirty="0" smtClean="0"/>
              <a:t>The supply of calcium and phosphate in the extracellular fluid is low. </a:t>
            </a:r>
          </a:p>
          <a:p>
            <a:r>
              <a:rPr lang="en-US" sz="3200" dirty="0" smtClean="0"/>
              <a:t>Without adequate vitamin D, calcium and phosphate are not moved to calcification sites in bones. </a:t>
            </a:r>
          </a:p>
        </p:txBody>
      </p:sp>
    </p:spTree>
    <p:extLst>
      <p:ext uri="{BB962C8B-B14F-4D97-AF65-F5344CB8AC3E}">
        <p14:creationId xmlns:p14="http://schemas.microsoft.com/office/powerpoint/2010/main" val="16661417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Cont’d pathophysiology</a:t>
            </a:r>
            <a:endParaRPr lang="en-US" dirty="0"/>
          </a:p>
        </p:txBody>
      </p:sp>
      <p:sp>
        <p:nvSpPr>
          <p:cNvPr id="3" name="Content Placeholder 2"/>
          <p:cNvSpPr>
            <a:spLocks noGrp="1"/>
          </p:cNvSpPr>
          <p:nvPr>
            <p:ph idx="1"/>
          </p:nvPr>
        </p:nvSpPr>
        <p:spPr>
          <a:xfrm>
            <a:off x="228600" y="838200"/>
            <a:ext cx="8686800" cy="5791200"/>
          </a:xfrm>
        </p:spPr>
        <p:txBody>
          <a:bodyPr>
            <a:normAutofit/>
          </a:bodyPr>
          <a:lstStyle/>
          <a:p>
            <a:pPr>
              <a:buNone/>
            </a:pPr>
            <a:endParaRPr lang="en-US" dirty="0" smtClean="0"/>
          </a:p>
          <a:p>
            <a:r>
              <a:rPr lang="en-US" sz="3200" dirty="0" smtClean="0"/>
              <a:t>It may result from failed calcium absorption (e.g. malabsorption syndrome) or from excessive loss of calcium from the body.</a:t>
            </a:r>
          </a:p>
          <a:p>
            <a:r>
              <a:rPr lang="en-US" sz="3200" dirty="0" smtClean="0"/>
              <a:t>Gastrointestinal disorders (e.g. coeliac disease, chronic biliary tract obstruction, chronic pancreatitis, small bowel resection) in which fats are inadequately absorbed are likely to produce osteomalacia through loss of vitamin D (along with other fat soluble vitamins) and calcium, the latter being excreted in the feces with fatty acids. </a:t>
            </a:r>
          </a:p>
          <a:p>
            <a:pPr>
              <a:buNone/>
            </a:pPr>
            <a:endParaRPr lang="en-US" sz="3200" dirty="0"/>
          </a:p>
        </p:txBody>
      </p:sp>
    </p:spTree>
    <p:extLst>
      <p:ext uri="{BB962C8B-B14F-4D97-AF65-F5344CB8AC3E}">
        <p14:creationId xmlns:p14="http://schemas.microsoft.com/office/powerpoint/2010/main" val="23522415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Cont’d pathophysiology</a:t>
            </a:r>
            <a:endParaRPr lang="en-US" dirty="0"/>
          </a:p>
        </p:txBody>
      </p:sp>
      <p:sp>
        <p:nvSpPr>
          <p:cNvPr id="3" name="Content Placeholder 2"/>
          <p:cNvSpPr>
            <a:spLocks noGrp="1"/>
          </p:cNvSpPr>
          <p:nvPr>
            <p:ph idx="1"/>
          </p:nvPr>
        </p:nvSpPr>
        <p:spPr>
          <a:xfrm>
            <a:off x="228600" y="762000"/>
            <a:ext cx="8686800" cy="5791200"/>
          </a:xfrm>
        </p:spPr>
        <p:txBody>
          <a:bodyPr>
            <a:noAutofit/>
          </a:bodyPr>
          <a:lstStyle/>
          <a:p>
            <a:r>
              <a:rPr lang="en-US" sz="3200" dirty="0" smtClean="0"/>
              <a:t>In addition, liver and kidney diseases can produce a lack of vitamin D because these are the organs that convert vitamin D to its active form.</a:t>
            </a:r>
          </a:p>
          <a:p>
            <a:r>
              <a:rPr lang="en-US" sz="3200" dirty="0" smtClean="0"/>
              <a:t>Severe renal insufficiency results in acidosis. </a:t>
            </a:r>
          </a:p>
          <a:p>
            <a:r>
              <a:rPr lang="en-US" sz="3200" dirty="0" smtClean="0"/>
              <a:t>The body uses available calcium to combat the acidosis, and PTH stimulates the release of skeletal calcium in an attempt to reestablish a physiologic pH. </a:t>
            </a:r>
          </a:p>
          <a:p>
            <a:r>
              <a:rPr lang="en-US" sz="3200" dirty="0" smtClean="0"/>
              <a:t>During this continual drain of skeletal calcium, bony fibrosis occurs and bony cysts form. </a:t>
            </a:r>
          </a:p>
        </p:txBody>
      </p:sp>
    </p:spTree>
    <p:extLst>
      <p:ext uri="{BB962C8B-B14F-4D97-AF65-F5344CB8AC3E}">
        <p14:creationId xmlns:p14="http://schemas.microsoft.com/office/powerpoint/2010/main" val="37612222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Cont’d pathophysiology</a:t>
            </a:r>
            <a:endParaRPr lang="en-US" dirty="0"/>
          </a:p>
        </p:txBody>
      </p:sp>
      <p:sp>
        <p:nvSpPr>
          <p:cNvPr id="3" name="Content Placeholder 2"/>
          <p:cNvSpPr>
            <a:spLocks noGrp="1"/>
          </p:cNvSpPr>
          <p:nvPr>
            <p:ph idx="1"/>
          </p:nvPr>
        </p:nvSpPr>
        <p:spPr>
          <a:xfrm>
            <a:off x="228600" y="762000"/>
            <a:ext cx="8686800" cy="5867400"/>
          </a:xfrm>
        </p:spPr>
        <p:txBody>
          <a:bodyPr>
            <a:normAutofit fontScale="85000" lnSpcReduction="20000"/>
          </a:bodyPr>
          <a:lstStyle/>
          <a:p>
            <a:r>
              <a:rPr lang="en-US" sz="3200" dirty="0" smtClean="0"/>
              <a:t>Chronic glomerulonephritis, obstructive uropathies, and heavy-metal poisoning result in a reduced serum phosphate level and demineralization of bone.</a:t>
            </a:r>
          </a:p>
          <a:p>
            <a:r>
              <a:rPr lang="en-US" sz="3200" dirty="0" smtClean="0"/>
              <a:t>Hyperparathyroidism leads to skeletal decalcification and thus</a:t>
            </a:r>
          </a:p>
          <a:p>
            <a:r>
              <a:rPr lang="en-US" sz="3200" dirty="0" smtClean="0"/>
              <a:t>Prolonged use of antiseizure medication (e.g. phenytoin, Phenobarbital) poses a risk for osteomalacia, as does insufficient vitamin D (dietary, sunlight).</a:t>
            </a:r>
          </a:p>
          <a:p>
            <a:r>
              <a:rPr lang="en-US" sz="3200" dirty="0" smtClean="0"/>
              <a:t>The malnutrition type of osteomalacia (deficiency in vitamin D often associated with poor intake of calcium) is a result of poverty, food faddism, and lack of knowledge about nutrition. </a:t>
            </a:r>
          </a:p>
          <a:p>
            <a:r>
              <a:rPr lang="en-US" sz="3200" dirty="0" smtClean="0"/>
              <a:t>It occurs most frequently in parts of the world where vitamin D is not added to food, where dietary deficiencies exist, and where sunlight is rare.</a:t>
            </a:r>
          </a:p>
          <a:p>
            <a:pPr>
              <a:buNone/>
            </a:pPr>
            <a:endParaRPr lang="en-US" dirty="0" smtClean="0"/>
          </a:p>
          <a:p>
            <a:endParaRPr lang="en-US" dirty="0"/>
          </a:p>
        </p:txBody>
      </p:sp>
    </p:spTree>
    <p:extLst>
      <p:ext uri="{BB962C8B-B14F-4D97-AF65-F5344CB8AC3E}">
        <p14:creationId xmlns:p14="http://schemas.microsoft.com/office/powerpoint/2010/main" val="30569332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N.B. </a:t>
            </a:r>
            <a:endParaRPr lang="en-US" dirty="0"/>
          </a:p>
        </p:txBody>
      </p:sp>
      <p:sp>
        <p:nvSpPr>
          <p:cNvPr id="3" name="Content Placeholder 2"/>
          <p:cNvSpPr>
            <a:spLocks noGrp="1"/>
          </p:cNvSpPr>
          <p:nvPr>
            <p:ph idx="1"/>
          </p:nvPr>
        </p:nvSpPr>
        <p:spPr>
          <a:xfrm>
            <a:off x="228600" y="838200"/>
            <a:ext cx="8686800" cy="5791200"/>
          </a:xfrm>
        </p:spPr>
        <p:txBody>
          <a:bodyPr>
            <a:noAutofit/>
          </a:bodyPr>
          <a:lstStyle/>
          <a:p>
            <a:r>
              <a:rPr lang="en-US" sz="2800" dirty="0" smtClean="0"/>
              <a:t>A nutritious diet is particularly important in elderly people. </a:t>
            </a:r>
          </a:p>
          <a:p>
            <a:r>
              <a:rPr lang="en-US" sz="2800" dirty="0" smtClean="0"/>
              <a:t>Adequate intake of calcium and vitamin D is promoted. </a:t>
            </a:r>
          </a:p>
          <a:p>
            <a:r>
              <a:rPr lang="en-US" sz="2800" dirty="0" smtClean="0"/>
              <a:t>Because sunlight is necessary for synthesizing vitamin D, people should be encouraged to spend some time in the sun. </a:t>
            </a:r>
          </a:p>
          <a:p>
            <a:r>
              <a:rPr lang="en-US" sz="2800" dirty="0" smtClean="0"/>
              <a:t>Prevention, identification, and management of osteomalacia in the elderly are essential to reduce the incidence of fractures. </a:t>
            </a:r>
          </a:p>
          <a:p>
            <a:r>
              <a:rPr lang="en-US" sz="2800" dirty="0" smtClean="0"/>
              <a:t>When osteomalacia is combined with osteoporosis, the incidence of fracture increases.</a:t>
            </a:r>
            <a:endParaRPr lang="en-US" sz="2800" dirty="0"/>
          </a:p>
        </p:txBody>
      </p:sp>
    </p:spTree>
    <p:extLst>
      <p:ext uri="{BB962C8B-B14F-4D97-AF65-F5344CB8AC3E}">
        <p14:creationId xmlns:p14="http://schemas.microsoft.com/office/powerpoint/2010/main" val="293529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altLang="en-US" sz="3600" b="1" dirty="0" smtClean="0">
                <a:solidFill>
                  <a:srgbClr val="000066"/>
                </a:solidFill>
              </a:rPr>
              <a:t>CLINICAL MANIFESTATIONS</a:t>
            </a:r>
          </a:p>
        </p:txBody>
      </p:sp>
      <p:sp>
        <p:nvSpPr>
          <p:cNvPr id="31747" name="Rectangle 3"/>
          <p:cNvSpPr>
            <a:spLocks noGrp="1" noChangeArrowheads="1"/>
          </p:cNvSpPr>
          <p:nvPr>
            <p:ph idx="1"/>
          </p:nvPr>
        </p:nvSpPr>
        <p:spPr>
          <a:xfrm>
            <a:off x="304800" y="1417638"/>
            <a:ext cx="8534400" cy="5334000"/>
          </a:xfrm>
        </p:spPr>
        <p:txBody>
          <a:bodyPr>
            <a:normAutofit/>
          </a:bodyPr>
          <a:lstStyle/>
          <a:p>
            <a:pPr>
              <a:buFont typeface="Wingdings" panose="05000000000000000000" pitchFamily="2" charset="2"/>
              <a:buChar char="q"/>
            </a:pPr>
            <a:r>
              <a:rPr lang="en-US" altLang="en-US" dirty="0" smtClean="0">
                <a:sym typeface="Wingdings 2" panose="05020102010507070707" pitchFamily="18" charset="2"/>
              </a:rPr>
              <a:t> </a:t>
            </a:r>
            <a:r>
              <a:rPr lang="en-US" altLang="en-US" dirty="0" smtClean="0">
                <a:solidFill>
                  <a:srgbClr val="FFFFFF"/>
                </a:solidFill>
                <a:sym typeface="Wingdings 2" panose="05020102010507070707" pitchFamily="18" charset="2"/>
              </a:rPr>
              <a:t>	</a:t>
            </a:r>
            <a:r>
              <a:rPr lang="en-US" b="1" dirty="0"/>
              <a:t>LOCAL</a:t>
            </a:r>
            <a:endParaRPr lang="en-US" altLang="en-US" b="1" dirty="0" smtClean="0">
              <a:solidFill>
                <a:srgbClr val="FFFFFF"/>
              </a:solidFill>
              <a:sym typeface="Wingdings 2" panose="05020102010507070707" pitchFamily="18" charset="2"/>
            </a:endParaRPr>
          </a:p>
          <a:p>
            <a:pPr eaLnBrk="1" hangingPunct="1">
              <a:buFont typeface="Wingdings" panose="05000000000000000000" pitchFamily="2" charset="2"/>
              <a:buChar char="v"/>
            </a:pPr>
            <a:r>
              <a:rPr lang="en-US" altLang="en-US" dirty="0" smtClean="0">
                <a:sym typeface="Wingdings 2" panose="05020102010507070707" pitchFamily="18" charset="2"/>
              </a:rPr>
              <a:t>  	Redness, warmth</a:t>
            </a:r>
          </a:p>
          <a:p>
            <a:pPr eaLnBrk="1" hangingPunct="1">
              <a:buFont typeface="Wingdings" panose="05000000000000000000" pitchFamily="2" charset="2"/>
              <a:buChar char="v"/>
            </a:pPr>
            <a:r>
              <a:rPr lang="en-US" altLang="en-US" dirty="0" smtClean="0">
                <a:sym typeface="Wingdings 2" panose="05020102010507070707" pitchFamily="18" charset="2"/>
              </a:rPr>
              <a:t> 	Purulent exudate</a:t>
            </a:r>
            <a:endParaRPr lang="en-US" b="1" dirty="0"/>
          </a:p>
          <a:p>
            <a:pPr>
              <a:buFont typeface="Wingdings" panose="05000000000000000000" pitchFamily="2" charset="2"/>
              <a:buChar char="v"/>
            </a:pPr>
            <a:r>
              <a:rPr lang="en-US" dirty="0"/>
              <a:t> </a:t>
            </a:r>
            <a:r>
              <a:rPr lang="en-US" b="1" dirty="0"/>
              <a:t>constant pulsating pain</a:t>
            </a:r>
            <a:r>
              <a:rPr lang="en-US" dirty="0"/>
              <a:t> that intensifies with movement as result of pressure of collecting </a:t>
            </a:r>
            <a:r>
              <a:rPr lang="en-US" b="1" dirty="0"/>
              <a:t>purulent material (pus)</a:t>
            </a:r>
            <a:r>
              <a:rPr lang="en-US" dirty="0"/>
              <a:t>.</a:t>
            </a:r>
          </a:p>
          <a:p>
            <a:pPr>
              <a:buFont typeface="Wingdings" panose="05000000000000000000" pitchFamily="2" charset="2"/>
              <a:buChar char="v"/>
            </a:pPr>
            <a:endParaRPr lang="en-US" altLang="en-US" dirty="0" smtClean="0"/>
          </a:p>
        </p:txBody>
      </p:sp>
    </p:spTree>
    <p:extLst>
      <p:ext uri="{BB962C8B-B14F-4D97-AF65-F5344CB8AC3E}">
        <p14:creationId xmlns:p14="http://schemas.microsoft.com/office/powerpoint/2010/main" val="40323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22"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4000" b="1" dirty="0" smtClean="0"/>
              <a:t>Assessment and Diagnostic Findings</a:t>
            </a:r>
            <a:endParaRPr lang="en-US" sz="4000" dirty="0"/>
          </a:p>
        </p:txBody>
      </p:sp>
      <p:sp>
        <p:nvSpPr>
          <p:cNvPr id="3" name="Content Placeholder 2"/>
          <p:cNvSpPr>
            <a:spLocks noGrp="1"/>
          </p:cNvSpPr>
          <p:nvPr>
            <p:ph idx="1"/>
          </p:nvPr>
        </p:nvSpPr>
        <p:spPr>
          <a:xfrm>
            <a:off x="228600" y="990600"/>
            <a:ext cx="8686800" cy="5638800"/>
          </a:xfrm>
        </p:spPr>
        <p:txBody>
          <a:bodyPr>
            <a:noAutofit/>
          </a:bodyPr>
          <a:lstStyle/>
          <a:p>
            <a:r>
              <a:rPr lang="en-US" sz="2800" dirty="0" smtClean="0"/>
              <a:t>X-ray shows; </a:t>
            </a:r>
          </a:p>
          <a:p>
            <a:pPr>
              <a:buFont typeface="Wingdings" pitchFamily="2" charset="2"/>
              <a:buChar char="ü"/>
            </a:pPr>
            <a:r>
              <a:rPr lang="en-US" sz="2800" dirty="0" smtClean="0"/>
              <a:t>generalized demineralization of bone is evident. </a:t>
            </a:r>
          </a:p>
          <a:p>
            <a:r>
              <a:rPr lang="en-US" sz="2800" dirty="0" smtClean="0"/>
              <a:t>Studies of the vertebrae may show;</a:t>
            </a:r>
          </a:p>
          <a:p>
            <a:pPr>
              <a:buFont typeface="Wingdings" pitchFamily="2" charset="2"/>
              <a:buChar char="ü"/>
            </a:pPr>
            <a:r>
              <a:rPr lang="en-US" sz="2800" dirty="0" smtClean="0"/>
              <a:t>A compression fracture with indistinct vertebral end-plates. </a:t>
            </a:r>
          </a:p>
          <a:p>
            <a:r>
              <a:rPr lang="en-US" sz="2800" dirty="0" smtClean="0"/>
              <a:t>Laboratory studies show;</a:t>
            </a:r>
          </a:p>
          <a:p>
            <a:pPr>
              <a:buFont typeface="Wingdings" pitchFamily="2" charset="2"/>
              <a:buChar char="ü"/>
            </a:pPr>
            <a:r>
              <a:rPr lang="en-US" sz="2800" dirty="0" smtClean="0"/>
              <a:t>low serum calcium and phosphorus levels and a moderately elevated alkaline phosphatase concentration. </a:t>
            </a:r>
          </a:p>
          <a:p>
            <a:r>
              <a:rPr lang="en-US" sz="2800" dirty="0" smtClean="0"/>
              <a:t>Urine excretion of calcium and creatinine is low. </a:t>
            </a:r>
          </a:p>
          <a:p>
            <a:r>
              <a:rPr lang="en-US" sz="2800" dirty="0" smtClean="0"/>
              <a:t>Bone biopsy demonstrates;</a:t>
            </a:r>
          </a:p>
          <a:p>
            <a:pPr>
              <a:buFont typeface="Wingdings" pitchFamily="2" charset="2"/>
              <a:buChar char="ü"/>
            </a:pPr>
            <a:r>
              <a:rPr lang="en-US" sz="2800" dirty="0" smtClean="0"/>
              <a:t>an increased amount of osteoid.</a:t>
            </a:r>
            <a:endParaRPr lang="en-US" sz="2800" dirty="0"/>
          </a:p>
        </p:txBody>
      </p:sp>
    </p:spTree>
    <p:extLst>
      <p:ext uri="{BB962C8B-B14F-4D97-AF65-F5344CB8AC3E}">
        <p14:creationId xmlns:p14="http://schemas.microsoft.com/office/powerpoint/2010/main" val="8888968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b="1" dirty="0" smtClean="0"/>
              <a:t>Medical Management</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r>
              <a:rPr lang="en-US" sz="3200" dirty="0" smtClean="0"/>
              <a:t>The underlying cause of osteomalacia is corrected if possible. </a:t>
            </a:r>
          </a:p>
          <a:p>
            <a:r>
              <a:rPr lang="en-US" sz="3200" dirty="0" smtClean="0"/>
              <a:t>If osteomalacia is caused by malabsorption, increased doses of vitamin D, along with supplemental calcium, are usually prescribed.</a:t>
            </a:r>
          </a:p>
          <a:p>
            <a:r>
              <a:rPr lang="en-US" sz="3200" dirty="0" smtClean="0"/>
              <a:t>Exposure to sunlight for ultraviolet radiation to transform a cholesterol substance (7-dehydrocholesterol) present in the skin into vitamin D may be recommended. </a:t>
            </a:r>
          </a:p>
        </p:txBody>
      </p:sp>
    </p:spTree>
    <p:extLst>
      <p:ext uri="{BB962C8B-B14F-4D97-AF65-F5344CB8AC3E}">
        <p14:creationId xmlns:p14="http://schemas.microsoft.com/office/powerpoint/2010/main" val="50315516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Cont’d management</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r>
              <a:rPr lang="en-US" sz="3200" dirty="0" smtClean="0"/>
              <a:t>If osteomalacia is dietary in origin, a diet with adequate protein and increased calcium and vitamin D is provided. </a:t>
            </a:r>
          </a:p>
          <a:p>
            <a:r>
              <a:rPr lang="en-US" sz="3200" dirty="0" smtClean="0"/>
              <a:t>The patient is instructed about dietary sources of calcium and vitamin D (e.g, fortified milk and cereals, eggs, chicken livers)</a:t>
            </a:r>
          </a:p>
          <a:p>
            <a:r>
              <a:rPr lang="en-US" sz="3200" dirty="0" smtClean="0"/>
              <a:t>The safe use of supplements is reviewed. </a:t>
            </a:r>
          </a:p>
          <a:p>
            <a:r>
              <a:rPr lang="en-US" sz="3200" dirty="0" smtClean="0"/>
              <a:t>Because high doses of vitamin D are toxic and enhance the risk of hypercalcaemia, the importance of monitoring serum calcium levels is stressed. </a:t>
            </a:r>
          </a:p>
        </p:txBody>
      </p:sp>
    </p:spTree>
    <p:extLst>
      <p:ext uri="{BB962C8B-B14F-4D97-AF65-F5344CB8AC3E}">
        <p14:creationId xmlns:p14="http://schemas.microsoft.com/office/powerpoint/2010/main" val="20370429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Cont’d management</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r>
              <a:rPr lang="en-US" sz="3200" dirty="0" smtClean="0"/>
              <a:t>Vitamin D raises the concentrations of calcium and phosphorus in the extracellular fluid and thus makes these ions available for mineralization of bone.</a:t>
            </a:r>
          </a:p>
          <a:p>
            <a:r>
              <a:rPr lang="en-US" sz="3200" dirty="0" smtClean="0"/>
              <a:t>Physical, psychological, and pharmaceutical measures are used to reduce the patient’s discomfort and pain. </a:t>
            </a:r>
          </a:p>
          <a:p>
            <a:r>
              <a:rPr lang="en-US" sz="3200" dirty="0" smtClean="0"/>
              <a:t>When assisting the patient to change positions, the nurse handles the patient gently, and pillows are used to support the body. </a:t>
            </a:r>
          </a:p>
        </p:txBody>
      </p:sp>
    </p:spTree>
    <p:extLst>
      <p:ext uri="{BB962C8B-B14F-4D97-AF65-F5344CB8AC3E}">
        <p14:creationId xmlns:p14="http://schemas.microsoft.com/office/powerpoint/2010/main" val="7858646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Cont’d management</a:t>
            </a:r>
            <a:endParaRPr lang="en-US" dirty="0"/>
          </a:p>
        </p:txBody>
      </p:sp>
      <p:sp>
        <p:nvSpPr>
          <p:cNvPr id="3" name="Content Placeholder 2"/>
          <p:cNvSpPr>
            <a:spLocks noGrp="1"/>
          </p:cNvSpPr>
          <p:nvPr>
            <p:ph idx="1"/>
          </p:nvPr>
        </p:nvSpPr>
        <p:spPr>
          <a:xfrm>
            <a:off x="228600" y="762000"/>
            <a:ext cx="8686800" cy="5791200"/>
          </a:xfrm>
        </p:spPr>
        <p:txBody>
          <a:bodyPr/>
          <a:lstStyle/>
          <a:p>
            <a:r>
              <a:rPr lang="en-US" sz="2800" dirty="0" smtClean="0"/>
              <a:t>As the patient responds to therapy, the skeletal discomforts diminish.</a:t>
            </a:r>
          </a:p>
          <a:p>
            <a:r>
              <a:rPr lang="en-US" sz="2800" dirty="0" smtClean="0"/>
              <a:t>Frequently, skeletal problems associated with osteomalacia resolve themselves when the underlying nutritional deficiency or pathologic process is adequately treated. </a:t>
            </a:r>
          </a:p>
          <a:p>
            <a:r>
              <a:rPr lang="en-US" sz="2800" dirty="0" smtClean="0"/>
              <a:t>Long-term monitoring of the patient is appropriate to ensure stabilization or reversal of osteomalacia. </a:t>
            </a:r>
          </a:p>
          <a:p>
            <a:r>
              <a:rPr lang="en-US" sz="2800" dirty="0" smtClean="0"/>
              <a:t>Some persistent orthopedic deformities may need to be treated with braces or surgery (e.g. osteotomy may be performed to correct long bone deformity).</a:t>
            </a:r>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18057542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457200"/>
          </a:xfrm>
        </p:spPr>
        <p:txBody>
          <a:bodyPr>
            <a:normAutofit fontScale="90000"/>
          </a:bodyPr>
          <a:lstStyle/>
          <a:p>
            <a:r>
              <a:rPr lang="en-US" dirty="0" smtClean="0"/>
              <a:t/>
            </a:r>
            <a:br>
              <a:rPr lang="en-US" dirty="0" smtClean="0"/>
            </a:br>
            <a:r>
              <a:rPr lang="en-US" dirty="0" smtClean="0"/>
              <a:t/>
            </a:r>
            <a:br>
              <a:rPr lang="en-US" dirty="0" smtClean="0"/>
            </a:br>
            <a:r>
              <a:rPr lang="en-US" sz="4900" dirty="0" smtClean="0"/>
              <a:t/>
            </a:r>
            <a:br>
              <a:rPr lang="en-US" sz="4900" dirty="0" smtClean="0"/>
            </a:br>
            <a:r>
              <a:rPr lang="en-US" sz="4900" dirty="0" smtClean="0"/>
              <a:t>Common Problems of the Upper Extremity</a:t>
            </a:r>
            <a:endParaRPr lang="en-US" sz="4900" dirty="0"/>
          </a:p>
        </p:txBody>
      </p:sp>
      <p:sp>
        <p:nvSpPr>
          <p:cNvPr id="3" name="Content Placeholder 2"/>
          <p:cNvSpPr>
            <a:spLocks noGrp="1"/>
          </p:cNvSpPr>
          <p:nvPr>
            <p:ph idx="1"/>
          </p:nvPr>
        </p:nvSpPr>
        <p:spPr>
          <a:xfrm>
            <a:off x="228600" y="2362200"/>
            <a:ext cx="8686800" cy="4267200"/>
          </a:xfrm>
        </p:spPr>
        <p:txBody>
          <a:bodyPr>
            <a:normAutofit/>
          </a:bodyPr>
          <a:lstStyle/>
          <a:p>
            <a:r>
              <a:rPr lang="en-US" sz="3200" dirty="0" smtClean="0"/>
              <a:t>Bursitis and tendinitis</a:t>
            </a:r>
          </a:p>
          <a:p>
            <a:r>
              <a:rPr lang="en-US" sz="3200" dirty="0" smtClean="0"/>
              <a:t>Loose bodies</a:t>
            </a:r>
          </a:p>
          <a:p>
            <a:r>
              <a:rPr lang="en-US" sz="3200" dirty="0" smtClean="0"/>
              <a:t>Impingement syndrome</a:t>
            </a:r>
          </a:p>
          <a:p>
            <a:r>
              <a:rPr lang="en-US" sz="3200" dirty="0" smtClean="0"/>
              <a:t>Ganglion </a:t>
            </a:r>
          </a:p>
          <a:p>
            <a:r>
              <a:rPr lang="en-US" sz="3200" dirty="0" smtClean="0"/>
              <a:t>carpal  tunnel syndrome</a:t>
            </a:r>
            <a:endParaRPr lang="en-US" sz="3200" dirty="0"/>
          </a:p>
        </p:txBody>
      </p:sp>
    </p:spTree>
    <p:extLst>
      <p:ext uri="{BB962C8B-B14F-4D97-AF65-F5344CB8AC3E}">
        <p14:creationId xmlns:p14="http://schemas.microsoft.com/office/powerpoint/2010/main" val="5344541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317031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     GOUT</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r>
              <a:rPr lang="en-US" sz="3200" dirty="0" smtClean="0"/>
              <a:t>Gout is a heterogeneous group of conditions related to a genetic defect of purine metabolism resulting in hyperuricemia. </a:t>
            </a:r>
          </a:p>
          <a:p>
            <a:r>
              <a:rPr lang="en-US" sz="3200" dirty="0" smtClean="0"/>
              <a:t>Oversecretion of uric acid or a renal defect resulting in decreased excretion of uric acid, or a combination of both, occurs. </a:t>
            </a:r>
          </a:p>
          <a:p>
            <a:r>
              <a:rPr lang="en-US" sz="3200" dirty="0" smtClean="0"/>
              <a:t>The prevalence of gout is reported to be 1.6 to 13.6 per thousand. </a:t>
            </a:r>
          </a:p>
          <a:p>
            <a:r>
              <a:rPr lang="en-US" sz="3200" dirty="0" smtClean="0"/>
              <a:t>The incidence increases with age and body mass index. </a:t>
            </a:r>
          </a:p>
          <a:p>
            <a:r>
              <a:rPr lang="en-US" sz="3200" dirty="0" smtClean="0"/>
              <a:t>It occurs more commonly in males than females</a:t>
            </a:r>
            <a:endParaRPr lang="en-US" sz="3200" dirty="0"/>
          </a:p>
        </p:txBody>
      </p:sp>
    </p:spTree>
    <p:extLst>
      <p:ext uri="{BB962C8B-B14F-4D97-AF65-F5344CB8AC3E}">
        <p14:creationId xmlns:p14="http://schemas.microsoft.com/office/powerpoint/2010/main" val="267426058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r>
              <a:rPr lang="en-US" sz="3200" dirty="0" smtClean="0"/>
              <a:t>In primary hyperuricemia, elevated serum urate levels or manifestations of urate deposition appear to be consequences of faulty uric acid metabolism. </a:t>
            </a:r>
          </a:p>
          <a:p>
            <a:r>
              <a:rPr lang="en-US" sz="3200" dirty="0" smtClean="0"/>
              <a:t>Primary hyperuricemia may be due to severe dieting or starvation, excessive intake of foods that are high in purines (shellfish, organ meats), or heredity. </a:t>
            </a:r>
          </a:p>
        </p:txBody>
      </p:sp>
    </p:spTree>
    <p:extLst>
      <p:ext uri="{BB962C8B-B14F-4D97-AF65-F5344CB8AC3E}">
        <p14:creationId xmlns:p14="http://schemas.microsoft.com/office/powerpoint/2010/main" val="199334505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228600" y="838200"/>
            <a:ext cx="8763000" cy="5791200"/>
          </a:xfrm>
        </p:spPr>
        <p:txBody>
          <a:bodyPr/>
          <a:lstStyle/>
          <a:p>
            <a:r>
              <a:rPr lang="en-US" sz="2800" dirty="0" smtClean="0"/>
              <a:t>In secondary hyperuricemia, gout is a clinical feature secondary to any of a number of genetic or acquired processes, including conditions in which there is an increase in cell turnover (leukemia, multiple myeloma, some types of anemias, psoriasis) and an increase in cell breakdown. </a:t>
            </a:r>
          </a:p>
          <a:p>
            <a:r>
              <a:rPr lang="en-US" sz="2800" dirty="0" smtClean="0"/>
              <a:t>Altered renal tubular function, either as a major action or as an unintended side effect of certain pharmacologic agents (diuretics such as thiazides and furosemide), low-dose salicylates, and ethanol can contribute to uric acid under excretion.</a:t>
            </a:r>
          </a:p>
          <a:p>
            <a:endParaRPr lang="en-US" dirty="0"/>
          </a:p>
        </p:txBody>
      </p:sp>
    </p:spTree>
    <p:extLst>
      <p:ext uri="{BB962C8B-B14F-4D97-AF65-F5344CB8AC3E}">
        <p14:creationId xmlns:p14="http://schemas.microsoft.com/office/powerpoint/2010/main" val="3470872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altLang="en-US" b="1" dirty="0">
                <a:solidFill>
                  <a:srgbClr val="000066"/>
                </a:solidFill>
              </a:rPr>
              <a:t>CLINICAL MANIFESTATIONS</a:t>
            </a:r>
            <a:endParaRPr lang="en-US" b="1"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v"/>
            </a:pPr>
            <a:r>
              <a:rPr lang="en-US" dirty="0" smtClean="0"/>
              <a:t>When osteomyelitis occurs from </a:t>
            </a:r>
            <a:r>
              <a:rPr lang="en-US" b="1" dirty="0" smtClean="0"/>
              <a:t>spread of adjacent infections or direct contamination </a:t>
            </a:r>
            <a:r>
              <a:rPr lang="en-US" dirty="0" smtClean="0"/>
              <a:t>there  is signs of sepsis.</a:t>
            </a:r>
          </a:p>
          <a:p>
            <a:pPr>
              <a:buFont typeface="Wingdings" panose="05000000000000000000" pitchFamily="2" charset="2"/>
              <a:buChar char="v"/>
            </a:pPr>
            <a:r>
              <a:rPr lang="en-US" dirty="0" smtClean="0"/>
              <a:t> The area is </a:t>
            </a:r>
            <a:r>
              <a:rPr lang="en-US" b="1" dirty="0" smtClean="0"/>
              <a:t>swollen, warm, painful and tender to touch.</a:t>
            </a:r>
          </a:p>
          <a:p>
            <a:pPr>
              <a:buFont typeface="Wingdings" panose="05000000000000000000" pitchFamily="2" charset="2"/>
              <a:buChar char="v"/>
            </a:pPr>
            <a:r>
              <a:rPr lang="en-US" dirty="0" smtClean="0"/>
              <a:t>The patient with chronic osteomyelitis present with </a:t>
            </a:r>
            <a:r>
              <a:rPr lang="en-US" b="1" dirty="0" smtClean="0"/>
              <a:t>non- healing ulcer </a:t>
            </a:r>
            <a:r>
              <a:rPr lang="en-US" dirty="0" smtClean="0"/>
              <a:t>that overlies the infected bone with a </a:t>
            </a:r>
            <a:r>
              <a:rPr lang="en-US" b="1" dirty="0" smtClean="0"/>
              <a:t>connecting sinus </a:t>
            </a:r>
            <a:r>
              <a:rPr lang="en-US" dirty="0" smtClean="0"/>
              <a:t>that will </a:t>
            </a:r>
            <a:r>
              <a:rPr lang="en-US" b="1" dirty="0" smtClean="0"/>
              <a:t>intermittently and spontaneously drain pus.</a:t>
            </a:r>
            <a:endParaRPr lang="en-US" b="1" dirty="0"/>
          </a:p>
        </p:txBody>
      </p:sp>
    </p:spTree>
    <p:extLst>
      <p:ext uri="{BB962C8B-B14F-4D97-AF65-F5344CB8AC3E}">
        <p14:creationId xmlns:p14="http://schemas.microsoft.com/office/powerpoint/2010/main" val="119589625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  Pathophysiology</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Hyperuricemia (serum concentration greater than 7 mg/</a:t>
            </a:r>
            <a:r>
              <a:rPr lang="en-US" sz="3200" dirty="0" err="1" smtClean="0"/>
              <a:t>dL</a:t>
            </a:r>
            <a:r>
              <a:rPr lang="en-US" sz="3200" dirty="0" smtClean="0"/>
              <a:t> [0.4 fmol/L]) can but does not always cause monosodium urate crystal deposition. </a:t>
            </a:r>
          </a:p>
          <a:p>
            <a:r>
              <a:rPr lang="en-US" sz="3200" dirty="0" smtClean="0"/>
              <a:t>However, as uric acid levels rise, risk increases</a:t>
            </a:r>
          </a:p>
          <a:p>
            <a:r>
              <a:rPr lang="en-US" sz="3200" dirty="0" smtClean="0"/>
              <a:t> Attacks of gout appear to be related to sudden increases or decreases of serum uric acid levels. </a:t>
            </a:r>
          </a:p>
        </p:txBody>
      </p:sp>
    </p:spTree>
    <p:extLst>
      <p:ext uri="{BB962C8B-B14F-4D97-AF65-F5344CB8AC3E}">
        <p14:creationId xmlns:p14="http://schemas.microsoft.com/office/powerpoint/2010/main" val="244784788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228600" y="1143000"/>
            <a:ext cx="8686800" cy="5486400"/>
          </a:xfrm>
        </p:spPr>
        <p:txBody>
          <a:bodyPr>
            <a:normAutofit/>
          </a:bodyPr>
          <a:lstStyle/>
          <a:p>
            <a:r>
              <a:rPr lang="en-US" sz="3200" dirty="0" smtClean="0"/>
              <a:t>When the urate crystals precipitate within a joint, an inflammatory response occurs and an attack of gout begins. </a:t>
            </a:r>
          </a:p>
          <a:p>
            <a:r>
              <a:rPr lang="en-US" sz="3200" dirty="0" smtClean="0"/>
              <a:t>With repeated attacks, accumulations of sodium urate crystals, called </a:t>
            </a:r>
            <a:r>
              <a:rPr lang="en-US" sz="3200" b="1" dirty="0" smtClean="0"/>
              <a:t>tophi, are deposited in </a:t>
            </a:r>
            <a:r>
              <a:rPr lang="en-US" sz="3200" dirty="0" smtClean="0"/>
              <a:t>peripheral areas of the body, such as the great toe, the hands, and the ear. </a:t>
            </a:r>
          </a:p>
          <a:p>
            <a:r>
              <a:rPr lang="en-US" sz="3200" dirty="0" smtClean="0"/>
              <a:t>Renal urate lithiasis (kidney stones) with chronic renal disease secondary to urate deposition may develop</a:t>
            </a:r>
          </a:p>
          <a:p>
            <a:endParaRPr lang="en-US" sz="3200" dirty="0"/>
          </a:p>
        </p:txBody>
      </p:sp>
    </p:spTree>
    <p:extLst>
      <p:ext uri="{BB962C8B-B14F-4D97-AF65-F5344CB8AC3E}">
        <p14:creationId xmlns:p14="http://schemas.microsoft.com/office/powerpoint/2010/main" val="7303096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r>
              <a:rPr lang="en-US" sz="3200" dirty="0" smtClean="0"/>
              <a:t>The finding of urate crystals in the synovial fluid of asymptomatic joints suggests that factors other than crystals may be related to the inflammatory reaction. </a:t>
            </a:r>
          </a:p>
          <a:p>
            <a:r>
              <a:rPr lang="en-US" sz="3200" dirty="0" smtClean="0"/>
              <a:t>Recovered monosodium urate crystals are coated with immunoglobulins that are mainly immunoglobulin G (IgG). </a:t>
            </a:r>
          </a:p>
          <a:p>
            <a:r>
              <a:rPr lang="en-US" sz="3200" dirty="0" smtClean="0"/>
              <a:t>IgG enhances crystal phagocytosis, thereby demonstrating immunologic activity.</a:t>
            </a:r>
            <a:endParaRPr lang="en-US" sz="3200" dirty="0"/>
          </a:p>
        </p:txBody>
      </p:sp>
    </p:spTree>
    <p:extLst>
      <p:ext uri="{BB962C8B-B14F-4D97-AF65-F5344CB8AC3E}">
        <p14:creationId xmlns:p14="http://schemas.microsoft.com/office/powerpoint/2010/main" val="120838650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Clinical Manifestations</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3200" dirty="0" smtClean="0"/>
              <a:t>Manifestations of the gout syndrome include acute gouty arthritis (recurrent attacks of severe articular and periarticular inflammation), tophi (crystalline deposits accumulating in articular tissue, osseous tissue, soft tissue, and cartilage), gouty nephropathy (renal impairment), and uric acid urinary calculi. </a:t>
            </a:r>
          </a:p>
        </p:txBody>
      </p:sp>
    </p:spTree>
    <p:extLst>
      <p:ext uri="{BB962C8B-B14F-4D97-AF65-F5344CB8AC3E}">
        <p14:creationId xmlns:p14="http://schemas.microsoft.com/office/powerpoint/2010/main" val="99745383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Cont’d</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3200" dirty="0" smtClean="0"/>
              <a:t>Four stages of gout can be identified: </a:t>
            </a:r>
          </a:p>
          <a:p>
            <a:r>
              <a:rPr lang="en-US" sz="3200" dirty="0" smtClean="0"/>
              <a:t>Asymptomatic hyperuricemia, acute gouty arthritis, inter-critical gout, and chronic tophaceous gout. </a:t>
            </a:r>
          </a:p>
          <a:p>
            <a:r>
              <a:rPr lang="en-US" sz="3200" dirty="0" smtClean="0"/>
              <a:t>The subsequent development of gout is directly related to the duration and magnitude of the hyperuricemia. </a:t>
            </a:r>
          </a:p>
          <a:p>
            <a:r>
              <a:rPr lang="en-US" sz="3200" dirty="0" smtClean="0"/>
              <a:t>Therefore, the commitment to lifelong pharmacologic treatment of hyperuricemia is deferred until there is an initial attack of gout.</a:t>
            </a:r>
          </a:p>
          <a:p>
            <a:endParaRPr lang="en-US" sz="3200" dirty="0"/>
          </a:p>
        </p:txBody>
      </p:sp>
    </p:spTree>
    <p:extLst>
      <p:ext uri="{BB962C8B-B14F-4D97-AF65-F5344CB8AC3E}">
        <p14:creationId xmlns:p14="http://schemas.microsoft.com/office/powerpoint/2010/main" val="253983302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09600"/>
            <a:ext cx="8839200" cy="6096000"/>
          </a:xfrm>
        </p:spPr>
        <p:txBody>
          <a:bodyPr>
            <a:noAutofit/>
          </a:bodyPr>
          <a:lstStyle/>
          <a:p>
            <a:r>
              <a:rPr lang="en-US" sz="3200" dirty="0" smtClean="0"/>
              <a:t>For hyperuricemic people who are going to develop gout, acute arthritis is the most common early clinical manifestation. </a:t>
            </a:r>
          </a:p>
          <a:p>
            <a:r>
              <a:rPr lang="en-US" sz="3200" dirty="0" smtClean="0"/>
              <a:t>The metatarso-phalangeal joint of the big toe is the most commonly affected (75% of patients). </a:t>
            </a:r>
          </a:p>
          <a:p>
            <a:r>
              <a:rPr lang="en-US" sz="3200" dirty="0" smtClean="0"/>
              <a:t>The tarsal area, ankle, or knee may also be affected. </a:t>
            </a:r>
          </a:p>
          <a:p>
            <a:r>
              <a:rPr lang="en-US" sz="3200" dirty="0" smtClean="0"/>
              <a:t>Less commonly, the wrists, fingers, and elbows may be affected. </a:t>
            </a:r>
          </a:p>
          <a:p>
            <a:r>
              <a:rPr lang="en-US" sz="3200" dirty="0" smtClean="0"/>
              <a:t>The acute attack may be triggered by trauma, alcohol ingestion, dieting, medications, surgical stress, or illness.</a:t>
            </a:r>
            <a:endParaRPr lang="en-US" sz="3200" dirty="0"/>
          </a:p>
        </p:txBody>
      </p:sp>
    </p:spTree>
    <p:extLst>
      <p:ext uri="{BB962C8B-B14F-4D97-AF65-F5344CB8AC3E}">
        <p14:creationId xmlns:p14="http://schemas.microsoft.com/office/powerpoint/2010/main" val="243023612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The abrupt onset often occurs at night, awakening the patient with severe pain, redness, swelling, and warmth of the affected joint.</a:t>
            </a:r>
          </a:p>
          <a:p>
            <a:r>
              <a:rPr lang="en-US" sz="3200" dirty="0" smtClean="0"/>
              <a:t>Early attacks tend to subside spontaneously over 3 to 10 days even without treatment. </a:t>
            </a:r>
          </a:p>
          <a:p>
            <a:r>
              <a:rPr lang="en-US" sz="3200" dirty="0" smtClean="0"/>
              <a:t>The attack is followed by a symptom-free period (the inter-critical stage) until the next attack, which may not come for months or years. </a:t>
            </a:r>
          </a:p>
          <a:p>
            <a:r>
              <a:rPr lang="en-US" sz="3200" dirty="0" smtClean="0"/>
              <a:t>With time, however, attacks tend to occur more frequently, involve more joints, and last longer.</a:t>
            </a:r>
            <a:endParaRPr lang="en-US" sz="3200" dirty="0"/>
          </a:p>
        </p:txBody>
      </p:sp>
    </p:spTree>
    <p:extLst>
      <p:ext uri="{BB962C8B-B14F-4D97-AF65-F5344CB8AC3E}">
        <p14:creationId xmlns:p14="http://schemas.microsoft.com/office/powerpoint/2010/main" val="415431884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09600"/>
            <a:ext cx="8839200" cy="6096000"/>
          </a:xfrm>
        </p:spPr>
        <p:txBody>
          <a:bodyPr>
            <a:noAutofit/>
          </a:bodyPr>
          <a:lstStyle/>
          <a:p>
            <a:r>
              <a:rPr lang="en-US" sz="2800" dirty="0" smtClean="0"/>
              <a:t>Tophi are generally associated with more frequent and severe inflammatory episodes. </a:t>
            </a:r>
          </a:p>
          <a:p>
            <a:r>
              <a:rPr lang="en-US" sz="2800" dirty="0" smtClean="0"/>
              <a:t>Higher serum concentrations of uric acid are also associated with more extensive tophus formation. </a:t>
            </a:r>
          </a:p>
          <a:p>
            <a:r>
              <a:rPr lang="en-US" sz="2800" dirty="0" smtClean="0"/>
              <a:t>Tophi most commonly occur in the synovium, olecranon bursa, subchondral bone, infrapatellar and Achilles tendons, subcutaneous tissue on the extensor surface of the forearms, and overlying joints. </a:t>
            </a:r>
          </a:p>
          <a:p>
            <a:r>
              <a:rPr lang="en-US" sz="2800" dirty="0" smtClean="0"/>
              <a:t>They have also been found in the aortic walls, heart valves, nasal and ear cartilage, eyelids, cornea, and sclerae. </a:t>
            </a:r>
          </a:p>
          <a:p>
            <a:r>
              <a:rPr lang="en-US" sz="2800" dirty="0" smtClean="0"/>
              <a:t>Joint enlargement may cause a loss of joint motion. Uric acid deposits may cause renal stones and kidney damage.</a:t>
            </a:r>
            <a:endParaRPr lang="en-US" sz="2800" dirty="0"/>
          </a:p>
        </p:txBody>
      </p:sp>
    </p:spTree>
    <p:extLst>
      <p:ext uri="{BB962C8B-B14F-4D97-AF65-F5344CB8AC3E}">
        <p14:creationId xmlns:p14="http://schemas.microsoft.com/office/powerpoint/2010/main" val="101334415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Medical Management</a:t>
            </a:r>
            <a:endParaRPr lang="en-US" dirty="0"/>
          </a:p>
        </p:txBody>
      </p:sp>
      <p:sp>
        <p:nvSpPr>
          <p:cNvPr id="3" name="Content Placeholder 2"/>
          <p:cNvSpPr>
            <a:spLocks noGrp="1"/>
          </p:cNvSpPr>
          <p:nvPr>
            <p:ph idx="1"/>
          </p:nvPr>
        </p:nvSpPr>
        <p:spPr>
          <a:xfrm>
            <a:off x="152400" y="685800"/>
            <a:ext cx="8839200" cy="6019800"/>
          </a:xfrm>
        </p:spPr>
        <p:txBody>
          <a:bodyPr>
            <a:normAutofit lnSpcReduction="10000"/>
          </a:bodyPr>
          <a:lstStyle/>
          <a:p>
            <a:r>
              <a:rPr lang="en-US" sz="2800" dirty="0" smtClean="0"/>
              <a:t>A definitive diagnosis of gouty arthritis is established by polarized light microscopy of the synovial fluid of the involved joint. </a:t>
            </a:r>
          </a:p>
          <a:p>
            <a:r>
              <a:rPr lang="en-US" sz="2800" dirty="0" smtClean="0"/>
              <a:t>Uric acid crystals are seen within the polymorphonuclear leukocytes  within the fluid. </a:t>
            </a:r>
          </a:p>
          <a:p>
            <a:r>
              <a:rPr lang="en-US" sz="2800" dirty="0" smtClean="0"/>
              <a:t>Colchicine (oral or parenteral) or an NSAID such as indomethacin is used to relieve an acute attack of gout.</a:t>
            </a:r>
          </a:p>
          <a:p>
            <a:r>
              <a:rPr lang="en-US" sz="2800" dirty="0" smtClean="0"/>
              <a:t>Management of hyperuricemia, tophi, joint destruction, and renal disorders is usually initiated after the acute inflammatory process has subsided. </a:t>
            </a:r>
          </a:p>
          <a:p>
            <a:r>
              <a:rPr lang="en-US" sz="2800" dirty="0" smtClean="0"/>
              <a:t>Uricosuric agents, such as probenecid, correct</a:t>
            </a:r>
          </a:p>
          <a:p>
            <a:r>
              <a:rPr lang="en-US" sz="2800" dirty="0" smtClean="0"/>
              <a:t>hyperuricemia and dissolve deposited urate. </a:t>
            </a:r>
          </a:p>
          <a:p>
            <a:r>
              <a:rPr lang="en-US" sz="2800" dirty="0" smtClean="0"/>
              <a:t>Allopurinol is also effective, but its use is limited because of the risk for toxicity.</a:t>
            </a:r>
          </a:p>
          <a:p>
            <a:pPr>
              <a:buNone/>
            </a:pPr>
            <a:endParaRPr lang="en-US" dirty="0"/>
          </a:p>
        </p:txBody>
      </p:sp>
    </p:spTree>
    <p:extLst>
      <p:ext uri="{BB962C8B-B14F-4D97-AF65-F5344CB8AC3E}">
        <p14:creationId xmlns:p14="http://schemas.microsoft.com/office/powerpoint/2010/main" val="345153112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r>
              <a:rPr lang="en-US" sz="2800" dirty="0" smtClean="0"/>
              <a:t>When reduction of the serum urate level is indicated, the uricosuric agents are the medications of choice. </a:t>
            </a:r>
          </a:p>
          <a:p>
            <a:r>
              <a:rPr lang="en-US" sz="2800" dirty="0" smtClean="0"/>
              <a:t>When the patient has, or is at risk for, renal insufficiency or renal calculi (kidney stones), allopurinol is the medication of choice. </a:t>
            </a:r>
          </a:p>
          <a:p>
            <a:r>
              <a:rPr lang="en-US" sz="2800" dirty="0" smtClean="0"/>
              <a:t>Corticosteroids may be used in resistant cases. </a:t>
            </a:r>
          </a:p>
          <a:p>
            <a:r>
              <a:rPr lang="en-US" sz="2800" dirty="0" smtClean="0"/>
              <a:t>If the individual experiences several acute episodes or there is evidence of tophi formation, prophylactic treatment is considered. </a:t>
            </a:r>
          </a:p>
          <a:p>
            <a:r>
              <a:rPr lang="en-US" sz="2800" dirty="0" smtClean="0"/>
              <a:t>Specific treatment is based on serum uric acid level, 24-hour urinary uric acid excretion, and renal function</a:t>
            </a:r>
            <a:endParaRPr lang="en-US" sz="2800" dirty="0"/>
          </a:p>
        </p:txBody>
      </p:sp>
    </p:spTree>
    <p:extLst>
      <p:ext uri="{BB962C8B-B14F-4D97-AF65-F5344CB8AC3E}">
        <p14:creationId xmlns:p14="http://schemas.microsoft.com/office/powerpoint/2010/main" val="2715468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altLang="en-US" b="1" dirty="0">
                <a:solidFill>
                  <a:srgbClr val="000066"/>
                </a:solidFill>
              </a:rPr>
              <a:t>CLINICAL MANIFESTATIONS</a:t>
            </a:r>
            <a:endParaRPr lang="en-US"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altLang="en-US" b="1" dirty="0">
                <a:sym typeface="Wingdings 2" panose="05020102010507070707" pitchFamily="18" charset="2"/>
              </a:rPr>
              <a:t>SYSTEMIC</a:t>
            </a:r>
            <a:r>
              <a:rPr lang="en-US" b="1" dirty="0"/>
              <a:t> – </a:t>
            </a:r>
          </a:p>
          <a:p>
            <a:pPr>
              <a:buFont typeface="Wingdings" panose="05000000000000000000" pitchFamily="2" charset="2"/>
              <a:buChar char="v"/>
            </a:pPr>
            <a:r>
              <a:rPr lang="en-US" dirty="0"/>
              <a:t>When infection is blood borne </a:t>
            </a:r>
            <a:endParaRPr lang="en-US" altLang="en-US" dirty="0">
              <a:sym typeface="Wingdings 2" panose="05020102010507070707" pitchFamily="18" charset="2"/>
            </a:endParaRPr>
          </a:p>
          <a:p>
            <a:pPr lvl="2">
              <a:buFont typeface="Wingdings" panose="05000000000000000000" pitchFamily="2" charset="2"/>
              <a:buChar char="v"/>
            </a:pPr>
            <a:r>
              <a:rPr lang="en-US" altLang="en-US" dirty="0"/>
              <a:t> Fever</a:t>
            </a:r>
          </a:p>
          <a:p>
            <a:pPr lvl="2">
              <a:buFont typeface="Wingdings" panose="05000000000000000000" pitchFamily="2" charset="2"/>
              <a:buChar char="v"/>
            </a:pPr>
            <a:r>
              <a:rPr lang="en-US" altLang="en-US" dirty="0"/>
              <a:t> Chills</a:t>
            </a:r>
          </a:p>
          <a:p>
            <a:pPr lvl="2">
              <a:buFont typeface="Wingdings" panose="05000000000000000000" pitchFamily="2" charset="2"/>
              <a:buChar char="v"/>
            </a:pPr>
            <a:r>
              <a:rPr lang="en-US" altLang="en-US" dirty="0"/>
              <a:t> Nausea</a:t>
            </a:r>
          </a:p>
          <a:p>
            <a:pPr lvl="2">
              <a:buFont typeface="Wingdings" panose="05000000000000000000" pitchFamily="2" charset="2"/>
              <a:buChar char="v"/>
            </a:pPr>
            <a:r>
              <a:rPr lang="en-US" altLang="en-US" dirty="0"/>
              <a:t> general Malaise</a:t>
            </a:r>
            <a:r>
              <a:rPr lang="en-US" dirty="0"/>
              <a:t> </a:t>
            </a:r>
          </a:p>
          <a:p>
            <a:pPr lvl="2">
              <a:buFont typeface="Wingdings" panose="05000000000000000000" pitchFamily="2" charset="2"/>
              <a:buChar char="v"/>
            </a:pPr>
            <a:r>
              <a:rPr lang="en-US" dirty="0"/>
              <a:t>rapid </a:t>
            </a:r>
            <a:r>
              <a:rPr lang="en-US" dirty="0" smtClean="0"/>
              <a:t>pulse</a:t>
            </a:r>
          </a:p>
          <a:p>
            <a:pPr lvl="2">
              <a:buFont typeface="Wingdings" panose="05000000000000000000" pitchFamily="2" charset="2"/>
              <a:buChar char="v"/>
            </a:pPr>
            <a:r>
              <a:rPr lang="en-US" dirty="0" smtClean="0"/>
              <a:t>Fever</a:t>
            </a:r>
          </a:p>
          <a:p>
            <a:pPr lvl="2">
              <a:buFont typeface="Wingdings" panose="05000000000000000000" pitchFamily="2" charset="2"/>
              <a:buChar char="v"/>
            </a:pPr>
            <a:r>
              <a:rPr lang="en-US" dirty="0" smtClean="0"/>
              <a:t> </a:t>
            </a:r>
            <a:r>
              <a:rPr lang="en-US" dirty="0"/>
              <a:t>night </a:t>
            </a:r>
            <a:r>
              <a:rPr lang="en-US" dirty="0" smtClean="0"/>
              <a:t>sweats</a:t>
            </a:r>
          </a:p>
          <a:p>
            <a:pPr lvl="2">
              <a:buFont typeface="Wingdings" panose="05000000000000000000" pitchFamily="2" charset="2"/>
              <a:buChar char="v"/>
            </a:pPr>
            <a:r>
              <a:rPr lang="en-US" dirty="0" smtClean="0"/>
              <a:t>Restlessness</a:t>
            </a:r>
          </a:p>
          <a:p>
            <a:pPr marL="0" indent="0">
              <a:buNone/>
            </a:pPr>
            <a:endParaRPr lang="en-US" dirty="0"/>
          </a:p>
        </p:txBody>
      </p:sp>
    </p:spTree>
    <p:extLst>
      <p:ext uri="{BB962C8B-B14F-4D97-AF65-F5344CB8AC3E}">
        <p14:creationId xmlns:p14="http://schemas.microsoft.com/office/powerpoint/2010/main" val="151977861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Nursing Management</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pPr>
              <a:buFont typeface="Arial" pitchFamily="34" charset="0"/>
              <a:buChar char="•"/>
            </a:pPr>
            <a:r>
              <a:rPr lang="en-US" sz="3200" dirty="0" smtClean="0"/>
              <a:t>Historically, gouty arthritis was thought to be a condition of the</a:t>
            </a:r>
          </a:p>
          <a:p>
            <a:pPr>
              <a:buNone/>
            </a:pPr>
            <a:r>
              <a:rPr lang="en-US" sz="3200" dirty="0" smtClean="0"/>
              <a:t>royalty and the very rich, with the disease attributed to “high</a:t>
            </a:r>
          </a:p>
          <a:p>
            <a:pPr>
              <a:buNone/>
            </a:pPr>
            <a:r>
              <a:rPr lang="en-US" sz="3200" dirty="0" smtClean="0"/>
              <a:t>living.” </a:t>
            </a:r>
          </a:p>
          <a:p>
            <a:pPr>
              <a:buFont typeface="Arial" pitchFamily="34" charset="0"/>
              <a:buChar char="•"/>
            </a:pPr>
            <a:r>
              <a:rPr lang="en-US" sz="3200" dirty="0" smtClean="0"/>
              <a:t>This has not been shown to be entirely true. </a:t>
            </a:r>
          </a:p>
          <a:p>
            <a:pPr>
              <a:buFont typeface="Arial" pitchFamily="34" charset="0"/>
              <a:buChar char="•"/>
            </a:pPr>
            <a:r>
              <a:rPr lang="en-US" sz="3200" dirty="0" smtClean="0"/>
              <a:t>While severe dietary restriction is not necessary, patients should be encouraged to restrict consumption of foods high in purines, especially organ meats, and to limit alcohol intake.</a:t>
            </a:r>
          </a:p>
        </p:txBody>
      </p:sp>
    </p:spTree>
    <p:extLst>
      <p:ext uri="{BB962C8B-B14F-4D97-AF65-F5344CB8AC3E}">
        <p14:creationId xmlns:p14="http://schemas.microsoft.com/office/powerpoint/2010/main" val="189639512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Cont’d</a:t>
            </a:r>
            <a:endParaRPr lang="en-US" dirty="0"/>
          </a:p>
        </p:txBody>
      </p:sp>
      <p:sp>
        <p:nvSpPr>
          <p:cNvPr id="3" name="Content Placeholder 2"/>
          <p:cNvSpPr>
            <a:spLocks noGrp="1"/>
          </p:cNvSpPr>
          <p:nvPr>
            <p:ph idx="1"/>
          </p:nvPr>
        </p:nvSpPr>
        <p:spPr>
          <a:xfrm>
            <a:off x="152400" y="990600"/>
            <a:ext cx="8839200" cy="5715000"/>
          </a:xfrm>
        </p:spPr>
        <p:txBody>
          <a:bodyPr>
            <a:normAutofit/>
          </a:bodyPr>
          <a:lstStyle/>
          <a:p>
            <a:pPr>
              <a:buFont typeface="Arial" pitchFamily="34" charset="0"/>
              <a:buChar char="•"/>
            </a:pPr>
            <a:r>
              <a:rPr lang="en-US" sz="3200" dirty="0" smtClean="0"/>
              <a:t>Maintenance of normal body weight should be encouraged. In an acute episode of gouty arthritis, pain management is essential. </a:t>
            </a:r>
          </a:p>
          <a:p>
            <a:pPr>
              <a:buFont typeface="Arial" pitchFamily="34" charset="0"/>
              <a:buChar char="•"/>
            </a:pPr>
            <a:r>
              <a:rPr lang="en-US" sz="3200" dirty="0" smtClean="0"/>
              <a:t>During the inter-critical period, the patient feels well and may abandon preventive behaviors, which may result in an acute attack. </a:t>
            </a:r>
          </a:p>
          <a:p>
            <a:pPr>
              <a:buFont typeface="Arial" pitchFamily="34" charset="0"/>
              <a:buChar char="•"/>
            </a:pPr>
            <a:r>
              <a:rPr lang="en-US" sz="3200" dirty="0" smtClean="0"/>
              <a:t>Acute attacks are most effectively treated if therapy is begun early in the course.</a:t>
            </a:r>
          </a:p>
          <a:p>
            <a:endParaRPr lang="en-US" sz="3200" dirty="0"/>
          </a:p>
        </p:txBody>
      </p:sp>
    </p:spTree>
    <p:extLst>
      <p:ext uri="{BB962C8B-B14F-4D97-AF65-F5344CB8AC3E}">
        <p14:creationId xmlns:p14="http://schemas.microsoft.com/office/powerpoint/2010/main" val="81233717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Medications Used to Treat Gout</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Colchicine </a:t>
            </a:r>
          </a:p>
          <a:p>
            <a:r>
              <a:rPr lang="en-US" sz="3200" dirty="0" smtClean="0"/>
              <a:t>Probenecid (Benemid)</a:t>
            </a:r>
          </a:p>
          <a:p>
            <a:r>
              <a:rPr lang="en-US" sz="3200" dirty="0" smtClean="0"/>
              <a:t>Allopurinol (Zyloprim)</a:t>
            </a:r>
          </a:p>
          <a:p>
            <a:r>
              <a:rPr lang="en-US" sz="3200" dirty="0" smtClean="0"/>
              <a:t>Lowers the deposition of uric acid and interferes with leukocytes and kinin formation, thus reducing inflammation, does not alter serum or urine levels of uric acid, used in acute and chronic management</a:t>
            </a:r>
          </a:p>
        </p:txBody>
      </p:sp>
    </p:spTree>
    <p:extLst>
      <p:ext uri="{BB962C8B-B14F-4D97-AF65-F5344CB8AC3E}">
        <p14:creationId xmlns:p14="http://schemas.microsoft.com/office/powerpoint/2010/main" val="354947297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lstStyle/>
          <a:p>
            <a:r>
              <a:rPr lang="en-US" sz="3200" dirty="0" smtClean="0"/>
              <a:t>Uricosuric agent;</a:t>
            </a:r>
          </a:p>
          <a:p>
            <a:pPr>
              <a:buFont typeface="Wingdings" pitchFamily="2" charset="2"/>
              <a:buChar char="ü"/>
            </a:pPr>
            <a:r>
              <a:rPr lang="en-US" sz="3200" dirty="0" smtClean="0"/>
              <a:t> Inhibits renal reabsorption of urates and increases the urinary excretion of uric acid</a:t>
            </a:r>
          </a:p>
          <a:p>
            <a:pPr>
              <a:buFont typeface="Wingdings" pitchFamily="2" charset="2"/>
              <a:buChar char="ü"/>
            </a:pPr>
            <a:r>
              <a:rPr lang="en-US" sz="3200" dirty="0" smtClean="0"/>
              <a:t>prevents tophi formation</a:t>
            </a:r>
          </a:p>
          <a:p>
            <a:r>
              <a:rPr lang="en-US" sz="3200" dirty="0" smtClean="0"/>
              <a:t>Xanthine oxidase inhibitor; </a:t>
            </a:r>
          </a:p>
          <a:p>
            <a:pPr>
              <a:buFont typeface="Wingdings" pitchFamily="2" charset="2"/>
              <a:buChar char="ü"/>
            </a:pPr>
            <a:r>
              <a:rPr lang="en-US" sz="3200" dirty="0" smtClean="0"/>
              <a:t>interrupts the breakdown of purines before uric acid is formed; </a:t>
            </a:r>
          </a:p>
          <a:p>
            <a:pPr>
              <a:buFont typeface="Wingdings" pitchFamily="2" charset="2"/>
              <a:buChar char="ü"/>
            </a:pPr>
            <a:r>
              <a:rPr lang="en-US" sz="3200" dirty="0" smtClean="0"/>
              <a:t>inhibits xanthinoxidase because it blocks uric acid formation</a:t>
            </a:r>
          </a:p>
          <a:p>
            <a:endParaRPr lang="en-US" dirty="0"/>
          </a:p>
        </p:txBody>
      </p:sp>
    </p:spTree>
    <p:extLst>
      <p:ext uri="{BB962C8B-B14F-4D97-AF65-F5344CB8AC3E}">
        <p14:creationId xmlns:p14="http://schemas.microsoft.com/office/powerpoint/2010/main" val="226590891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NURSING IMPLICATIONS</a:t>
            </a:r>
            <a:endParaRPr lang="en-US" dirty="0"/>
          </a:p>
        </p:txBody>
      </p:sp>
      <p:sp>
        <p:nvSpPr>
          <p:cNvPr id="3" name="Content Placeholder 2"/>
          <p:cNvSpPr>
            <a:spLocks noGrp="1"/>
          </p:cNvSpPr>
          <p:nvPr>
            <p:ph idx="1"/>
          </p:nvPr>
        </p:nvSpPr>
        <p:spPr>
          <a:xfrm>
            <a:off x="152400" y="762000"/>
            <a:ext cx="8839200" cy="5943600"/>
          </a:xfrm>
        </p:spPr>
        <p:txBody>
          <a:bodyPr>
            <a:noAutofit/>
          </a:bodyPr>
          <a:lstStyle/>
          <a:p>
            <a:r>
              <a:rPr lang="en-US" sz="3200" dirty="0" smtClean="0"/>
              <a:t>Acute management</a:t>
            </a:r>
            <a:r>
              <a:rPr lang="en-US" sz="3200" i="1" dirty="0" smtClean="0"/>
              <a:t>: </a:t>
            </a:r>
          </a:p>
          <a:p>
            <a:pPr>
              <a:buFont typeface="Wingdings" pitchFamily="2" charset="2"/>
              <a:buChar char="Ø"/>
            </a:pPr>
            <a:r>
              <a:rPr lang="en-US" sz="3200" dirty="0" smtClean="0"/>
              <a:t>Administer when attack begins;</a:t>
            </a:r>
          </a:p>
          <a:p>
            <a:pPr>
              <a:buFont typeface="Wingdings" pitchFamily="2" charset="2"/>
              <a:buChar char="ü"/>
            </a:pPr>
            <a:r>
              <a:rPr lang="en-US" sz="3200" dirty="0" smtClean="0"/>
              <a:t>dosage increased until pain relieved or diarrhea develops</a:t>
            </a:r>
          </a:p>
          <a:p>
            <a:r>
              <a:rPr lang="en-US" sz="3200" dirty="0" smtClean="0"/>
              <a:t>Chronic management:</a:t>
            </a:r>
          </a:p>
          <a:p>
            <a:pPr>
              <a:buFont typeface="Wingdings" pitchFamily="2" charset="2"/>
              <a:buChar char="Ø"/>
            </a:pPr>
            <a:r>
              <a:rPr lang="en-US" sz="3200" dirty="0" smtClean="0"/>
              <a:t> Prolonged use may decrease vitamin</a:t>
            </a:r>
          </a:p>
          <a:p>
            <a:pPr>
              <a:buFont typeface="Wingdings" pitchFamily="2" charset="2"/>
              <a:buChar char="ü"/>
            </a:pPr>
            <a:r>
              <a:rPr lang="en-US" sz="3200" dirty="0" smtClean="0"/>
              <a:t>B12 absorption; causes GI upset in most patients</a:t>
            </a:r>
          </a:p>
          <a:p>
            <a:pPr>
              <a:buFont typeface="Wingdings" pitchFamily="2" charset="2"/>
              <a:buChar char="ü"/>
            </a:pPr>
            <a:r>
              <a:rPr lang="en-US" sz="3200" dirty="0" smtClean="0"/>
              <a:t>Be alert for nausea, rash, and constipation.</a:t>
            </a:r>
          </a:p>
          <a:p>
            <a:pPr>
              <a:buFont typeface="Wingdings" pitchFamily="2" charset="2"/>
              <a:buChar char="ü"/>
            </a:pPr>
            <a:r>
              <a:rPr lang="en-US" sz="3200" dirty="0" smtClean="0"/>
              <a:t>Monitor for side effects, including bone marrow depression, vomiting, and abdominal pain.</a:t>
            </a:r>
            <a:endParaRPr lang="en-US" sz="3200" dirty="0"/>
          </a:p>
        </p:txBody>
      </p:sp>
    </p:spTree>
    <p:extLst>
      <p:ext uri="{BB962C8B-B14F-4D97-AF65-F5344CB8AC3E}">
        <p14:creationId xmlns:p14="http://schemas.microsoft.com/office/powerpoint/2010/main" val="1223107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99525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2105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solidFill>
                  <a:srgbClr val="000066"/>
                </a:solidFill>
              </a:rPr>
              <a:t>RISK FACTORS</a:t>
            </a:r>
          </a:p>
        </p:txBody>
      </p:sp>
      <p:sp>
        <p:nvSpPr>
          <p:cNvPr id="30723" name="Rectangle 3"/>
          <p:cNvSpPr>
            <a:spLocks noGrp="1" noChangeArrowheads="1"/>
          </p:cNvSpPr>
          <p:nvPr>
            <p:ph idx="1"/>
          </p:nvPr>
        </p:nvSpPr>
        <p:spPr>
          <a:xfrm>
            <a:off x="457200" y="1600200"/>
            <a:ext cx="8229600" cy="4953000"/>
          </a:xfrm>
        </p:spPr>
        <p:txBody>
          <a:bodyPr>
            <a:normAutofit/>
          </a:bodyPr>
          <a:lstStyle/>
          <a:p>
            <a:pPr eaLnBrk="1" hangingPunct="1">
              <a:buFont typeface="Wingdings 2" panose="05020102010507070707" pitchFamily="18" charset="2"/>
              <a:buChar char="¿"/>
            </a:pPr>
            <a:r>
              <a:rPr lang="en-US" altLang="en-US" dirty="0" smtClean="0">
                <a:sym typeface="Wingdings 2" panose="05020102010507070707" pitchFamily="18" charset="2"/>
              </a:rPr>
              <a:t> Trauma</a:t>
            </a:r>
          </a:p>
          <a:p>
            <a:pPr eaLnBrk="1" hangingPunct="1">
              <a:buFont typeface="Wingdings 2" panose="05020102010507070707" pitchFamily="18" charset="2"/>
              <a:buChar char="¿"/>
            </a:pPr>
            <a:r>
              <a:rPr lang="en-US" altLang="en-US" dirty="0" smtClean="0">
                <a:sym typeface="Wingdings 2" panose="05020102010507070707" pitchFamily="18" charset="2"/>
              </a:rPr>
              <a:t> Hemodialysis</a:t>
            </a:r>
          </a:p>
          <a:p>
            <a:pPr eaLnBrk="1" hangingPunct="1">
              <a:buFont typeface="Wingdings 2" panose="05020102010507070707" pitchFamily="18" charset="2"/>
              <a:buChar char="¿"/>
            </a:pPr>
            <a:r>
              <a:rPr lang="en-US" altLang="en-US" dirty="0" smtClean="0">
                <a:sym typeface="Wingdings 2" panose="05020102010507070707" pitchFamily="18" charset="2"/>
              </a:rPr>
              <a:t> Splenectomy</a:t>
            </a:r>
          </a:p>
          <a:p>
            <a:pPr>
              <a:buFont typeface="Wingdings 2" panose="05020102010507070707" pitchFamily="18" charset="2"/>
              <a:buChar char="¿"/>
            </a:pPr>
            <a:r>
              <a:rPr lang="en-US" altLang="en-US" dirty="0" smtClean="0">
                <a:sym typeface="Wingdings 2" panose="05020102010507070707" pitchFamily="18" charset="2"/>
              </a:rPr>
              <a:t>Advanced age</a:t>
            </a:r>
            <a:r>
              <a:rPr lang="en-US" dirty="0" smtClean="0"/>
              <a:t> - elderly</a:t>
            </a:r>
          </a:p>
          <a:p>
            <a:pPr>
              <a:buFont typeface="Wingdings 2" panose="05020102010507070707" pitchFamily="18" charset="2"/>
              <a:buChar char="¿"/>
            </a:pPr>
            <a:r>
              <a:rPr lang="en-US" dirty="0" smtClean="0"/>
              <a:t>those </a:t>
            </a:r>
            <a:r>
              <a:rPr lang="en-US" dirty="0"/>
              <a:t>who are poorly nourished, </a:t>
            </a:r>
            <a:endParaRPr lang="en-US" dirty="0" smtClean="0"/>
          </a:p>
          <a:p>
            <a:pPr>
              <a:buFont typeface="Wingdings 2" panose="05020102010507070707" pitchFamily="18" charset="2"/>
              <a:buChar char="¿"/>
            </a:pPr>
            <a:r>
              <a:rPr lang="en-US" dirty="0" smtClean="0"/>
              <a:t>obese</a:t>
            </a:r>
            <a:r>
              <a:rPr lang="en-US" dirty="0"/>
              <a:t>, </a:t>
            </a:r>
            <a:endParaRPr lang="en-US" dirty="0" smtClean="0"/>
          </a:p>
          <a:p>
            <a:pPr>
              <a:buFont typeface="Wingdings 2" panose="05020102010507070707" pitchFamily="18" charset="2"/>
              <a:buChar char="¿"/>
            </a:pPr>
            <a:r>
              <a:rPr lang="en-US" dirty="0" smtClean="0"/>
              <a:t>impaired </a:t>
            </a:r>
            <a:r>
              <a:rPr lang="en-US" dirty="0"/>
              <a:t>immune system -</a:t>
            </a:r>
            <a:r>
              <a:rPr lang="en-US" altLang="en-US" dirty="0">
                <a:sym typeface="Symbol" panose="05050102010706020507" pitchFamily="18" charset="2"/>
              </a:rPr>
              <a:t> Immune </a:t>
            </a:r>
            <a:r>
              <a:rPr lang="en-US" altLang="en-US" dirty="0" smtClean="0">
                <a:sym typeface="Symbol" panose="05050102010706020507" pitchFamily="18" charset="2"/>
              </a:rPr>
              <a:t>function</a:t>
            </a:r>
          </a:p>
          <a:p>
            <a:pPr>
              <a:buFont typeface="Wingdings 2" panose="05020102010507070707" pitchFamily="18" charset="2"/>
              <a:buChar char="¿"/>
            </a:pPr>
            <a:r>
              <a:rPr lang="en-US" altLang="en-US" dirty="0" smtClean="0">
                <a:sym typeface="Symbol" panose="05050102010706020507" pitchFamily="18" charset="2"/>
              </a:rPr>
              <a:t>Poor circulation  </a:t>
            </a:r>
            <a:endParaRPr lang="en-US" altLang="en-US" dirty="0" smtClean="0"/>
          </a:p>
        </p:txBody>
      </p:sp>
    </p:spTree>
    <p:extLst>
      <p:ext uri="{BB962C8B-B14F-4D97-AF65-F5344CB8AC3E}">
        <p14:creationId xmlns:p14="http://schemas.microsoft.com/office/powerpoint/2010/main" val="3944887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32" dur="500"/>
                                        <p:tgtEl>
                                          <p:spTgt spid="30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linds(horizontal)">
                                      <p:cBhvr>
                                        <p:cTn id="37" dur="500"/>
                                        <p:tgtEl>
                                          <p:spTgt spid="307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blinds(horizontal)">
                                      <p:cBhvr>
                                        <p:cTn id="42"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66"/>
                </a:solidFill>
              </a:rPr>
              <a:t>RISK FACTORS</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r>
              <a:rPr lang="en-US" sz="3600" dirty="0" smtClean="0"/>
              <a:t>  those with chronic illnesses e.g. </a:t>
            </a:r>
            <a:r>
              <a:rPr lang="en-US" altLang="en-US" sz="3600" dirty="0" smtClean="0">
                <a:sym typeface="Wingdings 2" panose="05020102010507070707" pitchFamily="18" charset="2"/>
              </a:rPr>
              <a:t>Diabetes</a:t>
            </a:r>
            <a:endParaRPr lang="en-US" sz="3600" dirty="0" smtClean="0"/>
          </a:p>
          <a:p>
            <a:r>
              <a:rPr lang="en-US" sz="3600" dirty="0" smtClean="0"/>
              <a:t> those receiving long term corticosteroid therapy  </a:t>
            </a:r>
          </a:p>
          <a:p>
            <a:r>
              <a:rPr lang="en-US" sz="3600" dirty="0" smtClean="0"/>
              <a:t> other immunosuppressive agents</a:t>
            </a:r>
            <a:r>
              <a:rPr lang="en-US" sz="3600" dirty="0"/>
              <a:t>.</a:t>
            </a:r>
            <a:endParaRPr lang="en-US"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conditions</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Osteomyelitis</a:t>
            </a:r>
          </a:p>
          <a:p>
            <a:r>
              <a:rPr lang="en-US" dirty="0" smtClean="0"/>
              <a:t>O</a:t>
            </a:r>
            <a:r>
              <a:rPr lang="en-US" altLang="en-US" dirty="0" smtClean="0"/>
              <a:t>steo arthritis</a:t>
            </a:r>
          </a:p>
          <a:p>
            <a:r>
              <a:rPr lang="en-US" altLang="en-US" dirty="0" smtClean="0"/>
              <a:t>Rheumatoid arthritis</a:t>
            </a:r>
          </a:p>
          <a:p>
            <a:r>
              <a:rPr lang="en-US" altLang="en-US" dirty="0" smtClean="0"/>
              <a:t>Gout</a:t>
            </a:r>
          </a:p>
          <a:p>
            <a:r>
              <a:rPr lang="en-US" altLang="en-US" dirty="0" smtClean="0"/>
              <a:t> </a:t>
            </a:r>
            <a:r>
              <a:rPr lang="en-US" dirty="0"/>
              <a:t>Ankylosing  spondylitis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altLang="en-US" dirty="0"/>
          </a:p>
          <a:p>
            <a:endParaRPr lang="en-US" altLang="en-US" dirty="0" smtClean="0"/>
          </a:p>
          <a:p>
            <a:endParaRPr lang="en-US" dirty="0"/>
          </a:p>
        </p:txBody>
      </p:sp>
    </p:spTree>
    <p:extLst>
      <p:ext uri="{BB962C8B-B14F-4D97-AF65-F5344CB8AC3E}">
        <p14:creationId xmlns:p14="http://schemas.microsoft.com/office/powerpoint/2010/main" val="743927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52400" y="762000"/>
            <a:ext cx="8686800" cy="5943600"/>
          </a:xfrm>
        </p:spPr>
        <p:txBody>
          <a:bodyPr>
            <a:normAutofit/>
          </a:bodyPr>
          <a:lstStyle/>
          <a:p>
            <a:r>
              <a:rPr lang="en-US" sz="3600" dirty="0"/>
              <a:t>Bone infections are difficult to eradicate </a:t>
            </a:r>
            <a:r>
              <a:rPr lang="en-US" sz="3600" dirty="0" smtClean="0"/>
              <a:t>because: </a:t>
            </a:r>
          </a:p>
          <a:p>
            <a:pPr>
              <a:buFont typeface="Wingdings" panose="05000000000000000000" pitchFamily="2" charset="2"/>
              <a:buChar char="ü"/>
            </a:pPr>
            <a:r>
              <a:rPr lang="en-US" sz="3600" dirty="0" smtClean="0"/>
              <a:t>the </a:t>
            </a:r>
            <a:r>
              <a:rPr lang="en-US" sz="3600" dirty="0"/>
              <a:t>infected bone is mostly avascular and </a:t>
            </a:r>
            <a:endParaRPr lang="en-US" sz="3600" dirty="0" smtClean="0"/>
          </a:p>
          <a:p>
            <a:pPr>
              <a:buFont typeface="Wingdings" panose="05000000000000000000" pitchFamily="2" charset="2"/>
              <a:buChar char="ü"/>
            </a:pPr>
            <a:r>
              <a:rPr lang="en-US" sz="3600" dirty="0" smtClean="0"/>
              <a:t>not </a:t>
            </a:r>
            <a:r>
              <a:rPr lang="en-US" sz="3600" dirty="0"/>
              <a:t>accessible to body’s natural immune response and there is decreased penetration by antibiotics.</a:t>
            </a:r>
          </a:p>
          <a:p>
            <a:r>
              <a:rPr lang="en-US" sz="3600" dirty="0"/>
              <a:t>Osteomyelitis can become chronic and affects patient’s quality of life</a:t>
            </a:r>
          </a:p>
        </p:txBody>
      </p:sp>
    </p:spTree>
    <p:extLst>
      <p:ext uri="{BB962C8B-B14F-4D97-AF65-F5344CB8AC3E}">
        <p14:creationId xmlns:p14="http://schemas.microsoft.com/office/powerpoint/2010/main" val="2907608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ictures\Screenshot_2019-01-21-20-43-48.png"/>
          <p:cNvPicPr>
            <a:picLocks noGrp="1" noChangeAspect="1" noChangeArrowheads="1"/>
          </p:cNvPicPr>
          <p:nvPr>
            <p:ph idx="1"/>
          </p:nvPr>
        </p:nvPicPr>
        <p:blipFill>
          <a:blip r:embed="rId2"/>
          <a:srcRect/>
          <a:stretch>
            <a:fillRect/>
          </a:stretch>
        </p:blipFill>
        <p:spPr bwMode="auto">
          <a:xfrm>
            <a:off x="762000" y="457200"/>
            <a:ext cx="7620000" cy="5867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pathophysiology</a:t>
            </a:r>
            <a:endParaRPr lang="en-US" dirty="0"/>
          </a:p>
        </p:txBody>
      </p:sp>
      <p:sp>
        <p:nvSpPr>
          <p:cNvPr id="3" name="Content Placeholder 2"/>
          <p:cNvSpPr>
            <a:spLocks noGrp="1"/>
          </p:cNvSpPr>
          <p:nvPr>
            <p:ph idx="1"/>
          </p:nvPr>
        </p:nvSpPr>
        <p:spPr>
          <a:xfrm>
            <a:off x="228600" y="1143000"/>
            <a:ext cx="8763000" cy="5638800"/>
          </a:xfrm>
        </p:spPr>
        <p:txBody>
          <a:bodyPr>
            <a:normAutofit/>
          </a:bodyPr>
          <a:lstStyle/>
          <a:p>
            <a:r>
              <a:rPr lang="en-US" sz="3600" dirty="0" smtClean="0"/>
              <a:t>Most of bone infections is caused </a:t>
            </a:r>
            <a:r>
              <a:rPr lang="en-US" sz="3600" b="1" dirty="0" smtClean="0"/>
              <a:t>staphylococcus </a:t>
            </a:r>
            <a:r>
              <a:rPr lang="en-US" sz="3600" b="1" dirty="0" err="1" smtClean="0"/>
              <a:t>aureus</a:t>
            </a:r>
            <a:r>
              <a:rPr lang="en-US" sz="3600" dirty="0" smtClean="0"/>
              <a:t>.</a:t>
            </a:r>
          </a:p>
          <a:p>
            <a:r>
              <a:rPr lang="en-US" sz="3600" dirty="0" smtClean="0"/>
              <a:t>Other pathogens include streptococci , </a:t>
            </a:r>
            <a:r>
              <a:rPr lang="en-US" sz="3600" dirty="0" err="1" smtClean="0"/>
              <a:t>enterococci</a:t>
            </a:r>
            <a:r>
              <a:rPr lang="en-US" sz="3600" dirty="0" smtClean="0"/>
              <a:t> and </a:t>
            </a:r>
            <a:r>
              <a:rPr lang="en-US" sz="3600" dirty="0" err="1" smtClean="0"/>
              <a:t>pseudonomas</a:t>
            </a:r>
            <a:r>
              <a:rPr lang="en-US" sz="3600" dirty="0" smtClean="0"/>
              <a:t> species.</a:t>
            </a:r>
          </a:p>
          <a:p>
            <a:r>
              <a:rPr lang="en-US" sz="3600" dirty="0" smtClean="0"/>
              <a:t>The initial response to infection is </a:t>
            </a:r>
            <a:r>
              <a:rPr lang="en-US" sz="3600" b="1" dirty="0" smtClean="0"/>
              <a:t>inflammation</a:t>
            </a:r>
            <a:r>
              <a:rPr lang="en-US" sz="3600" dirty="0" smtClean="0"/>
              <a:t>, </a:t>
            </a:r>
            <a:r>
              <a:rPr lang="en-US" sz="3600" b="1" dirty="0" smtClean="0"/>
              <a:t>increased </a:t>
            </a:r>
            <a:r>
              <a:rPr lang="en-US" sz="3600" b="1" dirty="0" err="1" smtClean="0"/>
              <a:t>vascularity</a:t>
            </a:r>
            <a:r>
              <a:rPr lang="en-US" sz="3600" b="1" dirty="0" smtClean="0"/>
              <a:t> </a:t>
            </a:r>
            <a:r>
              <a:rPr lang="en-US" sz="3600" dirty="0" smtClean="0"/>
              <a:t>and </a:t>
            </a:r>
            <a:r>
              <a:rPr lang="en-US" sz="3600" b="1" dirty="0" smtClean="0"/>
              <a:t>edema</a:t>
            </a:r>
            <a:r>
              <a:rPr lang="en-US" sz="3600" dirty="0" smtClean="0"/>
              <a:t>. After 2 to 3 days </a:t>
            </a:r>
            <a:r>
              <a:rPr lang="en-US" sz="3600" b="1" dirty="0" smtClean="0"/>
              <a:t>thrombosis</a:t>
            </a:r>
            <a:r>
              <a:rPr lang="en-US" sz="3600" dirty="0" smtClean="0"/>
              <a:t> of the local blood vessels occurs resulting in </a:t>
            </a:r>
            <a:r>
              <a:rPr lang="en-US" sz="3600" b="1" dirty="0" smtClean="0"/>
              <a:t>ischemia </a:t>
            </a:r>
            <a:r>
              <a:rPr lang="en-US" sz="3600" dirty="0" smtClean="0"/>
              <a:t>with </a:t>
            </a:r>
            <a:r>
              <a:rPr lang="en-US" sz="3600" b="1" dirty="0" smtClean="0"/>
              <a:t>bone necrosis</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pathophysiology</a:t>
            </a:r>
          </a:p>
        </p:txBody>
      </p:sp>
      <p:sp>
        <p:nvSpPr>
          <p:cNvPr id="3" name="Content Placeholder 2"/>
          <p:cNvSpPr>
            <a:spLocks noGrp="1"/>
          </p:cNvSpPr>
          <p:nvPr>
            <p:ph idx="1"/>
          </p:nvPr>
        </p:nvSpPr>
        <p:spPr>
          <a:xfrm>
            <a:off x="152400" y="914400"/>
            <a:ext cx="8839200" cy="5791200"/>
          </a:xfrm>
        </p:spPr>
        <p:txBody>
          <a:bodyPr>
            <a:normAutofit/>
          </a:bodyPr>
          <a:lstStyle/>
          <a:p>
            <a:r>
              <a:rPr lang="en-US" sz="3600" dirty="0" smtClean="0"/>
              <a:t>The infection extends into the </a:t>
            </a:r>
            <a:r>
              <a:rPr lang="en-US" sz="3600" b="1" dirty="0" smtClean="0"/>
              <a:t>medullary cavity and under the periosteum</a:t>
            </a:r>
            <a:r>
              <a:rPr lang="en-US" sz="3600" dirty="0" smtClean="0"/>
              <a:t> and </a:t>
            </a:r>
          </a:p>
          <a:p>
            <a:r>
              <a:rPr lang="en-US" sz="3600" dirty="0" smtClean="0"/>
              <a:t>may spread into </a:t>
            </a:r>
            <a:r>
              <a:rPr lang="en-US" sz="3600" b="1" dirty="0" smtClean="0"/>
              <a:t>adjacent tissues or joints</a:t>
            </a:r>
            <a:r>
              <a:rPr lang="en-US" sz="3600" dirty="0" smtClean="0"/>
              <a:t>. </a:t>
            </a:r>
          </a:p>
          <a:p>
            <a:r>
              <a:rPr lang="en-US" sz="3600" dirty="0" smtClean="0"/>
              <a:t>If the infective process is treated promptly, a bone </a:t>
            </a:r>
            <a:r>
              <a:rPr lang="en-US" sz="3600" b="1" dirty="0" smtClean="0"/>
              <a:t>abscess forms</a:t>
            </a:r>
            <a:r>
              <a:rPr lang="en-US" sz="3600" dirty="0" smtClean="0"/>
              <a:t>. </a:t>
            </a:r>
          </a:p>
          <a:p>
            <a:r>
              <a:rPr lang="en-US" sz="3600" dirty="0" smtClean="0"/>
              <a:t>The resulting abscess cavity contains </a:t>
            </a:r>
            <a:r>
              <a:rPr lang="en-US" sz="3600" b="1" dirty="0" smtClean="0"/>
              <a:t>bone dead tissue(</a:t>
            </a:r>
            <a:r>
              <a:rPr lang="en-US" sz="3600" b="1" dirty="0" err="1" smtClean="0"/>
              <a:t>sequestrum</a:t>
            </a:r>
            <a:r>
              <a:rPr lang="en-US" sz="3600" b="1" dirty="0" smtClean="0"/>
              <a:t>), </a:t>
            </a:r>
            <a:r>
              <a:rPr lang="en-US" sz="3600" dirty="0" smtClean="0"/>
              <a:t>which </a:t>
            </a:r>
            <a:r>
              <a:rPr lang="en-US" sz="3600" b="1" dirty="0" smtClean="0"/>
              <a:t>does not easily liquefy and drain.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pathophysiology</a:t>
            </a:r>
          </a:p>
        </p:txBody>
      </p:sp>
      <p:sp>
        <p:nvSpPr>
          <p:cNvPr id="3" name="Content Placeholder 2"/>
          <p:cNvSpPr>
            <a:spLocks noGrp="1"/>
          </p:cNvSpPr>
          <p:nvPr>
            <p:ph idx="1"/>
          </p:nvPr>
        </p:nvSpPr>
        <p:spPr>
          <a:xfrm>
            <a:off x="228600" y="762000"/>
            <a:ext cx="8686800" cy="5867400"/>
          </a:xfrm>
        </p:spPr>
        <p:txBody>
          <a:bodyPr>
            <a:normAutofit/>
          </a:bodyPr>
          <a:lstStyle/>
          <a:p>
            <a:r>
              <a:rPr lang="en-US" sz="3600" dirty="0"/>
              <a:t>Therefore, the cavity cannot collapse and heal </a:t>
            </a:r>
            <a:r>
              <a:rPr lang="en-US" sz="3600" dirty="0" smtClean="0"/>
              <a:t>as </a:t>
            </a:r>
            <a:r>
              <a:rPr lang="en-US" sz="3600" dirty="0"/>
              <a:t>it does in soft tissue abscesses</a:t>
            </a:r>
            <a:r>
              <a:rPr lang="en-US" sz="3600" dirty="0" smtClean="0"/>
              <a:t>.</a:t>
            </a:r>
          </a:p>
          <a:p>
            <a:r>
              <a:rPr lang="en-US" sz="3600" dirty="0" smtClean="0"/>
              <a:t> </a:t>
            </a:r>
            <a:r>
              <a:rPr lang="en-US" sz="3600" b="1" dirty="0"/>
              <a:t>New bone growth( the </a:t>
            </a:r>
            <a:r>
              <a:rPr lang="en-US" sz="3600" b="1" dirty="0" err="1"/>
              <a:t>involucrum</a:t>
            </a:r>
            <a:r>
              <a:rPr lang="en-US" sz="3600" b="1" dirty="0"/>
              <a:t>) </a:t>
            </a:r>
            <a:r>
              <a:rPr lang="en-US" sz="3600" dirty="0"/>
              <a:t>forms and </a:t>
            </a:r>
            <a:r>
              <a:rPr lang="en-US" sz="3600" b="1" dirty="0"/>
              <a:t>surrounds the </a:t>
            </a:r>
            <a:r>
              <a:rPr lang="en-US" sz="3600" b="1" dirty="0" err="1"/>
              <a:t>sequestrum</a:t>
            </a:r>
            <a:r>
              <a:rPr lang="en-US" sz="3600" dirty="0" smtClean="0"/>
              <a:t>.</a:t>
            </a:r>
          </a:p>
          <a:p>
            <a:r>
              <a:rPr lang="en-US" sz="3600" dirty="0" smtClean="0"/>
              <a:t> </a:t>
            </a:r>
            <a:r>
              <a:rPr lang="en-US" sz="3600" dirty="0"/>
              <a:t>Although healing appears to take place, a </a:t>
            </a:r>
            <a:r>
              <a:rPr lang="en-US" sz="3600" b="1" dirty="0"/>
              <a:t>chronically infected </a:t>
            </a:r>
            <a:r>
              <a:rPr lang="en-US" sz="3600" b="1" dirty="0" err="1"/>
              <a:t>sequestrum</a:t>
            </a:r>
            <a:r>
              <a:rPr lang="en-US" sz="3600" dirty="0"/>
              <a:t> remains and produces </a:t>
            </a:r>
            <a:r>
              <a:rPr lang="en-US" sz="3600" b="1" dirty="0"/>
              <a:t>recurring abscesses </a:t>
            </a:r>
            <a:r>
              <a:rPr lang="en-US" sz="3600" dirty="0"/>
              <a:t>throughout patient’s life leading to </a:t>
            </a:r>
            <a:r>
              <a:rPr lang="en-US" sz="3600" b="1" dirty="0"/>
              <a:t>chronic osteomyelitis</a:t>
            </a:r>
            <a:r>
              <a:rPr lang="en-US" sz="3600" dirty="0"/>
              <a:t>.</a:t>
            </a:r>
          </a:p>
          <a:p>
            <a:endParaRPr lang="en-US" sz="3600" dirty="0"/>
          </a:p>
        </p:txBody>
      </p:sp>
    </p:spTree>
    <p:extLst>
      <p:ext uri="{BB962C8B-B14F-4D97-AF65-F5344CB8AC3E}">
        <p14:creationId xmlns:p14="http://schemas.microsoft.com/office/powerpoint/2010/main" val="3174875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Pictures\Screenshot_2019-01-21-21-04-58.png"/>
          <p:cNvPicPr>
            <a:picLocks noGrp="1" noChangeAspect="1" noChangeArrowheads="1"/>
          </p:cNvPicPr>
          <p:nvPr>
            <p:ph idx="1"/>
          </p:nvPr>
        </p:nvPicPr>
        <p:blipFill>
          <a:blip r:embed="rId2"/>
          <a:srcRect/>
          <a:stretch>
            <a:fillRect/>
          </a:stretch>
        </p:blipFill>
        <p:spPr bwMode="auto">
          <a:xfrm>
            <a:off x="609601" y="685800"/>
            <a:ext cx="7696200" cy="5715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Pictures\Screenshot_2019-01-21-21-02-23.png"/>
          <p:cNvPicPr>
            <a:picLocks noGrp="1" noChangeAspect="1" noChangeArrowheads="1"/>
          </p:cNvPicPr>
          <p:nvPr>
            <p:ph idx="1"/>
          </p:nvPr>
        </p:nvPicPr>
        <p:blipFill>
          <a:blip r:embed="rId2"/>
          <a:srcRect/>
          <a:stretch>
            <a:fillRect/>
          </a:stretch>
        </p:blipFill>
        <p:spPr bwMode="auto">
          <a:xfrm>
            <a:off x="914400" y="533400"/>
            <a:ext cx="7467600" cy="55927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Pictures\Screenshot_2019-01-21-21-04-28.png"/>
          <p:cNvPicPr>
            <a:picLocks noGrp="1" noChangeAspect="1" noChangeArrowheads="1"/>
          </p:cNvPicPr>
          <p:nvPr>
            <p:ph idx="1"/>
          </p:nvPr>
        </p:nvPicPr>
        <p:blipFill>
          <a:blip r:embed="rId2"/>
          <a:srcRect/>
          <a:stretch>
            <a:fillRect/>
          </a:stretch>
        </p:blipFill>
        <p:spPr bwMode="auto">
          <a:xfrm>
            <a:off x="838200" y="1066800"/>
            <a:ext cx="7620000" cy="4495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5" name="Content Placeholder 3" descr="Image result for infected bone"/>
          <p:cNvPicPr>
            <a:picLocks noGrp="1"/>
          </p:cNvPicPr>
          <p:nvPr>
            <p:ph idx="4294967295"/>
          </p:nvPr>
        </p:nvPicPr>
        <p:blipFill>
          <a:blip r:embed="rId2" cstate="print"/>
          <a:srcRect/>
          <a:stretch>
            <a:fillRect/>
          </a:stretch>
        </p:blipFill>
        <p:spPr bwMode="auto">
          <a:xfrm>
            <a:off x="0" y="0"/>
            <a:ext cx="5105400" cy="4560888"/>
          </a:xfrm>
          <a:prstGeom prst="rect">
            <a:avLst/>
          </a:prstGeom>
          <a:noFill/>
          <a:ln w="9525">
            <a:noFill/>
            <a:miter lim="800000"/>
            <a:headEnd/>
            <a:tailEnd/>
          </a:ln>
        </p:spPr>
      </p:pic>
      <p:pic>
        <p:nvPicPr>
          <p:cNvPr id="2097216" name="Picture 4" descr="Image result for infected bone"/>
          <p:cNvPicPr>
            <a:picLocks/>
          </p:cNvPicPr>
          <p:nvPr/>
        </p:nvPicPr>
        <p:blipFill>
          <a:blip r:embed="rId3" cstate="print"/>
          <a:srcRect/>
          <a:stretch>
            <a:fillRect/>
          </a:stretch>
        </p:blipFill>
        <p:spPr bwMode="auto">
          <a:xfrm>
            <a:off x="4267200" y="1524000"/>
            <a:ext cx="4876800" cy="5334000"/>
          </a:xfrm>
          <a:prstGeom prst="rect">
            <a:avLst/>
          </a:prstGeom>
          <a:noFill/>
          <a:ln w="9525">
            <a:noFill/>
            <a:miter lim="800000"/>
            <a:headEnd/>
            <a:tailEnd/>
          </a:ln>
        </p:spPr>
      </p:pic>
      <p:pic>
        <p:nvPicPr>
          <p:cNvPr id="2097217" name="Picture 5" descr="Image result for infected bone"/>
          <p:cNvPicPr>
            <a:picLocks/>
          </p:cNvPicPr>
          <p:nvPr/>
        </p:nvPicPr>
        <p:blipFill>
          <a:blip r:embed="rId4" cstate="print"/>
          <a:srcRect/>
          <a:stretch>
            <a:fillRect/>
          </a:stretch>
        </p:blipFill>
        <p:spPr bwMode="auto">
          <a:xfrm>
            <a:off x="0" y="4343400"/>
            <a:ext cx="4953000" cy="2514600"/>
          </a:xfrm>
          <a:prstGeom prst="rect">
            <a:avLst/>
          </a:prstGeom>
          <a:noFill/>
          <a:ln w="9525">
            <a:noFill/>
            <a:miter lim="800000"/>
            <a:headEnd/>
            <a:tailEnd/>
          </a:ln>
        </p:spPr>
      </p:pic>
    </p:spTree>
    <p:extLst>
      <p:ext uri="{BB962C8B-B14F-4D97-AF65-F5344CB8AC3E}">
        <p14:creationId xmlns:p14="http://schemas.microsoft.com/office/powerpoint/2010/main" val="1606919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ictures\Screenshot_2019-01-21-20-40-14.png"/>
          <p:cNvPicPr>
            <a:picLocks noGrp="1" noChangeAspect="1" noChangeArrowheads="1"/>
          </p:cNvPicPr>
          <p:nvPr>
            <p:ph idx="1"/>
          </p:nvPr>
        </p:nvPicPr>
        <p:blipFill>
          <a:blip r:embed="rId2"/>
          <a:srcRect/>
          <a:stretch>
            <a:fillRect/>
          </a:stretch>
        </p:blipFill>
        <p:spPr bwMode="auto">
          <a:xfrm>
            <a:off x="457200" y="381000"/>
            <a:ext cx="8229600" cy="6019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a:bodyPr>
          <a:lstStyle/>
          <a:p>
            <a:r>
              <a:rPr lang="en-US" b="1" dirty="0" smtClean="0"/>
              <a:t>OSTEOMYELITIS</a:t>
            </a:r>
            <a:br>
              <a:rPr lang="en-US" b="1" dirty="0" smtClean="0"/>
            </a:br>
            <a:endParaRPr lang="en-US" b="1" dirty="0"/>
          </a:p>
        </p:txBody>
      </p:sp>
      <p:sp>
        <p:nvSpPr>
          <p:cNvPr id="3" name="Content Placeholder 2"/>
          <p:cNvSpPr>
            <a:spLocks noGrp="1"/>
          </p:cNvSpPr>
          <p:nvPr>
            <p:ph idx="1"/>
          </p:nvPr>
        </p:nvSpPr>
        <p:spPr>
          <a:xfrm>
            <a:off x="457200" y="2819400"/>
            <a:ext cx="8229600" cy="3306763"/>
          </a:xfrm>
        </p:spPr>
        <p:txBody>
          <a:bodyPr/>
          <a:lstStyle/>
          <a:p>
            <a:endParaRPr lang="en-US"/>
          </a:p>
        </p:txBody>
      </p:sp>
    </p:spTree>
    <p:extLst>
      <p:ext uri="{BB962C8B-B14F-4D97-AF65-F5344CB8AC3E}">
        <p14:creationId xmlns:p14="http://schemas.microsoft.com/office/powerpoint/2010/main" val="6841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09600"/>
          </a:xfrm>
        </p:spPr>
        <p:txBody>
          <a:bodyPr>
            <a:normAutofit fontScale="90000"/>
          </a:bodyPr>
          <a:lstStyle/>
          <a:p>
            <a:pPr eaLnBrk="1" hangingPunct="1"/>
            <a:r>
              <a:rPr lang="en-US" altLang="en-US" smtClean="0">
                <a:solidFill>
                  <a:srgbClr val="000066"/>
                </a:solidFill>
              </a:rPr>
              <a:t>STAGES OF OSTEOMYELITIS</a:t>
            </a:r>
          </a:p>
        </p:txBody>
      </p:sp>
      <p:sp>
        <p:nvSpPr>
          <p:cNvPr id="17411" name="Rectangle 3"/>
          <p:cNvSpPr>
            <a:spLocks noGrp="1" noChangeArrowheads="1"/>
          </p:cNvSpPr>
          <p:nvPr>
            <p:ph idx="1"/>
          </p:nvPr>
        </p:nvSpPr>
        <p:spPr/>
        <p:txBody>
          <a:bodyPr/>
          <a:lstStyle/>
          <a:p>
            <a:pPr eaLnBrk="1" hangingPunct="1">
              <a:buFontTx/>
              <a:buNone/>
            </a:pPr>
            <a:endParaRPr lang="en-US" altLang="en-US" smtClean="0">
              <a:solidFill>
                <a:srgbClr val="FFFFFF"/>
              </a:solidFill>
            </a:endParaRPr>
          </a:p>
          <a:p>
            <a:pPr eaLnBrk="1" hangingPunct="1"/>
            <a:endParaRPr lang="en-US" altLang="en-US" smtClean="0">
              <a:solidFill>
                <a:srgbClr val="FFFFFF"/>
              </a:solidFill>
            </a:endParaRPr>
          </a:p>
          <a:p>
            <a:pPr eaLnBrk="1" hangingPunct="1"/>
            <a:endParaRPr lang="en-US" altLang="en-US" smtClean="0">
              <a:solidFill>
                <a:srgbClr val="FFFFFF"/>
              </a:solidFill>
            </a:endParaRPr>
          </a:p>
        </p:txBody>
      </p:sp>
      <p:pic>
        <p:nvPicPr>
          <p:cNvPr id="174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27828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066800"/>
            <a:ext cx="2817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838200"/>
            <a:ext cx="30575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650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09600"/>
          </a:xfrm>
        </p:spPr>
        <p:txBody>
          <a:bodyPr>
            <a:normAutofit fontScale="90000"/>
          </a:bodyPr>
          <a:lstStyle/>
          <a:p>
            <a:pPr eaLnBrk="1" hangingPunct="1"/>
            <a:r>
              <a:rPr lang="en-US" altLang="en-US" smtClean="0">
                <a:solidFill>
                  <a:srgbClr val="000066"/>
                </a:solidFill>
              </a:rPr>
              <a:t>DIAGNOSTIC STUDIES</a:t>
            </a:r>
          </a:p>
        </p:txBody>
      </p:sp>
      <p:sp>
        <p:nvSpPr>
          <p:cNvPr id="34819" name="Rectangle 3"/>
          <p:cNvSpPr>
            <a:spLocks noGrp="1" noChangeArrowheads="1"/>
          </p:cNvSpPr>
          <p:nvPr>
            <p:ph idx="1"/>
          </p:nvPr>
        </p:nvSpPr>
        <p:spPr/>
        <p:txBody>
          <a:bodyPr/>
          <a:lstStyle/>
          <a:p>
            <a:pPr eaLnBrk="1" hangingPunct="1">
              <a:buFont typeface="Wingdings 2" panose="05020102010507070707" pitchFamily="18" charset="2"/>
              <a:buChar char="¿"/>
            </a:pPr>
            <a:r>
              <a:rPr lang="en-US" altLang="en-US" smtClean="0">
                <a:sym typeface="Wingdings 2" panose="05020102010507070707" pitchFamily="18" charset="2"/>
              </a:rPr>
              <a:t> 	MRI</a:t>
            </a:r>
          </a:p>
          <a:p>
            <a:pPr eaLnBrk="1" hangingPunct="1">
              <a:buFont typeface="Wingdings 2" panose="05020102010507070707" pitchFamily="18" charset="2"/>
              <a:buChar char="¿"/>
            </a:pPr>
            <a:r>
              <a:rPr lang="en-US" altLang="en-US" smtClean="0">
                <a:sym typeface="Wingdings 2" panose="05020102010507070707" pitchFamily="18" charset="2"/>
              </a:rPr>
              <a:t> 	CT</a:t>
            </a:r>
          </a:p>
          <a:p>
            <a:pPr eaLnBrk="1" hangingPunct="1">
              <a:buFont typeface="Wingdings 2" panose="05020102010507070707" pitchFamily="18" charset="2"/>
              <a:buChar char="¿"/>
            </a:pPr>
            <a:r>
              <a:rPr lang="en-US" altLang="en-US" smtClean="0">
                <a:sym typeface="Wingdings 2" panose="05020102010507070707" pitchFamily="18" charset="2"/>
              </a:rPr>
              <a:t> 	Bone Scan</a:t>
            </a:r>
          </a:p>
          <a:p>
            <a:pPr eaLnBrk="1" hangingPunct="1">
              <a:buFont typeface="Wingdings 2" panose="05020102010507070707" pitchFamily="18" charset="2"/>
              <a:buChar char="¿"/>
            </a:pPr>
            <a:r>
              <a:rPr lang="en-US" altLang="en-US" smtClean="0">
                <a:sym typeface="Wingdings 2" panose="05020102010507070707" pitchFamily="18" charset="2"/>
              </a:rPr>
              <a:t> 	Ultrasound</a:t>
            </a:r>
          </a:p>
          <a:p>
            <a:pPr eaLnBrk="1" hangingPunct="1">
              <a:buFont typeface="Wingdings 2" panose="05020102010507070707" pitchFamily="18" charset="2"/>
              <a:buChar char="¿"/>
            </a:pPr>
            <a:r>
              <a:rPr lang="en-US" altLang="en-US" smtClean="0">
                <a:sym typeface="Wingdings 2" panose="05020102010507070707" pitchFamily="18" charset="2"/>
              </a:rPr>
              <a:t> 	Labs:</a:t>
            </a:r>
          </a:p>
          <a:p>
            <a:pPr lvl="2" eaLnBrk="1" hangingPunct="1">
              <a:buFont typeface="Wingdings 2" panose="05020102010507070707" pitchFamily="18" charset="2"/>
              <a:buChar char="¿"/>
            </a:pPr>
            <a:r>
              <a:rPr lang="en-US" altLang="en-US" sz="2800" smtClean="0">
                <a:sym typeface="Wingdings 2" panose="05020102010507070707" pitchFamily="18" charset="2"/>
              </a:rPr>
              <a:t> Sed Rate</a:t>
            </a:r>
          </a:p>
          <a:p>
            <a:pPr lvl="2" eaLnBrk="1" hangingPunct="1">
              <a:buFont typeface="Wingdings 2" panose="05020102010507070707" pitchFamily="18" charset="2"/>
              <a:buChar char="¿"/>
            </a:pPr>
            <a:r>
              <a:rPr lang="en-US" altLang="en-US" sz="2800" smtClean="0">
                <a:sym typeface="Wingdings 2" panose="05020102010507070707" pitchFamily="18" charset="2"/>
              </a:rPr>
              <a:t> WBC’s</a:t>
            </a:r>
          </a:p>
          <a:p>
            <a:pPr lvl="2" eaLnBrk="1" hangingPunct="1">
              <a:buFont typeface="Wingdings 2" panose="05020102010507070707" pitchFamily="18" charset="2"/>
              <a:buChar char="¿"/>
            </a:pPr>
            <a:r>
              <a:rPr lang="en-US" altLang="en-US" sz="2800" smtClean="0">
                <a:sym typeface="Wingdings 2" panose="05020102010507070707" pitchFamily="18" charset="2"/>
              </a:rPr>
              <a:t> Cultures</a:t>
            </a:r>
            <a:endParaRPr lang="en-US" altLang="en-US" sz="2800" smtClean="0"/>
          </a:p>
        </p:txBody>
      </p:sp>
      <p:pic>
        <p:nvPicPr>
          <p:cNvPr id="20484" name="Picture 7" descr="hm0036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38" y="838200"/>
            <a:ext cx="6003925"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874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819">
                                            <p:txEl>
                                              <p:pRg st="5" end="5"/>
                                            </p:txEl>
                                          </p:spTgt>
                                        </p:tgtEl>
                                        <p:attrNameLst>
                                          <p:attrName>style.visibility</p:attrName>
                                        </p:attrNameLst>
                                      </p:cBhvr>
                                      <p:to>
                                        <p:strVal val="visible"/>
                                      </p:to>
                                    </p:set>
                                    <p:anim calcmode="lin" valueType="num">
                                      <p:cBhvr additive="base">
                                        <p:cTn id="35"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19">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819">
                                            <p:txEl>
                                              <p:pRg st="6" end="6"/>
                                            </p:txEl>
                                          </p:spTgt>
                                        </p:tgtEl>
                                        <p:attrNameLst>
                                          <p:attrName>style.visibility</p:attrName>
                                        </p:attrNameLst>
                                      </p:cBhvr>
                                      <p:to>
                                        <p:strVal val="visible"/>
                                      </p:to>
                                    </p:set>
                                    <p:anim calcmode="lin" valueType="num">
                                      <p:cBhvr additive="base">
                                        <p:cTn id="39"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4819">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819">
                                            <p:txEl>
                                              <p:pRg st="7" end="7"/>
                                            </p:txEl>
                                          </p:spTgt>
                                        </p:tgtEl>
                                        <p:attrNameLst>
                                          <p:attrName>style.visibility</p:attrName>
                                        </p:attrNameLst>
                                      </p:cBhvr>
                                      <p:to>
                                        <p:strVal val="visible"/>
                                      </p:to>
                                    </p:set>
                                    <p:anim calcmode="lin" valueType="num">
                                      <p:cBhvr additive="base">
                                        <p:cTn id="43"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b="1" dirty="0" smtClean="0"/>
              <a:t>acute osteomyelitis </a:t>
            </a:r>
            <a:r>
              <a:rPr lang="en-US" dirty="0" smtClean="0"/>
              <a:t>early </a:t>
            </a:r>
            <a:r>
              <a:rPr lang="en-US" b="1" dirty="0" smtClean="0"/>
              <a:t>x-ray</a:t>
            </a:r>
            <a:r>
              <a:rPr lang="en-US" dirty="0" smtClean="0"/>
              <a:t> findings demonstrate </a:t>
            </a:r>
          </a:p>
          <a:p>
            <a:r>
              <a:rPr lang="en-US" b="1" dirty="0" smtClean="0"/>
              <a:t>soft tissue edema.</a:t>
            </a:r>
          </a:p>
          <a:p>
            <a:r>
              <a:rPr lang="en-US" dirty="0" smtClean="0"/>
              <a:t>In about 2-3 weeks areas of </a:t>
            </a:r>
            <a:r>
              <a:rPr lang="en-US" b="1" dirty="0" err="1" smtClean="0"/>
              <a:t>periosteal</a:t>
            </a:r>
            <a:r>
              <a:rPr lang="en-US" b="1" dirty="0" smtClean="0"/>
              <a:t> elevation </a:t>
            </a:r>
            <a:r>
              <a:rPr lang="en-US" dirty="0" smtClean="0"/>
              <a:t>and </a:t>
            </a:r>
            <a:r>
              <a:rPr lang="en-US" b="1" dirty="0" smtClean="0"/>
              <a:t>bone necrosis </a:t>
            </a:r>
            <a:r>
              <a:rPr lang="en-US" dirty="0" smtClean="0"/>
              <a:t>are evident.</a:t>
            </a:r>
          </a:p>
          <a:p>
            <a:r>
              <a:rPr lang="en-US" b="1" dirty="0" smtClean="0"/>
              <a:t>Radioisotope bone scans </a:t>
            </a:r>
            <a:r>
              <a:rPr lang="en-US" dirty="0" smtClean="0"/>
              <a:t>particularly the isotope- labeled white blood cell scan and MRI help with early definitive diagnosis.</a:t>
            </a:r>
          </a:p>
          <a:p>
            <a:r>
              <a:rPr lang="en-US" dirty="0" smtClean="0"/>
              <a:t>Blood studies reveal </a:t>
            </a:r>
            <a:r>
              <a:rPr lang="en-US" dirty="0" err="1" smtClean="0"/>
              <a:t>leukocytosis</a:t>
            </a:r>
            <a:r>
              <a:rPr lang="en-US" dirty="0" smtClean="0"/>
              <a:t> and elevated ESR.</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US" dirty="0" smtClean="0"/>
              <a:t>Wound and blood culture studies are performed although they are only positive in 50% of cases.</a:t>
            </a:r>
          </a:p>
          <a:p>
            <a:r>
              <a:rPr lang="en-US" dirty="0" smtClean="0"/>
              <a:t>In chronic </a:t>
            </a:r>
            <a:r>
              <a:rPr lang="en-US" dirty="0" err="1" smtClean="0"/>
              <a:t>osteomyelitis</a:t>
            </a:r>
            <a:r>
              <a:rPr lang="en-US" dirty="0" smtClean="0"/>
              <a:t> large, irregular cavities, raised </a:t>
            </a:r>
            <a:r>
              <a:rPr lang="en-US" dirty="0" err="1" smtClean="0"/>
              <a:t>periosteum</a:t>
            </a:r>
            <a:r>
              <a:rPr lang="en-US" dirty="0" smtClean="0"/>
              <a:t>; </a:t>
            </a:r>
            <a:r>
              <a:rPr lang="en-US" dirty="0" err="1" smtClean="0"/>
              <a:t>sequestra</a:t>
            </a:r>
            <a:r>
              <a:rPr lang="en-US" dirty="0" smtClean="0"/>
              <a:t>; or dense bone formation are seen on x-ray.</a:t>
            </a:r>
          </a:p>
          <a:p>
            <a:r>
              <a:rPr lang="en-US" dirty="0" smtClean="0"/>
              <a:t>Bone scans to identify infections.</a:t>
            </a:r>
          </a:p>
          <a:p>
            <a:r>
              <a:rPr lang="en-US" dirty="0" smtClean="0"/>
              <a:t>ERS and WBCs count are usually normal.</a:t>
            </a:r>
          </a:p>
          <a:p>
            <a:r>
              <a:rPr lang="en-US" dirty="0" smtClean="0"/>
              <a:t>Anemia ; associated with chronic infections maybe present.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Elective orthopedic surgery</a:t>
            </a:r>
            <a:r>
              <a:rPr lang="en-US" dirty="0" smtClean="0"/>
              <a:t> should be </a:t>
            </a:r>
            <a:r>
              <a:rPr lang="en-US" b="1" dirty="0" smtClean="0"/>
              <a:t>postponed</a:t>
            </a:r>
            <a:r>
              <a:rPr lang="en-US" dirty="0" smtClean="0"/>
              <a:t> if a person has </a:t>
            </a:r>
            <a:r>
              <a:rPr lang="en-US" b="1" dirty="0" smtClean="0"/>
              <a:t>current infection </a:t>
            </a:r>
            <a:r>
              <a:rPr lang="en-US" dirty="0" smtClean="0"/>
              <a:t>(UTI or sore throat) or a recent history of infection.</a:t>
            </a:r>
          </a:p>
          <a:p>
            <a:r>
              <a:rPr lang="en-US" dirty="0" smtClean="0"/>
              <a:t>During orthopedic surgery, </a:t>
            </a:r>
            <a:r>
              <a:rPr lang="en-US" b="1" dirty="0" smtClean="0"/>
              <a:t>careful attention </a:t>
            </a:r>
            <a:r>
              <a:rPr lang="en-US" dirty="0" smtClean="0"/>
              <a:t>is paid to </a:t>
            </a:r>
            <a:r>
              <a:rPr lang="en-US" b="1" dirty="0" smtClean="0"/>
              <a:t>surgical environment and equipments </a:t>
            </a:r>
            <a:r>
              <a:rPr lang="en-US" dirty="0" smtClean="0"/>
              <a:t>to decrease direct bone contamination.</a:t>
            </a:r>
          </a:p>
          <a:p>
            <a:r>
              <a:rPr lang="en-US" dirty="0" smtClean="0"/>
              <a:t>Treatment of </a:t>
            </a:r>
            <a:r>
              <a:rPr lang="en-US" b="1" dirty="0" smtClean="0"/>
              <a:t>focal infections </a:t>
            </a:r>
            <a:r>
              <a:rPr lang="en-US" dirty="0" smtClean="0"/>
              <a:t>diminishes </a:t>
            </a:r>
            <a:r>
              <a:rPr lang="en-US" dirty="0" err="1" smtClean="0"/>
              <a:t>hematogenous</a:t>
            </a:r>
            <a:r>
              <a:rPr lang="en-US" dirty="0" smtClean="0"/>
              <a:t> </a:t>
            </a:r>
            <a:r>
              <a:rPr lang="en-US" dirty="0" err="1" smtClean="0"/>
              <a:t>spead</a:t>
            </a:r>
            <a:r>
              <a:rPr lang="en-US" dirty="0" smtClean="0"/>
              <a:t>.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a:xfrm>
            <a:off x="76200" y="1417638"/>
            <a:ext cx="8991600" cy="5364162"/>
          </a:xfrm>
        </p:spPr>
        <p:txBody>
          <a:bodyPr>
            <a:normAutofit/>
          </a:bodyPr>
          <a:lstStyle/>
          <a:p>
            <a:r>
              <a:rPr lang="en-US" sz="3600" b="1" dirty="0" smtClean="0"/>
              <a:t>Initial goal </a:t>
            </a:r>
            <a:r>
              <a:rPr lang="en-US" sz="3600" dirty="0" smtClean="0"/>
              <a:t>is to </a:t>
            </a:r>
            <a:r>
              <a:rPr lang="en-US" sz="3600" b="1" dirty="0" smtClean="0"/>
              <a:t>control and halt the infective process</a:t>
            </a:r>
            <a:r>
              <a:rPr lang="en-US" sz="3600" dirty="0" smtClean="0"/>
              <a:t>.</a:t>
            </a:r>
          </a:p>
          <a:p>
            <a:r>
              <a:rPr lang="en-US" sz="3600" dirty="0"/>
              <a:t>immobilize the body part to prevent pathological </a:t>
            </a:r>
            <a:r>
              <a:rPr lang="en-US" sz="3600" dirty="0" smtClean="0"/>
              <a:t>fractures and  </a:t>
            </a:r>
            <a:r>
              <a:rPr lang="en-US" sz="3600" dirty="0"/>
              <a:t>to decrease discomfort </a:t>
            </a:r>
          </a:p>
          <a:p>
            <a:r>
              <a:rPr lang="en-US" sz="3600" b="1" dirty="0" smtClean="0"/>
              <a:t>Antibiotic therapy </a:t>
            </a:r>
            <a:r>
              <a:rPr lang="en-US" sz="3600" dirty="0" smtClean="0"/>
              <a:t>depends on blood and wound cultures.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181600"/>
          </a:xfrm>
        </p:spPr>
        <p:txBody>
          <a:bodyPr>
            <a:noAutofit/>
          </a:bodyPr>
          <a:lstStyle/>
          <a:p>
            <a:r>
              <a:rPr lang="en-US" sz="3600" b="1" dirty="0"/>
              <a:t>General supportive measures</a:t>
            </a:r>
            <a:r>
              <a:rPr lang="en-US" sz="3600" dirty="0"/>
              <a:t>; </a:t>
            </a:r>
          </a:p>
          <a:p>
            <a:pPr>
              <a:buFont typeface="Wingdings" panose="05000000000000000000" pitchFamily="2" charset="2"/>
              <a:buChar char="ü"/>
            </a:pPr>
            <a:r>
              <a:rPr lang="en-US" sz="3600" dirty="0"/>
              <a:t>hydration,</a:t>
            </a:r>
          </a:p>
          <a:p>
            <a:pPr>
              <a:buFont typeface="Wingdings" panose="05000000000000000000" pitchFamily="2" charset="2"/>
              <a:buChar char="ü"/>
            </a:pPr>
            <a:r>
              <a:rPr lang="en-US" sz="3600" dirty="0"/>
              <a:t> diet high in </a:t>
            </a:r>
            <a:r>
              <a:rPr lang="en-US" sz="3600" dirty="0" err="1"/>
              <a:t>Vit</a:t>
            </a:r>
            <a:r>
              <a:rPr lang="en-US" sz="3600" dirty="0"/>
              <a:t> and proteins</a:t>
            </a:r>
          </a:p>
          <a:p>
            <a:pPr>
              <a:buFont typeface="Wingdings" panose="05000000000000000000" pitchFamily="2" charset="2"/>
              <a:buChar char="ü"/>
            </a:pPr>
            <a:r>
              <a:rPr lang="en-US" sz="3600" dirty="0" smtClean="0"/>
              <a:t>correction </a:t>
            </a:r>
            <a:r>
              <a:rPr lang="en-US" sz="3600" dirty="0"/>
              <a:t>of anemia) should be instituted</a:t>
            </a:r>
            <a:r>
              <a:rPr lang="en-US" sz="3600" dirty="0" smtClean="0"/>
              <a:t>.</a:t>
            </a:r>
            <a:endParaRPr lang="en-US" sz="3600" dirty="0"/>
          </a:p>
          <a:p>
            <a:pPr marL="0" indent="0">
              <a:buNone/>
            </a:pPr>
            <a:r>
              <a:rPr lang="en-US" sz="3600" dirty="0" smtClean="0"/>
              <a:t>Warm </a:t>
            </a:r>
            <a:r>
              <a:rPr lang="en-US" sz="3600" dirty="0"/>
              <a:t>wet soaks for 20 minutes several times a day may be prescribed to increase circulation</a:t>
            </a:r>
          </a:p>
        </p:txBody>
      </p:sp>
    </p:spTree>
    <p:extLst>
      <p:ext uri="{BB962C8B-B14F-4D97-AF65-F5344CB8AC3E}">
        <p14:creationId xmlns:p14="http://schemas.microsoft.com/office/powerpoint/2010/main" val="3491905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therapy </a:t>
            </a:r>
            <a:endParaRPr lang="en-US" dirty="0"/>
          </a:p>
        </p:txBody>
      </p:sp>
      <p:sp>
        <p:nvSpPr>
          <p:cNvPr id="3" name="Content Placeholder 2"/>
          <p:cNvSpPr>
            <a:spLocks noGrp="1"/>
          </p:cNvSpPr>
          <p:nvPr>
            <p:ph idx="1"/>
          </p:nvPr>
        </p:nvSpPr>
        <p:spPr/>
        <p:txBody>
          <a:bodyPr>
            <a:normAutofit/>
          </a:bodyPr>
          <a:lstStyle/>
          <a:p>
            <a:r>
              <a:rPr lang="en-US" dirty="0" smtClean="0"/>
              <a:t>As soon as the culture specimens are obtained </a:t>
            </a:r>
            <a:r>
              <a:rPr lang="en-US" b="1" dirty="0" smtClean="0"/>
              <a:t>IV antibiotics </a:t>
            </a:r>
            <a:r>
              <a:rPr lang="en-US" dirty="0" smtClean="0"/>
              <a:t>is administered, should be sensitive to the causative organism, given for 3-6 weeks. </a:t>
            </a:r>
          </a:p>
          <a:p>
            <a:r>
              <a:rPr lang="en-US" dirty="0" smtClean="0"/>
              <a:t>If infections is controlled antibiotic is given orally for </a:t>
            </a:r>
            <a:r>
              <a:rPr lang="en-US" b="1" dirty="0" smtClean="0"/>
              <a:t>up to 3 months</a:t>
            </a:r>
            <a:r>
              <a:rPr lang="en-US" dirty="0" smtClean="0"/>
              <a:t>.</a:t>
            </a:r>
          </a:p>
          <a:p>
            <a:r>
              <a:rPr lang="en-US" dirty="0" smtClean="0"/>
              <a:t>To enhance the absorption of antibiotics taken </a:t>
            </a:r>
            <a:r>
              <a:rPr lang="en-US" b="1" dirty="0" smtClean="0"/>
              <a:t>orally should not be administered with food</a:t>
            </a:r>
            <a:r>
              <a:rPr lang="en-US" dirty="0" smtClean="0"/>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Surgical management</a:t>
            </a:r>
            <a:endParaRPr lang="en-US" dirty="0"/>
          </a:p>
        </p:txBody>
      </p:sp>
      <p:sp>
        <p:nvSpPr>
          <p:cNvPr id="3" name="Content Placeholder 2"/>
          <p:cNvSpPr>
            <a:spLocks noGrp="1"/>
          </p:cNvSpPr>
          <p:nvPr>
            <p:ph idx="1"/>
          </p:nvPr>
        </p:nvSpPr>
        <p:spPr>
          <a:xfrm>
            <a:off x="152400" y="1066800"/>
            <a:ext cx="8839200" cy="5562600"/>
          </a:xfrm>
        </p:spPr>
        <p:txBody>
          <a:bodyPr>
            <a:normAutofit/>
          </a:bodyPr>
          <a:lstStyle/>
          <a:p>
            <a:r>
              <a:rPr lang="en-US" b="1" dirty="0"/>
              <a:t>Wound </a:t>
            </a:r>
            <a:r>
              <a:rPr lang="en-US" b="1" dirty="0" err="1"/>
              <a:t>debrindment</a:t>
            </a:r>
            <a:r>
              <a:rPr lang="en-US" b="1" dirty="0"/>
              <a:t>: </a:t>
            </a:r>
            <a:r>
              <a:rPr lang="en-US" dirty="0" smtClean="0"/>
              <a:t>The infected bone is surgically exposed and purulent and necrotic material removed, the area is irrigated with saline solution.</a:t>
            </a:r>
          </a:p>
          <a:p>
            <a:r>
              <a:rPr lang="en-US" b="1" dirty="0" smtClean="0"/>
              <a:t>Antibiotic-impregnated beads </a:t>
            </a:r>
            <a:r>
              <a:rPr lang="en-US" dirty="0" smtClean="0"/>
              <a:t>may be placed in the wound for direct application of antibiotic for 2-4 weeks.</a:t>
            </a:r>
          </a:p>
          <a:p>
            <a:r>
              <a:rPr lang="en-US" dirty="0" smtClean="0"/>
              <a:t>In </a:t>
            </a:r>
            <a:r>
              <a:rPr lang="en-US" b="1" dirty="0" smtClean="0"/>
              <a:t>chronic osteomyelitis </a:t>
            </a:r>
            <a:r>
              <a:rPr lang="en-US" dirty="0" smtClean="0"/>
              <a:t>antibiotics are adjunctive therapy to surgical debridement.</a:t>
            </a:r>
          </a:p>
          <a:p>
            <a:r>
              <a:rPr lang="en-US" b="1" dirty="0"/>
              <a:t>I.V antibiotics </a:t>
            </a:r>
            <a:r>
              <a:rPr lang="en-US" dirty="0"/>
              <a:t>continued</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Pictures\Screenshot_2019-01-21-23-01-02.png"/>
          <p:cNvPicPr>
            <a:picLocks noGrp="1" noChangeAspect="1" noChangeArrowheads="1"/>
          </p:cNvPicPr>
          <p:nvPr>
            <p:ph idx="1"/>
          </p:nvPr>
        </p:nvPicPr>
        <p:blipFill>
          <a:blip r:embed="rId2"/>
          <a:srcRect/>
          <a:stretch>
            <a:fillRect/>
          </a:stretch>
        </p:blipFill>
        <p:spPr bwMode="auto">
          <a:xfrm>
            <a:off x="990600" y="1219200"/>
            <a:ext cx="7162800" cy="4953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Structure of a long bo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6781800" cy="612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29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Pictures\Screenshot_2019-01-21-23-00-44.png"/>
          <p:cNvPicPr>
            <a:picLocks noGrp="1" noChangeAspect="1" noChangeArrowheads="1"/>
          </p:cNvPicPr>
          <p:nvPr>
            <p:ph idx="1"/>
          </p:nvPr>
        </p:nvPicPr>
        <p:blipFill>
          <a:blip r:embed="rId2"/>
          <a:srcRect/>
          <a:stretch>
            <a:fillRect/>
          </a:stretch>
        </p:blipFill>
        <p:spPr bwMode="auto">
          <a:xfrm>
            <a:off x="990600" y="762001"/>
            <a:ext cx="7010399" cy="516363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a:bodyPr>
          <a:lstStyle/>
          <a:p>
            <a:r>
              <a:rPr lang="en-US" dirty="0" smtClean="0"/>
              <a:t>A </a:t>
            </a:r>
            <a:r>
              <a:rPr lang="en-US" b="1" dirty="0" err="1" smtClean="0"/>
              <a:t>sequestrectomy</a:t>
            </a:r>
            <a:r>
              <a:rPr lang="en-US" dirty="0" smtClean="0"/>
              <a:t> ( removal of enough </a:t>
            </a:r>
            <a:r>
              <a:rPr lang="en-US" b="1" dirty="0" err="1" smtClean="0"/>
              <a:t>involucrum</a:t>
            </a:r>
            <a:r>
              <a:rPr lang="en-US" dirty="0" smtClean="0"/>
              <a:t> to enable the surgeon to remove the </a:t>
            </a:r>
            <a:r>
              <a:rPr lang="en-US" dirty="0" err="1" smtClean="0"/>
              <a:t>sequestrum</a:t>
            </a:r>
            <a:r>
              <a:rPr lang="en-US" dirty="0" smtClean="0"/>
              <a:t>) is performed. </a:t>
            </a:r>
          </a:p>
          <a:p>
            <a:r>
              <a:rPr lang="en-US" dirty="0" smtClean="0"/>
              <a:t> Sufficient bone is removed to convert a deep cavity to shallow saucer</a:t>
            </a:r>
            <a:r>
              <a:rPr lang="en-US" b="1" dirty="0" smtClean="0"/>
              <a:t>( saucertration</a:t>
            </a:r>
            <a:r>
              <a:rPr lang="en-US" dirty="0" smtClean="0"/>
              <a:t>).</a:t>
            </a:r>
          </a:p>
          <a:p>
            <a:r>
              <a:rPr lang="en-US" dirty="0" smtClean="0"/>
              <a:t>All dead, infected bone and cartilage must be removed before permanent healing can occur.</a:t>
            </a:r>
          </a:p>
          <a:p>
            <a:r>
              <a:rPr lang="en-US" dirty="0" smtClean="0"/>
              <a:t>A </a:t>
            </a:r>
            <a:r>
              <a:rPr lang="en-US" b="1" dirty="0" smtClean="0"/>
              <a:t>closed suction irrigation </a:t>
            </a:r>
            <a:r>
              <a:rPr lang="en-US" dirty="0" smtClean="0"/>
              <a:t>system maybe used to remove debris.</a:t>
            </a:r>
          </a:p>
          <a:p>
            <a:r>
              <a:rPr lang="en-US" dirty="0" smtClean="0"/>
              <a:t> </a:t>
            </a:r>
            <a:r>
              <a:rPr lang="en-US" b="1" dirty="0" smtClean="0"/>
              <a:t>Wound irrigation </a:t>
            </a:r>
            <a:r>
              <a:rPr lang="en-US" dirty="0" smtClean="0"/>
              <a:t>using sterile physiologic </a:t>
            </a:r>
            <a:r>
              <a:rPr lang="en-US" b="1" dirty="0" smtClean="0"/>
              <a:t>saline solution </a:t>
            </a:r>
            <a:r>
              <a:rPr lang="en-US" dirty="0" smtClean="0"/>
              <a:t>maybe performed for 7-8 days.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324600"/>
          </a:xfrm>
        </p:spPr>
        <p:txBody>
          <a:bodyPr>
            <a:normAutofit/>
          </a:bodyPr>
          <a:lstStyle/>
          <a:p>
            <a:r>
              <a:rPr lang="en-US" sz="3600" dirty="0" smtClean="0"/>
              <a:t>The wound is either </a:t>
            </a:r>
            <a:r>
              <a:rPr lang="en-US" sz="3600" b="1" dirty="0" smtClean="0"/>
              <a:t>closed tight to obliterate the dead space</a:t>
            </a:r>
            <a:r>
              <a:rPr lang="en-US" sz="3600" dirty="0" smtClean="0"/>
              <a:t> or </a:t>
            </a:r>
            <a:r>
              <a:rPr lang="en-US" sz="3600" b="1" dirty="0" smtClean="0"/>
              <a:t>packed and closed later </a:t>
            </a:r>
            <a:r>
              <a:rPr lang="en-US" sz="3600" dirty="0" smtClean="0"/>
              <a:t>by granulation or possibly by grafting.</a:t>
            </a:r>
          </a:p>
          <a:p>
            <a:pPr>
              <a:buNone/>
            </a:pPr>
            <a:r>
              <a:rPr lang="en-US" sz="3600" dirty="0"/>
              <a:t>If </a:t>
            </a:r>
            <a:r>
              <a:rPr lang="en-US" sz="3600" b="1" dirty="0"/>
              <a:t>wound is too big</a:t>
            </a:r>
            <a:r>
              <a:rPr lang="en-US" sz="3600" dirty="0"/>
              <a:t>, </a:t>
            </a:r>
            <a:r>
              <a:rPr lang="en-US" sz="3600" b="1" dirty="0"/>
              <a:t>bone graft </a:t>
            </a:r>
            <a:r>
              <a:rPr lang="en-US" sz="3600" dirty="0"/>
              <a:t>may be done</a:t>
            </a:r>
          </a:p>
          <a:p>
            <a:r>
              <a:rPr lang="en-US" sz="3600" dirty="0" smtClean="0"/>
              <a:t>Since </a:t>
            </a:r>
            <a:r>
              <a:rPr lang="en-US" sz="3600" b="1" dirty="0" smtClean="0"/>
              <a:t>surgical debridement weakens </a:t>
            </a:r>
            <a:r>
              <a:rPr lang="en-US" sz="3600" dirty="0" smtClean="0"/>
              <a:t>the bone </a:t>
            </a:r>
            <a:r>
              <a:rPr lang="en-US" sz="3600" b="1" dirty="0" smtClean="0"/>
              <a:t>internal fixation or external supportive devices </a:t>
            </a:r>
            <a:r>
              <a:rPr lang="en-US" sz="3600" dirty="0" smtClean="0"/>
              <a:t>may be needed </a:t>
            </a:r>
            <a:r>
              <a:rPr lang="en-US" sz="3600" b="1" dirty="0" smtClean="0"/>
              <a:t>to stabilize or support </a:t>
            </a:r>
            <a:r>
              <a:rPr lang="en-US" sz="3600" dirty="0" smtClean="0"/>
              <a:t>the bone to </a:t>
            </a:r>
            <a:r>
              <a:rPr lang="en-US" sz="3600" b="1" dirty="0" smtClean="0"/>
              <a:t>prevent pathologic fracture.</a:t>
            </a:r>
            <a:endParaRPr lang="en-US" sz="3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a:bodyPr>
          <a:lstStyle/>
          <a:p>
            <a:pPr fontAlgn="auto">
              <a:spcAft>
                <a:spcPts val="0"/>
              </a:spcAft>
              <a:defRPr/>
            </a:pPr>
            <a:r>
              <a:rPr lang="en-GB" dirty="0" smtClean="0"/>
              <a:t>Amputation for osteomyelitis</a:t>
            </a:r>
            <a:endParaRPr lang="en-GB" dirty="0"/>
          </a:p>
        </p:txBody>
      </p:sp>
      <p:sp>
        <p:nvSpPr>
          <p:cNvPr id="3" name="Content Placeholder 2"/>
          <p:cNvSpPr>
            <a:spLocks noGrp="1"/>
          </p:cNvSpPr>
          <p:nvPr>
            <p:ph idx="1"/>
          </p:nvPr>
        </p:nvSpPr>
        <p:spPr/>
        <p:txBody>
          <a:bodyPr/>
          <a:lstStyle/>
          <a:p>
            <a:r>
              <a:rPr lang="en-GB" altLang="en-US" sz="2800" dirty="0" smtClean="0"/>
              <a:t>Amputation indications include</a:t>
            </a:r>
          </a:p>
          <a:p>
            <a:pPr lvl="1"/>
            <a:r>
              <a:rPr lang="en-GB" altLang="en-US" sz="2800" dirty="0" smtClean="0"/>
              <a:t>Arterial insufficiency</a:t>
            </a:r>
          </a:p>
          <a:p>
            <a:pPr lvl="1"/>
            <a:r>
              <a:rPr lang="en-GB" altLang="en-US" sz="2800" dirty="0" smtClean="0"/>
              <a:t>Major nerve paralysis</a:t>
            </a:r>
          </a:p>
          <a:p>
            <a:pPr lvl="1"/>
            <a:r>
              <a:rPr lang="en-GB" altLang="en-US" sz="2800" dirty="0" smtClean="0"/>
              <a:t>Non functional limb-stiffness, contracture</a:t>
            </a:r>
          </a:p>
          <a:p>
            <a:pPr lvl="1"/>
            <a:r>
              <a:rPr lang="en-GB" altLang="en-US" sz="2800" dirty="0" smtClean="0"/>
              <a:t>Malignant change</a:t>
            </a:r>
          </a:p>
          <a:p>
            <a:r>
              <a:rPr lang="en-GB" altLang="en-US" sz="2800" dirty="0" smtClean="0"/>
              <a:t>Prevalence of </a:t>
            </a:r>
            <a:r>
              <a:rPr lang="en-GB" altLang="en-US" sz="2800" dirty="0" err="1" smtClean="0"/>
              <a:t>maliganacy</a:t>
            </a:r>
            <a:r>
              <a:rPr lang="en-GB" altLang="en-US" sz="2800" dirty="0" smtClean="0"/>
              <a:t> arising from COM reported as 0.2 to 1.6% of cases.</a:t>
            </a:r>
          </a:p>
          <a:p>
            <a:r>
              <a:rPr lang="en-GB" altLang="en-US" sz="2800" dirty="0" smtClean="0"/>
              <a:t> Most are squamous cell carcinoma, also reticulum cell </a:t>
            </a:r>
            <a:r>
              <a:rPr lang="en-GB" altLang="en-US" sz="2800" dirty="0" err="1" smtClean="0"/>
              <a:t>carcinoma,fibrosarcoma</a:t>
            </a:r>
            <a:endParaRPr lang="en-GB" altLang="en-US" sz="2800" dirty="0" smtClean="0"/>
          </a:p>
          <a:p>
            <a:endParaRPr lang="en-GB" altLang="en-US" sz="2800" dirty="0" smtClean="0"/>
          </a:p>
        </p:txBody>
      </p:sp>
    </p:spTree>
    <p:extLst>
      <p:ext uri="{BB962C8B-B14F-4D97-AF65-F5344CB8AC3E}">
        <p14:creationId xmlns:p14="http://schemas.microsoft.com/office/powerpoint/2010/main" val="3332007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7" name="Title 1"/>
          <p:cNvSpPr>
            <a:spLocks noGrp="1"/>
          </p:cNvSpPr>
          <p:nvPr>
            <p:ph type="title"/>
          </p:nvPr>
        </p:nvSpPr>
        <p:spPr>
          <a:xfrm>
            <a:off x="914400" y="0"/>
            <a:ext cx="7772400" cy="1426464"/>
          </a:xfrm>
        </p:spPr>
        <p:txBody>
          <a:bodyPr/>
          <a:lstStyle/>
          <a:p>
            <a:r>
              <a:rPr lang="en-US" dirty="0" smtClean="0"/>
              <a:t>NURSING</a:t>
            </a:r>
            <a:endParaRPr lang="en-US" dirty="0"/>
          </a:p>
        </p:txBody>
      </p:sp>
      <p:sp>
        <p:nvSpPr>
          <p:cNvPr id="1049348" name="Content Placeholder 2"/>
          <p:cNvSpPr>
            <a:spLocks noGrp="1"/>
          </p:cNvSpPr>
          <p:nvPr>
            <p:ph idx="1"/>
          </p:nvPr>
        </p:nvSpPr>
        <p:spPr>
          <a:xfrm>
            <a:off x="228600" y="1066800"/>
            <a:ext cx="9296400" cy="5288760"/>
          </a:xfrm>
        </p:spPr>
        <p:txBody>
          <a:bodyPr>
            <a:noAutofit/>
          </a:bodyPr>
          <a:lstStyle/>
          <a:p>
            <a:r>
              <a:rPr lang="en-US" sz="3600" dirty="0" smtClean="0"/>
              <a:t>Assessment before surgery</a:t>
            </a:r>
          </a:p>
          <a:p>
            <a:r>
              <a:rPr lang="en-US" sz="3600" dirty="0" smtClean="0"/>
              <a:t>Wound dressing</a:t>
            </a:r>
          </a:p>
          <a:p>
            <a:r>
              <a:rPr lang="en-US" sz="3600" dirty="0" smtClean="0"/>
              <a:t>Diet</a:t>
            </a:r>
          </a:p>
          <a:p>
            <a:r>
              <a:rPr lang="en-US" sz="3600" dirty="0" smtClean="0"/>
              <a:t>Manage fever</a:t>
            </a:r>
          </a:p>
          <a:p>
            <a:r>
              <a:rPr lang="en-US" sz="3600" dirty="0" smtClean="0"/>
              <a:t>Avoid pressure and movement of the area, so assist in ADL</a:t>
            </a:r>
          </a:p>
          <a:p>
            <a:r>
              <a:rPr lang="en-US" sz="3600" dirty="0" smtClean="0"/>
              <a:t>Exploit allowed mobility to promote general well being</a:t>
            </a:r>
          </a:p>
          <a:p>
            <a:r>
              <a:rPr lang="en-US" sz="3600" dirty="0" smtClean="0"/>
              <a:t>Teach patient self care</a:t>
            </a:r>
            <a:endParaRPr lang="en-US" sz="3600" dirty="0"/>
          </a:p>
        </p:txBody>
      </p:sp>
    </p:spTree>
    <p:extLst>
      <p:ext uri="{BB962C8B-B14F-4D97-AF65-F5344CB8AC3E}">
        <p14:creationId xmlns:p14="http://schemas.microsoft.com/office/powerpoint/2010/main" val="2845494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Nursing diagnosis</a:t>
            </a:r>
            <a:endParaRPr lang="en-US" dirty="0"/>
          </a:p>
        </p:txBody>
      </p:sp>
      <p:sp>
        <p:nvSpPr>
          <p:cNvPr id="3" name="Content Placeholder 2"/>
          <p:cNvSpPr>
            <a:spLocks noGrp="1"/>
          </p:cNvSpPr>
          <p:nvPr>
            <p:ph idx="1"/>
          </p:nvPr>
        </p:nvSpPr>
        <p:spPr>
          <a:xfrm>
            <a:off x="228600" y="1219200"/>
            <a:ext cx="8763000" cy="5486400"/>
          </a:xfrm>
        </p:spPr>
        <p:txBody>
          <a:bodyPr>
            <a:normAutofit lnSpcReduction="10000"/>
          </a:bodyPr>
          <a:lstStyle/>
          <a:p>
            <a:r>
              <a:rPr lang="en-US" dirty="0" smtClean="0"/>
              <a:t>Acute pain related to inflammation</a:t>
            </a:r>
          </a:p>
          <a:p>
            <a:r>
              <a:rPr lang="en-US" dirty="0" smtClean="0"/>
              <a:t>Impaired physical mobility related to weakened bone structure.</a:t>
            </a:r>
          </a:p>
          <a:p>
            <a:r>
              <a:rPr lang="en-US" dirty="0" smtClean="0"/>
              <a:t>Risk for extension of infection</a:t>
            </a:r>
          </a:p>
          <a:p>
            <a:r>
              <a:rPr lang="en-US" dirty="0" smtClean="0"/>
              <a:t>Knowledge deficit related to the treatment regimen</a:t>
            </a:r>
          </a:p>
          <a:p>
            <a:r>
              <a:rPr lang="en-US" altLang="en-US" dirty="0" smtClean="0"/>
              <a:t>Hyperthermia</a:t>
            </a:r>
          </a:p>
          <a:p>
            <a:r>
              <a:rPr lang="en-US" altLang="en-US" dirty="0" smtClean="0"/>
              <a:t>Anxiety</a:t>
            </a:r>
            <a:endParaRPr lang="en-US" altLang="en-US" dirty="0"/>
          </a:p>
          <a:p>
            <a:pPr>
              <a:spcBef>
                <a:spcPct val="50000"/>
              </a:spcBef>
              <a:buFontTx/>
              <a:buChar char="•"/>
            </a:pPr>
            <a:r>
              <a:rPr lang="en-US" altLang="en-US" dirty="0"/>
              <a:t>Body Image</a:t>
            </a:r>
          </a:p>
          <a:p>
            <a:pPr>
              <a:spcBef>
                <a:spcPct val="50000"/>
              </a:spcBef>
              <a:buFontTx/>
              <a:buChar char="•"/>
            </a:pPr>
            <a:r>
              <a:rPr lang="en-US" altLang="en-US" dirty="0"/>
              <a:t>Self Esteem</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152400" y="1600200"/>
            <a:ext cx="8534400" cy="4953000"/>
          </a:xfrm>
        </p:spPr>
        <p:txBody>
          <a:bodyPr>
            <a:normAutofit/>
          </a:bodyPr>
          <a:lstStyle/>
          <a:p>
            <a:r>
              <a:rPr lang="en-US" sz="3600" dirty="0" smtClean="0"/>
              <a:t>Relief pain.</a:t>
            </a:r>
          </a:p>
          <a:p>
            <a:r>
              <a:rPr lang="en-US" sz="3600" dirty="0" smtClean="0"/>
              <a:t>Improved physical mobility within therapeutic limitations.</a:t>
            </a:r>
          </a:p>
          <a:p>
            <a:r>
              <a:rPr lang="en-US" sz="3600" dirty="0" smtClean="0"/>
              <a:t>Control and eradication of infection.</a:t>
            </a:r>
          </a:p>
          <a:p>
            <a:r>
              <a:rPr lang="en-US" sz="3600" dirty="0" smtClean="0"/>
              <a:t>Knowledge on treatment regimen.</a:t>
            </a:r>
          </a:p>
          <a:p>
            <a:endParaRPr lang="en-US"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Content Placeholder 2"/>
          <p:cNvSpPr>
            <a:spLocks noGrp="1"/>
          </p:cNvSpPr>
          <p:nvPr>
            <p:ph idx="1"/>
          </p:nvPr>
        </p:nvSpPr>
        <p:spPr>
          <a:xfrm>
            <a:off x="152400" y="1143000"/>
            <a:ext cx="8839200" cy="5486400"/>
          </a:xfrm>
        </p:spPr>
        <p:txBody>
          <a:bodyPr>
            <a:normAutofit/>
          </a:bodyPr>
          <a:lstStyle/>
          <a:p>
            <a:r>
              <a:rPr lang="en-US" sz="3600" dirty="0" smtClean="0"/>
              <a:t>The affected area maybe immobilized with splints to relieve pain. Administration of prescribed analgesics.</a:t>
            </a:r>
          </a:p>
          <a:p>
            <a:r>
              <a:rPr lang="en-US" sz="3600" dirty="0" smtClean="0"/>
              <a:t>The joints above and below the affected part should be gently moved through their range of motion.</a:t>
            </a:r>
          </a:p>
          <a:p>
            <a:r>
              <a:rPr lang="en-US" sz="3600" dirty="0" smtClean="0"/>
              <a:t>Participation in ADLS within the physical limitations to encourage well-being.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Promoting Home and Community- Based Care</a:t>
            </a:r>
            <a:r>
              <a:rPr lang="en-US" dirty="0" smtClean="0"/>
              <a:t>.</a:t>
            </a:r>
            <a:endParaRPr lang="en-US" dirty="0"/>
          </a:p>
        </p:txBody>
      </p:sp>
      <p:sp>
        <p:nvSpPr>
          <p:cNvPr id="3" name="Content Placeholder 2"/>
          <p:cNvSpPr>
            <a:spLocks noGrp="1"/>
          </p:cNvSpPr>
          <p:nvPr>
            <p:ph idx="1"/>
          </p:nvPr>
        </p:nvSpPr>
        <p:spPr>
          <a:xfrm>
            <a:off x="0" y="1752600"/>
            <a:ext cx="9144000" cy="4953000"/>
          </a:xfrm>
        </p:spPr>
        <p:txBody>
          <a:bodyPr>
            <a:normAutofit/>
          </a:bodyPr>
          <a:lstStyle/>
          <a:p>
            <a:pPr marL="0" indent="0">
              <a:buNone/>
            </a:pPr>
            <a:r>
              <a:rPr lang="en-US" b="1" dirty="0" smtClean="0"/>
              <a:t>  The patient and family </a:t>
            </a:r>
            <a:r>
              <a:rPr lang="en-US" dirty="0" smtClean="0"/>
              <a:t>are taught about the  strict: </a:t>
            </a:r>
          </a:p>
          <a:p>
            <a:pPr>
              <a:buFont typeface="Wingdings" panose="05000000000000000000" pitchFamily="2" charset="2"/>
              <a:buChar char="ü"/>
            </a:pPr>
            <a:r>
              <a:rPr lang="en-US" b="1" dirty="0"/>
              <a:t>A</a:t>
            </a:r>
            <a:r>
              <a:rPr lang="en-US" b="1" dirty="0" smtClean="0"/>
              <a:t>dhering</a:t>
            </a:r>
            <a:r>
              <a:rPr lang="en-US" dirty="0" smtClean="0"/>
              <a:t> to the </a:t>
            </a:r>
            <a:r>
              <a:rPr lang="en-US" b="1" dirty="0" smtClean="0"/>
              <a:t>therapeutic regimen of antibiotics  </a:t>
            </a:r>
          </a:p>
          <a:p>
            <a:pPr>
              <a:buFont typeface="Wingdings" panose="05000000000000000000" pitchFamily="2" charset="2"/>
              <a:buChar char="ü"/>
            </a:pPr>
            <a:r>
              <a:rPr lang="en-US" b="1" dirty="0" smtClean="0"/>
              <a:t>preventing falls/ injuries </a:t>
            </a:r>
            <a:r>
              <a:rPr lang="en-US" dirty="0" smtClean="0"/>
              <a:t>that could result in </a:t>
            </a:r>
            <a:r>
              <a:rPr lang="en-US" b="1" dirty="0" smtClean="0"/>
              <a:t>bone fracture. </a:t>
            </a:r>
          </a:p>
          <a:p>
            <a:pPr>
              <a:buFont typeface="Wingdings" panose="05000000000000000000" pitchFamily="2" charset="2"/>
              <a:buChar char="ü"/>
            </a:pPr>
            <a:r>
              <a:rPr lang="en-US" dirty="0" smtClean="0"/>
              <a:t> </a:t>
            </a:r>
            <a:r>
              <a:rPr lang="en-US" b="1" dirty="0"/>
              <a:t>M</a:t>
            </a:r>
            <a:r>
              <a:rPr lang="en-US" b="1" dirty="0" smtClean="0"/>
              <a:t>aintenance</a:t>
            </a:r>
            <a:r>
              <a:rPr lang="en-US" dirty="0" smtClean="0"/>
              <a:t> and </a:t>
            </a:r>
            <a:r>
              <a:rPr lang="en-US" b="1" dirty="0" smtClean="0"/>
              <a:t>management of the IV access</a:t>
            </a:r>
            <a:r>
              <a:rPr lang="en-US" dirty="0" smtClean="0"/>
              <a:t> and </a:t>
            </a:r>
            <a:r>
              <a:rPr lang="en-US" b="1" dirty="0" smtClean="0"/>
              <a:t>IV administration equipment </a:t>
            </a:r>
            <a:r>
              <a:rPr lang="en-US" dirty="0" smtClean="0"/>
              <a:t>in the home.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Pt  Teaching </a:t>
            </a:r>
            <a:r>
              <a:rPr lang="en-US" b="1" dirty="0"/>
              <a:t>includes: </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medication </a:t>
            </a:r>
            <a:r>
              <a:rPr lang="en-US" dirty="0"/>
              <a:t>name</a:t>
            </a:r>
          </a:p>
          <a:p>
            <a:r>
              <a:rPr lang="en-US" dirty="0"/>
              <a:t> medication </a:t>
            </a:r>
            <a:r>
              <a:rPr lang="en-US" dirty="0" smtClean="0"/>
              <a:t>dosage,</a:t>
            </a:r>
          </a:p>
          <a:p>
            <a:r>
              <a:rPr lang="en-US" dirty="0" smtClean="0"/>
              <a:t> </a:t>
            </a:r>
            <a:r>
              <a:rPr lang="en-US" dirty="0"/>
              <a:t>medication </a:t>
            </a:r>
            <a:r>
              <a:rPr lang="en-US" dirty="0" smtClean="0"/>
              <a:t>frequency</a:t>
            </a:r>
          </a:p>
          <a:p>
            <a:r>
              <a:rPr lang="en-US" dirty="0" smtClean="0"/>
              <a:t>administration route</a:t>
            </a:r>
            <a:r>
              <a:rPr lang="en-US" dirty="0"/>
              <a:t>,  </a:t>
            </a:r>
            <a:r>
              <a:rPr lang="en-US" dirty="0" smtClean="0"/>
              <a:t> </a:t>
            </a:r>
          </a:p>
          <a:p>
            <a:r>
              <a:rPr lang="en-US" dirty="0" smtClean="0"/>
              <a:t>safe </a:t>
            </a:r>
            <a:r>
              <a:rPr lang="en-US" dirty="0"/>
              <a:t>storage and handling, </a:t>
            </a:r>
            <a:endParaRPr lang="en-US" dirty="0" smtClean="0"/>
          </a:p>
          <a:p>
            <a:r>
              <a:rPr lang="en-US" dirty="0" smtClean="0"/>
              <a:t>adverse </a:t>
            </a:r>
            <a:r>
              <a:rPr lang="en-US" dirty="0"/>
              <a:t>reactions, </a:t>
            </a:r>
            <a:r>
              <a:rPr lang="en-US" dirty="0" smtClean="0"/>
              <a:t>and</a:t>
            </a:r>
          </a:p>
          <a:p>
            <a:r>
              <a:rPr lang="en-US" dirty="0" smtClean="0"/>
              <a:t> </a:t>
            </a:r>
            <a:r>
              <a:rPr lang="en-US" dirty="0"/>
              <a:t>necessary laboratory monitoring.</a:t>
            </a:r>
          </a:p>
          <a:p>
            <a:endParaRPr lang="en-US" dirty="0"/>
          </a:p>
        </p:txBody>
      </p:sp>
    </p:spTree>
    <p:extLst>
      <p:ext uri="{BB962C8B-B14F-4D97-AF65-F5344CB8AC3E}">
        <p14:creationId xmlns:p14="http://schemas.microsoft.com/office/powerpoint/2010/main" val="40274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Pictures\Screenshot_2019-01-21-21-00-35.png"/>
          <p:cNvPicPr>
            <a:picLocks noGrp="1" noChangeAspect="1" noChangeArrowheads="1"/>
          </p:cNvPicPr>
          <p:nvPr>
            <p:ph idx="1"/>
          </p:nvPr>
        </p:nvPicPr>
        <p:blipFill>
          <a:blip r:embed="rId2"/>
          <a:srcRect/>
          <a:stretch>
            <a:fillRect/>
          </a:stretch>
        </p:blipFill>
        <p:spPr bwMode="auto">
          <a:xfrm>
            <a:off x="457200" y="685800"/>
            <a:ext cx="7239000" cy="544036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Pt  Teaching </a:t>
            </a:r>
            <a:r>
              <a:rPr lang="en-US" b="1" dirty="0" smtClean="0"/>
              <a:t>cont.……..: </a:t>
            </a:r>
            <a:r>
              <a:rPr lang="en-US" b="1" dirty="0"/>
              <a:t/>
            </a:r>
            <a:br>
              <a:rPr lang="en-US" b="1" dirty="0"/>
            </a:br>
            <a:endParaRPr lang="en-US" dirty="0"/>
          </a:p>
        </p:txBody>
      </p:sp>
      <p:sp>
        <p:nvSpPr>
          <p:cNvPr id="3" name="Content Placeholder 2"/>
          <p:cNvSpPr>
            <a:spLocks noGrp="1"/>
          </p:cNvSpPr>
          <p:nvPr>
            <p:ph idx="1"/>
          </p:nvPr>
        </p:nvSpPr>
        <p:spPr>
          <a:xfrm>
            <a:off x="152400" y="914400"/>
            <a:ext cx="8991600" cy="5791200"/>
          </a:xfrm>
        </p:spPr>
        <p:txBody>
          <a:bodyPr>
            <a:normAutofit fontScale="92500" lnSpcReduction="20000"/>
          </a:bodyPr>
          <a:lstStyle/>
          <a:p>
            <a:r>
              <a:rPr lang="en-US" dirty="0" smtClean="0"/>
              <a:t>Aseptic dressing  </a:t>
            </a:r>
          </a:p>
          <a:p>
            <a:r>
              <a:rPr lang="en-US" dirty="0" smtClean="0"/>
              <a:t>warm compress techniques  </a:t>
            </a:r>
          </a:p>
          <a:p>
            <a:pPr marL="0" indent="0">
              <a:buNone/>
            </a:pPr>
            <a:r>
              <a:rPr lang="en-US" b="1" dirty="0" smtClean="0"/>
              <a:t> Monitoring of the patient </a:t>
            </a:r>
            <a:r>
              <a:rPr lang="en-US" dirty="0" smtClean="0"/>
              <a:t>for the development of :</a:t>
            </a:r>
          </a:p>
          <a:p>
            <a:pPr lvl="1">
              <a:buFont typeface="Wingdings" panose="05000000000000000000" pitchFamily="2" charset="2"/>
              <a:buChar char="ü"/>
            </a:pPr>
            <a:r>
              <a:rPr lang="en-US" dirty="0" smtClean="0"/>
              <a:t>Additional sites that are painful or </a:t>
            </a:r>
          </a:p>
          <a:p>
            <a:pPr lvl="1">
              <a:buFont typeface="Wingdings" panose="05000000000000000000" pitchFamily="2" charset="2"/>
              <a:buChar char="ü"/>
            </a:pPr>
            <a:r>
              <a:rPr lang="en-US" dirty="0"/>
              <a:t> </a:t>
            </a:r>
            <a:r>
              <a:rPr lang="en-US" dirty="0" smtClean="0"/>
              <a:t>Sudden increases in body temperature. </a:t>
            </a:r>
          </a:p>
          <a:p>
            <a:r>
              <a:rPr lang="en-US" b="1" dirty="0" smtClean="0"/>
              <a:t>Instruct the patient and family to observe for and report:</a:t>
            </a:r>
          </a:p>
          <a:p>
            <a:pPr>
              <a:buFont typeface="Wingdings" panose="05000000000000000000" pitchFamily="2" charset="2"/>
              <a:buChar char="ü"/>
            </a:pPr>
            <a:r>
              <a:rPr lang="en-US" dirty="0" smtClean="0"/>
              <a:t>Elevated temperature, </a:t>
            </a:r>
          </a:p>
          <a:p>
            <a:pPr>
              <a:buFont typeface="Wingdings" panose="05000000000000000000" pitchFamily="2" charset="2"/>
              <a:buChar char="ü"/>
            </a:pPr>
            <a:r>
              <a:rPr lang="en-US" dirty="0" smtClean="0"/>
              <a:t>Drainage</a:t>
            </a:r>
            <a:r>
              <a:rPr lang="en-US" dirty="0"/>
              <a:t>/</a:t>
            </a:r>
            <a:r>
              <a:rPr lang="en-US" dirty="0" smtClean="0"/>
              <a:t> odor from the wound </a:t>
            </a:r>
          </a:p>
          <a:p>
            <a:pPr>
              <a:buFont typeface="Wingdings" panose="05000000000000000000" pitchFamily="2" charset="2"/>
              <a:buChar char="ü"/>
            </a:pPr>
            <a:r>
              <a:rPr lang="en-US" dirty="0" smtClean="0"/>
              <a:t>signs of increased inflammation, </a:t>
            </a:r>
          </a:p>
          <a:p>
            <a:pPr>
              <a:buFont typeface="Wingdings" panose="05000000000000000000" pitchFamily="2" charset="2"/>
              <a:buChar char="ü"/>
            </a:pPr>
            <a:r>
              <a:rPr lang="en-US" dirty="0" smtClean="0"/>
              <a:t>adverse reactions of drugs , and </a:t>
            </a:r>
          </a:p>
          <a:p>
            <a:pPr>
              <a:buFont typeface="Wingdings" panose="05000000000000000000" pitchFamily="2" charset="2"/>
              <a:buChar char="ü"/>
            </a:pPr>
            <a:r>
              <a:rPr lang="en-US" dirty="0" smtClean="0"/>
              <a:t>signs of super-infection.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839200" cy="6400800"/>
          </a:xfrm>
        </p:spPr>
        <p:txBody>
          <a:bodyPr>
            <a:noAutofit/>
          </a:bodyPr>
          <a:lstStyle/>
          <a:p>
            <a:r>
              <a:rPr lang="en-US" sz="3600" b="1" dirty="0" smtClean="0"/>
              <a:t>CONTINUING CARE. Management of </a:t>
            </a:r>
            <a:r>
              <a:rPr lang="en-US" sz="3600" b="1" dirty="0" err="1" smtClean="0"/>
              <a:t>osteomyelitis</a:t>
            </a:r>
            <a:r>
              <a:rPr lang="en-US" sz="3600" b="1" dirty="0" smtClean="0"/>
              <a:t>, including </a:t>
            </a:r>
            <a:r>
              <a:rPr lang="en-US" sz="3600" dirty="0" smtClean="0"/>
              <a:t>wound care and IV antibiotic therapy, is usually performed at home. </a:t>
            </a:r>
          </a:p>
          <a:p>
            <a:r>
              <a:rPr lang="en-US" sz="3600" dirty="0" smtClean="0"/>
              <a:t>The patient must be </a:t>
            </a:r>
            <a:r>
              <a:rPr lang="en-US" sz="3600" b="1" dirty="0" smtClean="0"/>
              <a:t>medically stable and physically able and motivated to adhere strictly</a:t>
            </a:r>
            <a:r>
              <a:rPr lang="en-US" sz="3600" dirty="0" smtClean="0"/>
              <a:t> to the </a:t>
            </a:r>
            <a:r>
              <a:rPr lang="en-US" sz="3600" b="1" dirty="0" smtClean="0"/>
              <a:t>therapeutic regimen </a:t>
            </a:r>
            <a:r>
              <a:rPr lang="en-US" sz="3600" dirty="0" smtClean="0"/>
              <a:t>of </a:t>
            </a:r>
            <a:r>
              <a:rPr lang="en-US" sz="3600" b="1" dirty="0" smtClean="0"/>
              <a:t>antibiotic therapy.</a:t>
            </a:r>
          </a:p>
          <a:p>
            <a:r>
              <a:rPr lang="en-US" sz="3600" dirty="0" smtClean="0"/>
              <a:t> The </a:t>
            </a:r>
            <a:r>
              <a:rPr lang="en-US" sz="3600" b="1" dirty="0" smtClean="0"/>
              <a:t>home care environment </a:t>
            </a:r>
            <a:r>
              <a:rPr lang="en-US" sz="3600" dirty="0" smtClean="0"/>
              <a:t>needs to be </a:t>
            </a:r>
            <a:r>
              <a:rPr lang="en-US" sz="3600" b="1" dirty="0" smtClean="0"/>
              <a:t>conducive to the promotion of health </a:t>
            </a:r>
            <a:r>
              <a:rPr lang="en-US" sz="3600" dirty="0" smtClean="0"/>
              <a:t>and to the requirements of the therapeutic regimen.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6096000"/>
          </a:xfrm>
        </p:spPr>
        <p:txBody>
          <a:bodyPr>
            <a:normAutofit fontScale="92500" lnSpcReduction="10000"/>
          </a:bodyPr>
          <a:lstStyle/>
          <a:p>
            <a:r>
              <a:rPr lang="en-US" dirty="0"/>
              <a:t>A</a:t>
            </a:r>
            <a:r>
              <a:rPr lang="en-US" dirty="0" smtClean="0"/>
              <a:t>ssessment to  determine the patient’s and family’s abilities regarding continuation of the therapeutic regimen at home is done.</a:t>
            </a:r>
          </a:p>
          <a:p>
            <a:r>
              <a:rPr lang="en-US" dirty="0" smtClean="0"/>
              <a:t>  If the patient lives alone, a home care nurse may be needed to assist with IV administration of the antibiotics. </a:t>
            </a:r>
          </a:p>
          <a:p>
            <a:r>
              <a:rPr lang="en-US" b="1" dirty="0" smtClean="0"/>
              <a:t>The nurse monitors the patient for </a:t>
            </a:r>
          </a:p>
          <a:p>
            <a:pPr>
              <a:buFont typeface="Wingdings" panose="05000000000000000000" pitchFamily="2" charset="2"/>
              <a:buChar char="ü"/>
            </a:pPr>
            <a:r>
              <a:rPr lang="en-US" dirty="0" smtClean="0"/>
              <a:t>response  to the treatment, </a:t>
            </a:r>
          </a:p>
          <a:p>
            <a:pPr>
              <a:buFont typeface="Wingdings" panose="05000000000000000000" pitchFamily="2" charset="2"/>
              <a:buChar char="ü"/>
            </a:pPr>
            <a:r>
              <a:rPr lang="en-US" dirty="0" smtClean="0"/>
              <a:t>signs and symptoms of superinfections, and </a:t>
            </a:r>
          </a:p>
          <a:p>
            <a:pPr>
              <a:buFont typeface="Wingdings" panose="05000000000000000000" pitchFamily="2" charset="2"/>
              <a:buChar char="ü"/>
            </a:pPr>
            <a:r>
              <a:rPr lang="en-US" dirty="0" smtClean="0"/>
              <a:t>adverse drug reactions. </a:t>
            </a:r>
          </a:p>
          <a:p>
            <a:r>
              <a:rPr lang="en-US" dirty="0" smtClean="0"/>
              <a:t>The nurse stresses the importance of follow – up care.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620000" cy="2133600"/>
          </a:xfrm>
          <a:solidFill>
            <a:schemeClr val="accent1"/>
          </a:solidFill>
        </p:spPr>
        <p:style>
          <a:lnRef idx="0">
            <a:schemeClr val="accent5"/>
          </a:lnRef>
          <a:fillRef idx="3">
            <a:schemeClr val="accent5"/>
          </a:fillRef>
          <a:effectRef idx="3">
            <a:schemeClr val="accent5"/>
          </a:effectRef>
          <a:fontRef idx="minor">
            <a:schemeClr val="lt1"/>
          </a:fontRef>
        </p:style>
        <p:txBody>
          <a:bodyPr/>
          <a:lstStyle/>
          <a:p>
            <a:r>
              <a:rPr lang="en-US" b="1" dirty="0" smtClean="0">
                <a:solidFill>
                  <a:schemeClr val="tx2"/>
                </a:solidFill>
                <a:latin typeface="+mj-lt"/>
              </a:rPr>
              <a:t>JOINT </a:t>
            </a:r>
            <a:br>
              <a:rPr lang="en-US" b="1" dirty="0" smtClean="0">
                <a:solidFill>
                  <a:schemeClr val="tx2"/>
                </a:solidFill>
                <a:latin typeface="+mj-lt"/>
              </a:rPr>
            </a:br>
            <a:r>
              <a:rPr lang="en-US" b="1" dirty="0" smtClean="0">
                <a:solidFill>
                  <a:schemeClr val="tx2"/>
                </a:solidFill>
                <a:latin typeface="+mj-lt"/>
              </a:rPr>
              <a:t>	DISORDERS </a:t>
            </a:r>
            <a:endParaRPr lang="en-US" b="1" dirty="0">
              <a:solidFill>
                <a:schemeClr val="tx2"/>
              </a:solidFill>
              <a:latin typeface="+mj-lt"/>
            </a:endParaRPr>
          </a:p>
        </p:txBody>
      </p:sp>
    </p:spTree>
    <p:extLst>
      <p:ext uri="{BB962C8B-B14F-4D97-AF65-F5344CB8AC3E}">
        <p14:creationId xmlns:p14="http://schemas.microsoft.com/office/powerpoint/2010/main" val="2955806507"/>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altLang="en-US" sz="4800" dirty="0" smtClean="0">
                <a:latin typeface="Algerian" panose="04020705040A02060702" pitchFamily="82" charset="0"/>
              </a:rPr>
              <a:t>            Arthritis</a:t>
            </a:r>
            <a:r>
              <a:rPr lang="en-US" altLang="en-US" sz="4800" dirty="0">
                <a:latin typeface="Algerian" panose="04020705040A02060702" pitchFamily="82" charset="0"/>
              </a:rPr>
              <a:t/>
            </a:r>
            <a:br>
              <a:rPr lang="en-US" altLang="en-US" sz="4800" dirty="0">
                <a:latin typeface="Algerian" panose="04020705040A02060702" pitchFamily="82" charset="0"/>
              </a:rPr>
            </a:br>
            <a:endParaRPr lang="en-US" sz="4800" dirty="0">
              <a:latin typeface="Algerian" panose="04020705040A02060702" pitchFamily="82" charset="0"/>
            </a:endParaRPr>
          </a:p>
        </p:txBody>
      </p:sp>
    </p:spTree>
    <p:extLst>
      <p:ext uri="{BB962C8B-B14F-4D97-AF65-F5344CB8AC3E}">
        <p14:creationId xmlns:p14="http://schemas.microsoft.com/office/powerpoint/2010/main" val="1560953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228600"/>
            <a:ext cx="7696200" cy="838200"/>
          </a:xfrm>
        </p:spPr>
        <p:txBody>
          <a:bodyPr>
            <a:normAutofit fontScale="90000"/>
          </a:bodyPr>
          <a:lstStyle/>
          <a:p>
            <a:pPr eaLnBrk="1" hangingPunct="1"/>
            <a:r>
              <a:rPr lang="en-US" altLang="en-US" sz="4000" b="1" dirty="0" smtClean="0"/>
              <a:t>Arthritis</a:t>
            </a:r>
            <a:br>
              <a:rPr lang="en-US" altLang="en-US" sz="4000" b="1" dirty="0" smtClean="0"/>
            </a:br>
            <a:endParaRPr lang="en-US" altLang="en-US" sz="4000" b="1" dirty="0" smtClean="0"/>
          </a:p>
        </p:txBody>
      </p:sp>
      <p:sp>
        <p:nvSpPr>
          <p:cNvPr id="161795" name="Rectangle 3"/>
          <p:cNvSpPr>
            <a:spLocks noGrp="1" noChangeArrowheads="1"/>
          </p:cNvSpPr>
          <p:nvPr>
            <p:ph idx="1"/>
          </p:nvPr>
        </p:nvSpPr>
        <p:spPr>
          <a:xfrm>
            <a:off x="228600" y="1066800"/>
            <a:ext cx="8305800" cy="5638800"/>
          </a:xfrm>
        </p:spPr>
        <p:txBody>
          <a:bodyPr>
            <a:normAutofit fontScale="92500" lnSpcReduction="10000"/>
          </a:bodyPr>
          <a:lstStyle/>
          <a:p>
            <a:pPr eaLnBrk="1" hangingPunct="1"/>
            <a:r>
              <a:rPr lang="en-US" altLang="en-US" sz="3000" b="1" dirty="0" smtClean="0"/>
              <a:t>Inflammation of a joint </a:t>
            </a:r>
            <a:r>
              <a:rPr lang="en-US" altLang="en-US" sz="3000" dirty="0" smtClean="0"/>
              <a:t>accompanied by </a:t>
            </a:r>
            <a:r>
              <a:rPr lang="en-US" altLang="en-US" sz="3000" b="1" dirty="0" smtClean="0"/>
              <a:t>pain, swelling</a:t>
            </a:r>
            <a:r>
              <a:rPr lang="en-US" altLang="en-US" sz="3000" dirty="0" smtClean="0"/>
              <a:t> and </a:t>
            </a:r>
            <a:r>
              <a:rPr lang="en-US" altLang="en-US" sz="3000" b="1" dirty="0" smtClean="0"/>
              <a:t>changes in structure in bone</a:t>
            </a:r>
          </a:p>
          <a:p>
            <a:r>
              <a:rPr lang="en-US" altLang="en-US" sz="3000" b="1" dirty="0" smtClean="0"/>
              <a:t>Etiology/types of </a:t>
            </a:r>
            <a:r>
              <a:rPr lang="en-US" altLang="en-US" sz="3000" b="1" dirty="0" smtClean="0"/>
              <a:t>arthritis</a:t>
            </a:r>
            <a:endParaRPr lang="en-US" altLang="en-US" sz="3000" b="1" dirty="0" smtClean="0"/>
          </a:p>
          <a:p>
            <a:pPr lvl="1" eaLnBrk="1" hangingPunct="1">
              <a:buFont typeface="Wingdings" panose="05000000000000000000" pitchFamily="2" charset="2"/>
              <a:buChar char="§"/>
            </a:pPr>
            <a:r>
              <a:rPr lang="en-US" altLang="en-US" sz="3000" b="1" dirty="0" smtClean="0"/>
              <a:t>Degenerative Joint Disease</a:t>
            </a:r>
          </a:p>
          <a:p>
            <a:pPr lvl="2" eaLnBrk="1" hangingPunct="1">
              <a:buFont typeface="Wingdings" panose="05000000000000000000" pitchFamily="2" charset="2"/>
              <a:buChar char="Ø"/>
            </a:pPr>
            <a:r>
              <a:rPr lang="en-US" altLang="en-US" sz="3000" dirty="0" smtClean="0"/>
              <a:t>Osteoarthritis</a:t>
            </a:r>
          </a:p>
          <a:p>
            <a:pPr lvl="2">
              <a:buFont typeface="Wingdings" panose="05000000000000000000" pitchFamily="2" charset="2"/>
              <a:buChar char="Ø"/>
            </a:pPr>
            <a:r>
              <a:rPr lang="en-US" altLang="en-US" sz="3000" dirty="0" smtClean="0"/>
              <a:t>Rheumatoid arthritis</a:t>
            </a:r>
            <a:endParaRPr lang="en-US" altLang="en-US" sz="3000" dirty="0"/>
          </a:p>
          <a:p>
            <a:pPr lvl="1" eaLnBrk="1" hangingPunct="1">
              <a:buFont typeface="Wingdings" panose="05000000000000000000" pitchFamily="2" charset="2"/>
              <a:buChar char="§"/>
            </a:pPr>
            <a:r>
              <a:rPr lang="en-US" altLang="en-US" sz="3000" b="1" dirty="0" smtClean="0"/>
              <a:t>Metabolic </a:t>
            </a:r>
            <a:r>
              <a:rPr lang="en-US" altLang="en-US" sz="3000" b="1" dirty="0" smtClean="0"/>
              <a:t>disturbances</a:t>
            </a:r>
          </a:p>
          <a:p>
            <a:pPr lvl="2" eaLnBrk="1" hangingPunct="1">
              <a:buFont typeface="Wingdings" panose="05000000000000000000" pitchFamily="2" charset="2"/>
              <a:buChar char="Ø"/>
            </a:pPr>
            <a:r>
              <a:rPr lang="en-US" altLang="en-US" sz="3000" dirty="0" smtClean="0"/>
              <a:t>Gout</a:t>
            </a:r>
          </a:p>
          <a:p>
            <a:pPr lvl="1">
              <a:buFont typeface="Wingdings" panose="05000000000000000000" pitchFamily="2" charset="2"/>
              <a:buChar char="§"/>
            </a:pPr>
            <a:r>
              <a:rPr lang="en-US" altLang="en-US" sz="3000" b="1" dirty="0"/>
              <a:t>Infection- Gonococcus, TB, Pneumonia</a:t>
            </a:r>
          </a:p>
          <a:p>
            <a:pPr lvl="1" eaLnBrk="1" hangingPunct="1">
              <a:buFont typeface="Wingdings" panose="05000000000000000000" pitchFamily="2" charset="2"/>
              <a:buChar char="Ø"/>
            </a:pPr>
            <a:r>
              <a:rPr lang="en-US" altLang="en-US" sz="3000" dirty="0" smtClean="0"/>
              <a:t>septic arthritis </a:t>
            </a:r>
          </a:p>
          <a:p>
            <a:pPr lvl="1">
              <a:buFont typeface="Wingdings" panose="05000000000000000000" pitchFamily="2" charset="2"/>
              <a:buChar char="§"/>
            </a:pPr>
            <a:r>
              <a:rPr lang="en-US" sz="3000" b="1" dirty="0" smtClean="0"/>
              <a:t>Sero-negative arthritis</a:t>
            </a:r>
          </a:p>
          <a:p>
            <a:pPr lvl="1">
              <a:buFont typeface="Wingdings" panose="05000000000000000000" pitchFamily="2" charset="2"/>
              <a:buChar char="Ø"/>
            </a:pPr>
            <a:r>
              <a:rPr lang="en-US" sz="3000" dirty="0" smtClean="0"/>
              <a:t>Ankylosing </a:t>
            </a:r>
            <a:r>
              <a:rPr lang="en-US" sz="3000" dirty="0"/>
              <a:t>spondylitis</a:t>
            </a:r>
            <a:endParaRPr lang="en-US" altLang="en-US" sz="3000" dirty="0" smtClean="0"/>
          </a:p>
          <a:p>
            <a:pPr eaLnBrk="1" hangingPunct="1"/>
            <a:endParaRPr lang="en-US" altLang="en-US" sz="3000" dirty="0" smtClean="0"/>
          </a:p>
          <a:p>
            <a:pPr eaLnBrk="1" hangingPunct="1"/>
            <a:endParaRPr lang="en-US" altLang="en-US" dirty="0" smtClean="0"/>
          </a:p>
        </p:txBody>
      </p:sp>
    </p:spTree>
    <p:extLst>
      <p:ext uri="{BB962C8B-B14F-4D97-AF65-F5344CB8AC3E}">
        <p14:creationId xmlns:p14="http://schemas.microsoft.com/office/powerpoint/2010/main" val="322629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blinds(horizontal)">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blinds(horizontal)">
                                      <p:cBhvr>
                                        <p:cTn id="12" dur="500"/>
                                        <p:tgtEl>
                                          <p:spTgt spid="161795">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animEffect transition="in" filter="blinds(horizontal)">
                                      <p:cBhvr>
                                        <p:cTn id="15" dur="500"/>
                                        <p:tgtEl>
                                          <p:spTgt spid="161795">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1795">
                                            <p:txEl>
                                              <p:pRg st="3" end="3"/>
                                            </p:txEl>
                                          </p:spTgt>
                                        </p:tgtEl>
                                        <p:attrNameLst>
                                          <p:attrName>style.visibility</p:attrName>
                                        </p:attrNameLst>
                                      </p:cBhvr>
                                      <p:to>
                                        <p:strVal val="visible"/>
                                      </p:to>
                                    </p:set>
                                    <p:animEffect transition="in" filter="blinds(horizontal)">
                                      <p:cBhvr>
                                        <p:cTn id="18" dur="500"/>
                                        <p:tgtEl>
                                          <p:spTgt spid="161795">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1795">
                                            <p:txEl>
                                              <p:pRg st="4" end="4"/>
                                            </p:txEl>
                                          </p:spTgt>
                                        </p:tgtEl>
                                        <p:attrNameLst>
                                          <p:attrName>style.visibility</p:attrName>
                                        </p:attrNameLst>
                                      </p:cBhvr>
                                      <p:to>
                                        <p:strVal val="visible"/>
                                      </p:to>
                                    </p:set>
                                    <p:animEffect transition="in" filter="blinds(horizontal)">
                                      <p:cBhvr>
                                        <p:cTn id="21" dur="500"/>
                                        <p:tgtEl>
                                          <p:spTgt spid="161795">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1795">
                                            <p:txEl>
                                              <p:pRg st="5" end="5"/>
                                            </p:txEl>
                                          </p:spTgt>
                                        </p:tgtEl>
                                        <p:attrNameLst>
                                          <p:attrName>style.visibility</p:attrName>
                                        </p:attrNameLst>
                                      </p:cBhvr>
                                      <p:to>
                                        <p:strVal val="visible"/>
                                      </p:to>
                                    </p:set>
                                    <p:animEffect transition="in" filter="blinds(horizontal)">
                                      <p:cBhvr>
                                        <p:cTn id="24" dur="500"/>
                                        <p:tgtEl>
                                          <p:spTgt spid="161795">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1795">
                                            <p:txEl>
                                              <p:pRg st="6" end="6"/>
                                            </p:txEl>
                                          </p:spTgt>
                                        </p:tgtEl>
                                        <p:attrNameLst>
                                          <p:attrName>style.visibility</p:attrName>
                                        </p:attrNameLst>
                                      </p:cBhvr>
                                      <p:to>
                                        <p:strVal val="visible"/>
                                      </p:to>
                                    </p:set>
                                    <p:animEffect transition="in" filter="blinds(horizontal)">
                                      <p:cBhvr>
                                        <p:cTn id="27" dur="500"/>
                                        <p:tgtEl>
                                          <p:spTgt spid="161795">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1795">
                                            <p:txEl>
                                              <p:pRg st="7" end="7"/>
                                            </p:txEl>
                                          </p:spTgt>
                                        </p:tgtEl>
                                        <p:attrNameLst>
                                          <p:attrName>style.visibility</p:attrName>
                                        </p:attrNameLst>
                                      </p:cBhvr>
                                      <p:to>
                                        <p:strVal val="visible"/>
                                      </p:to>
                                    </p:set>
                                    <p:animEffect transition="in" filter="blinds(horizontal)">
                                      <p:cBhvr>
                                        <p:cTn id="30" dur="500"/>
                                        <p:tgtEl>
                                          <p:spTgt spid="161795">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1795">
                                            <p:txEl>
                                              <p:pRg st="8" end="8"/>
                                            </p:txEl>
                                          </p:spTgt>
                                        </p:tgtEl>
                                        <p:attrNameLst>
                                          <p:attrName>style.visibility</p:attrName>
                                        </p:attrNameLst>
                                      </p:cBhvr>
                                      <p:to>
                                        <p:strVal val="visible"/>
                                      </p:to>
                                    </p:set>
                                    <p:animEffect transition="in" filter="blinds(horizontal)">
                                      <p:cBhvr>
                                        <p:cTn id="33" dur="500"/>
                                        <p:tgtEl>
                                          <p:spTgt spid="161795">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61795">
                                            <p:txEl>
                                              <p:pRg st="9" end="9"/>
                                            </p:txEl>
                                          </p:spTgt>
                                        </p:tgtEl>
                                        <p:attrNameLst>
                                          <p:attrName>style.visibility</p:attrName>
                                        </p:attrNameLst>
                                      </p:cBhvr>
                                      <p:to>
                                        <p:strVal val="visible"/>
                                      </p:to>
                                    </p:set>
                                    <p:animEffect transition="in" filter="blinds(horizontal)">
                                      <p:cBhvr>
                                        <p:cTn id="36" dur="500"/>
                                        <p:tgtEl>
                                          <p:spTgt spid="161795">
                                            <p:txEl>
                                              <p:pRg st="9" end="9"/>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1795">
                                            <p:txEl>
                                              <p:pRg st="10" end="10"/>
                                            </p:txEl>
                                          </p:spTgt>
                                        </p:tgtEl>
                                        <p:attrNameLst>
                                          <p:attrName>style.visibility</p:attrName>
                                        </p:attrNameLst>
                                      </p:cBhvr>
                                      <p:to>
                                        <p:strVal val="visible"/>
                                      </p:to>
                                    </p:set>
                                    <p:animEffect transition="in" filter="blinds(horizontal)">
                                      <p:cBhvr>
                                        <p:cTn id="39" dur="500"/>
                                        <p:tgtEl>
                                          <p:spTgt spid="161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Arthritis</a:t>
            </a:r>
            <a:endParaRPr lang="en-US" dirty="0"/>
          </a:p>
        </p:txBody>
      </p:sp>
      <p:sp>
        <p:nvSpPr>
          <p:cNvPr id="3" name="Content Placeholder 2"/>
          <p:cNvSpPr>
            <a:spLocks noGrp="1"/>
          </p:cNvSpPr>
          <p:nvPr>
            <p:ph idx="1"/>
          </p:nvPr>
        </p:nvSpPr>
        <p:spPr>
          <a:xfrm>
            <a:off x="152400" y="1219200"/>
            <a:ext cx="8915400" cy="5562600"/>
          </a:xfrm>
        </p:spPr>
        <p:txBody>
          <a:bodyPr>
            <a:normAutofit/>
          </a:bodyPr>
          <a:lstStyle/>
          <a:p>
            <a:r>
              <a:rPr lang="en-US" b="1" dirty="0" smtClean="0"/>
              <a:t>Joints can become infected through: </a:t>
            </a:r>
          </a:p>
          <a:p>
            <a:pPr>
              <a:buFont typeface="Wingdings" panose="05000000000000000000" pitchFamily="2" charset="2"/>
              <a:buChar char="ü"/>
            </a:pPr>
            <a:r>
              <a:rPr lang="en-US" b="1" dirty="0" smtClean="0"/>
              <a:t>spread of infection </a:t>
            </a:r>
            <a:r>
              <a:rPr lang="en-US" dirty="0" smtClean="0"/>
              <a:t>from other parts of the body  </a:t>
            </a:r>
          </a:p>
          <a:p>
            <a:pPr>
              <a:buFont typeface="Wingdings" panose="05000000000000000000" pitchFamily="2" charset="2"/>
              <a:buChar char="ü"/>
            </a:pPr>
            <a:r>
              <a:rPr lang="en-US" dirty="0" smtClean="0"/>
              <a:t> </a:t>
            </a:r>
            <a:r>
              <a:rPr lang="en-US" b="1" dirty="0" smtClean="0"/>
              <a:t>directly through trauma or</a:t>
            </a:r>
          </a:p>
          <a:p>
            <a:pPr>
              <a:buFont typeface="Wingdings" panose="05000000000000000000" pitchFamily="2" charset="2"/>
              <a:buChar char="ü"/>
            </a:pPr>
            <a:r>
              <a:rPr lang="en-US" b="1" dirty="0" smtClean="0"/>
              <a:t> surgical instrumentation.</a:t>
            </a:r>
          </a:p>
          <a:p>
            <a:r>
              <a:rPr lang="en-US" dirty="0" smtClean="0"/>
              <a:t> Previous trauma to joints, joint replacement, coexisting arthritis, and diminished host resistance contribute to the development of an infected joint. </a:t>
            </a:r>
          </a:p>
          <a:p>
            <a:r>
              <a:rPr lang="en-US" i="1" dirty="0" smtClean="0"/>
              <a:t>S. aureus causes  </a:t>
            </a:r>
            <a:r>
              <a:rPr lang="en-US" dirty="0" smtClean="0"/>
              <a:t>50% of all joint infections rheumatoid arthritis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172200"/>
          </a:xfrm>
        </p:spPr>
        <p:txBody>
          <a:bodyPr>
            <a:normAutofit/>
          </a:bodyPr>
          <a:lstStyle/>
          <a:p>
            <a:r>
              <a:rPr lang="en-US" sz="4000" dirty="0" smtClean="0"/>
              <a:t>The </a:t>
            </a:r>
            <a:r>
              <a:rPr lang="en-US" sz="4000" b="1" dirty="0" smtClean="0"/>
              <a:t>knee </a:t>
            </a:r>
            <a:r>
              <a:rPr lang="en-US" sz="4000" dirty="0" smtClean="0"/>
              <a:t>is the joint that is most commonly infected (50% of cases), followed by the </a:t>
            </a:r>
            <a:r>
              <a:rPr lang="en-US" sz="4000" b="1" dirty="0" smtClean="0"/>
              <a:t>hip and the shoulder</a:t>
            </a:r>
            <a:r>
              <a:rPr lang="en-US" sz="4000" dirty="0" smtClean="0"/>
              <a:t> </a:t>
            </a:r>
            <a:endParaRPr lang="en-US" sz="4000" dirty="0"/>
          </a:p>
          <a:p>
            <a:r>
              <a:rPr lang="en-US" sz="4000" dirty="0" smtClean="0"/>
              <a:t>  Prompt </a:t>
            </a:r>
            <a:r>
              <a:rPr lang="en-US" sz="4000" b="1" dirty="0" smtClean="0"/>
              <a:t>recognition and treatment </a:t>
            </a:r>
            <a:r>
              <a:rPr lang="en-US" sz="4000" dirty="0" smtClean="0"/>
              <a:t>of an infected joint are important because accumulating purulent material results in </a:t>
            </a:r>
            <a:r>
              <a:rPr lang="en-US" sz="4000" b="1" dirty="0" err="1" smtClean="0"/>
              <a:t>chondrolysis</a:t>
            </a:r>
            <a:r>
              <a:rPr lang="en-US" sz="4000" b="1" dirty="0" smtClean="0"/>
              <a:t> (destruction of hyaline cartilage</a:t>
            </a:r>
            <a:r>
              <a:rPr lang="en-US" sz="4000" dirty="0" smtClean="0"/>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Pictures\Screenshot_2019-01-21-21-07-47.png"/>
          <p:cNvPicPr>
            <a:picLocks noGrp="1" noChangeAspect="1" noChangeArrowheads="1"/>
          </p:cNvPicPr>
          <p:nvPr>
            <p:ph idx="1"/>
          </p:nvPr>
        </p:nvPicPr>
        <p:blipFill>
          <a:blip r:embed="rId2"/>
          <a:srcRect/>
          <a:stretch>
            <a:fillRect/>
          </a:stretch>
        </p:blipFill>
        <p:spPr bwMode="auto">
          <a:xfrm>
            <a:off x="1066800" y="1219200"/>
            <a:ext cx="6705600" cy="457199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a:xfrm>
            <a:off x="457200" y="1143000"/>
            <a:ext cx="8534400" cy="5486400"/>
          </a:xfrm>
        </p:spPr>
        <p:txBody>
          <a:bodyPr>
            <a:normAutofit/>
          </a:bodyPr>
          <a:lstStyle/>
          <a:p>
            <a:r>
              <a:rPr lang="en-US" dirty="0" smtClean="0"/>
              <a:t> A</a:t>
            </a:r>
            <a:r>
              <a:rPr lang="en-US" b="1" dirty="0" smtClean="0"/>
              <a:t>cute septic arthritis </a:t>
            </a:r>
            <a:r>
              <a:rPr lang="en-US" dirty="0" smtClean="0"/>
              <a:t>usually presents with: </a:t>
            </a:r>
          </a:p>
          <a:p>
            <a:r>
              <a:rPr lang="en-US" sz="3600" dirty="0" smtClean="0"/>
              <a:t>a warm joint</a:t>
            </a:r>
          </a:p>
          <a:p>
            <a:r>
              <a:rPr lang="en-US" sz="3600" dirty="0"/>
              <a:t> </a:t>
            </a:r>
            <a:r>
              <a:rPr lang="en-US" sz="3600" dirty="0" smtClean="0"/>
              <a:t>painful joint</a:t>
            </a:r>
          </a:p>
          <a:p>
            <a:r>
              <a:rPr lang="en-US" sz="3600" dirty="0" smtClean="0"/>
              <a:t>swollen joint with decreased range of motion. </a:t>
            </a:r>
          </a:p>
          <a:p>
            <a:r>
              <a:rPr lang="en-US" sz="3600" dirty="0" smtClean="0"/>
              <a:t>Systemic chills,</a:t>
            </a:r>
          </a:p>
          <a:p>
            <a:r>
              <a:rPr lang="en-US" sz="3600" dirty="0" smtClean="0"/>
              <a:t> fever</a:t>
            </a:r>
          </a:p>
          <a:p>
            <a:r>
              <a:rPr lang="en-US" sz="3600" dirty="0" smtClean="0"/>
              <a:t>leukocytosis  </a:t>
            </a:r>
          </a:p>
          <a:p>
            <a:pPr marL="0" indent="0">
              <a:buNone/>
            </a:pPr>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idx="1"/>
          </p:nvPr>
        </p:nvSpPr>
        <p:spPr/>
        <p:txBody>
          <a:bodyPr>
            <a:normAutofit/>
          </a:bodyPr>
          <a:lstStyle/>
          <a:p>
            <a:r>
              <a:rPr lang="en-US" dirty="0" smtClean="0"/>
              <a:t>Osteomyelitis is an infection of the bones that results in inflammation, necrosis and formation of new bones.</a:t>
            </a:r>
          </a:p>
          <a:p>
            <a:pPr marL="0" indent="0">
              <a:buNone/>
            </a:pPr>
            <a:r>
              <a:rPr lang="en-US" dirty="0" smtClean="0"/>
              <a:t>       OR</a:t>
            </a:r>
          </a:p>
          <a:p>
            <a:r>
              <a:rPr lang="en-US" dirty="0"/>
              <a:t>A condition caused by the invasion by one or more pathogenic microorganisms that stimulates the inflammatory response in bone tissue</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 include: </a:t>
            </a:r>
            <a:br>
              <a:rPr lang="en-US" b="1" dirty="0"/>
            </a:b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buFont typeface="Wingdings" panose="05000000000000000000" pitchFamily="2" charset="2"/>
              <a:buChar char="ü"/>
            </a:pPr>
            <a:r>
              <a:rPr lang="en-US" sz="3600" dirty="0" smtClean="0"/>
              <a:t>advanced </a:t>
            </a:r>
            <a:r>
              <a:rPr lang="en-US" sz="3600" dirty="0"/>
              <a:t>age, </a:t>
            </a:r>
          </a:p>
          <a:p>
            <a:pPr>
              <a:buFont typeface="Wingdings" panose="05000000000000000000" pitchFamily="2" charset="2"/>
              <a:buChar char="ü"/>
            </a:pPr>
            <a:r>
              <a:rPr lang="en-US" sz="3600" dirty="0"/>
              <a:t>diabetes, </a:t>
            </a:r>
          </a:p>
          <a:p>
            <a:pPr>
              <a:buFont typeface="Wingdings" panose="05000000000000000000" pitchFamily="2" charset="2"/>
              <a:buChar char="ü"/>
            </a:pPr>
            <a:r>
              <a:rPr lang="en-US" sz="3600" dirty="0"/>
              <a:t>rheumatoid arthritis, and </a:t>
            </a:r>
          </a:p>
          <a:p>
            <a:pPr>
              <a:buFont typeface="Wingdings" panose="05000000000000000000" pitchFamily="2" charset="2"/>
              <a:buChar char="ü"/>
            </a:pPr>
            <a:r>
              <a:rPr lang="en-US" sz="3600" dirty="0"/>
              <a:t>preexisting joint disease or</a:t>
            </a:r>
          </a:p>
          <a:p>
            <a:pPr>
              <a:buFont typeface="Wingdings" panose="05000000000000000000" pitchFamily="2" charset="2"/>
              <a:buChar char="ü"/>
            </a:pPr>
            <a:r>
              <a:rPr lang="en-US" sz="3600" dirty="0"/>
              <a:t> joint </a:t>
            </a:r>
            <a:r>
              <a:rPr lang="en-US" sz="3600" dirty="0" smtClean="0"/>
              <a:t>replacement</a:t>
            </a:r>
            <a:r>
              <a:rPr lang="en-US" sz="3600" dirty="0"/>
              <a:t> </a:t>
            </a:r>
            <a:endParaRPr lang="en-US" sz="3600" dirty="0" smtClean="0"/>
          </a:p>
          <a:p>
            <a:pPr>
              <a:buFont typeface="Wingdings" panose="05000000000000000000" pitchFamily="2" charset="2"/>
              <a:buChar char="ü"/>
            </a:pPr>
            <a:r>
              <a:rPr lang="en-US" sz="3600" dirty="0" smtClean="0"/>
              <a:t>patients </a:t>
            </a:r>
            <a:r>
              <a:rPr lang="en-US" sz="3600" dirty="0"/>
              <a:t>taking corticosteroids </a:t>
            </a:r>
          </a:p>
          <a:p>
            <a:pPr>
              <a:buFont typeface="Wingdings" panose="05000000000000000000" pitchFamily="2" charset="2"/>
              <a:buChar char="ü"/>
            </a:pPr>
            <a:r>
              <a:rPr lang="en-US" sz="3600" dirty="0" smtClean="0"/>
              <a:t> </a:t>
            </a:r>
            <a:r>
              <a:rPr lang="en-US" sz="3600" dirty="0"/>
              <a:t>immunosuppressive medications</a:t>
            </a:r>
            <a:endParaRPr lang="en-US" sz="3600" dirty="0" smtClean="0"/>
          </a:p>
          <a:p>
            <a:pPr>
              <a:buFont typeface="Wingdings" panose="05000000000000000000" pitchFamily="2" charset="2"/>
              <a:buChar char="ü"/>
            </a:pPr>
            <a:endParaRPr lang="en-US" sz="3600" dirty="0"/>
          </a:p>
        </p:txBody>
      </p:sp>
    </p:spTree>
    <p:extLst>
      <p:ext uri="{BB962C8B-B14F-4D97-AF65-F5344CB8AC3E}">
        <p14:creationId xmlns:p14="http://schemas.microsoft.com/office/powerpoint/2010/main" val="4094958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 include: </a:t>
            </a:r>
            <a:br>
              <a:rPr lang="en-US" b="1" dirty="0"/>
            </a:br>
            <a:endParaRPr lang="en-US" dirty="0"/>
          </a:p>
        </p:txBody>
      </p:sp>
      <p:sp>
        <p:nvSpPr>
          <p:cNvPr id="3" name="Content Placeholder 2"/>
          <p:cNvSpPr>
            <a:spLocks noGrp="1"/>
          </p:cNvSpPr>
          <p:nvPr>
            <p:ph idx="1"/>
          </p:nvPr>
        </p:nvSpPr>
        <p:spPr>
          <a:xfrm>
            <a:off x="152400" y="1600200"/>
            <a:ext cx="8991600" cy="4525963"/>
          </a:xfrm>
        </p:spPr>
        <p:txBody>
          <a:bodyPr/>
          <a:lstStyle/>
          <a:p>
            <a:pPr marL="0" indent="0">
              <a:buNone/>
            </a:pPr>
            <a:r>
              <a:rPr lang="en-US" dirty="0" smtClean="0"/>
              <a:t>NB:</a:t>
            </a:r>
          </a:p>
          <a:p>
            <a:r>
              <a:rPr lang="en-US" sz="3600" dirty="0" smtClean="0"/>
              <a:t>patients taking corticosteroids or immunosuppressive medications require ongoing assessment to detect infection as early as possible in the infectious process.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a:xfrm>
            <a:off x="152400" y="1219200"/>
            <a:ext cx="8763000" cy="5410200"/>
          </a:xfrm>
        </p:spPr>
        <p:txBody>
          <a:bodyPr>
            <a:normAutofit/>
          </a:bodyPr>
          <a:lstStyle/>
          <a:p>
            <a:r>
              <a:rPr lang="en-US" sz="3600" dirty="0" smtClean="0"/>
              <a:t>An assessment for the source and cause of infection is performed.</a:t>
            </a:r>
          </a:p>
          <a:p>
            <a:r>
              <a:rPr lang="en-US" sz="3600" b="1" dirty="0" smtClean="0"/>
              <a:t>Diagnostic studies </a:t>
            </a:r>
            <a:r>
              <a:rPr lang="en-US" sz="3600" dirty="0" smtClean="0"/>
              <a:t>include aspiration, examination, and culture of the synovial fluid. </a:t>
            </a:r>
          </a:p>
          <a:p>
            <a:r>
              <a:rPr lang="en-US" sz="3600" b="1" dirty="0" smtClean="0"/>
              <a:t>Computed tomography (CT) and MRI </a:t>
            </a:r>
            <a:r>
              <a:rPr lang="en-US" sz="3600" dirty="0" smtClean="0"/>
              <a:t>may reveal damage to the joint lining.</a:t>
            </a:r>
          </a:p>
          <a:p>
            <a:r>
              <a:rPr lang="en-US" sz="3600" dirty="0" smtClean="0"/>
              <a:t> </a:t>
            </a:r>
            <a:r>
              <a:rPr lang="en-US" sz="3600" b="1" dirty="0" smtClean="0"/>
              <a:t>Radioisotope scanning </a:t>
            </a:r>
            <a:r>
              <a:rPr lang="en-US" sz="3600" dirty="0" smtClean="0"/>
              <a:t>may be useful in localizing the infectious process.</a:t>
            </a:r>
            <a:endParaRPr lang="en-US" sz="3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a:xfrm>
            <a:off x="152400" y="1219200"/>
            <a:ext cx="8839200" cy="5486400"/>
          </a:xfrm>
        </p:spPr>
        <p:txBody>
          <a:bodyPr>
            <a:normAutofit/>
          </a:bodyPr>
          <a:lstStyle/>
          <a:p>
            <a:r>
              <a:rPr lang="en-US" sz="3600" b="1" dirty="0" smtClean="0"/>
              <a:t>Broad-spectrum IV antibiotics </a:t>
            </a:r>
            <a:r>
              <a:rPr lang="en-US" sz="3600" dirty="0" smtClean="0"/>
              <a:t>are started promptly and then changed to organism-specific antibiotics after culture results are available. </a:t>
            </a:r>
          </a:p>
          <a:p>
            <a:r>
              <a:rPr lang="en-US" sz="3600" dirty="0" smtClean="0"/>
              <a:t>The IV antibiotics are continued until symptoms resolve. </a:t>
            </a:r>
          </a:p>
          <a:p>
            <a:r>
              <a:rPr lang="en-US" sz="3600" dirty="0" smtClean="0"/>
              <a:t>The </a:t>
            </a:r>
            <a:r>
              <a:rPr lang="en-US" sz="3600" b="1" dirty="0" smtClean="0"/>
              <a:t>synovial fluid is aspirated </a:t>
            </a:r>
            <a:r>
              <a:rPr lang="en-US" sz="3600" dirty="0" smtClean="0"/>
              <a:t>and </a:t>
            </a:r>
            <a:r>
              <a:rPr lang="en-US" sz="3600" b="1" dirty="0" smtClean="0"/>
              <a:t>analyzed </a:t>
            </a:r>
            <a:r>
              <a:rPr lang="en-US" sz="3600" dirty="0" smtClean="0"/>
              <a:t>periodically for sterility and decrease in WBCs</a:t>
            </a:r>
            <a:r>
              <a:rPr lang="en-US" dirty="0" smtClean="0"/>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135563"/>
          </a:xfrm>
        </p:spPr>
        <p:txBody>
          <a:bodyPr/>
          <a:lstStyle/>
          <a:p>
            <a:r>
              <a:rPr lang="en-US" dirty="0" smtClean="0"/>
              <a:t> </a:t>
            </a:r>
            <a:r>
              <a:rPr lang="en-US" sz="3600" dirty="0" smtClean="0"/>
              <a:t>physician may </a:t>
            </a:r>
            <a:r>
              <a:rPr lang="en-US" sz="3600" b="1" dirty="0" smtClean="0"/>
              <a:t>aspirate </a:t>
            </a:r>
            <a:r>
              <a:rPr lang="en-US" sz="3600" dirty="0" smtClean="0"/>
              <a:t>the joint with a needle </a:t>
            </a:r>
            <a:r>
              <a:rPr lang="en-US" sz="3600" b="1" dirty="0" smtClean="0"/>
              <a:t>to remove excessive joint fluid, exudate, and debris.</a:t>
            </a:r>
          </a:p>
          <a:p>
            <a:r>
              <a:rPr lang="en-US" sz="3600" dirty="0" smtClean="0"/>
              <a:t> This promotes comfort and decreases joint destruction caused by the action of proteolytic enzymes in the purulent fluid.  </a:t>
            </a:r>
          </a:p>
          <a:p>
            <a:r>
              <a:rPr lang="en-US" sz="3600" b="1" dirty="0" err="1" smtClean="0"/>
              <a:t>Arthrotomy</a:t>
            </a:r>
            <a:r>
              <a:rPr lang="en-US" sz="3600" b="1" dirty="0" smtClean="0"/>
              <a:t> or arthroscopy </a:t>
            </a:r>
            <a:r>
              <a:rPr lang="en-US" sz="3600" dirty="0" smtClean="0"/>
              <a:t>is used to drain the joint and remove dead tissue.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152400" y="990600"/>
            <a:ext cx="8839200" cy="5638800"/>
          </a:xfrm>
        </p:spPr>
        <p:txBody>
          <a:bodyPr>
            <a:normAutofit/>
          </a:bodyPr>
          <a:lstStyle/>
          <a:p>
            <a:r>
              <a:rPr lang="en-US" dirty="0" smtClean="0"/>
              <a:t>The inflamed joint is  </a:t>
            </a:r>
            <a:r>
              <a:rPr lang="en-US" b="1" dirty="0" smtClean="0"/>
              <a:t>supported and immobilized in a functional position </a:t>
            </a:r>
            <a:r>
              <a:rPr lang="en-US" dirty="0" smtClean="0"/>
              <a:t>by a </a:t>
            </a:r>
            <a:r>
              <a:rPr lang="en-US" b="1" dirty="0" smtClean="0"/>
              <a:t>splint</a:t>
            </a:r>
            <a:r>
              <a:rPr lang="en-US" dirty="0" smtClean="0"/>
              <a:t> that increases the </a:t>
            </a:r>
            <a:r>
              <a:rPr lang="en-US" b="1" dirty="0" smtClean="0"/>
              <a:t>patient’s comfort</a:t>
            </a:r>
            <a:r>
              <a:rPr lang="en-US" dirty="0" smtClean="0"/>
              <a:t>. </a:t>
            </a:r>
          </a:p>
          <a:p>
            <a:r>
              <a:rPr lang="en-US" b="1" dirty="0" smtClean="0"/>
              <a:t>Analgesic</a:t>
            </a:r>
            <a:r>
              <a:rPr lang="en-US" dirty="0" smtClean="0"/>
              <a:t>  such as codeine,  prescribed to relieve pain.</a:t>
            </a:r>
          </a:p>
          <a:p>
            <a:r>
              <a:rPr lang="en-US" dirty="0" smtClean="0"/>
              <a:t> After the infection has responded to antibiotic therapy, </a:t>
            </a:r>
            <a:r>
              <a:rPr lang="en-US" b="1" dirty="0" smtClean="0"/>
              <a:t>NSAIDs </a:t>
            </a:r>
            <a:r>
              <a:rPr lang="en-US" dirty="0" smtClean="0"/>
              <a:t>   are prescribed to limit joint damage. </a:t>
            </a:r>
          </a:p>
          <a:p>
            <a:r>
              <a:rPr lang="en-US" dirty="0" smtClean="0"/>
              <a:t>The patient’s </a:t>
            </a:r>
            <a:r>
              <a:rPr lang="en-US" b="1" dirty="0" smtClean="0"/>
              <a:t>nutrition and fluid status</a:t>
            </a:r>
            <a:r>
              <a:rPr lang="en-US" dirty="0" smtClean="0"/>
              <a:t> is monitored.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a:xfrm>
            <a:off x="152400" y="1295400"/>
            <a:ext cx="8839200" cy="5486400"/>
          </a:xfrm>
        </p:spPr>
        <p:txBody>
          <a:bodyPr>
            <a:noAutofit/>
          </a:bodyPr>
          <a:lstStyle/>
          <a:p>
            <a:r>
              <a:rPr lang="en-US" sz="3600" dirty="0" smtClean="0"/>
              <a:t>The nurse describes the septic arthritis physiologic process to the patient and teaches the patient how to relieve pain using pharmacologic and non pharmacologic interventions.</a:t>
            </a:r>
          </a:p>
          <a:p>
            <a:r>
              <a:rPr lang="en-US" sz="3600" dirty="0" smtClean="0"/>
              <a:t>The nurse also explains the importance of supporting the affected joint, adhering to the prescribed antibiotic regimen, and observing weight-bearing and activity restrictions.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791200"/>
          </a:xfrm>
        </p:spPr>
        <p:txBody>
          <a:bodyPr>
            <a:normAutofit/>
          </a:bodyPr>
          <a:lstStyle/>
          <a:p>
            <a:r>
              <a:rPr lang="en-US" dirty="0" smtClean="0"/>
              <a:t> </a:t>
            </a:r>
            <a:r>
              <a:rPr lang="en-US" sz="3600" dirty="0" smtClean="0"/>
              <a:t>The nurse demonstrates and encourages the patient to practice safe use of ambulatory aids and assistive devices.</a:t>
            </a:r>
          </a:p>
          <a:p>
            <a:r>
              <a:rPr lang="en-US" sz="3600" dirty="0" smtClean="0"/>
              <a:t>The nurse teaches the patient strategies to promote healing through aseptic dressing changes and proper wound care. </a:t>
            </a:r>
          </a:p>
          <a:p>
            <a:r>
              <a:rPr lang="en-US" sz="3600" dirty="0" smtClean="0"/>
              <a:t>The patient is then encouraged to perform range-of motion exercises after the infection subsides</a:t>
            </a:r>
            <a:r>
              <a:rPr lang="en-US" dirty="0" smtClean="0"/>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p:cNvSpPr>
            <a:spLocks noGrp="1"/>
          </p:cNvSpPr>
          <p:nvPr>
            <p:ph idx="1"/>
          </p:nvPr>
        </p:nvSpPr>
        <p:spPr>
          <a:xfrm>
            <a:off x="457200" y="838200"/>
            <a:ext cx="8229600" cy="5287963"/>
          </a:xfrm>
        </p:spPr>
        <p:txBody>
          <a:bodyPr>
            <a:normAutofit/>
          </a:bodyPr>
          <a:lstStyle/>
          <a:p>
            <a:r>
              <a:rPr lang="en-US" sz="4400" b="1" dirty="0"/>
              <a:t>Chronic/ degenerative disease of </a:t>
            </a:r>
            <a:r>
              <a:rPr lang="en-US" sz="4400" b="1" dirty="0" smtClean="0"/>
              <a:t>joints </a:t>
            </a:r>
            <a:r>
              <a:rPr lang="en-US" sz="4400" b="1" dirty="0"/>
              <a:t>and auto immune </a:t>
            </a:r>
            <a:r>
              <a:rPr lang="en-US" sz="4400" b="1" dirty="0" smtClean="0"/>
              <a:t>disorder</a:t>
            </a:r>
          </a:p>
          <a:p>
            <a:pPr>
              <a:buFont typeface="Wingdings" panose="05000000000000000000" pitchFamily="2" charset="2"/>
              <a:buChar char="v"/>
            </a:pPr>
            <a:r>
              <a:rPr lang="en-US" sz="4400" dirty="0" smtClean="0"/>
              <a:t>Rheumatoid </a:t>
            </a:r>
            <a:r>
              <a:rPr lang="en-US" sz="4400" dirty="0"/>
              <a:t>arthritis </a:t>
            </a:r>
            <a:endParaRPr lang="en-US" sz="4400" dirty="0" smtClean="0"/>
          </a:p>
          <a:p>
            <a:pPr>
              <a:buFont typeface="Wingdings" panose="05000000000000000000" pitchFamily="2" charset="2"/>
              <a:buChar char="v"/>
            </a:pPr>
            <a:r>
              <a:rPr lang="en-US" sz="4400" dirty="0" smtClean="0"/>
              <a:t>Osteoarthritis</a:t>
            </a:r>
          </a:p>
          <a:p>
            <a:pPr>
              <a:buFont typeface="Wingdings" panose="05000000000000000000" pitchFamily="2" charset="2"/>
              <a:buChar char="v"/>
            </a:pPr>
            <a:r>
              <a:rPr lang="en-US" sz="4400" dirty="0" smtClean="0"/>
              <a:t>Ankylosing  spondylitis </a:t>
            </a:r>
          </a:p>
          <a:p>
            <a:pPr>
              <a:buFont typeface="Wingdings" panose="05000000000000000000" pitchFamily="2" charset="2"/>
              <a:buChar char="v"/>
            </a:pPr>
            <a:endParaRPr lang="en-US" sz="4400" b="1" dirty="0"/>
          </a:p>
        </p:txBody>
      </p:sp>
    </p:spTree>
    <p:extLst>
      <p:ext uri="{BB962C8B-B14F-4D97-AF65-F5344CB8AC3E}">
        <p14:creationId xmlns:p14="http://schemas.microsoft.com/office/powerpoint/2010/main" val="1788028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650776"/>
            <a:ext cx="8229600" cy="762000"/>
          </a:xfrm>
        </p:spPr>
        <p:txBody>
          <a:bodyPr/>
          <a:lstStyle/>
          <a:p>
            <a:r>
              <a:rPr lang="en-US" b="1" dirty="0" smtClean="0"/>
              <a:t>RHEUMATOID ARTHRITIS</a:t>
            </a:r>
            <a:endParaRPr lang="en-US" b="1" dirty="0"/>
          </a:p>
        </p:txBody>
      </p:sp>
      <p:sp>
        <p:nvSpPr>
          <p:cNvPr id="3" name="Content Placeholder 2"/>
          <p:cNvSpPr>
            <a:spLocks noGrp="1"/>
          </p:cNvSpPr>
          <p:nvPr>
            <p:ph idx="1"/>
          </p:nvPr>
        </p:nvSpPr>
        <p:spPr>
          <a:xfrm>
            <a:off x="467544" y="1628800"/>
            <a:ext cx="8208912" cy="4752528"/>
          </a:xfrm>
        </p:spPr>
        <p:txBody>
          <a:bodyPr>
            <a:noAutofit/>
          </a:bodyPr>
          <a:lstStyle/>
          <a:p>
            <a:pPr>
              <a:lnSpc>
                <a:spcPct val="150000"/>
              </a:lnSpc>
              <a:buNone/>
            </a:pPr>
            <a:r>
              <a:rPr lang="en-US" sz="2800" dirty="0" smtClean="0"/>
              <a:t>Rheumatoid Arthritis is a systemic inflammatory disease affecting synovial joints.</a:t>
            </a:r>
          </a:p>
          <a:p>
            <a:pPr>
              <a:lnSpc>
                <a:spcPct val="150000"/>
              </a:lnSpc>
              <a:buNone/>
            </a:pPr>
            <a:r>
              <a:rPr lang="en-US" sz="2800" dirty="0" smtClean="0"/>
              <a:t>                     OR </a:t>
            </a:r>
          </a:p>
          <a:p>
            <a:r>
              <a:rPr lang="en-US" altLang="en-US" dirty="0" smtClean="0"/>
              <a:t> </a:t>
            </a:r>
            <a:r>
              <a:rPr lang="en-US" sz="2800" dirty="0" smtClean="0"/>
              <a:t>Rheumatoid </a:t>
            </a:r>
            <a:r>
              <a:rPr lang="en-US" sz="2800" dirty="0"/>
              <a:t>arthritis (RA) is a chronic, progressive, systemic   inflammatory disease that destroys synovial joints and other connective tissues, including major organs.</a:t>
            </a:r>
          </a:p>
          <a:p>
            <a:pPr>
              <a:lnSpc>
                <a:spcPct val="150000"/>
              </a:lnSpc>
            </a:pPr>
            <a:endParaRPr lang="en-US" sz="2800" dirty="0" smtClean="0"/>
          </a:p>
          <a:p>
            <a:pPr>
              <a:lnSpc>
                <a:spcPct val="150000"/>
              </a:lnSpc>
            </a:pPr>
            <a:endParaRPr lang="en-US" sz="2800" dirty="0"/>
          </a:p>
        </p:txBody>
      </p:sp>
    </p:spTree>
    <p:extLst>
      <p:ext uri="{BB962C8B-B14F-4D97-AF65-F5344CB8AC3E}">
        <p14:creationId xmlns:p14="http://schemas.microsoft.com/office/powerpoint/2010/main" val="31900045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GB" dirty="0" smtClean="0"/>
              <a:t>Classification </a:t>
            </a:r>
            <a:endParaRPr lang="en-GB" dirty="0"/>
          </a:p>
        </p:txBody>
      </p:sp>
      <p:sp>
        <p:nvSpPr>
          <p:cNvPr id="3" name="Content Placeholder 2"/>
          <p:cNvSpPr>
            <a:spLocks noGrp="1"/>
          </p:cNvSpPr>
          <p:nvPr>
            <p:ph idx="1"/>
          </p:nvPr>
        </p:nvSpPr>
        <p:spPr/>
        <p:txBody>
          <a:bodyPr>
            <a:normAutofit lnSpcReduction="10000"/>
          </a:bodyPr>
          <a:lstStyle/>
          <a:p>
            <a:pPr marL="560070" indent="-514350" fontAlgn="auto">
              <a:spcAft>
                <a:spcPts val="0"/>
              </a:spcAft>
              <a:buFont typeface="+mj-lt"/>
              <a:buAutoNum type="arabicParenR"/>
              <a:defRPr/>
            </a:pPr>
            <a:r>
              <a:rPr lang="en-GB" sz="3500" dirty="0" smtClean="0"/>
              <a:t>The duration - acute, subacute and chronic</a:t>
            </a:r>
          </a:p>
          <a:p>
            <a:pPr marL="806958" lvl="1" indent="-514350" fontAlgn="auto">
              <a:spcAft>
                <a:spcPts val="0"/>
              </a:spcAft>
              <a:buClr>
                <a:schemeClr val="accent4"/>
              </a:buClr>
              <a:buFont typeface="+mj-lt"/>
              <a:buAutoNum type="arabicParenR"/>
              <a:defRPr/>
            </a:pPr>
            <a:endParaRPr lang="en-GB" sz="3200" dirty="0" smtClean="0">
              <a:solidFill>
                <a:schemeClr val="tx1">
                  <a:tint val="85000"/>
                </a:schemeClr>
              </a:solidFill>
            </a:endParaRPr>
          </a:p>
          <a:p>
            <a:pPr marL="560070" indent="-514350" fontAlgn="auto">
              <a:spcAft>
                <a:spcPts val="0"/>
              </a:spcAft>
              <a:buFont typeface="+mj-lt"/>
              <a:buAutoNum type="arabicParenR"/>
              <a:defRPr/>
            </a:pPr>
            <a:r>
              <a:rPr lang="en-GB" sz="3500" dirty="0"/>
              <a:t>M</a:t>
            </a:r>
            <a:r>
              <a:rPr lang="en-GB" sz="3500" dirty="0" smtClean="0"/>
              <a:t>echanism of infection – exogenous or haematogenous</a:t>
            </a:r>
          </a:p>
          <a:p>
            <a:pPr marL="292608" lvl="1" indent="0" fontAlgn="auto">
              <a:spcAft>
                <a:spcPts val="0"/>
              </a:spcAft>
              <a:buClr>
                <a:schemeClr val="accent4"/>
              </a:buClr>
              <a:buNone/>
              <a:defRPr/>
            </a:pPr>
            <a:endParaRPr lang="en-GB" sz="3200" dirty="0" smtClean="0">
              <a:solidFill>
                <a:schemeClr val="tx1">
                  <a:tint val="85000"/>
                </a:schemeClr>
              </a:solidFill>
            </a:endParaRPr>
          </a:p>
          <a:p>
            <a:pPr marL="560070" indent="-514350" fontAlgn="auto">
              <a:spcAft>
                <a:spcPts val="0"/>
              </a:spcAft>
              <a:buFont typeface="+mj-lt"/>
              <a:buAutoNum type="arabicParenR"/>
              <a:defRPr/>
            </a:pPr>
            <a:r>
              <a:rPr lang="en-GB" sz="3500" dirty="0" smtClean="0"/>
              <a:t>The type of host response to the infection- pyogenic or non pyogenic</a:t>
            </a:r>
            <a:endParaRPr lang="en-GB" sz="3500" dirty="0"/>
          </a:p>
        </p:txBody>
      </p:sp>
    </p:spTree>
    <p:extLst>
      <p:ext uri="{BB962C8B-B14F-4D97-AF65-F5344CB8AC3E}">
        <p14:creationId xmlns:p14="http://schemas.microsoft.com/office/powerpoint/2010/main" val="54155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 </a:t>
            </a:r>
            <a:r>
              <a:rPr lang="en-US" sz="3600" dirty="0"/>
              <a:t>The </a:t>
            </a:r>
            <a:r>
              <a:rPr lang="en-US" sz="3600" b="1" dirty="0"/>
              <a:t>autoimmune reaction </a:t>
            </a:r>
            <a:r>
              <a:rPr lang="en-US" sz="3600" dirty="0"/>
              <a:t>within synovial membrane  leads to an inflammatory process, that damages or irritates the joint tissues</a:t>
            </a:r>
            <a:r>
              <a:rPr lang="en-US" sz="3600" dirty="0" smtClean="0"/>
              <a:t>.</a:t>
            </a:r>
            <a:endParaRPr lang="en-US" sz="3600" b="1" dirty="0" smtClean="0"/>
          </a:p>
          <a:p>
            <a:r>
              <a:rPr lang="en-US" sz="3600" b="1" dirty="0" smtClean="0"/>
              <a:t>Inflammatory</a:t>
            </a:r>
            <a:r>
              <a:rPr lang="en-US" sz="3600" dirty="0" smtClean="0"/>
              <a:t> </a:t>
            </a:r>
            <a:r>
              <a:rPr lang="en-US" sz="3600" dirty="0"/>
              <a:t>cells and chemicals cause </a:t>
            </a:r>
            <a:r>
              <a:rPr lang="en-US" sz="3600" b="1" dirty="0"/>
              <a:t>synovitis, </a:t>
            </a:r>
            <a:r>
              <a:rPr lang="en-US" sz="3600" dirty="0"/>
              <a:t>an inflammation of the synovium (the lining of the joint capsule).</a:t>
            </a:r>
          </a:p>
          <a:p>
            <a:endParaRPr lang="en-US" sz="3600" dirty="0" smtClean="0"/>
          </a:p>
          <a:p>
            <a:endParaRPr lang="en-US" sz="3600" dirty="0"/>
          </a:p>
        </p:txBody>
      </p:sp>
    </p:spTree>
    <p:extLst>
      <p:ext uri="{BB962C8B-B14F-4D97-AF65-F5344CB8AC3E}">
        <p14:creationId xmlns:p14="http://schemas.microsoft.com/office/powerpoint/2010/main" val="1663307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t>Pathophysiology</a:t>
            </a:r>
            <a:r>
              <a:rPr lang="en-US" b="1" i="1" dirty="0" smtClean="0"/>
              <a:t/>
            </a:r>
            <a:br>
              <a:rPr lang="en-US" b="1" i="1" dirty="0" smtClean="0"/>
            </a:br>
            <a:endParaRPr lang="en-US" dirty="0"/>
          </a:p>
        </p:txBody>
      </p:sp>
      <p:sp>
        <p:nvSpPr>
          <p:cNvPr id="3" name="Content Placeholder 2"/>
          <p:cNvSpPr>
            <a:spLocks noGrp="1"/>
          </p:cNvSpPr>
          <p:nvPr>
            <p:ph idx="1"/>
          </p:nvPr>
        </p:nvSpPr>
        <p:spPr>
          <a:xfrm>
            <a:off x="228600" y="1143000"/>
            <a:ext cx="8763000" cy="5562600"/>
          </a:xfrm>
        </p:spPr>
        <p:txBody>
          <a:bodyPr>
            <a:normAutofit/>
          </a:bodyPr>
          <a:lstStyle/>
          <a:p>
            <a:r>
              <a:rPr lang="en-US" sz="3600" dirty="0" smtClean="0"/>
              <a:t>As </a:t>
            </a:r>
            <a:r>
              <a:rPr lang="en-US" sz="3600" dirty="0"/>
              <a:t>the inflammation progresses, the </a:t>
            </a:r>
            <a:r>
              <a:rPr lang="en-US" sz="3600" b="1" dirty="0" smtClean="0"/>
              <a:t>synovium becomes </a:t>
            </a:r>
            <a:r>
              <a:rPr lang="en-US" sz="3600" b="1" dirty="0"/>
              <a:t>thick </a:t>
            </a:r>
            <a:r>
              <a:rPr lang="en-US" sz="3600" dirty="0"/>
              <a:t>and </a:t>
            </a:r>
            <a:r>
              <a:rPr lang="en-US" sz="3600" b="1" dirty="0"/>
              <a:t>fluid accumulation </a:t>
            </a:r>
            <a:r>
              <a:rPr lang="en-US" sz="3600" dirty="0"/>
              <a:t>causes joint </a:t>
            </a:r>
            <a:r>
              <a:rPr lang="en-US" sz="3600" dirty="0" smtClean="0"/>
              <a:t>swelling and </a:t>
            </a:r>
            <a:r>
              <a:rPr lang="en-US" sz="3600" dirty="0"/>
              <a:t>pain</a:t>
            </a:r>
            <a:r>
              <a:rPr lang="en-US" sz="3600" dirty="0" smtClean="0"/>
              <a:t>.</a:t>
            </a:r>
          </a:p>
          <a:p>
            <a:r>
              <a:rPr lang="en-US" sz="3600" dirty="0" smtClean="0"/>
              <a:t> </a:t>
            </a:r>
            <a:r>
              <a:rPr lang="en-US" sz="3600" dirty="0"/>
              <a:t>A destructive </a:t>
            </a:r>
            <a:r>
              <a:rPr lang="en-US" sz="3600" dirty="0" err="1"/>
              <a:t>pannus</a:t>
            </a:r>
            <a:r>
              <a:rPr lang="en-US" sz="3600" dirty="0"/>
              <a:t> (new synovial tissue </a:t>
            </a:r>
            <a:r>
              <a:rPr lang="en-US" sz="3600" dirty="0" smtClean="0"/>
              <a:t>growth infiltrated </a:t>
            </a:r>
            <a:r>
              <a:rPr lang="en-US" sz="3600" dirty="0"/>
              <a:t>with inflammatory cells</a:t>
            </a:r>
            <a:r>
              <a:rPr lang="en-US" sz="3600" b="1" dirty="0"/>
              <a:t>) erodes the joint </a:t>
            </a:r>
            <a:r>
              <a:rPr lang="en-US" sz="3600" b="1" dirty="0" smtClean="0"/>
              <a:t>cartilage </a:t>
            </a:r>
            <a:r>
              <a:rPr lang="en-US" sz="3600" dirty="0" smtClean="0"/>
              <a:t>and </a:t>
            </a:r>
            <a:r>
              <a:rPr lang="en-US" sz="3600" dirty="0"/>
              <a:t>eventually destroys the bone within the joint </a:t>
            </a:r>
          </a:p>
        </p:txBody>
      </p:sp>
    </p:spTree>
    <p:extLst>
      <p:ext uri="{BB962C8B-B14F-4D97-AF65-F5344CB8AC3E}">
        <p14:creationId xmlns:p14="http://schemas.microsoft.com/office/powerpoint/2010/main" val="3180459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8600"/>
            <a:ext cx="7772400" cy="609600"/>
          </a:xfrm>
        </p:spPr>
        <p:txBody>
          <a:bodyPr>
            <a:normAutofit fontScale="90000"/>
          </a:bodyPr>
          <a:lstStyle/>
          <a:p>
            <a:r>
              <a:rPr lang="en-US" sz="3600" i="1" dirty="0" smtClean="0"/>
              <a:t>Cont’d…</a:t>
            </a:r>
            <a:endParaRPr lang="en-US" sz="3600" i="1" dirty="0"/>
          </a:p>
        </p:txBody>
      </p:sp>
      <p:sp>
        <p:nvSpPr>
          <p:cNvPr id="3" name="Content Placeholder 2"/>
          <p:cNvSpPr>
            <a:spLocks noGrp="1"/>
          </p:cNvSpPr>
          <p:nvPr>
            <p:ph idx="1"/>
          </p:nvPr>
        </p:nvSpPr>
        <p:spPr>
          <a:xfrm>
            <a:off x="152400" y="914400"/>
            <a:ext cx="8686800" cy="5666362"/>
          </a:xfrm>
        </p:spPr>
        <p:txBody>
          <a:bodyPr>
            <a:normAutofit lnSpcReduction="10000"/>
          </a:bodyPr>
          <a:lstStyle/>
          <a:p>
            <a:r>
              <a:rPr lang="en-US" sz="3600" dirty="0" smtClean="0"/>
              <a:t>At this point, fibrin develops into a granulation tissue known as </a:t>
            </a:r>
            <a:r>
              <a:rPr lang="en-US" sz="3600" b="1" dirty="0" smtClean="0"/>
              <a:t>pannus </a:t>
            </a:r>
            <a:r>
              <a:rPr lang="en-US" sz="3600" dirty="0" smtClean="0"/>
              <a:t>which destroys cartilage and erodes the bones.</a:t>
            </a:r>
          </a:p>
          <a:p>
            <a:r>
              <a:rPr lang="en-US" sz="3600" dirty="0" smtClean="0"/>
              <a:t> This leads to adhesions between joint surfaces (</a:t>
            </a:r>
            <a:r>
              <a:rPr lang="en-US" sz="3600" dirty="0" err="1" smtClean="0"/>
              <a:t>ankylosis</a:t>
            </a:r>
            <a:r>
              <a:rPr lang="en-US" sz="3600" dirty="0" smtClean="0"/>
              <a:t>) </a:t>
            </a:r>
            <a:r>
              <a:rPr lang="en-US" sz="3600" dirty="0"/>
              <a:t>resulting in </a:t>
            </a:r>
            <a:r>
              <a:rPr lang="en-US" sz="3600" b="1" dirty="0"/>
              <a:t>loss of mobility. </a:t>
            </a:r>
            <a:endParaRPr lang="en-US" sz="3600" dirty="0" smtClean="0"/>
          </a:p>
          <a:p>
            <a:r>
              <a:rPr lang="en-US" sz="3600" dirty="0" smtClean="0"/>
              <a:t>Pain occurs as a result of cartilage degeneration due to erosion.</a:t>
            </a:r>
          </a:p>
          <a:p>
            <a:r>
              <a:rPr lang="en-US" sz="3600" b="1" dirty="0"/>
              <a:t>Joint deformity </a:t>
            </a:r>
            <a:r>
              <a:rPr lang="en-US" sz="3600" dirty="0"/>
              <a:t>and bone loss are common in late RA  </a:t>
            </a:r>
          </a:p>
          <a:p>
            <a:pPr marL="0" indent="0">
              <a:buNone/>
            </a:pPr>
            <a:endParaRPr lang="en-US" sz="3600" dirty="0"/>
          </a:p>
          <a:p>
            <a:endParaRPr lang="en-US" sz="3600" dirty="0"/>
          </a:p>
        </p:txBody>
      </p:sp>
    </p:spTree>
    <p:extLst>
      <p:ext uri="{BB962C8B-B14F-4D97-AF65-F5344CB8AC3E}">
        <p14:creationId xmlns:p14="http://schemas.microsoft.com/office/powerpoint/2010/main" val="368116137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Synovial joints are not the only connective tissues involved in RA</a:t>
            </a:r>
          </a:p>
        </p:txBody>
      </p:sp>
      <p:sp>
        <p:nvSpPr>
          <p:cNvPr id="3" name="Content Placeholder 2"/>
          <p:cNvSpPr>
            <a:spLocks noGrp="1"/>
          </p:cNvSpPr>
          <p:nvPr>
            <p:ph idx="1"/>
          </p:nvPr>
        </p:nvSpPr>
        <p:spPr>
          <a:xfrm>
            <a:off x="152400" y="1371600"/>
            <a:ext cx="8839200" cy="5181600"/>
          </a:xfrm>
        </p:spPr>
        <p:txBody>
          <a:bodyPr>
            <a:normAutofit lnSpcReduction="10000"/>
          </a:bodyPr>
          <a:lstStyle/>
          <a:p>
            <a:r>
              <a:rPr lang="en-US" sz="3600" dirty="0" smtClean="0"/>
              <a:t>Other</a:t>
            </a:r>
            <a:r>
              <a:rPr lang="en-US" sz="3600" b="1" dirty="0" smtClean="0"/>
              <a:t> connective tissue </a:t>
            </a:r>
            <a:r>
              <a:rPr lang="en-US" sz="3600" dirty="0" smtClean="0"/>
              <a:t>may be affected, including blood vessels, nerves, kidneys, pericardium, lungs, and subcutaneous tissue. </a:t>
            </a:r>
          </a:p>
          <a:p>
            <a:r>
              <a:rPr lang="en-US" sz="3600" dirty="0" smtClean="0"/>
              <a:t>The result of </a:t>
            </a:r>
            <a:r>
              <a:rPr lang="en-US" sz="3600" b="1" dirty="0" smtClean="0"/>
              <a:t>body system involvement </a:t>
            </a:r>
            <a:r>
              <a:rPr lang="en-US" sz="3600" dirty="0" smtClean="0"/>
              <a:t>is malfunction or </a:t>
            </a:r>
            <a:r>
              <a:rPr lang="en-US" sz="3600" b="1" dirty="0" smtClean="0"/>
              <a:t>failure of the organ </a:t>
            </a:r>
            <a:r>
              <a:rPr lang="en-US" sz="3600" dirty="0" smtClean="0"/>
              <a:t>or system.</a:t>
            </a:r>
          </a:p>
          <a:p>
            <a:r>
              <a:rPr lang="en-US" sz="3600" b="1" dirty="0" smtClean="0"/>
              <a:t>Death</a:t>
            </a:r>
            <a:r>
              <a:rPr lang="en-US" sz="3600" dirty="0" smtClean="0"/>
              <a:t> can occur if the disease does not respond to treatment.</a:t>
            </a:r>
          </a:p>
          <a:p>
            <a:endParaRPr lang="en-US" dirty="0"/>
          </a:p>
        </p:txBody>
      </p:sp>
    </p:spTree>
    <p:extLst>
      <p:ext uri="{BB962C8B-B14F-4D97-AF65-F5344CB8AC3E}">
        <p14:creationId xmlns:p14="http://schemas.microsoft.com/office/powerpoint/2010/main" val="1906291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915400" cy="609600"/>
          </a:xfrm>
        </p:spPr>
        <p:txBody>
          <a:bodyPr>
            <a:normAutofit fontScale="90000"/>
          </a:bodyPr>
          <a:lstStyle/>
          <a:p>
            <a:pPr eaLnBrk="1" hangingPunct="1"/>
            <a:r>
              <a:rPr lang="en-US" altLang="en-US" smtClean="0"/>
              <a:t>Rheumatoid Arthritis</a:t>
            </a:r>
          </a:p>
        </p:txBody>
      </p:sp>
      <p:pic>
        <p:nvPicPr>
          <p:cNvPr id="37891" name="Picture 4" descr="rheumatoid han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938" y="539750"/>
            <a:ext cx="8640762" cy="6318250"/>
          </a:xfrm>
          <a:noFill/>
        </p:spPr>
      </p:pic>
    </p:spTree>
    <p:extLst>
      <p:ext uri="{BB962C8B-B14F-4D97-AF65-F5344CB8AC3E}">
        <p14:creationId xmlns:p14="http://schemas.microsoft.com/office/powerpoint/2010/main" val="174488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991600" cy="533400"/>
          </a:xfrm>
        </p:spPr>
        <p:txBody>
          <a:bodyPr>
            <a:normAutofit fontScale="90000"/>
          </a:bodyPr>
          <a:lstStyle/>
          <a:p>
            <a:pPr eaLnBrk="1" hangingPunct="1"/>
            <a:r>
              <a:rPr lang="en-US" altLang="en-US" smtClean="0"/>
              <a:t>Sites affected</a:t>
            </a:r>
          </a:p>
        </p:txBody>
      </p:sp>
      <p:pic>
        <p:nvPicPr>
          <p:cNvPr id="39939" name="Picture 4" descr="RA si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533400"/>
            <a:ext cx="9036050" cy="6324600"/>
          </a:xfrm>
          <a:noFill/>
        </p:spPr>
      </p:pic>
    </p:spTree>
    <p:extLst>
      <p:ext uri="{BB962C8B-B14F-4D97-AF65-F5344CB8AC3E}">
        <p14:creationId xmlns:p14="http://schemas.microsoft.com/office/powerpoint/2010/main" val="3096546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304800" y="1371600"/>
            <a:ext cx="8534400" cy="5257799"/>
          </a:xfrm>
          <a:prstGeom prst="rect">
            <a:avLst/>
          </a:prstGeom>
          <a:noFill/>
          <a:ln w="9525">
            <a:noFill/>
            <a:miter lim="800000"/>
            <a:headEnd/>
            <a:tailEnd/>
          </a:ln>
          <a:effectLst/>
        </p:spPr>
      </p:pic>
    </p:spTree>
    <p:extLst>
      <p:ext uri="{BB962C8B-B14F-4D97-AF65-F5344CB8AC3E}">
        <p14:creationId xmlns:p14="http://schemas.microsoft.com/office/powerpoint/2010/main" val="5615406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756667"/>
            <a:ext cx="7772400" cy="728117"/>
          </a:xfrm>
        </p:spPr>
        <p:txBody>
          <a:bodyPr>
            <a:normAutofit fontScale="90000"/>
          </a:bodyPr>
          <a:lstStyle/>
          <a:p>
            <a:r>
              <a:rPr lang="en-US" dirty="0" smtClean="0"/>
              <a:t>Clinical Features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nvGraphicFramePr>
        <p:xfrm>
          <a:off x="576065" y="1600200"/>
          <a:ext cx="8388423" cy="5009872"/>
        </p:xfrm>
        <a:graphic>
          <a:graphicData uri="http://schemas.openxmlformats.org/drawingml/2006/table">
            <a:tbl>
              <a:tblPr firstRow="1" bandRow="1">
                <a:tableStyleId>{5C22544A-7EE6-4342-B048-85BDC9FD1C3A}</a:tableStyleId>
              </a:tblPr>
              <a:tblGrid>
                <a:gridCol w="2898701">
                  <a:extLst>
                    <a:ext uri="{9D8B030D-6E8A-4147-A177-3AD203B41FA5}">
                      <a16:colId xmlns:a16="http://schemas.microsoft.com/office/drawing/2014/main" val="20000"/>
                    </a:ext>
                  </a:extLst>
                </a:gridCol>
                <a:gridCol w="2898701">
                  <a:extLst>
                    <a:ext uri="{9D8B030D-6E8A-4147-A177-3AD203B41FA5}">
                      <a16:colId xmlns:a16="http://schemas.microsoft.com/office/drawing/2014/main" val="20001"/>
                    </a:ext>
                  </a:extLst>
                </a:gridCol>
                <a:gridCol w="2591021">
                  <a:extLst>
                    <a:ext uri="{9D8B030D-6E8A-4147-A177-3AD203B41FA5}">
                      <a16:colId xmlns:a16="http://schemas.microsoft.com/office/drawing/2014/main" val="20002"/>
                    </a:ext>
                  </a:extLst>
                </a:gridCol>
              </a:tblGrid>
              <a:tr h="789058">
                <a:tc>
                  <a:txBody>
                    <a:bodyPr/>
                    <a:lstStyle/>
                    <a:p>
                      <a:r>
                        <a:rPr lang="en-US" b="1" dirty="0"/>
                        <a:t>Early Signs</a:t>
                      </a:r>
                      <a:endParaRPr lang="en-US" dirty="0"/>
                    </a:p>
                  </a:txBody>
                  <a:tcPr anchor="ctr"/>
                </a:tc>
                <a:tc>
                  <a:txBody>
                    <a:bodyPr/>
                    <a:lstStyle/>
                    <a:p>
                      <a:r>
                        <a:rPr lang="en-US" b="1"/>
                        <a:t>Late Signs</a:t>
                      </a:r>
                      <a:endParaRPr lang="en-US"/>
                    </a:p>
                  </a:txBody>
                  <a:tcPr anchor="ctr"/>
                </a:tc>
                <a:tc>
                  <a:txBody>
                    <a:bodyPr/>
                    <a:lstStyle/>
                    <a:p>
                      <a:r>
                        <a:rPr lang="en-US" b="1" dirty="0"/>
                        <a:t>Other Signs</a:t>
                      </a:r>
                      <a:endParaRPr lang="en-US" dirty="0"/>
                    </a:p>
                  </a:txBody>
                  <a:tcPr anchor="ctr"/>
                </a:tc>
                <a:extLst>
                  <a:ext uri="{0D108BD9-81ED-4DB2-BD59-A6C34878D82A}">
                    <a16:rowId xmlns:a16="http://schemas.microsoft.com/office/drawing/2014/main" val="10000"/>
                  </a:ext>
                </a:extLst>
              </a:tr>
              <a:tr h="789058">
                <a:tc>
                  <a:txBody>
                    <a:bodyPr/>
                    <a:lstStyle/>
                    <a:p>
                      <a:r>
                        <a:rPr lang="en-US" dirty="0" smtClean="0"/>
                        <a:t>Warm, swollen and painful joints</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Joint deformities</a:t>
                      </a:r>
                    </a:p>
                    <a:p>
                      <a:endParaRPr lang="en-US" dirty="0"/>
                    </a:p>
                  </a:txBody>
                  <a:tcPr anchor="ctr"/>
                </a:tc>
                <a:tc>
                  <a:txBody>
                    <a:bodyPr/>
                    <a:lstStyle/>
                    <a:p>
                      <a:r>
                        <a:rPr lang="en-US" dirty="0"/>
                        <a:t>Increasing pain</a:t>
                      </a:r>
                    </a:p>
                  </a:txBody>
                  <a:tcPr anchor="ctr"/>
                </a:tc>
                <a:extLst>
                  <a:ext uri="{0D108BD9-81ED-4DB2-BD59-A6C34878D82A}">
                    <a16:rowId xmlns:a16="http://schemas.microsoft.com/office/drawing/2014/main" val="10001"/>
                  </a:ext>
                </a:extLst>
              </a:tr>
              <a:tr h="128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Morning stiffness lasting 30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Contractures, rheumatoid nodules</a:t>
                      </a:r>
                    </a:p>
                    <a:p>
                      <a:endParaRPr lang="en-US" dirty="0"/>
                    </a:p>
                  </a:txBody>
                  <a:tcPr anchor="ctr"/>
                </a:tc>
                <a:tc>
                  <a:txBody>
                    <a:bodyPr/>
                    <a:lstStyle/>
                    <a:p>
                      <a:r>
                        <a:rPr lang="en-US" dirty="0" err="1"/>
                        <a:t>Paraesthesia</a:t>
                      </a:r>
                      <a:endParaRPr lang="en-US" dirty="0"/>
                    </a:p>
                  </a:txBody>
                  <a:tcPr anchor="ctr"/>
                </a:tc>
                <a:extLst>
                  <a:ext uri="{0D108BD9-81ED-4DB2-BD59-A6C34878D82A}">
                    <a16:rowId xmlns:a16="http://schemas.microsoft.com/office/drawing/2014/main" val="10002"/>
                  </a:ext>
                </a:extLst>
              </a:tr>
              <a:tr h="1361934">
                <a:tc>
                  <a:txBody>
                    <a:bodyPr/>
                    <a:lstStyle/>
                    <a:p>
                      <a:r>
                        <a:rPr lang="en-US" dirty="0"/>
                        <a:t>Pain at rest and with movement</a:t>
                      </a:r>
                    </a:p>
                  </a:txBody>
                  <a:tcPr anchor="ctr"/>
                </a:tc>
                <a:tc>
                  <a:txBody>
                    <a:bodyPr/>
                    <a:lstStyle/>
                    <a:p>
                      <a:endParaRPr lang="en-US" dirty="0"/>
                    </a:p>
                  </a:txBody>
                  <a:tcPr anchor="ctr"/>
                </a:tc>
                <a:tc>
                  <a:txBody>
                    <a:bodyPr/>
                    <a:lstStyle/>
                    <a:p>
                      <a:r>
                        <a:rPr lang="en-US" dirty="0"/>
                        <a:t>Dislocation</a:t>
                      </a:r>
                    </a:p>
                  </a:txBody>
                  <a:tcPr anchor="ctr"/>
                </a:tc>
                <a:extLst>
                  <a:ext uri="{0D108BD9-81ED-4DB2-BD59-A6C34878D82A}">
                    <a16:rowId xmlns:a16="http://schemas.microsoft.com/office/drawing/2014/main" val="10003"/>
                  </a:ext>
                </a:extLst>
              </a:tr>
              <a:tr h="789058">
                <a:tc>
                  <a:txBody>
                    <a:bodyPr/>
                    <a:lstStyle/>
                    <a:p>
                      <a:r>
                        <a:rPr lang="en-US" dirty="0" smtClean="0"/>
                        <a:t>Fatigue, malaise</a:t>
                      </a:r>
                      <a:endParaRPr lang="en-US" dirty="0"/>
                    </a:p>
                  </a:txBody>
                  <a:tcPr anchor="ctr"/>
                </a:tc>
                <a:tc>
                  <a:txBody>
                    <a:bodyPr/>
                    <a:lstStyle/>
                    <a:p>
                      <a:endParaRPr lang="en-US" dirty="0"/>
                    </a:p>
                  </a:txBody>
                  <a:tcPr anchor="ctr"/>
                </a:tc>
                <a:tc>
                  <a:txBody>
                    <a:bodyPr/>
                    <a:lstStyle/>
                    <a:p>
                      <a:r>
                        <a:rPr lang="en-US" dirty="0"/>
                        <a:t>  </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6813776"/>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Manifestations of RA</a:t>
            </a:r>
          </a:p>
        </p:txBody>
      </p:sp>
      <p:sp>
        <p:nvSpPr>
          <p:cNvPr id="108547" name="Rectangle 3"/>
          <p:cNvSpPr>
            <a:spLocks noGrp="1" noChangeArrowheads="1"/>
          </p:cNvSpPr>
          <p:nvPr>
            <p:ph idx="1"/>
          </p:nvPr>
        </p:nvSpPr>
        <p:spPr>
          <a:xfrm>
            <a:off x="685800" y="1219200"/>
            <a:ext cx="6934200" cy="5181600"/>
          </a:xfrm>
        </p:spPr>
        <p:txBody>
          <a:bodyPr>
            <a:normAutofit lnSpcReduction="10000"/>
          </a:bodyPr>
          <a:lstStyle/>
          <a:p>
            <a:pPr eaLnBrk="1" hangingPunct="1"/>
            <a:r>
              <a:rPr lang="en-US" altLang="en-US" smtClean="0"/>
              <a:t>Joint symptoms</a:t>
            </a:r>
          </a:p>
          <a:p>
            <a:pPr lvl="1" eaLnBrk="1" hangingPunct="1"/>
            <a:r>
              <a:rPr lang="en-US" altLang="en-US" smtClean="0"/>
              <a:t>Pain, swelling, stiffness (</a:t>
            </a:r>
            <a:r>
              <a:rPr lang="en-US" altLang="en-US" smtClean="0">
                <a:cs typeface="Times New Roman" panose="02020603050405020304" pitchFamily="18" charset="0"/>
              </a:rPr>
              <a:t>↑in morning)</a:t>
            </a:r>
          </a:p>
          <a:p>
            <a:pPr lvl="1" eaLnBrk="1" hangingPunct="1"/>
            <a:r>
              <a:rPr lang="en-US" altLang="en-US" smtClean="0">
                <a:cs typeface="Times New Roman" panose="02020603050405020304" pitchFamily="18" charset="0"/>
              </a:rPr>
              <a:t>Deformity and muscle atrophy</a:t>
            </a:r>
          </a:p>
          <a:p>
            <a:pPr lvl="1" eaLnBrk="1" hangingPunct="1"/>
            <a:r>
              <a:rPr lang="en-US" altLang="en-US" smtClean="0">
                <a:cs typeface="Times New Roman" panose="02020603050405020304" pitchFamily="18" charset="0"/>
              </a:rPr>
              <a:t>Limited ROM</a:t>
            </a:r>
          </a:p>
          <a:p>
            <a:pPr lvl="1" eaLnBrk="1" hangingPunct="1"/>
            <a:endParaRPr lang="en-US" altLang="en-US" smtClean="0">
              <a:latin typeface="Times New Roman" panose="02020603050405020304" pitchFamily="18" charset="0"/>
              <a:cs typeface="Times New Roman" panose="02020603050405020304" pitchFamily="18" charset="0"/>
            </a:endParaRPr>
          </a:p>
          <a:p>
            <a:pPr eaLnBrk="1" hangingPunct="1"/>
            <a:r>
              <a:rPr lang="en-US" altLang="en-US" smtClean="0">
                <a:cs typeface="Times New Roman" panose="02020603050405020304" pitchFamily="18" charset="0"/>
              </a:rPr>
              <a:t>Other Symptoms</a:t>
            </a:r>
          </a:p>
          <a:p>
            <a:pPr lvl="1" eaLnBrk="1" hangingPunct="1"/>
            <a:r>
              <a:rPr lang="en-US" altLang="en-US" smtClean="0">
                <a:cs typeface="Times New Roman" panose="02020603050405020304" pitchFamily="18" charset="0"/>
              </a:rPr>
              <a:t>Fatigue</a:t>
            </a:r>
          </a:p>
          <a:p>
            <a:pPr lvl="1" eaLnBrk="1" hangingPunct="1"/>
            <a:r>
              <a:rPr lang="en-US" altLang="en-US" smtClean="0">
                <a:cs typeface="Times New Roman" panose="02020603050405020304" pitchFamily="18" charset="0"/>
              </a:rPr>
              <a:t>Anorexia</a:t>
            </a:r>
          </a:p>
          <a:p>
            <a:pPr lvl="1" eaLnBrk="1" hangingPunct="1"/>
            <a:r>
              <a:rPr lang="en-US" altLang="en-US" smtClean="0">
                <a:cs typeface="Times New Roman" panose="02020603050405020304" pitchFamily="18" charset="0"/>
              </a:rPr>
              <a:t>Low-grade fever</a:t>
            </a:r>
          </a:p>
          <a:p>
            <a:pPr lvl="1" eaLnBrk="1" hangingPunct="1"/>
            <a:r>
              <a:rPr lang="en-US" altLang="en-US" smtClean="0">
                <a:cs typeface="Times New Roman" panose="02020603050405020304" pitchFamily="18" charset="0"/>
              </a:rPr>
              <a:t>Inflammatory changes of heart and lungs</a:t>
            </a:r>
          </a:p>
          <a:p>
            <a:pPr lvl="1" eaLnBrk="1" hangingPunct="1"/>
            <a:endParaRPr lang="en-US" altLang="en-US" smtClean="0">
              <a:cs typeface="Times New Roman" panose="02020603050405020304" pitchFamily="18" charset="0"/>
            </a:endParaRPr>
          </a:p>
          <a:p>
            <a:pPr lvl="1" eaLnBrk="1" hangingPunct="1"/>
            <a:endParaRPr lang="en-US" altLang="en-US" smtClean="0"/>
          </a:p>
        </p:txBody>
      </p:sp>
    </p:spTree>
    <p:extLst>
      <p:ext uri="{BB962C8B-B14F-4D97-AF65-F5344CB8AC3E}">
        <p14:creationId xmlns:p14="http://schemas.microsoft.com/office/powerpoint/2010/main" val="103804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8547">
                                            <p:txEl>
                                              <p:charRg st="55" end="82"/>
                                            </p:txEl>
                                          </p:spTgt>
                                        </p:tgtEl>
                                        <p:attrNameLst>
                                          <p:attrName>style.visibility</p:attrName>
                                        </p:attrNameLst>
                                      </p:cBhvr>
                                      <p:to>
                                        <p:strVal val="visible"/>
                                      </p:to>
                                    </p:set>
                                    <p:anim calcmode="lin" valueType="num">
                                      <p:cBhvr additive="base">
                                        <p:cTn id="19" dur="500" fill="hold"/>
                                        <p:tgtEl>
                                          <p:spTgt spid="108547">
                                            <p:txEl>
                                              <p:charRg st="55" end="8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charRg st="55" end="8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8547">
                                            <p:txEl>
                                              <p:charRg st="82" end="94"/>
                                            </p:txEl>
                                          </p:spTgt>
                                        </p:tgtEl>
                                        <p:attrNameLst>
                                          <p:attrName>style.visibility</p:attrName>
                                        </p:attrNameLst>
                                      </p:cBhvr>
                                      <p:to>
                                        <p:strVal val="visible"/>
                                      </p:to>
                                    </p:set>
                                    <p:anim calcmode="lin" valueType="num">
                                      <p:cBhvr additive="base">
                                        <p:cTn id="25" dur="500" fill="hold"/>
                                        <p:tgtEl>
                                          <p:spTgt spid="108547">
                                            <p:txEl>
                                              <p:charRg st="82" end="9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7">
                                            <p:txEl>
                                              <p:charRg st="82" end="9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8547">
                                            <p:txEl>
                                              <p:pRg st="5" end="5"/>
                                            </p:txEl>
                                          </p:spTgt>
                                        </p:tgtEl>
                                        <p:attrNameLst>
                                          <p:attrName>style.visibility</p:attrName>
                                        </p:attrNameLst>
                                      </p:cBhvr>
                                      <p:to>
                                        <p:strVal val="visible"/>
                                      </p:to>
                                    </p:set>
                                    <p:anim calcmode="lin" valueType="num">
                                      <p:cBhvr additive="base">
                                        <p:cTn id="31" dur="5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8547">
                                            <p:txEl>
                                              <p:pRg st="6" end="6"/>
                                            </p:txEl>
                                          </p:spTgt>
                                        </p:tgtEl>
                                        <p:attrNameLst>
                                          <p:attrName>style.visibility</p:attrName>
                                        </p:attrNameLst>
                                      </p:cBhvr>
                                      <p:to>
                                        <p:strVal val="visible"/>
                                      </p:to>
                                    </p:set>
                                    <p:anim calcmode="lin" valueType="num">
                                      <p:cBhvr additive="base">
                                        <p:cTn id="37" dur="5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8547">
                                            <p:txEl>
                                              <p:pRg st="7" end="7"/>
                                            </p:txEl>
                                          </p:spTgt>
                                        </p:tgtEl>
                                        <p:attrNameLst>
                                          <p:attrName>style.visibility</p:attrName>
                                        </p:attrNameLst>
                                      </p:cBhvr>
                                      <p:to>
                                        <p:strVal val="visible"/>
                                      </p:to>
                                    </p:set>
                                    <p:anim calcmode="lin" valueType="num">
                                      <p:cBhvr additive="base">
                                        <p:cTn id="43" dur="5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85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8547">
                                            <p:txEl>
                                              <p:charRg st="128" end="144"/>
                                            </p:txEl>
                                          </p:spTgt>
                                        </p:tgtEl>
                                        <p:attrNameLst>
                                          <p:attrName>style.visibility</p:attrName>
                                        </p:attrNameLst>
                                      </p:cBhvr>
                                      <p:to>
                                        <p:strVal val="visible"/>
                                      </p:to>
                                    </p:set>
                                    <p:anim calcmode="lin" valueType="num">
                                      <p:cBhvr additive="base">
                                        <p:cTn id="49" dur="500" fill="hold"/>
                                        <p:tgtEl>
                                          <p:spTgt spid="108547">
                                            <p:txEl>
                                              <p:charRg st="128" end="14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8547">
                                            <p:txEl>
                                              <p:charRg st="128" end="14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8547">
                                            <p:txEl>
                                              <p:pRg st="9" end="9"/>
                                            </p:txEl>
                                          </p:spTgt>
                                        </p:tgtEl>
                                        <p:attrNameLst>
                                          <p:attrName>style.visibility</p:attrName>
                                        </p:attrNameLst>
                                      </p:cBhvr>
                                      <p:to>
                                        <p:strVal val="visible"/>
                                      </p:to>
                                    </p:set>
                                    <p:anim calcmode="lin" valueType="num">
                                      <p:cBhvr additive="base">
                                        <p:cTn id="55" dur="500" fill="hold"/>
                                        <p:tgtEl>
                                          <p:spTgt spid="10854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854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2695"/>
            <a:ext cx="7772400" cy="728117"/>
          </a:xfrm>
        </p:spPr>
        <p:txBody>
          <a:bodyPr/>
          <a:lstStyle/>
          <a:p>
            <a:r>
              <a:rPr lang="en-US" sz="3600" i="1" dirty="0" smtClean="0"/>
              <a:t>Arthritis Assessment</a:t>
            </a:r>
            <a:endParaRPr lang="en-US" sz="3600" i="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27585" y="1916832"/>
            <a:ext cx="3528391" cy="3960439"/>
          </a:xfrm>
          <a:prstGeom prst="rect">
            <a:avLst/>
          </a:prstGeom>
          <a:noFill/>
          <a:ln w="9525">
            <a:noFill/>
            <a:miter lim="800000"/>
            <a:headEnd/>
            <a:tailEnd/>
          </a:ln>
        </p:spPr>
      </p:pic>
      <p:sp>
        <p:nvSpPr>
          <p:cNvPr id="5" name="Rectangle 4"/>
          <p:cNvSpPr/>
          <p:nvPr/>
        </p:nvSpPr>
        <p:spPr>
          <a:xfrm>
            <a:off x="4427984" y="1727805"/>
            <a:ext cx="4320480" cy="4293483"/>
          </a:xfrm>
          <a:prstGeom prst="rect">
            <a:avLst/>
          </a:prstGeom>
        </p:spPr>
        <p:txBody>
          <a:bodyPr wrap="square">
            <a:spAutoFit/>
          </a:bodyPr>
          <a:lstStyle/>
          <a:p>
            <a:pPr>
              <a:lnSpc>
                <a:spcPct val="150000"/>
              </a:lnSpc>
              <a:buClr>
                <a:schemeClr val="accent1"/>
              </a:buClr>
              <a:buFont typeface="Wingdings" pitchFamily="2" charset="2"/>
              <a:buChar char="§"/>
            </a:pPr>
            <a:r>
              <a:rPr lang="en-US" sz="2600" dirty="0" smtClean="0"/>
              <a:t> Inspection and palpation of the same joints on both sides of the body for asymmetry, skin color, size, shape, tenderness, swelling </a:t>
            </a:r>
          </a:p>
          <a:p>
            <a:pPr>
              <a:lnSpc>
                <a:spcPct val="150000"/>
              </a:lnSpc>
              <a:buClr>
                <a:schemeClr val="accent1"/>
              </a:buClr>
              <a:buFont typeface="Wingdings" pitchFamily="2" charset="2"/>
              <a:buChar char="§"/>
            </a:pPr>
            <a:r>
              <a:rPr lang="en-US" sz="2600" dirty="0" smtClean="0"/>
              <a:t> Limitation of active joint movement</a:t>
            </a:r>
          </a:p>
        </p:txBody>
      </p:sp>
    </p:spTree>
    <p:extLst>
      <p:ext uri="{BB962C8B-B14F-4D97-AF65-F5344CB8AC3E}">
        <p14:creationId xmlns:p14="http://schemas.microsoft.com/office/powerpoint/2010/main" val="29781280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028"/>
          <p:cNvSpPr>
            <a:spLocks noChangeArrowheads="1"/>
          </p:cNvSpPr>
          <p:nvPr/>
        </p:nvSpPr>
        <p:spPr bwMode="auto">
          <a:xfrm>
            <a:off x="0" y="0"/>
            <a:ext cx="152400" cy="6858000"/>
          </a:xfrm>
          <a:prstGeom prst="rect">
            <a:avLst/>
          </a:prstGeom>
          <a:gradFill rotWithShape="0">
            <a:gsLst>
              <a:gs pos="0">
                <a:schemeClr val="accent2"/>
              </a:gs>
              <a:gs pos="50000">
                <a:srgbClr val="CC3300"/>
              </a:gs>
              <a:gs pos="100000">
                <a:schemeClr val="accent2"/>
              </a:gs>
            </a:gsLst>
            <a:lin ang="5400000" scaled="1"/>
          </a:gradFill>
          <a:ln w="12700" cap="sq">
            <a:noFill/>
            <a:miter lim="800000"/>
            <a:headEnd type="none" w="sm" len="sm"/>
            <a:tailEnd type="none" w="sm" len="sm"/>
          </a:ln>
          <a:effectLst/>
        </p:spPr>
        <p:txBody>
          <a:bodyPr wrap="none" anchor="ctr"/>
          <a:lstStyle/>
          <a:p>
            <a:pPr>
              <a:defRPr/>
            </a:pPr>
            <a:endParaRPr lang="en-US"/>
          </a:p>
        </p:txBody>
      </p:sp>
      <p:sp>
        <p:nvSpPr>
          <p:cNvPr id="33797" name="Rectangle 1029"/>
          <p:cNvSpPr>
            <a:spLocks noChangeArrowheads="1"/>
          </p:cNvSpPr>
          <p:nvPr/>
        </p:nvSpPr>
        <p:spPr bwMode="auto">
          <a:xfrm>
            <a:off x="304800" y="0"/>
            <a:ext cx="152400" cy="6858000"/>
          </a:xfrm>
          <a:prstGeom prst="rect">
            <a:avLst/>
          </a:prstGeom>
          <a:gradFill rotWithShape="0">
            <a:gsLst>
              <a:gs pos="0">
                <a:schemeClr val="accent2"/>
              </a:gs>
              <a:gs pos="50000">
                <a:srgbClr val="CC3300"/>
              </a:gs>
              <a:gs pos="100000">
                <a:schemeClr val="accent2"/>
              </a:gs>
            </a:gsLst>
            <a:lin ang="5400000" scaled="1"/>
          </a:gradFill>
          <a:ln w="12700" cap="sq">
            <a:noFill/>
            <a:miter lim="800000"/>
            <a:headEnd type="none" w="sm" len="sm"/>
            <a:tailEnd type="none" w="sm" len="sm"/>
          </a:ln>
          <a:effectLst/>
        </p:spPr>
        <p:txBody>
          <a:bodyPr wrap="none" anchor="ctr"/>
          <a:lstStyle/>
          <a:p>
            <a:pPr>
              <a:defRPr/>
            </a:pPr>
            <a:endParaRPr lang="en-US"/>
          </a:p>
        </p:txBody>
      </p:sp>
      <p:sp>
        <p:nvSpPr>
          <p:cNvPr id="33798" name="Rectangle 1030"/>
          <p:cNvSpPr>
            <a:spLocks noChangeArrowheads="1"/>
          </p:cNvSpPr>
          <p:nvPr/>
        </p:nvSpPr>
        <p:spPr bwMode="auto">
          <a:xfrm>
            <a:off x="152400" y="0"/>
            <a:ext cx="152400" cy="6858000"/>
          </a:xfrm>
          <a:prstGeom prst="rect">
            <a:avLst/>
          </a:prstGeom>
          <a:gradFill rotWithShape="0">
            <a:gsLst>
              <a:gs pos="0">
                <a:srgbClr val="CC3300"/>
              </a:gs>
              <a:gs pos="50000">
                <a:schemeClr val="accent2"/>
              </a:gs>
              <a:gs pos="100000">
                <a:srgbClr val="CC3300"/>
              </a:gs>
            </a:gsLst>
            <a:lin ang="5400000" scaled="1"/>
          </a:gradFill>
          <a:ln w="12700" cap="sq">
            <a:noFill/>
            <a:miter lim="800000"/>
            <a:headEnd type="none" w="sm" len="sm"/>
            <a:tailEnd type="none" w="sm" len="sm"/>
          </a:ln>
          <a:effectLst/>
        </p:spPr>
        <p:txBody>
          <a:bodyPr wrap="none" anchor="ctr"/>
          <a:lstStyle/>
          <a:p>
            <a:pPr>
              <a:defRPr/>
            </a:pPr>
            <a:endParaRPr lang="en-US"/>
          </a:p>
        </p:txBody>
      </p:sp>
      <p:pic>
        <p:nvPicPr>
          <p:cNvPr id="13317" name="Picture 1031" descr="osteomyelitis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86106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62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Diagnosis</a:t>
            </a:r>
            <a:br>
              <a:rPr lang="en-US" b="1" i="1" dirty="0" smtClean="0"/>
            </a:br>
            <a:endParaRPr lang="en-US" dirty="0"/>
          </a:p>
        </p:txBody>
      </p:sp>
      <p:sp>
        <p:nvSpPr>
          <p:cNvPr id="3" name="Content Placeholder 2"/>
          <p:cNvSpPr>
            <a:spLocks noGrp="1"/>
          </p:cNvSpPr>
          <p:nvPr>
            <p:ph idx="1"/>
          </p:nvPr>
        </p:nvSpPr>
        <p:spPr>
          <a:xfrm>
            <a:off x="457200" y="1524000"/>
            <a:ext cx="8229600" cy="5105400"/>
          </a:xfrm>
        </p:spPr>
        <p:txBody>
          <a:bodyPr>
            <a:normAutofit/>
          </a:bodyPr>
          <a:lstStyle/>
          <a:p>
            <a:r>
              <a:rPr lang="en-US" dirty="0" smtClean="0"/>
              <a:t>No specific diagnostic test confirms RA, but several laboratory tests help support the diagnosis.</a:t>
            </a:r>
          </a:p>
          <a:p>
            <a:r>
              <a:rPr lang="en-US" dirty="0" smtClean="0"/>
              <a:t> An increase in white blood cells and platelets.  </a:t>
            </a:r>
          </a:p>
          <a:p>
            <a:r>
              <a:rPr lang="en-US" dirty="0" smtClean="0"/>
              <a:t> </a:t>
            </a:r>
            <a:r>
              <a:rPr lang="en-US" b="1" dirty="0" smtClean="0"/>
              <a:t>A</a:t>
            </a:r>
            <a:r>
              <a:rPr lang="en-US" dirty="0" smtClean="0"/>
              <a:t> </a:t>
            </a:r>
            <a:r>
              <a:rPr lang="en-US" b="1" dirty="0" smtClean="0"/>
              <a:t>group of immunologic tests are  include the following:</a:t>
            </a:r>
          </a:p>
          <a:p>
            <a:pPr>
              <a:buFont typeface="Wingdings" pitchFamily="2" charset="2"/>
              <a:buChar char="v"/>
            </a:pPr>
            <a:r>
              <a:rPr lang="en-US" dirty="0" smtClean="0"/>
              <a:t> Presence of rheumatoid factor (RF) in serum</a:t>
            </a:r>
          </a:p>
          <a:p>
            <a:pPr>
              <a:buFont typeface="Wingdings" pitchFamily="2" charset="2"/>
              <a:buChar char="v"/>
            </a:pPr>
            <a:r>
              <a:rPr lang="en-US" dirty="0" smtClean="0"/>
              <a:t> Decreased red blood cell (RBC) count</a:t>
            </a:r>
          </a:p>
        </p:txBody>
      </p:sp>
    </p:spTree>
    <p:extLst>
      <p:ext uri="{BB962C8B-B14F-4D97-AF65-F5344CB8AC3E}">
        <p14:creationId xmlns:p14="http://schemas.microsoft.com/office/powerpoint/2010/main" val="14179372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692696"/>
            <a:ext cx="7787208" cy="576064"/>
          </a:xfrm>
        </p:spPr>
        <p:txBody>
          <a:bodyPr>
            <a:normAutofit fontScale="90000"/>
          </a:bodyPr>
          <a:lstStyle/>
          <a:p>
            <a:r>
              <a:rPr lang="en-US" b="1" dirty="0" smtClean="0"/>
              <a:t>Diagnosis</a:t>
            </a:r>
            <a:endParaRPr lang="en-US" dirty="0"/>
          </a:p>
        </p:txBody>
      </p:sp>
      <p:sp>
        <p:nvSpPr>
          <p:cNvPr id="3" name="Content Placeholder 2"/>
          <p:cNvSpPr>
            <a:spLocks noGrp="1"/>
          </p:cNvSpPr>
          <p:nvPr>
            <p:ph idx="1"/>
          </p:nvPr>
        </p:nvSpPr>
        <p:spPr>
          <a:xfrm>
            <a:off x="323528" y="1484784"/>
            <a:ext cx="8424936" cy="5072608"/>
          </a:xfrm>
        </p:spPr>
        <p:txBody>
          <a:bodyPr>
            <a:normAutofit lnSpcReduction="10000"/>
          </a:bodyPr>
          <a:lstStyle/>
          <a:p>
            <a:pPr>
              <a:lnSpc>
                <a:spcPct val="150000"/>
              </a:lnSpc>
            </a:pPr>
            <a:r>
              <a:rPr lang="en-US" dirty="0" smtClean="0"/>
              <a:t>This is made from the history and presence of : </a:t>
            </a:r>
          </a:p>
          <a:p>
            <a:pPr lvl="1">
              <a:lnSpc>
                <a:spcPct val="150000"/>
              </a:lnSpc>
            </a:pPr>
            <a:r>
              <a:rPr lang="en-US" dirty="0" smtClean="0"/>
              <a:t>Stifness, joint pain and swelling</a:t>
            </a:r>
          </a:p>
          <a:p>
            <a:pPr lvl="1">
              <a:lnSpc>
                <a:spcPct val="150000"/>
              </a:lnSpc>
            </a:pPr>
            <a:r>
              <a:rPr lang="en-US" dirty="0" smtClean="0"/>
              <a:t>Narrowing of the joint spaces seen on x-ray</a:t>
            </a:r>
          </a:p>
          <a:p>
            <a:pPr lvl="1">
              <a:lnSpc>
                <a:spcPct val="150000"/>
              </a:lnSpc>
            </a:pPr>
            <a:r>
              <a:rPr lang="en-US" dirty="0" smtClean="0"/>
              <a:t>Increased erythrocyte sedimentation rate</a:t>
            </a:r>
            <a:r>
              <a:rPr lang="en-US" altLang="en-US" dirty="0"/>
              <a:t> </a:t>
            </a:r>
            <a:r>
              <a:rPr lang="en-US" altLang="en-US" dirty="0" smtClean="0"/>
              <a:t>(ESR) </a:t>
            </a:r>
            <a:endParaRPr lang="en-US" dirty="0" smtClean="0"/>
          </a:p>
          <a:p>
            <a:pPr lvl="1">
              <a:lnSpc>
                <a:spcPct val="150000"/>
              </a:lnSpc>
            </a:pPr>
            <a:r>
              <a:rPr lang="en-US" dirty="0" smtClean="0"/>
              <a:t>Mild leukocytosis</a:t>
            </a:r>
          </a:p>
          <a:p>
            <a:pPr lvl="1">
              <a:lnSpc>
                <a:spcPct val="150000"/>
              </a:lnSpc>
            </a:pPr>
            <a:r>
              <a:rPr lang="en-US" altLang="en-US" dirty="0"/>
              <a:t>Synovial fluid </a:t>
            </a:r>
            <a:r>
              <a:rPr lang="en-US" altLang="en-US" dirty="0" smtClean="0"/>
              <a:t>exam</a:t>
            </a:r>
            <a:r>
              <a:rPr lang="en-US" dirty="0" smtClean="0"/>
              <a:t> </a:t>
            </a:r>
          </a:p>
          <a:p>
            <a:pPr lvl="1">
              <a:lnSpc>
                <a:spcPct val="150000"/>
              </a:lnSpc>
            </a:pPr>
            <a:r>
              <a:rPr lang="en-US" dirty="0" smtClean="0"/>
              <a:t>CD4 complement component are decreased</a:t>
            </a:r>
          </a:p>
          <a:p>
            <a:endParaRPr lang="en-US" dirty="0"/>
          </a:p>
        </p:txBody>
      </p:sp>
    </p:spTree>
    <p:extLst>
      <p:ext uri="{BB962C8B-B14F-4D97-AF65-F5344CB8AC3E}">
        <p14:creationId xmlns:p14="http://schemas.microsoft.com/office/powerpoint/2010/main" val="46996080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763000" cy="4525963"/>
          </a:xfrm>
        </p:spPr>
        <p:txBody>
          <a:bodyPr>
            <a:normAutofit/>
          </a:bodyPr>
          <a:lstStyle/>
          <a:p>
            <a:pPr>
              <a:buFont typeface="Wingdings" pitchFamily="2" charset="2"/>
              <a:buChar char="v"/>
            </a:pPr>
            <a:r>
              <a:rPr lang="en-US" dirty="0" smtClean="0"/>
              <a:t> </a:t>
            </a:r>
            <a:r>
              <a:rPr lang="en-US" sz="4000" dirty="0" smtClean="0"/>
              <a:t>Increased erythrocyte sedimentation rate (ESR)</a:t>
            </a:r>
          </a:p>
          <a:p>
            <a:pPr>
              <a:buFont typeface="Wingdings" pitchFamily="2" charset="2"/>
              <a:buChar char="v"/>
            </a:pPr>
            <a:r>
              <a:rPr lang="en-US" sz="4000" dirty="0" smtClean="0"/>
              <a:t> Positive antinuclear antibody (ANA) test</a:t>
            </a:r>
          </a:p>
          <a:p>
            <a:pPr>
              <a:buFont typeface="Wingdings" pitchFamily="2" charset="2"/>
              <a:buChar char="v"/>
            </a:pPr>
            <a:r>
              <a:rPr lang="en-US" sz="4000" dirty="0" smtClean="0"/>
              <a:t> Positive C-reactive protein (CRP) test</a:t>
            </a:r>
          </a:p>
          <a:p>
            <a:pPr>
              <a:buFont typeface="Wingdings" pitchFamily="2" charset="2"/>
              <a:buChar char="v"/>
            </a:pPr>
            <a:endParaRPr lang="en-US" sz="4000" dirty="0"/>
          </a:p>
        </p:txBody>
      </p:sp>
    </p:spTree>
    <p:extLst>
      <p:ext uri="{BB962C8B-B14F-4D97-AF65-F5344CB8AC3E}">
        <p14:creationId xmlns:p14="http://schemas.microsoft.com/office/powerpoint/2010/main" val="1826068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152400" y="914400"/>
            <a:ext cx="8763000" cy="5791200"/>
          </a:xfrm>
        </p:spPr>
        <p:txBody>
          <a:bodyPr>
            <a:normAutofit/>
          </a:bodyPr>
          <a:lstStyle/>
          <a:p>
            <a:r>
              <a:rPr lang="en-US" sz="3600" dirty="0" smtClean="0"/>
              <a:t>RF can indicate the aggressiveness of the disease.</a:t>
            </a:r>
          </a:p>
          <a:p>
            <a:r>
              <a:rPr lang="en-US" sz="3600" dirty="0" smtClean="0"/>
              <a:t>The ESR  is obtained to evaluate the effectiveness of treatment. </a:t>
            </a:r>
          </a:p>
          <a:p>
            <a:r>
              <a:rPr lang="en-US" sz="3600" dirty="0" smtClean="0"/>
              <a:t>If the disease responds to treatment, the ESR decreases. </a:t>
            </a:r>
          </a:p>
          <a:p>
            <a:r>
              <a:rPr lang="en-US" sz="3600" dirty="0" smtClean="0"/>
              <a:t>The higher the ESR, the more active the disease process.</a:t>
            </a:r>
          </a:p>
          <a:p>
            <a:endParaRPr lang="en-US" sz="3600" dirty="0" smtClean="0"/>
          </a:p>
          <a:p>
            <a:endParaRPr lang="en-US" dirty="0"/>
          </a:p>
        </p:txBody>
      </p:sp>
    </p:spTree>
    <p:extLst>
      <p:ext uri="{BB962C8B-B14F-4D97-AF65-F5344CB8AC3E}">
        <p14:creationId xmlns:p14="http://schemas.microsoft.com/office/powerpoint/2010/main" val="5002684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92162"/>
          </a:xfrm>
        </p:spPr>
        <p:txBody>
          <a:bodyPr>
            <a:noAutofit/>
          </a:bodyPr>
          <a:lstStyle/>
          <a:p>
            <a:r>
              <a:rPr lang="en-US" sz="3600" b="1" dirty="0" smtClean="0"/>
              <a:t>LEARNING TIP ON ESR  </a:t>
            </a:r>
            <a:br>
              <a:rPr lang="en-US" sz="3600" b="1" dirty="0" smtClean="0"/>
            </a:br>
            <a:endParaRPr lang="en-US" sz="3600" b="1" dirty="0"/>
          </a:p>
        </p:txBody>
      </p:sp>
      <p:sp>
        <p:nvSpPr>
          <p:cNvPr id="3" name="Content Placeholder 2"/>
          <p:cNvSpPr>
            <a:spLocks noGrp="1"/>
          </p:cNvSpPr>
          <p:nvPr>
            <p:ph idx="1"/>
          </p:nvPr>
        </p:nvSpPr>
        <p:spPr>
          <a:xfrm>
            <a:off x="152400" y="990600"/>
            <a:ext cx="8839200" cy="5638800"/>
          </a:xfrm>
        </p:spPr>
        <p:txBody>
          <a:bodyPr>
            <a:noAutofit/>
          </a:bodyPr>
          <a:lstStyle/>
          <a:p>
            <a:r>
              <a:rPr lang="en-US" sz="3600" dirty="0" smtClean="0"/>
              <a:t>ESR </a:t>
            </a:r>
            <a:r>
              <a:rPr lang="en-US" sz="3600" dirty="0"/>
              <a:t>is a general screening test </a:t>
            </a:r>
            <a:r>
              <a:rPr lang="en-US" sz="3600" dirty="0" smtClean="0"/>
              <a:t>for inflammation</a:t>
            </a:r>
            <a:r>
              <a:rPr lang="en-US" sz="3600" dirty="0"/>
              <a:t>.</a:t>
            </a:r>
          </a:p>
          <a:p>
            <a:r>
              <a:rPr lang="en-US" sz="3600" dirty="0"/>
              <a:t>It measures the amount of time it takes for</a:t>
            </a:r>
          </a:p>
          <a:p>
            <a:pPr marL="0" indent="0">
              <a:buNone/>
            </a:pPr>
            <a:r>
              <a:rPr lang="en-US" sz="3600" dirty="0" smtClean="0"/>
              <a:t> RBCs </a:t>
            </a:r>
            <a:r>
              <a:rPr lang="en-US" sz="3600" dirty="0"/>
              <a:t>to settle to the bottom of a test tube</a:t>
            </a:r>
            <a:r>
              <a:rPr lang="en-US" sz="3600" dirty="0" smtClean="0"/>
              <a:t>.</a:t>
            </a:r>
          </a:p>
          <a:p>
            <a:r>
              <a:rPr lang="en-US" sz="3600" dirty="0" smtClean="0"/>
              <a:t> In the </a:t>
            </a:r>
            <a:r>
              <a:rPr lang="en-US" sz="3600" dirty="0"/>
              <a:t>presence of inflammation, RBCs settle </a:t>
            </a:r>
            <a:r>
              <a:rPr lang="en-US" sz="3600" dirty="0" smtClean="0"/>
              <a:t>faster in </a:t>
            </a:r>
            <a:r>
              <a:rPr lang="en-US" sz="3600" dirty="0"/>
              <a:t>the tube. </a:t>
            </a:r>
            <a:endParaRPr lang="en-US" sz="3600" dirty="0" smtClean="0"/>
          </a:p>
          <a:p>
            <a:r>
              <a:rPr lang="en-US" sz="3600" dirty="0" smtClean="0"/>
              <a:t>Therefore</a:t>
            </a:r>
            <a:r>
              <a:rPr lang="en-US" sz="3600" dirty="0"/>
              <a:t>, the ESR increases </a:t>
            </a:r>
            <a:r>
              <a:rPr lang="en-US" sz="3600" dirty="0" smtClean="0"/>
              <a:t>with the </a:t>
            </a:r>
            <a:r>
              <a:rPr lang="en-US" sz="3600" dirty="0"/>
              <a:t>presence of inflammation.</a:t>
            </a:r>
          </a:p>
        </p:txBody>
      </p:sp>
    </p:spTree>
    <p:extLst>
      <p:ext uri="{BB962C8B-B14F-4D97-AF65-F5344CB8AC3E}">
        <p14:creationId xmlns:p14="http://schemas.microsoft.com/office/powerpoint/2010/main" val="6018467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228600" y="990600"/>
            <a:ext cx="8686800" cy="5638800"/>
          </a:xfrm>
        </p:spPr>
        <p:txBody>
          <a:bodyPr>
            <a:normAutofit/>
          </a:bodyPr>
          <a:lstStyle/>
          <a:p>
            <a:r>
              <a:rPr lang="en-US" sz="3600" b="1" dirty="0"/>
              <a:t>X-ray examination </a:t>
            </a:r>
            <a:r>
              <a:rPr lang="en-US" sz="3600" dirty="0"/>
              <a:t>and</a:t>
            </a:r>
            <a:r>
              <a:rPr lang="en-US" sz="3600" b="1" dirty="0"/>
              <a:t> MRI </a:t>
            </a:r>
            <a:r>
              <a:rPr lang="en-US" sz="3600" dirty="0"/>
              <a:t>detect joint damage </a:t>
            </a:r>
            <a:r>
              <a:rPr lang="en-US" sz="3600" dirty="0" smtClean="0"/>
              <a:t>and bone </a:t>
            </a:r>
            <a:r>
              <a:rPr lang="en-US" sz="3600" dirty="0"/>
              <a:t>loss, especially in the vertebral column. </a:t>
            </a:r>
            <a:endParaRPr lang="en-US" sz="3600" dirty="0" smtClean="0"/>
          </a:p>
          <a:p>
            <a:r>
              <a:rPr lang="en-US" sz="3600" dirty="0" smtClean="0"/>
              <a:t>A </a:t>
            </a:r>
            <a:r>
              <a:rPr lang="en-US" sz="3600" b="1" dirty="0"/>
              <a:t>bone or </a:t>
            </a:r>
            <a:r>
              <a:rPr lang="en-US" sz="3600" b="1" dirty="0" smtClean="0"/>
              <a:t>joint scan </a:t>
            </a:r>
            <a:r>
              <a:rPr lang="en-US" sz="3600" dirty="0"/>
              <a:t>assesses the extent of joint involvement throughout </a:t>
            </a:r>
            <a:r>
              <a:rPr lang="en-US" sz="3600" dirty="0" smtClean="0"/>
              <a:t>the body</a:t>
            </a:r>
            <a:r>
              <a:rPr lang="en-US" sz="3600" dirty="0"/>
              <a:t>. </a:t>
            </a:r>
            <a:endParaRPr lang="en-US" sz="3600" dirty="0" smtClean="0"/>
          </a:p>
          <a:p>
            <a:r>
              <a:rPr lang="en-US" sz="3600" dirty="0" smtClean="0"/>
              <a:t>For </a:t>
            </a:r>
            <a:r>
              <a:rPr lang="en-US" sz="3600" dirty="0"/>
              <a:t>some patients, an </a:t>
            </a:r>
            <a:r>
              <a:rPr lang="en-US" sz="3600" b="1" dirty="0" err="1"/>
              <a:t>arthrocentesis</a:t>
            </a:r>
            <a:r>
              <a:rPr lang="en-US" sz="3600" b="1" dirty="0"/>
              <a:t> may be </a:t>
            </a:r>
            <a:r>
              <a:rPr lang="en-US" sz="3600" b="1" dirty="0" smtClean="0"/>
              <a:t>performed</a:t>
            </a:r>
          </a:p>
          <a:p>
            <a:r>
              <a:rPr lang="en-US" sz="3600" dirty="0" smtClean="0"/>
              <a:t>The </a:t>
            </a:r>
            <a:r>
              <a:rPr lang="en-US" sz="3600" dirty="0"/>
              <a:t>synovial fluid is cloudy, milky, or dark </a:t>
            </a:r>
            <a:r>
              <a:rPr lang="en-US" sz="3600" dirty="0" smtClean="0"/>
              <a:t>yellow with </a:t>
            </a:r>
            <a:r>
              <a:rPr lang="en-US" sz="3600" dirty="0"/>
              <a:t>inflammatory cells present</a:t>
            </a:r>
            <a:r>
              <a:rPr lang="en-US" sz="3600" dirty="0" smtClean="0"/>
              <a:t>.</a:t>
            </a:r>
            <a:endParaRPr lang="en-US" sz="3600" dirty="0"/>
          </a:p>
        </p:txBody>
      </p:sp>
    </p:spTree>
    <p:extLst>
      <p:ext uri="{BB962C8B-B14F-4D97-AF65-F5344CB8AC3E}">
        <p14:creationId xmlns:p14="http://schemas.microsoft.com/office/powerpoint/2010/main" val="968558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8" name="Rectangle 2"/>
          <p:cNvSpPr>
            <a:spLocks noGrp="1" noChangeArrowheads="1"/>
          </p:cNvSpPr>
          <p:nvPr>
            <p:ph type="title"/>
          </p:nvPr>
        </p:nvSpPr>
        <p:spPr/>
        <p:txBody>
          <a:bodyPr>
            <a:normAutofit fontScale="90000"/>
          </a:bodyPr>
          <a:lstStyle/>
          <a:p>
            <a:r>
              <a:rPr lang="en-US"/>
              <a:t>Functional Presentation and Disability of RA</a:t>
            </a:r>
          </a:p>
        </p:txBody>
      </p:sp>
      <p:sp>
        <p:nvSpPr>
          <p:cNvPr id="1049249" name="Rectangle 3"/>
          <p:cNvSpPr>
            <a:spLocks noGrp="1" noChangeArrowheads="1"/>
          </p:cNvSpPr>
          <p:nvPr>
            <p:ph type="body" idx="1"/>
          </p:nvPr>
        </p:nvSpPr>
        <p:spPr>
          <a:xfrm>
            <a:off x="0" y="1752600"/>
            <a:ext cx="9144000" cy="5105400"/>
          </a:xfrm>
        </p:spPr>
        <p:txBody>
          <a:bodyPr>
            <a:normAutofit/>
          </a:bodyPr>
          <a:lstStyle/>
          <a:p>
            <a:r>
              <a:rPr lang="en-US" dirty="0"/>
              <a:t>In the initial stages of each joint involvement, there is warmth, pain, and redness, with corresponding decrease of range of motion of the affected joint</a:t>
            </a:r>
          </a:p>
          <a:p>
            <a:endParaRPr lang="en-US" dirty="0"/>
          </a:p>
          <a:p>
            <a:r>
              <a:rPr lang="en-US" dirty="0"/>
              <a:t>Progression of the disease results in reducible and later fixed deformities</a:t>
            </a:r>
          </a:p>
          <a:p>
            <a:endParaRPr lang="en-US" dirty="0"/>
          </a:p>
          <a:p>
            <a:r>
              <a:rPr lang="en-US" dirty="0"/>
              <a:t>Muscle weakness and atrophy develop early in the course of the disease in many people</a:t>
            </a:r>
          </a:p>
        </p:txBody>
      </p:sp>
    </p:spTree>
    <p:extLst>
      <p:ext uri="{BB962C8B-B14F-4D97-AF65-F5344CB8AC3E}">
        <p14:creationId xmlns:p14="http://schemas.microsoft.com/office/powerpoint/2010/main" val="18375010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0" name="Rectangle 2"/>
          <p:cNvSpPr>
            <a:spLocks noGrp="1" noChangeArrowheads="1"/>
          </p:cNvSpPr>
          <p:nvPr>
            <p:ph type="title"/>
          </p:nvPr>
        </p:nvSpPr>
        <p:spPr/>
        <p:txBody>
          <a:bodyPr>
            <a:normAutofit fontScale="90000"/>
          </a:bodyPr>
          <a:lstStyle/>
          <a:p>
            <a:r>
              <a:rPr lang="en-US"/>
              <a:t>Complications of Rheumatoid Arthritis</a:t>
            </a:r>
          </a:p>
        </p:txBody>
      </p:sp>
      <p:sp>
        <p:nvSpPr>
          <p:cNvPr id="1049251" name="Rectangle 3"/>
          <p:cNvSpPr>
            <a:spLocks noGrp="1" noChangeArrowheads="1"/>
          </p:cNvSpPr>
          <p:nvPr>
            <p:ph type="body" idx="1"/>
          </p:nvPr>
        </p:nvSpPr>
        <p:spPr>
          <a:xfrm>
            <a:off x="228600" y="1600200"/>
            <a:ext cx="8458200" cy="4876800"/>
          </a:xfrm>
        </p:spPr>
        <p:txBody>
          <a:bodyPr>
            <a:normAutofit fontScale="77500" lnSpcReduction="20000"/>
          </a:bodyPr>
          <a:lstStyle/>
          <a:p>
            <a:r>
              <a:rPr lang="en-US" sz="3400" dirty="0"/>
              <a:t>Complications include: Several </a:t>
            </a:r>
            <a:r>
              <a:rPr lang="en-US" sz="3400" b="1" dirty="0"/>
              <a:t>associated syndromes </a:t>
            </a:r>
            <a:r>
              <a:rPr lang="en-US" sz="3400" dirty="0"/>
              <a:t>  with rheumatoid arthritis are:</a:t>
            </a:r>
          </a:p>
          <a:p>
            <a:pPr lvl="1"/>
            <a:r>
              <a:rPr lang="en-US" sz="3400" dirty="0"/>
              <a:t>Carpal tunnel </a:t>
            </a:r>
            <a:r>
              <a:rPr lang="en-US" sz="3400" dirty="0" smtClean="0"/>
              <a:t>syndrome(</a:t>
            </a:r>
            <a:r>
              <a:rPr lang="en-US" sz="3400" dirty="0" smtClean="0"/>
              <a:t>median </a:t>
            </a:r>
            <a:r>
              <a:rPr lang="en-US" sz="3400" dirty="0"/>
              <a:t>nerve </a:t>
            </a:r>
            <a:r>
              <a:rPr lang="en-US" sz="3400" dirty="0" smtClean="0"/>
              <a:t>compression</a:t>
            </a:r>
            <a:r>
              <a:rPr lang="en-US" sz="3400" dirty="0"/>
              <a:t>)</a:t>
            </a:r>
            <a:r>
              <a:rPr lang="en-US" sz="3400" dirty="0" smtClean="0"/>
              <a:t> </a:t>
            </a:r>
            <a:endParaRPr lang="en-US" sz="3400" dirty="0" smtClean="0"/>
          </a:p>
          <a:p>
            <a:pPr lvl="1"/>
            <a:r>
              <a:rPr lang="en-US" sz="3400" dirty="0" smtClean="0"/>
              <a:t>Baker’s cyst,</a:t>
            </a:r>
          </a:p>
          <a:p>
            <a:pPr lvl="1"/>
            <a:r>
              <a:rPr lang="en-US" sz="3400" dirty="0" smtClean="0"/>
              <a:t> vasculitis, </a:t>
            </a:r>
          </a:p>
          <a:p>
            <a:pPr lvl="1"/>
            <a:r>
              <a:rPr lang="en-US" sz="3400" dirty="0" smtClean="0"/>
              <a:t>subcutaneous nodules,</a:t>
            </a:r>
          </a:p>
          <a:p>
            <a:pPr lvl="1"/>
            <a:r>
              <a:rPr lang="en-US" sz="3400" dirty="0" smtClean="0"/>
              <a:t> </a:t>
            </a:r>
            <a:r>
              <a:rPr lang="en-US" sz="3400" dirty="0" err="1"/>
              <a:t>Sj</a:t>
            </a:r>
            <a:r>
              <a:rPr lang="en-US" sz="3400" dirty="0" err="1">
                <a:cs typeface="Times New Roman" pitchFamily="18" charset="0"/>
              </a:rPr>
              <a:t>ögren’s</a:t>
            </a:r>
            <a:r>
              <a:rPr lang="en-US" sz="3400" dirty="0">
                <a:cs typeface="Times New Roman" pitchFamily="18" charset="0"/>
              </a:rPr>
              <a:t> </a:t>
            </a:r>
            <a:r>
              <a:rPr lang="en-US" sz="3400" dirty="0" smtClean="0">
                <a:cs typeface="Times New Roman" pitchFamily="18" charset="0"/>
              </a:rPr>
              <a:t>syndrome- </a:t>
            </a:r>
            <a:r>
              <a:rPr lang="en-US" sz="3400" dirty="0" smtClean="0">
                <a:solidFill>
                  <a:srgbClr val="333333"/>
                </a:solidFill>
              </a:rPr>
              <a:t>white </a:t>
            </a:r>
            <a:r>
              <a:rPr lang="en-US" sz="3400" dirty="0">
                <a:solidFill>
                  <a:srgbClr val="333333"/>
                </a:solidFill>
              </a:rPr>
              <a:t>blood cells attack the moisture-producing glands</a:t>
            </a:r>
            <a:r>
              <a:rPr lang="en-US" sz="3400" dirty="0" smtClean="0">
                <a:cs typeface="Times New Roman" pitchFamily="18" charset="0"/>
              </a:rPr>
              <a:t>, </a:t>
            </a:r>
            <a:endParaRPr lang="en-US" sz="3400" dirty="0" smtClean="0">
              <a:cs typeface="Times New Roman" pitchFamily="18" charset="0"/>
            </a:endParaRPr>
          </a:p>
          <a:p>
            <a:pPr lvl="1"/>
            <a:r>
              <a:rPr lang="en-US" sz="3400" dirty="0" smtClean="0">
                <a:cs typeface="Times New Roman" pitchFamily="18" charset="0"/>
              </a:rPr>
              <a:t>peripheral </a:t>
            </a:r>
            <a:r>
              <a:rPr lang="en-US" sz="3400" dirty="0">
                <a:cs typeface="Times New Roman" pitchFamily="18" charset="0"/>
              </a:rPr>
              <a:t>neuropathy</a:t>
            </a:r>
            <a:r>
              <a:rPr lang="en-US" sz="3400" dirty="0" smtClean="0">
                <a:cs typeface="Times New Roman" pitchFamily="18" charset="0"/>
              </a:rPr>
              <a:t>,</a:t>
            </a:r>
          </a:p>
          <a:p>
            <a:pPr lvl="1"/>
            <a:r>
              <a:rPr lang="en-US" sz="3400" dirty="0" smtClean="0">
                <a:cs typeface="Times New Roman" pitchFamily="18" charset="0"/>
              </a:rPr>
              <a:t> </a:t>
            </a:r>
            <a:r>
              <a:rPr lang="en-US" sz="3400" dirty="0">
                <a:cs typeface="Times New Roman" pitchFamily="18" charset="0"/>
              </a:rPr>
              <a:t>cardiac and pulmonary involvement, </a:t>
            </a:r>
            <a:endParaRPr lang="en-US" sz="3400" dirty="0" smtClean="0">
              <a:cs typeface="Times New Roman" pitchFamily="18" charset="0"/>
            </a:endParaRPr>
          </a:p>
          <a:p>
            <a:pPr lvl="1"/>
            <a:r>
              <a:rPr lang="en-US" sz="3400" dirty="0" smtClean="0">
                <a:cs typeface="Times New Roman" pitchFamily="18" charset="0"/>
              </a:rPr>
              <a:t>Felty’s </a:t>
            </a:r>
            <a:r>
              <a:rPr lang="en-US" sz="3400" dirty="0">
                <a:cs typeface="Times New Roman" pitchFamily="18" charset="0"/>
              </a:rPr>
              <a:t>syndrome, </a:t>
            </a:r>
            <a:r>
              <a:rPr lang="en-US" sz="3400" dirty="0" smtClean="0">
                <a:cs typeface="Times New Roman" pitchFamily="18" charset="0"/>
              </a:rPr>
              <a:t>and</a:t>
            </a:r>
          </a:p>
          <a:p>
            <a:pPr lvl="1"/>
            <a:r>
              <a:rPr lang="en-US" sz="3400" dirty="0" smtClean="0">
                <a:cs typeface="Times New Roman" pitchFamily="18" charset="0"/>
              </a:rPr>
              <a:t>anemia</a:t>
            </a:r>
            <a:endParaRPr lang="en-US" sz="3400" dirty="0"/>
          </a:p>
          <a:p>
            <a:endParaRPr lang="en-US" dirty="0"/>
          </a:p>
        </p:txBody>
      </p:sp>
    </p:spTree>
    <p:extLst>
      <p:ext uri="{BB962C8B-B14F-4D97-AF65-F5344CB8AC3E}">
        <p14:creationId xmlns:p14="http://schemas.microsoft.com/office/powerpoint/2010/main" val="27431091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Carpal tunnel syndrome</a:t>
            </a:r>
            <a:r>
              <a:rPr lang="en-US" dirty="0" smtClean="0"/>
              <a:t>,( </a:t>
            </a:r>
            <a:r>
              <a:rPr lang="en-US" dirty="0"/>
              <a:t>median nerve </a:t>
            </a:r>
            <a:r>
              <a:rPr lang="en-US" dirty="0" smtClean="0"/>
              <a:t>compression)</a:t>
            </a:r>
            <a:r>
              <a:rPr lang="en-US" dirty="0"/>
              <a:t/>
            </a:r>
            <a:br>
              <a:rPr lang="en-US" dirty="0"/>
            </a:br>
            <a:endParaRPr lang="en-US" dirty="0"/>
          </a:p>
        </p:txBody>
      </p:sp>
      <p:pic>
        <p:nvPicPr>
          <p:cNvPr id="5122" name="Picture 2" descr="Carpal Tunnel Syndrome Symptoms, Treatment, Causes &amp; Tes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6934200"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716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5" name="Content Placeholder 2"/>
          <p:cNvSpPr>
            <a:spLocks noGrp="1"/>
          </p:cNvSpPr>
          <p:nvPr>
            <p:ph idx="4294967295"/>
          </p:nvPr>
        </p:nvSpPr>
        <p:spPr>
          <a:xfrm>
            <a:off x="381000" y="1524000"/>
            <a:ext cx="8153400" cy="4606925"/>
          </a:xfrm>
        </p:spPr>
        <p:txBody>
          <a:bodyPr>
            <a:normAutofit fontScale="92500"/>
          </a:bodyPr>
          <a:lstStyle/>
          <a:p>
            <a:r>
              <a:rPr lang="en-US" b="1" dirty="0">
                <a:solidFill>
                  <a:schemeClr val="tx1"/>
                </a:solidFill>
                <a:latin typeface="+mn-lt"/>
                <a:ea typeface="+mn-ea"/>
                <a:cs typeface="+mn-cs"/>
              </a:rPr>
              <a:t>Felty's syndrome</a:t>
            </a:r>
            <a:r>
              <a:rPr lang="en-US" dirty="0">
                <a:solidFill>
                  <a:schemeClr val="tx1"/>
                </a:solidFill>
                <a:latin typeface="+mn-lt"/>
                <a:ea typeface="+mn-ea"/>
                <a:cs typeface="+mn-cs"/>
              </a:rPr>
              <a:t> is a complication of long-standing rheumatoid arthritis. </a:t>
            </a:r>
            <a:endParaRPr lang="en-US" dirty="0" smtClean="0">
              <a:solidFill>
                <a:schemeClr val="tx1"/>
              </a:solidFill>
              <a:latin typeface="+mn-lt"/>
              <a:ea typeface="+mn-ea"/>
              <a:cs typeface="+mn-cs"/>
            </a:endParaRPr>
          </a:p>
          <a:p>
            <a:pPr>
              <a:buFont typeface="Wingdings" panose="05000000000000000000" pitchFamily="2" charset="2"/>
              <a:buChar char="ü"/>
            </a:pPr>
            <a:r>
              <a:rPr lang="en-US" dirty="0" smtClean="0">
                <a:solidFill>
                  <a:schemeClr val="tx1"/>
                </a:solidFill>
                <a:latin typeface="+mn-lt"/>
                <a:ea typeface="+mn-ea"/>
                <a:cs typeface="+mn-cs"/>
              </a:rPr>
              <a:t>Felty's </a:t>
            </a:r>
            <a:r>
              <a:rPr lang="en-US" dirty="0">
                <a:solidFill>
                  <a:schemeClr val="tx1"/>
                </a:solidFill>
                <a:latin typeface="+mn-lt"/>
                <a:ea typeface="+mn-ea"/>
                <a:cs typeface="+mn-cs"/>
              </a:rPr>
              <a:t>syndrome is defined by the presence of three conditions: </a:t>
            </a:r>
            <a:r>
              <a:rPr lang="en-US" b="1" dirty="0">
                <a:solidFill>
                  <a:schemeClr val="tx1"/>
                </a:solidFill>
                <a:latin typeface="+mn-lt"/>
                <a:ea typeface="+mn-ea"/>
                <a:cs typeface="+mn-cs"/>
              </a:rPr>
              <a:t>rheumatoid arthritis, an enlarged spleen (splenomegaly), </a:t>
            </a:r>
            <a:r>
              <a:rPr lang="en-US" dirty="0">
                <a:solidFill>
                  <a:schemeClr val="tx1"/>
                </a:solidFill>
                <a:latin typeface="+mn-lt"/>
                <a:ea typeface="+mn-ea"/>
                <a:cs typeface="+mn-cs"/>
              </a:rPr>
              <a:t>and an abnormally </a:t>
            </a:r>
            <a:r>
              <a:rPr lang="en-US" b="1" dirty="0">
                <a:solidFill>
                  <a:schemeClr val="tx1"/>
                </a:solidFill>
                <a:latin typeface="+mn-lt"/>
                <a:ea typeface="+mn-ea"/>
                <a:cs typeface="+mn-cs"/>
              </a:rPr>
              <a:t>low white blood cell count</a:t>
            </a:r>
            <a:r>
              <a:rPr lang="en-US" dirty="0" smtClean="0">
                <a:solidFill>
                  <a:schemeClr val="tx1"/>
                </a:solidFill>
                <a:latin typeface="+mn-lt"/>
                <a:ea typeface="+mn-ea"/>
                <a:cs typeface="+mn-cs"/>
              </a:rPr>
              <a:t>.</a:t>
            </a:r>
          </a:p>
          <a:p>
            <a:r>
              <a:rPr lang="en-US" b="1" dirty="0" err="1">
                <a:solidFill>
                  <a:schemeClr val="tx1"/>
                </a:solidFill>
                <a:latin typeface="+mn-lt"/>
                <a:ea typeface="+mn-ea"/>
                <a:cs typeface="+mn-cs"/>
              </a:rPr>
              <a:t>Sjögren's</a:t>
            </a:r>
            <a:r>
              <a:rPr lang="en-US" b="1" dirty="0">
                <a:solidFill>
                  <a:schemeClr val="tx1"/>
                </a:solidFill>
                <a:latin typeface="+mn-lt"/>
                <a:ea typeface="+mn-ea"/>
                <a:cs typeface="+mn-cs"/>
              </a:rPr>
              <a:t> (pronounced Show-grin's) syndrome</a:t>
            </a:r>
            <a:r>
              <a:rPr lang="en-US" dirty="0">
                <a:solidFill>
                  <a:schemeClr val="tx1"/>
                </a:solidFill>
                <a:latin typeface="+mn-lt"/>
                <a:ea typeface="+mn-ea"/>
                <a:cs typeface="+mn-cs"/>
              </a:rPr>
              <a:t> is a condition that affects parts of the body that produce fluids like tears and </a:t>
            </a:r>
            <a:r>
              <a:rPr lang="en-US" dirty="0" smtClean="0">
                <a:solidFill>
                  <a:schemeClr val="tx1"/>
                </a:solidFill>
                <a:latin typeface="+mn-lt"/>
                <a:ea typeface="+mn-ea"/>
                <a:cs typeface="+mn-cs"/>
              </a:rPr>
              <a:t>saliva</a:t>
            </a:r>
            <a:r>
              <a:rPr lang="en-US" dirty="0" smtClean="0"/>
              <a:t> becoming dry</a:t>
            </a:r>
            <a:r>
              <a:rPr lang="en-US" dirty="0" smtClean="0">
                <a:solidFill>
                  <a:schemeClr val="tx1"/>
                </a:solidFill>
                <a:latin typeface="+mn-lt"/>
                <a:ea typeface="+mn-ea"/>
                <a:cs typeface="+mn-cs"/>
              </a:rPr>
              <a:t>.</a:t>
            </a:r>
            <a:endParaRPr lang="en-US" dirty="0"/>
          </a:p>
        </p:txBody>
      </p:sp>
    </p:spTree>
    <p:extLst>
      <p:ext uri="{BB962C8B-B14F-4D97-AF65-F5344CB8AC3E}">
        <p14:creationId xmlns:p14="http://schemas.microsoft.com/office/powerpoint/2010/main" val="129974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5800" y="152400"/>
            <a:ext cx="8248650" cy="1295400"/>
          </a:xfrm>
        </p:spPr>
        <p:txBody>
          <a:bodyPr>
            <a:noAutofit/>
          </a:bodyPr>
          <a:lstStyle/>
          <a:p>
            <a:pPr algn="ctr" eaLnBrk="1" fontAlgn="auto" hangingPunct="1">
              <a:spcAft>
                <a:spcPts val="0"/>
              </a:spcAft>
              <a:defRPr/>
            </a:pPr>
            <a:r>
              <a:rPr lang="en-US" sz="4400" b="1" dirty="0"/>
              <a:t>Osteomyelitis</a:t>
            </a:r>
          </a:p>
        </p:txBody>
      </p:sp>
      <p:sp>
        <p:nvSpPr>
          <p:cNvPr id="144387" name="Rectangle 3"/>
          <p:cNvSpPr>
            <a:spLocks noGrp="1" noChangeArrowheads="1"/>
          </p:cNvSpPr>
          <p:nvPr>
            <p:ph idx="1"/>
          </p:nvPr>
        </p:nvSpPr>
        <p:spPr>
          <a:xfrm>
            <a:off x="685800" y="1447800"/>
            <a:ext cx="7391400" cy="5029200"/>
          </a:xfrm>
        </p:spPr>
        <p:txBody>
          <a:bodyPr>
            <a:noAutofit/>
          </a:bodyPr>
          <a:lstStyle/>
          <a:p>
            <a:pPr eaLnBrk="1" hangingPunct="1">
              <a:lnSpc>
                <a:spcPct val="80000"/>
              </a:lnSpc>
              <a:buFont typeface="Wingdings" panose="05000000000000000000" pitchFamily="2" charset="2"/>
              <a:buChar char="q"/>
            </a:pPr>
            <a:r>
              <a:rPr lang="en-US" sz="3200" dirty="0" smtClean="0"/>
              <a:t> causative agent</a:t>
            </a:r>
          </a:p>
          <a:p>
            <a:pPr>
              <a:lnSpc>
                <a:spcPct val="80000"/>
              </a:lnSpc>
              <a:buFont typeface="Wingdings" panose="05000000000000000000" pitchFamily="2" charset="2"/>
              <a:buChar char="Ø"/>
            </a:pPr>
            <a:r>
              <a:rPr lang="en-US" dirty="0"/>
              <a:t> </a:t>
            </a:r>
            <a:r>
              <a:rPr lang="en-US" dirty="0" smtClean="0"/>
              <a:t>Staphylococcus </a:t>
            </a:r>
            <a:r>
              <a:rPr lang="en-US" altLang="en-US" dirty="0" smtClean="0"/>
              <a:t>aureus </a:t>
            </a:r>
            <a:r>
              <a:rPr lang="en-US" altLang="en-US" dirty="0"/>
              <a:t>(70–80%)</a:t>
            </a:r>
          </a:p>
          <a:p>
            <a:pPr eaLnBrk="1" hangingPunct="1">
              <a:lnSpc>
                <a:spcPct val="80000"/>
              </a:lnSpc>
              <a:buFont typeface="Wingdings" panose="05000000000000000000" pitchFamily="2" charset="2"/>
              <a:buChar char="Ø"/>
            </a:pPr>
            <a:r>
              <a:rPr lang="en-US" sz="3200" dirty="0" smtClean="0"/>
              <a:t>Streptococcus</a:t>
            </a:r>
          </a:p>
          <a:p>
            <a:pPr eaLnBrk="1" hangingPunct="1">
              <a:lnSpc>
                <a:spcPct val="80000"/>
              </a:lnSpc>
              <a:buFont typeface="Wingdings" panose="05000000000000000000" pitchFamily="2" charset="2"/>
              <a:buChar char="Ø"/>
            </a:pPr>
            <a:r>
              <a:rPr lang="en-US" altLang="en-US" i="1" dirty="0" smtClean="0"/>
              <a:t>Proteus</a:t>
            </a:r>
            <a:r>
              <a:rPr lang="en-US" altLang="en-US" dirty="0" smtClean="0"/>
              <a:t> </a:t>
            </a:r>
            <a:r>
              <a:rPr lang="en-US" altLang="en-US" dirty="0"/>
              <a:t>and </a:t>
            </a:r>
            <a:r>
              <a:rPr lang="en-US" altLang="en-US" i="1" dirty="0"/>
              <a:t>Pseudomonas</a:t>
            </a:r>
            <a:r>
              <a:rPr lang="en-US" altLang="en-US" dirty="0"/>
              <a:t> </a:t>
            </a:r>
            <a:r>
              <a:rPr lang="en-US" altLang="en-US" dirty="0" smtClean="0"/>
              <a:t>species</a:t>
            </a:r>
            <a:endParaRPr lang="en-US" altLang="en-US" dirty="0"/>
          </a:p>
          <a:p>
            <a:pPr eaLnBrk="1" hangingPunct="1">
              <a:lnSpc>
                <a:spcPct val="80000"/>
              </a:lnSpc>
              <a:buFont typeface="Wingdings" panose="05000000000000000000" pitchFamily="2" charset="2"/>
              <a:buChar char="Ø"/>
            </a:pPr>
            <a:r>
              <a:rPr lang="en-US" altLang="en-US" dirty="0" smtClean="0"/>
              <a:t> </a:t>
            </a:r>
            <a:r>
              <a:rPr lang="en-US" altLang="en-US" i="1" dirty="0"/>
              <a:t>E. coli</a:t>
            </a:r>
          </a:p>
          <a:p>
            <a:pPr eaLnBrk="1" hangingPunct="1">
              <a:lnSpc>
                <a:spcPct val="80000"/>
              </a:lnSpc>
              <a:buFont typeface="Wingdings" panose="05000000000000000000" pitchFamily="2" charset="2"/>
              <a:buChar char="q"/>
            </a:pPr>
            <a:r>
              <a:rPr lang="en-US" sz="3200" dirty="0" smtClean="0"/>
              <a:t>Typical signs and symptoms grouped into:</a:t>
            </a:r>
          </a:p>
          <a:p>
            <a:pPr>
              <a:lnSpc>
                <a:spcPct val="80000"/>
              </a:lnSpc>
              <a:buFont typeface="Wingdings" panose="05000000000000000000" pitchFamily="2" charset="2"/>
              <a:buChar char="Ø"/>
            </a:pPr>
            <a:r>
              <a:rPr lang="en-GB" dirty="0"/>
              <a:t>Acute </a:t>
            </a:r>
            <a:r>
              <a:rPr lang="en-GB" dirty="0" smtClean="0"/>
              <a:t>osteomyelitis</a:t>
            </a:r>
            <a:r>
              <a:rPr lang="en-GB" dirty="0"/>
              <a:t> </a:t>
            </a:r>
            <a:endParaRPr lang="en-GB" dirty="0" smtClean="0"/>
          </a:p>
          <a:p>
            <a:pPr>
              <a:lnSpc>
                <a:spcPct val="80000"/>
              </a:lnSpc>
              <a:buFont typeface="Wingdings" panose="05000000000000000000" pitchFamily="2" charset="2"/>
              <a:buChar char="Ø"/>
            </a:pPr>
            <a:r>
              <a:rPr lang="en-GB" dirty="0" smtClean="0"/>
              <a:t>Chronic </a:t>
            </a:r>
            <a:r>
              <a:rPr lang="en-GB" dirty="0"/>
              <a:t>osteomyelitis</a:t>
            </a:r>
            <a:endParaRPr lang="en-US" sz="3200" dirty="0" smtClean="0"/>
          </a:p>
        </p:txBody>
      </p:sp>
    </p:spTree>
    <p:extLst>
      <p:ext uri="{BB962C8B-B14F-4D97-AF65-F5344CB8AC3E}">
        <p14:creationId xmlns:p14="http://schemas.microsoft.com/office/powerpoint/2010/main" val="9741229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0" name="Content Placeholder 3" descr="Illustration showing Baker's cyst  "/>
          <p:cNvPicPr>
            <a:picLocks noGrp="1"/>
          </p:cNvPicPr>
          <p:nvPr>
            <p:ph idx="4294967295"/>
          </p:nvPr>
        </p:nvPicPr>
        <p:blipFill>
          <a:blip r:embed="rId2" cstate="print"/>
          <a:srcRect/>
          <a:stretch>
            <a:fillRect/>
          </a:stretch>
        </p:blipFill>
        <p:spPr bwMode="auto">
          <a:xfrm>
            <a:off x="381000" y="304800"/>
            <a:ext cx="4254500" cy="4530725"/>
          </a:xfrm>
          <a:prstGeom prst="rect">
            <a:avLst/>
          </a:prstGeom>
          <a:noFill/>
          <a:ln w="9525">
            <a:noFill/>
            <a:miter lim="800000"/>
            <a:headEnd/>
            <a:tailEnd/>
          </a:ln>
        </p:spPr>
      </p:pic>
      <p:sp>
        <p:nvSpPr>
          <p:cNvPr id="1049256" name="Rectangle 4"/>
          <p:cNvSpPr/>
          <p:nvPr/>
        </p:nvSpPr>
        <p:spPr>
          <a:xfrm>
            <a:off x="4876800" y="1524000"/>
            <a:ext cx="3657600" cy="3970318"/>
          </a:xfrm>
          <a:prstGeom prst="rect">
            <a:avLst/>
          </a:prstGeom>
        </p:spPr>
        <p:txBody>
          <a:bodyPr wrap="square">
            <a:spAutoFit/>
          </a:bodyPr>
          <a:lstStyle/>
          <a:p>
            <a:r>
              <a:rPr lang="en-US" sz="2800" dirty="0"/>
              <a:t>A </a:t>
            </a:r>
            <a:r>
              <a:rPr lang="en-US" sz="2800" b="1" dirty="0" err="1"/>
              <a:t>popliteal</a:t>
            </a:r>
            <a:r>
              <a:rPr lang="en-US" sz="2800" b="1" dirty="0"/>
              <a:t> cyst</a:t>
            </a:r>
            <a:r>
              <a:rPr lang="en-US" sz="2800" dirty="0"/>
              <a:t>, also known as a </a:t>
            </a:r>
            <a:r>
              <a:rPr lang="en-US" sz="2800" b="1" dirty="0"/>
              <a:t>Baker’s cyst, </a:t>
            </a:r>
            <a:r>
              <a:rPr lang="en-US" sz="2800" dirty="0"/>
              <a:t>is a fluid-filled swelling that causes a lump at the back of the knee, leading to tightness and restricted movement</a:t>
            </a:r>
            <a:r>
              <a:rPr lang="en-US" sz="2800" dirty="0" smtClean="0"/>
              <a:t>. Discovered by William Bakers.</a:t>
            </a:r>
            <a:endParaRPr lang="en-US" sz="2800" dirty="0"/>
          </a:p>
        </p:txBody>
      </p:sp>
    </p:spTree>
    <p:extLst>
      <p:ext uri="{BB962C8B-B14F-4D97-AF65-F5344CB8AC3E}">
        <p14:creationId xmlns:p14="http://schemas.microsoft.com/office/powerpoint/2010/main" val="8909759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304800"/>
            <a:ext cx="8229600" cy="1143000"/>
          </a:xfrm>
        </p:spPr>
        <p:txBody>
          <a:bodyPr/>
          <a:lstStyle/>
          <a:p>
            <a:r>
              <a:rPr lang="en-GB" dirty="0" smtClean="0"/>
              <a:t>MANAGEMENT</a:t>
            </a:r>
            <a:endParaRPr lang="en-US" altLang="en-US" dirty="0" smtClean="0"/>
          </a:p>
        </p:txBody>
      </p:sp>
      <p:sp>
        <p:nvSpPr>
          <p:cNvPr id="110595" name="Rectangle 3"/>
          <p:cNvSpPr>
            <a:spLocks noGrp="1" noChangeArrowheads="1"/>
          </p:cNvSpPr>
          <p:nvPr>
            <p:ph idx="1"/>
          </p:nvPr>
        </p:nvSpPr>
        <p:spPr>
          <a:xfrm>
            <a:off x="152400" y="1600200"/>
            <a:ext cx="8534400" cy="5029200"/>
          </a:xfrm>
        </p:spPr>
        <p:txBody>
          <a:bodyPr>
            <a:normAutofit/>
          </a:bodyPr>
          <a:lstStyle/>
          <a:p>
            <a:pPr eaLnBrk="1" hangingPunct="1"/>
            <a:r>
              <a:rPr lang="en-US" altLang="en-US" sz="3600" dirty="0" smtClean="0"/>
              <a:t>NO CURE</a:t>
            </a:r>
          </a:p>
          <a:p>
            <a:pPr eaLnBrk="1" hangingPunct="1"/>
            <a:r>
              <a:rPr lang="en-US" altLang="en-US" sz="3600" dirty="0" smtClean="0"/>
              <a:t>Goals of Treatment</a:t>
            </a:r>
          </a:p>
          <a:p>
            <a:pPr lvl="1"/>
            <a:r>
              <a:rPr lang="en-US" altLang="en-US" sz="3600" dirty="0" smtClean="0"/>
              <a:t>Relieve pain</a:t>
            </a:r>
            <a:r>
              <a:rPr lang="en-US" sz="3600" dirty="0"/>
              <a:t> </a:t>
            </a:r>
            <a:r>
              <a:rPr lang="en-US" sz="3600" dirty="0" smtClean="0"/>
              <a:t>-NSAIDs </a:t>
            </a:r>
          </a:p>
          <a:p>
            <a:pPr lvl="1"/>
            <a:r>
              <a:rPr lang="en-US" altLang="en-US" sz="3600" dirty="0" smtClean="0"/>
              <a:t>Reduce inflammation- </a:t>
            </a:r>
            <a:r>
              <a:rPr lang="en-US" sz="3600" dirty="0" smtClean="0"/>
              <a:t>corticosteroids</a:t>
            </a:r>
            <a:endParaRPr lang="en-US" altLang="en-US" sz="3600" dirty="0"/>
          </a:p>
          <a:p>
            <a:pPr lvl="1" eaLnBrk="1" hangingPunct="1"/>
            <a:r>
              <a:rPr lang="en-US" altLang="en-US" sz="3600" dirty="0" smtClean="0"/>
              <a:t>Stop or slow joint damage and deformity</a:t>
            </a:r>
          </a:p>
          <a:p>
            <a:pPr lvl="1" eaLnBrk="1" hangingPunct="1"/>
            <a:r>
              <a:rPr lang="en-US" altLang="en-US" sz="3600" dirty="0" smtClean="0"/>
              <a:t>Improve well-being and ability to function</a:t>
            </a:r>
          </a:p>
        </p:txBody>
      </p:sp>
    </p:spTree>
    <p:extLst>
      <p:ext uri="{BB962C8B-B14F-4D97-AF65-F5344CB8AC3E}">
        <p14:creationId xmlns:p14="http://schemas.microsoft.com/office/powerpoint/2010/main" val="282518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 calcmode="lin" valueType="num">
                                      <p:cBhvr additive="base">
                                        <p:cTn id="17"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0595">
                                            <p:txEl>
                                              <p:pRg st="3" end="3"/>
                                            </p:txEl>
                                          </p:spTgt>
                                        </p:tgtEl>
                                        <p:attrNameLst>
                                          <p:attrName>style.visibility</p:attrName>
                                        </p:attrNameLst>
                                      </p:cBhvr>
                                      <p:to>
                                        <p:strVal val="visible"/>
                                      </p:to>
                                    </p:set>
                                    <p:anim calcmode="lin" valueType="num">
                                      <p:cBhvr additive="base">
                                        <p:cTn id="21"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05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0595">
                                            <p:txEl>
                                              <p:charRg st="61" end="87"/>
                                            </p:txEl>
                                          </p:spTgt>
                                        </p:tgtEl>
                                        <p:attrNameLst>
                                          <p:attrName>style.visibility</p:attrName>
                                        </p:attrNameLst>
                                      </p:cBhvr>
                                      <p:to>
                                        <p:strVal val="visible"/>
                                      </p:to>
                                    </p:set>
                                    <p:anim calcmode="lin" valueType="num">
                                      <p:cBhvr additive="base">
                                        <p:cTn id="25" dur="500" fill="hold"/>
                                        <p:tgtEl>
                                          <p:spTgt spid="110595">
                                            <p:txEl>
                                              <p:charRg st="61" end="8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595">
                                            <p:txEl>
                                              <p:charRg st="61" end="8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0595">
                                            <p:txEl>
                                              <p:charRg st="87" end="130"/>
                                            </p:txEl>
                                          </p:spTgt>
                                        </p:tgtEl>
                                        <p:attrNameLst>
                                          <p:attrName>style.visibility</p:attrName>
                                        </p:attrNameLst>
                                      </p:cBhvr>
                                      <p:to>
                                        <p:strVal val="visible"/>
                                      </p:to>
                                    </p:set>
                                    <p:anim calcmode="lin" valueType="num">
                                      <p:cBhvr additive="base">
                                        <p:cTn id="29" dur="500" fill="hold"/>
                                        <p:tgtEl>
                                          <p:spTgt spid="110595">
                                            <p:txEl>
                                              <p:charRg st="87" end="13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0595">
                                            <p:txEl>
                                              <p:charRg st="87" end="13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management</a:t>
            </a:r>
            <a:endParaRPr lang="fr-FR" dirty="0"/>
          </a:p>
        </p:txBody>
      </p:sp>
      <p:sp>
        <p:nvSpPr>
          <p:cNvPr id="3" name="Content Placeholder 2"/>
          <p:cNvSpPr>
            <a:spLocks noGrp="1"/>
          </p:cNvSpPr>
          <p:nvPr>
            <p:ph idx="1"/>
          </p:nvPr>
        </p:nvSpPr>
        <p:spPr>
          <a:xfrm>
            <a:off x="467544" y="1600200"/>
            <a:ext cx="8219256" cy="5257800"/>
          </a:xfrm>
        </p:spPr>
        <p:txBody>
          <a:bodyPr>
            <a:normAutofit lnSpcReduction="10000"/>
          </a:bodyPr>
          <a:lstStyle/>
          <a:p>
            <a:r>
              <a:rPr lang="en-US" b="1" dirty="0" smtClean="0"/>
              <a:t>Pharmacotherapy: Treatment </a:t>
            </a:r>
            <a:r>
              <a:rPr lang="en-US" b="1" dirty="0"/>
              <a:t>for RA includes disease </a:t>
            </a:r>
            <a:r>
              <a:rPr lang="en-US" b="1" dirty="0" smtClean="0"/>
              <a:t>modifying</a:t>
            </a:r>
            <a:r>
              <a:rPr lang="en-US" dirty="0" smtClean="0"/>
              <a:t> </a:t>
            </a:r>
            <a:endParaRPr lang="en-US" dirty="0"/>
          </a:p>
          <a:p>
            <a:pPr marL="342900" lvl="1" indent="-342900">
              <a:buFont typeface="Arial" pitchFamily="34" charset="0"/>
              <a:buChar char="•"/>
            </a:pPr>
            <a:r>
              <a:rPr lang="en-US" altLang="en-US" b="1" dirty="0" smtClean="0"/>
              <a:t>NSAIDS- </a:t>
            </a:r>
            <a:r>
              <a:rPr lang="en-US" b="1" dirty="0" smtClean="0"/>
              <a:t>Analgesics </a:t>
            </a:r>
            <a:r>
              <a:rPr lang="en-US" dirty="0" smtClean="0"/>
              <a:t> </a:t>
            </a:r>
            <a:r>
              <a:rPr lang="en-US" dirty="0" err="1" smtClean="0"/>
              <a:t>ie</a:t>
            </a:r>
            <a:r>
              <a:rPr lang="en-US" dirty="0" smtClean="0"/>
              <a:t> </a:t>
            </a:r>
            <a:r>
              <a:rPr lang="en-US" dirty="0" err="1" smtClean="0"/>
              <a:t>indocid</a:t>
            </a:r>
            <a:r>
              <a:rPr lang="en-US" dirty="0" smtClean="0"/>
              <a:t> 50-75mg </a:t>
            </a:r>
            <a:r>
              <a:rPr lang="en-US" dirty="0" err="1" smtClean="0"/>
              <a:t>tds</a:t>
            </a:r>
            <a:r>
              <a:rPr lang="en-US" dirty="0" smtClean="0"/>
              <a:t>,  </a:t>
            </a:r>
            <a:r>
              <a:rPr lang="en-US" dirty="0" err="1" smtClean="0"/>
              <a:t>brufen</a:t>
            </a:r>
            <a:r>
              <a:rPr lang="en-US" dirty="0"/>
              <a:t> 400mg </a:t>
            </a:r>
            <a:r>
              <a:rPr lang="en-US" dirty="0" smtClean="0"/>
              <a:t> and aspirin </a:t>
            </a:r>
            <a:r>
              <a:rPr lang="en-US" dirty="0"/>
              <a:t>for pain and stiffness</a:t>
            </a:r>
            <a:r>
              <a:rPr lang="en-US" dirty="0" smtClean="0"/>
              <a:t> </a:t>
            </a:r>
          </a:p>
          <a:p>
            <a:pPr marL="342900" lvl="1" indent="-342900">
              <a:buFont typeface="Arial" pitchFamily="34" charset="0"/>
              <a:buChar char="•"/>
            </a:pPr>
            <a:r>
              <a:rPr lang="en-US" b="1" dirty="0" smtClean="0"/>
              <a:t>Steroids</a:t>
            </a:r>
            <a:r>
              <a:rPr lang="en-US" dirty="0" smtClean="0"/>
              <a:t> </a:t>
            </a:r>
            <a:r>
              <a:rPr lang="en-US" altLang="en-US" dirty="0"/>
              <a:t>(</a:t>
            </a:r>
            <a:r>
              <a:rPr lang="en-US" altLang="en-US" dirty="0" smtClean="0"/>
              <a:t>p.o  or intra-articular)</a:t>
            </a:r>
            <a:r>
              <a:rPr lang="en-US" dirty="0" smtClean="0"/>
              <a:t>i.e. prednisolone reduce inflammation (used </a:t>
            </a:r>
            <a:r>
              <a:rPr lang="en-US" dirty="0"/>
              <a:t>to induce disease </a:t>
            </a:r>
            <a:r>
              <a:rPr lang="en-US" dirty="0" smtClean="0"/>
              <a:t>remission).</a:t>
            </a:r>
          </a:p>
          <a:p>
            <a:r>
              <a:rPr lang="en-US" b="1" dirty="0" smtClean="0"/>
              <a:t>Disease modifying anti-rheumatoid drugs</a:t>
            </a:r>
            <a:r>
              <a:rPr lang="en-US" dirty="0"/>
              <a:t> (DMARDs),</a:t>
            </a:r>
            <a:r>
              <a:rPr lang="en-US" b="1" dirty="0" smtClean="0"/>
              <a:t> </a:t>
            </a:r>
            <a:r>
              <a:rPr lang="en-US" dirty="0" smtClean="0"/>
              <a:t>i.e. methotrexate, sulfasalzine slow disease progression</a:t>
            </a:r>
          </a:p>
          <a:p>
            <a:r>
              <a:rPr lang="en-US" b="1" dirty="0" smtClean="0"/>
              <a:t>Immunosupressants</a:t>
            </a:r>
            <a:r>
              <a:rPr lang="en-US" dirty="0" smtClean="0"/>
              <a:t>  </a:t>
            </a:r>
            <a:r>
              <a:rPr lang="en-US" dirty="0" err="1" smtClean="0"/>
              <a:t>i.e</a:t>
            </a:r>
            <a:r>
              <a:rPr lang="en-US" dirty="0" smtClean="0"/>
              <a:t> cyclosporine </a:t>
            </a:r>
          </a:p>
        </p:txBody>
      </p:sp>
    </p:spTree>
    <p:extLst>
      <p:ext uri="{BB962C8B-B14F-4D97-AF65-F5344CB8AC3E}">
        <p14:creationId xmlns:p14="http://schemas.microsoft.com/office/powerpoint/2010/main" val="36284987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a:t>Medical management</a:t>
            </a:r>
            <a:endParaRPr lang="en-US" dirty="0"/>
          </a:p>
        </p:txBody>
      </p:sp>
      <p:sp>
        <p:nvSpPr>
          <p:cNvPr id="3" name="Content Placeholder 2"/>
          <p:cNvSpPr>
            <a:spLocks noGrp="1"/>
          </p:cNvSpPr>
          <p:nvPr>
            <p:ph idx="1"/>
          </p:nvPr>
        </p:nvSpPr>
        <p:spPr>
          <a:xfrm>
            <a:off x="228600" y="1371600"/>
            <a:ext cx="8686800" cy="5257800"/>
          </a:xfrm>
        </p:spPr>
        <p:txBody>
          <a:bodyPr>
            <a:normAutofit lnSpcReduction="10000"/>
          </a:bodyPr>
          <a:lstStyle/>
          <a:p>
            <a:r>
              <a:rPr lang="en-US" b="1" dirty="0" err="1" smtClean="0"/>
              <a:t>Leflunomide</a:t>
            </a:r>
            <a:r>
              <a:rPr lang="en-US" b="1" dirty="0" smtClean="0"/>
              <a:t> </a:t>
            </a:r>
            <a:r>
              <a:rPr lang="en-US" dirty="0"/>
              <a:t>taken orally has </a:t>
            </a:r>
            <a:r>
              <a:rPr lang="en-US" dirty="0" err="1"/>
              <a:t>antiproliferative</a:t>
            </a:r>
            <a:endParaRPr lang="en-US" dirty="0"/>
          </a:p>
          <a:p>
            <a:pPr>
              <a:buNone/>
            </a:pPr>
            <a:r>
              <a:rPr lang="en-US" dirty="0" smtClean="0"/>
              <a:t> and </a:t>
            </a:r>
            <a:r>
              <a:rPr lang="en-US" dirty="0"/>
              <a:t>anti-inflammatory properties. </a:t>
            </a:r>
            <a:endParaRPr lang="en-US" dirty="0" smtClean="0"/>
          </a:p>
          <a:p>
            <a:r>
              <a:rPr lang="en-US" b="1" dirty="0" smtClean="0"/>
              <a:t>Etanercept</a:t>
            </a:r>
            <a:r>
              <a:rPr lang="en-US" dirty="0" smtClean="0"/>
              <a:t> inhibits </a:t>
            </a:r>
            <a:r>
              <a:rPr lang="en-US" dirty="0"/>
              <a:t>tumor necrosis factor, which is involved in </a:t>
            </a:r>
            <a:r>
              <a:rPr lang="en-US" dirty="0" smtClean="0"/>
              <a:t>the inflammatory </a:t>
            </a:r>
            <a:r>
              <a:rPr lang="en-US" dirty="0"/>
              <a:t>process, and is given subcutaneously twice </a:t>
            </a:r>
            <a:r>
              <a:rPr lang="en-US" dirty="0" smtClean="0"/>
              <a:t>a week</a:t>
            </a:r>
            <a:r>
              <a:rPr lang="en-US" dirty="0"/>
              <a:t>. </a:t>
            </a:r>
            <a:endParaRPr lang="en-US" dirty="0" smtClean="0"/>
          </a:p>
          <a:p>
            <a:r>
              <a:rPr lang="en-US" b="1" dirty="0" smtClean="0"/>
              <a:t>Low-dose </a:t>
            </a:r>
            <a:r>
              <a:rPr lang="en-US" b="1" dirty="0"/>
              <a:t>methotrexate (MTX</a:t>
            </a:r>
            <a:r>
              <a:rPr lang="en-US" dirty="0"/>
              <a:t>) or </a:t>
            </a:r>
            <a:r>
              <a:rPr lang="en-US" b="1" dirty="0"/>
              <a:t>gold therapy </a:t>
            </a:r>
            <a:r>
              <a:rPr lang="en-US" dirty="0" smtClean="0"/>
              <a:t>is given </a:t>
            </a:r>
            <a:r>
              <a:rPr lang="en-US" dirty="0"/>
              <a:t>to induce disease remission</a:t>
            </a:r>
            <a:r>
              <a:rPr lang="en-US" dirty="0" smtClean="0"/>
              <a:t>.</a:t>
            </a:r>
            <a:endParaRPr lang="en-US" dirty="0"/>
          </a:p>
          <a:p>
            <a:r>
              <a:rPr lang="en-US" dirty="0" smtClean="0"/>
              <a:t> </a:t>
            </a:r>
            <a:r>
              <a:rPr lang="en-US" dirty="0"/>
              <a:t>Newer DMARDs such as </a:t>
            </a:r>
            <a:r>
              <a:rPr lang="en-US" dirty="0" err="1"/>
              <a:t>leflunomide</a:t>
            </a:r>
            <a:endParaRPr lang="en-US" dirty="0"/>
          </a:p>
          <a:p>
            <a:pPr>
              <a:buNone/>
            </a:pPr>
            <a:r>
              <a:rPr lang="en-US" dirty="0"/>
              <a:t>(</a:t>
            </a:r>
            <a:r>
              <a:rPr lang="en-US" dirty="0" err="1"/>
              <a:t>Arava</a:t>
            </a:r>
            <a:r>
              <a:rPr lang="en-US" dirty="0"/>
              <a:t>) and </a:t>
            </a:r>
            <a:r>
              <a:rPr lang="en-US" dirty="0" err="1"/>
              <a:t>etanercept</a:t>
            </a:r>
            <a:r>
              <a:rPr lang="en-US" dirty="0"/>
              <a:t> (Enbrel) are used to slow the progression of RA. </a:t>
            </a:r>
          </a:p>
          <a:p>
            <a:endParaRPr lang="en-US" dirty="0" smtClean="0"/>
          </a:p>
          <a:p>
            <a:endParaRPr lang="en-US" dirty="0"/>
          </a:p>
        </p:txBody>
      </p:sp>
    </p:spTree>
    <p:extLst>
      <p:ext uri="{BB962C8B-B14F-4D97-AF65-F5344CB8AC3E}">
        <p14:creationId xmlns:p14="http://schemas.microsoft.com/office/powerpoint/2010/main" val="2023710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Medical management</a:t>
            </a:r>
            <a:r>
              <a:rPr lang="en-US" altLang="en-US" dirty="0" smtClean="0"/>
              <a:t> </a:t>
            </a:r>
            <a:endParaRPr lang="en-US" altLang="en-US" dirty="0" smtClean="0"/>
          </a:p>
        </p:txBody>
      </p:sp>
      <p:sp>
        <p:nvSpPr>
          <p:cNvPr id="111619" name="Rectangle 3"/>
          <p:cNvSpPr>
            <a:spLocks noGrp="1" noChangeArrowheads="1"/>
          </p:cNvSpPr>
          <p:nvPr>
            <p:ph idx="1"/>
          </p:nvPr>
        </p:nvSpPr>
        <p:spPr>
          <a:xfrm>
            <a:off x="304800" y="1417638"/>
            <a:ext cx="8382000" cy="5059362"/>
          </a:xfrm>
        </p:spPr>
        <p:txBody>
          <a:bodyPr>
            <a:normAutofit/>
          </a:bodyPr>
          <a:lstStyle/>
          <a:p>
            <a:pPr marL="0" indent="0" eaLnBrk="1" hangingPunct="1">
              <a:lnSpc>
                <a:spcPct val="90000"/>
              </a:lnSpc>
              <a:buNone/>
            </a:pPr>
            <a:endParaRPr lang="en-US" altLang="en-US" sz="2200" dirty="0" smtClean="0"/>
          </a:p>
          <a:p>
            <a:pPr lvl="1" eaLnBrk="1" hangingPunct="1">
              <a:lnSpc>
                <a:spcPct val="90000"/>
              </a:lnSpc>
            </a:pPr>
            <a:r>
              <a:rPr lang="en-US" altLang="en-US" sz="3600" dirty="0" smtClean="0"/>
              <a:t>Modify the autoimmune and inflammatory response</a:t>
            </a:r>
          </a:p>
          <a:p>
            <a:pPr lvl="2" eaLnBrk="1" hangingPunct="1">
              <a:lnSpc>
                <a:spcPct val="90000"/>
              </a:lnSpc>
            </a:pPr>
            <a:r>
              <a:rPr lang="en-US" altLang="en-US" sz="3600" dirty="0" smtClean="0"/>
              <a:t>Enbrel- Tumor necrosis factor blocker</a:t>
            </a:r>
          </a:p>
          <a:p>
            <a:pPr lvl="2" eaLnBrk="1" hangingPunct="1">
              <a:lnSpc>
                <a:spcPct val="90000"/>
              </a:lnSpc>
            </a:pPr>
            <a:r>
              <a:rPr lang="en-US" altLang="en-US" sz="3600" dirty="0" smtClean="0"/>
              <a:t>Kineret- Interleukin 1 receptor antagonist</a:t>
            </a:r>
          </a:p>
          <a:p>
            <a:pPr>
              <a:lnSpc>
                <a:spcPct val="90000"/>
              </a:lnSpc>
            </a:pPr>
            <a:r>
              <a:rPr lang="en-US" sz="3600" dirty="0"/>
              <a:t>Many of these medications have potentially </a:t>
            </a:r>
            <a:r>
              <a:rPr lang="en-US" sz="3600" b="1" dirty="0"/>
              <a:t>serious side effects </a:t>
            </a:r>
            <a:r>
              <a:rPr lang="en-US" sz="3600" dirty="0"/>
              <a:t>that must be monitored carefully.</a:t>
            </a:r>
          </a:p>
          <a:p>
            <a:pPr eaLnBrk="1" hangingPunct="1">
              <a:lnSpc>
                <a:spcPct val="90000"/>
              </a:lnSpc>
            </a:pPr>
            <a:endParaRPr lang="en-US" altLang="en-US" sz="3600" dirty="0" smtClean="0"/>
          </a:p>
        </p:txBody>
      </p:sp>
    </p:spTree>
    <p:extLst>
      <p:ext uri="{BB962C8B-B14F-4D97-AF65-F5344CB8AC3E}">
        <p14:creationId xmlns:p14="http://schemas.microsoft.com/office/powerpoint/2010/main" val="132729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calcmode="lin" valueType="num">
                                      <p:cBhvr additive="base">
                                        <p:cTn id="7"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1619">
                                            <p:txEl>
                                              <p:pRg st="2" end="2"/>
                                            </p:txEl>
                                          </p:spTgt>
                                        </p:tgtEl>
                                        <p:attrNameLst>
                                          <p:attrName>style.visibility</p:attrName>
                                        </p:attrNameLst>
                                      </p:cBhvr>
                                      <p:to>
                                        <p:strVal val="visible"/>
                                      </p:to>
                                    </p:set>
                                    <p:anim calcmode="lin" valueType="num">
                                      <p:cBhvr additive="base">
                                        <p:cTn id="11"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161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1619">
                                            <p:txEl>
                                              <p:pRg st="3" end="3"/>
                                            </p:txEl>
                                          </p:spTgt>
                                        </p:tgtEl>
                                        <p:attrNameLst>
                                          <p:attrName>style.visibility</p:attrName>
                                        </p:attrNameLst>
                                      </p:cBhvr>
                                      <p:to>
                                        <p:strVal val="visible"/>
                                      </p:to>
                                    </p:set>
                                    <p:anim calcmode="lin" valueType="num">
                                      <p:cBhvr additive="base">
                                        <p:cTn id="15"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161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anim calcmode="lin" valueType="num">
                                      <p:cBhvr additive="base">
                                        <p:cTn id="19"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1619">
                                            <p:txEl>
                                              <p:charRg st="120" end="138"/>
                                            </p:txEl>
                                          </p:spTgt>
                                        </p:tgtEl>
                                        <p:attrNameLst>
                                          <p:attrName>style.visibility</p:attrName>
                                        </p:attrNameLst>
                                      </p:cBhvr>
                                      <p:to>
                                        <p:strVal val="visible"/>
                                      </p:to>
                                    </p:set>
                                    <p:anim calcmode="lin" valueType="num">
                                      <p:cBhvr additive="base">
                                        <p:cTn id="23" dur="500" fill="hold"/>
                                        <p:tgtEl>
                                          <p:spTgt spid="111619">
                                            <p:txEl>
                                              <p:charRg st="120" end="13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1619">
                                            <p:txEl>
                                              <p:charRg st="120" end="13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smtClean="0"/>
              <a:t>Complementary therapies that  decrease inflammation or pain include:-</a:t>
            </a:r>
            <a:br>
              <a:rPr lang="en-US" dirty="0" smtClean="0"/>
            </a:br>
            <a:endParaRPr lang="en-US" dirty="0"/>
          </a:p>
        </p:txBody>
      </p:sp>
      <p:sp>
        <p:nvSpPr>
          <p:cNvPr id="3" name="Content Placeholder 2"/>
          <p:cNvSpPr>
            <a:spLocks noGrp="1"/>
          </p:cNvSpPr>
          <p:nvPr>
            <p:ph idx="1"/>
          </p:nvPr>
        </p:nvSpPr>
        <p:spPr>
          <a:xfrm>
            <a:off x="457200" y="2209800"/>
            <a:ext cx="8229600" cy="4267200"/>
          </a:xfrm>
        </p:spPr>
        <p:txBody>
          <a:bodyPr>
            <a:normAutofit/>
          </a:bodyPr>
          <a:lstStyle/>
          <a:p>
            <a:pPr>
              <a:buFont typeface="Wingdings" pitchFamily="2" charset="2"/>
              <a:buChar char="Ø"/>
            </a:pPr>
            <a:r>
              <a:rPr lang="en-US" sz="3600" dirty="0" smtClean="0"/>
              <a:t>capsaicin cream</a:t>
            </a:r>
          </a:p>
          <a:p>
            <a:pPr>
              <a:buFont typeface="Wingdings" pitchFamily="2" charset="2"/>
              <a:buChar char="Ø"/>
            </a:pPr>
            <a:r>
              <a:rPr lang="en-US" sz="3600" dirty="0" smtClean="0"/>
              <a:t> fish oil</a:t>
            </a:r>
          </a:p>
          <a:p>
            <a:pPr>
              <a:buFont typeface="Wingdings" pitchFamily="2" charset="2"/>
              <a:buChar char="Ø"/>
            </a:pPr>
            <a:r>
              <a:rPr lang="en-US" sz="3600" dirty="0" smtClean="0"/>
              <a:t>magnetic therapy</a:t>
            </a:r>
          </a:p>
          <a:p>
            <a:pPr>
              <a:buFont typeface="Wingdings" pitchFamily="2" charset="2"/>
              <a:buChar char="Ø"/>
            </a:pPr>
            <a:r>
              <a:rPr lang="en-US" sz="3600" dirty="0" smtClean="0"/>
              <a:t>antioxidants such as vitamin C, vitamin E, </a:t>
            </a:r>
          </a:p>
          <a:p>
            <a:pPr>
              <a:buFont typeface="Wingdings" pitchFamily="2" charset="2"/>
              <a:buChar char="Ø"/>
            </a:pPr>
            <a:r>
              <a:rPr lang="en-US" sz="3600" dirty="0" smtClean="0"/>
              <a:t> beta carotene  </a:t>
            </a:r>
          </a:p>
        </p:txBody>
      </p:sp>
    </p:spTree>
    <p:extLst>
      <p:ext uri="{BB962C8B-B14F-4D97-AF65-F5344CB8AC3E}">
        <p14:creationId xmlns:p14="http://schemas.microsoft.com/office/powerpoint/2010/main" val="6795099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HEAT AND COLD.</a:t>
            </a:r>
            <a:endParaRPr lang="en-US" dirty="0"/>
          </a:p>
        </p:txBody>
      </p:sp>
      <p:sp>
        <p:nvSpPr>
          <p:cNvPr id="3" name="Content Placeholder 2"/>
          <p:cNvSpPr>
            <a:spLocks noGrp="1"/>
          </p:cNvSpPr>
          <p:nvPr>
            <p:ph idx="1"/>
          </p:nvPr>
        </p:nvSpPr>
        <p:spPr>
          <a:xfrm>
            <a:off x="228600" y="1600200"/>
            <a:ext cx="8686800" cy="5029200"/>
          </a:xfrm>
        </p:spPr>
        <p:txBody>
          <a:bodyPr>
            <a:normAutofit/>
          </a:bodyPr>
          <a:lstStyle/>
          <a:p>
            <a:r>
              <a:rPr lang="en-US" sz="3600" b="1" dirty="0" smtClean="0"/>
              <a:t>Heat applications or hot showers </a:t>
            </a:r>
            <a:r>
              <a:rPr lang="en-US" sz="3600" dirty="0" smtClean="0"/>
              <a:t>help decrease joint stiffness and make exercise easier for the patient.</a:t>
            </a:r>
          </a:p>
          <a:p>
            <a:r>
              <a:rPr lang="en-US" sz="3600" dirty="0" smtClean="0"/>
              <a:t> For acutely inflamed, or “hot,” joints, cold applications are preferred.</a:t>
            </a:r>
          </a:p>
          <a:p>
            <a:r>
              <a:rPr lang="en-US" sz="3600" dirty="0" smtClean="0"/>
              <a:t>  </a:t>
            </a:r>
            <a:r>
              <a:rPr lang="en-US" sz="3600" dirty="0"/>
              <a:t>P</a:t>
            </a:r>
            <a:r>
              <a:rPr lang="en-US" sz="3600" dirty="0" smtClean="0"/>
              <a:t>rogram that balances rest and exercise later in the day is most beneficial for the patient.</a:t>
            </a:r>
          </a:p>
          <a:p>
            <a:endParaRPr lang="en-US" sz="3600" dirty="0" smtClean="0"/>
          </a:p>
          <a:p>
            <a:endParaRPr lang="en-US" dirty="0"/>
          </a:p>
        </p:txBody>
      </p:sp>
    </p:spTree>
    <p:extLst>
      <p:ext uri="{BB962C8B-B14F-4D97-AF65-F5344CB8AC3E}">
        <p14:creationId xmlns:p14="http://schemas.microsoft.com/office/powerpoint/2010/main" val="20510015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Surgical</a:t>
            </a:r>
            <a:endParaRPr lang="en-US" dirty="0"/>
          </a:p>
        </p:txBody>
      </p:sp>
      <p:sp>
        <p:nvSpPr>
          <p:cNvPr id="3" name="Content Placeholder 2"/>
          <p:cNvSpPr>
            <a:spLocks noGrp="1"/>
          </p:cNvSpPr>
          <p:nvPr>
            <p:ph idx="1"/>
          </p:nvPr>
        </p:nvSpPr>
        <p:spPr>
          <a:xfrm>
            <a:off x="76200" y="1143000"/>
            <a:ext cx="8763000" cy="5562600"/>
          </a:xfrm>
        </p:spPr>
        <p:txBody>
          <a:bodyPr>
            <a:normAutofit lnSpcReduction="10000"/>
          </a:bodyPr>
          <a:lstStyle/>
          <a:p>
            <a:pPr>
              <a:lnSpc>
                <a:spcPct val="90000"/>
              </a:lnSpc>
              <a:buFont typeface="Wingdings" panose="05000000000000000000" pitchFamily="2" charset="2"/>
              <a:buChar char="v"/>
            </a:pPr>
            <a:r>
              <a:rPr lang="en-US" b="1" dirty="0" smtClean="0"/>
              <a:t> </a:t>
            </a:r>
            <a:r>
              <a:rPr lang="en-US" sz="4000" b="1" dirty="0"/>
              <a:t>If nonsurgical approaches are not effective</a:t>
            </a:r>
            <a:endParaRPr lang="en-US" sz="4000" b="1" dirty="0" smtClean="0"/>
          </a:p>
          <a:p>
            <a:pPr lvl="1">
              <a:lnSpc>
                <a:spcPct val="90000"/>
              </a:lnSpc>
            </a:pPr>
            <a:r>
              <a:rPr lang="en-US" sz="3600" b="1" dirty="0" err="1" smtClean="0"/>
              <a:t>synovectomy</a:t>
            </a:r>
            <a:r>
              <a:rPr lang="en-US" sz="3600" b="1" dirty="0" smtClean="0"/>
              <a:t> </a:t>
            </a:r>
            <a:r>
              <a:rPr lang="en-US" sz="3600" dirty="0"/>
              <a:t>(excision of the synovial membrane</a:t>
            </a:r>
            <a:r>
              <a:rPr lang="en-US" sz="3600" dirty="0" smtClean="0"/>
              <a:t>)</a:t>
            </a:r>
          </a:p>
          <a:p>
            <a:pPr lvl="1">
              <a:lnSpc>
                <a:spcPct val="90000"/>
              </a:lnSpc>
            </a:pPr>
            <a:r>
              <a:rPr lang="en-US" sz="3600" b="1" dirty="0" smtClean="0"/>
              <a:t> </a:t>
            </a:r>
            <a:r>
              <a:rPr lang="en-US" sz="3600" b="1" dirty="0"/>
              <a:t>tenorrhaphy </a:t>
            </a:r>
            <a:r>
              <a:rPr lang="en-US" sz="3600" dirty="0"/>
              <a:t>(suturing a tendon</a:t>
            </a:r>
            <a:r>
              <a:rPr lang="en-US" sz="3600" dirty="0" smtClean="0"/>
              <a:t>),</a:t>
            </a:r>
            <a:r>
              <a:rPr lang="en-US" altLang="en-US" sz="3600" dirty="0"/>
              <a:t> Tendon </a:t>
            </a:r>
            <a:r>
              <a:rPr lang="en-US" altLang="en-US" sz="3600" dirty="0" smtClean="0"/>
              <a:t>reconstruction</a:t>
            </a:r>
            <a:r>
              <a:rPr lang="en-US" sz="3600" dirty="0" smtClean="0"/>
              <a:t> </a:t>
            </a:r>
          </a:p>
          <a:p>
            <a:pPr lvl="1">
              <a:lnSpc>
                <a:spcPct val="90000"/>
              </a:lnSpc>
            </a:pPr>
            <a:r>
              <a:rPr lang="en-US" sz="3600" b="1" dirty="0" smtClean="0"/>
              <a:t>arthrodesis</a:t>
            </a:r>
            <a:r>
              <a:rPr lang="en-US" sz="3600" dirty="0" smtClean="0"/>
              <a:t> </a:t>
            </a:r>
            <a:r>
              <a:rPr lang="en-US" sz="3600" dirty="0"/>
              <a:t>(surgical fusion of the joint</a:t>
            </a:r>
            <a:r>
              <a:rPr lang="en-US" sz="3600" dirty="0" smtClean="0"/>
              <a:t>)</a:t>
            </a:r>
          </a:p>
          <a:p>
            <a:pPr lvl="1">
              <a:lnSpc>
                <a:spcPct val="90000"/>
              </a:lnSpc>
            </a:pPr>
            <a:r>
              <a:rPr lang="en-US" sz="3600" b="1" dirty="0" smtClean="0"/>
              <a:t>arthroplasty</a:t>
            </a:r>
            <a:r>
              <a:rPr lang="en-US" sz="3600" dirty="0" smtClean="0"/>
              <a:t> </a:t>
            </a:r>
            <a:r>
              <a:rPr lang="en-US" sz="3600" dirty="0"/>
              <a:t>(surgical repair </a:t>
            </a:r>
            <a:endParaRPr lang="en-US" sz="3600" dirty="0" smtClean="0"/>
          </a:p>
          <a:p>
            <a:pPr lvl="1">
              <a:lnSpc>
                <a:spcPct val="90000"/>
              </a:lnSpc>
            </a:pPr>
            <a:r>
              <a:rPr lang="en-US" sz="3600" b="1" dirty="0" smtClean="0"/>
              <a:t>replacement </a:t>
            </a:r>
            <a:r>
              <a:rPr lang="en-US" sz="3600" b="1" dirty="0"/>
              <a:t>of the joint </a:t>
            </a:r>
            <a:r>
              <a:rPr lang="en-US" sz="3600" dirty="0"/>
              <a:t>with a prosthesis).</a:t>
            </a:r>
            <a:endParaRPr lang="fr-FR" sz="3600" dirty="0"/>
          </a:p>
          <a:p>
            <a:pPr lvl="1">
              <a:lnSpc>
                <a:spcPct val="90000"/>
              </a:lnSpc>
            </a:pPr>
            <a:endParaRPr lang="en-US" altLang="en-US" sz="3600" dirty="0"/>
          </a:p>
          <a:p>
            <a:endParaRPr lang="en-US" dirty="0"/>
          </a:p>
        </p:txBody>
      </p:sp>
    </p:spTree>
    <p:extLst>
      <p:ext uri="{BB962C8B-B14F-4D97-AF65-F5344CB8AC3E}">
        <p14:creationId xmlns:p14="http://schemas.microsoft.com/office/powerpoint/2010/main" val="8158795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540643"/>
            <a:ext cx="7772400" cy="944141"/>
          </a:xfrm>
        </p:spPr>
        <p:txBody>
          <a:bodyPr/>
          <a:lstStyle/>
          <a:p>
            <a:r>
              <a:rPr lang="en-US" dirty="0" smtClean="0"/>
              <a:t>Nursing Interventions</a:t>
            </a:r>
            <a:endParaRPr lang="en-US" dirty="0"/>
          </a:p>
        </p:txBody>
      </p:sp>
      <p:sp>
        <p:nvSpPr>
          <p:cNvPr id="3" name="Content Placeholder 2"/>
          <p:cNvSpPr>
            <a:spLocks noGrp="1"/>
          </p:cNvSpPr>
          <p:nvPr>
            <p:ph idx="1"/>
          </p:nvPr>
        </p:nvSpPr>
        <p:spPr>
          <a:xfrm>
            <a:off x="539552" y="1484784"/>
            <a:ext cx="8460432" cy="5301208"/>
          </a:xfrm>
        </p:spPr>
        <p:txBody>
          <a:bodyPr>
            <a:noAutofit/>
          </a:bodyPr>
          <a:lstStyle/>
          <a:p>
            <a:pPr>
              <a:buNone/>
            </a:pPr>
            <a:r>
              <a:rPr lang="en-US" dirty="0" smtClean="0"/>
              <a:t>1)</a:t>
            </a:r>
            <a:r>
              <a:rPr lang="en-US" b="1" dirty="0" smtClean="0"/>
              <a:t> Comfort/ Pain relief </a:t>
            </a:r>
          </a:p>
          <a:p>
            <a:pPr>
              <a:buNone/>
            </a:pPr>
            <a:r>
              <a:rPr lang="en-US" dirty="0" err="1" smtClean="0"/>
              <a:t>Adminster</a:t>
            </a:r>
            <a:r>
              <a:rPr lang="en-US" dirty="0" smtClean="0"/>
              <a:t> prescribed analgesics </a:t>
            </a:r>
            <a:r>
              <a:rPr lang="en-US" dirty="0" err="1" smtClean="0"/>
              <a:t>i.e</a:t>
            </a:r>
            <a:r>
              <a:rPr lang="en-US" dirty="0" smtClean="0"/>
              <a:t>  NSAIDS</a:t>
            </a:r>
          </a:p>
          <a:p>
            <a:r>
              <a:rPr lang="en-US" dirty="0" smtClean="0"/>
              <a:t>Providing heat or cold treatments on the affected joints to reduce </a:t>
            </a:r>
            <a:r>
              <a:rPr lang="en-US" dirty="0" err="1" smtClean="0"/>
              <a:t>inflamation</a:t>
            </a:r>
            <a:r>
              <a:rPr lang="en-US" dirty="0" smtClean="0"/>
              <a:t>/pain</a:t>
            </a:r>
          </a:p>
          <a:p>
            <a:r>
              <a:rPr lang="en-US" dirty="0" smtClean="0"/>
              <a:t>Encouraging the use of  </a:t>
            </a:r>
            <a:r>
              <a:rPr lang="en-US" dirty="0" err="1" smtClean="0"/>
              <a:t>splints,braces</a:t>
            </a:r>
            <a:r>
              <a:rPr lang="en-US" dirty="0" smtClean="0"/>
              <a:t> on ambulation</a:t>
            </a:r>
          </a:p>
          <a:p>
            <a:pPr>
              <a:buNone/>
            </a:pPr>
            <a:r>
              <a:rPr lang="en-US" dirty="0" smtClean="0"/>
              <a:t>2)</a:t>
            </a:r>
            <a:r>
              <a:rPr lang="en-US" b="1" dirty="0" smtClean="0"/>
              <a:t> Independence</a:t>
            </a:r>
          </a:p>
          <a:p>
            <a:r>
              <a:rPr lang="en-US" dirty="0" smtClean="0"/>
              <a:t>Assist in activities of daily living as needed</a:t>
            </a:r>
          </a:p>
          <a:p>
            <a:r>
              <a:rPr lang="en-US" dirty="0" smtClean="0"/>
              <a:t>Encourage use of supportive devices e.g. trapeze to move up the bed.</a:t>
            </a:r>
          </a:p>
        </p:txBody>
      </p:sp>
    </p:spTree>
    <p:extLst>
      <p:ext uri="{BB962C8B-B14F-4D97-AF65-F5344CB8AC3E}">
        <p14:creationId xmlns:p14="http://schemas.microsoft.com/office/powerpoint/2010/main" val="3914588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28676"/>
            <a:ext cx="7772400" cy="656108"/>
          </a:xfrm>
        </p:spPr>
        <p:txBody>
          <a:bodyPr/>
          <a:lstStyle/>
          <a:p>
            <a:r>
              <a:rPr lang="en-US" sz="3600" i="1" dirty="0" smtClean="0"/>
              <a:t>Cont’d…</a:t>
            </a:r>
            <a:endParaRPr lang="en-US" sz="3600" i="1" dirty="0"/>
          </a:p>
        </p:txBody>
      </p:sp>
      <p:sp>
        <p:nvSpPr>
          <p:cNvPr id="3" name="Content Placeholder 2"/>
          <p:cNvSpPr>
            <a:spLocks noGrp="1"/>
          </p:cNvSpPr>
          <p:nvPr>
            <p:ph idx="1"/>
          </p:nvPr>
        </p:nvSpPr>
        <p:spPr>
          <a:xfrm>
            <a:off x="539552" y="1556792"/>
            <a:ext cx="8208912" cy="4997152"/>
          </a:xfrm>
        </p:spPr>
        <p:txBody>
          <a:bodyPr>
            <a:normAutofit fontScale="92500" lnSpcReduction="10000"/>
          </a:bodyPr>
          <a:lstStyle/>
          <a:p>
            <a:pPr>
              <a:buNone/>
            </a:pPr>
            <a:r>
              <a:rPr lang="en-US" dirty="0" smtClean="0"/>
              <a:t>3) </a:t>
            </a:r>
            <a:r>
              <a:rPr lang="en-US" b="1" dirty="0" smtClean="0"/>
              <a:t>Reducing fatigue</a:t>
            </a:r>
            <a:r>
              <a:rPr lang="en-US" dirty="0" smtClean="0"/>
              <a:t> by: providing frequent rest periods, Instruct patient on how to conserve energy.</a:t>
            </a:r>
          </a:p>
          <a:p>
            <a:pPr>
              <a:buNone/>
            </a:pPr>
            <a:r>
              <a:rPr lang="en-US" dirty="0" smtClean="0"/>
              <a:t>4) </a:t>
            </a:r>
            <a:r>
              <a:rPr lang="en-US" b="1" dirty="0" smtClean="0"/>
              <a:t>Nutrition- </a:t>
            </a:r>
          </a:p>
          <a:p>
            <a:r>
              <a:rPr lang="en-US" dirty="0" smtClean="0"/>
              <a:t> with emphasis on foods high in vitamins, protein, and iron for tissue building and repair. For the extremely anorexic patient, small, frequent feedings</a:t>
            </a:r>
          </a:p>
          <a:p>
            <a:pPr>
              <a:buNone/>
            </a:pPr>
            <a:r>
              <a:rPr lang="en-US" dirty="0" smtClean="0"/>
              <a:t>5) </a:t>
            </a:r>
            <a:r>
              <a:rPr lang="en-US" b="1" dirty="0" smtClean="0"/>
              <a:t>patient education on the disease </a:t>
            </a:r>
          </a:p>
          <a:p>
            <a:pPr>
              <a:buNone/>
            </a:pPr>
            <a:r>
              <a:rPr lang="en-US" dirty="0" smtClean="0"/>
              <a:t>6)</a:t>
            </a:r>
            <a:r>
              <a:rPr lang="en-US" b="1" dirty="0" smtClean="0"/>
              <a:t> monitoring and managing potential complications</a:t>
            </a:r>
          </a:p>
          <a:p>
            <a:pPr>
              <a:buNone/>
            </a:pPr>
            <a:endParaRPr lang="en-US" dirty="0" smtClean="0"/>
          </a:p>
          <a:p>
            <a:endParaRPr lang="en-US" dirty="0"/>
          </a:p>
        </p:txBody>
      </p:sp>
    </p:spTree>
    <p:extLst>
      <p:ext uri="{BB962C8B-B14F-4D97-AF65-F5344CB8AC3E}">
        <p14:creationId xmlns:p14="http://schemas.microsoft.com/office/powerpoint/2010/main" val="39351762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7703</Words>
  <Application>Microsoft Office PowerPoint</Application>
  <PresentationFormat>On-screen Show (4:3)</PresentationFormat>
  <Paragraphs>951</Paragraphs>
  <Slides>176</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176</vt:i4>
      </vt:variant>
    </vt:vector>
  </HeadingPairs>
  <TitlesOfParts>
    <vt:vector size="187" baseType="lpstr">
      <vt:lpstr>Algerian</vt:lpstr>
      <vt:lpstr>Arial</vt:lpstr>
      <vt:lpstr>Calibri</vt:lpstr>
      <vt:lpstr>Helvetica</vt:lpstr>
      <vt:lpstr>Symbol</vt:lpstr>
      <vt:lpstr>Tahoma</vt:lpstr>
      <vt:lpstr>Times New Roman</vt:lpstr>
      <vt:lpstr>Verdana</vt:lpstr>
      <vt:lpstr>Wingdings</vt:lpstr>
      <vt:lpstr>Wingdings 2</vt:lpstr>
      <vt:lpstr>Office Theme</vt:lpstr>
      <vt:lpstr>INFECTION OF BONE AND JOINTS</vt:lpstr>
      <vt:lpstr>Orthopedic conditions</vt:lpstr>
      <vt:lpstr>OSTEOMYELITIS </vt:lpstr>
      <vt:lpstr>PowerPoint Presentation</vt:lpstr>
      <vt:lpstr>PowerPoint Presentation</vt:lpstr>
      <vt:lpstr>OSTEOMYELITIS</vt:lpstr>
      <vt:lpstr>Classification </vt:lpstr>
      <vt:lpstr>PowerPoint Presentation</vt:lpstr>
      <vt:lpstr>Osteomyelitis</vt:lpstr>
      <vt:lpstr>Osteomyelitis</vt:lpstr>
      <vt:lpstr>CAUSES</vt:lpstr>
      <vt:lpstr>Acute osteomyelitis include</vt:lpstr>
      <vt:lpstr>Chronic osteomyelitis include;   </vt:lpstr>
      <vt:lpstr>Chronic osteomyelitis  include;  </vt:lpstr>
      <vt:lpstr>CLINICAL MANIFESTATIONS</vt:lpstr>
      <vt:lpstr>CLINICAL MANIFESTATIONS</vt:lpstr>
      <vt:lpstr>CLINICAL MANIFESTATIONS</vt:lpstr>
      <vt:lpstr>RISK FACTORS</vt:lpstr>
      <vt:lpstr>RISK FACTORS</vt:lpstr>
      <vt:lpstr>PowerPoint Presentation</vt:lpstr>
      <vt:lpstr>PowerPoint Presentation</vt:lpstr>
      <vt:lpstr>pathophysiology</vt:lpstr>
      <vt:lpstr>pathophysiology</vt:lpstr>
      <vt:lpstr>pathophysiology</vt:lpstr>
      <vt:lpstr>PowerPoint Presentation</vt:lpstr>
      <vt:lpstr>PowerPoint Presentation</vt:lpstr>
      <vt:lpstr>PowerPoint Presentation</vt:lpstr>
      <vt:lpstr>PowerPoint Presentation</vt:lpstr>
      <vt:lpstr>PowerPoint Presentation</vt:lpstr>
      <vt:lpstr>STAGES OF OSTEOMYELITIS</vt:lpstr>
      <vt:lpstr>DIAGNOSTIC STUDIES</vt:lpstr>
      <vt:lpstr>Diagnosis</vt:lpstr>
      <vt:lpstr>PowerPoint Presentation</vt:lpstr>
      <vt:lpstr>Prevention</vt:lpstr>
      <vt:lpstr>Medical management</vt:lpstr>
      <vt:lpstr>PowerPoint Presentation</vt:lpstr>
      <vt:lpstr>Pharmacological therapy </vt:lpstr>
      <vt:lpstr>Surgical management</vt:lpstr>
      <vt:lpstr>PowerPoint Presentation</vt:lpstr>
      <vt:lpstr>PowerPoint Presentation</vt:lpstr>
      <vt:lpstr>PowerPoint Presentation</vt:lpstr>
      <vt:lpstr>PowerPoint Presentation</vt:lpstr>
      <vt:lpstr>Amputation for osteomyelitis</vt:lpstr>
      <vt:lpstr>NURSING</vt:lpstr>
      <vt:lpstr>Nursing diagnosis</vt:lpstr>
      <vt:lpstr>Goals</vt:lpstr>
      <vt:lpstr>interventions</vt:lpstr>
      <vt:lpstr>Promoting Home and Community- Based Care.</vt:lpstr>
      <vt:lpstr>Pt  Teaching includes:  </vt:lpstr>
      <vt:lpstr>Pt  Teaching cont.……..:  </vt:lpstr>
      <vt:lpstr>PowerPoint Presentation</vt:lpstr>
      <vt:lpstr>PowerPoint Presentation</vt:lpstr>
      <vt:lpstr>JOINT   DISORDERS </vt:lpstr>
      <vt:lpstr>PowerPoint Presentation</vt:lpstr>
      <vt:lpstr>Arthritis </vt:lpstr>
      <vt:lpstr>Arthritis</vt:lpstr>
      <vt:lpstr>PowerPoint Presentation</vt:lpstr>
      <vt:lpstr>PowerPoint Presentation</vt:lpstr>
      <vt:lpstr>Clinical manifestations</vt:lpstr>
      <vt:lpstr>Risk factors include:  </vt:lpstr>
      <vt:lpstr>Risk factors include:  </vt:lpstr>
      <vt:lpstr>diagnosis</vt:lpstr>
      <vt:lpstr>Medical management</vt:lpstr>
      <vt:lpstr>PowerPoint Presentation</vt:lpstr>
      <vt:lpstr>PowerPoint Presentation</vt:lpstr>
      <vt:lpstr>Nursing management</vt:lpstr>
      <vt:lpstr>PowerPoint Presentation</vt:lpstr>
      <vt:lpstr> </vt:lpstr>
      <vt:lpstr>RHEUMATOID ARTHRITIS</vt:lpstr>
      <vt:lpstr>Pathophysiology</vt:lpstr>
      <vt:lpstr>Pathophysiology </vt:lpstr>
      <vt:lpstr>Cont’d…</vt:lpstr>
      <vt:lpstr>Synovial joints are not the only connective tissues involved in RA</vt:lpstr>
      <vt:lpstr>Rheumatoid Arthritis</vt:lpstr>
      <vt:lpstr>Sites affected</vt:lpstr>
      <vt:lpstr>PowerPoint Presentation</vt:lpstr>
      <vt:lpstr>Clinical Features</vt:lpstr>
      <vt:lpstr>Manifestations of RA</vt:lpstr>
      <vt:lpstr>Arthritis Assessment</vt:lpstr>
      <vt:lpstr>Diagnosis </vt:lpstr>
      <vt:lpstr>Diagnosis</vt:lpstr>
      <vt:lpstr>PowerPoint Presentation</vt:lpstr>
      <vt:lpstr>PowerPoint Presentation</vt:lpstr>
      <vt:lpstr>LEARNING TIP ON ESR   </vt:lpstr>
      <vt:lpstr>PowerPoint Presentation</vt:lpstr>
      <vt:lpstr>Functional Presentation and Disability of RA</vt:lpstr>
      <vt:lpstr>Complications of Rheumatoid Arthritis</vt:lpstr>
      <vt:lpstr>Carpal tunnel syndrome,( median nerve compression) </vt:lpstr>
      <vt:lpstr>PowerPoint Presentation</vt:lpstr>
      <vt:lpstr>PowerPoint Presentation</vt:lpstr>
      <vt:lpstr>MANAGEMENT</vt:lpstr>
      <vt:lpstr>Medical management</vt:lpstr>
      <vt:lpstr>Medical management</vt:lpstr>
      <vt:lpstr>Medical management </vt:lpstr>
      <vt:lpstr>Complementary therapies that  decrease inflammation or pain include:- </vt:lpstr>
      <vt:lpstr>HEAT AND COLD.</vt:lpstr>
      <vt:lpstr>Surgical</vt:lpstr>
      <vt:lpstr>Nursing Interventions</vt:lpstr>
      <vt:lpstr>Cont’d…</vt:lpstr>
      <vt:lpstr>Cont’d…</vt:lpstr>
      <vt:lpstr>PowerPoint Presentation</vt:lpstr>
      <vt:lpstr>Degenerative Joint Disorder(Osteoarthritis)</vt:lpstr>
      <vt:lpstr>Osteoarthritis</vt:lpstr>
      <vt:lpstr>Osteoarthritis</vt:lpstr>
      <vt:lpstr>Osteoarthritis</vt:lpstr>
      <vt:lpstr>      classification of Osteo-arthritis</vt:lpstr>
      <vt:lpstr>             Cont’d</vt:lpstr>
      <vt:lpstr>PowerPoint Presentation</vt:lpstr>
      <vt:lpstr>Pathophysiology</vt:lpstr>
      <vt:lpstr>Pathophysiology</vt:lpstr>
      <vt:lpstr>Risk factors </vt:lpstr>
      <vt:lpstr>Clinical Features</vt:lpstr>
      <vt:lpstr> </vt:lpstr>
      <vt:lpstr>  Management</vt:lpstr>
      <vt:lpstr>Conservative treatment measures include   </vt:lpstr>
      <vt:lpstr>Pharmacologic Management</vt:lpstr>
      <vt:lpstr>Surgical Management</vt:lpstr>
      <vt:lpstr>Surgical Treatment</vt:lpstr>
      <vt:lpstr>HIP REPLACEMENT</vt:lpstr>
      <vt:lpstr>Total Knee Replacement</vt:lpstr>
      <vt:lpstr>Total Joint Replacement </vt:lpstr>
      <vt:lpstr>Continuous Passive Motion</vt:lpstr>
      <vt:lpstr>Post Op Care   Joint Replacement</vt:lpstr>
      <vt:lpstr>Post-Op Joint Replacement </vt:lpstr>
      <vt:lpstr>Discharge Teaching</vt:lpstr>
      <vt:lpstr> Ankylosing  spondylitis  </vt:lpstr>
      <vt:lpstr>Ankylosis </vt:lpstr>
      <vt:lpstr>TUBERCULOSIS</vt:lpstr>
      <vt:lpstr>THANK YOU</vt:lpstr>
      <vt:lpstr>Metabolic Bone Disorders</vt:lpstr>
      <vt:lpstr>Osteoporosis</vt:lpstr>
      <vt:lpstr>Classification of Osteoporosis</vt:lpstr>
      <vt:lpstr>Health Promotion/Illness Prevention - Osteoporosis</vt:lpstr>
      <vt:lpstr>Osteoporosis - Assessment </vt:lpstr>
      <vt:lpstr>Loss of bone mass with age(female)</vt:lpstr>
      <vt:lpstr>Cont’d…</vt:lpstr>
      <vt:lpstr>PowerPoint Presentation</vt:lpstr>
      <vt:lpstr>PowerPoint Presentation</vt:lpstr>
      <vt:lpstr>PowerPoint Presentation</vt:lpstr>
      <vt:lpstr>Drug Therapy Osteoporosis </vt:lpstr>
      <vt:lpstr>Diet Therapy - Osteoporosis</vt:lpstr>
      <vt:lpstr>Fall Prevention - Osteoporosis</vt:lpstr>
      <vt:lpstr>Others - Osteoporosis</vt:lpstr>
      <vt:lpstr>Osteomalacia/ rickets  </vt:lpstr>
      <vt:lpstr>Pathophysiology</vt:lpstr>
      <vt:lpstr>Cont’d pathophysiology</vt:lpstr>
      <vt:lpstr>Cont’d pathophysiology</vt:lpstr>
      <vt:lpstr>Cont’d pathophysiology</vt:lpstr>
      <vt:lpstr>N.B. </vt:lpstr>
      <vt:lpstr>Assessment and Diagnostic Findings</vt:lpstr>
      <vt:lpstr>Medical Management</vt:lpstr>
      <vt:lpstr>Cont’d management</vt:lpstr>
      <vt:lpstr>Cont’d management</vt:lpstr>
      <vt:lpstr>Cont’d management</vt:lpstr>
      <vt:lpstr>   Common Problems of the Upper Extremity</vt:lpstr>
      <vt:lpstr>PowerPoint Presentation</vt:lpstr>
      <vt:lpstr>     GOUT</vt:lpstr>
      <vt:lpstr>   Cont’d</vt:lpstr>
      <vt:lpstr>  Cont’d</vt:lpstr>
      <vt:lpstr>  Pathophysiology</vt:lpstr>
      <vt:lpstr> Cont’d</vt:lpstr>
      <vt:lpstr>   Cont’d</vt:lpstr>
      <vt:lpstr>Clinical Manifestations</vt:lpstr>
      <vt:lpstr>Cont’d</vt:lpstr>
      <vt:lpstr>  Cont’d</vt:lpstr>
      <vt:lpstr>  Cont’d</vt:lpstr>
      <vt:lpstr>  Cont’d</vt:lpstr>
      <vt:lpstr>Medical Management</vt:lpstr>
      <vt:lpstr>Cont’d</vt:lpstr>
      <vt:lpstr>Nursing Management</vt:lpstr>
      <vt:lpstr>Cont’d</vt:lpstr>
      <vt:lpstr>Medications Used to Treat Gout</vt:lpstr>
      <vt:lpstr> Cont’d</vt:lpstr>
      <vt:lpstr>NURSING IMPLICATIONS</vt:lpstr>
      <vt:lpstr>PowerPoint Presentation</vt:lpstr>
      <vt:lpstr>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ORTHOPEDIC  CONDITIONS</dc:title>
  <dc:creator>hp</dc:creator>
  <cp:lastModifiedBy>ADMIN</cp:lastModifiedBy>
  <cp:revision>182</cp:revision>
  <cp:lastPrinted>2019-10-09T01:20:53Z</cp:lastPrinted>
  <dcterms:created xsi:type="dcterms:W3CDTF">2019-01-17T09:21:38Z</dcterms:created>
  <dcterms:modified xsi:type="dcterms:W3CDTF">2020-10-14T02:52:16Z</dcterms:modified>
</cp:coreProperties>
</file>