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79"/>
  </p:notesMasterIdLst>
  <p:handoutMasterIdLst>
    <p:handoutMasterId r:id="rId380"/>
  </p:handoutMasterIdLst>
  <p:sldIdLst>
    <p:sldId id="504" r:id="rId3"/>
    <p:sldId id="256" r:id="rId4"/>
    <p:sldId id="257" r:id="rId5"/>
    <p:sldId id="606" r:id="rId6"/>
    <p:sldId id="607" r:id="rId7"/>
    <p:sldId id="608" r:id="rId8"/>
    <p:sldId id="609" r:id="rId9"/>
    <p:sldId id="610" r:id="rId10"/>
    <p:sldId id="652" r:id="rId11"/>
    <p:sldId id="572" r:id="rId12"/>
    <p:sldId id="573" r:id="rId13"/>
    <p:sldId id="485" r:id="rId14"/>
    <p:sldId id="557" r:id="rId15"/>
    <p:sldId id="558" r:id="rId16"/>
    <p:sldId id="559" r:id="rId17"/>
    <p:sldId id="560" r:id="rId18"/>
    <p:sldId id="561" r:id="rId19"/>
    <p:sldId id="562" r:id="rId20"/>
    <p:sldId id="563" r:id="rId21"/>
    <p:sldId id="564" r:id="rId22"/>
    <p:sldId id="565" r:id="rId23"/>
    <p:sldId id="566" r:id="rId24"/>
    <p:sldId id="567" r:id="rId25"/>
    <p:sldId id="568" r:id="rId26"/>
    <p:sldId id="634" r:id="rId27"/>
    <p:sldId id="635" r:id="rId28"/>
    <p:sldId id="636" r:id="rId29"/>
    <p:sldId id="637" r:id="rId30"/>
    <p:sldId id="638" r:id="rId31"/>
    <p:sldId id="639" r:id="rId32"/>
    <p:sldId id="640" r:id="rId33"/>
    <p:sldId id="641" r:id="rId34"/>
    <p:sldId id="642" r:id="rId35"/>
    <p:sldId id="643" r:id="rId36"/>
    <p:sldId id="644" r:id="rId37"/>
    <p:sldId id="645" r:id="rId38"/>
    <p:sldId id="646" r:id="rId39"/>
    <p:sldId id="647" r:id="rId40"/>
    <p:sldId id="648" r:id="rId41"/>
    <p:sldId id="649" r:id="rId42"/>
    <p:sldId id="650" r:id="rId43"/>
    <p:sldId id="651" r:id="rId44"/>
    <p:sldId id="653" r:id="rId45"/>
    <p:sldId id="654" r:id="rId46"/>
    <p:sldId id="655" r:id="rId47"/>
    <p:sldId id="656" r:id="rId48"/>
    <p:sldId id="657" r:id="rId49"/>
    <p:sldId id="658" r:id="rId50"/>
    <p:sldId id="659" r:id="rId51"/>
    <p:sldId id="660" r:id="rId52"/>
    <p:sldId id="661" r:id="rId53"/>
    <p:sldId id="662" r:id="rId54"/>
    <p:sldId id="663" r:id="rId55"/>
    <p:sldId id="664" r:id="rId56"/>
    <p:sldId id="665" r:id="rId57"/>
    <p:sldId id="666" r:id="rId58"/>
    <p:sldId id="667" r:id="rId59"/>
    <p:sldId id="668" r:id="rId60"/>
    <p:sldId id="669" r:id="rId61"/>
    <p:sldId id="670" r:id="rId62"/>
    <p:sldId id="671" r:id="rId63"/>
    <p:sldId id="672" r:id="rId64"/>
    <p:sldId id="673" r:id="rId65"/>
    <p:sldId id="674" r:id="rId66"/>
    <p:sldId id="675" r:id="rId67"/>
    <p:sldId id="676" r:id="rId68"/>
    <p:sldId id="677" r:id="rId69"/>
    <p:sldId id="678" r:id="rId70"/>
    <p:sldId id="679" r:id="rId71"/>
    <p:sldId id="509" r:id="rId72"/>
    <p:sldId id="510" r:id="rId73"/>
    <p:sldId id="528" r:id="rId74"/>
    <p:sldId id="529" r:id="rId75"/>
    <p:sldId id="530" r:id="rId76"/>
    <p:sldId id="531" r:id="rId77"/>
    <p:sldId id="532" r:id="rId78"/>
    <p:sldId id="533" r:id="rId79"/>
    <p:sldId id="534" r:id="rId80"/>
    <p:sldId id="574" r:id="rId81"/>
    <p:sldId id="575" r:id="rId82"/>
    <p:sldId id="576" r:id="rId83"/>
    <p:sldId id="535" r:id="rId84"/>
    <p:sldId id="548" r:id="rId85"/>
    <p:sldId id="536" r:id="rId86"/>
    <p:sldId id="550" r:id="rId87"/>
    <p:sldId id="556" r:id="rId88"/>
    <p:sldId id="552" r:id="rId89"/>
    <p:sldId id="553" r:id="rId90"/>
    <p:sldId id="554" r:id="rId91"/>
    <p:sldId id="537" r:id="rId92"/>
    <p:sldId id="538" r:id="rId93"/>
    <p:sldId id="577" r:id="rId94"/>
    <p:sldId id="578" r:id="rId95"/>
    <p:sldId id="579" r:id="rId96"/>
    <p:sldId id="581" r:id="rId97"/>
    <p:sldId id="539" r:id="rId98"/>
    <p:sldId id="540" r:id="rId99"/>
    <p:sldId id="541" r:id="rId100"/>
    <p:sldId id="542" r:id="rId101"/>
    <p:sldId id="462" r:id="rId102"/>
    <p:sldId id="263" r:id="rId103"/>
    <p:sldId id="264" r:id="rId104"/>
    <p:sldId id="265" r:id="rId105"/>
    <p:sldId id="266" r:id="rId106"/>
    <p:sldId id="267" r:id="rId107"/>
    <p:sldId id="268" r:id="rId108"/>
    <p:sldId id="269" r:id="rId109"/>
    <p:sldId id="521" r:id="rId110"/>
    <p:sldId id="522" r:id="rId111"/>
    <p:sldId id="270" r:id="rId112"/>
    <p:sldId id="271" r:id="rId113"/>
    <p:sldId id="272" r:id="rId114"/>
    <p:sldId id="523" r:id="rId115"/>
    <p:sldId id="524" r:id="rId116"/>
    <p:sldId id="525" r:id="rId117"/>
    <p:sldId id="526" r:id="rId118"/>
    <p:sldId id="273" r:id="rId119"/>
    <p:sldId id="463" r:id="rId120"/>
    <p:sldId id="274" r:id="rId121"/>
    <p:sldId id="275" r:id="rId122"/>
    <p:sldId id="511" r:id="rId123"/>
    <p:sldId id="512" r:id="rId124"/>
    <p:sldId id="513" r:id="rId125"/>
    <p:sldId id="514" r:id="rId126"/>
    <p:sldId id="515" r:id="rId127"/>
    <p:sldId id="516" r:id="rId128"/>
    <p:sldId id="517" r:id="rId129"/>
    <p:sldId id="518" r:id="rId130"/>
    <p:sldId id="464" r:id="rId131"/>
    <p:sldId id="276" r:id="rId132"/>
    <p:sldId id="277" r:id="rId133"/>
    <p:sldId id="278" r:id="rId134"/>
    <p:sldId id="279" r:id="rId135"/>
    <p:sldId id="280" r:id="rId136"/>
    <p:sldId id="281" r:id="rId137"/>
    <p:sldId id="282" r:id="rId138"/>
    <p:sldId id="283" r:id="rId139"/>
    <p:sldId id="284" r:id="rId140"/>
    <p:sldId id="285" r:id="rId141"/>
    <p:sldId id="286" r:id="rId142"/>
    <p:sldId id="465" r:id="rId143"/>
    <p:sldId id="287" r:id="rId144"/>
    <p:sldId id="288" r:id="rId145"/>
    <p:sldId id="289" r:id="rId146"/>
    <p:sldId id="290" r:id="rId147"/>
    <p:sldId id="291" r:id="rId148"/>
    <p:sldId id="292" r:id="rId149"/>
    <p:sldId id="293" r:id="rId150"/>
    <p:sldId id="294" r:id="rId151"/>
    <p:sldId id="295" r:id="rId152"/>
    <p:sldId id="296" r:id="rId153"/>
    <p:sldId id="297" r:id="rId154"/>
    <p:sldId id="298" r:id="rId155"/>
    <p:sldId id="299" r:id="rId156"/>
    <p:sldId id="300" r:id="rId157"/>
    <p:sldId id="301" r:id="rId158"/>
    <p:sldId id="302" r:id="rId159"/>
    <p:sldId id="303" r:id="rId160"/>
    <p:sldId id="304" r:id="rId161"/>
    <p:sldId id="305" r:id="rId162"/>
    <p:sldId id="306" r:id="rId163"/>
    <p:sldId id="307" r:id="rId164"/>
    <p:sldId id="308" r:id="rId165"/>
    <p:sldId id="309" r:id="rId166"/>
    <p:sldId id="466" r:id="rId167"/>
    <p:sldId id="479" r:id="rId168"/>
    <p:sldId id="310" r:id="rId169"/>
    <p:sldId id="312" r:id="rId170"/>
    <p:sldId id="311" r:id="rId171"/>
    <p:sldId id="313" r:id="rId172"/>
    <p:sldId id="582" r:id="rId173"/>
    <p:sldId id="583" r:id="rId174"/>
    <p:sldId id="584" r:id="rId175"/>
    <p:sldId id="314" r:id="rId176"/>
    <p:sldId id="585" r:id="rId177"/>
    <p:sldId id="315" r:id="rId178"/>
    <p:sldId id="586" r:id="rId179"/>
    <p:sldId id="316" r:id="rId180"/>
    <p:sldId id="317" r:id="rId181"/>
    <p:sldId id="318" r:id="rId182"/>
    <p:sldId id="587" r:id="rId183"/>
    <p:sldId id="319" r:id="rId184"/>
    <p:sldId id="495" r:id="rId185"/>
    <p:sldId id="468" r:id="rId186"/>
    <p:sldId id="437" r:id="rId187"/>
    <p:sldId id="438" r:id="rId188"/>
    <p:sldId id="439" r:id="rId189"/>
    <p:sldId id="589" r:id="rId190"/>
    <p:sldId id="590" r:id="rId191"/>
    <p:sldId id="588" r:id="rId192"/>
    <p:sldId id="440" r:id="rId193"/>
    <p:sldId id="591" r:id="rId194"/>
    <p:sldId id="469" r:id="rId195"/>
    <p:sldId id="441" r:id="rId196"/>
    <p:sldId id="451" r:id="rId197"/>
    <p:sldId id="450" r:id="rId198"/>
    <p:sldId id="449" r:id="rId199"/>
    <p:sldId id="442" r:id="rId200"/>
    <p:sldId id="443" r:id="rId201"/>
    <p:sldId id="444" r:id="rId202"/>
    <p:sldId id="445" r:id="rId203"/>
    <p:sldId id="446" r:id="rId204"/>
    <p:sldId id="447" r:id="rId205"/>
    <p:sldId id="448" r:id="rId206"/>
    <p:sldId id="452" r:id="rId207"/>
    <p:sldId id="320" r:id="rId208"/>
    <p:sldId id="321" r:id="rId209"/>
    <p:sldId id="470" r:id="rId210"/>
    <p:sldId id="322" r:id="rId211"/>
    <p:sldId id="323" r:id="rId212"/>
    <p:sldId id="324" r:id="rId213"/>
    <p:sldId id="325" r:id="rId214"/>
    <p:sldId id="326" r:id="rId215"/>
    <p:sldId id="327" r:id="rId216"/>
    <p:sldId id="505" r:id="rId217"/>
    <p:sldId id="506" r:id="rId218"/>
    <p:sldId id="330" r:id="rId219"/>
    <p:sldId id="592" r:id="rId220"/>
    <p:sldId id="593" r:id="rId221"/>
    <p:sldId id="331" r:id="rId222"/>
    <p:sldId id="332" r:id="rId223"/>
    <p:sldId id="471" r:id="rId224"/>
    <p:sldId id="333" r:id="rId225"/>
    <p:sldId id="334" r:id="rId226"/>
    <p:sldId id="478" r:id="rId227"/>
    <p:sldId id="335" r:id="rId228"/>
    <p:sldId id="336" r:id="rId229"/>
    <p:sldId id="338" r:id="rId230"/>
    <p:sldId id="339" r:id="rId231"/>
    <p:sldId id="340" r:id="rId232"/>
    <p:sldId id="473" r:id="rId233"/>
    <p:sldId id="477" r:id="rId234"/>
    <p:sldId id="497" r:id="rId235"/>
    <p:sldId id="341" r:id="rId236"/>
    <p:sldId id="343" r:id="rId237"/>
    <p:sldId id="474" r:id="rId238"/>
    <p:sldId id="475" r:id="rId239"/>
    <p:sldId id="501" r:id="rId240"/>
    <p:sldId id="486" r:id="rId241"/>
    <p:sldId id="489" r:id="rId242"/>
    <p:sldId id="494" r:id="rId243"/>
    <p:sldId id="490" r:id="rId244"/>
    <p:sldId id="491" r:id="rId245"/>
    <p:sldId id="595" r:id="rId246"/>
    <p:sldId id="596" r:id="rId247"/>
    <p:sldId id="597" r:id="rId248"/>
    <p:sldId id="598" r:id="rId249"/>
    <p:sldId id="599" r:id="rId250"/>
    <p:sldId id="484" r:id="rId251"/>
    <p:sldId id="344" r:id="rId252"/>
    <p:sldId id="346" r:id="rId253"/>
    <p:sldId id="594" r:id="rId254"/>
    <p:sldId id="498" r:id="rId255"/>
    <p:sldId id="499" r:id="rId256"/>
    <p:sldId id="476" r:id="rId257"/>
    <p:sldId id="360" r:id="rId258"/>
    <p:sldId id="359" r:id="rId259"/>
    <p:sldId id="358" r:id="rId260"/>
    <p:sldId id="356" r:id="rId261"/>
    <p:sldId id="354" r:id="rId262"/>
    <p:sldId id="352" r:id="rId263"/>
    <p:sldId id="500" r:id="rId264"/>
    <p:sldId id="349" r:id="rId265"/>
    <p:sldId id="350" r:id="rId266"/>
    <p:sldId id="680" r:id="rId267"/>
    <p:sldId id="681" r:id="rId268"/>
    <p:sldId id="682" r:id="rId269"/>
    <p:sldId id="683" r:id="rId270"/>
    <p:sldId id="684" r:id="rId271"/>
    <p:sldId id="685" r:id="rId272"/>
    <p:sldId id="496" r:id="rId273"/>
    <p:sldId id="362" r:id="rId274"/>
    <p:sldId id="365" r:id="rId275"/>
    <p:sldId id="363" r:id="rId276"/>
    <p:sldId id="368" r:id="rId277"/>
    <p:sldId id="400" r:id="rId278"/>
    <p:sldId id="600" r:id="rId279"/>
    <p:sldId id="401" r:id="rId280"/>
    <p:sldId id="601" r:id="rId281"/>
    <p:sldId id="602" r:id="rId282"/>
    <p:sldId id="402" r:id="rId283"/>
    <p:sldId id="603" r:id="rId284"/>
    <p:sldId id="405" r:id="rId285"/>
    <p:sldId id="605" r:id="rId286"/>
    <p:sldId id="481" r:id="rId287"/>
    <p:sldId id="604" r:id="rId288"/>
    <p:sldId id="407" r:id="rId289"/>
    <p:sldId id="408" r:id="rId290"/>
    <p:sldId id="409" r:id="rId291"/>
    <p:sldId id="410" r:id="rId292"/>
    <p:sldId id="411" r:id="rId293"/>
    <p:sldId id="414" r:id="rId294"/>
    <p:sldId id="415" r:id="rId295"/>
    <p:sldId id="417" r:id="rId296"/>
    <p:sldId id="418" r:id="rId297"/>
    <p:sldId id="419" r:id="rId298"/>
    <p:sldId id="420" r:id="rId299"/>
    <p:sldId id="421" r:id="rId300"/>
    <p:sldId id="423" r:id="rId301"/>
    <p:sldId id="502" r:id="rId302"/>
    <p:sldId id="424" r:id="rId303"/>
    <p:sldId id="425" r:id="rId304"/>
    <p:sldId id="503" r:id="rId305"/>
    <p:sldId id="426" r:id="rId306"/>
    <p:sldId id="482" r:id="rId307"/>
    <p:sldId id="428" r:id="rId308"/>
    <p:sldId id="433" r:id="rId309"/>
    <p:sldId id="429" r:id="rId310"/>
    <p:sldId id="430" r:id="rId311"/>
    <p:sldId id="432" r:id="rId312"/>
    <p:sldId id="435" r:id="rId313"/>
    <p:sldId id="366" r:id="rId314"/>
    <p:sldId id="367" r:id="rId315"/>
    <p:sldId id="364" r:id="rId316"/>
    <p:sldId id="373" r:id="rId317"/>
    <p:sldId id="372" r:id="rId318"/>
    <p:sldId id="371" r:id="rId319"/>
    <p:sldId id="370" r:id="rId320"/>
    <p:sldId id="686" r:id="rId321"/>
    <p:sldId id="687" r:id="rId322"/>
    <p:sldId id="698" r:id="rId323"/>
    <p:sldId id="688" r:id="rId324"/>
    <p:sldId id="689" r:id="rId325"/>
    <p:sldId id="690" r:id="rId326"/>
    <p:sldId id="691" r:id="rId327"/>
    <p:sldId id="692" r:id="rId328"/>
    <p:sldId id="693" r:id="rId329"/>
    <p:sldId id="694" r:id="rId330"/>
    <p:sldId id="695" r:id="rId331"/>
    <p:sldId id="696" r:id="rId332"/>
    <p:sldId id="697" r:id="rId333"/>
    <p:sldId id="699" r:id="rId334"/>
    <p:sldId id="700" r:id="rId335"/>
    <p:sldId id="701" r:id="rId336"/>
    <p:sldId id="702" r:id="rId337"/>
    <p:sldId id="703" r:id="rId338"/>
    <p:sldId id="704" r:id="rId339"/>
    <p:sldId id="705" r:id="rId340"/>
    <p:sldId id="706" r:id="rId341"/>
    <p:sldId id="707" r:id="rId342"/>
    <p:sldId id="708" r:id="rId343"/>
    <p:sldId id="709" r:id="rId344"/>
    <p:sldId id="710" r:id="rId345"/>
    <p:sldId id="720" r:id="rId346"/>
    <p:sldId id="711" r:id="rId347"/>
    <p:sldId id="712" r:id="rId348"/>
    <p:sldId id="713" r:id="rId349"/>
    <p:sldId id="714" r:id="rId350"/>
    <p:sldId id="715" r:id="rId351"/>
    <p:sldId id="716" r:id="rId352"/>
    <p:sldId id="717" r:id="rId353"/>
    <p:sldId id="718" r:id="rId354"/>
    <p:sldId id="719" r:id="rId355"/>
    <p:sldId id="721" r:id="rId356"/>
    <p:sldId id="722" r:id="rId357"/>
    <p:sldId id="724" r:id="rId358"/>
    <p:sldId id="725" r:id="rId359"/>
    <p:sldId id="726" r:id="rId360"/>
    <p:sldId id="727" r:id="rId361"/>
    <p:sldId id="728" r:id="rId362"/>
    <p:sldId id="729" r:id="rId363"/>
    <p:sldId id="730" r:id="rId364"/>
    <p:sldId id="731" r:id="rId365"/>
    <p:sldId id="732" r:id="rId366"/>
    <p:sldId id="733" r:id="rId367"/>
    <p:sldId id="734" r:id="rId368"/>
    <p:sldId id="735" r:id="rId369"/>
    <p:sldId id="736" r:id="rId370"/>
    <p:sldId id="737" r:id="rId371"/>
    <p:sldId id="738" r:id="rId372"/>
    <p:sldId id="739" r:id="rId373"/>
    <p:sldId id="740" r:id="rId374"/>
    <p:sldId id="741" r:id="rId375"/>
    <p:sldId id="742" r:id="rId376"/>
    <p:sldId id="743" r:id="rId377"/>
    <p:sldId id="744" r:id="rId37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6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377" Type="http://schemas.openxmlformats.org/officeDocument/2006/relationships/slide" Target="slides/slide375.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46" Type="http://schemas.openxmlformats.org/officeDocument/2006/relationships/slide" Target="slides/slide344.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slide" Target="slides/slide355.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172" Type="http://schemas.openxmlformats.org/officeDocument/2006/relationships/slide" Target="slides/slide170.xml"/><Relationship Id="rId228" Type="http://schemas.openxmlformats.org/officeDocument/2006/relationships/slide" Target="slides/slide226.xml"/><Relationship Id="rId281" Type="http://schemas.openxmlformats.org/officeDocument/2006/relationships/slide" Target="slides/slide279.xml"/><Relationship Id="rId337" Type="http://schemas.openxmlformats.org/officeDocument/2006/relationships/slide" Target="slides/slide335.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notesMaster" Target="notesMasters/notesMaster1.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slide" Target="slides/slide346.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261" Type="http://schemas.openxmlformats.org/officeDocument/2006/relationships/slide" Target="slides/slide259.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slide" Target="slides/slide357.xml"/><Relationship Id="rId98" Type="http://schemas.openxmlformats.org/officeDocument/2006/relationships/slide" Target="slides/slide96.xml"/><Relationship Id="rId121" Type="http://schemas.openxmlformats.org/officeDocument/2006/relationships/slide" Target="slides/slide119.xml"/><Relationship Id="rId163" Type="http://schemas.openxmlformats.org/officeDocument/2006/relationships/slide" Target="slides/slide161.xml"/><Relationship Id="rId219" Type="http://schemas.openxmlformats.org/officeDocument/2006/relationships/slide" Target="slides/slide217.xml"/><Relationship Id="rId370" Type="http://schemas.openxmlformats.org/officeDocument/2006/relationships/slide" Target="slides/slide368.xml"/><Relationship Id="rId230" Type="http://schemas.openxmlformats.org/officeDocument/2006/relationships/slide" Target="slides/slide228.xml"/><Relationship Id="rId25" Type="http://schemas.openxmlformats.org/officeDocument/2006/relationships/slide" Target="slides/slide23.xml"/><Relationship Id="rId67" Type="http://schemas.openxmlformats.org/officeDocument/2006/relationships/slide" Target="slides/slide65.xml"/><Relationship Id="rId272" Type="http://schemas.openxmlformats.org/officeDocument/2006/relationships/slide" Target="slides/slide270.xml"/><Relationship Id="rId328" Type="http://schemas.openxmlformats.org/officeDocument/2006/relationships/slide" Target="slides/slide326.xml"/><Relationship Id="rId132" Type="http://schemas.openxmlformats.org/officeDocument/2006/relationships/slide" Target="slides/slide130.xml"/><Relationship Id="rId174" Type="http://schemas.openxmlformats.org/officeDocument/2006/relationships/slide" Target="slides/slide172.xml"/><Relationship Id="rId381" Type="http://schemas.openxmlformats.org/officeDocument/2006/relationships/presProps" Target="presProps.xml"/><Relationship Id="rId241" Type="http://schemas.openxmlformats.org/officeDocument/2006/relationships/slide" Target="slides/slide239.xml"/><Relationship Id="rId36" Type="http://schemas.openxmlformats.org/officeDocument/2006/relationships/slide" Target="slides/slide34.xml"/><Relationship Id="rId283" Type="http://schemas.openxmlformats.org/officeDocument/2006/relationships/slide" Target="slides/slide281.xml"/><Relationship Id="rId339" Type="http://schemas.openxmlformats.org/officeDocument/2006/relationships/slide" Target="slides/slide337.xml"/><Relationship Id="rId78" Type="http://schemas.openxmlformats.org/officeDocument/2006/relationships/slide" Target="slides/slide76.xml"/><Relationship Id="rId101" Type="http://schemas.openxmlformats.org/officeDocument/2006/relationships/slide" Target="slides/slide99.xml"/><Relationship Id="rId143" Type="http://schemas.openxmlformats.org/officeDocument/2006/relationships/slide" Target="slides/slide141.xml"/><Relationship Id="rId185" Type="http://schemas.openxmlformats.org/officeDocument/2006/relationships/slide" Target="slides/slide183.xml"/><Relationship Id="rId350" Type="http://schemas.openxmlformats.org/officeDocument/2006/relationships/slide" Target="slides/slide348.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361" Type="http://schemas.openxmlformats.org/officeDocument/2006/relationships/slide" Target="slides/slide359.xml"/><Relationship Id="rId196" Type="http://schemas.openxmlformats.org/officeDocument/2006/relationships/slide" Target="slides/slide194.xml"/><Relationship Id="rId200" Type="http://schemas.openxmlformats.org/officeDocument/2006/relationships/slide" Target="slides/slide198.xml"/><Relationship Id="rId382" Type="http://schemas.openxmlformats.org/officeDocument/2006/relationships/viewProps" Target="viewProps.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351" Type="http://schemas.openxmlformats.org/officeDocument/2006/relationships/slide" Target="slides/slide349.xml"/><Relationship Id="rId372" Type="http://schemas.openxmlformats.org/officeDocument/2006/relationships/slide" Target="slides/slide370.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362" Type="http://schemas.openxmlformats.org/officeDocument/2006/relationships/slide" Target="slides/slide360.xml"/><Relationship Id="rId383" Type="http://schemas.openxmlformats.org/officeDocument/2006/relationships/theme" Target="theme/theme1.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352" Type="http://schemas.openxmlformats.org/officeDocument/2006/relationships/slide" Target="slides/slide350.xml"/><Relationship Id="rId373" Type="http://schemas.openxmlformats.org/officeDocument/2006/relationships/slide" Target="slides/slide371.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slide" Target="slides/slide340.xml"/><Relationship Id="rId363" Type="http://schemas.openxmlformats.org/officeDocument/2006/relationships/slide" Target="slides/slide361.xml"/><Relationship Id="rId384" Type="http://schemas.openxmlformats.org/officeDocument/2006/relationships/tableStyles" Target="tableStyles.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slide" Target="slides/slide351.xml"/><Relationship Id="rId374" Type="http://schemas.openxmlformats.org/officeDocument/2006/relationships/slide" Target="slides/slide372.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364" Type="http://schemas.openxmlformats.org/officeDocument/2006/relationships/slide" Target="slides/slide362.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75" Type="http://schemas.openxmlformats.org/officeDocument/2006/relationships/slide" Target="slides/slide373.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365" Type="http://schemas.openxmlformats.org/officeDocument/2006/relationships/slide" Target="slides/slide363.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376" Type="http://schemas.openxmlformats.org/officeDocument/2006/relationships/slide" Target="slides/slide374.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367" Type="http://schemas.openxmlformats.org/officeDocument/2006/relationships/slide" Target="slides/slide365.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378" Type="http://schemas.openxmlformats.org/officeDocument/2006/relationships/slide" Target="slides/slide376.xml"/><Relationship Id="rId6" Type="http://schemas.openxmlformats.org/officeDocument/2006/relationships/slide" Target="slides/slide4.xml"/><Relationship Id="rId238" Type="http://schemas.openxmlformats.org/officeDocument/2006/relationships/slide" Target="slides/slide236.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162" Type="http://schemas.openxmlformats.org/officeDocument/2006/relationships/slide" Target="slides/slide160.xml"/><Relationship Id="rId218" Type="http://schemas.openxmlformats.org/officeDocument/2006/relationships/slide" Target="slides/slide216.xml"/><Relationship Id="rId271" Type="http://schemas.openxmlformats.org/officeDocument/2006/relationships/slide" Target="slides/slide269.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handoutMaster" Target="handoutMasters/handoutMaster1.xml"/><Relationship Id="rId240" Type="http://schemas.openxmlformats.org/officeDocument/2006/relationships/slide" Target="slides/slide238.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251" Type="http://schemas.openxmlformats.org/officeDocument/2006/relationships/slide" Target="slides/slide249.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220" Type="http://schemas.openxmlformats.org/officeDocument/2006/relationships/slide" Target="slides/slide218.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BD487633-7B97-4D1C-A538-806F55C098F3}" type="datetimeFigureOut">
              <a:rPr lang="en-US" smtClean="0"/>
              <a:pPr/>
              <a:t>8/18/2020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098B416D-DBB4-42BB-B6D0-906F3F8B2454}" type="slidenum">
              <a:rPr lang="en-US" smtClean="0"/>
              <a:pPr/>
              <a:t>‹#›</a:t>
            </a:fld>
            <a:endParaRPr lang="en-US"/>
          </a:p>
        </p:txBody>
      </p:sp>
    </p:spTree>
    <p:extLst>
      <p:ext uri="{BB962C8B-B14F-4D97-AF65-F5344CB8AC3E}">
        <p14:creationId xmlns:p14="http://schemas.microsoft.com/office/powerpoint/2010/main" val="3443307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6A1F77E1-7B9F-427A-94C8-5BE371D8F9D3}" type="datetimeFigureOut">
              <a:rPr lang="en-US" smtClean="0"/>
              <a:pPr/>
              <a:t>8/18/2020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DA592410-4CAC-4FA6-A42E-B8A9FDC39215}" type="slidenum">
              <a:rPr lang="en-US" smtClean="0"/>
              <a:pPr/>
              <a:t>‹#›</a:t>
            </a:fld>
            <a:endParaRPr lang="en-US"/>
          </a:p>
        </p:txBody>
      </p:sp>
    </p:spTree>
    <p:extLst>
      <p:ext uri="{BB962C8B-B14F-4D97-AF65-F5344CB8AC3E}">
        <p14:creationId xmlns:p14="http://schemas.microsoft.com/office/powerpoint/2010/main" val="6323030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592410-4CAC-4FA6-A42E-B8A9FDC39215}" type="slidenum">
              <a:rPr lang="en-US" smtClean="0"/>
              <a:pPr/>
              <a:t>1</a:t>
            </a:fld>
            <a:endParaRPr lang="en-US"/>
          </a:p>
        </p:txBody>
      </p:sp>
    </p:spTree>
    <p:extLst>
      <p:ext uri="{BB962C8B-B14F-4D97-AF65-F5344CB8AC3E}">
        <p14:creationId xmlns:p14="http://schemas.microsoft.com/office/powerpoint/2010/main" val="20445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 involve the knees</a:t>
            </a:r>
          </a:p>
          <a:p>
            <a:r>
              <a:rPr lang="en-US" dirty="0" smtClean="0"/>
              <a:t>Systemic- fever chills leukocytosis</a:t>
            </a:r>
          </a:p>
          <a:p>
            <a:r>
              <a:rPr lang="en-US" dirty="0" smtClean="0"/>
              <a:t>Vi </a:t>
            </a:r>
            <a:r>
              <a:rPr lang="en-US" dirty="0" err="1" smtClean="0"/>
              <a:t>abx</a:t>
            </a:r>
            <a:endParaRPr lang="en-US" dirty="0" smtClean="0"/>
          </a:p>
          <a:p>
            <a:r>
              <a:rPr lang="en-US" dirty="0" smtClean="0"/>
              <a:t>Aspirate</a:t>
            </a:r>
            <a:r>
              <a:rPr lang="en-US" baseline="0" dirty="0" smtClean="0"/>
              <a:t>  the joint with a needle to remove </a:t>
            </a:r>
            <a:r>
              <a:rPr lang="en-US" baseline="0" dirty="0" err="1" smtClean="0"/>
              <a:t>excessivefluids</a:t>
            </a:r>
            <a:r>
              <a:rPr lang="en-US" baseline="0" dirty="0" smtClean="0"/>
              <a:t>, exudate and debris- comfort and </a:t>
            </a:r>
            <a:r>
              <a:rPr lang="en-US" baseline="0" dirty="0" err="1" smtClean="0"/>
              <a:t>descrease</a:t>
            </a:r>
            <a:r>
              <a:rPr lang="en-US" baseline="0" dirty="0" smtClean="0"/>
              <a:t> joint destruction</a:t>
            </a:r>
          </a:p>
          <a:p>
            <a:r>
              <a:rPr lang="en-US" baseline="0" dirty="0" smtClean="0"/>
              <a:t>Immobilize the inflamed joint with a splint</a:t>
            </a:r>
          </a:p>
          <a:p>
            <a:r>
              <a:rPr lang="en-US" baseline="0" dirty="0" smtClean="0"/>
              <a:t> analgesics</a:t>
            </a:r>
          </a:p>
          <a:p>
            <a:r>
              <a:rPr lang="en-US" baseline="0" dirty="0" smtClean="0"/>
              <a:t>Nutrition n fluid states</a:t>
            </a:r>
          </a:p>
          <a:p>
            <a:r>
              <a:rPr lang="en-US" baseline="0" dirty="0" smtClean="0"/>
              <a:t>Rom</a:t>
            </a:r>
          </a:p>
          <a:p>
            <a:r>
              <a:rPr lang="en-US" baseline="0" dirty="0" err="1" smtClean="0"/>
              <a:t>Nrsg</a:t>
            </a:r>
            <a:r>
              <a:rPr lang="en-US" baseline="0" dirty="0" smtClean="0"/>
              <a:t> </a:t>
            </a:r>
            <a:r>
              <a:rPr lang="en-US" baseline="0" dirty="0" err="1" smtClean="0"/>
              <a:t>mnx</a:t>
            </a:r>
            <a:endParaRPr lang="en-US" baseline="0" dirty="0" smtClean="0"/>
          </a:p>
          <a:p>
            <a:r>
              <a:rPr lang="en-US" baseline="0" dirty="0" smtClean="0"/>
              <a:t>Educate about </a:t>
            </a:r>
            <a:r>
              <a:rPr lang="en-US" baseline="0" dirty="0" err="1" smtClean="0"/>
              <a:t>cnx</a:t>
            </a:r>
            <a:r>
              <a:rPr lang="en-US" baseline="0" dirty="0" smtClean="0"/>
              <a:t> importance of supporting limb, adherence, inspecting skin under splint</a:t>
            </a:r>
            <a:endParaRPr lang="en-US"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170</a:t>
            </a:fld>
            <a:endParaRPr lang="en-US"/>
          </a:p>
        </p:txBody>
      </p:sp>
    </p:spTree>
    <p:extLst>
      <p:ext uri="{BB962C8B-B14F-4D97-AF65-F5344CB8AC3E}">
        <p14:creationId xmlns:p14="http://schemas.microsoft.com/office/powerpoint/2010/main" val="172406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t>
            </a:r>
            <a:r>
              <a:rPr lang="en-US" dirty="0" err="1" smtClean="0"/>
              <a:t>doesnot</a:t>
            </a:r>
            <a:r>
              <a:rPr lang="en-US" dirty="0" smtClean="0"/>
              <a:t> involve auto</a:t>
            </a:r>
            <a:r>
              <a:rPr lang="en-US" baseline="0" dirty="0" smtClean="0"/>
              <a:t> immunity or </a:t>
            </a:r>
            <a:r>
              <a:rPr lang="en-US" baseline="0" dirty="0" err="1" smtClean="0"/>
              <a:t>inflmation</a:t>
            </a:r>
            <a:r>
              <a:rPr lang="en-US" baseline="0" dirty="0" smtClean="0"/>
              <a:t> but it can occur as a end result of auto </a:t>
            </a:r>
            <a:r>
              <a:rPr lang="en-US" baseline="0" dirty="0" err="1" smtClean="0"/>
              <a:t>immnunity</a:t>
            </a:r>
            <a:r>
              <a:rPr lang="en-US" baseline="0" dirty="0" smtClean="0"/>
              <a:t> e=where there was joint destruction</a:t>
            </a:r>
          </a:p>
          <a:p>
            <a:r>
              <a:rPr lang="en-US" baseline="0" dirty="0" smtClean="0"/>
              <a:t>It is limited to affected joint not systemic</a:t>
            </a:r>
            <a:endParaRPr lang="en-US"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174</a:t>
            </a:fld>
            <a:endParaRPr lang="en-US"/>
          </a:p>
        </p:txBody>
      </p:sp>
    </p:spTree>
    <p:extLst>
      <p:ext uri="{BB962C8B-B14F-4D97-AF65-F5344CB8AC3E}">
        <p14:creationId xmlns:p14="http://schemas.microsoft.com/office/powerpoint/2010/main" val="3456369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 – change in weight bearing joints</a:t>
            </a:r>
          </a:p>
          <a:p>
            <a:endParaRPr lang="en-US"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176</a:t>
            </a:fld>
            <a:endParaRPr lang="en-US"/>
          </a:p>
        </p:txBody>
      </p:sp>
    </p:spTree>
    <p:extLst>
      <p:ext uri="{BB962C8B-B14F-4D97-AF65-F5344CB8AC3E}">
        <p14:creationId xmlns:p14="http://schemas.microsoft.com/office/powerpoint/2010/main" val="3360928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Weight baring joint-</a:t>
            </a:r>
            <a:r>
              <a:rPr lang="en-US" dirty="0" err="1" smtClean="0"/>
              <a:t>hip,knees</a:t>
            </a:r>
            <a:r>
              <a:rPr lang="en-US" dirty="0" smtClean="0"/>
              <a:t>, cervical and lumber</a:t>
            </a:r>
            <a:r>
              <a:rPr lang="en-US" baseline="0" dirty="0" smtClean="0"/>
              <a:t> spine</a:t>
            </a:r>
            <a:endParaRPr lang="en-US" dirty="0" smtClean="0"/>
          </a:p>
          <a:p>
            <a:r>
              <a:rPr lang="en-US" dirty="0" smtClean="0"/>
              <a:t>Functional impairment</a:t>
            </a:r>
          </a:p>
          <a:p>
            <a:r>
              <a:rPr lang="en-US" dirty="0" smtClean="0"/>
              <a:t>Pain is </a:t>
            </a:r>
            <a:r>
              <a:rPr lang="en-US" dirty="0" err="1" smtClean="0"/>
              <a:t>aggreavated</a:t>
            </a:r>
            <a:r>
              <a:rPr lang="en-US" baseline="0" dirty="0" smtClean="0"/>
              <a:t> by exercise and relieved by rest</a:t>
            </a:r>
          </a:p>
          <a:p>
            <a:r>
              <a:rPr lang="en-US" baseline="0" dirty="0" smtClean="0"/>
              <a:t>Affected limb is enlarged with </a:t>
            </a:r>
            <a:r>
              <a:rPr lang="en-US" baseline="0" dirty="0" err="1" smtClean="0"/>
              <a:t>descresed</a:t>
            </a:r>
            <a:r>
              <a:rPr lang="en-US" baseline="0" dirty="0" smtClean="0"/>
              <a:t> rom</a:t>
            </a:r>
            <a:endParaRPr lang="en-US"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178</a:t>
            </a:fld>
            <a:endParaRPr lang="en-US"/>
          </a:p>
        </p:txBody>
      </p:sp>
    </p:spTree>
    <p:extLst>
      <p:ext uri="{BB962C8B-B14F-4D97-AF65-F5344CB8AC3E}">
        <p14:creationId xmlns:p14="http://schemas.microsoft.com/office/powerpoint/2010/main" val="2607229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Blood test and synovial fluid</a:t>
            </a:r>
            <a:r>
              <a:rPr lang="en-US" baseline="0" dirty="0" smtClean="0"/>
              <a:t> analysis is not needed but its </a:t>
            </a:r>
            <a:r>
              <a:rPr lang="en-US" baseline="0" dirty="0" err="1" smtClean="0"/>
              <a:t>orded</a:t>
            </a:r>
            <a:r>
              <a:rPr lang="en-US" baseline="0" dirty="0" smtClean="0"/>
              <a:t> to rule out auto immune causes of joint pain</a:t>
            </a:r>
          </a:p>
          <a:p>
            <a:r>
              <a:rPr lang="en-US" baseline="0" dirty="0" err="1" smtClean="0"/>
              <a:t>Xr</a:t>
            </a:r>
            <a:r>
              <a:rPr lang="en-US" baseline="0" dirty="0" smtClean="0"/>
              <a:t>- to show joint space, osteophyte formation</a:t>
            </a:r>
            <a:endParaRPr lang="en-US"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179</a:t>
            </a:fld>
            <a:endParaRPr lang="en-US"/>
          </a:p>
        </p:txBody>
      </p:sp>
    </p:spTree>
    <p:extLst>
      <p:ext uri="{BB962C8B-B14F-4D97-AF65-F5344CB8AC3E}">
        <p14:creationId xmlns:p14="http://schemas.microsoft.com/office/powerpoint/2010/main" val="291190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Pharm</a:t>
            </a:r>
            <a:r>
              <a:rPr lang="en-US" baseline="0" dirty="0" smtClean="0"/>
              <a:t> and non-pharm plus education for pain </a:t>
            </a:r>
            <a:r>
              <a:rPr lang="en-US" baseline="0" dirty="0" err="1" smtClean="0"/>
              <a:t>mnx</a:t>
            </a:r>
            <a:r>
              <a:rPr lang="en-US" baseline="0" dirty="0" smtClean="0"/>
              <a:t> </a:t>
            </a:r>
            <a:r>
              <a:rPr lang="en-US" baseline="0" dirty="0" err="1" smtClean="0"/>
              <a:t>e.g</a:t>
            </a:r>
            <a:r>
              <a:rPr lang="en-US" baseline="0" dirty="0" smtClean="0"/>
              <a:t> </a:t>
            </a:r>
            <a:r>
              <a:rPr lang="en-US" baseline="0" dirty="0" err="1" smtClean="0"/>
              <a:t>wt</a:t>
            </a:r>
            <a:r>
              <a:rPr lang="en-US" baseline="0" dirty="0" smtClean="0"/>
              <a:t> loss and exercise</a:t>
            </a:r>
          </a:p>
          <a:p>
            <a:r>
              <a:rPr lang="en-US" baseline="0" dirty="0" smtClean="0"/>
              <a:t>Assistive devices like cane</a:t>
            </a:r>
            <a:endParaRPr lang="en-US"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182</a:t>
            </a:fld>
            <a:endParaRPr lang="en-US"/>
          </a:p>
        </p:txBody>
      </p:sp>
    </p:spTree>
    <p:extLst>
      <p:ext uri="{BB962C8B-B14F-4D97-AF65-F5344CB8AC3E}">
        <p14:creationId xmlns:p14="http://schemas.microsoft.com/office/powerpoint/2010/main" val="3387777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Inflamatory</a:t>
            </a:r>
            <a:r>
              <a:rPr lang="en-US" dirty="0" smtClean="0"/>
              <a:t> </a:t>
            </a:r>
            <a:r>
              <a:rPr lang="en-US" dirty="0" err="1" smtClean="0"/>
              <a:t>dz</a:t>
            </a:r>
            <a:r>
              <a:rPr lang="en-US" dirty="0" smtClean="0"/>
              <a:t> of the spine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It affect the cartilaginous joints of the spine and surrounding tissues making them rigid, </a:t>
            </a:r>
            <a:r>
              <a:rPr kumimoji="0" lang="en-US" sz="1200" b="0" i="0" u="none" strike="noStrike" kern="1200" cap="none" spc="0" normalizeH="0" baseline="0" noProof="0" dirty="0" err="1" smtClean="0">
                <a:ln>
                  <a:noFill/>
                </a:ln>
                <a:solidFill>
                  <a:prstClr val="black"/>
                </a:solidFill>
                <a:effectLst/>
                <a:uLnTx/>
                <a:uFillTx/>
                <a:latin typeface="+mn-lt"/>
              </a:rPr>
              <a:t>descresing</a:t>
            </a:r>
            <a:r>
              <a:rPr kumimoji="0" lang="en-US" sz="1200" b="0" i="0" u="none" strike="noStrike" kern="1200" cap="none" spc="0" normalizeH="0" baseline="0" noProof="0" dirty="0" smtClean="0">
                <a:ln>
                  <a:noFill/>
                </a:ln>
                <a:solidFill>
                  <a:prstClr val="black"/>
                </a:solidFill>
                <a:effectLst/>
                <a:uLnTx/>
                <a:uFillTx/>
                <a:latin typeface="+mn-lt"/>
              </a:rPr>
              <a:t> mobility and leading to kyphosis which leads to </a:t>
            </a:r>
            <a:r>
              <a:rPr kumimoji="0" lang="en-US" sz="1200" b="0" i="0" u="none" strike="noStrike" kern="1200" cap="none" spc="0" normalizeH="0" baseline="0" noProof="0" dirty="0" err="1" smtClean="0">
                <a:ln>
                  <a:noFill/>
                </a:ln>
                <a:solidFill>
                  <a:prstClr val="black"/>
                </a:solidFill>
                <a:effectLst/>
                <a:uLnTx/>
                <a:uFillTx/>
                <a:latin typeface="+mn-lt"/>
              </a:rPr>
              <a:t>descresed</a:t>
            </a:r>
            <a:r>
              <a:rPr kumimoji="0" lang="en-US" sz="1200" b="0" i="0" u="none" strike="noStrike" kern="1200" cap="none" spc="0" normalizeH="0" baseline="0" noProof="0" dirty="0" smtClean="0">
                <a:ln>
                  <a:noFill/>
                </a:ln>
                <a:solidFill>
                  <a:prstClr val="black"/>
                </a:solidFill>
                <a:effectLst/>
                <a:uLnTx/>
                <a:uFillTx/>
                <a:latin typeface="+mn-lt"/>
              </a:rPr>
              <a:t> mobility and stability</a:t>
            </a:r>
          </a:p>
          <a:p>
            <a:endParaRPr lang="en-US" dirty="0" smtClean="0"/>
          </a:p>
          <a:p>
            <a:r>
              <a:rPr lang="en-US" dirty="0" smtClean="0"/>
              <a:t>More prevalent in male than women</a:t>
            </a:r>
          </a:p>
          <a:p>
            <a:endParaRPr lang="en-US"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185</a:t>
            </a:fld>
            <a:endParaRPr lang="en-US"/>
          </a:p>
        </p:txBody>
      </p:sp>
    </p:spTree>
    <p:extLst>
      <p:ext uri="{BB962C8B-B14F-4D97-AF65-F5344CB8AC3E}">
        <p14:creationId xmlns:p14="http://schemas.microsoft.com/office/powerpoint/2010/main" val="303294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pain- mask cervical # which can lead to neurological disorders if left un</a:t>
            </a:r>
            <a:r>
              <a:rPr lang="en-US" baseline="0" dirty="0" smtClean="0"/>
              <a:t> treated</a:t>
            </a:r>
          </a:p>
          <a:p>
            <a:r>
              <a:rPr lang="en-US" baseline="0" dirty="0" smtClean="0"/>
              <a:t>Stiffness from the neck down the lower back</a:t>
            </a:r>
            <a:endParaRPr lang="en-US"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186</a:t>
            </a:fld>
            <a:endParaRPr lang="en-US"/>
          </a:p>
        </p:txBody>
      </p:sp>
    </p:spTree>
    <p:extLst>
      <p:ext uri="{BB962C8B-B14F-4D97-AF65-F5344CB8AC3E}">
        <p14:creationId xmlns:p14="http://schemas.microsoft.com/office/powerpoint/2010/main" val="4081269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C-reactive</a:t>
            </a:r>
            <a:r>
              <a:rPr lang="en-US" baseline="0" dirty="0" smtClean="0"/>
              <a:t> protein</a:t>
            </a:r>
            <a:endParaRPr lang="en-US"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191</a:t>
            </a:fld>
            <a:endParaRPr lang="en-US"/>
          </a:p>
        </p:txBody>
      </p:sp>
    </p:spTree>
    <p:extLst>
      <p:ext uri="{BB962C8B-B14F-4D97-AF65-F5344CB8AC3E}">
        <p14:creationId xmlns:p14="http://schemas.microsoft.com/office/powerpoint/2010/main" val="264006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Hematogenous</a:t>
            </a:r>
            <a:r>
              <a:rPr lang="en-US" dirty="0" smtClean="0"/>
              <a:t>-due to blood borne</a:t>
            </a:r>
          </a:p>
          <a:p>
            <a:r>
              <a:rPr lang="en-US" dirty="0" smtClean="0"/>
              <a:t>Contiguous</a:t>
            </a:r>
            <a:r>
              <a:rPr lang="en-US" baseline="0" dirty="0" smtClean="0"/>
              <a:t> – from contaminated bone surgery, open fracture, traumatic trauma </a:t>
            </a:r>
            <a:r>
              <a:rPr lang="en-US" baseline="0" dirty="0" err="1" smtClean="0"/>
              <a:t>e,g</a:t>
            </a:r>
            <a:r>
              <a:rPr lang="en-US" baseline="0" dirty="0" smtClean="0"/>
              <a:t> gun shot</a:t>
            </a:r>
          </a:p>
          <a:p>
            <a:r>
              <a:rPr lang="en-US" baseline="0" dirty="0" smtClean="0"/>
              <a:t>With vascular insufficiency like </a:t>
            </a:r>
            <a:r>
              <a:rPr lang="en-US" baseline="0" smtClean="0"/>
              <a:t>in diabetes</a:t>
            </a:r>
            <a:endParaRPr lang="en-US"/>
          </a:p>
        </p:txBody>
      </p:sp>
      <p:sp>
        <p:nvSpPr>
          <p:cNvPr id="4" name="Slide Number Placeholder 3"/>
          <p:cNvSpPr>
            <a:spLocks noGrp="1"/>
          </p:cNvSpPr>
          <p:nvPr>
            <p:ph type="sldNum" sz="quarter" idx="10"/>
          </p:nvPr>
        </p:nvSpPr>
        <p:spPr/>
        <p:txBody>
          <a:bodyPr/>
          <a:lstStyle/>
          <a:p>
            <a:fld id="{DA592410-4CAC-4FA6-A42E-B8A9FDC39215}" type="slidenum">
              <a:rPr lang="en-US" smtClean="0"/>
              <a:pPr/>
              <a:t>194</a:t>
            </a:fld>
            <a:endParaRPr lang="en-US"/>
          </a:p>
        </p:txBody>
      </p:sp>
    </p:spTree>
    <p:extLst>
      <p:ext uri="{BB962C8B-B14F-4D97-AF65-F5344CB8AC3E}">
        <p14:creationId xmlns:p14="http://schemas.microsoft.com/office/powerpoint/2010/main" val="204567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592410-4CAC-4FA6-A42E-B8A9FDC39215}" type="slidenum">
              <a:rPr lang="en-US" smtClean="0"/>
              <a:pPr/>
              <a:t>3</a:t>
            </a:fld>
            <a:endParaRPr lang="en-US"/>
          </a:p>
        </p:txBody>
      </p:sp>
    </p:spTree>
    <p:extLst>
      <p:ext uri="{BB962C8B-B14F-4D97-AF65-F5344CB8AC3E}">
        <p14:creationId xmlns:p14="http://schemas.microsoft.com/office/powerpoint/2010/main" val="385518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Orthopedic nursing probably got its start in</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England. </a:t>
            </a:r>
            <a:r>
              <a:rPr lang="en-US" sz="1200" b="1" i="0" kern="1200" dirty="0" smtClean="0">
                <a:solidFill>
                  <a:schemeClr val="tx1"/>
                </a:solidFill>
                <a:effectLst/>
                <a:latin typeface="+mn-lt"/>
                <a:ea typeface="+mn-ea"/>
                <a:cs typeface="+mn-cs"/>
              </a:rPr>
              <a:t>Agnes Hunt (1862–1948)</a:t>
            </a:r>
            <a:endParaRPr lang="en-US" b="1"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10</a:t>
            </a:fld>
            <a:endParaRPr lang="en-US"/>
          </a:p>
        </p:txBody>
      </p:sp>
    </p:spTree>
    <p:extLst>
      <p:ext uri="{BB962C8B-B14F-4D97-AF65-F5344CB8AC3E}">
        <p14:creationId xmlns:p14="http://schemas.microsoft.com/office/powerpoint/2010/main" val="278725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592410-4CAC-4FA6-A42E-B8A9FDC39215}" type="slidenum">
              <a:rPr lang="en-US" smtClean="0"/>
              <a:pPr/>
              <a:t>12</a:t>
            </a:fld>
            <a:endParaRPr lang="en-US"/>
          </a:p>
        </p:txBody>
      </p:sp>
    </p:spTree>
    <p:extLst>
      <p:ext uri="{BB962C8B-B14F-4D97-AF65-F5344CB8AC3E}">
        <p14:creationId xmlns:p14="http://schemas.microsoft.com/office/powerpoint/2010/main" val="426295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592410-4CAC-4FA6-A42E-B8A9FDC39215}" type="slidenum">
              <a:rPr lang="en-US" smtClean="0"/>
              <a:pPr/>
              <a:t>102</a:t>
            </a:fld>
            <a:endParaRPr lang="en-US"/>
          </a:p>
        </p:txBody>
      </p:sp>
    </p:spTree>
    <p:extLst>
      <p:ext uri="{BB962C8B-B14F-4D97-AF65-F5344CB8AC3E}">
        <p14:creationId xmlns:p14="http://schemas.microsoft.com/office/powerpoint/2010/main" val="358656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physical and occupational therapy to increase your child’s mobility and muscle strength</a:t>
            </a:r>
          </a:p>
          <a:p>
            <a:r>
              <a:rPr lang="en-US" dirty="0" smtClean="0"/>
              <a:t>    bisphosphonate medications to strengthen your child’s bones</a:t>
            </a:r>
          </a:p>
          <a:p>
            <a:r>
              <a:rPr lang="en-US" dirty="0" smtClean="0"/>
              <a:t>    medicine to reduce any pain</a:t>
            </a:r>
          </a:p>
          <a:p>
            <a:r>
              <a:rPr lang="en-US" dirty="0" smtClean="0"/>
              <a:t>    low-impact exercise to help build bone</a:t>
            </a:r>
          </a:p>
          <a:p>
            <a:r>
              <a:rPr lang="en-US" dirty="0" smtClean="0"/>
              <a:t>    surgery to place rods in your child’s bones</a:t>
            </a:r>
          </a:p>
          <a:p>
            <a:r>
              <a:rPr lang="en-US" dirty="0" smtClean="0"/>
              <a:t>    reconstructive surgery to correct bone deformities</a:t>
            </a:r>
          </a:p>
          <a:p>
            <a:r>
              <a:rPr lang="en-US" dirty="0" smtClean="0"/>
              <a:t>    mental health counseling to help treat issues with body image </a:t>
            </a:r>
            <a:endParaRPr lang="en-US"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105</a:t>
            </a:fld>
            <a:endParaRPr lang="en-US"/>
          </a:p>
        </p:txBody>
      </p:sp>
    </p:spTree>
    <p:extLst>
      <p:ext uri="{BB962C8B-B14F-4D97-AF65-F5344CB8AC3E}">
        <p14:creationId xmlns:p14="http://schemas.microsoft.com/office/powerpoint/2010/main" val="352365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 CNX IN WHICH THE</a:t>
            </a:r>
            <a:r>
              <a:rPr lang="en-US" baseline="0" dirty="0" smtClean="0"/>
              <a:t> HIP SOCKET DOESN’T FULLLY COVER THE BALL PORTION OF THE UPPER THIGHBONE</a:t>
            </a:r>
          </a:p>
          <a:p>
            <a:r>
              <a:rPr lang="en-US" baseline="0" dirty="0" smtClean="0"/>
              <a:t>THIS ALLOWA THE HIP JOINT TO BECOME PARTIALLY OR COMPLETELY DISLOCATED</a:t>
            </a:r>
          </a:p>
          <a:p>
            <a:r>
              <a:rPr lang="en-US" baseline="0" dirty="0" smtClean="0"/>
              <a:t>MOST PPLE ARE BORN WITH IT</a:t>
            </a:r>
            <a:endParaRPr lang="en-US"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107</a:t>
            </a:fld>
            <a:endParaRPr lang="en-US"/>
          </a:p>
        </p:txBody>
      </p:sp>
    </p:spTree>
    <p:extLst>
      <p:ext uri="{BB962C8B-B14F-4D97-AF65-F5344CB8AC3E}">
        <p14:creationId xmlns:p14="http://schemas.microsoft.com/office/powerpoint/2010/main" val="128120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ORTOLANI- CLUNK</a:t>
            </a:r>
            <a:endParaRPr lang="en-US"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110</a:t>
            </a:fld>
            <a:endParaRPr lang="en-US"/>
          </a:p>
        </p:txBody>
      </p:sp>
    </p:spTree>
    <p:extLst>
      <p:ext uri="{BB962C8B-B14F-4D97-AF65-F5344CB8AC3E}">
        <p14:creationId xmlns:p14="http://schemas.microsoft.com/office/powerpoint/2010/main" val="165984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Fibro-chronic</a:t>
            </a:r>
            <a:r>
              <a:rPr lang="en-US" baseline="0" dirty="0" smtClean="0"/>
              <a:t> inflammations of  a muscle and fibrous tissues which surrounds the muscle</a:t>
            </a:r>
          </a:p>
          <a:p>
            <a:r>
              <a:rPr lang="en-US" baseline="0" dirty="0" smtClean="0"/>
              <a:t>Psoriatic arthritis-inflammatory arthritis which affects </a:t>
            </a:r>
            <a:r>
              <a:rPr lang="en-US" baseline="0" dirty="0" err="1" smtClean="0"/>
              <a:t>pple</a:t>
            </a:r>
            <a:r>
              <a:rPr lang="en-US" baseline="0" dirty="0" smtClean="0"/>
              <a:t> with auto immune </a:t>
            </a:r>
            <a:r>
              <a:rPr lang="en-US" baseline="0" dirty="0" err="1" smtClean="0"/>
              <a:t>dz</a:t>
            </a:r>
            <a:endParaRPr lang="en-US" dirty="0"/>
          </a:p>
        </p:txBody>
      </p:sp>
      <p:sp>
        <p:nvSpPr>
          <p:cNvPr id="4" name="Slide Number Placeholder 3"/>
          <p:cNvSpPr>
            <a:spLocks noGrp="1"/>
          </p:cNvSpPr>
          <p:nvPr>
            <p:ph type="sldNum" sz="quarter" idx="10"/>
          </p:nvPr>
        </p:nvSpPr>
        <p:spPr/>
        <p:txBody>
          <a:bodyPr/>
          <a:lstStyle/>
          <a:p>
            <a:fld id="{DA592410-4CAC-4FA6-A42E-B8A9FDC39215}" type="slidenum">
              <a:rPr lang="en-US" smtClean="0"/>
              <a:pPr/>
              <a:t>169</a:t>
            </a:fld>
            <a:endParaRPr lang="en-US"/>
          </a:p>
        </p:txBody>
      </p:sp>
    </p:spTree>
    <p:extLst>
      <p:ext uri="{BB962C8B-B14F-4D97-AF65-F5344CB8AC3E}">
        <p14:creationId xmlns:p14="http://schemas.microsoft.com/office/powerpoint/2010/main" val="273167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fld id="{A8F9E2FC-5EE8-4306-9809-4E1086AD7C4B}" type="datetime1">
              <a:rPr lang="en-US" smtClean="0"/>
              <a:t>8/18/2020</a:t>
            </a:fld>
            <a:endParaRPr lang="en-US"/>
          </a:p>
        </p:txBody>
      </p:sp>
      <p:sp>
        <p:nvSpPr>
          <p:cNvPr id="17" name="Footer Placeholder 16"/>
          <p:cNvSpPr>
            <a:spLocks noGrp="1"/>
          </p:cNvSpPr>
          <p:nvPr>
            <p:ph type="ftr" sz="quarter" idx="11"/>
          </p:nvPr>
        </p:nvSpPr>
        <p:spPr>
          <a:xfrm>
            <a:off x="2085393" y="236540"/>
            <a:ext cx="5867400" cy="365125"/>
          </a:xfrm>
        </p:spPr>
        <p:txBody>
          <a:bodyPr/>
          <a:lstStyle>
            <a:lvl1pPr algn="r">
              <a:defRPr>
                <a:solidFill>
                  <a:schemeClr val="tx2"/>
                </a:solidFill>
              </a:defRPr>
            </a:lvl1pPr>
          </a:lstStyle>
          <a:p>
            <a:r>
              <a:rPr lang="en-US" smtClean="0"/>
              <a:t>V.K 2019</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8AA56A4-ACE6-4418-8F94-C9D452C3DDAF}" type="slidenum">
              <a:rPr lang="en-US" smtClean="0"/>
              <a:pPr/>
              <a:t>‹#›</a:t>
            </a:fld>
            <a:endParaRPr lang="en-US"/>
          </a:p>
        </p:txBody>
      </p:sp>
    </p:spTree>
    <p:extLst>
      <p:ext uri="{BB962C8B-B14F-4D97-AF65-F5344CB8AC3E}">
        <p14:creationId xmlns:p14="http://schemas.microsoft.com/office/powerpoint/2010/main" val="12006412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2"/>
            <a:ext cx="2667000" cy="365125"/>
          </a:xfrm>
          <a:prstGeom prst="rect">
            <a:avLst/>
          </a:prstGeom>
        </p:spPr>
        <p:txBody>
          <a:bodyPr/>
          <a:lstStyle/>
          <a:p>
            <a:fld id="{D182872B-D144-4B09-A817-3E6A7212E39F}" type="datetime1">
              <a:rPr lang="en-US" smtClean="0"/>
              <a:t>8/18/2020</a:t>
            </a:fld>
            <a:endParaRPr lang="en-US"/>
          </a:p>
        </p:txBody>
      </p:sp>
      <p:sp>
        <p:nvSpPr>
          <p:cNvPr id="5" name="Footer Placeholder 4"/>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lstStyle/>
          <a:p>
            <a:fld id="{08AA56A4-ACE6-4418-8F94-C9D452C3DDAF}" type="slidenum">
              <a:rPr lang="en-US" smtClean="0"/>
              <a:pPr/>
              <a:t>‹#›</a:t>
            </a:fld>
            <a:endParaRPr lang="en-US"/>
          </a:p>
        </p:txBody>
      </p:sp>
    </p:spTree>
    <p:extLst>
      <p:ext uri="{BB962C8B-B14F-4D97-AF65-F5344CB8AC3E}">
        <p14:creationId xmlns:p14="http://schemas.microsoft.com/office/powerpoint/2010/main" val="132404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2"/>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4"/>
            <a:ext cx="2209800" cy="365125"/>
          </a:xfrm>
          <a:prstGeom prst="rect">
            <a:avLst/>
          </a:prstGeom>
        </p:spPr>
        <p:txBody>
          <a:bodyPr/>
          <a:lstStyle/>
          <a:p>
            <a:fld id="{EED1E2FA-343C-40BF-A03C-57F6A2BFF7B4}" type="datetime1">
              <a:rPr lang="en-US" smtClean="0"/>
              <a:t>8/18/2020</a:t>
            </a:fld>
            <a:endParaRPr lang="en-US"/>
          </a:p>
        </p:txBody>
      </p:sp>
      <p:sp>
        <p:nvSpPr>
          <p:cNvPr id="5" name="Footer Placeholder 4"/>
          <p:cNvSpPr>
            <a:spLocks noGrp="1"/>
          </p:cNvSpPr>
          <p:nvPr>
            <p:ph type="ftr" sz="quarter" idx="11"/>
          </p:nvPr>
        </p:nvSpPr>
        <p:spPr>
          <a:xfrm>
            <a:off x="457201" y="6248209"/>
            <a:ext cx="5573483" cy="365125"/>
          </a:xfrm>
        </p:spPr>
        <p:txBody>
          <a:bodyPr/>
          <a:lstStyle/>
          <a:p>
            <a:r>
              <a:rPr lang="en-US" smtClean="0"/>
              <a:t>V.K 2019</a:t>
            </a:r>
            <a:endParaRPr lang="en-US"/>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9" y="144464"/>
            <a:ext cx="533400" cy="244476"/>
          </a:xfrm>
        </p:spPr>
        <p:txBody>
          <a:bodyPr/>
          <a:lstStyle/>
          <a:p>
            <a:fld id="{08AA56A4-ACE6-4418-8F94-C9D452C3DDAF}" type="slidenum">
              <a:rPr lang="en-US" smtClean="0"/>
              <a:pPr/>
              <a:t>‹#›</a:t>
            </a:fld>
            <a:endParaRPr lang="en-US"/>
          </a:p>
        </p:txBody>
      </p:sp>
    </p:spTree>
    <p:extLst>
      <p:ext uri="{BB962C8B-B14F-4D97-AF65-F5344CB8AC3E}">
        <p14:creationId xmlns:p14="http://schemas.microsoft.com/office/powerpoint/2010/main" val="427177293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B733E24-C905-4E97-8E6D-E63EEE9ED605}" type="datetime1">
              <a:rPr lang="en-US" smtClean="0"/>
              <a:t>8/18/2020</a:t>
            </a:fld>
            <a:endParaRPr lang="en-US"/>
          </a:p>
        </p:txBody>
      </p:sp>
      <p:sp>
        <p:nvSpPr>
          <p:cNvPr id="17" name="Footer Placeholder 16"/>
          <p:cNvSpPr>
            <a:spLocks noGrp="1"/>
          </p:cNvSpPr>
          <p:nvPr>
            <p:ph type="ftr" sz="quarter" idx="11"/>
          </p:nvPr>
        </p:nvSpPr>
        <p:spPr>
          <a:xfrm>
            <a:off x="2085393" y="236540"/>
            <a:ext cx="5867400" cy="365125"/>
          </a:xfrm>
        </p:spPr>
        <p:txBody>
          <a:bodyPr/>
          <a:lstStyle>
            <a:lvl1pPr algn="r">
              <a:defRPr>
                <a:solidFill>
                  <a:schemeClr val="tx2"/>
                </a:solidFill>
              </a:defRPr>
            </a:lvl1pPr>
          </a:lstStyle>
          <a:p>
            <a:r>
              <a:rPr lang="en-US" smtClean="0"/>
              <a:t>V.K 2019</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8AA56A4-ACE6-4418-8F94-C9D452C3DDAF}" type="slidenum">
              <a:rPr lang="en-US" smtClean="0"/>
              <a:pPr/>
              <a:t>‹#›</a:t>
            </a:fld>
            <a:endParaRPr lang="en-US"/>
          </a:p>
        </p:txBody>
      </p:sp>
    </p:spTree>
    <p:extLst>
      <p:ext uri="{BB962C8B-B14F-4D97-AF65-F5344CB8AC3E}">
        <p14:creationId xmlns:p14="http://schemas.microsoft.com/office/powerpoint/2010/main" val="347586763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1FD49D1-7DC2-4C66-AC40-A32B0F2AD114}" type="datetime1">
              <a:rPr lang="en-US" smtClean="0"/>
              <a:t>8/18/2020</a:t>
            </a:fld>
            <a:endParaRPr lang="en-US"/>
          </a:p>
        </p:txBody>
      </p:sp>
      <p:sp>
        <p:nvSpPr>
          <p:cNvPr id="5" name="Footer Placeholder 4"/>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8AA56A4-ACE6-4418-8F94-C9D452C3DDA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5071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2"/>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72F3395-7AB3-4296-AE43-4E53C782F2FB}" type="datetime1">
              <a:rPr lang="en-US" smtClean="0"/>
              <a:t>8/18/2020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8AA56A4-ACE6-4418-8F94-C9D452C3DDAF}"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26882335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52E271D-E51A-47A1-8A1B-5B0B04413B40}" type="datetime1">
              <a:rPr lang="en-US" smtClean="0"/>
              <a:t>8/18/2020</a:t>
            </a:fld>
            <a:endParaRPr lang="en-US"/>
          </a:p>
        </p:txBody>
      </p:sp>
      <p:sp>
        <p:nvSpPr>
          <p:cNvPr id="10" name="Slide Number Placeholder 9"/>
          <p:cNvSpPr>
            <a:spLocks noGrp="1"/>
          </p:cNvSpPr>
          <p:nvPr>
            <p:ph type="sldNum" sz="quarter" idx="16"/>
          </p:nvPr>
        </p:nvSpPr>
        <p:spPr/>
        <p:txBody>
          <a:bodyPr rtlCol="0"/>
          <a:lstStyle/>
          <a:p>
            <a:fld id="{08AA56A4-ACE6-4418-8F94-C9D452C3DDAF}"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V.K 2019</a:t>
            </a:r>
            <a:endParaRPr lang="en-US"/>
          </a:p>
        </p:txBody>
      </p:sp>
    </p:spTree>
    <p:extLst>
      <p:ext uri="{BB962C8B-B14F-4D97-AF65-F5344CB8AC3E}">
        <p14:creationId xmlns:p14="http://schemas.microsoft.com/office/powerpoint/2010/main" val="3607193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A25CBE1-8E3E-4FF9-9D77-CA7AE7F93A01}" type="datetime1">
              <a:rPr lang="en-US" smtClean="0"/>
              <a:t>8/18/2020</a:t>
            </a:fld>
            <a:endParaRPr lang="en-US"/>
          </a:p>
        </p:txBody>
      </p:sp>
      <p:sp>
        <p:nvSpPr>
          <p:cNvPr id="12" name="Slide Number Placeholder 11"/>
          <p:cNvSpPr>
            <a:spLocks noGrp="1"/>
          </p:cNvSpPr>
          <p:nvPr>
            <p:ph type="sldNum" sz="quarter" idx="16"/>
          </p:nvPr>
        </p:nvSpPr>
        <p:spPr/>
        <p:txBody>
          <a:bodyPr rtlCol="0"/>
          <a:lstStyle/>
          <a:p>
            <a:fld id="{08AA56A4-ACE6-4418-8F94-C9D452C3DDAF}"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V.K 2019</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802920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6DF274F-E182-44C6-A66C-7463E1D235F5}"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8AA56A4-ACE6-4418-8F94-C9D452C3DDAF}" type="slidenum">
              <a:rPr lang="en-US" smtClean="0"/>
              <a:pPr/>
              <a:t>‹#›</a:t>
            </a:fld>
            <a:endParaRPr lang="en-US"/>
          </a:p>
        </p:txBody>
      </p:sp>
    </p:spTree>
    <p:extLst>
      <p:ext uri="{BB962C8B-B14F-4D97-AF65-F5344CB8AC3E}">
        <p14:creationId xmlns:p14="http://schemas.microsoft.com/office/powerpoint/2010/main" val="2409675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72E4D-E5E1-43D2-9F5E-99EDD2AE5DDA}" type="datetime1">
              <a:rPr lang="en-US" smtClean="0"/>
              <a:t>8/18/2020</a:t>
            </a:fld>
            <a:endParaRPr lang="en-US"/>
          </a:p>
        </p:txBody>
      </p:sp>
      <p:sp>
        <p:nvSpPr>
          <p:cNvPr id="3" name="Footer Placeholder 2"/>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8AA56A4-ACE6-4418-8F94-C9D452C3DDAF}" type="slidenum">
              <a:rPr lang="en-US" smtClean="0"/>
              <a:pPr/>
              <a:t>‹#›</a:t>
            </a:fld>
            <a:endParaRPr lang="en-US"/>
          </a:p>
        </p:txBody>
      </p:sp>
    </p:spTree>
    <p:extLst>
      <p:ext uri="{BB962C8B-B14F-4D97-AF65-F5344CB8AC3E}">
        <p14:creationId xmlns:p14="http://schemas.microsoft.com/office/powerpoint/2010/main" val="158459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C8A1AC0-34F6-4AE1-855B-2A915E053743}" type="datetime1">
              <a:rPr lang="en-US" smtClean="0"/>
              <a:t>8/18/2020</a:t>
            </a:fld>
            <a:endParaRPr lang="en-US"/>
          </a:p>
        </p:txBody>
      </p:sp>
      <p:sp>
        <p:nvSpPr>
          <p:cNvPr id="6" name="Footer Placeholder 5"/>
          <p:cNvSpPr>
            <a:spLocks noGrp="1"/>
          </p:cNvSpPr>
          <p:nvPr>
            <p:ph type="ftr" sz="quarter" idx="11"/>
          </p:nvPr>
        </p:nvSpPr>
        <p:spPr/>
        <p:txBody>
          <a:bodyPr/>
          <a:lstStyle/>
          <a:p>
            <a:r>
              <a:rPr lang="en-US" smtClean="0"/>
              <a:t>V.K 2019</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8AA56A4-ACE6-4418-8F94-C9D452C3DDA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0836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5" name="Footer Placeholder 4"/>
          <p:cNvSpPr>
            <a:spLocks noGrp="1"/>
          </p:cNvSpPr>
          <p:nvPr>
            <p:ph type="ftr" sz="quarter" idx="11"/>
          </p:nvPr>
        </p:nvSpPr>
        <p:spPr>
          <a:xfrm>
            <a:off x="7696200" y="6454583"/>
            <a:ext cx="1371600" cy="365125"/>
          </a:xfrm>
        </p:spPr>
        <p:txBody>
          <a:bodyPr/>
          <a:lstStyle>
            <a:lvl1pPr>
              <a:defRPr sz="1200"/>
            </a:lvl1pPr>
          </a:lstStyle>
          <a:p>
            <a:r>
              <a:rPr lang="en-US" smtClean="0"/>
              <a:t>V.K 2019</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8AA56A4-ACE6-4418-8F94-C9D452C3DDA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48388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2"/>
            <a:ext cx="2667000" cy="365125"/>
          </a:xfrm>
        </p:spPr>
        <p:txBody>
          <a:bodyPr rtlCol="0"/>
          <a:lstStyle/>
          <a:p>
            <a:fld id="{28574EF9-3D5E-41A7-96CE-A48CEDD0A4F9}" type="datetime1">
              <a:rPr lang="en-US" smtClean="0"/>
              <a:t>8/18/2020</a:t>
            </a:fld>
            <a:endParaRPr lang="en-US"/>
          </a:p>
        </p:txBody>
      </p:sp>
      <p:sp>
        <p:nvSpPr>
          <p:cNvPr id="13" name="Slide Number Placeholder 12"/>
          <p:cNvSpPr>
            <a:spLocks noGrp="1"/>
          </p:cNvSpPr>
          <p:nvPr>
            <p:ph type="sldNum" sz="quarter" idx="11"/>
          </p:nvPr>
        </p:nvSpPr>
        <p:spPr>
          <a:xfrm>
            <a:off x="0" y="4667251"/>
            <a:ext cx="1447800" cy="663578"/>
          </a:xfrm>
        </p:spPr>
        <p:txBody>
          <a:bodyPr rtlCol="0"/>
          <a:lstStyle>
            <a:lvl1pPr>
              <a:defRPr sz="2800"/>
            </a:lvl1pPr>
          </a:lstStyle>
          <a:p>
            <a:fld id="{08AA56A4-ACE6-4418-8F94-C9D452C3DDAF}" type="slidenum">
              <a:rPr lang="en-US" smtClean="0"/>
              <a:pPr/>
              <a:t>‹#›</a:t>
            </a:fld>
            <a:endParaRPr lang="en-US"/>
          </a:p>
        </p:txBody>
      </p:sp>
      <p:sp>
        <p:nvSpPr>
          <p:cNvPr id="14" name="Footer Placeholder 13"/>
          <p:cNvSpPr>
            <a:spLocks noGrp="1"/>
          </p:cNvSpPr>
          <p:nvPr>
            <p:ph type="ftr" sz="quarter" idx="12"/>
          </p:nvPr>
        </p:nvSpPr>
        <p:spPr>
          <a:xfrm>
            <a:off x="1600200" y="6248208"/>
            <a:ext cx="4572000" cy="365125"/>
          </a:xfrm>
        </p:spPr>
        <p:txBody>
          <a:bodyPr rtlCol="0"/>
          <a:lstStyle/>
          <a:p>
            <a:r>
              <a:rPr lang="en-US" smtClean="0"/>
              <a:t>V.K 2019</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01086590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59BAF5-962E-4C2A-AD42-AE4E2328A63B}" type="datetime1">
              <a:rPr lang="en-US" smtClean="0"/>
              <a:t>8/18/2020</a:t>
            </a:fld>
            <a:endParaRPr lang="en-US"/>
          </a:p>
        </p:txBody>
      </p:sp>
      <p:sp>
        <p:nvSpPr>
          <p:cNvPr id="5" name="Footer Placeholder 4"/>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lstStyle/>
          <a:p>
            <a:fld id="{08AA56A4-ACE6-4418-8F94-C9D452C3DDAF}" type="slidenum">
              <a:rPr lang="en-US" smtClean="0"/>
              <a:pPr/>
              <a:t>‹#›</a:t>
            </a:fld>
            <a:endParaRPr lang="en-US"/>
          </a:p>
        </p:txBody>
      </p:sp>
    </p:spTree>
    <p:extLst>
      <p:ext uri="{BB962C8B-B14F-4D97-AF65-F5344CB8AC3E}">
        <p14:creationId xmlns:p14="http://schemas.microsoft.com/office/powerpoint/2010/main" val="261421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2"/>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4"/>
            <a:ext cx="2209800" cy="365125"/>
          </a:xfrm>
        </p:spPr>
        <p:txBody>
          <a:bodyPr/>
          <a:lstStyle/>
          <a:p>
            <a:fld id="{9D8D95CA-A45F-4491-8D63-B42A845943FA}" type="datetime1">
              <a:rPr lang="en-US" smtClean="0"/>
              <a:t>8/18/2020</a:t>
            </a:fld>
            <a:endParaRPr lang="en-US"/>
          </a:p>
        </p:txBody>
      </p:sp>
      <p:sp>
        <p:nvSpPr>
          <p:cNvPr id="5" name="Footer Placeholder 4"/>
          <p:cNvSpPr>
            <a:spLocks noGrp="1"/>
          </p:cNvSpPr>
          <p:nvPr>
            <p:ph type="ftr" sz="quarter" idx="11"/>
          </p:nvPr>
        </p:nvSpPr>
        <p:spPr>
          <a:xfrm>
            <a:off x="457201" y="6248209"/>
            <a:ext cx="5573483" cy="365125"/>
          </a:xfrm>
        </p:spPr>
        <p:txBody>
          <a:bodyPr/>
          <a:lstStyle/>
          <a:p>
            <a:r>
              <a:rPr lang="en-US" smtClean="0"/>
              <a:t>V.K 2019</a:t>
            </a:r>
            <a:endParaRPr lang="en-US"/>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9" y="144464"/>
            <a:ext cx="533400" cy="244476"/>
          </a:xfrm>
        </p:spPr>
        <p:txBody>
          <a:bodyPr/>
          <a:lstStyle/>
          <a:p>
            <a:fld id="{08AA56A4-ACE6-4418-8F94-C9D452C3DDAF}" type="slidenum">
              <a:rPr lang="en-US" smtClean="0"/>
              <a:pPr/>
              <a:t>‹#›</a:t>
            </a:fld>
            <a:endParaRPr lang="en-US"/>
          </a:p>
        </p:txBody>
      </p:sp>
    </p:spTree>
    <p:extLst>
      <p:ext uri="{BB962C8B-B14F-4D97-AF65-F5344CB8AC3E}">
        <p14:creationId xmlns:p14="http://schemas.microsoft.com/office/powerpoint/2010/main" val="342040892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2"/>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2"/>
            <a:ext cx="2667000" cy="365125"/>
          </a:xfrm>
          <a:prstGeom prst="rect">
            <a:avLst/>
          </a:prstGeom>
        </p:spPr>
        <p:txBody>
          <a:bodyPr/>
          <a:lstStyle/>
          <a:p>
            <a:fld id="{71301C82-A4BF-4DE4-95C1-C01AD20984AD}" type="datetime1">
              <a:rPr lang="en-US" smtClean="0"/>
              <a:t>8/18/2020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8AA56A4-ACE6-4418-8F94-C9D452C3DDAF}"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8606115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2"/>
            <a:ext cx="2667000" cy="365125"/>
          </a:xfrm>
          <a:prstGeom prst="rect">
            <a:avLst/>
          </a:prstGeom>
        </p:spPr>
        <p:txBody>
          <a:bodyPr rtlCol="0"/>
          <a:lstStyle/>
          <a:p>
            <a:fld id="{EFDF79F5-A91E-4536-9A41-3CD6B137BB00}" type="datetime1">
              <a:rPr lang="en-US" smtClean="0"/>
              <a:t>8/18/2020</a:t>
            </a:fld>
            <a:endParaRPr lang="en-US"/>
          </a:p>
        </p:txBody>
      </p:sp>
      <p:sp>
        <p:nvSpPr>
          <p:cNvPr id="10" name="Slide Number Placeholder 9"/>
          <p:cNvSpPr>
            <a:spLocks noGrp="1"/>
          </p:cNvSpPr>
          <p:nvPr>
            <p:ph type="sldNum" sz="quarter" idx="16"/>
          </p:nvPr>
        </p:nvSpPr>
        <p:spPr/>
        <p:txBody>
          <a:bodyPr rtlCol="0"/>
          <a:lstStyle/>
          <a:p>
            <a:fld id="{08AA56A4-ACE6-4418-8F94-C9D452C3DDAF}"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V.K 2019</a:t>
            </a:r>
            <a:endParaRPr lang="en-US"/>
          </a:p>
        </p:txBody>
      </p:sp>
    </p:spTree>
    <p:extLst>
      <p:ext uri="{BB962C8B-B14F-4D97-AF65-F5344CB8AC3E}">
        <p14:creationId xmlns:p14="http://schemas.microsoft.com/office/powerpoint/2010/main" val="135423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2"/>
            <a:ext cx="2667000" cy="365125"/>
          </a:xfrm>
          <a:prstGeom prst="rect">
            <a:avLst/>
          </a:prstGeom>
        </p:spPr>
        <p:txBody>
          <a:bodyPr rtlCol="0"/>
          <a:lstStyle/>
          <a:p>
            <a:fld id="{776E5711-F480-44E0-A642-1A850F226C51}" type="datetime1">
              <a:rPr lang="en-US" smtClean="0"/>
              <a:t>8/18/2020</a:t>
            </a:fld>
            <a:endParaRPr lang="en-US"/>
          </a:p>
        </p:txBody>
      </p:sp>
      <p:sp>
        <p:nvSpPr>
          <p:cNvPr id="12" name="Slide Number Placeholder 11"/>
          <p:cNvSpPr>
            <a:spLocks noGrp="1"/>
          </p:cNvSpPr>
          <p:nvPr>
            <p:ph type="sldNum" sz="quarter" idx="16"/>
          </p:nvPr>
        </p:nvSpPr>
        <p:spPr/>
        <p:txBody>
          <a:bodyPr rtlCol="0"/>
          <a:lstStyle/>
          <a:p>
            <a:fld id="{08AA56A4-ACE6-4418-8F94-C9D452C3DDAF}"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V.K 2019</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23740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2"/>
            <a:ext cx="2667000" cy="365125"/>
          </a:xfrm>
          <a:prstGeom prst="rect">
            <a:avLst/>
          </a:prstGeom>
        </p:spPr>
        <p:txBody>
          <a:bodyPr/>
          <a:lstStyle/>
          <a:p>
            <a:fld id="{FBB24FF9-6487-4654-84EF-3D655047623F}"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8AA56A4-ACE6-4418-8F94-C9D452C3DDAF}" type="slidenum">
              <a:rPr lang="en-US" smtClean="0"/>
              <a:pPr/>
              <a:t>‹#›</a:t>
            </a:fld>
            <a:endParaRPr lang="en-US"/>
          </a:p>
        </p:txBody>
      </p:sp>
    </p:spTree>
    <p:extLst>
      <p:ext uri="{BB962C8B-B14F-4D97-AF65-F5344CB8AC3E}">
        <p14:creationId xmlns:p14="http://schemas.microsoft.com/office/powerpoint/2010/main" val="311197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2667000" cy="365125"/>
          </a:xfrm>
          <a:prstGeom prst="rect">
            <a:avLst/>
          </a:prstGeom>
        </p:spPr>
        <p:txBody>
          <a:bodyPr/>
          <a:lstStyle/>
          <a:p>
            <a:fld id="{64F14F36-B9CF-4E75-A832-B48184F65993}" type="datetime1">
              <a:rPr lang="en-US" smtClean="0"/>
              <a:t>8/18/2020</a:t>
            </a:fld>
            <a:endParaRPr lang="en-US"/>
          </a:p>
        </p:txBody>
      </p:sp>
      <p:sp>
        <p:nvSpPr>
          <p:cNvPr id="3" name="Footer Placeholder 2"/>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8AA56A4-ACE6-4418-8F94-C9D452C3DDAF}" type="slidenum">
              <a:rPr lang="en-US" smtClean="0"/>
              <a:pPr/>
              <a:t>‹#›</a:t>
            </a:fld>
            <a:endParaRPr lang="en-US"/>
          </a:p>
        </p:txBody>
      </p:sp>
    </p:spTree>
    <p:extLst>
      <p:ext uri="{BB962C8B-B14F-4D97-AF65-F5344CB8AC3E}">
        <p14:creationId xmlns:p14="http://schemas.microsoft.com/office/powerpoint/2010/main" val="304890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2"/>
            <a:ext cx="2667000" cy="365125"/>
          </a:xfrm>
          <a:prstGeom prst="rect">
            <a:avLst/>
          </a:prstGeom>
        </p:spPr>
        <p:txBody>
          <a:bodyPr/>
          <a:lstStyle/>
          <a:p>
            <a:fld id="{CE04D804-4BE9-417C-8CBC-3EFEFED23DA0}" type="datetime1">
              <a:rPr lang="en-US" smtClean="0"/>
              <a:t>8/18/2020</a:t>
            </a:fld>
            <a:endParaRPr lang="en-US"/>
          </a:p>
        </p:txBody>
      </p:sp>
      <p:sp>
        <p:nvSpPr>
          <p:cNvPr id="6" name="Footer Placeholder 5"/>
          <p:cNvSpPr>
            <a:spLocks noGrp="1"/>
          </p:cNvSpPr>
          <p:nvPr>
            <p:ph type="ftr" sz="quarter" idx="11"/>
          </p:nvPr>
        </p:nvSpPr>
        <p:spPr/>
        <p:txBody>
          <a:bodyPr/>
          <a:lstStyle/>
          <a:p>
            <a:r>
              <a:rPr lang="en-US" smtClean="0"/>
              <a:t>V.K 2019</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8AA56A4-ACE6-4418-8F94-C9D452C3DDA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321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2"/>
            <a:ext cx="2667000" cy="365125"/>
          </a:xfrm>
          <a:prstGeom prst="rect">
            <a:avLst/>
          </a:prstGeom>
        </p:spPr>
        <p:txBody>
          <a:bodyPr rtlCol="0"/>
          <a:lstStyle/>
          <a:p>
            <a:fld id="{62A9F5F7-5E49-4E39-912C-15228E4127F7}" type="datetime1">
              <a:rPr lang="en-US" smtClean="0"/>
              <a:t>8/18/2020</a:t>
            </a:fld>
            <a:endParaRPr lang="en-US"/>
          </a:p>
        </p:txBody>
      </p:sp>
      <p:sp>
        <p:nvSpPr>
          <p:cNvPr id="13" name="Slide Number Placeholder 12"/>
          <p:cNvSpPr>
            <a:spLocks noGrp="1"/>
          </p:cNvSpPr>
          <p:nvPr>
            <p:ph type="sldNum" sz="quarter" idx="11"/>
          </p:nvPr>
        </p:nvSpPr>
        <p:spPr>
          <a:xfrm>
            <a:off x="0" y="4667251"/>
            <a:ext cx="1447800" cy="663578"/>
          </a:xfrm>
        </p:spPr>
        <p:txBody>
          <a:bodyPr rtlCol="0"/>
          <a:lstStyle>
            <a:lvl1pPr>
              <a:defRPr sz="2800"/>
            </a:lvl1pPr>
          </a:lstStyle>
          <a:p>
            <a:fld id="{08AA56A4-ACE6-4418-8F94-C9D452C3DDAF}" type="slidenum">
              <a:rPr lang="en-US" smtClean="0"/>
              <a:pPr/>
              <a:t>‹#›</a:t>
            </a:fld>
            <a:endParaRPr lang="en-US"/>
          </a:p>
        </p:txBody>
      </p:sp>
      <p:sp>
        <p:nvSpPr>
          <p:cNvPr id="14" name="Footer Placeholder 13"/>
          <p:cNvSpPr>
            <a:spLocks noGrp="1"/>
          </p:cNvSpPr>
          <p:nvPr>
            <p:ph type="ftr" sz="quarter" idx="12"/>
          </p:nvPr>
        </p:nvSpPr>
        <p:spPr>
          <a:xfrm>
            <a:off x="1600200" y="6248208"/>
            <a:ext cx="4572000" cy="365125"/>
          </a:xfrm>
        </p:spPr>
        <p:txBody>
          <a:bodyPr rtlCol="0"/>
          <a:lstStyle/>
          <a:p>
            <a:r>
              <a:rPr lang="en-US" smtClean="0"/>
              <a:t>V.K 2019</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4707737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76200" y="228600"/>
            <a:ext cx="8915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228600" y="1562418"/>
            <a:ext cx="87630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7315200" y="6553200"/>
            <a:ext cx="1676400" cy="304800"/>
          </a:xfrm>
          <a:prstGeom prst="rect">
            <a:avLst/>
          </a:prstGeom>
        </p:spPr>
        <p:txBody>
          <a:bodyPr vert="horz" anchor="ctr"/>
          <a:lstStyle>
            <a:lvl1pPr algn="r" eaLnBrk="1" latinLnBrk="0" hangingPunct="1">
              <a:defRPr kumimoji="0" sz="1400">
                <a:solidFill>
                  <a:schemeClr val="tx2"/>
                </a:solidFill>
              </a:defRPr>
            </a:lvl1pPr>
          </a:lstStyle>
          <a:p>
            <a:r>
              <a:rPr lang="en-US" smtClean="0"/>
              <a:t>V.K 2019</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8AA56A4-ACE6-4418-8F94-C9D452C3DDAF}" type="slidenum">
              <a:rPr lang="en-US" smtClean="0"/>
              <a:pPr/>
              <a:t>‹#›</a:t>
            </a:fld>
            <a:endParaRPr lang="en-US"/>
          </a:p>
        </p:txBody>
      </p:sp>
    </p:spTree>
    <p:extLst>
      <p:ext uri="{BB962C8B-B14F-4D97-AF65-F5344CB8AC3E}">
        <p14:creationId xmlns:p14="http://schemas.microsoft.com/office/powerpoint/2010/main" val="34371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F729223-436B-4EE9-869E-7DFBE1D1E2B3}" type="datetime1">
              <a:rPr lang="en-US" smtClean="0"/>
              <a:t>8/18/2020</a:t>
            </a:fld>
            <a:endParaRPr lang="en-US"/>
          </a:p>
        </p:txBody>
      </p:sp>
      <p:sp>
        <p:nvSpPr>
          <p:cNvPr id="3" name="Footer Placeholder 2"/>
          <p:cNvSpPr>
            <a:spLocks noGrp="1"/>
          </p:cNvSpPr>
          <p:nvPr>
            <p:ph type="ftr" sz="quarter" idx="3"/>
          </p:nvPr>
        </p:nvSpPr>
        <p:spPr>
          <a:xfrm>
            <a:off x="609601" y="6248208"/>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V.K 2019</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8AA56A4-ACE6-4418-8F94-C9D452C3DDAF}" type="slidenum">
              <a:rPr lang="en-US" smtClean="0"/>
              <a:pPr/>
              <a:t>‹#›</a:t>
            </a:fld>
            <a:endParaRPr lang="en-US"/>
          </a:p>
        </p:txBody>
      </p:sp>
    </p:spTree>
    <p:extLst>
      <p:ext uri="{BB962C8B-B14F-4D97-AF65-F5344CB8AC3E}">
        <p14:creationId xmlns:p14="http://schemas.microsoft.com/office/powerpoint/2010/main" val="866806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ing.com/images/search?q=Pictures+of+hip+displasia&amp;view=detail&amp;id=99808E68ACE93DB943CFA65501E8E070AF6F8D30&amp;first=31&amp;FORM=IDFRIR"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bing.com/images/search?q=pictures+of+scoliosis+of+the+spine&amp;view=detail&amp;id=B18DBB721AF3744DF5017D3B891750296DC385C7&amp;FORM=IDFRIR"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bing.com/images/search?q=pictures+of+osteoporosis&amp;view=detail&amp;id=952036E26DFAEAA7817FCACD439C001A5D997964&amp;FORM=IDFRI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8" Type="http://schemas.openxmlformats.org/officeDocument/2006/relationships/hyperlink" Target="https://www.webmd.com/cold-and-flu/immune-system-function" TargetMode="External"/><Relationship Id="rId3" Type="http://schemas.openxmlformats.org/officeDocument/2006/relationships/hyperlink" Target="https://www.webmd.com/lung/picture-of-the-lungs" TargetMode="External"/><Relationship Id="rId7" Type="http://schemas.openxmlformats.org/officeDocument/2006/relationships/hyperlink" Target="https://www.webmd.com/skin-problems-and-treatments/psoriasis/default.htm" TargetMode="External"/><Relationship Id="rId2" Type="http://schemas.openxmlformats.org/officeDocument/2006/relationships/hyperlink" Target="https://www.webmd.com/lung/breathing-problems" TargetMode="External"/><Relationship Id="rId1" Type="http://schemas.openxmlformats.org/officeDocument/2006/relationships/slideLayout" Target="../slideLayouts/slideLayout2.xml"/><Relationship Id="rId6" Type="http://schemas.openxmlformats.org/officeDocument/2006/relationships/hyperlink" Target="https://www.webmd.com/sleep-disorders/default.htm" TargetMode="External"/><Relationship Id="rId5" Type="http://schemas.openxmlformats.org/officeDocument/2006/relationships/hyperlink" Target="https://www.webmd.com/women/guide/why-so-tired-10-causes-fatigue" TargetMode="External"/><Relationship Id="rId4" Type="http://schemas.openxmlformats.org/officeDocument/2006/relationships/hyperlink" Target="https://www.webmd.com/lung/how-we-breathe" TargetMode="External"/><Relationship Id="rId9" Type="http://schemas.openxmlformats.org/officeDocument/2006/relationships/hyperlink" Target="https://www.webmd.com/skin-problems-and-treatments/picture-of-the-skin" TargetMode="External"/></Relationships>
</file>

<file path=ppt/slides/_rels/slide189.xml.rels><?xml version="1.0" encoding="UTF-8" standalone="yes"?>
<Relationships xmlns="http://schemas.openxmlformats.org/package/2006/relationships"><Relationship Id="rId3" Type="http://schemas.openxmlformats.org/officeDocument/2006/relationships/hyperlink" Target="https://www.webmd.com/heartburn-gerd/your-digestive-system" TargetMode="External"/><Relationship Id="rId2" Type="http://schemas.openxmlformats.org/officeDocument/2006/relationships/hyperlink" Target="https://www.webmd.com/ibd-crohns-disease/inflammatory-bowel-syndrom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ciencephoto.com/image/260055/350wm/M2300010-Osteomyelitis_ulcer-SPL.jpg"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hyperlink" Target="http://www.dmesupplygroup.com/ort33100lm.html" TargetMode="External"/><Relationship Id="rId1" Type="http://schemas.openxmlformats.org/officeDocument/2006/relationships/slideLayout" Target="../slideLayouts/slideLayout13.xml"/><Relationship Id="rId5" Type="http://schemas.openxmlformats.org/officeDocument/2006/relationships/image" Target="../media/image42.gif"/><Relationship Id="rId4" Type="http://schemas.openxmlformats.org/officeDocument/2006/relationships/hyperlink" Target="http://www.dmesupplygroup.com/4100a.html" TargetMode="External"/></Relationships>
</file>

<file path=ppt/slides/_rels/slide24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hyperlink" Target="http://www.dmesupplygroup.com/2410f.html" TargetMode="External"/><Relationship Id="rId1" Type="http://schemas.openxmlformats.org/officeDocument/2006/relationships/slideLayout" Target="../slideLayouts/slideLayout13.xml"/><Relationship Id="rId5" Type="http://schemas.openxmlformats.org/officeDocument/2006/relationships/image" Target="../media/image44.gif"/><Relationship Id="rId4" Type="http://schemas.openxmlformats.org/officeDocument/2006/relationships/hyperlink" Target="http://www.dmesupplygroup.com/ort11200xs.html" TargetMode="External"/></Relationships>
</file>

<file path=ppt/slides/_rels/slide24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hyperlink" Target="http://www.dmesupplygroup.com/15006.html" TargetMode="External"/><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2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2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2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28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287.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6.xml.rels><?xml version="1.0" encoding="UTF-8" standalone="yes"?>
<Relationships xmlns="http://schemas.openxmlformats.org/package/2006/relationships"><Relationship Id="rId2" Type="http://schemas.openxmlformats.org/officeDocument/2006/relationships/hyperlink" Target="https://integrisok.com/services/medical/occupational-therapy" TargetMode="External"/><Relationship Id="rId1" Type="http://schemas.openxmlformats.org/officeDocument/2006/relationships/slideLayout" Target="../slideLayouts/slideLayout13.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2.xml.rels><?xml version="1.0" encoding="UTF-8" standalone="yes"?>
<Relationships xmlns="http://schemas.openxmlformats.org/package/2006/relationships"><Relationship Id="rId3" Type="http://schemas.openxmlformats.org/officeDocument/2006/relationships/hyperlink" Target="https://en.wikipedia.org/wiki/Counseling" TargetMode="External"/><Relationship Id="rId2" Type="http://schemas.openxmlformats.org/officeDocument/2006/relationships/hyperlink" Target="https://en.wikipedia.org/wiki/Disabilities" TargetMode="External"/><Relationship Id="rId1" Type="http://schemas.openxmlformats.org/officeDocument/2006/relationships/slideLayout" Target="../slideLayouts/slideLayout13.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msdmanuals.com/professional/neurologic-disorders/symptoms-of-neurologic-disorders/weaknes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medicalnewstoday.com/articles/155646.php" TargetMode="External"/><Relationship Id="rId2" Type="http://schemas.openxmlformats.org/officeDocument/2006/relationships/hyperlink" Target="https://www.medicalnewstoday.com/articles/145855.php" TargetMode="External"/><Relationship Id="rId1" Type="http://schemas.openxmlformats.org/officeDocument/2006/relationships/slideLayout" Target="../slideLayouts/slideLayout2.xml"/><Relationship Id="rId4" Type="http://schemas.openxmlformats.org/officeDocument/2006/relationships/hyperlink" Target="https://www.medicalnewstoday.com/info/cancer-oncology/"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s://en.wikipedia.org/wiki/Physical_traum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en.wikipedia.org/wiki/Contusion" TargetMode="External"/><Relationship Id="rId3" Type="http://schemas.openxmlformats.org/officeDocument/2006/relationships/hyperlink" Target="https://en.wikipedia.org/wiki/Ligaments" TargetMode="External"/><Relationship Id="rId7" Type="http://schemas.openxmlformats.org/officeDocument/2006/relationships/hyperlink" Target="https://en.wikipedia.org/wiki/Strain_(injury)" TargetMode="External"/><Relationship Id="rId2" Type="http://schemas.openxmlformats.org/officeDocument/2006/relationships/hyperlink" Target="https://en.wikipedia.org/wiki/Muscles" TargetMode="External"/><Relationship Id="rId1" Type="http://schemas.openxmlformats.org/officeDocument/2006/relationships/slideLayout" Target="../slideLayouts/slideLayout2.xml"/><Relationship Id="rId6" Type="http://schemas.openxmlformats.org/officeDocument/2006/relationships/hyperlink" Target="https://en.wikipedia.org/wiki/Sprain" TargetMode="External"/><Relationship Id="rId11" Type="http://schemas.openxmlformats.org/officeDocument/2006/relationships/hyperlink" Target="https://en.wikipedia.org/wiki/Bruising" TargetMode="External"/><Relationship Id="rId5" Type="http://schemas.openxmlformats.org/officeDocument/2006/relationships/hyperlink" Target="https://en.wikipedia.org/wiki/Soft_tissue" TargetMode="External"/><Relationship Id="rId10" Type="http://schemas.openxmlformats.org/officeDocument/2006/relationships/hyperlink" Target="https://en.wikipedia.org/wiki/Swelling_(medical)" TargetMode="External"/><Relationship Id="rId4" Type="http://schemas.openxmlformats.org/officeDocument/2006/relationships/hyperlink" Target="https://en.wikipedia.org/wiki/Tendons" TargetMode="External"/><Relationship Id="rId9" Type="http://schemas.openxmlformats.org/officeDocument/2006/relationships/hyperlink" Target="https://en.wikipedia.org/wiki/Pain"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s://thephysiotherapyclinics.com/back-pain/"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webmd.com/a-to-z-guides/definition-amputation"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medlibes.com/uploads/Screen%20shot%202010-07-14%20at%201.53.27%20PM.png"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81000"/>
            <a:ext cx="8534400" cy="4191000"/>
          </a:xfrm>
        </p:spPr>
        <p:txBody>
          <a:bodyPr>
            <a:normAutofit/>
          </a:bodyPr>
          <a:lstStyle/>
          <a:p>
            <a:pPr algn="ctr"/>
            <a:r>
              <a:rPr lang="en-US" sz="2000" b="1" dirty="0" smtClean="0"/>
              <a:t>MOSORIOT KMTC</a:t>
            </a:r>
            <a:br>
              <a:rPr lang="en-US" sz="2000" b="1" dirty="0" smtClean="0"/>
            </a:br>
            <a:r>
              <a:rPr lang="en-US" sz="9600" dirty="0" smtClean="0"/>
              <a:t/>
            </a:r>
            <a:br>
              <a:rPr lang="en-US" sz="9600" dirty="0" smtClean="0"/>
            </a:br>
            <a:r>
              <a:rPr lang="en-US" sz="9600" b="1" dirty="0" smtClean="0"/>
              <a:t>ORTHOPAEDICS</a:t>
            </a:r>
            <a:r>
              <a:rPr lang="en-US" b="1" dirty="0" smtClean="0"/>
              <a:t> </a:t>
            </a:r>
            <a:br>
              <a:rPr lang="en-US" b="1" dirty="0" smtClean="0"/>
            </a:br>
            <a:r>
              <a:rPr lang="en-US" dirty="0" smtClean="0"/>
              <a:t>18 HRS</a:t>
            </a:r>
            <a:endParaRPr lang="en-US" dirty="0"/>
          </a:p>
        </p:txBody>
      </p:sp>
      <p:sp>
        <p:nvSpPr>
          <p:cNvPr id="5" name="Subtitle 4"/>
          <p:cNvSpPr>
            <a:spLocks noGrp="1"/>
          </p:cNvSpPr>
          <p:nvPr>
            <p:ph type="subTitle" idx="1"/>
          </p:nvPr>
        </p:nvSpPr>
        <p:spPr/>
        <p:txBody>
          <a:bodyPr>
            <a:normAutofit/>
          </a:bodyPr>
          <a:lstStyle/>
          <a:p>
            <a:pPr algn="r"/>
            <a:r>
              <a:rPr lang="en-US" sz="2000" b="1" dirty="0" smtClean="0"/>
              <a:t>SEPTEMBER 2019</a:t>
            </a:r>
            <a:endParaRPr lang="en-US" sz="2000" b="1" dirty="0"/>
          </a:p>
        </p:txBody>
      </p:sp>
    </p:spTree>
    <p:extLst>
      <p:ext uri="{BB962C8B-B14F-4D97-AF65-F5344CB8AC3E}">
        <p14:creationId xmlns:p14="http://schemas.microsoft.com/office/powerpoint/2010/main" val="548391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Introduction </a:t>
            </a:r>
            <a:endParaRPr lang="en-US" dirty="0"/>
          </a:p>
        </p:txBody>
      </p:sp>
      <p:sp>
        <p:nvSpPr>
          <p:cNvPr id="5" name="Footer Placeholder 4"/>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10</a:t>
            </a:fld>
            <a:endParaRPr lang="en-US"/>
          </a:p>
        </p:txBody>
      </p:sp>
      <p:sp>
        <p:nvSpPr>
          <p:cNvPr id="7" name="Content Placeholder 6"/>
          <p:cNvSpPr>
            <a:spLocks noGrp="1"/>
          </p:cNvSpPr>
          <p:nvPr>
            <p:ph sz="quarter" idx="1"/>
          </p:nvPr>
        </p:nvSpPr>
        <p:spPr>
          <a:xfrm>
            <a:off x="304800" y="1600200"/>
            <a:ext cx="8461248" cy="4495800"/>
          </a:xfrm>
        </p:spPr>
        <p:txBody>
          <a:bodyPr>
            <a:noAutofit/>
          </a:bodyPr>
          <a:lstStyle/>
          <a:p>
            <a:r>
              <a:rPr lang="en-US" sz="3600" dirty="0"/>
              <a:t>Orthopedic nursing is a specialty that focuses on musculoskeletal diseases and disorders.  These orthopedic issues include conditions like arthritis, bone </a:t>
            </a:r>
            <a:r>
              <a:rPr lang="en-US" sz="3600" dirty="0" smtClean="0"/>
              <a:t>fractures, </a:t>
            </a:r>
            <a:r>
              <a:rPr lang="en-US" sz="3600" dirty="0"/>
              <a:t>joint replacements, genetic malformations, arthritis, and osteoporosis. Orthopedic nurses are familiar with traction, casting, mobility devices, and pain management. </a:t>
            </a:r>
          </a:p>
          <a:p>
            <a:endParaRPr lang="en-US" sz="3600" dirty="0"/>
          </a:p>
          <a:p>
            <a:endParaRPr lang="en-US" sz="3600" dirty="0"/>
          </a:p>
        </p:txBody>
      </p:sp>
    </p:spTree>
    <p:extLst>
      <p:ext uri="{BB962C8B-B14F-4D97-AF65-F5344CB8AC3E}">
        <p14:creationId xmlns:p14="http://schemas.microsoft.com/office/powerpoint/2010/main" val="39608703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dirty="0" smtClean="0"/>
              <a:t>OSTEOGENESIS IMPERFECTA</a:t>
            </a:r>
            <a:endParaRPr lang="en-US" dirty="0"/>
          </a:p>
        </p:txBody>
      </p:sp>
      <p:pic>
        <p:nvPicPr>
          <p:cNvPr id="4" name="Content Placeholder 3" descr="C:\Users\admin\Documents\thCALGU7M4.jpg"/>
          <p:cNvPicPr>
            <a:picLocks noGrp="1"/>
          </p:cNvPicPr>
          <p:nvPr>
            <p:ph sz="quarter" idx="1"/>
          </p:nvPr>
        </p:nvPicPr>
        <p:blipFill>
          <a:blip r:embed="rId2" cstate="print"/>
          <a:srcRect/>
          <a:stretch>
            <a:fillRect/>
          </a:stretch>
        </p:blipFill>
        <p:spPr bwMode="auto">
          <a:xfrm>
            <a:off x="838200" y="1516698"/>
            <a:ext cx="7848600" cy="5188902"/>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OSTEOGENESIS IMPERFECTA</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dirty="0" smtClean="0"/>
              <a:t>Also called brittle bone disease.</a:t>
            </a:r>
          </a:p>
          <a:p>
            <a:pPr>
              <a:buFont typeface="Wingdings" pitchFamily="2" charset="2"/>
              <a:buChar char="Ø"/>
            </a:pPr>
            <a:r>
              <a:rPr lang="en-US" dirty="0" smtClean="0"/>
              <a:t>Is a defect in the production of collagen resulting in repeated fractures with minor trauma.</a:t>
            </a:r>
          </a:p>
          <a:p>
            <a:pPr>
              <a:buFont typeface="Wingdings" pitchFamily="2" charset="2"/>
              <a:buChar char="Ø"/>
            </a:pPr>
            <a:r>
              <a:rPr lang="en-US" dirty="0" smtClean="0"/>
              <a:t>Spontaneous fractures occur in </a:t>
            </a:r>
            <a:r>
              <a:rPr lang="en-US" dirty="0" err="1" smtClean="0"/>
              <a:t>utero</a:t>
            </a:r>
            <a:r>
              <a:rPr lang="en-US" dirty="0" smtClean="0"/>
              <a:t> (</a:t>
            </a:r>
            <a:r>
              <a:rPr lang="en-US" dirty="0" err="1" smtClean="0"/>
              <a:t>osteogenesis</a:t>
            </a:r>
            <a:r>
              <a:rPr lang="en-US" dirty="0" smtClean="0"/>
              <a:t> </a:t>
            </a:r>
            <a:r>
              <a:rPr lang="en-US" dirty="0" err="1" smtClean="0"/>
              <a:t>congenita</a:t>
            </a:r>
            <a:r>
              <a:rPr lang="en-US" dirty="0" smtClean="0"/>
              <a:t>) or during birth or childhood (</a:t>
            </a:r>
            <a:r>
              <a:rPr lang="en-US" dirty="0" err="1" smtClean="0"/>
              <a:t>osteogenesis</a:t>
            </a:r>
            <a:r>
              <a:rPr lang="en-US" dirty="0" smtClean="0"/>
              <a:t> </a:t>
            </a:r>
            <a:r>
              <a:rPr lang="en-US" dirty="0" err="1" smtClean="0"/>
              <a:t>imperfecta</a:t>
            </a:r>
            <a:r>
              <a:rPr lang="en-US" dirty="0" smtClean="0"/>
              <a:t> </a:t>
            </a:r>
            <a:r>
              <a:rPr lang="en-US" dirty="0" err="1" smtClean="0"/>
              <a:t>tarda</a:t>
            </a:r>
            <a:r>
              <a:rPr lang="en-US" dirty="0" smtClean="0"/>
              <a:t>)</a:t>
            </a:r>
          </a:p>
          <a:p>
            <a:pPr>
              <a:buFont typeface="Wingdings" pitchFamily="2" charset="2"/>
              <a:buChar char="Ø"/>
            </a:pPr>
            <a:r>
              <a:rPr lang="en-US" dirty="0" smtClean="0"/>
              <a:t>Healing of the bone fractures progresses normally.</a:t>
            </a:r>
          </a:p>
          <a:p>
            <a:pPr>
              <a:buFont typeface="Wingdings" pitchFamily="2" charset="2"/>
              <a:buChar char="Ø"/>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OSTEOGENESIS IMPERFECTA</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Later in life the tendency to fracture decrease &amp; often disappears.</a:t>
            </a:r>
          </a:p>
          <a:p>
            <a:pPr>
              <a:buFont typeface="Wingdings" pitchFamily="2" charset="2"/>
              <a:buChar char="Ø"/>
            </a:pPr>
            <a:r>
              <a:rPr lang="en-US" dirty="0" smtClean="0"/>
              <a:t>Vast majority of cases are transmitted as </a:t>
            </a:r>
            <a:r>
              <a:rPr lang="en-US" dirty="0" err="1" smtClean="0"/>
              <a:t>autosomal</a:t>
            </a:r>
            <a:r>
              <a:rPr lang="en-US" dirty="0" smtClean="0"/>
              <a:t> </a:t>
            </a:r>
            <a:r>
              <a:rPr lang="en-US" dirty="0" err="1" smtClean="0"/>
              <a:t>dorminant</a:t>
            </a:r>
            <a:r>
              <a:rPr lang="en-US" dirty="0" smtClean="0"/>
              <a:t> traits although a small percentage of congenital cases are transmitted as </a:t>
            </a:r>
            <a:r>
              <a:rPr lang="en-US" dirty="0" err="1" smtClean="0"/>
              <a:t>autosomal</a:t>
            </a:r>
            <a:r>
              <a:rPr lang="en-US" dirty="0" smtClean="0"/>
              <a:t> recessive </a:t>
            </a:r>
          </a:p>
          <a:p>
            <a:pPr>
              <a:buFont typeface="Wingdings" pitchFamily="2" charset="2"/>
              <a:buChar char="Ø"/>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OSTEOGENESIS IMPERFECTA</a:t>
            </a:r>
            <a:endParaRPr lang="en-US" dirty="0"/>
          </a:p>
        </p:txBody>
      </p:sp>
      <p:sp>
        <p:nvSpPr>
          <p:cNvPr id="3" name="Content Placeholder 2"/>
          <p:cNvSpPr>
            <a:spLocks noGrp="1"/>
          </p:cNvSpPr>
          <p:nvPr>
            <p:ph sz="quarter" idx="1"/>
          </p:nvPr>
        </p:nvSpPr>
        <p:spPr/>
        <p:txBody>
          <a:bodyPr>
            <a:normAutofit/>
          </a:bodyPr>
          <a:lstStyle/>
          <a:p>
            <a:pPr>
              <a:buNone/>
            </a:pPr>
            <a:r>
              <a:rPr lang="en-US" b="1" dirty="0" smtClean="0"/>
              <a:t>PRESENTATION</a:t>
            </a:r>
          </a:p>
          <a:p>
            <a:pPr marL="514350" indent="-514350">
              <a:buFont typeface="+mj-lt"/>
              <a:buAutoNum type="arabicPeriod"/>
            </a:pPr>
            <a:r>
              <a:rPr lang="en-US" dirty="0" smtClean="0"/>
              <a:t>Trauma during delivery may lead to intracranial hemorrhage &amp; stillbirth.</a:t>
            </a:r>
          </a:p>
          <a:p>
            <a:pPr marL="514350" indent="-514350">
              <a:buFont typeface="+mj-lt"/>
              <a:buAutoNum type="arabicPeriod"/>
            </a:pPr>
            <a:r>
              <a:rPr lang="en-US" dirty="0" smtClean="0"/>
              <a:t>At birth the skull is soft &amp; feels like a “bag of bones”.</a:t>
            </a:r>
          </a:p>
          <a:p>
            <a:pPr marL="514350" indent="-514350">
              <a:buFont typeface="+mj-lt"/>
              <a:buAutoNum type="arabicPeriod"/>
            </a:pPr>
            <a:r>
              <a:rPr lang="en-US" dirty="0" smtClean="0"/>
              <a:t>Infants born alive may die suddenly during the first few days or week.</a:t>
            </a:r>
          </a:p>
          <a:p>
            <a:pPr marL="514350" indent="-514350">
              <a:buFont typeface="+mj-lt"/>
              <a:buAutoNum type="arabicPeriod"/>
            </a:pPr>
            <a:r>
              <a:rPr lang="en-US" dirty="0" smtClean="0"/>
              <a:t>Survivors develop shortened extremities &amp; other bony deformities.</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OSTEOGENESIS IMPERFECTA</a:t>
            </a:r>
            <a:endParaRPr lang="en-US" dirty="0"/>
          </a:p>
        </p:txBody>
      </p:sp>
      <p:sp>
        <p:nvSpPr>
          <p:cNvPr id="3" name="Content Placeholder 2"/>
          <p:cNvSpPr>
            <a:spLocks noGrp="1"/>
          </p:cNvSpPr>
          <p:nvPr>
            <p:ph sz="quarter" idx="1"/>
          </p:nvPr>
        </p:nvSpPr>
        <p:spPr/>
        <p:txBody>
          <a:bodyPr/>
          <a:lstStyle/>
          <a:p>
            <a:pPr>
              <a:buNone/>
            </a:pPr>
            <a:r>
              <a:rPr lang="en-US" dirty="0" smtClean="0"/>
              <a:t>5. Mental development is normal unless CNS injury occurs.</a:t>
            </a:r>
          </a:p>
          <a:p>
            <a:pPr>
              <a:buNone/>
            </a:pPr>
            <a:r>
              <a:rPr lang="en-US" dirty="0" smtClean="0"/>
              <a:t>6. The </a:t>
            </a:r>
            <a:r>
              <a:rPr lang="en-US" dirty="0" err="1" smtClean="0"/>
              <a:t>sclerae</a:t>
            </a:r>
            <a:r>
              <a:rPr lang="en-US" dirty="0" smtClean="0"/>
              <a:t> is thin, translucent &amp; appear blue.</a:t>
            </a:r>
          </a:p>
          <a:p>
            <a:pPr>
              <a:buNone/>
            </a:pPr>
            <a:r>
              <a:rPr lang="en-US" dirty="0" smtClean="0"/>
              <a:t>7. Hearing loss from </a:t>
            </a:r>
            <a:r>
              <a:rPr lang="en-US" dirty="0" err="1" smtClean="0"/>
              <a:t>otosclerosis</a:t>
            </a:r>
            <a:r>
              <a:rPr lang="en-US" dirty="0" smtClean="0"/>
              <a:t> may occur.</a:t>
            </a:r>
          </a:p>
          <a:p>
            <a:pPr>
              <a:buNone/>
            </a:pPr>
            <a:r>
              <a:rPr lang="en-US" dirty="0" smtClean="0"/>
              <a:t>8. Joint instability.</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OSTEOGENESIS IMPERFECTA</a:t>
            </a:r>
            <a:endParaRPr lang="en-US" dirty="0"/>
          </a:p>
        </p:txBody>
      </p:sp>
      <p:sp>
        <p:nvSpPr>
          <p:cNvPr id="3" name="Content Placeholder 2"/>
          <p:cNvSpPr>
            <a:spLocks noGrp="1"/>
          </p:cNvSpPr>
          <p:nvPr>
            <p:ph sz="quarter" idx="1"/>
          </p:nvPr>
        </p:nvSpPr>
        <p:spPr/>
        <p:txBody>
          <a:bodyPr/>
          <a:lstStyle/>
          <a:p>
            <a:pPr>
              <a:buNone/>
            </a:pPr>
            <a:r>
              <a:rPr lang="en-US" b="1" dirty="0" smtClean="0"/>
              <a:t>MANAGEMENT</a:t>
            </a:r>
          </a:p>
          <a:p>
            <a:pPr>
              <a:buFont typeface="Wingdings" pitchFamily="2" charset="2"/>
              <a:buChar char="Ø"/>
            </a:pPr>
            <a:r>
              <a:rPr lang="en-US" dirty="0" smtClean="0"/>
              <a:t>To prevent fractures &amp; increase function</a:t>
            </a:r>
          </a:p>
          <a:p>
            <a:r>
              <a:rPr lang="en-US" dirty="0" smtClean="0"/>
              <a:t>Orthopedic treatment </a:t>
            </a:r>
          </a:p>
          <a:p>
            <a:r>
              <a:rPr lang="en-US" dirty="0" smtClean="0"/>
              <a:t>Physiotherapy &amp; occupational therapy</a:t>
            </a:r>
          </a:p>
          <a:p>
            <a:pPr>
              <a:buFont typeface="Wingdings" pitchFamily="2" charset="2"/>
              <a:buChar char="Ø"/>
            </a:pPr>
            <a:r>
              <a:rPr lang="en-US" dirty="0" smtClean="0"/>
              <a:t>Treatment with </a:t>
            </a:r>
            <a:r>
              <a:rPr lang="en-US" dirty="0" err="1" smtClean="0"/>
              <a:t>biphosphonate</a:t>
            </a:r>
            <a:r>
              <a:rPr lang="en-US" dirty="0" smtClean="0"/>
              <a:t> </a:t>
            </a:r>
            <a:r>
              <a:rPr lang="en-US" dirty="0" err="1" smtClean="0"/>
              <a:t>pamidronate</a:t>
            </a:r>
            <a:r>
              <a:rPr lang="en-US" dirty="0" smtClean="0"/>
              <a:t> given iv has been shown to increase bone mineral density &amp; motor function &amp; may decrease bone pain &amp; resorption.</a:t>
            </a:r>
          </a:p>
          <a:p>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OSTEOGENESIS IMPERFECTA</a:t>
            </a:r>
            <a:endParaRPr lang="en-US" dirty="0"/>
          </a:p>
        </p:txBody>
      </p:sp>
      <p:sp>
        <p:nvSpPr>
          <p:cNvPr id="3" name="Content Placeholder 2"/>
          <p:cNvSpPr>
            <a:spLocks noGrp="1"/>
          </p:cNvSpPr>
          <p:nvPr>
            <p:ph sz="quarter" idx="1"/>
          </p:nvPr>
        </p:nvSpPr>
        <p:spPr/>
        <p:txBody>
          <a:bodyPr/>
          <a:lstStyle/>
          <a:p>
            <a:pPr>
              <a:buNone/>
            </a:pPr>
            <a:r>
              <a:rPr lang="en-US" b="1" dirty="0" smtClean="0"/>
              <a:t>COMPLICATION</a:t>
            </a:r>
          </a:p>
          <a:p>
            <a:pPr marL="514350" indent="-514350">
              <a:buFont typeface="+mj-lt"/>
              <a:buAutoNum type="arabicPeriod"/>
            </a:pPr>
            <a:r>
              <a:rPr lang="en-US" dirty="0" smtClean="0"/>
              <a:t>Failure to gain weight</a:t>
            </a:r>
          </a:p>
          <a:p>
            <a:pPr marL="514350" indent="-514350">
              <a:buFont typeface="+mj-lt"/>
              <a:buAutoNum type="arabicPeriod"/>
            </a:pPr>
            <a:r>
              <a:rPr lang="en-US" dirty="0" smtClean="0"/>
              <a:t>Bone deformities &amp; dwarfism</a:t>
            </a:r>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DYSPLASIA</a:t>
            </a:r>
            <a:endParaRPr lang="en-US" dirty="0"/>
          </a:p>
        </p:txBody>
      </p:sp>
      <p:sp>
        <p:nvSpPr>
          <p:cNvPr id="3" name="Content Placeholder 2"/>
          <p:cNvSpPr>
            <a:spLocks noGrp="1"/>
          </p:cNvSpPr>
          <p:nvPr>
            <p:ph sz="quarter" idx="1"/>
          </p:nvPr>
        </p:nvSpPr>
        <p:spPr/>
        <p:txBody>
          <a:bodyPr>
            <a:normAutofit fontScale="92500" lnSpcReduction="10000"/>
          </a:bodyPr>
          <a:lstStyle/>
          <a:p>
            <a:pPr>
              <a:buFont typeface="Wingdings" pitchFamily="2" charset="2"/>
              <a:buChar char="Ø"/>
            </a:pPr>
            <a:r>
              <a:rPr lang="en-US" dirty="0" smtClean="0"/>
              <a:t>Is a malformation of the hip as a result of imperfect development of the femoral head or the </a:t>
            </a:r>
            <a:r>
              <a:rPr lang="en-US" dirty="0" err="1" smtClean="0"/>
              <a:t>acetabulum</a:t>
            </a:r>
            <a:r>
              <a:rPr lang="en-US" dirty="0" smtClean="0"/>
              <a:t> or both.</a:t>
            </a:r>
          </a:p>
          <a:p>
            <a:pPr>
              <a:buFont typeface="Wingdings" pitchFamily="2" charset="2"/>
              <a:buChar char="Ø"/>
            </a:pPr>
            <a:r>
              <a:rPr lang="en-US" dirty="0" smtClean="0"/>
              <a:t>The structures that support the hip joint &amp; holds the joint together are too loose, or the joint cavity is too shallow.</a:t>
            </a:r>
          </a:p>
          <a:p>
            <a:pPr>
              <a:buNone/>
            </a:pPr>
            <a:r>
              <a:rPr lang="en-US" b="1" dirty="0" smtClean="0"/>
              <a:t>RISK FACTORS</a:t>
            </a:r>
          </a:p>
          <a:p>
            <a:pPr marL="514350" indent="-514350">
              <a:buFont typeface="+mj-lt"/>
              <a:buAutoNum type="arabicPeriod"/>
            </a:pPr>
            <a:r>
              <a:rPr lang="en-US" dirty="0" smtClean="0"/>
              <a:t>Frequently associated with other congenital deformities.</a:t>
            </a:r>
          </a:p>
          <a:p>
            <a:pPr marL="514350" indent="-514350">
              <a:buFont typeface="+mj-lt"/>
              <a:buAutoNum type="arabicPeriod"/>
            </a:pPr>
            <a:r>
              <a:rPr lang="en-US" dirty="0" smtClean="0"/>
              <a:t>Prenatal factors e.g. maternal hormonal secretion, intrauterine posture especially frank breech position </a:t>
            </a:r>
          </a:p>
          <a:p>
            <a:pPr>
              <a:buNone/>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108</a:t>
            </a:fld>
            <a:endParaRPr lang="en-US"/>
          </a:p>
        </p:txBody>
      </p:sp>
      <p:pic>
        <p:nvPicPr>
          <p:cNvPr id="6" name="Content Placeholder 5"/>
          <p:cNvPicPr>
            <a:picLocks noGrp="1" noChangeAspect="1"/>
          </p:cNvPicPr>
          <p:nvPr>
            <p:ph sz="quarter" idx="1"/>
          </p:nvPr>
        </p:nvPicPr>
        <p:blipFill>
          <a:blip r:embed="rId2"/>
          <a:stretch>
            <a:fillRect/>
          </a:stretch>
        </p:blipFill>
        <p:spPr>
          <a:xfrm>
            <a:off x="228600" y="304800"/>
            <a:ext cx="8763000" cy="6324600"/>
          </a:xfrm>
          <a:prstGeom prst="rect">
            <a:avLst/>
          </a:prstGeom>
        </p:spPr>
      </p:pic>
    </p:spTree>
    <p:extLst>
      <p:ext uri="{BB962C8B-B14F-4D97-AF65-F5344CB8AC3E}">
        <p14:creationId xmlns:p14="http://schemas.microsoft.com/office/powerpoint/2010/main" val="36482257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109</a:t>
            </a:fld>
            <a:endParaRPr lang="en-US"/>
          </a:p>
        </p:txBody>
      </p:sp>
      <p:pic>
        <p:nvPicPr>
          <p:cNvPr id="6" name="Content Placeholder 5"/>
          <p:cNvPicPr>
            <a:picLocks noGrp="1" noChangeAspect="1"/>
          </p:cNvPicPr>
          <p:nvPr>
            <p:ph sz="quarter" idx="1"/>
          </p:nvPr>
        </p:nvPicPr>
        <p:blipFill>
          <a:blip r:embed="rId2"/>
          <a:stretch>
            <a:fillRect/>
          </a:stretch>
        </p:blipFill>
        <p:spPr>
          <a:xfrm>
            <a:off x="0" y="38292"/>
            <a:ext cx="9372600" cy="6819708"/>
          </a:xfrm>
          <a:prstGeom prst="rect">
            <a:avLst/>
          </a:prstGeom>
        </p:spPr>
      </p:pic>
    </p:spTree>
    <p:extLst>
      <p:ext uri="{BB962C8B-B14F-4D97-AF65-F5344CB8AC3E}">
        <p14:creationId xmlns:p14="http://schemas.microsoft.com/office/powerpoint/2010/main" val="140229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11</a:t>
            </a:fld>
            <a:endParaRPr lang="en-US"/>
          </a:p>
        </p:txBody>
      </p:sp>
      <p:sp>
        <p:nvSpPr>
          <p:cNvPr id="5" name="Content Placeholder 4"/>
          <p:cNvSpPr>
            <a:spLocks noGrp="1"/>
          </p:cNvSpPr>
          <p:nvPr>
            <p:ph sz="quarter" idx="1"/>
          </p:nvPr>
        </p:nvSpPr>
        <p:spPr/>
        <p:txBody>
          <a:bodyPr>
            <a:noAutofit/>
          </a:bodyPr>
          <a:lstStyle/>
          <a:p>
            <a:r>
              <a:rPr lang="en-US" sz="3600" dirty="0"/>
              <a:t>Orthopedic nursing is a specialty that focuses on the nursing care of patients who have injury, diseases or disorders of bones, joints &amp; </a:t>
            </a:r>
            <a:r>
              <a:rPr lang="en-US" sz="3600" dirty="0" smtClean="0"/>
              <a:t>muscles.</a:t>
            </a:r>
          </a:p>
          <a:p>
            <a:r>
              <a:rPr lang="en-US" sz="3600" dirty="0" smtClean="0"/>
              <a:t>Orthopedic </a:t>
            </a:r>
            <a:r>
              <a:rPr lang="en-US" sz="3600" dirty="0"/>
              <a:t>issues range from acute problems such as fractures or hospitalization for joint replacement to chronic systemic disorders such </a:t>
            </a:r>
            <a:r>
              <a:rPr lang="en-US" sz="3600" dirty="0" smtClean="0"/>
              <a:t>as loss </a:t>
            </a:r>
            <a:r>
              <a:rPr lang="en-US" sz="3600" dirty="0"/>
              <a:t>of bone density or lupus erythematosus.</a:t>
            </a:r>
          </a:p>
          <a:p>
            <a:endParaRPr lang="en-US" sz="3600" dirty="0" smtClean="0"/>
          </a:p>
          <a:p>
            <a:endParaRPr lang="en-US" sz="3600" dirty="0"/>
          </a:p>
          <a:p>
            <a:endParaRPr lang="en-US" sz="3600" dirty="0"/>
          </a:p>
        </p:txBody>
      </p:sp>
    </p:spTree>
    <p:extLst>
      <p:ext uri="{BB962C8B-B14F-4D97-AF65-F5344CB8AC3E}">
        <p14:creationId xmlns:p14="http://schemas.microsoft.com/office/powerpoint/2010/main" val="8173438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DYSPLASIA</a:t>
            </a:r>
            <a:endParaRPr lang="en-US" dirty="0"/>
          </a:p>
        </p:txBody>
      </p:sp>
      <p:sp>
        <p:nvSpPr>
          <p:cNvPr id="3" name="Content Placeholder 2"/>
          <p:cNvSpPr>
            <a:spLocks noGrp="1"/>
          </p:cNvSpPr>
          <p:nvPr>
            <p:ph sz="quarter" idx="1"/>
          </p:nvPr>
        </p:nvSpPr>
        <p:spPr/>
        <p:txBody>
          <a:bodyPr/>
          <a:lstStyle/>
          <a:p>
            <a:pPr>
              <a:buNone/>
            </a:pPr>
            <a:r>
              <a:rPr lang="en-US" b="1" dirty="0" smtClean="0"/>
              <a:t>CLINICAL MANIFESTATIONS (NEWBORN)</a:t>
            </a:r>
          </a:p>
          <a:p>
            <a:pPr marL="514350" indent="-514350">
              <a:buFont typeface="+mj-lt"/>
              <a:buAutoNum type="arabicPeriod"/>
            </a:pPr>
            <a:r>
              <a:rPr lang="en-US" dirty="0" err="1" smtClean="0"/>
              <a:t>Ortolani’s</a:t>
            </a:r>
            <a:r>
              <a:rPr lang="en-US" dirty="0" smtClean="0"/>
              <a:t> sign: Infant supine, knees flexed, hips fully abducted, a click is heard or felt as the hip is reduced by the abduction.</a:t>
            </a:r>
          </a:p>
          <a:p>
            <a:pPr marL="514350" indent="-514350">
              <a:buFont typeface="+mj-lt"/>
              <a:buAutoNum type="arabicPeriod"/>
            </a:pPr>
            <a:r>
              <a:rPr lang="en-US" dirty="0" smtClean="0"/>
              <a:t>Asymmetrical </a:t>
            </a:r>
            <a:r>
              <a:rPr lang="en-US" dirty="0" err="1" smtClean="0"/>
              <a:t>gluteal</a:t>
            </a:r>
            <a:r>
              <a:rPr lang="en-US" dirty="0" smtClean="0"/>
              <a:t> &amp; thigh folds.</a:t>
            </a:r>
          </a:p>
          <a:p>
            <a:pPr marL="514350" indent="-514350">
              <a:buFont typeface="+mj-lt"/>
              <a:buAutoNum type="arabicPeriod"/>
            </a:pPr>
            <a:r>
              <a:rPr lang="en-US" dirty="0" smtClean="0"/>
              <a:t>Shortening of the leg on the affected side, one knee is lower than the other (</a:t>
            </a:r>
            <a:r>
              <a:rPr lang="en-US" dirty="0" err="1" smtClean="0"/>
              <a:t>Galeazzi</a:t>
            </a:r>
            <a:r>
              <a:rPr lang="en-US" dirty="0" smtClean="0"/>
              <a:t> sign)</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DYSPLASIA</a:t>
            </a:r>
            <a:endParaRPr lang="en-US" dirty="0"/>
          </a:p>
        </p:txBody>
      </p:sp>
      <p:sp>
        <p:nvSpPr>
          <p:cNvPr id="3" name="Content Placeholder 2"/>
          <p:cNvSpPr>
            <a:spLocks noGrp="1"/>
          </p:cNvSpPr>
          <p:nvPr>
            <p:ph sz="quarter" idx="1"/>
          </p:nvPr>
        </p:nvSpPr>
        <p:spPr/>
        <p:txBody>
          <a:bodyPr>
            <a:normAutofit/>
          </a:bodyPr>
          <a:lstStyle/>
          <a:p>
            <a:pPr>
              <a:buNone/>
            </a:pPr>
            <a:r>
              <a:rPr lang="en-US" b="1" dirty="0" smtClean="0"/>
              <a:t>DIAGNOSIS</a:t>
            </a:r>
          </a:p>
          <a:p>
            <a:pPr>
              <a:buFont typeface="Wingdings" pitchFamily="2" charset="2"/>
              <a:buChar char="Ø"/>
            </a:pPr>
            <a:r>
              <a:rPr lang="en-US" dirty="0" smtClean="0"/>
              <a:t>X-ray film</a:t>
            </a:r>
          </a:p>
          <a:p>
            <a:pPr>
              <a:buFont typeface="Wingdings" pitchFamily="2" charset="2"/>
              <a:buChar char="Ø"/>
            </a:pPr>
            <a:r>
              <a:rPr lang="en-US" dirty="0" smtClean="0"/>
              <a:t>CT Scan</a:t>
            </a:r>
          </a:p>
          <a:p>
            <a:pPr>
              <a:buNone/>
            </a:pPr>
            <a:r>
              <a:rPr lang="en-US" b="1" dirty="0" smtClean="0"/>
              <a:t>TREATMENT</a:t>
            </a:r>
          </a:p>
          <a:p>
            <a:pPr>
              <a:buFont typeface="Wingdings" pitchFamily="2" charset="2"/>
              <a:buChar char="Ø"/>
            </a:pPr>
            <a:r>
              <a:rPr lang="en-US" dirty="0" smtClean="0"/>
              <a:t>Is initiated as soon as condition is identified</a:t>
            </a:r>
          </a:p>
          <a:p>
            <a:pPr>
              <a:buFont typeface="Wingdings" pitchFamily="2" charset="2"/>
              <a:buChar char="Ø"/>
            </a:pPr>
            <a:r>
              <a:rPr lang="en-US" dirty="0" smtClean="0"/>
              <a:t>For newborn, the dislocated hip is securely held in a full abduction position. This keeps the femur in the </a:t>
            </a:r>
            <a:r>
              <a:rPr lang="en-US" dirty="0" err="1" smtClean="0"/>
              <a:t>acetabulum</a:t>
            </a:r>
            <a:r>
              <a:rPr lang="en-US" dirty="0" smtClean="0"/>
              <a:t> &amp; stabilizes the area </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DYSPLASIA</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dirty="0" smtClean="0"/>
              <a:t>Abduction devices</a:t>
            </a:r>
          </a:p>
          <a:p>
            <a:pPr marL="514350" indent="-514350">
              <a:buFont typeface="+mj-lt"/>
              <a:buAutoNum type="alphaLcParenR"/>
            </a:pPr>
            <a:r>
              <a:rPr lang="en-US" dirty="0" err="1" smtClean="0"/>
              <a:t>Pavlik</a:t>
            </a:r>
            <a:r>
              <a:rPr lang="en-US" dirty="0" smtClean="0"/>
              <a:t> harness: a fabric, strap harness that is secured around the infant’s shoulders &amp; chest &amp; is connected to straps around the lower leg. The harness maintains the legs in a flexed, abducted position at the hip. The harness maybe removed for bathing, but the infant will wear it full time until the hip is stable.</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113</a:t>
            </a:fld>
            <a:endParaRPr lang="en-US"/>
          </a:p>
        </p:txBody>
      </p:sp>
      <p:pic>
        <p:nvPicPr>
          <p:cNvPr id="6" name="Content Placeholder 5"/>
          <p:cNvPicPr>
            <a:picLocks noGrp="1" noChangeAspect="1"/>
          </p:cNvPicPr>
          <p:nvPr>
            <p:ph sz="quarter" idx="1"/>
          </p:nvPr>
        </p:nvPicPr>
        <p:blipFill>
          <a:blip r:embed="rId2"/>
          <a:stretch>
            <a:fillRect/>
          </a:stretch>
        </p:blipFill>
        <p:spPr>
          <a:xfrm>
            <a:off x="228600" y="570715"/>
            <a:ext cx="8839200" cy="6096000"/>
          </a:xfrm>
          <a:prstGeom prst="rect">
            <a:avLst/>
          </a:prstGeom>
        </p:spPr>
      </p:pic>
    </p:spTree>
    <p:extLst>
      <p:ext uri="{BB962C8B-B14F-4D97-AF65-F5344CB8AC3E}">
        <p14:creationId xmlns:p14="http://schemas.microsoft.com/office/powerpoint/2010/main" val="28103425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114</a:t>
            </a:fld>
            <a:endParaRPr lang="en-US"/>
          </a:p>
        </p:txBody>
      </p:sp>
      <p:pic>
        <p:nvPicPr>
          <p:cNvPr id="6" name="Content Placeholder 5"/>
          <p:cNvPicPr>
            <a:picLocks noGrp="1" noChangeAspect="1"/>
          </p:cNvPicPr>
          <p:nvPr>
            <p:ph sz="quarter" idx="1"/>
          </p:nvPr>
        </p:nvPicPr>
        <p:blipFill>
          <a:blip r:embed="rId2"/>
          <a:stretch>
            <a:fillRect/>
          </a:stretch>
        </p:blipFill>
        <p:spPr>
          <a:xfrm>
            <a:off x="300819" y="457200"/>
            <a:ext cx="8843181" cy="6362508"/>
          </a:xfrm>
          <a:prstGeom prst="rect">
            <a:avLst/>
          </a:prstGeom>
        </p:spPr>
      </p:pic>
    </p:spTree>
    <p:extLst>
      <p:ext uri="{BB962C8B-B14F-4D97-AF65-F5344CB8AC3E}">
        <p14:creationId xmlns:p14="http://schemas.microsoft.com/office/powerpoint/2010/main" val="26201849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115</a:t>
            </a:fld>
            <a:endParaRPr lang="en-US"/>
          </a:p>
        </p:txBody>
      </p:sp>
      <p:pic>
        <p:nvPicPr>
          <p:cNvPr id="6" name="Content Placeholder 5"/>
          <p:cNvPicPr>
            <a:picLocks noGrp="1" noChangeAspect="1"/>
          </p:cNvPicPr>
          <p:nvPr>
            <p:ph sz="quarter" idx="1"/>
          </p:nvPr>
        </p:nvPicPr>
        <p:blipFill>
          <a:blip r:embed="rId2"/>
          <a:stretch>
            <a:fillRect/>
          </a:stretch>
        </p:blipFill>
        <p:spPr>
          <a:xfrm>
            <a:off x="76200" y="1643062"/>
            <a:ext cx="9220200" cy="5109019"/>
          </a:xfrm>
          <a:prstGeom prst="rect">
            <a:avLst/>
          </a:prstGeom>
        </p:spPr>
      </p:pic>
    </p:spTree>
    <p:extLst>
      <p:ext uri="{BB962C8B-B14F-4D97-AF65-F5344CB8AC3E}">
        <p14:creationId xmlns:p14="http://schemas.microsoft.com/office/powerpoint/2010/main" val="29959932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116</a:t>
            </a:fld>
            <a:endParaRPr lang="en-US"/>
          </a:p>
        </p:txBody>
      </p:sp>
      <p:pic>
        <p:nvPicPr>
          <p:cNvPr id="6" name="Content Placeholder 5"/>
          <p:cNvPicPr>
            <a:picLocks noGrp="1" noChangeAspect="1"/>
          </p:cNvPicPr>
          <p:nvPr>
            <p:ph sz="quarter" idx="1"/>
          </p:nvPr>
        </p:nvPicPr>
        <p:blipFill>
          <a:blip r:embed="rId2"/>
          <a:stretch>
            <a:fillRect/>
          </a:stretch>
        </p:blipFill>
        <p:spPr>
          <a:xfrm>
            <a:off x="304800" y="228600"/>
            <a:ext cx="8610600" cy="6438708"/>
          </a:xfrm>
          <a:prstGeom prst="rect">
            <a:avLst/>
          </a:prstGeom>
        </p:spPr>
      </p:pic>
    </p:spTree>
    <p:extLst>
      <p:ext uri="{BB962C8B-B14F-4D97-AF65-F5344CB8AC3E}">
        <p14:creationId xmlns:p14="http://schemas.microsoft.com/office/powerpoint/2010/main" val="14962222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DYSPLASIA</a:t>
            </a:r>
            <a:endParaRPr lang="en-US" dirty="0"/>
          </a:p>
        </p:txBody>
      </p:sp>
      <p:sp>
        <p:nvSpPr>
          <p:cNvPr id="3" name="Content Placeholder 2"/>
          <p:cNvSpPr>
            <a:spLocks noGrp="1"/>
          </p:cNvSpPr>
          <p:nvPr>
            <p:ph sz="quarter" idx="1"/>
          </p:nvPr>
        </p:nvSpPr>
        <p:spPr/>
        <p:txBody>
          <a:bodyPr/>
          <a:lstStyle/>
          <a:p>
            <a:pPr>
              <a:buNone/>
            </a:pPr>
            <a:r>
              <a:rPr lang="en-US" dirty="0" smtClean="0"/>
              <a:t>b) Hip </a:t>
            </a:r>
            <a:r>
              <a:rPr lang="en-US" dirty="0" err="1" smtClean="0"/>
              <a:t>spica</a:t>
            </a:r>
            <a:r>
              <a:rPr lang="en-US" dirty="0" smtClean="0"/>
              <a:t> cast, most often used when adduction contracture is present. After the removal of the cast, a protective abduction brace is fitted.</a:t>
            </a:r>
          </a:p>
          <a:p>
            <a:pPr>
              <a:buNone/>
            </a:pPr>
            <a:r>
              <a:rPr lang="en-US" dirty="0" smtClean="0"/>
              <a:t>c) Closed reduction: Performed in older children, 6-8 months old.</a:t>
            </a:r>
          </a:p>
          <a:p>
            <a:pPr>
              <a:buNone/>
            </a:pPr>
            <a:r>
              <a:rPr lang="en-US" dirty="0" smtClean="0"/>
              <a:t>d) Open reduction: becomes increasingly difficult after the age of 4 years.</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DYSPLASIA-PAVLIK HARNESS</a:t>
            </a:r>
            <a:endParaRPr lang="en-US" dirty="0"/>
          </a:p>
        </p:txBody>
      </p:sp>
      <p:pic>
        <p:nvPicPr>
          <p:cNvPr id="5" name="Content Placeholder 4" descr="http://ts1.mm.bing.net/th?id=H.4891728276753096&amp;pid=1.9">
            <a:hlinkClick r:id="rId2"/>
          </p:cNvPr>
          <p:cNvPicPr>
            <a:picLocks noGrp="1"/>
          </p:cNvPicPr>
          <p:nvPr>
            <p:ph sz="quarter" idx="1"/>
          </p:nvPr>
        </p:nvPicPr>
        <p:blipFill>
          <a:blip r:embed="rId3" cstate="print"/>
          <a:stretch>
            <a:fillRect/>
          </a:stretch>
        </p:blipFill>
        <p:spPr bwMode="auto">
          <a:xfrm>
            <a:off x="3641725" y="2419350"/>
            <a:ext cx="2095500" cy="28575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DYSPLASIA</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b="1" dirty="0" smtClean="0"/>
              <a:t>NURSING INTERVENTION</a:t>
            </a:r>
          </a:p>
          <a:p>
            <a:pPr marL="514350" indent="-514350">
              <a:buFont typeface="+mj-lt"/>
              <a:buAutoNum type="arabicPeriod"/>
            </a:pPr>
            <a:r>
              <a:rPr lang="en-US" dirty="0" smtClean="0"/>
              <a:t>To identify hip dysplasia in the newborn before discharge.</a:t>
            </a:r>
          </a:p>
          <a:p>
            <a:pPr marL="514350" indent="-514350">
              <a:buFont typeface="+mj-lt"/>
              <a:buAutoNum type="arabicPeriod"/>
            </a:pPr>
            <a:r>
              <a:rPr lang="en-US" dirty="0" smtClean="0"/>
              <a:t>To assist parents to understand mechanisms to maintain reduction</a:t>
            </a:r>
          </a:p>
          <a:p>
            <a:pPr marL="514350" indent="-514350">
              <a:buNone/>
            </a:pPr>
            <a:r>
              <a:rPr lang="en-US" dirty="0" smtClean="0"/>
              <a:t>(a) </a:t>
            </a:r>
            <a:r>
              <a:rPr lang="en-US" dirty="0" err="1" smtClean="0"/>
              <a:t>Pavlik</a:t>
            </a:r>
            <a:r>
              <a:rPr lang="en-US" dirty="0" smtClean="0"/>
              <a:t> brace: Teach parents the application of brace, undershirts should be worn beneath the brace. Check skin under brace for irritation or pressure areas, no lotions or oils should be applied to the skin that will be under brace.</a:t>
            </a:r>
          </a:p>
          <a:p>
            <a:pPr>
              <a:buNone/>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2400" y="3733800"/>
            <a:ext cx="8342315" cy="2286000"/>
          </a:xfrm>
        </p:spPr>
        <p:txBody>
          <a:bodyPr>
            <a:normAutofit/>
          </a:bodyPr>
          <a:lstStyle/>
          <a:p>
            <a:pPr marL="457200" indent="-457200">
              <a:buFont typeface="Wingdings" panose="05000000000000000000" pitchFamily="2" charset="2"/>
              <a:buChar char="q"/>
            </a:pPr>
            <a:r>
              <a:rPr lang="en-US" b="1" dirty="0" smtClean="0"/>
              <a:t>Individual assignment.</a:t>
            </a:r>
          </a:p>
          <a:p>
            <a:pPr marL="1097280" lvl="1" indent="-457200">
              <a:buFont typeface="Arial" panose="020B0604020202020204" pitchFamily="34" charset="0"/>
              <a:buChar char="•"/>
            </a:pPr>
            <a:r>
              <a:rPr lang="en-US" sz="2800" b="1" dirty="0" smtClean="0"/>
              <a:t>Revise the A &amp; P of musculoskeletal system.</a:t>
            </a:r>
          </a:p>
          <a:p>
            <a:pPr marL="1097280" lvl="1" indent="-457200">
              <a:buFont typeface="Arial" panose="020B0604020202020204" pitchFamily="34" charset="0"/>
              <a:buChar char="•"/>
            </a:pPr>
            <a:r>
              <a:rPr lang="en-US" sz="2800" b="1" dirty="0" smtClean="0"/>
              <a:t>Bone healing</a:t>
            </a:r>
          </a:p>
          <a:p>
            <a:pPr marL="1097280" lvl="1" indent="-457200">
              <a:buFont typeface="Arial" panose="020B0604020202020204" pitchFamily="34" charset="0"/>
              <a:buChar char="•"/>
            </a:pPr>
            <a:r>
              <a:rPr lang="en-US" sz="2800" b="1" dirty="0" smtClean="0"/>
              <a:t>Connective tissues</a:t>
            </a:r>
          </a:p>
          <a:p>
            <a:pPr>
              <a:buNone/>
            </a:pPr>
            <a:endParaRPr lang="en-US" b="1" dirty="0" smtClean="0"/>
          </a:p>
          <a:p>
            <a:pPr>
              <a:buNone/>
            </a:pPr>
            <a:endParaRPr lang="en-US" b="1" dirty="0"/>
          </a:p>
        </p:txBody>
      </p:sp>
      <p:sp>
        <p:nvSpPr>
          <p:cNvPr id="2" name="Title 1"/>
          <p:cNvSpPr>
            <a:spLocks noGrp="1"/>
          </p:cNvSpPr>
          <p:nvPr>
            <p:ph type="title"/>
          </p:nvPr>
        </p:nvSpPr>
        <p:spPr>
          <a:xfrm>
            <a:off x="1371600" y="1600200"/>
            <a:ext cx="7772400" cy="1981200"/>
          </a:xfrm>
          <a:solidFill>
            <a:schemeClr val="accent1"/>
          </a:solidFill>
        </p:spPr>
        <p:txBody>
          <a:bodyPr>
            <a:normAutofit/>
          </a:bodyPr>
          <a:lstStyle/>
          <a:p>
            <a:r>
              <a:rPr lang="en-US" sz="4800" b="1" dirty="0" smtClean="0"/>
              <a:t>REVIEW OF ANATOMY &amp; PHYSIOLOGY</a:t>
            </a:r>
            <a:endParaRPr lang="en-US" sz="4800" b="1" dirty="0"/>
          </a:p>
        </p:txBody>
      </p:sp>
      <p:sp>
        <p:nvSpPr>
          <p:cNvPr id="5" name="Slide Number Placeholder 4"/>
          <p:cNvSpPr>
            <a:spLocks noGrp="1"/>
          </p:cNvSpPr>
          <p:nvPr>
            <p:ph type="sldNum" sz="quarter" idx="11"/>
          </p:nvPr>
        </p:nvSpPr>
        <p:spPr/>
        <p:txBody>
          <a:bodyPr>
            <a:normAutofit/>
          </a:bodyPr>
          <a:lstStyle/>
          <a:p>
            <a:fld id="{08AA56A4-ACE6-4418-8F94-C9D452C3DDAF}" type="slidenum">
              <a:rPr lang="en-US" smtClean="0"/>
              <a:pPr/>
              <a:t>12</a:t>
            </a:fld>
            <a:endParaRPr lang="en-US"/>
          </a:p>
        </p:txBody>
      </p:sp>
      <p:sp>
        <p:nvSpPr>
          <p:cNvPr id="4" name="Footer Placeholder 3"/>
          <p:cNvSpPr>
            <a:spLocks noGrp="1"/>
          </p:cNvSpPr>
          <p:nvPr>
            <p:ph type="ftr" sz="quarter" idx="12"/>
          </p:nvPr>
        </p:nvSpPr>
        <p:spPr/>
        <p:txBody>
          <a:bodyPr/>
          <a:lstStyle/>
          <a:p>
            <a:r>
              <a:rPr lang="en-US" smtClean="0"/>
              <a:t>V.K 2019</a:t>
            </a:r>
            <a:endParaRPr lang="en-US" dirty="0"/>
          </a:p>
        </p:txBody>
      </p:sp>
      <p:sp>
        <p:nvSpPr>
          <p:cNvPr id="6" name="Date Placeholder 5"/>
          <p:cNvSpPr>
            <a:spLocks noGrp="1"/>
          </p:cNvSpPr>
          <p:nvPr>
            <p:ph type="dt" sz="half" idx="10"/>
          </p:nvPr>
        </p:nvSpPr>
        <p:spPr/>
        <p:txBody>
          <a:bodyPr/>
          <a:lstStyle/>
          <a:p>
            <a:fld id="{A1A5ED60-EA67-47FA-9131-F26F4C5E3B23}" type="datetime1">
              <a:rPr lang="en-US" smtClean="0"/>
              <a:t>8/18/2020</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HIP DYSPLASIA</a:t>
            </a:r>
            <a:endParaRPr lang="en-US" dirty="0"/>
          </a:p>
        </p:txBody>
      </p:sp>
      <p:sp>
        <p:nvSpPr>
          <p:cNvPr id="3" name="Content Placeholder 2"/>
          <p:cNvSpPr>
            <a:spLocks noGrp="1"/>
          </p:cNvSpPr>
          <p:nvPr>
            <p:ph sz="quarter" idx="1"/>
          </p:nvPr>
        </p:nvSpPr>
        <p:spPr/>
        <p:txBody>
          <a:bodyPr/>
          <a:lstStyle/>
          <a:p>
            <a:pPr>
              <a:buNone/>
            </a:pPr>
            <a:r>
              <a:rPr lang="en-US" dirty="0" smtClean="0"/>
              <a:t>(b) Teach parents cast care if hip </a:t>
            </a:r>
            <a:r>
              <a:rPr lang="en-US" dirty="0" err="1" smtClean="0"/>
              <a:t>spica</a:t>
            </a:r>
            <a:r>
              <a:rPr lang="en-US" dirty="0" smtClean="0"/>
              <a:t> cast is applied.</a:t>
            </a:r>
          </a:p>
          <a:p>
            <a:pPr>
              <a:buNone/>
            </a:pPr>
            <a:r>
              <a:rPr lang="en-US" dirty="0" smtClean="0"/>
              <a:t>3. To facilitate developmental progress.</a:t>
            </a:r>
          </a:p>
          <a:p>
            <a:pPr marL="514350" indent="-514350">
              <a:buFont typeface="+mj-lt"/>
              <a:buAutoNum type="alphaLcParenR"/>
            </a:pPr>
            <a:r>
              <a:rPr lang="en-US" dirty="0" smtClean="0"/>
              <a:t>Provide appropriate stimuli &amp; activity for developmental level.</a:t>
            </a:r>
          </a:p>
          <a:p>
            <a:pPr marL="514350" indent="-514350">
              <a:buFont typeface="+mj-lt"/>
              <a:buAutoNum type="alphaLcParenR"/>
            </a:pPr>
            <a:r>
              <a:rPr lang="en-US" dirty="0" smtClean="0"/>
              <a:t>Encourage parents to hold &amp; cuddle child.</a:t>
            </a:r>
          </a:p>
          <a:p>
            <a:pPr marL="514350" indent="-514350">
              <a:buFont typeface="+mj-lt"/>
              <a:buAutoNum type="alphaLcParenR"/>
            </a:pPr>
            <a:r>
              <a:rPr lang="en-US" dirty="0" smtClean="0"/>
              <a:t>Maintain normal home routine.</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SCOLIOSIS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Is a lateral S-shaped curvature of the thoracic &amp; lumbar spine.</a:t>
            </a:r>
          </a:p>
          <a:p>
            <a:pPr>
              <a:buNone/>
            </a:pPr>
            <a:r>
              <a:rPr lang="en-US" dirty="0" smtClean="0"/>
              <a:t>If allowed to progress without treatment, it will severely affect the shape of the thoracic cavity &amp; impair ventilation.</a:t>
            </a:r>
          </a:p>
          <a:p>
            <a:pPr>
              <a:buNone/>
            </a:pPr>
            <a:r>
              <a:rPr lang="en-US" dirty="0" smtClean="0"/>
              <a:t>Could be structural or postural (non-structural).</a:t>
            </a:r>
          </a:p>
          <a:p>
            <a:pPr>
              <a:buNone/>
            </a:pPr>
            <a:r>
              <a:rPr lang="en-US" dirty="0" smtClean="0"/>
              <a:t>Structural: classifications are idiopathic, congenital, neuromuscular &amp; </a:t>
            </a:r>
            <a:r>
              <a:rPr lang="en-US" dirty="0" err="1" smtClean="0"/>
              <a:t>syndromic</a:t>
            </a:r>
            <a:r>
              <a:rPr lang="en-US" dirty="0" smtClean="0"/>
              <a:t> or miscellaneous (infection).</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121</a:t>
            </a:fld>
            <a:endParaRPr lang="en-US"/>
          </a:p>
        </p:txBody>
      </p:sp>
    </p:spTree>
    <p:extLst>
      <p:ext uri="{BB962C8B-B14F-4D97-AF65-F5344CB8AC3E}">
        <p14:creationId xmlns:p14="http://schemas.microsoft.com/office/powerpoint/2010/main" val="36962989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SCOLIOSIS</a:t>
            </a:r>
            <a:endParaRPr lang="en-US" dirty="0"/>
          </a:p>
        </p:txBody>
      </p:sp>
      <p:pic>
        <p:nvPicPr>
          <p:cNvPr id="4" name="Content Placeholder 3" descr="http://ts4.mm.bing.net/th?id=H.5032719118172251&amp;pid=1.1">
            <a:hlinkClick r:id="rId2"/>
          </p:cNvPr>
          <p:cNvPicPr>
            <a:picLocks noGrp="1"/>
          </p:cNvPicPr>
          <p:nvPr>
            <p:ph sz="quarter" idx="1"/>
          </p:nvPr>
        </p:nvPicPr>
        <p:blipFill>
          <a:blip r:embed="rId3" cstate="print"/>
          <a:srcRect/>
          <a:stretch>
            <a:fillRect/>
          </a:stretch>
        </p:blipFill>
        <p:spPr bwMode="auto">
          <a:xfrm>
            <a:off x="1295401" y="1600200"/>
            <a:ext cx="6781800" cy="44196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122</a:t>
            </a:fld>
            <a:endParaRPr lang="en-US"/>
          </a:p>
        </p:txBody>
      </p:sp>
    </p:spTree>
    <p:extLst>
      <p:ext uri="{BB962C8B-B14F-4D97-AF65-F5344CB8AC3E}">
        <p14:creationId xmlns:p14="http://schemas.microsoft.com/office/powerpoint/2010/main" val="29395461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dirty="0" smtClean="0"/>
              <a:t>CLINICAL MANIFESTATIONS</a:t>
            </a:r>
          </a:p>
          <a:p>
            <a:pPr marL="514350" indent="-514350">
              <a:buFont typeface="+mj-lt"/>
              <a:buAutoNum type="alphaLcParenR"/>
            </a:pPr>
            <a:r>
              <a:rPr lang="en-US" dirty="0" smtClean="0"/>
              <a:t>Uneven hips &amp; shoulders</a:t>
            </a:r>
          </a:p>
          <a:p>
            <a:pPr marL="514350" indent="-514350">
              <a:buFont typeface="+mj-lt"/>
              <a:buAutoNum type="alphaLcParenR"/>
            </a:pPr>
            <a:r>
              <a:rPr lang="en-US" dirty="0" smtClean="0"/>
              <a:t>Visible curvature of the spinal column; head &amp; hip are not in alignment.</a:t>
            </a:r>
          </a:p>
          <a:p>
            <a:pPr marL="514350" indent="-514350">
              <a:buFont typeface="+mj-lt"/>
              <a:buAutoNum type="alphaLcParenR"/>
            </a:pPr>
            <a:r>
              <a:rPr lang="en-US" dirty="0" smtClean="0"/>
              <a:t>When a child bends forward from the waist, there is visible asymmetry of the shoulders.</a:t>
            </a:r>
          </a:p>
          <a:p>
            <a:pPr marL="514350" indent="-514350">
              <a:buFont typeface="+mj-lt"/>
              <a:buAutoNum type="alphaLcParenR"/>
            </a:pPr>
            <a:r>
              <a:rPr lang="en-US" dirty="0" smtClean="0"/>
              <a:t>Waistline is uneven. One hip is more prominent.</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123</a:t>
            </a:fld>
            <a:endParaRPr lang="en-US"/>
          </a:p>
        </p:txBody>
      </p:sp>
    </p:spTree>
    <p:extLst>
      <p:ext uri="{BB962C8B-B14F-4D97-AF65-F5344CB8AC3E}">
        <p14:creationId xmlns:p14="http://schemas.microsoft.com/office/powerpoint/2010/main" val="296681944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dirty="0" smtClean="0"/>
              <a:t>DIAGNOSTICS</a:t>
            </a:r>
          </a:p>
          <a:p>
            <a:pPr marL="514350" indent="-514350">
              <a:buFont typeface="+mj-lt"/>
              <a:buAutoNum type="arabicPeriod"/>
            </a:pPr>
            <a:r>
              <a:rPr lang="en-US" dirty="0" smtClean="0"/>
              <a:t>Clinical manifestations</a:t>
            </a:r>
          </a:p>
          <a:p>
            <a:pPr marL="514350" indent="-514350">
              <a:buFont typeface="+mj-lt"/>
              <a:buAutoNum type="arabicPeriod"/>
            </a:pPr>
            <a:r>
              <a:rPr lang="en-US" dirty="0" smtClean="0"/>
              <a:t>X-ray film- AP &amp; lateral spine</a:t>
            </a:r>
          </a:p>
          <a:p>
            <a:pPr marL="514350" indent="-514350">
              <a:buFont typeface="+mj-lt"/>
              <a:buAutoNum type="arabicPeriod"/>
            </a:pPr>
            <a:r>
              <a:rPr lang="en-US" dirty="0" smtClean="0"/>
              <a:t>MRI – especially for those with neurological deficit.</a:t>
            </a:r>
          </a:p>
          <a:p>
            <a:pPr marL="514350" indent="-514350">
              <a:buFont typeface="+mj-lt"/>
              <a:buAutoNum type="arabicPeriod"/>
            </a:pPr>
            <a:r>
              <a:rPr lang="en-US" dirty="0" smtClean="0"/>
              <a:t>Straight-leg-raising test is performed by the nurse on the pt on a supine position &amp; will complain of sciatica or leg pain</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124</a:t>
            </a:fld>
            <a:endParaRPr lang="en-US"/>
          </a:p>
        </p:txBody>
      </p:sp>
    </p:spTree>
    <p:extLst>
      <p:ext uri="{BB962C8B-B14F-4D97-AF65-F5344CB8AC3E}">
        <p14:creationId xmlns:p14="http://schemas.microsoft.com/office/powerpoint/2010/main" val="285027744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533400"/>
            <a:ext cx="8229600" cy="5592763"/>
          </a:xfrm>
        </p:spPr>
        <p:txBody>
          <a:bodyPr/>
          <a:lstStyle/>
          <a:p>
            <a:pPr>
              <a:buNone/>
            </a:pPr>
            <a:r>
              <a:rPr lang="en-US" b="1" dirty="0" smtClean="0"/>
              <a:t>TREATMENT</a:t>
            </a:r>
          </a:p>
          <a:p>
            <a:pPr marL="514350" indent="-514350">
              <a:buFont typeface="+mj-lt"/>
              <a:buAutoNum type="arabicPeriod"/>
            </a:pPr>
            <a:r>
              <a:rPr lang="en-US" dirty="0" smtClean="0"/>
              <a:t> </a:t>
            </a:r>
          </a:p>
          <a:p>
            <a:pPr marL="514350" indent="-514350">
              <a:buFont typeface="+mj-lt"/>
              <a:buAutoNum type="arabicPeriod"/>
            </a:pPr>
            <a:r>
              <a:rPr lang="en-US" dirty="0" smtClean="0"/>
              <a:t>Observation &amp; monitoring for curvature less than 20 degrees.</a:t>
            </a:r>
          </a:p>
          <a:p>
            <a:pPr marL="514350" indent="-514350">
              <a:buFont typeface="+mj-lt"/>
              <a:buAutoNum type="arabicPeriod"/>
            </a:pPr>
            <a:r>
              <a:rPr lang="en-US" dirty="0" smtClean="0"/>
              <a:t>Brace if curvature shows progression 20-40 degrees. Maintain the size of deformity.</a:t>
            </a:r>
          </a:p>
          <a:p>
            <a:pPr marL="514350" indent="-514350">
              <a:buFont typeface="+mj-lt"/>
              <a:buAutoNum type="arabicPeriod"/>
            </a:pPr>
            <a:r>
              <a:rPr lang="en-US" dirty="0" smtClean="0"/>
              <a:t>Surgery if the curvature is 40-50 degrees. Spinal fusion &amp; placement of a rod to prevent destruction of the fused segment. The rod may be left in place permanently unless it becomes displaced or causes discomfort.</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125</a:t>
            </a:fld>
            <a:endParaRPr lang="en-US"/>
          </a:p>
        </p:txBody>
      </p:sp>
    </p:spTree>
    <p:extLst>
      <p:ext uri="{BB962C8B-B14F-4D97-AF65-F5344CB8AC3E}">
        <p14:creationId xmlns:p14="http://schemas.microsoft.com/office/powerpoint/2010/main" val="20357386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533400"/>
            <a:ext cx="8229600" cy="5592763"/>
          </a:xfrm>
        </p:spPr>
        <p:txBody>
          <a:bodyPr/>
          <a:lstStyle/>
          <a:p>
            <a:pPr>
              <a:buNone/>
            </a:pPr>
            <a:r>
              <a:rPr lang="en-US" b="1" dirty="0" smtClean="0"/>
              <a:t>NURSING INTERVENTION</a:t>
            </a:r>
          </a:p>
          <a:p>
            <a:pPr marL="514350" indent="-514350">
              <a:buFont typeface="+mj-lt"/>
              <a:buAutoNum type="arabicPeriod"/>
            </a:pPr>
            <a:endParaRPr lang="en-US" dirty="0" smtClean="0"/>
          </a:p>
          <a:p>
            <a:pPr marL="514350" indent="-514350">
              <a:buFont typeface="+mj-lt"/>
              <a:buAutoNum type="arabicPeriod"/>
            </a:pPr>
            <a:r>
              <a:rPr lang="en-US" dirty="0" smtClean="0"/>
              <a:t>Promote health programs in school to identify condition early.</a:t>
            </a:r>
          </a:p>
          <a:p>
            <a:pPr marL="514350" indent="-514350">
              <a:buFont typeface="+mj-lt"/>
              <a:buAutoNum type="arabicPeriod"/>
            </a:pPr>
            <a:r>
              <a:rPr lang="en-US" dirty="0" smtClean="0"/>
              <a:t>Assist pt &amp; parents to properly use braces.</a:t>
            </a:r>
          </a:p>
          <a:p>
            <a:pPr marL="514350" indent="-514350">
              <a:buFont typeface="+mj-lt"/>
              <a:buAutoNum type="alphaLcParenR"/>
            </a:pPr>
            <a:r>
              <a:rPr lang="en-US" dirty="0" smtClean="0"/>
              <a:t>Make sure brace is properly fitted &amp; does not </a:t>
            </a:r>
            <a:r>
              <a:rPr lang="en-US" dirty="0" err="1" smtClean="0"/>
              <a:t>inadventently</a:t>
            </a:r>
            <a:r>
              <a:rPr lang="en-US" dirty="0" smtClean="0"/>
              <a:t> rub bony prominences.</a:t>
            </a:r>
          </a:p>
          <a:p>
            <a:pPr marL="514350" indent="-514350">
              <a:buFont typeface="+mj-lt"/>
              <a:buAutoNum type="alphaLcParenR"/>
            </a:pPr>
            <a:r>
              <a:rPr lang="en-US" dirty="0" smtClean="0"/>
              <a:t>May put light T-shirt under brace for comfort.</a:t>
            </a:r>
          </a:p>
          <a:p>
            <a:pPr marL="514350" indent="-514350">
              <a:buFont typeface="+mj-lt"/>
              <a:buAutoNum type="alphaLcParenR"/>
            </a:pPr>
            <a:r>
              <a:rPr lang="en-US" dirty="0" smtClean="0"/>
              <a:t>Initially, the brace is worn 20-23 hrs/day till skeleton mature.</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126</a:t>
            </a:fld>
            <a:endParaRPr lang="en-US"/>
          </a:p>
        </p:txBody>
      </p:sp>
    </p:spTree>
    <p:extLst>
      <p:ext uri="{BB962C8B-B14F-4D97-AF65-F5344CB8AC3E}">
        <p14:creationId xmlns:p14="http://schemas.microsoft.com/office/powerpoint/2010/main" val="176062750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457200"/>
            <a:ext cx="8229600" cy="5668963"/>
          </a:xfrm>
        </p:spPr>
        <p:txBody>
          <a:bodyPr/>
          <a:lstStyle/>
          <a:p>
            <a:pPr>
              <a:buNone/>
            </a:pPr>
            <a:endParaRPr lang="en-US" dirty="0" smtClean="0"/>
          </a:p>
          <a:p>
            <a:pPr>
              <a:buNone/>
            </a:pPr>
            <a:endParaRPr lang="en-US" dirty="0"/>
          </a:p>
          <a:p>
            <a:pPr>
              <a:buNone/>
            </a:pPr>
            <a:endParaRPr lang="en-US" dirty="0" smtClean="0"/>
          </a:p>
          <a:p>
            <a:pPr>
              <a:buNone/>
            </a:pPr>
            <a:r>
              <a:rPr lang="en-US" dirty="0" smtClean="0"/>
              <a:t>d) Brace is regularly adjusted to promote correction.</a:t>
            </a:r>
          </a:p>
          <a:p>
            <a:pPr>
              <a:buNone/>
            </a:pPr>
            <a:r>
              <a:rPr lang="en-US" dirty="0" smtClean="0"/>
              <a:t>e) If progress is good, child is weaned from the brace during the daytime &amp; wears it only at night.</a:t>
            </a:r>
          </a:p>
          <a:p>
            <a:pPr>
              <a:buNone/>
            </a:pPr>
            <a:r>
              <a:rPr lang="en-US" dirty="0" smtClean="0"/>
              <a:t>f) Supplemental exercises.</a:t>
            </a:r>
          </a:p>
          <a:p>
            <a:pPr>
              <a:buNone/>
            </a:pPr>
            <a:r>
              <a:rPr lang="en-US" dirty="0" smtClean="0"/>
              <a:t>3. Support normal growth &amp; development &amp; to develop a positive self-image.</a:t>
            </a:r>
          </a:p>
          <a:p>
            <a:pPr>
              <a:buNone/>
            </a:pPr>
            <a:r>
              <a:rPr lang="en-US" dirty="0" smtClean="0"/>
              <a:t>a) Encourage peer socialization.</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127</a:t>
            </a:fld>
            <a:endParaRPr lang="en-US"/>
          </a:p>
        </p:txBody>
      </p:sp>
    </p:spTree>
    <p:extLst>
      <p:ext uri="{BB962C8B-B14F-4D97-AF65-F5344CB8AC3E}">
        <p14:creationId xmlns:p14="http://schemas.microsoft.com/office/powerpoint/2010/main" val="261336925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sz="quarter" idx="1"/>
          </p:nvPr>
        </p:nvSpPr>
        <p:spPr>
          <a:xfrm>
            <a:off x="457200" y="609600"/>
            <a:ext cx="8229600" cy="5516563"/>
          </a:xfrm>
        </p:spPr>
        <p:txBody>
          <a:bodyPr/>
          <a:lstStyle/>
          <a:p>
            <a:pPr>
              <a:buNone/>
            </a:pPr>
            <a:endParaRPr lang="en-US" dirty="0" smtClean="0"/>
          </a:p>
          <a:p>
            <a:pPr>
              <a:buNone/>
            </a:pPr>
            <a:endParaRPr lang="en-US" dirty="0"/>
          </a:p>
          <a:p>
            <a:pPr>
              <a:buNone/>
            </a:pPr>
            <a:r>
              <a:rPr lang="en-US" dirty="0" smtClean="0"/>
              <a:t>b) Encourage independence </a:t>
            </a:r>
          </a:p>
          <a:p>
            <a:pPr>
              <a:buNone/>
            </a:pPr>
            <a:r>
              <a:rPr lang="en-US" dirty="0" smtClean="0"/>
              <a:t>c) Encourage child to participate in &amp; be independent in scheduling of activities &amp; other aspects of care.</a:t>
            </a:r>
          </a:p>
          <a:p>
            <a:pPr>
              <a:buNone/>
            </a:pPr>
            <a:r>
              <a:rPr lang="en-US" dirty="0" smtClean="0"/>
              <a:t>d) Emphasize positive long-term outcome.</a:t>
            </a:r>
          </a:p>
          <a:p>
            <a:pPr>
              <a:buNone/>
            </a:pPr>
            <a:r>
              <a:rPr lang="en-US" dirty="0" smtClean="0"/>
              <a:t>4. Maintain spinal alignment after surgical correction. (care of pt after </a:t>
            </a:r>
            <a:r>
              <a:rPr lang="en-US" dirty="0" err="1" smtClean="0"/>
              <a:t>laminectomy</a:t>
            </a:r>
            <a:r>
              <a:rPr lang="en-US" dirty="0" smtClean="0"/>
              <a:t> &amp; fusion).</a:t>
            </a:r>
          </a:p>
          <a:p>
            <a:pPr>
              <a:buNone/>
            </a:pPr>
            <a:r>
              <a:rPr lang="en-US" dirty="0" smtClean="0"/>
              <a:t>5. Maintain homeostasis &amp; assess for complications after surgical correction.</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128</a:t>
            </a:fld>
            <a:endParaRPr lang="en-US"/>
          </a:p>
        </p:txBody>
      </p:sp>
    </p:spTree>
    <p:extLst>
      <p:ext uri="{BB962C8B-B14F-4D97-AF65-F5344CB8AC3E}">
        <p14:creationId xmlns:p14="http://schemas.microsoft.com/office/powerpoint/2010/main" val="228406358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OSTEOPOROSIS (POROUS BONE)</a:t>
            </a:r>
            <a:endParaRPr lang="en-US" dirty="0"/>
          </a:p>
        </p:txBody>
      </p:sp>
      <p:pic>
        <p:nvPicPr>
          <p:cNvPr id="4" name="Content Placeholder 3" descr="http://ts3.mm.bing.net/th?id=H.4691462540296338&amp;pid=1.9">
            <a:hlinkClick r:id="rId2"/>
          </p:cNvPr>
          <p:cNvPicPr>
            <a:picLocks noGrp="1"/>
          </p:cNvPicPr>
          <p:nvPr>
            <p:ph sz="quarter" idx="1"/>
          </p:nvPr>
        </p:nvPicPr>
        <p:blipFill>
          <a:blip r:embed="rId3" cstate="print"/>
          <a:srcRect/>
          <a:stretch>
            <a:fillRect/>
          </a:stretch>
        </p:blipFill>
        <p:spPr bwMode="auto">
          <a:xfrm>
            <a:off x="1600200" y="1295400"/>
            <a:ext cx="5791200" cy="4953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r>
              <a:rPr lang="en-US" dirty="0">
                <a:latin typeface="Calibri" panose="020F0502020204030204" pitchFamily="34" charset="0"/>
                <a:ea typeface="SimSun" panose="02010600030101010101" pitchFamily="2" charset="-122"/>
                <a:cs typeface="Times New Roman" panose="02020603050405020304" pitchFamily="18" charset="0"/>
              </a:rPr>
              <a:t>Although there are many types of cells in the human body, they are organized into four broad categories of tissues: epithelial, connective, muscle, and nervous. Each of these categories is characterized by specific functions that contribute to the overall health and maintenance of the body. </a:t>
            </a:r>
            <a:endParaRPr lang="en-US" dirty="0"/>
          </a:p>
        </p:txBody>
      </p:sp>
      <p:sp>
        <p:nvSpPr>
          <p:cNvPr id="3" name="Title 2"/>
          <p:cNvSpPr>
            <a:spLocks noGrp="1"/>
          </p:cNvSpPr>
          <p:nvPr>
            <p:ph type="title"/>
          </p:nvPr>
        </p:nvSpPr>
        <p:spPr/>
        <p:txBody>
          <a:bodyPr/>
          <a:lstStyle/>
          <a:p>
            <a:r>
              <a:rPr lang="en-US" dirty="0" smtClean="0"/>
              <a:t>Types of tissues</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13</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354527268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OSTEOPOROSIS (POROUS BONE)</a:t>
            </a:r>
            <a:endParaRPr lang="en-US" dirty="0"/>
          </a:p>
        </p:txBody>
      </p:sp>
      <p:sp>
        <p:nvSpPr>
          <p:cNvPr id="3" name="Content Placeholder 2"/>
          <p:cNvSpPr>
            <a:spLocks noGrp="1"/>
          </p:cNvSpPr>
          <p:nvPr>
            <p:ph sz="quarter" idx="1"/>
          </p:nvPr>
        </p:nvSpPr>
        <p:spPr/>
        <p:txBody>
          <a:bodyPr>
            <a:normAutofit fontScale="92500"/>
          </a:bodyPr>
          <a:lstStyle/>
          <a:p>
            <a:pPr>
              <a:buFont typeface="Wingdings" pitchFamily="2" charset="2"/>
              <a:buChar char="Ø"/>
            </a:pPr>
            <a:r>
              <a:rPr lang="en-US" dirty="0" smtClean="0"/>
              <a:t>A metabolic bone disease that involves an imbalance between new bone formation &amp; bone resorption.</a:t>
            </a:r>
          </a:p>
          <a:p>
            <a:pPr>
              <a:buFont typeface="Wingdings" pitchFamily="2" charset="2"/>
              <a:buChar char="Ø"/>
            </a:pPr>
            <a:r>
              <a:rPr lang="en-US" dirty="0" smtClean="0"/>
              <a:t>Primary osteoporosis is the most common type, often in women after menopause because low levels of estrogen are associated with an increase in bone resorption.</a:t>
            </a:r>
          </a:p>
          <a:p>
            <a:pPr>
              <a:buFont typeface="Wingdings" pitchFamily="2" charset="2"/>
              <a:buChar char="Ø"/>
            </a:pPr>
            <a:r>
              <a:rPr lang="en-US" dirty="0" smtClean="0"/>
              <a:t>Bone loss occurs predominantly in the vertebral bodies of the spine, femoral neck in the hip, &amp; the distal radius of the arm. Bone mass declines, leaving the bones brittle &amp; weak.  </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OSTEOPOROSIS (POROUS BONE)</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b="1" dirty="0" smtClean="0"/>
              <a:t>RISK FACTORS</a:t>
            </a:r>
          </a:p>
          <a:p>
            <a:pPr marL="514350" indent="-514350">
              <a:buFont typeface="+mj-lt"/>
              <a:buAutoNum type="arabicPeriod"/>
            </a:pPr>
            <a:r>
              <a:rPr lang="en-US" dirty="0" smtClean="0"/>
              <a:t>Increased incidence in women after the age of 50 yrs.</a:t>
            </a:r>
          </a:p>
          <a:p>
            <a:pPr marL="514350" indent="-514350">
              <a:buFont typeface="+mj-lt"/>
              <a:buAutoNum type="arabicPeriod"/>
            </a:pPr>
            <a:r>
              <a:rPr lang="en-US" dirty="0" smtClean="0"/>
              <a:t>Early </a:t>
            </a:r>
            <a:r>
              <a:rPr lang="en-US" dirty="0" err="1" smtClean="0"/>
              <a:t>menopouse</a:t>
            </a:r>
            <a:endParaRPr lang="en-US" dirty="0" smtClean="0"/>
          </a:p>
          <a:p>
            <a:pPr marL="514350" indent="-514350">
              <a:buFont typeface="+mj-lt"/>
              <a:buAutoNum type="arabicPeriod"/>
            </a:pPr>
            <a:r>
              <a:rPr lang="en-US" dirty="0" smtClean="0"/>
              <a:t>Low peak bone mass (maximum amount of bone a person achieves)</a:t>
            </a:r>
          </a:p>
          <a:p>
            <a:pPr marL="514350" indent="-514350">
              <a:buFont typeface="+mj-lt"/>
              <a:buAutoNum type="arabicPeriod"/>
            </a:pPr>
            <a:r>
              <a:rPr lang="en-US" dirty="0" smtClean="0"/>
              <a:t>Excessive alcohol intake-act on bone cells to reduce remodeling by increasing the parathyroid hormone</a:t>
            </a:r>
          </a:p>
          <a:p>
            <a:pPr marL="514350" indent="-514350">
              <a:buFont typeface="+mj-lt"/>
              <a:buAutoNum type="arabicPeriod"/>
            </a:pPr>
            <a:r>
              <a:rPr lang="en-US" dirty="0" smtClean="0"/>
              <a:t>Sedentary lifestyle </a:t>
            </a:r>
          </a:p>
          <a:p>
            <a:pPr marL="514350" indent="-514350">
              <a:buNone/>
            </a:pPr>
            <a:r>
              <a:rPr lang="en-US" dirty="0" smtClean="0">
                <a:solidFill>
                  <a:srgbClr val="FF0000"/>
                </a:solidFill>
              </a:rPr>
              <a:t>N/B OESTROGEN MAINTAINS BONE MASS IN ADULT WOMEN</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131</a:t>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OSTEOPOROSIS</a:t>
            </a:r>
            <a:endParaRPr lang="en-US" dirty="0"/>
          </a:p>
        </p:txBody>
      </p:sp>
      <p:sp>
        <p:nvSpPr>
          <p:cNvPr id="3" name="Content Placeholder 2"/>
          <p:cNvSpPr>
            <a:spLocks noGrp="1"/>
          </p:cNvSpPr>
          <p:nvPr>
            <p:ph sz="quarter" idx="1"/>
          </p:nvPr>
        </p:nvSpPr>
        <p:spPr/>
        <p:txBody>
          <a:bodyPr/>
          <a:lstStyle/>
          <a:p>
            <a:pPr>
              <a:buNone/>
            </a:pPr>
            <a:r>
              <a:rPr lang="en-US" dirty="0" smtClean="0"/>
              <a:t>6. Endocrine disorders of the thyroid &amp; parathyroid glands.</a:t>
            </a:r>
          </a:p>
          <a:p>
            <a:pPr>
              <a:buNone/>
            </a:pPr>
            <a:r>
              <a:rPr lang="en-US" dirty="0" smtClean="0"/>
              <a:t>7. Eating disorders</a:t>
            </a:r>
          </a:p>
          <a:p>
            <a:pPr>
              <a:buNone/>
            </a:pPr>
            <a:r>
              <a:rPr lang="en-US" dirty="0" smtClean="0"/>
              <a:t>8. Cigarette smoking</a:t>
            </a:r>
          </a:p>
          <a:p>
            <a:pPr>
              <a:buNone/>
            </a:pPr>
            <a:r>
              <a:rPr lang="en-US" dirty="0" smtClean="0"/>
              <a:t>9. Insufficient dietary calcium </a:t>
            </a:r>
          </a:p>
          <a:p>
            <a:pPr>
              <a:buNone/>
            </a:pPr>
            <a:r>
              <a:rPr lang="en-US" dirty="0" smtClean="0"/>
              <a:t>10. Long term use of corticosteroids (decreases collagen synthesis &amp; increase collagen breakdown).</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OSTEOPOROSIS</a:t>
            </a:r>
            <a:endParaRPr lang="en-US" dirty="0"/>
          </a:p>
        </p:txBody>
      </p:sp>
      <p:sp>
        <p:nvSpPr>
          <p:cNvPr id="3" name="Content Placeholder 2"/>
          <p:cNvSpPr>
            <a:spLocks noGrp="1"/>
          </p:cNvSpPr>
          <p:nvPr>
            <p:ph sz="quarter" idx="1"/>
          </p:nvPr>
        </p:nvSpPr>
        <p:spPr/>
        <p:txBody>
          <a:bodyPr/>
          <a:lstStyle/>
          <a:p>
            <a:pPr>
              <a:buNone/>
            </a:pPr>
            <a:r>
              <a:rPr lang="en-US" b="1" dirty="0" smtClean="0"/>
              <a:t>CLINICAL MANIFESTATIONS</a:t>
            </a:r>
          </a:p>
          <a:p>
            <a:pPr marL="514350" indent="-514350">
              <a:buFont typeface="+mj-lt"/>
              <a:buAutoNum type="arabicPeriod"/>
            </a:pPr>
            <a:r>
              <a:rPr lang="en-US" dirty="0" smtClean="0"/>
              <a:t>Maybe asymptomatic until x-ray films demonstrate skeletal weakening.</a:t>
            </a:r>
          </a:p>
          <a:p>
            <a:pPr marL="514350" indent="-514350">
              <a:buFont typeface="+mj-lt"/>
              <a:buAutoNum type="arabicPeriod"/>
            </a:pPr>
            <a:r>
              <a:rPr lang="en-US" dirty="0" smtClean="0"/>
              <a:t>Spinal deformity &amp; dowager’s hump resulting from repeated pathological, spinal vertebral fractures.</a:t>
            </a:r>
          </a:p>
          <a:p>
            <a:pPr marL="514350" indent="-514350">
              <a:buFont typeface="+mj-lt"/>
              <a:buAutoNum type="arabicPeriod"/>
            </a:pPr>
            <a:r>
              <a:rPr lang="en-US" dirty="0" smtClean="0"/>
              <a:t>Spinal fractures may occur spontaneously or as a result of minimal trauma.</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133</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OSTEOPOROSIS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4. Chronic low thoracic &amp; midline back pain</a:t>
            </a:r>
          </a:p>
          <a:p>
            <a:pPr>
              <a:buNone/>
            </a:pPr>
            <a:r>
              <a:rPr lang="en-US" dirty="0" smtClean="0"/>
              <a:t>5. Height loss may precipitate thoracic problems, decrease in abdominal capacity, &amp; decrease in exercise tolerance.</a:t>
            </a:r>
          </a:p>
          <a:p>
            <a:pPr>
              <a:buNone/>
            </a:pPr>
            <a:r>
              <a:rPr lang="en-US" dirty="0" smtClean="0"/>
              <a:t>6. Hip fractures &amp; vertebral column collapse are the most debilitating problems.</a:t>
            </a:r>
          </a:p>
          <a:p>
            <a:pPr>
              <a:buNone/>
            </a:pPr>
            <a:r>
              <a:rPr lang="en-US" b="1" dirty="0" smtClean="0"/>
              <a:t>DIAGNOSTICS</a:t>
            </a:r>
          </a:p>
          <a:p>
            <a:pPr marL="514350" indent="-514350">
              <a:buFont typeface="+mj-lt"/>
              <a:buAutoNum type="arabicPeriod"/>
            </a:pPr>
            <a:r>
              <a:rPr lang="en-US" dirty="0" smtClean="0"/>
              <a:t>Serum calcium, phosphorus, &amp; alkaline </a:t>
            </a:r>
            <a:r>
              <a:rPr lang="en-US" dirty="0" err="1" smtClean="0"/>
              <a:t>phosphatase</a:t>
            </a:r>
            <a:r>
              <a:rPr lang="en-US" dirty="0" smtClean="0"/>
              <a:t> &amp; PTH are usually normal</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OSTEOPORISIS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2. CT Scan or bone density scan to evaluate bone loss.</a:t>
            </a:r>
          </a:p>
          <a:p>
            <a:pPr>
              <a:buNone/>
            </a:pPr>
            <a:r>
              <a:rPr lang="en-US" b="1" dirty="0" smtClean="0"/>
              <a:t>MEDICAL MANAGEMENT</a:t>
            </a:r>
          </a:p>
          <a:p>
            <a:pPr marL="514350" indent="-514350">
              <a:buFont typeface="+mj-lt"/>
              <a:buAutoNum type="arabicPeriod"/>
            </a:pPr>
            <a:r>
              <a:rPr lang="en-US" dirty="0" smtClean="0"/>
              <a:t>Medications: calcium supplements, </a:t>
            </a:r>
            <a:r>
              <a:rPr lang="en-US" dirty="0" err="1" smtClean="0"/>
              <a:t>vit</a:t>
            </a:r>
            <a:r>
              <a:rPr lang="en-US" dirty="0" smtClean="0"/>
              <a:t>. D supplements, estrogen replacement therapy &amp; medications that facilitate increased bone density.</a:t>
            </a:r>
          </a:p>
          <a:p>
            <a:pPr marL="514350" indent="-514350">
              <a:buFont typeface="+mj-lt"/>
              <a:buAutoNum type="arabicPeriod"/>
            </a:pPr>
            <a:r>
              <a:rPr lang="en-US" dirty="0" smtClean="0"/>
              <a:t>Dietary: increased intake of protein, calcium &amp; </a:t>
            </a:r>
            <a:r>
              <a:rPr lang="en-US" dirty="0" err="1" smtClean="0"/>
              <a:t>vit</a:t>
            </a:r>
            <a:r>
              <a:rPr lang="en-US" dirty="0" smtClean="0"/>
              <a:t>. D. </a:t>
            </a:r>
          </a:p>
          <a:p>
            <a:pPr marL="514350" indent="-514350">
              <a:buNone/>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OSTEOPOROSIS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3. Exercise: activities that put moderate stress on bones working them against gravity (walking, racquet sports, jogging).</a:t>
            </a:r>
          </a:p>
          <a:p>
            <a:pPr>
              <a:buNone/>
            </a:pPr>
            <a:r>
              <a:rPr lang="en-US" dirty="0" smtClean="0"/>
              <a:t>4. Compression fractures of the vertebrae usually heal with surgical intervention.</a:t>
            </a:r>
          </a:p>
          <a:p>
            <a:pPr>
              <a:buNone/>
            </a:pPr>
            <a:r>
              <a:rPr lang="en-US" b="1" dirty="0" smtClean="0"/>
              <a:t>NURSING INTERVENTION</a:t>
            </a:r>
            <a:endParaRPr lang="en-US" dirty="0" smtClean="0"/>
          </a:p>
          <a:p>
            <a:pPr marL="514350" indent="-514350">
              <a:buFont typeface="+mj-lt"/>
              <a:buAutoNum type="arabicPeriod"/>
            </a:pPr>
            <a:r>
              <a:rPr lang="en-US" dirty="0" smtClean="0"/>
              <a:t>pain relief; </a:t>
            </a:r>
            <a:r>
              <a:rPr lang="en-US" dirty="0" err="1" smtClean="0"/>
              <a:t>bedrest</a:t>
            </a:r>
            <a:r>
              <a:rPr lang="en-US" dirty="0" smtClean="0"/>
              <a:t>; firm mattress &amp; narcotic analgesic initially, followed by non steroidal </a:t>
            </a:r>
            <a:r>
              <a:rPr lang="en-US" dirty="0" err="1" smtClean="0"/>
              <a:t>antiinflammatory</a:t>
            </a:r>
            <a:r>
              <a:rPr lang="en-US" dirty="0" smtClean="0"/>
              <a:t> drugs.</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OSTEOPOROSIS</a:t>
            </a:r>
            <a:endParaRPr lang="en-US" dirty="0"/>
          </a:p>
        </p:txBody>
      </p:sp>
      <p:sp>
        <p:nvSpPr>
          <p:cNvPr id="3" name="Content Placeholder 2"/>
          <p:cNvSpPr>
            <a:spLocks noGrp="1"/>
          </p:cNvSpPr>
          <p:nvPr>
            <p:ph sz="quarter" idx="1"/>
          </p:nvPr>
        </p:nvSpPr>
        <p:spPr/>
        <p:txBody>
          <a:bodyPr/>
          <a:lstStyle/>
          <a:p>
            <a:pPr>
              <a:buNone/>
            </a:pPr>
            <a:r>
              <a:rPr lang="en-US" dirty="0" smtClean="0"/>
              <a:t>2. Assess bowel &amp; bladder function, patient will be prone to constipation &amp; paralytic </a:t>
            </a:r>
            <a:r>
              <a:rPr lang="en-US" dirty="0" err="1" smtClean="0"/>
              <a:t>ileus</a:t>
            </a:r>
            <a:r>
              <a:rPr lang="en-US" dirty="0" smtClean="0"/>
              <a:t> if vertebrae are involved.</a:t>
            </a:r>
          </a:p>
          <a:p>
            <a:pPr>
              <a:buNone/>
            </a:pPr>
            <a:r>
              <a:rPr lang="en-US" dirty="0" smtClean="0"/>
              <a:t>3. Regular daily exercise; encourage outdoor exercise (to increase the utilization of </a:t>
            </a:r>
            <a:r>
              <a:rPr lang="en-US" dirty="0" err="1" smtClean="0"/>
              <a:t>vit</a:t>
            </a:r>
            <a:r>
              <a:rPr lang="en-US" dirty="0" smtClean="0"/>
              <a:t>. D)</a:t>
            </a:r>
          </a:p>
          <a:p>
            <a:pPr>
              <a:buNone/>
            </a:pPr>
            <a:r>
              <a:rPr lang="en-US" dirty="0" smtClean="0"/>
              <a:t>4. Increased calcium intake &amp; estrogen therapy.</a:t>
            </a:r>
          </a:p>
          <a:p>
            <a:pPr>
              <a:buNone/>
            </a:pPr>
            <a:r>
              <a:rPr lang="en-US" dirty="0" smtClean="0"/>
              <a:t>5. Education:-decrease falls &amp; injury by maintaining safe home environment</a:t>
            </a:r>
          </a:p>
          <a:p>
            <a:pPr>
              <a:buNone/>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OSTEOPOROSIS</a:t>
            </a:r>
            <a:endParaRPr lang="en-US" dirty="0"/>
          </a:p>
        </p:txBody>
      </p:sp>
      <p:sp>
        <p:nvSpPr>
          <p:cNvPr id="3" name="Content Placeholder 2"/>
          <p:cNvSpPr>
            <a:spLocks noGrp="1"/>
          </p:cNvSpPr>
          <p:nvPr>
            <p:ph sz="quarter" idx="1"/>
          </p:nvPr>
        </p:nvSpPr>
        <p:spPr/>
        <p:txBody>
          <a:bodyPr/>
          <a:lstStyle/>
          <a:p>
            <a:pPr>
              <a:buNone/>
            </a:pPr>
            <a:r>
              <a:rPr lang="en-US" dirty="0" smtClean="0"/>
              <a:t>  - understand the need to continue taking medication even if they do not make the patient feel better, they prevent further damage.</a:t>
            </a:r>
          </a:p>
          <a:p>
            <a:pPr>
              <a:buNone/>
            </a:pPr>
            <a:r>
              <a:rPr lang="en-US" dirty="0" smtClean="0"/>
              <a:t>  - do not exercise if pain occurs.</a:t>
            </a:r>
          </a:p>
          <a:p>
            <a:pPr>
              <a:buNone/>
            </a:pPr>
            <a:r>
              <a:rPr lang="en-US" dirty="0" smtClean="0"/>
              <a:t>  - avoid heavy lifting, stooping &amp; bending. Review &amp; demonstrate good body mechanics with the client.</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138</a:t>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OSTEOPOROSIS</a:t>
            </a:r>
            <a:endParaRPr lang="en-US" dirty="0"/>
          </a:p>
        </p:txBody>
      </p:sp>
      <p:sp>
        <p:nvSpPr>
          <p:cNvPr id="3" name="Content Placeholder 2"/>
          <p:cNvSpPr>
            <a:spLocks noGrp="1"/>
          </p:cNvSpPr>
          <p:nvPr>
            <p:ph sz="quarter" idx="1"/>
          </p:nvPr>
        </p:nvSpPr>
        <p:spPr/>
        <p:txBody>
          <a:bodyPr>
            <a:normAutofit/>
          </a:bodyPr>
          <a:lstStyle/>
          <a:p>
            <a:pPr>
              <a:buNone/>
            </a:pPr>
            <a:r>
              <a:rPr lang="en-US" b="1" dirty="0" smtClean="0"/>
              <a:t>PREVENTION</a:t>
            </a:r>
          </a:p>
          <a:p>
            <a:pPr marL="514350" indent="-514350">
              <a:buFont typeface="+mj-lt"/>
              <a:buAutoNum type="arabicPeriod"/>
            </a:pPr>
            <a:r>
              <a:rPr lang="en-US" dirty="0" smtClean="0"/>
              <a:t>Diet adequate in protein, calories, calcium &amp; </a:t>
            </a:r>
            <a:r>
              <a:rPr lang="en-US" dirty="0" err="1" smtClean="0"/>
              <a:t>vit</a:t>
            </a:r>
            <a:r>
              <a:rPr lang="en-US" dirty="0" smtClean="0"/>
              <a:t>. D.</a:t>
            </a:r>
          </a:p>
          <a:p>
            <a:pPr marL="514350" indent="-514350">
              <a:buFont typeface="+mj-lt"/>
              <a:buAutoNum type="arabicPeriod"/>
            </a:pPr>
            <a:r>
              <a:rPr lang="en-US" dirty="0" smtClean="0"/>
              <a:t>Calcium &amp; </a:t>
            </a:r>
            <a:r>
              <a:rPr lang="en-US" dirty="0" err="1" smtClean="0"/>
              <a:t>vit</a:t>
            </a:r>
            <a:r>
              <a:rPr lang="en-US" dirty="0" smtClean="0"/>
              <a:t>. D supplements &amp; exercise for those at risk.</a:t>
            </a:r>
          </a:p>
          <a:p>
            <a:pPr marL="514350" indent="-514350">
              <a:buFont typeface="+mj-lt"/>
              <a:buAutoNum type="arabicPeriod"/>
            </a:pPr>
            <a:r>
              <a:rPr lang="en-US" dirty="0" smtClean="0"/>
              <a:t>Consider hormonal replacement for </a:t>
            </a:r>
            <a:r>
              <a:rPr lang="en-US" dirty="0" err="1" smtClean="0"/>
              <a:t>hypogonadal</a:t>
            </a:r>
            <a:r>
              <a:rPr lang="en-US" dirty="0" smtClean="0"/>
              <a:t> men &amp; women.</a:t>
            </a:r>
          </a:p>
          <a:p>
            <a:pPr marL="514350" indent="-514350">
              <a:buFont typeface="+mj-lt"/>
              <a:buAutoNum type="arabicPeriod"/>
            </a:pPr>
            <a:r>
              <a:rPr lang="en-US" dirty="0" smtClean="0"/>
              <a:t>Consider </a:t>
            </a:r>
            <a:r>
              <a:rPr lang="en-US" dirty="0" err="1" smtClean="0"/>
              <a:t>biphosphate</a:t>
            </a:r>
            <a:r>
              <a:rPr lang="en-US" dirty="0" smtClean="0"/>
              <a:t> if pt is on corticosteroids for more than 2 weeks &amp; for prevention of osteoporosis.</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139</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r>
              <a:rPr lang="en-US" dirty="0">
                <a:latin typeface="Calibri" panose="020F0502020204030204" pitchFamily="34" charset="0"/>
                <a:ea typeface="SimSun" panose="02010600030101010101" pitchFamily="2" charset="-122"/>
                <a:cs typeface="Times New Roman" panose="02020603050405020304" pitchFamily="18" charset="0"/>
              </a:rPr>
              <a:t>Connective tissues perform many functions in the body, but most importantly, they support and connect other tissues; from the connective tissue sheath that surrounds muscle cells, to the tendons that attach muscles to bones, and to the skeleton that supports the positions of the body. </a:t>
            </a:r>
            <a:endParaRPr lang="en-US" dirty="0"/>
          </a:p>
        </p:txBody>
      </p:sp>
      <p:sp>
        <p:nvSpPr>
          <p:cNvPr id="3" name="Title 2"/>
          <p:cNvSpPr>
            <a:spLocks noGrp="1"/>
          </p:cNvSpPr>
          <p:nvPr>
            <p:ph type="title"/>
          </p:nvPr>
        </p:nvSpPr>
        <p:spPr/>
        <p:txBody>
          <a:bodyPr/>
          <a:lstStyle/>
          <a:p>
            <a:r>
              <a:rPr lang="en-US" dirty="0" smtClean="0"/>
              <a:t>Connective tissue</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14</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315168712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OSTEOPOROSIS</a:t>
            </a:r>
            <a:endParaRPr lang="en-US" dirty="0"/>
          </a:p>
        </p:txBody>
      </p:sp>
      <p:sp>
        <p:nvSpPr>
          <p:cNvPr id="3" name="Content Placeholder 2"/>
          <p:cNvSpPr>
            <a:spLocks noGrp="1"/>
          </p:cNvSpPr>
          <p:nvPr>
            <p:ph sz="quarter" idx="1"/>
          </p:nvPr>
        </p:nvSpPr>
        <p:spPr/>
        <p:txBody>
          <a:bodyPr/>
          <a:lstStyle/>
          <a:p>
            <a:pPr>
              <a:buNone/>
            </a:pPr>
            <a:r>
              <a:rPr lang="en-US" dirty="0" smtClean="0"/>
              <a:t>5. Give calcium supplement with meals to reduce risk of calcium oxalate </a:t>
            </a:r>
            <a:r>
              <a:rPr lang="en-US" dirty="0" err="1" smtClean="0"/>
              <a:t>nephrolithiasis</a:t>
            </a:r>
            <a:r>
              <a:rPr lang="en-US" dirty="0" smtClean="0"/>
              <a:t>.</a:t>
            </a:r>
          </a:p>
          <a:p>
            <a:pPr>
              <a:buNone/>
            </a:pPr>
            <a:r>
              <a:rPr lang="en-US" b="1" dirty="0" smtClean="0"/>
              <a:t>COMPLICATION</a:t>
            </a:r>
          </a:p>
          <a:p>
            <a:pPr>
              <a:buNone/>
            </a:pPr>
            <a:r>
              <a:rPr lang="en-US" dirty="0" smtClean="0"/>
              <a:t>Bone fracture occurring in the vertebral bodies, distal radius or hip.</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TUMOR-BONE CYST</a:t>
            </a:r>
            <a:endParaRPr lang="en-US" dirty="0"/>
          </a:p>
        </p:txBody>
      </p:sp>
      <p:pic>
        <p:nvPicPr>
          <p:cNvPr id="4" name="Content Placeholder 3" descr="http://www.tumorlibrary.com/case/images/1823.jpg"/>
          <p:cNvPicPr>
            <a:picLocks noGrp="1"/>
          </p:cNvPicPr>
          <p:nvPr>
            <p:ph sz="quarter" idx="1"/>
          </p:nvPr>
        </p:nvPicPr>
        <p:blipFill>
          <a:blip r:embed="rId2" cstate="print"/>
          <a:stretch>
            <a:fillRect/>
          </a:stretch>
        </p:blipFill>
        <p:spPr bwMode="auto">
          <a:xfrm>
            <a:off x="1219200" y="1600200"/>
            <a:ext cx="6324600" cy="35814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141</a:t>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TUMOURS</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b="1" dirty="0" smtClean="0"/>
              <a:t>TUMOR-abnormal swelling due to rapid growth of tissue which may be benign or malignant</a:t>
            </a:r>
          </a:p>
          <a:p>
            <a:pPr>
              <a:buNone/>
            </a:pPr>
            <a:r>
              <a:rPr lang="en-US" b="1" dirty="0" smtClean="0"/>
              <a:t>TYPES</a:t>
            </a:r>
            <a:endParaRPr lang="en-US" dirty="0" smtClean="0"/>
          </a:p>
          <a:p>
            <a:pPr marL="514350" indent="-514350">
              <a:buFont typeface="+mj-lt"/>
              <a:buAutoNum type="alphaLcPeriod"/>
            </a:pPr>
            <a:r>
              <a:rPr lang="en-US" dirty="0" smtClean="0"/>
              <a:t>Osteogenic- of bone origin</a:t>
            </a:r>
          </a:p>
          <a:p>
            <a:pPr marL="514350" indent="-514350">
              <a:buFont typeface="+mj-lt"/>
              <a:buAutoNum type="alphaLcPeriod"/>
            </a:pPr>
            <a:r>
              <a:rPr lang="en-US" dirty="0" smtClean="0"/>
              <a:t>Chondronic- of cartilage origin</a:t>
            </a:r>
          </a:p>
          <a:p>
            <a:pPr marL="514350" indent="-514350">
              <a:buFont typeface="+mj-lt"/>
              <a:buAutoNum type="alphaLcPeriod"/>
            </a:pPr>
            <a:r>
              <a:rPr lang="en-US" dirty="0" smtClean="0"/>
              <a:t>Fibrogenic- from fibrous tissue</a:t>
            </a:r>
          </a:p>
          <a:p>
            <a:pPr marL="514350" indent="-514350">
              <a:buFont typeface="+mj-lt"/>
              <a:buAutoNum type="alphaLcPeriod"/>
            </a:pPr>
            <a:r>
              <a:rPr lang="en-US" dirty="0" err="1" smtClean="0"/>
              <a:t>Rhabdomyogenic</a:t>
            </a:r>
            <a:r>
              <a:rPr lang="en-US" dirty="0" smtClean="0"/>
              <a:t>- of muscular origin</a:t>
            </a:r>
          </a:p>
          <a:p>
            <a:pPr marL="514350" indent="-514350">
              <a:buFont typeface="+mj-lt"/>
              <a:buAutoNum type="alphaLcPeriod"/>
            </a:pPr>
            <a:r>
              <a:rPr lang="en-US" dirty="0" smtClean="0"/>
              <a:t>Others are marrow (reticulum), nerve, vascular &amp; fatty cell tumors.</a:t>
            </a:r>
          </a:p>
          <a:p>
            <a:pPr marL="514350" indent="-514350">
              <a:buFont typeface="Wingdings" pitchFamily="2" charset="2"/>
              <a:buChar char="Ø"/>
            </a:pPr>
            <a:r>
              <a:rPr lang="en-US" dirty="0" smtClean="0"/>
              <a:t>Could be primary or metastatic tumor.</a:t>
            </a:r>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TUMOURS</a:t>
            </a:r>
            <a:endParaRPr lang="en-US" dirty="0"/>
          </a:p>
        </p:txBody>
      </p:sp>
      <p:sp>
        <p:nvSpPr>
          <p:cNvPr id="3" name="Content Placeholder 2"/>
          <p:cNvSpPr>
            <a:spLocks noGrp="1"/>
          </p:cNvSpPr>
          <p:nvPr>
            <p:ph sz="quarter" idx="1"/>
          </p:nvPr>
        </p:nvSpPr>
        <p:spPr/>
        <p:txBody>
          <a:bodyPr>
            <a:normAutofit/>
          </a:bodyPr>
          <a:lstStyle/>
          <a:p>
            <a:pPr>
              <a:buNone/>
            </a:pPr>
            <a:r>
              <a:rPr lang="en-US" b="1" dirty="0" smtClean="0"/>
              <a:t>BENIGN BONE TUMOURS-</a:t>
            </a:r>
          </a:p>
          <a:p>
            <a:pPr>
              <a:buFont typeface="Wingdings" pitchFamily="2" charset="2"/>
              <a:buChar char="Ø"/>
            </a:pPr>
            <a:r>
              <a:rPr lang="en-US" dirty="0" smtClean="0"/>
              <a:t>They do not metastasize to other </a:t>
            </a:r>
            <a:r>
              <a:rPr lang="en-US" dirty="0" err="1" smtClean="0"/>
              <a:t>tissues.Are</a:t>
            </a:r>
            <a:r>
              <a:rPr lang="en-US" dirty="0" smtClean="0"/>
              <a:t> more common than malignant primary bone </a:t>
            </a:r>
            <a:r>
              <a:rPr lang="en-US" dirty="0" err="1" smtClean="0"/>
              <a:t>tumours</a:t>
            </a:r>
            <a:r>
              <a:rPr lang="en-US" dirty="0" smtClean="0"/>
              <a:t>.</a:t>
            </a:r>
          </a:p>
          <a:p>
            <a:pPr>
              <a:buFont typeface="Wingdings" pitchFamily="2" charset="2"/>
              <a:buChar char="Ø"/>
            </a:pPr>
            <a:r>
              <a:rPr lang="en-US" dirty="0" smtClean="0"/>
              <a:t>Generally are slow growing &amp; well circumscribed, present few symptoms, &amp; are not a cause of death.</a:t>
            </a:r>
          </a:p>
          <a:p>
            <a:pPr>
              <a:buFont typeface="Wingdings" pitchFamily="2" charset="2"/>
              <a:buChar char="Ø"/>
            </a:pPr>
            <a:r>
              <a:rPr lang="en-US" b="1" dirty="0" smtClean="0"/>
              <a:t>Examples</a:t>
            </a:r>
            <a:r>
              <a:rPr lang="en-US" dirty="0" smtClean="0"/>
              <a:t>:- </a:t>
            </a:r>
            <a:r>
              <a:rPr lang="en-US" dirty="0" err="1" smtClean="0"/>
              <a:t>osteochondroma</a:t>
            </a:r>
            <a:r>
              <a:rPr lang="en-US" dirty="0" smtClean="0"/>
              <a:t>, bone cyst, </a:t>
            </a:r>
            <a:r>
              <a:rPr lang="en-US" dirty="0" err="1" smtClean="0"/>
              <a:t>fibroma</a:t>
            </a:r>
            <a:r>
              <a:rPr lang="en-US" dirty="0" smtClean="0"/>
              <a:t>.</a:t>
            </a:r>
          </a:p>
          <a:p>
            <a:pPr>
              <a:buFont typeface="Wingdings" pitchFamily="2" charset="2"/>
              <a:buChar char="Ø"/>
            </a:pPr>
            <a:r>
              <a:rPr lang="en-US" dirty="0" smtClean="0"/>
              <a:t>Some benign tumors such as giant cell tumors (</a:t>
            </a:r>
            <a:r>
              <a:rPr lang="en-US" dirty="0" err="1" smtClean="0"/>
              <a:t>osteoclastoma</a:t>
            </a:r>
            <a:r>
              <a:rPr lang="en-US" dirty="0" smtClean="0"/>
              <a:t>) have the potential of undergoing malignant transformation.</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TUMOUR</a:t>
            </a:r>
            <a:endParaRPr lang="en-US" dirty="0"/>
          </a:p>
        </p:txBody>
      </p:sp>
      <p:sp>
        <p:nvSpPr>
          <p:cNvPr id="3" name="Content Placeholder 2"/>
          <p:cNvSpPr>
            <a:spLocks noGrp="1"/>
          </p:cNvSpPr>
          <p:nvPr>
            <p:ph sz="quarter" idx="1"/>
          </p:nvPr>
        </p:nvSpPr>
        <p:spPr/>
        <p:txBody>
          <a:bodyPr/>
          <a:lstStyle/>
          <a:p>
            <a:pPr>
              <a:buNone/>
            </a:pPr>
            <a:r>
              <a:rPr lang="en-US" b="1" dirty="0" smtClean="0"/>
              <a:t>MALIGNANT BONE TUMOURS</a:t>
            </a:r>
          </a:p>
          <a:p>
            <a:pPr>
              <a:buFont typeface="Wingdings" pitchFamily="2" charset="2"/>
              <a:buChar char="Ø"/>
            </a:pPr>
            <a:r>
              <a:rPr lang="en-US" dirty="0" smtClean="0"/>
              <a:t>Primary malignant musculoskeletal </a:t>
            </a:r>
            <a:r>
              <a:rPr lang="en-US" dirty="0" err="1" smtClean="0"/>
              <a:t>tumours</a:t>
            </a:r>
            <a:r>
              <a:rPr lang="en-US" dirty="0" smtClean="0"/>
              <a:t> are relatively rare &amp; arise from connective &amp; supportive tissue cells (sarcomas) or bone marrow elements (myelomas).</a:t>
            </a:r>
          </a:p>
          <a:p>
            <a:pPr>
              <a:buFont typeface="Wingdings" pitchFamily="2" charset="2"/>
              <a:buChar char="Ø"/>
            </a:pPr>
            <a:r>
              <a:rPr lang="en-US" dirty="0" smtClean="0"/>
              <a:t>Malignant primary musculoskeletal </a:t>
            </a:r>
            <a:r>
              <a:rPr lang="en-US" dirty="0" err="1" smtClean="0"/>
              <a:t>tumours</a:t>
            </a:r>
            <a:r>
              <a:rPr lang="en-US" dirty="0" smtClean="0"/>
              <a:t> include </a:t>
            </a:r>
            <a:r>
              <a:rPr lang="en-US" dirty="0" err="1" smtClean="0"/>
              <a:t>osteosarcoma</a:t>
            </a:r>
            <a:r>
              <a:rPr lang="en-US" dirty="0" smtClean="0"/>
              <a:t>, </a:t>
            </a:r>
            <a:r>
              <a:rPr lang="en-US" dirty="0" err="1" smtClean="0"/>
              <a:t>chondrosarcoma</a:t>
            </a:r>
            <a:r>
              <a:rPr lang="en-US" dirty="0" smtClean="0"/>
              <a:t>, Ewing’s sarcoma &amp; </a:t>
            </a:r>
            <a:r>
              <a:rPr lang="en-US" dirty="0" err="1" smtClean="0"/>
              <a:t>fibrosarcoma</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TUMOURS</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Soft tissue sarcomas include </a:t>
            </a:r>
            <a:r>
              <a:rPr lang="en-US" dirty="0" err="1" smtClean="0"/>
              <a:t>liposarcoma</a:t>
            </a:r>
            <a:r>
              <a:rPr lang="en-US" dirty="0" smtClean="0"/>
              <a:t>, </a:t>
            </a:r>
            <a:r>
              <a:rPr lang="en-US" dirty="0" err="1" smtClean="0"/>
              <a:t>fibrosarcoma</a:t>
            </a:r>
            <a:r>
              <a:rPr lang="en-US" dirty="0" smtClean="0"/>
              <a:t>.</a:t>
            </a:r>
          </a:p>
          <a:p>
            <a:pPr>
              <a:buFont typeface="Wingdings" pitchFamily="2" charset="2"/>
              <a:buChar char="Ø"/>
            </a:pPr>
            <a:r>
              <a:rPr lang="en-US" dirty="0" smtClean="0"/>
              <a:t>Osteogenic sarcoma (</a:t>
            </a:r>
            <a:r>
              <a:rPr lang="en-US" dirty="0" err="1" smtClean="0"/>
              <a:t>osteosarcoma</a:t>
            </a:r>
            <a:r>
              <a:rPr lang="en-US" dirty="0" smtClean="0"/>
              <a:t>) is the most common &amp; most often fatal malignant bone </a:t>
            </a:r>
            <a:r>
              <a:rPr lang="en-US" dirty="0" err="1" smtClean="0"/>
              <a:t>tumour</a:t>
            </a:r>
            <a:r>
              <a:rPr lang="en-US" dirty="0" smtClean="0"/>
              <a:t>. The </a:t>
            </a:r>
            <a:r>
              <a:rPr lang="en-US" dirty="0" err="1" smtClean="0"/>
              <a:t>tumour</a:t>
            </a:r>
            <a:r>
              <a:rPr lang="en-US" dirty="0" smtClean="0"/>
              <a:t> carries a high mortality rate because the sarcoma often has spread to the lungs by the time pt seeks healthcare. Long bone is often affected.</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TUMOURS </a:t>
            </a:r>
            <a:endParaRPr lang="en-US" dirty="0"/>
          </a:p>
        </p:txBody>
      </p:sp>
      <p:sp>
        <p:nvSpPr>
          <p:cNvPr id="3" name="Content Placeholder 2"/>
          <p:cNvSpPr>
            <a:spLocks noGrp="1"/>
          </p:cNvSpPr>
          <p:nvPr>
            <p:ph sz="quarter" idx="1"/>
          </p:nvPr>
        </p:nvSpPr>
        <p:spPr/>
        <p:txBody>
          <a:bodyPr/>
          <a:lstStyle/>
          <a:p>
            <a:pPr>
              <a:buNone/>
            </a:pPr>
            <a:r>
              <a:rPr lang="en-US" b="1" dirty="0" smtClean="0"/>
              <a:t>METASTATIC BONE DISEASE</a:t>
            </a:r>
          </a:p>
          <a:p>
            <a:pPr>
              <a:buFont typeface="Wingdings" pitchFamily="2" charset="2"/>
              <a:buChar char="Ø"/>
            </a:pPr>
            <a:r>
              <a:rPr lang="en-US" dirty="0" smtClean="0"/>
              <a:t>More common than any primary bone </a:t>
            </a:r>
            <a:r>
              <a:rPr lang="en-US" dirty="0" err="1" smtClean="0"/>
              <a:t>tumour</a:t>
            </a:r>
            <a:r>
              <a:rPr lang="en-US" dirty="0" smtClean="0"/>
              <a:t>.</a:t>
            </a:r>
          </a:p>
          <a:p>
            <a:pPr>
              <a:buFont typeface="Wingdings" pitchFamily="2" charset="2"/>
              <a:buChar char="Ø"/>
            </a:pPr>
            <a:r>
              <a:rPr lang="en-US" dirty="0" smtClean="0"/>
              <a:t>From elsewhere the most common primary sites of tumors that metastasize to bone include the kidney, prostate, lung, breast, ovary &amp; thyroid.</a:t>
            </a:r>
          </a:p>
          <a:p>
            <a:pPr>
              <a:buNone/>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146</a:t>
            </a:fld>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TUMOURS</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b="1" dirty="0" smtClean="0"/>
              <a:t>RISK FACTORS</a:t>
            </a:r>
          </a:p>
          <a:p>
            <a:pPr marL="514350" indent="-514350">
              <a:buFont typeface="+mj-lt"/>
              <a:buAutoNum type="arabicPeriod"/>
            </a:pPr>
            <a:r>
              <a:rPr lang="en-US" dirty="0" smtClean="0"/>
              <a:t>Male between 10-25 years</a:t>
            </a:r>
          </a:p>
          <a:p>
            <a:pPr marL="514350" indent="-514350">
              <a:buFont typeface="+mj-lt"/>
              <a:buAutoNum type="arabicPeriod"/>
            </a:pPr>
            <a:r>
              <a:rPr lang="en-US" dirty="0" smtClean="0"/>
              <a:t>Older people with </a:t>
            </a:r>
            <a:r>
              <a:rPr lang="en-US" dirty="0" err="1" smtClean="0"/>
              <a:t>paget’s</a:t>
            </a:r>
            <a:r>
              <a:rPr lang="en-US" dirty="0" smtClean="0"/>
              <a:t> disease</a:t>
            </a:r>
          </a:p>
          <a:p>
            <a:pPr marL="514350" indent="-514350">
              <a:buFont typeface="+mj-lt"/>
              <a:buAutoNum type="arabicPeriod"/>
            </a:pPr>
            <a:r>
              <a:rPr lang="en-US" dirty="0" smtClean="0"/>
              <a:t>A result of radiation exposure</a:t>
            </a:r>
          </a:p>
          <a:p>
            <a:pPr marL="514350" indent="-514350">
              <a:buNone/>
            </a:pPr>
            <a:r>
              <a:rPr lang="en-US" b="1" dirty="0" smtClean="0"/>
              <a:t>PATHOPHYSIOLOGY</a:t>
            </a:r>
          </a:p>
          <a:p>
            <a:pPr marL="514350" indent="-514350">
              <a:buNone/>
            </a:pPr>
            <a:r>
              <a:rPr lang="en-US" dirty="0" smtClean="0"/>
              <a:t>A </a:t>
            </a:r>
            <a:r>
              <a:rPr lang="en-US" dirty="0" err="1" smtClean="0"/>
              <a:t>tumour</a:t>
            </a:r>
            <a:r>
              <a:rPr lang="en-US" dirty="0" smtClean="0"/>
              <a:t> causes normal bone tissue to react by </a:t>
            </a:r>
            <a:r>
              <a:rPr lang="en-US" dirty="0" err="1" smtClean="0"/>
              <a:t>osteolytic</a:t>
            </a:r>
            <a:r>
              <a:rPr lang="en-US" dirty="0" smtClean="0"/>
              <a:t> response (bone destruction) or </a:t>
            </a:r>
            <a:r>
              <a:rPr lang="en-US" dirty="0" err="1" smtClean="0"/>
              <a:t>osteoblastic</a:t>
            </a:r>
            <a:r>
              <a:rPr lang="en-US" dirty="0" smtClean="0"/>
              <a:t> response (bone formation). Primary </a:t>
            </a:r>
            <a:r>
              <a:rPr lang="en-US" dirty="0" err="1" smtClean="0"/>
              <a:t>tumours</a:t>
            </a:r>
            <a:r>
              <a:rPr lang="en-US" dirty="0" smtClean="0"/>
              <a:t> cause bone destruction, which </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147</a:t>
            </a:fld>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TUMOURS</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Weakens the bone, resulting in bone fractures. The bones surface changes &amp; the contour enlarges in the tumor area. </a:t>
            </a:r>
          </a:p>
          <a:p>
            <a:pPr>
              <a:buNone/>
            </a:pPr>
            <a:r>
              <a:rPr lang="en-US" dirty="0" smtClean="0"/>
              <a:t>Malignant bone tumors spreads in blood along the walls of the veins. This invade &amp; destroy adjacent bone tissue &amp; benign bone tumors place pressure on adjacent bone tissue. This weakens the structure of the bone until it can no longer withstand the stress of ordinary use. Pathologic fractures commonly result. </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148</a:t>
            </a:fld>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TUMOURS</a:t>
            </a:r>
            <a:endParaRPr lang="en-US" dirty="0"/>
          </a:p>
        </p:txBody>
      </p:sp>
      <p:sp>
        <p:nvSpPr>
          <p:cNvPr id="3" name="Content Placeholder 2"/>
          <p:cNvSpPr>
            <a:spLocks noGrp="1"/>
          </p:cNvSpPr>
          <p:nvPr>
            <p:ph sz="quarter" idx="1"/>
          </p:nvPr>
        </p:nvSpPr>
        <p:spPr/>
        <p:txBody>
          <a:bodyPr/>
          <a:lstStyle/>
          <a:p>
            <a:pPr>
              <a:buNone/>
            </a:pPr>
            <a:r>
              <a:rPr lang="en-US" b="1" dirty="0" smtClean="0"/>
              <a:t>CLINICAL MANIFESTATION</a:t>
            </a:r>
          </a:p>
          <a:p>
            <a:pPr marL="514350" indent="-514350">
              <a:buFont typeface="+mj-lt"/>
              <a:buAutoNum type="arabicPeriod"/>
            </a:pPr>
            <a:r>
              <a:rPr lang="en-US" dirty="0" smtClean="0"/>
              <a:t>Varying degrees of disability</a:t>
            </a:r>
          </a:p>
          <a:p>
            <a:pPr marL="514350" indent="-514350">
              <a:buFont typeface="+mj-lt"/>
              <a:buAutoNum type="arabicPeriod"/>
            </a:pPr>
            <a:r>
              <a:rPr lang="en-US" dirty="0" smtClean="0"/>
              <a:t>Weight loss</a:t>
            </a:r>
          </a:p>
          <a:p>
            <a:pPr marL="514350" indent="-514350">
              <a:buFont typeface="+mj-lt"/>
              <a:buAutoNum type="arabicPeriod"/>
            </a:pPr>
            <a:r>
              <a:rPr lang="en-US" dirty="0" smtClean="0"/>
              <a:t>Malaise</a:t>
            </a:r>
          </a:p>
          <a:p>
            <a:pPr marL="514350" indent="-514350">
              <a:buFont typeface="+mj-lt"/>
              <a:buAutoNum type="arabicPeriod"/>
            </a:pPr>
            <a:r>
              <a:rPr lang="en-US" dirty="0" smtClean="0"/>
              <a:t>Fever</a:t>
            </a:r>
          </a:p>
          <a:p>
            <a:pPr marL="514350" indent="-514350">
              <a:buFont typeface="+mj-lt"/>
              <a:buAutoNum type="arabicPeriod"/>
            </a:pPr>
            <a:r>
              <a:rPr lang="en-US" dirty="0" smtClean="0"/>
              <a:t>Spinal cord compression (spinal metastasis)</a:t>
            </a:r>
          </a:p>
          <a:p>
            <a:pPr marL="514350" indent="-514350">
              <a:buFont typeface="+mj-lt"/>
              <a:buAutoNum type="arabicPeriod"/>
            </a:pPr>
            <a:r>
              <a:rPr lang="en-US" dirty="0" smtClean="0"/>
              <a:t>Palpable, tender, &amp; fixed bone mass.</a:t>
            </a:r>
          </a:p>
          <a:p>
            <a:pPr marL="514350" indent="-514350">
              <a:buNone/>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149</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r>
              <a:rPr lang="en-US" dirty="0">
                <a:latin typeface="Calibri" panose="020F0502020204030204" pitchFamily="34" charset="0"/>
                <a:ea typeface="SimSun" panose="02010600030101010101" pitchFamily="2" charset="-122"/>
                <a:cs typeface="Times New Roman" panose="02020603050405020304" pitchFamily="18" charset="0"/>
              </a:rPr>
              <a:t>Protection is another major function of connective tissue, in the form of fibrous capsules and bones that protect delicate organs and, of course, the skeletal system. Specialized cells in connective tissue defend the body from microorganisms that enter the body. </a:t>
            </a:r>
            <a:endParaRPr lang="en-US" dirty="0"/>
          </a:p>
        </p:txBody>
      </p:sp>
      <p:sp>
        <p:nvSpPr>
          <p:cNvPr id="3" name="Title 2"/>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15</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267976046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TUMOURS</a:t>
            </a:r>
            <a:endParaRPr lang="en-US" dirty="0"/>
          </a:p>
        </p:txBody>
      </p:sp>
      <p:sp>
        <p:nvSpPr>
          <p:cNvPr id="3" name="Content Placeholder 2"/>
          <p:cNvSpPr>
            <a:spLocks noGrp="1"/>
          </p:cNvSpPr>
          <p:nvPr>
            <p:ph sz="quarter" idx="1"/>
          </p:nvPr>
        </p:nvSpPr>
        <p:spPr/>
        <p:txBody>
          <a:bodyPr>
            <a:normAutofit/>
          </a:bodyPr>
          <a:lstStyle/>
          <a:p>
            <a:pPr>
              <a:buNone/>
            </a:pPr>
            <a:r>
              <a:rPr lang="en-US" b="1" dirty="0" smtClean="0"/>
              <a:t>DIAGNOSTICS</a:t>
            </a:r>
          </a:p>
          <a:p>
            <a:pPr marL="514350" indent="-514350">
              <a:buFont typeface="+mj-lt"/>
              <a:buAutoNum type="arabicPeriod"/>
            </a:pPr>
            <a:r>
              <a:rPr lang="en-US" dirty="0" smtClean="0"/>
              <a:t>History &amp; physical examination</a:t>
            </a:r>
          </a:p>
          <a:p>
            <a:pPr marL="514350" indent="-514350">
              <a:buFont typeface="+mj-lt"/>
              <a:buAutoNum type="arabicPeriod"/>
            </a:pPr>
            <a:r>
              <a:rPr lang="en-US" dirty="0" smtClean="0"/>
              <a:t>Diagnostic studies: CT Scan, bone scan, </a:t>
            </a:r>
            <a:r>
              <a:rPr lang="en-US" dirty="0" err="1" smtClean="0"/>
              <a:t>myelogram</a:t>
            </a:r>
            <a:r>
              <a:rPr lang="en-US" dirty="0" smtClean="0"/>
              <a:t>, </a:t>
            </a:r>
            <a:r>
              <a:rPr lang="en-US" dirty="0" err="1" smtClean="0"/>
              <a:t>arteriography</a:t>
            </a:r>
            <a:r>
              <a:rPr lang="en-US" dirty="0" smtClean="0"/>
              <a:t>, MRI, biopsy, &amp; CXR.</a:t>
            </a:r>
          </a:p>
          <a:p>
            <a:pPr marL="514350" indent="-514350">
              <a:buNone/>
            </a:pPr>
            <a:r>
              <a:rPr lang="en-US" b="1" dirty="0" smtClean="0"/>
              <a:t>TREATMENT</a:t>
            </a:r>
          </a:p>
          <a:p>
            <a:pPr marL="571500" indent="-571500">
              <a:buFont typeface="+mj-lt"/>
              <a:buAutoNum type="romanUcPeriod"/>
            </a:pPr>
            <a:r>
              <a:rPr lang="en-US" dirty="0" smtClean="0"/>
              <a:t>Amputation of extremity &amp;/or extensive surgical resection of bone &amp; surrounding tissue.</a:t>
            </a:r>
          </a:p>
          <a:p>
            <a:pPr marL="514350" indent="-514350">
              <a:buFont typeface="+mj-lt"/>
              <a:buAutoNum type="arabicPeriod"/>
            </a:pPr>
            <a:endParaRPr lang="en-US" dirty="0" smtClean="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150</a:t>
            </a:fld>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TUMOURS</a:t>
            </a:r>
            <a:endParaRPr lang="en-US" dirty="0"/>
          </a:p>
        </p:txBody>
      </p:sp>
      <p:sp>
        <p:nvSpPr>
          <p:cNvPr id="3" name="Content Placeholder 2"/>
          <p:cNvSpPr>
            <a:spLocks noGrp="1"/>
          </p:cNvSpPr>
          <p:nvPr>
            <p:ph sz="quarter" idx="1"/>
          </p:nvPr>
        </p:nvSpPr>
        <p:spPr/>
        <p:txBody>
          <a:bodyPr/>
          <a:lstStyle/>
          <a:p>
            <a:pPr>
              <a:buNone/>
            </a:pPr>
            <a:r>
              <a:rPr lang="en-US" dirty="0" smtClean="0"/>
              <a:t>2. Chemotherapy </a:t>
            </a:r>
          </a:p>
          <a:p>
            <a:pPr>
              <a:buNone/>
            </a:pPr>
            <a:r>
              <a:rPr lang="en-US" dirty="0" smtClean="0"/>
              <a:t>3. Radiotherapy </a:t>
            </a:r>
          </a:p>
          <a:p>
            <a:pPr>
              <a:buNone/>
            </a:pPr>
            <a:r>
              <a:rPr lang="en-US" b="1" dirty="0" smtClean="0"/>
              <a:t>NURSING INTERVENTION (post excision of tumor)</a:t>
            </a:r>
          </a:p>
          <a:p>
            <a:pPr marL="514350" indent="-514350">
              <a:buFont typeface="+mj-lt"/>
              <a:buAutoNum type="arabicPeriod"/>
            </a:pPr>
            <a:r>
              <a:rPr lang="en-US" dirty="0" smtClean="0"/>
              <a:t>Pain relieve: pharmacologic &amp; non-pharmacologic pain </a:t>
            </a:r>
            <a:r>
              <a:rPr lang="en-US" dirty="0" err="1" smtClean="0"/>
              <a:t>mx</a:t>
            </a:r>
            <a:r>
              <a:rPr lang="en-US" dirty="0" smtClean="0"/>
              <a:t>. Work with pt for effective pain </a:t>
            </a:r>
            <a:r>
              <a:rPr lang="en-US" dirty="0" err="1" smtClean="0"/>
              <a:t>mx</a:t>
            </a:r>
            <a:r>
              <a:rPr lang="en-US" dirty="0" smtClean="0"/>
              <a:t> regime increasing pt control.</a:t>
            </a:r>
          </a:p>
          <a:p>
            <a:pPr>
              <a:buNone/>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151</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TUMOURS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2. Wound care as healing maybe delayed because of surgery &amp; radiotherapy. Minimize pressure on wound.</a:t>
            </a:r>
          </a:p>
          <a:p>
            <a:pPr>
              <a:buNone/>
            </a:pPr>
            <a:r>
              <a:rPr lang="en-US" dirty="0" smtClean="0"/>
              <a:t>3. Adequate nutrition, address anorexia, nausea &amp; vomiting post chemotherapy &amp; radiotherapy.</a:t>
            </a:r>
          </a:p>
          <a:p>
            <a:pPr>
              <a:buNone/>
            </a:pPr>
            <a:r>
              <a:rPr lang="en-US" dirty="0" smtClean="0"/>
              <a:t>4. Prevent wound infection- antibiotics &amp; aseptic wound dressing  techniques. If pt is on chemotherapy monitor WBC.</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152</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TUMOUR</a:t>
            </a:r>
            <a:endParaRPr lang="en-US" dirty="0"/>
          </a:p>
        </p:txBody>
      </p:sp>
      <p:sp>
        <p:nvSpPr>
          <p:cNvPr id="3" name="Content Placeholder 2"/>
          <p:cNvSpPr>
            <a:spLocks noGrp="1"/>
          </p:cNvSpPr>
          <p:nvPr>
            <p:ph sz="quarter" idx="1"/>
          </p:nvPr>
        </p:nvSpPr>
        <p:spPr/>
        <p:txBody>
          <a:bodyPr/>
          <a:lstStyle/>
          <a:p>
            <a:pPr>
              <a:buNone/>
            </a:pPr>
            <a:r>
              <a:rPr lang="en-US" dirty="0" smtClean="0"/>
              <a:t>5. Give psychological care.</a:t>
            </a:r>
          </a:p>
          <a:p>
            <a:pPr>
              <a:buNone/>
            </a:pPr>
            <a:r>
              <a:rPr lang="en-US" dirty="0" smtClean="0"/>
              <a:t>6. physiotherapy.</a:t>
            </a:r>
          </a:p>
          <a:p>
            <a:pPr>
              <a:buNone/>
            </a:pPr>
            <a:r>
              <a:rPr lang="en-US" dirty="0" smtClean="0"/>
              <a:t>7. Teach on meds, dressing, treatment regimen,  physical &amp; occupational therapy programs, &amp; complications.</a:t>
            </a:r>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153</a:t>
            </a:fld>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TUBERCULOSIS</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It is caused by dissemination of bacilli via the blood stream early in the course of the initial infection.</a:t>
            </a:r>
          </a:p>
          <a:p>
            <a:pPr>
              <a:buFont typeface="Wingdings" pitchFamily="2" charset="2"/>
              <a:buChar char="Ø"/>
            </a:pPr>
            <a:r>
              <a:rPr lang="en-US" dirty="0" smtClean="0"/>
              <a:t>In some cases spread to bone appears to result from lymphatic drainage from another infected area such as the pleura or kidney.</a:t>
            </a:r>
          </a:p>
          <a:p>
            <a:pPr>
              <a:buFont typeface="Wingdings" pitchFamily="2" charset="2"/>
              <a:buChar char="Ø"/>
            </a:pPr>
            <a:r>
              <a:rPr lang="en-US" dirty="0" smtClean="0"/>
              <a:t>May smolder for years before being discovered. </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154</a:t>
            </a:fld>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TUBERCULOSIS</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dirty="0" smtClean="0"/>
              <a:t>Basic lesions almost always is a combination of </a:t>
            </a:r>
            <a:r>
              <a:rPr lang="en-US" dirty="0" err="1" smtClean="0"/>
              <a:t>osteomyelitis</a:t>
            </a:r>
            <a:r>
              <a:rPr lang="en-US" dirty="0" smtClean="0"/>
              <a:t> &amp; </a:t>
            </a:r>
            <a:r>
              <a:rPr lang="en-US" dirty="0" err="1" smtClean="0"/>
              <a:t>athritis</a:t>
            </a:r>
            <a:r>
              <a:rPr lang="en-US" dirty="0" smtClean="0"/>
              <a:t>.</a:t>
            </a:r>
          </a:p>
          <a:p>
            <a:pPr>
              <a:buFont typeface="Wingdings" pitchFamily="2" charset="2"/>
              <a:buChar char="Ø"/>
            </a:pPr>
            <a:r>
              <a:rPr lang="en-US" dirty="0" smtClean="0"/>
              <a:t>In adults, skeletal tuberculosis usually occurs in weight- bearing joints; spine, hip &amp; knees.</a:t>
            </a:r>
          </a:p>
          <a:p>
            <a:pPr>
              <a:buNone/>
            </a:pPr>
            <a:r>
              <a:rPr lang="en-US" b="1" dirty="0" smtClean="0"/>
              <a:t>PATHOPHYSIOLOGY</a:t>
            </a:r>
          </a:p>
          <a:p>
            <a:pPr>
              <a:buFont typeface="Wingdings" pitchFamily="2" charset="2"/>
              <a:buChar char="Ø"/>
            </a:pPr>
            <a:r>
              <a:rPr lang="en-US" dirty="0" smtClean="0"/>
              <a:t>An inflammatory reaction is followed by formation of granulation tissue that begins to erode &amp; destroy cartilage &amp; eventually </a:t>
            </a:r>
            <a:r>
              <a:rPr lang="en-US" dirty="0" err="1" smtClean="0"/>
              <a:t>cancellous</a:t>
            </a:r>
            <a:r>
              <a:rPr lang="en-US" dirty="0" smtClean="0"/>
              <a:t> bone, ultimately leading to demineralization &amp; </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155</a:t>
            </a:fld>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TUBERCULOSIS</a:t>
            </a:r>
            <a:endParaRPr lang="en-US" dirty="0"/>
          </a:p>
        </p:txBody>
      </p:sp>
      <p:sp>
        <p:nvSpPr>
          <p:cNvPr id="3" name="Content Placeholder 2"/>
          <p:cNvSpPr>
            <a:spLocks noGrp="1"/>
          </p:cNvSpPr>
          <p:nvPr>
            <p:ph sz="quarter" idx="1"/>
          </p:nvPr>
        </p:nvSpPr>
        <p:spPr/>
        <p:txBody>
          <a:bodyPr/>
          <a:lstStyle/>
          <a:p>
            <a:pPr>
              <a:buNone/>
            </a:pPr>
            <a:r>
              <a:rPr lang="en-US" dirty="0" smtClean="0"/>
              <a:t>Necrosis. The healing process involves deposition of fibrous tissue.</a:t>
            </a:r>
          </a:p>
          <a:p>
            <a:pPr>
              <a:buNone/>
            </a:pPr>
            <a:r>
              <a:rPr lang="en-US" b="1" dirty="0" smtClean="0"/>
              <a:t>PRESENTATION</a:t>
            </a:r>
          </a:p>
          <a:p>
            <a:pPr marL="514350" indent="-514350">
              <a:buFont typeface="+mj-lt"/>
              <a:buAutoNum type="arabicPeriod"/>
            </a:pPr>
            <a:r>
              <a:rPr lang="en-US" dirty="0" smtClean="0"/>
              <a:t>Multiple </a:t>
            </a:r>
            <a:r>
              <a:rPr lang="en-US" dirty="0" err="1" smtClean="0"/>
              <a:t>osteolytic</a:t>
            </a:r>
            <a:r>
              <a:rPr lang="en-US" dirty="0" smtClean="0"/>
              <a:t> lesions.</a:t>
            </a:r>
          </a:p>
          <a:p>
            <a:pPr marL="514350" indent="-514350">
              <a:buFont typeface="+mj-lt"/>
              <a:buAutoNum type="arabicPeriod"/>
            </a:pPr>
            <a:r>
              <a:rPr lang="en-US" dirty="0" smtClean="0"/>
              <a:t>Pain </a:t>
            </a:r>
          </a:p>
          <a:p>
            <a:pPr marL="514350" indent="-514350">
              <a:buFont typeface="+mj-lt"/>
              <a:buAutoNum type="arabicPeriod"/>
            </a:pPr>
            <a:r>
              <a:rPr lang="en-US" dirty="0" smtClean="0"/>
              <a:t>Slight narrowing of vertebral space.</a:t>
            </a:r>
          </a:p>
          <a:p>
            <a:pPr marL="514350" indent="-514350">
              <a:buFont typeface="+mj-lt"/>
              <a:buAutoNum type="arabicPeriod"/>
            </a:pPr>
            <a:r>
              <a:rPr lang="en-US" dirty="0" smtClean="0"/>
              <a:t>Later vertebral body destruction with collapse &amp; formation of </a:t>
            </a:r>
            <a:r>
              <a:rPr lang="en-US" dirty="0" err="1" smtClean="0"/>
              <a:t>kyphosis</a:t>
            </a:r>
            <a:r>
              <a:rPr lang="en-US" dirty="0" smtClean="0"/>
              <a:t> &amp; scoliosis</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156</a:t>
            </a:fld>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TUBERCULOSIS</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b="1" dirty="0" smtClean="0"/>
              <a:t>POTT’S DISEASE (TUBERCULOSIS SPONDULOSIS)</a:t>
            </a:r>
          </a:p>
          <a:p>
            <a:pPr>
              <a:buFont typeface="Wingdings" pitchFamily="2" charset="2"/>
              <a:buChar char="Ø"/>
            </a:pPr>
            <a:r>
              <a:rPr lang="en-US" dirty="0" smtClean="0"/>
              <a:t>This is TB of the spine.</a:t>
            </a:r>
          </a:p>
          <a:p>
            <a:pPr>
              <a:buFont typeface="Wingdings" pitchFamily="2" charset="2"/>
              <a:buChar char="Ø"/>
            </a:pPr>
            <a:r>
              <a:rPr lang="en-US" dirty="0" smtClean="0"/>
              <a:t>Half of the cases of skeletal tuberculosis occur in the spine. </a:t>
            </a:r>
          </a:p>
          <a:p>
            <a:pPr>
              <a:buFont typeface="Wingdings" pitchFamily="2" charset="2"/>
              <a:buChar char="Ø"/>
            </a:pPr>
            <a:r>
              <a:rPr lang="en-US" dirty="0" smtClean="0"/>
              <a:t>Infectious process begins in the anterior part of a vertebral body.</a:t>
            </a:r>
          </a:p>
          <a:p>
            <a:pPr>
              <a:buFont typeface="Wingdings" pitchFamily="2" charset="2"/>
              <a:buChar char="Ø"/>
            </a:pPr>
            <a:r>
              <a:rPr lang="en-US" dirty="0" smtClean="0"/>
              <a:t>The disk space between two involved vertebrae is usually destroyed, producing the characteristic anterior wedging of two involved vertebrae with loss of intervening disk space.</a:t>
            </a:r>
          </a:p>
          <a:p>
            <a:pPr>
              <a:buNone/>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157</a:t>
            </a:fld>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TUBERCULOSIS</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dirty="0" smtClean="0"/>
              <a:t>The resulting deformity may produce a characteristic posterior prominence of the spine</a:t>
            </a:r>
          </a:p>
          <a:p>
            <a:pPr>
              <a:buFont typeface="Wingdings" pitchFamily="2" charset="2"/>
              <a:buChar char="Ø"/>
            </a:pPr>
            <a:r>
              <a:rPr lang="en-US" dirty="0" smtClean="0"/>
              <a:t>Thoracic spine is involved most frequently</a:t>
            </a:r>
          </a:p>
          <a:p>
            <a:pPr>
              <a:buFont typeface="Wingdings" pitchFamily="2" charset="2"/>
              <a:buChar char="Ø"/>
            </a:pPr>
            <a:r>
              <a:rPr lang="en-US" dirty="0" smtClean="0"/>
              <a:t>Lumber spine is next, &amp; cervical &amp; sacral spines least often.</a:t>
            </a:r>
          </a:p>
          <a:p>
            <a:pPr>
              <a:buNone/>
            </a:pPr>
            <a:r>
              <a:rPr lang="en-US" b="1" dirty="0" smtClean="0"/>
              <a:t>POTT’S ABSCESS &amp; SINUS FORMATION</a:t>
            </a:r>
          </a:p>
          <a:p>
            <a:pPr>
              <a:buFont typeface="Wingdings" pitchFamily="2" charset="2"/>
              <a:buChar char="Ø"/>
            </a:pPr>
            <a:r>
              <a:rPr lang="en-US" dirty="0" smtClean="0"/>
              <a:t>Pus from a vertebral focus ruptures </a:t>
            </a:r>
            <a:r>
              <a:rPr lang="en-US" dirty="0" err="1" smtClean="0"/>
              <a:t>anteriorly</a:t>
            </a:r>
            <a:r>
              <a:rPr lang="en-US" dirty="0" smtClean="0"/>
              <a:t>, enveloping the spine &amp; producing a </a:t>
            </a:r>
            <a:r>
              <a:rPr lang="en-US" dirty="0" err="1" smtClean="0"/>
              <a:t>paraspinal</a:t>
            </a:r>
            <a:r>
              <a:rPr lang="en-US" dirty="0" smtClean="0"/>
              <a:t> abscess</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158</a:t>
            </a:fld>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TUBERCULOSIS</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dirty="0" smtClean="0"/>
              <a:t>Since it is confined by tight </a:t>
            </a:r>
            <a:r>
              <a:rPr lang="en-US" dirty="0" err="1" smtClean="0"/>
              <a:t>ligamentous</a:t>
            </a:r>
            <a:r>
              <a:rPr lang="en-US" dirty="0" smtClean="0"/>
              <a:t> investments, it can develop higher pressure, dissect along tissue planes for long distance, &amp; present as a mass in the </a:t>
            </a:r>
            <a:r>
              <a:rPr lang="en-US" dirty="0" err="1" smtClean="0"/>
              <a:t>supraclavicular</a:t>
            </a:r>
            <a:r>
              <a:rPr lang="en-US" dirty="0" smtClean="0"/>
              <a:t> space, above the posterior iliac crest in the </a:t>
            </a:r>
            <a:r>
              <a:rPr lang="en-US" dirty="0" err="1" smtClean="0"/>
              <a:t>petit’s</a:t>
            </a:r>
            <a:r>
              <a:rPr lang="en-US" dirty="0" smtClean="0"/>
              <a:t> triangle the groin, the buttock, or even the </a:t>
            </a:r>
            <a:r>
              <a:rPr lang="en-US" dirty="0" err="1" smtClean="0"/>
              <a:t>popliteal</a:t>
            </a:r>
            <a:r>
              <a:rPr lang="en-US" dirty="0" smtClean="0"/>
              <a:t> </a:t>
            </a:r>
            <a:r>
              <a:rPr lang="en-US" dirty="0" err="1" smtClean="0"/>
              <a:t>fossa</a:t>
            </a:r>
            <a:r>
              <a:rPr lang="en-US" dirty="0" smtClean="0"/>
              <a:t>.</a:t>
            </a:r>
          </a:p>
          <a:p>
            <a:pPr>
              <a:buFont typeface="Wingdings" pitchFamily="2" charset="2"/>
              <a:buChar char="Ø"/>
            </a:pPr>
            <a:r>
              <a:rPr lang="en-US" dirty="0" smtClean="0"/>
              <a:t>Cases of </a:t>
            </a:r>
            <a:r>
              <a:rPr lang="en-US" dirty="0" err="1" smtClean="0"/>
              <a:t>Pott’s</a:t>
            </a:r>
            <a:r>
              <a:rPr lang="en-US" dirty="0" smtClean="0"/>
              <a:t> </a:t>
            </a:r>
            <a:r>
              <a:rPr lang="en-US" dirty="0" err="1" smtClean="0"/>
              <a:t>abcess</a:t>
            </a:r>
            <a:r>
              <a:rPr lang="en-US" dirty="0" smtClean="0"/>
              <a:t> perforating into the bowel have been reported, resulting in a gas-filled </a:t>
            </a:r>
            <a:r>
              <a:rPr lang="en-US" dirty="0" err="1" smtClean="0"/>
              <a:t>psoas</a:t>
            </a:r>
            <a:endParaRPr lang="en-US" dirty="0" smtClean="0"/>
          </a:p>
          <a:p>
            <a:pPr>
              <a:buFont typeface="Wingdings" pitchFamily="2" charset="2"/>
              <a:buChar char="Ø"/>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159</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pPr>
              <a:lnSpc>
                <a:spcPct val="115000"/>
              </a:lnSpc>
              <a:spcBef>
                <a:spcPts val="0"/>
              </a:spcBef>
              <a:spcAft>
                <a:spcPts val="1000"/>
              </a:spcAft>
            </a:pPr>
            <a:r>
              <a:rPr lang="en-US" dirty="0">
                <a:latin typeface="Calibri" panose="020F0502020204030204" pitchFamily="34" charset="0"/>
                <a:ea typeface="SimSun" panose="02010600030101010101" pitchFamily="2" charset="-122"/>
                <a:cs typeface="Times New Roman" panose="02020603050405020304" pitchFamily="18" charset="0"/>
              </a:rPr>
              <a:t>Fracture healing can be described in three conceptual stages. An understanding of the timing and mechanisms associated with each stage is important in planning fracture treatment. The stages are:</a:t>
            </a:r>
          </a:p>
          <a:p>
            <a:endParaRPr lang="en-US" dirty="0"/>
          </a:p>
        </p:txBody>
      </p:sp>
      <p:sp>
        <p:nvSpPr>
          <p:cNvPr id="3" name="Title 2"/>
          <p:cNvSpPr>
            <a:spLocks noGrp="1"/>
          </p:cNvSpPr>
          <p:nvPr>
            <p:ph type="title"/>
          </p:nvPr>
        </p:nvSpPr>
        <p:spPr/>
        <p:txBody>
          <a:bodyPr/>
          <a:lstStyle/>
          <a:p>
            <a:r>
              <a:rPr lang="en-US" dirty="0" smtClean="0"/>
              <a:t>BONE HEALING</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16</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309707580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TUBERCULOSIS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visible on x-ray films.</a:t>
            </a:r>
          </a:p>
          <a:p>
            <a:pPr>
              <a:buFont typeface="Wingdings" pitchFamily="2" charset="2"/>
              <a:buChar char="Ø"/>
            </a:pPr>
            <a:r>
              <a:rPr lang="en-US" dirty="0" smtClean="0"/>
              <a:t>Rupture into adjacent lung has been observed.</a:t>
            </a:r>
          </a:p>
          <a:p>
            <a:pPr>
              <a:buFont typeface="Wingdings" pitchFamily="2" charset="2"/>
              <a:buChar char="Ø"/>
            </a:pPr>
            <a:r>
              <a:rPr lang="en-US" dirty="0" smtClean="0"/>
              <a:t>The abscess can spread infection to other vertebral bodies, sometimes with intervening normal spine.</a:t>
            </a:r>
          </a:p>
          <a:p>
            <a:pPr>
              <a:buNone/>
            </a:pPr>
            <a:r>
              <a:rPr lang="en-US" b="1" dirty="0" smtClean="0"/>
              <a:t>POTT’S PARAPLEGIA</a:t>
            </a:r>
          </a:p>
          <a:p>
            <a:pPr>
              <a:buFont typeface="Wingdings" pitchFamily="2" charset="2"/>
              <a:buChar char="Ø"/>
            </a:pPr>
            <a:r>
              <a:rPr lang="en-US" dirty="0" smtClean="0"/>
              <a:t>Paralysis of lower extremities can develop in several ways. </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160</a:t>
            </a:fld>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TUBERCULOSIS</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dirty="0" smtClean="0"/>
              <a:t>Pressure in a </a:t>
            </a:r>
            <a:r>
              <a:rPr lang="en-US" dirty="0" err="1" smtClean="0"/>
              <a:t>paraspinal</a:t>
            </a:r>
            <a:r>
              <a:rPr lang="en-US" dirty="0" smtClean="0"/>
              <a:t> abscess can produce ischemic changes in the subjacent cord.</a:t>
            </a:r>
          </a:p>
          <a:p>
            <a:pPr>
              <a:buFont typeface="Wingdings" pitchFamily="2" charset="2"/>
              <a:buChar char="Ø"/>
            </a:pPr>
            <a:r>
              <a:rPr lang="en-US" dirty="0" smtClean="0"/>
              <a:t>In such cases neurologic symptoms are promptly relieved by drainage of the abscess.</a:t>
            </a:r>
          </a:p>
          <a:p>
            <a:pPr>
              <a:buFont typeface="Wingdings" pitchFamily="2" charset="2"/>
              <a:buChar char="Ø"/>
            </a:pPr>
            <a:r>
              <a:rPr lang="en-US" dirty="0" err="1" smtClean="0"/>
              <a:t>Caseous</a:t>
            </a:r>
            <a:r>
              <a:rPr lang="en-US" dirty="0" smtClean="0"/>
              <a:t> or granulating tissue may extrude from the posterior aspect of the vertebral body &amp; impinge on the anterior aspect of the cord.</a:t>
            </a:r>
          </a:p>
          <a:p>
            <a:pPr>
              <a:buFont typeface="Wingdings" pitchFamily="2" charset="2"/>
              <a:buChar char="Ø"/>
            </a:pPr>
            <a:r>
              <a:rPr lang="en-US" dirty="0" smtClean="0"/>
              <a:t>Inflammatory thrombosis of the anterior spine artery can occur. </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161</a:t>
            </a:fld>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TUBERCULOSIS</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Sudden cord </a:t>
            </a:r>
            <a:r>
              <a:rPr lang="en-US" dirty="0" err="1" smtClean="0"/>
              <a:t>transections</a:t>
            </a:r>
            <a:r>
              <a:rPr lang="en-US" dirty="0" smtClean="0"/>
              <a:t>(injury) may result from serious loss of structural integrity.</a:t>
            </a:r>
          </a:p>
          <a:p>
            <a:pPr>
              <a:buNone/>
            </a:pPr>
            <a:r>
              <a:rPr lang="en-US" b="1" dirty="0" smtClean="0"/>
              <a:t>INVESTIGATIONS</a:t>
            </a:r>
          </a:p>
          <a:p>
            <a:pPr marL="514350" indent="-514350">
              <a:buFont typeface="+mj-lt"/>
              <a:buAutoNum type="arabicPeriod"/>
            </a:pPr>
            <a:r>
              <a:rPr lang="en-US" dirty="0" smtClean="0"/>
              <a:t>Tuberculin test: precise </a:t>
            </a:r>
            <a:r>
              <a:rPr lang="en-US" dirty="0" err="1" smtClean="0"/>
              <a:t>intracutaneous</a:t>
            </a:r>
            <a:r>
              <a:rPr lang="en-US" dirty="0" smtClean="0"/>
              <a:t> injection producing a raised, blanched wheal. The reaction is read in 48-72 hrs, a positive test defined as greater than 10mm of </a:t>
            </a:r>
            <a:r>
              <a:rPr lang="en-US" dirty="0" err="1" smtClean="0"/>
              <a:t>induration</a:t>
            </a:r>
            <a:r>
              <a:rPr lang="en-US" dirty="0" smtClean="0"/>
              <a:t>.</a:t>
            </a:r>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162</a:t>
            </a:fld>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TUBERCULOSIS</a:t>
            </a:r>
            <a:endParaRPr lang="en-US" dirty="0"/>
          </a:p>
        </p:txBody>
      </p:sp>
      <p:sp>
        <p:nvSpPr>
          <p:cNvPr id="3" name="Content Placeholder 2"/>
          <p:cNvSpPr>
            <a:spLocks noGrp="1"/>
          </p:cNvSpPr>
          <p:nvPr>
            <p:ph sz="quarter" idx="1"/>
          </p:nvPr>
        </p:nvSpPr>
        <p:spPr/>
        <p:txBody>
          <a:bodyPr/>
          <a:lstStyle/>
          <a:p>
            <a:pPr>
              <a:buNone/>
            </a:pPr>
            <a:r>
              <a:rPr lang="en-US" dirty="0" smtClean="0"/>
              <a:t>2. Tissue or pus culture &amp; specify of micro-organism.</a:t>
            </a:r>
          </a:p>
          <a:p>
            <a:pPr>
              <a:buNone/>
            </a:pPr>
            <a:r>
              <a:rPr lang="en-US" dirty="0" smtClean="0"/>
              <a:t>3. CT spine, MRI, x-ray</a:t>
            </a:r>
          </a:p>
          <a:p>
            <a:pPr>
              <a:buNone/>
            </a:pPr>
            <a:r>
              <a:rPr lang="en-US" b="1" dirty="0" smtClean="0"/>
              <a:t>TREATMENT</a:t>
            </a:r>
          </a:p>
          <a:p>
            <a:pPr marL="514350" indent="-514350">
              <a:buFont typeface="+mj-lt"/>
              <a:buAutoNum type="arabicPeriod"/>
            </a:pPr>
            <a:r>
              <a:rPr lang="en-US" dirty="0" smtClean="0"/>
              <a:t>Bed rest to relief pain</a:t>
            </a:r>
          </a:p>
          <a:p>
            <a:pPr marL="514350" indent="-514350">
              <a:buFont typeface="+mj-lt"/>
              <a:buAutoNum type="arabicPeriod"/>
            </a:pPr>
            <a:r>
              <a:rPr lang="en-US" dirty="0" smtClean="0"/>
              <a:t>Drainage or debridement of large </a:t>
            </a:r>
            <a:r>
              <a:rPr lang="en-US" dirty="0" err="1" smtClean="0"/>
              <a:t>paraspinal</a:t>
            </a:r>
            <a:r>
              <a:rPr lang="en-US" dirty="0" smtClean="0"/>
              <a:t> abscesses if they are causing paraplegia or </a:t>
            </a:r>
            <a:r>
              <a:rPr lang="en-US" dirty="0" err="1" smtClean="0"/>
              <a:t>paraparesis</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163</a:t>
            </a:fld>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TUBERCULOSIS</a:t>
            </a:r>
            <a:endParaRPr lang="en-US" dirty="0"/>
          </a:p>
        </p:txBody>
      </p:sp>
      <p:sp>
        <p:nvSpPr>
          <p:cNvPr id="3" name="Content Placeholder 2"/>
          <p:cNvSpPr>
            <a:spLocks noGrp="1"/>
          </p:cNvSpPr>
          <p:nvPr>
            <p:ph sz="quarter" idx="1"/>
          </p:nvPr>
        </p:nvSpPr>
        <p:spPr/>
        <p:txBody>
          <a:bodyPr/>
          <a:lstStyle/>
          <a:p>
            <a:pPr>
              <a:buNone/>
            </a:pPr>
            <a:r>
              <a:rPr lang="en-US" dirty="0" smtClean="0"/>
              <a:t>3. Prolonged treatment (2 years) with an INH (</a:t>
            </a:r>
            <a:r>
              <a:rPr lang="en-US" dirty="0" err="1" smtClean="0"/>
              <a:t>isoniazid</a:t>
            </a:r>
            <a:r>
              <a:rPr lang="en-US" dirty="0" smtClean="0"/>
              <a:t>)- containing regimen is indicated &amp; many advise including RMP (</a:t>
            </a:r>
            <a:r>
              <a:rPr lang="en-US" dirty="0" err="1" smtClean="0"/>
              <a:t>rifampicin</a:t>
            </a:r>
            <a:r>
              <a:rPr lang="en-US" dirty="0" smtClean="0"/>
              <a:t>) for 9 months.</a:t>
            </a:r>
          </a:p>
          <a:p>
            <a:pPr>
              <a:buNone/>
            </a:pPr>
            <a:r>
              <a:rPr lang="en-US" dirty="0" smtClean="0"/>
              <a:t>4. Advanced neurologic defects &amp; severe anatomic instability of the spine require more radical orthopedic approaches.</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164</a:t>
            </a:fld>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ATHRITIC HAND</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2743201" y="1447800"/>
            <a:ext cx="4724400" cy="46482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165</a:t>
            </a:fld>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ARTHRITIC KNEE</a:t>
            </a:r>
            <a:endParaRPr lang="en-US" dirty="0"/>
          </a:p>
        </p:txBody>
      </p:sp>
      <p:pic>
        <p:nvPicPr>
          <p:cNvPr id="4" name="Content Placeholder 3"/>
          <p:cNvPicPr>
            <a:picLocks noGrp="1"/>
          </p:cNvPicPr>
          <p:nvPr>
            <p:ph sz="quarter" idx="1"/>
          </p:nvPr>
        </p:nvPicPr>
        <p:blipFill>
          <a:blip r:embed="rId2" cstate="print"/>
          <a:stretch>
            <a:fillRect/>
          </a:stretch>
        </p:blipFill>
        <p:spPr bwMode="auto">
          <a:xfrm>
            <a:off x="4027487" y="3038475"/>
            <a:ext cx="1323975" cy="161925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166</a:t>
            </a:fld>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ARTHRITIS</a:t>
            </a:r>
            <a:endParaRPr lang="en-US" dirty="0"/>
          </a:p>
        </p:txBody>
      </p:sp>
      <p:sp>
        <p:nvSpPr>
          <p:cNvPr id="3" name="Content Placeholder 2"/>
          <p:cNvSpPr>
            <a:spLocks noGrp="1"/>
          </p:cNvSpPr>
          <p:nvPr>
            <p:ph sz="quarter" idx="1"/>
          </p:nvPr>
        </p:nvSpPr>
        <p:spPr/>
        <p:txBody>
          <a:bodyPr>
            <a:normAutofit fontScale="92500" lnSpcReduction="10000"/>
          </a:bodyPr>
          <a:lstStyle/>
          <a:p>
            <a:pPr>
              <a:buFont typeface="Wingdings" pitchFamily="2" charset="2"/>
              <a:buChar char="Ø"/>
            </a:pPr>
            <a:r>
              <a:rPr lang="en-US" dirty="0" smtClean="0"/>
              <a:t> It is the inflammation of a joint, usually accompanied by pain, swelling &amp; changes in structure.</a:t>
            </a:r>
          </a:p>
          <a:p>
            <a:pPr>
              <a:buFont typeface="Wingdings" pitchFamily="2" charset="2"/>
              <a:buChar char="Ø"/>
            </a:pPr>
            <a:r>
              <a:rPr lang="en-US" dirty="0" smtClean="0"/>
              <a:t>Occurs in many forms </a:t>
            </a:r>
            <a:r>
              <a:rPr lang="en-US" dirty="0" err="1" smtClean="0"/>
              <a:t>e.g</a:t>
            </a:r>
            <a:endParaRPr lang="en-US" dirty="0" smtClean="0"/>
          </a:p>
          <a:p>
            <a:pPr marL="514350" indent="-514350">
              <a:buFont typeface="+mj-lt"/>
              <a:buAutoNum type="alphaLcPeriod"/>
            </a:pPr>
            <a:r>
              <a:rPr lang="en-US" dirty="0" smtClean="0"/>
              <a:t>Acute secondary arthritis: arthritis caused by </a:t>
            </a:r>
            <a:r>
              <a:rPr lang="en-US" dirty="0" err="1" smtClean="0"/>
              <a:t>osteitis</a:t>
            </a:r>
            <a:r>
              <a:rPr lang="en-US" dirty="0" smtClean="0"/>
              <a:t>.</a:t>
            </a:r>
          </a:p>
          <a:p>
            <a:pPr marL="514350" indent="-514350">
              <a:buFont typeface="+mj-lt"/>
              <a:buAutoNum type="alphaLcPeriod"/>
            </a:pPr>
            <a:r>
              <a:rPr lang="en-US" dirty="0" smtClean="0"/>
              <a:t>Acute </a:t>
            </a:r>
            <a:r>
              <a:rPr lang="en-US" dirty="0" err="1" smtClean="0"/>
              <a:t>suppurative</a:t>
            </a:r>
            <a:r>
              <a:rPr lang="en-US" dirty="0" smtClean="0"/>
              <a:t> purulent distention of synovial sac: a serious form usually due to bacterial infection.</a:t>
            </a:r>
          </a:p>
          <a:p>
            <a:pPr marL="514350" indent="-514350">
              <a:buFont typeface="+mj-lt"/>
              <a:buAutoNum type="alphaLcPeriod"/>
            </a:pPr>
            <a:r>
              <a:rPr lang="en-US" dirty="0" smtClean="0"/>
              <a:t>Allergic arthritis: arthritis following ingestion of food allergens or  occurring in serum sickness</a:t>
            </a:r>
          </a:p>
          <a:p>
            <a:pPr marL="514350" indent="-514350">
              <a:buFont typeface="+mj-lt"/>
              <a:buAutoNum type="alphaLcPeriod"/>
            </a:pPr>
            <a:r>
              <a:rPr lang="en-US" dirty="0" err="1" smtClean="0"/>
              <a:t>Palindromic</a:t>
            </a:r>
            <a:r>
              <a:rPr lang="en-US" dirty="0" smtClean="0"/>
              <a:t> arthritis: transient recurrent  arthritis, of unknown etiology of the large joints.</a:t>
            </a:r>
          </a:p>
          <a:p>
            <a:pPr>
              <a:buNone/>
            </a:pPr>
            <a:endParaRPr lang="en-US" b="1" dirty="0" smtClean="0"/>
          </a:p>
          <a:p>
            <a:pPr>
              <a:buNone/>
            </a:pPr>
            <a:endParaRPr lang="en-US" b="1" dirty="0" smtClean="0"/>
          </a:p>
          <a:p>
            <a:pPr>
              <a:buNone/>
            </a:pPr>
            <a:endParaRPr lang="en-US" dirty="0" smtClean="0"/>
          </a:p>
          <a:p>
            <a:pPr>
              <a:buFont typeface="Wingdings" pitchFamily="2" charset="2"/>
              <a:buChar char="Ø"/>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167</a:t>
            </a:fld>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ARTHRITIS</a:t>
            </a:r>
            <a:endParaRPr lang="en-US" dirty="0"/>
          </a:p>
        </p:txBody>
      </p:sp>
      <p:sp>
        <p:nvSpPr>
          <p:cNvPr id="3" name="Content Placeholder 2"/>
          <p:cNvSpPr>
            <a:spLocks noGrp="1"/>
          </p:cNvSpPr>
          <p:nvPr>
            <p:ph sz="quarter" idx="1"/>
          </p:nvPr>
        </p:nvSpPr>
        <p:spPr/>
        <p:txBody>
          <a:bodyPr/>
          <a:lstStyle/>
          <a:p>
            <a:pPr>
              <a:buNone/>
            </a:pPr>
            <a:r>
              <a:rPr lang="en-US" b="1" dirty="0" smtClean="0"/>
              <a:t>ETIOLOGY</a:t>
            </a:r>
          </a:p>
          <a:p>
            <a:pPr marL="514350" indent="-514350">
              <a:buFont typeface="+mj-lt"/>
              <a:buAutoNum type="arabicPeriod"/>
            </a:pPr>
            <a:r>
              <a:rPr lang="en-US" dirty="0" smtClean="0"/>
              <a:t>Infection; gonococcus, </a:t>
            </a:r>
            <a:r>
              <a:rPr lang="en-US" dirty="0" err="1" smtClean="0"/>
              <a:t>tuberculous</a:t>
            </a:r>
            <a:r>
              <a:rPr lang="en-US" dirty="0" smtClean="0"/>
              <a:t>, pneumococcal.</a:t>
            </a:r>
          </a:p>
          <a:p>
            <a:pPr marL="514350" indent="-514350">
              <a:buFont typeface="+mj-lt"/>
              <a:buAutoNum type="arabicPeriod"/>
            </a:pPr>
            <a:r>
              <a:rPr lang="en-US" dirty="0" smtClean="0"/>
              <a:t>Rheumatic fever</a:t>
            </a:r>
          </a:p>
          <a:p>
            <a:pPr marL="514350" indent="-514350">
              <a:buFont typeface="+mj-lt"/>
              <a:buAutoNum type="arabicPeriod"/>
            </a:pPr>
            <a:r>
              <a:rPr lang="en-US" dirty="0" smtClean="0"/>
              <a:t>Ulcerative colitis</a:t>
            </a:r>
          </a:p>
          <a:p>
            <a:pPr marL="514350" indent="-514350">
              <a:buFont typeface="+mj-lt"/>
              <a:buAutoNum type="arabicPeriod"/>
            </a:pPr>
            <a:r>
              <a:rPr lang="en-US" dirty="0" smtClean="0"/>
              <a:t>Trauma</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168</a:t>
            </a:fld>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ARTHRITIS</a:t>
            </a:r>
            <a:endParaRPr lang="en-US" dirty="0"/>
          </a:p>
        </p:txBody>
      </p:sp>
      <p:sp>
        <p:nvSpPr>
          <p:cNvPr id="3" name="Content Placeholder 2"/>
          <p:cNvSpPr>
            <a:spLocks noGrp="1"/>
          </p:cNvSpPr>
          <p:nvPr>
            <p:ph sz="quarter" idx="1"/>
          </p:nvPr>
        </p:nvSpPr>
        <p:spPr/>
        <p:txBody>
          <a:bodyPr/>
          <a:lstStyle/>
          <a:p>
            <a:pPr>
              <a:buNone/>
            </a:pPr>
            <a:r>
              <a:rPr lang="en-US" dirty="0" smtClean="0"/>
              <a:t>5.Degerative joint disease e.g. osteoarthritis.</a:t>
            </a:r>
          </a:p>
          <a:p>
            <a:pPr>
              <a:buNone/>
            </a:pPr>
            <a:r>
              <a:rPr lang="en-US" dirty="0" smtClean="0"/>
              <a:t>6. Metabolic disturbances such as gout.</a:t>
            </a:r>
          </a:p>
          <a:p>
            <a:pPr>
              <a:buNone/>
            </a:pPr>
            <a:r>
              <a:rPr lang="en-US" dirty="0" smtClean="0"/>
              <a:t>7. </a:t>
            </a:r>
            <a:r>
              <a:rPr lang="en-US" dirty="0" err="1" smtClean="0"/>
              <a:t>Neoplasms</a:t>
            </a:r>
            <a:r>
              <a:rPr lang="en-US" dirty="0" smtClean="0"/>
              <a:t> </a:t>
            </a:r>
            <a:r>
              <a:rPr lang="en-US" dirty="0" err="1" smtClean="0"/>
              <a:t>e.g</a:t>
            </a:r>
            <a:r>
              <a:rPr lang="en-US" dirty="0" smtClean="0"/>
              <a:t> </a:t>
            </a:r>
            <a:r>
              <a:rPr lang="en-US" dirty="0" err="1" smtClean="0"/>
              <a:t>synovioma</a:t>
            </a:r>
            <a:r>
              <a:rPr lang="en-US" dirty="0" smtClean="0"/>
              <a:t>.</a:t>
            </a:r>
          </a:p>
          <a:p>
            <a:pPr>
              <a:buNone/>
            </a:pPr>
            <a:r>
              <a:rPr lang="en-US" dirty="0" smtClean="0"/>
              <a:t>8. </a:t>
            </a:r>
            <a:r>
              <a:rPr lang="en-US" dirty="0" err="1" smtClean="0"/>
              <a:t>para</a:t>
            </a:r>
            <a:r>
              <a:rPr lang="en-US" dirty="0" smtClean="0"/>
              <a:t>- or </a:t>
            </a:r>
            <a:r>
              <a:rPr lang="en-US" dirty="0" err="1" smtClean="0"/>
              <a:t>peri-articular</a:t>
            </a:r>
            <a:r>
              <a:rPr lang="en-US" dirty="0" smtClean="0"/>
              <a:t> conditions </a:t>
            </a:r>
            <a:r>
              <a:rPr lang="en-US" dirty="0" err="1" smtClean="0"/>
              <a:t>eg</a:t>
            </a:r>
            <a:r>
              <a:rPr lang="en-US" dirty="0" smtClean="0"/>
              <a:t> </a:t>
            </a:r>
            <a:r>
              <a:rPr lang="en-US" dirty="0" err="1" smtClean="0"/>
              <a:t>fibromyositis</a:t>
            </a:r>
            <a:endParaRPr lang="en-US" dirty="0" smtClean="0"/>
          </a:p>
          <a:p>
            <a:pPr>
              <a:buNone/>
            </a:pPr>
            <a:r>
              <a:rPr lang="en-US" dirty="0" smtClean="0"/>
              <a:t>9. Psoriasis </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169</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86590" y="2667000"/>
            <a:ext cx="7123113" cy="4191000"/>
          </a:xfrm>
        </p:spPr>
        <p:txBody>
          <a:bodyPr>
            <a:normAutofit/>
          </a:bodyPr>
          <a:lstStyle/>
          <a:p>
            <a:r>
              <a:rPr lang="en-US" dirty="0">
                <a:latin typeface="Calibri" panose="020F0502020204030204" pitchFamily="34" charset="0"/>
                <a:ea typeface="SimSun" panose="02010600030101010101" pitchFamily="2" charset="-122"/>
                <a:cs typeface="Times New Roman" panose="02020603050405020304" pitchFamily="18" charset="0"/>
              </a:rPr>
              <a:t>This begins immediately after bone injury with the formation of a local hematoma or fibrin clot. There is local cell death where vessel disruption has resulted in ischemia - usually at the very ends of the fractured bone. Over the course of the next few days, this area becomes infiltrated by inflammatory cells and is characterized by local swelling and warmth. </a:t>
            </a:r>
            <a:endParaRPr lang="en-US" dirty="0"/>
          </a:p>
        </p:txBody>
      </p:sp>
      <p:sp>
        <p:nvSpPr>
          <p:cNvPr id="3" name="Title 2"/>
          <p:cNvSpPr>
            <a:spLocks noGrp="1"/>
          </p:cNvSpPr>
          <p:nvPr>
            <p:ph type="title"/>
          </p:nvPr>
        </p:nvSpPr>
        <p:spPr/>
        <p:txBody>
          <a:bodyPr>
            <a:normAutofit fontScale="90000"/>
          </a:bodyPr>
          <a:lstStyle/>
          <a:p>
            <a:r>
              <a:rPr lang="en-US" dirty="0" smtClean="0"/>
              <a:t>1. INFLAMMATION</a:t>
            </a:r>
            <a:br>
              <a:rPr lang="en-US" dirty="0" smtClean="0"/>
            </a:b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17</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124201807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ARTHRITIS</a:t>
            </a:r>
            <a:endParaRPr lang="en-US" dirty="0"/>
          </a:p>
        </p:txBody>
      </p:sp>
      <p:sp>
        <p:nvSpPr>
          <p:cNvPr id="3" name="Content Placeholder 2"/>
          <p:cNvSpPr>
            <a:spLocks noGrp="1"/>
          </p:cNvSpPr>
          <p:nvPr>
            <p:ph sz="quarter" idx="1"/>
          </p:nvPr>
        </p:nvSpPr>
        <p:spPr/>
        <p:txBody>
          <a:bodyPr/>
          <a:lstStyle/>
          <a:p>
            <a:pPr>
              <a:buNone/>
            </a:pPr>
            <a:r>
              <a:rPr lang="en-US" b="1" dirty="0" smtClean="0"/>
              <a:t>SIGNS &amp; SYMPTOMS</a:t>
            </a:r>
          </a:p>
          <a:p>
            <a:pPr>
              <a:buNone/>
            </a:pPr>
            <a:r>
              <a:rPr lang="en-US" dirty="0" smtClean="0"/>
              <a:t>Joint inflammation; redness, swelling, pain &amp; reduced mobility</a:t>
            </a:r>
          </a:p>
          <a:p>
            <a:pPr>
              <a:buNone/>
            </a:pPr>
            <a:r>
              <a:rPr lang="en-US" b="1" dirty="0" smtClean="0"/>
              <a:t>TREATMENT</a:t>
            </a:r>
          </a:p>
          <a:p>
            <a:pPr marL="514350" indent="-514350">
              <a:buFont typeface="+mj-lt"/>
              <a:buAutoNum type="arabicPeriod"/>
            </a:pPr>
            <a:r>
              <a:rPr lang="en-US" dirty="0" smtClean="0"/>
              <a:t>Treat underlying cause.</a:t>
            </a:r>
          </a:p>
          <a:p>
            <a:pPr marL="514350" indent="-514350">
              <a:buFont typeface="+mj-lt"/>
              <a:buAutoNum type="arabicPeriod"/>
            </a:pPr>
            <a:r>
              <a:rPr lang="en-US" dirty="0" smtClean="0"/>
              <a:t>Pts often benefit from </a:t>
            </a:r>
            <a:r>
              <a:rPr lang="en-US" dirty="0" err="1" smtClean="0"/>
              <a:t>referal</a:t>
            </a:r>
            <a:r>
              <a:rPr lang="en-US" dirty="0" smtClean="0"/>
              <a:t> to occupational or physiotherapy or both.</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170</a:t>
            </a:fld>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171</a:t>
            </a:fld>
            <a:endParaRPr lang="en-US"/>
          </a:p>
        </p:txBody>
      </p:sp>
      <p:sp>
        <p:nvSpPr>
          <p:cNvPr id="5" name="Content Placeholder 4"/>
          <p:cNvSpPr>
            <a:spLocks noGrp="1"/>
          </p:cNvSpPr>
          <p:nvPr>
            <p:ph sz="quarter" idx="1"/>
          </p:nvPr>
        </p:nvSpPr>
        <p:spPr/>
        <p:txBody>
          <a:bodyPr/>
          <a:lstStyle/>
          <a:p>
            <a:pPr marL="0" indent="0">
              <a:buNone/>
            </a:pPr>
            <a:r>
              <a:rPr lang="en-US" dirty="0" smtClean="0"/>
              <a:t>3. Physical </a:t>
            </a:r>
            <a:r>
              <a:rPr lang="en-US" dirty="0"/>
              <a:t>exercise: During pain, exercise seems to be the last option but  muscle strengthening and stretching exercises </a:t>
            </a:r>
            <a:r>
              <a:rPr lang="en-US" dirty="0" smtClean="0"/>
              <a:t>have </a:t>
            </a:r>
            <a:r>
              <a:rPr lang="en-US" dirty="0"/>
              <a:t>proved to be very helpful</a:t>
            </a:r>
            <a:r>
              <a:rPr lang="en-US" dirty="0" smtClean="0"/>
              <a:t>.</a:t>
            </a:r>
          </a:p>
          <a:p>
            <a:pPr marL="0" indent="0">
              <a:buNone/>
            </a:pPr>
            <a:r>
              <a:rPr lang="en-US" dirty="0" smtClean="0"/>
              <a:t>4.To </a:t>
            </a:r>
            <a:r>
              <a:rPr lang="en-US" dirty="0"/>
              <a:t>relieve pain: Pain relievers like NSAIDs (non-steroidal anti inflammatory drugs). NSAIDs generally interfere with chemicals called prostaglandins in the body, which trigger pain, inflammation, and fever.</a:t>
            </a:r>
          </a:p>
        </p:txBody>
      </p:sp>
    </p:spTree>
    <p:extLst>
      <p:ext uri="{BB962C8B-B14F-4D97-AF65-F5344CB8AC3E}">
        <p14:creationId xmlns:p14="http://schemas.microsoft.com/office/powerpoint/2010/main" val="50161027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172</a:t>
            </a:fld>
            <a:endParaRPr lang="en-US"/>
          </a:p>
        </p:txBody>
      </p:sp>
      <p:sp>
        <p:nvSpPr>
          <p:cNvPr id="5" name="Content Placeholder 4"/>
          <p:cNvSpPr>
            <a:spLocks noGrp="1"/>
          </p:cNvSpPr>
          <p:nvPr>
            <p:ph sz="quarter" idx="1"/>
          </p:nvPr>
        </p:nvSpPr>
        <p:spPr/>
        <p:txBody>
          <a:bodyPr/>
          <a:lstStyle/>
          <a:p>
            <a:pPr marL="0" indent="0">
              <a:buNone/>
            </a:pPr>
            <a:r>
              <a:rPr lang="en-US" dirty="0" smtClean="0"/>
              <a:t>5. Surgery</a:t>
            </a:r>
            <a:r>
              <a:rPr lang="en-US" dirty="0"/>
              <a:t>: Joint replacement surgery is often performed for those who are not able to walk or have lot of difficulty in walking</a:t>
            </a:r>
            <a:r>
              <a:rPr lang="en-US" dirty="0" smtClean="0"/>
              <a:t>.</a:t>
            </a:r>
          </a:p>
          <a:p>
            <a:pPr marL="0" indent="0">
              <a:buNone/>
            </a:pPr>
            <a:r>
              <a:rPr lang="en-US" dirty="0" smtClean="0"/>
              <a:t>6. Disease-modifying </a:t>
            </a:r>
            <a:r>
              <a:rPr lang="en-US" dirty="0"/>
              <a:t>anti rheumatic drugs (DMARDs): Often used to treat rheumatoid arthritis; DMARDs slow or stop immune system that attack joints. Examples include methotrexate (</a:t>
            </a:r>
            <a:r>
              <a:rPr lang="en-US" dirty="0" err="1"/>
              <a:t>Trexall</a:t>
            </a:r>
            <a:r>
              <a:rPr lang="en-US" dirty="0"/>
              <a:t>) and </a:t>
            </a:r>
            <a:r>
              <a:rPr lang="en-US" dirty="0" err="1"/>
              <a:t>hydroxychloroquine</a:t>
            </a:r>
            <a:r>
              <a:rPr lang="en-US" dirty="0"/>
              <a:t> (</a:t>
            </a:r>
            <a:r>
              <a:rPr lang="en-US" dirty="0" err="1"/>
              <a:t>Plaquenil</a:t>
            </a:r>
            <a:r>
              <a:rPr lang="en-US" dirty="0"/>
              <a:t>).</a:t>
            </a:r>
          </a:p>
        </p:txBody>
      </p:sp>
    </p:spTree>
    <p:extLst>
      <p:ext uri="{BB962C8B-B14F-4D97-AF65-F5344CB8AC3E}">
        <p14:creationId xmlns:p14="http://schemas.microsoft.com/office/powerpoint/2010/main" val="352216723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173</a:t>
            </a:fld>
            <a:endParaRPr lang="en-US"/>
          </a:p>
        </p:txBody>
      </p:sp>
      <p:sp>
        <p:nvSpPr>
          <p:cNvPr id="5" name="Content Placeholder 4"/>
          <p:cNvSpPr>
            <a:spLocks noGrp="1"/>
          </p:cNvSpPr>
          <p:nvPr>
            <p:ph sz="quarter" idx="1"/>
          </p:nvPr>
        </p:nvSpPr>
        <p:spPr/>
        <p:txBody>
          <a:bodyPr/>
          <a:lstStyle/>
          <a:p>
            <a:pPr marL="0" indent="0">
              <a:buNone/>
            </a:pPr>
            <a:r>
              <a:rPr lang="en-US" dirty="0" smtClean="0"/>
              <a:t>7. Intra-articular injection-A </a:t>
            </a:r>
            <a:r>
              <a:rPr lang="en-US" dirty="0"/>
              <a:t>hypodermic needle is injected into the affected joint where it delivers a dose of any one of many anti-inflammatory agents, the most common of which are corticosteroids.</a:t>
            </a:r>
          </a:p>
        </p:txBody>
      </p:sp>
    </p:spTree>
    <p:extLst>
      <p:ext uri="{BB962C8B-B14F-4D97-AF65-F5344CB8AC3E}">
        <p14:creationId xmlns:p14="http://schemas.microsoft.com/office/powerpoint/2010/main" val="25572728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 (O.A)</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dirty="0" smtClean="0"/>
              <a:t>Also known as joint degenerative disease or osteoarthritis.</a:t>
            </a:r>
          </a:p>
          <a:p>
            <a:pPr>
              <a:buFont typeface="Wingdings" pitchFamily="2" charset="2"/>
              <a:buChar char="Ø"/>
            </a:pPr>
            <a:r>
              <a:rPr lang="en-US" dirty="0" smtClean="0">
                <a:solidFill>
                  <a:srgbClr val="FF0000"/>
                </a:solidFill>
              </a:rPr>
              <a:t>It occurs when the protective cartilage that cushions the end of your bones wears down over time.</a:t>
            </a:r>
            <a:endParaRPr lang="en-US" dirty="0">
              <a:solidFill>
                <a:srgbClr val="FF0000"/>
              </a:solidFill>
            </a:endParaRPr>
          </a:p>
          <a:p>
            <a:pPr>
              <a:buFont typeface="Wingdings" pitchFamily="2" charset="2"/>
              <a:buChar char="Ø"/>
            </a:pPr>
            <a:r>
              <a:rPr lang="en-US" dirty="0"/>
              <a:t>It is a progressive </a:t>
            </a:r>
            <a:r>
              <a:rPr lang="en-US" dirty="0" err="1"/>
              <a:t>nonsystemic</a:t>
            </a:r>
            <a:r>
              <a:rPr lang="en-US" dirty="0"/>
              <a:t>, </a:t>
            </a:r>
            <a:r>
              <a:rPr lang="en-US" dirty="0" err="1"/>
              <a:t>noninflammatory</a:t>
            </a:r>
            <a:r>
              <a:rPr lang="en-US" dirty="0"/>
              <a:t> disease that causes a progressive degeneration of synovial joints of weight- bearing long bones.</a:t>
            </a:r>
          </a:p>
          <a:p>
            <a:pPr>
              <a:buFont typeface="Wingdings" pitchFamily="2" charset="2"/>
              <a:buChar char="Ø"/>
            </a:pPr>
            <a:endParaRPr lang="en-US" dirty="0" smtClean="0">
              <a:solidFill>
                <a:srgbClr val="FF0000"/>
              </a:solidFill>
            </a:endParaRPr>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174</a:t>
            </a:fld>
            <a:endParaRPr lang="en-US"/>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OSTEOARTHRITIS (O.A)</a:t>
            </a:r>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175</a:t>
            </a:fld>
            <a:endParaRPr lang="en-US"/>
          </a:p>
        </p:txBody>
      </p:sp>
      <p:sp>
        <p:nvSpPr>
          <p:cNvPr id="5" name="Content Placeholder 4"/>
          <p:cNvSpPr>
            <a:spLocks noGrp="1"/>
          </p:cNvSpPr>
          <p:nvPr>
            <p:ph sz="quarter" idx="1"/>
          </p:nvPr>
        </p:nvSpPr>
        <p:spPr/>
        <p:txBody>
          <a:bodyPr/>
          <a:lstStyle/>
          <a:p>
            <a:pPr>
              <a:buFont typeface="Wingdings" pitchFamily="2" charset="2"/>
              <a:buChar char="Ø"/>
            </a:pPr>
            <a:r>
              <a:rPr lang="en-US" dirty="0" smtClean="0"/>
              <a:t>OA </a:t>
            </a:r>
            <a:r>
              <a:rPr lang="en-US" dirty="0"/>
              <a:t>has been classified as primary (idiopathic, with no prior event or disease related to the AO) or secondary. Distinction is always not clear between primary &amp; secondary </a:t>
            </a:r>
            <a:r>
              <a:rPr lang="en-US" dirty="0" smtClean="0"/>
              <a:t>OA.</a:t>
            </a:r>
          </a:p>
          <a:p>
            <a:pPr>
              <a:buFont typeface="Wingdings" pitchFamily="2" charset="2"/>
              <a:buChar char="Ø"/>
            </a:pPr>
            <a:r>
              <a:rPr lang="en-US" dirty="0" smtClean="0"/>
              <a:t>Osteoarthritis symptoms can usually be managed although the damage to joints is </a:t>
            </a:r>
            <a:r>
              <a:rPr lang="en-US" dirty="0" smtClean="0">
                <a:solidFill>
                  <a:srgbClr val="FF0000"/>
                </a:solidFill>
              </a:rPr>
              <a:t>irreversible.</a:t>
            </a:r>
            <a:endParaRPr lang="en-US" dirty="0">
              <a:solidFill>
                <a:srgbClr val="FF0000"/>
              </a:solidFill>
            </a:endParaRPr>
          </a:p>
          <a:p>
            <a:endParaRPr lang="en-US" dirty="0"/>
          </a:p>
        </p:txBody>
      </p:sp>
    </p:spTree>
    <p:extLst>
      <p:ext uri="{BB962C8B-B14F-4D97-AF65-F5344CB8AC3E}">
        <p14:creationId xmlns:p14="http://schemas.microsoft.com/office/powerpoint/2010/main" val="30208546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a:t>
            </a:r>
            <a:endParaRPr lang="en-US" dirty="0"/>
          </a:p>
        </p:txBody>
      </p:sp>
      <p:sp>
        <p:nvSpPr>
          <p:cNvPr id="3" name="Content Placeholder 2"/>
          <p:cNvSpPr>
            <a:spLocks noGrp="1"/>
          </p:cNvSpPr>
          <p:nvPr>
            <p:ph sz="quarter" idx="1"/>
          </p:nvPr>
        </p:nvSpPr>
        <p:spPr/>
        <p:txBody>
          <a:bodyPr/>
          <a:lstStyle/>
          <a:p>
            <a:pPr>
              <a:buNone/>
            </a:pPr>
            <a:r>
              <a:rPr lang="en-US" b="1" dirty="0" smtClean="0"/>
              <a:t>RISK FACTORS</a:t>
            </a:r>
          </a:p>
          <a:p>
            <a:pPr marL="514350" indent="-514350">
              <a:buFont typeface="+mj-lt"/>
              <a:buAutoNum type="arabicPeriod"/>
            </a:pPr>
            <a:r>
              <a:rPr lang="en-US" dirty="0" smtClean="0"/>
              <a:t>Increased age </a:t>
            </a:r>
          </a:p>
          <a:p>
            <a:pPr marL="514350" indent="-514350">
              <a:buFont typeface="+mj-lt"/>
              <a:buAutoNum type="arabicPeriod"/>
            </a:pPr>
            <a:r>
              <a:rPr lang="en-US" dirty="0" smtClean="0"/>
              <a:t>Genetic predisposition</a:t>
            </a:r>
          </a:p>
          <a:p>
            <a:pPr marL="514350" indent="-514350">
              <a:buFont typeface="+mj-lt"/>
              <a:buAutoNum type="arabicPeriod"/>
            </a:pPr>
            <a:r>
              <a:rPr lang="en-US" dirty="0" smtClean="0"/>
              <a:t>Gender &amp; hormonal factors</a:t>
            </a:r>
          </a:p>
          <a:p>
            <a:pPr marL="514350" indent="-514350">
              <a:buFont typeface="+mj-lt"/>
              <a:buAutoNum type="arabicPeriod"/>
            </a:pPr>
            <a:r>
              <a:rPr lang="en-US" dirty="0" smtClean="0"/>
              <a:t>Obesity </a:t>
            </a:r>
          </a:p>
          <a:p>
            <a:pPr marL="514350" indent="-514350">
              <a:buFont typeface="+mj-lt"/>
              <a:buAutoNum type="arabicPeriod"/>
            </a:pPr>
            <a:r>
              <a:rPr lang="en-US" dirty="0" smtClean="0"/>
              <a:t>Mechanical factors/repeated stress on the joint.</a:t>
            </a:r>
          </a:p>
          <a:p>
            <a:pPr marL="514350" indent="-514350">
              <a:buFont typeface="+mj-lt"/>
              <a:buAutoNum type="arabicPeriod"/>
            </a:pPr>
            <a:r>
              <a:rPr lang="en-US" dirty="0" smtClean="0"/>
              <a:t>Prior inflammatory disease</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176</a:t>
            </a:fld>
            <a:endParaRPr lang="en-US"/>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 FACTORS</a:t>
            </a:r>
            <a:br>
              <a:rPr lang="en-US" b="1" dirty="0"/>
            </a:b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177</a:t>
            </a:fld>
            <a:endParaRPr lang="en-US"/>
          </a:p>
        </p:txBody>
      </p:sp>
      <p:sp>
        <p:nvSpPr>
          <p:cNvPr id="5" name="Content Placeholder 4"/>
          <p:cNvSpPr>
            <a:spLocks noGrp="1"/>
          </p:cNvSpPr>
          <p:nvPr>
            <p:ph sz="quarter" idx="1"/>
          </p:nvPr>
        </p:nvSpPr>
        <p:spPr/>
        <p:txBody>
          <a:bodyPr/>
          <a:lstStyle/>
          <a:p>
            <a:pPr marL="0" indent="0">
              <a:buNone/>
            </a:pPr>
            <a:r>
              <a:rPr lang="en-US" dirty="0" smtClean="0"/>
              <a:t>7. Joint injuries</a:t>
            </a:r>
          </a:p>
          <a:p>
            <a:pPr marL="0" indent="0">
              <a:buNone/>
            </a:pPr>
            <a:r>
              <a:rPr lang="en-US" dirty="0" smtClean="0"/>
              <a:t>8. Genetics</a:t>
            </a:r>
          </a:p>
          <a:p>
            <a:pPr marL="0" indent="0">
              <a:buNone/>
            </a:pPr>
            <a:r>
              <a:rPr lang="en-US" dirty="0" smtClean="0"/>
              <a:t>9.Bone deformity/ defective cartilage</a:t>
            </a:r>
          </a:p>
          <a:p>
            <a:pPr marL="0" indent="0">
              <a:buNone/>
            </a:pPr>
            <a:r>
              <a:rPr lang="en-US" dirty="0" smtClean="0"/>
              <a:t>10. Certain metabolic diseases </a:t>
            </a:r>
            <a:r>
              <a:rPr lang="en-US" dirty="0" err="1" smtClean="0"/>
              <a:t>e.g</a:t>
            </a:r>
            <a:r>
              <a:rPr lang="en-US" dirty="0" smtClean="0"/>
              <a:t> diabetes</a:t>
            </a:r>
            <a:endParaRPr lang="en-US" dirty="0"/>
          </a:p>
        </p:txBody>
      </p:sp>
    </p:spTree>
    <p:extLst>
      <p:ext uri="{BB962C8B-B14F-4D97-AF65-F5344CB8AC3E}">
        <p14:creationId xmlns:p14="http://schemas.microsoft.com/office/powerpoint/2010/main" val="1506017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a:t>
            </a:r>
            <a:endParaRPr lang="en-US" dirty="0"/>
          </a:p>
        </p:txBody>
      </p:sp>
      <p:sp>
        <p:nvSpPr>
          <p:cNvPr id="3" name="Content Placeholder 2"/>
          <p:cNvSpPr>
            <a:spLocks noGrp="1"/>
          </p:cNvSpPr>
          <p:nvPr>
            <p:ph sz="quarter" idx="1"/>
          </p:nvPr>
        </p:nvSpPr>
        <p:spPr/>
        <p:txBody>
          <a:bodyPr/>
          <a:lstStyle/>
          <a:p>
            <a:pPr marL="514350" indent="-514350">
              <a:buNone/>
            </a:pPr>
            <a:r>
              <a:rPr lang="en-US" b="1" dirty="0" smtClean="0"/>
              <a:t>CLINICAL MANIFESTATIONS</a:t>
            </a:r>
          </a:p>
          <a:p>
            <a:pPr marL="514350" indent="-514350">
              <a:buFont typeface="+mj-lt"/>
              <a:buAutoNum type="arabicPeriod"/>
            </a:pPr>
            <a:r>
              <a:rPr lang="en-US" dirty="0" smtClean="0"/>
              <a:t>Pain, swelling, tenderness</a:t>
            </a:r>
          </a:p>
          <a:p>
            <a:pPr marL="514350" indent="-514350">
              <a:buFont typeface="+mj-lt"/>
              <a:buAutoNum type="arabicPeriod"/>
            </a:pPr>
            <a:r>
              <a:rPr lang="en-US" dirty="0" err="1" smtClean="0"/>
              <a:t>Crepitus</a:t>
            </a:r>
            <a:r>
              <a:rPr lang="en-US" dirty="0" smtClean="0"/>
              <a:t>: a grating sound or feeling with movement.</a:t>
            </a:r>
          </a:p>
          <a:p>
            <a:pPr marL="514350" indent="-514350">
              <a:buFont typeface="+mj-lt"/>
              <a:buAutoNum type="arabicPeriod"/>
            </a:pPr>
            <a:r>
              <a:rPr lang="en-US" dirty="0" smtClean="0"/>
              <a:t>Instability; stiffness &amp; immobility.</a:t>
            </a:r>
          </a:p>
          <a:p>
            <a:pPr marL="514350" indent="-514350">
              <a:buFont typeface="+mj-lt"/>
              <a:buAutoNum type="arabicPeriod"/>
            </a:pPr>
            <a:r>
              <a:rPr lang="en-US" dirty="0" smtClean="0"/>
              <a:t>Pain increases with motion &amp; weight bearing.</a:t>
            </a:r>
          </a:p>
          <a:p>
            <a:pPr marL="514350" indent="-514350">
              <a:buFont typeface="+mj-lt"/>
              <a:buAutoNum type="arabicPeriod"/>
            </a:pPr>
            <a:r>
              <a:rPr lang="en-US" dirty="0" err="1" smtClean="0"/>
              <a:t>Herberdens</a:t>
            </a:r>
            <a:r>
              <a:rPr lang="en-US" dirty="0" smtClean="0"/>
              <a:t> nodes: bony nodules on the distal finger joints.</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178</a:t>
            </a:fld>
            <a:endParaRPr lang="en-US"/>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b="1" dirty="0" smtClean="0"/>
              <a:t>DIAGNOSTICS</a:t>
            </a:r>
          </a:p>
          <a:p>
            <a:pPr marL="514350" indent="-514350">
              <a:buFont typeface="+mj-lt"/>
              <a:buAutoNum type="arabicPeriod"/>
            </a:pPr>
            <a:r>
              <a:rPr lang="en-US" dirty="0" smtClean="0"/>
              <a:t>Synovial joint analysis</a:t>
            </a:r>
          </a:p>
          <a:p>
            <a:pPr marL="514350" indent="-514350">
              <a:buFont typeface="+mj-lt"/>
              <a:buAutoNum type="arabicPeriod"/>
            </a:pPr>
            <a:r>
              <a:rPr lang="en-US" dirty="0" smtClean="0"/>
              <a:t>Bone scan </a:t>
            </a:r>
          </a:p>
          <a:p>
            <a:pPr marL="514350" indent="-514350">
              <a:buFont typeface="+mj-lt"/>
              <a:buAutoNum type="arabicPeriod"/>
            </a:pPr>
            <a:r>
              <a:rPr lang="en-US" dirty="0" smtClean="0"/>
              <a:t>X-ray films/MRI</a:t>
            </a:r>
          </a:p>
          <a:p>
            <a:pPr marL="514350" indent="-514350">
              <a:buNone/>
            </a:pPr>
            <a:r>
              <a:rPr lang="en-US" b="1" dirty="0" smtClean="0"/>
              <a:t>TREATMENT</a:t>
            </a:r>
          </a:p>
          <a:p>
            <a:pPr marL="514350" indent="-514350">
              <a:buFont typeface="+mj-lt"/>
              <a:buAutoNum type="arabicPeriod"/>
            </a:pPr>
            <a:r>
              <a:rPr lang="en-US" dirty="0" smtClean="0"/>
              <a:t>Medication to relieve pain, NSAIDS </a:t>
            </a:r>
            <a:r>
              <a:rPr lang="en-US" dirty="0" err="1" smtClean="0"/>
              <a:t>eg</a:t>
            </a:r>
            <a:r>
              <a:rPr lang="en-US" dirty="0" smtClean="0"/>
              <a:t> acetaminophen</a:t>
            </a:r>
          </a:p>
          <a:p>
            <a:pPr marL="514350" indent="-514350">
              <a:buFont typeface="+mj-lt"/>
              <a:buAutoNum type="arabicPeriod"/>
            </a:pPr>
            <a:r>
              <a:rPr lang="en-US" dirty="0" smtClean="0"/>
              <a:t>Activity balanced with adequate rest</a:t>
            </a:r>
          </a:p>
          <a:p>
            <a:pPr marL="514350" indent="-514350">
              <a:buFont typeface="+mj-lt"/>
              <a:buAutoNum type="arabicPeriod"/>
            </a:pPr>
            <a:r>
              <a:rPr lang="en-US" dirty="0" smtClean="0"/>
              <a:t>Weight reduction, if appropriate</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179</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590800"/>
            <a:ext cx="7123113" cy="4267200"/>
          </a:xfrm>
        </p:spPr>
        <p:txBody>
          <a:bodyPr>
            <a:normAutofit fontScale="92500" lnSpcReduction="10000"/>
          </a:bodyPr>
          <a:lstStyle/>
          <a:p>
            <a:pPr>
              <a:lnSpc>
                <a:spcPct val="115000"/>
              </a:lnSpc>
              <a:spcBef>
                <a:spcPts val="0"/>
              </a:spcBef>
              <a:spcAft>
                <a:spcPts val="1000"/>
              </a:spcAft>
            </a:pPr>
            <a:r>
              <a:rPr lang="en-US" dirty="0">
                <a:latin typeface="Calibri" panose="020F0502020204030204" pitchFamily="34" charset="0"/>
                <a:ea typeface="SimSun" panose="02010600030101010101" pitchFamily="2" charset="-122"/>
                <a:cs typeface="Times New Roman" panose="02020603050405020304" pitchFamily="18" charset="0"/>
              </a:rPr>
              <a:t>The inflammatory cells release lysosomal enzymes and other mediators that attract pluripotent cells to the area; they also act to remove necrotic tissue. Fibroblasts, mesenchymal cells and </a:t>
            </a:r>
            <a:r>
              <a:rPr lang="en-US" dirty="0" err="1">
                <a:latin typeface="Calibri" panose="020F0502020204030204" pitchFamily="34" charset="0"/>
                <a:ea typeface="SimSun" panose="02010600030101010101" pitchFamily="2" charset="-122"/>
                <a:cs typeface="Times New Roman" panose="02020603050405020304" pitchFamily="18" charset="0"/>
              </a:rPr>
              <a:t>osteoprogenitor</a:t>
            </a:r>
            <a:r>
              <a:rPr lang="en-US" dirty="0">
                <a:latin typeface="Calibri" panose="020F0502020204030204" pitchFamily="34" charset="0"/>
                <a:ea typeface="SimSun" panose="02010600030101010101" pitchFamily="2" charset="-122"/>
                <a:cs typeface="Times New Roman" panose="02020603050405020304" pitchFamily="18" charset="0"/>
              </a:rPr>
              <a:t> cells appear and may transform nearby tissues. The fracture is tender and may be grossly mobile to physical examination at this stage. Inflammation is at its peak 48 hours after a fracture.</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18</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410068033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4. Physical therapy &amp; exercise</a:t>
            </a:r>
          </a:p>
          <a:p>
            <a:pPr>
              <a:buNone/>
            </a:pPr>
            <a:r>
              <a:rPr lang="en-US" dirty="0" smtClean="0"/>
              <a:t>5. Joint rest &amp; avoidance of joint overuse.</a:t>
            </a:r>
          </a:p>
          <a:p>
            <a:pPr>
              <a:buNone/>
            </a:pPr>
            <a:r>
              <a:rPr lang="en-US" dirty="0" smtClean="0"/>
              <a:t>6. Use of orthotic device to support inflamed joints ( splints, braces).</a:t>
            </a:r>
          </a:p>
          <a:p>
            <a:pPr>
              <a:buNone/>
            </a:pPr>
            <a:r>
              <a:rPr lang="en-US" dirty="0" smtClean="0"/>
              <a:t>7. Occupational therapy- helps to discover ways of doing everyday tasks without putting extra stress on your already painful joint.</a:t>
            </a:r>
          </a:p>
          <a:p>
            <a:pPr>
              <a:buNone/>
            </a:pPr>
            <a:r>
              <a:rPr lang="en-US" dirty="0" smtClean="0"/>
              <a:t>8. Corticosteroid injection in the site.</a:t>
            </a:r>
          </a:p>
          <a:p>
            <a:pPr>
              <a:buNone/>
            </a:pPr>
            <a:r>
              <a:rPr lang="en-US" dirty="0" smtClean="0"/>
              <a:t>9. Lubrication injection on the site.</a:t>
            </a:r>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180</a:t>
            </a:fld>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OSTEOARTHRITIS</a:t>
            </a:r>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181</a:t>
            </a:fld>
            <a:endParaRPr lang="en-US"/>
          </a:p>
        </p:txBody>
      </p:sp>
      <p:sp>
        <p:nvSpPr>
          <p:cNvPr id="5" name="Content Placeholder 4"/>
          <p:cNvSpPr>
            <a:spLocks noGrp="1"/>
          </p:cNvSpPr>
          <p:nvPr>
            <p:ph sz="quarter" idx="1"/>
          </p:nvPr>
        </p:nvSpPr>
        <p:spPr/>
        <p:txBody>
          <a:bodyPr/>
          <a:lstStyle/>
          <a:p>
            <a:pPr marL="0" indent="0">
              <a:buNone/>
            </a:pPr>
            <a:r>
              <a:rPr lang="en-US" dirty="0" smtClean="0"/>
              <a:t>10. joint replacement with plastic and metallic part after removal of damaged joint surfaces.</a:t>
            </a:r>
            <a:endParaRPr lang="en-US" dirty="0"/>
          </a:p>
        </p:txBody>
      </p:sp>
    </p:spTree>
    <p:extLst>
      <p:ext uri="{BB962C8B-B14F-4D97-AF65-F5344CB8AC3E}">
        <p14:creationId xmlns:p14="http://schemas.microsoft.com/office/powerpoint/2010/main" val="374394999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a:t>
            </a:r>
            <a:endParaRPr lang="en-US" dirty="0"/>
          </a:p>
        </p:txBody>
      </p:sp>
      <p:sp>
        <p:nvSpPr>
          <p:cNvPr id="3" name="Content Placeholder 2"/>
          <p:cNvSpPr>
            <a:spLocks noGrp="1"/>
          </p:cNvSpPr>
          <p:nvPr>
            <p:ph sz="quarter" idx="1"/>
          </p:nvPr>
        </p:nvSpPr>
        <p:spPr/>
        <p:txBody>
          <a:bodyPr>
            <a:normAutofit/>
          </a:bodyPr>
          <a:lstStyle/>
          <a:p>
            <a:pPr>
              <a:buNone/>
            </a:pPr>
            <a:r>
              <a:rPr lang="en-US" b="1" dirty="0"/>
              <a:t>NURSING </a:t>
            </a:r>
            <a:r>
              <a:rPr lang="en-US" b="1" dirty="0" smtClean="0"/>
              <a:t>MANAGEMENT</a:t>
            </a:r>
          </a:p>
          <a:p>
            <a:pPr>
              <a:buNone/>
            </a:pPr>
            <a:r>
              <a:rPr lang="en-US" b="1" dirty="0" smtClean="0"/>
              <a:t>1. </a:t>
            </a:r>
            <a:r>
              <a:rPr lang="en-US" dirty="0" smtClean="0"/>
              <a:t>Acute </a:t>
            </a:r>
            <a:r>
              <a:rPr lang="en-US" dirty="0"/>
              <a:t>inflamed joint should be immobilized with splint or brace</a:t>
            </a:r>
            <a:r>
              <a:rPr lang="en-US" dirty="0" smtClean="0"/>
              <a:t>.</a:t>
            </a:r>
          </a:p>
          <a:p>
            <a:pPr>
              <a:buNone/>
            </a:pPr>
            <a:r>
              <a:rPr lang="en-US" dirty="0" smtClean="0"/>
              <a:t>2. Plan ADLs to prevent stress on involved joints &amp; promote rest.</a:t>
            </a:r>
          </a:p>
          <a:p>
            <a:pPr>
              <a:buNone/>
            </a:pPr>
            <a:r>
              <a:rPr lang="en-US" dirty="0" smtClean="0"/>
              <a:t>3. Heat compresses to relief pain &amp; cold compresses for inflamed joints</a:t>
            </a:r>
          </a:p>
          <a:p>
            <a:pPr>
              <a:buNone/>
            </a:pPr>
            <a:r>
              <a:rPr lang="en-US" dirty="0" smtClean="0"/>
              <a:t>4. Maintenance of regular exercise </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182</a:t>
            </a:fld>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sz="quarter" idx="1"/>
          </p:nvPr>
        </p:nvSpPr>
        <p:spPr/>
        <p:txBody>
          <a:bodyPr/>
          <a:lstStyle/>
          <a:p>
            <a:r>
              <a:rPr lang="en-US" dirty="0" smtClean="0"/>
              <a:t>Read and make short notes on</a:t>
            </a:r>
          </a:p>
          <a:p>
            <a:r>
              <a:rPr lang="en-US" dirty="0" smtClean="0"/>
              <a:t>Rheumatoid  arthritis</a:t>
            </a:r>
          </a:p>
          <a:p>
            <a:r>
              <a:rPr lang="en-US" dirty="0" smtClean="0"/>
              <a:t>Gout arthritis</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183</a:t>
            </a:fld>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ANKYLOSING SPONDYLITIS</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1143000" y="1676400"/>
            <a:ext cx="6781799" cy="44196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184</a:t>
            </a:fld>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ANKYLOSING SPONDYLITIS</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solidFill>
                  <a:srgbClr val="FF0000"/>
                </a:solidFill>
              </a:rPr>
              <a:t>It is a type of arthritis that affect the spine</a:t>
            </a:r>
            <a:r>
              <a:rPr lang="en-US" dirty="0" smtClean="0"/>
              <a:t>.</a:t>
            </a:r>
          </a:p>
          <a:p>
            <a:pPr>
              <a:buFont typeface="Wingdings" pitchFamily="2" charset="2"/>
              <a:buChar char="Ø"/>
            </a:pPr>
            <a:r>
              <a:rPr lang="en-US" dirty="0" err="1" smtClean="0"/>
              <a:t>Ankylosis</a:t>
            </a:r>
            <a:r>
              <a:rPr lang="en-US" dirty="0" smtClean="0"/>
              <a:t> is fixation or immobility of a joint. </a:t>
            </a:r>
          </a:p>
          <a:p>
            <a:pPr>
              <a:buFont typeface="Wingdings" pitchFamily="2" charset="2"/>
              <a:buChar char="Ø"/>
            </a:pPr>
            <a:r>
              <a:rPr lang="en-US" dirty="0" err="1" smtClean="0"/>
              <a:t>Ankylosing</a:t>
            </a:r>
            <a:r>
              <a:rPr lang="en-US" dirty="0" smtClean="0"/>
              <a:t> </a:t>
            </a:r>
            <a:r>
              <a:rPr lang="en-US" dirty="0" err="1" smtClean="0"/>
              <a:t>spondylitis</a:t>
            </a:r>
            <a:r>
              <a:rPr lang="en-US" dirty="0" smtClean="0"/>
              <a:t> affects the cartilaginous joints of the spine &amp; surrounding tissues. Occasionally, the large synovial joints, such as hips, knees or shoulders, maybe involved.</a:t>
            </a:r>
          </a:p>
          <a:p>
            <a:pPr>
              <a:buFont typeface="Wingdings" pitchFamily="2" charset="2"/>
              <a:buChar char="Ø"/>
            </a:pPr>
            <a:r>
              <a:rPr lang="en-US" dirty="0" smtClean="0"/>
              <a:t>It is usually diagnosed in the second or third decade of life.</a:t>
            </a:r>
          </a:p>
          <a:p>
            <a:pPr>
              <a:buNone/>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185</a:t>
            </a:fld>
            <a:endParaRPr lang="en-US"/>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ANKYLOSING SPONDYLITIS</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The disease is not usually as severe in females as in males, in whom the disease is more prevalent &amp; likely to have significant systemic involvement.</a:t>
            </a:r>
          </a:p>
          <a:p>
            <a:pPr>
              <a:buNone/>
            </a:pPr>
            <a:r>
              <a:rPr lang="en-US" b="1" dirty="0" smtClean="0"/>
              <a:t>CLINICAL MANIFESTATION</a:t>
            </a:r>
          </a:p>
          <a:p>
            <a:pPr marL="514350" indent="-514350">
              <a:buFont typeface="+mj-lt"/>
              <a:buAutoNum type="arabicPeriod"/>
            </a:pPr>
            <a:r>
              <a:rPr lang="en-US" dirty="0" smtClean="0"/>
              <a:t>Low back pain which improves with exercise.</a:t>
            </a:r>
          </a:p>
          <a:p>
            <a:pPr marL="514350" indent="-514350">
              <a:buFont typeface="+mj-lt"/>
              <a:buAutoNum type="arabicPeriod"/>
            </a:pPr>
            <a:r>
              <a:rPr lang="en-US" dirty="0" smtClean="0"/>
              <a:t>Early morning stiffness or stiffness after immobility.</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186</a:t>
            </a:fld>
            <a:endParaRPr lang="en-US"/>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ANKYLOSING SPONDYLITIS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3. </a:t>
            </a:r>
            <a:r>
              <a:rPr lang="en-US" dirty="0" err="1" smtClean="0"/>
              <a:t>Enthesitis</a:t>
            </a:r>
            <a:r>
              <a:rPr lang="en-US" dirty="0" smtClean="0"/>
              <a:t> (inflammation at points of insertion of ligaments &amp; tendons) &amp; occurs as heel, plantar </a:t>
            </a:r>
          </a:p>
          <a:p>
            <a:pPr>
              <a:buNone/>
            </a:pPr>
            <a:r>
              <a:rPr lang="en-US" dirty="0" smtClean="0"/>
              <a:t>4. Bony fusion- it can cause an overgrowth of the bones which leads to abnormal joining of the bones</a:t>
            </a:r>
          </a:p>
          <a:p>
            <a:pPr>
              <a:buNone/>
            </a:pPr>
            <a:r>
              <a:rPr lang="en-US" dirty="0" smtClean="0"/>
              <a:t>5. </a:t>
            </a:r>
            <a:r>
              <a:rPr lang="en-US" b="1" dirty="0"/>
              <a:t>Bent posture.</a:t>
            </a:r>
            <a:r>
              <a:rPr lang="en-US" dirty="0"/>
              <a:t> If AS has gone undiagnosed and untreated, you might have a stooped posture from changes to your vertebrae.</a:t>
            </a:r>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187</a:t>
            </a:fld>
            <a:endParaRPr lang="en-US"/>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t>
            </a: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188</a:t>
            </a:fld>
            <a:endParaRPr lang="en-US"/>
          </a:p>
        </p:txBody>
      </p:sp>
      <p:sp>
        <p:nvSpPr>
          <p:cNvPr id="5" name="Content Placeholder 4"/>
          <p:cNvSpPr>
            <a:spLocks noGrp="1"/>
          </p:cNvSpPr>
          <p:nvPr>
            <p:ph sz="quarter" idx="1"/>
          </p:nvPr>
        </p:nvSpPr>
        <p:spPr/>
        <p:txBody>
          <a:bodyPr/>
          <a:lstStyle/>
          <a:p>
            <a:pPr marL="0" indent="0">
              <a:buNone/>
            </a:pPr>
            <a:r>
              <a:rPr lang="en-US" b="1" dirty="0" smtClean="0">
                <a:hlinkClick r:id="rId2"/>
              </a:rPr>
              <a:t>6.Breathing </a:t>
            </a:r>
            <a:r>
              <a:rPr lang="en-US" b="1" dirty="0">
                <a:hlinkClick r:id="rId2"/>
              </a:rPr>
              <a:t>problems</a:t>
            </a:r>
            <a:r>
              <a:rPr lang="en-US" b="1" dirty="0"/>
              <a:t>.</a:t>
            </a:r>
            <a:r>
              <a:rPr lang="en-US" dirty="0"/>
              <a:t> Changes in posture can lead to changes in your </a:t>
            </a:r>
            <a:r>
              <a:rPr lang="en-US" dirty="0">
                <a:hlinkClick r:id="rId3"/>
              </a:rPr>
              <a:t>lungs</a:t>
            </a:r>
            <a:r>
              <a:rPr lang="en-US" dirty="0"/>
              <a:t> that make it hard to </a:t>
            </a:r>
            <a:r>
              <a:rPr lang="en-US" dirty="0">
                <a:hlinkClick r:id="rId4"/>
              </a:rPr>
              <a:t>breathe</a:t>
            </a:r>
            <a:r>
              <a:rPr lang="en-US" dirty="0" smtClean="0"/>
              <a:t>.</a:t>
            </a:r>
          </a:p>
          <a:p>
            <a:pPr marL="0" indent="0">
              <a:buNone/>
            </a:pPr>
            <a:r>
              <a:rPr lang="en-US" b="1" dirty="0" smtClean="0">
                <a:hlinkClick r:id="rId5"/>
              </a:rPr>
              <a:t>7.Fatigue</a:t>
            </a:r>
            <a:r>
              <a:rPr lang="en-US" b="1" dirty="0"/>
              <a:t>.</a:t>
            </a:r>
            <a:r>
              <a:rPr lang="en-US" dirty="0"/>
              <a:t> You could feel run down because of lack of </a:t>
            </a:r>
            <a:r>
              <a:rPr lang="en-US" dirty="0">
                <a:hlinkClick r:id="rId6"/>
              </a:rPr>
              <a:t>sleep</a:t>
            </a:r>
            <a:r>
              <a:rPr lang="en-US" dirty="0"/>
              <a:t> due to pain or as a part of the disease process itself</a:t>
            </a:r>
            <a:r>
              <a:rPr lang="en-US" dirty="0" smtClean="0"/>
              <a:t>.</a:t>
            </a:r>
          </a:p>
          <a:p>
            <a:pPr marL="0" indent="0">
              <a:buNone/>
            </a:pPr>
            <a:r>
              <a:rPr lang="en-US" b="1" dirty="0" smtClean="0">
                <a:hlinkClick r:id="rId7"/>
              </a:rPr>
              <a:t>8.Psoriasis</a:t>
            </a:r>
            <a:r>
              <a:rPr lang="en-US" b="1" dirty="0"/>
              <a:t>.</a:t>
            </a:r>
            <a:r>
              <a:rPr lang="en-US" dirty="0"/>
              <a:t> About 10% of people with AS have this </a:t>
            </a:r>
            <a:r>
              <a:rPr lang="en-US" dirty="0">
                <a:hlinkClick r:id="rId8"/>
              </a:rPr>
              <a:t>immune system</a:t>
            </a:r>
            <a:r>
              <a:rPr lang="en-US" dirty="0"/>
              <a:t> disease that causes scaly, itchy red patches on their </a:t>
            </a:r>
            <a:r>
              <a:rPr lang="en-US" dirty="0">
                <a:hlinkClick r:id="rId9"/>
              </a:rPr>
              <a:t>skin</a:t>
            </a:r>
            <a:r>
              <a:rPr lang="en-US" dirty="0"/>
              <a:t>.</a:t>
            </a:r>
          </a:p>
        </p:txBody>
      </p:sp>
    </p:spTree>
    <p:extLst>
      <p:ext uri="{BB962C8B-B14F-4D97-AF65-F5344CB8AC3E}">
        <p14:creationId xmlns:p14="http://schemas.microsoft.com/office/powerpoint/2010/main" val="3179413940"/>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t>
            </a: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189</a:t>
            </a:fld>
            <a:endParaRPr lang="en-US"/>
          </a:p>
        </p:txBody>
      </p:sp>
      <p:sp>
        <p:nvSpPr>
          <p:cNvPr id="5" name="Content Placeholder 4"/>
          <p:cNvSpPr>
            <a:spLocks noGrp="1"/>
          </p:cNvSpPr>
          <p:nvPr>
            <p:ph sz="quarter" idx="1"/>
          </p:nvPr>
        </p:nvSpPr>
        <p:spPr/>
        <p:txBody>
          <a:bodyPr/>
          <a:lstStyle/>
          <a:p>
            <a:pPr marL="0" indent="0">
              <a:buNone/>
            </a:pPr>
            <a:r>
              <a:rPr lang="en-US" b="1" dirty="0" smtClean="0">
                <a:hlinkClick r:id="rId2"/>
              </a:rPr>
              <a:t>9.Inflammatory </a:t>
            </a:r>
            <a:r>
              <a:rPr lang="en-US" b="1" dirty="0">
                <a:hlinkClick r:id="rId2"/>
              </a:rPr>
              <a:t>bowel disease</a:t>
            </a:r>
            <a:r>
              <a:rPr lang="en-US" b="1" dirty="0"/>
              <a:t>. </a:t>
            </a:r>
            <a:r>
              <a:rPr lang="en-US" dirty="0"/>
              <a:t>The inflammation can also affect your </a:t>
            </a:r>
            <a:r>
              <a:rPr lang="en-US" dirty="0">
                <a:hlinkClick r:id="rId3"/>
              </a:rPr>
              <a:t>digestive system</a:t>
            </a:r>
            <a:r>
              <a:rPr lang="en-US" dirty="0" smtClean="0"/>
              <a:t>.</a:t>
            </a:r>
          </a:p>
          <a:p>
            <a:pPr marL="0" indent="0">
              <a:buNone/>
            </a:pPr>
            <a:r>
              <a:rPr lang="en-US" dirty="0" smtClean="0"/>
              <a:t>10. Eye and heart can be affected</a:t>
            </a:r>
          </a:p>
          <a:p>
            <a:pPr marL="0" indent="0">
              <a:buNone/>
            </a:pPr>
            <a:r>
              <a:rPr lang="en-US" dirty="0" smtClean="0"/>
              <a:t>11.fever</a:t>
            </a:r>
            <a:endParaRPr lang="en-US" dirty="0"/>
          </a:p>
        </p:txBody>
      </p:sp>
    </p:spTree>
    <p:extLst>
      <p:ext uri="{BB962C8B-B14F-4D97-AF65-F5344CB8AC3E}">
        <p14:creationId xmlns:p14="http://schemas.microsoft.com/office/powerpoint/2010/main" val="661675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pPr>
              <a:lnSpc>
                <a:spcPct val="115000"/>
              </a:lnSpc>
              <a:spcBef>
                <a:spcPts val="0"/>
              </a:spcBef>
              <a:spcAft>
                <a:spcPts val="1000"/>
              </a:spcAft>
            </a:pPr>
            <a:r>
              <a:rPr lang="en-US" dirty="0">
                <a:latin typeface="Calibri" panose="020F0502020204030204" pitchFamily="34" charset="0"/>
                <a:ea typeface="SimSun" panose="02010600030101010101" pitchFamily="2" charset="-122"/>
                <a:cs typeface="Times New Roman" panose="02020603050405020304" pitchFamily="18" charset="0"/>
              </a:rPr>
              <a:t>The reparative phase begins a few days after the injury with the arrival of mesenchymal cells able to differentiate into fibroblasts, </a:t>
            </a:r>
            <a:r>
              <a:rPr lang="en-US" dirty="0" err="1">
                <a:latin typeface="Calibri" panose="020F0502020204030204" pitchFamily="34" charset="0"/>
                <a:ea typeface="SimSun" panose="02010600030101010101" pitchFamily="2" charset="-122"/>
                <a:cs typeface="Times New Roman" panose="02020603050405020304" pitchFamily="18" charset="0"/>
              </a:rPr>
              <a:t>chondroblasts</a:t>
            </a:r>
            <a:r>
              <a:rPr lang="en-US" dirty="0">
                <a:latin typeface="Calibri" panose="020F0502020204030204" pitchFamily="34" charset="0"/>
                <a:ea typeface="SimSun" panose="02010600030101010101" pitchFamily="2" charset="-122"/>
                <a:cs typeface="Times New Roman" panose="02020603050405020304" pitchFamily="18" charset="0"/>
              </a:rPr>
              <a:t> and osteoblasts. The repair phase persists for several months; it can be divided into two distinct phases: soft and hard callus formation.</a:t>
            </a:r>
          </a:p>
          <a:p>
            <a:endParaRPr lang="en-US" dirty="0"/>
          </a:p>
        </p:txBody>
      </p:sp>
      <p:sp>
        <p:nvSpPr>
          <p:cNvPr id="3" name="Title 2"/>
          <p:cNvSpPr>
            <a:spLocks noGrp="1"/>
          </p:cNvSpPr>
          <p:nvPr>
            <p:ph type="title"/>
          </p:nvPr>
        </p:nvSpPr>
        <p:spPr/>
        <p:txBody>
          <a:bodyPr>
            <a:normAutofit fontScale="90000"/>
          </a:bodyPr>
          <a:lstStyle/>
          <a:p>
            <a:r>
              <a:rPr lang="en-US" dirty="0" smtClean="0"/>
              <a:t>2.REPAIR</a:t>
            </a:r>
            <a:br>
              <a:rPr lang="en-US" dirty="0" smtClean="0"/>
            </a:b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19</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135131817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t>
            </a: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190</a:t>
            </a:fld>
            <a:endParaRPr lang="en-US"/>
          </a:p>
        </p:txBody>
      </p:sp>
      <p:sp>
        <p:nvSpPr>
          <p:cNvPr id="5" name="Content Placeholder 4"/>
          <p:cNvSpPr>
            <a:spLocks noGrp="1"/>
          </p:cNvSpPr>
          <p:nvPr>
            <p:ph sz="quarter" idx="1"/>
          </p:nvPr>
        </p:nvSpPr>
        <p:spPr/>
        <p:txBody>
          <a:bodyPr/>
          <a:lstStyle/>
          <a:p>
            <a:pPr>
              <a:buNone/>
            </a:pPr>
            <a:r>
              <a:rPr lang="en-US" b="1" dirty="0"/>
              <a:t>DIAGNOSTICS</a:t>
            </a:r>
          </a:p>
          <a:p>
            <a:pPr>
              <a:buNone/>
            </a:pPr>
            <a:r>
              <a:rPr lang="en-US" dirty="0"/>
              <a:t>Diagnosis is too often delayed by 8-10 </a:t>
            </a:r>
            <a:r>
              <a:rPr lang="en-US" dirty="0" err="1"/>
              <a:t>yrs</a:t>
            </a:r>
            <a:r>
              <a:rPr lang="en-US" dirty="0"/>
              <a:t> because of increased prevalence of back pain in community.</a:t>
            </a:r>
          </a:p>
          <a:p>
            <a:endParaRPr lang="en-US" dirty="0"/>
          </a:p>
        </p:txBody>
      </p:sp>
    </p:spTree>
    <p:extLst>
      <p:ext uri="{BB962C8B-B14F-4D97-AF65-F5344CB8AC3E}">
        <p14:creationId xmlns:p14="http://schemas.microsoft.com/office/powerpoint/2010/main" val="27590799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ANKYLOSING SPONDYLITIS</a:t>
            </a:r>
            <a:endParaRPr lang="en-US" dirty="0"/>
          </a:p>
        </p:txBody>
      </p:sp>
      <p:sp>
        <p:nvSpPr>
          <p:cNvPr id="3" name="Content Placeholder 2"/>
          <p:cNvSpPr>
            <a:spLocks noGrp="1"/>
          </p:cNvSpPr>
          <p:nvPr>
            <p:ph sz="quarter" idx="1"/>
          </p:nvPr>
        </p:nvSpPr>
        <p:spPr/>
        <p:txBody>
          <a:bodyPr>
            <a:normAutofit fontScale="92500" lnSpcReduction="10000"/>
          </a:bodyPr>
          <a:lstStyle/>
          <a:p>
            <a:pPr marL="514350" indent="-514350">
              <a:buFont typeface="+mj-lt"/>
              <a:buAutoNum type="arabicPeriod"/>
            </a:pPr>
            <a:r>
              <a:rPr lang="en-US" dirty="0" smtClean="0"/>
              <a:t>ESR &amp; CRP not always elevated, radiographs will be normal in early disease.</a:t>
            </a:r>
          </a:p>
          <a:p>
            <a:pPr marL="514350" indent="-514350">
              <a:buFont typeface="+mj-lt"/>
              <a:buAutoNum type="arabicPeriod"/>
            </a:pPr>
            <a:r>
              <a:rPr lang="en-US" dirty="0" smtClean="0"/>
              <a:t>CT-scan: shows erosive changes</a:t>
            </a:r>
          </a:p>
          <a:p>
            <a:pPr marL="514350" indent="-514350">
              <a:buFont typeface="+mj-lt"/>
              <a:buAutoNum type="arabicPeriod"/>
            </a:pPr>
            <a:r>
              <a:rPr lang="en-US" dirty="0" smtClean="0"/>
              <a:t>MRI enhanced: most sensitive technique to detect joint &amp; lumbar-spine inflammation.</a:t>
            </a:r>
          </a:p>
          <a:p>
            <a:pPr marL="0" indent="0">
              <a:buNone/>
            </a:pPr>
            <a:r>
              <a:rPr lang="en-US" b="1" dirty="0" smtClean="0">
                <a:solidFill>
                  <a:srgbClr val="FF0000"/>
                </a:solidFill>
              </a:rPr>
              <a:t>TEATMENT</a:t>
            </a:r>
            <a:endParaRPr lang="en-US" b="1" dirty="0">
              <a:solidFill>
                <a:srgbClr val="FF0000"/>
              </a:solidFill>
            </a:endParaRPr>
          </a:p>
          <a:p>
            <a:pPr marL="0" indent="0">
              <a:buNone/>
            </a:pPr>
            <a:r>
              <a:rPr lang="en-US" dirty="0"/>
              <a:t>The goal of treatment is to relieve your pain and stiffness, and prevent or delay complications and spinal deformity. Ankylosing spondylitis treatment is most successful before the disease causes irreversible damage to your joints</a:t>
            </a:r>
            <a:r>
              <a:rPr lang="en-US" dirty="0" smtClean="0"/>
              <a:t>.</a:t>
            </a:r>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191</a:t>
            </a:fld>
            <a:endParaRPr lang="en-US"/>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192</a:t>
            </a:fld>
            <a:endParaRPr lang="en-US"/>
          </a:p>
        </p:txBody>
      </p:sp>
      <p:sp>
        <p:nvSpPr>
          <p:cNvPr id="5" name="Content Placeholder 4"/>
          <p:cNvSpPr>
            <a:spLocks noGrp="1"/>
          </p:cNvSpPr>
          <p:nvPr>
            <p:ph sz="quarter" idx="1"/>
          </p:nvPr>
        </p:nvSpPr>
        <p:spPr/>
        <p:txBody>
          <a:bodyPr/>
          <a:lstStyle/>
          <a:p>
            <a:pPr marL="0" indent="0">
              <a:buNone/>
            </a:pPr>
            <a:r>
              <a:rPr lang="en-US" b="1" dirty="0"/>
              <a:t>TREATMENT</a:t>
            </a:r>
          </a:p>
          <a:p>
            <a:pPr>
              <a:buFont typeface="Wingdings" panose="05000000000000000000" pitchFamily="2" charset="2"/>
              <a:buChar char="v"/>
            </a:pPr>
            <a:r>
              <a:rPr lang="en-US" dirty="0"/>
              <a:t>Regular exercise to maintain ROM by physiotherapy.</a:t>
            </a:r>
          </a:p>
          <a:p>
            <a:pPr>
              <a:buFont typeface="Wingdings" panose="05000000000000000000" pitchFamily="2" charset="2"/>
              <a:buChar char="v"/>
            </a:pPr>
            <a:r>
              <a:rPr lang="en-US" dirty="0"/>
              <a:t>Regular follow-up</a:t>
            </a:r>
          </a:p>
          <a:p>
            <a:pPr>
              <a:buFont typeface="Wingdings" panose="05000000000000000000" pitchFamily="2" charset="2"/>
              <a:buChar char="v"/>
            </a:pPr>
            <a:r>
              <a:rPr lang="en-US" dirty="0"/>
              <a:t>Increased doses of NSAIDS.</a:t>
            </a:r>
          </a:p>
          <a:p>
            <a:pPr>
              <a:buFont typeface="Wingdings" panose="05000000000000000000" pitchFamily="2" charset="2"/>
              <a:buChar char="v"/>
            </a:pPr>
            <a:r>
              <a:rPr lang="en-US" dirty="0"/>
              <a:t>Surgery- artificial joint replacement</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33760533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pic>
        <p:nvPicPr>
          <p:cNvPr id="4" name="Content Placeholder 3" descr="http://www.sciencephoto.com/image/260055/350wm/M2300010-Osteomyelitis_ulcer-SPL.jpg">
            <a:hlinkClick r:id="rId2" tgtFrame="_blank"/>
          </p:cNvPr>
          <p:cNvPicPr>
            <a:picLocks noGrp="1"/>
          </p:cNvPicPr>
          <p:nvPr>
            <p:ph sz="quarter" idx="1"/>
          </p:nvPr>
        </p:nvPicPr>
        <p:blipFill>
          <a:blip r:embed="rId3" cstate="print"/>
          <a:srcRect/>
          <a:stretch>
            <a:fillRect/>
          </a:stretch>
        </p:blipFill>
        <p:spPr bwMode="auto">
          <a:xfrm>
            <a:off x="1905000" y="1640680"/>
            <a:ext cx="5181600" cy="4760119"/>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193</a:t>
            </a:fld>
            <a:endParaRPr lang="en-US"/>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An infection of the bone, bone marrow &amp; surrounding soft tissue.</a:t>
            </a:r>
          </a:p>
          <a:p>
            <a:pPr>
              <a:buFont typeface="Wingdings" pitchFamily="2" charset="2"/>
              <a:buChar char="Ø"/>
            </a:pPr>
            <a:r>
              <a:rPr lang="en-US" dirty="0" smtClean="0"/>
              <a:t>Causation organisms are staph. </a:t>
            </a:r>
            <a:r>
              <a:rPr lang="en-US" dirty="0" err="1" smtClean="0"/>
              <a:t>Aureus</a:t>
            </a:r>
            <a:r>
              <a:rPr lang="en-US" dirty="0" smtClean="0"/>
              <a:t> (70-80 %), Proteus, </a:t>
            </a:r>
            <a:r>
              <a:rPr lang="en-US" dirty="0" err="1" smtClean="0"/>
              <a:t>psuedomonas</a:t>
            </a:r>
            <a:r>
              <a:rPr lang="en-US" dirty="0" smtClean="0"/>
              <a:t> </a:t>
            </a:r>
            <a:r>
              <a:rPr lang="en-US" smtClean="0"/>
              <a:t>&amp; E. </a:t>
            </a:r>
            <a:r>
              <a:rPr lang="en-US" dirty="0" smtClean="0"/>
              <a:t>Coli.</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194</a:t>
            </a:fld>
            <a:endParaRPr lang="en-US"/>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sp>
        <p:nvSpPr>
          <p:cNvPr id="3" name="Content Placeholder 2"/>
          <p:cNvSpPr>
            <a:spLocks noGrp="1"/>
          </p:cNvSpPr>
          <p:nvPr>
            <p:ph sz="quarter" idx="1"/>
          </p:nvPr>
        </p:nvSpPr>
        <p:spPr/>
        <p:txBody>
          <a:bodyPr/>
          <a:lstStyle/>
          <a:p>
            <a:pPr>
              <a:buNone/>
            </a:pPr>
            <a:r>
              <a:rPr lang="en-US" b="1" dirty="0" smtClean="0"/>
              <a:t>RISK FACTORS.</a:t>
            </a:r>
          </a:p>
          <a:p>
            <a:pPr marL="514350" indent="-514350">
              <a:buFont typeface="+mj-lt"/>
              <a:buAutoNum type="arabicPeriod"/>
            </a:pPr>
            <a:r>
              <a:rPr lang="en-US" dirty="0" smtClean="0"/>
              <a:t>Indirect entry of organism</a:t>
            </a:r>
          </a:p>
          <a:p>
            <a:pPr marL="514350" indent="-514350">
              <a:buFont typeface="+mj-lt"/>
              <a:buAutoNum type="alphaLcParenR"/>
            </a:pPr>
            <a:r>
              <a:rPr lang="en-US" dirty="0" err="1" smtClean="0"/>
              <a:t>Hematogenic</a:t>
            </a:r>
            <a:endParaRPr lang="en-US" dirty="0" smtClean="0"/>
          </a:p>
          <a:p>
            <a:pPr marL="514350" indent="-514350">
              <a:buFont typeface="+mj-lt"/>
              <a:buAutoNum type="alphaLcParenR"/>
            </a:pPr>
            <a:r>
              <a:rPr lang="en-US" dirty="0" smtClean="0"/>
              <a:t>Injury &amp; infection of adjacent soft tissue as in cellulitis.</a:t>
            </a:r>
          </a:p>
          <a:p>
            <a:pPr marL="514350" indent="-514350">
              <a:buAutoNum type="arabicPeriod" startAt="2"/>
            </a:pPr>
            <a:r>
              <a:rPr lang="en-US" dirty="0" smtClean="0"/>
              <a:t>Direct injury to bone:</a:t>
            </a:r>
          </a:p>
          <a:p>
            <a:pPr marL="514350" indent="-514350">
              <a:buFont typeface="+mj-lt"/>
              <a:buAutoNum type="alphaLcParenR"/>
            </a:pPr>
            <a:r>
              <a:rPr lang="en-US" dirty="0" smtClean="0"/>
              <a:t>Trauma </a:t>
            </a:r>
          </a:p>
          <a:p>
            <a:pPr marL="514350" indent="-514350">
              <a:buFont typeface="+mj-lt"/>
              <a:buAutoNum type="alphaLcParenR"/>
            </a:pPr>
            <a:r>
              <a:rPr lang="en-US" dirty="0" smtClean="0"/>
              <a:t>Surgical procedures.</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195</a:t>
            </a:fld>
            <a:endParaRPr lang="en-US"/>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sp>
        <p:nvSpPr>
          <p:cNvPr id="3" name="Content Placeholder 2"/>
          <p:cNvSpPr>
            <a:spLocks noGrp="1"/>
          </p:cNvSpPr>
          <p:nvPr>
            <p:ph sz="quarter" idx="1"/>
          </p:nvPr>
        </p:nvSpPr>
        <p:spPr/>
        <p:txBody>
          <a:bodyPr/>
          <a:lstStyle/>
          <a:p>
            <a:pPr>
              <a:buNone/>
            </a:pPr>
            <a:r>
              <a:rPr lang="en-US" b="1" dirty="0" smtClean="0"/>
              <a:t>PATHOPHYSIOLOGY</a:t>
            </a:r>
          </a:p>
          <a:p>
            <a:pPr>
              <a:buNone/>
            </a:pPr>
            <a:r>
              <a:rPr lang="en-US" dirty="0" smtClean="0"/>
              <a:t>Inflammatory response occurs initially, with increased </a:t>
            </a:r>
            <a:r>
              <a:rPr lang="en-US" dirty="0" err="1" smtClean="0"/>
              <a:t>vascularization</a:t>
            </a:r>
            <a:r>
              <a:rPr lang="en-US" dirty="0" smtClean="0"/>
              <a:t> &amp; edema. After 2 or 3 days, thrombosis of the blood vessels occurs resulting in ischemia with bone necrosis. The infection extends into the medullary cavity &amp; under the </a:t>
            </a:r>
            <a:r>
              <a:rPr lang="en-US" dirty="0" err="1" smtClean="0"/>
              <a:t>periosteum</a:t>
            </a:r>
            <a:r>
              <a:rPr lang="en-US" dirty="0" smtClean="0"/>
              <a:t> &amp; may spread into adjacent soft tissues &amp; joints. Without prompt</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196</a:t>
            </a:fld>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sp>
        <p:nvSpPr>
          <p:cNvPr id="3" name="Content Placeholder 2"/>
          <p:cNvSpPr>
            <a:spLocks noGrp="1"/>
          </p:cNvSpPr>
          <p:nvPr>
            <p:ph sz="quarter" idx="1"/>
          </p:nvPr>
        </p:nvSpPr>
        <p:spPr/>
        <p:txBody>
          <a:bodyPr/>
          <a:lstStyle/>
          <a:p>
            <a:pPr>
              <a:buNone/>
            </a:pPr>
            <a:r>
              <a:rPr lang="en-US" dirty="0" smtClean="0"/>
              <a:t>   treatment bone abscesses form which contains dead bone tissue (</a:t>
            </a:r>
            <a:r>
              <a:rPr lang="en-US" b="1" dirty="0" err="1" smtClean="0"/>
              <a:t>sequestrum</a:t>
            </a:r>
            <a:r>
              <a:rPr lang="en-US" dirty="0" smtClean="0"/>
              <a:t>) that does not easily </a:t>
            </a:r>
            <a:r>
              <a:rPr lang="en-US" dirty="0" err="1" smtClean="0"/>
              <a:t>liquify</a:t>
            </a:r>
            <a:r>
              <a:rPr lang="en-US" dirty="0" smtClean="0"/>
              <a:t> &amp; drain. New bone growth (</a:t>
            </a:r>
            <a:r>
              <a:rPr lang="en-US" b="1" dirty="0" err="1" smtClean="0"/>
              <a:t>involucrum</a:t>
            </a:r>
            <a:r>
              <a:rPr lang="en-US" dirty="0" smtClean="0"/>
              <a:t>) forms &amp; surrounds the </a:t>
            </a:r>
            <a:r>
              <a:rPr lang="en-US" dirty="0" err="1" smtClean="0"/>
              <a:t>sequestrum</a:t>
            </a:r>
            <a:r>
              <a:rPr lang="en-US" dirty="0" smtClean="0"/>
              <a:t>. Although healing appears to take place, </a:t>
            </a:r>
            <a:r>
              <a:rPr lang="en-US" dirty="0" err="1" smtClean="0"/>
              <a:t>achronically</a:t>
            </a:r>
            <a:r>
              <a:rPr lang="en-US" dirty="0" smtClean="0"/>
              <a:t> infected </a:t>
            </a:r>
            <a:r>
              <a:rPr lang="en-US" dirty="0" err="1" smtClean="0"/>
              <a:t>sequestrum</a:t>
            </a:r>
            <a:r>
              <a:rPr lang="en-US" dirty="0" smtClean="0"/>
              <a:t> remains &amp; produces recurring abscesses throughout the </a:t>
            </a:r>
            <a:r>
              <a:rPr lang="en-US" dirty="0" err="1" smtClean="0"/>
              <a:t>the</a:t>
            </a:r>
            <a:r>
              <a:rPr lang="en-US" dirty="0" smtClean="0"/>
              <a:t> pt’s life. This is referred to as chronic </a:t>
            </a:r>
            <a:r>
              <a:rPr lang="en-US" dirty="0" err="1" smtClean="0"/>
              <a:t>osteomyelitis</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197</a:t>
            </a:fld>
            <a:endParaRPr lang="en-US"/>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sp>
        <p:nvSpPr>
          <p:cNvPr id="3" name="Content Placeholder 2"/>
          <p:cNvSpPr>
            <a:spLocks noGrp="1"/>
          </p:cNvSpPr>
          <p:nvPr>
            <p:ph sz="quarter" idx="1"/>
          </p:nvPr>
        </p:nvSpPr>
        <p:spPr/>
        <p:txBody>
          <a:bodyPr/>
          <a:lstStyle/>
          <a:p>
            <a:pPr>
              <a:buNone/>
            </a:pPr>
            <a:r>
              <a:rPr lang="en-US" b="1" dirty="0" smtClean="0"/>
              <a:t>CLASSIFICATION</a:t>
            </a:r>
            <a:endParaRPr lang="en-US" dirty="0" smtClean="0"/>
          </a:p>
          <a:p>
            <a:pPr>
              <a:buNone/>
            </a:pPr>
            <a:r>
              <a:rPr lang="en-US" b="1" i="1" dirty="0" smtClean="0"/>
              <a:t>Acute </a:t>
            </a:r>
            <a:r>
              <a:rPr lang="en-US" b="1" i="1" dirty="0" err="1" smtClean="0"/>
              <a:t>osteomyelitis</a:t>
            </a:r>
            <a:r>
              <a:rPr lang="en-US" b="1" i="1" dirty="0" smtClean="0"/>
              <a:t>:</a:t>
            </a:r>
            <a:r>
              <a:rPr lang="en-US" dirty="0" smtClean="0"/>
              <a:t> sudden onset, may heal in 2 to 3 weeks or progress to chronic status.</a:t>
            </a:r>
          </a:p>
          <a:p>
            <a:pPr>
              <a:buNone/>
            </a:pPr>
            <a:r>
              <a:rPr lang="en-US" b="1" i="1" dirty="0" smtClean="0"/>
              <a:t>Chronic </a:t>
            </a:r>
            <a:r>
              <a:rPr lang="en-US" b="1" i="1" dirty="0" err="1" smtClean="0"/>
              <a:t>osteomyelitis</a:t>
            </a:r>
            <a:r>
              <a:rPr lang="en-US" b="1" i="1" dirty="0" smtClean="0"/>
              <a:t>: </a:t>
            </a:r>
            <a:r>
              <a:rPr lang="en-US" dirty="0" smtClean="0"/>
              <a:t>a continuous, persistent problem or exacerbation of previous problem.</a:t>
            </a:r>
            <a:endParaRPr lang="en-US" b="1" i="1"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198</a:t>
            </a:fld>
            <a:endParaRPr lang="en-US"/>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sp>
        <p:nvSpPr>
          <p:cNvPr id="3" name="Content Placeholder 2"/>
          <p:cNvSpPr>
            <a:spLocks noGrp="1"/>
          </p:cNvSpPr>
          <p:nvPr>
            <p:ph sz="quarter" idx="1"/>
          </p:nvPr>
        </p:nvSpPr>
        <p:spPr/>
        <p:txBody>
          <a:bodyPr>
            <a:normAutofit/>
          </a:bodyPr>
          <a:lstStyle/>
          <a:p>
            <a:pPr>
              <a:buNone/>
            </a:pPr>
            <a:r>
              <a:rPr lang="en-US" b="1" dirty="0" smtClean="0"/>
              <a:t>CLINICAL MANIFESTATION</a:t>
            </a:r>
          </a:p>
          <a:p>
            <a:pPr marL="514350" indent="-514350">
              <a:buAutoNum type="arabicPeriod"/>
            </a:pPr>
            <a:r>
              <a:rPr lang="en-US" dirty="0" smtClean="0"/>
              <a:t>Acute </a:t>
            </a:r>
          </a:p>
          <a:p>
            <a:pPr marL="514350" indent="-514350">
              <a:buFont typeface="+mj-lt"/>
              <a:buAutoNum type="alphaLcParenR"/>
            </a:pPr>
            <a:r>
              <a:rPr lang="en-US" dirty="0" smtClean="0"/>
              <a:t>Tenderness, swelling &amp; warmth in affected area.</a:t>
            </a:r>
          </a:p>
          <a:p>
            <a:pPr marL="514350" indent="-514350">
              <a:buFont typeface="+mj-lt"/>
              <a:buAutoNum type="alphaLcParenR"/>
            </a:pPr>
            <a:r>
              <a:rPr lang="en-US" dirty="0" smtClean="0"/>
              <a:t>Drainage from infected site.</a:t>
            </a:r>
          </a:p>
          <a:p>
            <a:pPr marL="514350" indent="-514350">
              <a:buFont typeface="+mj-lt"/>
              <a:buAutoNum type="alphaLcParenR"/>
            </a:pPr>
            <a:r>
              <a:rPr lang="en-US" dirty="0" smtClean="0"/>
              <a:t>Fever, chills</a:t>
            </a:r>
          </a:p>
          <a:p>
            <a:pPr marL="514350" indent="-514350">
              <a:buFont typeface="+mj-lt"/>
              <a:buAutoNum type="alphaLcParenR"/>
            </a:pPr>
            <a:r>
              <a:rPr lang="en-US" dirty="0" smtClean="0"/>
              <a:t>Constant pain in affected area.</a:t>
            </a:r>
          </a:p>
          <a:p>
            <a:pPr marL="514350" indent="-514350">
              <a:buFont typeface="+mj-lt"/>
              <a:buAutoNum type="alphaLcParenR"/>
            </a:pPr>
            <a:r>
              <a:rPr lang="en-US" dirty="0" smtClean="0"/>
              <a:t>Circulatory impairment</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199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537448" cy="990600"/>
          </a:xfrm>
        </p:spPr>
        <p:txBody>
          <a:bodyPr/>
          <a:lstStyle/>
          <a:p>
            <a:r>
              <a:rPr lang="en-US" b="1" dirty="0"/>
              <a:t>MAIN OBJECTIVE/PURPOSE</a:t>
            </a:r>
          </a:p>
        </p:txBody>
      </p:sp>
      <p:sp>
        <p:nvSpPr>
          <p:cNvPr id="5" name="Content Placeholder 4"/>
          <p:cNvSpPr>
            <a:spLocks noGrp="1"/>
          </p:cNvSpPr>
          <p:nvPr>
            <p:ph sz="quarter" idx="1"/>
          </p:nvPr>
        </p:nvSpPr>
        <p:spPr/>
        <p:txBody>
          <a:bodyPr/>
          <a:lstStyle/>
          <a:p>
            <a:pPr>
              <a:buNone/>
            </a:pPr>
            <a:r>
              <a:rPr lang="en-US" sz="3600" dirty="0" smtClean="0"/>
              <a:t>To enable the learner acquire knowledge, skills &amp; attitudes in order to promote health, diagnose, manage &amp; coordinate rehabilitation of infants, children &amp; adults suffering from common orthopedic conditions.</a:t>
            </a:r>
            <a:endParaRPr lang="en-US" sz="36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3" name="Slide Number Placeholder 2"/>
          <p:cNvSpPr>
            <a:spLocks noGrp="1"/>
          </p:cNvSpPr>
          <p:nvPr>
            <p:ph type="sldNum" sz="quarter" idx="12"/>
          </p:nvPr>
        </p:nvSpPr>
        <p:spPr/>
        <p:txBody>
          <a:bodyPr>
            <a:normAutofit fontScale="85000" lnSpcReduction="20000"/>
          </a:bodyPr>
          <a:lstStyle/>
          <a:p>
            <a:fld id="{08AA56A4-ACE6-4418-8F94-C9D452C3DDA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590800"/>
            <a:ext cx="7123113" cy="4267200"/>
          </a:xfrm>
        </p:spPr>
        <p:txBody>
          <a:bodyPr>
            <a:normAutofit/>
          </a:bodyPr>
          <a:lstStyle/>
          <a:p>
            <a:r>
              <a:rPr lang="en-US" dirty="0">
                <a:latin typeface="Calibri" panose="020F0502020204030204" pitchFamily="34" charset="0"/>
                <a:ea typeface="SimSun" panose="02010600030101010101" pitchFamily="2" charset="-122"/>
                <a:cs typeface="Times New Roman" panose="02020603050405020304" pitchFamily="18" charset="0"/>
              </a:rPr>
              <a:t>"Soft callus" formation lasts for approximately six weeks from the time of injury. During this preliminary stage of repair, pain and swelling subside and bony fragments become united by fibrous and </a:t>
            </a:r>
            <a:r>
              <a:rPr lang="en-US" dirty="0" err="1">
                <a:latin typeface="Calibri" panose="020F0502020204030204" pitchFamily="34" charset="0"/>
                <a:ea typeface="SimSun" panose="02010600030101010101" pitchFamily="2" charset="-122"/>
                <a:cs typeface="Times New Roman" panose="02020603050405020304" pitchFamily="18" charset="0"/>
              </a:rPr>
              <a:t>cartilagenous</a:t>
            </a:r>
            <a:r>
              <a:rPr lang="en-US" dirty="0">
                <a:latin typeface="Calibri" panose="020F0502020204030204" pitchFamily="34" charset="0"/>
                <a:ea typeface="SimSun" panose="02010600030101010101" pitchFamily="2" charset="-122"/>
                <a:cs typeface="Times New Roman" panose="02020603050405020304" pitchFamily="18" charset="0"/>
              </a:rPr>
              <a:t> tissue. Woven bone is formed. </a:t>
            </a:r>
            <a:endParaRPr lang="en-US" dirty="0"/>
          </a:p>
        </p:txBody>
      </p:sp>
      <p:sp>
        <p:nvSpPr>
          <p:cNvPr id="3" name="Title 2"/>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20</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93658794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sp>
        <p:nvSpPr>
          <p:cNvPr id="3" name="Content Placeholder 2"/>
          <p:cNvSpPr>
            <a:spLocks noGrp="1"/>
          </p:cNvSpPr>
          <p:nvPr>
            <p:ph sz="quarter" idx="1"/>
          </p:nvPr>
        </p:nvSpPr>
        <p:spPr/>
        <p:txBody>
          <a:bodyPr/>
          <a:lstStyle/>
          <a:p>
            <a:pPr marL="514350" indent="-514350">
              <a:buAutoNum type="arabicPeriod" startAt="2"/>
            </a:pPr>
            <a:r>
              <a:rPr lang="en-US" dirty="0" smtClean="0"/>
              <a:t>Chronic </a:t>
            </a:r>
          </a:p>
          <a:p>
            <a:pPr marL="514350" indent="-514350">
              <a:buFont typeface="+mj-lt"/>
              <a:buAutoNum type="alphaLcParenR"/>
            </a:pPr>
            <a:r>
              <a:rPr lang="en-US" dirty="0" smtClean="0"/>
              <a:t>Drainage from wound or sinus tract</a:t>
            </a:r>
          </a:p>
          <a:p>
            <a:pPr marL="514350" indent="-514350">
              <a:buFont typeface="+mj-lt"/>
              <a:buAutoNum type="alphaLcParenR"/>
            </a:pPr>
            <a:r>
              <a:rPr lang="en-US" dirty="0" smtClean="0"/>
              <a:t>Recurrent episodes of bone pain </a:t>
            </a:r>
          </a:p>
          <a:p>
            <a:pPr marL="514350" indent="-514350">
              <a:buFont typeface="+mj-lt"/>
              <a:buAutoNum type="alphaLcParenR"/>
            </a:pPr>
            <a:r>
              <a:rPr lang="en-US" dirty="0" smtClean="0"/>
              <a:t>Low grade fever</a:t>
            </a:r>
          </a:p>
          <a:p>
            <a:pPr marL="514350" indent="-514350">
              <a:buFont typeface="+mj-lt"/>
              <a:buAutoNum type="alphaLcParenR"/>
            </a:pPr>
            <a:r>
              <a:rPr lang="en-US" dirty="0" smtClean="0"/>
              <a:t>Remission &amp; exacerbation of problem.</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200</a:t>
            </a:fld>
            <a:endParaRPr lang="en-US"/>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sp>
        <p:nvSpPr>
          <p:cNvPr id="3" name="Content Placeholder 2"/>
          <p:cNvSpPr>
            <a:spLocks noGrp="1"/>
          </p:cNvSpPr>
          <p:nvPr>
            <p:ph sz="quarter" idx="1"/>
          </p:nvPr>
        </p:nvSpPr>
        <p:spPr/>
        <p:txBody>
          <a:bodyPr/>
          <a:lstStyle/>
          <a:p>
            <a:pPr>
              <a:buNone/>
            </a:pPr>
            <a:r>
              <a:rPr lang="en-US" b="1" dirty="0" smtClean="0"/>
              <a:t>DIAGNOSTICS</a:t>
            </a:r>
            <a:endParaRPr lang="en-US" dirty="0" smtClean="0"/>
          </a:p>
          <a:p>
            <a:pPr marL="514350" indent="-514350">
              <a:buFont typeface="+mj-lt"/>
              <a:buAutoNum type="arabicPeriod"/>
            </a:pPr>
            <a:r>
              <a:rPr lang="en-US" dirty="0" smtClean="0"/>
              <a:t>Wound culture, blood culture to identify appropriate antibiotic therapy.</a:t>
            </a:r>
          </a:p>
          <a:p>
            <a:pPr marL="514350" indent="-514350">
              <a:buFont typeface="+mj-lt"/>
              <a:buAutoNum type="arabicPeriod"/>
            </a:pPr>
            <a:r>
              <a:rPr lang="en-US" dirty="0" smtClean="0"/>
              <a:t>Radionuclide bone scan , MRI for early definitive diagnosis.</a:t>
            </a:r>
          </a:p>
          <a:p>
            <a:pPr marL="514350" indent="-514350">
              <a:buFont typeface="+mj-lt"/>
              <a:buAutoNum type="arabicPeriod"/>
            </a:pPr>
            <a:r>
              <a:rPr lang="en-US" dirty="0" smtClean="0"/>
              <a:t>X-ray plate only shows soft tissue swelling till after 2 weeks.</a:t>
            </a:r>
          </a:p>
          <a:p>
            <a:pPr marL="514350" indent="-514350">
              <a:buFont typeface="+mj-lt"/>
              <a:buAutoNum type="arabicPeriod"/>
            </a:pPr>
            <a:r>
              <a:rPr lang="en-US" dirty="0" smtClean="0"/>
              <a:t>Bone or soft tissue biopsy.</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201</a:t>
            </a:fld>
            <a:endParaRPr lang="en-US"/>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sp>
        <p:nvSpPr>
          <p:cNvPr id="3" name="Content Placeholder 2"/>
          <p:cNvSpPr>
            <a:spLocks noGrp="1"/>
          </p:cNvSpPr>
          <p:nvPr>
            <p:ph sz="quarter" idx="1"/>
          </p:nvPr>
        </p:nvSpPr>
        <p:spPr/>
        <p:txBody>
          <a:bodyPr/>
          <a:lstStyle/>
          <a:p>
            <a:pPr>
              <a:buNone/>
            </a:pPr>
            <a:r>
              <a:rPr lang="en-US" b="1" dirty="0" smtClean="0"/>
              <a:t>TREATMENT</a:t>
            </a:r>
          </a:p>
          <a:p>
            <a:pPr marL="514350" indent="-514350">
              <a:buFont typeface="+mj-lt"/>
              <a:buAutoNum type="arabicPeriod"/>
            </a:pPr>
            <a:r>
              <a:rPr lang="en-US" dirty="0" smtClean="0"/>
              <a:t>Intensive IV antibiotics therapy 3 to 6 weeks. </a:t>
            </a:r>
          </a:p>
          <a:p>
            <a:pPr marL="514350" indent="-514350">
              <a:buFont typeface="+mj-lt"/>
              <a:buAutoNum type="arabicPeriod"/>
            </a:pPr>
            <a:r>
              <a:rPr lang="en-US" dirty="0" smtClean="0"/>
              <a:t>Immobilization of the affected area.</a:t>
            </a:r>
          </a:p>
          <a:p>
            <a:pPr marL="514350" indent="-514350">
              <a:buFont typeface="+mj-lt"/>
              <a:buAutoNum type="arabicPeriod"/>
            </a:pPr>
            <a:r>
              <a:rPr lang="en-US" dirty="0" smtClean="0"/>
              <a:t>Surgical debridement may be necessary with antibiotic beads impregnated </a:t>
            </a:r>
            <a:r>
              <a:rPr lang="en-US" dirty="0" err="1" smtClean="0"/>
              <a:t>i.e</a:t>
            </a:r>
            <a:r>
              <a:rPr lang="en-US" dirty="0" smtClean="0"/>
              <a:t> </a:t>
            </a:r>
            <a:r>
              <a:rPr lang="en-US" dirty="0" err="1" smtClean="0"/>
              <a:t>sequestrectomy</a:t>
            </a:r>
            <a:r>
              <a:rPr lang="en-US" dirty="0" smtClean="0"/>
              <a:t> (removal of enough </a:t>
            </a:r>
            <a:r>
              <a:rPr lang="en-US" dirty="0" err="1" smtClean="0"/>
              <a:t>involucrum</a:t>
            </a:r>
            <a:r>
              <a:rPr lang="en-US" dirty="0" smtClean="0"/>
              <a:t> to enable removal of </a:t>
            </a:r>
            <a:r>
              <a:rPr lang="en-US" dirty="0" err="1" smtClean="0"/>
              <a:t>sequestrum</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202</a:t>
            </a:fld>
            <a:endParaRPr 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sp>
        <p:nvSpPr>
          <p:cNvPr id="3" name="Content Placeholder 2"/>
          <p:cNvSpPr>
            <a:spLocks noGrp="1"/>
          </p:cNvSpPr>
          <p:nvPr>
            <p:ph sz="quarter" idx="1"/>
          </p:nvPr>
        </p:nvSpPr>
        <p:spPr/>
        <p:txBody>
          <a:bodyPr>
            <a:normAutofit/>
          </a:bodyPr>
          <a:lstStyle/>
          <a:p>
            <a:pPr>
              <a:buNone/>
            </a:pPr>
            <a:r>
              <a:rPr lang="en-US" b="1" dirty="0" smtClean="0"/>
              <a:t>NURSING INTERVENTION</a:t>
            </a:r>
          </a:p>
          <a:p>
            <a:pPr marL="514350" indent="-514350">
              <a:buFont typeface="+mj-lt"/>
              <a:buAutoNum type="arabicPeriod"/>
            </a:pPr>
            <a:r>
              <a:rPr lang="en-US" dirty="0" smtClean="0"/>
              <a:t>Administration of antibiotics, analgesics</a:t>
            </a:r>
          </a:p>
          <a:p>
            <a:pPr marL="514350" indent="-514350">
              <a:buFont typeface="+mj-lt"/>
              <a:buAutoNum type="arabicPeriod"/>
            </a:pPr>
            <a:r>
              <a:rPr lang="en-US" dirty="0" smtClean="0"/>
              <a:t>Prevent contractures especially of the affected extremity.</a:t>
            </a:r>
          </a:p>
          <a:p>
            <a:pPr marL="514350" indent="-514350">
              <a:buFont typeface="+mj-lt"/>
              <a:buAutoNum type="arabicPeriod"/>
            </a:pPr>
            <a:r>
              <a:rPr lang="en-US" dirty="0" smtClean="0"/>
              <a:t>Care of open wounds &amp; some pts </a:t>
            </a:r>
            <a:r>
              <a:rPr lang="en-US" smtClean="0"/>
              <a:t>are isolated</a:t>
            </a:r>
            <a:endParaRPr lang="en-US" dirty="0" smtClean="0"/>
          </a:p>
          <a:p>
            <a:pPr marL="514350" indent="-514350">
              <a:buFont typeface="+mj-lt"/>
              <a:buAutoNum type="arabicPeriod"/>
            </a:pPr>
            <a:r>
              <a:rPr lang="en-US" dirty="0" smtClean="0"/>
              <a:t>Education on drug compliance because they are going to take antibiotics for a long time, infection control measures &amp; keeping follow-up appointments.</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203</a:t>
            </a:fld>
            <a:endParaRPr lang="en-US"/>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sp>
        <p:nvSpPr>
          <p:cNvPr id="3" name="Content Placeholder 2"/>
          <p:cNvSpPr>
            <a:spLocks noGrp="1"/>
          </p:cNvSpPr>
          <p:nvPr>
            <p:ph sz="quarter" idx="1"/>
          </p:nvPr>
        </p:nvSpPr>
        <p:spPr/>
        <p:txBody>
          <a:bodyPr>
            <a:normAutofit/>
          </a:bodyPr>
          <a:lstStyle/>
          <a:p>
            <a:pPr>
              <a:buNone/>
            </a:pPr>
            <a:r>
              <a:rPr lang="en-US" b="1" dirty="0" smtClean="0"/>
              <a:t>PREVENTION</a:t>
            </a:r>
          </a:p>
          <a:p>
            <a:pPr marL="514350" indent="-514350">
              <a:buFont typeface="+mj-lt"/>
              <a:buAutoNum type="arabicPeriod"/>
            </a:pPr>
            <a:r>
              <a:rPr lang="en-US" dirty="0" smtClean="0"/>
              <a:t>Treatment of focal infections diminishes </a:t>
            </a:r>
            <a:r>
              <a:rPr lang="en-US" dirty="0" err="1" smtClean="0"/>
              <a:t>hematogenous</a:t>
            </a:r>
            <a:r>
              <a:rPr lang="en-US" dirty="0" smtClean="0"/>
              <a:t> spread.</a:t>
            </a:r>
          </a:p>
          <a:p>
            <a:pPr marL="514350" indent="-514350">
              <a:buFont typeface="+mj-lt"/>
              <a:buAutoNum type="arabicPeriod"/>
            </a:pPr>
            <a:r>
              <a:rPr lang="en-US" dirty="0" smtClean="0"/>
              <a:t>Post pone elective orthopedic surgery if pt has recurrent infection </a:t>
            </a:r>
            <a:r>
              <a:rPr lang="en-US" dirty="0" err="1" smtClean="0"/>
              <a:t>e.g</a:t>
            </a:r>
            <a:r>
              <a:rPr lang="en-US" dirty="0" smtClean="0"/>
              <a:t> UTI, sore throat or history of a recent infection.</a:t>
            </a:r>
          </a:p>
          <a:p>
            <a:pPr marL="514350" indent="-514350">
              <a:buFont typeface="+mj-lt"/>
              <a:buAutoNum type="arabicPeriod"/>
            </a:pPr>
            <a:r>
              <a:rPr lang="en-US" dirty="0" smtClean="0"/>
              <a:t>Prophylactic antibiotics with invasive procedures on pts with joint replacement surgery.</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204</a:t>
            </a:fld>
            <a:endParaRPr lang="en-US"/>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OSTEOMYELITIS</a:t>
            </a:r>
            <a:endParaRPr lang="en-US" dirty="0"/>
          </a:p>
        </p:txBody>
      </p:sp>
      <p:sp>
        <p:nvSpPr>
          <p:cNvPr id="3" name="Content Placeholder 2"/>
          <p:cNvSpPr>
            <a:spLocks noGrp="1"/>
          </p:cNvSpPr>
          <p:nvPr>
            <p:ph sz="quarter" idx="1"/>
          </p:nvPr>
        </p:nvSpPr>
        <p:spPr/>
        <p:txBody>
          <a:bodyPr/>
          <a:lstStyle/>
          <a:p>
            <a:pPr marL="514350" indent="-514350">
              <a:buAutoNum type="arabicPeriod" startAt="4"/>
            </a:pPr>
            <a:r>
              <a:rPr lang="en-US" dirty="0" smtClean="0"/>
              <a:t>Asepsis during orthopedic surgery.</a:t>
            </a:r>
          </a:p>
          <a:p>
            <a:pPr marL="514350" indent="-514350">
              <a:buAutoNum type="arabicPeriod" startAt="4"/>
            </a:pPr>
            <a:r>
              <a:rPr lang="en-US" dirty="0" smtClean="0"/>
              <a:t>Aseptic post </a:t>
            </a:r>
            <a:r>
              <a:rPr lang="en-US" smtClean="0"/>
              <a:t>op wound care.</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205</a:t>
            </a:fld>
            <a:endParaRPr lang="en-US"/>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CONTUSION</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dirty="0" smtClean="0"/>
              <a:t>Is a soft tissue injury produced by blunt force </a:t>
            </a:r>
            <a:r>
              <a:rPr lang="en-US" dirty="0" err="1" smtClean="0"/>
              <a:t>e.g</a:t>
            </a:r>
            <a:r>
              <a:rPr lang="en-US" dirty="0" smtClean="0"/>
              <a:t> a blow, kick or fall. Many small blood vessels rupture &amp; bleed into soft tissues (</a:t>
            </a:r>
            <a:r>
              <a:rPr lang="en-US" dirty="0" err="1" smtClean="0"/>
              <a:t>ecchymosis</a:t>
            </a:r>
            <a:r>
              <a:rPr lang="en-US" dirty="0" smtClean="0"/>
              <a:t>/ bruising). A hematoma develops when the bleeding  is sufficient to cause an appreciable collection of blood.</a:t>
            </a:r>
          </a:p>
          <a:p>
            <a:pPr>
              <a:buFont typeface="Wingdings" pitchFamily="2" charset="2"/>
              <a:buChar char="Ø"/>
            </a:pPr>
            <a:r>
              <a:rPr lang="en-US" dirty="0" smtClean="0"/>
              <a:t>Local symptoms (pain, swelling &amp; discoloration) are controlled with intermittent application of cold.</a:t>
            </a:r>
          </a:p>
          <a:p>
            <a:pPr>
              <a:buFont typeface="Wingdings" pitchFamily="2" charset="2"/>
              <a:buChar char="Ø"/>
            </a:pPr>
            <a:r>
              <a:rPr lang="en-US" dirty="0" smtClean="0"/>
              <a:t>Most contusions resolve in 1-2 weeks.</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206</a:t>
            </a:fld>
            <a:endParaRPr lang="en-US"/>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STRAIN</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Is a “muscle pull” from over use, overstretching, or excessive stress.</a:t>
            </a:r>
          </a:p>
          <a:p>
            <a:pPr>
              <a:buFont typeface="Wingdings" pitchFamily="2" charset="2"/>
              <a:buChar char="Ø"/>
            </a:pPr>
            <a:r>
              <a:rPr lang="en-US" dirty="0" smtClean="0"/>
              <a:t> Strains are microscopic, incomplete muscle tears with some bleeding into the tissue.</a:t>
            </a:r>
          </a:p>
          <a:p>
            <a:pPr>
              <a:buFont typeface="Wingdings" pitchFamily="2" charset="2"/>
              <a:buChar char="Ø"/>
            </a:pPr>
            <a:r>
              <a:rPr lang="en-US" dirty="0" smtClean="0"/>
              <a:t>Patient experiences soreness or sudden pain with local tenderness upon muscle use &amp; isometric contraction</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207</a:t>
            </a:fld>
            <a:endParaRPr lang="en-US"/>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SPRAIN</a:t>
            </a:r>
            <a:endParaRPr lang="en-US" dirty="0"/>
          </a:p>
        </p:txBody>
      </p:sp>
      <p:pic>
        <p:nvPicPr>
          <p:cNvPr id="4" name="Content Placeholder 3" descr="http://www.healingfeet.com/blog/wp-content/uploads/2012/06/Inversion-vs-eversion-ankle-sprain-illustration.jpg"/>
          <p:cNvPicPr>
            <a:picLocks noGrp="1"/>
          </p:cNvPicPr>
          <p:nvPr>
            <p:ph sz="quarter" idx="1"/>
          </p:nvPr>
        </p:nvPicPr>
        <p:blipFill>
          <a:blip r:embed="rId2" cstate="print"/>
          <a:srcRect/>
          <a:stretch>
            <a:fillRect/>
          </a:stretch>
        </p:blipFill>
        <p:spPr bwMode="auto">
          <a:xfrm>
            <a:off x="914400" y="1524000"/>
            <a:ext cx="7239000" cy="4548981"/>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208</a:t>
            </a:fld>
            <a:endParaRPr lang="en-US"/>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SPRAIN</a:t>
            </a:r>
            <a:endParaRPr lang="en-US" dirty="0"/>
          </a:p>
        </p:txBody>
      </p:sp>
      <p:sp>
        <p:nvSpPr>
          <p:cNvPr id="3" name="Content Placeholder 2"/>
          <p:cNvSpPr>
            <a:spLocks noGrp="1"/>
          </p:cNvSpPr>
          <p:nvPr>
            <p:ph sz="quarter" idx="1"/>
          </p:nvPr>
        </p:nvSpPr>
        <p:spPr/>
        <p:txBody>
          <a:bodyPr>
            <a:normAutofit fontScale="92500" lnSpcReduction="10000"/>
          </a:bodyPr>
          <a:lstStyle/>
          <a:p>
            <a:pPr>
              <a:buFont typeface="Wingdings" pitchFamily="2" charset="2"/>
              <a:buChar char="Ø"/>
            </a:pPr>
            <a:r>
              <a:rPr lang="en-US" dirty="0" smtClean="0"/>
              <a:t>Is an injury to ligaments surrounding a joint, caused by a wrenching or twisting motion.</a:t>
            </a:r>
          </a:p>
          <a:p>
            <a:pPr>
              <a:buFont typeface="Wingdings" pitchFamily="2" charset="2"/>
              <a:buChar char="Ø"/>
            </a:pPr>
            <a:r>
              <a:rPr lang="en-US" dirty="0" smtClean="0"/>
              <a:t>The function of a ligament is to maintain stability while permitting mobility.</a:t>
            </a:r>
          </a:p>
          <a:p>
            <a:pPr>
              <a:buFont typeface="Wingdings" pitchFamily="2" charset="2"/>
              <a:buChar char="Ø"/>
            </a:pPr>
            <a:r>
              <a:rPr lang="en-US" dirty="0" smtClean="0"/>
              <a:t>A torn ligament loses stabilizing ability.</a:t>
            </a:r>
          </a:p>
          <a:p>
            <a:pPr>
              <a:buFont typeface="Wingdings" pitchFamily="2" charset="2"/>
              <a:buChar char="Ø"/>
            </a:pPr>
            <a:r>
              <a:rPr lang="en-US" dirty="0" smtClean="0"/>
              <a:t>Blood vessels rupture &amp; edema occurs, the joint is tender &amp; movement becomes painful.</a:t>
            </a:r>
          </a:p>
          <a:p>
            <a:pPr>
              <a:buFont typeface="Wingdings" pitchFamily="2" charset="2"/>
              <a:buChar char="Ø"/>
            </a:pPr>
            <a:r>
              <a:rPr lang="en-US" dirty="0" smtClean="0"/>
              <a:t>The degree of disability &amp; pain increases during the first 2-3 hrs after the injury because of the associated swelling &amp; bleeding.</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209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pPr>
              <a:lnSpc>
                <a:spcPct val="115000"/>
              </a:lnSpc>
              <a:spcBef>
                <a:spcPts val="0"/>
              </a:spcBef>
              <a:spcAft>
                <a:spcPts val="1000"/>
              </a:spcAft>
            </a:pPr>
            <a:r>
              <a:rPr lang="en-US" dirty="0">
                <a:latin typeface="Calibri" panose="020F0502020204030204" pitchFamily="34" charset="0"/>
                <a:ea typeface="SimSun" panose="02010600030101010101" pitchFamily="2" charset="-122"/>
                <a:cs typeface="Times New Roman" panose="02020603050405020304" pitchFamily="18" charset="0"/>
              </a:rPr>
              <a:t>While this creates some stability, the fracture may still angulate at this stage if not held with stable external support, such as a cast or external fixator, or internal support provided by plates, screws or intramedullary devices.</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21</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338002642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SPRAIN</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The patient should have an x-ray to evaluate for bone injury.</a:t>
            </a:r>
          </a:p>
          <a:p>
            <a:pPr>
              <a:buFont typeface="Wingdings" pitchFamily="2" charset="2"/>
              <a:buChar char="Ø"/>
            </a:pPr>
            <a:r>
              <a:rPr lang="en-US" dirty="0" smtClean="0"/>
              <a:t>Avulsion fracture (a bone fragment is pulled away by a ligament or tendon) may be associated with a sprain.</a:t>
            </a:r>
          </a:p>
          <a:p>
            <a:pPr>
              <a:buFont typeface="Wingdings" pitchFamily="2" charset="2"/>
              <a:buChar char="Ø"/>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210</a:t>
            </a:fld>
            <a:endParaRPr lang="en-US"/>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(CONTUSION, STRAIN &amp; SPRAIN)</a:t>
            </a:r>
            <a:endParaRPr lang="en-US" dirty="0"/>
          </a:p>
        </p:txBody>
      </p:sp>
      <p:sp>
        <p:nvSpPr>
          <p:cNvPr id="3" name="Content Placeholder 2"/>
          <p:cNvSpPr>
            <a:spLocks noGrp="1"/>
          </p:cNvSpPr>
          <p:nvPr>
            <p:ph sz="quarter" idx="1"/>
          </p:nvPr>
        </p:nvSpPr>
        <p:spPr/>
        <p:txBody>
          <a:bodyPr>
            <a:normAutofit/>
          </a:bodyPr>
          <a:lstStyle/>
          <a:p>
            <a:r>
              <a:rPr lang="en-US" dirty="0" smtClean="0"/>
              <a:t>Resting (prevent further injury &amp; promote healing) &amp; elevating the affected part (control swelling)</a:t>
            </a:r>
          </a:p>
          <a:p>
            <a:r>
              <a:rPr lang="en-US" dirty="0" smtClean="0"/>
              <a:t>Apply cold (ice) (produces vasoconstriction which reduces bleeding &amp; edema)</a:t>
            </a:r>
          </a:p>
          <a:p>
            <a:pPr>
              <a:buNone/>
            </a:pPr>
            <a:r>
              <a:rPr lang="en-US" b="1" dirty="0" smtClean="0"/>
              <a:t>Note: </a:t>
            </a:r>
            <a:r>
              <a:rPr lang="en-US" dirty="0" err="1" smtClean="0"/>
              <a:t>acronyme</a:t>
            </a:r>
            <a:r>
              <a:rPr lang="en-US" dirty="0" smtClean="0"/>
              <a:t> RICE- Rest, Ice, Compression, Elevation.</a:t>
            </a:r>
          </a:p>
          <a:p>
            <a:r>
              <a:rPr lang="en-US" dirty="0" smtClean="0"/>
              <a:t>Monitor neurovascular status (circulation, motion, sensation).</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211</a:t>
            </a:fld>
            <a:endParaRPr lang="en-US"/>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TREAMENT</a:t>
            </a:r>
            <a:endParaRPr lang="en-US" dirty="0"/>
          </a:p>
        </p:txBody>
      </p:sp>
      <p:sp>
        <p:nvSpPr>
          <p:cNvPr id="3" name="Content Placeholder 2"/>
          <p:cNvSpPr>
            <a:spLocks noGrp="1"/>
          </p:cNvSpPr>
          <p:nvPr>
            <p:ph sz="quarter" idx="1"/>
          </p:nvPr>
        </p:nvSpPr>
        <p:spPr/>
        <p:txBody>
          <a:bodyPr/>
          <a:lstStyle/>
          <a:p>
            <a:r>
              <a:rPr lang="en-US" dirty="0" smtClean="0"/>
              <a:t>After the first 48 hrs of acute inflammation stage heat may be applied to promote </a:t>
            </a:r>
            <a:r>
              <a:rPr lang="en-US" dirty="0" err="1" smtClean="0"/>
              <a:t>vasodilation</a:t>
            </a:r>
            <a:r>
              <a:rPr lang="en-US" dirty="0" smtClean="0"/>
              <a:t>, absorption &amp; repair.</a:t>
            </a:r>
          </a:p>
          <a:p>
            <a:r>
              <a:rPr lang="en-US" dirty="0" smtClean="0"/>
              <a:t>Exercise after 2 or more days depending on the severity of injury.</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212</a:t>
            </a:fld>
            <a:endParaRPr lang="en-US"/>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DISLOCATION</a:t>
            </a:r>
            <a:endParaRPr lang="en-US" dirty="0"/>
          </a:p>
        </p:txBody>
      </p:sp>
      <p:sp>
        <p:nvSpPr>
          <p:cNvPr id="3" name="Content Placeholder 2"/>
          <p:cNvSpPr>
            <a:spLocks noGrp="1"/>
          </p:cNvSpPr>
          <p:nvPr>
            <p:ph sz="quarter" idx="1"/>
          </p:nvPr>
        </p:nvSpPr>
        <p:spPr/>
        <p:txBody>
          <a:bodyPr>
            <a:normAutofit fontScale="92500"/>
          </a:bodyPr>
          <a:lstStyle/>
          <a:p>
            <a:pPr>
              <a:buFont typeface="Wingdings" pitchFamily="2" charset="2"/>
              <a:buChar char="Ø"/>
            </a:pPr>
            <a:r>
              <a:rPr lang="en-US" dirty="0" smtClean="0"/>
              <a:t>Is a condition in which the articulate surfaces of bones forming the joint are no longer in anatomic contact.</a:t>
            </a:r>
          </a:p>
          <a:p>
            <a:pPr>
              <a:buFont typeface="Wingdings" pitchFamily="2" charset="2"/>
              <a:buChar char="Ø"/>
            </a:pPr>
            <a:r>
              <a:rPr lang="en-US" dirty="0" smtClean="0"/>
              <a:t>The bones are literally “out of joint”.</a:t>
            </a:r>
          </a:p>
          <a:p>
            <a:pPr>
              <a:buFont typeface="Wingdings" pitchFamily="2" charset="2"/>
              <a:buChar char="Ø"/>
            </a:pPr>
            <a:r>
              <a:rPr lang="en-US" dirty="0" smtClean="0"/>
              <a:t>A </a:t>
            </a:r>
            <a:r>
              <a:rPr lang="en-US" b="1" dirty="0" err="1" smtClean="0"/>
              <a:t>subluxation</a:t>
            </a:r>
            <a:r>
              <a:rPr lang="en-US" b="1" dirty="0" smtClean="0"/>
              <a:t> </a:t>
            </a:r>
            <a:r>
              <a:rPr lang="en-US" dirty="0" smtClean="0"/>
              <a:t>is a partial dislocation of the articulating surfaces.</a:t>
            </a:r>
          </a:p>
          <a:p>
            <a:pPr>
              <a:buFont typeface="Wingdings" pitchFamily="2" charset="2"/>
              <a:buChar char="Ø"/>
            </a:pPr>
            <a:r>
              <a:rPr lang="en-US" dirty="0" smtClean="0"/>
              <a:t>Traumatic dislocations are orthopedic emergency. Otherwise vascular necrosis &amp; nerve palsy may occur.</a:t>
            </a:r>
          </a:p>
          <a:p>
            <a:pPr>
              <a:buFont typeface="Wingdings" pitchFamily="2" charset="2"/>
              <a:buChar char="Ø"/>
            </a:pPr>
            <a:r>
              <a:rPr lang="en-US" dirty="0" smtClean="0"/>
              <a:t>Dislocations may be congenital (hip), spontaneous or pathological or traumatic.</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213</a:t>
            </a:fld>
            <a:endParaRPr lang="en-US"/>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DISLOCATION</a:t>
            </a:r>
            <a:endParaRPr lang="en-US" dirty="0"/>
          </a:p>
        </p:txBody>
      </p:sp>
      <p:sp>
        <p:nvSpPr>
          <p:cNvPr id="3" name="Content Placeholder 2"/>
          <p:cNvSpPr>
            <a:spLocks noGrp="1"/>
          </p:cNvSpPr>
          <p:nvPr>
            <p:ph sz="quarter" idx="1"/>
          </p:nvPr>
        </p:nvSpPr>
        <p:spPr/>
        <p:txBody>
          <a:bodyPr/>
          <a:lstStyle/>
          <a:p>
            <a:pPr>
              <a:buNone/>
            </a:pPr>
            <a:r>
              <a:rPr lang="en-US" b="1" dirty="0" smtClean="0"/>
              <a:t>SIGNS &amp; SYMPTOMS OF A TRAUMATIC DISLOCATION</a:t>
            </a:r>
          </a:p>
          <a:p>
            <a:pPr marL="514350" indent="-514350">
              <a:buFont typeface="+mj-lt"/>
              <a:buAutoNum type="arabicPeriod"/>
            </a:pPr>
            <a:r>
              <a:rPr lang="en-US" dirty="0" smtClean="0"/>
              <a:t>Pain</a:t>
            </a:r>
          </a:p>
          <a:p>
            <a:pPr marL="514350" indent="-514350">
              <a:buFont typeface="+mj-lt"/>
              <a:buAutoNum type="arabicPeriod"/>
            </a:pPr>
            <a:r>
              <a:rPr lang="en-US" dirty="0" smtClean="0"/>
              <a:t>Change in contour of the joint</a:t>
            </a:r>
          </a:p>
          <a:p>
            <a:pPr marL="514350" indent="-514350">
              <a:buFont typeface="+mj-lt"/>
              <a:buAutoNum type="arabicPeriod"/>
            </a:pPr>
            <a:r>
              <a:rPr lang="en-US" dirty="0" smtClean="0"/>
              <a:t>Change in the length of extremity</a:t>
            </a:r>
          </a:p>
          <a:p>
            <a:pPr marL="514350" indent="-514350">
              <a:buFont typeface="+mj-lt"/>
              <a:buAutoNum type="arabicPeriod"/>
            </a:pPr>
            <a:r>
              <a:rPr lang="en-US" dirty="0" smtClean="0"/>
              <a:t>Loss of normal mobility</a:t>
            </a:r>
          </a:p>
          <a:p>
            <a:pPr marL="514350" indent="-514350">
              <a:buFont typeface="+mj-lt"/>
              <a:buAutoNum type="arabicPeriod"/>
            </a:pPr>
            <a:r>
              <a:rPr lang="en-US" dirty="0" smtClean="0"/>
              <a:t>Change in axis of the dislocated bones.</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214</a:t>
            </a:fld>
            <a:endParaRPr lang="en-US"/>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DISLOCATION</a:t>
            </a:r>
          </a:p>
        </p:txBody>
      </p:sp>
      <p:sp>
        <p:nvSpPr>
          <p:cNvPr id="3" name="Content Placeholder 2"/>
          <p:cNvSpPr>
            <a:spLocks noGrp="1"/>
          </p:cNvSpPr>
          <p:nvPr>
            <p:ph sz="quarter" idx="1"/>
          </p:nvPr>
        </p:nvSpPr>
        <p:spPr/>
        <p:txBody>
          <a:bodyPr>
            <a:normAutofit lnSpcReduction="10000"/>
          </a:bodyPr>
          <a:lstStyle/>
          <a:p>
            <a:pPr>
              <a:buNone/>
            </a:pPr>
            <a:r>
              <a:rPr lang="en-US" b="1" dirty="0"/>
              <a:t>DIAGNOSIS</a:t>
            </a:r>
          </a:p>
          <a:p>
            <a:pPr>
              <a:buFont typeface="Wingdings" pitchFamily="2" charset="2"/>
              <a:buChar char="Ø"/>
            </a:pPr>
            <a:r>
              <a:rPr lang="en-US" dirty="0"/>
              <a:t>X-ray confirms diagnosis &amp; demonstrates possible associated fractures.</a:t>
            </a:r>
          </a:p>
          <a:p>
            <a:pPr>
              <a:buNone/>
            </a:pPr>
            <a:r>
              <a:rPr lang="en-US" b="1" dirty="0"/>
              <a:t>MEDICAL MANAGEMENT</a:t>
            </a:r>
          </a:p>
          <a:p>
            <a:pPr marL="514350" indent="-514350">
              <a:buFont typeface="+mj-lt"/>
              <a:buAutoNum type="arabicPeriod"/>
            </a:pPr>
            <a:r>
              <a:rPr lang="en-US" dirty="0"/>
              <a:t>Immobilization of the joint while </a:t>
            </a:r>
            <a:r>
              <a:rPr lang="en-US" dirty="0" err="1"/>
              <a:t>pt</a:t>
            </a:r>
            <a:r>
              <a:rPr lang="en-US" dirty="0"/>
              <a:t> is transported to hospital.</a:t>
            </a:r>
          </a:p>
          <a:p>
            <a:pPr marL="514350" indent="-514350">
              <a:buFont typeface="+mj-lt"/>
              <a:buAutoNum type="arabicPeriod"/>
            </a:pPr>
            <a:r>
              <a:rPr lang="en-US" dirty="0"/>
              <a:t>Prompt reduction to preserve joint function</a:t>
            </a:r>
          </a:p>
          <a:p>
            <a:pPr marL="514350" indent="-514350">
              <a:buFont typeface="+mj-lt"/>
              <a:buAutoNum type="arabicPeriod"/>
            </a:pPr>
            <a:r>
              <a:rPr lang="en-US" dirty="0"/>
              <a:t>Joint immobilization by bandages, splints, casts or traction.</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215</a:t>
            </a:fld>
            <a:endParaRPr lang="en-US"/>
          </a:p>
        </p:txBody>
      </p:sp>
    </p:spTree>
    <p:extLst>
      <p:ext uri="{BB962C8B-B14F-4D97-AF65-F5344CB8AC3E}">
        <p14:creationId xmlns:p14="http://schemas.microsoft.com/office/powerpoint/2010/main" val="3563273177"/>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DISLOCATION</a:t>
            </a:r>
          </a:p>
        </p:txBody>
      </p:sp>
      <p:sp>
        <p:nvSpPr>
          <p:cNvPr id="3" name="Content Placeholder 2"/>
          <p:cNvSpPr>
            <a:spLocks noGrp="1"/>
          </p:cNvSpPr>
          <p:nvPr>
            <p:ph sz="quarter" idx="1"/>
          </p:nvPr>
        </p:nvSpPr>
        <p:spPr/>
        <p:txBody>
          <a:bodyPr>
            <a:normAutofit/>
          </a:bodyPr>
          <a:lstStyle/>
          <a:p>
            <a:pPr marL="514350" indent="-514350">
              <a:buFont typeface="+mj-lt"/>
              <a:buAutoNum type="arabicPeriod" startAt="4"/>
            </a:pPr>
            <a:r>
              <a:rPr lang="en-US" dirty="0" smtClean="0"/>
              <a:t>Monitor </a:t>
            </a:r>
            <a:r>
              <a:rPr lang="en-US" dirty="0"/>
              <a:t>neurovascular status.</a:t>
            </a:r>
          </a:p>
          <a:p>
            <a:pPr marL="514350" indent="-514350">
              <a:buFont typeface="+mj-lt"/>
              <a:buAutoNum type="arabicPeriod" startAt="4"/>
            </a:pPr>
            <a:r>
              <a:rPr lang="en-US" dirty="0" smtClean="0"/>
              <a:t>After </a:t>
            </a:r>
            <a:r>
              <a:rPr lang="en-US" dirty="0"/>
              <a:t>several days to weeks passive &amp; active movement 3-4 times a day is began to preserve ROM. Support joint between the exercise.</a:t>
            </a:r>
          </a:p>
          <a:p>
            <a:pPr>
              <a:buNone/>
            </a:pPr>
            <a:r>
              <a:rPr lang="en-US" b="1" dirty="0"/>
              <a:t>NURSING MANAGEMENT</a:t>
            </a:r>
          </a:p>
          <a:p>
            <a:pPr marL="514350" indent="-514350">
              <a:buFont typeface="+mj-lt"/>
              <a:buAutoNum type="alphaLcPeriod"/>
            </a:pPr>
            <a:r>
              <a:rPr lang="en-US" dirty="0"/>
              <a:t>Promote comfort, evaluate neurovascular status, &amp; protecting joint during healing.</a:t>
            </a:r>
          </a:p>
          <a:p>
            <a:pPr marL="514350" indent="-514350">
              <a:buFont typeface="+mj-lt"/>
              <a:buAutoNum type="alphaLcPeriod"/>
            </a:pPr>
            <a:r>
              <a:rPr lang="en-US" dirty="0"/>
              <a:t>Teach </a:t>
            </a:r>
            <a:r>
              <a:rPr lang="en-US" dirty="0" err="1"/>
              <a:t>pt</a:t>
            </a:r>
            <a:r>
              <a:rPr lang="en-US" dirty="0"/>
              <a:t> to manage immobilizing devices &amp; how to protect joint from injury.</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216</a:t>
            </a:fld>
            <a:endParaRPr lang="en-US"/>
          </a:p>
        </p:txBody>
      </p:sp>
    </p:spTree>
    <p:extLst>
      <p:ext uri="{BB962C8B-B14F-4D97-AF65-F5344CB8AC3E}">
        <p14:creationId xmlns:p14="http://schemas.microsoft.com/office/powerpoint/2010/main" val="2165882426"/>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457200" indent="-457200">
              <a:buFont typeface="Wingdings" panose="05000000000000000000" pitchFamily="2" charset="2"/>
              <a:buChar char="q"/>
            </a:pPr>
            <a:r>
              <a:rPr lang="en-US" sz="3600" dirty="0" smtClean="0"/>
              <a:t>A.S</a:t>
            </a:r>
          </a:p>
        </p:txBody>
      </p:sp>
      <p:sp>
        <p:nvSpPr>
          <p:cNvPr id="2" name="Title 1"/>
          <p:cNvSpPr>
            <a:spLocks noGrp="1"/>
          </p:cNvSpPr>
          <p:nvPr>
            <p:ph type="title"/>
          </p:nvPr>
        </p:nvSpPr>
        <p:spPr/>
        <p:txBody>
          <a:bodyPr>
            <a:noAutofit/>
          </a:bodyPr>
          <a:lstStyle/>
          <a:p>
            <a:pPr algn="ctr"/>
            <a:r>
              <a:rPr lang="en-US" sz="11500" dirty="0" smtClean="0">
                <a:solidFill>
                  <a:schemeClr val="tx1"/>
                </a:solidFill>
              </a:rPr>
              <a:t>FRACTURES</a:t>
            </a:r>
            <a:r>
              <a:rPr lang="en-US" sz="4800" dirty="0" smtClean="0"/>
              <a:t> </a:t>
            </a:r>
            <a:endParaRPr lang="en-US" sz="4800" dirty="0"/>
          </a:p>
        </p:txBody>
      </p:sp>
      <p:sp>
        <p:nvSpPr>
          <p:cNvPr id="4" name="Footer Placeholder 3"/>
          <p:cNvSpPr>
            <a:spLocks noGrp="1"/>
          </p:cNvSpPr>
          <p:nvPr>
            <p:ph type="ftr" sz="quarter" idx="12"/>
          </p:nvPr>
        </p:nvSpPr>
        <p:spPr/>
        <p:txBody>
          <a:bodyPr/>
          <a:lstStyle/>
          <a:p>
            <a:r>
              <a:rPr lang="en-US" smtClean="0"/>
              <a:t>V.K 2019</a:t>
            </a:r>
            <a:endParaRPr lang="en-US"/>
          </a:p>
        </p:txBody>
      </p:sp>
      <p:sp>
        <p:nvSpPr>
          <p:cNvPr id="5" name="Slide Number Placeholder 4"/>
          <p:cNvSpPr>
            <a:spLocks noGrp="1"/>
          </p:cNvSpPr>
          <p:nvPr>
            <p:ph type="sldNum" sz="quarter" idx="11"/>
          </p:nvPr>
        </p:nvSpPr>
        <p:spPr/>
        <p:txBody>
          <a:bodyPr/>
          <a:lstStyle/>
          <a:p>
            <a:fld id="{08AA56A4-ACE6-4418-8F94-C9D452C3DDAF}" type="slidenum">
              <a:rPr lang="en-US" smtClean="0"/>
              <a:pPr/>
              <a:t>217</a:t>
            </a:fld>
            <a:endParaRPr lang="en-US"/>
          </a:p>
        </p:txBody>
      </p:sp>
      <p:sp>
        <p:nvSpPr>
          <p:cNvPr id="6" name="Date Placeholder 5"/>
          <p:cNvSpPr>
            <a:spLocks noGrp="1"/>
          </p:cNvSpPr>
          <p:nvPr>
            <p:ph type="dt" sz="half" idx="10"/>
          </p:nvPr>
        </p:nvSpPr>
        <p:spPr/>
        <p:txBody>
          <a:bodyPr/>
          <a:lstStyle/>
          <a:p>
            <a:fld id="{A64CCF7B-09AA-4E8A-8442-B3E1752747D6}" type="datetime1">
              <a:rPr lang="en-US" smtClean="0"/>
              <a:t>8/18/2020</a:t>
            </a:fld>
            <a:endParaRPr lang="en-US"/>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172F3395-7AB3-4296-AE43-4E53C782F2FB}" type="datetime1">
              <a:rPr lang="en-US" smtClean="0"/>
              <a:t>8/18/2020</a:t>
            </a:fld>
            <a:endParaRPr lang="en-US"/>
          </a:p>
        </p:txBody>
      </p:sp>
      <p:sp>
        <p:nvSpPr>
          <p:cNvPr id="5" name="Slide Number Placeholder 4"/>
          <p:cNvSpPr>
            <a:spLocks noGrp="1"/>
          </p:cNvSpPr>
          <p:nvPr>
            <p:ph type="sldNum" sz="quarter" idx="11"/>
          </p:nvPr>
        </p:nvSpPr>
        <p:spPr/>
        <p:txBody>
          <a:bodyPr/>
          <a:lstStyle/>
          <a:p>
            <a:fld id="{08AA56A4-ACE6-4418-8F94-C9D452C3DDAF}" type="slidenum">
              <a:rPr lang="en-US" smtClean="0"/>
              <a:pPr/>
              <a:t>218</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18865"/>
            <a:ext cx="7696199" cy="6620269"/>
          </a:xfrm>
          <a:prstGeom prst="rect">
            <a:avLst/>
          </a:prstGeom>
        </p:spPr>
      </p:pic>
    </p:spTree>
    <p:extLst>
      <p:ext uri="{BB962C8B-B14F-4D97-AF65-F5344CB8AC3E}">
        <p14:creationId xmlns:p14="http://schemas.microsoft.com/office/powerpoint/2010/main" val="211516978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172F3395-7AB3-4296-AE43-4E53C782F2FB}" type="datetime1">
              <a:rPr lang="en-US" smtClean="0"/>
              <a:t>8/18/2020</a:t>
            </a:fld>
            <a:endParaRPr lang="en-US"/>
          </a:p>
        </p:txBody>
      </p:sp>
      <p:sp>
        <p:nvSpPr>
          <p:cNvPr id="5" name="Slide Number Placeholder 4"/>
          <p:cNvSpPr>
            <a:spLocks noGrp="1"/>
          </p:cNvSpPr>
          <p:nvPr>
            <p:ph type="sldNum" sz="quarter" idx="11"/>
          </p:nvPr>
        </p:nvSpPr>
        <p:spPr/>
        <p:txBody>
          <a:bodyPr/>
          <a:lstStyle/>
          <a:p>
            <a:fld id="{08AA56A4-ACE6-4418-8F94-C9D452C3DDAF}" type="slidenum">
              <a:rPr lang="en-US" smtClean="0"/>
              <a:pPr/>
              <a:t>219</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152399"/>
            <a:ext cx="7199315" cy="6460933"/>
          </a:xfrm>
          <a:prstGeom prst="rect">
            <a:avLst/>
          </a:prstGeom>
        </p:spPr>
      </p:pic>
    </p:spTree>
    <p:extLst>
      <p:ext uri="{BB962C8B-B14F-4D97-AF65-F5344CB8AC3E}">
        <p14:creationId xmlns:p14="http://schemas.microsoft.com/office/powerpoint/2010/main" val="3265750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r>
              <a:rPr lang="en-US" dirty="0">
                <a:latin typeface="Calibri" panose="020F0502020204030204" pitchFamily="34" charset="0"/>
                <a:ea typeface="SimSun" panose="02010600030101010101" pitchFamily="2" charset="-122"/>
                <a:cs typeface="Times New Roman" panose="02020603050405020304" pitchFamily="18" charset="0"/>
              </a:rPr>
              <a:t>"Hard callus" formation - During this second stage of repair, woven bone is transformed into lamellar bone. This takes approximately three months</a:t>
            </a:r>
            <a:endParaRPr lang="en-US" dirty="0"/>
          </a:p>
        </p:txBody>
      </p:sp>
      <p:sp>
        <p:nvSpPr>
          <p:cNvPr id="3" name="Title 2"/>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22</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95158566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04800"/>
            <a:ext cx="8839200" cy="6324600"/>
          </a:xfrm>
          <a:solidFill>
            <a:schemeClr val="bg1"/>
          </a:solidFill>
        </p:spPr>
        <p:txBody>
          <a:bodyPr>
            <a:normAutofit/>
          </a:bodyPr>
          <a:lstStyle/>
          <a:p>
            <a:pPr marL="0" indent="0">
              <a:buNone/>
            </a:pPr>
            <a:r>
              <a:rPr lang="en-US" sz="3200" b="1" dirty="0" smtClean="0"/>
              <a:t>DEFINITION</a:t>
            </a:r>
          </a:p>
          <a:p>
            <a:pPr marL="457200" indent="-457200">
              <a:buFont typeface="Wingdings" panose="05000000000000000000" pitchFamily="2" charset="2"/>
              <a:buChar char="q"/>
            </a:pPr>
            <a:r>
              <a:rPr lang="en-US" sz="3200" dirty="0" smtClean="0"/>
              <a:t>A </a:t>
            </a:r>
            <a:r>
              <a:rPr lang="en-US" sz="3200" dirty="0"/>
              <a:t>disruption or break in the continuity of the bone.</a:t>
            </a:r>
          </a:p>
          <a:p>
            <a:pPr marL="457200" indent="-457200">
              <a:buFont typeface="Wingdings" panose="05000000000000000000" pitchFamily="2" charset="2"/>
              <a:buChar char="q"/>
            </a:pPr>
            <a:r>
              <a:rPr lang="en-US" sz="3200" dirty="0"/>
              <a:t>Usually as a result of a traumatic injury</a:t>
            </a:r>
          </a:p>
          <a:p>
            <a:pPr marL="0" indent="0">
              <a:buNone/>
            </a:pPr>
            <a:endParaRPr lang="en-US" b="1" dirty="0" smtClean="0"/>
          </a:p>
          <a:p>
            <a:pPr marL="0" indent="0">
              <a:buNone/>
            </a:pPr>
            <a:r>
              <a:rPr lang="en-US" b="1" dirty="0" smtClean="0"/>
              <a:t>Characteristics </a:t>
            </a:r>
            <a:r>
              <a:rPr lang="en-US" b="1" dirty="0"/>
              <a:t>of bones in children affecting fracture &amp; fracture healing</a:t>
            </a:r>
            <a:r>
              <a:rPr lang="en-US" b="1" dirty="0" smtClean="0"/>
              <a:t>.</a:t>
            </a:r>
          </a:p>
          <a:p>
            <a:pPr marL="0" indent="0">
              <a:buNone/>
            </a:pPr>
            <a:endParaRPr lang="en-US" dirty="0" smtClean="0"/>
          </a:p>
          <a:p>
            <a:pPr marL="514350" indent="-514350">
              <a:buFont typeface="+mj-lt"/>
              <a:buAutoNum type="alphaLcParenR"/>
            </a:pPr>
            <a:r>
              <a:rPr lang="en-US" dirty="0"/>
              <a:t>Presence of epiphyseal plate; if </a:t>
            </a:r>
            <a:r>
              <a:rPr lang="en-US" dirty="0" smtClean="0"/>
              <a:t>damaged, may </a:t>
            </a:r>
            <a:r>
              <a:rPr lang="en-US" dirty="0"/>
              <a:t>affect the growth of the long bone</a:t>
            </a:r>
            <a:r>
              <a:rPr lang="en-US" dirty="0" smtClean="0"/>
              <a:t>.</a:t>
            </a:r>
          </a:p>
          <a:p>
            <a:pPr marL="514350" indent="-514350">
              <a:buFont typeface="+mj-lt"/>
              <a:buAutoNum type="alphaLcParenR"/>
            </a:pPr>
            <a:r>
              <a:rPr lang="en-US" dirty="0" smtClean="0"/>
              <a:t>Periosteum is thicker &amp; stronger &amp; has an increased blood supply; therefore healing is more rapid.</a:t>
            </a:r>
          </a:p>
          <a:p>
            <a:pPr marL="514350" indent="-514350">
              <a:buFont typeface="+mj-lt"/>
              <a:buAutoNum type="alphaLcParenR"/>
            </a:pPr>
            <a:r>
              <a:rPr lang="en-US" dirty="0" smtClean="0"/>
              <a:t>Bones are more porous &amp; allow for greater flexibility.</a:t>
            </a:r>
          </a:p>
          <a:p>
            <a:pPr marL="571500" indent="-571500">
              <a:buNone/>
            </a:pPr>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220</a:t>
            </a:fld>
            <a:endParaRPr lang="en-US"/>
          </a:p>
        </p:txBody>
      </p:sp>
      <p:sp>
        <p:nvSpPr>
          <p:cNvPr id="5" name="Date Placeholder 4"/>
          <p:cNvSpPr>
            <a:spLocks noGrp="1"/>
          </p:cNvSpPr>
          <p:nvPr>
            <p:ph type="dt" sz="half" idx="10"/>
          </p:nvPr>
        </p:nvSpPr>
        <p:spPr/>
        <p:txBody>
          <a:bodyPr/>
          <a:lstStyle/>
          <a:p>
            <a:fld id="{B4CDE11F-ECD3-4715-8C47-566550D85A63}" type="datetime1">
              <a:rPr lang="en-US" smtClean="0"/>
              <a:t>8/18/2020</a:t>
            </a:fld>
            <a:endParaRPr lang="en-US"/>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OF FRACTURES</a:t>
            </a:r>
          </a:p>
        </p:txBody>
      </p:sp>
      <p:sp>
        <p:nvSpPr>
          <p:cNvPr id="3" name="Content Placeholder 2"/>
          <p:cNvSpPr>
            <a:spLocks noGrp="1"/>
          </p:cNvSpPr>
          <p:nvPr>
            <p:ph sz="quarter" idx="1"/>
          </p:nvPr>
        </p:nvSpPr>
        <p:spPr>
          <a:xfrm>
            <a:off x="304800" y="1295400"/>
            <a:ext cx="8686800" cy="5410200"/>
          </a:xfrm>
        </p:spPr>
        <p:txBody>
          <a:bodyPr>
            <a:normAutofit/>
          </a:bodyPr>
          <a:lstStyle/>
          <a:p>
            <a:pPr marL="514350" indent="-514350">
              <a:buFont typeface="+mj-lt"/>
              <a:buAutoNum type="arabicPeriod"/>
            </a:pPr>
            <a:r>
              <a:rPr lang="en-US" sz="3200" b="1" u="sng" dirty="0" smtClean="0"/>
              <a:t>According </a:t>
            </a:r>
            <a:r>
              <a:rPr lang="en-US" sz="3200" b="1" u="sng" dirty="0"/>
              <a:t>to pattern of fracture</a:t>
            </a:r>
          </a:p>
          <a:p>
            <a:pPr marL="834390" lvl="1" indent="-514350">
              <a:buFont typeface="+mj-lt"/>
              <a:buAutoNum type="alphaLcParenR"/>
            </a:pPr>
            <a:r>
              <a:rPr lang="en-US" sz="2800" b="1" dirty="0"/>
              <a:t>Complete:</a:t>
            </a:r>
            <a:r>
              <a:rPr lang="en-US" sz="2800" dirty="0"/>
              <a:t> fracture line extends through the entire bone; the </a:t>
            </a:r>
            <a:r>
              <a:rPr lang="en-US" sz="2800" dirty="0" err="1"/>
              <a:t>periosteum</a:t>
            </a:r>
            <a:r>
              <a:rPr lang="en-US" sz="2800" dirty="0"/>
              <a:t> is disrupted on </a:t>
            </a:r>
            <a:r>
              <a:rPr lang="en-US" sz="2800" dirty="0" smtClean="0"/>
              <a:t>both sides of the bone.</a:t>
            </a:r>
          </a:p>
          <a:p>
            <a:pPr marL="834390" lvl="1" indent="-514350">
              <a:buFont typeface="+mj-lt"/>
              <a:buAutoNum type="alphaLcParenR"/>
            </a:pPr>
            <a:r>
              <a:rPr lang="en-US" sz="2800" b="1" dirty="0" smtClean="0"/>
              <a:t>Incomplete</a:t>
            </a:r>
            <a:r>
              <a:rPr lang="en-US" sz="2800" dirty="0" smtClean="0"/>
              <a:t>: fracture line extends only partially through the bone (greenstick, hairline).</a:t>
            </a:r>
          </a:p>
          <a:p>
            <a:pPr marL="834390" lvl="1" indent="-514350">
              <a:buFont typeface="+mj-lt"/>
              <a:buAutoNum type="alphaLcParenR"/>
            </a:pPr>
            <a:r>
              <a:rPr lang="en-US" sz="2800" b="1" dirty="0"/>
              <a:t>C</a:t>
            </a:r>
            <a:r>
              <a:rPr lang="en-US" sz="2800" b="1" dirty="0" smtClean="0"/>
              <a:t>omminuted</a:t>
            </a:r>
            <a:r>
              <a:rPr lang="en-US" sz="2800" dirty="0" smtClean="0"/>
              <a:t>: fracture with multiple bone fragments; more common in adults.</a:t>
            </a:r>
          </a:p>
          <a:p>
            <a:pPr marL="834390" lvl="1" indent="-514350">
              <a:buFont typeface="+mj-lt"/>
              <a:buAutoNum type="alphaLcParenR"/>
            </a:pPr>
            <a:r>
              <a:rPr lang="en-US" sz="2800" b="1" dirty="0" smtClean="0"/>
              <a:t>Impacted:</a:t>
            </a:r>
            <a:r>
              <a:rPr lang="en-US" sz="2800" dirty="0" smtClean="0"/>
              <a:t> complete fracture in which bone fragments are driven into each other.</a:t>
            </a:r>
            <a:endParaRPr lang="en-US" sz="2800"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221</a:t>
            </a:fld>
            <a:endParaRPr lang="en-US"/>
          </a:p>
        </p:txBody>
      </p:sp>
      <p:sp>
        <p:nvSpPr>
          <p:cNvPr id="6" name="Date Placeholder 5"/>
          <p:cNvSpPr>
            <a:spLocks noGrp="1"/>
          </p:cNvSpPr>
          <p:nvPr>
            <p:ph type="dt" sz="half" idx="10"/>
          </p:nvPr>
        </p:nvSpPr>
        <p:spPr/>
        <p:txBody>
          <a:bodyPr/>
          <a:lstStyle/>
          <a:p>
            <a:fld id="{339C175E-289B-4F62-B9A9-158DA715D657}" type="datetime1">
              <a:rPr lang="en-US" smtClean="0"/>
              <a:t>8/18/2020</a:t>
            </a:fld>
            <a:endParaRPr lang="en-US"/>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FRACTURES</a:t>
            </a:r>
            <a:endParaRPr lang="en-US" dirty="0"/>
          </a:p>
        </p:txBody>
      </p:sp>
      <p:pic>
        <p:nvPicPr>
          <p:cNvPr id="4" name="Content Placeholder 3"/>
          <p:cNvPicPr>
            <a:picLocks noGrp="1"/>
          </p:cNvPicPr>
          <p:nvPr>
            <p:ph sz="quarter" idx="1"/>
          </p:nvPr>
        </p:nvPicPr>
        <p:blipFill rotWithShape="1">
          <a:blip r:embed="rId2" cstate="print"/>
          <a:srcRect l="8411"/>
          <a:stretch/>
        </p:blipFill>
        <p:spPr bwMode="auto">
          <a:xfrm>
            <a:off x="304800" y="1447800"/>
            <a:ext cx="8305800" cy="4343399"/>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222</a:t>
            </a:fld>
            <a:endParaRPr lang="en-US"/>
          </a:p>
        </p:txBody>
      </p:sp>
      <p:sp>
        <p:nvSpPr>
          <p:cNvPr id="6" name="Date Placeholder 5"/>
          <p:cNvSpPr>
            <a:spLocks noGrp="1"/>
          </p:cNvSpPr>
          <p:nvPr>
            <p:ph type="dt" sz="half" idx="10"/>
          </p:nvPr>
        </p:nvSpPr>
        <p:spPr/>
        <p:txBody>
          <a:bodyPr/>
          <a:lstStyle/>
          <a:p>
            <a:fld id="{99E247F5-83A4-405F-B2BD-E3FF43346B3D}" type="datetime1">
              <a:rPr lang="en-US" smtClean="0"/>
              <a:t>8/18/2020</a:t>
            </a:fld>
            <a:endParaRPr lang="en-US"/>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04800"/>
            <a:ext cx="8915400" cy="5867400"/>
          </a:xfrm>
        </p:spPr>
        <p:txBody>
          <a:bodyPr>
            <a:normAutofit lnSpcReduction="10000"/>
          </a:bodyPr>
          <a:lstStyle/>
          <a:p>
            <a:pPr marL="514350" indent="-514350">
              <a:buFont typeface="+mj-lt"/>
              <a:buAutoNum type="arabicPeriod" startAt="2"/>
            </a:pPr>
            <a:r>
              <a:rPr lang="en-US" sz="3600" b="1" u="sng" dirty="0" smtClean="0"/>
              <a:t>According to location of the fracture</a:t>
            </a:r>
          </a:p>
          <a:p>
            <a:pPr marL="834390" lvl="1" indent="-514350">
              <a:buFont typeface="+mj-lt"/>
              <a:buAutoNum type="alphaLcParenR"/>
            </a:pPr>
            <a:r>
              <a:rPr lang="en-US" sz="3200" dirty="0" smtClean="0"/>
              <a:t>Proximal</a:t>
            </a:r>
            <a:endParaRPr lang="en-US" sz="3200" dirty="0"/>
          </a:p>
          <a:p>
            <a:pPr marL="834390" lvl="1" indent="-514350">
              <a:buFont typeface="+mj-lt"/>
              <a:buAutoNum type="alphaLcParenR"/>
            </a:pPr>
            <a:r>
              <a:rPr lang="en-US" sz="3200" dirty="0" smtClean="0"/>
              <a:t>Middle</a:t>
            </a:r>
            <a:endParaRPr lang="en-US" sz="3200" dirty="0"/>
          </a:p>
          <a:p>
            <a:pPr marL="834390" lvl="1" indent="-514350">
              <a:buFont typeface="+mj-lt"/>
              <a:buAutoNum type="alphaLcParenR"/>
            </a:pPr>
            <a:r>
              <a:rPr lang="en-US" sz="3200" dirty="0" smtClean="0"/>
              <a:t>Distal</a:t>
            </a:r>
            <a:endParaRPr lang="en-US" sz="3200" dirty="0"/>
          </a:p>
          <a:p>
            <a:pPr marL="514350" indent="-514350">
              <a:buFont typeface="+mj-lt"/>
              <a:buAutoNum type="arabicPeriod" startAt="3"/>
            </a:pPr>
            <a:r>
              <a:rPr lang="en-US" sz="3600" b="1" u="sng" dirty="0" smtClean="0"/>
              <a:t>Stable </a:t>
            </a:r>
            <a:r>
              <a:rPr lang="en-US" sz="3600" b="1" u="sng" dirty="0" err="1" smtClean="0"/>
              <a:t>vs</a:t>
            </a:r>
            <a:r>
              <a:rPr lang="en-US" sz="3600" b="1" u="sng" dirty="0" smtClean="0"/>
              <a:t> </a:t>
            </a:r>
            <a:r>
              <a:rPr lang="en-US" sz="3600" b="1" u="sng" dirty="0"/>
              <a:t>U</a:t>
            </a:r>
            <a:r>
              <a:rPr lang="en-US" sz="3600" b="1" u="sng" dirty="0" smtClean="0"/>
              <a:t>nstable fractures.</a:t>
            </a:r>
          </a:p>
          <a:p>
            <a:pPr marL="834390" lvl="1" indent="-514350">
              <a:buAutoNum type="alphaLcParenR"/>
            </a:pPr>
            <a:r>
              <a:rPr lang="en-US" sz="3200" b="1" dirty="0" smtClean="0"/>
              <a:t>Stable:</a:t>
            </a:r>
            <a:r>
              <a:rPr lang="en-US" sz="3200" dirty="0" smtClean="0"/>
              <a:t> a portion of the </a:t>
            </a:r>
            <a:r>
              <a:rPr lang="en-US" sz="3200" dirty="0" err="1" smtClean="0"/>
              <a:t>periosteum</a:t>
            </a:r>
            <a:r>
              <a:rPr lang="en-US" sz="3200" dirty="0" smtClean="0"/>
              <a:t> remains intact; frequently transverse, spiral or greenstick fractures.</a:t>
            </a:r>
          </a:p>
          <a:p>
            <a:pPr marL="834390" lvl="1" indent="-514350">
              <a:buAutoNum type="alphaLcParenR"/>
            </a:pPr>
            <a:r>
              <a:rPr lang="en-US" sz="3200" b="1" dirty="0" smtClean="0"/>
              <a:t>Unstable:</a:t>
            </a:r>
            <a:r>
              <a:rPr lang="en-US" sz="3200" dirty="0" smtClean="0"/>
              <a:t> bones are displaced at the time of injury, with poor approximation; frequently comminuted or impacted.</a:t>
            </a:r>
            <a:endParaRPr lang="en-US" sz="32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223</a:t>
            </a:fld>
            <a:endParaRPr lang="en-US"/>
          </a:p>
        </p:txBody>
      </p:sp>
      <p:sp>
        <p:nvSpPr>
          <p:cNvPr id="5" name="Date Placeholder 4"/>
          <p:cNvSpPr>
            <a:spLocks noGrp="1"/>
          </p:cNvSpPr>
          <p:nvPr>
            <p:ph type="dt" sz="half" idx="10"/>
          </p:nvPr>
        </p:nvSpPr>
        <p:spPr/>
        <p:txBody>
          <a:bodyPr/>
          <a:lstStyle/>
          <a:p>
            <a:fld id="{50207DA0-07E3-4C2A-81A7-AF1E270F5666}" type="datetime1">
              <a:rPr lang="en-US" smtClean="0"/>
              <a:t>8/18/2020</a:t>
            </a:fld>
            <a:endParaRPr lang="en-US"/>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81000"/>
            <a:ext cx="8839200" cy="5943600"/>
          </a:xfrm>
        </p:spPr>
        <p:txBody>
          <a:bodyPr>
            <a:normAutofit/>
          </a:bodyPr>
          <a:lstStyle/>
          <a:p>
            <a:pPr marL="514350" indent="-514350">
              <a:buFont typeface="+mj-lt"/>
              <a:buAutoNum type="arabicPeriod" startAt="4"/>
            </a:pPr>
            <a:r>
              <a:rPr lang="en-US" b="1" u="sng" dirty="0" smtClean="0"/>
              <a:t>Simple </a:t>
            </a:r>
            <a:r>
              <a:rPr lang="en-US" b="1" u="sng" dirty="0" err="1" smtClean="0"/>
              <a:t>vs</a:t>
            </a:r>
            <a:r>
              <a:rPr lang="en-US" b="1" u="sng" dirty="0" smtClean="0"/>
              <a:t> Complex fractures.</a:t>
            </a:r>
          </a:p>
          <a:p>
            <a:pPr marL="834390" lvl="1" indent="-514350">
              <a:buFont typeface="+mj-lt"/>
              <a:buAutoNum type="alphaLcParenR"/>
            </a:pPr>
            <a:r>
              <a:rPr lang="en-US" b="1" dirty="0" smtClean="0"/>
              <a:t>Simple, closed fracture</a:t>
            </a:r>
            <a:r>
              <a:rPr lang="en-US" dirty="0" smtClean="0"/>
              <a:t>: does not produce a break in the skin.</a:t>
            </a:r>
          </a:p>
          <a:p>
            <a:pPr marL="834390" lvl="1" indent="-514350">
              <a:buFont typeface="+mj-lt"/>
              <a:buAutoNum type="alphaLcParenR"/>
            </a:pPr>
            <a:r>
              <a:rPr lang="en-US" b="1" dirty="0" smtClean="0"/>
              <a:t>Complex, open or compound fracture</a:t>
            </a:r>
            <a:r>
              <a:rPr lang="en-US" dirty="0" smtClean="0"/>
              <a:t>: involves an open wound through which the bone has protruded</a:t>
            </a:r>
          </a:p>
          <a:p>
            <a:pPr marL="514350" indent="-514350">
              <a:buFont typeface="+mj-lt"/>
              <a:buAutoNum type="arabicPeriod" startAt="5"/>
            </a:pPr>
            <a:r>
              <a:rPr lang="en-US" b="1" u="sng" dirty="0" smtClean="0"/>
              <a:t>Anatomic location (</a:t>
            </a:r>
            <a:r>
              <a:rPr lang="en-US" b="1" u="sng" dirty="0" err="1" smtClean="0"/>
              <a:t>colles</a:t>
            </a:r>
            <a:r>
              <a:rPr lang="en-US" b="1" u="sng" dirty="0" smtClean="0"/>
              <a:t> &amp; </a:t>
            </a:r>
            <a:r>
              <a:rPr lang="en-US" b="1" u="sng" dirty="0" err="1" smtClean="0"/>
              <a:t>potts</a:t>
            </a:r>
            <a:r>
              <a:rPr lang="en-US" b="1" u="sng" dirty="0" smtClean="0"/>
              <a:t> fractures)</a:t>
            </a:r>
          </a:p>
          <a:p>
            <a:pPr marL="834390" lvl="1" indent="-514350">
              <a:buAutoNum type="alphaLcParenR"/>
            </a:pPr>
            <a:r>
              <a:rPr lang="en-US" b="1" dirty="0" err="1" smtClean="0"/>
              <a:t>Colles</a:t>
            </a:r>
            <a:r>
              <a:rPr lang="en-US" b="1" dirty="0" smtClean="0"/>
              <a:t>’: </a:t>
            </a:r>
            <a:r>
              <a:rPr lang="en-US" dirty="0" smtClean="0"/>
              <a:t>fracture within the last inch of the distal radius, distal fragment is displaced in </a:t>
            </a:r>
            <a:r>
              <a:rPr lang="en-US" dirty="0"/>
              <a:t>a position of dorsal &amp; medial </a:t>
            </a:r>
            <a:r>
              <a:rPr lang="en-US" dirty="0" smtClean="0"/>
              <a:t>deviation.</a:t>
            </a:r>
          </a:p>
          <a:p>
            <a:pPr marL="834390" lvl="1" indent="-514350">
              <a:buAutoNum type="alphaLcParenR"/>
            </a:pPr>
            <a:r>
              <a:rPr lang="en-US" b="1" dirty="0" smtClean="0"/>
              <a:t>Potts</a:t>
            </a:r>
            <a:r>
              <a:rPr lang="en-US" b="1" dirty="0"/>
              <a:t>’: </a:t>
            </a:r>
            <a:r>
              <a:rPr lang="en-US" dirty="0"/>
              <a:t>fracture of distal fibula, seriously disrupting the </a:t>
            </a:r>
            <a:r>
              <a:rPr lang="en-US" dirty="0" err="1" smtClean="0"/>
              <a:t>tibio</a:t>
            </a:r>
            <a:r>
              <a:rPr lang="en-US" dirty="0" smtClean="0"/>
              <a:t>-fibular </a:t>
            </a:r>
            <a:r>
              <a:rPr lang="en-US" dirty="0"/>
              <a:t>articulation, a piece of medial </a:t>
            </a:r>
            <a:r>
              <a:rPr lang="en-US" dirty="0" err="1"/>
              <a:t>melleolus</a:t>
            </a:r>
            <a:r>
              <a:rPr lang="en-US" dirty="0"/>
              <a:t> may be chipped off as a result of rupture of internal ligaments.</a:t>
            </a:r>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224</a:t>
            </a:fld>
            <a:endParaRPr lang="en-US"/>
          </a:p>
        </p:txBody>
      </p:sp>
      <p:sp>
        <p:nvSpPr>
          <p:cNvPr id="5" name="Date Placeholder 4"/>
          <p:cNvSpPr>
            <a:spLocks noGrp="1"/>
          </p:cNvSpPr>
          <p:nvPr>
            <p:ph type="dt" sz="half" idx="10"/>
          </p:nvPr>
        </p:nvSpPr>
        <p:spPr/>
        <p:txBody>
          <a:bodyPr/>
          <a:lstStyle/>
          <a:p>
            <a:fld id="{65345666-2EE3-4CC5-884D-C7C8B7BCF839}" type="datetime1">
              <a:rPr lang="en-US" smtClean="0"/>
              <a:t>8/18/2020</a:t>
            </a:fld>
            <a:endParaRPr lang="en-US"/>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609600" y="1600200"/>
            <a:ext cx="7848600" cy="46482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225</a:t>
            </a:fld>
            <a:endParaRPr lang="en-US"/>
          </a:p>
        </p:txBody>
      </p:sp>
      <p:sp>
        <p:nvSpPr>
          <p:cNvPr id="6" name="Date Placeholder 5"/>
          <p:cNvSpPr>
            <a:spLocks noGrp="1"/>
          </p:cNvSpPr>
          <p:nvPr>
            <p:ph type="dt" sz="half" idx="10"/>
          </p:nvPr>
        </p:nvSpPr>
        <p:spPr/>
        <p:txBody>
          <a:bodyPr/>
          <a:lstStyle/>
          <a:p>
            <a:fld id="{D09DBE7E-C1F1-4559-B708-A7A92586F843}" type="datetime1">
              <a:rPr lang="en-US" smtClean="0"/>
              <a:t>8/18/2020</a:t>
            </a:fld>
            <a:endParaRPr lang="en-US"/>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FACTORS</a:t>
            </a:r>
          </a:p>
        </p:txBody>
      </p:sp>
      <p:sp>
        <p:nvSpPr>
          <p:cNvPr id="3" name="Content Placeholder 2"/>
          <p:cNvSpPr>
            <a:spLocks noGrp="1"/>
          </p:cNvSpPr>
          <p:nvPr>
            <p:ph sz="quarter" idx="1"/>
          </p:nvPr>
        </p:nvSpPr>
        <p:spPr>
          <a:xfrm>
            <a:off x="304800" y="1371600"/>
            <a:ext cx="8435848" cy="4876800"/>
          </a:xfrm>
        </p:spPr>
        <p:txBody>
          <a:bodyPr>
            <a:normAutofit/>
          </a:bodyPr>
          <a:lstStyle/>
          <a:p>
            <a:pPr marL="514350" indent="-514350">
              <a:buAutoNum type="arabicPeriod"/>
            </a:pPr>
            <a:r>
              <a:rPr lang="en-US" sz="3200" dirty="0" smtClean="0"/>
              <a:t>Pathological fractures: osteoporosis, multiple myeloma, </a:t>
            </a:r>
            <a:r>
              <a:rPr lang="en-US" sz="3200" dirty="0" err="1" smtClean="0"/>
              <a:t>osteogenic</a:t>
            </a:r>
            <a:r>
              <a:rPr lang="en-US" sz="3200" dirty="0" smtClean="0"/>
              <a:t> sarcoma, metabolic diseases.</a:t>
            </a:r>
          </a:p>
          <a:p>
            <a:pPr marL="514350" indent="-514350">
              <a:buAutoNum type="arabicPeriod"/>
            </a:pPr>
            <a:r>
              <a:rPr lang="en-US" sz="3200" dirty="0" smtClean="0"/>
              <a:t>Trauma</a:t>
            </a:r>
            <a:endParaRPr lang="en-US" sz="3200" dirty="0"/>
          </a:p>
          <a:p>
            <a:pPr marL="514350" indent="-514350">
              <a:buAutoNum type="arabicPeriod" startAt="3"/>
            </a:pPr>
            <a:r>
              <a:rPr lang="en-US" sz="3200" dirty="0"/>
              <a:t>Congenital conditions </a:t>
            </a:r>
          </a:p>
          <a:p>
            <a:pPr marL="514350" indent="-514350">
              <a:buAutoNum type="arabicPeriod" startAt="3"/>
            </a:pPr>
            <a:r>
              <a:rPr lang="en-US" sz="3200" dirty="0" smtClean="0"/>
              <a:t>Spontaneous</a:t>
            </a:r>
            <a:endParaRPr lang="en-US" sz="3200"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226</a:t>
            </a:fld>
            <a:endParaRPr lang="en-US"/>
          </a:p>
        </p:txBody>
      </p:sp>
      <p:sp>
        <p:nvSpPr>
          <p:cNvPr id="6" name="Date Placeholder 5"/>
          <p:cNvSpPr>
            <a:spLocks noGrp="1"/>
          </p:cNvSpPr>
          <p:nvPr>
            <p:ph type="dt" sz="half" idx="10"/>
          </p:nvPr>
        </p:nvSpPr>
        <p:spPr/>
        <p:txBody>
          <a:bodyPr/>
          <a:lstStyle/>
          <a:p>
            <a:fld id="{D4C15DFE-70CF-45A1-B02D-56457988FF0F}" type="datetime1">
              <a:rPr lang="en-US" smtClean="0"/>
              <a:t>8/18/2020</a:t>
            </a:fld>
            <a:endParaRPr lang="en-US"/>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p>
        </p:txBody>
      </p:sp>
      <p:sp>
        <p:nvSpPr>
          <p:cNvPr id="3" name="Content Placeholder 2"/>
          <p:cNvSpPr>
            <a:spLocks noGrp="1"/>
          </p:cNvSpPr>
          <p:nvPr>
            <p:ph sz="quarter" idx="1"/>
          </p:nvPr>
        </p:nvSpPr>
        <p:spPr>
          <a:xfrm>
            <a:off x="228600" y="1143000"/>
            <a:ext cx="8458200" cy="5410200"/>
          </a:xfrm>
        </p:spPr>
        <p:txBody>
          <a:bodyPr>
            <a:normAutofit lnSpcReduction="10000"/>
          </a:bodyPr>
          <a:lstStyle/>
          <a:p>
            <a:pPr marL="514350" indent="-514350">
              <a:buFont typeface="+mj-lt"/>
              <a:buAutoNum type="arabicPeriod"/>
            </a:pPr>
            <a:r>
              <a:rPr lang="en-US" dirty="0"/>
              <a:t>Edema around the injured site</a:t>
            </a:r>
            <a:r>
              <a:rPr lang="en-US" dirty="0" smtClean="0"/>
              <a:t>.</a:t>
            </a:r>
          </a:p>
          <a:p>
            <a:pPr marL="514350" indent="-514350">
              <a:buFont typeface="+mj-lt"/>
              <a:buAutoNum type="arabicPeriod"/>
            </a:pPr>
            <a:r>
              <a:rPr lang="en-US" dirty="0" smtClean="0"/>
              <a:t>Severe pain</a:t>
            </a:r>
          </a:p>
          <a:p>
            <a:pPr marL="514350" indent="-514350">
              <a:buFont typeface="+mj-lt"/>
              <a:buAutoNum type="arabicPeriod"/>
            </a:pPr>
            <a:r>
              <a:rPr lang="en-US" dirty="0" smtClean="0"/>
              <a:t>Abnormal positioning of the extremity</a:t>
            </a:r>
          </a:p>
          <a:p>
            <a:pPr marL="514350" indent="-514350">
              <a:buFont typeface="+mj-lt"/>
              <a:buAutoNum type="arabicPeriod"/>
            </a:pPr>
            <a:r>
              <a:rPr lang="en-US" dirty="0" smtClean="0"/>
              <a:t>Loss of normal function</a:t>
            </a:r>
          </a:p>
          <a:p>
            <a:pPr marL="514350" indent="-514350">
              <a:buFont typeface="+mj-lt"/>
              <a:buAutoNum type="arabicPeriod"/>
            </a:pPr>
            <a:r>
              <a:rPr lang="en-US" dirty="0" smtClean="0"/>
              <a:t>False movement; movement occurs at the fracture site, bone should not move except at joints.</a:t>
            </a:r>
          </a:p>
          <a:p>
            <a:pPr marL="514350" indent="-514350">
              <a:buFont typeface="+mj-lt"/>
              <a:buAutoNum type="arabicPeriod"/>
            </a:pPr>
            <a:r>
              <a:rPr lang="en-US" dirty="0" smtClean="0"/>
              <a:t>Crepitation</a:t>
            </a:r>
            <a:r>
              <a:rPr lang="en-US" dirty="0"/>
              <a:t>: palpable or audible crunching as the ends of the bone rub </a:t>
            </a:r>
            <a:r>
              <a:rPr lang="en-US" dirty="0" smtClean="0"/>
              <a:t>together.</a:t>
            </a:r>
          </a:p>
          <a:p>
            <a:pPr marL="514350" indent="-514350">
              <a:buFont typeface="+mj-lt"/>
              <a:buAutoNum type="arabicPeriod"/>
            </a:pPr>
            <a:r>
              <a:rPr lang="en-US" dirty="0" err="1" smtClean="0"/>
              <a:t>Discolouration</a:t>
            </a:r>
            <a:r>
              <a:rPr lang="en-US" dirty="0" smtClean="0"/>
              <a:t> </a:t>
            </a:r>
            <a:r>
              <a:rPr lang="en-US" dirty="0"/>
              <a:t>of the skin around the affected </a:t>
            </a:r>
            <a:r>
              <a:rPr lang="en-US" dirty="0" smtClean="0"/>
              <a:t>area.</a:t>
            </a:r>
          </a:p>
          <a:p>
            <a:pPr marL="514350" indent="-514350">
              <a:buFont typeface="+mj-lt"/>
              <a:buAutoNum type="arabicPeriod"/>
            </a:pPr>
            <a:r>
              <a:rPr lang="en-US" dirty="0" smtClean="0"/>
              <a:t>Sensation </a:t>
            </a:r>
            <a:r>
              <a:rPr lang="en-US" dirty="0"/>
              <a:t>may be impaired if there is nerve damage.</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227</a:t>
            </a:fld>
            <a:endParaRPr lang="en-US"/>
          </a:p>
        </p:txBody>
      </p:sp>
      <p:sp>
        <p:nvSpPr>
          <p:cNvPr id="6" name="Date Placeholder 5"/>
          <p:cNvSpPr>
            <a:spLocks noGrp="1"/>
          </p:cNvSpPr>
          <p:nvPr>
            <p:ph type="dt" sz="half" idx="10"/>
          </p:nvPr>
        </p:nvSpPr>
        <p:spPr/>
        <p:txBody>
          <a:bodyPr/>
          <a:lstStyle/>
          <a:p>
            <a:fld id="{DE6955B2-4905-4EFE-BDF6-B6F7857A640F}" type="datetime1">
              <a:rPr lang="en-US" smtClean="0"/>
              <a:t>8/18/2020</a:t>
            </a:fld>
            <a:endParaRPr lang="en-US"/>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b="1" dirty="0"/>
              <a:t>DIAGNOSTICS</a:t>
            </a:r>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dirty="0" smtClean="0"/>
              <a:t>Clinical </a:t>
            </a:r>
            <a:r>
              <a:rPr lang="en-US" dirty="0"/>
              <a:t>manifestations &amp; history </a:t>
            </a:r>
            <a:endParaRPr lang="en-US" dirty="0" smtClean="0"/>
          </a:p>
          <a:p>
            <a:pPr marL="514350" indent="-514350">
              <a:buFont typeface="+mj-lt"/>
              <a:buAutoNum type="arabicPeriod"/>
            </a:pPr>
            <a:r>
              <a:rPr lang="en-US" dirty="0" smtClean="0"/>
              <a:t>X-ray film of involved area.</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228</a:t>
            </a:fld>
            <a:endParaRPr lang="en-US"/>
          </a:p>
        </p:txBody>
      </p:sp>
      <p:sp>
        <p:nvSpPr>
          <p:cNvPr id="6" name="Date Placeholder 5"/>
          <p:cNvSpPr>
            <a:spLocks noGrp="1"/>
          </p:cNvSpPr>
          <p:nvPr>
            <p:ph type="dt" sz="half" idx="10"/>
          </p:nvPr>
        </p:nvSpPr>
        <p:spPr/>
        <p:txBody>
          <a:bodyPr/>
          <a:lstStyle/>
          <a:p>
            <a:fld id="{34A4A90C-2720-41F6-9C85-8F1EEB6B44CF}" type="datetime1">
              <a:rPr lang="en-US" smtClean="0"/>
              <a:t>8/18/2020</a:t>
            </a:fld>
            <a:endParaRPr lang="en-US"/>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 </a:t>
            </a:r>
            <a:endParaRPr lang="en-US" b="1" dirty="0"/>
          </a:p>
        </p:txBody>
      </p:sp>
      <p:sp>
        <p:nvSpPr>
          <p:cNvPr id="3" name="Content Placeholder 2"/>
          <p:cNvSpPr>
            <a:spLocks noGrp="1"/>
          </p:cNvSpPr>
          <p:nvPr>
            <p:ph sz="quarter" idx="1"/>
          </p:nvPr>
        </p:nvSpPr>
        <p:spPr>
          <a:xfrm>
            <a:off x="152400" y="1371600"/>
            <a:ext cx="8839200" cy="4495800"/>
          </a:xfrm>
        </p:spPr>
        <p:txBody>
          <a:bodyPr>
            <a:normAutofit fontScale="92500" lnSpcReduction="10000"/>
          </a:bodyPr>
          <a:lstStyle/>
          <a:p>
            <a:pPr marL="514350" indent="-514350">
              <a:buAutoNum type="arabicPeriod"/>
            </a:pPr>
            <a:r>
              <a:rPr lang="en-US" sz="3600" dirty="0" smtClean="0"/>
              <a:t>IMMEDIATE IMMOBILIZATION</a:t>
            </a:r>
          </a:p>
          <a:p>
            <a:pPr lvl="1"/>
            <a:r>
              <a:rPr lang="en-US" sz="3300" dirty="0" smtClean="0"/>
              <a:t>Suspected fracture area restricted from moving.</a:t>
            </a:r>
          </a:p>
          <a:p>
            <a:pPr marL="514350" indent="-514350">
              <a:buAutoNum type="arabicPeriod"/>
            </a:pPr>
            <a:endParaRPr lang="en-US" sz="3600" dirty="0" smtClean="0"/>
          </a:p>
          <a:p>
            <a:pPr marL="514350" indent="-514350">
              <a:buAutoNum type="arabicPeriod"/>
            </a:pPr>
            <a:r>
              <a:rPr lang="en-US" sz="3600" dirty="0" smtClean="0"/>
              <a:t>FRACTURE REDUCTION</a:t>
            </a:r>
          </a:p>
          <a:p>
            <a:pPr marL="834390" lvl="1" indent="-514350">
              <a:buFont typeface="+mj-lt"/>
              <a:buAutoNum type="alphaLcParenR"/>
            </a:pPr>
            <a:r>
              <a:rPr lang="en-US" sz="3200" b="1" dirty="0" smtClean="0"/>
              <a:t>Closed reduction: </a:t>
            </a:r>
            <a:r>
              <a:rPr lang="en-US" sz="3200" dirty="0" smtClean="0"/>
              <a:t>nonsurgical, manual realignment of the bones, then injured extremity is placed in a cast for continued immobilization until healing occurs</a:t>
            </a:r>
            <a:r>
              <a:rPr lang="en-US" sz="3200" dirty="0"/>
              <a:t>. </a:t>
            </a:r>
            <a:endParaRPr lang="en-US" sz="3200" dirty="0" smtClean="0"/>
          </a:p>
          <a:p>
            <a:pPr marL="834390" lvl="1" indent="-514350">
              <a:buFont typeface="+mj-lt"/>
              <a:buAutoNum type="alphaLcParenR"/>
            </a:pPr>
            <a:r>
              <a:rPr lang="en-US" sz="3200" b="1" dirty="0" smtClean="0"/>
              <a:t>Open </a:t>
            </a:r>
            <a:r>
              <a:rPr lang="en-US" sz="3200" b="1" dirty="0"/>
              <a:t>reduction: </a:t>
            </a:r>
            <a:r>
              <a:rPr lang="en-US" sz="3200" dirty="0"/>
              <a:t>surgical correction of alignment.</a:t>
            </a:r>
          </a:p>
          <a:p>
            <a:pPr marL="514350" indent="-514350">
              <a:buFont typeface="+mj-lt"/>
              <a:buAutoNum type="alphaLcParenR"/>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229</a:t>
            </a:fld>
            <a:endParaRPr lang="en-US"/>
          </a:p>
        </p:txBody>
      </p:sp>
      <p:sp>
        <p:nvSpPr>
          <p:cNvPr id="6" name="Date Placeholder 5"/>
          <p:cNvSpPr>
            <a:spLocks noGrp="1"/>
          </p:cNvSpPr>
          <p:nvPr>
            <p:ph type="dt" sz="half" idx="10"/>
          </p:nvPr>
        </p:nvSpPr>
        <p:spPr/>
        <p:txBody>
          <a:bodyPr/>
          <a:lstStyle/>
          <a:p>
            <a:fld id="{A04642D2-908F-4CCB-A53F-54EDF4363164}" type="datetime1">
              <a:rPr lang="en-US" smtClean="0"/>
              <a:t>8/18/2020</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r>
              <a:rPr lang="en-US" dirty="0"/>
              <a:t>Remodeling is the process by which bone is removed in tiny increments and then replaced by new bone. After a fracture, remodeling may continue for months or even years. The adult human skeleton continuously replaces itself at rate of 10-18% per year. </a:t>
            </a:r>
          </a:p>
        </p:txBody>
      </p:sp>
      <p:sp>
        <p:nvSpPr>
          <p:cNvPr id="3" name="Title 2"/>
          <p:cNvSpPr>
            <a:spLocks noGrp="1"/>
          </p:cNvSpPr>
          <p:nvPr>
            <p:ph type="title"/>
          </p:nvPr>
        </p:nvSpPr>
        <p:spPr/>
        <p:txBody>
          <a:bodyPr>
            <a:normAutofit fontScale="90000"/>
          </a:bodyPr>
          <a:lstStyle/>
          <a:p>
            <a:r>
              <a:rPr lang="en-US" dirty="0" smtClean="0"/>
              <a:t>3.REMODELING</a:t>
            </a:r>
            <a:br>
              <a:rPr lang="en-US" dirty="0" smtClean="0"/>
            </a:b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23</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4153536280"/>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838200"/>
            <a:ext cx="8763000" cy="5638800"/>
          </a:xfrm>
        </p:spPr>
        <p:txBody>
          <a:bodyPr>
            <a:normAutofit lnSpcReduction="10000"/>
          </a:bodyPr>
          <a:lstStyle/>
          <a:p>
            <a:pPr marL="514350" indent="-514350">
              <a:buFont typeface="+mj-lt"/>
              <a:buAutoNum type="arabicPeriod" startAt="3"/>
            </a:pPr>
            <a:r>
              <a:rPr lang="en-US" sz="3600" dirty="0" smtClean="0"/>
              <a:t>FIXATION DEVICES</a:t>
            </a:r>
          </a:p>
          <a:p>
            <a:pPr marL="834390" lvl="1" indent="-514350">
              <a:buFont typeface="+mj-lt"/>
              <a:buAutoNum type="alphaLcParenR"/>
            </a:pPr>
            <a:r>
              <a:rPr lang="en-US" sz="3200" b="1" dirty="0" smtClean="0"/>
              <a:t>External fixation- </a:t>
            </a:r>
            <a:r>
              <a:rPr lang="en-US" sz="3200" dirty="0" smtClean="0"/>
              <a:t>application of a rigid external device consisting of pins placed through the bone &amp; held in place by a </a:t>
            </a:r>
            <a:r>
              <a:rPr lang="en-US" sz="3200" dirty="0" err="1" smtClean="0"/>
              <a:t>metalic</a:t>
            </a:r>
            <a:r>
              <a:rPr lang="en-US" sz="3200" dirty="0" smtClean="0"/>
              <a:t> frame, requires meticulous care of pin insertion site.</a:t>
            </a:r>
          </a:p>
          <a:p>
            <a:pPr marL="834390" lvl="1" indent="-514350">
              <a:buFont typeface="+mj-lt"/>
              <a:buAutoNum type="alphaLcParenR"/>
            </a:pPr>
            <a:r>
              <a:rPr lang="en-US" sz="3200" b="1" dirty="0"/>
              <a:t>Internal fixation </a:t>
            </a:r>
            <a:r>
              <a:rPr lang="en-US" sz="3200" dirty="0"/>
              <a:t>(ORIF open reduction, internal fixation): done through an open incision, &amp; a hardware (pins, plates, rods, screws) is placed in the bone.</a:t>
            </a:r>
          </a:p>
          <a:p>
            <a:pPr marL="834390" lvl="1" indent="-514350">
              <a:buFont typeface="+mj-lt"/>
              <a:buAutoNum type="alphaLcParenR"/>
            </a:pPr>
            <a:r>
              <a:rPr lang="en-US" sz="3200" dirty="0"/>
              <a:t>Both </a:t>
            </a:r>
            <a:r>
              <a:rPr lang="en-US" sz="3200" dirty="0" smtClean="0"/>
              <a:t>methods</a:t>
            </a:r>
          </a:p>
          <a:p>
            <a:pPr>
              <a:buNone/>
            </a:pPr>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230</a:t>
            </a:fld>
            <a:endParaRPr lang="en-US"/>
          </a:p>
        </p:txBody>
      </p:sp>
      <p:sp>
        <p:nvSpPr>
          <p:cNvPr id="5" name="Date Placeholder 4"/>
          <p:cNvSpPr>
            <a:spLocks noGrp="1"/>
          </p:cNvSpPr>
          <p:nvPr>
            <p:ph type="dt" sz="half" idx="10"/>
          </p:nvPr>
        </p:nvSpPr>
        <p:spPr/>
        <p:txBody>
          <a:bodyPr/>
          <a:lstStyle/>
          <a:p>
            <a:fld id="{A2F0D978-4380-42DF-BF88-07999C86506D}" type="datetime1">
              <a:rPr lang="en-US" smtClean="0"/>
              <a:t>8/18/2020</a:t>
            </a:fld>
            <a:endParaRPr lang="en-US"/>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FIXATION DEVICES</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381000" y="1524000"/>
            <a:ext cx="7696200" cy="51054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231</a:t>
            </a:fld>
            <a:endParaRPr lang="en-US"/>
          </a:p>
        </p:txBody>
      </p:sp>
      <p:sp>
        <p:nvSpPr>
          <p:cNvPr id="6" name="Date Placeholder 5"/>
          <p:cNvSpPr>
            <a:spLocks noGrp="1"/>
          </p:cNvSpPr>
          <p:nvPr>
            <p:ph type="dt" sz="half" idx="10"/>
          </p:nvPr>
        </p:nvSpPr>
        <p:spPr/>
        <p:txBody>
          <a:bodyPr/>
          <a:lstStyle/>
          <a:p>
            <a:fld id="{E3BF389B-E6E9-4321-8192-DC1322AA5A1D}" type="datetime1">
              <a:rPr lang="en-US" smtClean="0"/>
              <a:t>8/18/2020</a:t>
            </a:fld>
            <a:endParaRPr lang="en-US"/>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47"/>
          </a:xfrm>
        </p:spPr>
        <p:txBody>
          <a:bodyPr>
            <a:normAutofit fontScale="90000"/>
          </a:bodyPr>
          <a:lstStyle/>
          <a:p>
            <a:r>
              <a:rPr lang="en-US" dirty="0"/>
              <a:t>INTERNAL FIXATION DEVICES</a:t>
            </a:r>
          </a:p>
        </p:txBody>
      </p:sp>
      <p:pic>
        <p:nvPicPr>
          <p:cNvPr id="4" name="Content Placeholder 3"/>
          <p:cNvPicPr>
            <a:picLocks noGrp="1"/>
          </p:cNvPicPr>
          <p:nvPr>
            <p:ph sz="quarter" idx="1"/>
          </p:nvPr>
        </p:nvPicPr>
        <p:blipFill>
          <a:blip r:embed="rId2" cstate="print"/>
          <a:srcRect/>
          <a:stretch>
            <a:fillRect/>
          </a:stretch>
        </p:blipFill>
        <p:spPr bwMode="auto">
          <a:xfrm>
            <a:off x="6253473" y="1376065"/>
            <a:ext cx="2859820" cy="4343400"/>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4231420" y="1205552"/>
            <a:ext cx="2022053" cy="3723146"/>
          </a:xfrm>
          <a:prstGeom prst="rect">
            <a:avLst/>
          </a:prstGeom>
        </p:spPr>
      </p:pic>
      <p:pic>
        <p:nvPicPr>
          <p:cNvPr id="6" name="Picture 5"/>
          <p:cNvPicPr>
            <a:picLocks noChangeAspect="1"/>
          </p:cNvPicPr>
          <p:nvPr/>
        </p:nvPicPr>
        <p:blipFill>
          <a:blip r:embed="rId4"/>
          <a:stretch>
            <a:fillRect/>
          </a:stretch>
        </p:blipFill>
        <p:spPr>
          <a:xfrm>
            <a:off x="2398116" y="1273737"/>
            <a:ext cx="1633000" cy="3973073"/>
          </a:xfrm>
          <a:prstGeom prst="rect">
            <a:avLst/>
          </a:prstGeom>
        </p:spPr>
      </p:pic>
      <p:pic>
        <p:nvPicPr>
          <p:cNvPr id="7" name="Picture 6"/>
          <p:cNvPicPr>
            <a:picLocks noChangeAspect="1"/>
          </p:cNvPicPr>
          <p:nvPr/>
        </p:nvPicPr>
        <p:blipFill>
          <a:blip r:embed="rId5"/>
          <a:stretch>
            <a:fillRect/>
          </a:stretch>
        </p:blipFill>
        <p:spPr>
          <a:xfrm>
            <a:off x="457200" y="1219200"/>
            <a:ext cx="1752600" cy="4027610"/>
          </a:xfrm>
          <a:prstGeom prst="rect">
            <a:avLst/>
          </a:prstGeom>
        </p:spPr>
      </p:pic>
      <p:sp>
        <p:nvSpPr>
          <p:cNvPr id="8" name="TextBox 7"/>
          <p:cNvSpPr txBox="1"/>
          <p:nvPr/>
        </p:nvSpPr>
        <p:spPr>
          <a:xfrm>
            <a:off x="376096" y="5486400"/>
            <a:ext cx="3281504" cy="923330"/>
          </a:xfrm>
          <a:prstGeom prst="rect">
            <a:avLst/>
          </a:prstGeom>
          <a:noFill/>
        </p:spPr>
        <p:txBody>
          <a:bodyPr wrap="square" rtlCol="0">
            <a:spAutoFit/>
          </a:bodyPr>
          <a:lstStyle/>
          <a:p>
            <a:r>
              <a:rPr lang="en-US" b="1" dirty="0" smtClean="0"/>
              <a:t>B, </a:t>
            </a:r>
            <a:r>
              <a:rPr lang="en-US" dirty="0" smtClean="0"/>
              <a:t>Screws:-oblique/spiral </a:t>
            </a:r>
          </a:p>
          <a:p>
            <a:r>
              <a:rPr lang="en-US" b="1" dirty="0" smtClean="0"/>
              <a:t>D</a:t>
            </a:r>
            <a:r>
              <a:rPr lang="en-US" b="1" dirty="0"/>
              <a:t>, </a:t>
            </a:r>
            <a:r>
              <a:rPr lang="en-US" dirty="0"/>
              <a:t>Plate and six </a:t>
            </a:r>
            <a:r>
              <a:rPr lang="en-US" dirty="0" smtClean="0"/>
              <a:t>screws</a:t>
            </a:r>
            <a:endParaRPr lang="en-US" dirty="0"/>
          </a:p>
          <a:p>
            <a:r>
              <a:rPr lang="en-US" b="1" dirty="0" smtClean="0"/>
              <a:t>E</a:t>
            </a:r>
            <a:r>
              <a:rPr lang="en-US" b="1" dirty="0"/>
              <a:t>, </a:t>
            </a:r>
            <a:r>
              <a:rPr lang="en-US" dirty="0"/>
              <a:t>Medullary </a:t>
            </a:r>
            <a:r>
              <a:rPr lang="en-US" dirty="0" smtClean="0"/>
              <a:t>nail.</a:t>
            </a:r>
            <a:endParaRPr lang="en-US" dirty="0"/>
          </a:p>
        </p:txBody>
      </p:sp>
      <p:sp>
        <p:nvSpPr>
          <p:cNvPr id="5" name="Footer Placeholder 4"/>
          <p:cNvSpPr>
            <a:spLocks noGrp="1"/>
          </p:cNvSpPr>
          <p:nvPr>
            <p:ph type="ftr" sz="quarter" idx="11"/>
          </p:nvPr>
        </p:nvSpPr>
        <p:spPr/>
        <p:txBody>
          <a:bodyPr/>
          <a:lstStyle/>
          <a:p>
            <a:r>
              <a:rPr lang="en-US" smtClean="0"/>
              <a:t>V.K 2019</a:t>
            </a:r>
            <a:endParaRPr lang="en-US"/>
          </a:p>
        </p:txBody>
      </p:sp>
      <p:sp>
        <p:nvSpPr>
          <p:cNvPr id="9" name="Slide Number Placeholder 8"/>
          <p:cNvSpPr>
            <a:spLocks noGrp="1"/>
          </p:cNvSpPr>
          <p:nvPr>
            <p:ph type="sldNum" sz="quarter" idx="12"/>
          </p:nvPr>
        </p:nvSpPr>
        <p:spPr/>
        <p:txBody>
          <a:bodyPr>
            <a:normAutofit fontScale="85000" lnSpcReduction="20000"/>
          </a:bodyPr>
          <a:lstStyle/>
          <a:p>
            <a:fld id="{08AA56A4-ACE6-4418-8F94-C9D452C3DDAF}" type="slidenum">
              <a:rPr lang="en-US" smtClean="0"/>
              <a:pPr/>
              <a:t>232</a:t>
            </a:fld>
            <a:endParaRPr lang="en-US"/>
          </a:p>
        </p:txBody>
      </p:sp>
      <p:sp>
        <p:nvSpPr>
          <p:cNvPr id="10" name="Date Placeholder 9"/>
          <p:cNvSpPr>
            <a:spLocks noGrp="1"/>
          </p:cNvSpPr>
          <p:nvPr>
            <p:ph type="dt" sz="half" idx="10"/>
          </p:nvPr>
        </p:nvSpPr>
        <p:spPr/>
        <p:txBody>
          <a:bodyPr/>
          <a:lstStyle/>
          <a:p>
            <a:fld id="{D00B94F0-BC11-4BC2-9D5F-53910E7A671E}" type="datetime1">
              <a:rPr lang="en-US" smtClean="0"/>
              <a:t>8/18/2020</a:t>
            </a:fld>
            <a:endParaRPr lang="en-US"/>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FIXATION DEVISES</a:t>
            </a:r>
            <a:endParaRPr lang="en-US" dirty="0"/>
          </a:p>
        </p:txBody>
      </p:sp>
      <p:pic>
        <p:nvPicPr>
          <p:cNvPr id="4" name="Content Placeholder 3"/>
          <p:cNvPicPr>
            <a:picLocks noGrp="1" noChangeAspect="1"/>
          </p:cNvPicPr>
          <p:nvPr>
            <p:ph sz="quarter" idx="1"/>
          </p:nvPr>
        </p:nvPicPr>
        <p:blipFill>
          <a:blip r:embed="rId2"/>
          <a:stretch>
            <a:fillRect/>
          </a:stretch>
        </p:blipFill>
        <p:spPr>
          <a:xfrm>
            <a:off x="612648" y="1524000"/>
            <a:ext cx="2510914" cy="4495800"/>
          </a:xfrm>
          <a:prstGeom prst="rect">
            <a:avLst/>
          </a:prstGeom>
        </p:spPr>
      </p:pic>
      <p:pic>
        <p:nvPicPr>
          <p:cNvPr id="6" name="Picture 5"/>
          <p:cNvPicPr>
            <a:picLocks noChangeAspect="1"/>
          </p:cNvPicPr>
          <p:nvPr/>
        </p:nvPicPr>
        <p:blipFill>
          <a:blip r:embed="rId3"/>
          <a:stretch>
            <a:fillRect/>
          </a:stretch>
        </p:blipFill>
        <p:spPr>
          <a:xfrm>
            <a:off x="4038600" y="1752600"/>
            <a:ext cx="4510410" cy="3581400"/>
          </a:xfrm>
          <a:prstGeom prst="rect">
            <a:avLst/>
          </a:prstGeom>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233</a:t>
            </a:fld>
            <a:endParaRPr lang="en-US"/>
          </a:p>
        </p:txBody>
      </p:sp>
      <p:sp>
        <p:nvSpPr>
          <p:cNvPr id="7" name="Date Placeholder 6"/>
          <p:cNvSpPr>
            <a:spLocks noGrp="1"/>
          </p:cNvSpPr>
          <p:nvPr>
            <p:ph type="dt" sz="half" idx="10"/>
          </p:nvPr>
        </p:nvSpPr>
        <p:spPr/>
        <p:txBody>
          <a:bodyPr/>
          <a:lstStyle/>
          <a:p>
            <a:fld id="{380FDEC2-3DE9-4928-A9E7-C322BF1884D0}" type="datetime1">
              <a:rPr lang="en-US" smtClean="0"/>
              <a:t>8/18/2020</a:t>
            </a:fld>
            <a:endParaRPr lang="en-US"/>
          </a:p>
        </p:txBody>
      </p:sp>
    </p:spTree>
    <p:extLst>
      <p:ext uri="{BB962C8B-B14F-4D97-AF65-F5344CB8AC3E}">
        <p14:creationId xmlns:p14="http://schemas.microsoft.com/office/powerpoint/2010/main" val="2958869795"/>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537448" cy="6019800"/>
          </a:xfrm>
        </p:spPr>
        <p:txBody>
          <a:bodyPr>
            <a:normAutofit lnSpcReduction="10000"/>
          </a:bodyPr>
          <a:lstStyle/>
          <a:p>
            <a:pPr marL="514350" indent="-514350">
              <a:buFont typeface="+mj-lt"/>
              <a:buAutoNum type="arabicPeriod" startAt="4"/>
            </a:pPr>
            <a:r>
              <a:rPr lang="en-US" sz="3500" dirty="0" smtClean="0"/>
              <a:t>CAST APPLICATION </a:t>
            </a:r>
          </a:p>
          <a:p>
            <a:pPr marL="0" indent="0">
              <a:buNone/>
            </a:pPr>
            <a:r>
              <a:rPr lang="en-US" dirty="0" smtClean="0"/>
              <a:t>To maintain immobility of the injured area.</a:t>
            </a:r>
          </a:p>
          <a:p>
            <a:pPr>
              <a:buNone/>
            </a:pPr>
            <a:r>
              <a:rPr lang="en-US" b="1" i="1" dirty="0" smtClean="0"/>
              <a:t>Type of cast applications</a:t>
            </a:r>
          </a:p>
          <a:p>
            <a:pPr marL="514350" indent="-514350">
              <a:buFont typeface="+mj-lt"/>
              <a:buAutoNum type="alphaLcParenR"/>
            </a:pPr>
            <a:r>
              <a:rPr lang="en-US" b="1" dirty="0" smtClean="0"/>
              <a:t>Short arm cast: </a:t>
            </a:r>
            <a:r>
              <a:rPr lang="en-US" dirty="0" smtClean="0"/>
              <a:t>extends from below the </a:t>
            </a:r>
            <a:r>
              <a:rPr lang="en-US" dirty="0"/>
              <a:t>elbow to the palmar crease, secured around the base of the thumb. If the thumb is included, it is known as a </a:t>
            </a:r>
            <a:r>
              <a:rPr lang="en-US" i="1" dirty="0"/>
              <a:t>thumb </a:t>
            </a:r>
            <a:r>
              <a:rPr lang="en-US" i="1" dirty="0" err="1"/>
              <a:t>spica</a:t>
            </a:r>
            <a:r>
              <a:rPr lang="en-US" i="1" dirty="0"/>
              <a:t> or gauntlet </a:t>
            </a:r>
            <a:r>
              <a:rPr lang="en-US" dirty="0"/>
              <a:t>cast.</a:t>
            </a:r>
          </a:p>
          <a:p>
            <a:pPr marL="514350" indent="-514350">
              <a:buFont typeface="+mj-lt"/>
              <a:buAutoNum type="alphaLcParenR"/>
            </a:pPr>
            <a:r>
              <a:rPr lang="en-US" b="1" dirty="0"/>
              <a:t>Long-arm cast: </a:t>
            </a:r>
            <a:r>
              <a:rPr lang="en-US" dirty="0"/>
              <a:t>extends from the axillary fold to the palmer crease. The elbow usually is immobilized at a right angle.</a:t>
            </a:r>
          </a:p>
          <a:p>
            <a:pPr marL="514350" indent="-514350">
              <a:buFont typeface="+mj-lt"/>
              <a:buAutoNum type="alphaLcParenR"/>
            </a:pPr>
            <a:r>
              <a:rPr lang="en-US" b="1" dirty="0"/>
              <a:t>Long leg cast: </a:t>
            </a:r>
            <a:r>
              <a:rPr lang="en-US" dirty="0"/>
              <a:t>extends from the junction of the upper &amp; middle third of the thigh base to the toes. The knee maybe slightly flexed</a:t>
            </a:r>
          </a:p>
          <a:p>
            <a:endParaRPr lang="en-US" dirty="0" smtClean="0"/>
          </a:p>
          <a:p>
            <a:pPr>
              <a:buNone/>
            </a:pPr>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234</a:t>
            </a:fld>
            <a:endParaRPr lang="en-US"/>
          </a:p>
        </p:txBody>
      </p:sp>
      <p:sp>
        <p:nvSpPr>
          <p:cNvPr id="5" name="Date Placeholder 4"/>
          <p:cNvSpPr>
            <a:spLocks noGrp="1"/>
          </p:cNvSpPr>
          <p:nvPr>
            <p:ph type="dt" sz="half" idx="10"/>
          </p:nvPr>
        </p:nvSpPr>
        <p:spPr/>
        <p:txBody>
          <a:bodyPr/>
          <a:lstStyle/>
          <a:p>
            <a:fld id="{CAA0D623-0DCD-4B78-A02C-EE265C7E70D3}" type="datetime1">
              <a:rPr lang="en-US" smtClean="0"/>
              <a:t>8/18/2020</a:t>
            </a:fld>
            <a:endParaRPr lang="en-US"/>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461248" cy="5562600"/>
          </a:xfrm>
        </p:spPr>
        <p:txBody>
          <a:bodyPr/>
          <a:lstStyle/>
          <a:p>
            <a:pPr marL="514350" indent="-514350">
              <a:buFont typeface="+mj-lt"/>
              <a:buAutoNum type="alphaLcParenR" startAt="4"/>
            </a:pPr>
            <a:r>
              <a:rPr lang="en-US" b="1" dirty="0" smtClean="0"/>
              <a:t>Short-leg cast: </a:t>
            </a:r>
            <a:r>
              <a:rPr lang="en-US" dirty="0" smtClean="0"/>
              <a:t>extends below the knee to the base of the toes. The foot is flexed at a right angle in a neutral position.</a:t>
            </a:r>
          </a:p>
          <a:p>
            <a:pPr marL="514350" indent="-514350">
              <a:buFont typeface="+mj-lt"/>
              <a:buAutoNum type="alphaLcParenR" startAt="4"/>
            </a:pPr>
            <a:r>
              <a:rPr lang="en-US" b="1" dirty="0" smtClean="0"/>
              <a:t>Walking cast: </a:t>
            </a:r>
            <a:r>
              <a:rPr lang="en-US" dirty="0" smtClean="0"/>
              <a:t>a short- or long- leg reinforced for strength.</a:t>
            </a:r>
          </a:p>
          <a:p>
            <a:pPr marL="514350" indent="-514350">
              <a:buFont typeface="+mj-lt"/>
              <a:buAutoNum type="alphaLcParenR" startAt="4"/>
            </a:pPr>
            <a:r>
              <a:rPr lang="en-US" b="1" dirty="0" smtClean="0"/>
              <a:t>Body cast: </a:t>
            </a:r>
            <a:r>
              <a:rPr lang="en-US" dirty="0" smtClean="0"/>
              <a:t>encircles the trunk. </a:t>
            </a:r>
          </a:p>
          <a:p>
            <a:pPr marL="514350" indent="-514350">
              <a:buFont typeface="+mj-lt"/>
              <a:buAutoNum type="alphaLcParenR" startAt="4"/>
            </a:pPr>
            <a:r>
              <a:rPr lang="en-US" b="1" dirty="0" smtClean="0"/>
              <a:t>Shoulder </a:t>
            </a:r>
            <a:r>
              <a:rPr lang="en-US" b="1" dirty="0" err="1" smtClean="0"/>
              <a:t>spica</a:t>
            </a:r>
            <a:r>
              <a:rPr lang="en-US" b="1" dirty="0" smtClean="0"/>
              <a:t> cast: </a:t>
            </a:r>
            <a:r>
              <a:rPr lang="en-US" dirty="0" smtClean="0"/>
              <a:t>a body jacket that encloses the trunk &amp; the shoulder &amp; elbow.</a:t>
            </a:r>
          </a:p>
          <a:p>
            <a:pPr marL="514350" indent="-514350">
              <a:buFont typeface="+mj-lt"/>
              <a:buAutoNum type="alphaLcParenR" startAt="4"/>
            </a:pPr>
            <a:r>
              <a:rPr lang="en-US" b="1" dirty="0"/>
              <a:t>Hip </a:t>
            </a:r>
            <a:r>
              <a:rPr lang="en-US" b="1" dirty="0" err="1"/>
              <a:t>spica</a:t>
            </a:r>
            <a:r>
              <a:rPr lang="en-US" b="1" dirty="0"/>
              <a:t> cast:</a:t>
            </a:r>
            <a:r>
              <a:rPr lang="en-US" dirty="0"/>
              <a:t> encloses the trunk &amp; a lower extremity. A double hip </a:t>
            </a:r>
            <a:r>
              <a:rPr lang="en-US" dirty="0" err="1"/>
              <a:t>spica</a:t>
            </a:r>
            <a:r>
              <a:rPr lang="en-US" dirty="0"/>
              <a:t> cast includes both legs.</a:t>
            </a:r>
          </a:p>
          <a:p>
            <a:pPr marL="514350" indent="-514350">
              <a:buFont typeface="+mj-lt"/>
              <a:buAutoNum type="alphaLcParenR" startAt="4"/>
            </a:pPr>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235</a:t>
            </a:fld>
            <a:endParaRPr lang="en-US"/>
          </a:p>
        </p:txBody>
      </p:sp>
      <p:sp>
        <p:nvSpPr>
          <p:cNvPr id="5" name="Date Placeholder 4"/>
          <p:cNvSpPr>
            <a:spLocks noGrp="1"/>
          </p:cNvSpPr>
          <p:nvPr>
            <p:ph type="dt" sz="half" idx="10"/>
          </p:nvPr>
        </p:nvSpPr>
        <p:spPr/>
        <p:txBody>
          <a:bodyPr/>
          <a:lstStyle/>
          <a:p>
            <a:fld id="{4AF463A1-D45A-494C-AACB-5080D9911059}" type="datetime1">
              <a:rPr lang="en-US" smtClean="0"/>
              <a:t>8/18/2020</a:t>
            </a:fld>
            <a:endParaRPr lang="en-US"/>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CASTS</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457200" y="1066800"/>
            <a:ext cx="8000999" cy="51054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236</a:t>
            </a:fld>
            <a:endParaRPr lang="en-US"/>
          </a:p>
        </p:txBody>
      </p:sp>
      <p:sp>
        <p:nvSpPr>
          <p:cNvPr id="6" name="Date Placeholder 5"/>
          <p:cNvSpPr>
            <a:spLocks noGrp="1"/>
          </p:cNvSpPr>
          <p:nvPr>
            <p:ph type="dt" sz="half" idx="10"/>
          </p:nvPr>
        </p:nvSpPr>
        <p:spPr/>
        <p:txBody>
          <a:bodyPr/>
          <a:lstStyle/>
          <a:p>
            <a:fld id="{2517191A-1743-4F0C-8A0C-4011062B169C}" type="datetime1">
              <a:rPr lang="en-US" smtClean="0"/>
              <a:t>8/18/2020</a:t>
            </a:fld>
            <a:endParaRPr lang="en-US"/>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 CASTS</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457200" y="1524001"/>
            <a:ext cx="8153401" cy="48768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237</a:t>
            </a:fld>
            <a:endParaRPr lang="en-US"/>
          </a:p>
        </p:txBody>
      </p:sp>
      <p:sp>
        <p:nvSpPr>
          <p:cNvPr id="6" name="Date Placeholder 5"/>
          <p:cNvSpPr>
            <a:spLocks noGrp="1"/>
          </p:cNvSpPr>
          <p:nvPr>
            <p:ph type="dt" sz="half" idx="10"/>
          </p:nvPr>
        </p:nvSpPr>
        <p:spPr/>
        <p:txBody>
          <a:bodyPr/>
          <a:lstStyle/>
          <a:p>
            <a:fld id="{350A9353-CEC7-405E-8D54-A2FDD6C00406}" type="datetime1">
              <a:rPr lang="en-US" smtClean="0"/>
              <a:t>8/18/2020</a:t>
            </a:fld>
            <a:endParaRPr lang="en-US"/>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CAST and HIP SPICA</a:t>
            </a:r>
            <a:endParaRPr lang="en-US" dirty="0"/>
          </a:p>
        </p:txBody>
      </p:sp>
      <p:pic>
        <p:nvPicPr>
          <p:cNvPr id="4" name="Content Placeholder 3"/>
          <p:cNvPicPr>
            <a:picLocks noGrp="1" noChangeAspect="1"/>
          </p:cNvPicPr>
          <p:nvPr>
            <p:ph sz="quarter" idx="1"/>
          </p:nvPr>
        </p:nvPicPr>
        <p:blipFill>
          <a:blip r:embed="rId2"/>
          <a:stretch>
            <a:fillRect/>
          </a:stretch>
        </p:blipFill>
        <p:spPr>
          <a:xfrm>
            <a:off x="3733800" y="1702803"/>
            <a:ext cx="1807605" cy="4768830"/>
          </a:xfrm>
          <a:prstGeom prst="rect">
            <a:avLst/>
          </a:prstGeom>
        </p:spPr>
      </p:pic>
      <p:pic>
        <p:nvPicPr>
          <p:cNvPr id="5" name="Picture 4"/>
          <p:cNvPicPr>
            <a:picLocks noChangeAspect="1"/>
          </p:cNvPicPr>
          <p:nvPr/>
        </p:nvPicPr>
        <p:blipFill>
          <a:blip r:embed="rId3"/>
          <a:stretch>
            <a:fillRect/>
          </a:stretch>
        </p:blipFill>
        <p:spPr>
          <a:xfrm>
            <a:off x="6019800" y="1730671"/>
            <a:ext cx="2334443" cy="4738687"/>
          </a:xfrm>
          <a:prstGeom prst="rect">
            <a:avLst/>
          </a:prstGeom>
        </p:spPr>
      </p:pic>
      <p:pic>
        <p:nvPicPr>
          <p:cNvPr id="6" name="Picture 5"/>
          <p:cNvPicPr>
            <a:picLocks noChangeAspect="1"/>
          </p:cNvPicPr>
          <p:nvPr/>
        </p:nvPicPr>
        <p:blipFill>
          <a:blip r:embed="rId4"/>
          <a:stretch>
            <a:fillRect/>
          </a:stretch>
        </p:blipFill>
        <p:spPr>
          <a:xfrm>
            <a:off x="1295400" y="1697782"/>
            <a:ext cx="1751506" cy="4824461"/>
          </a:xfrm>
          <a:prstGeom prst="rect">
            <a:avLst/>
          </a:prstGeom>
        </p:spPr>
      </p:pic>
      <p:sp>
        <p:nvSpPr>
          <p:cNvPr id="3" name="Footer Placeholder 2"/>
          <p:cNvSpPr>
            <a:spLocks noGrp="1"/>
          </p:cNvSpPr>
          <p:nvPr>
            <p:ph type="ftr" sz="quarter" idx="11"/>
          </p:nvPr>
        </p:nvSpPr>
        <p:spPr/>
        <p:txBody>
          <a:bodyPr/>
          <a:lstStyle/>
          <a:p>
            <a:r>
              <a:rPr lang="en-US" smtClean="0"/>
              <a:t>V.K 2019</a:t>
            </a:r>
            <a:endParaRPr lang="en-US"/>
          </a:p>
        </p:txBody>
      </p:sp>
      <p:sp>
        <p:nvSpPr>
          <p:cNvPr id="7" name="Slide Number Placeholder 6"/>
          <p:cNvSpPr>
            <a:spLocks noGrp="1"/>
          </p:cNvSpPr>
          <p:nvPr>
            <p:ph type="sldNum" sz="quarter" idx="12"/>
          </p:nvPr>
        </p:nvSpPr>
        <p:spPr/>
        <p:txBody>
          <a:bodyPr>
            <a:normAutofit fontScale="85000" lnSpcReduction="20000"/>
          </a:bodyPr>
          <a:lstStyle/>
          <a:p>
            <a:fld id="{08AA56A4-ACE6-4418-8F94-C9D452C3DDAF}" type="slidenum">
              <a:rPr lang="en-US" smtClean="0"/>
              <a:pPr/>
              <a:t>238</a:t>
            </a:fld>
            <a:endParaRPr lang="en-US"/>
          </a:p>
        </p:txBody>
      </p:sp>
      <p:sp>
        <p:nvSpPr>
          <p:cNvPr id="8" name="Date Placeholder 7"/>
          <p:cNvSpPr>
            <a:spLocks noGrp="1"/>
          </p:cNvSpPr>
          <p:nvPr>
            <p:ph type="dt" sz="half" idx="10"/>
          </p:nvPr>
        </p:nvSpPr>
        <p:spPr/>
        <p:txBody>
          <a:bodyPr/>
          <a:lstStyle/>
          <a:p>
            <a:fld id="{F47ED198-5ED6-48AA-96BA-2239A5244BCC}" type="datetime1">
              <a:rPr lang="en-US" smtClean="0"/>
              <a:t>8/18/2020</a:t>
            </a:fld>
            <a:endParaRPr lang="en-US"/>
          </a:p>
        </p:txBody>
      </p:sp>
    </p:spTree>
    <p:extLst>
      <p:ext uri="{BB962C8B-B14F-4D97-AF65-F5344CB8AC3E}">
        <p14:creationId xmlns:p14="http://schemas.microsoft.com/office/powerpoint/2010/main" val="239518075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534400" cy="5745163"/>
          </a:xfrm>
        </p:spPr>
        <p:txBody>
          <a:bodyPr>
            <a:normAutofit lnSpcReduction="10000"/>
          </a:bodyPr>
          <a:lstStyle/>
          <a:p>
            <a:pPr marL="514350" indent="-514350">
              <a:buFont typeface="+mj-lt"/>
              <a:buAutoNum type="arabicPeriod" startAt="5"/>
            </a:pPr>
            <a:r>
              <a:rPr lang="en-US" sz="3600" dirty="0" smtClean="0"/>
              <a:t>SPLINTS</a:t>
            </a:r>
          </a:p>
          <a:p>
            <a:pPr>
              <a:buFont typeface="Wingdings" panose="05000000000000000000" pitchFamily="2" charset="2"/>
              <a:buChar char="q"/>
            </a:pPr>
            <a:r>
              <a:rPr lang="en-US" dirty="0" smtClean="0"/>
              <a:t>Devises used to keep fractured bones, dislocated bones and broken bones immobile during the healing process. </a:t>
            </a:r>
          </a:p>
          <a:p>
            <a:pPr>
              <a:buFont typeface="Wingdings" panose="05000000000000000000" pitchFamily="2" charset="2"/>
              <a:buChar char="q"/>
            </a:pPr>
            <a:r>
              <a:rPr lang="en-US" dirty="0" smtClean="0"/>
              <a:t>Splints can be used underneath casts or alone.</a:t>
            </a:r>
          </a:p>
          <a:p>
            <a:pPr>
              <a:buFont typeface="Wingdings" panose="05000000000000000000" pitchFamily="2" charset="2"/>
              <a:buChar char="q"/>
            </a:pPr>
            <a:r>
              <a:rPr lang="en-US" dirty="0" smtClean="0"/>
              <a:t>Can be used for injuries of tissues attached to bones, such as muscles, ligaments or tendons.</a:t>
            </a:r>
          </a:p>
          <a:p>
            <a:pPr>
              <a:buFont typeface="Wingdings" panose="05000000000000000000" pitchFamily="2" charset="2"/>
              <a:buChar char="q"/>
            </a:pPr>
            <a:r>
              <a:rPr lang="en-US" dirty="0"/>
              <a:t>Occasionally, splints support joints afflicted with arthritis. </a:t>
            </a:r>
          </a:p>
          <a:p>
            <a:pPr>
              <a:buFont typeface="Wingdings" panose="05000000000000000000" pitchFamily="2" charset="2"/>
              <a:buChar char="q"/>
            </a:pPr>
            <a:r>
              <a:rPr lang="en-US" dirty="0" smtClean="0"/>
              <a:t>Can be </a:t>
            </a:r>
            <a:r>
              <a:rPr lang="en-US" dirty="0"/>
              <a:t>fashioned by using a stiff material as the foundation of the orthopedic splint and cloth, ropes or tape to hold the splint in place.</a:t>
            </a:r>
          </a:p>
          <a:p>
            <a:pPr>
              <a:buFont typeface="Wingdings" panose="05000000000000000000" pitchFamily="2" charset="2"/>
              <a:buChar char="q"/>
            </a:pPr>
            <a:endParaRPr lang="en-US" dirty="0" smtClean="0"/>
          </a:p>
          <a:p>
            <a:pPr>
              <a:buNone/>
            </a:pPr>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239</a:t>
            </a:fld>
            <a:endParaRPr lang="en-US"/>
          </a:p>
        </p:txBody>
      </p:sp>
      <p:sp>
        <p:nvSpPr>
          <p:cNvPr id="5" name="Date Placeholder 4"/>
          <p:cNvSpPr>
            <a:spLocks noGrp="1"/>
          </p:cNvSpPr>
          <p:nvPr>
            <p:ph type="dt" sz="half" idx="10"/>
          </p:nvPr>
        </p:nvSpPr>
        <p:spPr/>
        <p:txBody>
          <a:bodyPr/>
          <a:lstStyle/>
          <a:p>
            <a:fld id="{8618429F-D590-4FEF-A66A-DE9EBC1ED485}" type="datetime1">
              <a:rPr lang="en-US" smtClean="0"/>
              <a:t>8/18/2020</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r>
              <a:rPr lang="en-US" dirty="0">
                <a:latin typeface="Calibri" panose="020F0502020204030204" pitchFamily="34" charset="0"/>
                <a:ea typeface="SimSun" panose="02010600030101010101" pitchFamily="2" charset="-122"/>
                <a:cs typeface="Times New Roman" panose="02020603050405020304" pitchFamily="18" charset="0"/>
              </a:rPr>
              <a:t>The rate of remodeling is accelerated in children and during fracture repair. In addition to being an essential part of fracture healing, remodeling plays an important role in calcium homeostasis. During the remodeling phase the woven bone is converted to lamellar bone and the medullary canal is reconstituted. </a:t>
            </a:r>
            <a:endParaRPr lang="en-US" dirty="0"/>
          </a:p>
        </p:txBody>
      </p:sp>
      <p:sp>
        <p:nvSpPr>
          <p:cNvPr id="3" name="Title 2"/>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24</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228922415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990600"/>
          </a:xfrm>
        </p:spPr>
        <p:txBody>
          <a:bodyPr>
            <a:normAutofit fontScale="90000"/>
          </a:bodyPr>
          <a:lstStyle/>
          <a:p>
            <a:r>
              <a:rPr lang="en-US" dirty="0" smtClean="0"/>
              <a:t>ARM SPLINT and THUMB SUPPORT SPLINT</a:t>
            </a:r>
            <a:endParaRPr lang="en-US" dirty="0"/>
          </a:p>
        </p:txBody>
      </p:sp>
      <p:pic>
        <p:nvPicPr>
          <p:cNvPr id="4" name="Content Placeholder 3" descr="Forearm Splints Medium - ORT33100LM - Each">
            <a:hlinkClick r:id="rId2"/>
          </p:cNvPr>
          <p:cNvPicPr>
            <a:picLocks noGrp="1"/>
          </p:cNvPicPr>
          <p:nvPr>
            <p:ph sz="quarter" idx="1"/>
          </p:nvPr>
        </p:nvPicPr>
        <p:blipFill>
          <a:blip r:embed="rId3" cstate="print"/>
          <a:srcRect/>
          <a:stretch>
            <a:fillRect/>
          </a:stretch>
        </p:blipFill>
        <p:spPr bwMode="auto">
          <a:xfrm>
            <a:off x="228600" y="1610436"/>
            <a:ext cx="3124200" cy="5029200"/>
          </a:xfrm>
          <a:prstGeom prst="rect">
            <a:avLst/>
          </a:prstGeom>
          <a:noFill/>
          <a:ln w="9525">
            <a:noFill/>
            <a:miter lim="800000"/>
            <a:headEnd/>
            <a:tailEnd/>
          </a:ln>
        </p:spPr>
      </p:pic>
      <p:pic>
        <p:nvPicPr>
          <p:cNvPr id="5" name="Picture 4" descr="RhizoLoc Thumb Support Size 1 Right - 4100A - Each">
            <a:hlinkClick r:id="rId4"/>
          </p:cNvPr>
          <p:cNvPicPr/>
          <p:nvPr/>
        </p:nvPicPr>
        <p:blipFill>
          <a:blip r:embed="rId5" cstate="print"/>
          <a:srcRect/>
          <a:stretch>
            <a:fillRect/>
          </a:stretch>
        </p:blipFill>
        <p:spPr bwMode="auto">
          <a:xfrm>
            <a:off x="3505200" y="1610436"/>
            <a:ext cx="5410200" cy="50292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normAutofit fontScale="85000" lnSpcReduction="20000"/>
          </a:bodyPr>
          <a:lstStyle/>
          <a:p>
            <a:fld id="{08AA56A4-ACE6-4418-8F94-C9D452C3DDAF}" type="slidenum">
              <a:rPr lang="en-US" smtClean="0"/>
              <a:pPr/>
              <a:t>240</a:t>
            </a:fld>
            <a:endParaRPr lang="en-US"/>
          </a:p>
        </p:txBody>
      </p:sp>
      <p:sp>
        <p:nvSpPr>
          <p:cNvPr id="7" name="Date Placeholder 6"/>
          <p:cNvSpPr>
            <a:spLocks noGrp="1"/>
          </p:cNvSpPr>
          <p:nvPr>
            <p:ph type="dt" sz="half" idx="10"/>
          </p:nvPr>
        </p:nvSpPr>
        <p:spPr/>
        <p:txBody>
          <a:bodyPr/>
          <a:lstStyle/>
          <a:p>
            <a:fld id="{AE3FE4B9-6F82-404A-B1A9-E1FD8A8D0849}" type="datetime1">
              <a:rPr lang="en-US" smtClean="0"/>
              <a:t>8/18/2020</a:t>
            </a:fld>
            <a:endParaRPr lang="en-US"/>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RESTING ARM SPLINT and </a:t>
            </a:r>
            <a:r>
              <a:rPr lang="en-US" dirty="0"/>
              <a:t>ARM SLING</a:t>
            </a:r>
          </a:p>
        </p:txBody>
      </p:sp>
      <p:pic>
        <p:nvPicPr>
          <p:cNvPr id="4" name="Content Placeholder 3" descr="Resting Hand Splint Small Right - 2410F - Each">
            <a:hlinkClick r:id="rId2"/>
          </p:cNvPr>
          <p:cNvPicPr>
            <a:picLocks noGrp="1"/>
          </p:cNvPicPr>
          <p:nvPr>
            <p:ph sz="quarter" idx="1"/>
          </p:nvPr>
        </p:nvPicPr>
        <p:blipFill>
          <a:blip r:embed="rId3" cstate="print"/>
          <a:srcRect/>
          <a:stretch>
            <a:fillRect/>
          </a:stretch>
        </p:blipFill>
        <p:spPr bwMode="auto">
          <a:xfrm>
            <a:off x="228600" y="1219200"/>
            <a:ext cx="3810000" cy="3276600"/>
          </a:xfrm>
          <a:prstGeom prst="rect">
            <a:avLst/>
          </a:prstGeom>
          <a:noFill/>
          <a:ln w="9525">
            <a:noFill/>
            <a:miter lim="800000"/>
            <a:headEnd/>
            <a:tailEnd/>
          </a:ln>
        </p:spPr>
      </p:pic>
      <p:pic>
        <p:nvPicPr>
          <p:cNvPr id="5" name="Content Placeholder 3" descr="Cool Mesh Arm Slings White X Small - ORT11200XS - Each">
            <a:hlinkClick r:id="rId4"/>
          </p:cNvPr>
          <p:cNvPicPr>
            <a:picLocks/>
          </p:cNvPicPr>
          <p:nvPr/>
        </p:nvPicPr>
        <p:blipFill>
          <a:blip r:embed="rId5" cstate="print"/>
          <a:stretch>
            <a:fillRect/>
          </a:stretch>
        </p:blipFill>
        <p:spPr bwMode="auto">
          <a:xfrm>
            <a:off x="4702427" y="1254457"/>
            <a:ext cx="4038600" cy="4458269"/>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normAutofit fontScale="85000" lnSpcReduction="20000"/>
          </a:bodyPr>
          <a:lstStyle/>
          <a:p>
            <a:fld id="{08AA56A4-ACE6-4418-8F94-C9D452C3DDAF}" type="slidenum">
              <a:rPr lang="en-US" smtClean="0"/>
              <a:pPr/>
              <a:t>241</a:t>
            </a:fld>
            <a:endParaRPr lang="en-US"/>
          </a:p>
        </p:txBody>
      </p:sp>
      <p:sp>
        <p:nvSpPr>
          <p:cNvPr id="7" name="Date Placeholder 6"/>
          <p:cNvSpPr>
            <a:spLocks noGrp="1"/>
          </p:cNvSpPr>
          <p:nvPr>
            <p:ph type="dt" sz="half" idx="10"/>
          </p:nvPr>
        </p:nvSpPr>
        <p:spPr/>
        <p:txBody>
          <a:bodyPr/>
          <a:lstStyle/>
          <a:p>
            <a:fld id="{77F867C7-D56E-43E7-BA01-9DEEE0F56987}" type="datetime1">
              <a:rPr lang="en-US" smtClean="0"/>
              <a:t>8/18/2020</a:t>
            </a:fld>
            <a:endParaRPr lang="en-US"/>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 NIGHT </a:t>
            </a:r>
            <a:r>
              <a:rPr lang="en-US" dirty="0"/>
              <a:t>SPLINT and KNEE BRACES</a:t>
            </a:r>
          </a:p>
        </p:txBody>
      </p:sp>
      <p:pic>
        <p:nvPicPr>
          <p:cNvPr id="4" name="Content Placeholder 3" descr="Night Splint Body Armor Darco One Size Fits All - 15006 - Each">
            <a:hlinkClick r:id="rId2"/>
          </p:cNvPr>
          <p:cNvPicPr>
            <a:picLocks noGrp="1"/>
          </p:cNvPicPr>
          <p:nvPr>
            <p:ph sz="quarter" idx="1"/>
          </p:nvPr>
        </p:nvPicPr>
        <p:blipFill>
          <a:blip r:embed="rId3" cstate="print"/>
          <a:srcRect/>
          <a:stretch>
            <a:fillRect/>
          </a:stretch>
        </p:blipFill>
        <p:spPr bwMode="auto">
          <a:xfrm>
            <a:off x="304800" y="1219200"/>
            <a:ext cx="4114800" cy="4114799"/>
          </a:xfrm>
          <a:prstGeom prst="rect">
            <a:avLst/>
          </a:prstGeom>
          <a:noFill/>
          <a:ln w="9525">
            <a:noFill/>
            <a:miter lim="800000"/>
            <a:headEnd/>
            <a:tailEnd/>
          </a:ln>
        </p:spPr>
      </p:pic>
      <p:pic>
        <p:nvPicPr>
          <p:cNvPr id="5" name="Content Placeholder 3" descr="Knee Braces"/>
          <p:cNvPicPr>
            <a:picLocks/>
          </p:cNvPicPr>
          <p:nvPr/>
        </p:nvPicPr>
        <p:blipFill>
          <a:blip r:embed="rId4" cstate="print"/>
          <a:stretch>
            <a:fillRect/>
          </a:stretch>
        </p:blipFill>
        <p:spPr bwMode="auto">
          <a:xfrm>
            <a:off x="4495801" y="2438400"/>
            <a:ext cx="4648199" cy="3810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normAutofit fontScale="85000" lnSpcReduction="20000"/>
          </a:bodyPr>
          <a:lstStyle/>
          <a:p>
            <a:fld id="{08AA56A4-ACE6-4418-8F94-C9D452C3DDAF}" type="slidenum">
              <a:rPr lang="en-US" smtClean="0"/>
              <a:pPr/>
              <a:t>242</a:t>
            </a:fld>
            <a:endParaRPr lang="en-US"/>
          </a:p>
        </p:txBody>
      </p:sp>
      <p:sp>
        <p:nvSpPr>
          <p:cNvPr id="7" name="Date Placeholder 6"/>
          <p:cNvSpPr>
            <a:spLocks noGrp="1"/>
          </p:cNvSpPr>
          <p:nvPr>
            <p:ph type="dt" sz="half" idx="10"/>
          </p:nvPr>
        </p:nvSpPr>
        <p:spPr/>
        <p:txBody>
          <a:bodyPr/>
          <a:lstStyle/>
          <a:p>
            <a:fld id="{1360DBE4-1336-4680-8B4E-F5EE721A4A02}" type="datetime1">
              <a:rPr lang="en-US" smtClean="0"/>
              <a:t>8/18/2020</a:t>
            </a:fld>
            <a:endParaRPr lang="en-US"/>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SPLINT</a:t>
            </a:r>
            <a:endParaRPr lang="en-US" dirty="0"/>
          </a:p>
        </p:txBody>
      </p:sp>
      <p:pic>
        <p:nvPicPr>
          <p:cNvPr id="4" name="Content Placeholder 3" descr="Back Brace"/>
          <p:cNvPicPr>
            <a:picLocks noGrp="1"/>
          </p:cNvPicPr>
          <p:nvPr>
            <p:ph sz="quarter" idx="1"/>
          </p:nvPr>
        </p:nvPicPr>
        <p:blipFill>
          <a:blip r:embed="rId2" cstate="print"/>
          <a:srcRect/>
          <a:stretch>
            <a:fillRect/>
          </a:stretch>
        </p:blipFill>
        <p:spPr bwMode="auto">
          <a:xfrm>
            <a:off x="1981200" y="1905000"/>
            <a:ext cx="4876800" cy="4191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243</a:t>
            </a:fld>
            <a:endParaRPr lang="en-US"/>
          </a:p>
        </p:txBody>
      </p:sp>
      <p:sp>
        <p:nvSpPr>
          <p:cNvPr id="6" name="Date Placeholder 5"/>
          <p:cNvSpPr>
            <a:spLocks noGrp="1"/>
          </p:cNvSpPr>
          <p:nvPr>
            <p:ph type="dt" sz="half" idx="10"/>
          </p:nvPr>
        </p:nvSpPr>
        <p:spPr/>
        <p:txBody>
          <a:bodyPr/>
          <a:lstStyle/>
          <a:p>
            <a:fld id="{B6CB8417-DFD4-4462-85C5-BA52A8625CBB}" type="datetime1">
              <a:rPr lang="en-US" smtClean="0"/>
              <a:t>8/18/2020</a:t>
            </a:fld>
            <a:endParaRPr lang="en-US"/>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Taking </a:t>
            </a:r>
            <a:r>
              <a:rPr lang="en-US" b="1" dirty="0"/>
              <a:t>Care of Your Splint or </a:t>
            </a:r>
            <a:r>
              <a:rPr lang="en-US" b="1" dirty="0" smtClean="0"/>
              <a:t>Cast</a:t>
            </a:r>
            <a:br>
              <a:rPr lang="en-US" b="1" dirty="0" smtClean="0"/>
            </a:br>
            <a:r>
              <a:rPr lang="en-US" b="1" dirty="0"/>
              <a:t/>
            </a:r>
            <a:br>
              <a:rPr lang="en-US" b="1" dirty="0"/>
            </a:b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244</a:t>
            </a:fld>
            <a:endParaRPr lang="en-US"/>
          </a:p>
        </p:txBody>
      </p:sp>
      <p:sp>
        <p:nvSpPr>
          <p:cNvPr id="6" name="Content Placeholder 5"/>
          <p:cNvSpPr>
            <a:spLocks noGrp="1"/>
          </p:cNvSpPr>
          <p:nvPr>
            <p:ph sz="quarter" idx="1"/>
          </p:nvPr>
        </p:nvSpPr>
        <p:spPr/>
        <p:txBody>
          <a:bodyPr/>
          <a:lstStyle/>
          <a:p>
            <a:r>
              <a:rPr lang="en-US" b="1" dirty="0"/>
              <a:t>Keep your splint or cast dry.</a:t>
            </a:r>
            <a:r>
              <a:rPr lang="en-US" dirty="0"/>
              <a:t> Moisture weakens plaster and damp padding next to the skin can cause irritation. Use two layers of plastic or purchase waterproof shields to keep your splint or cast dry while you shower or </a:t>
            </a:r>
            <a:r>
              <a:rPr lang="en-US" dirty="0" smtClean="0"/>
              <a:t>bathe.</a:t>
            </a:r>
          </a:p>
          <a:p>
            <a:r>
              <a:rPr lang="en-US" b="1" dirty="0"/>
              <a:t>Walking casts.</a:t>
            </a:r>
            <a:r>
              <a:rPr lang="en-US" dirty="0"/>
              <a:t> Do not walk on a "walking cast" until it is completely dry and hard. It takes about one hour for fiberglass, and two to three days for plaster to become hard enough to walk on.</a:t>
            </a:r>
          </a:p>
        </p:txBody>
      </p:sp>
    </p:spTree>
    <p:extLst>
      <p:ext uri="{BB962C8B-B14F-4D97-AF65-F5344CB8AC3E}">
        <p14:creationId xmlns:p14="http://schemas.microsoft.com/office/powerpoint/2010/main" val="63594512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245</a:t>
            </a:fld>
            <a:endParaRPr lang="en-US"/>
          </a:p>
        </p:txBody>
      </p:sp>
      <p:sp>
        <p:nvSpPr>
          <p:cNvPr id="6" name="Content Placeholder 5"/>
          <p:cNvSpPr>
            <a:spLocks noGrp="1"/>
          </p:cNvSpPr>
          <p:nvPr>
            <p:ph sz="quarter" idx="1"/>
          </p:nvPr>
        </p:nvSpPr>
        <p:spPr/>
        <p:txBody>
          <a:bodyPr/>
          <a:lstStyle/>
          <a:p>
            <a:r>
              <a:rPr lang="en-US" dirty="0"/>
              <a:t>Avoid dirt. Keep dirt, sand, and powder away from the inside of your splint or cast.</a:t>
            </a:r>
          </a:p>
          <a:p>
            <a:r>
              <a:rPr lang="en-US" dirty="0"/>
              <a:t>Padding. Do not pull out the padding from your splint or cast.</a:t>
            </a:r>
          </a:p>
          <a:p>
            <a:r>
              <a:rPr lang="en-US" dirty="0"/>
              <a:t>Itching. Do not stick objects such as coat hangers inside the splint or cast to scratch itching skin. Do not apply powders or deodorants to itching skin. If itching persists, contact your doctor.</a:t>
            </a:r>
          </a:p>
        </p:txBody>
      </p:sp>
    </p:spTree>
    <p:extLst>
      <p:ext uri="{BB962C8B-B14F-4D97-AF65-F5344CB8AC3E}">
        <p14:creationId xmlns:p14="http://schemas.microsoft.com/office/powerpoint/2010/main" val="42608025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246</a:t>
            </a:fld>
            <a:endParaRPr lang="en-US"/>
          </a:p>
        </p:txBody>
      </p:sp>
      <p:sp>
        <p:nvSpPr>
          <p:cNvPr id="6" name="Content Placeholder 5"/>
          <p:cNvSpPr>
            <a:spLocks noGrp="1"/>
          </p:cNvSpPr>
          <p:nvPr>
            <p:ph sz="quarter" idx="1"/>
          </p:nvPr>
        </p:nvSpPr>
        <p:spPr/>
        <p:txBody>
          <a:bodyPr/>
          <a:lstStyle/>
          <a:p>
            <a:r>
              <a:rPr lang="en-US" dirty="0"/>
              <a:t>Trimming. Do not break off rough edges of the cast or trim the cast before asking your doctor.</a:t>
            </a:r>
          </a:p>
          <a:p>
            <a:r>
              <a:rPr lang="en-US" dirty="0"/>
              <a:t>Skin. Inspect the skin around the cast. If your skin becomes red or raw around the cast, contact your doctor.</a:t>
            </a:r>
          </a:p>
          <a:p>
            <a:r>
              <a:rPr lang="en-US" dirty="0"/>
              <a:t>Inspect the cast regularly. If it becomes cracked or develops soft spots, contact your doctor's office.</a:t>
            </a:r>
          </a:p>
        </p:txBody>
      </p:sp>
    </p:spTree>
    <p:extLst>
      <p:ext uri="{BB962C8B-B14F-4D97-AF65-F5344CB8AC3E}">
        <p14:creationId xmlns:p14="http://schemas.microsoft.com/office/powerpoint/2010/main" val="317237579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Warning Signs</a:t>
            </a:r>
            <a:br>
              <a:rPr lang="en-US" b="1" dirty="0"/>
            </a:b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247</a:t>
            </a:fld>
            <a:endParaRPr lang="en-US"/>
          </a:p>
        </p:txBody>
      </p:sp>
      <p:sp>
        <p:nvSpPr>
          <p:cNvPr id="6" name="Content Placeholder 5"/>
          <p:cNvSpPr>
            <a:spLocks noGrp="1"/>
          </p:cNvSpPr>
          <p:nvPr>
            <p:ph sz="quarter" idx="1"/>
          </p:nvPr>
        </p:nvSpPr>
        <p:spPr/>
        <p:txBody>
          <a:bodyPr/>
          <a:lstStyle/>
          <a:p>
            <a:r>
              <a:rPr lang="en-US" dirty="0"/>
              <a:t>Increased pain and the feeling that the splint or cast is too tight. This may be caused by swelling.</a:t>
            </a:r>
          </a:p>
          <a:p>
            <a:r>
              <a:rPr lang="en-US" dirty="0"/>
              <a:t>Numbness and tingling in your hand or foot. This may be caused by too much pressure on the nerves.</a:t>
            </a:r>
          </a:p>
          <a:p>
            <a:r>
              <a:rPr lang="en-US" dirty="0"/>
              <a:t>Burning and stinging. This may be caused by too much pressure on the skin.</a:t>
            </a:r>
          </a:p>
        </p:txBody>
      </p:sp>
    </p:spTree>
    <p:extLst>
      <p:ext uri="{BB962C8B-B14F-4D97-AF65-F5344CB8AC3E}">
        <p14:creationId xmlns:p14="http://schemas.microsoft.com/office/powerpoint/2010/main" val="153371057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248</a:t>
            </a:fld>
            <a:endParaRPr lang="en-US"/>
          </a:p>
        </p:txBody>
      </p:sp>
      <p:sp>
        <p:nvSpPr>
          <p:cNvPr id="6" name="Content Placeholder 5"/>
          <p:cNvSpPr>
            <a:spLocks noGrp="1"/>
          </p:cNvSpPr>
          <p:nvPr>
            <p:ph sz="quarter" idx="1"/>
          </p:nvPr>
        </p:nvSpPr>
        <p:spPr/>
        <p:txBody>
          <a:bodyPr/>
          <a:lstStyle/>
          <a:p>
            <a:r>
              <a:rPr lang="en-US" dirty="0"/>
              <a:t>Excessive swelling below the cast. This may mean the cast is slowing your blood circulation.</a:t>
            </a:r>
          </a:p>
          <a:p>
            <a:r>
              <a:rPr lang="en-US" dirty="0"/>
              <a:t>Loss of active movement of toes or fingers. This requires an urgent evaluation by your doctor.</a:t>
            </a:r>
          </a:p>
        </p:txBody>
      </p:sp>
    </p:spTree>
    <p:extLst>
      <p:ext uri="{BB962C8B-B14F-4D97-AF65-F5344CB8AC3E}">
        <p14:creationId xmlns:p14="http://schemas.microsoft.com/office/powerpoint/2010/main" val="342631602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CAST and TRACTION</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762000" y="990600"/>
            <a:ext cx="7696200" cy="56388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249</a:t>
            </a:fld>
            <a:endParaRPr lang="en-US"/>
          </a:p>
        </p:txBody>
      </p:sp>
      <p:sp>
        <p:nvSpPr>
          <p:cNvPr id="6" name="Date Placeholder 5"/>
          <p:cNvSpPr>
            <a:spLocks noGrp="1"/>
          </p:cNvSpPr>
          <p:nvPr>
            <p:ph type="dt" sz="half" idx="10"/>
          </p:nvPr>
        </p:nvSpPr>
        <p:spPr/>
        <p:txBody>
          <a:bodyPr/>
          <a:lstStyle/>
          <a:p>
            <a:fld id="{E8EA5DD3-164F-4FD3-A8A9-4EE702F35654}" type="datetime1">
              <a:rPr lang="en-US" smtClean="0"/>
              <a:t>8/18/2020</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ASSESSMENT.</a:t>
            </a:r>
            <a:endParaRPr lang="en-US" b="1"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25</a:t>
            </a:fld>
            <a:endParaRPr lang="en-US"/>
          </a:p>
        </p:txBody>
      </p:sp>
      <p:sp>
        <p:nvSpPr>
          <p:cNvPr id="5" name="Content Placeholder 4"/>
          <p:cNvSpPr>
            <a:spLocks noGrp="1"/>
          </p:cNvSpPr>
          <p:nvPr>
            <p:ph sz="quarter" idx="1"/>
          </p:nvPr>
        </p:nvSpPr>
        <p:spPr/>
        <p:txBody>
          <a:bodyPr/>
          <a:lstStyle/>
          <a:p>
            <a:r>
              <a:rPr lang="en-US" dirty="0"/>
              <a:t>As a healthcare professional, providing care to a victim of orthopedic trauma, as with any patient, begins with the ABCs (airway, breathing and circulation) and a primary assessment. The most effective type of patient assessment is comprised of several phases, and includes: </a:t>
            </a:r>
            <a:endParaRPr lang="en-US" dirty="0" smtClean="0"/>
          </a:p>
          <a:p>
            <a:r>
              <a:rPr lang="en-US" dirty="0" smtClean="0"/>
              <a:t> </a:t>
            </a:r>
            <a:r>
              <a:rPr lang="en-US" dirty="0"/>
              <a:t>A primary assessment, including focus on the system(s) affected </a:t>
            </a:r>
            <a:endParaRPr lang="en-US" dirty="0" smtClean="0"/>
          </a:p>
          <a:p>
            <a:r>
              <a:rPr lang="en-US" dirty="0" smtClean="0"/>
              <a:t> </a:t>
            </a:r>
            <a:r>
              <a:rPr lang="en-US" dirty="0"/>
              <a:t>A secondary assessment </a:t>
            </a:r>
          </a:p>
        </p:txBody>
      </p:sp>
    </p:spTree>
    <p:extLst>
      <p:ext uri="{BB962C8B-B14F-4D97-AF65-F5344CB8AC3E}">
        <p14:creationId xmlns:p14="http://schemas.microsoft.com/office/powerpoint/2010/main" val="57906645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915400" cy="6553200"/>
          </a:xfrm>
        </p:spPr>
        <p:txBody>
          <a:bodyPr>
            <a:normAutofit fontScale="85000" lnSpcReduction="20000"/>
          </a:bodyPr>
          <a:lstStyle/>
          <a:p>
            <a:pPr marL="514350" indent="-514350">
              <a:buFont typeface="+mj-lt"/>
              <a:buAutoNum type="arabicPeriod" startAt="6"/>
            </a:pPr>
            <a:r>
              <a:rPr lang="en-US" sz="3600" dirty="0" smtClean="0"/>
              <a:t>TRACTION </a:t>
            </a:r>
          </a:p>
          <a:p>
            <a:r>
              <a:rPr lang="en-US" dirty="0" smtClean="0"/>
              <a:t>The application of a pulling force to an injured body part or extremity while a </a:t>
            </a:r>
            <a:r>
              <a:rPr lang="en-US" dirty="0" err="1" smtClean="0"/>
              <a:t>countertraction</a:t>
            </a:r>
            <a:r>
              <a:rPr lang="en-US" dirty="0" smtClean="0"/>
              <a:t> pulls in the opposite direction.</a:t>
            </a:r>
          </a:p>
          <a:p>
            <a:pPr marL="0" indent="0">
              <a:buNone/>
            </a:pPr>
            <a:r>
              <a:rPr lang="en-US" b="1" dirty="0" smtClean="0"/>
              <a:t>Purpose</a:t>
            </a:r>
          </a:p>
          <a:p>
            <a:pPr marL="514350" indent="-514350">
              <a:buFont typeface="+mj-lt"/>
              <a:buAutoNum type="arabicPeriod"/>
            </a:pPr>
            <a:r>
              <a:rPr lang="en-US" dirty="0" smtClean="0"/>
              <a:t>Reduce, realign &amp; promote healing of fractured bones</a:t>
            </a:r>
          </a:p>
          <a:p>
            <a:pPr marL="514350" indent="-514350">
              <a:buFont typeface="+mj-lt"/>
              <a:buAutoNum type="arabicPeriod"/>
            </a:pPr>
            <a:r>
              <a:rPr lang="en-US" dirty="0"/>
              <a:t>Decrease muscle spasms that may accompany fractures or follow surgical reduction .</a:t>
            </a:r>
          </a:p>
          <a:p>
            <a:pPr marL="514350" indent="-514350">
              <a:buFont typeface="+mj-lt"/>
              <a:buAutoNum type="arabicPeriod"/>
            </a:pPr>
            <a:r>
              <a:rPr lang="en-US" dirty="0" smtClean="0"/>
              <a:t>Prevent </a:t>
            </a:r>
            <a:r>
              <a:rPr lang="en-US" dirty="0"/>
              <a:t>soft tissue damage through immobilization </a:t>
            </a:r>
          </a:p>
          <a:p>
            <a:pPr marL="514350" indent="-514350">
              <a:buFont typeface="+mj-lt"/>
              <a:buAutoNum type="arabicPeriod"/>
            </a:pPr>
            <a:r>
              <a:rPr lang="en-US" dirty="0" smtClean="0"/>
              <a:t>Treat </a:t>
            </a:r>
            <a:r>
              <a:rPr lang="en-US" dirty="0"/>
              <a:t>deformities</a:t>
            </a:r>
          </a:p>
          <a:p>
            <a:pPr marL="514350" indent="-514350">
              <a:buFont typeface="+mj-lt"/>
              <a:buAutoNum type="arabicPeriod"/>
            </a:pPr>
            <a:r>
              <a:rPr lang="en-US" dirty="0" smtClean="0"/>
              <a:t>Rest </a:t>
            </a:r>
            <a:r>
              <a:rPr lang="en-US" dirty="0"/>
              <a:t>an inflamed, diseased, or painful joint.</a:t>
            </a:r>
          </a:p>
          <a:p>
            <a:pPr marL="514350" indent="-514350">
              <a:buFont typeface="+mj-lt"/>
              <a:buAutoNum type="arabicPeriod"/>
            </a:pPr>
            <a:r>
              <a:rPr lang="en-US" dirty="0" smtClean="0"/>
              <a:t>Reduce </a:t>
            </a:r>
            <a:r>
              <a:rPr lang="en-US" dirty="0"/>
              <a:t>&amp; treat dislocations/subluxations</a:t>
            </a:r>
          </a:p>
          <a:p>
            <a:pPr marL="514350" indent="-514350">
              <a:buFont typeface="+mj-lt"/>
              <a:buAutoNum type="arabicPeriod"/>
            </a:pPr>
            <a:r>
              <a:rPr lang="en-US" dirty="0" smtClean="0"/>
              <a:t>Prevent </a:t>
            </a:r>
            <a:r>
              <a:rPr lang="en-US" dirty="0"/>
              <a:t>the development of </a:t>
            </a:r>
            <a:r>
              <a:rPr lang="en-US" dirty="0" smtClean="0"/>
              <a:t>contractures</a:t>
            </a:r>
          </a:p>
          <a:p>
            <a:pPr marL="514350" indent="-514350">
              <a:buFont typeface="+mj-lt"/>
              <a:buAutoNum type="arabicPeriod"/>
            </a:pPr>
            <a:r>
              <a:rPr lang="en-US" dirty="0"/>
              <a:t>Reduce muscle spasms associated with low back pain or cervical whiplash.</a:t>
            </a:r>
          </a:p>
          <a:p>
            <a:pPr marL="514350" indent="-514350">
              <a:buFont typeface="+mj-lt"/>
              <a:buAutoNum type="arabicPeriod"/>
            </a:pPr>
            <a:r>
              <a:rPr lang="en-US" dirty="0" smtClean="0"/>
              <a:t>Expand </a:t>
            </a:r>
            <a:r>
              <a:rPr lang="en-US" dirty="0"/>
              <a:t>a joint space during arthroscopy or prior to major joint reconstruction.</a:t>
            </a:r>
          </a:p>
          <a:p>
            <a:pPr marL="514350" indent="-514350">
              <a:buFont typeface="+mj-lt"/>
              <a:buAutoNum type="arabicPeriod"/>
            </a:pPr>
            <a:endParaRPr lang="en-US" dirty="0" smtClean="0"/>
          </a:p>
          <a:p>
            <a:endParaRPr lang="en-US" b="1" dirty="0" smtClean="0"/>
          </a:p>
          <a:p>
            <a:pPr>
              <a:buNone/>
            </a:pPr>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250</a:t>
            </a:fld>
            <a:endParaRPr lang="en-US"/>
          </a:p>
        </p:txBody>
      </p:sp>
      <p:sp>
        <p:nvSpPr>
          <p:cNvPr id="5" name="Date Placeholder 4"/>
          <p:cNvSpPr>
            <a:spLocks noGrp="1"/>
          </p:cNvSpPr>
          <p:nvPr>
            <p:ph type="dt" sz="half" idx="10"/>
          </p:nvPr>
        </p:nvSpPr>
        <p:spPr/>
        <p:txBody>
          <a:bodyPr/>
          <a:lstStyle/>
          <a:p>
            <a:fld id="{50F6065E-04E8-4F6D-97DE-B851908E873F}" type="datetime1">
              <a:rPr lang="en-US" smtClean="0"/>
              <a:t>8/18/2020</a:t>
            </a:fld>
            <a:endParaRPr lang="en-US"/>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04800"/>
            <a:ext cx="8915400" cy="6172200"/>
          </a:xfrm>
        </p:spPr>
        <p:txBody>
          <a:bodyPr>
            <a:normAutofit/>
          </a:bodyPr>
          <a:lstStyle/>
          <a:p>
            <a:pPr>
              <a:buNone/>
            </a:pPr>
            <a:r>
              <a:rPr lang="en-US" dirty="0" smtClean="0"/>
              <a:t>T</a:t>
            </a:r>
            <a:r>
              <a:rPr lang="en-US" b="1" dirty="0" smtClean="0"/>
              <a:t>ypes of Traction</a:t>
            </a:r>
          </a:p>
          <a:p>
            <a:pPr marL="514350" indent="-514350">
              <a:buFont typeface="+mj-lt"/>
              <a:buAutoNum type="alphaLcParenR"/>
            </a:pPr>
            <a:r>
              <a:rPr lang="en-US" b="1" dirty="0" smtClean="0"/>
              <a:t>Skin traction: </a:t>
            </a:r>
            <a:r>
              <a:rPr lang="en-US" dirty="0" smtClean="0"/>
              <a:t>application of a pulling force directly to the skin through the use of traction </a:t>
            </a:r>
            <a:r>
              <a:rPr lang="en-US" dirty="0"/>
              <a:t>boot, </a:t>
            </a:r>
            <a:r>
              <a:rPr lang="en-US" dirty="0" smtClean="0"/>
              <a:t>traction</a:t>
            </a:r>
            <a:r>
              <a:rPr lang="en-US" dirty="0"/>
              <a:t/>
            </a:r>
            <a:br>
              <a:rPr lang="en-US" dirty="0"/>
            </a:br>
            <a:r>
              <a:rPr lang="en-US" dirty="0"/>
              <a:t>strip, halters, or belts. </a:t>
            </a:r>
            <a:br>
              <a:rPr lang="en-US" dirty="0"/>
            </a:br>
            <a:r>
              <a:rPr lang="en-US" dirty="0" smtClean="0"/>
              <a:t>For </a:t>
            </a:r>
            <a:r>
              <a:rPr lang="en-US" dirty="0"/>
              <a:t>temporary use because of skin breakdown</a:t>
            </a:r>
            <a:r>
              <a:rPr lang="en-US" dirty="0" smtClean="0"/>
              <a:t>.</a:t>
            </a:r>
          </a:p>
          <a:p>
            <a:pPr marL="514350" indent="-514350">
              <a:buFont typeface="+mj-lt"/>
              <a:buAutoNum type="alphaLcParenR"/>
            </a:pPr>
            <a:r>
              <a:rPr lang="en-US" b="1" dirty="0"/>
              <a:t>Skeletal </a:t>
            </a:r>
            <a:r>
              <a:rPr lang="en-US" b="1" dirty="0" smtClean="0"/>
              <a:t>traction: </a:t>
            </a:r>
            <a:r>
              <a:rPr lang="en-US" dirty="0" smtClean="0"/>
              <a:t>force </a:t>
            </a:r>
            <a:r>
              <a:rPr lang="en-US" dirty="0"/>
              <a:t>applied directly to a metal pin (</a:t>
            </a:r>
            <a:r>
              <a:rPr lang="en-US" sz="2400" b="1" dirty="0"/>
              <a:t>Steinmann </a:t>
            </a:r>
            <a:r>
              <a:rPr lang="en-US" sz="2400" b="1" dirty="0" smtClean="0"/>
              <a:t>pin</a:t>
            </a:r>
            <a:r>
              <a:rPr lang="en-US" dirty="0" smtClean="0"/>
              <a:t>) </a:t>
            </a:r>
            <a:r>
              <a:rPr lang="en-US" dirty="0"/>
              <a:t>or wire (</a:t>
            </a:r>
            <a:r>
              <a:rPr lang="en-US" sz="2400" b="1" dirty="0" err="1"/>
              <a:t>Kirschner</a:t>
            </a:r>
            <a:r>
              <a:rPr lang="en-US" sz="2400" b="1" dirty="0"/>
              <a:t> wire</a:t>
            </a:r>
            <a:r>
              <a:rPr lang="en-US" dirty="0" smtClean="0"/>
              <a:t>) inserted </a:t>
            </a:r>
            <a:r>
              <a:rPr lang="en-US" dirty="0"/>
              <a:t>through the bone</a:t>
            </a:r>
            <a:r>
              <a:rPr lang="en-US" dirty="0" smtClean="0"/>
              <a:t>.</a:t>
            </a:r>
            <a:r>
              <a:rPr lang="en-US" dirty="0"/>
              <a:t/>
            </a:r>
            <a:br>
              <a:rPr lang="en-US" dirty="0"/>
            </a:br>
            <a:r>
              <a:rPr lang="en-US" dirty="0" smtClean="0"/>
              <a:t>Sites include distal </a:t>
            </a:r>
            <a:r>
              <a:rPr lang="en-US" dirty="0"/>
              <a:t>femur, proximal ulna.</a:t>
            </a:r>
          </a:p>
          <a:p>
            <a:pPr marL="0" indent="0">
              <a:buNone/>
            </a:pPr>
            <a:r>
              <a:rPr lang="en-US" b="1" i="1" dirty="0"/>
              <a:t>Note:</a:t>
            </a:r>
            <a:r>
              <a:rPr lang="en-US" dirty="0"/>
              <a:t> Traction could be </a:t>
            </a:r>
            <a:r>
              <a:rPr lang="en-US" dirty="0" smtClean="0"/>
              <a:t>static (</a:t>
            </a:r>
            <a:r>
              <a:rPr lang="en-US" dirty="0"/>
              <a:t>continuous) or dynamic (intermittent).</a:t>
            </a:r>
          </a:p>
          <a:p>
            <a:pPr marL="514350" indent="-514350">
              <a:buFont typeface="+mj-lt"/>
              <a:buAutoNum type="alphaLcParenR"/>
            </a:pPr>
            <a:endParaRPr lang="en-US" dirty="0" smtClean="0"/>
          </a:p>
          <a:p>
            <a:pPr>
              <a:buNone/>
            </a:pPr>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251</a:t>
            </a:fld>
            <a:endParaRPr lang="en-US"/>
          </a:p>
        </p:txBody>
      </p:sp>
      <p:sp>
        <p:nvSpPr>
          <p:cNvPr id="5" name="Date Placeholder 4"/>
          <p:cNvSpPr>
            <a:spLocks noGrp="1"/>
          </p:cNvSpPr>
          <p:nvPr>
            <p:ph type="dt" sz="half" idx="10"/>
          </p:nvPr>
        </p:nvSpPr>
        <p:spPr/>
        <p:txBody>
          <a:bodyPr/>
          <a:lstStyle/>
          <a:p>
            <a:fld id="{BC0A7786-3319-4FDE-A61D-4AD30472DF9B}" type="datetime1">
              <a:rPr lang="en-US" smtClean="0"/>
              <a:t>8/18/2020</a:t>
            </a:fld>
            <a:endParaRPr lang="en-US"/>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Traction.</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252</a:t>
            </a:fld>
            <a:endParaRPr lang="en-US"/>
          </a:p>
        </p:txBody>
      </p:sp>
      <p:sp>
        <p:nvSpPr>
          <p:cNvPr id="6" name="Content Placeholder 5"/>
          <p:cNvSpPr>
            <a:spLocks noGrp="1"/>
          </p:cNvSpPr>
          <p:nvPr>
            <p:ph sz="quarter" idx="1"/>
          </p:nvPr>
        </p:nvSpPr>
        <p:spPr/>
        <p:txBody>
          <a:bodyPr>
            <a:normAutofit/>
          </a:bodyPr>
          <a:lstStyle/>
          <a:p>
            <a:pPr marL="0" indent="0">
              <a:buNone/>
            </a:pPr>
            <a:r>
              <a:rPr lang="en-US" sz="3600" dirty="0" smtClean="0"/>
              <a:t>c) </a:t>
            </a:r>
            <a:r>
              <a:rPr lang="en-US" sz="3600" dirty="0">
                <a:solidFill>
                  <a:srgbClr val="FF0000"/>
                </a:solidFill>
              </a:rPr>
              <a:t>Cervical </a:t>
            </a:r>
            <a:r>
              <a:rPr lang="en-US" sz="3600" dirty="0" smtClean="0">
                <a:solidFill>
                  <a:srgbClr val="FF0000"/>
                </a:solidFill>
              </a:rPr>
              <a:t>traction- </a:t>
            </a:r>
            <a:r>
              <a:rPr lang="en-US" sz="3600" dirty="0" smtClean="0"/>
              <a:t>Cervical </a:t>
            </a:r>
            <a:r>
              <a:rPr lang="en-US" sz="3600" dirty="0"/>
              <a:t>traction might be used in two different situations. First, it may be done to gently stretch the neck muscles so muscle spasms can be relieved or prevented. It may also be performed to immobilize the spine after a neck injury. </a:t>
            </a:r>
          </a:p>
        </p:txBody>
      </p:sp>
    </p:spTree>
    <p:extLst>
      <p:ext uri="{BB962C8B-B14F-4D97-AF65-F5344CB8AC3E}">
        <p14:creationId xmlns:p14="http://schemas.microsoft.com/office/powerpoint/2010/main" val="365252154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533400"/>
          </a:xfrm>
        </p:spPr>
        <p:txBody>
          <a:bodyPr>
            <a:normAutofit fontScale="90000"/>
          </a:bodyPr>
          <a:lstStyle/>
          <a:p>
            <a:r>
              <a:rPr lang="en-US" dirty="0" smtClean="0"/>
              <a:t>SKELETAL </a:t>
            </a:r>
            <a:r>
              <a:rPr lang="en-US" dirty="0"/>
              <a:t>TRACTION</a:t>
            </a:r>
          </a:p>
        </p:txBody>
      </p:sp>
      <p:pic>
        <p:nvPicPr>
          <p:cNvPr id="4" name="Content Placeholder 3"/>
          <p:cNvPicPr>
            <a:picLocks noGrp="1" noChangeAspect="1"/>
          </p:cNvPicPr>
          <p:nvPr>
            <p:ph sz="quarter" idx="1"/>
          </p:nvPr>
        </p:nvPicPr>
        <p:blipFill>
          <a:blip r:embed="rId2"/>
          <a:stretch>
            <a:fillRect/>
          </a:stretch>
        </p:blipFill>
        <p:spPr>
          <a:xfrm>
            <a:off x="0" y="2958489"/>
            <a:ext cx="5932816" cy="3783842"/>
          </a:xfrm>
          <a:prstGeom prst="rect">
            <a:avLst/>
          </a:prstGeom>
        </p:spPr>
      </p:pic>
      <p:sp>
        <p:nvSpPr>
          <p:cNvPr id="7" name="TextBox 6"/>
          <p:cNvSpPr txBox="1"/>
          <p:nvPr/>
        </p:nvSpPr>
        <p:spPr>
          <a:xfrm>
            <a:off x="6172200" y="5410200"/>
            <a:ext cx="2971800" cy="1015663"/>
          </a:xfrm>
          <a:prstGeom prst="rect">
            <a:avLst/>
          </a:prstGeom>
          <a:noFill/>
        </p:spPr>
        <p:txBody>
          <a:bodyPr wrap="square" rtlCol="0">
            <a:spAutoFit/>
          </a:bodyPr>
          <a:lstStyle/>
          <a:p>
            <a:r>
              <a:rPr lang="en-US" sz="2000" dirty="0"/>
              <a:t>Balanced suspension </a:t>
            </a:r>
            <a:endParaRPr lang="en-US" sz="2000" dirty="0" smtClean="0"/>
          </a:p>
          <a:p>
            <a:r>
              <a:rPr lang="en-US" sz="2000" dirty="0" smtClean="0"/>
              <a:t>skeletal traction with </a:t>
            </a:r>
            <a:r>
              <a:rPr lang="en-US" sz="2000" dirty="0"/>
              <a:t>Thomas leg splint</a:t>
            </a:r>
            <a:r>
              <a:rPr lang="en-US" dirty="0" smtClean="0"/>
              <a:t>.</a:t>
            </a:r>
            <a:endParaRPr lang="en-US" dirty="0"/>
          </a:p>
        </p:txBody>
      </p:sp>
      <p:pic>
        <p:nvPicPr>
          <p:cNvPr id="8" name="Picture 7"/>
          <p:cNvPicPr>
            <a:picLocks noChangeAspect="1"/>
          </p:cNvPicPr>
          <p:nvPr/>
        </p:nvPicPr>
        <p:blipFill>
          <a:blip r:embed="rId3"/>
          <a:stretch>
            <a:fillRect/>
          </a:stretch>
        </p:blipFill>
        <p:spPr>
          <a:xfrm>
            <a:off x="4724400" y="142190"/>
            <a:ext cx="4342263" cy="2943910"/>
          </a:xfrm>
          <a:prstGeom prst="rect">
            <a:avLst/>
          </a:prstGeom>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253</a:t>
            </a:fld>
            <a:endParaRPr lang="en-US"/>
          </a:p>
        </p:txBody>
      </p:sp>
      <p:sp>
        <p:nvSpPr>
          <p:cNvPr id="6" name="Date Placeholder 5"/>
          <p:cNvSpPr>
            <a:spLocks noGrp="1"/>
          </p:cNvSpPr>
          <p:nvPr>
            <p:ph type="dt" sz="half" idx="10"/>
          </p:nvPr>
        </p:nvSpPr>
        <p:spPr/>
        <p:txBody>
          <a:bodyPr/>
          <a:lstStyle/>
          <a:p>
            <a:fld id="{AF3F5A2B-6908-46AD-91E0-E362EFF811F5}" type="datetime1">
              <a:rPr lang="en-US" smtClean="0"/>
              <a:t>8/18/2020</a:t>
            </a:fld>
            <a:endParaRPr lang="en-US"/>
          </a:p>
        </p:txBody>
      </p:sp>
    </p:spTree>
    <p:extLst>
      <p:ext uri="{BB962C8B-B14F-4D97-AF65-F5344CB8AC3E}">
        <p14:creationId xmlns:p14="http://schemas.microsoft.com/office/powerpoint/2010/main" val="1983689709"/>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457200"/>
          </a:xfrm>
        </p:spPr>
        <p:txBody>
          <a:bodyPr>
            <a:normAutofit fontScale="90000"/>
          </a:bodyPr>
          <a:lstStyle/>
          <a:p>
            <a:r>
              <a:rPr lang="en-US" dirty="0" smtClean="0"/>
              <a:t>SKIN TRACTION</a:t>
            </a:r>
            <a:endParaRPr lang="en-US" dirty="0"/>
          </a:p>
        </p:txBody>
      </p:sp>
      <p:pic>
        <p:nvPicPr>
          <p:cNvPr id="4" name="Content Placeholder 3"/>
          <p:cNvPicPr>
            <a:picLocks noGrp="1" noChangeAspect="1"/>
          </p:cNvPicPr>
          <p:nvPr>
            <p:ph sz="quarter" idx="1"/>
          </p:nvPr>
        </p:nvPicPr>
        <p:blipFill>
          <a:blip r:embed="rId2"/>
          <a:stretch>
            <a:fillRect/>
          </a:stretch>
        </p:blipFill>
        <p:spPr>
          <a:xfrm>
            <a:off x="10236" y="3390990"/>
            <a:ext cx="4724370" cy="3095626"/>
          </a:xfrm>
          <a:prstGeom prst="rect">
            <a:avLst/>
          </a:prstGeom>
        </p:spPr>
      </p:pic>
      <p:sp>
        <p:nvSpPr>
          <p:cNvPr id="5" name="TextBox 4"/>
          <p:cNvSpPr txBox="1"/>
          <p:nvPr/>
        </p:nvSpPr>
        <p:spPr>
          <a:xfrm>
            <a:off x="304800" y="6286561"/>
            <a:ext cx="3124200" cy="369332"/>
          </a:xfrm>
          <a:prstGeom prst="rect">
            <a:avLst/>
          </a:prstGeom>
          <a:noFill/>
        </p:spPr>
        <p:txBody>
          <a:bodyPr wrap="square" rtlCol="0">
            <a:spAutoFit/>
          </a:bodyPr>
          <a:lstStyle/>
          <a:p>
            <a:r>
              <a:rPr lang="en-US" b="1" dirty="0"/>
              <a:t>RUSSELL </a:t>
            </a:r>
            <a:r>
              <a:rPr lang="en-US" b="1" dirty="0" smtClean="0"/>
              <a:t>TRACTION (SKIN)</a:t>
            </a:r>
            <a:endParaRPr lang="en-US" dirty="0"/>
          </a:p>
        </p:txBody>
      </p:sp>
      <p:pic>
        <p:nvPicPr>
          <p:cNvPr id="6" name="Picture 5"/>
          <p:cNvPicPr>
            <a:picLocks noChangeAspect="1"/>
          </p:cNvPicPr>
          <p:nvPr/>
        </p:nvPicPr>
        <p:blipFill>
          <a:blip r:embed="rId3"/>
          <a:stretch>
            <a:fillRect/>
          </a:stretch>
        </p:blipFill>
        <p:spPr>
          <a:xfrm>
            <a:off x="5029198" y="3024378"/>
            <a:ext cx="3965854" cy="3276601"/>
          </a:xfrm>
          <a:prstGeom prst="rect">
            <a:avLst/>
          </a:prstGeom>
        </p:spPr>
      </p:pic>
      <p:sp>
        <p:nvSpPr>
          <p:cNvPr id="7" name="TextBox 6"/>
          <p:cNvSpPr txBox="1"/>
          <p:nvPr/>
        </p:nvSpPr>
        <p:spPr>
          <a:xfrm>
            <a:off x="5258002" y="6317339"/>
            <a:ext cx="3508247" cy="338554"/>
          </a:xfrm>
          <a:prstGeom prst="rect">
            <a:avLst/>
          </a:prstGeom>
          <a:noFill/>
        </p:spPr>
        <p:txBody>
          <a:bodyPr wrap="square" rtlCol="0">
            <a:spAutoFit/>
          </a:bodyPr>
          <a:lstStyle/>
          <a:p>
            <a:r>
              <a:rPr lang="en-US" sz="1600" b="1" dirty="0" smtClean="0"/>
              <a:t>BUCK’S EXTENSION TRACTION (SKIN)</a:t>
            </a:r>
            <a:endParaRPr lang="en-US" sz="1600" b="1" dirty="0"/>
          </a:p>
        </p:txBody>
      </p:sp>
      <p:pic>
        <p:nvPicPr>
          <p:cNvPr id="8" name="Content Placeholder 3"/>
          <p:cNvPicPr>
            <a:picLocks/>
          </p:cNvPicPr>
          <p:nvPr/>
        </p:nvPicPr>
        <p:blipFill rotWithShape="1">
          <a:blip r:embed="rId4" cstate="print"/>
          <a:srcRect l="1419" t="26881" r="62411" b="43011"/>
          <a:stretch/>
        </p:blipFill>
        <p:spPr bwMode="auto">
          <a:xfrm>
            <a:off x="5029198" y="76199"/>
            <a:ext cx="3965854" cy="2778901"/>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9" name="Slide Number Placeholder 8"/>
          <p:cNvSpPr>
            <a:spLocks noGrp="1"/>
          </p:cNvSpPr>
          <p:nvPr>
            <p:ph type="sldNum" sz="quarter" idx="12"/>
          </p:nvPr>
        </p:nvSpPr>
        <p:spPr/>
        <p:txBody>
          <a:bodyPr>
            <a:normAutofit fontScale="85000" lnSpcReduction="20000"/>
          </a:bodyPr>
          <a:lstStyle/>
          <a:p>
            <a:fld id="{08AA56A4-ACE6-4418-8F94-C9D452C3DDAF}" type="slidenum">
              <a:rPr lang="en-US" smtClean="0"/>
              <a:pPr/>
              <a:t>254</a:t>
            </a:fld>
            <a:endParaRPr lang="en-US"/>
          </a:p>
        </p:txBody>
      </p:sp>
      <p:sp>
        <p:nvSpPr>
          <p:cNvPr id="10" name="Date Placeholder 9"/>
          <p:cNvSpPr>
            <a:spLocks noGrp="1"/>
          </p:cNvSpPr>
          <p:nvPr>
            <p:ph type="dt" sz="half" idx="10"/>
          </p:nvPr>
        </p:nvSpPr>
        <p:spPr/>
        <p:txBody>
          <a:bodyPr/>
          <a:lstStyle/>
          <a:p>
            <a:fld id="{4D76B152-B837-42D0-ADD1-97CE203AA9E8}" type="datetime1">
              <a:rPr lang="en-US" smtClean="0"/>
              <a:t>8/18/2020</a:t>
            </a:fld>
            <a:endParaRPr lang="en-US"/>
          </a:p>
        </p:txBody>
      </p:sp>
    </p:spTree>
    <p:extLst>
      <p:ext uri="{BB962C8B-B14F-4D97-AF65-F5344CB8AC3E}">
        <p14:creationId xmlns:p14="http://schemas.microsoft.com/office/powerpoint/2010/main" val="2614663199"/>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OTHER EXAMPLES </a:t>
            </a:r>
            <a:endParaRPr lang="en-US" dirty="0"/>
          </a:p>
        </p:txBody>
      </p:sp>
      <p:pic>
        <p:nvPicPr>
          <p:cNvPr id="4" name="Content Placeholder 3"/>
          <p:cNvPicPr>
            <a:picLocks noGrp="1"/>
          </p:cNvPicPr>
          <p:nvPr>
            <p:ph sz="quarter" idx="1"/>
          </p:nvPr>
        </p:nvPicPr>
        <p:blipFill rotWithShape="1">
          <a:blip r:embed="rId2" cstate="print"/>
          <a:srcRect t="60215"/>
          <a:stretch/>
        </p:blipFill>
        <p:spPr bwMode="auto">
          <a:xfrm>
            <a:off x="304800" y="914400"/>
            <a:ext cx="8839200" cy="5715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255</a:t>
            </a:fld>
            <a:endParaRPr lang="en-US"/>
          </a:p>
        </p:txBody>
      </p:sp>
      <p:sp>
        <p:nvSpPr>
          <p:cNvPr id="6" name="Date Placeholder 5"/>
          <p:cNvSpPr>
            <a:spLocks noGrp="1"/>
          </p:cNvSpPr>
          <p:nvPr>
            <p:ph type="dt" sz="half" idx="10"/>
          </p:nvPr>
        </p:nvSpPr>
        <p:spPr/>
        <p:txBody>
          <a:bodyPr/>
          <a:lstStyle/>
          <a:p>
            <a:fld id="{FEDE12BF-6D8C-46B2-9AA4-434E9FF5DAD5}" type="datetime1">
              <a:rPr lang="en-US" smtClean="0"/>
              <a:t>8/18/2020</a:t>
            </a:fld>
            <a:endParaRPr lang="en-US"/>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NURSING </a:t>
            </a:r>
            <a:r>
              <a:rPr lang="en-US" b="1" dirty="0" smtClean="0"/>
              <a:t>MANAGEMENT</a:t>
            </a:r>
            <a:endParaRPr lang="en-US" b="1" dirty="0"/>
          </a:p>
        </p:txBody>
      </p:sp>
      <p:sp>
        <p:nvSpPr>
          <p:cNvPr id="3" name="Content Placeholder 2"/>
          <p:cNvSpPr>
            <a:spLocks noGrp="1"/>
          </p:cNvSpPr>
          <p:nvPr>
            <p:ph sz="quarter" idx="1"/>
          </p:nvPr>
        </p:nvSpPr>
        <p:spPr>
          <a:xfrm>
            <a:off x="228600" y="1219200"/>
            <a:ext cx="8763000" cy="5562600"/>
          </a:xfrm>
        </p:spPr>
        <p:txBody>
          <a:bodyPr>
            <a:normAutofit fontScale="92500" lnSpcReduction="10000"/>
          </a:bodyPr>
          <a:lstStyle/>
          <a:p>
            <a:pPr marL="514350" indent="-514350">
              <a:buFont typeface="+mj-lt"/>
              <a:buAutoNum type="arabicPeriod"/>
            </a:pPr>
            <a:r>
              <a:rPr lang="en-US" u="sng" dirty="0" smtClean="0"/>
              <a:t>Immobilize fractured extremity &amp; provide emergency care before transporting victim.</a:t>
            </a:r>
          </a:p>
          <a:p>
            <a:pPr marL="514350" indent="-514350">
              <a:spcBef>
                <a:spcPts val="1200"/>
              </a:spcBef>
              <a:spcAft>
                <a:spcPts val="600"/>
              </a:spcAft>
              <a:buAutoNum type="alphaLcParenR"/>
            </a:pPr>
            <a:r>
              <a:rPr lang="en-US" dirty="0" smtClean="0"/>
              <a:t>Evaluate circulation distal to injury</a:t>
            </a:r>
          </a:p>
          <a:p>
            <a:pPr marL="514350" indent="-514350">
              <a:spcBef>
                <a:spcPts val="1200"/>
              </a:spcBef>
              <a:spcAft>
                <a:spcPts val="600"/>
              </a:spcAft>
              <a:buAutoNum type="alphaLcParenR"/>
            </a:pPr>
            <a:r>
              <a:rPr lang="en-US" dirty="0" smtClean="0"/>
              <a:t>If pulses are not present or if the extremity must be realigned to apply splint for transfer, apply just enough traction to support &amp; immobilize the fractured extremity in a position of the proper alignment. </a:t>
            </a:r>
          </a:p>
          <a:p>
            <a:pPr marL="514350" indent="-514350">
              <a:spcBef>
                <a:spcPts val="1200"/>
              </a:spcBef>
              <a:spcAft>
                <a:spcPts val="600"/>
              </a:spcAft>
              <a:buAutoNum type="alphaLcParenR"/>
            </a:pPr>
            <a:r>
              <a:rPr lang="en-US" dirty="0" smtClean="0"/>
              <a:t>Splint </a:t>
            </a:r>
            <a:r>
              <a:rPr lang="en-US" dirty="0"/>
              <a:t>&amp; immobilize extremity before transfer. </a:t>
            </a:r>
          </a:p>
          <a:p>
            <a:pPr marL="320040" lvl="1" indent="0">
              <a:spcBef>
                <a:spcPts val="1200"/>
              </a:spcBef>
              <a:spcAft>
                <a:spcPts val="600"/>
              </a:spcAft>
              <a:buNone/>
            </a:pPr>
            <a:r>
              <a:rPr lang="en-US" b="1" dirty="0" smtClean="0"/>
              <a:t>Note:</a:t>
            </a:r>
            <a:r>
              <a:rPr lang="en-US" dirty="0" smtClean="0"/>
              <a:t> traction </a:t>
            </a:r>
            <a:r>
              <a:rPr lang="en-US" dirty="0"/>
              <a:t>to compound </a:t>
            </a:r>
            <a:r>
              <a:rPr lang="en-US" dirty="0" smtClean="0"/>
              <a:t>fractures may cause more </a:t>
            </a:r>
            <a:r>
              <a:rPr lang="en-US" dirty="0"/>
              <a:t>damage.</a:t>
            </a:r>
          </a:p>
          <a:p>
            <a:pPr marL="514350" indent="-514350">
              <a:spcBef>
                <a:spcPts val="1200"/>
              </a:spcBef>
              <a:spcAft>
                <a:spcPts val="600"/>
              </a:spcAft>
              <a:buAutoNum type="alphaLcParenR"/>
            </a:pPr>
            <a:r>
              <a:rPr lang="en-US" dirty="0" smtClean="0"/>
              <a:t>Elevate </a:t>
            </a:r>
            <a:r>
              <a:rPr lang="en-US" dirty="0"/>
              <a:t>the affected extremity, if possible, to decrease edema.</a:t>
            </a:r>
          </a:p>
          <a:p>
            <a:pPr marL="514350" indent="-514350">
              <a:buAutoNum type="alphaLcParenR"/>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256</a:t>
            </a:fld>
            <a:endParaRPr lang="en-US"/>
          </a:p>
        </p:txBody>
      </p:sp>
      <p:sp>
        <p:nvSpPr>
          <p:cNvPr id="6" name="Date Placeholder 5"/>
          <p:cNvSpPr>
            <a:spLocks noGrp="1"/>
          </p:cNvSpPr>
          <p:nvPr>
            <p:ph type="dt" sz="half" idx="10"/>
          </p:nvPr>
        </p:nvSpPr>
        <p:spPr/>
        <p:txBody>
          <a:bodyPr/>
          <a:lstStyle/>
          <a:p>
            <a:fld id="{8A37F756-B9E0-4B66-ABD3-B4CD1CAA62C1}" type="datetime1">
              <a:rPr lang="en-US" smtClean="0"/>
              <a:t>8/18/2020</a:t>
            </a:fld>
            <a:endParaRPr lang="en-US"/>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613648" cy="6324600"/>
          </a:xfrm>
        </p:spPr>
        <p:txBody>
          <a:bodyPr>
            <a:normAutofit lnSpcReduction="10000"/>
          </a:bodyPr>
          <a:lstStyle/>
          <a:p>
            <a:pPr marL="514350" indent="-514350">
              <a:buFont typeface="+mj-lt"/>
              <a:buAutoNum type="arabicPeriod" startAt="2"/>
            </a:pPr>
            <a:r>
              <a:rPr lang="en-US" u="sng" dirty="0" smtClean="0"/>
              <a:t>Identify complications early</a:t>
            </a:r>
          </a:p>
          <a:p>
            <a:pPr marL="320040" lvl="1" indent="0">
              <a:buNone/>
            </a:pPr>
            <a:r>
              <a:rPr lang="en-US" dirty="0" smtClean="0"/>
              <a:t>Perform frequent peripheral nerve &amp; vascular assessments distal to the area of injury or cast.</a:t>
            </a:r>
          </a:p>
          <a:p>
            <a:pPr marL="514350" indent="-514350">
              <a:spcAft>
                <a:spcPts val="600"/>
              </a:spcAft>
              <a:buFont typeface="+mj-lt"/>
              <a:buAutoNum type="alphaLcParenR"/>
            </a:pPr>
            <a:r>
              <a:rPr lang="en-US" dirty="0" smtClean="0"/>
              <a:t>Impaired blood flow: </a:t>
            </a:r>
          </a:p>
          <a:p>
            <a:pPr lvl="1">
              <a:spcAft>
                <a:spcPts val="600"/>
              </a:spcAft>
              <a:buFont typeface="Wingdings" panose="05000000000000000000" pitchFamily="2" charset="2"/>
              <a:buChar char="q"/>
            </a:pPr>
            <a:r>
              <a:rPr lang="en-US" dirty="0" err="1" smtClean="0"/>
              <a:t>pulselessness</a:t>
            </a:r>
            <a:r>
              <a:rPr lang="en-US" dirty="0" smtClean="0"/>
              <a:t>, pale skin &amp; cool to touch, pain, swelling, edema distal to injury or cast, capillary refill &gt;3 sec.</a:t>
            </a:r>
          </a:p>
          <a:p>
            <a:pPr marL="514350" indent="-514350">
              <a:spcAft>
                <a:spcPts val="600"/>
              </a:spcAft>
              <a:buFont typeface="+mj-lt"/>
              <a:buAutoNum type="alphaLcParenR"/>
            </a:pPr>
            <a:r>
              <a:rPr lang="en-US" dirty="0" smtClean="0"/>
              <a:t>Compartment </a:t>
            </a:r>
            <a:r>
              <a:rPr lang="en-US" dirty="0"/>
              <a:t>syndrome.</a:t>
            </a:r>
          </a:p>
          <a:p>
            <a:pPr lvl="1"/>
            <a:r>
              <a:rPr lang="en-US" dirty="0"/>
              <a:t>Significant increase in pain not responding to analgesic.</a:t>
            </a:r>
          </a:p>
          <a:p>
            <a:pPr lvl="1"/>
            <a:r>
              <a:rPr lang="en-US" dirty="0"/>
              <a:t>Loss of movement &amp; sensation distal to cast.</a:t>
            </a:r>
          </a:p>
          <a:p>
            <a:pPr lvl="1"/>
            <a:r>
              <a:rPr lang="en-US" dirty="0"/>
              <a:t>Skin is pale &amp; cool to touch.</a:t>
            </a:r>
          </a:p>
          <a:p>
            <a:pPr lvl="1"/>
            <a:r>
              <a:rPr lang="en-US" dirty="0"/>
              <a:t>Edema distal to injury or cast.</a:t>
            </a:r>
          </a:p>
          <a:p>
            <a:pPr lvl="1"/>
            <a:r>
              <a:rPr lang="en-US" dirty="0"/>
              <a:t>Pulses may be present initially.</a:t>
            </a:r>
          </a:p>
          <a:p>
            <a:pPr lvl="1"/>
            <a:r>
              <a:rPr lang="en-US" dirty="0"/>
              <a:t> Notify physician immediately.</a:t>
            </a:r>
          </a:p>
          <a:p>
            <a:pPr marL="514350" indent="-514350">
              <a:buFont typeface="+mj-lt"/>
              <a:buAutoNum type="alphaLcParenR"/>
            </a:pPr>
            <a:endParaRPr lang="en-US" dirty="0" smtClean="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257</a:t>
            </a:fld>
            <a:endParaRPr lang="en-US"/>
          </a:p>
        </p:txBody>
      </p:sp>
      <p:sp>
        <p:nvSpPr>
          <p:cNvPr id="5" name="Date Placeholder 4"/>
          <p:cNvSpPr>
            <a:spLocks noGrp="1"/>
          </p:cNvSpPr>
          <p:nvPr>
            <p:ph type="dt" sz="half" idx="10"/>
          </p:nvPr>
        </p:nvSpPr>
        <p:spPr/>
        <p:txBody>
          <a:bodyPr/>
          <a:lstStyle/>
          <a:p>
            <a:fld id="{41DEF207-3020-4283-9521-AA218721FEC1}" type="datetime1">
              <a:rPr lang="en-US" smtClean="0"/>
              <a:t>8/18/2020</a:t>
            </a:fld>
            <a:endParaRPr lang="en-US"/>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600200"/>
            <a:ext cx="8537448" cy="4572000"/>
          </a:xfrm>
        </p:spPr>
        <p:txBody>
          <a:bodyPr>
            <a:normAutofit/>
          </a:bodyPr>
          <a:lstStyle/>
          <a:p>
            <a:pPr marL="514350" indent="-514350">
              <a:buFont typeface="+mj-lt"/>
              <a:buAutoNum type="alphaLcParenR" startAt="3"/>
            </a:pPr>
            <a:r>
              <a:rPr lang="en-US" dirty="0" smtClean="0"/>
              <a:t>Nerve damage from excess pressure.</a:t>
            </a:r>
          </a:p>
          <a:p>
            <a:pPr lvl="1"/>
            <a:r>
              <a:rPr lang="en-US" dirty="0" smtClean="0"/>
              <a:t>Paresthesia; numbness distal to injury or cast.</a:t>
            </a:r>
          </a:p>
          <a:p>
            <a:pPr lvl="1"/>
            <a:r>
              <a:rPr lang="en-US" dirty="0" smtClean="0"/>
              <a:t>Motor paralysis of previously functioning muscles.</a:t>
            </a:r>
          </a:p>
          <a:p>
            <a:pPr lvl="1"/>
            <a:r>
              <a:rPr lang="en-US" dirty="0" smtClean="0"/>
              <a:t>Feeling of deep pain &amp; pressure.</a:t>
            </a:r>
          </a:p>
          <a:p>
            <a:pPr marL="514350" indent="-514350">
              <a:buFont typeface="+mj-lt"/>
              <a:buAutoNum type="alphaLcParenR" startAt="4"/>
            </a:pPr>
            <a:r>
              <a:rPr lang="en-US" dirty="0" smtClean="0"/>
              <a:t>Infection: </a:t>
            </a:r>
          </a:p>
          <a:p>
            <a:pPr lvl="1">
              <a:buFont typeface="Wingdings" panose="05000000000000000000" pitchFamily="2" charset="2"/>
              <a:buChar char="q"/>
            </a:pPr>
            <a:r>
              <a:rPr lang="en-US" dirty="0" smtClean="0"/>
              <a:t>May occur within the cast </a:t>
            </a:r>
            <a:r>
              <a:rPr lang="en-US" dirty="0" err="1" smtClean="0"/>
              <a:t>i.e</a:t>
            </a:r>
            <a:r>
              <a:rPr lang="en-US" dirty="0" smtClean="0"/>
              <a:t> unpleasant odor, purulent drainage, fever, &amp; increased warmth over cast</a:t>
            </a:r>
            <a:r>
              <a:rPr lang="en-US" dirty="0"/>
              <a:t>.</a:t>
            </a:r>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258</a:t>
            </a:fld>
            <a:endParaRPr lang="en-US"/>
          </a:p>
        </p:txBody>
      </p:sp>
      <p:sp>
        <p:nvSpPr>
          <p:cNvPr id="5" name="Date Placeholder 4"/>
          <p:cNvSpPr>
            <a:spLocks noGrp="1"/>
          </p:cNvSpPr>
          <p:nvPr>
            <p:ph type="dt" sz="half" idx="10"/>
          </p:nvPr>
        </p:nvSpPr>
        <p:spPr/>
        <p:txBody>
          <a:bodyPr/>
          <a:lstStyle/>
          <a:p>
            <a:fld id="{2A81B683-8A4D-42E9-8441-881DE4CB85C3}" type="datetime1">
              <a:rPr lang="en-US" smtClean="0"/>
              <a:t>8/18/2020</a:t>
            </a:fld>
            <a:endParaRPr lang="en-US"/>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685800"/>
            <a:ext cx="8915400" cy="5638800"/>
          </a:xfrm>
        </p:spPr>
        <p:txBody>
          <a:bodyPr>
            <a:normAutofit fontScale="92500" lnSpcReduction="10000"/>
          </a:bodyPr>
          <a:lstStyle/>
          <a:p>
            <a:pPr marL="514350" indent="-514350">
              <a:buFont typeface="+mj-lt"/>
              <a:buAutoNum type="arabicPeriod" startAt="3"/>
            </a:pPr>
            <a:r>
              <a:rPr lang="en-US" u="sng" dirty="0" smtClean="0"/>
              <a:t>Immobilize by cast </a:t>
            </a:r>
            <a:r>
              <a:rPr lang="en-US" u="sng" dirty="0"/>
              <a:t>(intermediate- </a:t>
            </a:r>
            <a:r>
              <a:rPr lang="en-US" u="sng" dirty="0" smtClean="0"/>
              <a:t>Long-term).</a:t>
            </a:r>
          </a:p>
          <a:p>
            <a:pPr marL="514350" indent="-514350">
              <a:buFont typeface="+mj-lt"/>
              <a:buAutoNum type="alphaLcParenR"/>
            </a:pPr>
            <a:r>
              <a:rPr lang="en-US" b="1" dirty="0" smtClean="0"/>
              <a:t>Plaster cast: </a:t>
            </a:r>
            <a:r>
              <a:rPr lang="en-US" dirty="0" smtClean="0"/>
              <a:t>allow cast to dry adequately before handling or moving the </a:t>
            </a:r>
            <a:r>
              <a:rPr lang="en-US" dirty="0" err="1" smtClean="0"/>
              <a:t>pt</a:t>
            </a:r>
            <a:r>
              <a:rPr lang="en-US" dirty="0" smtClean="0"/>
              <a:t> </a:t>
            </a:r>
            <a:r>
              <a:rPr lang="en-US" dirty="0" err="1" smtClean="0"/>
              <a:t>i.e</a:t>
            </a:r>
            <a:endParaRPr lang="en-US" dirty="0" smtClean="0"/>
          </a:p>
          <a:p>
            <a:pPr lvl="1"/>
            <a:r>
              <a:rPr lang="en-US" dirty="0" smtClean="0"/>
              <a:t>Do not cover the cast with a blanket</a:t>
            </a:r>
          </a:p>
          <a:p>
            <a:pPr lvl="1"/>
            <a:r>
              <a:rPr lang="en-US" dirty="0" smtClean="0"/>
              <a:t>Encourage drying of casts using funs &amp; maintaining adequate circulation.</a:t>
            </a:r>
          </a:p>
          <a:p>
            <a:pPr lvl="1"/>
            <a:r>
              <a:rPr lang="en-US" dirty="0" smtClean="0"/>
              <a:t>Avoid handling wet cast to prevent indentations in the cast, which may precipitate pressure areas inside the cast</a:t>
            </a:r>
          </a:p>
          <a:p>
            <a:pPr lvl="1"/>
            <a:r>
              <a:rPr lang="en-US" dirty="0"/>
              <a:t>Reposition </a:t>
            </a:r>
            <a:r>
              <a:rPr lang="en-US" dirty="0" err="1"/>
              <a:t>pt</a:t>
            </a:r>
            <a:r>
              <a:rPr lang="en-US" dirty="0"/>
              <a:t> every 2 </a:t>
            </a:r>
            <a:r>
              <a:rPr lang="en-US" dirty="0" err="1"/>
              <a:t>hrs</a:t>
            </a:r>
            <a:r>
              <a:rPr lang="en-US" dirty="0"/>
              <a:t> to increase drying on all cast surfaces.</a:t>
            </a:r>
          </a:p>
          <a:p>
            <a:pPr lvl="1"/>
            <a:r>
              <a:rPr lang="en-US" dirty="0"/>
              <a:t>“</a:t>
            </a:r>
            <a:r>
              <a:rPr lang="en-US" dirty="0" err="1"/>
              <a:t>petaling</a:t>
            </a:r>
            <a:r>
              <a:rPr lang="en-US" dirty="0"/>
              <a:t>” the cast is done to cover the rough edges &amp; prevent crumbling of the plaster cast; edges are covered with small strips of waterproof adhesive</a:t>
            </a:r>
          </a:p>
          <a:p>
            <a:pPr lvl="1"/>
            <a:r>
              <a:rPr lang="en-US" dirty="0"/>
              <a:t>Do not allow cast to become wet or excessively damp </a:t>
            </a:r>
          </a:p>
          <a:p>
            <a:pPr marL="365760" lvl="1" indent="0">
              <a:buNone/>
            </a:pPr>
            <a:r>
              <a:rPr lang="en-US" b="1" dirty="0" smtClean="0"/>
              <a:t>Note:</a:t>
            </a:r>
            <a:r>
              <a:rPr lang="en-US" dirty="0" smtClean="0"/>
              <a:t> </a:t>
            </a:r>
            <a:r>
              <a:rPr lang="en-US" dirty="0"/>
              <a:t>do not apply any form of heat to dry the cast</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259</a:t>
            </a:fld>
            <a:endParaRPr lang="en-US"/>
          </a:p>
        </p:txBody>
      </p:sp>
      <p:sp>
        <p:nvSpPr>
          <p:cNvPr id="5" name="Date Placeholder 4"/>
          <p:cNvSpPr>
            <a:spLocks noGrp="1"/>
          </p:cNvSpPr>
          <p:nvPr>
            <p:ph type="dt" sz="half" idx="10"/>
          </p:nvPr>
        </p:nvSpPr>
        <p:spPr/>
        <p:txBody>
          <a:bodyPr/>
          <a:lstStyle/>
          <a:p>
            <a:fld id="{BE38D0F2-228F-461A-8517-0EC51B8DD944}" type="datetime1">
              <a:rPr lang="en-US" smtClean="0"/>
              <a:t>8/18/2020</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26</a:t>
            </a:fld>
            <a:endParaRPr lang="en-US"/>
          </a:p>
        </p:txBody>
      </p:sp>
      <p:sp>
        <p:nvSpPr>
          <p:cNvPr id="5" name="Content Placeholder 4"/>
          <p:cNvSpPr>
            <a:spLocks noGrp="1"/>
          </p:cNvSpPr>
          <p:nvPr>
            <p:ph sz="quarter" idx="1"/>
          </p:nvPr>
        </p:nvSpPr>
        <p:spPr/>
        <p:txBody>
          <a:bodyPr>
            <a:normAutofit/>
          </a:bodyPr>
          <a:lstStyle/>
          <a:p>
            <a:r>
              <a:rPr lang="en-US" sz="3600" dirty="0"/>
              <a:t>The most important factor to remember is that as a healthcare professional, you must prioritize patient care (within your scope of practice) with the intent of preventing a life-threatening condition from developing or progressing. </a:t>
            </a:r>
          </a:p>
        </p:txBody>
      </p:sp>
    </p:spTree>
    <p:extLst>
      <p:ext uri="{BB962C8B-B14F-4D97-AF65-F5344CB8AC3E}">
        <p14:creationId xmlns:p14="http://schemas.microsoft.com/office/powerpoint/2010/main" val="3772559777"/>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763000" cy="6324600"/>
          </a:xfrm>
        </p:spPr>
        <p:txBody>
          <a:bodyPr>
            <a:normAutofit lnSpcReduction="10000"/>
          </a:bodyPr>
          <a:lstStyle/>
          <a:p>
            <a:pPr marL="514350" indent="-514350">
              <a:buFont typeface="+mj-lt"/>
              <a:buAutoNum type="alphaLcParenR" startAt="2"/>
            </a:pPr>
            <a:r>
              <a:rPr lang="en-US" b="1" dirty="0" smtClean="0"/>
              <a:t>Synthetic casts</a:t>
            </a:r>
            <a:r>
              <a:rPr lang="en-US" dirty="0" smtClean="0"/>
              <a:t> (fiberglass, polyester cotton knit) are lighter &amp; require a minimal amount of drying time.</a:t>
            </a:r>
          </a:p>
          <a:p>
            <a:pPr lvl="1"/>
            <a:r>
              <a:rPr lang="en-US" dirty="0" smtClean="0"/>
              <a:t>Frequently used for upper body cast</a:t>
            </a:r>
          </a:p>
          <a:p>
            <a:pPr lvl="1"/>
            <a:r>
              <a:rPr lang="en-US" dirty="0" smtClean="0"/>
              <a:t>Preferable for infants or children.</a:t>
            </a:r>
          </a:p>
          <a:p>
            <a:pPr lvl="1"/>
            <a:r>
              <a:rPr lang="en-US" dirty="0" smtClean="0"/>
              <a:t>Cast does not crumble around the edges &amp; does not soil as easily.</a:t>
            </a:r>
          </a:p>
          <a:p>
            <a:pPr lvl="1"/>
            <a:r>
              <a:rPr lang="en-US" dirty="0" smtClean="0"/>
              <a:t>Cast dries rapidly when it gets dump, &amp; it does not </a:t>
            </a:r>
            <a:r>
              <a:rPr lang="en-US" dirty="0" err="1" smtClean="0"/>
              <a:t>disintergrate</a:t>
            </a:r>
            <a:r>
              <a:rPr lang="en-US" dirty="0" smtClean="0"/>
              <a:t> in water; some synthetic casts can be immersed for bathing.</a:t>
            </a:r>
          </a:p>
          <a:p>
            <a:pPr marL="514350" indent="-514350">
              <a:buFont typeface="+mj-lt"/>
              <a:buAutoNum type="alphaLcParenR" startAt="3"/>
            </a:pPr>
            <a:r>
              <a:rPr lang="en-US" b="1" dirty="0"/>
              <a:t>Body jacket cast &amp; hip </a:t>
            </a:r>
            <a:r>
              <a:rPr lang="en-US" b="1" dirty="0" err="1"/>
              <a:t>spica</a:t>
            </a:r>
            <a:r>
              <a:rPr lang="en-US" b="1" dirty="0"/>
              <a:t> cast.</a:t>
            </a:r>
          </a:p>
          <a:p>
            <a:pPr lvl="1"/>
            <a:r>
              <a:rPr lang="en-US" dirty="0"/>
              <a:t>Evaluate abdominal discomfort caused by cast compression of mesenteric artery against duodenum.</a:t>
            </a:r>
          </a:p>
          <a:p>
            <a:pPr lvl="1"/>
            <a:r>
              <a:rPr lang="en-US" dirty="0"/>
              <a:t>Relief of abdominal pressure can be achieved by means of NGT suction or cast removal &amp; reapplication.</a:t>
            </a:r>
          </a:p>
          <a:p>
            <a:pPr lvl="1"/>
            <a:r>
              <a:rPr lang="en-US" dirty="0"/>
              <a:t>Evaluate for pressure areas over iliac crest.</a:t>
            </a:r>
          </a:p>
          <a:p>
            <a:pPr lvl="1"/>
            <a:endParaRPr lang="en-US" dirty="0" smtClean="0"/>
          </a:p>
          <a:p>
            <a:pPr lvl="1"/>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260</a:t>
            </a:fld>
            <a:endParaRPr lang="en-US"/>
          </a:p>
        </p:txBody>
      </p:sp>
      <p:sp>
        <p:nvSpPr>
          <p:cNvPr id="5" name="Date Placeholder 4"/>
          <p:cNvSpPr>
            <a:spLocks noGrp="1"/>
          </p:cNvSpPr>
          <p:nvPr>
            <p:ph type="dt" sz="half" idx="10"/>
          </p:nvPr>
        </p:nvSpPr>
        <p:spPr/>
        <p:txBody>
          <a:bodyPr/>
          <a:lstStyle/>
          <a:p>
            <a:fld id="{817642C4-6EBD-4C31-83E8-AA752ECF257D}" type="datetime1">
              <a:rPr lang="en-US" smtClean="0"/>
              <a:t>8/18/2020</a:t>
            </a:fld>
            <a:endParaRPr lang="en-US"/>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763000" cy="6477000"/>
          </a:xfrm>
        </p:spPr>
        <p:txBody>
          <a:bodyPr>
            <a:normAutofit fontScale="92500" lnSpcReduction="10000"/>
          </a:bodyPr>
          <a:lstStyle/>
          <a:p>
            <a:pPr marL="514350" indent="-514350">
              <a:buFont typeface="+mj-lt"/>
              <a:buAutoNum type="arabicPeriod" startAt="4"/>
            </a:pPr>
            <a:r>
              <a:rPr lang="en-US" u="sng" dirty="0" smtClean="0"/>
              <a:t>Immobilization via traction.</a:t>
            </a:r>
          </a:p>
          <a:p>
            <a:pPr marL="514350" indent="-514350">
              <a:buFont typeface="+mj-lt"/>
              <a:buAutoNum type="alphaLcParenR"/>
            </a:pPr>
            <a:r>
              <a:rPr lang="en-US" dirty="0" smtClean="0"/>
              <a:t>Assume that traction is continuous unless otherwise ordered.</a:t>
            </a:r>
          </a:p>
          <a:p>
            <a:pPr marL="514350" indent="-514350">
              <a:buFont typeface="+mj-lt"/>
              <a:buAutoNum type="alphaLcParenR"/>
            </a:pPr>
            <a:r>
              <a:rPr lang="en-US" dirty="0" smtClean="0"/>
              <a:t>Carefully assess for skin breakdown especially under the pt. </a:t>
            </a:r>
          </a:p>
          <a:p>
            <a:pPr marL="514350" indent="-514350">
              <a:buFont typeface="+mj-lt"/>
              <a:buAutoNum type="alphaLcParenR"/>
            </a:pPr>
            <a:r>
              <a:rPr lang="en-US" dirty="0"/>
              <a:t>Do not change or remove traction weight on a </a:t>
            </a:r>
            <a:r>
              <a:rPr lang="en-US" dirty="0" err="1"/>
              <a:t>pt</a:t>
            </a:r>
            <a:r>
              <a:rPr lang="en-US" dirty="0"/>
              <a:t> with continuous traction.</a:t>
            </a:r>
          </a:p>
          <a:p>
            <a:pPr marL="514350" indent="-514350">
              <a:buFont typeface="+mj-lt"/>
              <a:buAutoNum type="alphaLcParenR"/>
            </a:pPr>
            <a:r>
              <a:rPr lang="en-US" dirty="0" smtClean="0"/>
              <a:t>The </a:t>
            </a:r>
            <a:r>
              <a:rPr lang="en-US" dirty="0"/>
              <a:t>traction ropes &amp; weights should hang free from any obstruction</a:t>
            </a:r>
          </a:p>
          <a:p>
            <a:pPr marL="514350" indent="-514350">
              <a:buFont typeface="+mj-lt"/>
              <a:buAutoNum type="alphaLcParenR"/>
            </a:pPr>
            <a:r>
              <a:rPr lang="en-US" dirty="0"/>
              <a:t>Traction applied in one direction requires an equal counter-traction to be effective</a:t>
            </a:r>
          </a:p>
          <a:p>
            <a:pPr marL="514350" indent="-514350">
              <a:buFont typeface="+mj-lt"/>
              <a:buAutoNum type="alphaLcParenR"/>
            </a:pPr>
            <a:r>
              <a:rPr lang="en-US" dirty="0"/>
              <a:t>Do not let the </a:t>
            </a:r>
            <a:r>
              <a:rPr lang="en-US" dirty="0" err="1" smtClean="0"/>
              <a:t>pt’s</a:t>
            </a:r>
            <a:r>
              <a:rPr lang="en-US" dirty="0" smtClean="0"/>
              <a:t> </a:t>
            </a:r>
            <a:r>
              <a:rPr lang="en-US" dirty="0"/>
              <a:t>feet touch the edge of the bed, this will cause the counter traction to be lost.</a:t>
            </a:r>
          </a:p>
          <a:p>
            <a:pPr marL="514350" indent="-514350">
              <a:buFont typeface="+mj-lt"/>
              <a:buAutoNum type="alphaLcParenR"/>
            </a:pPr>
            <a:r>
              <a:rPr lang="en-US" dirty="0"/>
              <a:t>Do not allow the traction weights to rest on </a:t>
            </a:r>
            <a:r>
              <a:rPr lang="en-US" dirty="0" smtClean="0"/>
              <a:t>anything</a:t>
            </a:r>
          </a:p>
          <a:p>
            <a:pPr marL="514350" indent="-514350">
              <a:buFont typeface="+mj-lt"/>
              <a:buAutoNum type="alphaLcParenR"/>
            </a:pPr>
            <a:r>
              <a:rPr lang="en-US" dirty="0"/>
              <a:t>Carefully assess the pin sites </a:t>
            </a:r>
            <a:r>
              <a:rPr lang="en-US" dirty="0" smtClean="0"/>
              <a:t>(skeletal traction) for early recognition of complications </a:t>
            </a:r>
            <a:r>
              <a:rPr lang="en-US" dirty="0" err="1" smtClean="0"/>
              <a:t>e.g</a:t>
            </a:r>
            <a:r>
              <a:rPr lang="en-US" dirty="0" smtClean="0"/>
              <a:t> Osteomyelitis</a:t>
            </a:r>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261</a:t>
            </a:fld>
            <a:endParaRPr lang="en-US"/>
          </a:p>
        </p:txBody>
      </p:sp>
      <p:sp>
        <p:nvSpPr>
          <p:cNvPr id="5" name="Date Placeholder 4"/>
          <p:cNvSpPr>
            <a:spLocks noGrp="1"/>
          </p:cNvSpPr>
          <p:nvPr>
            <p:ph type="dt" sz="half" idx="10"/>
          </p:nvPr>
        </p:nvSpPr>
        <p:spPr/>
        <p:txBody>
          <a:bodyPr/>
          <a:lstStyle/>
          <a:p>
            <a:fld id="{C4FD5A36-2C77-4099-BAFE-10DDBFA28F97}" type="datetime1">
              <a:rPr lang="en-US" smtClean="0"/>
              <a:t>8/18/2020</a:t>
            </a:fld>
            <a:endParaRPr lang="en-US"/>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85048" cy="5867400"/>
          </a:xfrm>
        </p:spPr>
        <p:txBody>
          <a:bodyPr>
            <a:normAutofit fontScale="85000" lnSpcReduction="20000"/>
          </a:bodyPr>
          <a:lstStyle/>
          <a:p>
            <a:pPr marL="0" indent="0">
              <a:buNone/>
            </a:pPr>
            <a:r>
              <a:rPr lang="en-US" sz="3800" b="1" dirty="0" smtClean="0">
                <a:solidFill>
                  <a:schemeClr val="accent2">
                    <a:lumMod val="50000"/>
                  </a:schemeClr>
                </a:solidFill>
              </a:rPr>
              <a:t>Remember!!</a:t>
            </a:r>
          </a:p>
          <a:p>
            <a:pPr marL="0" indent="0">
              <a:buNone/>
            </a:pPr>
            <a:r>
              <a:rPr lang="en-US" b="1" dirty="0" smtClean="0"/>
              <a:t>PRINCIPLES </a:t>
            </a:r>
            <a:r>
              <a:rPr lang="en-US" b="1" dirty="0"/>
              <a:t>OF </a:t>
            </a:r>
            <a:r>
              <a:rPr lang="en-US" b="1" dirty="0" smtClean="0"/>
              <a:t>TRACTION</a:t>
            </a:r>
            <a:endParaRPr lang="en-US" dirty="0"/>
          </a:p>
          <a:p>
            <a:pPr marL="514350" indent="-514350">
              <a:spcAft>
                <a:spcPts val="1200"/>
              </a:spcAft>
              <a:buFont typeface="+mj-lt"/>
              <a:buAutoNum type="arabicPeriod"/>
            </a:pPr>
            <a:r>
              <a:rPr lang="en-US" dirty="0" smtClean="0"/>
              <a:t>Patient </a:t>
            </a:r>
            <a:r>
              <a:rPr lang="en-US" dirty="0"/>
              <a:t>must be </a:t>
            </a:r>
            <a:r>
              <a:rPr lang="en-US" dirty="0" smtClean="0"/>
              <a:t>in </a:t>
            </a:r>
            <a:r>
              <a:rPr lang="en-US" dirty="0"/>
              <a:t>correct body alignment </a:t>
            </a:r>
            <a:r>
              <a:rPr lang="en-US" dirty="0" smtClean="0"/>
              <a:t>at center </a:t>
            </a:r>
            <a:r>
              <a:rPr lang="en-US" dirty="0"/>
              <a:t>of </a:t>
            </a:r>
            <a:r>
              <a:rPr lang="en-US" dirty="0" smtClean="0"/>
              <a:t>bed</a:t>
            </a:r>
          </a:p>
          <a:p>
            <a:pPr marL="514350" indent="-514350">
              <a:spcAft>
                <a:spcPts val="1200"/>
              </a:spcAft>
              <a:buFont typeface="+mj-lt"/>
              <a:buAutoNum type="arabicPeriod"/>
            </a:pPr>
            <a:r>
              <a:rPr lang="en-US" dirty="0" smtClean="0"/>
              <a:t>Traction </a:t>
            </a:r>
            <a:r>
              <a:rPr lang="en-US" dirty="0"/>
              <a:t>is maintained continuously, unless </a:t>
            </a:r>
            <a:r>
              <a:rPr lang="en-US" dirty="0" smtClean="0"/>
              <a:t>otherwise specified </a:t>
            </a:r>
          </a:p>
          <a:p>
            <a:pPr marL="514350" indent="-514350">
              <a:spcAft>
                <a:spcPts val="1200"/>
              </a:spcAft>
              <a:buFont typeface="+mj-lt"/>
              <a:buAutoNum type="arabicPeriod"/>
            </a:pPr>
            <a:r>
              <a:rPr lang="en-US" dirty="0" smtClean="0"/>
              <a:t>Continuously maintain counter traction </a:t>
            </a:r>
          </a:p>
          <a:p>
            <a:pPr marL="514350" indent="-514350">
              <a:spcAft>
                <a:spcPts val="1200"/>
              </a:spcAft>
              <a:buFont typeface="+mj-lt"/>
              <a:buAutoNum type="arabicPeriod"/>
            </a:pPr>
            <a:r>
              <a:rPr lang="en-US" dirty="0" smtClean="0"/>
              <a:t>All </a:t>
            </a:r>
            <a:r>
              <a:rPr lang="en-US" dirty="0"/>
              <a:t>ropes must move freely on the pulley at all </a:t>
            </a:r>
            <a:r>
              <a:rPr lang="en-US" dirty="0" smtClean="0"/>
              <a:t>times</a:t>
            </a:r>
          </a:p>
          <a:p>
            <a:pPr marL="514350" indent="-514350">
              <a:spcAft>
                <a:spcPts val="1200"/>
              </a:spcAft>
              <a:buFont typeface="+mj-lt"/>
              <a:buAutoNum type="arabicPeriod"/>
            </a:pPr>
            <a:r>
              <a:rPr lang="en-US" dirty="0" smtClean="0"/>
              <a:t>Rope </a:t>
            </a:r>
            <a:r>
              <a:rPr lang="en-US" dirty="0"/>
              <a:t>knots should never touch the pulley </a:t>
            </a:r>
          </a:p>
          <a:p>
            <a:pPr marL="514350" indent="-514350">
              <a:spcAft>
                <a:spcPts val="1200"/>
              </a:spcAft>
              <a:buFont typeface="+mj-lt"/>
              <a:buAutoNum type="arabicPeriod"/>
            </a:pPr>
            <a:r>
              <a:rPr lang="en-US" dirty="0" smtClean="0"/>
              <a:t>Ropes </a:t>
            </a:r>
            <a:r>
              <a:rPr lang="en-US" dirty="0"/>
              <a:t>should be kept clear of bed </a:t>
            </a:r>
            <a:r>
              <a:rPr lang="en-US" dirty="0" smtClean="0"/>
              <a:t>linens/other </a:t>
            </a:r>
            <a:r>
              <a:rPr lang="en-US" dirty="0"/>
              <a:t>objects </a:t>
            </a:r>
          </a:p>
          <a:p>
            <a:pPr marL="514350" indent="-514350">
              <a:spcAft>
                <a:spcPts val="1200"/>
              </a:spcAft>
              <a:buFont typeface="+mj-lt"/>
              <a:buAutoNum type="arabicPeriod"/>
            </a:pPr>
            <a:r>
              <a:rPr lang="en-US" dirty="0" smtClean="0"/>
              <a:t>Weights </a:t>
            </a:r>
            <a:r>
              <a:rPr lang="en-US" dirty="0"/>
              <a:t>must </a:t>
            </a:r>
            <a:r>
              <a:rPr lang="en-US" dirty="0" smtClean="0"/>
              <a:t>always hang </a:t>
            </a:r>
            <a:r>
              <a:rPr lang="en-US" dirty="0"/>
              <a:t>freely </a:t>
            </a:r>
            <a:endParaRPr lang="en-US" dirty="0" smtClean="0"/>
          </a:p>
          <a:p>
            <a:pPr marL="514350" indent="-514350">
              <a:spcAft>
                <a:spcPts val="1200"/>
              </a:spcAft>
              <a:buFont typeface="+mj-lt"/>
              <a:buAutoNum type="arabicPeriod"/>
            </a:pPr>
            <a:r>
              <a:rPr lang="en-US" dirty="0" smtClean="0"/>
              <a:t>Skeletal </a:t>
            </a:r>
            <a:r>
              <a:rPr lang="en-US" dirty="0"/>
              <a:t>traction must never be released</a:t>
            </a:r>
            <a:br>
              <a:rPr lang="en-US" dirty="0"/>
            </a:br>
            <a:r>
              <a:rPr lang="en-US" dirty="0"/>
              <a:t/>
            </a:r>
            <a:br>
              <a:rPr lang="en-US" dirty="0"/>
            </a:br>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262</a:t>
            </a:fld>
            <a:endParaRPr lang="en-US"/>
          </a:p>
        </p:txBody>
      </p:sp>
      <p:sp>
        <p:nvSpPr>
          <p:cNvPr id="5" name="Date Placeholder 4"/>
          <p:cNvSpPr>
            <a:spLocks noGrp="1"/>
          </p:cNvSpPr>
          <p:nvPr>
            <p:ph type="dt" sz="half" idx="10"/>
          </p:nvPr>
        </p:nvSpPr>
        <p:spPr/>
        <p:txBody>
          <a:bodyPr/>
          <a:lstStyle/>
          <a:p>
            <a:fld id="{DAE88786-7EB7-40A0-99D2-B7B6A2767D9C}" type="datetime1">
              <a:rPr lang="en-US" smtClean="0"/>
              <a:t>8/18/2020</a:t>
            </a:fld>
            <a:endParaRPr lang="en-US"/>
          </a:p>
        </p:txBody>
      </p:sp>
    </p:spTree>
    <p:extLst>
      <p:ext uri="{BB962C8B-B14F-4D97-AF65-F5344CB8AC3E}">
        <p14:creationId xmlns:p14="http://schemas.microsoft.com/office/powerpoint/2010/main" val="60278330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613648" cy="6019800"/>
          </a:xfrm>
        </p:spPr>
        <p:txBody>
          <a:bodyPr>
            <a:normAutofit/>
          </a:bodyPr>
          <a:lstStyle/>
          <a:p>
            <a:pPr marL="514350" indent="-514350">
              <a:buFont typeface="+mj-lt"/>
              <a:buAutoNum type="arabicPeriod" startAt="5"/>
            </a:pPr>
            <a:r>
              <a:rPr lang="en-US" u="sng" dirty="0" smtClean="0"/>
              <a:t>Prevent complications </a:t>
            </a:r>
          </a:p>
          <a:p>
            <a:pPr marL="834390" lvl="1" indent="-514350">
              <a:buFont typeface="+mj-lt"/>
              <a:buAutoNum type="arabicPeriod" startAt="5"/>
            </a:pPr>
            <a:r>
              <a:rPr lang="en-US" dirty="0" smtClean="0"/>
              <a:t>From of immobility </a:t>
            </a:r>
            <a:r>
              <a:rPr lang="en-US" dirty="0" err="1" smtClean="0"/>
              <a:t>e.g</a:t>
            </a:r>
            <a:r>
              <a:rPr lang="en-US" dirty="0" smtClean="0"/>
              <a:t> venous stasis, thrombosis, pneumonia, </a:t>
            </a:r>
            <a:r>
              <a:rPr lang="en-US" dirty="0" err="1" smtClean="0"/>
              <a:t>contipation</a:t>
            </a:r>
            <a:r>
              <a:rPr lang="en-US" dirty="0" smtClean="0"/>
              <a:t>, UTI, decubitus ulcers, increased blood calcium leading to renal stones.</a:t>
            </a:r>
          </a:p>
          <a:p>
            <a:pPr marL="834390" lvl="1" indent="-514350">
              <a:buFont typeface="+mj-lt"/>
              <a:buAutoNum type="arabicPeriod" startAt="5"/>
            </a:pPr>
            <a:r>
              <a:rPr lang="en-US" dirty="0" smtClean="0"/>
              <a:t>From internal or external fixation.</a:t>
            </a:r>
          </a:p>
          <a:p>
            <a:pPr marL="834390" lvl="1" indent="-514350">
              <a:buFont typeface="Wingdings" panose="05000000000000000000" pitchFamily="2" charset="2"/>
              <a:buChar char="q"/>
            </a:pPr>
            <a:r>
              <a:rPr lang="en-US" dirty="0" smtClean="0"/>
              <a:t>Inspect exposed skin &amp; pin sites for infection </a:t>
            </a:r>
            <a:endParaRPr lang="en-US" dirty="0"/>
          </a:p>
          <a:p>
            <a:pPr marL="834390" lvl="1" indent="-514350">
              <a:buFont typeface="Wingdings" panose="05000000000000000000" pitchFamily="2" charset="2"/>
              <a:buChar char="q"/>
            </a:pPr>
            <a:r>
              <a:rPr lang="en-US" dirty="0" smtClean="0"/>
              <a:t>Cleanse </a:t>
            </a:r>
            <a:r>
              <a:rPr lang="en-US" dirty="0"/>
              <a:t>around pin sites </a:t>
            </a:r>
            <a:endParaRPr lang="en-US" dirty="0" smtClean="0"/>
          </a:p>
          <a:p>
            <a:pPr marL="834390" lvl="1" indent="-514350">
              <a:buFont typeface="Wingdings" panose="05000000000000000000" pitchFamily="2" charset="2"/>
              <a:buChar char="q"/>
            </a:pPr>
            <a:r>
              <a:rPr lang="en-US" dirty="0" smtClean="0"/>
              <a:t>Perform </a:t>
            </a:r>
            <a:r>
              <a:rPr lang="en-US" dirty="0"/>
              <a:t>wound care on incision area or area of </a:t>
            </a:r>
            <a:r>
              <a:rPr lang="en-US" dirty="0" smtClean="0"/>
              <a:t>trauma.</a:t>
            </a:r>
          </a:p>
          <a:p>
            <a:pPr marL="834390" lvl="1" indent="-514350">
              <a:buFont typeface="Wingdings" panose="05000000000000000000" pitchFamily="2" charset="2"/>
              <a:buChar char="q"/>
            </a:pPr>
            <a:r>
              <a:rPr lang="en-US" dirty="0" smtClean="0"/>
              <a:t>Observe </a:t>
            </a:r>
            <a:r>
              <a:rPr lang="en-US" dirty="0"/>
              <a:t>carefully for development of an </a:t>
            </a:r>
            <a:r>
              <a:rPr lang="en-US" dirty="0" smtClean="0"/>
              <a:t>infection</a:t>
            </a:r>
          </a:p>
          <a:p>
            <a:pPr marL="834390" lvl="1" indent="-514350">
              <a:buFont typeface="Wingdings" panose="05000000000000000000" pitchFamily="2" charset="2"/>
              <a:buChar char="q"/>
            </a:pPr>
            <a:r>
              <a:rPr lang="en-US" dirty="0" smtClean="0"/>
              <a:t>Evaluate </a:t>
            </a:r>
            <a:r>
              <a:rPr lang="en-US" dirty="0"/>
              <a:t>for circulatory &amp; neurosensory impairment</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263</a:t>
            </a:fld>
            <a:endParaRPr lang="en-US"/>
          </a:p>
        </p:txBody>
      </p:sp>
      <p:sp>
        <p:nvSpPr>
          <p:cNvPr id="5" name="Date Placeholder 4"/>
          <p:cNvSpPr>
            <a:spLocks noGrp="1"/>
          </p:cNvSpPr>
          <p:nvPr>
            <p:ph type="dt" sz="half" idx="10"/>
          </p:nvPr>
        </p:nvSpPr>
        <p:spPr/>
        <p:txBody>
          <a:bodyPr/>
          <a:lstStyle/>
          <a:p>
            <a:fld id="{3870042D-02F1-4C5E-81B5-74681E128CB7}" type="datetime1">
              <a:rPr lang="en-US" smtClean="0"/>
              <a:t>8/18/2020</a:t>
            </a:fld>
            <a:endParaRPr lang="en-US"/>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537448" cy="5715000"/>
          </a:xfrm>
        </p:spPr>
        <p:txBody>
          <a:bodyPr>
            <a:normAutofit/>
          </a:bodyPr>
          <a:lstStyle/>
          <a:p>
            <a:pPr marL="514350" indent="-514350">
              <a:buFont typeface="+mj-lt"/>
              <a:buAutoNum type="arabicPeriod" startAt="6"/>
            </a:pPr>
            <a:r>
              <a:rPr lang="en-US" u="sng" dirty="0" smtClean="0"/>
              <a:t>Education</a:t>
            </a:r>
          </a:p>
          <a:p>
            <a:pPr marL="514350" indent="-514350">
              <a:buAutoNum type="alphaLcPeriod"/>
            </a:pPr>
            <a:r>
              <a:rPr lang="en-US" dirty="0" smtClean="0"/>
              <a:t>Patient should not: </a:t>
            </a:r>
          </a:p>
          <a:p>
            <a:pPr lvl="1"/>
            <a:r>
              <a:rPr lang="en-US" dirty="0" smtClean="0"/>
              <a:t>Bear </a:t>
            </a:r>
            <a:r>
              <a:rPr lang="en-US" dirty="0"/>
              <a:t>weight on the affected extremity until allowed</a:t>
            </a:r>
          </a:p>
          <a:p>
            <a:pPr lvl="1"/>
            <a:r>
              <a:rPr lang="en-US" dirty="0"/>
              <a:t>Allow the cast to get wet. </a:t>
            </a:r>
          </a:p>
          <a:p>
            <a:pPr lvl="1"/>
            <a:r>
              <a:rPr lang="en-US" dirty="0" smtClean="0"/>
              <a:t>Insert </a:t>
            </a:r>
            <a:r>
              <a:rPr lang="en-US" dirty="0"/>
              <a:t>anything under or in the cast</a:t>
            </a:r>
          </a:p>
          <a:p>
            <a:pPr lvl="1"/>
            <a:r>
              <a:rPr lang="en-US" dirty="0"/>
              <a:t>Move or manipulate pins on an external fixator device</a:t>
            </a:r>
            <a:r>
              <a:rPr lang="en-US" dirty="0" smtClean="0"/>
              <a:t>.</a:t>
            </a:r>
          </a:p>
          <a:p>
            <a:pPr marL="514350" indent="-514350">
              <a:buFont typeface="+mj-lt"/>
              <a:buAutoNum type="alphaLcPeriod"/>
            </a:pPr>
            <a:r>
              <a:rPr lang="en-US" dirty="0" smtClean="0"/>
              <a:t>Patient should:</a:t>
            </a:r>
          </a:p>
          <a:p>
            <a:pPr lvl="1"/>
            <a:r>
              <a:rPr lang="en-US" dirty="0"/>
              <a:t>Assess pin sites for evidence of infection.</a:t>
            </a:r>
          </a:p>
          <a:p>
            <a:pPr lvl="1"/>
            <a:r>
              <a:rPr lang="en-US" dirty="0" smtClean="0"/>
              <a:t>Report symptoms </a:t>
            </a:r>
            <a:r>
              <a:rPr lang="en-US" dirty="0"/>
              <a:t>associated with swelling or an increase in </a:t>
            </a:r>
            <a:r>
              <a:rPr lang="en-US" dirty="0" smtClean="0"/>
              <a:t>pain—unrelieved </a:t>
            </a:r>
            <a:r>
              <a:rPr lang="en-US" dirty="0"/>
              <a:t>by analgesic. </a:t>
            </a:r>
          </a:p>
          <a:p>
            <a:pPr lvl="1"/>
            <a:endParaRPr lang="en-US" dirty="0"/>
          </a:p>
          <a:p>
            <a:pPr marL="514350" indent="-514350"/>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264</a:t>
            </a:fld>
            <a:endParaRPr lang="en-US"/>
          </a:p>
        </p:txBody>
      </p:sp>
      <p:sp>
        <p:nvSpPr>
          <p:cNvPr id="5" name="Date Placeholder 4"/>
          <p:cNvSpPr>
            <a:spLocks noGrp="1"/>
          </p:cNvSpPr>
          <p:nvPr>
            <p:ph type="dt" sz="half" idx="10"/>
          </p:nvPr>
        </p:nvSpPr>
        <p:spPr/>
        <p:txBody>
          <a:bodyPr/>
          <a:lstStyle/>
          <a:p>
            <a:fld id="{4140A86A-6021-4D91-9457-59BA8ADA9592}" type="datetime1">
              <a:rPr lang="en-US" smtClean="0"/>
              <a:t>8/18/2020</a:t>
            </a:fld>
            <a:endParaRPr lang="en-US"/>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Orthopedic mattress</a:t>
            </a:r>
            <a:endParaRPr lang="en-US" b="1"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265</a:t>
            </a:fld>
            <a:endParaRPr lang="en-US"/>
          </a:p>
        </p:txBody>
      </p:sp>
      <p:sp>
        <p:nvSpPr>
          <p:cNvPr id="6" name="Content Placeholder 5"/>
          <p:cNvSpPr>
            <a:spLocks noGrp="1"/>
          </p:cNvSpPr>
          <p:nvPr>
            <p:ph sz="quarter" idx="1"/>
          </p:nvPr>
        </p:nvSpPr>
        <p:spPr/>
        <p:txBody>
          <a:bodyPr>
            <a:noAutofit/>
          </a:bodyPr>
          <a:lstStyle/>
          <a:p>
            <a:r>
              <a:rPr lang="en-US" sz="3600" dirty="0"/>
              <a:t>The name says it all. An </a:t>
            </a:r>
            <a:r>
              <a:rPr lang="en-US" sz="3600" dirty="0" err="1"/>
              <a:t>orthopaedic</a:t>
            </a:r>
            <a:r>
              <a:rPr lang="en-US" sz="3600" dirty="0"/>
              <a:t> mattress is a firm mattress designed to support the muscles, bones and joints. This makes the </a:t>
            </a:r>
            <a:r>
              <a:rPr lang="en-US" sz="3600" dirty="0" err="1"/>
              <a:t>orthopaedic</a:t>
            </a:r>
            <a:r>
              <a:rPr lang="en-US" sz="3600" dirty="0"/>
              <a:t> mattress suitable for people suffering from back pains and aches, osteoporosis, arthritis and other similar conditions. Here are </a:t>
            </a:r>
            <a:r>
              <a:rPr lang="en-US" sz="3600" dirty="0" smtClean="0"/>
              <a:t>some of </a:t>
            </a:r>
            <a:r>
              <a:rPr lang="en-US" sz="3600" dirty="0" err="1"/>
              <a:t>Orthopaedic</a:t>
            </a:r>
            <a:r>
              <a:rPr lang="en-US" sz="3600" dirty="0"/>
              <a:t> mattress benefits.</a:t>
            </a:r>
            <a:br>
              <a:rPr lang="en-US" sz="3600" dirty="0"/>
            </a:br>
            <a:endParaRPr lang="en-US" sz="3600" dirty="0"/>
          </a:p>
        </p:txBody>
      </p:sp>
    </p:spTree>
    <p:extLst>
      <p:ext uri="{BB962C8B-B14F-4D97-AF65-F5344CB8AC3E}">
        <p14:creationId xmlns:p14="http://schemas.microsoft.com/office/powerpoint/2010/main" val="405207907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a:t>
            </a:r>
            <a:r>
              <a:rPr lang="en-US" b="1" dirty="0"/>
              <a:t> Improved </a:t>
            </a:r>
            <a:r>
              <a:rPr lang="en-US" b="1" dirty="0" smtClean="0"/>
              <a:t>posture</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266</a:t>
            </a:fld>
            <a:endParaRPr lang="en-US"/>
          </a:p>
        </p:txBody>
      </p:sp>
      <p:sp>
        <p:nvSpPr>
          <p:cNvPr id="6" name="Content Placeholder 5"/>
          <p:cNvSpPr>
            <a:spLocks noGrp="1"/>
          </p:cNvSpPr>
          <p:nvPr>
            <p:ph sz="quarter" idx="1"/>
          </p:nvPr>
        </p:nvSpPr>
        <p:spPr/>
        <p:txBody>
          <a:bodyPr>
            <a:normAutofit/>
          </a:bodyPr>
          <a:lstStyle/>
          <a:p>
            <a:r>
              <a:rPr lang="en-US" sz="3600" dirty="0" smtClean="0"/>
              <a:t>An </a:t>
            </a:r>
            <a:r>
              <a:rPr lang="en-US" sz="3600" dirty="0" err="1"/>
              <a:t>orthopaedic</a:t>
            </a:r>
            <a:r>
              <a:rPr lang="en-US" sz="3600" dirty="0"/>
              <a:t> bed prevents your body from sinking and curling when you are sleeping, and promotes a better posture. There are endless benefits to improving your posture. These benefits include reduced stress and strain on your spine, as well as increased energy levels during the day.</a:t>
            </a:r>
          </a:p>
          <a:p>
            <a:endParaRPr lang="en-US" sz="3600" dirty="0"/>
          </a:p>
        </p:txBody>
      </p:sp>
    </p:spTree>
    <p:extLst>
      <p:ext uri="{BB962C8B-B14F-4D97-AF65-F5344CB8AC3E}">
        <p14:creationId xmlns:p14="http://schemas.microsoft.com/office/powerpoint/2010/main" val="24324280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2.Increased </a:t>
            </a:r>
            <a:r>
              <a:rPr lang="en-US" b="1" dirty="0" smtClean="0"/>
              <a:t>Support</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267</a:t>
            </a:fld>
            <a:endParaRPr lang="en-US"/>
          </a:p>
        </p:txBody>
      </p:sp>
      <p:sp>
        <p:nvSpPr>
          <p:cNvPr id="6" name="Content Placeholder 5"/>
          <p:cNvSpPr>
            <a:spLocks noGrp="1"/>
          </p:cNvSpPr>
          <p:nvPr>
            <p:ph sz="quarter" idx="1"/>
          </p:nvPr>
        </p:nvSpPr>
        <p:spPr/>
        <p:txBody>
          <a:bodyPr>
            <a:normAutofit/>
          </a:bodyPr>
          <a:lstStyle/>
          <a:p>
            <a:r>
              <a:rPr lang="en-US" sz="4000" dirty="0" err="1" smtClean="0"/>
              <a:t>Orthopaedic</a:t>
            </a:r>
            <a:r>
              <a:rPr lang="en-US" sz="4000" dirty="0" smtClean="0"/>
              <a:t> </a:t>
            </a:r>
            <a:r>
              <a:rPr lang="en-US" sz="4000" dirty="0"/>
              <a:t>mattresses conform to the contours of your body, giving optimal support to all its pressure points. This reduces the potential of pain build ups.</a:t>
            </a:r>
            <a:br>
              <a:rPr lang="en-US" sz="4000" dirty="0"/>
            </a:br>
            <a:endParaRPr lang="en-US" sz="4000" dirty="0"/>
          </a:p>
          <a:p>
            <a:endParaRPr lang="en-US" sz="4000" dirty="0"/>
          </a:p>
        </p:txBody>
      </p:sp>
    </p:spTree>
    <p:extLst>
      <p:ext uri="{BB962C8B-B14F-4D97-AF65-F5344CB8AC3E}">
        <p14:creationId xmlns:p14="http://schemas.microsoft.com/office/powerpoint/2010/main" val="347178723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3.Better </a:t>
            </a:r>
            <a:r>
              <a:rPr lang="en-US" b="1" dirty="0" smtClean="0"/>
              <a:t>Sleep</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268</a:t>
            </a:fld>
            <a:endParaRPr lang="en-US"/>
          </a:p>
        </p:txBody>
      </p:sp>
      <p:sp>
        <p:nvSpPr>
          <p:cNvPr id="6" name="Content Placeholder 5"/>
          <p:cNvSpPr>
            <a:spLocks noGrp="1"/>
          </p:cNvSpPr>
          <p:nvPr>
            <p:ph sz="quarter" idx="1"/>
          </p:nvPr>
        </p:nvSpPr>
        <p:spPr/>
        <p:txBody>
          <a:bodyPr>
            <a:noAutofit/>
          </a:bodyPr>
          <a:lstStyle/>
          <a:p>
            <a:r>
              <a:rPr lang="en-US" sz="3600" dirty="0" smtClean="0"/>
              <a:t>An </a:t>
            </a:r>
            <a:r>
              <a:rPr lang="en-US" sz="3600" dirty="0" err="1"/>
              <a:t>orthopaedic</a:t>
            </a:r>
            <a:r>
              <a:rPr lang="en-US" sz="3600" dirty="0"/>
              <a:t> mattress provides increased comfort and support for those suffering with back aches and pains, arthritis, and joint problems. Extra support helps improve the posture during sleep, reducing the odds of the discomforts of pains and aches waking you up.</a:t>
            </a:r>
          </a:p>
          <a:p>
            <a:endParaRPr lang="en-US" sz="3600" dirty="0"/>
          </a:p>
        </p:txBody>
      </p:sp>
    </p:spTree>
    <p:extLst>
      <p:ext uri="{BB962C8B-B14F-4D97-AF65-F5344CB8AC3E}">
        <p14:creationId xmlns:p14="http://schemas.microsoft.com/office/powerpoint/2010/main" val="156108015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Ripple Mattress</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269</a:t>
            </a:fld>
            <a:endParaRPr lang="en-US"/>
          </a:p>
        </p:txBody>
      </p:sp>
      <p:sp>
        <p:nvSpPr>
          <p:cNvPr id="6" name="Content Placeholder 5"/>
          <p:cNvSpPr>
            <a:spLocks noGrp="1"/>
          </p:cNvSpPr>
          <p:nvPr>
            <p:ph sz="quarter" idx="1"/>
          </p:nvPr>
        </p:nvSpPr>
        <p:spPr/>
        <p:txBody>
          <a:bodyPr>
            <a:normAutofit/>
          </a:bodyPr>
          <a:lstStyle/>
          <a:p>
            <a:pPr marL="0" indent="0">
              <a:buNone/>
            </a:pPr>
            <a:r>
              <a:rPr lang="en-US" sz="4000" dirty="0"/>
              <a:t/>
            </a:r>
            <a:br>
              <a:rPr lang="en-US" sz="4000" dirty="0"/>
            </a:br>
            <a:r>
              <a:rPr lang="en-US" sz="4000" dirty="0"/>
              <a:t>Ripple Mattresses also known as air mattresses are at the top of the pressure relief range. They work by inflating a section of the cells inside the mattress at different intervals so as to alternate the pressure on ones body. </a:t>
            </a:r>
          </a:p>
        </p:txBody>
      </p:sp>
    </p:spTree>
    <p:extLst>
      <p:ext uri="{BB962C8B-B14F-4D97-AF65-F5344CB8AC3E}">
        <p14:creationId xmlns:p14="http://schemas.microsoft.com/office/powerpoint/2010/main" val="2108390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27</a:t>
            </a:fld>
            <a:endParaRPr lang="en-US"/>
          </a:p>
        </p:txBody>
      </p:sp>
      <p:sp>
        <p:nvSpPr>
          <p:cNvPr id="5" name="Content Placeholder 4"/>
          <p:cNvSpPr>
            <a:spLocks noGrp="1"/>
          </p:cNvSpPr>
          <p:nvPr>
            <p:ph sz="quarter" idx="1"/>
          </p:nvPr>
        </p:nvSpPr>
        <p:spPr/>
        <p:txBody>
          <a:bodyPr>
            <a:normAutofit/>
          </a:bodyPr>
          <a:lstStyle/>
          <a:p>
            <a:r>
              <a:rPr lang="en-US" sz="3600" dirty="0"/>
              <a:t>In addition to providing a patient’s care, you may also be involved in the decision-making process as to whether an individual requires an accelerated intervention such as an immediate transfer to the operating room. </a:t>
            </a:r>
          </a:p>
        </p:txBody>
      </p:sp>
    </p:spTree>
    <p:extLst>
      <p:ext uri="{BB962C8B-B14F-4D97-AF65-F5344CB8AC3E}">
        <p14:creationId xmlns:p14="http://schemas.microsoft.com/office/powerpoint/2010/main" val="3935942536"/>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270</a:t>
            </a:fld>
            <a:endParaRPr lang="en-US"/>
          </a:p>
        </p:txBody>
      </p:sp>
      <p:pic>
        <p:nvPicPr>
          <p:cNvPr id="1026" name="Picture 2" descr="Apex Ripple Mattress | Apex Domus 1 Adjustable | HomeCare Shop"/>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3400" y="228599"/>
            <a:ext cx="8305800" cy="638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1614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71602" y="2743202"/>
            <a:ext cx="7123113" cy="3733798"/>
          </a:xfrm>
        </p:spPr>
        <p:txBody>
          <a:bodyPr>
            <a:normAutofit fontScale="92500" lnSpcReduction="20000"/>
          </a:bodyPr>
          <a:lstStyle/>
          <a:p>
            <a:pPr marL="457200" indent="-457200">
              <a:buFont typeface="Wingdings" panose="05000000000000000000" pitchFamily="2" charset="2"/>
              <a:buChar char="q"/>
            </a:pPr>
            <a:r>
              <a:rPr lang="en-US" sz="3100" dirty="0" smtClean="0"/>
              <a:t>RIBS</a:t>
            </a:r>
          </a:p>
          <a:p>
            <a:pPr marL="457200" indent="-457200">
              <a:buFont typeface="Wingdings" panose="05000000000000000000" pitchFamily="2" charset="2"/>
              <a:buChar char="q"/>
            </a:pPr>
            <a:r>
              <a:rPr lang="en-US" sz="3100" dirty="0"/>
              <a:t>HUMERAL </a:t>
            </a:r>
            <a:r>
              <a:rPr lang="en-US" sz="3100" dirty="0" smtClean="0"/>
              <a:t>NECK</a:t>
            </a:r>
          </a:p>
          <a:p>
            <a:pPr marL="457200" indent="-457200">
              <a:buFont typeface="Wingdings" panose="05000000000000000000" pitchFamily="2" charset="2"/>
              <a:buChar char="q"/>
            </a:pPr>
            <a:r>
              <a:rPr lang="en-US" sz="3100" dirty="0"/>
              <a:t>HUMERAL </a:t>
            </a:r>
            <a:r>
              <a:rPr lang="en-US" sz="3100" dirty="0" smtClean="0"/>
              <a:t>SHAFT</a:t>
            </a:r>
          </a:p>
          <a:p>
            <a:pPr marL="457200" indent="-457200">
              <a:buFont typeface="Wingdings" panose="05000000000000000000" pitchFamily="2" charset="2"/>
              <a:buChar char="q"/>
            </a:pPr>
            <a:r>
              <a:rPr lang="en-US" sz="3100" dirty="0" smtClean="0"/>
              <a:t>PELVIS</a:t>
            </a:r>
          </a:p>
          <a:p>
            <a:pPr marL="457200" indent="-457200">
              <a:buFont typeface="Wingdings" panose="05000000000000000000" pitchFamily="2" charset="2"/>
              <a:buChar char="q"/>
            </a:pPr>
            <a:r>
              <a:rPr lang="en-US" sz="3100" dirty="0" smtClean="0"/>
              <a:t>HIP</a:t>
            </a:r>
          </a:p>
          <a:p>
            <a:pPr marL="457200" indent="-457200">
              <a:buFont typeface="Wingdings" panose="05000000000000000000" pitchFamily="2" charset="2"/>
              <a:buChar char="q"/>
            </a:pPr>
            <a:r>
              <a:rPr lang="en-US" sz="3100" dirty="0" smtClean="0"/>
              <a:t>FEMORAL SHAFT </a:t>
            </a:r>
          </a:p>
          <a:p>
            <a:pPr marL="457200" indent="-457200">
              <a:buFont typeface="Wingdings" panose="05000000000000000000" pitchFamily="2" charset="2"/>
              <a:buChar char="q"/>
            </a:pPr>
            <a:r>
              <a:rPr lang="en-US" sz="3100" dirty="0" smtClean="0"/>
              <a:t>TIBIA-FIBULAR</a:t>
            </a:r>
          </a:p>
          <a:p>
            <a:pPr marL="457200" indent="-457200">
              <a:buFont typeface="Wingdings" panose="05000000000000000000" pitchFamily="2" charset="2"/>
              <a:buChar char="q"/>
            </a:pPr>
            <a:r>
              <a:rPr lang="en-US" sz="3100" dirty="0"/>
              <a:t>THORACOLUMBAR SPINE</a:t>
            </a:r>
            <a:endParaRPr lang="en-US" sz="3100" dirty="0" smtClean="0"/>
          </a:p>
          <a:p>
            <a:endParaRPr lang="en-US" dirty="0"/>
          </a:p>
        </p:txBody>
      </p:sp>
      <p:sp>
        <p:nvSpPr>
          <p:cNvPr id="2" name="Title 1"/>
          <p:cNvSpPr>
            <a:spLocks noGrp="1"/>
          </p:cNvSpPr>
          <p:nvPr>
            <p:ph type="title"/>
          </p:nvPr>
        </p:nvSpPr>
        <p:spPr>
          <a:xfrm>
            <a:off x="1371602" y="1447800"/>
            <a:ext cx="7620000" cy="1066800"/>
          </a:xfrm>
        </p:spPr>
        <p:txBody>
          <a:bodyPr>
            <a:normAutofit/>
          </a:bodyPr>
          <a:lstStyle/>
          <a:p>
            <a:r>
              <a:rPr lang="en-US" sz="5400" dirty="0" smtClean="0"/>
              <a:t>SPECIFIC SITE FRACTURES</a:t>
            </a:r>
            <a:endParaRPr lang="en-US" sz="5400" dirty="0"/>
          </a:p>
        </p:txBody>
      </p:sp>
      <p:sp>
        <p:nvSpPr>
          <p:cNvPr id="3" name="Footer Placeholder 2"/>
          <p:cNvSpPr>
            <a:spLocks noGrp="1"/>
          </p:cNvSpPr>
          <p:nvPr>
            <p:ph type="ftr" sz="quarter" idx="12"/>
          </p:nvPr>
        </p:nvSpPr>
        <p:spPr/>
        <p:txBody>
          <a:bodyPr/>
          <a:lstStyle/>
          <a:p>
            <a:r>
              <a:rPr lang="en-US" smtClean="0"/>
              <a:t>V.K 2019</a:t>
            </a:r>
            <a:endParaRPr lang="en-US"/>
          </a:p>
        </p:txBody>
      </p:sp>
      <p:sp>
        <p:nvSpPr>
          <p:cNvPr id="5" name="Slide Number Placeholder 4"/>
          <p:cNvSpPr>
            <a:spLocks noGrp="1"/>
          </p:cNvSpPr>
          <p:nvPr>
            <p:ph type="sldNum" sz="quarter" idx="11"/>
          </p:nvPr>
        </p:nvSpPr>
        <p:spPr/>
        <p:txBody>
          <a:bodyPr/>
          <a:lstStyle/>
          <a:p>
            <a:fld id="{08AA56A4-ACE6-4418-8F94-C9D452C3DDAF}" type="slidenum">
              <a:rPr lang="en-US" smtClean="0"/>
              <a:pPr/>
              <a:t>271</a:t>
            </a:fld>
            <a:endParaRPr lang="en-US"/>
          </a:p>
        </p:txBody>
      </p:sp>
      <p:sp>
        <p:nvSpPr>
          <p:cNvPr id="6" name="Date Placeholder 5"/>
          <p:cNvSpPr>
            <a:spLocks noGrp="1"/>
          </p:cNvSpPr>
          <p:nvPr>
            <p:ph type="dt" sz="half" idx="10"/>
          </p:nvPr>
        </p:nvSpPr>
        <p:spPr/>
        <p:txBody>
          <a:bodyPr/>
          <a:lstStyle/>
          <a:p>
            <a:fld id="{C8247728-F724-477A-9794-A0813ED8F612}" type="datetime1">
              <a:rPr lang="en-US" smtClean="0"/>
              <a:t>8/18/2020</a:t>
            </a:fld>
            <a:endParaRPr lang="en-US"/>
          </a:p>
        </p:txBody>
      </p:sp>
    </p:spTree>
    <p:extLst>
      <p:ext uri="{BB962C8B-B14F-4D97-AF65-F5344CB8AC3E}">
        <p14:creationId xmlns:p14="http://schemas.microsoft.com/office/powerpoint/2010/main" val="264605447"/>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lstStyle/>
          <a:p>
            <a:r>
              <a:rPr lang="en-US" dirty="0" smtClean="0"/>
              <a:t> </a:t>
            </a:r>
            <a:r>
              <a:rPr lang="en-US" b="1" dirty="0" smtClean="0"/>
              <a:t>FRACTURE RIBS</a:t>
            </a:r>
            <a:endParaRPr lang="en-US" dirty="0"/>
          </a:p>
        </p:txBody>
      </p:sp>
      <p:sp>
        <p:nvSpPr>
          <p:cNvPr id="3" name="Content Placeholder 2"/>
          <p:cNvSpPr>
            <a:spLocks noGrp="1"/>
          </p:cNvSpPr>
          <p:nvPr>
            <p:ph sz="quarter" idx="1"/>
          </p:nvPr>
        </p:nvSpPr>
        <p:spPr>
          <a:xfrm>
            <a:off x="228600" y="1219200"/>
            <a:ext cx="8537448" cy="5410200"/>
          </a:xfrm>
        </p:spPr>
        <p:txBody>
          <a:bodyPr>
            <a:normAutofit/>
          </a:bodyPr>
          <a:lstStyle/>
          <a:p>
            <a:pPr>
              <a:spcAft>
                <a:spcPts val="1800"/>
              </a:spcAft>
            </a:pPr>
            <a:r>
              <a:rPr lang="en-US" dirty="0" smtClean="0"/>
              <a:t>Uncomplicated fractures heal 3 to 6 weeks without residue impairment </a:t>
            </a:r>
          </a:p>
          <a:p>
            <a:pPr>
              <a:spcAft>
                <a:spcPts val="1800"/>
              </a:spcAft>
            </a:pPr>
            <a:r>
              <a:rPr lang="en-US" dirty="0" smtClean="0"/>
              <a:t>Painful respirations cause pts breathing to be more shallow &amp; coughing to be restrained, this precipitates building up of secretions &amp; decreased ventilation.</a:t>
            </a:r>
          </a:p>
          <a:p>
            <a:pPr>
              <a:spcAft>
                <a:spcPts val="1800"/>
              </a:spcAft>
            </a:pPr>
            <a:r>
              <a:rPr lang="en-US" dirty="0" smtClean="0"/>
              <a:t>Multiple </a:t>
            </a:r>
            <a:r>
              <a:rPr lang="en-US" dirty="0"/>
              <a:t>rib fractures may </a:t>
            </a:r>
            <a:r>
              <a:rPr lang="en-US" dirty="0" smtClean="0"/>
              <a:t>cause </a:t>
            </a:r>
            <a:r>
              <a:rPr lang="en-US" dirty="0" err="1"/>
              <a:t>pnuemothorax</a:t>
            </a:r>
            <a:r>
              <a:rPr lang="en-US" dirty="0"/>
              <a:t>.</a:t>
            </a:r>
          </a:p>
          <a:p>
            <a:pPr>
              <a:spcAft>
                <a:spcPts val="1800"/>
              </a:spcAft>
              <a:buFont typeface="Wingdings" panose="05000000000000000000" pitchFamily="2" charset="2"/>
              <a:buChar char="q"/>
            </a:pPr>
            <a:endParaRPr lang="en-US" dirty="0"/>
          </a:p>
        </p:txBody>
      </p:sp>
      <p:sp>
        <p:nvSpPr>
          <p:cNvPr id="5" name="Title 1"/>
          <p:cNvSpPr txBox="1">
            <a:spLocks/>
          </p:cNvSpPr>
          <p:nvPr/>
        </p:nvSpPr>
        <p:spPr>
          <a:xfrm>
            <a:off x="0" y="0"/>
            <a:ext cx="2438400" cy="381000"/>
          </a:xfrm>
          <a:prstGeom prst="rect">
            <a:avLst/>
          </a:prstGeom>
          <a:solidFill>
            <a:schemeClr val="accent6">
              <a:lumMod val="20000"/>
              <a:lumOff val="80000"/>
            </a:schemeClr>
          </a:solidFill>
        </p:spPr>
        <p:txBody>
          <a:bodyPr vert="horz" anchor="ctr">
            <a:normAutofit fontScale="47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 </a:t>
            </a:r>
            <a:r>
              <a:rPr lang="en-US" b="1" dirty="0" smtClean="0"/>
              <a:t>FRACTURE RIBS</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normAutofit fontScale="85000" lnSpcReduction="20000"/>
          </a:bodyPr>
          <a:lstStyle/>
          <a:p>
            <a:fld id="{08AA56A4-ACE6-4418-8F94-C9D452C3DDAF}" type="slidenum">
              <a:rPr lang="en-US" smtClean="0"/>
              <a:pPr/>
              <a:t>272</a:t>
            </a:fld>
            <a:endParaRPr lang="en-US"/>
          </a:p>
        </p:txBody>
      </p:sp>
      <p:sp>
        <p:nvSpPr>
          <p:cNvPr id="7" name="Date Placeholder 6"/>
          <p:cNvSpPr>
            <a:spLocks noGrp="1"/>
          </p:cNvSpPr>
          <p:nvPr>
            <p:ph type="dt" sz="half" idx="10"/>
          </p:nvPr>
        </p:nvSpPr>
        <p:spPr/>
        <p:txBody>
          <a:bodyPr/>
          <a:lstStyle/>
          <a:p>
            <a:fld id="{40ECD9B3-16F1-403F-B643-3A0FB517F1AF}" type="datetime1">
              <a:rPr lang="en-US" smtClean="0"/>
              <a:t>8/18/2020</a:t>
            </a:fld>
            <a:endParaRPr lang="en-US"/>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461248" cy="5562600"/>
          </a:xfrm>
        </p:spPr>
        <p:txBody>
          <a:bodyPr/>
          <a:lstStyle/>
          <a:p>
            <a:pPr>
              <a:spcBef>
                <a:spcPts val="1200"/>
              </a:spcBef>
              <a:spcAft>
                <a:spcPts val="1200"/>
              </a:spcAft>
            </a:pPr>
            <a:r>
              <a:rPr lang="en-US" dirty="0"/>
              <a:t>Nurse assists the </a:t>
            </a:r>
            <a:r>
              <a:rPr lang="en-US" dirty="0" err="1"/>
              <a:t>pt</a:t>
            </a:r>
            <a:r>
              <a:rPr lang="en-US" dirty="0"/>
              <a:t> to splint chest </a:t>
            </a:r>
            <a:r>
              <a:rPr lang="en-US" dirty="0" smtClean="0"/>
              <a:t>while </a:t>
            </a:r>
            <a:r>
              <a:rPr lang="en-US" dirty="0"/>
              <a:t>coughing &amp; deep breathing to prevent pneumonia &amp; atelectasis.</a:t>
            </a:r>
          </a:p>
          <a:p>
            <a:pPr>
              <a:spcBef>
                <a:spcPts val="1200"/>
              </a:spcBef>
              <a:spcAft>
                <a:spcPts val="1200"/>
              </a:spcAft>
            </a:pPr>
            <a:r>
              <a:rPr lang="en-US" dirty="0" smtClean="0"/>
              <a:t>Occasionally intercostal nerve blocks may be administered to relieve pain &amp; permit productive coughing.</a:t>
            </a:r>
          </a:p>
          <a:p>
            <a:pPr>
              <a:spcBef>
                <a:spcPts val="1200"/>
              </a:spcBef>
              <a:spcAft>
                <a:spcPts val="1200"/>
              </a:spcAft>
            </a:pPr>
            <a:r>
              <a:rPr lang="en-US" dirty="0" smtClean="0"/>
              <a:t>Chest taping or strapping is not usually done because it decreases thoracic excursion.</a:t>
            </a:r>
          </a:p>
        </p:txBody>
      </p:sp>
      <p:sp>
        <p:nvSpPr>
          <p:cNvPr id="4" name="Title 1"/>
          <p:cNvSpPr txBox="1">
            <a:spLocks/>
          </p:cNvSpPr>
          <p:nvPr/>
        </p:nvSpPr>
        <p:spPr>
          <a:xfrm>
            <a:off x="0" y="0"/>
            <a:ext cx="2438400" cy="381000"/>
          </a:xfrm>
          <a:prstGeom prst="rect">
            <a:avLst/>
          </a:prstGeom>
          <a:solidFill>
            <a:schemeClr val="accent6">
              <a:lumMod val="20000"/>
              <a:lumOff val="80000"/>
            </a:schemeClr>
          </a:solidFill>
        </p:spPr>
        <p:txBody>
          <a:bodyPr vert="horz" anchor="ctr">
            <a:normAutofit fontScale="47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 </a:t>
            </a:r>
            <a:r>
              <a:rPr lang="en-US" b="1" dirty="0" smtClean="0"/>
              <a:t>FRACTURE RIBS</a:t>
            </a:r>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273</a:t>
            </a:fld>
            <a:endParaRPr lang="en-US"/>
          </a:p>
        </p:txBody>
      </p:sp>
      <p:sp>
        <p:nvSpPr>
          <p:cNvPr id="6" name="Date Placeholder 5"/>
          <p:cNvSpPr>
            <a:spLocks noGrp="1"/>
          </p:cNvSpPr>
          <p:nvPr>
            <p:ph type="dt" sz="half" idx="10"/>
          </p:nvPr>
        </p:nvSpPr>
        <p:spPr/>
        <p:txBody>
          <a:bodyPr/>
          <a:lstStyle/>
          <a:p>
            <a:fld id="{13E8BE99-F69C-4796-BCA6-AFDB11946AB8}" type="datetime1">
              <a:rPr lang="en-US" smtClean="0"/>
              <a:t>8/18/2020</a:t>
            </a:fld>
            <a:endParaRPr lang="en-US"/>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FRACTURE HUMERAL NECK</a:t>
            </a:r>
            <a:endParaRPr lang="en-US" dirty="0"/>
          </a:p>
        </p:txBody>
      </p:sp>
      <p:sp>
        <p:nvSpPr>
          <p:cNvPr id="3" name="Content Placeholder 2"/>
          <p:cNvSpPr>
            <a:spLocks noGrp="1"/>
          </p:cNvSpPr>
          <p:nvPr>
            <p:ph sz="quarter" idx="1"/>
          </p:nvPr>
        </p:nvSpPr>
        <p:spPr>
          <a:xfrm>
            <a:off x="381000" y="990600"/>
            <a:ext cx="8385048" cy="5105400"/>
          </a:xfrm>
        </p:spPr>
        <p:txBody>
          <a:bodyPr>
            <a:normAutofit/>
          </a:bodyPr>
          <a:lstStyle/>
          <a:p>
            <a:pPr>
              <a:buNone/>
            </a:pPr>
            <a:r>
              <a:rPr lang="en-US" b="1" dirty="0" smtClean="0"/>
              <a:t>  </a:t>
            </a:r>
          </a:p>
          <a:p>
            <a:pPr>
              <a:spcBef>
                <a:spcPts val="1800"/>
              </a:spcBef>
              <a:spcAft>
                <a:spcPts val="600"/>
              </a:spcAft>
            </a:pPr>
            <a:r>
              <a:rPr lang="en-US" dirty="0" smtClean="0"/>
              <a:t>May occur through anatomical or the surgical neck of the </a:t>
            </a:r>
            <a:r>
              <a:rPr lang="en-US" dirty="0" err="1" smtClean="0"/>
              <a:t>humerus</a:t>
            </a:r>
            <a:r>
              <a:rPr lang="en-US" dirty="0" smtClean="0"/>
              <a:t>.</a:t>
            </a:r>
          </a:p>
          <a:p>
            <a:pPr>
              <a:spcBef>
                <a:spcPts val="1800"/>
              </a:spcBef>
              <a:spcAft>
                <a:spcPts val="600"/>
              </a:spcAft>
            </a:pPr>
            <a:r>
              <a:rPr lang="en-US" dirty="0" smtClean="0"/>
              <a:t>Impact fractures common in the elderly after a fall.</a:t>
            </a:r>
          </a:p>
          <a:p>
            <a:pPr>
              <a:spcBef>
                <a:spcPts val="1800"/>
              </a:spcBef>
              <a:spcAft>
                <a:spcPts val="600"/>
              </a:spcAft>
            </a:pPr>
            <a:r>
              <a:rPr lang="en-US" dirty="0" smtClean="0"/>
              <a:t>Are essentially </a:t>
            </a:r>
            <a:r>
              <a:rPr lang="en-US" dirty="0" err="1" smtClean="0"/>
              <a:t>nondisplaced</a:t>
            </a:r>
            <a:r>
              <a:rPr lang="en-US" dirty="0" smtClean="0"/>
              <a:t> fractures.</a:t>
            </a:r>
          </a:p>
          <a:p>
            <a:pPr>
              <a:spcBef>
                <a:spcPts val="1800"/>
              </a:spcBef>
              <a:spcAft>
                <a:spcPts val="600"/>
              </a:spcAft>
            </a:pPr>
            <a:r>
              <a:rPr lang="en-US" dirty="0" smtClean="0"/>
              <a:t>Active middle aged pts may suffer severely displaced humeral neck fractures with associated rotator calf muscle damage.</a:t>
            </a:r>
            <a:endParaRPr lang="en-US" dirty="0"/>
          </a:p>
        </p:txBody>
      </p:sp>
      <p:sp>
        <p:nvSpPr>
          <p:cNvPr id="4" name="Title 1"/>
          <p:cNvSpPr txBox="1">
            <a:spLocks/>
          </p:cNvSpPr>
          <p:nvPr/>
        </p:nvSpPr>
        <p:spPr>
          <a:xfrm>
            <a:off x="0" y="20472"/>
            <a:ext cx="3200400" cy="457200"/>
          </a:xfrm>
          <a:prstGeom prst="rect">
            <a:avLst/>
          </a:prstGeom>
          <a:solidFill>
            <a:schemeClr val="tx2">
              <a:lumMod val="20000"/>
              <a:lumOff val="80000"/>
            </a:schemeClr>
          </a:solidFill>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b="1" dirty="0" smtClean="0"/>
              <a:t>FRACTURE HUMERAL NECK</a:t>
            </a:r>
            <a:endParaRPr lang="en-US" sz="2000" dirty="0"/>
          </a:p>
        </p:txBody>
      </p:sp>
      <p:sp>
        <p:nvSpPr>
          <p:cNvPr id="5" name="Footer Placeholder 4"/>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normAutofit fontScale="85000" lnSpcReduction="20000"/>
          </a:bodyPr>
          <a:lstStyle/>
          <a:p>
            <a:fld id="{08AA56A4-ACE6-4418-8F94-C9D452C3DDAF}" type="slidenum">
              <a:rPr lang="en-US" smtClean="0"/>
              <a:pPr/>
              <a:t>274</a:t>
            </a:fld>
            <a:endParaRPr lang="en-US"/>
          </a:p>
        </p:txBody>
      </p:sp>
      <p:sp>
        <p:nvSpPr>
          <p:cNvPr id="7" name="Date Placeholder 6"/>
          <p:cNvSpPr>
            <a:spLocks noGrp="1"/>
          </p:cNvSpPr>
          <p:nvPr>
            <p:ph type="dt" sz="half" idx="10"/>
          </p:nvPr>
        </p:nvSpPr>
        <p:spPr/>
        <p:txBody>
          <a:bodyPr/>
          <a:lstStyle/>
          <a:p>
            <a:fld id="{1C7AB2B6-0297-451C-9276-C074AFFA6A30}" type="datetime1">
              <a:rPr lang="en-US" smtClean="0"/>
              <a:t>8/18/2020</a:t>
            </a:fld>
            <a:endParaRPr lang="en-US"/>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77672"/>
            <a:ext cx="8686800" cy="6380328"/>
          </a:xfrm>
        </p:spPr>
        <p:txBody>
          <a:bodyPr>
            <a:normAutofit fontScale="92500"/>
          </a:bodyPr>
          <a:lstStyle/>
          <a:p>
            <a:pPr>
              <a:buNone/>
            </a:pPr>
            <a:r>
              <a:rPr lang="en-US" b="1" dirty="0" smtClean="0"/>
              <a:t>MANAGEMENT </a:t>
            </a:r>
            <a:r>
              <a:rPr lang="en-US" dirty="0"/>
              <a:t>FRACTURE HUMERAL NECK</a:t>
            </a:r>
            <a:endParaRPr lang="en-US" b="1" dirty="0" smtClean="0"/>
          </a:p>
          <a:p>
            <a:pPr marL="514350" indent="-514350">
              <a:spcBef>
                <a:spcPts val="0"/>
              </a:spcBef>
              <a:spcAft>
                <a:spcPts val="1800"/>
              </a:spcAft>
              <a:buFont typeface="+mj-lt"/>
              <a:buAutoNum type="arabicPeriod"/>
            </a:pPr>
            <a:r>
              <a:rPr lang="en-US" dirty="0" err="1" smtClean="0"/>
              <a:t>Nondisplaced</a:t>
            </a:r>
            <a:r>
              <a:rPr lang="en-US" dirty="0" smtClean="0"/>
              <a:t> fracture is supported &amp; immobilized by a sling &amp; swathe that secure the supported arm to the trunk.</a:t>
            </a:r>
          </a:p>
          <a:p>
            <a:pPr marL="514350" indent="-514350">
              <a:spcBef>
                <a:spcPts val="0"/>
              </a:spcBef>
              <a:buFont typeface="+mj-lt"/>
              <a:buAutoNum type="arabicPeriod"/>
            </a:pPr>
            <a:r>
              <a:rPr lang="en-US" dirty="0" smtClean="0"/>
              <a:t>Require </a:t>
            </a:r>
            <a:r>
              <a:rPr lang="en-US" dirty="0"/>
              <a:t>6-10 </a:t>
            </a:r>
            <a:r>
              <a:rPr lang="en-US" dirty="0" err="1" smtClean="0"/>
              <a:t>wks</a:t>
            </a:r>
            <a:r>
              <a:rPr lang="en-US" dirty="0" smtClean="0"/>
              <a:t> </a:t>
            </a:r>
            <a:r>
              <a:rPr lang="en-US" dirty="0"/>
              <a:t>to heal &amp; </a:t>
            </a:r>
            <a:r>
              <a:rPr lang="en-US" dirty="0" err="1"/>
              <a:t>pt</a:t>
            </a:r>
            <a:r>
              <a:rPr lang="en-US" dirty="0"/>
              <a:t> should avoid vigorous activity for another 4 </a:t>
            </a:r>
            <a:r>
              <a:rPr lang="en-US" dirty="0" smtClean="0"/>
              <a:t>wks</a:t>
            </a:r>
            <a:r>
              <a:rPr lang="en-US" dirty="0"/>
              <a:t>. </a:t>
            </a:r>
            <a:endParaRPr lang="en-US" dirty="0" smtClean="0"/>
          </a:p>
          <a:p>
            <a:pPr marL="320040" lvl="1" indent="0">
              <a:spcBef>
                <a:spcPts val="0"/>
              </a:spcBef>
              <a:spcAft>
                <a:spcPts val="1200"/>
              </a:spcAft>
              <a:buNone/>
            </a:pPr>
            <a:r>
              <a:rPr lang="en-US" dirty="0" smtClean="0"/>
              <a:t>	Residual </a:t>
            </a:r>
            <a:r>
              <a:rPr lang="en-US" dirty="0"/>
              <a:t>stiffness, aching &amp; some limitation of ROM may </a:t>
            </a:r>
            <a:r>
              <a:rPr lang="en-US" dirty="0" smtClean="0"/>
              <a:t>	persist </a:t>
            </a:r>
            <a:r>
              <a:rPr lang="en-US" dirty="0"/>
              <a:t>for 6 or more months.</a:t>
            </a:r>
          </a:p>
          <a:p>
            <a:pPr marL="514350" indent="-514350">
              <a:spcBef>
                <a:spcPts val="600"/>
              </a:spcBef>
              <a:spcAft>
                <a:spcPts val="1800"/>
              </a:spcAft>
              <a:buAutoNum type="arabicPeriod" startAt="3"/>
            </a:pPr>
            <a:r>
              <a:rPr lang="en-US" dirty="0" smtClean="0"/>
              <a:t>Displaced </a:t>
            </a:r>
            <a:r>
              <a:rPr lang="en-US" dirty="0"/>
              <a:t>humeral neck </a:t>
            </a:r>
            <a:r>
              <a:rPr lang="en-US" dirty="0" smtClean="0"/>
              <a:t>fracture may need closed </a:t>
            </a:r>
            <a:r>
              <a:rPr lang="en-US" dirty="0"/>
              <a:t>reduction, </a:t>
            </a:r>
            <a:r>
              <a:rPr lang="en-US" dirty="0" smtClean="0"/>
              <a:t>ORIF, </a:t>
            </a:r>
            <a:r>
              <a:rPr lang="en-US" dirty="0"/>
              <a:t>or </a:t>
            </a:r>
            <a:r>
              <a:rPr lang="en-US" dirty="0" smtClean="0"/>
              <a:t>humeral </a:t>
            </a:r>
            <a:r>
              <a:rPr lang="en-US" dirty="0"/>
              <a:t>head </a:t>
            </a:r>
            <a:r>
              <a:rPr lang="en-US" dirty="0" smtClean="0"/>
              <a:t>prosthesis.</a:t>
            </a:r>
          </a:p>
          <a:p>
            <a:pPr marL="514350" indent="-514350">
              <a:spcBef>
                <a:spcPts val="0"/>
              </a:spcBef>
              <a:buAutoNum type="arabicPeriod" startAt="3"/>
            </a:pPr>
            <a:r>
              <a:rPr lang="en-US" dirty="0" smtClean="0"/>
              <a:t>Limitation </a:t>
            </a:r>
            <a:r>
              <a:rPr lang="en-US" dirty="0"/>
              <a:t>of motion &amp; stiffness of the shoulder occur from disuse. </a:t>
            </a:r>
          </a:p>
          <a:p>
            <a:pPr marL="777240" lvl="1" indent="-457200">
              <a:spcBef>
                <a:spcPts val="0"/>
              </a:spcBef>
              <a:buFont typeface="Courier New" panose="02070309020205020404" pitchFamily="49" charset="0"/>
              <a:buChar char="o"/>
            </a:pPr>
            <a:r>
              <a:rPr lang="en-US" dirty="0" smtClean="0"/>
              <a:t>	Pendulum </a:t>
            </a:r>
            <a:r>
              <a:rPr lang="en-US" dirty="0"/>
              <a:t>or circumduction exercises are </a:t>
            </a:r>
            <a:r>
              <a:rPr lang="en-US" dirty="0" smtClean="0"/>
              <a:t>done after 	period </a:t>
            </a:r>
            <a:r>
              <a:rPr lang="en-US" dirty="0"/>
              <a:t>of </a:t>
            </a:r>
            <a:r>
              <a:rPr lang="en-US" dirty="0" smtClean="0"/>
              <a:t>immobilization (</a:t>
            </a:r>
            <a:r>
              <a:rPr lang="en-US" sz="2400" dirty="0" smtClean="0"/>
              <a:t>Pt</a:t>
            </a:r>
            <a:r>
              <a:rPr lang="en-US" sz="2400" dirty="0"/>
              <a:t>.</a:t>
            </a:r>
            <a:r>
              <a:rPr lang="en-US" sz="2400" dirty="0" smtClean="0"/>
              <a:t> </a:t>
            </a:r>
            <a:r>
              <a:rPr lang="en-US" sz="2400" dirty="0"/>
              <a:t>leans forward &amp; allows </a:t>
            </a:r>
            <a:r>
              <a:rPr lang="en-US" sz="2400" dirty="0" smtClean="0"/>
              <a:t>affected </a:t>
            </a:r>
            <a:r>
              <a:rPr lang="en-US" sz="2400" dirty="0"/>
              <a:t>arm to </a:t>
            </a:r>
            <a:r>
              <a:rPr lang="en-US" sz="2400" dirty="0" smtClean="0"/>
              <a:t>abduct </a:t>
            </a:r>
            <a:r>
              <a:rPr lang="en-US" sz="2400" dirty="0"/>
              <a:t>&amp; rotate</a:t>
            </a:r>
            <a:r>
              <a:rPr lang="en-US" dirty="0" smtClean="0"/>
              <a:t>).</a:t>
            </a:r>
            <a:endParaRPr lang="en-US" dirty="0"/>
          </a:p>
        </p:txBody>
      </p:sp>
      <p:sp>
        <p:nvSpPr>
          <p:cNvPr id="4" name="Title 1"/>
          <p:cNvSpPr txBox="1">
            <a:spLocks/>
          </p:cNvSpPr>
          <p:nvPr/>
        </p:nvSpPr>
        <p:spPr>
          <a:xfrm>
            <a:off x="0" y="20472"/>
            <a:ext cx="3200400" cy="457200"/>
          </a:xfrm>
          <a:prstGeom prst="rect">
            <a:avLst/>
          </a:prstGeom>
          <a:solidFill>
            <a:schemeClr val="tx2">
              <a:lumMod val="20000"/>
              <a:lumOff val="80000"/>
            </a:schemeClr>
          </a:solidFill>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b="1" dirty="0" smtClean="0"/>
              <a:t>FRACTURE HUMERAL NECK</a:t>
            </a:r>
            <a:endParaRPr lang="en-US" sz="20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275</a:t>
            </a:fld>
            <a:endParaRPr lang="en-US"/>
          </a:p>
        </p:txBody>
      </p:sp>
      <p:sp>
        <p:nvSpPr>
          <p:cNvPr id="6" name="Date Placeholder 5"/>
          <p:cNvSpPr>
            <a:spLocks noGrp="1"/>
          </p:cNvSpPr>
          <p:nvPr>
            <p:ph type="dt" sz="half" idx="10"/>
          </p:nvPr>
        </p:nvSpPr>
        <p:spPr/>
        <p:txBody>
          <a:bodyPr/>
          <a:lstStyle/>
          <a:p>
            <a:fld id="{1AE7DF9D-530C-4797-971F-A468CEE11E1E}" type="datetime1">
              <a:rPr lang="en-US" smtClean="0"/>
              <a:t>8/18/2020</a:t>
            </a:fld>
            <a:endParaRPr lang="en-US"/>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lstStyle/>
          <a:p>
            <a:r>
              <a:rPr lang="en-US" b="1" dirty="0" smtClean="0"/>
              <a:t>FRACTURE HUMERAL SHAFT</a:t>
            </a:r>
            <a:endParaRPr lang="en-US" b="1" dirty="0"/>
          </a:p>
        </p:txBody>
      </p:sp>
      <p:sp>
        <p:nvSpPr>
          <p:cNvPr id="3" name="Content Placeholder 2"/>
          <p:cNvSpPr>
            <a:spLocks noGrp="1"/>
          </p:cNvSpPr>
          <p:nvPr>
            <p:ph sz="quarter" idx="1"/>
          </p:nvPr>
        </p:nvSpPr>
        <p:spPr>
          <a:xfrm>
            <a:off x="152400" y="1219200"/>
            <a:ext cx="8763000" cy="4876800"/>
          </a:xfrm>
        </p:spPr>
        <p:txBody>
          <a:bodyPr/>
          <a:lstStyle/>
          <a:p>
            <a:pPr>
              <a:buNone/>
            </a:pPr>
            <a:r>
              <a:rPr lang="en-US" dirty="0" smtClean="0"/>
              <a:t>Frequently caused by: </a:t>
            </a:r>
          </a:p>
          <a:p>
            <a:pPr marL="571500" indent="-571500">
              <a:buFont typeface="+mj-lt"/>
              <a:buAutoNum type="alphaLcParenR"/>
            </a:pPr>
            <a:r>
              <a:rPr lang="en-US" dirty="0" smtClean="0"/>
              <a:t>Direct trauma resulting in transverse, oblique or comminuted fracture.</a:t>
            </a:r>
          </a:p>
          <a:p>
            <a:pPr marL="571500" indent="-571500">
              <a:buFont typeface="+mj-lt"/>
              <a:buAutoNum type="alphaLcParenR"/>
            </a:pPr>
            <a:r>
              <a:rPr lang="en-US" dirty="0" smtClean="0"/>
              <a:t>Indirect twisting force that results in a spiral fracture. The nerves &amp; brachial blood vessels may be injured with these fractures. Wrist drop indicates radial nerve injury.</a:t>
            </a:r>
            <a:endParaRPr lang="en-US" dirty="0"/>
          </a:p>
        </p:txBody>
      </p:sp>
      <p:sp>
        <p:nvSpPr>
          <p:cNvPr id="4" name="Title 1"/>
          <p:cNvSpPr txBox="1">
            <a:spLocks/>
          </p:cNvSpPr>
          <p:nvPr/>
        </p:nvSpPr>
        <p:spPr>
          <a:xfrm>
            <a:off x="3048" y="0"/>
            <a:ext cx="3273552" cy="381000"/>
          </a:xfrm>
          <a:prstGeom prst="rect">
            <a:avLst/>
          </a:prstGeom>
          <a:solidFill>
            <a:schemeClr val="accent3">
              <a:lumMod val="40000"/>
              <a:lumOff val="60000"/>
            </a:schemeClr>
          </a:solidFill>
        </p:spPr>
        <p:txBody>
          <a:bodyPr vert="horz" anchor="ctr">
            <a:normAutofit fontScale="4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b="1" dirty="0" smtClean="0"/>
              <a:t>FRACTURE HUMERAL SHAFT</a:t>
            </a:r>
            <a:endParaRPr lang="en-US" b="1" dirty="0"/>
          </a:p>
        </p:txBody>
      </p:sp>
      <p:sp>
        <p:nvSpPr>
          <p:cNvPr id="5" name="Footer Placeholder 4"/>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normAutofit fontScale="85000" lnSpcReduction="20000"/>
          </a:bodyPr>
          <a:lstStyle/>
          <a:p>
            <a:fld id="{08AA56A4-ACE6-4418-8F94-C9D452C3DDAF}" type="slidenum">
              <a:rPr lang="en-US" smtClean="0"/>
              <a:pPr/>
              <a:t>276</a:t>
            </a:fld>
            <a:endParaRPr lang="en-US"/>
          </a:p>
        </p:txBody>
      </p:sp>
      <p:sp>
        <p:nvSpPr>
          <p:cNvPr id="7" name="Date Placeholder 6"/>
          <p:cNvSpPr>
            <a:spLocks noGrp="1"/>
          </p:cNvSpPr>
          <p:nvPr>
            <p:ph type="dt" sz="half" idx="10"/>
          </p:nvPr>
        </p:nvSpPr>
        <p:spPr/>
        <p:txBody>
          <a:bodyPr/>
          <a:lstStyle/>
          <a:p>
            <a:fld id="{5011B2EE-BD3D-4838-ADAD-EFB214DC5F12}" type="datetime1">
              <a:rPr lang="en-US" smtClean="0"/>
              <a:t>8/18/2020</a:t>
            </a:fld>
            <a:endParaRPr lang="en-US"/>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277</a:t>
            </a:fld>
            <a:endParaRPr lang="en-US"/>
          </a:p>
        </p:txBody>
      </p:sp>
      <p:pic>
        <p:nvPicPr>
          <p:cNvPr id="7" name="Content Placeholder 6"/>
          <p:cNvPicPr>
            <a:picLocks noGrp="1" noChangeAspect="1"/>
          </p:cNvPicPr>
          <p:nvPr>
            <p:ph sz="quarter" idx="1"/>
          </p:nvPr>
        </p:nvPicPr>
        <p:blipFill>
          <a:blip r:embed="rId2"/>
          <a:stretch>
            <a:fillRect/>
          </a:stretch>
        </p:blipFill>
        <p:spPr>
          <a:xfrm>
            <a:off x="609601" y="228599"/>
            <a:ext cx="6553199" cy="6384733"/>
          </a:xfrm>
          <a:prstGeom prst="rect">
            <a:avLst/>
          </a:prstGeom>
        </p:spPr>
      </p:pic>
    </p:spTree>
    <p:extLst>
      <p:ext uri="{BB962C8B-B14F-4D97-AF65-F5344CB8AC3E}">
        <p14:creationId xmlns:p14="http://schemas.microsoft.com/office/powerpoint/2010/main" val="207303785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04800"/>
            <a:ext cx="8991600" cy="6400800"/>
          </a:xfrm>
        </p:spPr>
        <p:txBody>
          <a:bodyPr>
            <a:normAutofit/>
          </a:bodyPr>
          <a:lstStyle/>
          <a:p>
            <a:pPr marL="514350" indent="-514350">
              <a:buNone/>
            </a:pPr>
            <a:r>
              <a:rPr lang="en-US" b="1" dirty="0" smtClean="0"/>
              <a:t>MANAGEMENT </a:t>
            </a:r>
            <a:endParaRPr lang="en-US" dirty="0" smtClean="0"/>
          </a:p>
          <a:p>
            <a:pPr marL="514350" indent="-514350">
              <a:buFont typeface="+mj-lt"/>
              <a:buAutoNum type="arabicPeriod"/>
            </a:pPr>
            <a:r>
              <a:rPr lang="en-US" dirty="0" smtClean="0"/>
              <a:t>Hanging cast</a:t>
            </a:r>
          </a:p>
          <a:p>
            <a:pPr marL="320040" lvl="1" indent="0">
              <a:spcBef>
                <a:spcPts val="1200"/>
              </a:spcBef>
              <a:spcAft>
                <a:spcPts val="600"/>
              </a:spcAft>
              <a:buNone/>
            </a:pPr>
            <a:r>
              <a:rPr lang="en-US" dirty="0" smtClean="0"/>
              <a:t>Provides traction to the arm when the pt is upright hence reducing &amp; immobilizing the fracture. </a:t>
            </a:r>
          </a:p>
          <a:p>
            <a:pPr lvl="1">
              <a:spcBef>
                <a:spcPts val="1200"/>
              </a:spcBef>
              <a:spcAft>
                <a:spcPts val="600"/>
              </a:spcAft>
            </a:pPr>
            <a:r>
              <a:rPr lang="en-US" dirty="0" smtClean="0"/>
              <a:t>Must be independent (free from support) </a:t>
            </a:r>
          </a:p>
          <a:p>
            <a:pPr lvl="1">
              <a:spcBef>
                <a:spcPts val="1200"/>
              </a:spcBef>
              <a:spcAft>
                <a:spcPts val="600"/>
              </a:spcAft>
            </a:pPr>
            <a:r>
              <a:rPr lang="en-US" dirty="0" smtClean="0"/>
              <a:t>Sleep in upright position so that traction is maintained. </a:t>
            </a:r>
          </a:p>
          <a:p>
            <a:pPr lvl="1">
              <a:spcBef>
                <a:spcPts val="1200"/>
              </a:spcBef>
              <a:spcAft>
                <a:spcPts val="600"/>
              </a:spcAft>
            </a:pPr>
            <a:r>
              <a:rPr lang="en-US" dirty="0" smtClean="0"/>
              <a:t>Watch out for complication—non-union. </a:t>
            </a:r>
          </a:p>
          <a:p>
            <a:pPr lvl="1">
              <a:spcBef>
                <a:spcPts val="1200"/>
              </a:spcBef>
              <a:spcAft>
                <a:spcPts val="600"/>
              </a:spcAft>
            </a:pPr>
            <a:r>
              <a:rPr lang="en-US" dirty="0"/>
              <a:t>Finger &amp; pendulum shoulder exercise start as soon as possible </a:t>
            </a:r>
          </a:p>
          <a:p>
            <a:pPr lvl="1">
              <a:spcBef>
                <a:spcPts val="1200"/>
              </a:spcBef>
              <a:spcAft>
                <a:spcPts val="600"/>
              </a:spcAft>
            </a:pPr>
            <a:r>
              <a:rPr lang="en-US" dirty="0" smtClean="0"/>
              <a:t>Need 10 </a:t>
            </a:r>
            <a:r>
              <a:rPr lang="en-US" dirty="0"/>
              <a:t>weeks to heal </a:t>
            </a:r>
            <a:r>
              <a:rPr lang="en-US" dirty="0" smtClean="0"/>
              <a:t>with </a:t>
            </a:r>
            <a:r>
              <a:rPr lang="en-US" dirty="0"/>
              <a:t>hanging cast</a:t>
            </a:r>
            <a:r>
              <a:rPr lang="en-US" dirty="0" smtClean="0"/>
              <a:t>.</a:t>
            </a:r>
            <a:r>
              <a:rPr lang="en-US" dirty="0"/>
              <a:t> </a:t>
            </a:r>
            <a:endParaRPr lang="en-US" dirty="0" smtClean="0"/>
          </a:p>
          <a:p>
            <a:pPr lvl="1">
              <a:spcBef>
                <a:spcPts val="1200"/>
              </a:spcBef>
              <a:spcAft>
                <a:spcPts val="600"/>
              </a:spcAft>
            </a:pPr>
            <a:r>
              <a:rPr lang="en-US" dirty="0" smtClean="0"/>
              <a:t>After cast removal, </a:t>
            </a:r>
            <a:r>
              <a:rPr lang="en-US" dirty="0"/>
              <a:t>a sling is applied &amp; exercise of wrist, elbow, &amp; shoulder </a:t>
            </a:r>
            <a:r>
              <a:rPr lang="en-US" dirty="0" smtClean="0"/>
              <a:t>started.</a:t>
            </a:r>
            <a:endParaRPr lang="en-US" dirty="0"/>
          </a:p>
          <a:p>
            <a:pPr lvl="1"/>
            <a:endParaRPr lang="en-US" dirty="0"/>
          </a:p>
        </p:txBody>
      </p:sp>
      <p:sp>
        <p:nvSpPr>
          <p:cNvPr id="4" name="Title 1"/>
          <p:cNvSpPr txBox="1">
            <a:spLocks/>
          </p:cNvSpPr>
          <p:nvPr/>
        </p:nvSpPr>
        <p:spPr>
          <a:xfrm>
            <a:off x="3048" y="0"/>
            <a:ext cx="3273552" cy="381000"/>
          </a:xfrm>
          <a:prstGeom prst="rect">
            <a:avLst/>
          </a:prstGeom>
          <a:solidFill>
            <a:schemeClr val="accent3">
              <a:lumMod val="40000"/>
              <a:lumOff val="60000"/>
            </a:schemeClr>
          </a:solidFill>
        </p:spPr>
        <p:txBody>
          <a:bodyPr vert="horz" anchor="ctr">
            <a:normAutofit fontScale="4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b="1" dirty="0" smtClean="0"/>
              <a:t>FRACTURE HUMERAL SHAFT</a:t>
            </a:r>
            <a:endParaRPr lang="en-US" b="1"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278</a:t>
            </a:fld>
            <a:endParaRPr lang="en-US"/>
          </a:p>
        </p:txBody>
      </p:sp>
      <p:sp>
        <p:nvSpPr>
          <p:cNvPr id="6" name="Date Placeholder 5"/>
          <p:cNvSpPr>
            <a:spLocks noGrp="1"/>
          </p:cNvSpPr>
          <p:nvPr>
            <p:ph type="dt" sz="half" idx="10"/>
          </p:nvPr>
        </p:nvSpPr>
        <p:spPr/>
        <p:txBody>
          <a:bodyPr/>
          <a:lstStyle/>
          <a:p>
            <a:fld id="{A3B20DF5-8322-4BAD-B140-BB5B03D94D51}" type="datetime1">
              <a:rPr lang="en-US" smtClean="0"/>
              <a:t>8/18/2020</a:t>
            </a:fld>
            <a:endParaRPr lang="en-US"/>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279</a:t>
            </a:fld>
            <a:endParaRPr lang="en-US"/>
          </a:p>
        </p:txBody>
      </p:sp>
      <p:pic>
        <p:nvPicPr>
          <p:cNvPr id="7" name="Content Placeholder 6"/>
          <p:cNvPicPr>
            <a:picLocks noGrp="1" noChangeAspect="1"/>
          </p:cNvPicPr>
          <p:nvPr>
            <p:ph sz="quarter" idx="1"/>
          </p:nvPr>
        </p:nvPicPr>
        <p:blipFill>
          <a:blip r:embed="rId2"/>
          <a:stretch>
            <a:fillRect/>
          </a:stretch>
        </p:blipFill>
        <p:spPr>
          <a:xfrm>
            <a:off x="609600" y="228600"/>
            <a:ext cx="8305799" cy="6248400"/>
          </a:xfrm>
          <a:prstGeom prst="rect">
            <a:avLst/>
          </a:prstGeom>
        </p:spPr>
      </p:pic>
    </p:spTree>
    <p:extLst>
      <p:ext uri="{BB962C8B-B14F-4D97-AF65-F5344CB8AC3E}">
        <p14:creationId xmlns:p14="http://schemas.microsoft.com/office/powerpoint/2010/main" val="1365442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Primary Assessment</a:t>
            </a:r>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28</a:t>
            </a:fld>
            <a:endParaRPr lang="en-US"/>
          </a:p>
        </p:txBody>
      </p:sp>
      <p:sp>
        <p:nvSpPr>
          <p:cNvPr id="5" name="Content Placeholder 4"/>
          <p:cNvSpPr>
            <a:spLocks noGrp="1"/>
          </p:cNvSpPr>
          <p:nvPr>
            <p:ph sz="quarter" idx="1"/>
          </p:nvPr>
        </p:nvSpPr>
        <p:spPr/>
        <p:txBody>
          <a:bodyPr>
            <a:noAutofit/>
          </a:bodyPr>
          <a:lstStyle/>
          <a:p>
            <a:r>
              <a:rPr lang="en-US" sz="3600" dirty="0"/>
              <a:t>The primary assessment of an individual who has sustained a traumatic injury is similar to that of any patient. What differentiates the type of care that is delivered is when caring for trauma victims, the goal is to quickly identify and initiate treatment of any potentially life-threatening problems before continuing with the remainder of the assessment </a:t>
            </a:r>
          </a:p>
        </p:txBody>
      </p:sp>
    </p:spTree>
    <p:extLst>
      <p:ext uri="{BB962C8B-B14F-4D97-AF65-F5344CB8AC3E}">
        <p14:creationId xmlns:p14="http://schemas.microsoft.com/office/powerpoint/2010/main" val="3237551488"/>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280</a:t>
            </a:fld>
            <a:endParaRPr lang="en-US"/>
          </a:p>
        </p:txBody>
      </p:sp>
      <p:pic>
        <p:nvPicPr>
          <p:cNvPr id="9" name="Content Placeholder 8"/>
          <p:cNvPicPr>
            <a:picLocks noGrp="1" noChangeAspect="1"/>
          </p:cNvPicPr>
          <p:nvPr>
            <p:ph sz="quarter" idx="1"/>
          </p:nvPr>
        </p:nvPicPr>
        <p:blipFill>
          <a:blip r:embed="rId2"/>
          <a:stretch>
            <a:fillRect/>
          </a:stretch>
        </p:blipFill>
        <p:spPr>
          <a:xfrm>
            <a:off x="609601" y="228600"/>
            <a:ext cx="8229599" cy="6384733"/>
          </a:xfrm>
          <a:prstGeom prst="rect">
            <a:avLst/>
          </a:prstGeom>
        </p:spPr>
      </p:pic>
    </p:spTree>
    <p:extLst>
      <p:ext uri="{BB962C8B-B14F-4D97-AF65-F5344CB8AC3E}">
        <p14:creationId xmlns:p14="http://schemas.microsoft.com/office/powerpoint/2010/main" val="113783667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461248" cy="6172200"/>
          </a:xfrm>
        </p:spPr>
        <p:txBody>
          <a:bodyPr>
            <a:normAutofit/>
          </a:bodyPr>
          <a:lstStyle/>
          <a:p>
            <a:pPr marL="514350" indent="-514350">
              <a:buFont typeface="+mj-lt"/>
              <a:buAutoNum type="arabicPeriod" startAt="2"/>
            </a:pPr>
            <a:r>
              <a:rPr lang="en-US" dirty="0" smtClean="0"/>
              <a:t>Functional bracing.</a:t>
            </a:r>
          </a:p>
          <a:p>
            <a:pPr marL="320040" lvl="1" indent="0">
              <a:buNone/>
            </a:pPr>
            <a:r>
              <a:rPr lang="en-US" dirty="0"/>
              <a:t>A contoured thermoplastic sleeve is secured in place with interlocking fabric closures around the upper arm immobilizing the reduced fracture</a:t>
            </a:r>
            <a:r>
              <a:rPr lang="en-US" dirty="0" smtClean="0"/>
              <a:t>.</a:t>
            </a:r>
          </a:p>
          <a:p>
            <a:pPr marL="514350" indent="-514350">
              <a:buAutoNum type="arabicPeriod" startAt="3"/>
            </a:pPr>
            <a:r>
              <a:rPr lang="en-US" dirty="0"/>
              <a:t>Shoulder </a:t>
            </a:r>
            <a:r>
              <a:rPr lang="en-US" dirty="0" err="1"/>
              <a:t>spica</a:t>
            </a:r>
            <a:r>
              <a:rPr lang="en-US" dirty="0"/>
              <a:t> </a:t>
            </a:r>
            <a:r>
              <a:rPr lang="en-US" dirty="0" smtClean="0"/>
              <a:t>cast: may </a:t>
            </a:r>
            <a:r>
              <a:rPr lang="en-US" dirty="0"/>
              <a:t>be used during early treatment of unstable </a:t>
            </a:r>
            <a:r>
              <a:rPr lang="en-US" dirty="0" err="1"/>
              <a:t>humerus</a:t>
            </a:r>
            <a:r>
              <a:rPr lang="en-US" dirty="0"/>
              <a:t> fracture.</a:t>
            </a:r>
          </a:p>
          <a:p>
            <a:pPr marL="514350" indent="-514350">
              <a:buAutoNum type="arabicPeriod" startAt="3"/>
            </a:pPr>
            <a:r>
              <a:rPr lang="en-US" dirty="0"/>
              <a:t>Skeletal </a:t>
            </a:r>
            <a:r>
              <a:rPr lang="en-US" dirty="0" smtClean="0"/>
              <a:t>traction: may </a:t>
            </a:r>
            <a:r>
              <a:rPr lang="en-US" dirty="0"/>
              <a:t>be </a:t>
            </a:r>
            <a:r>
              <a:rPr lang="en-US" dirty="0" smtClean="0"/>
              <a:t>used </a:t>
            </a:r>
            <a:r>
              <a:rPr lang="en-US" dirty="0"/>
              <a:t>for </a:t>
            </a:r>
            <a:r>
              <a:rPr lang="en-US" dirty="0" err="1"/>
              <a:t>pts</a:t>
            </a:r>
            <a:r>
              <a:rPr lang="en-US" dirty="0"/>
              <a:t> who must remain in bed because of their injuries. </a:t>
            </a:r>
            <a:endParaRPr lang="en-US" dirty="0" smtClean="0"/>
          </a:p>
          <a:p>
            <a:pPr marL="514350" indent="-514350">
              <a:buAutoNum type="arabicPeriod" startAt="5"/>
            </a:pPr>
            <a:r>
              <a:rPr lang="en-US" dirty="0"/>
              <a:t>Open fractures </a:t>
            </a:r>
            <a:r>
              <a:rPr lang="en-US" dirty="0" smtClean="0"/>
              <a:t>are </a:t>
            </a:r>
            <a:r>
              <a:rPr lang="en-US" dirty="0"/>
              <a:t>treated by external fixators.</a:t>
            </a:r>
          </a:p>
          <a:p>
            <a:pPr marL="514350" indent="-514350">
              <a:buAutoNum type="arabicPeriod" startAt="5"/>
            </a:pPr>
            <a:r>
              <a:rPr lang="en-US" dirty="0" smtClean="0"/>
              <a:t>ORIF is </a:t>
            </a:r>
            <a:r>
              <a:rPr lang="en-US" dirty="0"/>
              <a:t>necessary with nerve palsy or pathologic fractures</a:t>
            </a:r>
          </a:p>
          <a:p>
            <a:pPr marL="514350" indent="-514350">
              <a:buAutoNum type="arabicPeriod" startAt="3"/>
            </a:pPr>
            <a:endParaRPr lang="en-US" dirty="0"/>
          </a:p>
          <a:p>
            <a:pPr marL="514350" indent="-514350">
              <a:buFont typeface="+mj-lt"/>
              <a:buAutoNum type="arabicPeriod" startAt="2"/>
            </a:pPr>
            <a:endParaRPr lang="en-US" dirty="0"/>
          </a:p>
          <a:p>
            <a:pPr marL="514350" indent="-514350">
              <a:buFont typeface="+mj-lt"/>
              <a:buAutoNum type="arabicPeriod" startAt="2"/>
            </a:pPr>
            <a:endParaRPr lang="en-US" dirty="0"/>
          </a:p>
        </p:txBody>
      </p:sp>
      <p:sp>
        <p:nvSpPr>
          <p:cNvPr id="4" name="Title 1"/>
          <p:cNvSpPr txBox="1">
            <a:spLocks/>
          </p:cNvSpPr>
          <p:nvPr/>
        </p:nvSpPr>
        <p:spPr>
          <a:xfrm>
            <a:off x="3048" y="0"/>
            <a:ext cx="3273552" cy="381000"/>
          </a:xfrm>
          <a:prstGeom prst="rect">
            <a:avLst/>
          </a:prstGeom>
          <a:solidFill>
            <a:schemeClr val="accent3">
              <a:lumMod val="40000"/>
              <a:lumOff val="60000"/>
            </a:schemeClr>
          </a:solidFill>
        </p:spPr>
        <p:txBody>
          <a:bodyPr vert="horz" anchor="ctr">
            <a:normAutofit fontScale="4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b="1" dirty="0" smtClean="0"/>
              <a:t>FRACTURE HUMERAL SHAFT</a:t>
            </a:r>
            <a:endParaRPr lang="en-US" b="1"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281</a:t>
            </a:fld>
            <a:endParaRPr lang="en-US"/>
          </a:p>
        </p:txBody>
      </p:sp>
      <p:sp>
        <p:nvSpPr>
          <p:cNvPr id="6" name="Date Placeholder 5"/>
          <p:cNvSpPr>
            <a:spLocks noGrp="1"/>
          </p:cNvSpPr>
          <p:nvPr>
            <p:ph type="dt" sz="half" idx="10"/>
          </p:nvPr>
        </p:nvSpPr>
        <p:spPr/>
        <p:txBody>
          <a:bodyPr/>
          <a:lstStyle/>
          <a:p>
            <a:fld id="{48298798-AFF9-4BAF-8712-A4BA58ABBE47}" type="datetime1">
              <a:rPr lang="en-US" smtClean="0"/>
              <a:t>8/18/2020</a:t>
            </a:fld>
            <a:endParaRPr lang="en-US"/>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arm brace.</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282</a:t>
            </a:fld>
            <a:endParaRPr lang="en-US"/>
          </a:p>
        </p:txBody>
      </p:sp>
      <p:pic>
        <p:nvPicPr>
          <p:cNvPr id="7" name="Content Placeholder 6"/>
          <p:cNvPicPr>
            <a:picLocks noGrp="1" noChangeAspect="1"/>
          </p:cNvPicPr>
          <p:nvPr>
            <p:ph sz="quarter" idx="1"/>
          </p:nvPr>
        </p:nvPicPr>
        <p:blipFill>
          <a:blip r:embed="rId2"/>
          <a:stretch>
            <a:fillRect/>
          </a:stretch>
        </p:blipFill>
        <p:spPr>
          <a:xfrm>
            <a:off x="609602" y="1219199"/>
            <a:ext cx="8229598" cy="5394133"/>
          </a:xfrm>
          <a:prstGeom prst="rect">
            <a:avLst/>
          </a:prstGeom>
        </p:spPr>
      </p:pic>
    </p:spTree>
    <p:extLst>
      <p:ext uri="{BB962C8B-B14F-4D97-AF65-F5344CB8AC3E}">
        <p14:creationId xmlns:p14="http://schemas.microsoft.com/office/powerpoint/2010/main" val="292661308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537448" cy="990600"/>
          </a:xfrm>
        </p:spPr>
        <p:txBody>
          <a:bodyPr>
            <a:normAutofit/>
          </a:bodyPr>
          <a:lstStyle/>
          <a:p>
            <a:r>
              <a:rPr lang="en-US" sz="4800" b="1" dirty="0" smtClean="0"/>
              <a:t>FRACTURE PELVIS</a:t>
            </a:r>
            <a:endParaRPr lang="en-US" sz="4800" b="1" dirty="0"/>
          </a:p>
        </p:txBody>
      </p:sp>
      <p:sp>
        <p:nvSpPr>
          <p:cNvPr id="3" name="Content Placeholder 2"/>
          <p:cNvSpPr>
            <a:spLocks noGrp="1"/>
          </p:cNvSpPr>
          <p:nvPr>
            <p:ph sz="quarter" idx="1"/>
          </p:nvPr>
        </p:nvSpPr>
        <p:spPr>
          <a:xfrm>
            <a:off x="304800" y="2133600"/>
            <a:ext cx="8461248" cy="3962400"/>
          </a:xfrm>
        </p:spPr>
        <p:txBody>
          <a:bodyPr>
            <a:normAutofit/>
          </a:bodyPr>
          <a:lstStyle/>
          <a:p>
            <a:pPr>
              <a:buNone/>
            </a:pPr>
            <a:r>
              <a:rPr lang="en-US" dirty="0" smtClean="0"/>
              <a:t>The sacrum, ilium, pubis, &amp; ischium bones form the pelvic bone, a fused, stable, bony ring in adults.</a:t>
            </a:r>
          </a:p>
        </p:txBody>
      </p:sp>
      <p:sp>
        <p:nvSpPr>
          <p:cNvPr id="5" name="Title 1"/>
          <p:cNvSpPr txBox="1">
            <a:spLocks/>
          </p:cNvSpPr>
          <p:nvPr/>
        </p:nvSpPr>
        <p:spPr>
          <a:xfrm>
            <a:off x="0" y="14514"/>
            <a:ext cx="1978152" cy="457200"/>
          </a:xfrm>
          <a:prstGeom prst="rect">
            <a:avLst/>
          </a:prstGeom>
          <a:solidFill>
            <a:schemeClr val="bg2"/>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1800" b="1" dirty="0" smtClean="0"/>
              <a:t>FRACTURE PELVIS</a:t>
            </a:r>
            <a:endParaRPr lang="en-US" sz="1800" b="1"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normAutofit fontScale="85000" lnSpcReduction="20000"/>
          </a:bodyPr>
          <a:lstStyle/>
          <a:p>
            <a:fld id="{08AA56A4-ACE6-4418-8F94-C9D452C3DDAF}" type="slidenum">
              <a:rPr lang="en-US" smtClean="0"/>
              <a:pPr/>
              <a:t>283</a:t>
            </a:fld>
            <a:endParaRPr lang="en-US"/>
          </a:p>
        </p:txBody>
      </p:sp>
      <p:sp>
        <p:nvSpPr>
          <p:cNvPr id="7" name="Date Placeholder 6"/>
          <p:cNvSpPr>
            <a:spLocks noGrp="1"/>
          </p:cNvSpPr>
          <p:nvPr>
            <p:ph type="dt" sz="half" idx="10"/>
          </p:nvPr>
        </p:nvSpPr>
        <p:spPr/>
        <p:txBody>
          <a:bodyPr/>
          <a:lstStyle/>
          <a:p>
            <a:fld id="{4336CF3C-A2CA-43AF-A506-979EFDF707FC}" type="datetime1">
              <a:rPr lang="en-US" smtClean="0"/>
              <a:t>8/18/2020</a:t>
            </a:fld>
            <a:endParaRPr lang="en-US"/>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284</a:t>
            </a:fld>
            <a:endParaRPr lang="en-US"/>
          </a:p>
        </p:txBody>
      </p:sp>
      <p:pic>
        <p:nvPicPr>
          <p:cNvPr id="7" name="Content Placeholder 6"/>
          <p:cNvPicPr>
            <a:picLocks noGrp="1" noChangeAspect="1"/>
          </p:cNvPicPr>
          <p:nvPr>
            <p:ph sz="quarter" idx="1"/>
          </p:nvPr>
        </p:nvPicPr>
        <p:blipFill>
          <a:blip r:embed="rId2"/>
          <a:stretch>
            <a:fillRect/>
          </a:stretch>
        </p:blipFill>
        <p:spPr>
          <a:xfrm>
            <a:off x="533400" y="228600"/>
            <a:ext cx="8305800" cy="6705600"/>
          </a:xfrm>
          <a:prstGeom prst="rect">
            <a:avLst/>
          </a:prstGeom>
        </p:spPr>
      </p:pic>
    </p:spTree>
    <p:extLst>
      <p:ext uri="{BB962C8B-B14F-4D97-AF65-F5344CB8AC3E}">
        <p14:creationId xmlns:p14="http://schemas.microsoft.com/office/powerpoint/2010/main" val="226628846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BONES</a:t>
            </a:r>
            <a:endParaRPr lang="en-US" dirty="0"/>
          </a:p>
        </p:txBody>
      </p:sp>
      <p:pic>
        <p:nvPicPr>
          <p:cNvPr id="4" name="Content Placeholder 3"/>
          <p:cNvPicPr>
            <a:picLocks noGrp="1"/>
          </p:cNvPicPr>
          <p:nvPr>
            <p:ph sz="quarter" idx="1"/>
          </p:nvPr>
        </p:nvPicPr>
        <p:blipFill>
          <a:blip r:embed="rId2" cstate="print"/>
          <a:stretch>
            <a:fillRect/>
          </a:stretch>
        </p:blipFill>
        <p:spPr bwMode="auto">
          <a:xfrm>
            <a:off x="228600" y="990600"/>
            <a:ext cx="8763000" cy="5715000"/>
          </a:xfrm>
          <a:prstGeom prst="rect">
            <a:avLst/>
          </a:prstGeom>
          <a:noFill/>
          <a:ln w="9525">
            <a:noFill/>
            <a:miter lim="800000"/>
            <a:headEnd/>
            <a:tailEnd/>
          </a:ln>
        </p:spPr>
      </p:pic>
      <p:sp>
        <p:nvSpPr>
          <p:cNvPr id="5" name="Title 1"/>
          <p:cNvSpPr txBox="1">
            <a:spLocks/>
          </p:cNvSpPr>
          <p:nvPr/>
        </p:nvSpPr>
        <p:spPr>
          <a:xfrm>
            <a:off x="0" y="14514"/>
            <a:ext cx="1978152" cy="457200"/>
          </a:xfrm>
          <a:prstGeom prst="rect">
            <a:avLst/>
          </a:prstGeom>
          <a:solidFill>
            <a:schemeClr val="bg2"/>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1800" b="1" dirty="0" smtClean="0"/>
              <a:t>FRACTURE PELVIS</a:t>
            </a:r>
            <a:endParaRPr lang="en-US" sz="1800" b="1" dirty="0"/>
          </a:p>
        </p:txBody>
      </p:sp>
      <p:sp>
        <p:nvSpPr>
          <p:cNvPr id="3" name="Footer Placeholder 2"/>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normAutofit fontScale="85000" lnSpcReduction="20000"/>
          </a:bodyPr>
          <a:lstStyle/>
          <a:p>
            <a:fld id="{08AA56A4-ACE6-4418-8F94-C9D452C3DDAF}" type="slidenum">
              <a:rPr lang="en-US" smtClean="0"/>
              <a:pPr/>
              <a:t>285</a:t>
            </a:fld>
            <a:endParaRPr lang="en-US"/>
          </a:p>
        </p:txBody>
      </p:sp>
      <p:sp>
        <p:nvSpPr>
          <p:cNvPr id="7" name="Date Placeholder 6"/>
          <p:cNvSpPr>
            <a:spLocks noGrp="1"/>
          </p:cNvSpPr>
          <p:nvPr>
            <p:ph type="dt" sz="half" idx="10"/>
          </p:nvPr>
        </p:nvSpPr>
        <p:spPr/>
        <p:txBody>
          <a:bodyPr/>
          <a:lstStyle/>
          <a:p>
            <a:fld id="{914E052D-6993-42A7-ADDD-539DFCA5C5E7}" type="datetime1">
              <a:rPr lang="en-US" smtClean="0"/>
              <a:t>8/18/2020</a:t>
            </a:fld>
            <a:endParaRPr lang="en-US"/>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286</a:t>
            </a:fld>
            <a:endParaRPr lang="en-US"/>
          </a:p>
        </p:txBody>
      </p:sp>
      <p:pic>
        <p:nvPicPr>
          <p:cNvPr id="7" name="Content Placeholder 6"/>
          <p:cNvPicPr>
            <a:picLocks noGrp="1" noChangeAspect="1"/>
          </p:cNvPicPr>
          <p:nvPr>
            <p:ph sz="quarter" idx="1"/>
          </p:nvPr>
        </p:nvPicPr>
        <p:blipFill>
          <a:blip r:embed="rId2"/>
          <a:stretch>
            <a:fillRect/>
          </a:stretch>
        </p:blipFill>
        <p:spPr>
          <a:xfrm>
            <a:off x="533400" y="228599"/>
            <a:ext cx="8381999" cy="6384733"/>
          </a:xfrm>
          <a:prstGeom prst="rect">
            <a:avLst/>
          </a:prstGeom>
        </p:spPr>
      </p:pic>
    </p:spTree>
    <p:extLst>
      <p:ext uri="{BB962C8B-B14F-4D97-AF65-F5344CB8AC3E}">
        <p14:creationId xmlns:p14="http://schemas.microsoft.com/office/powerpoint/2010/main" val="169906585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4800" y="471714"/>
                <a:ext cx="8461248" cy="5624286"/>
              </a:xfrm>
            </p:spPr>
            <p:txBody>
              <a:bodyPr>
                <a:normAutofit/>
              </a:bodyPr>
              <a:lstStyle/>
              <a:p>
                <a:pPr>
                  <a:buNone/>
                </a:pPr>
                <a:r>
                  <a:rPr lang="en-US" b="1" dirty="0" smtClean="0"/>
                  <a:t>CAUSES </a:t>
                </a:r>
                <a:r>
                  <a:rPr lang="en-US" b="1" dirty="0"/>
                  <a:t>OF PELVIC FRACTURE</a:t>
                </a:r>
              </a:p>
              <a:p>
                <a:pPr>
                  <a:spcAft>
                    <a:spcPts val="1200"/>
                  </a:spcAft>
                </a:pPr>
                <a:r>
                  <a:rPr lang="en-US" dirty="0"/>
                  <a:t>Falls, crush </a:t>
                </a:r>
                <a:r>
                  <a:rPr lang="en-US" dirty="0" smtClean="0"/>
                  <a:t>injuries</a:t>
                </a:r>
              </a:p>
              <a:p>
                <a:pPr>
                  <a:spcAft>
                    <a:spcPts val="1200"/>
                  </a:spcAft>
                </a:pPr>
                <a:r>
                  <a:rPr lang="en-US" dirty="0" smtClean="0"/>
                  <a:t>At least </a:t>
                </a:r>
                <a14:m>
                  <m:oMath xmlns:m="http://schemas.openxmlformats.org/officeDocument/2006/math">
                    <m:f>
                      <m:fPr>
                        <m:type m:val="skw"/>
                        <m:ctrlPr>
                          <a:rPr lang="en-US"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3</m:t>
                        </m:r>
                      </m:den>
                    </m:f>
                    <m:r>
                      <a:rPr lang="en-US" i="1" dirty="0" smtClean="0">
                        <a:latin typeface="Cambria Math" panose="02040503050406030204" pitchFamily="18" charset="0"/>
                      </a:rPr>
                      <m:t> </m:t>
                    </m:r>
                  </m:oMath>
                </a14:m>
                <a:r>
                  <a:rPr lang="en-US" dirty="0" smtClean="0"/>
                  <a:t>are </a:t>
                </a:r>
                <a:r>
                  <a:rPr lang="en-US" dirty="0"/>
                  <a:t>associated with multiple injuries. </a:t>
                </a:r>
                <a:endParaRPr lang="en-US" dirty="0" smtClean="0"/>
              </a:p>
              <a:p>
                <a:pPr>
                  <a:spcAft>
                    <a:spcPts val="1200"/>
                  </a:spcAft>
                </a:pPr>
                <a:r>
                  <a:rPr lang="en-US" dirty="0" smtClean="0"/>
                  <a:t>High </a:t>
                </a:r>
                <a:r>
                  <a:rPr lang="en-US" dirty="0"/>
                  <a:t>mortality rate </a:t>
                </a:r>
                <a:r>
                  <a:rPr lang="en-US" dirty="0" smtClean="0"/>
                  <a:t>associated </a:t>
                </a:r>
                <a:r>
                  <a:rPr lang="en-US" dirty="0"/>
                  <a:t>with hemorrhage, pulmonary </a:t>
                </a:r>
                <a:r>
                  <a:rPr lang="en-US" dirty="0" smtClean="0"/>
                  <a:t>complications, fat emboli, intravascular coagulation, thromboembolic complications, &amp; infection.</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4800" y="471714"/>
                <a:ext cx="8461248" cy="5624286"/>
              </a:xfrm>
              <a:blipFill rotWithShape="0">
                <a:blip r:embed="rId2"/>
                <a:stretch>
                  <a:fillRect l="-1513" t="-1083"/>
                </a:stretch>
              </a:blipFill>
            </p:spPr>
            <p:txBody>
              <a:bodyPr/>
              <a:lstStyle/>
              <a:p>
                <a:r>
                  <a:rPr lang="en-US">
                    <a:noFill/>
                  </a:rPr>
                  <a:t> </a:t>
                </a:r>
              </a:p>
            </p:txBody>
          </p:sp>
        </mc:Fallback>
      </mc:AlternateContent>
      <p:sp>
        <p:nvSpPr>
          <p:cNvPr id="5" name="Title 1"/>
          <p:cNvSpPr>
            <a:spLocks noGrp="1"/>
          </p:cNvSpPr>
          <p:nvPr>
            <p:ph type="title"/>
          </p:nvPr>
        </p:nvSpPr>
        <p:spPr>
          <a:xfrm>
            <a:off x="0" y="14514"/>
            <a:ext cx="1978152" cy="457200"/>
          </a:xfrm>
          <a:solidFill>
            <a:schemeClr val="bg2"/>
          </a:solidFill>
        </p:spPr>
        <p:txBody>
          <a:bodyPr>
            <a:noAutofit/>
          </a:bodyPr>
          <a:lstStyle/>
          <a:p>
            <a:r>
              <a:rPr lang="en-US" sz="1800" b="1" dirty="0" smtClean="0"/>
              <a:t>FRACTURE PELVIS</a:t>
            </a:r>
            <a:endParaRPr lang="en-US" sz="1800" b="1"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287</a:t>
            </a:fld>
            <a:endParaRPr lang="en-US"/>
          </a:p>
        </p:txBody>
      </p:sp>
      <p:sp>
        <p:nvSpPr>
          <p:cNvPr id="6" name="Date Placeholder 5"/>
          <p:cNvSpPr>
            <a:spLocks noGrp="1"/>
          </p:cNvSpPr>
          <p:nvPr>
            <p:ph type="dt" sz="half" idx="10"/>
          </p:nvPr>
        </p:nvSpPr>
        <p:spPr/>
        <p:txBody>
          <a:bodyPr/>
          <a:lstStyle/>
          <a:p>
            <a:fld id="{9B215C33-0C51-4747-8D00-4D8DC11E1672}" type="datetime1">
              <a:rPr lang="en-US" smtClean="0"/>
              <a:t>8/18/2020</a:t>
            </a:fld>
            <a:endParaRPr lang="en-US"/>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533400"/>
            <a:ext cx="8839200" cy="5562600"/>
          </a:xfrm>
        </p:spPr>
        <p:txBody>
          <a:bodyPr>
            <a:normAutofit/>
          </a:bodyPr>
          <a:lstStyle/>
          <a:p>
            <a:pPr>
              <a:buNone/>
            </a:pPr>
            <a:r>
              <a:rPr lang="en-US" b="1" dirty="0"/>
              <a:t>MANIFESTATIONS OF PELVIC FRACTURE</a:t>
            </a:r>
          </a:p>
          <a:p>
            <a:pPr>
              <a:spcAft>
                <a:spcPts val="1200"/>
              </a:spcAft>
            </a:pPr>
            <a:r>
              <a:rPr lang="en-US" dirty="0"/>
              <a:t>Ecchymosis</a:t>
            </a:r>
          </a:p>
          <a:p>
            <a:pPr>
              <a:spcAft>
                <a:spcPts val="1200"/>
              </a:spcAft>
            </a:pPr>
            <a:r>
              <a:rPr lang="en-US" dirty="0"/>
              <a:t>Tenderness over the </a:t>
            </a:r>
            <a:r>
              <a:rPr lang="en-US" dirty="0" err="1"/>
              <a:t>symphysis</a:t>
            </a:r>
            <a:r>
              <a:rPr lang="en-US" dirty="0"/>
              <a:t> pubis, anterior iliac spine, iliac crest, sacrum or coccyx.</a:t>
            </a:r>
          </a:p>
          <a:p>
            <a:pPr>
              <a:spcAft>
                <a:spcPts val="1200"/>
              </a:spcAft>
            </a:pPr>
            <a:r>
              <a:rPr lang="en-US" dirty="0"/>
              <a:t>Local </a:t>
            </a:r>
            <a:r>
              <a:rPr lang="en-US" dirty="0" smtClean="0"/>
              <a:t>swelling</a:t>
            </a:r>
          </a:p>
          <a:p>
            <a:pPr>
              <a:spcAft>
                <a:spcPts val="1200"/>
              </a:spcAft>
            </a:pPr>
            <a:r>
              <a:rPr lang="en-US" dirty="0" smtClean="0"/>
              <a:t>Numbness or tingling of pubis, genitalia, &amp; proximal thighs.</a:t>
            </a:r>
          </a:p>
          <a:p>
            <a:pPr>
              <a:spcAft>
                <a:spcPts val="1200"/>
              </a:spcAft>
            </a:pPr>
            <a:r>
              <a:rPr lang="en-US" dirty="0" smtClean="0"/>
              <a:t>Inability to bear weight without discomfort.</a:t>
            </a:r>
          </a:p>
        </p:txBody>
      </p:sp>
      <p:sp>
        <p:nvSpPr>
          <p:cNvPr id="5" name="Title 1"/>
          <p:cNvSpPr>
            <a:spLocks noGrp="1"/>
          </p:cNvSpPr>
          <p:nvPr>
            <p:ph type="title"/>
          </p:nvPr>
        </p:nvSpPr>
        <p:spPr>
          <a:xfrm>
            <a:off x="0" y="14514"/>
            <a:ext cx="1978152" cy="457200"/>
          </a:xfrm>
          <a:solidFill>
            <a:schemeClr val="bg2"/>
          </a:solidFill>
        </p:spPr>
        <p:txBody>
          <a:bodyPr>
            <a:noAutofit/>
          </a:bodyPr>
          <a:lstStyle/>
          <a:p>
            <a:r>
              <a:rPr lang="en-US" sz="1800" b="1" dirty="0" smtClean="0"/>
              <a:t>FRACTURE PELVIS</a:t>
            </a:r>
            <a:endParaRPr lang="en-US" sz="1800" b="1"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288</a:t>
            </a:fld>
            <a:endParaRPr lang="en-US"/>
          </a:p>
        </p:txBody>
      </p:sp>
      <p:sp>
        <p:nvSpPr>
          <p:cNvPr id="6" name="Date Placeholder 5"/>
          <p:cNvSpPr>
            <a:spLocks noGrp="1"/>
          </p:cNvSpPr>
          <p:nvPr>
            <p:ph type="dt" sz="half" idx="10"/>
          </p:nvPr>
        </p:nvSpPr>
        <p:spPr/>
        <p:txBody>
          <a:bodyPr/>
          <a:lstStyle/>
          <a:p>
            <a:fld id="{32990119-FD3C-4A96-ABF7-34F1A23071A3}" type="datetime1">
              <a:rPr lang="en-US" smtClean="0"/>
              <a:t>8/18/2020</a:t>
            </a:fld>
            <a:endParaRPr lang="en-US"/>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457200"/>
            <a:ext cx="8839200" cy="6172200"/>
          </a:xfrm>
        </p:spPr>
        <p:txBody>
          <a:bodyPr>
            <a:normAutofit lnSpcReduction="10000"/>
          </a:bodyPr>
          <a:lstStyle/>
          <a:p>
            <a:pPr marL="514350" indent="-514350">
              <a:buNone/>
            </a:pPr>
            <a:r>
              <a:rPr lang="en-US" b="1" dirty="0" smtClean="0"/>
              <a:t>TYPES </a:t>
            </a:r>
            <a:r>
              <a:rPr lang="en-US" b="1" dirty="0"/>
              <a:t>OF PELVIC FRACTURES </a:t>
            </a:r>
          </a:p>
          <a:p>
            <a:pPr marL="514350" indent="-514350">
              <a:buFont typeface="+mj-lt"/>
              <a:buAutoNum type="arabicPeriod"/>
            </a:pPr>
            <a:r>
              <a:rPr lang="en-US" b="1" dirty="0"/>
              <a:t>Stable pelvic fractures</a:t>
            </a:r>
          </a:p>
          <a:p>
            <a:pPr>
              <a:spcAft>
                <a:spcPts val="1200"/>
              </a:spcAft>
            </a:pPr>
            <a:r>
              <a:rPr lang="en-US" dirty="0"/>
              <a:t>May include fractures of a single pubic or </a:t>
            </a:r>
            <a:r>
              <a:rPr lang="en-US" dirty="0" err="1"/>
              <a:t>ischial</a:t>
            </a:r>
            <a:r>
              <a:rPr lang="en-US" dirty="0"/>
              <a:t> </a:t>
            </a:r>
            <a:r>
              <a:rPr lang="en-US" dirty="0" smtClean="0"/>
              <a:t>ramus; </a:t>
            </a:r>
            <a:r>
              <a:rPr lang="en-US" dirty="0" err="1" smtClean="0"/>
              <a:t>ipsilateral</a:t>
            </a:r>
            <a:r>
              <a:rPr lang="en-US" dirty="0" smtClean="0"/>
              <a:t> </a:t>
            </a:r>
            <a:r>
              <a:rPr lang="en-US" dirty="0"/>
              <a:t>pubic &amp; </a:t>
            </a:r>
            <a:r>
              <a:rPr lang="en-US" dirty="0" err="1"/>
              <a:t>ischial</a:t>
            </a:r>
            <a:r>
              <a:rPr lang="en-US" dirty="0"/>
              <a:t> </a:t>
            </a:r>
            <a:r>
              <a:rPr lang="en-US" dirty="0" smtClean="0"/>
              <a:t>rami; pelvic </a:t>
            </a:r>
            <a:r>
              <a:rPr lang="en-US" dirty="0"/>
              <a:t>wing of </a:t>
            </a:r>
            <a:r>
              <a:rPr lang="en-US" dirty="0" smtClean="0"/>
              <a:t>ilium (</a:t>
            </a:r>
            <a:r>
              <a:rPr lang="en-US" dirty="0" err="1" smtClean="0"/>
              <a:t>Duverney’s</a:t>
            </a:r>
            <a:r>
              <a:rPr lang="en-US" dirty="0" smtClean="0"/>
              <a:t> fracture); or fracture of the sacrum or coccyx. </a:t>
            </a:r>
          </a:p>
          <a:p>
            <a:pPr>
              <a:spcAft>
                <a:spcPts val="1200"/>
              </a:spcAft>
            </a:pPr>
            <a:r>
              <a:rPr lang="en-US" dirty="0"/>
              <a:t>T</a:t>
            </a:r>
            <a:r>
              <a:rPr lang="en-US" dirty="0" smtClean="0"/>
              <a:t>reated with a few days of bed rest &amp; symptom management until the pain &amp; discomfort are controlled. </a:t>
            </a:r>
          </a:p>
          <a:p>
            <a:pPr>
              <a:spcAft>
                <a:spcPts val="1200"/>
              </a:spcAft>
            </a:pPr>
            <a:r>
              <a:rPr lang="en-US" dirty="0"/>
              <a:t>Most </a:t>
            </a:r>
            <a:r>
              <a:rPr lang="en-US" dirty="0" smtClean="0"/>
              <a:t>heal </a:t>
            </a:r>
            <a:r>
              <a:rPr lang="en-US" dirty="0"/>
              <a:t>rapidly because the </a:t>
            </a:r>
            <a:r>
              <a:rPr lang="en-US" dirty="0" smtClean="0"/>
              <a:t>hip is </a:t>
            </a:r>
            <a:r>
              <a:rPr lang="en-US" dirty="0"/>
              <a:t>made up mostly of </a:t>
            </a:r>
            <a:r>
              <a:rPr lang="en-US" dirty="0" err="1"/>
              <a:t>cancellous</a:t>
            </a:r>
            <a:r>
              <a:rPr lang="en-US" dirty="0"/>
              <a:t> bone, </a:t>
            </a:r>
            <a:r>
              <a:rPr lang="en-US" dirty="0" smtClean="0"/>
              <a:t>with rich </a:t>
            </a:r>
            <a:r>
              <a:rPr lang="en-US" dirty="0"/>
              <a:t>blood supply.</a:t>
            </a:r>
          </a:p>
          <a:p>
            <a:pPr>
              <a:spcAft>
                <a:spcPts val="1200"/>
              </a:spcAft>
            </a:pPr>
            <a:r>
              <a:rPr lang="en-US" dirty="0" smtClean="0"/>
              <a:t>Ambulation </a:t>
            </a:r>
            <a:r>
              <a:rPr lang="en-US" dirty="0"/>
              <a:t>is resumed using ambulatory aids for protected weight bearing</a:t>
            </a:r>
            <a:r>
              <a:rPr lang="en-US" dirty="0" smtClean="0"/>
              <a:t>.</a:t>
            </a:r>
          </a:p>
          <a:p>
            <a:pPr>
              <a:buFont typeface="Wingdings" pitchFamily="2" charset="2"/>
              <a:buChar char="Ø"/>
            </a:pPr>
            <a:endParaRPr lang="en-US" dirty="0"/>
          </a:p>
        </p:txBody>
      </p:sp>
      <p:sp>
        <p:nvSpPr>
          <p:cNvPr id="5" name="Title 1"/>
          <p:cNvSpPr>
            <a:spLocks noGrp="1"/>
          </p:cNvSpPr>
          <p:nvPr>
            <p:ph type="title"/>
          </p:nvPr>
        </p:nvSpPr>
        <p:spPr>
          <a:xfrm>
            <a:off x="0" y="14514"/>
            <a:ext cx="1978152" cy="457200"/>
          </a:xfrm>
          <a:solidFill>
            <a:schemeClr val="bg2"/>
          </a:solidFill>
        </p:spPr>
        <p:txBody>
          <a:bodyPr>
            <a:noAutofit/>
          </a:bodyPr>
          <a:lstStyle/>
          <a:p>
            <a:r>
              <a:rPr lang="en-US" sz="1800" b="1" dirty="0" smtClean="0"/>
              <a:t>FRACTURE PELVIS</a:t>
            </a:r>
            <a:endParaRPr lang="en-US" sz="1800" b="1"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289</a:t>
            </a:fld>
            <a:endParaRPr lang="en-US"/>
          </a:p>
        </p:txBody>
      </p:sp>
      <p:sp>
        <p:nvSpPr>
          <p:cNvPr id="6" name="Date Placeholder 5"/>
          <p:cNvSpPr>
            <a:spLocks noGrp="1"/>
          </p:cNvSpPr>
          <p:nvPr>
            <p:ph type="dt" sz="half" idx="10"/>
          </p:nvPr>
        </p:nvSpPr>
        <p:spPr/>
        <p:txBody>
          <a:bodyPr/>
          <a:lstStyle/>
          <a:p>
            <a:fld id="{A36A241D-BC46-459D-9D3F-1DA132D22CB4}" type="datetime1">
              <a:rPr lang="en-US" smtClean="0"/>
              <a:t>8/18/2020</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29</a:t>
            </a:fld>
            <a:endParaRPr lang="en-US"/>
          </a:p>
        </p:txBody>
      </p:sp>
      <p:sp>
        <p:nvSpPr>
          <p:cNvPr id="5" name="Content Placeholder 4"/>
          <p:cNvSpPr>
            <a:spLocks noGrp="1"/>
          </p:cNvSpPr>
          <p:nvPr>
            <p:ph sz="quarter" idx="1"/>
          </p:nvPr>
        </p:nvSpPr>
        <p:spPr/>
        <p:txBody>
          <a:bodyPr>
            <a:noAutofit/>
          </a:bodyPr>
          <a:lstStyle/>
          <a:p>
            <a:r>
              <a:rPr lang="en-US" sz="3200" dirty="0"/>
              <a:t>Securing a patient’s airway, for example, while protecting their cervical spine is essential and should always occur prior to examining a wound. Some care might occur concurrently, such as, maintaining the cervical spine while applying pressure to a wound with pulsatile bleeding (arterial bleeding or other related circulation problems). This condition can also be life-threatening and will require immediate intervention. </a:t>
            </a:r>
          </a:p>
        </p:txBody>
      </p:sp>
    </p:spTree>
    <p:extLst>
      <p:ext uri="{BB962C8B-B14F-4D97-AF65-F5344CB8AC3E}">
        <p14:creationId xmlns:p14="http://schemas.microsoft.com/office/powerpoint/2010/main" val="1735830721"/>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71714"/>
            <a:ext cx="8763000" cy="5624286"/>
          </a:xfrm>
        </p:spPr>
        <p:txBody>
          <a:bodyPr>
            <a:normAutofit/>
          </a:bodyPr>
          <a:lstStyle/>
          <a:p>
            <a:pPr marL="514350" indent="-514350">
              <a:buAutoNum type="arabicPeriod" startAt="2"/>
            </a:pPr>
            <a:r>
              <a:rPr lang="en-US" b="1" dirty="0" smtClean="0"/>
              <a:t>Unstable pelvic fractures </a:t>
            </a:r>
          </a:p>
          <a:p>
            <a:pPr marL="514350" indent="-514350">
              <a:buNone/>
            </a:pPr>
            <a:r>
              <a:rPr lang="en-US" dirty="0" smtClean="0"/>
              <a:t>May be any of three (3) types</a:t>
            </a:r>
          </a:p>
          <a:p>
            <a:pPr marL="571500" indent="-571500">
              <a:spcAft>
                <a:spcPts val="1200"/>
              </a:spcAft>
              <a:buFont typeface="+mj-lt"/>
              <a:buAutoNum type="romanLcPeriod"/>
            </a:pPr>
            <a:r>
              <a:rPr lang="en-US" dirty="0" smtClean="0"/>
              <a:t>Rotationally unstable: </a:t>
            </a:r>
            <a:r>
              <a:rPr lang="en-US" sz="2800" dirty="0" smtClean="0"/>
              <a:t>from lateral or AP compression. e.g. open book type (separation at the </a:t>
            </a:r>
            <a:r>
              <a:rPr lang="en-US" sz="2800" dirty="0" err="1" smtClean="0"/>
              <a:t>symphysis</a:t>
            </a:r>
            <a:r>
              <a:rPr lang="en-US" sz="2800" dirty="0" smtClean="0"/>
              <a:t> pubis) </a:t>
            </a:r>
            <a:endParaRPr lang="en-US" dirty="0" smtClean="0"/>
          </a:p>
          <a:p>
            <a:pPr marL="571500" indent="-571500">
              <a:spcAft>
                <a:spcPts val="1200"/>
              </a:spcAft>
              <a:buFont typeface="+mj-lt"/>
              <a:buAutoNum type="romanLcPeriod"/>
            </a:pPr>
            <a:r>
              <a:rPr lang="en-US" dirty="0" smtClean="0"/>
              <a:t>Vertically </a:t>
            </a:r>
            <a:r>
              <a:rPr lang="en-US" dirty="0"/>
              <a:t>unstable </a:t>
            </a:r>
            <a:r>
              <a:rPr lang="en-US" dirty="0" smtClean="0"/>
              <a:t>e.g. </a:t>
            </a:r>
            <a:r>
              <a:rPr lang="en-US" dirty="0"/>
              <a:t>vertical shear type </a:t>
            </a:r>
            <a:r>
              <a:rPr lang="en-US" dirty="0" smtClean="0"/>
              <a:t>(superior-inferior </a:t>
            </a:r>
            <a:r>
              <a:rPr lang="en-US" dirty="0"/>
              <a:t>displacement of the </a:t>
            </a:r>
            <a:r>
              <a:rPr lang="en-US" dirty="0" smtClean="0"/>
              <a:t>pelvic sides).</a:t>
            </a:r>
            <a:endParaRPr lang="en-US" dirty="0"/>
          </a:p>
          <a:p>
            <a:pPr marL="571500" indent="-571500">
              <a:spcAft>
                <a:spcPts val="1200"/>
              </a:spcAft>
              <a:buAutoNum type="romanLcPeriod" startAt="2"/>
            </a:pPr>
            <a:r>
              <a:rPr lang="en-US" dirty="0"/>
              <a:t>A combination of both.</a:t>
            </a:r>
          </a:p>
          <a:p>
            <a:pPr marL="571500" indent="-571500">
              <a:buNone/>
            </a:pPr>
            <a:r>
              <a:rPr lang="en-US" dirty="0"/>
              <a:t>Treatment: </a:t>
            </a:r>
            <a:r>
              <a:rPr lang="en-US" dirty="0" smtClean="0"/>
              <a:t>External </a:t>
            </a:r>
            <a:r>
              <a:rPr lang="en-US" dirty="0"/>
              <a:t>fixation or </a:t>
            </a:r>
            <a:r>
              <a:rPr lang="en-US" dirty="0" smtClean="0"/>
              <a:t>ORIF</a:t>
            </a:r>
            <a:endParaRPr lang="en-US" dirty="0"/>
          </a:p>
          <a:p>
            <a:pPr marL="571500" indent="-571500">
              <a:buFont typeface="+mj-lt"/>
              <a:buAutoNum type="romanLcPeriod"/>
            </a:pPr>
            <a:endParaRPr lang="en-US" dirty="0"/>
          </a:p>
        </p:txBody>
      </p:sp>
      <p:sp>
        <p:nvSpPr>
          <p:cNvPr id="5" name="Title 1"/>
          <p:cNvSpPr>
            <a:spLocks noGrp="1"/>
          </p:cNvSpPr>
          <p:nvPr>
            <p:ph type="title"/>
          </p:nvPr>
        </p:nvSpPr>
        <p:spPr>
          <a:xfrm>
            <a:off x="0" y="14514"/>
            <a:ext cx="1978152" cy="457200"/>
          </a:xfrm>
          <a:solidFill>
            <a:schemeClr val="bg2"/>
          </a:solidFill>
        </p:spPr>
        <p:txBody>
          <a:bodyPr>
            <a:noAutofit/>
          </a:bodyPr>
          <a:lstStyle/>
          <a:p>
            <a:r>
              <a:rPr lang="en-US" sz="1800" b="1" dirty="0" smtClean="0"/>
              <a:t>FRACTURE PELVIS</a:t>
            </a:r>
            <a:endParaRPr lang="en-US" sz="1800" b="1"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290</a:t>
            </a:fld>
            <a:endParaRPr lang="en-US"/>
          </a:p>
        </p:txBody>
      </p:sp>
      <p:sp>
        <p:nvSpPr>
          <p:cNvPr id="6" name="Date Placeholder 5"/>
          <p:cNvSpPr>
            <a:spLocks noGrp="1"/>
          </p:cNvSpPr>
          <p:nvPr>
            <p:ph type="dt" sz="half" idx="10"/>
          </p:nvPr>
        </p:nvSpPr>
        <p:spPr/>
        <p:txBody>
          <a:bodyPr/>
          <a:lstStyle/>
          <a:p>
            <a:fld id="{38E5EC99-816B-46DA-981B-4F888E8A8564}" type="datetime1">
              <a:rPr lang="en-US" smtClean="0"/>
              <a:t>8/18/2020</a:t>
            </a:fld>
            <a:endParaRPr lang="en-US"/>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85800"/>
            <a:ext cx="8461248" cy="5943600"/>
          </a:xfrm>
        </p:spPr>
        <p:txBody>
          <a:bodyPr>
            <a:normAutofit/>
          </a:bodyPr>
          <a:lstStyle/>
          <a:p>
            <a:pPr marL="571500" indent="-571500">
              <a:buAutoNum type="arabicPeriod" startAt="3"/>
            </a:pPr>
            <a:r>
              <a:rPr lang="en-US" b="1" dirty="0" smtClean="0"/>
              <a:t>Vertical shear pelvic fractures</a:t>
            </a:r>
          </a:p>
          <a:p>
            <a:r>
              <a:rPr lang="en-US" dirty="0" smtClean="0"/>
              <a:t>Involves the anterior &amp; posterior pelvic ring with </a:t>
            </a:r>
            <a:r>
              <a:rPr lang="en-US" dirty="0"/>
              <a:t>vertical displacement, usually through the </a:t>
            </a:r>
            <a:r>
              <a:rPr lang="en-US" dirty="0" err="1"/>
              <a:t>sacro</a:t>
            </a:r>
            <a:r>
              <a:rPr lang="en-US" dirty="0"/>
              <a:t>-iliac </a:t>
            </a:r>
            <a:r>
              <a:rPr lang="en-US" dirty="0" smtClean="0"/>
              <a:t>joint with disruption of ligaments.</a:t>
            </a:r>
          </a:p>
          <a:p>
            <a:r>
              <a:rPr lang="en-US" dirty="0" smtClean="0"/>
              <a:t>Management: External </a:t>
            </a:r>
            <a:r>
              <a:rPr lang="en-US" dirty="0"/>
              <a:t>fixation with or without skeletal traction </a:t>
            </a:r>
            <a:r>
              <a:rPr lang="en-US" dirty="0" smtClean="0"/>
              <a:t>&amp; ORIF.</a:t>
            </a:r>
          </a:p>
          <a:p>
            <a:endParaRPr lang="en-US" dirty="0" smtClean="0"/>
          </a:p>
          <a:p>
            <a:pPr marL="514350" indent="-514350">
              <a:buAutoNum type="arabicPeriod" startAt="4"/>
            </a:pPr>
            <a:r>
              <a:rPr lang="en-US" b="1" dirty="0"/>
              <a:t>Fracture acetabulum</a:t>
            </a:r>
          </a:p>
          <a:p>
            <a:r>
              <a:rPr lang="en-US" dirty="0"/>
              <a:t>Often seen after motor vehicle crashes in which the femur is jammed into the dashboard.</a:t>
            </a:r>
          </a:p>
          <a:p>
            <a:r>
              <a:rPr lang="en-US" dirty="0" smtClean="0"/>
              <a:t>Management: </a:t>
            </a:r>
            <a:r>
              <a:rPr lang="en-US" dirty="0"/>
              <a:t>depends on the pattern of </a:t>
            </a:r>
            <a:r>
              <a:rPr lang="en-US" dirty="0" smtClean="0"/>
              <a:t>fractures; </a:t>
            </a:r>
            <a:r>
              <a:rPr lang="en-US" dirty="0"/>
              <a:t>(traction, open reduction, </a:t>
            </a:r>
            <a:r>
              <a:rPr lang="en-US" dirty="0" err="1"/>
              <a:t>orthoplasty</a:t>
            </a:r>
            <a:r>
              <a:rPr lang="en-US" dirty="0" smtClean="0"/>
              <a:t>). </a:t>
            </a:r>
            <a:endParaRPr lang="en-US" dirty="0"/>
          </a:p>
          <a:p>
            <a:endParaRPr lang="en-US" dirty="0"/>
          </a:p>
        </p:txBody>
      </p:sp>
      <p:sp>
        <p:nvSpPr>
          <p:cNvPr id="5" name="Title 1"/>
          <p:cNvSpPr>
            <a:spLocks noGrp="1"/>
          </p:cNvSpPr>
          <p:nvPr>
            <p:ph type="title"/>
          </p:nvPr>
        </p:nvSpPr>
        <p:spPr>
          <a:xfrm>
            <a:off x="0" y="14514"/>
            <a:ext cx="1978152" cy="457200"/>
          </a:xfrm>
          <a:solidFill>
            <a:schemeClr val="bg2"/>
          </a:solidFill>
        </p:spPr>
        <p:txBody>
          <a:bodyPr>
            <a:noAutofit/>
          </a:bodyPr>
          <a:lstStyle/>
          <a:p>
            <a:r>
              <a:rPr lang="en-US" sz="1800" b="1" dirty="0" smtClean="0"/>
              <a:t>FRACTURE PELVIS</a:t>
            </a:r>
            <a:endParaRPr lang="en-US" sz="1800" b="1"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291</a:t>
            </a:fld>
            <a:endParaRPr lang="en-US"/>
          </a:p>
        </p:txBody>
      </p:sp>
      <p:sp>
        <p:nvSpPr>
          <p:cNvPr id="6" name="Date Placeholder 5"/>
          <p:cNvSpPr>
            <a:spLocks noGrp="1"/>
          </p:cNvSpPr>
          <p:nvPr>
            <p:ph type="dt" sz="half" idx="10"/>
          </p:nvPr>
        </p:nvSpPr>
        <p:spPr/>
        <p:txBody>
          <a:bodyPr/>
          <a:lstStyle/>
          <a:p>
            <a:fld id="{F37CFE5B-4D14-43ED-A683-A896C32CE6AD}" type="datetime1">
              <a:rPr lang="en-US" smtClean="0"/>
              <a:t>8/18/2020</a:t>
            </a:fld>
            <a:endParaRPr lang="en-US"/>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461248" cy="5562600"/>
          </a:xfrm>
        </p:spPr>
        <p:txBody>
          <a:bodyPr>
            <a:normAutofit/>
          </a:bodyPr>
          <a:lstStyle/>
          <a:p>
            <a:pPr>
              <a:buNone/>
            </a:pPr>
            <a:r>
              <a:rPr lang="en-US" b="1" dirty="0" smtClean="0"/>
              <a:t>DIAGNOSIS</a:t>
            </a:r>
          </a:p>
          <a:p>
            <a:pPr marL="514350" indent="-514350">
              <a:buFont typeface="+mj-lt"/>
              <a:buAutoNum type="alphaLcParenR"/>
            </a:pPr>
            <a:r>
              <a:rPr lang="en-US" dirty="0" smtClean="0"/>
              <a:t>Clinical manifestations</a:t>
            </a:r>
          </a:p>
          <a:p>
            <a:pPr marL="514350" indent="-514350">
              <a:buAutoNum type="alphaLcParenR" startAt="2"/>
            </a:pPr>
            <a:r>
              <a:rPr lang="en-US" dirty="0" smtClean="0"/>
              <a:t>X-ray</a:t>
            </a:r>
          </a:p>
          <a:p>
            <a:pPr marL="514350" indent="-514350">
              <a:buAutoNum type="alphaLcParenR" startAt="2"/>
            </a:pPr>
            <a:r>
              <a:rPr lang="en-US" dirty="0" smtClean="0"/>
              <a:t>CT-scan: sacroiliac joint disruption, soft tissue          trauma, hematoma, &amp; fractures.</a:t>
            </a:r>
          </a:p>
          <a:p>
            <a:pPr marL="514350" indent="-514350">
              <a:buNone/>
            </a:pPr>
            <a:endParaRPr lang="en-US" b="1" dirty="0" smtClean="0"/>
          </a:p>
          <a:p>
            <a:pPr marL="514350" indent="-514350">
              <a:buNone/>
            </a:pPr>
            <a:endParaRPr lang="en-US" b="1" dirty="0"/>
          </a:p>
        </p:txBody>
      </p:sp>
      <p:sp>
        <p:nvSpPr>
          <p:cNvPr id="5" name="Title 1"/>
          <p:cNvSpPr>
            <a:spLocks noGrp="1"/>
          </p:cNvSpPr>
          <p:nvPr>
            <p:ph type="title"/>
          </p:nvPr>
        </p:nvSpPr>
        <p:spPr>
          <a:xfrm>
            <a:off x="0" y="14514"/>
            <a:ext cx="1978152" cy="457200"/>
          </a:xfrm>
          <a:solidFill>
            <a:schemeClr val="bg2"/>
          </a:solidFill>
        </p:spPr>
        <p:txBody>
          <a:bodyPr>
            <a:noAutofit/>
          </a:bodyPr>
          <a:lstStyle/>
          <a:p>
            <a:r>
              <a:rPr lang="en-US" sz="1800" b="1" dirty="0" smtClean="0"/>
              <a:t>FRACTURE PELVIS</a:t>
            </a:r>
            <a:endParaRPr lang="en-US" sz="1800" b="1"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292</a:t>
            </a:fld>
            <a:endParaRPr lang="en-US"/>
          </a:p>
        </p:txBody>
      </p:sp>
      <p:sp>
        <p:nvSpPr>
          <p:cNvPr id="6" name="Date Placeholder 5"/>
          <p:cNvSpPr>
            <a:spLocks noGrp="1"/>
          </p:cNvSpPr>
          <p:nvPr>
            <p:ph type="dt" sz="half" idx="10"/>
          </p:nvPr>
        </p:nvSpPr>
        <p:spPr/>
        <p:txBody>
          <a:bodyPr/>
          <a:lstStyle/>
          <a:p>
            <a:fld id="{A6372A78-492B-4ADE-A99D-D7E20BA101F2}" type="datetime1">
              <a:rPr lang="en-US" smtClean="0"/>
              <a:t>8/18/2020</a:t>
            </a:fld>
            <a:endParaRPr lang="en-US"/>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286000" cy="381000"/>
          </a:xfrm>
          <a:solidFill>
            <a:schemeClr val="bg2"/>
          </a:solidFill>
        </p:spPr>
        <p:txBody>
          <a:bodyPr>
            <a:normAutofit/>
          </a:bodyPr>
          <a:lstStyle/>
          <a:p>
            <a:r>
              <a:rPr lang="en-US" sz="1800" b="1" dirty="0" smtClean="0"/>
              <a:t>FRACTURE PELVIS</a:t>
            </a:r>
            <a:endParaRPr lang="en-US" sz="1800" b="1" dirty="0"/>
          </a:p>
        </p:txBody>
      </p:sp>
      <p:sp>
        <p:nvSpPr>
          <p:cNvPr id="3" name="Content Placeholder 2"/>
          <p:cNvSpPr>
            <a:spLocks noGrp="1"/>
          </p:cNvSpPr>
          <p:nvPr>
            <p:ph sz="quarter" idx="1"/>
          </p:nvPr>
        </p:nvSpPr>
        <p:spPr>
          <a:xfrm>
            <a:off x="152400" y="381000"/>
            <a:ext cx="8613648" cy="5715000"/>
          </a:xfrm>
        </p:spPr>
        <p:txBody>
          <a:bodyPr>
            <a:normAutofit/>
          </a:bodyPr>
          <a:lstStyle/>
          <a:p>
            <a:pPr marL="514350" indent="-514350">
              <a:buNone/>
            </a:pPr>
            <a:r>
              <a:rPr lang="en-US" b="1" dirty="0"/>
              <a:t>MANAGEMENT</a:t>
            </a:r>
          </a:p>
          <a:p>
            <a:pPr marL="514350" indent="-514350">
              <a:spcAft>
                <a:spcPts val="1200"/>
              </a:spcAft>
              <a:buFont typeface="+mj-lt"/>
              <a:buAutoNum type="arabicPeriod"/>
            </a:pPr>
            <a:r>
              <a:rPr lang="en-US" dirty="0"/>
              <a:t>Check for possible hemorrhage from torn iliac artery </a:t>
            </a:r>
            <a:r>
              <a:rPr lang="en-US" dirty="0" smtClean="0"/>
              <a:t>&amp; </a:t>
            </a:r>
            <a:r>
              <a:rPr lang="en-US" dirty="0"/>
              <a:t>shock </a:t>
            </a:r>
            <a:r>
              <a:rPr lang="en-US" dirty="0" err="1"/>
              <a:t>occurance</a:t>
            </a:r>
            <a:r>
              <a:rPr lang="en-US" dirty="0"/>
              <a:t>- palpate </a:t>
            </a:r>
            <a:r>
              <a:rPr lang="en-US" dirty="0" smtClean="0"/>
              <a:t>pulses.</a:t>
            </a:r>
          </a:p>
          <a:p>
            <a:pPr marL="514350" indent="-514350">
              <a:spcAft>
                <a:spcPts val="1200"/>
              </a:spcAft>
              <a:buFont typeface="+mj-lt"/>
              <a:buAutoNum type="arabicPeriod"/>
            </a:pPr>
            <a:r>
              <a:rPr lang="en-US" dirty="0" smtClean="0"/>
              <a:t>Peritoneal lavage may be done to detect intra-abdominal hemorrhage.</a:t>
            </a:r>
          </a:p>
          <a:p>
            <a:pPr marL="514350" indent="-514350">
              <a:spcAft>
                <a:spcPts val="1200"/>
              </a:spcAft>
              <a:buAutoNum type="arabicPeriod" startAt="3"/>
            </a:pPr>
            <a:r>
              <a:rPr lang="en-US" dirty="0" smtClean="0"/>
              <a:t>Assess for injuries to the bladder, rectum, intestines, other abdominal organs, &amp; pelvic vessels &amp; nerves.</a:t>
            </a:r>
          </a:p>
          <a:p>
            <a:pPr marL="514350" indent="-514350">
              <a:spcAft>
                <a:spcPts val="1200"/>
              </a:spcAft>
              <a:buAutoNum type="arabicPeriod" startAt="3"/>
            </a:pPr>
            <a:r>
              <a:rPr lang="en-US" dirty="0" smtClean="0"/>
              <a:t>Assess injury to urinary tract by urinalysis.</a:t>
            </a:r>
          </a:p>
          <a:p>
            <a:pPr marL="514350" indent="-514350">
              <a:buAutoNum type="arabicPeriod" startAt="3"/>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293</a:t>
            </a:fld>
            <a:endParaRPr lang="en-US"/>
          </a:p>
        </p:txBody>
      </p:sp>
      <p:sp>
        <p:nvSpPr>
          <p:cNvPr id="6" name="Date Placeholder 5"/>
          <p:cNvSpPr>
            <a:spLocks noGrp="1"/>
          </p:cNvSpPr>
          <p:nvPr>
            <p:ph type="dt" sz="half" idx="10"/>
          </p:nvPr>
        </p:nvSpPr>
        <p:spPr/>
        <p:txBody>
          <a:bodyPr/>
          <a:lstStyle/>
          <a:p>
            <a:fld id="{32CD978D-1FFE-4B5B-BCF2-4E4CF31F22B5}" type="datetime1">
              <a:rPr lang="en-US" smtClean="0"/>
              <a:t>8/18/2020</a:t>
            </a:fld>
            <a:endParaRPr lang="en-US"/>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09600"/>
            <a:ext cx="8537448" cy="5486400"/>
          </a:xfrm>
        </p:spPr>
        <p:txBody>
          <a:bodyPr>
            <a:normAutofit/>
          </a:bodyPr>
          <a:lstStyle/>
          <a:p>
            <a:pPr marL="514350" indent="-514350">
              <a:spcAft>
                <a:spcPts val="1200"/>
              </a:spcAft>
              <a:buFont typeface="+mj-lt"/>
              <a:buAutoNum type="arabicPeriod" startAt="5"/>
            </a:pPr>
            <a:r>
              <a:rPr lang="en-US" dirty="0" smtClean="0"/>
              <a:t>Avoid urethral catheter till </a:t>
            </a:r>
            <a:r>
              <a:rPr lang="en-US" dirty="0"/>
              <a:t>status of the urethra is known.</a:t>
            </a:r>
          </a:p>
          <a:p>
            <a:pPr marL="514350" indent="-514350">
              <a:spcAft>
                <a:spcPts val="1200"/>
              </a:spcAft>
              <a:buFont typeface="+mj-lt"/>
              <a:buAutoNum type="arabicPeriod" startAt="5"/>
            </a:pPr>
            <a:r>
              <a:rPr lang="en-US" dirty="0" smtClean="0"/>
              <a:t>Exercises (ROM</a:t>
            </a:r>
            <a:r>
              <a:rPr lang="en-US" dirty="0"/>
              <a:t>, &amp; strengthening), elastic stockings &amp; elevation of the foot of the bed to aid venous return </a:t>
            </a:r>
            <a:r>
              <a:rPr lang="en-US" dirty="0" smtClean="0"/>
              <a:t>and diminish </a:t>
            </a:r>
            <a:r>
              <a:rPr lang="en-US" dirty="0"/>
              <a:t>the effects of bed rest.</a:t>
            </a:r>
          </a:p>
          <a:p>
            <a:pPr marL="514350" indent="-514350">
              <a:spcAft>
                <a:spcPts val="1200"/>
              </a:spcAft>
              <a:buFont typeface="+mj-lt"/>
              <a:buAutoNum type="arabicPeriod" startAt="5"/>
            </a:pPr>
            <a:r>
              <a:rPr lang="en-US" dirty="0" smtClean="0"/>
              <a:t>Pt. may be </a:t>
            </a:r>
            <a:r>
              <a:rPr lang="en-US" dirty="0"/>
              <a:t>mobilized with progressive weight bearing, usually with crutches.</a:t>
            </a:r>
          </a:p>
          <a:p>
            <a:pPr marL="514350" indent="-514350">
              <a:buAutoNum type="arabicPeriod" startAt="5"/>
            </a:pPr>
            <a:endParaRPr lang="en-US" dirty="0"/>
          </a:p>
        </p:txBody>
      </p:sp>
      <p:sp>
        <p:nvSpPr>
          <p:cNvPr id="4" name="Title 1"/>
          <p:cNvSpPr txBox="1">
            <a:spLocks/>
          </p:cNvSpPr>
          <p:nvPr/>
        </p:nvSpPr>
        <p:spPr>
          <a:xfrm>
            <a:off x="0" y="14514"/>
            <a:ext cx="1978152" cy="457200"/>
          </a:xfrm>
          <a:prstGeom prst="rect">
            <a:avLst/>
          </a:prstGeom>
          <a:solidFill>
            <a:schemeClr val="bg2"/>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1800" b="1" dirty="0" smtClean="0"/>
              <a:t>FRACTURE PELVIS</a:t>
            </a:r>
            <a:endParaRPr lang="en-US" sz="1800" b="1"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294</a:t>
            </a:fld>
            <a:endParaRPr lang="en-US"/>
          </a:p>
        </p:txBody>
      </p:sp>
      <p:sp>
        <p:nvSpPr>
          <p:cNvPr id="6" name="Date Placeholder 5"/>
          <p:cNvSpPr>
            <a:spLocks noGrp="1"/>
          </p:cNvSpPr>
          <p:nvPr>
            <p:ph type="dt" sz="half" idx="10"/>
          </p:nvPr>
        </p:nvSpPr>
        <p:spPr/>
        <p:txBody>
          <a:bodyPr/>
          <a:lstStyle/>
          <a:p>
            <a:fld id="{42E7F111-89D7-466E-BCAD-CB6EDCEB9D3D}" type="datetime1">
              <a:rPr lang="en-US" smtClean="0"/>
              <a:t>8/18/2020</a:t>
            </a:fld>
            <a:endParaRPr lang="en-US"/>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14"/>
            <a:ext cx="1978152" cy="457200"/>
          </a:xfrm>
          <a:solidFill>
            <a:schemeClr val="bg2"/>
          </a:solidFill>
        </p:spPr>
        <p:txBody>
          <a:bodyPr>
            <a:noAutofit/>
          </a:bodyPr>
          <a:lstStyle/>
          <a:p>
            <a:r>
              <a:rPr lang="en-US" sz="1800" b="1" dirty="0" smtClean="0"/>
              <a:t>FRACTURE PELVIS</a:t>
            </a:r>
            <a:endParaRPr lang="en-US" sz="1800" b="1" dirty="0"/>
          </a:p>
        </p:txBody>
      </p:sp>
      <p:sp>
        <p:nvSpPr>
          <p:cNvPr id="3" name="Content Placeholder 2"/>
          <p:cNvSpPr>
            <a:spLocks noGrp="1"/>
          </p:cNvSpPr>
          <p:nvPr>
            <p:ph sz="quarter" idx="1"/>
          </p:nvPr>
        </p:nvSpPr>
        <p:spPr>
          <a:xfrm>
            <a:off x="228600" y="609600"/>
            <a:ext cx="8537448" cy="5486400"/>
          </a:xfrm>
        </p:spPr>
        <p:txBody>
          <a:bodyPr/>
          <a:lstStyle/>
          <a:p>
            <a:pPr>
              <a:buNone/>
            </a:pPr>
            <a:r>
              <a:rPr lang="en-US" b="1" dirty="0" smtClean="0"/>
              <a:t>LONGTERM COMPLICATIONS</a:t>
            </a:r>
          </a:p>
          <a:p>
            <a:pPr marL="514350" indent="-514350">
              <a:buFont typeface="+mj-lt"/>
              <a:buAutoNum type="arabicPeriod"/>
            </a:pPr>
            <a:r>
              <a:rPr lang="en-US" dirty="0" err="1" smtClean="0"/>
              <a:t>Malunion</a:t>
            </a:r>
            <a:endParaRPr lang="en-US" dirty="0" smtClean="0"/>
          </a:p>
          <a:p>
            <a:pPr marL="514350" indent="-514350">
              <a:buFont typeface="+mj-lt"/>
              <a:buAutoNum type="arabicPeriod"/>
            </a:pPr>
            <a:r>
              <a:rPr lang="en-US" dirty="0" smtClean="0"/>
              <a:t>Nonunion</a:t>
            </a:r>
          </a:p>
          <a:p>
            <a:pPr marL="514350" indent="-514350">
              <a:buFont typeface="+mj-lt"/>
              <a:buAutoNum type="arabicPeriod"/>
            </a:pPr>
            <a:r>
              <a:rPr lang="en-US" dirty="0" smtClean="0"/>
              <a:t>Residual gait disturbances</a:t>
            </a:r>
          </a:p>
          <a:p>
            <a:pPr marL="514350" indent="-514350">
              <a:buFont typeface="+mj-lt"/>
              <a:buAutoNum type="arabicPeriod"/>
            </a:pPr>
            <a:r>
              <a:rPr lang="en-US" dirty="0" smtClean="0"/>
              <a:t>Back pain from ligament injury</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295</a:t>
            </a:fld>
            <a:endParaRPr lang="en-US"/>
          </a:p>
        </p:txBody>
      </p:sp>
      <p:sp>
        <p:nvSpPr>
          <p:cNvPr id="6" name="Date Placeholder 5"/>
          <p:cNvSpPr>
            <a:spLocks noGrp="1"/>
          </p:cNvSpPr>
          <p:nvPr>
            <p:ph type="dt" sz="half" idx="10"/>
          </p:nvPr>
        </p:nvSpPr>
        <p:spPr/>
        <p:txBody>
          <a:bodyPr/>
          <a:lstStyle/>
          <a:p>
            <a:fld id="{1BF61FDD-D5E2-46FD-9C4D-1BAC3E3B53CC}" type="datetime1">
              <a:rPr lang="en-US" smtClean="0"/>
              <a:t>8/18/2020</a:t>
            </a:fld>
            <a:endParaRPr lang="en-US"/>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lstStyle/>
          <a:p>
            <a:r>
              <a:rPr lang="en-US" b="1" dirty="0" smtClean="0"/>
              <a:t>FRACTURE HIP</a:t>
            </a:r>
            <a:endParaRPr lang="en-US" b="1" dirty="0"/>
          </a:p>
        </p:txBody>
      </p:sp>
      <p:sp>
        <p:nvSpPr>
          <p:cNvPr id="3" name="Content Placeholder 2"/>
          <p:cNvSpPr>
            <a:spLocks noGrp="1"/>
          </p:cNvSpPr>
          <p:nvPr>
            <p:ph sz="quarter" idx="1"/>
          </p:nvPr>
        </p:nvSpPr>
        <p:spPr>
          <a:xfrm>
            <a:off x="228600" y="1600200"/>
            <a:ext cx="8537448" cy="4495800"/>
          </a:xfrm>
        </p:spPr>
        <p:txBody>
          <a:bodyPr>
            <a:normAutofit/>
          </a:bodyPr>
          <a:lstStyle/>
          <a:p>
            <a:pPr>
              <a:buNone/>
            </a:pPr>
            <a:r>
              <a:rPr lang="en-US" b="1" dirty="0" smtClean="0"/>
              <a:t>RISK FACTORS (</a:t>
            </a:r>
            <a:r>
              <a:rPr lang="en-US" sz="1800" b="1" dirty="0" smtClean="0"/>
              <a:t>COMMOBIDITIES</a:t>
            </a:r>
            <a:r>
              <a:rPr lang="en-US" b="1" dirty="0" smtClean="0"/>
              <a:t>)</a:t>
            </a:r>
          </a:p>
          <a:p>
            <a:pPr marL="514350" indent="-514350">
              <a:spcAft>
                <a:spcPts val="1200"/>
              </a:spcAft>
              <a:buFont typeface="+mj-lt"/>
              <a:buAutoNum type="arabicPeriod"/>
            </a:pPr>
            <a:r>
              <a:rPr lang="en-US" dirty="0" smtClean="0"/>
              <a:t>Osteoporosis especially in elderly women.</a:t>
            </a:r>
          </a:p>
          <a:p>
            <a:pPr marL="514350" indent="-514350">
              <a:spcAft>
                <a:spcPts val="1200"/>
              </a:spcAft>
              <a:buFont typeface="+mj-lt"/>
              <a:buAutoNum type="arabicPeriod"/>
            </a:pPr>
            <a:r>
              <a:rPr lang="en-US" dirty="0" smtClean="0"/>
              <a:t>Weak quadriceps muscles also age related </a:t>
            </a:r>
          </a:p>
          <a:p>
            <a:pPr marL="514350" indent="-514350">
              <a:spcAft>
                <a:spcPts val="1200"/>
              </a:spcAft>
              <a:buFont typeface="+mj-lt"/>
              <a:buAutoNum type="arabicPeriod"/>
            </a:pPr>
            <a:r>
              <a:rPr lang="en-US" dirty="0" smtClean="0"/>
              <a:t>Conditions that produce decreased cerebral arterial perfusion (</a:t>
            </a:r>
            <a:r>
              <a:rPr lang="en-US" sz="2400" dirty="0" smtClean="0"/>
              <a:t> anemia, emboli, cardiovascular disease, effects of medications</a:t>
            </a:r>
            <a:r>
              <a:rPr lang="en-US" dirty="0" smtClean="0"/>
              <a:t>).</a:t>
            </a:r>
          </a:p>
          <a:p>
            <a:pPr marL="0" indent="0">
              <a:spcAft>
                <a:spcPts val="1200"/>
              </a:spcAft>
              <a:buNone/>
            </a:pPr>
            <a:r>
              <a:rPr lang="en-US" dirty="0" smtClean="0"/>
              <a:t>All attribute to incidence of falls in elderly people.</a:t>
            </a:r>
            <a:endParaRPr lang="en-US" dirty="0"/>
          </a:p>
        </p:txBody>
      </p:sp>
      <p:sp>
        <p:nvSpPr>
          <p:cNvPr id="4" name="Title 1"/>
          <p:cNvSpPr txBox="1">
            <a:spLocks/>
          </p:cNvSpPr>
          <p:nvPr/>
        </p:nvSpPr>
        <p:spPr>
          <a:xfrm>
            <a:off x="3048" y="14514"/>
            <a:ext cx="1673352" cy="328386"/>
          </a:xfrm>
          <a:prstGeom prst="rect">
            <a:avLst/>
          </a:prstGeom>
          <a:solidFill>
            <a:schemeClr val="accent2">
              <a:lumMod val="60000"/>
              <a:lumOff val="4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smtClean="0"/>
              <a:t>FRACTURE HIP</a:t>
            </a:r>
            <a:endParaRPr lang="en-US" sz="2000" dirty="0"/>
          </a:p>
        </p:txBody>
      </p:sp>
      <p:sp>
        <p:nvSpPr>
          <p:cNvPr id="5" name="Footer Placeholder 4"/>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normAutofit fontScale="85000" lnSpcReduction="20000"/>
          </a:bodyPr>
          <a:lstStyle/>
          <a:p>
            <a:fld id="{08AA56A4-ACE6-4418-8F94-C9D452C3DDAF}" type="slidenum">
              <a:rPr lang="en-US" smtClean="0"/>
              <a:pPr/>
              <a:t>296</a:t>
            </a:fld>
            <a:endParaRPr lang="en-US"/>
          </a:p>
        </p:txBody>
      </p:sp>
      <p:sp>
        <p:nvSpPr>
          <p:cNvPr id="7" name="Date Placeholder 6"/>
          <p:cNvSpPr>
            <a:spLocks noGrp="1"/>
          </p:cNvSpPr>
          <p:nvPr>
            <p:ph type="dt" sz="half" idx="10"/>
          </p:nvPr>
        </p:nvSpPr>
        <p:spPr/>
        <p:txBody>
          <a:bodyPr/>
          <a:lstStyle/>
          <a:p>
            <a:fld id="{78F74DBF-847C-4AED-976B-7BF597ACBCAA}" type="datetime1">
              <a:rPr lang="en-US" smtClean="0"/>
              <a:t>8/18/2020</a:t>
            </a:fld>
            <a:endParaRPr lang="en-US"/>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676400" cy="412749"/>
          </a:xfrm>
          <a:solidFill>
            <a:schemeClr val="accent2">
              <a:lumMod val="60000"/>
              <a:lumOff val="40000"/>
            </a:schemeClr>
          </a:solidFill>
        </p:spPr>
        <p:txBody>
          <a:bodyPr>
            <a:noAutofit/>
          </a:bodyPr>
          <a:lstStyle/>
          <a:p>
            <a:r>
              <a:rPr lang="en-US" sz="2000" dirty="0" smtClean="0"/>
              <a:t>FRACTURE HIP</a:t>
            </a:r>
            <a:endParaRPr lang="en-US" sz="2000" dirty="0"/>
          </a:p>
        </p:txBody>
      </p:sp>
      <p:sp>
        <p:nvSpPr>
          <p:cNvPr id="3" name="Content Placeholder 2"/>
          <p:cNvSpPr>
            <a:spLocks noGrp="1"/>
          </p:cNvSpPr>
          <p:nvPr>
            <p:ph sz="quarter" idx="2"/>
          </p:nvPr>
        </p:nvSpPr>
        <p:spPr>
          <a:xfrm>
            <a:off x="109236" y="1143000"/>
            <a:ext cx="4538963" cy="2438400"/>
          </a:xfrm>
          <a:solidFill>
            <a:schemeClr val="accent2">
              <a:lumMod val="20000"/>
              <a:lumOff val="80000"/>
            </a:schemeClr>
          </a:solidFill>
        </p:spPr>
        <p:txBody>
          <a:bodyPr>
            <a:normAutofit fontScale="77500" lnSpcReduction="20000"/>
          </a:bodyPr>
          <a:lstStyle/>
          <a:p>
            <a:pPr marL="514350" indent="-514350">
              <a:buFont typeface="+mj-lt"/>
              <a:buAutoNum type="alphaLcParenR"/>
            </a:pPr>
            <a:r>
              <a:rPr lang="en-US" sz="3100" b="1" i="1" dirty="0" err="1" smtClean="0"/>
              <a:t>Intracapsular</a:t>
            </a:r>
            <a:r>
              <a:rPr lang="en-US" sz="3100" b="1" i="1" dirty="0" smtClean="0"/>
              <a:t> fractures:</a:t>
            </a:r>
            <a:r>
              <a:rPr lang="en-US" sz="3100" b="1" dirty="0" smtClean="0"/>
              <a:t> </a:t>
            </a:r>
            <a:r>
              <a:rPr lang="en-US" sz="3100" dirty="0" smtClean="0"/>
              <a:t>head and </a:t>
            </a:r>
            <a:r>
              <a:rPr lang="en-US" sz="3100" dirty="0"/>
              <a:t>n</a:t>
            </a:r>
            <a:r>
              <a:rPr lang="en-US" sz="3100" dirty="0" smtClean="0"/>
              <a:t>eck of the femur</a:t>
            </a:r>
            <a:r>
              <a:rPr lang="en-US" sz="3100" dirty="0"/>
              <a:t>. </a:t>
            </a:r>
            <a:endParaRPr lang="en-US" sz="3100" dirty="0" smtClean="0"/>
          </a:p>
          <a:p>
            <a:pPr marL="320040" lvl="1" indent="0">
              <a:buNone/>
            </a:pPr>
            <a:r>
              <a:rPr lang="en-US" sz="3100" dirty="0" smtClean="0"/>
              <a:t>May </a:t>
            </a:r>
            <a:r>
              <a:rPr lang="en-US" sz="3100" dirty="0"/>
              <a:t>damage the vascular system denying nutrient supply &amp; bone may </a:t>
            </a:r>
            <a:r>
              <a:rPr lang="en-US" sz="3100" dirty="0" smtClean="0"/>
              <a:t>die</a:t>
            </a:r>
          </a:p>
          <a:p>
            <a:pPr marL="320040" lvl="1" indent="0">
              <a:spcAft>
                <a:spcPts val="1800"/>
              </a:spcAft>
              <a:buNone/>
            </a:pPr>
            <a:r>
              <a:rPr lang="en-US" sz="3100" dirty="0" smtClean="0"/>
              <a:t>Nonunion </a:t>
            </a:r>
            <a:r>
              <a:rPr lang="en-US" sz="3100" dirty="0"/>
              <a:t>or aseptic necrosis is </a:t>
            </a:r>
            <a:r>
              <a:rPr lang="en-US" sz="3100" dirty="0" smtClean="0"/>
              <a:t>common</a:t>
            </a:r>
          </a:p>
        </p:txBody>
      </p:sp>
      <p:sp>
        <p:nvSpPr>
          <p:cNvPr id="7" name="Content Placeholder 6"/>
          <p:cNvSpPr>
            <a:spLocks noGrp="1"/>
          </p:cNvSpPr>
          <p:nvPr>
            <p:ph sz="quarter" idx="4"/>
          </p:nvPr>
        </p:nvSpPr>
        <p:spPr>
          <a:xfrm>
            <a:off x="4648199" y="1143000"/>
            <a:ext cx="4393334" cy="2667000"/>
          </a:xfrm>
          <a:solidFill>
            <a:schemeClr val="accent1">
              <a:lumMod val="20000"/>
              <a:lumOff val="80000"/>
            </a:schemeClr>
          </a:solidFill>
        </p:spPr>
        <p:txBody>
          <a:bodyPr>
            <a:normAutofit/>
          </a:bodyPr>
          <a:lstStyle/>
          <a:p>
            <a:pPr marL="514350" indent="-514350">
              <a:buFont typeface="+mj-lt"/>
              <a:buAutoNum type="alphaLcParenR" startAt="2"/>
            </a:pPr>
            <a:r>
              <a:rPr lang="en-US" sz="2800" b="1" i="1" dirty="0" err="1"/>
              <a:t>Extracapsular</a:t>
            </a:r>
            <a:r>
              <a:rPr lang="en-US" sz="2800" b="1" i="1" dirty="0"/>
              <a:t> fractures: </a:t>
            </a:r>
            <a:r>
              <a:rPr lang="en-US" sz="2400" dirty="0"/>
              <a:t>trochanteric region &amp; </a:t>
            </a:r>
            <a:r>
              <a:rPr lang="en-US" sz="2400" dirty="0" err="1"/>
              <a:t>subtrochanteric</a:t>
            </a:r>
            <a:r>
              <a:rPr lang="en-US" sz="2400" dirty="0"/>
              <a:t> region.</a:t>
            </a:r>
          </a:p>
          <a:p>
            <a:pPr marL="320040" lvl="1" indent="0">
              <a:buNone/>
            </a:pPr>
            <a:r>
              <a:rPr lang="en-US" sz="2400" dirty="0" smtClean="0"/>
              <a:t>Have </a:t>
            </a:r>
            <a:r>
              <a:rPr lang="en-US" sz="2400" dirty="0"/>
              <a:t>an excellent blood </a:t>
            </a:r>
            <a:r>
              <a:rPr lang="en-US" sz="2400" dirty="0" smtClean="0"/>
              <a:t>supply </a:t>
            </a:r>
            <a:r>
              <a:rPr lang="en-US" sz="2400" dirty="0"/>
              <a:t>&amp; heal readily.</a:t>
            </a:r>
          </a:p>
          <a:p>
            <a:pPr marL="514350" indent="-514350">
              <a:buFont typeface="+mj-lt"/>
              <a:buAutoNum type="alphaLcParenR" startAt="2"/>
            </a:pPr>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031" y="3505200"/>
            <a:ext cx="8187070" cy="3352800"/>
          </a:xfrm>
          <a:prstGeom prst="rect">
            <a:avLst/>
          </a:prstGeom>
        </p:spPr>
      </p:pic>
      <p:sp>
        <p:nvSpPr>
          <p:cNvPr id="10" name="Content Placeholder 2"/>
          <p:cNvSpPr txBox="1">
            <a:spLocks/>
          </p:cNvSpPr>
          <p:nvPr/>
        </p:nvSpPr>
        <p:spPr>
          <a:xfrm>
            <a:off x="419669" y="304801"/>
            <a:ext cx="7733731" cy="685799"/>
          </a:xfrm>
          <a:prstGeom prst="rect">
            <a:avLst/>
          </a:prstGeom>
        </p:spPr>
        <p:txBody>
          <a:bodyPr vert="horz">
            <a:normAutofit fontScale="5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14350" indent="-514350">
              <a:buFont typeface="+mj-lt"/>
              <a:buAutoNum type="alphaLcParenR"/>
            </a:pPr>
            <a:endParaRPr lang="en-US" b="1" i="1" dirty="0" smtClean="0"/>
          </a:p>
          <a:p>
            <a:pPr marL="0" indent="0">
              <a:buNone/>
            </a:pPr>
            <a:r>
              <a:rPr lang="en-US" sz="4300" b="1" dirty="0" smtClean="0"/>
              <a:t>There are two (2) types of hip fractures.</a:t>
            </a:r>
          </a:p>
        </p:txBody>
      </p:sp>
      <p:sp>
        <p:nvSpPr>
          <p:cNvPr id="4" name="Footer Placeholder 3"/>
          <p:cNvSpPr>
            <a:spLocks noGrp="1"/>
          </p:cNvSpPr>
          <p:nvPr>
            <p:ph type="ftr" sz="quarter" idx="17"/>
          </p:nvPr>
        </p:nvSpPr>
        <p:spPr/>
        <p:txBody>
          <a:bodyPr/>
          <a:lstStyle/>
          <a:p>
            <a:r>
              <a:rPr lang="en-US" smtClean="0"/>
              <a:t>V.K 2019</a:t>
            </a:r>
            <a:endParaRPr lang="en-US"/>
          </a:p>
        </p:txBody>
      </p:sp>
      <p:sp>
        <p:nvSpPr>
          <p:cNvPr id="5" name="Slide Number Placeholder 4"/>
          <p:cNvSpPr>
            <a:spLocks noGrp="1"/>
          </p:cNvSpPr>
          <p:nvPr>
            <p:ph type="sldNum" sz="quarter" idx="16"/>
          </p:nvPr>
        </p:nvSpPr>
        <p:spPr/>
        <p:txBody>
          <a:bodyPr>
            <a:normAutofit fontScale="85000" lnSpcReduction="20000"/>
          </a:bodyPr>
          <a:lstStyle/>
          <a:p>
            <a:fld id="{08AA56A4-ACE6-4418-8F94-C9D452C3DDAF}" type="slidenum">
              <a:rPr lang="en-US" smtClean="0"/>
              <a:pPr/>
              <a:t>297</a:t>
            </a:fld>
            <a:endParaRPr lang="en-US"/>
          </a:p>
        </p:txBody>
      </p:sp>
      <p:sp>
        <p:nvSpPr>
          <p:cNvPr id="8" name="Date Placeholder 7"/>
          <p:cNvSpPr>
            <a:spLocks noGrp="1"/>
          </p:cNvSpPr>
          <p:nvPr>
            <p:ph type="dt" sz="half" idx="15"/>
          </p:nvPr>
        </p:nvSpPr>
        <p:spPr/>
        <p:txBody>
          <a:bodyPr/>
          <a:lstStyle/>
          <a:p>
            <a:fld id="{3E4E1C5E-5A87-4150-99FA-30029AE67CC6}" type="datetime1">
              <a:rPr lang="en-US" smtClean="0"/>
              <a:t>8/18/2020</a:t>
            </a:fld>
            <a:endParaRPr lang="en-US"/>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610600" cy="5638800"/>
          </a:xfrm>
        </p:spPr>
        <p:txBody>
          <a:bodyPr>
            <a:normAutofit/>
          </a:bodyPr>
          <a:lstStyle/>
          <a:p>
            <a:pPr>
              <a:buNone/>
            </a:pPr>
            <a:r>
              <a:rPr lang="en-US" b="1" dirty="0" smtClean="0"/>
              <a:t>CLINICAL MANIFESTATION</a:t>
            </a:r>
          </a:p>
          <a:p>
            <a:pPr marL="514350" indent="-514350">
              <a:spcAft>
                <a:spcPts val="1200"/>
              </a:spcAft>
              <a:buFont typeface="+mj-lt"/>
              <a:buAutoNum type="arabicPeriod"/>
            </a:pPr>
            <a:r>
              <a:rPr lang="en-US" b="1" dirty="0" smtClean="0"/>
              <a:t>With fractures of the femoral neck</a:t>
            </a:r>
            <a:r>
              <a:rPr lang="en-US" dirty="0" smtClean="0"/>
              <a:t>: leg is shortened, adducted, &amp; externally rotated. </a:t>
            </a:r>
            <a:r>
              <a:rPr lang="en-US" dirty="0" err="1" smtClean="0"/>
              <a:t>Pt</a:t>
            </a:r>
            <a:r>
              <a:rPr lang="en-US" dirty="0" smtClean="0"/>
              <a:t> most </a:t>
            </a:r>
            <a:r>
              <a:rPr lang="en-US" dirty="0"/>
              <a:t>comfortable with leg slightly flexed in external rotation.</a:t>
            </a:r>
          </a:p>
          <a:p>
            <a:pPr marL="514350" indent="-514350">
              <a:spcAft>
                <a:spcPts val="1200"/>
              </a:spcAft>
              <a:buAutoNum type="arabicPeriod" startAt="2"/>
            </a:pPr>
            <a:r>
              <a:rPr lang="en-US" b="1" dirty="0"/>
              <a:t>Impacted femoral neck fractures</a:t>
            </a:r>
            <a:r>
              <a:rPr lang="en-US" dirty="0"/>
              <a:t>: moderate discomfort even on </a:t>
            </a:r>
            <a:r>
              <a:rPr lang="en-US" dirty="0" smtClean="0"/>
              <a:t>movement, </a:t>
            </a:r>
            <a:r>
              <a:rPr lang="en-US" dirty="0"/>
              <a:t>may allow </a:t>
            </a:r>
            <a:r>
              <a:rPr lang="en-US" dirty="0" smtClean="0"/>
              <a:t>Pt. </a:t>
            </a:r>
            <a:r>
              <a:rPr lang="en-US" dirty="0"/>
              <a:t>to bear weight, </a:t>
            </a:r>
            <a:r>
              <a:rPr lang="en-US" dirty="0" smtClean="0"/>
              <a:t>no obvious </a:t>
            </a:r>
            <a:r>
              <a:rPr lang="en-US" dirty="0"/>
              <a:t>shortening or rotational changes.</a:t>
            </a:r>
          </a:p>
          <a:p>
            <a:pPr marL="514350" indent="-514350">
              <a:spcAft>
                <a:spcPts val="1200"/>
              </a:spcAft>
              <a:buFont typeface="Wingdings"/>
              <a:buAutoNum type="arabicPeriod" startAt="2"/>
            </a:pPr>
            <a:r>
              <a:rPr lang="en-US" b="1" dirty="0"/>
              <a:t>Extracapsular femoral fractures</a:t>
            </a:r>
            <a:r>
              <a:rPr lang="en-US" dirty="0"/>
              <a:t>: significantly shortened extremity, </a:t>
            </a:r>
            <a:r>
              <a:rPr lang="en-US" dirty="0" smtClean="0"/>
              <a:t>greater external rotation, </a:t>
            </a:r>
            <a:r>
              <a:rPr lang="en-US" dirty="0"/>
              <a:t>muscle spasms, large hematoma or ecchymosis</a:t>
            </a:r>
            <a:r>
              <a:rPr lang="en-US" dirty="0" smtClean="0"/>
              <a:t>.</a:t>
            </a:r>
            <a:endParaRPr lang="en-US" dirty="0"/>
          </a:p>
        </p:txBody>
      </p:sp>
      <p:sp>
        <p:nvSpPr>
          <p:cNvPr id="4" name="Title 1"/>
          <p:cNvSpPr txBox="1">
            <a:spLocks/>
          </p:cNvSpPr>
          <p:nvPr/>
        </p:nvSpPr>
        <p:spPr>
          <a:xfrm>
            <a:off x="3048" y="14514"/>
            <a:ext cx="1673352" cy="328386"/>
          </a:xfrm>
          <a:prstGeom prst="rect">
            <a:avLst/>
          </a:prstGeom>
          <a:solidFill>
            <a:schemeClr val="accent2">
              <a:lumMod val="60000"/>
              <a:lumOff val="4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dirty="0" smtClean="0"/>
              <a:t>FRACTURE HIP</a:t>
            </a:r>
            <a:endParaRPr lang="en-US" sz="20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298</a:t>
            </a:fld>
            <a:endParaRPr lang="en-US"/>
          </a:p>
        </p:txBody>
      </p:sp>
      <p:sp>
        <p:nvSpPr>
          <p:cNvPr id="6" name="Date Placeholder 5"/>
          <p:cNvSpPr>
            <a:spLocks noGrp="1"/>
          </p:cNvSpPr>
          <p:nvPr>
            <p:ph type="dt" sz="half" idx="10"/>
          </p:nvPr>
        </p:nvSpPr>
        <p:spPr/>
        <p:txBody>
          <a:bodyPr/>
          <a:lstStyle/>
          <a:p>
            <a:fld id="{B5746CA4-87EF-4A62-8E22-F8188CCA253B}" type="datetime1">
              <a:rPr lang="en-US" smtClean="0"/>
              <a:t>8/18/2020</a:t>
            </a:fld>
            <a:endParaRPr lang="en-US"/>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09600"/>
            <a:ext cx="8461248" cy="5486400"/>
          </a:xfrm>
        </p:spPr>
        <p:txBody>
          <a:bodyPr/>
          <a:lstStyle/>
          <a:p>
            <a:pPr>
              <a:buNone/>
            </a:pPr>
            <a:r>
              <a:rPr lang="en-US" b="1" dirty="0" smtClean="0"/>
              <a:t>DIAGNOSIS</a:t>
            </a:r>
          </a:p>
          <a:p>
            <a:pPr>
              <a:buNone/>
            </a:pPr>
            <a:r>
              <a:rPr lang="en-US" dirty="0" smtClean="0"/>
              <a:t>X-ray.</a:t>
            </a:r>
          </a:p>
          <a:p>
            <a:pPr>
              <a:buNone/>
            </a:pPr>
            <a:r>
              <a:rPr lang="en-US" dirty="0" smtClean="0"/>
              <a:t>CT scan</a:t>
            </a:r>
          </a:p>
          <a:p>
            <a:pPr>
              <a:buNone/>
            </a:pPr>
            <a:endParaRPr lang="en-US" b="1" dirty="0" smtClean="0"/>
          </a:p>
          <a:p>
            <a:pPr>
              <a:buNone/>
            </a:pPr>
            <a:r>
              <a:rPr lang="en-US" b="1" dirty="0" smtClean="0"/>
              <a:t>MEDICAL MANAGEMENT</a:t>
            </a:r>
          </a:p>
          <a:p>
            <a:pPr marL="514350" indent="-514350">
              <a:buFont typeface="+mj-lt"/>
              <a:buAutoNum type="arabicPeriod"/>
            </a:pPr>
            <a:r>
              <a:rPr lang="en-US" dirty="0" smtClean="0"/>
              <a:t>Temporary skin traction (Buck’s extension)</a:t>
            </a:r>
          </a:p>
          <a:p>
            <a:pPr marL="514350" indent="-514350">
              <a:buFont typeface="+mj-lt"/>
              <a:buAutoNum type="arabicPeriod"/>
            </a:pPr>
            <a:r>
              <a:rPr lang="en-US" dirty="0" smtClean="0"/>
              <a:t>ORIF</a:t>
            </a:r>
          </a:p>
          <a:p>
            <a:pPr marL="514350" indent="-514350">
              <a:buFont typeface="+mj-lt"/>
              <a:buAutoNum type="arabicPeriod"/>
            </a:pPr>
            <a:r>
              <a:rPr lang="en-US" dirty="0"/>
              <a:t>Replacement of the femoral head with a prosthesis (</a:t>
            </a:r>
            <a:r>
              <a:rPr lang="en-US" dirty="0" err="1"/>
              <a:t>hemiarthroplasty</a:t>
            </a:r>
            <a:r>
              <a:rPr lang="en-US" dirty="0" smtClean="0"/>
              <a:t>).</a:t>
            </a:r>
          </a:p>
          <a:p>
            <a:pPr>
              <a:buNone/>
            </a:pPr>
            <a:endParaRPr lang="en-US" dirty="0"/>
          </a:p>
        </p:txBody>
      </p:sp>
      <p:sp>
        <p:nvSpPr>
          <p:cNvPr id="4" name="Title 1"/>
          <p:cNvSpPr txBox="1">
            <a:spLocks/>
          </p:cNvSpPr>
          <p:nvPr/>
        </p:nvSpPr>
        <p:spPr>
          <a:xfrm>
            <a:off x="3048" y="14514"/>
            <a:ext cx="1673352" cy="328386"/>
          </a:xfrm>
          <a:prstGeom prst="rect">
            <a:avLst/>
          </a:prstGeom>
          <a:solidFill>
            <a:schemeClr val="accent2">
              <a:lumMod val="60000"/>
              <a:lumOff val="4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dirty="0" smtClean="0"/>
              <a:t>FRACTURE HIP</a:t>
            </a:r>
            <a:endParaRPr lang="en-US" sz="20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299</a:t>
            </a:fld>
            <a:endParaRPr lang="en-US"/>
          </a:p>
        </p:txBody>
      </p:sp>
      <p:sp>
        <p:nvSpPr>
          <p:cNvPr id="6" name="Date Placeholder 5"/>
          <p:cNvSpPr>
            <a:spLocks noGrp="1"/>
          </p:cNvSpPr>
          <p:nvPr>
            <p:ph type="dt" sz="half" idx="10"/>
          </p:nvPr>
        </p:nvSpPr>
        <p:spPr/>
        <p:txBody>
          <a:bodyPr/>
          <a:lstStyle/>
          <a:p>
            <a:fld id="{B12C7671-09AB-4D62-AA14-D0BE4DED92B6}" type="datetime1">
              <a:rPr lang="en-US" smtClean="0"/>
              <a:t>8/18/2020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rmAutofit/>
          </a:bodyPr>
          <a:lstStyle/>
          <a:p>
            <a:r>
              <a:rPr lang="en-US" b="1" dirty="0"/>
              <a:t>LEARNING </a:t>
            </a:r>
            <a:r>
              <a:rPr lang="en-US" b="1" dirty="0" smtClean="0"/>
              <a:t>OBJECTIVES</a:t>
            </a:r>
            <a:endParaRPr lang="en-US" dirty="0"/>
          </a:p>
        </p:txBody>
      </p:sp>
      <p:sp>
        <p:nvSpPr>
          <p:cNvPr id="3" name="Content Placeholder 2"/>
          <p:cNvSpPr>
            <a:spLocks noGrp="1"/>
          </p:cNvSpPr>
          <p:nvPr>
            <p:ph sz="quarter" idx="1"/>
          </p:nvPr>
        </p:nvSpPr>
        <p:spPr>
          <a:xfrm>
            <a:off x="304800" y="1600199"/>
            <a:ext cx="8610600" cy="4854383"/>
          </a:xfrm>
        </p:spPr>
        <p:txBody>
          <a:bodyPr>
            <a:normAutofit/>
          </a:bodyPr>
          <a:lstStyle/>
          <a:p>
            <a:pPr marL="514350" indent="-514350">
              <a:buFont typeface="+mj-lt"/>
              <a:buAutoNum type="arabicPeriod"/>
            </a:pPr>
            <a:r>
              <a:rPr lang="en-US" dirty="0" smtClean="0"/>
              <a:t>Recall anatomy &amp; physiology of the skeletal muscular system</a:t>
            </a:r>
          </a:p>
          <a:p>
            <a:pPr marL="514350" indent="-514350">
              <a:buFont typeface="+mj-lt"/>
              <a:buAutoNum type="arabicPeriod"/>
            </a:pPr>
            <a:r>
              <a:rPr lang="en-US" dirty="0" smtClean="0"/>
              <a:t>Describe the process of bone healing</a:t>
            </a:r>
          </a:p>
          <a:p>
            <a:pPr marL="514350" indent="-514350">
              <a:buFont typeface="+mj-lt"/>
              <a:buAutoNum type="arabicPeriod"/>
            </a:pPr>
            <a:r>
              <a:rPr lang="en-US" dirty="0" smtClean="0"/>
              <a:t>Describe common orthopedic diseases/conditions</a:t>
            </a:r>
          </a:p>
          <a:p>
            <a:pPr marL="514350" indent="-514350">
              <a:buFont typeface="+mj-lt"/>
              <a:buAutoNum type="arabicPeriod"/>
            </a:pPr>
            <a:r>
              <a:rPr lang="en-US" dirty="0" smtClean="0"/>
              <a:t>Demonstrate the ability to share health messages with a pt. following application of POP.</a:t>
            </a:r>
          </a:p>
          <a:p>
            <a:pPr marL="514350" indent="-514350">
              <a:buFont typeface="+mj-lt"/>
              <a:buAutoNum type="arabicPeriod"/>
            </a:pPr>
            <a:r>
              <a:rPr lang="en-US" dirty="0" smtClean="0"/>
              <a:t>Demonstrate how to position the leg following application of skeletal traction</a:t>
            </a:r>
            <a:endParaRPr lang="en-US" dirty="0"/>
          </a:p>
        </p:txBody>
      </p:sp>
      <p:sp>
        <p:nvSpPr>
          <p:cNvPr id="4" name="Footer Placeholder 3"/>
          <p:cNvSpPr>
            <a:spLocks noGrp="1"/>
          </p:cNvSpPr>
          <p:nvPr>
            <p:ph type="ftr" sz="quarter" idx="11"/>
          </p:nvPr>
        </p:nvSpPr>
        <p:spPr/>
        <p:txBody>
          <a:bodyPr/>
          <a:lstStyle/>
          <a:p>
            <a:r>
              <a:rPr lang="en-US" smtClean="0"/>
              <a:t>V.K 2019</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30</a:t>
            </a:fld>
            <a:endParaRPr lang="en-US"/>
          </a:p>
        </p:txBody>
      </p:sp>
      <p:sp>
        <p:nvSpPr>
          <p:cNvPr id="5" name="Content Placeholder 4"/>
          <p:cNvSpPr>
            <a:spLocks noGrp="1"/>
          </p:cNvSpPr>
          <p:nvPr>
            <p:ph sz="quarter" idx="1"/>
          </p:nvPr>
        </p:nvSpPr>
        <p:spPr/>
        <p:txBody>
          <a:bodyPr>
            <a:normAutofit/>
          </a:bodyPr>
          <a:lstStyle/>
          <a:p>
            <a:r>
              <a:rPr lang="en-US" sz="3600" dirty="0" smtClean="0"/>
              <a:t>A primary assessment should include: </a:t>
            </a:r>
          </a:p>
          <a:p>
            <a:pPr marL="0" indent="0">
              <a:buNone/>
            </a:pPr>
            <a:r>
              <a:rPr lang="en-US" sz="3600" dirty="0" smtClean="0"/>
              <a:t>1. Complete set of vital signs (blood pressure, heart rate, respiratory rate and temperature) </a:t>
            </a:r>
          </a:p>
          <a:p>
            <a:pPr marL="0" indent="0">
              <a:buNone/>
            </a:pPr>
            <a:r>
              <a:rPr lang="en-US" sz="3600" dirty="0" smtClean="0"/>
              <a:t>2. Immediate pain level. Use the acronym “PQRST” for quick pain assessment: </a:t>
            </a:r>
            <a:endParaRPr lang="en-US" sz="3600" dirty="0"/>
          </a:p>
        </p:txBody>
      </p:sp>
    </p:spTree>
    <p:extLst>
      <p:ext uri="{BB962C8B-B14F-4D97-AF65-F5344CB8AC3E}">
        <p14:creationId xmlns:p14="http://schemas.microsoft.com/office/powerpoint/2010/main" val="2040323470"/>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533400"/>
          </a:xfrm>
        </p:spPr>
        <p:txBody>
          <a:bodyPr>
            <a:noAutofit/>
          </a:bodyPr>
          <a:lstStyle/>
          <a:p>
            <a:r>
              <a:rPr lang="en-US" sz="2000" b="1" dirty="0" smtClean="0"/>
              <a:t>HIP REPLACEMENT/ </a:t>
            </a:r>
            <a:r>
              <a:rPr lang="en-US" sz="2000" b="1" dirty="0"/>
              <a:t>FEMORAL-HEAD </a:t>
            </a:r>
            <a:r>
              <a:rPr lang="en-US" sz="2000" b="1" dirty="0" smtClean="0"/>
              <a:t>PROSTHESIS</a:t>
            </a:r>
            <a:endParaRPr lang="en-US" sz="2000" b="1"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0277" y="762000"/>
            <a:ext cx="8831138" cy="4994148"/>
          </a:xfrm>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300</a:t>
            </a:fld>
            <a:endParaRPr lang="en-US"/>
          </a:p>
        </p:txBody>
      </p:sp>
      <p:sp>
        <p:nvSpPr>
          <p:cNvPr id="6" name="Date Placeholder 5"/>
          <p:cNvSpPr>
            <a:spLocks noGrp="1"/>
          </p:cNvSpPr>
          <p:nvPr>
            <p:ph type="dt" sz="half" idx="10"/>
          </p:nvPr>
        </p:nvSpPr>
        <p:spPr/>
        <p:txBody>
          <a:bodyPr/>
          <a:lstStyle/>
          <a:p>
            <a:fld id="{5835407E-D91D-4D56-BFCD-8ADF72C3F104}" type="datetime1">
              <a:rPr lang="en-US" smtClean="0"/>
              <a:t>8/18/2020</a:t>
            </a:fld>
            <a:endParaRPr lang="en-US"/>
          </a:p>
        </p:txBody>
      </p:sp>
    </p:spTree>
    <p:extLst>
      <p:ext uri="{BB962C8B-B14F-4D97-AF65-F5344CB8AC3E}">
        <p14:creationId xmlns:p14="http://schemas.microsoft.com/office/powerpoint/2010/main" val="278309028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457200"/>
            <a:ext cx="8613648" cy="5638800"/>
          </a:xfrm>
        </p:spPr>
        <p:txBody>
          <a:bodyPr>
            <a:normAutofit/>
          </a:bodyPr>
          <a:lstStyle/>
          <a:p>
            <a:pPr marL="514350" indent="-514350">
              <a:buNone/>
            </a:pPr>
            <a:r>
              <a:rPr lang="en-US" b="1" dirty="0" smtClean="0"/>
              <a:t>POST-OP NURSING CARE</a:t>
            </a:r>
          </a:p>
          <a:p>
            <a:pPr marL="514350" indent="-514350">
              <a:buNone/>
            </a:pPr>
            <a:endParaRPr lang="en-US" b="1" dirty="0" smtClean="0"/>
          </a:p>
          <a:p>
            <a:pPr marL="514350" indent="-514350">
              <a:buFont typeface="+mj-lt"/>
              <a:buAutoNum type="arabicPeriod"/>
            </a:pPr>
            <a:r>
              <a:rPr lang="en-US" dirty="0" smtClean="0"/>
              <a:t>Like all pts undergoing orthopedic surgery.</a:t>
            </a:r>
          </a:p>
          <a:p>
            <a:pPr marL="514350" indent="-514350">
              <a:buFont typeface="+mj-lt"/>
              <a:buAutoNum type="arabicPeriod"/>
            </a:pPr>
            <a:r>
              <a:rPr lang="en-US" dirty="0" smtClean="0"/>
              <a:t>1</a:t>
            </a:r>
            <a:r>
              <a:rPr lang="en-US" baseline="30000" dirty="0" smtClean="0"/>
              <a:t>st</a:t>
            </a:r>
            <a:r>
              <a:rPr lang="en-US" dirty="0" smtClean="0"/>
              <a:t> 24-48 hrs, relieving pain &amp; preventing complications are priorities.</a:t>
            </a:r>
          </a:p>
          <a:p>
            <a:pPr marL="514350" indent="-514350">
              <a:buFont typeface="+mj-lt"/>
              <a:buAutoNum type="arabicPeriod"/>
            </a:pPr>
            <a:r>
              <a:rPr lang="en-US" dirty="0" smtClean="0"/>
              <a:t>Deep breathing, coughing (incentive </a:t>
            </a:r>
            <a:r>
              <a:rPr lang="en-US" dirty="0" err="1" smtClean="0"/>
              <a:t>spirometry</a:t>
            </a:r>
            <a:r>
              <a:rPr lang="en-US" dirty="0" smtClean="0"/>
              <a:t>) &amp; foot flexion exercises every 1-2 hrs.</a:t>
            </a:r>
          </a:p>
          <a:p>
            <a:pPr marL="514350" indent="-514350">
              <a:buFont typeface="+mj-lt"/>
              <a:buAutoNum type="arabicPeriod"/>
            </a:pPr>
            <a:r>
              <a:rPr lang="en-US" dirty="0"/>
              <a:t>Prophylactic antibiotics, </a:t>
            </a:r>
            <a:r>
              <a:rPr lang="en-US" dirty="0" smtClean="0"/>
              <a:t>analgesics, anticoagulants</a:t>
            </a:r>
          </a:p>
          <a:p>
            <a:pPr marL="514350" indent="-514350">
              <a:buFont typeface="+mj-lt"/>
              <a:buAutoNum type="arabicPeriod"/>
            </a:pPr>
            <a:endParaRPr lang="en-US" dirty="0"/>
          </a:p>
        </p:txBody>
      </p:sp>
      <p:sp>
        <p:nvSpPr>
          <p:cNvPr id="4" name="Title 1"/>
          <p:cNvSpPr txBox="1">
            <a:spLocks/>
          </p:cNvSpPr>
          <p:nvPr/>
        </p:nvSpPr>
        <p:spPr>
          <a:xfrm>
            <a:off x="3048" y="14514"/>
            <a:ext cx="1673352" cy="328386"/>
          </a:xfrm>
          <a:prstGeom prst="rect">
            <a:avLst/>
          </a:prstGeom>
          <a:solidFill>
            <a:schemeClr val="accent2"/>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smtClean="0"/>
              <a:t>FRACTURE HIP</a:t>
            </a:r>
            <a:endParaRPr lang="en-US" sz="20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301</a:t>
            </a:fld>
            <a:endParaRPr lang="en-US"/>
          </a:p>
        </p:txBody>
      </p:sp>
      <p:sp>
        <p:nvSpPr>
          <p:cNvPr id="6" name="Date Placeholder 5"/>
          <p:cNvSpPr>
            <a:spLocks noGrp="1"/>
          </p:cNvSpPr>
          <p:nvPr>
            <p:ph type="dt" sz="half" idx="10"/>
          </p:nvPr>
        </p:nvSpPr>
        <p:spPr/>
        <p:txBody>
          <a:bodyPr/>
          <a:lstStyle/>
          <a:p>
            <a:fld id="{C7044DF7-5AFA-458C-BB60-A89AA57310B6}" type="datetime1">
              <a:rPr lang="en-US" smtClean="0"/>
              <a:t>8/18/2020</a:t>
            </a:fld>
            <a:endParaRPr lang="en-US"/>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762000"/>
            <a:ext cx="8686800" cy="5334000"/>
          </a:xfrm>
        </p:spPr>
        <p:txBody>
          <a:bodyPr>
            <a:normAutofit/>
          </a:bodyPr>
          <a:lstStyle/>
          <a:p>
            <a:pPr marL="514350" indent="-514350">
              <a:buFont typeface="+mj-lt"/>
              <a:buAutoNum type="arabicPeriod" startAt="5"/>
            </a:pPr>
            <a:endParaRPr lang="en-US" dirty="0" smtClean="0"/>
          </a:p>
          <a:p>
            <a:pPr marL="514350" indent="-514350">
              <a:spcAft>
                <a:spcPts val="1200"/>
              </a:spcAft>
              <a:buFont typeface="+mj-lt"/>
              <a:buAutoNum type="arabicPeriod" startAt="5"/>
            </a:pPr>
            <a:r>
              <a:rPr lang="en-US" dirty="0" smtClean="0"/>
              <a:t>Home modification </a:t>
            </a:r>
            <a:r>
              <a:rPr lang="en-US" dirty="0" err="1" smtClean="0"/>
              <a:t>e.g</a:t>
            </a:r>
            <a:r>
              <a:rPr lang="en-US" dirty="0" smtClean="0"/>
              <a:t> </a:t>
            </a:r>
            <a:r>
              <a:rPr lang="en-US" dirty="0"/>
              <a:t>putting a toilet raiser on the </a:t>
            </a:r>
            <a:r>
              <a:rPr lang="en-US" dirty="0" smtClean="0"/>
              <a:t>toilet </a:t>
            </a:r>
            <a:r>
              <a:rPr lang="en-US" dirty="0"/>
              <a:t>sit, use walker, sleep </a:t>
            </a:r>
            <a:r>
              <a:rPr lang="en-US" dirty="0" smtClean="0"/>
              <a:t>down-stairs.</a:t>
            </a:r>
            <a:endParaRPr lang="en-US" dirty="0"/>
          </a:p>
          <a:p>
            <a:pPr marL="514350" indent="-514350">
              <a:spcAft>
                <a:spcPts val="1200"/>
              </a:spcAft>
              <a:buFont typeface="+mj-lt"/>
              <a:buAutoNum type="arabicPeriod" startAt="5"/>
            </a:pPr>
            <a:r>
              <a:rPr lang="en-US" dirty="0" smtClean="0"/>
              <a:t>Thigh high elastic compression stockings.</a:t>
            </a:r>
          </a:p>
          <a:p>
            <a:pPr marL="514350" indent="-514350">
              <a:spcAft>
                <a:spcPts val="1200"/>
              </a:spcAft>
              <a:buFont typeface="+mj-lt"/>
              <a:buAutoNum type="arabicPeriod" startAt="5"/>
            </a:pPr>
            <a:r>
              <a:rPr lang="en-US" dirty="0" smtClean="0"/>
              <a:t>A pillow between legs to maintain abduction &amp; alignment even when turning.</a:t>
            </a:r>
          </a:p>
          <a:p>
            <a:pPr marL="514350" indent="-514350">
              <a:spcAft>
                <a:spcPts val="1200"/>
              </a:spcAft>
              <a:buFont typeface="+mj-lt"/>
              <a:buAutoNum type="arabicPeriod" startAt="5"/>
            </a:pPr>
            <a:r>
              <a:rPr lang="en-US" dirty="0" smtClean="0"/>
              <a:t>Progressive assisted walking as indicated by therapist.</a:t>
            </a:r>
            <a:endParaRPr lang="en-US" dirty="0"/>
          </a:p>
        </p:txBody>
      </p:sp>
      <p:sp>
        <p:nvSpPr>
          <p:cNvPr id="4" name="Title 1"/>
          <p:cNvSpPr txBox="1">
            <a:spLocks/>
          </p:cNvSpPr>
          <p:nvPr/>
        </p:nvSpPr>
        <p:spPr>
          <a:xfrm>
            <a:off x="3048" y="14514"/>
            <a:ext cx="1673352" cy="328386"/>
          </a:xfrm>
          <a:prstGeom prst="rect">
            <a:avLst/>
          </a:prstGeom>
          <a:solidFill>
            <a:schemeClr val="accent2"/>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dirty="0" smtClean="0"/>
              <a:t>FRACTURE HIP</a:t>
            </a:r>
            <a:endParaRPr lang="en-US" sz="20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302</a:t>
            </a:fld>
            <a:endParaRPr lang="en-US"/>
          </a:p>
        </p:txBody>
      </p:sp>
      <p:sp>
        <p:nvSpPr>
          <p:cNvPr id="6" name="Date Placeholder 5"/>
          <p:cNvSpPr>
            <a:spLocks noGrp="1"/>
          </p:cNvSpPr>
          <p:nvPr>
            <p:ph type="dt" sz="half" idx="10"/>
          </p:nvPr>
        </p:nvSpPr>
        <p:spPr/>
        <p:txBody>
          <a:bodyPr/>
          <a:lstStyle/>
          <a:p>
            <a:fld id="{D64A2407-7595-42E8-84FB-3165E6B2F798}" type="datetime1">
              <a:rPr lang="en-US" smtClean="0"/>
              <a:t>8/18/2020</a:t>
            </a:fld>
            <a:endParaRPr lang="en-US"/>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8153400" cy="1524000"/>
          </a:xfrm>
        </p:spPr>
        <p:txBody>
          <a:bodyPr>
            <a:normAutofit fontScale="90000"/>
          </a:bodyPr>
          <a:lstStyle/>
          <a:p>
            <a:pPr algn="ctr"/>
            <a:r>
              <a:rPr lang="en-US" sz="3200" dirty="0" smtClean="0"/>
              <a:t>SELF-CARE</a:t>
            </a:r>
            <a:br>
              <a:rPr lang="en-US" sz="3200" dirty="0" smtClean="0"/>
            </a:br>
            <a:r>
              <a:rPr lang="en-US" sz="3200" dirty="0" smtClean="0"/>
              <a:t>AFTER FEMORAL-HEAD PROSTHESIS</a:t>
            </a:r>
            <a:br>
              <a:rPr lang="en-US" sz="3200" dirty="0" smtClean="0"/>
            </a:br>
            <a:endParaRPr lang="en-US" sz="3200" dirty="0"/>
          </a:p>
        </p:txBody>
      </p:sp>
      <p:pic>
        <p:nvPicPr>
          <p:cNvPr id="7" name="Content Placeholder 6"/>
          <p:cNvPicPr>
            <a:picLocks noGrp="1" noChangeAspect="1"/>
          </p:cNvPicPr>
          <p:nvPr>
            <p:ph sz="quarter" idx="1"/>
          </p:nvPr>
        </p:nvPicPr>
        <p:blipFill rotWithShape="1">
          <a:blip r:embed="rId2"/>
          <a:srcRect l="1844" t="14861" r="1645"/>
          <a:stretch/>
        </p:blipFill>
        <p:spPr>
          <a:xfrm>
            <a:off x="228601" y="1995028"/>
            <a:ext cx="4191000" cy="3423110"/>
          </a:xfrm>
          <a:prstGeom prst="rect">
            <a:avLst/>
          </a:prstGeom>
        </p:spPr>
      </p:pic>
      <p:pic>
        <p:nvPicPr>
          <p:cNvPr id="8" name="Content Placeholder 7"/>
          <p:cNvPicPr>
            <a:picLocks noGrp="1" noChangeAspect="1"/>
          </p:cNvPicPr>
          <p:nvPr>
            <p:ph sz="quarter" idx="2"/>
          </p:nvPr>
        </p:nvPicPr>
        <p:blipFill>
          <a:blip r:embed="rId3"/>
          <a:stretch>
            <a:fillRect/>
          </a:stretch>
        </p:blipFill>
        <p:spPr>
          <a:xfrm>
            <a:off x="4724400" y="1975133"/>
            <a:ext cx="4267200" cy="3575420"/>
          </a:xfrm>
          <a:prstGeom prst="rect">
            <a:avLst/>
          </a:prstGeom>
          <a:solidFill>
            <a:schemeClr val="bg2">
              <a:lumMod val="90000"/>
            </a:schemeClr>
          </a:solidFill>
        </p:spPr>
      </p:pic>
      <p:sp>
        <p:nvSpPr>
          <p:cNvPr id="9" name="Title 1"/>
          <p:cNvSpPr txBox="1">
            <a:spLocks/>
          </p:cNvSpPr>
          <p:nvPr/>
        </p:nvSpPr>
        <p:spPr>
          <a:xfrm>
            <a:off x="3048" y="14514"/>
            <a:ext cx="1673352" cy="328386"/>
          </a:xfrm>
          <a:prstGeom prst="rect">
            <a:avLst/>
          </a:prstGeom>
          <a:solidFill>
            <a:schemeClr val="accent2"/>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dirty="0" smtClean="0"/>
              <a:t>FRACTURE HIP</a:t>
            </a:r>
            <a:endParaRPr lang="en-US" sz="2000" dirty="0"/>
          </a:p>
        </p:txBody>
      </p:sp>
      <p:sp>
        <p:nvSpPr>
          <p:cNvPr id="2" name="Footer Placeholder 1"/>
          <p:cNvSpPr>
            <a:spLocks noGrp="1"/>
          </p:cNvSpPr>
          <p:nvPr>
            <p:ph type="ftr" sz="quarter" idx="17"/>
          </p:nvPr>
        </p:nvSpPr>
        <p:spPr/>
        <p:txBody>
          <a:bodyPr/>
          <a:lstStyle/>
          <a:p>
            <a:r>
              <a:rPr lang="en-US" smtClean="0"/>
              <a:t>V.K 2019</a:t>
            </a:r>
            <a:endParaRPr lang="en-US"/>
          </a:p>
        </p:txBody>
      </p:sp>
      <p:sp>
        <p:nvSpPr>
          <p:cNvPr id="3" name="Slide Number Placeholder 2"/>
          <p:cNvSpPr>
            <a:spLocks noGrp="1"/>
          </p:cNvSpPr>
          <p:nvPr>
            <p:ph type="sldNum" sz="quarter" idx="16"/>
          </p:nvPr>
        </p:nvSpPr>
        <p:spPr/>
        <p:txBody>
          <a:bodyPr>
            <a:normAutofit fontScale="85000" lnSpcReduction="20000"/>
          </a:bodyPr>
          <a:lstStyle/>
          <a:p>
            <a:fld id="{08AA56A4-ACE6-4418-8F94-C9D452C3DDAF}" type="slidenum">
              <a:rPr lang="en-US" smtClean="0"/>
              <a:pPr/>
              <a:t>303</a:t>
            </a:fld>
            <a:endParaRPr lang="en-US"/>
          </a:p>
        </p:txBody>
      </p:sp>
      <p:sp>
        <p:nvSpPr>
          <p:cNvPr id="5" name="Date Placeholder 4"/>
          <p:cNvSpPr>
            <a:spLocks noGrp="1"/>
          </p:cNvSpPr>
          <p:nvPr>
            <p:ph type="dt" sz="half" idx="15"/>
          </p:nvPr>
        </p:nvSpPr>
        <p:spPr/>
        <p:txBody>
          <a:bodyPr/>
          <a:lstStyle/>
          <a:p>
            <a:fld id="{5D7DE25A-E314-4EF1-8102-35930C515A25}" type="datetime1">
              <a:rPr lang="en-US" smtClean="0"/>
              <a:t>8/18/2020</a:t>
            </a:fld>
            <a:endParaRPr lang="en-US"/>
          </a:p>
        </p:txBody>
      </p:sp>
    </p:spTree>
    <p:extLst>
      <p:ext uri="{BB962C8B-B14F-4D97-AF65-F5344CB8AC3E}">
        <p14:creationId xmlns:p14="http://schemas.microsoft.com/office/powerpoint/2010/main" val="830579017"/>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09600"/>
            <a:ext cx="8385048" cy="5486400"/>
          </a:xfrm>
        </p:spPr>
        <p:txBody>
          <a:bodyPr>
            <a:normAutofit fontScale="92500"/>
          </a:bodyPr>
          <a:lstStyle/>
          <a:p>
            <a:pPr marL="514350" indent="-514350">
              <a:buNone/>
            </a:pPr>
            <a:r>
              <a:rPr lang="en-US" b="1" dirty="0" smtClean="0"/>
              <a:t>COMPLICATIONS</a:t>
            </a:r>
          </a:p>
          <a:p>
            <a:pPr marL="514350" indent="-514350">
              <a:buFont typeface="+mj-lt"/>
              <a:buAutoNum type="arabicPeriod"/>
            </a:pPr>
            <a:r>
              <a:rPr lang="en-US" dirty="0" smtClean="0"/>
              <a:t>Neurovascular complications</a:t>
            </a:r>
          </a:p>
          <a:p>
            <a:pPr marL="834390" lvl="1" indent="-514350">
              <a:buFont typeface="+mj-lt"/>
              <a:buAutoNum type="alphaLcParenR"/>
            </a:pPr>
            <a:r>
              <a:rPr lang="en-US" dirty="0" smtClean="0"/>
              <a:t>Direct injury to nerves &amp; blood vessels or tissues (pressure).</a:t>
            </a:r>
          </a:p>
          <a:p>
            <a:pPr marL="834390" lvl="1" indent="-514350">
              <a:buFont typeface="+mj-lt"/>
              <a:buAutoNum type="alphaLcParenR"/>
            </a:pPr>
            <a:r>
              <a:rPr lang="en-US" dirty="0" smtClean="0"/>
              <a:t>DVT</a:t>
            </a:r>
          </a:p>
          <a:p>
            <a:pPr marL="514350" indent="-514350">
              <a:buAutoNum type="arabicPeriod" startAt="2"/>
            </a:pPr>
            <a:r>
              <a:rPr lang="en-US" dirty="0"/>
              <a:t>Pulmonary complications: pneumonia</a:t>
            </a:r>
          </a:p>
          <a:p>
            <a:pPr marL="514350" indent="-514350">
              <a:buAutoNum type="arabicPeriod" startAt="2"/>
            </a:pPr>
            <a:r>
              <a:rPr lang="en-US" dirty="0"/>
              <a:t>Skin breakdown: blisters </a:t>
            </a:r>
            <a:r>
              <a:rPr lang="en-US" dirty="0" smtClean="0"/>
              <a:t>from </a:t>
            </a:r>
            <a:r>
              <a:rPr lang="en-US" dirty="0"/>
              <a:t>tape, pressure ulcer.</a:t>
            </a:r>
          </a:p>
          <a:p>
            <a:pPr marL="514350" indent="-514350">
              <a:buAutoNum type="arabicPeriod" startAt="2"/>
            </a:pPr>
            <a:r>
              <a:rPr lang="en-US" dirty="0"/>
              <a:t>Infection</a:t>
            </a:r>
          </a:p>
          <a:p>
            <a:pPr marL="514350" indent="-514350">
              <a:buAutoNum type="arabicPeriod" startAt="2"/>
            </a:pPr>
            <a:r>
              <a:rPr lang="en-US" dirty="0"/>
              <a:t>Nonunion</a:t>
            </a:r>
          </a:p>
          <a:p>
            <a:pPr marL="514350" indent="-514350">
              <a:buAutoNum type="arabicPeriod" startAt="2"/>
            </a:pPr>
            <a:r>
              <a:rPr lang="en-US" dirty="0"/>
              <a:t>Avascular necrosis</a:t>
            </a:r>
          </a:p>
          <a:p>
            <a:pPr marL="514350" indent="-514350">
              <a:buAutoNum type="arabicPeriod" startAt="2"/>
            </a:pPr>
            <a:r>
              <a:rPr lang="en-US" dirty="0"/>
              <a:t>Fixation device problem (protrusion of the fixation device through the </a:t>
            </a:r>
            <a:r>
              <a:rPr lang="en-US" dirty="0" smtClean="0"/>
              <a:t>acetabulum; loosening </a:t>
            </a:r>
            <a:r>
              <a:rPr lang="en-US" dirty="0"/>
              <a:t>of hardware</a:t>
            </a:r>
            <a:r>
              <a:rPr lang="en-US" dirty="0" smtClean="0"/>
              <a:t>.</a:t>
            </a:r>
          </a:p>
          <a:p>
            <a:pPr marL="514350" indent="-514350">
              <a:buAutoNum type="arabicPeriod" startAt="8"/>
            </a:pPr>
            <a:endParaRPr lang="en-US" dirty="0"/>
          </a:p>
        </p:txBody>
      </p:sp>
      <p:sp>
        <p:nvSpPr>
          <p:cNvPr id="4" name="Title 1"/>
          <p:cNvSpPr txBox="1">
            <a:spLocks/>
          </p:cNvSpPr>
          <p:nvPr/>
        </p:nvSpPr>
        <p:spPr>
          <a:xfrm>
            <a:off x="3048" y="14514"/>
            <a:ext cx="1673352" cy="328386"/>
          </a:xfrm>
          <a:prstGeom prst="rect">
            <a:avLst/>
          </a:prstGeom>
          <a:solidFill>
            <a:schemeClr val="accent2"/>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smtClean="0"/>
              <a:t>FRACTURE HIP</a:t>
            </a:r>
            <a:endParaRPr lang="en-US" sz="20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304</a:t>
            </a:fld>
            <a:endParaRPr lang="en-US"/>
          </a:p>
        </p:txBody>
      </p:sp>
      <p:sp>
        <p:nvSpPr>
          <p:cNvPr id="6" name="Date Placeholder 5"/>
          <p:cNvSpPr>
            <a:spLocks noGrp="1"/>
          </p:cNvSpPr>
          <p:nvPr>
            <p:ph type="dt" sz="half" idx="10"/>
          </p:nvPr>
        </p:nvSpPr>
        <p:spPr/>
        <p:txBody>
          <a:bodyPr/>
          <a:lstStyle/>
          <a:p>
            <a:fld id="{56D648E3-3B74-46DC-B310-A25CC8B1534F}" type="datetime1">
              <a:rPr lang="en-US" smtClean="0"/>
              <a:t>8/18/2020</a:t>
            </a:fld>
            <a:endParaRPr lang="en-US"/>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cstate="print"/>
          <a:srcRect/>
          <a:stretch>
            <a:fillRect/>
          </a:stretch>
        </p:blipFill>
        <p:spPr bwMode="auto">
          <a:xfrm>
            <a:off x="457200" y="178707"/>
            <a:ext cx="8000999" cy="5943600"/>
          </a:xfrm>
          <a:prstGeom prst="rect">
            <a:avLst/>
          </a:prstGeom>
          <a:noFill/>
          <a:ln w="9525">
            <a:noFill/>
            <a:miter lim="800000"/>
            <a:headEnd/>
            <a:tailEnd/>
          </a:ln>
        </p:spPr>
      </p:pic>
      <p:sp>
        <p:nvSpPr>
          <p:cNvPr id="5" name="Title 1"/>
          <p:cNvSpPr txBox="1">
            <a:spLocks/>
          </p:cNvSpPr>
          <p:nvPr/>
        </p:nvSpPr>
        <p:spPr>
          <a:xfrm>
            <a:off x="3048" y="14514"/>
            <a:ext cx="1673352" cy="328386"/>
          </a:xfrm>
          <a:prstGeom prst="rect">
            <a:avLst/>
          </a:prstGeom>
          <a:solidFill>
            <a:schemeClr val="accent2"/>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smtClean="0"/>
              <a:t>FRACTURE HIP</a:t>
            </a:r>
            <a:endParaRPr lang="en-US" sz="20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3" name="Slide Number Placeholder 2"/>
          <p:cNvSpPr>
            <a:spLocks noGrp="1"/>
          </p:cNvSpPr>
          <p:nvPr>
            <p:ph type="sldNum" sz="quarter" idx="12"/>
          </p:nvPr>
        </p:nvSpPr>
        <p:spPr/>
        <p:txBody>
          <a:bodyPr>
            <a:normAutofit fontScale="85000" lnSpcReduction="20000"/>
          </a:bodyPr>
          <a:lstStyle/>
          <a:p>
            <a:fld id="{08AA56A4-ACE6-4418-8F94-C9D452C3DDAF}" type="slidenum">
              <a:rPr lang="en-US" smtClean="0"/>
              <a:pPr/>
              <a:t>305</a:t>
            </a:fld>
            <a:endParaRPr lang="en-US"/>
          </a:p>
        </p:txBody>
      </p:sp>
      <p:sp>
        <p:nvSpPr>
          <p:cNvPr id="6" name="Date Placeholder 5"/>
          <p:cNvSpPr>
            <a:spLocks noGrp="1"/>
          </p:cNvSpPr>
          <p:nvPr>
            <p:ph type="dt" sz="half" idx="10"/>
          </p:nvPr>
        </p:nvSpPr>
        <p:spPr/>
        <p:txBody>
          <a:bodyPr/>
          <a:lstStyle/>
          <a:p>
            <a:fld id="{1F577C33-0099-473C-B8A8-8D7835CE5B1E}" type="datetime1">
              <a:rPr lang="en-US" smtClean="0"/>
              <a:t>8/18/2020</a:t>
            </a:fld>
            <a:endParaRPr lang="en-US"/>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lstStyle/>
          <a:p>
            <a:r>
              <a:rPr lang="en-US" b="1" dirty="0" smtClean="0"/>
              <a:t>FRACTURE FEMURAL SHAFT </a:t>
            </a:r>
            <a:endParaRPr lang="en-US" b="1" dirty="0"/>
          </a:p>
        </p:txBody>
      </p:sp>
      <p:sp>
        <p:nvSpPr>
          <p:cNvPr id="3" name="Content Placeholder 2"/>
          <p:cNvSpPr>
            <a:spLocks noGrp="1"/>
          </p:cNvSpPr>
          <p:nvPr>
            <p:ph sz="quarter" idx="1"/>
          </p:nvPr>
        </p:nvSpPr>
        <p:spPr>
          <a:xfrm>
            <a:off x="304800" y="1219200"/>
            <a:ext cx="8461248" cy="4876800"/>
          </a:xfrm>
        </p:spPr>
        <p:txBody>
          <a:bodyPr/>
          <a:lstStyle/>
          <a:p>
            <a:r>
              <a:rPr lang="en-US" dirty="0" smtClean="0"/>
              <a:t>Great force is required in adults for this fracture to occur.</a:t>
            </a:r>
          </a:p>
          <a:p>
            <a:r>
              <a:rPr lang="en-US" dirty="0" smtClean="0"/>
              <a:t>May be transverse, oblique, spiral or comminuted. </a:t>
            </a:r>
          </a:p>
          <a:p>
            <a:r>
              <a:rPr lang="en-US" dirty="0" smtClean="0"/>
              <a:t>Massive blood loss common leading to shock.</a:t>
            </a:r>
          </a:p>
          <a:p>
            <a:pPr>
              <a:buNone/>
            </a:pPr>
            <a:endParaRPr lang="en-US" b="1" dirty="0" smtClean="0"/>
          </a:p>
          <a:p>
            <a:pPr>
              <a:buNone/>
            </a:pPr>
            <a:r>
              <a:rPr lang="en-US" b="1" dirty="0" smtClean="0"/>
              <a:t>SIGNS </a:t>
            </a:r>
            <a:r>
              <a:rPr lang="en-US" b="1" dirty="0"/>
              <a:t>AND SYMPTOMS</a:t>
            </a:r>
          </a:p>
          <a:p>
            <a:pPr marL="514350" indent="-514350">
              <a:buFont typeface="+mj-lt"/>
              <a:buAutoNum type="arabicPeriod"/>
            </a:pPr>
            <a:r>
              <a:rPr lang="en-US" dirty="0"/>
              <a:t>Enlarged, deformed, painful thigh.</a:t>
            </a:r>
          </a:p>
          <a:p>
            <a:pPr marL="514350" indent="-514350">
              <a:buFont typeface="+mj-lt"/>
              <a:buAutoNum type="arabicPeriod"/>
            </a:pPr>
            <a:r>
              <a:rPr lang="en-US" dirty="0"/>
              <a:t>Can not move hip or knee.</a:t>
            </a:r>
          </a:p>
          <a:p>
            <a:endParaRPr lang="en-US" dirty="0"/>
          </a:p>
        </p:txBody>
      </p:sp>
      <p:sp>
        <p:nvSpPr>
          <p:cNvPr id="4" name="Title 1"/>
          <p:cNvSpPr txBox="1">
            <a:spLocks/>
          </p:cNvSpPr>
          <p:nvPr/>
        </p:nvSpPr>
        <p:spPr>
          <a:xfrm>
            <a:off x="0" y="0"/>
            <a:ext cx="2819400" cy="381000"/>
          </a:xfrm>
          <a:prstGeom prst="rect">
            <a:avLst/>
          </a:prstGeom>
          <a:solidFill>
            <a:schemeClr val="accent3">
              <a:lumMod val="40000"/>
              <a:lumOff val="6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1800" dirty="0" smtClean="0"/>
              <a:t>FRACTURE FEMURAL SHAFT </a:t>
            </a:r>
            <a:endParaRPr lang="en-US" sz="1800" dirty="0"/>
          </a:p>
        </p:txBody>
      </p:sp>
      <p:sp>
        <p:nvSpPr>
          <p:cNvPr id="5" name="Footer Placeholder 4"/>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normAutofit fontScale="85000" lnSpcReduction="20000"/>
          </a:bodyPr>
          <a:lstStyle/>
          <a:p>
            <a:fld id="{08AA56A4-ACE6-4418-8F94-C9D452C3DDAF}" type="slidenum">
              <a:rPr lang="en-US" smtClean="0"/>
              <a:pPr/>
              <a:t>306</a:t>
            </a:fld>
            <a:endParaRPr lang="en-US"/>
          </a:p>
        </p:txBody>
      </p:sp>
      <p:sp>
        <p:nvSpPr>
          <p:cNvPr id="7" name="Date Placeholder 6"/>
          <p:cNvSpPr>
            <a:spLocks noGrp="1"/>
          </p:cNvSpPr>
          <p:nvPr>
            <p:ph type="dt" sz="half" idx="10"/>
          </p:nvPr>
        </p:nvSpPr>
        <p:spPr/>
        <p:txBody>
          <a:bodyPr/>
          <a:lstStyle/>
          <a:p>
            <a:fld id="{78820AE3-7A27-4761-BB79-B931E8308417}" type="datetime1">
              <a:rPr lang="en-US" smtClean="0"/>
              <a:t>8/18/2020</a:t>
            </a:fld>
            <a:endParaRPr lang="en-US"/>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819400" cy="381000"/>
          </a:xfrm>
          <a:solidFill>
            <a:schemeClr val="accent3">
              <a:lumMod val="40000"/>
              <a:lumOff val="60000"/>
            </a:schemeClr>
          </a:solidFill>
        </p:spPr>
        <p:txBody>
          <a:bodyPr>
            <a:noAutofit/>
          </a:bodyPr>
          <a:lstStyle/>
          <a:p>
            <a:r>
              <a:rPr lang="en-US" sz="1800" dirty="0" smtClean="0"/>
              <a:t>FRACTURE FEMURAL SHAFT </a:t>
            </a:r>
            <a:endParaRPr lang="en-US" sz="1800" dirty="0"/>
          </a:p>
        </p:txBody>
      </p:sp>
      <p:sp>
        <p:nvSpPr>
          <p:cNvPr id="3" name="Content Placeholder 2"/>
          <p:cNvSpPr>
            <a:spLocks noGrp="1"/>
          </p:cNvSpPr>
          <p:nvPr>
            <p:ph sz="quarter" idx="1"/>
          </p:nvPr>
        </p:nvSpPr>
        <p:spPr>
          <a:xfrm>
            <a:off x="304800" y="1143000"/>
            <a:ext cx="8461248" cy="4953000"/>
          </a:xfrm>
        </p:spPr>
        <p:txBody>
          <a:bodyPr>
            <a:normAutofit/>
          </a:bodyPr>
          <a:lstStyle/>
          <a:p>
            <a:pPr marL="514350" indent="-514350">
              <a:buNone/>
            </a:pPr>
            <a:endParaRPr lang="en-US" b="1" dirty="0" smtClean="0"/>
          </a:p>
          <a:p>
            <a:pPr marL="514350" indent="-514350">
              <a:buNone/>
            </a:pPr>
            <a:r>
              <a:rPr lang="en-US" b="1" dirty="0" smtClean="0"/>
              <a:t>ASSESSMENT &amp; DIAGNOSIS</a:t>
            </a:r>
            <a:endParaRPr lang="en-US" dirty="0" smtClean="0"/>
          </a:p>
          <a:p>
            <a:pPr marL="514350" indent="-514350">
              <a:buFont typeface="+mj-lt"/>
              <a:buAutoNum type="arabicPeriod"/>
            </a:pPr>
            <a:r>
              <a:rPr lang="en-US" dirty="0" smtClean="0"/>
              <a:t>Neurovascular status check </a:t>
            </a:r>
          </a:p>
          <a:p>
            <a:pPr marL="514350" indent="-514350">
              <a:buFont typeface="+mj-lt"/>
              <a:buAutoNum type="arabicPeriod"/>
            </a:pPr>
            <a:r>
              <a:rPr lang="en-US" dirty="0" smtClean="0"/>
              <a:t>Doppler ultrasound to assess blood flow</a:t>
            </a:r>
          </a:p>
          <a:p>
            <a:pPr marL="514350" indent="-514350">
              <a:buFont typeface="+mj-lt"/>
              <a:buAutoNum type="arabicPeriod"/>
            </a:pPr>
            <a:r>
              <a:rPr lang="en-US" dirty="0" smtClean="0"/>
              <a:t>X-rays: associated dislocation of the hip &amp; knee.</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307</a:t>
            </a:fld>
            <a:endParaRPr lang="en-US"/>
          </a:p>
        </p:txBody>
      </p:sp>
      <p:sp>
        <p:nvSpPr>
          <p:cNvPr id="6" name="Date Placeholder 5"/>
          <p:cNvSpPr>
            <a:spLocks noGrp="1"/>
          </p:cNvSpPr>
          <p:nvPr>
            <p:ph type="dt" sz="half" idx="10"/>
          </p:nvPr>
        </p:nvSpPr>
        <p:spPr/>
        <p:txBody>
          <a:bodyPr/>
          <a:lstStyle/>
          <a:p>
            <a:fld id="{4B3E01BA-D09F-42E2-9442-A0358BDD6DBD}" type="datetime1">
              <a:rPr lang="en-US" smtClean="0"/>
              <a:t>8/18/2020</a:t>
            </a:fld>
            <a:endParaRPr lang="en-US"/>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537448" cy="5715000"/>
          </a:xfrm>
        </p:spPr>
        <p:txBody>
          <a:bodyPr>
            <a:normAutofit/>
          </a:bodyPr>
          <a:lstStyle/>
          <a:p>
            <a:pPr>
              <a:buNone/>
            </a:pPr>
            <a:r>
              <a:rPr lang="en-US" b="1" dirty="0" smtClean="0"/>
              <a:t>MANAGEMENT</a:t>
            </a:r>
          </a:p>
          <a:p>
            <a:pPr marL="514350" indent="-514350">
              <a:buFont typeface="+mj-lt"/>
              <a:buAutoNum type="arabicPeriod"/>
            </a:pPr>
            <a:r>
              <a:rPr lang="en-US" dirty="0" smtClean="0"/>
              <a:t>Neurovascular monitoring.</a:t>
            </a:r>
          </a:p>
          <a:p>
            <a:pPr marL="514350" indent="-514350">
              <a:buFont typeface="+mj-lt"/>
              <a:buAutoNum type="arabicPeriod"/>
            </a:pPr>
            <a:r>
              <a:rPr lang="en-US" dirty="0" smtClean="0"/>
              <a:t>Skin traction for comfort &amp; immobilization of the fracture to minimize soft tissue injury.</a:t>
            </a:r>
          </a:p>
          <a:p>
            <a:pPr marL="514350" indent="-514350">
              <a:buFont typeface="+mj-lt"/>
              <a:buAutoNum type="arabicPeriod"/>
            </a:pPr>
            <a:r>
              <a:rPr lang="en-US" dirty="0" smtClean="0"/>
              <a:t>Generally, skeletal traction for muscle relaxation &amp; alignment of the fracture fragments before ORIF.</a:t>
            </a:r>
          </a:p>
          <a:p>
            <a:pPr marL="514350" indent="-514350">
              <a:buFont typeface="+mj-lt"/>
              <a:buAutoNum type="arabicPeriod"/>
            </a:pPr>
            <a:r>
              <a:rPr lang="en-US" dirty="0"/>
              <a:t>In </a:t>
            </a:r>
            <a:r>
              <a:rPr lang="en-US" dirty="0" smtClean="0"/>
              <a:t>ORIF: </a:t>
            </a:r>
            <a:r>
              <a:rPr lang="en-US" dirty="0"/>
              <a:t>intramedullary nailing devices, interlocking nail, or compression plate &amp; screws </a:t>
            </a:r>
            <a:r>
              <a:rPr lang="en-US" dirty="0" smtClean="0"/>
              <a:t>provide adequate </a:t>
            </a:r>
            <a:r>
              <a:rPr lang="en-US" dirty="0"/>
              <a:t>internal fixation.</a:t>
            </a:r>
          </a:p>
          <a:p>
            <a:pPr marL="514350" indent="-514350">
              <a:buFont typeface="+mj-lt"/>
              <a:buAutoNum type="arabicPeriod"/>
            </a:pPr>
            <a:endParaRPr lang="en-US" dirty="0"/>
          </a:p>
        </p:txBody>
      </p:sp>
      <p:sp>
        <p:nvSpPr>
          <p:cNvPr id="5" name="Title 1"/>
          <p:cNvSpPr txBox="1">
            <a:spLocks/>
          </p:cNvSpPr>
          <p:nvPr/>
        </p:nvSpPr>
        <p:spPr>
          <a:xfrm>
            <a:off x="0" y="0"/>
            <a:ext cx="2971800" cy="381000"/>
          </a:xfrm>
          <a:prstGeom prst="rect">
            <a:avLst/>
          </a:prstGeom>
          <a:solidFill>
            <a:schemeClr val="accent3">
              <a:lumMod val="40000"/>
              <a:lumOff val="6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1800" dirty="0" smtClean="0"/>
              <a:t>FRACTURE FEMURAL SHAFT </a:t>
            </a:r>
            <a:endParaRPr lang="en-US" sz="18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308</a:t>
            </a:fld>
            <a:endParaRPr lang="en-US"/>
          </a:p>
        </p:txBody>
      </p:sp>
      <p:sp>
        <p:nvSpPr>
          <p:cNvPr id="6" name="Date Placeholder 5"/>
          <p:cNvSpPr>
            <a:spLocks noGrp="1"/>
          </p:cNvSpPr>
          <p:nvPr>
            <p:ph type="dt" sz="half" idx="10"/>
          </p:nvPr>
        </p:nvSpPr>
        <p:spPr/>
        <p:txBody>
          <a:bodyPr/>
          <a:lstStyle/>
          <a:p>
            <a:fld id="{6616AC22-DCDC-47CB-99C9-846EB84D8534}" type="datetime1">
              <a:rPr lang="en-US" smtClean="0"/>
              <a:t>8/18/2020</a:t>
            </a:fld>
            <a:endParaRPr lang="en-US"/>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609600"/>
            <a:ext cx="8613648" cy="5486400"/>
          </a:xfrm>
        </p:spPr>
        <p:txBody>
          <a:bodyPr/>
          <a:lstStyle/>
          <a:p>
            <a:pPr marL="514350" indent="-514350">
              <a:buFont typeface="+mj-lt"/>
              <a:buAutoNum type="arabicPeriod" startAt="5"/>
            </a:pPr>
            <a:r>
              <a:rPr lang="en-US" dirty="0" smtClean="0"/>
              <a:t>Active muscle movement enhances healing.</a:t>
            </a:r>
          </a:p>
          <a:p>
            <a:pPr marL="514350" indent="-514350">
              <a:buFont typeface="+mj-lt"/>
              <a:buAutoNum type="arabicPeriod" startAt="5"/>
            </a:pPr>
            <a:r>
              <a:rPr lang="en-US" dirty="0" smtClean="0"/>
              <a:t>Fractures of the middle &amp; distal shaft (supracondylar). May be managed with skeletal traction after 2-4 weeks.</a:t>
            </a:r>
          </a:p>
          <a:p>
            <a:pPr marL="514350" indent="-514350">
              <a:buFont typeface="+mj-lt"/>
              <a:buAutoNum type="arabicPeriod" startAt="5"/>
            </a:pPr>
            <a:r>
              <a:rPr lang="en-US" dirty="0"/>
              <a:t>When pain &amp; swelling have subsided skeletal traction is removed &amp; a cast brace placed </a:t>
            </a:r>
            <a:endParaRPr lang="en-US" dirty="0" smtClean="0"/>
          </a:p>
          <a:p>
            <a:pPr marL="0" indent="0">
              <a:buNone/>
            </a:pPr>
            <a:r>
              <a:rPr lang="en-US" dirty="0" smtClean="0"/>
              <a:t>Complication: Restriction </a:t>
            </a:r>
            <a:r>
              <a:rPr lang="en-US" dirty="0"/>
              <a:t>of knee motion due to lack of </a:t>
            </a:r>
            <a:r>
              <a:rPr lang="en-US" dirty="0" smtClean="0"/>
              <a:t>early exercise.</a:t>
            </a:r>
            <a:endParaRPr lang="en-US" dirty="0"/>
          </a:p>
          <a:p>
            <a:pPr marL="514350" indent="-514350">
              <a:buAutoNum type="arabicPeriod" startAt="5"/>
            </a:pPr>
            <a:endParaRPr lang="en-US" dirty="0"/>
          </a:p>
        </p:txBody>
      </p:sp>
      <p:sp>
        <p:nvSpPr>
          <p:cNvPr id="5" name="Title 1"/>
          <p:cNvSpPr>
            <a:spLocks noGrp="1"/>
          </p:cNvSpPr>
          <p:nvPr>
            <p:ph type="title"/>
          </p:nvPr>
        </p:nvSpPr>
        <p:spPr>
          <a:xfrm>
            <a:off x="0" y="0"/>
            <a:ext cx="2819400" cy="381000"/>
          </a:xfrm>
          <a:solidFill>
            <a:schemeClr val="accent3">
              <a:lumMod val="40000"/>
              <a:lumOff val="60000"/>
            </a:schemeClr>
          </a:solidFill>
        </p:spPr>
        <p:txBody>
          <a:bodyPr>
            <a:noAutofit/>
          </a:bodyPr>
          <a:lstStyle/>
          <a:p>
            <a:r>
              <a:rPr lang="en-US" sz="1800" dirty="0" smtClean="0"/>
              <a:t>FRACTURE FEMURAL SHAFT </a:t>
            </a:r>
            <a:endParaRPr lang="en-US" sz="18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309</a:t>
            </a:fld>
            <a:endParaRPr lang="en-US"/>
          </a:p>
        </p:txBody>
      </p:sp>
      <p:sp>
        <p:nvSpPr>
          <p:cNvPr id="6" name="Date Placeholder 5"/>
          <p:cNvSpPr>
            <a:spLocks noGrp="1"/>
          </p:cNvSpPr>
          <p:nvPr>
            <p:ph type="dt" sz="half" idx="10"/>
          </p:nvPr>
        </p:nvSpPr>
        <p:spPr/>
        <p:txBody>
          <a:bodyPr/>
          <a:lstStyle/>
          <a:p>
            <a:fld id="{97645CD2-9129-4F87-80D2-258EE326023A}" type="datetime1">
              <a:rPr lang="en-US" smtClean="0"/>
              <a:t>8/18/2020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31</a:t>
            </a:fld>
            <a:endParaRPr lang="en-US"/>
          </a:p>
        </p:txBody>
      </p:sp>
      <p:sp>
        <p:nvSpPr>
          <p:cNvPr id="5" name="Content Placeholder 4"/>
          <p:cNvSpPr>
            <a:spLocks noGrp="1"/>
          </p:cNvSpPr>
          <p:nvPr>
            <p:ph sz="quarter" idx="1"/>
          </p:nvPr>
        </p:nvSpPr>
        <p:spPr/>
        <p:txBody>
          <a:bodyPr>
            <a:noAutofit/>
          </a:bodyPr>
          <a:lstStyle/>
          <a:p>
            <a:r>
              <a:rPr lang="en-US" sz="3600" dirty="0"/>
              <a:t>P = Provoking factors (What brought on the pain?)</a:t>
            </a:r>
          </a:p>
          <a:p>
            <a:r>
              <a:rPr lang="en-US" sz="3600" dirty="0"/>
              <a:t>Q = Quality (Describe the pain - i.e. stabbing, throbbing, burning)</a:t>
            </a:r>
          </a:p>
          <a:p>
            <a:r>
              <a:rPr lang="en-US" sz="3600" dirty="0"/>
              <a:t>R = Radiation (Does the pain radiate anywhere?)</a:t>
            </a:r>
          </a:p>
          <a:p>
            <a:r>
              <a:rPr lang="en-US" sz="3600" dirty="0"/>
              <a:t>S = Severity/symptoms (How bad is the pain - rate it; Are there other symptoms with the pain?)</a:t>
            </a:r>
          </a:p>
          <a:p>
            <a:r>
              <a:rPr lang="en-US" sz="3600" dirty="0"/>
              <a:t>T = Timing (Is it constant? What makes it better/worse?) </a:t>
            </a:r>
          </a:p>
        </p:txBody>
      </p:sp>
    </p:spTree>
    <p:extLst>
      <p:ext uri="{BB962C8B-B14F-4D97-AF65-F5344CB8AC3E}">
        <p14:creationId xmlns:p14="http://schemas.microsoft.com/office/powerpoint/2010/main" val="2755999673"/>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normAutofit/>
          </a:bodyPr>
          <a:lstStyle/>
          <a:p>
            <a:r>
              <a:rPr lang="en-US" sz="4000" b="1" dirty="0" smtClean="0"/>
              <a:t>FRACTURE TIBIA &amp; FIBULA</a:t>
            </a:r>
            <a:endParaRPr lang="en-US" sz="4000" b="1" dirty="0"/>
          </a:p>
        </p:txBody>
      </p:sp>
      <p:sp>
        <p:nvSpPr>
          <p:cNvPr id="3" name="Content Placeholder 2"/>
          <p:cNvSpPr>
            <a:spLocks noGrp="1"/>
          </p:cNvSpPr>
          <p:nvPr>
            <p:ph sz="quarter" idx="1"/>
          </p:nvPr>
        </p:nvSpPr>
        <p:spPr>
          <a:xfrm>
            <a:off x="304800" y="990600"/>
            <a:ext cx="8461248" cy="5715000"/>
          </a:xfrm>
        </p:spPr>
        <p:txBody>
          <a:bodyPr>
            <a:normAutofit/>
          </a:bodyPr>
          <a:lstStyle/>
          <a:p>
            <a:r>
              <a:rPr lang="en-US" dirty="0" smtClean="0"/>
              <a:t>Results from a direct blow, falls with foot in a flexed position or a violent twisting.</a:t>
            </a:r>
          </a:p>
          <a:p>
            <a:r>
              <a:rPr lang="en-US" dirty="0" smtClean="0"/>
              <a:t>Usually occur in association with each other.</a:t>
            </a:r>
          </a:p>
          <a:p>
            <a:endParaRPr lang="en-US" dirty="0"/>
          </a:p>
          <a:p>
            <a:pPr>
              <a:buNone/>
            </a:pPr>
            <a:r>
              <a:rPr lang="en-US" b="1" dirty="0"/>
              <a:t>ASSESSMENT &amp; DIAGNOSTIC FINDINGS</a:t>
            </a:r>
          </a:p>
          <a:p>
            <a:pPr marL="514350" indent="-514350">
              <a:buFont typeface="+mj-lt"/>
              <a:buAutoNum type="arabicPeriod"/>
            </a:pPr>
            <a:r>
              <a:rPr lang="en-US" dirty="0"/>
              <a:t>Assess nerve damage: </a:t>
            </a:r>
            <a:r>
              <a:rPr lang="en-US" sz="2400" dirty="0"/>
              <a:t>inability to dorsiflex great toe with diminished sensation in the first web space.</a:t>
            </a:r>
          </a:p>
          <a:p>
            <a:pPr marL="514350" indent="-514350">
              <a:buFont typeface="+mj-lt"/>
              <a:buAutoNum type="arabicPeriod"/>
            </a:pPr>
            <a:r>
              <a:rPr lang="en-US" dirty="0" err="1" smtClean="0"/>
              <a:t>Tibial</a:t>
            </a:r>
            <a:r>
              <a:rPr lang="en-US" dirty="0" smtClean="0"/>
              <a:t> </a:t>
            </a:r>
            <a:r>
              <a:rPr lang="en-US" dirty="0"/>
              <a:t>artery damage: </a:t>
            </a:r>
            <a:r>
              <a:rPr lang="en-US" sz="2400" dirty="0"/>
              <a:t>assess skin </a:t>
            </a:r>
            <a:r>
              <a:rPr lang="en-US" sz="2400" dirty="0" err="1"/>
              <a:t>colour</a:t>
            </a:r>
            <a:r>
              <a:rPr lang="en-US" sz="2400" dirty="0"/>
              <a:t>, temperature &amp; capillary </a:t>
            </a:r>
            <a:r>
              <a:rPr lang="en-US" sz="2400" dirty="0" smtClean="0"/>
              <a:t>refill.</a:t>
            </a:r>
            <a:endParaRPr lang="en-US" sz="2400" dirty="0"/>
          </a:p>
          <a:p>
            <a:pPr marL="514350" indent="-514350">
              <a:buFont typeface="+mj-lt"/>
              <a:buAutoNum type="arabicPeriod"/>
            </a:pPr>
            <a:r>
              <a:rPr lang="en-US" dirty="0"/>
              <a:t>Monitor anterior compartment </a:t>
            </a:r>
            <a:r>
              <a:rPr lang="en-US" dirty="0" smtClean="0"/>
              <a:t>syndrome: </a:t>
            </a:r>
            <a:r>
              <a:rPr lang="en-US" sz="2400" dirty="0"/>
              <a:t>pain unrelieved by </a:t>
            </a:r>
            <a:r>
              <a:rPr lang="en-US" sz="2400" dirty="0" smtClean="0"/>
              <a:t>analgesics </a:t>
            </a:r>
            <a:r>
              <a:rPr lang="en-US" sz="2400" dirty="0"/>
              <a:t>&amp; increasing with plantar flexion, </a:t>
            </a:r>
            <a:r>
              <a:rPr lang="en-US" sz="2400" dirty="0" smtClean="0"/>
              <a:t>&amp; </a:t>
            </a:r>
            <a:r>
              <a:rPr lang="en-US" sz="2400" dirty="0"/>
              <a:t>paresthesia.</a:t>
            </a:r>
            <a:endParaRPr lang="en-US" dirty="0"/>
          </a:p>
          <a:p>
            <a:endParaRPr lang="en-US" dirty="0" smtClean="0"/>
          </a:p>
        </p:txBody>
      </p:sp>
      <p:sp>
        <p:nvSpPr>
          <p:cNvPr id="4" name="Title 1"/>
          <p:cNvSpPr txBox="1">
            <a:spLocks/>
          </p:cNvSpPr>
          <p:nvPr/>
        </p:nvSpPr>
        <p:spPr>
          <a:xfrm>
            <a:off x="27296" y="4549"/>
            <a:ext cx="2819400" cy="457200"/>
          </a:xfrm>
          <a:prstGeom prst="rect">
            <a:avLst/>
          </a:prstGeom>
          <a:solidFill>
            <a:schemeClr val="accent2">
              <a:lumMod val="20000"/>
              <a:lumOff val="8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1600" dirty="0" smtClean="0"/>
              <a:t>FRACTURE TIBIA &amp; FIBULA</a:t>
            </a:r>
            <a:endParaRPr lang="en-US" sz="1600" dirty="0"/>
          </a:p>
        </p:txBody>
      </p:sp>
      <p:sp>
        <p:nvSpPr>
          <p:cNvPr id="5" name="Footer Placeholder 4"/>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normAutofit fontScale="85000" lnSpcReduction="20000"/>
          </a:bodyPr>
          <a:lstStyle/>
          <a:p>
            <a:fld id="{08AA56A4-ACE6-4418-8F94-C9D452C3DDAF}" type="slidenum">
              <a:rPr lang="en-US" smtClean="0"/>
              <a:pPr/>
              <a:t>310</a:t>
            </a:fld>
            <a:endParaRPr lang="en-US"/>
          </a:p>
        </p:txBody>
      </p:sp>
      <p:sp>
        <p:nvSpPr>
          <p:cNvPr id="7" name="Date Placeholder 6"/>
          <p:cNvSpPr>
            <a:spLocks noGrp="1"/>
          </p:cNvSpPr>
          <p:nvPr>
            <p:ph type="dt" sz="half" idx="10"/>
          </p:nvPr>
        </p:nvSpPr>
        <p:spPr/>
        <p:txBody>
          <a:bodyPr/>
          <a:lstStyle/>
          <a:p>
            <a:fld id="{598108C0-E79A-4042-8566-BCD98625D3D4}" type="datetime1">
              <a:rPr lang="en-US" smtClean="0"/>
              <a:t>8/18/2020</a:t>
            </a:fld>
            <a:endParaRPr lang="en-US"/>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461749"/>
            <a:ext cx="8839200" cy="6243851"/>
          </a:xfrm>
        </p:spPr>
        <p:txBody>
          <a:bodyPr>
            <a:normAutofit/>
          </a:bodyPr>
          <a:lstStyle/>
          <a:p>
            <a:pPr>
              <a:buNone/>
            </a:pPr>
            <a:r>
              <a:rPr lang="en-US" b="1" dirty="0" smtClean="0"/>
              <a:t>MANAGEMENT</a:t>
            </a:r>
          </a:p>
          <a:p>
            <a:pPr marL="514350" indent="-514350">
              <a:buFont typeface="+mj-lt"/>
              <a:buAutoNum type="arabicPeriod"/>
            </a:pPr>
            <a:r>
              <a:rPr lang="en-US" dirty="0" smtClean="0"/>
              <a:t>Pins-in-plaster technique.</a:t>
            </a:r>
          </a:p>
          <a:p>
            <a:pPr marL="514350" indent="-514350">
              <a:buFont typeface="+mj-lt"/>
              <a:buAutoNum type="arabicPeriod"/>
            </a:pPr>
            <a:r>
              <a:rPr lang="en-US" dirty="0" smtClean="0"/>
              <a:t>Closed </a:t>
            </a:r>
            <a:r>
              <a:rPr lang="en-US" dirty="0" err="1" smtClean="0"/>
              <a:t>tibial</a:t>
            </a:r>
            <a:r>
              <a:rPr lang="en-US" dirty="0" smtClean="0"/>
              <a:t> fractures: closed reduction in long leg-walking or patellar-tendon-bearing cast.</a:t>
            </a:r>
          </a:p>
          <a:p>
            <a:pPr marL="514350" indent="-514350">
              <a:buFont typeface="+mj-lt"/>
              <a:buAutoNum type="arabicPeriod"/>
            </a:pPr>
            <a:r>
              <a:rPr lang="en-US" dirty="0" smtClean="0"/>
              <a:t>Partial weight bearing after 7-10 days.</a:t>
            </a:r>
          </a:p>
          <a:p>
            <a:pPr marL="514350" indent="-514350">
              <a:buFont typeface="+mj-lt"/>
              <a:buAutoNum type="arabicPeriod"/>
            </a:pPr>
            <a:r>
              <a:rPr lang="en-US" dirty="0" smtClean="0"/>
              <a:t>Cast changed to short leg cast or brace in 3-4 </a:t>
            </a:r>
            <a:r>
              <a:rPr lang="en-US" dirty="0" err="1" smtClean="0"/>
              <a:t>wks</a:t>
            </a:r>
            <a:r>
              <a:rPr lang="en-US" dirty="0" smtClean="0"/>
              <a:t> to allow knee motion.</a:t>
            </a:r>
          </a:p>
          <a:p>
            <a:pPr marL="514350" indent="-514350">
              <a:buFont typeface="+mj-lt"/>
              <a:buAutoNum type="arabicPeriod"/>
            </a:pPr>
            <a:r>
              <a:rPr lang="en-US" dirty="0"/>
              <a:t>H</a:t>
            </a:r>
            <a:r>
              <a:rPr lang="en-US" dirty="0" smtClean="0"/>
              <a:t>ealing </a:t>
            </a:r>
            <a:r>
              <a:rPr lang="en-US" dirty="0"/>
              <a:t>takes 6-10 </a:t>
            </a:r>
            <a:r>
              <a:rPr lang="en-US" dirty="0" smtClean="0"/>
              <a:t>wks</a:t>
            </a:r>
            <a:r>
              <a:rPr lang="en-US" dirty="0"/>
              <a:t>.</a:t>
            </a:r>
          </a:p>
          <a:p>
            <a:pPr marL="514350" indent="-514350">
              <a:buFont typeface="+mj-lt"/>
              <a:buAutoNum type="arabicPeriod"/>
            </a:pPr>
            <a:r>
              <a:rPr lang="en-US" dirty="0" smtClean="0"/>
              <a:t>Comminuted </a:t>
            </a:r>
            <a:r>
              <a:rPr lang="en-US" dirty="0"/>
              <a:t>fractures may </a:t>
            </a:r>
            <a:r>
              <a:rPr lang="en-US" dirty="0" smtClean="0"/>
              <a:t>need skeletal </a:t>
            </a:r>
            <a:r>
              <a:rPr lang="en-US" dirty="0"/>
              <a:t>traction or </a:t>
            </a:r>
            <a:r>
              <a:rPr lang="en-US" dirty="0" smtClean="0"/>
              <a:t>fixation (internal/external).</a:t>
            </a:r>
            <a:endParaRPr lang="en-US" dirty="0"/>
          </a:p>
          <a:p>
            <a:pPr marL="514350" indent="-514350">
              <a:buFont typeface="+mj-lt"/>
              <a:buAutoNum type="arabicPeriod"/>
            </a:pPr>
            <a:r>
              <a:rPr lang="en-US" dirty="0" smtClean="0"/>
              <a:t>Continue neurovascular </a:t>
            </a:r>
            <a:r>
              <a:rPr lang="en-US" dirty="0"/>
              <a:t>assessment and limb elevation. </a:t>
            </a:r>
          </a:p>
          <a:p>
            <a:pPr marL="514350" indent="-514350">
              <a:buFont typeface="+mj-lt"/>
              <a:buAutoNum type="arabicPeriod"/>
            </a:pPr>
            <a:endParaRPr lang="en-US" dirty="0"/>
          </a:p>
        </p:txBody>
      </p:sp>
      <p:sp>
        <p:nvSpPr>
          <p:cNvPr id="6" name="Title 1"/>
          <p:cNvSpPr txBox="1">
            <a:spLocks/>
          </p:cNvSpPr>
          <p:nvPr/>
        </p:nvSpPr>
        <p:spPr>
          <a:xfrm>
            <a:off x="27296" y="4549"/>
            <a:ext cx="2819400" cy="457200"/>
          </a:xfrm>
          <a:prstGeom prst="rect">
            <a:avLst/>
          </a:prstGeom>
          <a:solidFill>
            <a:schemeClr val="accent2">
              <a:lumMod val="20000"/>
              <a:lumOff val="8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1600" dirty="0" smtClean="0"/>
              <a:t>FRACTURE TIBIA &amp; FIBULA</a:t>
            </a:r>
            <a:endParaRPr lang="en-US" sz="16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311</a:t>
            </a:fld>
            <a:endParaRPr lang="en-US"/>
          </a:p>
        </p:txBody>
      </p:sp>
      <p:sp>
        <p:nvSpPr>
          <p:cNvPr id="5" name="Date Placeholder 4"/>
          <p:cNvSpPr>
            <a:spLocks noGrp="1"/>
          </p:cNvSpPr>
          <p:nvPr>
            <p:ph type="dt" sz="half" idx="10"/>
          </p:nvPr>
        </p:nvSpPr>
        <p:spPr/>
        <p:txBody>
          <a:bodyPr/>
          <a:lstStyle/>
          <a:p>
            <a:fld id="{4CEAEA27-AC44-4B70-A642-E9B505A5A681}" type="datetime1">
              <a:rPr lang="en-US" smtClean="0"/>
              <a:t>8/18/2020</a:t>
            </a:fld>
            <a:endParaRPr lang="en-US"/>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4043" y="228600"/>
            <a:ext cx="8532005" cy="990600"/>
          </a:xfrm>
        </p:spPr>
        <p:txBody>
          <a:bodyPr>
            <a:normAutofit/>
          </a:bodyPr>
          <a:lstStyle/>
          <a:p>
            <a:r>
              <a:rPr lang="en-US" sz="4000" b="1" dirty="0" smtClean="0"/>
              <a:t>FRACTURE THORACOLUMBAR SPINE</a:t>
            </a:r>
            <a:endParaRPr lang="en-US" sz="4000" b="1" dirty="0"/>
          </a:p>
        </p:txBody>
      </p:sp>
      <p:sp>
        <p:nvSpPr>
          <p:cNvPr id="3" name="Content Placeholder 2"/>
          <p:cNvSpPr>
            <a:spLocks noGrp="1"/>
          </p:cNvSpPr>
          <p:nvPr>
            <p:ph sz="quarter" idx="1"/>
          </p:nvPr>
        </p:nvSpPr>
        <p:spPr>
          <a:xfrm>
            <a:off x="234043" y="1066800"/>
            <a:ext cx="8755162" cy="5410200"/>
          </a:xfrm>
        </p:spPr>
        <p:txBody>
          <a:bodyPr>
            <a:normAutofit/>
          </a:bodyPr>
          <a:lstStyle/>
          <a:p>
            <a:pPr>
              <a:buNone/>
            </a:pPr>
            <a:r>
              <a:rPr lang="en-US" dirty="0" smtClean="0"/>
              <a:t>May involve </a:t>
            </a:r>
          </a:p>
          <a:p>
            <a:pPr marL="514350" indent="-514350">
              <a:buFont typeface="+mj-lt"/>
              <a:buAutoNum type="arabicPeriod"/>
            </a:pPr>
            <a:r>
              <a:rPr lang="en-US" dirty="0" smtClean="0"/>
              <a:t>Vertebral body</a:t>
            </a:r>
          </a:p>
          <a:p>
            <a:pPr marL="514350" indent="-514350">
              <a:buFont typeface="+mj-lt"/>
              <a:buAutoNum type="arabicPeriod"/>
            </a:pPr>
            <a:r>
              <a:rPr lang="en-US" dirty="0"/>
              <a:t>L</a:t>
            </a:r>
            <a:r>
              <a:rPr lang="en-US" dirty="0" smtClean="0"/>
              <a:t>amina &amp; articulating process </a:t>
            </a:r>
          </a:p>
          <a:p>
            <a:pPr marL="514350" indent="-514350">
              <a:buFont typeface="+mj-lt"/>
              <a:buAutoNum type="arabicPeriod"/>
            </a:pPr>
            <a:r>
              <a:rPr lang="en-US" dirty="0" err="1" smtClean="0"/>
              <a:t>Spinous</a:t>
            </a:r>
            <a:r>
              <a:rPr lang="en-US" dirty="0" smtClean="0"/>
              <a:t> process or transverse processes</a:t>
            </a:r>
          </a:p>
          <a:p>
            <a:r>
              <a:rPr lang="en-US" dirty="0" smtClean="0"/>
              <a:t>T</a:t>
            </a:r>
            <a:r>
              <a:rPr lang="en-US" baseline="-14000" dirty="0" smtClean="0"/>
              <a:t>12</a:t>
            </a:r>
            <a:r>
              <a:rPr lang="en-US" dirty="0" smtClean="0"/>
              <a:t> – L</a:t>
            </a:r>
            <a:r>
              <a:rPr lang="en-US" baseline="-12000" dirty="0" smtClean="0"/>
              <a:t>2</a:t>
            </a:r>
            <a:r>
              <a:rPr lang="en-US" dirty="0" smtClean="0"/>
              <a:t> are most vulnerable to fractures. </a:t>
            </a:r>
          </a:p>
          <a:p>
            <a:r>
              <a:rPr lang="en-US" dirty="0" smtClean="0"/>
              <a:t>Generally due to indirect trauma caused by excessive loading, sudden muscle contraction, or excessive motion beyond physiologic limits.</a:t>
            </a:r>
          </a:p>
          <a:p>
            <a:r>
              <a:rPr lang="en-US" dirty="0" smtClean="0"/>
              <a:t>Osteoporosis contributes to vertebral body collapse.</a:t>
            </a:r>
            <a:endParaRPr lang="en-US" dirty="0"/>
          </a:p>
        </p:txBody>
      </p:sp>
      <p:sp>
        <p:nvSpPr>
          <p:cNvPr id="4" name="Title 1"/>
          <p:cNvSpPr txBox="1">
            <a:spLocks/>
          </p:cNvSpPr>
          <p:nvPr/>
        </p:nvSpPr>
        <p:spPr>
          <a:xfrm>
            <a:off x="10886" y="0"/>
            <a:ext cx="3951514" cy="381000"/>
          </a:xfrm>
          <a:prstGeom prst="rect">
            <a:avLst/>
          </a:prstGeom>
          <a:solidFill>
            <a:schemeClr val="accent5">
              <a:lumMod val="40000"/>
              <a:lumOff val="6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1800" dirty="0" smtClean="0"/>
              <a:t>FRACTURE THORACOLUMBAR SPINE</a:t>
            </a:r>
            <a:endParaRPr lang="en-US" sz="1800" dirty="0"/>
          </a:p>
        </p:txBody>
      </p:sp>
      <p:sp>
        <p:nvSpPr>
          <p:cNvPr id="5" name="Footer Placeholder 4"/>
          <p:cNvSpPr>
            <a:spLocks noGrp="1"/>
          </p:cNvSpPr>
          <p:nvPr>
            <p:ph type="ftr" sz="quarter" idx="11"/>
          </p:nvPr>
        </p:nvSpPr>
        <p:spPr/>
        <p:txBody>
          <a:bodyPr/>
          <a:lstStyle/>
          <a:p>
            <a:r>
              <a:rPr lang="en-US" smtClean="0"/>
              <a:t>V.K 2019</a:t>
            </a:r>
            <a:endParaRPr lang="en-US"/>
          </a:p>
        </p:txBody>
      </p:sp>
      <p:sp>
        <p:nvSpPr>
          <p:cNvPr id="6" name="Slide Number Placeholder 5"/>
          <p:cNvSpPr>
            <a:spLocks noGrp="1"/>
          </p:cNvSpPr>
          <p:nvPr>
            <p:ph type="sldNum" sz="quarter" idx="12"/>
          </p:nvPr>
        </p:nvSpPr>
        <p:spPr/>
        <p:txBody>
          <a:bodyPr>
            <a:normAutofit fontScale="85000" lnSpcReduction="20000"/>
          </a:bodyPr>
          <a:lstStyle/>
          <a:p>
            <a:fld id="{08AA56A4-ACE6-4418-8F94-C9D452C3DDAF}" type="slidenum">
              <a:rPr lang="en-US" smtClean="0"/>
              <a:pPr/>
              <a:t>312</a:t>
            </a:fld>
            <a:endParaRPr lang="en-US"/>
          </a:p>
        </p:txBody>
      </p:sp>
      <p:sp>
        <p:nvSpPr>
          <p:cNvPr id="7" name="Date Placeholder 6"/>
          <p:cNvSpPr>
            <a:spLocks noGrp="1"/>
          </p:cNvSpPr>
          <p:nvPr>
            <p:ph type="dt" sz="half" idx="10"/>
          </p:nvPr>
        </p:nvSpPr>
        <p:spPr/>
        <p:txBody>
          <a:bodyPr/>
          <a:lstStyle/>
          <a:p>
            <a:fld id="{BADB0B62-DE77-4A3C-AC5B-3C6431A007D9}" type="datetime1">
              <a:rPr lang="en-US" smtClean="0"/>
              <a:t>8/18/2020</a:t>
            </a:fld>
            <a:endParaRPr lang="en-US"/>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762000"/>
            <a:ext cx="8915400" cy="5334000"/>
          </a:xfrm>
        </p:spPr>
        <p:txBody>
          <a:bodyPr>
            <a:normAutofit/>
          </a:bodyPr>
          <a:lstStyle/>
          <a:p>
            <a:pPr>
              <a:buNone/>
            </a:pPr>
            <a:endParaRPr lang="en-US" b="1" dirty="0" smtClean="0"/>
          </a:p>
          <a:p>
            <a:pPr>
              <a:buNone/>
            </a:pPr>
            <a:r>
              <a:rPr lang="en-US" b="1" dirty="0" smtClean="0"/>
              <a:t>SIGNS &amp; SYMPTOMS</a:t>
            </a:r>
          </a:p>
          <a:p>
            <a:r>
              <a:rPr lang="en-US" dirty="0" smtClean="0"/>
              <a:t>Acute tenderness </a:t>
            </a:r>
          </a:p>
          <a:p>
            <a:r>
              <a:rPr lang="en-US" dirty="0" smtClean="0"/>
              <a:t>Swelling</a:t>
            </a:r>
          </a:p>
          <a:p>
            <a:r>
              <a:rPr lang="en-US" dirty="0" err="1" smtClean="0"/>
              <a:t>Paravertebral</a:t>
            </a:r>
            <a:r>
              <a:rPr lang="en-US" dirty="0" smtClean="0"/>
              <a:t> muscle spasm</a:t>
            </a:r>
          </a:p>
          <a:p>
            <a:r>
              <a:rPr lang="en-US" dirty="0" smtClean="0"/>
              <a:t>Change in normal curves or gaps </a:t>
            </a:r>
            <a:r>
              <a:rPr lang="en-US" dirty="0" err="1" smtClean="0"/>
              <a:t>btn</a:t>
            </a:r>
            <a:r>
              <a:rPr lang="en-US" dirty="0" smtClean="0"/>
              <a:t>. </a:t>
            </a:r>
            <a:r>
              <a:rPr lang="en-US" dirty="0" err="1" smtClean="0"/>
              <a:t>spinous</a:t>
            </a:r>
            <a:r>
              <a:rPr lang="en-US" dirty="0" smtClean="0"/>
              <a:t> processes.</a:t>
            </a:r>
          </a:p>
          <a:p>
            <a:pPr marL="0" indent="0">
              <a:buNone/>
            </a:pPr>
            <a:endParaRPr lang="en-US" b="1" u="sng" dirty="0" smtClean="0"/>
          </a:p>
          <a:p>
            <a:pPr marL="0" indent="0">
              <a:buNone/>
            </a:pPr>
            <a:r>
              <a:rPr lang="en-US" b="1" u="sng" dirty="0" smtClean="0"/>
              <a:t>Note</a:t>
            </a:r>
            <a:r>
              <a:rPr lang="en-US" dirty="0" smtClean="0"/>
              <a:t>: Immobilization is essential till initial determination of spinal cord injury &amp; fracture stability.</a:t>
            </a:r>
            <a:endParaRPr lang="en-US" dirty="0"/>
          </a:p>
        </p:txBody>
      </p:sp>
      <p:sp>
        <p:nvSpPr>
          <p:cNvPr id="5" name="Title 1"/>
          <p:cNvSpPr txBox="1">
            <a:spLocks/>
          </p:cNvSpPr>
          <p:nvPr/>
        </p:nvSpPr>
        <p:spPr>
          <a:xfrm>
            <a:off x="10886" y="0"/>
            <a:ext cx="3951514" cy="381000"/>
          </a:xfrm>
          <a:prstGeom prst="rect">
            <a:avLst/>
          </a:prstGeom>
          <a:solidFill>
            <a:schemeClr val="accent5">
              <a:lumMod val="40000"/>
              <a:lumOff val="6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1800" dirty="0" smtClean="0"/>
              <a:t>FRACTURE THORACOLUMBAR SPINE</a:t>
            </a:r>
            <a:endParaRPr lang="en-US" sz="18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313</a:t>
            </a:fld>
            <a:endParaRPr lang="en-US"/>
          </a:p>
        </p:txBody>
      </p:sp>
      <p:sp>
        <p:nvSpPr>
          <p:cNvPr id="6" name="Date Placeholder 5"/>
          <p:cNvSpPr>
            <a:spLocks noGrp="1"/>
          </p:cNvSpPr>
          <p:nvPr>
            <p:ph type="dt" sz="half" idx="10"/>
          </p:nvPr>
        </p:nvSpPr>
        <p:spPr/>
        <p:txBody>
          <a:bodyPr/>
          <a:lstStyle/>
          <a:p>
            <a:fld id="{A38D101D-0750-42B7-ADA6-1BA1E0C4D0DD}" type="datetime1">
              <a:rPr lang="en-US" smtClean="0"/>
              <a:t>8/18/2020</a:t>
            </a:fld>
            <a:endParaRPr lang="en-US"/>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09600"/>
            <a:ext cx="8537448" cy="5486400"/>
          </a:xfrm>
        </p:spPr>
        <p:txBody>
          <a:bodyPr>
            <a:normAutofit/>
          </a:bodyPr>
          <a:lstStyle/>
          <a:p>
            <a:r>
              <a:rPr lang="en-US" dirty="0"/>
              <a:t>Stable fractures are due to flexion, extension, lateral bending, or vertical loading. </a:t>
            </a:r>
          </a:p>
          <a:p>
            <a:r>
              <a:rPr lang="en-US" dirty="0" smtClean="0"/>
              <a:t>Few spinal fractures are associated neurologic deficit which require immediate surgery (laminectomy with spinal fusion) to decompress the spinal cord</a:t>
            </a:r>
          </a:p>
          <a:p>
            <a:r>
              <a:rPr lang="en-US" dirty="0"/>
              <a:t>Unstable fractures occur with fracture dislocation &amp; exhibit disruption of both anterior &amp; posterior structural columns. The potential for neural damage exists.</a:t>
            </a:r>
          </a:p>
          <a:p>
            <a:endParaRPr lang="en-US" dirty="0" smtClean="0"/>
          </a:p>
        </p:txBody>
      </p:sp>
      <p:sp>
        <p:nvSpPr>
          <p:cNvPr id="4" name="Title 1"/>
          <p:cNvSpPr txBox="1">
            <a:spLocks/>
          </p:cNvSpPr>
          <p:nvPr/>
        </p:nvSpPr>
        <p:spPr>
          <a:xfrm>
            <a:off x="10886" y="0"/>
            <a:ext cx="3951514" cy="381000"/>
          </a:xfrm>
          <a:prstGeom prst="rect">
            <a:avLst/>
          </a:prstGeom>
          <a:solidFill>
            <a:schemeClr val="accent5">
              <a:lumMod val="40000"/>
              <a:lumOff val="6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1800" dirty="0" smtClean="0"/>
              <a:t>FRACTURE THORACOLUMBAR SPINE</a:t>
            </a:r>
            <a:endParaRPr lang="en-US" sz="18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314</a:t>
            </a:fld>
            <a:endParaRPr lang="en-US"/>
          </a:p>
        </p:txBody>
      </p:sp>
      <p:sp>
        <p:nvSpPr>
          <p:cNvPr id="6" name="Date Placeholder 5"/>
          <p:cNvSpPr>
            <a:spLocks noGrp="1"/>
          </p:cNvSpPr>
          <p:nvPr>
            <p:ph type="dt" sz="half" idx="10"/>
          </p:nvPr>
        </p:nvSpPr>
        <p:spPr/>
        <p:txBody>
          <a:bodyPr/>
          <a:lstStyle/>
          <a:p>
            <a:fld id="{E583698A-6716-4662-B00E-C70D4F6C97F2}" type="datetime1">
              <a:rPr lang="en-US" smtClean="0"/>
              <a:t>8/18/2020</a:t>
            </a:fld>
            <a:endParaRPr lang="en-US"/>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537448" cy="6172200"/>
          </a:xfrm>
        </p:spPr>
        <p:txBody>
          <a:bodyPr>
            <a:normAutofit/>
          </a:bodyPr>
          <a:lstStyle/>
          <a:p>
            <a:pPr>
              <a:buNone/>
            </a:pPr>
            <a:r>
              <a:rPr lang="en-US" b="1" dirty="0" smtClean="0"/>
              <a:t>MED-SURG MANAGEMENT</a:t>
            </a:r>
          </a:p>
          <a:p>
            <a:pPr marL="514350" indent="-514350">
              <a:spcAft>
                <a:spcPts val="1200"/>
              </a:spcAft>
              <a:buFont typeface="+mj-lt"/>
              <a:buAutoNum type="arabicPeriod"/>
            </a:pPr>
            <a:r>
              <a:rPr lang="en-US" dirty="0" smtClean="0"/>
              <a:t>Stable: conservative mgt. with limited </a:t>
            </a:r>
            <a:r>
              <a:rPr lang="en-US" dirty="0" err="1" smtClean="0"/>
              <a:t>bedrest</a:t>
            </a:r>
            <a:r>
              <a:rPr lang="en-US" dirty="0" smtClean="0"/>
              <a:t>, with the head of bed &lt;30</a:t>
            </a:r>
            <a:r>
              <a:rPr lang="en-US" baseline="20000" dirty="0" smtClean="0"/>
              <a:t>0</a:t>
            </a:r>
            <a:r>
              <a:rPr lang="en-US" dirty="0" smtClean="0"/>
              <a:t>, till acute pain subsides</a:t>
            </a:r>
          </a:p>
          <a:p>
            <a:pPr marL="514350" indent="-514350">
              <a:spcAft>
                <a:spcPts val="1200"/>
              </a:spcAft>
              <a:buFont typeface="+mj-lt"/>
              <a:buAutoNum type="arabicPeriod"/>
            </a:pPr>
            <a:r>
              <a:rPr lang="en-US" dirty="0"/>
              <a:t>Pain management; </a:t>
            </a:r>
            <a:r>
              <a:rPr lang="en-US" dirty="0" smtClean="0"/>
              <a:t>Analgesics</a:t>
            </a:r>
          </a:p>
          <a:p>
            <a:pPr marL="514350" indent="-514350">
              <a:spcAft>
                <a:spcPts val="1200"/>
              </a:spcAft>
              <a:buFont typeface="+mj-lt"/>
              <a:buAutoNum type="arabicPeriod"/>
            </a:pPr>
            <a:r>
              <a:rPr lang="en-US" dirty="0" smtClean="0"/>
              <a:t>Assess </a:t>
            </a:r>
            <a:r>
              <a:rPr lang="en-US" dirty="0"/>
              <a:t>for paralytic </a:t>
            </a:r>
            <a:r>
              <a:rPr lang="en-US" dirty="0" err="1"/>
              <a:t>ilius</a:t>
            </a:r>
            <a:r>
              <a:rPr lang="en-US" dirty="0"/>
              <a:t> because of associated retroperitoneal </a:t>
            </a:r>
            <a:r>
              <a:rPr lang="en-US" dirty="0" err="1"/>
              <a:t>haemorrhage</a:t>
            </a:r>
            <a:endParaRPr lang="en-US" dirty="0"/>
          </a:p>
          <a:p>
            <a:pPr marL="514350" indent="-514350">
              <a:spcAft>
                <a:spcPts val="1200"/>
              </a:spcAft>
              <a:buFont typeface="+mj-lt"/>
              <a:buAutoNum type="arabicPeriod"/>
            </a:pPr>
            <a:r>
              <a:rPr lang="en-US" dirty="0" smtClean="0"/>
              <a:t>Begin </a:t>
            </a:r>
            <a:r>
              <a:rPr lang="en-US" dirty="0"/>
              <a:t>ambulation early slowly </a:t>
            </a:r>
          </a:p>
          <a:p>
            <a:pPr marL="514350" indent="-514350">
              <a:spcAft>
                <a:spcPts val="1200"/>
              </a:spcAft>
              <a:buFont typeface="+mj-lt"/>
              <a:buAutoNum type="arabicPeriod"/>
            </a:pPr>
            <a:r>
              <a:rPr lang="en-US" dirty="0" smtClean="0"/>
              <a:t>Avoid </a:t>
            </a:r>
            <a:r>
              <a:rPr lang="en-US" dirty="0"/>
              <a:t>having </a:t>
            </a:r>
            <a:r>
              <a:rPr lang="en-US" dirty="0" smtClean="0"/>
              <a:t>Pt. </a:t>
            </a:r>
            <a:r>
              <a:rPr lang="en-US" dirty="0"/>
              <a:t>bend, stoop, twist, sit, or lift</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315</a:t>
            </a:fld>
            <a:endParaRPr lang="en-US"/>
          </a:p>
        </p:txBody>
      </p:sp>
      <p:sp>
        <p:nvSpPr>
          <p:cNvPr id="5" name="Date Placeholder 4"/>
          <p:cNvSpPr>
            <a:spLocks noGrp="1"/>
          </p:cNvSpPr>
          <p:nvPr>
            <p:ph type="dt" sz="half" idx="10"/>
          </p:nvPr>
        </p:nvSpPr>
        <p:spPr/>
        <p:txBody>
          <a:bodyPr/>
          <a:lstStyle/>
          <a:p>
            <a:fld id="{CFEEDA3E-FABA-493B-B465-504FCEEF8D95}" type="datetime1">
              <a:rPr lang="en-US" smtClean="0"/>
              <a:t>8/18/2020</a:t>
            </a:fld>
            <a:endParaRPr lang="en-US"/>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533400"/>
            <a:ext cx="8613648" cy="5562600"/>
          </a:xfrm>
        </p:spPr>
        <p:txBody>
          <a:bodyPr>
            <a:normAutofit/>
          </a:bodyPr>
          <a:lstStyle/>
          <a:p>
            <a:pPr marL="514350" indent="-514350">
              <a:spcAft>
                <a:spcPts val="1200"/>
              </a:spcAft>
              <a:buFont typeface="+mj-lt"/>
              <a:buAutoNum type="arabicPeriod" startAt="5"/>
            </a:pPr>
            <a:r>
              <a:rPr lang="en-US" dirty="0"/>
              <a:t>A spinal brace or thoracolumbar </a:t>
            </a:r>
            <a:r>
              <a:rPr lang="en-US" dirty="0" err="1"/>
              <a:t>orthosis</a:t>
            </a:r>
            <a:r>
              <a:rPr lang="en-US" dirty="0"/>
              <a:t> may be applied for support during progressive ambulation &amp; resumption of activities. </a:t>
            </a:r>
          </a:p>
          <a:p>
            <a:pPr marL="514350" indent="-514350">
              <a:spcAft>
                <a:spcPts val="1200"/>
              </a:spcAft>
              <a:buFont typeface="+mj-lt"/>
              <a:buAutoNum type="arabicPeriod" startAt="5"/>
            </a:pPr>
            <a:r>
              <a:rPr lang="en-US" dirty="0" smtClean="0"/>
              <a:t>Weigh reduction</a:t>
            </a:r>
          </a:p>
          <a:p>
            <a:pPr marL="514350" indent="-514350">
              <a:spcAft>
                <a:spcPts val="1200"/>
              </a:spcAft>
              <a:buFont typeface="+mj-lt"/>
              <a:buAutoNum type="arabicPeriod" startAt="5"/>
            </a:pPr>
            <a:r>
              <a:rPr lang="en-US" dirty="0" smtClean="0"/>
              <a:t>With unstable fracture, maintain bed rest with special turning device (</a:t>
            </a:r>
            <a:r>
              <a:rPr lang="en-US" dirty="0" err="1" smtClean="0"/>
              <a:t>eg</a:t>
            </a:r>
            <a:r>
              <a:rPr lang="en-US" dirty="0" smtClean="0"/>
              <a:t> </a:t>
            </a:r>
            <a:r>
              <a:rPr lang="en-US" dirty="0" err="1" smtClean="0"/>
              <a:t>stryker</a:t>
            </a:r>
            <a:r>
              <a:rPr lang="en-US" dirty="0" smtClean="0"/>
              <a:t> frame) to maintain spinal alignment.</a:t>
            </a:r>
          </a:p>
          <a:p>
            <a:pPr marL="514350" indent="-514350">
              <a:spcAft>
                <a:spcPts val="1200"/>
              </a:spcAft>
              <a:buFont typeface="+mj-lt"/>
              <a:buAutoNum type="arabicPeriod" startAt="5"/>
            </a:pPr>
            <a:r>
              <a:rPr lang="en-US" dirty="0" smtClean="0"/>
              <a:t>Neurological observation</a:t>
            </a:r>
          </a:p>
          <a:p>
            <a:pPr marL="514350" indent="-514350">
              <a:spcAft>
                <a:spcPts val="1200"/>
              </a:spcAft>
              <a:buFont typeface="+mj-lt"/>
              <a:buAutoNum type="arabicPeriod" startAt="5"/>
            </a:pPr>
            <a:r>
              <a:rPr lang="en-US" dirty="0" smtClean="0"/>
              <a:t>Unstable fractures: open reduction, decompression &amp; fixation with spinal fusion &amp; instrument stabilization.</a:t>
            </a:r>
            <a:endParaRPr lang="en-US" dirty="0"/>
          </a:p>
        </p:txBody>
      </p:sp>
      <p:sp>
        <p:nvSpPr>
          <p:cNvPr id="5" name="Title 1"/>
          <p:cNvSpPr txBox="1">
            <a:spLocks/>
          </p:cNvSpPr>
          <p:nvPr/>
        </p:nvSpPr>
        <p:spPr>
          <a:xfrm>
            <a:off x="10886" y="0"/>
            <a:ext cx="3951514" cy="381000"/>
          </a:xfrm>
          <a:prstGeom prst="rect">
            <a:avLst/>
          </a:prstGeom>
          <a:solidFill>
            <a:schemeClr val="accent5">
              <a:lumMod val="40000"/>
              <a:lumOff val="6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1800" dirty="0" smtClean="0"/>
              <a:t>FRACTURE THORACOLUMBAR SPINE</a:t>
            </a:r>
            <a:endParaRPr lang="en-US" sz="18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316</a:t>
            </a:fld>
            <a:endParaRPr lang="en-US"/>
          </a:p>
        </p:txBody>
      </p:sp>
      <p:sp>
        <p:nvSpPr>
          <p:cNvPr id="6" name="Date Placeholder 5"/>
          <p:cNvSpPr>
            <a:spLocks noGrp="1"/>
          </p:cNvSpPr>
          <p:nvPr>
            <p:ph type="dt" sz="half" idx="10"/>
          </p:nvPr>
        </p:nvSpPr>
        <p:spPr/>
        <p:txBody>
          <a:bodyPr/>
          <a:lstStyle/>
          <a:p>
            <a:fld id="{471CF5DE-AF3B-44E6-8ED7-0E696AD6F8B2}" type="datetime1">
              <a:rPr lang="en-US" smtClean="0"/>
              <a:t>8/18/2020</a:t>
            </a:fld>
            <a:endParaRPr lang="en-US"/>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686800" cy="5715000"/>
          </a:xfrm>
        </p:spPr>
        <p:txBody>
          <a:bodyPr>
            <a:normAutofit/>
          </a:bodyPr>
          <a:lstStyle/>
          <a:p>
            <a:pPr>
              <a:buNone/>
            </a:pPr>
            <a:r>
              <a:rPr lang="en-US" b="1" dirty="0" smtClean="0"/>
              <a:t>PRE-OPERATIVE NURSING CARE</a:t>
            </a:r>
          </a:p>
          <a:p>
            <a:pPr marL="514350" indent="-514350">
              <a:buFont typeface="+mj-lt"/>
              <a:buAutoNum type="arabicPeriod"/>
            </a:pPr>
            <a:r>
              <a:rPr lang="en-US" dirty="0" smtClean="0"/>
              <a:t>Perform pre-op general nursing care</a:t>
            </a:r>
          </a:p>
          <a:p>
            <a:pPr marL="514350" indent="-514350">
              <a:buFont typeface="+mj-lt"/>
              <a:buAutoNum type="arabicPeriod"/>
            </a:pPr>
            <a:r>
              <a:rPr lang="en-US" dirty="0" smtClean="0"/>
              <a:t>Practice log rolling &amp; voiding from supine position.</a:t>
            </a:r>
          </a:p>
          <a:p>
            <a:pPr marL="514350" indent="-514350">
              <a:buFont typeface="+mj-lt"/>
              <a:buAutoNum type="arabicPeriod"/>
            </a:pPr>
            <a:r>
              <a:rPr lang="en-US" dirty="0" smtClean="0"/>
              <a:t>Discuss post-op pain &amp; methods to decrease pain.</a:t>
            </a:r>
          </a:p>
          <a:p>
            <a:pPr marL="514350" indent="-514350">
              <a:buFont typeface="+mj-lt"/>
              <a:buAutoNum type="arabicPeriod"/>
            </a:pPr>
            <a:r>
              <a:rPr lang="en-US" dirty="0" smtClean="0"/>
              <a:t>Evaluate specific pain characteristics for post-op </a:t>
            </a:r>
            <a:r>
              <a:rPr lang="en-US" dirty="0"/>
              <a:t>reference</a:t>
            </a:r>
            <a:r>
              <a:rPr lang="en-US" dirty="0" smtClean="0"/>
              <a:t>.</a:t>
            </a:r>
            <a:endParaRPr lang="en-US" dirty="0"/>
          </a:p>
          <a:p>
            <a:pPr marL="514350" indent="-514350">
              <a:buFont typeface="+mj-lt"/>
              <a:buAutoNum type="arabicPeriod"/>
            </a:pPr>
            <a:r>
              <a:rPr lang="en-US" dirty="0" smtClean="0"/>
              <a:t>Evaluate bowel &amp; bladder function.</a:t>
            </a:r>
          </a:p>
          <a:p>
            <a:pPr marL="514350" indent="-514350">
              <a:buFont typeface="+mj-lt"/>
              <a:buAutoNum type="arabicPeriod"/>
            </a:pPr>
            <a:r>
              <a:rPr lang="en-US" dirty="0"/>
              <a:t>Establish a baseline neurological assessment for </a:t>
            </a:r>
            <a:r>
              <a:rPr lang="en-US" dirty="0" smtClean="0"/>
              <a:t>post-op </a:t>
            </a:r>
            <a:r>
              <a:rPr lang="en-US" dirty="0"/>
              <a:t>reference.</a:t>
            </a:r>
          </a:p>
          <a:p>
            <a:pPr marL="514350" indent="-514350">
              <a:buFont typeface="+mj-lt"/>
              <a:buAutoNum type="arabicPeriod"/>
            </a:pPr>
            <a:endParaRPr lang="en-US" dirty="0" smtClean="0"/>
          </a:p>
        </p:txBody>
      </p:sp>
      <p:sp>
        <p:nvSpPr>
          <p:cNvPr id="6" name="Title 1"/>
          <p:cNvSpPr txBox="1">
            <a:spLocks/>
          </p:cNvSpPr>
          <p:nvPr/>
        </p:nvSpPr>
        <p:spPr>
          <a:xfrm>
            <a:off x="10886" y="0"/>
            <a:ext cx="3951514" cy="381000"/>
          </a:xfrm>
          <a:prstGeom prst="rect">
            <a:avLst/>
          </a:prstGeom>
          <a:solidFill>
            <a:schemeClr val="accent5">
              <a:lumMod val="40000"/>
              <a:lumOff val="6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1800" dirty="0" smtClean="0"/>
              <a:t>FRACTURE THORACOLUMBAR SPINE</a:t>
            </a:r>
            <a:endParaRPr lang="en-US" sz="18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317</a:t>
            </a:fld>
            <a:endParaRPr lang="en-US"/>
          </a:p>
        </p:txBody>
      </p:sp>
      <p:sp>
        <p:nvSpPr>
          <p:cNvPr id="5" name="Date Placeholder 4"/>
          <p:cNvSpPr>
            <a:spLocks noGrp="1"/>
          </p:cNvSpPr>
          <p:nvPr>
            <p:ph type="dt" sz="half" idx="10"/>
          </p:nvPr>
        </p:nvSpPr>
        <p:spPr/>
        <p:txBody>
          <a:bodyPr/>
          <a:lstStyle/>
          <a:p>
            <a:fld id="{F94DF49E-2E4C-468E-9908-4E81FF7968FC}" type="datetime1">
              <a:rPr lang="en-US" smtClean="0"/>
              <a:t>8/18/2020</a:t>
            </a:fld>
            <a:endParaRPr lang="en-US"/>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457200"/>
            <a:ext cx="8915400" cy="6248400"/>
          </a:xfrm>
        </p:spPr>
        <p:txBody>
          <a:bodyPr>
            <a:normAutofit fontScale="92500" lnSpcReduction="10000"/>
          </a:bodyPr>
          <a:lstStyle/>
          <a:p>
            <a:pPr>
              <a:buNone/>
            </a:pPr>
            <a:r>
              <a:rPr lang="en-US" b="1" dirty="0"/>
              <a:t>POST-OP </a:t>
            </a:r>
            <a:r>
              <a:rPr lang="en-US" b="1" dirty="0" smtClean="0"/>
              <a:t>CARE (LAMINECTOMY) </a:t>
            </a:r>
            <a:r>
              <a:rPr lang="en-US" i="1" dirty="0" smtClean="0"/>
              <a:t>Laminectomy: </a:t>
            </a:r>
            <a:r>
              <a:rPr lang="en-US" dirty="0" smtClean="0"/>
              <a:t>surgical</a:t>
            </a:r>
            <a:r>
              <a:rPr lang="en-US" i="1" dirty="0" smtClean="0"/>
              <a:t> </a:t>
            </a:r>
            <a:r>
              <a:rPr lang="en-US" dirty="0" smtClean="0"/>
              <a:t>removal of the herniated portion of the disk. </a:t>
            </a:r>
          </a:p>
          <a:p>
            <a:pPr>
              <a:buNone/>
            </a:pPr>
            <a:endParaRPr lang="en-US" dirty="0" smtClean="0"/>
          </a:p>
          <a:p>
            <a:pPr marL="514350" indent="-514350">
              <a:buFont typeface="+mj-lt"/>
              <a:buAutoNum type="arabicPeriod"/>
            </a:pPr>
            <a:r>
              <a:rPr lang="en-US" dirty="0" smtClean="0"/>
              <a:t>Keep the bed in a flat position.</a:t>
            </a:r>
          </a:p>
          <a:p>
            <a:pPr marL="514350" indent="-514350">
              <a:buFont typeface="+mj-lt"/>
              <a:buAutoNum type="arabicPeriod"/>
            </a:pPr>
            <a:r>
              <a:rPr lang="en-US" dirty="0" smtClean="0"/>
              <a:t>Log rolling pt when turning </a:t>
            </a:r>
          </a:p>
          <a:p>
            <a:pPr marL="514350" indent="-514350">
              <a:buFont typeface="+mj-lt"/>
              <a:buAutoNum type="arabicPeriod"/>
            </a:pPr>
            <a:r>
              <a:rPr lang="en-US" dirty="0" smtClean="0"/>
              <a:t>Keep pillows between the legs when client is positioned on the side. </a:t>
            </a:r>
          </a:p>
          <a:p>
            <a:pPr marL="514350" indent="-514350">
              <a:buFont typeface="+mj-lt"/>
              <a:buAutoNum type="arabicPeriod"/>
            </a:pPr>
            <a:r>
              <a:rPr lang="en-US" dirty="0" err="1"/>
              <a:t>Pt</a:t>
            </a:r>
            <a:r>
              <a:rPr lang="en-US" dirty="0"/>
              <a:t> post </a:t>
            </a:r>
            <a:r>
              <a:rPr lang="en-US" dirty="0" err="1"/>
              <a:t>microlaminectomy</a:t>
            </a:r>
            <a:r>
              <a:rPr lang="en-US" dirty="0"/>
              <a:t> has fewer mobility, often they may assume a position of comfort.</a:t>
            </a:r>
          </a:p>
          <a:p>
            <a:pPr marL="514350" indent="-514350">
              <a:buFont typeface="+mj-lt"/>
              <a:buAutoNum type="arabicPeriod"/>
            </a:pPr>
            <a:r>
              <a:rPr lang="en-US" dirty="0" smtClean="0"/>
              <a:t>Maintain </a:t>
            </a:r>
            <a:r>
              <a:rPr lang="en-US" dirty="0"/>
              <a:t>homeostasis &amp; assess for complications post laminectomy</a:t>
            </a:r>
            <a:r>
              <a:rPr lang="en-US" dirty="0" smtClean="0"/>
              <a:t>.</a:t>
            </a:r>
          </a:p>
          <a:p>
            <a:pPr marL="834390" lvl="1" indent="-514350">
              <a:buFont typeface="+mj-lt"/>
              <a:buAutoNum type="alphaLcPeriod"/>
            </a:pPr>
            <a:r>
              <a:rPr lang="en-US" dirty="0"/>
              <a:t>Assess incision area for leakage of CSF &amp; bleeding.</a:t>
            </a:r>
          </a:p>
          <a:p>
            <a:pPr marL="834390" lvl="1" indent="-514350">
              <a:buFont typeface="+mj-lt"/>
              <a:buAutoNum type="alphaLcPeriod"/>
            </a:pPr>
            <a:r>
              <a:rPr lang="en-US" dirty="0"/>
              <a:t>Analgesic via PCA pump or epidural </a:t>
            </a:r>
            <a:r>
              <a:rPr lang="en-US" dirty="0" smtClean="0"/>
              <a:t>catheter</a:t>
            </a:r>
            <a:endParaRPr lang="en-US" dirty="0"/>
          </a:p>
          <a:p>
            <a:pPr marL="514350" indent="-514350">
              <a:buFont typeface="+mj-lt"/>
              <a:buAutoNum type="arabicPeriod"/>
            </a:pPr>
            <a:r>
              <a:rPr lang="en-US" dirty="0"/>
              <a:t>Start mobilization with assistance of </a:t>
            </a:r>
            <a:r>
              <a:rPr lang="en-US" dirty="0" smtClean="0"/>
              <a:t>physiotherapist</a:t>
            </a:r>
          </a:p>
        </p:txBody>
      </p:sp>
      <p:sp>
        <p:nvSpPr>
          <p:cNvPr id="5" name="Title 1"/>
          <p:cNvSpPr txBox="1">
            <a:spLocks/>
          </p:cNvSpPr>
          <p:nvPr/>
        </p:nvSpPr>
        <p:spPr>
          <a:xfrm>
            <a:off x="10886" y="0"/>
            <a:ext cx="3951514" cy="381000"/>
          </a:xfrm>
          <a:prstGeom prst="rect">
            <a:avLst/>
          </a:prstGeom>
          <a:solidFill>
            <a:schemeClr val="accent5">
              <a:lumMod val="40000"/>
              <a:lumOff val="6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1800" dirty="0" smtClean="0"/>
              <a:t>FRACTURE THORACOLUMBAR SPINE</a:t>
            </a:r>
            <a:endParaRPr lang="en-US" sz="1800" dirty="0"/>
          </a:p>
        </p:txBody>
      </p:sp>
      <p:sp>
        <p:nvSpPr>
          <p:cNvPr id="2" name="Footer Placeholder 1"/>
          <p:cNvSpPr>
            <a:spLocks noGrp="1"/>
          </p:cNvSpPr>
          <p:nvPr>
            <p:ph type="ftr" sz="quarter" idx="11"/>
          </p:nvPr>
        </p:nvSpPr>
        <p:spPr/>
        <p:txBody>
          <a:bodyPr/>
          <a:lstStyle/>
          <a:p>
            <a:r>
              <a:rPr lang="en-US" smtClean="0"/>
              <a:t>V.K 2019</a:t>
            </a:r>
            <a:endParaRPr lang="en-US"/>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318</a:t>
            </a:fld>
            <a:endParaRPr lang="en-US"/>
          </a:p>
        </p:txBody>
      </p:sp>
      <p:sp>
        <p:nvSpPr>
          <p:cNvPr id="6" name="Date Placeholder 5"/>
          <p:cNvSpPr>
            <a:spLocks noGrp="1"/>
          </p:cNvSpPr>
          <p:nvPr>
            <p:ph type="dt" sz="half" idx="10"/>
          </p:nvPr>
        </p:nvSpPr>
        <p:spPr/>
        <p:txBody>
          <a:bodyPr/>
          <a:lstStyle/>
          <a:p>
            <a:fld id="{324BE1F2-660B-4BD9-BB00-B4CC1D83E005}" type="datetime1">
              <a:rPr lang="en-US" smtClean="0"/>
              <a:t>8/18/2020</a:t>
            </a:fld>
            <a:endParaRPr lang="en-US"/>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REHABILITATION</a:t>
            </a:r>
            <a:endParaRPr lang="en-US" b="1"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319</a:t>
            </a:fld>
            <a:endParaRPr lang="en-US"/>
          </a:p>
        </p:txBody>
      </p:sp>
      <p:pic>
        <p:nvPicPr>
          <p:cNvPr id="10" name="Content Placeholder 9"/>
          <p:cNvPicPr>
            <a:picLocks noGrp="1" noChangeAspect="1"/>
          </p:cNvPicPr>
          <p:nvPr>
            <p:ph sz="quarter" idx="1"/>
          </p:nvPr>
        </p:nvPicPr>
        <p:blipFill>
          <a:blip r:embed="rId2"/>
          <a:stretch>
            <a:fillRect/>
          </a:stretch>
        </p:blipFill>
        <p:spPr>
          <a:xfrm>
            <a:off x="304800" y="1600199"/>
            <a:ext cx="8610600" cy="5013133"/>
          </a:xfrm>
          <a:prstGeom prst="rect">
            <a:avLst/>
          </a:prstGeom>
        </p:spPr>
      </p:pic>
    </p:spTree>
    <p:extLst>
      <p:ext uri="{BB962C8B-B14F-4D97-AF65-F5344CB8AC3E}">
        <p14:creationId xmlns:p14="http://schemas.microsoft.com/office/powerpoint/2010/main" val="3018942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32</a:t>
            </a:fld>
            <a:endParaRPr lang="en-US"/>
          </a:p>
        </p:txBody>
      </p:sp>
      <p:sp>
        <p:nvSpPr>
          <p:cNvPr id="5" name="Content Placeholder 4"/>
          <p:cNvSpPr>
            <a:spLocks noGrp="1"/>
          </p:cNvSpPr>
          <p:nvPr>
            <p:ph sz="quarter" idx="1"/>
          </p:nvPr>
        </p:nvSpPr>
        <p:spPr/>
        <p:txBody>
          <a:bodyPr>
            <a:normAutofit fontScale="92500" lnSpcReduction="10000"/>
          </a:bodyPr>
          <a:lstStyle/>
          <a:p>
            <a:pPr marL="0" indent="0">
              <a:buNone/>
            </a:pPr>
            <a:r>
              <a:rPr lang="en-US" sz="4000" dirty="0" smtClean="0"/>
              <a:t>3. </a:t>
            </a:r>
            <a:r>
              <a:rPr lang="en-US" sz="4000" dirty="0"/>
              <a:t>Level of </a:t>
            </a:r>
            <a:r>
              <a:rPr lang="en-US" sz="4000" dirty="0" smtClean="0"/>
              <a:t>consciousness</a:t>
            </a:r>
          </a:p>
          <a:p>
            <a:pPr marL="0" indent="0">
              <a:buNone/>
            </a:pPr>
            <a:r>
              <a:rPr lang="en-US" sz="4000" dirty="0"/>
              <a:t>When performing a primary patient assessment, the information you collect should contain subjective and objective information about the injury (such as open or closed fracture), the mechanism of injury, medical history, and clinical signs and symptoms. </a:t>
            </a:r>
          </a:p>
        </p:txBody>
      </p:sp>
    </p:spTree>
    <p:extLst>
      <p:ext uri="{BB962C8B-B14F-4D97-AF65-F5344CB8AC3E}">
        <p14:creationId xmlns:p14="http://schemas.microsoft.com/office/powerpoint/2010/main" val="1676132916"/>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REHABILITATION(W.H.O)</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320</a:t>
            </a:fld>
            <a:endParaRPr lang="en-US"/>
          </a:p>
        </p:txBody>
      </p:sp>
      <p:sp>
        <p:nvSpPr>
          <p:cNvPr id="6" name="Content Placeholder 5"/>
          <p:cNvSpPr>
            <a:spLocks noGrp="1"/>
          </p:cNvSpPr>
          <p:nvPr>
            <p:ph sz="quarter" idx="1"/>
          </p:nvPr>
        </p:nvSpPr>
        <p:spPr/>
        <p:txBody>
          <a:bodyPr>
            <a:normAutofit/>
          </a:bodyPr>
          <a:lstStyle/>
          <a:p>
            <a:r>
              <a:rPr lang="en-US" sz="4000" dirty="0"/>
              <a:t>Rehabilitation is a set of interventions needed when a person is experiencing or is likely to experience limitations in everyday functioning due to ageing or a health condition, including chronic diseases or disorders, injuries or traumas. </a:t>
            </a:r>
          </a:p>
        </p:txBody>
      </p:sp>
    </p:spTree>
    <p:extLst>
      <p:ext uri="{BB962C8B-B14F-4D97-AF65-F5344CB8AC3E}">
        <p14:creationId xmlns:p14="http://schemas.microsoft.com/office/powerpoint/2010/main" val="285900396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321</a:t>
            </a:fld>
            <a:endParaRPr lang="en-US"/>
          </a:p>
        </p:txBody>
      </p:sp>
      <p:sp>
        <p:nvSpPr>
          <p:cNvPr id="6" name="Content Placeholder 5"/>
          <p:cNvSpPr>
            <a:spLocks noGrp="1"/>
          </p:cNvSpPr>
          <p:nvPr>
            <p:ph sz="quarter" idx="1"/>
          </p:nvPr>
        </p:nvSpPr>
        <p:spPr/>
        <p:txBody>
          <a:bodyPr>
            <a:noAutofit/>
          </a:bodyPr>
          <a:lstStyle/>
          <a:p>
            <a:r>
              <a:rPr lang="en-US" sz="3600" dirty="0"/>
              <a:t>Rehabilitation is care that can help you get back, keep, or improve abilities that you need for daily life. These abilities may be physical, mental, and/or cognitive (thinking and learning). You may have lost them because of a disease or injury, or as a side effect from a medical treatment. Rehabilitation can improve your daily life and functioning.</a:t>
            </a:r>
          </a:p>
        </p:txBody>
      </p:sp>
    </p:spTree>
    <p:extLst>
      <p:ext uri="{BB962C8B-B14F-4D97-AF65-F5344CB8AC3E}">
        <p14:creationId xmlns:p14="http://schemas.microsoft.com/office/powerpoint/2010/main" val="114929515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322</a:t>
            </a:fld>
            <a:endParaRPr lang="en-US"/>
          </a:p>
        </p:txBody>
      </p:sp>
      <p:sp>
        <p:nvSpPr>
          <p:cNvPr id="6" name="Content Placeholder 5"/>
          <p:cNvSpPr>
            <a:spLocks noGrp="1"/>
          </p:cNvSpPr>
          <p:nvPr>
            <p:ph sz="quarter" idx="1"/>
          </p:nvPr>
        </p:nvSpPr>
        <p:spPr/>
        <p:txBody>
          <a:bodyPr>
            <a:normAutofit/>
          </a:bodyPr>
          <a:lstStyle/>
          <a:p>
            <a:r>
              <a:rPr lang="en-US" sz="4000" dirty="0"/>
              <a:t>Examples of limitations in functioning are difficulties in thinking, seeing, hearing, communicating, moving around, having relationships or keeping a job.</a:t>
            </a:r>
          </a:p>
          <a:p>
            <a:endParaRPr lang="en-US" sz="4000" dirty="0"/>
          </a:p>
        </p:txBody>
      </p:sp>
    </p:spTree>
    <p:extLst>
      <p:ext uri="{BB962C8B-B14F-4D97-AF65-F5344CB8AC3E}">
        <p14:creationId xmlns:p14="http://schemas.microsoft.com/office/powerpoint/2010/main" val="2836086139"/>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323</a:t>
            </a:fld>
            <a:endParaRPr lang="en-US"/>
          </a:p>
        </p:txBody>
      </p:sp>
      <p:sp>
        <p:nvSpPr>
          <p:cNvPr id="6" name="Content Placeholder 5"/>
          <p:cNvSpPr>
            <a:spLocks noGrp="1"/>
          </p:cNvSpPr>
          <p:nvPr>
            <p:ph sz="quarter" idx="1"/>
          </p:nvPr>
        </p:nvSpPr>
        <p:spPr/>
        <p:txBody>
          <a:bodyPr>
            <a:normAutofit/>
          </a:bodyPr>
          <a:lstStyle/>
          <a:p>
            <a:r>
              <a:rPr lang="en-US" sz="3600" dirty="0"/>
              <a:t>At present the subsequent need for rehabilitation is largely unmet. For example, in many low- and middle-income countries, there is a lack of trained professionals to provide rehabilitation services, with less than 10 skilled practitioners per 1 million population.</a:t>
            </a:r>
          </a:p>
        </p:txBody>
      </p:sp>
    </p:spTree>
    <p:extLst>
      <p:ext uri="{BB962C8B-B14F-4D97-AF65-F5344CB8AC3E}">
        <p14:creationId xmlns:p14="http://schemas.microsoft.com/office/powerpoint/2010/main" val="243461243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324</a:t>
            </a:fld>
            <a:endParaRPr lang="en-US"/>
          </a:p>
        </p:txBody>
      </p:sp>
      <p:sp>
        <p:nvSpPr>
          <p:cNvPr id="6" name="Content Placeholder 5"/>
          <p:cNvSpPr>
            <a:spLocks noGrp="1"/>
          </p:cNvSpPr>
          <p:nvPr>
            <p:ph sz="quarter" idx="1"/>
          </p:nvPr>
        </p:nvSpPr>
        <p:spPr/>
        <p:txBody>
          <a:bodyPr>
            <a:normAutofit/>
          </a:bodyPr>
          <a:lstStyle/>
          <a:p>
            <a:r>
              <a:rPr lang="en-US" sz="3600" dirty="0" smtClean="0"/>
              <a:t>In orthopedics, an example of rehabilitation can be Interventions </a:t>
            </a:r>
            <a:r>
              <a:rPr lang="en-US" sz="3600" dirty="0"/>
              <a:t>that optimize surgical outcomes after a hip fracture, including exercise prescription, provision of a walking aid and education about hip movements to avoid during the recovery process.</a:t>
            </a:r>
          </a:p>
        </p:txBody>
      </p:sp>
    </p:spTree>
    <p:extLst>
      <p:ext uri="{BB962C8B-B14F-4D97-AF65-F5344CB8AC3E}">
        <p14:creationId xmlns:p14="http://schemas.microsoft.com/office/powerpoint/2010/main" val="2588041206"/>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benefits of </a:t>
            </a:r>
            <a:r>
              <a:rPr lang="en-US" b="1" dirty="0" smtClean="0"/>
              <a:t>rehabilitation</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325</a:t>
            </a:fld>
            <a:endParaRPr lang="en-US"/>
          </a:p>
        </p:txBody>
      </p:sp>
      <p:sp>
        <p:nvSpPr>
          <p:cNvPr id="6" name="Content Placeholder 5"/>
          <p:cNvSpPr>
            <a:spLocks noGrp="1"/>
          </p:cNvSpPr>
          <p:nvPr>
            <p:ph sz="quarter" idx="1"/>
          </p:nvPr>
        </p:nvSpPr>
        <p:spPr/>
        <p:txBody>
          <a:bodyPr>
            <a:noAutofit/>
          </a:bodyPr>
          <a:lstStyle/>
          <a:p>
            <a:r>
              <a:rPr lang="en-US" sz="3600" dirty="0"/>
              <a:t>Rehabilitation can reduce the impact of a broad range of health conditions, including diseases (acute or chronic), disorders, injuries or trauma. It is a highly integrated form of health care that complements other health interventions, such as medical and surgical interventions, helping to achieve the best outcome possible. </a:t>
            </a:r>
          </a:p>
        </p:txBody>
      </p:sp>
    </p:spTree>
    <p:extLst>
      <p:ext uri="{BB962C8B-B14F-4D97-AF65-F5344CB8AC3E}">
        <p14:creationId xmlns:p14="http://schemas.microsoft.com/office/powerpoint/2010/main" val="111640927"/>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326</a:t>
            </a:fld>
            <a:endParaRPr lang="en-US"/>
          </a:p>
        </p:txBody>
      </p:sp>
      <p:sp>
        <p:nvSpPr>
          <p:cNvPr id="6" name="Content Placeholder 5"/>
          <p:cNvSpPr>
            <a:spLocks noGrp="1"/>
          </p:cNvSpPr>
          <p:nvPr>
            <p:ph sz="quarter" idx="1"/>
          </p:nvPr>
        </p:nvSpPr>
        <p:spPr>
          <a:xfrm>
            <a:off x="612648" y="1272222"/>
            <a:ext cx="8153400" cy="4823778"/>
          </a:xfrm>
        </p:spPr>
        <p:txBody>
          <a:bodyPr>
            <a:noAutofit/>
          </a:bodyPr>
          <a:lstStyle/>
          <a:p>
            <a:r>
              <a:rPr lang="en-US" sz="3200" dirty="0"/>
              <a:t>For example, rehabilitation can help to prevent complications associated with many health conditions, such as spinal cord injury, stroke, or a fracture. Rehabilitation can also help to minimize or slow down the disabling effects of chronic health conditions, such as cardiovascular disease, cancer and diabetes by equipping people with self-management strategies and the assistive products they require, or by addressing pain or other complications.</a:t>
            </a:r>
          </a:p>
        </p:txBody>
      </p:sp>
    </p:spTree>
    <p:extLst>
      <p:ext uri="{BB962C8B-B14F-4D97-AF65-F5344CB8AC3E}">
        <p14:creationId xmlns:p14="http://schemas.microsoft.com/office/powerpoint/2010/main" val="192946405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327</a:t>
            </a:fld>
            <a:endParaRPr lang="en-US"/>
          </a:p>
        </p:txBody>
      </p:sp>
      <p:sp>
        <p:nvSpPr>
          <p:cNvPr id="6" name="Content Placeholder 5"/>
          <p:cNvSpPr>
            <a:spLocks noGrp="1"/>
          </p:cNvSpPr>
          <p:nvPr>
            <p:ph sz="quarter" idx="1"/>
          </p:nvPr>
        </p:nvSpPr>
        <p:spPr>
          <a:xfrm>
            <a:off x="612648" y="1272222"/>
            <a:ext cx="8153400" cy="4823778"/>
          </a:xfrm>
        </p:spPr>
        <p:txBody>
          <a:bodyPr>
            <a:noAutofit/>
          </a:bodyPr>
          <a:lstStyle/>
          <a:p>
            <a:r>
              <a:rPr lang="en-US" sz="3600" dirty="0"/>
              <a:t>Rehabilitation is an investment, with cost benefits for both the individuals and society. It can help to avoid costly hospitalization, reduce hospital length of stay, and prevent re-admissions. Rehabilitation also enables individuals to participate in education and gainful employment, remain independent at home, and minimize the need for financial or caregiver support.</a:t>
            </a:r>
          </a:p>
        </p:txBody>
      </p:sp>
    </p:spTree>
    <p:extLst>
      <p:ext uri="{BB962C8B-B14F-4D97-AF65-F5344CB8AC3E}">
        <p14:creationId xmlns:p14="http://schemas.microsoft.com/office/powerpoint/2010/main" val="76428828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Reabilitation</a:t>
            </a:r>
            <a:r>
              <a:rPr lang="en-US" b="1" dirty="0" smtClean="0"/>
              <a:t> Principles</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328</a:t>
            </a:fld>
            <a:endParaRPr lang="en-US"/>
          </a:p>
        </p:txBody>
      </p:sp>
      <p:sp>
        <p:nvSpPr>
          <p:cNvPr id="6" name="Content Placeholder 5"/>
          <p:cNvSpPr>
            <a:spLocks noGrp="1"/>
          </p:cNvSpPr>
          <p:nvPr>
            <p:ph sz="quarter" idx="1"/>
          </p:nvPr>
        </p:nvSpPr>
        <p:spPr>
          <a:xfrm>
            <a:off x="612648" y="1516698"/>
            <a:ext cx="8153400" cy="4579302"/>
          </a:xfrm>
        </p:spPr>
        <p:txBody>
          <a:bodyPr>
            <a:noAutofit/>
          </a:bodyPr>
          <a:lstStyle/>
          <a:p>
            <a:r>
              <a:rPr lang="en-US" sz="2800" dirty="0" smtClean="0"/>
              <a:t>There </a:t>
            </a:r>
            <a:r>
              <a:rPr lang="en-US" sz="2800" dirty="0"/>
              <a:t>are seven principles of rehabilitation; principles are the foundation upon which rehabilitation is based. This mnemonic may help you remember the principles of rehabilitation: ATC IS IT.</a:t>
            </a:r>
          </a:p>
          <a:p>
            <a:r>
              <a:rPr lang="en-US" sz="2800" b="1" dirty="0"/>
              <a:t>A</a:t>
            </a:r>
            <a:r>
              <a:rPr lang="en-US" sz="2800" dirty="0"/>
              <a:t>void aggravation</a:t>
            </a:r>
          </a:p>
          <a:p>
            <a:r>
              <a:rPr lang="en-US" sz="2800" b="1" dirty="0"/>
              <a:t>T</a:t>
            </a:r>
            <a:r>
              <a:rPr lang="en-US" sz="2800" dirty="0"/>
              <a:t>iming</a:t>
            </a:r>
          </a:p>
          <a:p>
            <a:r>
              <a:rPr lang="en-US" sz="2800" b="1" dirty="0"/>
              <a:t>C</a:t>
            </a:r>
            <a:r>
              <a:rPr lang="en-US" sz="2800" dirty="0"/>
              <a:t>ompliance</a:t>
            </a:r>
          </a:p>
          <a:p>
            <a:r>
              <a:rPr lang="en-US" sz="2800" b="1" dirty="0"/>
              <a:t>I</a:t>
            </a:r>
            <a:r>
              <a:rPr lang="en-US" sz="2800" dirty="0"/>
              <a:t>ndividualization</a:t>
            </a:r>
          </a:p>
          <a:p>
            <a:r>
              <a:rPr lang="en-US" sz="2800" b="1" dirty="0"/>
              <a:t>S</a:t>
            </a:r>
            <a:r>
              <a:rPr lang="en-US" sz="2800" dirty="0"/>
              <a:t>pecific sequencing</a:t>
            </a:r>
          </a:p>
          <a:p>
            <a:r>
              <a:rPr lang="en-US" sz="2800" b="1" dirty="0"/>
              <a:t>I</a:t>
            </a:r>
            <a:r>
              <a:rPr lang="en-US" sz="2800" dirty="0"/>
              <a:t>ntensity</a:t>
            </a:r>
          </a:p>
          <a:p>
            <a:r>
              <a:rPr lang="en-US" sz="2800" b="1" dirty="0"/>
              <a:t>T</a:t>
            </a:r>
            <a:r>
              <a:rPr lang="en-US" sz="2800" dirty="0"/>
              <a:t>otal patient</a:t>
            </a:r>
          </a:p>
          <a:p>
            <a:endParaRPr lang="en-US" sz="2800" dirty="0"/>
          </a:p>
        </p:txBody>
      </p:sp>
    </p:spTree>
    <p:extLst>
      <p:ext uri="{BB962C8B-B14F-4D97-AF65-F5344CB8AC3E}">
        <p14:creationId xmlns:p14="http://schemas.microsoft.com/office/powerpoint/2010/main" val="3426568218"/>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329</a:t>
            </a:fld>
            <a:endParaRPr lang="en-US"/>
          </a:p>
        </p:txBody>
      </p:sp>
      <p:sp>
        <p:nvSpPr>
          <p:cNvPr id="6" name="Content Placeholder 5"/>
          <p:cNvSpPr>
            <a:spLocks noGrp="1"/>
          </p:cNvSpPr>
          <p:nvPr>
            <p:ph sz="quarter" idx="1"/>
          </p:nvPr>
        </p:nvSpPr>
        <p:spPr/>
        <p:txBody>
          <a:bodyPr>
            <a:normAutofit/>
          </a:bodyPr>
          <a:lstStyle/>
          <a:p>
            <a:r>
              <a:rPr lang="en-US" sz="3600" b="1" dirty="0"/>
              <a:t>A: Avoid aggravation</a:t>
            </a:r>
            <a:r>
              <a:rPr lang="en-US" sz="3600" dirty="0"/>
              <a:t>. It is important not to aggravate the injury during the rehabilitation process. </a:t>
            </a:r>
            <a:r>
              <a:rPr lang="en-US" sz="3600" dirty="0" smtClean="0"/>
              <a:t>The </a:t>
            </a:r>
            <a:r>
              <a:rPr lang="en-US" sz="3600" dirty="0"/>
              <a:t>primary concern of the therapeutic exercise program is to advance the injured individual gradually and steadily and to keep setbacks to a minimum.</a:t>
            </a:r>
          </a:p>
        </p:txBody>
      </p:sp>
    </p:spTree>
    <p:extLst>
      <p:ext uri="{BB962C8B-B14F-4D97-AF65-F5344CB8AC3E}">
        <p14:creationId xmlns:p14="http://schemas.microsoft.com/office/powerpoint/2010/main" val="3049158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33</a:t>
            </a:fld>
            <a:endParaRPr lang="en-US"/>
          </a:p>
        </p:txBody>
      </p:sp>
      <p:sp>
        <p:nvSpPr>
          <p:cNvPr id="5" name="Content Placeholder 4"/>
          <p:cNvSpPr>
            <a:spLocks noGrp="1"/>
          </p:cNvSpPr>
          <p:nvPr>
            <p:ph sz="quarter" idx="1"/>
          </p:nvPr>
        </p:nvSpPr>
        <p:spPr/>
        <p:txBody>
          <a:bodyPr>
            <a:normAutofit/>
          </a:bodyPr>
          <a:lstStyle/>
          <a:p>
            <a:r>
              <a:rPr lang="en-US" sz="3600" dirty="0"/>
              <a:t>Subjective assessment factors are those that are reported by the patient. Objective assessment data includes that which is observable and measurable (Jarvis, 2011). Assessment questions for consideration include the “Six P’s” (</a:t>
            </a:r>
            <a:r>
              <a:rPr lang="en-US" sz="3600" dirty="0" err="1"/>
              <a:t>Mistovich</a:t>
            </a:r>
            <a:r>
              <a:rPr lang="en-US" sz="3600" dirty="0"/>
              <a:t> et al., 2011). The six P's of assessment data include: </a:t>
            </a:r>
          </a:p>
        </p:txBody>
      </p:sp>
    </p:spTree>
    <p:extLst>
      <p:ext uri="{BB962C8B-B14F-4D97-AF65-F5344CB8AC3E}">
        <p14:creationId xmlns:p14="http://schemas.microsoft.com/office/powerpoint/2010/main" val="2983521745"/>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330</a:t>
            </a:fld>
            <a:endParaRPr lang="en-US"/>
          </a:p>
        </p:txBody>
      </p:sp>
      <p:sp>
        <p:nvSpPr>
          <p:cNvPr id="6" name="Content Placeholder 5"/>
          <p:cNvSpPr>
            <a:spLocks noGrp="1"/>
          </p:cNvSpPr>
          <p:nvPr>
            <p:ph sz="quarter" idx="1"/>
          </p:nvPr>
        </p:nvSpPr>
        <p:spPr/>
        <p:txBody>
          <a:bodyPr>
            <a:normAutofit/>
          </a:bodyPr>
          <a:lstStyle/>
          <a:p>
            <a:r>
              <a:rPr lang="en-US" sz="3600" b="1" dirty="0"/>
              <a:t>T: Timing</a:t>
            </a:r>
            <a:r>
              <a:rPr lang="en-US" sz="3600" dirty="0"/>
              <a:t>. The therapeutic exercise portion of the rehabilitation program should begin as soon as possible—that is, as soon as it can occur without causing aggravation. The sooner patients can begin the exercise portion of the rehabilitation program, the sooner they can return to full </a:t>
            </a:r>
            <a:r>
              <a:rPr lang="en-US" sz="3600" dirty="0" smtClean="0"/>
              <a:t>activity.</a:t>
            </a:r>
            <a:endParaRPr lang="en-US" sz="3600" dirty="0"/>
          </a:p>
        </p:txBody>
      </p:sp>
    </p:spTree>
    <p:extLst>
      <p:ext uri="{BB962C8B-B14F-4D97-AF65-F5344CB8AC3E}">
        <p14:creationId xmlns:p14="http://schemas.microsoft.com/office/powerpoint/2010/main" val="325459153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331</a:t>
            </a:fld>
            <a:endParaRPr lang="en-US"/>
          </a:p>
        </p:txBody>
      </p:sp>
      <p:sp>
        <p:nvSpPr>
          <p:cNvPr id="6" name="Content Placeholder 5"/>
          <p:cNvSpPr>
            <a:spLocks noGrp="1"/>
          </p:cNvSpPr>
          <p:nvPr>
            <p:ph sz="quarter" idx="1"/>
          </p:nvPr>
        </p:nvSpPr>
        <p:spPr/>
        <p:txBody>
          <a:bodyPr>
            <a:normAutofit/>
          </a:bodyPr>
          <a:lstStyle/>
          <a:p>
            <a:r>
              <a:rPr lang="en-US" sz="3600" b="1" dirty="0"/>
              <a:t>C: Compliance</a:t>
            </a:r>
            <a:r>
              <a:rPr lang="en-US" sz="3600" dirty="0"/>
              <a:t>. Without a compliant patient, the rehabilitation program will not be successful. To ensure compliance, it is important to inform the patient of the content of the program and the expected course of rehabilitation. </a:t>
            </a:r>
          </a:p>
        </p:txBody>
      </p:sp>
    </p:spTree>
    <p:extLst>
      <p:ext uri="{BB962C8B-B14F-4D97-AF65-F5344CB8AC3E}">
        <p14:creationId xmlns:p14="http://schemas.microsoft.com/office/powerpoint/2010/main" val="1698993430"/>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332</a:t>
            </a:fld>
            <a:endParaRPr lang="en-US"/>
          </a:p>
        </p:txBody>
      </p:sp>
      <p:sp>
        <p:nvSpPr>
          <p:cNvPr id="6" name="Content Placeholder 5"/>
          <p:cNvSpPr>
            <a:spLocks noGrp="1"/>
          </p:cNvSpPr>
          <p:nvPr>
            <p:ph sz="quarter" idx="1"/>
          </p:nvPr>
        </p:nvSpPr>
        <p:spPr/>
        <p:txBody>
          <a:bodyPr>
            <a:normAutofit/>
          </a:bodyPr>
          <a:lstStyle/>
          <a:p>
            <a:r>
              <a:rPr lang="en-US" sz="3200" b="1" dirty="0"/>
              <a:t>I: Individualization</a:t>
            </a:r>
            <a:r>
              <a:rPr lang="en-US" sz="3200" dirty="0"/>
              <a:t>. Each person responds differently to an injury and to the subsequent rehabilitation program. Expecting a patient to progress in the same way as the last patient you had with a similar injury will be frustrating for both you and the patient. It is first necessary to recognize that each person is different. </a:t>
            </a:r>
          </a:p>
        </p:txBody>
      </p:sp>
    </p:spTree>
    <p:extLst>
      <p:ext uri="{BB962C8B-B14F-4D97-AF65-F5344CB8AC3E}">
        <p14:creationId xmlns:p14="http://schemas.microsoft.com/office/powerpoint/2010/main" val="121038002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333</a:t>
            </a:fld>
            <a:endParaRPr lang="en-US"/>
          </a:p>
        </p:txBody>
      </p:sp>
      <p:sp>
        <p:nvSpPr>
          <p:cNvPr id="6" name="Content Placeholder 5"/>
          <p:cNvSpPr>
            <a:spLocks noGrp="1"/>
          </p:cNvSpPr>
          <p:nvPr>
            <p:ph sz="quarter" idx="1"/>
          </p:nvPr>
        </p:nvSpPr>
        <p:spPr/>
        <p:txBody>
          <a:bodyPr>
            <a:normAutofit/>
          </a:bodyPr>
          <a:lstStyle/>
          <a:p>
            <a:r>
              <a:rPr lang="en-US" sz="3600" b="1" dirty="0"/>
              <a:t>S: Specific sequencing</a:t>
            </a:r>
            <a:r>
              <a:rPr lang="en-US" sz="3600" dirty="0"/>
              <a:t>. A therapeutic exercise program should follow a specific sequence of events. This specific sequence is determined by the body's physiological healing response and is briefly addressed in the next section of this chapter.</a:t>
            </a:r>
          </a:p>
        </p:txBody>
      </p:sp>
    </p:spTree>
    <p:extLst>
      <p:ext uri="{BB962C8B-B14F-4D97-AF65-F5344CB8AC3E}">
        <p14:creationId xmlns:p14="http://schemas.microsoft.com/office/powerpoint/2010/main" val="379170050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334</a:t>
            </a:fld>
            <a:endParaRPr lang="en-US"/>
          </a:p>
        </p:txBody>
      </p:sp>
      <p:sp>
        <p:nvSpPr>
          <p:cNvPr id="6" name="Content Placeholder 5"/>
          <p:cNvSpPr>
            <a:spLocks noGrp="1"/>
          </p:cNvSpPr>
          <p:nvPr>
            <p:ph sz="quarter" idx="1"/>
          </p:nvPr>
        </p:nvSpPr>
        <p:spPr/>
        <p:txBody>
          <a:bodyPr>
            <a:noAutofit/>
          </a:bodyPr>
          <a:lstStyle/>
          <a:p>
            <a:r>
              <a:rPr lang="en-US" sz="3600" b="1" dirty="0"/>
              <a:t>I: Intensity</a:t>
            </a:r>
            <a:r>
              <a:rPr lang="en-US" sz="3600" dirty="0"/>
              <a:t>. The intensity level of the therapeutic exercise program must challenge the patient and the injured area but at the same time must not cause aggravation. Knowing when to increase intensity without overtaxing the injury requires observation of the patient's response and consideration of the healing process.</a:t>
            </a:r>
          </a:p>
        </p:txBody>
      </p:sp>
    </p:spTree>
    <p:extLst>
      <p:ext uri="{BB962C8B-B14F-4D97-AF65-F5344CB8AC3E}">
        <p14:creationId xmlns:p14="http://schemas.microsoft.com/office/powerpoint/2010/main" val="66506370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335</a:t>
            </a:fld>
            <a:endParaRPr lang="en-US"/>
          </a:p>
        </p:txBody>
      </p:sp>
      <p:sp>
        <p:nvSpPr>
          <p:cNvPr id="6" name="Content Placeholder 5"/>
          <p:cNvSpPr>
            <a:spLocks noGrp="1"/>
          </p:cNvSpPr>
          <p:nvPr>
            <p:ph sz="quarter" idx="1"/>
          </p:nvPr>
        </p:nvSpPr>
        <p:spPr/>
        <p:txBody>
          <a:bodyPr>
            <a:normAutofit/>
          </a:bodyPr>
          <a:lstStyle/>
          <a:p>
            <a:r>
              <a:rPr lang="en-US" sz="3600" dirty="0"/>
              <a:t> </a:t>
            </a:r>
            <a:r>
              <a:rPr lang="en-US" sz="3600" b="1" dirty="0"/>
              <a:t>T: Total patient</a:t>
            </a:r>
            <a:r>
              <a:rPr lang="en-US" sz="3600" dirty="0"/>
              <a:t>. You must consider the total patient in the rehabilitation process. It is important for the unaffected areas of the body to stay finely tuned. </a:t>
            </a:r>
            <a:r>
              <a:rPr lang="en-US" sz="3600" dirty="0" smtClean="0"/>
              <a:t>The </a:t>
            </a:r>
            <a:r>
              <a:rPr lang="en-US" sz="3600" dirty="0"/>
              <a:t>whole body must be the focus of the rehabilitation program, not just the injured area. </a:t>
            </a:r>
          </a:p>
        </p:txBody>
      </p:sp>
    </p:spTree>
    <p:extLst>
      <p:ext uri="{BB962C8B-B14F-4D97-AF65-F5344CB8AC3E}">
        <p14:creationId xmlns:p14="http://schemas.microsoft.com/office/powerpoint/2010/main" val="207240681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Occupational </a:t>
            </a:r>
            <a:r>
              <a:rPr lang="en-US" b="1" dirty="0" smtClean="0"/>
              <a:t>therapy</a:t>
            </a:r>
            <a:endParaRPr lang="en-US" b="1"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336</a:t>
            </a:fld>
            <a:endParaRPr lang="en-US"/>
          </a:p>
        </p:txBody>
      </p:sp>
      <p:sp>
        <p:nvSpPr>
          <p:cNvPr id="6" name="Content Placeholder 5"/>
          <p:cNvSpPr>
            <a:spLocks noGrp="1"/>
          </p:cNvSpPr>
          <p:nvPr>
            <p:ph sz="quarter" idx="1"/>
          </p:nvPr>
        </p:nvSpPr>
        <p:spPr/>
        <p:txBody>
          <a:bodyPr>
            <a:noAutofit/>
          </a:bodyPr>
          <a:lstStyle/>
          <a:p>
            <a:r>
              <a:rPr lang="en-US" sz="3600" dirty="0"/>
              <a:t>Occupational therapists provide </a:t>
            </a:r>
            <a:r>
              <a:rPr lang="en-US" sz="3600" dirty="0">
                <a:hlinkClick r:id="rId2"/>
              </a:rPr>
              <a:t>occupational therapy</a:t>
            </a:r>
            <a:r>
              <a:rPr lang="en-US" sz="3600" dirty="0"/>
              <a:t> (OT) treatments to help individuals who require specialized assistance to participate in everyday activities, or “occupations.” Occupations don’t just refer to work or your job, but can also refer to self-care practices, everyday tasks and recreational activities.</a:t>
            </a:r>
          </a:p>
        </p:txBody>
      </p:sp>
    </p:spTree>
    <p:extLst>
      <p:ext uri="{BB962C8B-B14F-4D97-AF65-F5344CB8AC3E}">
        <p14:creationId xmlns:p14="http://schemas.microsoft.com/office/powerpoint/2010/main" val="1792182488"/>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337</a:t>
            </a:fld>
            <a:endParaRPr lang="en-US"/>
          </a:p>
        </p:txBody>
      </p:sp>
      <p:sp>
        <p:nvSpPr>
          <p:cNvPr id="6" name="Content Placeholder 5"/>
          <p:cNvSpPr>
            <a:spLocks noGrp="1"/>
          </p:cNvSpPr>
          <p:nvPr>
            <p:ph sz="quarter" idx="1"/>
          </p:nvPr>
        </p:nvSpPr>
        <p:spPr/>
        <p:txBody>
          <a:bodyPr>
            <a:normAutofit/>
          </a:bodyPr>
          <a:lstStyle/>
          <a:p>
            <a:r>
              <a:rPr lang="en-US" sz="3600" dirty="0"/>
              <a:t>The goal of occupational therapy is to help individuals participate in the things they want and need to do to live an independent and satisfying lifestyle.</a:t>
            </a:r>
          </a:p>
        </p:txBody>
      </p:sp>
    </p:spTree>
    <p:extLst>
      <p:ext uri="{BB962C8B-B14F-4D97-AF65-F5344CB8AC3E}">
        <p14:creationId xmlns:p14="http://schemas.microsoft.com/office/powerpoint/2010/main" val="2051315662"/>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338</a:t>
            </a:fld>
            <a:endParaRPr lang="en-US"/>
          </a:p>
        </p:txBody>
      </p:sp>
      <p:sp>
        <p:nvSpPr>
          <p:cNvPr id="6" name="Content Placeholder 5"/>
          <p:cNvSpPr>
            <a:spLocks noGrp="1"/>
          </p:cNvSpPr>
          <p:nvPr>
            <p:ph sz="quarter" idx="1"/>
          </p:nvPr>
        </p:nvSpPr>
        <p:spPr/>
        <p:txBody>
          <a:bodyPr>
            <a:normAutofit/>
          </a:bodyPr>
          <a:lstStyle/>
          <a:p>
            <a:r>
              <a:rPr lang="en-US" sz="3600" dirty="0"/>
              <a:t>Occupational therapists help by making changes to things that hinder someone's ability to complete tasks such as eating, dressing, brushing one’s teeth, completing school activities and working. </a:t>
            </a:r>
          </a:p>
        </p:txBody>
      </p:sp>
    </p:spTree>
    <p:extLst>
      <p:ext uri="{BB962C8B-B14F-4D97-AF65-F5344CB8AC3E}">
        <p14:creationId xmlns:p14="http://schemas.microsoft.com/office/powerpoint/2010/main" val="2953387371"/>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339</a:t>
            </a:fld>
            <a:endParaRPr lang="en-US"/>
          </a:p>
        </p:txBody>
      </p:sp>
      <p:sp>
        <p:nvSpPr>
          <p:cNvPr id="6" name="Content Placeholder 5"/>
          <p:cNvSpPr>
            <a:spLocks noGrp="1"/>
          </p:cNvSpPr>
          <p:nvPr>
            <p:ph sz="quarter" idx="1"/>
          </p:nvPr>
        </p:nvSpPr>
        <p:spPr/>
        <p:txBody>
          <a:bodyPr>
            <a:normAutofit/>
          </a:bodyPr>
          <a:lstStyle/>
          <a:p>
            <a:r>
              <a:rPr lang="en-US" sz="3600" dirty="0"/>
              <a:t>Children with physical disabilities may need a therapist to help them develop the coordination needed to feed themselves, use a computer or improve their handwriting.</a:t>
            </a:r>
          </a:p>
        </p:txBody>
      </p:sp>
    </p:spTree>
    <p:extLst>
      <p:ext uri="{BB962C8B-B14F-4D97-AF65-F5344CB8AC3E}">
        <p14:creationId xmlns:p14="http://schemas.microsoft.com/office/powerpoint/2010/main" val="71757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34</a:t>
            </a:fld>
            <a:endParaRPr lang="en-US"/>
          </a:p>
        </p:txBody>
      </p:sp>
      <p:sp>
        <p:nvSpPr>
          <p:cNvPr id="5" name="Content Placeholder 4"/>
          <p:cNvSpPr>
            <a:spLocks noGrp="1"/>
          </p:cNvSpPr>
          <p:nvPr>
            <p:ph sz="quarter" idx="1"/>
          </p:nvPr>
        </p:nvSpPr>
        <p:spPr/>
        <p:txBody>
          <a:bodyPr>
            <a:noAutofit/>
          </a:bodyPr>
          <a:lstStyle/>
          <a:p>
            <a:r>
              <a:rPr lang="en-US" sz="3200" dirty="0"/>
              <a:t> Pain: Is there pain at the injured area? Is there pain with palpation or movement?</a:t>
            </a:r>
          </a:p>
          <a:p>
            <a:r>
              <a:rPr lang="en-US" sz="3200" dirty="0"/>
              <a:t> Pallor: Is the color pale at the site of injury or distal to the injury? This can indicate </a:t>
            </a:r>
            <a:r>
              <a:rPr lang="en-US" sz="3200" dirty="0" smtClean="0"/>
              <a:t>circulatory compromise</a:t>
            </a:r>
            <a:r>
              <a:rPr lang="en-US" sz="3200" dirty="0"/>
              <a:t>.</a:t>
            </a:r>
          </a:p>
          <a:p>
            <a:r>
              <a:rPr lang="en-US" sz="3200" dirty="0"/>
              <a:t> Paresthesia: Is there numbness and/or tingling at the affected area or with the affected </a:t>
            </a:r>
            <a:r>
              <a:rPr lang="en-US" sz="3200" dirty="0" smtClean="0"/>
              <a:t>limb? This </a:t>
            </a:r>
            <a:r>
              <a:rPr lang="en-US" sz="3200" dirty="0"/>
              <a:t>can indicate neurological compromise.</a:t>
            </a:r>
          </a:p>
          <a:p>
            <a:endParaRPr lang="en-US" sz="3200" dirty="0"/>
          </a:p>
        </p:txBody>
      </p:sp>
    </p:spTree>
    <p:extLst>
      <p:ext uri="{BB962C8B-B14F-4D97-AF65-F5344CB8AC3E}">
        <p14:creationId xmlns:p14="http://schemas.microsoft.com/office/powerpoint/2010/main" val="946273995"/>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340</a:t>
            </a:fld>
            <a:endParaRPr lang="en-US"/>
          </a:p>
        </p:txBody>
      </p:sp>
      <p:sp>
        <p:nvSpPr>
          <p:cNvPr id="6" name="Content Placeholder 5"/>
          <p:cNvSpPr>
            <a:spLocks noGrp="1"/>
          </p:cNvSpPr>
          <p:nvPr>
            <p:ph sz="quarter" idx="1"/>
          </p:nvPr>
        </p:nvSpPr>
        <p:spPr/>
        <p:txBody>
          <a:bodyPr>
            <a:normAutofit/>
          </a:bodyPr>
          <a:lstStyle/>
          <a:p>
            <a:r>
              <a:rPr lang="en-US" sz="3600" dirty="0"/>
              <a:t>An individual who has lost the ability to hold a fork due to an injury may work with a therapist to regain grip strength and modify movements so that they can feed themselves independently.</a:t>
            </a:r>
          </a:p>
        </p:txBody>
      </p:sp>
    </p:spTree>
    <p:extLst>
      <p:ext uri="{BB962C8B-B14F-4D97-AF65-F5344CB8AC3E}">
        <p14:creationId xmlns:p14="http://schemas.microsoft.com/office/powerpoint/2010/main" val="991631210"/>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341</a:t>
            </a:fld>
            <a:endParaRPr lang="en-US"/>
          </a:p>
        </p:txBody>
      </p:sp>
      <p:sp>
        <p:nvSpPr>
          <p:cNvPr id="6" name="Content Placeholder 5"/>
          <p:cNvSpPr>
            <a:spLocks noGrp="1"/>
          </p:cNvSpPr>
          <p:nvPr>
            <p:ph sz="quarter" idx="1"/>
          </p:nvPr>
        </p:nvSpPr>
        <p:spPr/>
        <p:txBody>
          <a:bodyPr>
            <a:normAutofit/>
          </a:bodyPr>
          <a:lstStyle/>
          <a:p>
            <a:r>
              <a:rPr lang="en-US" sz="3600" dirty="0"/>
              <a:t>Those who have suffered a spinal cord injury may require therapist intervention to help them avoid movements or behaviors that may worsen their injuries.</a:t>
            </a:r>
          </a:p>
        </p:txBody>
      </p:sp>
    </p:spTree>
    <p:extLst>
      <p:ext uri="{BB962C8B-B14F-4D97-AF65-F5344CB8AC3E}">
        <p14:creationId xmlns:p14="http://schemas.microsoft.com/office/powerpoint/2010/main" val="227973031"/>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Rehabilitation counseling</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342</a:t>
            </a:fld>
            <a:endParaRPr lang="en-US"/>
          </a:p>
        </p:txBody>
      </p:sp>
      <p:sp>
        <p:nvSpPr>
          <p:cNvPr id="6" name="Content Placeholder 5"/>
          <p:cNvSpPr>
            <a:spLocks noGrp="1"/>
          </p:cNvSpPr>
          <p:nvPr>
            <p:ph sz="quarter" idx="1"/>
          </p:nvPr>
        </p:nvSpPr>
        <p:spPr/>
        <p:txBody>
          <a:bodyPr>
            <a:normAutofit/>
          </a:bodyPr>
          <a:lstStyle/>
          <a:p>
            <a:r>
              <a:rPr lang="en-US" sz="4000" b="1" dirty="0"/>
              <a:t>Rehabilitation counseling</a:t>
            </a:r>
            <a:r>
              <a:rPr lang="en-US" sz="4000" dirty="0"/>
              <a:t> is focused on helping people who have </a:t>
            </a:r>
            <a:r>
              <a:rPr lang="en-US" sz="4000" dirty="0">
                <a:hlinkClick r:id="rId2" tooltip="Disabilities"/>
              </a:rPr>
              <a:t>disabilities</a:t>
            </a:r>
            <a:r>
              <a:rPr lang="en-US" sz="4000" dirty="0"/>
              <a:t> achieve their personal, career, and independent living goals through a </a:t>
            </a:r>
            <a:r>
              <a:rPr lang="en-US" sz="4000" dirty="0">
                <a:hlinkClick r:id="rId3" tooltip="Counseling"/>
              </a:rPr>
              <a:t>counseling</a:t>
            </a:r>
            <a:r>
              <a:rPr lang="en-US" sz="4000" dirty="0"/>
              <a:t> process.</a:t>
            </a:r>
          </a:p>
        </p:txBody>
      </p:sp>
    </p:spTree>
    <p:extLst>
      <p:ext uri="{BB962C8B-B14F-4D97-AF65-F5344CB8AC3E}">
        <p14:creationId xmlns:p14="http://schemas.microsoft.com/office/powerpoint/2010/main" val="3102445145"/>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343</a:t>
            </a:fld>
            <a:endParaRPr lang="en-US"/>
          </a:p>
        </p:txBody>
      </p:sp>
      <p:sp>
        <p:nvSpPr>
          <p:cNvPr id="6" name="Content Placeholder 5"/>
          <p:cNvSpPr>
            <a:spLocks noGrp="1"/>
          </p:cNvSpPr>
          <p:nvPr>
            <p:ph sz="quarter" idx="1"/>
          </p:nvPr>
        </p:nvSpPr>
        <p:spPr/>
        <p:txBody>
          <a:bodyPr>
            <a:normAutofit/>
          </a:bodyPr>
          <a:lstStyle/>
          <a:p>
            <a:r>
              <a:rPr lang="en-US" sz="3600" dirty="0"/>
              <a:t>Rehabilitation Counseling is a profession whose goal is to assist people with disabilities to achieve the fullest, physical, mental, social, vocational, and economic independence of which they are capable.</a:t>
            </a:r>
          </a:p>
        </p:txBody>
      </p:sp>
    </p:spTree>
    <p:extLst>
      <p:ext uri="{BB962C8B-B14F-4D97-AF65-F5344CB8AC3E}">
        <p14:creationId xmlns:p14="http://schemas.microsoft.com/office/powerpoint/2010/main" val="1895455526"/>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344</a:t>
            </a:fld>
            <a:endParaRPr lang="en-US"/>
          </a:p>
        </p:txBody>
      </p:sp>
      <p:sp>
        <p:nvSpPr>
          <p:cNvPr id="6" name="Content Placeholder 5"/>
          <p:cNvSpPr>
            <a:spLocks noGrp="1"/>
          </p:cNvSpPr>
          <p:nvPr>
            <p:ph sz="quarter" idx="1"/>
          </p:nvPr>
        </p:nvSpPr>
        <p:spPr/>
        <p:txBody>
          <a:bodyPr>
            <a:normAutofit/>
          </a:bodyPr>
          <a:lstStyle/>
          <a:p>
            <a:r>
              <a:rPr lang="en-US" sz="3600" dirty="0"/>
              <a:t>Rehabilitation counseling is a specific practice of counseling within the discipline where professionals work to help people who have emotional and physical disabilities so that they are able to live more independently.</a:t>
            </a:r>
          </a:p>
        </p:txBody>
      </p:sp>
    </p:spTree>
    <p:extLst>
      <p:ext uri="{BB962C8B-B14F-4D97-AF65-F5344CB8AC3E}">
        <p14:creationId xmlns:p14="http://schemas.microsoft.com/office/powerpoint/2010/main" val="196006874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345</a:t>
            </a:fld>
            <a:endParaRPr lang="en-US"/>
          </a:p>
        </p:txBody>
      </p:sp>
      <p:sp>
        <p:nvSpPr>
          <p:cNvPr id="6" name="Content Placeholder 5"/>
          <p:cNvSpPr>
            <a:spLocks noGrp="1"/>
          </p:cNvSpPr>
          <p:nvPr>
            <p:ph sz="quarter" idx="1"/>
          </p:nvPr>
        </p:nvSpPr>
        <p:spPr/>
        <p:txBody>
          <a:bodyPr>
            <a:noAutofit/>
          </a:bodyPr>
          <a:lstStyle/>
          <a:p>
            <a:r>
              <a:rPr lang="en-US" sz="3200" dirty="0"/>
              <a:t>The belief in the worth and dignity of all people, including people with disabilities, is particularly important. Following from the belief in the worth of all people, rehabilitation counseling practice is dedicated to facilitating full access to opportunities for participation in all aspects of community life and to the pursuit of individually determined goals, consistent with the opportunities available to others in society.</a:t>
            </a:r>
          </a:p>
        </p:txBody>
      </p:sp>
    </p:spTree>
    <p:extLst>
      <p:ext uri="{BB962C8B-B14F-4D97-AF65-F5344CB8AC3E}">
        <p14:creationId xmlns:p14="http://schemas.microsoft.com/office/powerpoint/2010/main" val="1339197350"/>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346</a:t>
            </a:fld>
            <a:endParaRPr lang="en-US"/>
          </a:p>
        </p:txBody>
      </p:sp>
      <p:sp>
        <p:nvSpPr>
          <p:cNvPr id="6" name="Content Placeholder 5"/>
          <p:cNvSpPr>
            <a:spLocks noGrp="1"/>
          </p:cNvSpPr>
          <p:nvPr>
            <p:ph sz="quarter" idx="1"/>
          </p:nvPr>
        </p:nvSpPr>
        <p:spPr/>
        <p:txBody>
          <a:bodyPr>
            <a:normAutofit/>
          </a:bodyPr>
          <a:lstStyle/>
          <a:p>
            <a:r>
              <a:rPr lang="en-US" sz="3600" dirty="0"/>
              <a:t> Following from the belief in the dignity of all people, rehabilitation counseling attempts to empower people with disabilities in achieving control over their own lives and the opportunities and goals that they choose to pursue. </a:t>
            </a:r>
          </a:p>
        </p:txBody>
      </p:sp>
    </p:spTree>
    <p:extLst>
      <p:ext uri="{BB962C8B-B14F-4D97-AF65-F5344CB8AC3E}">
        <p14:creationId xmlns:p14="http://schemas.microsoft.com/office/powerpoint/2010/main" val="1757927988"/>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347</a:t>
            </a:fld>
            <a:endParaRPr lang="en-US"/>
          </a:p>
        </p:txBody>
      </p:sp>
      <p:sp>
        <p:nvSpPr>
          <p:cNvPr id="6" name="Content Placeholder 5"/>
          <p:cNvSpPr>
            <a:spLocks noGrp="1"/>
          </p:cNvSpPr>
          <p:nvPr>
            <p:ph sz="quarter" idx="1"/>
          </p:nvPr>
        </p:nvSpPr>
        <p:spPr/>
        <p:txBody>
          <a:bodyPr>
            <a:noAutofit/>
          </a:bodyPr>
          <a:lstStyle/>
          <a:p>
            <a:r>
              <a:rPr lang="en-US" sz="3600" dirty="0"/>
              <a:t> Consistent with this value is an emphasis on informed choice in rehabilitation counseling practice, viewing people with disabilities as equal collaborators in the rehabilitation counseling process and assisting them in obtaining and processing the information that they need to make their own decisions regarding services, interventions, and goals.</a:t>
            </a:r>
          </a:p>
        </p:txBody>
      </p:sp>
    </p:spTree>
    <p:extLst>
      <p:ext uri="{BB962C8B-B14F-4D97-AF65-F5344CB8AC3E}">
        <p14:creationId xmlns:p14="http://schemas.microsoft.com/office/powerpoint/2010/main" val="251073150"/>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348</a:t>
            </a:fld>
            <a:endParaRPr lang="en-US"/>
          </a:p>
        </p:txBody>
      </p:sp>
      <p:sp>
        <p:nvSpPr>
          <p:cNvPr id="6" name="Content Placeholder 5"/>
          <p:cNvSpPr>
            <a:spLocks noGrp="1"/>
          </p:cNvSpPr>
          <p:nvPr>
            <p:ph sz="quarter" idx="1"/>
          </p:nvPr>
        </p:nvSpPr>
        <p:spPr/>
        <p:txBody>
          <a:bodyPr>
            <a:noAutofit/>
          </a:bodyPr>
          <a:lstStyle/>
          <a:p>
            <a:r>
              <a:rPr lang="en-US" sz="3600" dirty="0"/>
              <a:t>Also similar to counseling in general, rehabilitation counseling has a long tradition of going beyond limitations and problems to focus on the strengths of individuals with disabilities and helping them to build on those strengths in overcoming the difficulties that they face in accomplishing their goals and living high-quality lives. </a:t>
            </a:r>
          </a:p>
        </p:txBody>
      </p:sp>
    </p:spTree>
    <p:extLst>
      <p:ext uri="{BB962C8B-B14F-4D97-AF65-F5344CB8AC3E}">
        <p14:creationId xmlns:p14="http://schemas.microsoft.com/office/powerpoint/2010/main" val="54102756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Community-Based </a:t>
            </a:r>
            <a:r>
              <a:rPr lang="en-US" b="1" dirty="0" smtClean="0"/>
              <a:t>Rehabilitation</a:t>
            </a:r>
            <a:endParaRPr lang="en-US" b="1"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349</a:t>
            </a:fld>
            <a:endParaRPr lang="en-US"/>
          </a:p>
        </p:txBody>
      </p:sp>
      <p:pic>
        <p:nvPicPr>
          <p:cNvPr id="7" name="Content Placeholder 6"/>
          <p:cNvPicPr>
            <a:picLocks noGrp="1" noChangeAspect="1"/>
          </p:cNvPicPr>
          <p:nvPr>
            <p:ph sz="quarter" idx="1"/>
          </p:nvPr>
        </p:nvPicPr>
        <p:blipFill>
          <a:blip r:embed="rId2"/>
          <a:stretch>
            <a:fillRect/>
          </a:stretch>
        </p:blipFill>
        <p:spPr>
          <a:xfrm>
            <a:off x="533400" y="1272222"/>
            <a:ext cx="8534400" cy="5433378"/>
          </a:xfrm>
          <a:prstGeom prst="rect">
            <a:avLst/>
          </a:prstGeom>
        </p:spPr>
      </p:pic>
    </p:spTree>
    <p:extLst>
      <p:ext uri="{BB962C8B-B14F-4D97-AF65-F5344CB8AC3E}">
        <p14:creationId xmlns:p14="http://schemas.microsoft.com/office/powerpoint/2010/main" val="3131997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35</a:t>
            </a:fld>
            <a:endParaRPr lang="en-US"/>
          </a:p>
        </p:txBody>
      </p:sp>
      <p:sp>
        <p:nvSpPr>
          <p:cNvPr id="5" name="Content Placeholder 4"/>
          <p:cNvSpPr>
            <a:spLocks noGrp="1"/>
          </p:cNvSpPr>
          <p:nvPr>
            <p:ph sz="quarter" idx="1"/>
          </p:nvPr>
        </p:nvSpPr>
        <p:spPr/>
        <p:txBody>
          <a:bodyPr>
            <a:normAutofit/>
          </a:bodyPr>
          <a:lstStyle/>
          <a:p>
            <a:r>
              <a:rPr lang="en-US" sz="3600" dirty="0"/>
              <a:t> Pulses: If a limb is injured, is the pulse to all extremities equal to palpation?</a:t>
            </a:r>
          </a:p>
          <a:p>
            <a:r>
              <a:rPr lang="en-US" sz="3600" dirty="0"/>
              <a:t> Paralysis: Can the patient move the affected area or limb?</a:t>
            </a:r>
          </a:p>
          <a:p>
            <a:r>
              <a:rPr lang="en-US" sz="3600" dirty="0"/>
              <a:t> Pressure: Is there a feeling of pressure at the affected area or limb? </a:t>
            </a:r>
          </a:p>
          <a:p>
            <a:endParaRPr lang="en-US" sz="3600" dirty="0"/>
          </a:p>
        </p:txBody>
      </p:sp>
    </p:spTree>
    <p:extLst>
      <p:ext uri="{BB962C8B-B14F-4D97-AF65-F5344CB8AC3E}">
        <p14:creationId xmlns:p14="http://schemas.microsoft.com/office/powerpoint/2010/main" val="3890492864"/>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Community-Based Rehabilitation</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350</a:t>
            </a:fld>
            <a:endParaRPr lang="en-US"/>
          </a:p>
        </p:txBody>
      </p:sp>
      <p:sp>
        <p:nvSpPr>
          <p:cNvPr id="6" name="Content Placeholder 5"/>
          <p:cNvSpPr>
            <a:spLocks noGrp="1"/>
          </p:cNvSpPr>
          <p:nvPr>
            <p:ph sz="quarter" idx="1"/>
          </p:nvPr>
        </p:nvSpPr>
        <p:spPr/>
        <p:txBody>
          <a:bodyPr>
            <a:noAutofit/>
          </a:bodyPr>
          <a:lstStyle/>
          <a:p>
            <a:r>
              <a:rPr lang="en-US" sz="3200" dirty="0"/>
              <a:t>Community Based Rehabilitation (CBR) is a community development strategy that aims at enhancing the lives of persons with disabilities (PWDs) within their community. Community-based rehabilitation (CBR) was initiated by WHO following the Declaration of Alma-Ata in 1978 in an effort to enhance the quality of life for people with disabilities and their families; meet their basic needs; and ensure their inclusion and participation. </a:t>
            </a:r>
          </a:p>
        </p:txBody>
      </p:sp>
    </p:spTree>
    <p:extLst>
      <p:ext uri="{BB962C8B-B14F-4D97-AF65-F5344CB8AC3E}">
        <p14:creationId xmlns:p14="http://schemas.microsoft.com/office/powerpoint/2010/main" val="3255333916"/>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351</a:t>
            </a:fld>
            <a:endParaRPr lang="en-US"/>
          </a:p>
        </p:txBody>
      </p:sp>
      <p:sp>
        <p:nvSpPr>
          <p:cNvPr id="6" name="Content Placeholder 5"/>
          <p:cNvSpPr>
            <a:spLocks noGrp="1"/>
          </p:cNvSpPr>
          <p:nvPr>
            <p:ph sz="quarter" idx="1"/>
          </p:nvPr>
        </p:nvSpPr>
        <p:spPr/>
        <p:txBody>
          <a:bodyPr>
            <a:normAutofit/>
          </a:bodyPr>
          <a:lstStyle/>
          <a:p>
            <a:r>
              <a:rPr lang="en-US" sz="3600" dirty="0"/>
              <a:t>CBR is implemented through the combined efforts of people with disabilities, their families and communities, and relevant government and non-government health, education, vocational, social and other services(WHO).</a:t>
            </a:r>
          </a:p>
        </p:txBody>
      </p:sp>
    </p:spTree>
    <p:extLst>
      <p:ext uri="{BB962C8B-B14F-4D97-AF65-F5344CB8AC3E}">
        <p14:creationId xmlns:p14="http://schemas.microsoft.com/office/powerpoint/2010/main" val="3570420979"/>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352</a:t>
            </a:fld>
            <a:endParaRPr lang="en-US"/>
          </a:p>
        </p:txBody>
      </p:sp>
      <p:sp>
        <p:nvSpPr>
          <p:cNvPr id="6" name="Content Placeholder 5"/>
          <p:cNvSpPr>
            <a:spLocks noGrp="1"/>
          </p:cNvSpPr>
          <p:nvPr>
            <p:ph sz="quarter" idx="1"/>
          </p:nvPr>
        </p:nvSpPr>
        <p:spPr>
          <a:xfrm>
            <a:off x="612648" y="1219200"/>
            <a:ext cx="8153400" cy="4876800"/>
          </a:xfrm>
        </p:spPr>
        <p:txBody>
          <a:bodyPr>
            <a:noAutofit/>
          </a:bodyPr>
          <a:lstStyle/>
          <a:p>
            <a:r>
              <a:rPr lang="en-US" sz="3600" dirty="0"/>
              <a:t> According to the UN Convention on the Rights of Persons with Disabilities, comprehensive rehabilitation services focusing on health, employment, education and social services are needed to enable PWDs/CWDs attain and maintain maximum independence, full physical, mental, social and vocational ability, and full inclusion and participation in all aspects of life (UN, 2006).</a:t>
            </a:r>
          </a:p>
        </p:txBody>
      </p:sp>
    </p:spTree>
    <p:extLst>
      <p:ext uri="{BB962C8B-B14F-4D97-AF65-F5344CB8AC3E}">
        <p14:creationId xmlns:p14="http://schemas.microsoft.com/office/powerpoint/2010/main" val="610341827"/>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198"/>
          </a:xfrm>
        </p:spPr>
        <p:txBody>
          <a:bodyPr>
            <a:normAutofit/>
          </a:bodyPr>
          <a:lstStyle/>
          <a:p>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353</a:t>
            </a:fld>
            <a:endParaRPr lang="en-US"/>
          </a:p>
        </p:txBody>
      </p:sp>
      <p:sp>
        <p:nvSpPr>
          <p:cNvPr id="6" name="Content Placeholder 5"/>
          <p:cNvSpPr>
            <a:spLocks noGrp="1"/>
          </p:cNvSpPr>
          <p:nvPr>
            <p:ph sz="quarter" idx="1"/>
          </p:nvPr>
        </p:nvSpPr>
        <p:spPr>
          <a:xfrm>
            <a:off x="612648" y="1219200"/>
            <a:ext cx="8153400" cy="4876800"/>
          </a:xfrm>
        </p:spPr>
        <p:txBody>
          <a:bodyPr>
            <a:noAutofit/>
          </a:bodyPr>
          <a:lstStyle/>
          <a:p>
            <a:r>
              <a:rPr lang="en-US" sz="3600" dirty="0"/>
              <a:t>CBR gets parents, neighbors, friends, teachers, and employers involved in an attempt to drive disability-inclusive development using whatever infrastructure there is. </a:t>
            </a:r>
          </a:p>
          <a:p>
            <a:r>
              <a:rPr lang="en-US" sz="3600" dirty="0"/>
              <a:t>Health services, school, vocational training, employment, political participation: Community-Based Rehabilitation connects the dots which make a happier society.</a:t>
            </a:r>
          </a:p>
          <a:p>
            <a:endParaRPr lang="en-US" sz="3600" dirty="0"/>
          </a:p>
        </p:txBody>
      </p:sp>
    </p:spTree>
    <p:extLst>
      <p:ext uri="{BB962C8B-B14F-4D97-AF65-F5344CB8AC3E}">
        <p14:creationId xmlns:p14="http://schemas.microsoft.com/office/powerpoint/2010/main" val="3354157877"/>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354</a:t>
            </a:fld>
            <a:endParaRPr lang="en-US"/>
          </a:p>
        </p:txBody>
      </p:sp>
      <p:sp>
        <p:nvSpPr>
          <p:cNvPr id="6" name="Content Placeholder 5"/>
          <p:cNvSpPr>
            <a:spLocks noGrp="1"/>
          </p:cNvSpPr>
          <p:nvPr>
            <p:ph sz="quarter" idx="1"/>
          </p:nvPr>
        </p:nvSpPr>
        <p:spPr/>
        <p:txBody>
          <a:bodyPr>
            <a:normAutofit/>
          </a:bodyPr>
          <a:lstStyle/>
          <a:p>
            <a:r>
              <a:rPr lang="en-US" sz="3600" dirty="0"/>
              <a:t>CBR is implemented through the combined efforts of people with disabilities, their families and communities, and relevant government and non-government health, education, vocational, social and other services.</a:t>
            </a:r>
          </a:p>
        </p:txBody>
      </p:sp>
    </p:spTree>
    <p:extLst>
      <p:ext uri="{BB962C8B-B14F-4D97-AF65-F5344CB8AC3E}">
        <p14:creationId xmlns:p14="http://schemas.microsoft.com/office/powerpoint/2010/main" val="3313969801"/>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 in rehabilitation.</a:t>
            </a:r>
            <a:endParaRPr lang="en-US" b="1"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355</a:t>
            </a:fld>
            <a:endParaRPr lang="en-US"/>
          </a:p>
        </p:txBody>
      </p:sp>
      <p:sp>
        <p:nvSpPr>
          <p:cNvPr id="6" name="Content Placeholder 5"/>
          <p:cNvSpPr>
            <a:spLocks noGrp="1"/>
          </p:cNvSpPr>
          <p:nvPr>
            <p:ph sz="quarter" idx="1"/>
          </p:nvPr>
        </p:nvSpPr>
        <p:spPr/>
        <p:txBody>
          <a:bodyPr>
            <a:normAutofit/>
          </a:bodyPr>
          <a:lstStyle/>
          <a:p>
            <a:r>
              <a:rPr lang="en-US" sz="3600" dirty="0" smtClean="0"/>
              <a:t>1. </a:t>
            </a:r>
            <a:r>
              <a:rPr lang="en-US" sz="3600" dirty="0"/>
              <a:t>Poor knowledge </a:t>
            </a:r>
            <a:endParaRPr lang="en-US" sz="3600" dirty="0" smtClean="0"/>
          </a:p>
          <a:p>
            <a:r>
              <a:rPr lang="en-US" sz="3600" dirty="0" smtClean="0"/>
              <a:t>1.1 </a:t>
            </a:r>
            <a:r>
              <a:rPr lang="en-US" sz="3600" dirty="0"/>
              <a:t>Poor knowledge of PWD and their families</a:t>
            </a:r>
          </a:p>
          <a:p>
            <a:r>
              <a:rPr lang="en-US" sz="3600" dirty="0"/>
              <a:t>1.2 Poor knowledge of providers </a:t>
            </a:r>
          </a:p>
        </p:txBody>
      </p:sp>
    </p:spTree>
    <p:extLst>
      <p:ext uri="{BB962C8B-B14F-4D97-AF65-F5344CB8AC3E}">
        <p14:creationId xmlns:p14="http://schemas.microsoft.com/office/powerpoint/2010/main" val="1690476131"/>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356</a:t>
            </a:fld>
            <a:endParaRPr lang="en-US"/>
          </a:p>
        </p:txBody>
      </p:sp>
      <p:sp>
        <p:nvSpPr>
          <p:cNvPr id="6" name="Content Placeholder 5"/>
          <p:cNvSpPr>
            <a:spLocks noGrp="1"/>
          </p:cNvSpPr>
          <p:nvPr>
            <p:ph sz="quarter" idx="1"/>
          </p:nvPr>
        </p:nvSpPr>
        <p:spPr/>
        <p:txBody>
          <a:bodyPr>
            <a:normAutofit/>
          </a:bodyPr>
          <a:lstStyle/>
          <a:p>
            <a:pPr marL="0" indent="0">
              <a:buNone/>
            </a:pPr>
            <a:r>
              <a:rPr lang="en-US" sz="3600" dirty="0"/>
              <a:t>2. Negative attitude to disability </a:t>
            </a:r>
            <a:endParaRPr lang="en-US" sz="3600" dirty="0" smtClean="0"/>
          </a:p>
          <a:p>
            <a:pPr marL="0" indent="0">
              <a:buNone/>
            </a:pPr>
            <a:r>
              <a:rPr lang="en-US" sz="3600" dirty="0" smtClean="0"/>
              <a:t>2.1 </a:t>
            </a:r>
            <a:r>
              <a:rPr lang="en-US" sz="3600" dirty="0"/>
              <a:t>Negative attitude of society </a:t>
            </a:r>
            <a:endParaRPr lang="en-US" sz="3600" dirty="0" smtClean="0"/>
          </a:p>
          <a:p>
            <a:pPr marL="0" indent="0">
              <a:buNone/>
            </a:pPr>
            <a:r>
              <a:rPr lang="en-US" sz="3600" dirty="0" smtClean="0"/>
              <a:t>2.2 </a:t>
            </a:r>
            <a:r>
              <a:rPr lang="en-US" sz="3600" dirty="0"/>
              <a:t>Negative attitude of PWD and their families </a:t>
            </a:r>
            <a:endParaRPr lang="en-US" sz="3600" dirty="0" smtClean="0"/>
          </a:p>
          <a:p>
            <a:pPr marL="0" indent="0">
              <a:buNone/>
            </a:pPr>
            <a:r>
              <a:rPr lang="en-US" sz="3600" dirty="0" smtClean="0"/>
              <a:t>2.3 </a:t>
            </a:r>
            <a:r>
              <a:rPr lang="en-US" sz="3600" dirty="0"/>
              <a:t>Negative attitude of providers </a:t>
            </a:r>
          </a:p>
        </p:txBody>
      </p:sp>
    </p:spTree>
    <p:extLst>
      <p:ext uri="{BB962C8B-B14F-4D97-AF65-F5344CB8AC3E}">
        <p14:creationId xmlns:p14="http://schemas.microsoft.com/office/powerpoint/2010/main" val="342995837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357</a:t>
            </a:fld>
            <a:endParaRPr lang="en-US"/>
          </a:p>
        </p:txBody>
      </p:sp>
      <p:sp>
        <p:nvSpPr>
          <p:cNvPr id="6" name="Content Placeholder 5"/>
          <p:cNvSpPr>
            <a:spLocks noGrp="1"/>
          </p:cNvSpPr>
          <p:nvPr>
            <p:ph sz="quarter" idx="1"/>
          </p:nvPr>
        </p:nvSpPr>
        <p:spPr/>
        <p:txBody>
          <a:bodyPr>
            <a:normAutofit/>
          </a:bodyPr>
          <a:lstStyle/>
          <a:p>
            <a:r>
              <a:rPr lang="en-US" sz="3600" dirty="0"/>
              <a:t>3. Insufficient support of PWD</a:t>
            </a:r>
          </a:p>
          <a:p>
            <a:r>
              <a:rPr lang="en-US" sz="3600" dirty="0"/>
              <a:t>3.1 Shortage of admission and Insufficient</a:t>
            </a:r>
          </a:p>
          <a:p>
            <a:r>
              <a:rPr lang="en-US" sz="3600" dirty="0"/>
              <a:t>support for PWD</a:t>
            </a:r>
          </a:p>
          <a:p>
            <a:r>
              <a:rPr lang="en-US" sz="3600" dirty="0"/>
              <a:t>3.2 Releasing and ignoring of PWD</a:t>
            </a:r>
          </a:p>
        </p:txBody>
      </p:sp>
    </p:spTree>
    <p:extLst>
      <p:ext uri="{BB962C8B-B14F-4D97-AF65-F5344CB8AC3E}">
        <p14:creationId xmlns:p14="http://schemas.microsoft.com/office/powerpoint/2010/main" val="1996270787"/>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358</a:t>
            </a:fld>
            <a:endParaRPr lang="en-US"/>
          </a:p>
        </p:txBody>
      </p:sp>
      <p:sp>
        <p:nvSpPr>
          <p:cNvPr id="6" name="Content Placeholder 5"/>
          <p:cNvSpPr>
            <a:spLocks noGrp="1"/>
          </p:cNvSpPr>
          <p:nvPr>
            <p:ph sz="quarter" idx="1"/>
          </p:nvPr>
        </p:nvSpPr>
        <p:spPr/>
        <p:txBody>
          <a:bodyPr>
            <a:normAutofit/>
          </a:bodyPr>
          <a:lstStyle/>
          <a:p>
            <a:r>
              <a:rPr lang="en-US" sz="3600" dirty="0"/>
              <a:t>4. Accessibility problems to rehabilitation</a:t>
            </a:r>
          </a:p>
          <a:p>
            <a:r>
              <a:rPr lang="en-US" sz="3600" dirty="0"/>
              <a:t>4.1 Problem of environmental accessibility</a:t>
            </a:r>
          </a:p>
          <a:p>
            <a:r>
              <a:rPr lang="en-US" sz="3600" dirty="0"/>
              <a:t>4.2 Problem of access to centers of </a:t>
            </a:r>
            <a:r>
              <a:rPr lang="en-US" sz="3600" dirty="0" smtClean="0"/>
              <a:t>rehabilitation services</a:t>
            </a:r>
            <a:endParaRPr lang="en-US" sz="3600" dirty="0"/>
          </a:p>
          <a:p>
            <a:r>
              <a:rPr lang="en-US" sz="3600" dirty="0"/>
              <a:t>4.3 Problem of transportation </a:t>
            </a:r>
          </a:p>
        </p:txBody>
      </p:sp>
    </p:spTree>
    <p:extLst>
      <p:ext uri="{BB962C8B-B14F-4D97-AF65-F5344CB8AC3E}">
        <p14:creationId xmlns:p14="http://schemas.microsoft.com/office/powerpoint/2010/main" val="603239018"/>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359</a:t>
            </a:fld>
            <a:endParaRPr lang="en-US"/>
          </a:p>
        </p:txBody>
      </p:sp>
      <p:sp>
        <p:nvSpPr>
          <p:cNvPr id="6" name="Content Placeholder 5"/>
          <p:cNvSpPr>
            <a:spLocks noGrp="1"/>
          </p:cNvSpPr>
          <p:nvPr>
            <p:ph sz="quarter" idx="1"/>
          </p:nvPr>
        </p:nvSpPr>
        <p:spPr/>
        <p:txBody>
          <a:bodyPr>
            <a:normAutofit/>
          </a:bodyPr>
          <a:lstStyle/>
          <a:p>
            <a:r>
              <a:rPr lang="en-US" sz="3600" dirty="0"/>
              <a:t>5. Individual problems of providers</a:t>
            </a:r>
          </a:p>
          <a:p>
            <a:r>
              <a:rPr lang="en-US" sz="3600" dirty="0"/>
              <a:t>5.1 Lack of communication ability</a:t>
            </a:r>
          </a:p>
          <a:p>
            <a:r>
              <a:rPr lang="en-US" sz="3600" dirty="0"/>
              <a:t>5.2 Problems of professional ethics</a:t>
            </a:r>
          </a:p>
          <a:p>
            <a:r>
              <a:rPr lang="en-US" sz="3600" dirty="0"/>
              <a:t>5.3 Lack of interest and motivation</a:t>
            </a:r>
          </a:p>
          <a:p>
            <a:endParaRPr lang="en-US" sz="3600" dirty="0"/>
          </a:p>
        </p:txBody>
      </p:sp>
    </p:spTree>
    <p:extLst>
      <p:ext uri="{BB962C8B-B14F-4D97-AF65-F5344CB8AC3E}">
        <p14:creationId xmlns:p14="http://schemas.microsoft.com/office/powerpoint/2010/main" val="2718227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Secondary Assessment</a:t>
            </a:r>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36</a:t>
            </a:fld>
            <a:endParaRPr lang="en-US"/>
          </a:p>
        </p:txBody>
      </p:sp>
      <p:sp>
        <p:nvSpPr>
          <p:cNvPr id="5" name="Content Placeholder 4"/>
          <p:cNvSpPr>
            <a:spLocks noGrp="1"/>
          </p:cNvSpPr>
          <p:nvPr>
            <p:ph sz="quarter" idx="1"/>
          </p:nvPr>
        </p:nvSpPr>
        <p:spPr/>
        <p:txBody>
          <a:bodyPr>
            <a:normAutofit lnSpcReduction="10000"/>
          </a:bodyPr>
          <a:lstStyle/>
          <a:p>
            <a:r>
              <a:rPr lang="en-US" dirty="0"/>
              <a:t>The secondary assessment should include:</a:t>
            </a:r>
          </a:p>
          <a:p>
            <a:r>
              <a:rPr lang="en-US" dirty="0"/>
              <a:t> Complete set of vital signs (blood pressure, heart rate, respiratory rate and temperature)</a:t>
            </a:r>
          </a:p>
          <a:p>
            <a:r>
              <a:rPr lang="en-US" dirty="0"/>
              <a:t> Glasgow coma scale</a:t>
            </a:r>
          </a:p>
          <a:p>
            <a:r>
              <a:rPr lang="en-US" dirty="0"/>
              <a:t> Trauma score</a:t>
            </a:r>
          </a:p>
          <a:p>
            <a:r>
              <a:rPr lang="en-US" dirty="0"/>
              <a:t> Additional assessment gathering tools such as pulse oximetry, carbon dioxide detection</a:t>
            </a:r>
          </a:p>
          <a:p>
            <a:r>
              <a:rPr lang="en-US" dirty="0"/>
              <a:t>device, nasogastric tube, urinary catheter (when indicated), imaging and lab studies </a:t>
            </a:r>
          </a:p>
        </p:txBody>
      </p:sp>
    </p:spTree>
    <p:extLst>
      <p:ext uri="{BB962C8B-B14F-4D97-AF65-F5344CB8AC3E}">
        <p14:creationId xmlns:p14="http://schemas.microsoft.com/office/powerpoint/2010/main" val="676928714"/>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360</a:t>
            </a:fld>
            <a:endParaRPr lang="en-US"/>
          </a:p>
        </p:txBody>
      </p:sp>
      <p:sp>
        <p:nvSpPr>
          <p:cNvPr id="6" name="Content Placeholder 5"/>
          <p:cNvSpPr>
            <a:spLocks noGrp="1"/>
          </p:cNvSpPr>
          <p:nvPr>
            <p:ph sz="quarter" idx="1"/>
          </p:nvPr>
        </p:nvSpPr>
        <p:spPr/>
        <p:txBody>
          <a:bodyPr>
            <a:normAutofit/>
          </a:bodyPr>
          <a:lstStyle/>
          <a:p>
            <a:r>
              <a:rPr lang="en-US" sz="3600" dirty="0"/>
              <a:t>6. Cost problems in rehabilitation</a:t>
            </a:r>
          </a:p>
          <a:p>
            <a:r>
              <a:rPr lang="en-US" sz="3600" dirty="0"/>
              <a:t>6.1 High cost of rehabilitation</a:t>
            </a:r>
          </a:p>
          <a:p>
            <a:r>
              <a:rPr lang="en-US" sz="3600" dirty="0"/>
              <a:t>6.2 Lack of insurance coverage</a:t>
            </a:r>
          </a:p>
          <a:p>
            <a:r>
              <a:rPr lang="en-US" sz="3600" dirty="0"/>
              <a:t>6.3 Emphasize of therapists on financial issues </a:t>
            </a:r>
          </a:p>
          <a:p>
            <a:endParaRPr lang="en-US" sz="3600" dirty="0"/>
          </a:p>
        </p:txBody>
      </p:sp>
    </p:spTree>
    <p:extLst>
      <p:ext uri="{BB962C8B-B14F-4D97-AF65-F5344CB8AC3E}">
        <p14:creationId xmlns:p14="http://schemas.microsoft.com/office/powerpoint/2010/main" val="296542340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 of rehabilitating nurse</a:t>
            </a:r>
            <a:endParaRPr lang="en-US" b="1"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361</a:t>
            </a:fld>
            <a:endParaRPr lang="en-US"/>
          </a:p>
        </p:txBody>
      </p:sp>
      <p:sp>
        <p:nvSpPr>
          <p:cNvPr id="6" name="Content Placeholder 5"/>
          <p:cNvSpPr>
            <a:spLocks noGrp="1"/>
          </p:cNvSpPr>
          <p:nvPr>
            <p:ph sz="quarter" idx="1"/>
          </p:nvPr>
        </p:nvSpPr>
        <p:spPr/>
        <p:txBody>
          <a:bodyPr>
            <a:normAutofit lnSpcReduction="10000"/>
          </a:bodyPr>
          <a:lstStyle/>
          <a:p>
            <a:r>
              <a:rPr lang="en-US" dirty="0"/>
              <a:t>Possesses the specialized knowledge and clinical skills necessary to provide care for people with physical disability and chronic illness</a:t>
            </a:r>
          </a:p>
          <a:p>
            <a:r>
              <a:rPr lang="en-US" dirty="0"/>
              <a:t>Coordinates educational activities and uses appropriate resources to develop and implement an individualized teaching and discharge plan with clients and their families</a:t>
            </a:r>
          </a:p>
          <a:p>
            <a:r>
              <a:rPr lang="en-US" dirty="0"/>
              <a:t>Performs hands-on nursing care by utilizing the nursing process to achieve quality outcomes for clients</a:t>
            </a:r>
          </a:p>
          <a:p>
            <a:endParaRPr lang="en-US" dirty="0"/>
          </a:p>
        </p:txBody>
      </p:sp>
    </p:spTree>
    <p:extLst>
      <p:ext uri="{BB962C8B-B14F-4D97-AF65-F5344CB8AC3E}">
        <p14:creationId xmlns:p14="http://schemas.microsoft.com/office/powerpoint/2010/main" val="1515063373"/>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362</a:t>
            </a:fld>
            <a:endParaRPr lang="en-US"/>
          </a:p>
        </p:txBody>
      </p:sp>
      <p:sp>
        <p:nvSpPr>
          <p:cNvPr id="6" name="Content Placeholder 5"/>
          <p:cNvSpPr>
            <a:spLocks noGrp="1"/>
          </p:cNvSpPr>
          <p:nvPr>
            <p:ph sz="quarter" idx="1"/>
          </p:nvPr>
        </p:nvSpPr>
        <p:spPr/>
        <p:txBody>
          <a:bodyPr>
            <a:normAutofit lnSpcReduction="10000"/>
          </a:bodyPr>
          <a:lstStyle/>
          <a:p>
            <a:r>
              <a:rPr lang="en-US" dirty="0"/>
              <a:t>Possesses the specialized knowledge and clinical skills necessary to provide care for people with physical disability and chronic illness</a:t>
            </a:r>
          </a:p>
          <a:p>
            <a:r>
              <a:rPr lang="en-US" dirty="0"/>
              <a:t>Coordinates educational activities and uses appropriate resources to develop and implement an individualized teaching and discharge plan with clients and their families</a:t>
            </a:r>
          </a:p>
          <a:p>
            <a:r>
              <a:rPr lang="en-US" dirty="0"/>
              <a:t>Performs hands-on nursing care by utilizing the nursing process to achieve quality outcomes for clients</a:t>
            </a:r>
          </a:p>
          <a:p>
            <a:endParaRPr lang="en-US" dirty="0"/>
          </a:p>
        </p:txBody>
      </p:sp>
    </p:spTree>
    <p:extLst>
      <p:ext uri="{BB962C8B-B14F-4D97-AF65-F5344CB8AC3E}">
        <p14:creationId xmlns:p14="http://schemas.microsoft.com/office/powerpoint/2010/main" val="771066761"/>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363</a:t>
            </a:fld>
            <a:endParaRPr lang="en-US"/>
          </a:p>
        </p:txBody>
      </p:sp>
      <p:sp>
        <p:nvSpPr>
          <p:cNvPr id="6" name="Content Placeholder 5"/>
          <p:cNvSpPr>
            <a:spLocks noGrp="1"/>
          </p:cNvSpPr>
          <p:nvPr>
            <p:ph sz="quarter" idx="1"/>
          </p:nvPr>
        </p:nvSpPr>
        <p:spPr/>
        <p:txBody>
          <a:bodyPr>
            <a:normAutofit fontScale="92500"/>
          </a:bodyPr>
          <a:lstStyle/>
          <a:p>
            <a:r>
              <a:rPr lang="en-US" dirty="0"/>
              <a:t>Demonstrates effective oral and written communication skills to develop a rapport with clients, their families, and health team members and to ensure the fulfilment of requirements for legal documentation and reimbursement</a:t>
            </a:r>
          </a:p>
          <a:p>
            <a:r>
              <a:rPr lang="en-US" dirty="0"/>
              <a:t>Acts as a resource and a role model for nursing staff and students and participates in activities such as nursing committees and professional organizations that promote the improvement of nursing care and the advancement of professional rehabilitation nursing</a:t>
            </a:r>
          </a:p>
          <a:p>
            <a:endParaRPr lang="en-US" dirty="0"/>
          </a:p>
        </p:txBody>
      </p:sp>
    </p:spTree>
    <p:extLst>
      <p:ext uri="{BB962C8B-B14F-4D97-AF65-F5344CB8AC3E}">
        <p14:creationId xmlns:p14="http://schemas.microsoft.com/office/powerpoint/2010/main" val="214381068"/>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364</a:t>
            </a:fld>
            <a:endParaRPr lang="en-US"/>
          </a:p>
        </p:txBody>
      </p:sp>
      <p:sp>
        <p:nvSpPr>
          <p:cNvPr id="6" name="Content Placeholder 5"/>
          <p:cNvSpPr>
            <a:spLocks noGrp="1"/>
          </p:cNvSpPr>
          <p:nvPr>
            <p:ph sz="quarter" idx="1"/>
          </p:nvPr>
        </p:nvSpPr>
        <p:spPr/>
        <p:txBody>
          <a:bodyPr>
            <a:normAutofit/>
          </a:bodyPr>
          <a:lstStyle/>
          <a:p>
            <a:r>
              <a:rPr lang="en-US" sz="4000" dirty="0"/>
              <a:t>Encourages others </a:t>
            </a:r>
            <a:r>
              <a:rPr lang="en-US" sz="4000" dirty="0" smtClean="0"/>
              <a:t>to </a:t>
            </a:r>
            <a:r>
              <a:rPr lang="en-US" sz="4000" dirty="0"/>
              <a:t>obtain advance degrees, participate on committees, and/or join professional organizations</a:t>
            </a:r>
          </a:p>
          <a:p>
            <a:r>
              <a:rPr lang="en-US" sz="4000" dirty="0"/>
              <a:t>Facilitates community education regarding acceptance of people with disabilities</a:t>
            </a:r>
          </a:p>
          <a:p>
            <a:endParaRPr lang="en-US" sz="4000" dirty="0"/>
          </a:p>
        </p:txBody>
      </p:sp>
    </p:spTree>
    <p:extLst>
      <p:ext uri="{BB962C8B-B14F-4D97-AF65-F5344CB8AC3E}">
        <p14:creationId xmlns:p14="http://schemas.microsoft.com/office/powerpoint/2010/main" val="3732471244"/>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365</a:t>
            </a:fld>
            <a:endParaRPr lang="en-US"/>
          </a:p>
        </p:txBody>
      </p:sp>
      <p:sp>
        <p:nvSpPr>
          <p:cNvPr id="6" name="Content Placeholder 5"/>
          <p:cNvSpPr>
            <a:spLocks noGrp="1"/>
          </p:cNvSpPr>
          <p:nvPr>
            <p:ph sz="quarter" idx="1"/>
          </p:nvPr>
        </p:nvSpPr>
        <p:spPr/>
        <p:txBody>
          <a:bodyPr>
            <a:normAutofit/>
          </a:bodyPr>
          <a:lstStyle/>
          <a:p>
            <a:r>
              <a:rPr lang="en-US" sz="4000" dirty="0"/>
              <a:t>Actively engages in legislative Initiatives affecting the practice of rehabilitation nursing or the people in their care</a:t>
            </a:r>
          </a:p>
          <a:p>
            <a:r>
              <a:rPr lang="en-US" sz="4000" dirty="0"/>
              <a:t>Applies nursing research to clinical practice and participates in nursing research studies</a:t>
            </a:r>
          </a:p>
          <a:p>
            <a:endParaRPr lang="en-US" sz="4000" dirty="0"/>
          </a:p>
        </p:txBody>
      </p:sp>
    </p:spTree>
    <p:extLst>
      <p:ext uri="{BB962C8B-B14F-4D97-AF65-F5344CB8AC3E}">
        <p14:creationId xmlns:p14="http://schemas.microsoft.com/office/powerpoint/2010/main" val="3930863845"/>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POLICIES ON PWD</a:t>
            </a:r>
            <a:endParaRPr lang="en-US" dirty="0"/>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366</a:t>
            </a:fld>
            <a:endParaRPr lang="en-US"/>
          </a:p>
        </p:txBody>
      </p:sp>
      <p:sp>
        <p:nvSpPr>
          <p:cNvPr id="6" name="Content Placeholder 5"/>
          <p:cNvSpPr>
            <a:spLocks noGrp="1"/>
          </p:cNvSpPr>
          <p:nvPr>
            <p:ph sz="quarter" idx="1"/>
          </p:nvPr>
        </p:nvSpPr>
        <p:spPr/>
        <p:txBody>
          <a:bodyPr>
            <a:normAutofit/>
          </a:bodyPr>
          <a:lstStyle/>
          <a:p>
            <a:r>
              <a:rPr lang="en-US" sz="3600" dirty="0"/>
              <a:t>As stipulated in article 24 State parties recognize the right of persons with disabilities to quality education without discrimination and on an equal basis with others. </a:t>
            </a:r>
          </a:p>
        </p:txBody>
      </p:sp>
    </p:spTree>
    <p:extLst>
      <p:ext uri="{BB962C8B-B14F-4D97-AF65-F5344CB8AC3E}">
        <p14:creationId xmlns:p14="http://schemas.microsoft.com/office/powerpoint/2010/main" val="2213848049"/>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367</a:t>
            </a:fld>
            <a:endParaRPr lang="en-US"/>
          </a:p>
        </p:txBody>
      </p:sp>
      <p:sp>
        <p:nvSpPr>
          <p:cNvPr id="6" name="Content Placeholder 5"/>
          <p:cNvSpPr>
            <a:spLocks noGrp="1"/>
          </p:cNvSpPr>
          <p:nvPr>
            <p:ph sz="quarter" idx="1"/>
          </p:nvPr>
        </p:nvSpPr>
        <p:spPr/>
        <p:txBody>
          <a:bodyPr>
            <a:normAutofit/>
          </a:bodyPr>
          <a:lstStyle/>
          <a:p>
            <a:r>
              <a:rPr lang="en-US" sz="3600" dirty="0"/>
              <a:t>Efforts to enhance equal opportunities to education for persons with disabilities are also embedded in: (</a:t>
            </a:r>
            <a:r>
              <a:rPr lang="en-US" sz="3600" dirty="0" err="1"/>
              <a:t>i</a:t>
            </a:r>
            <a:r>
              <a:rPr lang="en-US" sz="3600" dirty="0"/>
              <a:t>)Recently promulgated Constitution of Kenya (ii)Kenya Vision 2030 and </a:t>
            </a:r>
            <a:endParaRPr lang="en-US" sz="3600" dirty="0" smtClean="0"/>
          </a:p>
          <a:p>
            <a:r>
              <a:rPr lang="en-US" sz="3600" dirty="0" smtClean="0"/>
              <a:t>(</a:t>
            </a:r>
            <a:r>
              <a:rPr lang="en-US" sz="3600" dirty="0"/>
              <a:t>iii) The National Special Needs Education Policy framework 2010. </a:t>
            </a:r>
          </a:p>
        </p:txBody>
      </p:sp>
    </p:spTree>
    <p:extLst>
      <p:ext uri="{BB962C8B-B14F-4D97-AF65-F5344CB8AC3E}">
        <p14:creationId xmlns:p14="http://schemas.microsoft.com/office/powerpoint/2010/main" val="3658158423"/>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368</a:t>
            </a:fld>
            <a:endParaRPr lang="en-US"/>
          </a:p>
        </p:txBody>
      </p:sp>
      <p:sp>
        <p:nvSpPr>
          <p:cNvPr id="6" name="Content Placeholder 5"/>
          <p:cNvSpPr>
            <a:spLocks noGrp="1"/>
          </p:cNvSpPr>
          <p:nvPr>
            <p:ph sz="quarter" idx="1"/>
          </p:nvPr>
        </p:nvSpPr>
        <p:spPr/>
        <p:txBody>
          <a:bodyPr>
            <a:normAutofit/>
          </a:bodyPr>
          <a:lstStyle/>
          <a:p>
            <a:r>
              <a:rPr lang="en-US" sz="3600" dirty="0"/>
              <a:t>The number of school </a:t>
            </a:r>
            <a:r>
              <a:rPr lang="en-US" sz="3600" dirty="0" err="1"/>
              <a:t>programmes</a:t>
            </a:r>
            <a:r>
              <a:rPr lang="en-US" sz="3600" dirty="0"/>
              <a:t> that provide for education of children with disabilities have increased steadily to over 1882 with more than 50,744 Children with disabilities enrolled in primary and secondary </a:t>
            </a:r>
            <a:r>
              <a:rPr lang="en-US" sz="3600" dirty="0" smtClean="0"/>
              <a:t>schools.</a:t>
            </a:r>
            <a:endParaRPr lang="en-US" sz="3600" dirty="0"/>
          </a:p>
        </p:txBody>
      </p:sp>
    </p:spTree>
    <p:extLst>
      <p:ext uri="{BB962C8B-B14F-4D97-AF65-F5344CB8AC3E}">
        <p14:creationId xmlns:p14="http://schemas.microsoft.com/office/powerpoint/2010/main" val="345911521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369</a:t>
            </a:fld>
            <a:endParaRPr lang="en-US"/>
          </a:p>
        </p:txBody>
      </p:sp>
      <p:sp>
        <p:nvSpPr>
          <p:cNvPr id="6" name="Content Placeholder 5"/>
          <p:cNvSpPr>
            <a:spLocks noGrp="1"/>
          </p:cNvSpPr>
          <p:nvPr>
            <p:ph sz="quarter" idx="1"/>
          </p:nvPr>
        </p:nvSpPr>
        <p:spPr/>
        <p:txBody>
          <a:bodyPr>
            <a:noAutofit/>
          </a:bodyPr>
          <a:lstStyle/>
          <a:p>
            <a:r>
              <a:rPr lang="en-US" sz="3600" dirty="0"/>
              <a:t>Curriculum materials have been adapted or adopted to meet the needs of learners with disabilities in primary and secondary schools. </a:t>
            </a:r>
            <a:endParaRPr lang="en-US" sz="3600" dirty="0" smtClean="0"/>
          </a:p>
          <a:p>
            <a:r>
              <a:rPr lang="en-US" sz="3600" dirty="0" smtClean="0"/>
              <a:t>The </a:t>
            </a:r>
            <a:r>
              <a:rPr lang="en-US" sz="3600" dirty="0"/>
              <a:t>Kenya national Examination Council (KNEC) has also ensured appropriate measures to cater for the needs of different disability groups when setting and administering national examinations. </a:t>
            </a:r>
          </a:p>
        </p:txBody>
      </p:sp>
    </p:spTree>
    <p:extLst>
      <p:ext uri="{BB962C8B-B14F-4D97-AF65-F5344CB8AC3E}">
        <p14:creationId xmlns:p14="http://schemas.microsoft.com/office/powerpoint/2010/main" val="148959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37</a:t>
            </a:fld>
            <a:endParaRPr lang="en-US"/>
          </a:p>
        </p:txBody>
      </p:sp>
      <p:sp>
        <p:nvSpPr>
          <p:cNvPr id="5" name="Content Placeholder 4"/>
          <p:cNvSpPr>
            <a:spLocks noGrp="1"/>
          </p:cNvSpPr>
          <p:nvPr>
            <p:ph sz="quarter" idx="1"/>
          </p:nvPr>
        </p:nvSpPr>
        <p:spPr/>
        <p:txBody>
          <a:bodyPr/>
          <a:lstStyle/>
          <a:p>
            <a:r>
              <a:rPr lang="en-US" dirty="0"/>
              <a:t> Pain assessment and comfort measures</a:t>
            </a:r>
          </a:p>
          <a:p>
            <a:r>
              <a:rPr lang="en-US" dirty="0"/>
              <a:t> Pre-hospital information, past medical history</a:t>
            </a:r>
          </a:p>
          <a:p>
            <a:r>
              <a:rPr lang="en-US" dirty="0"/>
              <a:t> A head-to-toe assessment that includes posterior surfaces</a:t>
            </a:r>
          </a:p>
          <a:p>
            <a:r>
              <a:rPr lang="en-US" dirty="0"/>
              <a:t> Family involvement</a:t>
            </a:r>
          </a:p>
          <a:p>
            <a:r>
              <a:rPr lang="en-US" dirty="0"/>
              <a:t> Administration of medications, wound care, splints and other treatments should be initiated </a:t>
            </a:r>
            <a:r>
              <a:rPr lang="en-US" dirty="0" smtClean="0"/>
              <a:t>as well</a:t>
            </a:r>
            <a:endParaRPr lang="en-US" dirty="0"/>
          </a:p>
        </p:txBody>
      </p:sp>
    </p:spTree>
    <p:extLst>
      <p:ext uri="{BB962C8B-B14F-4D97-AF65-F5344CB8AC3E}">
        <p14:creationId xmlns:p14="http://schemas.microsoft.com/office/powerpoint/2010/main" val="2586858467"/>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370</a:t>
            </a:fld>
            <a:endParaRPr lang="en-US"/>
          </a:p>
        </p:txBody>
      </p:sp>
      <p:sp>
        <p:nvSpPr>
          <p:cNvPr id="6" name="Content Placeholder 5"/>
          <p:cNvSpPr>
            <a:spLocks noGrp="1"/>
          </p:cNvSpPr>
          <p:nvPr>
            <p:ph sz="quarter" idx="1"/>
          </p:nvPr>
        </p:nvSpPr>
        <p:spPr/>
        <p:txBody>
          <a:bodyPr>
            <a:normAutofit/>
          </a:bodyPr>
          <a:lstStyle/>
          <a:p>
            <a:r>
              <a:rPr lang="en-US" sz="3600" dirty="0"/>
              <a:t>The Kenya government through the ministry of health has a component of Community Based Rehabilitation included among the 12 elements of primary health care where issues of medical rehabilitation are addressed. </a:t>
            </a:r>
          </a:p>
        </p:txBody>
      </p:sp>
    </p:spTree>
    <p:extLst>
      <p:ext uri="{BB962C8B-B14F-4D97-AF65-F5344CB8AC3E}">
        <p14:creationId xmlns:p14="http://schemas.microsoft.com/office/powerpoint/2010/main" val="2334433581"/>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371</a:t>
            </a:fld>
            <a:endParaRPr lang="en-US"/>
          </a:p>
        </p:txBody>
      </p:sp>
      <p:sp>
        <p:nvSpPr>
          <p:cNvPr id="6" name="Content Placeholder 5"/>
          <p:cNvSpPr>
            <a:spLocks noGrp="1"/>
          </p:cNvSpPr>
          <p:nvPr>
            <p:ph sz="quarter" idx="1"/>
          </p:nvPr>
        </p:nvSpPr>
        <p:spPr/>
        <p:txBody>
          <a:bodyPr>
            <a:normAutofit/>
          </a:bodyPr>
          <a:lstStyle/>
          <a:p>
            <a:r>
              <a:rPr lang="en-US" sz="3600" dirty="0" smtClean="0"/>
              <a:t>Tax </a:t>
            </a:r>
            <a:r>
              <a:rPr lang="en-US" sz="3600" dirty="0"/>
              <a:t>exemption on assistive devices including </a:t>
            </a:r>
            <a:r>
              <a:rPr lang="en-US" sz="3600" dirty="0" err="1"/>
              <a:t>modi</a:t>
            </a:r>
            <a:r>
              <a:rPr lang="en-US" sz="3600" dirty="0"/>
              <a:t>]</a:t>
            </a:r>
            <a:r>
              <a:rPr lang="en-US" sz="3600" dirty="0" err="1"/>
              <a:t>ied</a:t>
            </a:r>
            <a:r>
              <a:rPr lang="en-US" sz="3600" dirty="0"/>
              <a:t> cars </a:t>
            </a:r>
            <a:endParaRPr lang="en-US" sz="3600" dirty="0" smtClean="0"/>
          </a:p>
          <a:p>
            <a:r>
              <a:rPr lang="en-US" sz="3600" dirty="0" smtClean="0"/>
              <a:t>Collaboration </a:t>
            </a:r>
            <a:r>
              <a:rPr lang="en-US" sz="3600" dirty="0"/>
              <a:t>with partners including the private sector to ensure PWDs access assistive devices and are not isolated or segregated in the community </a:t>
            </a:r>
          </a:p>
        </p:txBody>
      </p:sp>
    </p:spTree>
    <p:extLst>
      <p:ext uri="{BB962C8B-B14F-4D97-AF65-F5344CB8AC3E}">
        <p14:creationId xmlns:p14="http://schemas.microsoft.com/office/powerpoint/2010/main" val="2456804372"/>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372</a:t>
            </a:fld>
            <a:endParaRPr lang="en-US"/>
          </a:p>
        </p:txBody>
      </p:sp>
      <p:sp>
        <p:nvSpPr>
          <p:cNvPr id="6" name="Content Placeholder 5"/>
          <p:cNvSpPr>
            <a:spLocks noGrp="1"/>
          </p:cNvSpPr>
          <p:nvPr>
            <p:ph sz="quarter" idx="1"/>
          </p:nvPr>
        </p:nvSpPr>
        <p:spPr/>
        <p:txBody>
          <a:bodyPr>
            <a:normAutofit/>
          </a:bodyPr>
          <a:lstStyle/>
          <a:p>
            <a:r>
              <a:rPr lang="en-US" sz="3600" dirty="0" smtClean="0"/>
              <a:t>Improved </a:t>
            </a:r>
            <a:r>
              <a:rPr lang="en-US" sz="3600" dirty="0"/>
              <a:t>networking by the government and partners in service provision to PWDs </a:t>
            </a:r>
            <a:endParaRPr lang="en-US" sz="3600" dirty="0" smtClean="0"/>
          </a:p>
          <a:p>
            <a:r>
              <a:rPr lang="en-US" sz="3600" dirty="0" smtClean="0"/>
              <a:t>General </a:t>
            </a:r>
            <a:r>
              <a:rPr lang="en-US" sz="3600" dirty="0"/>
              <a:t>tax exemption on some income to mitigate disability costs</a:t>
            </a:r>
          </a:p>
        </p:txBody>
      </p:sp>
    </p:spTree>
    <p:extLst>
      <p:ext uri="{BB962C8B-B14F-4D97-AF65-F5344CB8AC3E}">
        <p14:creationId xmlns:p14="http://schemas.microsoft.com/office/powerpoint/2010/main" val="1352522000"/>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373</a:t>
            </a:fld>
            <a:endParaRPr lang="en-US"/>
          </a:p>
        </p:txBody>
      </p:sp>
      <p:sp>
        <p:nvSpPr>
          <p:cNvPr id="6" name="Content Placeholder 5"/>
          <p:cNvSpPr>
            <a:spLocks noGrp="1"/>
          </p:cNvSpPr>
          <p:nvPr>
            <p:ph sz="quarter" idx="1"/>
          </p:nvPr>
        </p:nvSpPr>
        <p:spPr/>
        <p:txBody>
          <a:bodyPr>
            <a:normAutofit/>
          </a:bodyPr>
          <a:lstStyle/>
          <a:p>
            <a:r>
              <a:rPr lang="en-US" sz="3600" dirty="0"/>
              <a:t>The Kenya government has recently introduced recruitment of persons with disabilities into National Youth Services (NYS) for various disciplines and skills training which is an area that has been reserved for those seen to be fit physically in the past. </a:t>
            </a:r>
          </a:p>
        </p:txBody>
      </p:sp>
    </p:spTree>
    <p:extLst>
      <p:ext uri="{BB962C8B-B14F-4D97-AF65-F5344CB8AC3E}">
        <p14:creationId xmlns:p14="http://schemas.microsoft.com/office/powerpoint/2010/main" val="1764936543"/>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374</a:t>
            </a:fld>
            <a:endParaRPr lang="en-US"/>
          </a:p>
        </p:txBody>
      </p:sp>
      <p:sp>
        <p:nvSpPr>
          <p:cNvPr id="6" name="Content Placeholder 5"/>
          <p:cNvSpPr>
            <a:spLocks noGrp="1"/>
          </p:cNvSpPr>
          <p:nvPr>
            <p:ph sz="quarter" idx="1"/>
          </p:nvPr>
        </p:nvSpPr>
        <p:spPr/>
        <p:txBody>
          <a:bodyPr>
            <a:normAutofit/>
          </a:bodyPr>
          <a:lstStyle/>
          <a:p>
            <a:r>
              <a:rPr lang="en-US" sz="3600" dirty="0"/>
              <a:t>Additionally in an effort to promote inclusion, the Government of Kenya has set up a disability specific fund, (the National Development Fund (NDF) for PWDs) which is aimed at promoting business entrepreneurship for Persons with Disabilities, access to assistive devices and training </a:t>
            </a:r>
          </a:p>
        </p:txBody>
      </p:sp>
    </p:spTree>
    <p:extLst>
      <p:ext uri="{BB962C8B-B14F-4D97-AF65-F5344CB8AC3E}">
        <p14:creationId xmlns:p14="http://schemas.microsoft.com/office/powerpoint/2010/main" val="1884256304"/>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375</a:t>
            </a:fld>
            <a:endParaRPr lang="en-US"/>
          </a:p>
        </p:txBody>
      </p:sp>
      <p:sp>
        <p:nvSpPr>
          <p:cNvPr id="6" name="Content Placeholder 5"/>
          <p:cNvSpPr>
            <a:spLocks noGrp="1"/>
          </p:cNvSpPr>
          <p:nvPr>
            <p:ph sz="quarter" idx="1"/>
          </p:nvPr>
        </p:nvSpPr>
        <p:spPr/>
        <p:txBody>
          <a:bodyPr>
            <a:normAutofit/>
          </a:bodyPr>
          <a:lstStyle/>
          <a:p>
            <a:r>
              <a:rPr lang="en-US" sz="3600" dirty="0"/>
              <a:t>The Govt. has recently introduced Access to Government Procurement Opportunities (AGPO), which is targeting the vulnerable groups, that is Women, Youth and PWDs as away of empowering them </a:t>
            </a:r>
            <a:r>
              <a:rPr lang="en-US" sz="3600" dirty="0" smtClean="0"/>
              <a:t>financially</a:t>
            </a:r>
            <a:r>
              <a:rPr lang="en-US" sz="3600" dirty="0"/>
              <a:t>. </a:t>
            </a:r>
          </a:p>
        </p:txBody>
      </p:sp>
    </p:spTree>
    <p:extLst>
      <p:ext uri="{BB962C8B-B14F-4D97-AF65-F5344CB8AC3E}">
        <p14:creationId xmlns:p14="http://schemas.microsoft.com/office/powerpoint/2010/main" val="3826184841"/>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D1FD49D1-7DC2-4C66-AC40-A32B0F2AD114}" type="datetime1">
              <a:rPr lang="en-US" smtClean="0"/>
              <a:t>8/18/2020</a:t>
            </a:fld>
            <a:endParaRPr lang="en-US"/>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376</a:t>
            </a:fld>
            <a:endParaRPr lang="en-US"/>
          </a:p>
        </p:txBody>
      </p:sp>
      <p:sp>
        <p:nvSpPr>
          <p:cNvPr id="6" name="Content Placeholder 5"/>
          <p:cNvSpPr>
            <a:spLocks noGrp="1"/>
          </p:cNvSpPr>
          <p:nvPr>
            <p:ph sz="quarter" idx="1"/>
          </p:nvPr>
        </p:nvSpPr>
        <p:spPr/>
        <p:txBody>
          <a:bodyPr>
            <a:normAutofit/>
          </a:bodyPr>
          <a:lstStyle/>
          <a:p>
            <a:r>
              <a:rPr lang="en-US" sz="3600" dirty="0"/>
              <a:t>The latest Government directive of 15th January 2015 on AGPO through The </a:t>
            </a:r>
            <a:r>
              <a:rPr lang="en-US" sz="3600" dirty="0" err="1"/>
              <a:t>Nationa</a:t>
            </a:r>
            <a:r>
              <a:rPr lang="en-US" sz="3600" dirty="0"/>
              <a:t> l Treasury on Implementation of the 30% Public Procurement Reservation and Preference for Youth, Women and Persons with Disabilities demands that at least 2% be reserved for PWDs ( as Minimum) </a:t>
            </a:r>
          </a:p>
        </p:txBody>
      </p:sp>
    </p:spTree>
    <p:extLst>
      <p:ext uri="{BB962C8B-B14F-4D97-AF65-F5344CB8AC3E}">
        <p14:creationId xmlns:p14="http://schemas.microsoft.com/office/powerpoint/2010/main" val="1465862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Assessment of orthopedic patient</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38</a:t>
            </a:fld>
            <a:endParaRPr lang="en-US"/>
          </a:p>
        </p:txBody>
      </p:sp>
      <p:sp>
        <p:nvSpPr>
          <p:cNvPr id="5" name="Content Placeholder 4"/>
          <p:cNvSpPr>
            <a:spLocks noGrp="1"/>
          </p:cNvSpPr>
          <p:nvPr>
            <p:ph sz="quarter" idx="1"/>
          </p:nvPr>
        </p:nvSpPr>
        <p:spPr/>
        <p:txBody>
          <a:bodyPr>
            <a:noAutofit/>
          </a:bodyPr>
          <a:lstStyle/>
          <a:p>
            <a:r>
              <a:rPr lang="en-US" sz="3600" dirty="0"/>
              <a:t> Present History</a:t>
            </a:r>
          </a:p>
          <a:p>
            <a:pPr>
              <a:buFont typeface="Wingdings" panose="05000000000000000000" pitchFamily="2" charset="2"/>
              <a:buChar char="§"/>
            </a:pPr>
            <a:r>
              <a:rPr lang="en-US" sz="3600" dirty="0" smtClean="0"/>
              <a:t>Allowed </a:t>
            </a:r>
            <a:r>
              <a:rPr lang="en-US" sz="3600" dirty="0"/>
              <a:t>to narrate </a:t>
            </a:r>
            <a:r>
              <a:rPr lang="en-US" sz="3600" dirty="0" smtClean="0"/>
              <a:t>history</a:t>
            </a:r>
          </a:p>
          <a:p>
            <a:pPr>
              <a:buFont typeface="Wingdings" panose="05000000000000000000" pitchFamily="2" charset="2"/>
              <a:buChar char="§"/>
            </a:pPr>
            <a:r>
              <a:rPr lang="en-US" sz="3600" dirty="0" smtClean="0"/>
              <a:t>Date of onset of symptoms</a:t>
            </a:r>
          </a:p>
          <a:p>
            <a:pPr>
              <a:buFont typeface="Wingdings" panose="05000000000000000000" pitchFamily="2" charset="2"/>
              <a:buChar char="§"/>
            </a:pPr>
            <a:r>
              <a:rPr lang="en-US" sz="3600" dirty="0" smtClean="0"/>
              <a:t>Mechanism </a:t>
            </a:r>
            <a:r>
              <a:rPr lang="en-US" sz="3600" dirty="0"/>
              <a:t>of injury</a:t>
            </a:r>
          </a:p>
          <a:p>
            <a:pPr>
              <a:buFont typeface="Wingdings" panose="05000000000000000000" pitchFamily="2" charset="2"/>
              <a:buChar char="§"/>
            </a:pPr>
            <a:r>
              <a:rPr lang="en-US" sz="3600" dirty="0" smtClean="0"/>
              <a:t>Mode </a:t>
            </a:r>
            <a:r>
              <a:rPr lang="en-US" sz="3600" dirty="0"/>
              <a:t>of onset</a:t>
            </a:r>
          </a:p>
          <a:p>
            <a:pPr>
              <a:buFont typeface="Wingdings" panose="05000000000000000000" pitchFamily="2" charset="2"/>
              <a:buChar char="§"/>
            </a:pPr>
            <a:r>
              <a:rPr lang="en-US" sz="3600" dirty="0" smtClean="0"/>
              <a:t>Condition </a:t>
            </a:r>
            <a:r>
              <a:rPr lang="en-US" sz="3600" dirty="0"/>
              <a:t>– Improved, Stationary, Deteriorated</a:t>
            </a:r>
          </a:p>
          <a:p>
            <a:pPr>
              <a:buFont typeface="Wingdings" panose="05000000000000000000" pitchFamily="2" charset="2"/>
              <a:buChar char="§"/>
            </a:pPr>
            <a:r>
              <a:rPr lang="en-US" sz="3600" dirty="0" smtClean="0"/>
              <a:t>Muscular </a:t>
            </a:r>
            <a:r>
              <a:rPr lang="en-US" sz="3600" dirty="0"/>
              <a:t>weakness </a:t>
            </a:r>
          </a:p>
        </p:txBody>
      </p:sp>
    </p:spTree>
    <p:extLst>
      <p:ext uri="{BB962C8B-B14F-4D97-AF65-F5344CB8AC3E}">
        <p14:creationId xmlns:p14="http://schemas.microsoft.com/office/powerpoint/2010/main" val="694493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39</a:t>
            </a:fld>
            <a:endParaRPr lang="en-US"/>
          </a:p>
        </p:txBody>
      </p:sp>
      <p:sp>
        <p:nvSpPr>
          <p:cNvPr id="5" name="Content Placeholder 4"/>
          <p:cNvSpPr>
            <a:spLocks noGrp="1"/>
          </p:cNvSpPr>
          <p:nvPr>
            <p:ph sz="quarter" idx="1"/>
          </p:nvPr>
        </p:nvSpPr>
        <p:spPr/>
        <p:txBody>
          <a:bodyPr>
            <a:normAutofit/>
          </a:bodyPr>
          <a:lstStyle/>
          <a:p>
            <a:r>
              <a:rPr lang="en-US" sz="4000" dirty="0" smtClean="0"/>
              <a:t>Pain </a:t>
            </a:r>
            <a:r>
              <a:rPr lang="en-US" sz="4000" dirty="0"/>
              <a:t>History</a:t>
            </a:r>
          </a:p>
          <a:p>
            <a:pPr>
              <a:buFont typeface="Wingdings" panose="05000000000000000000" pitchFamily="2" charset="2"/>
              <a:buChar char="§"/>
            </a:pPr>
            <a:r>
              <a:rPr lang="en-US" sz="4000" dirty="0" smtClean="0"/>
              <a:t>Duration </a:t>
            </a:r>
            <a:r>
              <a:rPr lang="en-US" sz="4000" dirty="0"/>
              <a:t>of </a:t>
            </a:r>
            <a:r>
              <a:rPr lang="en-US" sz="4000" dirty="0" smtClean="0"/>
              <a:t>symptoms</a:t>
            </a:r>
          </a:p>
          <a:p>
            <a:pPr>
              <a:buFont typeface="Wingdings" panose="05000000000000000000" pitchFamily="2" charset="2"/>
              <a:buChar char="§"/>
            </a:pPr>
            <a:r>
              <a:rPr lang="en-US" sz="4000" dirty="0" smtClean="0"/>
              <a:t>Type of pain</a:t>
            </a:r>
          </a:p>
          <a:p>
            <a:pPr>
              <a:buFont typeface="Wingdings" panose="05000000000000000000" pitchFamily="2" charset="2"/>
              <a:buChar char="§"/>
            </a:pPr>
            <a:r>
              <a:rPr lang="en-US" sz="4000" dirty="0" smtClean="0"/>
              <a:t>Aggravating </a:t>
            </a:r>
            <a:r>
              <a:rPr lang="en-US" sz="4000" dirty="0"/>
              <a:t>and Relieving factors </a:t>
            </a:r>
          </a:p>
        </p:txBody>
      </p:sp>
    </p:spTree>
    <p:extLst>
      <p:ext uri="{BB962C8B-B14F-4D97-AF65-F5344CB8AC3E}">
        <p14:creationId xmlns:p14="http://schemas.microsoft.com/office/powerpoint/2010/main" val="467235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HISTORY AND TRENDS IN ORTHOPEDIC NURSING</a:t>
            </a:r>
            <a:endParaRPr lang="en-US" b="1"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4</a:t>
            </a:fld>
            <a:endParaRPr lang="en-US"/>
          </a:p>
        </p:txBody>
      </p:sp>
      <p:sp>
        <p:nvSpPr>
          <p:cNvPr id="5" name="Content Placeholder 4"/>
          <p:cNvSpPr>
            <a:spLocks noGrp="1"/>
          </p:cNvSpPr>
          <p:nvPr>
            <p:ph sz="quarter" idx="1"/>
          </p:nvPr>
        </p:nvSpPr>
        <p:spPr/>
        <p:txBody>
          <a:bodyPr>
            <a:normAutofit/>
          </a:bodyPr>
          <a:lstStyle/>
          <a:p>
            <a:r>
              <a:rPr lang="en-US" sz="4000" dirty="0" err="1"/>
              <a:t>Orthopaedic</a:t>
            </a:r>
            <a:r>
              <a:rPr lang="en-US" sz="4000" dirty="0"/>
              <a:t> Nursing stems from Victorian England. The specialty’s matriarch, Dame Agnes Hunt, devoted her entire nursing career to improving the lives of crippled children and those injured by the ravages of war.</a:t>
            </a:r>
          </a:p>
        </p:txBody>
      </p:sp>
    </p:spTree>
    <p:extLst>
      <p:ext uri="{BB962C8B-B14F-4D97-AF65-F5344CB8AC3E}">
        <p14:creationId xmlns:p14="http://schemas.microsoft.com/office/powerpoint/2010/main" val="1980234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40</a:t>
            </a:fld>
            <a:endParaRPr lang="en-US"/>
          </a:p>
        </p:txBody>
      </p:sp>
      <p:sp>
        <p:nvSpPr>
          <p:cNvPr id="5" name="Content Placeholder 4"/>
          <p:cNvSpPr>
            <a:spLocks noGrp="1"/>
          </p:cNvSpPr>
          <p:nvPr>
            <p:ph sz="quarter" idx="1"/>
          </p:nvPr>
        </p:nvSpPr>
        <p:spPr/>
        <p:txBody>
          <a:bodyPr>
            <a:normAutofit/>
          </a:bodyPr>
          <a:lstStyle/>
          <a:p>
            <a:r>
              <a:rPr lang="en-US" sz="3600" dirty="0"/>
              <a:t> Past History</a:t>
            </a:r>
          </a:p>
          <a:p>
            <a:pPr>
              <a:buFont typeface="Wingdings" panose="05000000000000000000" pitchFamily="2" charset="2"/>
              <a:buChar char="§"/>
            </a:pPr>
            <a:r>
              <a:rPr lang="en-US" sz="3600" dirty="0" smtClean="0"/>
              <a:t> </a:t>
            </a:r>
            <a:r>
              <a:rPr lang="en-US" sz="3600" dirty="0"/>
              <a:t>Any history of Tuberculosis</a:t>
            </a:r>
          </a:p>
          <a:p>
            <a:pPr>
              <a:buFont typeface="Wingdings" panose="05000000000000000000" pitchFamily="2" charset="2"/>
              <a:buChar char="§"/>
            </a:pPr>
            <a:r>
              <a:rPr lang="en-US" sz="3600" dirty="0" smtClean="0"/>
              <a:t> </a:t>
            </a:r>
            <a:r>
              <a:rPr lang="en-US" sz="3600" dirty="0"/>
              <a:t>Bronchial Asthma</a:t>
            </a:r>
          </a:p>
          <a:p>
            <a:pPr>
              <a:buFont typeface="Wingdings" panose="05000000000000000000" pitchFamily="2" charset="2"/>
              <a:buChar char="§"/>
            </a:pPr>
            <a:r>
              <a:rPr lang="en-US" sz="3600" dirty="0" smtClean="0"/>
              <a:t> </a:t>
            </a:r>
            <a:r>
              <a:rPr lang="en-US" sz="3600" dirty="0"/>
              <a:t>Blood Pressure</a:t>
            </a:r>
          </a:p>
          <a:p>
            <a:pPr>
              <a:buFont typeface="Wingdings" panose="05000000000000000000" pitchFamily="2" charset="2"/>
              <a:buChar char="§"/>
            </a:pPr>
            <a:r>
              <a:rPr lang="en-US" sz="3600" dirty="0" smtClean="0"/>
              <a:t> </a:t>
            </a:r>
            <a:r>
              <a:rPr lang="en-US" sz="3600" dirty="0"/>
              <a:t>Diabetes</a:t>
            </a:r>
          </a:p>
          <a:p>
            <a:pPr>
              <a:buFont typeface="Wingdings" panose="05000000000000000000" pitchFamily="2" charset="2"/>
              <a:buChar char="§"/>
            </a:pPr>
            <a:r>
              <a:rPr lang="en-US" sz="3600" dirty="0" smtClean="0"/>
              <a:t> </a:t>
            </a:r>
            <a:r>
              <a:rPr lang="en-US" sz="3600" dirty="0"/>
              <a:t>Cardiac Problems</a:t>
            </a:r>
          </a:p>
          <a:p>
            <a:pPr>
              <a:buFont typeface="Wingdings" panose="05000000000000000000" pitchFamily="2" charset="2"/>
              <a:buChar char="§"/>
            </a:pPr>
            <a:r>
              <a:rPr lang="en-US" sz="3600" dirty="0" smtClean="0"/>
              <a:t> </a:t>
            </a:r>
            <a:r>
              <a:rPr lang="en-US" sz="3600" dirty="0"/>
              <a:t>Enquiry made for any accidental injury </a:t>
            </a:r>
          </a:p>
        </p:txBody>
      </p:sp>
    </p:spTree>
    <p:extLst>
      <p:ext uri="{BB962C8B-B14F-4D97-AF65-F5344CB8AC3E}">
        <p14:creationId xmlns:p14="http://schemas.microsoft.com/office/powerpoint/2010/main" val="14668064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41</a:t>
            </a:fld>
            <a:endParaRPr lang="en-US"/>
          </a:p>
        </p:txBody>
      </p:sp>
      <p:sp>
        <p:nvSpPr>
          <p:cNvPr id="5" name="Content Placeholder 4"/>
          <p:cNvSpPr>
            <a:spLocks noGrp="1"/>
          </p:cNvSpPr>
          <p:nvPr>
            <p:ph sz="quarter" idx="1"/>
          </p:nvPr>
        </p:nvSpPr>
        <p:spPr/>
        <p:txBody>
          <a:bodyPr>
            <a:normAutofit/>
          </a:bodyPr>
          <a:lstStyle/>
          <a:p>
            <a:r>
              <a:rPr lang="en-US" sz="4000" dirty="0" smtClean="0"/>
              <a:t>Family </a:t>
            </a:r>
            <a:r>
              <a:rPr lang="en-US" sz="4000" dirty="0"/>
              <a:t>History</a:t>
            </a:r>
          </a:p>
          <a:p>
            <a:pPr>
              <a:buFont typeface="Wingdings" panose="05000000000000000000" pitchFamily="2" charset="2"/>
              <a:buChar char="§"/>
            </a:pPr>
            <a:r>
              <a:rPr lang="en-US" sz="4000" dirty="0" smtClean="0"/>
              <a:t>Hereditary</a:t>
            </a:r>
            <a:r>
              <a:rPr lang="en-US" sz="4000" dirty="0"/>
              <a:t>?</a:t>
            </a:r>
          </a:p>
          <a:p>
            <a:pPr>
              <a:buFont typeface="Wingdings" panose="05000000000000000000" pitchFamily="2" charset="2"/>
              <a:buChar char="§"/>
            </a:pPr>
            <a:r>
              <a:rPr lang="en-US" sz="4000" dirty="0" smtClean="0"/>
              <a:t>Consanguinity</a:t>
            </a:r>
            <a:r>
              <a:rPr lang="en-US" sz="4000" dirty="0"/>
              <a:t>? </a:t>
            </a:r>
          </a:p>
        </p:txBody>
      </p:sp>
    </p:spTree>
    <p:extLst>
      <p:ext uri="{BB962C8B-B14F-4D97-AF65-F5344CB8AC3E}">
        <p14:creationId xmlns:p14="http://schemas.microsoft.com/office/powerpoint/2010/main" val="4221631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42</a:t>
            </a:fld>
            <a:endParaRPr lang="en-US"/>
          </a:p>
        </p:txBody>
      </p:sp>
      <p:sp>
        <p:nvSpPr>
          <p:cNvPr id="5" name="Content Placeholder 4"/>
          <p:cNvSpPr>
            <a:spLocks noGrp="1"/>
          </p:cNvSpPr>
          <p:nvPr>
            <p:ph sz="quarter" idx="1"/>
          </p:nvPr>
        </p:nvSpPr>
        <p:spPr/>
        <p:txBody>
          <a:bodyPr>
            <a:normAutofit/>
          </a:bodyPr>
          <a:lstStyle/>
          <a:p>
            <a:r>
              <a:rPr lang="en-US" sz="4000" dirty="0"/>
              <a:t> Personal History</a:t>
            </a:r>
          </a:p>
          <a:p>
            <a:pPr marL="0" indent="0">
              <a:buNone/>
            </a:pPr>
            <a:r>
              <a:rPr lang="en-US" sz="4000" dirty="0" smtClean="0"/>
              <a:t>Cigarettes </a:t>
            </a:r>
            <a:r>
              <a:rPr lang="en-US" sz="4000" dirty="0"/>
              <a:t>– </a:t>
            </a:r>
            <a:r>
              <a:rPr lang="en-US" sz="4000" dirty="0" smtClean="0"/>
              <a:t>Number/day, How </a:t>
            </a:r>
            <a:r>
              <a:rPr lang="en-US" sz="4000" dirty="0"/>
              <a:t>long?</a:t>
            </a:r>
          </a:p>
          <a:p>
            <a:pPr marL="0" indent="0">
              <a:buNone/>
            </a:pPr>
            <a:r>
              <a:rPr lang="en-US" sz="4000" dirty="0" smtClean="0"/>
              <a:t>Alcoholic </a:t>
            </a:r>
            <a:r>
              <a:rPr lang="en-US" sz="4000" dirty="0"/>
              <a:t>– </a:t>
            </a:r>
            <a:r>
              <a:rPr lang="en-US" sz="4000" dirty="0" smtClean="0"/>
              <a:t>Amount/day, Duration</a:t>
            </a:r>
          </a:p>
          <a:p>
            <a:pPr>
              <a:buFont typeface="Wingdings" panose="05000000000000000000" pitchFamily="2" charset="2"/>
              <a:buChar char="q"/>
            </a:pPr>
            <a:r>
              <a:rPr lang="en-US" sz="4000" dirty="0" smtClean="0"/>
              <a:t>Socio-economic History</a:t>
            </a:r>
          </a:p>
          <a:p>
            <a:pPr>
              <a:buFont typeface="Wingdings" panose="05000000000000000000" pitchFamily="2" charset="2"/>
              <a:buChar char="q"/>
            </a:pPr>
            <a:r>
              <a:rPr lang="en-US" sz="4000" dirty="0" smtClean="0"/>
              <a:t>Medical History</a:t>
            </a:r>
            <a:endParaRPr lang="en-US" sz="4000" dirty="0"/>
          </a:p>
          <a:p>
            <a:pPr>
              <a:buFont typeface="Wingdings" panose="05000000000000000000" pitchFamily="2" charset="2"/>
              <a:buChar char="q"/>
            </a:pPr>
            <a:r>
              <a:rPr lang="en-US" sz="4000" dirty="0" smtClean="0"/>
              <a:t>Present </a:t>
            </a:r>
            <a:r>
              <a:rPr lang="en-US" sz="4000" dirty="0"/>
              <a:t>medication patient is on  </a:t>
            </a:r>
          </a:p>
        </p:txBody>
      </p:sp>
    </p:spTree>
    <p:extLst>
      <p:ext uri="{BB962C8B-B14F-4D97-AF65-F5344CB8AC3E}">
        <p14:creationId xmlns:p14="http://schemas.microsoft.com/office/powerpoint/2010/main" val="2495240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General </a:t>
            </a:r>
            <a:r>
              <a:rPr lang="en-US" b="1" dirty="0" err="1"/>
              <a:t>Orthopaedic</a:t>
            </a:r>
            <a:r>
              <a:rPr lang="en-US" b="1" dirty="0"/>
              <a:t> </a:t>
            </a:r>
            <a:r>
              <a:rPr lang="en-US" b="1" dirty="0" smtClean="0"/>
              <a:t>Examination</a:t>
            </a: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43</a:t>
            </a:fld>
            <a:endParaRPr lang="en-US"/>
          </a:p>
        </p:txBody>
      </p:sp>
      <p:sp>
        <p:nvSpPr>
          <p:cNvPr id="5" name="Content Placeholder 4"/>
          <p:cNvSpPr>
            <a:spLocks noGrp="1"/>
          </p:cNvSpPr>
          <p:nvPr>
            <p:ph sz="quarter" idx="1"/>
          </p:nvPr>
        </p:nvSpPr>
        <p:spPr/>
        <p:txBody>
          <a:bodyPr/>
          <a:lstStyle/>
          <a:p>
            <a:r>
              <a:rPr lang="en-US" dirty="0"/>
              <a:t>Systematic approach each time you see </a:t>
            </a:r>
            <a:r>
              <a:rPr lang="en-US" dirty="0" smtClean="0"/>
              <a:t>patient</a:t>
            </a:r>
          </a:p>
          <a:p>
            <a:r>
              <a:rPr lang="en-US" dirty="0" smtClean="0"/>
              <a:t>General Observation on meeting patient</a:t>
            </a:r>
          </a:p>
          <a:p>
            <a:pPr>
              <a:buFont typeface="Wingdings" panose="05000000000000000000" pitchFamily="2" charset="2"/>
              <a:buChar char="ü"/>
            </a:pPr>
            <a:r>
              <a:rPr lang="en-US" dirty="0" smtClean="0"/>
              <a:t>      Appearance</a:t>
            </a:r>
          </a:p>
          <a:p>
            <a:pPr>
              <a:buFont typeface="Wingdings" panose="05000000000000000000" pitchFamily="2" charset="2"/>
              <a:buChar char="ü"/>
            </a:pPr>
            <a:r>
              <a:rPr lang="en-US" dirty="0"/>
              <a:t> </a:t>
            </a:r>
            <a:r>
              <a:rPr lang="en-US" dirty="0" smtClean="0"/>
              <a:t>     Posture</a:t>
            </a:r>
            <a:endParaRPr lang="en-US" dirty="0"/>
          </a:p>
          <a:p>
            <a:pPr>
              <a:buFont typeface="Wingdings" panose="05000000000000000000" pitchFamily="2" charset="2"/>
              <a:buChar char="ü"/>
            </a:pPr>
            <a:r>
              <a:rPr lang="en-US" dirty="0" smtClean="0"/>
              <a:t>      Gait</a:t>
            </a:r>
            <a:endParaRPr lang="en-US" dirty="0"/>
          </a:p>
          <a:p>
            <a:pPr>
              <a:buFont typeface="Wingdings" panose="05000000000000000000" pitchFamily="2" charset="2"/>
              <a:buChar char="ü"/>
            </a:pPr>
            <a:r>
              <a:rPr lang="en-US" dirty="0" smtClean="0"/>
              <a:t>      Ambulation, Use </a:t>
            </a:r>
            <a:r>
              <a:rPr lang="en-US" dirty="0"/>
              <a:t>of any aids</a:t>
            </a:r>
          </a:p>
          <a:p>
            <a:r>
              <a:rPr lang="en-US" dirty="0"/>
              <a:t>Undress &amp; position patient</a:t>
            </a:r>
          </a:p>
        </p:txBody>
      </p:sp>
    </p:spTree>
    <p:extLst>
      <p:ext uri="{BB962C8B-B14F-4D97-AF65-F5344CB8AC3E}">
        <p14:creationId xmlns:p14="http://schemas.microsoft.com/office/powerpoint/2010/main" val="520452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Look</a:t>
            </a: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44</a:t>
            </a:fld>
            <a:endParaRPr lang="en-US"/>
          </a:p>
        </p:txBody>
      </p:sp>
      <p:sp>
        <p:nvSpPr>
          <p:cNvPr id="5" name="Content Placeholder 4"/>
          <p:cNvSpPr>
            <a:spLocks noGrp="1"/>
          </p:cNvSpPr>
          <p:nvPr>
            <p:ph sz="quarter" idx="1"/>
          </p:nvPr>
        </p:nvSpPr>
        <p:spPr/>
        <p:txBody>
          <a:bodyPr>
            <a:noAutofit/>
          </a:bodyPr>
          <a:lstStyle/>
          <a:p>
            <a:r>
              <a:rPr lang="en-US" sz="3200" dirty="0"/>
              <a:t>Skin</a:t>
            </a:r>
          </a:p>
          <a:p>
            <a:pPr marL="0" indent="0">
              <a:buNone/>
            </a:pPr>
            <a:r>
              <a:rPr lang="en-US" sz="3200" dirty="0" smtClean="0"/>
              <a:t>    scars</a:t>
            </a:r>
            <a:r>
              <a:rPr lang="en-US" sz="3200" dirty="0"/>
              <a:t>, pigmentation, vascular status</a:t>
            </a:r>
          </a:p>
          <a:p>
            <a:pPr marL="0" indent="0">
              <a:buNone/>
            </a:pPr>
            <a:r>
              <a:rPr lang="en-US" sz="3200" dirty="0" smtClean="0"/>
              <a:t>    </a:t>
            </a:r>
            <a:r>
              <a:rPr lang="en-US" sz="3200" dirty="0" err="1" smtClean="0"/>
              <a:t>colour</a:t>
            </a:r>
            <a:r>
              <a:rPr lang="en-US" sz="3200" dirty="0" smtClean="0"/>
              <a:t> </a:t>
            </a:r>
            <a:r>
              <a:rPr lang="en-US" sz="3200" dirty="0"/>
              <a:t>changes – cyanosis, </a:t>
            </a:r>
            <a:r>
              <a:rPr lang="en-US" sz="3200" dirty="0" smtClean="0"/>
              <a:t>inflammation,       erythema </a:t>
            </a:r>
            <a:r>
              <a:rPr lang="en-US" sz="3200" dirty="0" err="1" smtClean="0"/>
              <a:t>oedema</a:t>
            </a:r>
            <a:r>
              <a:rPr lang="en-US" sz="3200" dirty="0" smtClean="0"/>
              <a:t> </a:t>
            </a:r>
            <a:r>
              <a:rPr lang="en-US" sz="3200" dirty="0"/>
              <a:t>&amp; trophic change</a:t>
            </a:r>
          </a:p>
          <a:p>
            <a:r>
              <a:rPr lang="en-US" sz="3200" dirty="0"/>
              <a:t>Shape</a:t>
            </a:r>
          </a:p>
          <a:p>
            <a:pPr marL="0" indent="0">
              <a:buNone/>
            </a:pPr>
            <a:r>
              <a:rPr lang="en-US" sz="3200" dirty="0" smtClean="0"/>
              <a:t>      swelling</a:t>
            </a:r>
            <a:r>
              <a:rPr lang="en-US" sz="3200" dirty="0"/>
              <a:t>, wasting, definite lump, deformity</a:t>
            </a:r>
          </a:p>
          <a:p>
            <a:r>
              <a:rPr lang="en-US" sz="3200" dirty="0"/>
              <a:t>Position</a:t>
            </a:r>
          </a:p>
        </p:txBody>
      </p:sp>
    </p:spTree>
    <p:extLst>
      <p:ext uri="{BB962C8B-B14F-4D97-AF65-F5344CB8AC3E}">
        <p14:creationId xmlns:p14="http://schemas.microsoft.com/office/powerpoint/2010/main" val="26669963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a:t>
            </a: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45</a:t>
            </a:fld>
            <a:endParaRPr lang="en-US"/>
          </a:p>
        </p:txBody>
      </p:sp>
      <p:sp>
        <p:nvSpPr>
          <p:cNvPr id="5" name="Content Placeholder 4"/>
          <p:cNvSpPr>
            <a:spLocks noGrp="1"/>
          </p:cNvSpPr>
          <p:nvPr>
            <p:ph sz="quarter" idx="1"/>
          </p:nvPr>
        </p:nvSpPr>
        <p:spPr/>
        <p:txBody>
          <a:bodyPr>
            <a:normAutofit/>
          </a:bodyPr>
          <a:lstStyle/>
          <a:p>
            <a:r>
              <a:rPr lang="en-US" dirty="0"/>
              <a:t>Feel for landmarks</a:t>
            </a:r>
          </a:p>
          <a:p>
            <a:r>
              <a:rPr lang="en-US" dirty="0" err="1" smtClean="0"/>
              <a:t>Skin,warm</a:t>
            </a:r>
            <a:r>
              <a:rPr lang="en-US" dirty="0" smtClean="0"/>
              <a:t> </a:t>
            </a:r>
            <a:r>
              <a:rPr lang="en-US" dirty="0"/>
              <a:t>or cold, moist or dry, sensation</a:t>
            </a:r>
          </a:p>
          <a:p>
            <a:r>
              <a:rPr lang="en-US" dirty="0"/>
              <a:t>Soft </a:t>
            </a:r>
            <a:r>
              <a:rPr lang="en-US" dirty="0" smtClean="0"/>
              <a:t>Tissues, characteristics </a:t>
            </a:r>
            <a:r>
              <a:rPr lang="en-US" dirty="0"/>
              <a:t>of lump</a:t>
            </a:r>
          </a:p>
          <a:p>
            <a:r>
              <a:rPr lang="en-US" dirty="0"/>
              <a:t>Pulses</a:t>
            </a:r>
          </a:p>
          <a:p>
            <a:r>
              <a:rPr lang="en-US" dirty="0"/>
              <a:t>Bones &amp; </a:t>
            </a:r>
            <a:r>
              <a:rPr lang="en-US" dirty="0" smtClean="0"/>
              <a:t>Joints, deformity</a:t>
            </a:r>
            <a:r>
              <a:rPr lang="en-US" dirty="0"/>
              <a:t>, synovial thickening, effusion</a:t>
            </a:r>
          </a:p>
          <a:p>
            <a:r>
              <a:rPr lang="en-US" dirty="0" smtClean="0"/>
              <a:t>Tenderness, Look </a:t>
            </a:r>
            <a:r>
              <a:rPr lang="en-US" dirty="0"/>
              <a:t>at patient’s face &amp; palpate specific structures</a:t>
            </a:r>
          </a:p>
        </p:txBody>
      </p:sp>
    </p:spTree>
    <p:extLst>
      <p:ext uri="{BB962C8B-B14F-4D97-AF65-F5344CB8AC3E}">
        <p14:creationId xmlns:p14="http://schemas.microsoft.com/office/powerpoint/2010/main" val="36478183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MOVE</a:t>
            </a:r>
            <a:endParaRPr lang="en-US" b="1"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46</a:t>
            </a:fld>
            <a:endParaRPr lang="en-US"/>
          </a:p>
        </p:txBody>
      </p:sp>
      <p:sp>
        <p:nvSpPr>
          <p:cNvPr id="5" name="Content Placeholder 4"/>
          <p:cNvSpPr>
            <a:spLocks noGrp="1"/>
          </p:cNvSpPr>
          <p:nvPr>
            <p:ph sz="quarter" idx="1"/>
          </p:nvPr>
        </p:nvSpPr>
        <p:spPr/>
        <p:txBody>
          <a:bodyPr>
            <a:normAutofit/>
          </a:bodyPr>
          <a:lstStyle/>
          <a:p>
            <a:r>
              <a:rPr lang="en-US" sz="4000" dirty="0" err="1"/>
              <a:t>Active,Passive</a:t>
            </a:r>
            <a:endParaRPr lang="en-US" sz="4000" dirty="0"/>
          </a:p>
          <a:p>
            <a:r>
              <a:rPr lang="en-US" sz="4000" dirty="0"/>
              <a:t>Record Degree of movement</a:t>
            </a:r>
          </a:p>
          <a:p>
            <a:r>
              <a:rPr lang="en-US" sz="4000" dirty="0"/>
              <a:t>Feel for crepitus</a:t>
            </a:r>
          </a:p>
          <a:p>
            <a:r>
              <a:rPr lang="en-US" sz="4000" dirty="0"/>
              <a:t>Unstable movement</a:t>
            </a:r>
          </a:p>
          <a:p>
            <a:r>
              <a:rPr lang="en-US" sz="4000" dirty="0"/>
              <a:t>Provocative / apprehension tests</a:t>
            </a:r>
          </a:p>
        </p:txBody>
      </p:sp>
    </p:spTree>
    <p:extLst>
      <p:ext uri="{BB962C8B-B14F-4D97-AF65-F5344CB8AC3E}">
        <p14:creationId xmlns:p14="http://schemas.microsoft.com/office/powerpoint/2010/main" val="644725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47</a:t>
            </a:fld>
            <a:endParaRPr lang="en-US"/>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US" sz="3200" dirty="0">
                <a:solidFill>
                  <a:srgbClr val="000000"/>
                </a:solidFill>
                <a:latin typeface="Arial" panose="020B0604020202020204" pitchFamily="34" charset="0"/>
              </a:rPr>
              <a:t>Joint Stiffness</a:t>
            </a:r>
          </a:p>
          <a:p>
            <a:pPr marL="742950" lvl="1" indent="-285750">
              <a:buFont typeface="Arial" panose="020B0604020202020204" pitchFamily="34" charset="0"/>
              <a:buChar char="•"/>
            </a:pPr>
            <a:r>
              <a:rPr lang="en-US" sz="3200" dirty="0">
                <a:solidFill>
                  <a:srgbClr val="000000"/>
                </a:solidFill>
                <a:latin typeface="Arial" panose="020B0604020202020204" pitchFamily="34" charset="0"/>
              </a:rPr>
              <a:t>Arthrodesis: surgical fusion</a:t>
            </a:r>
          </a:p>
          <a:p>
            <a:pPr marL="742950" lvl="1" indent="-285750">
              <a:buFont typeface="Arial" panose="020B0604020202020204" pitchFamily="34" charset="0"/>
              <a:buChar char="•"/>
            </a:pPr>
            <a:r>
              <a:rPr lang="en-US" sz="3200" dirty="0" err="1">
                <a:solidFill>
                  <a:srgbClr val="000000"/>
                </a:solidFill>
                <a:latin typeface="Arial" panose="020B0604020202020204" pitchFamily="34" charset="0"/>
              </a:rPr>
              <a:t>Ankylosis</a:t>
            </a:r>
            <a:r>
              <a:rPr lang="en-US" sz="3200" dirty="0">
                <a:solidFill>
                  <a:srgbClr val="000000"/>
                </a:solidFill>
                <a:latin typeface="Arial" panose="020B0604020202020204" pitchFamily="34" charset="0"/>
              </a:rPr>
              <a:t>: pathological fusion</a:t>
            </a:r>
          </a:p>
          <a:p>
            <a:pPr>
              <a:buFont typeface="Arial" panose="020B0604020202020204" pitchFamily="34" charset="0"/>
              <a:buChar char="•"/>
            </a:pPr>
            <a:r>
              <a:rPr lang="en-US" sz="3200" dirty="0">
                <a:solidFill>
                  <a:srgbClr val="000000"/>
                </a:solidFill>
                <a:latin typeface="Arial" panose="020B0604020202020204" pitchFamily="34" charset="0"/>
              </a:rPr>
              <a:t>Joint Laxity</a:t>
            </a:r>
          </a:p>
          <a:p>
            <a:pPr marL="742950" lvl="1" indent="-285750">
              <a:buFont typeface="Arial" panose="020B0604020202020204" pitchFamily="34" charset="0"/>
              <a:buChar char="•"/>
            </a:pPr>
            <a:r>
              <a:rPr lang="en-US" sz="3200" dirty="0">
                <a:solidFill>
                  <a:srgbClr val="000000"/>
                </a:solidFill>
                <a:latin typeface="Arial" panose="020B0604020202020204" pitchFamily="34" charset="0"/>
              </a:rPr>
              <a:t>Persistent generalized joint hypermobility</a:t>
            </a:r>
          </a:p>
          <a:p>
            <a:pPr marL="1143000" lvl="2">
              <a:buFont typeface="Arial" panose="020B0604020202020204" pitchFamily="34" charset="0"/>
              <a:buChar char="•"/>
            </a:pPr>
            <a:r>
              <a:rPr lang="en-US" sz="3200" dirty="0">
                <a:solidFill>
                  <a:srgbClr val="000000"/>
                </a:solidFill>
                <a:latin typeface="Arial" panose="020B0604020202020204" pitchFamily="34" charset="0"/>
              </a:rPr>
              <a:t>5% of population</a:t>
            </a:r>
          </a:p>
          <a:p>
            <a:pPr marL="1143000" lvl="2">
              <a:buFont typeface="Arial" panose="020B0604020202020204" pitchFamily="34" charset="0"/>
              <a:buChar char="•"/>
            </a:pPr>
            <a:r>
              <a:rPr lang="en-US" sz="3200" dirty="0">
                <a:solidFill>
                  <a:srgbClr val="000000"/>
                </a:solidFill>
                <a:latin typeface="Arial" panose="020B0604020202020204" pitchFamily="34" charset="0"/>
              </a:rPr>
              <a:t>Autosomal dominant</a:t>
            </a:r>
          </a:p>
          <a:p>
            <a:endParaRPr lang="en-US" sz="3200" dirty="0"/>
          </a:p>
        </p:txBody>
      </p:sp>
    </p:spTree>
    <p:extLst>
      <p:ext uri="{BB962C8B-B14F-4D97-AF65-F5344CB8AC3E}">
        <p14:creationId xmlns:p14="http://schemas.microsoft.com/office/powerpoint/2010/main" val="1982532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48</a:t>
            </a:fld>
            <a:endParaRPr lang="en-US"/>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US" dirty="0">
                <a:solidFill>
                  <a:srgbClr val="000000"/>
                </a:solidFill>
                <a:latin typeface="Arial" panose="020B0604020202020204" pitchFamily="34" charset="0"/>
              </a:rPr>
              <a:t>Features</a:t>
            </a:r>
          </a:p>
          <a:p>
            <a:pPr marL="742950" lvl="1" indent="-285750">
              <a:buFont typeface="Arial" panose="020B0604020202020204" pitchFamily="34" charset="0"/>
              <a:buChar char="•"/>
            </a:pPr>
            <a:r>
              <a:rPr lang="en-US" dirty="0">
                <a:solidFill>
                  <a:srgbClr val="000000"/>
                </a:solidFill>
                <a:latin typeface="Arial" panose="020B0604020202020204" pitchFamily="34" charset="0"/>
              </a:rPr>
              <a:t>Hyperextension of knees</a:t>
            </a:r>
          </a:p>
          <a:p>
            <a:pPr marL="742950" lvl="1" indent="-285750">
              <a:buFont typeface="Arial" panose="020B0604020202020204" pitchFamily="34" charset="0"/>
              <a:buChar char="•"/>
            </a:pPr>
            <a:r>
              <a:rPr lang="en-US" dirty="0">
                <a:solidFill>
                  <a:srgbClr val="000000"/>
                </a:solidFill>
                <a:latin typeface="Arial" panose="020B0604020202020204" pitchFamily="34" charset="0"/>
              </a:rPr>
              <a:t>Hyperextension of elbow</a:t>
            </a:r>
          </a:p>
          <a:p>
            <a:pPr marL="742950" lvl="1" indent="-285750">
              <a:buFont typeface="Arial" panose="020B0604020202020204" pitchFamily="34" charset="0"/>
              <a:buChar char="•"/>
            </a:pPr>
            <a:r>
              <a:rPr lang="en-US" dirty="0">
                <a:solidFill>
                  <a:srgbClr val="000000"/>
                </a:solidFill>
                <a:latin typeface="Arial" panose="020B0604020202020204" pitchFamily="34" charset="0"/>
              </a:rPr>
              <a:t>MCP joints pass 90deg</a:t>
            </a:r>
          </a:p>
          <a:p>
            <a:pPr marL="742950" lvl="1" indent="-285750">
              <a:buFont typeface="Arial" panose="020B0604020202020204" pitchFamily="34" charset="0"/>
              <a:buChar char="•"/>
            </a:pPr>
            <a:r>
              <a:rPr lang="en-US" dirty="0">
                <a:solidFill>
                  <a:srgbClr val="000000"/>
                </a:solidFill>
                <a:latin typeface="Arial" panose="020B0604020202020204" pitchFamily="34" charset="0"/>
              </a:rPr>
              <a:t>Thumb able to touch forearm</a:t>
            </a:r>
          </a:p>
          <a:p>
            <a:pPr>
              <a:buFont typeface="Arial" panose="020B0604020202020204" pitchFamily="34" charset="0"/>
              <a:buChar char="•"/>
            </a:pPr>
            <a:r>
              <a:rPr lang="en-US" dirty="0">
                <a:solidFill>
                  <a:srgbClr val="000000"/>
                </a:solidFill>
                <a:latin typeface="Arial" panose="020B0604020202020204" pitchFamily="34" charset="0"/>
              </a:rPr>
              <a:t>Also look for connective tissue disorders</a:t>
            </a:r>
          </a:p>
          <a:p>
            <a:pPr marL="742950" lvl="1" indent="-285750">
              <a:buFont typeface="Arial" panose="020B0604020202020204" pitchFamily="34" charset="0"/>
              <a:buChar char="•"/>
            </a:pPr>
            <a:r>
              <a:rPr lang="en-US" dirty="0" err="1">
                <a:solidFill>
                  <a:srgbClr val="000000"/>
                </a:solidFill>
                <a:latin typeface="Arial" panose="020B0604020202020204" pitchFamily="34" charset="0"/>
              </a:rPr>
              <a:t>Marfan’s</a:t>
            </a:r>
            <a:r>
              <a:rPr lang="en-US" dirty="0">
                <a:solidFill>
                  <a:srgbClr val="000000"/>
                </a:solidFill>
                <a:latin typeface="Arial" panose="020B0604020202020204" pitchFamily="34" charset="0"/>
              </a:rPr>
              <a:t>, Ehlers-</a:t>
            </a:r>
            <a:r>
              <a:rPr lang="en-US" dirty="0" err="1">
                <a:solidFill>
                  <a:srgbClr val="000000"/>
                </a:solidFill>
                <a:latin typeface="Arial" panose="020B0604020202020204" pitchFamily="34" charset="0"/>
              </a:rPr>
              <a:t>Danlos</a:t>
            </a:r>
            <a:r>
              <a:rPr lang="en-US" dirty="0">
                <a:solidFill>
                  <a:srgbClr val="000000"/>
                </a:solidFill>
                <a:latin typeface="Arial" panose="020B0604020202020204" pitchFamily="34" charset="0"/>
              </a:rPr>
              <a:t>, Larsen’s, </a:t>
            </a:r>
            <a:r>
              <a:rPr lang="en-US" dirty="0" err="1">
                <a:solidFill>
                  <a:srgbClr val="000000"/>
                </a:solidFill>
                <a:latin typeface="Arial" panose="020B0604020202020204" pitchFamily="34" charset="0"/>
              </a:rPr>
              <a:t>Osteogenesis</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imperfecta</a:t>
            </a:r>
            <a:endParaRPr lang="en-US"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6232718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49</a:t>
            </a:fld>
            <a:endParaRPr lang="en-US"/>
          </a:p>
        </p:txBody>
      </p:sp>
      <p:sp>
        <p:nvSpPr>
          <p:cNvPr id="5" name="Content Placeholder 4"/>
          <p:cNvSpPr>
            <a:spLocks noGrp="1"/>
          </p:cNvSpPr>
          <p:nvPr>
            <p:ph sz="quarter" idx="1"/>
          </p:nvPr>
        </p:nvSpPr>
        <p:spPr/>
        <p:txBody>
          <a:bodyPr>
            <a:normAutofit lnSpcReduction="10000"/>
          </a:bodyPr>
          <a:lstStyle/>
          <a:p>
            <a:pPr>
              <a:buFont typeface="Arial" panose="020B0604020202020204" pitchFamily="34" charset="0"/>
              <a:buChar char="•"/>
            </a:pPr>
            <a:r>
              <a:rPr lang="en-US" dirty="0" err="1">
                <a:solidFill>
                  <a:srgbClr val="000000"/>
                </a:solidFill>
                <a:latin typeface="Arial" panose="020B0604020202020204" pitchFamily="34" charset="0"/>
              </a:rPr>
              <a:t>DeformityVarus</a:t>
            </a:r>
            <a:endParaRPr lang="en-US" dirty="0">
              <a:solidFill>
                <a:srgbClr val="000000"/>
              </a:solidFill>
              <a:latin typeface="Arial" panose="020B0604020202020204" pitchFamily="34" charset="0"/>
            </a:endParaRPr>
          </a:p>
          <a:p>
            <a:pPr marL="742950" lvl="1" indent="-285750">
              <a:buFont typeface="Arial" panose="020B0604020202020204" pitchFamily="34" charset="0"/>
              <a:buChar char="•"/>
            </a:pPr>
            <a:r>
              <a:rPr lang="en-US" dirty="0">
                <a:solidFill>
                  <a:srgbClr val="000000"/>
                </a:solidFill>
                <a:latin typeface="Arial" panose="020B0604020202020204" pitchFamily="34" charset="0"/>
              </a:rPr>
              <a:t>part distal to joint is displaced towards midline</a:t>
            </a:r>
          </a:p>
          <a:p>
            <a:pPr>
              <a:buFont typeface="Arial" panose="020B0604020202020204" pitchFamily="34" charset="0"/>
              <a:buChar char="•"/>
            </a:pPr>
            <a:r>
              <a:rPr lang="en-US" dirty="0">
                <a:solidFill>
                  <a:srgbClr val="000000"/>
                </a:solidFill>
                <a:latin typeface="Arial" panose="020B0604020202020204" pitchFamily="34" charset="0"/>
              </a:rPr>
              <a:t>Valgus</a:t>
            </a:r>
          </a:p>
          <a:p>
            <a:pPr marL="742950" lvl="1" indent="-285750">
              <a:buFont typeface="Arial" panose="020B0604020202020204" pitchFamily="34" charset="0"/>
              <a:buChar char="•"/>
            </a:pPr>
            <a:r>
              <a:rPr lang="en-US" dirty="0">
                <a:solidFill>
                  <a:srgbClr val="000000"/>
                </a:solidFill>
                <a:latin typeface="Arial" panose="020B0604020202020204" pitchFamily="34" charset="0"/>
              </a:rPr>
              <a:t>away from it</a:t>
            </a:r>
          </a:p>
          <a:p>
            <a:pPr>
              <a:buFont typeface="Arial" panose="020B0604020202020204" pitchFamily="34" charset="0"/>
              <a:buChar char="•"/>
            </a:pPr>
            <a:r>
              <a:rPr lang="en-US" dirty="0">
                <a:solidFill>
                  <a:srgbClr val="000000"/>
                </a:solidFill>
                <a:latin typeface="Arial" panose="020B0604020202020204" pitchFamily="34" charset="0"/>
              </a:rPr>
              <a:t>Joint Deformity</a:t>
            </a:r>
          </a:p>
          <a:p>
            <a:pPr marL="742950" lvl="1" indent="-285750">
              <a:buFont typeface="Arial" panose="020B0604020202020204" pitchFamily="34" charset="0"/>
              <a:buChar char="•"/>
            </a:pPr>
            <a:r>
              <a:rPr lang="en-US" dirty="0">
                <a:solidFill>
                  <a:srgbClr val="000000"/>
                </a:solidFill>
                <a:latin typeface="Arial" panose="020B0604020202020204" pitchFamily="34" charset="0"/>
              </a:rPr>
              <a:t>Causes</a:t>
            </a:r>
          </a:p>
          <a:p>
            <a:pPr marL="1143000" lvl="2">
              <a:buFont typeface="Arial" panose="020B0604020202020204" pitchFamily="34" charset="0"/>
              <a:buChar char="•"/>
            </a:pPr>
            <a:r>
              <a:rPr lang="en-US" dirty="0">
                <a:solidFill>
                  <a:srgbClr val="000000"/>
                </a:solidFill>
                <a:latin typeface="Arial" panose="020B0604020202020204" pitchFamily="34" charset="0"/>
              </a:rPr>
              <a:t>contracture of overlying soft tissues</a:t>
            </a:r>
          </a:p>
          <a:p>
            <a:pPr marL="1143000" lvl="2">
              <a:buFont typeface="Arial" panose="020B0604020202020204" pitchFamily="34" charset="0"/>
              <a:buChar char="•"/>
            </a:pPr>
            <a:r>
              <a:rPr lang="en-US" dirty="0">
                <a:solidFill>
                  <a:srgbClr val="000000"/>
                </a:solidFill>
                <a:latin typeface="Arial" panose="020B0604020202020204" pitchFamily="34" charset="0"/>
              </a:rPr>
              <a:t>muscle imbalance</a:t>
            </a:r>
          </a:p>
          <a:p>
            <a:pPr marL="1143000" lvl="2">
              <a:buFont typeface="Arial" panose="020B0604020202020204" pitchFamily="34" charset="0"/>
              <a:buChar char="•"/>
            </a:pPr>
            <a:r>
              <a:rPr lang="en-US" dirty="0">
                <a:solidFill>
                  <a:srgbClr val="000000"/>
                </a:solidFill>
                <a:latin typeface="Arial" panose="020B0604020202020204" pitchFamily="34" charset="0"/>
              </a:rPr>
              <a:t>dislocation</a:t>
            </a:r>
          </a:p>
          <a:p>
            <a:pPr marL="1143000" lvl="2">
              <a:buFont typeface="Arial" panose="020B0604020202020204" pitchFamily="34" charset="0"/>
              <a:buChar char="•"/>
            </a:pPr>
            <a:r>
              <a:rPr lang="en-US" dirty="0">
                <a:solidFill>
                  <a:srgbClr val="000000"/>
                </a:solidFill>
                <a:latin typeface="Arial" panose="020B0604020202020204" pitchFamily="34" charset="0"/>
              </a:rPr>
              <a:t>joint destruction</a:t>
            </a:r>
          </a:p>
          <a:p>
            <a:endParaRPr lang="en-US" dirty="0"/>
          </a:p>
        </p:txBody>
      </p:sp>
    </p:spTree>
    <p:extLst>
      <p:ext uri="{BB962C8B-B14F-4D97-AF65-F5344CB8AC3E}">
        <p14:creationId xmlns:p14="http://schemas.microsoft.com/office/powerpoint/2010/main" val="432016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5</a:t>
            </a:fld>
            <a:endParaRPr lang="en-US"/>
          </a:p>
        </p:txBody>
      </p:sp>
      <p:sp>
        <p:nvSpPr>
          <p:cNvPr id="5" name="Content Placeholder 4"/>
          <p:cNvSpPr>
            <a:spLocks noGrp="1"/>
          </p:cNvSpPr>
          <p:nvPr>
            <p:ph sz="quarter" idx="1"/>
          </p:nvPr>
        </p:nvSpPr>
        <p:spPr/>
        <p:txBody>
          <a:bodyPr/>
          <a:lstStyle/>
          <a:p>
            <a:r>
              <a:rPr lang="en-US" dirty="0"/>
              <a:t>She lived </a:t>
            </a:r>
            <a:r>
              <a:rPr lang="en-US" dirty="0" smtClean="0"/>
              <a:t>between December </a:t>
            </a:r>
            <a:r>
              <a:rPr lang="en-US" dirty="0"/>
              <a:t>31, 1866 – July 24, </a:t>
            </a:r>
            <a:r>
              <a:rPr lang="en-US" dirty="0" smtClean="0"/>
              <a:t>1948.</a:t>
            </a:r>
          </a:p>
          <a:p>
            <a:r>
              <a:rPr lang="en-US" dirty="0"/>
              <a:t>Dame Agnes Hunt, from </a:t>
            </a:r>
            <a:r>
              <a:rPr lang="en-US" dirty="0" err="1"/>
              <a:t>Shropshire</a:t>
            </a:r>
            <a:r>
              <a:rPr lang="en-US" dirty="0"/>
              <a:t>, England, is considered by most to be the first </a:t>
            </a:r>
            <a:r>
              <a:rPr lang="en-US" dirty="0" err="1"/>
              <a:t>orthopaedic</a:t>
            </a:r>
            <a:r>
              <a:rPr lang="en-US" dirty="0"/>
              <a:t> nurse. Born in </a:t>
            </a:r>
            <a:r>
              <a:rPr lang="en-US" dirty="0" err="1"/>
              <a:t>Baschurch</a:t>
            </a:r>
            <a:r>
              <a:rPr lang="en-US" dirty="0"/>
              <a:t>, she suffered from osteomyelitis as a child, which left her disabled. Despite this, she trained as a nurse and eventually opened her own convalescent home for disabled children.</a:t>
            </a:r>
          </a:p>
        </p:txBody>
      </p:sp>
    </p:spTree>
    <p:extLst>
      <p:ext uri="{BB962C8B-B14F-4D97-AF65-F5344CB8AC3E}">
        <p14:creationId xmlns:p14="http://schemas.microsoft.com/office/powerpoint/2010/main" val="1394054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50</a:t>
            </a:fld>
            <a:endParaRPr lang="en-US"/>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US" dirty="0">
                <a:solidFill>
                  <a:srgbClr val="000000"/>
                </a:solidFill>
                <a:latin typeface="Arial" panose="020B0604020202020204" pitchFamily="34" charset="0"/>
              </a:rPr>
              <a:t>Bony Lumps</a:t>
            </a:r>
          </a:p>
          <a:p>
            <a:pPr marL="742950" lvl="1" indent="-285750">
              <a:buFont typeface="Arial" panose="020B0604020202020204" pitchFamily="34" charset="0"/>
              <a:buChar char="•"/>
            </a:pPr>
            <a:r>
              <a:rPr lang="en-US" dirty="0">
                <a:solidFill>
                  <a:srgbClr val="000000"/>
                </a:solidFill>
                <a:latin typeface="Arial" panose="020B0604020202020204" pitchFamily="34" charset="0"/>
              </a:rPr>
              <a:t>Features</a:t>
            </a:r>
          </a:p>
          <a:p>
            <a:pPr marL="1143000" lvl="2">
              <a:buFont typeface="Arial" panose="020B0604020202020204" pitchFamily="34" charset="0"/>
              <a:buChar char="•"/>
            </a:pPr>
            <a:r>
              <a:rPr lang="en-US" dirty="0">
                <a:solidFill>
                  <a:srgbClr val="000000"/>
                </a:solidFill>
                <a:latin typeface="Arial" panose="020B0604020202020204" pitchFamily="34" charset="0"/>
              </a:rPr>
              <a:t>size</a:t>
            </a:r>
          </a:p>
          <a:p>
            <a:pPr marL="1143000" lvl="2">
              <a:buFont typeface="Arial" panose="020B0604020202020204" pitchFamily="34" charset="0"/>
              <a:buChar char="•"/>
            </a:pPr>
            <a:r>
              <a:rPr lang="en-US" dirty="0">
                <a:solidFill>
                  <a:srgbClr val="000000"/>
                </a:solidFill>
                <a:latin typeface="Arial" panose="020B0604020202020204" pitchFamily="34" charset="0"/>
              </a:rPr>
              <a:t>shape</a:t>
            </a:r>
          </a:p>
          <a:p>
            <a:pPr marL="1143000" lvl="2">
              <a:buFont typeface="Arial" panose="020B0604020202020204" pitchFamily="34" charset="0"/>
              <a:buChar char="•"/>
            </a:pPr>
            <a:r>
              <a:rPr lang="en-US" dirty="0">
                <a:solidFill>
                  <a:srgbClr val="000000"/>
                </a:solidFill>
                <a:latin typeface="Arial" panose="020B0604020202020204" pitchFamily="34" charset="0"/>
              </a:rPr>
              <a:t>site</a:t>
            </a:r>
          </a:p>
          <a:p>
            <a:pPr marL="1143000" lvl="2">
              <a:buFont typeface="Arial" panose="020B0604020202020204" pitchFamily="34" charset="0"/>
              <a:buChar char="•"/>
            </a:pPr>
            <a:r>
              <a:rPr lang="en-US" dirty="0">
                <a:solidFill>
                  <a:srgbClr val="000000"/>
                </a:solidFill>
                <a:latin typeface="Arial" panose="020B0604020202020204" pitchFamily="34" charset="0"/>
              </a:rPr>
              <a:t>margin</a:t>
            </a:r>
          </a:p>
          <a:p>
            <a:pPr marL="1143000" lvl="2">
              <a:buFont typeface="Arial" panose="020B0604020202020204" pitchFamily="34" charset="0"/>
              <a:buChar char="•"/>
            </a:pPr>
            <a:r>
              <a:rPr lang="en-US" dirty="0">
                <a:solidFill>
                  <a:srgbClr val="000000"/>
                </a:solidFill>
                <a:latin typeface="Arial" panose="020B0604020202020204" pitchFamily="34" charset="0"/>
              </a:rPr>
              <a:t>consistency</a:t>
            </a:r>
          </a:p>
          <a:p>
            <a:pPr marL="1143000" lvl="2">
              <a:buFont typeface="Arial" panose="020B0604020202020204" pitchFamily="34" charset="0"/>
              <a:buChar char="•"/>
            </a:pPr>
            <a:r>
              <a:rPr lang="en-US" dirty="0">
                <a:solidFill>
                  <a:srgbClr val="000000"/>
                </a:solidFill>
                <a:latin typeface="Arial" panose="020B0604020202020204" pitchFamily="34" charset="0"/>
              </a:rPr>
              <a:t>tenderness</a:t>
            </a:r>
          </a:p>
          <a:p>
            <a:pPr marL="1143000" lvl="2">
              <a:buFont typeface="Arial" panose="020B0604020202020204" pitchFamily="34" charset="0"/>
              <a:buChar char="•"/>
            </a:pPr>
            <a:r>
              <a:rPr lang="en-US" dirty="0">
                <a:solidFill>
                  <a:srgbClr val="000000"/>
                </a:solidFill>
                <a:latin typeface="Arial" panose="020B0604020202020204" pitchFamily="34" charset="0"/>
              </a:rPr>
              <a:t>multiplicity</a:t>
            </a:r>
          </a:p>
          <a:p>
            <a:r>
              <a:rPr lang="en-US" dirty="0">
                <a:solidFill>
                  <a:srgbClr val="000000"/>
                </a:solidFill>
                <a:latin typeface="Arial" panose="020B0604020202020204" pitchFamily="34" charset="0"/>
              </a:rPr>
              <a:t> </a:t>
            </a:r>
          </a:p>
          <a:p>
            <a:endParaRPr lang="en-US" dirty="0"/>
          </a:p>
        </p:txBody>
      </p:sp>
    </p:spTree>
    <p:extLst>
      <p:ext uri="{BB962C8B-B14F-4D97-AF65-F5344CB8AC3E}">
        <p14:creationId xmlns:p14="http://schemas.microsoft.com/office/powerpoint/2010/main" val="9310406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to Assess Muscle </a:t>
            </a:r>
            <a:r>
              <a:rPr lang="en-US" b="1" dirty="0" smtClean="0"/>
              <a:t>Strength</a:t>
            </a: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51</a:t>
            </a:fld>
            <a:endParaRPr lang="en-US"/>
          </a:p>
        </p:txBody>
      </p:sp>
      <p:sp>
        <p:nvSpPr>
          <p:cNvPr id="5" name="Content Placeholder 4"/>
          <p:cNvSpPr>
            <a:spLocks noGrp="1"/>
          </p:cNvSpPr>
          <p:nvPr>
            <p:ph sz="quarter" idx="1"/>
          </p:nvPr>
        </p:nvSpPr>
        <p:spPr/>
        <p:txBody>
          <a:bodyPr>
            <a:normAutofit/>
          </a:bodyPr>
          <a:lstStyle/>
          <a:p>
            <a:r>
              <a:rPr lang="en-US" sz="3600" dirty="0"/>
              <a:t>Patients who report weakness may mean fatigue, clumsiness, or true </a:t>
            </a:r>
            <a:r>
              <a:rPr lang="en-US" sz="3600" u="sng" dirty="0">
                <a:hlinkClick r:id="rId2"/>
              </a:rPr>
              <a:t>muscle weakness</a:t>
            </a:r>
            <a:r>
              <a:rPr lang="en-US" sz="3600" dirty="0"/>
              <a:t>. Thus, the examiner must define the precise character of symptoms, including exact location, time of occurrence, precipitating and ameliorating factors, and associated symptoms and signs.</a:t>
            </a:r>
          </a:p>
        </p:txBody>
      </p:sp>
    </p:spTree>
    <p:extLst>
      <p:ext uri="{BB962C8B-B14F-4D97-AF65-F5344CB8AC3E}">
        <p14:creationId xmlns:p14="http://schemas.microsoft.com/office/powerpoint/2010/main" val="11749666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52</a:t>
            </a:fld>
            <a:endParaRPr lang="en-US"/>
          </a:p>
        </p:txBody>
      </p:sp>
      <p:sp>
        <p:nvSpPr>
          <p:cNvPr id="5" name="Content Placeholder 4"/>
          <p:cNvSpPr>
            <a:spLocks noGrp="1"/>
          </p:cNvSpPr>
          <p:nvPr>
            <p:ph sz="quarter" idx="1"/>
          </p:nvPr>
        </p:nvSpPr>
        <p:spPr/>
        <p:txBody>
          <a:bodyPr>
            <a:normAutofit/>
          </a:bodyPr>
          <a:lstStyle/>
          <a:p>
            <a:r>
              <a:rPr lang="en-US" sz="3600" dirty="0"/>
              <a:t>Limbs are inspected for weakness (when extended, a weak limb drifts downward), tremor, and other involuntary movements. The strength of specific muscle groups is tested against resistance, and one side of the body is compared with the other. However, pain may preclude a full effort during strength testing.</a:t>
            </a:r>
          </a:p>
        </p:txBody>
      </p:sp>
    </p:spTree>
    <p:extLst>
      <p:ext uri="{BB962C8B-B14F-4D97-AF65-F5344CB8AC3E}">
        <p14:creationId xmlns:p14="http://schemas.microsoft.com/office/powerpoint/2010/main" val="17200371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OF STRENGHT.</a:t>
            </a: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53</a:t>
            </a:fld>
            <a:endParaRPr lang="en-US"/>
          </a:p>
        </p:txBody>
      </p:sp>
      <p:sp>
        <p:nvSpPr>
          <p:cNvPr id="5" name="Content Placeholder 4"/>
          <p:cNvSpPr>
            <a:spLocks noGrp="1"/>
          </p:cNvSpPr>
          <p:nvPr>
            <p:ph sz="quarter" idx="1"/>
          </p:nvPr>
        </p:nvSpPr>
        <p:spPr/>
        <p:txBody>
          <a:bodyPr>
            <a:normAutofit/>
          </a:bodyPr>
          <a:lstStyle/>
          <a:p>
            <a:r>
              <a:rPr lang="en-US" sz="3600" dirty="0"/>
              <a:t>Strength should be graded. The following scale, originally developed by The Medical Research Council of the United Kingdom, is now used universally:</a:t>
            </a:r>
          </a:p>
        </p:txBody>
      </p:sp>
    </p:spTree>
    <p:extLst>
      <p:ext uri="{BB962C8B-B14F-4D97-AF65-F5344CB8AC3E}">
        <p14:creationId xmlns:p14="http://schemas.microsoft.com/office/powerpoint/2010/main" val="22158580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54</a:t>
            </a:fld>
            <a:endParaRPr lang="en-US"/>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US" dirty="0" smtClean="0">
                <a:solidFill>
                  <a:srgbClr val="000000"/>
                </a:solidFill>
                <a:latin typeface="Open Sans"/>
              </a:rPr>
              <a:t>0: </a:t>
            </a:r>
            <a:r>
              <a:rPr lang="en-US" dirty="0">
                <a:solidFill>
                  <a:srgbClr val="000000"/>
                </a:solidFill>
                <a:latin typeface="Open Sans"/>
              </a:rPr>
              <a:t>No visible muscle contraction</a:t>
            </a:r>
          </a:p>
          <a:p>
            <a:pPr>
              <a:buFont typeface="Arial" panose="020B0604020202020204" pitchFamily="34" charset="0"/>
              <a:buChar char="•"/>
            </a:pPr>
            <a:r>
              <a:rPr lang="en-US" dirty="0">
                <a:solidFill>
                  <a:srgbClr val="000000"/>
                </a:solidFill>
                <a:latin typeface="Open Sans"/>
              </a:rPr>
              <a:t>1: Visible muscle contraction with no or trace movement</a:t>
            </a:r>
          </a:p>
          <a:p>
            <a:pPr>
              <a:buFont typeface="Arial" panose="020B0604020202020204" pitchFamily="34" charset="0"/>
              <a:buChar char="•"/>
            </a:pPr>
            <a:r>
              <a:rPr lang="en-US" dirty="0">
                <a:solidFill>
                  <a:srgbClr val="000000"/>
                </a:solidFill>
                <a:latin typeface="Open Sans"/>
              </a:rPr>
              <a:t>2: Limb movement, but not against gravity</a:t>
            </a:r>
          </a:p>
          <a:p>
            <a:pPr>
              <a:buFont typeface="Arial" panose="020B0604020202020204" pitchFamily="34" charset="0"/>
              <a:buChar char="•"/>
            </a:pPr>
            <a:r>
              <a:rPr lang="en-US" dirty="0">
                <a:solidFill>
                  <a:srgbClr val="000000"/>
                </a:solidFill>
                <a:latin typeface="Open Sans"/>
              </a:rPr>
              <a:t>3: Movement against gravity but not resistance</a:t>
            </a:r>
          </a:p>
          <a:p>
            <a:pPr>
              <a:buFont typeface="Arial" panose="020B0604020202020204" pitchFamily="34" charset="0"/>
              <a:buChar char="•"/>
            </a:pPr>
            <a:r>
              <a:rPr lang="en-US" dirty="0">
                <a:solidFill>
                  <a:srgbClr val="000000"/>
                </a:solidFill>
                <a:latin typeface="Open Sans"/>
              </a:rPr>
              <a:t>4: Movement against at least some resistance supplied by the examiner</a:t>
            </a:r>
          </a:p>
          <a:p>
            <a:pPr>
              <a:buFont typeface="Arial" panose="020B0604020202020204" pitchFamily="34" charset="0"/>
              <a:buChar char="•"/>
            </a:pPr>
            <a:r>
              <a:rPr lang="en-US" dirty="0">
                <a:solidFill>
                  <a:srgbClr val="000000"/>
                </a:solidFill>
                <a:latin typeface="Open Sans"/>
              </a:rPr>
              <a:t>5: Full strength</a:t>
            </a:r>
          </a:p>
          <a:p>
            <a:endParaRPr lang="en-US" dirty="0"/>
          </a:p>
        </p:txBody>
      </p:sp>
    </p:spTree>
    <p:extLst>
      <p:ext uri="{BB962C8B-B14F-4D97-AF65-F5344CB8AC3E}">
        <p14:creationId xmlns:p14="http://schemas.microsoft.com/office/powerpoint/2010/main" val="91729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AND INJURIES</a:t>
            </a: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55</a:t>
            </a:fld>
            <a:endParaRPr lang="en-US"/>
          </a:p>
        </p:txBody>
      </p:sp>
      <p:sp>
        <p:nvSpPr>
          <p:cNvPr id="5" name="Content Placeholder 4"/>
          <p:cNvSpPr>
            <a:spLocks noGrp="1"/>
          </p:cNvSpPr>
          <p:nvPr>
            <p:ph sz="quarter" idx="1"/>
          </p:nvPr>
        </p:nvSpPr>
        <p:spPr/>
        <p:txBody>
          <a:bodyPr>
            <a:normAutofit fontScale="92500"/>
          </a:bodyPr>
          <a:lstStyle/>
          <a:p>
            <a:r>
              <a:rPr lang="en-US" dirty="0"/>
              <a:t>A bone </a:t>
            </a:r>
            <a:r>
              <a:rPr lang="en-US" b="1" dirty="0"/>
              <a:t>fracture</a:t>
            </a:r>
            <a:r>
              <a:rPr lang="en-US" dirty="0"/>
              <a:t> is a medical condition where the continuity of the bone is broken.</a:t>
            </a:r>
          </a:p>
          <a:p>
            <a:r>
              <a:rPr lang="en-US" dirty="0"/>
              <a:t>A significant percentage of bone fractures occur because of high force impact or </a:t>
            </a:r>
            <a:r>
              <a:rPr lang="en-US" dirty="0">
                <a:hlinkClick r:id="rId2" tooltip="Why stress happens and how to manage it"/>
              </a:rPr>
              <a:t>stress</a:t>
            </a:r>
            <a:r>
              <a:rPr lang="en-US" dirty="0"/>
              <a:t>.</a:t>
            </a:r>
          </a:p>
          <a:p>
            <a:r>
              <a:rPr lang="en-US" dirty="0"/>
              <a:t>However, a fracture may also be the result of some medical conditions which weaken the bones, for example </a:t>
            </a:r>
            <a:r>
              <a:rPr lang="en-US" dirty="0">
                <a:hlinkClick r:id="rId3" tooltip="What to know about osteoporosis"/>
              </a:rPr>
              <a:t>osteoporosis</a:t>
            </a:r>
            <a:r>
              <a:rPr lang="en-US" dirty="0"/>
              <a:t>, some </a:t>
            </a:r>
            <a:r>
              <a:rPr lang="en-US" dirty="0">
                <a:hlinkClick r:id="rId4" tooltip="What is Cancer?"/>
              </a:rPr>
              <a:t>cancers</a:t>
            </a:r>
            <a:r>
              <a:rPr lang="en-US" dirty="0"/>
              <a:t>, or </a:t>
            </a:r>
            <a:r>
              <a:rPr lang="en-US" dirty="0" err="1"/>
              <a:t>osteogenesis</a:t>
            </a:r>
            <a:r>
              <a:rPr lang="en-US" dirty="0"/>
              <a:t> </a:t>
            </a:r>
            <a:r>
              <a:rPr lang="en-US" dirty="0" err="1"/>
              <a:t>imperfecta</a:t>
            </a:r>
            <a:r>
              <a:rPr lang="en-US" dirty="0"/>
              <a:t> (also known as brittle bone diseases).</a:t>
            </a:r>
          </a:p>
          <a:p>
            <a:r>
              <a:rPr lang="en-US" dirty="0"/>
              <a:t>A fracture caused by a medical condition is known as a pathological fracture.</a:t>
            </a:r>
          </a:p>
          <a:p>
            <a:endParaRPr lang="en-US" dirty="0"/>
          </a:p>
        </p:txBody>
      </p:sp>
    </p:spTree>
    <p:extLst>
      <p:ext uri="{BB962C8B-B14F-4D97-AF65-F5344CB8AC3E}">
        <p14:creationId xmlns:p14="http://schemas.microsoft.com/office/powerpoint/2010/main" val="41437136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Polytrauma</a:t>
            </a:r>
            <a:endParaRPr lang="en-US" b="1"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56</a:t>
            </a:fld>
            <a:endParaRPr lang="en-US"/>
          </a:p>
        </p:txBody>
      </p:sp>
      <p:sp>
        <p:nvSpPr>
          <p:cNvPr id="5" name="Content Placeholder 4"/>
          <p:cNvSpPr>
            <a:spLocks noGrp="1"/>
          </p:cNvSpPr>
          <p:nvPr>
            <p:ph sz="quarter" idx="1"/>
          </p:nvPr>
        </p:nvSpPr>
        <p:spPr/>
        <p:txBody>
          <a:bodyPr>
            <a:normAutofit/>
          </a:bodyPr>
          <a:lstStyle/>
          <a:p>
            <a:r>
              <a:rPr lang="en-US" sz="4000" b="1" dirty="0" err="1"/>
              <a:t>Polytrauma</a:t>
            </a:r>
            <a:r>
              <a:rPr lang="en-US" sz="4000" dirty="0"/>
              <a:t> and </a:t>
            </a:r>
            <a:r>
              <a:rPr lang="en-US" sz="4000" b="1" dirty="0"/>
              <a:t>multiple trauma</a:t>
            </a:r>
            <a:r>
              <a:rPr lang="en-US" sz="4000" dirty="0"/>
              <a:t> are medical terms describing the condition of a person who has been subjected to multiple </a:t>
            </a:r>
            <a:r>
              <a:rPr lang="en-US" sz="4000" dirty="0">
                <a:hlinkClick r:id="rId2" tooltip="Physical trauma"/>
              </a:rPr>
              <a:t>traumatic injuries</a:t>
            </a:r>
            <a:r>
              <a:rPr lang="en-US" sz="4000" dirty="0"/>
              <a:t>, such as a serious head injury in addition to a serious burn. </a:t>
            </a:r>
          </a:p>
        </p:txBody>
      </p:sp>
    </p:spTree>
    <p:extLst>
      <p:ext uri="{BB962C8B-B14F-4D97-AF65-F5344CB8AC3E}">
        <p14:creationId xmlns:p14="http://schemas.microsoft.com/office/powerpoint/2010/main" val="5240783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57</a:t>
            </a:fld>
            <a:endParaRPr lang="en-US"/>
          </a:p>
        </p:txBody>
      </p:sp>
      <p:sp>
        <p:nvSpPr>
          <p:cNvPr id="5" name="Content Placeholder 4"/>
          <p:cNvSpPr>
            <a:spLocks noGrp="1"/>
          </p:cNvSpPr>
          <p:nvPr>
            <p:ph sz="quarter" idx="1"/>
          </p:nvPr>
        </p:nvSpPr>
        <p:spPr/>
        <p:txBody>
          <a:bodyPr>
            <a:normAutofit/>
          </a:bodyPr>
          <a:lstStyle/>
          <a:p>
            <a:r>
              <a:rPr lang="en-US" sz="3200" dirty="0"/>
              <a:t>we have to deal with many trauma patient in our hospital every day. Fracture of limbs are most commonly found damage which occurs from high velocity injury. Patients of younger age group are most common sufferers from road traffic accidents. Head injury are commonly associated findings we frequently deal with.  Emergency team has to stabilize the patients once they enter the hospital.</a:t>
            </a:r>
          </a:p>
        </p:txBody>
      </p:sp>
    </p:spTree>
    <p:extLst>
      <p:ext uri="{BB962C8B-B14F-4D97-AF65-F5344CB8AC3E}">
        <p14:creationId xmlns:p14="http://schemas.microsoft.com/office/powerpoint/2010/main" val="1322150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Nerve injuries</a:t>
            </a:r>
            <a:endParaRPr lang="en-US" b="1"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58</a:t>
            </a:fld>
            <a:endParaRPr lang="en-US"/>
          </a:p>
        </p:txBody>
      </p:sp>
      <p:sp>
        <p:nvSpPr>
          <p:cNvPr id="5" name="Content Placeholder 4"/>
          <p:cNvSpPr>
            <a:spLocks noGrp="1"/>
          </p:cNvSpPr>
          <p:nvPr>
            <p:ph sz="quarter" idx="1"/>
          </p:nvPr>
        </p:nvSpPr>
        <p:spPr/>
        <p:txBody>
          <a:bodyPr>
            <a:normAutofit/>
          </a:bodyPr>
          <a:lstStyle/>
          <a:p>
            <a:r>
              <a:rPr lang="en-US" sz="4000" dirty="0"/>
              <a:t>Nerves are fragile and can be damaged by pressure, stretching, or cutting. Injury to a nerve can stop signals to and from the brain, causing muscles not to work properly, and a loss of feeling in the injured area.</a:t>
            </a:r>
          </a:p>
        </p:txBody>
      </p:sp>
    </p:spTree>
    <p:extLst>
      <p:ext uri="{BB962C8B-B14F-4D97-AF65-F5344CB8AC3E}">
        <p14:creationId xmlns:p14="http://schemas.microsoft.com/office/powerpoint/2010/main" val="3582247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59</a:t>
            </a:fld>
            <a:endParaRPr lang="en-US"/>
          </a:p>
        </p:txBody>
      </p:sp>
      <p:sp>
        <p:nvSpPr>
          <p:cNvPr id="5" name="Content Placeholder 4"/>
          <p:cNvSpPr>
            <a:spLocks noGrp="1"/>
          </p:cNvSpPr>
          <p:nvPr>
            <p:ph sz="quarter" idx="1"/>
          </p:nvPr>
        </p:nvSpPr>
        <p:spPr/>
        <p:txBody>
          <a:bodyPr>
            <a:normAutofit fontScale="92500" lnSpcReduction="10000"/>
          </a:bodyPr>
          <a:lstStyle/>
          <a:p>
            <a:r>
              <a:rPr lang="en-US" i="1" dirty="0"/>
              <a:t>Numbness</a:t>
            </a:r>
            <a:r>
              <a:rPr lang="en-US" dirty="0"/>
              <a:t>: Some nerves only transmit sensation, so a nerve injury to these nerves would cause some amount of numbness.</a:t>
            </a:r>
          </a:p>
          <a:p>
            <a:r>
              <a:rPr lang="en-US" i="1" dirty="0"/>
              <a:t>Weakness</a:t>
            </a:r>
            <a:r>
              <a:rPr lang="en-US" dirty="0"/>
              <a:t>: In addition to sensory nerves, some nerves give you the ability to move, and other nerves do both of these things. Injury to nerves that carry motor signals causes some amount of weakness.</a:t>
            </a:r>
          </a:p>
          <a:p>
            <a:r>
              <a:rPr lang="en-US" i="1" dirty="0"/>
              <a:t>Pain</a:t>
            </a:r>
            <a:r>
              <a:rPr lang="en-US" dirty="0"/>
              <a:t>: This is frequently a symptom after nerve injury. The pain present after a nerve injury can be anywhere along the course of the nerve, but it is typically at the injury site.</a:t>
            </a:r>
          </a:p>
          <a:p>
            <a:endParaRPr lang="en-US" dirty="0"/>
          </a:p>
        </p:txBody>
      </p:sp>
    </p:spTree>
    <p:extLst>
      <p:ext uri="{BB962C8B-B14F-4D97-AF65-F5344CB8AC3E}">
        <p14:creationId xmlns:p14="http://schemas.microsoft.com/office/powerpoint/2010/main" val="1121650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6</a:t>
            </a:fld>
            <a:endParaRPr lang="en-US"/>
          </a:p>
        </p:txBody>
      </p:sp>
      <p:sp>
        <p:nvSpPr>
          <p:cNvPr id="5" name="Content Placeholder 4"/>
          <p:cNvSpPr>
            <a:spLocks noGrp="1"/>
          </p:cNvSpPr>
          <p:nvPr>
            <p:ph sz="quarter" idx="1"/>
          </p:nvPr>
        </p:nvSpPr>
        <p:spPr/>
        <p:txBody>
          <a:bodyPr>
            <a:noAutofit/>
          </a:bodyPr>
          <a:lstStyle/>
          <a:p>
            <a:r>
              <a:rPr lang="en-US" sz="3600" dirty="0"/>
              <a:t>After the outbreak of World War I, wounded soldiers were sent to </a:t>
            </a:r>
            <a:r>
              <a:rPr lang="en-US" sz="3600" dirty="0" err="1"/>
              <a:t>Baschurch</a:t>
            </a:r>
            <a:r>
              <a:rPr lang="en-US" sz="3600" dirty="0"/>
              <a:t>, and many disabled people were treated by this special </a:t>
            </a:r>
            <a:r>
              <a:rPr lang="en-US" sz="3600" dirty="0" err="1"/>
              <a:t>orthopaedic</a:t>
            </a:r>
            <a:r>
              <a:rPr lang="en-US" sz="3600" dirty="0"/>
              <a:t> nurse</a:t>
            </a:r>
            <a:r>
              <a:rPr lang="en-US" sz="3600" dirty="0" smtClean="0"/>
              <a:t>.</a:t>
            </a:r>
          </a:p>
          <a:p>
            <a:r>
              <a:rPr lang="en-US" sz="3600" dirty="0"/>
              <a:t>Dame Agnes Hunt's memorial reads: “Reared in suffering thou shalt know how to solace others’ woe. The reward of pain doth lie in the gift of sympathy.” </a:t>
            </a:r>
          </a:p>
        </p:txBody>
      </p:sp>
    </p:spTree>
    <p:extLst>
      <p:ext uri="{BB962C8B-B14F-4D97-AF65-F5344CB8AC3E}">
        <p14:creationId xmlns:p14="http://schemas.microsoft.com/office/powerpoint/2010/main" val="41190873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60</a:t>
            </a:fld>
            <a:endParaRPr lang="en-US"/>
          </a:p>
        </p:txBody>
      </p:sp>
      <p:sp>
        <p:nvSpPr>
          <p:cNvPr id="5" name="Content Placeholder 4"/>
          <p:cNvSpPr>
            <a:spLocks noGrp="1"/>
          </p:cNvSpPr>
          <p:nvPr>
            <p:ph sz="quarter" idx="1"/>
          </p:nvPr>
        </p:nvSpPr>
        <p:spPr/>
        <p:txBody>
          <a:bodyPr>
            <a:normAutofit/>
          </a:bodyPr>
          <a:lstStyle/>
          <a:p>
            <a:r>
              <a:rPr lang="en-US" sz="4000" dirty="0"/>
              <a:t>If the nerve is thought to be repairable, surgical treatment may consist of:</a:t>
            </a:r>
          </a:p>
          <a:p>
            <a:pPr>
              <a:buFont typeface="Wingdings" panose="05000000000000000000" pitchFamily="2" charset="2"/>
              <a:buChar char="Ø"/>
            </a:pPr>
            <a:r>
              <a:rPr lang="en-US" sz="4000" dirty="0"/>
              <a:t>Nerve decompression</a:t>
            </a:r>
          </a:p>
          <a:p>
            <a:pPr>
              <a:buFont typeface="Wingdings" panose="05000000000000000000" pitchFamily="2" charset="2"/>
              <a:buChar char="Ø"/>
            </a:pPr>
            <a:r>
              <a:rPr lang="en-US" sz="4000" dirty="0"/>
              <a:t>Nerve repair</a:t>
            </a:r>
          </a:p>
          <a:p>
            <a:pPr>
              <a:buFont typeface="Wingdings" panose="05000000000000000000" pitchFamily="2" charset="2"/>
              <a:buChar char="Ø"/>
            </a:pPr>
            <a:r>
              <a:rPr lang="en-US" sz="4000" dirty="0"/>
              <a:t>Nerve graft</a:t>
            </a:r>
          </a:p>
          <a:p>
            <a:endParaRPr lang="en-US" sz="4000" dirty="0"/>
          </a:p>
        </p:txBody>
      </p:sp>
    </p:spTree>
    <p:extLst>
      <p:ext uri="{BB962C8B-B14F-4D97-AF65-F5344CB8AC3E}">
        <p14:creationId xmlns:p14="http://schemas.microsoft.com/office/powerpoint/2010/main" val="37542106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Vascular injuries</a:t>
            </a:r>
            <a:endParaRPr lang="en-US" sz="4800" b="1"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61</a:t>
            </a:fld>
            <a:endParaRPr lang="en-US"/>
          </a:p>
        </p:txBody>
      </p:sp>
      <p:sp>
        <p:nvSpPr>
          <p:cNvPr id="5" name="Content Placeholder 4"/>
          <p:cNvSpPr>
            <a:spLocks noGrp="1"/>
          </p:cNvSpPr>
          <p:nvPr>
            <p:ph sz="quarter" idx="1"/>
          </p:nvPr>
        </p:nvSpPr>
        <p:spPr/>
        <p:txBody>
          <a:bodyPr>
            <a:noAutofit/>
          </a:bodyPr>
          <a:lstStyle/>
          <a:p>
            <a:r>
              <a:rPr lang="en-US" sz="4000" dirty="0"/>
              <a:t>The term "vascular trauma" refers to injury to a blood vessel—an artery, which carries blood to an extremity or an organ, or a vein, which returns blood to the heart. Vascular Surgeons categorize these injuries by the type of trauma that caused them: blunt or penetrating injury.</a:t>
            </a:r>
          </a:p>
        </p:txBody>
      </p:sp>
    </p:spTree>
    <p:extLst>
      <p:ext uri="{BB962C8B-B14F-4D97-AF65-F5344CB8AC3E}">
        <p14:creationId xmlns:p14="http://schemas.microsoft.com/office/powerpoint/2010/main" val="28188644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62</a:t>
            </a:fld>
            <a:endParaRPr lang="en-US"/>
          </a:p>
        </p:txBody>
      </p:sp>
      <p:sp>
        <p:nvSpPr>
          <p:cNvPr id="5" name="Content Placeholder 4"/>
          <p:cNvSpPr>
            <a:spLocks noGrp="1"/>
          </p:cNvSpPr>
          <p:nvPr>
            <p:ph sz="quarter" idx="1"/>
          </p:nvPr>
        </p:nvSpPr>
        <p:spPr/>
        <p:txBody>
          <a:bodyPr>
            <a:noAutofit/>
          </a:bodyPr>
          <a:lstStyle/>
          <a:p>
            <a:r>
              <a:rPr lang="en-US" sz="3200" dirty="0"/>
              <a:t>A blunt injury can occur when a blood vessel is crushed or stretched.   </a:t>
            </a:r>
          </a:p>
          <a:p>
            <a:r>
              <a:rPr lang="en-US" sz="3200" dirty="0"/>
              <a:t>A penetrating injury can occur when a blood vessel is punctured, torn or severed.   </a:t>
            </a:r>
          </a:p>
          <a:p>
            <a:r>
              <a:rPr lang="en-US" sz="3200" dirty="0"/>
              <a:t>Either type of vascular trauma can cause the blood vessel to clot (thrombosis) and interrupt blood flow to an organ or extremity, or cause bleeding which can lead to life-threatening hemorrhage.</a:t>
            </a:r>
          </a:p>
          <a:p>
            <a:endParaRPr lang="en-US" sz="3200" dirty="0"/>
          </a:p>
        </p:txBody>
      </p:sp>
    </p:spTree>
    <p:extLst>
      <p:ext uri="{BB962C8B-B14F-4D97-AF65-F5344CB8AC3E}">
        <p14:creationId xmlns:p14="http://schemas.microsoft.com/office/powerpoint/2010/main" val="42653095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71B61"/>
                </a:solidFill>
                <a:latin typeface="Helvetica Neue"/>
              </a:rPr>
              <a:t>Vascular trauma </a:t>
            </a:r>
            <a:r>
              <a:rPr lang="en-US" b="1" dirty="0" smtClean="0">
                <a:solidFill>
                  <a:srgbClr val="771B61"/>
                </a:solidFill>
                <a:latin typeface="Helvetica Neue"/>
              </a:rPr>
              <a:t>causes</a:t>
            </a: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63</a:t>
            </a:fld>
            <a:endParaRPr lang="en-US"/>
          </a:p>
        </p:txBody>
      </p:sp>
      <p:sp>
        <p:nvSpPr>
          <p:cNvPr id="5" name="Content Placeholder 4"/>
          <p:cNvSpPr>
            <a:spLocks noGrp="1"/>
          </p:cNvSpPr>
          <p:nvPr>
            <p:ph sz="quarter" idx="1"/>
          </p:nvPr>
        </p:nvSpPr>
        <p:spPr/>
        <p:txBody>
          <a:bodyPr>
            <a:normAutofit lnSpcReduction="10000"/>
          </a:bodyPr>
          <a:lstStyle/>
          <a:p>
            <a:r>
              <a:rPr lang="en-US" dirty="0" smtClean="0">
                <a:solidFill>
                  <a:srgbClr val="404041"/>
                </a:solidFill>
                <a:latin typeface="Helvetica Neue"/>
              </a:rPr>
              <a:t>Vascular </a:t>
            </a:r>
            <a:r>
              <a:rPr lang="en-US" dirty="0">
                <a:solidFill>
                  <a:srgbClr val="404041"/>
                </a:solidFill>
                <a:latin typeface="Helvetica Neue"/>
              </a:rPr>
              <a:t>trauma can result from a wide range of causes, including:</a:t>
            </a:r>
          </a:p>
          <a:p>
            <a:pPr>
              <a:buFont typeface="Arial" panose="020B0604020202020204" pitchFamily="34" charset="0"/>
              <a:buChar char="•"/>
            </a:pPr>
            <a:r>
              <a:rPr lang="en-US" dirty="0">
                <a:solidFill>
                  <a:srgbClr val="404041"/>
                </a:solidFill>
                <a:latin typeface="Helvetica Neue"/>
              </a:rPr>
              <a:t>Injury (accidents, falls, cuts, etc.).</a:t>
            </a:r>
          </a:p>
          <a:p>
            <a:pPr>
              <a:buFont typeface="Arial" panose="020B0604020202020204" pitchFamily="34" charset="0"/>
              <a:buChar char="•"/>
            </a:pPr>
            <a:r>
              <a:rPr lang="en-US" dirty="0">
                <a:solidFill>
                  <a:srgbClr val="404041"/>
                </a:solidFill>
                <a:latin typeface="Helvetica Neue"/>
              </a:rPr>
              <a:t>Violence.</a:t>
            </a:r>
          </a:p>
          <a:p>
            <a:pPr>
              <a:buFont typeface="Arial" panose="020B0604020202020204" pitchFamily="34" charset="0"/>
              <a:buChar char="•"/>
            </a:pPr>
            <a:r>
              <a:rPr lang="en-US" dirty="0">
                <a:solidFill>
                  <a:srgbClr val="404041"/>
                </a:solidFill>
                <a:latin typeface="Helvetica Neue"/>
              </a:rPr>
              <a:t>Pinching of a vein or artery (internal or external).</a:t>
            </a:r>
          </a:p>
          <a:p>
            <a:pPr>
              <a:buFont typeface="Arial" panose="020B0604020202020204" pitchFamily="34" charset="0"/>
              <a:buChar char="•"/>
            </a:pPr>
            <a:r>
              <a:rPr lang="en-US" dirty="0">
                <a:solidFill>
                  <a:srgbClr val="404041"/>
                </a:solidFill>
                <a:latin typeface="Helvetica Neue"/>
              </a:rPr>
              <a:t>Dislocation of a bone.</a:t>
            </a:r>
          </a:p>
          <a:p>
            <a:pPr>
              <a:buFont typeface="Arial" panose="020B0604020202020204" pitchFamily="34" charset="0"/>
              <a:buChar char="•"/>
            </a:pPr>
            <a:r>
              <a:rPr lang="en-US" dirty="0">
                <a:solidFill>
                  <a:srgbClr val="404041"/>
                </a:solidFill>
                <a:latin typeface="Helvetica Neue"/>
              </a:rPr>
              <a:t>Piercing of a vein, such as with insertion of an IV.</a:t>
            </a:r>
          </a:p>
          <a:p>
            <a:endParaRPr lang="en-US" dirty="0"/>
          </a:p>
        </p:txBody>
      </p:sp>
    </p:spTree>
    <p:extLst>
      <p:ext uri="{BB962C8B-B14F-4D97-AF65-F5344CB8AC3E}">
        <p14:creationId xmlns:p14="http://schemas.microsoft.com/office/powerpoint/2010/main" val="15282140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71B61"/>
                </a:solidFill>
                <a:latin typeface="Helvetica Neue"/>
              </a:rPr>
              <a:t>Vascular trauma </a:t>
            </a:r>
            <a:r>
              <a:rPr lang="en-US" b="1" dirty="0" smtClean="0">
                <a:solidFill>
                  <a:srgbClr val="771B61"/>
                </a:solidFill>
                <a:latin typeface="Helvetica Neue"/>
              </a:rPr>
              <a:t>complications</a:t>
            </a: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64</a:t>
            </a:fld>
            <a:endParaRPr lang="en-US"/>
          </a:p>
        </p:txBody>
      </p:sp>
      <p:sp>
        <p:nvSpPr>
          <p:cNvPr id="5" name="Content Placeholder 4"/>
          <p:cNvSpPr>
            <a:spLocks noGrp="1"/>
          </p:cNvSpPr>
          <p:nvPr>
            <p:ph sz="quarter" idx="1"/>
          </p:nvPr>
        </p:nvSpPr>
        <p:spPr/>
        <p:txBody>
          <a:bodyPr/>
          <a:lstStyle/>
          <a:p>
            <a:r>
              <a:rPr lang="en-US" dirty="0" smtClean="0">
                <a:solidFill>
                  <a:srgbClr val="404041"/>
                </a:solidFill>
                <a:latin typeface="Helvetica Neue"/>
              </a:rPr>
              <a:t>Vascular </a:t>
            </a:r>
            <a:r>
              <a:rPr lang="en-US" dirty="0">
                <a:solidFill>
                  <a:srgbClr val="404041"/>
                </a:solidFill>
                <a:latin typeface="Helvetica Neue"/>
              </a:rPr>
              <a:t>trauma can lead to a number of complications, including:</a:t>
            </a:r>
          </a:p>
          <a:p>
            <a:pPr>
              <a:buFont typeface="Arial" panose="020B0604020202020204" pitchFamily="34" charset="0"/>
              <a:buChar char="•"/>
            </a:pPr>
            <a:r>
              <a:rPr lang="en-US" dirty="0">
                <a:solidFill>
                  <a:srgbClr val="404041"/>
                </a:solidFill>
                <a:latin typeface="Helvetica Neue"/>
              </a:rPr>
              <a:t>Loss of blood, sometimes a large amount.</a:t>
            </a:r>
          </a:p>
          <a:p>
            <a:pPr>
              <a:buFont typeface="Arial" panose="020B0604020202020204" pitchFamily="34" charset="0"/>
              <a:buChar char="•"/>
            </a:pPr>
            <a:r>
              <a:rPr lang="en-US" dirty="0">
                <a:solidFill>
                  <a:srgbClr val="404041"/>
                </a:solidFill>
                <a:latin typeface="Helvetica Neue"/>
              </a:rPr>
              <a:t>Formation of a blood clot (thrombosis).</a:t>
            </a:r>
          </a:p>
          <a:p>
            <a:pPr>
              <a:buFont typeface="Arial" panose="020B0604020202020204" pitchFamily="34" charset="0"/>
              <a:buChar char="•"/>
            </a:pPr>
            <a:r>
              <a:rPr lang="en-US" dirty="0">
                <a:solidFill>
                  <a:srgbClr val="404041"/>
                </a:solidFill>
                <a:latin typeface="Helvetica Neue"/>
              </a:rPr>
              <a:t>Bruising and swelling.</a:t>
            </a:r>
          </a:p>
          <a:p>
            <a:pPr>
              <a:buFont typeface="Arial" panose="020B0604020202020204" pitchFamily="34" charset="0"/>
              <a:buChar char="•"/>
            </a:pPr>
            <a:r>
              <a:rPr lang="en-US" dirty="0">
                <a:solidFill>
                  <a:srgbClr val="404041"/>
                </a:solidFill>
                <a:latin typeface="Helvetica Neue"/>
              </a:rPr>
              <a:t>Soreness or pain.</a:t>
            </a:r>
          </a:p>
          <a:p>
            <a:pPr>
              <a:buFont typeface="Arial" panose="020B0604020202020204" pitchFamily="34" charset="0"/>
              <a:buChar char="•"/>
            </a:pPr>
            <a:r>
              <a:rPr lang="en-US" dirty="0">
                <a:solidFill>
                  <a:srgbClr val="404041"/>
                </a:solidFill>
                <a:latin typeface="Helvetica Neue"/>
              </a:rPr>
              <a:t>Scarring.</a:t>
            </a:r>
            <a:endParaRPr lang="en-US" b="0" i="0" dirty="0">
              <a:solidFill>
                <a:srgbClr val="404041"/>
              </a:solidFill>
              <a:effectLst/>
              <a:latin typeface="Helvetica Neue"/>
            </a:endParaRPr>
          </a:p>
        </p:txBody>
      </p:sp>
    </p:spTree>
    <p:extLst>
      <p:ext uri="{BB962C8B-B14F-4D97-AF65-F5344CB8AC3E}">
        <p14:creationId xmlns:p14="http://schemas.microsoft.com/office/powerpoint/2010/main" val="17967043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soft tissue injury</a:t>
            </a:r>
            <a:r>
              <a:rPr lang="en-US" dirty="0"/>
              <a:t> </a:t>
            </a:r>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65</a:t>
            </a:fld>
            <a:endParaRPr lang="en-US"/>
          </a:p>
        </p:txBody>
      </p:sp>
      <p:sp>
        <p:nvSpPr>
          <p:cNvPr id="5" name="Content Placeholder 4"/>
          <p:cNvSpPr>
            <a:spLocks noGrp="1"/>
          </p:cNvSpPr>
          <p:nvPr>
            <p:ph sz="quarter" idx="1"/>
          </p:nvPr>
        </p:nvSpPr>
        <p:spPr/>
        <p:txBody>
          <a:bodyPr>
            <a:noAutofit/>
          </a:bodyPr>
          <a:lstStyle/>
          <a:p>
            <a:r>
              <a:rPr lang="en-US" sz="3600" dirty="0"/>
              <a:t>A </a:t>
            </a:r>
            <a:r>
              <a:rPr lang="en-US" sz="3600" b="1" dirty="0"/>
              <a:t>soft tissue injury</a:t>
            </a:r>
            <a:r>
              <a:rPr lang="en-US" sz="3600" dirty="0"/>
              <a:t> (STI) is the damage of </a:t>
            </a:r>
            <a:r>
              <a:rPr lang="en-US" sz="3600" dirty="0">
                <a:hlinkClick r:id="rId2" tooltip="Muscles"/>
              </a:rPr>
              <a:t>muscles</a:t>
            </a:r>
            <a:r>
              <a:rPr lang="en-US" sz="3600" dirty="0"/>
              <a:t>, </a:t>
            </a:r>
            <a:r>
              <a:rPr lang="en-US" sz="3600" dirty="0">
                <a:hlinkClick r:id="rId3" tooltip="Ligaments"/>
              </a:rPr>
              <a:t>ligaments</a:t>
            </a:r>
            <a:r>
              <a:rPr lang="en-US" sz="3600" dirty="0"/>
              <a:t> and </a:t>
            </a:r>
            <a:r>
              <a:rPr lang="en-US" sz="3600" dirty="0">
                <a:hlinkClick r:id="rId4" tooltip="Tendons"/>
              </a:rPr>
              <a:t>tendons</a:t>
            </a:r>
            <a:r>
              <a:rPr lang="en-US" sz="3600" dirty="0"/>
              <a:t> throughout the body. Common </a:t>
            </a:r>
            <a:r>
              <a:rPr lang="en-US" sz="3600" dirty="0">
                <a:hlinkClick r:id="rId5" tooltip="Soft tissue"/>
              </a:rPr>
              <a:t>soft tissue</a:t>
            </a:r>
            <a:r>
              <a:rPr lang="en-US" sz="3600" dirty="0"/>
              <a:t> injuries usually occur from a </a:t>
            </a:r>
            <a:r>
              <a:rPr lang="en-US" sz="3600" dirty="0">
                <a:hlinkClick r:id="rId6" tooltip="Sprain"/>
              </a:rPr>
              <a:t>sprain</a:t>
            </a:r>
            <a:r>
              <a:rPr lang="en-US" sz="3600" dirty="0"/>
              <a:t>, </a:t>
            </a:r>
            <a:r>
              <a:rPr lang="en-US" sz="3600" dirty="0">
                <a:hlinkClick r:id="rId7" tooltip="Strain (injury)"/>
              </a:rPr>
              <a:t>strain</a:t>
            </a:r>
            <a:r>
              <a:rPr lang="en-US" sz="3600" dirty="0"/>
              <a:t>, a one off blow resulting in a </a:t>
            </a:r>
            <a:r>
              <a:rPr lang="en-US" sz="3600" dirty="0">
                <a:hlinkClick r:id="rId8" tooltip="Contusion"/>
              </a:rPr>
              <a:t>contusion</a:t>
            </a:r>
            <a:r>
              <a:rPr lang="en-US" sz="3600" dirty="0"/>
              <a:t> or overuse of a particular part of the body. Soft tissue injuries can result in </a:t>
            </a:r>
            <a:r>
              <a:rPr lang="en-US" sz="3600" dirty="0">
                <a:hlinkClick r:id="rId9" tooltip="Pain"/>
              </a:rPr>
              <a:t>pain</a:t>
            </a:r>
            <a:r>
              <a:rPr lang="en-US" sz="3600" dirty="0"/>
              <a:t>, </a:t>
            </a:r>
            <a:r>
              <a:rPr lang="en-US" sz="3600" dirty="0">
                <a:hlinkClick r:id="rId10" tooltip="Swelling (medical)"/>
              </a:rPr>
              <a:t>swelling</a:t>
            </a:r>
            <a:r>
              <a:rPr lang="en-US" sz="3600" dirty="0"/>
              <a:t>, </a:t>
            </a:r>
            <a:r>
              <a:rPr lang="en-US" sz="3600" dirty="0">
                <a:hlinkClick r:id="rId11" tooltip="Bruising"/>
              </a:rPr>
              <a:t>bruising</a:t>
            </a:r>
            <a:r>
              <a:rPr lang="en-US" sz="3600" dirty="0"/>
              <a:t> and loss of function.</a:t>
            </a:r>
          </a:p>
        </p:txBody>
      </p:sp>
    </p:spTree>
    <p:extLst>
      <p:ext uri="{BB962C8B-B14F-4D97-AF65-F5344CB8AC3E}">
        <p14:creationId xmlns:p14="http://schemas.microsoft.com/office/powerpoint/2010/main" val="743581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are the most common soft tissue injuries?</a:t>
            </a:r>
            <a:br>
              <a:rPr lang="en-US" b="1" dirty="0"/>
            </a:br>
            <a:endParaRPr lang="en-US"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66</a:t>
            </a:fld>
            <a:endParaRPr lang="en-US"/>
          </a:p>
        </p:txBody>
      </p:sp>
      <p:sp>
        <p:nvSpPr>
          <p:cNvPr id="5" name="Content Placeholder 4"/>
          <p:cNvSpPr>
            <a:spLocks noGrp="1"/>
          </p:cNvSpPr>
          <p:nvPr>
            <p:ph sz="quarter" idx="1"/>
          </p:nvPr>
        </p:nvSpPr>
        <p:spPr/>
        <p:txBody>
          <a:bodyPr>
            <a:normAutofit/>
          </a:bodyPr>
          <a:lstStyle/>
          <a:p>
            <a:pPr fontAlgn="base"/>
            <a:r>
              <a:rPr lang="en-US" sz="4000" dirty="0" smtClean="0"/>
              <a:t>Ankle </a:t>
            </a:r>
            <a:r>
              <a:rPr lang="en-US" sz="4000" dirty="0"/>
              <a:t>Spain (see exercise routine below)</a:t>
            </a:r>
          </a:p>
          <a:p>
            <a:pPr fontAlgn="base"/>
            <a:r>
              <a:rPr lang="en-US" sz="4000" dirty="0"/>
              <a:t>Back Strain </a:t>
            </a:r>
            <a:r>
              <a:rPr lang="en-US" sz="4000" u="sng" dirty="0">
                <a:hlinkClick r:id="rId2"/>
              </a:rPr>
              <a:t>(see article on back pain)</a:t>
            </a:r>
            <a:endParaRPr lang="en-US" sz="4000" dirty="0"/>
          </a:p>
          <a:p>
            <a:pPr fontAlgn="base"/>
            <a:r>
              <a:rPr lang="en-US" sz="4000" dirty="0"/>
              <a:t>Calf Strain</a:t>
            </a:r>
          </a:p>
          <a:p>
            <a:pPr fontAlgn="base"/>
            <a:r>
              <a:rPr lang="en-US" sz="4000" dirty="0"/>
              <a:t>Golfers/Tennis elbow</a:t>
            </a:r>
          </a:p>
          <a:p>
            <a:pPr fontAlgn="base"/>
            <a:r>
              <a:rPr lang="en-US" sz="4000" dirty="0"/>
              <a:t>Hamstring strain</a:t>
            </a:r>
          </a:p>
          <a:p>
            <a:endParaRPr lang="en-US" sz="4000" dirty="0"/>
          </a:p>
        </p:txBody>
      </p:sp>
    </p:spTree>
    <p:extLst>
      <p:ext uri="{BB962C8B-B14F-4D97-AF65-F5344CB8AC3E}">
        <p14:creationId xmlns:p14="http://schemas.microsoft.com/office/powerpoint/2010/main" val="26828647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hlinkClick r:id="rId2"/>
              </a:rPr>
              <a:t>Amputation</a:t>
            </a:r>
            <a:r>
              <a:rPr lang="en-US" b="1" dirty="0"/>
              <a:t> </a:t>
            </a:r>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67</a:t>
            </a:fld>
            <a:endParaRPr lang="en-US"/>
          </a:p>
        </p:txBody>
      </p:sp>
      <p:sp>
        <p:nvSpPr>
          <p:cNvPr id="5" name="Content Placeholder 4"/>
          <p:cNvSpPr>
            <a:spLocks noGrp="1"/>
          </p:cNvSpPr>
          <p:nvPr>
            <p:ph sz="quarter" idx="1"/>
          </p:nvPr>
        </p:nvSpPr>
        <p:spPr/>
        <p:txBody>
          <a:bodyPr>
            <a:normAutofit/>
          </a:bodyPr>
          <a:lstStyle/>
          <a:p>
            <a:r>
              <a:rPr lang="en-US" sz="4400" dirty="0">
                <a:hlinkClick r:id="rId2"/>
              </a:rPr>
              <a:t>Amputation</a:t>
            </a:r>
            <a:r>
              <a:rPr lang="en-US" sz="4400" dirty="0"/>
              <a:t> is the surgical removal of all or part of a limb or extremity such as an arm, leg, foot, hand, toe, or finger.</a:t>
            </a:r>
          </a:p>
        </p:txBody>
      </p:sp>
    </p:spTree>
    <p:extLst>
      <p:ext uri="{BB962C8B-B14F-4D97-AF65-F5344CB8AC3E}">
        <p14:creationId xmlns:p14="http://schemas.microsoft.com/office/powerpoint/2010/main" val="37088971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causes the need for amputations</a:t>
            </a:r>
            <a:r>
              <a:rPr lang="en-US" b="1" dirty="0" smtClean="0"/>
              <a:t>?</a:t>
            </a:r>
            <a:endParaRPr lang="en-US" b="1" dirty="0"/>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68</a:t>
            </a:fld>
            <a:endParaRPr lang="en-US"/>
          </a:p>
        </p:txBody>
      </p:sp>
      <p:sp>
        <p:nvSpPr>
          <p:cNvPr id="5" name="Content Placeholder 4"/>
          <p:cNvSpPr>
            <a:spLocks noGrp="1"/>
          </p:cNvSpPr>
          <p:nvPr>
            <p:ph sz="quarter" idx="1"/>
          </p:nvPr>
        </p:nvSpPr>
        <p:spPr/>
        <p:txBody>
          <a:bodyPr>
            <a:normAutofit fontScale="92500" lnSpcReduction="10000"/>
          </a:bodyPr>
          <a:lstStyle/>
          <a:p>
            <a:pPr fontAlgn="base"/>
            <a:r>
              <a:rPr lang="en-US" dirty="0">
                <a:solidFill>
                  <a:srgbClr val="000000"/>
                </a:solidFill>
                <a:latin typeface="noto_sansregular"/>
              </a:rPr>
              <a:t>The causes for amputation may include any of the following:</a:t>
            </a:r>
          </a:p>
          <a:p>
            <a:pPr fontAlgn="base">
              <a:buFont typeface="Arial" panose="020B0604020202020204" pitchFamily="34" charset="0"/>
              <a:buChar char="•"/>
            </a:pPr>
            <a:r>
              <a:rPr lang="en-US" dirty="0">
                <a:solidFill>
                  <a:srgbClr val="333333"/>
                </a:solidFill>
                <a:latin typeface="noto_sansregular"/>
              </a:rPr>
              <a:t>Diseases, such as blood vessel disease (called peripheral vascular disease or PVD), diabetes, blood clots, or osteomyelitis (an infection in the bones).</a:t>
            </a:r>
          </a:p>
          <a:p>
            <a:pPr fontAlgn="base">
              <a:buFont typeface="Arial" panose="020B0604020202020204" pitchFamily="34" charset="0"/>
              <a:buChar char="•"/>
            </a:pPr>
            <a:r>
              <a:rPr lang="en-US" dirty="0">
                <a:solidFill>
                  <a:srgbClr val="333333"/>
                </a:solidFill>
                <a:latin typeface="noto_sansregular"/>
              </a:rPr>
              <a:t>Injuries, especially of the arms. Seventy-five percent of upper extremity amputations are related to trauma.</a:t>
            </a:r>
          </a:p>
          <a:p>
            <a:pPr fontAlgn="base">
              <a:buFont typeface="Arial" panose="020B0604020202020204" pitchFamily="34" charset="0"/>
              <a:buChar char="•"/>
            </a:pPr>
            <a:r>
              <a:rPr lang="en-US" dirty="0">
                <a:solidFill>
                  <a:srgbClr val="333333"/>
                </a:solidFill>
                <a:latin typeface="noto_sansregular"/>
              </a:rPr>
              <a:t>Surgery to remove tumors from bones and muscles.</a:t>
            </a:r>
          </a:p>
          <a:p>
            <a:endParaRPr lang="en-US" dirty="0"/>
          </a:p>
        </p:txBody>
      </p:sp>
    </p:spTree>
    <p:extLst>
      <p:ext uri="{BB962C8B-B14F-4D97-AF65-F5344CB8AC3E}">
        <p14:creationId xmlns:p14="http://schemas.microsoft.com/office/powerpoint/2010/main" val="39292215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Rehabilitation</a:t>
            </a:r>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69</a:t>
            </a:fld>
            <a:endParaRPr lang="en-US"/>
          </a:p>
        </p:txBody>
      </p:sp>
      <p:sp>
        <p:nvSpPr>
          <p:cNvPr id="5" name="Content Placeholder 4"/>
          <p:cNvSpPr>
            <a:spLocks noGrp="1"/>
          </p:cNvSpPr>
          <p:nvPr>
            <p:ph sz="quarter" idx="1"/>
          </p:nvPr>
        </p:nvSpPr>
        <p:spPr/>
        <p:txBody>
          <a:bodyPr>
            <a:noAutofit/>
          </a:bodyPr>
          <a:lstStyle/>
          <a:p>
            <a:r>
              <a:rPr lang="en-US" sz="3600" dirty="0"/>
              <a:t>Loss of a limb produces a permanent disability that can impact a patient's self-image, self-care, and mobility (movement). Rehabilitation of the patient with an amputation begins after surgery during the acute treatment phase. As the patient's condition improves, a more extensive rehabilitation program is often begun.</a:t>
            </a:r>
          </a:p>
        </p:txBody>
      </p:sp>
    </p:spTree>
    <p:extLst>
      <p:ext uri="{BB962C8B-B14F-4D97-AF65-F5344CB8AC3E}">
        <p14:creationId xmlns:p14="http://schemas.microsoft.com/office/powerpoint/2010/main" val="1085316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7</a:t>
            </a:fld>
            <a:endParaRPr lang="en-US"/>
          </a:p>
        </p:txBody>
      </p:sp>
      <p:sp>
        <p:nvSpPr>
          <p:cNvPr id="5" name="Content Placeholder 4"/>
          <p:cNvSpPr>
            <a:spLocks noGrp="1"/>
          </p:cNvSpPr>
          <p:nvPr>
            <p:ph sz="quarter" idx="1"/>
          </p:nvPr>
        </p:nvSpPr>
        <p:spPr/>
        <p:txBody>
          <a:bodyPr>
            <a:normAutofit/>
          </a:bodyPr>
          <a:lstStyle/>
          <a:p>
            <a:r>
              <a:rPr lang="en-US" sz="3200" dirty="0"/>
              <a:t>Traditionally, </a:t>
            </a:r>
            <a:r>
              <a:rPr lang="en-US" sz="3200" dirty="0" err="1"/>
              <a:t>orthopaedic</a:t>
            </a:r>
            <a:r>
              <a:rPr lang="en-US" sz="3200" dirty="0"/>
              <a:t> nurses practiced in hospital settings in either dedicated </a:t>
            </a:r>
            <a:r>
              <a:rPr lang="en-US" sz="3200" dirty="0" err="1"/>
              <a:t>orthopaedic</a:t>
            </a:r>
            <a:r>
              <a:rPr lang="en-US" sz="3200" dirty="0"/>
              <a:t> units or in the operating room. Within the past few years, we’ve seen changes in our field; many </a:t>
            </a:r>
            <a:r>
              <a:rPr lang="en-US" sz="3200" dirty="0" err="1"/>
              <a:t>orthopaedic</a:t>
            </a:r>
            <a:r>
              <a:rPr lang="en-US" sz="3200" dirty="0"/>
              <a:t> units have evolved into mixed units caring for a diverse patient population and </a:t>
            </a:r>
            <a:r>
              <a:rPr lang="en-US" sz="3200" dirty="0" err="1"/>
              <a:t>orthopaedic</a:t>
            </a:r>
            <a:r>
              <a:rPr lang="en-US" sz="3200" dirty="0"/>
              <a:t> nurses have expanded to take on a variety of professional roles. </a:t>
            </a:r>
          </a:p>
        </p:txBody>
      </p:sp>
    </p:spTree>
    <p:extLst>
      <p:ext uri="{BB962C8B-B14F-4D97-AF65-F5344CB8AC3E}">
        <p14:creationId xmlns:p14="http://schemas.microsoft.com/office/powerpoint/2010/main" val="11017045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6200" y="76200"/>
            <a:ext cx="8915400" cy="609600"/>
          </a:xfrm>
        </p:spPr>
        <p:txBody>
          <a:bodyPr>
            <a:normAutofit fontScale="90000"/>
          </a:bodyPr>
          <a:lstStyle/>
          <a:p>
            <a:r>
              <a:rPr lang="en-US" dirty="0"/>
              <a:t>Disorders</a:t>
            </a:r>
          </a:p>
        </p:txBody>
      </p:sp>
      <p:sp>
        <p:nvSpPr>
          <p:cNvPr id="150531" name="Rectangle 3"/>
          <p:cNvSpPr>
            <a:spLocks noGrp="1" noChangeArrowheads="1"/>
          </p:cNvSpPr>
          <p:nvPr>
            <p:ph type="body" sz="half" idx="1"/>
          </p:nvPr>
        </p:nvSpPr>
        <p:spPr>
          <a:xfrm>
            <a:off x="228602" y="685800"/>
            <a:ext cx="4419599" cy="6096000"/>
          </a:xfrm>
        </p:spPr>
        <p:txBody>
          <a:bodyPr>
            <a:noAutofit/>
          </a:bodyPr>
          <a:lstStyle/>
          <a:p>
            <a:pPr>
              <a:lnSpc>
                <a:spcPct val="90000"/>
              </a:lnSpc>
            </a:pPr>
            <a:r>
              <a:rPr lang="en-US" sz="2400" dirty="0" smtClean="0"/>
              <a:t>Skeletal </a:t>
            </a:r>
            <a:r>
              <a:rPr lang="en-US" sz="2400" dirty="0" err="1" smtClean="0"/>
              <a:t>dysplasias</a:t>
            </a:r>
            <a:r>
              <a:rPr lang="en-US" sz="2400" dirty="0" smtClean="0"/>
              <a:t> and malformations</a:t>
            </a:r>
          </a:p>
          <a:p>
            <a:pPr lvl="1">
              <a:lnSpc>
                <a:spcPct val="90000"/>
              </a:lnSpc>
            </a:pPr>
            <a:r>
              <a:rPr lang="en-US" sz="2400" dirty="0" smtClean="0"/>
              <a:t>Hip </a:t>
            </a:r>
            <a:r>
              <a:rPr lang="en-US" sz="2400" dirty="0"/>
              <a:t>dysplasia</a:t>
            </a:r>
          </a:p>
          <a:p>
            <a:pPr lvl="1">
              <a:lnSpc>
                <a:spcPct val="90000"/>
              </a:lnSpc>
            </a:pPr>
            <a:r>
              <a:rPr lang="en-US" sz="2400" dirty="0"/>
              <a:t>Scoliosis</a:t>
            </a:r>
          </a:p>
          <a:p>
            <a:pPr lvl="1">
              <a:lnSpc>
                <a:spcPct val="90000"/>
              </a:lnSpc>
            </a:pPr>
            <a:r>
              <a:rPr lang="en-US" sz="2400" dirty="0" smtClean="0"/>
              <a:t>Deco-generative</a:t>
            </a:r>
            <a:endParaRPr lang="en-US" sz="2400" dirty="0"/>
          </a:p>
          <a:p>
            <a:pPr>
              <a:lnSpc>
                <a:spcPct val="90000"/>
              </a:lnSpc>
            </a:pPr>
            <a:r>
              <a:rPr lang="en-US" sz="2400" dirty="0" smtClean="0"/>
              <a:t>Inflammatory &amp; rheumatic disorders</a:t>
            </a:r>
          </a:p>
          <a:p>
            <a:pPr lvl="1">
              <a:lnSpc>
                <a:spcPct val="90000"/>
              </a:lnSpc>
            </a:pPr>
            <a:r>
              <a:rPr lang="en-US" sz="2400" dirty="0" smtClean="0"/>
              <a:t>Arthritis</a:t>
            </a:r>
            <a:endParaRPr lang="en-US" sz="2400" dirty="0"/>
          </a:p>
          <a:p>
            <a:pPr lvl="2">
              <a:lnSpc>
                <a:spcPct val="90000"/>
              </a:lnSpc>
            </a:pPr>
            <a:r>
              <a:rPr lang="en-US" sz="2400" dirty="0" smtClean="0"/>
              <a:t>Rheumatoid arthritis</a:t>
            </a:r>
            <a:endParaRPr lang="en-US" sz="2400" dirty="0"/>
          </a:p>
          <a:p>
            <a:pPr lvl="2">
              <a:lnSpc>
                <a:spcPct val="90000"/>
              </a:lnSpc>
            </a:pPr>
            <a:r>
              <a:rPr lang="en-US" sz="2400" dirty="0"/>
              <a:t>Osteoarthritis</a:t>
            </a:r>
          </a:p>
          <a:p>
            <a:pPr lvl="2">
              <a:lnSpc>
                <a:spcPct val="90000"/>
              </a:lnSpc>
            </a:pPr>
            <a:r>
              <a:rPr lang="en-US" sz="2400" dirty="0"/>
              <a:t>Gout</a:t>
            </a:r>
          </a:p>
          <a:p>
            <a:pPr lvl="1">
              <a:lnSpc>
                <a:spcPct val="90000"/>
              </a:lnSpc>
            </a:pPr>
            <a:r>
              <a:rPr lang="en-US" sz="2400" dirty="0" err="1" smtClean="0"/>
              <a:t>Ankylosis</a:t>
            </a:r>
            <a:r>
              <a:rPr lang="en-US" sz="2400" dirty="0" smtClean="0"/>
              <a:t> &amp; </a:t>
            </a:r>
            <a:r>
              <a:rPr lang="en-US" sz="2400" dirty="0" err="1" smtClean="0"/>
              <a:t>Ankylosing</a:t>
            </a:r>
            <a:r>
              <a:rPr lang="en-US" sz="2400" dirty="0" smtClean="0"/>
              <a:t> </a:t>
            </a:r>
            <a:r>
              <a:rPr lang="en-US" sz="2400" dirty="0" err="1"/>
              <a:t>sponylitis</a:t>
            </a:r>
            <a:endParaRPr lang="en-US" sz="2400" dirty="0"/>
          </a:p>
          <a:p>
            <a:pPr lvl="1">
              <a:lnSpc>
                <a:spcPct val="90000"/>
              </a:lnSpc>
            </a:pPr>
            <a:r>
              <a:rPr lang="en-US" sz="2400" dirty="0" smtClean="0">
                <a:solidFill>
                  <a:srgbClr val="FF0000"/>
                </a:solidFill>
              </a:rPr>
              <a:t>Systemic </a:t>
            </a:r>
            <a:r>
              <a:rPr lang="en-US" sz="2400" dirty="0">
                <a:solidFill>
                  <a:srgbClr val="FF0000"/>
                </a:solidFill>
              </a:rPr>
              <a:t>Lupus </a:t>
            </a:r>
            <a:r>
              <a:rPr lang="en-US" sz="2400" dirty="0" err="1">
                <a:solidFill>
                  <a:srgbClr val="FF0000"/>
                </a:solidFill>
              </a:rPr>
              <a:t>Erythematosus</a:t>
            </a:r>
            <a:endParaRPr lang="en-US" sz="2400" dirty="0">
              <a:solidFill>
                <a:srgbClr val="FF0000"/>
              </a:solidFill>
            </a:endParaRPr>
          </a:p>
          <a:p>
            <a:pPr lvl="1">
              <a:lnSpc>
                <a:spcPct val="90000"/>
              </a:lnSpc>
            </a:pPr>
            <a:r>
              <a:rPr lang="en-US" sz="2400" dirty="0" smtClean="0">
                <a:solidFill>
                  <a:srgbClr val="FF0000"/>
                </a:solidFill>
              </a:rPr>
              <a:t>Scleroderma</a:t>
            </a:r>
          </a:p>
        </p:txBody>
      </p:sp>
      <p:sp>
        <p:nvSpPr>
          <p:cNvPr id="150532" name="Rectangle 4"/>
          <p:cNvSpPr>
            <a:spLocks noGrp="1" noChangeArrowheads="1"/>
          </p:cNvSpPr>
          <p:nvPr>
            <p:ph type="body" sz="half" idx="2"/>
          </p:nvPr>
        </p:nvSpPr>
        <p:spPr>
          <a:xfrm>
            <a:off x="4648201" y="685800"/>
            <a:ext cx="4343400" cy="5867400"/>
          </a:xfrm>
        </p:spPr>
        <p:txBody>
          <a:bodyPr>
            <a:normAutofit/>
          </a:bodyPr>
          <a:lstStyle/>
          <a:p>
            <a:pPr>
              <a:lnSpc>
                <a:spcPct val="90000"/>
              </a:lnSpc>
            </a:pPr>
            <a:r>
              <a:rPr lang="en-US" sz="3200" dirty="0" smtClean="0"/>
              <a:t>Metabolic/endocrine bone disorders:</a:t>
            </a:r>
          </a:p>
          <a:p>
            <a:pPr lvl="1">
              <a:lnSpc>
                <a:spcPct val="90000"/>
              </a:lnSpc>
            </a:pPr>
            <a:r>
              <a:rPr lang="en-US" sz="3200" dirty="0">
                <a:solidFill>
                  <a:srgbClr val="FF0000"/>
                </a:solidFill>
              </a:rPr>
              <a:t>Paget’s dx</a:t>
            </a:r>
          </a:p>
          <a:p>
            <a:pPr lvl="1">
              <a:lnSpc>
                <a:spcPct val="90000"/>
              </a:lnSpc>
            </a:pPr>
            <a:r>
              <a:rPr lang="en-US" sz="3200" dirty="0" smtClean="0"/>
              <a:t>Osteoporosis</a:t>
            </a:r>
          </a:p>
          <a:p>
            <a:pPr lvl="1">
              <a:lnSpc>
                <a:spcPct val="90000"/>
              </a:lnSpc>
            </a:pPr>
            <a:r>
              <a:rPr lang="en-US" sz="3200" dirty="0" err="1" smtClean="0"/>
              <a:t>Osteomalacia</a:t>
            </a:r>
            <a:endParaRPr lang="en-US" sz="3200" dirty="0" smtClean="0"/>
          </a:p>
          <a:p>
            <a:pPr>
              <a:lnSpc>
                <a:spcPct val="90000"/>
              </a:lnSpc>
            </a:pPr>
            <a:r>
              <a:rPr lang="en-US" sz="3200" dirty="0" smtClean="0"/>
              <a:t>Bone </a:t>
            </a:r>
            <a:r>
              <a:rPr lang="en-US" sz="3200" dirty="0"/>
              <a:t>tumors: </a:t>
            </a:r>
            <a:endParaRPr lang="en-US" sz="3200" dirty="0" smtClean="0"/>
          </a:p>
          <a:p>
            <a:pPr lvl="1">
              <a:lnSpc>
                <a:spcPct val="90000"/>
              </a:lnSpc>
            </a:pPr>
            <a:r>
              <a:rPr lang="en-US" sz="3200" dirty="0" smtClean="0"/>
              <a:t>Osteosarcoma</a:t>
            </a:r>
            <a:endParaRPr lang="en-US" sz="3200" dirty="0"/>
          </a:p>
          <a:p>
            <a:pPr>
              <a:lnSpc>
                <a:spcPct val="90000"/>
              </a:lnSpc>
            </a:pPr>
            <a:r>
              <a:rPr lang="en-US" sz="3200" dirty="0" smtClean="0"/>
              <a:t>Bone infections</a:t>
            </a:r>
          </a:p>
          <a:p>
            <a:pPr lvl="1">
              <a:lnSpc>
                <a:spcPct val="90000"/>
              </a:lnSpc>
            </a:pPr>
            <a:r>
              <a:rPr lang="en-US" sz="3200" dirty="0" smtClean="0"/>
              <a:t>Osteomyelitis</a:t>
            </a:r>
          </a:p>
          <a:p>
            <a:pPr lvl="1">
              <a:lnSpc>
                <a:spcPct val="90000"/>
              </a:lnSpc>
            </a:pPr>
            <a:r>
              <a:rPr lang="en-US" sz="3200" dirty="0"/>
              <a:t>Tuberculosis of spine </a:t>
            </a:r>
          </a:p>
          <a:p>
            <a:pPr>
              <a:lnSpc>
                <a:spcPct val="90000"/>
              </a:lnSpc>
            </a:pPr>
            <a:endParaRPr lang="en-US" sz="3200" dirty="0"/>
          </a:p>
          <a:p>
            <a:pPr>
              <a:lnSpc>
                <a:spcPct val="90000"/>
              </a:lnSpc>
            </a:pPr>
            <a:endParaRPr lang="en-US" sz="3200" dirty="0"/>
          </a:p>
        </p:txBody>
      </p:sp>
      <p:sp>
        <p:nvSpPr>
          <p:cNvPr id="2" name="Date Placeholder 1"/>
          <p:cNvSpPr>
            <a:spLocks noGrp="1"/>
          </p:cNvSpPr>
          <p:nvPr>
            <p:ph type="dt" sz="half" idx="15"/>
          </p:nvPr>
        </p:nvSpPr>
        <p:spPr/>
        <p:txBody>
          <a:bodyPr/>
          <a:lstStyle/>
          <a:p>
            <a:fld id="{90558998-5745-4AC7-BE05-B0EB8EAC666F}" type="datetime1">
              <a:rPr lang="en-US" smtClean="0"/>
              <a:t>8/18/2020</a:t>
            </a:fld>
            <a:endParaRPr lang="en-US"/>
          </a:p>
        </p:txBody>
      </p:sp>
      <p:sp>
        <p:nvSpPr>
          <p:cNvPr id="3" name="Footer Placeholder 2"/>
          <p:cNvSpPr>
            <a:spLocks noGrp="1"/>
          </p:cNvSpPr>
          <p:nvPr>
            <p:ph type="ftr" sz="quarter" idx="17"/>
          </p:nvPr>
        </p:nvSpPr>
        <p:spPr/>
        <p:txBody>
          <a:bodyPr/>
          <a:lstStyle/>
          <a:p>
            <a:r>
              <a:rPr lang="en-US" smtClean="0"/>
              <a:t>V.K 2019</a:t>
            </a:r>
            <a:endParaRPr lang="en-US"/>
          </a:p>
        </p:txBody>
      </p:sp>
      <p:sp>
        <p:nvSpPr>
          <p:cNvPr id="4" name="Slide Number Placeholder 3"/>
          <p:cNvSpPr>
            <a:spLocks noGrp="1"/>
          </p:cNvSpPr>
          <p:nvPr>
            <p:ph type="sldNum" sz="quarter" idx="16"/>
          </p:nvPr>
        </p:nvSpPr>
        <p:spPr/>
        <p:txBody>
          <a:bodyPr>
            <a:normAutofit fontScale="85000" lnSpcReduction="20000"/>
          </a:bodyPr>
          <a:lstStyle/>
          <a:p>
            <a:fld id="{08AA56A4-ACE6-4418-8F94-C9D452C3DDAF}" type="slidenum">
              <a:rPr lang="en-US" smtClean="0"/>
              <a:pPr/>
              <a:t>70</a:t>
            </a:fld>
            <a:endParaRPr lang="en-US"/>
          </a:p>
        </p:txBody>
      </p:sp>
    </p:spTree>
    <p:extLst>
      <p:ext uri="{BB962C8B-B14F-4D97-AF65-F5344CB8AC3E}">
        <p14:creationId xmlns:p14="http://schemas.microsoft.com/office/powerpoint/2010/main" val="41010032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219200" y="4191001"/>
            <a:ext cx="7123113" cy="2017712"/>
          </a:xfrm>
        </p:spPr>
        <p:txBody>
          <a:bodyPr>
            <a:normAutofit/>
          </a:bodyPr>
          <a:lstStyle/>
          <a:p>
            <a:pPr marL="457200" indent="-457200">
              <a:lnSpc>
                <a:spcPct val="90000"/>
              </a:lnSpc>
              <a:buFont typeface="Wingdings" panose="05000000000000000000" pitchFamily="2" charset="2"/>
              <a:buChar char="§"/>
            </a:pPr>
            <a:r>
              <a:rPr lang="en-US" dirty="0" smtClean="0"/>
              <a:t>Talipes/ club foot</a:t>
            </a:r>
          </a:p>
          <a:p>
            <a:pPr marL="457200" indent="-457200">
              <a:lnSpc>
                <a:spcPct val="90000"/>
              </a:lnSpc>
              <a:buFont typeface="Wingdings" panose="05000000000000000000" pitchFamily="2" charset="2"/>
              <a:buChar char="§"/>
            </a:pPr>
            <a:r>
              <a:rPr lang="en-US" dirty="0" err="1"/>
              <a:t>Osteogenesis</a:t>
            </a:r>
            <a:r>
              <a:rPr lang="en-US" dirty="0"/>
              <a:t> </a:t>
            </a:r>
            <a:r>
              <a:rPr lang="en-US" dirty="0" err="1"/>
              <a:t>imperfecta</a:t>
            </a:r>
            <a:endParaRPr lang="en-US" dirty="0"/>
          </a:p>
          <a:p>
            <a:pPr marL="457200" indent="-457200">
              <a:lnSpc>
                <a:spcPct val="90000"/>
              </a:lnSpc>
              <a:buFont typeface="Wingdings" panose="05000000000000000000" pitchFamily="2" charset="2"/>
              <a:buChar char="§"/>
            </a:pPr>
            <a:r>
              <a:rPr lang="en-US" dirty="0" smtClean="0"/>
              <a:t>Hip </a:t>
            </a:r>
            <a:r>
              <a:rPr lang="en-US" dirty="0"/>
              <a:t>dysplasia</a:t>
            </a:r>
          </a:p>
          <a:p>
            <a:pPr marL="457200" indent="-457200">
              <a:lnSpc>
                <a:spcPct val="90000"/>
              </a:lnSpc>
              <a:buFont typeface="Wingdings" panose="05000000000000000000" pitchFamily="2" charset="2"/>
              <a:buChar char="§"/>
            </a:pPr>
            <a:r>
              <a:rPr lang="en-US" dirty="0" smtClean="0"/>
              <a:t>Scoliosis, kyphosis, </a:t>
            </a:r>
            <a:r>
              <a:rPr lang="en-US" dirty="0" err="1" smtClean="0"/>
              <a:t>Lordosis</a:t>
            </a:r>
            <a:endParaRPr lang="en-US" dirty="0"/>
          </a:p>
          <a:p>
            <a:endParaRPr lang="en-US" dirty="0"/>
          </a:p>
        </p:txBody>
      </p:sp>
      <p:sp>
        <p:nvSpPr>
          <p:cNvPr id="7" name="Title 6"/>
          <p:cNvSpPr>
            <a:spLocks noGrp="1"/>
          </p:cNvSpPr>
          <p:nvPr>
            <p:ph type="title"/>
          </p:nvPr>
        </p:nvSpPr>
        <p:spPr>
          <a:xfrm>
            <a:off x="1371600" y="1600200"/>
            <a:ext cx="7772400" cy="1905000"/>
          </a:xfrm>
          <a:solidFill>
            <a:schemeClr val="accent1"/>
          </a:solidFill>
        </p:spPr>
        <p:txBody>
          <a:bodyPr>
            <a:normAutofit fontScale="90000"/>
          </a:bodyPr>
          <a:lstStyle/>
          <a:p>
            <a:r>
              <a:rPr lang="en-US" b="1" i="1" dirty="0" smtClean="0"/>
              <a:t>SKELETAL DYSPLASIAS AND MALFORMATIONS</a:t>
            </a:r>
            <a:r>
              <a:rPr lang="en-US" b="1" i="1" dirty="0"/>
              <a:t/>
            </a:r>
            <a:br>
              <a:rPr lang="en-US" b="1" i="1" dirty="0"/>
            </a:br>
            <a:endParaRPr lang="en-US" b="1" i="1" dirty="0"/>
          </a:p>
        </p:txBody>
      </p:sp>
      <p:sp>
        <p:nvSpPr>
          <p:cNvPr id="6" name="Footer Placeholder 5"/>
          <p:cNvSpPr>
            <a:spLocks noGrp="1"/>
          </p:cNvSpPr>
          <p:nvPr>
            <p:ph type="ftr" sz="quarter" idx="12"/>
          </p:nvPr>
        </p:nvSpPr>
        <p:spPr/>
        <p:txBody>
          <a:bodyPr/>
          <a:lstStyle/>
          <a:p>
            <a:r>
              <a:rPr lang="en-US" smtClean="0"/>
              <a:t>V.K 2019</a:t>
            </a:r>
            <a:endParaRPr lang="en-US"/>
          </a:p>
        </p:txBody>
      </p:sp>
      <p:sp>
        <p:nvSpPr>
          <p:cNvPr id="2" name="Date Placeholder 1"/>
          <p:cNvSpPr>
            <a:spLocks noGrp="1"/>
          </p:cNvSpPr>
          <p:nvPr>
            <p:ph type="dt" sz="half" idx="10"/>
          </p:nvPr>
        </p:nvSpPr>
        <p:spPr/>
        <p:txBody>
          <a:bodyPr/>
          <a:lstStyle/>
          <a:p>
            <a:fld id="{BE67105D-3F0D-45A9-A6B2-04B03E9D3422}" type="datetime1">
              <a:rPr lang="en-US" smtClean="0"/>
              <a:t>8/18/2020</a:t>
            </a:fld>
            <a:endParaRPr lang="en-US" dirty="0"/>
          </a:p>
        </p:txBody>
      </p:sp>
      <p:sp>
        <p:nvSpPr>
          <p:cNvPr id="3" name="Slide Number Placeholder 2"/>
          <p:cNvSpPr>
            <a:spLocks noGrp="1"/>
          </p:cNvSpPr>
          <p:nvPr>
            <p:ph type="sldNum" sz="quarter" idx="11"/>
          </p:nvPr>
        </p:nvSpPr>
        <p:spPr/>
        <p:txBody>
          <a:bodyPr/>
          <a:lstStyle/>
          <a:p>
            <a:fld id="{08AA56A4-ACE6-4418-8F94-C9D452C3DDAF}" type="slidenum">
              <a:rPr lang="en-US" smtClean="0"/>
              <a:pPr/>
              <a:t>71</a:t>
            </a:fld>
            <a:endParaRPr lang="en-US"/>
          </a:p>
        </p:txBody>
      </p:sp>
    </p:spTree>
    <p:extLst>
      <p:ext uri="{BB962C8B-B14F-4D97-AF65-F5344CB8AC3E}">
        <p14:creationId xmlns:p14="http://schemas.microsoft.com/office/powerpoint/2010/main" val="13365007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3809998"/>
          </a:xfrm>
        </p:spPr>
        <p:txBody>
          <a:bodyPr>
            <a:normAutofit/>
          </a:bodyPr>
          <a:lstStyle/>
          <a:p>
            <a:r>
              <a:rPr lang="en-US" sz="4000" dirty="0"/>
              <a:t>Skeletal </a:t>
            </a:r>
            <a:r>
              <a:rPr lang="en-US" sz="4000" dirty="0" err="1"/>
              <a:t>dysplasias</a:t>
            </a:r>
            <a:r>
              <a:rPr lang="en-US" sz="4000" dirty="0"/>
              <a:t> are a complex group of bone and cartilage disorders that may affect the fetal skeleton as it develops in utero</a:t>
            </a:r>
            <a:r>
              <a:rPr lang="en-US" sz="4000" dirty="0" smtClean="0"/>
              <a:t>. As </a:t>
            </a:r>
            <a:r>
              <a:rPr lang="en-US" sz="4000" dirty="0"/>
              <a:t>a whole, skeletal </a:t>
            </a:r>
            <a:r>
              <a:rPr lang="en-US" sz="4000" dirty="0" err="1"/>
              <a:t>dysplasias</a:t>
            </a:r>
            <a:r>
              <a:rPr lang="en-US" sz="4000" dirty="0"/>
              <a:t> are not common.  </a:t>
            </a:r>
          </a:p>
          <a:p>
            <a:endParaRPr lang="en-US" sz="4000" dirty="0"/>
          </a:p>
        </p:txBody>
      </p:sp>
      <p:sp>
        <p:nvSpPr>
          <p:cNvPr id="3" name="Title 2"/>
          <p:cNvSpPr>
            <a:spLocks noGrp="1"/>
          </p:cNvSpPr>
          <p:nvPr>
            <p:ph type="title"/>
          </p:nvPr>
        </p:nvSpPr>
        <p:spPr/>
        <p:txBody>
          <a:bodyPr>
            <a:normAutofit fontScale="90000"/>
          </a:bodyPr>
          <a:lstStyle/>
          <a:p>
            <a:r>
              <a:rPr lang="en-US" dirty="0"/>
              <a:t>Skeletal </a:t>
            </a:r>
            <a:r>
              <a:rPr lang="en-US" dirty="0" smtClean="0"/>
              <a:t>Dysplasia</a:t>
            </a:r>
            <a:r>
              <a:rPr lang="en-US" dirty="0"/>
              <a:t/>
            </a:r>
            <a:br>
              <a:rPr lang="en-US" dirty="0"/>
            </a:b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72</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13072998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3809998"/>
          </a:xfrm>
        </p:spPr>
        <p:txBody>
          <a:bodyPr>
            <a:normAutofit/>
          </a:bodyPr>
          <a:lstStyle/>
          <a:p>
            <a:r>
              <a:rPr lang="en-US" dirty="0"/>
              <a:t>They affect one in every 4,000-5,000 births, although the incidence may be higher since the symptoms may not manifest until early childhood, when short stature, joint abnormalities or other complications arise.</a:t>
            </a:r>
          </a:p>
          <a:p>
            <a:endParaRPr lang="en-US" dirty="0"/>
          </a:p>
        </p:txBody>
      </p:sp>
      <p:sp>
        <p:nvSpPr>
          <p:cNvPr id="3" name="Title 2"/>
          <p:cNvSpPr>
            <a:spLocks noGrp="1"/>
          </p:cNvSpPr>
          <p:nvPr>
            <p:ph type="title"/>
          </p:nvPr>
        </p:nvSpPr>
        <p:spPr/>
        <p:txBody>
          <a:bodyPr/>
          <a:lstStyle/>
          <a:p>
            <a:r>
              <a:rPr lang="en-US" dirty="0"/>
              <a:t>Skeletal Dysplasia</a:t>
            </a:r>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73</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40155109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pPr marL="457200" indent="-457200">
              <a:buFont typeface="Wingdings" panose="05000000000000000000" pitchFamily="2" charset="2"/>
              <a:buChar char="v"/>
            </a:pPr>
            <a:r>
              <a:rPr lang="en-US" dirty="0"/>
              <a:t>Shortening in the bones of the legs and/or arms</a:t>
            </a:r>
          </a:p>
          <a:p>
            <a:pPr marL="457200" indent="-457200">
              <a:buFont typeface="Wingdings" panose="05000000000000000000" pitchFamily="2" charset="2"/>
              <a:buChar char="v"/>
            </a:pPr>
            <a:r>
              <a:rPr lang="en-US" dirty="0"/>
              <a:t>Bowed or fractured bones</a:t>
            </a:r>
          </a:p>
          <a:p>
            <a:pPr marL="457200" indent="-457200">
              <a:buFont typeface="Wingdings" panose="05000000000000000000" pitchFamily="2" charset="2"/>
              <a:buChar char="v"/>
            </a:pPr>
            <a:r>
              <a:rPr lang="en-US" dirty="0"/>
              <a:t>A small thorax</a:t>
            </a:r>
          </a:p>
          <a:p>
            <a:pPr marL="457200" indent="-457200">
              <a:buFont typeface="Wingdings" panose="05000000000000000000" pitchFamily="2" charset="2"/>
              <a:buChar char="v"/>
            </a:pPr>
            <a:r>
              <a:rPr lang="en-US" dirty="0"/>
              <a:t>Abnormal ribs</a:t>
            </a:r>
          </a:p>
          <a:p>
            <a:pPr marL="457200" indent="-457200">
              <a:buFont typeface="Wingdings" panose="05000000000000000000" pitchFamily="2" charset="2"/>
              <a:buChar char="v"/>
            </a:pPr>
            <a:r>
              <a:rPr lang="en-US" dirty="0"/>
              <a:t>Absence of a limb</a:t>
            </a:r>
          </a:p>
          <a:p>
            <a:pPr marL="457200" indent="-457200">
              <a:buFont typeface="Wingdings" panose="05000000000000000000" pitchFamily="2" charset="2"/>
              <a:buChar char="v"/>
            </a:pPr>
            <a:r>
              <a:rPr lang="en-US" dirty="0"/>
              <a:t>Asymmetric bone growth (e.g., one leg is longer than the other)</a:t>
            </a:r>
          </a:p>
          <a:p>
            <a:pPr marL="457200" indent="-457200">
              <a:buFont typeface="Wingdings" panose="05000000000000000000" pitchFamily="2" charset="2"/>
              <a:buChar char="v"/>
            </a:pPr>
            <a:endParaRPr lang="en-US" dirty="0"/>
          </a:p>
        </p:txBody>
      </p:sp>
      <p:sp>
        <p:nvSpPr>
          <p:cNvPr id="3" name="Title 2"/>
          <p:cNvSpPr>
            <a:spLocks noGrp="1"/>
          </p:cNvSpPr>
          <p:nvPr>
            <p:ph type="title"/>
          </p:nvPr>
        </p:nvSpPr>
        <p:spPr/>
        <p:txBody>
          <a:bodyPr/>
          <a:lstStyle/>
          <a:p>
            <a:r>
              <a:rPr lang="en-US" dirty="0"/>
              <a:t>common symptoms</a:t>
            </a:r>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74</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39132790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lstStyle/>
          <a:p>
            <a:pPr marL="457200" indent="-457200">
              <a:buFont typeface="Wingdings" panose="05000000000000000000" pitchFamily="2" charset="2"/>
              <a:buChar char="v"/>
            </a:pPr>
            <a:r>
              <a:rPr lang="en-US" dirty="0"/>
              <a:t>Duplication of fingers or toes</a:t>
            </a:r>
          </a:p>
          <a:p>
            <a:pPr marL="457200" indent="-457200">
              <a:buFont typeface="Wingdings" panose="05000000000000000000" pitchFamily="2" charset="2"/>
              <a:buChar char="v"/>
            </a:pPr>
            <a:r>
              <a:rPr lang="en-US" dirty="0"/>
              <a:t>Irregular, thickened or thin bones</a:t>
            </a:r>
          </a:p>
          <a:p>
            <a:pPr marL="457200" indent="-457200">
              <a:buFont typeface="Wingdings" panose="05000000000000000000" pitchFamily="2" charset="2"/>
              <a:buChar char="v"/>
            </a:pPr>
            <a:r>
              <a:rPr lang="en-US" dirty="0"/>
              <a:t>Demineralization </a:t>
            </a:r>
          </a:p>
          <a:p>
            <a:pPr marL="457200" indent="-457200">
              <a:buFont typeface="Wingdings" panose="05000000000000000000" pitchFamily="2" charset="2"/>
              <a:buChar char="v"/>
            </a:pPr>
            <a:endParaRPr lang="en-US" dirty="0"/>
          </a:p>
        </p:txBody>
      </p:sp>
      <p:sp>
        <p:nvSpPr>
          <p:cNvPr id="3" name="Title 2"/>
          <p:cNvSpPr>
            <a:spLocks noGrp="1"/>
          </p:cNvSpPr>
          <p:nvPr>
            <p:ph type="title"/>
          </p:nvPr>
        </p:nvSpPr>
        <p:spPr/>
        <p:txBody>
          <a:bodyPr/>
          <a:lstStyle/>
          <a:p>
            <a:r>
              <a:rPr lang="en-US" dirty="0" smtClean="0"/>
              <a:t>Common </a:t>
            </a:r>
            <a:r>
              <a:rPr lang="en-US" dirty="0" err="1" smtClean="0"/>
              <a:t>symtoms</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75</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6690126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r>
              <a:rPr lang="en-US" dirty="0"/>
              <a:t>Distinct skeletal disorders are identified by a common grouping of symptoms and characteristics. Common skeletal </a:t>
            </a:r>
            <a:r>
              <a:rPr lang="en-US" dirty="0" err="1"/>
              <a:t>dysplasias</a:t>
            </a:r>
            <a:r>
              <a:rPr lang="en-US" dirty="0"/>
              <a:t> and associated symptoms include:</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76</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3366441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r>
              <a:rPr lang="en-US" dirty="0"/>
              <a:t>severe skeletal disorder characterized by extremely short limbs and folds of extra (redundant) skin on the arms and legs. Other features of this condition include a narrow chest, short ribs, underdeveloped lungs, and an enlarged head with a large forehead and prominent, wide-spaced eyes.</a:t>
            </a:r>
          </a:p>
          <a:p>
            <a:endParaRPr lang="en-US" dirty="0"/>
          </a:p>
        </p:txBody>
      </p:sp>
      <p:sp>
        <p:nvSpPr>
          <p:cNvPr id="3" name="Title 2"/>
          <p:cNvSpPr>
            <a:spLocks noGrp="1"/>
          </p:cNvSpPr>
          <p:nvPr>
            <p:ph type="title"/>
          </p:nvPr>
        </p:nvSpPr>
        <p:spPr/>
        <p:txBody>
          <a:bodyPr/>
          <a:lstStyle/>
          <a:p>
            <a:r>
              <a:rPr lang="en-US" dirty="0" err="1"/>
              <a:t>Thanatophoric</a:t>
            </a:r>
            <a:r>
              <a:rPr lang="en-US" dirty="0"/>
              <a:t> dysplasia</a:t>
            </a:r>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77</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20993461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a:off x="1371600" y="1600200"/>
            <a:ext cx="7620000" cy="45719"/>
          </a:xfrm>
        </p:spPr>
        <p:txBody>
          <a:bodyPr>
            <a:normAutofit fontScale="90000"/>
          </a:bodyPr>
          <a:lstStyle/>
          <a:p>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78</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88869"/>
          </a:xfrm>
          <a:prstGeom prst="rect">
            <a:avLst/>
          </a:prstGeom>
        </p:spPr>
      </p:pic>
    </p:spTree>
    <p:extLst>
      <p:ext uri="{BB962C8B-B14F-4D97-AF65-F5344CB8AC3E}">
        <p14:creationId xmlns:p14="http://schemas.microsoft.com/office/powerpoint/2010/main" val="20004034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r>
              <a:rPr lang="en-US" dirty="0">
                <a:latin typeface="Calibri" panose="020F0502020204030204" pitchFamily="34" charset="0"/>
                <a:ea typeface="SimSun" panose="02010600030101010101" pitchFamily="2" charset="-122"/>
                <a:cs typeface="Times New Roman" panose="02020603050405020304" pitchFamily="18" charset="0"/>
              </a:rPr>
              <a:t>Inpatient care is something that is needed for newborns with </a:t>
            </a:r>
            <a:r>
              <a:rPr lang="en-US" dirty="0" err="1">
                <a:latin typeface="Calibri" panose="020F0502020204030204" pitchFamily="34" charset="0"/>
                <a:ea typeface="SimSun" panose="02010600030101010101" pitchFamily="2" charset="-122"/>
                <a:cs typeface="Times New Roman" panose="02020603050405020304" pitchFamily="18" charset="0"/>
              </a:rPr>
              <a:t>thanatophoric</a:t>
            </a:r>
            <a:r>
              <a:rPr lang="en-US" dirty="0">
                <a:latin typeface="Calibri" panose="020F0502020204030204" pitchFamily="34" charset="0"/>
                <a:ea typeface="SimSun" panose="02010600030101010101" pitchFamily="2" charset="-122"/>
                <a:cs typeface="Times New Roman" panose="02020603050405020304" pitchFamily="18" charset="0"/>
              </a:rPr>
              <a:t> dysplasia. Intubation may be needed as a form of aggressive treatment for respiratory distress; admission to a neonatal unit is required. </a:t>
            </a:r>
            <a:endParaRPr lang="en-US" dirty="0"/>
          </a:p>
        </p:txBody>
      </p:sp>
      <p:sp>
        <p:nvSpPr>
          <p:cNvPr id="3" name="Title 2"/>
          <p:cNvSpPr>
            <a:spLocks noGrp="1"/>
          </p:cNvSpPr>
          <p:nvPr>
            <p:ph type="title"/>
          </p:nvPr>
        </p:nvSpPr>
        <p:spPr/>
        <p:txBody>
          <a:bodyPr/>
          <a:lstStyle/>
          <a:p>
            <a:r>
              <a:rPr lang="en-US" dirty="0" smtClean="0"/>
              <a:t>management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79</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889980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8</a:t>
            </a:fld>
            <a:endParaRPr lang="en-US"/>
          </a:p>
        </p:txBody>
      </p:sp>
      <p:sp>
        <p:nvSpPr>
          <p:cNvPr id="5" name="Content Placeholder 4"/>
          <p:cNvSpPr>
            <a:spLocks noGrp="1"/>
          </p:cNvSpPr>
          <p:nvPr>
            <p:ph sz="quarter" idx="1"/>
          </p:nvPr>
        </p:nvSpPr>
        <p:spPr/>
        <p:txBody>
          <a:bodyPr>
            <a:noAutofit/>
          </a:bodyPr>
          <a:lstStyle/>
          <a:p>
            <a:r>
              <a:rPr lang="en-US" sz="4000" dirty="0"/>
              <a:t>With these shift, you now find </a:t>
            </a:r>
            <a:r>
              <a:rPr lang="en-US" sz="4000" dirty="0" err="1"/>
              <a:t>orthopaedic</a:t>
            </a:r>
            <a:r>
              <a:rPr lang="en-US" sz="4000" dirty="0"/>
              <a:t> nurses in diverse roles in an endless array of practice settings. These settings encompass the entire continuum of care, from birth until death; from acute care in an intensive care unit to outpatient rehab and home care. </a:t>
            </a:r>
          </a:p>
        </p:txBody>
      </p:sp>
    </p:spTree>
    <p:extLst>
      <p:ext uri="{BB962C8B-B14F-4D97-AF65-F5344CB8AC3E}">
        <p14:creationId xmlns:p14="http://schemas.microsoft.com/office/powerpoint/2010/main" val="14555642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dirty="0" smtClean="0">
                <a:latin typeface="Calibri" panose="020F0502020204030204" pitchFamily="34" charset="0"/>
                <a:ea typeface="SimSun" panose="02010600030101010101" pitchFamily="2" charset="-122"/>
                <a:cs typeface="Times New Roman" panose="02020603050405020304" pitchFamily="18" charset="0"/>
              </a:rPr>
              <a:t>If </a:t>
            </a:r>
            <a:r>
              <a:rPr lang="en-US" dirty="0">
                <a:latin typeface="Calibri" panose="020F0502020204030204" pitchFamily="34" charset="0"/>
                <a:ea typeface="SimSun" panose="02010600030101010101" pitchFamily="2" charset="-122"/>
                <a:cs typeface="Times New Roman" panose="02020603050405020304" pitchFamily="18" charset="0"/>
              </a:rPr>
              <a:t>aggressive treatment is deferred, palliative treatment is something that consists of keeping the newborn comfortable, warm, and nourished.</a:t>
            </a:r>
            <a:endParaRPr lang="en-US" dirty="0"/>
          </a:p>
        </p:txBody>
      </p:sp>
      <p:sp>
        <p:nvSpPr>
          <p:cNvPr id="3" name="Title 2"/>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80</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26685911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pPr>
              <a:lnSpc>
                <a:spcPct val="115000"/>
              </a:lnSpc>
              <a:spcBef>
                <a:spcPts val="0"/>
              </a:spcBef>
              <a:spcAft>
                <a:spcPts val="1000"/>
              </a:spcAft>
            </a:pPr>
            <a:r>
              <a:rPr lang="en-US" dirty="0">
                <a:latin typeface="Calibri" panose="020F0502020204030204" pitchFamily="34" charset="0"/>
                <a:ea typeface="SimSun" panose="02010600030101010101" pitchFamily="2" charset="-122"/>
                <a:cs typeface="Times New Roman" panose="02020603050405020304" pitchFamily="18" charset="0"/>
              </a:rPr>
              <a:t>At this time, medication therapy is not a part of the care provided in association with </a:t>
            </a:r>
            <a:r>
              <a:rPr lang="en-US" dirty="0" err="1">
                <a:latin typeface="Calibri" panose="020F0502020204030204" pitchFamily="34" charset="0"/>
                <a:ea typeface="SimSun" panose="02010600030101010101" pitchFamily="2" charset="-122"/>
                <a:cs typeface="Times New Roman" panose="02020603050405020304" pitchFamily="18" charset="0"/>
              </a:rPr>
              <a:t>thanatophoric</a:t>
            </a:r>
            <a:r>
              <a:rPr lang="en-US" dirty="0">
                <a:latin typeface="Calibri" panose="020F0502020204030204" pitchFamily="34" charset="0"/>
                <a:ea typeface="SimSun" panose="02010600030101010101" pitchFamily="2" charset="-122"/>
                <a:cs typeface="Times New Roman" panose="02020603050405020304" pitchFamily="18" charset="0"/>
              </a:rPr>
              <a:t> dysplasia directly, although medications might be indicated for treatment of concurrent medical conditions that are associated with the disorder.</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81</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37634504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267198"/>
          </a:xfrm>
        </p:spPr>
        <p:txBody>
          <a:bodyPr>
            <a:normAutofit/>
          </a:bodyPr>
          <a:lstStyle/>
          <a:p>
            <a:r>
              <a:rPr lang="en-US" dirty="0" smtClean="0"/>
              <a:t>severe </a:t>
            </a:r>
            <a:r>
              <a:rPr lang="en-US" dirty="0"/>
              <a:t>disorder that affects development of the skeleton, reproductive system, and other parts of the body. This condition is often life-threatening in the newborn period</a:t>
            </a:r>
            <a:r>
              <a:rPr lang="en-US" dirty="0" smtClean="0"/>
              <a:t>. The </a:t>
            </a:r>
            <a:r>
              <a:rPr lang="en-US" dirty="0"/>
              <a:t>term "campomelic" comes from the Greek words for "bent limb." Affected individuals are typically born with bowing of the long bones in the legs, and occasionally, bowing in the arms.</a:t>
            </a:r>
          </a:p>
        </p:txBody>
      </p:sp>
      <p:sp>
        <p:nvSpPr>
          <p:cNvPr id="3" name="Title 2"/>
          <p:cNvSpPr>
            <a:spLocks noGrp="1"/>
          </p:cNvSpPr>
          <p:nvPr>
            <p:ph type="title"/>
          </p:nvPr>
        </p:nvSpPr>
        <p:spPr/>
        <p:txBody>
          <a:bodyPr/>
          <a:lstStyle/>
          <a:p>
            <a:r>
              <a:rPr lang="en-US" dirty="0"/>
              <a:t>Campomelic dysplasia</a:t>
            </a:r>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82</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28462797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r>
              <a:rPr lang="en-US" dirty="0"/>
              <a:t>People with campomelic dysplasia usually have short legs, dislocated hips, underdeveloped shoulder blades, 11 pairs of ribs instead of 12, bone abnormalities in the neck, and inward- and upward-turning feet (clubfeet). These skeletal abnormalities begin developing before birth and can often be seen on ultrasound</a:t>
            </a:r>
          </a:p>
        </p:txBody>
      </p:sp>
      <p:sp>
        <p:nvSpPr>
          <p:cNvPr id="3" name="Title 2"/>
          <p:cNvSpPr>
            <a:spLocks noGrp="1"/>
          </p:cNvSpPr>
          <p:nvPr>
            <p:ph type="title"/>
          </p:nvPr>
        </p:nvSpPr>
        <p:spPr/>
        <p:txBody>
          <a:bodyPr/>
          <a:lstStyle/>
          <a:p>
            <a:r>
              <a:rPr lang="en-US" dirty="0"/>
              <a:t>campomelic dysplasia</a:t>
            </a:r>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83</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4191187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1295400"/>
            <a:ext cx="7123113" cy="5562600"/>
          </a:xfrm>
        </p:spPr>
        <p:txBody>
          <a:bodyPr/>
          <a:lstStyle/>
          <a:p>
            <a:endParaRPr lang="en-US" dirty="0"/>
          </a:p>
        </p:txBody>
      </p:sp>
      <p:sp>
        <p:nvSpPr>
          <p:cNvPr id="3" name="Title 2"/>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84</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91350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01" y="381000"/>
            <a:ext cx="8232648" cy="381000"/>
          </a:xfrm>
        </p:spPr>
        <p:txBody>
          <a:bodyPr>
            <a:normAutofit fontScale="90000"/>
          </a:bodyPr>
          <a:lstStyle/>
          <a:p>
            <a:r>
              <a:rPr lang="en-US" dirty="0" smtClean="0"/>
              <a:t>CLINICAL PRESENTATION</a:t>
            </a:r>
            <a:endParaRPr lang="en-US" dirty="0"/>
          </a:p>
        </p:txBody>
      </p:sp>
      <p:pic>
        <p:nvPicPr>
          <p:cNvPr id="4" name="Content Placeholder 3" descr="http://medlibes.com/uploads/Screen%20shot%202010-07-14%20at%201.53.27%20PM.png">
            <a:hlinkClick r:id="rId2" tgtFrame="_blank"/>
          </p:cNvPr>
          <p:cNvPicPr>
            <a:picLocks noGrp="1"/>
          </p:cNvPicPr>
          <p:nvPr>
            <p:ph sz="quarter" idx="1"/>
          </p:nvPr>
        </p:nvPicPr>
        <p:blipFill>
          <a:blip r:embed="rId3" cstate="print"/>
          <a:srcRect/>
          <a:stretch>
            <a:fillRect/>
          </a:stretch>
        </p:blipFill>
        <p:spPr bwMode="auto">
          <a:xfrm>
            <a:off x="533400" y="1676400"/>
            <a:ext cx="4876800" cy="39624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85</a:t>
            </a:fld>
            <a:endParaRPr lang="en-US"/>
          </a:p>
        </p:txBody>
      </p:sp>
      <p:pic>
        <p:nvPicPr>
          <p:cNvPr id="6" name="Picture 1029" descr="F:\feetmo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89" y="2057399"/>
            <a:ext cx="3504397" cy="439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5216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TALIPES/ CLUB FOOT</a:t>
            </a:r>
            <a:endParaRPr lang="en-US" b="1" dirty="0"/>
          </a:p>
        </p:txBody>
      </p:sp>
      <p:sp>
        <p:nvSpPr>
          <p:cNvPr id="3" name="Content Placeholder 2"/>
          <p:cNvSpPr>
            <a:spLocks noGrp="1"/>
          </p:cNvSpPr>
          <p:nvPr>
            <p:ph sz="quarter" idx="1"/>
          </p:nvPr>
        </p:nvSpPr>
        <p:spPr>
          <a:xfrm>
            <a:off x="304800" y="1600200"/>
            <a:ext cx="8461248" cy="5029200"/>
          </a:xfrm>
        </p:spPr>
        <p:txBody>
          <a:bodyPr>
            <a:normAutofit fontScale="85000" lnSpcReduction="10000"/>
          </a:bodyPr>
          <a:lstStyle/>
          <a:p>
            <a:r>
              <a:rPr lang="en-US" b="1" dirty="0" smtClean="0"/>
              <a:t>DEF.</a:t>
            </a:r>
          </a:p>
          <a:p>
            <a:r>
              <a:rPr lang="en-US" dirty="0" smtClean="0"/>
              <a:t>A congenitally inverted foot in which adduction, plantar flexion &amp; inversion of the foot occur in varying degrees of severity.</a:t>
            </a:r>
          </a:p>
          <a:p>
            <a:r>
              <a:rPr lang="en-US" dirty="0" smtClean="0"/>
              <a:t>The unilateral form occur commonly than the bilateral form.</a:t>
            </a:r>
          </a:p>
          <a:p>
            <a:pPr marL="0" indent="0">
              <a:buNone/>
            </a:pPr>
            <a:endParaRPr lang="en-US" b="1" dirty="0" smtClean="0"/>
          </a:p>
          <a:p>
            <a:pPr marL="0" indent="0">
              <a:buNone/>
            </a:pPr>
            <a:r>
              <a:rPr lang="en-US" b="1" dirty="0" smtClean="0"/>
              <a:t>RISK FACTORS</a:t>
            </a:r>
          </a:p>
          <a:p>
            <a:pPr marL="514350" indent="-514350">
              <a:buFont typeface="+mj-lt"/>
              <a:buAutoNum type="arabicPeriod"/>
            </a:pPr>
            <a:r>
              <a:rPr lang="en-US" dirty="0" smtClean="0"/>
              <a:t>Intrauterine compression –faulty posture of the fetus in the uterus</a:t>
            </a:r>
          </a:p>
          <a:p>
            <a:pPr marL="514350" indent="-514350">
              <a:buFont typeface="+mj-lt"/>
              <a:buAutoNum type="arabicPeriod"/>
            </a:pPr>
            <a:r>
              <a:rPr lang="en-US" dirty="0" smtClean="0"/>
              <a:t>Decreased growth of distal tibia</a:t>
            </a:r>
          </a:p>
          <a:p>
            <a:pPr marL="514350" indent="-514350">
              <a:buFont typeface="+mj-lt"/>
              <a:buAutoNum type="arabicPeriod"/>
            </a:pPr>
            <a:r>
              <a:rPr lang="en-US" dirty="0" smtClean="0"/>
              <a:t>Family history of </a:t>
            </a:r>
            <a:r>
              <a:rPr lang="en-US" dirty="0" err="1" smtClean="0"/>
              <a:t>talipes</a:t>
            </a:r>
            <a:endParaRPr lang="en-US" dirty="0" smtClean="0"/>
          </a:p>
          <a:p>
            <a:pPr marL="514350" indent="-514350">
              <a:buFont typeface="+mj-lt"/>
              <a:buAutoNum type="arabicPeriod"/>
            </a:pPr>
            <a:r>
              <a:rPr lang="en-US" dirty="0" smtClean="0"/>
              <a:t>Poor muscular development-poor muscles allow the bone to dislocate.</a:t>
            </a:r>
          </a:p>
          <a:p>
            <a:pPr>
              <a:buNone/>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86</a:t>
            </a:fld>
            <a:endParaRPr lang="en-US"/>
          </a:p>
        </p:txBody>
      </p:sp>
    </p:spTree>
    <p:extLst>
      <p:ext uri="{BB962C8B-B14F-4D97-AF65-F5344CB8AC3E}">
        <p14:creationId xmlns:p14="http://schemas.microsoft.com/office/powerpoint/2010/main" val="33730176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dirty="0" smtClean="0"/>
              <a:t>Management of club foot/</a:t>
            </a:r>
            <a:r>
              <a:rPr lang="en-US" dirty="0" err="1" smtClean="0"/>
              <a:t>telipes</a:t>
            </a:r>
            <a:endParaRPr lang="en-US" dirty="0"/>
          </a:p>
        </p:txBody>
      </p:sp>
      <p:sp>
        <p:nvSpPr>
          <p:cNvPr id="3" name="Content Placeholder 2"/>
          <p:cNvSpPr>
            <a:spLocks noGrp="1"/>
          </p:cNvSpPr>
          <p:nvPr>
            <p:ph sz="quarter" idx="1"/>
          </p:nvPr>
        </p:nvSpPr>
        <p:spPr>
          <a:xfrm>
            <a:off x="228600" y="1676399"/>
            <a:ext cx="8537448" cy="4778183"/>
          </a:xfrm>
        </p:spPr>
        <p:txBody>
          <a:bodyPr>
            <a:normAutofit fontScale="92500" lnSpcReduction="10000"/>
          </a:bodyPr>
          <a:lstStyle/>
          <a:p>
            <a:pPr>
              <a:buNone/>
            </a:pPr>
            <a:r>
              <a:rPr lang="en-US" b="1" dirty="0" smtClean="0"/>
              <a:t>DIAGNOSIS</a:t>
            </a:r>
            <a:endParaRPr lang="en-US" dirty="0" smtClean="0"/>
          </a:p>
          <a:p>
            <a:pPr>
              <a:buNone/>
            </a:pPr>
            <a:r>
              <a:rPr lang="en-US" dirty="0" smtClean="0"/>
              <a:t>Clinical manifestation</a:t>
            </a:r>
          </a:p>
          <a:p>
            <a:pPr>
              <a:buNone/>
            </a:pPr>
            <a:r>
              <a:rPr lang="en-US" b="1" dirty="0" smtClean="0"/>
              <a:t>TREATMENT </a:t>
            </a:r>
          </a:p>
          <a:p>
            <a:r>
              <a:rPr lang="en-US" dirty="0" smtClean="0"/>
              <a:t>Treatment is began immediately &amp; most often requires three stages for correction.</a:t>
            </a:r>
          </a:p>
          <a:p>
            <a:r>
              <a:rPr lang="en-US" dirty="0" smtClean="0"/>
              <a:t>Correction of deformity: Casts are applied in series for gradual stretching &amp; strengthening;</a:t>
            </a:r>
          </a:p>
          <a:p>
            <a:pPr lvl="1"/>
            <a:r>
              <a:rPr lang="en-US" dirty="0" smtClean="0"/>
              <a:t>Massages accompanied by special bandaging may be used.</a:t>
            </a:r>
          </a:p>
          <a:p>
            <a:r>
              <a:rPr lang="en-US" dirty="0" smtClean="0"/>
              <a:t>Maintenance </a:t>
            </a:r>
            <a:r>
              <a:rPr lang="en-US" dirty="0"/>
              <a:t>of correction: </a:t>
            </a:r>
            <a:r>
              <a:rPr lang="en-US" dirty="0" err="1"/>
              <a:t>Orthopaedic</a:t>
            </a:r>
            <a:r>
              <a:rPr lang="en-US" dirty="0"/>
              <a:t> shoes.</a:t>
            </a:r>
          </a:p>
          <a:p>
            <a:r>
              <a:rPr lang="en-US" dirty="0" smtClean="0"/>
              <a:t>Follow-up </a:t>
            </a:r>
            <a:r>
              <a:rPr lang="en-US" dirty="0"/>
              <a:t>observations to prevent recurrence of the deformity.</a:t>
            </a:r>
          </a:p>
          <a:p>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87</a:t>
            </a:fld>
            <a:endParaRPr lang="en-US"/>
          </a:p>
        </p:txBody>
      </p:sp>
    </p:spTree>
    <p:extLst>
      <p:ext uri="{BB962C8B-B14F-4D97-AF65-F5344CB8AC3E}">
        <p14:creationId xmlns:p14="http://schemas.microsoft.com/office/powerpoint/2010/main" val="573379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1"/>
            <a:ext cx="8461248" cy="5997382"/>
          </a:xfrm>
        </p:spPr>
        <p:txBody>
          <a:bodyPr>
            <a:normAutofit/>
          </a:bodyPr>
          <a:lstStyle/>
          <a:p>
            <a:pPr>
              <a:buNone/>
            </a:pPr>
            <a:r>
              <a:rPr lang="en-US" b="1" dirty="0" smtClean="0"/>
              <a:t>NURSING INTERVENTION</a:t>
            </a:r>
          </a:p>
          <a:p>
            <a:pPr>
              <a:buNone/>
            </a:pPr>
            <a:endParaRPr lang="en-US" b="1" dirty="0" smtClean="0"/>
          </a:p>
          <a:p>
            <a:r>
              <a:rPr lang="en-US" dirty="0" smtClean="0"/>
              <a:t>To assist parents to understand mechanism of treatment to achieve correction.</a:t>
            </a:r>
          </a:p>
          <a:p>
            <a:pPr lvl="1"/>
            <a:r>
              <a:rPr lang="en-US" dirty="0" smtClean="0"/>
              <a:t>Appropriate care of cast or brace at home</a:t>
            </a:r>
          </a:p>
          <a:p>
            <a:pPr lvl="1"/>
            <a:r>
              <a:rPr lang="en-US" dirty="0"/>
              <a:t>Follow-up care &amp; importance of frequent cast changes.</a:t>
            </a:r>
          </a:p>
          <a:p>
            <a:r>
              <a:rPr lang="en-US" dirty="0" smtClean="0"/>
              <a:t>To </a:t>
            </a:r>
            <a:r>
              <a:rPr lang="en-US" dirty="0"/>
              <a:t>facilitate developmental progress &amp; adapt nurturing activities.</a:t>
            </a:r>
          </a:p>
          <a:p>
            <a:pPr lvl="1"/>
            <a:r>
              <a:rPr lang="en-US" dirty="0"/>
              <a:t>Provide appropriate stimuli &amp; activity for developmental level.</a:t>
            </a:r>
          </a:p>
          <a:p>
            <a:pPr lvl="1"/>
            <a:r>
              <a:rPr lang="en-US" dirty="0"/>
              <a:t>Encourage parents to hold &amp; cuddle the baby.</a:t>
            </a:r>
          </a:p>
          <a:p>
            <a:pPr lvl="1"/>
            <a:r>
              <a:rPr lang="en-US" dirty="0"/>
              <a:t>Maintain normal home routine.</a:t>
            </a:r>
          </a:p>
          <a:p>
            <a:pPr marL="834390" lvl="1" indent="-514350">
              <a:buAutoNum type="alphaLcParenBoth"/>
            </a:pPr>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88</a:t>
            </a:fld>
            <a:endParaRPr lang="en-US"/>
          </a:p>
        </p:txBody>
      </p:sp>
    </p:spTree>
    <p:extLst>
      <p:ext uri="{BB962C8B-B14F-4D97-AF65-F5344CB8AC3E}">
        <p14:creationId xmlns:p14="http://schemas.microsoft.com/office/powerpoint/2010/main" val="32193950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272222"/>
            <a:ext cx="8153400" cy="4823778"/>
          </a:xfrm>
        </p:spPr>
        <p:txBody>
          <a:bodyPr/>
          <a:lstStyle/>
          <a:p>
            <a:pPr>
              <a:buNone/>
            </a:pPr>
            <a:endParaRPr lang="en-US" b="1" dirty="0" smtClean="0"/>
          </a:p>
          <a:p>
            <a:pPr>
              <a:buNone/>
            </a:pPr>
            <a:r>
              <a:rPr lang="en-US" b="1" dirty="0" smtClean="0"/>
              <a:t>COMPLICATIONS</a:t>
            </a:r>
          </a:p>
          <a:p>
            <a:r>
              <a:rPr lang="en-US" dirty="0" smtClean="0"/>
              <a:t>Pressure sores due to tight casts.</a:t>
            </a:r>
          </a:p>
          <a:p>
            <a:r>
              <a:rPr lang="en-US" dirty="0" smtClean="0"/>
              <a:t>Rocker bottom deformity of the foot</a:t>
            </a:r>
          </a:p>
          <a:p>
            <a:r>
              <a:rPr lang="en-US" dirty="0" smtClean="0"/>
              <a:t>Failure to achieve correction.</a:t>
            </a:r>
            <a:endParaRPr lang="en-US" dirty="0"/>
          </a:p>
        </p:txBody>
      </p:sp>
      <p:sp>
        <p:nvSpPr>
          <p:cNvPr id="4" name="Footer Placeholder 3"/>
          <p:cNvSpPr>
            <a:spLocks noGrp="1"/>
          </p:cNvSpPr>
          <p:nvPr>
            <p:ph type="ftr" sz="quarter" idx="11"/>
          </p:nvPr>
        </p:nvSpPr>
        <p:spPr/>
        <p:txBody>
          <a:bodyPr/>
          <a:lstStyle/>
          <a:p>
            <a:r>
              <a:rPr lang="en-US" smtClean="0"/>
              <a:t>V.K 2019</a:t>
            </a:r>
            <a:endParaRPr lang="en-US"/>
          </a:p>
        </p:txBody>
      </p:sp>
      <p:sp>
        <p:nvSpPr>
          <p:cNvPr id="5" name="Slide Number Placeholder 4"/>
          <p:cNvSpPr>
            <a:spLocks noGrp="1"/>
          </p:cNvSpPr>
          <p:nvPr>
            <p:ph type="sldNum" sz="quarter" idx="12"/>
          </p:nvPr>
        </p:nvSpPr>
        <p:spPr/>
        <p:txBody>
          <a:bodyPr>
            <a:normAutofit fontScale="85000" lnSpcReduction="20000"/>
          </a:bodyPr>
          <a:lstStyle/>
          <a:p>
            <a:fld id="{08AA56A4-ACE6-4418-8F94-C9D452C3DDAF}" type="slidenum">
              <a:rPr lang="en-US" smtClean="0"/>
              <a:pPr/>
              <a:t>89</a:t>
            </a:fld>
            <a:endParaRPr lang="en-US"/>
          </a:p>
        </p:txBody>
      </p:sp>
    </p:spTree>
    <p:extLst>
      <p:ext uri="{BB962C8B-B14F-4D97-AF65-F5344CB8AC3E}">
        <p14:creationId xmlns:p14="http://schemas.microsoft.com/office/powerpoint/2010/main" val="23530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V.K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08AA56A4-ACE6-4418-8F94-C9D452C3DDAF}" type="slidenum">
              <a:rPr lang="en-US" smtClean="0"/>
              <a:pPr/>
              <a:t>9</a:t>
            </a:fld>
            <a:endParaRPr lang="en-US"/>
          </a:p>
        </p:txBody>
      </p:sp>
      <p:sp>
        <p:nvSpPr>
          <p:cNvPr id="5" name="Content Placeholder 4"/>
          <p:cNvSpPr>
            <a:spLocks noGrp="1"/>
          </p:cNvSpPr>
          <p:nvPr>
            <p:ph sz="quarter" idx="1"/>
          </p:nvPr>
        </p:nvSpPr>
        <p:spPr/>
        <p:txBody>
          <a:bodyPr>
            <a:normAutofit/>
          </a:bodyPr>
          <a:lstStyle/>
          <a:p>
            <a:r>
              <a:rPr lang="en-US" sz="4000" dirty="0"/>
              <a:t>It is important that nurses caring for patients with musculoskeletal injuries and conditions have the appropriate knowledge and skills specific to the </a:t>
            </a:r>
            <a:r>
              <a:rPr lang="en-US" sz="4000" dirty="0" err="1"/>
              <a:t>orthopaedic</a:t>
            </a:r>
            <a:r>
              <a:rPr lang="en-US" sz="4000" dirty="0"/>
              <a:t> specialty. </a:t>
            </a:r>
          </a:p>
        </p:txBody>
      </p:sp>
    </p:spTree>
    <p:extLst>
      <p:ext uri="{BB962C8B-B14F-4D97-AF65-F5344CB8AC3E}">
        <p14:creationId xmlns:p14="http://schemas.microsoft.com/office/powerpoint/2010/main" val="30838582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648198"/>
          </a:xfrm>
        </p:spPr>
        <p:txBody>
          <a:bodyPr>
            <a:normAutofit/>
          </a:bodyPr>
          <a:lstStyle/>
          <a:p>
            <a:r>
              <a:rPr lang="en-US" dirty="0"/>
              <a:t>a genetic disorder that results in dwarfism.[3] In those with the condition, the arms and legs are short, while the torso is typically of normal length</a:t>
            </a:r>
            <a:r>
              <a:rPr lang="en-US" dirty="0" smtClean="0"/>
              <a:t>. </a:t>
            </a:r>
            <a:r>
              <a:rPr lang="en-US" dirty="0"/>
              <a:t>Those affected have an average adult height of 131 </a:t>
            </a:r>
            <a:r>
              <a:rPr lang="en-US" dirty="0" err="1"/>
              <a:t>centimetres</a:t>
            </a:r>
            <a:r>
              <a:rPr lang="en-US" dirty="0"/>
              <a:t> (4 </a:t>
            </a:r>
            <a:r>
              <a:rPr lang="en-US" dirty="0" err="1"/>
              <a:t>ft</a:t>
            </a:r>
            <a:r>
              <a:rPr lang="en-US" dirty="0"/>
              <a:t> 4 in) for males and 123 </a:t>
            </a:r>
            <a:r>
              <a:rPr lang="en-US" dirty="0" err="1"/>
              <a:t>centimetres</a:t>
            </a:r>
            <a:r>
              <a:rPr lang="en-US" dirty="0"/>
              <a:t> (4 </a:t>
            </a:r>
            <a:r>
              <a:rPr lang="en-US" dirty="0" err="1"/>
              <a:t>ft</a:t>
            </a:r>
            <a:r>
              <a:rPr lang="en-US" dirty="0"/>
              <a:t>) for </a:t>
            </a:r>
            <a:r>
              <a:rPr lang="en-US" dirty="0" smtClean="0"/>
              <a:t>females. Other </a:t>
            </a:r>
            <a:r>
              <a:rPr lang="en-US" dirty="0"/>
              <a:t>features include an enlarged head and prominent forehead</a:t>
            </a:r>
            <a:r>
              <a:rPr lang="en-US" dirty="0" smtClean="0"/>
              <a:t>. </a:t>
            </a:r>
            <a:r>
              <a:rPr lang="en-US" dirty="0"/>
              <a:t>It does not affect intelligence</a:t>
            </a:r>
            <a:r>
              <a:rPr lang="en-US" dirty="0" smtClean="0"/>
              <a:t>.</a:t>
            </a:r>
            <a:endParaRPr lang="en-US" dirty="0"/>
          </a:p>
          <a:p>
            <a:r>
              <a:rPr lang="en-US" dirty="0"/>
              <a:t> </a:t>
            </a:r>
          </a:p>
          <a:p>
            <a:endParaRPr lang="en-US" dirty="0"/>
          </a:p>
        </p:txBody>
      </p:sp>
      <p:sp>
        <p:nvSpPr>
          <p:cNvPr id="3" name="Title 2"/>
          <p:cNvSpPr>
            <a:spLocks noGrp="1"/>
          </p:cNvSpPr>
          <p:nvPr>
            <p:ph type="title"/>
          </p:nvPr>
        </p:nvSpPr>
        <p:spPr/>
        <p:txBody>
          <a:bodyPr/>
          <a:lstStyle/>
          <a:p>
            <a:r>
              <a:rPr lang="en-US" dirty="0"/>
              <a:t>Achondroplasia</a:t>
            </a:r>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90</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20321252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43401" y="2630487"/>
            <a:ext cx="2743199" cy="1673225"/>
          </a:xfrm>
        </p:spPr>
        <p:txBody>
          <a:bodyPr/>
          <a:lstStyle/>
          <a:p>
            <a:endParaRPr lang="en-US" dirty="0"/>
          </a:p>
        </p:txBody>
      </p:sp>
      <p:sp>
        <p:nvSpPr>
          <p:cNvPr id="3" name="Title 2"/>
          <p:cNvSpPr>
            <a:spLocks noGrp="1"/>
          </p:cNvSpPr>
          <p:nvPr>
            <p:ph type="title"/>
          </p:nvPr>
        </p:nvSpPr>
        <p:spPr>
          <a:xfrm>
            <a:off x="4267199" y="1600200"/>
            <a:ext cx="2819402" cy="990600"/>
          </a:xfrm>
        </p:spPr>
        <p:txBody>
          <a:bodyPr/>
          <a:lstStyle/>
          <a:p>
            <a:endParaRPr lang="en-US" dirty="0"/>
          </a:p>
        </p:txBody>
      </p:sp>
      <p:sp>
        <p:nvSpPr>
          <p:cNvPr id="4" name="Date Placeholder 3"/>
          <p:cNvSpPr>
            <a:spLocks noGrp="1"/>
          </p:cNvSpPr>
          <p:nvPr>
            <p:ph type="dt" sz="half" idx="10"/>
          </p:nvPr>
        </p:nvSpPr>
        <p:spPr>
          <a:xfrm>
            <a:off x="6096000" y="6248402"/>
            <a:ext cx="838200" cy="365125"/>
          </a:xfrm>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91</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199" y="0"/>
            <a:ext cx="2819401" cy="6934200"/>
          </a:xfrm>
          <a:prstGeom prst="rect">
            <a:avLst/>
          </a:prstGeom>
        </p:spPr>
      </p:pic>
    </p:spTree>
    <p:extLst>
      <p:ext uri="{BB962C8B-B14F-4D97-AF65-F5344CB8AC3E}">
        <p14:creationId xmlns:p14="http://schemas.microsoft.com/office/powerpoint/2010/main" val="18623645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lnSpcReduction="10000"/>
          </a:bodyPr>
          <a:lstStyle/>
          <a:p>
            <a:pPr>
              <a:lnSpc>
                <a:spcPct val="115000"/>
              </a:lnSpc>
              <a:spcBef>
                <a:spcPts val="0"/>
              </a:spcBef>
              <a:spcAft>
                <a:spcPts val="1000"/>
              </a:spcAft>
            </a:pPr>
            <a:r>
              <a:rPr lang="en-US" dirty="0">
                <a:latin typeface="Calibri" panose="020F0502020204030204" pitchFamily="34" charset="0"/>
                <a:ea typeface="SimSun" panose="02010600030101010101" pitchFamily="2" charset="-122"/>
                <a:cs typeface="Times New Roman" panose="02020603050405020304" pitchFamily="18" charset="0"/>
              </a:rPr>
              <a:t>Currently, there is no way to prevent or treat achondroplasia, since the majority of cases result from unexpected new mutations. Treatment with growth hormone does not substantially affect the height of an individual with achondroplasia. Leg-lengthening surgeries may be considered in some very specialized cases.</a:t>
            </a:r>
          </a:p>
          <a:p>
            <a:endParaRPr lang="en-US" dirty="0"/>
          </a:p>
        </p:txBody>
      </p:sp>
      <p:sp>
        <p:nvSpPr>
          <p:cNvPr id="3" name="Title 2"/>
          <p:cNvSpPr>
            <a:spLocks noGrp="1"/>
          </p:cNvSpPr>
          <p:nvPr>
            <p:ph type="title"/>
          </p:nvPr>
        </p:nvSpPr>
        <p:spPr/>
        <p:txBody>
          <a:bodyPr/>
          <a:lstStyle/>
          <a:p>
            <a:r>
              <a:rPr lang="en-US" dirty="0" smtClean="0"/>
              <a:t>Management of </a:t>
            </a:r>
            <a:r>
              <a:rPr lang="en-US" dirty="0">
                <a:latin typeface="Calibri" panose="020F0502020204030204" pitchFamily="34" charset="0"/>
                <a:ea typeface="SimSun" panose="02010600030101010101" pitchFamily="2" charset="-122"/>
                <a:cs typeface="Times New Roman" panose="02020603050405020304" pitchFamily="18" charset="0"/>
              </a:rPr>
              <a:t>achondroplasia</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92</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889939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lstStyle/>
          <a:p>
            <a:r>
              <a:rPr lang="en-US" dirty="0">
                <a:latin typeface="Calibri" panose="020F0502020204030204" pitchFamily="34" charset="0"/>
                <a:ea typeface="SimSun" panose="02010600030101010101" pitchFamily="2" charset="-122"/>
                <a:cs typeface="Times New Roman" panose="02020603050405020304" pitchFamily="18" charset="0"/>
              </a:rPr>
              <a:t>Detection of bone abnormalities, particularly in the back, are important to prevent breathing difficulties and leg pain or loss of function.</a:t>
            </a:r>
            <a:endParaRPr lang="en-US" dirty="0"/>
          </a:p>
        </p:txBody>
      </p:sp>
      <p:sp>
        <p:nvSpPr>
          <p:cNvPr id="3" name="Title 2"/>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93</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33149519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r>
              <a:rPr lang="en-US" dirty="0">
                <a:latin typeface="Calibri" panose="020F0502020204030204" pitchFamily="34" charset="0"/>
                <a:ea typeface="SimSun" panose="02010600030101010101" pitchFamily="2" charset="-122"/>
                <a:cs typeface="Times New Roman" panose="02020603050405020304" pitchFamily="18" charset="0"/>
              </a:rPr>
              <a:t>Kyphosis (or hunch-back) may need to be surgically corrected if it does not disappear when the child begins walking. Surgery may also help bowing of the legs. Ear infections need to be treated immediately to avoid the risk of hearing loss.</a:t>
            </a:r>
            <a:endParaRPr lang="en-US" dirty="0"/>
          </a:p>
        </p:txBody>
      </p:sp>
      <p:sp>
        <p:nvSpPr>
          <p:cNvPr id="3" name="Title 2"/>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94</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24813413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lstStyle/>
          <a:p>
            <a:r>
              <a:rPr lang="en-US" dirty="0">
                <a:latin typeface="Calibri" panose="020F0502020204030204" pitchFamily="34" charset="0"/>
                <a:ea typeface="SimSun" panose="02010600030101010101" pitchFamily="2" charset="-122"/>
                <a:cs typeface="Times New Roman" panose="02020603050405020304" pitchFamily="18" charset="0"/>
              </a:rPr>
              <a:t>Dental problems may need to be addressed by an orthodontist (dentist with special training in the alignment of teeth).</a:t>
            </a:r>
            <a:endParaRPr lang="en-US" dirty="0"/>
          </a:p>
        </p:txBody>
      </p:sp>
      <p:sp>
        <p:nvSpPr>
          <p:cNvPr id="3" name="Title 2"/>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95</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3557440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pPr>
              <a:lnSpc>
                <a:spcPct val="115000"/>
              </a:lnSpc>
              <a:spcBef>
                <a:spcPts val="0"/>
              </a:spcBef>
              <a:spcAft>
                <a:spcPts val="1000"/>
              </a:spcAft>
            </a:pPr>
            <a:r>
              <a:rPr lang="en-US" dirty="0">
                <a:latin typeface="Calibri" panose="020F0502020204030204" pitchFamily="34" charset="0"/>
                <a:ea typeface="SimSun" panose="02010600030101010101" pitchFamily="2" charset="-122"/>
                <a:cs typeface="Times New Roman" panose="02020603050405020304" pitchFamily="18" charset="0"/>
              </a:rPr>
              <a:t>Achondrogenesis is a group of severe disorders that affect cartilage and bone development. These conditions are characterized by a small body, short limbs, and other skeletal abnormalities. </a:t>
            </a:r>
            <a:endParaRPr lang="en-US" dirty="0"/>
          </a:p>
        </p:txBody>
      </p:sp>
      <p:sp>
        <p:nvSpPr>
          <p:cNvPr id="3" name="Title 2"/>
          <p:cNvSpPr>
            <a:spLocks noGrp="1"/>
          </p:cNvSpPr>
          <p:nvPr>
            <p:ph type="title"/>
          </p:nvPr>
        </p:nvSpPr>
        <p:spPr/>
        <p:txBody>
          <a:bodyPr/>
          <a:lstStyle/>
          <a:p>
            <a:r>
              <a:rPr lang="en-US" dirty="0"/>
              <a:t>Achondrogenesis </a:t>
            </a:r>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96</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31739139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743202"/>
            <a:ext cx="7123113" cy="4114798"/>
          </a:xfrm>
        </p:spPr>
        <p:txBody>
          <a:bodyPr>
            <a:normAutofit/>
          </a:bodyPr>
          <a:lstStyle/>
          <a:p>
            <a:pPr lvl="0">
              <a:lnSpc>
                <a:spcPct val="115000"/>
              </a:lnSpc>
              <a:spcBef>
                <a:spcPts val="0"/>
              </a:spcBef>
              <a:spcAft>
                <a:spcPts val="1000"/>
              </a:spcAft>
              <a:buClr>
                <a:srgbClr val="C830CC"/>
              </a:buClr>
            </a:pPr>
            <a:r>
              <a:rPr lang="en-US" sz="2600" dirty="0">
                <a:solidFill>
                  <a:srgbClr val="454551"/>
                </a:solidFill>
                <a:latin typeface="Calibri" panose="020F0502020204030204" pitchFamily="34" charset="0"/>
                <a:ea typeface="SimSun" panose="02010600030101010101" pitchFamily="2" charset="-122"/>
                <a:cs typeface="Times New Roman" panose="02020603050405020304" pitchFamily="18" charset="0"/>
              </a:rPr>
              <a:t>As a result of serious health problems, infants with achondrogenesis usually die before birth, are stillborn, or die soon after birth from respiratory failure. However, some infants have lived for a short time with intensive medical support.</a:t>
            </a:r>
          </a:p>
          <a:p>
            <a:endParaRPr lang="en-US" dirty="0"/>
          </a:p>
        </p:txBody>
      </p:sp>
      <p:sp>
        <p:nvSpPr>
          <p:cNvPr id="3" name="Title 2"/>
          <p:cNvSpPr>
            <a:spLocks noGrp="1"/>
          </p:cNvSpPr>
          <p:nvPr>
            <p:ph type="title"/>
          </p:nvPr>
        </p:nvSpPr>
        <p:spPr/>
        <p:txBody>
          <a:bodyPr/>
          <a:lstStyle/>
          <a:p>
            <a:r>
              <a:rPr lang="en-US" dirty="0"/>
              <a:t>Achondrogenesis </a:t>
            </a:r>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97</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20398489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98</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7848600" cy="6858000"/>
          </a:xfrm>
          <a:prstGeom prst="rect">
            <a:avLst/>
          </a:prstGeom>
        </p:spPr>
      </p:pic>
    </p:spTree>
    <p:extLst>
      <p:ext uri="{BB962C8B-B14F-4D97-AF65-F5344CB8AC3E}">
        <p14:creationId xmlns:p14="http://schemas.microsoft.com/office/powerpoint/2010/main" val="10670330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590800"/>
            <a:ext cx="7123113" cy="4419600"/>
          </a:xfrm>
        </p:spPr>
        <p:txBody>
          <a:bodyPr>
            <a:normAutofit/>
          </a:bodyPr>
          <a:lstStyle/>
          <a:p>
            <a:pPr>
              <a:lnSpc>
                <a:spcPct val="115000"/>
              </a:lnSpc>
              <a:spcBef>
                <a:spcPts val="0"/>
              </a:spcBef>
              <a:spcAft>
                <a:spcPts val="1000"/>
              </a:spcAft>
            </a:pPr>
            <a:r>
              <a:rPr lang="en-US" dirty="0">
                <a:latin typeface="Calibri" panose="020F0502020204030204" pitchFamily="34" charset="0"/>
                <a:ea typeface="SimSun" panose="02010600030101010101" pitchFamily="2" charset="-122"/>
                <a:cs typeface="Times New Roman" panose="02020603050405020304" pitchFamily="18" charset="0"/>
              </a:rPr>
              <a:t>Treatment of achondrogenesis is symptomatic and supportive and involves palliative care, in which physicians attempt to reduce or minimize pain, stress and specific symptoms associated with the disorder. Genetic counseling is recommended for families with an affected child. Psychosocial support for the entire family is essential as well.</a:t>
            </a:r>
          </a:p>
          <a:p>
            <a:endParaRPr lang="en-US" dirty="0"/>
          </a:p>
        </p:txBody>
      </p:sp>
      <p:sp>
        <p:nvSpPr>
          <p:cNvPr id="3" name="Title 2"/>
          <p:cNvSpPr>
            <a:spLocks noGrp="1"/>
          </p:cNvSpPr>
          <p:nvPr>
            <p:ph type="title"/>
          </p:nvPr>
        </p:nvSpPr>
        <p:spPr/>
        <p:txBody>
          <a:bodyPr>
            <a:normAutofit fontScale="90000"/>
          </a:bodyPr>
          <a:lstStyle/>
          <a:p>
            <a:r>
              <a:rPr lang="en-US" dirty="0" smtClean="0">
                <a:solidFill>
                  <a:schemeClr val="bg1"/>
                </a:solidFill>
              </a:rPr>
              <a:t>Management of </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achondrogenesis</a:t>
            </a:r>
            <a:endParaRPr lang="en-US" dirty="0">
              <a:solidFill>
                <a:schemeClr val="bg1"/>
              </a:solidFill>
            </a:endParaRPr>
          </a:p>
        </p:txBody>
      </p:sp>
      <p:sp>
        <p:nvSpPr>
          <p:cNvPr id="4" name="Date Placeholder 3"/>
          <p:cNvSpPr>
            <a:spLocks noGrp="1"/>
          </p:cNvSpPr>
          <p:nvPr>
            <p:ph type="dt" sz="half" idx="10"/>
          </p:nvPr>
        </p:nvSpPr>
        <p:spPr/>
        <p:txBody>
          <a:bodyPr/>
          <a:lstStyle/>
          <a:p>
            <a:fld id="{71301C82-A4BF-4DE4-95C1-C01AD20984AD}" type="datetime1">
              <a:rPr lang="en-US" smtClean="0"/>
              <a:t>8/18/2020</a:t>
            </a:fld>
            <a:endParaRPr lang="en-US" dirty="0"/>
          </a:p>
        </p:txBody>
      </p:sp>
      <p:sp>
        <p:nvSpPr>
          <p:cNvPr id="5" name="Slide Number Placeholder 4"/>
          <p:cNvSpPr>
            <a:spLocks noGrp="1"/>
          </p:cNvSpPr>
          <p:nvPr>
            <p:ph type="sldNum" sz="quarter" idx="11"/>
          </p:nvPr>
        </p:nvSpPr>
        <p:spPr/>
        <p:txBody>
          <a:bodyPr/>
          <a:lstStyle/>
          <a:p>
            <a:fld id="{08AA56A4-ACE6-4418-8F94-C9D452C3DDAF}" type="slidenum">
              <a:rPr lang="en-US" smtClean="0"/>
              <a:pPr/>
              <a:t>99</a:t>
            </a:fld>
            <a:endParaRPr lang="en-US"/>
          </a:p>
        </p:txBody>
      </p:sp>
      <p:sp>
        <p:nvSpPr>
          <p:cNvPr id="6" name="Footer Placeholder 5"/>
          <p:cNvSpPr>
            <a:spLocks noGrp="1"/>
          </p:cNvSpPr>
          <p:nvPr>
            <p:ph type="ftr" sz="quarter" idx="12"/>
          </p:nvPr>
        </p:nvSpPr>
        <p:spPr/>
        <p:txBody>
          <a:bodyPr/>
          <a:lstStyle/>
          <a:p>
            <a:r>
              <a:rPr lang="en-US" smtClean="0"/>
              <a:t>V.K 2019</a:t>
            </a:r>
            <a:endParaRPr lang="en-US"/>
          </a:p>
        </p:txBody>
      </p:sp>
    </p:spTree>
    <p:extLst>
      <p:ext uri="{BB962C8B-B14F-4D97-AF65-F5344CB8AC3E}">
        <p14:creationId xmlns:p14="http://schemas.microsoft.com/office/powerpoint/2010/main" val="2887292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16672</TotalTime>
  <Words>16545</Words>
  <Application>Microsoft Office PowerPoint</Application>
  <PresentationFormat>On-screen Show (4:3)</PresentationFormat>
  <Paragraphs>2493</Paragraphs>
  <Slides>376</Slides>
  <Notes>19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376</vt:i4>
      </vt:variant>
    </vt:vector>
  </HeadingPairs>
  <TitlesOfParts>
    <vt:vector size="390" baseType="lpstr">
      <vt:lpstr>SimSun</vt:lpstr>
      <vt:lpstr>Arial</vt:lpstr>
      <vt:lpstr>Calibri</vt:lpstr>
      <vt:lpstr>Cambria Math</vt:lpstr>
      <vt:lpstr>Courier New</vt:lpstr>
      <vt:lpstr>Helvetica Neue</vt:lpstr>
      <vt:lpstr>noto_sansregular</vt:lpstr>
      <vt:lpstr>Open Sans</vt:lpstr>
      <vt:lpstr>Times New Roman</vt:lpstr>
      <vt:lpstr>Tw Cen MT</vt:lpstr>
      <vt:lpstr>Wingdings</vt:lpstr>
      <vt:lpstr>Wingdings 2</vt:lpstr>
      <vt:lpstr>Median</vt:lpstr>
      <vt:lpstr>1_Median</vt:lpstr>
      <vt:lpstr>MOSORIOT KMTC  ORTHOPAEDICS  18 HRS</vt:lpstr>
      <vt:lpstr>MAIN OBJECTIVE/PURPOSE</vt:lpstr>
      <vt:lpstr>LEARNING OBJECTIVES</vt:lpstr>
      <vt:lpstr>HISTORY AND TRENDS IN ORTHOPEDIC NURSING</vt:lpstr>
      <vt:lpstr>PowerPoint Presentation</vt:lpstr>
      <vt:lpstr>PowerPoint Presentation</vt:lpstr>
      <vt:lpstr>PowerPoint Presentation</vt:lpstr>
      <vt:lpstr>PowerPoint Presentation</vt:lpstr>
      <vt:lpstr>PowerPoint Presentation</vt:lpstr>
      <vt:lpstr>Introduction </vt:lpstr>
      <vt:lpstr>INTRODUCTION</vt:lpstr>
      <vt:lpstr>REVIEW OF ANATOMY &amp; PHYSIOLOGY</vt:lpstr>
      <vt:lpstr>Types of tissues</vt:lpstr>
      <vt:lpstr>Connective tissue</vt:lpstr>
      <vt:lpstr>Cont.</vt:lpstr>
      <vt:lpstr>BONE HEALING</vt:lpstr>
      <vt:lpstr>1. INFLAMMATION </vt:lpstr>
      <vt:lpstr>Cont.</vt:lpstr>
      <vt:lpstr>2.REPAIR </vt:lpstr>
      <vt:lpstr>Cont.</vt:lpstr>
      <vt:lpstr>Cont.</vt:lpstr>
      <vt:lpstr>Cont.</vt:lpstr>
      <vt:lpstr>3.REMODELING </vt:lpstr>
      <vt:lpstr>Cont.</vt:lpstr>
      <vt:lpstr>ASSESSMENT.</vt:lpstr>
      <vt:lpstr>PowerPoint Presentation</vt:lpstr>
      <vt:lpstr>PowerPoint Presentation</vt:lpstr>
      <vt:lpstr>The Primary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Secondary Assessment</vt:lpstr>
      <vt:lpstr>PowerPoint Presentation</vt:lpstr>
      <vt:lpstr>Assessment of orthopedic patient</vt:lpstr>
      <vt:lpstr>PowerPoint Presentation</vt:lpstr>
      <vt:lpstr>PowerPoint Presentation</vt:lpstr>
      <vt:lpstr>PowerPoint Presentation</vt:lpstr>
      <vt:lpstr>PowerPoint Presentation</vt:lpstr>
      <vt:lpstr>General Orthopaedic Examination</vt:lpstr>
      <vt:lpstr>Look</vt:lpstr>
      <vt:lpstr>FEEL</vt:lpstr>
      <vt:lpstr>MOVE</vt:lpstr>
      <vt:lpstr>PowerPoint Presentation</vt:lpstr>
      <vt:lpstr>PowerPoint Presentation</vt:lpstr>
      <vt:lpstr>PowerPoint Presentation</vt:lpstr>
      <vt:lpstr>PowerPoint Presentation</vt:lpstr>
      <vt:lpstr>How to Assess Muscle Strength</vt:lpstr>
      <vt:lpstr>PowerPoint Presentation</vt:lpstr>
      <vt:lpstr>GRADING OF STRENGHT.</vt:lpstr>
      <vt:lpstr>PowerPoint Presentation</vt:lpstr>
      <vt:lpstr>TRAUMA AND INJURIES</vt:lpstr>
      <vt:lpstr>Polytrauma</vt:lpstr>
      <vt:lpstr>PowerPoint Presentation</vt:lpstr>
      <vt:lpstr>Nerve injuries</vt:lpstr>
      <vt:lpstr>Signs and symptoms</vt:lpstr>
      <vt:lpstr>PowerPoint Presentation</vt:lpstr>
      <vt:lpstr>Vascular injuries</vt:lpstr>
      <vt:lpstr>PowerPoint Presentation</vt:lpstr>
      <vt:lpstr>Vascular trauma causes</vt:lpstr>
      <vt:lpstr>Vascular trauma complications</vt:lpstr>
      <vt:lpstr>soft tissue injury </vt:lpstr>
      <vt:lpstr>What are the most common soft tissue injuries? </vt:lpstr>
      <vt:lpstr>Amputation </vt:lpstr>
      <vt:lpstr>What causes the need for amputations?</vt:lpstr>
      <vt:lpstr>Rehabilitation</vt:lpstr>
      <vt:lpstr>Disorders</vt:lpstr>
      <vt:lpstr>SKELETAL DYSPLASIAS AND MALFORMATIONS </vt:lpstr>
      <vt:lpstr>Skeletal Dysplasia </vt:lpstr>
      <vt:lpstr>Skeletal Dysplasia</vt:lpstr>
      <vt:lpstr>common symptoms</vt:lpstr>
      <vt:lpstr>Common symtoms</vt:lpstr>
      <vt:lpstr>Cont.</vt:lpstr>
      <vt:lpstr>Thanatophoric dysplasia</vt:lpstr>
      <vt:lpstr>PowerPoint Presentation</vt:lpstr>
      <vt:lpstr>management</vt:lpstr>
      <vt:lpstr>Cont.</vt:lpstr>
      <vt:lpstr>Cont.</vt:lpstr>
      <vt:lpstr>Campomelic dysplasia</vt:lpstr>
      <vt:lpstr>campomelic dysplasia</vt:lpstr>
      <vt:lpstr>Cont.</vt:lpstr>
      <vt:lpstr>CLINICAL PRESENTATION</vt:lpstr>
      <vt:lpstr>TALIPES/ CLUB FOOT</vt:lpstr>
      <vt:lpstr>Management of club foot/telipes</vt:lpstr>
      <vt:lpstr>PowerPoint Presentation</vt:lpstr>
      <vt:lpstr>PowerPoint Presentation</vt:lpstr>
      <vt:lpstr>Achondroplasia</vt:lpstr>
      <vt:lpstr>PowerPoint Presentation</vt:lpstr>
      <vt:lpstr>Management of achondroplasia</vt:lpstr>
      <vt:lpstr>Cont.</vt:lpstr>
      <vt:lpstr>Cont.</vt:lpstr>
      <vt:lpstr>Cont.</vt:lpstr>
      <vt:lpstr>Achondrogenesis </vt:lpstr>
      <vt:lpstr>Achondrogenesis </vt:lpstr>
      <vt:lpstr>PowerPoint Presentation</vt:lpstr>
      <vt:lpstr>Management of achondrogenesis</vt:lpstr>
      <vt:lpstr>OSTEOGENESIS IMPERFECTA</vt:lpstr>
      <vt:lpstr>OSTEOGENESIS IMPERFECTA</vt:lpstr>
      <vt:lpstr>OSTEOGENESIS IMPERFECTA</vt:lpstr>
      <vt:lpstr>OSTEOGENESIS IMPERFECTA</vt:lpstr>
      <vt:lpstr>OSTEOGENESIS IMPERFECTA</vt:lpstr>
      <vt:lpstr>OSTEOGENESIS IMPERFECTA</vt:lpstr>
      <vt:lpstr>OSTEOGENESIS IMPERFECTA</vt:lpstr>
      <vt:lpstr>HIP DYSPLASIA</vt:lpstr>
      <vt:lpstr>PowerPoint Presentation</vt:lpstr>
      <vt:lpstr>PowerPoint Presentation</vt:lpstr>
      <vt:lpstr>HIP DYSPLASIA</vt:lpstr>
      <vt:lpstr>HIP DYSPLASIA</vt:lpstr>
      <vt:lpstr>HIP DYSPLASIA</vt:lpstr>
      <vt:lpstr>PowerPoint Presentation</vt:lpstr>
      <vt:lpstr>PowerPoint Presentation</vt:lpstr>
      <vt:lpstr>PowerPoint Presentation</vt:lpstr>
      <vt:lpstr>PowerPoint Presentation</vt:lpstr>
      <vt:lpstr>HIP DYSPLASIA</vt:lpstr>
      <vt:lpstr>HIP DYSPLASIA-PAVLIK HARNESS</vt:lpstr>
      <vt:lpstr>HIP DYSPLASIA</vt:lpstr>
      <vt:lpstr>HIP DYSPLASIA</vt:lpstr>
      <vt:lpstr>SCOLIOSIS</vt:lpstr>
      <vt:lpstr>SCOLIOSIS</vt:lpstr>
      <vt:lpstr>PowerPoint Presentation</vt:lpstr>
      <vt:lpstr>PowerPoint Presentation</vt:lpstr>
      <vt:lpstr>PowerPoint Presentation</vt:lpstr>
      <vt:lpstr>PowerPoint Presentation</vt:lpstr>
      <vt:lpstr>PowerPoint Presentation</vt:lpstr>
      <vt:lpstr>PowerPoint Presentation</vt:lpstr>
      <vt:lpstr>OSTEOPOROSIS (POROUS BONE)</vt:lpstr>
      <vt:lpstr>OSTEOPOROSIS (POROUS BONE)</vt:lpstr>
      <vt:lpstr>OSTEOPOROSIS (POROUS BONE)</vt:lpstr>
      <vt:lpstr>OSTEOPOROSIS</vt:lpstr>
      <vt:lpstr>OSTEOPOROSIS</vt:lpstr>
      <vt:lpstr>OSTEOPOROSIS</vt:lpstr>
      <vt:lpstr>OSTEOPORISIS</vt:lpstr>
      <vt:lpstr>OSTEOPOROSIS</vt:lpstr>
      <vt:lpstr>OSTEOPOROSIS</vt:lpstr>
      <vt:lpstr>OSTEOPOROSIS</vt:lpstr>
      <vt:lpstr>OSTEOPOROSIS</vt:lpstr>
      <vt:lpstr>OSTEOPOROSIS</vt:lpstr>
      <vt:lpstr>BONE TUMOR-BONE CYST</vt:lpstr>
      <vt:lpstr>BONE TUMOURS</vt:lpstr>
      <vt:lpstr>BONE TUMOURS</vt:lpstr>
      <vt:lpstr>BONE TUMOUR</vt:lpstr>
      <vt:lpstr>BONE TUMOURS</vt:lpstr>
      <vt:lpstr>BONE TUMOURS </vt:lpstr>
      <vt:lpstr>BONE TUMOURS</vt:lpstr>
      <vt:lpstr>BONE TUMOURS</vt:lpstr>
      <vt:lpstr>BONE TUMOURS</vt:lpstr>
      <vt:lpstr>BONE TUMOURS</vt:lpstr>
      <vt:lpstr>BONE TUMOURS</vt:lpstr>
      <vt:lpstr>BONE TUMOURS</vt:lpstr>
      <vt:lpstr>BONE TUMOUR</vt:lpstr>
      <vt:lpstr>SKELETAL TUBERCULOSIS</vt:lpstr>
      <vt:lpstr>SKELETAL TUBERCULOSIS</vt:lpstr>
      <vt:lpstr>SKELETAL TUBERCULOSIS</vt:lpstr>
      <vt:lpstr>SKELETAL TUBERCULOSIS</vt:lpstr>
      <vt:lpstr>SKELETAL TUBERCULOSIS</vt:lpstr>
      <vt:lpstr>SKELETAL TUBERCULOSIS</vt:lpstr>
      <vt:lpstr>SKELETAL TUBERCULOSIS</vt:lpstr>
      <vt:lpstr>SKELETAL TUBERCULOSIS</vt:lpstr>
      <vt:lpstr>SKELETAL TUBERCULOSIS</vt:lpstr>
      <vt:lpstr>SKELETAL TUBERCULOSIS</vt:lpstr>
      <vt:lpstr>SKELETAL TUBERCULOSIS</vt:lpstr>
      <vt:lpstr>ATHRITIC HAND</vt:lpstr>
      <vt:lpstr>ARTHRITIC KNEE</vt:lpstr>
      <vt:lpstr>ARTHRITIS</vt:lpstr>
      <vt:lpstr>ARTHRITIS</vt:lpstr>
      <vt:lpstr>ARTHRITIS</vt:lpstr>
      <vt:lpstr>ARTHRITIS</vt:lpstr>
      <vt:lpstr>MANAGEMENT.</vt:lpstr>
      <vt:lpstr>MANAGEMENT.</vt:lpstr>
      <vt:lpstr>MANAGEMENT.</vt:lpstr>
      <vt:lpstr>OSTEOARTHRITIS (O.A)</vt:lpstr>
      <vt:lpstr>OSTEOARTHRITIS (O.A)</vt:lpstr>
      <vt:lpstr>OSTEOARTHRITIS</vt:lpstr>
      <vt:lpstr>RISK FACTORS </vt:lpstr>
      <vt:lpstr>OSTEOARTHRITIS</vt:lpstr>
      <vt:lpstr>OSTEOARTHRITIS</vt:lpstr>
      <vt:lpstr>OSTEOARTHRITIS</vt:lpstr>
      <vt:lpstr>OSTEOARTHRITIS</vt:lpstr>
      <vt:lpstr>OSTEOARTHRITIS</vt:lpstr>
      <vt:lpstr>assignment</vt:lpstr>
      <vt:lpstr>ANKYLOSING SPONDYLITIS</vt:lpstr>
      <vt:lpstr>ANKYLOSING SPONDYLITIS</vt:lpstr>
      <vt:lpstr>ANKYLOSING SPONDYLITIS</vt:lpstr>
      <vt:lpstr>ANKYLOSING SPONDYLITIS</vt:lpstr>
      <vt:lpstr>A.S</vt:lpstr>
      <vt:lpstr>A.S</vt:lpstr>
      <vt:lpstr>A.S</vt:lpstr>
      <vt:lpstr>ANKYLOSING SPONDYLITIS</vt:lpstr>
      <vt:lpstr>PowerPoint Presentation</vt:lpstr>
      <vt:lpstr>OSTEOMYELITIS</vt:lpstr>
      <vt:lpstr>OSTEOMYELITIS</vt:lpstr>
      <vt:lpstr>OSTEOMYELITIS</vt:lpstr>
      <vt:lpstr>OSTEOMYELITIS</vt:lpstr>
      <vt:lpstr>OSTEOMYELITIS</vt:lpstr>
      <vt:lpstr>OSTEOMYELITIS</vt:lpstr>
      <vt:lpstr>OSTEOMYELITIS</vt:lpstr>
      <vt:lpstr>OSTEOMYELITIS</vt:lpstr>
      <vt:lpstr>OSTEOMYELITIS</vt:lpstr>
      <vt:lpstr>OSTEOMYELITIS</vt:lpstr>
      <vt:lpstr>OSTEOMYELITIS</vt:lpstr>
      <vt:lpstr>OSTEOMYELITIS</vt:lpstr>
      <vt:lpstr>OSTEOMYELITIS</vt:lpstr>
      <vt:lpstr>CONTUSION</vt:lpstr>
      <vt:lpstr>STRAIN</vt:lpstr>
      <vt:lpstr>SPRAIN</vt:lpstr>
      <vt:lpstr>SPRAIN</vt:lpstr>
      <vt:lpstr>SPRAIN</vt:lpstr>
      <vt:lpstr>TREATMENT (CONTUSION, STRAIN &amp; SPRAIN)</vt:lpstr>
      <vt:lpstr>TREAMENT</vt:lpstr>
      <vt:lpstr>JOINT DISLOCATION</vt:lpstr>
      <vt:lpstr>JOINT DISLOCATION</vt:lpstr>
      <vt:lpstr>JOINT DISLOCATION</vt:lpstr>
      <vt:lpstr>JOINT DISLOCATION</vt:lpstr>
      <vt:lpstr>FRACTURES </vt:lpstr>
      <vt:lpstr>PowerPoint Presentation</vt:lpstr>
      <vt:lpstr>PowerPoint Presentation</vt:lpstr>
      <vt:lpstr>PowerPoint Presentation</vt:lpstr>
      <vt:lpstr>CLASSIFICATION OF FRACTURES</vt:lpstr>
      <vt:lpstr>FRACTURES</vt:lpstr>
      <vt:lpstr>PowerPoint Presentation</vt:lpstr>
      <vt:lpstr>PowerPoint Presentation</vt:lpstr>
      <vt:lpstr>FRACTURE</vt:lpstr>
      <vt:lpstr>RISK FACTORS</vt:lpstr>
      <vt:lpstr>CLINICAL MANIFESTATIONS</vt:lpstr>
      <vt:lpstr>DIAGNOSTICS</vt:lpstr>
      <vt:lpstr>MANAGEMENT </vt:lpstr>
      <vt:lpstr>PowerPoint Presentation</vt:lpstr>
      <vt:lpstr>INTERNAL FIXATION DEVICES</vt:lpstr>
      <vt:lpstr>INTERNAL FIXATION DEVICES</vt:lpstr>
      <vt:lpstr>EXTERNAL FIXATION DEVISES</vt:lpstr>
      <vt:lpstr>PowerPoint Presentation</vt:lpstr>
      <vt:lpstr>PowerPoint Presentation</vt:lpstr>
      <vt:lpstr>ARM CASTS</vt:lpstr>
      <vt:lpstr>LEG CASTS</vt:lpstr>
      <vt:lpstr>BODY CAST and HIP SPICA</vt:lpstr>
      <vt:lpstr>PowerPoint Presentation</vt:lpstr>
      <vt:lpstr>ARM SPLINT and THUMB SUPPORT SPLINT</vt:lpstr>
      <vt:lpstr>RESTING ARM SPLINT and ARM SLING</vt:lpstr>
      <vt:lpstr>LEG NIGHT SPLINT and KNEE BRACES</vt:lpstr>
      <vt:lpstr>BACK SPLINT</vt:lpstr>
      <vt:lpstr>  Taking Care of Your Splint or Cast  </vt:lpstr>
      <vt:lpstr>Cont.</vt:lpstr>
      <vt:lpstr>Cont.</vt:lpstr>
      <vt:lpstr>Warning Signs </vt:lpstr>
      <vt:lpstr>Warning.</vt:lpstr>
      <vt:lpstr>ON CAST and TRACTION</vt:lpstr>
      <vt:lpstr>PowerPoint Presentation</vt:lpstr>
      <vt:lpstr>PowerPoint Presentation</vt:lpstr>
      <vt:lpstr>Traction.</vt:lpstr>
      <vt:lpstr>SKELETAL TRACTION</vt:lpstr>
      <vt:lpstr>SKIN TRACTION</vt:lpstr>
      <vt:lpstr>OTHER EXAMPLES </vt:lpstr>
      <vt:lpstr>NURSING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Orthopedic mattress</vt:lpstr>
      <vt:lpstr>1. Improved posture</vt:lpstr>
      <vt:lpstr>2.Increased Support</vt:lpstr>
      <vt:lpstr>3.Better Sleep</vt:lpstr>
      <vt:lpstr>Ripple Mattress</vt:lpstr>
      <vt:lpstr>PowerPoint Presentation</vt:lpstr>
      <vt:lpstr>SPECIFIC SITE FRACTURES</vt:lpstr>
      <vt:lpstr> FRACTURE RIBS</vt:lpstr>
      <vt:lpstr>PowerPoint Presentation</vt:lpstr>
      <vt:lpstr>FRACTURE HUMERAL NECK</vt:lpstr>
      <vt:lpstr>PowerPoint Presentation</vt:lpstr>
      <vt:lpstr>FRACTURE HUMERAL SHAFT</vt:lpstr>
      <vt:lpstr>PowerPoint Presentation</vt:lpstr>
      <vt:lpstr>PowerPoint Presentation</vt:lpstr>
      <vt:lpstr>PowerPoint Presentation</vt:lpstr>
      <vt:lpstr>PowerPoint Presentation</vt:lpstr>
      <vt:lpstr>PowerPoint Presentation</vt:lpstr>
      <vt:lpstr>Functional arm brace.</vt:lpstr>
      <vt:lpstr>FRACTURE PELVIS</vt:lpstr>
      <vt:lpstr>PowerPoint Presentation</vt:lpstr>
      <vt:lpstr>PELVIC BONES</vt:lpstr>
      <vt:lpstr>PowerPoint Presentation</vt:lpstr>
      <vt:lpstr>FRACTURE PELVIS</vt:lpstr>
      <vt:lpstr>FRACTURE PELVIS</vt:lpstr>
      <vt:lpstr>FRACTURE PELVIS</vt:lpstr>
      <vt:lpstr>FRACTURE PELVIS</vt:lpstr>
      <vt:lpstr>FRACTURE PELVIS</vt:lpstr>
      <vt:lpstr>FRACTURE PELVIS</vt:lpstr>
      <vt:lpstr>FRACTURE PELVIS</vt:lpstr>
      <vt:lpstr>PowerPoint Presentation</vt:lpstr>
      <vt:lpstr>FRACTURE PELVIS</vt:lpstr>
      <vt:lpstr>FRACTURE HIP</vt:lpstr>
      <vt:lpstr>FRACTURE HIP</vt:lpstr>
      <vt:lpstr>PowerPoint Presentation</vt:lpstr>
      <vt:lpstr>PowerPoint Presentation</vt:lpstr>
      <vt:lpstr>HIP REPLACEMENT/ FEMORAL-HEAD PROSTHESIS</vt:lpstr>
      <vt:lpstr>PowerPoint Presentation</vt:lpstr>
      <vt:lpstr>PowerPoint Presentation</vt:lpstr>
      <vt:lpstr>SELF-CARE AFTER FEMORAL-HEAD PROSTHESIS </vt:lpstr>
      <vt:lpstr>PowerPoint Presentation</vt:lpstr>
      <vt:lpstr>PowerPoint Presentation</vt:lpstr>
      <vt:lpstr>FRACTURE FEMURAL SHAFT </vt:lpstr>
      <vt:lpstr>FRACTURE FEMURAL SHAFT </vt:lpstr>
      <vt:lpstr>PowerPoint Presentation</vt:lpstr>
      <vt:lpstr>FRACTURE FEMURAL SHAFT </vt:lpstr>
      <vt:lpstr>FRACTURE TIBIA &amp; FIBULA</vt:lpstr>
      <vt:lpstr>PowerPoint Presentation</vt:lpstr>
      <vt:lpstr>FRACTURE THORACOLUMBAR SPINE</vt:lpstr>
      <vt:lpstr>PowerPoint Presentation</vt:lpstr>
      <vt:lpstr>PowerPoint Presentation</vt:lpstr>
      <vt:lpstr>PowerPoint Presentation</vt:lpstr>
      <vt:lpstr>PowerPoint Presentation</vt:lpstr>
      <vt:lpstr>PowerPoint Presentation</vt:lpstr>
      <vt:lpstr>PowerPoint Presentation</vt:lpstr>
      <vt:lpstr>REHABILITATION</vt:lpstr>
      <vt:lpstr>REHABILITATION(W.H.O)</vt:lpstr>
      <vt:lpstr>PowerPoint Presentation</vt:lpstr>
      <vt:lpstr>PowerPoint Presentation</vt:lpstr>
      <vt:lpstr>PowerPoint Presentation</vt:lpstr>
      <vt:lpstr>PowerPoint Presentation</vt:lpstr>
      <vt:lpstr>The benefits of rehabilitation</vt:lpstr>
      <vt:lpstr>PowerPoint Presentation</vt:lpstr>
      <vt:lpstr>PowerPoint Presentation</vt:lpstr>
      <vt:lpstr>Reabilitation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Occupational therapy</vt:lpstr>
      <vt:lpstr>PowerPoint Presentation</vt:lpstr>
      <vt:lpstr>PowerPoint Presentation</vt:lpstr>
      <vt:lpstr>PowerPoint Presentation</vt:lpstr>
      <vt:lpstr>PowerPoint Presentation</vt:lpstr>
      <vt:lpstr>PowerPoint Presentation</vt:lpstr>
      <vt:lpstr>Rehabilitation counseling</vt:lpstr>
      <vt:lpstr>PowerPoint Presentation</vt:lpstr>
      <vt:lpstr>PowerPoint Presentation</vt:lpstr>
      <vt:lpstr>PowerPoint Presentation</vt:lpstr>
      <vt:lpstr>PowerPoint Presentation</vt:lpstr>
      <vt:lpstr>PowerPoint Presentation</vt:lpstr>
      <vt:lpstr>PowerPoint Presentation</vt:lpstr>
      <vt:lpstr>Community-Based Rehabilitation</vt:lpstr>
      <vt:lpstr>Community-Based Rehabilitation</vt:lpstr>
      <vt:lpstr>PowerPoint Presentation</vt:lpstr>
      <vt:lpstr>PowerPoint Presentation</vt:lpstr>
      <vt:lpstr>PowerPoint Presentation</vt:lpstr>
      <vt:lpstr>PowerPoint Presentation</vt:lpstr>
      <vt:lpstr>Challenges in rehabilitation.</vt:lpstr>
      <vt:lpstr>PowerPoint Presentation</vt:lpstr>
      <vt:lpstr>PowerPoint Presentation</vt:lpstr>
      <vt:lpstr>PowerPoint Presentation</vt:lpstr>
      <vt:lpstr>PowerPoint Presentation</vt:lpstr>
      <vt:lpstr>PowerPoint Presentation</vt:lpstr>
      <vt:lpstr>Role of rehabilitating nurse</vt:lpstr>
      <vt:lpstr>PowerPoint Presentation</vt:lpstr>
      <vt:lpstr>PowerPoint Presentation</vt:lpstr>
      <vt:lpstr>PowerPoint Presentation</vt:lpstr>
      <vt:lpstr>PowerPoint Presentation</vt:lpstr>
      <vt:lpstr>NATIONAL POLICIES ON PWD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mART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ORTHOPAEDICS (12 HRS)</dc:title>
  <dc:creator>Martin O.</dc:creator>
  <cp:lastModifiedBy>Windows User</cp:lastModifiedBy>
  <cp:revision>618</cp:revision>
  <dcterms:created xsi:type="dcterms:W3CDTF">2011-07-06T22:20:06Z</dcterms:created>
  <dcterms:modified xsi:type="dcterms:W3CDTF">2020-08-18T07:51:32Z</dcterms:modified>
</cp:coreProperties>
</file>