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96" r:id="rId1"/>
  </p:sldMasterIdLst>
  <p:notesMasterIdLst>
    <p:notesMasterId r:id="rId2"/>
  </p:notesMasterIdLst>
  <p:sldIdLst>
    <p:sldId id="456" r:id="rId3"/>
    <p:sldId id="457" r:id="rId4"/>
    <p:sldId id="458" r:id="rId5"/>
    <p:sldId id="459" r:id="rId6"/>
    <p:sldId id="460" r:id="rId7"/>
    <p:sldId id="461" r:id="rId8"/>
    <p:sldId id="462" r:id="rId9"/>
    <p:sldId id="463" r:id="rId10"/>
    <p:sldId id="464" r:id="rId11"/>
    <p:sldId id="465" r:id="rId12"/>
    <p:sldId id="466" r:id="rId13"/>
    <p:sldId id="467" r:id="rId14"/>
    <p:sldId id="468" r:id="rId15"/>
    <p:sldId id="469" r:id="rId16"/>
    <p:sldId id="470" r:id="rId17"/>
  </p:sldIdLst>
  <p:sldSz type="screen4x3" cy="6858000" cx="9144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>
    <p:restoredLeft sz="34615" autoAdjust="0"/>
    <p:restoredTop sz="86441" autoAdjust="0"/>
  </p:normalViewPr>
  <p:slideViewPr>
    <p:cSldViewPr>
      <p:cViewPr varScale="1">
        <p:scale>
          <a:sx n="36" d="100"/>
          <a:sy n="36" d="100"/>
        </p:scale>
        <p:origin x="-34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tableStyles" Target="tableStyles.xml"/><Relationship Id="rId19" Type="http://schemas.openxmlformats.org/officeDocument/2006/relationships/presProps" Target="presProps.xml"/><Relationship Id="rId20" Type="http://schemas.openxmlformats.org/officeDocument/2006/relationships/viewProps" Target="viewProps.xml"/><Relationship Id="rId21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9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670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3CE479BA-D5D4-489E-995D-532175090311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1048671" name="Slide Image Placeholder 3"/>
          <p:cNvSpPr>
            <a:spLocks noChangeAspect="1" noRot="1" noGrp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p>
            <a:endParaRPr lang="en-US"/>
          </a:p>
        </p:txBody>
      </p:sp>
      <p:sp>
        <p:nvSpPr>
          <p:cNvPr id="1048672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73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674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5AE89E35-DE41-46FF-A955-A5C1BA64EF6F}" type="slidenum">
              <a:rPr lang="en-US" smtClean="0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9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 indent="0" mar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485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10485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37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3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10486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26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2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10486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b="1" cap="all"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42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4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104864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4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47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48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4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104865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5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5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5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5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5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5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104865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5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2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104862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104866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6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4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65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6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104866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6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31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8632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3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104863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3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eaLnBrk="1" hangingPunct="1" latinLnBrk="0" rtl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342900" latinLnBrk="0" marL="342900" rtl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85750" latinLnBrk="0" marL="742950" rtl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3962400"/>
          </a:xfrm>
        </p:spPr>
        <p:txBody>
          <a:bodyPr>
            <a:noAutofit/>
          </a:bodyPr>
          <a:p>
            <a:r>
              <a:rPr b="1" dirty="0" sz="4800" lang="en-US" smtClean="0">
                <a:solidFill>
                  <a:srgbClr val="7030A0"/>
                </a:solidFill>
              </a:rPr>
              <a:t>CONGENITAL AND DEVELOPMENTAL ABNORMALITIES</a:t>
            </a:r>
            <a:endParaRPr b="1" dirty="0" sz="4800" lang="en-US">
              <a:solidFill>
                <a:srgbClr val="7030A0"/>
              </a:solidFill>
            </a:endParaRPr>
          </a:p>
        </p:txBody>
      </p:sp>
      <p:sp>
        <p:nvSpPr>
          <p:cNvPr id="1048587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534400" cy="4602163"/>
          </a:xfrm>
        </p:spPr>
        <p:txBody>
          <a:bodyPr/>
          <a:p>
            <a:pPr indent="0" marL="0">
              <a:buNone/>
            </a:pPr>
            <a:endParaRPr dirty="0"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solidFill>
                  <a:srgbClr val="C00000"/>
                </a:solidFill>
              </a:rPr>
              <a:t>INVESTIGATIONS</a:t>
            </a:r>
            <a:endParaRPr b="1" dirty="0" lang="en-US">
              <a:solidFill>
                <a:srgbClr val="C00000"/>
              </a:solidFill>
            </a:endParaRPr>
          </a:p>
        </p:txBody>
      </p:sp>
      <p:sp>
        <p:nvSpPr>
          <p:cNvPr id="1048610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686800" cy="5562600"/>
          </a:xfrm>
        </p:spPr>
        <p:txBody>
          <a:bodyPr>
            <a:normAutofit/>
          </a:bodyPr>
          <a:p>
            <a:pPr>
              <a:buNone/>
            </a:pPr>
            <a:r>
              <a:rPr b="1" dirty="0" lang="en-US" smtClean="0"/>
              <a:t>X-RAYS:</a:t>
            </a:r>
          </a:p>
          <a:p>
            <a:pPr>
              <a:buFont typeface="Wingdings" pitchFamily="2" charset="2"/>
              <a:buChar char="§"/>
            </a:pPr>
            <a:r>
              <a:rPr dirty="0" lang="en-US" smtClean="0"/>
              <a:t>Generalized osteopaenia-reduced bone density</a:t>
            </a:r>
          </a:p>
          <a:p>
            <a:pPr>
              <a:buFont typeface="Wingdings" pitchFamily="2" charset="2"/>
              <a:buChar char="§"/>
            </a:pPr>
            <a:r>
              <a:rPr dirty="0" lang="en-US" smtClean="0"/>
              <a:t>cortical thinning</a:t>
            </a:r>
          </a:p>
          <a:p>
            <a:pPr>
              <a:buFont typeface="Wingdings" pitchFamily="2" charset="2"/>
              <a:buChar char="§"/>
            </a:pPr>
            <a:r>
              <a:rPr dirty="0" lang="en-US" smtClean="0"/>
              <a:t>Widening of medullary cavity</a:t>
            </a:r>
          </a:p>
          <a:p>
            <a:pPr>
              <a:buFont typeface="Wingdings" pitchFamily="2" charset="2"/>
              <a:buChar char="§"/>
            </a:pPr>
            <a:r>
              <a:rPr dirty="0" lang="en-US" smtClean="0"/>
              <a:t>Multiple fractures at different healing stages</a:t>
            </a:r>
          </a:p>
          <a:p>
            <a:pPr>
              <a:buFont typeface="Wingdings" pitchFamily="2" charset="2"/>
              <a:buChar char="§"/>
            </a:pPr>
            <a:r>
              <a:rPr dirty="0" lang="en-US" smtClean="0"/>
              <a:t>Spinal deformities and fractures</a:t>
            </a:r>
          </a:p>
          <a:p>
            <a:pPr>
              <a:buFont typeface="Wingdings" pitchFamily="2" charset="2"/>
              <a:buChar char="§"/>
            </a:pPr>
            <a:r>
              <a:rPr dirty="0" lang="en-US" smtClean="0"/>
              <a:t>Skull enlargement with presence of wormian bones{areas of vicarious ossification in the calvarium}</a:t>
            </a:r>
          </a:p>
          <a:p>
            <a:pPr>
              <a:buNone/>
            </a:pPr>
            <a:endParaRPr dirty="0"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1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endParaRPr dirty="0" lang="en-US"/>
          </a:p>
        </p:txBody>
      </p:sp>
      <p:pic>
        <p:nvPicPr>
          <p:cNvPr id="2097153" name="Picture 2" descr="E:\xray of osteogenesis imperfecta 1 - Copy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914401" y="228600"/>
            <a:ext cx="7619998" cy="6705600"/>
          </a:xfrm>
          <a:prstGeom prst="rect"/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14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endParaRPr dirty="0" lang="en-US"/>
          </a:p>
        </p:txBody>
      </p:sp>
      <p:pic>
        <p:nvPicPr>
          <p:cNvPr id="2097154" name="Picture 2" descr="E:\xray of ostoegenesis imprfecta 4 - Copy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1219200" y="381000"/>
            <a:ext cx="7696200" cy="6324600"/>
          </a:xfrm>
          <a:prstGeom prst="rect"/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solidFill>
                  <a:srgbClr val="C00000"/>
                </a:solidFill>
              </a:rPr>
              <a:t>DIFFERENTIAL DIAGNOSIS</a:t>
            </a:r>
            <a:endParaRPr b="1" dirty="0" lang="en-US">
              <a:solidFill>
                <a:srgbClr val="C00000"/>
              </a:solidFill>
            </a:endParaRPr>
          </a:p>
        </p:txBody>
      </p:sp>
      <p:sp>
        <p:nvSpPr>
          <p:cNvPr id="1048616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334000"/>
          </a:xfrm>
        </p:spPr>
        <p:txBody>
          <a:bodyPr/>
          <a:p>
            <a:pPr>
              <a:buNone/>
            </a:pPr>
            <a:r>
              <a:rPr b="1" dirty="0" lang="en-US" smtClean="0"/>
              <a:t>Battered Baby Syndrome.</a:t>
            </a:r>
          </a:p>
          <a:p>
            <a:pPr>
              <a:buNone/>
            </a:pPr>
            <a:r>
              <a:rPr dirty="0" lang="en-US" smtClean="0"/>
              <a:t>  -Differentiated from </a:t>
            </a:r>
            <a:r>
              <a:rPr dirty="0" lang="en-US"/>
              <a:t>O</a:t>
            </a:r>
            <a:r>
              <a:rPr dirty="0" lang="en-US" smtClean="0"/>
              <a:t>steogenesis Imperfecta by the following:</a:t>
            </a:r>
          </a:p>
          <a:p>
            <a:pPr>
              <a:buNone/>
            </a:pPr>
            <a:r>
              <a:rPr dirty="0" lang="en-US" smtClean="0"/>
              <a:t>     {i} Guardian denies having assaulted the child.</a:t>
            </a:r>
          </a:p>
          <a:p>
            <a:pPr>
              <a:buNone/>
            </a:pPr>
            <a:r>
              <a:rPr dirty="0" lang="en-US" smtClean="0"/>
              <a:t>     {ii}Presence of multiple bruises and scars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solidFill>
                  <a:srgbClr val="C00000"/>
                </a:solidFill>
              </a:rPr>
              <a:t>TREATMENT</a:t>
            </a:r>
            <a:endParaRPr b="1" dirty="0" lang="en-US">
              <a:solidFill>
                <a:srgbClr val="C00000"/>
              </a:solidFill>
            </a:endParaRPr>
          </a:p>
        </p:txBody>
      </p:sp>
      <p:sp>
        <p:nvSpPr>
          <p:cNvPr id="104861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buNone/>
            </a:pPr>
            <a:r>
              <a:rPr dirty="0" lang="en-US" smtClean="0"/>
              <a:t>1) No definitive treatment.</a:t>
            </a:r>
          </a:p>
          <a:p>
            <a:pPr>
              <a:buNone/>
            </a:pPr>
            <a:r>
              <a:rPr dirty="0" lang="en-US" smtClean="0"/>
              <a:t>2) Treat specific fractures as they occur.</a:t>
            </a:r>
          </a:p>
          <a:p>
            <a:pPr>
              <a:buNone/>
            </a:pPr>
            <a:r>
              <a:rPr dirty="0" lang="en-US" smtClean="0"/>
              <a:t>3) Prophylactic internal fixation with intramedullary rods to reduce the frequency of fractures.</a:t>
            </a:r>
          </a:p>
          <a:p>
            <a:pPr>
              <a:buNone/>
            </a:pPr>
            <a:endParaRPr dirty="0" lang="en-US" smtClean="0"/>
          </a:p>
          <a:p>
            <a:pPr>
              <a:buNone/>
            </a:pPr>
            <a:endParaRPr dirty="0" lang="en-US" smtClean="0"/>
          </a:p>
          <a:p>
            <a:pPr>
              <a:buNone/>
            </a:pPr>
            <a:endParaRPr dirty="0"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Intramedullary rods</a:t>
            </a:r>
            <a:endParaRPr dirty="0" lang="en-US"/>
          </a:p>
        </p:txBody>
      </p:sp>
      <p:sp>
        <p:nvSpPr>
          <p:cNvPr id="1048620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endParaRPr dirty="0" lang="en-US"/>
          </a:p>
        </p:txBody>
      </p:sp>
      <p:pic>
        <p:nvPicPr>
          <p:cNvPr id="2097155" name="Picture 2" descr="E:\xray of osteogenesis imperfecta 3 - Copy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1066800" y="1263650"/>
            <a:ext cx="7086600" cy="5594350"/>
          </a:xfrm>
          <a:prstGeom prst="rect"/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pPr algn="l"/>
            <a:r>
              <a:rPr b="1" dirty="0" lang="en-US" smtClean="0">
                <a:solidFill>
                  <a:srgbClr val="C00000"/>
                </a:solidFill>
              </a:rPr>
              <a:t>OSTEOGENESIS IMPERFECTA</a:t>
            </a:r>
            <a:br>
              <a:rPr b="1" dirty="0" lang="en-US" smtClean="0">
                <a:solidFill>
                  <a:srgbClr val="C00000"/>
                </a:solidFill>
              </a:rPr>
            </a:br>
            <a:r>
              <a:rPr b="1" dirty="0" sz="3200" lang="en-US">
                <a:solidFill>
                  <a:srgbClr val="C00000"/>
                </a:solidFill>
              </a:rPr>
              <a:t>(</a:t>
            </a:r>
            <a:r>
              <a:rPr b="1" dirty="0" sz="3200" lang="en-US" smtClean="0">
                <a:solidFill>
                  <a:srgbClr val="C00000"/>
                </a:solidFill>
              </a:rPr>
              <a:t>Flaggilus osium/Brittle bone disease)</a:t>
            </a:r>
            <a:endParaRPr b="1" dirty="0" lang="en-US">
              <a:solidFill>
                <a:srgbClr val="C00000"/>
              </a:solidFill>
            </a:endParaRPr>
          </a:p>
        </p:txBody>
      </p:sp>
      <p:sp>
        <p:nvSpPr>
          <p:cNvPr id="1048594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pPr algn="l"/>
            <a:r>
              <a:rPr b="1" dirty="0" lang="en-US" smtClean="0">
                <a:solidFill>
                  <a:srgbClr val="00B050"/>
                </a:solidFill>
              </a:rPr>
              <a:t>DEFINITION: </a:t>
            </a:r>
            <a:r>
              <a:rPr b="1" dirty="0" sz="2800" lang="en-US" smtClean="0">
                <a:solidFill>
                  <a:srgbClr val="00B050"/>
                </a:solidFill>
              </a:rPr>
              <a:t/>
            </a:r>
            <a:br>
              <a:rPr b="1" dirty="0" sz="2800" lang="en-US" smtClean="0">
                <a:solidFill>
                  <a:srgbClr val="00B050"/>
                </a:solidFill>
              </a:rPr>
            </a:br>
            <a:endParaRPr b="1" dirty="0" lang="en-US">
              <a:solidFill>
                <a:srgbClr val="00B050"/>
              </a:solidFill>
            </a:endParaRPr>
          </a:p>
        </p:txBody>
      </p:sp>
      <p:sp>
        <p:nvSpPr>
          <p:cNvPr id="1048596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buFont typeface="Wingdings" pitchFamily="2" charset="2"/>
              <a:buChar char="§"/>
            </a:pPr>
            <a:r>
              <a:rPr dirty="0" lang="en-US" smtClean="0"/>
              <a:t>Hereditary disease characterized by generalized osteopaenia with slender bones and increased flagility.</a:t>
            </a:r>
            <a:endParaRPr dirty="0"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solidFill>
                  <a:srgbClr val="C00000"/>
                </a:solidFill>
              </a:rPr>
              <a:t>AETIOLOGY</a:t>
            </a:r>
            <a:endParaRPr b="1" dirty="0" lang="en-US">
              <a:solidFill>
                <a:srgbClr val="C00000"/>
              </a:solidFill>
            </a:endParaRPr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buFont typeface="Wingdings" pitchFamily="2" charset="2"/>
              <a:buChar char="§"/>
            </a:pPr>
            <a:r>
              <a:rPr dirty="0" lang="en-US" smtClean="0"/>
              <a:t>Abnormal synthesis and structural defect of Type I Collagen.</a:t>
            </a:r>
          </a:p>
          <a:p>
            <a:pPr>
              <a:buFont typeface="Wingdings" pitchFamily="2" charset="2"/>
              <a:buChar char="§"/>
            </a:pPr>
            <a:r>
              <a:rPr dirty="0" lang="en-US" smtClean="0"/>
              <a:t>Results in abnormalities of the bones, teeth ligaments ,sclerae and skin.</a:t>
            </a:r>
            <a:endParaRPr dirty="0"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algn="l"/>
            <a:r>
              <a:rPr b="1" dirty="0" lang="en-US" smtClean="0"/>
              <a:t>                    </a:t>
            </a:r>
            <a:r>
              <a:rPr b="1" dirty="0" lang="en-US" smtClean="0">
                <a:solidFill>
                  <a:srgbClr val="C00000"/>
                </a:solidFill>
              </a:rPr>
              <a:t>PATHOLOGY</a:t>
            </a:r>
            <a:endParaRPr b="1" dirty="0" lang="en-US">
              <a:solidFill>
                <a:srgbClr val="C00000"/>
              </a:solidFill>
            </a:endParaRPr>
          </a:p>
        </p:txBody>
      </p:sp>
      <p:sp>
        <p:nvSpPr>
          <p:cNvPr id="1048600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buFont typeface="Wingdings" pitchFamily="2" charset="2"/>
              <a:buChar char="§"/>
            </a:pPr>
            <a:r>
              <a:rPr dirty="0" lang="en-US" smtClean="0"/>
              <a:t>Deficit in synthesis of all connective tissues including the organic matrix of the bone.</a:t>
            </a:r>
            <a:endParaRPr dirty="0"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0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endParaRPr dirty="0" lang="en-US"/>
          </a:p>
        </p:txBody>
      </p:sp>
      <p:pic>
        <p:nvPicPr>
          <p:cNvPr id="2097152" name="Picture 2" descr="E:\stock-photo-osteogenesis-imperfecta-248936845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/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153400" cy="609600"/>
          </a:xfrm>
        </p:spPr>
        <p:txBody>
          <a:bodyPr>
            <a:normAutofit fontScale="90000"/>
          </a:bodyPr>
          <a:p>
            <a:pPr algn="l"/>
            <a:r>
              <a:rPr dirty="0" lang="en-US" smtClean="0"/>
              <a:t>                            </a:t>
            </a:r>
            <a:r>
              <a:rPr b="1" dirty="0" lang="en-US" smtClean="0">
                <a:solidFill>
                  <a:srgbClr val="C00000"/>
                </a:solidFill>
              </a:rPr>
              <a:t>TYPES</a:t>
            </a:r>
            <a:endParaRPr b="1" dirty="0" lang="en-US">
              <a:solidFill>
                <a:srgbClr val="C00000"/>
              </a:solidFill>
            </a:endParaRPr>
          </a:p>
        </p:txBody>
      </p:sp>
      <p:sp>
        <p:nvSpPr>
          <p:cNvPr id="1048604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/>
          </a:bodyPr>
          <a:p>
            <a:pPr>
              <a:buNone/>
            </a:pPr>
            <a:r>
              <a:rPr b="1" dirty="0" sz="2800" lang="en-US" u="sng" smtClean="0">
                <a:solidFill>
                  <a:srgbClr val="0070C0"/>
                </a:solidFill>
              </a:rPr>
              <a:t>1. Osteogenesis  Imperfecta  Congenita:</a:t>
            </a:r>
          </a:p>
          <a:p>
            <a:pPr>
              <a:buFont typeface="Wingdings" pitchFamily="2" charset="2"/>
              <a:buChar char="Ø"/>
            </a:pPr>
            <a:r>
              <a:rPr dirty="0" sz="2800" lang="en-US" smtClean="0"/>
              <a:t>Develops during intrauterine period</a:t>
            </a:r>
          </a:p>
          <a:p>
            <a:pPr>
              <a:buFont typeface="Wingdings" pitchFamily="2" charset="2"/>
              <a:buChar char="Ø"/>
            </a:pPr>
            <a:r>
              <a:rPr dirty="0" sz="2800" lang="en-US" smtClean="0"/>
              <a:t>Severe and fatal</a:t>
            </a:r>
          </a:p>
          <a:p>
            <a:pPr>
              <a:buFont typeface="Wingdings" pitchFamily="2" charset="2"/>
              <a:buChar char="Ø"/>
            </a:pPr>
            <a:r>
              <a:rPr dirty="0" sz="2800" lang="en-US" smtClean="0"/>
              <a:t>Leads to</a:t>
            </a:r>
          </a:p>
          <a:p>
            <a:pPr indent="0" marL="0">
              <a:buNone/>
            </a:pPr>
            <a:r>
              <a:rPr dirty="0" sz="2800" lang="en-US" smtClean="0"/>
              <a:t>        - intrauterine fractures</a:t>
            </a:r>
          </a:p>
          <a:p>
            <a:pPr>
              <a:buNone/>
            </a:pPr>
            <a:r>
              <a:rPr dirty="0" sz="2800" lang="en-US" smtClean="0"/>
              <a:t>        - still births due to fractures and intracranial </a:t>
            </a:r>
          </a:p>
          <a:p>
            <a:pPr>
              <a:buNone/>
            </a:pPr>
            <a:r>
              <a:rPr dirty="0" sz="2800" lang="en-US" smtClean="0"/>
              <a:t>          haemorrhages during labour</a:t>
            </a:r>
          </a:p>
          <a:p>
            <a:pPr>
              <a:buFont typeface="Wingdings" pitchFamily="2" charset="2"/>
              <a:buChar char="Ø"/>
            </a:pPr>
            <a:r>
              <a:rPr dirty="0" sz="2800" lang="en-US" smtClean="0"/>
              <a:t>Survivors often develop:</a:t>
            </a:r>
          </a:p>
          <a:p>
            <a:pPr>
              <a:buNone/>
            </a:pPr>
            <a:r>
              <a:rPr dirty="0" sz="2800" lang="en-US" smtClean="0"/>
              <a:t>          - Deformities of the limbs, spine and rib cage</a:t>
            </a:r>
          </a:p>
          <a:p>
            <a:pPr>
              <a:buNone/>
            </a:pPr>
            <a:r>
              <a:rPr dirty="0" sz="2800" lang="en-US" smtClean="0"/>
              <a:t>          - Disproportionately large skulls</a:t>
            </a:r>
          </a:p>
          <a:p>
            <a:pPr>
              <a:buNone/>
            </a:pPr>
            <a:r>
              <a:rPr dirty="0" sz="2800" lang="en-US" smtClean="0"/>
              <a:t>          - Mental retardation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algn="l"/>
            <a:r>
              <a:rPr dirty="0" lang="en-US" smtClean="0"/>
              <a:t>                    </a:t>
            </a:r>
            <a:r>
              <a:rPr b="1" dirty="0" lang="en-US" smtClean="0"/>
              <a:t>Types cont…</a:t>
            </a:r>
            <a:endParaRPr b="1" dirty="0" lang="en-US"/>
          </a:p>
        </p:txBody>
      </p:sp>
      <p:sp>
        <p:nvSpPr>
          <p:cNvPr id="104860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257800"/>
          </a:xfrm>
        </p:spPr>
        <p:txBody>
          <a:bodyPr/>
          <a:p>
            <a:pPr>
              <a:buNone/>
            </a:pPr>
            <a:r>
              <a:rPr b="1" dirty="0" lang="en-US" u="sng" smtClean="0">
                <a:solidFill>
                  <a:srgbClr val="0070C0"/>
                </a:solidFill>
              </a:rPr>
              <a:t>2.Osteogenesis  Imperfecta Tarda:</a:t>
            </a:r>
          </a:p>
          <a:p>
            <a:pPr>
              <a:buFont typeface="Wingdings" pitchFamily="2" charset="2"/>
              <a:buChar char="Ø"/>
            </a:pPr>
            <a:r>
              <a:rPr dirty="0" lang="en-US" smtClean="0"/>
              <a:t>Inherited as autosomal dominant</a:t>
            </a:r>
          </a:p>
          <a:p>
            <a:pPr>
              <a:buFont typeface="Wingdings" pitchFamily="2" charset="2"/>
              <a:buChar char="Ø"/>
            </a:pPr>
            <a:r>
              <a:rPr dirty="0" lang="en-US" smtClean="0"/>
              <a:t>Presents in older children and young adults</a:t>
            </a:r>
          </a:p>
          <a:p>
            <a:pPr>
              <a:buFont typeface="Wingdings" pitchFamily="2" charset="2"/>
              <a:buChar char="Ø"/>
            </a:pPr>
            <a:r>
              <a:rPr dirty="0" lang="en-US" smtClean="0"/>
              <a:t>Presents with multiple fractures resulting from minor trauma</a:t>
            </a:r>
          </a:p>
          <a:p>
            <a:pPr>
              <a:buFont typeface="Wingdings" pitchFamily="2" charset="2"/>
              <a:buChar char="Ø"/>
            </a:pPr>
            <a:r>
              <a:rPr dirty="0" lang="en-US" smtClean="0"/>
              <a:t>Frequency of fractures lessens near adulthood but re-occurs in females after menopause due to osteoporosis</a:t>
            </a:r>
            <a:endParaRPr dirty="0"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algn="l"/>
            <a:r>
              <a:rPr b="1" dirty="0" lang="en-US" smtClean="0">
                <a:solidFill>
                  <a:srgbClr val="C00000"/>
                </a:solidFill>
              </a:rPr>
              <a:t>               CLINICAL FEATURES</a:t>
            </a:r>
            <a:endParaRPr b="1" dirty="0" lang="en-US">
              <a:solidFill>
                <a:srgbClr val="C00000"/>
              </a:solidFill>
            </a:endParaRPr>
          </a:p>
        </p:txBody>
      </p:sp>
      <p:sp>
        <p:nvSpPr>
          <p:cNvPr id="1048608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534400" cy="5410200"/>
          </a:xfrm>
        </p:spPr>
        <p:txBody>
          <a:bodyPr>
            <a:normAutofit fontScale="93750" lnSpcReduction="10000"/>
          </a:bodyPr>
          <a:p>
            <a:pPr>
              <a:buFont typeface="Wingdings" pitchFamily="2" charset="2"/>
              <a:buChar char="v"/>
            </a:pPr>
            <a:r>
              <a:rPr dirty="0" lang="en-US" smtClean="0"/>
              <a:t>Multiple bone deformities</a:t>
            </a:r>
          </a:p>
          <a:p>
            <a:pPr>
              <a:buFont typeface="Wingdings" pitchFamily="2" charset="2"/>
              <a:buChar char="v"/>
            </a:pPr>
            <a:r>
              <a:rPr dirty="0" lang="en-US" smtClean="0"/>
              <a:t>Laxity of ligaments-hyper-mobility of the joints</a:t>
            </a:r>
          </a:p>
          <a:p>
            <a:pPr>
              <a:buFont typeface="Wingdings" pitchFamily="2" charset="2"/>
              <a:buChar char="v"/>
            </a:pPr>
            <a:r>
              <a:rPr dirty="0" lang="en-US" smtClean="0"/>
              <a:t>Multiple fractures</a:t>
            </a:r>
          </a:p>
          <a:p>
            <a:pPr>
              <a:buFont typeface="Wingdings" pitchFamily="2" charset="2"/>
              <a:buChar char="v"/>
            </a:pPr>
            <a:r>
              <a:rPr dirty="0" lang="en-US" smtClean="0"/>
              <a:t>Crumbling of teeth</a:t>
            </a:r>
            <a:r>
              <a:rPr dirty="0" lang="en-US"/>
              <a:t>(</a:t>
            </a:r>
            <a:r>
              <a:rPr dirty="0" lang="en-US" smtClean="0"/>
              <a:t> dentinogenesis Imperfecta)</a:t>
            </a:r>
          </a:p>
          <a:p>
            <a:pPr>
              <a:buFont typeface="Wingdings" pitchFamily="2" charset="2"/>
              <a:buChar char="v"/>
            </a:pPr>
            <a:r>
              <a:rPr dirty="0" lang="en-US" smtClean="0"/>
              <a:t>Kyphoscoliosis-due to vertebral compression fractures</a:t>
            </a:r>
          </a:p>
          <a:p>
            <a:pPr>
              <a:buFont typeface="Wingdings" pitchFamily="2" charset="2"/>
              <a:buChar char="v"/>
            </a:pPr>
            <a:r>
              <a:rPr dirty="0" lang="en-US" smtClean="0"/>
              <a:t>Loose thin skin</a:t>
            </a:r>
          </a:p>
          <a:p>
            <a:pPr>
              <a:buFont typeface="Wingdings" pitchFamily="2" charset="2"/>
              <a:buChar char="v"/>
            </a:pPr>
            <a:r>
              <a:rPr dirty="0" lang="en-US" smtClean="0"/>
              <a:t>Blue sclerae</a:t>
            </a:r>
          </a:p>
          <a:p>
            <a:pPr>
              <a:buFont typeface="Wingdings" pitchFamily="2" charset="2"/>
              <a:buChar char="v"/>
            </a:pPr>
            <a:r>
              <a:rPr dirty="0" lang="en-US" smtClean="0"/>
              <a:t>Deafness-due to osteoscrelosis</a:t>
            </a:r>
          </a:p>
          <a:p>
            <a:pPr>
              <a:buFont typeface="Wingdings" pitchFamily="2" charset="2"/>
              <a:buChar char="v"/>
            </a:pPr>
            <a:r>
              <a:rPr dirty="0" lang="en-US" smtClean="0"/>
              <a:t>Mental retardation</a:t>
            </a:r>
            <a:endParaRPr dirty="0"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OSETEOGENESIS IMPERFECTA {Flaggilus osium/Brittle bone disease} DEF: Hereditary disease characterised by generalised osteopaenia  with increased flagility.  AETIOLOGY:  Abnormal synthesis  &amp; structural defects of type I collagen. PATHOLOGY: Deficit in synthesis of all connective tissues including the organic matrix of the bone.</dc:title>
  <dc:creator>Admin</dc:creator>
  <cp:lastModifiedBy>doctor</cp:lastModifiedBy>
  <dcterms:created xsi:type="dcterms:W3CDTF">2006-08-15T12:00:00Z</dcterms:created>
  <dcterms:modified xsi:type="dcterms:W3CDTF">2020-10-20T17:42:22Z</dcterms:modified>
</cp:coreProperties>
</file>