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465" r:id="rId4"/>
    <p:sldId id="46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1" d="100"/>
          <a:sy n="71" d="100"/>
        </p:scale>
        <p:origin x="37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3078E07-87F4-E36F-C30B-E3749371FE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B3C6AA0-D3F3-FCB3-1B72-651DD4E660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6FE6E1C-7513-0501-A93F-1AB96254C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34DFD-5BBA-4D5C-8417-BA0018EE5BE5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47F05CF-9FE4-86A2-9409-C674C1643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594B08D-DB2E-2822-6CB0-013285402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9F90-6D37-4468-A461-52E7B5A53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872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FB3AE68-F307-5A60-E064-B6DB84896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7F880277-15C8-E5FB-C64F-CF491A42D7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4FE0692-E8EE-15A3-3B12-1D60175D9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34DFD-5BBA-4D5C-8417-BA0018EE5BE5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841812E-A978-F898-62C8-5CC3D5E91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798229B-2758-14C5-4B86-97EFE6A81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9F90-6D37-4468-A461-52E7B5A53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247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8D567F00-709D-1FBE-912B-8E28E6A6AC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A5356DD8-F2BE-C47A-A084-C133640713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4A6EAD5-443F-B94D-B493-298B8DEB2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34DFD-5BBA-4D5C-8417-BA0018EE5BE5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2468D1F-D0A3-B871-2A2C-9D9FCE59C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8ED7A75-1A75-74DF-526A-C2A4C7CBB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9F90-6D37-4468-A461-52E7B5A53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96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E48E345-B5C5-E0F0-2DE4-EFD407DFA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3A03A91-88CE-FD63-B72D-55C40C324B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E70C337-8A8C-39DF-AC52-DACB1EDB0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34DFD-5BBA-4D5C-8417-BA0018EE5BE5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4C78E50-1BE7-85FF-E6F4-A85A04EA5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6D0B9BF-A4E7-B4B3-DD7B-786FE605B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9F90-6D37-4468-A461-52E7B5A53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426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B273061-84FF-9C42-8299-A81A7E3AB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684A787-46D4-88E7-E36E-391546EF47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846228C-A990-7D33-F9E3-7972B5BCF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34DFD-5BBA-4D5C-8417-BA0018EE5BE5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49BD99D-10C6-6CDB-8255-021A204FE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48676FF-C9B7-C8CC-A719-E1F853C25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9F90-6D37-4468-A461-52E7B5A53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928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8682F4-99EA-4EC1-E8A1-0B94A8F80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FDD5857-5A4D-3DD8-6EF9-385C9DAFDA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D8BF35D-F313-1667-AB75-6EEEC1A723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10FB386-4880-7B32-B751-E6E353FC1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34DFD-5BBA-4D5C-8417-BA0018EE5BE5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8819D5E-F1C8-BF24-F6FE-A98CD1383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98BC2EC-B2F3-AB48-92A5-299E8CC30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9F90-6D37-4468-A461-52E7B5A53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44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7E24CAB-385B-5B75-99E8-864401D2E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46688BD-DEAB-459A-9610-EC06EE8AAD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AD133A3-EB78-D6BC-E8EA-B8D95171AB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F7438B08-3F3C-E54E-EF3D-BD32A806C9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3896862E-E632-67AD-54D4-0A6C214E58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16619669-C84E-41C3-4148-ADB17215C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34DFD-5BBA-4D5C-8417-BA0018EE5BE5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69607CC6-34D8-9E2A-E5D0-E142F1511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2F350488-B231-ABFA-1B63-CF81FC7CE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9F90-6D37-4468-A461-52E7B5A53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877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4A93D98-7035-E17E-04C7-D592EB828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D078341B-8711-DA10-56F8-8ECC470EF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34DFD-5BBA-4D5C-8417-BA0018EE5BE5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1767970-FFD1-AEEE-460F-54CBB78CD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12FF9CA-1843-9D3B-9D4A-370497337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9F90-6D37-4468-A461-52E7B5A53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376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2BFCEC2A-3594-586D-DE89-D595E2E17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34DFD-5BBA-4D5C-8417-BA0018EE5BE5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990D28A-AC45-D088-CA2D-CE0A0CDCF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3481EA34-00C4-EBDD-EFF2-60BB525FF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9F90-6D37-4468-A461-52E7B5A53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907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D22D55E-45BA-755A-1826-EC500C112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21A6578-8DF1-03A6-7E6D-F257A80880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89C3A02-041D-4B90-547B-1E2644388B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E4C8006-ACC6-25AD-CF07-86FD6ADF1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34DFD-5BBA-4D5C-8417-BA0018EE5BE5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5B2D5EF-FAFF-A3A3-D71C-E10E3F519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03EA36B-5CF5-34FB-6D07-472CA9EAF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9F90-6D37-4468-A461-52E7B5A53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816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BB3BBED-2381-12F8-57AF-A90CDF41A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575ED372-4608-AC9D-D06E-92174863D0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CCA3F5D-AFDC-A2A7-69D7-C703FF119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3907F66-154B-A6B3-8AF7-2FE632849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34DFD-5BBA-4D5C-8417-BA0018EE5BE5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46A0B3F-9DC2-591B-E274-AC46C60AC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B362C30-AB1A-1D79-82E4-F7C3A055D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9F90-6D37-4468-A461-52E7B5A53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271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5A1207EA-3FB7-7BCC-E4BF-CCEF41C58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6B9C38F-60D8-FC4E-DAC7-1AB22DEFD6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E367F7E-81BF-18A6-3413-0077AAEFFE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34DFD-5BBA-4D5C-8417-BA0018EE5BE5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84ACF19-D3BC-51BF-6494-3C2B2DACAC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414E143-790E-BAB8-C35E-07F7DB1348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39F90-6D37-4468-A461-52E7B5A53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083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3CD21AA-53F9-F048-0AC7-38C54A583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Objectives of the Junior Secondary school teachers CBC training</a:t>
            </a:r>
            <a:r>
              <a:rPr lang="en-US" dirty="0"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n-US" dirty="0"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E9BAEC5-7B7A-A6AE-C88C-5DF7EFCAF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522026"/>
          </a:xfrm>
        </p:spPr>
        <p:txBody>
          <a:bodyPr>
            <a:normAutofit lnSpcReduction="10000"/>
          </a:bodyPr>
          <a:lstStyle/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  <a:tabLst>
                <a:tab pos="457200" algn="l"/>
              </a:tabLst>
            </a:pP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Equip 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rainer 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Trainers  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en-US" sz="24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ToTs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Teachers 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with the requisite knowledge, skills, attitudes and competencies for effective implementation of CBC, CBA and ICT integration in teaching and learning.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  <a:tabLst>
                <a:tab pos="457200" algn="l"/>
              </a:tabLst>
            </a:pP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Enhance teacher’s skills to facilitate differentiated learning to ensure that all learners are fully engaged in learning.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  <a:tabLst>
                <a:tab pos="457200" algn="l"/>
              </a:tabLst>
            </a:pP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Provide 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common 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understanding of the concepts of CBC, CBA and ICT Integration in teaching and learning.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  <a:tabLst>
                <a:tab pos="457200" algn="l"/>
              </a:tabLst>
            </a:pP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Enhance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en-US" sz="2400" dirty="0" err="1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ToTs’</a:t>
            </a: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</a:t>
            </a: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Teachers’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understanding 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Implementation of  Junior Secondary school  new content/new learning areas.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17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CCC0687-87D4-CE75-6948-80ADA0718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Roll out of JSS teacher training (Grade 7-9)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7BD1DE1-8017-AA72-018B-B90AB251A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5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3500"/>
              <a:buNone/>
            </a:pPr>
            <a:r>
              <a:rPr lang="en-US" sz="3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  <a:sym typeface="Cambria"/>
              </a:rPr>
              <a:t>Junior Secondary :</a:t>
            </a:r>
          </a:p>
          <a:p>
            <a:pPr marL="463550" lvl="0" indent="-4572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3500"/>
              <a:buFont typeface="Arial" panose="020B0604020202020204" pitchFamily="34" charset="0"/>
              <a:buChar char="•"/>
            </a:pPr>
            <a:r>
              <a:rPr lang="en-US" sz="3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  <a:sym typeface="Cambria"/>
              </a:rPr>
              <a:t>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Cambria"/>
                <a:sym typeface="Cambria"/>
              </a:rPr>
              <a:t>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broad-based curriculum for exploration of abilities, personalities, interests and potentials. </a:t>
            </a:r>
          </a:p>
          <a:p>
            <a:pPr marL="463550" lvl="0" indent="-4572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35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Basis for effective identification of career paths, talents and interests,  preparation for transition to Senior Secondary School</a:t>
            </a:r>
            <a:r>
              <a:rPr lang="en-US" sz="2800" b="1" dirty="0">
                <a:latin typeface="Cambria"/>
                <a:ea typeface="Cambria"/>
                <a:cs typeface="Cambria"/>
                <a:sym typeface="Cambria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95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554481" y="274539"/>
            <a:ext cx="8411897" cy="6531665"/>
            <a:chOff x="574305" y="-474754"/>
            <a:chExt cx="8411897" cy="6531665"/>
          </a:xfrm>
        </p:grpSpPr>
        <p:sp>
          <p:nvSpPr>
            <p:cNvPr id="5" name="Text Box 92"/>
            <p:cNvSpPr txBox="1"/>
            <p:nvPr/>
          </p:nvSpPr>
          <p:spPr>
            <a:xfrm>
              <a:off x="574305" y="-474754"/>
              <a:ext cx="8411897" cy="567562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</a:pPr>
              <a:r>
                <a:rPr lang="en-US" sz="2800" b="1" dirty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JUNIOR  SECONDARY SUBJECTS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2800" b="1" dirty="0">
                  <a:solidFill>
                    <a:prstClr val="black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/>
                </a:rPr>
                <a:t> </a:t>
              </a:r>
              <a:endParaRPr lang="en-US" sz="28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2800" dirty="0">
                  <a:solidFill>
                    <a:prstClr val="black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/>
                </a:rPr>
                <a:t> </a:t>
              </a:r>
            </a:p>
          </p:txBody>
        </p:sp>
        <p:sp>
          <p:nvSpPr>
            <p:cNvPr id="20" name="Text Box 136"/>
            <p:cNvSpPr txBox="1"/>
            <p:nvPr/>
          </p:nvSpPr>
          <p:spPr>
            <a:xfrm>
              <a:off x="574305" y="92808"/>
              <a:ext cx="8411897" cy="519315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</a:pPr>
              <a:r>
                <a:rPr lang="en-US" sz="2400" b="1" dirty="0">
                  <a:solidFill>
                    <a:srgbClr val="181717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COMPULSORY</a:t>
              </a:r>
            </a:p>
            <a:p>
              <a:pPr marL="342900" indent="-342900">
                <a:lnSpc>
                  <a:spcPct val="107000"/>
                </a:lnSpc>
                <a:buFont typeface="+mj-lt"/>
                <a:buAutoNum type="arabicPeriod"/>
              </a:pPr>
              <a:r>
                <a:rPr lang="en-US" sz="2400" dirty="0">
                  <a:solidFill>
                    <a:srgbClr val="181717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English</a:t>
              </a:r>
              <a:endParaRPr lang="en-US" sz="24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lnSpc>
                  <a:spcPct val="107000"/>
                </a:lnSpc>
                <a:buFont typeface="+mj-lt"/>
                <a:buAutoNum type="arabicPeriod"/>
              </a:pPr>
              <a:r>
                <a:rPr lang="en-US" sz="2400" dirty="0">
                  <a:solidFill>
                    <a:srgbClr val="181717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Kiswahili / KSL (for learners who are deaf)</a:t>
              </a:r>
              <a:endParaRPr lang="en-US" sz="24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lnSpc>
                  <a:spcPct val="107000"/>
                </a:lnSpc>
                <a:buFont typeface="+mj-lt"/>
                <a:buAutoNum type="arabicPeriod"/>
              </a:pPr>
              <a:r>
                <a:rPr lang="en-US" sz="2400" dirty="0">
                  <a:solidFill>
                    <a:srgbClr val="181717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Mathematics</a:t>
              </a:r>
              <a:endParaRPr lang="en-US" sz="24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lnSpc>
                  <a:spcPct val="107000"/>
                </a:lnSpc>
                <a:buFont typeface="+mj-lt"/>
                <a:buAutoNum type="arabicPeriod"/>
              </a:pPr>
              <a:r>
                <a:rPr lang="en-US" sz="2400" dirty="0">
                  <a:solidFill>
                    <a:srgbClr val="181717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Integrated Science</a:t>
              </a:r>
              <a:endParaRPr lang="en-US" sz="24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lnSpc>
                  <a:spcPct val="107000"/>
                </a:lnSpc>
                <a:buFont typeface="+mj-lt"/>
                <a:buAutoNum type="arabicPeriod"/>
              </a:pPr>
              <a:r>
                <a:rPr lang="en-US" sz="2400" dirty="0">
                  <a:solidFill>
                    <a:srgbClr val="181717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Health Education</a:t>
              </a:r>
              <a:endParaRPr lang="en-US" sz="24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lnSpc>
                  <a:spcPct val="107000"/>
                </a:lnSpc>
                <a:buFont typeface="+mj-lt"/>
                <a:buAutoNum type="arabicPeriod"/>
              </a:pPr>
              <a:r>
                <a:rPr lang="en-US" sz="2400" dirty="0">
                  <a:solidFill>
                    <a:prstClr val="black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Pre Technical and Pre Career Education</a:t>
              </a:r>
            </a:p>
            <a:p>
              <a:pPr marL="342900" indent="-342900">
                <a:lnSpc>
                  <a:spcPct val="107000"/>
                </a:lnSpc>
                <a:buFont typeface="+mj-lt"/>
                <a:buAutoNum type="arabicPeriod"/>
              </a:pPr>
              <a:r>
                <a:rPr lang="en-US" sz="2400" dirty="0">
                  <a:solidFill>
                    <a:srgbClr val="181717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Social Studies (Citizenship, Geography, History)</a:t>
              </a:r>
              <a:endParaRPr lang="en-US" sz="24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lnSpc>
                  <a:spcPct val="107000"/>
                </a:lnSpc>
                <a:buFont typeface="+mj-lt"/>
                <a:buAutoNum type="arabicPeriod"/>
              </a:pPr>
              <a:r>
                <a:rPr lang="en-US" sz="2400" dirty="0">
                  <a:solidFill>
                    <a:prstClr val="black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Religious Education (CRE/IRE/ HRE/)</a:t>
              </a:r>
            </a:p>
            <a:p>
              <a:pPr marL="342900" indent="-342900">
                <a:lnSpc>
                  <a:spcPct val="107000"/>
                </a:lnSpc>
                <a:buFont typeface="+mj-lt"/>
                <a:buAutoNum type="arabicPeriod"/>
              </a:pPr>
              <a:r>
                <a:rPr lang="en-US" sz="2400" dirty="0">
                  <a:solidFill>
                    <a:srgbClr val="181717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Business Studies</a:t>
              </a:r>
              <a:endParaRPr lang="en-US" sz="24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lnSpc>
                  <a:spcPct val="107000"/>
                </a:lnSpc>
                <a:buFont typeface="+mj-lt"/>
                <a:buAutoNum type="arabicPeriod"/>
              </a:pPr>
              <a:r>
                <a:rPr lang="en-US" sz="2400" dirty="0">
                  <a:solidFill>
                    <a:srgbClr val="181717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Agriculture</a:t>
              </a:r>
              <a:endParaRPr lang="en-US" sz="24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lnSpc>
                  <a:spcPct val="107000"/>
                </a:lnSpc>
                <a:buFont typeface="+mj-lt"/>
                <a:buAutoNum type="arabicPeriod"/>
              </a:pPr>
              <a:r>
                <a:rPr lang="en-US" sz="2400" dirty="0">
                  <a:solidFill>
                    <a:srgbClr val="181717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Life Skills Education</a:t>
              </a:r>
              <a:endParaRPr lang="en-US" sz="24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lnSpc>
                  <a:spcPct val="107000"/>
                </a:lnSpc>
                <a:spcAft>
                  <a:spcPts val="800"/>
                </a:spcAft>
                <a:buFont typeface="+mj-lt"/>
                <a:buAutoNum type="arabicPeriod"/>
              </a:pPr>
              <a:r>
                <a:rPr lang="en-US" sz="2400" dirty="0">
                  <a:solidFill>
                    <a:srgbClr val="181717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Physical Education and Sports</a:t>
              </a:r>
              <a:endParaRPr lang="en-US" sz="24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Notched Right Arrow 12"/>
            <p:cNvSpPr/>
            <p:nvPr/>
          </p:nvSpPr>
          <p:spPr>
            <a:xfrm rot="16200000">
              <a:off x="6806125" y="5830358"/>
              <a:ext cx="219947" cy="233159"/>
            </a:xfrm>
            <a:prstGeom prst="notchedRightArrow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1511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381954"/>
            <a:ext cx="9607137" cy="6531665"/>
            <a:chOff x="574305" y="-474754"/>
            <a:chExt cx="9607137" cy="6531665"/>
          </a:xfrm>
        </p:grpSpPr>
        <p:sp>
          <p:nvSpPr>
            <p:cNvPr id="5" name="Text Box 92"/>
            <p:cNvSpPr txBox="1"/>
            <p:nvPr/>
          </p:nvSpPr>
          <p:spPr>
            <a:xfrm>
              <a:off x="574305" y="-474754"/>
              <a:ext cx="8411897" cy="567562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</a:pPr>
              <a:r>
                <a:rPr lang="en-US" sz="2800" b="1" dirty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JUNIOR  SECONDARY SUBJECTS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2800" b="1" dirty="0">
                  <a:solidFill>
                    <a:prstClr val="black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/>
                </a:rPr>
                <a:t> </a:t>
              </a:r>
              <a:endParaRPr lang="en-US" sz="28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2800" dirty="0">
                  <a:solidFill>
                    <a:prstClr val="black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/>
                </a:rPr>
                <a:t> </a:t>
              </a:r>
            </a:p>
          </p:txBody>
        </p:sp>
        <p:sp>
          <p:nvSpPr>
            <p:cNvPr id="20" name="Text Box 136"/>
            <p:cNvSpPr txBox="1"/>
            <p:nvPr/>
          </p:nvSpPr>
          <p:spPr>
            <a:xfrm>
              <a:off x="1856839" y="256938"/>
              <a:ext cx="8324603" cy="558002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</a:pPr>
              <a:r>
                <a:rPr lang="en-US" sz="2800" b="1" dirty="0">
                  <a:solidFill>
                    <a:srgbClr val="181717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OPTIONAL </a:t>
              </a:r>
            </a:p>
            <a:p>
              <a:pPr marL="342900" indent="-342900">
                <a:lnSpc>
                  <a:spcPct val="107000"/>
                </a:lnSpc>
                <a:buFont typeface="+mj-lt"/>
                <a:buAutoNum type="arabicPeriod"/>
              </a:pPr>
              <a:r>
                <a:rPr lang="en-US" sz="2800" dirty="0">
                  <a:solidFill>
                    <a:srgbClr val="181717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Foreign Languages (Arabic, French, German, Mandarin)</a:t>
              </a:r>
              <a:endParaRPr lang="en-US" sz="28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lnSpc>
                  <a:spcPct val="107000"/>
                </a:lnSpc>
                <a:buFont typeface="+mj-lt"/>
                <a:buAutoNum type="arabicPeriod"/>
              </a:pPr>
              <a:r>
                <a:rPr lang="en-US" sz="2800" dirty="0">
                  <a:solidFill>
                    <a:srgbClr val="181717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Indigenous Languages</a:t>
              </a:r>
              <a:endParaRPr lang="en-US" sz="28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lnSpc>
                  <a:spcPct val="107000"/>
                </a:lnSpc>
                <a:buFont typeface="+mj-lt"/>
                <a:buAutoNum type="arabicPeriod"/>
              </a:pPr>
              <a:r>
                <a:rPr lang="en-US" sz="2800" dirty="0">
                  <a:solidFill>
                    <a:srgbClr val="181717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Home Science</a:t>
              </a:r>
            </a:p>
            <a:p>
              <a:pPr marL="342900" indent="-342900">
                <a:lnSpc>
                  <a:spcPct val="107000"/>
                </a:lnSpc>
                <a:buFont typeface="+mj-lt"/>
                <a:buAutoNum type="arabicPeriod"/>
              </a:pPr>
              <a:r>
                <a:rPr lang="en-US" sz="2800" dirty="0">
                  <a:solidFill>
                    <a:srgbClr val="181717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Computer Science</a:t>
              </a:r>
              <a:endParaRPr lang="en-US" sz="28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lnSpc>
                  <a:spcPct val="107000"/>
                </a:lnSpc>
                <a:buFont typeface="+mj-lt"/>
                <a:buAutoNum type="arabicPeriod"/>
              </a:pPr>
              <a:r>
                <a:rPr lang="en-US" sz="2800" dirty="0">
                  <a:solidFill>
                    <a:srgbClr val="181717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Visual Arts</a:t>
              </a:r>
            </a:p>
            <a:p>
              <a:pPr marL="342900" indent="-342900">
                <a:lnSpc>
                  <a:spcPct val="107000"/>
                </a:lnSpc>
                <a:buFont typeface="+mj-lt"/>
                <a:buAutoNum type="arabicPeriod"/>
              </a:pPr>
              <a:r>
                <a:rPr lang="en-US" sz="2800" dirty="0">
                  <a:solidFill>
                    <a:srgbClr val="181717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Performing Arts</a:t>
              </a:r>
            </a:p>
            <a:p>
              <a:pPr marL="342900" indent="-342900">
                <a:lnSpc>
                  <a:spcPct val="107000"/>
                </a:lnSpc>
                <a:buFont typeface="+mj-lt"/>
                <a:buAutoNum type="arabicPeriod"/>
              </a:pPr>
              <a:r>
                <a:rPr lang="en-US" sz="2800" dirty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Sign Language</a:t>
              </a:r>
            </a:p>
            <a:p>
              <a:pPr>
                <a:lnSpc>
                  <a:spcPct val="107000"/>
                </a:lnSpc>
              </a:pPr>
              <a:endParaRPr lang="en-US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endParaRPr>
            </a:p>
          </p:txBody>
        </p:sp>
        <p:sp>
          <p:nvSpPr>
            <p:cNvPr id="13" name="Notched Right Arrow 12"/>
            <p:cNvSpPr/>
            <p:nvPr/>
          </p:nvSpPr>
          <p:spPr>
            <a:xfrm rot="16200000">
              <a:off x="6806125" y="5830358"/>
              <a:ext cx="219947" cy="233159"/>
            </a:xfrm>
            <a:prstGeom prst="notchedRightArrow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500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227</Words>
  <Application>Microsoft Office PowerPoint</Application>
  <PresentationFormat>Widescreen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Cambria</vt:lpstr>
      <vt:lpstr>Maiandra GD</vt:lpstr>
      <vt:lpstr>Times New Roman</vt:lpstr>
      <vt:lpstr>Office Theme</vt:lpstr>
      <vt:lpstr>Objectives of the Junior Secondary school teachers CBC training </vt:lpstr>
      <vt:lpstr>Roll out of JSS teacher training (Grade 7-9)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Objectives of the Junior Secondary school teachers CBC training</dc:title>
  <dc:creator>HP</dc:creator>
  <cp:lastModifiedBy>Microsoft account</cp:lastModifiedBy>
  <cp:revision>7</cp:revision>
  <dcterms:created xsi:type="dcterms:W3CDTF">2022-05-03T11:06:02Z</dcterms:created>
  <dcterms:modified xsi:type="dcterms:W3CDTF">2022-05-04T07:13:52Z</dcterms:modified>
</cp:coreProperties>
</file>