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88"/>
  </p:notesMasterIdLst>
  <p:sldIdLst>
    <p:sldId id="258" r:id="rId2"/>
    <p:sldId id="259" r:id="rId3"/>
    <p:sldId id="260" r:id="rId4"/>
    <p:sldId id="261" r:id="rId5"/>
    <p:sldId id="262" r:id="rId6"/>
    <p:sldId id="263" r:id="rId7"/>
    <p:sldId id="488" r:id="rId8"/>
    <p:sldId id="489" r:id="rId9"/>
    <p:sldId id="266" r:id="rId10"/>
    <p:sldId id="490" r:id="rId11"/>
    <p:sldId id="267" r:id="rId12"/>
    <p:sldId id="268" r:id="rId13"/>
    <p:sldId id="269" r:id="rId14"/>
    <p:sldId id="270" r:id="rId15"/>
    <p:sldId id="491" r:id="rId16"/>
    <p:sldId id="271" r:id="rId17"/>
    <p:sldId id="272" r:id="rId18"/>
    <p:sldId id="273" r:id="rId19"/>
    <p:sldId id="274" r:id="rId20"/>
    <p:sldId id="275" r:id="rId21"/>
    <p:sldId id="276" r:id="rId22"/>
    <p:sldId id="277" r:id="rId23"/>
    <p:sldId id="278" r:id="rId24"/>
    <p:sldId id="279" r:id="rId25"/>
    <p:sldId id="281" r:id="rId26"/>
    <p:sldId id="282" r:id="rId27"/>
    <p:sldId id="492" r:id="rId28"/>
    <p:sldId id="535" r:id="rId29"/>
    <p:sldId id="283" r:id="rId30"/>
    <p:sldId id="493" r:id="rId31"/>
    <p:sldId id="284" r:id="rId32"/>
    <p:sldId id="494" r:id="rId33"/>
    <p:sldId id="285" r:id="rId34"/>
    <p:sldId id="286" r:id="rId35"/>
    <p:sldId id="287" r:id="rId36"/>
    <p:sldId id="288" r:id="rId37"/>
    <p:sldId id="289" r:id="rId38"/>
    <p:sldId id="495" r:id="rId39"/>
    <p:sldId id="290" r:id="rId40"/>
    <p:sldId id="292" r:id="rId41"/>
    <p:sldId id="296" r:id="rId42"/>
    <p:sldId id="297" r:id="rId43"/>
    <p:sldId id="298" r:id="rId44"/>
    <p:sldId id="299" r:id="rId45"/>
    <p:sldId id="496" r:id="rId46"/>
    <p:sldId id="300" r:id="rId47"/>
    <p:sldId id="301" r:id="rId48"/>
    <p:sldId id="302" r:id="rId49"/>
    <p:sldId id="303" r:id="rId50"/>
    <p:sldId id="304" r:id="rId51"/>
    <p:sldId id="305" r:id="rId52"/>
    <p:sldId id="497" r:id="rId53"/>
    <p:sldId id="306" r:id="rId54"/>
    <p:sldId id="307" r:id="rId55"/>
    <p:sldId id="308" r:id="rId56"/>
    <p:sldId id="578" r:id="rId57"/>
    <p:sldId id="311" r:id="rId58"/>
    <p:sldId id="312" r:id="rId59"/>
    <p:sldId id="313" r:id="rId60"/>
    <p:sldId id="314" r:id="rId61"/>
    <p:sldId id="315" r:id="rId62"/>
    <p:sldId id="498" r:id="rId63"/>
    <p:sldId id="316" r:id="rId64"/>
    <p:sldId id="317" r:id="rId65"/>
    <p:sldId id="318" r:id="rId66"/>
    <p:sldId id="319" r:id="rId67"/>
    <p:sldId id="320" r:id="rId68"/>
    <p:sldId id="321" r:id="rId69"/>
    <p:sldId id="322" r:id="rId70"/>
    <p:sldId id="323" r:id="rId71"/>
    <p:sldId id="324" r:id="rId72"/>
    <p:sldId id="325" r:id="rId73"/>
    <p:sldId id="326" r:id="rId74"/>
    <p:sldId id="327" r:id="rId75"/>
    <p:sldId id="328" r:id="rId76"/>
    <p:sldId id="579" r:id="rId77"/>
    <p:sldId id="330" r:id="rId78"/>
    <p:sldId id="331" r:id="rId79"/>
    <p:sldId id="332" r:id="rId80"/>
    <p:sldId id="333" r:id="rId81"/>
    <p:sldId id="334" r:id="rId82"/>
    <p:sldId id="335" r:id="rId83"/>
    <p:sldId id="336" r:id="rId84"/>
    <p:sldId id="337" r:id="rId85"/>
    <p:sldId id="338" r:id="rId86"/>
    <p:sldId id="534" r:id="rId8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569" autoAdjust="0"/>
  </p:normalViewPr>
  <p:slideViewPr>
    <p:cSldViewPr snapToGrid="0">
      <p:cViewPr varScale="1">
        <p:scale>
          <a:sx n="66" d="100"/>
          <a:sy n="66" d="100"/>
        </p:scale>
        <p:origin x="876"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presProps" Target="pres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viewProps" Target="viewProps.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notesMaster" Target="notesMasters/notesMaster1.xml"/><Relationship Id="rId9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ableStyles" Target="tableStyle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09D3BA-55E9-450C-8355-0815F5163BA8}" type="datetimeFigureOut">
              <a:rPr lang="en-US" smtClean="0"/>
              <a:t>5/19/2022</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CCA56EA-5516-490B-B517-B21900975FA6}" type="slidenum">
              <a:rPr lang="en-US" smtClean="0"/>
              <a:t>‹#›</a:t>
            </a:fld>
            <a:endParaRPr lang="en-US"/>
          </a:p>
        </p:txBody>
      </p:sp>
    </p:spTree>
    <p:extLst>
      <p:ext uri="{BB962C8B-B14F-4D97-AF65-F5344CB8AC3E}">
        <p14:creationId xmlns:p14="http://schemas.microsoft.com/office/powerpoint/2010/main" val="16934435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0C61C7-8302-4FDB-98F3-94BACE50D7BF}" type="slidenum">
              <a:rPr lang="en-US" smtClean="0"/>
              <a:t>1</a:t>
            </a:fld>
            <a:endParaRPr lang="en-US"/>
          </a:p>
        </p:txBody>
      </p:sp>
    </p:spTree>
    <p:extLst>
      <p:ext uri="{BB962C8B-B14F-4D97-AF65-F5344CB8AC3E}">
        <p14:creationId xmlns:p14="http://schemas.microsoft.com/office/powerpoint/2010/main" val="41384231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40A0D26-0E73-41C6-89CF-9982FB29E619}" type="datetimeFigureOut">
              <a:rPr lang="en-US" smtClean="0"/>
              <a:t>5/19/2022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89EE5129-5D38-4D70-B1F5-78F916DCD2B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40A0D26-0E73-41C6-89CF-9982FB29E619}" type="datetimeFigureOut">
              <a:rPr lang="en-US" smtClean="0"/>
              <a:t>5/19/2022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EE5129-5D38-4D70-B1F5-78F916DCD2B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40A0D26-0E73-41C6-89CF-9982FB29E619}" type="datetimeFigureOut">
              <a:rPr lang="en-US" smtClean="0"/>
              <a:t>5/19/2022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EE5129-5D38-4D70-B1F5-78F916DCD2B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40A0D26-0E73-41C6-89CF-9982FB29E619}" type="datetimeFigureOut">
              <a:rPr lang="en-US" smtClean="0"/>
              <a:t>5/19/2022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EE5129-5D38-4D70-B1F5-78F916DCD2B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40A0D26-0E73-41C6-89CF-9982FB29E619}" type="datetimeFigureOut">
              <a:rPr lang="en-US" smtClean="0"/>
              <a:t>5/19/2022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EE5129-5D38-4D70-B1F5-78F916DCD2B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a:t>Click to edit Master title style</a:t>
            </a:r>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40A0D26-0E73-41C6-89CF-9982FB29E619}" type="datetimeFigureOut">
              <a:rPr lang="en-US" smtClean="0"/>
              <a:t>5/19/2022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EE5129-5D38-4D70-B1F5-78F916DCD2B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40A0D26-0E73-41C6-89CF-9982FB29E619}" type="datetimeFigureOut">
              <a:rPr lang="en-US" smtClean="0"/>
              <a:t>5/19/2022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EE5129-5D38-4D70-B1F5-78F916DCD2B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640A0D26-0E73-41C6-89CF-9982FB29E619}" type="datetimeFigureOut">
              <a:rPr lang="en-US" smtClean="0"/>
              <a:t>5/19/2022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EE5129-5D38-4D70-B1F5-78F916DCD2B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0A0D26-0E73-41C6-89CF-9982FB29E619}" type="datetimeFigureOut">
              <a:rPr lang="en-US" smtClean="0"/>
              <a:t>5/19/2022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EE5129-5D38-4D70-B1F5-78F916DCD2B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40A0D26-0E73-41C6-89CF-9982FB29E619}" type="datetimeFigureOut">
              <a:rPr lang="en-US" smtClean="0"/>
              <a:t>5/19/2022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EE5129-5D38-4D70-B1F5-78F916DCD2B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40A0D26-0E73-41C6-89CF-9982FB29E619}" type="datetimeFigureOut">
              <a:rPr lang="en-US" smtClean="0"/>
              <a:t>5/19/2022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69600" y="6356351"/>
            <a:ext cx="812800" cy="365125"/>
          </a:xfrm>
        </p:spPr>
        <p:txBody>
          <a:bodyPr/>
          <a:lstStyle/>
          <a:p>
            <a:fld id="{89EE5129-5D38-4D70-B1F5-78F916DCD2B3}" type="slidenum">
              <a:rPr lang="en-US" smtClean="0"/>
              <a:t>‹#›</a:t>
            </a:fld>
            <a:endParaRPr lang="en-US"/>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40A0D26-0E73-41C6-89CF-9982FB29E619}" type="datetimeFigureOut">
              <a:rPr lang="en-US" smtClean="0"/>
              <a:t>5/19/2022</a:t>
            </a:fld>
            <a:endParaRPr lang="en-US"/>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9EE5129-5D38-4D70-B1F5-78F916DCD2B3}" type="slidenum">
              <a:rPr lang="en-US" smtClean="0"/>
              <a:t>‹#›</a:t>
            </a:fld>
            <a:endParaRPr lang="en-US"/>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lstStyle/>
          <a:p>
            <a:pPr marL="82296" indent="0" algn="ctr">
              <a:lnSpc>
                <a:spcPct val="150000"/>
              </a:lnSpc>
              <a:buNone/>
            </a:pPr>
            <a:r>
              <a:rPr lang="en-US" sz="3600" b="1" dirty="0">
                <a:latin typeface="Times New Roman" panose="02020603050405020304" pitchFamily="18" charset="0"/>
                <a:cs typeface="Times New Roman" panose="02020603050405020304" pitchFamily="18" charset="0"/>
              </a:rPr>
              <a:t>OBSTETRIC EMERGENCIES</a:t>
            </a:r>
          </a:p>
          <a:p>
            <a:pPr marL="82296" indent="0" algn="ctr">
              <a:lnSpc>
                <a:spcPct val="150000"/>
              </a:lnSpc>
              <a:buNone/>
            </a:pP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3759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7999"/>
          </a:xfrm>
        </p:spPr>
        <p:txBody>
          <a:bodyPr/>
          <a:lstStyle/>
          <a:p>
            <a:pPr marL="0" indent="0">
              <a:buNone/>
            </a:pPr>
            <a:r>
              <a:rPr lang="en-US" sz="3600" b="1" dirty="0">
                <a:latin typeface="Times New Roman" panose="02020603050405020304" pitchFamily="18" charset="0"/>
                <a:cs typeface="Times New Roman" panose="02020603050405020304" pitchFamily="18" charset="0"/>
              </a:rPr>
              <a:t>Cord presentation cont.”</a:t>
            </a:r>
          </a:p>
          <a:p>
            <a:r>
              <a:rPr lang="en-US" sz="3600" b="1" dirty="0">
                <a:latin typeface="Times New Roman" panose="02020603050405020304" pitchFamily="18" charset="0"/>
                <a:cs typeface="Times New Roman" panose="02020603050405020304" pitchFamily="18" charset="0"/>
              </a:rPr>
              <a:t>Occult cord presentation/prolapse </a:t>
            </a:r>
            <a:r>
              <a:rPr lang="en-US" sz="3600" dirty="0">
                <a:latin typeface="Times New Roman" panose="02020603050405020304" pitchFamily="18" charset="0"/>
                <a:cs typeface="Times New Roman" panose="02020603050405020304" pitchFamily="18" charset="0"/>
              </a:rPr>
              <a:t>describes the condition that occurs when the umbilical cord lies alongside/beside, but not in front of, the presenting part and the membranes are either intact (presentation) or have raptured (prolapse).</a:t>
            </a:r>
          </a:p>
          <a:p>
            <a:endParaRPr lang="en-US" sz="3600" dirty="0">
              <a:latin typeface="Times New Roman" panose="02020603050405020304" pitchFamily="18" charset="0"/>
              <a:cs typeface="Times New Roman" panose="02020603050405020304" pitchFamily="18" charset="0"/>
            </a:endParaRPr>
          </a:p>
          <a:p>
            <a:r>
              <a:rPr lang="en-US" sz="3600" dirty="0">
                <a:latin typeface="Times New Roman" panose="02020603050405020304" pitchFamily="18" charset="0"/>
                <a:cs typeface="Times New Roman" panose="02020603050405020304" pitchFamily="18" charset="0"/>
              </a:rPr>
              <a:t>Cord presentation and cord prolapse are considered as obstetric emergencies and complications of </a:t>
            </a:r>
            <a:r>
              <a:rPr lang="en-US" sz="3600" dirty="0" err="1">
                <a:latin typeface="Times New Roman" panose="02020603050405020304" pitchFamily="18" charset="0"/>
                <a:cs typeface="Times New Roman" panose="02020603050405020304" pitchFamily="18" charset="0"/>
              </a:rPr>
              <a:t>labour</a:t>
            </a:r>
            <a:r>
              <a:rPr lang="en-US" sz="3600" dirty="0">
                <a:latin typeface="Times New Roman" panose="02020603050405020304" pitchFamily="18" charset="0"/>
                <a:cs typeface="Times New Roman" panose="02020603050405020304" pitchFamily="18" charset="0"/>
              </a:rPr>
              <a:t> and delivery hence need immediate intervention.</a:t>
            </a:r>
          </a:p>
          <a:p>
            <a:endParaRPr lang="en-US" sz="3600" dirty="0"/>
          </a:p>
        </p:txBody>
      </p:sp>
    </p:spTree>
    <p:extLst>
      <p:ext uri="{BB962C8B-B14F-4D97-AF65-F5344CB8AC3E}">
        <p14:creationId xmlns:p14="http://schemas.microsoft.com/office/powerpoint/2010/main" val="16735899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1999" cy="6858000"/>
          </a:xfrm>
        </p:spPr>
        <p:txBody>
          <a:bodyPr>
            <a:noAutofit/>
          </a:bodyPr>
          <a:lstStyle/>
          <a:p>
            <a:pPr marL="82296" indent="0">
              <a:buClrTx/>
              <a:buNone/>
            </a:pPr>
            <a:r>
              <a:rPr lang="en-US" sz="3600" b="1" dirty="0">
                <a:latin typeface="Times New Roman" panose="02020603050405020304" pitchFamily="18" charset="0"/>
                <a:cs typeface="Times New Roman" panose="02020603050405020304" pitchFamily="18" charset="0"/>
              </a:rPr>
              <a:t>Causes of Cord Prolapse:-</a:t>
            </a:r>
            <a:endParaRPr lang="en-US" sz="3600" dirty="0">
              <a:latin typeface="Times New Roman" panose="02020603050405020304" pitchFamily="18" charset="0"/>
              <a:cs typeface="Times New Roman" panose="02020603050405020304" pitchFamily="18" charset="0"/>
            </a:endParaRPr>
          </a:p>
          <a:p>
            <a:pPr marL="82296" indent="0">
              <a:buClrTx/>
              <a:buNone/>
            </a:pPr>
            <a:r>
              <a:rPr lang="en-US" sz="3600" dirty="0">
                <a:latin typeface="Times New Roman" panose="02020603050405020304" pitchFamily="18" charset="0"/>
                <a:cs typeface="Times New Roman" panose="02020603050405020304" pitchFamily="18" charset="0"/>
              </a:rPr>
              <a:t>-Multiple pregnancy esp. 2</a:t>
            </a:r>
            <a:r>
              <a:rPr lang="en-US" sz="3600" baseline="30000" dirty="0">
                <a:latin typeface="Times New Roman" panose="02020603050405020304" pitchFamily="18" charset="0"/>
                <a:cs typeface="Times New Roman" panose="02020603050405020304" pitchFamily="18" charset="0"/>
              </a:rPr>
              <a:t>nd</a:t>
            </a:r>
            <a:r>
              <a:rPr lang="en-US" sz="3600" dirty="0">
                <a:latin typeface="Times New Roman" panose="02020603050405020304" pitchFamily="18" charset="0"/>
                <a:cs typeface="Times New Roman" panose="02020603050405020304" pitchFamily="18" charset="0"/>
              </a:rPr>
              <a:t> twin</a:t>
            </a:r>
          </a:p>
          <a:p>
            <a:pPr marL="82296" indent="0">
              <a:buClrTx/>
              <a:buNone/>
            </a:pPr>
            <a:r>
              <a:rPr lang="en-US" sz="3600" dirty="0">
                <a:latin typeface="Times New Roman" panose="02020603050405020304" pitchFamily="18" charset="0"/>
                <a:cs typeface="Times New Roman" panose="02020603050405020304" pitchFamily="18" charset="0"/>
              </a:rPr>
              <a:t>-Contracted pelvis: because the membranes may rupture before the head has engaged.</a:t>
            </a:r>
          </a:p>
          <a:p>
            <a:pPr marL="82296" indent="0">
              <a:buClrTx/>
              <a:buNone/>
            </a:pPr>
            <a:r>
              <a:rPr lang="en-US" sz="3600" dirty="0">
                <a:latin typeface="Times New Roman" panose="02020603050405020304" pitchFamily="18" charset="0"/>
                <a:cs typeface="Times New Roman" panose="02020603050405020304" pitchFamily="18" charset="0"/>
              </a:rPr>
              <a:t>-High head: the membranes may rupture spontaneously when the </a:t>
            </a:r>
            <a:r>
              <a:rPr lang="en-US" sz="3600" dirty="0" err="1">
                <a:latin typeface="Times New Roman" panose="02020603050405020304" pitchFamily="18" charset="0"/>
                <a:cs typeface="Times New Roman" panose="02020603050405020304" pitchFamily="18" charset="0"/>
              </a:rPr>
              <a:t>foetal</a:t>
            </a:r>
            <a:r>
              <a:rPr lang="en-US" sz="3600" dirty="0">
                <a:latin typeface="Times New Roman" panose="02020603050405020304" pitchFamily="18" charset="0"/>
                <a:cs typeface="Times New Roman" panose="02020603050405020304" pitchFamily="18" charset="0"/>
              </a:rPr>
              <a:t> head is still high, permitting cord to slip downwards. </a:t>
            </a:r>
          </a:p>
          <a:p>
            <a:pPr marL="82296" indent="0">
              <a:buClrTx/>
              <a:buNone/>
            </a:pPr>
            <a:r>
              <a:rPr lang="en-US" sz="3600" dirty="0">
                <a:latin typeface="Times New Roman" panose="02020603050405020304" pitchFamily="18" charset="0"/>
                <a:cs typeface="Times New Roman" panose="02020603050405020304" pitchFamily="18" charset="0"/>
              </a:rPr>
              <a:t>-Artificial rupture of the membranes (ARM) is contraindicated in high head. </a:t>
            </a:r>
          </a:p>
          <a:p>
            <a:pPr marL="82296" indent="0">
              <a:buClrTx/>
              <a:buNone/>
            </a:pPr>
            <a:r>
              <a:rPr lang="en-US" sz="3600" dirty="0">
                <a:latin typeface="Times New Roman" panose="02020603050405020304" pitchFamily="18" charset="0"/>
                <a:cs typeface="Times New Roman" panose="02020603050405020304" pitchFamily="18" charset="0"/>
              </a:rPr>
              <a:t>-Low implantation of the placenta, </a:t>
            </a:r>
          </a:p>
        </p:txBody>
      </p:sp>
    </p:spTree>
    <p:extLst>
      <p:ext uri="{BB962C8B-B14F-4D97-AF65-F5344CB8AC3E}">
        <p14:creationId xmlns:p14="http://schemas.microsoft.com/office/powerpoint/2010/main" val="15183151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pPr marL="82296" indent="0">
              <a:buNone/>
            </a:pPr>
            <a:r>
              <a:rPr lang="en-US" sz="3600" b="1" dirty="0">
                <a:latin typeface="Times New Roman" panose="02020603050405020304" pitchFamily="18" charset="0"/>
                <a:cs typeface="Times New Roman" panose="02020603050405020304" pitchFamily="18" charset="0"/>
              </a:rPr>
              <a:t>Causes of Cord Prolapse cont.”</a:t>
            </a:r>
            <a:endParaRPr lang="en-US" sz="3600" dirty="0">
              <a:latin typeface="Times New Roman" panose="02020603050405020304" pitchFamily="18" charset="0"/>
              <a:cs typeface="Times New Roman" panose="02020603050405020304" pitchFamily="18" charset="0"/>
            </a:endParaRPr>
          </a:p>
          <a:p>
            <a:pPr marL="82296" indent="0">
              <a:buClrTx/>
              <a:buNone/>
            </a:pPr>
            <a:r>
              <a:rPr lang="en-US" sz="3600" dirty="0">
                <a:latin typeface="Times New Roman" panose="02020603050405020304" pitchFamily="18" charset="0"/>
                <a:cs typeface="Times New Roman" panose="02020603050405020304" pitchFamily="18" charset="0"/>
              </a:rPr>
              <a:t>-Marginal insertion of the cord and an abnormally long cord. </a:t>
            </a:r>
          </a:p>
          <a:p>
            <a:pPr marL="82296" indent="0">
              <a:buClrTx/>
              <a:buNone/>
            </a:pPr>
            <a:r>
              <a:rPr lang="en-US" sz="3600" dirty="0">
                <a:latin typeface="Times New Roman" panose="02020603050405020304" pitchFamily="18" charset="0"/>
                <a:cs typeface="Times New Roman" panose="02020603050405020304" pitchFamily="18" charset="0"/>
              </a:rPr>
              <a:t>-Prematurity, preterm and/or Small for Gestational Age (SGA) babies; there is more room between the small </a:t>
            </a:r>
            <a:r>
              <a:rPr lang="en-US" sz="3600" dirty="0" err="1">
                <a:latin typeface="Times New Roman" panose="02020603050405020304" pitchFamily="18" charset="0"/>
                <a:cs typeface="Times New Roman" panose="02020603050405020304" pitchFamily="18" charset="0"/>
              </a:rPr>
              <a:t>foetal</a:t>
            </a:r>
            <a:r>
              <a:rPr lang="en-US" sz="3600" dirty="0">
                <a:latin typeface="Times New Roman" panose="02020603050405020304" pitchFamily="18" charset="0"/>
                <a:cs typeface="Times New Roman" panose="02020603050405020304" pitchFamily="18" charset="0"/>
              </a:rPr>
              <a:t> head and the maternal pelvis.</a:t>
            </a:r>
          </a:p>
          <a:p>
            <a:pPr marL="82296" indent="0">
              <a:buClrTx/>
              <a:buNone/>
            </a:pPr>
            <a:r>
              <a:rPr lang="en-US" sz="3600" dirty="0">
                <a:latin typeface="Times New Roman" panose="02020603050405020304" pitchFamily="18" charset="0"/>
                <a:cs typeface="Times New Roman" panose="02020603050405020304" pitchFamily="18" charset="0"/>
              </a:rPr>
              <a:t>-</a:t>
            </a:r>
            <a:r>
              <a:rPr lang="en-US" sz="3600" dirty="0" err="1">
                <a:latin typeface="Times New Roman" panose="02020603050405020304" pitchFamily="18" charset="0"/>
                <a:cs typeface="Times New Roman" panose="02020603050405020304" pitchFamily="18" charset="0"/>
              </a:rPr>
              <a:t>Polyhydramnios</a:t>
            </a:r>
            <a:r>
              <a:rPr lang="en-US" sz="3600" dirty="0">
                <a:latin typeface="Times New Roman" panose="02020603050405020304" pitchFamily="18" charset="0"/>
                <a:cs typeface="Times New Roman" panose="02020603050405020304" pitchFamily="18" charset="0"/>
              </a:rPr>
              <a:t>: the cord is likely to be swept down in a gush of liquor when the membranes rupture spontaneously (or by ARM).</a:t>
            </a:r>
          </a:p>
          <a:p>
            <a:pPr marL="596646" indent="-514350">
              <a:buFont typeface="+mj-lt"/>
              <a:buAutoNum type="arabicParenR" startAt="6"/>
            </a:pP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51303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lstStyle/>
          <a:p>
            <a:pPr marL="82296" indent="0">
              <a:buNone/>
            </a:pPr>
            <a:r>
              <a:rPr lang="en-US" sz="3600" b="1" dirty="0">
                <a:latin typeface="Times New Roman" panose="02020603050405020304" pitchFamily="18" charset="0"/>
                <a:cs typeface="Times New Roman" panose="02020603050405020304" pitchFamily="18" charset="0"/>
              </a:rPr>
              <a:t>Causes of Cord Prolapse cont.”</a:t>
            </a:r>
            <a:endParaRPr lang="en-US" sz="3600" dirty="0">
              <a:latin typeface="Times New Roman" panose="02020603050405020304" pitchFamily="18" charset="0"/>
              <a:cs typeface="Times New Roman" panose="02020603050405020304" pitchFamily="18" charset="0"/>
            </a:endParaRPr>
          </a:p>
          <a:p>
            <a:pPr marL="82296" lvl="0" indent="0">
              <a:buClrTx/>
              <a:buNone/>
            </a:pPr>
            <a:r>
              <a:rPr lang="en-US" sz="3600" dirty="0">
                <a:solidFill>
                  <a:prstClr val="black"/>
                </a:solidFill>
                <a:latin typeface="Times New Roman" panose="02020603050405020304" pitchFamily="18" charset="0"/>
                <a:cs typeface="Times New Roman" panose="02020603050405020304" pitchFamily="18" charset="0"/>
              </a:rPr>
              <a:t>-Mal-presentation/malposition; any condition in which the presenting part does not fit well into the lower uterine segment will permit the umbilical cord to slip down in front of the presenting part e.g. breech, OPP.</a:t>
            </a:r>
          </a:p>
          <a:p>
            <a:pPr marL="82296" lvl="0" indent="0">
              <a:buClrTx/>
              <a:buNone/>
            </a:pPr>
            <a:endParaRPr lang="en-US" sz="3600" dirty="0">
              <a:latin typeface="Times New Roman" panose="02020603050405020304" pitchFamily="18" charset="0"/>
              <a:cs typeface="Times New Roman" panose="02020603050405020304" pitchFamily="18" charset="0"/>
            </a:endParaRPr>
          </a:p>
          <a:p>
            <a:pPr marL="82296" lvl="0" indent="0">
              <a:buClrTx/>
              <a:buNone/>
            </a:pPr>
            <a:r>
              <a:rPr lang="en-US" sz="3600" dirty="0">
                <a:latin typeface="Times New Roman" panose="02020603050405020304" pitchFamily="18" charset="0"/>
                <a:cs typeface="Times New Roman" panose="02020603050405020304" pitchFamily="18" charset="0"/>
              </a:rPr>
              <a:t>-</a:t>
            </a:r>
            <a:r>
              <a:rPr lang="en-US" sz="3600" dirty="0" err="1">
                <a:latin typeface="Times New Roman" panose="02020603050405020304" pitchFamily="18" charset="0"/>
                <a:cs typeface="Times New Roman" panose="02020603050405020304" pitchFamily="18" charset="0"/>
              </a:rPr>
              <a:t>Multiparity</a:t>
            </a:r>
            <a:r>
              <a:rPr lang="en-US" sz="3600" dirty="0">
                <a:latin typeface="Times New Roman" panose="02020603050405020304" pitchFamily="18" charset="0"/>
                <a:cs typeface="Times New Roman" panose="02020603050405020304" pitchFamily="18" charset="0"/>
              </a:rPr>
              <a:t>; presenting part may or may not be engaged when membranes rapture and </a:t>
            </a:r>
            <a:r>
              <a:rPr lang="en-US" sz="3600" dirty="0" err="1">
                <a:latin typeface="Times New Roman" panose="02020603050405020304" pitchFamily="18" charset="0"/>
                <a:cs typeface="Times New Roman" panose="02020603050405020304" pitchFamily="18" charset="0"/>
              </a:rPr>
              <a:t>malpresentation</a:t>
            </a:r>
            <a:r>
              <a:rPr lang="en-US" sz="3600" dirty="0">
                <a:latin typeface="Times New Roman" panose="02020603050405020304" pitchFamily="18" charset="0"/>
                <a:cs typeface="Times New Roman" panose="02020603050405020304" pitchFamily="18" charset="0"/>
              </a:rPr>
              <a:t> is more common</a:t>
            </a:r>
          </a:p>
        </p:txBody>
      </p:sp>
    </p:spTree>
    <p:extLst>
      <p:ext uri="{BB962C8B-B14F-4D97-AF65-F5344CB8AC3E}">
        <p14:creationId xmlns:p14="http://schemas.microsoft.com/office/powerpoint/2010/main" val="10400742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Autofit/>
          </a:bodyPr>
          <a:lstStyle/>
          <a:p>
            <a:pPr marL="82296" indent="0">
              <a:buNone/>
            </a:pPr>
            <a:r>
              <a:rPr lang="en-US" sz="3600" b="1" dirty="0">
                <a:latin typeface="Times New Roman" panose="02020603050405020304" pitchFamily="18" charset="0"/>
                <a:cs typeface="Times New Roman" panose="02020603050405020304" pitchFamily="18" charset="0"/>
              </a:rPr>
              <a:t>Diagnosis of Cord Presentation and Cord prolapse:</a:t>
            </a:r>
          </a:p>
          <a:p>
            <a:pPr marL="82296" indent="0">
              <a:buNone/>
            </a:pPr>
            <a:r>
              <a:rPr lang="en-US" sz="3600" dirty="0">
                <a:latin typeface="Times New Roman" panose="02020603050405020304" pitchFamily="18" charset="0"/>
                <a:cs typeface="Times New Roman" panose="02020603050405020304" pitchFamily="18" charset="0"/>
              </a:rPr>
              <a:t>-Diagnosis is made during </a:t>
            </a:r>
            <a:r>
              <a:rPr lang="en-US" sz="3600" dirty="0" err="1">
                <a:latin typeface="Times New Roman" panose="02020603050405020304" pitchFamily="18" charset="0"/>
                <a:cs typeface="Times New Roman" panose="02020603050405020304" pitchFamily="18" charset="0"/>
              </a:rPr>
              <a:t>labour</a:t>
            </a:r>
            <a:endParaRPr lang="en-US" sz="3600" dirty="0">
              <a:latin typeface="Times New Roman" panose="02020603050405020304" pitchFamily="18" charset="0"/>
              <a:cs typeface="Times New Roman" panose="02020603050405020304" pitchFamily="18" charset="0"/>
            </a:endParaRPr>
          </a:p>
          <a:p>
            <a:pPr marL="82296" indent="0">
              <a:buNone/>
            </a:pPr>
            <a:r>
              <a:rPr lang="en-US" sz="3600" dirty="0">
                <a:latin typeface="Times New Roman" panose="02020603050405020304" pitchFamily="18" charset="0"/>
                <a:cs typeface="Times New Roman" panose="02020603050405020304" pitchFamily="18" charset="0"/>
              </a:rPr>
              <a:t>-Cord presentation or prolapse can be diagnosed on V.E as follows;</a:t>
            </a:r>
          </a:p>
          <a:p>
            <a:pPr marL="0" indent="0">
              <a:buNone/>
            </a:pPr>
            <a:r>
              <a:rPr lang="en-US" sz="3600" dirty="0">
                <a:latin typeface="Times New Roman" panose="02020603050405020304" pitchFamily="18" charset="0"/>
                <a:cs typeface="Times New Roman" panose="02020603050405020304" pitchFamily="18" charset="0"/>
              </a:rPr>
              <a:t>1.On vaginal examination, a soft pulsating mass can </a:t>
            </a:r>
            <a:r>
              <a:rPr lang="en-US" sz="3600" b="1" dirty="0">
                <a:latin typeface="Times New Roman" panose="02020603050405020304" pitchFamily="18" charset="0"/>
                <a:cs typeface="Times New Roman" panose="02020603050405020304" pitchFamily="18" charset="0"/>
              </a:rPr>
              <a:t>be felt in front of the presenting part behind the fore waters (with the membranes intact) –cord presentation</a:t>
            </a:r>
          </a:p>
          <a:p>
            <a:pPr marL="0" indent="0">
              <a:buNone/>
            </a:pPr>
            <a:endParaRPr lang="en-US" sz="3600" dirty="0">
              <a:latin typeface="Times New Roman" panose="02020603050405020304" pitchFamily="18" charset="0"/>
              <a:cs typeface="Times New Roman" panose="02020603050405020304" pitchFamily="18" charset="0"/>
            </a:endParaRPr>
          </a:p>
          <a:p>
            <a:pPr marL="0" indent="0">
              <a:buNone/>
            </a:pPr>
            <a:r>
              <a:rPr lang="en-US" sz="3600" dirty="0">
                <a:latin typeface="Times New Roman" panose="02020603050405020304" pitchFamily="18" charset="0"/>
                <a:cs typeface="Times New Roman" panose="02020603050405020304" pitchFamily="18" charset="0"/>
              </a:rPr>
              <a:t>2.A cord may </a:t>
            </a:r>
            <a:r>
              <a:rPr lang="en-US" sz="3600" b="1" dirty="0">
                <a:latin typeface="Times New Roman" panose="02020603050405020304" pitchFamily="18" charset="0"/>
                <a:cs typeface="Times New Roman" panose="02020603050405020304" pitchFamily="18" charset="0"/>
              </a:rPr>
              <a:t>be felt in the vagina or seen at the vulva either pulsating or not pulsating and the membranes have ruptured (cord prolapse).</a:t>
            </a: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26469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7999"/>
          </a:xfrm>
        </p:spPr>
        <p:txBody>
          <a:bodyPr/>
          <a:lstStyle/>
          <a:p>
            <a:pPr marL="0" indent="0">
              <a:buNone/>
            </a:pPr>
            <a:r>
              <a:rPr lang="en-US" sz="3600" b="1" dirty="0">
                <a:latin typeface="Times New Roman" panose="02020603050405020304" pitchFamily="18" charset="0"/>
                <a:cs typeface="Times New Roman" panose="02020603050405020304" pitchFamily="18" charset="0"/>
              </a:rPr>
              <a:t>Diagnosis cont.”</a:t>
            </a:r>
          </a:p>
          <a:p>
            <a:pPr marL="0" indent="0">
              <a:buNone/>
            </a:pPr>
            <a:r>
              <a:rPr lang="en-US" sz="3600" dirty="0">
                <a:latin typeface="Times New Roman" panose="02020603050405020304" pitchFamily="18" charset="0"/>
                <a:cs typeface="Times New Roman" panose="02020603050405020304" pitchFamily="18" charset="0"/>
              </a:rPr>
              <a:t>-Abnormalities of fetal heart rate are common (</a:t>
            </a:r>
            <a:r>
              <a:rPr lang="en-US" sz="3600" b="1" dirty="0">
                <a:latin typeface="Times New Roman" panose="02020603050405020304" pitchFamily="18" charset="0"/>
                <a:cs typeface="Times New Roman" panose="02020603050405020304" pitchFamily="18" charset="0"/>
              </a:rPr>
              <a:t>fetal </a:t>
            </a:r>
            <a:r>
              <a:rPr lang="en-US" sz="3600" b="1" dirty="0" err="1">
                <a:latin typeface="Times New Roman" panose="02020603050405020304" pitchFamily="18" charset="0"/>
                <a:cs typeface="Times New Roman" panose="02020603050405020304" pitchFamily="18" charset="0"/>
              </a:rPr>
              <a:t>bradycardia</a:t>
            </a:r>
            <a:r>
              <a:rPr lang="en-US" sz="3600" b="1" dirty="0">
                <a:latin typeface="Times New Roman" panose="02020603050405020304" pitchFamily="18" charset="0"/>
                <a:cs typeface="Times New Roman" panose="02020603050405020304" pitchFamily="18" charset="0"/>
              </a:rPr>
              <a:t>)</a:t>
            </a:r>
          </a:p>
          <a:p>
            <a:pPr marL="0" indent="0">
              <a:buNone/>
            </a:pPr>
            <a:endParaRPr lang="en-US" sz="3600" b="1" dirty="0">
              <a:latin typeface="Times New Roman" panose="02020603050405020304" pitchFamily="18" charset="0"/>
              <a:cs typeface="Times New Roman" panose="02020603050405020304" pitchFamily="18" charset="0"/>
            </a:endParaRPr>
          </a:p>
          <a:p>
            <a:pPr marL="0" indent="0">
              <a:buNone/>
            </a:pPr>
            <a:r>
              <a:rPr lang="en-US" sz="3600" b="1" dirty="0">
                <a:latin typeface="Times New Roman" panose="02020603050405020304" pitchFamily="18" charset="0"/>
                <a:cs typeface="Times New Roman" panose="02020603050405020304" pitchFamily="18" charset="0"/>
              </a:rPr>
              <a:t>Differential Diagnosis of  cord presentation/prolapse</a:t>
            </a:r>
          </a:p>
          <a:p>
            <a:pPr marL="400050" lvl="1" indent="0">
              <a:buNone/>
            </a:pPr>
            <a:r>
              <a:rPr lang="en-US" sz="3600" dirty="0" err="1">
                <a:latin typeface="Times New Roman" panose="02020603050405020304" pitchFamily="18" charset="0"/>
                <a:cs typeface="Times New Roman" panose="02020603050405020304" pitchFamily="18" charset="0"/>
              </a:rPr>
              <a:t>Foetal</a:t>
            </a:r>
            <a:r>
              <a:rPr lang="en-US" sz="3600" dirty="0">
                <a:latin typeface="Times New Roman" panose="02020603050405020304" pitchFamily="18" charset="0"/>
                <a:cs typeface="Times New Roman" panose="02020603050405020304" pitchFamily="18" charset="0"/>
              </a:rPr>
              <a:t> membranes, </a:t>
            </a:r>
          </a:p>
          <a:p>
            <a:pPr marL="400050" lvl="1" indent="0">
              <a:buNone/>
            </a:pPr>
            <a:r>
              <a:rPr lang="en-US" sz="3600" dirty="0">
                <a:latin typeface="Times New Roman" panose="02020603050405020304" pitchFamily="18" charset="0"/>
                <a:cs typeface="Times New Roman" panose="02020603050405020304" pitchFamily="18" charset="0"/>
              </a:rPr>
              <a:t>Footling breech, </a:t>
            </a:r>
          </a:p>
          <a:p>
            <a:pPr marL="400050" lvl="1" indent="0">
              <a:buNone/>
            </a:pPr>
            <a:r>
              <a:rPr lang="en-US" sz="3600" dirty="0">
                <a:latin typeface="Times New Roman" panose="02020603050405020304" pitchFamily="18" charset="0"/>
                <a:cs typeface="Times New Roman" panose="02020603050405020304" pitchFamily="18" charset="0"/>
              </a:rPr>
              <a:t>Compound presentation.</a:t>
            </a:r>
            <a:endParaRPr lang="en-US" sz="3600" dirty="0"/>
          </a:p>
        </p:txBody>
      </p:sp>
    </p:spTree>
    <p:extLst>
      <p:ext uri="{BB962C8B-B14F-4D97-AF65-F5344CB8AC3E}">
        <p14:creationId xmlns:p14="http://schemas.microsoft.com/office/powerpoint/2010/main" val="6799424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Autofit/>
          </a:bodyPr>
          <a:lstStyle/>
          <a:p>
            <a:pPr marL="0" indent="0">
              <a:buNone/>
            </a:pPr>
            <a:r>
              <a:rPr lang="en-US" sz="3600" b="1" dirty="0">
                <a:latin typeface="Times New Roman" panose="02020603050405020304" pitchFamily="18" charset="0"/>
                <a:cs typeface="Times New Roman" panose="02020603050405020304" pitchFamily="18" charset="0"/>
              </a:rPr>
              <a:t>Management of Cord Presentation</a:t>
            </a:r>
            <a:endParaRPr lang="en-US" sz="3600" dirty="0">
              <a:latin typeface="Times New Roman" panose="02020603050405020304" pitchFamily="18" charset="0"/>
              <a:cs typeface="Times New Roman" panose="02020603050405020304" pitchFamily="18" charset="0"/>
            </a:endParaRPr>
          </a:p>
          <a:p>
            <a:pPr marL="0" indent="0">
              <a:buNone/>
            </a:pPr>
            <a:r>
              <a:rPr lang="en-US" sz="3600" dirty="0">
                <a:latin typeface="Times New Roman" panose="02020603050405020304" pitchFamily="18" charset="0"/>
                <a:cs typeface="Times New Roman" panose="02020603050405020304" pitchFamily="18" charset="0"/>
              </a:rPr>
              <a:t>-Assess the cervical dilatation, presenting part, status of the cord i.e. whether pulsating or not and the FHR. </a:t>
            </a:r>
          </a:p>
          <a:p>
            <a:pPr marL="0" indent="0">
              <a:buNone/>
            </a:pPr>
            <a:r>
              <a:rPr lang="en-US" sz="3600" dirty="0">
                <a:latin typeface="Times New Roman" panose="02020603050405020304" pitchFamily="18" charset="0"/>
                <a:cs typeface="Times New Roman" panose="02020603050405020304" pitchFamily="18" charset="0"/>
              </a:rPr>
              <a:t>-Reassure the mother and explain to her the situation at hand. </a:t>
            </a:r>
          </a:p>
          <a:p>
            <a:pPr marL="0" indent="0">
              <a:buNone/>
            </a:pPr>
            <a:r>
              <a:rPr lang="en-US" sz="3600" dirty="0">
                <a:latin typeface="Times New Roman" panose="02020603050405020304" pitchFamily="18" charset="0"/>
                <a:cs typeface="Times New Roman" panose="02020603050405020304" pitchFamily="18" charset="0"/>
              </a:rPr>
              <a:t>-Ask your assistant to inform the doctor and theatre staff to prepare for emergency caesarean section while you prepare the mother for the section. </a:t>
            </a:r>
          </a:p>
          <a:p>
            <a:pPr marL="0" indent="0">
              <a:buNone/>
            </a:pPr>
            <a:r>
              <a:rPr lang="en-US" sz="3600" dirty="0">
                <a:latin typeface="Times New Roman" panose="02020603050405020304" pitchFamily="18" charset="0"/>
                <a:cs typeface="Times New Roman" panose="02020603050405020304" pitchFamily="18" charset="0"/>
              </a:rPr>
              <a:t>-Provide O</a:t>
            </a:r>
            <a:r>
              <a:rPr lang="en-US" sz="3600" baseline="-25000" dirty="0">
                <a:latin typeface="Times New Roman" panose="02020603050405020304" pitchFamily="18" charset="0"/>
                <a:cs typeface="Times New Roman" panose="02020603050405020304" pitchFamily="18" charset="0"/>
              </a:rPr>
              <a:t>2</a:t>
            </a:r>
            <a:r>
              <a:rPr lang="en-US" sz="3600" dirty="0">
                <a:latin typeface="Times New Roman" panose="02020603050405020304" pitchFamily="18" charset="0"/>
                <a:cs typeface="Times New Roman" panose="02020603050405020304" pitchFamily="18" charset="0"/>
              </a:rPr>
              <a:t> if necessary.</a:t>
            </a:r>
          </a:p>
          <a:p>
            <a:pPr marL="0" indent="0">
              <a:buNone/>
            </a:pPr>
            <a:r>
              <a:rPr lang="en-US" sz="3600" dirty="0">
                <a:latin typeface="Times New Roman" panose="02020603050405020304" pitchFamily="18" charset="0"/>
                <a:cs typeface="Times New Roman" panose="02020603050405020304" pitchFamily="18" charset="0"/>
              </a:rPr>
              <a:t>-Take the mother to theatre as soon as possible as the membranes may rupture at any minute</a:t>
            </a:r>
          </a:p>
        </p:txBody>
      </p:sp>
    </p:spTree>
    <p:extLst>
      <p:ext uri="{BB962C8B-B14F-4D97-AF65-F5344CB8AC3E}">
        <p14:creationId xmlns:p14="http://schemas.microsoft.com/office/powerpoint/2010/main" val="16923998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Autofit/>
          </a:bodyPr>
          <a:lstStyle/>
          <a:p>
            <a:pPr marL="0" indent="0">
              <a:buNone/>
            </a:pPr>
            <a:r>
              <a:rPr lang="en-US" sz="3600" b="1" dirty="0">
                <a:latin typeface="Times New Roman" panose="02020603050405020304" pitchFamily="18" charset="0"/>
                <a:cs typeface="Times New Roman" panose="02020603050405020304" pitchFamily="18" charset="0"/>
              </a:rPr>
              <a:t>Management of Cord Prolapse</a:t>
            </a:r>
          </a:p>
          <a:p>
            <a:pPr marL="0" indent="0">
              <a:buNone/>
            </a:pPr>
            <a:r>
              <a:rPr lang="en-US" sz="3600" dirty="0">
                <a:latin typeface="Times New Roman" panose="02020603050405020304" pitchFamily="18" charset="0"/>
                <a:cs typeface="Times New Roman" panose="02020603050405020304" pitchFamily="18" charset="0"/>
              </a:rPr>
              <a:t>-If diagnosis of prolapse of the cord is made  while performing a vaginal examination, check for the following factors that determine the method of management;</a:t>
            </a:r>
          </a:p>
          <a:p>
            <a:pPr marL="870966" lvl="1" indent="-514350">
              <a:buClrTx/>
              <a:buFont typeface="+mj-lt"/>
              <a:buAutoNum type="alphaLcParenR"/>
            </a:pPr>
            <a:r>
              <a:rPr lang="en-US" sz="3600" dirty="0">
                <a:latin typeface="Times New Roman" panose="02020603050405020304" pitchFamily="18" charset="0"/>
                <a:cs typeface="Times New Roman" panose="02020603050405020304" pitchFamily="18" charset="0"/>
              </a:rPr>
              <a:t>Pulsation of the cord,</a:t>
            </a:r>
          </a:p>
          <a:p>
            <a:pPr marL="870966" lvl="1" indent="-514350">
              <a:buClrTx/>
              <a:buFont typeface="+mj-lt"/>
              <a:buAutoNum type="alphaLcParenR"/>
            </a:pPr>
            <a:r>
              <a:rPr lang="en-US" sz="3600" dirty="0">
                <a:latin typeface="Times New Roman" panose="02020603050405020304" pitchFamily="18" charset="0"/>
                <a:cs typeface="Times New Roman" panose="02020603050405020304" pitchFamily="18" charset="0"/>
              </a:rPr>
              <a:t>Cord not pulsating,</a:t>
            </a:r>
          </a:p>
          <a:p>
            <a:pPr marL="870966" lvl="1" indent="-514350">
              <a:buClrTx/>
              <a:buFont typeface="+mj-lt"/>
              <a:buAutoNum type="alphaLcParenR"/>
            </a:pPr>
            <a:r>
              <a:rPr lang="en-US" sz="3600" dirty="0">
                <a:latin typeface="Times New Roman" panose="02020603050405020304" pitchFamily="18" charset="0"/>
                <a:cs typeface="Times New Roman" panose="02020603050405020304" pitchFamily="18" charset="0"/>
              </a:rPr>
              <a:t>Stage of </a:t>
            </a:r>
            <a:r>
              <a:rPr lang="en-US" sz="3600" dirty="0" err="1">
                <a:latin typeface="Times New Roman" panose="02020603050405020304" pitchFamily="18" charset="0"/>
                <a:cs typeface="Times New Roman" panose="02020603050405020304" pitchFamily="18" charset="0"/>
              </a:rPr>
              <a:t>labour</a:t>
            </a:r>
            <a:r>
              <a:rPr lang="en-US" sz="3600" dirty="0">
                <a:latin typeface="Times New Roman" panose="02020603050405020304" pitchFamily="18" charset="0"/>
                <a:cs typeface="Times New Roman" panose="02020603050405020304" pitchFamily="18" charset="0"/>
              </a:rPr>
              <a:t> (cervical dilatation); whether she is in first or second stage,</a:t>
            </a:r>
          </a:p>
          <a:p>
            <a:pPr marL="870966" lvl="1" indent="-514350">
              <a:buClrTx/>
              <a:buFont typeface="+mj-lt"/>
              <a:buAutoNum type="alphaLcParenR"/>
            </a:pPr>
            <a:r>
              <a:rPr lang="en-US" sz="3600" dirty="0">
                <a:latin typeface="Times New Roman" panose="02020603050405020304" pitchFamily="18" charset="0"/>
                <a:cs typeface="Times New Roman" panose="02020603050405020304" pitchFamily="18" charset="0"/>
              </a:rPr>
              <a:t>Adequacy of the pelvis.</a:t>
            </a:r>
          </a:p>
          <a:p>
            <a:pPr>
              <a:buNone/>
            </a:pPr>
            <a:r>
              <a:rPr lang="en-US" sz="3600" b="1" dirty="0">
                <a:latin typeface="Times New Roman" panose="02020603050405020304" pitchFamily="18" charset="0"/>
                <a:cs typeface="Times New Roman" panose="02020603050405020304" pitchFamily="18" charset="0"/>
              </a:rPr>
              <a:t>NB:</a:t>
            </a:r>
            <a:r>
              <a:rPr lang="en-US" sz="3600" dirty="0">
                <a:latin typeface="Times New Roman" panose="02020603050405020304" pitchFamily="18" charset="0"/>
                <a:cs typeface="Times New Roman" panose="02020603050405020304" pitchFamily="18" charset="0"/>
              </a:rPr>
              <a:t> If the cord is pulsating you must act very fast in order to save the baby.</a:t>
            </a:r>
          </a:p>
        </p:txBody>
      </p:sp>
    </p:spTree>
    <p:extLst>
      <p:ext uri="{BB962C8B-B14F-4D97-AF65-F5344CB8AC3E}">
        <p14:creationId xmlns:p14="http://schemas.microsoft.com/office/powerpoint/2010/main" val="28255928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Autofit/>
          </a:bodyPr>
          <a:lstStyle/>
          <a:p>
            <a:pPr marL="0" indent="0">
              <a:buNone/>
            </a:pPr>
            <a:r>
              <a:rPr lang="en-US" sz="3600" b="1" dirty="0">
                <a:latin typeface="Times New Roman" panose="02020603050405020304" pitchFamily="18" charset="0"/>
                <a:cs typeface="Times New Roman" panose="02020603050405020304" pitchFamily="18" charset="0"/>
              </a:rPr>
              <a:t>Pulsating Cord with Mother in First Stage</a:t>
            </a:r>
          </a:p>
          <a:p>
            <a:pPr marL="0" indent="0">
              <a:buNone/>
            </a:pPr>
            <a:r>
              <a:rPr lang="en-US" sz="3600" dirty="0">
                <a:latin typeface="Times New Roman" panose="02020603050405020304" pitchFamily="18" charset="0"/>
                <a:cs typeface="Times New Roman" panose="02020603050405020304" pitchFamily="18" charset="0"/>
              </a:rPr>
              <a:t>-Explain to the mother the situation at hand while you push up the presenting part so as not to compress the cord.</a:t>
            </a:r>
          </a:p>
          <a:p>
            <a:pPr marL="0" indent="0">
              <a:buNone/>
            </a:pPr>
            <a:r>
              <a:rPr lang="en-US" sz="3600" dirty="0">
                <a:latin typeface="Times New Roman" panose="02020603050405020304" pitchFamily="18" charset="0"/>
                <a:cs typeface="Times New Roman" panose="02020603050405020304" pitchFamily="18" charset="0"/>
              </a:rPr>
              <a:t>-If the cord is outside the vagina (cord has prolapsed), gently replace it in the vagina to prevent spasm and keep warm </a:t>
            </a:r>
            <a:r>
              <a:rPr lang="en-US" sz="3600" i="1" dirty="0">
                <a:latin typeface="Times New Roman" panose="02020603050405020304" pitchFamily="18" charset="0"/>
                <a:cs typeface="Times New Roman" panose="02020603050405020304" pitchFamily="18" charset="0"/>
              </a:rPr>
              <a:t>(valium injection can also be given to relieve cord spasms). </a:t>
            </a:r>
          </a:p>
          <a:p>
            <a:pPr marL="0" indent="0">
              <a:buNone/>
            </a:pPr>
            <a:r>
              <a:rPr lang="en-US" sz="3600" dirty="0">
                <a:latin typeface="Times New Roman" panose="02020603050405020304" pitchFamily="18" charset="0"/>
                <a:cs typeface="Times New Roman" panose="02020603050405020304" pitchFamily="18" charset="0"/>
              </a:rPr>
              <a:t>-Instruct your assistant to inform the obstetrician and the theatre staff, and keep the mother in </a:t>
            </a:r>
            <a:r>
              <a:rPr lang="en-US" sz="3600" b="1" dirty="0">
                <a:latin typeface="Times New Roman" panose="02020603050405020304" pitchFamily="18" charset="0"/>
                <a:cs typeface="Times New Roman" panose="02020603050405020304" pitchFamily="18" charset="0"/>
              </a:rPr>
              <a:t>knee chest position </a:t>
            </a:r>
            <a:r>
              <a:rPr lang="en-US" sz="3600" dirty="0">
                <a:latin typeface="Times New Roman" panose="02020603050405020304" pitchFamily="18" charset="0"/>
                <a:cs typeface="Times New Roman" panose="02020603050405020304" pitchFamily="18" charset="0"/>
              </a:rPr>
              <a:t>without removing your fingers. Continue elevating the presenting part until the patient is in theatre.</a:t>
            </a: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282264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Autofit/>
          </a:bodyPr>
          <a:lstStyle/>
          <a:p>
            <a:pPr marL="0" indent="0">
              <a:buNone/>
            </a:pPr>
            <a:r>
              <a:rPr lang="en-US" sz="3600" b="1" dirty="0">
                <a:latin typeface="Times New Roman" panose="02020603050405020304" pitchFamily="18" charset="0"/>
                <a:cs typeface="Times New Roman" panose="02020603050405020304" pitchFamily="18" charset="0"/>
              </a:rPr>
              <a:t>Management cont.”</a:t>
            </a:r>
          </a:p>
          <a:p>
            <a:pPr marL="0" indent="0">
              <a:buNone/>
            </a:pPr>
            <a:r>
              <a:rPr lang="en-US" sz="3600" dirty="0">
                <a:latin typeface="Times New Roman" panose="02020603050405020304" pitchFamily="18" charset="0"/>
                <a:cs typeface="Times New Roman" panose="02020603050405020304" pitchFamily="18" charset="0"/>
              </a:rPr>
              <a:t>-Your assistant should give the mother </a:t>
            </a:r>
            <a:r>
              <a:rPr lang="en-US" sz="3600" b="1" dirty="0">
                <a:latin typeface="Times New Roman" panose="02020603050405020304" pitchFamily="18" charset="0"/>
                <a:cs typeface="Times New Roman" panose="02020603050405020304" pitchFamily="18" charset="0"/>
              </a:rPr>
              <a:t>oxygen</a:t>
            </a:r>
            <a:r>
              <a:rPr lang="en-US" sz="3600" dirty="0">
                <a:latin typeface="Times New Roman" panose="02020603050405020304" pitchFamily="18" charset="0"/>
                <a:cs typeface="Times New Roman" panose="02020603050405020304" pitchFamily="18" charset="0"/>
              </a:rPr>
              <a:t> by facemask while someone else </a:t>
            </a:r>
            <a:r>
              <a:rPr lang="en-US" sz="3600" b="1" dirty="0">
                <a:latin typeface="Times New Roman" panose="02020603050405020304" pitchFamily="18" charset="0"/>
                <a:cs typeface="Times New Roman" panose="02020603050405020304" pitchFamily="18" charset="0"/>
              </a:rPr>
              <a:t>draws blood</a:t>
            </a:r>
            <a:r>
              <a:rPr lang="en-US" sz="3600" dirty="0">
                <a:latin typeface="Times New Roman" panose="02020603050405020304" pitchFamily="18" charset="0"/>
                <a:cs typeface="Times New Roman" panose="02020603050405020304" pitchFamily="18" charset="0"/>
              </a:rPr>
              <a:t> for grouping and cross matching. </a:t>
            </a:r>
          </a:p>
          <a:p>
            <a:pPr marL="0" indent="0">
              <a:buNone/>
            </a:pPr>
            <a:r>
              <a:rPr lang="en-US" sz="3600" dirty="0">
                <a:latin typeface="Times New Roman" panose="02020603050405020304" pitchFamily="18" charset="0"/>
                <a:cs typeface="Times New Roman" panose="02020603050405020304" pitchFamily="18" charset="0"/>
              </a:rPr>
              <a:t>-Fix an intravenous line and  set up an infusion. </a:t>
            </a:r>
          </a:p>
          <a:p>
            <a:pPr marL="0" indent="0">
              <a:buNone/>
            </a:pPr>
            <a:r>
              <a:rPr lang="en-US" sz="3600" dirty="0">
                <a:latin typeface="Times New Roman" panose="02020603050405020304" pitchFamily="18" charset="0"/>
                <a:cs typeface="Times New Roman" panose="02020603050405020304" pitchFamily="18" charset="0"/>
              </a:rPr>
              <a:t>-The mother should be asked when she last had a meal and gastric aspiration should be commenced if necessary.</a:t>
            </a:r>
          </a:p>
          <a:p>
            <a:pPr marL="0" indent="0">
              <a:buNone/>
            </a:pPr>
            <a:r>
              <a:rPr lang="en-US" sz="3600" dirty="0">
                <a:latin typeface="Times New Roman" panose="02020603050405020304" pitchFamily="18" charset="0"/>
                <a:cs typeface="Times New Roman" panose="02020603050405020304" pitchFamily="18" charset="0"/>
              </a:rPr>
              <a:t>-Take consent and, rush the mother  to the theatre as soon as possible. </a:t>
            </a:r>
          </a:p>
          <a:p>
            <a:pPr marL="82296" indent="0">
              <a:buNone/>
            </a:pPr>
            <a:r>
              <a:rPr lang="en-US" sz="3600" b="1" dirty="0">
                <a:latin typeface="Times New Roman" panose="02020603050405020304" pitchFamily="18" charset="0"/>
                <a:cs typeface="Times New Roman" panose="02020603050405020304" pitchFamily="18" charset="0"/>
              </a:rPr>
              <a:t>NB: If the cervical os is fully dilated </a:t>
            </a:r>
            <a:r>
              <a:rPr lang="en-US" sz="3600" dirty="0">
                <a:latin typeface="Times New Roman" panose="02020603050405020304" pitchFamily="18" charset="0"/>
                <a:cs typeface="Times New Roman" panose="02020603050405020304" pitchFamily="18" charset="0"/>
              </a:rPr>
              <a:t>and the pelvis is adequate, you should encourage the mother to push. </a:t>
            </a:r>
          </a:p>
        </p:txBody>
      </p:sp>
    </p:spTree>
    <p:extLst>
      <p:ext uri="{BB962C8B-B14F-4D97-AF65-F5344CB8AC3E}">
        <p14:creationId xmlns:p14="http://schemas.microsoft.com/office/powerpoint/2010/main" val="2931894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Autofit/>
          </a:bodyPr>
          <a:lstStyle/>
          <a:p>
            <a:pPr marL="137160" indent="0">
              <a:buNone/>
            </a:pPr>
            <a:r>
              <a:rPr lang="en-US" sz="3600" b="1" dirty="0">
                <a:latin typeface="Times New Roman" panose="02020603050405020304" pitchFamily="18" charset="0"/>
                <a:cs typeface="Times New Roman" panose="02020603050405020304" pitchFamily="18" charset="0"/>
              </a:rPr>
              <a:t>Objectives:</a:t>
            </a:r>
          </a:p>
          <a:p>
            <a:pPr marL="137160" indent="0">
              <a:buNone/>
            </a:pPr>
            <a:r>
              <a:rPr lang="en-US" sz="3600" dirty="0">
                <a:latin typeface="Times New Roman" panose="02020603050405020304" pitchFamily="18" charset="0"/>
                <a:cs typeface="Times New Roman" panose="02020603050405020304" pitchFamily="18" charset="0"/>
              </a:rPr>
              <a:t>By the end of these lessons, the student will be able to describe emergency obstetric conditions under the following sub-headings:-       </a:t>
            </a:r>
          </a:p>
          <a:p>
            <a:pPr marL="1280160" lvl="5" indent="0">
              <a:buClrTx/>
              <a:buNone/>
            </a:pPr>
            <a:r>
              <a:rPr lang="en-US" sz="3600" dirty="0">
                <a:latin typeface="Times New Roman" panose="02020603050405020304" pitchFamily="18" charset="0"/>
                <a:cs typeface="Times New Roman" panose="02020603050405020304" pitchFamily="18" charset="0"/>
              </a:rPr>
              <a:t>-Definition                               -Predisposing factors</a:t>
            </a:r>
          </a:p>
          <a:p>
            <a:pPr marL="1280160" lvl="5" indent="0">
              <a:buClrTx/>
              <a:buNone/>
            </a:pPr>
            <a:r>
              <a:rPr lang="en-US" sz="3600" dirty="0">
                <a:latin typeface="Times New Roman" panose="02020603050405020304" pitchFamily="18" charset="0"/>
                <a:cs typeface="Times New Roman" panose="02020603050405020304" pitchFamily="18" charset="0"/>
              </a:rPr>
              <a:t>-Causes                                     -Pathophysiology</a:t>
            </a:r>
          </a:p>
          <a:p>
            <a:pPr marL="1280160" lvl="5" indent="0">
              <a:buClrTx/>
              <a:buNone/>
            </a:pPr>
            <a:r>
              <a:rPr lang="en-US" sz="3600" dirty="0">
                <a:latin typeface="Times New Roman" panose="02020603050405020304" pitchFamily="18" charset="0"/>
                <a:cs typeface="Times New Roman" panose="02020603050405020304" pitchFamily="18" charset="0"/>
              </a:rPr>
              <a:t>-Diagnosis and Investigations</a:t>
            </a:r>
          </a:p>
          <a:p>
            <a:pPr marL="1280160" lvl="5" indent="0">
              <a:buClrTx/>
              <a:buNone/>
            </a:pPr>
            <a:r>
              <a:rPr lang="en-US" sz="3600" dirty="0">
                <a:latin typeface="Times New Roman" panose="02020603050405020304" pitchFamily="18" charset="0"/>
                <a:cs typeface="Times New Roman" panose="02020603050405020304" pitchFamily="18" charset="0"/>
              </a:rPr>
              <a:t>-Clinical features</a:t>
            </a:r>
          </a:p>
          <a:p>
            <a:pPr marL="1280160" lvl="5" indent="0">
              <a:buClrTx/>
              <a:buNone/>
            </a:pPr>
            <a:r>
              <a:rPr lang="en-US" sz="3600" dirty="0">
                <a:latin typeface="Times New Roman" panose="02020603050405020304" pitchFamily="18" charset="0"/>
                <a:cs typeface="Times New Roman" panose="02020603050405020304" pitchFamily="18" charset="0"/>
              </a:rPr>
              <a:t>-Medical and Nursing Management</a:t>
            </a:r>
          </a:p>
          <a:p>
            <a:pPr marL="1280160" lvl="5" indent="0">
              <a:buClrTx/>
              <a:buNone/>
            </a:pPr>
            <a:r>
              <a:rPr lang="en-US" sz="3600" dirty="0">
                <a:latin typeface="Times New Roman" panose="02020603050405020304" pitchFamily="18" charset="0"/>
                <a:cs typeface="Times New Roman" panose="02020603050405020304" pitchFamily="18" charset="0"/>
              </a:rPr>
              <a:t>-Complications</a:t>
            </a: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526229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pPr marL="0" indent="0">
              <a:buNone/>
            </a:pPr>
            <a:r>
              <a:rPr lang="en-US" sz="3600" b="1" dirty="0">
                <a:latin typeface="Times New Roman" panose="02020603050405020304" pitchFamily="18" charset="0"/>
                <a:cs typeface="Times New Roman" panose="02020603050405020304" pitchFamily="18" charset="0"/>
              </a:rPr>
              <a:t>Management cont.”</a:t>
            </a:r>
          </a:p>
          <a:p>
            <a:pPr marL="0" indent="0">
              <a:buNone/>
            </a:pPr>
            <a:r>
              <a:rPr lang="en-US" sz="3600" dirty="0">
                <a:latin typeface="Times New Roman" panose="02020603050405020304" pitchFamily="18" charset="0"/>
                <a:cs typeface="Times New Roman" panose="02020603050405020304" pitchFamily="18" charset="0"/>
              </a:rPr>
              <a:t>-Tell the assistant to inform the doctor and prepare for vacuum extraction.</a:t>
            </a:r>
          </a:p>
          <a:p>
            <a:pPr marL="0" indent="0">
              <a:buNone/>
            </a:pPr>
            <a:r>
              <a:rPr lang="en-US" sz="3600" dirty="0">
                <a:latin typeface="Times New Roman" panose="02020603050405020304" pitchFamily="18" charset="0"/>
                <a:cs typeface="Times New Roman" panose="02020603050405020304" pitchFamily="18" charset="0"/>
              </a:rPr>
              <a:t>-Continue encouraging the mother to push and give a generous episiotomy to hasten the delivery of the baby. </a:t>
            </a:r>
          </a:p>
          <a:p>
            <a:pPr marL="0" indent="0">
              <a:buNone/>
            </a:pPr>
            <a:r>
              <a:rPr lang="en-US" sz="3600" dirty="0">
                <a:latin typeface="Times New Roman" panose="02020603050405020304" pitchFamily="18" charset="0"/>
                <a:cs typeface="Times New Roman" panose="02020603050405020304" pitchFamily="18" charset="0"/>
              </a:rPr>
              <a:t>-Should the doctor arrive before the baby is out, he may perform vacuum extraction.</a:t>
            </a:r>
          </a:p>
          <a:p>
            <a:pPr marL="0" indent="0">
              <a:buNone/>
            </a:pPr>
            <a:r>
              <a:rPr lang="en-US" sz="3600" dirty="0">
                <a:latin typeface="Times New Roman" panose="02020603050405020304" pitchFamily="18" charset="0"/>
                <a:cs typeface="Times New Roman" panose="02020603050405020304" pitchFamily="18" charset="0"/>
              </a:rPr>
              <a:t>-If there is mal-presentation, the patient should be quickly prepared for caesarean section.</a:t>
            </a: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89287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28430"/>
          </a:xfrm>
        </p:spPr>
        <p:txBody>
          <a:bodyPr>
            <a:normAutofit/>
          </a:bodyPr>
          <a:lstStyle/>
          <a:p>
            <a:pPr marL="0" indent="0">
              <a:buNone/>
            </a:pPr>
            <a:r>
              <a:rPr lang="en-US" sz="3600" b="1" dirty="0">
                <a:latin typeface="Times New Roman" panose="02020603050405020304" pitchFamily="18" charset="0"/>
                <a:cs typeface="Times New Roman" panose="02020603050405020304" pitchFamily="18" charset="0"/>
              </a:rPr>
              <a:t>Management-Cord  NOT Pulsating</a:t>
            </a:r>
          </a:p>
          <a:p>
            <a:pPr marL="0" indent="0">
              <a:buNone/>
            </a:pPr>
            <a:r>
              <a:rPr lang="en-US" sz="3600" dirty="0">
                <a:latin typeface="Times New Roman" panose="02020603050405020304" pitchFamily="18" charset="0"/>
                <a:cs typeface="Times New Roman" panose="02020603050405020304" pitchFamily="18" charset="0"/>
              </a:rPr>
              <a:t>-Depending on the institutions you may be able to personally inform the patient of the situation or wait until the doctor comes to tell the patient about her dead foetus. </a:t>
            </a:r>
          </a:p>
          <a:p>
            <a:pPr marL="0" indent="0">
              <a:buNone/>
            </a:pPr>
            <a:r>
              <a:rPr lang="en-US" sz="3600" dirty="0">
                <a:latin typeface="Times New Roman" panose="02020603050405020304" pitchFamily="18" charset="0"/>
                <a:cs typeface="Times New Roman" panose="02020603050405020304" pitchFamily="18" charset="0"/>
              </a:rPr>
              <a:t>-If the patient is in first stage of labour and the pelvis is adequate, let nature take its course and deliver a fresh stillbirth (counsel the mother).</a:t>
            </a:r>
          </a:p>
          <a:p>
            <a:pPr marL="0" indent="0">
              <a:buNone/>
            </a:pPr>
            <a:r>
              <a:rPr lang="en-US" sz="3600" dirty="0">
                <a:latin typeface="Times New Roman" panose="02020603050405020304" pitchFamily="18" charset="0"/>
                <a:cs typeface="Times New Roman" panose="02020603050405020304" pitchFamily="18" charset="0"/>
              </a:rPr>
              <a:t>-If the patient is in the second stage, she is encouraged to push and she will deliver a stillbirth.</a:t>
            </a:r>
          </a:p>
          <a:p>
            <a:pPr marL="0" indent="0">
              <a:buNone/>
            </a:pPr>
            <a:r>
              <a:rPr lang="en-US" sz="3600" dirty="0">
                <a:latin typeface="Times New Roman" panose="02020603050405020304" pitchFamily="18" charset="0"/>
                <a:cs typeface="Times New Roman" panose="02020603050405020304" pitchFamily="18" charset="0"/>
              </a:rPr>
              <a:t>-In case there is a contracted pelvis, a caesarean section should be performed in spite of the death of the foetus.</a:t>
            </a: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25464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3409" y="304800"/>
            <a:ext cx="8331200" cy="609600"/>
          </a:xfrm>
        </p:spPr>
        <p:txBody>
          <a:bodyPr/>
          <a:lstStyle/>
          <a:p>
            <a:pPr marL="82296" indent="0" algn="ctr">
              <a:buNone/>
            </a:pPr>
            <a:r>
              <a:rPr lang="en-US" b="1" u="sng" dirty="0"/>
              <a:t>Management of Cord Prolapse</a:t>
            </a:r>
          </a:p>
        </p:txBody>
      </p:sp>
      <p:sp>
        <p:nvSpPr>
          <p:cNvPr id="4" name="Rectangle 23"/>
          <p:cNvSpPr>
            <a:spLocks noChangeArrowheads="1"/>
          </p:cNvSpPr>
          <p:nvPr/>
        </p:nvSpPr>
        <p:spPr bwMode="auto">
          <a:xfrm>
            <a:off x="203200" y="1963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pSp>
        <p:nvGrpSpPr>
          <p:cNvPr id="27" name="Group 26"/>
          <p:cNvGrpSpPr/>
          <p:nvPr/>
        </p:nvGrpSpPr>
        <p:grpSpPr>
          <a:xfrm>
            <a:off x="416750" y="1019591"/>
            <a:ext cx="11480284" cy="5476875"/>
            <a:chOff x="393664" y="123825"/>
            <a:chExt cx="8610213" cy="5476875"/>
          </a:xfrm>
        </p:grpSpPr>
        <p:grpSp>
          <p:nvGrpSpPr>
            <p:cNvPr id="7" name="Group 3"/>
            <p:cNvGrpSpPr>
              <a:grpSpLocks/>
            </p:cNvGrpSpPr>
            <p:nvPr/>
          </p:nvGrpSpPr>
          <p:grpSpPr bwMode="auto">
            <a:xfrm>
              <a:off x="393664" y="123825"/>
              <a:ext cx="8610213" cy="5476875"/>
              <a:chOff x="1102" y="675"/>
              <a:chExt cx="9962" cy="8625"/>
            </a:xfrm>
          </p:grpSpPr>
          <p:sp>
            <p:nvSpPr>
              <p:cNvPr id="9" name="AutoShape 21"/>
              <p:cNvSpPr>
                <a:spLocks noChangeArrowheads="1"/>
              </p:cNvSpPr>
              <p:nvPr/>
            </p:nvSpPr>
            <p:spPr bwMode="auto">
              <a:xfrm>
                <a:off x="3723" y="675"/>
                <a:ext cx="4761" cy="1545"/>
              </a:xfrm>
              <a:prstGeom prst="flowChartAlternateProcess">
                <a:avLst/>
              </a:prstGeom>
              <a:solidFill>
                <a:srgbClr val="FFFFFF"/>
              </a:solidFill>
              <a:ln w="25400">
                <a:solidFill>
                  <a:srgbClr val="800000"/>
                </a:solidFill>
                <a:miter lim="800000"/>
                <a:headEnd/>
                <a:tailEnd/>
              </a:ln>
            </p:spPr>
            <p:txBody>
              <a:bodyPr vert="horz" wrap="square" lIns="91440" tIns="45720" rIns="91440" bIns="45720" numCol="1" anchor="t" anchorCtr="0" compatLnSpc="1">
                <a:prstTxWarp prst="textNoShape">
                  <a:avLst/>
                </a:prstTxWarp>
              </a:bodyPr>
              <a:lstStyle/>
              <a:p>
                <a:pPr marL="171450" marR="0" lvl="0" indent="-171450" algn="l" defTabSz="914400" rtl="0" eaLnBrk="1" fontAlgn="base" latinLnBrk="0" hangingPunct="1">
                  <a:lnSpc>
                    <a:spcPct val="100000"/>
                  </a:lnSpc>
                  <a:spcBef>
                    <a:spcPct val="0"/>
                  </a:spcBef>
                  <a:spcAft>
                    <a:spcPct val="0"/>
                  </a:spcAft>
                  <a:buClrTx/>
                  <a:buSzTx/>
                  <a:buFont typeface="Wingdings" pitchFamily="2" charset="2"/>
                  <a:buChar char="§"/>
                  <a:tabLst>
                    <a:tab pos="228600" algn="l"/>
                  </a:tabLst>
                </a:pPr>
                <a:r>
                  <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rPr>
                  <a:t>Perform V.E.?</a:t>
                </a:r>
                <a:endParaRPr kumimoji="0" lang="en-US" sz="1050" b="0" i="0" u="none" strike="noStrike" cap="none" normalizeH="0" baseline="0" dirty="0">
                  <a:ln>
                    <a:noFill/>
                  </a:ln>
                  <a:solidFill>
                    <a:schemeClr val="tx1"/>
                  </a:solidFill>
                  <a:effectLst/>
                  <a:latin typeface="Arial" pitchFamily="34" charset="0"/>
                  <a:cs typeface="Arial" pitchFamily="34" charset="0"/>
                </a:endParaRPr>
              </a:p>
              <a:p>
                <a:pPr marL="171450" marR="0" lvl="0" indent="-171450" algn="l" defTabSz="914400" rtl="0" eaLnBrk="0" fontAlgn="base" latinLnBrk="0" hangingPunct="0">
                  <a:lnSpc>
                    <a:spcPct val="100000"/>
                  </a:lnSpc>
                  <a:spcBef>
                    <a:spcPct val="0"/>
                  </a:spcBef>
                  <a:spcAft>
                    <a:spcPct val="0"/>
                  </a:spcAft>
                  <a:buClrTx/>
                  <a:buSzTx/>
                  <a:buFont typeface="Wingdings" pitchFamily="2" charset="2"/>
                  <a:buChar char="§"/>
                  <a:tabLst>
                    <a:tab pos="228600" algn="l"/>
                  </a:tabLst>
                </a:pPr>
                <a:r>
                  <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rPr>
                  <a:t>Note if the cord is pulsating</a:t>
                </a:r>
                <a:endParaRPr kumimoji="0" lang="en-US" sz="1050" b="0" i="0" u="none" strike="noStrike" cap="none" normalizeH="0" baseline="0" dirty="0">
                  <a:ln>
                    <a:noFill/>
                  </a:ln>
                  <a:solidFill>
                    <a:schemeClr val="tx1"/>
                  </a:solidFill>
                  <a:effectLst/>
                  <a:latin typeface="Arial" pitchFamily="34" charset="0"/>
                  <a:cs typeface="Arial" pitchFamily="34" charset="0"/>
                </a:endParaRPr>
              </a:p>
              <a:p>
                <a:pPr marL="171450" marR="0" lvl="0" indent="-171450" algn="l" defTabSz="914400" rtl="0" eaLnBrk="0" fontAlgn="base" latinLnBrk="0" hangingPunct="0">
                  <a:lnSpc>
                    <a:spcPct val="100000"/>
                  </a:lnSpc>
                  <a:spcBef>
                    <a:spcPct val="0"/>
                  </a:spcBef>
                  <a:spcAft>
                    <a:spcPct val="0"/>
                  </a:spcAft>
                  <a:buClrTx/>
                  <a:buSzTx/>
                  <a:buFont typeface="Wingdings" pitchFamily="2" charset="2"/>
                  <a:buChar char="§"/>
                  <a:tabLst>
                    <a:tab pos="228600" algn="l"/>
                  </a:tabLst>
                </a:pPr>
                <a:r>
                  <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rPr>
                  <a:t>Note cervical dilatation</a:t>
                </a:r>
                <a:endParaRPr kumimoji="0" lang="en-US" sz="1050" b="0" i="0" u="none" strike="noStrike" cap="none" normalizeH="0" baseline="0" dirty="0">
                  <a:ln>
                    <a:noFill/>
                  </a:ln>
                  <a:solidFill>
                    <a:schemeClr val="tx1"/>
                  </a:solidFill>
                  <a:effectLst/>
                  <a:latin typeface="Arial" pitchFamily="34" charset="0"/>
                  <a:cs typeface="Arial" pitchFamily="34" charset="0"/>
                </a:endParaRPr>
              </a:p>
              <a:p>
                <a:pPr marL="171450" marR="0" lvl="0" indent="-171450" algn="l" defTabSz="914400" rtl="0" eaLnBrk="0" fontAlgn="base" latinLnBrk="0" hangingPunct="0">
                  <a:lnSpc>
                    <a:spcPct val="100000"/>
                  </a:lnSpc>
                  <a:spcBef>
                    <a:spcPct val="0"/>
                  </a:spcBef>
                  <a:spcAft>
                    <a:spcPct val="0"/>
                  </a:spcAft>
                  <a:buClrTx/>
                  <a:buSzTx/>
                  <a:buFont typeface="Wingdings" pitchFamily="2" charset="2"/>
                  <a:buChar char="§"/>
                  <a:tabLst>
                    <a:tab pos="228600" algn="l"/>
                  </a:tabLst>
                </a:pPr>
                <a:r>
                  <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rPr>
                  <a:t>If cord is outside, replace in the vagina to keep warm</a:t>
                </a:r>
                <a:endParaRPr kumimoji="0" lang="en-US" sz="2800" b="0" i="0" u="none" strike="noStrike" cap="none" normalizeH="0" baseline="0" dirty="0">
                  <a:ln>
                    <a:noFill/>
                  </a:ln>
                  <a:solidFill>
                    <a:schemeClr val="tx1"/>
                  </a:solidFill>
                  <a:effectLst/>
                  <a:latin typeface="Arial" pitchFamily="34" charset="0"/>
                  <a:cs typeface="Arial" pitchFamily="34" charset="0"/>
                </a:endParaRPr>
              </a:p>
            </p:txBody>
          </p:sp>
          <p:sp>
            <p:nvSpPr>
              <p:cNvPr id="10" name="AutoShape 20"/>
              <p:cNvSpPr>
                <a:spLocks noChangeArrowheads="1"/>
              </p:cNvSpPr>
              <p:nvPr/>
            </p:nvSpPr>
            <p:spPr bwMode="auto">
              <a:xfrm>
                <a:off x="4572" y="2580"/>
                <a:ext cx="3240" cy="540"/>
              </a:xfrm>
              <a:prstGeom prst="flowChartAlternateProcess">
                <a:avLst/>
              </a:prstGeom>
              <a:solidFill>
                <a:srgbClr val="FFFFFF"/>
              </a:solidFill>
              <a:ln w="25400">
                <a:solidFill>
                  <a:srgbClr val="8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chemeClr val="tx1"/>
                    </a:solidFill>
                    <a:effectLst/>
                    <a:latin typeface="Arial" pitchFamily="34" charset="0"/>
                    <a:ea typeface="Times New Roman" pitchFamily="18" charset="0"/>
                    <a:cs typeface="Arial" pitchFamily="34" charset="0"/>
                  </a:rPr>
                  <a:t>Is the cord pulsating?</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1" name="AutoShape 19"/>
              <p:cNvSpPr>
                <a:spLocks noChangeArrowheads="1"/>
              </p:cNvSpPr>
              <p:nvPr/>
            </p:nvSpPr>
            <p:spPr bwMode="auto">
              <a:xfrm>
                <a:off x="3161" y="2630"/>
                <a:ext cx="900" cy="440"/>
              </a:xfrm>
              <a:prstGeom prst="flowChartAlternateProcess">
                <a:avLst/>
              </a:prstGeom>
              <a:solidFill>
                <a:srgbClr val="FFFFFF"/>
              </a:solidFill>
              <a:ln w="25400">
                <a:solidFill>
                  <a:srgbClr val="8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chemeClr val="tx1"/>
                    </a:solidFill>
                    <a:effectLst/>
                    <a:latin typeface="Arial" pitchFamily="34" charset="0"/>
                    <a:ea typeface="Times New Roman" pitchFamily="18" charset="0"/>
                    <a:cs typeface="Arial" pitchFamily="34" charset="0"/>
                  </a:rPr>
                  <a:t>Yes</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2" name="AutoShape 18"/>
              <p:cNvSpPr>
                <a:spLocks noChangeArrowheads="1"/>
              </p:cNvSpPr>
              <p:nvPr/>
            </p:nvSpPr>
            <p:spPr bwMode="auto">
              <a:xfrm>
                <a:off x="8372" y="2670"/>
                <a:ext cx="900" cy="360"/>
              </a:xfrm>
              <a:prstGeom prst="flowChartAlternateProcess">
                <a:avLst/>
              </a:prstGeom>
              <a:solidFill>
                <a:srgbClr val="FFFFFF"/>
              </a:solidFill>
              <a:ln w="25400">
                <a:solidFill>
                  <a:srgbClr val="8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chemeClr val="tx1"/>
                    </a:solidFill>
                    <a:effectLst/>
                    <a:latin typeface="Arial" pitchFamily="34" charset="0"/>
                    <a:ea typeface="Times New Roman" pitchFamily="18" charset="0"/>
                    <a:cs typeface="Arial" pitchFamily="34" charset="0"/>
                  </a:rPr>
                  <a:t>No</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3" name="AutoShape 17"/>
              <p:cNvSpPr>
                <a:spLocks noChangeArrowheads="1"/>
              </p:cNvSpPr>
              <p:nvPr/>
            </p:nvSpPr>
            <p:spPr bwMode="auto">
              <a:xfrm>
                <a:off x="1102" y="3530"/>
                <a:ext cx="5113" cy="2770"/>
              </a:xfrm>
              <a:prstGeom prst="flowChartAlternateProcess">
                <a:avLst/>
              </a:prstGeom>
              <a:solidFill>
                <a:srgbClr val="FFFFFF"/>
              </a:solidFill>
              <a:ln w="25400">
                <a:solidFill>
                  <a:srgbClr val="8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tabLst>
                    <a:tab pos="228600" algn="l"/>
                  </a:tabLst>
                </a:pPr>
                <a:r>
                  <a:rPr kumimoji="0" lang="en-US" sz="1000" b="0" i="0" u="none" strike="noStrike" cap="none" normalizeH="0" baseline="0" dirty="0">
                    <a:ln>
                      <a:noFill/>
                    </a:ln>
                    <a:solidFill>
                      <a:schemeClr val="tx1"/>
                    </a:solidFill>
                    <a:effectLst/>
                    <a:latin typeface="Arial" pitchFamily="34" charset="0"/>
                    <a:ea typeface="Times New Roman" pitchFamily="18" charset="0"/>
                    <a:cs typeface="Arial" pitchFamily="34" charset="0"/>
                  </a:rPr>
                  <a:t>In first stage of </a:t>
                </a:r>
                <a:r>
                  <a:rPr kumimoji="0" lang="en-US" sz="1000" b="0" i="0" u="none" strike="noStrike" cap="none" normalizeH="0" baseline="0" dirty="0" err="1">
                    <a:ln>
                      <a:noFill/>
                    </a:ln>
                    <a:solidFill>
                      <a:schemeClr val="tx1"/>
                    </a:solidFill>
                    <a:effectLst/>
                    <a:latin typeface="Arial" pitchFamily="34" charset="0"/>
                    <a:ea typeface="Times New Roman" pitchFamily="18" charset="0"/>
                    <a:cs typeface="Arial" pitchFamily="34" charset="0"/>
                  </a:rPr>
                  <a:t>labour</a:t>
                </a:r>
                <a:r>
                  <a:rPr kumimoji="0" lang="en-US" sz="1000" b="0" i="0" u="none" strike="noStrike" cap="none" normalizeH="0" baseline="0" dirty="0">
                    <a:ln>
                      <a:noFill/>
                    </a:ln>
                    <a:solidFill>
                      <a:schemeClr val="tx1"/>
                    </a:solidFill>
                    <a:effectLst/>
                    <a:latin typeface="Arial" pitchFamily="34" charset="0"/>
                    <a:ea typeface="Times New Roman" pitchFamily="18" charset="0"/>
                    <a:cs typeface="Arial" pitchFamily="34" charset="0"/>
                  </a:rPr>
                  <a:t>, do not remove the fingers;</a:t>
                </a:r>
                <a:endParaRPr kumimoji="0" lang="en-US" sz="800" b="0" i="0" u="none" strike="noStrike" cap="none" normalizeH="0" baseline="0" dirty="0">
                  <a:ln>
                    <a:noFill/>
                  </a:ln>
                  <a:solidFill>
                    <a:schemeClr val="tx1"/>
                  </a:solidFill>
                  <a:effectLst/>
                  <a:latin typeface="Arial" pitchFamily="34" charset="0"/>
                  <a:cs typeface="Arial" pitchFamily="34" charset="0"/>
                </a:endParaRPr>
              </a:p>
              <a:p>
                <a:pPr marL="171450" indent="-171450" eaLnBrk="0" fontAlgn="base" hangingPunct="0">
                  <a:spcBef>
                    <a:spcPct val="0"/>
                  </a:spcBef>
                  <a:spcAft>
                    <a:spcPct val="0"/>
                  </a:spcAft>
                  <a:buFont typeface="Wingdings" pitchFamily="2" charset="2"/>
                  <a:buChar char="§"/>
                  <a:tabLst>
                    <a:tab pos="228600" algn="l"/>
                  </a:tabLst>
                </a:pPr>
                <a:r>
                  <a:rPr lang="en-US" sz="1000" dirty="0">
                    <a:latin typeface="Arial" pitchFamily="34" charset="0"/>
                    <a:ea typeface="Times New Roman" pitchFamily="18" charset="0"/>
                    <a:cs typeface="Arial" pitchFamily="34" charset="0"/>
                  </a:rPr>
                  <a:t>E</a:t>
                </a:r>
                <a:r>
                  <a:rPr kumimoji="0" lang="en-US" sz="1000" b="0" i="0" u="none" strike="noStrike" cap="none" normalizeH="0" baseline="0" dirty="0">
                    <a:ln>
                      <a:noFill/>
                    </a:ln>
                    <a:solidFill>
                      <a:schemeClr val="tx1"/>
                    </a:solidFill>
                    <a:effectLst/>
                    <a:latin typeface="Arial" pitchFamily="34" charset="0"/>
                    <a:ea typeface="Times New Roman" pitchFamily="18" charset="0"/>
                    <a:cs typeface="Arial" pitchFamily="34" charset="0"/>
                  </a:rPr>
                  <a:t>levate the presenting part</a:t>
                </a:r>
                <a:endParaRPr kumimoji="0" lang="en-US" sz="800" b="0" i="0" u="none" strike="noStrike" cap="none" normalizeH="0" baseline="0" dirty="0">
                  <a:ln>
                    <a:noFill/>
                  </a:ln>
                  <a:solidFill>
                    <a:schemeClr val="tx1"/>
                  </a:solidFill>
                  <a:effectLst/>
                  <a:latin typeface="Arial" pitchFamily="34" charset="0"/>
                  <a:cs typeface="Arial" pitchFamily="34" charset="0"/>
                </a:endParaRPr>
              </a:p>
              <a:p>
                <a:pPr marL="171450" indent="-171450" eaLnBrk="0" fontAlgn="base" hangingPunct="0">
                  <a:spcBef>
                    <a:spcPct val="0"/>
                  </a:spcBef>
                  <a:spcAft>
                    <a:spcPct val="0"/>
                  </a:spcAft>
                  <a:buFont typeface="Wingdings" pitchFamily="2" charset="2"/>
                  <a:buChar char="§"/>
                  <a:tabLst>
                    <a:tab pos="228600" algn="l"/>
                  </a:tabLst>
                </a:pPr>
                <a:r>
                  <a:rPr kumimoji="0" lang="en-US" sz="1000" b="0" i="0" u="none" strike="noStrike" cap="none" normalizeH="0" baseline="0" dirty="0">
                    <a:ln>
                      <a:noFill/>
                    </a:ln>
                    <a:solidFill>
                      <a:schemeClr val="tx1"/>
                    </a:solidFill>
                    <a:effectLst/>
                    <a:latin typeface="Arial" pitchFamily="34" charset="0"/>
                    <a:ea typeface="Times New Roman" pitchFamily="18" charset="0"/>
                    <a:cs typeface="Arial" pitchFamily="34" charset="0"/>
                  </a:rPr>
                  <a:t>Reassure the mother </a:t>
                </a:r>
                <a:endParaRPr kumimoji="0" lang="en-US" sz="800" b="0" i="0" u="none" strike="noStrike" cap="none" normalizeH="0" baseline="0" dirty="0">
                  <a:ln>
                    <a:noFill/>
                  </a:ln>
                  <a:solidFill>
                    <a:schemeClr val="tx1"/>
                  </a:solidFill>
                  <a:effectLst/>
                  <a:latin typeface="Arial" pitchFamily="34" charset="0"/>
                  <a:cs typeface="Arial" pitchFamily="34" charset="0"/>
                </a:endParaRPr>
              </a:p>
              <a:p>
                <a:pPr marL="171450" indent="-171450" eaLnBrk="0" fontAlgn="base" hangingPunct="0">
                  <a:spcBef>
                    <a:spcPct val="0"/>
                  </a:spcBef>
                  <a:spcAft>
                    <a:spcPct val="0"/>
                  </a:spcAft>
                  <a:buFont typeface="Wingdings" pitchFamily="2" charset="2"/>
                  <a:buChar char="§"/>
                  <a:tabLst>
                    <a:tab pos="228600" algn="l"/>
                  </a:tabLst>
                </a:pPr>
                <a:r>
                  <a:rPr lang="en-US" sz="1000" dirty="0">
                    <a:latin typeface="Arial" pitchFamily="34" charset="0"/>
                    <a:ea typeface="Times New Roman" pitchFamily="18" charset="0"/>
                    <a:cs typeface="Arial" pitchFamily="34" charset="0"/>
                  </a:rPr>
                  <a:t>P</a:t>
                </a:r>
                <a:r>
                  <a:rPr kumimoji="0" lang="en-US" sz="1000" b="0" i="0" u="none" strike="noStrike" cap="none" normalizeH="0" baseline="0" dirty="0">
                    <a:ln>
                      <a:noFill/>
                    </a:ln>
                    <a:solidFill>
                      <a:schemeClr val="tx1"/>
                    </a:solidFill>
                    <a:effectLst/>
                    <a:latin typeface="Arial" pitchFamily="34" charset="0"/>
                    <a:ea typeface="Times New Roman" pitchFamily="18" charset="0"/>
                    <a:cs typeface="Arial" pitchFamily="34" charset="0"/>
                  </a:rPr>
                  <a:t>osition in knee/chest </a:t>
                </a:r>
                <a:endParaRPr kumimoji="0" lang="en-US" sz="800" b="0" i="0" u="none" strike="noStrike" cap="none" normalizeH="0" baseline="0" dirty="0">
                  <a:ln>
                    <a:noFill/>
                  </a:ln>
                  <a:solidFill>
                    <a:schemeClr val="tx1"/>
                  </a:solidFill>
                  <a:effectLst/>
                  <a:latin typeface="Arial" pitchFamily="34" charset="0"/>
                  <a:cs typeface="Arial" pitchFamily="34" charset="0"/>
                </a:endParaRPr>
              </a:p>
              <a:p>
                <a:pPr marL="171450" indent="-171450" eaLnBrk="0" fontAlgn="base" hangingPunct="0">
                  <a:spcBef>
                    <a:spcPct val="0"/>
                  </a:spcBef>
                  <a:spcAft>
                    <a:spcPct val="0"/>
                  </a:spcAft>
                  <a:buFont typeface="Wingdings" pitchFamily="2" charset="2"/>
                  <a:buChar char="§"/>
                  <a:tabLst>
                    <a:tab pos="228600" algn="l"/>
                  </a:tabLst>
                </a:pPr>
                <a:r>
                  <a:rPr kumimoji="0" lang="en-US" sz="1000" b="0" i="0" u="none" strike="noStrike" cap="none" normalizeH="0" baseline="0" dirty="0">
                    <a:ln>
                      <a:noFill/>
                    </a:ln>
                    <a:solidFill>
                      <a:schemeClr val="tx1"/>
                    </a:solidFill>
                    <a:effectLst/>
                    <a:latin typeface="Arial" pitchFamily="34" charset="0"/>
                    <a:ea typeface="Times New Roman" pitchFamily="18" charset="0"/>
                    <a:cs typeface="Arial" pitchFamily="34" charset="0"/>
                  </a:rPr>
                  <a:t>Tell your assistant to give oxygen by facemask</a:t>
                </a:r>
                <a:endParaRPr kumimoji="0" lang="en-US" sz="800" b="0" i="0" u="none" strike="noStrike" cap="none" normalizeH="0" baseline="0" dirty="0">
                  <a:ln>
                    <a:noFill/>
                  </a:ln>
                  <a:solidFill>
                    <a:schemeClr val="tx1"/>
                  </a:solidFill>
                  <a:effectLst/>
                  <a:latin typeface="Arial" pitchFamily="34" charset="0"/>
                  <a:cs typeface="Arial" pitchFamily="34" charset="0"/>
                </a:endParaRPr>
              </a:p>
              <a:p>
                <a:pPr marL="171450" indent="-171450" eaLnBrk="0" fontAlgn="base" hangingPunct="0">
                  <a:spcBef>
                    <a:spcPct val="0"/>
                  </a:spcBef>
                  <a:spcAft>
                    <a:spcPct val="0"/>
                  </a:spcAft>
                  <a:buFont typeface="Wingdings" pitchFamily="2" charset="2"/>
                  <a:buChar char="§"/>
                  <a:tabLst>
                    <a:tab pos="228600" algn="l"/>
                  </a:tabLst>
                </a:pPr>
                <a:r>
                  <a:rPr kumimoji="0" lang="en-US" sz="1000" b="0" i="0" u="none" strike="noStrike" cap="none" normalizeH="0" baseline="0" dirty="0">
                    <a:ln>
                      <a:noFill/>
                    </a:ln>
                    <a:solidFill>
                      <a:schemeClr val="tx1"/>
                    </a:solidFill>
                    <a:effectLst/>
                    <a:latin typeface="Arial" pitchFamily="34" charset="0"/>
                    <a:ea typeface="Times New Roman" pitchFamily="18" charset="0"/>
                    <a:cs typeface="Arial" pitchFamily="34" charset="0"/>
                  </a:rPr>
                  <a:t>Inform the doctor and theatre</a:t>
                </a:r>
                <a:endParaRPr kumimoji="0" lang="en-US" sz="800" b="0" i="0" u="none" strike="noStrike" cap="none" normalizeH="0" baseline="0" dirty="0">
                  <a:ln>
                    <a:noFill/>
                  </a:ln>
                  <a:solidFill>
                    <a:schemeClr val="tx1"/>
                  </a:solidFill>
                  <a:effectLst/>
                  <a:latin typeface="Arial" pitchFamily="34" charset="0"/>
                  <a:cs typeface="Arial" pitchFamily="34" charset="0"/>
                </a:endParaRPr>
              </a:p>
              <a:p>
                <a:pPr marL="171450" indent="-171450" eaLnBrk="0" fontAlgn="base" hangingPunct="0">
                  <a:spcBef>
                    <a:spcPct val="0"/>
                  </a:spcBef>
                  <a:spcAft>
                    <a:spcPct val="0"/>
                  </a:spcAft>
                  <a:buFont typeface="Wingdings" pitchFamily="2" charset="2"/>
                  <a:buChar char="§"/>
                  <a:tabLst>
                    <a:tab pos="228600" algn="l"/>
                  </a:tabLst>
                </a:pPr>
                <a:r>
                  <a:rPr lang="en-US" sz="1000" dirty="0">
                    <a:latin typeface="Arial" pitchFamily="34" charset="0"/>
                    <a:ea typeface="Times New Roman" pitchFamily="18" charset="0"/>
                    <a:cs typeface="Arial" pitchFamily="34" charset="0"/>
                  </a:rPr>
                  <a:t>P</a:t>
                </a:r>
                <a:r>
                  <a:rPr kumimoji="0" lang="en-US" sz="1000" b="0" i="0" u="none" strike="noStrike" cap="none" normalizeH="0" baseline="0" dirty="0">
                    <a:ln>
                      <a:noFill/>
                    </a:ln>
                    <a:solidFill>
                      <a:schemeClr val="tx1"/>
                    </a:solidFill>
                    <a:effectLst/>
                    <a:latin typeface="Arial" pitchFamily="34" charset="0"/>
                    <a:ea typeface="Times New Roman" pitchFamily="18" charset="0"/>
                    <a:cs typeface="Arial" pitchFamily="34" charset="0"/>
                  </a:rPr>
                  <a:t>repare for Caesarean Section</a:t>
                </a:r>
                <a:endParaRPr kumimoji="0" lang="en-US" sz="800" b="0" i="0" u="none" strike="noStrike" cap="none" normalizeH="0" baseline="0" dirty="0">
                  <a:ln>
                    <a:noFill/>
                  </a:ln>
                  <a:solidFill>
                    <a:schemeClr val="tx1"/>
                  </a:solidFill>
                  <a:effectLst/>
                  <a:latin typeface="Arial" pitchFamily="34" charset="0"/>
                  <a:cs typeface="Arial" pitchFamily="34" charset="0"/>
                </a:endParaRPr>
              </a:p>
              <a:p>
                <a:pPr marL="171450" indent="-171450" eaLnBrk="0" fontAlgn="base" hangingPunct="0">
                  <a:spcBef>
                    <a:spcPct val="0"/>
                  </a:spcBef>
                  <a:spcAft>
                    <a:spcPct val="0"/>
                  </a:spcAft>
                  <a:buFont typeface="Wingdings" pitchFamily="2" charset="2"/>
                  <a:buChar char="§"/>
                  <a:tabLst>
                    <a:tab pos="228600" algn="l"/>
                  </a:tabLst>
                </a:pPr>
                <a:r>
                  <a:rPr kumimoji="0" lang="en-US" sz="1000" b="0" i="0" u="none" strike="noStrike" cap="none" normalizeH="0" baseline="0" dirty="0">
                    <a:ln>
                      <a:noFill/>
                    </a:ln>
                    <a:solidFill>
                      <a:schemeClr val="tx1"/>
                    </a:solidFill>
                    <a:effectLst/>
                    <a:latin typeface="Arial" pitchFamily="34" charset="0"/>
                    <a:ea typeface="Times New Roman" pitchFamily="18" charset="0"/>
                    <a:cs typeface="Arial" pitchFamily="34" charset="0"/>
                  </a:rPr>
                  <a:t>Draw blood for cross matching</a:t>
                </a:r>
                <a:endParaRPr kumimoji="0" lang="en-US" sz="800" b="0" i="0" u="none" strike="noStrike" cap="none" normalizeH="0" baseline="0" dirty="0">
                  <a:ln>
                    <a:noFill/>
                  </a:ln>
                  <a:solidFill>
                    <a:schemeClr val="tx1"/>
                  </a:solidFill>
                  <a:effectLst/>
                  <a:latin typeface="Arial" pitchFamily="34" charset="0"/>
                  <a:cs typeface="Arial" pitchFamily="34" charset="0"/>
                </a:endParaRPr>
              </a:p>
              <a:p>
                <a:pPr marL="171450" indent="-171450" eaLnBrk="0" fontAlgn="base" hangingPunct="0">
                  <a:spcBef>
                    <a:spcPct val="0"/>
                  </a:spcBef>
                  <a:spcAft>
                    <a:spcPct val="0"/>
                  </a:spcAft>
                  <a:buFont typeface="Wingdings" pitchFamily="2" charset="2"/>
                  <a:buChar char="§"/>
                  <a:tabLst>
                    <a:tab pos="228600" algn="l"/>
                  </a:tabLst>
                </a:pPr>
                <a:r>
                  <a:rPr kumimoji="0" lang="en-US" sz="1000" b="0" i="0" u="none" strike="noStrike" cap="none" normalizeH="0" baseline="0" dirty="0">
                    <a:ln>
                      <a:noFill/>
                    </a:ln>
                    <a:solidFill>
                      <a:schemeClr val="tx1"/>
                    </a:solidFill>
                    <a:effectLst/>
                    <a:latin typeface="Arial" pitchFamily="34" charset="0"/>
                    <a:ea typeface="Times New Roman" pitchFamily="18" charset="0"/>
                    <a:cs typeface="Arial" pitchFamily="34" charset="0"/>
                  </a:rPr>
                  <a:t>Start IV line</a:t>
                </a:r>
                <a:endParaRPr kumimoji="0" lang="en-US" sz="800" b="0" i="0" u="none" strike="noStrike" cap="none" normalizeH="0" baseline="0" dirty="0">
                  <a:ln>
                    <a:noFill/>
                  </a:ln>
                  <a:solidFill>
                    <a:schemeClr val="tx1"/>
                  </a:solidFill>
                  <a:effectLst/>
                  <a:latin typeface="Arial" pitchFamily="34" charset="0"/>
                  <a:cs typeface="Arial" pitchFamily="34" charset="0"/>
                </a:endParaRPr>
              </a:p>
              <a:p>
                <a:pPr marL="171450" indent="-171450" eaLnBrk="0" fontAlgn="base" hangingPunct="0">
                  <a:spcBef>
                    <a:spcPct val="0"/>
                  </a:spcBef>
                  <a:spcAft>
                    <a:spcPct val="0"/>
                  </a:spcAft>
                  <a:buFont typeface="Wingdings" pitchFamily="2" charset="2"/>
                  <a:buChar char="§"/>
                  <a:tabLst>
                    <a:tab pos="228600" algn="l"/>
                  </a:tabLst>
                </a:pPr>
                <a:r>
                  <a:rPr kumimoji="0" lang="en-US" sz="1000" b="0" i="0" u="none" strike="noStrike" cap="none" normalizeH="0" baseline="0" dirty="0">
                    <a:ln>
                      <a:noFill/>
                    </a:ln>
                    <a:solidFill>
                      <a:schemeClr val="tx1"/>
                    </a:solidFill>
                    <a:effectLst/>
                    <a:latin typeface="Arial" pitchFamily="34" charset="0"/>
                    <a:ea typeface="Times New Roman" pitchFamily="18" charset="0"/>
                    <a:cs typeface="Arial" pitchFamily="34" charset="0"/>
                  </a:rPr>
                  <a:t>Prepare the mother within 5 minutes or less and wheel to theatre</a:t>
                </a:r>
                <a:endParaRPr kumimoji="0" lang="en-US" sz="8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4" name="AutoShape 16"/>
              <p:cNvSpPr>
                <a:spLocks noChangeArrowheads="1"/>
              </p:cNvSpPr>
              <p:nvPr/>
            </p:nvSpPr>
            <p:spPr bwMode="auto">
              <a:xfrm>
                <a:off x="6530" y="3603"/>
                <a:ext cx="4534" cy="1312"/>
              </a:xfrm>
              <a:prstGeom prst="flowChartAlternateProcess">
                <a:avLst/>
              </a:prstGeom>
              <a:solidFill>
                <a:srgbClr val="FFFFFF"/>
              </a:solidFill>
              <a:ln w="25400">
                <a:solidFill>
                  <a:srgbClr val="800000"/>
                </a:solidFill>
                <a:miter lim="800000"/>
                <a:headEnd/>
                <a:tailEnd/>
              </a:ln>
            </p:spPr>
            <p:txBody>
              <a:bodyPr vert="horz" wrap="square" lIns="91440" tIns="45720" rIns="91440" bIns="45720" numCol="1" anchor="t" anchorCtr="0" compatLnSpc="1">
                <a:prstTxWarp prst="textNoShape">
                  <a:avLst/>
                </a:prstTxWarp>
              </a:bodyPr>
              <a:lstStyle/>
              <a:p>
                <a:pPr marR="0" lvl="0" algn="l" defTabSz="914400" rtl="0" eaLnBrk="1" fontAlgn="base" latinLnBrk="0" hangingPunct="1">
                  <a:lnSpc>
                    <a:spcPct val="100000"/>
                  </a:lnSpc>
                  <a:spcBef>
                    <a:spcPct val="0"/>
                  </a:spcBef>
                  <a:spcAft>
                    <a:spcPct val="0"/>
                  </a:spcAft>
                  <a:buClrTx/>
                  <a:buSzTx/>
                  <a:tabLst>
                    <a:tab pos="228600" algn="l"/>
                  </a:tabLst>
                </a:pPr>
                <a:r>
                  <a:rPr kumimoji="0" lang="en-US" sz="1000" b="0" i="0" u="none" strike="noStrike" cap="none" normalizeH="0" baseline="0" dirty="0">
                    <a:ln>
                      <a:noFill/>
                    </a:ln>
                    <a:solidFill>
                      <a:schemeClr val="tx1"/>
                    </a:solidFill>
                    <a:effectLst/>
                    <a:latin typeface="Arial" pitchFamily="34" charset="0"/>
                    <a:ea typeface="Times New Roman" pitchFamily="18" charset="0"/>
                    <a:cs typeface="Arial" pitchFamily="34" charset="0"/>
                  </a:rPr>
                  <a:t>It’s no longer an obstetric emergency. </a:t>
                </a:r>
              </a:p>
              <a:p>
                <a:pPr marL="171450" marR="0" lvl="0" indent="-171450" algn="l" defTabSz="914400" rtl="0" eaLnBrk="1" fontAlgn="base" latinLnBrk="0" hangingPunct="1">
                  <a:lnSpc>
                    <a:spcPct val="100000"/>
                  </a:lnSpc>
                  <a:spcBef>
                    <a:spcPct val="0"/>
                  </a:spcBef>
                  <a:spcAft>
                    <a:spcPct val="0"/>
                  </a:spcAft>
                  <a:buClrTx/>
                  <a:buSzTx/>
                  <a:buFont typeface="Wingdings" pitchFamily="2" charset="2"/>
                  <a:buChar char="§"/>
                  <a:tabLst>
                    <a:tab pos="228600" algn="l"/>
                  </a:tabLst>
                </a:pPr>
                <a:r>
                  <a:rPr kumimoji="0" lang="en-US" sz="1000" b="0" i="0" u="none" strike="noStrike" cap="none" normalizeH="0" baseline="0" dirty="0">
                    <a:ln>
                      <a:noFill/>
                    </a:ln>
                    <a:solidFill>
                      <a:schemeClr val="tx1"/>
                    </a:solidFill>
                    <a:effectLst/>
                    <a:latin typeface="Arial" pitchFamily="34" charset="0"/>
                    <a:ea typeface="Times New Roman" pitchFamily="18" charset="0"/>
                    <a:cs typeface="Arial" pitchFamily="34" charset="0"/>
                  </a:rPr>
                  <a:t>Explain to the mother the situation</a:t>
                </a:r>
                <a:endParaRPr kumimoji="0" lang="en-US" sz="800" b="0" i="0" u="none" strike="noStrike" cap="none" normalizeH="0" baseline="0" dirty="0">
                  <a:ln>
                    <a:noFill/>
                  </a:ln>
                  <a:solidFill>
                    <a:schemeClr val="tx1"/>
                  </a:solidFill>
                  <a:effectLst/>
                  <a:latin typeface="Arial" pitchFamily="34" charset="0"/>
                  <a:cs typeface="Arial" pitchFamily="34" charset="0"/>
                </a:endParaRPr>
              </a:p>
              <a:p>
                <a:pPr marL="171450" marR="0" lvl="0" indent="-171450" algn="l" defTabSz="914400" rtl="0" eaLnBrk="0" fontAlgn="base" latinLnBrk="0" hangingPunct="0">
                  <a:lnSpc>
                    <a:spcPct val="100000"/>
                  </a:lnSpc>
                  <a:spcBef>
                    <a:spcPct val="0"/>
                  </a:spcBef>
                  <a:spcAft>
                    <a:spcPct val="0"/>
                  </a:spcAft>
                  <a:buClrTx/>
                  <a:buSzTx/>
                  <a:buFont typeface="Wingdings" pitchFamily="2" charset="2"/>
                  <a:buChar char="§"/>
                  <a:tabLst>
                    <a:tab pos="228600" algn="l"/>
                  </a:tabLst>
                </a:pPr>
                <a:r>
                  <a:rPr kumimoji="0" lang="en-US" sz="1000" b="0" i="0" u="none" strike="noStrike" cap="none" normalizeH="0" baseline="0" dirty="0">
                    <a:ln>
                      <a:noFill/>
                    </a:ln>
                    <a:solidFill>
                      <a:schemeClr val="tx1"/>
                    </a:solidFill>
                    <a:effectLst/>
                    <a:latin typeface="Arial" pitchFamily="34" charset="0"/>
                    <a:ea typeface="Times New Roman" pitchFamily="18" charset="0"/>
                    <a:cs typeface="Arial" pitchFamily="34" charset="0"/>
                  </a:rPr>
                  <a:t>If mother is in first stage of </a:t>
                </a:r>
                <a:r>
                  <a:rPr kumimoji="0" lang="en-US" sz="1000" b="0" i="0" u="none" strike="noStrike" cap="none" normalizeH="0" baseline="0" dirty="0" err="1">
                    <a:ln>
                      <a:noFill/>
                    </a:ln>
                    <a:solidFill>
                      <a:schemeClr val="tx1"/>
                    </a:solidFill>
                    <a:effectLst/>
                    <a:latin typeface="Arial" pitchFamily="34" charset="0"/>
                    <a:ea typeface="Times New Roman" pitchFamily="18" charset="0"/>
                    <a:cs typeface="Arial" pitchFamily="34" charset="0"/>
                  </a:rPr>
                  <a:t>labour</a:t>
                </a:r>
                <a:r>
                  <a:rPr kumimoji="0" lang="en-US" sz="1000" b="0" i="0" u="none" strike="noStrike" cap="none" normalizeH="0" baseline="0" dirty="0">
                    <a:ln>
                      <a:noFill/>
                    </a:ln>
                    <a:solidFill>
                      <a:schemeClr val="tx1"/>
                    </a:solidFill>
                    <a:effectLst/>
                    <a:latin typeface="Arial" pitchFamily="34" charset="0"/>
                    <a:ea typeface="Times New Roman" pitchFamily="18" charset="0"/>
                    <a:cs typeface="Arial" pitchFamily="34" charset="0"/>
                  </a:rPr>
                  <a:t>, and pelvis is adequate, nature is allowed to take its course</a:t>
                </a:r>
                <a:r>
                  <a:rPr kumimoji="0" lang="en-US" sz="1000" b="0" i="0" u="none" strike="noStrike" cap="none" normalizeH="0" dirty="0">
                    <a:ln>
                      <a:noFill/>
                    </a:ln>
                    <a:solidFill>
                      <a:schemeClr val="tx1"/>
                    </a:solidFill>
                    <a:effectLst/>
                    <a:latin typeface="Arial" pitchFamily="34" charset="0"/>
                    <a:ea typeface="Times New Roman" pitchFamily="18" charset="0"/>
                    <a:cs typeface="Arial" pitchFamily="34" charset="0"/>
                  </a:rPr>
                  <a:t> and </a:t>
                </a:r>
                <a:r>
                  <a:rPr kumimoji="0" lang="en-US" sz="1000" b="0" i="0" u="none" strike="noStrike" cap="none" normalizeH="0" baseline="0" dirty="0">
                    <a:ln>
                      <a:noFill/>
                    </a:ln>
                    <a:solidFill>
                      <a:schemeClr val="tx1"/>
                    </a:solidFill>
                    <a:effectLst/>
                    <a:latin typeface="Arial" pitchFamily="34" charset="0"/>
                    <a:ea typeface="Times New Roman" pitchFamily="18" charset="0"/>
                    <a:cs typeface="Arial" pitchFamily="34" charset="0"/>
                  </a:rPr>
                  <a:t>deliver a stillbirth</a:t>
                </a:r>
                <a:endParaRPr kumimoji="0" lang="en-US" sz="8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5" name="AutoShape 15"/>
              <p:cNvSpPr>
                <a:spLocks noChangeArrowheads="1"/>
              </p:cNvSpPr>
              <p:nvPr/>
            </p:nvSpPr>
            <p:spPr bwMode="auto">
              <a:xfrm>
                <a:off x="1649" y="7783"/>
                <a:ext cx="3780" cy="1517"/>
              </a:xfrm>
              <a:prstGeom prst="flowChartAlternateProcess">
                <a:avLst/>
              </a:prstGeom>
              <a:solidFill>
                <a:srgbClr val="FFFFFF"/>
              </a:solidFill>
              <a:ln w="25400">
                <a:solidFill>
                  <a:srgbClr val="8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tabLst>
                    <a:tab pos="228600" algn="l"/>
                  </a:tabLst>
                </a:pPr>
                <a:r>
                  <a:rPr kumimoji="0" lang="en-US" sz="1000" b="0" i="0" u="none" strike="noStrike" cap="none" normalizeH="0" baseline="0" dirty="0">
                    <a:ln>
                      <a:noFill/>
                    </a:ln>
                    <a:solidFill>
                      <a:schemeClr val="tx1"/>
                    </a:solidFill>
                    <a:effectLst/>
                    <a:latin typeface="Arial" pitchFamily="34" charset="0"/>
                    <a:ea typeface="Times New Roman" pitchFamily="18" charset="0"/>
                    <a:cs typeface="Arial" pitchFamily="34" charset="0"/>
                  </a:rPr>
                  <a:t>Cervical </a:t>
                </a:r>
                <a:r>
                  <a:rPr lang="en-US" sz="1000" dirty="0" err="1">
                    <a:latin typeface="Arial" pitchFamily="34" charset="0"/>
                    <a:ea typeface="Times New Roman" pitchFamily="18" charset="0"/>
                    <a:cs typeface="Arial" pitchFamily="34" charset="0"/>
                  </a:rPr>
                  <a:t>o</a:t>
                </a:r>
                <a:r>
                  <a:rPr kumimoji="0" lang="en-US" sz="1000" b="0" i="0" u="none" strike="noStrike" cap="none" normalizeH="0" baseline="0" dirty="0" err="1">
                    <a:ln>
                      <a:noFill/>
                    </a:ln>
                    <a:solidFill>
                      <a:schemeClr val="tx1"/>
                    </a:solidFill>
                    <a:effectLst/>
                    <a:latin typeface="Arial" pitchFamily="34" charset="0"/>
                    <a:ea typeface="Times New Roman" pitchFamily="18" charset="0"/>
                    <a:cs typeface="Arial" pitchFamily="34" charset="0"/>
                  </a:rPr>
                  <a:t>s</a:t>
                </a:r>
                <a:r>
                  <a:rPr kumimoji="0" lang="en-US" sz="1000" b="0" i="0" u="none" strike="noStrike" cap="none" normalizeH="0" baseline="0" dirty="0">
                    <a:ln>
                      <a:noFill/>
                    </a:ln>
                    <a:solidFill>
                      <a:schemeClr val="tx1"/>
                    </a:solidFill>
                    <a:effectLst/>
                    <a:latin typeface="Arial" pitchFamily="34" charset="0"/>
                    <a:ea typeface="Times New Roman" pitchFamily="18" charset="0"/>
                    <a:cs typeface="Arial" pitchFamily="34" charset="0"/>
                  </a:rPr>
                  <a:t> fully dilated</a:t>
                </a:r>
                <a:endParaRPr kumimoji="0" lang="en-US" sz="800" b="0" i="0" u="none" strike="noStrike" cap="none" normalizeH="0" baseline="0" dirty="0">
                  <a:ln>
                    <a:noFill/>
                  </a:ln>
                  <a:solidFill>
                    <a:schemeClr val="tx1"/>
                  </a:solidFill>
                  <a:effectLst/>
                  <a:latin typeface="Arial" pitchFamily="34" charset="0"/>
                  <a:cs typeface="Arial" pitchFamily="34" charset="0"/>
                </a:endParaRPr>
              </a:p>
              <a:p>
                <a:pPr marL="171450" marR="0" lvl="0" indent="-171450" algn="l" defTabSz="914400" rtl="0" eaLnBrk="0" fontAlgn="base" latinLnBrk="0" hangingPunct="0">
                  <a:lnSpc>
                    <a:spcPct val="100000"/>
                  </a:lnSpc>
                  <a:spcBef>
                    <a:spcPct val="0"/>
                  </a:spcBef>
                  <a:spcAft>
                    <a:spcPct val="0"/>
                  </a:spcAft>
                  <a:buClrTx/>
                  <a:buSzTx/>
                  <a:buFont typeface="Wingdings" pitchFamily="2" charset="2"/>
                  <a:buChar char="§"/>
                  <a:tabLst>
                    <a:tab pos="228600" algn="l"/>
                  </a:tabLst>
                </a:pPr>
                <a:r>
                  <a:rPr kumimoji="0" lang="en-US" sz="1000" b="0" i="0" u="none" strike="noStrike" cap="none" normalizeH="0" baseline="0" dirty="0">
                    <a:ln>
                      <a:noFill/>
                    </a:ln>
                    <a:solidFill>
                      <a:schemeClr val="tx1"/>
                    </a:solidFill>
                    <a:effectLst/>
                    <a:latin typeface="Arial" pitchFamily="34" charset="0"/>
                    <a:ea typeface="Times New Roman" pitchFamily="18" charset="0"/>
                    <a:cs typeface="Arial" pitchFamily="34" charset="0"/>
                  </a:rPr>
                  <a:t>Explain to the mother the situation to gain her cooperation</a:t>
                </a:r>
                <a:endParaRPr kumimoji="0" lang="en-US" sz="800" b="0" i="0" u="none" strike="noStrike" cap="none" normalizeH="0" baseline="0" dirty="0">
                  <a:ln>
                    <a:noFill/>
                  </a:ln>
                  <a:solidFill>
                    <a:schemeClr val="tx1"/>
                  </a:solidFill>
                  <a:effectLst/>
                  <a:latin typeface="Arial" pitchFamily="34" charset="0"/>
                  <a:cs typeface="Arial" pitchFamily="34" charset="0"/>
                </a:endParaRPr>
              </a:p>
              <a:p>
                <a:pPr marL="171450" marR="0" lvl="0" indent="-171450" algn="l" defTabSz="914400" rtl="0" eaLnBrk="0" fontAlgn="base" latinLnBrk="0" hangingPunct="0">
                  <a:lnSpc>
                    <a:spcPct val="100000"/>
                  </a:lnSpc>
                  <a:spcBef>
                    <a:spcPct val="0"/>
                  </a:spcBef>
                  <a:spcAft>
                    <a:spcPct val="0"/>
                  </a:spcAft>
                  <a:buClrTx/>
                  <a:buSzTx/>
                  <a:buFont typeface="Wingdings" pitchFamily="2" charset="2"/>
                  <a:buChar char="§"/>
                  <a:tabLst>
                    <a:tab pos="228600" algn="l"/>
                  </a:tabLst>
                </a:pPr>
                <a:r>
                  <a:rPr kumimoji="0" lang="en-US" sz="1000" b="0" i="0" u="none" strike="noStrike" cap="none" normalizeH="0" baseline="0" dirty="0">
                    <a:ln>
                      <a:noFill/>
                    </a:ln>
                    <a:solidFill>
                      <a:schemeClr val="tx1"/>
                    </a:solidFill>
                    <a:effectLst/>
                    <a:latin typeface="Arial" pitchFamily="34" charset="0"/>
                    <a:ea typeface="Times New Roman" pitchFamily="18" charset="0"/>
                    <a:cs typeface="Arial" pitchFamily="34" charset="0"/>
                  </a:rPr>
                  <a:t>Tell your assistant to inform the doctor and prepare for vaginal delivery</a:t>
                </a:r>
                <a:endParaRPr kumimoji="0" lang="en-US" sz="8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6" name="AutoShape 14"/>
              <p:cNvSpPr>
                <a:spLocks noChangeArrowheads="1"/>
              </p:cNvSpPr>
              <p:nvPr/>
            </p:nvSpPr>
            <p:spPr bwMode="auto">
              <a:xfrm>
                <a:off x="6894" y="6082"/>
                <a:ext cx="3818" cy="1320"/>
              </a:xfrm>
              <a:prstGeom prst="flowChartAlternateProcess">
                <a:avLst/>
              </a:prstGeom>
              <a:solidFill>
                <a:srgbClr val="FFFFFF"/>
              </a:solidFill>
              <a:ln w="25400">
                <a:solidFill>
                  <a:srgbClr val="8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tabLst>
                    <a:tab pos="228600" algn="l"/>
                  </a:tabLst>
                </a:pPr>
                <a:r>
                  <a:rPr kumimoji="0" lang="en-US" sz="1000" b="0" i="0" u="none" strike="noStrike" cap="none" normalizeH="0" baseline="0" dirty="0">
                    <a:ln>
                      <a:noFill/>
                    </a:ln>
                    <a:solidFill>
                      <a:schemeClr val="tx1"/>
                    </a:solidFill>
                    <a:effectLst/>
                    <a:latin typeface="Arial" pitchFamily="34" charset="0"/>
                    <a:ea typeface="Times New Roman" pitchFamily="18" charset="0"/>
                    <a:cs typeface="Arial" pitchFamily="34" charset="0"/>
                  </a:rPr>
                  <a:t>If mother is in second stage of </a:t>
                </a:r>
                <a:r>
                  <a:rPr kumimoji="0" lang="en-US" sz="1000" b="0" i="0" u="none" strike="noStrike" cap="none" normalizeH="0" baseline="0" dirty="0" err="1">
                    <a:ln>
                      <a:noFill/>
                    </a:ln>
                    <a:solidFill>
                      <a:schemeClr val="tx1"/>
                    </a:solidFill>
                    <a:effectLst/>
                    <a:latin typeface="Arial" pitchFamily="34" charset="0"/>
                    <a:ea typeface="Times New Roman" pitchFamily="18" charset="0"/>
                    <a:cs typeface="Arial" pitchFamily="34" charset="0"/>
                  </a:rPr>
                  <a:t>labour</a:t>
                </a:r>
                <a:r>
                  <a:rPr kumimoji="0" lang="en-US" sz="1000" b="0" i="0" u="none" strike="noStrike" cap="none" normalizeH="0" baseline="0" dirty="0">
                    <a:ln>
                      <a:noFill/>
                    </a:ln>
                    <a:solidFill>
                      <a:schemeClr val="tx1"/>
                    </a:solidFill>
                    <a:effectLst/>
                    <a:latin typeface="Arial" pitchFamily="34" charset="0"/>
                    <a:ea typeface="Times New Roman" pitchFamily="18" charset="0"/>
                    <a:cs typeface="Arial" pitchFamily="34" charset="0"/>
                  </a:rPr>
                  <a:t>;</a:t>
                </a:r>
              </a:p>
              <a:p>
                <a:pPr marL="171450" marR="0" lvl="0" indent="-171450" algn="l" defTabSz="914400" rtl="0" eaLnBrk="1" fontAlgn="base" latinLnBrk="0" hangingPunct="1">
                  <a:lnSpc>
                    <a:spcPct val="100000"/>
                  </a:lnSpc>
                  <a:spcBef>
                    <a:spcPct val="0"/>
                  </a:spcBef>
                  <a:spcAft>
                    <a:spcPct val="0"/>
                  </a:spcAft>
                  <a:buClrTx/>
                  <a:buSzTx/>
                  <a:buFont typeface="Wingdings" pitchFamily="2" charset="2"/>
                  <a:buChar char="§"/>
                  <a:tabLst>
                    <a:tab pos="228600" algn="l"/>
                  </a:tabLst>
                </a:pPr>
                <a:r>
                  <a:rPr kumimoji="0" lang="en-US" sz="1000" b="0" i="0" u="none" strike="noStrike" cap="none" normalizeH="0" baseline="0" dirty="0">
                    <a:ln>
                      <a:noFill/>
                    </a:ln>
                    <a:solidFill>
                      <a:schemeClr val="tx1"/>
                    </a:solidFill>
                    <a:effectLst/>
                    <a:latin typeface="Arial" pitchFamily="34" charset="0"/>
                    <a:ea typeface="Times New Roman" pitchFamily="18" charset="0"/>
                    <a:cs typeface="Arial" pitchFamily="34" charset="0"/>
                  </a:rPr>
                  <a:t>Explain the situation and reassure her</a:t>
                </a:r>
                <a:endParaRPr kumimoji="0" lang="en-US" sz="800" b="0" i="0" u="none" strike="noStrike" cap="none" normalizeH="0" baseline="0" dirty="0">
                  <a:ln>
                    <a:noFill/>
                  </a:ln>
                  <a:solidFill>
                    <a:schemeClr val="tx1"/>
                  </a:solidFill>
                  <a:effectLst/>
                  <a:latin typeface="Arial" pitchFamily="34" charset="0"/>
                  <a:cs typeface="Arial" pitchFamily="34" charset="0"/>
                </a:endParaRPr>
              </a:p>
              <a:p>
                <a:pPr marL="171450" marR="0" lvl="0" indent="-171450" algn="l" defTabSz="914400" rtl="0" eaLnBrk="0" fontAlgn="base" latinLnBrk="0" hangingPunct="0">
                  <a:lnSpc>
                    <a:spcPct val="100000"/>
                  </a:lnSpc>
                  <a:spcBef>
                    <a:spcPct val="0"/>
                  </a:spcBef>
                  <a:spcAft>
                    <a:spcPct val="0"/>
                  </a:spcAft>
                  <a:buClrTx/>
                  <a:buSzTx/>
                  <a:buFont typeface="Wingdings" pitchFamily="2" charset="2"/>
                  <a:buChar char="§"/>
                  <a:tabLst>
                    <a:tab pos="228600" algn="l"/>
                  </a:tabLst>
                </a:pPr>
                <a:r>
                  <a:rPr kumimoji="0" lang="en-US" sz="1000" b="0" i="0" u="none" strike="noStrike" cap="none" normalizeH="0" baseline="0" dirty="0">
                    <a:ln>
                      <a:noFill/>
                    </a:ln>
                    <a:solidFill>
                      <a:schemeClr val="tx1"/>
                    </a:solidFill>
                    <a:effectLst/>
                    <a:latin typeface="Arial" pitchFamily="34" charset="0"/>
                    <a:ea typeface="Times New Roman" pitchFamily="18" charset="0"/>
                    <a:cs typeface="Arial" pitchFamily="34" charset="0"/>
                  </a:rPr>
                  <a:t>Exclude </a:t>
                </a:r>
                <a:r>
                  <a:rPr kumimoji="0" lang="en-US" sz="1000" b="0" i="0" u="none" strike="noStrike" cap="none" normalizeH="0" baseline="0" dirty="0" err="1">
                    <a:ln>
                      <a:noFill/>
                    </a:ln>
                    <a:solidFill>
                      <a:schemeClr val="tx1"/>
                    </a:solidFill>
                    <a:effectLst/>
                    <a:latin typeface="Arial" pitchFamily="34" charset="0"/>
                    <a:ea typeface="Times New Roman" pitchFamily="18" charset="0"/>
                    <a:cs typeface="Arial" pitchFamily="34" charset="0"/>
                  </a:rPr>
                  <a:t>cephalo</a:t>
                </a:r>
                <a:r>
                  <a:rPr kumimoji="0" lang="en-US" sz="1000" b="0" i="0" u="none" strike="noStrike" cap="none" normalizeH="0" baseline="0" dirty="0">
                    <a:ln>
                      <a:noFill/>
                    </a:ln>
                    <a:solidFill>
                      <a:schemeClr val="tx1"/>
                    </a:solidFill>
                    <a:effectLst/>
                    <a:latin typeface="Arial" pitchFamily="34" charset="0"/>
                    <a:ea typeface="Times New Roman" pitchFamily="18" charset="0"/>
                    <a:cs typeface="Arial" pitchFamily="34" charset="0"/>
                  </a:rPr>
                  <a:t>-pelvic disproportion</a:t>
                </a:r>
                <a:endParaRPr kumimoji="0" lang="en-US" sz="800" b="0" i="0" u="none" strike="noStrike" cap="none" normalizeH="0" baseline="0" dirty="0">
                  <a:ln>
                    <a:noFill/>
                  </a:ln>
                  <a:solidFill>
                    <a:schemeClr val="tx1"/>
                  </a:solidFill>
                  <a:effectLst/>
                  <a:latin typeface="Arial" pitchFamily="34" charset="0"/>
                  <a:cs typeface="Arial" pitchFamily="34" charset="0"/>
                </a:endParaRPr>
              </a:p>
              <a:p>
                <a:pPr marL="171450" marR="0" lvl="0" indent="-171450" algn="l" defTabSz="914400" rtl="0" eaLnBrk="0" fontAlgn="base" latinLnBrk="0" hangingPunct="0">
                  <a:lnSpc>
                    <a:spcPct val="100000"/>
                  </a:lnSpc>
                  <a:spcBef>
                    <a:spcPct val="0"/>
                  </a:spcBef>
                  <a:spcAft>
                    <a:spcPct val="0"/>
                  </a:spcAft>
                  <a:buClrTx/>
                  <a:buSzTx/>
                  <a:buFont typeface="Wingdings" pitchFamily="2" charset="2"/>
                  <a:buChar char="§"/>
                  <a:tabLst>
                    <a:tab pos="228600" algn="l"/>
                  </a:tabLst>
                </a:pPr>
                <a:r>
                  <a:rPr kumimoji="0" lang="en-US" sz="1000" b="0" i="0" u="none" strike="noStrike" cap="none" normalizeH="0" baseline="0" dirty="0">
                    <a:ln>
                      <a:noFill/>
                    </a:ln>
                    <a:solidFill>
                      <a:schemeClr val="tx1"/>
                    </a:solidFill>
                    <a:effectLst/>
                    <a:latin typeface="Arial" pitchFamily="34" charset="0"/>
                    <a:ea typeface="Times New Roman" pitchFamily="18" charset="0"/>
                    <a:cs typeface="Arial" pitchFamily="34" charset="0"/>
                  </a:rPr>
                  <a:t>Encourage her to push</a:t>
                </a:r>
                <a:endParaRPr kumimoji="0" lang="en-US" sz="8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7" name="AutoShape 13"/>
              <p:cNvSpPr>
                <a:spLocks noChangeArrowheads="1"/>
              </p:cNvSpPr>
              <p:nvPr/>
            </p:nvSpPr>
            <p:spPr bwMode="auto">
              <a:xfrm>
                <a:off x="7093" y="7780"/>
                <a:ext cx="3420" cy="1310"/>
              </a:xfrm>
              <a:prstGeom prst="flowChartAlternateProcess">
                <a:avLst/>
              </a:prstGeom>
              <a:solidFill>
                <a:srgbClr val="FFFFFF"/>
              </a:solidFill>
              <a:ln w="25400">
                <a:solidFill>
                  <a:srgbClr val="8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tabLst>
                    <a:tab pos="228600" algn="l"/>
                  </a:tabLst>
                </a:pPr>
                <a:r>
                  <a:rPr kumimoji="0" lang="en-US" sz="1000" b="0" i="0" u="none" strike="noStrike" cap="none" normalizeH="0" baseline="0" dirty="0">
                    <a:ln>
                      <a:noFill/>
                    </a:ln>
                    <a:solidFill>
                      <a:schemeClr val="tx1"/>
                    </a:solidFill>
                    <a:effectLst/>
                    <a:latin typeface="Arial" pitchFamily="34" charset="0"/>
                    <a:ea typeface="Times New Roman" pitchFamily="18" charset="0"/>
                    <a:cs typeface="Arial" pitchFamily="34" charset="0"/>
                  </a:rPr>
                  <a:t>Mother either first or second stage with contracted pelvis</a:t>
                </a:r>
                <a:endParaRPr kumimoji="0" lang="en-US" sz="800" b="0" i="0" u="none" strike="noStrike" cap="none" normalizeH="0" baseline="0" dirty="0">
                  <a:ln>
                    <a:noFill/>
                  </a:ln>
                  <a:solidFill>
                    <a:schemeClr val="tx1"/>
                  </a:solidFill>
                  <a:effectLst/>
                  <a:latin typeface="Arial" pitchFamily="34" charset="0"/>
                  <a:cs typeface="Arial" pitchFamily="34" charset="0"/>
                </a:endParaRPr>
              </a:p>
              <a:p>
                <a:pPr marL="171450" marR="0" lvl="0" indent="-171450" algn="l" defTabSz="914400" rtl="0" eaLnBrk="0" fontAlgn="base" latinLnBrk="0" hangingPunct="0">
                  <a:lnSpc>
                    <a:spcPct val="100000"/>
                  </a:lnSpc>
                  <a:spcBef>
                    <a:spcPct val="0"/>
                  </a:spcBef>
                  <a:spcAft>
                    <a:spcPct val="0"/>
                  </a:spcAft>
                  <a:buClrTx/>
                  <a:buSzTx/>
                  <a:buFont typeface="Wingdings" pitchFamily="2" charset="2"/>
                  <a:buChar char="§"/>
                  <a:tabLst>
                    <a:tab pos="228600" algn="l"/>
                  </a:tabLst>
                </a:pPr>
                <a:r>
                  <a:rPr kumimoji="0" lang="en-US" sz="1000" b="0" i="0" u="none" strike="noStrike" cap="none" normalizeH="0" baseline="0" dirty="0">
                    <a:ln>
                      <a:noFill/>
                    </a:ln>
                    <a:solidFill>
                      <a:schemeClr val="tx1"/>
                    </a:solidFill>
                    <a:effectLst/>
                    <a:latin typeface="Arial" pitchFamily="34" charset="0"/>
                    <a:ea typeface="Times New Roman" pitchFamily="18" charset="0"/>
                    <a:cs typeface="Arial" pitchFamily="34" charset="0"/>
                  </a:rPr>
                  <a:t>Explain the situation</a:t>
                </a:r>
                <a:endParaRPr kumimoji="0" lang="en-US" sz="800" b="0" i="0" u="none" strike="noStrike" cap="none" normalizeH="0" baseline="0" dirty="0">
                  <a:ln>
                    <a:noFill/>
                  </a:ln>
                  <a:solidFill>
                    <a:schemeClr val="tx1"/>
                  </a:solidFill>
                  <a:effectLst/>
                  <a:latin typeface="Arial" pitchFamily="34" charset="0"/>
                  <a:cs typeface="Arial" pitchFamily="34" charset="0"/>
                </a:endParaRPr>
              </a:p>
              <a:p>
                <a:pPr marL="171450" marR="0" lvl="0" indent="-171450" algn="l" defTabSz="914400" rtl="0" eaLnBrk="0" fontAlgn="base" latinLnBrk="0" hangingPunct="0">
                  <a:lnSpc>
                    <a:spcPct val="100000"/>
                  </a:lnSpc>
                  <a:spcBef>
                    <a:spcPct val="0"/>
                  </a:spcBef>
                  <a:spcAft>
                    <a:spcPct val="0"/>
                  </a:spcAft>
                  <a:buClrTx/>
                  <a:buSzTx/>
                  <a:buFont typeface="Wingdings" pitchFamily="2" charset="2"/>
                  <a:buChar char="§"/>
                  <a:tabLst>
                    <a:tab pos="228600" algn="l"/>
                  </a:tabLst>
                </a:pPr>
                <a:r>
                  <a:rPr kumimoji="0" lang="en-US" sz="1000" b="0" i="0" u="none" strike="noStrike" cap="none" normalizeH="0" baseline="0" dirty="0">
                    <a:ln>
                      <a:noFill/>
                    </a:ln>
                    <a:solidFill>
                      <a:schemeClr val="tx1"/>
                    </a:solidFill>
                    <a:effectLst/>
                    <a:latin typeface="Arial" pitchFamily="34" charset="0"/>
                    <a:ea typeface="Times New Roman" pitchFamily="18" charset="0"/>
                    <a:cs typeface="Arial" pitchFamily="34" charset="0"/>
                  </a:rPr>
                  <a:t>Prepared for extraction of a stillbirth</a:t>
                </a:r>
                <a:endParaRPr kumimoji="0" lang="en-US" sz="8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8" name="Line 12"/>
              <p:cNvSpPr>
                <a:spLocks noChangeShapeType="1"/>
              </p:cNvSpPr>
              <p:nvPr/>
            </p:nvSpPr>
            <p:spPr bwMode="auto">
              <a:xfrm>
                <a:off x="6116" y="2220"/>
                <a:ext cx="0" cy="360"/>
              </a:xfrm>
              <a:prstGeom prst="line">
                <a:avLst/>
              </a:prstGeom>
              <a:noFill/>
              <a:ln w="25400">
                <a:solidFill>
                  <a:srgbClr val="8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Line 11"/>
              <p:cNvSpPr>
                <a:spLocks noChangeShapeType="1"/>
              </p:cNvSpPr>
              <p:nvPr/>
            </p:nvSpPr>
            <p:spPr bwMode="auto">
              <a:xfrm flipH="1">
                <a:off x="4061" y="2850"/>
                <a:ext cx="511" cy="0"/>
              </a:xfrm>
              <a:prstGeom prst="line">
                <a:avLst/>
              </a:prstGeom>
              <a:noFill/>
              <a:ln w="25400">
                <a:solidFill>
                  <a:srgbClr val="8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Line 10"/>
              <p:cNvSpPr>
                <a:spLocks noChangeShapeType="1"/>
              </p:cNvSpPr>
              <p:nvPr/>
            </p:nvSpPr>
            <p:spPr bwMode="auto">
              <a:xfrm flipV="1">
                <a:off x="7812" y="2888"/>
                <a:ext cx="540" cy="2"/>
              </a:xfrm>
              <a:prstGeom prst="line">
                <a:avLst/>
              </a:prstGeom>
              <a:noFill/>
              <a:ln w="25400">
                <a:solidFill>
                  <a:srgbClr val="8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AutoShape 9"/>
              <p:cNvSpPr>
                <a:spLocks noChangeArrowheads="1"/>
              </p:cNvSpPr>
              <p:nvPr/>
            </p:nvSpPr>
            <p:spPr bwMode="auto">
              <a:xfrm>
                <a:off x="1720" y="6667"/>
                <a:ext cx="3780" cy="540"/>
              </a:xfrm>
              <a:prstGeom prst="flowChartAlternateProcess">
                <a:avLst/>
              </a:prstGeom>
              <a:solidFill>
                <a:srgbClr val="FFFFFF"/>
              </a:solidFill>
              <a:ln w="25400">
                <a:solidFill>
                  <a:srgbClr val="8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tab pos="457200" algn="r"/>
                    <a:tab pos="2636838" algn="ctr"/>
                    <a:tab pos="5273675" algn="r"/>
                  </a:tabLst>
                </a:pPr>
                <a:r>
                  <a:rPr kumimoji="0" lang="en-GB" sz="1200" b="1" i="0" u="none" strike="noStrike" cap="none" normalizeH="0" baseline="0" dirty="0">
                    <a:ln>
                      <a:noFill/>
                    </a:ln>
                    <a:solidFill>
                      <a:srgbClr val="000000"/>
                    </a:solidFill>
                    <a:effectLst/>
                    <a:latin typeface="Arial" pitchFamily="34" charset="0"/>
                    <a:ea typeface="Times New Roman" pitchFamily="18" charset="0"/>
                    <a:cs typeface="Times New Roman" pitchFamily="18" charset="0"/>
                  </a:rPr>
                  <a:t>Mother is second stage</a:t>
                </a:r>
                <a:endParaRPr kumimoji="0" lang="en-GB" sz="8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r"/>
                    <a:tab pos="2636838" algn="ctr"/>
                    <a:tab pos="5273675" algn="r"/>
                  </a:tabLst>
                </a:pPr>
                <a:endParaRPr kumimoji="0" lang="en-GB" sz="1800" b="0" i="0" u="none" strike="noStrike" cap="none" normalizeH="0" baseline="0" dirty="0">
                  <a:ln>
                    <a:noFill/>
                  </a:ln>
                  <a:solidFill>
                    <a:schemeClr val="tx1"/>
                  </a:solidFill>
                  <a:effectLst/>
                  <a:latin typeface="Arial" pitchFamily="34" charset="0"/>
                  <a:cs typeface="Arial" pitchFamily="34" charset="0"/>
                </a:endParaRPr>
              </a:p>
            </p:txBody>
          </p:sp>
          <p:sp>
            <p:nvSpPr>
              <p:cNvPr id="22" name="Line 8"/>
              <p:cNvSpPr>
                <a:spLocks noChangeShapeType="1"/>
              </p:cNvSpPr>
              <p:nvPr/>
            </p:nvSpPr>
            <p:spPr bwMode="auto">
              <a:xfrm flipH="1">
                <a:off x="3613" y="3070"/>
                <a:ext cx="1" cy="460"/>
              </a:xfrm>
              <a:prstGeom prst="line">
                <a:avLst/>
              </a:prstGeom>
              <a:noFill/>
              <a:ln w="25400">
                <a:solidFill>
                  <a:srgbClr val="8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Line 7"/>
              <p:cNvSpPr>
                <a:spLocks noChangeShapeType="1"/>
              </p:cNvSpPr>
              <p:nvPr/>
            </p:nvSpPr>
            <p:spPr bwMode="auto">
              <a:xfrm flipH="1">
                <a:off x="8824" y="3063"/>
                <a:ext cx="2" cy="540"/>
              </a:xfrm>
              <a:prstGeom prst="line">
                <a:avLst/>
              </a:prstGeom>
              <a:noFill/>
              <a:ln w="25400">
                <a:solidFill>
                  <a:srgbClr val="8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Line 6"/>
              <p:cNvSpPr>
                <a:spLocks noChangeShapeType="1"/>
              </p:cNvSpPr>
              <p:nvPr/>
            </p:nvSpPr>
            <p:spPr bwMode="auto">
              <a:xfrm flipH="1">
                <a:off x="3610" y="6300"/>
                <a:ext cx="1" cy="360"/>
              </a:xfrm>
              <a:prstGeom prst="line">
                <a:avLst/>
              </a:prstGeom>
              <a:noFill/>
              <a:ln w="25400">
                <a:solidFill>
                  <a:srgbClr val="8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Line 5"/>
              <p:cNvSpPr>
                <a:spLocks noChangeShapeType="1"/>
              </p:cNvSpPr>
              <p:nvPr/>
            </p:nvSpPr>
            <p:spPr bwMode="auto">
              <a:xfrm flipH="1">
                <a:off x="8827" y="4915"/>
                <a:ext cx="0" cy="1145"/>
              </a:xfrm>
              <a:prstGeom prst="line">
                <a:avLst/>
              </a:prstGeom>
              <a:noFill/>
              <a:ln w="25400">
                <a:solidFill>
                  <a:srgbClr val="8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Line 4"/>
              <p:cNvSpPr>
                <a:spLocks noChangeShapeType="1"/>
              </p:cNvSpPr>
              <p:nvPr/>
            </p:nvSpPr>
            <p:spPr bwMode="auto">
              <a:xfrm flipH="1">
                <a:off x="3608" y="7240"/>
                <a:ext cx="2" cy="540"/>
              </a:xfrm>
              <a:prstGeom prst="line">
                <a:avLst/>
              </a:prstGeom>
              <a:noFill/>
              <a:ln w="25400">
                <a:solidFill>
                  <a:srgbClr val="8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8" name="Line 2"/>
            <p:cNvSpPr>
              <a:spLocks noChangeShapeType="1"/>
            </p:cNvSpPr>
            <p:nvPr/>
          </p:nvSpPr>
          <p:spPr bwMode="auto">
            <a:xfrm flipH="1">
              <a:off x="7098959" y="4395470"/>
              <a:ext cx="864" cy="228600"/>
            </a:xfrm>
            <a:prstGeom prst="line">
              <a:avLst/>
            </a:prstGeom>
            <a:noFill/>
            <a:ln w="25400">
              <a:solidFill>
                <a:srgbClr val="8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149098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pPr marL="0" indent="0">
              <a:buNone/>
            </a:pPr>
            <a:r>
              <a:rPr lang="en-US" sz="3600" b="1" dirty="0">
                <a:latin typeface="Times New Roman" panose="02020603050405020304" pitchFamily="18" charset="0"/>
                <a:cs typeface="Times New Roman" panose="02020603050405020304" pitchFamily="18" charset="0"/>
              </a:rPr>
              <a:t>Complications of Cord Presentation and Cord Prolapse</a:t>
            </a:r>
            <a:endParaRPr lang="en-US" sz="3600" dirty="0">
              <a:latin typeface="Times New Roman" panose="02020603050405020304" pitchFamily="18" charset="0"/>
              <a:cs typeface="Times New Roman" panose="02020603050405020304" pitchFamily="18" charset="0"/>
            </a:endParaRPr>
          </a:p>
          <a:p>
            <a:pPr marL="0" indent="0">
              <a:buNone/>
            </a:pPr>
            <a:r>
              <a:rPr lang="en-US" sz="3600" dirty="0">
                <a:latin typeface="Times New Roman" panose="02020603050405020304" pitchFamily="18" charset="0"/>
                <a:cs typeface="Times New Roman" panose="02020603050405020304" pitchFamily="18" charset="0"/>
              </a:rPr>
              <a:t>Complications can occur to both the baby and the mother</a:t>
            </a:r>
          </a:p>
          <a:p>
            <a:pPr marL="400050" lvl="1" indent="0">
              <a:buNone/>
            </a:pPr>
            <a:r>
              <a:rPr lang="en-US" sz="3600" dirty="0">
                <a:latin typeface="Times New Roman" panose="02020603050405020304" pitchFamily="18" charset="0"/>
                <a:cs typeface="Times New Roman" panose="02020603050405020304" pitchFamily="18" charset="0"/>
              </a:rPr>
              <a:t>Asphyxia </a:t>
            </a:r>
            <a:r>
              <a:rPr lang="en-US" sz="3600" dirty="0" err="1">
                <a:latin typeface="Times New Roman" panose="02020603050405020304" pitchFamily="18" charset="0"/>
                <a:cs typeface="Times New Roman" panose="02020603050405020304" pitchFamily="18" charset="0"/>
              </a:rPr>
              <a:t>Neonatorum</a:t>
            </a:r>
            <a:r>
              <a:rPr lang="en-US" sz="3600" dirty="0">
                <a:latin typeface="Times New Roman" panose="02020603050405020304" pitchFamily="18" charset="0"/>
                <a:cs typeface="Times New Roman" panose="02020603050405020304" pitchFamily="18" charset="0"/>
              </a:rPr>
              <a:t> or Respiratory Distress </a:t>
            </a:r>
          </a:p>
          <a:p>
            <a:pPr marL="400050" lvl="1" indent="0">
              <a:buNone/>
            </a:pPr>
            <a:r>
              <a:rPr lang="en-US" sz="3600" dirty="0">
                <a:latin typeface="Times New Roman" panose="02020603050405020304" pitchFamily="18" charset="0"/>
                <a:cs typeface="Times New Roman" panose="02020603050405020304" pitchFamily="18" charset="0"/>
              </a:rPr>
              <a:t>Neonatal Death or Still Birth due to cord compression</a:t>
            </a:r>
          </a:p>
          <a:p>
            <a:pPr marL="400050" lvl="1" indent="0">
              <a:buNone/>
            </a:pPr>
            <a:r>
              <a:rPr lang="en-US" sz="3600" dirty="0">
                <a:latin typeface="Times New Roman" panose="02020603050405020304" pitchFamily="18" charset="0"/>
                <a:cs typeface="Times New Roman" panose="02020603050405020304" pitchFamily="18" charset="0"/>
              </a:rPr>
              <a:t>Puerperal Sepsis</a:t>
            </a:r>
          </a:p>
        </p:txBody>
      </p:sp>
    </p:spTree>
    <p:extLst>
      <p:ext uri="{BB962C8B-B14F-4D97-AF65-F5344CB8AC3E}">
        <p14:creationId xmlns:p14="http://schemas.microsoft.com/office/powerpoint/2010/main" val="26626215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6000" y="2209800"/>
            <a:ext cx="10160000" cy="1447800"/>
          </a:xfrm>
        </p:spPr>
        <p:txBody>
          <a:bodyPr>
            <a:normAutofit/>
          </a:bodyPr>
          <a:lstStyle/>
          <a:p>
            <a:pPr algn="ctr"/>
            <a:r>
              <a:rPr lang="en-US" sz="3600" b="1">
                <a:latin typeface="Times New Roman" panose="02020603050405020304" pitchFamily="18" charset="0"/>
                <a:cs typeface="Times New Roman" panose="02020603050405020304" pitchFamily="18" charset="0"/>
              </a:rPr>
              <a:t>THE                </a:t>
            </a:r>
            <a:r>
              <a:rPr lang="en-US" sz="3600" b="1" dirty="0">
                <a:latin typeface="Times New Roman" panose="02020603050405020304" pitchFamily="18" charset="0"/>
                <a:cs typeface="Times New Roman" panose="02020603050405020304" pitchFamily="18" charset="0"/>
              </a:rPr>
              <a:t>END</a:t>
            </a:r>
            <a:endParaRPr lang="en-US" sz="3600" b="1" dirty="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79675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lnSpcReduction="10000"/>
          </a:bodyPr>
          <a:lstStyle/>
          <a:p>
            <a:pPr marL="0" indent="0">
              <a:buNone/>
            </a:pPr>
            <a:r>
              <a:rPr lang="en-US" sz="3600" b="1" dirty="0">
                <a:latin typeface="Times New Roman" panose="02020603050405020304" pitchFamily="18" charset="0"/>
                <a:cs typeface="Times New Roman" panose="02020603050405020304" pitchFamily="18" charset="0"/>
              </a:rPr>
              <a:t>2. ANTEPARTUM HEMORRHAGE (APH)</a:t>
            </a:r>
          </a:p>
          <a:p>
            <a:pPr marL="0" indent="0">
              <a:buNone/>
            </a:pPr>
            <a:r>
              <a:rPr lang="en-US" sz="3600" b="1" dirty="0">
                <a:latin typeface="Times New Roman" panose="02020603050405020304" pitchFamily="18" charset="0"/>
                <a:cs typeface="Times New Roman" panose="02020603050405020304" pitchFamily="18" charset="0"/>
              </a:rPr>
              <a:t>Definitions</a:t>
            </a:r>
          </a:p>
          <a:p>
            <a:pPr marL="596646" indent="-514350">
              <a:buClrTx/>
              <a:buFont typeface="+mj-lt"/>
              <a:buAutoNum type="arabicPeriod"/>
            </a:pPr>
            <a:r>
              <a:rPr lang="en-US" sz="3600" dirty="0">
                <a:latin typeface="Times New Roman" panose="02020603050405020304" pitchFamily="18" charset="0"/>
                <a:cs typeface="Times New Roman" panose="02020603050405020304" pitchFamily="18" charset="0"/>
              </a:rPr>
              <a:t>Bleeding from the genital tract in late pregnancy after 24 weeks of gestation and before the onset of </a:t>
            </a:r>
            <a:r>
              <a:rPr lang="en-US" sz="3600" dirty="0" err="1">
                <a:latin typeface="Times New Roman" panose="02020603050405020304" pitchFamily="18" charset="0"/>
                <a:cs typeface="Times New Roman" panose="02020603050405020304" pitchFamily="18" charset="0"/>
              </a:rPr>
              <a:t>labour</a:t>
            </a:r>
            <a:r>
              <a:rPr lang="en-US" sz="3600" dirty="0">
                <a:latin typeface="Times New Roman" panose="02020603050405020304" pitchFamily="18" charset="0"/>
                <a:cs typeface="Times New Roman" panose="02020603050405020304" pitchFamily="18" charset="0"/>
              </a:rPr>
              <a:t>.</a:t>
            </a:r>
          </a:p>
          <a:p>
            <a:pPr marL="596646" indent="-514350">
              <a:buClrTx/>
              <a:buFont typeface="+mj-lt"/>
              <a:buAutoNum type="arabicPeriod"/>
            </a:pPr>
            <a:r>
              <a:rPr lang="en-US" sz="3600" dirty="0">
                <a:latin typeface="Times New Roman" panose="02020603050405020304" pitchFamily="18" charset="0"/>
                <a:cs typeface="Times New Roman" panose="02020603050405020304" pitchFamily="18" charset="0"/>
              </a:rPr>
              <a:t>Per vaginal bleeding during pregnancy whose cause may be placenta </a:t>
            </a:r>
            <a:r>
              <a:rPr lang="en-US" sz="3600" dirty="0" err="1">
                <a:latin typeface="Times New Roman" panose="02020603050405020304" pitchFamily="18" charset="0"/>
                <a:cs typeface="Times New Roman" panose="02020603050405020304" pitchFamily="18" charset="0"/>
              </a:rPr>
              <a:t>praevia</a:t>
            </a:r>
            <a:r>
              <a:rPr lang="en-US" sz="3600" dirty="0">
                <a:latin typeface="Times New Roman" panose="02020603050405020304" pitchFamily="18" charset="0"/>
                <a:cs typeface="Times New Roman" panose="02020603050405020304" pitchFamily="18" charset="0"/>
              </a:rPr>
              <a:t> or placenta abruption usually presenting in the last trimester of pregnancy</a:t>
            </a:r>
          </a:p>
          <a:p>
            <a:r>
              <a:rPr lang="en-US" sz="3600" b="1" dirty="0">
                <a:latin typeface="Times New Roman" panose="02020603050405020304" pitchFamily="18" charset="0"/>
                <a:cs typeface="Times New Roman" panose="02020603050405020304" pitchFamily="18" charset="0"/>
              </a:rPr>
              <a:t>NB:</a:t>
            </a:r>
            <a:r>
              <a:rPr lang="en-US" sz="3600" dirty="0">
                <a:latin typeface="Times New Roman" panose="02020603050405020304" pitchFamily="18" charset="0"/>
                <a:cs typeface="Times New Roman" panose="02020603050405020304" pitchFamily="18" charset="0"/>
              </a:rPr>
              <a:t> this is an obstetric emergency and major complication of pregnancy hence immediate interventions are required to save the live of both the mother and the </a:t>
            </a:r>
            <a:r>
              <a:rPr lang="en-US" sz="3600" dirty="0" err="1">
                <a:latin typeface="Times New Roman" panose="02020603050405020304" pitchFamily="18" charset="0"/>
                <a:cs typeface="Times New Roman" panose="02020603050405020304" pitchFamily="18" charset="0"/>
              </a:rPr>
              <a:t>foetus</a:t>
            </a:r>
            <a:r>
              <a:rPr lang="en-US" sz="3600" dirty="0">
                <a:latin typeface="Times New Roman" panose="02020603050405020304" pitchFamily="18" charset="0"/>
                <a:cs typeface="Times New Roman" panose="02020603050405020304" pitchFamily="18" charset="0"/>
              </a:rPr>
              <a:t>.</a:t>
            </a:r>
          </a:p>
          <a:p>
            <a:r>
              <a:rPr lang="en-US" sz="3600" b="1" dirty="0">
                <a:latin typeface="Times New Roman" panose="02020603050405020304" pitchFamily="18" charset="0"/>
                <a:cs typeface="Times New Roman" panose="02020603050405020304" pitchFamily="18" charset="0"/>
              </a:rPr>
              <a:t>DDX:</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labour</a:t>
            </a:r>
            <a:r>
              <a:rPr lang="en-US" sz="3600" dirty="0">
                <a:latin typeface="Times New Roman" panose="02020603050405020304" pitchFamily="18" charset="0"/>
                <a:cs typeface="Times New Roman" panose="02020603050405020304" pitchFamily="18" charset="0"/>
              </a:rPr>
              <a:t> (bloody show), cervical erosion, cervicitis, cervical polyp, carcinoma, trauma, uterine rapture</a:t>
            </a:r>
            <a:r>
              <a:rPr lang="en-US" dirty="0"/>
              <a:t>.</a:t>
            </a:r>
          </a:p>
        </p:txBody>
      </p:sp>
    </p:spTree>
    <p:extLst>
      <p:ext uri="{BB962C8B-B14F-4D97-AF65-F5344CB8AC3E}">
        <p14:creationId xmlns:p14="http://schemas.microsoft.com/office/powerpoint/2010/main" val="38761394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48024" cy="6858000"/>
          </a:xfrm>
        </p:spPr>
        <p:txBody>
          <a:bodyPr>
            <a:noAutofit/>
          </a:bodyPr>
          <a:lstStyle/>
          <a:p>
            <a:pPr marL="356616" lvl="1" indent="0">
              <a:buClrTx/>
              <a:buNone/>
            </a:pPr>
            <a:r>
              <a:rPr lang="en-US" sz="3600" b="1" dirty="0">
                <a:latin typeface="Times New Roman" panose="02020603050405020304" pitchFamily="18" charset="0"/>
                <a:cs typeface="Times New Roman" panose="02020603050405020304" pitchFamily="18" charset="0"/>
              </a:rPr>
              <a:t>Causes of APH</a:t>
            </a:r>
            <a:endParaRPr lang="en-US" sz="3600" dirty="0">
              <a:latin typeface="Times New Roman" panose="02020603050405020304" pitchFamily="18" charset="0"/>
              <a:cs typeface="Times New Roman" panose="02020603050405020304" pitchFamily="18" charset="0"/>
            </a:endParaRPr>
          </a:p>
          <a:p>
            <a:pPr marL="356616" lvl="1" indent="0">
              <a:buClrTx/>
              <a:buNone/>
            </a:pPr>
            <a:r>
              <a:rPr lang="en-US" sz="3600" dirty="0">
                <a:latin typeface="Times New Roman" panose="02020603050405020304" pitchFamily="18" charset="0"/>
                <a:cs typeface="Times New Roman" panose="02020603050405020304" pitchFamily="18" charset="0"/>
              </a:rPr>
              <a:t>-Placenta </a:t>
            </a:r>
            <a:r>
              <a:rPr lang="en-US" sz="3600" dirty="0" err="1">
                <a:latin typeface="Times New Roman" panose="02020603050405020304" pitchFamily="18" charset="0"/>
                <a:cs typeface="Times New Roman" panose="02020603050405020304" pitchFamily="18" charset="0"/>
              </a:rPr>
              <a:t>Praevia</a:t>
            </a:r>
            <a:r>
              <a:rPr lang="en-US" sz="3600" dirty="0">
                <a:latin typeface="Times New Roman" panose="02020603050405020304" pitchFamily="18" charset="0"/>
                <a:cs typeface="Times New Roman" panose="02020603050405020304" pitchFamily="18" charset="0"/>
              </a:rPr>
              <a:t>        -Placenta Abruption </a:t>
            </a:r>
            <a:r>
              <a:rPr lang="en-US" sz="3600" i="1" dirty="0">
                <a:latin typeface="Times New Roman" panose="02020603050405020304" pitchFamily="18" charset="0"/>
                <a:cs typeface="Times New Roman" panose="02020603050405020304" pitchFamily="18" charset="0"/>
              </a:rPr>
              <a:t>(</a:t>
            </a:r>
            <a:r>
              <a:rPr lang="en-US" sz="3600" i="1" dirty="0" err="1">
                <a:latin typeface="Times New Roman" panose="02020603050405020304" pitchFamily="18" charset="0"/>
                <a:cs typeface="Times New Roman" panose="02020603050405020304" pitchFamily="18" charset="0"/>
              </a:rPr>
              <a:t>Abruptio</a:t>
            </a:r>
            <a:r>
              <a:rPr lang="en-US" sz="3600" i="1" dirty="0">
                <a:latin typeface="Times New Roman" panose="02020603050405020304" pitchFamily="18" charset="0"/>
                <a:cs typeface="Times New Roman" panose="02020603050405020304" pitchFamily="18" charset="0"/>
              </a:rPr>
              <a:t> placenta)</a:t>
            </a:r>
          </a:p>
          <a:p>
            <a:pPr marL="82296" indent="0">
              <a:buClrTx/>
              <a:buNone/>
            </a:pPr>
            <a:r>
              <a:rPr lang="en-US" sz="3600" b="1" dirty="0">
                <a:latin typeface="Times New Roman" panose="02020603050405020304" pitchFamily="18" charset="0"/>
                <a:cs typeface="Times New Roman" panose="02020603050405020304" pitchFamily="18" charset="0"/>
              </a:rPr>
              <a:t>a) APH due to Placenta </a:t>
            </a:r>
            <a:r>
              <a:rPr lang="en-US" sz="3600" b="1" dirty="0" err="1">
                <a:latin typeface="Times New Roman" panose="02020603050405020304" pitchFamily="18" charset="0"/>
                <a:cs typeface="Times New Roman" panose="02020603050405020304" pitchFamily="18" charset="0"/>
              </a:rPr>
              <a:t>Praevia</a:t>
            </a:r>
            <a:endParaRPr lang="en-US" sz="3600" b="1" dirty="0">
              <a:latin typeface="Times New Roman" panose="02020603050405020304" pitchFamily="18" charset="0"/>
              <a:cs typeface="Times New Roman" panose="02020603050405020304" pitchFamily="18" charset="0"/>
            </a:endParaRPr>
          </a:p>
          <a:p>
            <a:pPr marL="82296" indent="0">
              <a:buClrTx/>
              <a:buNone/>
            </a:pPr>
            <a:r>
              <a:rPr lang="en-US" sz="3600" dirty="0">
                <a:latin typeface="Times New Roman" panose="02020603050405020304" pitchFamily="18" charset="0"/>
                <a:cs typeface="Times New Roman" panose="02020603050405020304" pitchFamily="18" charset="0"/>
              </a:rPr>
              <a:t>-Placenta </a:t>
            </a:r>
            <a:r>
              <a:rPr lang="en-US" sz="3600" dirty="0" err="1">
                <a:latin typeface="Times New Roman" panose="02020603050405020304" pitchFamily="18" charset="0"/>
                <a:cs typeface="Times New Roman" panose="02020603050405020304" pitchFamily="18" charset="0"/>
              </a:rPr>
              <a:t>praevia</a:t>
            </a:r>
            <a:r>
              <a:rPr lang="en-US" sz="3600" dirty="0">
                <a:latin typeface="Times New Roman" panose="02020603050405020304" pitchFamily="18" charset="0"/>
                <a:cs typeface="Times New Roman" panose="02020603050405020304" pitchFamily="18" charset="0"/>
              </a:rPr>
              <a:t> refers to an abnormal implantation of placenta in the anterior or posterior lower uterine segment; at or near the internal cervical </a:t>
            </a:r>
            <a:r>
              <a:rPr lang="en-US" sz="3600" dirty="0" err="1">
                <a:latin typeface="Times New Roman" panose="02020603050405020304" pitchFamily="18" charset="0"/>
                <a:cs typeface="Times New Roman" panose="02020603050405020304" pitchFamily="18" charset="0"/>
              </a:rPr>
              <a:t>os</a:t>
            </a:r>
            <a:r>
              <a:rPr lang="en-US" sz="3600" dirty="0">
                <a:latin typeface="Times New Roman" panose="02020603050405020304" pitchFamily="18" charset="0"/>
                <a:cs typeface="Times New Roman" panose="02020603050405020304" pitchFamily="18" charset="0"/>
              </a:rPr>
              <a:t> causing bleeding.</a:t>
            </a:r>
          </a:p>
          <a:p>
            <a:pPr marL="82296" indent="0">
              <a:buClrTx/>
              <a:buNone/>
            </a:pPr>
            <a:r>
              <a:rPr lang="en-US" sz="3600" dirty="0">
                <a:latin typeface="Times New Roman" panose="02020603050405020304" pitchFamily="18" charset="0"/>
                <a:cs typeface="Times New Roman" panose="02020603050405020304" pitchFamily="18" charset="0"/>
              </a:rPr>
              <a:t>-Four types (grades) of placenta </a:t>
            </a:r>
            <a:r>
              <a:rPr lang="en-US" sz="3600" dirty="0" err="1">
                <a:latin typeface="Times New Roman" panose="02020603050405020304" pitchFamily="18" charset="0"/>
                <a:cs typeface="Times New Roman" panose="02020603050405020304" pitchFamily="18" charset="0"/>
              </a:rPr>
              <a:t>praevia</a:t>
            </a:r>
            <a:r>
              <a:rPr lang="en-US" sz="3600" dirty="0">
                <a:latin typeface="Times New Roman" panose="02020603050405020304" pitchFamily="18" charset="0"/>
                <a:cs typeface="Times New Roman" panose="02020603050405020304" pitchFamily="18" charset="0"/>
              </a:rPr>
              <a:t>;</a:t>
            </a:r>
          </a:p>
          <a:p>
            <a:pPr marL="82296" indent="0">
              <a:buClrTx/>
              <a:buNone/>
            </a:pPr>
            <a:r>
              <a:rPr lang="en-US" sz="3600" b="1" dirty="0">
                <a:latin typeface="Times New Roman" panose="02020603050405020304" pitchFamily="18" charset="0"/>
                <a:cs typeface="Times New Roman" panose="02020603050405020304" pitchFamily="18" charset="0"/>
              </a:rPr>
              <a:t>Grade 1</a:t>
            </a:r>
            <a:r>
              <a:rPr lang="en-US" sz="3600" dirty="0">
                <a:latin typeface="Times New Roman" panose="02020603050405020304" pitchFamily="18" charset="0"/>
                <a:cs typeface="Times New Roman" panose="02020603050405020304" pitchFamily="18" charset="0"/>
              </a:rPr>
              <a:t>-only a tip of placenta in lower segment</a:t>
            </a:r>
          </a:p>
          <a:p>
            <a:pPr marL="82296" indent="0">
              <a:buClrTx/>
              <a:buNone/>
            </a:pPr>
            <a:r>
              <a:rPr lang="en-US" sz="3600" b="1" dirty="0">
                <a:latin typeface="Times New Roman" panose="02020603050405020304" pitchFamily="18" charset="0"/>
                <a:cs typeface="Times New Roman" panose="02020603050405020304" pitchFamily="18" charset="0"/>
              </a:rPr>
              <a:t>Grade II </a:t>
            </a:r>
            <a:r>
              <a:rPr lang="en-US" sz="3600" dirty="0">
                <a:latin typeface="Times New Roman" panose="02020603050405020304" pitchFamily="18" charset="0"/>
                <a:cs typeface="Times New Roman" panose="02020603050405020304" pitchFamily="18" charset="0"/>
              </a:rPr>
              <a:t>–placenta partially located in the lower uterine segment near the internal cervical </a:t>
            </a:r>
            <a:r>
              <a:rPr lang="en-US" sz="3600" dirty="0" err="1">
                <a:latin typeface="Times New Roman" panose="02020603050405020304" pitchFamily="18" charset="0"/>
                <a:cs typeface="Times New Roman" panose="02020603050405020304" pitchFamily="18" charset="0"/>
              </a:rPr>
              <a:t>os</a:t>
            </a:r>
            <a:r>
              <a:rPr lang="en-US" sz="36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1014492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7999"/>
          </a:xfrm>
        </p:spPr>
        <p:txBody>
          <a:bodyPr/>
          <a:lstStyle/>
          <a:p>
            <a:pPr marL="82296" indent="0">
              <a:buNone/>
            </a:pPr>
            <a:r>
              <a:rPr lang="en-US" sz="3600" b="1" dirty="0">
                <a:latin typeface="Times New Roman" panose="02020603050405020304" pitchFamily="18" charset="0"/>
                <a:cs typeface="Times New Roman" panose="02020603050405020304" pitchFamily="18" charset="0"/>
              </a:rPr>
              <a:t>Types (grades) of placenta </a:t>
            </a:r>
            <a:r>
              <a:rPr lang="en-US" sz="3600" b="1" dirty="0" err="1">
                <a:latin typeface="Times New Roman" panose="02020603050405020304" pitchFamily="18" charset="0"/>
                <a:cs typeface="Times New Roman" panose="02020603050405020304" pitchFamily="18" charset="0"/>
              </a:rPr>
              <a:t>praevia</a:t>
            </a:r>
            <a:r>
              <a:rPr lang="en-US" sz="3600" b="1" dirty="0">
                <a:latin typeface="Times New Roman" panose="02020603050405020304" pitchFamily="18" charset="0"/>
                <a:cs typeface="Times New Roman" panose="02020603050405020304" pitchFamily="18" charset="0"/>
              </a:rPr>
              <a:t> cont.”</a:t>
            </a:r>
          </a:p>
          <a:p>
            <a:pPr marL="82296" indent="0">
              <a:buClrTx/>
              <a:buNone/>
            </a:pPr>
            <a:r>
              <a:rPr lang="en-US" sz="3600" b="1" dirty="0">
                <a:latin typeface="Times New Roman" panose="02020603050405020304" pitchFamily="18" charset="0"/>
                <a:cs typeface="Times New Roman" panose="02020603050405020304" pitchFamily="18" charset="0"/>
              </a:rPr>
              <a:t>Grade III </a:t>
            </a:r>
            <a:r>
              <a:rPr lang="en-US" sz="3600" dirty="0">
                <a:latin typeface="Times New Roman" panose="02020603050405020304" pitchFamily="18" charset="0"/>
                <a:cs typeface="Times New Roman" panose="02020603050405020304" pitchFamily="18" charset="0"/>
              </a:rPr>
              <a:t>– placenta located completely over the internal cervical when closed up to 4cm dilated</a:t>
            </a:r>
          </a:p>
          <a:p>
            <a:pPr marL="82296" indent="0">
              <a:buClrTx/>
              <a:buNone/>
            </a:pPr>
            <a:endParaRPr lang="en-US" sz="3600" b="1" dirty="0">
              <a:latin typeface="Times New Roman" panose="02020603050405020304" pitchFamily="18" charset="0"/>
              <a:cs typeface="Times New Roman" panose="02020603050405020304" pitchFamily="18" charset="0"/>
            </a:endParaRPr>
          </a:p>
          <a:p>
            <a:pPr marL="82296" indent="0">
              <a:buClrTx/>
              <a:buNone/>
            </a:pPr>
            <a:r>
              <a:rPr lang="en-US" sz="3600" b="1" dirty="0">
                <a:latin typeface="Times New Roman" panose="02020603050405020304" pitchFamily="18" charset="0"/>
                <a:cs typeface="Times New Roman" panose="02020603050405020304" pitchFamily="18" charset="0"/>
              </a:rPr>
              <a:t>Grade IV </a:t>
            </a:r>
            <a:r>
              <a:rPr lang="en-US" sz="3600" dirty="0">
                <a:latin typeface="Times New Roman" panose="02020603050405020304" pitchFamily="18" charset="0"/>
                <a:cs typeface="Times New Roman" panose="02020603050405020304" pitchFamily="18" charset="0"/>
              </a:rPr>
              <a:t>– placenta is centrally located over the internal cervical </a:t>
            </a:r>
            <a:r>
              <a:rPr lang="en-US" sz="3600" dirty="0" err="1">
                <a:latin typeface="Times New Roman" panose="02020603050405020304" pitchFamily="18" charset="0"/>
                <a:cs typeface="Times New Roman" panose="02020603050405020304" pitchFamily="18" charset="0"/>
              </a:rPr>
              <a:t>os</a:t>
            </a:r>
            <a:r>
              <a:rPr lang="en-US" sz="3600" dirty="0">
                <a:latin typeface="Times New Roman" panose="02020603050405020304" pitchFamily="18" charset="0"/>
                <a:cs typeface="Times New Roman" panose="02020603050405020304" pitchFamily="18" charset="0"/>
              </a:rPr>
              <a:t> until full dilatation.</a:t>
            </a:r>
          </a:p>
          <a:p>
            <a:endParaRPr lang="en-US" sz="3600" dirty="0"/>
          </a:p>
        </p:txBody>
      </p:sp>
    </p:spTree>
    <p:extLst>
      <p:ext uri="{BB962C8B-B14F-4D97-AF65-F5344CB8AC3E}">
        <p14:creationId xmlns:p14="http://schemas.microsoft.com/office/powerpoint/2010/main" val="35333824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1999" cy="6858000"/>
          </a:xfrm>
        </p:spPr>
      </p:pic>
    </p:spTree>
    <p:extLst>
      <p:ext uri="{BB962C8B-B14F-4D97-AF65-F5344CB8AC3E}">
        <p14:creationId xmlns:p14="http://schemas.microsoft.com/office/powerpoint/2010/main" val="4170018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Autofit/>
          </a:bodyPr>
          <a:lstStyle/>
          <a:p>
            <a:pPr marL="82296" indent="0" algn="ctr">
              <a:buNone/>
            </a:pPr>
            <a:r>
              <a:rPr lang="en-US" sz="3600" b="1" dirty="0">
                <a:latin typeface="Times New Roman" panose="02020603050405020304" pitchFamily="18" charset="0"/>
                <a:cs typeface="Times New Roman" panose="02020603050405020304" pitchFamily="18" charset="0"/>
              </a:rPr>
              <a:t>Signs and Symptoms of Placenta </a:t>
            </a:r>
            <a:r>
              <a:rPr lang="en-US" sz="3600" b="1" dirty="0" err="1">
                <a:latin typeface="Times New Roman" panose="02020603050405020304" pitchFamily="18" charset="0"/>
                <a:cs typeface="Times New Roman" panose="02020603050405020304" pitchFamily="18" charset="0"/>
              </a:rPr>
              <a:t>Praevia</a:t>
            </a:r>
            <a:endParaRPr lang="en-US" sz="3600" b="1" dirty="0">
              <a:latin typeface="Times New Roman" panose="02020603050405020304" pitchFamily="18" charset="0"/>
              <a:cs typeface="Times New Roman" panose="02020603050405020304" pitchFamily="18" charset="0"/>
            </a:endParaRPr>
          </a:p>
          <a:p>
            <a:pPr marL="82296" indent="0">
              <a:buClrTx/>
              <a:buNone/>
            </a:pPr>
            <a:r>
              <a:rPr lang="en-US" sz="3600" dirty="0">
                <a:latin typeface="Times New Roman" panose="02020603050405020304" pitchFamily="18" charset="0"/>
                <a:cs typeface="Times New Roman" panose="02020603050405020304" pitchFamily="18" charset="0"/>
              </a:rPr>
              <a:t>-Painless vaginal bleeding whose onset is at rest and sudden; blood is scanty or heavy bright red in </a:t>
            </a:r>
            <a:r>
              <a:rPr lang="en-US" sz="3600" dirty="0" err="1">
                <a:latin typeface="Times New Roman" panose="02020603050405020304" pitchFamily="18" charset="0"/>
                <a:cs typeface="Times New Roman" panose="02020603050405020304" pitchFamily="18" charset="0"/>
              </a:rPr>
              <a:t>colour</a:t>
            </a:r>
            <a:r>
              <a:rPr lang="en-US" sz="3600" dirty="0">
                <a:latin typeface="Times New Roman" panose="02020603050405020304" pitchFamily="18" charset="0"/>
                <a:cs typeface="Times New Roman" panose="02020603050405020304" pitchFamily="18" charset="0"/>
              </a:rPr>
              <a:t>. Bleeding tends to bring about some degree of shock. </a:t>
            </a:r>
          </a:p>
          <a:p>
            <a:pPr marL="82296" indent="0">
              <a:buClrTx/>
              <a:buNone/>
            </a:pPr>
            <a:r>
              <a:rPr lang="en-US" sz="3600" dirty="0">
                <a:latin typeface="Times New Roman" panose="02020603050405020304" pitchFamily="18" charset="0"/>
                <a:cs typeface="Times New Roman" panose="02020603050405020304" pitchFamily="18" charset="0"/>
              </a:rPr>
              <a:t>-Pale looking patient, the degree of which corresponds to the amount of blood loss.</a:t>
            </a:r>
          </a:p>
          <a:p>
            <a:pPr marL="82296" indent="0">
              <a:buClrTx/>
              <a:buNone/>
            </a:pPr>
            <a:r>
              <a:rPr lang="en-US" sz="3600" dirty="0">
                <a:latin typeface="Times New Roman" panose="02020603050405020304" pitchFamily="18" charset="0"/>
                <a:cs typeface="Times New Roman" panose="02020603050405020304" pitchFamily="18" charset="0"/>
              </a:rPr>
              <a:t>-The presenting part may be high or abnormal due to mal-presentation and/or mal-position</a:t>
            </a:r>
          </a:p>
          <a:p>
            <a:pPr marL="82296" indent="0">
              <a:buClrTx/>
              <a:buNone/>
            </a:pPr>
            <a:r>
              <a:rPr lang="en-US" sz="3600" dirty="0">
                <a:latin typeface="Times New Roman" panose="02020603050405020304" pitchFamily="18" charset="0"/>
                <a:cs typeface="Times New Roman" panose="02020603050405020304" pitchFamily="18" charset="0"/>
              </a:rPr>
              <a:t>-No tenderness in the abdomen.</a:t>
            </a:r>
          </a:p>
        </p:txBody>
      </p:sp>
    </p:spTree>
    <p:extLst>
      <p:ext uri="{BB962C8B-B14F-4D97-AF65-F5344CB8AC3E}">
        <p14:creationId xmlns:p14="http://schemas.microsoft.com/office/powerpoint/2010/main" val="831057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lstStyle/>
          <a:p>
            <a:pPr marL="0" indent="0">
              <a:buNone/>
            </a:pPr>
            <a:r>
              <a:rPr lang="en-US" sz="3600" b="1" dirty="0">
                <a:latin typeface="Times New Roman" panose="02020603050405020304" pitchFamily="18" charset="0"/>
                <a:cs typeface="Times New Roman" panose="02020603050405020304" pitchFamily="18" charset="0"/>
              </a:rPr>
              <a:t>Introduction</a:t>
            </a:r>
            <a:endParaRPr lang="en-US" sz="3600" dirty="0">
              <a:latin typeface="Times New Roman" panose="02020603050405020304" pitchFamily="18" charset="0"/>
              <a:cs typeface="Times New Roman" panose="02020603050405020304" pitchFamily="18" charset="0"/>
            </a:endParaRPr>
          </a:p>
          <a:p>
            <a:pPr marL="0" indent="0">
              <a:buNone/>
            </a:pPr>
            <a:r>
              <a:rPr lang="en-US" sz="3600" dirty="0">
                <a:latin typeface="Times New Roman" panose="02020603050405020304" pitchFamily="18" charset="0"/>
                <a:cs typeface="Times New Roman" panose="02020603050405020304" pitchFamily="18" charset="0"/>
              </a:rPr>
              <a:t>-Obstetrics is a branch of medicine and surgery dealing with pregnancy, </a:t>
            </a:r>
            <a:r>
              <a:rPr lang="en-US" sz="3600" dirty="0" err="1">
                <a:latin typeface="Times New Roman" panose="02020603050405020304" pitchFamily="18" charset="0"/>
                <a:cs typeface="Times New Roman" panose="02020603050405020304" pitchFamily="18" charset="0"/>
              </a:rPr>
              <a:t>labour</a:t>
            </a:r>
            <a:r>
              <a:rPr lang="en-US" sz="3600" dirty="0">
                <a:latin typeface="Times New Roman" panose="02020603050405020304" pitchFamily="18" charset="0"/>
                <a:cs typeface="Times New Roman" panose="02020603050405020304" pitchFamily="18" charset="0"/>
              </a:rPr>
              <a:t> and the </a:t>
            </a:r>
            <a:r>
              <a:rPr lang="en-US" sz="3600" dirty="0" err="1">
                <a:latin typeface="Times New Roman" panose="02020603050405020304" pitchFamily="18" charset="0"/>
                <a:cs typeface="Times New Roman" panose="02020603050405020304" pitchFamily="18" charset="0"/>
              </a:rPr>
              <a:t>puerperium</a:t>
            </a:r>
            <a:endParaRPr lang="en-US" sz="3600" dirty="0">
              <a:latin typeface="Times New Roman" panose="02020603050405020304" pitchFamily="18" charset="0"/>
              <a:cs typeface="Times New Roman" panose="02020603050405020304" pitchFamily="18" charset="0"/>
            </a:endParaRPr>
          </a:p>
          <a:p>
            <a:pPr marL="0" indent="0">
              <a:buNone/>
            </a:pPr>
            <a:r>
              <a:rPr lang="en-US" sz="3600" dirty="0">
                <a:latin typeface="Times New Roman" panose="02020603050405020304" pitchFamily="18" charset="0"/>
                <a:cs typeface="Times New Roman" panose="02020603050405020304" pitchFamily="18" charset="0"/>
              </a:rPr>
              <a:t>-Emergency refers to a sudden crisis requiring urgent intervention</a:t>
            </a:r>
          </a:p>
          <a:p>
            <a:pPr marL="0" indent="0">
              <a:buNone/>
            </a:pPr>
            <a:r>
              <a:rPr lang="en-US" sz="3600" dirty="0">
                <a:latin typeface="Times New Roman" panose="02020603050405020304" pitchFamily="18" charset="0"/>
                <a:cs typeface="Times New Roman" panose="02020603050405020304" pitchFamily="18" charset="0"/>
              </a:rPr>
              <a:t>-Abnormal Midwifery is the health care profession in which providers identify potential complications of pregnancy, delivery and postpartum period and offer appropriate, timely interventions. </a:t>
            </a:r>
          </a:p>
          <a:p>
            <a:pPr marL="0" indent="0">
              <a:buNone/>
            </a:pP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98256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7999"/>
          </a:xfrm>
        </p:spPr>
        <p:txBody>
          <a:bodyPr/>
          <a:lstStyle/>
          <a:p>
            <a:pPr marL="82296" indent="0">
              <a:buNone/>
            </a:pPr>
            <a:r>
              <a:rPr lang="en-US" sz="3600" b="1" dirty="0">
                <a:latin typeface="Times New Roman" panose="02020603050405020304" pitchFamily="18" charset="0"/>
                <a:cs typeface="Times New Roman" panose="02020603050405020304" pitchFamily="18" charset="0"/>
              </a:rPr>
              <a:t>Signs and Symptoms of Placenta </a:t>
            </a:r>
            <a:r>
              <a:rPr lang="en-US" sz="3600" b="1" dirty="0" err="1">
                <a:latin typeface="Times New Roman" panose="02020603050405020304" pitchFamily="18" charset="0"/>
                <a:cs typeface="Times New Roman" panose="02020603050405020304" pitchFamily="18" charset="0"/>
              </a:rPr>
              <a:t>Praevia</a:t>
            </a:r>
            <a:r>
              <a:rPr lang="en-US" sz="3600" b="1" dirty="0">
                <a:latin typeface="Times New Roman" panose="02020603050405020304" pitchFamily="18" charset="0"/>
                <a:cs typeface="Times New Roman" panose="02020603050405020304" pitchFamily="18" charset="0"/>
              </a:rPr>
              <a:t> cont.”</a:t>
            </a:r>
          </a:p>
          <a:p>
            <a:pPr marL="82296" indent="0">
              <a:buClrTx/>
              <a:buNone/>
            </a:pPr>
            <a:r>
              <a:rPr lang="en-US" sz="3600" dirty="0">
                <a:latin typeface="Times New Roman" panose="02020603050405020304" pitchFamily="18" charset="0"/>
                <a:cs typeface="Times New Roman" panose="02020603050405020304" pitchFamily="18" charset="0"/>
              </a:rPr>
              <a:t>-Soft and relaxed uterus</a:t>
            </a:r>
          </a:p>
          <a:p>
            <a:pPr marL="82296" indent="0">
              <a:buClrTx/>
              <a:buNone/>
            </a:pPr>
            <a:r>
              <a:rPr lang="en-US" sz="3600" dirty="0">
                <a:latin typeface="Times New Roman" panose="02020603050405020304" pitchFamily="18" charset="0"/>
                <a:cs typeface="Times New Roman" panose="02020603050405020304" pitchFamily="18" charset="0"/>
              </a:rPr>
              <a:t>-</a:t>
            </a:r>
            <a:r>
              <a:rPr lang="en-US" sz="3600" dirty="0" err="1">
                <a:latin typeface="Times New Roman" panose="02020603050405020304" pitchFamily="18" charset="0"/>
                <a:cs typeface="Times New Roman" panose="02020603050405020304" pitchFamily="18" charset="0"/>
              </a:rPr>
              <a:t>Foetal</a:t>
            </a:r>
            <a:r>
              <a:rPr lang="en-US" sz="3600" dirty="0">
                <a:latin typeface="Times New Roman" panose="02020603050405020304" pitchFamily="18" charset="0"/>
                <a:cs typeface="Times New Roman" panose="02020603050405020304" pitchFamily="18" charset="0"/>
              </a:rPr>
              <a:t> parts are easily palpable</a:t>
            </a:r>
          </a:p>
          <a:p>
            <a:pPr marL="82296" indent="0">
              <a:buClrTx/>
              <a:buNone/>
            </a:pPr>
            <a:r>
              <a:rPr lang="en-US" sz="3600" dirty="0">
                <a:latin typeface="Times New Roman" panose="02020603050405020304" pitchFamily="18" charset="0"/>
                <a:cs typeface="Times New Roman" panose="02020603050405020304" pitchFamily="18" charset="0"/>
              </a:rPr>
              <a:t>-</a:t>
            </a:r>
            <a:r>
              <a:rPr lang="en-US" sz="3600" dirty="0" err="1">
                <a:latin typeface="Times New Roman" panose="02020603050405020304" pitchFamily="18" charset="0"/>
                <a:cs typeface="Times New Roman" panose="02020603050405020304" pitchFamily="18" charset="0"/>
              </a:rPr>
              <a:t>Foetal</a:t>
            </a:r>
            <a:r>
              <a:rPr lang="en-US" sz="3600" dirty="0">
                <a:latin typeface="Times New Roman" panose="02020603050405020304" pitchFamily="18" charset="0"/>
                <a:cs typeface="Times New Roman" panose="02020603050405020304" pitchFamily="18" charset="0"/>
              </a:rPr>
              <a:t> heart sounds are usually present.</a:t>
            </a:r>
          </a:p>
          <a:p>
            <a:pPr marL="653796" indent="-571500">
              <a:buClrTx/>
              <a:buFont typeface="+mj-lt"/>
              <a:buAutoNum type="romanLcPeriod"/>
            </a:pPr>
            <a:endParaRPr lang="en-US" sz="3600" dirty="0">
              <a:latin typeface="Times New Roman" panose="02020603050405020304" pitchFamily="18" charset="0"/>
              <a:cs typeface="Times New Roman" panose="02020603050405020304" pitchFamily="18" charset="0"/>
            </a:endParaRPr>
          </a:p>
          <a:p>
            <a:endParaRPr lang="en-US" sz="3600" dirty="0"/>
          </a:p>
        </p:txBody>
      </p:sp>
    </p:spTree>
    <p:extLst>
      <p:ext uri="{BB962C8B-B14F-4D97-AF65-F5344CB8AC3E}">
        <p14:creationId xmlns:p14="http://schemas.microsoft.com/office/powerpoint/2010/main" val="7559164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Autofit/>
          </a:bodyPr>
          <a:lstStyle/>
          <a:p>
            <a:pPr marL="82296" indent="0" algn="ctr">
              <a:buNone/>
            </a:pPr>
            <a:r>
              <a:rPr lang="en-US" sz="3600" b="1" dirty="0">
                <a:latin typeface="Times New Roman" panose="02020603050405020304" pitchFamily="18" charset="0"/>
                <a:cs typeface="Times New Roman" panose="02020603050405020304" pitchFamily="18" charset="0"/>
              </a:rPr>
              <a:t>Management of Placenta </a:t>
            </a:r>
            <a:r>
              <a:rPr lang="en-US" sz="3600" b="1" dirty="0" err="1">
                <a:latin typeface="Times New Roman" panose="02020603050405020304" pitchFamily="18" charset="0"/>
                <a:cs typeface="Times New Roman" panose="02020603050405020304" pitchFamily="18" charset="0"/>
              </a:rPr>
              <a:t>Previa</a:t>
            </a:r>
            <a:endParaRPr lang="en-US" sz="3600" b="1" dirty="0">
              <a:latin typeface="Times New Roman" panose="02020603050405020304" pitchFamily="18" charset="0"/>
              <a:cs typeface="Times New Roman" panose="02020603050405020304" pitchFamily="18" charset="0"/>
            </a:endParaRPr>
          </a:p>
          <a:p>
            <a:pPr marL="0" indent="0">
              <a:buNone/>
            </a:pPr>
            <a:r>
              <a:rPr lang="en-US" sz="3600" dirty="0">
                <a:latin typeface="Times New Roman" panose="02020603050405020304" pitchFamily="18" charset="0"/>
                <a:cs typeface="Times New Roman" panose="02020603050405020304" pitchFamily="18" charset="0"/>
              </a:rPr>
              <a:t>-Bed rest if mother responds to conservative management.</a:t>
            </a:r>
          </a:p>
          <a:p>
            <a:pPr marL="0" indent="0">
              <a:buNone/>
            </a:pPr>
            <a:r>
              <a:rPr lang="en-US" sz="3600" dirty="0">
                <a:latin typeface="Times New Roman" panose="02020603050405020304" pitchFamily="18" charset="0"/>
                <a:cs typeface="Times New Roman" panose="02020603050405020304" pitchFamily="18" charset="0"/>
              </a:rPr>
              <a:t>-Do surfactant test if mother has not gone into </a:t>
            </a:r>
            <a:r>
              <a:rPr lang="en-US" sz="3600" dirty="0" err="1">
                <a:latin typeface="Times New Roman" panose="02020603050405020304" pitchFamily="18" charset="0"/>
                <a:cs typeface="Times New Roman" panose="02020603050405020304" pitchFamily="18" charset="0"/>
              </a:rPr>
              <a:t>labour</a:t>
            </a:r>
            <a:r>
              <a:rPr lang="en-US" sz="3600" dirty="0">
                <a:latin typeface="Times New Roman" panose="02020603050405020304" pitchFamily="18" charset="0"/>
                <a:cs typeface="Times New Roman" panose="02020603050405020304" pitchFamily="18" charset="0"/>
              </a:rPr>
              <a:t> at 38/40</a:t>
            </a:r>
          </a:p>
          <a:p>
            <a:pPr marL="0" indent="0">
              <a:buNone/>
            </a:pPr>
            <a:r>
              <a:rPr lang="en-US" sz="3600" dirty="0">
                <a:latin typeface="Times New Roman" panose="02020603050405020304" pitchFamily="18" charset="0"/>
                <a:cs typeface="Times New Roman" panose="02020603050405020304" pitchFamily="18" charset="0"/>
              </a:rPr>
              <a:t>-If bleeding starts after 38/40, examine in theatre under GA for c/s</a:t>
            </a:r>
          </a:p>
          <a:p>
            <a:pPr marL="0" indent="0">
              <a:buNone/>
            </a:pPr>
            <a:r>
              <a:rPr lang="en-US" sz="3600" dirty="0">
                <a:latin typeface="Times New Roman" panose="02020603050405020304" pitchFamily="18" charset="0"/>
                <a:cs typeface="Times New Roman" panose="02020603050405020304" pitchFamily="18" charset="0"/>
              </a:rPr>
              <a:t>-If placenta not felt in anterior part, do ARM and start </a:t>
            </a:r>
            <a:r>
              <a:rPr lang="en-US" sz="3600" dirty="0" err="1">
                <a:latin typeface="Times New Roman" panose="02020603050405020304" pitchFamily="18" charset="0"/>
                <a:cs typeface="Times New Roman" panose="02020603050405020304" pitchFamily="18" charset="0"/>
              </a:rPr>
              <a:t>syntocinon</a:t>
            </a:r>
            <a:r>
              <a:rPr lang="en-US" sz="3600" dirty="0">
                <a:latin typeface="Times New Roman" panose="02020603050405020304" pitchFamily="18" charset="0"/>
                <a:cs typeface="Times New Roman" panose="02020603050405020304" pitchFamily="18" charset="0"/>
              </a:rPr>
              <a:t> drip to induce </a:t>
            </a:r>
            <a:r>
              <a:rPr lang="en-US" sz="3600" dirty="0" err="1">
                <a:latin typeface="Times New Roman" panose="02020603050405020304" pitchFamily="18" charset="0"/>
                <a:cs typeface="Times New Roman" panose="02020603050405020304" pitchFamily="18" charset="0"/>
              </a:rPr>
              <a:t>labour</a:t>
            </a:r>
            <a:endParaRPr lang="en-US" sz="3600" dirty="0">
              <a:latin typeface="Times New Roman" panose="02020603050405020304" pitchFamily="18" charset="0"/>
              <a:cs typeface="Times New Roman" panose="02020603050405020304" pitchFamily="18" charset="0"/>
            </a:endParaRPr>
          </a:p>
          <a:p>
            <a:pPr marL="0" indent="0">
              <a:buNone/>
            </a:pPr>
            <a:r>
              <a:rPr lang="en-US" sz="3600" dirty="0">
                <a:latin typeface="Times New Roman" panose="02020603050405020304" pitchFamily="18" charset="0"/>
                <a:cs typeface="Times New Roman" panose="02020603050405020304" pitchFamily="18" charset="0"/>
              </a:rPr>
              <a:t>-If bleeding is due to type ii, iii, and iv posterior, do c/s</a:t>
            </a:r>
          </a:p>
          <a:p>
            <a:pPr marL="0" indent="0">
              <a:buNone/>
            </a:pPr>
            <a:r>
              <a:rPr lang="en-US" sz="3600" dirty="0">
                <a:latin typeface="Times New Roman" panose="02020603050405020304" pitchFamily="18" charset="0"/>
                <a:cs typeface="Times New Roman" panose="02020603050405020304" pitchFamily="18" charset="0"/>
              </a:rPr>
              <a:t>-If bleeding is followed by premature </a:t>
            </a:r>
            <a:r>
              <a:rPr lang="en-US" sz="3600" dirty="0" err="1">
                <a:latin typeface="Times New Roman" panose="02020603050405020304" pitchFamily="18" charset="0"/>
                <a:cs typeface="Times New Roman" panose="02020603050405020304" pitchFamily="18" charset="0"/>
              </a:rPr>
              <a:t>labour</a:t>
            </a:r>
            <a:r>
              <a:rPr lang="en-US" sz="3600" dirty="0">
                <a:latin typeface="Times New Roman" panose="02020603050405020304" pitchFamily="18" charset="0"/>
                <a:cs typeface="Times New Roman" panose="02020603050405020304" pitchFamily="18" charset="0"/>
              </a:rPr>
              <a:t>, 2 doses of dexamethasone is given to promote lung maturation</a:t>
            </a:r>
          </a:p>
        </p:txBody>
      </p:sp>
    </p:spTree>
    <p:extLst>
      <p:ext uri="{BB962C8B-B14F-4D97-AF65-F5344CB8AC3E}">
        <p14:creationId xmlns:p14="http://schemas.microsoft.com/office/powerpoint/2010/main" val="8186091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7999"/>
          </a:xfrm>
        </p:spPr>
        <p:txBody>
          <a:bodyPr/>
          <a:lstStyle/>
          <a:p>
            <a:pPr marL="0" indent="0">
              <a:buNone/>
            </a:pPr>
            <a:r>
              <a:rPr lang="en-US" sz="3600" b="1" dirty="0">
                <a:latin typeface="Times New Roman" panose="02020603050405020304" pitchFamily="18" charset="0"/>
                <a:cs typeface="Times New Roman" panose="02020603050405020304" pitchFamily="18" charset="0"/>
              </a:rPr>
              <a:t>Management of Placenta </a:t>
            </a:r>
            <a:r>
              <a:rPr lang="en-US" sz="3600" b="1" dirty="0" err="1">
                <a:latin typeface="Times New Roman" panose="02020603050405020304" pitchFamily="18" charset="0"/>
                <a:cs typeface="Times New Roman" panose="02020603050405020304" pitchFamily="18" charset="0"/>
              </a:rPr>
              <a:t>Previa</a:t>
            </a:r>
            <a:r>
              <a:rPr lang="en-US" sz="3600" b="1" dirty="0">
                <a:latin typeface="Times New Roman" panose="02020603050405020304" pitchFamily="18" charset="0"/>
                <a:cs typeface="Times New Roman" panose="02020603050405020304" pitchFamily="18" charset="0"/>
              </a:rPr>
              <a:t> cont.”</a:t>
            </a:r>
          </a:p>
          <a:p>
            <a:pPr marL="0" indent="0">
              <a:buNone/>
            </a:pPr>
            <a:r>
              <a:rPr lang="en-US" sz="3600" dirty="0">
                <a:latin typeface="Times New Roman" panose="02020603050405020304" pitchFamily="18" charset="0"/>
                <a:cs typeface="Times New Roman" panose="02020603050405020304" pitchFamily="18" charset="0"/>
              </a:rPr>
              <a:t>-Consider giving IVF if bleeding is severe (D5% alternate with N/S)</a:t>
            </a:r>
          </a:p>
          <a:p>
            <a:pPr marL="0" indent="0">
              <a:buNone/>
            </a:pPr>
            <a:r>
              <a:rPr lang="en-US" sz="3600" dirty="0">
                <a:latin typeface="Times New Roman" panose="02020603050405020304" pitchFamily="18" charset="0"/>
                <a:cs typeface="Times New Roman" panose="02020603050405020304" pitchFamily="18" charset="0"/>
              </a:rPr>
              <a:t>-Give analgesics to relieve pain if present e.g. </a:t>
            </a:r>
            <a:r>
              <a:rPr lang="en-US" sz="3600" dirty="0" err="1">
                <a:latin typeface="Times New Roman" panose="02020603050405020304" pitchFamily="18" charset="0"/>
                <a:cs typeface="Times New Roman" panose="02020603050405020304" pitchFamily="18" charset="0"/>
              </a:rPr>
              <a:t>pethidine</a:t>
            </a:r>
            <a:r>
              <a:rPr lang="en-US" sz="3600" dirty="0">
                <a:latin typeface="Times New Roman" panose="02020603050405020304" pitchFamily="18" charset="0"/>
                <a:cs typeface="Times New Roman" panose="02020603050405020304" pitchFamily="18" charset="0"/>
              </a:rPr>
              <a:t> 100mg or morphine 15mg </a:t>
            </a:r>
          </a:p>
          <a:p>
            <a:pPr marL="0" indent="0">
              <a:buNone/>
            </a:pPr>
            <a:r>
              <a:rPr lang="en-US" sz="3600" dirty="0">
                <a:latin typeface="Times New Roman" panose="02020603050405020304" pitchFamily="18" charset="0"/>
                <a:cs typeface="Times New Roman" panose="02020603050405020304" pitchFamily="18" charset="0"/>
              </a:rPr>
              <a:t>-Transfuse mother once blood is ready</a:t>
            </a:r>
          </a:p>
          <a:p>
            <a:pPr marL="0" indent="0">
              <a:buNone/>
            </a:pPr>
            <a:r>
              <a:rPr lang="en-US" sz="3600" dirty="0">
                <a:latin typeface="Times New Roman" panose="02020603050405020304" pitchFamily="18" charset="0"/>
                <a:cs typeface="Times New Roman" panose="02020603050405020304" pitchFamily="18" charset="0"/>
              </a:rPr>
              <a:t>-If severe, prepare the woman for </a:t>
            </a:r>
            <a:r>
              <a:rPr lang="en-US" sz="3600" dirty="0" err="1">
                <a:latin typeface="Times New Roman" panose="02020603050405020304" pitchFamily="18" charset="0"/>
                <a:cs typeface="Times New Roman" panose="02020603050405020304" pitchFamily="18" charset="0"/>
              </a:rPr>
              <a:t>Em</a:t>
            </a:r>
            <a:r>
              <a:rPr lang="en-US" sz="3600" dirty="0">
                <a:latin typeface="Times New Roman" panose="02020603050405020304" pitchFamily="18" charset="0"/>
                <a:cs typeface="Times New Roman" panose="02020603050405020304" pitchFamily="18" charset="0"/>
              </a:rPr>
              <a:t> c/s and be prepared to receive an asphyxiated baby.</a:t>
            </a: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719342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Autofit/>
          </a:bodyPr>
          <a:lstStyle/>
          <a:p>
            <a:pPr marL="82296" indent="0">
              <a:buNone/>
            </a:pPr>
            <a:r>
              <a:rPr lang="en-US" sz="3600" b="1" dirty="0">
                <a:latin typeface="Times New Roman" panose="02020603050405020304" pitchFamily="18" charset="0"/>
                <a:cs typeface="Times New Roman" panose="02020603050405020304" pitchFamily="18" charset="0"/>
              </a:rPr>
              <a:t>b) APH due to Placenta Abruption</a:t>
            </a:r>
          </a:p>
          <a:p>
            <a:pPr marL="356616" lvl="1" indent="0">
              <a:buNone/>
            </a:pPr>
            <a:r>
              <a:rPr lang="en-US" sz="3600" dirty="0">
                <a:latin typeface="Times New Roman" panose="02020603050405020304" pitchFamily="18" charset="0"/>
                <a:cs typeface="Times New Roman" panose="02020603050405020304" pitchFamily="18" charset="0"/>
              </a:rPr>
              <a:t>-Placenta abruption refers to premature or early separation of the normally implanted placenta usually occurring after 28 weeks gestation; resulting to retro-placental bleeding which can be of revealed, concealed or mixed type.</a:t>
            </a:r>
          </a:p>
          <a:p>
            <a:pPr marL="82296" indent="0">
              <a:buClrTx/>
              <a:buNone/>
            </a:pPr>
            <a:r>
              <a:rPr lang="en-US" sz="3600" b="1" dirty="0">
                <a:latin typeface="Times New Roman" panose="02020603050405020304" pitchFamily="18" charset="0"/>
                <a:cs typeface="Times New Roman" panose="02020603050405020304" pitchFamily="18" charset="0"/>
              </a:rPr>
              <a:t>Predisposing factors to Placental Abruption</a:t>
            </a:r>
          </a:p>
          <a:p>
            <a:pPr marL="928116" lvl="1" indent="-571500">
              <a:buClrTx/>
              <a:buFont typeface="Wingdings" pitchFamily="2" charset="2"/>
              <a:buChar char="§"/>
            </a:pPr>
            <a:r>
              <a:rPr lang="en-US" sz="3600" dirty="0">
                <a:latin typeface="Times New Roman" panose="02020603050405020304" pitchFamily="18" charset="0"/>
                <a:cs typeface="Times New Roman" panose="02020603050405020304" pitchFamily="18" charset="0"/>
              </a:rPr>
              <a:t>Placental insufficiency incase of </a:t>
            </a:r>
            <a:r>
              <a:rPr lang="en-US" sz="3600" dirty="0" err="1">
                <a:latin typeface="Times New Roman" panose="02020603050405020304" pitchFamily="18" charset="0"/>
                <a:cs typeface="Times New Roman" panose="02020603050405020304" pitchFamily="18" charset="0"/>
              </a:rPr>
              <a:t>anaemia</a:t>
            </a:r>
            <a:r>
              <a:rPr lang="en-US" sz="3600" dirty="0">
                <a:latin typeface="Times New Roman" panose="02020603050405020304" pitchFamily="18" charset="0"/>
                <a:cs typeface="Times New Roman" panose="02020603050405020304" pitchFamily="18" charset="0"/>
              </a:rPr>
              <a:t>, hypertension</a:t>
            </a:r>
          </a:p>
          <a:p>
            <a:pPr marL="928116" lvl="1" indent="-571500">
              <a:buClrTx/>
              <a:buFont typeface="Wingdings" pitchFamily="2" charset="2"/>
              <a:buChar char="§"/>
            </a:pPr>
            <a:r>
              <a:rPr lang="en-US" sz="3600" dirty="0">
                <a:latin typeface="Times New Roman" panose="02020603050405020304" pitchFamily="18" charset="0"/>
                <a:cs typeface="Times New Roman" panose="02020603050405020304" pitchFamily="18" charset="0"/>
              </a:rPr>
              <a:t>Trauma to the abdomen</a:t>
            </a:r>
          </a:p>
          <a:p>
            <a:pPr marL="928116" lvl="1" indent="-571500">
              <a:buClrTx/>
              <a:buFont typeface="Wingdings" pitchFamily="2" charset="2"/>
              <a:buChar char="§"/>
            </a:pPr>
            <a:r>
              <a:rPr lang="en-US" sz="3600" dirty="0" err="1">
                <a:latin typeface="Times New Roman" panose="02020603050405020304" pitchFamily="18" charset="0"/>
                <a:cs typeface="Times New Roman" panose="02020603050405020304" pitchFamily="18" charset="0"/>
              </a:rPr>
              <a:t>Polyhydramnios</a:t>
            </a:r>
            <a:endParaRPr lang="en-US" sz="3600" dirty="0">
              <a:latin typeface="Times New Roman" panose="02020603050405020304" pitchFamily="18" charset="0"/>
              <a:cs typeface="Times New Roman" panose="02020603050405020304" pitchFamily="18" charset="0"/>
            </a:endParaRPr>
          </a:p>
          <a:p>
            <a:pPr marL="928116" lvl="1" indent="-571500">
              <a:buClrTx/>
              <a:buFont typeface="Wingdings" pitchFamily="2" charset="2"/>
              <a:buChar char="§"/>
            </a:pPr>
            <a:r>
              <a:rPr lang="en-US" sz="3600" dirty="0" err="1">
                <a:latin typeface="Times New Roman" panose="02020603050405020304" pitchFamily="18" charset="0"/>
                <a:cs typeface="Times New Roman" panose="02020603050405020304" pitchFamily="18" charset="0"/>
              </a:rPr>
              <a:t>Multiparity</a:t>
            </a:r>
            <a:r>
              <a:rPr lang="en-US" sz="3600" dirty="0">
                <a:latin typeface="Times New Roman" panose="02020603050405020304" pitchFamily="18" charset="0"/>
                <a:cs typeface="Times New Roman" panose="02020603050405020304" pitchFamily="18" charset="0"/>
              </a:rPr>
              <a:t> due to </a:t>
            </a:r>
            <a:r>
              <a:rPr lang="en-US" sz="3600" dirty="0" err="1">
                <a:latin typeface="Times New Roman" panose="02020603050405020304" pitchFamily="18" charset="0"/>
                <a:cs typeface="Times New Roman" panose="02020603050405020304" pitchFamily="18" charset="0"/>
              </a:rPr>
              <a:t>laxed</a:t>
            </a:r>
            <a:r>
              <a:rPr lang="en-US" sz="3600" dirty="0">
                <a:latin typeface="Times New Roman" panose="02020603050405020304" pitchFamily="18" charset="0"/>
                <a:cs typeface="Times New Roman" panose="02020603050405020304" pitchFamily="18" charset="0"/>
              </a:rPr>
              <a:t> uterine muscles</a:t>
            </a:r>
          </a:p>
          <a:p>
            <a:pPr marL="928116" lvl="1" indent="-571500">
              <a:buClrTx/>
              <a:buFont typeface="Wingdings" pitchFamily="2" charset="2"/>
              <a:buChar char="§"/>
            </a:pPr>
            <a:r>
              <a:rPr lang="en-US" sz="3600" dirty="0">
                <a:latin typeface="Times New Roman" panose="02020603050405020304" pitchFamily="18" charset="0"/>
                <a:cs typeface="Times New Roman" panose="02020603050405020304" pitchFamily="18" charset="0"/>
              </a:rPr>
              <a:t>External cephalic version</a:t>
            </a:r>
          </a:p>
        </p:txBody>
      </p:sp>
    </p:spTree>
    <p:extLst>
      <p:ext uri="{BB962C8B-B14F-4D97-AF65-F5344CB8AC3E}">
        <p14:creationId xmlns:p14="http://schemas.microsoft.com/office/powerpoint/2010/main" val="25330164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Autofit/>
          </a:bodyPr>
          <a:lstStyle/>
          <a:p>
            <a:pPr marL="82296" indent="0">
              <a:buNone/>
            </a:pPr>
            <a:r>
              <a:rPr lang="en-US" sz="3600" b="1" dirty="0">
                <a:latin typeface="Times New Roman" panose="02020603050405020304" pitchFamily="18" charset="0"/>
                <a:cs typeface="Times New Roman" panose="02020603050405020304" pitchFamily="18" charset="0"/>
              </a:rPr>
              <a:t>Causes of  Placenta </a:t>
            </a:r>
            <a:r>
              <a:rPr lang="en-US" sz="3600" b="1" dirty="0" err="1">
                <a:latin typeface="Times New Roman" panose="02020603050405020304" pitchFamily="18" charset="0"/>
                <a:cs typeface="Times New Roman" panose="02020603050405020304" pitchFamily="18" charset="0"/>
              </a:rPr>
              <a:t>Abraptio</a:t>
            </a:r>
            <a:r>
              <a:rPr lang="en-US" sz="3600" b="1" dirty="0">
                <a:latin typeface="Times New Roman" panose="02020603050405020304" pitchFamily="18" charset="0"/>
                <a:cs typeface="Times New Roman" panose="02020603050405020304" pitchFamily="18" charset="0"/>
              </a:rPr>
              <a:t>;</a:t>
            </a:r>
          </a:p>
          <a:p>
            <a:pPr marL="356616" lvl="1" indent="0">
              <a:buClrTx/>
              <a:buNone/>
            </a:pPr>
            <a:r>
              <a:rPr lang="en-US" sz="3600" dirty="0">
                <a:latin typeface="Times New Roman" panose="02020603050405020304" pitchFamily="18" charset="0"/>
                <a:cs typeface="Times New Roman" panose="02020603050405020304" pitchFamily="18" charset="0"/>
              </a:rPr>
              <a:t>-</a:t>
            </a:r>
            <a:r>
              <a:rPr lang="en-US" sz="3600" dirty="0" err="1">
                <a:latin typeface="Times New Roman" panose="02020603050405020304" pitchFamily="18" charset="0"/>
                <a:cs typeface="Times New Roman" panose="02020603050405020304" pitchFamily="18" charset="0"/>
              </a:rPr>
              <a:t>Toxaemia</a:t>
            </a:r>
            <a:r>
              <a:rPr lang="en-US" sz="3600" dirty="0">
                <a:latin typeface="Times New Roman" panose="02020603050405020304" pitchFamily="18" charset="0"/>
                <a:cs typeface="Times New Roman" panose="02020603050405020304" pitchFamily="18" charset="0"/>
              </a:rPr>
              <a:t>,                                    -Trauma, </a:t>
            </a:r>
          </a:p>
          <a:p>
            <a:pPr marL="356616" lvl="1" indent="0">
              <a:buClrTx/>
              <a:buNone/>
            </a:pPr>
            <a:r>
              <a:rPr lang="en-US" sz="3600" dirty="0">
                <a:latin typeface="Times New Roman" panose="02020603050405020304" pitchFamily="18" charset="0"/>
                <a:cs typeface="Times New Roman" panose="02020603050405020304" pitchFamily="18" charset="0"/>
              </a:rPr>
              <a:t>-Sudden uterine decompression</a:t>
            </a:r>
          </a:p>
          <a:p>
            <a:pPr marL="356616" lvl="1" indent="0">
              <a:buClrTx/>
              <a:buNone/>
            </a:pPr>
            <a:r>
              <a:rPr lang="en-US" sz="3600" dirty="0">
                <a:latin typeface="Times New Roman" panose="02020603050405020304" pitchFamily="18" charset="0"/>
                <a:cs typeface="Times New Roman" panose="02020603050405020304" pitchFamily="18" charset="0"/>
              </a:rPr>
              <a:t>-Abnormally short umbilical cord due to traction</a:t>
            </a:r>
          </a:p>
          <a:p>
            <a:pPr marL="82296" indent="0">
              <a:buNone/>
            </a:pPr>
            <a:r>
              <a:rPr lang="en-US" sz="3600" b="1" dirty="0">
                <a:latin typeface="Times New Roman" panose="02020603050405020304" pitchFamily="18" charset="0"/>
                <a:cs typeface="Times New Roman" panose="02020603050405020304" pitchFamily="18" charset="0"/>
              </a:rPr>
              <a:t>Signs and Symptoms of  Placenta </a:t>
            </a:r>
            <a:r>
              <a:rPr lang="en-US" sz="3600" b="1" dirty="0" err="1">
                <a:latin typeface="Times New Roman" panose="02020603050405020304" pitchFamily="18" charset="0"/>
                <a:cs typeface="Times New Roman" panose="02020603050405020304" pitchFamily="18" charset="0"/>
              </a:rPr>
              <a:t>Abraptio</a:t>
            </a:r>
            <a:endParaRPr lang="en-US" sz="3600" b="1" dirty="0">
              <a:latin typeface="Times New Roman" panose="02020603050405020304" pitchFamily="18" charset="0"/>
              <a:cs typeface="Times New Roman" panose="02020603050405020304" pitchFamily="18" charset="0"/>
            </a:endParaRPr>
          </a:p>
          <a:p>
            <a:pPr marL="356616" lvl="1" indent="0">
              <a:buClrTx/>
              <a:buNone/>
            </a:pPr>
            <a:r>
              <a:rPr lang="en-US" sz="3600" dirty="0">
                <a:latin typeface="Times New Roman" panose="02020603050405020304" pitchFamily="18" charset="0"/>
                <a:cs typeface="Times New Roman" panose="02020603050405020304" pitchFamily="18" charset="0"/>
              </a:rPr>
              <a:t>-Painful per vaginal bleeding</a:t>
            </a:r>
          </a:p>
          <a:p>
            <a:pPr marL="356616" lvl="1" indent="0">
              <a:buClrTx/>
              <a:buNone/>
            </a:pPr>
            <a:r>
              <a:rPr lang="en-US" sz="3600" dirty="0">
                <a:latin typeface="Times New Roman" panose="02020603050405020304" pitchFamily="18" charset="0"/>
                <a:cs typeface="Times New Roman" panose="02020603050405020304" pitchFamily="18" charset="0"/>
              </a:rPr>
              <a:t>-Constant abdominal pain</a:t>
            </a:r>
          </a:p>
          <a:p>
            <a:pPr marL="356616" lvl="1" indent="0">
              <a:buClrTx/>
              <a:buNone/>
            </a:pPr>
            <a:r>
              <a:rPr lang="en-US" sz="3600" dirty="0">
                <a:latin typeface="Times New Roman" panose="02020603050405020304" pitchFamily="18" charset="0"/>
                <a:cs typeface="Times New Roman" panose="02020603050405020304" pitchFamily="18" charset="0"/>
              </a:rPr>
              <a:t>-Tender abdomen</a:t>
            </a:r>
          </a:p>
          <a:p>
            <a:pPr marL="356616" lvl="1" indent="0">
              <a:buClrTx/>
              <a:buNone/>
            </a:pPr>
            <a:r>
              <a:rPr lang="en-US" sz="3600" dirty="0">
                <a:latin typeface="Times New Roman" panose="02020603050405020304" pitchFamily="18" charset="0"/>
                <a:cs typeface="Times New Roman" panose="02020603050405020304" pitchFamily="18" charset="0"/>
              </a:rPr>
              <a:t>-Woody hard and tense uterus</a:t>
            </a:r>
          </a:p>
          <a:p>
            <a:pPr marL="356616" lvl="1" indent="0">
              <a:buClrTx/>
              <a:buNone/>
            </a:pP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699466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985416"/>
          </a:xfrm>
        </p:spPr>
        <p:txBody>
          <a:bodyPr>
            <a:normAutofit/>
          </a:bodyPr>
          <a:lstStyle/>
          <a:p>
            <a:pPr marL="82296" indent="0">
              <a:buNone/>
            </a:pPr>
            <a:r>
              <a:rPr lang="en-US" sz="3600" b="1" dirty="0">
                <a:latin typeface="Times New Roman" panose="02020603050405020304" pitchFamily="18" charset="0"/>
                <a:cs typeface="Times New Roman" panose="02020603050405020304" pitchFamily="18" charset="0"/>
              </a:rPr>
              <a:t>Types of Placenta Abruption</a:t>
            </a:r>
          </a:p>
          <a:p>
            <a:pPr marL="596646" indent="-514350">
              <a:buClrTx/>
              <a:buFont typeface="+mj-lt"/>
              <a:buAutoNum type="alphaLcParenR"/>
            </a:pPr>
            <a:r>
              <a:rPr lang="en-US" sz="3600" b="1" dirty="0">
                <a:latin typeface="Times New Roman" panose="02020603050405020304" pitchFamily="18" charset="0"/>
                <a:cs typeface="Times New Roman" panose="02020603050405020304" pitchFamily="18" charset="0"/>
              </a:rPr>
              <a:t>Revealed type</a:t>
            </a:r>
          </a:p>
          <a:p>
            <a:pPr marL="356616" lvl="1" indent="0">
              <a:buNone/>
            </a:pPr>
            <a:r>
              <a:rPr lang="en-US" sz="3600" dirty="0">
                <a:latin typeface="Times New Roman" panose="02020603050405020304" pitchFamily="18" charset="0"/>
                <a:cs typeface="Times New Roman" panose="02020603050405020304" pitchFamily="18" charset="0"/>
              </a:rPr>
              <a:t>-All the blood lost is seen dripping down from the cervix to the vaginal canal</a:t>
            </a:r>
          </a:p>
          <a:p>
            <a:pPr marL="596646" indent="-514350">
              <a:buClrTx/>
              <a:buFont typeface="+mj-lt"/>
              <a:buAutoNum type="alphaLcParenR"/>
            </a:pPr>
            <a:r>
              <a:rPr lang="en-US" sz="3600" b="1" dirty="0">
                <a:latin typeface="Times New Roman" panose="02020603050405020304" pitchFamily="18" charset="0"/>
                <a:cs typeface="Times New Roman" panose="02020603050405020304" pitchFamily="18" charset="0"/>
              </a:rPr>
              <a:t>Concealed type</a:t>
            </a:r>
          </a:p>
          <a:p>
            <a:pPr marL="356616" lvl="1" indent="0">
              <a:buNone/>
            </a:pPr>
            <a:r>
              <a:rPr lang="en-US" sz="3600" dirty="0">
                <a:latin typeface="Times New Roman" panose="02020603050405020304" pitchFamily="18" charset="0"/>
                <a:cs typeface="Times New Roman" panose="02020603050405020304" pitchFamily="18" charset="0"/>
              </a:rPr>
              <a:t>-The bleeding occurs at the placental site and remains trapped between the uterine wall and the placenta forming a clot. No vaginal bleeding is seen.</a:t>
            </a:r>
          </a:p>
          <a:p>
            <a:pPr marL="596646" indent="-514350">
              <a:buClrTx/>
              <a:buFont typeface="+mj-lt"/>
              <a:buAutoNum type="alphaLcParenR"/>
            </a:pPr>
            <a:r>
              <a:rPr lang="en-US" sz="3600" b="1" dirty="0">
                <a:latin typeface="Times New Roman" panose="02020603050405020304" pitchFamily="18" charset="0"/>
                <a:cs typeface="Times New Roman" panose="02020603050405020304" pitchFamily="18" charset="0"/>
              </a:rPr>
              <a:t>Mixed type</a:t>
            </a:r>
          </a:p>
          <a:p>
            <a:pPr marL="356616" lvl="1" indent="0">
              <a:buNone/>
            </a:pPr>
            <a:r>
              <a:rPr lang="en-US" sz="3600" dirty="0">
                <a:latin typeface="Times New Roman" panose="02020603050405020304" pitchFamily="18" charset="0"/>
                <a:cs typeface="Times New Roman" panose="02020603050405020304" pitchFamily="18" charset="0"/>
              </a:rPr>
              <a:t>-Has features of revealed and concealed type.</a:t>
            </a:r>
          </a:p>
          <a:p>
            <a:pPr marL="82296" indent="0">
              <a:buNone/>
            </a:pP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5029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nvPr>
        </p:nvGraphicFramePr>
        <p:xfrm>
          <a:off x="203201" y="1"/>
          <a:ext cx="11683999" cy="6154011"/>
        </p:xfrm>
        <a:graphic>
          <a:graphicData uri="http://schemas.openxmlformats.org/drawingml/2006/table">
            <a:tbl>
              <a:tblPr firstRow="1" bandRow="1">
                <a:tableStyleId>{E8B1032C-EA38-4F05-BA0D-38AFFFC7BED3}</a:tableStyleId>
              </a:tblPr>
              <a:tblGrid>
                <a:gridCol w="2438399">
                  <a:extLst>
                    <a:ext uri="{9D8B030D-6E8A-4147-A177-3AD203B41FA5}">
                      <a16:colId xmlns:a16="http://schemas.microsoft.com/office/drawing/2014/main" val="20000"/>
                    </a:ext>
                  </a:extLst>
                </a:gridCol>
                <a:gridCol w="4775200">
                  <a:extLst>
                    <a:ext uri="{9D8B030D-6E8A-4147-A177-3AD203B41FA5}">
                      <a16:colId xmlns:a16="http://schemas.microsoft.com/office/drawing/2014/main" val="20001"/>
                    </a:ext>
                  </a:extLst>
                </a:gridCol>
                <a:gridCol w="4470400">
                  <a:extLst>
                    <a:ext uri="{9D8B030D-6E8A-4147-A177-3AD203B41FA5}">
                      <a16:colId xmlns:a16="http://schemas.microsoft.com/office/drawing/2014/main" val="20002"/>
                    </a:ext>
                  </a:extLst>
                </a:gridCol>
              </a:tblGrid>
              <a:tr h="675343">
                <a:tc>
                  <a:txBody>
                    <a:bodyPr/>
                    <a:lstStyle/>
                    <a:p>
                      <a:endParaRPr lang="en-US" dirty="0"/>
                    </a:p>
                  </a:txBody>
                  <a:tcPr marL="121920" marR="121920"/>
                </a:tc>
                <a:tc>
                  <a:txBody>
                    <a:bodyPr/>
                    <a:lstStyle/>
                    <a:p>
                      <a:r>
                        <a:rPr lang="en-US" dirty="0"/>
                        <a:t>Placenta </a:t>
                      </a:r>
                      <a:r>
                        <a:rPr lang="en-US" dirty="0" err="1"/>
                        <a:t>Praevia</a:t>
                      </a:r>
                      <a:endParaRPr lang="en-US" dirty="0"/>
                    </a:p>
                  </a:txBody>
                  <a:tcPr marL="121920" marR="121920"/>
                </a:tc>
                <a:tc>
                  <a:txBody>
                    <a:bodyPr/>
                    <a:lstStyle/>
                    <a:p>
                      <a:r>
                        <a:rPr lang="en-US" dirty="0"/>
                        <a:t>Placenta Abruption</a:t>
                      </a:r>
                    </a:p>
                  </a:txBody>
                  <a:tcPr marL="121920" marR="121920"/>
                </a:tc>
                <a:extLst>
                  <a:ext uri="{0D108BD9-81ED-4DB2-BD59-A6C34878D82A}">
                    <a16:rowId xmlns:a16="http://schemas.microsoft.com/office/drawing/2014/main" val="10000"/>
                  </a:ext>
                </a:extLst>
              </a:tr>
              <a:tr h="1455499">
                <a:tc>
                  <a:txBody>
                    <a:bodyPr/>
                    <a:lstStyle/>
                    <a:p>
                      <a:r>
                        <a:rPr lang="en-US" dirty="0"/>
                        <a:t>Bleeding</a:t>
                      </a:r>
                    </a:p>
                  </a:txBody>
                  <a:tcPr marL="121920" marR="121920"/>
                </a:tc>
                <a:tc>
                  <a:txBody>
                    <a:bodyPr/>
                    <a:lstStyle/>
                    <a:p>
                      <a:r>
                        <a:rPr lang="en-US" dirty="0"/>
                        <a:t>Typically</a:t>
                      </a:r>
                      <a:r>
                        <a:rPr lang="en-US" baseline="0" dirty="0"/>
                        <a:t> present after 22 weeks gestation; may be precipitated by intercourse</a:t>
                      </a:r>
                      <a:endParaRPr lang="en-US" dirty="0"/>
                    </a:p>
                  </a:txBody>
                  <a:tcPr marL="121920" marR="12192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Typically</a:t>
                      </a:r>
                      <a:r>
                        <a:rPr lang="en-US" baseline="0" dirty="0"/>
                        <a:t> present after 22 weeks gestation; may be retained in the uterus.</a:t>
                      </a:r>
                      <a:endParaRPr lang="en-US" dirty="0"/>
                    </a:p>
                  </a:txBody>
                  <a:tcPr marL="121920" marR="121920"/>
                </a:tc>
                <a:extLst>
                  <a:ext uri="{0D108BD9-81ED-4DB2-BD59-A6C34878D82A}">
                    <a16:rowId xmlns:a16="http://schemas.microsoft.com/office/drawing/2014/main" val="10001"/>
                  </a:ext>
                </a:extLst>
              </a:tr>
              <a:tr h="675343">
                <a:tc>
                  <a:txBody>
                    <a:bodyPr/>
                    <a:lstStyle/>
                    <a:p>
                      <a:r>
                        <a:rPr lang="en-US" dirty="0"/>
                        <a:t>Pain</a:t>
                      </a:r>
                    </a:p>
                  </a:txBody>
                  <a:tcPr marL="121920" marR="121920"/>
                </a:tc>
                <a:tc>
                  <a:txBody>
                    <a:bodyPr/>
                    <a:lstStyle/>
                    <a:p>
                      <a:r>
                        <a:rPr lang="en-US" dirty="0"/>
                        <a:t>Painless</a:t>
                      </a:r>
                    </a:p>
                  </a:txBody>
                  <a:tcPr marL="121920" marR="121920"/>
                </a:tc>
                <a:tc>
                  <a:txBody>
                    <a:bodyPr/>
                    <a:lstStyle/>
                    <a:p>
                      <a:r>
                        <a:rPr lang="en-US" dirty="0"/>
                        <a:t>Constant</a:t>
                      </a:r>
                      <a:r>
                        <a:rPr lang="en-US" baseline="0" dirty="0"/>
                        <a:t> abdominal pain</a:t>
                      </a:r>
                      <a:endParaRPr lang="en-US" dirty="0"/>
                    </a:p>
                  </a:txBody>
                  <a:tcPr marL="121920" marR="121920"/>
                </a:tc>
                <a:extLst>
                  <a:ext uri="{0D108BD9-81ED-4DB2-BD59-A6C34878D82A}">
                    <a16:rowId xmlns:a16="http://schemas.microsoft.com/office/drawing/2014/main" val="10002"/>
                  </a:ext>
                </a:extLst>
              </a:tr>
              <a:tr h="667588">
                <a:tc>
                  <a:txBody>
                    <a:bodyPr/>
                    <a:lstStyle/>
                    <a:p>
                      <a:r>
                        <a:rPr lang="en-US" dirty="0"/>
                        <a:t>Abdomen</a:t>
                      </a:r>
                    </a:p>
                  </a:txBody>
                  <a:tcPr marL="121920" marR="121920"/>
                </a:tc>
                <a:tc>
                  <a:txBody>
                    <a:bodyPr/>
                    <a:lstStyle/>
                    <a:p>
                      <a:r>
                        <a:rPr lang="en-US" dirty="0"/>
                        <a:t>Non-tender on palpation</a:t>
                      </a:r>
                    </a:p>
                  </a:txBody>
                  <a:tcPr marL="121920" marR="121920"/>
                </a:tc>
                <a:tc>
                  <a:txBody>
                    <a:bodyPr/>
                    <a:lstStyle/>
                    <a:p>
                      <a:r>
                        <a:rPr lang="en-US" dirty="0"/>
                        <a:t>Tender on palpation</a:t>
                      </a:r>
                    </a:p>
                  </a:txBody>
                  <a:tcPr marL="121920" marR="121920"/>
                </a:tc>
                <a:extLst>
                  <a:ext uri="{0D108BD9-81ED-4DB2-BD59-A6C34878D82A}">
                    <a16:rowId xmlns:a16="http://schemas.microsoft.com/office/drawing/2014/main" val="10003"/>
                  </a:ext>
                </a:extLst>
              </a:tr>
              <a:tr h="667588">
                <a:tc>
                  <a:txBody>
                    <a:bodyPr/>
                    <a:lstStyle/>
                    <a:p>
                      <a:r>
                        <a:rPr lang="en-US" dirty="0"/>
                        <a:t>Uterus</a:t>
                      </a:r>
                    </a:p>
                  </a:txBody>
                  <a:tcPr marL="121920" marR="121920"/>
                </a:tc>
                <a:tc>
                  <a:txBody>
                    <a:bodyPr/>
                    <a:lstStyle/>
                    <a:p>
                      <a:r>
                        <a:rPr lang="en-US" dirty="0"/>
                        <a:t>Soft and Relaxed</a:t>
                      </a:r>
                    </a:p>
                  </a:txBody>
                  <a:tcPr marL="121920" marR="121920"/>
                </a:tc>
                <a:tc>
                  <a:txBody>
                    <a:bodyPr/>
                    <a:lstStyle/>
                    <a:p>
                      <a:r>
                        <a:rPr lang="en-US" dirty="0"/>
                        <a:t>Tense and woody hard.</a:t>
                      </a:r>
                    </a:p>
                  </a:txBody>
                  <a:tcPr marL="121920" marR="121920"/>
                </a:tc>
                <a:extLst>
                  <a:ext uri="{0D108BD9-81ED-4DB2-BD59-A6C34878D82A}">
                    <a16:rowId xmlns:a16="http://schemas.microsoft.com/office/drawing/2014/main" val="10004"/>
                  </a:ext>
                </a:extLst>
              </a:tr>
              <a:tr h="1292286">
                <a:tc>
                  <a:txBody>
                    <a:bodyPr/>
                    <a:lstStyle/>
                    <a:p>
                      <a:r>
                        <a:rPr lang="en-US" dirty="0" err="1"/>
                        <a:t>Foetal</a:t>
                      </a:r>
                      <a:r>
                        <a:rPr lang="en-US" dirty="0"/>
                        <a:t> condition</a:t>
                      </a:r>
                    </a:p>
                  </a:txBody>
                  <a:tcPr marL="121920" marR="121920"/>
                </a:tc>
                <a:tc>
                  <a:txBody>
                    <a:bodyPr/>
                    <a:lstStyle/>
                    <a:p>
                      <a:r>
                        <a:rPr lang="en-US" dirty="0"/>
                        <a:t>Normal</a:t>
                      </a:r>
                    </a:p>
                    <a:p>
                      <a:r>
                        <a:rPr lang="en-US" dirty="0"/>
                        <a:t>(Fetal parts</a:t>
                      </a:r>
                      <a:r>
                        <a:rPr lang="en-US" baseline="0" dirty="0"/>
                        <a:t> easily palpable, fetal heart sounds usually present)</a:t>
                      </a:r>
                      <a:endParaRPr lang="en-US" dirty="0"/>
                    </a:p>
                  </a:txBody>
                  <a:tcPr marL="121920" marR="121920"/>
                </a:tc>
                <a:tc>
                  <a:txBody>
                    <a:bodyPr/>
                    <a:lstStyle/>
                    <a:p>
                      <a:r>
                        <a:rPr lang="en-US" dirty="0"/>
                        <a:t>Abnormal </a:t>
                      </a:r>
                    </a:p>
                    <a:p>
                      <a:r>
                        <a:rPr lang="en-US" dirty="0"/>
                        <a:t>(Fetal distress or absent/abnormal fetal heart sounds)</a:t>
                      </a:r>
                    </a:p>
                  </a:txBody>
                  <a:tcPr marL="121920" marR="121920"/>
                </a:tc>
                <a:extLst>
                  <a:ext uri="{0D108BD9-81ED-4DB2-BD59-A6C34878D82A}">
                    <a16:rowId xmlns:a16="http://schemas.microsoft.com/office/drawing/2014/main" val="10005"/>
                  </a:ext>
                </a:extLst>
              </a:tr>
              <a:tr h="720364">
                <a:tc>
                  <a:txBody>
                    <a:bodyPr/>
                    <a:lstStyle/>
                    <a:p>
                      <a:r>
                        <a:rPr lang="en-US" dirty="0"/>
                        <a:t>Shock</a:t>
                      </a:r>
                    </a:p>
                  </a:txBody>
                  <a:tcPr marL="121920" marR="121920"/>
                </a:tc>
                <a:tc>
                  <a:txBody>
                    <a:bodyPr/>
                    <a:lstStyle/>
                    <a:p>
                      <a:r>
                        <a:rPr lang="en-US" dirty="0"/>
                        <a:t>Sometimes</a:t>
                      </a:r>
                      <a:r>
                        <a:rPr lang="en-US" baseline="0" dirty="0"/>
                        <a:t> </a:t>
                      </a:r>
                      <a:r>
                        <a:rPr lang="en-US" dirty="0"/>
                        <a:t>present </a:t>
                      </a:r>
                    </a:p>
                  </a:txBody>
                  <a:tcPr marL="121920" marR="121920"/>
                </a:tc>
                <a:tc>
                  <a:txBody>
                    <a:bodyPr/>
                    <a:lstStyle/>
                    <a:p>
                      <a:r>
                        <a:rPr lang="en-US" dirty="0"/>
                        <a:t>Sometimes present</a:t>
                      </a:r>
                    </a:p>
                  </a:txBody>
                  <a:tcPr marL="121920" marR="121920"/>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0235256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pPr marL="0" lvl="1" indent="0">
              <a:buNone/>
            </a:pPr>
            <a:r>
              <a:rPr lang="en-US" sz="3600" b="1" dirty="0">
                <a:latin typeface="Times New Roman" panose="02020603050405020304" pitchFamily="18" charset="0"/>
                <a:cs typeface="Times New Roman" panose="02020603050405020304" pitchFamily="18" charset="0"/>
              </a:rPr>
              <a:t>Management of  placenta </a:t>
            </a:r>
            <a:r>
              <a:rPr lang="en-US" sz="3600" b="1" dirty="0" err="1">
                <a:latin typeface="Times New Roman" panose="02020603050405020304" pitchFamily="18" charset="0"/>
                <a:cs typeface="Times New Roman" panose="02020603050405020304" pitchFamily="18" charset="0"/>
              </a:rPr>
              <a:t>Abraptio</a:t>
            </a:r>
            <a:r>
              <a:rPr lang="en-US" sz="3600" b="1" dirty="0">
                <a:latin typeface="Times New Roman" panose="02020603050405020304" pitchFamily="18" charset="0"/>
                <a:cs typeface="Times New Roman" panose="02020603050405020304" pitchFamily="18" charset="0"/>
              </a:rPr>
              <a:t> </a:t>
            </a:r>
          </a:p>
          <a:p>
            <a:pPr marL="0" indent="0">
              <a:buNone/>
            </a:pPr>
            <a:r>
              <a:rPr lang="en-US" sz="3600" dirty="0">
                <a:latin typeface="Times New Roman" panose="02020603050405020304" pitchFamily="18" charset="0"/>
                <a:cs typeface="Times New Roman" panose="02020603050405020304" pitchFamily="18" charset="0"/>
              </a:rPr>
              <a:t>-Determine the gestational age, maternal and </a:t>
            </a:r>
            <a:r>
              <a:rPr lang="en-US" sz="3600" dirty="0" err="1">
                <a:latin typeface="Times New Roman" panose="02020603050405020304" pitchFamily="18" charset="0"/>
                <a:cs typeface="Times New Roman" panose="02020603050405020304" pitchFamily="18" charset="0"/>
              </a:rPr>
              <a:t>foetal</a:t>
            </a:r>
            <a:r>
              <a:rPr lang="en-US" sz="3600" dirty="0">
                <a:latin typeface="Times New Roman" panose="02020603050405020304" pitchFamily="18" charset="0"/>
                <a:cs typeface="Times New Roman" panose="02020603050405020304" pitchFamily="18" charset="0"/>
              </a:rPr>
              <a:t> condition, and amount of bleeding;</a:t>
            </a:r>
          </a:p>
          <a:p>
            <a:pPr marL="356616" lvl="1" indent="0">
              <a:buNone/>
            </a:pPr>
            <a:r>
              <a:rPr lang="en-US" sz="3600" dirty="0">
                <a:latin typeface="Times New Roman" panose="02020603050405020304" pitchFamily="18" charset="0"/>
                <a:cs typeface="Times New Roman" panose="02020603050405020304" pitchFamily="18" charset="0"/>
              </a:rPr>
              <a:t>-If gestation is below 36/40, and the maternal and </a:t>
            </a:r>
            <a:r>
              <a:rPr lang="en-US" sz="3600" dirty="0" err="1">
                <a:latin typeface="Times New Roman" panose="02020603050405020304" pitchFamily="18" charset="0"/>
                <a:cs typeface="Times New Roman" panose="02020603050405020304" pitchFamily="18" charset="0"/>
              </a:rPr>
              <a:t>foetal</a:t>
            </a:r>
            <a:r>
              <a:rPr lang="en-US" sz="3600" dirty="0">
                <a:latin typeface="Times New Roman" panose="02020603050405020304" pitchFamily="18" charset="0"/>
                <a:cs typeface="Times New Roman" panose="02020603050405020304" pitchFamily="18" charset="0"/>
              </a:rPr>
              <a:t> condition is satisfactory (i.e. normal FHR, no shock, bleeding is controlled), conservative management is given and continue with bed rest at home.</a:t>
            </a:r>
          </a:p>
          <a:p>
            <a:pPr marL="356616" lvl="1" indent="0">
              <a:buNone/>
            </a:pPr>
            <a:r>
              <a:rPr lang="en-US" sz="3600" dirty="0">
                <a:latin typeface="Times New Roman" panose="02020603050405020304" pitchFamily="18" charset="0"/>
                <a:cs typeface="Times New Roman" panose="02020603050405020304" pitchFamily="18" charset="0"/>
              </a:rPr>
              <a:t>-If gestation is above 36/40, do ARM to induce </a:t>
            </a:r>
            <a:r>
              <a:rPr lang="en-US" sz="3600" dirty="0" err="1">
                <a:latin typeface="Times New Roman" panose="02020603050405020304" pitchFamily="18" charset="0"/>
                <a:cs typeface="Times New Roman" panose="02020603050405020304" pitchFamily="18" charset="0"/>
              </a:rPr>
              <a:t>labour</a:t>
            </a:r>
            <a:r>
              <a:rPr lang="en-US" sz="3600" dirty="0">
                <a:latin typeface="Times New Roman" panose="02020603050405020304" pitchFamily="18" charset="0"/>
                <a:cs typeface="Times New Roman" panose="02020603050405020304" pitchFamily="18" charset="0"/>
              </a:rPr>
              <a:t>. In case bleeding is severe with more than 2 </a:t>
            </a:r>
            <a:r>
              <a:rPr lang="en-US" sz="3600" dirty="0" err="1">
                <a:latin typeface="Times New Roman" panose="02020603050405020304" pitchFamily="18" charset="0"/>
                <a:cs typeface="Times New Roman" panose="02020603050405020304" pitchFamily="18" charset="0"/>
              </a:rPr>
              <a:t>litres</a:t>
            </a:r>
            <a:r>
              <a:rPr lang="en-US" sz="3600" dirty="0">
                <a:latin typeface="Times New Roman" panose="02020603050405020304" pitchFamily="18" charset="0"/>
                <a:cs typeface="Times New Roman" panose="02020603050405020304" pitchFamily="18" charset="0"/>
              </a:rPr>
              <a:t> blood loss, </a:t>
            </a:r>
            <a:r>
              <a:rPr lang="en-US" sz="3600" b="1" dirty="0">
                <a:latin typeface="Times New Roman" panose="02020603050405020304" pitchFamily="18" charset="0"/>
                <a:cs typeface="Times New Roman" panose="02020603050405020304" pitchFamily="18" charset="0"/>
              </a:rPr>
              <a:t>treat the woman for shock</a:t>
            </a:r>
            <a:r>
              <a:rPr lang="en-US" sz="3600" dirty="0">
                <a:latin typeface="Times New Roman" panose="02020603050405020304" pitchFamily="18" charset="0"/>
                <a:cs typeface="Times New Roman" panose="02020603050405020304" pitchFamily="18" charset="0"/>
              </a:rPr>
              <a:t>. Consider IVF and blood transfusion if the bleeding is severe</a:t>
            </a:r>
            <a:r>
              <a:rPr lang="en-US" dirty="0"/>
              <a:t>.</a:t>
            </a:r>
          </a:p>
        </p:txBody>
      </p:sp>
    </p:spTree>
    <p:extLst>
      <p:ext uri="{BB962C8B-B14F-4D97-AF65-F5344CB8AC3E}">
        <p14:creationId xmlns:p14="http://schemas.microsoft.com/office/powerpoint/2010/main" val="71359330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7999"/>
          </a:xfrm>
        </p:spPr>
        <p:txBody>
          <a:bodyPr/>
          <a:lstStyle/>
          <a:p>
            <a:pPr marL="356616" lvl="1" indent="0">
              <a:buNone/>
            </a:pPr>
            <a:r>
              <a:rPr lang="en-US" sz="3600" b="1" dirty="0">
                <a:latin typeface="Times New Roman" panose="02020603050405020304" pitchFamily="18" charset="0"/>
                <a:cs typeface="Times New Roman" panose="02020603050405020304" pitchFamily="18" charset="0"/>
              </a:rPr>
              <a:t>Management of  placenta </a:t>
            </a:r>
            <a:r>
              <a:rPr lang="en-US" sz="3600" b="1" dirty="0" err="1">
                <a:latin typeface="Times New Roman" panose="02020603050405020304" pitchFamily="18" charset="0"/>
                <a:cs typeface="Times New Roman" panose="02020603050405020304" pitchFamily="18" charset="0"/>
              </a:rPr>
              <a:t>Abraptio</a:t>
            </a:r>
            <a:r>
              <a:rPr lang="en-US" sz="3600" b="1" dirty="0">
                <a:latin typeface="Times New Roman" panose="02020603050405020304" pitchFamily="18" charset="0"/>
                <a:cs typeface="Times New Roman" panose="02020603050405020304" pitchFamily="18" charset="0"/>
              </a:rPr>
              <a:t> cont.”</a:t>
            </a:r>
          </a:p>
          <a:p>
            <a:pPr marL="356616" lvl="1" indent="0">
              <a:buNone/>
            </a:pPr>
            <a:r>
              <a:rPr lang="en-US" sz="3600" dirty="0">
                <a:latin typeface="Times New Roman" panose="02020603050405020304" pitchFamily="18" charset="0"/>
                <a:cs typeface="Times New Roman" panose="02020603050405020304" pitchFamily="18" charset="0"/>
              </a:rPr>
              <a:t>-Monitor maternal BP and Pulse regularly; take her for C/S and prepare to receive an asphyxiated baby.</a:t>
            </a:r>
          </a:p>
          <a:p>
            <a:pPr marL="356616" lvl="1" indent="0">
              <a:buNone/>
            </a:pPr>
            <a:r>
              <a:rPr lang="en-US" sz="3600" dirty="0">
                <a:latin typeface="Times New Roman" panose="02020603050405020304" pitchFamily="18" charset="0"/>
                <a:cs typeface="Times New Roman" panose="02020603050405020304" pitchFamily="18" charset="0"/>
              </a:rPr>
              <a:t>-In case </a:t>
            </a:r>
            <a:r>
              <a:rPr lang="en-US" sz="3600" dirty="0" err="1">
                <a:latin typeface="Times New Roman" panose="02020603050405020304" pitchFamily="18" charset="0"/>
                <a:cs typeface="Times New Roman" panose="02020603050405020304" pitchFamily="18" charset="0"/>
              </a:rPr>
              <a:t>foetus</a:t>
            </a:r>
            <a:r>
              <a:rPr lang="en-US" sz="3600" dirty="0">
                <a:latin typeface="Times New Roman" panose="02020603050405020304" pitchFamily="18" charset="0"/>
                <a:cs typeface="Times New Roman" panose="02020603050405020304" pitchFamily="18" charset="0"/>
              </a:rPr>
              <a:t> is dead, and pelvis is adequate, don’t take the mother for c/s but allow vaginal delivery since it causes uterine contractions that reduce bleeding. </a:t>
            </a:r>
          </a:p>
          <a:p>
            <a:pPr marL="356616" lvl="1" indent="0">
              <a:buNone/>
            </a:pPr>
            <a:endParaRPr 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9459174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lnSpcReduction="10000"/>
          </a:bodyPr>
          <a:lstStyle/>
          <a:p>
            <a:pPr marL="82296" indent="0" algn="ctr">
              <a:buNone/>
            </a:pPr>
            <a:endParaRPr lang="en-US" b="1" u="sng" dirty="0"/>
          </a:p>
          <a:p>
            <a:pPr marL="82296" indent="0" algn="ctr">
              <a:buNone/>
            </a:pPr>
            <a:r>
              <a:rPr lang="en-US" sz="3600" b="1" dirty="0">
                <a:latin typeface="Times New Roman" panose="02020603050405020304" pitchFamily="18" charset="0"/>
                <a:cs typeface="Times New Roman" panose="02020603050405020304" pitchFamily="18" charset="0"/>
              </a:rPr>
              <a:t>Complications of APH</a:t>
            </a:r>
          </a:p>
          <a:p>
            <a:pPr marL="411480" lvl="1" indent="0">
              <a:buClrTx/>
              <a:buNone/>
            </a:pPr>
            <a:r>
              <a:rPr lang="en-US" sz="3600" dirty="0">
                <a:latin typeface="Times New Roman" panose="02020603050405020304" pitchFamily="18" charset="0"/>
                <a:cs typeface="Times New Roman" panose="02020603050405020304" pitchFamily="18" charset="0"/>
              </a:rPr>
              <a:t>-Puerperal Sepsis incase it was concealed type</a:t>
            </a:r>
          </a:p>
          <a:p>
            <a:pPr marL="411480" lvl="1" indent="0">
              <a:buClrTx/>
              <a:buNone/>
            </a:pPr>
            <a:r>
              <a:rPr lang="en-US" sz="3600" dirty="0">
                <a:latin typeface="Times New Roman" panose="02020603050405020304" pitchFamily="18" charset="0"/>
                <a:cs typeface="Times New Roman" panose="02020603050405020304" pitchFamily="18" charset="0"/>
              </a:rPr>
              <a:t>-</a:t>
            </a:r>
            <a:r>
              <a:rPr lang="en-US" sz="3600" dirty="0" err="1">
                <a:latin typeface="Times New Roman" panose="02020603050405020304" pitchFamily="18" charset="0"/>
                <a:cs typeface="Times New Roman" panose="02020603050405020304" pitchFamily="18" charset="0"/>
              </a:rPr>
              <a:t>Anaemia</a:t>
            </a:r>
            <a:r>
              <a:rPr lang="en-US" sz="3600" dirty="0">
                <a:latin typeface="Times New Roman" panose="02020603050405020304" pitchFamily="18" charset="0"/>
                <a:cs typeface="Times New Roman" panose="02020603050405020304" pitchFamily="18" charset="0"/>
              </a:rPr>
              <a:t> due to excess bleeding</a:t>
            </a:r>
          </a:p>
          <a:p>
            <a:pPr marL="411480" lvl="1" indent="0">
              <a:buClrTx/>
              <a:buNone/>
            </a:pPr>
            <a:r>
              <a:rPr lang="en-US" sz="3600" dirty="0">
                <a:latin typeface="Times New Roman" panose="02020603050405020304" pitchFamily="18" charset="0"/>
                <a:cs typeface="Times New Roman" panose="02020603050405020304" pitchFamily="18" charset="0"/>
              </a:rPr>
              <a:t>-Kidney failure</a:t>
            </a:r>
          </a:p>
          <a:p>
            <a:pPr marL="411480" lvl="1" indent="0">
              <a:buClrTx/>
              <a:buNone/>
            </a:pPr>
            <a:r>
              <a:rPr lang="en-US" sz="3600" dirty="0">
                <a:latin typeface="Times New Roman" panose="02020603050405020304" pitchFamily="18" charset="0"/>
                <a:cs typeface="Times New Roman" panose="02020603050405020304" pitchFamily="18" charset="0"/>
              </a:rPr>
              <a:t>-PPH due to </a:t>
            </a:r>
            <a:r>
              <a:rPr lang="en-US" sz="3600" dirty="0" err="1">
                <a:latin typeface="Times New Roman" panose="02020603050405020304" pitchFamily="18" charset="0"/>
                <a:cs typeface="Times New Roman" panose="02020603050405020304" pitchFamily="18" charset="0"/>
              </a:rPr>
              <a:t>hypofibrinogenemia</a:t>
            </a:r>
            <a:r>
              <a:rPr lang="en-US" sz="3600" dirty="0">
                <a:latin typeface="Times New Roman" panose="02020603050405020304" pitchFamily="18" charset="0"/>
                <a:cs typeface="Times New Roman" panose="02020603050405020304" pitchFamily="18" charset="0"/>
              </a:rPr>
              <a:t> or few living ligatures</a:t>
            </a:r>
          </a:p>
          <a:p>
            <a:pPr marL="411480" lvl="1" indent="0">
              <a:buClrTx/>
              <a:buNone/>
            </a:pPr>
            <a:r>
              <a:rPr lang="en-US" sz="3600" dirty="0">
                <a:latin typeface="Times New Roman" panose="02020603050405020304" pitchFamily="18" charset="0"/>
                <a:cs typeface="Times New Roman" panose="02020603050405020304" pitchFamily="18" charset="0"/>
              </a:rPr>
              <a:t>-Asphyxia </a:t>
            </a:r>
            <a:r>
              <a:rPr lang="en-US" sz="3600" dirty="0" err="1">
                <a:latin typeface="Times New Roman" panose="02020603050405020304" pitchFamily="18" charset="0"/>
                <a:cs typeface="Times New Roman" panose="02020603050405020304" pitchFamily="18" charset="0"/>
              </a:rPr>
              <a:t>neonatorum</a:t>
            </a:r>
            <a:endParaRPr lang="en-US" sz="3600" dirty="0">
              <a:latin typeface="Times New Roman" panose="02020603050405020304" pitchFamily="18" charset="0"/>
              <a:cs typeface="Times New Roman" panose="02020603050405020304" pitchFamily="18" charset="0"/>
            </a:endParaRPr>
          </a:p>
          <a:p>
            <a:pPr marL="411480" lvl="1" indent="0">
              <a:buClrTx/>
              <a:buNone/>
            </a:pPr>
            <a:r>
              <a:rPr lang="en-US" sz="3600" dirty="0">
                <a:latin typeface="Times New Roman" panose="02020603050405020304" pitchFamily="18" charset="0"/>
                <a:cs typeface="Times New Roman" panose="02020603050405020304" pitchFamily="18" charset="0"/>
              </a:rPr>
              <a:t>-Preterm/SGA babies</a:t>
            </a:r>
          </a:p>
          <a:p>
            <a:pPr marL="411480" lvl="1" indent="0">
              <a:buClrTx/>
              <a:buNone/>
            </a:pPr>
            <a:r>
              <a:rPr lang="en-US" sz="3600" dirty="0">
                <a:latin typeface="Times New Roman" panose="02020603050405020304" pitchFamily="18" charset="0"/>
                <a:cs typeface="Times New Roman" panose="02020603050405020304" pitchFamily="18" charset="0"/>
              </a:rPr>
              <a:t>-Still birth</a:t>
            </a:r>
          </a:p>
          <a:p>
            <a:pPr marL="411480" lvl="1" indent="0">
              <a:buClrTx/>
              <a:buNone/>
            </a:pPr>
            <a:r>
              <a:rPr lang="en-US" sz="3600" dirty="0">
                <a:latin typeface="Times New Roman" panose="02020603050405020304" pitchFamily="18" charset="0"/>
                <a:cs typeface="Times New Roman" panose="02020603050405020304" pitchFamily="18" charset="0"/>
              </a:rPr>
              <a:t>-Neonatal death as an outcome</a:t>
            </a:r>
          </a:p>
          <a:p>
            <a:pPr marL="411480" lvl="1" indent="0">
              <a:buClrTx/>
              <a:buNone/>
            </a:pPr>
            <a:r>
              <a:rPr lang="en-US" sz="3600" dirty="0">
                <a:latin typeface="Times New Roman" panose="02020603050405020304" pitchFamily="18" charset="0"/>
                <a:cs typeface="Times New Roman" panose="02020603050405020304" pitchFamily="18" charset="0"/>
              </a:rPr>
              <a:t>-Maternal death</a:t>
            </a:r>
          </a:p>
        </p:txBody>
      </p:sp>
    </p:spTree>
    <p:extLst>
      <p:ext uri="{BB962C8B-B14F-4D97-AF65-F5344CB8AC3E}">
        <p14:creationId xmlns:p14="http://schemas.microsoft.com/office/powerpoint/2010/main" val="1729860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lstStyle/>
          <a:p>
            <a:pPr marL="0" indent="0">
              <a:buNone/>
            </a:pPr>
            <a:r>
              <a:rPr lang="en-US" sz="3600" b="1" dirty="0">
                <a:latin typeface="Times New Roman" panose="02020603050405020304" pitchFamily="18" charset="0"/>
                <a:cs typeface="Times New Roman" panose="02020603050405020304" pitchFamily="18" charset="0"/>
              </a:rPr>
              <a:t>Emergency Obstetric Care: </a:t>
            </a:r>
          </a:p>
          <a:p>
            <a:pPr marL="0" indent="0">
              <a:buNone/>
            </a:pPr>
            <a:r>
              <a:rPr lang="en-US" sz="3600" dirty="0">
                <a:latin typeface="Times New Roman" panose="02020603050405020304" pitchFamily="18" charset="0"/>
                <a:cs typeface="Times New Roman" panose="02020603050405020304" pitchFamily="18" charset="0"/>
              </a:rPr>
              <a:t>-This refers to  a  set  of  minimal health  care  elements, which  should  be  availed  to  all women during pregnancy and delivery. </a:t>
            </a:r>
          </a:p>
          <a:p>
            <a:pPr marL="0" indent="0">
              <a:buNone/>
            </a:pPr>
            <a:r>
              <a:rPr lang="en-US" sz="3600" dirty="0">
                <a:latin typeface="Times New Roman" panose="02020603050405020304" pitchFamily="18" charset="0"/>
                <a:cs typeface="Times New Roman" panose="02020603050405020304" pitchFamily="18" charset="0"/>
              </a:rPr>
              <a:t>-It includes both life saving and emergency measures e.g. Caesarean section, manual removal of placenta, </a:t>
            </a:r>
            <a:r>
              <a:rPr lang="en-US" sz="3600" dirty="0" err="1">
                <a:latin typeface="Times New Roman" panose="02020603050405020304" pitchFamily="18" charset="0"/>
                <a:cs typeface="Times New Roman" panose="02020603050405020304" pitchFamily="18" charset="0"/>
              </a:rPr>
              <a:t>etc</a:t>
            </a:r>
            <a:r>
              <a:rPr lang="en-US" sz="3600" dirty="0">
                <a:latin typeface="Times New Roman" panose="02020603050405020304" pitchFamily="18" charset="0"/>
                <a:cs typeface="Times New Roman" panose="02020603050405020304" pitchFamily="18" charset="0"/>
              </a:rPr>
              <a:t>, as well as non-emergency measures (e.g. use of the </a:t>
            </a:r>
            <a:r>
              <a:rPr lang="en-US" sz="3600" dirty="0" err="1">
                <a:latin typeface="Times New Roman" panose="02020603050405020304" pitchFamily="18" charset="0"/>
                <a:cs typeface="Times New Roman" panose="02020603050405020304" pitchFamily="18" charset="0"/>
              </a:rPr>
              <a:t>partograph</a:t>
            </a:r>
            <a:r>
              <a:rPr lang="en-US" sz="3600" dirty="0">
                <a:latin typeface="Times New Roman" panose="02020603050405020304" pitchFamily="18" charset="0"/>
                <a:cs typeface="Times New Roman" panose="02020603050405020304" pitchFamily="18" charset="0"/>
              </a:rPr>
              <a:t> to  monitor  </a:t>
            </a:r>
            <a:r>
              <a:rPr lang="en-US" sz="3600" dirty="0" err="1">
                <a:latin typeface="Times New Roman" panose="02020603050405020304" pitchFamily="18" charset="0"/>
                <a:cs typeface="Times New Roman" panose="02020603050405020304" pitchFamily="18" charset="0"/>
              </a:rPr>
              <a:t>labour</a:t>
            </a:r>
            <a:r>
              <a:rPr lang="en-US" sz="3600" dirty="0">
                <a:latin typeface="Times New Roman" panose="02020603050405020304" pitchFamily="18" charset="0"/>
                <a:cs typeface="Times New Roman" panose="02020603050405020304" pitchFamily="18" charset="0"/>
              </a:rPr>
              <a:t>,  active  management  of  the  third  stage  of  </a:t>
            </a:r>
            <a:r>
              <a:rPr lang="en-US" sz="3600" dirty="0" err="1">
                <a:latin typeface="Times New Roman" panose="02020603050405020304" pitchFamily="18" charset="0"/>
                <a:cs typeface="Times New Roman" panose="02020603050405020304" pitchFamily="18" charset="0"/>
              </a:rPr>
              <a:t>labour</a:t>
            </a:r>
            <a:r>
              <a:rPr lang="en-US" sz="3600" dirty="0">
                <a:latin typeface="Times New Roman" panose="02020603050405020304" pitchFamily="18" charset="0"/>
                <a:cs typeface="Times New Roman" panose="02020603050405020304" pitchFamily="18" charset="0"/>
              </a:rPr>
              <a:t>,  etc.)</a:t>
            </a:r>
          </a:p>
        </p:txBody>
      </p:sp>
    </p:spTree>
    <p:extLst>
      <p:ext uri="{BB962C8B-B14F-4D97-AF65-F5344CB8AC3E}">
        <p14:creationId xmlns:p14="http://schemas.microsoft.com/office/powerpoint/2010/main" val="95756104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0800" y="2362200"/>
            <a:ext cx="9997440" cy="1143000"/>
          </a:xfrm>
        </p:spPr>
        <p:txBody>
          <a:bodyPr/>
          <a:lstStyle/>
          <a:p>
            <a:r>
              <a:rPr lang="en-US" sz="3600" b="1" dirty="0">
                <a:latin typeface="Times New Roman" panose="02020603050405020304" pitchFamily="18" charset="0"/>
                <a:cs typeface="Times New Roman" panose="02020603050405020304" pitchFamily="18" charset="0"/>
              </a:rPr>
              <a:t>THE         END</a:t>
            </a:r>
            <a:endParaRPr lang="en-US" sz="3600" b="1" dirty="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42071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pPr marL="82296" indent="0">
              <a:buNone/>
            </a:pPr>
            <a:r>
              <a:rPr lang="en-US" sz="3600" b="1" dirty="0">
                <a:latin typeface="Times New Roman" panose="02020603050405020304" pitchFamily="18" charset="0"/>
                <a:cs typeface="Times New Roman" panose="02020603050405020304" pitchFamily="18" charset="0"/>
              </a:rPr>
              <a:t>3. POSTPARTUM HEMORRHAGE (PPH)</a:t>
            </a:r>
          </a:p>
          <a:p>
            <a:pPr marL="82296" indent="0">
              <a:buNone/>
            </a:pPr>
            <a:r>
              <a:rPr lang="en-US" sz="3600" b="1" dirty="0">
                <a:latin typeface="Times New Roman" panose="02020603050405020304" pitchFamily="18" charset="0"/>
                <a:cs typeface="Times New Roman" panose="02020603050405020304" pitchFamily="18" charset="0"/>
              </a:rPr>
              <a:t>Definition;</a:t>
            </a:r>
          </a:p>
          <a:p>
            <a:pPr marL="0" indent="0">
              <a:buNone/>
            </a:pPr>
            <a:r>
              <a:rPr lang="en-US" sz="3600" dirty="0">
                <a:latin typeface="Times New Roman" panose="02020603050405020304" pitchFamily="18" charset="0"/>
                <a:cs typeface="Times New Roman" panose="02020603050405020304" pitchFamily="18" charset="0"/>
              </a:rPr>
              <a:t>-PPH refers to excessive bleeding from the genital tract (per vaginal) of an amount exceeding 500ml soon after delivery up to the end of </a:t>
            </a:r>
            <a:r>
              <a:rPr lang="en-US" sz="3600" dirty="0" err="1">
                <a:latin typeface="Times New Roman" panose="02020603050405020304" pitchFamily="18" charset="0"/>
                <a:cs typeface="Times New Roman" panose="02020603050405020304" pitchFamily="18" charset="0"/>
              </a:rPr>
              <a:t>puerperium</a:t>
            </a:r>
            <a:r>
              <a:rPr lang="en-US" sz="3600" dirty="0">
                <a:latin typeface="Times New Roman" panose="02020603050405020304" pitchFamily="18" charset="0"/>
                <a:cs typeface="Times New Roman" panose="02020603050405020304" pitchFamily="18" charset="0"/>
              </a:rPr>
              <a:t> (6weeks to max.12 weeks postpartum). </a:t>
            </a:r>
          </a:p>
          <a:p>
            <a:pPr marL="0" indent="0">
              <a:buNone/>
            </a:pPr>
            <a:r>
              <a:rPr lang="en-US" sz="3600" dirty="0">
                <a:latin typeface="Times New Roman" panose="02020603050405020304" pitchFamily="18" charset="0"/>
                <a:cs typeface="Times New Roman" panose="02020603050405020304" pitchFamily="18" charset="0"/>
              </a:rPr>
              <a:t>-If it occurs within 24 hours, it is called </a:t>
            </a:r>
            <a:r>
              <a:rPr lang="en-US" sz="3600" b="1" dirty="0">
                <a:latin typeface="Times New Roman" panose="02020603050405020304" pitchFamily="18" charset="0"/>
                <a:cs typeface="Times New Roman" panose="02020603050405020304" pitchFamily="18" charset="0"/>
              </a:rPr>
              <a:t>primary PPH</a:t>
            </a:r>
            <a:r>
              <a:rPr lang="en-US" sz="3600" dirty="0">
                <a:latin typeface="Times New Roman" panose="02020603050405020304" pitchFamily="18" charset="0"/>
                <a:cs typeface="Times New Roman" panose="02020603050405020304" pitchFamily="18" charset="0"/>
              </a:rPr>
              <a:t>, but if it occurs after 24hours of delivery and up to about 12 weeks postpartum, it is called </a:t>
            </a:r>
            <a:r>
              <a:rPr lang="en-US" sz="3600" b="1" dirty="0">
                <a:latin typeface="Times New Roman" panose="02020603050405020304" pitchFamily="18" charset="0"/>
                <a:cs typeface="Times New Roman" panose="02020603050405020304" pitchFamily="18" charset="0"/>
              </a:rPr>
              <a:t>secondary PPH.</a:t>
            </a:r>
          </a:p>
          <a:p>
            <a:pPr marL="0" indent="0">
              <a:buNone/>
            </a:pPr>
            <a:r>
              <a:rPr lang="en-US" sz="3600" dirty="0">
                <a:latin typeface="Times New Roman" panose="02020603050405020304" pitchFamily="18" charset="0"/>
                <a:cs typeface="Times New Roman" panose="02020603050405020304" pitchFamily="18" charset="0"/>
              </a:rPr>
              <a:t>-It is an obstetric emergency and a major complication of </a:t>
            </a:r>
            <a:r>
              <a:rPr lang="en-US" sz="3600" dirty="0" err="1">
                <a:latin typeface="Times New Roman" panose="02020603050405020304" pitchFamily="18" charset="0"/>
                <a:cs typeface="Times New Roman" panose="02020603050405020304" pitchFamily="18" charset="0"/>
              </a:rPr>
              <a:t>puerperium</a:t>
            </a:r>
            <a:r>
              <a:rPr lang="en-US" sz="3600" dirty="0">
                <a:latin typeface="Times New Roman" panose="02020603050405020304" pitchFamily="18" charset="0"/>
                <a:cs typeface="Times New Roman" panose="02020603050405020304" pitchFamily="18" charset="0"/>
              </a:rPr>
              <a:t> hence immediate interventions required to save the life of the mother.</a:t>
            </a: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500041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lstStyle/>
          <a:p>
            <a:pPr marL="82296" indent="0" algn="ctr">
              <a:buNone/>
            </a:pPr>
            <a:r>
              <a:rPr lang="en-US" sz="3600" b="1" dirty="0">
                <a:latin typeface="Times New Roman" panose="02020603050405020304" pitchFamily="18" charset="0"/>
                <a:cs typeface="Times New Roman" panose="02020603050405020304" pitchFamily="18" charset="0"/>
              </a:rPr>
              <a:t>Predisposing Factors to PPH</a:t>
            </a:r>
          </a:p>
          <a:p>
            <a:pPr marL="928116" lvl="1" indent="-571500">
              <a:buClrTx/>
              <a:buFont typeface="+mj-lt"/>
              <a:buAutoNum type="romanLcPeriod"/>
            </a:pPr>
            <a:r>
              <a:rPr lang="en-US" sz="3600" dirty="0">
                <a:latin typeface="Times New Roman" panose="02020603050405020304" pitchFamily="18" charset="0"/>
                <a:cs typeface="Times New Roman" panose="02020603050405020304" pitchFamily="18" charset="0"/>
              </a:rPr>
              <a:t>Previous history of PPH or retained placenta</a:t>
            </a:r>
          </a:p>
          <a:p>
            <a:pPr marL="928116" lvl="1" indent="-571500">
              <a:buClrTx/>
              <a:buFont typeface="+mj-lt"/>
              <a:buAutoNum type="romanLcPeriod"/>
            </a:pPr>
            <a:r>
              <a:rPr lang="en-US" sz="3600" dirty="0">
                <a:latin typeface="Times New Roman" panose="02020603050405020304" pitchFamily="18" charset="0"/>
                <a:cs typeface="Times New Roman" panose="02020603050405020304" pitchFamily="18" charset="0"/>
              </a:rPr>
              <a:t>High Parity resulting in uterine scar tissue</a:t>
            </a:r>
          </a:p>
          <a:p>
            <a:pPr marL="928116" lvl="1" indent="-571500">
              <a:buClrTx/>
              <a:buFont typeface="+mj-lt"/>
              <a:buAutoNum type="romanLcPeriod"/>
            </a:pPr>
            <a:r>
              <a:rPr lang="en-US" sz="3600" dirty="0">
                <a:latin typeface="Times New Roman" panose="02020603050405020304" pitchFamily="18" charset="0"/>
                <a:cs typeface="Times New Roman" panose="02020603050405020304" pitchFamily="18" charset="0"/>
              </a:rPr>
              <a:t>Presence of fibroids</a:t>
            </a:r>
          </a:p>
          <a:p>
            <a:pPr marL="928116" lvl="1" indent="-571500">
              <a:buClrTx/>
              <a:buFont typeface="+mj-lt"/>
              <a:buAutoNum type="romanLcPeriod"/>
            </a:pPr>
            <a:r>
              <a:rPr lang="en-US" sz="3600" dirty="0">
                <a:latin typeface="Times New Roman" panose="02020603050405020304" pitchFamily="18" charset="0"/>
                <a:cs typeface="Times New Roman" panose="02020603050405020304" pitchFamily="18" charset="0"/>
              </a:rPr>
              <a:t>Maternal </a:t>
            </a:r>
            <a:r>
              <a:rPr lang="en-US" sz="3600" dirty="0" err="1">
                <a:latin typeface="Times New Roman" panose="02020603050405020304" pitchFamily="18" charset="0"/>
                <a:cs typeface="Times New Roman" panose="02020603050405020304" pitchFamily="18" charset="0"/>
              </a:rPr>
              <a:t>Anaemia</a:t>
            </a:r>
            <a:endParaRPr lang="en-US" sz="3600" dirty="0">
              <a:latin typeface="Times New Roman" panose="02020603050405020304" pitchFamily="18" charset="0"/>
              <a:cs typeface="Times New Roman" panose="02020603050405020304" pitchFamily="18" charset="0"/>
            </a:endParaRPr>
          </a:p>
          <a:p>
            <a:pPr marL="928116" lvl="1" indent="-571500">
              <a:buClrTx/>
              <a:buFont typeface="+mj-lt"/>
              <a:buAutoNum type="romanLcPeriod"/>
            </a:pPr>
            <a:r>
              <a:rPr lang="en-US" sz="3600" dirty="0">
                <a:latin typeface="Times New Roman" panose="02020603050405020304" pitchFamily="18" charset="0"/>
                <a:cs typeface="Times New Roman" panose="02020603050405020304" pitchFamily="18" charset="0"/>
              </a:rPr>
              <a:t>Ketoacidosis</a:t>
            </a:r>
          </a:p>
          <a:p>
            <a:pPr marL="928116" lvl="1" indent="-571500">
              <a:buClrTx/>
              <a:buFont typeface="+mj-lt"/>
              <a:buAutoNum type="romanLcPeriod"/>
            </a:pPr>
            <a:r>
              <a:rPr lang="en-US" sz="3600" dirty="0">
                <a:latin typeface="Times New Roman" panose="02020603050405020304" pitchFamily="18" charset="0"/>
                <a:cs typeface="Times New Roman" panose="02020603050405020304" pitchFamily="18" charset="0"/>
              </a:rPr>
              <a:t>Multiple Pregnancy</a:t>
            </a: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31205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pPr marL="82296" indent="0">
              <a:buNone/>
            </a:pPr>
            <a:r>
              <a:rPr lang="en-US" sz="3600" b="1" dirty="0">
                <a:latin typeface="Times New Roman" panose="02020603050405020304" pitchFamily="18" charset="0"/>
                <a:cs typeface="Times New Roman" panose="02020603050405020304" pitchFamily="18" charset="0"/>
              </a:rPr>
              <a:t>Causes of PPH (4Ts)</a:t>
            </a:r>
          </a:p>
          <a:p>
            <a:pPr marL="870966" lvl="1" indent="-514350">
              <a:buClrTx/>
              <a:buFont typeface="+mj-lt"/>
              <a:buAutoNum type="alphaLcParenR"/>
            </a:pPr>
            <a:r>
              <a:rPr lang="en-US" sz="3600" b="1" dirty="0">
                <a:latin typeface="Times New Roman" panose="02020603050405020304" pitchFamily="18" charset="0"/>
                <a:cs typeface="Times New Roman" panose="02020603050405020304" pitchFamily="18" charset="0"/>
              </a:rPr>
              <a:t>Atonic uterus </a:t>
            </a:r>
            <a:r>
              <a:rPr lang="en-US" sz="3600" dirty="0">
                <a:latin typeface="Times New Roman" panose="02020603050405020304" pitchFamily="18" charset="0"/>
                <a:cs typeface="Times New Roman" panose="02020603050405020304" pitchFamily="18" charset="0"/>
              </a:rPr>
              <a:t>(T-Tone);  </a:t>
            </a:r>
          </a:p>
          <a:p>
            <a:pPr marL="870966" lvl="1" indent="-514350">
              <a:buClrTx/>
              <a:buFont typeface="+mj-lt"/>
              <a:buAutoNum type="alphaLcParenR"/>
            </a:pPr>
            <a:r>
              <a:rPr lang="en-US" sz="3600" b="1" dirty="0">
                <a:latin typeface="Times New Roman" panose="02020603050405020304" pitchFamily="18" charset="0"/>
                <a:cs typeface="Times New Roman" panose="02020603050405020304" pitchFamily="18" charset="0"/>
              </a:rPr>
              <a:t>Retained products of conception (</a:t>
            </a:r>
            <a:r>
              <a:rPr lang="en-US" sz="3600" dirty="0">
                <a:latin typeface="Times New Roman" panose="02020603050405020304" pitchFamily="18" charset="0"/>
                <a:cs typeface="Times New Roman" panose="02020603050405020304" pitchFamily="18" charset="0"/>
              </a:rPr>
              <a:t>T-Tissues); </a:t>
            </a:r>
            <a:endParaRPr lang="en-US" sz="3600" b="1" dirty="0">
              <a:latin typeface="Times New Roman" panose="02020603050405020304" pitchFamily="18" charset="0"/>
              <a:cs typeface="Times New Roman" panose="02020603050405020304" pitchFamily="18" charset="0"/>
            </a:endParaRPr>
          </a:p>
          <a:p>
            <a:pPr marL="870966" lvl="1" indent="-514350">
              <a:buClrTx/>
              <a:buFont typeface="+mj-lt"/>
              <a:buAutoNum type="alphaLcParenR"/>
            </a:pPr>
            <a:r>
              <a:rPr lang="en-US" sz="3600" b="1" dirty="0">
                <a:latin typeface="Times New Roman" panose="02020603050405020304" pitchFamily="18" charset="0"/>
                <a:cs typeface="Times New Roman" panose="02020603050405020304" pitchFamily="18" charset="0"/>
              </a:rPr>
              <a:t>Trauma</a:t>
            </a:r>
            <a:r>
              <a:rPr lang="en-US" sz="3600" dirty="0">
                <a:latin typeface="Times New Roman" panose="02020603050405020304" pitchFamily="18" charset="0"/>
                <a:cs typeface="Times New Roman" panose="02020603050405020304" pitchFamily="18" charset="0"/>
              </a:rPr>
              <a:t> to the genital organs (T-trauma)</a:t>
            </a:r>
          </a:p>
          <a:p>
            <a:pPr marL="870966" lvl="1" indent="-514350">
              <a:buClrTx/>
              <a:buFont typeface="+mj-lt"/>
              <a:buAutoNum type="alphaLcParenR"/>
            </a:pPr>
            <a:r>
              <a:rPr lang="en-US" sz="3600" b="1" dirty="0">
                <a:latin typeface="Times New Roman" panose="02020603050405020304" pitchFamily="18" charset="0"/>
                <a:cs typeface="Times New Roman" panose="02020603050405020304" pitchFamily="18" charset="0"/>
              </a:rPr>
              <a:t>Coagulation disorders </a:t>
            </a:r>
            <a:r>
              <a:rPr lang="en-US" sz="3600" dirty="0">
                <a:latin typeface="Times New Roman" panose="02020603050405020304" pitchFamily="18" charset="0"/>
                <a:cs typeface="Times New Roman" panose="02020603050405020304" pitchFamily="18" charset="0"/>
              </a:rPr>
              <a:t>(T-Thrombin); </a:t>
            </a:r>
          </a:p>
          <a:p>
            <a:pPr marL="82296" indent="0">
              <a:buClrTx/>
              <a:buNone/>
            </a:pPr>
            <a:endParaRPr lang="en-US" sz="3600" b="1" dirty="0">
              <a:latin typeface="Times New Roman" panose="02020603050405020304" pitchFamily="18" charset="0"/>
              <a:cs typeface="Times New Roman" panose="02020603050405020304" pitchFamily="18" charset="0"/>
            </a:endParaRPr>
          </a:p>
          <a:p>
            <a:pPr marL="82296" indent="0">
              <a:buClrTx/>
              <a:buNone/>
            </a:pPr>
            <a:r>
              <a:rPr lang="en-US" sz="3600" b="1" dirty="0">
                <a:latin typeface="Times New Roman" panose="02020603050405020304" pitchFamily="18" charset="0"/>
                <a:cs typeface="Times New Roman" panose="02020603050405020304" pitchFamily="18" charset="0"/>
              </a:rPr>
              <a:t>NB:</a:t>
            </a:r>
            <a:r>
              <a:rPr lang="en-US" sz="3600" dirty="0">
                <a:latin typeface="Times New Roman" panose="02020603050405020304" pitchFamily="18" charset="0"/>
                <a:cs typeface="Times New Roman" panose="02020603050405020304" pitchFamily="18" charset="0"/>
              </a:rPr>
              <a:t> The most important way of managing PPH is to determine the cause of the bleeding then manage the condition as per the cause.</a:t>
            </a:r>
          </a:p>
        </p:txBody>
      </p:sp>
    </p:spTree>
    <p:extLst>
      <p:ext uri="{BB962C8B-B14F-4D97-AF65-F5344CB8AC3E}">
        <p14:creationId xmlns:p14="http://schemas.microsoft.com/office/powerpoint/2010/main" val="319755565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pPr marL="596646" indent="-514350">
              <a:buClrTx/>
              <a:buFont typeface="+mj-lt"/>
              <a:buAutoNum type="alphaLcParenR"/>
            </a:pPr>
            <a:r>
              <a:rPr lang="en-US" sz="3600" b="1" dirty="0">
                <a:latin typeface="Times New Roman" panose="02020603050405020304" pitchFamily="18" charset="0"/>
                <a:cs typeface="Times New Roman" panose="02020603050405020304" pitchFamily="18" charset="0"/>
              </a:rPr>
              <a:t>Atonic uterus and retained products of conception</a:t>
            </a:r>
          </a:p>
          <a:p>
            <a:pPr marL="0" indent="0">
              <a:buNone/>
            </a:pPr>
            <a:r>
              <a:rPr lang="en-US" sz="3600" dirty="0">
                <a:latin typeface="Times New Roman" panose="02020603050405020304" pitchFamily="18" charset="0"/>
                <a:cs typeface="Times New Roman" panose="02020603050405020304" pitchFamily="18" charset="0"/>
              </a:rPr>
              <a:t>-Atonic uterus refers to the failure of the uterus to contract and retract after delivery of the baby.</a:t>
            </a:r>
          </a:p>
          <a:p>
            <a:pPr marL="82296" indent="0">
              <a:buNone/>
            </a:pPr>
            <a:r>
              <a:rPr lang="en-US" sz="3600" b="1" dirty="0">
                <a:latin typeface="Times New Roman" panose="02020603050405020304" pitchFamily="18" charset="0"/>
                <a:cs typeface="Times New Roman" panose="02020603050405020304" pitchFamily="18" charset="0"/>
              </a:rPr>
              <a:t>Causes of atonic uterus</a:t>
            </a:r>
          </a:p>
          <a:p>
            <a:pPr marL="939546" indent="-857250">
              <a:buClrTx/>
              <a:buAutoNum type="romanLcParenR"/>
            </a:pPr>
            <a:r>
              <a:rPr lang="en-US" sz="3600" dirty="0">
                <a:latin typeface="Times New Roman" panose="02020603050405020304" pitchFamily="18" charset="0"/>
                <a:cs typeface="Times New Roman" panose="02020603050405020304" pitchFamily="18" charset="0"/>
              </a:rPr>
              <a:t>Precipitate </a:t>
            </a:r>
            <a:r>
              <a:rPr lang="en-US" sz="3600" dirty="0" err="1">
                <a:latin typeface="Times New Roman" panose="02020603050405020304" pitchFamily="18" charset="0"/>
                <a:cs typeface="Times New Roman" panose="02020603050405020304" pitchFamily="18" charset="0"/>
              </a:rPr>
              <a:t>Labour</a:t>
            </a:r>
            <a:r>
              <a:rPr lang="en-US" sz="3600" dirty="0">
                <a:latin typeface="Times New Roman" panose="02020603050405020304" pitchFamily="18" charset="0"/>
                <a:cs typeface="Times New Roman" panose="02020603050405020304" pitchFamily="18" charset="0"/>
              </a:rPr>
              <a:t> or Prolonged </a:t>
            </a:r>
            <a:r>
              <a:rPr lang="en-US" sz="3600" dirty="0" err="1">
                <a:latin typeface="Times New Roman" panose="02020603050405020304" pitchFamily="18" charset="0"/>
                <a:cs typeface="Times New Roman" panose="02020603050405020304" pitchFamily="18" charset="0"/>
              </a:rPr>
              <a:t>labour</a:t>
            </a:r>
            <a:endParaRPr lang="en-US" sz="3600" dirty="0">
              <a:latin typeface="Times New Roman" panose="02020603050405020304" pitchFamily="18" charset="0"/>
              <a:cs typeface="Times New Roman" panose="02020603050405020304" pitchFamily="18" charset="0"/>
            </a:endParaRPr>
          </a:p>
          <a:p>
            <a:pPr marL="939546" indent="-857250">
              <a:buClrTx/>
              <a:buAutoNum type="romanLcParenR"/>
            </a:pPr>
            <a:r>
              <a:rPr lang="en-US" sz="3600" dirty="0">
                <a:latin typeface="Times New Roman" panose="02020603050405020304" pitchFamily="18" charset="0"/>
                <a:cs typeface="Times New Roman" panose="02020603050405020304" pitchFamily="18" charset="0"/>
              </a:rPr>
              <a:t>Mismanagement of </a:t>
            </a:r>
            <a:r>
              <a:rPr lang="en-US" sz="3600" dirty="0" err="1">
                <a:latin typeface="Times New Roman" panose="02020603050405020304" pitchFamily="18" charset="0"/>
                <a:cs typeface="Times New Roman" panose="02020603050405020304" pitchFamily="18" charset="0"/>
              </a:rPr>
              <a:t>labour</a:t>
            </a:r>
            <a:endParaRPr lang="en-US" sz="3600" dirty="0">
              <a:latin typeface="Times New Roman" panose="02020603050405020304" pitchFamily="18" charset="0"/>
              <a:cs typeface="Times New Roman" panose="02020603050405020304" pitchFamily="18" charset="0"/>
            </a:endParaRPr>
          </a:p>
          <a:p>
            <a:pPr lvl="1">
              <a:buClrTx/>
              <a:buFont typeface="Wingdings" pitchFamily="2" charset="2"/>
              <a:buChar char="Ø"/>
            </a:pPr>
            <a:r>
              <a:rPr lang="en-US" sz="3600" dirty="0">
                <a:latin typeface="Times New Roman" panose="02020603050405020304" pitchFamily="18" charset="0"/>
                <a:cs typeface="Times New Roman" panose="02020603050405020304" pitchFamily="18" charset="0"/>
              </a:rPr>
              <a:t>High dose of analgesics during first stage of </a:t>
            </a:r>
            <a:r>
              <a:rPr lang="en-US" sz="3600" dirty="0" err="1">
                <a:latin typeface="Times New Roman" panose="02020603050405020304" pitchFamily="18" charset="0"/>
                <a:cs typeface="Times New Roman" panose="02020603050405020304" pitchFamily="18" charset="0"/>
              </a:rPr>
              <a:t>labour</a:t>
            </a:r>
            <a:endParaRPr lang="en-US" sz="3600" dirty="0">
              <a:latin typeface="Times New Roman" panose="02020603050405020304" pitchFamily="18" charset="0"/>
              <a:cs typeface="Times New Roman" panose="02020603050405020304" pitchFamily="18" charset="0"/>
            </a:endParaRPr>
          </a:p>
          <a:p>
            <a:pPr lvl="1">
              <a:buClrTx/>
              <a:buFont typeface="Wingdings" pitchFamily="2" charset="2"/>
              <a:buChar char="Ø"/>
            </a:pPr>
            <a:r>
              <a:rPr lang="en-US" sz="3600" dirty="0">
                <a:latin typeface="Times New Roman" panose="02020603050405020304" pitchFamily="18" charset="0"/>
                <a:cs typeface="Times New Roman" panose="02020603050405020304" pitchFamily="18" charset="0"/>
              </a:rPr>
              <a:t>Full bladder interferes with the contraction of the uterus</a:t>
            </a:r>
          </a:p>
        </p:txBody>
      </p:sp>
    </p:spTree>
    <p:extLst>
      <p:ext uri="{BB962C8B-B14F-4D97-AF65-F5344CB8AC3E}">
        <p14:creationId xmlns:p14="http://schemas.microsoft.com/office/powerpoint/2010/main" val="118346569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7999"/>
          </a:xfrm>
        </p:spPr>
        <p:txBody>
          <a:bodyPr/>
          <a:lstStyle/>
          <a:p>
            <a:pPr marL="457200" lvl="1" indent="0">
              <a:buClrTx/>
              <a:buNone/>
            </a:pPr>
            <a:r>
              <a:rPr lang="en-US" sz="3600" b="1" dirty="0">
                <a:latin typeface="Times New Roman" panose="02020603050405020304" pitchFamily="18" charset="0"/>
                <a:cs typeface="Times New Roman" panose="02020603050405020304" pitchFamily="18" charset="0"/>
              </a:rPr>
              <a:t>Mismanagement of </a:t>
            </a:r>
            <a:r>
              <a:rPr lang="en-US" sz="3600" b="1" dirty="0" err="1">
                <a:latin typeface="Times New Roman" panose="02020603050405020304" pitchFamily="18" charset="0"/>
                <a:cs typeface="Times New Roman" panose="02020603050405020304" pitchFamily="18" charset="0"/>
              </a:rPr>
              <a:t>labour</a:t>
            </a:r>
            <a:r>
              <a:rPr lang="en-US" sz="3600" b="1" dirty="0">
                <a:latin typeface="Times New Roman" panose="02020603050405020304" pitchFamily="18" charset="0"/>
                <a:cs typeface="Times New Roman" panose="02020603050405020304" pitchFamily="18" charset="0"/>
              </a:rPr>
              <a:t> cont.”</a:t>
            </a:r>
          </a:p>
          <a:p>
            <a:pPr lvl="1">
              <a:buClrTx/>
              <a:buFont typeface="Wingdings" pitchFamily="2" charset="2"/>
              <a:buChar char="Ø"/>
            </a:pPr>
            <a:r>
              <a:rPr lang="en-US" sz="3600" dirty="0">
                <a:latin typeface="Times New Roman" panose="02020603050405020304" pitchFamily="18" charset="0"/>
                <a:cs typeface="Times New Roman" panose="02020603050405020304" pitchFamily="18" charset="0"/>
              </a:rPr>
              <a:t>Rapid expulsion of big babies such that the uterus has no time to retract effectively</a:t>
            </a:r>
          </a:p>
          <a:p>
            <a:pPr lvl="1">
              <a:buClrTx/>
              <a:buFont typeface="Wingdings" pitchFamily="2" charset="2"/>
              <a:buChar char="Ø"/>
            </a:pPr>
            <a:r>
              <a:rPr lang="en-US" sz="3600" dirty="0">
                <a:latin typeface="Times New Roman" panose="02020603050405020304" pitchFamily="18" charset="0"/>
                <a:cs typeface="Times New Roman" panose="02020603050405020304" pitchFamily="18" charset="0"/>
              </a:rPr>
              <a:t>Retained blood clots and membranes</a:t>
            </a:r>
          </a:p>
          <a:p>
            <a:pPr lvl="1">
              <a:buClrTx/>
              <a:buFont typeface="Wingdings" pitchFamily="2" charset="2"/>
              <a:buChar char="Ø"/>
            </a:pPr>
            <a:r>
              <a:rPr lang="en-US" sz="3600" dirty="0">
                <a:latin typeface="Times New Roman" panose="02020603050405020304" pitchFamily="18" charset="0"/>
                <a:cs typeface="Times New Roman" panose="02020603050405020304" pitchFamily="18" charset="0"/>
              </a:rPr>
              <a:t>Mishandling the fundus e.g. kneading produces irregular contractions</a:t>
            </a:r>
          </a:p>
          <a:p>
            <a:pPr lvl="1">
              <a:buClrTx/>
              <a:buFont typeface="Wingdings" pitchFamily="2" charset="2"/>
              <a:buChar char="Ø"/>
            </a:pPr>
            <a:r>
              <a:rPr lang="en-US" sz="3600" dirty="0">
                <a:latin typeface="Times New Roman" panose="02020603050405020304" pitchFamily="18" charset="0"/>
                <a:cs typeface="Times New Roman" panose="02020603050405020304" pitchFamily="18" charset="0"/>
              </a:rPr>
              <a:t>Pulling the placenta before separation</a:t>
            </a:r>
          </a:p>
          <a:p>
            <a:pPr marL="82296" indent="0">
              <a:buClrTx/>
              <a:buNone/>
            </a:pPr>
            <a:r>
              <a:rPr lang="en-US" sz="3600" dirty="0">
                <a:latin typeface="Times New Roman" panose="02020603050405020304" pitchFamily="18" charset="0"/>
                <a:cs typeface="Times New Roman" panose="02020603050405020304" pitchFamily="18" charset="0"/>
              </a:rPr>
              <a:t>iii) Grand multi-parity due to laxity of uterine muscles</a:t>
            </a:r>
          </a:p>
          <a:p>
            <a:endParaRPr 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239876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pPr marL="82296" indent="0">
              <a:buNone/>
            </a:pPr>
            <a:r>
              <a:rPr lang="en-US" sz="3600" b="1" dirty="0">
                <a:latin typeface="Times New Roman" panose="02020603050405020304" pitchFamily="18" charset="0"/>
                <a:cs typeface="Times New Roman" panose="02020603050405020304" pitchFamily="18" charset="0"/>
              </a:rPr>
              <a:t>Causes of atonic uterus Cont.”</a:t>
            </a:r>
          </a:p>
          <a:p>
            <a:pPr marL="82296" indent="0">
              <a:buClrTx/>
              <a:buNone/>
            </a:pPr>
            <a:r>
              <a:rPr lang="en-US" sz="3600" dirty="0">
                <a:latin typeface="Times New Roman" panose="02020603050405020304" pitchFamily="18" charset="0"/>
                <a:cs typeface="Times New Roman" panose="02020603050405020304" pitchFamily="18" charset="0"/>
              </a:rPr>
              <a:t>iv)Over-distension of the uterus muscles during pregnancy due to e.g. </a:t>
            </a:r>
            <a:r>
              <a:rPr lang="en-US" sz="3600" dirty="0" err="1">
                <a:latin typeface="Times New Roman" panose="02020603050405020304" pitchFamily="18" charset="0"/>
                <a:cs typeface="Times New Roman" panose="02020603050405020304" pitchFamily="18" charset="0"/>
              </a:rPr>
              <a:t>polyhydramnios</a:t>
            </a:r>
            <a:r>
              <a:rPr lang="en-US" sz="3600" dirty="0">
                <a:latin typeface="Times New Roman" panose="02020603050405020304" pitchFamily="18" charset="0"/>
                <a:cs typeface="Times New Roman" panose="02020603050405020304" pitchFamily="18" charset="0"/>
              </a:rPr>
              <a:t> or multiple pregnancy,</a:t>
            </a:r>
          </a:p>
          <a:p>
            <a:pPr marL="82296" indent="0">
              <a:buClrTx/>
              <a:buNone/>
            </a:pPr>
            <a:r>
              <a:rPr lang="en-US" sz="3600" dirty="0">
                <a:latin typeface="Times New Roman" panose="02020603050405020304" pitchFamily="18" charset="0"/>
                <a:cs typeface="Times New Roman" panose="02020603050405020304" pitchFamily="18" charset="0"/>
              </a:rPr>
              <a:t>v)Placenta </a:t>
            </a:r>
            <a:r>
              <a:rPr lang="en-US" sz="3600" dirty="0" err="1">
                <a:latin typeface="Times New Roman" panose="02020603050405020304" pitchFamily="18" charset="0"/>
                <a:cs typeface="Times New Roman" panose="02020603050405020304" pitchFamily="18" charset="0"/>
              </a:rPr>
              <a:t>praevia</a:t>
            </a:r>
            <a:r>
              <a:rPr lang="en-US" sz="3600" dirty="0">
                <a:latin typeface="Times New Roman" panose="02020603050405020304" pitchFamily="18" charset="0"/>
                <a:cs typeface="Times New Roman" panose="02020603050405020304" pitchFamily="18" charset="0"/>
              </a:rPr>
              <a:t>; when lower uterine segment cannot contract effectively to control bleeding</a:t>
            </a:r>
          </a:p>
          <a:p>
            <a:pPr marL="82296" indent="0">
              <a:buClrTx/>
              <a:buNone/>
            </a:pPr>
            <a:r>
              <a:rPr lang="en-US" sz="3600" dirty="0">
                <a:latin typeface="Times New Roman" panose="02020603050405020304" pitchFamily="18" charset="0"/>
                <a:cs typeface="Times New Roman" panose="02020603050405020304" pitchFamily="18" charset="0"/>
              </a:rPr>
              <a:t>vi)Placenta abruption</a:t>
            </a:r>
          </a:p>
          <a:p>
            <a:pPr marL="82296" indent="0">
              <a:buClrTx/>
              <a:buNone/>
            </a:pPr>
            <a:r>
              <a:rPr lang="en-US" sz="3600" dirty="0">
                <a:latin typeface="Times New Roman" panose="02020603050405020304" pitchFamily="18" charset="0"/>
                <a:cs typeface="Times New Roman" panose="02020603050405020304" pitchFamily="18" charset="0"/>
              </a:rPr>
              <a:t>vii)Placenta </a:t>
            </a:r>
            <a:r>
              <a:rPr lang="en-US" sz="3600" dirty="0" err="1">
                <a:latin typeface="Times New Roman" panose="02020603050405020304" pitchFamily="18" charset="0"/>
                <a:cs typeface="Times New Roman" panose="02020603050405020304" pitchFamily="18" charset="0"/>
              </a:rPr>
              <a:t>accreta</a:t>
            </a:r>
            <a:r>
              <a:rPr lang="en-US" sz="3600" dirty="0">
                <a:latin typeface="Times New Roman" panose="02020603050405020304" pitchFamily="18" charset="0"/>
                <a:cs typeface="Times New Roman" panose="02020603050405020304" pitchFamily="18" charset="0"/>
              </a:rPr>
              <a:t> (placenta is adherent with chorionic villi penetrating into myometrium and interfere with contraction</a:t>
            </a:r>
          </a:p>
          <a:p>
            <a:pPr marL="82296" indent="0">
              <a:buClrTx/>
              <a:buNone/>
            </a:pPr>
            <a:r>
              <a:rPr lang="en-US" sz="3600" dirty="0">
                <a:latin typeface="Times New Roman" panose="02020603050405020304" pitchFamily="18" charset="0"/>
                <a:cs typeface="Times New Roman" panose="02020603050405020304" pitchFamily="18" charset="0"/>
              </a:rPr>
              <a:t>viii)Uterine blocks e.g. uterine fibroids</a:t>
            </a:r>
          </a:p>
          <a:p>
            <a:pPr marL="82296" indent="0">
              <a:buClrTx/>
              <a:buNone/>
            </a:pPr>
            <a:r>
              <a:rPr lang="en-US" sz="3600" dirty="0">
                <a:latin typeface="Times New Roman" panose="02020603050405020304" pitchFamily="18" charset="0"/>
                <a:cs typeface="Times New Roman" panose="02020603050405020304" pitchFamily="18" charset="0"/>
              </a:rPr>
              <a:t>ix)Endocrine disorders e.g. failure to produce oxytocin</a:t>
            </a: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355452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lstStyle/>
          <a:p>
            <a:pPr marL="82296" indent="0" algn="ctr">
              <a:buNone/>
            </a:pPr>
            <a:r>
              <a:rPr lang="en-US" sz="3600" b="1" dirty="0">
                <a:latin typeface="Times New Roman" panose="02020603050405020304" pitchFamily="18" charset="0"/>
                <a:cs typeface="Times New Roman" panose="02020603050405020304" pitchFamily="18" charset="0"/>
              </a:rPr>
              <a:t>Signs and symptoms of atonic uterus</a:t>
            </a:r>
          </a:p>
          <a:p>
            <a:pPr marL="0" indent="0">
              <a:buNone/>
            </a:pPr>
            <a:r>
              <a:rPr lang="en-US" sz="3600" dirty="0">
                <a:latin typeface="Times New Roman" panose="02020603050405020304" pitchFamily="18" charset="0"/>
                <a:cs typeface="Times New Roman" panose="02020603050405020304" pitchFamily="18" charset="0"/>
              </a:rPr>
              <a:t>-Visible bleeding starts a few minutes after birth of the baby and gushes out like a spring</a:t>
            </a:r>
          </a:p>
          <a:p>
            <a:pPr marL="0" indent="0">
              <a:buNone/>
            </a:pPr>
            <a:r>
              <a:rPr lang="en-US" sz="3600" dirty="0">
                <a:latin typeface="Times New Roman" panose="02020603050405020304" pitchFamily="18" charset="0"/>
                <a:cs typeface="Times New Roman" panose="02020603050405020304" pitchFamily="18" charset="0"/>
              </a:rPr>
              <a:t>-Uterus feels big, soft and doesn’t contract; may be filled with blood or blood clots.</a:t>
            </a:r>
          </a:p>
          <a:p>
            <a:pPr marL="0" indent="0">
              <a:buNone/>
            </a:pPr>
            <a:r>
              <a:rPr lang="en-US" sz="3600" dirty="0">
                <a:latin typeface="Times New Roman" panose="02020603050405020304" pitchFamily="18" charset="0"/>
                <a:cs typeface="Times New Roman" panose="02020603050405020304" pitchFamily="18" charset="0"/>
              </a:rPr>
              <a:t>-Uterus becomes flabby and may not be palpable</a:t>
            </a:r>
          </a:p>
          <a:p>
            <a:pPr marL="0" indent="0">
              <a:buNone/>
            </a:pPr>
            <a:r>
              <a:rPr lang="en-US" sz="3600" b="1" dirty="0">
                <a:latin typeface="Times New Roman" panose="02020603050405020304" pitchFamily="18" charset="0"/>
                <a:cs typeface="Times New Roman" panose="02020603050405020304" pitchFamily="18" charset="0"/>
              </a:rPr>
              <a:t>-Signs of shock </a:t>
            </a:r>
            <a:r>
              <a:rPr lang="en-US" sz="3600" dirty="0">
                <a:latin typeface="Times New Roman" panose="02020603050405020304" pitchFamily="18" charset="0"/>
                <a:cs typeface="Times New Roman" panose="02020603050405020304" pitchFamily="18" charset="0"/>
              </a:rPr>
              <a:t>set in (low BP, rapid weak pulse, cold clammy skin, pallor of </a:t>
            </a:r>
            <a:r>
              <a:rPr lang="en-US" sz="3600" dirty="0" err="1">
                <a:latin typeface="Times New Roman" panose="02020603050405020304" pitchFamily="18" charset="0"/>
                <a:cs typeface="Times New Roman" panose="02020603050405020304" pitchFamily="18" charset="0"/>
              </a:rPr>
              <a:t>conjuctiva</a:t>
            </a:r>
            <a:r>
              <a:rPr lang="en-US" sz="3600" dirty="0">
                <a:latin typeface="Times New Roman" panose="02020603050405020304" pitchFamily="18" charset="0"/>
                <a:cs typeface="Times New Roman" panose="02020603050405020304" pitchFamily="18" charset="0"/>
              </a:rPr>
              <a:t>, palm, altered level of consciousness etc. evidenced by mother becoming restless or drowsy).</a:t>
            </a: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7299390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pPr marL="82296" indent="0" algn="ctr">
              <a:buNone/>
            </a:pPr>
            <a:r>
              <a:rPr lang="en-US" sz="3600" b="1" dirty="0">
                <a:latin typeface="Times New Roman" panose="02020603050405020304" pitchFamily="18" charset="0"/>
                <a:cs typeface="Times New Roman" panose="02020603050405020304" pitchFamily="18" charset="0"/>
              </a:rPr>
              <a:t>Management of Atonic Uterus and Retained Products of Conception </a:t>
            </a:r>
          </a:p>
          <a:p>
            <a:pPr marL="653796" indent="-571500">
              <a:buClrTx/>
              <a:buFont typeface="+mj-lt"/>
              <a:buAutoNum type="romanLcPeriod"/>
            </a:pPr>
            <a:r>
              <a:rPr lang="en-US" sz="3600" b="1" dirty="0">
                <a:latin typeface="Times New Roman" panose="02020603050405020304" pitchFamily="18" charset="0"/>
                <a:cs typeface="Times New Roman" panose="02020603050405020304" pitchFamily="18" charset="0"/>
              </a:rPr>
              <a:t>When placenta is in situ; </a:t>
            </a:r>
          </a:p>
          <a:p>
            <a:pPr marL="0" indent="0">
              <a:buNone/>
            </a:pPr>
            <a:r>
              <a:rPr lang="en-US" sz="3600" dirty="0">
                <a:latin typeface="Times New Roman" panose="02020603050405020304" pitchFamily="18" charset="0"/>
                <a:cs typeface="Times New Roman" panose="02020603050405020304" pitchFamily="18" charset="0"/>
              </a:rPr>
              <a:t>-Ensure bladder is empty,</a:t>
            </a:r>
          </a:p>
          <a:p>
            <a:pPr marL="0" indent="0">
              <a:buNone/>
            </a:pPr>
            <a:r>
              <a:rPr lang="en-US" sz="3600" dirty="0">
                <a:latin typeface="Times New Roman" panose="02020603050405020304" pitchFamily="18" charset="0"/>
                <a:cs typeface="Times New Roman" panose="02020603050405020304" pitchFamily="18" charset="0"/>
              </a:rPr>
              <a:t>-Give </a:t>
            </a:r>
            <a:r>
              <a:rPr lang="en-US" sz="3600" dirty="0" err="1">
                <a:latin typeface="Times New Roman" panose="02020603050405020304" pitchFamily="18" charset="0"/>
                <a:cs typeface="Times New Roman" panose="02020603050405020304" pitchFamily="18" charset="0"/>
              </a:rPr>
              <a:t>ergometrine</a:t>
            </a:r>
            <a:r>
              <a:rPr lang="en-US" sz="3600" dirty="0">
                <a:latin typeface="Times New Roman" panose="02020603050405020304" pitchFamily="18" charset="0"/>
                <a:cs typeface="Times New Roman" panose="02020603050405020304" pitchFamily="18" charset="0"/>
              </a:rPr>
              <a:t> to enhance contractions</a:t>
            </a:r>
          </a:p>
          <a:p>
            <a:pPr marL="0" indent="0">
              <a:buNone/>
            </a:pPr>
            <a:r>
              <a:rPr lang="en-US" sz="3600" dirty="0">
                <a:latin typeface="Times New Roman" panose="02020603050405020304" pitchFamily="18" charset="0"/>
                <a:cs typeface="Times New Roman" panose="02020603050405020304" pitchFamily="18" charset="0"/>
              </a:rPr>
              <a:t>-Massage the fundus of the uterus until it hardens</a:t>
            </a:r>
          </a:p>
          <a:p>
            <a:pPr marL="0" indent="0">
              <a:buNone/>
            </a:pPr>
            <a:r>
              <a:rPr lang="en-US" sz="3600" dirty="0">
                <a:latin typeface="Times New Roman" panose="02020603050405020304" pitchFamily="18" charset="0"/>
                <a:cs typeface="Times New Roman" panose="02020603050405020304" pitchFamily="18" charset="0"/>
              </a:rPr>
              <a:t>-When the uterus is contracted, check for signs of placental separation and if present try CCT</a:t>
            </a:r>
          </a:p>
          <a:p>
            <a:pPr marL="0" indent="0">
              <a:buNone/>
            </a:pPr>
            <a:r>
              <a:rPr lang="en-US" sz="3600" dirty="0">
                <a:latin typeface="Times New Roman" panose="02020603050405020304" pitchFamily="18" charset="0"/>
                <a:cs typeface="Times New Roman" panose="02020603050405020304" pitchFamily="18" charset="0"/>
              </a:rPr>
              <a:t>-If placenta delivery is not successful yet the bleeding continues, give 2</a:t>
            </a:r>
            <a:r>
              <a:rPr lang="en-US" sz="3600" baseline="30000" dirty="0">
                <a:latin typeface="Times New Roman" panose="02020603050405020304" pitchFamily="18" charset="0"/>
                <a:cs typeface="Times New Roman" panose="02020603050405020304" pitchFamily="18" charset="0"/>
              </a:rPr>
              <a:t>nd</a:t>
            </a:r>
            <a:r>
              <a:rPr lang="en-US" sz="3600" dirty="0">
                <a:latin typeface="Times New Roman" panose="02020603050405020304" pitchFamily="18" charset="0"/>
                <a:cs typeface="Times New Roman" panose="02020603050405020304" pitchFamily="18" charset="0"/>
              </a:rPr>
              <a:t> dose of </a:t>
            </a:r>
            <a:r>
              <a:rPr lang="en-US" sz="3600" dirty="0" err="1">
                <a:latin typeface="Times New Roman" panose="02020603050405020304" pitchFamily="18" charset="0"/>
                <a:cs typeface="Times New Roman" panose="02020603050405020304" pitchFamily="18" charset="0"/>
              </a:rPr>
              <a:t>ergometrine</a:t>
            </a:r>
            <a:r>
              <a:rPr lang="en-US" sz="3600" dirty="0">
                <a:latin typeface="Times New Roman" panose="02020603050405020304" pitchFamily="18" charset="0"/>
                <a:cs typeface="Times New Roman" panose="02020603050405020304" pitchFamily="18" charset="0"/>
              </a:rPr>
              <a:t> and prepare for bimanual removal of the placenta under GA</a:t>
            </a:r>
          </a:p>
          <a:p>
            <a:endParaRPr lang="en-US" dirty="0"/>
          </a:p>
          <a:p>
            <a:endParaRPr lang="en-US" dirty="0"/>
          </a:p>
        </p:txBody>
      </p:sp>
    </p:spTree>
    <p:extLst>
      <p:ext uri="{BB962C8B-B14F-4D97-AF65-F5344CB8AC3E}">
        <p14:creationId xmlns:p14="http://schemas.microsoft.com/office/powerpoint/2010/main" val="294602580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pPr marL="653796" indent="-571500">
              <a:buClrTx/>
              <a:buFont typeface="+mj-lt"/>
              <a:buAutoNum type="romanLcPeriod" startAt="2"/>
            </a:pPr>
            <a:r>
              <a:rPr lang="en-US" sz="3600" b="1" dirty="0">
                <a:latin typeface="Times New Roman" panose="02020603050405020304" pitchFamily="18" charset="0"/>
                <a:cs typeface="Times New Roman" panose="02020603050405020304" pitchFamily="18" charset="0"/>
              </a:rPr>
              <a:t>When placenta is out;</a:t>
            </a:r>
          </a:p>
          <a:p>
            <a:pPr marL="0" indent="0">
              <a:buNone/>
            </a:pPr>
            <a:r>
              <a:rPr lang="en-US" sz="3600" dirty="0">
                <a:latin typeface="Times New Roman" panose="02020603050405020304" pitchFamily="18" charset="0"/>
                <a:cs typeface="Times New Roman" panose="02020603050405020304" pitchFamily="18" charset="0"/>
              </a:rPr>
              <a:t>-Massage the uterus for contraction but take care not to cause inversion.</a:t>
            </a:r>
          </a:p>
          <a:p>
            <a:pPr marL="0" indent="0">
              <a:buNone/>
            </a:pPr>
            <a:r>
              <a:rPr lang="en-US" sz="3600" dirty="0">
                <a:latin typeface="Times New Roman" panose="02020603050405020304" pitchFamily="18" charset="0"/>
                <a:cs typeface="Times New Roman" panose="02020603050405020304" pitchFamily="18" charset="0"/>
              </a:rPr>
              <a:t>-Empty the bladder or </a:t>
            </a:r>
            <a:r>
              <a:rPr lang="en-US" sz="3600" dirty="0" err="1">
                <a:latin typeface="Times New Roman" panose="02020603050405020304" pitchFamily="18" charset="0"/>
                <a:cs typeface="Times New Roman" panose="02020603050405020304" pitchFamily="18" charset="0"/>
              </a:rPr>
              <a:t>cathetherize</a:t>
            </a:r>
            <a:r>
              <a:rPr lang="en-US" sz="3600" dirty="0">
                <a:latin typeface="Times New Roman" panose="02020603050405020304" pitchFamily="18" charset="0"/>
                <a:cs typeface="Times New Roman" panose="02020603050405020304" pitchFamily="18" charset="0"/>
              </a:rPr>
              <a:t> as appropriate</a:t>
            </a:r>
          </a:p>
          <a:p>
            <a:pPr marL="0" indent="0">
              <a:buNone/>
            </a:pPr>
            <a:r>
              <a:rPr lang="en-US" sz="3600" dirty="0">
                <a:latin typeface="Times New Roman" panose="02020603050405020304" pitchFamily="18" charset="0"/>
                <a:cs typeface="Times New Roman" panose="02020603050405020304" pitchFamily="18" charset="0"/>
              </a:rPr>
              <a:t>-Expel any clots in the uterus</a:t>
            </a:r>
          </a:p>
          <a:p>
            <a:pPr marL="0" indent="0">
              <a:buNone/>
            </a:pPr>
            <a:r>
              <a:rPr lang="en-US" sz="3600" dirty="0">
                <a:latin typeface="Times New Roman" panose="02020603050405020304" pitchFamily="18" charset="0"/>
                <a:cs typeface="Times New Roman" panose="02020603050405020304" pitchFamily="18" charset="0"/>
              </a:rPr>
              <a:t>-Repeat dose of </a:t>
            </a:r>
            <a:r>
              <a:rPr lang="en-US" sz="3600" dirty="0" err="1">
                <a:latin typeface="Times New Roman" panose="02020603050405020304" pitchFamily="18" charset="0"/>
                <a:cs typeface="Times New Roman" panose="02020603050405020304" pitchFamily="18" charset="0"/>
              </a:rPr>
              <a:t>ergometrine</a:t>
            </a:r>
            <a:r>
              <a:rPr lang="en-US" sz="3600" dirty="0">
                <a:latin typeface="Times New Roman" panose="02020603050405020304" pitchFamily="18" charset="0"/>
                <a:cs typeface="Times New Roman" panose="02020603050405020304" pitchFamily="18" charset="0"/>
              </a:rPr>
              <a:t> or </a:t>
            </a:r>
            <a:r>
              <a:rPr lang="en-US" sz="3600" dirty="0" err="1">
                <a:latin typeface="Times New Roman" panose="02020603050405020304" pitchFamily="18" charset="0"/>
                <a:cs typeface="Times New Roman" panose="02020603050405020304" pitchFamily="18" charset="0"/>
              </a:rPr>
              <a:t>syntometrine</a:t>
            </a:r>
            <a:endParaRPr lang="en-US" sz="3600" dirty="0">
              <a:latin typeface="Times New Roman" panose="02020603050405020304" pitchFamily="18" charset="0"/>
              <a:cs typeface="Times New Roman" panose="02020603050405020304" pitchFamily="18" charset="0"/>
            </a:endParaRPr>
          </a:p>
          <a:p>
            <a:pPr marL="0" indent="0">
              <a:buNone/>
            </a:pPr>
            <a:r>
              <a:rPr lang="en-US" sz="3600" dirty="0">
                <a:latin typeface="Times New Roman" panose="02020603050405020304" pitchFamily="18" charset="0"/>
                <a:cs typeface="Times New Roman" panose="02020603050405020304" pitchFamily="18" charset="0"/>
              </a:rPr>
              <a:t>-Start </a:t>
            </a:r>
            <a:r>
              <a:rPr lang="en-US" sz="3600" dirty="0" err="1">
                <a:latin typeface="Times New Roman" panose="02020603050405020304" pitchFamily="18" charset="0"/>
                <a:cs typeface="Times New Roman" panose="02020603050405020304" pitchFamily="18" charset="0"/>
              </a:rPr>
              <a:t>syntocinon</a:t>
            </a:r>
            <a:r>
              <a:rPr lang="en-US" sz="3600" dirty="0">
                <a:latin typeface="Times New Roman" panose="02020603050405020304" pitchFamily="18" charset="0"/>
                <a:cs typeface="Times New Roman" panose="02020603050405020304" pitchFamily="18" charset="0"/>
              </a:rPr>
              <a:t> 5-20 </a:t>
            </a:r>
            <a:r>
              <a:rPr lang="en-US" sz="3600" dirty="0" err="1">
                <a:latin typeface="Times New Roman" panose="02020603050405020304" pitchFamily="18" charset="0"/>
                <a:cs typeface="Times New Roman" panose="02020603050405020304" pitchFamily="18" charset="0"/>
              </a:rPr>
              <a:t>i.u</a:t>
            </a:r>
            <a:r>
              <a:rPr lang="en-US" sz="3600" dirty="0">
                <a:latin typeface="Times New Roman" panose="02020603050405020304" pitchFamily="18" charset="0"/>
                <a:cs typeface="Times New Roman" panose="02020603050405020304" pitchFamily="18" charset="0"/>
              </a:rPr>
              <a:t>. in 500ml 5% dextrose to run at rate of 40 drops/min and check the effect after 2 hours</a:t>
            </a:r>
          </a:p>
          <a:p>
            <a:pPr marL="0" indent="0">
              <a:buNone/>
            </a:pPr>
            <a:r>
              <a:rPr lang="en-US" sz="3600" dirty="0">
                <a:latin typeface="Times New Roman" panose="02020603050405020304" pitchFamily="18" charset="0"/>
                <a:cs typeface="Times New Roman" panose="02020603050405020304" pitchFamily="18" charset="0"/>
              </a:rPr>
              <a:t>-Check whether the blood is clotting or not to rule out coagulation disorder</a:t>
            </a:r>
          </a:p>
        </p:txBody>
      </p:sp>
    </p:spTree>
    <p:extLst>
      <p:ext uri="{BB962C8B-B14F-4D97-AF65-F5344CB8AC3E}">
        <p14:creationId xmlns:p14="http://schemas.microsoft.com/office/powerpoint/2010/main" val="562457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pPr marL="0" indent="0">
              <a:buNone/>
            </a:pPr>
            <a:r>
              <a:rPr lang="en-US" sz="3600" dirty="0">
                <a:latin typeface="Times New Roman" panose="02020603050405020304" pitchFamily="18" charset="0"/>
                <a:cs typeface="Times New Roman" panose="02020603050405020304" pitchFamily="18" charset="0"/>
              </a:rPr>
              <a:t>-Emergency  Obstetric  Care  is a component of Safe motherhood initiative (SMI) and its functions  are  generally  categorized  as  Basic  Emergency  Obstetric  Care  (</a:t>
            </a:r>
            <a:r>
              <a:rPr lang="en-US" sz="3600" dirty="0" err="1">
                <a:latin typeface="Times New Roman" panose="02020603050405020304" pitchFamily="18" charset="0"/>
                <a:cs typeface="Times New Roman" panose="02020603050405020304" pitchFamily="18" charset="0"/>
              </a:rPr>
              <a:t>BEmOC</a:t>
            </a:r>
            <a:r>
              <a:rPr lang="en-US" sz="3600" dirty="0">
                <a:latin typeface="Times New Roman" panose="02020603050405020304" pitchFamily="18" charset="0"/>
                <a:cs typeface="Times New Roman" panose="02020603050405020304" pitchFamily="18" charset="0"/>
              </a:rPr>
              <a:t>)  and  Comprehensive  Emergency Obstetric care (</a:t>
            </a:r>
            <a:r>
              <a:rPr lang="en-US" sz="3600" dirty="0" err="1">
                <a:latin typeface="Times New Roman" panose="02020603050405020304" pitchFamily="18" charset="0"/>
                <a:cs typeface="Times New Roman" panose="02020603050405020304" pitchFamily="18" charset="0"/>
              </a:rPr>
              <a:t>CEmOC</a:t>
            </a:r>
            <a:r>
              <a:rPr lang="en-US" sz="3600" dirty="0">
                <a:latin typeface="Times New Roman" panose="02020603050405020304" pitchFamily="18" charset="0"/>
                <a:cs typeface="Times New Roman" panose="02020603050405020304" pitchFamily="18" charset="0"/>
              </a:rPr>
              <a:t>). </a:t>
            </a:r>
          </a:p>
          <a:p>
            <a:pPr marL="0" indent="0">
              <a:buNone/>
            </a:pPr>
            <a:r>
              <a:rPr lang="en-US" sz="3600" dirty="0">
                <a:latin typeface="Times New Roman" panose="02020603050405020304" pitchFamily="18" charset="0"/>
                <a:cs typeface="Times New Roman" panose="02020603050405020304" pitchFamily="18" charset="0"/>
              </a:rPr>
              <a:t>-Basic Emergency Obstetric Care includes: </a:t>
            </a:r>
          </a:p>
          <a:p>
            <a:pPr marL="870966" lvl="1" indent="-514350">
              <a:buClrTx/>
              <a:buFont typeface="+mj-lt"/>
              <a:buAutoNum type="arabicPeriod"/>
            </a:pPr>
            <a:r>
              <a:rPr lang="en-US" sz="3600" dirty="0">
                <a:latin typeface="Times New Roman" panose="02020603050405020304" pitchFamily="18" charset="0"/>
                <a:cs typeface="Times New Roman" panose="02020603050405020304" pitchFamily="18" charset="0"/>
              </a:rPr>
              <a:t>Administration of IV antibiotics. </a:t>
            </a:r>
          </a:p>
          <a:p>
            <a:pPr marL="870966" lvl="1" indent="-514350">
              <a:buClrTx/>
              <a:buFont typeface="+mj-lt"/>
              <a:buAutoNum type="arabicPeriod"/>
            </a:pPr>
            <a:r>
              <a:rPr lang="en-US" sz="3600" dirty="0">
                <a:latin typeface="Times New Roman" panose="02020603050405020304" pitchFamily="18" charset="0"/>
                <a:cs typeface="Times New Roman" panose="02020603050405020304" pitchFamily="18" charset="0"/>
              </a:rPr>
              <a:t>Administration of magnesium </a:t>
            </a:r>
            <a:r>
              <a:rPr lang="en-US" sz="3600" dirty="0" err="1">
                <a:latin typeface="Times New Roman" panose="02020603050405020304" pitchFamily="18" charset="0"/>
                <a:cs typeface="Times New Roman" panose="02020603050405020304" pitchFamily="18" charset="0"/>
              </a:rPr>
              <a:t>sulphate</a:t>
            </a:r>
            <a:r>
              <a:rPr lang="en-US" sz="3600" dirty="0">
                <a:latin typeface="Times New Roman" panose="02020603050405020304" pitchFamily="18" charset="0"/>
                <a:cs typeface="Times New Roman" panose="02020603050405020304" pitchFamily="18" charset="0"/>
              </a:rPr>
              <a:t>. </a:t>
            </a:r>
          </a:p>
          <a:p>
            <a:pPr marL="870966" lvl="1" indent="-514350">
              <a:buClrTx/>
              <a:buFont typeface="+mj-lt"/>
              <a:buAutoNum type="arabicPeriod"/>
            </a:pPr>
            <a:r>
              <a:rPr lang="en-US" sz="3600" dirty="0">
                <a:latin typeface="Times New Roman" panose="02020603050405020304" pitchFamily="18" charset="0"/>
                <a:cs typeface="Times New Roman" panose="02020603050405020304" pitchFamily="18" charset="0"/>
              </a:rPr>
              <a:t>Administration of parental </a:t>
            </a:r>
            <a:r>
              <a:rPr lang="en-US" sz="3600" dirty="0" err="1">
                <a:latin typeface="Times New Roman" panose="02020603050405020304" pitchFamily="18" charset="0"/>
                <a:cs typeface="Times New Roman" panose="02020603050405020304" pitchFamily="18" charset="0"/>
              </a:rPr>
              <a:t>oxytocics</a:t>
            </a:r>
            <a:r>
              <a:rPr lang="en-US" sz="3600" dirty="0">
                <a:latin typeface="Times New Roman" panose="02020603050405020304" pitchFamily="18" charset="0"/>
                <a:cs typeface="Times New Roman" panose="02020603050405020304" pitchFamily="18" charset="0"/>
              </a:rPr>
              <a:t>. </a:t>
            </a:r>
          </a:p>
          <a:p>
            <a:pPr marL="870966" lvl="1" indent="-514350">
              <a:buClrTx/>
              <a:buFont typeface="+mj-lt"/>
              <a:buAutoNum type="arabicPeriod"/>
            </a:pPr>
            <a:r>
              <a:rPr lang="en-US" sz="3600" dirty="0">
                <a:latin typeface="Times New Roman" panose="02020603050405020304" pitchFamily="18" charset="0"/>
                <a:cs typeface="Times New Roman" panose="02020603050405020304" pitchFamily="18" charset="0"/>
              </a:rPr>
              <a:t>Performing manual removal of the placenta. </a:t>
            </a:r>
          </a:p>
          <a:p>
            <a:pPr marL="870966" lvl="1" indent="-514350">
              <a:buClrTx/>
              <a:buFont typeface="+mj-lt"/>
              <a:buAutoNum type="arabicPeriod"/>
            </a:pPr>
            <a:r>
              <a:rPr lang="en-US" sz="3600" dirty="0">
                <a:latin typeface="Times New Roman" panose="02020603050405020304" pitchFamily="18" charset="0"/>
                <a:cs typeface="Times New Roman" panose="02020603050405020304" pitchFamily="18" charset="0"/>
              </a:rPr>
              <a:t>Performing removal of retained products. </a:t>
            </a:r>
          </a:p>
        </p:txBody>
      </p:sp>
    </p:spTree>
    <p:extLst>
      <p:ext uri="{BB962C8B-B14F-4D97-AF65-F5344CB8AC3E}">
        <p14:creationId xmlns:p14="http://schemas.microsoft.com/office/powerpoint/2010/main" val="312771153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pPr marL="82296" indent="0">
              <a:buNone/>
            </a:pPr>
            <a:r>
              <a:rPr lang="en-US" sz="3600" b="1" dirty="0">
                <a:latin typeface="Times New Roman" panose="02020603050405020304" pitchFamily="18" charset="0"/>
                <a:cs typeface="Times New Roman" panose="02020603050405020304" pitchFamily="18" charset="0"/>
              </a:rPr>
              <a:t>Cont.”</a:t>
            </a:r>
          </a:p>
          <a:p>
            <a:pPr marL="0" indent="0">
              <a:buNone/>
            </a:pPr>
            <a:r>
              <a:rPr lang="en-US" sz="3600" dirty="0">
                <a:latin typeface="Times New Roman" panose="02020603050405020304" pitchFamily="18" charset="0"/>
                <a:cs typeface="Times New Roman" panose="02020603050405020304" pitchFamily="18" charset="0"/>
              </a:rPr>
              <a:t>-Start IVF dextrose 5% alternate with N/S</a:t>
            </a:r>
          </a:p>
          <a:p>
            <a:pPr marL="0" indent="0">
              <a:buNone/>
            </a:pPr>
            <a:r>
              <a:rPr lang="en-US" sz="3600" dirty="0">
                <a:latin typeface="Times New Roman" panose="02020603050405020304" pitchFamily="18" charset="0"/>
                <a:cs typeface="Times New Roman" panose="02020603050405020304" pitchFamily="18" charset="0"/>
              </a:rPr>
              <a:t>-If bleeding continues despite well contracted uterus, examine the birth canal for obvious trauma</a:t>
            </a:r>
          </a:p>
          <a:p>
            <a:pPr marL="0" indent="0">
              <a:buNone/>
            </a:pPr>
            <a:r>
              <a:rPr lang="en-US" sz="3600" dirty="0">
                <a:latin typeface="Times New Roman" panose="02020603050405020304" pitchFamily="18" charset="0"/>
                <a:cs typeface="Times New Roman" panose="02020603050405020304" pitchFamily="18" charset="0"/>
              </a:rPr>
              <a:t>-Examine the placenta to rule out </a:t>
            </a:r>
            <a:r>
              <a:rPr lang="en-US" sz="3600" dirty="0" err="1">
                <a:latin typeface="Times New Roman" panose="02020603050405020304" pitchFamily="18" charset="0"/>
                <a:cs typeface="Times New Roman" panose="02020603050405020304" pitchFamily="18" charset="0"/>
              </a:rPr>
              <a:t>succenturate</a:t>
            </a:r>
            <a:r>
              <a:rPr lang="en-US" sz="3600" dirty="0">
                <a:latin typeface="Times New Roman" panose="02020603050405020304" pitchFamily="18" charset="0"/>
                <a:cs typeface="Times New Roman" panose="02020603050405020304" pitchFamily="18" charset="0"/>
              </a:rPr>
              <a:t> lobe</a:t>
            </a:r>
          </a:p>
          <a:p>
            <a:pPr marL="0" indent="0">
              <a:buNone/>
            </a:pPr>
            <a:r>
              <a:rPr lang="en-US" sz="3600" dirty="0">
                <a:latin typeface="Times New Roman" panose="02020603050405020304" pitchFamily="18" charset="0"/>
                <a:cs typeface="Times New Roman" panose="02020603050405020304" pitchFamily="18" charset="0"/>
              </a:rPr>
              <a:t>-Take blood samples for GXM</a:t>
            </a:r>
          </a:p>
          <a:p>
            <a:pPr marL="0" indent="0">
              <a:buNone/>
            </a:pPr>
            <a:r>
              <a:rPr lang="en-US" sz="3600" dirty="0">
                <a:latin typeface="Times New Roman" panose="02020603050405020304" pitchFamily="18" charset="0"/>
                <a:cs typeface="Times New Roman" panose="02020603050405020304" pitchFamily="18" charset="0"/>
              </a:rPr>
              <a:t>-Give oxygen by mask to increase the oxygen content in blood</a:t>
            </a:r>
          </a:p>
          <a:p>
            <a:pPr marL="0" indent="0">
              <a:buNone/>
            </a:pPr>
            <a:r>
              <a:rPr lang="en-US" sz="3600" dirty="0">
                <a:latin typeface="Times New Roman" panose="02020603050405020304" pitchFamily="18" charset="0"/>
                <a:cs typeface="Times New Roman" panose="02020603050405020304" pitchFamily="18" charset="0"/>
              </a:rPr>
              <a:t>-Administer analgesic e.g. </a:t>
            </a:r>
            <a:r>
              <a:rPr lang="en-US" sz="3600" dirty="0" err="1">
                <a:latin typeface="Times New Roman" panose="02020603050405020304" pitchFamily="18" charset="0"/>
                <a:cs typeface="Times New Roman" panose="02020603050405020304" pitchFamily="18" charset="0"/>
              </a:rPr>
              <a:t>pethidine</a:t>
            </a:r>
            <a:r>
              <a:rPr lang="en-US" sz="3600" dirty="0">
                <a:latin typeface="Times New Roman" panose="02020603050405020304" pitchFamily="18" charset="0"/>
                <a:cs typeface="Times New Roman" panose="02020603050405020304" pitchFamily="18" charset="0"/>
              </a:rPr>
              <a:t> to induce rest and allay anxiety.</a:t>
            </a:r>
          </a:p>
          <a:p>
            <a:pPr marL="0" indent="0">
              <a:buNone/>
            </a:pPr>
            <a:r>
              <a:rPr lang="en-US" sz="3600" dirty="0">
                <a:latin typeface="Times New Roman" panose="02020603050405020304" pitchFamily="18" charset="0"/>
                <a:cs typeface="Times New Roman" panose="02020603050405020304" pitchFamily="18" charset="0"/>
              </a:rPr>
              <a:t>-Estimate blood loss and transfuse when the blood is ready</a:t>
            </a: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577735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Autofit/>
          </a:bodyPr>
          <a:lstStyle/>
          <a:p>
            <a:pPr marL="939546" indent="-857250">
              <a:buClrTx/>
              <a:buFont typeface="+mj-lt"/>
              <a:buAutoNum type="alphaLcParenR" startAt="2"/>
            </a:pPr>
            <a:r>
              <a:rPr lang="en-US" sz="3600" b="1" dirty="0">
                <a:latin typeface="Times New Roman" panose="02020603050405020304" pitchFamily="18" charset="0"/>
                <a:cs typeface="Times New Roman" panose="02020603050405020304" pitchFamily="18" charset="0"/>
              </a:rPr>
              <a:t>PPH due to Trauma</a:t>
            </a:r>
          </a:p>
          <a:p>
            <a:pPr marL="0" indent="0">
              <a:buNone/>
            </a:pPr>
            <a:r>
              <a:rPr lang="en-US" sz="3600" dirty="0">
                <a:latin typeface="Times New Roman" panose="02020603050405020304" pitchFamily="18" charset="0"/>
                <a:cs typeface="Times New Roman" panose="02020603050405020304" pitchFamily="18" charset="0"/>
              </a:rPr>
              <a:t>-This is diagnosed when bleeding starts immediately after birth of the baby and continues even when the uterus is well contracted. </a:t>
            </a:r>
          </a:p>
          <a:p>
            <a:pPr marL="0" indent="0">
              <a:buNone/>
            </a:pPr>
            <a:endParaRPr lang="en-US" sz="3600" dirty="0">
              <a:latin typeface="Times New Roman" panose="02020603050405020304" pitchFamily="18" charset="0"/>
              <a:cs typeface="Times New Roman" panose="02020603050405020304" pitchFamily="18" charset="0"/>
            </a:endParaRPr>
          </a:p>
          <a:p>
            <a:pPr marL="0" indent="0">
              <a:buNone/>
            </a:pPr>
            <a:r>
              <a:rPr lang="en-US" sz="3600" dirty="0">
                <a:latin typeface="Times New Roman" panose="02020603050405020304" pitchFamily="18" charset="0"/>
                <a:cs typeface="Times New Roman" panose="02020603050405020304" pitchFamily="18" charset="0"/>
              </a:rPr>
              <a:t>-There is obvious trauma at uterus, cervix, vaginal wall, vulva or the perineum.</a:t>
            </a:r>
          </a:p>
        </p:txBody>
      </p:sp>
    </p:spTree>
    <p:extLst>
      <p:ext uri="{BB962C8B-B14F-4D97-AF65-F5344CB8AC3E}">
        <p14:creationId xmlns:p14="http://schemas.microsoft.com/office/powerpoint/2010/main" val="210522010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7999"/>
          </a:xfrm>
        </p:spPr>
        <p:txBody>
          <a:bodyPr/>
          <a:lstStyle/>
          <a:p>
            <a:pPr marL="82296" lvl="0" indent="0">
              <a:buNone/>
            </a:pPr>
            <a:r>
              <a:rPr lang="en-US" sz="3600" b="1" dirty="0">
                <a:solidFill>
                  <a:prstClr val="black"/>
                </a:solidFill>
                <a:latin typeface="Times New Roman" panose="02020603050405020304" pitchFamily="18" charset="0"/>
                <a:cs typeface="Times New Roman" panose="02020603050405020304" pitchFamily="18" charset="0"/>
              </a:rPr>
              <a:t>Management of PPH due to Trauma</a:t>
            </a:r>
          </a:p>
          <a:p>
            <a:pPr marL="0" lvl="0" indent="0">
              <a:buNone/>
            </a:pPr>
            <a:r>
              <a:rPr lang="en-US" sz="3600" dirty="0">
                <a:solidFill>
                  <a:prstClr val="black"/>
                </a:solidFill>
                <a:latin typeface="Times New Roman" panose="02020603050405020304" pitchFamily="18" charset="0"/>
                <a:cs typeface="Times New Roman" panose="02020603050405020304" pitchFamily="18" charset="0"/>
              </a:rPr>
              <a:t>-Management depends on the location of the trauma, </a:t>
            </a:r>
            <a:r>
              <a:rPr lang="en-US" sz="3600" dirty="0" err="1">
                <a:solidFill>
                  <a:prstClr val="black"/>
                </a:solidFill>
                <a:latin typeface="Times New Roman" panose="02020603050405020304" pitchFamily="18" charset="0"/>
                <a:cs typeface="Times New Roman" panose="02020603050405020304" pitchFamily="18" charset="0"/>
              </a:rPr>
              <a:t>perineal</a:t>
            </a:r>
            <a:r>
              <a:rPr lang="en-US" sz="3600" dirty="0">
                <a:solidFill>
                  <a:prstClr val="black"/>
                </a:solidFill>
                <a:latin typeface="Times New Roman" panose="02020603050405020304" pitchFamily="18" charset="0"/>
                <a:cs typeface="Times New Roman" panose="02020603050405020304" pitchFamily="18" charset="0"/>
              </a:rPr>
              <a:t> tears or vaginal tear </a:t>
            </a:r>
            <a:r>
              <a:rPr lang="en-US" sz="3600" dirty="0">
                <a:latin typeface="Times New Roman" panose="02020603050405020304" pitchFamily="18" charset="0"/>
                <a:cs typeface="Times New Roman" panose="02020603050405020304" pitchFamily="18" charset="0"/>
              </a:rPr>
              <a:t>- ligate and repair</a:t>
            </a:r>
          </a:p>
          <a:p>
            <a:pPr marL="0" lvl="0" indent="0">
              <a:buNone/>
            </a:pPr>
            <a:r>
              <a:rPr lang="en-US" sz="3600" dirty="0">
                <a:solidFill>
                  <a:prstClr val="black"/>
                </a:solidFill>
                <a:latin typeface="Times New Roman" panose="02020603050405020304" pitchFamily="18" charset="0"/>
                <a:cs typeface="Times New Roman" panose="02020603050405020304" pitchFamily="18" charset="0"/>
              </a:rPr>
              <a:t>-Tears in the upper vaginal wall and cervix are repaired in theatre under GA</a:t>
            </a:r>
          </a:p>
          <a:p>
            <a:pPr marL="0" lvl="0" indent="0">
              <a:buNone/>
            </a:pPr>
            <a:r>
              <a:rPr lang="en-US" sz="3600" dirty="0">
                <a:solidFill>
                  <a:prstClr val="black"/>
                </a:solidFill>
                <a:latin typeface="Times New Roman" panose="02020603050405020304" pitchFamily="18" charset="0"/>
                <a:cs typeface="Times New Roman" panose="02020603050405020304" pitchFamily="18" charset="0"/>
              </a:rPr>
              <a:t>-If rapture of the uterus – repair in theatre or do hysterectomy</a:t>
            </a:r>
          </a:p>
          <a:p>
            <a:pPr marL="0" lvl="0" indent="0">
              <a:buNone/>
            </a:pPr>
            <a:r>
              <a:rPr lang="en-US" sz="3600" dirty="0">
                <a:solidFill>
                  <a:prstClr val="black"/>
                </a:solidFill>
                <a:latin typeface="Times New Roman" panose="02020603050405020304" pitchFamily="18" charset="0"/>
                <a:cs typeface="Times New Roman" panose="02020603050405020304" pitchFamily="18" charset="0"/>
              </a:rPr>
              <a:t>-If uterus is inverted, do manual replacement and start </a:t>
            </a:r>
            <a:r>
              <a:rPr lang="en-US" sz="3600" dirty="0" err="1">
                <a:solidFill>
                  <a:prstClr val="black"/>
                </a:solidFill>
                <a:latin typeface="Times New Roman" panose="02020603050405020304" pitchFamily="18" charset="0"/>
                <a:cs typeface="Times New Roman" panose="02020603050405020304" pitchFamily="18" charset="0"/>
              </a:rPr>
              <a:t>syntocinon</a:t>
            </a:r>
            <a:r>
              <a:rPr lang="en-US" sz="3600" dirty="0">
                <a:solidFill>
                  <a:prstClr val="black"/>
                </a:solidFill>
                <a:latin typeface="Times New Roman" panose="02020603050405020304" pitchFamily="18" charset="0"/>
                <a:cs typeface="Times New Roman" panose="02020603050405020304" pitchFamily="18" charset="0"/>
              </a:rPr>
              <a:t> drip to contract the uterus.</a:t>
            </a:r>
          </a:p>
          <a:p>
            <a:endParaRPr lang="en-US" sz="3600" dirty="0"/>
          </a:p>
        </p:txBody>
      </p:sp>
    </p:spTree>
    <p:extLst>
      <p:ext uri="{BB962C8B-B14F-4D97-AF65-F5344CB8AC3E}">
        <p14:creationId xmlns:p14="http://schemas.microsoft.com/office/powerpoint/2010/main" val="255470638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55605" cy="6858000"/>
          </a:xfrm>
        </p:spPr>
        <p:txBody>
          <a:bodyPr/>
          <a:lstStyle/>
          <a:p>
            <a:pPr marL="596646" indent="-514350">
              <a:buClrTx/>
              <a:buFont typeface="+mj-lt"/>
              <a:buAutoNum type="alphaLcParenR" startAt="3"/>
            </a:pPr>
            <a:r>
              <a:rPr lang="en-US" sz="3600" b="1" dirty="0">
                <a:latin typeface="Times New Roman" panose="02020603050405020304" pitchFamily="18" charset="0"/>
                <a:cs typeface="Times New Roman" panose="02020603050405020304" pitchFamily="18" charset="0"/>
              </a:rPr>
              <a:t>PPH due to Coagulation Disorder</a:t>
            </a:r>
          </a:p>
          <a:p>
            <a:pPr marL="0" indent="0">
              <a:buNone/>
            </a:pPr>
            <a:r>
              <a:rPr lang="en-US" sz="3600" dirty="0">
                <a:latin typeface="Times New Roman" panose="02020603050405020304" pitchFamily="18" charset="0"/>
                <a:cs typeface="Times New Roman" panose="02020603050405020304" pitchFamily="18" charset="0"/>
              </a:rPr>
              <a:t>-Diagnosis is made when there is no trauma and the uterus is well contracted.</a:t>
            </a:r>
          </a:p>
          <a:p>
            <a:pPr marL="0" indent="0">
              <a:buNone/>
            </a:pPr>
            <a:r>
              <a:rPr lang="en-US" sz="3600" dirty="0">
                <a:latin typeface="Times New Roman" panose="02020603050405020304" pitchFamily="18" charset="0"/>
                <a:cs typeface="Times New Roman" panose="02020603050405020304" pitchFamily="18" charset="0"/>
              </a:rPr>
              <a:t>-It is mainly due to </a:t>
            </a:r>
            <a:r>
              <a:rPr lang="en-US" sz="3600" dirty="0" err="1">
                <a:latin typeface="Times New Roman" panose="02020603050405020304" pitchFamily="18" charset="0"/>
                <a:cs typeface="Times New Roman" panose="02020603050405020304" pitchFamily="18" charset="0"/>
              </a:rPr>
              <a:t>hypofibrinogenemia</a:t>
            </a:r>
            <a:r>
              <a:rPr lang="en-US" sz="3600" dirty="0">
                <a:latin typeface="Times New Roman" panose="02020603050405020304" pitchFamily="18" charset="0"/>
                <a:cs typeface="Times New Roman" panose="02020603050405020304" pitchFamily="18" charset="0"/>
              </a:rPr>
              <a:t> which maybe as a result of amniotic fluid embolism or sepsis</a:t>
            </a:r>
          </a:p>
          <a:p>
            <a:pPr marL="0" indent="0">
              <a:buNone/>
            </a:pPr>
            <a:r>
              <a:rPr lang="en-US" sz="3600" dirty="0">
                <a:latin typeface="Times New Roman" panose="02020603050405020304" pitchFamily="18" charset="0"/>
                <a:cs typeface="Times New Roman" panose="02020603050405020304" pitchFamily="18" charset="0"/>
              </a:rPr>
              <a:t>-It is managed by giving IVF with plasma expanders and fibrinogen preparations</a:t>
            </a:r>
          </a:p>
          <a:p>
            <a:pPr marL="0" indent="0">
              <a:buNone/>
            </a:pPr>
            <a:r>
              <a:rPr lang="en-US" sz="3600" dirty="0">
                <a:latin typeface="Times New Roman" panose="02020603050405020304" pitchFamily="18" charset="0"/>
                <a:cs typeface="Times New Roman" panose="02020603050405020304" pitchFamily="18" charset="0"/>
              </a:rPr>
              <a:t>-It may also need transfusion</a:t>
            </a:r>
          </a:p>
        </p:txBody>
      </p:sp>
    </p:spTree>
    <p:extLst>
      <p:ext uri="{BB962C8B-B14F-4D97-AF65-F5344CB8AC3E}">
        <p14:creationId xmlns:p14="http://schemas.microsoft.com/office/powerpoint/2010/main" val="206145292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pPr marL="82296" indent="0">
              <a:buNone/>
            </a:pPr>
            <a:r>
              <a:rPr lang="en-US" sz="3600" b="1" dirty="0">
                <a:latin typeface="Times New Roman" panose="02020603050405020304" pitchFamily="18" charset="0"/>
                <a:cs typeface="Times New Roman" panose="02020603050405020304" pitchFamily="18" charset="0"/>
              </a:rPr>
              <a:t>Secondary PPH </a:t>
            </a:r>
            <a:r>
              <a:rPr lang="en-US" sz="3600" b="1" i="1" dirty="0">
                <a:latin typeface="Times New Roman" panose="02020603050405020304" pitchFamily="18" charset="0"/>
                <a:cs typeface="Times New Roman" panose="02020603050405020304" pitchFamily="18" charset="0"/>
              </a:rPr>
              <a:t>(PPH ≥ 24 </a:t>
            </a:r>
            <a:r>
              <a:rPr lang="en-US" sz="3600" b="1" i="1" dirty="0" err="1">
                <a:latin typeface="Times New Roman" panose="02020603050405020304" pitchFamily="18" charset="0"/>
                <a:cs typeface="Times New Roman" panose="02020603050405020304" pitchFamily="18" charset="0"/>
              </a:rPr>
              <a:t>hrs</a:t>
            </a:r>
            <a:r>
              <a:rPr lang="en-US" sz="3600" b="1" i="1" dirty="0">
                <a:latin typeface="Times New Roman" panose="02020603050405020304" pitchFamily="18" charset="0"/>
                <a:cs typeface="Times New Roman" panose="02020603050405020304" pitchFamily="18" charset="0"/>
              </a:rPr>
              <a:t>)</a:t>
            </a:r>
            <a:r>
              <a:rPr lang="en-US" sz="3600" b="1" dirty="0">
                <a:latin typeface="Times New Roman" panose="02020603050405020304" pitchFamily="18" charset="0"/>
                <a:cs typeface="Times New Roman" panose="02020603050405020304" pitchFamily="18" charset="0"/>
              </a:rPr>
              <a:t>Definition:-</a:t>
            </a:r>
          </a:p>
          <a:p>
            <a:pPr marL="82296" indent="0">
              <a:buNone/>
            </a:pPr>
            <a:r>
              <a:rPr lang="en-US" sz="3600" dirty="0">
                <a:latin typeface="Times New Roman" panose="02020603050405020304" pitchFamily="18" charset="0"/>
                <a:cs typeface="Times New Roman" panose="02020603050405020304" pitchFamily="18" charset="0"/>
              </a:rPr>
              <a:t>-Secondary PPH refers to excessive per vaginal bleeding &gt;500ml after 24 hours of delivery extending up to the end of </a:t>
            </a:r>
            <a:r>
              <a:rPr lang="en-US" sz="3600" dirty="0" err="1">
                <a:latin typeface="Times New Roman" panose="02020603050405020304" pitchFamily="18" charset="0"/>
                <a:cs typeface="Times New Roman" panose="02020603050405020304" pitchFamily="18" charset="0"/>
              </a:rPr>
              <a:t>puerperium</a:t>
            </a:r>
            <a:r>
              <a:rPr lang="en-US" sz="3600" dirty="0">
                <a:latin typeface="Times New Roman" panose="02020603050405020304" pitchFamily="18" charset="0"/>
                <a:cs typeface="Times New Roman" panose="02020603050405020304" pitchFamily="18" charset="0"/>
              </a:rPr>
              <a:t> (6-12 weeks postpartum).</a:t>
            </a:r>
          </a:p>
          <a:p>
            <a:pPr marL="0" indent="0">
              <a:buNone/>
            </a:pPr>
            <a:r>
              <a:rPr lang="en-US" sz="3600" dirty="0">
                <a:latin typeface="Times New Roman" panose="02020603050405020304" pitchFamily="18" charset="0"/>
                <a:cs typeface="Times New Roman" panose="02020603050405020304" pitchFamily="18" charset="0"/>
              </a:rPr>
              <a:t>-It occurs when there are retained products of conception, or intrauterine infections. </a:t>
            </a:r>
          </a:p>
          <a:p>
            <a:pPr marL="0" indent="0">
              <a:buNone/>
            </a:pPr>
            <a:r>
              <a:rPr lang="en-US" sz="3600" dirty="0">
                <a:latin typeface="Times New Roman" panose="02020603050405020304" pitchFamily="18" charset="0"/>
                <a:cs typeface="Times New Roman" panose="02020603050405020304" pitchFamily="18" charset="0"/>
              </a:rPr>
              <a:t>-Presents with persistent red lochia and excessive hemorrhage.</a:t>
            </a:r>
          </a:p>
          <a:p>
            <a:pPr marL="0" indent="0">
              <a:buNone/>
            </a:pPr>
            <a:r>
              <a:rPr lang="en-US" sz="3600" dirty="0">
                <a:latin typeface="Times New Roman" panose="02020603050405020304" pitchFamily="18" charset="0"/>
                <a:cs typeface="Times New Roman" panose="02020603050405020304" pitchFamily="18" charset="0"/>
              </a:rPr>
              <a:t>-It is best prevented by observing aseptic technique during </a:t>
            </a:r>
            <a:r>
              <a:rPr lang="en-US" sz="3600" dirty="0" err="1">
                <a:latin typeface="Times New Roman" panose="02020603050405020304" pitchFamily="18" charset="0"/>
                <a:cs typeface="Times New Roman" panose="02020603050405020304" pitchFamily="18" charset="0"/>
              </a:rPr>
              <a:t>labour</a:t>
            </a:r>
            <a:r>
              <a:rPr lang="en-US" sz="3600" dirty="0">
                <a:latin typeface="Times New Roman" panose="02020603050405020304" pitchFamily="18" charset="0"/>
                <a:cs typeface="Times New Roman" panose="02020603050405020304" pitchFamily="18" charset="0"/>
              </a:rPr>
              <a:t> and examining the placenta and membranes well.</a:t>
            </a:r>
          </a:p>
          <a:p>
            <a:pPr marL="0" indent="0">
              <a:buNone/>
            </a:pPr>
            <a:r>
              <a:rPr lang="en-US" sz="3600" dirty="0">
                <a:latin typeface="Times New Roman" panose="02020603050405020304" pitchFamily="18" charset="0"/>
                <a:cs typeface="Times New Roman" panose="02020603050405020304" pitchFamily="18" charset="0"/>
              </a:rPr>
              <a:t>-All clients who have PROM should be put on broad-spectrum antibiotics</a:t>
            </a:r>
          </a:p>
        </p:txBody>
      </p:sp>
    </p:spTree>
    <p:extLst>
      <p:ext uri="{BB962C8B-B14F-4D97-AF65-F5344CB8AC3E}">
        <p14:creationId xmlns:p14="http://schemas.microsoft.com/office/powerpoint/2010/main" val="379413785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lnSpcReduction="10000"/>
          </a:bodyPr>
          <a:lstStyle/>
          <a:p>
            <a:pPr marL="82296" indent="0">
              <a:buNone/>
            </a:pPr>
            <a:r>
              <a:rPr lang="en-US" sz="3600" b="1" dirty="0">
                <a:latin typeface="Times New Roman" panose="02020603050405020304" pitchFamily="18" charset="0"/>
                <a:cs typeface="Times New Roman" panose="02020603050405020304" pitchFamily="18" charset="0"/>
              </a:rPr>
              <a:t>Specific Management of Secondary PPH</a:t>
            </a:r>
          </a:p>
          <a:p>
            <a:pPr marL="0" indent="0">
              <a:buNone/>
            </a:pPr>
            <a:r>
              <a:rPr lang="en-US" sz="3600" dirty="0">
                <a:latin typeface="Times New Roman" panose="02020603050405020304" pitchFamily="18" charset="0"/>
                <a:cs typeface="Times New Roman" panose="02020603050405020304" pitchFamily="18" charset="0"/>
              </a:rPr>
              <a:t>-Call for help, inform doctor,</a:t>
            </a:r>
          </a:p>
          <a:p>
            <a:pPr marL="0" indent="0">
              <a:buNone/>
            </a:pPr>
            <a:r>
              <a:rPr lang="en-US" sz="3600" dirty="0">
                <a:latin typeface="Times New Roman" panose="02020603050405020304" pitchFamily="18" charset="0"/>
                <a:cs typeface="Times New Roman" panose="02020603050405020304" pitchFamily="18" charset="0"/>
              </a:rPr>
              <a:t>-Reassure mother and significant others</a:t>
            </a:r>
          </a:p>
          <a:p>
            <a:pPr marL="0" indent="0">
              <a:buNone/>
            </a:pPr>
            <a:r>
              <a:rPr lang="en-US" sz="3600" dirty="0">
                <a:latin typeface="Times New Roman" panose="02020603050405020304" pitchFamily="18" charset="0"/>
                <a:cs typeface="Times New Roman" panose="02020603050405020304" pitchFamily="18" charset="0"/>
              </a:rPr>
              <a:t>-Massage uterus if still palpable</a:t>
            </a:r>
          </a:p>
          <a:p>
            <a:pPr marL="0" indent="0">
              <a:buNone/>
            </a:pPr>
            <a:r>
              <a:rPr lang="en-US" sz="3600" dirty="0">
                <a:latin typeface="Times New Roman" panose="02020603050405020304" pitchFamily="18" charset="0"/>
                <a:cs typeface="Times New Roman" panose="02020603050405020304" pitchFamily="18" charset="0"/>
              </a:rPr>
              <a:t>-Expel any clots</a:t>
            </a:r>
          </a:p>
          <a:p>
            <a:pPr marL="0" indent="0">
              <a:buNone/>
            </a:pPr>
            <a:r>
              <a:rPr lang="en-US" sz="3600" dirty="0">
                <a:latin typeface="Times New Roman" panose="02020603050405020304" pitchFamily="18" charset="0"/>
                <a:cs typeface="Times New Roman" panose="02020603050405020304" pitchFamily="18" charset="0"/>
              </a:rPr>
              <a:t>-Encourage mother to empty bladder</a:t>
            </a:r>
          </a:p>
          <a:p>
            <a:pPr marL="0" indent="0">
              <a:buNone/>
            </a:pPr>
            <a:r>
              <a:rPr lang="en-US" sz="3600" dirty="0">
                <a:latin typeface="Times New Roman" panose="02020603050405020304" pitchFamily="18" charset="0"/>
                <a:cs typeface="Times New Roman" panose="02020603050405020304" pitchFamily="18" charset="0"/>
              </a:rPr>
              <a:t>-Give </a:t>
            </a:r>
            <a:r>
              <a:rPr lang="en-US" sz="3600" dirty="0" err="1">
                <a:latin typeface="Times New Roman" panose="02020603050405020304" pitchFamily="18" charset="0"/>
                <a:cs typeface="Times New Roman" panose="02020603050405020304" pitchFamily="18" charset="0"/>
              </a:rPr>
              <a:t>uterotonics</a:t>
            </a:r>
            <a:r>
              <a:rPr lang="en-US" sz="3600" dirty="0">
                <a:latin typeface="Times New Roman" panose="02020603050405020304" pitchFamily="18" charset="0"/>
                <a:cs typeface="Times New Roman" panose="02020603050405020304" pitchFamily="18" charset="0"/>
              </a:rPr>
              <a:t> e.g. </a:t>
            </a:r>
            <a:r>
              <a:rPr lang="en-US" sz="3600" dirty="0" err="1">
                <a:latin typeface="Times New Roman" panose="02020603050405020304" pitchFamily="18" charset="0"/>
                <a:cs typeface="Times New Roman" panose="02020603050405020304" pitchFamily="18" charset="0"/>
              </a:rPr>
              <a:t>ergometrine</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i.m</a:t>
            </a:r>
            <a:r>
              <a:rPr lang="en-US" sz="3600" dirty="0">
                <a:latin typeface="Times New Roman" panose="02020603050405020304" pitchFamily="18" charset="0"/>
                <a:cs typeface="Times New Roman" panose="02020603050405020304" pitchFamily="18" charset="0"/>
              </a:rPr>
              <a:t> or </a:t>
            </a:r>
            <a:r>
              <a:rPr lang="en-US" sz="3600" dirty="0" err="1">
                <a:latin typeface="Times New Roman" panose="02020603050405020304" pitchFamily="18" charset="0"/>
                <a:cs typeface="Times New Roman" panose="02020603050405020304" pitchFamily="18" charset="0"/>
              </a:rPr>
              <a:t>i.v.</a:t>
            </a:r>
            <a:endParaRPr lang="en-US" sz="3600" dirty="0">
              <a:latin typeface="Times New Roman" panose="02020603050405020304" pitchFamily="18" charset="0"/>
              <a:cs typeface="Times New Roman" panose="02020603050405020304" pitchFamily="18" charset="0"/>
            </a:endParaRPr>
          </a:p>
          <a:p>
            <a:pPr marL="0" indent="0">
              <a:buNone/>
            </a:pPr>
            <a:r>
              <a:rPr lang="en-US" sz="3600" dirty="0">
                <a:latin typeface="Times New Roman" panose="02020603050405020304" pitchFamily="18" charset="0"/>
                <a:cs typeface="Times New Roman" panose="02020603050405020304" pitchFamily="18" charset="0"/>
              </a:rPr>
              <a:t>-Assess all pads/linen soaked with blood to assess the volume of blood lost.</a:t>
            </a:r>
          </a:p>
          <a:p>
            <a:pPr marL="0" indent="0">
              <a:buNone/>
            </a:pPr>
            <a:r>
              <a:rPr lang="en-US" sz="3600" dirty="0">
                <a:latin typeface="Times New Roman" panose="02020603050405020304" pitchFamily="18" charset="0"/>
                <a:cs typeface="Times New Roman" panose="02020603050405020304" pitchFamily="18" charset="0"/>
              </a:rPr>
              <a:t>-If bleeding persists, reassure mother, discuss treatment options and prepare her for theatre</a:t>
            </a:r>
            <a:r>
              <a:rPr lang="en-US" dirty="0"/>
              <a:t>.</a:t>
            </a:r>
          </a:p>
        </p:txBody>
      </p:sp>
    </p:spTree>
    <p:extLst>
      <p:ext uri="{BB962C8B-B14F-4D97-AF65-F5344CB8AC3E}">
        <p14:creationId xmlns:p14="http://schemas.microsoft.com/office/powerpoint/2010/main" val="292553748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7B4A3-8FE6-4512-AD13-4000939E702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2A51DC6-3BED-4F4D-8C5E-74EDD31F254C}"/>
              </a:ext>
            </a:extLst>
          </p:cNvPr>
          <p:cNvSpPr>
            <a:spLocks noGrp="1"/>
          </p:cNvSpPr>
          <p:nvPr>
            <p:ph idx="1"/>
          </p:nvPr>
        </p:nvSpPr>
        <p:spPr/>
        <p:txBody>
          <a:bodyPr/>
          <a:lstStyle/>
          <a:p>
            <a:endParaRPr lang="en-US" dirty="0"/>
          </a:p>
          <a:p>
            <a:pPr marL="0" indent="0">
              <a:buNone/>
            </a:pPr>
            <a:endParaRPr lang="en-US" dirty="0"/>
          </a:p>
          <a:p>
            <a:pPr marL="0" indent="0">
              <a:buNone/>
            </a:pPr>
            <a:r>
              <a:rPr lang="en-US" b="1" dirty="0"/>
              <a:t>                          </a:t>
            </a:r>
            <a:r>
              <a:rPr lang="en-US" sz="3600" b="1" dirty="0">
                <a:latin typeface="Times New Roman" panose="02020603050405020304" pitchFamily="18" charset="0"/>
                <a:cs typeface="Times New Roman" panose="02020603050405020304" pitchFamily="18" charset="0"/>
              </a:rPr>
              <a:t>THE                END</a:t>
            </a:r>
          </a:p>
        </p:txBody>
      </p:sp>
    </p:spTree>
    <p:extLst>
      <p:ext uri="{BB962C8B-B14F-4D97-AF65-F5344CB8AC3E}">
        <p14:creationId xmlns:p14="http://schemas.microsoft.com/office/powerpoint/2010/main" val="128669931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0" y="0"/>
            <a:ext cx="12192000" cy="6858000"/>
          </a:xfrm>
        </p:spPr>
        <p:txBody>
          <a:bodyPr>
            <a:noAutofit/>
          </a:bodyPr>
          <a:lstStyle/>
          <a:p>
            <a:pPr marL="0" indent="0">
              <a:buNone/>
            </a:pPr>
            <a:r>
              <a:rPr lang="en-US" sz="3600" b="1" dirty="0">
                <a:latin typeface="Times New Roman" panose="02020603050405020304" pitchFamily="18" charset="0"/>
                <a:cs typeface="Times New Roman" panose="02020603050405020304" pitchFamily="18" charset="0"/>
              </a:rPr>
              <a:t>4.RUPTURED UTERUS</a:t>
            </a:r>
          </a:p>
          <a:p>
            <a:pPr marL="0" indent="0">
              <a:buNone/>
            </a:pPr>
            <a:r>
              <a:rPr lang="en-US" sz="3600" dirty="0">
                <a:latin typeface="Times New Roman" panose="02020603050405020304" pitchFamily="18" charset="0"/>
                <a:cs typeface="Times New Roman" panose="02020603050405020304" pitchFamily="18" charset="0"/>
              </a:rPr>
              <a:t>-This is a tear in the wall of the uterus due to trauma, pregnancy related complications e.g. atonic uterus or infection.</a:t>
            </a:r>
          </a:p>
          <a:p>
            <a:pPr marL="0" indent="0">
              <a:buNone/>
            </a:pPr>
            <a:r>
              <a:rPr lang="en-US" sz="3600" dirty="0">
                <a:latin typeface="Times New Roman" panose="02020603050405020304" pitchFamily="18" charset="0"/>
                <a:cs typeface="Times New Roman" panose="02020603050405020304" pitchFamily="18" charset="0"/>
              </a:rPr>
              <a:t>-It should not be confused with acute inversion of the uterus or abnormal uterine action.</a:t>
            </a:r>
          </a:p>
          <a:p>
            <a:pPr marL="0" indent="0">
              <a:buNone/>
            </a:pPr>
            <a:r>
              <a:rPr lang="en-US" sz="3600" dirty="0">
                <a:latin typeface="Times New Roman" panose="02020603050405020304" pitchFamily="18" charset="0"/>
                <a:cs typeface="Times New Roman" panose="02020603050405020304" pitchFamily="18" charset="0"/>
              </a:rPr>
              <a:t>-Raptured uterus is a serious complication which should not occur in today’s obstetric care where there is good antenatal and intra partum care.</a:t>
            </a:r>
          </a:p>
          <a:p>
            <a:pPr marL="0" indent="0">
              <a:buNone/>
            </a:pPr>
            <a:r>
              <a:rPr lang="en-US" sz="3600" dirty="0">
                <a:latin typeface="Times New Roman" panose="02020603050405020304" pitchFamily="18" charset="0"/>
                <a:cs typeface="Times New Roman" panose="02020603050405020304" pitchFamily="18" charset="0"/>
              </a:rPr>
              <a:t>-This tear is divided into two categories.</a:t>
            </a:r>
          </a:p>
          <a:p>
            <a:pPr marL="1117854" lvl="2" indent="-514350">
              <a:buClrTx/>
              <a:buFont typeface="+mj-lt"/>
              <a:buAutoNum type="alphaLcParenR"/>
            </a:pPr>
            <a:r>
              <a:rPr lang="en-US" sz="3600" b="1" dirty="0">
                <a:latin typeface="Times New Roman" panose="02020603050405020304" pitchFamily="18" charset="0"/>
                <a:cs typeface="Times New Roman" panose="02020603050405020304" pitchFamily="18" charset="0"/>
              </a:rPr>
              <a:t>Complete or Intra Peritoneal</a:t>
            </a:r>
            <a:r>
              <a:rPr lang="en-US" sz="3600" dirty="0">
                <a:latin typeface="Times New Roman" panose="02020603050405020304" pitchFamily="18" charset="0"/>
                <a:cs typeface="Times New Roman" panose="02020603050405020304" pitchFamily="18" charset="0"/>
              </a:rPr>
              <a:t> </a:t>
            </a:r>
          </a:p>
          <a:p>
            <a:pPr marL="1117854" lvl="2" indent="-514350">
              <a:buClrTx/>
              <a:buFont typeface="+mj-lt"/>
              <a:buAutoNum type="alphaLcParenR"/>
            </a:pPr>
            <a:r>
              <a:rPr lang="en-US" sz="3600" b="1" dirty="0">
                <a:latin typeface="Times New Roman" panose="02020603050405020304" pitchFamily="18" charset="0"/>
                <a:cs typeface="Times New Roman" panose="02020603050405020304" pitchFamily="18" charset="0"/>
              </a:rPr>
              <a:t>Incomplete or Extra Peritoneal</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727063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pPr marL="825246" indent="-742950">
              <a:buFont typeface="+mj-lt"/>
              <a:buAutoNum type="alphaLcParenR"/>
            </a:pPr>
            <a:r>
              <a:rPr lang="en-US" sz="3600" b="1" dirty="0">
                <a:latin typeface="Times New Roman" panose="02020603050405020304" pitchFamily="18" charset="0"/>
                <a:cs typeface="Times New Roman" panose="02020603050405020304" pitchFamily="18" charset="0"/>
              </a:rPr>
              <a:t>Complete or Intra Peritoneal</a:t>
            </a:r>
            <a:endParaRPr lang="en-US" sz="3600" dirty="0">
              <a:latin typeface="Times New Roman" panose="02020603050405020304" pitchFamily="18" charset="0"/>
              <a:cs typeface="Times New Roman" panose="02020603050405020304" pitchFamily="18" charset="0"/>
            </a:endParaRPr>
          </a:p>
          <a:p>
            <a:pPr marL="0" indent="0">
              <a:buNone/>
            </a:pPr>
            <a:r>
              <a:rPr lang="en-US" sz="3600" dirty="0">
                <a:latin typeface="Times New Roman" panose="02020603050405020304" pitchFamily="18" charset="0"/>
                <a:cs typeface="Times New Roman" panose="02020603050405020304" pitchFamily="18" charset="0"/>
              </a:rPr>
              <a:t>-This is a tear in the wall of the uterus, which involves all the three muscle layers of the uterus and extends to the peritoneum, i.e. the rapture of endometrium, myometrium and </a:t>
            </a:r>
            <a:r>
              <a:rPr lang="en-US" sz="3600" dirty="0" err="1">
                <a:latin typeface="Times New Roman" panose="02020603050405020304" pitchFamily="18" charset="0"/>
                <a:cs typeface="Times New Roman" panose="02020603050405020304" pitchFamily="18" charset="0"/>
              </a:rPr>
              <a:t>perimetrium</a:t>
            </a:r>
            <a:r>
              <a:rPr lang="en-US" sz="3600" dirty="0">
                <a:latin typeface="Times New Roman" panose="02020603050405020304" pitchFamily="18" charset="0"/>
                <a:cs typeface="Times New Roman" panose="02020603050405020304" pitchFamily="18" charset="0"/>
              </a:rPr>
              <a:t> or peritoneum.</a:t>
            </a:r>
          </a:p>
          <a:p>
            <a:pPr marL="825246" indent="-742950">
              <a:buFont typeface="+mj-lt"/>
              <a:buAutoNum type="alphaLcParenR" startAt="2"/>
            </a:pPr>
            <a:r>
              <a:rPr lang="en-US" sz="3600" b="1" dirty="0">
                <a:latin typeface="Times New Roman" panose="02020603050405020304" pitchFamily="18" charset="0"/>
                <a:cs typeface="Times New Roman" panose="02020603050405020304" pitchFamily="18" charset="0"/>
              </a:rPr>
              <a:t>Incomplete or Extra Peritoneal</a:t>
            </a:r>
          </a:p>
          <a:p>
            <a:pPr marL="0" indent="0">
              <a:buNone/>
            </a:pPr>
            <a:r>
              <a:rPr lang="en-US" sz="3600" dirty="0">
                <a:latin typeface="Times New Roman" panose="02020603050405020304" pitchFamily="18" charset="0"/>
                <a:cs typeface="Times New Roman" panose="02020603050405020304" pitchFamily="18" charset="0"/>
              </a:rPr>
              <a:t>-This is the tearing of the uterus, which involves only two muscle layers of the uterus i.e. the endometrium and myometrium. </a:t>
            </a:r>
          </a:p>
          <a:p>
            <a:pPr marL="0" indent="0">
              <a:buNone/>
            </a:pPr>
            <a:r>
              <a:rPr lang="en-US" sz="3600" dirty="0">
                <a:latin typeface="Times New Roman" panose="02020603050405020304" pitchFamily="18" charset="0"/>
                <a:cs typeface="Times New Roman" panose="02020603050405020304" pitchFamily="18" charset="0"/>
              </a:rPr>
              <a:t>-Tears can occur prenatally, during labour or delivery and may endanger the lives of both mother and </a:t>
            </a:r>
            <a:r>
              <a:rPr lang="en-US" sz="3600" dirty="0" err="1">
                <a:latin typeface="Times New Roman" panose="02020603050405020304" pitchFamily="18" charset="0"/>
                <a:cs typeface="Times New Roman" panose="02020603050405020304" pitchFamily="18" charset="0"/>
              </a:rPr>
              <a:t>foetus</a:t>
            </a:r>
            <a:r>
              <a:rPr lang="en-US" sz="36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06677937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pPr marL="82296" indent="0">
              <a:buClrTx/>
              <a:buNone/>
            </a:pPr>
            <a:r>
              <a:rPr lang="en-US" sz="3600" b="1" dirty="0">
                <a:latin typeface="Times New Roman" panose="02020603050405020304" pitchFamily="18" charset="0"/>
                <a:cs typeface="Times New Roman" panose="02020603050405020304" pitchFamily="18" charset="0"/>
              </a:rPr>
              <a:t>Predisposing Factors to Uterine Rapture</a:t>
            </a:r>
            <a:endParaRPr lang="en-US" sz="3600" dirty="0">
              <a:latin typeface="Times New Roman" panose="02020603050405020304" pitchFamily="18" charset="0"/>
              <a:cs typeface="Times New Roman" panose="02020603050405020304" pitchFamily="18" charset="0"/>
            </a:endParaRPr>
          </a:p>
          <a:p>
            <a:pPr marL="82296" indent="0">
              <a:buClrTx/>
              <a:buNone/>
            </a:pPr>
            <a:r>
              <a:rPr lang="en-US" sz="3600" dirty="0">
                <a:latin typeface="Times New Roman" panose="02020603050405020304" pitchFamily="18" charset="0"/>
                <a:cs typeface="Times New Roman" panose="02020603050405020304" pitchFamily="18" charset="0"/>
              </a:rPr>
              <a:t>-</a:t>
            </a:r>
            <a:r>
              <a:rPr lang="en-US" sz="3600" dirty="0" err="1">
                <a:latin typeface="Times New Roman" panose="02020603050405020304" pitchFamily="18" charset="0"/>
                <a:cs typeface="Times New Roman" panose="02020603050405020304" pitchFamily="18" charset="0"/>
              </a:rPr>
              <a:t>Polyhydramnios</a:t>
            </a:r>
            <a:r>
              <a:rPr lang="en-US" sz="3600" dirty="0">
                <a:latin typeface="Times New Roman" panose="02020603050405020304" pitchFamily="18" charset="0"/>
                <a:cs typeface="Times New Roman" panose="02020603050405020304" pitchFamily="18" charset="0"/>
              </a:rPr>
              <a:t> and multiple pregnancy</a:t>
            </a:r>
          </a:p>
          <a:p>
            <a:pPr marL="82296" indent="0">
              <a:buClrTx/>
              <a:buNone/>
            </a:pPr>
            <a:r>
              <a:rPr lang="en-US" sz="3600" dirty="0">
                <a:latin typeface="Times New Roman" panose="02020603050405020304" pitchFamily="18" charset="0"/>
                <a:cs typeface="Times New Roman" panose="02020603050405020304" pitchFamily="18" charset="0"/>
              </a:rPr>
              <a:t>-Pregnancy occurring within six months post caesarean section with the placenta situated on the scar</a:t>
            </a:r>
          </a:p>
          <a:p>
            <a:pPr marL="82296" indent="0">
              <a:buClrTx/>
              <a:buNone/>
            </a:pPr>
            <a:r>
              <a:rPr lang="en-US" sz="3600" dirty="0">
                <a:latin typeface="Times New Roman" panose="02020603050405020304" pitchFamily="18" charset="0"/>
                <a:cs typeface="Times New Roman" panose="02020603050405020304" pitchFamily="18" charset="0"/>
              </a:rPr>
              <a:t>-Obstetric manipulation or operations such as during internal cephalic version</a:t>
            </a:r>
          </a:p>
          <a:p>
            <a:pPr marL="82296" indent="0">
              <a:buClrTx/>
              <a:buNone/>
            </a:pPr>
            <a:r>
              <a:rPr lang="en-US" sz="3600" dirty="0">
                <a:latin typeface="Times New Roman" panose="02020603050405020304" pitchFamily="18" charset="0"/>
                <a:cs typeface="Times New Roman" panose="02020603050405020304" pitchFamily="18" charset="0"/>
              </a:rPr>
              <a:t>-Previous operation of the uterus</a:t>
            </a:r>
          </a:p>
          <a:p>
            <a:pPr marL="82296" indent="0">
              <a:buClrTx/>
              <a:buNone/>
            </a:pPr>
            <a:r>
              <a:rPr lang="en-US" sz="3600" dirty="0">
                <a:latin typeface="Times New Roman" panose="02020603050405020304" pitchFamily="18" charset="0"/>
                <a:cs typeface="Times New Roman" panose="02020603050405020304" pitchFamily="18" charset="0"/>
              </a:rPr>
              <a:t>-</a:t>
            </a:r>
            <a:r>
              <a:rPr lang="en-US" sz="3600" dirty="0" err="1">
                <a:latin typeface="Times New Roman" panose="02020603050405020304" pitchFamily="18" charset="0"/>
                <a:cs typeface="Times New Roman" panose="02020603050405020304" pitchFamily="18" charset="0"/>
              </a:rPr>
              <a:t>Foetal</a:t>
            </a:r>
            <a:r>
              <a:rPr lang="en-US" sz="3600" dirty="0">
                <a:latin typeface="Times New Roman" panose="02020603050405020304" pitchFamily="18" charset="0"/>
                <a:cs typeface="Times New Roman" panose="02020603050405020304" pitchFamily="18" charset="0"/>
              </a:rPr>
              <a:t> pelvic disproportion</a:t>
            </a:r>
          </a:p>
          <a:p>
            <a:pPr marL="82296" indent="0">
              <a:buClrTx/>
              <a:buNone/>
            </a:pPr>
            <a:r>
              <a:rPr lang="en-US" sz="3600" dirty="0">
                <a:latin typeface="Times New Roman" panose="02020603050405020304" pitchFamily="18" charset="0"/>
                <a:cs typeface="Times New Roman" panose="02020603050405020304" pitchFamily="18" charset="0"/>
              </a:rPr>
              <a:t>-Myomectomy-removal of </a:t>
            </a:r>
            <a:r>
              <a:rPr lang="en-US" sz="3600" dirty="0" err="1">
                <a:latin typeface="Times New Roman" panose="02020603050405020304" pitchFamily="18" charset="0"/>
                <a:cs typeface="Times New Roman" panose="02020603050405020304" pitchFamily="18" charset="0"/>
              </a:rPr>
              <a:t>myoma</a:t>
            </a:r>
            <a:r>
              <a:rPr lang="en-US" sz="3600" dirty="0">
                <a:latin typeface="Times New Roman" panose="02020603050405020304" pitchFamily="18" charset="0"/>
                <a:cs typeface="Times New Roman" panose="02020603050405020304" pitchFamily="18" charset="0"/>
              </a:rPr>
              <a:t> e.g. uterine fibroids</a:t>
            </a:r>
          </a:p>
        </p:txBody>
      </p:sp>
    </p:spTree>
    <p:extLst>
      <p:ext uri="{BB962C8B-B14F-4D97-AF65-F5344CB8AC3E}">
        <p14:creationId xmlns:p14="http://schemas.microsoft.com/office/powerpoint/2010/main" val="16585367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lstStyle/>
          <a:p>
            <a:pPr marL="356616" lvl="1" indent="0">
              <a:buClrTx/>
              <a:buNone/>
            </a:pPr>
            <a:r>
              <a:rPr lang="en-US" sz="3600" b="1" dirty="0">
                <a:latin typeface="Times New Roman" panose="02020603050405020304" pitchFamily="18" charset="0"/>
                <a:cs typeface="Times New Roman" panose="02020603050405020304" pitchFamily="18" charset="0"/>
              </a:rPr>
              <a:t>Basic Emergency obstetric care components cont.”</a:t>
            </a:r>
          </a:p>
          <a:p>
            <a:pPr marL="356616" lvl="1" indent="0">
              <a:buClrTx/>
              <a:buNone/>
            </a:pPr>
            <a:r>
              <a:rPr lang="en-US" sz="3600" dirty="0">
                <a:latin typeface="Times New Roman" panose="02020603050405020304" pitchFamily="18" charset="0"/>
                <a:cs typeface="Times New Roman" panose="02020603050405020304" pitchFamily="18" charset="0"/>
              </a:rPr>
              <a:t>6.Performing assisted vaginal delivery (e.g. by vacuum   extraction). </a:t>
            </a:r>
          </a:p>
          <a:p>
            <a:pPr marL="356616" lvl="1" indent="0">
              <a:buClrTx/>
              <a:buNone/>
            </a:pPr>
            <a:r>
              <a:rPr lang="en-US" sz="3600" dirty="0">
                <a:latin typeface="Times New Roman" panose="02020603050405020304" pitchFamily="18" charset="0"/>
                <a:cs typeface="Times New Roman" panose="02020603050405020304" pitchFamily="18" charset="0"/>
              </a:rPr>
              <a:t>7.Performing newborn resuscitation </a:t>
            </a:r>
          </a:p>
          <a:p>
            <a:endParaRPr lang="en-US" sz="3600" dirty="0">
              <a:latin typeface="Times New Roman" panose="02020603050405020304" pitchFamily="18" charset="0"/>
              <a:cs typeface="Times New Roman" panose="02020603050405020304" pitchFamily="18" charset="0"/>
            </a:endParaRPr>
          </a:p>
          <a:p>
            <a:pPr marL="0" indent="0">
              <a:buNone/>
            </a:pPr>
            <a:r>
              <a:rPr lang="en-US" sz="3600" dirty="0">
                <a:latin typeface="Times New Roman" panose="02020603050405020304" pitchFamily="18" charset="0"/>
                <a:cs typeface="Times New Roman" panose="02020603050405020304" pitchFamily="18" charset="0"/>
              </a:rPr>
              <a:t>-Comprehensive Emergency Obstetric Care includes all the seven above, PLUS: </a:t>
            </a:r>
          </a:p>
          <a:p>
            <a:pPr marL="870966" lvl="1" indent="-514350">
              <a:buClrTx/>
              <a:buFont typeface="+mj-lt"/>
              <a:buAutoNum type="arabicPeriod" startAt="8"/>
            </a:pPr>
            <a:r>
              <a:rPr lang="en-US" sz="3600" dirty="0">
                <a:latin typeface="Times New Roman" panose="02020603050405020304" pitchFamily="18" charset="0"/>
                <a:cs typeface="Times New Roman" panose="02020603050405020304" pitchFamily="18" charset="0"/>
              </a:rPr>
              <a:t>Performing surgery (Caesarean section), including provision of emergency obstetric </a:t>
            </a:r>
            <a:r>
              <a:rPr lang="en-US" sz="3600" dirty="0" err="1">
                <a:latin typeface="Times New Roman" panose="02020603050405020304" pitchFamily="18" charset="0"/>
                <a:cs typeface="Times New Roman" panose="02020603050405020304" pitchFamily="18" charset="0"/>
              </a:rPr>
              <a:t>anaesthesia</a:t>
            </a:r>
            <a:r>
              <a:rPr lang="en-US" sz="3600" dirty="0">
                <a:latin typeface="Times New Roman" panose="02020603050405020304" pitchFamily="18" charset="0"/>
                <a:cs typeface="Times New Roman" panose="02020603050405020304" pitchFamily="18" charset="0"/>
              </a:rPr>
              <a:t>. </a:t>
            </a:r>
          </a:p>
          <a:p>
            <a:pPr marL="870966" lvl="1" indent="-514350">
              <a:buClrTx/>
              <a:buFont typeface="+mj-lt"/>
              <a:buAutoNum type="arabicPeriod" startAt="8"/>
            </a:pPr>
            <a:r>
              <a:rPr lang="en-US" sz="3600" dirty="0">
                <a:latin typeface="Times New Roman" panose="02020603050405020304" pitchFamily="18" charset="0"/>
                <a:cs typeface="Times New Roman" panose="02020603050405020304" pitchFamily="18" charset="0"/>
              </a:rPr>
              <a:t>Administration of blood transfusion.</a:t>
            </a: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987937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61672" cy="6858000"/>
          </a:xfrm>
        </p:spPr>
        <p:txBody>
          <a:bodyPr/>
          <a:lstStyle/>
          <a:p>
            <a:pPr marL="82296" indent="0">
              <a:buNone/>
            </a:pPr>
            <a:r>
              <a:rPr lang="en-US" sz="3600" b="1" dirty="0">
                <a:latin typeface="Times New Roman" panose="02020603050405020304" pitchFamily="18" charset="0"/>
                <a:cs typeface="Times New Roman" panose="02020603050405020304" pitchFamily="18" charset="0"/>
              </a:rPr>
              <a:t>Predisposing Factors to Uterine Rapture cont.”</a:t>
            </a:r>
            <a:endParaRPr lang="en-US" sz="3600" dirty="0">
              <a:latin typeface="Times New Roman" panose="02020603050405020304" pitchFamily="18" charset="0"/>
              <a:cs typeface="Times New Roman" panose="02020603050405020304" pitchFamily="18" charset="0"/>
            </a:endParaRPr>
          </a:p>
          <a:p>
            <a:pPr marL="82296" indent="0">
              <a:buClrTx/>
              <a:buNone/>
            </a:pPr>
            <a:r>
              <a:rPr lang="en-US" sz="3600" dirty="0">
                <a:latin typeface="Times New Roman" panose="02020603050405020304" pitchFamily="18" charset="0"/>
                <a:cs typeface="Times New Roman" panose="02020603050405020304" pitchFamily="18" charset="0"/>
              </a:rPr>
              <a:t>-Grand multi-parity</a:t>
            </a:r>
          </a:p>
          <a:p>
            <a:pPr marL="82296" indent="0">
              <a:buClrTx/>
              <a:buNone/>
            </a:pPr>
            <a:r>
              <a:rPr lang="en-US" sz="3600" dirty="0">
                <a:latin typeface="Times New Roman" panose="02020603050405020304" pitchFamily="18" charset="0"/>
                <a:cs typeface="Times New Roman" panose="02020603050405020304" pitchFamily="18" charset="0"/>
              </a:rPr>
              <a:t>-Placental implantation abnormalities e.g. placenta </a:t>
            </a:r>
            <a:r>
              <a:rPr lang="en-US" sz="3600" dirty="0" err="1">
                <a:latin typeface="Times New Roman" panose="02020603050405020304" pitchFamily="18" charset="0"/>
                <a:cs typeface="Times New Roman" panose="02020603050405020304" pitchFamily="18" charset="0"/>
              </a:rPr>
              <a:t>accreta</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increta</a:t>
            </a:r>
            <a:r>
              <a:rPr lang="en-US" sz="3600" dirty="0">
                <a:latin typeface="Times New Roman" panose="02020603050405020304" pitchFamily="18" charset="0"/>
                <a:cs typeface="Times New Roman" panose="02020603050405020304" pitchFamily="18" charset="0"/>
              </a:rPr>
              <a:t>, and </a:t>
            </a:r>
            <a:r>
              <a:rPr lang="en-US" sz="3600" dirty="0" err="1">
                <a:latin typeface="Times New Roman" panose="02020603050405020304" pitchFamily="18" charset="0"/>
                <a:cs typeface="Times New Roman" panose="02020603050405020304" pitchFamily="18" charset="0"/>
              </a:rPr>
              <a:t>percreta</a:t>
            </a:r>
            <a:r>
              <a:rPr lang="en-US" sz="3600" dirty="0">
                <a:latin typeface="Times New Roman" panose="02020603050405020304" pitchFamily="18" charset="0"/>
                <a:cs typeface="Times New Roman" panose="02020603050405020304" pitchFamily="18" charset="0"/>
              </a:rPr>
              <a:t>)</a:t>
            </a:r>
          </a:p>
          <a:p>
            <a:pPr marL="82296" indent="0">
              <a:buClrTx/>
              <a:buNone/>
            </a:pPr>
            <a:r>
              <a:rPr lang="en-US" sz="3600" dirty="0">
                <a:latin typeface="Times New Roman" panose="02020603050405020304" pitchFamily="18" charset="0"/>
                <a:cs typeface="Times New Roman" panose="02020603050405020304" pitchFamily="18" charset="0"/>
              </a:rPr>
              <a:t>-Trauma; uterine rupture may also occur after a dramatic increase in intrauterine pressure as seen in severe cases of blunt abdominal trauma, such as motor vehicle crashes.</a:t>
            </a:r>
          </a:p>
          <a:p>
            <a:pPr>
              <a:buNone/>
            </a:pP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09142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Autofit/>
          </a:bodyPr>
          <a:lstStyle/>
          <a:p>
            <a:pPr marL="0" indent="0">
              <a:buNone/>
            </a:pPr>
            <a:r>
              <a:rPr lang="en-US" sz="3600" b="1" dirty="0">
                <a:latin typeface="Times New Roman" panose="02020603050405020304" pitchFamily="18" charset="0"/>
                <a:cs typeface="Times New Roman" panose="02020603050405020304" pitchFamily="18" charset="0"/>
              </a:rPr>
              <a:t>Causes of Uterine Rapture</a:t>
            </a:r>
          </a:p>
          <a:p>
            <a:pPr marL="0" indent="0">
              <a:buNone/>
            </a:pPr>
            <a:r>
              <a:rPr lang="en-US" sz="3600" b="1" dirty="0">
                <a:latin typeface="Times New Roman" panose="02020603050405020304" pitchFamily="18" charset="0"/>
                <a:cs typeface="Times New Roman" panose="02020603050405020304" pitchFamily="18" charset="0"/>
              </a:rPr>
              <a:t>-Prenatally</a:t>
            </a:r>
            <a:r>
              <a:rPr lang="en-US" sz="3600" dirty="0">
                <a:latin typeface="Times New Roman" panose="02020603050405020304" pitchFamily="18" charset="0"/>
                <a:cs typeface="Times New Roman" panose="02020603050405020304" pitchFamily="18" charset="0"/>
              </a:rPr>
              <a:t>, a ruptured uterus may occur due to a weak scar.</a:t>
            </a:r>
          </a:p>
          <a:p>
            <a:pPr marL="0" indent="0">
              <a:buNone/>
            </a:pPr>
            <a:r>
              <a:rPr lang="en-US" sz="3600" b="1" dirty="0">
                <a:latin typeface="Times New Roman" panose="02020603050405020304" pitchFamily="18" charset="0"/>
                <a:cs typeface="Times New Roman" panose="02020603050405020304" pitchFamily="18" charset="0"/>
              </a:rPr>
              <a:t>-During labour and delivery </a:t>
            </a:r>
            <a:r>
              <a:rPr lang="en-US" sz="3600" dirty="0">
                <a:latin typeface="Times New Roman" panose="02020603050405020304" pitchFamily="18" charset="0"/>
                <a:cs typeface="Times New Roman" panose="02020603050405020304" pitchFamily="18" charset="0"/>
              </a:rPr>
              <a:t>or when not in labour a ruptured uterus may occur as a result of:</a:t>
            </a:r>
          </a:p>
          <a:p>
            <a:pPr marL="0" indent="0">
              <a:buNone/>
            </a:pPr>
            <a:r>
              <a:rPr lang="en-US" sz="3600" dirty="0">
                <a:latin typeface="Times New Roman" panose="02020603050405020304" pitchFamily="18" charset="0"/>
                <a:cs typeface="Times New Roman" panose="02020603050405020304" pitchFamily="18" charset="0"/>
              </a:rPr>
              <a:t>       -Obstructed labour, for example in </a:t>
            </a:r>
            <a:r>
              <a:rPr lang="en-US" sz="3600" dirty="0" err="1">
                <a:latin typeface="Times New Roman" panose="02020603050405020304" pitchFamily="18" charset="0"/>
                <a:cs typeface="Times New Roman" panose="02020603050405020304" pitchFamily="18" charset="0"/>
              </a:rPr>
              <a:t>malpresentation</a:t>
            </a:r>
            <a:r>
              <a:rPr lang="en-US" sz="3600" dirty="0">
                <a:latin typeface="Times New Roman" panose="02020603050405020304" pitchFamily="18" charset="0"/>
                <a:cs typeface="Times New Roman" panose="02020603050405020304" pitchFamily="18" charset="0"/>
              </a:rPr>
              <a:t>,</a:t>
            </a:r>
          </a:p>
          <a:p>
            <a:pPr marL="0" indent="0">
              <a:buNone/>
            </a:pP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Cephalopelvic</a:t>
            </a:r>
            <a:r>
              <a:rPr lang="en-US" sz="3600" dirty="0">
                <a:latin typeface="Times New Roman" panose="02020603050405020304" pitchFamily="18" charset="0"/>
                <a:cs typeface="Times New Roman" panose="02020603050405020304" pitchFamily="18" charset="0"/>
              </a:rPr>
              <a:t> disproportion (CPD), contracted pelvis</a:t>
            </a:r>
          </a:p>
          <a:p>
            <a:pPr marL="0" indent="0">
              <a:buNone/>
            </a:pPr>
            <a:r>
              <a:rPr lang="en-US" sz="3600" dirty="0">
                <a:latin typeface="Times New Roman" panose="02020603050405020304" pitchFamily="18" charset="0"/>
                <a:cs typeface="Times New Roman" panose="02020603050405020304" pitchFamily="18" charset="0"/>
              </a:rPr>
              <a:t>        -Intrauterine manipulation, for example, internal cephalic version of second twin</a:t>
            </a:r>
          </a:p>
          <a:p>
            <a:pPr marL="0" indent="0">
              <a:buNone/>
            </a:pPr>
            <a:r>
              <a:rPr lang="en-US" sz="3600" dirty="0">
                <a:latin typeface="Times New Roman" panose="02020603050405020304" pitchFamily="18" charset="0"/>
                <a:cs typeface="Times New Roman" panose="02020603050405020304" pitchFamily="18" charset="0"/>
              </a:rPr>
              <a:t>         -Forceps delivery and vacuum extraction</a:t>
            </a:r>
          </a:p>
        </p:txBody>
      </p:sp>
    </p:spTree>
    <p:extLst>
      <p:ext uri="{BB962C8B-B14F-4D97-AF65-F5344CB8AC3E}">
        <p14:creationId xmlns:p14="http://schemas.microsoft.com/office/powerpoint/2010/main" val="204099121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7999"/>
          </a:xfrm>
        </p:spPr>
        <p:txBody>
          <a:bodyPr/>
          <a:lstStyle/>
          <a:p>
            <a:pPr marL="356616" lvl="1" indent="0">
              <a:buClrTx/>
              <a:buNone/>
            </a:pPr>
            <a:r>
              <a:rPr lang="en-US" sz="3600" b="1" dirty="0">
                <a:latin typeface="Times New Roman" panose="02020603050405020304" pitchFamily="18" charset="0"/>
                <a:cs typeface="Times New Roman" panose="02020603050405020304" pitchFamily="18" charset="0"/>
              </a:rPr>
              <a:t>Causes of uterine rupture during </a:t>
            </a:r>
            <a:r>
              <a:rPr lang="en-US" sz="3600" b="1" dirty="0" err="1">
                <a:latin typeface="Times New Roman" panose="02020603050405020304" pitchFamily="18" charset="0"/>
                <a:cs typeface="Times New Roman" panose="02020603050405020304" pitchFamily="18" charset="0"/>
              </a:rPr>
              <a:t>labour</a:t>
            </a:r>
            <a:r>
              <a:rPr lang="en-US" sz="3600" b="1" dirty="0">
                <a:latin typeface="Times New Roman" panose="02020603050405020304" pitchFamily="18" charset="0"/>
                <a:cs typeface="Times New Roman" panose="02020603050405020304" pitchFamily="18" charset="0"/>
              </a:rPr>
              <a:t> and delivery cont.”</a:t>
            </a:r>
            <a:endParaRPr lang="en-US" sz="3600" dirty="0">
              <a:latin typeface="Times New Roman" panose="02020603050405020304" pitchFamily="18" charset="0"/>
              <a:cs typeface="Times New Roman" panose="02020603050405020304" pitchFamily="18" charset="0"/>
            </a:endParaRPr>
          </a:p>
          <a:p>
            <a:pPr marL="356616" lvl="1" indent="0">
              <a:buClrTx/>
              <a:buNone/>
            </a:pP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Shirodkar</a:t>
            </a:r>
            <a:r>
              <a:rPr lang="en-US" sz="3600" dirty="0">
                <a:latin typeface="Times New Roman" panose="02020603050405020304" pitchFamily="18" charset="0"/>
                <a:cs typeface="Times New Roman" panose="02020603050405020304" pitchFamily="18" charset="0"/>
              </a:rPr>
              <a:t> stitch in </a:t>
            </a:r>
            <a:r>
              <a:rPr lang="en-US" sz="3600" dirty="0" err="1">
                <a:latin typeface="Times New Roman" panose="02020603050405020304" pitchFamily="18" charset="0"/>
                <a:cs typeface="Times New Roman" panose="02020603050405020304" pitchFamily="18" charset="0"/>
              </a:rPr>
              <a:t>labour</a:t>
            </a:r>
            <a:r>
              <a:rPr lang="en-US" sz="3600" dirty="0">
                <a:latin typeface="Times New Roman" panose="02020603050405020304" pitchFamily="18" charset="0"/>
                <a:cs typeface="Times New Roman" panose="02020603050405020304" pitchFamily="18" charset="0"/>
              </a:rPr>
              <a:t> </a:t>
            </a:r>
          </a:p>
          <a:p>
            <a:pPr marL="82296" indent="0">
              <a:buClrTx/>
              <a:buNone/>
            </a:pPr>
            <a:r>
              <a:rPr lang="en-US" sz="3600" i="1" dirty="0">
                <a:latin typeface="Times New Roman" panose="02020603050405020304" pitchFamily="18" charset="0"/>
                <a:cs typeface="Times New Roman" panose="02020603050405020304" pitchFamily="18" charset="0"/>
              </a:rPr>
              <a:t>(‘</a:t>
            </a:r>
            <a:r>
              <a:rPr lang="en-US" sz="3600" i="1" dirty="0" err="1">
                <a:latin typeface="Times New Roman" panose="02020603050405020304" pitchFamily="18" charset="0"/>
                <a:cs typeface="Times New Roman" panose="02020603050405020304" pitchFamily="18" charset="0"/>
              </a:rPr>
              <a:t>Shirodkar</a:t>
            </a:r>
            <a:r>
              <a:rPr lang="en-US" sz="3600" i="1" dirty="0">
                <a:latin typeface="Times New Roman" panose="02020603050405020304" pitchFamily="18" charset="0"/>
                <a:cs typeface="Times New Roman" panose="02020603050405020304" pitchFamily="18" charset="0"/>
              </a:rPr>
              <a:t>’ was an Indian Obstetrician, the ‘stitch’ refer to nylon suture used to close internal </a:t>
            </a:r>
            <a:r>
              <a:rPr lang="en-US" sz="3600" i="1" dirty="0" err="1">
                <a:latin typeface="Times New Roman" panose="02020603050405020304" pitchFamily="18" charset="0"/>
                <a:cs typeface="Times New Roman" panose="02020603050405020304" pitchFamily="18" charset="0"/>
              </a:rPr>
              <a:t>os</a:t>
            </a:r>
            <a:r>
              <a:rPr lang="en-US" sz="3600" i="1" dirty="0">
                <a:latin typeface="Times New Roman" panose="02020603050405020304" pitchFamily="18" charset="0"/>
                <a:cs typeface="Times New Roman" panose="02020603050405020304" pitchFamily="18" charset="0"/>
              </a:rPr>
              <a:t> of cervix due to cervical incompetence and failure to recognize or remove the stitch before term or onset of </a:t>
            </a:r>
            <a:r>
              <a:rPr lang="en-US" sz="3600" i="1" dirty="0" err="1">
                <a:latin typeface="Times New Roman" panose="02020603050405020304" pitchFamily="18" charset="0"/>
                <a:cs typeface="Times New Roman" panose="02020603050405020304" pitchFamily="18" charset="0"/>
              </a:rPr>
              <a:t>labour</a:t>
            </a:r>
            <a:r>
              <a:rPr lang="en-US" sz="3600" i="1" dirty="0">
                <a:latin typeface="Times New Roman" panose="02020603050405020304" pitchFamily="18" charset="0"/>
                <a:cs typeface="Times New Roman" panose="02020603050405020304" pitchFamily="18" charset="0"/>
              </a:rPr>
              <a:t> may lead to uterine rapture).</a:t>
            </a:r>
            <a:endParaRPr lang="en-US" sz="3600" dirty="0">
              <a:latin typeface="Times New Roman" panose="02020603050405020304" pitchFamily="18" charset="0"/>
              <a:cs typeface="Times New Roman" panose="02020603050405020304" pitchFamily="18" charset="0"/>
            </a:endParaRPr>
          </a:p>
          <a:p>
            <a:pPr marL="82296" indent="0">
              <a:buClrTx/>
              <a:buNone/>
            </a:pPr>
            <a:r>
              <a:rPr lang="en-US" sz="3600" dirty="0">
                <a:latin typeface="Times New Roman" panose="02020603050405020304" pitchFamily="18" charset="0"/>
                <a:cs typeface="Times New Roman" panose="02020603050405020304" pitchFamily="18" charset="0"/>
              </a:rPr>
              <a:t>-Rigid cervix</a:t>
            </a:r>
          </a:p>
          <a:p>
            <a:pPr marL="82296" indent="0">
              <a:buClrTx/>
              <a:buNone/>
            </a:pPr>
            <a:r>
              <a:rPr lang="en-US" sz="3600" dirty="0">
                <a:latin typeface="Times New Roman" panose="02020603050405020304" pitchFamily="18" charset="0"/>
                <a:cs typeface="Times New Roman" panose="02020603050405020304" pitchFamily="18" charset="0"/>
              </a:rPr>
              <a:t>-Breech delivery</a:t>
            </a:r>
          </a:p>
          <a:p>
            <a:pPr marL="356616" lvl="1" indent="0">
              <a:buClrTx/>
              <a:buNone/>
            </a:pPr>
            <a:endParaRPr lang="en-US" sz="3600" i="1" dirty="0">
              <a:latin typeface="Times New Roman" panose="02020603050405020304" pitchFamily="18" charset="0"/>
              <a:cs typeface="Times New Roman" panose="02020603050405020304" pitchFamily="18" charset="0"/>
            </a:endParaRPr>
          </a:p>
          <a:p>
            <a:pPr>
              <a:buNone/>
            </a:pPr>
            <a:endParaRPr lang="en-US" sz="3600" dirty="0">
              <a:latin typeface="Times New Roman" panose="02020603050405020304" pitchFamily="18" charset="0"/>
              <a:cs typeface="Times New Roman" panose="02020603050405020304" pitchFamily="18" charset="0"/>
            </a:endParaRPr>
          </a:p>
          <a:p>
            <a:pPr marL="0" indent="0">
              <a:buNone/>
            </a:pP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105817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pPr marL="82296" lvl="1" indent="0">
              <a:buNone/>
            </a:pPr>
            <a:r>
              <a:rPr lang="en-US" sz="3600" b="1" dirty="0">
                <a:latin typeface="Times New Roman" panose="02020603050405020304" pitchFamily="18" charset="0"/>
                <a:cs typeface="Times New Roman" panose="02020603050405020304" pitchFamily="18" charset="0"/>
              </a:rPr>
              <a:t>Causes of uterine rupture during </a:t>
            </a:r>
            <a:r>
              <a:rPr lang="en-US" sz="3600" b="1" dirty="0" err="1">
                <a:latin typeface="Times New Roman" panose="02020603050405020304" pitchFamily="18" charset="0"/>
                <a:cs typeface="Times New Roman" panose="02020603050405020304" pitchFamily="18" charset="0"/>
              </a:rPr>
              <a:t>labour</a:t>
            </a:r>
            <a:r>
              <a:rPr lang="en-US" sz="3600" b="1" dirty="0">
                <a:latin typeface="Times New Roman" panose="02020603050405020304" pitchFamily="18" charset="0"/>
                <a:cs typeface="Times New Roman" panose="02020603050405020304" pitchFamily="18" charset="0"/>
              </a:rPr>
              <a:t> and delivery cont.”</a:t>
            </a:r>
            <a:endParaRPr lang="en-US" sz="3600" dirty="0">
              <a:latin typeface="Times New Roman" panose="02020603050405020304" pitchFamily="18" charset="0"/>
              <a:cs typeface="Times New Roman" panose="02020603050405020304" pitchFamily="18" charset="0"/>
            </a:endParaRPr>
          </a:p>
          <a:p>
            <a:pPr marL="82296" indent="0">
              <a:buClrTx/>
              <a:buNone/>
            </a:pPr>
            <a:r>
              <a:rPr lang="en-US" sz="3600" dirty="0">
                <a:latin typeface="Times New Roman" panose="02020603050405020304" pitchFamily="18" charset="0"/>
                <a:cs typeface="Times New Roman" panose="02020603050405020304" pitchFamily="18" charset="0"/>
              </a:rPr>
              <a:t>-Multi-parity, due to the degeneration of the uterine muscles</a:t>
            </a:r>
          </a:p>
          <a:p>
            <a:pPr marL="82296" indent="0">
              <a:buClrTx/>
              <a:buNone/>
            </a:pPr>
            <a:r>
              <a:rPr lang="en-US" sz="3600" dirty="0">
                <a:latin typeface="Times New Roman" panose="02020603050405020304" pitchFamily="18" charset="0"/>
                <a:cs typeface="Times New Roman" panose="02020603050405020304" pitchFamily="18" charset="0"/>
              </a:rPr>
              <a:t>-Previous trauma or classical C/S scar</a:t>
            </a:r>
          </a:p>
          <a:p>
            <a:pPr marL="82296" indent="0">
              <a:buClrTx/>
              <a:buNone/>
            </a:pPr>
            <a:r>
              <a:rPr lang="en-US" sz="3600" dirty="0">
                <a:latin typeface="Times New Roman" panose="02020603050405020304" pitchFamily="18" charset="0"/>
                <a:cs typeface="Times New Roman" panose="02020603050405020304" pitchFamily="18" charset="0"/>
              </a:rPr>
              <a:t>-Manual removal of placenta</a:t>
            </a:r>
          </a:p>
          <a:p>
            <a:pPr marL="82296" indent="0">
              <a:buClrTx/>
              <a:buNone/>
            </a:pPr>
            <a:r>
              <a:rPr lang="en-US" sz="3600" dirty="0">
                <a:latin typeface="Times New Roman" panose="02020603050405020304" pitchFamily="18" charset="0"/>
                <a:cs typeface="Times New Roman" panose="02020603050405020304" pitchFamily="18" charset="0"/>
              </a:rPr>
              <a:t>-Perforation of uterus</a:t>
            </a:r>
          </a:p>
          <a:p>
            <a:pPr marL="82296" indent="0">
              <a:buClrTx/>
              <a:buNone/>
            </a:pPr>
            <a:r>
              <a:rPr lang="en-US" sz="3600" dirty="0">
                <a:latin typeface="Times New Roman" panose="02020603050405020304" pitchFamily="18" charset="0"/>
                <a:cs typeface="Times New Roman" panose="02020603050405020304" pitchFamily="18" charset="0"/>
              </a:rPr>
              <a:t>-If myomectomy was done(previous uterine surgeries)</a:t>
            </a:r>
          </a:p>
          <a:p>
            <a:pPr marL="82296" indent="0">
              <a:buClrTx/>
              <a:buNone/>
            </a:pPr>
            <a:r>
              <a:rPr lang="en-US" sz="3600" dirty="0">
                <a:latin typeface="Times New Roman" panose="02020603050405020304" pitchFamily="18" charset="0"/>
                <a:cs typeface="Times New Roman" panose="02020603050405020304" pitchFamily="18" charset="0"/>
              </a:rPr>
              <a:t>-Abuse/excessive use of oxytocin drugs e.g. induce when there is uterine scar or CPD</a:t>
            </a:r>
          </a:p>
          <a:p>
            <a:pPr marL="82296" indent="0">
              <a:buClrTx/>
              <a:buNone/>
            </a:pPr>
            <a:r>
              <a:rPr lang="en-US" sz="3600" dirty="0">
                <a:latin typeface="Times New Roman" panose="02020603050405020304" pitchFamily="18" charset="0"/>
                <a:cs typeface="Times New Roman" panose="02020603050405020304" pitchFamily="18" charset="0"/>
              </a:rPr>
              <a:t>-Previous dilatation and curettage </a:t>
            </a:r>
          </a:p>
          <a:p>
            <a:pPr marL="82296" indent="0">
              <a:buClrTx/>
              <a:buNone/>
            </a:pP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006740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pPr marL="0" indent="0">
              <a:buNone/>
            </a:pPr>
            <a:r>
              <a:rPr lang="en-US" sz="3600" b="1" dirty="0">
                <a:latin typeface="Times New Roman" panose="02020603050405020304" pitchFamily="18" charset="0"/>
                <a:cs typeface="Times New Roman" panose="02020603050405020304" pitchFamily="18" charset="0"/>
              </a:rPr>
              <a:t>Pathophysiology of Uterine Rapture</a:t>
            </a:r>
          </a:p>
          <a:p>
            <a:pPr marL="0" indent="0">
              <a:buNone/>
            </a:pPr>
            <a:r>
              <a:rPr lang="en-US" sz="3600" dirty="0">
                <a:latin typeface="Times New Roman" panose="02020603050405020304" pitchFamily="18" charset="0"/>
                <a:cs typeface="Times New Roman" panose="02020603050405020304" pitchFamily="18" charset="0"/>
              </a:rPr>
              <a:t>-A distinction is made between uterine rupture and dehiscence. </a:t>
            </a:r>
            <a:r>
              <a:rPr lang="en-US" sz="3600" b="1" dirty="0">
                <a:latin typeface="Times New Roman" panose="02020603050405020304" pitchFamily="18" charset="0"/>
                <a:cs typeface="Times New Roman" panose="02020603050405020304" pitchFamily="18" charset="0"/>
              </a:rPr>
              <a:t>Uterine dehiscence </a:t>
            </a:r>
            <a:r>
              <a:rPr lang="en-US" sz="3600" dirty="0">
                <a:latin typeface="Times New Roman" panose="02020603050405020304" pitchFamily="18" charset="0"/>
                <a:cs typeface="Times New Roman" panose="02020603050405020304" pitchFamily="18" charset="0"/>
              </a:rPr>
              <a:t>is </a:t>
            </a:r>
            <a:r>
              <a:rPr lang="en-US" sz="3600" dirty="0" err="1">
                <a:latin typeface="Times New Roman" panose="02020603050405020304" pitchFamily="18" charset="0"/>
                <a:cs typeface="Times New Roman" panose="02020603050405020304" pitchFamily="18" charset="0"/>
              </a:rPr>
              <a:t>myometrial</a:t>
            </a:r>
            <a:r>
              <a:rPr lang="en-US" sz="3600" dirty="0">
                <a:latin typeface="Times New Roman" panose="02020603050405020304" pitchFamily="18" charset="0"/>
                <a:cs typeface="Times New Roman" panose="02020603050405020304" pitchFamily="18" charset="0"/>
              </a:rPr>
              <a:t> separation at a site of a uterine scar from previous surgery, and the uterine serosa remains intact.</a:t>
            </a:r>
          </a:p>
          <a:p>
            <a:pPr marL="0" indent="0">
              <a:buNone/>
            </a:pPr>
            <a:r>
              <a:rPr lang="en-US" sz="3600" dirty="0">
                <a:latin typeface="Times New Roman" panose="02020603050405020304" pitchFamily="18" charset="0"/>
                <a:cs typeface="Times New Roman" panose="02020603050405020304" pitchFamily="18" charset="0"/>
              </a:rPr>
              <a:t>-The vertical scar from a classic cesarean section greatly weakens the muscular active segment of the uterus. Increase in uterine pressure may result in tearing at these areas of weakness. </a:t>
            </a:r>
          </a:p>
          <a:p>
            <a:pPr marL="0" indent="0">
              <a:buNone/>
            </a:pPr>
            <a:r>
              <a:rPr lang="en-US" sz="3600" dirty="0">
                <a:latin typeface="Times New Roman" panose="02020603050405020304" pitchFamily="18" charset="0"/>
                <a:cs typeface="Times New Roman" panose="02020603050405020304" pitchFamily="18" charset="0"/>
              </a:rPr>
              <a:t>-Uterine rupture, in contrast, involves the entire thickness of the uterine wall, resulting in communication between the uterine and peritoneal cavities </a:t>
            </a:r>
          </a:p>
        </p:txBody>
      </p:sp>
    </p:spTree>
    <p:extLst>
      <p:ext uri="{BB962C8B-B14F-4D97-AF65-F5344CB8AC3E}">
        <p14:creationId xmlns:p14="http://schemas.microsoft.com/office/powerpoint/2010/main" val="365149926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pPr marL="0" indent="0">
              <a:buNone/>
            </a:pPr>
            <a:r>
              <a:rPr lang="en-US" sz="3600" b="1" dirty="0">
                <a:latin typeface="Times New Roman" panose="02020603050405020304" pitchFamily="18" charset="0"/>
                <a:cs typeface="Times New Roman" panose="02020603050405020304" pitchFamily="18" charset="0"/>
              </a:rPr>
              <a:t>Pathophysiology Cont.”</a:t>
            </a:r>
          </a:p>
          <a:p>
            <a:pPr marL="0" indent="0">
              <a:buNone/>
            </a:pPr>
            <a:r>
              <a:rPr lang="en-US" sz="3600" dirty="0">
                <a:latin typeface="Times New Roman" panose="02020603050405020304" pitchFamily="18" charset="0"/>
                <a:cs typeface="Times New Roman" panose="02020603050405020304" pitchFamily="18" charset="0"/>
              </a:rPr>
              <a:t>-The placenta and fetus may then be extruded into the peritoneal cavity. </a:t>
            </a:r>
          </a:p>
          <a:p>
            <a:pPr marL="0" indent="0">
              <a:buNone/>
            </a:pPr>
            <a:r>
              <a:rPr lang="en-US" sz="3600" dirty="0">
                <a:latin typeface="Times New Roman" panose="02020603050405020304" pitchFamily="18" charset="0"/>
                <a:cs typeface="Times New Roman" panose="02020603050405020304" pitchFamily="18" charset="0"/>
              </a:rPr>
              <a:t>-Bleeding usually occurs from the edges of the defect, but it may vary from minimal to massive, depending on the size and relative vascularity of the defect and whether the defect involves the placenta or extends into uterine or vaginal blood vessels.</a:t>
            </a:r>
          </a:p>
          <a:p>
            <a:pPr marL="0" indent="0">
              <a:buNone/>
            </a:pPr>
            <a:r>
              <a:rPr lang="en-US" sz="3600" dirty="0">
                <a:latin typeface="Times New Roman" panose="02020603050405020304" pitchFamily="18" charset="0"/>
                <a:cs typeface="Times New Roman" panose="02020603050405020304" pitchFamily="18" charset="0"/>
              </a:rPr>
              <a:t>-In complete uterine rupture, the defect may originate from a previous surgical scar or, less commonly, it may occur spontaneously in an unscarred uterus.</a:t>
            </a:r>
          </a:p>
        </p:txBody>
      </p:sp>
    </p:spTree>
    <p:extLst>
      <p:ext uri="{BB962C8B-B14F-4D97-AF65-F5344CB8AC3E}">
        <p14:creationId xmlns:p14="http://schemas.microsoft.com/office/powerpoint/2010/main" val="242280264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pPr marL="82296" indent="0">
              <a:buNone/>
            </a:pPr>
            <a:r>
              <a:rPr lang="en-US" sz="3600" b="1" dirty="0">
                <a:latin typeface="Times New Roman" panose="02020603050405020304" pitchFamily="18" charset="0"/>
                <a:cs typeface="Times New Roman" panose="02020603050405020304" pitchFamily="18" charset="0"/>
              </a:rPr>
              <a:t>Clinical Presentation of Raptured Uterus</a:t>
            </a:r>
          </a:p>
          <a:p>
            <a:pPr marL="82296" indent="0">
              <a:buNone/>
            </a:pPr>
            <a:r>
              <a:rPr lang="en-US" sz="3600" dirty="0">
                <a:latin typeface="Times New Roman" panose="02020603050405020304" pitchFamily="18" charset="0"/>
                <a:cs typeface="Times New Roman" panose="02020603050405020304" pitchFamily="18" charset="0"/>
              </a:rPr>
              <a:t>-Simple uterine dehiscence at the site of a previous low transverse cesarean section may be asymptomatic and discovered incidentally at the time of repeat cesarean delivery or manual uterine exploration after vaginal delivery. </a:t>
            </a:r>
          </a:p>
          <a:p>
            <a:pPr marL="82296" indent="0">
              <a:buNone/>
            </a:pPr>
            <a:r>
              <a:rPr lang="en-US" sz="3600" dirty="0">
                <a:latin typeface="Times New Roman" panose="02020603050405020304" pitchFamily="18" charset="0"/>
                <a:cs typeface="Times New Roman" panose="02020603050405020304" pitchFamily="18" charset="0"/>
              </a:rPr>
              <a:t>-Often local tenderness is reported.</a:t>
            </a:r>
          </a:p>
          <a:p>
            <a:pPr marL="82296" indent="0">
              <a:buNone/>
            </a:pPr>
            <a:r>
              <a:rPr lang="en-US" sz="3600" dirty="0">
                <a:latin typeface="Times New Roman" panose="02020603050405020304" pitchFamily="18" charset="0"/>
                <a:cs typeface="Times New Roman" panose="02020603050405020304" pitchFamily="18" charset="0"/>
              </a:rPr>
              <a:t>-A sudden onset of pain may be seen with an increase in uterine irritability </a:t>
            </a:r>
          </a:p>
          <a:p>
            <a:pPr marL="82296" indent="0">
              <a:buNone/>
            </a:pPr>
            <a:r>
              <a:rPr lang="en-US" sz="3600" dirty="0">
                <a:latin typeface="Times New Roman" panose="02020603050405020304" pitchFamily="18" charset="0"/>
                <a:cs typeface="Times New Roman" panose="02020603050405020304" pitchFamily="18" charset="0"/>
              </a:rPr>
              <a:t>-Cessation or disappearance of established uterine contractions  in a labouring patient. </a:t>
            </a:r>
          </a:p>
        </p:txBody>
      </p:sp>
    </p:spTree>
    <p:extLst>
      <p:ext uri="{BB962C8B-B14F-4D97-AF65-F5344CB8AC3E}">
        <p14:creationId xmlns:p14="http://schemas.microsoft.com/office/powerpoint/2010/main" val="84167245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Autofit/>
          </a:bodyPr>
          <a:lstStyle/>
          <a:p>
            <a:pPr marL="82296" indent="0">
              <a:buNone/>
            </a:pPr>
            <a:r>
              <a:rPr lang="en-US" sz="3600" b="1" dirty="0">
                <a:latin typeface="Times New Roman" panose="02020603050405020304" pitchFamily="18" charset="0"/>
                <a:cs typeface="Times New Roman" panose="02020603050405020304" pitchFamily="18" charset="0"/>
              </a:rPr>
              <a:t>Clinical Presentation  of Ruptured uterus Cont.”</a:t>
            </a:r>
          </a:p>
          <a:p>
            <a:pPr marL="82296" indent="0">
              <a:buNone/>
            </a:pPr>
            <a:r>
              <a:rPr lang="en-US" sz="3600" dirty="0">
                <a:latin typeface="Times New Roman" panose="02020603050405020304" pitchFamily="18" charset="0"/>
                <a:cs typeface="Times New Roman" panose="02020603050405020304" pitchFamily="18" charset="0"/>
              </a:rPr>
              <a:t>-Fetal heart rate abnormality is often the earliest sign of uterine rupture in the laboring patient. </a:t>
            </a:r>
          </a:p>
          <a:p>
            <a:pPr marL="82296" indent="0">
              <a:buNone/>
            </a:pPr>
            <a:r>
              <a:rPr lang="en-US" sz="3600" dirty="0">
                <a:latin typeface="Times New Roman" panose="02020603050405020304" pitchFamily="18" charset="0"/>
                <a:cs typeface="Times New Roman" panose="02020603050405020304" pitchFamily="18" charset="0"/>
              </a:rPr>
              <a:t>-Fetal movements may be absent; FH may be present or absent depending with site of rapture</a:t>
            </a:r>
          </a:p>
          <a:p>
            <a:pPr marL="82296" indent="0">
              <a:buNone/>
            </a:pPr>
            <a:r>
              <a:rPr lang="en-US" sz="3600" dirty="0">
                <a:latin typeface="Times New Roman" panose="02020603050405020304" pitchFamily="18" charset="0"/>
                <a:cs typeface="Times New Roman" panose="02020603050405020304" pitchFamily="18" charset="0"/>
              </a:rPr>
              <a:t>-Palpable abnormalities on abdominal examination, recession of the fetal presenting part, and loss of fetal heart tones are seen in massive rupture</a:t>
            </a:r>
          </a:p>
          <a:p>
            <a:pPr marL="82296" indent="0">
              <a:buNone/>
            </a:pPr>
            <a:r>
              <a:rPr lang="en-US" sz="3600" dirty="0">
                <a:latin typeface="Times New Roman" panose="02020603050405020304" pitchFamily="18" charset="0"/>
                <a:cs typeface="Times New Roman" panose="02020603050405020304" pitchFamily="18" charset="0"/>
              </a:rPr>
              <a:t>-PV bleeding is variable and Simultaneous bleeding into the abdominal cavity is common, signs of fetal distress and maternal  shock may be seen with only minor vaginal bleeding</a:t>
            </a:r>
          </a:p>
        </p:txBody>
      </p:sp>
    </p:spTree>
    <p:extLst>
      <p:ext uri="{BB962C8B-B14F-4D97-AF65-F5344CB8AC3E}">
        <p14:creationId xmlns:p14="http://schemas.microsoft.com/office/powerpoint/2010/main" val="185206818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pPr marL="457200" lvl="1" indent="0">
              <a:buNone/>
            </a:pPr>
            <a:r>
              <a:rPr lang="en-US" sz="3600" b="1" dirty="0">
                <a:latin typeface="Times New Roman" panose="02020603050405020304" pitchFamily="18" charset="0"/>
                <a:cs typeface="Times New Roman" panose="02020603050405020304" pitchFamily="18" charset="0"/>
              </a:rPr>
              <a:t>Signs of Impending Rapture</a:t>
            </a:r>
          </a:p>
          <a:p>
            <a:pPr marL="457200" lvl="1" indent="0">
              <a:buNone/>
            </a:pPr>
            <a:r>
              <a:rPr lang="en-US" sz="3600" dirty="0">
                <a:latin typeface="Times New Roman" panose="02020603050405020304" pitchFamily="18" charset="0"/>
                <a:cs typeface="Times New Roman" panose="02020603050405020304" pitchFamily="18" charset="0"/>
              </a:rPr>
              <a:t>-Rapid Pulse</a:t>
            </a:r>
          </a:p>
          <a:p>
            <a:pPr marL="457200" lvl="1" indent="0">
              <a:buNone/>
            </a:pPr>
            <a:r>
              <a:rPr lang="en-US" sz="3600" dirty="0">
                <a:latin typeface="Times New Roman" panose="02020603050405020304" pitchFamily="18" charset="0"/>
                <a:cs typeface="Times New Roman" panose="02020603050405020304" pitchFamily="18" charset="0"/>
              </a:rPr>
              <a:t>-Vaginal Bleeding</a:t>
            </a:r>
          </a:p>
          <a:p>
            <a:pPr marL="457200" lvl="1" indent="0">
              <a:buNone/>
            </a:pPr>
            <a:r>
              <a:rPr lang="en-US" sz="3600" dirty="0">
                <a:latin typeface="Times New Roman" panose="02020603050405020304" pitchFamily="18" charset="0"/>
                <a:cs typeface="Times New Roman" panose="02020603050405020304" pitchFamily="18" charset="0"/>
              </a:rPr>
              <a:t>-Tenderness of lower abdomen</a:t>
            </a:r>
          </a:p>
          <a:p>
            <a:pPr marL="457200" lvl="1" indent="0">
              <a:buNone/>
            </a:pPr>
            <a:r>
              <a:rPr lang="en-US" sz="3600" dirty="0">
                <a:latin typeface="Times New Roman" panose="02020603050405020304" pitchFamily="18" charset="0"/>
                <a:cs typeface="Times New Roman" panose="02020603050405020304" pitchFamily="18" charset="0"/>
              </a:rPr>
              <a:t>-Lack of descent and strong contraction</a:t>
            </a:r>
          </a:p>
          <a:p>
            <a:pPr marL="457200" lvl="1" indent="0">
              <a:buNone/>
            </a:pPr>
            <a:r>
              <a:rPr lang="en-US" sz="3600" dirty="0">
                <a:latin typeface="Times New Roman" panose="02020603050405020304" pitchFamily="18" charset="0"/>
                <a:cs typeface="Times New Roman" panose="02020603050405020304" pitchFamily="18" charset="0"/>
              </a:rPr>
              <a:t>-Sharp pain at lower abdomen</a:t>
            </a:r>
          </a:p>
          <a:p>
            <a:pPr marL="457200" lvl="1" indent="0">
              <a:buNone/>
            </a:pPr>
            <a:r>
              <a:rPr lang="en-US" sz="3600" dirty="0">
                <a:latin typeface="Times New Roman" panose="02020603050405020304" pitchFamily="18" charset="0"/>
                <a:cs typeface="Times New Roman" panose="02020603050405020304" pitchFamily="18" charset="0"/>
              </a:rPr>
              <a:t>-Rapture due to previous scar has no warning signs (silent).</a:t>
            </a:r>
          </a:p>
        </p:txBody>
      </p:sp>
    </p:spTree>
    <p:extLst>
      <p:ext uri="{BB962C8B-B14F-4D97-AF65-F5344CB8AC3E}">
        <p14:creationId xmlns:p14="http://schemas.microsoft.com/office/powerpoint/2010/main" val="407717060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Autofit/>
          </a:bodyPr>
          <a:lstStyle/>
          <a:p>
            <a:pPr marL="0" indent="0">
              <a:buNone/>
            </a:pPr>
            <a:r>
              <a:rPr lang="en-US" sz="3600" b="1" dirty="0">
                <a:latin typeface="Times New Roman" panose="02020603050405020304" pitchFamily="18" charset="0"/>
                <a:cs typeface="Times New Roman" panose="02020603050405020304" pitchFamily="18" charset="0"/>
              </a:rPr>
              <a:t>Actual Signs of Scar Rapture</a:t>
            </a:r>
          </a:p>
          <a:p>
            <a:pPr marL="0" indent="0">
              <a:buNone/>
            </a:pPr>
            <a:r>
              <a:rPr lang="en-US" sz="3600" dirty="0">
                <a:latin typeface="Times New Roman" panose="02020603050405020304" pitchFamily="18" charset="0"/>
                <a:cs typeface="Times New Roman" panose="02020603050405020304" pitchFamily="18" charset="0"/>
              </a:rPr>
              <a:t>-During labour a classical scar is more likely to rupture than the lower segment scar.</a:t>
            </a:r>
          </a:p>
          <a:p>
            <a:pPr marL="0" indent="0">
              <a:buNone/>
            </a:pPr>
            <a:r>
              <a:rPr lang="en-US" sz="3600" dirty="0">
                <a:latin typeface="Times New Roman" panose="02020603050405020304" pitchFamily="18" charset="0"/>
                <a:cs typeface="Times New Roman" panose="02020603050405020304" pitchFamily="18" charset="0"/>
              </a:rPr>
              <a:t>-Actual signs of scar rapture are divided into two categories; early and late signs;</a:t>
            </a:r>
          </a:p>
          <a:p>
            <a:pPr lvl="1">
              <a:buNone/>
            </a:pPr>
            <a:r>
              <a:rPr lang="en-US" sz="3600" b="1" dirty="0">
                <a:latin typeface="Times New Roman" panose="02020603050405020304" pitchFamily="18" charset="0"/>
                <a:cs typeface="Times New Roman" panose="02020603050405020304" pitchFamily="18" charset="0"/>
              </a:rPr>
              <a:t>Early Signs of Scar Rupture</a:t>
            </a:r>
          </a:p>
          <a:p>
            <a:pPr lvl="1">
              <a:buNone/>
            </a:pPr>
            <a:r>
              <a:rPr lang="en-US" sz="3600" i="1" dirty="0">
                <a:solidFill>
                  <a:schemeClr val="accent2">
                    <a:lumMod val="75000"/>
                  </a:schemeClr>
                </a:solidFill>
                <a:latin typeface="Times New Roman" panose="02020603050405020304" pitchFamily="18" charset="0"/>
                <a:cs typeface="Times New Roman" panose="02020603050405020304" pitchFamily="18" charset="0"/>
              </a:rPr>
              <a:t>Constant lower abdominal pain </a:t>
            </a:r>
            <a:r>
              <a:rPr lang="en-US" sz="3600" dirty="0">
                <a:latin typeface="Times New Roman" panose="02020603050405020304" pitchFamily="18" charset="0"/>
                <a:cs typeface="Times New Roman" panose="02020603050405020304" pitchFamily="18" charset="0"/>
              </a:rPr>
              <a:t>that worsens during a contraction. There is </a:t>
            </a:r>
            <a:r>
              <a:rPr lang="en-US" sz="3600" i="1" dirty="0">
                <a:solidFill>
                  <a:schemeClr val="accent2">
                    <a:lumMod val="75000"/>
                  </a:schemeClr>
                </a:solidFill>
                <a:latin typeface="Times New Roman" panose="02020603050405020304" pitchFamily="18" charset="0"/>
                <a:cs typeface="Times New Roman" panose="02020603050405020304" pitchFamily="18" charset="0"/>
              </a:rPr>
              <a:t>fresh bleeding</a:t>
            </a:r>
            <a:r>
              <a:rPr lang="en-US" sz="3600" dirty="0">
                <a:latin typeface="Times New Roman" panose="02020603050405020304" pitchFamily="18" charset="0"/>
                <a:cs typeface="Times New Roman" panose="02020603050405020304" pitchFamily="18" charset="0"/>
              </a:rPr>
              <a:t>, which may be mistaken for show. Contractions may continue but the </a:t>
            </a:r>
            <a:r>
              <a:rPr lang="en-US" sz="3600" i="1" dirty="0">
                <a:solidFill>
                  <a:schemeClr val="accent2">
                    <a:lumMod val="75000"/>
                  </a:schemeClr>
                </a:solidFill>
                <a:latin typeface="Times New Roman" panose="02020603050405020304" pitchFamily="18" charset="0"/>
                <a:cs typeface="Times New Roman" panose="02020603050405020304" pitchFamily="18" charset="0"/>
              </a:rPr>
              <a:t>cervical os fails to dilate.</a:t>
            </a:r>
            <a:r>
              <a:rPr lang="en-US" sz="3600" dirty="0">
                <a:latin typeface="Times New Roman" panose="02020603050405020304" pitchFamily="18" charset="0"/>
                <a:cs typeface="Times New Roman" panose="02020603050405020304" pitchFamily="18" charset="0"/>
              </a:rPr>
              <a:t> </a:t>
            </a:r>
            <a:r>
              <a:rPr lang="en-US" sz="3600" i="1" dirty="0">
                <a:solidFill>
                  <a:schemeClr val="accent2">
                    <a:lumMod val="75000"/>
                  </a:schemeClr>
                </a:solidFill>
                <a:latin typeface="Times New Roman" panose="02020603050405020304" pitchFamily="18" charset="0"/>
                <a:cs typeface="Times New Roman" panose="02020603050405020304" pitchFamily="18" charset="0"/>
              </a:rPr>
              <a:t>Pulse rate is raised</a:t>
            </a:r>
            <a:r>
              <a:rPr lang="en-US" sz="3600" dirty="0">
                <a:solidFill>
                  <a:schemeClr val="accent2">
                    <a:lumMod val="75000"/>
                  </a:schemeClr>
                </a:solidFill>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due to shock and tends to increase slowly.</a:t>
            </a:r>
          </a:p>
          <a:p>
            <a:pPr>
              <a:buNone/>
            </a:pP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63349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7999"/>
          </a:xfrm>
        </p:spPr>
        <p:txBody>
          <a:bodyPr/>
          <a:lstStyle/>
          <a:p>
            <a:pPr marL="192024" indent="0">
              <a:buClrTx/>
              <a:buNone/>
            </a:pPr>
            <a:r>
              <a:rPr lang="en-US" sz="3600" b="1" dirty="0">
                <a:latin typeface="Times New Roman" panose="02020603050405020304" pitchFamily="18" charset="0"/>
                <a:cs typeface="Times New Roman" panose="02020603050405020304" pitchFamily="18" charset="0"/>
              </a:rPr>
              <a:t>Examples of Obstetric Emergencies</a:t>
            </a:r>
          </a:p>
          <a:p>
            <a:pPr marL="592074" lvl="1" indent="0">
              <a:buNone/>
            </a:pPr>
            <a:r>
              <a:rPr lang="en-US" sz="3600" dirty="0">
                <a:latin typeface="Times New Roman" panose="02020603050405020304" pitchFamily="18" charset="0"/>
                <a:cs typeface="Times New Roman" panose="02020603050405020304" pitchFamily="18" charset="0"/>
              </a:rPr>
              <a:t>Cord Presentation/ Cord Prolapse</a:t>
            </a:r>
          </a:p>
          <a:p>
            <a:pPr marL="592074" lvl="1" indent="0">
              <a:buNone/>
            </a:pPr>
            <a:r>
              <a:rPr lang="en-US" sz="3600" dirty="0">
                <a:latin typeface="Times New Roman" panose="02020603050405020304" pitchFamily="18" charset="0"/>
                <a:cs typeface="Times New Roman" panose="02020603050405020304" pitchFamily="18" charset="0"/>
              </a:rPr>
              <a:t>Antepartum </a:t>
            </a:r>
            <a:r>
              <a:rPr lang="en-US" sz="3600" dirty="0" err="1">
                <a:latin typeface="Times New Roman" panose="02020603050405020304" pitchFamily="18" charset="0"/>
                <a:cs typeface="Times New Roman" panose="02020603050405020304" pitchFamily="18" charset="0"/>
              </a:rPr>
              <a:t>Haemorrhage</a:t>
            </a:r>
            <a:r>
              <a:rPr lang="en-US" sz="3600" dirty="0">
                <a:latin typeface="Times New Roman" panose="02020603050405020304" pitchFamily="18" charset="0"/>
                <a:cs typeface="Times New Roman" panose="02020603050405020304" pitchFamily="18" charset="0"/>
              </a:rPr>
              <a:t> (APH)</a:t>
            </a:r>
          </a:p>
          <a:p>
            <a:pPr marL="592074" lvl="1" indent="0">
              <a:buNone/>
            </a:pPr>
            <a:r>
              <a:rPr lang="en-US" sz="3600" dirty="0">
                <a:latin typeface="Times New Roman" panose="02020603050405020304" pitchFamily="18" charset="0"/>
                <a:cs typeface="Times New Roman" panose="02020603050405020304" pitchFamily="18" charset="0"/>
              </a:rPr>
              <a:t> Postpartum </a:t>
            </a:r>
            <a:r>
              <a:rPr lang="en-US" sz="3600" dirty="0" err="1">
                <a:latin typeface="Times New Roman" panose="02020603050405020304" pitchFamily="18" charset="0"/>
                <a:cs typeface="Times New Roman" panose="02020603050405020304" pitchFamily="18" charset="0"/>
              </a:rPr>
              <a:t>Haemorrhage</a:t>
            </a:r>
            <a:r>
              <a:rPr lang="en-US" sz="3600" dirty="0">
                <a:latin typeface="Times New Roman" panose="02020603050405020304" pitchFamily="18" charset="0"/>
                <a:cs typeface="Times New Roman" panose="02020603050405020304" pitchFamily="18" charset="0"/>
              </a:rPr>
              <a:t> (PPH)</a:t>
            </a:r>
          </a:p>
          <a:p>
            <a:pPr marL="592074" lvl="1" indent="0">
              <a:buNone/>
            </a:pPr>
            <a:r>
              <a:rPr lang="en-US" sz="3600" dirty="0">
                <a:latin typeface="Times New Roman" panose="02020603050405020304" pitchFamily="18" charset="0"/>
                <a:cs typeface="Times New Roman" panose="02020603050405020304" pitchFamily="18" charset="0"/>
              </a:rPr>
              <a:t> Ruptured Uterus</a:t>
            </a:r>
          </a:p>
          <a:p>
            <a:pPr marL="592074" lvl="1" indent="0">
              <a:buNone/>
            </a:pPr>
            <a:r>
              <a:rPr lang="en-US" sz="3600" dirty="0">
                <a:latin typeface="Times New Roman" panose="02020603050405020304" pitchFamily="18" charset="0"/>
                <a:cs typeface="Times New Roman" panose="02020603050405020304" pitchFamily="18" charset="0"/>
              </a:rPr>
              <a:t>Amniotic Fluid Embolism</a:t>
            </a:r>
          </a:p>
          <a:p>
            <a:pPr marL="592074" lvl="1" indent="0">
              <a:buNone/>
            </a:pPr>
            <a:r>
              <a:rPr lang="en-US" sz="3600" dirty="0">
                <a:solidFill>
                  <a:prstClr val="black"/>
                </a:solidFill>
                <a:latin typeface="Times New Roman" panose="02020603050405020304" pitchFamily="18" charset="0"/>
                <a:cs typeface="Times New Roman" panose="02020603050405020304" pitchFamily="18" charset="0"/>
              </a:rPr>
              <a:t>Acute Inversion of the Uterus</a:t>
            </a:r>
          </a:p>
          <a:p>
            <a:pPr marL="457200" lvl="1" indent="0">
              <a:buNone/>
            </a:pPr>
            <a:endParaRPr lang="en-US" sz="3600" dirty="0"/>
          </a:p>
        </p:txBody>
      </p:sp>
    </p:spTree>
    <p:extLst>
      <p:ext uri="{BB962C8B-B14F-4D97-AF65-F5344CB8AC3E}">
        <p14:creationId xmlns:p14="http://schemas.microsoft.com/office/powerpoint/2010/main" val="412071456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Autofit/>
          </a:bodyPr>
          <a:lstStyle/>
          <a:p>
            <a:pPr>
              <a:buNone/>
            </a:pPr>
            <a:r>
              <a:rPr lang="en-US" sz="3600" b="1" dirty="0">
                <a:latin typeface="Times New Roman" panose="02020603050405020304" pitchFamily="18" charset="0"/>
                <a:cs typeface="Times New Roman" panose="02020603050405020304" pitchFamily="18" charset="0"/>
              </a:rPr>
              <a:t>Some Late signs associated with scar rupture:</a:t>
            </a:r>
          </a:p>
          <a:p>
            <a:pPr>
              <a:buNone/>
            </a:pPr>
            <a:r>
              <a:rPr lang="en-US" sz="3600" b="1" dirty="0">
                <a:latin typeface="Times New Roman" panose="02020603050405020304" pitchFamily="18" charset="0"/>
                <a:cs typeface="Times New Roman" panose="02020603050405020304" pitchFamily="18" charset="0"/>
              </a:rPr>
              <a:t>-</a:t>
            </a:r>
            <a:r>
              <a:rPr lang="en-US" sz="3600" dirty="0">
                <a:latin typeface="Times New Roman" panose="02020603050405020304" pitchFamily="18" charset="0"/>
                <a:cs typeface="Times New Roman" panose="02020603050405020304" pitchFamily="18" charset="0"/>
              </a:rPr>
              <a:t>Mother is </a:t>
            </a:r>
            <a:r>
              <a:rPr lang="en-US" sz="3600" b="1" dirty="0">
                <a:latin typeface="Times New Roman" panose="02020603050405020304" pitchFamily="18" charset="0"/>
                <a:cs typeface="Times New Roman" panose="02020603050405020304" pitchFamily="18" charset="0"/>
              </a:rPr>
              <a:t>dehydrated,</a:t>
            </a:r>
            <a:r>
              <a:rPr lang="en-US" sz="3600" dirty="0">
                <a:latin typeface="Times New Roman" panose="02020603050405020304" pitchFamily="18" charset="0"/>
                <a:cs typeface="Times New Roman" panose="02020603050405020304" pitchFamily="18" charset="0"/>
              </a:rPr>
              <a:t> shows ketosis and is in </a:t>
            </a:r>
            <a:r>
              <a:rPr lang="en-US" sz="3600" b="1" dirty="0">
                <a:latin typeface="Times New Roman" panose="02020603050405020304" pitchFamily="18" charset="0"/>
                <a:cs typeface="Times New Roman" panose="02020603050405020304" pitchFamily="18" charset="0"/>
              </a:rPr>
              <a:t>severe pain</a:t>
            </a:r>
          </a:p>
          <a:p>
            <a:pPr>
              <a:buNone/>
            </a:pPr>
            <a:r>
              <a:rPr lang="en-US" sz="3600" dirty="0">
                <a:latin typeface="Times New Roman" panose="02020603050405020304" pitchFamily="18" charset="0"/>
                <a:cs typeface="Times New Roman" panose="02020603050405020304" pitchFamily="18" charset="0"/>
              </a:rPr>
              <a:t>-</a:t>
            </a:r>
            <a:r>
              <a:rPr lang="en-US" sz="3600" b="1" dirty="0">
                <a:latin typeface="Times New Roman" panose="02020603050405020304" pitchFamily="18" charset="0"/>
                <a:cs typeface="Times New Roman" panose="02020603050405020304" pitchFamily="18" charset="0"/>
              </a:rPr>
              <a:t>Rapid pulse </a:t>
            </a:r>
            <a:r>
              <a:rPr lang="en-US" sz="3600" dirty="0">
                <a:latin typeface="Times New Roman" panose="02020603050405020304" pitchFamily="18" charset="0"/>
                <a:cs typeface="Times New Roman" panose="02020603050405020304" pitchFamily="18" charset="0"/>
              </a:rPr>
              <a:t>and </a:t>
            </a:r>
            <a:r>
              <a:rPr lang="en-US" sz="3600" b="1" dirty="0">
                <a:latin typeface="Times New Roman" panose="02020603050405020304" pitchFamily="18" charset="0"/>
                <a:cs typeface="Times New Roman" panose="02020603050405020304" pitchFamily="18" charset="0"/>
              </a:rPr>
              <a:t>Pyrexia</a:t>
            </a:r>
            <a:r>
              <a:rPr lang="en-US" sz="3600" dirty="0">
                <a:latin typeface="Times New Roman" panose="02020603050405020304" pitchFamily="18" charset="0"/>
                <a:cs typeface="Times New Roman" panose="02020603050405020304" pitchFamily="18" charset="0"/>
              </a:rPr>
              <a:t> (T &gt;38°C)</a:t>
            </a:r>
          </a:p>
          <a:p>
            <a:pPr>
              <a:buNone/>
            </a:pPr>
            <a:r>
              <a:rPr lang="en-US" sz="3600" dirty="0">
                <a:latin typeface="Times New Roman" panose="02020603050405020304" pitchFamily="18" charset="0"/>
                <a:cs typeface="Times New Roman" panose="02020603050405020304" pitchFamily="18" charset="0"/>
              </a:rPr>
              <a:t>-</a:t>
            </a:r>
            <a:r>
              <a:rPr lang="en-US" sz="3600" b="1" dirty="0">
                <a:latin typeface="Times New Roman" panose="02020603050405020304" pitchFamily="18" charset="0"/>
                <a:cs typeface="Times New Roman" panose="02020603050405020304" pitchFamily="18" charset="0"/>
              </a:rPr>
              <a:t>Poor urinary output</a:t>
            </a:r>
            <a:r>
              <a:rPr lang="en-US" sz="3600" dirty="0">
                <a:latin typeface="Times New Roman" panose="02020603050405020304" pitchFamily="18" charset="0"/>
                <a:cs typeface="Times New Roman" panose="02020603050405020304" pitchFamily="18" charset="0"/>
              </a:rPr>
              <a:t>, concentrated with ketosis and often blood stained</a:t>
            </a:r>
          </a:p>
          <a:p>
            <a:pPr>
              <a:buNone/>
            </a:pPr>
            <a:r>
              <a:rPr lang="en-US" sz="3600" dirty="0">
                <a:latin typeface="Times New Roman" panose="02020603050405020304" pitchFamily="18" charset="0"/>
                <a:cs typeface="Times New Roman" panose="02020603050405020304" pitchFamily="18" charset="0"/>
              </a:rPr>
              <a:t>-</a:t>
            </a:r>
            <a:r>
              <a:rPr lang="en-US" sz="3600" b="1" dirty="0">
                <a:latin typeface="Times New Roman" panose="02020603050405020304" pitchFamily="18" charset="0"/>
                <a:cs typeface="Times New Roman" panose="02020603050405020304" pitchFamily="18" charset="0"/>
              </a:rPr>
              <a:t>Uterus gets moulded round the </a:t>
            </a:r>
            <a:r>
              <a:rPr lang="en-US" sz="3600" b="1" dirty="0" err="1">
                <a:latin typeface="Times New Roman" panose="02020603050405020304" pitchFamily="18" charset="0"/>
                <a:cs typeface="Times New Roman" panose="02020603050405020304" pitchFamily="18" charset="0"/>
              </a:rPr>
              <a:t>foetus</a:t>
            </a:r>
            <a:endParaRPr lang="en-US" sz="3600" b="1" dirty="0">
              <a:latin typeface="Times New Roman" panose="02020603050405020304" pitchFamily="18" charset="0"/>
              <a:cs typeface="Times New Roman" panose="02020603050405020304" pitchFamily="18" charset="0"/>
            </a:endParaRPr>
          </a:p>
          <a:p>
            <a:pPr>
              <a:buNone/>
            </a:pPr>
            <a:r>
              <a:rPr lang="en-US" sz="3600" dirty="0">
                <a:latin typeface="Times New Roman" panose="02020603050405020304" pitchFamily="18" charset="0"/>
                <a:cs typeface="Times New Roman" panose="02020603050405020304" pitchFamily="18" charset="0"/>
              </a:rPr>
              <a:t>-</a:t>
            </a:r>
            <a:r>
              <a:rPr lang="en-US" sz="3600" b="1" dirty="0">
                <a:latin typeface="Times New Roman" panose="02020603050405020304" pitchFamily="18" charset="0"/>
                <a:cs typeface="Times New Roman" panose="02020603050405020304" pitchFamily="18" charset="0"/>
              </a:rPr>
              <a:t>Strong uterine contraction</a:t>
            </a:r>
            <a:r>
              <a:rPr lang="en-US" sz="3600" dirty="0">
                <a:latin typeface="Times New Roman" panose="02020603050405020304" pitchFamily="18" charset="0"/>
                <a:cs typeface="Times New Roman" panose="02020603050405020304" pitchFamily="18" charset="0"/>
              </a:rPr>
              <a:t>, which </a:t>
            </a:r>
            <a:r>
              <a:rPr lang="en-US" sz="3600" b="1" dirty="0">
                <a:latin typeface="Times New Roman" panose="02020603050405020304" pitchFamily="18" charset="0"/>
                <a:cs typeface="Times New Roman" panose="02020603050405020304" pitchFamily="18" charset="0"/>
              </a:rPr>
              <a:t>does not relax </a:t>
            </a:r>
            <a:r>
              <a:rPr lang="en-US" sz="3600" dirty="0">
                <a:latin typeface="Times New Roman" panose="02020603050405020304" pitchFamily="18" charset="0"/>
                <a:cs typeface="Times New Roman" panose="02020603050405020304" pitchFamily="18" charset="0"/>
              </a:rPr>
              <a:t>between contractions</a:t>
            </a:r>
          </a:p>
          <a:p>
            <a:pPr>
              <a:buNone/>
            </a:pPr>
            <a:r>
              <a:rPr lang="en-US" sz="3600" dirty="0">
                <a:latin typeface="Times New Roman" panose="02020603050405020304" pitchFamily="18" charset="0"/>
                <a:cs typeface="Times New Roman" panose="02020603050405020304" pitchFamily="18" charset="0"/>
              </a:rPr>
              <a:t>-A </a:t>
            </a:r>
            <a:r>
              <a:rPr lang="en-US" sz="3600" b="1" dirty="0" err="1">
                <a:latin typeface="Times New Roman" panose="02020603050405020304" pitchFamily="18" charset="0"/>
                <a:cs typeface="Times New Roman" panose="02020603050405020304" pitchFamily="18" charset="0"/>
              </a:rPr>
              <a:t>Bandl's</a:t>
            </a:r>
            <a:r>
              <a:rPr lang="en-US" sz="3600" b="1" dirty="0">
                <a:latin typeface="Times New Roman" panose="02020603050405020304" pitchFamily="18" charset="0"/>
                <a:cs typeface="Times New Roman" panose="02020603050405020304" pitchFamily="18" charset="0"/>
              </a:rPr>
              <a:t> ring </a:t>
            </a:r>
            <a:r>
              <a:rPr lang="en-US" sz="3600" dirty="0">
                <a:latin typeface="Times New Roman" panose="02020603050405020304" pitchFamily="18" charset="0"/>
                <a:cs typeface="Times New Roman" panose="02020603050405020304" pitchFamily="18" charset="0"/>
              </a:rPr>
              <a:t>may be seen</a:t>
            </a:r>
          </a:p>
          <a:p>
            <a:pPr>
              <a:buNone/>
            </a:pPr>
            <a:r>
              <a:rPr lang="en-US" sz="3600" dirty="0">
                <a:latin typeface="Times New Roman" panose="02020603050405020304" pitchFamily="18" charset="0"/>
                <a:cs typeface="Times New Roman" panose="02020603050405020304" pitchFamily="18" charset="0"/>
              </a:rPr>
              <a:t>-On vaginal examination, the </a:t>
            </a:r>
            <a:r>
              <a:rPr lang="en-US" sz="3600" b="1" dirty="0">
                <a:latin typeface="Times New Roman" panose="02020603050405020304" pitchFamily="18" charset="0"/>
                <a:cs typeface="Times New Roman" panose="02020603050405020304" pitchFamily="18" charset="0"/>
              </a:rPr>
              <a:t>vagina is hot and dry</a:t>
            </a:r>
          </a:p>
          <a:p>
            <a:pPr>
              <a:buNone/>
            </a:pP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451798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pPr marL="82296" indent="0" algn="ctr">
              <a:buNone/>
            </a:pPr>
            <a:r>
              <a:rPr lang="en-US" sz="3600" b="1" dirty="0">
                <a:latin typeface="Times New Roman" panose="02020603050405020304" pitchFamily="18" charset="0"/>
                <a:cs typeface="Times New Roman" panose="02020603050405020304" pitchFamily="18" charset="0"/>
              </a:rPr>
              <a:t>Late Signs of Scar Rapture Cont.’</a:t>
            </a:r>
          </a:p>
          <a:p>
            <a:pPr marL="457200" lvl="1" indent="0">
              <a:buClrTx/>
              <a:buNone/>
            </a:pPr>
            <a:r>
              <a:rPr lang="en-US" sz="3600" b="1" dirty="0">
                <a:latin typeface="Times New Roman" panose="02020603050405020304" pitchFamily="18" charset="0"/>
                <a:cs typeface="Times New Roman" panose="02020603050405020304" pitchFamily="18" charset="0"/>
              </a:rPr>
              <a:t>-Presenting part is high</a:t>
            </a:r>
            <a:r>
              <a:rPr lang="en-US" sz="3600" dirty="0">
                <a:latin typeface="Times New Roman" panose="02020603050405020304" pitchFamily="18" charset="0"/>
                <a:cs typeface="Times New Roman" panose="02020603050405020304" pitchFamily="18" charset="0"/>
              </a:rPr>
              <a:t>, wedged and immovable</a:t>
            </a:r>
          </a:p>
          <a:p>
            <a:pPr marL="457200" lvl="1" indent="0">
              <a:buClrTx/>
              <a:buNone/>
            </a:pPr>
            <a:r>
              <a:rPr lang="en-US" sz="3600" dirty="0">
                <a:latin typeface="Times New Roman" panose="02020603050405020304" pitchFamily="18" charset="0"/>
                <a:cs typeface="Times New Roman" panose="02020603050405020304" pitchFamily="18" charset="0"/>
              </a:rPr>
              <a:t>-There is </a:t>
            </a:r>
            <a:r>
              <a:rPr lang="en-US" sz="3600" b="1" dirty="0">
                <a:latin typeface="Times New Roman" panose="02020603050405020304" pitchFamily="18" charset="0"/>
                <a:cs typeface="Times New Roman" panose="02020603050405020304" pitchFamily="18" charset="0"/>
              </a:rPr>
              <a:t>over lapping of foetal bones </a:t>
            </a:r>
            <a:r>
              <a:rPr lang="en-US" sz="3600" dirty="0">
                <a:latin typeface="Times New Roman" panose="02020603050405020304" pitchFamily="18" charset="0"/>
                <a:cs typeface="Times New Roman" panose="02020603050405020304" pitchFamily="18" charset="0"/>
              </a:rPr>
              <a:t>and big caput succedaneum</a:t>
            </a:r>
          </a:p>
          <a:p>
            <a:pPr marL="457200" lvl="1" indent="0">
              <a:buClrTx/>
              <a:buNone/>
            </a:pPr>
            <a:r>
              <a:rPr lang="en-US" sz="3600" dirty="0">
                <a:latin typeface="Times New Roman" panose="02020603050405020304" pitchFamily="18" charset="0"/>
                <a:cs typeface="Times New Roman" panose="02020603050405020304" pitchFamily="18" charset="0"/>
              </a:rPr>
              <a:t>-The </a:t>
            </a:r>
            <a:r>
              <a:rPr lang="en-US" sz="3600" b="1" dirty="0">
                <a:latin typeface="Times New Roman" panose="02020603050405020304" pitchFamily="18" charset="0"/>
                <a:cs typeface="Times New Roman" panose="02020603050405020304" pitchFamily="18" charset="0"/>
              </a:rPr>
              <a:t>mother is exhausted before the rupture</a:t>
            </a:r>
            <a:r>
              <a:rPr lang="en-US" sz="3600" dirty="0">
                <a:latin typeface="Times New Roman" panose="02020603050405020304" pitchFamily="18" charset="0"/>
                <a:cs typeface="Times New Roman" panose="02020603050405020304" pitchFamily="18" charset="0"/>
              </a:rPr>
              <a:t>, and she will probably cry out during the rupture and complain of a </a:t>
            </a:r>
            <a:r>
              <a:rPr lang="en-US" sz="3600" b="1" dirty="0">
                <a:latin typeface="Times New Roman" panose="02020603050405020304" pitchFamily="18" charset="0"/>
                <a:cs typeface="Times New Roman" panose="02020603050405020304" pitchFamily="18" charset="0"/>
              </a:rPr>
              <a:t>sharp pain </a:t>
            </a:r>
            <a:r>
              <a:rPr lang="en-US" sz="3600" dirty="0">
                <a:latin typeface="Times New Roman" panose="02020603050405020304" pitchFamily="18" charset="0"/>
                <a:cs typeface="Times New Roman" panose="02020603050405020304" pitchFamily="18" charset="0"/>
              </a:rPr>
              <a:t>in the lower abdomen</a:t>
            </a:r>
          </a:p>
          <a:p>
            <a:pPr marL="457200" lvl="1" indent="0">
              <a:buClrTx/>
              <a:buNone/>
            </a:pPr>
            <a:r>
              <a:rPr lang="en-US" sz="3600" dirty="0">
                <a:latin typeface="Times New Roman" panose="02020603050405020304" pitchFamily="18" charset="0"/>
                <a:cs typeface="Times New Roman" panose="02020603050405020304" pitchFamily="18" charset="0"/>
              </a:rPr>
              <a:t>-She feels something has given way and soon presents with </a:t>
            </a:r>
            <a:r>
              <a:rPr lang="en-US" sz="3600" b="1" dirty="0">
                <a:latin typeface="Times New Roman" panose="02020603050405020304" pitchFamily="18" charset="0"/>
                <a:cs typeface="Times New Roman" panose="02020603050405020304" pitchFamily="18" charset="0"/>
              </a:rPr>
              <a:t>shock</a:t>
            </a:r>
          </a:p>
        </p:txBody>
      </p:sp>
    </p:spTree>
    <p:extLst>
      <p:ext uri="{BB962C8B-B14F-4D97-AF65-F5344CB8AC3E}">
        <p14:creationId xmlns:p14="http://schemas.microsoft.com/office/powerpoint/2010/main" val="415184946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pPr marL="0" indent="0">
              <a:buNone/>
            </a:pPr>
            <a:r>
              <a:rPr lang="en-US" sz="3600" b="1" dirty="0">
                <a:latin typeface="Times New Roman" panose="02020603050405020304" pitchFamily="18" charset="0"/>
                <a:cs typeface="Times New Roman" panose="02020603050405020304" pitchFamily="18" charset="0"/>
              </a:rPr>
              <a:t>Management of Uterine Rapture</a:t>
            </a:r>
          </a:p>
          <a:p>
            <a:pPr marL="0" indent="0">
              <a:buNone/>
            </a:pPr>
            <a:r>
              <a:rPr lang="en-US" sz="3600" dirty="0">
                <a:latin typeface="Times New Roman" panose="02020603050405020304" pitchFamily="18" charset="0"/>
                <a:cs typeface="Times New Roman" panose="02020603050405020304" pitchFamily="18" charset="0"/>
              </a:rPr>
              <a:t>-Combat shock by putting up an intravenous drip of saline and elevate foot of the bed; remove pillows and leave woman in flat position to avoid compression of lungs and diaphragm that may cause severe </a:t>
            </a:r>
            <a:r>
              <a:rPr lang="en-US" sz="3600" dirty="0" err="1">
                <a:latin typeface="Times New Roman" panose="02020603050405020304" pitchFamily="18" charset="0"/>
                <a:cs typeface="Times New Roman" panose="02020603050405020304" pitchFamily="18" charset="0"/>
              </a:rPr>
              <a:t>dyspnoea</a:t>
            </a:r>
            <a:r>
              <a:rPr lang="en-US" sz="3600" dirty="0">
                <a:latin typeface="Times New Roman" panose="02020603050405020304" pitchFamily="18" charset="0"/>
                <a:cs typeface="Times New Roman" panose="02020603050405020304" pitchFamily="18" charset="0"/>
              </a:rPr>
              <a:t>. Alternate D5% and N/S.</a:t>
            </a:r>
          </a:p>
          <a:p>
            <a:pPr marL="0" indent="0">
              <a:buNone/>
            </a:pPr>
            <a:r>
              <a:rPr lang="en-US" sz="3600" dirty="0">
                <a:latin typeface="Times New Roman" panose="02020603050405020304" pitchFamily="18" charset="0"/>
                <a:cs typeface="Times New Roman" panose="02020603050405020304" pitchFamily="18" charset="0"/>
              </a:rPr>
              <a:t>-Inform the doctor or theatre staff to prepare for an emergency caesarean section</a:t>
            </a:r>
          </a:p>
          <a:p>
            <a:pPr marL="0" indent="0">
              <a:buNone/>
            </a:pPr>
            <a:r>
              <a:rPr lang="en-US" sz="3600" dirty="0">
                <a:latin typeface="Times New Roman" panose="02020603050405020304" pitchFamily="18" charset="0"/>
                <a:cs typeface="Times New Roman" panose="02020603050405020304" pitchFamily="18" charset="0"/>
              </a:rPr>
              <a:t>-Take blood for grouping and cross matching (GXM)</a:t>
            </a:r>
          </a:p>
          <a:p>
            <a:pPr marL="0" indent="0">
              <a:buNone/>
            </a:pPr>
            <a:r>
              <a:rPr lang="en-US" sz="3600" dirty="0">
                <a:latin typeface="Times New Roman" panose="02020603050405020304" pitchFamily="18" charset="0"/>
                <a:cs typeface="Times New Roman" panose="02020603050405020304" pitchFamily="18" charset="0"/>
              </a:rPr>
              <a:t>-Reassure the mother and prepare her psychologically for theatre (</a:t>
            </a:r>
            <a:r>
              <a:rPr lang="en-US" sz="3600" dirty="0" err="1">
                <a:latin typeface="Times New Roman" panose="02020603050405020304" pitchFamily="18" charset="0"/>
                <a:cs typeface="Times New Roman" panose="02020603050405020304" pitchFamily="18" charset="0"/>
              </a:rPr>
              <a:t>laparatomy</a:t>
            </a:r>
            <a:r>
              <a:rPr lang="en-US" sz="3600" dirty="0">
                <a:latin typeface="Times New Roman" panose="02020603050405020304" pitchFamily="18" charset="0"/>
                <a:cs typeface="Times New Roman" panose="02020603050405020304" pitchFamily="18" charset="0"/>
              </a:rPr>
              <a:t>, repair of uterus or hysterectomy); get informed consent for the procedure.</a:t>
            </a: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071733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pPr marL="0" indent="0">
              <a:buNone/>
            </a:pPr>
            <a:r>
              <a:rPr lang="en-US" sz="3600" b="1" dirty="0">
                <a:latin typeface="Times New Roman" panose="02020603050405020304" pitchFamily="18" charset="0"/>
                <a:cs typeface="Times New Roman" panose="02020603050405020304" pitchFamily="18" charset="0"/>
              </a:rPr>
              <a:t>Management of Uterine Rapture cont.”</a:t>
            </a:r>
          </a:p>
          <a:p>
            <a:pPr marL="0" indent="0">
              <a:buNone/>
            </a:pPr>
            <a:r>
              <a:rPr lang="en-US" sz="3600" dirty="0">
                <a:latin typeface="Times New Roman" panose="02020603050405020304" pitchFamily="18" charset="0"/>
                <a:cs typeface="Times New Roman" panose="02020603050405020304" pitchFamily="18" charset="0"/>
              </a:rPr>
              <a:t>-The options to perform a hysterectomy or to repair the rupture depend on the extent of the trauma and the mother's condition;</a:t>
            </a:r>
          </a:p>
          <a:p>
            <a:pPr lvl="1">
              <a:buFont typeface="Gill Sans MT" pitchFamily="34" charset="0"/>
              <a:buChar char="–"/>
            </a:pPr>
            <a:r>
              <a:rPr lang="en-US" sz="3600" b="1" i="1" dirty="0">
                <a:latin typeface="Times New Roman" panose="02020603050405020304" pitchFamily="18" charset="0"/>
                <a:cs typeface="Times New Roman" panose="02020603050405020304" pitchFamily="18" charset="0"/>
              </a:rPr>
              <a:t>A hysterectomy is done if the rupture is beyond repair. </a:t>
            </a:r>
          </a:p>
          <a:p>
            <a:pPr lvl="1">
              <a:buFont typeface="Gill Sans MT" pitchFamily="34" charset="0"/>
              <a:buChar char="–"/>
            </a:pPr>
            <a:r>
              <a:rPr lang="en-US" sz="3600" b="1" i="1" dirty="0">
                <a:latin typeface="Times New Roman" panose="02020603050405020304" pitchFamily="18" charset="0"/>
                <a:cs typeface="Times New Roman" panose="02020603050405020304" pitchFamily="18" charset="0"/>
              </a:rPr>
              <a:t>If the rupture is repaired, you should stress to the mother the importance of not conceiving until at least a year after the operation. </a:t>
            </a:r>
          </a:p>
          <a:p>
            <a:pPr marL="0" indent="0">
              <a:buNone/>
            </a:pPr>
            <a:r>
              <a:rPr lang="en-US" sz="3600" dirty="0">
                <a:latin typeface="Times New Roman" panose="02020603050405020304" pitchFamily="18" charset="0"/>
                <a:cs typeface="Times New Roman" panose="02020603050405020304" pitchFamily="18" charset="0"/>
              </a:rPr>
              <a:t>-Administer </a:t>
            </a:r>
            <a:r>
              <a:rPr lang="en-US" sz="3600" b="1" dirty="0">
                <a:latin typeface="Times New Roman" panose="02020603050405020304" pitchFamily="18" charset="0"/>
                <a:cs typeface="Times New Roman" panose="02020603050405020304" pitchFamily="18" charset="0"/>
              </a:rPr>
              <a:t>analgesics</a:t>
            </a:r>
            <a:r>
              <a:rPr lang="en-US" sz="3600" dirty="0">
                <a:latin typeface="Times New Roman" panose="02020603050405020304" pitchFamily="18" charset="0"/>
                <a:cs typeface="Times New Roman" panose="02020603050405020304" pitchFamily="18" charset="0"/>
              </a:rPr>
              <a:t> e.g. </a:t>
            </a:r>
            <a:r>
              <a:rPr lang="en-US" sz="3600" dirty="0" err="1">
                <a:latin typeface="Times New Roman" panose="02020603050405020304" pitchFamily="18" charset="0"/>
                <a:cs typeface="Times New Roman" panose="02020603050405020304" pitchFamily="18" charset="0"/>
              </a:rPr>
              <a:t>pethidine</a:t>
            </a:r>
            <a:r>
              <a:rPr lang="en-US" sz="3600" dirty="0">
                <a:latin typeface="Times New Roman" panose="02020603050405020304" pitchFamily="18" charset="0"/>
                <a:cs typeface="Times New Roman" panose="02020603050405020304" pitchFamily="18" charset="0"/>
              </a:rPr>
              <a:t> PRN,</a:t>
            </a:r>
          </a:p>
          <a:p>
            <a:pPr marL="0" indent="0">
              <a:buNone/>
            </a:pPr>
            <a:r>
              <a:rPr lang="en-US" sz="3600" dirty="0">
                <a:latin typeface="Times New Roman" panose="02020603050405020304" pitchFamily="18" charset="0"/>
                <a:cs typeface="Times New Roman" panose="02020603050405020304" pitchFamily="18" charset="0"/>
              </a:rPr>
              <a:t>-The baby is removed in theatre from peritoneal cavity; </a:t>
            </a:r>
            <a:r>
              <a:rPr lang="en-US" sz="3600" b="1" dirty="0">
                <a:latin typeface="Times New Roman" panose="02020603050405020304" pitchFamily="18" charset="0"/>
                <a:cs typeface="Times New Roman" panose="02020603050405020304" pitchFamily="18" charset="0"/>
              </a:rPr>
              <a:t>antibiotics</a:t>
            </a:r>
            <a:r>
              <a:rPr lang="en-US" sz="3600" dirty="0">
                <a:latin typeface="Times New Roman" panose="02020603050405020304" pitchFamily="18" charset="0"/>
                <a:cs typeface="Times New Roman" panose="02020603050405020304" pitchFamily="18" charset="0"/>
              </a:rPr>
              <a:t> are infiltrated into the cavity and secretions drained to reduce puerperal infection</a:t>
            </a:r>
          </a:p>
          <a:p>
            <a:endParaRPr lang="en-US" sz="3600" dirty="0">
              <a:latin typeface="Times New Roman" panose="02020603050405020304" pitchFamily="18" charset="0"/>
              <a:cs typeface="Times New Roman" panose="02020603050405020304" pitchFamily="18" charset="0"/>
            </a:endParaRPr>
          </a:p>
          <a:p>
            <a:pPr lvl="1"/>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1576492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1999" cy="6858000"/>
          </a:xfrm>
        </p:spPr>
        <p:txBody>
          <a:bodyPr>
            <a:noAutofit/>
          </a:bodyPr>
          <a:lstStyle/>
          <a:p>
            <a:pPr marL="0" indent="0">
              <a:buNone/>
            </a:pPr>
            <a:r>
              <a:rPr lang="en-US" sz="3600" b="1" dirty="0">
                <a:latin typeface="Times New Roman" panose="02020603050405020304" pitchFamily="18" charset="0"/>
                <a:cs typeface="Times New Roman" panose="02020603050405020304" pitchFamily="18" charset="0"/>
              </a:rPr>
              <a:t>Management of Uterine Rapture cont.”</a:t>
            </a:r>
          </a:p>
          <a:p>
            <a:pPr marL="0" indent="0">
              <a:buNone/>
            </a:pPr>
            <a:r>
              <a:rPr lang="en-US" sz="3600" dirty="0">
                <a:latin typeface="Times New Roman" panose="02020603050405020304" pitchFamily="18" charset="0"/>
                <a:cs typeface="Times New Roman" panose="02020603050405020304" pitchFamily="18" charset="0"/>
              </a:rPr>
              <a:t>-Post operative care should be given just like in the case of caesarean section with special attention to the drainage tubes,</a:t>
            </a:r>
          </a:p>
          <a:p>
            <a:pPr marL="0" indent="0">
              <a:buNone/>
            </a:pPr>
            <a:r>
              <a:rPr lang="en-US" sz="3600" dirty="0">
                <a:latin typeface="Times New Roman" panose="02020603050405020304" pitchFamily="18" charset="0"/>
                <a:cs typeface="Times New Roman" panose="02020603050405020304" pitchFamily="18" charset="0"/>
              </a:rPr>
              <a:t>-If hysterectomy was not done, couples should be </a:t>
            </a:r>
            <a:r>
              <a:rPr lang="en-US" sz="3600" dirty="0" err="1">
                <a:latin typeface="Times New Roman" panose="02020603050405020304" pitchFamily="18" charset="0"/>
                <a:cs typeface="Times New Roman" panose="02020603050405020304" pitchFamily="18" charset="0"/>
              </a:rPr>
              <a:t>counselled</a:t>
            </a:r>
            <a:r>
              <a:rPr lang="en-US" sz="3600" dirty="0">
                <a:latin typeface="Times New Roman" panose="02020603050405020304" pitchFamily="18" charset="0"/>
                <a:cs typeface="Times New Roman" panose="02020603050405020304" pitchFamily="18" charset="0"/>
              </a:rPr>
              <a:t> to delay next pregnancy and attend ANC early. </a:t>
            </a:r>
          </a:p>
          <a:p>
            <a:pPr marL="0" indent="0">
              <a:buNone/>
            </a:pPr>
            <a:r>
              <a:rPr lang="en-US" sz="3600" dirty="0">
                <a:latin typeface="Times New Roman" panose="02020603050405020304" pitchFamily="18" charset="0"/>
                <a:cs typeface="Times New Roman" panose="02020603050405020304" pitchFamily="18" charset="0"/>
              </a:rPr>
              <a:t>-Emphasize that all subsequent pregnancies should always be delivered by elective caesarean section and there should be no trial of </a:t>
            </a:r>
            <a:r>
              <a:rPr lang="en-US" sz="3600" dirty="0" err="1">
                <a:latin typeface="Times New Roman" panose="02020603050405020304" pitchFamily="18" charset="0"/>
                <a:cs typeface="Times New Roman" panose="02020603050405020304" pitchFamily="18" charset="0"/>
              </a:rPr>
              <a:t>labour</a:t>
            </a:r>
            <a:r>
              <a:rPr lang="en-US" sz="3600" dirty="0">
                <a:latin typeface="Times New Roman" panose="02020603050405020304" pitchFamily="18" charset="0"/>
                <a:cs typeface="Times New Roman" panose="02020603050405020304" pitchFamily="18" charset="0"/>
              </a:rPr>
              <a:t> whatsoever.</a:t>
            </a:r>
          </a:p>
          <a:p>
            <a:pPr marL="0" indent="0">
              <a:buNone/>
            </a:pPr>
            <a:r>
              <a:rPr lang="en-US" sz="3600" dirty="0">
                <a:latin typeface="Times New Roman" panose="02020603050405020304" pitchFamily="18" charset="0"/>
                <a:cs typeface="Times New Roman" panose="02020603050405020304" pitchFamily="18" charset="0"/>
              </a:rPr>
              <a:t>-If hysterectomy was done, explain the consequences e.g. no more conception and if the couple wishes to have children, they should adopt.</a:t>
            </a:r>
          </a:p>
        </p:txBody>
      </p:sp>
    </p:spTree>
    <p:extLst>
      <p:ext uri="{BB962C8B-B14F-4D97-AF65-F5344CB8AC3E}">
        <p14:creationId xmlns:p14="http://schemas.microsoft.com/office/powerpoint/2010/main" val="181565072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Autofit/>
          </a:bodyPr>
          <a:lstStyle/>
          <a:p>
            <a:pPr marL="82296" indent="0">
              <a:buNone/>
            </a:pPr>
            <a:r>
              <a:rPr lang="en-US" sz="3600" b="1" dirty="0">
                <a:latin typeface="Times New Roman" panose="02020603050405020304" pitchFamily="18" charset="0"/>
                <a:cs typeface="Times New Roman" panose="02020603050405020304" pitchFamily="18" charset="0"/>
              </a:rPr>
              <a:t>Complications of Uterine Rapture</a:t>
            </a:r>
          </a:p>
          <a:p>
            <a:pPr marL="82296" indent="0">
              <a:buNone/>
            </a:pPr>
            <a:r>
              <a:rPr lang="en-US" sz="3600" dirty="0">
                <a:latin typeface="Times New Roman" panose="02020603050405020304" pitchFamily="18" charset="0"/>
                <a:cs typeface="Times New Roman" panose="02020603050405020304" pitchFamily="18" charset="0"/>
              </a:rPr>
              <a:t>Complications of ruptured uterus to the mother:</a:t>
            </a:r>
          </a:p>
          <a:p>
            <a:pPr marL="82296" indent="0">
              <a:buNone/>
            </a:pPr>
            <a:r>
              <a:rPr lang="en-US" sz="3600" dirty="0">
                <a:latin typeface="Times New Roman" panose="02020603050405020304" pitchFamily="18" charset="0"/>
                <a:cs typeface="Times New Roman" panose="02020603050405020304" pitchFamily="18" charset="0"/>
              </a:rPr>
              <a:t>-Paralytic ileus,                               -Peritonitis,</a:t>
            </a:r>
          </a:p>
          <a:p>
            <a:pPr marL="82296" indent="0">
              <a:buNone/>
            </a:pPr>
            <a:r>
              <a:rPr lang="en-US" sz="3600" dirty="0">
                <a:latin typeface="Times New Roman" panose="02020603050405020304" pitchFamily="18" charset="0"/>
                <a:cs typeface="Times New Roman" panose="02020603050405020304" pitchFamily="18" charset="0"/>
              </a:rPr>
              <a:t>-Puerperal Sepsis,                           -PPH due to rupture,</a:t>
            </a:r>
          </a:p>
          <a:p>
            <a:pPr marL="82296" indent="0">
              <a:buNone/>
            </a:pPr>
            <a:r>
              <a:rPr lang="en-US" sz="3600" dirty="0">
                <a:latin typeface="Times New Roman" panose="02020603050405020304" pitchFamily="18" charset="0"/>
                <a:cs typeface="Times New Roman" panose="02020603050405020304" pitchFamily="18" charset="0"/>
              </a:rPr>
              <a:t>-</a:t>
            </a:r>
            <a:r>
              <a:rPr lang="en-US" sz="3600" dirty="0" err="1">
                <a:latin typeface="Times New Roman" panose="02020603050405020304" pitchFamily="18" charset="0"/>
                <a:cs typeface="Times New Roman" panose="02020603050405020304" pitchFamily="18" charset="0"/>
              </a:rPr>
              <a:t>Septicaemia</a:t>
            </a:r>
            <a:r>
              <a:rPr lang="en-US" sz="3600" dirty="0">
                <a:latin typeface="Times New Roman" panose="02020603050405020304" pitchFamily="18" charset="0"/>
                <a:cs typeface="Times New Roman" panose="02020603050405020304" pitchFamily="18" charset="0"/>
              </a:rPr>
              <a:t>                                   -Urinary tract infection</a:t>
            </a:r>
          </a:p>
          <a:p>
            <a:pPr marL="82296" indent="0">
              <a:buNone/>
            </a:pPr>
            <a:r>
              <a:rPr lang="en-US" sz="3600" dirty="0">
                <a:latin typeface="Times New Roman" panose="02020603050405020304" pitchFamily="18" charset="0"/>
                <a:cs typeface="Times New Roman" panose="02020603050405020304" pitchFamily="18" charset="0"/>
              </a:rPr>
              <a:t>-Renal failure</a:t>
            </a:r>
          </a:p>
          <a:p>
            <a:pPr marL="82296" indent="0">
              <a:buNone/>
            </a:pPr>
            <a:r>
              <a:rPr lang="en-US" sz="3600" dirty="0">
                <a:latin typeface="Times New Roman" panose="02020603050405020304" pitchFamily="18" charset="0"/>
                <a:cs typeface="Times New Roman" panose="02020603050405020304" pitchFamily="18" charset="0"/>
              </a:rPr>
              <a:t>-Increase maternal morbidity and mortality rate</a:t>
            </a:r>
          </a:p>
          <a:p>
            <a:pPr marL="603504" lvl="2" indent="0">
              <a:buClrTx/>
              <a:buNone/>
            </a:pP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910906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E02A6-B32F-4B28-8B5C-879F2FC9980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6215394-B4D0-4DA4-83AA-9A283211BB1A}"/>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r>
              <a:rPr lang="en-US" sz="3600" b="1" dirty="0">
                <a:latin typeface="Times New Roman" panose="02020603050405020304" pitchFamily="18" charset="0"/>
                <a:cs typeface="Times New Roman" panose="02020603050405020304" pitchFamily="18" charset="0"/>
              </a:rPr>
              <a:t>                               THE       END</a:t>
            </a:r>
          </a:p>
        </p:txBody>
      </p:sp>
    </p:spTree>
    <p:extLst>
      <p:ext uri="{BB962C8B-B14F-4D97-AF65-F5344CB8AC3E}">
        <p14:creationId xmlns:p14="http://schemas.microsoft.com/office/powerpoint/2010/main" val="52917619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192000" cy="6858000"/>
          </a:xfrm>
        </p:spPr>
        <p:txBody>
          <a:bodyPr>
            <a:normAutofit lnSpcReduction="10000"/>
          </a:bodyPr>
          <a:lstStyle/>
          <a:p>
            <a:pPr marL="0" indent="0">
              <a:buNone/>
            </a:pPr>
            <a:r>
              <a:rPr lang="en-US" sz="3600" b="1" dirty="0">
                <a:latin typeface="Times New Roman" panose="02020603050405020304" pitchFamily="18" charset="0"/>
                <a:cs typeface="Times New Roman" panose="02020603050405020304" pitchFamily="18" charset="0"/>
              </a:rPr>
              <a:t>5.AMNIOTIC FLUID EMBOLISM (AFE)</a:t>
            </a:r>
          </a:p>
          <a:p>
            <a:pPr marL="0" indent="0">
              <a:buNone/>
            </a:pPr>
            <a:r>
              <a:rPr lang="en-US" sz="3600" dirty="0">
                <a:latin typeface="Times New Roman" panose="02020603050405020304" pitchFamily="18" charset="0"/>
                <a:cs typeface="Times New Roman" panose="02020603050405020304" pitchFamily="18" charset="0"/>
              </a:rPr>
              <a:t>-This is a situation in which amniotic fluid gets into the maternal circulation through the sinuses of the placental site forming an embolus which obstructs coronary and pulmonary arteries usually occurs towards the end of the first stage of </a:t>
            </a:r>
            <a:r>
              <a:rPr lang="en-US" sz="3600" dirty="0" err="1">
                <a:latin typeface="Times New Roman" panose="02020603050405020304" pitchFamily="18" charset="0"/>
                <a:cs typeface="Times New Roman" panose="02020603050405020304" pitchFamily="18" charset="0"/>
              </a:rPr>
              <a:t>labour</a:t>
            </a:r>
            <a:r>
              <a:rPr lang="en-US" sz="3600" dirty="0">
                <a:latin typeface="Times New Roman" panose="02020603050405020304" pitchFamily="18" charset="0"/>
                <a:cs typeface="Times New Roman" panose="02020603050405020304" pitchFamily="18" charset="0"/>
              </a:rPr>
              <a:t> when the membranes have ruptured and there are strong uterine contractions.</a:t>
            </a:r>
          </a:p>
          <a:p>
            <a:pPr marL="0" indent="0">
              <a:buNone/>
            </a:pPr>
            <a:r>
              <a:rPr lang="en-US" sz="3600" dirty="0">
                <a:latin typeface="Times New Roman" panose="02020603050405020304" pitchFamily="18" charset="0"/>
                <a:cs typeface="Times New Roman" panose="02020603050405020304" pitchFamily="18" charset="0"/>
              </a:rPr>
              <a:t>-Amniotic fluid is rich in </a:t>
            </a:r>
            <a:r>
              <a:rPr lang="en-US" sz="3600" dirty="0" err="1">
                <a:latin typeface="Times New Roman" panose="02020603050405020304" pitchFamily="18" charset="0"/>
                <a:cs typeface="Times New Roman" panose="02020603050405020304" pitchFamily="18" charset="0"/>
              </a:rPr>
              <a:t>thromboplastin.When</a:t>
            </a:r>
            <a:r>
              <a:rPr lang="en-US" sz="3600" dirty="0">
                <a:latin typeface="Times New Roman" panose="02020603050405020304" pitchFamily="18" charset="0"/>
                <a:cs typeface="Times New Roman" panose="02020603050405020304" pitchFamily="18" charset="0"/>
              </a:rPr>
              <a:t> it enters maternal circulation it utilizes fibrinogen in the blood giving rise to blood coagulation disorder (DIC).  </a:t>
            </a:r>
          </a:p>
          <a:p>
            <a:pPr marL="0" indent="0">
              <a:buNone/>
            </a:pPr>
            <a:r>
              <a:rPr lang="en-US" sz="3600" dirty="0">
                <a:latin typeface="Times New Roman" panose="02020603050405020304" pitchFamily="18" charset="0"/>
                <a:cs typeface="Times New Roman" panose="02020603050405020304" pitchFamily="18" charset="0"/>
              </a:rPr>
              <a:t>-The emboli so formed obstructs one of the pulmonary arteries and coronary arteries and death may occur within one hour.</a:t>
            </a:r>
          </a:p>
          <a:p>
            <a:endParaRPr lang="en-US" dirty="0"/>
          </a:p>
        </p:txBody>
      </p:sp>
    </p:spTree>
    <p:extLst>
      <p:ext uri="{BB962C8B-B14F-4D97-AF65-F5344CB8AC3E}">
        <p14:creationId xmlns:p14="http://schemas.microsoft.com/office/powerpoint/2010/main" val="101350299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lstStyle/>
          <a:p>
            <a:pPr marL="0" indent="0">
              <a:buNone/>
            </a:pPr>
            <a:r>
              <a:rPr lang="en-US" sz="3600" b="1" dirty="0">
                <a:latin typeface="Times New Roman" panose="02020603050405020304" pitchFamily="18" charset="0"/>
                <a:cs typeface="Times New Roman" panose="02020603050405020304" pitchFamily="18" charset="0"/>
              </a:rPr>
              <a:t>Amniotic Fluid Embolism (AFE)</a:t>
            </a:r>
          </a:p>
          <a:p>
            <a:pPr marL="0" indent="0">
              <a:buNone/>
            </a:pPr>
            <a:r>
              <a:rPr lang="en-US" sz="3600" dirty="0">
                <a:latin typeface="Times New Roman" panose="02020603050405020304" pitchFamily="18" charset="0"/>
                <a:cs typeface="Times New Roman" panose="02020603050405020304" pitchFamily="18" charset="0"/>
              </a:rPr>
              <a:t>-This is a very rare condition </a:t>
            </a:r>
            <a:r>
              <a:rPr lang="en-US" sz="3600">
                <a:latin typeface="Times New Roman" panose="02020603050405020304" pitchFamily="18" charset="0"/>
                <a:cs typeface="Times New Roman" panose="02020603050405020304" pitchFamily="18" charset="0"/>
              </a:rPr>
              <a:t>and can </a:t>
            </a:r>
            <a:r>
              <a:rPr lang="en-US" sz="3600" dirty="0">
                <a:latin typeface="Times New Roman" panose="02020603050405020304" pitchFamily="18" charset="0"/>
                <a:cs typeface="Times New Roman" panose="02020603050405020304" pitchFamily="18" charset="0"/>
              </a:rPr>
              <a:t>occur at any gestation, but it is </a:t>
            </a:r>
            <a:r>
              <a:rPr lang="en-US" sz="3600" b="1" dirty="0">
                <a:latin typeface="Times New Roman" panose="02020603050405020304" pitchFamily="18" charset="0"/>
                <a:cs typeface="Times New Roman" panose="02020603050405020304" pitchFamily="18" charset="0"/>
              </a:rPr>
              <a:t>most common at the end of the first stage of </a:t>
            </a:r>
            <a:r>
              <a:rPr lang="en-US" sz="3600" b="1" dirty="0" err="1">
                <a:latin typeface="Times New Roman" panose="02020603050405020304" pitchFamily="18" charset="0"/>
                <a:cs typeface="Times New Roman" panose="02020603050405020304" pitchFamily="18" charset="0"/>
              </a:rPr>
              <a:t>labour</a:t>
            </a:r>
            <a:r>
              <a:rPr lang="en-US" sz="3600" dirty="0">
                <a:latin typeface="Times New Roman" panose="02020603050405020304" pitchFamily="18" charset="0"/>
                <a:cs typeface="Times New Roman" panose="02020603050405020304" pitchFamily="18" charset="0"/>
              </a:rPr>
              <a:t>.</a:t>
            </a:r>
          </a:p>
          <a:p>
            <a:pPr marL="0" indent="0">
              <a:buNone/>
            </a:pPr>
            <a:r>
              <a:rPr lang="en-US" sz="3600" dirty="0">
                <a:latin typeface="Times New Roman" panose="02020603050405020304" pitchFamily="18" charset="0"/>
                <a:cs typeface="Times New Roman" panose="02020603050405020304" pitchFamily="18" charset="0"/>
              </a:rPr>
              <a:t>-The body responds in two phases;</a:t>
            </a:r>
          </a:p>
          <a:p>
            <a:pPr marL="870966" lvl="1" indent="-514350">
              <a:buClrTx/>
              <a:buFont typeface="+mj-lt"/>
              <a:buAutoNum type="alphaLcParenR"/>
            </a:pPr>
            <a:r>
              <a:rPr lang="en-US" sz="3600" dirty="0">
                <a:latin typeface="Times New Roman" panose="02020603050405020304" pitchFamily="18" charset="0"/>
                <a:cs typeface="Times New Roman" panose="02020603050405020304" pitchFamily="18" charset="0"/>
              </a:rPr>
              <a:t>In </a:t>
            </a:r>
            <a:r>
              <a:rPr lang="en-US" sz="3600" b="1" dirty="0">
                <a:latin typeface="Times New Roman" panose="02020603050405020304" pitchFamily="18" charset="0"/>
                <a:cs typeface="Times New Roman" panose="02020603050405020304" pitchFamily="18" charset="0"/>
              </a:rPr>
              <a:t>the initial phase</a:t>
            </a:r>
            <a:r>
              <a:rPr lang="en-US" sz="3600" dirty="0">
                <a:latin typeface="Times New Roman" panose="02020603050405020304" pitchFamily="18" charset="0"/>
                <a:cs typeface="Times New Roman" panose="02020603050405020304" pitchFamily="18" charset="0"/>
              </a:rPr>
              <a:t>, the pulmonary artery goes into vasospasm causing hypoxia.</a:t>
            </a:r>
          </a:p>
          <a:p>
            <a:pPr marL="870966" lvl="1" indent="-514350">
              <a:buClrTx/>
              <a:buFont typeface="+mj-lt"/>
              <a:buAutoNum type="alphaLcParenR"/>
            </a:pPr>
            <a:r>
              <a:rPr lang="en-US" sz="3600" dirty="0">
                <a:latin typeface="Times New Roman" panose="02020603050405020304" pitchFamily="18" charset="0"/>
                <a:cs typeface="Times New Roman" panose="02020603050405020304" pitchFamily="18" charset="0"/>
              </a:rPr>
              <a:t>In </a:t>
            </a:r>
            <a:r>
              <a:rPr lang="en-US" sz="3600" b="1" dirty="0">
                <a:latin typeface="Times New Roman" panose="02020603050405020304" pitchFamily="18" charset="0"/>
                <a:cs typeface="Times New Roman" panose="02020603050405020304" pitchFamily="18" charset="0"/>
              </a:rPr>
              <a:t>the second phase, </a:t>
            </a:r>
            <a:r>
              <a:rPr lang="en-US" sz="3600" dirty="0">
                <a:latin typeface="Times New Roman" panose="02020603050405020304" pitchFamily="18" charset="0"/>
                <a:cs typeface="Times New Roman" panose="02020603050405020304" pitchFamily="18" charset="0"/>
              </a:rPr>
              <a:t>there is left ventricular failure, </a:t>
            </a:r>
            <a:r>
              <a:rPr lang="en-US" sz="3600" dirty="0" err="1">
                <a:latin typeface="Times New Roman" panose="02020603050405020304" pitchFamily="18" charset="0"/>
                <a:cs typeface="Times New Roman" panose="02020603050405020304" pitchFamily="18" charset="0"/>
              </a:rPr>
              <a:t>haemorrhage</a:t>
            </a:r>
            <a:r>
              <a:rPr lang="en-US" sz="3600" dirty="0">
                <a:latin typeface="Times New Roman" panose="02020603050405020304" pitchFamily="18" charset="0"/>
                <a:cs typeface="Times New Roman" panose="02020603050405020304" pitchFamily="18" charset="0"/>
              </a:rPr>
              <a:t>, and blood coagulation disorders followed by pulmonary </a:t>
            </a:r>
            <a:r>
              <a:rPr lang="en-US" sz="3600" dirty="0" err="1">
                <a:latin typeface="Times New Roman" panose="02020603050405020304" pitchFamily="18" charset="0"/>
                <a:cs typeface="Times New Roman" panose="02020603050405020304" pitchFamily="18" charset="0"/>
              </a:rPr>
              <a:t>oedema</a:t>
            </a:r>
            <a:r>
              <a:rPr lang="en-US" sz="3600" dirty="0">
                <a:latin typeface="Times New Roman" panose="02020603050405020304" pitchFamily="18" charset="0"/>
                <a:cs typeface="Times New Roman" panose="02020603050405020304" pitchFamily="18" charset="0"/>
              </a:rPr>
              <a:t>,</a:t>
            </a: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0631319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pPr marL="82296" indent="0">
              <a:buClrTx/>
              <a:buNone/>
            </a:pPr>
            <a:r>
              <a:rPr lang="en-US" sz="3600" b="1" dirty="0">
                <a:latin typeface="Times New Roman" panose="02020603050405020304" pitchFamily="18" charset="0"/>
                <a:cs typeface="Times New Roman" panose="02020603050405020304" pitchFamily="18" charset="0"/>
              </a:rPr>
              <a:t>Predisposing factors to AFE </a:t>
            </a:r>
          </a:p>
          <a:p>
            <a:pPr marL="82296" indent="0">
              <a:buClrTx/>
              <a:buNone/>
            </a:pPr>
            <a:r>
              <a:rPr lang="en-US" sz="3600" dirty="0">
                <a:latin typeface="Times New Roman" panose="02020603050405020304" pitchFamily="18" charset="0"/>
                <a:cs typeface="Times New Roman" panose="02020603050405020304" pitchFamily="18" charset="0"/>
              </a:rPr>
              <a:t>-Hypertonic uterine action or overstimulation of the uterus by use of excessive oxytocic drugs.</a:t>
            </a:r>
          </a:p>
          <a:p>
            <a:pPr marL="82296" indent="0">
              <a:buClrTx/>
              <a:buNone/>
            </a:pPr>
            <a:r>
              <a:rPr lang="en-US" sz="3600" dirty="0">
                <a:latin typeface="Times New Roman" panose="02020603050405020304" pitchFamily="18" charset="0"/>
                <a:cs typeface="Times New Roman" panose="02020603050405020304" pitchFamily="18" charset="0"/>
              </a:rPr>
              <a:t>-Multi-parity associated with early separation of the placenta (</a:t>
            </a:r>
            <a:r>
              <a:rPr lang="en-US" sz="3600" i="1" dirty="0">
                <a:latin typeface="Times New Roman" panose="02020603050405020304" pitchFamily="18" charset="0"/>
                <a:cs typeface="Times New Roman" panose="02020603050405020304" pitchFamily="18" charset="0"/>
              </a:rPr>
              <a:t>Placenta </a:t>
            </a:r>
            <a:r>
              <a:rPr lang="en-US" sz="3600" i="1" dirty="0" err="1">
                <a:latin typeface="Times New Roman" panose="02020603050405020304" pitchFamily="18" charset="0"/>
                <a:cs typeface="Times New Roman" panose="02020603050405020304" pitchFamily="18" charset="0"/>
              </a:rPr>
              <a:t>abruptio</a:t>
            </a:r>
            <a:r>
              <a:rPr lang="en-US" sz="3600" dirty="0">
                <a:latin typeface="Times New Roman" panose="02020603050405020304" pitchFamily="18" charset="0"/>
                <a:cs typeface="Times New Roman" panose="02020603050405020304" pitchFamily="18" charset="0"/>
              </a:rPr>
              <a:t>), where the barrier between maternal circulation and amniotic sac is breached and the placental bed is disrupted</a:t>
            </a:r>
          </a:p>
          <a:p>
            <a:pPr marL="82296" indent="0">
              <a:buClrTx/>
              <a:buNone/>
            </a:pPr>
            <a:r>
              <a:rPr lang="en-US" sz="3600" dirty="0">
                <a:latin typeface="Times New Roman" panose="02020603050405020304" pitchFamily="18" charset="0"/>
                <a:cs typeface="Times New Roman" panose="02020603050405020304" pitchFamily="18" charset="0"/>
              </a:rPr>
              <a:t>-Uterine trauma e.g. external version, uterine rapture</a:t>
            </a:r>
          </a:p>
          <a:p>
            <a:pPr marL="82296" indent="0">
              <a:buClrTx/>
              <a:buNone/>
            </a:pPr>
            <a:r>
              <a:rPr lang="en-US" sz="3600" dirty="0">
                <a:latin typeface="Times New Roman" panose="02020603050405020304" pitchFamily="18" charset="0"/>
                <a:cs typeface="Times New Roman" panose="02020603050405020304" pitchFamily="18" charset="0"/>
              </a:rPr>
              <a:t>-Rapid precipitate </a:t>
            </a:r>
            <a:r>
              <a:rPr lang="en-US" sz="3600" dirty="0" err="1">
                <a:latin typeface="Times New Roman" panose="02020603050405020304" pitchFamily="18" charset="0"/>
                <a:cs typeface="Times New Roman" panose="02020603050405020304" pitchFamily="18" charset="0"/>
              </a:rPr>
              <a:t>labour</a:t>
            </a:r>
            <a:r>
              <a:rPr lang="en-US" sz="3600" dirty="0">
                <a:latin typeface="Times New Roman" panose="02020603050405020304" pitchFamily="18" charset="0"/>
                <a:cs typeface="Times New Roman" panose="02020603050405020304" pitchFamily="18" charset="0"/>
              </a:rPr>
              <a:t> (rapid contractions forces amniotic fluid into the maternal circulation).</a:t>
            </a:r>
          </a:p>
          <a:p>
            <a:pPr marL="82296" indent="0">
              <a:buClrTx/>
              <a:buNone/>
            </a:pPr>
            <a:r>
              <a:rPr lang="en-US" sz="3600" dirty="0">
                <a:latin typeface="Times New Roman" panose="02020603050405020304" pitchFamily="18" charset="0"/>
                <a:cs typeface="Times New Roman" panose="02020603050405020304" pitchFamily="18" charset="0"/>
              </a:rPr>
              <a:t>-Manual removal of the placenta.</a:t>
            </a:r>
          </a:p>
        </p:txBody>
      </p:sp>
    </p:spTree>
    <p:extLst>
      <p:ext uri="{BB962C8B-B14F-4D97-AF65-F5344CB8AC3E}">
        <p14:creationId xmlns:p14="http://schemas.microsoft.com/office/powerpoint/2010/main" val="40165638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7999"/>
          </a:xfrm>
        </p:spPr>
        <p:txBody>
          <a:bodyPr/>
          <a:lstStyle/>
          <a:p>
            <a:pPr marL="192024" indent="0">
              <a:buNone/>
            </a:pPr>
            <a:r>
              <a:rPr lang="en-US" sz="3600" b="1" dirty="0">
                <a:latin typeface="Times New Roman" panose="02020603050405020304" pitchFamily="18" charset="0"/>
                <a:cs typeface="Times New Roman" panose="02020603050405020304" pitchFamily="18" charset="0"/>
              </a:rPr>
              <a:t>Examples of Obstetric Emergencies cont.”</a:t>
            </a:r>
          </a:p>
          <a:p>
            <a:pPr marL="192024" indent="0">
              <a:buNone/>
            </a:pPr>
            <a:r>
              <a:rPr lang="en-US" sz="3600" b="1" dirty="0">
                <a:solidFill>
                  <a:prstClr val="black"/>
                </a:solidFill>
                <a:latin typeface="Times New Roman" panose="02020603050405020304" pitchFamily="18" charset="0"/>
                <a:cs typeface="Times New Roman" panose="02020603050405020304" pitchFamily="18" charset="0"/>
              </a:rPr>
              <a:t>   </a:t>
            </a:r>
            <a:r>
              <a:rPr lang="en-US" sz="3600" dirty="0">
                <a:solidFill>
                  <a:prstClr val="black"/>
                </a:solidFill>
                <a:latin typeface="Times New Roman" panose="02020603050405020304" pitchFamily="18" charset="0"/>
                <a:cs typeface="Times New Roman" panose="02020603050405020304" pitchFamily="18" charset="0"/>
              </a:rPr>
              <a:t>Vasa </a:t>
            </a:r>
            <a:r>
              <a:rPr lang="en-US" sz="3600" dirty="0" err="1">
                <a:solidFill>
                  <a:prstClr val="black"/>
                </a:solidFill>
                <a:latin typeface="Times New Roman" panose="02020603050405020304" pitchFamily="18" charset="0"/>
                <a:cs typeface="Times New Roman" panose="02020603050405020304" pitchFamily="18" charset="0"/>
              </a:rPr>
              <a:t>Praevia</a:t>
            </a:r>
            <a:endParaRPr lang="en-US" sz="3600" dirty="0">
              <a:solidFill>
                <a:prstClr val="black"/>
              </a:solidFill>
              <a:latin typeface="Times New Roman" panose="02020603050405020304" pitchFamily="18" charset="0"/>
              <a:cs typeface="Times New Roman" panose="02020603050405020304" pitchFamily="18" charset="0"/>
            </a:endParaRPr>
          </a:p>
          <a:p>
            <a:pPr marL="592074" lvl="1" indent="0">
              <a:buNone/>
            </a:pPr>
            <a:r>
              <a:rPr lang="en-US" sz="3600" dirty="0">
                <a:solidFill>
                  <a:prstClr val="black"/>
                </a:solidFill>
                <a:latin typeface="Times New Roman" panose="02020603050405020304" pitchFamily="18" charset="0"/>
                <a:cs typeface="Times New Roman" panose="02020603050405020304" pitchFamily="18" charset="0"/>
              </a:rPr>
              <a:t>Pre-</a:t>
            </a:r>
            <a:r>
              <a:rPr lang="en-US" sz="3600" dirty="0" err="1">
                <a:solidFill>
                  <a:prstClr val="black"/>
                </a:solidFill>
                <a:latin typeface="Times New Roman" panose="02020603050405020304" pitchFamily="18" charset="0"/>
                <a:cs typeface="Times New Roman" panose="02020603050405020304" pitchFamily="18" charset="0"/>
              </a:rPr>
              <a:t>eclampsia</a:t>
            </a:r>
            <a:endParaRPr lang="en-US" sz="3600" dirty="0">
              <a:solidFill>
                <a:prstClr val="black"/>
              </a:solidFill>
              <a:latin typeface="Times New Roman" panose="02020603050405020304" pitchFamily="18" charset="0"/>
              <a:cs typeface="Times New Roman" panose="02020603050405020304" pitchFamily="18" charset="0"/>
            </a:endParaRPr>
          </a:p>
          <a:p>
            <a:pPr marL="592074" lvl="1" indent="0">
              <a:buNone/>
            </a:pPr>
            <a:r>
              <a:rPr lang="en-US" sz="3600" dirty="0" err="1">
                <a:solidFill>
                  <a:prstClr val="black"/>
                </a:solidFill>
                <a:latin typeface="Times New Roman" panose="02020603050405020304" pitchFamily="18" charset="0"/>
                <a:cs typeface="Times New Roman" panose="02020603050405020304" pitchFamily="18" charset="0"/>
              </a:rPr>
              <a:t>Eclampsia</a:t>
            </a:r>
            <a:endParaRPr lang="en-US" sz="3600" dirty="0">
              <a:solidFill>
                <a:prstClr val="black"/>
              </a:solidFill>
              <a:latin typeface="Times New Roman" panose="02020603050405020304" pitchFamily="18" charset="0"/>
              <a:cs typeface="Times New Roman" panose="02020603050405020304" pitchFamily="18" charset="0"/>
            </a:endParaRPr>
          </a:p>
          <a:p>
            <a:pPr marL="592074" lvl="1" indent="0">
              <a:buNone/>
            </a:pPr>
            <a:r>
              <a:rPr lang="en-US" sz="3600" dirty="0">
                <a:solidFill>
                  <a:prstClr val="black"/>
                </a:solidFill>
                <a:latin typeface="Times New Roman" panose="02020603050405020304" pitchFamily="18" charset="0"/>
                <a:cs typeface="Times New Roman" panose="02020603050405020304" pitchFamily="18" charset="0"/>
              </a:rPr>
              <a:t>Obstetric Shock</a:t>
            </a:r>
          </a:p>
          <a:p>
            <a:pPr marL="592074" lvl="1" indent="0">
              <a:buNone/>
            </a:pPr>
            <a:r>
              <a:rPr lang="en-US" sz="3600" dirty="0">
                <a:solidFill>
                  <a:prstClr val="black"/>
                </a:solidFill>
                <a:latin typeface="Times New Roman" panose="02020603050405020304" pitchFamily="18" charset="0"/>
                <a:cs typeface="Times New Roman" panose="02020603050405020304" pitchFamily="18" charset="0"/>
              </a:rPr>
              <a:t>Shoulder Dystocia</a:t>
            </a:r>
          </a:p>
          <a:p>
            <a:pPr lvl="1"/>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340934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lstStyle/>
          <a:p>
            <a:pPr marL="82296" indent="0">
              <a:buClrTx/>
              <a:buNone/>
            </a:pPr>
            <a:r>
              <a:rPr lang="en-US" sz="3600" b="1" dirty="0">
                <a:latin typeface="Times New Roman" panose="02020603050405020304" pitchFamily="18" charset="0"/>
                <a:cs typeface="Times New Roman" panose="02020603050405020304" pitchFamily="18" charset="0"/>
              </a:rPr>
              <a:t>Predisposing factors Cont.”</a:t>
            </a:r>
          </a:p>
          <a:p>
            <a:pPr marL="82296" indent="0">
              <a:buClrTx/>
              <a:buNone/>
            </a:pPr>
            <a:r>
              <a:rPr lang="en-US" sz="3600" dirty="0">
                <a:latin typeface="Times New Roman" panose="02020603050405020304" pitchFamily="18" charset="0"/>
                <a:cs typeface="Times New Roman" panose="02020603050405020304" pitchFamily="18" charset="0"/>
              </a:rPr>
              <a:t>-Procedures like insertion of intrauterine catheter</a:t>
            </a:r>
          </a:p>
          <a:p>
            <a:pPr marL="82296" indent="0">
              <a:buClrTx/>
              <a:buNone/>
            </a:pPr>
            <a:r>
              <a:rPr lang="en-US" sz="3600" dirty="0">
                <a:latin typeface="Times New Roman" panose="02020603050405020304" pitchFamily="18" charset="0"/>
                <a:cs typeface="Times New Roman" panose="02020603050405020304" pitchFamily="18" charset="0"/>
              </a:rPr>
              <a:t>-Rupture of membranes</a:t>
            </a:r>
          </a:p>
          <a:p>
            <a:pPr marL="82296" indent="0">
              <a:buClrTx/>
              <a:buNone/>
            </a:pPr>
            <a:r>
              <a:rPr lang="en-US" sz="3600" dirty="0">
                <a:latin typeface="Times New Roman" panose="02020603050405020304" pitchFamily="18" charset="0"/>
                <a:cs typeface="Times New Roman" panose="02020603050405020304" pitchFamily="18" charset="0"/>
              </a:rPr>
              <a:t>-Caesarean section</a:t>
            </a:r>
          </a:p>
          <a:p>
            <a:pPr marL="82296" indent="0">
              <a:buClrTx/>
              <a:buNone/>
            </a:pPr>
            <a:r>
              <a:rPr lang="en-US" sz="3600" dirty="0">
                <a:latin typeface="Times New Roman" panose="02020603050405020304" pitchFamily="18" charset="0"/>
                <a:cs typeface="Times New Roman" panose="02020603050405020304" pitchFamily="18" charset="0"/>
              </a:rPr>
              <a:t>-Inter-uterine manipulation.</a:t>
            </a: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3668193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Autofit/>
          </a:bodyPr>
          <a:lstStyle/>
          <a:p>
            <a:pPr marL="0" indent="0">
              <a:buNone/>
            </a:pPr>
            <a:r>
              <a:rPr lang="en-US" sz="3600" b="1" dirty="0">
                <a:latin typeface="Times New Roman" panose="02020603050405020304" pitchFamily="18" charset="0"/>
                <a:cs typeface="Times New Roman" panose="02020603050405020304" pitchFamily="18" charset="0"/>
              </a:rPr>
              <a:t>Signs and Symptoms of AFE</a:t>
            </a:r>
          </a:p>
          <a:p>
            <a:pPr marL="0" indent="0">
              <a:buNone/>
            </a:pPr>
            <a:r>
              <a:rPr lang="en-US" sz="3600" dirty="0">
                <a:latin typeface="Times New Roman" panose="02020603050405020304" pitchFamily="18" charset="0"/>
                <a:cs typeface="Times New Roman" panose="02020603050405020304" pitchFamily="18" charset="0"/>
              </a:rPr>
              <a:t>-Sudden onset of maternal respiratory distress</a:t>
            </a:r>
          </a:p>
          <a:p>
            <a:pPr marL="0" indent="0">
              <a:buNone/>
            </a:pPr>
            <a:r>
              <a:rPr lang="en-US" sz="3600" dirty="0">
                <a:latin typeface="Times New Roman" panose="02020603050405020304" pitchFamily="18" charset="0"/>
                <a:cs typeface="Times New Roman" panose="02020603050405020304" pitchFamily="18" charset="0"/>
              </a:rPr>
              <a:t>-Severe </a:t>
            </a:r>
            <a:r>
              <a:rPr lang="en-US" sz="3600" dirty="0" err="1">
                <a:latin typeface="Times New Roman" panose="02020603050405020304" pitchFamily="18" charset="0"/>
                <a:cs typeface="Times New Roman" panose="02020603050405020304" pitchFamily="18" charset="0"/>
              </a:rPr>
              <a:t>dyspnoea</a:t>
            </a:r>
            <a:endParaRPr lang="en-US" sz="3600" dirty="0">
              <a:latin typeface="Times New Roman" panose="02020603050405020304" pitchFamily="18" charset="0"/>
              <a:cs typeface="Times New Roman" panose="02020603050405020304" pitchFamily="18" charset="0"/>
            </a:endParaRPr>
          </a:p>
          <a:p>
            <a:pPr marL="0" indent="0">
              <a:buNone/>
            </a:pPr>
            <a:r>
              <a:rPr lang="en-US" sz="3600" dirty="0">
                <a:latin typeface="Times New Roman" panose="02020603050405020304" pitchFamily="18" charset="0"/>
                <a:cs typeface="Times New Roman" panose="02020603050405020304" pitchFamily="18" charset="0"/>
              </a:rPr>
              <a:t>-Hypotension due to shock                         -Cyanosis</a:t>
            </a:r>
          </a:p>
          <a:p>
            <a:pPr marL="0" indent="0">
              <a:buNone/>
            </a:pPr>
            <a:r>
              <a:rPr lang="en-US" sz="3600" dirty="0">
                <a:latin typeface="Times New Roman" panose="02020603050405020304" pitchFamily="18" charset="0"/>
                <a:cs typeface="Times New Roman" panose="02020603050405020304" pitchFamily="18" charset="0"/>
              </a:rPr>
              <a:t>-</a:t>
            </a:r>
            <a:r>
              <a:rPr lang="en-US" sz="3600" dirty="0" err="1">
                <a:latin typeface="Times New Roman" panose="02020603050405020304" pitchFamily="18" charset="0"/>
                <a:cs typeface="Times New Roman" panose="02020603050405020304" pitchFamily="18" charset="0"/>
              </a:rPr>
              <a:t>Haemorrhage</a:t>
            </a:r>
            <a:r>
              <a:rPr lang="en-US" sz="3600" dirty="0">
                <a:latin typeface="Times New Roman" panose="02020603050405020304" pitchFamily="18" charset="0"/>
                <a:cs typeface="Times New Roman" panose="02020603050405020304" pitchFamily="18" charset="0"/>
              </a:rPr>
              <a:t> due to DIC</a:t>
            </a:r>
          </a:p>
          <a:p>
            <a:pPr marL="0" indent="0">
              <a:buNone/>
            </a:pPr>
            <a:r>
              <a:rPr lang="en-US" sz="3600" dirty="0">
                <a:latin typeface="Times New Roman" panose="02020603050405020304" pitchFamily="18" charset="0"/>
                <a:cs typeface="Times New Roman" panose="02020603050405020304" pitchFamily="18" charset="0"/>
              </a:rPr>
              <a:t>-Tachycardia                                                -Chest pain</a:t>
            </a:r>
          </a:p>
          <a:p>
            <a:pPr marL="0" indent="0">
              <a:buNone/>
            </a:pPr>
            <a:r>
              <a:rPr lang="en-US" sz="3600" dirty="0">
                <a:latin typeface="Times New Roman" panose="02020603050405020304" pitchFamily="18" charset="0"/>
                <a:cs typeface="Times New Roman" panose="02020603050405020304" pitchFamily="18" charset="0"/>
              </a:rPr>
              <a:t>-Pulmonary </a:t>
            </a:r>
            <a:r>
              <a:rPr lang="en-US" sz="3600" dirty="0" err="1">
                <a:latin typeface="Times New Roman" panose="02020603050405020304" pitchFamily="18" charset="0"/>
                <a:cs typeface="Times New Roman" panose="02020603050405020304" pitchFamily="18" charset="0"/>
              </a:rPr>
              <a:t>Oedema</a:t>
            </a:r>
            <a:endParaRPr lang="en-US" sz="3600" dirty="0">
              <a:latin typeface="Times New Roman" panose="02020603050405020304" pitchFamily="18" charset="0"/>
              <a:cs typeface="Times New Roman" panose="02020603050405020304" pitchFamily="18" charset="0"/>
            </a:endParaRPr>
          </a:p>
          <a:p>
            <a:pPr marL="0" indent="0">
              <a:buNone/>
            </a:pPr>
            <a:r>
              <a:rPr lang="en-US" sz="3600" dirty="0">
                <a:latin typeface="Times New Roman" panose="02020603050405020304" pitchFamily="18" charset="0"/>
                <a:cs typeface="Times New Roman" panose="02020603050405020304" pitchFamily="18" charset="0"/>
              </a:rPr>
              <a:t>-Convulsions and/or cardiac arrest (collapse) which may occur immediately after one hour.</a:t>
            </a:r>
          </a:p>
        </p:txBody>
      </p:sp>
    </p:spTree>
    <p:extLst>
      <p:ext uri="{BB962C8B-B14F-4D97-AF65-F5344CB8AC3E}">
        <p14:creationId xmlns:p14="http://schemas.microsoft.com/office/powerpoint/2010/main" val="96145806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Autofit/>
          </a:bodyPr>
          <a:lstStyle/>
          <a:p>
            <a:pPr marL="0" indent="0">
              <a:buNone/>
            </a:pPr>
            <a:r>
              <a:rPr lang="en-US" sz="3600" b="1" dirty="0">
                <a:latin typeface="Times New Roman" panose="02020603050405020304" pitchFamily="18" charset="0"/>
                <a:cs typeface="Times New Roman" panose="02020603050405020304" pitchFamily="18" charset="0"/>
              </a:rPr>
              <a:t>Management of AFE</a:t>
            </a:r>
          </a:p>
          <a:p>
            <a:pPr marL="0" indent="0">
              <a:buNone/>
            </a:pPr>
            <a:r>
              <a:rPr lang="en-US" sz="3600" dirty="0">
                <a:latin typeface="Times New Roman" panose="02020603050405020304" pitchFamily="18" charset="0"/>
                <a:cs typeface="Times New Roman" panose="02020603050405020304" pitchFamily="18" charset="0"/>
              </a:rPr>
              <a:t>-Call the emergency response team because this is an acute emergency</a:t>
            </a:r>
          </a:p>
          <a:p>
            <a:pPr marL="0" indent="0">
              <a:buNone/>
            </a:pPr>
            <a:r>
              <a:rPr lang="en-US" sz="3600" dirty="0">
                <a:latin typeface="Times New Roman" panose="02020603050405020304" pitchFamily="18" charset="0"/>
                <a:cs typeface="Times New Roman" panose="02020603050405020304" pitchFamily="18" charset="0"/>
              </a:rPr>
              <a:t>-Prop up the patient to prevent lung compression and enhance air entry,</a:t>
            </a:r>
          </a:p>
          <a:p>
            <a:pPr marL="0" indent="0">
              <a:buNone/>
            </a:pPr>
            <a:r>
              <a:rPr lang="en-US" sz="3600" dirty="0">
                <a:latin typeface="Times New Roman" panose="02020603050405020304" pitchFamily="18" charset="0"/>
                <a:cs typeface="Times New Roman" panose="02020603050405020304" pitchFamily="18" charset="0"/>
              </a:rPr>
              <a:t>-Check SPO</a:t>
            </a:r>
            <a:r>
              <a:rPr lang="en-US" sz="3600" baseline="-25000" dirty="0">
                <a:latin typeface="Times New Roman" panose="02020603050405020304" pitchFamily="18" charset="0"/>
                <a:cs typeface="Times New Roman" panose="02020603050405020304" pitchFamily="18" charset="0"/>
              </a:rPr>
              <a:t>2  </a:t>
            </a:r>
            <a:r>
              <a:rPr lang="en-US" sz="3600" dirty="0">
                <a:latin typeface="Times New Roman" panose="02020603050405020304" pitchFamily="18" charset="0"/>
                <a:cs typeface="Times New Roman" panose="02020603050405020304" pitchFamily="18" charset="0"/>
              </a:rPr>
              <a:t>and administer oxygen if SPO</a:t>
            </a:r>
            <a:r>
              <a:rPr lang="en-US" sz="3600" baseline="-25000" dirty="0">
                <a:latin typeface="Times New Roman" panose="02020603050405020304" pitchFamily="18" charset="0"/>
                <a:cs typeface="Times New Roman" panose="02020603050405020304" pitchFamily="18" charset="0"/>
              </a:rPr>
              <a:t>2</a:t>
            </a:r>
            <a:r>
              <a:rPr lang="en-US" sz="3600" dirty="0">
                <a:latin typeface="Times New Roman" panose="02020603050405020304" pitchFamily="18" charset="0"/>
                <a:cs typeface="Times New Roman" panose="02020603050405020304" pitchFamily="18" charset="0"/>
              </a:rPr>
              <a:t>&lt;94%</a:t>
            </a:r>
          </a:p>
          <a:p>
            <a:pPr marL="0" indent="0">
              <a:buNone/>
            </a:pPr>
            <a:r>
              <a:rPr lang="en-US" sz="3600" dirty="0">
                <a:latin typeface="Times New Roman" panose="02020603050405020304" pitchFamily="18" charset="0"/>
                <a:cs typeface="Times New Roman" panose="02020603050405020304" pitchFamily="18" charset="0"/>
              </a:rPr>
              <a:t>-Treat shock with IVF and maintain intake and output chart checking on urinary output</a:t>
            </a:r>
          </a:p>
          <a:p>
            <a:pPr marL="0" indent="0">
              <a:buNone/>
            </a:pPr>
            <a:r>
              <a:rPr lang="en-US" sz="3600" dirty="0">
                <a:latin typeface="Times New Roman" panose="02020603050405020304" pitchFamily="18" charset="0"/>
                <a:cs typeface="Times New Roman" panose="02020603050405020304" pitchFamily="18" charset="0"/>
              </a:rPr>
              <a:t>-Give </a:t>
            </a:r>
            <a:r>
              <a:rPr lang="en-US" sz="3600" i="1" dirty="0">
                <a:latin typeface="Times New Roman" panose="02020603050405020304" pitchFamily="18" charset="0"/>
                <a:cs typeface="Times New Roman" panose="02020603050405020304" pitchFamily="18" charset="0"/>
              </a:rPr>
              <a:t>aminophylline</a:t>
            </a:r>
            <a:r>
              <a:rPr lang="en-US" sz="3600" dirty="0">
                <a:latin typeface="Times New Roman" panose="02020603050405020304" pitchFamily="18" charset="0"/>
                <a:cs typeface="Times New Roman" panose="02020603050405020304" pitchFamily="18" charset="0"/>
              </a:rPr>
              <a:t> </a:t>
            </a:r>
            <a:r>
              <a:rPr lang="en-US" sz="3600" b="1" dirty="0">
                <a:latin typeface="Times New Roman" panose="02020603050405020304" pitchFamily="18" charset="0"/>
                <a:cs typeface="Times New Roman" panose="02020603050405020304" pitchFamily="18" charset="0"/>
              </a:rPr>
              <a:t>slowly </a:t>
            </a:r>
            <a:r>
              <a:rPr lang="en-US" sz="3600" dirty="0">
                <a:latin typeface="Times New Roman" panose="02020603050405020304" pitchFamily="18" charset="0"/>
                <a:cs typeface="Times New Roman" panose="02020603050405020304" pitchFamily="18" charset="0"/>
              </a:rPr>
              <a:t>to reduce bronchospasms,</a:t>
            </a:r>
          </a:p>
          <a:p>
            <a:pPr marL="0" indent="0">
              <a:buNone/>
            </a:pPr>
            <a:r>
              <a:rPr lang="en-US" sz="3600" dirty="0">
                <a:latin typeface="Times New Roman" panose="02020603050405020304" pitchFamily="18" charset="0"/>
                <a:cs typeface="Times New Roman" panose="02020603050405020304" pitchFamily="18" charset="0"/>
              </a:rPr>
              <a:t>-Administer </a:t>
            </a:r>
            <a:r>
              <a:rPr lang="en-US" sz="3600" i="1" dirty="0">
                <a:latin typeface="Times New Roman" panose="02020603050405020304" pitchFamily="18" charset="0"/>
                <a:cs typeface="Times New Roman" panose="02020603050405020304" pitchFamily="18" charset="0"/>
              </a:rPr>
              <a:t>prednisolone</a:t>
            </a:r>
            <a:r>
              <a:rPr lang="en-US" sz="3600" dirty="0">
                <a:latin typeface="Times New Roman" panose="02020603050405020304" pitchFamily="18" charset="0"/>
                <a:cs typeface="Times New Roman" panose="02020603050405020304" pitchFamily="18" charset="0"/>
              </a:rPr>
              <a:t> to counteract the effect of amniotic fluid in the lung tissue</a:t>
            </a:r>
          </a:p>
        </p:txBody>
      </p:sp>
    </p:spTree>
    <p:extLst>
      <p:ext uri="{BB962C8B-B14F-4D97-AF65-F5344CB8AC3E}">
        <p14:creationId xmlns:p14="http://schemas.microsoft.com/office/powerpoint/2010/main" val="364414908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lstStyle/>
          <a:p>
            <a:pPr marL="82296" indent="0">
              <a:buNone/>
            </a:pPr>
            <a:r>
              <a:rPr lang="en-US" sz="3600" b="1" dirty="0">
                <a:latin typeface="Times New Roman" panose="02020603050405020304" pitchFamily="18" charset="0"/>
                <a:cs typeface="Times New Roman" panose="02020603050405020304" pitchFamily="18" charset="0"/>
              </a:rPr>
              <a:t>Management of AFE Cont.”</a:t>
            </a:r>
          </a:p>
          <a:p>
            <a:pPr marL="0" indent="0">
              <a:buNone/>
            </a:pPr>
            <a:r>
              <a:rPr lang="en-US" sz="3600" b="1" i="1" dirty="0">
                <a:latin typeface="Times New Roman" panose="02020603050405020304" pitchFamily="18" charset="0"/>
                <a:cs typeface="Times New Roman" panose="02020603050405020304" pitchFamily="18" charset="0"/>
              </a:rPr>
              <a:t>-Transfuse</a:t>
            </a:r>
            <a:r>
              <a:rPr lang="en-US" sz="3600" i="1" dirty="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with packed cells, plasma or give fresh whole blood or fibrinogen to combat </a:t>
            </a:r>
            <a:r>
              <a:rPr lang="en-US" sz="3600" dirty="0" err="1">
                <a:latin typeface="Times New Roman" panose="02020603050405020304" pitchFamily="18" charset="0"/>
                <a:cs typeface="Times New Roman" panose="02020603050405020304" pitchFamily="18" charset="0"/>
              </a:rPr>
              <a:t>hypofibrinogenaemia</a:t>
            </a:r>
            <a:endParaRPr lang="en-US" sz="3600" dirty="0">
              <a:latin typeface="Times New Roman" panose="02020603050405020304" pitchFamily="18" charset="0"/>
              <a:cs typeface="Times New Roman" panose="02020603050405020304" pitchFamily="18" charset="0"/>
            </a:endParaRPr>
          </a:p>
          <a:p>
            <a:pPr marL="0" indent="0">
              <a:buNone/>
            </a:pPr>
            <a:r>
              <a:rPr lang="en-US" sz="3600" dirty="0">
                <a:latin typeface="Times New Roman" panose="02020603050405020304" pitchFamily="18" charset="0"/>
                <a:cs typeface="Times New Roman" panose="02020603050405020304" pitchFamily="18" charset="0"/>
              </a:rPr>
              <a:t>-Give </a:t>
            </a:r>
            <a:r>
              <a:rPr lang="en-US" sz="3600" b="1" i="1" dirty="0">
                <a:latin typeface="Times New Roman" panose="02020603050405020304" pitchFamily="18" charset="0"/>
                <a:cs typeface="Times New Roman" panose="02020603050405020304" pitchFamily="18" charset="0"/>
              </a:rPr>
              <a:t>clotting factors </a:t>
            </a:r>
            <a:r>
              <a:rPr lang="en-US" sz="3600" dirty="0">
                <a:latin typeface="Times New Roman" panose="02020603050405020304" pitchFamily="18" charset="0"/>
                <a:cs typeface="Times New Roman" panose="02020603050405020304" pitchFamily="18" charset="0"/>
              </a:rPr>
              <a:t>e.g. </a:t>
            </a:r>
            <a:r>
              <a:rPr lang="en-US" sz="3600" dirty="0" err="1">
                <a:latin typeface="Times New Roman" panose="02020603050405020304" pitchFamily="18" charset="0"/>
                <a:cs typeface="Times New Roman" panose="02020603050405020304" pitchFamily="18" charset="0"/>
              </a:rPr>
              <a:t>Vit</a:t>
            </a:r>
            <a:r>
              <a:rPr lang="en-US" sz="3600" dirty="0">
                <a:latin typeface="Times New Roman" panose="02020603050405020304" pitchFamily="18" charset="0"/>
                <a:cs typeface="Times New Roman" panose="02020603050405020304" pitchFamily="18" charset="0"/>
              </a:rPr>
              <a:t> K. to counteract DIC.</a:t>
            </a:r>
          </a:p>
          <a:p>
            <a:pPr marL="0" indent="0">
              <a:buNone/>
            </a:pPr>
            <a:r>
              <a:rPr lang="en-US" sz="3600" dirty="0">
                <a:latin typeface="Times New Roman" panose="02020603050405020304" pitchFamily="18" charset="0"/>
                <a:cs typeface="Times New Roman" panose="02020603050405020304" pitchFamily="18" charset="0"/>
              </a:rPr>
              <a:t>-Incase of cardiac arrest, commence </a:t>
            </a:r>
            <a:r>
              <a:rPr lang="en-US" sz="3600" i="1" dirty="0">
                <a:latin typeface="Times New Roman" panose="02020603050405020304" pitchFamily="18" charset="0"/>
                <a:cs typeface="Times New Roman" panose="02020603050405020304" pitchFamily="18" charset="0"/>
              </a:rPr>
              <a:t>resuscitation</a:t>
            </a:r>
            <a:r>
              <a:rPr lang="en-US" sz="3600" dirty="0">
                <a:latin typeface="Times New Roman" panose="02020603050405020304" pitchFamily="18" charset="0"/>
                <a:cs typeface="Times New Roman" panose="02020603050405020304" pitchFamily="18" charset="0"/>
              </a:rPr>
              <a:t> at once </a:t>
            </a:r>
          </a:p>
          <a:p>
            <a:pPr marL="0" indent="0">
              <a:buNone/>
            </a:pPr>
            <a:r>
              <a:rPr lang="en-US" sz="3600" i="1" dirty="0">
                <a:latin typeface="Times New Roman" panose="02020603050405020304" pitchFamily="18" charset="0"/>
                <a:cs typeface="Times New Roman" panose="02020603050405020304" pitchFamily="18" charset="0"/>
              </a:rPr>
              <a:t>-</a:t>
            </a:r>
            <a:r>
              <a:rPr lang="en-US" sz="3600" b="1" i="1" dirty="0">
                <a:latin typeface="Times New Roman" panose="02020603050405020304" pitchFamily="18" charset="0"/>
                <a:cs typeface="Times New Roman" panose="02020603050405020304" pitchFamily="18" charset="0"/>
              </a:rPr>
              <a:t>Assist the delivery </a:t>
            </a:r>
            <a:r>
              <a:rPr lang="en-US" sz="3600" dirty="0">
                <a:latin typeface="Times New Roman" panose="02020603050405020304" pitchFamily="18" charset="0"/>
                <a:cs typeface="Times New Roman" panose="02020603050405020304" pitchFamily="18" charset="0"/>
              </a:rPr>
              <a:t>by vacuum extraction or forceps,</a:t>
            </a:r>
          </a:p>
          <a:p>
            <a:pPr marL="0" indent="0">
              <a:buNone/>
            </a:pP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507296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pPr marL="0" indent="0">
              <a:buNone/>
            </a:pPr>
            <a:r>
              <a:rPr lang="en-US" sz="3600" b="1" dirty="0">
                <a:latin typeface="Times New Roman" panose="02020603050405020304" pitchFamily="18" charset="0"/>
                <a:cs typeface="Times New Roman" panose="02020603050405020304" pitchFamily="18" charset="0"/>
              </a:rPr>
              <a:t>Prognosis:-</a:t>
            </a:r>
          </a:p>
          <a:p>
            <a:pPr marL="0" indent="0">
              <a:buNone/>
            </a:pPr>
            <a:r>
              <a:rPr lang="en-US" sz="3600" b="1" dirty="0">
                <a:latin typeface="Times New Roman" panose="02020603050405020304" pitchFamily="18" charset="0"/>
                <a:cs typeface="Times New Roman" panose="02020603050405020304" pitchFamily="18" charset="0"/>
              </a:rPr>
              <a:t>-In most cases the prognosis is poor.</a:t>
            </a:r>
            <a:endParaRPr lang="en-US" sz="3600" dirty="0">
              <a:latin typeface="Times New Roman" panose="02020603050405020304" pitchFamily="18" charset="0"/>
              <a:cs typeface="Times New Roman" panose="02020603050405020304" pitchFamily="18" charset="0"/>
            </a:endParaRPr>
          </a:p>
          <a:p>
            <a:pPr marL="0" indent="0">
              <a:buNone/>
            </a:pPr>
            <a:r>
              <a:rPr lang="en-US" sz="3600" dirty="0">
                <a:latin typeface="Times New Roman" panose="02020603050405020304" pitchFamily="18" charset="0"/>
                <a:cs typeface="Times New Roman" panose="02020603050405020304" pitchFamily="18" charset="0"/>
              </a:rPr>
              <a:t>-The mother should be transferred to the intensive care unit.</a:t>
            </a:r>
          </a:p>
          <a:p>
            <a:pPr marL="82296" lvl="1" indent="0">
              <a:spcBef>
                <a:spcPts val="600"/>
              </a:spcBef>
              <a:buSzPct val="80000"/>
              <a:buNone/>
            </a:pPr>
            <a:r>
              <a:rPr lang="en-US" sz="3600" dirty="0">
                <a:latin typeface="Times New Roman" panose="02020603050405020304" pitchFamily="18" charset="0"/>
                <a:cs typeface="Times New Roman" panose="02020603050405020304" pitchFamily="18" charset="0"/>
              </a:rPr>
              <a:t>-You should always remember that there are several complications associated with the condition and you should be on the look out for them. </a:t>
            </a:r>
          </a:p>
          <a:p>
            <a:pPr marL="82296" lvl="1" indent="0">
              <a:spcBef>
                <a:spcPts val="600"/>
              </a:spcBef>
              <a:buSzPct val="80000"/>
              <a:buNone/>
            </a:pPr>
            <a:r>
              <a:rPr lang="en-US" sz="3600" dirty="0">
                <a:latin typeface="Times New Roman" panose="02020603050405020304" pitchFamily="18" charset="0"/>
                <a:cs typeface="Times New Roman" panose="02020603050405020304" pitchFamily="18" charset="0"/>
              </a:rPr>
              <a:t>-Also note that perinatal mortality and morbidity are high if amniotic fluid embolism occurs before the birth of the baby.</a:t>
            </a:r>
          </a:p>
        </p:txBody>
      </p:sp>
    </p:spTree>
    <p:extLst>
      <p:ext uri="{BB962C8B-B14F-4D97-AF65-F5344CB8AC3E}">
        <p14:creationId xmlns:p14="http://schemas.microsoft.com/office/powerpoint/2010/main" val="79355465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lstStyle/>
          <a:p>
            <a:pPr marL="329184" lvl="2" indent="0">
              <a:spcBef>
                <a:spcPts val="600"/>
              </a:spcBef>
              <a:buClrTx/>
              <a:buSzPct val="80000"/>
              <a:buNone/>
            </a:pPr>
            <a:r>
              <a:rPr lang="en-US" sz="3600" b="1" dirty="0">
                <a:latin typeface="Times New Roman" panose="02020603050405020304" pitchFamily="18" charset="0"/>
                <a:cs typeface="Times New Roman" panose="02020603050405020304" pitchFamily="18" charset="0"/>
              </a:rPr>
              <a:t>Complications of AFE</a:t>
            </a:r>
          </a:p>
          <a:p>
            <a:pPr marL="329184" lvl="2" indent="0">
              <a:spcBef>
                <a:spcPts val="600"/>
              </a:spcBef>
              <a:buClrTx/>
              <a:buSzPct val="80000"/>
              <a:buNone/>
            </a:pPr>
            <a:r>
              <a:rPr lang="en-US" sz="3600" dirty="0">
                <a:latin typeface="Times New Roman" panose="02020603050405020304" pitchFamily="18" charset="0"/>
                <a:cs typeface="Times New Roman" panose="02020603050405020304" pitchFamily="18" charset="0"/>
              </a:rPr>
              <a:t>-PPH due to </a:t>
            </a:r>
            <a:r>
              <a:rPr lang="en-US" sz="3600" dirty="0" err="1">
                <a:latin typeface="Times New Roman" panose="02020603050405020304" pitchFamily="18" charset="0"/>
                <a:cs typeface="Times New Roman" panose="02020603050405020304" pitchFamily="18" charset="0"/>
              </a:rPr>
              <a:t>hypofibrinogenemia</a:t>
            </a:r>
            <a:endParaRPr lang="en-US" sz="3600" dirty="0">
              <a:latin typeface="Times New Roman" panose="02020603050405020304" pitchFamily="18" charset="0"/>
              <a:cs typeface="Times New Roman" panose="02020603050405020304" pitchFamily="18" charset="0"/>
            </a:endParaRPr>
          </a:p>
          <a:p>
            <a:pPr marL="329184" lvl="2" indent="0">
              <a:spcBef>
                <a:spcPts val="600"/>
              </a:spcBef>
              <a:buClrTx/>
              <a:buSzPct val="80000"/>
              <a:buNone/>
            </a:pPr>
            <a:r>
              <a:rPr lang="en-US" sz="3600" dirty="0">
                <a:latin typeface="Times New Roman" panose="02020603050405020304" pitchFamily="18" charset="0"/>
                <a:cs typeface="Times New Roman" panose="02020603050405020304" pitchFamily="18" charset="0"/>
              </a:rPr>
              <a:t>-Acute Renal Failure due to excess blood loss</a:t>
            </a:r>
          </a:p>
          <a:p>
            <a:pPr marL="329184" lvl="2" indent="0">
              <a:spcBef>
                <a:spcPts val="600"/>
              </a:spcBef>
              <a:buClrTx/>
              <a:buSzPct val="80000"/>
              <a:buNone/>
            </a:pPr>
            <a:r>
              <a:rPr lang="en-US" sz="3600" dirty="0">
                <a:latin typeface="Times New Roman" panose="02020603050405020304" pitchFamily="18" charset="0"/>
                <a:cs typeface="Times New Roman" panose="02020603050405020304" pitchFamily="18" charset="0"/>
              </a:rPr>
              <a:t>-Disseminated Intravascular Coagulation (DIC),</a:t>
            </a:r>
          </a:p>
          <a:p>
            <a:pPr marL="329184" lvl="2" indent="0">
              <a:spcBef>
                <a:spcPts val="600"/>
              </a:spcBef>
              <a:buClrTx/>
              <a:buSzPct val="80000"/>
              <a:buNone/>
            </a:pPr>
            <a:r>
              <a:rPr lang="en-US" sz="3600" dirty="0">
                <a:latin typeface="Times New Roman" panose="02020603050405020304" pitchFamily="18" charset="0"/>
                <a:cs typeface="Times New Roman" panose="02020603050405020304" pitchFamily="18" charset="0"/>
              </a:rPr>
              <a:t>-</a:t>
            </a:r>
            <a:r>
              <a:rPr lang="en-US" sz="3600" dirty="0" err="1">
                <a:latin typeface="Times New Roman" panose="02020603050405020304" pitchFamily="18" charset="0"/>
                <a:cs typeface="Times New Roman" panose="02020603050405020304" pitchFamily="18" charset="0"/>
              </a:rPr>
              <a:t>Haemorrhage</a:t>
            </a:r>
            <a:r>
              <a:rPr lang="en-US" sz="3600" dirty="0">
                <a:latin typeface="Times New Roman" panose="02020603050405020304" pitchFamily="18" charset="0"/>
                <a:cs typeface="Times New Roman" panose="02020603050405020304" pitchFamily="18" charset="0"/>
              </a:rPr>
              <a:t>,</a:t>
            </a:r>
          </a:p>
          <a:p>
            <a:pPr marL="329184" lvl="2" indent="0">
              <a:spcBef>
                <a:spcPts val="600"/>
              </a:spcBef>
              <a:buClrTx/>
              <a:buSzPct val="80000"/>
              <a:buNone/>
            </a:pPr>
            <a:r>
              <a:rPr lang="en-US" sz="3600" dirty="0">
                <a:latin typeface="Times New Roman" panose="02020603050405020304" pitchFamily="18" charset="0"/>
                <a:cs typeface="Times New Roman" panose="02020603050405020304" pitchFamily="18" charset="0"/>
              </a:rPr>
              <a:t>-Cardiac Arrest (cardiovascular collapse)</a:t>
            </a:r>
          </a:p>
          <a:p>
            <a:pPr marL="0" indent="0">
              <a:buNone/>
            </a:pP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201887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          </a:t>
            </a:r>
          </a:p>
          <a:p>
            <a:pPr marL="0" indent="0">
              <a:buNone/>
            </a:pPr>
            <a:endParaRPr lang="en-US" dirty="0"/>
          </a:p>
          <a:p>
            <a:pPr marL="0" indent="0">
              <a:buNone/>
            </a:pPr>
            <a:r>
              <a:rPr lang="en-US" sz="3600" dirty="0">
                <a:latin typeface="Times New Roman" panose="02020603050405020304" pitchFamily="18" charset="0"/>
                <a:cs typeface="Times New Roman" panose="02020603050405020304" pitchFamily="18" charset="0"/>
              </a:rPr>
              <a:t>                                THE                      END</a:t>
            </a:r>
          </a:p>
        </p:txBody>
      </p:sp>
    </p:spTree>
    <p:extLst>
      <p:ext uri="{BB962C8B-B14F-4D97-AF65-F5344CB8AC3E}">
        <p14:creationId xmlns:p14="http://schemas.microsoft.com/office/powerpoint/2010/main" val="1974389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pPr marL="0" indent="0">
              <a:buNone/>
            </a:pPr>
            <a:r>
              <a:rPr lang="en-US" sz="3600" b="1" dirty="0">
                <a:latin typeface="Times New Roman" panose="02020603050405020304" pitchFamily="18" charset="0"/>
                <a:cs typeface="Times New Roman" panose="02020603050405020304" pitchFamily="18" charset="0"/>
              </a:rPr>
              <a:t>1. Cord Presentation and Cord Prolapse</a:t>
            </a:r>
          </a:p>
          <a:p>
            <a:r>
              <a:rPr lang="en-US" sz="3600" b="1" dirty="0">
                <a:latin typeface="Times New Roman" panose="02020603050405020304" pitchFamily="18" charset="0"/>
                <a:cs typeface="Times New Roman" panose="02020603050405020304" pitchFamily="18" charset="0"/>
              </a:rPr>
              <a:t>Cord presentation </a:t>
            </a:r>
            <a:r>
              <a:rPr lang="en-US" sz="3600" dirty="0">
                <a:latin typeface="Times New Roman" panose="02020603050405020304" pitchFamily="18" charset="0"/>
                <a:cs typeface="Times New Roman" panose="02020603050405020304" pitchFamily="18" charset="0"/>
              </a:rPr>
              <a:t>is a condition whereby a loop of the umbilical cord lies in front of the presenting part and the membranes are still intact. Pressure on cord diminishes O</a:t>
            </a:r>
            <a:r>
              <a:rPr lang="en-US" sz="3600" baseline="-25000" dirty="0">
                <a:latin typeface="Times New Roman" panose="02020603050405020304" pitchFamily="18" charset="0"/>
                <a:cs typeface="Times New Roman" panose="02020603050405020304" pitchFamily="18" charset="0"/>
              </a:rPr>
              <a:t>2</a:t>
            </a:r>
            <a:r>
              <a:rPr lang="en-US" sz="3600" dirty="0">
                <a:latin typeface="Times New Roman" panose="02020603050405020304" pitchFamily="18" charset="0"/>
                <a:cs typeface="Times New Roman" panose="02020603050405020304" pitchFamily="18" charset="0"/>
              </a:rPr>
              <a:t> supply.</a:t>
            </a:r>
          </a:p>
          <a:p>
            <a:endParaRPr lang="en-US" sz="3600" b="1" dirty="0">
              <a:latin typeface="Times New Roman" panose="02020603050405020304" pitchFamily="18" charset="0"/>
              <a:cs typeface="Times New Roman" panose="02020603050405020304" pitchFamily="18" charset="0"/>
            </a:endParaRPr>
          </a:p>
          <a:p>
            <a:r>
              <a:rPr lang="en-US" sz="3600" b="1" dirty="0">
                <a:latin typeface="Times New Roman" panose="02020603050405020304" pitchFamily="18" charset="0"/>
                <a:cs typeface="Times New Roman" panose="02020603050405020304" pitchFamily="18" charset="0"/>
              </a:rPr>
              <a:t>Cord prolapse </a:t>
            </a:r>
            <a:r>
              <a:rPr lang="en-US" sz="3600" dirty="0">
                <a:latin typeface="Times New Roman" panose="02020603050405020304" pitchFamily="18" charset="0"/>
                <a:cs typeface="Times New Roman" panose="02020603050405020304" pitchFamily="18" charset="0"/>
              </a:rPr>
              <a:t>is a term used when the loop of umbilical cord lies in front of the presenting part and the membranes are ruptured.</a:t>
            </a:r>
          </a:p>
        </p:txBody>
      </p:sp>
    </p:spTree>
    <p:extLst>
      <p:ext uri="{BB962C8B-B14F-4D97-AF65-F5344CB8AC3E}">
        <p14:creationId xmlns:p14="http://schemas.microsoft.com/office/powerpoint/2010/main" val="17939454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1246</TotalTime>
  <Words>5786</Words>
  <Application>Microsoft Office PowerPoint</Application>
  <PresentationFormat>Widescreen</PresentationFormat>
  <Paragraphs>518</Paragraphs>
  <Slides>86</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86</vt:i4>
      </vt:variant>
    </vt:vector>
  </HeadingPairs>
  <TitlesOfParts>
    <vt:vector size="94" baseType="lpstr">
      <vt:lpstr>Arial</vt:lpstr>
      <vt:lpstr>Calibri</vt:lpstr>
      <vt:lpstr>Constantia</vt:lpstr>
      <vt:lpstr>Gill Sans MT</vt:lpstr>
      <vt:lpstr>Times New Roman</vt:lpstr>
      <vt:lpstr>Wingdings</vt:lpstr>
      <vt:lpstr>Wingdings 2</vt: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END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END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CLASSIFICATION OF CARCINOMA OF THE UTERINE CERVIX</dc:title>
  <dc:creator>Windows User</dc:creator>
  <cp:lastModifiedBy>USER</cp:lastModifiedBy>
  <cp:revision>133</cp:revision>
  <dcterms:created xsi:type="dcterms:W3CDTF">2021-09-23T08:33:47Z</dcterms:created>
  <dcterms:modified xsi:type="dcterms:W3CDTF">2022-05-19T07:40:35Z</dcterms:modified>
</cp:coreProperties>
</file>