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6" r:id="rId5"/>
    <p:sldId id="277" r:id="rId6"/>
    <p:sldId id="259" r:id="rId7"/>
    <p:sldId id="260" r:id="rId8"/>
    <p:sldId id="273" r:id="rId9"/>
    <p:sldId id="261" r:id="rId10"/>
    <p:sldId id="262" r:id="rId11"/>
    <p:sldId id="275" r:id="rId12"/>
    <p:sldId id="274" r:id="rId13"/>
    <p:sldId id="263" r:id="rId14"/>
    <p:sldId id="264" r:id="rId15"/>
    <p:sldId id="265" r:id="rId16"/>
    <p:sldId id="266" r:id="rId17"/>
    <p:sldId id="267" r:id="rId18"/>
    <p:sldId id="269" r:id="rId19"/>
    <p:sldId id="268" r:id="rId20"/>
    <p:sldId id="270" r:id="rId21"/>
    <p:sldId id="271" r:id="rId22"/>
    <p:sldId id="272"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41" d="100"/>
          <a:sy n="41" d="100"/>
        </p:scale>
        <p:origin x="34" y="38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14-Oct-22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14-Oct-22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14-Oct-22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14-Oct-22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14-Oct-22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14-Oct-22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14-Oct-22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14-Oct-22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14-Oct-22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14-Oct-22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14-Oct-22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14-Oct-22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14-Oct-22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14-Oct-22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14-Oct-22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14-Oct-22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14-Oct-22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14-Oct-22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lo.org/global/topics/safety-and-health-at-work/lang--en/index.htm" TargetMode="External"/><Relationship Id="rId2" Type="http://schemas.openxmlformats.org/officeDocument/2006/relationships/hyperlink" Target="https://kippra.or.ke/an-overview-of-workplace-safety-and-health-in-keny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hse.gov.uk/msd/backpain/employers/mhor.htm" TargetMode="External"/><Relationship Id="rId2" Type="http://schemas.openxmlformats.org/officeDocument/2006/relationships/hyperlink" Target="http://www.legislation.gov.uk/uksi/1999/3242/contents/made"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kippra.or.ke/an-overview-of-workplace-safety-and-health-in-kenya/#_ftn4" TargetMode="External"/><Relationship Id="rId2" Type="http://schemas.openxmlformats.org/officeDocument/2006/relationships/hyperlink" Target="https://kippra.or.ke/an-overview-of-workplace-safety-and-health-in-kenya/#_ftn3"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Occupational health safety</a:t>
            </a:r>
            <a:endParaRPr lang="en-US" dirty="0"/>
          </a:p>
        </p:txBody>
      </p:sp>
      <p:sp>
        <p:nvSpPr>
          <p:cNvPr id="3" name="Subtitle 2"/>
          <p:cNvSpPr>
            <a:spLocks noGrp="1"/>
          </p:cNvSpPr>
          <p:nvPr>
            <p:ph type="subTitle" idx="1"/>
          </p:nvPr>
        </p:nvSpPr>
        <p:spPr/>
        <p:txBody>
          <a:bodyPr>
            <a:normAutofit/>
          </a:bodyPr>
          <a:lstStyle/>
          <a:p>
            <a:r>
              <a:rPr lang="en-US" dirty="0" smtClean="0"/>
              <a:t>Kmtc voi</a:t>
            </a:r>
          </a:p>
          <a:p>
            <a:r>
              <a:rPr lang="en-US" dirty="0" smtClean="0"/>
              <a:t>March 2020</a:t>
            </a:r>
          </a:p>
          <a:p>
            <a:r>
              <a:rPr lang="en-US" dirty="0" smtClean="0"/>
              <a:t>Community health 3</a:t>
            </a:r>
          </a:p>
          <a:p>
            <a:endParaRPr lang="en-US" dirty="0" smtClean="0"/>
          </a:p>
          <a:p>
            <a:endParaRPr lang="en-US" dirty="0"/>
          </a:p>
        </p:txBody>
      </p:sp>
    </p:spTree>
    <p:extLst>
      <p:ext uri="{BB962C8B-B14F-4D97-AF65-F5344CB8AC3E}">
        <p14:creationId xmlns:p14="http://schemas.microsoft.com/office/powerpoint/2010/main" val="3135363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a:t>
            </a:r>
            <a:endParaRPr lang="en-US" dirty="0"/>
          </a:p>
        </p:txBody>
      </p:sp>
      <p:sp>
        <p:nvSpPr>
          <p:cNvPr id="3" name="Content Placeholder 2"/>
          <p:cNvSpPr>
            <a:spLocks noGrp="1"/>
          </p:cNvSpPr>
          <p:nvPr>
            <p:ph idx="1"/>
          </p:nvPr>
        </p:nvSpPr>
        <p:spPr/>
        <p:txBody>
          <a:bodyPr/>
          <a:lstStyle/>
          <a:p>
            <a:r>
              <a:rPr lang="en-US" dirty="0">
                <a:hlinkClick r:id="rId2"/>
              </a:rPr>
              <a:t>https://kippra.or.ke/an-overview-of-workplace-safety-and-health-in-kenya</a:t>
            </a:r>
            <a:r>
              <a:rPr lang="en-US" dirty="0" smtClean="0">
                <a:hlinkClick r:id="rId2"/>
              </a:rPr>
              <a:t>/</a:t>
            </a:r>
            <a:endParaRPr lang="en-US" dirty="0" smtClean="0"/>
          </a:p>
          <a:p>
            <a:endParaRPr lang="en-US" dirty="0"/>
          </a:p>
          <a:p>
            <a:r>
              <a:rPr lang="en-US" dirty="0">
                <a:hlinkClick r:id="rId3"/>
              </a:rPr>
              <a:t>https://www.ilo.org/global/topics/safety-and-health-at-work/lang--</a:t>
            </a:r>
            <a:r>
              <a:rPr lang="en-US" dirty="0" smtClean="0">
                <a:hlinkClick r:id="rId3"/>
              </a:rPr>
              <a:t>en/index.htm</a:t>
            </a:r>
            <a:endParaRPr lang="en-US" dirty="0" smtClean="0"/>
          </a:p>
          <a:p>
            <a:endParaRPr lang="en-US" dirty="0"/>
          </a:p>
        </p:txBody>
      </p:sp>
    </p:spTree>
    <p:extLst>
      <p:ext uri="{BB962C8B-B14F-4D97-AF65-F5344CB8AC3E}">
        <p14:creationId xmlns:p14="http://schemas.microsoft.com/office/powerpoint/2010/main" val="259739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24482"/>
          </a:xfrm>
        </p:spPr>
        <p:txBody>
          <a:bodyPr>
            <a:normAutofit fontScale="90000"/>
          </a:bodyPr>
          <a:lstStyle/>
          <a:p>
            <a:r>
              <a:rPr lang="en-US" dirty="0" smtClean="0"/>
              <a:t>Problem statement</a:t>
            </a:r>
            <a:endParaRPr lang="en-US" dirty="0"/>
          </a:p>
        </p:txBody>
      </p:sp>
      <p:sp>
        <p:nvSpPr>
          <p:cNvPr id="3" name="Content Placeholder 2"/>
          <p:cNvSpPr>
            <a:spLocks noGrp="1"/>
          </p:cNvSpPr>
          <p:nvPr>
            <p:ph idx="1"/>
          </p:nvPr>
        </p:nvSpPr>
        <p:spPr>
          <a:xfrm>
            <a:off x="1141412" y="1143000"/>
            <a:ext cx="9905999" cy="5163671"/>
          </a:xfrm>
        </p:spPr>
        <p:txBody>
          <a:bodyPr>
            <a:normAutofit lnSpcReduction="10000"/>
          </a:bodyPr>
          <a:lstStyle/>
          <a:p>
            <a:pPr marL="0" indent="0">
              <a:buNone/>
            </a:pPr>
            <a:r>
              <a:rPr lang="en-US" dirty="0"/>
              <a:t>Magnitude of the problem/disease </a:t>
            </a:r>
          </a:p>
          <a:p>
            <a:r>
              <a:rPr lang="en-US" dirty="0"/>
              <a:t>The difficulty of obtaining accurate estimates of the frequency of </a:t>
            </a:r>
            <a:r>
              <a:rPr lang="en-US" dirty="0" smtClean="0"/>
              <a:t>work-related </a:t>
            </a:r>
            <a:r>
              <a:rPr lang="en-US" dirty="0"/>
              <a:t>diseases is due to several factors. </a:t>
            </a:r>
          </a:p>
          <a:p>
            <a:pPr marL="0" indent="0">
              <a:buNone/>
            </a:pPr>
            <a:r>
              <a:rPr lang="en-US" dirty="0"/>
              <a:t>1. Many problems do not come to the attention of health </a:t>
            </a:r>
            <a:r>
              <a:rPr lang="en-US" dirty="0" smtClean="0"/>
              <a:t>professionals </a:t>
            </a:r>
            <a:r>
              <a:rPr lang="en-US" dirty="0"/>
              <a:t>and employers and, therefore, are not </a:t>
            </a:r>
            <a:r>
              <a:rPr lang="en-US" dirty="0" smtClean="0"/>
              <a:t>included </a:t>
            </a:r>
            <a:r>
              <a:rPr lang="en-US" dirty="0"/>
              <a:t>in data collection systems. </a:t>
            </a:r>
          </a:p>
          <a:p>
            <a:pPr marL="0" indent="0">
              <a:buNone/>
            </a:pPr>
            <a:r>
              <a:rPr lang="en-US" dirty="0"/>
              <a:t>2. Many occupational medical problems that do come to </a:t>
            </a:r>
            <a:r>
              <a:rPr lang="en-US" dirty="0" smtClean="0"/>
              <a:t>the </a:t>
            </a:r>
            <a:r>
              <a:rPr lang="en-US" dirty="0"/>
              <a:t>attention of </a:t>
            </a:r>
            <a:r>
              <a:rPr lang="en-US" dirty="0" smtClean="0"/>
              <a:t>physicians </a:t>
            </a:r>
            <a:r>
              <a:rPr lang="en-US" dirty="0"/>
              <a:t>and employers are not </a:t>
            </a:r>
            <a:r>
              <a:rPr lang="en-US" dirty="0" smtClean="0"/>
              <a:t>recognized </a:t>
            </a:r>
            <a:r>
              <a:rPr lang="en-US" dirty="0"/>
              <a:t>as work related. </a:t>
            </a:r>
          </a:p>
          <a:p>
            <a:pPr marL="0" indent="0">
              <a:buNone/>
            </a:pPr>
            <a:r>
              <a:rPr lang="en-US" dirty="0"/>
              <a:t>3. Some medical problems recognized by health </a:t>
            </a:r>
            <a:r>
              <a:rPr lang="en-US" dirty="0" smtClean="0"/>
              <a:t>professionals </a:t>
            </a:r>
            <a:r>
              <a:rPr lang="en-US" dirty="0"/>
              <a:t>or employers as work- </a:t>
            </a:r>
            <a:r>
              <a:rPr lang="en-US" dirty="0" smtClean="0"/>
              <a:t>related are not reported </a:t>
            </a:r>
            <a:r>
              <a:rPr lang="en-US" dirty="0" err="1" smtClean="0"/>
              <a:t>bcoz</a:t>
            </a:r>
            <a:r>
              <a:rPr lang="en-US" dirty="0" smtClean="0"/>
              <a:t> reporting is not strict.</a:t>
            </a:r>
          </a:p>
          <a:p>
            <a:pPr marL="0" indent="0">
              <a:buNone/>
            </a:pPr>
            <a:r>
              <a:rPr lang="en-US" dirty="0" smtClean="0"/>
              <a:t>4. Many of the occupational medical problems are preventive, so it means in their presence and high numbers there is an individual or group responsible.</a:t>
            </a:r>
            <a:endParaRPr lang="en-US" dirty="0"/>
          </a:p>
          <a:p>
            <a:endParaRPr lang="en-US" dirty="0"/>
          </a:p>
        </p:txBody>
      </p:sp>
    </p:spTree>
    <p:extLst>
      <p:ext uri="{BB962C8B-B14F-4D97-AF65-F5344CB8AC3E}">
        <p14:creationId xmlns:p14="http://schemas.microsoft.com/office/powerpoint/2010/main" val="1145339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78270"/>
          </a:xfrm>
        </p:spPr>
        <p:txBody>
          <a:bodyPr>
            <a:normAutofit fontScale="90000"/>
          </a:bodyPr>
          <a:lstStyle/>
          <a:p>
            <a:r>
              <a:rPr lang="en-US" dirty="0" smtClean="0"/>
              <a:t>statistics</a:t>
            </a:r>
            <a:endParaRPr lang="en-US" dirty="0"/>
          </a:p>
        </p:txBody>
      </p:sp>
      <p:sp>
        <p:nvSpPr>
          <p:cNvPr id="3" name="Content Placeholder 2"/>
          <p:cNvSpPr>
            <a:spLocks noGrp="1"/>
          </p:cNvSpPr>
          <p:nvPr>
            <p:ph idx="1"/>
          </p:nvPr>
        </p:nvSpPr>
        <p:spPr>
          <a:xfrm>
            <a:off x="1141412" y="1196788"/>
            <a:ext cx="9905999" cy="4594413"/>
          </a:xfrm>
        </p:spPr>
        <p:txBody>
          <a:bodyPr>
            <a:normAutofit/>
          </a:bodyPr>
          <a:lstStyle/>
          <a:p>
            <a:r>
              <a:rPr lang="en-US" dirty="0"/>
              <a:t>UN estimates 10,000,000 occupational disease cases occur </a:t>
            </a:r>
            <a:r>
              <a:rPr lang="en-US" dirty="0" smtClean="0"/>
              <a:t>each </a:t>
            </a:r>
            <a:r>
              <a:rPr lang="en-US" dirty="0"/>
              <a:t>year globally, severity and frequency is greatest in </a:t>
            </a:r>
            <a:r>
              <a:rPr lang="en-US" dirty="0" smtClean="0"/>
              <a:t>developing countries.</a:t>
            </a:r>
          </a:p>
          <a:p>
            <a:r>
              <a:rPr lang="en-US" dirty="0" smtClean="0"/>
              <a:t>1.2 </a:t>
            </a:r>
            <a:r>
              <a:rPr lang="en-US" dirty="0"/>
              <a:t>million working peoples die </a:t>
            </a:r>
            <a:r>
              <a:rPr lang="en-US" dirty="0" smtClean="0"/>
              <a:t>of </a:t>
            </a:r>
            <a:r>
              <a:rPr lang="en-US" dirty="0"/>
              <a:t>work </a:t>
            </a:r>
            <a:r>
              <a:rPr lang="en-US" dirty="0" smtClean="0"/>
              <a:t>related </a:t>
            </a:r>
            <a:r>
              <a:rPr lang="en-US" dirty="0"/>
              <a:t>accident and </a:t>
            </a:r>
          </a:p>
          <a:p>
            <a:pPr marL="0" indent="0">
              <a:buNone/>
            </a:pPr>
            <a:r>
              <a:rPr lang="en-US" dirty="0"/>
              <a:t>diseases every year </a:t>
            </a:r>
            <a:endParaRPr lang="en-US" dirty="0" smtClean="0"/>
          </a:p>
          <a:p>
            <a:pPr marL="0" indent="0">
              <a:buNone/>
            </a:pPr>
            <a:r>
              <a:rPr lang="en-US" dirty="0" smtClean="0"/>
              <a:t>More </a:t>
            </a:r>
            <a:r>
              <a:rPr lang="en-US" dirty="0"/>
              <a:t>than 160 million workers fall ill each year due to </a:t>
            </a:r>
          </a:p>
          <a:p>
            <a:pPr marL="0" indent="0">
              <a:buNone/>
            </a:pPr>
            <a:r>
              <a:rPr lang="en-US" dirty="0"/>
              <a:t>workplace hazards </a:t>
            </a:r>
          </a:p>
          <a:p>
            <a:pPr marL="0" indent="0">
              <a:buNone/>
            </a:pPr>
            <a:r>
              <a:rPr lang="en-US" dirty="0"/>
              <a:t/>
            </a:r>
            <a:br>
              <a:rPr lang="en-US" dirty="0"/>
            </a:br>
            <a:endParaRPr lang="en-US" dirty="0"/>
          </a:p>
        </p:txBody>
      </p:sp>
    </p:spTree>
    <p:extLst>
      <p:ext uri="{BB962C8B-B14F-4D97-AF65-F5344CB8AC3E}">
        <p14:creationId xmlns:p14="http://schemas.microsoft.com/office/powerpoint/2010/main" val="14030400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64823"/>
          </a:xfrm>
        </p:spPr>
        <p:txBody>
          <a:bodyPr>
            <a:normAutofit fontScale="90000"/>
          </a:bodyPr>
          <a:lstStyle/>
          <a:p>
            <a:r>
              <a:rPr lang="en-US" dirty="0" smtClean="0"/>
              <a:t>objectives OF OHS </a:t>
            </a:r>
            <a:endParaRPr lang="en-US" dirty="0"/>
          </a:p>
        </p:txBody>
      </p:sp>
      <p:sp>
        <p:nvSpPr>
          <p:cNvPr id="3" name="Content Placeholder 2"/>
          <p:cNvSpPr>
            <a:spLocks noGrp="1"/>
          </p:cNvSpPr>
          <p:nvPr>
            <p:ph idx="1"/>
          </p:nvPr>
        </p:nvSpPr>
        <p:spPr>
          <a:xfrm>
            <a:off x="1141412" y="1062318"/>
            <a:ext cx="9905999" cy="5163670"/>
          </a:xfrm>
        </p:spPr>
        <p:txBody>
          <a:bodyPr>
            <a:normAutofit fontScale="92500" lnSpcReduction="10000"/>
          </a:bodyPr>
          <a:lstStyle/>
          <a:p>
            <a:r>
              <a:rPr lang="en-US" dirty="0" smtClean="0"/>
              <a:t>According to global strategy on OHS for all.</a:t>
            </a:r>
          </a:p>
          <a:p>
            <a:pPr marL="457200" indent="-457200">
              <a:buFont typeface="+mj-lt"/>
              <a:buAutoNum type="arabicPeriod"/>
            </a:pPr>
            <a:r>
              <a:rPr lang="en-US" dirty="0" smtClean="0"/>
              <a:t>Strengthening international and national policies for OHS at work</a:t>
            </a:r>
          </a:p>
          <a:p>
            <a:pPr marL="457200" indent="-457200">
              <a:buFont typeface="+mj-lt"/>
              <a:buAutoNum type="arabicPeriod"/>
            </a:pPr>
            <a:r>
              <a:rPr lang="en-US" dirty="0" smtClean="0"/>
              <a:t>Development of healthy work practices and promotion of health at work places</a:t>
            </a:r>
          </a:p>
          <a:p>
            <a:pPr marL="457200" indent="-457200">
              <a:buFont typeface="+mj-lt"/>
              <a:buAutoNum type="arabicPeriod"/>
            </a:pPr>
            <a:r>
              <a:rPr lang="en-US" dirty="0" smtClean="0"/>
              <a:t>Strengthening OHS</a:t>
            </a:r>
          </a:p>
          <a:p>
            <a:pPr marL="457200" indent="-457200">
              <a:buFont typeface="+mj-lt"/>
              <a:buAutoNum type="arabicPeriod"/>
            </a:pPr>
            <a:r>
              <a:rPr lang="en-US" dirty="0" smtClean="0"/>
              <a:t>Establishing support for services of OH</a:t>
            </a:r>
          </a:p>
          <a:p>
            <a:pPr marL="457200" indent="-457200">
              <a:buFont typeface="+mj-lt"/>
              <a:buAutoNum type="arabicPeriod"/>
            </a:pPr>
            <a:r>
              <a:rPr lang="en-US" dirty="0" smtClean="0"/>
              <a:t>Development of occupational health standards based on scientific risk assessment</a:t>
            </a:r>
          </a:p>
          <a:p>
            <a:pPr marL="457200" indent="-457200">
              <a:buFont typeface="+mj-lt"/>
              <a:buAutoNum type="arabicPeriod"/>
            </a:pPr>
            <a:r>
              <a:rPr lang="en-US" dirty="0" smtClean="0"/>
              <a:t>Development of Human resources for occupational health</a:t>
            </a:r>
          </a:p>
          <a:p>
            <a:pPr marL="457200" indent="-457200">
              <a:buFont typeface="+mj-lt"/>
              <a:buAutoNum type="arabicPeriod"/>
            </a:pPr>
            <a:r>
              <a:rPr lang="en-US" dirty="0" smtClean="0"/>
              <a:t>Establishment of registration and data </a:t>
            </a:r>
            <a:r>
              <a:rPr lang="en-US" dirty="0" err="1" smtClean="0"/>
              <a:t>sytems</a:t>
            </a:r>
            <a:r>
              <a:rPr lang="en-US" dirty="0" smtClean="0"/>
              <a:t>, IT for effective public awareness</a:t>
            </a:r>
          </a:p>
          <a:p>
            <a:pPr marL="457200" indent="-457200">
              <a:buFont typeface="+mj-lt"/>
              <a:buAutoNum type="arabicPeriod"/>
            </a:pPr>
            <a:r>
              <a:rPr lang="en-US" dirty="0" smtClean="0"/>
              <a:t>Strengthening of research in OHS</a:t>
            </a:r>
          </a:p>
          <a:p>
            <a:pPr marL="457200" indent="-457200">
              <a:buFont typeface="+mj-lt"/>
              <a:buAutoNum type="arabicPeriod"/>
            </a:pPr>
            <a:r>
              <a:rPr lang="en-US" dirty="0" smtClean="0"/>
              <a:t>Development of collaboration in OHS with other services</a:t>
            </a:r>
          </a:p>
          <a:p>
            <a:pPr marL="457200" indent="-457200">
              <a:buFont typeface="+mj-lt"/>
              <a:buAutoNum type="arabicPeriod"/>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1348091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443800"/>
          </a:xfrm>
        </p:spPr>
        <p:txBody>
          <a:bodyPr>
            <a:normAutofit fontScale="90000"/>
          </a:bodyPr>
          <a:lstStyle/>
          <a:p>
            <a:r>
              <a:rPr lang="en-US" dirty="0" smtClean="0"/>
              <a:t>Principles of OHs</a:t>
            </a:r>
            <a:endParaRPr lang="en-US" dirty="0"/>
          </a:p>
        </p:txBody>
      </p:sp>
      <p:sp>
        <p:nvSpPr>
          <p:cNvPr id="3" name="Content Placeholder 2"/>
          <p:cNvSpPr>
            <a:spLocks noGrp="1"/>
          </p:cNvSpPr>
          <p:nvPr>
            <p:ph idx="1"/>
          </p:nvPr>
        </p:nvSpPr>
        <p:spPr>
          <a:xfrm>
            <a:off x="1141412" y="1062318"/>
            <a:ext cx="9905999" cy="5513294"/>
          </a:xfrm>
        </p:spPr>
        <p:txBody>
          <a:bodyPr>
            <a:normAutofit lnSpcReduction="10000"/>
          </a:bodyPr>
          <a:lstStyle/>
          <a:p>
            <a:pPr marL="0" indent="0">
              <a:buNone/>
            </a:pPr>
            <a:r>
              <a:rPr lang="en-US" dirty="0" smtClean="0"/>
              <a:t>1.All </a:t>
            </a:r>
            <a:r>
              <a:rPr lang="en-US" dirty="0"/>
              <a:t>workers have rights. Workers, as well as employees and government, must ensure </a:t>
            </a:r>
            <a:r>
              <a:rPr lang="en-US" dirty="0" smtClean="0"/>
              <a:t>;that </a:t>
            </a:r>
            <a:r>
              <a:rPr lang="en-US" dirty="0"/>
              <a:t>these rights are protected and foster decent conditions of </a:t>
            </a:r>
            <a:r>
              <a:rPr lang="en-US" dirty="0" smtClean="0"/>
              <a:t>labor. </a:t>
            </a:r>
            <a:r>
              <a:rPr lang="en-US" dirty="0"/>
              <a:t>As the </a:t>
            </a:r>
            <a:r>
              <a:rPr lang="en-US" dirty="0" smtClean="0"/>
              <a:t>International Labor </a:t>
            </a:r>
            <a:r>
              <a:rPr lang="en-US" dirty="0"/>
              <a:t>Conference stated in 1984: </a:t>
            </a:r>
          </a:p>
          <a:p>
            <a:r>
              <a:rPr lang="en-US" dirty="0"/>
              <a:t>- Work should take place in a safe healthy environment; </a:t>
            </a:r>
          </a:p>
          <a:p>
            <a:r>
              <a:rPr lang="en-US" dirty="0"/>
              <a:t>- Conditions of work should be consistent with workers‟ well-being and </a:t>
            </a:r>
            <a:r>
              <a:rPr lang="en-US" dirty="0" smtClean="0"/>
              <a:t>human dignity</a:t>
            </a:r>
            <a:r>
              <a:rPr lang="en-US" dirty="0"/>
              <a:t>; </a:t>
            </a:r>
          </a:p>
          <a:p>
            <a:r>
              <a:rPr lang="en-US" dirty="0" smtClean="0"/>
              <a:t>2.</a:t>
            </a:r>
            <a:r>
              <a:rPr lang="en-US" dirty="0"/>
              <a:t> Occupational health and safety policies must be established. Such policies must be </a:t>
            </a:r>
          </a:p>
          <a:p>
            <a:pPr marL="0" indent="0">
              <a:buNone/>
            </a:pPr>
            <a:r>
              <a:rPr lang="en-US" dirty="0"/>
              <a:t>implemented at both the governmental and enterprise levels. They must be effectively </a:t>
            </a:r>
          </a:p>
          <a:p>
            <a:pPr marL="0" indent="0">
              <a:buNone/>
            </a:pPr>
            <a:r>
              <a:rPr lang="en-US" dirty="0"/>
              <a:t>communicated to all parties concerned</a:t>
            </a:r>
          </a:p>
          <a:p>
            <a:pPr marL="0" indent="0">
              <a:buNone/>
            </a:pPr>
            <a:endParaRPr lang="en-US" dirty="0"/>
          </a:p>
        </p:txBody>
      </p:sp>
    </p:spTree>
    <p:extLst>
      <p:ext uri="{BB962C8B-B14F-4D97-AF65-F5344CB8AC3E}">
        <p14:creationId xmlns:p14="http://schemas.microsoft.com/office/powerpoint/2010/main" val="465094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295882"/>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1141412" y="914400"/>
            <a:ext cx="9905999" cy="4876801"/>
          </a:xfrm>
        </p:spPr>
        <p:txBody>
          <a:bodyPr>
            <a:normAutofit/>
          </a:bodyPr>
          <a:lstStyle/>
          <a:p>
            <a:r>
              <a:rPr lang="en-US" dirty="0" smtClean="0"/>
              <a:t>3.</a:t>
            </a:r>
            <a:r>
              <a:rPr lang="en-US" dirty="0"/>
              <a:t> Prevention and protection must be the aim of occupational health and safety </a:t>
            </a:r>
            <a:r>
              <a:rPr lang="en-US" dirty="0" smtClean="0"/>
              <a:t>programs </a:t>
            </a:r>
            <a:r>
              <a:rPr lang="en-US" dirty="0"/>
              <a:t>and policies. Efforts must be focused on primary prevention at the </a:t>
            </a:r>
            <a:r>
              <a:rPr lang="en-US" dirty="0" smtClean="0"/>
              <a:t>workplace </a:t>
            </a:r>
            <a:r>
              <a:rPr lang="en-US" dirty="0"/>
              <a:t>level. Workplaces and working environment should be planned and </a:t>
            </a:r>
            <a:r>
              <a:rPr lang="en-US" dirty="0" smtClean="0"/>
              <a:t>designed </a:t>
            </a:r>
            <a:r>
              <a:rPr lang="en-US" dirty="0"/>
              <a:t>to be safe and healthy</a:t>
            </a:r>
            <a:r>
              <a:rPr lang="en-US" dirty="0" smtClean="0"/>
              <a:t>.</a:t>
            </a:r>
          </a:p>
          <a:p>
            <a:r>
              <a:rPr lang="en-US" dirty="0" smtClean="0"/>
              <a:t>4.</a:t>
            </a:r>
            <a:r>
              <a:rPr lang="en-US" dirty="0"/>
              <a:t> Information is vital for the development and implementation of effective </a:t>
            </a:r>
            <a:r>
              <a:rPr lang="en-US" dirty="0" smtClean="0"/>
              <a:t>programs and </a:t>
            </a:r>
            <a:r>
              <a:rPr lang="en-US" dirty="0"/>
              <a:t>policies. The collection and dissemination of accurate information on hazards and </a:t>
            </a:r>
            <a:r>
              <a:rPr lang="en-US" dirty="0" smtClean="0"/>
              <a:t>hazardous </a:t>
            </a:r>
            <a:r>
              <a:rPr lang="en-US" dirty="0"/>
              <a:t>materials, surveillance of workplaces, monitoring of compliance with </a:t>
            </a:r>
            <a:r>
              <a:rPr lang="en-US" dirty="0" smtClean="0"/>
              <a:t>policies </a:t>
            </a:r>
            <a:r>
              <a:rPr lang="en-US" dirty="0"/>
              <a:t>and good practices, and other related activities are central to the </a:t>
            </a:r>
            <a:r>
              <a:rPr lang="en-US" dirty="0" smtClean="0"/>
              <a:t>and </a:t>
            </a:r>
            <a:r>
              <a:rPr lang="en-US" dirty="0"/>
              <a:t>the enforcement of effective policies.</a:t>
            </a:r>
          </a:p>
          <a:p>
            <a:endParaRPr lang="en-US" dirty="0"/>
          </a:p>
          <a:p>
            <a:endParaRPr lang="en-US" dirty="0"/>
          </a:p>
        </p:txBody>
      </p:sp>
    </p:spTree>
    <p:extLst>
      <p:ext uri="{BB962C8B-B14F-4D97-AF65-F5344CB8AC3E}">
        <p14:creationId xmlns:p14="http://schemas.microsoft.com/office/powerpoint/2010/main" val="3767784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322776"/>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1141412" y="941294"/>
            <a:ext cx="9905999" cy="4849907"/>
          </a:xfrm>
        </p:spPr>
        <p:txBody>
          <a:bodyPr>
            <a:normAutofit fontScale="92500"/>
          </a:bodyPr>
          <a:lstStyle/>
          <a:p>
            <a:r>
              <a:rPr lang="en-US" dirty="0" smtClean="0"/>
              <a:t>5.</a:t>
            </a:r>
            <a:r>
              <a:rPr lang="en-US" dirty="0"/>
              <a:t> Health promotion is a central element of occupational health practice. Efforts must </a:t>
            </a:r>
            <a:r>
              <a:rPr lang="en-US" dirty="0" smtClean="0"/>
              <a:t>be </a:t>
            </a:r>
            <a:r>
              <a:rPr lang="en-US" dirty="0"/>
              <a:t>made to enhance workers‟ physical, mental and social well- being. </a:t>
            </a:r>
            <a:endParaRPr lang="en-US" dirty="0" smtClean="0"/>
          </a:p>
          <a:p>
            <a:r>
              <a:rPr lang="en-US" dirty="0" smtClean="0"/>
              <a:t>6.</a:t>
            </a:r>
            <a:r>
              <a:rPr lang="en-US" dirty="0"/>
              <a:t> Occupational health services covering all workers should be established. Ideally all </a:t>
            </a:r>
            <a:r>
              <a:rPr lang="en-US" dirty="0" smtClean="0"/>
              <a:t>workers </a:t>
            </a:r>
            <a:r>
              <a:rPr lang="en-US" dirty="0"/>
              <a:t>in all categories of economic activity should have access to such </a:t>
            </a:r>
            <a:r>
              <a:rPr lang="en-US" dirty="0" smtClean="0"/>
              <a:t>services.</a:t>
            </a:r>
          </a:p>
          <a:p>
            <a:pPr marL="0" indent="0">
              <a:buNone/>
            </a:pPr>
            <a:endParaRPr lang="en-US" dirty="0" smtClean="0"/>
          </a:p>
          <a:p>
            <a:r>
              <a:rPr lang="en-US" dirty="0" smtClean="0"/>
              <a:t>7.</a:t>
            </a:r>
            <a:r>
              <a:rPr lang="en-US" dirty="0"/>
              <a:t> Compensation, rehabilitation and curative services must be made available to </a:t>
            </a:r>
          </a:p>
          <a:p>
            <a:pPr marL="0" indent="0">
              <a:buNone/>
            </a:pPr>
            <a:r>
              <a:rPr lang="en-US" dirty="0"/>
              <a:t>workers who suffer occupational injuries, accidents and work related diseases. Action </a:t>
            </a:r>
          </a:p>
          <a:p>
            <a:pPr marL="0" indent="0">
              <a:buNone/>
            </a:pPr>
            <a:r>
              <a:rPr lang="en-US" dirty="0"/>
              <a:t>must be taken to </a:t>
            </a:r>
            <a:r>
              <a:rPr lang="en-US" dirty="0" smtClean="0"/>
              <a:t>minimize </a:t>
            </a:r>
            <a:r>
              <a:rPr lang="en-US" dirty="0"/>
              <a:t>the consequences of occupational hazards</a:t>
            </a:r>
            <a:r>
              <a:rPr lang="en-US" dirty="0" smtClean="0"/>
              <a:t>.</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842742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134517"/>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1141412" y="753035"/>
            <a:ext cx="9905999" cy="5486400"/>
          </a:xfrm>
        </p:spPr>
        <p:txBody>
          <a:bodyPr>
            <a:normAutofit fontScale="92500"/>
          </a:bodyPr>
          <a:lstStyle/>
          <a:p>
            <a:pPr marL="0" indent="0">
              <a:buNone/>
            </a:pPr>
            <a:r>
              <a:rPr lang="en-US" dirty="0" smtClean="0"/>
              <a:t>8.Education </a:t>
            </a:r>
            <a:r>
              <a:rPr lang="en-US" dirty="0"/>
              <a:t>and training are vital components of safe, healthy working environments. </a:t>
            </a:r>
          </a:p>
          <a:p>
            <a:pPr marL="0" indent="0">
              <a:buNone/>
            </a:pPr>
            <a:r>
              <a:rPr lang="en-US" dirty="0" smtClean="0"/>
              <a:t>Workers </a:t>
            </a:r>
            <a:r>
              <a:rPr lang="en-US" dirty="0"/>
              <a:t>and employers must be made aware of the importance and the means of </a:t>
            </a:r>
            <a:r>
              <a:rPr lang="en-US" dirty="0" smtClean="0"/>
              <a:t>establishing </a:t>
            </a:r>
            <a:r>
              <a:rPr lang="en-US" dirty="0"/>
              <a:t>safe working procedures. Trainers must be trained in areas of special </a:t>
            </a:r>
          </a:p>
          <a:p>
            <a:pPr marL="0" indent="0">
              <a:buNone/>
            </a:pPr>
            <a:r>
              <a:rPr lang="en-US" dirty="0"/>
              <a:t>relevance to different industries, which have specific OHS concerns. </a:t>
            </a:r>
          </a:p>
          <a:p>
            <a:pPr marL="0" indent="0">
              <a:buNone/>
            </a:pPr>
            <a:r>
              <a:rPr lang="en-US" dirty="0" smtClean="0"/>
              <a:t>9. </a:t>
            </a:r>
            <a:r>
              <a:rPr lang="en-US" dirty="0"/>
              <a:t>Workers, employers and competent authorities have certain responsibilities, duties </a:t>
            </a:r>
          </a:p>
          <a:p>
            <a:pPr marL="0" indent="0">
              <a:buNone/>
            </a:pPr>
            <a:r>
              <a:rPr lang="en-US" dirty="0"/>
              <a:t>and obligations. For example, workers must follow established safety procedures; </a:t>
            </a:r>
            <a:r>
              <a:rPr lang="en-US" dirty="0" smtClean="0"/>
              <a:t>employers </a:t>
            </a:r>
            <a:r>
              <a:rPr lang="en-US" dirty="0"/>
              <a:t>must provide safe workplaces and ensure access to first aid; and the </a:t>
            </a:r>
            <a:r>
              <a:rPr lang="en-US" dirty="0" smtClean="0"/>
              <a:t>competent </a:t>
            </a:r>
            <a:r>
              <a:rPr lang="en-US" dirty="0"/>
              <a:t>authorities must devise, communicate and periodically review and update </a:t>
            </a:r>
            <a:r>
              <a:rPr lang="en-US" dirty="0" smtClean="0"/>
              <a:t>occupational </a:t>
            </a:r>
            <a:r>
              <a:rPr lang="en-US" dirty="0"/>
              <a:t>health and safety policies. </a:t>
            </a:r>
          </a:p>
          <a:p>
            <a:pPr marL="0" indent="0">
              <a:buNone/>
            </a:pPr>
            <a:r>
              <a:rPr lang="en-US" dirty="0" smtClean="0"/>
              <a:t>10.Policies </a:t>
            </a:r>
            <a:r>
              <a:rPr lang="en-US" dirty="0"/>
              <a:t>must be enforced. A system of inspection must be in place to secure </a:t>
            </a:r>
            <a:r>
              <a:rPr lang="en-US" dirty="0" smtClean="0"/>
              <a:t>compliance </a:t>
            </a:r>
            <a:r>
              <a:rPr lang="en-US" dirty="0"/>
              <a:t>with occupational health and </a:t>
            </a:r>
            <a:r>
              <a:rPr lang="en-US" dirty="0" smtClean="0"/>
              <a:t>safety and other </a:t>
            </a:r>
            <a:r>
              <a:rPr lang="en-US" dirty="0" err="1" smtClean="0"/>
              <a:t>labour</a:t>
            </a:r>
            <a:r>
              <a:rPr lang="en-US" dirty="0" smtClean="0"/>
              <a:t> legislation.</a:t>
            </a:r>
            <a:endParaRPr lang="en-US" dirty="0"/>
          </a:p>
          <a:p>
            <a:endParaRPr lang="en-US" dirty="0"/>
          </a:p>
        </p:txBody>
      </p:sp>
    </p:spTree>
    <p:extLst>
      <p:ext uri="{BB962C8B-B14F-4D97-AF65-F5344CB8AC3E}">
        <p14:creationId xmlns:p14="http://schemas.microsoft.com/office/powerpoint/2010/main" val="2316582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45506"/>
          </a:xfrm>
        </p:spPr>
        <p:txBody>
          <a:bodyPr/>
          <a:lstStyle/>
          <a:p>
            <a:r>
              <a:rPr lang="en-US" dirty="0" smtClean="0"/>
              <a:t>Questions??</a:t>
            </a:r>
            <a:endParaRPr lang="en-US" dirty="0"/>
          </a:p>
        </p:txBody>
      </p:sp>
      <p:sp>
        <p:nvSpPr>
          <p:cNvPr id="3" name="Content Placeholder 2"/>
          <p:cNvSpPr>
            <a:spLocks noGrp="1"/>
          </p:cNvSpPr>
          <p:nvPr>
            <p:ph idx="1"/>
          </p:nvPr>
        </p:nvSpPr>
        <p:spPr>
          <a:xfrm>
            <a:off x="1141412" y="1143000"/>
            <a:ext cx="9905999" cy="4648201"/>
          </a:xfrm>
        </p:spPr>
        <p:txBody>
          <a:bodyPr/>
          <a:lstStyle/>
          <a:p>
            <a:pPr marL="457200" indent="-457200">
              <a:buFont typeface="+mj-lt"/>
              <a:buAutoNum type="arabicPeriod"/>
            </a:pPr>
            <a:r>
              <a:rPr lang="en-US" dirty="0" smtClean="0"/>
              <a:t>WHAT ARE THE RIGHTS OF WORKERS?? (10 MARKS)</a:t>
            </a:r>
          </a:p>
          <a:p>
            <a:pPr marL="457200" indent="-457200">
              <a:buFont typeface="+mj-lt"/>
              <a:buAutoNum type="arabicPeriod"/>
            </a:pPr>
            <a:r>
              <a:rPr lang="en-US" dirty="0" smtClean="0"/>
              <a:t>LIST AND EXPLAIN 5 EMPLOYERSS RESPONSIBILITIES (10 MARKS)</a:t>
            </a:r>
          </a:p>
          <a:p>
            <a:pPr marL="457200" indent="-457200">
              <a:buFont typeface="+mj-lt"/>
              <a:buAutoNum type="arabicPeriod"/>
            </a:pPr>
            <a:r>
              <a:rPr lang="en-US" dirty="0" smtClean="0"/>
              <a:t>LIST AND EXPLAIN GOVERNMENT RESPONSIBILITIES/DUTIES??(10 MARKS)</a:t>
            </a:r>
            <a:endParaRPr lang="en-US" dirty="0"/>
          </a:p>
        </p:txBody>
      </p:sp>
    </p:spTree>
    <p:extLst>
      <p:ext uri="{BB962C8B-B14F-4D97-AF65-F5344CB8AC3E}">
        <p14:creationId xmlns:p14="http://schemas.microsoft.com/office/powerpoint/2010/main" val="2735216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484141"/>
          </a:xfrm>
        </p:spPr>
        <p:txBody>
          <a:bodyPr>
            <a:normAutofit fontScale="90000"/>
          </a:bodyPr>
          <a:lstStyle/>
          <a:p>
            <a:r>
              <a:rPr lang="en-US" dirty="0" smtClean="0"/>
              <a:t>Classifications of Occupational hazards</a:t>
            </a:r>
            <a:endParaRPr lang="en-US" dirty="0"/>
          </a:p>
        </p:txBody>
      </p:sp>
      <p:sp>
        <p:nvSpPr>
          <p:cNvPr id="3" name="Content Placeholder 2"/>
          <p:cNvSpPr>
            <a:spLocks noGrp="1"/>
          </p:cNvSpPr>
          <p:nvPr>
            <p:ph idx="1"/>
          </p:nvPr>
        </p:nvSpPr>
        <p:spPr>
          <a:xfrm>
            <a:off x="1141412" y="1102659"/>
            <a:ext cx="9905999" cy="4688542"/>
          </a:xfrm>
        </p:spPr>
        <p:txBody>
          <a:bodyPr/>
          <a:lstStyle/>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0" y="1013250"/>
            <a:ext cx="10167565" cy="5737174"/>
          </a:xfrm>
          <a:prstGeom prst="rect">
            <a:avLst/>
          </a:prstGeom>
        </p:spPr>
      </p:pic>
    </p:spTree>
    <p:extLst>
      <p:ext uri="{BB962C8B-B14F-4D97-AF65-F5344CB8AC3E}">
        <p14:creationId xmlns:p14="http://schemas.microsoft.com/office/powerpoint/2010/main" val="2030811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400385"/>
          </a:xfrm>
        </p:spPr>
        <p:txBody>
          <a:bodyPr>
            <a:normAutofit fontScale="90000"/>
          </a:bodyPr>
          <a:lstStyle/>
          <a:p>
            <a:r>
              <a:rPr lang="en-US" dirty="0" smtClean="0"/>
              <a:t>objectives</a:t>
            </a:r>
            <a:endParaRPr lang="en-US" dirty="0"/>
          </a:p>
        </p:txBody>
      </p:sp>
      <p:sp>
        <p:nvSpPr>
          <p:cNvPr id="3" name="Content Placeholder 2"/>
          <p:cNvSpPr>
            <a:spLocks noGrp="1"/>
          </p:cNvSpPr>
          <p:nvPr>
            <p:ph idx="1"/>
          </p:nvPr>
        </p:nvSpPr>
        <p:spPr>
          <a:xfrm>
            <a:off x="1141412" y="1193074"/>
            <a:ext cx="9905999" cy="4598127"/>
          </a:xfrm>
        </p:spPr>
        <p:txBody>
          <a:bodyPr/>
          <a:lstStyle/>
          <a:p>
            <a:r>
              <a:rPr lang="en-US" dirty="0" smtClean="0"/>
              <a:t>Definition of terms</a:t>
            </a:r>
          </a:p>
          <a:p>
            <a:r>
              <a:rPr lang="en-US" dirty="0" smtClean="0"/>
              <a:t>Historical background of OHS</a:t>
            </a:r>
          </a:p>
          <a:p>
            <a:r>
              <a:rPr lang="en-US" dirty="0" smtClean="0"/>
              <a:t>Principles of OHS</a:t>
            </a:r>
          </a:p>
          <a:p>
            <a:r>
              <a:rPr lang="en-US" dirty="0" smtClean="0"/>
              <a:t>Classification of occupational hazards</a:t>
            </a:r>
          </a:p>
          <a:p>
            <a:r>
              <a:rPr lang="en-US" dirty="0" smtClean="0"/>
              <a:t>Control and prevention</a:t>
            </a:r>
          </a:p>
          <a:p>
            <a:r>
              <a:rPr lang="en-US" dirty="0" smtClean="0"/>
              <a:t>Occupational related diseases</a:t>
            </a:r>
          </a:p>
          <a:p>
            <a:r>
              <a:rPr lang="en-US" dirty="0" smtClean="0"/>
              <a:t>OHS regulations.</a:t>
            </a:r>
            <a:endParaRPr lang="en-US" dirty="0"/>
          </a:p>
        </p:txBody>
      </p:sp>
    </p:spTree>
    <p:extLst>
      <p:ext uri="{BB962C8B-B14F-4D97-AF65-F5344CB8AC3E}">
        <p14:creationId xmlns:p14="http://schemas.microsoft.com/office/powerpoint/2010/main" val="1493181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81645"/>
          </a:xfrm>
        </p:spPr>
        <p:txBody>
          <a:bodyPr/>
          <a:lstStyle/>
          <a:p>
            <a:r>
              <a:rPr lang="en-US" dirty="0" smtClean="0"/>
              <a:t>HAZARD VS RISK</a:t>
            </a:r>
            <a:endParaRPr lang="en-US" dirty="0"/>
          </a:p>
        </p:txBody>
      </p:sp>
      <p:sp>
        <p:nvSpPr>
          <p:cNvPr id="3" name="Content Placeholder 2"/>
          <p:cNvSpPr>
            <a:spLocks noGrp="1"/>
          </p:cNvSpPr>
          <p:nvPr>
            <p:ph idx="1"/>
          </p:nvPr>
        </p:nvSpPr>
        <p:spPr>
          <a:xfrm>
            <a:off x="1141412" y="1114425"/>
            <a:ext cx="9905999" cy="4676776"/>
          </a:xfrm>
        </p:spPr>
        <p:txBody>
          <a:bodyPr/>
          <a:lstStyle/>
          <a:p>
            <a:r>
              <a:rPr lang="en-US" dirty="0" smtClean="0"/>
              <a:t>HAZARD- is any source of potential damage, harm or adverse health effects on something, someone under certain conditions at work.</a:t>
            </a:r>
          </a:p>
          <a:p>
            <a:r>
              <a:rPr lang="en-US" dirty="0" smtClean="0"/>
              <a:t>RISK-the CHANCE or probability that a person will be harmed or experience an adverse health effect if exposed to a hazard.</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3100388"/>
            <a:ext cx="10644187" cy="3757612"/>
          </a:xfrm>
          <a:prstGeom prst="rect">
            <a:avLst/>
          </a:prstGeom>
        </p:spPr>
      </p:pic>
    </p:spTree>
    <p:extLst>
      <p:ext uri="{BB962C8B-B14F-4D97-AF65-F5344CB8AC3E}">
        <p14:creationId xmlns:p14="http://schemas.microsoft.com/office/powerpoint/2010/main" val="41575792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365551"/>
          </a:xfrm>
        </p:spPr>
        <p:txBody>
          <a:bodyPr>
            <a:normAutofit fontScale="90000"/>
          </a:bodyPr>
          <a:lstStyle/>
          <a:p>
            <a:r>
              <a:rPr lang="en-US" dirty="0" smtClean="0"/>
              <a:t>classification</a:t>
            </a:r>
            <a:endParaRPr lang="en-US" dirty="0"/>
          </a:p>
        </p:txBody>
      </p:sp>
      <p:sp>
        <p:nvSpPr>
          <p:cNvPr id="3" name="Content Placeholder 2"/>
          <p:cNvSpPr>
            <a:spLocks noGrp="1"/>
          </p:cNvSpPr>
          <p:nvPr>
            <p:ph idx="1"/>
          </p:nvPr>
        </p:nvSpPr>
        <p:spPr>
          <a:xfrm>
            <a:off x="1141412" y="1062446"/>
            <a:ext cx="9905999" cy="4728755"/>
          </a:xfrm>
        </p:spPr>
        <p:txBody>
          <a:bodyPr/>
          <a:lstStyle/>
          <a:p>
            <a:r>
              <a:rPr lang="en-US" dirty="0" smtClean="0"/>
              <a:t>Occupational hazards are classified as the following;</a:t>
            </a:r>
          </a:p>
          <a:p>
            <a:pPr marL="457200" indent="-457200">
              <a:buFont typeface="+mj-lt"/>
              <a:buAutoNum type="arabicPeriod"/>
            </a:pPr>
            <a:r>
              <a:rPr lang="en-US" dirty="0" smtClean="0"/>
              <a:t>Chemical hazards</a:t>
            </a:r>
          </a:p>
          <a:p>
            <a:pPr marL="457200" indent="-457200">
              <a:buFont typeface="+mj-lt"/>
              <a:buAutoNum type="arabicPeriod"/>
            </a:pPr>
            <a:r>
              <a:rPr lang="en-US" dirty="0" smtClean="0"/>
              <a:t>Physical hazards</a:t>
            </a:r>
          </a:p>
          <a:p>
            <a:pPr marL="457200" indent="-457200">
              <a:buFont typeface="+mj-lt"/>
              <a:buAutoNum type="arabicPeriod"/>
            </a:pPr>
            <a:r>
              <a:rPr lang="en-US" dirty="0" smtClean="0"/>
              <a:t>Biological</a:t>
            </a:r>
          </a:p>
          <a:p>
            <a:pPr marL="457200" indent="-457200">
              <a:buFont typeface="+mj-lt"/>
              <a:buAutoNum type="arabicPeriod"/>
            </a:pPr>
            <a:r>
              <a:rPr lang="en-US" dirty="0" smtClean="0"/>
              <a:t>Ergonomic hazards</a:t>
            </a:r>
          </a:p>
          <a:p>
            <a:pPr marL="0" indent="0">
              <a:buNone/>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16039274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53082"/>
          </a:xfrm>
        </p:spPr>
        <p:txBody>
          <a:bodyPr/>
          <a:lstStyle/>
          <a:p>
            <a:r>
              <a:rPr lang="en-US" dirty="0" smtClean="0"/>
              <a:t>Chemical hazards</a:t>
            </a:r>
            <a:endParaRPr lang="en-US" dirty="0"/>
          </a:p>
        </p:txBody>
      </p:sp>
      <p:sp>
        <p:nvSpPr>
          <p:cNvPr id="3" name="Content Placeholder 2"/>
          <p:cNvSpPr>
            <a:spLocks noGrp="1"/>
          </p:cNvSpPr>
          <p:nvPr>
            <p:ph idx="1"/>
          </p:nvPr>
        </p:nvSpPr>
        <p:spPr>
          <a:xfrm>
            <a:off x="1141412" y="1257300"/>
            <a:ext cx="9905999" cy="4533901"/>
          </a:xfrm>
        </p:spPr>
        <p:txBody>
          <a:bodyPr>
            <a:normAutofit lnSpcReduction="10000"/>
          </a:bodyPr>
          <a:lstStyle/>
          <a:p>
            <a:r>
              <a:rPr lang="en-US" dirty="0" smtClean="0"/>
              <a:t>This are all toxic substances that pose a wide range of health effects(irritation, sensitization and carcinogenicity)</a:t>
            </a:r>
          </a:p>
          <a:p>
            <a:r>
              <a:rPr lang="en-US" dirty="0" smtClean="0"/>
              <a:t>Examples; CO, Ammonia, </a:t>
            </a:r>
            <a:r>
              <a:rPr lang="en-US" dirty="0" err="1" smtClean="0"/>
              <a:t>Clorine</a:t>
            </a:r>
            <a:r>
              <a:rPr lang="en-US" dirty="0" smtClean="0"/>
              <a:t>, HCL, </a:t>
            </a:r>
            <a:r>
              <a:rPr lang="en-US" dirty="0" err="1" smtClean="0"/>
              <a:t>sulphuric</a:t>
            </a:r>
            <a:r>
              <a:rPr lang="en-US" dirty="0" smtClean="0"/>
              <a:t> acid-carcinogens </a:t>
            </a:r>
            <a:r>
              <a:rPr lang="en-US" dirty="0" err="1" smtClean="0"/>
              <a:t>i.e</a:t>
            </a:r>
            <a:r>
              <a:rPr lang="en-US" dirty="0" smtClean="0"/>
              <a:t> benzene, lead.</a:t>
            </a:r>
          </a:p>
          <a:p>
            <a:r>
              <a:rPr lang="en-US" dirty="0" smtClean="0"/>
              <a:t>Toxicity occurs at the point where the bodies ability to detoxify or repair injury have been exceeded.</a:t>
            </a:r>
          </a:p>
          <a:p>
            <a:pPr marL="0" indent="0">
              <a:buNone/>
            </a:pPr>
            <a:r>
              <a:rPr lang="en-US" dirty="0" smtClean="0"/>
              <a:t>Question; what are some of the ways humans can be exposed to chemicals??</a:t>
            </a:r>
          </a:p>
          <a:p>
            <a:pPr marL="0" indent="0">
              <a:buNone/>
            </a:pPr>
            <a:r>
              <a:rPr lang="en-US" dirty="0" smtClean="0"/>
              <a:t>Toxic effects are classified into; Local toxicity; systemic, acute toxicity and chronic toxicity.</a:t>
            </a:r>
          </a:p>
          <a:p>
            <a:endParaRPr lang="en-US" dirty="0"/>
          </a:p>
        </p:txBody>
      </p:sp>
    </p:spTree>
    <p:extLst>
      <p:ext uri="{BB962C8B-B14F-4D97-AF65-F5344CB8AC3E}">
        <p14:creationId xmlns:p14="http://schemas.microsoft.com/office/powerpoint/2010/main" val="3063650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453045"/>
          </a:xfrm>
        </p:spPr>
        <p:txBody>
          <a:bodyPr>
            <a:normAutofit fontScale="90000"/>
          </a:bodyPr>
          <a:lstStyle/>
          <a:p>
            <a:r>
              <a:rPr lang="en-US" dirty="0" smtClean="0"/>
              <a:t>Health effects of chemical hazards</a:t>
            </a:r>
            <a:endParaRPr lang="en-US" dirty="0"/>
          </a:p>
        </p:txBody>
      </p:sp>
      <p:sp>
        <p:nvSpPr>
          <p:cNvPr id="3" name="Content Placeholder 2"/>
          <p:cNvSpPr>
            <a:spLocks noGrp="1"/>
          </p:cNvSpPr>
          <p:nvPr>
            <p:ph idx="1"/>
          </p:nvPr>
        </p:nvSpPr>
        <p:spPr>
          <a:xfrm>
            <a:off x="1141412" y="1200150"/>
            <a:ext cx="9905999" cy="5457825"/>
          </a:xfrm>
        </p:spPr>
        <p:txBody>
          <a:bodyPr/>
          <a:lstStyle/>
          <a:p>
            <a:r>
              <a:rPr lang="en-US" dirty="0" smtClean="0"/>
              <a:t>Renal diseases</a:t>
            </a:r>
          </a:p>
          <a:p>
            <a:r>
              <a:rPr lang="en-US" dirty="0" smtClean="0"/>
              <a:t>Respiratory diseases</a:t>
            </a:r>
          </a:p>
          <a:p>
            <a:r>
              <a:rPr lang="en-US" dirty="0" smtClean="0"/>
              <a:t>Skin diseases</a:t>
            </a:r>
          </a:p>
          <a:p>
            <a:r>
              <a:rPr lang="en-US" dirty="0" err="1" smtClean="0"/>
              <a:t>Heamatologic</a:t>
            </a:r>
            <a:endParaRPr lang="en-US" dirty="0" smtClean="0"/>
          </a:p>
          <a:p>
            <a:r>
              <a:rPr lang="en-US" dirty="0" err="1" smtClean="0"/>
              <a:t>Cvs</a:t>
            </a:r>
            <a:endParaRPr lang="en-US" dirty="0" smtClean="0"/>
          </a:p>
          <a:p>
            <a:r>
              <a:rPr lang="en-US" dirty="0" smtClean="0"/>
              <a:t>Neurologic</a:t>
            </a:r>
          </a:p>
          <a:p>
            <a:r>
              <a:rPr lang="en-US" dirty="0" smtClean="0"/>
              <a:t>Carcinogenic</a:t>
            </a:r>
          </a:p>
          <a:p>
            <a:r>
              <a:rPr lang="en-US" dirty="0" smtClean="0"/>
              <a:t>teratogenic</a:t>
            </a:r>
            <a:endParaRPr lang="en-US" dirty="0"/>
          </a:p>
        </p:txBody>
      </p:sp>
    </p:spTree>
    <p:extLst>
      <p:ext uri="{BB962C8B-B14F-4D97-AF65-F5344CB8AC3E}">
        <p14:creationId xmlns:p14="http://schemas.microsoft.com/office/powerpoint/2010/main" val="2804722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876" y="285750"/>
            <a:ext cx="11904187" cy="6572250"/>
          </a:xfrm>
        </p:spPr>
      </p:pic>
    </p:spTree>
    <p:extLst>
      <p:ext uri="{BB962C8B-B14F-4D97-AF65-F5344CB8AC3E}">
        <p14:creationId xmlns:p14="http://schemas.microsoft.com/office/powerpoint/2010/main" val="3335902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175" y="100013"/>
            <a:ext cx="11601449" cy="6757987"/>
          </a:xfrm>
        </p:spPr>
      </p:pic>
    </p:spTree>
    <p:extLst>
      <p:ext uri="{BB962C8B-B14F-4D97-AF65-F5344CB8AC3E}">
        <p14:creationId xmlns:p14="http://schemas.microsoft.com/office/powerpoint/2010/main" val="3100391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81632"/>
          </a:xfrm>
        </p:spPr>
        <p:txBody>
          <a:bodyPr>
            <a:normAutofit fontScale="90000"/>
          </a:bodyPr>
          <a:lstStyle/>
          <a:p>
            <a:r>
              <a:rPr lang="en-US" dirty="0" smtClean="0"/>
              <a:t>Physical hazards</a:t>
            </a:r>
            <a:endParaRPr lang="en-US" dirty="0"/>
          </a:p>
        </p:txBody>
      </p:sp>
      <p:sp>
        <p:nvSpPr>
          <p:cNvPr id="3" name="Content Placeholder 2"/>
          <p:cNvSpPr>
            <a:spLocks noGrp="1"/>
          </p:cNvSpPr>
          <p:nvPr>
            <p:ph idx="1"/>
          </p:nvPr>
        </p:nvSpPr>
        <p:spPr>
          <a:xfrm>
            <a:off x="285750" y="1071563"/>
            <a:ext cx="10761661" cy="5543550"/>
          </a:xfrm>
        </p:spPr>
        <p:txBody>
          <a:bodyPr/>
          <a:lstStyle/>
          <a:p>
            <a:r>
              <a:rPr lang="en-US" dirty="0" smtClean="0"/>
              <a:t>Noise- temporary or permanent deafness, hypertension, hyperacidity, palpitations and disturbs sleep and relaxation</a:t>
            </a:r>
          </a:p>
          <a:p>
            <a:r>
              <a:rPr lang="en-US" dirty="0" smtClean="0"/>
              <a:t>Vibrations- cause hands and arm vibration syndrome, </a:t>
            </a:r>
            <a:r>
              <a:rPr lang="en-US" dirty="0" err="1" smtClean="0"/>
              <a:t>pain,fatigue,spine</a:t>
            </a:r>
            <a:r>
              <a:rPr lang="en-US" dirty="0" smtClean="0"/>
              <a:t> disorders</a:t>
            </a:r>
          </a:p>
          <a:p>
            <a:r>
              <a:rPr lang="en-US" dirty="0" smtClean="0"/>
              <a:t>Extreme temperatures-burns, rush, exhaustion, heat stroke, frost bite, pneumonia</a:t>
            </a:r>
          </a:p>
          <a:p>
            <a:r>
              <a:rPr lang="en-US" dirty="0" smtClean="0"/>
              <a:t>Illumination- inadequate illumination can cause accidents</a:t>
            </a:r>
          </a:p>
          <a:p>
            <a:r>
              <a:rPr lang="en-US" dirty="0" smtClean="0"/>
              <a:t>Radiation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4329404"/>
            <a:ext cx="11732079" cy="2528595"/>
          </a:xfrm>
          <a:prstGeom prst="rect">
            <a:avLst/>
          </a:prstGeom>
        </p:spPr>
      </p:pic>
    </p:spTree>
    <p:extLst>
      <p:ext uri="{BB962C8B-B14F-4D97-AF65-F5344CB8AC3E}">
        <p14:creationId xmlns:p14="http://schemas.microsoft.com/office/powerpoint/2010/main" val="12815540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578498"/>
          </a:xfrm>
        </p:spPr>
        <p:txBody>
          <a:bodyPr>
            <a:normAutofit fontScale="90000"/>
          </a:bodyPr>
          <a:lstStyle/>
          <a:p>
            <a:r>
              <a:rPr lang="en-US" dirty="0" smtClean="0"/>
              <a:t>Biological hazards- TOP-HIV</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578498"/>
            <a:ext cx="12017829" cy="6279502"/>
          </a:xfrm>
        </p:spPr>
      </p:pic>
    </p:spTree>
    <p:extLst>
      <p:ext uri="{BB962C8B-B14F-4D97-AF65-F5344CB8AC3E}">
        <p14:creationId xmlns:p14="http://schemas.microsoft.com/office/powerpoint/2010/main" val="42117910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141413" y="0"/>
            <a:ext cx="9905998" cy="335902"/>
          </a:xfrm>
        </p:spPr>
        <p:txBody>
          <a:bodyPr>
            <a:normAutofit fontScale="90000"/>
          </a:bodyPr>
          <a:lstStyle/>
          <a:p>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951" y="335902"/>
            <a:ext cx="11887200" cy="6522098"/>
          </a:xfrm>
        </p:spPr>
      </p:pic>
    </p:spTree>
    <p:extLst>
      <p:ext uri="{BB962C8B-B14F-4D97-AF65-F5344CB8AC3E}">
        <p14:creationId xmlns:p14="http://schemas.microsoft.com/office/powerpoint/2010/main" val="2581853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952" y="261257"/>
            <a:ext cx="11868538" cy="6596743"/>
          </a:xfrm>
        </p:spPr>
      </p:pic>
    </p:spTree>
    <p:extLst>
      <p:ext uri="{BB962C8B-B14F-4D97-AF65-F5344CB8AC3E}">
        <p14:creationId xmlns:p14="http://schemas.microsoft.com/office/powerpoint/2010/main" val="2808344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31013"/>
          </a:xfrm>
        </p:spPr>
        <p:txBody>
          <a:bodyPr>
            <a:normAutofit fontScale="90000"/>
          </a:bodyPr>
          <a:lstStyle/>
          <a:p>
            <a:r>
              <a:rPr lang="en-US" dirty="0" smtClean="0"/>
              <a:t>terms</a:t>
            </a:r>
            <a:endParaRPr lang="en-US" dirty="0"/>
          </a:p>
        </p:txBody>
      </p:sp>
      <p:sp>
        <p:nvSpPr>
          <p:cNvPr id="3" name="Content Placeholder 2"/>
          <p:cNvSpPr>
            <a:spLocks noGrp="1"/>
          </p:cNvSpPr>
          <p:nvPr>
            <p:ph idx="1"/>
          </p:nvPr>
        </p:nvSpPr>
        <p:spPr>
          <a:xfrm>
            <a:off x="1141412" y="1062446"/>
            <a:ext cx="9905999" cy="4728755"/>
          </a:xfrm>
        </p:spPr>
        <p:txBody>
          <a:bodyPr>
            <a:normAutofit fontScale="85000" lnSpcReduction="20000"/>
          </a:bodyPr>
          <a:lstStyle/>
          <a:p>
            <a:r>
              <a:rPr lang="en-US" b="1" dirty="0" smtClean="0"/>
              <a:t>OHS</a:t>
            </a:r>
            <a:r>
              <a:rPr lang="en-US" dirty="0" smtClean="0"/>
              <a:t>-its a discipline with the prevention of work- related injuries and diseases as well as protection and promotion of health of workers. It aims at the improvement of working conditions and environment.</a:t>
            </a:r>
          </a:p>
          <a:p>
            <a:r>
              <a:rPr lang="en-US" b="1" dirty="0" smtClean="0"/>
              <a:t>Hazard</a:t>
            </a:r>
            <a:r>
              <a:rPr lang="en-US" dirty="0" smtClean="0"/>
              <a:t>- a physical or psychological condition, object or agent that has the potential to cause harm o a worker or cause damage to property</a:t>
            </a:r>
          </a:p>
          <a:p>
            <a:r>
              <a:rPr lang="en-US" b="1" dirty="0" smtClean="0"/>
              <a:t>Accident</a:t>
            </a:r>
            <a:r>
              <a:rPr lang="en-US" dirty="0" smtClean="0"/>
              <a:t>- an unplanned event that results in harm to people, property or loss</a:t>
            </a:r>
          </a:p>
          <a:p>
            <a:r>
              <a:rPr lang="en-US" b="1" dirty="0" smtClean="0"/>
              <a:t>Acute effect- </a:t>
            </a:r>
            <a:r>
              <a:rPr lang="en-US" dirty="0" smtClean="0"/>
              <a:t>a change that occurs in the body within relatively short time</a:t>
            </a:r>
          </a:p>
          <a:p>
            <a:r>
              <a:rPr lang="en-US" b="1" dirty="0" smtClean="0"/>
              <a:t>Occupational ergonomics- </a:t>
            </a:r>
            <a:r>
              <a:rPr lang="en-US" dirty="0" smtClean="0"/>
              <a:t>an applied science that studies interaction between people and the work environment.it focuses on matching the job to the worker to ensure a healthy and productive worker</a:t>
            </a:r>
          </a:p>
          <a:p>
            <a:r>
              <a:rPr lang="en-US" b="1" dirty="0" smtClean="0"/>
              <a:t>Risk assessment- </a:t>
            </a:r>
            <a:r>
              <a:rPr lang="en-US" dirty="0" smtClean="0"/>
              <a:t>is a thorough look in the workplace to identify things, situations, processes that may cause harm, particular to people.</a:t>
            </a:r>
          </a:p>
          <a:p>
            <a:endParaRPr lang="en-US" dirty="0"/>
          </a:p>
        </p:txBody>
      </p:sp>
    </p:spTree>
    <p:extLst>
      <p:ext uri="{BB962C8B-B14F-4D97-AF65-F5344CB8AC3E}">
        <p14:creationId xmlns:p14="http://schemas.microsoft.com/office/powerpoint/2010/main" val="28300253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9541010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12" y="727788"/>
            <a:ext cx="9905999" cy="5971592"/>
          </a:xfrm>
        </p:spPr>
        <p:txBody>
          <a:bodyPr/>
          <a:lstStyle/>
          <a:p>
            <a:r>
              <a:rPr lang="en-US" dirty="0" smtClean="0"/>
              <a:t>This are all risk factors in the workplace that cause wear and tear on the body and mind and can cause harm.</a:t>
            </a:r>
          </a:p>
          <a:p>
            <a:r>
              <a:rPr lang="en-US" b="1" dirty="0" smtClean="0"/>
              <a:t>Risk factors;- </a:t>
            </a:r>
            <a:r>
              <a:rPr lang="en-US" dirty="0" smtClean="0"/>
              <a:t>repetition, awkward posture, forceful motion, stationary position, direct pressure, vibration and work stress. All causing MSDs-(musculoskeletal disorders</a:t>
            </a:r>
          </a:p>
          <a:p>
            <a:endParaRPr lang="en-US" dirty="0" smtClean="0"/>
          </a:p>
        </p:txBody>
      </p:sp>
      <p:sp>
        <p:nvSpPr>
          <p:cNvPr id="4" name="Title 3"/>
          <p:cNvSpPr>
            <a:spLocks noGrp="1"/>
          </p:cNvSpPr>
          <p:nvPr>
            <p:ph type="title"/>
          </p:nvPr>
        </p:nvSpPr>
        <p:spPr>
          <a:xfrm>
            <a:off x="1141413" y="223935"/>
            <a:ext cx="9905998" cy="503853"/>
          </a:xfrm>
        </p:spPr>
        <p:txBody>
          <a:bodyPr>
            <a:normAutofit fontScale="90000"/>
          </a:bodyPr>
          <a:lstStyle/>
          <a:p>
            <a:r>
              <a:rPr lang="en-US" dirty="0" smtClean="0"/>
              <a:t>ERGONOMIC HAZARDS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546" y="3041780"/>
            <a:ext cx="11178073" cy="3657600"/>
          </a:xfrm>
          <a:prstGeom prst="rect">
            <a:avLst/>
          </a:prstGeom>
        </p:spPr>
      </p:pic>
    </p:spTree>
    <p:extLst>
      <p:ext uri="{BB962C8B-B14F-4D97-AF65-F5344CB8AC3E}">
        <p14:creationId xmlns:p14="http://schemas.microsoft.com/office/powerpoint/2010/main" val="15623128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67951"/>
            <a:ext cx="9905998" cy="354563"/>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0" y="522514"/>
            <a:ext cx="12055151" cy="6335486"/>
          </a:xfrm>
        </p:spPr>
        <p:txBody>
          <a:bodyPr/>
          <a:lstStyle/>
          <a:p>
            <a:r>
              <a:rPr lang="en-US" dirty="0" smtClean="0"/>
              <a:t>STRESS- the harmful and emotional responses that occur when the requirements on the job do not match the capabilities, resources or needs of the worker. Effects as in diagram below</a:t>
            </a:r>
          </a:p>
          <a:p>
            <a:endParaRPr lang="en-US" dirty="0" smtClean="0"/>
          </a:p>
          <a:p>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30524"/>
            <a:ext cx="12055151" cy="5227476"/>
          </a:xfrm>
          <a:prstGeom prst="rect">
            <a:avLst/>
          </a:prstGeom>
        </p:spPr>
      </p:pic>
    </p:spTree>
    <p:extLst>
      <p:ext uri="{BB962C8B-B14F-4D97-AF65-F5344CB8AC3E}">
        <p14:creationId xmlns:p14="http://schemas.microsoft.com/office/powerpoint/2010/main" val="39118958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5491463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62413"/>
          </a:xfrm>
        </p:spPr>
        <p:txBody>
          <a:bodyPr/>
          <a:lstStyle/>
          <a:p>
            <a:r>
              <a:rPr lang="en-US" dirty="0" smtClean="0"/>
              <a:t>Questions</a:t>
            </a:r>
            <a:endParaRPr lang="en-US" dirty="0"/>
          </a:p>
        </p:txBody>
      </p:sp>
      <p:sp>
        <p:nvSpPr>
          <p:cNvPr id="3" name="Content Placeholder 2"/>
          <p:cNvSpPr>
            <a:spLocks noGrp="1"/>
          </p:cNvSpPr>
          <p:nvPr>
            <p:ph idx="1"/>
          </p:nvPr>
        </p:nvSpPr>
        <p:spPr>
          <a:xfrm>
            <a:off x="1141412" y="1903445"/>
            <a:ext cx="9905999" cy="3887756"/>
          </a:xfrm>
        </p:spPr>
        <p:txBody>
          <a:bodyPr/>
          <a:lstStyle/>
          <a:p>
            <a:r>
              <a:rPr lang="en-US" dirty="0" smtClean="0"/>
              <a:t>Discuss How is monitoring  and surveillance of occupational hazards done? (20 marks)</a:t>
            </a:r>
          </a:p>
          <a:p>
            <a:r>
              <a:rPr lang="en-US" dirty="0" smtClean="0"/>
              <a:t>Discuss the control and prevention measures established in a work place?? ( 20 marks)</a:t>
            </a:r>
          </a:p>
          <a:p>
            <a:r>
              <a:rPr lang="en-US" dirty="0" smtClean="0"/>
              <a:t>Discuss occupational related diseases, mentioning the causative factor and exposure environment/ means, effects, affected system, treatment/ management (20 marks)</a:t>
            </a:r>
            <a:endParaRPr lang="en-US" dirty="0"/>
          </a:p>
        </p:txBody>
      </p:sp>
    </p:spTree>
    <p:extLst>
      <p:ext uri="{BB962C8B-B14F-4D97-AF65-F5344CB8AC3E}">
        <p14:creationId xmlns:p14="http://schemas.microsoft.com/office/powerpoint/2010/main" val="2133718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653143"/>
          </a:xfrm>
        </p:spPr>
        <p:txBody>
          <a:bodyPr/>
          <a:lstStyle/>
          <a:p>
            <a:r>
              <a:rPr lang="en-US" dirty="0" smtClean="0"/>
              <a:t>Monitoring sample;</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1886" y="653144"/>
            <a:ext cx="11800114" cy="6204856"/>
          </a:xfrm>
        </p:spPr>
      </p:pic>
    </p:spTree>
    <p:extLst>
      <p:ext uri="{BB962C8B-B14F-4D97-AF65-F5344CB8AC3E}">
        <p14:creationId xmlns:p14="http://schemas.microsoft.com/office/powerpoint/2010/main" val="2238518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241" y="149290"/>
            <a:ext cx="11439330" cy="6708709"/>
          </a:xfrm>
        </p:spPr>
      </p:pic>
    </p:spTree>
    <p:extLst>
      <p:ext uri="{BB962C8B-B14F-4D97-AF65-F5344CB8AC3E}">
        <p14:creationId xmlns:p14="http://schemas.microsoft.com/office/powerpoint/2010/main" val="2635902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902" y="261258"/>
            <a:ext cx="11856098" cy="6596742"/>
          </a:xfrm>
        </p:spPr>
      </p:pic>
    </p:spTree>
    <p:extLst>
      <p:ext uri="{BB962C8B-B14F-4D97-AF65-F5344CB8AC3E}">
        <p14:creationId xmlns:p14="http://schemas.microsoft.com/office/powerpoint/2010/main" val="1135973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612" y="205273"/>
            <a:ext cx="12005388" cy="6652727"/>
          </a:xfrm>
        </p:spPr>
      </p:pic>
    </p:spTree>
    <p:extLst>
      <p:ext uri="{BB962C8B-B14F-4D97-AF65-F5344CB8AC3E}">
        <p14:creationId xmlns:p14="http://schemas.microsoft.com/office/powerpoint/2010/main" val="942565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918" y="317240"/>
            <a:ext cx="11513975" cy="6326155"/>
          </a:xfrm>
        </p:spPr>
      </p:pic>
    </p:spTree>
    <p:extLst>
      <p:ext uri="{BB962C8B-B14F-4D97-AF65-F5344CB8AC3E}">
        <p14:creationId xmlns:p14="http://schemas.microsoft.com/office/powerpoint/2010/main" val="62149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941" y="268941"/>
            <a:ext cx="11793071" cy="6051177"/>
          </a:xfrm>
        </p:spPr>
      </p:pic>
    </p:spTree>
    <p:extLst>
      <p:ext uri="{BB962C8B-B14F-4D97-AF65-F5344CB8AC3E}">
        <p14:creationId xmlns:p14="http://schemas.microsoft.com/office/powerpoint/2010/main" val="4060943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951" y="186612"/>
            <a:ext cx="11700588" cy="6456784"/>
          </a:xfrm>
        </p:spPr>
      </p:pic>
    </p:spTree>
    <p:extLst>
      <p:ext uri="{BB962C8B-B14F-4D97-AF65-F5344CB8AC3E}">
        <p14:creationId xmlns:p14="http://schemas.microsoft.com/office/powerpoint/2010/main" val="2651467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9208" y="167951"/>
            <a:ext cx="11551298" cy="6690049"/>
          </a:xfrm>
        </p:spPr>
      </p:pic>
    </p:spTree>
    <p:extLst>
      <p:ext uri="{BB962C8B-B14F-4D97-AF65-F5344CB8AC3E}">
        <p14:creationId xmlns:p14="http://schemas.microsoft.com/office/powerpoint/2010/main" val="16394184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519817"/>
          </a:xfrm>
        </p:spPr>
        <p:txBody>
          <a:bodyPr>
            <a:normAutofit fontScale="90000"/>
          </a:bodyPr>
          <a:lstStyle/>
          <a:p>
            <a:r>
              <a:rPr lang="en-US" dirty="0" smtClean="0"/>
              <a:t>Occupational health safety regulations</a:t>
            </a:r>
            <a:endParaRPr lang="en-US" dirty="0"/>
          </a:p>
        </p:txBody>
      </p:sp>
      <p:sp>
        <p:nvSpPr>
          <p:cNvPr id="3" name="Content Placeholder 2"/>
          <p:cNvSpPr>
            <a:spLocks noGrp="1"/>
          </p:cNvSpPr>
          <p:nvPr>
            <p:ph idx="1"/>
          </p:nvPr>
        </p:nvSpPr>
        <p:spPr>
          <a:xfrm>
            <a:off x="0" y="1138334"/>
            <a:ext cx="11887200" cy="5505061"/>
          </a:xfrm>
        </p:spPr>
        <p:txBody>
          <a:bodyPr>
            <a:normAutofit/>
          </a:bodyPr>
          <a:lstStyle/>
          <a:p>
            <a:r>
              <a:rPr lang="en-US" dirty="0" smtClean="0"/>
              <a:t>OHS Act, 2007.</a:t>
            </a:r>
          </a:p>
          <a:p>
            <a:r>
              <a:rPr lang="en-US" b="1" dirty="0">
                <a:hlinkClick r:id="rId2"/>
              </a:rPr>
              <a:t>Management of Health and Safety at Work Regulations 1999</a:t>
            </a:r>
            <a:r>
              <a:rPr lang="en-US" b="1" dirty="0"/>
              <a:t>: </a:t>
            </a:r>
            <a:r>
              <a:rPr lang="en-US" dirty="0"/>
              <a:t>the main set of regulations</a:t>
            </a:r>
          </a:p>
          <a:p>
            <a:r>
              <a:rPr lang="en-US" b="1" dirty="0">
                <a:hlinkClick r:id="rId3"/>
              </a:rPr>
              <a:t>Manual Handling Operations </a:t>
            </a:r>
            <a:r>
              <a:rPr lang="en-US" b="1" u="sng" dirty="0">
                <a:hlinkClick r:id="rId3"/>
              </a:rPr>
              <a:t>Regulations</a:t>
            </a:r>
            <a:r>
              <a:rPr lang="en-US" b="1" dirty="0"/>
              <a:t>:</a:t>
            </a:r>
            <a:r>
              <a:rPr lang="en-US" dirty="0"/>
              <a:t> covering handling of heavy or awkward loads</a:t>
            </a:r>
          </a:p>
          <a:p>
            <a:r>
              <a:rPr lang="en-US" b="1" dirty="0"/>
              <a:t>Display Screen Equipment (DSE) Regulations:</a:t>
            </a:r>
            <a:r>
              <a:rPr lang="en-US" dirty="0"/>
              <a:t> covering the safe use of computer screens and keyboards</a:t>
            </a:r>
          </a:p>
          <a:p>
            <a:r>
              <a:rPr lang="en-US" b="1" dirty="0"/>
              <a:t>Workplace (Health, Safety and Welfare) Regulations:</a:t>
            </a:r>
            <a:r>
              <a:rPr lang="en-US" dirty="0"/>
              <a:t> covering the environments people are asked to work in</a:t>
            </a:r>
          </a:p>
          <a:p>
            <a:r>
              <a:rPr lang="en-US" b="1" dirty="0"/>
              <a:t>Provision and Use of Work Equipment Regulations:</a:t>
            </a:r>
            <a:r>
              <a:rPr lang="en-US" dirty="0"/>
              <a:t> covering the suitability of equipment in the workplace</a:t>
            </a:r>
          </a:p>
          <a:p>
            <a:r>
              <a:rPr lang="en-US" b="1" dirty="0"/>
              <a:t>Personal Protective Equipment (PPE) Regulations</a:t>
            </a:r>
            <a:r>
              <a:rPr lang="en-US" dirty="0"/>
              <a:t>: covering the use of protective equipment</a:t>
            </a:r>
          </a:p>
          <a:p>
            <a:endParaRPr lang="en-US" dirty="0"/>
          </a:p>
        </p:txBody>
      </p:sp>
    </p:spTree>
    <p:extLst>
      <p:ext uri="{BB962C8B-B14F-4D97-AF65-F5344CB8AC3E}">
        <p14:creationId xmlns:p14="http://schemas.microsoft.com/office/powerpoint/2010/main" val="13969446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762413"/>
          </a:xfrm>
        </p:spPr>
        <p:txBody>
          <a:bodyPr/>
          <a:lstStyle/>
          <a:p>
            <a:r>
              <a:rPr lang="en-US" dirty="0" smtClean="0"/>
              <a:t>end</a:t>
            </a:r>
            <a:endParaRPr lang="en-US" dirty="0"/>
          </a:p>
        </p:txBody>
      </p:sp>
      <p:sp>
        <p:nvSpPr>
          <p:cNvPr id="3" name="Content Placeholder 2"/>
          <p:cNvSpPr>
            <a:spLocks noGrp="1"/>
          </p:cNvSpPr>
          <p:nvPr>
            <p:ph idx="1"/>
          </p:nvPr>
        </p:nvSpPr>
        <p:spPr>
          <a:xfrm>
            <a:off x="1141412" y="1380931"/>
            <a:ext cx="9905999" cy="4410270"/>
          </a:xfrm>
        </p:spPr>
        <p:txBody>
          <a:bodyPr/>
          <a:lstStyle/>
          <a:p>
            <a:r>
              <a:rPr lang="en-US" dirty="0" smtClean="0"/>
              <a:t>In groups, discuss and make notes in the questions provided.</a:t>
            </a:r>
          </a:p>
          <a:p>
            <a:r>
              <a:rPr lang="en-US" dirty="0" smtClean="0"/>
              <a:t>Read the materials provided.</a:t>
            </a:r>
          </a:p>
          <a:p>
            <a:pPr marL="457200" indent="-457200">
              <a:buFont typeface="+mj-lt"/>
              <a:buAutoNum type="alphaLcParenR"/>
            </a:pPr>
            <a:r>
              <a:rPr lang="en-US" dirty="0" smtClean="0"/>
              <a:t>Work injury benefit act 2007</a:t>
            </a:r>
          </a:p>
          <a:p>
            <a:pPr marL="457200" indent="-457200">
              <a:buFont typeface="+mj-lt"/>
              <a:buAutoNum type="alphaLcParenR"/>
            </a:pPr>
            <a:r>
              <a:rPr lang="en-US" dirty="0" smtClean="0"/>
              <a:t>Occupational health safety Act 2007</a:t>
            </a:r>
          </a:p>
          <a:p>
            <a:pPr marL="457200" indent="-457200">
              <a:buFont typeface="+mj-lt"/>
              <a:buAutoNum type="alphaLcParenR"/>
            </a:pPr>
            <a:endParaRPr lang="en-US" dirty="0"/>
          </a:p>
          <a:p>
            <a:pPr marL="0" indent="0">
              <a:buNone/>
            </a:pPr>
            <a:r>
              <a:rPr lang="en-US" dirty="0" smtClean="0"/>
              <a:t>Next session on demography…</a:t>
            </a:r>
          </a:p>
          <a:p>
            <a:pPr marL="0" indent="0">
              <a:buNone/>
            </a:pPr>
            <a:r>
              <a:rPr lang="en-US" dirty="0" smtClean="0"/>
              <a:t>(make time and decide on online sessions)</a:t>
            </a:r>
          </a:p>
          <a:p>
            <a:pPr marL="457200" indent="-457200">
              <a:buFont typeface="+mj-lt"/>
              <a:buAutoNum type="alphaLcParenR"/>
            </a:pPr>
            <a:endParaRPr lang="en-US" dirty="0"/>
          </a:p>
        </p:txBody>
      </p:sp>
    </p:spTree>
    <p:extLst>
      <p:ext uri="{BB962C8B-B14F-4D97-AF65-F5344CB8AC3E}">
        <p14:creationId xmlns:p14="http://schemas.microsoft.com/office/powerpoint/2010/main" val="1679314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631784"/>
          </a:xfrm>
        </p:spPr>
        <p:txBody>
          <a:bodyPr/>
          <a:lstStyle/>
          <a:p>
            <a:r>
              <a:rPr lang="en-US" i="1" dirty="0" err="1" smtClean="0"/>
              <a:t>kibwagizoo</a:t>
            </a:r>
            <a:endParaRPr lang="en-US" i="1" dirty="0"/>
          </a:p>
        </p:txBody>
      </p:sp>
      <p:sp>
        <p:nvSpPr>
          <p:cNvPr id="3" name="Content Placeholder 2"/>
          <p:cNvSpPr>
            <a:spLocks noGrp="1"/>
          </p:cNvSpPr>
          <p:nvPr>
            <p:ph idx="1"/>
          </p:nvPr>
        </p:nvSpPr>
        <p:spPr>
          <a:xfrm>
            <a:off x="130629" y="1455576"/>
            <a:ext cx="11663265" cy="5169159"/>
          </a:xfrm>
        </p:spPr>
        <p:txBody>
          <a:bodyPr>
            <a:normAutofit/>
          </a:bodyPr>
          <a:lstStyle/>
          <a:p>
            <a:pPr marL="0" indent="0">
              <a:buNone/>
            </a:pPr>
            <a:r>
              <a:rPr lang="en-US" sz="4400" dirty="0"/>
              <a:t>Successful and unsuccessful people do not vary greatly in their abilities. They vary in their desires to reach their potential. </a:t>
            </a:r>
            <a:r>
              <a:rPr lang="en-US" sz="4400" i="1" dirty="0"/>
              <a:t>– John Maxwell</a:t>
            </a:r>
            <a:endParaRPr lang="en-US" sz="4400" dirty="0"/>
          </a:p>
        </p:txBody>
      </p:sp>
    </p:spTree>
    <p:extLst>
      <p:ext uri="{BB962C8B-B14F-4D97-AF65-F5344CB8AC3E}">
        <p14:creationId xmlns:p14="http://schemas.microsoft.com/office/powerpoint/2010/main" val="1173236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706" y="215153"/>
            <a:ext cx="11793069" cy="6414247"/>
          </a:xfrm>
        </p:spPr>
      </p:pic>
    </p:spTree>
    <p:extLst>
      <p:ext uri="{BB962C8B-B14F-4D97-AF65-F5344CB8AC3E}">
        <p14:creationId xmlns:p14="http://schemas.microsoft.com/office/powerpoint/2010/main" val="2346151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435219"/>
          </a:xfrm>
        </p:spPr>
        <p:txBody>
          <a:bodyPr>
            <a:normAutofit fontScale="90000"/>
          </a:bodyPr>
          <a:lstStyle/>
          <a:p>
            <a:r>
              <a:rPr lang="en-US" dirty="0" smtClean="0"/>
              <a:t>Historical background of OHS</a:t>
            </a:r>
            <a:endParaRPr lang="en-US" dirty="0"/>
          </a:p>
        </p:txBody>
      </p:sp>
      <p:sp>
        <p:nvSpPr>
          <p:cNvPr id="3" name="Content Placeholder 2"/>
          <p:cNvSpPr>
            <a:spLocks noGrp="1"/>
          </p:cNvSpPr>
          <p:nvPr>
            <p:ph idx="1"/>
          </p:nvPr>
        </p:nvSpPr>
        <p:spPr>
          <a:xfrm>
            <a:off x="1141412" y="1053736"/>
            <a:ext cx="9905999" cy="5495109"/>
          </a:xfrm>
        </p:spPr>
        <p:txBody>
          <a:bodyPr/>
          <a:lstStyle/>
          <a:p>
            <a:r>
              <a:rPr lang="en-US" dirty="0" smtClean="0"/>
              <a:t>The origins of OHS can be traced back to the industrial revolution(late 18- to 19</a:t>
            </a:r>
            <a:r>
              <a:rPr lang="en-US" baseline="30000" dirty="0" smtClean="0"/>
              <a:t>th</a:t>
            </a:r>
            <a:r>
              <a:rPr lang="en-US" dirty="0" smtClean="0"/>
              <a:t> century) which was marked with innovations like cotton spinning, coal and steam engines.</a:t>
            </a:r>
          </a:p>
          <a:p>
            <a:r>
              <a:rPr lang="en-US" dirty="0" smtClean="0"/>
              <a:t>Men and women were exposed to toxins, toxic gases, extreme heat, light, sound that had an impact on their health, both physical and psychological. The injuries, diseases and hazards faced by workers As a result of the industrial revolution attracted scholars and scientists of that period, who felt industrial health and hygiene must be addressed.</a:t>
            </a:r>
          </a:p>
          <a:p>
            <a:r>
              <a:rPr lang="en-US" dirty="0" smtClean="0"/>
              <a:t>Annie Hamilton, an American toxicologist, physician studied the impact of industrial chemicals on human beings. She became a pioneer in industrial diseases and hygiene and contributed immensely to the discipline.</a:t>
            </a:r>
          </a:p>
        </p:txBody>
      </p:sp>
    </p:spTree>
    <p:extLst>
      <p:ext uri="{BB962C8B-B14F-4D97-AF65-F5344CB8AC3E}">
        <p14:creationId xmlns:p14="http://schemas.microsoft.com/office/powerpoint/2010/main" val="40104912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349670"/>
          </a:xfrm>
        </p:spPr>
        <p:txBody>
          <a:bodyPr>
            <a:normAutofit fontScale="90000"/>
          </a:bodyPr>
          <a:lstStyle/>
          <a:p>
            <a:r>
              <a:rPr lang="en-US" dirty="0" smtClean="0"/>
              <a:t>In </a:t>
            </a:r>
            <a:r>
              <a:rPr lang="en-US" dirty="0" err="1" smtClean="0"/>
              <a:t>kenya</a:t>
            </a:r>
            <a:endParaRPr lang="en-US" dirty="0"/>
          </a:p>
        </p:txBody>
      </p:sp>
      <p:sp>
        <p:nvSpPr>
          <p:cNvPr id="3" name="Content Placeholder 2"/>
          <p:cNvSpPr>
            <a:spLocks noGrp="1"/>
          </p:cNvSpPr>
          <p:nvPr>
            <p:ph idx="1"/>
          </p:nvPr>
        </p:nvSpPr>
        <p:spPr>
          <a:xfrm>
            <a:off x="1141412" y="1196788"/>
            <a:ext cx="9905999" cy="5540188"/>
          </a:xfrm>
        </p:spPr>
        <p:txBody>
          <a:bodyPr>
            <a:normAutofit fontScale="70000" lnSpcReduction="20000"/>
          </a:bodyPr>
          <a:lstStyle/>
          <a:p>
            <a:pPr fontAlgn="base"/>
            <a:r>
              <a:rPr lang="en-US" sz="2900" dirty="0"/>
              <a:t>The history of Occupational Health and Safety (OSH) in Kenya dates back to the 1950s when the need to have a legal instrument to manage the safety, health and welfare of factory employees became indispensable. The then British government adopted the British Factories Act of 1937. The Act was later amended in 1990 to Factories and Other Places of Work Act to widen its scope of coverage to additional workplaces initially not included under the Factories Act of 1937. Kenya has ratified and adopted 49 ILO Conventions out of which ten are OSH-related. The country compiled its first national profile on OSH in 2004, while the most recent one was compiled in 2013 (ILO, 2013). The profile provides </a:t>
            </a:r>
            <a:r>
              <a:rPr lang="en-US" sz="2900" dirty="0" err="1"/>
              <a:t>labour</a:t>
            </a:r>
            <a:r>
              <a:rPr lang="en-US" sz="2900" dirty="0"/>
              <a:t> market insights necessary for creating a safe and healthy workplace ecosystem in the country.  </a:t>
            </a:r>
          </a:p>
          <a:p>
            <a:pPr fontAlgn="base"/>
            <a:r>
              <a:rPr lang="en-US" sz="2900" dirty="0"/>
              <a:t>In 2007, the Factories and Other Places of Work Act was repealed and replaced by the Occupational Safety and Health Act (2007), </a:t>
            </a:r>
            <a:r>
              <a:rPr lang="en-US" sz="2900" dirty="0">
                <a:hlinkClick r:id="rId2"/>
              </a:rPr>
              <a:t>[3]</a:t>
            </a:r>
            <a:r>
              <a:rPr lang="en-US" sz="2900" dirty="0"/>
              <a:t> commonly known as OSHA 2007. In the same year, the Work Injury Benefits Act (WIBA) </a:t>
            </a:r>
            <a:r>
              <a:rPr lang="en-US" sz="2900" dirty="0">
                <a:hlinkClick r:id="rId3"/>
              </a:rPr>
              <a:t>[4]</a:t>
            </a:r>
            <a:r>
              <a:rPr lang="en-US" sz="2900" dirty="0"/>
              <a:t> was enacted. The Occupational Safety and Health Act promotes safety at workplace, preventing work-related injuries and sickness, while protecting third party individuals from being predisposed to higher risk of injury and sickness associated with activities of people at places of work. </a:t>
            </a:r>
          </a:p>
        </p:txBody>
      </p:sp>
    </p:spTree>
    <p:extLst>
      <p:ext uri="{BB962C8B-B14F-4D97-AF65-F5344CB8AC3E}">
        <p14:creationId xmlns:p14="http://schemas.microsoft.com/office/powerpoint/2010/main" val="343583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141413" y="1"/>
            <a:ext cx="9905998" cy="107575"/>
          </a:xfrm>
        </p:spPr>
        <p:txBody>
          <a:bodyPr>
            <a:normAutofit fontScale="90000"/>
          </a:bodyPr>
          <a:lstStyle/>
          <a:p>
            <a:r>
              <a:rPr lang="en-US" dirty="0" smtClean="0"/>
              <a:t>.</a:t>
            </a:r>
            <a:endParaRPr lang="en-US" dirty="0"/>
          </a:p>
        </p:txBody>
      </p:sp>
      <p:sp>
        <p:nvSpPr>
          <p:cNvPr id="3" name="Content Placeholder 2"/>
          <p:cNvSpPr>
            <a:spLocks noGrp="1"/>
          </p:cNvSpPr>
          <p:nvPr>
            <p:ph idx="1"/>
          </p:nvPr>
        </p:nvSpPr>
        <p:spPr>
          <a:xfrm>
            <a:off x="1141412" y="107576"/>
            <a:ext cx="9905999" cy="5683625"/>
          </a:xfrm>
        </p:spPr>
        <p:txBody>
          <a:bodyPr>
            <a:normAutofit fontScale="92500" lnSpcReduction="10000"/>
          </a:bodyPr>
          <a:lstStyle/>
          <a:p>
            <a:r>
              <a:rPr lang="en-US" dirty="0"/>
              <a:t>The Work Injury Benefits Act was enacted to ensure that workers who sustain work-related injuries and contract diseases that are work-related get compensated. Inspection and enforcement systems exist with a bearing to occupational safety, health, and </a:t>
            </a:r>
            <a:r>
              <a:rPr lang="en-US" dirty="0" err="1"/>
              <a:t>labour</a:t>
            </a:r>
            <a:r>
              <a:rPr lang="en-US" dirty="0"/>
              <a:t> </a:t>
            </a:r>
            <a:r>
              <a:rPr lang="en-US" dirty="0" smtClean="0"/>
              <a:t>inspections</a:t>
            </a:r>
            <a:r>
              <a:rPr lang="en-US" dirty="0"/>
              <a:t>. Inspections related to environment at work, such as safety of workplaces, general health and basic welfare of workers are executed by the Directorate of Occupational Health and Safety Services – DOSHS – to ensure compliance with OSHA (2007). Specifically, the core roles of DOSHS include: inspection of workplaces to </a:t>
            </a:r>
            <a:r>
              <a:rPr lang="en-US" dirty="0" smtClean="0"/>
              <a:t>foster compliance </a:t>
            </a:r>
            <a:r>
              <a:rPr lang="en-US" dirty="0"/>
              <a:t>with safety and health law; measurement of workplace pollutants for purposes of their control; investigation of occupational accidents and diseases and aiming to prevent recurrence; examination and testing of steam boilers, steam and air receivers, lifts, gas cylinders, cranes chains among other lifting equipment; training on OSH, first aid and fire safety; approving of architectural plans of buildings intended to serve as workplaces; medical examinations of workers; and dissemination of  information on OSH to employers, workers, other key stakeholders and the general public.</a:t>
            </a:r>
          </a:p>
          <a:p>
            <a:endParaRPr lang="en-US" dirty="0"/>
          </a:p>
        </p:txBody>
      </p:sp>
    </p:spTree>
    <p:extLst>
      <p:ext uri="{BB962C8B-B14F-4D97-AF65-F5344CB8AC3E}">
        <p14:creationId xmlns:p14="http://schemas.microsoft.com/office/powerpoint/2010/main" val="2888072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8"/>
            <a:ext cx="9905998" cy="268988"/>
          </a:xfrm>
        </p:spPr>
        <p:txBody>
          <a:bodyPr>
            <a:normAutofit fontScale="90000"/>
          </a:bodyPr>
          <a:lstStyle/>
          <a:p>
            <a:r>
              <a:rPr lang="en-US" dirty="0" smtClean="0"/>
              <a:t>Cont..</a:t>
            </a:r>
            <a:endParaRPr lang="en-US" dirty="0"/>
          </a:p>
        </p:txBody>
      </p:sp>
      <p:sp>
        <p:nvSpPr>
          <p:cNvPr id="3" name="Content Placeholder 2"/>
          <p:cNvSpPr>
            <a:spLocks noGrp="1"/>
          </p:cNvSpPr>
          <p:nvPr>
            <p:ph idx="1"/>
          </p:nvPr>
        </p:nvSpPr>
        <p:spPr>
          <a:xfrm>
            <a:off x="1141412" y="1008529"/>
            <a:ext cx="9905999" cy="4782672"/>
          </a:xfrm>
        </p:spPr>
        <p:txBody>
          <a:bodyPr>
            <a:normAutofit fontScale="62500" lnSpcReduction="20000"/>
          </a:bodyPr>
          <a:lstStyle/>
          <a:p>
            <a:pPr fontAlgn="base"/>
            <a:r>
              <a:rPr lang="en-US" dirty="0"/>
              <a:t>Further, there are other laws and regulations touching on OSH and are issued and enforced by other ministries and state departments. Such laws and regulations include: the Mining Act, Cap. 306, No. 2, 2009; the Biosafety Act, the Food, Drugs and Chemical Substances Act, Cap. 254; the Environmental Management and Coordination Act, No. 8, 1999; the Public Health Act, Cap. 242; the Employment Act, No. 11, 2007; the Energy Act, No. 12, 2006; the Radiation and Protection Act, Cap. 243 and the Standards Act, Cap. 496; the Pest Control and Product Act, Cap. 346; the Petroleum (Exploration and Production) Act, Cap. 308. In addition, the National Occupation Safety and Health Policy (2012) established national occupation safety and health systems and </a:t>
            </a:r>
            <a:r>
              <a:rPr lang="en-US" dirty="0" err="1"/>
              <a:t>programmes</a:t>
            </a:r>
            <a:r>
              <a:rPr lang="en-US" dirty="0"/>
              <a:t> designed to improve workplace environment.</a:t>
            </a:r>
          </a:p>
          <a:p>
            <a:pPr fontAlgn="base"/>
            <a:r>
              <a:rPr lang="en-US" dirty="0"/>
              <a:t>DOSHS outlines that occupational accidents should be reported by an employer to the Director of Occupational Health and Safety Services on a prescribed form within 7 days following receipt of accident notice or on learning that an employee has been injured at work. In case of fatal accidents, the accident should be reported within 24 hours by fastest means possible and thereafter in writing to DOSHS within seven days.</a:t>
            </a:r>
          </a:p>
          <a:p>
            <a:pPr fontAlgn="base"/>
            <a:r>
              <a:rPr lang="en-US" dirty="0"/>
              <a:t>The total number of workplaces that are supposed to be inspected by the Directorate is estimated at 140,000, but only around 4,000 (2.9%) workplaces are inspected annually (ILO, 2013). Kenya has a population of 47.5 million people (KPHC, 2019), with a total working population of 18 million. About 3 million are employed in the formal sector and 15 million in the informal sector across the country (KNBS, 2020). DOSHS had 71 professional OSH officers (ILO, 2013). This is only 29 per cent technical capacity, and not sufficient to effectively inspect approximately 140,000 workplaces. This, therefore, leaves most workers exposed to OSH hazards. DOSHS has limited representation in the counties, with only 29 counties covered by the 43 technical staff members. The remaining 18 counties have no officers</a:t>
            </a:r>
            <a:r>
              <a:rPr lang="en-US" dirty="0" smtClean="0"/>
              <a:t>.</a:t>
            </a:r>
            <a:endParaRPr lang="en-US" dirty="0"/>
          </a:p>
          <a:p>
            <a:endParaRPr lang="en-US" dirty="0"/>
          </a:p>
        </p:txBody>
      </p:sp>
    </p:spTree>
    <p:extLst>
      <p:ext uri="{BB962C8B-B14F-4D97-AF65-F5344CB8AC3E}">
        <p14:creationId xmlns:p14="http://schemas.microsoft.com/office/powerpoint/2010/main" val="12280920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494</TotalTime>
  <Words>2221</Words>
  <Application>Microsoft Office PowerPoint</Application>
  <PresentationFormat>Widescreen</PresentationFormat>
  <Paragraphs>152</Paragraphs>
  <Slides>44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Trebuchet MS</vt:lpstr>
      <vt:lpstr>Tw Cen MT</vt:lpstr>
      <vt:lpstr>Circuit</vt:lpstr>
      <vt:lpstr>Occupational health safety</vt:lpstr>
      <vt:lpstr>objectives</vt:lpstr>
      <vt:lpstr>terms</vt:lpstr>
      <vt:lpstr>PowerPoint Presentation</vt:lpstr>
      <vt:lpstr>PowerPoint Presentation</vt:lpstr>
      <vt:lpstr>Historical background of OHS</vt:lpstr>
      <vt:lpstr>In kenya</vt:lpstr>
      <vt:lpstr>.</vt:lpstr>
      <vt:lpstr>Cont..</vt:lpstr>
      <vt:lpstr>source</vt:lpstr>
      <vt:lpstr>Problem statement</vt:lpstr>
      <vt:lpstr>statistics</vt:lpstr>
      <vt:lpstr>objectives OF OHS </vt:lpstr>
      <vt:lpstr>Principles of OHs</vt:lpstr>
      <vt:lpstr>Cont.</vt:lpstr>
      <vt:lpstr>..</vt:lpstr>
      <vt:lpstr>.</vt:lpstr>
      <vt:lpstr>Questions??</vt:lpstr>
      <vt:lpstr>Classifications of Occupational hazards</vt:lpstr>
      <vt:lpstr>HAZARD VS RISK</vt:lpstr>
      <vt:lpstr>classification</vt:lpstr>
      <vt:lpstr>Chemical hazards</vt:lpstr>
      <vt:lpstr>Health effects of chemical hazards</vt:lpstr>
      <vt:lpstr>PowerPoint Presentation</vt:lpstr>
      <vt:lpstr>PowerPoint Presentation</vt:lpstr>
      <vt:lpstr>Physical hazards</vt:lpstr>
      <vt:lpstr>Biological hazards- TOP-HIV</vt:lpstr>
      <vt:lpstr>..</vt:lpstr>
      <vt:lpstr>PowerPoint Presentation</vt:lpstr>
      <vt:lpstr>PowerPoint Presentation</vt:lpstr>
      <vt:lpstr>ERGONOMIC HAZARDS</vt:lpstr>
      <vt:lpstr>.</vt:lpstr>
      <vt:lpstr>PowerPoint Presentation</vt:lpstr>
      <vt:lpstr>Questions</vt:lpstr>
      <vt:lpstr>Monitoring sample;</vt:lpstr>
      <vt:lpstr>PowerPoint Presentation</vt:lpstr>
      <vt:lpstr>PowerPoint Presentation</vt:lpstr>
      <vt:lpstr>PowerPoint Presentation</vt:lpstr>
      <vt:lpstr>PowerPoint Presentation</vt:lpstr>
      <vt:lpstr>PowerPoint Presentation</vt:lpstr>
      <vt:lpstr>PowerPoint Presentation</vt:lpstr>
      <vt:lpstr>Occupational health safety regulations</vt:lpstr>
      <vt:lpstr>end</vt:lpstr>
      <vt:lpstr>kibwagizoo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Occupational health safety</dc:title>
  <dc:creator>Windows User</dc:creator>
  <cp:lastModifiedBy>Windows User</cp:lastModifiedBy>
  <cp:revision>28</cp:revision>
  <dcterms:created xsi:type="dcterms:W3CDTF">2022-10-13T11:35:54Z</dcterms:created>
  <dcterms:modified xsi:type="dcterms:W3CDTF">2022-10-14T19:11:15Z</dcterms:modified>
</cp:coreProperties>
</file>