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7" r:id="rId2"/>
    <p:sldId id="278" r:id="rId3"/>
    <p:sldId id="276" r:id="rId4"/>
    <p:sldId id="257" r:id="rId5"/>
    <p:sldId id="258" r:id="rId6"/>
    <p:sldId id="264" r:id="rId7"/>
    <p:sldId id="259" r:id="rId8"/>
    <p:sldId id="260" r:id="rId9"/>
    <p:sldId id="261" r:id="rId10"/>
    <p:sldId id="262" r:id="rId11"/>
    <p:sldId id="263" r:id="rId12"/>
    <p:sldId id="265" r:id="rId13"/>
    <p:sldId id="266" r:id="rId14"/>
    <p:sldId id="267" r:id="rId15"/>
    <p:sldId id="275" r:id="rId16"/>
    <p:sldId id="279" r:id="rId17"/>
    <p:sldId id="268" r:id="rId18"/>
    <p:sldId id="269" r:id="rId19"/>
    <p:sldId id="271" r:id="rId20"/>
    <p:sldId id="272" r:id="rId21"/>
    <p:sldId id="274" r:id="rId22"/>
    <p:sldId id="27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FD14-315E-4CBE-9393-84D42E54CD0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/>
              <a:t>Anatomy notes </a:t>
            </a:r>
            <a:br>
              <a:rPr lang="en-US" dirty="0"/>
            </a:br>
            <a:r>
              <a:rPr lang="en-US" dirty="0"/>
              <a:t>Presenter </a:t>
            </a:r>
            <a:br>
              <a:rPr lang="en-US" dirty="0"/>
            </a:br>
            <a:r>
              <a:rPr lang="en-US" dirty="0"/>
              <a:t>Ruth T </a:t>
            </a:r>
            <a:r>
              <a:rPr lang="en-US" dirty="0" err="1"/>
              <a:t>Wambua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07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F442F-5FDD-4A69-829A-5C83F2CC8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Lesser </a:t>
            </a:r>
            <a:r>
              <a:rPr lang="en-US" dirty="0" err="1"/>
              <a:t>omentum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D0F90-A11D-49DB-B881-9219F4E80F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85461"/>
            <a:ext cx="8596668" cy="5572539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Smaller of the </a:t>
            </a:r>
            <a:r>
              <a:rPr lang="en-US" sz="3200" dirty="0" err="1"/>
              <a:t>omenta</a:t>
            </a:r>
            <a:endParaRPr lang="en-US" sz="3200" dirty="0"/>
          </a:p>
          <a:p>
            <a:r>
              <a:rPr lang="en-US" sz="3200" dirty="0"/>
              <a:t>Two-layered fold of peritoneum</a:t>
            </a:r>
          </a:p>
          <a:p>
            <a:r>
              <a:rPr lang="en-US" sz="3200" dirty="0"/>
              <a:t>Extends from the </a:t>
            </a:r>
            <a:r>
              <a:rPr lang="en-US" sz="3200" dirty="0">
                <a:solidFill>
                  <a:schemeClr val="accent2"/>
                </a:solidFill>
              </a:rPr>
              <a:t>lesser curvature of the stomach and duodenal bulb (first part of duodenum) to the liver</a:t>
            </a:r>
          </a:p>
          <a:p>
            <a:r>
              <a:rPr lang="en-US" sz="3200" dirty="0"/>
              <a:t>Divided into </a:t>
            </a:r>
            <a:r>
              <a:rPr lang="en-US" sz="3200" dirty="0" err="1"/>
              <a:t>hepatogastric</a:t>
            </a:r>
            <a:r>
              <a:rPr lang="en-US" sz="3200" dirty="0"/>
              <a:t> and hepatoduodenal ligaments</a:t>
            </a:r>
          </a:p>
          <a:p>
            <a:pPr lvl="1"/>
            <a:r>
              <a:rPr lang="en-US" sz="3000" dirty="0" err="1"/>
              <a:t>Hepatogastric</a:t>
            </a:r>
            <a:r>
              <a:rPr lang="en-US" sz="3000" dirty="0"/>
              <a:t> ligaments extends from porta hepatis to lesser curvature of stomach</a:t>
            </a:r>
          </a:p>
          <a:p>
            <a:pPr lvl="1"/>
            <a:r>
              <a:rPr lang="en-US" sz="3000" dirty="0"/>
              <a:t>Hepatoduodenal ligament  extends from porta hepatis to superior part of duodenum</a:t>
            </a:r>
          </a:p>
        </p:txBody>
      </p:sp>
    </p:spTree>
    <p:extLst>
      <p:ext uri="{BB962C8B-B14F-4D97-AF65-F5344CB8AC3E}">
        <p14:creationId xmlns:p14="http://schemas.microsoft.com/office/powerpoint/2010/main" val="983486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237454-A1BA-416E-AC0F-BC179A01D3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1562" y="216453"/>
            <a:ext cx="8596668" cy="896730"/>
          </a:xfrm>
        </p:spPr>
        <p:txBody>
          <a:bodyPr/>
          <a:lstStyle/>
          <a:p>
            <a:r>
              <a:rPr lang="en-US" dirty="0"/>
              <a:t>Ct,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88C076-A211-41EB-B023-426AABF71C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05948"/>
            <a:ext cx="8596668" cy="5435599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Forms anterior border of the epiploic foramen</a:t>
            </a:r>
          </a:p>
          <a:p>
            <a:r>
              <a:rPr lang="en-US" sz="3200" dirty="0"/>
              <a:t>One of its roles is to </a:t>
            </a:r>
            <a:r>
              <a:rPr lang="en-US" sz="3200" dirty="0">
                <a:solidFill>
                  <a:srgbClr val="0070C0"/>
                </a:solidFill>
              </a:rPr>
              <a:t>separate the greater sac from the omental bursa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chemeClr val="accent2"/>
                </a:solidFill>
              </a:rPr>
              <a:t>Contents of lesser </a:t>
            </a:r>
            <a:r>
              <a:rPr lang="en-US" sz="3200" dirty="0" err="1">
                <a:solidFill>
                  <a:schemeClr val="accent2"/>
                </a:solidFill>
              </a:rPr>
              <a:t>omentum</a:t>
            </a:r>
            <a:endParaRPr lang="en-US" sz="3200" dirty="0">
              <a:solidFill>
                <a:schemeClr val="accent2"/>
              </a:solidFill>
            </a:endParaRPr>
          </a:p>
          <a:p>
            <a:r>
              <a:rPr lang="en-US" sz="3200" dirty="0"/>
              <a:t>Blood vessels- Right and left gastric vessels</a:t>
            </a:r>
          </a:p>
          <a:p>
            <a:r>
              <a:rPr lang="en-US" sz="3200" dirty="0"/>
              <a:t>Lymph nodes and lymphatic vessels</a:t>
            </a:r>
          </a:p>
          <a:p>
            <a:r>
              <a:rPr lang="en-US" sz="3200" dirty="0"/>
              <a:t>Fat</a:t>
            </a:r>
          </a:p>
          <a:p>
            <a:r>
              <a:rPr lang="en-US" sz="3200" dirty="0"/>
              <a:t>Autonomic N.S – </a:t>
            </a:r>
            <a:r>
              <a:rPr lang="en-US" sz="3200" dirty="0" err="1"/>
              <a:t>sympathetic+parasympathetic</a:t>
            </a:r>
            <a:r>
              <a:rPr lang="en-US" sz="3200" dirty="0"/>
              <a:t> (</a:t>
            </a:r>
            <a:r>
              <a:rPr lang="en-US" sz="3200" dirty="0" err="1"/>
              <a:t>vagus</a:t>
            </a:r>
            <a:r>
              <a:rPr lang="en-US" sz="3200" dirty="0"/>
              <a:t> nerve)</a:t>
            </a:r>
          </a:p>
        </p:txBody>
      </p:sp>
    </p:spTree>
    <p:extLst>
      <p:ext uri="{BB962C8B-B14F-4D97-AF65-F5344CB8AC3E}">
        <p14:creationId xmlns:p14="http://schemas.microsoft.com/office/powerpoint/2010/main" val="1686783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1A912-8D1A-4C29-BD56-54DAC32601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MESENTERY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7411895-B87F-43C6-A938-3183CB4691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11965"/>
            <a:ext cx="8596668" cy="4936435"/>
          </a:xfrm>
        </p:spPr>
        <p:txBody>
          <a:bodyPr>
            <a:normAutofit/>
          </a:bodyPr>
          <a:lstStyle/>
          <a:p>
            <a:r>
              <a:rPr lang="en-US" sz="3200" dirty="0"/>
              <a:t>The mesentery is a large, fan-shaped, double-layered fold of peritoneum that </a:t>
            </a:r>
            <a:r>
              <a:rPr lang="en-US" sz="3200" dirty="0">
                <a:solidFill>
                  <a:schemeClr val="accent2"/>
                </a:solidFill>
              </a:rPr>
              <a:t>suspends small intestine and large intestine from  posterior abdominal wall </a:t>
            </a:r>
          </a:p>
          <a:p>
            <a:r>
              <a:rPr lang="en-US" sz="3200" dirty="0"/>
              <a:t>Is a continuation of visceral and parietal peritoneum</a:t>
            </a:r>
          </a:p>
          <a:p>
            <a:r>
              <a:rPr lang="en-US" sz="3200" dirty="0"/>
              <a:t>Mesenteries are peritoneal folds that attach viscera to the posterior abdominal wall</a:t>
            </a:r>
          </a:p>
        </p:txBody>
      </p:sp>
    </p:spTree>
    <p:extLst>
      <p:ext uri="{BB962C8B-B14F-4D97-AF65-F5344CB8AC3E}">
        <p14:creationId xmlns:p14="http://schemas.microsoft.com/office/powerpoint/2010/main" val="35282652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9C7560-62D1-44DE-A264-89A10C4B7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420B60-CCDF-4DEE-BE5A-D9626F188F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58956"/>
            <a:ext cx="8596668" cy="5446643"/>
          </a:xfrm>
        </p:spPr>
        <p:txBody>
          <a:bodyPr>
            <a:normAutofit/>
          </a:bodyPr>
          <a:lstStyle/>
          <a:p>
            <a:r>
              <a:rPr lang="en-US" sz="3200" dirty="0"/>
              <a:t>Mesentery allow </a:t>
            </a:r>
            <a:r>
              <a:rPr lang="en-US" sz="3200" dirty="0">
                <a:solidFill>
                  <a:srgbClr val="00B0F0"/>
                </a:solidFill>
              </a:rPr>
              <a:t>some movement and provide a conduit for vessels, nerves, and lymphatics to reach the viscera and include </a:t>
            </a:r>
            <a:r>
              <a:rPr lang="en-US" sz="3200" dirty="0"/>
              <a:t>(allow communication between organ and body wall )</a:t>
            </a:r>
          </a:p>
          <a:p>
            <a:r>
              <a:rPr lang="en-US" sz="3200" dirty="0"/>
              <a:t>Contain  lymph nodes and variable amount of fat.</a:t>
            </a:r>
          </a:p>
        </p:txBody>
      </p:sp>
    </p:spTree>
    <p:extLst>
      <p:ext uri="{BB962C8B-B14F-4D97-AF65-F5344CB8AC3E}">
        <p14:creationId xmlns:p14="http://schemas.microsoft.com/office/powerpoint/2010/main" val="1771306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396D3A-4A0F-448E-8581-84453BEE2E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924309-B2C9-4F42-A6F1-74E8F40610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8226"/>
            <a:ext cx="8596668" cy="4870173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The </a:t>
            </a:r>
            <a:r>
              <a:rPr lang="en-US" sz="3200" i="1" dirty="0">
                <a:solidFill>
                  <a:srgbClr val="0070C0"/>
                </a:solidFill>
              </a:rPr>
              <a:t>mesentery</a:t>
            </a:r>
            <a:r>
              <a:rPr lang="en-US" sz="3200" dirty="0"/>
              <a:t>  is the mesentery of small intestine (jejunum and ileum)</a:t>
            </a:r>
          </a:p>
          <a:p>
            <a:r>
              <a:rPr lang="en-US" sz="3200" dirty="0"/>
              <a:t>The </a:t>
            </a:r>
            <a:r>
              <a:rPr lang="en-US" sz="3200" i="1" dirty="0">
                <a:solidFill>
                  <a:srgbClr val="0070C0"/>
                </a:solidFill>
              </a:rPr>
              <a:t>mesocolon</a:t>
            </a:r>
            <a:r>
              <a:rPr lang="en-US" sz="3200" dirty="0"/>
              <a:t> is the mesentery of the large intestine</a:t>
            </a:r>
          </a:p>
          <a:p>
            <a:pPr lvl="1"/>
            <a:r>
              <a:rPr lang="en-US" sz="3200" dirty="0"/>
              <a:t>the transverse mesocolon — associated with the transverse colon</a:t>
            </a:r>
          </a:p>
          <a:p>
            <a:pPr lvl="1"/>
            <a:r>
              <a:rPr lang="en-US" sz="3200" dirty="0"/>
              <a:t>the sigmoid mesocolon — associated with the sigmoid colon. </a:t>
            </a:r>
          </a:p>
          <a:p>
            <a:r>
              <a:rPr lang="en-US" sz="3200" dirty="0"/>
              <a:t> All of these are derivatives of the dorsal mesentery.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76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A963F-C4EC-4EAE-B939-87E11D111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mesentery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222FD443-638B-4AB8-B444-CD74EBEF84E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08383" y="1497496"/>
            <a:ext cx="8123582" cy="51550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1999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77811-CE08-4588-84EF-97F07FBCBC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 of small and large intestine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6F9F470-3576-4023-8533-CE77F523A47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7322" y="1431236"/>
            <a:ext cx="8282608" cy="5194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411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79B5A-C42B-4E71-921C-3819E6D80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Mesentery of small intestines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256472-3F67-4C89-8045-E1B61DF92C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43269"/>
            <a:ext cx="8596668" cy="4398093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Suspends small intestines(jejunum and ileum)  from the posterior abdominal wall </a:t>
            </a:r>
          </a:p>
          <a:p>
            <a:r>
              <a:rPr lang="en-US" sz="3200" dirty="0"/>
              <a:t>Is broad and fan-shaped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chemeClr val="accent2"/>
                </a:solidFill>
              </a:rPr>
              <a:t>Contents of the mesentery</a:t>
            </a:r>
          </a:p>
          <a:p>
            <a:r>
              <a:rPr lang="en-US" sz="3200" dirty="0">
                <a:solidFill>
                  <a:schemeClr val="tx1"/>
                </a:solidFill>
              </a:rPr>
              <a:t>The jejunal and ileal branches of superior mesenteric arteries and veins</a:t>
            </a:r>
          </a:p>
          <a:p>
            <a:r>
              <a:rPr lang="en-US" sz="3200" dirty="0">
                <a:solidFill>
                  <a:schemeClr val="tx1"/>
                </a:solidFill>
              </a:rPr>
              <a:t>Nerve plexus</a:t>
            </a:r>
          </a:p>
          <a:p>
            <a:r>
              <a:rPr lang="en-US" sz="3200" dirty="0">
                <a:solidFill>
                  <a:schemeClr val="tx1"/>
                </a:solidFill>
              </a:rPr>
              <a:t>Lymphatic vessels</a:t>
            </a:r>
          </a:p>
        </p:txBody>
      </p:sp>
    </p:spTree>
    <p:extLst>
      <p:ext uri="{BB962C8B-B14F-4D97-AF65-F5344CB8AC3E}">
        <p14:creationId xmlns:p14="http://schemas.microsoft.com/office/powerpoint/2010/main" val="2947079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111879-24B0-4228-85B9-37B66072D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85531"/>
            <a:ext cx="8596668" cy="463826"/>
          </a:xfrm>
        </p:spPr>
        <p:txBody>
          <a:bodyPr>
            <a:noAutofit/>
          </a:bodyPr>
          <a:lstStyle/>
          <a:p>
            <a:r>
              <a:rPr lang="en-US" dirty="0"/>
              <a:t>Ct,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B5D42F-1114-4621-BCE0-074CF58D1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73426"/>
            <a:ext cx="8596668" cy="5883965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Lymphatic nodes</a:t>
            </a:r>
          </a:p>
          <a:p>
            <a:r>
              <a:rPr lang="en-US" sz="3200" dirty="0"/>
              <a:t>Connective tissue</a:t>
            </a:r>
          </a:p>
          <a:p>
            <a:r>
              <a:rPr lang="en-US" sz="3200" dirty="0"/>
              <a:t>Fat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chemeClr val="accent2"/>
                </a:solidFill>
              </a:rPr>
              <a:t>Transverse mesocolon</a:t>
            </a:r>
          </a:p>
          <a:p>
            <a:r>
              <a:rPr lang="en-US" sz="3200" dirty="0">
                <a:solidFill>
                  <a:schemeClr val="tx1"/>
                </a:solidFill>
              </a:rPr>
              <a:t>Is a broad fold</a:t>
            </a:r>
          </a:p>
          <a:p>
            <a:r>
              <a:rPr lang="en-US" sz="3200" dirty="0">
                <a:solidFill>
                  <a:schemeClr val="tx1"/>
                </a:solidFill>
              </a:rPr>
              <a:t>Connects the transverse colon to posterior abdominal wall</a:t>
            </a:r>
          </a:p>
          <a:p>
            <a:r>
              <a:rPr lang="en-US" sz="3200" dirty="0">
                <a:solidFill>
                  <a:schemeClr val="tx1"/>
                </a:solidFill>
              </a:rPr>
              <a:t> Its two layers of peritoneum leave the posterior abdominal wall across the anterior surface of the head and body of the pancreas and pass outward to surround the transverse colon</a:t>
            </a:r>
          </a:p>
        </p:txBody>
      </p:sp>
    </p:spTree>
    <p:extLst>
      <p:ext uri="{BB962C8B-B14F-4D97-AF65-F5344CB8AC3E}">
        <p14:creationId xmlns:p14="http://schemas.microsoft.com/office/powerpoint/2010/main" val="2304683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CDE0EC-4BCF-43BD-9B14-1AE8761EF1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 of transverse mesocolon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A1E60C-E8C1-41D4-8799-C1BBF1FF5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36035"/>
            <a:ext cx="8596668" cy="4305327"/>
          </a:xfrm>
        </p:spPr>
        <p:txBody>
          <a:bodyPr>
            <a:normAutofit/>
          </a:bodyPr>
          <a:lstStyle/>
          <a:p>
            <a:r>
              <a:rPr lang="en-US" sz="3200" dirty="0"/>
              <a:t>The blood vessels</a:t>
            </a:r>
          </a:p>
          <a:p>
            <a:r>
              <a:rPr lang="en-US" sz="3200" dirty="0"/>
              <a:t>Nerves</a:t>
            </a:r>
          </a:p>
          <a:p>
            <a:r>
              <a:rPr lang="en-US" sz="3200" dirty="0"/>
              <a:t>Lymphatic vessels</a:t>
            </a:r>
          </a:p>
          <a:p>
            <a:r>
              <a:rPr lang="en-US" sz="3200" dirty="0"/>
              <a:t>Lymphatic nodes</a:t>
            </a:r>
          </a:p>
        </p:txBody>
      </p:sp>
    </p:spTree>
    <p:extLst>
      <p:ext uri="{BB962C8B-B14F-4D97-AF65-F5344CB8AC3E}">
        <p14:creationId xmlns:p14="http://schemas.microsoft.com/office/powerpoint/2010/main" val="3817758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1158D7-D358-44FD-BB1F-3595130413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2510" y="615490"/>
            <a:ext cx="7766936" cy="1646302"/>
          </a:xfrm>
        </p:spPr>
        <p:txBody>
          <a:bodyPr/>
          <a:lstStyle/>
          <a:p>
            <a:pPr algn="ctr"/>
            <a:r>
              <a:rPr lang="en-US" dirty="0" err="1"/>
              <a:t>Omentum</a:t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903689-8C6D-48EC-AA2A-86760CE865A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2510" y="1828800"/>
            <a:ext cx="8111493" cy="4240695"/>
          </a:xfrm>
        </p:spPr>
        <p:txBody>
          <a:bodyPr>
            <a:norm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The </a:t>
            </a:r>
            <a:r>
              <a:rPr lang="en-US" sz="3200" dirty="0" err="1">
                <a:solidFill>
                  <a:schemeClr val="tx1"/>
                </a:solidFill>
              </a:rPr>
              <a:t>omenta</a:t>
            </a:r>
            <a:r>
              <a:rPr lang="en-US" sz="3200" dirty="0">
                <a:solidFill>
                  <a:schemeClr val="tx1"/>
                </a:solidFill>
              </a:rPr>
              <a:t> are the fused (two-layered)peritoneal folds that attach the abdominal organs with one another. 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chemeClr val="tx1"/>
                </a:solidFill>
              </a:rPr>
              <a:t>There are two </a:t>
            </a:r>
            <a:r>
              <a:rPr lang="en-US" sz="3200" dirty="0" err="1">
                <a:solidFill>
                  <a:schemeClr val="tx1"/>
                </a:solidFill>
              </a:rPr>
              <a:t>omenta</a:t>
            </a:r>
            <a:r>
              <a:rPr lang="en-US" sz="3200" dirty="0">
                <a:solidFill>
                  <a:schemeClr val="tx1"/>
                </a:solidFill>
              </a:rPr>
              <a:t>:</a:t>
            </a: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the greater </a:t>
            </a:r>
            <a:r>
              <a:rPr lang="en-US" sz="3200" dirty="0" err="1">
                <a:solidFill>
                  <a:srgbClr val="002060"/>
                </a:solidFill>
              </a:rPr>
              <a:t>omentum</a:t>
            </a:r>
            <a:endParaRPr lang="en-US" sz="3200" dirty="0">
              <a:solidFill>
                <a:srgbClr val="002060"/>
              </a:solidFill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2060"/>
                </a:solidFill>
              </a:rPr>
              <a:t>the lesser </a:t>
            </a:r>
            <a:r>
              <a:rPr lang="en-US" sz="3200" dirty="0" err="1">
                <a:solidFill>
                  <a:srgbClr val="002060"/>
                </a:solidFill>
              </a:rPr>
              <a:t>omentum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706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9E21B9-BDAE-475B-9F97-70D8D2FC87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Sigmoid mesocolon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B9D36-CC12-4B98-975D-8E9D6D7DF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09531"/>
            <a:ext cx="8596668" cy="4331832"/>
          </a:xfrm>
        </p:spPr>
        <p:txBody>
          <a:bodyPr>
            <a:normAutofit fontScale="92500" lnSpcReduction="10000"/>
          </a:bodyPr>
          <a:lstStyle/>
          <a:p>
            <a:r>
              <a:rPr lang="en-US" sz="3200" dirty="0"/>
              <a:t>Is a fold of peritoneum </a:t>
            </a:r>
          </a:p>
          <a:p>
            <a:r>
              <a:rPr lang="en-US" sz="3200" dirty="0"/>
              <a:t>Attaches sigmoid colon to the </a:t>
            </a:r>
            <a:r>
              <a:rPr lang="en-US" sz="3200" dirty="0">
                <a:solidFill>
                  <a:srgbClr val="00B0F0"/>
                </a:solidFill>
              </a:rPr>
              <a:t>pelvic wall</a:t>
            </a:r>
          </a:p>
          <a:p>
            <a:pPr marL="0" indent="0" algn="ctr">
              <a:buNone/>
            </a:pPr>
            <a:r>
              <a:rPr lang="en-US" sz="3200" dirty="0">
                <a:solidFill>
                  <a:schemeClr val="accent2"/>
                </a:solidFill>
              </a:rPr>
              <a:t>Contents </a:t>
            </a:r>
          </a:p>
          <a:p>
            <a:r>
              <a:rPr lang="en-US" sz="3200" dirty="0">
                <a:solidFill>
                  <a:schemeClr val="tx2"/>
                </a:solidFill>
              </a:rPr>
              <a:t>Sigmoid vessels</a:t>
            </a:r>
          </a:p>
          <a:p>
            <a:r>
              <a:rPr lang="en-US" sz="3200" dirty="0">
                <a:solidFill>
                  <a:schemeClr val="tx2"/>
                </a:solidFill>
              </a:rPr>
              <a:t>Lymphatic vessels</a:t>
            </a:r>
          </a:p>
          <a:p>
            <a:r>
              <a:rPr lang="en-US" sz="3200" dirty="0">
                <a:solidFill>
                  <a:schemeClr val="tx2"/>
                </a:solidFill>
              </a:rPr>
              <a:t>Nerves</a:t>
            </a:r>
          </a:p>
          <a:p>
            <a:r>
              <a:rPr lang="en-US" sz="3200" dirty="0">
                <a:solidFill>
                  <a:schemeClr val="tx2"/>
                </a:solidFill>
              </a:rPr>
              <a:t>The left ureter descends into pelvis behind its apex</a:t>
            </a:r>
          </a:p>
        </p:txBody>
      </p:sp>
    </p:spTree>
    <p:extLst>
      <p:ext uri="{BB962C8B-B14F-4D97-AF65-F5344CB8AC3E}">
        <p14:creationId xmlns:p14="http://schemas.microsoft.com/office/powerpoint/2010/main" val="39642190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A29B8-D471-467C-9DB0-0245684D2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156238"/>
            <a:ext cx="8596668" cy="1320800"/>
          </a:xfrm>
        </p:spPr>
        <p:txBody>
          <a:bodyPr/>
          <a:lstStyle/>
          <a:p>
            <a:r>
              <a:rPr lang="en-US" dirty="0"/>
              <a:t>Mesoappendix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C96DC-454D-4508-8129-F5C9ECCB7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808383"/>
            <a:ext cx="8596668" cy="5232979"/>
          </a:xfrm>
        </p:spPr>
        <p:txBody>
          <a:bodyPr>
            <a:normAutofit/>
          </a:bodyPr>
          <a:lstStyle/>
          <a:p>
            <a:r>
              <a:rPr lang="en-US" sz="3200" dirty="0"/>
              <a:t>Triangular mesentery- extends from terminal part of ileum to appendix</a:t>
            </a:r>
          </a:p>
          <a:p>
            <a:r>
              <a:rPr lang="en-US" sz="3200" dirty="0"/>
              <a:t>Appendicular artery run in free margin of mesoappendix</a:t>
            </a:r>
          </a:p>
        </p:txBody>
      </p:sp>
    </p:spTree>
    <p:extLst>
      <p:ext uri="{BB962C8B-B14F-4D97-AF65-F5344CB8AC3E}">
        <p14:creationId xmlns:p14="http://schemas.microsoft.com/office/powerpoint/2010/main" val="175921310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1A1715-39B2-413C-B27A-13E3A630D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Functions of mesentery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FF16B2-50A8-4106-AED8-D9E7DBD46B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57739"/>
            <a:ext cx="8596668" cy="5274365"/>
          </a:xfrm>
        </p:spPr>
        <p:txBody>
          <a:bodyPr>
            <a:normAutofit fontScale="92500"/>
          </a:bodyPr>
          <a:lstStyle/>
          <a:p>
            <a:r>
              <a:rPr lang="en-US" sz="3200" dirty="0"/>
              <a:t>The mesentery attaches the small and large intestines to the posterior abdominal wall, anchoring them while still allowing some movement</a:t>
            </a:r>
          </a:p>
          <a:p>
            <a:r>
              <a:rPr lang="en-US" sz="3200" dirty="0"/>
              <a:t>Helps storing the fat </a:t>
            </a:r>
          </a:p>
          <a:p>
            <a:r>
              <a:rPr lang="en-US" sz="3200" dirty="0"/>
              <a:t>Provides conduit (passageway) for the blood and lymph vessels, as well as the nerves, to supply the intestines.</a:t>
            </a:r>
          </a:p>
          <a:p>
            <a:r>
              <a:rPr lang="en-US" sz="3200" dirty="0"/>
              <a:t>Postulated to play </a:t>
            </a:r>
            <a:r>
              <a:rPr lang="en-US" sz="3200"/>
              <a:t>a pathological </a:t>
            </a:r>
            <a:r>
              <a:rPr lang="en-US" sz="3200" dirty="0"/>
              <a:t>role in inflammatory disease such as Crohn’s disease</a:t>
            </a:r>
          </a:p>
        </p:txBody>
      </p:sp>
    </p:spTree>
    <p:extLst>
      <p:ext uri="{BB962C8B-B14F-4D97-AF65-F5344CB8AC3E}">
        <p14:creationId xmlns:p14="http://schemas.microsoft.com/office/powerpoint/2010/main" val="235017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C18CFBF-1D8E-4475-A0BF-877BECDC13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43339" y="159026"/>
            <a:ext cx="8759687" cy="6467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8013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192ADF-789A-44FC-B073-C658CF583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Greater </a:t>
            </a:r>
            <a:r>
              <a:rPr lang="en-US" dirty="0" err="1"/>
              <a:t>omentum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6B38A-DA6A-428F-886C-9095F51DC3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77009"/>
            <a:ext cx="8596668" cy="4464353"/>
          </a:xfrm>
        </p:spPr>
        <p:txBody>
          <a:bodyPr/>
          <a:lstStyle/>
          <a:p>
            <a:r>
              <a:rPr lang="en-US" sz="3200" dirty="0"/>
              <a:t>It attaches the </a:t>
            </a:r>
            <a:r>
              <a:rPr lang="en-US" sz="3200" dirty="0">
                <a:solidFill>
                  <a:srgbClr val="FF0000"/>
                </a:solidFill>
              </a:rPr>
              <a:t>greater curvature of stomach to transverse colon</a:t>
            </a:r>
          </a:p>
          <a:p>
            <a:r>
              <a:rPr lang="en-US" sz="3200" dirty="0"/>
              <a:t>It is the largest peritoneal fold and contains some adipose tissue</a:t>
            </a:r>
          </a:p>
          <a:p>
            <a:r>
              <a:rPr lang="en-US" sz="3200" dirty="0"/>
              <a:t>It consists of a double sheet of peritoneum folded on itself so that it is made up of  four layers (anterior 2 layers + posterior 2 layers)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713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0C938E-6804-4DAB-8580-43A58991FC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D68B92-2FC6-4C14-BB27-6B95457A6E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4730"/>
            <a:ext cx="8596668" cy="5181599"/>
          </a:xfrm>
        </p:spPr>
        <p:txBody>
          <a:bodyPr>
            <a:normAutofit/>
          </a:bodyPr>
          <a:lstStyle/>
          <a:p>
            <a:r>
              <a:rPr lang="en-US" sz="3200" dirty="0"/>
              <a:t>The two layers descend from </a:t>
            </a:r>
            <a:r>
              <a:rPr lang="en-US" sz="3200" dirty="0">
                <a:solidFill>
                  <a:schemeClr val="accent4"/>
                </a:solidFill>
              </a:rPr>
              <a:t>greater curvature of stomach </a:t>
            </a:r>
            <a:r>
              <a:rPr lang="en-US" sz="3200" dirty="0"/>
              <a:t>to the </a:t>
            </a:r>
            <a:r>
              <a:rPr lang="en-US" sz="3200" dirty="0">
                <a:solidFill>
                  <a:schemeClr val="accent4"/>
                </a:solidFill>
              </a:rPr>
              <a:t>transverse colon </a:t>
            </a:r>
            <a:r>
              <a:rPr lang="en-US" sz="3200" dirty="0">
                <a:solidFill>
                  <a:schemeClr val="tx1"/>
                </a:solidFill>
              </a:rPr>
              <a:t>where they separate and enclose it</a:t>
            </a:r>
          </a:p>
          <a:p>
            <a:r>
              <a:rPr lang="en-US" sz="3200" dirty="0">
                <a:solidFill>
                  <a:schemeClr val="tx1"/>
                </a:solidFill>
              </a:rPr>
              <a:t>The left border of the greater </a:t>
            </a:r>
            <a:r>
              <a:rPr lang="en-US" sz="3200" dirty="0" err="1">
                <a:solidFill>
                  <a:schemeClr val="tx1"/>
                </a:solidFill>
              </a:rPr>
              <a:t>omentum</a:t>
            </a:r>
            <a:r>
              <a:rPr lang="en-US" sz="3200" dirty="0">
                <a:solidFill>
                  <a:schemeClr val="tx1"/>
                </a:solidFill>
              </a:rPr>
              <a:t> is continuous with the </a:t>
            </a:r>
            <a:r>
              <a:rPr lang="en-US" sz="3200" dirty="0">
                <a:solidFill>
                  <a:srgbClr val="0070C0"/>
                </a:solidFill>
              </a:rPr>
              <a:t>gastrosplenic ligament (extends to the spleen, overlying the kidney)</a:t>
            </a:r>
            <a:r>
              <a:rPr lang="en-US" sz="3200" dirty="0">
                <a:solidFill>
                  <a:schemeClr val="tx1"/>
                </a:solidFill>
              </a:rPr>
              <a:t>;its right border extends as far as the beginning of the duodenum.</a:t>
            </a:r>
          </a:p>
        </p:txBody>
      </p:sp>
    </p:spTree>
    <p:extLst>
      <p:ext uri="{BB962C8B-B14F-4D97-AF65-F5344CB8AC3E}">
        <p14:creationId xmlns:p14="http://schemas.microsoft.com/office/powerpoint/2010/main" val="18674656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20AB-64D2-4920-828B-7AD0CC815C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Ct,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39C08D-A0DD-4272-92F8-56FC95A32E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19200"/>
            <a:ext cx="8596668" cy="4822162"/>
          </a:xfrm>
        </p:spPr>
        <p:txBody>
          <a:bodyPr>
            <a:normAutofit/>
          </a:bodyPr>
          <a:lstStyle/>
          <a:p>
            <a:r>
              <a:rPr lang="en-US" sz="3200" dirty="0" err="1"/>
              <a:t>Gastrophrenic</a:t>
            </a:r>
            <a:r>
              <a:rPr lang="en-US" sz="3200" dirty="0"/>
              <a:t> ligament extends to the underside of the left dome of the diaphragm</a:t>
            </a:r>
          </a:p>
          <a:p>
            <a:r>
              <a:rPr lang="en-US" sz="3200" dirty="0"/>
              <a:t>The upper part of the greater </a:t>
            </a:r>
            <a:r>
              <a:rPr lang="en-US" sz="3200" dirty="0" err="1"/>
              <a:t>omentum</a:t>
            </a:r>
            <a:r>
              <a:rPr lang="en-US" sz="3200" dirty="0"/>
              <a:t> which extends from stomach to transverse colon is termed the gastrocolic ligament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21168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8D8CCB-331B-475A-8B92-58F82882C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/>
              <a:t>Contents of greater </a:t>
            </a:r>
            <a:r>
              <a:rPr lang="en-US" dirty="0" err="1"/>
              <a:t>omentum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9D1F0-37FE-412E-9D7A-14207F3DF3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802297"/>
            <a:ext cx="8596668" cy="4239066"/>
          </a:xfrm>
        </p:spPr>
        <p:txBody>
          <a:bodyPr>
            <a:normAutofit/>
          </a:bodyPr>
          <a:lstStyle/>
          <a:p>
            <a:r>
              <a:rPr lang="en-US" sz="3200" dirty="0"/>
              <a:t>Gastroepiploic/ gastro-omental vessels(Right and left gastroepiploic vessels)</a:t>
            </a:r>
          </a:p>
          <a:p>
            <a:r>
              <a:rPr lang="en-US" sz="3200" dirty="0"/>
              <a:t>Lymph nodes and lymphatic vessels </a:t>
            </a:r>
          </a:p>
          <a:p>
            <a:r>
              <a:rPr lang="en-US" sz="3200" dirty="0"/>
              <a:t>Fat</a:t>
            </a:r>
          </a:p>
          <a:p>
            <a:r>
              <a:rPr lang="en-US" sz="3200" dirty="0"/>
              <a:t>Autonomic nervous system- sympathetic+ parasympathetic (</a:t>
            </a:r>
            <a:r>
              <a:rPr lang="en-US" sz="3200" dirty="0" err="1"/>
              <a:t>vagus</a:t>
            </a:r>
            <a:r>
              <a:rPr lang="en-US" sz="3200" dirty="0"/>
              <a:t> nerve)</a:t>
            </a:r>
          </a:p>
        </p:txBody>
      </p:sp>
    </p:spTree>
    <p:extLst>
      <p:ext uri="{BB962C8B-B14F-4D97-AF65-F5344CB8AC3E}">
        <p14:creationId xmlns:p14="http://schemas.microsoft.com/office/powerpoint/2010/main" val="19251764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703950-89C8-4334-BEA8-941535371A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278296"/>
            <a:ext cx="8585936" cy="636104"/>
          </a:xfrm>
        </p:spPr>
        <p:txBody>
          <a:bodyPr>
            <a:normAutofit fontScale="90000"/>
          </a:bodyPr>
          <a:lstStyle/>
          <a:p>
            <a:r>
              <a:rPr lang="en-US" dirty="0"/>
              <a:t>Functions of greater </a:t>
            </a:r>
            <a:r>
              <a:rPr lang="en-US" dirty="0" err="1"/>
              <a:t>omentum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226A74-D7AA-4066-9BA7-934977DDAB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060174"/>
            <a:ext cx="8596668" cy="5671930"/>
          </a:xfrm>
        </p:spPr>
        <p:txBody>
          <a:bodyPr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Protective function- </a:t>
            </a:r>
            <a:r>
              <a:rPr lang="en-US" sz="3200" dirty="0"/>
              <a:t>it contains numerous fixed macrophages which perform an important protective function</a:t>
            </a:r>
          </a:p>
          <a:p>
            <a:pPr>
              <a:buFont typeface="+mj-lt"/>
              <a:buAutoNum type="arabicPeriod"/>
            </a:pPr>
            <a:r>
              <a:rPr lang="en-US" sz="3200" dirty="0">
                <a:solidFill>
                  <a:srgbClr val="FF0000"/>
                </a:solidFill>
              </a:rPr>
              <a:t>Storehouse for fat- </a:t>
            </a:r>
            <a:r>
              <a:rPr lang="en-US" sz="3200" dirty="0"/>
              <a:t>the greater </a:t>
            </a:r>
            <a:r>
              <a:rPr lang="en-US" sz="3200" dirty="0" err="1"/>
              <a:t>omentum</a:t>
            </a:r>
            <a:r>
              <a:rPr lang="en-US" sz="3200" dirty="0"/>
              <a:t> is usually thin and presents a cribriform appearance but always contain some adipose tissue which insulates the abdominal organs</a:t>
            </a:r>
          </a:p>
        </p:txBody>
      </p:sp>
    </p:spTree>
    <p:extLst>
      <p:ext uri="{BB962C8B-B14F-4D97-AF65-F5344CB8AC3E}">
        <p14:creationId xmlns:p14="http://schemas.microsoft.com/office/powerpoint/2010/main" val="1870470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628928-4150-4CD2-A63E-BDDBAEB1C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E751DF-77FC-4C97-86FF-0BA0B78593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378227"/>
            <a:ext cx="8596668" cy="4663136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>
                <a:solidFill>
                  <a:schemeClr val="accent2"/>
                </a:solidFill>
              </a:rPr>
              <a:t>3</a:t>
            </a:r>
            <a:r>
              <a:rPr lang="en-US" sz="3200" dirty="0"/>
              <a:t>. </a:t>
            </a:r>
            <a:r>
              <a:rPr lang="en-US" sz="3200" dirty="0">
                <a:solidFill>
                  <a:srgbClr val="FF0000"/>
                </a:solidFill>
              </a:rPr>
              <a:t>Migration and limitation- </a:t>
            </a:r>
            <a:r>
              <a:rPr lang="en-US" sz="3200" dirty="0"/>
              <a:t>the greater </a:t>
            </a:r>
            <a:r>
              <a:rPr lang="en-US" sz="3200" dirty="0" err="1"/>
              <a:t>omentum</a:t>
            </a:r>
            <a:r>
              <a:rPr lang="en-US" sz="3200" dirty="0"/>
              <a:t> may limit spread of infection in the peritoneal cavity. Because it will  migrate to the site of any inflammation in the peritoneal cavity and wrap itself around such a site, the greater </a:t>
            </a:r>
            <a:r>
              <a:rPr lang="en-US" sz="3200" dirty="0" err="1"/>
              <a:t>omentum</a:t>
            </a:r>
            <a:r>
              <a:rPr lang="en-US" sz="3200" dirty="0"/>
              <a:t> is commonly referred to as the “policeman “ of the peritoneal cavity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11243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273</TotalTime>
  <Words>789</Words>
  <Application>Microsoft Office PowerPoint</Application>
  <PresentationFormat>Widescreen</PresentationFormat>
  <Paragraphs>92</Paragraphs>
  <Slides>22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6" baseType="lpstr">
      <vt:lpstr>Arial</vt:lpstr>
      <vt:lpstr>Trebuchet MS</vt:lpstr>
      <vt:lpstr>Wingdings 3</vt:lpstr>
      <vt:lpstr>Facet</vt:lpstr>
      <vt:lpstr>Anatomy notes  Presenter  Ruth T Wambua</vt:lpstr>
      <vt:lpstr>Omentum </vt:lpstr>
      <vt:lpstr>PowerPoint Presentation</vt:lpstr>
      <vt:lpstr>Greater omentum</vt:lpstr>
      <vt:lpstr>Ct,</vt:lpstr>
      <vt:lpstr>Ct,</vt:lpstr>
      <vt:lpstr>Contents of greater omentum  </vt:lpstr>
      <vt:lpstr>Functions of greater omentum</vt:lpstr>
      <vt:lpstr>Ct </vt:lpstr>
      <vt:lpstr>Lesser omentum</vt:lpstr>
      <vt:lpstr>Ct, </vt:lpstr>
      <vt:lpstr>MESENTERY </vt:lpstr>
      <vt:lpstr>Ct,</vt:lpstr>
      <vt:lpstr>Ct,</vt:lpstr>
      <vt:lpstr>Overview of mesentery</vt:lpstr>
      <vt:lpstr>Overview of small and large intestine</vt:lpstr>
      <vt:lpstr>Mesentery of small intestines</vt:lpstr>
      <vt:lpstr>Ct,</vt:lpstr>
      <vt:lpstr>Contents of transverse mesocolon</vt:lpstr>
      <vt:lpstr>Sigmoid mesocolon</vt:lpstr>
      <vt:lpstr>Mesoappendix</vt:lpstr>
      <vt:lpstr>Functions of mesentery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Omentum</dc:title>
  <dc:creator>Windows User</dc:creator>
  <cp:lastModifiedBy>Windows User</cp:lastModifiedBy>
  <cp:revision>23</cp:revision>
  <dcterms:created xsi:type="dcterms:W3CDTF">2022-01-30T09:19:19Z</dcterms:created>
  <dcterms:modified xsi:type="dcterms:W3CDTF">2022-01-31T08:45:01Z</dcterms:modified>
</cp:coreProperties>
</file>