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3" r:id="rId27"/>
    <p:sldId id="284" r:id="rId28"/>
    <p:sldId id="285" r:id="rId29"/>
    <p:sldId id="286" r:id="rId30"/>
    <p:sldId id="287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CCF7E-E005-43CF-B648-47F063783B84}" type="datetimeFigureOut">
              <a:rPr lang="en-GB" smtClean="0"/>
              <a:t>15/12/2019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AE76C-4E05-4197-A14E-4E0B9E2F2B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6519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CCF7E-E005-43CF-B648-47F063783B84}" type="datetimeFigureOut">
              <a:rPr lang="en-GB" smtClean="0"/>
              <a:t>15/12/2019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AE76C-4E05-4197-A14E-4E0B9E2F2B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8546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CCF7E-E005-43CF-B648-47F063783B84}" type="datetimeFigureOut">
              <a:rPr lang="en-GB" smtClean="0"/>
              <a:t>15/12/2019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AE76C-4E05-4197-A14E-4E0B9E2F2B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33438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204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8" tIns="45715" rIns="91428" bIns="45715" anchor="ctr"/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/>
          </a:p>
        </p:txBody>
      </p:sp>
      <p:sp>
        <p:nvSpPr>
          <p:cNvPr id="2051" name="Text Placeholder 2050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8" tIns="45715" rIns="91428" bIns="45715"/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/>
          </a:p>
        </p:txBody>
      </p:sp>
      <p:sp>
        <p:nvSpPr>
          <p:cNvPr id="2052" name="Date Placeholder 2051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lIns="91428" tIns="45715" rIns="91428" bIns="45715" anchor="ctr"/>
          <a:lstStyle/>
          <a:p>
            <a:fld id="{3FCCCF7E-E005-43CF-B648-47F063783B84}" type="datetimeFigureOut">
              <a:rPr lang="en-GB" smtClean="0"/>
              <a:t>15/12/2019</a:t>
            </a:fld>
            <a:endParaRPr lang="en-GB"/>
          </a:p>
        </p:txBody>
      </p:sp>
      <p:sp>
        <p:nvSpPr>
          <p:cNvPr id="2053" name="Footer Placeholder 205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8" tIns="45715" rIns="91428" bIns="45715" anchor="ctr"/>
          <a:lstStyle/>
          <a:p>
            <a:endParaRPr lang="en-GB"/>
          </a:p>
        </p:txBody>
      </p:sp>
      <p:sp>
        <p:nvSpPr>
          <p:cNvPr id="2054" name="Slide Number Placeholder 2053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lIns="91428" tIns="45715" rIns="91428" bIns="45715" anchor="ctr"/>
          <a:lstStyle/>
          <a:p>
            <a:fld id="{518AE76C-4E05-4197-A14E-4E0B9E2F2B5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CCF7E-E005-43CF-B648-47F063783B84}" type="datetimeFigureOut">
              <a:rPr lang="en-GB" smtClean="0"/>
              <a:t>15/12/2019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AE76C-4E05-4197-A14E-4E0B9E2F2B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6996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CCF7E-E005-43CF-B648-47F063783B84}" type="datetimeFigureOut">
              <a:rPr lang="en-GB" smtClean="0"/>
              <a:t>15/12/2019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AE76C-4E05-4197-A14E-4E0B9E2F2B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191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CCF7E-E005-43CF-B648-47F063783B84}" type="datetimeFigureOut">
              <a:rPr lang="en-GB" smtClean="0"/>
              <a:t>15/12/2019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AE76C-4E05-4197-A14E-4E0B9E2F2B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4242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CCF7E-E005-43CF-B648-47F063783B84}" type="datetimeFigureOut">
              <a:rPr lang="en-GB" smtClean="0"/>
              <a:t>15/12/2019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AE76C-4E05-4197-A14E-4E0B9E2F2B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838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CCF7E-E005-43CF-B648-47F063783B84}" type="datetimeFigureOut">
              <a:rPr lang="en-GB" smtClean="0"/>
              <a:t>15/12/2019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AE76C-4E05-4197-A14E-4E0B9E2F2B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4121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CCF7E-E005-43CF-B648-47F063783B84}" type="datetimeFigureOut">
              <a:rPr lang="en-GB" smtClean="0"/>
              <a:t>15/12/2019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AE76C-4E05-4197-A14E-4E0B9E2F2B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2382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CCF7E-E005-43CF-B648-47F063783B84}" type="datetimeFigureOut">
              <a:rPr lang="en-GB" smtClean="0"/>
              <a:t>15/12/2019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AE76C-4E05-4197-A14E-4E0B9E2F2B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7327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CCF7E-E005-43CF-B648-47F063783B84}" type="datetimeFigureOut">
              <a:rPr lang="en-GB" smtClean="0"/>
              <a:t>15/12/2019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AE76C-4E05-4197-A14E-4E0B9E2F2B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5089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204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8" tIns="45715" rIns="91428" bIns="45715" anchor="ctr"/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/>
          </a:p>
        </p:txBody>
      </p:sp>
      <p:sp>
        <p:nvSpPr>
          <p:cNvPr id="2051" name="Text Placeholder 2050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8" tIns="45715" rIns="91428" bIns="45715"/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/>
          </a:p>
        </p:txBody>
      </p:sp>
      <p:sp>
        <p:nvSpPr>
          <p:cNvPr id="2052" name="Date Placeholder 2051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lIns="91428" tIns="45715" rIns="91428" bIns="45715" anchor="ctr"/>
          <a:lstStyle/>
          <a:p>
            <a:fld id="{3FCCCF7E-E005-43CF-B648-47F063783B84}" type="datetimeFigureOut">
              <a:rPr lang="en-GB" smtClean="0"/>
              <a:t>15/12/2019</a:t>
            </a:fld>
            <a:endParaRPr lang="en-GB"/>
          </a:p>
        </p:txBody>
      </p:sp>
      <p:sp>
        <p:nvSpPr>
          <p:cNvPr id="2053" name="Footer Placeholder 205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8" tIns="45715" rIns="91428" bIns="45715" anchor="ctr"/>
          <a:lstStyle/>
          <a:p>
            <a:endParaRPr lang="en-GB"/>
          </a:p>
        </p:txBody>
      </p:sp>
      <p:sp>
        <p:nvSpPr>
          <p:cNvPr id="2054" name="Slide Number Placeholder 2053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lIns="91428" tIns="45715" rIns="91428" bIns="45715" anchor="ctr"/>
          <a:lstStyle/>
          <a:p>
            <a:fld id="{518AE76C-4E05-4197-A14E-4E0B9E2F2B55}" type="slidenum">
              <a:rPr lang="en-GB" smtClean="0"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marL="0" indent="0" algn="ctr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4400">
          <a:solidFill>
            <a:srgbClr val="000000"/>
          </a:solidFill>
          <a:latin typeface="Calibri" charset="0"/>
        </a:defRPr>
      </a:lvl1pPr>
    </p:titleStyle>
    <p:bodyStyle>
      <a:lvl1pPr marL="341312" indent="-341312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rgbClr val="000000"/>
          </a:solidFill>
          <a:latin typeface="Calibri" charset="0"/>
        </a:defRPr>
      </a:lvl1pPr>
      <a:lvl2pPr marL="741362" indent="-284162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rgbClr val="000000"/>
          </a:solidFill>
          <a:latin typeface="Calibri" charset="0"/>
        </a:defRPr>
      </a:lvl2pPr>
      <a:lvl3pPr marL="1141412" indent="-227012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rgbClr val="000000"/>
          </a:solidFill>
          <a:latin typeface="Calibri" charset="0"/>
        </a:defRPr>
      </a:lvl3pPr>
      <a:lvl4pPr marL="1598612" indent="-227012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rgbClr val="000000"/>
          </a:solidFill>
          <a:latin typeface="Calibri" charset="0"/>
        </a:defRPr>
      </a:lvl4pPr>
      <a:lvl5pPr marL="2055812" indent="-227012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00"/>
          </a:solidFill>
          <a:latin typeface="Calibri" charset="0"/>
        </a:defRPr>
      </a:lvl5pPr>
    </p:bodyStyle>
    <p:otherStyle>
      <a:lvl1pPr marL="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Calibri" charset="0"/>
        </a:defRPr>
      </a:lvl1pPr>
      <a:lvl2pPr marL="455612" indent="1587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Calibri" charset="0"/>
        </a:defRPr>
      </a:lvl2pPr>
      <a:lvl3pPr marL="912812" indent="1587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Calibri" charset="0"/>
        </a:defRPr>
      </a:lvl3pPr>
      <a:lvl4pPr marL="1370012" indent="1587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Calibri" charset="0"/>
        </a:defRPr>
      </a:lvl4pPr>
      <a:lvl5pPr marL="1827212" indent="1587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Calibri" charset="0"/>
        </a:defRPr>
      </a:lvl5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Oncology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Cancer nursing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15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Metaplasia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600200"/>
            <a:ext cx="7859216" cy="4525963"/>
          </a:xfrm>
        </p:spPr>
        <p:txBody>
          <a:bodyPr/>
          <a:lstStyle/>
          <a:p>
            <a:r>
              <a:rPr lang="en-GB" dirty="0" smtClean="0">
                <a:latin typeface="Times" pitchFamily="18" charset="0"/>
              </a:rPr>
              <a:t>Conversion </a:t>
            </a:r>
            <a:r>
              <a:rPr lang="en-GB" dirty="0">
                <a:latin typeface="Times" pitchFamily="18" charset="0"/>
              </a:rPr>
              <a:t>of one type of </a:t>
            </a:r>
            <a:r>
              <a:rPr lang="en-GB" dirty="0" smtClean="0">
                <a:latin typeface="Times" pitchFamily="18" charset="0"/>
              </a:rPr>
              <a:t>mature cell </a:t>
            </a:r>
            <a:r>
              <a:rPr lang="en-GB" dirty="0">
                <a:latin typeface="Times" pitchFamily="18" charset="0"/>
              </a:rPr>
              <a:t>into another type of cell</a:t>
            </a:r>
            <a:endParaRPr lang="en-GB" dirty="0">
              <a:latin typeface="Times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71600" y="2780928"/>
            <a:ext cx="7992888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sz="2000" b="1" i="0" u="none" strike="noStrike" baseline="0" dirty="0" smtClean="0">
                <a:latin typeface="Times" pitchFamily="18" charset="0"/>
              </a:rPr>
              <a:t>Metastasis: </a:t>
            </a:r>
            <a:r>
              <a:rPr lang="en-GB" sz="2000" b="0" i="0" u="none" strike="noStrike" baseline="0" dirty="0" smtClean="0">
                <a:latin typeface="Times" pitchFamily="18" charset="0"/>
              </a:rPr>
              <a:t>spread of cancer cells from the primary </a:t>
            </a:r>
            <a:r>
              <a:rPr lang="en-GB" sz="2000" b="0" i="0" u="none" strike="noStrike" baseline="0" dirty="0" err="1" smtClean="0">
                <a:latin typeface="Times" pitchFamily="18" charset="0"/>
              </a:rPr>
              <a:t>tumor</a:t>
            </a:r>
            <a:r>
              <a:rPr lang="en-GB" sz="2000" b="0" i="0" u="none" strike="noStrike" baseline="0" dirty="0" smtClean="0">
                <a:latin typeface="Times" pitchFamily="18" charset="0"/>
              </a:rPr>
              <a:t> to distant sites</a:t>
            </a:r>
            <a:endParaRPr lang="en-GB" sz="2000" dirty="0">
              <a:latin typeface="Times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71600" y="3789040"/>
            <a:ext cx="7992888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sz="2000" b="1" i="0" u="none" strike="noStrike" baseline="0" dirty="0" err="1" smtClean="0">
                <a:latin typeface="Times" pitchFamily="18" charset="0"/>
              </a:rPr>
              <a:t>Neoplasia</a:t>
            </a:r>
            <a:r>
              <a:rPr lang="en-GB" sz="2000" b="1" i="0" u="none" strike="noStrike" baseline="0" dirty="0" smtClean="0">
                <a:latin typeface="Times" pitchFamily="18" charset="0"/>
              </a:rPr>
              <a:t>: </a:t>
            </a:r>
            <a:r>
              <a:rPr lang="en-GB" sz="2000" b="0" i="0" u="none" strike="noStrike" baseline="0" dirty="0" smtClean="0">
                <a:latin typeface="Times" pitchFamily="18" charset="0"/>
              </a:rPr>
              <a:t>uncontrolled cell growth that follows no physiologic demand</a:t>
            </a:r>
            <a:endParaRPr lang="en-GB" sz="2000" dirty="0">
              <a:latin typeface="Times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71600" y="4509120"/>
            <a:ext cx="7992888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sz="2000" b="1" i="0" u="none" strike="noStrike" baseline="0" dirty="0" smtClean="0">
                <a:latin typeface="Times" pitchFamily="18" charset="0"/>
              </a:rPr>
              <a:t>Staging: </a:t>
            </a:r>
            <a:r>
              <a:rPr lang="en-GB" sz="2000" b="0" i="0" u="none" strike="noStrike" baseline="0" dirty="0" smtClean="0">
                <a:latin typeface="Times" pitchFamily="18" charset="0"/>
              </a:rPr>
              <a:t>process of determining the size and spread, or metastasis, of a </a:t>
            </a:r>
            <a:r>
              <a:rPr lang="en-GB" sz="2000" b="0" i="0" u="none" strike="noStrike" baseline="0" dirty="0" err="1" smtClean="0">
                <a:latin typeface="Times" pitchFamily="18" charset="0"/>
              </a:rPr>
              <a:t>tumor</a:t>
            </a:r>
            <a:endParaRPr lang="en-GB" sz="2000" dirty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5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17457"/>
            <a:ext cx="7920880" cy="1143000"/>
          </a:xfrm>
        </p:spPr>
        <p:txBody>
          <a:bodyPr/>
          <a:lstStyle/>
          <a:p>
            <a:r>
              <a:rPr lang="en-GB" sz="3200" b="1" dirty="0">
                <a:latin typeface="Times" pitchFamily="18" charset="0"/>
              </a:rPr>
              <a:t>CHARACTERISTICS</a:t>
            </a:r>
            <a:br>
              <a:rPr lang="en-GB" sz="3200" b="1" dirty="0">
                <a:latin typeface="Times" pitchFamily="18" charset="0"/>
              </a:rPr>
            </a:br>
            <a:r>
              <a:rPr lang="en-GB" sz="3200" b="1" dirty="0">
                <a:latin typeface="Times" pitchFamily="18" charset="0"/>
              </a:rPr>
              <a:t>OF MALIGNANT CELLS</a:t>
            </a:r>
            <a:endParaRPr lang="en-GB" sz="3200" dirty="0">
              <a:latin typeface="Times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035" y="1412776"/>
            <a:ext cx="8229600" cy="4525963"/>
          </a:xfrm>
        </p:spPr>
        <p:txBody>
          <a:bodyPr/>
          <a:lstStyle/>
          <a:p>
            <a:r>
              <a:rPr lang="en-GB" dirty="0"/>
              <a:t>The cell membranes are altered </a:t>
            </a:r>
            <a:r>
              <a:rPr lang="en-GB" dirty="0" smtClean="0"/>
              <a:t>in cancer </a:t>
            </a:r>
            <a:r>
              <a:rPr lang="en-GB" dirty="0"/>
              <a:t>cells, which affects fluid movement in and out of </a:t>
            </a:r>
            <a:r>
              <a:rPr lang="en-GB" dirty="0" smtClean="0"/>
              <a:t>the cell</a:t>
            </a:r>
            <a:r>
              <a:rPr lang="en-GB" dirty="0"/>
              <a:t>. 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The </a:t>
            </a:r>
            <a:r>
              <a:rPr lang="en-GB" dirty="0"/>
              <a:t>cell membrane of malignant cells also contains </a:t>
            </a:r>
            <a:r>
              <a:rPr lang="en-GB" dirty="0" smtClean="0"/>
              <a:t>proteins called </a:t>
            </a:r>
            <a:r>
              <a:rPr lang="en-GB" b="1" dirty="0" err="1"/>
              <a:t>tumor</a:t>
            </a:r>
            <a:r>
              <a:rPr lang="en-GB" b="1" dirty="0"/>
              <a:t>-specific </a:t>
            </a:r>
            <a:r>
              <a:rPr lang="en-GB" b="1" dirty="0" smtClean="0"/>
              <a:t>antigens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095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2152" y="1628800"/>
            <a:ext cx="8229600" cy="4525963"/>
          </a:xfrm>
        </p:spPr>
        <p:txBody>
          <a:bodyPr/>
          <a:lstStyle/>
          <a:p>
            <a:r>
              <a:rPr lang="en-GB" dirty="0">
                <a:latin typeface="Times" pitchFamily="18" charset="0"/>
              </a:rPr>
              <a:t>Typically, nuclei of cancer cells are large and irregularly </a:t>
            </a:r>
            <a:r>
              <a:rPr lang="en-GB" dirty="0" smtClean="0">
                <a:latin typeface="Times" pitchFamily="18" charset="0"/>
              </a:rPr>
              <a:t>shaped (</a:t>
            </a:r>
            <a:r>
              <a:rPr lang="en-GB" dirty="0" err="1" smtClean="0">
                <a:latin typeface="Times" pitchFamily="18" charset="0"/>
              </a:rPr>
              <a:t>pleomorphism</a:t>
            </a:r>
            <a:r>
              <a:rPr lang="en-GB" dirty="0">
                <a:latin typeface="Times" pitchFamily="18" charset="0"/>
              </a:rPr>
              <a:t>).</a:t>
            </a:r>
            <a:endParaRPr lang="en-GB" dirty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49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INVASION AND METASTASIS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600" dirty="0">
                <a:latin typeface="Times" pitchFamily="18" charset="0"/>
              </a:rPr>
              <a:t>Malignant disease processes have the ability to allow the spread </a:t>
            </a:r>
            <a:r>
              <a:rPr lang="en-GB" sz="3600" dirty="0" smtClean="0">
                <a:latin typeface="Times" pitchFamily="18" charset="0"/>
              </a:rPr>
              <a:t>or transfer </a:t>
            </a:r>
            <a:r>
              <a:rPr lang="en-GB" sz="3600" dirty="0">
                <a:latin typeface="Times" pitchFamily="18" charset="0"/>
              </a:rPr>
              <a:t>of cancerous cells from one organ or body part to </a:t>
            </a:r>
            <a:r>
              <a:rPr lang="en-GB" sz="3600" dirty="0" smtClean="0">
                <a:latin typeface="Times" pitchFamily="18" charset="0"/>
              </a:rPr>
              <a:t>another by </a:t>
            </a:r>
            <a:r>
              <a:rPr lang="en-GB" sz="3600" b="1" dirty="0">
                <a:latin typeface="Times" pitchFamily="18" charset="0"/>
              </a:rPr>
              <a:t>invasion</a:t>
            </a:r>
            <a:r>
              <a:rPr lang="en-GB" sz="3600" dirty="0">
                <a:latin typeface="Times" pitchFamily="18" charset="0"/>
              </a:rPr>
              <a:t> and </a:t>
            </a:r>
            <a:r>
              <a:rPr lang="en-GB" sz="3600" b="1" dirty="0">
                <a:latin typeface="Times" pitchFamily="18" charset="0"/>
              </a:rPr>
              <a:t>metastasis</a:t>
            </a:r>
            <a:endParaRPr lang="en-GB" sz="3600" b="1" dirty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96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>
                <a:latin typeface="Times" pitchFamily="18" charset="0"/>
              </a:rPr>
              <a:t>Characteristics of Benign and Malignant Neoplasms</a:t>
            </a:r>
            <a:endParaRPr lang="en-GB" sz="4000" dirty="0">
              <a:latin typeface="Times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1315525"/>
              </p:ext>
            </p:extLst>
          </p:nvPr>
        </p:nvGraphicFramePr>
        <p:xfrm>
          <a:off x="881063" y="1628775"/>
          <a:ext cx="8229600" cy="3688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800" b="1" i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Cell characteristics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i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Well-differentiated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i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Cells are undifferentiated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b="1" i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Mode of growth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i="0" u="none" strike="noStrike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Tumor</a:t>
                      </a:r>
                      <a:r>
                        <a:rPr lang="en-GB" sz="1800" b="1" i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grows by expansion</a:t>
                      </a:r>
                    </a:p>
                    <a:p>
                      <a:r>
                        <a:rPr lang="en-GB" sz="1800" b="1" i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usually encapsulated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i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Grows at the periphery and sends out processes that</a:t>
                      </a:r>
                    </a:p>
                    <a:p>
                      <a:r>
                        <a:rPr lang="en-GB" sz="1800" b="1" i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infiltrate and destroy the surrounding tissues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b="1" i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Rate of growth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slow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variable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b="1" i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Metastasis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Yes: blood/</a:t>
                      </a:r>
                      <a:r>
                        <a:rPr lang="en-GB" b="1" dirty="0" err="1" smtClean="0">
                          <a:solidFill>
                            <a:schemeClr val="tx1"/>
                          </a:solidFill>
                        </a:rPr>
                        <a:t>lymphatics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b="1" i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General effects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Localized effects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Generalized  effects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b="1" i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Tissue destruction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Yes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b="1" i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Ability to cause death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err="1" smtClean="0">
                          <a:solidFill>
                            <a:schemeClr val="tx1"/>
                          </a:solidFill>
                        </a:rPr>
                        <a:t>Usu</a:t>
                      </a:r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 fatal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063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Metastatic mechanisms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68760"/>
            <a:ext cx="8229600" cy="4525963"/>
          </a:xfrm>
        </p:spPr>
        <p:txBody>
          <a:bodyPr/>
          <a:lstStyle/>
          <a:p>
            <a:r>
              <a:rPr lang="en-GB" dirty="0" err="1" smtClean="0">
                <a:latin typeface="Times" pitchFamily="18" charset="0"/>
              </a:rPr>
              <a:t>Hematogeneous</a:t>
            </a:r>
            <a:r>
              <a:rPr lang="en-GB" dirty="0" smtClean="0">
                <a:latin typeface="Times" pitchFamily="18" charset="0"/>
              </a:rPr>
              <a:t> spread</a:t>
            </a:r>
          </a:p>
          <a:p>
            <a:r>
              <a:rPr lang="en-GB" dirty="0" smtClean="0">
                <a:latin typeface="Times" pitchFamily="18" charset="0"/>
              </a:rPr>
              <a:t>Lymphatic spread</a:t>
            </a:r>
          </a:p>
          <a:p>
            <a:r>
              <a:rPr lang="en-GB" dirty="0" smtClean="0">
                <a:latin typeface="Times" pitchFamily="18" charset="0"/>
              </a:rPr>
              <a:t>Angiogenesis </a:t>
            </a:r>
            <a:endParaRPr lang="en-GB" dirty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65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548680"/>
          </a:xfrm>
        </p:spPr>
        <p:txBody>
          <a:bodyPr/>
          <a:lstStyle/>
          <a:p>
            <a:r>
              <a:rPr lang="en-GB" dirty="0" err="1">
                <a:latin typeface="Times" pitchFamily="18" charset="0"/>
              </a:rPr>
              <a:t>Tumors</a:t>
            </a:r>
            <a:r>
              <a:rPr lang="en-GB" dirty="0">
                <a:latin typeface="Times" pitchFamily="18" charset="0"/>
              </a:rPr>
              <a:t> and Tissue Types</a:t>
            </a:r>
            <a:endParaRPr lang="en-GB" dirty="0">
              <a:latin typeface="Times" pitchFamily="18" charset="0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9144000" cy="6273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747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2929" y="0"/>
            <a:ext cx="8229600" cy="490066"/>
          </a:xfrm>
        </p:spPr>
        <p:txBody>
          <a:bodyPr/>
          <a:lstStyle/>
          <a:p>
            <a:r>
              <a:rPr lang="en-GB" sz="2800" b="1" dirty="0"/>
              <a:t>Responsibilities of the Nurse in Cancer </a:t>
            </a:r>
            <a:r>
              <a:rPr lang="en-GB" sz="2800" b="1" dirty="0" smtClean="0"/>
              <a:t>Care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5833" y="764704"/>
            <a:ext cx="8229600" cy="5328592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 smtClean="0"/>
              <a:t>• </a:t>
            </a:r>
            <a:r>
              <a:rPr lang="en-GB" sz="2400" dirty="0"/>
              <a:t>Support the idea that cancer is a chronic illness that has </a:t>
            </a:r>
            <a:r>
              <a:rPr lang="en-GB" sz="2400" dirty="0" smtClean="0"/>
              <a:t>acute exacerbations </a:t>
            </a:r>
            <a:r>
              <a:rPr lang="en-GB" sz="2400" dirty="0"/>
              <a:t>rather than one that is synonymous with </a:t>
            </a:r>
            <a:r>
              <a:rPr lang="en-GB" sz="2400" dirty="0" smtClean="0"/>
              <a:t>death and </a:t>
            </a:r>
            <a:r>
              <a:rPr lang="en-GB" sz="2400" dirty="0"/>
              <a:t>suffering.</a:t>
            </a:r>
          </a:p>
          <a:p>
            <a:pPr marL="0" indent="0">
              <a:buNone/>
            </a:pPr>
            <a:r>
              <a:rPr lang="en-GB" sz="2400" dirty="0"/>
              <a:t>• Assess own level of knowledge relative to the </a:t>
            </a:r>
            <a:r>
              <a:rPr lang="en-GB" sz="2400" dirty="0" smtClean="0"/>
              <a:t>pathophysiology of </a:t>
            </a:r>
            <a:r>
              <a:rPr lang="en-GB" sz="2400" dirty="0"/>
              <a:t>the disease process.</a:t>
            </a:r>
          </a:p>
          <a:p>
            <a:pPr marL="0" indent="0">
              <a:buNone/>
            </a:pPr>
            <a:r>
              <a:rPr lang="en-GB" sz="2400" dirty="0"/>
              <a:t>• Make use of current research findings and practices in the </a:t>
            </a:r>
            <a:r>
              <a:rPr lang="en-GB" sz="2400" dirty="0" smtClean="0"/>
              <a:t>care of </a:t>
            </a:r>
            <a:r>
              <a:rPr lang="en-GB" sz="2400" dirty="0"/>
              <a:t>the patient with cancer and his or her family.</a:t>
            </a:r>
          </a:p>
          <a:p>
            <a:pPr marL="0" indent="0">
              <a:buNone/>
            </a:pPr>
            <a:r>
              <a:rPr lang="en-GB" sz="2400" dirty="0"/>
              <a:t>• Identify patients at high risk for cancer.</a:t>
            </a:r>
          </a:p>
          <a:p>
            <a:pPr marL="0" indent="0">
              <a:buNone/>
            </a:pPr>
            <a:r>
              <a:rPr lang="en-GB" sz="2400" dirty="0"/>
              <a:t>• Participate in primary and secondary prevention efforts.</a:t>
            </a:r>
          </a:p>
          <a:p>
            <a:pPr marL="0" indent="0">
              <a:buNone/>
            </a:pPr>
            <a:r>
              <a:rPr lang="en-GB" sz="2400" dirty="0"/>
              <a:t>• Assess the nursing care needs of the patient with cancer.</a:t>
            </a:r>
          </a:p>
          <a:p>
            <a:pPr marL="0" indent="0">
              <a:buNone/>
            </a:pPr>
            <a:r>
              <a:rPr lang="en-GB" sz="2400" dirty="0"/>
              <a:t>• Assess the learning needs, desires, and capabilities of the </a:t>
            </a:r>
            <a:r>
              <a:rPr lang="en-GB" sz="2400" dirty="0" smtClean="0"/>
              <a:t>patient with </a:t>
            </a:r>
            <a:r>
              <a:rPr lang="en-GB" sz="2400" dirty="0"/>
              <a:t>cancer.</a:t>
            </a:r>
          </a:p>
          <a:p>
            <a:pPr marL="0" indent="0">
              <a:buNone/>
            </a:pPr>
            <a:r>
              <a:rPr lang="en-GB" sz="2400" dirty="0"/>
              <a:t>• Identify nursing problems of the patient and the family.</a:t>
            </a:r>
          </a:p>
          <a:p>
            <a:pPr marL="0" indent="0">
              <a:buNone/>
            </a:pPr>
            <a:r>
              <a:rPr lang="en-GB" sz="2400" dirty="0" smtClean="0"/>
              <a:t>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28008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319" y="0"/>
            <a:ext cx="8229600" cy="908720"/>
          </a:xfrm>
        </p:spPr>
        <p:txBody>
          <a:bodyPr/>
          <a:lstStyle/>
          <a:p>
            <a:r>
              <a:rPr lang="en-GB" dirty="0" smtClean="0"/>
              <a:t>Responsibilities…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8354" y="908720"/>
            <a:ext cx="8229600" cy="4968552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• Assess the social support networks available to the patient.</a:t>
            </a:r>
          </a:p>
          <a:p>
            <a:pPr marL="0" indent="0">
              <a:buNone/>
            </a:pPr>
            <a:r>
              <a:rPr lang="en-GB" sz="2000" dirty="0"/>
              <a:t>• Plan appropriate interventions with the patient and the family.</a:t>
            </a:r>
          </a:p>
          <a:p>
            <a:pPr marL="0" indent="0">
              <a:buNone/>
            </a:pPr>
            <a:r>
              <a:rPr lang="en-GB" sz="2000" dirty="0"/>
              <a:t>• Assist the patient to identify strengths and limitations.</a:t>
            </a:r>
          </a:p>
          <a:p>
            <a:pPr marL="0" indent="0">
              <a:buNone/>
            </a:pPr>
            <a:r>
              <a:rPr lang="en-GB" sz="2000" dirty="0"/>
              <a:t>• Assist the patient to design short-term and long-term goals for care.</a:t>
            </a:r>
          </a:p>
          <a:p>
            <a:pPr marL="0" indent="0">
              <a:buNone/>
            </a:pPr>
            <a:r>
              <a:rPr lang="en-GB" sz="2000" dirty="0"/>
              <a:t>• Implement a nursing care plan that interfaces with the medical care regimen and that is consistent with the established goals.</a:t>
            </a:r>
          </a:p>
          <a:p>
            <a:pPr marL="0" indent="0">
              <a:buNone/>
            </a:pPr>
            <a:r>
              <a:rPr lang="en-GB" sz="2000" dirty="0"/>
              <a:t>• Collaborate with members of a multidisciplinary team to foster continuity of care.</a:t>
            </a:r>
          </a:p>
          <a:p>
            <a:pPr marL="0" indent="0">
              <a:buNone/>
            </a:pPr>
            <a:r>
              <a:rPr lang="en-GB" sz="2000" dirty="0"/>
              <a:t>• Evaluate the goals and resultant outcomes of care with the patient, the family, and members of the multidisciplinary team.</a:t>
            </a:r>
          </a:p>
          <a:p>
            <a:pPr marL="0" indent="0">
              <a:buNone/>
            </a:pPr>
            <a:r>
              <a:rPr lang="en-GB" sz="2000" dirty="0"/>
              <a:t>• Reassess and redesign the direction of the care as determined by the evaluation</a:t>
            </a:r>
          </a:p>
        </p:txBody>
      </p:sp>
    </p:spTree>
    <p:extLst>
      <p:ext uri="{BB962C8B-B14F-4D97-AF65-F5344CB8AC3E}">
        <p14:creationId xmlns:p14="http://schemas.microsoft.com/office/powerpoint/2010/main" val="282019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634082"/>
          </a:xfrm>
        </p:spPr>
        <p:txBody>
          <a:bodyPr/>
          <a:lstStyle/>
          <a:p>
            <a:r>
              <a:rPr lang="en-GB" b="1" dirty="0"/>
              <a:t>Carcinogenesis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836712"/>
            <a:ext cx="8229600" cy="4525963"/>
          </a:xfrm>
        </p:spPr>
        <p:txBody>
          <a:bodyPr/>
          <a:lstStyle/>
          <a:p>
            <a:r>
              <a:rPr lang="en-GB" dirty="0"/>
              <a:t>Malignant transformation, or </a:t>
            </a:r>
            <a:r>
              <a:rPr lang="en-GB" b="1" dirty="0" smtClean="0"/>
              <a:t>carcinogenesis</a:t>
            </a:r>
            <a:r>
              <a:rPr lang="en-GB" dirty="0" smtClean="0"/>
              <a:t>, has three-steps: </a:t>
            </a:r>
          </a:p>
          <a:p>
            <a:pPr lvl="1"/>
            <a:r>
              <a:rPr lang="en-GB" dirty="0" smtClean="0"/>
              <a:t>Initiation</a:t>
            </a:r>
            <a:r>
              <a:rPr lang="en-GB" dirty="0"/>
              <a:t>, </a:t>
            </a:r>
            <a:endParaRPr lang="en-GB" dirty="0" smtClean="0"/>
          </a:p>
          <a:p>
            <a:pPr lvl="1"/>
            <a:r>
              <a:rPr lang="en-GB" dirty="0" smtClean="0"/>
              <a:t>Promotion</a:t>
            </a:r>
            <a:r>
              <a:rPr lang="en-GB" dirty="0"/>
              <a:t>, </a:t>
            </a:r>
            <a:r>
              <a:rPr lang="en-GB" dirty="0" smtClean="0"/>
              <a:t>and</a:t>
            </a:r>
          </a:p>
          <a:p>
            <a:pPr lvl="1"/>
            <a:r>
              <a:rPr lang="en-GB" dirty="0" smtClean="0"/>
              <a:t>Progression</a:t>
            </a:r>
            <a:r>
              <a:rPr lang="en-GB" dirty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823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Epidemiology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628800"/>
            <a:ext cx="8229600" cy="4525963"/>
          </a:xfrm>
        </p:spPr>
        <p:txBody>
          <a:bodyPr/>
          <a:lstStyle/>
          <a:p>
            <a:r>
              <a:rPr lang="en-GB" dirty="0" smtClean="0"/>
              <a:t>All age groups</a:t>
            </a:r>
          </a:p>
          <a:p>
            <a:r>
              <a:rPr lang="en-GB" dirty="0" smtClean="0"/>
              <a:t>However:</a:t>
            </a:r>
          </a:p>
          <a:p>
            <a:pPr lvl="1"/>
            <a:r>
              <a:rPr lang="en-GB" dirty="0" smtClean="0"/>
              <a:t>M&gt;F</a:t>
            </a:r>
          </a:p>
          <a:p>
            <a:pPr lvl="1"/>
            <a:r>
              <a:rPr lang="en-GB" dirty="0" smtClean="0"/>
              <a:t>Elderly&gt;young</a:t>
            </a:r>
          </a:p>
          <a:p>
            <a:pPr lvl="1"/>
            <a:r>
              <a:rPr lang="en-GB" dirty="0" smtClean="0"/>
              <a:t>&gt;in </a:t>
            </a:r>
            <a:r>
              <a:rPr lang="en-GB" smtClean="0"/>
              <a:t>industrialiazed</a:t>
            </a:r>
            <a:r>
              <a:rPr lang="en-GB" dirty="0" smtClean="0"/>
              <a:t> countries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24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Initiation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827584" y="1700808"/>
            <a:ext cx="813690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GB" sz="2800" dirty="0" smtClean="0">
                <a:latin typeface="Times" pitchFamily="18" charset="0"/>
              </a:rPr>
              <a:t>The first step.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GB" sz="2800" dirty="0" smtClean="0">
                <a:latin typeface="Times" pitchFamily="18" charset="0"/>
              </a:rPr>
              <a:t>Initiators (carcinogens), such as chemicals, physical factors, and biologic agents, escape normal enzymatic mechanisms and alter the genetic structure of the cellular DNA. [Mutation]</a:t>
            </a:r>
            <a:endParaRPr lang="en-GB" sz="2800" dirty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23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Promotion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Times" pitchFamily="18" charset="0"/>
              </a:rPr>
              <a:t>repeated exposure to promoting </a:t>
            </a:r>
            <a:r>
              <a:rPr lang="en-GB" dirty="0" smtClean="0">
                <a:latin typeface="Times" pitchFamily="18" charset="0"/>
              </a:rPr>
              <a:t>agents (co-carcinogens</a:t>
            </a:r>
            <a:r>
              <a:rPr lang="en-GB" dirty="0">
                <a:latin typeface="Times" pitchFamily="18" charset="0"/>
              </a:rPr>
              <a:t>) causes the expression </a:t>
            </a:r>
            <a:r>
              <a:rPr lang="en-GB" dirty="0" smtClean="0">
                <a:latin typeface="Times" pitchFamily="18" charset="0"/>
              </a:rPr>
              <a:t>of abnormal </a:t>
            </a:r>
            <a:r>
              <a:rPr lang="en-GB" dirty="0">
                <a:latin typeface="Times" pitchFamily="18" charset="0"/>
              </a:rPr>
              <a:t>or mutant </a:t>
            </a:r>
            <a:r>
              <a:rPr lang="en-GB" dirty="0" smtClean="0">
                <a:latin typeface="Times" pitchFamily="18" charset="0"/>
              </a:rPr>
              <a:t>genetic information </a:t>
            </a:r>
            <a:r>
              <a:rPr lang="en-GB" dirty="0">
                <a:latin typeface="Times" pitchFamily="18" charset="0"/>
              </a:rPr>
              <a:t>even after long latency periods</a:t>
            </a:r>
            <a:endParaRPr lang="en-GB" dirty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71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 smtClean="0"/>
              <a:t>Progression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268760"/>
            <a:ext cx="7931224" cy="4525963"/>
          </a:xfrm>
        </p:spPr>
        <p:txBody>
          <a:bodyPr/>
          <a:lstStyle/>
          <a:p>
            <a:r>
              <a:rPr lang="en-GB" dirty="0" smtClean="0">
                <a:latin typeface="Times" pitchFamily="18" charset="0"/>
              </a:rPr>
              <a:t>Third </a:t>
            </a:r>
            <a:r>
              <a:rPr lang="en-GB" dirty="0">
                <a:latin typeface="Times" pitchFamily="18" charset="0"/>
              </a:rPr>
              <a:t>step of cellular carcinogenesis. </a:t>
            </a:r>
            <a:endParaRPr lang="en-GB" dirty="0" smtClean="0">
              <a:latin typeface="Times" pitchFamily="18" charset="0"/>
            </a:endParaRPr>
          </a:p>
          <a:p>
            <a:r>
              <a:rPr lang="en-GB" dirty="0" smtClean="0">
                <a:latin typeface="Times" pitchFamily="18" charset="0"/>
              </a:rPr>
              <a:t>The cellular changes </a:t>
            </a:r>
            <a:r>
              <a:rPr lang="en-GB" dirty="0">
                <a:latin typeface="Times" pitchFamily="18" charset="0"/>
              </a:rPr>
              <a:t>formed during initiation and promotion </a:t>
            </a:r>
            <a:r>
              <a:rPr lang="en-GB" dirty="0" smtClean="0">
                <a:latin typeface="Times" pitchFamily="18" charset="0"/>
              </a:rPr>
              <a:t>now exhibit </a:t>
            </a:r>
            <a:r>
              <a:rPr lang="en-GB" dirty="0">
                <a:latin typeface="Times" pitchFamily="18" charset="0"/>
              </a:rPr>
              <a:t>increased malignant </a:t>
            </a:r>
            <a:r>
              <a:rPr lang="en-GB" dirty="0" err="1" smtClean="0">
                <a:latin typeface="Times" pitchFamily="18" charset="0"/>
              </a:rPr>
              <a:t>behavior</a:t>
            </a:r>
            <a:endParaRPr lang="en-GB" dirty="0" smtClean="0">
              <a:latin typeface="Times" pitchFamily="18" charset="0"/>
            </a:endParaRPr>
          </a:p>
          <a:p>
            <a:r>
              <a:rPr lang="en-GB" dirty="0">
                <a:latin typeface="Times" pitchFamily="18" charset="0"/>
              </a:rPr>
              <a:t>These cells now show </a:t>
            </a:r>
            <a:r>
              <a:rPr lang="en-GB" dirty="0" smtClean="0">
                <a:latin typeface="Times" pitchFamily="18" charset="0"/>
              </a:rPr>
              <a:t>a propensity </a:t>
            </a:r>
            <a:r>
              <a:rPr lang="en-GB" dirty="0">
                <a:latin typeface="Times" pitchFamily="18" charset="0"/>
              </a:rPr>
              <a:t>to invade adjacent tissues and to metastasize. </a:t>
            </a:r>
            <a:endParaRPr lang="en-GB" dirty="0" smtClean="0">
              <a:latin typeface="Times" pitchFamily="18" charset="0"/>
            </a:endParaRPr>
          </a:p>
          <a:p>
            <a:r>
              <a:rPr lang="en-GB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" pitchFamily="18" charset="0"/>
              </a:rPr>
              <a:t>Agents that </a:t>
            </a:r>
            <a:r>
              <a:rPr lang="en-GB" b="1" dirty="0">
                <a:solidFill>
                  <a:schemeClr val="tx2">
                    <a:lumMod val="40000"/>
                    <a:lumOff val="60000"/>
                  </a:schemeClr>
                </a:solidFill>
                <a:latin typeface="Times" pitchFamily="18" charset="0"/>
              </a:rPr>
              <a:t>initiate or promote </a:t>
            </a:r>
            <a:r>
              <a:rPr lang="en-GB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" pitchFamily="18" charset="0"/>
              </a:rPr>
              <a:t>cellular transformation </a:t>
            </a:r>
            <a:r>
              <a:rPr lang="en-GB" b="1" dirty="0">
                <a:solidFill>
                  <a:schemeClr val="tx2">
                    <a:lumMod val="40000"/>
                    <a:lumOff val="60000"/>
                  </a:schemeClr>
                </a:solidFill>
                <a:latin typeface="Times" pitchFamily="18" charset="0"/>
              </a:rPr>
              <a:t>are referred to </a:t>
            </a:r>
            <a:r>
              <a:rPr lang="en-GB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" pitchFamily="18" charset="0"/>
              </a:rPr>
              <a:t>as carcinogens</a:t>
            </a:r>
            <a:r>
              <a:rPr lang="en-GB" b="1" dirty="0">
                <a:solidFill>
                  <a:schemeClr val="tx2">
                    <a:lumMod val="40000"/>
                    <a:lumOff val="60000"/>
                  </a:schemeClr>
                </a:solidFill>
                <a:latin typeface="Times" pitchFamily="18" charset="0"/>
              </a:rPr>
              <a:t>.</a:t>
            </a:r>
            <a:endParaRPr lang="en-GB" b="1" dirty="0">
              <a:solidFill>
                <a:schemeClr val="tx2">
                  <a:lumMod val="40000"/>
                  <a:lumOff val="60000"/>
                </a:schemeClr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33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2813" y="0"/>
            <a:ext cx="8229600" cy="1143000"/>
          </a:xfrm>
        </p:spPr>
        <p:txBody>
          <a:bodyPr/>
          <a:lstStyle/>
          <a:p>
            <a:r>
              <a:rPr lang="en-GB" b="1" dirty="0">
                <a:latin typeface="Times" pitchFamily="18" charset="0"/>
              </a:rPr>
              <a:t>ETIOLOGY</a:t>
            </a:r>
            <a:endParaRPr lang="en-GB" dirty="0">
              <a:latin typeface="Times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196752"/>
            <a:ext cx="8172400" cy="5544616"/>
          </a:xfrm>
        </p:spPr>
        <p:txBody>
          <a:bodyPr/>
          <a:lstStyle/>
          <a:p>
            <a:r>
              <a:rPr lang="en-GB" dirty="0">
                <a:latin typeface="Times" pitchFamily="18" charset="0"/>
              </a:rPr>
              <a:t>Viruses and </a:t>
            </a:r>
            <a:r>
              <a:rPr lang="en-GB" dirty="0" smtClean="0">
                <a:latin typeface="Times" pitchFamily="18" charset="0"/>
              </a:rPr>
              <a:t>Bacteria: HPV</a:t>
            </a:r>
          </a:p>
          <a:p>
            <a:r>
              <a:rPr lang="en-GB" dirty="0">
                <a:latin typeface="Times" pitchFamily="18" charset="0"/>
              </a:rPr>
              <a:t>Physical </a:t>
            </a:r>
            <a:r>
              <a:rPr lang="en-GB" dirty="0" smtClean="0">
                <a:latin typeface="Times" pitchFamily="18" charset="0"/>
              </a:rPr>
              <a:t>Agents: UV rays</a:t>
            </a:r>
          </a:p>
          <a:p>
            <a:r>
              <a:rPr lang="en-GB" dirty="0">
                <a:latin typeface="Times" pitchFamily="18" charset="0"/>
              </a:rPr>
              <a:t>Chemical </a:t>
            </a:r>
            <a:r>
              <a:rPr lang="en-GB" dirty="0" smtClean="0">
                <a:latin typeface="Times" pitchFamily="18" charset="0"/>
              </a:rPr>
              <a:t>Agents: Tobacco</a:t>
            </a:r>
          </a:p>
          <a:p>
            <a:r>
              <a:rPr lang="en-GB" dirty="0">
                <a:latin typeface="Times" pitchFamily="18" charset="0"/>
              </a:rPr>
              <a:t>Genetic and Familial </a:t>
            </a:r>
            <a:r>
              <a:rPr lang="en-GB" dirty="0" smtClean="0">
                <a:latin typeface="Times" pitchFamily="18" charset="0"/>
              </a:rPr>
              <a:t>Factors: </a:t>
            </a:r>
            <a:r>
              <a:rPr lang="en-GB" dirty="0" err="1" smtClean="0">
                <a:latin typeface="Times" pitchFamily="18" charset="0"/>
              </a:rPr>
              <a:t>Burkitt’s</a:t>
            </a:r>
            <a:r>
              <a:rPr lang="en-GB" dirty="0" smtClean="0">
                <a:latin typeface="Times" pitchFamily="18" charset="0"/>
              </a:rPr>
              <a:t> lymphoma/CML</a:t>
            </a:r>
          </a:p>
          <a:p>
            <a:r>
              <a:rPr lang="en-GB" dirty="0">
                <a:latin typeface="Times" pitchFamily="18" charset="0"/>
              </a:rPr>
              <a:t>Dietary </a:t>
            </a:r>
            <a:r>
              <a:rPr lang="en-GB" dirty="0" smtClean="0">
                <a:latin typeface="Times" pitchFamily="18" charset="0"/>
              </a:rPr>
              <a:t>Factors: Fats/alcohol</a:t>
            </a:r>
          </a:p>
          <a:p>
            <a:r>
              <a:rPr lang="en-GB" dirty="0">
                <a:latin typeface="Times" pitchFamily="18" charset="0"/>
              </a:rPr>
              <a:t>Hormonal </a:t>
            </a:r>
            <a:r>
              <a:rPr lang="en-GB" dirty="0" smtClean="0">
                <a:latin typeface="Times" pitchFamily="18" charset="0"/>
              </a:rPr>
              <a:t>Agents: </a:t>
            </a:r>
            <a:r>
              <a:rPr lang="en-GB" dirty="0" err="1" smtClean="0">
                <a:latin typeface="Times" pitchFamily="18" charset="0"/>
              </a:rPr>
              <a:t>Diethylstilbestrol</a:t>
            </a:r>
            <a:endParaRPr lang="en-GB" dirty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80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Detection and Prevention of Cancer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600200"/>
            <a:ext cx="7715200" cy="4525963"/>
          </a:xfrm>
        </p:spPr>
        <p:txBody>
          <a:bodyPr/>
          <a:lstStyle/>
          <a:p>
            <a:r>
              <a:rPr lang="en-GB" dirty="0" smtClean="0">
                <a:latin typeface="Times" pitchFamily="18" charset="0"/>
              </a:rPr>
              <a:t>Primary prevention</a:t>
            </a:r>
          </a:p>
          <a:p>
            <a:r>
              <a:rPr lang="en-GB" dirty="0" smtClean="0">
                <a:latin typeface="Times" pitchFamily="18" charset="0"/>
              </a:rPr>
              <a:t>Secondary prevention</a:t>
            </a:r>
            <a:endParaRPr lang="en-GB" dirty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8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88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384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 dirty="0"/>
              <a:t>TUMOR STAGING AND GRADING</a:t>
            </a:r>
            <a:endParaRPr lang="en-GB" sz="4000" dirty="0"/>
          </a:p>
        </p:txBody>
      </p:sp>
      <p:sp>
        <p:nvSpPr>
          <p:cNvPr id="4" name="Rectangle 3"/>
          <p:cNvSpPr/>
          <p:nvPr/>
        </p:nvSpPr>
        <p:spPr>
          <a:xfrm>
            <a:off x="971600" y="1412776"/>
            <a:ext cx="806489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GB" sz="2800" b="1" i="0" u="none" strike="noStrike" baseline="0" dirty="0" smtClean="0">
                <a:latin typeface="Times" pitchFamily="18" charset="0"/>
              </a:rPr>
              <a:t>Staging </a:t>
            </a:r>
            <a:r>
              <a:rPr lang="en-GB" sz="2800" b="0" i="0" u="none" strike="noStrike" baseline="0" dirty="0" smtClean="0">
                <a:latin typeface="Times" pitchFamily="18" charset="0"/>
              </a:rPr>
              <a:t>determines the </a:t>
            </a:r>
            <a:r>
              <a:rPr lang="en-GB" sz="2800" b="1" i="0" u="none" strike="noStrike" baseline="0" dirty="0" smtClean="0">
                <a:latin typeface="Times" pitchFamily="18" charset="0"/>
              </a:rPr>
              <a:t>size</a:t>
            </a:r>
            <a:r>
              <a:rPr lang="en-GB" sz="2800" b="0" i="0" u="none" strike="noStrike" baseline="0" dirty="0" smtClean="0">
                <a:latin typeface="Times" pitchFamily="18" charset="0"/>
              </a:rPr>
              <a:t> of the </a:t>
            </a:r>
            <a:r>
              <a:rPr lang="en-GB" sz="2800" b="0" i="0" u="none" strike="noStrike" baseline="0" dirty="0" err="1" smtClean="0">
                <a:latin typeface="Times" pitchFamily="18" charset="0"/>
              </a:rPr>
              <a:t>tumor</a:t>
            </a:r>
            <a:r>
              <a:rPr lang="en-GB" sz="2800" b="0" i="0" u="none" strike="noStrike" baseline="0" dirty="0" smtClean="0">
                <a:latin typeface="Times" pitchFamily="18" charset="0"/>
              </a:rPr>
              <a:t> and the existence of</a:t>
            </a:r>
            <a:r>
              <a:rPr lang="en-GB" sz="2800" b="0" i="0" u="none" strike="noStrike" dirty="0" smtClean="0">
                <a:latin typeface="Times" pitchFamily="18" charset="0"/>
              </a:rPr>
              <a:t> </a:t>
            </a:r>
            <a:r>
              <a:rPr lang="en-GB" sz="2800" b="1" i="0" u="none" strike="noStrike" baseline="0" dirty="0" smtClean="0">
                <a:latin typeface="Times" pitchFamily="18" charset="0"/>
              </a:rPr>
              <a:t>metastasis.</a:t>
            </a:r>
            <a:r>
              <a:rPr lang="en-GB" sz="2800" b="0" i="0" u="none" strike="noStrike" baseline="0" dirty="0" smtClean="0">
                <a:latin typeface="Times" pitchFamily="18" charset="0"/>
              </a:rPr>
              <a:t> 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2800" b="0" i="0" u="none" strike="noStrike" baseline="0" dirty="0" smtClean="0">
              <a:latin typeface="Times" pitchFamily="18" charset="0"/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en-GB" sz="2800" b="0" i="0" u="none" strike="noStrike" baseline="0" dirty="0" smtClean="0">
                <a:latin typeface="Times" pitchFamily="18" charset="0"/>
              </a:rPr>
              <a:t>Several systems exist for classifying the anatomic extent</a:t>
            </a:r>
            <a:r>
              <a:rPr lang="en-GB" sz="2800" b="0" i="0" u="none" strike="noStrike" dirty="0" smtClean="0">
                <a:latin typeface="Times" pitchFamily="18" charset="0"/>
              </a:rPr>
              <a:t> </a:t>
            </a:r>
            <a:r>
              <a:rPr lang="en-GB" sz="2800" b="0" i="0" u="none" strike="noStrike" baseline="0" dirty="0" smtClean="0">
                <a:latin typeface="Times" pitchFamily="18" charset="0"/>
              </a:rPr>
              <a:t>of disease. 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GB" sz="2800" b="0" i="0" u="none" strike="noStrike" baseline="0" dirty="0" smtClean="0">
                <a:latin typeface="Times" pitchFamily="18" charset="0"/>
              </a:rPr>
              <a:t>The </a:t>
            </a:r>
            <a:r>
              <a:rPr lang="en-GB" sz="2800" b="1" i="0" u="none" strike="noStrike" baseline="0" dirty="0" smtClean="0">
                <a:solidFill>
                  <a:srgbClr val="C00000"/>
                </a:solidFill>
                <a:latin typeface="Times" pitchFamily="18" charset="0"/>
              </a:rPr>
              <a:t>TNM </a:t>
            </a:r>
            <a:r>
              <a:rPr lang="en-GB" sz="2800" b="0" i="0" u="none" strike="noStrike" baseline="0" dirty="0" smtClean="0">
                <a:latin typeface="Times" pitchFamily="18" charset="0"/>
              </a:rPr>
              <a:t>system is frequently used. </a:t>
            </a:r>
          </a:p>
          <a:p>
            <a:pPr marL="1714500" lvl="3" indent="-342900">
              <a:buFont typeface="Arial" pitchFamily="34" charset="0"/>
              <a:buChar char="•"/>
            </a:pPr>
            <a:r>
              <a:rPr lang="en-GB" sz="2800" b="0" i="0" u="none" strike="noStrike" baseline="0" dirty="0" smtClean="0">
                <a:latin typeface="Times" pitchFamily="18" charset="0"/>
              </a:rPr>
              <a:t>T refers to the extent of the primary </a:t>
            </a:r>
            <a:r>
              <a:rPr lang="en-GB" sz="2800" b="0" i="0" u="none" strike="noStrike" baseline="0" dirty="0" err="1" smtClean="0">
                <a:latin typeface="Times" pitchFamily="18" charset="0"/>
              </a:rPr>
              <a:t>tumor</a:t>
            </a:r>
            <a:r>
              <a:rPr lang="en-GB" sz="2800" b="0" i="0" u="none" strike="noStrike" baseline="0" dirty="0" smtClean="0">
                <a:latin typeface="Times" pitchFamily="18" charset="0"/>
              </a:rPr>
              <a:t>, </a:t>
            </a:r>
          </a:p>
          <a:p>
            <a:pPr marL="1714500" lvl="3" indent="-342900">
              <a:buFont typeface="Arial" pitchFamily="34" charset="0"/>
              <a:buChar char="•"/>
            </a:pPr>
            <a:r>
              <a:rPr lang="en-GB" sz="2800" b="0" i="0" u="none" strike="noStrike" baseline="0" dirty="0" smtClean="0">
                <a:latin typeface="Times" pitchFamily="18" charset="0"/>
              </a:rPr>
              <a:t>N refers to lymph node involvement, and </a:t>
            </a:r>
          </a:p>
          <a:p>
            <a:pPr marL="1714500" lvl="3" indent="-342900">
              <a:buFont typeface="Arial" pitchFamily="34" charset="0"/>
              <a:buChar char="•"/>
            </a:pPr>
            <a:r>
              <a:rPr lang="en-GB" sz="2800" b="0" i="0" u="none" strike="noStrike" baseline="0" dirty="0" smtClean="0">
                <a:latin typeface="Times" pitchFamily="18" charset="0"/>
              </a:rPr>
              <a:t>M refers to the extent of metastasis</a:t>
            </a:r>
            <a:endParaRPr lang="en-GB" sz="2800" dirty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25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683568" y="1772817"/>
            <a:ext cx="8352928" cy="35394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GB" sz="3200" b="1" i="0" u="none" strike="noStrike" baseline="0" dirty="0" smtClean="0">
                <a:latin typeface="Times" pitchFamily="18" charset="0"/>
              </a:rPr>
              <a:t>Grading </a:t>
            </a:r>
            <a:r>
              <a:rPr lang="en-GB" sz="3200" b="0" i="0" u="none" strike="noStrike" baseline="0" dirty="0" smtClean="0">
                <a:latin typeface="Times" pitchFamily="18" charset="0"/>
              </a:rPr>
              <a:t>refers to the classification of the </a:t>
            </a:r>
            <a:r>
              <a:rPr lang="en-GB" sz="3200" b="0" i="0" u="none" strike="noStrike" baseline="0" dirty="0" err="1" smtClean="0">
                <a:latin typeface="Times" pitchFamily="18" charset="0"/>
              </a:rPr>
              <a:t>tumor</a:t>
            </a:r>
            <a:r>
              <a:rPr lang="en-GB" sz="3200" b="0" i="0" u="none" strike="noStrike" baseline="0" dirty="0" smtClean="0">
                <a:latin typeface="Times" pitchFamily="18" charset="0"/>
              </a:rPr>
              <a:t> cells. 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GB" sz="3200" b="1" i="0" u="none" strike="noStrike" baseline="0" dirty="0" smtClean="0">
                <a:latin typeface="Times" pitchFamily="18" charset="0"/>
              </a:rPr>
              <a:t>Grading systems </a:t>
            </a:r>
            <a:r>
              <a:rPr lang="en-GB" sz="3200" b="0" i="0" u="none" strike="noStrike" baseline="0" dirty="0" smtClean="0">
                <a:latin typeface="Times" pitchFamily="18" charset="0"/>
              </a:rPr>
              <a:t>seek to define the type of tissue from which the </a:t>
            </a:r>
            <a:r>
              <a:rPr lang="en-GB" sz="3200" b="0" i="0" u="none" strike="noStrike" baseline="0" dirty="0" err="1" smtClean="0">
                <a:latin typeface="Times" pitchFamily="18" charset="0"/>
              </a:rPr>
              <a:t>tumor</a:t>
            </a:r>
            <a:r>
              <a:rPr lang="en-GB" sz="3200" b="0" i="0" u="none" strike="noStrike" baseline="0" dirty="0" smtClean="0">
                <a:latin typeface="Times" pitchFamily="18" charset="0"/>
              </a:rPr>
              <a:t> originated and the degree to which the </a:t>
            </a:r>
            <a:r>
              <a:rPr lang="en-GB" sz="3200" b="0" i="0" u="none" strike="noStrike" baseline="0" dirty="0" err="1" smtClean="0">
                <a:latin typeface="Times" pitchFamily="18" charset="0"/>
              </a:rPr>
              <a:t>tumor</a:t>
            </a:r>
            <a:r>
              <a:rPr lang="en-GB" sz="3200" b="0" i="0" u="none" strike="noStrike" baseline="0" dirty="0" smtClean="0">
                <a:latin typeface="Times" pitchFamily="18" charset="0"/>
              </a:rPr>
              <a:t> cells retain the </a:t>
            </a:r>
            <a:r>
              <a:rPr lang="en-GB" sz="3200" dirty="0">
                <a:latin typeface="Times" pitchFamily="18" charset="0"/>
              </a:rPr>
              <a:t>functional and histologic characteristics of the tissue of origin</a:t>
            </a:r>
          </a:p>
        </p:txBody>
      </p:sp>
    </p:spTree>
    <p:extLst>
      <p:ext uri="{BB962C8B-B14F-4D97-AF65-F5344CB8AC3E}">
        <p14:creationId xmlns:p14="http://schemas.microsoft.com/office/powerpoint/2010/main" val="227467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Management of Cancer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range </a:t>
            </a:r>
            <a:r>
              <a:rPr lang="en-GB" dirty="0"/>
              <a:t>of possible treatment goals may </a:t>
            </a:r>
            <a:r>
              <a:rPr lang="en-GB" dirty="0" smtClean="0"/>
              <a:t>include:</a:t>
            </a:r>
          </a:p>
          <a:p>
            <a:pPr lvl="1"/>
            <a:r>
              <a:rPr lang="en-GB" dirty="0" smtClean="0"/>
              <a:t>Complete eradication of </a:t>
            </a:r>
            <a:r>
              <a:rPr lang="en-GB" dirty="0"/>
              <a:t>malignant disease (</a:t>
            </a:r>
            <a:r>
              <a:rPr lang="en-GB" b="1" dirty="0"/>
              <a:t>cure</a:t>
            </a:r>
            <a:r>
              <a:rPr lang="en-GB" dirty="0"/>
              <a:t>), </a:t>
            </a:r>
            <a:endParaRPr lang="en-GB" dirty="0" smtClean="0"/>
          </a:p>
          <a:p>
            <a:pPr lvl="1"/>
            <a:r>
              <a:rPr lang="en-GB" dirty="0" smtClean="0"/>
              <a:t>Prolonged </a:t>
            </a:r>
            <a:r>
              <a:rPr lang="en-GB" dirty="0"/>
              <a:t>survival and </a:t>
            </a:r>
            <a:r>
              <a:rPr lang="en-GB" dirty="0" err="1" smtClean="0"/>
              <a:t>containmentof</a:t>
            </a:r>
            <a:r>
              <a:rPr lang="en-GB" dirty="0" smtClean="0"/>
              <a:t> </a:t>
            </a:r>
            <a:r>
              <a:rPr lang="en-GB" dirty="0"/>
              <a:t>cancer cell growth (</a:t>
            </a:r>
            <a:r>
              <a:rPr lang="en-GB" b="1" dirty="0"/>
              <a:t>control</a:t>
            </a:r>
            <a:r>
              <a:rPr lang="en-GB" dirty="0"/>
              <a:t>), or </a:t>
            </a:r>
            <a:endParaRPr lang="en-GB" dirty="0" smtClean="0"/>
          </a:p>
          <a:p>
            <a:pPr lvl="1"/>
            <a:r>
              <a:rPr lang="en-GB" dirty="0" smtClean="0"/>
              <a:t>Relief </a:t>
            </a:r>
            <a:r>
              <a:rPr lang="en-GB" dirty="0"/>
              <a:t>of </a:t>
            </a:r>
            <a:r>
              <a:rPr lang="en-GB" dirty="0" smtClean="0"/>
              <a:t>symptoms associated </a:t>
            </a:r>
            <a:r>
              <a:rPr lang="en-GB" dirty="0"/>
              <a:t>with the disease (</a:t>
            </a:r>
            <a:r>
              <a:rPr lang="en-GB" b="1" dirty="0"/>
              <a:t>palliation</a:t>
            </a:r>
            <a:r>
              <a:rPr lang="en-GB" dirty="0"/>
              <a:t>).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887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Management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9672" y="1600200"/>
            <a:ext cx="7067128" cy="4525963"/>
          </a:xfrm>
        </p:spPr>
        <p:txBody>
          <a:bodyPr/>
          <a:lstStyle/>
          <a:p>
            <a:r>
              <a:rPr lang="en-GB" dirty="0" smtClean="0">
                <a:latin typeface="Times" pitchFamily="18" charset="0"/>
              </a:rPr>
              <a:t>Surgery</a:t>
            </a:r>
          </a:p>
          <a:p>
            <a:r>
              <a:rPr lang="en-GB" dirty="0" smtClean="0">
                <a:latin typeface="Times" pitchFamily="18" charset="0"/>
              </a:rPr>
              <a:t>Radiotherapy</a:t>
            </a:r>
          </a:p>
          <a:p>
            <a:r>
              <a:rPr lang="en-GB" dirty="0" smtClean="0">
                <a:latin typeface="Times" pitchFamily="18" charset="0"/>
              </a:rPr>
              <a:t>Chemotherapy</a:t>
            </a:r>
          </a:p>
          <a:p>
            <a:r>
              <a:rPr lang="en-GB" dirty="0" smtClean="0">
                <a:latin typeface="Times" pitchFamily="18" charset="0"/>
              </a:rPr>
              <a:t>BMT</a:t>
            </a:r>
          </a:p>
          <a:p>
            <a:r>
              <a:rPr lang="en-GB" dirty="0" smtClean="0"/>
              <a:t>Cancer </a:t>
            </a:r>
            <a:r>
              <a:rPr lang="en-GB" dirty="0"/>
              <a:t>Rehabilitation</a:t>
            </a:r>
            <a:r>
              <a:rPr lang="en-GB" dirty="0" smtClean="0">
                <a:latin typeface="Times" pitchFamily="18" charset="0"/>
              </a:rPr>
              <a:t> </a:t>
            </a:r>
            <a:endParaRPr lang="en-GB" dirty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40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798" y="116632"/>
            <a:ext cx="8229600" cy="1143000"/>
          </a:xfrm>
        </p:spPr>
        <p:txBody>
          <a:bodyPr/>
          <a:lstStyle/>
          <a:p>
            <a:r>
              <a:rPr lang="en-GB" dirty="0">
                <a:latin typeface="Times" pitchFamily="18" charset="0"/>
              </a:rPr>
              <a:t>Pathophysiology of the Malignant Process</a:t>
            </a:r>
            <a:endParaRPr lang="en-GB" dirty="0">
              <a:latin typeface="Times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12776"/>
            <a:ext cx="8229600" cy="4525963"/>
          </a:xfrm>
        </p:spPr>
        <p:txBody>
          <a:bodyPr/>
          <a:lstStyle/>
          <a:p>
            <a:r>
              <a:rPr lang="en-GB" dirty="0" smtClean="0">
                <a:latin typeface="Times" pitchFamily="18" charset="0"/>
              </a:rPr>
              <a:t>Abnormal  </a:t>
            </a:r>
            <a:r>
              <a:rPr lang="en-GB" dirty="0">
                <a:latin typeface="Times" pitchFamily="18" charset="0"/>
              </a:rPr>
              <a:t>cell </a:t>
            </a:r>
            <a:r>
              <a:rPr lang="en-GB" dirty="0" smtClean="0">
                <a:latin typeface="Times" pitchFamily="18" charset="0"/>
              </a:rPr>
              <a:t>is transformed </a:t>
            </a:r>
            <a:r>
              <a:rPr lang="en-GB" dirty="0">
                <a:latin typeface="Times" pitchFamily="18" charset="0"/>
              </a:rPr>
              <a:t>by the genetic mutation of the cellular DNA</a:t>
            </a:r>
            <a:r>
              <a:rPr lang="en-GB" dirty="0" smtClean="0">
                <a:latin typeface="Times" pitchFamily="18" charset="0"/>
              </a:rPr>
              <a:t>.</a:t>
            </a:r>
          </a:p>
          <a:p>
            <a:endParaRPr lang="en-GB" dirty="0" smtClean="0">
              <a:latin typeface="Times" pitchFamily="18" charset="0"/>
            </a:endParaRPr>
          </a:p>
          <a:p>
            <a:r>
              <a:rPr lang="en-GB" dirty="0" smtClean="0">
                <a:latin typeface="Times" pitchFamily="18" charset="0"/>
              </a:rPr>
              <a:t>Abnormal  </a:t>
            </a:r>
            <a:r>
              <a:rPr lang="en-GB" dirty="0">
                <a:latin typeface="Times" pitchFamily="18" charset="0"/>
              </a:rPr>
              <a:t>cell forms a clone and begins to proliferate abnormally</a:t>
            </a:r>
            <a:r>
              <a:rPr lang="en-GB" dirty="0" smtClean="0">
                <a:latin typeface="Times" pitchFamily="18" charset="0"/>
              </a:rPr>
              <a:t>, ignoring </a:t>
            </a:r>
            <a:r>
              <a:rPr lang="en-GB" dirty="0">
                <a:latin typeface="Times" pitchFamily="18" charset="0"/>
              </a:rPr>
              <a:t>growth-regulating signals</a:t>
            </a:r>
            <a:endParaRPr lang="en-GB" dirty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71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assignment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>
                <a:latin typeface="Times" pitchFamily="18" charset="0"/>
              </a:rPr>
              <a:t>Nursing Management </a:t>
            </a:r>
            <a:r>
              <a:rPr lang="en-GB" b="1" dirty="0" smtClean="0">
                <a:latin typeface="Times" pitchFamily="18" charset="0"/>
              </a:rPr>
              <a:t>in:</a:t>
            </a:r>
          </a:p>
          <a:p>
            <a:pPr lvl="1"/>
            <a:r>
              <a:rPr lang="en-GB" b="1" dirty="0" smtClean="0">
                <a:latin typeface="Times" pitchFamily="18" charset="0"/>
              </a:rPr>
              <a:t>Chemotherapy</a:t>
            </a:r>
          </a:p>
          <a:p>
            <a:pPr lvl="1"/>
            <a:r>
              <a:rPr lang="en-GB" b="1" dirty="0" smtClean="0">
                <a:latin typeface="Times" pitchFamily="18" charset="0"/>
              </a:rPr>
              <a:t>Radiotherapy</a:t>
            </a:r>
          </a:p>
          <a:p>
            <a:pPr lvl="1"/>
            <a:r>
              <a:rPr lang="en-GB" b="1" dirty="0" smtClean="0">
                <a:latin typeface="Times" pitchFamily="18" charset="0"/>
              </a:rPr>
              <a:t>BMT</a:t>
            </a:r>
          </a:p>
          <a:p>
            <a:pPr lvl="1"/>
            <a:r>
              <a:rPr lang="en-GB" b="1" dirty="0" smtClean="0">
                <a:latin typeface="Times" pitchFamily="18" charset="0"/>
              </a:rPr>
              <a:t>Surgery </a:t>
            </a:r>
            <a:endParaRPr lang="en-GB" dirty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11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Pathophysiology…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1263" y="1628800"/>
            <a:ext cx="8229600" cy="4525963"/>
          </a:xfrm>
        </p:spPr>
        <p:txBody>
          <a:bodyPr/>
          <a:lstStyle/>
          <a:p>
            <a:r>
              <a:rPr lang="en-GB" dirty="0">
                <a:latin typeface="Times" pitchFamily="18" charset="0"/>
              </a:rPr>
              <a:t>The cells acquire invasive characteristics, and</a:t>
            </a:r>
          </a:p>
          <a:p>
            <a:pPr marL="0" indent="0">
              <a:buNone/>
            </a:pPr>
            <a:r>
              <a:rPr lang="en-GB" dirty="0">
                <a:latin typeface="Times" pitchFamily="18" charset="0"/>
              </a:rPr>
              <a:t> </a:t>
            </a:r>
            <a:r>
              <a:rPr lang="en-GB" dirty="0" smtClean="0">
                <a:latin typeface="Times" pitchFamily="18" charset="0"/>
              </a:rPr>
              <a:t>changes </a:t>
            </a:r>
            <a:r>
              <a:rPr lang="en-GB" dirty="0">
                <a:latin typeface="Times" pitchFamily="18" charset="0"/>
              </a:rPr>
              <a:t>occur in surrounding tissues. </a:t>
            </a:r>
            <a:endParaRPr lang="en-GB" dirty="0" smtClean="0">
              <a:latin typeface="Times" pitchFamily="18" charset="0"/>
            </a:endParaRPr>
          </a:p>
          <a:p>
            <a:pPr marL="0" indent="0">
              <a:buNone/>
            </a:pPr>
            <a:r>
              <a:rPr lang="en-GB" dirty="0" smtClean="0">
                <a:latin typeface="Times" pitchFamily="18" charset="0"/>
              </a:rPr>
              <a:t>The </a:t>
            </a:r>
            <a:r>
              <a:rPr lang="en-GB" dirty="0">
                <a:latin typeface="Times" pitchFamily="18" charset="0"/>
              </a:rPr>
              <a:t>cells infiltrate these </a:t>
            </a:r>
            <a:r>
              <a:rPr lang="en-GB" dirty="0" smtClean="0">
                <a:latin typeface="Times" pitchFamily="18" charset="0"/>
              </a:rPr>
              <a:t>tissues and </a:t>
            </a:r>
            <a:r>
              <a:rPr lang="en-GB" dirty="0">
                <a:latin typeface="Times" pitchFamily="18" charset="0"/>
              </a:rPr>
              <a:t>gain access to lymph and blood vessels, which carry </a:t>
            </a:r>
            <a:r>
              <a:rPr lang="en-GB" dirty="0" smtClean="0">
                <a:latin typeface="Times" pitchFamily="18" charset="0"/>
              </a:rPr>
              <a:t>the cells </a:t>
            </a:r>
            <a:r>
              <a:rPr lang="en-GB" dirty="0">
                <a:latin typeface="Times" pitchFamily="18" charset="0"/>
              </a:rPr>
              <a:t>to other areas of the </a:t>
            </a:r>
            <a:r>
              <a:rPr lang="en-GB" dirty="0" smtClean="0">
                <a:latin typeface="Times" pitchFamily="18" charset="0"/>
              </a:rPr>
              <a:t>body {</a:t>
            </a:r>
            <a:r>
              <a:rPr lang="en-GB" b="1" dirty="0" smtClean="0">
                <a:latin typeface="Times" pitchFamily="18" charset="0"/>
              </a:rPr>
              <a:t>metastasis}</a:t>
            </a:r>
            <a:endParaRPr lang="en-GB" dirty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8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PROLIFERATIVE PATTERNS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8199" y="1340768"/>
            <a:ext cx="8229600" cy="4525963"/>
          </a:xfrm>
        </p:spPr>
        <p:txBody>
          <a:bodyPr/>
          <a:lstStyle/>
          <a:p>
            <a:r>
              <a:rPr lang="en-GB" dirty="0"/>
              <a:t>Several patterns of cell </a:t>
            </a:r>
            <a:r>
              <a:rPr lang="en-GB" dirty="0" smtClean="0"/>
              <a:t>growth </a:t>
            </a:r>
            <a:r>
              <a:rPr lang="es-ES" dirty="0" err="1" smtClean="0"/>
              <a:t>exist</a:t>
            </a:r>
            <a:r>
              <a:rPr lang="es-ES" dirty="0"/>
              <a:t>: </a:t>
            </a:r>
            <a:r>
              <a:rPr lang="es-ES" b="1" dirty="0" err="1"/>
              <a:t>hyperplasia</a:t>
            </a:r>
            <a:r>
              <a:rPr lang="es-ES" b="1" dirty="0"/>
              <a:t>, </a:t>
            </a:r>
            <a:r>
              <a:rPr lang="es-ES" b="1" dirty="0" err="1"/>
              <a:t>metaplasia</a:t>
            </a:r>
            <a:r>
              <a:rPr lang="es-ES" b="1" dirty="0"/>
              <a:t>, </a:t>
            </a:r>
            <a:r>
              <a:rPr lang="es-ES" b="1" dirty="0" err="1"/>
              <a:t>dysplasia</a:t>
            </a:r>
            <a:r>
              <a:rPr lang="es-ES" b="1" dirty="0"/>
              <a:t>, anaplasia, </a:t>
            </a:r>
            <a:r>
              <a:rPr lang="es-ES" dirty="0"/>
              <a:t>and </a:t>
            </a:r>
            <a:r>
              <a:rPr lang="es-ES" b="1" dirty="0" smtClean="0"/>
              <a:t>neoplasia</a:t>
            </a:r>
          </a:p>
          <a:p>
            <a:r>
              <a:rPr lang="en-GB" dirty="0"/>
              <a:t>Cancerous cells are described as </a:t>
            </a:r>
            <a:r>
              <a:rPr lang="en-GB" b="1" dirty="0"/>
              <a:t>malignant </a:t>
            </a:r>
            <a:r>
              <a:rPr lang="en-GB" dirty="0"/>
              <a:t>neoplasms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409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err="1">
                <a:latin typeface="Times" pitchFamily="18" charset="0"/>
              </a:rPr>
              <a:t>anaplasia</a:t>
            </a:r>
            <a:r>
              <a:rPr lang="en-GB" b="1" dirty="0">
                <a:latin typeface="Times" pitchFamily="18" charset="0"/>
              </a:rPr>
              <a:t>: </a:t>
            </a:r>
            <a:endParaRPr lang="en-GB" b="1" dirty="0" smtClean="0">
              <a:latin typeface="Times" pitchFamily="18" charset="0"/>
            </a:endParaRPr>
          </a:p>
          <a:p>
            <a:pPr lvl="1"/>
            <a:r>
              <a:rPr lang="en-GB" dirty="0" smtClean="0">
                <a:latin typeface="Times" pitchFamily="18" charset="0"/>
              </a:rPr>
              <a:t>cells </a:t>
            </a:r>
            <a:r>
              <a:rPr lang="en-GB" dirty="0">
                <a:latin typeface="Times" pitchFamily="18" charset="0"/>
              </a:rPr>
              <a:t>that lack normal </a:t>
            </a:r>
            <a:r>
              <a:rPr lang="en-GB" dirty="0" smtClean="0">
                <a:latin typeface="Times" pitchFamily="18" charset="0"/>
              </a:rPr>
              <a:t>cellular characteristics </a:t>
            </a:r>
            <a:r>
              <a:rPr lang="en-GB" dirty="0">
                <a:latin typeface="Times" pitchFamily="18" charset="0"/>
              </a:rPr>
              <a:t>and differ in shape </a:t>
            </a:r>
            <a:r>
              <a:rPr lang="en-GB" dirty="0" smtClean="0">
                <a:latin typeface="Times" pitchFamily="18" charset="0"/>
              </a:rPr>
              <a:t>and organization </a:t>
            </a:r>
            <a:r>
              <a:rPr lang="en-GB" dirty="0">
                <a:latin typeface="Times" pitchFamily="18" charset="0"/>
              </a:rPr>
              <a:t>with respect to their cells </a:t>
            </a:r>
            <a:r>
              <a:rPr lang="en-GB" dirty="0" smtClean="0">
                <a:latin typeface="Times" pitchFamily="18" charset="0"/>
              </a:rPr>
              <a:t>of origin</a:t>
            </a:r>
            <a:r>
              <a:rPr lang="en-GB" dirty="0">
                <a:latin typeface="Times" pitchFamily="18" charset="0"/>
              </a:rPr>
              <a:t>; usually, anaplastic cells </a:t>
            </a:r>
            <a:r>
              <a:rPr lang="en-GB" dirty="0" smtClean="0">
                <a:latin typeface="Times" pitchFamily="18" charset="0"/>
              </a:rPr>
              <a:t>are malignant</a:t>
            </a:r>
            <a:r>
              <a:rPr lang="en-GB" dirty="0">
                <a:latin typeface="Times" pitchFamily="18" charset="0"/>
              </a:rPr>
              <a:t>.</a:t>
            </a:r>
            <a:endParaRPr lang="en-GB" dirty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25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628800"/>
            <a:ext cx="8229600" cy="4525963"/>
          </a:xfrm>
        </p:spPr>
        <p:txBody>
          <a:bodyPr/>
          <a:lstStyle/>
          <a:p>
            <a:r>
              <a:rPr lang="en-GB" b="1" dirty="0" smtClean="0">
                <a:latin typeface="Times" pitchFamily="18" charset="0"/>
              </a:rPr>
              <a:t>Dysplasia : </a:t>
            </a:r>
          </a:p>
          <a:p>
            <a:pPr lvl="1"/>
            <a:r>
              <a:rPr lang="en-GB" dirty="0" smtClean="0">
                <a:latin typeface="Times" pitchFamily="18" charset="0"/>
              </a:rPr>
              <a:t>bizarre </a:t>
            </a:r>
            <a:r>
              <a:rPr lang="en-GB" dirty="0">
                <a:latin typeface="Times" pitchFamily="18" charset="0"/>
              </a:rPr>
              <a:t>cell growth resulting </a:t>
            </a:r>
            <a:r>
              <a:rPr lang="en-GB" dirty="0" smtClean="0">
                <a:latin typeface="Times" pitchFamily="18" charset="0"/>
              </a:rPr>
              <a:t>in cells </a:t>
            </a:r>
            <a:r>
              <a:rPr lang="en-GB" dirty="0">
                <a:latin typeface="Times" pitchFamily="18" charset="0"/>
              </a:rPr>
              <a:t>that differ in size, shape, or </a:t>
            </a:r>
            <a:r>
              <a:rPr lang="en-GB" dirty="0" smtClean="0">
                <a:latin typeface="Times" pitchFamily="18" charset="0"/>
              </a:rPr>
              <a:t>arrangement from </a:t>
            </a:r>
            <a:r>
              <a:rPr lang="en-GB" dirty="0">
                <a:latin typeface="Times" pitchFamily="18" charset="0"/>
              </a:rPr>
              <a:t>other cells of the same type </a:t>
            </a:r>
            <a:r>
              <a:rPr lang="en-GB" dirty="0" smtClean="0">
                <a:latin typeface="Times" pitchFamily="18" charset="0"/>
              </a:rPr>
              <a:t>of tissue</a:t>
            </a:r>
            <a:endParaRPr lang="en-GB" dirty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30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Hyperplasia</a:t>
            </a:r>
            <a:r>
              <a:rPr lang="en-GB" b="1" dirty="0"/>
              <a:t>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84784"/>
            <a:ext cx="8229600" cy="4525963"/>
          </a:xfrm>
        </p:spPr>
        <p:txBody>
          <a:bodyPr/>
          <a:lstStyle/>
          <a:p>
            <a:r>
              <a:rPr lang="en-GB" dirty="0" smtClean="0">
                <a:latin typeface="Times" pitchFamily="18" charset="0"/>
              </a:rPr>
              <a:t>Increase in </a:t>
            </a:r>
            <a:r>
              <a:rPr lang="en-GB" dirty="0">
                <a:latin typeface="Times" pitchFamily="18" charset="0"/>
              </a:rPr>
              <a:t>the number of </a:t>
            </a:r>
            <a:r>
              <a:rPr lang="en-GB" dirty="0" smtClean="0">
                <a:latin typeface="Times" pitchFamily="18" charset="0"/>
              </a:rPr>
              <a:t>cells of </a:t>
            </a:r>
            <a:r>
              <a:rPr lang="en-GB" dirty="0">
                <a:latin typeface="Times" pitchFamily="18" charset="0"/>
              </a:rPr>
              <a:t>a tissue; most often associated with </a:t>
            </a:r>
            <a:r>
              <a:rPr lang="en-GB" dirty="0" smtClean="0">
                <a:latin typeface="Times" pitchFamily="18" charset="0"/>
              </a:rPr>
              <a:t>periods of </a:t>
            </a:r>
            <a:r>
              <a:rPr lang="en-GB" dirty="0">
                <a:latin typeface="Times" pitchFamily="18" charset="0"/>
              </a:rPr>
              <a:t>rapid body growth</a:t>
            </a:r>
            <a:endParaRPr lang="en-GB" dirty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52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Malignant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2806" y="1340768"/>
            <a:ext cx="8229600" cy="4525963"/>
          </a:xfrm>
        </p:spPr>
        <p:txBody>
          <a:bodyPr/>
          <a:lstStyle/>
          <a:p>
            <a:r>
              <a:rPr lang="en-GB" dirty="0" smtClean="0">
                <a:latin typeface="Times" pitchFamily="18" charset="0"/>
              </a:rPr>
              <a:t>Having </a:t>
            </a:r>
            <a:r>
              <a:rPr lang="en-GB" dirty="0">
                <a:latin typeface="Times" pitchFamily="18" charset="0"/>
              </a:rPr>
              <a:t>cells or processes that </a:t>
            </a:r>
            <a:r>
              <a:rPr lang="en-GB" dirty="0" smtClean="0">
                <a:latin typeface="Times" pitchFamily="18" charset="0"/>
              </a:rPr>
              <a:t>are characteristic </a:t>
            </a:r>
            <a:r>
              <a:rPr lang="en-GB" dirty="0">
                <a:latin typeface="Times" pitchFamily="18" charset="0"/>
              </a:rPr>
              <a:t>of cancer</a:t>
            </a:r>
            <a:endParaRPr lang="en-GB" dirty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42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tc temp">
  <a:themeElements>
    <a:clrScheme name="">
      <a:dk1>
        <a:srgbClr val="FFFFFF"/>
      </a:dk1>
      <a:lt1>
        <a:srgbClr val="000000"/>
      </a:lt1>
      <a:dk2>
        <a:srgbClr val="EEECE1"/>
      </a:dk2>
      <a:lt2>
        <a:srgbClr val="1F497D"/>
      </a:lt2>
      <a:accent1>
        <a:srgbClr val="4F81BD"/>
      </a:accent1>
      <a:accent2>
        <a:srgbClr val="C0504D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50000"/>
              </a:schemeClr>
            </a:gs>
            <a:gs pos="35000">
              <a:schemeClr val="phClr">
                <a:tint val="37000"/>
                <a:satMod val="37000"/>
              </a:schemeClr>
            </a:gs>
            <a:gs pos="100000">
              <a:schemeClr val="phClr">
                <a:tint val="15000"/>
                <a:satMod val="1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50000"/>
                <a:satMod val="50000"/>
              </a:schemeClr>
            </a:gs>
            <a:gs pos="35000">
              <a:schemeClr val="phClr">
                <a:tint val="37000"/>
                <a:satMod val="37000"/>
              </a:schemeClr>
            </a:gs>
            <a:gs pos="100000">
              <a:schemeClr val="phClr">
                <a:tint val="15000"/>
                <a:satMod val="15000"/>
              </a:schemeClr>
            </a:gs>
          </a:gsLst>
          <a:lin ang="16200000" scaled="1"/>
        </a:gradFill>
      </a:fillStyleLst>
      <a:lnStyleLst>
        <a:ln w="9259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3000" dir="5400000" rotWithShape="0">
              <a:schemeClr val="phClr">
                <a:alpha val="38000"/>
              </a:schemeClr>
            </a:outerShdw>
          </a:effectLst>
        </a:effectStyle>
        <a:effectStyle>
          <a:effectLst>
            <a:outerShdw blurRad="40000" dist="23000" dir="5400000" rotWithShape="0">
              <a:schemeClr val="phClr">
                <a:alpha val="35000"/>
              </a:schemeClr>
            </a:outerShdw>
          </a:effectLst>
        </a:effectStyle>
        <a:effectStyle>
          <a:effectLst>
            <a:outerShdw blurRad="40000" dist="23000" dir="5400000" rotWithShape="0">
              <a:schemeClr val="phClr">
                <a:alpha val="35000"/>
              </a:scheme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/>
            </a:gs>
            <a:gs pos="35000">
              <a:schemeClr val="phClr"/>
            </a:gs>
            <a:gs pos="100000">
              <a:schemeClr val="phClr"/>
            </a:gs>
          </a:gsLst>
        </a:gradFill>
        <a:gradFill rotWithShape="1">
          <a:gsLst>
            <a:gs pos="0">
              <a:schemeClr val="phClr"/>
            </a:gs>
            <a:gs pos="35000">
              <a:schemeClr val="phClr"/>
            </a:gs>
            <a:gs pos="100000">
              <a:schemeClr val="phClr"/>
            </a:gs>
          </a:gsLst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mtc temp</Template>
  <TotalTime>1364</TotalTime>
  <Words>977</Words>
  <Application>Microsoft Office PowerPoint</Application>
  <PresentationFormat>On-screen Show (4:3)</PresentationFormat>
  <Paragraphs>140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mtc temp</vt:lpstr>
      <vt:lpstr>Oncology </vt:lpstr>
      <vt:lpstr>Epidemiology </vt:lpstr>
      <vt:lpstr>Pathophysiology of the Malignant Process</vt:lpstr>
      <vt:lpstr>Pathophysiology…</vt:lpstr>
      <vt:lpstr>PROLIFERATIVE PATTERNS</vt:lpstr>
      <vt:lpstr>PowerPoint Presentation</vt:lpstr>
      <vt:lpstr>PowerPoint Presentation</vt:lpstr>
      <vt:lpstr>Hyperplasia:</vt:lpstr>
      <vt:lpstr>Malignant </vt:lpstr>
      <vt:lpstr>Metaplasia </vt:lpstr>
      <vt:lpstr>CHARACTERISTICS OF MALIGNANT CELLS</vt:lpstr>
      <vt:lpstr>PowerPoint Presentation</vt:lpstr>
      <vt:lpstr>INVASION AND METASTASIS</vt:lpstr>
      <vt:lpstr>Characteristics of Benign and Malignant Neoplasms</vt:lpstr>
      <vt:lpstr>Metastatic mechanisms</vt:lpstr>
      <vt:lpstr>Tumors and Tissue Types</vt:lpstr>
      <vt:lpstr>Responsibilities of the Nurse in Cancer Care</vt:lpstr>
      <vt:lpstr>Responsibilities…</vt:lpstr>
      <vt:lpstr>Carcinogenesis</vt:lpstr>
      <vt:lpstr>Initiation </vt:lpstr>
      <vt:lpstr>Promotion </vt:lpstr>
      <vt:lpstr>Progression </vt:lpstr>
      <vt:lpstr>ETIOLOGY</vt:lpstr>
      <vt:lpstr>Detection and Prevention of Cancer</vt:lpstr>
      <vt:lpstr>PowerPoint Presentation</vt:lpstr>
      <vt:lpstr>TUMOR STAGING AND GRADING</vt:lpstr>
      <vt:lpstr>PowerPoint Presentation</vt:lpstr>
      <vt:lpstr>Management of Cancer</vt:lpstr>
      <vt:lpstr>Management </vt:lpstr>
      <vt:lpstr>assignment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Oncology </dc:title>
  <dc:creator>Las</dc:creator>
  <cp:lastModifiedBy>Las</cp:lastModifiedBy>
  <cp:revision>70</cp:revision>
  <dcterms:created xsi:type="dcterms:W3CDTF">2019-12-15T17:28:30Z</dcterms:created>
  <dcterms:modified xsi:type="dcterms:W3CDTF">2019-12-16T16:12:55Z</dcterms:modified>
</cp:coreProperties>
</file>