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77" r:id="rId11"/>
    <p:sldId id="278" r:id="rId12"/>
    <p:sldId id="261" r:id="rId13"/>
    <p:sldId id="266" r:id="rId14"/>
    <p:sldId id="267" r:id="rId15"/>
    <p:sldId id="268" r:id="rId16"/>
    <p:sldId id="274" r:id="rId17"/>
    <p:sldId id="273" r:id="rId18"/>
    <p:sldId id="269" r:id="rId19"/>
    <p:sldId id="270" r:id="rId20"/>
    <p:sldId id="271" r:id="rId21"/>
    <p:sldId id="275" r:id="rId22"/>
    <p:sldId id="272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Open fractures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Mr.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7F885-252E-4E52-9702-1CAFF5220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1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9AE9C-69FF-448F-9939-FAF09665386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8AEE4-DFF4-4282-AF1F-C743A8C643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3CF895-115D-4F9E-B7F1-388226D2484A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0D0D4-2485-4126-B7D3-5AA332AF234B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F81B2C2-EB1E-4AEB-9F9F-C6192CFDAD0A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52F43-E265-432F-AD36-BFC598F071E2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2D4EE1-7560-4042-9AE9-F8E83D0D1D0D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93D25C-BBAE-4DA6-9384-D0C19CEFDB8C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AEBF5-9D2B-4D0D-B68C-45511668D231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51C792-417D-4C34-9B66-2EB012F48A58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5566C9-4A1F-4525-AC6C-E2F74B48096C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AFCBA0-56FF-46E5-A5F8-497886012C46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686D9-48B8-4C2C-AE64-6351551C7C48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3015D1-E897-4B7E-B031-101FFE602241}" type="datetime1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fractures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P.J. Okoth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Do primary survey – ABC</a:t>
            </a:r>
          </a:p>
          <a:p>
            <a:r>
              <a:rPr lang="en-US" dirty="0" smtClean="0"/>
              <a:t>AIRWAY</a:t>
            </a:r>
          </a:p>
          <a:p>
            <a:pPr lvl="1"/>
            <a:r>
              <a:rPr lang="en-US" dirty="0" smtClean="0"/>
              <a:t>Ensure airway is clear  </a:t>
            </a:r>
          </a:p>
          <a:p>
            <a:r>
              <a:rPr lang="en-US" dirty="0" smtClean="0"/>
              <a:t>BREATHING</a:t>
            </a:r>
          </a:p>
          <a:p>
            <a:pPr lvl="1"/>
            <a:r>
              <a:rPr lang="en-US" dirty="0" smtClean="0"/>
              <a:t>Make sure the patient is ventilating and if not assist (Ambu bag, oxygen)</a:t>
            </a:r>
          </a:p>
          <a:p>
            <a:r>
              <a:rPr lang="en-US" dirty="0" smtClean="0"/>
              <a:t>CIRCULATION</a:t>
            </a:r>
          </a:p>
          <a:p>
            <a:pPr lvl="1"/>
            <a:r>
              <a:rPr lang="en-US" dirty="0" smtClean="0"/>
              <a:t>Assess for bleeding – inspect, pulse, BP</a:t>
            </a:r>
          </a:p>
          <a:p>
            <a:pPr lvl="1"/>
            <a:r>
              <a:rPr lang="en-US" dirty="0" smtClean="0"/>
              <a:t>Start an IV line</a:t>
            </a:r>
          </a:p>
          <a:p>
            <a:pPr lvl="1"/>
            <a:r>
              <a:rPr lang="en-US" dirty="0" smtClean="0"/>
              <a:t>Give IV fluids to restore volume</a:t>
            </a:r>
          </a:p>
          <a:p>
            <a:pPr lvl="1"/>
            <a:r>
              <a:rPr lang="en-US" dirty="0" smtClean="0"/>
              <a:t>Stop obvious bleeding</a:t>
            </a:r>
          </a:p>
          <a:p>
            <a:pPr lvl="1"/>
            <a:r>
              <a:rPr lang="en-US" dirty="0" smtClean="0"/>
              <a:t>Blood for grouping and cross-match, Hb, haematocrit, blood gases.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 seen an open fracture?</a:t>
            </a:r>
          </a:p>
          <a:p>
            <a:r>
              <a:rPr lang="en-US" dirty="0" smtClean="0"/>
              <a:t>How was it?</a:t>
            </a:r>
          </a:p>
          <a:p>
            <a:r>
              <a:rPr lang="en-US" dirty="0" smtClean="0"/>
              <a:t>How was it managed?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open fractures</a:t>
            </a:r>
            <a:endParaRPr lang="en-US" dirty="0"/>
          </a:p>
        </p:txBody>
      </p:sp>
      <p:pic>
        <p:nvPicPr>
          <p:cNvPr id="4" name="Content Placeholder 3" descr="Open fractures of the tibia are the commonest of open long-bone fractures,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5410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Principles of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Clean the wound by performing a thorough surgical toilet.</a:t>
            </a:r>
          </a:p>
          <a:p>
            <a:pPr lvl="1"/>
            <a:r>
              <a:rPr lang="en-US" sz="2800" dirty="0" smtClean="0"/>
              <a:t>Remove all dead and devitalized tissue</a:t>
            </a:r>
          </a:p>
          <a:p>
            <a:pPr lvl="1"/>
            <a:r>
              <a:rPr lang="en-US" sz="2800" dirty="0" smtClean="0"/>
              <a:t>Remove all extraneous material</a:t>
            </a:r>
          </a:p>
          <a:p>
            <a:pPr lvl="1"/>
            <a:r>
              <a:rPr lang="en-US" sz="2800" dirty="0" smtClean="0"/>
              <a:t>Aim at leaving healthy, well-vascularized tissues that are able to fight infection from any remaining contaminating organisms.</a:t>
            </a:r>
          </a:p>
          <a:p>
            <a:r>
              <a:rPr lang="en-US" sz="3200" dirty="0" smtClean="0"/>
              <a:t>The wound should not be subjected to repeated examination, but should be covered with sterile dressing.</a:t>
            </a:r>
          </a:p>
          <a:p>
            <a:r>
              <a:rPr lang="en-US" sz="3200" dirty="0" smtClean="0"/>
              <a:t>Avoid immediate skin closure.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 of operation for major wounds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Enlarge the skin wound to display clearly the extent of the underlying damage</a:t>
            </a:r>
          </a:p>
          <a:p>
            <a:r>
              <a:rPr lang="en-US" dirty="0" smtClean="0"/>
              <a:t>Flush the wound with copious quantities of water or saline to remove all contaminating dirt.</a:t>
            </a:r>
          </a:p>
          <a:p>
            <a:r>
              <a:rPr lang="en-US" dirty="0" smtClean="0"/>
              <a:t>Pick out with forceps any foreign matter e.g. shreds (pieces) of clothing.</a:t>
            </a:r>
          </a:p>
          <a:p>
            <a:r>
              <a:rPr lang="en-US" dirty="0" smtClean="0"/>
              <a:t>Excise any tissues that are obviously dead</a:t>
            </a:r>
          </a:p>
          <a:p>
            <a:r>
              <a:rPr lang="en-US" dirty="0" smtClean="0"/>
              <a:t>Remove dead or devascularised muscle in order to reduce the risk of gas gangrene.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Operation for major wounds…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12736"/>
          </a:xfrm>
        </p:spPr>
        <p:txBody>
          <a:bodyPr>
            <a:normAutofit/>
          </a:bodyPr>
          <a:lstStyle/>
          <a:p>
            <a:r>
              <a:rPr lang="en-US" dirty="0" smtClean="0"/>
              <a:t>Remove bone fragments that are small and completely detached.</a:t>
            </a:r>
          </a:p>
          <a:p>
            <a:r>
              <a:rPr lang="en-US" dirty="0" smtClean="0"/>
              <a:t>Large bone fragments, which usually retain some soft tissue attachments, should be preserved. </a:t>
            </a:r>
          </a:p>
          <a:p>
            <a:r>
              <a:rPr lang="en-US" dirty="0" smtClean="0"/>
              <a:t>The bone ends must be inspected. </a:t>
            </a:r>
          </a:p>
          <a:p>
            <a:r>
              <a:rPr lang="en-US" dirty="0" smtClean="0"/>
              <a:t>When debriding bone, the fracture edges are curetted and all dirt and non-viable bone are removed.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 for major wounds…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Damage to major blood vessels is dealt with by:</a:t>
            </a:r>
          </a:p>
          <a:p>
            <a:pPr lvl="1"/>
            <a:r>
              <a:rPr lang="en-US" dirty="0" smtClean="0"/>
              <a:t>Ligation</a:t>
            </a:r>
          </a:p>
          <a:p>
            <a:pPr lvl="1"/>
            <a:r>
              <a:rPr lang="en-US" dirty="0" smtClean="0"/>
              <a:t>Suture</a:t>
            </a:r>
          </a:p>
          <a:p>
            <a:pPr lvl="1"/>
            <a:r>
              <a:rPr lang="en-US" dirty="0" smtClean="0"/>
              <a:t>Or vein grafting</a:t>
            </a:r>
          </a:p>
          <a:p>
            <a:r>
              <a:rPr lang="en-US" dirty="0" smtClean="0"/>
              <a:t>The ends of severed nerve trunks may be tucked lightly together with one or two sutures to facilitate later definitive repair.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Operation for major wounds…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96200" cy="5312736"/>
          </a:xfrm>
        </p:spPr>
        <p:txBody>
          <a:bodyPr>
            <a:normAutofit/>
          </a:bodyPr>
          <a:lstStyle/>
          <a:p>
            <a:r>
              <a:rPr lang="en-US" dirty="0" smtClean="0"/>
              <a:t>Tourniquets should be avoided when possible to prevent additional ischemic injury to the soft tissues. </a:t>
            </a:r>
          </a:p>
          <a:p>
            <a:r>
              <a:rPr lang="en-US" dirty="0" smtClean="0"/>
              <a:t>Necrotic tissue is removed and only viable tissue is left behind. The exception is skin, where none is removed unless obviously necrotic.</a:t>
            </a:r>
          </a:p>
          <a:p>
            <a:r>
              <a:rPr lang="en-US" dirty="0" smtClean="0"/>
              <a:t>The quality of the muscle tissue is assessed using the classic 4 C’s: </a:t>
            </a:r>
          </a:p>
          <a:p>
            <a:pPr lvl="1"/>
            <a:r>
              <a:rPr lang="en-US" dirty="0" smtClean="0"/>
              <a:t>Color (red or brown) </a:t>
            </a:r>
          </a:p>
          <a:p>
            <a:pPr lvl="1"/>
            <a:r>
              <a:rPr lang="en-US" dirty="0" smtClean="0"/>
              <a:t>Consistency (how does the muscle feel) </a:t>
            </a:r>
          </a:p>
          <a:p>
            <a:pPr lvl="1"/>
            <a:r>
              <a:rPr lang="en-US" dirty="0" smtClean="0"/>
              <a:t>Capillary Circulation (does it bleed?) </a:t>
            </a:r>
          </a:p>
          <a:p>
            <a:pPr lvl="1"/>
            <a:r>
              <a:rPr lang="en-US" dirty="0" smtClean="0"/>
              <a:t>Contractility (responds to pinch or electro-</a:t>
            </a:r>
            <a:r>
              <a:rPr lang="en-US" dirty="0" err="1" smtClean="0"/>
              <a:t>cautery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Skin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/>
          <a:lstStyle/>
          <a:p>
            <a:r>
              <a:rPr lang="en-US" sz="3200" dirty="0" smtClean="0"/>
              <a:t>The wound should be left unsutured after surgical toilet and dressed with sterile covering.</a:t>
            </a:r>
          </a:p>
          <a:p>
            <a:r>
              <a:rPr lang="en-US" sz="3200" dirty="0" smtClean="0"/>
              <a:t>Delayed closure should be done as soon as infection has been aborted or overcome (delayed primary suture).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skin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suture of the skin edges if feasible, depending upon the amount of skin destroyed and lost in the injury.</a:t>
            </a:r>
          </a:p>
          <a:p>
            <a:pPr lvl="1"/>
            <a:r>
              <a:rPr lang="en-US" dirty="0" smtClean="0"/>
              <a:t>If the skin loss is negligible and the skin edges can be brought together without tension, direct suture should be done.</a:t>
            </a:r>
          </a:p>
          <a:p>
            <a:r>
              <a:rPr lang="en-US" dirty="0" smtClean="0"/>
              <a:t>A free split-skin graft is used if the skin edges will not come together easily.</a:t>
            </a:r>
          </a:p>
          <a:p>
            <a:r>
              <a:rPr lang="en-US" dirty="0" smtClean="0"/>
              <a:t>Full-thickness skin graft </a:t>
            </a:r>
          </a:p>
          <a:p>
            <a:r>
              <a:rPr lang="en-US" dirty="0" smtClean="0"/>
              <a:t>soft-tissue flaps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Definition:</a:t>
            </a:r>
          </a:p>
          <a:p>
            <a:r>
              <a:rPr lang="en-US" sz="3200" dirty="0" smtClean="0"/>
              <a:t>A fracture is open or compound when there is a wound of the skin surface leading down to the site of fracture.</a:t>
            </a:r>
          </a:p>
          <a:p>
            <a:r>
              <a:rPr lang="en-US" sz="3200" dirty="0" smtClean="0"/>
              <a:t>A fracture is classed as open only when a direct communication exists between the body surface and the fractured bone ends.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the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wound has been dealt with, the fracture itself should be treated following the general principles of managing closed fractures.</a:t>
            </a:r>
          </a:p>
          <a:p>
            <a:r>
              <a:rPr lang="en-US" dirty="0" smtClean="0"/>
              <a:t>There should be greater reluctance to resort to operative methods of fixation, due to increased risk of infection.</a:t>
            </a:r>
          </a:p>
          <a:p>
            <a:r>
              <a:rPr lang="en-US" dirty="0" smtClean="0"/>
              <a:t>If the fracture is unstable and unsuitable for treatment by traction or by simple splintage, external fixation should be done.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fixation…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temporary stabilization</a:t>
            </a:r>
          </a:p>
          <a:p>
            <a:r>
              <a:rPr lang="en-US" dirty="0" smtClean="0"/>
              <a:t>Minimizes additional soft-tissue injury. </a:t>
            </a:r>
          </a:p>
          <a:p>
            <a:r>
              <a:rPr lang="en-US" dirty="0" smtClean="0"/>
              <a:t>This fixation facilitates access to the wound for inspection between debridements.</a:t>
            </a:r>
          </a:p>
          <a:p>
            <a:r>
              <a:rPr lang="en-US" dirty="0" smtClean="0"/>
              <a:t>Once the wound has healed, the fracture can be immobilized in plaster for the remaining duration of treatment.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 smtClean="0"/>
              <a:t>Other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/>
          </a:bodyPr>
          <a:lstStyle/>
          <a:p>
            <a:r>
              <a:rPr lang="en-US" b="1" dirty="0" smtClean="0"/>
              <a:t>Antibiotics:</a:t>
            </a:r>
          </a:p>
          <a:p>
            <a:pPr lvl="1"/>
            <a:r>
              <a:rPr lang="en-US" dirty="0" smtClean="0"/>
              <a:t>A course of treatment with a broad-spectrum antibiotic, such as a third generation cephalosporin, should be begun immediately and continued until the danger of infection is past.</a:t>
            </a:r>
          </a:p>
          <a:p>
            <a:pPr lvl="1"/>
            <a:r>
              <a:rPr lang="en-US" dirty="0" smtClean="0"/>
              <a:t>Antibiotics should be given intravenously.</a:t>
            </a:r>
          </a:p>
          <a:p>
            <a:r>
              <a:rPr lang="en-US" b="1" dirty="0" smtClean="0"/>
              <a:t>Prophylaxis against tetanus:</a:t>
            </a:r>
          </a:p>
          <a:p>
            <a:pPr lvl="1"/>
            <a:r>
              <a:rPr lang="en-US" dirty="0" smtClean="0"/>
              <a:t>Tetanus toxoid should be given and repeated 6 weeks later or a booster should be given if the patient was already immunized previously.</a:t>
            </a:r>
          </a:p>
          <a:p>
            <a:r>
              <a:rPr lang="en-US" b="1" dirty="0" smtClean="0"/>
              <a:t>Analgesics </a:t>
            </a:r>
          </a:p>
          <a:p>
            <a:r>
              <a:rPr lang="en-US" b="1" dirty="0" smtClean="0"/>
              <a:t>Monitor vital signs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9760"/>
          </a:xfrm>
        </p:spPr>
        <p:txBody>
          <a:bodyPr>
            <a:normAutofit/>
          </a:bodyPr>
          <a:lstStyle/>
          <a:p>
            <a:r>
              <a:rPr lang="en-US" dirty="0" smtClean="0"/>
              <a:t>Gustilo - Anderson Classification of open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>
            <a:normAutofit/>
          </a:bodyPr>
          <a:lstStyle/>
          <a:p>
            <a:r>
              <a:rPr lang="en-US" dirty="0" smtClean="0"/>
              <a:t>The Gustilo – Anderson classification divides open fractures into three types – I, II &amp; III.</a:t>
            </a:r>
          </a:p>
          <a:p>
            <a:r>
              <a:rPr lang="en-US" sz="3200" dirty="0" smtClean="0"/>
              <a:t>Type I:</a:t>
            </a:r>
          </a:p>
          <a:p>
            <a:pPr lvl="1"/>
            <a:r>
              <a:rPr lang="en-US" sz="2800" dirty="0" smtClean="0"/>
              <a:t>Clean wound smaller than 1cm in diameter,</a:t>
            </a:r>
          </a:p>
          <a:p>
            <a:pPr lvl="1"/>
            <a:r>
              <a:rPr lang="en-US" sz="2800" dirty="0" smtClean="0"/>
              <a:t> appears clean,</a:t>
            </a:r>
          </a:p>
          <a:p>
            <a:pPr lvl="1"/>
            <a:r>
              <a:rPr lang="en-US" sz="2800" dirty="0" smtClean="0"/>
              <a:t> simple fracture pattern,</a:t>
            </a:r>
          </a:p>
          <a:p>
            <a:pPr lvl="1"/>
            <a:r>
              <a:rPr lang="en-US" sz="2800" dirty="0" smtClean="0"/>
              <a:t> no skin crushing.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Type II:</a:t>
            </a:r>
          </a:p>
          <a:p>
            <a:pPr lvl="1"/>
            <a:r>
              <a:rPr lang="en-US" sz="2800" dirty="0" smtClean="0"/>
              <a:t>A laceration larger than 1cm but without significant soft tissue crushing:</a:t>
            </a:r>
          </a:p>
          <a:p>
            <a:pPr lvl="2"/>
            <a:r>
              <a:rPr lang="en-US" sz="2800" dirty="0" smtClean="0"/>
              <a:t>No flaps,</a:t>
            </a:r>
          </a:p>
          <a:p>
            <a:pPr lvl="2"/>
            <a:r>
              <a:rPr lang="en-US" sz="2800" dirty="0" smtClean="0"/>
              <a:t>No degloving,</a:t>
            </a:r>
          </a:p>
          <a:p>
            <a:pPr lvl="2"/>
            <a:r>
              <a:rPr lang="en-US" sz="2800" dirty="0" smtClean="0"/>
              <a:t>No contusion [a bruise]</a:t>
            </a:r>
          </a:p>
          <a:p>
            <a:pPr lvl="1"/>
            <a:r>
              <a:rPr lang="en-US" sz="3000" dirty="0" smtClean="0"/>
              <a:t>Simple fracture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543800" cy="5084136"/>
          </a:xfrm>
        </p:spPr>
        <p:txBody>
          <a:bodyPr/>
          <a:lstStyle/>
          <a:p>
            <a:r>
              <a:rPr lang="en-US" sz="3200" b="1" dirty="0" smtClean="0"/>
              <a:t>Type III:</a:t>
            </a:r>
          </a:p>
          <a:p>
            <a:pPr lvl="1"/>
            <a:r>
              <a:rPr lang="en-US" sz="2800" dirty="0" smtClean="0"/>
              <a:t>High-energy injury with extensive soft tissue damage </a:t>
            </a:r>
          </a:p>
          <a:p>
            <a:pPr lvl="1"/>
            <a:r>
              <a:rPr lang="en-US" sz="2800" dirty="0" smtClean="0"/>
              <a:t>Or An open segmental fracture or multifragmentary fracture, or bone loss irrespective of the size of skin wound</a:t>
            </a:r>
          </a:p>
          <a:p>
            <a:pPr lvl="1"/>
            <a:r>
              <a:rPr lang="en-US" sz="2800" dirty="0" smtClean="0"/>
              <a:t>Or Severe crush injuries</a:t>
            </a:r>
          </a:p>
          <a:p>
            <a:pPr lvl="1"/>
            <a:r>
              <a:rPr lang="en-US" sz="2800" dirty="0" smtClean="0"/>
              <a:t>Or Vascular injury requiring repair</a:t>
            </a:r>
          </a:p>
          <a:p>
            <a:pPr lvl="1"/>
            <a:r>
              <a:rPr lang="en-US" sz="2800" dirty="0" smtClean="0"/>
              <a:t>Also included are injuries older than 8 hours or severe contamination.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12736"/>
          </a:xfrm>
        </p:spPr>
        <p:txBody>
          <a:bodyPr>
            <a:normAutofit/>
          </a:bodyPr>
          <a:lstStyle/>
          <a:p>
            <a:r>
              <a:rPr lang="en-US" dirty="0" smtClean="0"/>
              <a:t>Type III injuries are subdivided into three types:</a:t>
            </a:r>
          </a:p>
          <a:p>
            <a:r>
              <a:rPr lang="en-US" b="1" dirty="0" smtClean="0"/>
              <a:t>Type III A:</a:t>
            </a:r>
          </a:p>
          <a:p>
            <a:pPr lvl="1"/>
            <a:r>
              <a:rPr lang="en-US" dirty="0" smtClean="0"/>
              <a:t>Adequate soft tissue coverage of the fracture despite high energy trauma or extensive laceration or skin flaps.</a:t>
            </a:r>
          </a:p>
          <a:p>
            <a:r>
              <a:rPr lang="en-US" b="1" dirty="0" smtClean="0"/>
              <a:t>Type III B:</a:t>
            </a:r>
          </a:p>
          <a:p>
            <a:pPr lvl="1"/>
            <a:r>
              <a:rPr lang="en-US" dirty="0" smtClean="0"/>
              <a:t>Inadequate soft tissue coverage with periosteal stripping. </a:t>
            </a:r>
          </a:p>
          <a:p>
            <a:pPr lvl="1"/>
            <a:r>
              <a:rPr lang="en-US" dirty="0" smtClean="0"/>
              <a:t>Soft tissue reconstruction is necessary.</a:t>
            </a:r>
          </a:p>
          <a:p>
            <a:r>
              <a:rPr lang="en-US" b="1" dirty="0" smtClean="0"/>
              <a:t>Type III C:</a:t>
            </a:r>
          </a:p>
          <a:p>
            <a:pPr lvl="1"/>
            <a:r>
              <a:rPr lang="en-US" dirty="0" smtClean="0"/>
              <a:t>Any open fracture that is associated with </a:t>
            </a:r>
            <a:r>
              <a:rPr lang="en-US" b="1" dirty="0" smtClean="0"/>
              <a:t>vascular injury</a:t>
            </a:r>
            <a:r>
              <a:rPr lang="en-US" dirty="0" smtClean="0"/>
              <a:t> that requires repair.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pic>
        <p:nvPicPr>
          <p:cNvPr id="4" name="Content Placeholder 3" descr="This illustration summarizes the three basic grades – I, II &amp; III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5791200" cy="426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pic>
        <p:nvPicPr>
          <p:cNvPr id="4" name="Content Placeholder 3" descr="These examples illustrate the three types IIIA, IIIB &amp; IIIC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28800"/>
            <a:ext cx="5943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open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open fracture requires urgent attention</a:t>
            </a:r>
          </a:p>
          <a:p>
            <a:r>
              <a:rPr lang="en-US" dirty="0" smtClean="0"/>
              <a:t>The sooner the wound can be dealt with, the smaller is the risk of infection arising from contaminating organisms.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1019</Words>
  <Application>Microsoft Office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Trebuchet MS</vt:lpstr>
      <vt:lpstr>Wingdings</vt:lpstr>
      <vt:lpstr>Wingdings 2</vt:lpstr>
      <vt:lpstr>Opulent</vt:lpstr>
      <vt:lpstr>Open fractures</vt:lpstr>
      <vt:lpstr>Open fractures</vt:lpstr>
      <vt:lpstr>Gustilo - Anderson Classification of open fractures</vt:lpstr>
      <vt:lpstr>Classification…</vt:lpstr>
      <vt:lpstr>Classification…</vt:lpstr>
      <vt:lpstr>Classification…</vt:lpstr>
      <vt:lpstr>Classification…</vt:lpstr>
      <vt:lpstr>Classification…</vt:lpstr>
      <vt:lpstr>treatment of open fractures</vt:lpstr>
      <vt:lpstr>Treatment… </vt:lpstr>
      <vt:lpstr>TREATMENT..</vt:lpstr>
      <vt:lpstr>Treatment of open fractures</vt:lpstr>
      <vt:lpstr>Principles of treatment</vt:lpstr>
      <vt:lpstr>Technique of operation for major wounds</vt:lpstr>
      <vt:lpstr>Operation for major wounds…</vt:lpstr>
      <vt:lpstr>Operation for major wounds…</vt:lpstr>
      <vt:lpstr>Operation for major wounds…</vt:lpstr>
      <vt:lpstr>Skin closure</vt:lpstr>
      <vt:lpstr>Methods of skin closure</vt:lpstr>
      <vt:lpstr>Treatment of the fracture</vt:lpstr>
      <vt:lpstr>External fixation…</vt:lpstr>
      <vt:lpstr>Other treatment</vt:lpstr>
      <vt:lpstr>The end!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fractures</dc:title>
  <dc:creator>JP OKOTH</dc:creator>
  <cp:lastModifiedBy>ADMIN</cp:lastModifiedBy>
  <cp:revision>69</cp:revision>
  <dcterms:created xsi:type="dcterms:W3CDTF">2013-11-12T06:29:46Z</dcterms:created>
  <dcterms:modified xsi:type="dcterms:W3CDTF">2018-09-20T08:43:44Z</dcterms:modified>
</cp:coreProperties>
</file>