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Slides/notesSlide4.xml" ContentType="application/vnd.openxmlformats-officedocument.presentationml.notes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Slides/notesSlide5.xml" ContentType="application/vnd.openxmlformats-officedocument.presentationml.notes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Slides/notesSlide8.xml" ContentType="application/vnd.openxmlformats-officedocument.presentationml.notesSlide+xml"/>
  <Override PartName="/ppt/slides/slide107.xml" ContentType="application/vnd.openxmlformats-officedocument.presentationml.slide+xml"/>
  <Override PartName="/ppt/notesSlides/notesSlide9.xml" ContentType="application/vnd.openxmlformats-officedocument.presentationml.notes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Slides/notesSlide10.xml" ContentType="application/vnd.openxmlformats-officedocument.presentationml.notesSlide+xml"/>
  <Override PartName="/ppt/slides/slide120.xml" ContentType="application/vnd.openxmlformats-officedocument.presentationml.slide+xml"/>
  <Override PartName="/ppt/notesSlides/notesSlide11.xml" ContentType="application/vnd.openxmlformats-officedocument.presentationml.notes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Slides/notesSlide12.xml" ContentType="application/vnd.openxmlformats-officedocument.presentationml.notes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319" r:id="rId3"/>
    <p:sldId id="320" r:id="rId4"/>
    <p:sldId id="321" r:id="rId5"/>
    <p:sldId id="322" r:id="rId6"/>
    <p:sldId id="323" r:id="rId7"/>
    <p:sldId id="324" r:id="rId8"/>
    <p:sldId id="325" r:id="rId9"/>
    <p:sldId id="326" r:id="rId10"/>
    <p:sldId id="327" r:id="rId11"/>
    <p:sldId id="328"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 id="392" r:id="rId75"/>
    <p:sldId id="393" r:id="rId76"/>
    <p:sldId id="394" r:id="rId77"/>
    <p:sldId id="395" r:id="rId78"/>
    <p:sldId id="396" r:id="rId79"/>
    <p:sldId id="397" r:id="rId80"/>
    <p:sldId id="398" r:id="rId81"/>
    <p:sldId id="399" r:id="rId82"/>
    <p:sldId id="400" r:id="rId83"/>
    <p:sldId id="401" r:id="rId84"/>
    <p:sldId id="402" r:id="rId85"/>
    <p:sldId id="403" r:id="rId86"/>
    <p:sldId id="404" r:id="rId87"/>
    <p:sldId id="405" r:id="rId88"/>
    <p:sldId id="406" r:id="rId89"/>
    <p:sldId id="407" r:id="rId90"/>
    <p:sldId id="408" r:id="rId91"/>
    <p:sldId id="409" r:id="rId92"/>
    <p:sldId id="410" r:id="rId93"/>
    <p:sldId id="411" r:id="rId94"/>
    <p:sldId id="412" r:id="rId95"/>
    <p:sldId id="413" r:id="rId96"/>
    <p:sldId id="414" r:id="rId97"/>
    <p:sldId id="415" r:id="rId98"/>
    <p:sldId id="416" r:id="rId99"/>
    <p:sldId id="417" r:id="rId100"/>
    <p:sldId id="418" r:id="rId101"/>
    <p:sldId id="419" r:id="rId102"/>
    <p:sldId id="420" r:id="rId103"/>
    <p:sldId id="421" r:id="rId104"/>
    <p:sldId id="422" r:id="rId105"/>
    <p:sldId id="423" r:id="rId106"/>
    <p:sldId id="424" r:id="rId107"/>
    <p:sldId id="425" r:id="rId108"/>
    <p:sldId id="426" r:id="rId109"/>
    <p:sldId id="427" r:id="rId110"/>
    <p:sldId id="428" r:id="rId111"/>
    <p:sldId id="429" r:id="rId112"/>
    <p:sldId id="430" r:id="rId113"/>
    <p:sldId id="431" r:id="rId114"/>
    <p:sldId id="432" r:id="rId115"/>
    <p:sldId id="433" r:id="rId116"/>
    <p:sldId id="434" r:id="rId117"/>
    <p:sldId id="435" r:id="rId118"/>
    <p:sldId id="436" r:id="rId119"/>
    <p:sldId id="437" r:id="rId120"/>
    <p:sldId id="438" r:id="rId121"/>
    <p:sldId id="439" r:id="rId122"/>
    <p:sldId id="440" r:id="rId123"/>
    <p:sldId id="441" r:id="rId124"/>
    <p:sldId id="442" r:id="rId125"/>
    <p:sldId id="443" r:id="rId126"/>
    <p:sldId id="444" r:id="rId127"/>
    <p:sldId id="445" r:id="rId128"/>
    <p:sldId id="446" r:id="rId129"/>
    <p:sldId id="447" r:id="rId130"/>
    <p:sldId id="448" r:id="rId131"/>
    <p:sldId id="449" r:id="rId132"/>
    <p:sldId id="450" r:id="rId133"/>
    <p:sldId id="451" r:id="rId134"/>
    <p:sldId id="452" r:id="rId135"/>
    <p:sldId id="453" r:id="rId136"/>
    <p:sldId id="454" r:id="rId137"/>
    <p:sldId id="455" r:id="rId138"/>
    <p:sldId id="456" r:id="rId139"/>
    <p:sldId id="457" r:id="rId140"/>
    <p:sldId id="458" r:id="rId141"/>
    <p:sldId id="459" r:id="rId142"/>
    <p:sldId id="460" r:id="rId143"/>
    <p:sldId id="461" r:id="rId144"/>
    <p:sldId id="462" r:id="rId145"/>
    <p:sldId id="463" r:id="rId146"/>
    <p:sldId id="464" r:id="rId147"/>
    <p:sldId id="465" r:id="rId148"/>
    <p:sldId id="466" r:id="rId149"/>
    <p:sldId id="467" r:id="rId150"/>
    <p:sldId id="468" r:id="rId151"/>
    <p:sldId id="469" r:id="rId152"/>
    <p:sldId id="470" r:id="rId153"/>
    <p:sldId id="471" r:id="rId154"/>
    <p:sldId id="472" r:id="rId155"/>
    <p:sldId id="473" r:id="rId156"/>
    <p:sldId id="474" r:id="rId157"/>
    <p:sldId id="475" r:id="rId158"/>
    <p:sldId id="476" r:id="rId159"/>
    <p:sldId id="477" r:id="rId160"/>
    <p:sldId id="478" r:id="rId161"/>
    <p:sldId id="479" r:id="rId162"/>
    <p:sldId id="480" r:id="rId163"/>
    <p:sldId id="481" r:id="rId164"/>
    <p:sldId id="482" r:id="rId165"/>
    <p:sldId id="483" r:id="rId166"/>
    <p:sldId id="484" r:id="rId167"/>
    <p:sldId id="485" r:id="rId168"/>
    <p:sldId id="486" r:id="rId169"/>
    <p:sldId id="487" r:id="rId170"/>
    <p:sldId id="488" r:id="rId171"/>
    <p:sldId id="489" r:id="rId172"/>
    <p:sldId id="490" r:id="rId173"/>
    <p:sldId id="491" r:id="rId174"/>
    <p:sldId id="492" r:id="rId175"/>
    <p:sldId id="493" r:id="rId176"/>
    <p:sldId id="494" r:id="rId177"/>
    <p:sldId id="495" r:id="rId178"/>
    <p:sldId id="496" r:id="rId179"/>
    <p:sldId id="497" r:id="rId180"/>
    <p:sldId id="498" r:id="rId181"/>
    <p:sldId id="499" r:id="rId182"/>
    <p:sldId id="500" r:id="rId183"/>
    <p:sldId id="501" r:id="rId184"/>
    <p:sldId id="502" r:id="rId185"/>
    <p:sldId id="503" r:id="rId186"/>
    <p:sldId id="504" r:id="rId187"/>
    <p:sldId id="505" r:id="rId188"/>
    <p:sldId id="506" r:id="rId189"/>
    <p:sldId id="507" r:id="rId190"/>
    <p:sldId id="508" r:id="rId191"/>
    <p:sldId id="509" r:id="rId192"/>
    <p:sldId id="510" r:id="rId193"/>
    <p:sldId id="511" r:id="rId194"/>
    <p:sldId id="512" r:id="rId195"/>
    <p:sldId id="513" r:id="rId196"/>
    <p:sldId id="514" r:id="rId197"/>
    <p:sldId id="515" r:id="rId198"/>
    <p:sldId id="516" r:id="rId199"/>
    <p:sldId id="517" r:id="rId200"/>
    <p:sldId id="518" r:id="rId201"/>
    <p:sldId id="519" r:id="rId202"/>
    <p:sldId id="520" r:id="rId203"/>
    <p:sldId id="521" r:id="rId204"/>
    <p:sldId id="522" r:id="rId205"/>
    <p:sldId id="523" r:id="rId206"/>
    <p:sldId id="524" r:id="rId207"/>
    <p:sldId id="525" r:id="rId208"/>
    <p:sldId id="526" r:id="rId209"/>
    <p:sldId id="527" r:id="rId210"/>
    <p:sldId id="528" r:id="rId211"/>
    <p:sldId id="529" r:id="rId212"/>
    <p:sldId id="530" r:id="rId213"/>
    <p:sldId id="531" r:id="rId214"/>
    <p:sldId id="532" r:id="rId215"/>
    <p:sldId id="533" r:id="rId216"/>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7647" autoAdjust="0"/>
    <p:restoredTop sz="59109" autoAdjust="0"/>
  </p:normalViewPr>
  <p:slideViewPr>
    <p:cSldViewPr>
      <p:cViewPr>
        <p:scale>
          <a:sx n="81" d="100"/>
          <a:sy n="81" d="100"/>
        </p:scale>
        <p:origin x="-972"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tableStyles" Target="tableStyles.xml"/><Relationship Id="rId218" Type="http://schemas.openxmlformats.org/officeDocument/2006/relationships/presProps" Target="presProps.xml"/><Relationship Id="rId219" Type="http://schemas.openxmlformats.org/officeDocument/2006/relationships/viewProps" Target="viewProps.xml"/><Relationship Id="rId22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92" name=""/>
        <p:cNvGrpSpPr/>
        <p:nvPr/>
      </p:nvGrpSpPr>
      <p:grpSpPr>
        <a:xfrm>
          <a:off x="0" y="0"/>
          <a:ext cx="0" cy="0"/>
          <a:chOff x="0" y="0"/>
          <a:chExt cx="0" cy="0"/>
        </a:xfrm>
      </p:grpSpPr>
      <p:sp>
        <p:nvSpPr>
          <p:cNvPr id="1049116"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9117"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7FA9788B-688E-414D-AD21-CE23D8589B7B}" type="datetimeFigureOut">
              <a:rPr lang="en-US" smtClean="0"/>
              <a:t>7/27/2020</a:t>
            </a:fld>
            <a:endParaRPr lang="en-US"/>
          </a:p>
        </p:txBody>
      </p:sp>
      <p:sp>
        <p:nvSpPr>
          <p:cNvPr id="1049118"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9119"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20"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9121"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028882A5-E6F3-421B-8B61-F5D486AC97AB}"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4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8" name="Slide Image Placeholder 1"/>
          <p:cNvSpPr>
            <a:spLocks noChangeAspect="1" noRot="1" noGrp="1"/>
          </p:cNvSpPr>
          <p:nvPr>
            <p:ph type="sldImg"/>
          </p:nvPr>
        </p:nvSpPr>
        <p:spPr/>
      </p:sp>
      <p:sp>
        <p:nvSpPr>
          <p:cNvPr id="1048599" name="Notes Placeholder 2"/>
          <p:cNvSpPr>
            <a:spLocks noGrp="1"/>
          </p:cNvSpPr>
          <p:nvPr>
            <p:ph type="body" idx="1"/>
          </p:nvPr>
        </p:nvSpPr>
        <p:spPr/>
        <p:txBody>
          <a:bodyPr>
            <a:normAutofit/>
          </a:bodyPr>
          <a:p>
            <a:endParaRPr dirty="0" lang="en-US"/>
          </a:p>
        </p:txBody>
      </p:sp>
      <p:sp>
        <p:nvSpPr>
          <p:cNvPr id="1048600" name="Slide Number Placeholder 3"/>
          <p:cNvSpPr>
            <a:spLocks noGrp="1"/>
          </p:cNvSpPr>
          <p:nvPr>
            <p:ph type="sldNum" sz="quarter" idx="10"/>
          </p:nvPr>
        </p:nvSpPr>
        <p:spPr/>
        <p:txBody>
          <a:bodyPr/>
          <a:p>
            <a:fld id="{028882A5-E6F3-421B-8B61-F5D486AC97AB}" type="slidenum">
              <a:rPr lang="en-US" smtClean="0"/>
              <a:t>1</a:t>
            </a:fld>
            <a:endParaRPr dirty="0"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860" name="Slide Image Placeholder 1"/>
          <p:cNvSpPr>
            <a:spLocks noChangeAspect="1" noRot="1" noGrp="1"/>
          </p:cNvSpPr>
          <p:nvPr>
            <p:ph type="sldImg"/>
          </p:nvPr>
        </p:nvSpPr>
        <p:spPr/>
      </p:sp>
      <p:sp>
        <p:nvSpPr>
          <p:cNvPr id="1048861" name="Notes Placeholder 2"/>
          <p:cNvSpPr>
            <a:spLocks noGrp="1"/>
          </p:cNvSpPr>
          <p:nvPr>
            <p:ph type="body" idx="1"/>
          </p:nvPr>
        </p:nvSpPr>
        <p:spPr/>
        <p:txBody>
          <a:bodyPr>
            <a:normAutofit/>
          </a:bodyPr>
          <a:p>
            <a:endParaRPr dirty="0" lang="en-US"/>
          </a:p>
        </p:txBody>
      </p:sp>
      <p:sp>
        <p:nvSpPr>
          <p:cNvPr id="1048862" name="Slide Number Placeholder 3"/>
          <p:cNvSpPr>
            <a:spLocks noGrp="1"/>
          </p:cNvSpPr>
          <p:nvPr>
            <p:ph type="sldNum" sz="quarter" idx="10"/>
          </p:nvPr>
        </p:nvSpPr>
        <p:spPr/>
        <p:txBody>
          <a:bodyPr/>
          <a:p>
            <a:fld id="{028882A5-E6F3-421B-8B61-F5D486AC97AB}" type="slidenum">
              <a:rPr lang="en-US" smtClean="0"/>
              <a:t>119</a:t>
            </a:fld>
            <a:endParaRPr dirty="0"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865" name="Slide Image Placeholder 1"/>
          <p:cNvSpPr>
            <a:spLocks noChangeAspect="1" noRot="1" noGrp="1"/>
          </p:cNvSpPr>
          <p:nvPr>
            <p:ph type="sldImg"/>
          </p:nvPr>
        </p:nvSpPr>
        <p:spPr/>
      </p:sp>
      <p:sp>
        <p:nvSpPr>
          <p:cNvPr id="1048866" name="Notes Placeholder 2"/>
          <p:cNvSpPr>
            <a:spLocks noGrp="1"/>
          </p:cNvSpPr>
          <p:nvPr>
            <p:ph type="body" idx="1"/>
          </p:nvPr>
        </p:nvSpPr>
        <p:spPr/>
        <p:txBody>
          <a:bodyPr>
            <a:normAutofit/>
          </a:bodyPr>
          <a:p>
            <a:endParaRPr dirty="0" lang="fr-FR"/>
          </a:p>
        </p:txBody>
      </p:sp>
      <p:sp>
        <p:nvSpPr>
          <p:cNvPr id="1048867" name="Slide Number Placeholder 3"/>
          <p:cNvSpPr>
            <a:spLocks noGrp="1"/>
          </p:cNvSpPr>
          <p:nvPr>
            <p:ph type="sldNum" sz="quarter" idx="10"/>
          </p:nvPr>
        </p:nvSpPr>
        <p:spPr/>
        <p:txBody>
          <a:bodyPr/>
          <a:p>
            <a:fld id="{028882A5-E6F3-421B-8B61-F5D486AC97AB}" type="slidenum">
              <a:rPr lang="en-US" smtClean="0"/>
              <a:t>120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904" name="Slide Image Placeholder 1"/>
          <p:cNvSpPr>
            <a:spLocks noChangeAspect="1" noRot="1" noGrp="1"/>
          </p:cNvSpPr>
          <p:nvPr>
            <p:ph type="sldImg"/>
          </p:nvPr>
        </p:nvSpPr>
        <p:spPr/>
      </p:sp>
      <p:sp>
        <p:nvSpPr>
          <p:cNvPr id="1048905" name="Notes Placeholder 2"/>
          <p:cNvSpPr>
            <a:spLocks noGrp="1"/>
          </p:cNvSpPr>
          <p:nvPr>
            <p:ph type="body" idx="1"/>
          </p:nvPr>
        </p:nvSpPr>
        <p:spPr/>
        <p:txBody>
          <a:bodyPr>
            <a:normAutofit/>
          </a:bodyPr>
          <a:p>
            <a:endParaRPr dirty="0" lang="en-US"/>
          </a:p>
        </p:txBody>
      </p:sp>
      <p:sp>
        <p:nvSpPr>
          <p:cNvPr id="1048906" name="Slide Number Placeholder 3"/>
          <p:cNvSpPr>
            <a:spLocks noGrp="1"/>
          </p:cNvSpPr>
          <p:nvPr>
            <p:ph type="sldNum" sz="quarter" idx="10"/>
          </p:nvPr>
        </p:nvSpPr>
        <p:spPr/>
        <p:txBody>
          <a:bodyPr/>
          <a:p>
            <a:fld id="{028882A5-E6F3-421B-8B61-F5D486AC97AB}" type="slidenum">
              <a:rPr lang="en-US" smtClean="0"/>
              <a:t>140</a:t>
            </a:fld>
            <a:endParaRPr dirty="0"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620" name="Slide Image Placeholder 1"/>
          <p:cNvSpPr>
            <a:spLocks noChangeAspect="1" noRot="1" noGrp="1"/>
          </p:cNvSpPr>
          <p:nvPr>
            <p:ph type="sldImg"/>
          </p:nvPr>
        </p:nvSpPr>
        <p:spPr/>
      </p:sp>
      <p:sp>
        <p:nvSpPr>
          <p:cNvPr id="1048621" name="Notes Placeholder 2"/>
          <p:cNvSpPr>
            <a:spLocks noGrp="1"/>
          </p:cNvSpPr>
          <p:nvPr>
            <p:ph type="body" idx="1"/>
          </p:nvPr>
        </p:nvSpPr>
        <p:spPr/>
        <p:txBody>
          <a:bodyPr>
            <a:normAutofit/>
          </a:bodyPr>
          <a:p>
            <a:endParaRPr dirty="0" lang="fr-FR"/>
          </a:p>
        </p:txBody>
      </p:sp>
      <p:sp>
        <p:nvSpPr>
          <p:cNvPr id="1048622" name="Slide Number Placeholder 3"/>
          <p:cNvSpPr>
            <a:spLocks noGrp="1"/>
          </p:cNvSpPr>
          <p:nvPr>
            <p:ph type="sldNum" sz="quarter" idx="10"/>
          </p:nvPr>
        </p:nvSpPr>
        <p:spPr/>
        <p:txBody>
          <a:bodyPr/>
          <a:p>
            <a:fld id="{028882A5-E6F3-421B-8B61-F5D486AC97AB}"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703" name="Slide Image Placeholder 1"/>
          <p:cNvSpPr>
            <a:spLocks noChangeAspect="1" noRot="1" noGrp="1"/>
          </p:cNvSpPr>
          <p:nvPr>
            <p:ph type="sldImg"/>
          </p:nvPr>
        </p:nvSpPr>
        <p:spPr/>
      </p:sp>
      <p:sp>
        <p:nvSpPr>
          <p:cNvPr id="1048704" name="Notes Placeholder 2"/>
          <p:cNvSpPr>
            <a:spLocks noGrp="1"/>
          </p:cNvSpPr>
          <p:nvPr>
            <p:ph type="body" idx="1"/>
          </p:nvPr>
        </p:nvSpPr>
        <p:spPr/>
        <p:txBody>
          <a:bodyPr>
            <a:normAutofit/>
          </a:bodyPr>
          <a:p>
            <a:endParaRPr dirty="0" lang="en-US"/>
          </a:p>
        </p:txBody>
      </p:sp>
      <p:sp>
        <p:nvSpPr>
          <p:cNvPr id="1048705" name="Slide Number Placeholder 3"/>
          <p:cNvSpPr>
            <a:spLocks noGrp="1"/>
          </p:cNvSpPr>
          <p:nvPr>
            <p:ph type="sldNum" sz="quarter" idx="10"/>
          </p:nvPr>
        </p:nvSpPr>
        <p:spPr/>
        <p:txBody>
          <a:bodyPr/>
          <a:p>
            <a:fld id="{028882A5-E6F3-421B-8B61-F5D486AC97AB}" type="slidenum">
              <a:rPr lang="en-US" smtClean="0"/>
              <a:t>47</a:t>
            </a:fld>
            <a:endParaRPr dirty="0"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729" name="Slide Image Placeholder 1"/>
          <p:cNvSpPr>
            <a:spLocks noChangeAspect="1" noRot="1" noGrp="1"/>
          </p:cNvSpPr>
          <p:nvPr>
            <p:ph type="sldImg"/>
          </p:nvPr>
        </p:nvSpPr>
        <p:spPr/>
      </p:sp>
      <p:sp>
        <p:nvSpPr>
          <p:cNvPr id="1048730" name="Notes Placeholder 2"/>
          <p:cNvSpPr>
            <a:spLocks noGrp="1"/>
          </p:cNvSpPr>
          <p:nvPr>
            <p:ph type="body" idx="1"/>
          </p:nvPr>
        </p:nvSpPr>
        <p:spPr/>
        <p:txBody>
          <a:bodyPr>
            <a:normAutofit/>
          </a:bodyPr>
          <a:p>
            <a:endParaRPr dirty="0" lang="fr-FR"/>
          </a:p>
        </p:txBody>
      </p:sp>
      <p:sp>
        <p:nvSpPr>
          <p:cNvPr id="1048731" name="Slide Number Placeholder 3"/>
          <p:cNvSpPr>
            <a:spLocks noGrp="1"/>
          </p:cNvSpPr>
          <p:nvPr>
            <p:ph type="sldNum" sz="quarter" idx="10"/>
          </p:nvPr>
        </p:nvSpPr>
        <p:spPr/>
        <p:txBody>
          <a:bodyPr/>
          <a:p>
            <a:fld id="{028882A5-E6F3-421B-8B61-F5D486AC97AB}" type="slidenum">
              <a:rPr lang="en-US" smtClean="0"/>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740" name="Slide Image Placeholder 1"/>
          <p:cNvSpPr>
            <a:spLocks noChangeAspect="1" noRot="1" noGrp="1"/>
          </p:cNvSpPr>
          <p:nvPr>
            <p:ph type="sldImg"/>
          </p:nvPr>
        </p:nvSpPr>
        <p:spPr/>
      </p:sp>
      <p:sp>
        <p:nvSpPr>
          <p:cNvPr id="1048741" name="Notes Placeholder 2"/>
          <p:cNvSpPr>
            <a:spLocks noGrp="1"/>
          </p:cNvSpPr>
          <p:nvPr>
            <p:ph type="body" idx="1"/>
          </p:nvPr>
        </p:nvSpPr>
        <p:spPr/>
        <p:txBody>
          <a:bodyPr>
            <a:normAutofit/>
          </a:bodyPr>
          <a:p>
            <a:endParaRPr dirty="0" lang="fr-FR"/>
          </a:p>
        </p:txBody>
      </p:sp>
      <p:sp>
        <p:nvSpPr>
          <p:cNvPr id="1048742" name="Slide Number Placeholder 3"/>
          <p:cNvSpPr>
            <a:spLocks noGrp="1"/>
          </p:cNvSpPr>
          <p:nvPr>
            <p:ph type="sldNum" sz="quarter" idx="10"/>
          </p:nvPr>
        </p:nvSpPr>
        <p:spPr/>
        <p:txBody>
          <a:bodyPr/>
          <a:p>
            <a:fld id="{028882A5-E6F3-421B-8B61-F5D486AC97AB}" type="slidenum">
              <a:rPr lang="en-US" smtClean="0"/>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785" name="Slide Image Placeholder 1"/>
          <p:cNvSpPr>
            <a:spLocks noChangeAspect="1" noRot="1" noGrp="1"/>
          </p:cNvSpPr>
          <p:nvPr>
            <p:ph type="sldImg"/>
          </p:nvPr>
        </p:nvSpPr>
        <p:spPr/>
      </p:sp>
      <p:sp>
        <p:nvSpPr>
          <p:cNvPr id="1048786" name="Notes Placeholder 2"/>
          <p:cNvSpPr>
            <a:spLocks noGrp="1"/>
          </p:cNvSpPr>
          <p:nvPr>
            <p:ph type="body" idx="1"/>
          </p:nvPr>
        </p:nvSpPr>
        <p:spPr/>
        <p:txBody>
          <a:bodyPr>
            <a:normAutofit/>
          </a:bodyPr>
          <a:p>
            <a:endParaRPr dirty="0" lang="en-US"/>
          </a:p>
        </p:txBody>
      </p:sp>
      <p:sp>
        <p:nvSpPr>
          <p:cNvPr id="1048787" name="Slide Number Placeholder 3"/>
          <p:cNvSpPr>
            <a:spLocks noGrp="1"/>
          </p:cNvSpPr>
          <p:nvPr>
            <p:ph type="sldNum" sz="quarter" idx="10"/>
          </p:nvPr>
        </p:nvSpPr>
        <p:spPr/>
        <p:txBody>
          <a:bodyPr/>
          <a:p>
            <a:fld id="{028882A5-E6F3-421B-8B61-F5D486AC97AB}" type="slidenum">
              <a:rPr lang="en-US" smtClean="0"/>
              <a:t>86</a:t>
            </a:fld>
            <a:endParaRPr dirty="0"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8790" name="Slide Image Placeholder 1"/>
          <p:cNvSpPr>
            <a:spLocks noChangeAspect="1" noRot="1" noGrp="1"/>
          </p:cNvSpPr>
          <p:nvPr>
            <p:ph type="sldImg"/>
          </p:nvPr>
        </p:nvSpPr>
        <p:spPr/>
      </p:sp>
      <p:sp>
        <p:nvSpPr>
          <p:cNvPr id="1048791" name="Notes Placeholder 2"/>
          <p:cNvSpPr>
            <a:spLocks noGrp="1"/>
          </p:cNvSpPr>
          <p:nvPr>
            <p:ph type="body" idx="1"/>
          </p:nvPr>
        </p:nvSpPr>
        <p:spPr/>
        <p:txBody>
          <a:bodyPr>
            <a:normAutofit/>
          </a:bodyPr>
          <a:p>
            <a:r>
              <a:rPr dirty="0" lang="en-GB"/>
              <a:t> </a:t>
            </a:r>
            <a:endParaRPr dirty="0" lang="fr-FR"/>
          </a:p>
        </p:txBody>
      </p:sp>
      <p:sp>
        <p:nvSpPr>
          <p:cNvPr id="1048792" name="Slide Number Placeholder 3"/>
          <p:cNvSpPr>
            <a:spLocks noGrp="1"/>
          </p:cNvSpPr>
          <p:nvPr>
            <p:ph type="sldNum" sz="quarter" idx="10"/>
          </p:nvPr>
        </p:nvSpPr>
        <p:spPr/>
        <p:txBody>
          <a:bodyPr/>
          <a:p>
            <a:fld id="{028882A5-E6F3-421B-8B61-F5D486AC97AB}" type="slidenum">
              <a:rPr lang="en-US" smtClean="0"/>
              <a:t>87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8829" name="Slide Image Placeholder 1"/>
          <p:cNvSpPr>
            <a:spLocks noChangeAspect="1" noRot="1" noGrp="1"/>
          </p:cNvSpPr>
          <p:nvPr>
            <p:ph type="sldImg"/>
          </p:nvPr>
        </p:nvSpPr>
        <p:spPr/>
      </p:sp>
      <p:sp>
        <p:nvSpPr>
          <p:cNvPr id="1048830" name="Notes Placeholder 2"/>
          <p:cNvSpPr>
            <a:spLocks noGrp="1"/>
          </p:cNvSpPr>
          <p:nvPr>
            <p:ph type="body" idx="1"/>
          </p:nvPr>
        </p:nvSpPr>
        <p:spPr/>
        <p:txBody>
          <a:bodyPr>
            <a:normAutofit/>
          </a:bodyPr>
          <a:p>
            <a:endParaRPr dirty="0" lang="fr-FR"/>
          </a:p>
        </p:txBody>
      </p:sp>
      <p:sp>
        <p:nvSpPr>
          <p:cNvPr id="1048831" name="Slide Number Placeholder 3"/>
          <p:cNvSpPr>
            <a:spLocks noGrp="1"/>
          </p:cNvSpPr>
          <p:nvPr>
            <p:ph type="sldNum" sz="quarter" idx="10"/>
          </p:nvPr>
        </p:nvSpPr>
        <p:spPr/>
        <p:txBody>
          <a:bodyPr/>
          <a:p>
            <a:fld id="{028882A5-E6F3-421B-8B61-F5D486AC97AB}" type="slidenum">
              <a:rPr lang="en-US" smtClean="0"/>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8834" name="Slide Image Placeholder 1"/>
          <p:cNvSpPr>
            <a:spLocks noChangeAspect="1" noRot="1" noGrp="1"/>
          </p:cNvSpPr>
          <p:nvPr>
            <p:ph type="sldImg"/>
          </p:nvPr>
        </p:nvSpPr>
        <p:spPr/>
      </p:sp>
      <p:sp>
        <p:nvSpPr>
          <p:cNvPr id="1048835" name="Notes Placeholder 2"/>
          <p:cNvSpPr>
            <a:spLocks noGrp="1"/>
          </p:cNvSpPr>
          <p:nvPr>
            <p:ph type="body" idx="1"/>
          </p:nvPr>
        </p:nvSpPr>
        <p:spPr/>
        <p:txBody>
          <a:bodyPr>
            <a:normAutofit/>
          </a:bodyPr>
          <a:p>
            <a:pPr algn="l" defTabSz="914400" eaLnBrk="1" fontAlgn="auto" hangingPunct="1" indent="0" latinLnBrk="0" lvl="0" marL="0" marR="0" rtl="0">
              <a:lnSpc>
                <a:spcPct val="100000"/>
              </a:lnSpc>
              <a:spcBef>
                <a:spcPts val="0"/>
              </a:spcBef>
              <a:spcAft>
                <a:spcPts val="0"/>
              </a:spcAft>
              <a:buClrTx/>
              <a:buSzTx/>
              <a:buFontTx/>
              <a:buNone/>
            </a:pPr>
            <a:r>
              <a:rPr dirty="0" sz="1200" kern="1200" lang="en-US">
                <a:solidFill>
                  <a:schemeClr val="tx1"/>
                </a:solidFill>
                <a:latin typeface="+mn-lt"/>
                <a:ea typeface="+mn-ea"/>
                <a:cs typeface="+mn-cs"/>
              </a:rPr>
              <a:t>.</a:t>
            </a:r>
            <a:endParaRPr dirty="0" sz="1200" kern="1200" lang="fr-FR">
              <a:solidFill>
                <a:schemeClr val="tx1"/>
              </a:solidFill>
              <a:latin typeface="+mn-lt"/>
              <a:ea typeface="+mn-ea"/>
              <a:cs typeface="+mn-cs"/>
            </a:endParaRPr>
          </a:p>
          <a:p>
            <a:endParaRPr dirty="0" lang="fr-FR"/>
          </a:p>
        </p:txBody>
      </p:sp>
      <p:sp>
        <p:nvSpPr>
          <p:cNvPr id="1048836" name="Slide Number Placeholder 3"/>
          <p:cNvSpPr>
            <a:spLocks noGrp="1"/>
          </p:cNvSpPr>
          <p:nvPr>
            <p:ph type="sldNum" sz="quarter" idx="10"/>
          </p:nvPr>
        </p:nvSpPr>
        <p:spPr/>
        <p:txBody>
          <a:bodyPr/>
          <a:p>
            <a:fld id="{028882A5-E6F3-421B-8B61-F5D486AC97AB}" type="slidenum">
              <a:rPr lang="en-US" smtClean="0"/>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1" name=""/>
        <p:cNvGrpSpPr/>
        <p:nvPr/>
      </p:nvGrpSpPr>
      <p:grpSpPr>
        <a:xfrm>
          <a:off x="0" y="0"/>
          <a:ext cx="0" cy="0"/>
          <a:chOff x="0" y="0"/>
          <a:chExt cx="0" cy="0"/>
        </a:xfrm>
      </p:grpSpPr>
      <p:grpSp>
        <p:nvGrpSpPr>
          <p:cNvPr id="32" name="Group 1026"/>
          <p:cNvGrpSpPr/>
          <p:nvPr/>
        </p:nvGrpSpPr>
        <p:grpSpPr bwMode="auto">
          <a:xfrm>
            <a:off x="0" y="0"/>
            <a:ext cx="8763000" cy="5943600"/>
            <a:chOff x="0" y="0"/>
            <a:chExt cx="5520" cy="3744"/>
          </a:xfrm>
        </p:grpSpPr>
        <p:sp>
          <p:nvSpPr>
            <p:cNvPr id="1048585" name="Rectangle 1027"/>
            <p:cNvSpPr>
              <a:spLocks noChangeArrowheads="1"/>
            </p:cNvSpPr>
            <p:nvPr/>
          </p:nvSpPr>
          <p:spPr bwMode="auto">
            <a:xfrm>
              <a:off x="0" y="0"/>
              <a:ext cx="1104" cy="3072"/>
            </a:xfrm>
            <a:prstGeom prst="rect"/>
            <a:solidFill>
              <a:schemeClr val="accent1"/>
            </a:solidFill>
            <a:ln w="9525">
              <a:noFill/>
              <a:miter lim="800000"/>
              <a:headEnd/>
              <a:tailEnd/>
            </a:ln>
            <a:effectLst/>
          </p:spPr>
          <p:txBody>
            <a:bodyPr anchor="ctr" wrap="none"/>
            <a:p>
              <a:pPr algn="ctr"/>
              <a:endParaRPr sz="2400" lang="en-GB">
                <a:latin typeface="Times New Roman" charset="0"/>
              </a:endParaRPr>
            </a:p>
          </p:txBody>
        </p:sp>
        <p:grpSp>
          <p:nvGrpSpPr>
            <p:cNvPr id="33" name="Group 1028"/>
            <p:cNvGrpSpPr/>
            <p:nvPr userDrawn="1"/>
          </p:nvGrpSpPr>
          <p:grpSpPr bwMode="auto">
            <a:xfrm>
              <a:off x="0" y="2208"/>
              <a:ext cx="5520" cy="1536"/>
              <a:chOff x="0" y="2208"/>
              <a:chExt cx="5520" cy="1536"/>
            </a:xfrm>
          </p:grpSpPr>
          <p:sp>
            <p:nvSpPr>
              <p:cNvPr id="1048586" name="Rectangle 1029"/>
              <p:cNvSpPr>
                <a:spLocks noChangeArrowheads="1"/>
              </p:cNvSpPr>
              <p:nvPr/>
            </p:nvSpPr>
            <p:spPr bwMode="ltGray">
              <a:xfrm>
                <a:off x="624" y="2208"/>
                <a:ext cx="4896" cy="1536"/>
              </a:xfrm>
              <a:prstGeom prst="rect"/>
              <a:solidFill>
                <a:schemeClr val="bg2"/>
              </a:solidFill>
              <a:ln w="9525">
                <a:noFill/>
                <a:miter lim="800000"/>
                <a:headEnd/>
                <a:tailEnd/>
              </a:ln>
              <a:effectLst/>
            </p:spPr>
            <p:txBody>
              <a:bodyPr anchor="ctr" wrap="none"/>
              <a:p>
                <a:pPr algn="ctr"/>
                <a:endParaRPr sz="2400" lang="en-GB">
                  <a:latin typeface="Times New Roman" charset="0"/>
                </a:endParaRPr>
              </a:p>
            </p:txBody>
          </p:sp>
          <p:sp>
            <p:nvSpPr>
              <p:cNvPr id="1048587" name="Rectangle 1030"/>
              <p:cNvSpPr>
                <a:spLocks noChangeArrowheads="1"/>
              </p:cNvSpPr>
              <p:nvPr/>
            </p:nvSpPr>
            <p:spPr bwMode="white">
              <a:xfrm>
                <a:off x="654" y="2352"/>
                <a:ext cx="4818" cy="1347"/>
              </a:xfrm>
              <a:prstGeom prst="rect"/>
              <a:solidFill>
                <a:schemeClr val="bg1"/>
              </a:solidFill>
              <a:ln w="9525">
                <a:noFill/>
                <a:miter lim="800000"/>
                <a:headEnd/>
                <a:tailEnd/>
              </a:ln>
              <a:effectLst/>
            </p:spPr>
            <p:txBody>
              <a:bodyPr anchor="ctr" wrap="none"/>
              <a:p>
                <a:pPr algn="ctr"/>
                <a:endParaRPr sz="2400" lang="en-GB">
                  <a:latin typeface="Times New Roman" charset="0"/>
                </a:endParaRPr>
              </a:p>
            </p:txBody>
          </p:sp>
          <p:sp>
            <p:nvSpPr>
              <p:cNvPr id="1048588" name="Line 1031"/>
              <p:cNvSpPr>
                <a:spLocks noChangeShapeType="1"/>
              </p:cNvSpPr>
              <p:nvPr/>
            </p:nvSpPr>
            <p:spPr bwMode="auto">
              <a:xfrm>
                <a:off x="0" y="3072"/>
                <a:ext cx="624" cy="0"/>
              </a:xfrm>
              <a:prstGeom prst="line"/>
              <a:noFill/>
              <a:ln w="50800">
                <a:solidFill>
                  <a:schemeClr val="bg2"/>
                </a:solidFill>
                <a:round/>
                <a:headEnd/>
                <a:tailEnd/>
              </a:ln>
              <a:effectLst/>
            </p:spPr>
            <p:txBody>
              <a:bodyPr/>
              <a:p>
                <a:endParaRPr lang="en-US"/>
              </a:p>
            </p:txBody>
          </p:sp>
        </p:grpSp>
        <p:grpSp>
          <p:nvGrpSpPr>
            <p:cNvPr id="34" name="Group 1032"/>
            <p:cNvGrpSpPr/>
            <p:nvPr userDrawn="1"/>
          </p:nvGrpSpPr>
          <p:grpSpPr bwMode="auto">
            <a:xfrm>
              <a:off x="400" y="336"/>
              <a:ext cx="5088" cy="192"/>
              <a:chOff x="400" y="336"/>
              <a:chExt cx="5088" cy="192"/>
            </a:xfrm>
          </p:grpSpPr>
          <p:sp>
            <p:nvSpPr>
              <p:cNvPr id="1048589" name="Rectangle 1033"/>
              <p:cNvSpPr>
                <a:spLocks noChangeArrowheads="1"/>
              </p:cNvSpPr>
              <p:nvPr/>
            </p:nvSpPr>
            <p:spPr bwMode="auto">
              <a:xfrm>
                <a:off x="3952" y="336"/>
                <a:ext cx="1536" cy="192"/>
              </a:xfrm>
              <a:prstGeom prst="rect"/>
              <a:solidFill>
                <a:schemeClr val="folHlink"/>
              </a:solidFill>
              <a:ln w="9525">
                <a:noFill/>
                <a:miter lim="800000"/>
                <a:headEnd/>
                <a:tailEnd/>
              </a:ln>
              <a:effectLst/>
            </p:spPr>
            <p:txBody>
              <a:bodyPr anchor="ctr" wrap="none"/>
              <a:p>
                <a:pPr algn="ctr"/>
                <a:endParaRPr sz="2400" lang="en-GB">
                  <a:latin typeface="Times New Roman" charset="0"/>
                </a:endParaRPr>
              </a:p>
            </p:txBody>
          </p:sp>
          <p:sp>
            <p:nvSpPr>
              <p:cNvPr id="1048590" name="Line 1034"/>
              <p:cNvSpPr>
                <a:spLocks noChangeShapeType="1"/>
              </p:cNvSpPr>
              <p:nvPr/>
            </p:nvSpPr>
            <p:spPr bwMode="auto">
              <a:xfrm>
                <a:off x="400" y="432"/>
                <a:ext cx="5088" cy="0"/>
              </a:xfrm>
              <a:prstGeom prst="line"/>
              <a:noFill/>
              <a:ln w="44450">
                <a:solidFill>
                  <a:schemeClr val="bg2"/>
                </a:solidFill>
                <a:round/>
                <a:headEnd/>
                <a:tailEnd/>
              </a:ln>
              <a:effectLst/>
            </p:spPr>
            <p:txBody>
              <a:bodyPr/>
              <a:p>
                <a:endParaRPr lang="en-US"/>
              </a:p>
            </p:txBody>
          </p:sp>
        </p:grpSp>
      </p:grpSp>
      <p:sp>
        <p:nvSpPr>
          <p:cNvPr id="1048591" name="Rectangle 1035"/>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048592" name="Rectangle 1036"/>
          <p:cNvSpPr>
            <a:spLocks noGrp="1" noChangeArrowheads="1"/>
          </p:cNvSpPr>
          <p:nvPr>
            <p:ph type="subTitle" idx="1"/>
          </p:nvPr>
        </p:nvSpPr>
        <p:spPr>
          <a:xfrm>
            <a:off x="1371600" y="3962400"/>
            <a:ext cx="6858000" cy="1600200"/>
          </a:xfrm>
        </p:spPr>
        <p:txBody>
          <a:bodyPr anchor="ctr"/>
          <a:lstStyle>
            <a:lvl1pPr algn="ctr" indent="0" marL="0">
              <a:buFont typeface="Wingdings" pitchFamily="2" charset="2"/>
              <a:buNone/>
            </a:lvl1pPr>
          </a:lstStyle>
          <a:p>
            <a:r>
              <a:rPr lang="en-US"/>
              <a:t>Click to edit Master subtitle style</a:t>
            </a:r>
          </a:p>
        </p:txBody>
      </p:sp>
      <p:sp>
        <p:nvSpPr>
          <p:cNvPr id="1048593" name="Rectangle 1037"/>
          <p:cNvSpPr>
            <a:spLocks noGrp="1" noChangeArrowheads="1"/>
          </p:cNvSpPr>
          <p:nvPr>
            <p:ph type="dt" sz="half" idx="2"/>
          </p:nvPr>
        </p:nvSpPr>
        <p:spPr>
          <a:xfrm>
            <a:off x="912813" y="6251575"/>
            <a:ext cx="1905000" cy="457200"/>
          </a:xfrm>
        </p:spPr>
        <p:txBody>
          <a:bodyPr/>
          <a:p>
            <a:endParaRPr lang="en-US"/>
          </a:p>
        </p:txBody>
      </p:sp>
      <p:sp>
        <p:nvSpPr>
          <p:cNvPr id="1048594" name="Rectangle 1038"/>
          <p:cNvSpPr>
            <a:spLocks noGrp="1" noChangeArrowheads="1"/>
          </p:cNvSpPr>
          <p:nvPr>
            <p:ph type="ftr" sz="quarter" idx="3"/>
          </p:nvPr>
        </p:nvSpPr>
        <p:spPr>
          <a:xfrm>
            <a:off x="3354388" y="6248400"/>
            <a:ext cx="2895600" cy="457200"/>
          </a:xfrm>
        </p:spPr>
        <p:txBody>
          <a:bodyPr/>
          <a:p>
            <a:endParaRPr lang="en-US"/>
          </a:p>
        </p:txBody>
      </p:sp>
      <p:sp>
        <p:nvSpPr>
          <p:cNvPr id="1048595" name="Rectangle 1039"/>
          <p:cNvSpPr>
            <a:spLocks noGrp="1" noChangeArrowheads="1"/>
          </p:cNvSpPr>
          <p:nvPr>
            <p:ph type="sldNum" sz="quarter" idx="4"/>
          </p:nvPr>
        </p:nvSpPr>
        <p:spPr/>
        <p:txBody>
          <a:bodyPr/>
          <a:p>
            <a:fld id="{249C2FF3-4155-408A-9A31-FFF7E1C068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88" name=""/>
        <p:cNvGrpSpPr/>
        <p:nvPr/>
      </p:nvGrpSpPr>
      <p:grpSpPr>
        <a:xfrm>
          <a:off x="0" y="0"/>
          <a:ext cx="0" cy="0"/>
          <a:chOff x="0" y="0"/>
          <a:chExt cx="0" cy="0"/>
        </a:xfrm>
      </p:grpSpPr>
      <p:sp>
        <p:nvSpPr>
          <p:cNvPr id="1049091" name="Title 1"/>
          <p:cNvSpPr>
            <a:spLocks noGrp="1"/>
          </p:cNvSpPr>
          <p:nvPr>
            <p:ph type="title"/>
          </p:nvPr>
        </p:nvSpPr>
        <p:spPr/>
        <p:txBody>
          <a:bodyPr/>
          <a:p>
            <a:r>
              <a:rPr lang="en-US"/>
              <a:t>Click to edit Master title style</a:t>
            </a:r>
          </a:p>
        </p:txBody>
      </p:sp>
      <p:sp>
        <p:nvSpPr>
          <p:cNvPr id="1049092"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93" name="Date Placeholder 3"/>
          <p:cNvSpPr>
            <a:spLocks noGrp="1"/>
          </p:cNvSpPr>
          <p:nvPr>
            <p:ph type="dt" sz="half" idx="10"/>
          </p:nvPr>
        </p:nvSpPr>
        <p:spPr/>
        <p:txBody>
          <a:bodyPr/>
          <a:p>
            <a:endParaRPr lang="en-US"/>
          </a:p>
        </p:txBody>
      </p:sp>
      <p:sp>
        <p:nvSpPr>
          <p:cNvPr id="1049094" name="Footer Placeholder 4"/>
          <p:cNvSpPr>
            <a:spLocks noGrp="1"/>
          </p:cNvSpPr>
          <p:nvPr>
            <p:ph type="ftr" sz="quarter" idx="11"/>
          </p:nvPr>
        </p:nvSpPr>
        <p:spPr/>
        <p:txBody>
          <a:bodyPr/>
          <a:p>
            <a:endParaRPr lang="en-US"/>
          </a:p>
        </p:txBody>
      </p:sp>
      <p:sp>
        <p:nvSpPr>
          <p:cNvPr id="1049095" name="Slide Number Placeholder 5"/>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81" name=""/>
        <p:cNvGrpSpPr/>
        <p:nvPr/>
      </p:nvGrpSpPr>
      <p:grpSpPr>
        <a:xfrm>
          <a:off x="0" y="0"/>
          <a:ext cx="0" cy="0"/>
          <a:chOff x="0" y="0"/>
          <a:chExt cx="0" cy="0"/>
        </a:xfrm>
      </p:grpSpPr>
      <p:sp>
        <p:nvSpPr>
          <p:cNvPr id="1049051" name="Vertical Title 1"/>
          <p:cNvSpPr>
            <a:spLocks noGrp="1"/>
          </p:cNvSpPr>
          <p:nvPr>
            <p:ph type="title" orient="vert"/>
          </p:nvPr>
        </p:nvSpPr>
        <p:spPr>
          <a:xfrm>
            <a:off x="6743700" y="277813"/>
            <a:ext cx="1943100" cy="5853112"/>
          </a:xfrm>
        </p:spPr>
        <p:txBody>
          <a:bodyPr vert="eaVert"/>
          <a:p>
            <a:r>
              <a:rPr lang="en-US"/>
              <a:t>Click to edit Master title style</a:t>
            </a:r>
          </a:p>
        </p:txBody>
      </p:sp>
      <p:sp>
        <p:nvSpPr>
          <p:cNvPr id="1049052" name="Vertical Text Placeholder 2"/>
          <p:cNvSpPr>
            <a:spLocks noGrp="1"/>
          </p:cNvSpPr>
          <p:nvPr>
            <p:ph type="body" orient="vert" idx="1"/>
          </p:nvPr>
        </p:nvSpPr>
        <p:spPr>
          <a:xfrm>
            <a:off x="914400" y="277813"/>
            <a:ext cx="5676900" cy="5853112"/>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53" name="Date Placeholder 3"/>
          <p:cNvSpPr>
            <a:spLocks noGrp="1"/>
          </p:cNvSpPr>
          <p:nvPr>
            <p:ph type="dt" sz="half" idx="10"/>
          </p:nvPr>
        </p:nvSpPr>
        <p:spPr/>
        <p:txBody>
          <a:bodyPr/>
          <a:p>
            <a:endParaRPr lang="en-US"/>
          </a:p>
        </p:txBody>
      </p:sp>
      <p:sp>
        <p:nvSpPr>
          <p:cNvPr id="1049054" name="Footer Placeholder 4"/>
          <p:cNvSpPr>
            <a:spLocks noGrp="1"/>
          </p:cNvSpPr>
          <p:nvPr>
            <p:ph type="ftr" sz="quarter" idx="11"/>
          </p:nvPr>
        </p:nvSpPr>
        <p:spPr/>
        <p:txBody>
          <a:bodyPr/>
          <a:p>
            <a:endParaRPr lang="en-US"/>
          </a:p>
        </p:txBody>
      </p:sp>
      <p:sp>
        <p:nvSpPr>
          <p:cNvPr id="1049055" name="Slide Number Placeholder 5"/>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xAndObj">
  <p:cSld name="Title, Text, and Content">
    <p:spTree>
      <p:nvGrpSpPr>
        <p:cNvPr id="487" name=""/>
        <p:cNvGrpSpPr/>
        <p:nvPr/>
      </p:nvGrpSpPr>
      <p:grpSpPr>
        <a:xfrm>
          <a:off x="0" y="0"/>
          <a:ext cx="0" cy="0"/>
          <a:chOff x="0" y="0"/>
          <a:chExt cx="0" cy="0"/>
        </a:xfrm>
      </p:grpSpPr>
      <p:sp>
        <p:nvSpPr>
          <p:cNvPr id="1049085" name="Title 1"/>
          <p:cNvSpPr>
            <a:spLocks noGrp="1"/>
          </p:cNvSpPr>
          <p:nvPr>
            <p:ph type="title"/>
          </p:nvPr>
        </p:nvSpPr>
        <p:spPr>
          <a:xfrm>
            <a:off x="914400" y="277813"/>
            <a:ext cx="7772400" cy="1143000"/>
          </a:xfrm>
        </p:spPr>
        <p:txBody>
          <a:bodyPr/>
          <a:p>
            <a:r>
              <a:rPr lang="en-US"/>
              <a:t>Click to edit Master title style</a:t>
            </a:r>
          </a:p>
        </p:txBody>
      </p:sp>
      <p:sp>
        <p:nvSpPr>
          <p:cNvPr id="1049086" name="Text Placeholder 2"/>
          <p:cNvSpPr>
            <a:spLocks noGrp="1"/>
          </p:cNvSpPr>
          <p:nvPr>
            <p:ph type="body" sz="half" idx="1"/>
          </p:nvPr>
        </p:nvSpPr>
        <p:spPr>
          <a:xfrm>
            <a:off x="914400" y="1600200"/>
            <a:ext cx="3810000" cy="4530725"/>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87" name="Content Placeholder 3"/>
          <p:cNvSpPr>
            <a:spLocks noGrp="1"/>
          </p:cNvSpPr>
          <p:nvPr>
            <p:ph sz="half" idx="2"/>
          </p:nvPr>
        </p:nvSpPr>
        <p:spPr>
          <a:xfrm>
            <a:off x="4876800" y="1600200"/>
            <a:ext cx="3810000" cy="4530725"/>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88" name="Date Placeholder 4"/>
          <p:cNvSpPr>
            <a:spLocks noGrp="1"/>
          </p:cNvSpPr>
          <p:nvPr>
            <p:ph type="dt" sz="half" idx="10"/>
          </p:nvPr>
        </p:nvSpPr>
        <p:spPr>
          <a:xfrm>
            <a:off x="914400" y="6251575"/>
            <a:ext cx="1981200" cy="457200"/>
          </a:xfrm>
        </p:spPr>
        <p:txBody>
          <a:bodyPr/>
          <a:p>
            <a:fld id="{52B324BA-1FC9-4964-B811-809F7FBC5696}" type="datetimeFigureOut">
              <a:rPr lang="en-US" smtClean="0"/>
              <a:t>7/27/2020</a:t>
            </a:fld>
            <a:endParaRPr lang="en-US"/>
          </a:p>
        </p:txBody>
      </p:sp>
      <p:sp>
        <p:nvSpPr>
          <p:cNvPr id="1049089" name="Footer Placeholder 5"/>
          <p:cNvSpPr>
            <a:spLocks noGrp="1"/>
          </p:cNvSpPr>
          <p:nvPr>
            <p:ph type="ftr" sz="quarter" idx="11"/>
          </p:nvPr>
        </p:nvSpPr>
        <p:spPr>
          <a:xfrm>
            <a:off x="3352800" y="6248400"/>
            <a:ext cx="2971800" cy="457200"/>
          </a:xfrm>
        </p:spPr>
        <p:txBody>
          <a:bodyPr/>
          <a:p>
            <a:endParaRPr lang="en-US"/>
          </a:p>
        </p:txBody>
      </p:sp>
      <p:sp>
        <p:nvSpPr>
          <p:cNvPr id="1049090" name="Slide Number Placeholder 6"/>
          <p:cNvSpPr>
            <a:spLocks noGrp="1"/>
          </p:cNvSpPr>
          <p:nvPr>
            <p:ph type="sldNum" sz="quarter" idx="12"/>
          </p:nvPr>
        </p:nvSpPr>
        <p:spPr>
          <a:xfrm>
            <a:off x="6781800" y="6248400"/>
            <a:ext cx="1905000" cy="457200"/>
          </a:xfrm>
        </p:spPr>
        <p:txBody>
          <a:bodyPr/>
          <a:p>
            <a:fld id="{249C2FF3-4155-408A-9A31-FFF7E1C068A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txOverObj">
  <p:cSld name="Title and Text over Content">
    <p:spTree>
      <p:nvGrpSpPr>
        <p:cNvPr id="480" name=""/>
        <p:cNvGrpSpPr/>
        <p:nvPr/>
      </p:nvGrpSpPr>
      <p:grpSpPr>
        <a:xfrm>
          <a:off x="0" y="0"/>
          <a:ext cx="0" cy="0"/>
          <a:chOff x="0" y="0"/>
          <a:chExt cx="0" cy="0"/>
        </a:xfrm>
      </p:grpSpPr>
      <p:sp>
        <p:nvSpPr>
          <p:cNvPr id="1049045" name="Title 1"/>
          <p:cNvSpPr>
            <a:spLocks noGrp="1"/>
          </p:cNvSpPr>
          <p:nvPr>
            <p:ph type="title"/>
          </p:nvPr>
        </p:nvSpPr>
        <p:spPr>
          <a:xfrm>
            <a:off x="914400" y="277813"/>
            <a:ext cx="7772400" cy="1143000"/>
          </a:xfrm>
        </p:spPr>
        <p:txBody>
          <a:bodyPr/>
          <a:p>
            <a:r>
              <a:rPr lang="en-US"/>
              <a:t>Click to edit Master title style</a:t>
            </a:r>
          </a:p>
        </p:txBody>
      </p:sp>
      <p:sp>
        <p:nvSpPr>
          <p:cNvPr id="1049046" name="Text Placeholder 2"/>
          <p:cNvSpPr>
            <a:spLocks noGrp="1"/>
          </p:cNvSpPr>
          <p:nvPr>
            <p:ph type="body" sz="half" idx="1"/>
          </p:nvPr>
        </p:nvSpPr>
        <p:spPr>
          <a:xfrm>
            <a:off x="914400" y="1600200"/>
            <a:ext cx="7772400" cy="218916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7" name="Content Placeholder 3"/>
          <p:cNvSpPr>
            <a:spLocks noGrp="1"/>
          </p:cNvSpPr>
          <p:nvPr>
            <p:ph sz="half" idx="2"/>
          </p:nvPr>
        </p:nvSpPr>
        <p:spPr>
          <a:xfrm>
            <a:off x="914400" y="3941763"/>
            <a:ext cx="7772400" cy="218916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8" name="Date Placeholder 4"/>
          <p:cNvSpPr>
            <a:spLocks noGrp="1"/>
          </p:cNvSpPr>
          <p:nvPr>
            <p:ph type="dt" sz="half" idx="10"/>
          </p:nvPr>
        </p:nvSpPr>
        <p:spPr>
          <a:xfrm>
            <a:off x="914400" y="6251575"/>
            <a:ext cx="1981200" cy="457200"/>
          </a:xfrm>
        </p:spPr>
        <p:txBody>
          <a:bodyPr/>
          <a:p>
            <a:endParaRPr lang="en-US"/>
          </a:p>
        </p:txBody>
      </p:sp>
      <p:sp>
        <p:nvSpPr>
          <p:cNvPr id="1049049" name="Footer Placeholder 5"/>
          <p:cNvSpPr>
            <a:spLocks noGrp="1"/>
          </p:cNvSpPr>
          <p:nvPr>
            <p:ph type="ftr" sz="quarter" idx="11"/>
          </p:nvPr>
        </p:nvSpPr>
        <p:spPr>
          <a:xfrm>
            <a:off x="3352800" y="6248400"/>
            <a:ext cx="2971800" cy="457200"/>
          </a:xfrm>
        </p:spPr>
        <p:txBody>
          <a:bodyPr/>
          <a:p>
            <a:endParaRPr lang="en-US"/>
          </a:p>
        </p:txBody>
      </p:sp>
      <p:sp>
        <p:nvSpPr>
          <p:cNvPr id="1049050" name="Slide Number Placeholder 6"/>
          <p:cNvSpPr>
            <a:spLocks noGrp="1"/>
          </p:cNvSpPr>
          <p:nvPr>
            <p:ph type="sldNum" sz="quarter" idx="12"/>
          </p:nvPr>
        </p:nvSpPr>
        <p:spPr>
          <a:xfrm>
            <a:off x="6781800" y="6248400"/>
            <a:ext cx="1905000" cy="457200"/>
          </a:xfrm>
        </p:spPr>
        <p:txBody>
          <a:bodyPr/>
          <a:p>
            <a:fld id="{249C2FF3-4155-408A-9A31-FFF7E1C068A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objAndTwoObj">
  <p:cSld name="Title, Content, and 2 Content">
    <p:spTree>
      <p:nvGrpSpPr>
        <p:cNvPr id="489" name=""/>
        <p:cNvGrpSpPr/>
        <p:nvPr/>
      </p:nvGrpSpPr>
      <p:grpSpPr>
        <a:xfrm>
          <a:off x="0" y="0"/>
          <a:ext cx="0" cy="0"/>
          <a:chOff x="0" y="0"/>
          <a:chExt cx="0" cy="0"/>
        </a:xfrm>
      </p:grpSpPr>
      <p:sp>
        <p:nvSpPr>
          <p:cNvPr id="1049096" name="Title 1"/>
          <p:cNvSpPr>
            <a:spLocks noGrp="1"/>
          </p:cNvSpPr>
          <p:nvPr>
            <p:ph type="title"/>
          </p:nvPr>
        </p:nvSpPr>
        <p:spPr>
          <a:xfrm>
            <a:off x="914400" y="277813"/>
            <a:ext cx="7772400" cy="1143000"/>
          </a:xfrm>
        </p:spPr>
        <p:txBody>
          <a:bodyPr/>
          <a:p>
            <a:r>
              <a:rPr lang="en-US"/>
              <a:t>Click to edit Master title style</a:t>
            </a:r>
          </a:p>
        </p:txBody>
      </p:sp>
      <p:sp>
        <p:nvSpPr>
          <p:cNvPr id="1049097" name="Content Placeholder 2"/>
          <p:cNvSpPr>
            <a:spLocks noGrp="1"/>
          </p:cNvSpPr>
          <p:nvPr>
            <p:ph sz="half" idx="1"/>
          </p:nvPr>
        </p:nvSpPr>
        <p:spPr>
          <a:xfrm>
            <a:off x="914400" y="1600200"/>
            <a:ext cx="3810000" cy="4530725"/>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98" name="Content Placeholder 3"/>
          <p:cNvSpPr>
            <a:spLocks noGrp="1"/>
          </p:cNvSpPr>
          <p:nvPr>
            <p:ph sz="quarter" idx="2"/>
          </p:nvPr>
        </p:nvSpPr>
        <p:spPr>
          <a:xfrm>
            <a:off x="4876800" y="1600200"/>
            <a:ext cx="3810000" cy="218916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99" name="Content Placeholder 4"/>
          <p:cNvSpPr>
            <a:spLocks noGrp="1"/>
          </p:cNvSpPr>
          <p:nvPr>
            <p:ph sz="quarter" idx="3"/>
          </p:nvPr>
        </p:nvSpPr>
        <p:spPr>
          <a:xfrm>
            <a:off x="4876800" y="3941763"/>
            <a:ext cx="3810000" cy="218916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00" name="Date Placeholder 5"/>
          <p:cNvSpPr>
            <a:spLocks noGrp="1"/>
          </p:cNvSpPr>
          <p:nvPr>
            <p:ph type="dt" sz="half" idx="10"/>
          </p:nvPr>
        </p:nvSpPr>
        <p:spPr>
          <a:xfrm>
            <a:off x="914400" y="6251575"/>
            <a:ext cx="1981200" cy="457200"/>
          </a:xfrm>
        </p:spPr>
        <p:txBody>
          <a:bodyPr/>
          <a:p>
            <a:endParaRPr lang="en-US"/>
          </a:p>
        </p:txBody>
      </p:sp>
      <p:sp>
        <p:nvSpPr>
          <p:cNvPr id="1049101" name="Footer Placeholder 6"/>
          <p:cNvSpPr>
            <a:spLocks noGrp="1"/>
          </p:cNvSpPr>
          <p:nvPr>
            <p:ph type="ftr" sz="quarter" idx="11"/>
          </p:nvPr>
        </p:nvSpPr>
        <p:spPr>
          <a:xfrm>
            <a:off x="3352800" y="6248400"/>
            <a:ext cx="2971800" cy="457200"/>
          </a:xfrm>
        </p:spPr>
        <p:txBody>
          <a:bodyPr/>
          <a:p>
            <a:endParaRPr lang="en-US"/>
          </a:p>
        </p:txBody>
      </p:sp>
      <p:sp>
        <p:nvSpPr>
          <p:cNvPr id="1049102" name="Slide Number Placeholder 7"/>
          <p:cNvSpPr>
            <a:spLocks noGrp="1"/>
          </p:cNvSpPr>
          <p:nvPr>
            <p:ph type="sldNum" sz="quarter" idx="12"/>
          </p:nvPr>
        </p:nvSpPr>
        <p:spPr>
          <a:xfrm>
            <a:off x="6781800" y="6248400"/>
            <a:ext cx="1905000" cy="457200"/>
          </a:xfrm>
        </p:spPr>
        <p:txBody>
          <a:bodyPr/>
          <a:p>
            <a:fld id="{249C2FF3-4155-408A-9A31-FFF7E1C068A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OverTx">
  <p:cSld name="Title and 2 Content over Text">
    <p:spTree>
      <p:nvGrpSpPr>
        <p:cNvPr id="483" name=""/>
        <p:cNvGrpSpPr/>
        <p:nvPr/>
      </p:nvGrpSpPr>
      <p:grpSpPr>
        <a:xfrm>
          <a:off x="0" y="0"/>
          <a:ext cx="0" cy="0"/>
          <a:chOff x="0" y="0"/>
          <a:chExt cx="0" cy="0"/>
        </a:xfrm>
      </p:grpSpPr>
      <p:sp>
        <p:nvSpPr>
          <p:cNvPr id="1049062" name="Title 1"/>
          <p:cNvSpPr>
            <a:spLocks noGrp="1"/>
          </p:cNvSpPr>
          <p:nvPr>
            <p:ph type="title"/>
          </p:nvPr>
        </p:nvSpPr>
        <p:spPr>
          <a:xfrm>
            <a:off x="914400" y="277813"/>
            <a:ext cx="7772400" cy="1143000"/>
          </a:xfrm>
        </p:spPr>
        <p:txBody>
          <a:bodyPr/>
          <a:p>
            <a:r>
              <a:rPr lang="en-US"/>
              <a:t>Click to edit Master title style</a:t>
            </a:r>
          </a:p>
        </p:txBody>
      </p:sp>
      <p:sp>
        <p:nvSpPr>
          <p:cNvPr id="1049063" name="Content Placeholder 2"/>
          <p:cNvSpPr>
            <a:spLocks noGrp="1"/>
          </p:cNvSpPr>
          <p:nvPr>
            <p:ph sz="quarter" idx="1"/>
          </p:nvPr>
        </p:nvSpPr>
        <p:spPr>
          <a:xfrm>
            <a:off x="914400" y="1600200"/>
            <a:ext cx="3810000" cy="218916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64" name="Content Placeholder 3"/>
          <p:cNvSpPr>
            <a:spLocks noGrp="1"/>
          </p:cNvSpPr>
          <p:nvPr>
            <p:ph sz="quarter" idx="2"/>
          </p:nvPr>
        </p:nvSpPr>
        <p:spPr>
          <a:xfrm>
            <a:off x="4876800" y="1600200"/>
            <a:ext cx="3810000" cy="218916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65" name="Text Placeholder 4"/>
          <p:cNvSpPr>
            <a:spLocks noGrp="1"/>
          </p:cNvSpPr>
          <p:nvPr>
            <p:ph type="body" sz="half" idx="3"/>
          </p:nvPr>
        </p:nvSpPr>
        <p:spPr>
          <a:xfrm>
            <a:off x="914400" y="3941763"/>
            <a:ext cx="7772400" cy="218916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66" name="Date Placeholder 5"/>
          <p:cNvSpPr>
            <a:spLocks noGrp="1"/>
          </p:cNvSpPr>
          <p:nvPr>
            <p:ph type="dt" sz="half" idx="10"/>
          </p:nvPr>
        </p:nvSpPr>
        <p:spPr>
          <a:xfrm>
            <a:off x="914400" y="6251575"/>
            <a:ext cx="1981200" cy="457200"/>
          </a:xfrm>
        </p:spPr>
        <p:txBody>
          <a:bodyPr/>
          <a:p>
            <a:endParaRPr lang="en-US"/>
          </a:p>
        </p:txBody>
      </p:sp>
      <p:sp>
        <p:nvSpPr>
          <p:cNvPr id="1049067" name="Footer Placeholder 6"/>
          <p:cNvSpPr>
            <a:spLocks noGrp="1"/>
          </p:cNvSpPr>
          <p:nvPr>
            <p:ph type="ftr" sz="quarter" idx="11"/>
          </p:nvPr>
        </p:nvSpPr>
        <p:spPr>
          <a:xfrm>
            <a:off x="3352800" y="6248400"/>
            <a:ext cx="2971800" cy="457200"/>
          </a:xfrm>
        </p:spPr>
        <p:txBody>
          <a:bodyPr/>
          <a:p>
            <a:endParaRPr lang="en-US"/>
          </a:p>
        </p:txBody>
      </p:sp>
      <p:sp>
        <p:nvSpPr>
          <p:cNvPr id="1049068" name="Slide Number Placeholder 7"/>
          <p:cNvSpPr>
            <a:spLocks noGrp="1"/>
          </p:cNvSpPr>
          <p:nvPr>
            <p:ph type="sldNum" sz="quarter" idx="12"/>
          </p:nvPr>
        </p:nvSpPr>
        <p:spPr>
          <a:xfrm>
            <a:off x="6781800" y="6248400"/>
            <a:ext cx="1905000" cy="457200"/>
          </a:xfrm>
        </p:spPr>
        <p:txBody>
          <a:bodyPr/>
          <a:p>
            <a:fld id="{249C2FF3-4155-408A-9A31-FFF7E1C068A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xAndTwoObj">
  <p:cSld name="Title, Text, and 2 Content">
    <p:spTree>
      <p:nvGrpSpPr>
        <p:cNvPr id="491" name=""/>
        <p:cNvGrpSpPr/>
        <p:nvPr/>
      </p:nvGrpSpPr>
      <p:grpSpPr>
        <a:xfrm>
          <a:off x="0" y="0"/>
          <a:ext cx="0" cy="0"/>
          <a:chOff x="0" y="0"/>
          <a:chExt cx="0" cy="0"/>
        </a:xfrm>
      </p:grpSpPr>
      <p:sp>
        <p:nvSpPr>
          <p:cNvPr id="1049109" name="Title 1"/>
          <p:cNvSpPr>
            <a:spLocks noGrp="1"/>
          </p:cNvSpPr>
          <p:nvPr>
            <p:ph type="title"/>
          </p:nvPr>
        </p:nvSpPr>
        <p:spPr>
          <a:xfrm>
            <a:off x="914400" y="277813"/>
            <a:ext cx="7772400" cy="1143000"/>
          </a:xfrm>
        </p:spPr>
        <p:txBody>
          <a:bodyPr/>
          <a:p>
            <a:r>
              <a:rPr lang="en-US"/>
              <a:t>Click to edit Master title style</a:t>
            </a:r>
          </a:p>
        </p:txBody>
      </p:sp>
      <p:sp>
        <p:nvSpPr>
          <p:cNvPr id="1049110" name="Text Placeholder 2"/>
          <p:cNvSpPr>
            <a:spLocks noGrp="1"/>
          </p:cNvSpPr>
          <p:nvPr>
            <p:ph type="body" sz="half" idx="1"/>
          </p:nvPr>
        </p:nvSpPr>
        <p:spPr>
          <a:xfrm>
            <a:off x="914400" y="1600200"/>
            <a:ext cx="3810000" cy="4530725"/>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11" name="Content Placeholder 3"/>
          <p:cNvSpPr>
            <a:spLocks noGrp="1"/>
          </p:cNvSpPr>
          <p:nvPr>
            <p:ph sz="quarter" idx="2"/>
          </p:nvPr>
        </p:nvSpPr>
        <p:spPr>
          <a:xfrm>
            <a:off x="4876800" y="1600200"/>
            <a:ext cx="3810000" cy="218916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12" name="Content Placeholder 4"/>
          <p:cNvSpPr>
            <a:spLocks noGrp="1"/>
          </p:cNvSpPr>
          <p:nvPr>
            <p:ph sz="quarter" idx="3"/>
          </p:nvPr>
        </p:nvSpPr>
        <p:spPr>
          <a:xfrm>
            <a:off x="4876800" y="3941763"/>
            <a:ext cx="3810000" cy="218916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13" name="Date Placeholder 5"/>
          <p:cNvSpPr>
            <a:spLocks noGrp="1"/>
          </p:cNvSpPr>
          <p:nvPr>
            <p:ph type="dt" sz="half" idx="10"/>
          </p:nvPr>
        </p:nvSpPr>
        <p:spPr>
          <a:xfrm>
            <a:off x="914400" y="6251575"/>
            <a:ext cx="1981200" cy="457200"/>
          </a:xfrm>
        </p:spPr>
        <p:txBody>
          <a:bodyPr/>
          <a:p>
            <a:endParaRPr lang="en-US"/>
          </a:p>
        </p:txBody>
      </p:sp>
      <p:sp>
        <p:nvSpPr>
          <p:cNvPr id="1049114" name="Footer Placeholder 6"/>
          <p:cNvSpPr>
            <a:spLocks noGrp="1"/>
          </p:cNvSpPr>
          <p:nvPr>
            <p:ph type="ftr" sz="quarter" idx="11"/>
          </p:nvPr>
        </p:nvSpPr>
        <p:spPr>
          <a:xfrm>
            <a:off x="3352800" y="6248400"/>
            <a:ext cx="2971800" cy="457200"/>
          </a:xfrm>
        </p:spPr>
        <p:txBody>
          <a:bodyPr/>
          <a:p>
            <a:endParaRPr lang="en-US"/>
          </a:p>
        </p:txBody>
      </p:sp>
      <p:sp>
        <p:nvSpPr>
          <p:cNvPr id="1049115" name="Slide Number Placeholder 7"/>
          <p:cNvSpPr>
            <a:spLocks noGrp="1"/>
          </p:cNvSpPr>
          <p:nvPr>
            <p:ph type="sldNum" sz="quarter" idx="12"/>
          </p:nvPr>
        </p:nvSpPr>
        <p:spPr>
          <a:xfrm>
            <a:off x="6781800" y="6248400"/>
            <a:ext cx="1905000" cy="457200"/>
          </a:xfrm>
        </p:spPr>
        <p:txBody>
          <a:bodyPr/>
          <a:p>
            <a:fld id="{249C2FF3-4155-408A-9A31-FFF7E1C068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42" name=""/>
        <p:cNvGrpSpPr/>
        <p:nvPr/>
      </p:nvGrpSpPr>
      <p:grpSpPr>
        <a:xfrm>
          <a:off x="0" y="0"/>
          <a:ext cx="0" cy="0"/>
          <a:chOff x="0" y="0"/>
          <a:chExt cx="0" cy="0"/>
        </a:xfrm>
      </p:grpSpPr>
      <p:sp>
        <p:nvSpPr>
          <p:cNvPr id="1048601" name="Title 1"/>
          <p:cNvSpPr>
            <a:spLocks noGrp="1"/>
          </p:cNvSpPr>
          <p:nvPr>
            <p:ph type="title"/>
          </p:nvPr>
        </p:nvSpPr>
        <p:spPr/>
        <p:txBody>
          <a:bodyPr/>
          <a:p>
            <a:r>
              <a:rPr lang="en-US"/>
              <a:t>Click to edit Master title style</a:t>
            </a:r>
          </a:p>
        </p:txBody>
      </p:sp>
      <p:sp>
        <p:nvSpPr>
          <p:cNvPr id="104860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3" name="Date Placeholder 3"/>
          <p:cNvSpPr>
            <a:spLocks noGrp="1"/>
          </p:cNvSpPr>
          <p:nvPr>
            <p:ph type="dt" sz="half" idx="10"/>
          </p:nvPr>
        </p:nvSpPr>
        <p:spPr/>
        <p:txBody>
          <a:bodyPr/>
          <a:p>
            <a:endParaRPr lang="en-US"/>
          </a:p>
        </p:txBody>
      </p:sp>
      <p:sp>
        <p:nvSpPr>
          <p:cNvPr id="1048604" name="Footer Placeholder 4"/>
          <p:cNvSpPr>
            <a:spLocks noGrp="1"/>
          </p:cNvSpPr>
          <p:nvPr>
            <p:ph type="ftr" sz="quarter" idx="11"/>
          </p:nvPr>
        </p:nvSpPr>
        <p:spPr/>
        <p:txBody>
          <a:bodyPr/>
          <a:p>
            <a:endParaRPr lang="en-US"/>
          </a:p>
        </p:txBody>
      </p:sp>
      <p:sp>
        <p:nvSpPr>
          <p:cNvPr id="1048605" name="Slide Number Placeholder 5"/>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84" name=""/>
        <p:cNvGrpSpPr/>
        <p:nvPr/>
      </p:nvGrpSpPr>
      <p:grpSpPr>
        <a:xfrm>
          <a:off x="0" y="0"/>
          <a:ext cx="0" cy="0"/>
          <a:chOff x="0" y="0"/>
          <a:chExt cx="0" cy="0"/>
        </a:xfrm>
      </p:grpSpPr>
      <p:sp>
        <p:nvSpPr>
          <p:cNvPr id="1049069" name="Title 1"/>
          <p:cNvSpPr>
            <a:spLocks noGrp="1"/>
          </p:cNvSpPr>
          <p:nvPr>
            <p:ph type="title"/>
          </p:nvPr>
        </p:nvSpPr>
        <p:spPr>
          <a:xfrm>
            <a:off x="722313" y="4406900"/>
            <a:ext cx="7772400" cy="1362075"/>
          </a:xfrm>
        </p:spPr>
        <p:txBody>
          <a:bodyPr anchor="t"/>
          <a:lstStyle>
            <a:lvl1pPr algn="l">
              <a:defRPr b="1" cap="all" sz="4000"/>
            </a:lvl1pPr>
          </a:lstStyle>
          <a:p>
            <a:r>
              <a:rPr lang="en-US"/>
              <a:t>Click to edit Master title style</a:t>
            </a:r>
          </a:p>
        </p:txBody>
      </p:sp>
      <p:sp>
        <p:nvSpPr>
          <p:cNvPr id="1049070" name="Text Placeholder 2"/>
          <p:cNvSpPr>
            <a:spLocks noGrp="1"/>
          </p:cNvSpPr>
          <p:nvPr>
            <p:ph type="body" idx="1"/>
          </p:nvPr>
        </p:nvSpPr>
        <p:spPr>
          <a:xfrm>
            <a:off x="722313" y="2906713"/>
            <a:ext cx="77724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en-US"/>
              <a:t>Click to edit Master text styles</a:t>
            </a:r>
          </a:p>
        </p:txBody>
      </p:sp>
      <p:sp>
        <p:nvSpPr>
          <p:cNvPr id="1049071" name="Date Placeholder 3"/>
          <p:cNvSpPr>
            <a:spLocks noGrp="1"/>
          </p:cNvSpPr>
          <p:nvPr>
            <p:ph type="dt" sz="half" idx="10"/>
          </p:nvPr>
        </p:nvSpPr>
        <p:spPr/>
        <p:txBody>
          <a:bodyPr/>
          <a:p>
            <a:endParaRPr lang="en-US"/>
          </a:p>
        </p:txBody>
      </p:sp>
      <p:sp>
        <p:nvSpPr>
          <p:cNvPr id="1049072" name="Footer Placeholder 4"/>
          <p:cNvSpPr>
            <a:spLocks noGrp="1"/>
          </p:cNvSpPr>
          <p:nvPr>
            <p:ph type="ftr" sz="quarter" idx="11"/>
          </p:nvPr>
        </p:nvSpPr>
        <p:spPr/>
        <p:txBody>
          <a:bodyPr/>
          <a:p>
            <a:endParaRPr lang="en-US"/>
          </a:p>
        </p:txBody>
      </p:sp>
      <p:sp>
        <p:nvSpPr>
          <p:cNvPr id="1049073" name="Slide Number Placeholder 5"/>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74" name=""/>
        <p:cNvGrpSpPr/>
        <p:nvPr/>
      </p:nvGrpSpPr>
      <p:grpSpPr>
        <a:xfrm>
          <a:off x="0" y="0"/>
          <a:ext cx="0" cy="0"/>
          <a:chOff x="0" y="0"/>
          <a:chExt cx="0" cy="0"/>
        </a:xfrm>
      </p:grpSpPr>
      <p:sp>
        <p:nvSpPr>
          <p:cNvPr id="1048663" name="Title 1"/>
          <p:cNvSpPr>
            <a:spLocks noGrp="1"/>
          </p:cNvSpPr>
          <p:nvPr>
            <p:ph type="title"/>
          </p:nvPr>
        </p:nvSpPr>
        <p:spPr/>
        <p:txBody>
          <a:bodyPr/>
          <a:p>
            <a:r>
              <a:rPr lang="en-US"/>
              <a:t>Click to edit Master title style</a:t>
            </a:r>
          </a:p>
        </p:txBody>
      </p:sp>
      <p:sp>
        <p:nvSpPr>
          <p:cNvPr id="1048664"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5"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6" name="Date Placeholder 4"/>
          <p:cNvSpPr>
            <a:spLocks noGrp="1"/>
          </p:cNvSpPr>
          <p:nvPr>
            <p:ph type="dt" sz="half" idx="10"/>
          </p:nvPr>
        </p:nvSpPr>
        <p:spPr/>
        <p:txBody>
          <a:bodyPr/>
          <a:p>
            <a:endParaRPr lang="en-US"/>
          </a:p>
        </p:txBody>
      </p:sp>
      <p:sp>
        <p:nvSpPr>
          <p:cNvPr id="1048667" name="Footer Placeholder 5"/>
          <p:cNvSpPr>
            <a:spLocks noGrp="1"/>
          </p:cNvSpPr>
          <p:nvPr>
            <p:ph type="ftr" sz="quarter" idx="11"/>
          </p:nvPr>
        </p:nvSpPr>
        <p:spPr/>
        <p:txBody>
          <a:bodyPr/>
          <a:p>
            <a:endParaRPr lang="en-US"/>
          </a:p>
        </p:txBody>
      </p:sp>
      <p:sp>
        <p:nvSpPr>
          <p:cNvPr id="1048668" name="Slide Number Placeholder 6"/>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85" name=""/>
        <p:cNvGrpSpPr/>
        <p:nvPr/>
      </p:nvGrpSpPr>
      <p:grpSpPr>
        <a:xfrm>
          <a:off x="0" y="0"/>
          <a:ext cx="0" cy="0"/>
          <a:chOff x="0" y="0"/>
          <a:chExt cx="0" cy="0"/>
        </a:xfrm>
      </p:grpSpPr>
      <p:sp>
        <p:nvSpPr>
          <p:cNvPr id="1049074" name="Title 1"/>
          <p:cNvSpPr>
            <a:spLocks noGrp="1"/>
          </p:cNvSpPr>
          <p:nvPr>
            <p:ph type="title"/>
          </p:nvPr>
        </p:nvSpPr>
        <p:spPr>
          <a:xfrm>
            <a:off x="457200" y="274638"/>
            <a:ext cx="8229600" cy="1143000"/>
          </a:xfrm>
        </p:spPr>
        <p:txBody>
          <a:bodyPr/>
          <a:p>
            <a:r>
              <a:rPr lang="en-US"/>
              <a:t>Click to edit Master title style</a:t>
            </a:r>
          </a:p>
        </p:txBody>
      </p:sp>
      <p:sp>
        <p:nvSpPr>
          <p:cNvPr id="1049075"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9076"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77"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9078"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79" name="Date Placeholder 6"/>
          <p:cNvSpPr>
            <a:spLocks noGrp="1"/>
          </p:cNvSpPr>
          <p:nvPr>
            <p:ph type="dt" sz="half" idx="10"/>
          </p:nvPr>
        </p:nvSpPr>
        <p:spPr/>
        <p:txBody>
          <a:bodyPr/>
          <a:p>
            <a:endParaRPr lang="en-US"/>
          </a:p>
        </p:txBody>
      </p:sp>
      <p:sp>
        <p:nvSpPr>
          <p:cNvPr id="1049080" name="Footer Placeholder 7"/>
          <p:cNvSpPr>
            <a:spLocks noGrp="1"/>
          </p:cNvSpPr>
          <p:nvPr>
            <p:ph type="ftr" sz="quarter" idx="11"/>
          </p:nvPr>
        </p:nvSpPr>
        <p:spPr/>
        <p:txBody>
          <a:bodyPr/>
          <a:p>
            <a:endParaRPr lang="en-US"/>
          </a:p>
        </p:txBody>
      </p:sp>
      <p:sp>
        <p:nvSpPr>
          <p:cNvPr id="1049081" name="Slide Number Placeholder 8"/>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47" name=""/>
        <p:cNvGrpSpPr/>
        <p:nvPr/>
      </p:nvGrpSpPr>
      <p:grpSpPr>
        <a:xfrm>
          <a:off x="0" y="0"/>
          <a:ext cx="0" cy="0"/>
          <a:chOff x="0" y="0"/>
          <a:chExt cx="0" cy="0"/>
        </a:xfrm>
      </p:grpSpPr>
      <p:sp>
        <p:nvSpPr>
          <p:cNvPr id="1048614" name="Title 1"/>
          <p:cNvSpPr>
            <a:spLocks noGrp="1"/>
          </p:cNvSpPr>
          <p:nvPr>
            <p:ph type="title"/>
          </p:nvPr>
        </p:nvSpPr>
        <p:spPr/>
        <p:txBody>
          <a:bodyPr/>
          <a:p>
            <a:r>
              <a:rPr lang="en-US"/>
              <a:t>Click to edit Master title style</a:t>
            </a:r>
          </a:p>
        </p:txBody>
      </p:sp>
      <p:sp>
        <p:nvSpPr>
          <p:cNvPr id="1048615" name="Date Placeholder 2"/>
          <p:cNvSpPr>
            <a:spLocks noGrp="1"/>
          </p:cNvSpPr>
          <p:nvPr>
            <p:ph type="dt" sz="half" idx="10"/>
          </p:nvPr>
        </p:nvSpPr>
        <p:spPr/>
        <p:txBody>
          <a:bodyPr/>
          <a:p>
            <a:endParaRPr lang="en-US"/>
          </a:p>
        </p:txBody>
      </p:sp>
      <p:sp>
        <p:nvSpPr>
          <p:cNvPr id="1048616" name="Footer Placeholder 3"/>
          <p:cNvSpPr>
            <a:spLocks noGrp="1"/>
          </p:cNvSpPr>
          <p:nvPr>
            <p:ph type="ftr" sz="quarter" idx="11"/>
          </p:nvPr>
        </p:nvSpPr>
        <p:spPr/>
        <p:txBody>
          <a:bodyPr/>
          <a:p>
            <a:endParaRPr lang="en-US"/>
          </a:p>
        </p:txBody>
      </p:sp>
      <p:sp>
        <p:nvSpPr>
          <p:cNvPr id="1048617" name="Slide Number Placeholder 4"/>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86" name=""/>
        <p:cNvGrpSpPr/>
        <p:nvPr/>
      </p:nvGrpSpPr>
      <p:grpSpPr>
        <a:xfrm>
          <a:off x="0" y="0"/>
          <a:ext cx="0" cy="0"/>
          <a:chOff x="0" y="0"/>
          <a:chExt cx="0" cy="0"/>
        </a:xfrm>
      </p:grpSpPr>
      <p:sp>
        <p:nvSpPr>
          <p:cNvPr id="1049082" name="Date Placeholder 1"/>
          <p:cNvSpPr>
            <a:spLocks noGrp="1"/>
          </p:cNvSpPr>
          <p:nvPr>
            <p:ph type="dt" sz="half" idx="10"/>
          </p:nvPr>
        </p:nvSpPr>
        <p:spPr/>
        <p:txBody>
          <a:bodyPr/>
          <a:p>
            <a:endParaRPr lang="en-US"/>
          </a:p>
        </p:txBody>
      </p:sp>
      <p:sp>
        <p:nvSpPr>
          <p:cNvPr id="1049083" name="Footer Placeholder 2"/>
          <p:cNvSpPr>
            <a:spLocks noGrp="1"/>
          </p:cNvSpPr>
          <p:nvPr>
            <p:ph type="ftr" sz="quarter" idx="11"/>
          </p:nvPr>
        </p:nvSpPr>
        <p:spPr/>
        <p:txBody>
          <a:bodyPr/>
          <a:p>
            <a:endParaRPr lang="en-US"/>
          </a:p>
        </p:txBody>
      </p:sp>
      <p:sp>
        <p:nvSpPr>
          <p:cNvPr id="1049084" name="Slide Number Placeholder 3"/>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90" name=""/>
        <p:cNvGrpSpPr/>
        <p:nvPr/>
      </p:nvGrpSpPr>
      <p:grpSpPr>
        <a:xfrm>
          <a:off x="0" y="0"/>
          <a:ext cx="0" cy="0"/>
          <a:chOff x="0" y="0"/>
          <a:chExt cx="0" cy="0"/>
        </a:xfrm>
      </p:grpSpPr>
      <p:sp>
        <p:nvSpPr>
          <p:cNvPr id="1049103" name="Title 1"/>
          <p:cNvSpPr>
            <a:spLocks noGrp="1"/>
          </p:cNvSpPr>
          <p:nvPr>
            <p:ph type="title"/>
          </p:nvPr>
        </p:nvSpPr>
        <p:spPr>
          <a:xfrm>
            <a:off x="457200" y="273050"/>
            <a:ext cx="3008313" cy="1162050"/>
          </a:xfrm>
        </p:spPr>
        <p:txBody>
          <a:bodyPr anchor="b"/>
          <a:lstStyle>
            <a:lvl1pPr algn="l">
              <a:defRPr b="1" sz="2000"/>
            </a:lvl1pPr>
          </a:lstStyle>
          <a:p>
            <a:r>
              <a:rPr lang="en-US"/>
              <a:t>Click to edit Master title style</a:t>
            </a:r>
          </a:p>
        </p:txBody>
      </p:sp>
      <p:sp>
        <p:nvSpPr>
          <p:cNvPr id="1049104"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105"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9106" name="Date Placeholder 4"/>
          <p:cNvSpPr>
            <a:spLocks noGrp="1"/>
          </p:cNvSpPr>
          <p:nvPr>
            <p:ph type="dt" sz="half" idx="10"/>
          </p:nvPr>
        </p:nvSpPr>
        <p:spPr/>
        <p:txBody>
          <a:bodyPr/>
          <a:p>
            <a:endParaRPr lang="en-US"/>
          </a:p>
        </p:txBody>
      </p:sp>
      <p:sp>
        <p:nvSpPr>
          <p:cNvPr id="1049107" name="Footer Placeholder 5"/>
          <p:cNvSpPr>
            <a:spLocks noGrp="1"/>
          </p:cNvSpPr>
          <p:nvPr>
            <p:ph type="ftr" sz="quarter" idx="11"/>
          </p:nvPr>
        </p:nvSpPr>
        <p:spPr/>
        <p:txBody>
          <a:bodyPr/>
          <a:p>
            <a:endParaRPr lang="en-US"/>
          </a:p>
        </p:txBody>
      </p:sp>
      <p:sp>
        <p:nvSpPr>
          <p:cNvPr id="1049108" name="Slide Number Placeholder 6"/>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82" name=""/>
        <p:cNvGrpSpPr/>
        <p:nvPr/>
      </p:nvGrpSpPr>
      <p:grpSpPr>
        <a:xfrm>
          <a:off x="0" y="0"/>
          <a:ext cx="0" cy="0"/>
          <a:chOff x="0" y="0"/>
          <a:chExt cx="0" cy="0"/>
        </a:xfrm>
      </p:grpSpPr>
      <p:sp>
        <p:nvSpPr>
          <p:cNvPr id="1049056" name="Title 1"/>
          <p:cNvSpPr>
            <a:spLocks noGrp="1"/>
          </p:cNvSpPr>
          <p:nvPr>
            <p:ph type="title"/>
          </p:nvPr>
        </p:nvSpPr>
        <p:spPr>
          <a:xfrm>
            <a:off x="1792288" y="4800600"/>
            <a:ext cx="5486400" cy="566738"/>
          </a:xfrm>
        </p:spPr>
        <p:txBody>
          <a:bodyPr anchor="b"/>
          <a:lstStyle>
            <a:lvl1pPr algn="l">
              <a:defRPr b="1" sz="2000"/>
            </a:lvl1pPr>
          </a:lstStyle>
          <a:p>
            <a:r>
              <a:rPr lang="en-US"/>
              <a:t>Click to edit Master title style</a:t>
            </a:r>
          </a:p>
        </p:txBody>
      </p:sp>
      <p:sp>
        <p:nvSpPr>
          <p:cNvPr id="1049057"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p>
        </p:txBody>
      </p:sp>
      <p:sp>
        <p:nvSpPr>
          <p:cNvPr id="1049058"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9059" name="Date Placeholder 4"/>
          <p:cNvSpPr>
            <a:spLocks noGrp="1"/>
          </p:cNvSpPr>
          <p:nvPr>
            <p:ph type="dt" sz="half" idx="10"/>
          </p:nvPr>
        </p:nvSpPr>
        <p:spPr/>
        <p:txBody>
          <a:bodyPr/>
          <a:p>
            <a:endParaRPr lang="en-US"/>
          </a:p>
        </p:txBody>
      </p:sp>
      <p:sp>
        <p:nvSpPr>
          <p:cNvPr id="1049060" name="Footer Placeholder 5"/>
          <p:cNvSpPr>
            <a:spLocks noGrp="1"/>
          </p:cNvSpPr>
          <p:nvPr>
            <p:ph type="ftr" sz="quarter" idx="11"/>
          </p:nvPr>
        </p:nvSpPr>
        <p:spPr/>
        <p:txBody>
          <a:bodyPr/>
          <a:p>
            <a:endParaRPr lang="en-US"/>
          </a:p>
        </p:txBody>
      </p:sp>
      <p:sp>
        <p:nvSpPr>
          <p:cNvPr id="1049061" name="Slide Number Placeholder 6"/>
          <p:cNvSpPr>
            <a:spLocks noGrp="1"/>
          </p:cNvSpPr>
          <p:nvPr>
            <p:ph type="sldNum" sz="quarter" idx="12"/>
          </p:nvPr>
        </p:nvSpPr>
        <p:spPr/>
        <p:txBody>
          <a:bodyPr/>
          <a:p>
            <a:fld id="{249C2FF3-4155-408A-9A31-FFF7E1C068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image" Target="../media/image1.png"/><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7" cstate="print">
            <a:alphaModFix amt="70000"/>
            <a:lum/>
          </a:blip>
          <a:srcRect/>
          <a:stretch>
            <a:fillRect l="87000" t="77000" r="2000" b="4000"/>
          </a:stretch>
        </a:blipFill>
      </p:bgPr>
    </p:bg>
    <p:spTree>
      <p:nvGrpSpPr>
        <p:cNvPr id="12" name=""/>
        <p:cNvGrpSpPr/>
        <p:nvPr/>
      </p:nvGrpSpPr>
      <p:grpSpPr>
        <a:xfrm>
          <a:off x="0" y="0"/>
          <a:ext cx="0" cy="0"/>
          <a:chOff x="0" y="0"/>
          <a:chExt cx="0" cy="0"/>
        </a:xfrm>
      </p:grpSpPr>
      <p:grpSp>
        <p:nvGrpSpPr>
          <p:cNvPr id="13" name="Group 2"/>
          <p:cNvGrpSpPr/>
          <p:nvPr/>
        </p:nvGrpSpPr>
        <p:grpSpPr bwMode="auto">
          <a:xfrm>
            <a:off x="0" y="0"/>
            <a:ext cx="8686800" cy="4876800"/>
            <a:chOff x="0" y="0"/>
            <a:chExt cx="5472" cy="3072"/>
          </a:xfrm>
        </p:grpSpPr>
        <p:sp>
          <p:nvSpPr>
            <p:cNvPr id="1048576" name="Rectangle 3"/>
            <p:cNvSpPr>
              <a:spLocks noChangeArrowheads="1"/>
            </p:cNvSpPr>
            <p:nvPr/>
          </p:nvSpPr>
          <p:spPr bwMode="auto">
            <a:xfrm>
              <a:off x="0" y="0"/>
              <a:ext cx="384" cy="3072"/>
            </a:xfrm>
            <a:prstGeom prst="rect"/>
            <a:solidFill>
              <a:schemeClr val="accent1"/>
            </a:solidFill>
            <a:ln w="9525">
              <a:noFill/>
              <a:miter lim="800000"/>
              <a:headEnd/>
              <a:tailEnd/>
            </a:ln>
            <a:effectLst/>
          </p:spPr>
          <p:txBody>
            <a:bodyPr anchor="ctr" wrap="none"/>
            <a:p>
              <a:pPr algn="ctr"/>
              <a:endParaRPr sz="2400" lang="en-GB">
                <a:latin typeface="Times New Roman" charset="0"/>
              </a:endParaRPr>
            </a:p>
          </p:txBody>
        </p:sp>
        <p:grpSp>
          <p:nvGrpSpPr>
            <p:cNvPr id="14" name="Group 4"/>
            <p:cNvGrpSpPr/>
            <p:nvPr/>
          </p:nvGrpSpPr>
          <p:grpSpPr bwMode="auto">
            <a:xfrm>
              <a:off x="240" y="893"/>
              <a:ext cx="5232" cy="115"/>
              <a:chOff x="240" y="893"/>
              <a:chExt cx="5232" cy="115"/>
            </a:xfrm>
          </p:grpSpPr>
          <p:sp>
            <p:nvSpPr>
              <p:cNvPr id="1048577" name="Rectangle 5"/>
              <p:cNvSpPr>
                <a:spLocks noChangeArrowheads="1"/>
              </p:cNvSpPr>
              <p:nvPr/>
            </p:nvSpPr>
            <p:spPr bwMode="auto">
              <a:xfrm>
                <a:off x="4320" y="893"/>
                <a:ext cx="1152" cy="115"/>
              </a:xfrm>
              <a:prstGeom prst="rect"/>
              <a:solidFill>
                <a:schemeClr val="folHlink"/>
              </a:solidFill>
              <a:ln w="9525">
                <a:noFill/>
                <a:miter lim="800000"/>
                <a:headEnd/>
                <a:tailEnd/>
              </a:ln>
              <a:effectLst/>
            </p:spPr>
            <p:txBody>
              <a:bodyPr anchor="ctr" wrap="none"/>
              <a:p>
                <a:pPr algn="ctr"/>
                <a:endParaRPr sz="2400" lang="en-GB">
                  <a:latin typeface="Times New Roman" charset="0"/>
                </a:endParaRPr>
              </a:p>
            </p:txBody>
          </p:sp>
          <p:sp>
            <p:nvSpPr>
              <p:cNvPr id="1048578" name="Line 6"/>
              <p:cNvSpPr>
                <a:spLocks noChangeShapeType="1"/>
              </p:cNvSpPr>
              <p:nvPr/>
            </p:nvSpPr>
            <p:spPr bwMode="auto">
              <a:xfrm>
                <a:off x="240" y="941"/>
                <a:ext cx="5232" cy="0"/>
              </a:xfrm>
              <a:prstGeom prst="line"/>
              <a:noFill/>
              <a:ln w="19050">
                <a:solidFill>
                  <a:schemeClr val="bg2"/>
                </a:solidFill>
                <a:round/>
                <a:headEnd/>
                <a:tailEnd/>
              </a:ln>
              <a:effectLst/>
            </p:spPr>
            <p:txBody>
              <a:bodyPr/>
              <a:p>
                <a:endParaRPr lang="en-US"/>
              </a:p>
            </p:txBody>
          </p:sp>
        </p:grpSp>
      </p:grpSp>
      <p:sp>
        <p:nvSpPr>
          <p:cNvPr id="1048579" name="Rectangle 7"/>
          <p:cNvSpPr>
            <a:spLocks noGrp="1" noChangeArrowheads="1"/>
          </p:cNvSpPr>
          <p:nvPr>
            <p:ph type="title"/>
          </p:nvPr>
        </p:nvSpPr>
        <p:spPr bwMode="auto">
          <a:xfrm>
            <a:off x="914400" y="277813"/>
            <a:ext cx="7772400" cy="1143000"/>
          </a:xfrm>
          <a:prstGeom prst="rect"/>
          <a:noFill/>
          <a:ln w="9525">
            <a:noFill/>
            <a:miter lim="800000"/>
            <a:headEnd/>
            <a:tailEnd/>
          </a:ln>
          <a:effectLst/>
        </p:spPr>
        <p:txBody>
          <a:bodyPr anchor="ctr" anchorCtr="0" bIns="45720" compatLnSpc="1" lIns="91440" numCol="1" rIns="91440" tIns="45720" vert="horz" wrap="square">
            <a:prstTxWarp prst="textNoShape"/>
          </a:bodyPr>
          <a:p>
            <a:pPr lvl="0"/>
            <a:r>
              <a:rPr lang="en-US"/>
              <a:t>Click to edit Master title style</a:t>
            </a:r>
          </a:p>
        </p:txBody>
      </p:sp>
      <p:sp>
        <p:nvSpPr>
          <p:cNvPr id="1048580" name="Rectangle 8"/>
          <p:cNvSpPr>
            <a:spLocks noGrp="1" noChangeArrowheads="1"/>
          </p:cNvSpPr>
          <p:nvPr>
            <p:ph type="body" idx="1"/>
          </p:nvPr>
        </p:nvSpPr>
        <p:spPr bwMode="auto">
          <a:xfrm>
            <a:off x="914400" y="1600200"/>
            <a:ext cx="7772400" cy="4530725"/>
          </a:xfrm>
          <a:prstGeom prst="rect"/>
          <a:noFill/>
          <a:ln w="9525">
            <a:noFill/>
            <a:miter lim="800000"/>
            <a:headEnd/>
            <a:tailEnd/>
          </a:ln>
          <a:effectLst/>
        </p:spPr>
        <p:txBody>
          <a:bodyPr anchor="t" anchorCtr="0" bIns="45720" compatLnSpc="1" lIns="91440" numCol="1" rIns="91440" tIns="45720"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1" name="Rectangle 9"/>
          <p:cNvSpPr>
            <a:spLocks noGrp="1" noChangeArrowheads="1"/>
          </p:cNvSpPr>
          <p:nvPr>
            <p:ph type="dt" sz="half" idx="2"/>
          </p:nvPr>
        </p:nvSpPr>
        <p:spPr bwMode="auto">
          <a:xfrm>
            <a:off x="914400" y="6251575"/>
            <a:ext cx="19812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defRPr sz="1000"/>
            </a:lvl1pPr>
          </a:lstStyle>
          <a:p>
            <a:endParaRPr lang="en-US"/>
          </a:p>
        </p:txBody>
      </p:sp>
      <p:sp>
        <p:nvSpPr>
          <p:cNvPr id="1048582" name="Rectangle 10"/>
          <p:cNvSpPr>
            <a:spLocks noGrp="1" noChangeArrowheads="1"/>
          </p:cNvSpPr>
          <p:nvPr>
            <p:ph type="ftr" sz="quarter" idx="3"/>
          </p:nvPr>
        </p:nvSpPr>
        <p:spPr bwMode="auto">
          <a:xfrm>
            <a:off x="3352800" y="6248400"/>
            <a:ext cx="29718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lgn="ctr">
              <a:defRPr sz="1000"/>
            </a:lvl1pPr>
          </a:lstStyle>
          <a:p>
            <a:endParaRPr lang="en-US"/>
          </a:p>
        </p:txBody>
      </p:sp>
      <p:sp>
        <p:nvSpPr>
          <p:cNvPr id="1048583" name="Rectangle 11"/>
          <p:cNvSpPr>
            <a:spLocks noGrp="1" noChangeArrowheads="1"/>
          </p:cNvSpPr>
          <p:nvPr>
            <p:ph type="sldNum" sz="quarter" idx="4"/>
          </p:nvPr>
        </p:nvSpPr>
        <p:spPr bwMode="auto">
          <a:xfrm>
            <a:off x="6781800" y="6248400"/>
            <a:ext cx="19050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lgn="r">
              <a:defRPr sz="1000"/>
            </a:lvl1pPr>
          </a:lstStyle>
          <a:p>
            <a:fld id="{249C2FF3-4155-408A-9A31-FFF7E1C068AE}" type="slidenum">
              <a:rPr lang="en-US" smtClean="0"/>
              <a:t>‹#›</a:t>
            </a:fld>
            <a:endParaRPr lang="en-US"/>
          </a:p>
        </p:txBody>
      </p:sp>
      <p:sp>
        <p:nvSpPr>
          <p:cNvPr id="1048584" name="Line 12"/>
          <p:cNvSpPr>
            <a:spLocks noChangeShapeType="1"/>
          </p:cNvSpPr>
          <p:nvPr/>
        </p:nvSpPr>
        <p:spPr bwMode="auto">
          <a:xfrm>
            <a:off x="0" y="4876800"/>
            <a:ext cx="609600" cy="0"/>
          </a:xfrm>
          <a:prstGeom prst="line"/>
          <a:noFill/>
          <a:ln w="44450">
            <a:solidFill>
              <a:schemeClr val="bg2"/>
            </a:solidFill>
            <a:round/>
            <a:headEnd/>
            <a:tailEnd/>
          </a:ln>
          <a:effectLst/>
        </p:spPr>
        <p:txBody>
          <a:bodyPr/>
          <a:p>
            <a:endParaRPr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eaLnBrk="1" fontAlgn="base" hangingPunct="1" rtl="0">
        <a:spcBef>
          <a:spcPct val="0"/>
        </a:spcBef>
        <a:spcAft>
          <a:spcPct val="0"/>
        </a:spcAft>
        <a:defRPr sz="4200">
          <a:solidFill>
            <a:schemeClr val="tx2"/>
          </a:solidFill>
          <a:latin typeface="+mj-lt"/>
          <a:ea typeface="+mj-ea"/>
          <a:cs typeface="+mj-cs"/>
        </a:defRPr>
      </a:lvl1pPr>
      <a:lvl2pPr algn="l" eaLnBrk="1" fontAlgn="base" hangingPunct="1" rtl="0">
        <a:spcBef>
          <a:spcPct val="0"/>
        </a:spcBef>
        <a:spcAft>
          <a:spcPct val="0"/>
        </a:spcAft>
        <a:defRPr sz="4200">
          <a:solidFill>
            <a:schemeClr val="tx2"/>
          </a:solidFill>
          <a:latin typeface="Times New Roman" charset="0"/>
        </a:defRPr>
      </a:lvl2pPr>
      <a:lvl3pPr algn="l" eaLnBrk="1" fontAlgn="base" hangingPunct="1" rtl="0">
        <a:spcBef>
          <a:spcPct val="0"/>
        </a:spcBef>
        <a:spcAft>
          <a:spcPct val="0"/>
        </a:spcAft>
        <a:defRPr sz="4200">
          <a:solidFill>
            <a:schemeClr val="tx2"/>
          </a:solidFill>
          <a:latin typeface="Times New Roman" charset="0"/>
        </a:defRPr>
      </a:lvl3pPr>
      <a:lvl4pPr algn="l" eaLnBrk="1" fontAlgn="base" hangingPunct="1" rtl="0">
        <a:spcBef>
          <a:spcPct val="0"/>
        </a:spcBef>
        <a:spcAft>
          <a:spcPct val="0"/>
        </a:spcAft>
        <a:defRPr sz="4200">
          <a:solidFill>
            <a:schemeClr val="tx2"/>
          </a:solidFill>
          <a:latin typeface="Times New Roman" charset="0"/>
        </a:defRPr>
      </a:lvl4pPr>
      <a:lvl5pPr algn="l" eaLnBrk="1" fontAlgn="base" hangingPunct="1" rtl="0">
        <a:spcBef>
          <a:spcPct val="0"/>
        </a:spcBef>
        <a:spcAft>
          <a:spcPct val="0"/>
        </a:spcAft>
        <a:defRPr sz="4200">
          <a:solidFill>
            <a:schemeClr val="tx2"/>
          </a:solidFill>
          <a:latin typeface="Times New Roman" charset="0"/>
        </a:defRPr>
      </a:lvl5pPr>
      <a:lvl6pPr algn="l" eaLnBrk="1" fontAlgn="base" hangingPunct="1" marL="457200" rtl="0">
        <a:spcBef>
          <a:spcPct val="0"/>
        </a:spcBef>
        <a:spcAft>
          <a:spcPct val="0"/>
        </a:spcAft>
        <a:defRPr sz="4200">
          <a:solidFill>
            <a:schemeClr val="tx2"/>
          </a:solidFill>
          <a:latin typeface="Times New Roman" charset="0"/>
        </a:defRPr>
      </a:lvl6pPr>
      <a:lvl7pPr algn="l" eaLnBrk="1" fontAlgn="base" hangingPunct="1" marL="914400" rtl="0">
        <a:spcBef>
          <a:spcPct val="0"/>
        </a:spcBef>
        <a:spcAft>
          <a:spcPct val="0"/>
        </a:spcAft>
        <a:defRPr sz="4200">
          <a:solidFill>
            <a:schemeClr val="tx2"/>
          </a:solidFill>
          <a:latin typeface="Times New Roman" charset="0"/>
        </a:defRPr>
      </a:lvl7pPr>
      <a:lvl8pPr algn="l" eaLnBrk="1" fontAlgn="base" hangingPunct="1" marL="1371600" rtl="0">
        <a:spcBef>
          <a:spcPct val="0"/>
        </a:spcBef>
        <a:spcAft>
          <a:spcPct val="0"/>
        </a:spcAft>
        <a:defRPr sz="4200">
          <a:solidFill>
            <a:schemeClr val="tx2"/>
          </a:solidFill>
          <a:latin typeface="Times New Roman" charset="0"/>
        </a:defRPr>
      </a:lvl8pPr>
      <a:lvl9pPr algn="l" eaLnBrk="1" fontAlgn="base" hangingPunct="1" marL="1828800" rtl="0">
        <a:spcBef>
          <a:spcPct val="0"/>
        </a:spcBef>
        <a:spcAft>
          <a:spcPct val="0"/>
        </a:spcAft>
        <a:defRPr sz="4200">
          <a:solidFill>
            <a:schemeClr val="tx2"/>
          </a:solidFill>
          <a:latin typeface="Times New Roman" charset="0"/>
        </a:defRPr>
      </a:lvl9pPr>
    </p:titleStyle>
    <p:bodyStyle>
      <a:lvl1pPr algn="l" eaLnBrk="1" fontAlgn="base" hangingPunct="1" indent="-342900" marL="342900" rtl="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algn="l" eaLnBrk="1" fontAlgn="base" hangingPunct="1" indent="-285750" marL="742950" rtl="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algn="l" eaLnBrk="1" fontAlgn="base" hangingPunct="1" indent="-228600" marL="1143000" rtl="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algn="l" eaLnBrk="1" fontAlgn="base" hangingPunct="1" indent="-228600" marL="1600200" rtl="0">
        <a:spcBef>
          <a:spcPct val="20000"/>
        </a:spcBef>
        <a:spcAft>
          <a:spcPct val="0"/>
        </a:spcAft>
        <a:buClr>
          <a:schemeClr val="accent1"/>
        </a:buClr>
        <a:buFont typeface="Wingdings" pitchFamily="2" charset="2"/>
        <a:buChar char="§"/>
        <a:defRPr sz="2000">
          <a:solidFill>
            <a:schemeClr val="tx1"/>
          </a:solidFill>
          <a:latin typeface="+mn-lt"/>
        </a:defRPr>
      </a:lvl4pPr>
      <a:lvl5pPr algn="l" eaLnBrk="1" fontAlgn="base" hangingPunct="1" indent="-228600" marL="2057400" rtl="0">
        <a:spcBef>
          <a:spcPct val="20000"/>
        </a:spcBef>
        <a:spcAft>
          <a:spcPct val="0"/>
        </a:spcAft>
        <a:buClr>
          <a:schemeClr val="accent1"/>
        </a:buClr>
        <a:buFont typeface="Wingdings" pitchFamily="2" charset="2"/>
        <a:buChar char="§"/>
        <a:defRPr sz="2000">
          <a:solidFill>
            <a:schemeClr val="tx1"/>
          </a:solidFill>
          <a:latin typeface="+mn-lt"/>
        </a:defRPr>
      </a:lvl5pPr>
      <a:lvl6pPr algn="l" eaLnBrk="1" fontAlgn="base" hangingPunct="1" indent="-228600" marL="2514600" rtl="0">
        <a:spcBef>
          <a:spcPct val="20000"/>
        </a:spcBef>
        <a:spcAft>
          <a:spcPct val="0"/>
        </a:spcAft>
        <a:buClr>
          <a:schemeClr val="accent1"/>
        </a:buClr>
        <a:buFont typeface="Wingdings" pitchFamily="2" charset="2"/>
        <a:buChar char="§"/>
        <a:defRPr sz="2000">
          <a:solidFill>
            <a:schemeClr val="tx1"/>
          </a:solidFill>
          <a:latin typeface="+mn-lt"/>
        </a:defRPr>
      </a:lvl6pPr>
      <a:lvl7pPr algn="l" eaLnBrk="1" fontAlgn="base" hangingPunct="1" indent="-228600" marL="2971800" rtl="0">
        <a:spcBef>
          <a:spcPct val="20000"/>
        </a:spcBef>
        <a:spcAft>
          <a:spcPct val="0"/>
        </a:spcAft>
        <a:buClr>
          <a:schemeClr val="accent1"/>
        </a:buClr>
        <a:buFont typeface="Wingdings" pitchFamily="2" charset="2"/>
        <a:buChar char="§"/>
        <a:defRPr sz="2000">
          <a:solidFill>
            <a:schemeClr val="tx1"/>
          </a:solidFill>
          <a:latin typeface="+mn-lt"/>
        </a:defRPr>
      </a:lvl7pPr>
      <a:lvl8pPr algn="l" eaLnBrk="1" fontAlgn="base" hangingPunct="1" indent="-228600" marL="3429000" rtl="0">
        <a:spcBef>
          <a:spcPct val="20000"/>
        </a:spcBef>
        <a:spcAft>
          <a:spcPct val="0"/>
        </a:spcAft>
        <a:buClr>
          <a:schemeClr val="accent1"/>
        </a:buClr>
        <a:buFont typeface="Wingdings" pitchFamily="2" charset="2"/>
        <a:buChar char="§"/>
        <a:defRPr sz="2000">
          <a:solidFill>
            <a:schemeClr val="tx1"/>
          </a:solidFill>
          <a:latin typeface="+mn-lt"/>
        </a:defRPr>
      </a:lvl8pPr>
      <a:lvl9pPr algn="l" eaLnBrk="1" fontAlgn="base" hangingPunct="1" indent="-228600" marL="3886200" rtl="0">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7.wmf"/><Relationship Id="rId3"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7.wmf"/><Relationship Id="rId3"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3.gif"/><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35" name=""/>
        <p:cNvGrpSpPr/>
        <p:nvPr/>
      </p:nvGrpSpPr>
      <p:grpSpPr>
        <a:xfrm>
          <a:off x="0" y="0"/>
          <a:ext cx="0" cy="0"/>
          <a:chOff x="0" y="0"/>
          <a:chExt cx="0" cy="0"/>
        </a:xfrm>
      </p:grpSpPr>
      <p:sp>
        <p:nvSpPr>
          <p:cNvPr id="1048596" name="Title 1"/>
          <p:cNvSpPr>
            <a:spLocks noGrp="1"/>
          </p:cNvSpPr>
          <p:nvPr>
            <p:ph type="ctrTitle"/>
          </p:nvPr>
        </p:nvSpPr>
        <p:spPr>
          <a:xfrm>
            <a:off x="1066800" y="3733800"/>
            <a:ext cx="7620000" cy="2133600"/>
          </a:xfrm>
          <a:solidFill>
            <a:schemeClr val="accent1"/>
          </a:solidFill>
        </p:spPr>
        <p:style>
          <a:lnRef idx="0">
            <a:schemeClr val="accent5"/>
          </a:lnRef>
          <a:fillRef idx="3">
            <a:schemeClr val="accent5"/>
          </a:fillRef>
          <a:effectRef idx="3">
            <a:schemeClr val="accent5"/>
          </a:effectRef>
          <a:fontRef idx="minor">
            <a:schemeClr val="lt1"/>
          </a:fontRef>
        </p:style>
        <p:txBody>
          <a:bodyPr/>
          <a:p>
            <a:pPr algn="l"/>
            <a:r>
              <a:rPr b="1" dirty="0" lang="en-US">
                <a:solidFill>
                  <a:srgbClr val="002060"/>
                </a:solidFill>
              </a:rPr>
              <a:t>ORTHOPAEDIC </a:t>
            </a:r>
            <a:br>
              <a:rPr b="1" dirty="0" lang="en-US">
                <a:solidFill>
                  <a:srgbClr val="002060"/>
                </a:solidFill>
              </a:rPr>
            </a:br>
            <a:r>
              <a:rPr b="1" dirty="0" lang="en-US">
                <a:solidFill>
                  <a:srgbClr val="002060"/>
                </a:solidFill>
              </a:rPr>
              <a:t>	NURSING</a:t>
            </a:r>
          </a:p>
        </p:txBody>
      </p:sp>
      <p:sp>
        <p:nvSpPr>
          <p:cNvPr id="1048597" name="Subtitle 2"/>
          <p:cNvSpPr>
            <a:spLocks noGrp="1"/>
          </p:cNvSpPr>
          <p:nvPr>
            <p:ph type="subTitle" idx="1"/>
          </p:nvPr>
        </p:nvSpPr>
        <p:spPr>
          <a:xfrm>
            <a:off x="2743200" y="5943600"/>
            <a:ext cx="5181600" cy="457200"/>
          </a:xfrm>
        </p:spPr>
        <p:txBody>
          <a:bodyPr/>
          <a:p>
            <a:pPr algn="r"/>
            <a:r>
              <a:rPr dirty="0" sz="1800" i="1" lang="en-US" smtClean="0"/>
              <a:t>Rachael </a:t>
            </a:r>
            <a:r>
              <a:rPr dirty="0" sz="1800" i="1" lang="en-US" err="1" smtClean="0"/>
              <a:t>simeka</a:t>
            </a:r>
            <a:endParaRPr dirty="0" sz="1800" i="1" lang="en-US" smtClean="0"/>
          </a:p>
          <a:p>
            <a:pPr algn="r"/>
            <a:endParaRPr dirty="0" sz="1800" i="1" lang="en-US"/>
          </a:p>
        </p:txBody>
      </p:sp>
      <p:pic>
        <p:nvPicPr>
          <p:cNvPr id="2097152" name="Picture 3" descr="C:\Users\The Bates Family\AppData\Local\Microsoft\Windows\Temporary Internet Files\Content.IE5\RKAUVZJT\MCSO02952_0000[1].wmf"/>
          <p:cNvPicPr>
            <a:picLocks noChangeAspect="1" noChangeArrowheads="1"/>
          </p:cNvPicPr>
          <p:nvPr/>
        </p:nvPicPr>
        <p:blipFill>
          <a:blip xmlns:r="http://schemas.openxmlformats.org/officeDocument/2006/relationships" r:embed="rId1" cstate="print"/>
          <a:srcRect/>
          <a:stretch>
            <a:fillRect/>
          </a:stretch>
        </p:blipFill>
        <p:spPr bwMode="auto">
          <a:xfrm>
            <a:off x="5486400" y="932329"/>
            <a:ext cx="3352800" cy="4782671"/>
          </a:xfrm>
          <a:prstGeom prst="rect"/>
          <a:noFill/>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629" name="Title 4"/>
          <p:cNvSpPr>
            <a:spLocks noGrp="1"/>
          </p:cNvSpPr>
          <p:nvPr>
            <p:ph type="title"/>
          </p:nvPr>
        </p:nvSpPr>
        <p:spPr>
          <a:xfrm>
            <a:off x="762000" y="533400"/>
            <a:ext cx="7010400" cy="914400"/>
          </a:xfrm>
          <a:noFill/>
        </p:spPr>
        <p:style>
          <a:lnRef idx="0">
            <a:schemeClr val="accent6"/>
          </a:lnRef>
          <a:fillRef idx="3">
            <a:schemeClr val="accent6"/>
          </a:fillRef>
          <a:effectRef idx="3">
            <a:schemeClr val="accent6"/>
          </a:effectRef>
          <a:fontRef idx="minor">
            <a:schemeClr val="lt1"/>
          </a:fontRef>
        </p:style>
        <p:txBody>
          <a:bodyPr/>
          <a:p>
            <a:r>
              <a:rPr dirty="0" lang="en-US">
                <a:solidFill>
                  <a:schemeClr val="tx2"/>
                </a:solidFill>
                <a:latin typeface="+mj-lt"/>
              </a:rPr>
              <a:t>Functions of Bones</a:t>
            </a:r>
          </a:p>
        </p:txBody>
      </p:sp>
      <p:sp>
        <p:nvSpPr>
          <p:cNvPr id="1048630" name="Content Placeholder 5"/>
          <p:cNvSpPr>
            <a:spLocks noGrp="1"/>
          </p:cNvSpPr>
          <p:nvPr>
            <p:ph idx="1"/>
          </p:nvPr>
        </p:nvSpPr>
        <p:spPr>
          <a:xfrm>
            <a:off x="457200" y="1600200"/>
            <a:ext cx="8229600" cy="4724400"/>
          </a:xfrm>
        </p:spPr>
        <p:txBody>
          <a:bodyPr>
            <a:normAutofit/>
          </a:bodyPr>
          <a:p>
            <a:pPr>
              <a:buFont typeface="Wingdings" pitchFamily="2" charset="2"/>
              <a:buChar char="ü"/>
            </a:pPr>
            <a:r>
              <a:rPr dirty="0" lang="en-US"/>
              <a:t>Provide the basic framework of the body</a:t>
            </a:r>
          </a:p>
          <a:p>
            <a:pPr>
              <a:buFont typeface="Wingdings" pitchFamily="2" charset="2"/>
              <a:buChar char="ü"/>
            </a:pPr>
            <a:r>
              <a:rPr dirty="0" lang="en-US"/>
              <a:t>Provide points of attachments to muscles and tendons</a:t>
            </a:r>
          </a:p>
          <a:p>
            <a:pPr>
              <a:buFont typeface="Wingdings" pitchFamily="2" charset="2"/>
              <a:buChar char="ü"/>
            </a:pPr>
            <a:r>
              <a:rPr dirty="0" lang="en-US"/>
              <a:t>Form a reservoir for calcium</a:t>
            </a:r>
          </a:p>
          <a:p>
            <a:pPr>
              <a:buFont typeface="Wingdings" pitchFamily="2" charset="2"/>
              <a:buChar char="ü"/>
            </a:pPr>
            <a:r>
              <a:rPr dirty="0" lang="en-US"/>
              <a:t>Permit movement of the body as a whole - joints</a:t>
            </a:r>
          </a:p>
          <a:p>
            <a:pPr>
              <a:buFont typeface="Wingdings" pitchFamily="2" charset="2"/>
              <a:buChar char="ü"/>
            </a:pPr>
            <a:r>
              <a:rPr dirty="0" lang="en-US"/>
              <a:t>Form boundaries of many cavities, which provides protection to organs within</a:t>
            </a:r>
          </a:p>
          <a:p>
            <a:pPr>
              <a:buFont typeface="Wingdings" pitchFamily="2" charset="2"/>
              <a:buChar char="ü"/>
            </a:pPr>
            <a:r>
              <a:rPr dirty="0" lang="en-US"/>
              <a:t>Contain red bone marrow, which is involved in the production of blood cells</a:t>
            </a:r>
          </a:p>
          <a:p>
            <a:endParaRPr dirty="0" lang="en-US"/>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8817" name="Content Placeholder 2"/>
          <p:cNvSpPr>
            <a:spLocks noGrp="1"/>
          </p:cNvSpPr>
          <p:nvPr>
            <p:ph idx="1"/>
          </p:nvPr>
        </p:nvSpPr>
        <p:spPr>
          <a:xfrm>
            <a:off x="467544" y="1628800"/>
            <a:ext cx="8424936" cy="5229200"/>
          </a:xfrm>
        </p:spPr>
        <p:txBody>
          <a:bodyPr>
            <a:normAutofit/>
          </a:bodyPr>
          <a:p>
            <a:pPr>
              <a:buNone/>
            </a:pPr>
            <a:r>
              <a:rPr b="1" dirty="0" lang="en-US"/>
              <a:t>NOTE</a:t>
            </a:r>
            <a:r>
              <a:rPr dirty="0" lang="en-US"/>
              <a:t>: no treatment halts the degenerative process, certain preventive measures can slow the progress if undertaken early enough.  These include </a:t>
            </a:r>
          </a:p>
          <a:p>
            <a:pPr lvl="1"/>
            <a:r>
              <a:rPr dirty="0" lang="en-US"/>
              <a:t>weight reduction, </a:t>
            </a:r>
          </a:p>
          <a:p>
            <a:pPr lvl="1"/>
            <a:r>
              <a:rPr dirty="0" lang="en-US"/>
              <a:t>prevention of injuries, </a:t>
            </a:r>
          </a:p>
          <a:p>
            <a:pPr lvl="1"/>
            <a:r>
              <a:rPr dirty="0" lang="en-US"/>
              <a:t>perinatal screening for congenital hip disease, and </a:t>
            </a:r>
          </a:p>
          <a:p>
            <a:pPr lvl="1"/>
            <a:r>
              <a:rPr dirty="0" lang="en-US"/>
              <a:t>ergonomic modifications.</a:t>
            </a:r>
          </a:p>
          <a:p>
            <a:r>
              <a:rPr dirty="0" lang="en-US"/>
              <a:t>Occupational and physical therapy can help the patient adopt self-management strategies.</a:t>
            </a:r>
          </a:p>
        </p:txBody>
      </p:sp>
      <p:sp>
        <p:nvSpPr>
          <p:cNvPr id="1048818" name="Title 3"/>
          <p:cNvSpPr>
            <a:spLocks noGrp="1"/>
          </p:cNvSpPr>
          <p:nvPr>
            <p:ph type="title"/>
          </p:nvPr>
        </p:nvSpPr>
        <p:spPr>
          <a:xfrm>
            <a:off x="683568" y="684659"/>
            <a:ext cx="7772400" cy="800125"/>
          </a:xfrm>
        </p:spPr>
        <p:txBody>
          <a:bodyPr/>
          <a:p>
            <a:r>
              <a:rPr dirty="0" lang="en-US"/>
              <a:t>Medical Management</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17">
                                            <p:txEl>
                                              <p:pRg st="0" end="0"/>
                                            </p:txEl>
                                          </p:spTgt>
                                        </p:tgtEl>
                                        <p:attrNameLst>
                                          <p:attrName>style.visibility</p:attrName>
                                        </p:attrNameLst>
                                      </p:cBhvr>
                                      <p:to>
                                        <p:strVal val="visible"/>
                                      </p:to>
                                    </p:set>
                                    <p:animEffect transition="in" filter="wipe(down)">
                                      <p:cBhvr>
                                        <p:cTn dur="500" id="7"/>
                                        <p:tgtEl>
                                          <p:spTgt spid="1048817">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8817">
                                            <p:txEl>
                                              <p:pRg st="1" end="1"/>
                                            </p:txEl>
                                          </p:spTgt>
                                        </p:tgtEl>
                                        <p:attrNameLst>
                                          <p:attrName>style.visibility</p:attrName>
                                        </p:attrNameLst>
                                      </p:cBhvr>
                                      <p:to>
                                        <p:strVal val="visible"/>
                                      </p:to>
                                    </p:set>
                                    <p:animEffect transition="in" filter="wipe(down)">
                                      <p:cBhvr>
                                        <p:cTn dur="500" id="10"/>
                                        <p:tgtEl>
                                          <p:spTgt spid="1048817">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817">
                                            <p:txEl>
                                              <p:pRg st="2" end="2"/>
                                            </p:txEl>
                                          </p:spTgt>
                                        </p:tgtEl>
                                        <p:attrNameLst>
                                          <p:attrName>style.visibility</p:attrName>
                                        </p:attrNameLst>
                                      </p:cBhvr>
                                      <p:to>
                                        <p:strVal val="visible"/>
                                      </p:to>
                                    </p:set>
                                    <p:animEffect transition="in" filter="wipe(down)">
                                      <p:cBhvr>
                                        <p:cTn dur="500" id="13"/>
                                        <p:tgtEl>
                                          <p:spTgt spid="1048817">
                                            <p:txEl>
                                              <p:pRg st="2" end="2"/>
                                            </p:txEl>
                                          </p:spTgt>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48817">
                                            <p:txEl>
                                              <p:pRg st="3" end="3"/>
                                            </p:txEl>
                                          </p:spTgt>
                                        </p:tgtEl>
                                        <p:attrNameLst>
                                          <p:attrName>style.visibility</p:attrName>
                                        </p:attrNameLst>
                                      </p:cBhvr>
                                      <p:to>
                                        <p:strVal val="visible"/>
                                      </p:to>
                                    </p:set>
                                    <p:animEffect transition="in" filter="wipe(down)">
                                      <p:cBhvr>
                                        <p:cTn dur="500" id="16"/>
                                        <p:tgtEl>
                                          <p:spTgt spid="1048817">
                                            <p:txEl>
                                              <p:pRg st="3" end="3"/>
                                            </p:txEl>
                                          </p:spTgt>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048817">
                                            <p:txEl>
                                              <p:pRg st="4" end="4"/>
                                            </p:txEl>
                                          </p:spTgt>
                                        </p:tgtEl>
                                        <p:attrNameLst>
                                          <p:attrName>style.visibility</p:attrName>
                                        </p:attrNameLst>
                                      </p:cBhvr>
                                      <p:to>
                                        <p:strVal val="visible"/>
                                      </p:to>
                                    </p:set>
                                    <p:animEffect transition="in" filter="wipe(down)">
                                      <p:cBhvr>
                                        <p:cTn dur="500" id="19"/>
                                        <p:tgtEl>
                                          <p:spTgt spid="1048817">
                                            <p:txEl>
                                              <p:pRg st="4" end="4"/>
                                            </p:txEl>
                                          </p:spTgt>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1048817">
                                            <p:txEl>
                                              <p:pRg st="5" end="5"/>
                                            </p:txEl>
                                          </p:spTgt>
                                        </p:tgtEl>
                                        <p:attrNameLst>
                                          <p:attrName>style.visibility</p:attrName>
                                        </p:attrNameLst>
                                      </p:cBhvr>
                                      <p:to>
                                        <p:strVal val="visible"/>
                                      </p:to>
                                    </p:set>
                                    <p:animEffect transition="in" filter="wipe(down)">
                                      <p:cBhvr>
                                        <p:cTn dur="500" id="24"/>
                                        <p:tgtEl>
                                          <p:spTgt spid="10488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819" name="Title 1"/>
          <p:cNvSpPr>
            <a:spLocks noGrp="1"/>
          </p:cNvSpPr>
          <p:nvPr>
            <p:ph type="title"/>
          </p:nvPr>
        </p:nvSpPr>
        <p:spPr>
          <a:xfrm>
            <a:off x="683568" y="764703"/>
            <a:ext cx="7772400" cy="656109"/>
          </a:xfrm>
        </p:spPr>
        <p:txBody>
          <a:bodyPr/>
          <a:p>
            <a:r>
              <a:rPr dirty="0" i="1" lang="en-US"/>
              <a:t>Cont’d…</a:t>
            </a:r>
          </a:p>
        </p:txBody>
      </p:sp>
      <p:sp>
        <p:nvSpPr>
          <p:cNvPr id="1048820" name="Content Placeholder 2"/>
          <p:cNvSpPr>
            <a:spLocks noGrp="1"/>
          </p:cNvSpPr>
          <p:nvPr>
            <p:ph idx="1"/>
          </p:nvPr>
        </p:nvSpPr>
        <p:spPr>
          <a:xfrm>
            <a:off x="467544" y="1600200"/>
            <a:ext cx="8219256" cy="4800600"/>
          </a:xfrm>
        </p:spPr>
        <p:txBody>
          <a:bodyPr/>
          <a:p>
            <a:r>
              <a:rPr dirty="0" lang="en-US"/>
              <a:t>Conservative treatment measures include the </a:t>
            </a:r>
          </a:p>
          <a:p>
            <a:pPr lvl="1">
              <a:buFont typeface="Wingdings" pitchFamily="2" charset="2"/>
              <a:buChar char="Ø"/>
            </a:pPr>
            <a:r>
              <a:rPr dirty="0" sz="2800" lang="en-US"/>
              <a:t>use of heat or cold compressions,</a:t>
            </a:r>
          </a:p>
          <a:p>
            <a:pPr lvl="1">
              <a:buFont typeface="Wingdings" pitchFamily="2" charset="2"/>
              <a:buChar char="Ø"/>
            </a:pPr>
            <a:r>
              <a:rPr dirty="0" sz="2800" lang="en-US"/>
              <a:t>weight reduction,</a:t>
            </a:r>
          </a:p>
          <a:p>
            <a:pPr lvl="1">
              <a:buFont typeface="Wingdings" pitchFamily="2" charset="2"/>
              <a:buChar char="Ø"/>
            </a:pPr>
            <a:r>
              <a:rPr dirty="0" sz="2800" lang="en-US"/>
              <a:t> joint rest and </a:t>
            </a:r>
          </a:p>
          <a:p>
            <a:pPr lvl="1">
              <a:buFont typeface="Wingdings" pitchFamily="2" charset="2"/>
              <a:buChar char="Ø"/>
            </a:pPr>
            <a:r>
              <a:rPr dirty="0" sz="2800" lang="en-US"/>
              <a:t>avoidance of joint overuse,</a:t>
            </a:r>
          </a:p>
          <a:p>
            <a:pPr lvl="1">
              <a:buFont typeface="Wingdings" pitchFamily="2" charset="2"/>
              <a:buChar char="Ø"/>
            </a:pPr>
            <a:r>
              <a:rPr dirty="0" sz="2800" lang="en-US"/>
              <a:t> orthotic devices to support inflamed joints (splints, braces),</a:t>
            </a:r>
          </a:p>
          <a:p>
            <a:pPr lvl="1">
              <a:buFont typeface="Wingdings" pitchFamily="2" charset="2"/>
              <a:buChar char="Ø"/>
            </a:pPr>
            <a:r>
              <a:rPr dirty="0" sz="2800" lang="en-US"/>
              <a:t>isometric and postural exercises, and aerobic exercise. </a:t>
            </a:r>
            <a:endParaRPr dirty="0" lang="en-US"/>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20">
                                            <p:txEl>
                                              <p:pRg st="0" end="0"/>
                                            </p:txEl>
                                          </p:spTgt>
                                        </p:tgtEl>
                                        <p:attrNameLst>
                                          <p:attrName>style.visibility</p:attrName>
                                        </p:attrNameLst>
                                      </p:cBhvr>
                                      <p:to>
                                        <p:strVal val="visible"/>
                                      </p:to>
                                    </p:set>
                                    <p:animEffect transition="in" filter="wipe(down)">
                                      <p:cBhvr>
                                        <p:cTn dur="500" id="7"/>
                                        <p:tgtEl>
                                          <p:spTgt spid="1048820">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8820">
                                            <p:txEl>
                                              <p:pRg st="1" end="1"/>
                                            </p:txEl>
                                          </p:spTgt>
                                        </p:tgtEl>
                                        <p:attrNameLst>
                                          <p:attrName>style.visibility</p:attrName>
                                        </p:attrNameLst>
                                      </p:cBhvr>
                                      <p:to>
                                        <p:strVal val="visible"/>
                                      </p:to>
                                    </p:set>
                                    <p:animEffect transition="in" filter="wipe(down)">
                                      <p:cBhvr>
                                        <p:cTn dur="500" id="10"/>
                                        <p:tgtEl>
                                          <p:spTgt spid="1048820">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820">
                                            <p:txEl>
                                              <p:pRg st="2" end="2"/>
                                            </p:txEl>
                                          </p:spTgt>
                                        </p:tgtEl>
                                        <p:attrNameLst>
                                          <p:attrName>style.visibility</p:attrName>
                                        </p:attrNameLst>
                                      </p:cBhvr>
                                      <p:to>
                                        <p:strVal val="visible"/>
                                      </p:to>
                                    </p:set>
                                    <p:animEffect transition="in" filter="wipe(down)">
                                      <p:cBhvr>
                                        <p:cTn dur="500" id="13"/>
                                        <p:tgtEl>
                                          <p:spTgt spid="1048820">
                                            <p:txEl>
                                              <p:pRg st="2" end="2"/>
                                            </p:txEl>
                                          </p:spTgt>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48820">
                                            <p:txEl>
                                              <p:pRg st="3" end="3"/>
                                            </p:txEl>
                                          </p:spTgt>
                                        </p:tgtEl>
                                        <p:attrNameLst>
                                          <p:attrName>style.visibility</p:attrName>
                                        </p:attrNameLst>
                                      </p:cBhvr>
                                      <p:to>
                                        <p:strVal val="visible"/>
                                      </p:to>
                                    </p:set>
                                    <p:animEffect transition="in" filter="wipe(down)">
                                      <p:cBhvr>
                                        <p:cTn dur="500" id="16"/>
                                        <p:tgtEl>
                                          <p:spTgt spid="1048820">
                                            <p:txEl>
                                              <p:pRg st="3" end="3"/>
                                            </p:txEl>
                                          </p:spTgt>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048820">
                                            <p:txEl>
                                              <p:pRg st="4" end="4"/>
                                            </p:txEl>
                                          </p:spTgt>
                                        </p:tgtEl>
                                        <p:attrNameLst>
                                          <p:attrName>style.visibility</p:attrName>
                                        </p:attrNameLst>
                                      </p:cBhvr>
                                      <p:to>
                                        <p:strVal val="visible"/>
                                      </p:to>
                                    </p:set>
                                    <p:animEffect transition="in" filter="wipe(down)">
                                      <p:cBhvr>
                                        <p:cTn dur="500" id="19"/>
                                        <p:tgtEl>
                                          <p:spTgt spid="1048820">
                                            <p:txEl>
                                              <p:pRg st="4" end="4"/>
                                            </p:txEl>
                                          </p:spTgt>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1048820">
                                            <p:txEl>
                                              <p:pRg st="5" end="5"/>
                                            </p:txEl>
                                          </p:spTgt>
                                        </p:tgtEl>
                                        <p:attrNameLst>
                                          <p:attrName>style.visibility</p:attrName>
                                        </p:attrNameLst>
                                      </p:cBhvr>
                                      <p:to>
                                        <p:strVal val="visible"/>
                                      </p:to>
                                    </p:set>
                                    <p:animEffect transition="in" filter="wipe(down)">
                                      <p:cBhvr>
                                        <p:cTn dur="500" id="22"/>
                                        <p:tgtEl>
                                          <p:spTgt spid="1048820">
                                            <p:txEl>
                                              <p:pRg st="5" end="5"/>
                                            </p:txEl>
                                          </p:spTgt>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048820">
                                            <p:txEl>
                                              <p:pRg st="6" end="6"/>
                                            </p:txEl>
                                          </p:spTgt>
                                        </p:tgtEl>
                                        <p:attrNameLst>
                                          <p:attrName>style.visibility</p:attrName>
                                        </p:attrNameLst>
                                      </p:cBhvr>
                                      <p:to>
                                        <p:strVal val="visible"/>
                                      </p:to>
                                    </p:set>
                                    <p:animEffect transition="in" filter="wipe(down)">
                                      <p:cBhvr>
                                        <p:cTn dur="500" id="25"/>
                                        <p:tgtEl>
                                          <p:spTgt spid="10488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0"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8821" name="Title 1"/>
          <p:cNvSpPr>
            <a:spLocks noGrp="1"/>
          </p:cNvSpPr>
          <p:nvPr>
            <p:ph type="title"/>
          </p:nvPr>
        </p:nvSpPr>
        <p:spPr>
          <a:xfrm>
            <a:off x="662880" y="792088"/>
            <a:ext cx="8229600" cy="692696"/>
          </a:xfrm>
        </p:spPr>
        <p:txBody>
          <a:bodyPr>
            <a:normAutofit fontScale="90000"/>
          </a:bodyPr>
          <a:p>
            <a:r>
              <a:rPr b="1" dirty="0" lang="en-US"/>
              <a:t>Pharmacologic Management</a:t>
            </a:r>
            <a:endParaRPr dirty="0" lang="en-US"/>
          </a:p>
        </p:txBody>
      </p:sp>
      <p:sp>
        <p:nvSpPr>
          <p:cNvPr id="1048822" name="Content Placeholder 2"/>
          <p:cNvSpPr>
            <a:spLocks noGrp="1"/>
          </p:cNvSpPr>
          <p:nvPr>
            <p:ph idx="1"/>
          </p:nvPr>
        </p:nvSpPr>
        <p:spPr>
          <a:xfrm>
            <a:off x="395536" y="1484784"/>
            <a:ext cx="8748464" cy="5373216"/>
          </a:xfrm>
        </p:spPr>
        <p:txBody>
          <a:bodyPr>
            <a:normAutofit/>
          </a:bodyPr>
          <a:p>
            <a:r>
              <a:rPr dirty="0" lang="en-US"/>
              <a:t>Directed toward symptom management and pain control.</a:t>
            </a:r>
          </a:p>
          <a:p>
            <a:r>
              <a:rPr dirty="0" lang="en-US"/>
              <a:t>Use of analgesics, </a:t>
            </a:r>
            <a:r>
              <a:rPr dirty="0" lang="en-US" err="1"/>
              <a:t>opioids</a:t>
            </a:r>
            <a:r>
              <a:rPr dirty="0" lang="en-US"/>
              <a:t> and intra-articular corticosteroids.</a:t>
            </a:r>
          </a:p>
          <a:p>
            <a:r>
              <a:rPr dirty="0" lang="en-US"/>
              <a:t>Newer approaches include </a:t>
            </a:r>
            <a:r>
              <a:rPr b="1" dirty="0" lang="en-US"/>
              <a:t>glucosamine</a:t>
            </a:r>
            <a:r>
              <a:rPr dirty="0" lang="en-US"/>
              <a:t> and </a:t>
            </a:r>
            <a:r>
              <a:rPr b="1" dirty="0" lang="en-US" err="1"/>
              <a:t>chondroitin</a:t>
            </a:r>
            <a:r>
              <a:rPr dirty="0" lang="en-US"/>
              <a:t>, thought to improve tissue function and retard breakdown of cartilage</a:t>
            </a:r>
          </a:p>
          <a:p>
            <a:r>
              <a:rPr b="1" dirty="0" lang="en-US"/>
              <a:t>Viscosupplementation</a:t>
            </a:r>
            <a:r>
              <a:rPr dirty="0" lang="en-US"/>
              <a:t>, the intra-articular injection of hyaluronic acid, to improve cartilage function and retard degradation; it may also have some anti-inflammatory effects</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22">
                                            <p:txEl>
                                              <p:pRg st="0" end="0"/>
                                            </p:txEl>
                                          </p:spTgt>
                                        </p:tgtEl>
                                        <p:attrNameLst>
                                          <p:attrName>style.visibility</p:attrName>
                                        </p:attrNameLst>
                                      </p:cBhvr>
                                      <p:to>
                                        <p:strVal val="visible"/>
                                      </p:to>
                                    </p:set>
                                    <p:animEffect transition="in" filter="wipe(down)">
                                      <p:cBhvr>
                                        <p:cTn dur="500" id="7"/>
                                        <p:tgtEl>
                                          <p:spTgt spid="1048822">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22">
                                            <p:txEl>
                                              <p:pRg st="1" end="1"/>
                                            </p:txEl>
                                          </p:spTgt>
                                        </p:tgtEl>
                                        <p:attrNameLst>
                                          <p:attrName>style.visibility</p:attrName>
                                        </p:attrNameLst>
                                      </p:cBhvr>
                                      <p:to>
                                        <p:strVal val="visible"/>
                                      </p:to>
                                    </p:set>
                                    <p:animEffect transition="in" filter="wipe(down)">
                                      <p:cBhvr>
                                        <p:cTn dur="500" id="12"/>
                                        <p:tgtEl>
                                          <p:spTgt spid="1048822">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22">
                                            <p:txEl>
                                              <p:pRg st="2" end="2"/>
                                            </p:txEl>
                                          </p:spTgt>
                                        </p:tgtEl>
                                        <p:attrNameLst>
                                          <p:attrName>style.visibility</p:attrName>
                                        </p:attrNameLst>
                                      </p:cBhvr>
                                      <p:to>
                                        <p:strVal val="visible"/>
                                      </p:to>
                                    </p:set>
                                    <p:animEffect transition="in" filter="wipe(down)">
                                      <p:cBhvr>
                                        <p:cTn dur="500" id="17"/>
                                        <p:tgtEl>
                                          <p:spTgt spid="1048822">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822">
                                            <p:txEl>
                                              <p:pRg st="3" end="3"/>
                                            </p:txEl>
                                          </p:spTgt>
                                        </p:tgtEl>
                                        <p:attrNameLst>
                                          <p:attrName>style.visibility</p:attrName>
                                        </p:attrNameLst>
                                      </p:cBhvr>
                                      <p:to>
                                        <p:strVal val="visible"/>
                                      </p:to>
                                    </p:set>
                                    <p:animEffect transition="in" filter="wipe(down)">
                                      <p:cBhvr>
                                        <p:cTn dur="500" id="22"/>
                                        <p:tgtEl>
                                          <p:spTgt spid="10488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2"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823" name="Title 1"/>
          <p:cNvSpPr>
            <a:spLocks noGrp="1"/>
          </p:cNvSpPr>
          <p:nvPr>
            <p:ph type="title"/>
          </p:nvPr>
        </p:nvSpPr>
        <p:spPr>
          <a:xfrm>
            <a:off x="590872" y="864096"/>
            <a:ext cx="8229600" cy="548680"/>
          </a:xfrm>
        </p:spPr>
        <p:txBody>
          <a:bodyPr>
            <a:normAutofit fontScale="90000"/>
          </a:bodyPr>
          <a:p>
            <a:r>
              <a:rPr b="1" dirty="0" lang="en-US"/>
              <a:t>Surgical Management</a:t>
            </a:r>
            <a:endParaRPr dirty="0" lang="en-US"/>
          </a:p>
        </p:txBody>
      </p:sp>
      <p:sp>
        <p:nvSpPr>
          <p:cNvPr id="1048824" name="Content Placeholder 2"/>
          <p:cNvSpPr>
            <a:spLocks noGrp="1"/>
          </p:cNvSpPr>
          <p:nvPr>
            <p:ph idx="1"/>
          </p:nvPr>
        </p:nvSpPr>
        <p:spPr>
          <a:xfrm>
            <a:off x="35496" y="1556792"/>
            <a:ext cx="8784976" cy="5301208"/>
          </a:xfrm>
        </p:spPr>
        <p:txBody>
          <a:bodyPr>
            <a:normAutofit/>
          </a:bodyPr>
          <a:p>
            <a:pPr lvl="1">
              <a:lnSpc>
                <a:spcPct val="120000"/>
              </a:lnSpc>
            </a:pPr>
            <a:r>
              <a:rPr b="1" dirty="0" sz="2800" lang="en-US" err="1"/>
              <a:t>Osteotomy</a:t>
            </a:r>
            <a:r>
              <a:rPr b="1" dirty="0" sz="2800" lang="en-US"/>
              <a:t> </a:t>
            </a:r>
            <a:r>
              <a:rPr dirty="0" sz="2800" lang="en-US"/>
              <a:t>(to alter the force distribution in the joint by realigning the bone away from the worn out. </a:t>
            </a:r>
          </a:p>
          <a:p>
            <a:pPr lvl="1">
              <a:lnSpc>
                <a:spcPct val="120000"/>
              </a:lnSpc>
            </a:pPr>
            <a:r>
              <a:rPr b="1" dirty="0" sz="2800" lang="en-US"/>
              <a:t>Arthroplasty</a:t>
            </a:r>
            <a:r>
              <a:rPr dirty="0" sz="2800" lang="en-US"/>
              <a:t>. Joint replacement surgery. </a:t>
            </a:r>
          </a:p>
          <a:p>
            <a:pPr lvl="1">
              <a:lnSpc>
                <a:spcPct val="120000"/>
              </a:lnSpc>
            </a:pPr>
            <a:r>
              <a:rPr b="1" dirty="0" sz="2800" lang="en-US" err="1"/>
              <a:t>Viscosupplementation</a:t>
            </a:r>
            <a:r>
              <a:rPr b="1" dirty="0" sz="2800" lang="en-US"/>
              <a:t> </a:t>
            </a:r>
            <a:r>
              <a:rPr b="1" dirty="0" sz="2800" lang="fr-FR" err="1"/>
              <a:t>Lubrication</a:t>
            </a:r>
            <a:r>
              <a:rPr b="1" dirty="0" sz="2800" lang="fr-FR"/>
              <a:t> injections</a:t>
            </a:r>
            <a:r>
              <a:rPr b="1" dirty="0" sz="2800" lang="en-US"/>
              <a:t>/ (the reconstitution of synovial fluid viscosity)</a:t>
            </a:r>
            <a:r>
              <a:rPr dirty="0" sz="2800" lang="en-US"/>
              <a:t>. </a:t>
            </a:r>
          </a:p>
          <a:p>
            <a:pPr lvl="1">
              <a:lnSpc>
                <a:spcPct val="120000"/>
              </a:lnSpc>
            </a:pPr>
            <a:r>
              <a:rPr b="1" dirty="0" sz="2800" lang="en-US"/>
              <a:t>Tidal irrigation (lavage) </a:t>
            </a:r>
            <a:r>
              <a:rPr dirty="0" sz="2800" lang="en-US"/>
              <a:t>of the knee.</a:t>
            </a:r>
          </a:p>
          <a:p>
            <a:pPr lvl="1">
              <a:lnSpc>
                <a:spcPct val="120000"/>
              </a:lnSpc>
            </a:pPr>
            <a:r>
              <a:rPr b="1" dirty="0" sz="2800" lang="en-US"/>
              <a:t>Cortisone shots/injections </a:t>
            </a:r>
            <a:r>
              <a:rPr dirty="0" sz="2800" lang="en-US"/>
              <a:t>into joint</a:t>
            </a:r>
            <a:r>
              <a:rPr b="1" dirty="0" sz="2800" lang="en-US"/>
              <a:t>.</a:t>
            </a:r>
            <a:r>
              <a:rPr dirty="0" sz="2800" lang="en-US"/>
              <a:t> </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24">
                                            <p:txEl>
                                              <p:pRg st="0" end="0"/>
                                            </p:txEl>
                                          </p:spTgt>
                                        </p:tgtEl>
                                        <p:attrNameLst>
                                          <p:attrName>style.visibility</p:attrName>
                                        </p:attrNameLst>
                                      </p:cBhvr>
                                      <p:to>
                                        <p:strVal val="visible"/>
                                      </p:to>
                                    </p:set>
                                    <p:animEffect transition="in" filter="wipe(down)">
                                      <p:cBhvr>
                                        <p:cTn dur="500" id="7"/>
                                        <p:tgtEl>
                                          <p:spTgt spid="1048824">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8824">
                                            <p:txEl>
                                              <p:pRg st="1" end="1"/>
                                            </p:txEl>
                                          </p:spTgt>
                                        </p:tgtEl>
                                        <p:attrNameLst>
                                          <p:attrName>style.visibility</p:attrName>
                                        </p:attrNameLst>
                                      </p:cBhvr>
                                      <p:to>
                                        <p:strVal val="visible"/>
                                      </p:to>
                                    </p:set>
                                    <p:animEffect transition="in" filter="wipe(down)">
                                      <p:cBhvr>
                                        <p:cTn dur="500" id="10"/>
                                        <p:tgtEl>
                                          <p:spTgt spid="1048824">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824">
                                            <p:txEl>
                                              <p:pRg st="2" end="2"/>
                                            </p:txEl>
                                          </p:spTgt>
                                        </p:tgtEl>
                                        <p:attrNameLst>
                                          <p:attrName>style.visibility</p:attrName>
                                        </p:attrNameLst>
                                      </p:cBhvr>
                                      <p:to>
                                        <p:strVal val="visible"/>
                                      </p:to>
                                    </p:set>
                                    <p:animEffect transition="in" filter="wipe(down)">
                                      <p:cBhvr>
                                        <p:cTn dur="500" id="13"/>
                                        <p:tgtEl>
                                          <p:spTgt spid="1048824">
                                            <p:txEl>
                                              <p:pRg st="2" end="2"/>
                                            </p:txEl>
                                          </p:spTgt>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48824">
                                            <p:txEl>
                                              <p:pRg st="3" end="3"/>
                                            </p:txEl>
                                          </p:spTgt>
                                        </p:tgtEl>
                                        <p:attrNameLst>
                                          <p:attrName>style.visibility</p:attrName>
                                        </p:attrNameLst>
                                      </p:cBhvr>
                                      <p:to>
                                        <p:strVal val="visible"/>
                                      </p:to>
                                    </p:set>
                                    <p:animEffect transition="in" filter="wipe(down)">
                                      <p:cBhvr>
                                        <p:cTn dur="500" id="16"/>
                                        <p:tgtEl>
                                          <p:spTgt spid="1048824">
                                            <p:txEl>
                                              <p:pRg st="3" end="3"/>
                                            </p:txEl>
                                          </p:spTgt>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048824">
                                            <p:txEl>
                                              <p:pRg st="4" end="4"/>
                                            </p:txEl>
                                          </p:spTgt>
                                        </p:tgtEl>
                                        <p:attrNameLst>
                                          <p:attrName>style.visibility</p:attrName>
                                        </p:attrNameLst>
                                      </p:cBhvr>
                                      <p:to>
                                        <p:strVal val="visible"/>
                                      </p:to>
                                    </p:set>
                                    <p:animEffect transition="in" filter="wipe(down)">
                                      <p:cBhvr>
                                        <p:cTn dur="500" id="19"/>
                                        <p:tgtEl>
                                          <p:spTgt spid="10488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825" name="Title 1"/>
          <p:cNvSpPr>
            <a:spLocks noGrp="1"/>
          </p:cNvSpPr>
          <p:nvPr>
            <p:ph type="title"/>
          </p:nvPr>
        </p:nvSpPr>
        <p:spPr>
          <a:xfrm>
            <a:off x="662880" y="578768"/>
            <a:ext cx="7941568" cy="762000"/>
          </a:xfrm>
        </p:spPr>
        <p:txBody>
          <a:bodyPr/>
          <a:p>
            <a:pPr algn="ctr"/>
            <a:r>
              <a:rPr b="1" dirty="0" lang="en-US"/>
              <a:t>GOUT</a:t>
            </a:r>
          </a:p>
        </p:txBody>
      </p:sp>
      <p:sp>
        <p:nvSpPr>
          <p:cNvPr id="1048826" name="Content Placeholder 2"/>
          <p:cNvSpPr>
            <a:spLocks noGrp="1"/>
          </p:cNvSpPr>
          <p:nvPr>
            <p:ph idx="1"/>
          </p:nvPr>
        </p:nvSpPr>
        <p:spPr>
          <a:xfrm>
            <a:off x="467544" y="1484784"/>
            <a:ext cx="8676456" cy="5373216"/>
          </a:xfrm>
        </p:spPr>
        <p:txBody>
          <a:bodyPr>
            <a:normAutofit lnSpcReduction="10000"/>
          </a:bodyPr>
          <a:p>
            <a:pPr>
              <a:buNone/>
            </a:pPr>
            <a:r>
              <a:rPr b="1" dirty="0" sz="2800" lang="en-GB"/>
              <a:t>Def</a:t>
            </a:r>
            <a:r>
              <a:rPr dirty="0" sz="2800" lang="en-GB"/>
              <a:t>: </a:t>
            </a:r>
            <a:r>
              <a:rPr dirty="0" sz="2800" lang="en-US"/>
              <a:t>heterogeneous group of conditions related to a genetic defect of </a:t>
            </a:r>
            <a:r>
              <a:rPr dirty="0" sz="2800" lang="en-US" err="1"/>
              <a:t>purine</a:t>
            </a:r>
            <a:r>
              <a:rPr dirty="0" sz="2800" lang="en-US"/>
              <a:t> metabolism resulting in </a:t>
            </a:r>
            <a:r>
              <a:rPr dirty="0" sz="2800" lang="en-US" err="1"/>
              <a:t>hyperuricemia</a:t>
            </a:r>
            <a:r>
              <a:rPr dirty="0" sz="2800" lang="en-GB"/>
              <a:t>  and deposition of </a:t>
            </a:r>
            <a:r>
              <a:rPr b="1" dirty="0" sz="2800" lang="en-GB"/>
              <a:t>monosodium </a:t>
            </a:r>
            <a:r>
              <a:rPr b="1" dirty="0" sz="2800" lang="en-GB" err="1"/>
              <a:t>urate</a:t>
            </a:r>
            <a:r>
              <a:rPr dirty="0" sz="2800" lang="en-GB"/>
              <a:t> </a:t>
            </a:r>
            <a:r>
              <a:rPr dirty="0" sz="2800" lang="en-GB" err="1"/>
              <a:t>crystalsuric</a:t>
            </a:r>
            <a:r>
              <a:rPr dirty="0" sz="2800" lang="en-GB"/>
              <a:t> acid/ in </a:t>
            </a:r>
            <a:r>
              <a:rPr b="1" dirty="0" sz="2800" lang="en-GB"/>
              <a:t>joints</a:t>
            </a:r>
            <a:r>
              <a:rPr dirty="0" sz="2800" lang="en-GB"/>
              <a:t> or </a:t>
            </a:r>
            <a:r>
              <a:rPr b="1" dirty="0" sz="2800" lang="en-GB"/>
              <a:t>soft tissue </a:t>
            </a:r>
            <a:r>
              <a:rPr dirty="0" sz="2800" lang="en-GB"/>
              <a:t>causing inflammation.</a:t>
            </a:r>
          </a:p>
          <a:p>
            <a:r>
              <a:rPr dirty="0" lang="en-GB"/>
              <a:t>Normal blood </a:t>
            </a:r>
            <a:r>
              <a:rPr dirty="0" sz="2800" lang="en-GB"/>
              <a:t>uric acid concentrations are 3.6 to 8.3 mg/</a:t>
            </a:r>
            <a:r>
              <a:rPr dirty="0" sz="2800" lang="en-GB" err="1"/>
              <a:t>dL</a:t>
            </a:r>
            <a:endParaRPr dirty="0" sz="2800" lang="en-GB"/>
          </a:p>
          <a:p>
            <a:r>
              <a:rPr dirty="0" lang="en-US"/>
              <a:t>Affects the foot, knee, ankle, elbow, wrist, hands, or nearly any joint in the body.</a:t>
            </a:r>
          </a:p>
          <a:p>
            <a:r>
              <a:rPr dirty="0" lang="en-US"/>
              <a:t> When gout is more severe, multiple joints may be affected at the same time. The affected joint is often more sensitive to touch.</a:t>
            </a:r>
            <a:endParaRPr dirty="0" sz="2800" lang="en-US"/>
          </a:p>
        </p:txBody>
      </p:sp>
    </p:spTree>
  </p:cSld>
  <p:clrMapOvr>
    <a:masterClrMapping/>
  </p:clrMapOvr>
  <p:transition>
    <p:newsflash/>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26">
                                            <p:txEl>
                                              <p:pRg st="0" end="0"/>
                                            </p:txEl>
                                          </p:spTgt>
                                        </p:tgtEl>
                                        <p:attrNameLst>
                                          <p:attrName>style.visibility</p:attrName>
                                        </p:attrNameLst>
                                      </p:cBhvr>
                                      <p:to>
                                        <p:strVal val="visible"/>
                                      </p:to>
                                    </p:set>
                                    <p:animEffect transition="in" filter="wipe(down)">
                                      <p:cBhvr>
                                        <p:cTn dur="500" id="7"/>
                                        <p:tgtEl>
                                          <p:spTgt spid="1048826">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26">
                                            <p:txEl>
                                              <p:pRg st="1" end="1"/>
                                            </p:txEl>
                                          </p:spTgt>
                                        </p:tgtEl>
                                        <p:attrNameLst>
                                          <p:attrName>style.visibility</p:attrName>
                                        </p:attrNameLst>
                                      </p:cBhvr>
                                      <p:to>
                                        <p:strVal val="visible"/>
                                      </p:to>
                                    </p:set>
                                    <p:animEffect transition="in" filter="wipe(down)">
                                      <p:cBhvr>
                                        <p:cTn dur="500" id="12"/>
                                        <p:tgtEl>
                                          <p:spTgt spid="1048826">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26">
                                            <p:txEl>
                                              <p:pRg st="2" end="2"/>
                                            </p:txEl>
                                          </p:spTgt>
                                        </p:tgtEl>
                                        <p:attrNameLst>
                                          <p:attrName>style.visibility</p:attrName>
                                        </p:attrNameLst>
                                      </p:cBhvr>
                                      <p:to>
                                        <p:strVal val="visible"/>
                                      </p:to>
                                    </p:set>
                                    <p:animEffect transition="in" filter="wipe(down)">
                                      <p:cBhvr>
                                        <p:cTn dur="500" id="17"/>
                                        <p:tgtEl>
                                          <p:spTgt spid="1048826">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826">
                                            <p:txEl>
                                              <p:pRg st="3" end="3"/>
                                            </p:txEl>
                                          </p:spTgt>
                                        </p:tgtEl>
                                        <p:attrNameLst>
                                          <p:attrName>style.visibility</p:attrName>
                                        </p:attrNameLst>
                                      </p:cBhvr>
                                      <p:to>
                                        <p:strVal val="visible"/>
                                      </p:to>
                                    </p:set>
                                    <p:animEffect transition="in" filter="wipe(down)">
                                      <p:cBhvr>
                                        <p:cTn dur="500" id="22"/>
                                        <p:tgtEl>
                                          <p:spTgt spid="10488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pic>
        <p:nvPicPr>
          <p:cNvPr id="2097172" name="Picture 2" descr="C:\Users\user\Documents\New folder\gout.jpg"/>
          <p:cNvPicPr>
            <a:picLocks noChangeAspect="1" noChangeArrowheads="1"/>
          </p:cNvPicPr>
          <p:nvPr/>
        </p:nvPicPr>
        <p:blipFill>
          <a:blip xmlns:r="http://schemas.openxmlformats.org/officeDocument/2006/relationships" r:embed="rId1" cstate="print"/>
          <a:srcRect/>
          <a:stretch>
            <a:fillRect/>
          </a:stretch>
        </p:blipFill>
        <p:spPr bwMode="auto">
          <a:xfrm>
            <a:off x="4355975" y="1558876"/>
            <a:ext cx="4464497" cy="3454300"/>
          </a:xfrm>
          <a:prstGeom prst="rect"/>
          <a:noFill/>
        </p:spPr>
      </p:pic>
      <p:pic>
        <p:nvPicPr>
          <p:cNvPr id="2097173" name="Picture 3" descr="C:\Users\user\Documents\New folder\gout1.jpg"/>
          <p:cNvPicPr>
            <a:picLocks noChangeAspect="1" noChangeArrowheads="1"/>
          </p:cNvPicPr>
          <p:nvPr/>
        </p:nvPicPr>
        <p:blipFill>
          <a:blip xmlns:r="http://schemas.openxmlformats.org/officeDocument/2006/relationships" r:embed="rId2" cstate="print"/>
          <a:srcRect/>
          <a:stretch>
            <a:fillRect/>
          </a:stretch>
        </p:blipFill>
        <p:spPr bwMode="auto">
          <a:xfrm>
            <a:off x="755576" y="1916832"/>
            <a:ext cx="3456384" cy="3888432"/>
          </a:xfrm>
          <a:prstGeom prst="rect"/>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8827" name="Title 1"/>
          <p:cNvSpPr>
            <a:spLocks noGrp="1"/>
          </p:cNvSpPr>
          <p:nvPr>
            <p:ph type="title"/>
          </p:nvPr>
        </p:nvSpPr>
        <p:spPr>
          <a:xfrm>
            <a:off x="662880" y="720080"/>
            <a:ext cx="8229600" cy="548680"/>
          </a:xfrm>
        </p:spPr>
        <p:txBody>
          <a:bodyPr>
            <a:normAutofit fontScale="90000"/>
          </a:bodyPr>
          <a:p>
            <a:r>
              <a:rPr dirty="0" lang="en-US"/>
              <a:t>Clinical manifestations</a:t>
            </a:r>
          </a:p>
        </p:txBody>
      </p:sp>
      <p:sp>
        <p:nvSpPr>
          <p:cNvPr id="1048828" name="Content Placeholder 2"/>
          <p:cNvSpPr>
            <a:spLocks noGrp="1"/>
          </p:cNvSpPr>
          <p:nvPr>
            <p:ph idx="1"/>
          </p:nvPr>
        </p:nvSpPr>
        <p:spPr>
          <a:xfrm>
            <a:off x="323528" y="1484784"/>
            <a:ext cx="8496944" cy="5373216"/>
          </a:xfrm>
        </p:spPr>
        <p:txBody>
          <a:bodyPr>
            <a:normAutofit lnSpcReduction="10000"/>
          </a:bodyPr>
          <a:p>
            <a:pPr>
              <a:lnSpc>
                <a:spcPct val="120000"/>
              </a:lnSpc>
            </a:pPr>
            <a:r>
              <a:rPr dirty="0" lang="en-US"/>
              <a:t>Joint pain attack starting with distal joints and swelling, stiffness, redness, warmth: big toe is mostly affected.</a:t>
            </a:r>
          </a:p>
          <a:p>
            <a:pPr>
              <a:lnSpc>
                <a:spcPct val="120000"/>
              </a:lnSpc>
            </a:pPr>
            <a:r>
              <a:rPr dirty="0" lang="en-US" err="1"/>
              <a:t>Tophi</a:t>
            </a:r>
            <a:r>
              <a:rPr dirty="0" lang="en-US"/>
              <a:t> (crystalline deposits accumulating in </a:t>
            </a:r>
            <a:r>
              <a:rPr dirty="0" lang="en-US" err="1"/>
              <a:t>articular</a:t>
            </a:r>
            <a:r>
              <a:rPr dirty="0" lang="en-US"/>
              <a:t> tissue, </a:t>
            </a:r>
          </a:p>
          <a:p>
            <a:pPr>
              <a:lnSpc>
                <a:spcPct val="120000"/>
              </a:lnSpc>
            </a:pPr>
            <a:r>
              <a:rPr dirty="0" lang="en-GB"/>
              <a:t>Saturation of uric acid in the human blood stream may result in one form of kidney stones. </a:t>
            </a:r>
          </a:p>
          <a:p>
            <a:pPr>
              <a:lnSpc>
                <a:spcPct val="120000"/>
              </a:lnSpc>
            </a:pPr>
            <a:r>
              <a:rPr dirty="0" lang="en-US"/>
              <a:t> Aggravated by infections, cold weather and consumption of meals rich in </a:t>
            </a:r>
            <a:r>
              <a:rPr dirty="0" lang="en-US" err="1"/>
              <a:t>purines</a:t>
            </a:r>
            <a:r>
              <a:rPr dirty="0" lang="en-US"/>
              <a:t>, dehydration, trauma, after surgery</a:t>
            </a:r>
          </a:p>
        </p:txBody>
      </p:sp>
    </p:spTree>
  </p:cSld>
  <p:clrMapOvr>
    <a:masterClrMapping/>
  </p:clrMapOvr>
  <p:transition>
    <p:newsflash/>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28">
                                            <p:txEl>
                                              <p:pRg st="0" end="0"/>
                                            </p:txEl>
                                          </p:spTgt>
                                        </p:tgtEl>
                                        <p:attrNameLst>
                                          <p:attrName>style.visibility</p:attrName>
                                        </p:attrNameLst>
                                      </p:cBhvr>
                                      <p:to>
                                        <p:strVal val="visible"/>
                                      </p:to>
                                    </p:set>
                                    <p:animEffect transition="in" filter="wipe(down)">
                                      <p:cBhvr>
                                        <p:cTn dur="500" id="7"/>
                                        <p:tgtEl>
                                          <p:spTgt spid="1048828">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28">
                                            <p:txEl>
                                              <p:pRg st="1" end="1"/>
                                            </p:txEl>
                                          </p:spTgt>
                                        </p:tgtEl>
                                        <p:attrNameLst>
                                          <p:attrName>style.visibility</p:attrName>
                                        </p:attrNameLst>
                                      </p:cBhvr>
                                      <p:to>
                                        <p:strVal val="visible"/>
                                      </p:to>
                                    </p:set>
                                    <p:animEffect transition="in" filter="wipe(down)">
                                      <p:cBhvr>
                                        <p:cTn dur="500" id="12"/>
                                        <p:tgtEl>
                                          <p:spTgt spid="1048828">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28">
                                            <p:txEl>
                                              <p:pRg st="2" end="2"/>
                                            </p:txEl>
                                          </p:spTgt>
                                        </p:tgtEl>
                                        <p:attrNameLst>
                                          <p:attrName>style.visibility</p:attrName>
                                        </p:attrNameLst>
                                      </p:cBhvr>
                                      <p:to>
                                        <p:strVal val="visible"/>
                                      </p:to>
                                    </p:set>
                                    <p:animEffect transition="in" filter="wipe(down)">
                                      <p:cBhvr>
                                        <p:cTn dur="500" id="17"/>
                                        <p:tgtEl>
                                          <p:spTgt spid="1048828">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828">
                                            <p:txEl>
                                              <p:pRg st="3" end="3"/>
                                            </p:txEl>
                                          </p:spTgt>
                                        </p:tgtEl>
                                        <p:attrNameLst>
                                          <p:attrName>style.visibility</p:attrName>
                                        </p:attrNameLst>
                                      </p:cBhvr>
                                      <p:to>
                                        <p:strVal val="visible"/>
                                      </p:to>
                                    </p:set>
                                    <p:animEffect transition="in" filter="wipe(down)">
                                      <p:cBhvr>
                                        <p:cTn dur="500" id="22"/>
                                        <p:tgtEl>
                                          <p:spTgt spid="10488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8"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832" name="Content Placeholder 2"/>
          <p:cNvSpPr>
            <a:spLocks noGrp="1"/>
          </p:cNvSpPr>
          <p:nvPr>
            <p:ph idx="1"/>
          </p:nvPr>
        </p:nvSpPr>
        <p:spPr>
          <a:xfrm>
            <a:off x="395536" y="1584176"/>
            <a:ext cx="8568952" cy="5045224"/>
          </a:xfrm>
        </p:spPr>
        <p:txBody>
          <a:bodyPr>
            <a:normAutofit/>
          </a:bodyPr>
          <a:p>
            <a:pPr>
              <a:lnSpc>
                <a:spcPct val="90000"/>
              </a:lnSpc>
              <a:buFont typeface="Wingdings" pitchFamily="2" charset="2"/>
              <a:buChar char="ü"/>
            </a:pPr>
            <a:r>
              <a:rPr dirty="0" lang="en-GB"/>
              <a:t>High intake of </a:t>
            </a:r>
            <a:r>
              <a:rPr dirty="0" lang="en-GB" err="1"/>
              <a:t>purine</a:t>
            </a:r>
            <a:r>
              <a:rPr dirty="0" lang="en-GB"/>
              <a:t> rich food: red meat, shell fish.</a:t>
            </a:r>
          </a:p>
          <a:p>
            <a:pPr>
              <a:lnSpc>
                <a:spcPct val="90000"/>
              </a:lnSpc>
              <a:buFont typeface="Wingdings" pitchFamily="2" charset="2"/>
              <a:buChar char="ü"/>
            </a:pPr>
            <a:r>
              <a:rPr dirty="0" lang="en-GB"/>
              <a:t>High alcohol intake particularly beer and wine can increase uric acid levels in the body. </a:t>
            </a:r>
          </a:p>
          <a:p>
            <a:pPr>
              <a:lnSpc>
                <a:spcPct val="90000"/>
              </a:lnSpc>
              <a:buFont typeface="Wingdings" pitchFamily="2" charset="2"/>
              <a:buChar char="ü"/>
            </a:pPr>
            <a:r>
              <a:rPr dirty="0" lang="en-GB"/>
              <a:t>Genetics</a:t>
            </a:r>
          </a:p>
          <a:p>
            <a:pPr>
              <a:lnSpc>
                <a:spcPct val="90000"/>
              </a:lnSpc>
              <a:buFont typeface="Wingdings" pitchFamily="2" charset="2"/>
              <a:buChar char="ü"/>
            </a:pPr>
            <a:r>
              <a:rPr dirty="0" lang="en-GB"/>
              <a:t>Obesity- contributory factor to gout.</a:t>
            </a:r>
          </a:p>
          <a:p>
            <a:pPr>
              <a:lnSpc>
                <a:spcPct val="90000"/>
              </a:lnSpc>
              <a:buFont typeface="Wingdings" pitchFamily="2" charset="2"/>
              <a:buChar char="ü"/>
            </a:pPr>
            <a:r>
              <a:rPr dirty="0" lang="en-GB"/>
              <a:t>Chronic conditions i.e. High blood pressure, kidney disease, DM, </a:t>
            </a:r>
            <a:r>
              <a:rPr dirty="0" lang="en-GB" err="1"/>
              <a:t>ateriosclerosis</a:t>
            </a:r>
            <a:r>
              <a:rPr dirty="0" lang="en-GB"/>
              <a:t>, </a:t>
            </a:r>
            <a:r>
              <a:rPr dirty="0" lang="en-GB" err="1"/>
              <a:t>hyperlipidemia</a:t>
            </a:r>
            <a:endParaRPr dirty="0" lang="en-GB"/>
          </a:p>
          <a:p>
            <a:pPr>
              <a:buFont typeface="Wingdings" pitchFamily="2" charset="2"/>
              <a:buChar char="ü"/>
            </a:pPr>
            <a:r>
              <a:rPr dirty="0" lang="en-GB"/>
              <a:t>Drugs or medications- e.g. Diuretics, aspirin &amp; chemotherapy treatment for cancer can lead to increase in uric acid levels</a:t>
            </a:r>
          </a:p>
          <a:p>
            <a:pPr>
              <a:buFont typeface="Wingdings" pitchFamily="2" charset="2"/>
              <a:buChar char="ü"/>
            </a:pPr>
            <a:r>
              <a:rPr dirty="0" lang="en-GB"/>
              <a:t>Gender: more common in men</a:t>
            </a:r>
            <a:endParaRPr dirty="0" lang="en-US"/>
          </a:p>
        </p:txBody>
      </p:sp>
      <p:sp>
        <p:nvSpPr>
          <p:cNvPr id="1048833" name="Title 3"/>
          <p:cNvSpPr>
            <a:spLocks noGrp="1"/>
          </p:cNvSpPr>
          <p:nvPr>
            <p:ph type="title"/>
          </p:nvPr>
        </p:nvSpPr>
        <p:spPr>
          <a:xfrm>
            <a:off x="755576" y="612651"/>
            <a:ext cx="7772400" cy="728117"/>
          </a:xfrm>
        </p:spPr>
        <p:txBody>
          <a:bodyPr/>
          <a:p>
            <a:r>
              <a:rPr dirty="0" lang="en-US"/>
              <a:t>Risk Factors</a:t>
            </a:r>
          </a:p>
        </p:txBody>
      </p:sp>
    </p:spTree>
  </p:cSld>
  <p:clrMapOvr>
    <a:masterClrMapping/>
  </p:clrMapOvr>
  <p:transition>
    <p:newsflash/>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32">
                                            <p:txEl>
                                              <p:pRg st="0" end="0"/>
                                            </p:txEl>
                                          </p:spTgt>
                                        </p:tgtEl>
                                        <p:attrNameLst>
                                          <p:attrName>style.visibility</p:attrName>
                                        </p:attrNameLst>
                                      </p:cBhvr>
                                      <p:to>
                                        <p:strVal val="visible"/>
                                      </p:to>
                                    </p:set>
                                    <p:animEffect transition="in" filter="wipe(down)">
                                      <p:cBhvr>
                                        <p:cTn dur="500" id="7"/>
                                        <p:tgtEl>
                                          <p:spTgt spid="1048832">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32">
                                            <p:txEl>
                                              <p:pRg st="1" end="1"/>
                                            </p:txEl>
                                          </p:spTgt>
                                        </p:tgtEl>
                                        <p:attrNameLst>
                                          <p:attrName>style.visibility</p:attrName>
                                        </p:attrNameLst>
                                      </p:cBhvr>
                                      <p:to>
                                        <p:strVal val="visible"/>
                                      </p:to>
                                    </p:set>
                                    <p:animEffect transition="in" filter="wipe(down)">
                                      <p:cBhvr>
                                        <p:cTn dur="500" id="12"/>
                                        <p:tgtEl>
                                          <p:spTgt spid="1048832">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32">
                                            <p:txEl>
                                              <p:pRg st="2" end="2"/>
                                            </p:txEl>
                                          </p:spTgt>
                                        </p:tgtEl>
                                        <p:attrNameLst>
                                          <p:attrName>style.visibility</p:attrName>
                                        </p:attrNameLst>
                                      </p:cBhvr>
                                      <p:to>
                                        <p:strVal val="visible"/>
                                      </p:to>
                                    </p:set>
                                    <p:animEffect transition="in" filter="wipe(down)">
                                      <p:cBhvr>
                                        <p:cTn dur="500" id="17"/>
                                        <p:tgtEl>
                                          <p:spTgt spid="1048832">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832">
                                            <p:txEl>
                                              <p:pRg st="3" end="3"/>
                                            </p:txEl>
                                          </p:spTgt>
                                        </p:tgtEl>
                                        <p:attrNameLst>
                                          <p:attrName>style.visibility</p:attrName>
                                        </p:attrNameLst>
                                      </p:cBhvr>
                                      <p:to>
                                        <p:strVal val="visible"/>
                                      </p:to>
                                    </p:set>
                                    <p:animEffect transition="in" filter="wipe(down)">
                                      <p:cBhvr>
                                        <p:cTn dur="500" id="22"/>
                                        <p:tgtEl>
                                          <p:spTgt spid="1048832">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832">
                                            <p:txEl>
                                              <p:pRg st="4" end="4"/>
                                            </p:txEl>
                                          </p:spTgt>
                                        </p:tgtEl>
                                        <p:attrNameLst>
                                          <p:attrName>style.visibility</p:attrName>
                                        </p:attrNameLst>
                                      </p:cBhvr>
                                      <p:to>
                                        <p:strVal val="visible"/>
                                      </p:to>
                                    </p:set>
                                    <p:animEffect transition="in" filter="wipe(down)">
                                      <p:cBhvr>
                                        <p:cTn dur="500" id="27"/>
                                        <p:tgtEl>
                                          <p:spTgt spid="1048832">
                                            <p:txEl>
                                              <p:pRg st="4" end="4"/>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22" presetSubtype="4">
                                  <p:stCondLst>
                                    <p:cond delay="0"/>
                                  </p:stCondLst>
                                  <p:childTnLst>
                                    <p:set>
                                      <p:cBhvr>
                                        <p:cTn dur="1" fill="hold" id="31">
                                          <p:stCondLst>
                                            <p:cond delay="0"/>
                                          </p:stCondLst>
                                        </p:cTn>
                                        <p:tgtEl>
                                          <p:spTgt spid="1048832">
                                            <p:txEl>
                                              <p:pRg st="5" end="5"/>
                                            </p:txEl>
                                          </p:spTgt>
                                        </p:tgtEl>
                                        <p:attrNameLst>
                                          <p:attrName>style.visibility</p:attrName>
                                        </p:attrNameLst>
                                      </p:cBhvr>
                                      <p:to>
                                        <p:strVal val="visible"/>
                                      </p:to>
                                    </p:set>
                                    <p:animEffect transition="in" filter="wipe(down)">
                                      <p:cBhvr>
                                        <p:cTn dur="500" id="32"/>
                                        <p:tgtEl>
                                          <p:spTgt spid="1048832">
                                            <p:txEl>
                                              <p:pRg st="5" end="5"/>
                                            </p:txEl>
                                          </p:spTgt>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2" presetSubtype="4">
                                  <p:stCondLst>
                                    <p:cond delay="0"/>
                                  </p:stCondLst>
                                  <p:childTnLst>
                                    <p:set>
                                      <p:cBhvr>
                                        <p:cTn dur="1" fill="hold" id="36">
                                          <p:stCondLst>
                                            <p:cond delay="0"/>
                                          </p:stCondLst>
                                        </p:cTn>
                                        <p:tgtEl>
                                          <p:spTgt spid="1048832">
                                            <p:txEl>
                                              <p:pRg st="6" end="6"/>
                                            </p:txEl>
                                          </p:spTgt>
                                        </p:tgtEl>
                                        <p:attrNameLst>
                                          <p:attrName>style.visibility</p:attrName>
                                        </p:attrNameLst>
                                      </p:cBhvr>
                                      <p:to>
                                        <p:strVal val="visible"/>
                                      </p:to>
                                    </p:set>
                                    <p:animEffect transition="in" filter="wipe(down)">
                                      <p:cBhvr>
                                        <p:cTn dur="500" id="37"/>
                                        <p:tgtEl>
                                          <p:spTgt spid="10488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2"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837" name="Title 1"/>
          <p:cNvSpPr>
            <a:spLocks noGrp="1"/>
          </p:cNvSpPr>
          <p:nvPr>
            <p:ph type="title"/>
          </p:nvPr>
        </p:nvSpPr>
        <p:spPr>
          <a:xfrm>
            <a:off x="817240" y="654968"/>
            <a:ext cx="6707088" cy="685800"/>
          </a:xfrm>
        </p:spPr>
        <p:txBody>
          <a:bodyPr>
            <a:noAutofit/>
          </a:bodyPr>
          <a:p>
            <a:r>
              <a:rPr b="1" dirty="0" lang="en-US"/>
              <a:t>Management </a:t>
            </a:r>
          </a:p>
        </p:txBody>
      </p:sp>
      <p:sp>
        <p:nvSpPr>
          <p:cNvPr id="1048838" name="Content Placeholder 2"/>
          <p:cNvSpPr>
            <a:spLocks noGrp="1"/>
          </p:cNvSpPr>
          <p:nvPr>
            <p:ph idx="1"/>
          </p:nvPr>
        </p:nvSpPr>
        <p:spPr>
          <a:xfrm>
            <a:off x="467544" y="1584648"/>
            <a:ext cx="8280920" cy="4968552"/>
          </a:xfrm>
        </p:spPr>
        <p:txBody>
          <a:bodyPr>
            <a:normAutofit lnSpcReduction="10000"/>
          </a:bodyPr>
          <a:p>
            <a:pPr>
              <a:lnSpc>
                <a:spcPct val="120000"/>
              </a:lnSpc>
            </a:pPr>
            <a:r>
              <a:rPr dirty="0" lang="en-US"/>
              <a:t>Advice on how to avoid acute gout attacks. </a:t>
            </a:r>
          </a:p>
          <a:p>
            <a:pPr>
              <a:lnSpc>
                <a:spcPct val="120000"/>
              </a:lnSpc>
            </a:pPr>
            <a:r>
              <a:rPr dirty="0" lang="en-US"/>
              <a:t>Anti-gout medication include. </a:t>
            </a:r>
          </a:p>
          <a:p>
            <a:pPr lvl="1">
              <a:lnSpc>
                <a:spcPct val="120000"/>
              </a:lnSpc>
            </a:pPr>
            <a:r>
              <a:rPr dirty="0" sz="2800" lang="en-US"/>
              <a:t>Pain-controlling medication such as</a:t>
            </a:r>
          </a:p>
          <a:p>
            <a:pPr lvl="1">
              <a:lnSpc>
                <a:spcPct val="120000"/>
              </a:lnSpc>
              <a:buFont typeface="Wingdings" pitchFamily="2" charset="2"/>
              <a:buChar char="Ø"/>
            </a:pPr>
            <a:r>
              <a:rPr dirty="0" sz="2800" lang="en-US"/>
              <a:t> </a:t>
            </a:r>
            <a:r>
              <a:rPr dirty="0" sz="2800" lang="en-US" err="1"/>
              <a:t>indocid</a:t>
            </a:r>
            <a:r>
              <a:rPr dirty="0" sz="2800" lang="en-US"/>
              <a:t>, </a:t>
            </a:r>
            <a:r>
              <a:rPr dirty="0" sz="2800" lang="en-US" err="1"/>
              <a:t>diclofenac</a:t>
            </a:r>
            <a:r>
              <a:rPr dirty="0" sz="2800" lang="en-US"/>
              <a:t> and aspirin at a high dose.</a:t>
            </a:r>
          </a:p>
          <a:p>
            <a:pPr lvl="1">
              <a:lnSpc>
                <a:spcPct val="120000"/>
              </a:lnSpc>
              <a:buFont typeface="Wingdings" pitchFamily="2" charset="2"/>
              <a:buChar char="Ø"/>
            </a:pPr>
            <a:r>
              <a:rPr dirty="0" sz="2800" lang="en-US" err="1"/>
              <a:t>Colechine</a:t>
            </a:r>
            <a:r>
              <a:rPr dirty="0" sz="2800" lang="en-US"/>
              <a:t> used in acute attack </a:t>
            </a:r>
          </a:p>
          <a:p>
            <a:pPr lvl="1">
              <a:lnSpc>
                <a:spcPct val="120000"/>
              </a:lnSpc>
            </a:pPr>
            <a:r>
              <a:rPr dirty="0" sz="2800" lang="en-US"/>
              <a:t>Medication that acts to decrease the production of uric acid e.g. </a:t>
            </a:r>
            <a:r>
              <a:rPr dirty="0" sz="2800" lang="en-US" err="1"/>
              <a:t>allopurinol</a:t>
            </a:r>
            <a:r>
              <a:rPr dirty="0" sz="2800" lang="en-US"/>
              <a:t>,</a:t>
            </a:r>
          </a:p>
          <a:p>
            <a:pPr lvl="1">
              <a:lnSpc>
                <a:spcPct val="120000"/>
              </a:lnSpc>
            </a:pPr>
            <a:r>
              <a:rPr dirty="0" sz="2800" lang="en-US"/>
              <a:t>Medications that improves uric acid removal </a:t>
            </a:r>
            <a:r>
              <a:rPr dirty="0" sz="2800" lang="en-US" err="1"/>
              <a:t>probencid</a:t>
            </a:r>
            <a:r>
              <a:rPr dirty="0" sz="2800" lang="en-US"/>
              <a:t>. </a:t>
            </a:r>
            <a:endParaRPr dirty="0" lang="en-US"/>
          </a:p>
        </p:txBody>
      </p:sp>
    </p:spTree>
  </p:cSld>
  <p:clrMapOvr>
    <a:masterClrMapping/>
  </p:clrMapOvr>
  <p:transition>
    <p:newsflash/>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839" name="Title 1"/>
          <p:cNvSpPr>
            <a:spLocks noGrp="1"/>
          </p:cNvSpPr>
          <p:nvPr>
            <p:ph type="title"/>
          </p:nvPr>
        </p:nvSpPr>
        <p:spPr>
          <a:xfrm>
            <a:off x="914400" y="404663"/>
            <a:ext cx="7772400" cy="1016149"/>
          </a:xfrm>
        </p:spPr>
        <p:txBody>
          <a:bodyPr>
            <a:normAutofit/>
          </a:bodyPr>
          <a:p>
            <a:r>
              <a:rPr dirty="0" lang="en-GB"/>
              <a:t>Lifestyle modification</a:t>
            </a:r>
            <a:endParaRPr dirty="0" lang="fr-FR"/>
          </a:p>
        </p:txBody>
      </p:sp>
      <p:sp>
        <p:nvSpPr>
          <p:cNvPr id="1048840" name="Content Placeholder 2"/>
          <p:cNvSpPr>
            <a:spLocks noGrp="1"/>
          </p:cNvSpPr>
          <p:nvPr>
            <p:ph idx="1"/>
          </p:nvPr>
        </p:nvSpPr>
        <p:spPr>
          <a:xfrm>
            <a:off x="467544" y="1600200"/>
            <a:ext cx="8219256" cy="4709120"/>
          </a:xfrm>
        </p:spPr>
        <p:txBody>
          <a:bodyPr/>
          <a:p>
            <a:pPr>
              <a:lnSpc>
                <a:spcPct val="120000"/>
              </a:lnSpc>
            </a:pPr>
            <a:r>
              <a:rPr dirty="0" lang="en-US"/>
              <a:t>Drink 8 to 16 cups (about 2 to 4 liters) of fluid each day, with at least half being water.</a:t>
            </a:r>
          </a:p>
          <a:p>
            <a:pPr>
              <a:lnSpc>
                <a:spcPct val="120000"/>
              </a:lnSpc>
            </a:pPr>
            <a:r>
              <a:rPr dirty="0" lang="en-US"/>
              <a:t>Avoid alcohol.</a:t>
            </a:r>
          </a:p>
          <a:p>
            <a:pPr>
              <a:lnSpc>
                <a:spcPct val="120000"/>
              </a:lnSpc>
            </a:pPr>
            <a:r>
              <a:rPr dirty="0" lang="en-US"/>
              <a:t>Eat a moderate amount of protein, preferably from healthy sources, such as low-fat or fat-free dairy, tofu, eggs, and nut butters.</a:t>
            </a:r>
          </a:p>
          <a:p>
            <a:pPr>
              <a:lnSpc>
                <a:spcPct val="120000"/>
              </a:lnSpc>
            </a:pPr>
            <a:r>
              <a:rPr dirty="0" lang="en-US"/>
              <a:t>Limit your daily intake of meat, fish and poultry to 4 to 6 ounces (113 to 170 grams).</a:t>
            </a:r>
          </a:p>
          <a:p>
            <a:pPr>
              <a:lnSpc>
                <a:spcPct val="120000"/>
              </a:lnSpc>
            </a:pPr>
            <a:endParaRPr dirty="0" lang="fr-FR"/>
          </a:p>
        </p:txBody>
      </p:sp>
    </p:spTree>
  </p:cSld>
  <p:clrMapOvr>
    <a:masterClrMapping/>
  </p:clrMapOvr>
  <p:transition>
    <p:wheel/>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40">
                                            <p:txEl>
                                              <p:pRg st="0" end="0"/>
                                            </p:txEl>
                                          </p:spTgt>
                                        </p:tgtEl>
                                        <p:attrNameLst>
                                          <p:attrName>style.visibility</p:attrName>
                                        </p:attrNameLst>
                                      </p:cBhvr>
                                      <p:to>
                                        <p:strVal val="visible"/>
                                      </p:to>
                                    </p:set>
                                    <p:animEffect transition="in" filter="wipe(down)">
                                      <p:cBhvr>
                                        <p:cTn dur="500" id="7"/>
                                        <p:tgtEl>
                                          <p:spTgt spid="1048840">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40">
                                            <p:txEl>
                                              <p:pRg st="1" end="1"/>
                                            </p:txEl>
                                          </p:spTgt>
                                        </p:tgtEl>
                                        <p:attrNameLst>
                                          <p:attrName>style.visibility</p:attrName>
                                        </p:attrNameLst>
                                      </p:cBhvr>
                                      <p:to>
                                        <p:strVal val="visible"/>
                                      </p:to>
                                    </p:set>
                                    <p:animEffect transition="in" filter="wipe(down)">
                                      <p:cBhvr>
                                        <p:cTn dur="500" id="12"/>
                                        <p:tgtEl>
                                          <p:spTgt spid="1048840">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40">
                                            <p:txEl>
                                              <p:pRg st="2" end="2"/>
                                            </p:txEl>
                                          </p:spTgt>
                                        </p:tgtEl>
                                        <p:attrNameLst>
                                          <p:attrName>style.visibility</p:attrName>
                                        </p:attrNameLst>
                                      </p:cBhvr>
                                      <p:to>
                                        <p:strVal val="visible"/>
                                      </p:to>
                                    </p:set>
                                    <p:animEffect transition="in" filter="wipe(down)">
                                      <p:cBhvr>
                                        <p:cTn dur="500" id="17"/>
                                        <p:tgtEl>
                                          <p:spTgt spid="1048840">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840">
                                            <p:txEl>
                                              <p:pRg st="3" end="3"/>
                                            </p:txEl>
                                          </p:spTgt>
                                        </p:tgtEl>
                                        <p:attrNameLst>
                                          <p:attrName>style.visibility</p:attrName>
                                        </p:attrNameLst>
                                      </p:cBhvr>
                                      <p:to>
                                        <p:strVal val="visible"/>
                                      </p:to>
                                    </p:set>
                                    <p:animEffect transition="in" filter="wipe(down)">
                                      <p:cBhvr>
                                        <p:cTn dur="500" id="22"/>
                                        <p:tgtEl>
                                          <p:spTgt spid="10488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631" name="Title 1"/>
          <p:cNvSpPr>
            <a:spLocks noGrp="1"/>
          </p:cNvSpPr>
          <p:nvPr>
            <p:ph type="title"/>
          </p:nvPr>
        </p:nvSpPr>
        <p:spPr>
          <a:xfrm>
            <a:off x="762000" y="533400"/>
            <a:ext cx="8229600" cy="914400"/>
          </a:xfrm>
          <a:noFill/>
        </p:spPr>
        <p:style>
          <a:lnRef idx="0">
            <a:schemeClr val="accent5"/>
          </a:lnRef>
          <a:fillRef idx="3">
            <a:schemeClr val="accent5"/>
          </a:fillRef>
          <a:effectRef idx="3">
            <a:schemeClr val="accent5"/>
          </a:effectRef>
          <a:fontRef idx="minor">
            <a:schemeClr val="lt1"/>
          </a:fontRef>
        </p:style>
        <p:txBody>
          <a:bodyPr>
            <a:noAutofit/>
          </a:bodyPr>
          <a:p>
            <a:r>
              <a:rPr b="1" dirty="0" lang="en-US">
                <a:solidFill>
                  <a:schemeClr val="tx2"/>
                </a:solidFill>
                <a:latin typeface="+mj-lt"/>
              </a:rPr>
              <a:t>Bone Development</a:t>
            </a:r>
          </a:p>
        </p:txBody>
      </p:sp>
      <p:sp>
        <p:nvSpPr>
          <p:cNvPr id="1048632" name="Content Placeholder 2"/>
          <p:cNvSpPr>
            <a:spLocks noGrp="1"/>
          </p:cNvSpPr>
          <p:nvPr>
            <p:ph idx="1"/>
          </p:nvPr>
        </p:nvSpPr>
        <p:spPr>
          <a:xfrm>
            <a:off x="457200" y="1600200"/>
            <a:ext cx="8229600" cy="4953000"/>
          </a:xfrm>
        </p:spPr>
        <p:txBody>
          <a:bodyPr>
            <a:normAutofit/>
          </a:bodyPr>
          <a:p>
            <a:r>
              <a:rPr dirty="0" lang="en-US" err="1"/>
              <a:t>Osteogenesis</a:t>
            </a:r>
            <a:r>
              <a:rPr dirty="0" lang="en-US"/>
              <a:t> (before birth to about 25 yrs). </a:t>
            </a:r>
          </a:p>
          <a:p>
            <a:r>
              <a:rPr b="1" dirty="0" lang="en-US" err="1"/>
              <a:t>Ossiﬁcation</a:t>
            </a:r>
            <a:r>
              <a:rPr b="1" dirty="0" lang="en-US"/>
              <a:t>- </a:t>
            </a:r>
            <a:r>
              <a:rPr dirty="0" lang="en-US"/>
              <a:t>is a process by which bone  matrix is formed and hard minerals calcium &amp; phosphorous are bound to collagen </a:t>
            </a:r>
            <a:r>
              <a:rPr dirty="0" lang="en-US" err="1"/>
              <a:t>fibres</a:t>
            </a:r>
            <a:r>
              <a:rPr dirty="0" lang="en-US"/>
              <a:t>  which give it strength.</a:t>
            </a:r>
          </a:p>
          <a:p>
            <a:endParaRPr dirty="0" lang="en-US"/>
          </a:p>
          <a:p>
            <a:r>
              <a:rPr dirty="0" lang="en-US"/>
              <a:t>Long, short and irregular bones develop from cartilage models (</a:t>
            </a:r>
            <a:r>
              <a:rPr b="1" dirty="0" lang="en-US" err="1"/>
              <a:t>endochondral</a:t>
            </a:r>
            <a:r>
              <a:rPr dirty="0" lang="en-US"/>
              <a:t>). Membranous bones such as skull and clavicle (</a:t>
            </a:r>
            <a:r>
              <a:rPr b="1" dirty="0" lang="en-US" err="1"/>
              <a:t>intramembranous</a:t>
            </a:r>
            <a:r>
              <a:rPr dirty="0" lang="en-US"/>
              <a:t>).</a:t>
            </a:r>
          </a:p>
        </p:txBody>
      </p:sp>
    </p:spTree>
  </p:cSld>
  <p:clrMapOvr>
    <a:masterClrMapping/>
  </p:clrMapOvr>
  <p:transition>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8841" name="Title 1"/>
          <p:cNvSpPr>
            <a:spLocks noGrp="1"/>
          </p:cNvSpPr>
          <p:nvPr>
            <p:ph type="title"/>
          </p:nvPr>
        </p:nvSpPr>
        <p:spPr/>
        <p:txBody>
          <a:bodyPr/>
          <a:p>
            <a:r>
              <a:rPr dirty="0" lang="en-US"/>
              <a:t>Paget’s Disease </a:t>
            </a:r>
            <a:r>
              <a:rPr dirty="0" sz="3200" lang="en-US"/>
              <a:t>(</a:t>
            </a:r>
            <a:r>
              <a:rPr dirty="0" sz="3200" lang="en-US" err="1"/>
              <a:t>Osteitis</a:t>
            </a:r>
            <a:r>
              <a:rPr dirty="0" sz="3200" lang="en-US"/>
              <a:t> </a:t>
            </a:r>
            <a:r>
              <a:rPr dirty="0" sz="3200" lang="en-US" err="1"/>
              <a:t>deformans</a:t>
            </a:r>
            <a:r>
              <a:rPr dirty="0" sz="3200" lang="en-US"/>
              <a:t>)</a:t>
            </a:r>
          </a:p>
        </p:txBody>
      </p:sp>
      <p:sp>
        <p:nvSpPr>
          <p:cNvPr id="1048842" name="Content Placeholder 2"/>
          <p:cNvSpPr>
            <a:spLocks noGrp="1"/>
          </p:cNvSpPr>
          <p:nvPr>
            <p:ph idx="1"/>
          </p:nvPr>
        </p:nvSpPr>
        <p:spPr>
          <a:xfrm>
            <a:off x="609600" y="1600200"/>
            <a:ext cx="8077200" cy="4530725"/>
          </a:xfrm>
        </p:spPr>
        <p:txBody>
          <a:bodyPr/>
          <a:p>
            <a:pPr>
              <a:lnSpc>
                <a:spcPct val="120000"/>
              </a:lnSpc>
            </a:pPr>
            <a:r>
              <a:rPr dirty="0" lang="en-US"/>
              <a:t>It’s a disorder that involves an abnormal breakdown of bone tissue, followed by abnormal bone formation. </a:t>
            </a:r>
          </a:p>
          <a:p>
            <a:pPr>
              <a:lnSpc>
                <a:spcPct val="120000"/>
              </a:lnSpc>
            </a:pPr>
            <a:r>
              <a:rPr dirty="0" lang="en-US"/>
              <a:t>The new bone is bigger, but weakened and filled with new blood vessels.</a:t>
            </a:r>
          </a:p>
          <a:p>
            <a:pPr>
              <a:lnSpc>
                <a:spcPct val="120000"/>
              </a:lnSpc>
            </a:pPr>
            <a:r>
              <a:rPr dirty="0" lang="en-US"/>
              <a:t>Etiology unknown</a:t>
            </a:r>
          </a:p>
          <a:p>
            <a:pPr>
              <a:lnSpc>
                <a:spcPct val="120000"/>
              </a:lnSpc>
            </a:pPr>
            <a:r>
              <a:rPr dirty="0" lang="en-US"/>
              <a:t>Usually affects the axial skeleton, vertebrae and skull, although the pelvis, tibia, femur are the other common sites of disease.</a:t>
            </a:r>
          </a:p>
          <a:p>
            <a:pPr>
              <a:lnSpc>
                <a:spcPct val="120000"/>
              </a:lnSpc>
            </a:pPr>
            <a:endParaRPr dirty="0"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843" name="Title 1"/>
          <p:cNvSpPr>
            <a:spLocks noGrp="1"/>
          </p:cNvSpPr>
          <p:nvPr>
            <p:ph type="title"/>
          </p:nvPr>
        </p:nvSpPr>
        <p:spPr/>
        <p:txBody>
          <a:bodyPr/>
          <a:p>
            <a:r>
              <a:rPr dirty="0" sz="3600" i="1" lang="en-US"/>
              <a:t>Signs and Symptoms</a:t>
            </a:r>
          </a:p>
        </p:txBody>
      </p:sp>
      <p:sp>
        <p:nvSpPr>
          <p:cNvPr id="1048844" name="Content Placeholder 2"/>
          <p:cNvSpPr>
            <a:spLocks noGrp="1"/>
          </p:cNvSpPr>
          <p:nvPr>
            <p:ph idx="1"/>
          </p:nvPr>
        </p:nvSpPr>
        <p:spPr>
          <a:xfrm>
            <a:off x="609600" y="1524000"/>
            <a:ext cx="8229600" cy="4530725"/>
          </a:xfrm>
        </p:spPr>
        <p:txBody>
          <a:bodyPr/>
          <a:p>
            <a:r>
              <a:rPr dirty="0" lang="en-US"/>
              <a:t>Bone pain (may be severe and persistent)</a:t>
            </a:r>
          </a:p>
          <a:p>
            <a:r>
              <a:rPr dirty="0" lang="en-US"/>
              <a:t>Bowing of the legs and other visible deformities</a:t>
            </a:r>
          </a:p>
          <a:p>
            <a:r>
              <a:rPr dirty="0" lang="en-US"/>
              <a:t>Enlarged head/skull deformities</a:t>
            </a:r>
          </a:p>
          <a:p>
            <a:r>
              <a:rPr dirty="0" lang="en-US"/>
              <a:t>Fracture</a:t>
            </a:r>
          </a:p>
          <a:p>
            <a:r>
              <a:rPr dirty="0" lang="en-US"/>
              <a:t>Headache</a:t>
            </a:r>
          </a:p>
          <a:p>
            <a:r>
              <a:rPr dirty="0" lang="en-US"/>
              <a:t>Hearing loss</a:t>
            </a:r>
          </a:p>
          <a:p>
            <a:r>
              <a:rPr dirty="0" lang="en-US"/>
              <a:t>Joint pain or stiffness</a:t>
            </a:r>
          </a:p>
          <a:p>
            <a:r>
              <a:rPr dirty="0" lang="en-US"/>
              <a:t>Reduced height</a:t>
            </a:r>
          </a:p>
          <a:p>
            <a:r>
              <a:rPr dirty="0" lang="en-US"/>
              <a:t>Warmth of skin over the affected bone</a:t>
            </a:r>
          </a:p>
          <a:p>
            <a:pPr>
              <a:buNone/>
            </a:pPr>
            <a:r>
              <a:rPr b="1" dirty="0" lang="en-US"/>
              <a:t>N/B</a:t>
            </a:r>
            <a:r>
              <a:rPr dirty="0" lang="en-US"/>
              <a:t>: Most patients may be asymptomatic.</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845" name="Title 1"/>
          <p:cNvSpPr>
            <a:spLocks noGrp="1"/>
          </p:cNvSpPr>
          <p:nvPr>
            <p:ph type="title"/>
          </p:nvPr>
        </p:nvSpPr>
        <p:spPr/>
        <p:txBody>
          <a:bodyPr/>
          <a:p>
            <a:r>
              <a:rPr dirty="0" lang="en-US"/>
              <a:t>Management</a:t>
            </a:r>
          </a:p>
        </p:txBody>
      </p:sp>
      <p:sp>
        <p:nvSpPr>
          <p:cNvPr id="1048846" name="Content Placeholder 2"/>
          <p:cNvSpPr>
            <a:spLocks noGrp="1"/>
          </p:cNvSpPr>
          <p:nvPr>
            <p:ph idx="1"/>
          </p:nvPr>
        </p:nvSpPr>
        <p:spPr>
          <a:xfrm>
            <a:off x="457200" y="1524000"/>
            <a:ext cx="8229600" cy="4800600"/>
          </a:xfrm>
        </p:spPr>
        <p:txBody>
          <a:bodyPr/>
          <a:p>
            <a:pPr>
              <a:lnSpc>
                <a:spcPct val="120000"/>
              </a:lnSpc>
            </a:pPr>
            <a:r>
              <a:rPr dirty="0" lang="en-US"/>
              <a:t>Goals of the treatment- to relieve pain &amp; prevent fracture &amp; deformities</a:t>
            </a:r>
          </a:p>
          <a:p>
            <a:pPr>
              <a:lnSpc>
                <a:spcPct val="120000"/>
              </a:lnSpc>
            </a:pPr>
            <a:r>
              <a:rPr dirty="0" lang="en-US" err="1"/>
              <a:t>Bisphosphonates</a:t>
            </a:r>
            <a:r>
              <a:rPr dirty="0" lang="en-US"/>
              <a:t> &amp; </a:t>
            </a:r>
            <a:r>
              <a:rPr dirty="0" lang="en-US" err="1"/>
              <a:t>calcitonin</a:t>
            </a:r>
            <a:r>
              <a:rPr dirty="0" lang="en-US"/>
              <a:t>: decrease bone pain &amp; bone warmth &amp; also relieve neural decompression, joint pain &amp; </a:t>
            </a:r>
            <a:r>
              <a:rPr dirty="0" lang="en-US" err="1"/>
              <a:t>lytic</a:t>
            </a:r>
            <a:r>
              <a:rPr dirty="0" lang="en-US"/>
              <a:t> lesions.</a:t>
            </a:r>
          </a:p>
          <a:p>
            <a:pPr>
              <a:lnSpc>
                <a:spcPct val="120000"/>
              </a:lnSpc>
            </a:pPr>
            <a:r>
              <a:rPr dirty="0" lang="en-US"/>
              <a:t>Use of analgesics &amp; NSAIDs. </a:t>
            </a:r>
          </a:p>
          <a:p>
            <a:pPr>
              <a:lnSpc>
                <a:spcPct val="120000"/>
              </a:lnSpc>
            </a:pPr>
            <a:r>
              <a:rPr dirty="0" lang="en-US"/>
              <a:t>Assistive devices, including cane, walker.</a:t>
            </a:r>
          </a:p>
          <a:p>
            <a:pPr>
              <a:lnSpc>
                <a:spcPct val="120000"/>
              </a:lnSpc>
            </a:pPr>
            <a:r>
              <a:rPr dirty="0" lang="en-US"/>
              <a:t>Deformities may be corrected by surgical intervention (</a:t>
            </a:r>
            <a:r>
              <a:rPr dirty="0" lang="en-US" err="1"/>
              <a:t>osteotomy</a:t>
            </a:r>
            <a:r>
              <a:rPr dirty="0" lang="en-US"/>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8847" name="Title 1"/>
          <p:cNvSpPr>
            <a:spLocks noGrp="1"/>
          </p:cNvSpPr>
          <p:nvPr>
            <p:ph type="title"/>
          </p:nvPr>
        </p:nvSpPr>
        <p:spPr>
          <a:xfrm>
            <a:off x="914400" y="533399"/>
            <a:ext cx="7772400" cy="887413"/>
          </a:xfrm>
        </p:spPr>
        <p:txBody>
          <a:bodyPr/>
          <a:p>
            <a:r>
              <a:rPr dirty="0" sz="3600" i="1" lang="en-US"/>
              <a:t>Cont’d…</a:t>
            </a:r>
          </a:p>
        </p:txBody>
      </p:sp>
      <p:sp>
        <p:nvSpPr>
          <p:cNvPr id="1048848" name="Content Placeholder 2"/>
          <p:cNvSpPr>
            <a:spLocks noGrp="1"/>
          </p:cNvSpPr>
          <p:nvPr>
            <p:ph idx="1"/>
          </p:nvPr>
        </p:nvSpPr>
        <p:spPr>
          <a:xfrm>
            <a:off x="533400" y="1600200"/>
            <a:ext cx="8153400" cy="4530725"/>
          </a:xfrm>
        </p:spPr>
        <p:txBody>
          <a:bodyPr/>
          <a:p>
            <a:r>
              <a:rPr dirty="0" lang="en-US"/>
              <a:t>Local application of ice or heat may help alleviate pain.</a:t>
            </a:r>
          </a:p>
          <a:p>
            <a:r>
              <a:rPr dirty="0" lang="en-US"/>
              <a:t>A regular exercise should be maintained; walking is best. </a:t>
            </a:r>
          </a:p>
          <a:p>
            <a:r>
              <a:rPr dirty="0" lang="en-US"/>
              <a:t>Avoid extended periods of immobility to avoid </a:t>
            </a:r>
            <a:r>
              <a:rPr dirty="0" lang="en-US" err="1"/>
              <a:t>hypercalcemia</a:t>
            </a:r>
            <a:r>
              <a:rPr dirty="0" lang="en-US"/>
              <a:t>. </a:t>
            </a:r>
          </a:p>
          <a:p>
            <a:r>
              <a:rPr dirty="0" lang="en-US"/>
              <a:t>A nutritionally adequate diet is recommended. </a:t>
            </a:r>
          </a:p>
          <a:p>
            <a:r>
              <a:rPr dirty="0" lang="en-US"/>
              <a:t>Assistance in learning to use canes or other ambulatory aids.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849" name="Content Placeholder 2"/>
          <p:cNvSpPr>
            <a:spLocks noGrp="1"/>
          </p:cNvSpPr>
          <p:nvPr>
            <p:ph idx="1"/>
          </p:nvPr>
        </p:nvSpPr>
        <p:spPr>
          <a:xfrm>
            <a:off x="539552" y="1556792"/>
            <a:ext cx="8208912" cy="4824536"/>
          </a:xfrm>
        </p:spPr>
        <p:txBody>
          <a:bodyPr>
            <a:normAutofit/>
          </a:bodyPr>
          <a:p>
            <a:pPr>
              <a:buNone/>
            </a:pPr>
            <a:r>
              <a:rPr dirty="0" lang="en-US"/>
              <a:t>Def: a condition in which the articular surfaces of the bones forming the joint are no longer in anatomic contact. </a:t>
            </a:r>
          </a:p>
          <a:p>
            <a:r>
              <a:rPr dirty="0" lang="en-US"/>
              <a:t>A </a:t>
            </a:r>
            <a:r>
              <a:rPr b="1" dirty="0" lang="en-US"/>
              <a:t>sub - </a:t>
            </a:r>
            <a:r>
              <a:rPr b="1" dirty="0" lang="en-US" err="1"/>
              <a:t>luxation</a:t>
            </a:r>
            <a:r>
              <a:rPr b="1" dirty="0" lang="en-US"/>
              <a:t> is a </a:t>
            </a:r>
            <a:r>
              <a:rPr dirty="0" lang="en-US"/>
              <a:t>partial dislocation of the articulating surfaces. </a:t>
            </a:r>
          </a:p>
          <a:p>
            <a:r>
              <a:rPr dirty="0" lang="en-US"/>
              <a:t>Traumatic dislocations are orthopedic emergencies because the associated joint structures, blood supply, and nerves are distorted and severely stressed. </a:t>
            </a:r>
          </a:p>
        </p:txBody>
      </p:sp>
      <p:sp>
        <p:nvSpPr>
          <p:cNvPr id="1048850" name="Title 3"/>
          <p:cNvSpPr>
            <a:spLocks noGrp="1"/>
          </p:cNvSpPr>
          <p:nvPr>
            <p:ph type="title"/>
          </p:nvPr>
        </p:nvSpPr>
        <p:spPr>
          <a:xfrm>
            <a:off x="683568" y="548679"/>
            <a:ext cx="7772400" cy="872133"/>
          </a:xfrm>
        </p:spPr>
        <p:txBody>
          <a:bodyPr/>
          <a:p>
            <a:r>
              <a:rPr dirty="0" lang="en-US"/>
              <a:t>JOINT DISLOCATION</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49">
                                            <p:txEl>
                                              <p:pRg st="0" end="0"/>
                                            </p:txEl>
                                          </p:spTgt>
                                        </p:tgtEl>
                                        <p:attrNameLst>
                                          <p:attrName>style.visibility</p:attrName>
                                        </p:attrNameLst>
                                      </p:cBhvr>
                                      <p:to>
                                        <p:strVal val="visible"/>
                                      </p:to>
                                    </p:set>
                                    <p:animEffect transition="in" filter="wipe(down)">
                                      <p:cBhvr>
                                        <p:cTn dur="500" id="7"/>
                                        <p:tgtEl>
                                          <p:spTgt spid="1048849">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49">
                                            <p:txEl>
                                              <p:pRg st="1" end="1"/>
                                            </p:txEl>
                                          </p:spTgt>
                                        </p:tgtEl>
                                        <p:attrNameLst>
                                          <p:attrName>style.visibility</p:attrName>
                                        </p:attrNameLst>
                                      </p:cBhvr>
                                      <p:to>
                                        <p:strVal val="visible"/>
                                      </p:to>
                                    </p:set>
                                    <p:animEffect transition="in" filter="wipe(down)">
                                      <p:cBhvr>
                                        <p:cTn dur="500" id="12"/>
                                        <p:tgtEl>
                                          <p:spTgt spid="1048849">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49">
                                            <p:txEl>
                                              <p:pRg st="2" end="2"/>
                                            </p:txEl>
                                          </p:spTgt>
                                        </p:tgtEl>
                                        <p:attrNameLst>
                                          <p:attrName>style.visibility</p:attrName>
                                        </p:attrNameLst>
                                      </p:cBhvr>
                                      <p:to>
                                        <p:strVal val="visible"/>
                                      </p:to>
                                    </p:set>
                                    <p:animEffect transition="in" filter="wipe(down)">
                                      <p:cBhvr>
                                        <p:cTn dur="500" id="17"/>
                                        <p:tgtEl>
                                          <p:spTgt spid="10488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851" name="Title 1"/>
          <p:cNvSpPr>
            <a:spLocks noGrp="1"/>
          </p:cNvSpPr>
          <p:nvPr>
            <p:ph type="title"/>
          </p:nvPr>
        </p:nvSpPr>
        <p:spPr>
          <a:xfrm>
            <a:off x="914400" y="764703"/>
            <a:ext cx="7772400" cy="656109"/>
          </a:xfrm>
        </p:spPr>
        <p:txBody>
          <a:bodyPr/>
          <a:p>
            <a:r>
              <a:rPr dirty="0" sz="3600" i="1" lang="en-US"/>
              <a:t>Cont’d…</a:t>
            </a:r>
          </a:p>
        </p:txBody>
      </p:sp>
      <p:sp>
        <p:nvSpPr>
          <p:cNvPr id="1048852" name="Content Placeholder 2"/>
          <p:cNvSpPr>
            <a:spLocks noGrp="1"/>
          </p:cNvSpPr>
          <p:nvPr>
            <p:ph idx="1"/>
          </p:nvPr>
        </p:nvSpPr>
        <p:spPr>
          <a:xfrm>
            <a:off x="395536" y="1600200"/>
            <a:ext cx="8291264" cy="4530725"/>
          </a:xfrm>
        </p:spPr>
        <p:txBody>
          <a:bodyPr/>
          <a:p>
            <a:r>
              <a:rPr dirty="0" lang="en-US"/>
              <a:t>Signs and symptoms of a traumatic dislocation are </a:t>
            </a:r>
          </a:p>
          <a:p>
            <a:pPr lvl="1"/>
            <a:r>
              <a:rPr dirty="0" sz="2800" lang="en-US"/>
              <a:t>pain, </a:t>
            </a:r>
          </a:p>
          <a:p>
            <a:pPr lvl="1"/>
            <a:r>
              <a:rPr dirty="0" sz="2800" lang="en-US"/>
              <a:t>change in contour of the joint, </a:t>
            </a:r>
          </a:p>
          <a:p>
            <a:pPr lvl="1"/>
            <a:r>
              <a:rPr dirty="0" sz="2800" lang="en-US"/>
              <a:t>change in the length of the extremity,</a:t>
            </a:r>
          </a:p>
          <a:p>
            <a:pPr lvl="1"/>
            <a:r>
              <a:rPr dirty="0" sz="2800" lang="en-US"/>
              <a:t>loss of normal mobility, and </a:t>
            </a:r>
          </a:p>
          <a:p>
            <a:pPr lvl="1"/>
            <a:r>
              <a:rPr dirty="0" sz="2800" lang="en-US"/>
              <a:t>change in the axis of the dislocated bones. </a:t>
            </a:r>
          </a:p>
          <a:p>
            <a:r>
              <a:rPr dirty="0" lang="en-US"/>
              <a:t>X-rays confirm the diagnosis</a:t>
            </a:r>
          </a:p>
          <a:p>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8853" name="Title 1"/>
          <p:cNvSpPr>
            <a:spLocks noGrp="1"/>
          </p:cNvSpPr>
          <p:nvPr>
            <p:ph type="title"/>
          </p:nvPr>
        </p:nvSpPr>
        <p:spPr>
          <a:xfrm>
            <a:off x="817240" y="764704"/>
            <a:ext cx="7355160" cy="576064"/>
          </a:xfrm>
        </p:spPr>
        <p:txBody>
          <a:bodyPr>
            <a:normAutofit fontScale="90000"/>
          </a:bodyPr>
          <a:p>
            <a:r>
              <a:rPr dirty="0" sz="3600" i="1" lang="en-US"/>
              <a:t>Cont’d…</a:t>
            </a:r>
          </a:p>
        </p:txBody>
      </p:sp>
      <p:sp>
        <p:nvSpPr>
          <p:cNvPr id="1048854" name="Content Placeholder 2"/>
          <p:cNvSpPr>
            <a:spLocks noGrp="1"/>
          </p:cNvSpPr>
          <p:nvPr>
            <p:ph idx="1"/>
          </p:nvPr>
        </p:nvSpPr>
        <p:spPr>
          <a:xfrm>
            <a:off x="467544" y="1556792"/>
            <a:ext cx="8136904" cy="5301208"/>
          </a:xfrm>
        </p:spPr>
        <p:txBody>
          <a:bodyPr>
            <a:normAutofit/>
          </a:bodyPr>
          <a:p>
            <a:pPr>
              <a:lnSpc>
                <a:spcPct val="120000"/>
              </a:lnSpc>
            </a:pPr>
            <a:r>
              <a:rPr dirty="0" lang="en-US"/>
              <a:t>If the dislocation is not treated promptly, </a:t>
            </a:r>
            <a:r>
              <a:rPr dirty="0" i="1" lang="en-US" err="1"/>
              <a:t>avascular</a:t>
            </a:r>
            <a:r>
              <a:rPr dirty="0" i="1" lang="en-US"/>
              <a:t> necrosis </a:t>
            </a:r>
            <a:r>
              <a:rPr dirty="0" lang="en-US"/>
              <a:t>and nerve palsy may occur.</a:t>
            </a:r>
          </a:p>
          <a:p>
            <a:pPr>
              <a:lnSpc>
                <a:spcPct val="120000"/>
              </a:lnSpc>
            </a:pPr>
            <a:r>
              <a:rPr dirty="0" lang="en-US"/>
              <a:t>Dislocations may be </a:t>
            </a:r>
          </a:p>
          <a:p>
            <a:pPr lvl="1">
              <a:lnSpc>
                <a:spcPct val="120000"/>
              </a:lnSpc>
            </a:pPr>
            <a:r>
              <a:rPr dirty="0" sz="2800" lang="en-US"/>
              <a:t>congenital, or present at birth (mostly the hip)</a:t>
            </a:r>
          </a:p>
          <a:p>
            <a:pPr lvl="1">
              <a:lnSpc>
                <a:spcPct val="120000"/>
              </a:lnSpc>
            </a:pPr>
            <a:r>
              <a:rPr dirty="0" sz="2800" lang="en-US"/>
              <a:t>spontaneous or pathologic, </a:t>
            </a:r>
          </a:p>
          <a:p>
            <a:pPr lvl="1">
              <a:lnSpc>
                <a:spcPct val="120000"/>
              </a:lnSpc>
            </a:pPr>
            <a:r>
              <a:rPr dirty="0" sz="2800" lang="en-US"/>
              <a:t>caused by disease of the articular or </a:t>
            </a:r>
            <a:r>
              <a:rPr dirty="0" sz="2800" lang="en-US" err="1"/>
              <a:t>peri</a:t>
            </a:r>
            <a:r>
              <a:rPr dirty="0" sz="2800" lang="en-US"/>
              <a:t>-articular structures;</a:t>
            </a:r>
          </a:p>
          <a:p>
            <a:pPr lvl="1">
              <a:lnSpc>
                <a:spcPct val="120000"/>
              </a:lnSpc>
            </a:pPr>
            <a:r>
              <a:rPr dirty="0" sz="2800" lang="en-US"/>
              <a:t>traumatic, resulting from injury in which the joint is disrupted by force.</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54">
                                            <p:txEl>
                                              <p:pRg st="0" end="0"/>
                                            </p:txEl>
                                          </p:spTgt>
                                        </p:tgtEl>
                                        <p:attrNameLst>
                                          <p:attrName>style.visibility</p:attrName>
                                        </p:attrNameLst>
                                      </p:cBhvr>
                                      <p:to>
                                        <p:strVal val="visible"/>
                                      </p:to>
                                    </p:set>
                                    <p:animEffect transition="in" filter="wipe(down)">
                                      <p:cBhvr>
                                        <p:cTn dur="500" id="7"/>
                                        <p:tgtEl>
                                          <p:spTgt spid="1048854">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54">
                                            <p:txEl>
                                              <p:pRg st="1" end="1"/>
                                            </p:txEl>
                                          </p:spTgt>
                                        </p:tgtEl>
                                        <p:attrNameLst>
                                          <p:attrName>style.visibility</p:attrName>
                                        </p:attrNameLst>
                                      </p:cBhvr>
                                      <p:to>
                                        <p:strVal val="visible"/>
                                      </p:to>
                                    </p:set>
                                    <p:animEffect transition="in" filter="wipe(down)">
                                      <p:cBhvr>
                                        <p:cTn dur="500" id="12"/>
                                        <p:tgtEl>
                                          <p:spTgt spid="1048854">
                                            <p:txEl>
                                              <p:pRg st="1" end="1"/>
                                            </p:txEl>
                                          </p:spTgt>
                                        </p:tgtEl>
                                      </p:cBhvr>
                                    </p:animEffect>
                                  </p:childTnLst>
                                </p:cTn>
                              </p:par>
                              <p:par>
                                <p:cTn fill="hold" grpId="0" id="13" nodeType="withEffect" presetClass="entr" presetID="22" presetSubtype="4">
                                  <p:stCondLst>
                                    <p:cond delay="0"/>
                                  </p:stCondLst>
                                  <p:childTnLst>
                                    <p:set>
                                      <p:cBhvr>
                                        <p:cTn dur="1" fill="hold" id="14">
                                          <p:stCondLst>
                                            <p:cond delay="0"/>
                                          </p:stCondLst>
                                        </p:cTn>
                                        <p:tgtEl>
                                          <p:spTgt spid="1048854">
                                            <p:txEl>
                                              <p:pRg st="2" end="2"/>
                                            </p:txEl>
                                          </p:spTgt>
                                        </p:tgtEl>
                                        <p:attrNameLst>
                                          <p:attrName>style.visibility</p:attrName>
                                        </p:attrNameLst>
                                      </p:cBhvr>
                                      <p:to>
                                        <p:strVal val="visible"/>
                                      </p:to>
                                    </p:set>
                                    <p:animEffect transition="in" filter="wipe(down)">
                                      <p:cBhvr>
                                        <p:cTn dur="500" id="15"/>
                                        <p:tgtEl>
                                          <p:spTgt spid="1048854">
                                            <p:txEl>
                                              <p:pRg st="2" end="2"/>
                                            </p:txEl>
                                          </p:spTgt>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1048854">
                                            <p:txEl>
                                              <p:pRg st="3" end="3"/>
                                            </p:txEl>
                                          </p:spTgt>
                                        </p:tgtEl>
                                        <p:attrNameLst>
                                          <p:attrName>style.visibility</p:attrName>
                                        </p:attrNameLst>
                                      </p:cBhvr>
                                      <p:to>
                                        <p:strVal val="visible"/>
                                      </p:to>
                                    </p:set>
                                    <p:animEffect transition="in" filter="wipe(down)">
                                      <p:cBhvr>
                                        <p:cTn dur="500" id="18"/>
                                        <p:tgtEl>
                                          <p:spTgt spid="1048854">
                                            <p:txEl>
                                              <p:pRg st="3" end="3"/>
                                            </p:txEl>
                                          </p:spTgt>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1048854">
                                            <p:txEl>
                                              <p:pRg st="4" end="4"/>
                                            </p:txEl>
                                          </p:spTgt>
                                        </p:tgtEl>
                                        <p:attrNameLst>
                                          <p:attrName>style.visibility</p:attrName>
                                        </p:attrNameLst>
                                      </p:cBhvr>
                                      <p:to>
                                        <p:strVal val="visible"/>
                                      </p:to>
                                    </p:set>
                                    <p:animEffect transition="in" filter="wipe(down)">
                                      <p:cBhvr>
                                        <p:cTn dur="500" id="21"/>
                                        <p:tgtEl>
                                          <p:spTgt spid="1048854">
                                            <p:txEl>
                                              <p:pRg st="4" end="4"/>
                                            </p:txEl>
                                          </p:spTgt>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1048854">
                                            <p:txEl>
                                              <p:pRg st="5" end="5"/>
                                            </p:txEl>
                                          </p:spTgt>
                                        </p:tgtEl>
                                        <p:attrNameLst>
                                          <p:attrName>style.visibility</p:attrName>
                                        </p:attrNameLst>
                                      </p:cBhvr>
                                      <p:to>
                                        <p:strVal val="visible"/>
                                      </p:to>
                                    </p:set>
                                    <p:animEffect transition="in" filter="wipe(down)">
                                      <p:cBhvr>
                                        <p:cTn dur="500" id="24"/>
                                        <p:tgtEl>
                                          <p:spTgt spid="10488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855" name="Title 3"/>
          <p:cNvSpPr>
            <a:spLocks noGrp="1"/>
          </p:cNvSpPr>
          <p:nvPr>
            <p:ph type="title"/>
          </p:nvPr>
        </p:nvSpPr>
        <p:spPr/>
        <p:txBody>
          <a:bodyPr/>
          <a:p>
            <a:r>
              <a:rPr lang="en-US"/>
              <a:t>Management</a:t>
            </a:r>
            <a:endParaRPr dirty="0" lang="en-US"/>
          </a:p>
        </p:txBody>
      </p:sp>
      <p:sp>
        <p:nvSpPr>
          <p:cNvPr id="1048856" name="Content Placeholder 4"/>
          <p:cNvSpPr>
            <a:spLocks noGrp="1"/>
          </p:cNvSpPr>
          <p:nvPr>
            <p:ph idx="1"/>
          </p:nvPr>
        </p:nvSpPr>
        <p:spPr>
          <a:xfrm>
            <a:off x="457200" y="1524000"/>
            <a:ext cx="8534400" cy="5257800"/>
          </a:xfrm>
        </p:spPr>
        <p:txBody>
          <a:bodyPr/>
          <a:p>
            <a:pPr>
              <a:lnSpc>
                <a:spcPct val="120000"/>
              </a:lnSpc>
            </a:pPr>
            <a:r>
              <a:rPr dirty="0" lang="en-US"/>
              <a:t>Immobilization of the joint by bandages, splits etc and maintained in a stable position</a:t>
            </a:r>
          </a:p>
          <a:p>
            <a:pPr>
              <a:lnSpc>
                <a:spcPct val="120000"/>
              </a:lnSpc>
            </a:pPr>
            <a:r>
              <a:rPr dirty="0" lang="en-US"/>
              <a:t>Prompt reduction to preserve joint function.</a:t>
            </a:r>
          </a:p>
          <a:p>
            <a:pPr>
              <a:lnSpc>
                <a:spcPct val="120000"/>
              </a:lnSpc>
            </a:pPr>
            <a:r>
              <a:rPr dirty="0" lang="en-US"/>
              <a:t>Analgesia, muscle relaxants, and possibly anesthesia are used to facilitate closed reduction. </a:t>
            </a:r>
          </a:p>
          <a:p>
            <a:pPr>
              <a:lnSpc>
                <a:spcPct val="120000"/>
              </a:lnSpc>
            </a:pPr>
            <a:r>
              <a:rPr dirty="0" lang="en-US"/>
              <a:t>Neurovascular status is monitored. </a:t>
            </a:r>
          </a:p>
          <a:p>
            <a:pPr>
              <a:lnSpc>
                <a:spcPct val="120000"/>
              </a:lnSpc>
            </a:pPr>
            <a:r>
              <a:rPr dirty="0" lang="en-US"/>
              <a:t>If the joint is stable, gentle, progressive, active and passive movement is begun to preserve ROM and restore strength while supporting the joint.</a:t>
            </a:r>
          </a:p>
          <a:p>
            <a:pPr>
              <a:lnSpc>
                <a:spcPct val="120000"/>
              </a:lnSpc>
              <a:buNone/>
            </a:pPr>
            <a:endParaRPr dirty="0" lang="en-US"/>
          </a:p>
        </p:txBody>
      </p:sp>
    </p:spTree>
  </p:cSld>
  <p:clrMapOvr>
    <a:masterClrMapping/>
  </p:clrMapOvr>
  <p:transition>
    <p:blinds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857" name="Content Placeholder 2"/>
          <p:cNvSpPr>
            <a:spLocks noGrp="1"/>
          </p:cNvSpPr>
          <p:nvPr>
            <p:ph idx="1"/>
          </p:nvPr>
        </p:nvSpPr>
        <p:spPr>
          <a:xfrm>
            <a:off x="457200" y="1628800"/>
            <a:ext cx="8229600" cy="4497363"/>
          </a:xfrm>
        </p:spPr>
        <p:txBody>
          <a:bodyPr/>
          <a:p>
            <a:r>
              <a:rPr dirty="0" lang="en-US"/>
              <a:t>Providing comfort, </a:t>
            </a:r>
          </a:p>
          <a:p>
            <a:r>
              <a:rPr dirty="0" lang="en-US"/>
              <a:t>Evaluating the patient’s neurovascular status,</a:t>
            </a:r>
          </a:p>
          <a:p>
            <a:r>
              <a:rPr dirty="0" lang="en-US"/>
              <a:t>Protecting the joint during healing.</a:t>
            </a:r>
          </a:p>
          <a:p>
            <a:r>
              <a:rPr dirty="0" lang="en-US"/>
              <a:t>Teaching the patient how to manage the immobilizing devices and how to protect the joint from re-injury.</a:t>
            </a:r>
          </a:p>
        </p:txBody>
      </p:sp>
      <p:sp>
        <p:nvSpPr>
          <p:cNvPr id="1048858" name="Title 3"/>
          <p:cNvSpPr>
            <a:spLocks noGrp="1"/>
          </p:cNvSpPr>
          <p:nvPr>
            <p:ph type="title"/>
          </p:nvPr>
        </p:nvSpPr>
        <p:spPr>
          <a:xfrm>
            <a:off x="755576" y="620687"/>
            <a:ext cx="7772400" cy="800125"/>
          </a:xfrm>
        </p:spPr>
        <p:txBody>
          <a:bodyPr/>
          <a:p>
            <a:r>
              <a:rPr dirty="0" lang="en-US"/>
              <a:t>Nursing Management</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57">
                                            <p:txEl>
                                              <p:pRg st="0" end="0"/>
                                            </p:txEl>
                                          </p:spTgt>
                                        </p:tgtEl>
                                        <p:attrNameLst>
                                          <p:attrName>style.visibility</p:attrName>
                                        </p:attrNameLst>
                                      </p:cBhvr>
                                      <p:to>
                                        <p:strVal val="visible"/>
                                      </p:to>
                                    </p:set>
                                    <p:animEffect transition="in" filter="wipe(down)">
                                      <p:cBhvr>
                                        <p:cTn dur="500" id="7"/>
                                        <p:tgtEl>
                                          <p:spTgt spid="1048857">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57">
                                            <p:txEl>
                                              <p:pRg st="1" end="1"/>
                                            </p:txEl>
                                          </p:spTgt>
                                        </p:tgtEl>
                                        <p:attrNameLst>
                                          <p:attrName>style.visibility</p:attrName>
                                        </p:attrNameLst>
                                      </p:cBhvr>
                                      <p:to>
                                        <p:strVal val="visible"/>
                                      </p:to>
                                    </p:set>
                                    <p:animEffect transition="in" filter="wipe(down)">
                                      <p:cBhvr>
                                        <p:cTn dur="500" id="12"/>
                                        <p:tgtEl>
                                          <p:spTgt spid="1048857">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57">
                                            <p:txEl>
                                              <p:pRg st="2" end="2"/>
                                            </p:txEl>
                                          </p:spTgt>
                                        </p:tgtEl>
                                        <p:attrNameLst>
                                          <p:attrName>style.visibility</p:attrName>
                                        </p:attrNameLst>
                                      </p:cBhvr>
                                      <p:to>
                                        <p:strVal val="visible"/>
                                      </p:to>
                                    </p:set>
                                    <p:animEffect transition="in" filter="wipe(down)">
                                      <p:cBhvr>
                                        <p:cTn dur="500" id="17"/>
                                        <p:tgtEl>
                                          <p:spTgt spid="1048857">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857">
                                            <p:txEl>
                                              <p:pRg st="3" end="3"/>
                                            </p:txEl>
                                          </p:spTgt>
                                        </p:tgtEl>
                                        <p:attrNameLst>
                                          <p:attrName>style.visibility</p:attrName>
                                        </p:attrNameLst>
                                      </p:cBhvr>
                                      <p:to>
                                        <p:strVal val="visible"/>
                                      </p:to>
                                    </p:set>
                                    <p:animEffect transition="in" filter="wipe(down)">
                                      <p:cBhvr>
                                        <p:cTn dur="500" id="22"/>
                                        <p:tgtEl>
                                          <p:spTgt spid="10488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8859" name="Title 1"/>
          <p:cNvSpPr>
            <a:spLocks noGrp="1"/>
          </p:cNvSpPr>
          <p:nvPr>
            <p:ph type="ctrTitle"/>
          </p:nvPr>
        </p:nvSpPr>
        <p:spPr>
          <a:xfrm>
            <a:off x="1066800" y="3733800"/>
            <a:ext cx="7620000" cy="2133600"/>
          </a:xfrm>
          <a:solidFill>
            <a:schemeClr val="accent1"/>
          </a:solidFill>
        </p:spPr>
        <p:style>
          <a:lnRef idx="0">
            <a:schemeClr val="accent5"/>
          </a:lnRef>
          <a:fillRef idx="3">
            <a:schemeClr val="accent5"/>
          </a:fillRef>
          <a:effectRef idx="3">
            <a:schemeClr val="accent5"/>
          </a:effectRef>
          <a:fontRef idx="minor">
            <a:schemeClr val="lt1"/>
          </a:fontRef>
        </p:style>
        <p:txBody>
          <a:bodyPr/>
          <a:p>
            <a:r>
              <a:rPr b="1" dirty="0" lang="en-US">
                <a:solidFill>
                  <a:schemeClr val="tx2"/>
                </a:solidFill>
                <a:latin typeface="+mj-lt"/>
              </a:rPr>
              <a:t>	FRACTURES </a:t>
            </a:r>
          </a:p>
        </p:txBody>
      </p:sp>
      <p:pic>
        <p:nvPicPr>
          <p:cNvPr id="2097174" name="Picture 3" descr="C:\Users\The Bates Family\AppData\Local\Microsoft\Windows\Temporary Internet Files\Content.IE5\RKAUVZJT\MCSO02952_0000[1].wmf"/>
          <p:cNvPicPr>
            <a:picLocks noChangeAspect="1" noChangeArrowheads="1"/>
          </p:cNvPicPr>
          <p:nvPr/>
        </p:nvPicPr>
        <p:blipFill>
          <a:blip xmlns:r="http://schemas.openxmlformats.org/officeDocument/2006/relationships" r:embed="rId1" cstate="print"/>
          <a:srcRect/>
          <a:stretch>
            <a:fillRect/>
          </a:stretch>
        </p:blipFill>
        <p:spPr bwMode="auto">
          <a:xfrm>
            <a:off x="5486400" y="932329"/>
            <a:ext cx="3352800" cy="4782671"/>
          </a:xfrm>
          <a:prstGeom prst="rect"/>
          <a:noFill/>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633" name="Title 1"/>
          <p:cNvSpPr>
            <a:spLocks noGrp="1"/>
          </p:cNvSpPr>
          <p:nvPr>
            <p:ph type="title"/>
          </p:nvPr>
        </p:nvSpPr>
        <p:spPr/>
        <p:txBody>
          <a:bodyPr/>
          <a:p>
            <a:endParaRPr lang="en-US"/>
          </a:p>
        </p:txBody>
      </p:sp>
      <p:pic>
        <p:nvPicPr>
          <p:cNvPr id="2097154"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0" y="0"/>
            <a:ext cx="9144000" cy="6858000"/>
          </a:xfrm>
          <a:prstGeom prst="rect"/>
          <a:noFill/>
          <a:ln>
            <a:noFill/>
          </a:ln>
          <a:effec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8863" name="Title 1"/>
          <p:cNvSpPr>
            <a:spLocks noGrp="1"/>
          </p:cNvSpPr>
          <p:nvPr>
            <p:ph type="title"/>
          </p:nvPr>
        </p:nvSpPr>
        <p:spPr>
          <a:xfrm>
            <a:off x="1219200" y="609600"/>
            <a:ext cx="7543800" cy="914400"/>
          </a:xfrm>
          <a:noFill/>
          <a:ln>
            <a:noFill/>
          </a:ln>
          <a:scene3d>
            <a:camera prst="orthographicFront">
              <a:rot lat="0" lon="0" rev="0"/>
            </a:camera>
            <a:lightRig dir="t" rig="threePt">
              <a:rot lat="0" lon="0" rev="1200000"/>
            </a:lightRig>
          </a:scene3d>
        </p:spPr>
        <p:style>
          <a:lnRef idx="0">
            <a:schemeClr val="accent2"/>
          </a:lnRef>
          <a:fillRef idx="3">
            <a:schemeClr val="accent2"/>
          </a:fillRef>
          <a:effectRef idx="3">
            <a:schemeClr val="accent2"/>
          </a:effectRef>
          <a:fontRef idx="minor">
            <a:schemeClr val="lt1"/>
          </a:fontRef>
        </p:style>
        <p:txBody>
          <a:bodyPr/>
          <a:p>
            <a:r>
              <a:rPr b="1" dirty="0" lang="en-US">
                <a:solidFill>
                  <a:schemeClr val="tx2"/>
                </a:solidFill>
                <a:latin typeface="+mj-lt"/>
              </a:rPr>
              <a:t>FRACTURES</a:t>
            </a:r>
          </a:p>
        </p:txBody>
      </p:sp>
      <p:sp>
        <p:nvSpPr>
          <p:cNvPr id="1048864" name="Content Placeholder 2"/>
          <p:cNvSpPr>
            <a:spLocks noGrp="1"/>
          </p:cNvSpPr>
          <p:nvPr>
            <p:ph idx="1"/>
          </p:nvPr>
        </p:nvSpPr>
        <p:spPr>
          <a:xfrm>
            <a:off x="0" y="1600200"/>
            <a:ext cx="8763000" cy="4953000"/>
          </a:xfrm>
        </p:spPr>
        <p:txBody>
          <a:bodyPr>
            <a:noAutofit/>
          </a:bodyPr>
          <a:p>
            <a:pPr>
              <a:buNone/>
            </a:pPr>
            <a:r>
              <a:rPr dirty="0" sz="2900" lang="en-US"/>
              <a:t>		Fractures are classified according to: </a:t>
            </a:r>
          </a:p>
          <a:p>
            <a:pPr lvl="1"/>
            <a:r>
              <a:rPr dirty="0" sz="2900" lang="en-US"/>
              <a:t>Location i.e. </a:t>
            </a:r>
            <a:r>
              <a:rPr dirty="0" sz="2900" i="1" lang="en-US"/>
              <a:t>proximal, </a:t>
            </a:r>
            <a:r>
              <a:rPr dirty="0" sz="2900" i="1" lang="en-US" err="1"/>
              <a:t>midshaft</a:t>
            </a:r>
            <a:r>
              <a:rPr dirty="0" sz="2900" i="1" lang="en-US"/>
              <a:t>, distal </a:t>
            </a:r>
          </a:p>
          <a:p>
            <a:pPr lvl="1"/>
            <a:r>
              <a:rPr dirty="0" sz="2900" lang="en-US"/>
              <a:t>Communication to the environment i.e. </a:t>
            </a:r>
            <a:r>
              <a:rPr dirty="0" sz="2900" i="1" lang="en-US"/>
              <a:t>open or closed</a:t>
            </a:r>
          </a:p>
          <a:p>
            <a:pPr lvl="1"/>
            <a:r>
              <a:rPr dirty="0" sz="2900" lang="en-US"/>
              <a:t>Degree of break in continuity of the bone i.e. </a:t>
            </a:r>
            <a:r>
              <a:rPr dirty="0" sz="2900" i="1" lang="en-US"/>
              <a:t>complete/incomplete </a:t>
            </a:r>
          </a:p>
          <a:p>
            <a:pPr lvl="1"/>
            <a:r>
              <a:rPr dirty="0" sz="2900" lang="en-US"/>
              <a:t>Character of fracture i.e. </a:t>
            </a:r>
            <a:r>
              <a:rPr dirty="0" sz="2900" i="1" lang="en-US"/>
              <a:t>comminuted, impacted, segmental</a:t>
            </a:r>
          </a:p>
          <a:p>
            <a:pPr lvl="1"/>
            <a:r>
              <a:rPr dirty="0" sz="2900" lang="en-US"/>
              <a:t>Pattern of fracture line i.e. </a:t>
            </a:r>
            <a:r>
              <a:rPr dirty="0" sz="2900" i="1" lang="en-US"/>
              <a:t>transverse, oblique </a:t>
            </a:r>
          </a:p>
          <a:p>
            <a:pPr lvl="1"/>
            <a:endParaRPr dirty="0" sz="2900" lang="en-US"/>
          </a:p>
          <a:p>
            <a:endParaRPr dirty="0" sz="2900" lang="en-US"/>
          </a:p>
        </p:txBody>
      </p:sp>
    </p:spTree>
  </p:cSld>
  <p:clrMapOvr>
    <a:masterClrMapping/>
  </p:clrMapOvr>
  <p:transition>
    <p:newsflash/>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pic>
        <p:nvPicPr>
          <p:cNvPr id="2097175"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381000" y="152400"/>
            <a:ext cx="8610600" cy="6553200"/>
          </a:xfrm>
          <a:prstGeom prst="rect"/>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868" name="Title 1"/>
          <p:cNvSpPr>
            <a:spLocks noGrp="1"/>
          </p:cNvSpPr>
          <p:nvPr>
            <p:ph type="title"/>
          </p:nvPr>
        </p:nvSpPr>
        <p:spPr>
          <a:xfrm>
            <a:off x="838200" y="533400"/>
            <a:ext cx="8229600" cy="838200"/>
          </a:xfrm>
        </p:spPr>
        <p:txBody>
          <a:bodyPr>
            <a:normAutofit/>
          </a:bodyPr>
          <a:p>
            <a:r>
              <a:rPr dirty="0" sz="3800" i="1" lang="en-US"/>
              <a:t>Clinical Features of Fractures</a:t>
            </a:r>
          </a:p>
        </p:txBody>
      </p:sp>
      <p:sp>
        <p:nvSpPr>
          <p:cNvPr id="1048869" name="Content Placeholder 2"/>
          <p:cNvSpPr>
            <a:spLocks noGrp="1"/>
          </p:cNvSpPr>
          <p:nvPr>
            <p:ph idx="1"/>
          </p:nvPr>
        </p:nvSpPr>
        <p:spPr>
          <a:xfrm>
            <a:off x="0" y="1524000"/>
            <a:ext cx="9144000" cy="5029200"/>
          </a:xfrm>
        </p:spPr>
        <p:txBody>
          <a:bodyPr>
            <a:normAutofit fontScale="92500" lnSpcReduction="20000"/>
          </a:bodyPr>
          <a:p>
            <a:pPr lvl="1">
              <a:lnSpc>
                <a:spcPct val="150000"/>
              </a:lnSpc>
            </a:pPr>
            <a:r>
              <a:rPr dirty="0" sz="3000" lang="en-US"/>
              <a:t>Pain at site of injury due to muscle spasm</a:t>
            </a:r>
          </a:p>
          <a:p>
            <a:pPr lvl="1">
              <a:lnSpc>
                <a:spcPct val="150000"/>
              </a:lnSpc>
            </a:pPr>
            <a:r>
              <a:rPr dirty="0" sz="3000" lang="en-US"/>
              <a:t>Discoloration of the skin (</a:t>
            </a:r>
            <a:r>
              <a:rPr dirty="0" sz="3000" lang="en-US" err="1"/>
              <a:t>echymosis</a:t>
            </a:r>
            <a:r>
              <a:rPr dirty="0" sz="3000" lang="en-US"/>
              <a:t>) due to bleeding into tissues </a:t>
            </a:r>
          </a:p>
          <a:p>
            <a:pPr lvl="1">
              <a:lnSpc>
                <a:spcPct val="150000"/>
              </a:lnSpc>
            </a:pPr>
            <a:r>
              <a:rPr dirty="0" sz="3000" lang="en-US"/>
              <a:t>Swelling due to hematoma formation </a:t>
            </a:r>
          </a:p>
          <a:p>
            <a:pPr lvl="1">
              <a:lnSpc>
                <a:spcPct val="150000"/>
              </a:lnSpc>
            </a:pPr>
            <a:r>
              <a:rPr dirty="0" sz="3000" lang="en-US"/>
              <a:t>Loss of function due to pain and deformity </a:t>
            </a:r>
          </a:p>
          <a:p>
            <a:pPr lvl="1">
              <a:lnSpc>
                <a:spcPct val="150000"/>
              </a:lnSpc>
            </a:pPr>
            <a:r>
              <a:rPr dirty="0" sz="3000" lang="en-US"/>
              <a:t>Deformity depending on force and muscle tissue surrounding muscles e.g. angulation, shortening of extremity.</a:t>
            </a:r>
          </a:p>
          <a:p>
            <a:pPr>
              <a:lnSpc>
                <a:spcPct val="150000"/>
              </a:lnSpc>
            </a:pPr>
            <a:endParaRPr dirty="0" sz="3000" lang="en-US"/>
          </a:p>
        </p:txBody>
      </p:sp>
    </p:spTree>
  </p:cSld>
  <p:clrMapOvr>
    <a:masterClrMapping/>
  </p:clrMapOvr>
  <p:transition>
    <p:newsflash/>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870" name="Title 1"/>
          <p:cNvSpPr>
            <a:spLocks noGrp="1"/>
          </p:cNvSpPr>
          <p:nvPr>
            <p:ph type="title"/>
          </p:nvPr>
        </p:nvSpPr>
        <p:spPr>
          <a:xfrm>
            <a:off x="914400" y="609600"/>
            <a:ext cx="7772400" cy="735012"/>
          </a:xfrm>
        </p:spPr>
        <p:txBody>
          <a:bodyPr/>
          <a:p>
            <a:r>
              <a:rPr dirty="0" sz="3600" i="1" lang="en-US"/>
              <a:t>Cont’d…</a:t>
            </a:r>
          </a:p>
        </p:txBody>
      </p:sp>
      <p:sp>
        <p:nvSpPr>
          <p:cNvPr id="1048871" name="Content Placeholder 2"/>
          <p:cNvSpPr>
            <a:spLocks noGrp="1"/>
          </p:cNvSpPr>
          <p:nvPr>
            <p:ph idx="1"/>
          </p:nvPr>
        </p:nvSpPr>
        <p:spPr>
          <a:xfrm>
            <a:off x="304800" y="1600200"/>
            <a:ext cx="8534400" cy="4724400"/>
          </a:xfrm>
        </p:spPr>
        <p:txBody>
          <a:bodyPr/>
          <a:p>
            <a:pPr lvl="1">
              <a:lnSpc>
                <a:spcPct val="150000"/>
              </a:lnSpc>
            </a:pPr>
            <a:r>
              <a:rPr dirty="0" sz="2800" lang="en-US" err="1"/>
              <a:t>Crepitus</a:t>
            </a:r>
            <a:r>
              <a:rPr dirty="0" sz="2800" lang="en-US"/>
              <a:t>: When the extremity is examined with the hands, a grating sensation can be felt. It is caused by the rubbing of the bone fragments against each other.</a:t>
            </a:r>
          </a:p>
          <a:p>
            <a:pPr>
              <a:lnSpc>
                <a:spcPct val="150000"/>
              </a:lnSpc>
            </a:pPr>
            <a:r>
              <a:rPr b="1" dirty="0" lang="en-US"/>
              <a:t>Diagnosis</a:t>
            </a:r>
          </a:p>
          <a:p>
            <a:pPr lvl="1">
              <a:lnSpc>
                <a:spcPct val="150000"/>
              </a:lnSpc>
            </a:pPr>
            <a:r>
              <a:rPr dirty="0" sz="2800" lang="en-US"/>
              <a:t>History of fall or trauma in road traffic accidents. </a:t>
            </a:r>
          </a:p>
          <a:p>
            <a:pPr lvl="1">
              <a:lnSpc>
                <a:spcPct val="150000"/>
              </a:lnSpc>
            </a:pPr>
            <a:r>
              <a:rPr dirty="0" sz="2800" lang="en-US"/>
              <a:t>An x-ray examination confirms diagnosis.</a:t>
            </a:r>
          </a:p>
          <a:p>
            <a:pPr>
              <a:lnSpc>
                <a:spcPct val="150000"/>
              </a:lnSpc>
            </a:pP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 presetSubtype="10">
                                  <p:stCondLst>
                                    <p:cond delay="0"/>
                                  </p:stCondLst>
                                  <p:childTnLst>
                                    <p:set>
                                      <p:cBhvr>
                                        <p:cTn dur="1" fill="hold" id="6">
                                          <p:stCondLst>
                                            <p:cond delay="0"/>
                                          </p:stCondLst>
                                        </p:cTn>
                                        <p:tgtEl>
                                          <p:spTgt spid="1048871">
                                            <p:txEl>
                                              <p:pRg st="1" end="1"/>
                                            </p:txEl>
                                          </p:spTgt>
                                        </p:tgtEl>
                                        <p:attrNameLst>
                                          <p:attrName>style.visibility</p:attrName>
                                        </p:attrNameLst>
                                      </p:cBhvr>
                                      <p:to>
                                        <p:strVal val="visible"/>
                                      </p:to>
                                    </p:set>
                                    <p:animEffect transition="in" filter="checkerboard(across)">
                                      <p:cBhvr>
                                        <p:cTn dur="1000" id="7"/>
                                        <p:tgtEl>
                                          <p:spTgt spid="1048871">
                                            <p:txEl>
                                              <p:pRg st="1" end="1"/>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8871">
                                            <p:txEl>
                                              <p:pRg st="2" end="2"/>
                                            </p:txEl>
                                          </p:spTgt>
                                        </p:tgtEl>
                                        <p:attrNameLst>
                                          <p:attrName>style.visibility</p:attrName>
                                        </p:attrNameLst>
                                      </p:cBhvr>
                                      <p:to>
                                        <p:strVal val="visible"/>
                                      </p:to>
                                    </p:set>
                                    <p:animEffect transition="in" filter="checkerboard(across)">
                                      <p:cBhvr>
                                        <p:cTn dur="1000" id="10"/>
                                        <p:tgtEl>
                                          <p:spTgt spid="1048871">
                                            <p:txEl>
                                              <p:pRg st="2" end="2"/>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8871">
                                            <p:txEl>
                                              <p:pRg st="3" end="3"/>
                                            </p:txEl>
                                          </p:spTgt>
                                        </p:tgtEl>
                                        <p:attrNameLst>
                                          <p:attrName>style.visibility</p:attrName>
                                        </p:attrNameLst>
                                      </p:cBhvr>
                                      <p:to>
                                        <p:strVal val="visible"/>
                                      </p:to>
                                    </p:set>
                                    <p:animEffect transition="in" filter="checkerboard(across)">
                                      <p:cBhvr>
                                        <p:cTn dur="1000" id="13"/>
                                        <p:tgtEl>
                                          <p:spTgt spid="10488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87" name=""/>
        <p:cNvGrpSpPr/>
        <p:nvPr/>
      </p:nvGrpSpPr>
      <p:grpSpPr>
        <a:xfrm>
          <a:off x="0" y="0"/>
          <a:ext cx="0" cy="0"/>
          <a:chOff x="0" y="0"/>
          <a:chExt cx="0" cy="0"/>
        </a:xfrm>
      </p:grpSpPr>
      <p:sp>
        <p:nvSpPr>
          <p:cNvPr id="1048872" name="Content Placeholder 5"/>
          <p:cNvSpPr>
            <a:spLocks noGrp="1"/>
          </p:cNvSpPr>
          <p:nvPr>
            <p:ph idx="1"/>
          </p:nvPr>
        </p:nvSpPr>
        <p:spPr>
          <a:xfrm>
            <a:off x="0" y="1524000"/>
            <a:ext cx="8610600" cy="5334000"/>
          </a:xfrm>
        </p:spPr>
        <p:txBody>
          <a:bodyPr>
            <a:noAutofit/>
          </a:bodyPr>
          <a:p>
            <a:pPr lvl="1">
              <a:lnSpc>
                <a:spcPct val="150000"/>
              </a:lnSpc>
              <a:buSzPct val="150000"/>
              <a:buFont typeface="Wingdings" pitchFamily="2" charset="2"/>
              <a:buChar char="§"/>
            </a:pPr>
            <a:r>
              <a:rPr dirty="0" sz="2800" lang="en-US"/>
              <a:t>Adequate nutrition </a:t>
            </a:r>
          </a:p>
          <a:p>
            <a:pPr lvl="1">
              <a:lnSpc>
                <a:spcPct val="150000"/>
              </a:lnSpc>
              <a:buSzPct val="150000"/>
              <a:buFont typeface="Wingdings" pitchFamily="2" charset="2"/>
              <a:buChar char="§"/>
            </a:pPr>
            <a:r>
              <a:rPr dirty="0" sz="2800" lang="en-US"/>
              <a:t>Adequate blood supply</a:t>
            </a:r>
          </a:p>
          <a:p>
            <a:pPr lvl="1">
              <a:lnSpc>
                <a:spcPct val="150000"/>
              </a:lnSpc>
              <a:buSzPct val="150000"/>
              <a:buFont typeface="Wingdings" pitchFamily="2" charset="2"/>
              <a:buChar char="§"/>
            </a:pPr>
            <a:r>
              <a:rPr dirty="0" sz="2800" lang="en-US"/>
              <a:t>Absence of infection </a:t>
            </a:r>
          </a:p>
          <a:p>
            <a:pPr lvl="1">
              <a:lnSpc>
                <a:spcPct val="150000"/>
              </a:lnSpc>
              <a:buSzPct val="150000"/>
              <a:buFont typeface="Wingdings" pitchFamily="2" charset="2"/>
              <a:buChar char="§"/>
            </a:pPr>
            <a:r>
              <a:rPr dirty="0" sz="2800" lang="en-US"/>
              <a:t>Immobilization of fracture fragments</a:t>
            </a:r>
          </a:p>
          <a:p>
            <a:pPr lvl="1">
              <a:lnSpc>
                <a:spcPct val="150000"/>
              </a:lnSpc>
              <a:buSzPct val="150000"/>
              <a:buFont typeface="Wingdings" pitchFamily="2" charset="2"/>
              <a:buChar char="§"/>
            </a:pPr>
            <a:r>
              <a:rPr dirty="0" sz="2800" lang="en-US"/>
              <a:t>Exercise: weight bearing for long bones </a:t>
            </a:r>
          </a:p>
          <a:p>
            <a:pPr lvl="1">
              <a:lnSpc>
                <a:spcPct val="150000"/>
              </a:lnSpc>
              <a:buSzPct val="150000"/>
              <a:buFont typeface="Wingdings" pitchFamily="2" charset="2"/>
              <a:buChar char="§"/>
            </a:pPr>
            <a:r>
              <a:rPr dirty="0" sz="2800" lang="en-US"/>
              <a:t>Hormones: growth hormone </a:t>
            </a:r>
            <a:r>
              <a:rPr dirty="0" sz="2800" lang="en-US" err="1"/>
              <a:t>calcitonin</a:t>
            </a:r>
            <a:r>
              <a:rPr dirty="0" sz="2800" lang="en-US"/>
              <a:t>, vitamin D</a:t>
            </a:r>
          </a:p>
        </p:txBody>
      </p:sp>
      <p:sp>
        <p:nvSpPr>
          <p:cNvPr id="1048873" name="Title 3"/>
          <p:cNvSpPr>
            <a:spLocks noGrp="1"/>
          </p:cNvSpPr>
          <p:nvPr>
            <p:ph type="title"/>
          </p:nvPr>
        </p:nvSpPr>
        <p:spPr>
          <a:xfrm>
            <a:off x="838200" y="457200"/>
            <a:ext cx="7772400" cy="990600"/>
          </a:xfrm>
        </p:spPr>
        <p:txBody>
          <a:bodyPr/>
          <a:p>
            <a:r>
              <a:rPr dirty="0" sz="3600" i="1" lang="en-US"/>
              <a:t>Factors enhancing fracture healing:</a:t>
            </a:r>
          </a:p>
        </p:txBody>
      </p:sp>
    </p:spTree>
  </p:cSld>
  <p:clrMapOvr>
    <a:masterClrMapping/>
  </p:clrMapOvr>
  <p:transition>
    <p:wheel spokes="8"/>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874" name="Title 1"/>
          <p:cNvSpPr>
            <a:spLocks noGrp="1"/>
          </p:cNvSpPr>
          <p:nvPr>
            <p:ph type="title"/>
          </p:nvPr>
        </p:nvSpPr>
        <p:spPr>
          <a:xfrm>
            <a:off x="762000" y="685800"/>
            <a:ext cx="7772400" cy="811213"/>
          </a:xfrm>
        </p:spPr>
        <p:txBody>
          <a:bodyPr/>
          <a:p>
            <a:r>
              <a:rPr dirty="0" sz="3600" i="1" lang="en-US"/>
              <a:t>Factors hindering fracture healing:</a:t>
            </a:r>
            <a:endParaRPr dirty="0" sz="3600" lang="fr-FR"/>
          </a:p>
        </p:txBody>
      </p:sp>
      <p:sp>
        <p:nvSpPr>
          <p:cNvPr id="1048875" name="Content Placeholder 2"/>
          <p:cNvSpPr>
            <a:spLocks noGrp="1"/>
          </p:cNvSpPr>
          <p:nvPr>
            <p:ph idx="1"/>
          </p:nvPr>
        </p:nvSpPr>
        <p:spPr>
          <a:xfrm>
            <a:off x="0" y="1524000"/>
            <a:ext cx="8839200" cy="5334000"/>
          </a:xfrm>
        </p:spPr>
        <p:txBody>
          <a:bodyPr>
            <a:normAutofit/>
          </a:bodyPr>
          <a:p>
            <a:pPr lvl="1">
              <a:lnSpc>
                <a:spcPct val="120000"/>
              </a:lnSpc>
              <a:buSzPct val="150000"/>
              <a:buFont typeface="Wingdings" pitchFamily="2" charset="2"/>
              <a:buChar char="§"/>
            </a:pPr>
            <a:r>
              <a:rPr dirty="0" sz="2800" lang="en-US"/>
              <a:t>Presence of infective organisms e.g. streptococci </a:t>
            </a:r>
          </a:p>
          <a:p>
            <a:pPr lvl="1">
              <a:lnSpc>
                <a:spcPct val="120000"/>
              </a:lnSpc>
              <a:buSzPct val="150000"/>
              <a:buFont typeface="Wingdings" pitchFamily="2" charset="2"/>
              <a:buChar char="§"/>
            </a:pPr>
            <a:r>
              <a:rPr dirty="0" sz="2800" lang="en-US"/>
              <a:t>Fat embolism in </a:t>
            </a:r>
            <a:r>
              <a:rPr dirty="0" sz="2800" lang="en-US" err="1"/>
              <a:t>medullary</a:t>
            </a:r>
            <a:r>
              <a:rPr dirty="0" sz="2800" lang="en-US"/>
              <a:t> canal </a:t>
            </a:r>
          </a:p>
          <a:p>
            <a:pPr lvl="1">
              <a:lnSpc>
                <a:spcPct val="120000"/>
              </a:lnSpc>
              <a:buSzPct val="150000"/>
              <a:buFont typeface="Wingdings" pitchFamily="2" charset="2"/>
              <a:buChar char="§"/>
            </a:pPr>
            <a:r>
              <a:rPr dirty="0" sz="2800" lang="en-US"/>
              <a:t>Excessive bone tissue fragments </a:t>
            </a:r>
          </a:p>
          <a:p>
            <a:pPr lvl="1">
              <a:lnSpc>
                <a:spcPct val="120000"/>
              </a:lnSpc>
              <a:buSzPct val="150000"/>
              <a:buFont typeface="Wingdings" pitchFamily="2" charset="2"/>
              <a:buChar char="§"/>
            </a:pPr>
            <a:r>
              <a:rPr dirty="0" sz="2800" lang="en-US"/>
              <a:t>Deficient blood supply </a:t>
            </a:r>
          </a:p>
          <a:p>
            <a:pPr lvl="1">
              <a:lnSpc>
                <a:spcPct val="120000"/>
              </a:lnSpc>
              <a:buSzPct val="150000"/>
              <a:buFont typeface="Wingdings" pitchFamily="2" charset="2"/>
              <a:buChar char="§"/>
            </a:pPr>
            <a:r>
              <a:rPr dirty="0" sz="2800" lang="en-US"/>
              <a:t>Continued mobility (lack of proper reduction and immobilization)</a:t>
            </a:r>
          </a:p>
          <a:p>
            <a:pPr lvl="1">
              <a:lnSpc>
                <a:spcPct val="120000"/>
              </a:lnSpc>
              <a:buSzPct val="150000"/>
              <a:buFont typeface="Wingdings" pitchFamily="2" charset="2"/>
              <a:buChar char="§"/>
            </a:pPr>
            <a:r>
              <a:rPr dirty="0" sz="2800" lang="en-US"/>
              <a:t>Age - old age due to slowing </a:t>
            </a:r>
          </a:p>
          <a:p>
            <a:pPr lvl="1">
              <a:lnSpc>
                <a:spcPct val="120000"/>
              </a:lnSpc>
              <a:buSzPct val="150000"/>
              <a:buFont typeface="Wingdings" pitchFamily="2" charset="2"/>
              <a:buChar char="§"/>
            </a:pPr>
            <a:r>
              <a:rPr dirty="0" sz="2800" lang="en-US"/>
              <a:t>Metabolic bone disease (e.g. Paget’s disease) </a:t>
            </a:r>
          </a:p>
          <a:p>
            <a:pPr>
              <a:lnSpc>
                <a:spcPct val="120000"/>
              </a:lnSpc>
              <a:buClr>
                <a:schemeClr val="accent1"/>
              </a:buClr>
              <a:buSzPct val="150000"/>
              <a:buFont typeface="Wingdings" pitchFamily="2" charset="2"/>
              <a:buChar char="§"/>
            </a:pPr>
            <a:endParaRPr dirty="0" lang="fr-F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876" name="Title 3"/>
          <p:cNvSpPr>
            <a:spLocks noGrp="1"/>
          </p:cNvSpPr>
          <p:nvPr>
            <p:ph type="title"/>
          </p:nvPr>
        </p:nvSpPr>
        <p:spPr>
          <a:xfrm>
            <a:off x="914400" y="304800"/>
            <a:ext cx="7772400" cy="1143000"/>
          </a:xfrm>
        </p:spPr>
        <p:txBody>
          <a:bodyPr/>
          <a:p>
            <a:r>
              <a:rPr dirty="0" i="1" lang="en-US"/>
              <a:t>Emergency Management</a:t>
            </a:r>
          </a:p>
        </p:txBody>
      </p:sp>
      <p:sp>
        <p:nvSpPr>
          <p:cNvPr id="1048877" name="Content Placeholder 5"/>
          <p:cNvSpPr>
            <a:spLocks noGrp="1"/>
          </p:cNvSpPr>
          <p:nvPr>
            <p:ph idx="4294967295"/>
          </p:nvPr>
        </p:nvSpPr>
        <p:spPr>
          <a:xfrm>
            <a:off x="0" y="1524000"/>
            <a:ext cx="8839200" cy="5105400"/>
          </a:xfrm>
        </p:spPr>
        <p:txBody>
          <a:bodyPr>
            <a:normAutofit/>
          </a:bodyPr>
          <a:p>
            <a:pPr>
              <a:lnSpc>
                <a:spcPct val="120000"/>
              </a:lnSpc>
              <a:buNone/>
            </a:pPr>
            <a:r>
              <a:rPr dirty="0" lang="en-US"/>
              <a:t>		The </a:t>
            </a:r>
            <a:r>
              <a:rPr b="1" dirty="0" lang="en-US"/>
              <a:t>emergency management </a:t>
            </a:r>
            <a:r>
              <a:rPr dirty="0" lang="en-US"/>
              <a:t>of a fracture:</a:t>
            </a:r>
          </a:p>
          <a:p>
            <a:pPr lvl="1">
              <a:lnSpc>
                <a:spcPct val="120000"/>
              </a:lnSpc>
            </a:pPr>
            <a:r>
              <a:rPr dirty="0" sz="2800" lang="en-US"/>
              <a:t>Immobilization by use of splints</a:t>
            </a:r>
          </a:p>
          <a:p>
            <a:pPr lvl="1">
              <a:lnSpc>
                <a:spcPct val="120000"/>
              </a:lnSpc>
            </a:pPr>
            <a:r>
              <a:rPr dirty="0" sz="2800" lang="en-US"/>
              <a:t>Assess circulation, airway and breathing.</a:t>
            </a:r>
          </a:p>
          <a:p>
            <a:pPr lvl="1">
              <a:lnSpc>
                <a:spcPct val="120000"/>
              </a:lnSpc>
            </a:pPr>
            <a:r>
              <a:rPr dirty="0" sz="2800" lang="en-US"/>
              <a:t>Assess any bleeding sites and control bleeding</a:t>
            </a:r>
          </a:p>
          <a:p>
            <a:pPr lvl="1">
              <a:lnSpc>
                <a:spcPct val="120000"/>
              </a:lnSpc>
            </a:pPr>
            <a:r>
              <a:rPr dirty="0" sz="2800" lang="en-US"/>
              <a:t>Treatment of any life threatening injury.</a:t>
            </a:r>
          </a:p>
          <a:p>
            <a:pPr lvl="1">
              <a:lnSpc>
                <a:spcPct val="120000"/>
              </a:lnSpc>
            </a:pPr>
            <a:r>
              <a:rPr dirty="0" sz="2800" lang="en-US"/>
              <a:t>Applying cold compresses and elevating the extremity</a:t>
            </a:r>
          </a:p>
          <a:p>
            <a:pPr lvl="1">
              <a:lnSpc>
                <a:spcPct val="120000"/>
              </a:lnSpc>
            </a:pPr>
            <a:r>
              <a:rPr dirty="0" sz="2800" lang="en-US"/>
              <a:t>Monitoring the patient closely</a:t>
            </a:r>
          </a:p>
        </p:txBody>
      </p:sp>
    </p:spTree>
  </p:cSld>
  <p:clrMapOvr>
    <a:masterClrMapping/>
  </p:clrMapOvr>
  <p:transition>
    <p:wheel spokes="8"/>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8878" name="Content Placeholder 2"/>
          <p:cNvSpPr>
            <a:spLocks noGrp="1"/>
          </p:cNvSpPr>
          <p:nvPr>
            <p:ph idx="1"/>
          </p:nvPr>
        </p:nvSpPr>
        <p:spPr>
          <a:xfrm>
            <a:off x="685800" y="1828800"/>
            <a:ext cx="8077200" cy="4800600"/>
          </a:xfrm>
        </p:spPr>
        <p:txBody>
          <a:bodyPr>
            <a:normAutofit/>
          </a:bodyPr>
          <a:p>
            <a:pPr>
              <a:lnSpc>
                <a:spcPct val="150000"/>
              </a:lnSpc>
            </a:pPr>
            <a:r>
              <a:rPr dirty="0" sz="3000" lang="en-US"/>
              <a:t>The principle management of fractures includes:</a:t>
            </a:r>
            <a:br>
              <a:rPr dirty="0" sz="3000" lang="en-US"/>
            </a:br>
            <a:r>
              <a:rPr dirty="0" sz="3000" lang="en-US"/>
              <a:t>a) Fracture reduction</a:t>
            </a:r>
            <a:br>
              <a:rPr dirty="0" sz="3000" lang="en-US"/>
            </a:br>
            <a:r>
              <a:rPr dirty="0" sz="3000" lang="en-US"/>
              <a:t>b) Immobilisation</a:t>
            </a:r>
            <a:br>
              <a:rPr dirty="0" sz="3000" lang="en-US"/>
            </a:br>
            <a:r>
              <a:rPr dirty="0" sz="3000" lang="en-US"/>
              <a:t>c) Rehabilitation</a:t>
            </a:r>
          </a:p>
          <a:p>
            <a:pPr>
              <a:lnSpc>
                <a:spcPct val="150000"/>
              </a:lnSpc>
              <a:buNone/>
            </a:pPr>
            <a:r>
              <a:rPr b="1" dirty="0" sz="3000" lang="en-US"/>
              <a:t> 	</a:t>
            </a:r>
            <a:endParaRPr dirty="0" sz="3000" lang="en-US"/>
          </a:p>
          <a:p>
            <a:pPr>
              <a:lnSpc>
                <a:spcPct val="150000"/>
              </a:lnSpc>
              <a:buNone/>
            </a:pPr>
            <a:endParaRPr dirty="0" sz="3000" lang="en-US"/>
          </a:p>
        </p:txBody>
      </p:sp>
      <p:sp>
        <p:nvSpPr>
          <p:cNvPr id="1048879" name="Title 3"/>
          <p:cNvSpPr>
            <a:spLocks noGrp="1"/>
          </p:cNvSpPr>
          <p:nvPr>
            <p:ph type="title"/>
          </p:nvPr>
        </p:nvSpPr>
        <p:spPr>
          <a:xfrm>
            <a:off x="838200" y="636587"/>
            <a:ext cx="7772400" cy="811213"/>
          </a:xfrm>
        </p:spPr>
        <p:txBody>
          <a:bodyPr/>
          <a:p>
            <a:r>
              <a:rPr dirty="0" i="1" lang="en-US"/>
              <a:t>Principles of Management</a:t>
            </a:r>
          </a:p>
        </p:txBody>
      </p:sp>
    </p:spTree>
  </p:cSld>
  <p:clrMapOvr>
    <a:masterClrMapping/>
  </p:clrMapOvr>
  <p:transition>
    <p:wheel spokes="8"/>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880" name="Title 1"/>
          <p:cNvSpPr>
            <a:spLocks noGrp="1"/>
          </p:cNvSpPr>
          <p:nvPr>
            <p:ph type="title"/>
          </p:nvPr>
        </p:nvSpPr>
        <p:spPr>
          <a:xfrm>
            <a:off x="685800" y="792481"/>
            <a:ext cx="8229600" cy="731519"/>
          </a:xfrm>
        </p:spPr>
        <p:txBody>
          <a:bodyPr>
            <a:normAutofit fontScale="90000"/>
          </a:bodyPr>
          <a:p>
            <a:r>
              <a:rPr dirty="0" i="1" lang="en-US"/>
              <a:t>Reduction</a:t>
            </a:r>
          </a:p>
        </p:txBody>
      </p:sp>
      <p:sp>
        <p:nvSpPr>
          <p:cNvPr id="1048881" name="Content Placeholder 2"/>
          <p:cNvSpPr>
            <a:spLocks noGrp="1"/>
          </p:cNvSpPr>
          <p:nvPr>
            <p:ph idx="1"/>
          </p:nvPr>
        </p:nvSpPr>
        <p:spPr>
          <a:xfrm>
            <a:off x="457200" y="1524000"/>
            <a:ext cx="8305800" cy="5257800"/>
          </a:xfrm>
        </p:spPr>
        <p:txBody>
          <a:bodyPr>
            <a:normAutofit fontScale="92500" lnSpcReduction="20000"/>
          </a:bodyPr>
          <a:p>
            <a:pPr>
              <a:lnSpc>
                <a:spcPct val="150000"/>
              </a:lnSpc>
              <a:buNone/>
            </a:pPr>
            <a:r>
              <a:rPr dirty="0" lang="en-US"/>
              <a:t>Restoration of the fracture fragments to anatomic alignment and rotation.</a:t>
            </a:r>
            <a:endParaRPr b="1" dirty="0" lang="en-US"/>
          </a:p>
          <a:p>
            <a:pPr>
              <a:lnSpc>
                <a:spcPct val="150000"/>
              </a:lnSpc>
              <a:buNone/>
            </a:pPr>
            <a:r>
              <a:rPr b="1" dirty="0" lang="en-US"/>
              <a:t>Open Reduction. </a:t>
            </a:r>
          </a:p>
          <a:p>
            <a:pPr>
              <a:lnSpc>
                <a:spcPct val="150000"/>
              </a:lnSpc>
            </a:pPr>
            <a:r>
              <a:rPr dirty="0" lang="en-US"/>
              <a:t>Through a surgical approach, internal fixation devices (metallic pins, wires, screws, plates, nails, or rods) may be used.</a:t>
            </a:r>
          </a:p>
          <a:p>
            <a:pPr>
              <a:lnSpc>
                <a:spcPct val="150000"/>
              </a:lnSpc>
              <a:buNone/>
            </a:pPr>
            <a:r>
              <a:rPr b="1" dirty="0" lang="en-US"/>
              <a:t>Closed Reduction</a:t>
            </a:r>
          </a:p>
          <a:p>
            <a:pPr>
              <a:lnSpc>
                <a:spcPct val="150000"/>
              </a:lnSpc>
            </a:pPr>
            <a:r>
              <a:rPr dirty="0" lang="en-US"/>
              <a:t>Manipulation without viewing the fracture however confirmation must be done through x-ray.</a:t>
            </a:r>
          </a:p>
        </p:txBody>
      </p:sp>
    </p:spTree>
  </p:cSld>
  <p:clrMapOvr>
    <a:masterClrMapping/>
  </p:clrMapOvr>
  <p:transition>
    <p:wheel spokes="8"/>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882" name="Title 1"/>
          <p:cNvSpPr>
            <a:spLocks noGrp="1"/>
          </p:cNvSpPr>
          <p:nvPr>
            <p:ph type="title"/>
          </p:nvPr>
        </p:nvSpPr>
        <p:spPr/>
        <p:txBody>
          <a:bodyPr/>
          <a:p>
            <a:r>
              <a:rPr dirty="0" sz="3600" i="1" lang="en-US"/>
              <a:t>Cont’d…</a:t>
            </a:r>
          </a:p>
        </p:txBody>
      </p:sp>
      <p:pic>
        <p:nvPicPr>
          <p:cNvPr id="2097176"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624992" y="1676400"/>
            <a:ext cx="5090008" cy="4530725"/>
          </a:xfrm>
          <a:prstGeom prst="rect"/>
          <a:noFill/>
          <a:ln w="9525">
            <a:noFill/>
            <a:miter lim="800000"/>
            <a:headEnd/>
            <a:tailEnd/>
          </a:ln>
        </p:spPr>
      </p:pic>
      <p:sp>
        <p:nvSpPr>
          <p:cNvPr id="1048883" name="TextBox 4"/>
          <p:cNvSpPr txBox="1"/>
          <p:nvPr/>
        </p:nvSpPr>
        <p:spPr>
          <a:xfrm>
            <a:off x="5715000" y="2590800"/>
            <a:ext cx="2895600" cy="1815882"/>
          </a:xfrm>
          <a:prstGeom prst="rect"/>
          <a:noFill/>
        </p:spPr>
        <p:txBody>
          <a:bodyPr rtlCol="0" wrap="square">
            <a:spAutoFit/>
          </a:bodyPr>
          <a:p>
            <a:r>
              <a:rPr b="1" dirty="0" sz="2800" lang="en-US"/>
              <a:t>A</a:t>
            </a:r>
            <a:r>
              <a:rPr dirty="0" sz="2800" lang="en-US"/>
              <a:t>:plate and screws </a:t>
            </a:r>
          </a:p>
          <a:p>
            <a:r>
              <a:rPr b="1" dirty="0" sz="2800" lang="en-US"/>
              <a:t>B,C&amp;D</a:t>
            </a:r>
            <a:r>
              <a:rPr dirty="0" sz="2800" lang="en-US"/>
              <a:t>: screws</a:t>
            </a:r>
          </a:p>
          <a:p>
            <a:r>
              <a:rPr b="1" dirty="0" sz="2800" lang="en-US"/>
              <a:t>E: </a:t>
            </a:r>
            <a:r>
              <a:rPr dirty="0" sz="2800" lang="en-US" err="1"/>
              <a:t>medullary</a:t>
            </a:r>
            <a:r>
              <a:rPr dirty="0" sz="2800" lang="en-US"/>
              <a:t> nail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634" name="Title 1"/>
          <p:cNvSpPr>
            <a:spLocks noGrp="1"/>
          </p:cNvSpPr>
          <p:nvPr>
            <p:ph type="title"/>
          </p:nvPr>
        </p:nvSpPr>
        <p:spPr>
          <a:xfrm>
            <a:off x="914400" y="1066800"/>
            <a:ext cx="7772400" cy="76200"/>
          </a:xfrm>
        </p:spPr>
        <p:txBody>
          <a:bodyPr/>
          <a:p>
            <a:r>
              <a:rPr dirty="0" lang="en-US"/>
              <a:t>1.Stages of Intramembranous</a:t>
            </a:r>
            <a:br>
              <a:rPr dirty="0" lang="en-US"/>
            </a:br>
            <a:r>
              <a:rPr dirty="0" lang="en-US" smtClean="0"/>
              <a:t>Ossification</a:t>
            </a:r>
            <a:br>
              <a:rPr dirty="0" lang="en-US" smtClean="0"/>
            </a:br>
            <a:endParaRPr dirty="0" lang="en-US"/>
          </a:p>
        </p:txBody>
      </p:sp>
      <p:pic>
        <p:nvPicPr>
          <p:cNvPr id="2097155"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228600" y="1447800"/>
            <a:ext cx="8686800" cy="5257800"/>
          </a:xfrm>
          <a:prstGeom prst="rect"/>
          <a:noFill/>
          <a:ln>
            <a:noFill/>
          </a:ln>
          <a:effec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884" name="Content Placeholder 2"/>
          <p:cNvSpPr>
            <a:spLocks noGrp="1"/>
          </p:cNvSpPr>
          <p:nvPr>
            <p:ph idx="1"/>
          </p:nvPr>
        </p:nvSpPr>
        <p:spPr>
          <a:xfrm>
            <a:off x="381000" y="1524000"/>
            <a:ext cx="8458200" cy="4953000"/>
          </a:xfrm>
        </p:spPr>
        <p:txBody>
          <a:bodyPr>
            <a:normAutofit fontScale="92500" lnSpcReduction="10000"/>
          </a:bodyPr>
          <a:p>
            <a:pPr>
              <a:lnSpc>
                <a:spcPct val="130000"/>
              </a:lnSpc>
            </a:pPr>
            <a:r>
              <a:rPr dirty="0" sz="3000" lang="en-US"/>
              <a:t>The aim is to prevent movement of injured parts already reduced hence ensuring the parts are held in correct position and alignment, until union occurs.</a:t>
            </a:r>
          </a:p>
          <a:p>
            <a:pPr>
              <a:lnSpc>
                <a:spcPct val="130000"/>
              </a:lnSpc>
            </a:pPr>
            <a:r>
              <a:rPr dirty="0" sz="3000" lang="en-US"/>
              <a:t>It is accomplished through the use of:</a:t>
            </a:r>
          </a:p>
          <a:p>
            <a:pPr lvl="1">
              <a:lnSpc>
                <a:spcPct val="130000"/>
              </a:lnSpc>
            </a:pPr>
            <a:r>
              <a:rPr dirty="0" sz="2800" lang="en-US"/>
              <a:t>External devices e.g. splints, plaster casts, external fixation devices or traction.</a:t>
            </a:r>
          </a:p>
          <a:p>
            <a:pPr lvl="1">
              <a:lnSpc>
                <a:spcPct val="130000"/>
              </a:lnSpc>
            </a:pPr>
            <a:r>
              <a:rPr dirty="0" sz="2800" lang="en-US"/>
              <a:t>Internal devices inserted during open reduction e.g. screws, nails, plates.</a:t>
            </a:r>
          </a:p>
        </p:txBody>
      </p:sp>
      <p:sp>
        <p:nvSpPr>
          <p:cNvPr id="1048885" name="Title 3"/>
          <p:cNvSpPr>
            <a:spLocks noGrp="1"/>
          </p:cNvSpPr>
          <p:nvPr>
            <p:ph type="title"/>
          </p:nvPr>
        </p:nvSpPr>
        <p:spPr>
          <a:xfrm>
            <a:off x="914400" y="533399"/>
            <a:ext cx="7772400" cy="887413"/>
          </a:xfrm>
        </p:spPr>
        <p:txBody>
          <a:bodyPr/>
          <a:p>
            <a:r>
              <a:rPr dirty="0" sz="3600" i="1" lang="en-US"/>
              <a:t>Immobilization </a:t>
            </a:r>
          </a:p>
        </p:txBody>
      </p:sp>
    </p:spTree>
  </p:cSld>
  <p:clrMapOvr>
    <a:masterClrMapping/>
  </p:clrMapOvr>
  <p:transition>
    <p:wheel spokes="8"/>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886" name="Content Placeholder 2"/>
          <p:cNvSpPr>
            <a:spLocks noGrp="1"/>
          </p:cNvSpPr>
          <p:nvPr>
            <p:ph idx="1"/>
          </p:nvPr>
        </p:nvSpPr>
        <p:spPr>
          <a:xfrm>
            <a:off x="457200" y="1676400"/>
            <a:ext cx="8229600" cy="5029200"/>
          </a:xfrm>
        </p:spPr>
        <p:txBody>
          <a:bodyPr>
            <a:normAutofit fontScale="92500"/>
          </a:bodyPr>
          <a:p>
            <a:pPr indent="-514350" marL="514350">
              <a:lnSpc>
                <a:spcPct val="150000"/>
              </a:lnSpc>
              <a:buNone/>
            </a:pPr>
            <a:r>
              <a:rPr dirty="0" lang="en-US"/>
              <a:t>Restoring the bone back to function normally through</a:t>
            </a:r>
          </a:p>
          <a:p>
            <a:pPr indent="-514350" marL="514350">
              <a:lnSpc>
                <a:spcPct val="150000"/>
              </a:lnSpc>
              <a:buClr>
                <a:schemeClr val="accent1"/>
              </a:buClr>
              <a:buSzPct val="150000"/>
              <a:buFont typeface="Wingdings" pitchFamily="2" charset="2"/>
              <a:buChar char="§"/>
            </a:pPr>
            <a:r>
              <a:rPr dirty="0" lang="en-US"/>
              <a:t>Ensuring appropriate fracture healing, </a:t>
            </a:r>
          </a:p>
          <a:p>
            <a:pPr indent="-514350" marL="514350">
              <a:lnSpc>
                <a:spcPct val="150000"/>
              </a:lnSpc>
              <a:buClr>
                <a:schemeClr val="accent1"/>
              </a:buClr>
              <a:buSzPct val="150000"/>
              <a:buFont typeface="Wingdings" pitchFamily="2" charset="2"/>
              <a:buChar char="§"/>
            </a:pPr>
            <a:r>
              <a:rPr dirty="0" lang="en-US"/>
              <a:t>Controlling swelling by elevating the injured extremity and applying ice as prescribed.</a:t>
            </a:r>
          </a:p>
          <a:p>
            <a:pPr indent="-514350" marL="514350">
              <a:lnSpc>
                <a:spcPct val="150000"/>
              </a:lnSpc>
              <a:buClr>
                <a:schemeClr val="accent1"/>
              </a:buClr>
              <a:buSzPct val="150000"/>
              <a:buFont typeface="Wingdings" pitchFamily="2" charset="2"/>
              <a:buChar char="§"/>
            </a:pPr>
            <a:r>
              <a:rPr dirty="0" lang="en-US"/>
              <a:t>Neurovascular status (circulation, movement, sensation) is monitored to include: </a:t>
            </a:r>
            <a:r>
              <a:rPr dirty="0" i="1" lang="en-US"/>
              <a:t>pain, </a:t>
            </a:r>
            <a:r>
              <a:rPr dirty="0" i="1" lang="en-US" err="1"/>
              <a:t>paresthesia</a:t>
            </a:r>
            <a:r>
              <a:rPr dirty="0" i="1" lang="en-US"/>
              <a:t>, pulse, pallor, paralysis.</a:t>
            </a:r>
            <a:endParaRPr dirty="0" lang="en-US"/>
          </a:p>
        </p:txBody>
      </p:sp>
      <p:sp>
        <p:nvSpPr>
          <p:cNvPr id="1048887" name="Title 3"/>
          <p:cNvSpPr>
            <a:spLocks noGrp="1"/>
          </p:cNvSpPr>
          <p:nvPr>
            <p:ph type="title"/>
          </p:nvPr>
        </p:nvSpPr>
        <p:spPr>
          <a:xfrm>
            <a:off x="838200" y="636588"/>
            <a:ext cx="7772400" cy="887412"/>
          </a:xfrm>
        </p:spPr>
        <p:txBody>
          <a:bodyPr/>
          <a:p>
            <a:r>
              <a:rPr dirty="0" sz="3600" i="1" lang="en-US"/>
              <a:t>Rehabilitation</a:t>
            </a:r>
          </a:p>
        </p:txBody>
      </p:sp>
    </p:spTree>
  </p:cSld>
  <p:clrMapOvr>
    <a:masterClrMapping/>
  </p:clrMapOvr>
  <p:transition>
    <p:wheel spokes="8"/>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888" name="Title 1"/>
          <p:cNvSpPr>
            <a:spLocks noGrp="1"/>
          </p:cNvSpPr>
          <p:nvPr>
            <p:ph type="title"/>
          </p:nvPr>
        </p:nvSpPr>
        <p:spPr>
          <a:xfrm>
            <a:off x="762000" y="838200"/>
            <a:ext cx="8229600" cy="533400"/>
          </a:xfrm>
        </p:spPr>
        <p:txBody>
          <a:bodyPr>
            <a:noAutofit/>
          </a:bodyPr>
          <a:p>
            <a:r>
              <a:rPr dirty="0" sz="3600" i="1" lang="en-US"/>
              <a:t>Cont’d…</a:t>
            </a:r>
          </a:p>
        </p:txBody>
      </p:sp>
      <p:sp>
        <p:nvSpPr>
          <p:cNvPr id="1048889" name="Content Placeholder 2"/>
          <p:cNvSpPr>
            <a:spLocks noGrp="1"/>
          </p:cNvSpPr>
          <p:nvPr>
            <p:ph idx="1"/>
          </p:nvPr>
        </p:nvSpPr>
        <p:spPr>
          <a:xfrm>
            <a:off x="457200" y="1600200"/>
            <a:ext cx="8229600" cy="4724400"/>
          </a:xfrm>
        </p:spPr>
        <p:txBody>
          <a:bodyPr>
            <a:normAutofit fontScale="92500" lnSpcReduction="10000"/>
          </a:bodyPr>
          <a:p>
            <a:pPr>
              <a:lnSpc>
                <a:spcPct val="150000"/>
              </a:lnSpc>
              <a:buClr>
                <a:schemeClr val="accent1"/>
              </a:buClr>
              <a:buSzPct val="150000"/>
              <a:buFont typeface="Wingdings" pitchFamily="2" charset="2"/>
              <a:buChar char="§"/>
            </a:pPr>
            <a:r>
              <a:rPr dirty="0" lang="en-US"/>
              <a:t>Restlessness, anxiety, and discomfort are controlled.</a:t>
            </a:r>
          </a:p>
          <a:p>
            <a:pPr>
              <a:lnSpc>
                <a:spcPct val="150000"/>
              </a:lnSpc>
              <a:buClr>
                <a:schemeClr val="accent1"/>
              </a:buClr>
              <a:buSzPct val="150000"/>
              <a:buFont typeface="Wingdings" pitchFamily="2" charset="2"/>
              <a:buChar char="§"/>
            </a:pPr>
            <a:r>
              <a:rPr dirty="0" lang="en-US"/>
              <a:t>Participation in activities of daily living (ADLs) and gradual resumption of activities as per therapeutic prescription. </a:t>
            </a:r>
          </a:p>
          <a:p>
            <a:pPr>
              <a:lnSpc>
                <a:spcPct val="150000"/>
              </a:lnSpc>
              <a:buClr>
                <a:schemeClr val="accent1"/>
              </a:buClr>
              <a:buSzPct val="150000"/>
              <a:buFont typeface="Wingdings" pitchFamily="2" charset="2"/>
              <a:buChar char="§"/>
            </a:pPr>
            <a:r>
              <a:rPr dirty="0" lang="en-US"/>
              <a:t>Isometric and muscle-setting exercises are encouraged to minimize disuse atrophy and to promote circulation.</a:t>
            </a:r>
          </a:p>
        </p:txBody>
      </p:sp>
    </p:spTree>
  </p:cSld>
  <p:clrMapOvr>
    <a:masterClrMapping/>
  </p:clrMapOvr>
  <p:transition>
    <p:wheel spokes="8"/>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890" name="Content Placeholder 2"/>
          <p:cNvSpPr>
            <a:spLocks noGrp="1"/>
          </p:cNvSpPr>
          <p:nvPr>
            <p:ph idx="1"/>
          </p:nvPr>
        </p:nvSpPr>
        <p:spPr>
          <a:xfrm>
            <a:off x="457200" y="1524000"/>
            <a:ext cx="8229600" cy="4572000"/>
          </a:xfrm>
        </p:spPr>
        <p:txBody>
          <a:bodyPr>
            <a:normAutofit fontScale="92500" lnSpcReduction="20000"/>
          </a:bodyPr>
          <a:p>
            <a:pPr>
              <a:lnSpc>
                <a:spcPct val="150000"/>
              </a:lnSpc>
              <a:buClr>
                <a:schemeClr val="accent1"/>
              </a:buClr>
              <a:buSzPct val="150000"/>
              <a:buFont typeface="Wingdings" pitchFamily="2" charset="2"/>
              <a:buChar char="§"/>
            </a:pPr>
            <a:r>
              <a:rPr dirty="0" lang="en-US"/>
              <a:t>Encourage patients with closed (simple) fractures to return to their usual activities as rapidly as possible within the limits of the fracture immobilization..</a:t>
            </a:r>
          </a:p>
          <a:p>
            <a:pPr>
              <a:lnSpc>
                <a:spcPct val="150000"/>
              </a:lnSpc>
              <a:buClr>
                <a:schemeClr val="accent1"/>
              </a:buClr>
              <a:buSzPct val="150000"/>
              <a:buFont typeface="Wingdings" pitchFamily="2" charset="2"/>
              <a:buChar char="§"/>
            </a:pPr>
            <a:r>
              <a:rPr dirty="0" lang="en-US"/>
              <a:t>Control swelling and pain associated with the fracture and with soft tissue trauma by elevation.</a:t>
            </a:r>
          </a:p>
          <a:p>
            <a:pPr>
              <a:lnSpc>
                <a:spcPct val="150000"/>
              </a:lnSpc>
              <a:buClr>
                <a:schemeClr val="accent1"/>
              </a:buClr>
              <a:buSzPct val="150000"/>
              <a:buFont typeface="Wingdings" pitchFamily="2" charset="2"/>
              <a:buChar char="§"/>
            </a:pPr>
            <a:r>
              <a:rPr dirty="0" lang="en-US"/>
              <a:t>Encouraging them to be active</a:t>
            </a:r>
          </a:p>
          <a:p>
            <a:pPr>
              <a:lnSpc>
                <a:spcPct val="150000"/>
              </a:lnSpc>
              <a:buClr>
                <a:schemeClr val="accent1"/>
              </a:buClr>
              <a:buSzPct val="150000"/>
              <a:buFont typeface="Wingdings" pitchFamily="2" charset="2"/>
              <a:buChar char="§"/>
            </a:pPr>
            <a:r>
              <a:rPr dirty="0" lang="en-US"/>
              <a:t>Teach on self-care, medication information, monitoring for potential complications.</a:t>
            </a:r>
          </a:p>
        </p:txBody>
      </p:sp>
      <p:sp>
        <p:nvSpPr>
          <p:cNvPr id="1048891" name="Title 3"/>
          <p:cNvSpPr>
            <a:spLocks noGrp="1"/>
          </p:cNvSpPr>
          <p:nvPr>
            <p:ph type="title"/>
          </p:nvPr>
        </p:nvSpPr>
        <p:spPr>
          <a:xfrm>
            <a:off x="838200" y="228601"/>
            <a:ext cx="7772400" cy="1219200"/>
          </a:xfrm>
        </p:spPr>
        <p:txBody>
          <a:bodyPr/>
          <a:p>
            <a:r>
              <a:rPr dirty="0" lang="en-US"/>
              <a:t>Nursing Interventions:</a:t>
            </a:r>
            <a:br>
              <a:rPr dirty="0" lang="en-US"/>
            </a:br>
            <a:r>
              <a:rPr dirty="0" sz="3600" i="1" lang="en-US"/>
              <a:t>Patients with Closed Fractures</a:t>
            </a:r>
            <a:endParaRPr dirty="0" i="1" lang="en-US"/>
          </a:p>
        </p:txBody>
      </p:sp>
    </p:spTree>
  </p:cSld>
  <p:clrMapOvr>
    <a:masterClrMapping/>
  </p:clrMapOvr>
  <p:transition>
    <p:wheel spokes="8"/>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892" name="Title 1"/>
          <p:cNvSpPr>
            <a:spLocks noGrp="1"/>
          </p:cNvSpPr>
          <p:nvPr>
            <p:ph type="title"/>
          </p:nvPr>
        </p:nvSpPr>
        <p:spPr>
          <a:xfrm>
            <a:off x="914400" y="609599"/>
            <a:ext cx="7772400" cy="811213"/>
          </a:xfrm>
        </p:spPr>
        <p:txBody>
          <a:bodyPr/>
          <a:p>
            <a:r>
              <a:rPr dirty="0" sz="3600" i="1" lang="en-US"/>
              <a:t>Cont’d…</a:t>
            </a:r>
          </a:p>
        </p:txBody>
      </p:sp>
      <p:sp>
        <p:nvSpPr>
          <p:cNvPr id="1048893" name="Content Placeholder 2"/>
          <p:cNvSpPr>
            <a:spLocks noGrp="1"/>
          </p:cNvSpPr>
          <p:nvPr>
            <p:ph idx="1"/>
          </p:nvPr>
        </p:nvSpPr>
        <p:spPr>
          <a:xfrm>
            <a:off x="381000" y="1600200"/>
            <a:ext cx="8305800" cy="4876800"/>
          </a:xfrm>
        </p:spPr>
        <p:txBody>
          <a:bodyPr/>
          <a:p>
            <a:pPr>
              <a:buClr>
                <a:schemeClr val="accent1"/>
              </a:buClr>
              <a:buSzPct val="150000"/>
              <a:buFont typeface="Wingdings" pitchFamily="2" charset="2"/>
              <a:buChar char="§"/>
            </a:pPr>
            <a:r>
              <a:rPr dirty="0" lang="en-US"/>
              <a:t>Teaching exercises to maintain the health of unaffected muscles and to increase the strength of muscles needed for transferring and for using assistive devices.</a:t>
            </a:r>
          </a:p>
          <a:p>
            <a:pPr>
              <a:buClr>
                <a:schemeClr val="accent1"/>
              </a:buClr>
              <a:buSzPct val="150000"/>
              <a:buFont typeface="Wingdings" pitchFamily="2" charset="2"/>
              <a:buChar char="§"/>
            </a:pPr>
            <a:r>
              <a:rPr dirty="0" lang="en-US"/>
              <a:t>Teaching patients how to use assistive devices safely. </a:t>
            </a:r>
          </a:p>
          <a:p>
            <a:pPr>
              <a:buClr>
                <a:schemeClr val="accent1"/>
              </a:buClr>
              <a:buSzPct val="150000"/>
              <a:buFont typeface="Wingdings" pitchFamily="2" charset="2"/>
              <a:buChar char="§"/>
            </a:pPr>
            <a:r>
              <a:rPr dirty="0" lang="en-US"/>
              <a:t>Making plans to help patients modify their home environment as needed and to secure personal assistance if necessary.</a:t>
            </a:r>
          </a:p>
          <a:p>
            <a:pPr>
              <a:buClr>
                <a:schemeClr val="accent1"/>
              </a:buClr>
              <a:buSzPct val="150000"/>
              <a:buFont typeface="Wingdings" pitchFamily="2" charset="2"/>
              <a:buChar char="§"/>
            </a:pPr>
            <a:endParaRPr dirty="0" lang="en-US"/>
          </a:p>
          <a:p>
            <a:pPr>
              <a:buClr>
                <a:schemeClr val="accent1"/>
              </a:buClr>
              <a:buSzPct val="150000"/>
              <a:buFont typeface="Wingdings" pitchFamily="2" charset="2"/>
              <a:buChar char="§"/>
            </a:pPr>
            <a:endParaRPr dirty="0"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894" name="Title 1"/>
          <p:cNvSpPr>
            <a:spLocks noGrp="1"/>
          </p:cNvSpPr>
          <p:nvPr>
            <p:ph type="title"/>
          </p:nvPr>
        </p:nvSpPr>
        <p:spPr>
          <a:xfrm>
            <a:off x="838200" y="685800"/>
            <a:ext cx="7467600" cy="838200"/>
          </a:xfrm>
        </p:spPr>
        <p:txBody>
          <a:bodyPr>
            <a:normAutofit/>
          </a:bodyPr>
          <a:p>
            <a:r>
              <a:rPr dirty="0" sz="3600" i="1" lang="en-US"/>
              <a:t>Patients with Open Fractures</a:t>
            </a:r>
          </a:p>
        </p:txBody>
      </p:sp>
      <p:sp>
        <p:nvSpPr>
          <p:cNvPr id="1048895" name="Content Placeholder 2"/>
          <p:cNvSpPr>
            <a:spLocks noGrp="1"/>
          </p:cNvSpPr>
          <p:nvPr>
            <p:ph idx="1"/>
          </p:nvPr>
        </p:nvSpPr>
        <p:spPr>
          <a:xfrm>
            <a:off x="457200" y="1447800"/>
            <a:ext cx="8229600" cy="4876800"/>
          </a:xfrm>
        </p:spPr>
        <p:txBody>
          <a:bodyPr>
            <a:normAutofit/>
          </a:bodyPr>
          <a:p>
            <a:pPr>
              <a:buNone/>
            </a:pPr>
            <a:r>
              <a:rPr dirty="0" lang="en-US"/>
              <a:t>The objectives of management are to </a:t>
            </a:r>
          </a:p>
          <a:p>
            <a:pPr lvl="1"/>
            <a:r>
              <a:rPr dirty="0" lang="en-US"/>
              <a:t>prevent infection of the wound, soft tissue, and bone and</a:t>
            </a:r>
          </a:p>
          <a:p>
            <a:pPr lvl="1"/>
            <a:r>
              <a:rPr dirty="0" lang="en-US"/>
              <a:t> to promote healing of soft tissue and bone. </a:t>
            </a:r>
          </a:p>
          <a:p>
            <a:pPr>
              <a:buFont typeface="Wingdings" pitchFamily="2" charset="2"/>
              <a:buChar char="ü"/>
            </a:pPr>
            <a:r>
              <a:rPr dirty="0" lang="en-US"/>
              <a:t>Administration of tetanus prophylaxis if indicated.</a:t>
            </a:r>
          </a:p>
          <a:p>
            <a:pPr>
              <a:buFont typeface="Wingdings" pitchFamily="2" charset="2"/>
              <a:buChar char="ü"/>
            </a:pPr>
            <a:r>
              <a:rPr dirty="0" lang="en-US"/>
              <a:t>Serial irrigation and debridement to remove anaerobic organisms. </a:t>
            </a:r>
          </a:p>
          <a:p>
            <a:pPr>
              <a:buFont typeface="Wingdings" pitchFamily="2" charset="2"/>
              <a:buChar char="ü"/>
            </a:pPr>
            <a:r>
              <a:rPr dirty="0" lang="en-US"/>
              <a:t>Intravenous antibiotics are prescribed to prevent or treat infection.</a:t>
            </a:r>
          </a:p>
          <a:p>
            <a:endParaRPr dirty="0" lang="en-US"/>
          </a:p>
        </p:txBody>
      </p:sp>
    </p:spTree>
  </p:cSld>
  <p:clrMapOvr>
    <a:masterClrMapping/>
  </p:clrMapOvr>
  <p:transition>
    <p:wheel spokes="8"/>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896" name="Title 1"/>
          <p:cNvSpPr>
            <a:spLocks noGrp="1"/>
          </p:cNvSpPr>
          <p:nvPr>
            <p:ph type="title"/>
          </p:nvPr>
        </p:nvSpPr>
        <p:spPr>
          <a:xfrm>
            <a:off x="762000" y="762000"/>
            <a:ext cx="8229600" cy="685800"/>
          </a:xfrm>
        </p:spPr>
        <p:txBody>
          <a:bodyPr>
            <a:normAutofit/>
          </a:bodyPr>
          <a:p>
            <a:r>
              <a:rPr dirty="0" sz="3600" i="1" lang="en-US"/>
              <a:t>Cont’d…</a:t>
            </a:r>
          </a:p>
        </p:txBody>
      </p:sp>
      <p:sp>
        <p:nvSpPr>
          <p:cNvPr id="1048897" name="Content Placeholder 2"/>
          <p:cNvSpPr>
            <a:spLocks noGrp="1"/>
          </p:cNvSpPr>
          <p:nvPr>
            <p:ph idx="1"/>
          </p:nvPr>
        </p:nvSpPr>
        <p:spPr>
          <a:xfrm>
            <a:off x="457200" y="1676400"/>
            <a:ext cx="8305800" cy="5181600"/>
          </a:xfrm>
        </p:spPr>
        <p:txBody>
          <a:bodyPr>
            <a:normAutofit/>
          </a:bodyPr>
          <a:p>
            <a:pPr>
              <a:buFont typeface="Wingdings" pitchFamily="2" charset="2"/>
              <a:buChar char="ü"/>
            </a:pPr>
            <a:r>
              <a:rPr dirty="0" lang="en-US"/>
              <a:t>Prompt, thorough wound irrigation and debridement in the operating room are necessary. </a:t>
            </a:r>
          </a:p>
          <a:p>
            <a:pPr>
              <a:buFont typeface="Wingdings" pitchFamily="2" charset="2"/>
              <a:buChar char="ü"/>
            </a:pPr>
            <a:r>
              <a:rPr dirty="0" lang="en-US"/>
              <a:t>Devitalized bone fragments are removed. </a:t>
            </a:r>
          </a:p>
          <a:p>
            <a:pPr>
              <a:buFont typeface="Wingdings" pitchFamily="2" charset="2"/>
              <a:buChar char="ü"/>
            </a:pPr>
            <a:r>
              <a:rPr dirty="0" lang="en-US"/>
              <a:t>Any damage to blood vessels, soft tissue, muscles, nerves, and tendons is treated.</a:t>
            </a:r>
          </a:p>
          <a:p>
            <a:pPr>
              <a:buFont typeface="Wingdings" pitchFamily="2" charset="2"/>
              <a:buChar char="ü"/>
            </a:pPr>
            <a:r>
              <a:rPr dirty="0" lang="en-US"/>
              <a:t>Heavily contaminated wounds are left unsutured and dressed with sterile gauze to permit swelling and wound drainage. </a:t>
            </a:r>
          </a:p>
          <a:p>
            <a:pPr>
              <a:buNone/>
            </a:pPr>
            <a:endParaRPr dirty="0" lang="en-US"/>
          </a:p>
        </p:txBody>
      </p:sp>
    </p:spTree>
  </p:cSld>
  <p:clrMapOvr>
    <a:masterClrMapping/>
  </p:clrMapOvr>
  <p:transition>
    <p:wheel spokes="8"/>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898" name="Content Placeholder 2"/>
          <p:cNvSpPr>
            <a:spLocks noGrp="1"/>
          </p:cNvSpPr>
          <p:nvPr>
            <p:ph idx="1"/>
          </p:nvPr>
        </p:nvSpPr>
        <p:spPr>
          <a:xfrm>
            <a:off x="609600" y="1600200"/>
            <a:ext cx="8305800" cy="4953000"/>
          </a:xfrm>
        </p:spPr>
        <p:txBody>
          <a:bodyPr>
            <a:normAutofit/>
          </a:bodyPr>
          <a:p>
            <a:pPr>
              <a:buFont typeface="Wingdings" pitchFamily="2" charset="2"/>
              <a:buChar char="ü"/>
            </a:pPr>
            <a:r>
              <a:rPr dirty="0" lang="en-US"/>
              <a:t>After it has been determined that infection is not present, the wound is closed in 5 to 7 days, and all dead space is obliterated by grafting of autogenous skin or a flap.</a:t>
            </a:r>
          </a:p>
          <a:p>
            <a:pPr>
              <a:buFont typeface="Wingdings" pitchFamily="2" charset="2"/>
              <a:buChar char="ü"/>
            </a:pPr>
            <a:r>
              <a:rPr dirty="0" lang="en-US"/>
              <a:t>Elevation the extremity to minimize edema. </a:t>
            </a:r>
          </a:p>
          <a:p>
            <a:pPr>
              <a:buFont typeface="Wingdings" pitchFamily="2" charset="2"/>
              <a:buChar char="ü"/>
            </a:pPr>
            <a:r>
              <a:rPr dirty="0" lang="en-US"/>
              <a:t>Assessing neurovascular status frequently. </a:t>
            </a:r>
          </a:p>
          <a:p>
            <a:pPr>
              <a:buFont typeface="Wingdings" pitchFamily="2" charset="2"/>
              <a:buChar char="ü"/>
            </a:pPr>
            <a:r>
              <a:rPr dirty="0" lang="en-US"/>
              <a:t>Measuring the patient’s temperature at regular intervals and monitoring the patient for signs of infection. </a:t>
            </a:r>
          </a:p>
        </p:txBody>
      </p:sp>
    </p:spTree>
  </p:cSld>
  <p:clrMapOvr>
    <a:masterClrMapping/>
  </p:clrMapOvr>
  <p:transition>
    <p:wheel spokes="8"/>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899" name="Content Placeholder 2"/>
          <p:cNvSpPr>
            <a:spLocks noGrp="1"/>
          </p:cNvSpPr>
          <p:nvPr>
            <p:ph idx="1"/>
          </p:nvPr>
        </p:nvSpPr>
        <p:spPr>
          <a:xfrm>
            <a:off x="228600" y="1447800"/>
            <a:ext cx="8382000" cy="5181600"/>
          </a:xfrm>
        </p:spPr>
        <p:txBody>
          <a:bodyPr>
            <a:normAutofit lnSpcReduction="10000"/>
          </a:bodyPr>
          <a:p>
            <a:pPr>
              <a:lnSpc>
                <a:spcPct val="150000"/>
              </a:lnSpc>
              <a:buNone/>
            </a:pPr>
            <a:r>
              <a:rPr dirty="0" sz="2600" lang="en-US"/>
              <a:t>	</a:t>
            </a:r>
            <a:r>
              <a:rPr b="1" dirty="0" sz="2600" lang="en-US"/>
              <a:t>Early complications </a:t>
            </a:r>
            <a:r>
              <a:rPr dirty="0" sz="2600" lang="en-US"/>
              <a:t>include </a:t>
            </a:r>
          </a:p>
          <a:p>
            <a:pPr lvl="1">
              <a:lnSpc>
                <a:spcPct val="150000"/>
              </a:lnSpc>
            </a:pPr>
            <a:r>
              <a:rPr dirty="0" lang="en-US"/>
              <a:t>shock, </a:t>
            </a:r>
          </a:p>
          <a:p>
            <a:pPr lvl="1">
              <a:lnSpc>
                <a:spcPct val="150000"/>
              </a:lnSpc>
            </a:pPr>
            <a:r>
              <a:rPr dirty="0" lang="en-US"/>
              <a:t>fat embolism, </a:t>
            </a:r>
          </a:p>
          <a:p>
            <a:pPr lvl="1">
              <a:lnSpc>
                <a:spcPct val="150000"/>
              </a:lnSpc>
            </a:pPr>
            <a:r>
              <a:rPr dirty="0" lang="en-US"/>
              <a:t>compartment syndrome</a:t>
            </a:r>
          </a:p>
          <a:p>
            <a:pPr lvl="1">
              <a:lnSpc>
                <a:spcPct val="150000"/>
              </a:lnSpc>
            </a:pPr>
            <a:r>
              <a:rPr dirty="0" lang="en-US"/>
              <a:t>deep vein thrombosis, </a:t>
            </a:r>
          </a:p>
          <a:p>
            <a:pPr lvl="1">
              <a:lnSpc>
                <a:spcPct val="150000"/>
              </a:lnSpc>
            </a:pPr>
            <a:r>
              <a:rPr dirty="0" lang="en-US"/>
              <a:t>Thrombo-embolism(pulmonary embolism), </a:t>
            </a:r>
          </a:p>
          <a:p>
            <a:pPr lvl="1">
              <a:lnSpc>
                <a:spcPct val="150000"/>
              </a:lnSpc>
            </a:pPr>
            <a:r>
              <a:rPr dirty="0" lang="en-US"/>
              <a:t>disseminated intravascular coagulopathy,</a:t>
            </a:r>
          </a:p>
          <a:p>
            <a:pPr lvl="1">
              <a:lnSpc>
                <a:spcPct val="150000"/>
              </a:lnSpc>
            </a:pPr>
            <a:r>
              <a:rPr dirty="0" lang="en-US"/>
              <a:t>infection.</a:t>
            </a:r>
          </a:p>
        </p:txBody>
      </p:sp>
      <p:sp>
        <p:nvSpPr>
          <p:cNvPr id="1048900" name="Title 3"/>
          <p:cNvSpPr>
            <a:spLocks noGrp="1"/>
          </p:cNvSpPr>
          <p:nvPr>
            <p:ph type="title"/>
          </p:nvPr>
        </p:nvSpPr>
        <p:spPr>
          <a:xfrm>
            <a:off x="762000" y="609600"/>
            <a:ext cx="7772400" cy="811213"/>
          </a:xfrm>
        </p:spPr>
        <p:txBody>
          <a:bodyPr/>
          <a:p>
            <a:r>
              <a:rPr b="1" dirty="0" lang="en-US"/>
              <a:t>Complications of Fractures</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899">
                                            <p:txEl>
                                              <p:pRg st="0" end="0"/>
                                            </p:txEl>
                                          </p:spTgt>
                                        </p:tgtEl>
                                        <p:attrNameLst>
                                          <p:attrName>style.visibility</p:attrName>
                                        </p:attrNameLst>
                                      </p:cBhvr>
                                      <p:to>
                                        <p:strVal val="visible"/>
                                      </p:to>
                                    </p:set>
                                    <p:animEffect transition="in" filter="blinds(horizontal)">
                                      <p:cBhvr>
                                        <p:cTn dur="2000" id="7"/>
                                        <p:tgtEl>
                                          <p:spTgt spid="1048899">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5">
                                  <p:stCondLst>
                                    <p:cond delay="0"/>
                                  </p:stCondLst>
                                  <p:childTnLst>
                                    <p:set>
                                      <p:cBhvr>
                                        <p:cTn dur="1" fill="hold" id="11">
                                          <p:stCondLst>
                                            <p:cond delay="0"/>
                                          </p:stCondLst>
                                        </p:cTn>
                                        <p:tgtEl>
                                          <p:spTgt spid="1048899">
                                            <p:txEl>
                                              <p:pRg st="1" end="1"/>
                                            </p:txEl>
                                          </p:spTgt>
                                        </p:tgtEl>
                                        <p:attrNameLst>
                                          <p:attrName>style.visibility</p:attrName>
                                        </p:attrNameLst>
                                      </p:cBhvr>
                                      <p:to>
                                        <p:strVal val="visible"/>
                                      </p:to>
                                    </p:set>
                                    <p:animEffect transition="in" filter="blinds(vertical)">
                                      <p:cBhvr>
                                        <p:cTn dur="1000" id="12"/>
                                        <p:tgtEl>
                                          <p:spTgt spid="1048899">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5">
                                  <p:stCondLst>
                                    <p:cond delay="0"/>
                                  </p:stCondLst>
                                  <p:childTnLst>
                                    <p:set>
                                      <p:cBhvr>
                                        <p:cTn dur="1" fill="hold" id="16">
                                          <p:stCondLst>
                                            <p:cond delay="0"/>
                                          </p:stCondLst>
                                        </p:cTn>
                                        <p:tgtEl>
                                          <p:spTgt spid="1048899">
                                            <p:txEl>
                                              <p:pRg st="2" end="2"/>
                                            </p:txEl>
                                          </p:spTgt>
                                        </p:tgtEl>
                                        <p:attrNameLst>
                                          <p:attrName>style.visibility</p:attrName>
                                        </p:attrNameLst>
                                      </p:cBhvr>
                                      <p:to>
                                        <p:strVal val="visible"/>
                                      </p:to>
                                    </p:set>
                                    <p:animEffect transition="in" filter="blinds(vertical)">
                                      <p:cBhvr>
                                        <p:cTn dur="1000" id="17"/>
                                        <p:tgtEl>
                                          <p:spTgt spid="1048899">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3" presetSubtype="5">
                                  <p:stCondLst>
                                    <p:cond delay="0"/>
                                  </p:stCondLst>
                                  <p:childTnLst>
                                    <p:set>
                                      <p:cBhvr>
                                        <p:cTn dur="1" fill="hold" id="21">
                                          <p:stCondLst>
                                            <p:cond delay="0"/>
                                          </p:stCondLst>
                                        </p:cTn>
                                        <p:tgtEl>
                                          <p:spTgt spid="1048899">
                                            <p:txEl>
                                              <p:pRg st="3" end="3"/>
                                            </p:txEl>
                                          </p:spTgt>
                                        </p:tgtEl>
                                        <p:attrNameLst>
                                          <p:attrName>style.visibility</p:attrName>
                                        </p:attrNameLst>
                                      </p:cBhvr>
                                      <p:to>
                                        <p:strVal val="visible"/>
                                      </p:to>
                                    </p:set>
                                    <p:animEffect transition="in" filter="blinds(vertical)">
                                      <p:cBhvr>
                                        <p:cTn dur="1000" id="22"/>
                                        <p:tgtEl>
                                          <p:spTgt spid="1048899">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3" presetSubtype="5">
                                  <p:stCondLst>
                                    <p:cond delay="0"/>
                                  </p:stCondLst>
                                  <p:childTnLst>
                                    <p:set>
                                      <p:cBhvr>
                                        <p:cTn dur="1" fill="hold" id="26">
                                          <p:stCondLst>
                                            <p:cond delay="0"/>
                                          </p:stCondLst>
                                        </p:cTn>
                                        <p:tgtEl>
                                          <p:spTgt spid="1048899">
                                            <p:txEl>
                                              <p:pRg st="4" end="4"/>
                                            </p:txEl>
                                          </p:spTgt>
                                        </p:tgtEl>
                                        <p:attrNameLst>
                                          <p:attrName>style.visibility</p:attrName>
                                        </p:attrNameLst>
                                      </p:cBhvr>
                                      <p:to>
                                        <p:strVal val="visible"/>
                                      </p:to>
                                    </p:set>
                                    <p:animEffect transition="in" filter="blinds(vertical)">
                                      <p:cBhvr>
                                        <p:cTn dur="1000" id="27"/>
                                        <p:tgtEl>
                                          <p:spTgt spid="1048899">
                                            <p:txEl>
                                              <p:pRg st="4" end="4"/>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3" presetSubtype="5">
                                  <p:stCondLst>
                                    <p:cond delay="0"/>
                                  </p:stCondLst>
                                  <p:childTnLst>
                                    <p:set>
                                      <p:cBhvr>
                                        <p:cTn dur="1" fill="hold" id="31">
                                          <p:stCondLst>
                                            <p:cond delay="0"/>
                                          </p:stCondLst>
                                        </p:cTn>
                                        <p:tgtEl>
                                          <p:spTgt spid="1048899">
                                            <p:txEl>
                                              <p:pRg st="5" end="5"/>
                                            </p:txEl>
                                          </p:spTgt>
                                        </p:tgtEl>
                                        <p:attrNameLst>
                                          <p:attrName>style.visibility</p:attrName>
                                        </p:attrNameLst>
                                      </p:cBhvr>
                                      <p:to>
                                        <p:strVal val="visible"/>
                                      </p:to>
                                    </p:set>
                                    <p:animEffect transition="in" filter="blinds(vertical)">
                                      <p:cBhvr>
                                        <p:cTn dur="1000" id="32"/>
                                        <p:tgtEl>
                                          <p:spTgt spid="1048899">
                                            <p:txEl>
                                              <p:pRg st="5" end="5"/>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3" presetSubtype="5">
                                  <p:stCondLst>
                                    <p:cond delay="0"/>
                                  </p:stCondLst>
                                  <p:childTnLst>
                                    <p:set>
                                      <p:cBhvr>
                                        <p:cTn dur="1" fill="hold" id="36">
                                          <p:stCondLst>
                                            <p:cond delay="0"/>
                                          </p:stCondLst>
                                        </p:cTn>
                                        <p:tgtEl>
                                          <p:spTgt spid="1048899">
                                            <p:txEl>
                                              <p:pRg st="6" end="6"/>
                                            </p:txEl>
                                          </p:spTgt>
                                        </p:tgtEl>
                                        <p:attrNameLst>
                                          <p:attrName>style.visibility</p:attrName>
                                        </p:attrNameLst>
                                      </p:cBhvr>
                                      <p:to>
                                        <p:strVal val="visible"/>
                                      </p:to>
                                    </p:set>
                                    <p:animEffect transition="in" filter="blinds(vertical)">
                                      <p:cBhvr>
                                        <p:cTn dur="1000" id="37"/>
                                        <p:tgtEl>
                                          <p:spTgt spid="1048899">
                                            <p:txEl>
                                              <p:pRg st="6" end="6"/>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3" presetSubtype="5">
                                  <p:stCondLst>
                                    <p:cond delay="0"/>
                                  </p:stCondLst>
                                  <p:childTnLst>
                                    <p:set>
                                      <p:cBhvr>
                                        <p:cTn dur="1" fill="hold" id="41">
                                          <p:stCondLst>
                                            <p:cond delay="0"/>
                                          </p:stCondLst>
                                        </p:cTn>
                                        <p:tgtEl>
                                          <p:spTgt spid="1048899">
                                            <p:txEl>
                                              <p:pRg st="7" end="7"/>
                                            </p:txEl>
                                          </p:spTgt>
                                        </p:tgtEl>
                                        <p:attrNameLst>
                                          <p:attrName>style.visibility</p:attrName>
                                        </p:attrNameLst>
                                      </p:cBhvr>
                                      <p:to>
                                        <p:strVal val="visible"/>
                                      </p:to>
                                    </p:set>
                                    <p:animEffect transition="in" filter="blinds(vertical)">
                                      <p:cBhvr>
                                        <p:cTn dur="1000" id="42"/>
                                        <p:tgtEl>
                                          <p:spTgt spid="1048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901" name="Title 1"/>
          <p:cNvSpPr>
            <a:spLocks noGrp="1"/>
          </p:cNvSpPr>
          <p:nvPr>
            <p:ph type="title"/>
          </p:nvPr>
        </p:nvSpPr>
        <p:spPr>
          <a:xfrm>
            <a:off x="914400" y="609599"/>
            <a:ext cx="7772400" cy="811213"/>
          </a:xfrm>
        </p:spPr>
        <p:txBody>
          <a:bodyPr/>
          <a:p>
            <a:r>
              <a:rPr dirty="0" sz="3600" i="1" lang="en-GB"/>
              <a:t>Cont’d...</a:t>
            </a:r>
            <a:endParaRPr dirty="0" sz="3600" i="1" lang="fr-FR"/>
          </a:p>
        </p:txBody>
      </p:sp>
      <p:sp>
        <p:nvSpPr>
          <p:cNvPr id="1048902" name="Content Placeholder 2"/>
          <p:cNvSpPr>
            <a:spLocks noGrp="1"/>
          </p:cNvSpPr>
          <p:nvPr>
            <p:ph idx="1"/>
          </p:nvPr>
        </p:nvSpPr>
        <p:spPr>
          <a:xfrm>
            <a:off x="533400" y="1447800"/>
            <a:ext cx="8534400" cy="4530725"/>
          </a:xfrm>
        </p:spPr>
        <p:txBody>
          <a:bodyPr/>
          <a:p>
            <a:pPr>
              <a:lnSpc>
                <a:spcPct val="150000"/>
              </a:lnSpc>
              <a:buNone/>
            </a:pPr>
            <a:r>
              <a:rPr b="1" dirty="0" lang="en-US"/>
              <a:t>Delayed</a:t>
            </a:r>
            <a:r>
              <a:rPr dirty="0" lang="en-US"/>
              <a:t> complications include: </a:t>
            </a:r>
          </a:p>
          <a:p>
            <a:pPr lvl="1">
              <a:lnSpc>
                <a:spcPct val="150000"/>
              </a:lnSpc>
            </a:pPr>
            <a:r>
              <a:rPr dirty="0" sz="2800" lang="en-US"/>
              <a:t>delayed union and nonunion,</a:t>
            </a:r>
          </a:p>
          <a:p>
            <a:pPr lvl="1">
              <a:lnSpc>
                <a:spcPct val="150000"/>
              </a:lnSpc>
            </a:pPr>
            <a:r>
              <a:rPr dirty="0" sz="2800" lang="en-US" err="1"/>
              <a:t>avascular</a:t>
            </a:r>
            <a:r>
              <a:rPr dirty="0" sz="2800" lang="en-US"/>
              <a:t> necrosis of bone, </a:t>
            </a:r>
          </a:p>
          <a:p>
            <a:pPr lvl="1">
              <a:lnSpc>
                <a:spcPct val="150000"/>
              </a:lnSpc>
            </a:pPr>
            <a:r>
              <a:rPr dirty="0" sz="2800" lang="en-US"/>
              <a:t>reaction to internal fixation devices, </a:t>
            </a:r>
          </a:p>
          <a:p>
            <a:pPr lvl="1">
              <a:lnSpc>
                <a:spcPct val="150000"/>
              </a:lnSpc>
            </a:pPr>
            <a:r>
              <a:rPr dirty="0" sz="2800" lang="en-US"/>
              <a:t>complex regional pain syndrome (formerly called reflex sympathetic dystrophy), and </a:t>
            </a:r>
          </a:p>
          <a:p>
            <a:pPr lvl="1">
              <a:lnSpc>
                <a:spcPct val="150000"/>
              </a:lnSpc>
            </a:pPr>
            <a:r>
              <a:rPr dirty="0" sz="2800" lang="en-US"/>
              <a:t>heterotrophic ossification</a:t>
            </a:r>
            <a:endParaRPr dirty="0" sz="2800"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635" name="Title 1"/>
          <p:cNvSpPr>
            <a:spLocks noGrp="1"/>
          </p:cNvSpPr>
          <p:nvPr>
            <p:ph type="title"/>
          </p:nvPr>
        </p:nvSpPr>
        <p:spPr/>
        <p:txBody>
          <a:bodyPr/>
          <a:p>
            <a:r>
              <a:rPr dirty="0" lang="en-US"/>
              <a:t>2.Stages of Intramembranous</a:t>
            </a:r>
            <a:br>
              <a:rPr dirty="0" lang="en-US"/>
            </a:br>
            <a:r>
              <a:rPr dirty="0" lang="en-US"/>
              <a:t>Ossification</a:t>
            </a:r>
          </a:p>
        </p:txBody>
      </p:sp>
      <p:pic>
        <p:nvPicPr>
          <p:cNvPr id="2097156"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76200" y="1524000"/>
            <a:ext cx="8915400" cy="5029200"/>
          </a:xfrm>
          <a:prstGeom prst="rect"/>
          <a:noFill/>
          <a:ln>
            <a:noFill/>
          </a:ln>
          <a:effec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903" name="Title 1"/>
          <p:cNvSpPr>
            <a:spLocks noGrp="1"/>
          </p:cNvSpPr>
          <p:nvPr>
            <p:ph type="ctrTitle"/>
          </p:nvPr>
        </p:nvSpPr>
        <p:spPr>
          <a:xfrm>
            <a:off x="1066800" y="3733800"/>
            <a:ext cx="7620000" cy="2133600"/>
          </a:xfrm>
          <a:solidFill>
            <a:schemeClr val="accent1"/>
          </a:solidFill>
        </p:spPr>
        <p:style>
          <a:lnRef idx="0">
            <a:schemeClr val="accent5"/>
          </a:lnRef>
          <a:fillRef idx="3">
            <a:schemeClr val="accent5"/>
          </a:fillRef>
          <a:effectRef idx="3">
            <a:schemeClr val="accent5"/>
          </a:effectRef>
          <a:fontRef idx="minor">
            <a:schemeClr val="lt1"/>
          </a:fontRef>
        </p:style>
        <p:txBody>
          <a:bodyPr/>
          <a:p>
            <a:pPr algn="l"/>
            <a:r>
              <a:rPr b="1" dirty="0" sz="3600" lang="en-US">
                <a:solidFill>
                  <a:srgbClr val="002060"/>
                </a:solidFill>
              </a:rPr>
              <a:t>MUSCULOSKELETAL </a:t>
            </a:r>
            <a:br>
              <a:rPr b="1" dirty="0" sz="3600" lang="en-US">
                <a:solidFill>
                  <a:srgbClr val="002060"/>
                </a:solidFill>
              </a:rPr>
            </a:br>
            <a:r>
              <a:rPr b="1" dirty="0" sz="3600" lang="en-US">
                <a:solidFill>
                  <a:srgbClr val="002060"/>
                </a:solidFill>
              </a:rPr>
              <a:t>CARE MODALITIES</a:t>
            </a:r>
          </a:p>
        </p:txBody>
      </p:sp>
      <p:pic>
        <p:nvPicPr>
          <p:cNvPr id="2097177" name="Picture 3" descr="C:\Users\The Bates Family\AppData\Local\Microsoft\Windows\Temporary Internet Files\Content.IE5\RKAUVZJT\MCSO02952_0000[1].wmf"/>
          <p:cNvPicPr>
            <a:picLocks noChangeAspect="1" noChangeArrowheads="1"/>
          </p:cNvPicPr>
          <p:nvPr/>
        </p:nvPicPr>
        <p:blipFill>
          <a:blip xmlns:r="http://schemas.openxmlformats.org/officeDocument/2006/relationships" r:embed="rId1" cstate="print"/>
          <a:srcRect/>
          <a:stretch>
            <a:fillRect/>
          </a:stretch>
        </p:blipFill>
        <p:spPr bwMode="auto">
          <a:xfrm>
            <a:off x="5486400" y="932329"/>
            <a:ext cx="3352800" cy="4782671"/>
          </a:xfrm>
          <a:prstGeom prst="rect"/>
          <a:noFill/>
        </p:spPr>
      </p:pic>
    </p:spTree>
  </p:cSld>
  <p:clrMapOvr>
    <a:masterClrMapping/>
  </p:clrMapOvr>
  <p:transition>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907" name="Title 1"/>
          <p:cNvSpPr>
            <a:spLocks noGrp="1"/>
          </p:cNvSpPr>
          <p:nvPr>
            <p:ph type="title"/>
          </p:nvPr>
        </p:nvSpPr>
        <p:spPr>
          <a:xfrm>
            <a:off x="914400" y="457199"/>
            <a:ext cx="7772400" cy="963613"/>
          </a:xfrm>
          <a:noFill/>
        </p:spPr>
        <p:style>
          <a:lnRef idx="0">
            <a:schemeClr val="accent6"/>
          </a:lnRef>
          <a:fillRef idx="3">
            <a:schemeClr val="accent6"/>
          </a:fillRef>
          <a:effectRef idx="3">
            <a:schemeClr val="accent6"/>
          </a:effectRef>
          <a:fontRef idx="minor">
            <a:schemeClr val="lt1"/>
          </a:fontRef>
        </p:style>
        <p:txBody>
          <a:bodyPr>
            <a:normAutofit/>
          </a:bodyPr>
          <a:p>
            <a:pPr algn="ctr"/>
            <a:r>
              <a:rPr b="1" dirty="0" sz="3600" lang="en-US">
                <a:solidFill>
                  <a:schemeClr val="tx1"/>
                </a:solidFill>
                <a:latin typeface="+mj-lt"/>
              </a:rPr>
              <a:t>TRACTION</a:t>
            </a:r>
            <a:endParaRPr b="1" dirty="0" sz="2800" lang="en-US"/>
          </a:p>
        </p:txBody>
      </p:sp>
      <p:sp>
        <p:nvSpPr>
          <p:cNvPr id="1048908" name="Content Placeholder 2"/>
          <p:cNvSpPr>
            <a:spLocks noGrp="1"/>
          </p:cNvSpPr>
          <p:nvPr>
            <p:ph idx="1"/>
          </p:nvPr>
        </p:nvSpPr>
        <p:spPr>
          <a:xfrm>
            <a:off x="914400" y="1828800"/>
            <a:ext cx="8077200" cy="4530725"/>
          </a:xfrm>
        </p:spPr>
        <p:txBody>
          <a:bodyPr>
            <a:normAutofit/>
          </a:bodyPr>
          <a:p>
            <a:pPr>
              <a:buNone/>
            </a:pPr>
            <a:endParaRPr dirty="0" sz="2400" lang="en-US"/>
          </a:p>
          <a:p>
            <a:pPr>
              <a:buFont typeface="Wingdings" pitchFamily="2" charset="2"/>
              <a:buChar char="q"/>
            </a:pPr>
            <a:endParaRPr dirty="0" sz="2400" lang="en-US"/>
          </a:p>
        </p:txBody>
      </p:sp>
      <p:sp>
        <p:nvSpPr>
          <p:cNvPr id="1048909" name="Rectangle 4"/>
          <p:cNvSpPr/>
          <p:nvPr/>
        </p:nvSpPr>
        <p:spPr>
          <a:xfrm>
            <a:off x="609600" y="1641217"/>
            <a:ext cx="8077200" cy="5016758"/>
          </a:xfrm>
          <a:prstGeom prst="rect"/>
        </p:spPr>
        <p:txBody>
          <a:bodyPr wrap="square">
            <a:spAutoFit/>
          </a:bodyPr>
          <a:p>
            <a:r>
              <a:rPr dirty="0" sz="3200" lang="en-US">
                <a:cs typeface="Times New Roman" pitchFamily="18" charset="0"/>
              </a:rPr>
              <a:t>Traction is pulling bones directly or indirectly in order to reduce and hold fractures.</a:t>
            </a:r>
          </a:p>
          <a:p>
            <a:endParaRPr dirty="0" sz="3200" lang="en-US">
              <a:cs typeface="Times New Roman" pitchFamily="18" charset="0"/>
            </a:endParaRPr>
          </a:p>
          <a:p>
            <a:r>
              <a:rPr dirty="0" sz="3200" lang="en-US"/>
              <a:t>This is </a:t>
            </a:r>
            <a:r>
              <a:rPr b="1" dirty="0" sz="3200" lang="en-US"/>
              <a:t>used to maintain fractures</a:t>
            </a:r>
            <a:r>
              <a:rPr dirty="0" sz="3200" lang="en-US"/>
              <a:t> apart but allowing </a:t>
            </a:r>
            <a:r>
              <a:rPr b="1" dirty="0" sz="3200" lang="en-US"/>
              <a:t>sufficient contact for healing.</a:t>
            </a:r>
            <a:endParaRPr dirty="0" sz="3200" lang="en-US">
              <a:cs typeface="Times New Roman" pitchFamily="18" charset="0"/>
            </a:endParaRPr>
          </a:p>
          <a:p>
            <a:endParaRPr dirty="0" sz="3200" lang="en-US">
              <a:cs typeface="Times New Roman" pitchFamily="18" charset="0"/>
            </a:endParaRPr>
          </a:p>
          <a:p>
            <a:endParaRPr dirty="0" sz="3200" lang="en-US">
              <a:cs typeface="Times New Roman" pitchFamily="18" charset="0"/>
            </a:endParaRPr>
          </a:p>
          <a:p>
            <a:endParaRPr dirty="0" sz="3200" lang="en-US"/>
          </a:p>
        </p:txBody>
      </p:sp>
    </p:spTree>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910" name="Title 1"/>
          <p:cNvSpPr>
            <a:spLocks noGrp="1"/>
          </p:cNvSpPr>
          <p:nvPr>
            <p:ph type="title"/>
          </p:nvPr>
        </p:nvSpPr>
        <p:spPr>
          <a:xfrm>
            <a:off x="762000" y="609599"/>
            <a:ext cx="7772400" cy="811213"/>
          </a:xfrm>
        </p:spPr>
        <p:txBody>
          <a:bodyPr>
            <a:normAutofit/>
          </a:bodyPr>
          <a:p>
            <a:r>
              <a:rPr b="1" dirty="0" sz="3800" lang="en-US">
                <a:latin typeface="Times New Roman" pitchFamily="18" charset="0"/>
                <a:cs typeface="Times New Roman" pitchFamily="18" charset="0"/>
              </a:rPr>
              <a:t>Uses</a:t>
            </a:r>
            <a:r>
              <a:rPr b="1" dirty="0" sz="3200" lang="en-US">
                <a:latin typeface="Times New Roman" pitchFamily="18" charset="0"/>
                <a:cs typeface="Times New Roman" pitchFamily="18" charset="0"/>
              </a:rPr>
              <a:t>:</a:t>
            </a:r>
            <a:endParaRPr b="1" dirty="0" sz="3200" lang="en-US" u="sng">
              <a:latin typeface="Times New Roman" pitchFamily="18" charset="0"/>
              <a:cs typeface="Times New Roman" pitchFamily="18" charset="0"/>
            </a:endParaRPr>
          </a:p>
        </p:txBody>
      </p:sp>
      <p:sp>
        <p:nvSpPr>
          <p:cNvPr id="1048911" name="Content Placeholder 2"/>
          <p:cNvSpPr>
            <a:spLocks noGrp="1"/>
          </p:cNvSpPr>
          <p:nvPr>
            <p:ph idx="1"/>
          </p:nvPr>
        </p:nvSpPr>
        <p:spPr>
          <a:xfrm>
            <a:off x="457200" y="1371600"/>
            <a:ext cx="8153400" cy="4530725"/>
          </a:xfrm>
        </p:spPr>
        <p:txBody>
          <a:bodyPr>
            <a:noAutofit/>
          </a:bodyPr>
          <a:p>
            <a:pPr>
              <a:lnSpc>
                <a:spcPct val="150000"/>
              </a:lnSpc>
            </a:pPr>
            <a:r>
              <a:rPr dirty="0" sz="3000" lang="en-US">
                <a:cs typeface="Times New Roman" pitchFamily="18" charset="0"/>
              </a:rPr>
              <a:t>to minimize muscle spasms</a:t>
            </a:r>
          </a:p>
          <a:p>
            <a:pPr>
              <a:lnSpc>
                <a:spcPct val="150000"/>
              </a:lnSpc>
            </a:pPr>
            <a:r>
              <a:rPr dirty="0" sz="3000" lang="en-US">
                <a:cs typeface="Times New Roman" pitchFamily="18" charset="0"/>
              </a:rPr>
              <a:t>to reduce a fracture</a:t>
            </a:r>
          </a:p>
          <a:p>
            <a:pPr>
              <a:lnSpc>
                <a:spcPct val="150000"/>
              </a:lnSpc>
            </a:pPr>
            <a:r>
              <a:rPr dirty="0" sz="3000" lang="en-US">
                <a:cs typeface="Times New Roman" pitchFamily="18" charset="0"/>
              </a:rPr>
              <a:t>To align bones in the right planes</a:t>
            </a:r>
          </a:p>
          <a:p>
            <a:pPr>
              <a:lnSpc>
                <a:spcPct val="150000"/>
              </a:lnSpc>
            </a:pPr>
            <a:r>
              <a:rPr dirty="0" sz="3000" lang="en-US">
                <a:cs typeface="Times New Roman" pitchFamily="18" charset="0"/>
              </a:rPr>
              <a:t>To immobilize fractures</a:t>
            </a:r>
          </a:p>
          <a:p>
            <a:pPr>
              <a:lnSpc>
                <a:spcPct val="150000"/>
              </a:lnSpc>
            </a:pPr>
            <a:r>
              <a:rPr dirty="0" sz="3000" lang="en-US">
                <a:cs typeface="Times New Roman" pitchFamily="18" charset="0"/>
              </a:rPr>
              <a:t>to reduce deformity</a:t>
            </a:r>
          </a:p>
          <a:p>
            <a:pPr>
              <a:lnSpc>
                <a:spcPct val="150000"/>
              </a:lnSpc>
            </a:pPr>
            <a:r>
              <a:rPr dirty="0" sz="3000" lang="en-US">
                <a:cs typeface="Times New Roman" pitchFamily="18" charset="0"/>
              </a:rPr>
              <a:t>to increase space between opposing surfaces.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11">
                                            <p:txEl>
                                              <p:pRg st="0" end="0"/>
                                            </p:txEl>
                                          </p:spTgt>
                                        </p:tgtEl>
                                        <p:attrNameLst>
                                          <p:attrName>style.visibility</p:attrName>
                                        </p:attrNameLst>
                                      </p:cBhvr>
                                      <p:to>
                                        <p:strVal val="visible"/>
                                      </p:to>
                                    </p:set>
                                    <p:anim calcmode="lin" valueType="num">
                                      <p:cBhvr additive="base">
                                        <p:cTn dur="500" fill="hold" id="7"/>
                                        <p:tgtEl>
                                          <p:spTgt spid="104891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11">
                                            <p:txEl>
                                              <p:pRg st="1" end="1"/>
                                            </p:txEl>
                                          </p:spTgt>
                                        </p:tgtEl>
                                        <p:attrNameLst>
                                          <p:attrName>style.visibility</p:attrName>
                                        </p:attrNameLst>
                                      </p:cBhvr>
                                      <p:to>
                                        <p:strVal val="visible"/>
                                      </p:to>
                                    </p:set>
                                    <p:anim calcmode="lin" valueType="num">
                                      <p:cBhvr additive="base">
                                        <p:cTn dur="500" fill="hold" id="13"/>
                                        <p:tgtEl>
                                          <p:spTgt spid="1048911">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911">
                                            <p:txEl>
                                              <p:pRg st="2" end="2"/>
                                            </p:txEl>
                                          </p:spTgt>
                                        </p:tgtEl>
                                        <p:attrNameLst>
                                          <p:attrName>style.visibility</p:attrName>
                                        </p:attrNameLst>
                                      </p:cBhvr>
                                      <p:to>
                                        <p:strVal val="visible"/>
                                      </p:to>
                                    </p:set>
                                    <p:anim calcmode="lin" valueType="num">
                                      <p:cBhvr additive="base">
                                        <p:cTn dur="500" fill="hold" id="19"/>
                                        <p:tgtEl>
                                          <p:spTgt spid="1048911">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911">
                                            <p:txEl>
                                              <p:pRg st="3" end="3"/>
                                            </p:txEl>
                                          </p:spTgt>
                                        </p:tgtEl>
                                        <p:attrNameLst>
                                          <p:attrName>style.visibility</p:attrName>
                                        </p:attrNameLst>
                                      </p:cBhvr>
                                      <p:to>
                                        <p:strVal val="visible"/>
                                      </p:to>
                                    </p:set>
                                    <p:anim calcmode="lin" valueType="num">
                                      <p:cBhvr additive="base">
                                        <p:cTn dur="500" fill="hold" id="25"/>
                                        <p:tgtEl>
                                          <p:spTgt spid="1048911">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9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911">
                                            <p:txEl>
                                              <p:pRg st="4" end="4"/>
                                            </p:txEl>
                                          </p:spTgt>
                                        </p:tgtEl>
                                        <p:attrNameLst>
                                          <p:attrName>style.visibility</p:attrName>
                                        </p:attrNameLst>
                                      </p:cBhvr>
                                      <p:to>
                                        <p:strVal val="visible"/>
                                      </p:to>
                                    </p:set>
                                    <p:anim calcmode="lin" valueType="num">
                                      <p:cBhvr additive="base">
                                        <p:cTn dur="500" fill="hold" id="31"/>
                                        <p:tgtEl>
                                          <p:spTgt spid="1048911">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9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911">
                                            <p:txEl>
                                              <p:pRg st="5" end="5"/>
                                            </p:txEl>
                                          </p:spTgt>
                                        </p:tgtEl>
                                        <p:attrNameLst>
                                          <p:attrName>style.visibility</p:attrName>
                                        </p:attrNameLst>
                                      </p:cBhvr>
                                      <p:to>
                                        <p:strVal val="visible"/>
                                      </p:to>
                                    </p:set>
                                    <p:anim calcmode="lin" valueType="num">
                                      <p:cBhvr additive="base">
                                        <p:cTn dur="500" fill="hold" id="37"/>
                                        <p:tgtEl>
                                          <p:spTgt spid="1048911">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9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1"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912" name="Title 1"/>
          <p:cNvSpPr>
            <a:spLocks noGrp="1"/>
          </p:cNvSpPr>
          <p:nvPr>
            <p:ph type="title"/>
          </p:nvPr>
        </p:nvSpPr>
        <p:spPr>
          <a:xfrm>
            <a:off x="685800" y="731838"/>
            <a:ext cx="7620000" cy="639762"/>
          </a:xfrm>
        </p:spPr>
        <p:txBody>
          <a:bodyPr>
            <a:normAutofit/>
          </a:bodyPr>
          <a:p>
            <a:r>
              <a:rPr dirty="0" sz="3200" i="1" lang="en-US"/>
              <a:t>Cont’d…</a:t>
            </a:r>
          </a:p>
        </p:txBody>
      </p:sp>
      <p:sp>
        <p:nvSpPr>
          <p:cNvPr id="1048913" name="Content Placeholder 2"/>
          <p:cNvSpPr>
            <a:spLocks noGrp="1"/>
          </p:cNvSpPr>
          <p:nvPr>
            <p:ph idx="1"/>
          </p:nvPr>
        </p:nvSpPr>
        <p:spPr>
          <a:xfrm>
            <a:off x="457200" y="1524000"/>
            <a:ext cx="8229600" cy="5029200"/>
          </a:xfrm>
        </p:spPr>
        <p:txBody>
          <a:bodyPr>
            <a:normAutofit/>
          </a:bodyPr>
          <a:p>
            <a:pPr>
              <a:lnSpc>
                <a:spcPct val="150000"/>
              </a:lnSpc>
            </a:pPr>
            <a:r>
              <a:rPr dirty="0" lang="en-US">
                <a:cs typeface="Times New Roman" pitchFamily="18" charset="0"/>
              </a:rPr>
              <a:t>Used primarily as a short-term intervention until other modalities, such as external or internal fixation, are possible.</a:t>
            </a:r>
          </a:p>
          <a:p>
            <a:pPr>
              <a:lnSpc>
                <a:spcPct val="150000"/>
              </a:lnSpc>
            </a:pPr>
            <a:r>
              <a:rPr dirty="0" lang="en-US">
                <a:cs typeface="Times New Roman" pitchFamily="18" charset="0"/>
              </a:rPr>
              <a:t>This reduces the risk of disuse syndrome and minimizes the length of hospitalization, often allowing the patient to be cared for in the home setting.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13">
                                            <p:txEl>
                                              <p:pRg st="0" end="0"/>
                                            </p:txEl>
                                          </p:spTgt>
                                        </p:tgtEl>
                                        <p:attrNameLst>
                                          <p:attrName>style.visibility</p:attrName>
                                        </p:attrNameLst>
                                      </p:cBhvr>
                                      <p:to>
                                        <p:strVal val="visible"/>
                                      </p:to>
                                    </p:set>
                                    <p:anim calcmode="lin" valueType="num">
                                      <p:cBhvr additive="base">
                                        <p:cTn dur="500" fill="hold" id="7"/>
                                        <p:tgtEl>
                                          <p:spTgt spid="104891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13">
                                            <p:txEl>
                                              <p:pRg st="1" end="1"/>
                                            </p:txEl>
                                          </p:spTgt>
                                        </p:tgtEl>
                                        <p:attrNameLst>
                                          <p:attrName>style.visibility</p:attrName>
                                        </p:attrNameLst>
                                      </p:cBhvr>
                                      <p:to>
                                        <p:strVal val="visible"/>
                                      </p:to>
                                    </p:set>
                                    <p:anim calcmode="lin" valueType="num">
                                      <p:cBhvr additive="base">
                                        <p:cTn dur="500" fill="hold" id="13"/>
                                        <p:tgtEl>
                                          <p:spTgt spid="1048913">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914" name="Title 1"/>
          <p:cNvSpPr>
            <a:spLocks noGrp="1"/>
          </p:cNvSpPr>
          <p:nvPr>
            <p:ph type="title"/>
          </p:nvPr>
        </p:nvSpPr>
        <p:spPr>
          <a:xfrm>
            <a:off x="609600" y="731838"/>
            <a:ext cx="8229600" cy="639762"/>
          </a:xfrm>
        </p:spPr>
        <p:txBody>
          <a:bodyPr>
            <a:noAutofit/>
          </a:bodyPr>
          <a:p>
            <a:r>
              <a:rPr b="1" dirty="0" sz="3800" lang="en-US">
                <a:cs typeface="Aharoni" pitchFamily="2" charset="-79"/>
              </a:rPr>
              <a:t>Principles of Effective Traction</a:t>
            </a:r>
          </a:p>
        </p:txBody>
      </p:sp>
      <p:sp>
        <p:nvSpPr>
          <p:cNvPr id="1048915" name="Content Placeholder 2"/>
          <p:cNvSpPr>
            <a:spLocks noGrp="1"/>
          </p:cNvSpPr>
          <p:nvPr>
            <p:ph idx="1"/>
          </p:nvPr>
        </p:nvSpPr>
        <p:spPr>
          <a:xfrm>
            <a:off x="457200" y="1524000"/>
            <a:ext cx="8229600" cy="5105400"/>
          </a:xfrm>
        </p:spPr>
        <p:txBody>
          <a:bodyPr>
            <a:normAutofit fontScale="96429" lnSpcReduction="10000"/>
          </a:bodyPr>
          <a:p>
            <a:pPr>
              <a:lnSpc>
                <a:spcPct val="150000"/>
              </a:lnSpc>
              <a:buFont typeface="Wingdings" pitchFamily="2" charset="2"/>
              <a:buChar char="ü"/>
            </a:pPr>
            <a:r>
              <a:rPr dirty="0" sz="2800" lang="en-US">
                <a:cs typeface="Times New Roman" pitchFamily="18" charset="0"/>
              </a:rPr>
              <a:t>There must be a counter traction </a:t>
            </a:r>
          </a:p>
          <a:p>
            <a:pPr>
              <a:lnSpc>
                <a:spcPct val="150000"/>
              </a:lnSpc>
              <a:buFont typeface="Wingdings" pitchFamily="2" charset="2"/>
              <a:buChar char="ü"/>
            </a:pPr>
            <a:r>
              <a:rPr dirty="0" sz="2800" lang="en-US">
                <a:cs typeface="Times New Roman" pitchFamily="18" charset="0"/>
              </a:rPr>
              <a:t>Must be continuous to be effective in reducing and immobilizing fractures.</a:t>
            </a:r>
          </a:p>
          <a:p>
            <a:pPr>
              <a:lnSpc>
                <a:spcPct val="150000"/>
              </a:lnSpc>
              <a:buFont typeface="Wingdings" pitchFamily="2" charset="2"/>
              <a:buChar char="ü"/>
            </a:pPr>
            <a:r>
              <a:rPr dirty="0" sz="2800" lang="en-US">
                <a:cs typeface="Times New Roman" pitchFamily="18" charset="0"/>
              </a:rPr>
              <a:t>Skeletal traction is </a:t>
            </a:r>
            <a:r>
              <a:rPr dirty="0" sz="2800" i="1" lang="en-US">
                <a:cs typeface="Times New Roman" pitchFamily="18" charset="0"/>
              </a:rPr>
              <a:t>never interrupted.</a:t>
            </a:r>
          </a:p>
          <a:p>
            <a:pPr>
              <a:lnSpc>
                <a:spcPct val="150000"/>
              </a:lnSpc>
              <a:buFont typeface="Wingdings" pitchFamily="2" charset="2"/>
              <a:buChar char="ü"/>
            </a:pPr>
            <a:r>
              <a:rPr dirty="0" sz="2800" lang="en-US">
                <a:cs typeface="Times New Roman" pitchFamily="18" charset="0"/>
              </a:rPr>
              <a:t>Weights are not removed unless intermittent traction is prescribed.</a:t>
            </a:r>
          </a:p>
          <a:p>
            <a:pPr>
              <a:lnSpc>
                <a:spcPct val="150000"/>
              </a:lnSpc>
              <a:buFont typeface="Wingdings" pitchFamily="2" charset="2"/>
              <a:buChar char="ü"/>
            </a:pPr>
            <a:r>
              <a:rPr dirty="0" sz="2800" lang="en-US">
                <a:cs typeface="Times New Roman" pitchFamily="18" charset="0"/>
              </a:rPr>
              <a:t>Any factor that might reduce the effective pull or alter its resultant line of pull must be eliminated</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15">
                                            <p:txEl>
                                              <p:pRg st="0" end="0"/>
                                            </p:txEl>
                                          </p:spTgt>
                                        </p:tgtEl>
                                        <p:attrNameLst>
                                          <p:attrName>style.visibility</p:attrName>
                                        </p:attrNameLst>
                                      </p:cBhvr>
                                      <p:to>
                                        <p:strVal val="visible"/>
                                      </p:to>
                                    </p:set>
                                    <p:anim calcmode="lin" valueType="num">
                                      <p:cBhvr additive="base">
                                        <p:cTn dur="500" fill="hold" id="7"/>
                                        <p:tgtEl>
                                          <p:spTgt spid="104891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15">
                                            <p:txEl>
                                              <p:pRg st="1" end="1"/>
                                            </p:txEl>
                                          </p:spTgt>
                                        </p:tgtEl>
                                        <p:attrNameLst>
                                          <p:attrName>style.visibility</p:attrName>
                                        </p:attrNameLst>
                                      </p:cBhvr>
                                      <p:to>
                                        <p:strVal val="visible"/>
                                      </p:to>
                                    </p:set>
                                    <p:anim calcmode="lin" valueType="num">
                                      <p:cBhvr additive="base">
                                        <p:cTn dur="500" fill="hold" id="13"/>
                                        <p:tgtEl>
                                          <p:spTgt spid="1048915">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915">
                                            <p:txEl>
                                              <p:pRg st="2" end="2"/>
                                            </p:txEl>
                                          </p:spTgt>
                                        </p:tgtEl>
                                        <p:attrNameLst>
                                          <p:attrName>style.visibility</p:attrName>
                                        </p:attrNameLst>
                                      </p:cBhvr>
                                      <p:to>
                                        <p:strVal val="visible"/>
                                      </p:to>
                                    </p:set>
                                    <p:anim calcmode="lin" valueType="num">
                                      <p:cBhvr additive="base">
                                        <p:cTn dur="500" fill="hold" id="19"/>
                                        <p:tgtEl>
                                          <p:spTgt spid="1048915">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915">
                                            <p:txEl>
                                              <p:pRg st="3" end="3"/>
                                            </p:txEl>
                                          </p:spTgt>
                                        </p:tgtEl>
                                        <p:attrNameLst>
                                          <p:attrName>style.visibility</p:attrName>
                                        </p:attrNameLst>
                                      </p:cBhvr>
                                      <p:to>
                                        <p:strVal val="visible"/>
                                      </p:to>
                                    </p:set>
                                    <p:anim calcmode="lin" valueType="num">
                                      <p:cBhvr additive="base">
                                        <p:cTn dur="500" fill="hold" id="25"/>
                                        <p:tgtEl>
                                          <p:spTgt spid="1048915">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915">
                                            <p:txEl>
                                              <p:pRg st="4" end="4"/>
                                            </p:txEl>
                                          </p:spTgt>
                                        </p:tgtEl>
                                        <p:attrNameLst>
                                          <p:attrName>style.visibility</p:attrName>
                                        </p:attrNameLst>
                                      </p:cBhvr>
                                      <p:to>
                                        <p:strVal val="visible"/>
                                      </p:to>
                                    </p:set>
                                    <p:anim calcmode="lin" valueType="num">
                                      <p:cBhvr additive="base">
                                        <p:cTn dur="500" fill="hold" id="31"/>
                                        <p:tgtEl>
                                          <p:spTgt spid="1048915">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5"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916" name="Title 1"/>
          <p:cNvSpPr>
            <a:spLocks noGrp="1"/>
          </p:cNvSpPr>
          <p:nvPr>
            <p:ph type="title"/>
          </p:nvPr>
        </p:nvSpPr>
        <p:spPr>
          <a:xfrm>
            <a:off x="685800" y="838200"/>
            <a:ext cx="8229600" cy="563562"/>
          </a:xfrm>
        </p:spPr>
        <p:txBody>
          <a:bodyPr>
            <a:normAutofit/>
          </a:bodyPr>
          <a:p>
            <a:r>
              <a:rPr b="1" dirty="0" sz="2800" lang="en-US">
                <a:latin typeface="Times New Roman" pitchFamily="18" charset="0"/>
                <a:cs typeface="Times New Roman" pitchFamily="18" charset="0"/>
              </a:rPr>
              <a:t>Eliminated by:</a:t>
            </a:r>
          </a:p>
        </p:txBody>
      </p:sp>
      <p:sp>
        <p:nvSpPr>
          <p:cNvPr id="1048917" name="Content Placeholder 2"/>
          <p:cNvSpPr>
            <a:spLocks noGrp="1"/>
          </p:cNvSpPr>
          <p:nvPr>
            <p:ph idx="1"/>
          </p:nvPr>
        </p:nvSpPr>
        <p:spPr>
          <a:xfrm>
            <a:off x="457200" y="1524000"/>
            <a:ext cx="8229600" cy="5105400"/>
          </a:xfrm>
        </p:spPr>
        <p:txBody>
          <a:bodyPr>
            <a:normAutofit/>
          </a:bodyPr>
          <a:p>
            <a:pPr>
              <a:lnSpc>
                <a:spcPct val="150000"/>
              </a:lnSpc>
            </a:pPr>
            <a:r>
              <a:rPr dirty="0" lang="en-US">
                <a:cs typeface="Times New Roman" pitchFamily="18" charset="0"/>
              </a:rPr>
              <a:t>Placing patient in good body alignment in the center of the bed when traction is applied.</a:t>
            </a:r>
          </a:p>
          <a:p>
            <a:pPr>
              <a:lnSpc>
                <a:spcPct val="150000"/>
              </a:lnSpc>
            </a:pPr>
            <a:r>
              <a:rPr dirty="0" lang="en-US">
                <a:cs typeface="Times New Roman" pitchFamily="18" charset="0"/>
              </a:rPr>
              <a:t>Ensuring that ropes are unobstructed.</a:t>
            </a:r>
          </a:p>
          <a:p>
            <a:pPr>
              <a:lnSpc>
                <a:spcPct val="150000"/>
              </a:lnSpc>
            </a:pPr>
            <a:r>
              <a:rPr dirty="0" lang="en-US">
                <a:cs typeface="Times New Roman" pitchFamily="18" charset="0"/>
              </a:rPr>
              <a:t>Weights hanging freely and not resting on the bed or floor.</a:t>
            </a:r>
          </a:p>
          <a:p>
            <a:pPr>
              <a:lnSpc>
                <a:spcPct val="150000"/>
              </a:lnSpc>
            </a:pPr>
            <a:r>
              <a:rPr dirty="0" lang="en-US">
                <a:cs typeface="Times New Roman" pitchFamily="18" charset="0"/>
              </a:rPr>
              <a:t>Ensuring that knots in the rope or the footplate do not touch the pulley or the foot of the bed.</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17">
                                            <p:txEl>
                                              <p:pRg st="0" end="0"/>
                                            </p:txEl>
                                          </p:spTgt>
                                        </p:tgtEl>
                                        <p:attrNameLst>
                                          <p:attrName>style.visibility</p:attrName>
                                        </p:attrNameLst>
                                      </p:cBhvr>
                                      <p:to>
                                        <p:strVal val="visible"/>
                                      </p:to>
                                    </p:set>
                                    <p:anim calcmode="lin" valueType="num">
                                      <p:cBhvr additive="base">
                                        <p:cTn dur="500" fill="hold" id="7"/>
                                        <p:tgtEl>
                                          <p:spTgt spid="104891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17">
                                            <p:txEl>
                                              <p:pRg st="1" end="1"/>
                                            </p:txEl>
                                          </p:spTgt>
                                        </p:tgtEl>
                                        <p:attrNameLst>
                                          <p:attrName>style.visibility</p:attrName>
                                        </p:attrNameLst>
                                      </p:cBhvr>
                                      <p:to>
                                        <p:strVal val="visible"/>
                                      </p:to>
                                    </p:set>
                                    <p:anim calcmode="lin" valueType="num">
                                      <p:cBhvr additive="base">
                                        <p:cTn dur="500" fill="hold" id="13"/>
                                        <p:tgtEl>
                                          <p:spTgt spid="1048917">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917">
                                            <p:txEl>
                                              <p:pRg st="2" end="2"/>
                                            </p:txEl>
                                          </p:spTgt>
                                        </p:tgtEl>
                                        <p:attrNameLst>
                                          <p:attrName>style.visibility</p:attrName>
                                        </p:attrNameLst>
                                      </p:cBhvr>
                                      <p:to>
                                        <p:strVal val="visible"/>
                                      </p:to>
                                    </p:set>
                                    <p:anim calcmode="lin" valueType="num">
                                      <p:cBhvr additive="base">
                                        <p:cTn dur="500" fill="hold" id="19"/>
                                        <p:tgtEl>
                                          <p:spTgt spid="1048917">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917">
                                            <p:txEl>
                                              <p:pRg st="3" end="3"/>
                                            </p:txEl>
                                          </p:spTgt>
                                        </p:tgtEl>
                                        <p:attrNameLst>
                                          <p:attrName>style.visibility</p:attrName>
                                        </p:attrNameLst>
                                      </p:cBhvr>
                                      <p:to>
                                        <p:strVal val="visible"/>
                                      </p:to>
                                    </p:set>
                                    <p:anim calcmode="lin" valueType="num">
                                      <p:cBhvr additive="base">
                                        <p:cTn dur="500" fill="hold" id="25"/>
                                        <p:tgtEl>
                                          <p:spTgt spid="1048917">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9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7"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918" name="Title 1"/>
          <p:cNvSpPr>
            <a:spLocks noGrp="1"/>
          </p:cNvSpPr>
          <p:nvPr>
            <p:ph type="title"/>
          </p:nvPr>
        </p:nvSpPr>
        <p:spPr>
          <a:xfrm>
            <a:off x="914400" y="533400"/>
            <a:ext cx="7772400" cy="762000"/>
          </a:xfrm>
        </p:spPr>
        <p:txBody>
          <a:bodyPr>
            <a:normAutofit/>
          </a:bodyPr>
          <a:p>
            <a:r>
              <a:rPr b="1" dirty="0" sz="3600" lang="en-US">
                <a:cs typeface="Aharoni" pitchFamily="2" charset="-79"/>
              </a:rPr>
              <a:t>Methods of applying Traction </a:t>
            </a:r>
          </a:p>
        </p:txBody>
      </p:sp>
      <p:sp>
        <p:nvSpPr>
          <p:cNvPr id="1048919" name="Content Placeholder 2"/>
          <p:cNvSpPr>
            <a:spLocks noGrp="1"/>
          </p:cNvSpPr>
          <p:nvPr>
            <p:ph idx="1"/>
          </p:nvPr>
        </p:nvSpPr>
        <p:spPr>
          <a:xfrm>
            <a:off x="609600" y="1646237"/>
            <a:ext cx="7924800" cy="4602163"/>
          </a:xfrm>
        </p:spPr>
        <p:txBody>
          <a:bodyPr>
            <a:noAutofit/>
          </a:bodyPr>
          <a:p>
            <a:pPr>
              <a:buNone/>
            </a:pPr>
            <a:r>
              <a:rPr b="1" dirty="0" sz="2800" lang="en-US">
                <a:cs typeface="Times New Roman" pitchFamily="18" charset="0"/>
              </a:rPr>
              <a:t>1. Skin traction. </a:t>
            </a:r>
            <a:r>
              <a:rPr dirty="0" sz="2800" lang="en-US">
                <a:cs typeface="Times New Roman" pitchFamily="18" charset="0"/>
              </a:rPr>
              <a:t>The force is exerted tangentially along the skin by using adhesive strapping to attach the cord and weight e.g. Buck’s Extension </a:t>
            </a:r>
          </a:p>
          <a:p>
            <a:pPr>
              <a:buNone/>
            </a:pPr>
            <a:endParaRPr dirty="0" sz="2800" lang="en-US">
              <a:cs typeface="Times New Roman" pitchFamily="18" charset="0"/>
            </a:endParaRPr>
          </a:p>
        </p:txBody>
      </p:sp>
      <p:pic>
        <p:nvPicPr>
          <p:cNvPr id="2097178" name="Picture 2" descr="Related image"/>
          <p:cNvPicPr>
            <a:picLocks noChangeAspect="1" noChangeArrowheads="1"/>
          </p:cNvPicPr>
          <p:nvPr/>
        </p:nvPicPr>
        <p:blipFill>
          <a:blip xmlns:r="http://schemas.openxmlformats.org/officeDocument/2006/relationships" r:embed="rId1" cstate="print"/>
          <a:srcRect/>
          <a:stretch>
            <a:fillRect/>
          </a:stretch>
        </p:blipFill>
        <p:spPr bwMode="auto">
          <a:xfrm>
            <a:off x="1323972" y="3429000"/>
            <a:ext cx="6296028" cy="3071814"/>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19">
                                            <p:txEl>
                                              <p:pRg st="0" end="0"/>
                                            </p:txEl>
                                          </p:spTgt>
                                        </p:tgtEl>
                                        <p:attrNameLst>
                                          <p:attrName>style.visibility</p:attrName>
                                        </p:attrNameLst>
                                      </p:cBhvr>
                                      <p:to>
                                        <p:strVal val="visible"/>
                                      </p:to>
                                    </p:set>
                                    <p:anim calcmode="lin" valueType="num">
                                      <p:cBhvr additive="base">
                                        <p:cTn dur="500" fill="hold" id="7"/>
                                        <p:tgtEl>
                                          <p:spTgt spid="104891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8" presetSubtype="16">
                                  <p:stCondLst>
                                    <p:cond delay="0"/>
                                  </p:stCondLst>
                                  <p:childTnLst>
                                    <p:set>
                                      <p:cBhvr>
                                        <p:cTn dur="1" fill="hold" id="12">
                                          <p:stCondLst>
                                            <p:cond delay="0"/>
                                          </p:stCondLst>
                                        </p:cTn>
                                        <p:tgtEl>
                                          <p:spTgt spid="2097178"/>
                                        </p:tgtEl>
                                        <p:attrNameLst>
                                          <p:attrName>style.visibility</p:attrName>
                                        </p:attrNameLst>
                                      </p:cBhvr>
                                      <p:to>
                                        <p:strVal val="visible"/>
                                      </p:to>
                                    </p:set>
                                    <p:animEffect transition="in" filter="diamond(in)">
                                      <p:cBhvr>
                                        <p:cTn dur="2000" id="13"/>
                                        <p:tgtEl>
                                          <p:spTgt spid="209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9"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920" name="Title 1"/>
          <p:cNvSpPr>
            <a:spLocks noGrp="1"/>
          </p:cNvSpPr>
          <p:nvPr>
            <p:ph type="title"/>
          </p:nvPr>
        </p:nvSpPr>
        <p:spPr>
          <a:xfrm>
            <a:off x="762000" y="457200"/>
            <a:ext cx="7772400" cy="990600"/>
          </a:xfrm>
        </p:spPr>
        <p:txBody>
          <a:bodyPr/>
          <a:p>
            <a:r>
              <a:rPr b="1" dirty="0" lang="en-US">
                <a:cs typeface="Times New Roman" pitchFamily="18" charset="0"/>
              </a:rPr>
              <a:t>Skeletal Traction. </a:t>
            </a:r>
            <a:endParaRPr dirty="0" lang="en-US"/>
          </a:p>
        </p:txBody>
      </p:sp>
      <p:sp>
        <p:nvSpPr>
          <p:cNvPr id="1048921" name="Content Placeholder 2"/>
          <p:cNvSpPr>
            <a:spLocks noGrp="1"/>
          </p:cNvSpPr>
          <p:nvPr>
            <p:ph idx="1"/>
          </p:nvPr>
        </p:nvSpPr>
        <p:spPr>
          <a:xfrm>
            <a:off x="533400" y="1600200"/>
            <a:ext cx="8229600" cy="4530725"/>
          </a:xfrm>
        </p:spPr>
        <p:txBody>
          <a:bodyPr/>
          <a:p>
            <a:r>
              <a:rPr dirty="0" lang="en-US">
                <a:cs typeface="Times New Roman" pitchFamily="18" charset="0"/>
              </a:rPr>
              <a:t>This is applied by means of a pin (</a:t>
            </a:r>
            <a:r>
              <a:rPr dirty="0" lang="en-US"/>
              <a:t>Steinmann pin)</a:t>
            </a:r>
            <a:r>
              <a:rPr dirty="0" lang="en-US">
                <a:cs typeface="Times New Roman" pitchFamily="18" charset="0"/>
              </a:rPr>
              <a:t> or wires (</a:t>
            </a:r>
            <a:r>
              <a:rPr dirty="0" lang="en-US" err="1">
                <a:cs typeface="Times New Roman" pitchFamily="18" charset="0"/>
              </a:rPr>
              <a:t>Kirschner</a:t>
            </a:r>
            <a:r>
              <a:rPr dirty="0" lang="en-US">
                <a:cs typeface="Times New Roman" pitchFamily="18" charset="0"/>
              </a:rPr>
              <a:t> wire) or screws applied directly through bone. It enables greater force to be used, but may allow infection into the bone. </a:t>
            </a:r>
          </a:p>
        </p:txBody>
      </p:sp>
      <p:pic>
        <p:nvPicPr>
          <p:cNvPr id="2097179" name="Picture 4"/>
          <p:cNvPicPr>
            <a:picLocks noChangeAspect="1" noChangeArrowheads="1"/>
          </p:cNvPicPr>
          <p:nvPr/>
        </p:nvPicPr>
        <p:blipFill>
          <a:blip xmlns:r="http://schemas.openxmlformats.org/officeDocument/2006/relationships" r:embed="rId1" cstate="print"/>
          <a:srcRect r="4878" b="38461"/>
          <a:stretch>
            <a:fillRect/>
          </a:stretch>
        </p:blipFill>
        <p:spPr>
          <a:xfrm>
            <a:off x="1376540" y="3500306"/>
            <a:ext cx="6319660" cy="3052894"/>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21">
                                            <p:txEl>
                                              <p:pRg st="0" end="0"/>
                                            </p:txEl>
                                          </p:spTgt>
                                        </p:tgtEl>
                                        <p:attrNameLst>
                                          <p:attrName>style.visibility</p:attrName>
                                        </p:attrNameLst>
                                      </p:cBhvr>
                                      <p:to>
                                        <p:strVal val="visible"/>
                                      </p:to>
                                    </p:set>
                                    <p:animEffect transition="in" filter="blinds(horizontal)">
                                      <p:cBhvr>
                                        <p:cTn dur="2000" id="7"/>
                                        <p:tgtEl>
                                          <p:spTgt spid="1048921">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8" presetSubtype="16">
                                  <p:stCondLst>
                                    <p:cond delay="0"/>
                                  </p:stCondLst>
                                  <p:childTnLst>
                                    <p:set>
                                      <p:cBhvr>
                                        <p:cTn dur="1" fill="hold" id="11">
                                          <p:stCondLst>
                                            <p:cond delay="0"/>
                                          </p:stCondLst>
                                        </p:cTn>
                                        <p:tgtEl>
                                          <p:spTgt spid="2097179"/>
                                        </p:tgtEl>
                                        <p:attrNameLst>
                                          <p:attrName>style.visibility</p:attrName>
                                        </p:attrNameLst>
                                      </p:cBhvr>
                                      <p:to>
                                        <p:strVal val="visible"/>
                                      </p:to>
                                    </p:set>
                                    <p:animEffect transition="in" filter="diamond(in)">
                                      <p:cBhvr>
                                        <p:cTn dur="2000" id="12"/>
                                        <p:tgtEl>
                                          <p:spTgt spid="209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922" name="Title 1"/>
          <p:cNvSpPr>
            <a:spLocks noGrp="1"/>
          </p:cNvSpPr>
          <p:nvPr>
            <p:ph type="title"/>
          </p:nvPr>
        </p:nvSpPr>
        <p:spPr>
          <a:xfrm>
            <a:off x="685800" y="731838"/>
            <a:ext cx="7315200" cy="715962"/>
          </a:xfrm>
        </p:spPr>
        <p:txBody>
          <a:bodyPr>
            <a:normAutofit/>
          </a:bodyPr>
          <a:p>
            <a:r>
              <a:rPr b="1" dirty="0" sz="3800" lang="en-US">
                <a:cs typeface="Aharoni" pitchFamily="2" charset="-79"/>
              </a:rPr>
              <a:t>Types</a:t>
            </a:r>
            <a:r>
              <a:rPr dirty="0" sz="3200" lang="en-US">
                <a:latin typeface="Aharoni" pitchFamily="2" charset="-79"/>
                <a:cs typeface="Aharoni" pitchFamily="2" charset="-79"/>
              </a:rPr>
              <a:t> </a:t>
            </a:r>
          </a:p>
        </p:txBody>
      </p:sp>
      <p:sp>
        <p:nvSpPr>
          <p:cNvPr id="1048923" name="Content Placeholder 2"/>
          <p:cNvSpPr>
            <a:spLocks noGrp="1"/>
          </p:cNvSpPr>
          <p:nvPr>
            <p:ph idx="1"/>
          </p:nvPr>
        </p:nvSpPr>
        <p:spPr>
          <a:xfrm>
            <a:off x="533400" y="1447800"/>
            <a:ext cx="8229600" cy="5105400"/>
          </a:xfrm>
        </p:spPr>
        <p:txBody>
          <a:bodyPr>
            <a:normAutofit fontScale="92308" lnSpcReduction="10000"/>
          </a:bodyPr>
          <a:p>
            <a:pPr>
              <a:lnSpc>
                <a:spcPct val="150000"/>
              </a:lnSpc>
              <a:buNone/>
            </a:pPr>
            <a:r>
              <a:rPr b="1" dirty="0" sz="2800" lang="en-US">
                <a:cs typeface="Times New Roman" pitchFamily="18" charset="0"/>
              </a:rPr>
              <a:t>Balanced / sliding traction</a:t>
            </a:r>
          </a:p>
          <a:p>
            <a:pPr>
              <a:lnSpc>
                <a:spcPct val="110000"/>
              </a:lnSpc>
            </a:pPr>
            <a:r>
              <a:rPr dirty="0" sz="2800" lang="en-US">
                <a:cs typeface="Times New Roman" pitchFamily="18" charset="0"/>
              </a:rPr>
              <a:t>The patient’s weight is balanced against an applied load, utilizing frictional and gravitational forces to counterbalance the applied traction.</a:t>
            </a:r>
          </a:p>
          <a:p>
            <a:pPr>
              <a:lnSpc>
                <a:spcPct val="110000"/>
              </a:lnSpc>
            </a:pPr>
            <a:r>
              <a:rPr dirty="0" sz="2800" lang="en-US">
                <a:cs typeface="Times New Roman" pitchFamily="18" charset="0"/>
              </a:rPr>
              <a:t>It allows the patient to move about the bed or to move the limb whilst the traction continues to act in the desired line.</a:t>
            </a:r>
          </a:p>
          <a:p>
            <a:pPr>
              <a:lnSpc>
                <a:spcPct val="110000"/>
              </a:lnSpc>
            </a:pPr>
            <a:endParaRPr dirty="0" sz="1300" lang="en-US">
              <a:cs typeface="Times New Roman" pitchFamily="18" charset="0"/>
            </a:endParaRPr>
          </a:p>
          <a:p>
            <a:pPr>
              <a:lnSpc>
                <a:spcPct val="110000"/>
              </a:lnSpc>
              <a:buNone/>
            </a:pPr>
            <a:r>
              <a:rPr b="1" dirty="0" lang="en-US"/>
              <a:t>Fixed Traction: </a:t>
            </a:r>
            <a:r>
              <a:rPr dirty="0" lang="en-US"/>
              <a:t>The pull is exerted against a fixed point; e.g., the tapes are tied to the crosspiece of a Thomas splint and pull the leg down</a:t>
            </a:r>
            <a:endParaRPr dirty="0" sz="2800" lang="en-US">
              <a:cs typeface="Times New Roman" pitchFamily="18" charset="0"/>
            </a:endParaRPr>
          </a:p>
          <a:p>
            <a:pPr>
              <a:lnSpc>
                <a:spcPct val="110000"/>
              </a:lnSpc>
              <a:buNone/>
            </a:pPr>
            <a:endParaRPr dirty="0" sz="2800" lang="en-US">
              <a:cs typeface="Times New Roman"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 presetSubtype="16">
                                  <p:stCondLst>
                                    <p:cond delay="0"/>
                                  </p:stCondLst>
                                  <p:childTnLst>
                                    <p:set>
                                      <p:cBhvr>
                                        <p:cTn dur="1" fill="hold" id="6">
                                          <p:stCondLst>
                                            <p:cond delay="0"/>
                                          </p:stCondLst>
                                        </p:cTn>
                                        <p:tgtEl>
                                          <p:spTgt spid="1048923">
                                            <p:txEl>
                                              <p:pRg st="0" end="0"/>
                                            </p:txEl>
                                          </p:spTgt>
                                        </p:tgtEl>
                                        <p:attrNameLst>
                                          <p:attrName>style.visibility</p:attrName>
                                        </p:attrNameLst>
                                      </p:cBhvr>
                                      <p:to>
                                        <p:strVal val="visible"/>
                                      </p:to>
                                    </p:set>
                                    <p:animEffect transition="in" filter="box(in)">
                                      <p:cBhvr>
                                        <p:cTn dur="2000" id="7"/>
                                        <p:tgtEl>
                                          <p:spTgt spid="1048923">
                                            <p:txEl>
                                              <p:pRg st="0" end="0"/>
                                            </p:txEl>
                                          </p:spTgt>
                                        </p:tgtEl>
                                      </p:cBhvr>
                                    </p:animEffect>
                                  </p:childTnLst>
                                </p:cTn>
                              </p:par>
                              <p:par>
                                <p:cTn fill="hold" id="8" nodeType="withEffect" presetClass="entr" presetID="4" presetSubtype="16">
                                  <p:stCondLst>
                                    <p:cond delay="0"/>
                                  </p:stCondLst>
                                  <p:childTnLst>
                                    <p:set>
                                      <p:cBhvr>
                                        <p:cTn dur="1" fill="hold" id="9">
                                          <p:stCondLst>
                                            <p:cond delay="0"/>
                                          </p:stCondLst>
                                        </p:cTn>
                                        <p:tgtEl>
                                          <p:spTgt spid="1048923">
                                            <p:txEl>
                                              <p:pRg st="1" end="1"/>
                                            </p:txEl>
                                          </p:spTgt>
                                        </p:tgtEl>
                                        <p:attrNameLst>
                                          <p:attrName>style.visibility</p:attrName>
                                        </p:attrNameLst>
                                      </p:cBhvr>
                                      <p:to>
                                        <p:strVal val="visible"/>
                                      </p:to>
                                    </p:set>
                                    <p:animEffect transition="in" filter="box(in)">
                                      <p:cBhvr>
                                        <p:cTn dur="2000" id="10"/>
                                        <p:tgtEl>
                                          <p:spTgt spid="1048923">
                                            <p:txEl>
                                              <p:pRg st="1" end="1"/>
                                            </p:txEl>
                                          </p:spTgt>
                                        </p:tgtEl>
                                      </p:cBhvr>
                                    </p:animEffect>
                                  </p:childTnLst>
                                </p:cTn>
                              </p:par>
                              <p:par>
                                <p:cTn fill="hold" id="11" nodeType="withEffect" presetClass="entr" presetID="4" presetSubtype="16">
                                  <p:stCondLst>
                                    <p:cond delay="0"/>
                                  </p:stCondLst>
                                  <p:childTnLst>
                                    <p:set>
                                      <p:cBhvr>
                                        <p:cTn dur="1" fill="hold" id="12">
                                          <p:stCondLst>
                                            <p:cond delay="0"/>
                                          </p:stCondLst>
                                        </p:cTn>
                                        <p:tgtEl>
                                          <p:spTgt spid="1048923">
                                            <p:txEl>
                                              <p:pRg st="2" end="2"/>
                                            </p:txEl>
                                          </p:spTgt>
                                        </p:tgtEl>
                                        <p:attrNameLst>
                                          <p:attrName>style.visibility</p:attrName>
                                        </p:attrNameLst>
                                      </p:cBhvr>
                                      <p:to>
                                        <p:strVal val="visible"/>
                                      </p:to>
                                    </p:set>
                                    <p:animEffect transition="in" filter="box(in)">
                                      <p:cBhvr>
                                        <p:cTn dur="2000" id="13"/>
                                        <p:tgtEl>
                                          <p:spTgt spid="1048923">
                                            <p:txEl>
                                              <p:pRg st="2" end="2"/>
                                            </p:txEl>
                                          </p:spTgt>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4" presetSubtype="32">
                                  <p:stCondLst>
                                    <p:cond delay="0"/>
                                  </p:stCondLst>
                                  <p:childTnLst>
                                    <p:set>
                                      <p:cBhvr>
                                        <p:cTn dur="1" fill="hold" id="17">
                                          <p:stCondLst>
                                            <p:cond delay="0"/>
                                          </p:stCondLst>
                                        </p:cTn>
                                        <p:tgtEl>
                                          <p:spTgt spid="1048923">
                                            <p:txEl>
                                              <p:pRg st="4" end="4"/>
                                            </p:txEl>
                                          </p:spTgt>
                                        </p:tgtEl>
                                        <p:attrNameLst>
                                          <p:attrName>style.visibility</p:attrName>
                                        </p:attrNameLst>
                                      </p:cBhvr>
                                      <p:to>
                                        <p:strVal val="visible"/>
                                      </p:to>
                                    </p:set>
                                    <p:animEffect transition="in" filter="box(out)">
                                      <p:cBhvr>
                                        <p:cTn dur="2000" id="18"/>
                                        <p:tgtEl>
                                          <p:spTgt spid="1048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924" name="Title 1"/>
          <p:cNvSpPr>
            <a:spLocks noGrp="1"/>
          </p:cNvSpPr>
          <p:nvPr>
            <p:ph type="title"/>
          </p:nvPr>
        </p:nvSpPr>
        <p:spPr>
          <a:xfrm>
            <a:off x="609600" y="762000"/>
            <a:ext cx="8229600" cy="533400"/>
          </a:xfrm>
        </p:spPr>
        <p:txBody>
          <a:bodyPr>
            <a:noAutofit/>
          </a:bodyPr>
          <a:p>
            <a:r>
              <a:rPr b="1" dirty="0" sz="3800" lang="en-US">
                <a:latin typeface="Times New Roman" pitchFamily="18" charset="0"/>
                <a:cs typeface="Times New Roman" pitchFamily="18" charset="0"/>
              </a:rPr>
              <a:t>Types of balanced traction</a:t>
            </a:r>
          </a:p>
        </p:txBody>
      </p:sp>
      <p:sp>
        <p:nvSpPr>
          <p:cNvPr id="1048925" name="Content Placeholder 2"/>
          <p:cNvSpPr>
            <a:spLocks noGrp="1"/>
          </p:cNvSpPr>
          <p:nvPr>
            <p:ph idx="1"/>
          </p:nvPr>
        </p:nvSpPr>
        <p:spPr>
          <a:xfrm>
            <a:off x="457200" y="1447800"/>
            <a:ext cx="8382000" cy="5181600"/>
          </a:xfrm>
        </p:spPr>
        <p:txBody>
          <a:bodyPr>
            <a:noAutofit/>
          </a:bodyPr>
          <a:p>
            <a:pPr>
              <a:buNone/>
            </a:pPr>
            <a:r>
              <a:rPr b="1" dirty="0" sz="2400" lang="en-US">
                <a:cs typeface="Times New Roman" pitchFamily="18" charset="0"/>
              </a:rPr>
              <a:t>Simple traction: </a:t>
            </a:r>
            <a:r>
              <a:rPr dirty="0" sz="2400" lang="en-US">
                <a:cs typeface="Times New Roman" pitchFamily="18" charset="0"/>
              </a:rPr>
              <a:t>applied</a:t>
            </a:r>
            <a:r>
              <a:rPr b="1" dirty="0" sz="2400" lang="en-US">
                <a:cs typeface="Times New Roman" pitchFamily="18" charset="0"/>
              </a:rPr>
              <a:t> </a:t>
            </a:r>
            <a:r>
              <a:rPr dirty="0" sz="2400" lang="en-US">
                <a:cs typeface="Times New Roman" pitchFamily="18" charset="0"/>
              </a:rPr>
              <a:t>usually to the skin especially for conditions affecting the hip.</a:t>
            </a:r>
          </a:p>
          <a:p>
            <a:pPr>
              <a:buNone/>
            </a:pPr>
            <a:r>
              <a:rPr b="1" dirty="0" sz="2400" lang="en-US">
                <a:cs typeface="Times New Roman" pitchFamily="18" charset="0"/>
              </a:rPr>
              <a:t>Longitudinal traction: </a:t>
            </a:r>
            <a:r>
              <a:rPr dirty="0" sz="2400" lang="en-US">
                <a:cs typeface="Times New Roman" pitchFamily="18" charset="0"/>
              </a:rPr>
              <a:t>Used</a:t>
            </a:r>
            <a:r>
              <a:rPr b="1" dirty="0" sz="2400" lang="en-US">
                <a:cs typeface="Times New Roman" pitchFamily="18" charset="0"/>
              </a:rPr>
              <a:t> </a:t>
            </a:r>
            <a:r>
              <a:rPr dirty="0" sz="2400" lang="en-US">
                <a:cs typeface="Times New Roman" pitchFamily="18" charset="0"/>
              </a:rPr>
              <a:t>for fractures of the femur. An alternative to the use of the Thomas ’ splint as a fixed traction.</a:t>
            </a:r>
          </a:p>
          <a:p>
            <a:pPr>
              <a:buNone/>
            </a:pPr>
            <a:r>
              <a:rPr b="1" dirty="0" sz="2400" lang="en-US">
                <a:cs typeface="Times New Roman" pitchFamily="18" charset="0"/>
              </a:rPr>
              <a:t>Hamilton – Russell traction: </a:t>
            </a:r>
            <a:r>
              <a:rPr dirty="0" sz="2400" lang="en-US">
                <a:cs typeface="Times New Roman" pitchFamily="18" charset="0"/>
              </a:rPr>
              <a:t>designed</a:t>
            </a:r>
            <a:r>
              <a:rPr b="1" dirty="0" sz="2400" lang="en-US">
                <a:cs typeface="Times New Roman" pitchFamily="18" charset="0"/>
              </a:rPr>
              <a:t> </a:t>
            </a:r>
            <a:r>
              <a:rPr dirty="0" sz="2400" lang="en-US">
                <a:cs typeface="Times New Roman" pitchFamily="18" charset="0"/>
              </a:rPr>
              <a:t>to apply a traction force in line with the shaft of the femur whilst allowing movement of the hip and knee.</a:t>
            </a:r>
          </a:p>
          <a:p>
            <a:pPr>
              <a:buNone/>
            </a:pPr>
            <a:r>
              <a:rPr b="1" dirty="0" sz="2400" lang="en-US">
                <a:cs typeface="Times New Roman" pitchFamily="18" charset="0"/>
              </a:rPr>
              <a:t>Gallows traction (Bryant) :</a:t>
            </a:r>
            <a:r>
              <a:rPr dirty="0" sz="2400" lang="en-US">
                <a:cs typeface="Times New Roman" pitchFamily="18" charset="0"/>
              </a:rPr>
              <a:t> longitudinal traction to the femur in a child up to the age of 2 years.</a:t>
            </a:r>
          </a:p>
          <a:p>
            <a:pPr>
              <a:buNone/>
            </a:pPr>
            <a:r>
              <a:rPr b="1" dirty="0" sz="2400" lang="en-US">
                <a:cs typeface="Times New Roman" pitchFamily="18" charset="0"/>
              </a:rPr>
              <a:t>B </a:t>
            </a:r>
            <a:r>
              <a:rPr b="1" dirty="0" sz="2400" lang="en-US" err="1">
                <a:cs typeface="Times New Roman" pitchFamily="18" charset="0"/>
              </a:rPr>
              <a:t>öhler</a:t>
            </a:r>
            <a:r>
              <a:rPr b="1" dirty="0" sz="2400" lang="en-US">
                <a:cs typeface="Times New Roman" pitchFamily="18" charset="0"/>
              </a:rPr>
              <a:t> – Braun frame. </a:t>
            </a:r>
            <a:r>
              <a:rPr dirty="0" sz="2400" lang="en-US">
                <a:cs typeface="Times New Roman" pitchFamily="18" charset="0"/>
              </a:rPr>
              <a:t>Useful to a </a:t>
            </a:r>
            <a:r>
              <a:rPr dirty="0" sz="2400" lang="en-US" err="1">
                <a:cs typeface="Times New Roman" pitchFamily="18" charset="0"/>
              </a:rPr>
              <a:t>tibial</a:t>
            </a:r>
            <a:r>
              <a:rPr dirty="0" sz="2400" lang="en-US">
                <a:cs typeface="Times New Roman" pitchFamily="18" charset="0"/>
              </a:rPr>
              <a:t> or femoral fracture. The leg is supported in good alignment on slings stretched across the frame</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25">
                                            <p:txEl>
                                              <p:pRg st="0" end="0"/>
                                            </p:txEl>
                                          </p:spTgt>
                                        </p:tgtEl>
                                        <p:attrNameLst>
                                          <p:attrName>style.visibility</p:attrName>
                                        </p:attrNameLst>
                                      </p:cBhvr>
                                      <p:to>
                                        <p:strVal val="visible"/>
                                      </p:to>
                                    </p:set>
                                    <p:anim calcmode="lin" valueType="num">
                                      <p:cBhvr additive="base">
                                        <p:cTn dur="500" fill="hold" id="7"/>
                                        <p:tgtEl>
                                          <p:spTgt spid="104892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25">
                                            <p:txEl>
                                              <p:pRg st="1" end="1"/>
                                            </p:txEl>
                                          </p:spTgt>
                                        </p:tgtEl>
                                        <p:attrNameLst>
                                          <p:attrName>style.visibility</p:attrName>
                                        </p:attrNameLst>
                                      </p:cBhvr>
                                      <p:to>
                                        <p:strVal val="visible"/>
                                      </p:to>
                                    </p:set>
                                    <p:anim calcmode="lin" valueType="num">
                                      <p:cBhvr additive="base">
                                        <p:cTn dur="500" fill="hold" id="13"/>
                                        <p:tgtEl>
                                          <p:spTgt spid="1048925">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925">
                                            <p:txEl>
                                              <p:pRg st="2" end="2"/>
                                            </p:txEl>
                                          </p:spTgt>
                                        </p:tgtEl>
                                        <p:attrNameLst>
                                          <p:attrName>style.visibility</p:attrName>
                                        </p:attrNameLst>
                                      </p:cBhvr>
                                      <p:to>
                                        <p:strVal val="visible"/>
                                      </p:to>
                                    </p:set>
                                    <p:anim calcmode="lin" valueType="num">
                                      <p:cBhvr additive="base">
                                        <p:cTn dur="500" fill="hold" id="19"/>
                                        <p:tgtEl>
                                          <p:spTgt spid="1048925">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925">
                                            <p:txEl>
                                              <p:pRg st="3" end="3"/>
                                            </p:txEl>
                                          </p:spTgt>
                                        </p:tgtEl>
                                        <p:attrNameLst>
                                          <p:attrName>style.visibility</p:attrName>
                                        </p:attrNameLst>
                                      </p:cBhvr>
                                      <p:to>
                                        <p:strVal val="visible"/>
                                      </p:to>
                                    </p:set>
                                    <p:anim calcmode="lin" valueType="num">
                                      <p:cBhvr additive="base">
                                        <p:cTn dur="500" fill="hold" id="25"/>
                                        <p:tgtEl>
                                          <p:spTgt spid="1048925">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9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925">
                                            <p:txEl>
                                              <p:pRg st="4" end="4"/>
                                            </p:txEl>
                                          </p:spTgt>
                                        </p:tgtEl>
                                        <p:attrNameLst>
                                          <p:attrName>style.visibility</p:attrName>
                                        </p:attrNameLst>
                                      </p:cBhvr>
                                      <p:to>
                                        <p:strVal val="visible"/>
                                      </p:to>
                                    </p:set>
                                    <p:anim calcmode="lin" valueType="num">
                                      <p:cBhvr additive="base">
                                        <p:cTn dur="500" fill="hold" id="31"/>
                                        <p:tgtEl>
                                          <p:spTgt spid="1048925">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92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636" name="Title 1"/>
          <p:cNvSpPr>
            <a:spLocks noGrp="1"/>
          </p:cNvSpPr>
          <p:nvPr>
            <p:ph type="title"/>
          </p:nvPr>
        </p:nvSpPr>
        <p:spPr/>
        <p:txBody>
          <a:bodyPr/>
          <a:p>
            <a:r>
              <a:rPr dirty="0" lang="en-US"/>
              <a:t>3.Stages of Intramembranous</a:t>
            </a:r>
            <a:br>
              <a:rPr dirty="0" lang="en-US"/>
            </a:br>
            <a:r>
              <a:rPr dirty="0" lang="en-US"/>
              <a:t>Ossification</a:t>
            </a:r>
          </a:p>
        </p:txBody>
      </p:sp>
      <p:pic>
        <p:nvPicPr>
          <p:cNvPr id="2097157"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381000" y="1524000"/>
            <a:ext cx="8762999" cy="5334000"/>
          </a:xfrm>
          <a:prstGeom prst="rect"/>
          <a:noFill/>
          <a:ln>
            <a:noFill/>
          </a:ln>
          <a:effec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926" name="Title 1"/>
          <p:cNvSpPr>
            <a:spLocks noGrp="1"/>
          </p:cNvSpPr>
          <p:nvPr>
            <p:ph type="title"/>
          </p:nvPr>
        </p:nvSpPr>
        <p:spPr>
          <a:xfrm>
            <a:off x="4191000" y="274638"/>
            <a:ext cx="4495800" cy="715962"/>
          </a:xfrm>
        </p:spPr>
        <p:txBody>
          <a:bodyPr>
            <a:noAutofit/>
          </a:bodyPr>
          <a:p>
            <a:r>
              <a:rPr b="1" dirty="0" sz="2800" lang="en-US">
                <a:latin typeface="Times New Roman" pitchFamily="18" charset="0"/>
                <a:cs typeface="Times New Roman" pitchFamily="18" charset="0"/>
              </a:rPr>
              <a:t>	 Thomas’ splint with 		fixed traction.</a:t>
            </a:r>
          </a:p>
        </p:txBody>
      </p:sp>
      <p:pic>
        <p:nvPicPr>
          <p:cNvPr id="2097180" name="Picture 3"/>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609600" y="685800"/>
            <a:ext cx="4495800" cy="4656137"/>
          </a:xfrm>
          <a:prstGeom prst="rect"/>
          <a:noFill/>
          <a:ln w="9525">
            <a:noFill/>
            <a:miter lim="800000"/>
            <a:headEnd/>
            <a:tailEnd/>
          </a:ln>
        </p:spPr>
      </p:pic>
      <p:pic>
        <p:nvPicPr>
          <p:cNvPr id="2097181" name="Picture 2"/>
          <p:cNvPicPr>
            <a:picLocks noChangeAspect="1" noChangeArrowheads="1"/>
          </p:cNvPicPr>
          <p:nvPr/>
        </p:nvPicPr>
        <p:blipFill>
          <a:blip xmlns:r="http://schemas.openxmlformats.org/officeDocument/2006/relationships" r:embed="rId2" cstate="print"/>
          <a:srcRect/>
          <a:stretch>
            <a:fillRect/>
          </a:stretch>
        </p:blipFill>
        <p:spPr bwMode="auto">
          <a:xfrm>
            <a:off x="4800600" y="1143000"/>
            <a:ext cx="4191000" cy="5486400"/>
          </a:xfrm>
          <a:prstGeom prst="rect"/>
          <a:noFill/>
          <a:ln w="9525">
            <a:noFill/>
            <a:miter lim="800000"/>
            <a:headEnd/>
            <a:tailEnd/>
          </a:ln>
        </p:spPr>
      </p:pic>
      <p:sp>
        <p:nvSpPr>
          <p:cNvPr id="1048927" name="TextBox 7"/>
          <p:cNvSpPr txBox="1"/>
          <p:nvPr/>
        </p:nvSpPr>
        <p:spPr>
          <a:xfrm>
            <a:off x="762000" y="4990981"/>
            <a:ext cx="3581400" cy="510540"/>
          </a:xfrm>
          <a:prstGeom prst="rect"/>
          <a:noFill/>
        </p:spPr>
        <p:txBody>
          <a:bodyPr rtlCol="0" wrap="square">
            <a:spAutoFit/>
          </a:bodyPr>
          <a:p>
            <a:r>
              <a:rPr b="1" dirty="0" sz="2800" lang="en-US" err="1">
                <a:latin typeface="Times New Roman" pitchFamily="18" charset="0"/>
                <a:cs typeface="Times New Roman" pitchFamily="18" charset="0"/>
              </a:rPr>
              <a:t>Böhler</a:t>
            </a:r>
            <a:r>
              <a:rPr b="1" dirty="0" sz="2800" lang="en-US">
                <a:latin typeface="Times New Roman" pitchFamily="18" charset="0"/>
                <a:cs typeface="Times New Roman" pitchFamily="18" charset="0"/>
              </a:rPr>
              <a:t> − Braun frame</a:t>
            </a:r>
            <a:r>
              <a:rPr b="1" dirty="0" lang="en-US">
                <a:latin typeface="Times New Roman" pitchFamily="18" charset="0"/>
                <a:cs typeface="Times New Roman" pitchFamily="18" charset="0"/>
              </a:rPr>
              <a:t>	</a:t>
            </a:r>
            <a:endParaRPr dirty="0"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928" name="Title 1"/>
          <p:cNvSpPr>
            <a:spLocks noGrp="1"/>
          </p:cNvSpPr>
          <p:nvPr>
            <p:ph type="title"/>
          </p:nvPr>
        </p:nvSpPr>
        <p:spPr>
          <a:xfrm>
            <a:off x="838200" y="884238"/>
            <a:ext cx="7848600" cy="411162"/>
          </a:xfrm>
        </p:spPr>
        <p:txBody>
          <a:bodyPr>
            <a:normAutofit fontScale="90000"/>
          </a:bodyPr>
          <a:p>
            <a:r>
              <a:rPr b="1" dirty="0" sz="2800" lang="en-US">
                <a:latin typeface="Times New Roman" pitchFamily="18" charset="0"/>
                <a:cs typeface="Times New Roman" pitchFamily="18" charset="0"/>
              </a:rPr>
              <a:t>Sliding traction.</a:t>
            </a:r>
          </a:p>
        </p:txBody>
      </p:sp>
      <p:pic>
        <p:nvPicPr>
          <p:cNvPr id="2097182" name="Picture 2"/>
          <p:cNvPicPr>
            <a:picLocks noChangeAspect="1" noGrp="1" noChangeArrowheads="1"/>
          </p:cNvPicPr>
          <p:nvPr>
            <p:ph idx="1"/>
          </p:nvPr>
        </p:nvPicPr>
        <p:blipFill>
          <a:blip xmlns:r="http://schemas.openxmlformats.org/officeDocument/2006/relationships" r:embed="rId1" cstate="print"/>
          <a:stretch>
            <a:fillRect/>
          </a:stretch>
        </p:blipFill>
        <p:spPr bwMode="auto">
          <a:xfrm>
            <a:off x="971600" y="1960562"/>
            <a:ext cx="6760989" cy="3810000"/>
          </a:xfrm>
          <a:prstGeom prst="rect"/>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929" name="Title 1"/>
          <p:cNvSpPr>
            <a:spLocks noGrp="1"/>
          </p:cNvSpPr>
          <p:nvPr>
            <p:ph type="title"/>
          </p:nvPr>
        </p:nvSpPr>
        <p:spPr>
          <a:xfrm>
            <a:off x="609600" y="609599"/>
            <a:ext cx="8305800" cy="811213"/>
          </a:xfrm>
        </p:spPr>
        <p:txBody>
          <a:bodyPr>
            <a:normAutofit/>
          </a:bodyPr>
          <a:p>
            <a:r>
              <a:rPr b="1" dirty="0" sz="2800" lang="en-US">
                <a:latin typeface="Times New Roman" pitchFamily="18" charset="0"/>
                <a:cs typeface="Times New Roman" pitchFamily="18" charset="0"/>
              </a:rPr>
              <a:t>		Gallows traction</a:t>
            </a:r>
          </a:p>
        </p:txBody>
      </p:sp>
      <p:pic>
        <p:nvPicPr>
          <p:cNvPr id="2097183" name="Picture 2"/>
          <p:cNvPicPr>
            <a:picLocks noChangeAspect="1" noChangeArrowheads="1"/>
          </p:cNvPicPr>
          <p:nvPr/>
        </p:nvPicPr>
        <p:blipFill>
          <a:blip xmlns:r="http://schemas.openxmlformats.org/officeDocument/2006/relationships" r:embed="rId1" cstate="print"/>
          <a:srcRect/>
          <a:stretch>
            <a:fillRect/>
          </a:stretch>
        </p:blipFill>
        <p:spPr bwMode="auto">
          <a:xfrm>
            <a:off x="609600" y="1600200"/>
            <a:ext cx="8325787" cy="5029200"/>
          </a:xfrm>
          <a:prstGeom prst="rect"/>
          <a:noFill/>
          <a:ln w="9525">
            <a:noFill/>
            <a:miter lim="800000"/>
            <a:headEnd/>
            <a:tailEnd/>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sp>
        <p:nvSpPr>
          <p:cNvPr id="1048930" name="Title 1"/>
          <p:cNvSpPr>
            <a:spLocks noGrp="1"/>
          </p:cNvSpPr>
          <p:nvPr>
            <p:ph type="title"/>
          </p:nvPr>
        </p:nvSpPr>
        <p:spPr>
          <a:xfrm>
            <a:off x="914400" y="761999"/>
            <a:ext cx="7772400" cy="658813"/>
          </a:xfrm>
        </p:spPr>
        <p:txBody>
          <a:bodyPr/>
          <a:p>
            <a:r>
              <a:rPr b="1" dirty="0" sz="2800" lang="en-US">
                <a:latin typeface="Times New Roman" pitchFamily="18" charset="0"/>
                <a:cs typeface="Times New Roman" pitchFamily="18" charset="0"/>
              </a:rPr>
              <a:t>Hamilton − Russell traction</a:t>
            </a:r>
            <a:endParaRPr dirty="0" sz="2800" lang="en-US"/>
          </a:p>
        </p:txBody>
      </p:sp>
      <p:pic>
        <p:nvPicPr>
          <p:cNvPr id="2097184" name="Picture 2"/>
          <p:cNvPicPr>
            <a:picLocks noChangeAspect="1" noGrp="1" noChangeArrowheads="1"/>
          </p:cNvPicPr>
          <p:nvPr>
            <p:ph idx="1"/>
          </p:nvPr>
        </p:nvPicPr>
        <p:blipFill>
          <a:blip xmlns:r="http://schemas.openxmlformats.org/officeDocument/2006/relationships" r:embed="rId1" cstate="print"/>
          <a:stretch>
            <a:fillRect/>
          </a:stretch>
        </p:blipFill>
        <p:spPr bwMode="auto">
          <a:xfrm>
            <a:off x="971600" y="1628799"/>
            <a:ext cx="7992888" cy="4968553"/>
          </a:xfrm>
          <a:prstGeom prst="rect"/>
          <a:noFill/>
          <a:ln w="9525">
            <a:noFill/>
            <a:miter lim="800000"/>
            <a:headEnd/>
            <a:tailEnd/>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931" name="Title 1"/>
          <p:cNvSpPr>
            <a:spLocks noGrp="1"/>
          </p:cNvSpPr>
          <p:nvPr>
            <p:ph type="title"/>
          </p:nvPr>
        </p:nvSpPr>
        <p:spPr/>
        <p:txBody>
          <a:bodyPr/>
          <a:p>
            <a:r>
              <a:rPr dirty="0" lang="en-US"/>
              <a:t>Indications for Skin Traction</a:t>
            </a:r>
          </a:p>
        </p:txBody>
      </p:sp>
      <p:sp>
        <p:nvSpPr>
          <p:cNvPr id="1048932" name="Content Placeholder 2"/>
          <p:cNvSpPr>
            <a:spLocks noGrp="1"/>
          </p:cNvSpPr>
          <p:nvPr>
            <p:ph idx="1"/>
          </p:nvPr>
        </p:nvSpPr>
        <p:spPr>
          <a:xfrm>
            <a:off x="609600" y="1600200"/>
            <a:ext cx="8077200" cy="4530725"/>
          </a:xfrm>
        </p:spPr>
        <p:txBody>
          <a:bodyPr/>
          <a:p>
            <a:pPr>
              <a:lnSpc>
                <a:spcPct val="150000"/>
              </a:lnSpc>
            </a:pPr>
            <a:r>
              <a:rPr dirty="0" lang="pt-BR"/>
              <a:t>Temporary management of # of </a:t>
            </a:r>
            <a:r>
              <a:rPr dirty="0" lang="pt-BR" smtClean="0"/>
              <a:t>fructures</a:t>
            </a:r>
            <a:endParaRPr dirty="0" lang="pt-BR"/>
          </a:p>
          <a:p>
            <a:pPr>
              <a:lnSpc>
                <a:spcPct val="150000"/>
              </a:lnSpc>
            </a:pPr>
            <a:r>
              <a:rPr dirty="0" lang="pt-BR"/>
              <a:t>Management of femoral shaft fracture </a:t>
            </a:r>
          </a:p>
          <a:p>
            <a:pPr>
              <a:lnSpc>
                <a:spcPct val="150000"/>
              </a:lnSpc>
            </a:pPr>
            <a:r>
              <a:rPr dirty="0" lang="pt-BR"/>
              <a:t>Undisplaced # of acetabulum </a:t>
            </a:r>
          </a:p>
          <a:p>
            <a:pPr>
              <a:lnSpc>
                <a:spcPct val="150000"/>
              </a:lnSpc>
            </a:pPr>
            <a:r>
              <a:rPr dirty="0" lang="pt-BR"/>
              <a:t>After reduction of dislocation of hip </a:t>
            </a:r>
          </a:p>
          <a:p>
            <a:pPr>
              <a:lnSpc>
                <a:spcPct val="150000"/>
              </a:lnSpc>
            </a:pPr>
            <a:r>
              <a:rPr dirty="0" lang="pt-BR"/>
              <a:t>To correct minor fixed flexion deformity of hip and knee. </a:t>
            </a:r>
          </a:p>
          <a:p>
            <a:pPr>
              <a:lnSpc>
                <a:spcPct val="150000"/>
              </a:lnSpc>
            </a:pP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32">
                                            <p:txEl>
                                              <p:pRg st="0" end="0"/>
                                            </p:txEl>
                                          </p:spTgt>
                                        </p:tgtEl>
                                        <p:attrNameLst>
                                          <p:attrName>style.visibility</p:attrName>
                                        </p:attrNameLst>
                                      </p:cBhvr>
                                      <p:to>
                                        <p:strVal val="visible"/>
                                      </p:to>
                                    </p:set>
                                    <p:animEffect transition="in" filter="blinds(horizontal)">
                                      <p:cBhvr>
                                        <p:cTn dur="2000" id="7"/>
                                        <p:tgtEl>
                                          <p:spTgt spid="1048932">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8932">
                                            <p:txEl>
                                              <p:pRg st="1" end="1"/>
                                            </p:txEl>
                                          </p:spTgt>
                                        </p:tgtEl>
                                        <p:attrNameLst>
                                          <p:attrName>style.visibility</p:attrName>
                                        </p:attrNameLst>
                                      </p:cBhvr>
                                      <p:to>
                                        <p:strVal val="visible"/>
                                      </p:to>
                                    </p:set>
                                    <p:animEffect transition="in" filter="blinds(horizontal)">
                                      <p:cBhvr>
                                        <p:cTn dur="2000" id="12"/>
                                        <p:tgtEl>
                                          <p:spTgt spid="1048932">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10">
                                  <p:stCondLst>
                                    <p:cond delay="0"/>
                                  </p:stCondLst>
                                  <p:childTnLst>
                                    <p:set>
                                      <p:cBhvr>
                                        <p:cTn dur="1" fill="hold" id="16">
                                          <p:stCondLst>
                                            <p:cond delay="0"/>
                                          </p:stCondLst>
                                        </p:cTn>
                                        <p:tgtEl>
                                          <p:spTgt spid="1048932">
                                            <p:txEl>
                                              <p:pRg st="2" end="2"/>
                                            </p:txEl>
                                          </p:spTgt>
                                        </p:tgtEl>
                                        <p:attrNameLst>
                                          <p:attrName>style.visibility</p:attrName>
                                        </p:attrNameLst>
                                      </p:cBhvr>
                                      <p:to>
                                        <p:strVal val="visible"/>
                                      </p:to>
                                    </p:set>
                                    <p:animEffect transition="in" filter="blinds(horizontal)">
                                      <p:cBhvr>
                                        <p:cTn dur="2000" id="17"/>
                                        <p:tgtEl>
                                          <p:spTgt spid="1048932">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3" presetSubtype="10">
                                  <p:stCondLst>
                                    <p:cond delay="0"/>
                                  </p:stCondLst>
                                  <p:childTnLst>
                                    <p:set>
                                      <p:cBhvr>
                                        <p:cTn dur="1" fill="hold" id="21">
                                          <p:stCondLst>
                                            <p:cond delay="0"/>
                                          </p:stCondLst>
                                        </p:cTn>
                                        <p:tgtEl>
                                          <p:spTgt spid="1048932">
                                            <p:txEl>
                                              <p:pRg st="3" end="3"/>
                                            </p:txEl>
                                          </p:spTgt>
                                        </p:tgtEl>
                                        <p:attrNameLst>
                                          <p:attrName>style.visibility</p:attrName>
                                        </p:attrNameLst>
                                      </p:cBhvr>
                                      <p:to>
                                        <p:strVal val="visible"/>
                                      </p:to>
                                    </p:set>
                                    <p:animEffect transition="in" filter="blinds(horizontal)">
                                      <p:cBhvr>
                                        <p:cTn dur="2000" id="22"/>
                                        <p:tgtEl>
                                          <p:spTgt spid="1048932">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3" presetSubtype="10">
                                  <p:stCondLst>
                                    <p:cond delay="0"/>
                                  </p:stCondLst>
                                  <p:childTnLst>
                                    <p:set>
                                      <p:cBhvr>
                                        <p:cTn dur="1" fill="hold" id="26">
                                          <p:stCondLst>
                                            <p:cond delay="0"/>
                                          </p:stCondLst>
                                        </p:cTn>
                                        <p:tgtEl>
                                          <p:spTgt spid="1048932">
                                            <p:txEl>
                                              <p:pRg st="4" end="4"/>
                                            </p:txEl>
                                          </p:spTgt>
                                        </p:tgtEl>
                                        <p:attrNameLst>
                                          <p:attrName>style.visibility</p:attrName>
                                        </p:attrNameLst>
                                      </p:cBhvr>
                                      <p:to>
                                        <p:strVal val="visible"/>
                                      </p:to>
                                    </p:set>
                                    <p:animEffect transition="in" filter="blinds(horizontal)">
                                      <p:cBhvr>
                                        <p:cTn dur="2000" id="27"/>
                                        <p:tgtEl>
                                          <p:spTgt spid="10489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933" name="Title 1"/>
          <p:cNvSpPr>
            <a:spLocks noGrp="1"/>
          </p:cNvSpPr>
          <p:nvPr>
            <p:ph type="title"/>
          </p:nvPr>
        </p:nvSpPr>
        <p:spPr/>
        <p:txBody>
          <a:bodyPr/>
          <a:p>
            <a:r>
              <a:rPr dirty="0" lang="en-US"/>
              <a:t>Contraindications for Skin T.</a:t>
            </a:r>
          </a:p>
        </p:txBody>
      </p:sp>
      <p:sp>
        <p:nvSpPr>
          <p:cNvPr id="1048934" name="Content Placeholder 2"/>
          <p:cNvSpPr>
            <a:spLocks noGrp="1"/>
          </p:cNvSpPr>
          <p:nvPr>
            <p:ph idx="1"/>
          </p:nvPr>
        </p:nvSpPr>
        <p:spPr/>
        <p:txBody>
          <a:bodyPr/>
          <a:p>
            <a:pPr>
              <a:lnSpc>
                <a:spcPct val="150000"/>
              </a:lnSpc>
            </a:pPr>
            <a:r>
              <a:rPr dirty="0" lang="pt-BR"/>
              <a:t>Abrasion and lacerations of skin in the are at  which traction is to be applied </a:t>
            </a:r>
          </a:p>
          <a:p>
            <a:pPr>
              <a:lnSpc>
                <a:spcPct val="150000"/>
              </a:lnSpc>
            </a:pPr>
            <a:r>
              <a:rPr dirty="0" lang="pt-BR"/>
              <a:t>Disturbance in blood circulation such as varicose vein or impending gangrene </a:t>
            </a:r>
          </a:p>
          <a:p>
            <a:pPr>
              <a:lnSpc>
                <a:spcPct val="150000"/>
              </a:lnSpc>
            </a:pPr>
            <a:r>
              <a:rPr dirty="0" lang="pt-BR"/>
              <a:t>Dermatitis </a:t>
            </a:r>
          </a:p>
          <a:p>
            <a:pPr>
              <a:lnSpc>
                <a:spcPct val="150000"/>
              </a:lnSpc>
            </a:pP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34">
                                            <p:txEl>
                                              <p:pRg st="0" end="0"/>
                                            </p:txEl>
                                          </p:spTgt>
                                        </p:tgtEl>
                                        <p:attrNameLst>
                                          <p:attrName>style.visibility</p:attrName>
                                        </p:attrNameLst>
                                      </p:cBhvr>
                                      <p:to>
                                        <p:strVal val="visible"/>
                                      </p:to>
                                    </p:set>
                                    <p:animEffect transition="in" filter="blinds(horizontal)">
                                      <p:cBhvr>
                                        <p:cTn dur="2000" id="7"/>
                                        <p:tgtEl>
                                          <p:spTgt spid="1048934">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8934">
                                            <p:txEl>
                                              <p:pRg st="1" end="1"/>
                                            </p:txEl>
                                          </p:spTgt>
                                        </p:tgtEl>
                                        <p:attrNameLst>
                                          <p:attrName>style.visibility</p:attrName>
                                        </p:attrNameLst>
                                      </p:cBhvr>
                                      <p:to>
                                        <p:strVal val="visible"/>
                                      </p:to>
                                    </p:set>
                                    <p:animEffect transition="in" filter="blinds(horizontal)">
                                      <p:cBhvr>
                                        <p:cTn dur="2000" id="12"/>
                                        <p:tgtEl>
                                          <p:spTgt spid="1048934">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10">
                                  <p:stCondLst>
                                    <p:cond delay="0"/>
                                  </p:stCondLst>
                                  <p:childTnLst>
                                    <p:set>
                                      <p:cBhvr>
                                        <p:cTn dur="1" fill="hold" id="16">
                                          <p:stCondLst>
                                            <p:cond delay="0"/>
                                          </p:stCondLst>
                                        </p:cTn>
                                        <p:tgtEl>
                                          <p:spTgt spid="1048934">
                                            <p:txEl>
                                              <p:pRg st="2" end="2"/>
                                            </p:txEl>
                                          </p:spTgt>
                                        </p:tgtEl>
                                        <p:attrNameLst>
                                          <p:attrName>style.visibility</p:attrName>
                                        </p:attrNameLst>
                                      </p:cBhvr>
                                      <p:to>
                                        <p:strVal val="visible"/>
                                      </p:to>
                                    </p:set>
                                    <p:animEffect transition="in" filter="blinds(horizontal)">
                                      <p:cBhvr>
                                        <p:cTn dur="2000" id="17"/>
                                        <p:tgtEl>
                                          <p:spTgt spid="10489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935" name="Title 1"/>
          <p:cNvSpPr>
            <a:spLocks noGrp="1"/>
          </p:cNvSpPr>
          <p:nvPr>
            <p:ph type="title"/>
          </p:nvPr>
        </p:nvSpPr>
        <p:spPr>
          <a:xfrm>
            <a:off x="914400" y="457199"/>
            <a:ext cx="7772400" cy="963613"/>
          </a:xfrm>
        </p:spPr>
        <p:txBody>
          <a:bodyPr/>
          <a:p>
            <a:r>
              <a:rPr dirty="0" lang="en-US"/>
              <a:t>Indications for Skeletal Traction</a:t>
            </a:r>
          </a:p>
        </p:txBody>
      </p:sp>
      <p:sp>
        <p:nvSpPr>
          <p:cNvPr id="1048936" name="Content Placeholder 2"/>
          <p:cNvSpPr>
            <a:spLocks noGrp="1"/>
          </p:cNvSpPr>
          <p:nvPr>
            <p:ph idx="1"/>
          </p:nvPr>
        </p:nvSpPr>
        <p:spPr>
          <a:xfrm>
            <a:off x="685800" y="1600200"/>
            <a:ext cx="8001000" cy="4530725"/>
          </a:xfrm>
        </p:spPr>
        <p:txBody>
          <a:bodyPr/>
          <a:p>
            <a:pPr>
              <a:lnSpc>
                <a:spcPct val="150000"/>
              </a:lnSpc>
            </a:pPr>
            <a:r>
              <a:rPr dirty="0" lang="en-US"/>
              <a:t>Adults requiring &gt; 5kg traction</a:t>
            </a:r>
          </a:p>
          <a:p>
            <a:pPr>
              <a:lnSpc>
                <a:spcPct val="150000"/>
              </a:lnSpc>
            </a:pPr>
            <a:r>
              <a:rPr dirty="0" lang="en-US"/>
              <a:t>Skin damage requiring dressings</a:t>
            </a:r>
          </a:p>
          <a:p>
            <a:pPr>
              <a:lnSpc>
                <a:spcPct val="150000"/>
              </a:lnSpc>
            </a:pPr>
            <a:r>
              <a:rPr dirty="0" lang="en-US"/>
              <a:t>Long term </a:t>
            </a:r>
            <a:endParaRPr b="1" dirty="0" lang="en-US" u="sng"/>
          </a:p>
          <a:p>
            <a:pPr>
              <a:lnSpc>
                <a:spcPct val="150000"/>
              </a:lnSpc>
            </a:pPr>
            <a:r>
              <a:rPr dirty="0" lang="en-US"/>
              <a:t>Patients with external </a:t>
            </a:r>
            <a:r>
              <a:rPr dirty="0" lang="en-US" err="1"/>
              <a:t>fixator</a:t>
            </a:r>
            <a:r>
              <a:rPr dirty="0" lang="en-US"/>
              <a:t> in situ</a:t>
            </a:r>
          </a:p>
          <a:p>
            <a:pPr>
              <a:lnSpc>
                <a:spcPct val="150000"/>
              </a:lnSpc>
            </a:pPr>
            <a:endParaRPr dirty="0"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937" name="Title 1"/>
          <p:cNvSpPr>
            <a:spLocks noGrp="1"/>
          </p:cNvSpPr>
          <p:nvPr>
            <p:ph type="title"/>
          </p:nvPr>
        </p:nvSpPr>
        <p:spPr>
          <a:xfrm>
            <a:off x="685800" y="533400"/>
            <a:ext cx="8229600" cy="914400"/>
          </a:xfrm>
        </p:spPr>
        <p:txBody>
          <a:bodyPr>
            <a:normAutofit/>
          </a:bodyPr>
          <a:p>
            <a:r>
              <a:rPr b="1" dirty="0" sz="3600" lang="en-US"/>
              <a:t>Manual Traction</a:t>
            </a:r>
            <a:endParaRPr dirty="0" sz="3600" lang="en-US"/>
          </a:p>
        </p:txBody>
      </p:sp>
      <p:sp>
        <p:nvSpPr>
          <p:cNvPr id="1048938" name="Content Placeholder 2"/>
          <p:cNvSpPr>
            <a:spLocks noGrp="1"/>
          </p:cNvSpPr>
          <p:nvPr>
            <p:ph idx="1"/>
          </p:nvPr>
        </p:nvSpPr>
        <p:spPr>
          <a:xfrm>
            <a:off x="457200" y="1676400"/>
            <a:ext cx="8229600" cy="4876800"/>
          </a:xfrm>
        </p:spPr>
        <p:txBody>
          <a:bodyPr>
            <a:normAutofit/>
          </a:bodyPr>
          <a:p>
            <a:r>
              <a:rPr dirty="0" lang="en-US"/>
              <a:t>Accomplished by a persons hands</a:t>
            </a:r>
            <a:r>
              <a:rPr b="1" dirty="0" lang="en-US"/>
              <a:t> </a:t>
            </a:r>
            <a:r>
              <a:rPr dirty="0" lang="en-US"/>
              <a:t>exerting a pulling force. This is temporary traction that may be used when </a:t>
            </a:r>
          </a:p>
          <a:p>
            <a:pPr lvl="1"/>
            <a:r>
              <a:rPr dirty="0" lang="en-US"/>
              <a:t>applying a cast, </a:t>
            </a:r>
          </a:p>
          <a:p>
            <a:pPr lvl="1"/>
            <a:r>
              <a:rPr dirty="0" lang="en-US"/>
              <a:t>giving skin care under a Buck’s extension foam boot, or</a:t>
            </a:r>
          </a:p>
          <a:p>
            <a:pPr lvl="1"/>
            <a:r>
              <a:rPr dirty="0" lang="en-US"/>
              <a:t>adjusting the traction apparatus.</a:t>
            </a:r>
          </a:p>
          <a:p>
            <a:endParaRPr dirty="0" lang="en-US"/>
          </a:p>
          <a:p>
            <a:endParaRPr dirty="0"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939" name="Title 1"/>
          <p:cNvSpPr>
            <a:spLocks noGrp="1"/>
          </p:cNvSpPr>
          <p:nvPr>
            <p:ph type="title"/>
          </p:nvPr>
        </p:nvSpPr>
        <p:spPr>
          <a:xfrm>
            <a:off x="457200" y="0"/>
            <a:ext cx="8229600" cy="45719"/>
          </a:xfrm>
        </p:spPr>
        <p:txBody>
          <a:bodyPr>
            <a:normAutofit fontScale="90000"/>
          </a:bodyPr>
          <a:p>
            <a:r>
              <a:rPr lang="en-US"/>
              <a:t> </a:t>
            </a:r>
            <a:endParaRPr dirty="0" lang="en-US"/>
          </a:p>
        </p:txBody>
      </p:sp>
      <p:sp>
        <p:nvSpPr>
          <p:cNvPr id="1048940" name="Content Placeholder 2"/>
          <p:cNvSpPr>
            <a:spLocks noGrp="1"/>
          </p:cNvSpPr>
          <p:nvPr>
            <p:ph idx="1"/>
          </p:nvPr>
        </p:nvSpPr>
        <p:spPr>
          <a:xfrm>
            <a:off x="609600" y="1447800"/>
            <a:ext cx="8153400" cy="5410200"/>
          </a:xfrm>
        </p:spPr>
        <p:txBody>
          <a:bodyPr>
            <a:normAutofit/>
          </a:bodyPr>
          <a:p>
            <a:pPr>
              <a:buNone/>
            </a:pPr>
            <a:r>
              <a:rPr b="1" dirty="0" lang="en-US"/>
              <a:t>N/B:</a:t>
            </a:r>
          </a:p>
          <a:p>
            <a:r>
              <a:rPr dirty="0" lang="en-US"/>
              <a:t>At times, traction needs to be applied in more than one direction to achieve the desired line of pull. When this is done, one of the lines of pull counteracts the other. These lines of pull are known as the </a:t>
            </a:r>
            <a:r>
              <a:rPr b="1" dirty="0" lang="en-US"/>
              <a:t>vectors </a:t>
            </a:r>
            <a:r>
              <a:rPr dirty="0" lang="en-US"/>
              <a:t>of force. The actual resultant pulling force is somewhere between the two lines of pull.</a:t>
            </a:r>
          </a:p>
          <a:p>
            <a:r>
              <a:rPr dirty="0" lang="en-US"/>
              <a:t>The effects of traction are evaluated with x-ray studies, and adjustments are made if necessary.</a:t>
            </a:r>
          </a:p>
        </p:txBody>
      </p:sp>
    </p:spTree>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941" name="Title 1"/>
          <p:cNvSpPr>
            <a:spLocks noGrp="1"/>
          </p:cNvSpPr>
          <p:nvPr>
            <p:ph type="title"/>
          </p:nvPr>
        </p:nvSpPr>
        <p:spPr>
          <a:xfrm>
            <a:off x="755576" y="620687"/>
            <a:ext cx="7772400" cy="800125"/>
          </a:xfrm>
        </p:spPr>
        <p:txBody>
          <a:bodyPr/>
          <a:p>
            <a:r>
              <a:rPr dirty="0" lang="en-US"/>
              <a:t>Complications</a:t>
            </a:r>
          </a:p>
        </p:txBody>
      </p:sp>
      <p:sp>
        <p:nvSpPr>
          <p:cNvPr id="1048942" name="Content Placeholder 2"/>
          <p:cNvSpPr>
            <a:spLocks noGrp="1"/>
          </p:cNvSpPr>
          <p:nvPr>
            <p:ph idx="1"/>
          </p:nvPr>
        </p:nvSpPr>
        <p:spPr/>
        <p:txBody>
          <a:bodyPr/>
          <a:p>
            <a:r>
              <a:rPr dirty="0" lang="en-US"/>
              <a:t>Complications of skin traction: Skin breakdown, nerve pressure, and circulatory impairment</a:t>
            </a:r>
          </a:p>
          <a:p>
            <a:r>
              <a:rPr dirty="0" lang="en-US"/>
              <a:t>Complications of skeletal traction: </a:t>
            </a:r>
          </a:p>
          <a:p>
            <a:pPr lvl="1"/>
            <a:r>
              <a:rPr dirty="0" lang="en-US"/>
              <a:t>Pressure ulcer</a:t>
            </a:r>
          </a:p>
          <a:p>
            <a:pPr lvl="1"/>
            <a:r>
              <a:rPr dirty="0" lang="en-US"/>
              <a:t>Pneumonia</a:t>
            </a:r>
          </a:p>
          <a:p>
            <a:pPr lvl="1"/>
            <a:r>
              <a:rPr dirty="0" lang="en-US"/>
              <a:t>Constipation</a:t>
            </a:r>
          </a:p>
          <a:p>
            <a:pPr lvl="1"/>
            <a:r>
              <a:rPr dirty="0" lang="en-US"/>
              <a:t>Anorexia</a:t>
            </a:r>
          </a:p>
          <a:p>
            <a:pPr lvl="1"/>
            <a:r>
              <a:rPr dirty="0" lang="en-US"/>
              <a:t>Urinary stasis and infection</a:t>
            </a:r>
          </a:p>
          <a:p>
            <a:pPr lvl="1"/>
            <a:r>
              <a:rPr dirty="0" lang="en-US"/>
              <a:t>Venous stasis with DVT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637" name="Title 1"/>
          <p:cNvSpPr>
            <a:spLocks noGrp="1"/>
          </p:cNvSpPr>
          <p:nvPr>
            <p:ph type="title"/>
          </p:nvPr>
        </p:nvSpPr>
        <p:spPr/>
        <p:txBody>
          <a:bodyPr/>
          <a:p>
            <a:r>
              <a:rPr dirty="0" lang="en-US"/>
              <a:t>4.Stages of Intramembranous</a:t>
            </a:r>
            <a:br>
              <a:rPr dirty="0" lang="en-US"/>
            </a:br>
            <a:r>
              <a:rPr dirty="0" lang="en-US"/>
              <a:t>Ossification</a:t>
            </a:r>
          </a:p>
        </p:txBody>
      </p:sp>
      <p:pic>
        <p:nvPicPr>
          <p:cNvPr id="2097158"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152401" y="1600200"/>
            <a:ext cx="8991600" cy="4953000"/>
          </a:xfrm>
          <a:prstGeom prst="rect"/>
          <a:noFill/>
          <a:ln>
            <a:noFill/>
          </a:ln>
          <a:effec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943" name="Title 1"/>
          <p:cNvSpPr>
            <a:spLocks noGrp="1"/>
          </p:cNvSpPr>
          <p:nvPr>
            <p:ph type="title"/>
          </p:nvPr>
        </p:nvSpPr>
        <p:spPr>
          <a:xfrm>
            <a:off x="0" y="381000"/>
            <a:ext cx="9144000" cy="914400"/>
          </a:xfrm>
          <a:noFill/>
          <a:ln>
            <a:noFill/>
          </a:ln>
        </p:spPr>
        <p:style>
          <a:lnRef idx="1">
            <a:schemeClr val="accent3"/>
          </a:lnRef>
          <a:fillRef idx="2">
            <a:schemeClr val="accent3"/>
          </a:fillRef>
          <a:effectRef idx="1">
            <a:schemeClr val="accent3"/>
          </a:effectRef>
          <a:fontRef idx="minor">
            <a:schemeClr val="dk1"/>
          </a:fontRef>
        </p:style>
        <p:txBody>
          <a:bodyPr>
            <a:normAutofit fontScale="90000"/>
          </a:bodyPr>
          <a:p>
            <a:pPr algn="ctr"/>
            <a:r>
              <a:rPr b="1" dirty="0" sz="3600" lang="en-US">
                <a:solidFill>
                  <a:schemeClr val="tx1"/>
                </a:solidFill>
                <a:latin typeface="+mj-lt"/>
              </a:rPr>
              <a:t>SPECIFIC CARE FOR A PATIENT ON TRACTION</a:t>
            </a:r>
          </a:p>
        </p:txBody>
      </p:sp>
      <p:sp>
        <p:nvSpPr>
          <p:cNvPr id="1048944" name="Content Placeholder 2"/>
          <p:cNvSpPr>
            <a:spLocks noGrp="1"/>
          </p:cNvSpPr>
          <p:nvPr>
            <p:ph idx="1"/>
          </p:nvPr>
        </p:nvSpPr>
        <p:spPr>
          <a:xfrm>
            <a:off x="533400" y="1600200"/>
            <a:ext cx="8610600" cy="5181600"/>
          </a:xfrm>
        </p:spPr>
        <p:txBody>
          <a:bodyPr>
            <a:normAutofit/>
          </a:bodyPr>
          <a:p>
            <a:pPr>
              <a:buFont typeface="Arial" pitchFamily="34" charset="0"/>
              <a:buChar char="•"/>
            </a:pPr>
            <a:r>
              <a:rPr dirty="0" lang="en-US"/>
              <a:t>Maintain continuous traction and avoid adding weight.</a:t>
            </a:r>
          </a:p>
          <a:p>
            <a:pPr>
              <a:buFont typeface="Arial" pitchFamily="34" charset="0"/>
              <a:buChar char="•"/>
            </a:pPr>
            <a:r>
              <a:rPr dirty="0" lang="en-US"/>
              <a:t>Ensure effective traction by proper position to maintain leg in neutral position</a:t>
            </a:r>
          </a:p>
          <a:p>
            <a:pPr>
              <a:buFont typeface="Arial" pitchFamily="34" charset="0"/>
              <a:buChar char="•"/>
            </a:pPr>
            <a:r>
              <a:rPr dirty="0" lang="en-US"/>
              <a:t>Pain management though administration of analgesics</a:t>
            </a:r>
          </a:p>
          <a:p>
            <a:pPr>
              <a:buNone/>
            </a:pPr>
            <a:r>
              <a:rPr b="1" dirty="0" lang="en-US"/>
              <a:t>Skin care</a:t>
            </a:r>
          </a:p>
          <a:p>
            <a:pPr>
              <a:buFont typeface="Arial" pitchFamily="34" charset="0"/>
              <a:buChar char="•"/>
            </a:pPr>
            <a:r>
              <a:rPr dirty="0" lang="en-US"/>
              <a:t>Monitor the skin in contact with tape or foam, palpate area of traction tape daily to detect underlying tenderness</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44">
                                            <p:txEl>
                                              <p:pRg st="0" end="0"/>
                                            </p:txEl>
                                          </p:spTgt>
                                        </p:tgtEl>
                                        <p:attrNameLst>
                                          <p:attrName>style.visibility</p:attrName>
                                        </p:attrNameLst>
                                      </p:cBhvr>
                                      <p:to>
                                        <p:strVal val="visible"/>
                                      </p:to>
                                    </p:set>
                                    <p:animEffect transition="in" filter="blinds(horizontal)">
                                      <p:cBhvr>
                                        <p:cTn dur="500" id="7"/>
                                        <p:tgtEl>
                                          <p:spTgt spid="1048944">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8944">
                                            <p:txEl>
                                              <p:pRg st="1" end="1"/>
                                            </p:txEl>
                                          </p:spTgt>
                                        </p:tgtEl>
                                        <p:attrNameLst>
                                          <p:attrName>style.visibility</p:attrName>
                                        </p:attrNameLst>
                                      </p:cBhvr>
                                      <p:to>
                                        <p:strVal val="visible"/>
                                      </p:to>
                                    </p:set>
                                    <p:animEffect transition="in" filter="blinds(horizontal)">
                                      <p:cBhvr>
                                        <p:cTn dur="500" id="12"/>
                                        <p:tgtEl>
                                          <p:spTgt spid="1048944">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10">
                                  <p:stCondLst>
                                    <p:cond delay="0"/>
                                  </p:stCondLst>
                                  <p:childTnLst>
                                    <p:set>
                                      <p:cBhvr>
                                        <p:cTn dur="1" fill="hold" id="16">
                                          <p:stCondLst>
                                            <p:cond delay="0"/>
                                          </p:stCondLst>
                                        </p:cTn>
                                        <p:tgtEl>
                                          <p:spTgt spid="1048944">
                                            <p:txEl>
                                              <p:pRg st="2" end="2"/>
                                            </p:txEl>
                                          </p:spTgt>
                                        </p:tgtEl>
                                        <p:attrNameLst>
                                          <p:attrName>style.visibility</p:attrName>
                                        </p:attrNameLst>
                                      </p:cBhvr>
                                      <p:to>
                                        <p:strVal val="visible"/>
                                      </p:to>
                                    </p:set>
                                    <p:animEffect transition="in" filter="blinds(horizontal)">
                                      <p:cBhvr>
                                        <p:cTn dur="500" id="17"/>
                                        <p:tgtEl>
                                          <p:spTgt spid="1048944">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3" presetSubtype="10">
                                  <p:stCondLst>
                                    <p:cond delay="0"/>
                                  </p:stCondLst>
                                  <p:childTnLst>
                                    <p:set>
                                      <p:cBhvr>
                                        <p:cTn dur="1" fill="hold" id="21">
                                          <p:stCondLst>
                                            <p:cond delay="0"/>
                                          </p:stCondLst>
                                        </p:cTn>
                                        <p:tgtEl>
                                          <p:spTgt spid="1048944">
                                            <p:txEl>
                                              <p:pRg st="3" end="3"/>
                                            </p:txEl>
                                          </p:spTgt>
                                        </p:tgtEl>
                                        <p:attrNameLst>
                                          <p:attrName>style.visibility</p:attrName>
                                        </p:attrNameLst>
                                      </p:cBhvr>
                                      <p:to>
                                        <p:strVal val="visible"/>
                                      </p:to>
                                    </p:set>
                                    <p:animEffect transition="in" filter="blinds(horizontal)">
                                      <p:cBhvr>
                                        <p:cTn dur="500" id="22"/>
                                        <p:tgtEl>
                                          <p:spTgt spid="1048944">
                                            <p:txEl>
                                              <p:pRg st="3" end="3"/>
                                            </p:txEl>
                                          </p:spTgt>
                                        </p:tgtEl>
                                      </p:cBhvr>
                                    </p:animEffect>
                                  </p:childTnLst>
                                </p:cTn>
                              </p:par>
                              <p:par>
                                <p:cTn fill="hold" id="23" nodeType="withEffect" presetClass="entr" presetID="3" presetSubtype="10">
                                  <p:stCondLst>
                                    <p:cond delay="0"/>
                                  </p:stCondLst>
                                  <p:childTnLst>
                                    <p:set>
                                      <p:cBhvr>
                                        <p:cTn dur="1" fill="hold" id="24">
                                          <p:stCondLst>
                                            <p:cond delay="0"/>
                                          </p:stCondLst>
                                        </p:cTn>
                                        <p:tgtEl>
                                          <p:spTgt spid="1048944">
                                            <p:txEl>
                                              <p:pRg st="4" end="4"/>
                                            </p:txEl>
                                          </p:spTgt>
                                        </p:tgtEl>
                                        <p:attrNameLst>
                                          <p:attrName>style.visibility</p:attrName>
                                        </p:attrNameLst>
                                      </p:cBhvr>
                                      <p:to>
                                        <p:strVal val="visible"/>
                                      </p:to>
                                    </p:set>
                                    <p:animEffect transition="in" filter="blinds(horizontal)">
                                      <p:cBhvr>
                                        <p:cTn dur="500" id="25"/>
                                        <p:tgtEl>
                                          <p:spTgt spid="10489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945" name="Title 1"/>
          <p:cNvSpPr>
            <a:spLocks noGrp="1"/>
          </p:cNvSpPr>
          <p:nvPr>
            <p:ph type="title"/>
          </p:nvPr>
        </p:nvSpPr>
        <p:spPr>
          <a:xfrm>
            <a:off x="914400" y="761999"/>
            <a:ext cx="7772400" cy="658813"/>
          </a:xfrm>
        </p:spPr>
        <p:txBody>
          <a:bodyPr/>
          <a:p>
            <a:r>
              <a:rPr dirty="0" sz="3600" i="1" lang="en-US"/>
              <a:t>Cont’d…</a:t>
            </a:r>
          </a:p>
        </p:txBody>
      </p:sp>
      <p:sp>
        <p:nvSpPr>
          <p:cNvPr id="1048946" name="Content Placeholder 2"/>
          <p:cNvSpPr>
            <a:spLocks noGrp="1"/>
          </p:cNvSpPr>
          <p:nvPr>
            <p:ph idx="1"/>
          </p:nvPr>
        </p:nvSpPr>
        <p:spPr>
          <a:xfrm>
            <a:off x="457200" y="1524000"/>
            <a:ext cx="8382000" cy="5029200"/>
          </a:xfrm>
        </p:spPr>
        <p:txBody>
          <a:bodyPr/>
          <a:p>
            <a:pPr>
              <a:buFont typeface="Arial" pitchFamily="34" charset="0"/>
              <a:buChar char="•"/>
            </a:pPr>
            <a:r>
              <a:rPr dirty="0" lang="en-US"/>
              <a:t>Provide back care every 2hrs to avoid pressure ulcer </a:t>
            </a:r>
          </a:p>
          <a:p>
            <a:pPr>
              <a:buFont typeface="Arial" pitchFamily="34" charset="0"/>
              <a:buChar char="•"/>
            </a:pPr>
            <a:r>
              <a:rPr dirty="0" lang="en-US"/>
              <a:t>Keep the skin clean around pin sites in skeletal traction to avoid infections.</a:t>
            </a:r>
          </a:p>
          <a:p>
            <a:pPr>
              <a:buNone/>
            </a:pPr>
            <a:r>
              <a:rPr b="1" dirty="0" lang="en-US"/>
              <a:t>Nerve Pressure ( </a:t>
            </a:r>
            <a:r>
              <a:rPr b="1" dirty="0" lang="en-US" err="1"/>
              <a:t>peroneal</a:t>
            </a:r>
            <a:r>
              <a:rPr b="1" dirty="0" lang="en-US"/>
              <a:t> nerve) care by</a:t>
            </a:r>
          </a:p>
          <a:p>
            <a:pPr>
              <a:buFont typeface="Arial" pitchFamily="34" charset="0"/>
              <a:buChar char="•"/>
            </a:pPr>
            <a:r>
              <a:rPr dirty="0" lang="en-US"/>
              <a:t>Regularly assess sensation and motion.</a:t>
            </a:r>
          </a:p>
          <a:p>
            <a:pPr>
              <a:buFont typeface="Arial" pitchFamily="34" charset="0"/>
              <a:buChar char="•"/>
            </a:pPr>
            <a:r>
              <a:rPr dirty="0" lang="en-US"/>
              <a:t>Immediately investigate any complaint of burning sensation under the traction bandage or boot.</a:t>
            </a:r>
          </a:p>
          <a:p>
            <a:pPr>
              <a:buFont typeface="Arial" pitchFamily="34" charset="0"/>
              <a:buChar char="•"/>
            </a:pPr>
            <a:r>
              <a:rPr dirty="0" lang="en-US"/>
              <a:t>Promptly report altered sensation or motor function.</a:t>
            </a:r>
          </a:p>
          <a:p>
            <a:pPr>
              <a:buFont typeface="Arial" pitchFamily="34" charset="0"/>
              <a:buChar char="•"/>
            </a:pP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46">
                                            <p:txEl>
                                              <p:pRg st="0" end="0"/>
                                            </p:txEl>
                                          </p:spTgt>
                                        </p:tgtEl>
                                        <p:attrNameLst>
                                          <p:attrName>style.visibility</p:attrName>
                                        </p:attrNameLst>
                                      </p:cBhvr>
                                      <p:to>
                                        <p:strVal val="visible"/>
                                      </p:to>
                                    </p:set>
                                    <p:animEffect transition="in" filter="blinds(horizontal)">
                                      <p:cBhvr>
                                        <p:cTn dur="500" id="7"/>
                                        <p:tgtEl>
                                          <p:spTgt spid="1048946">
                                            <p:txEl>
                                              <p:pRg st="0" end="0"/>
                                            </p:txEl>
                                          </p:spTgt>
                                        </p:tgtEl>
                                      </p:cBhvr>
                                    </p:animEffect>
                                  </p:childTnLst>
                                </p:cTn>
                              </p:par>
                              <p:par>
                                <p:cTn fill="hold" id="8" nodeType="withEffect" presetClass="entr" presetID="3" presetSubtype="10">
                                  <p:stCondLst>
                                    <p:cond delay="0"/>
                                  </p:stCondLst>
                                  <p:childTnLst>
                                    <p:set>
                                      <p:cBhvr>
                                        <p:cTn dur="1" fill="hold" id="9">
                                          <p:stCondLst>
                                            <p:cond delay="0"/>
                                          </p:stCondLst>
                                        </p:cTn>
                                        <p:tgtEl>
                                          <p:spTgt spid="1048946">
                                            <p:txEl>
                                              <p:pRg st="1" end="1"/>
                                            </p:txEl>
                                          </p:spTgt>
                                        </p:tgtEl>
                                        <p:attrNameLst>
                                          <p:attrName>style.visibility</p:attrName>
                                        </p:attrNameLst>
                                      </p:cBhvr>
                                      <p:to>
                                        <p:strVal val="visible"/>
                                      </p:to>
                                    </p:set>
                                    <p:animEffect transition="in" filter="blinds(horizontal)">
                                      <p:cBhvr>
                                        <p:cTn dur="500" id="10"/>
                                        <p:tgtEl>
                                          <p:spTgt spid="1048946">
                                            <p:txEl>
                                              <p:pRg st="1" end="1"/>
                                            </p:txEl>
                                          </p:spTgt>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3" presetSubtype="10">
                                  <p:stCondLst>
                                    <p:cond delay="0"/>
                                  </p:stCondLst>
                                  <p:childTnLst>
                                    <p:set>
                                      <p:cBhvr>
                                        <p:cTn dur="1" fill="hold" id="14">
                                          <p:stCondLst>
                                            <p:cond delay="0"/>
                                          </p:stCondLst>
                                        </p:cTn>
                                        <p:tgtEl>
                                          <p:spTgt spid="1048946">
                                            <p:txEl>
                                              <p:pRg st="2" end="2"/>
                                            </p:txEl>
                                          </p:spTgt>
                                        </p:tgtEl>
                                        <p:attrNameLst>
                                          <p:attrName>style.visibility</p:attrName>
                                        </p:attrNameLst>
                                      </p:cBhvr>
                                      <p:to>
                                        <p:strVal val="visible"/>
                                      </p:to>
                                    </p:set>
                                    <p:animEffect transition="in" filter="blinds(horizontal)">
                                      <p:cBhvr>
                                        <p:cTn dur="500" id="15"/>
                                        <p:tgtEl>
                                          <p:spTgt spid="1048946">
                                            <p:txEl>
                                              <p:pRg st="2" end="2"/>
                                            </p:txEl>
                                          </p:spTgt>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3" presetSubtype="10">
                                  <p:stCondLst>
                                    <p:cond delay="0"/>
                                  </p:stCondLst>
                                  <p:childTnLst>
                                    <p:set>
                                      <p:cBhvr>
                                        <p:cTn dur="1" fill="hold" id="19">
                                          <p:stCondLst>
                                            <p:cond delay="0"/>
                                          </p:stCondLst>
                                        </p:cTn>
                                        <p:tgtEl>
                                          <p:spTgt spid="1048946">
                                            <p:txEl>
                                              <p:pRg st="3" end="3"/>
                                            </p:txEl>
                                          </p:spTgt>
                                        </p:tgtEl>
                                        <p:attrNameLst>
                                          <p:attrName>style.visibility</p:attrName>
                                        </p:attrNameLst>
                                      </p:cBhvr>
                                      <p:to>
                                        <p:strVal val="visible"/>
                                      </p:to>
                                    </p:set>
                                    <p:animEffect transition="in" filter="blinds(horizontal)">
                                      <p:cBhvr>
                                        <p:cTn dur="500" id="20"/>
                                        <p:tgtEl>
                                          <p:spTgt spid="1048946">
                                            <p:txEl>
                                              <p:pRg st="3" end="3"/>
                                            </p:txEl>
                                          </p:spTgt>
                                        </p:tgtEl>
                                      </p:cBhvr>
                                    </p:animEffect>
                                  </p:childTnLst>
                                </p:cTn>
                              </p:par>
                              <p:par>
                                <p:cTn fill="hold" id="21" nodeType="withEffect" presetClass="entr" presetID="3" presetSubtype="10">
                                  <p:stCondLst>
                                    <p:cond delay="0"/>
                                  </p:stCondLst>
                                  <p:childTnLst>
                                    <p:set>
                                      <p:cBhvr>
                                        <p:cTn dur="1" fill="hold" id="22">
                                          <p:stCondLst>
                                            <p:cond delay="0"/>
                                          </p:stCondLst>
                                        </p:cTn>
                                        <p:tgtEl>
                                          <p:spTgt spid="1048946">
                                            <p:txEl>
                                              <p:pRg st="4" end="4"/>
                                            </p:txEl>
                                          </p:spTgt>
                                        </p:tgtEl>
                                        <p:attrNameLst>
                                          <p:attrName>style.visibility</p:attrName>
                                        </p:attrNameLst>
                                      </p:cBhvr>
                                      <p:to>
                                        <p:strVal val="visible"/>
                                      </p:to>
                                    </p:set>
                                    <p:animEffect transition="in" filter="blinds(horizontal)">
                                      <p:cBhvr>
                                        <p:cTn dur="500" id="23"/>
                                        <p:tgtEl>
                                          <p:spTgt spid="1048946">
                                            <p:txEl>
                                              <p:pRg st="4" end="4"/>
                                            </p:txEl>
                                          </p:spTgt>
                                        </p:tgtEl>
                                      </p:cBhvr>
                                    </p:animEffect>
                                  </p:childTnLst>
                                </p:cTn>
                              </p:par>
                              <p:par>
                                <p:cTn fill="hold" id="24" nodeType="withEffect" presetClass="entr" presetID="3" presetSubtype="10">
                                  <p:stCondLst>
                                    <p:cond delay="0"/>
                                  </p:stCondLst>
                                  <p:childTnLst>
                                    <p:set>
                                      <p:cBhvr>
                                        <p:cTn dur="1" fill="hold" id="25">
                                          <p:stCondLst>
                                            <p:cond delay="0"/>
                                          </p:stCondLst>
                                        </p:cTn>
                                        <p:tgtEl>
                                          <p:spTgt spid="1048946">
                                            <p:txEl>
                                              <p:pRg st="5" end="5"/>
                                            </p:txEl>
                                          </p:spTgt>
                                        </p:tgtEl>
                                        <p:attrNameLst>
                                          <p:attrName>style.visibility</p:attrName>
                                        </p:attrNameLst>
                                      </p:cBhvr>
                                      <p:to>
                                        <p:strVal val="visible"/>
                                      </p:to>
                                    </p:set>
                                    <p:animEffect transition="in" filter="blinds(horizontal)">
                                      <p:cBhvr>
                                        <p:cTn dur="500" id="26"/>
                                        <p:tgtEl>
                                          <p:spTgt spid="10489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947" name="Title 1"/>
          <p:cNvSpPr>
            <a:spLocks noGrp="1"/>
          </p:cNvSpPr>
          <p:nvPr>
            <p:ph type="title"/>
          </p:nvPr>
        </p:nvSpPr>
        <p:spPr>
          <a:xfrm>
            <a:off x="838200" y="762000"/>
            <a:ext cx="7848600" cy="685800"/>
          </a:xfrm>
        </p:spPr>
        <p:txBody>
          <a:bodyPr/>
          <a:p>
            <a:r>
              <a:rPr dirty="0" sz="3600" i="1" lang="en-GB"/>
              <a:t>Cont’d...</a:t>
            </a:r>
            <a:endParaRPr dirty="0" sz="3600" i="1" lang="fr-FR"/>
          </a:p>
        </p:txBody>
      </p:sp>
      <p:sp>
        <p:nvSpPr>
          <p:cNvPr id="1048948" name="Content Placeholder 2"/>
          <p:cNvSpPr>
            <a:spLocks noGrp="1"/>
          </p:cNvSpPr>
          <p:nvPr>
            <p:ph idx="1"/>
          </p:nvPr>
        </p:nvSpPr>
        <p:spPr>
          <a:xfrm>
            <a:off x="457200" y="1524000"/>
            <a:ext cx="8686800" cy="5334000"/>
          </a:xfrm>
        </p:spPr>
        <p:txBody>
          <a:bodyPr>
            <a:noAutofit/>
          </a:bodyPr>
          <a:p>
            <a:pPr>
              <a:buFont typeface="Arial" pitchFamily="34" charset="0"/>
              <a:buChar char="•"/>
            </a:pPr>
            <a:r>
              <a:rPr dirty="0" lang="en-US"/>
              <a:t>Assess peripheral pulses, color, capillary </a:t>
            </a:r>
            <a:r>
              <a:rPr dirty="0" lang="en-US" err="1"/>
              <a:t>reﬁll</a:t>
            </a:r>
            <a:r>
              <a:rPr dirty="0" lang="en-US"/>
              <a:t>, and temperature of the ﬁngers or toe, Indicators of DVT</a:t>
            </a:r>
            <a:endParaRPr b="1" dirty="0" lang="en-US"/>
          </a:p>
          <a:p>
            <a:pPr>
              <a:buNone/>
            </a:pPr>
            <a:r>
              <a:rPr b="1" dirty="0" lang="en-US"/>
              <a:t> Promoting Exercise </a:t>
            </a:r>
          </a:p>
          <a:p>
            <a:pPr>
              <a:buFont typeface="Arial" pitchFamily="34" charset="0"/>
              <a:buChar char="•"/>
            </a:pPr>
            <a:r>
              <a:rPr dirty="0" lang="en-US"/>
              <a:t>Within the therapeutic limits of the traction, assist in maintaining muscle strength and tone and in promoting circulation: pulling up on the trapeze, ﬂexing and extending the feet, and Isometric exercises of the immobilized extremity</a:t>
            </a:r>
          </a:p>
          <a:p>
            <a:pPr>
              <a:buFont typeface="Arial" pitchFamily="34" charset="0"/>
              <a:buChar char="•"/>
            </a:pPr>
            <a:r>
              <a:rPr dirty="0" lang="en-US"/>
              <a:t>promoting understanding of the treatment regimen aids in active participation</a:t>
            </a:r>
          </a:p>
          <a:p>
            <a:pPr>
              <a:buFont typeface="Arial" pitchFamily="34" charset="0"/>
              <a:buChar char="•"/>
            </a:pPr>
            <a:r>
              <a:rPr dirty="0" lang="en-US"/>
              <a:t>Assist the patient in activities  of daily living</a:t>
            </a:r>
            <a:endParaRPr dirty="0" lang="fr-F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48">
                                            <p:txEl>
                                              <p:pRg st="0" end="0"/>
                                            </p:txEl>
                                          </p:spTgt>
                                        </p:tgtEl>
                                        <p:attrNameLst>
                                          <p:attrName>style.visibility</p:attrName>
                                        </p:attrNameLst>
                                      </p:cBhvr>
                                      <p:to>
                                        <p:strVal val="visible"/>
                                      </p:to>
                                    </p:set>
                                    <p:animEffect transition="in" filter="blinds(horizontal)">
                                      <p:cBhvr>
                                        <p:cTn dur="500" id="7"/>
                                        <p:tgtEl>
                                          <p:spTgt spid="1048948">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8948">
                                            <p:txEl>
                                              <p:pRg st="1" end="1"/>
                                            </p:txEl>
                                          </p:spTgt>
                                        </p:tgtEl>
                                        <p:attrNameLst>
                                          <p:attrName>style.visibility</p:attrName>
                                        </p:attrNameLst>
                                      </p:cBhvr>
                                      <p:to>
                                        <p:strVal val="visible"/>
                                      </p:to>
                                    </p:set>
                                    <p:animEffect transition="in" filter="blinds(horizontal)">
                                      <p:cBhvr>
                                        <p:cTn dur="500" id="12"/>
                                        <p:tgtEl>
                                          <p:spTgt spid="1048948">
                                            <p:txEl>
                                              <p:pRg st="1" end="1"/>
                                            </p:txEl>
                                          </p:spTgt>
                                        </p:tgtEl>
                                      </p:cBhvr>
                                    </p:animEffect>
                                  </p:childTnLst>
                                </p:cTn>
                              </p:par>
                              <p:par>
                                <p:cTn fill="hold" id="13" nodeType="withEffect" presetClass="entr" presetID="3" presetSubtype="10">
                                  <p:stCondLst>
                                    <p:cond delay="0"/>
                                  </p:stCondLst>
                                  <p:childTnLst>
                                    <p:set>
                                      <p:cBhvr>
                                        <p:cTn dur="1" fill="hold" id="14">
                                          <p:stCondLst>
                                            <p:cond delay="0"/>
                                          </p:stCondLst>
                                        </p:cTn>
                                        <p:tgtEl>
                                          <p:spTgt spid="1048948">
                                            <p:txEl>
                                              <p:pRg st="2" end="2"/>
                                            </p:txEl>
                                          </p:spTgt>
                                        </p:tgtEl>
                                        <p:attrNameLst>
                                          <p:attrName>style.visibility</p:attrName>
                                        </p:attrNameLst>
                                      </p:cBhvr>
                                      <p:to>
                                        <p:strVal val="visible"/>
                                      </p:to>
                                    </p:set>
                                    <p:animEffect transition="in" filter="blinds(horizontal)">
                                      <p:cBhvr>
                                        <p:cTn dur="500" id="15"/>
                                        <p:tgtEl>
                                          <p:spTgt spid="1048948">
                                            <p:txEl>
                                              <p:pRg st="2" end="2"/>
                                            </p:txEl>
                                          </p:spTgt>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3" presetSubtype="10">
                                  <p:stCondLst>
                                    <p:cond delay="0"/>
                                  </p:stCondLst>
                                  <p:childTnLst>
                                    <p:set>
                                      <p:cBhvr>
                                        <p:cTn dur="1" fill="hold" id="19">
                                          <p:stCondLst>
                                            <p:cond delay="0"/>
                                          </p:stCondLst>
                                        </p:cTn>
                                        <p:tgtEl>
                                          <p:spTgt spid="1048948">
                                            <p:txEl>
                                              <p:pRg st="3" end="3"/>
                                            </p:txEl>
                                          </p:spTgt>
                                        </p:tgtEl>
                                        <p:attrNameLst>
                                          <p:attrName>style.visibility</p:attrName>
                                        </p:attrNameLst>
                                      </p:cBhvr>
                                      <p:to>
                                        <p:strVal val="visible"/>
                                      </p:to>
                                    </p:set>
                                    <p:animEffect transition="in" filter="blinds(horizontal)">
                                      <p:cBhvr>
                                        <p:cTn dur="500" id="20"/>
                                        <p:tgtEl>
                                          <p:spTgt spid="1048948">
                                            <p:txEl>
                                              <p:pRg st="3" end="3"/>
                                            </p:txEl>
                                          </p:spTgt>
                                        </p:tgtEl>
                                      </p:cBhvr>
                                    </p:animEffect>
                                  </p:childTnLst>
                                </p:cTn>
                              </p:par>
                              <p:par>
                                <p:cTn fill="hold" id="21" nodeType="withEffect" presetClass="entr" presetID="3" presetSubtype="10">
                                  <p:stCondLst>
                                    <p:cond delay="0"/>
                                  </p:stCondLst>
                                  <p:childTnLst>
                                    <p:set>
                                      <p:cBhvr>
                                        <p:cTn dur="1" fill="hold" id="22">
                                          <p:stCondLst>
                                            <p:cond delay="0"/>
                                          </p:stCondLst>
                                        </p:cTn>
                                        <p:tgtEl>
                                          <p:spTgt spid="1048948">
                                            <p:txEl>
                                              <p:pRg st="4" end="4"/>
                                            </p:txEl>
                                          </p:spTgt>
                                        </p:tgtEl>
                                        <p:attrNameLst>
                                          <p:attrName>style.visibility</p:attrName>
                                        </p:attrNameLst>
                                      </p:cBhvr>
                                      <p:to>
                                        <p:strVal val="visible"/>
                                      </p:to>
                                    </p:set>
                                    <p:animEffect transition="in" filter="blinds(horizontal)">
                                      <p:cBhvr>
                                        <p:cTn dur="500" id="23"/>
                                        <p:tgtEl>
                                          <p:spTgt spid="10489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8949" name="Title 1"/>
          <p:cNvSpPr>
            <a:spLocks noGrp="1"/>
          </p:cNvSpPr>
          <p:nvPr>
            <p:ph type="title"/>
          </p:nvPr>
        </p:nvSpPr>
        <p:spPr>
          <a:xfrm>
            <a:off x="762000" y="761999"/>
            <a:ext cx="7772400" cy="658813"/>
          </a:xfrm>
        </p:spPr>
        <p:txBody>
          <a:bodyPr/>
          <a:p>
            <a:r>
              <a:rPr dirty="0" sz="3600" i="1" lang="en-GB"/>
              <a:t>Cont’d...</a:t>
            </a:r>
            <a:endParaRPr dirty="0" sz="3600" i="1" lang="fr-FR"/>
          </a:p>
        </p:txBody>
      </p:sp>
      <p:sp>
        <p:nvSpPr>
          <p:cNvPr id="1048950" name="Content Placeholder 2"/>
          <p:cNvSpPr>
            <a:spLocks noGrp="1"/>
          </p:cNvSpPr>
          <p:nvPr>
            <p:ph idx="1"/>
          </p:nvPr>
        </p:nvSpPr>
        <p:spPr>
          <a:xfrm>
            <a:off x="457200" y="1524000"/>
            <a:ext cx="8458200" cy="4530725"/>
          </a:xfrm>
        </p:spPr>
        <p:txBody>
          <a:bodyPr>
            <a:noAutofit/>
          </a:bodyPr>
          <a:p>
            <a:pPr>
              <a:buNone/>
            </a:pPr>
            <a:r>
              <a:rPr b="1" dirty="0" sz="2600" lang="en-US"/>
              <a:t> Reducing Anxiety</a:t>
            </a:r>
          </a:p>
          <a:p>
            <a:pPr>
              <a:buFont typeface="Arial" pitchFamily="34" charset="0"/>
              <a:buChar char="•"/>
            </a:pPr>
            <a:r>
              <a:rPr dirty="0" sz="2600" lang="en-US"/>
              <a:t>Inform patient about procedures, purpose, and its implications. Encourages the patient to participate in decisions that affect care.</a:t>
            </a:r>
          </a:p>
          <a:p>
            <a:pPr>
              <a:buNone/>
            </a:pPr>
            <a:r>
              <a:rPr b="1" dirty="0" sz="2600" lang="en-US"/>
              <a:t> Achieving a maximum level of comfort:</a:t>
            </a:r>
            <a:r>
              <a:rPr dirty="0" sz="2600" lang="en-US"/>
              <a:t> provide firm mattress and frequent positioning, dry &amp; wrinkle-free bed linens.</a:t>
            </a:r>
          </a:p>
          <a:p>
            <a:pPr>
              <a:buFont typeface="Arial" pitchFamily="34" charset="0"/>
              <a:buChar char="•"/>
            </a:pPr>
            <a:r>
              <a:rPr dirty="0" sz="2600" lang="en-US"/>
              <a:t>Improve tissue perfusion by anticoagulant therapy,deep breathing  and ROM  excercises.</a:t>
            </a:r>
          </a:p>
          <a:p>
            <a:pPr>
              <a:buNone/>
            </a:pPr>
            <a:r>
              <a:rPr b="1" dirty="0" sz="2600" lang="en-US"/>
              <a:t>Monitoring and managing potential complications </a:t>
            </a:r>
            <a:r>
              <a:rPr b="1" dirty="0" sz="2600" lang="en-US" err="1"/>
              <a:t>i.e</a:t>
            </a:r>
            <a:r>
              <a:rPr b="1" dirty="0" sz="2600" lang="en-US"/>
              <a:t> </a:t>
            </a:r>
            <a:r>
              <a:rPr dirty="0" sz="2600" i="1" lang="en-US" err="1"/>
              <a:t>DVT,pneumonia</a:t>
            </a:r>
            <a:r>
              <a:rPr dirty="0" sz="2600" i="1" lang="en-US"/>
              <a:t>, constipation ,urinary stasis, foot drop</a:t>
            </a:r>
          </a:p>
          <a:p>
            <a:pPr>
              <a:buFont typeface="Arial" pitchFamily="34" charset="0"/>
              <a:buChar char="•"/>
            </a:pPr>
            <a:endParaRPr dirty="0" sz="2600" lang="fr-F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50">
                                            <p:txEl>
                                              <p:pRg st="0" end="0"/>
                                            </p:txEl>
                                          </p:spTgt>
                                        </p:tgtEl>
                                        <p:attrNameLst>
                                          <p:attrName>style.visibility</p:attrName>
                                        </p:attrNameLst>
                                      </p:cBhvr>
                                      <p:to>
                                        <p:strVal val="visible"/>
                                      </p:to>
                                    </p:set>
                                    <p:animEffect transition="in" filter="blinds(horizontal)">
                                      <p:cBhvr>
                                        <p:cTn dur="500" id="7"/>
                                        <p:tgtEl>
                                          <p:spTgt spid="1048950">
                                            <p:txEl>
                                              <p:pRg st="0" end="0"/>
                                            </p:txEl>
                                          </p:spTgt>
                                        </p:tgtEl>
                                      </p:cBhvr>
                                    </p:animEffect>
                                  </p:childTnLst>
                                </p:cTn>
                              </p:par>
                              <p:par>
                                <p:cTn fill="hold" id="8" nodeType="withEffect" presetClass="entr" presetID="3" presetSubtype="10">
                                  <p:stCondLst>
                                    <p:cond delay="0"/>
                                  </p:stCondLst>
                                  <p:childTnLst>
                                    <p:set>
                                      <p:cBhvr>
                                        <p:cTn dur="1" fill="hold" id="9">
                                          <p:stCondLst>
                                            <p:cond delay="0"/>
                                          </p:stCondLst>
                                        </p:cTn>
                                        <p:tgtEl>
                                          <p:spTgt spid="1048950">
                                            <p:txEl>
                                              <p:pRg st="1" end="1"/>
                                            </p:txEl>
                                          </p:spTgt>
                                        </p:tgtEl>
                                        <p:attrNameLst>
                                          <p:attrName>style.visibility</p:attrName>
                                        </p:attrNameLst>
                                      </p:cBhvr>
                                      <p:to>
                                        <p:strVal val="visible"/>
                                      </p:to>
                                    </p:set>
                                    <p:animEffect transition="in" filter="blinds(horizontal)">
                                      <p:cBhvr>
                                        <p:cTn dur="500" id="10"/>
                                        <p:tgtEl>
                                          <p:spTgt spid="1048950">
                                            <p:txEl>
                                              <p:pRg st="1" end="1"/>
                                            </p:txEl>
                                          </p:spTgt>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3" presetSubtype="10">
                                  <p:stCondLst>
                                    <p:cond delay="0"/>
                                  </p:stCondLst>
                                  <p:childTnLst>
                                    <p:set>
                                      <p:cBhvr>
                                        <p:cTn dur="1" fill="hold" id="14">
                                          <p:stCondLst>
                                            <p:cond delay="0"/>
                                          </p:stCondLst>
                                        </p:cTn>
                                        <p:tgtEl>
                                          <p:spTgt spid="1048950">
                                            <p:txEl>
                                              <p:pRg st="2" end="2"/>
                                            </p:txEl>
                                          </p:spTgt>
                                        </p:tgtEl>
                                        <p:attrNameLst>
                                          <p:attrName>style.visibility</p:attrName>
                                        </p:attrNameLst>
                                      </p:cBhvr>
                                      <p:to>
                                        <p:strVal val="visible"/>
                                      </p:to>
                                    </p:set>
                                    <p:animEffect transition="in" filter="blinds(horizontal)">
                                      <p:cBhvr>
                                        <p:cTn dur="500" id="15"/>
                                        <p:tgtEl>
                                          <p:spTgt spid="1048950">
                                            <p:txEl>
                                              <p:pRg st="2" end="2"/>
                                            </p:txEl>
                                          </p:spTgt>
                                        </p:tgtEl>
                                      </p:cBhvr>
                                    </p:animEffect>
                                  </p:childTnLst>
                                </p:cTn>
                              </p:par>
                              <p:par>
                                <p:cTn fill="hold" id="16" nodeType="withEffect" presetClass="entr" presetID="3" presetSubtype="10">
                                  <p:stCondLst>
                                    <p:cond delay="0"/>
                                  </p:stCondLst>
                                  <p:childTnLst>
                                    <p:set>
                                      <p:cBhvr>
                                        <p:cTn dur="1" fill="hold" id="17">
                                          <p:stCondLst>
                                            <p:cond delay="0"/>
                                          </p:stCondLst>
                                        </p:cTn>
                                        <p:tgtEl>
                                          <p:spTgt spid="1048950">
                                            <p:txEl>
                                              <p:pRg st="3" end="3"/>
                                            </p:txEl>
                                          </p:spTgt>
                                        </p:tgtEl>
                                        <p:attrNameLst>
                                          <p:attrName>style.visibility</p:attrName>
                                        </p:attrNameLst>
                                      </p:cBhvr>
                                      <p:to>
                                        <p:strVal val="visible"/>
                                      </p:to>
                                    </p:set>
                                    <p:animEffect transition="in" filter="blinds(horizontal)">
                                      <p:cBhvr>
                                        <p:cTn dur="500" id="18"/>
                                        <p:tgtEl>
                                          <p:spTgt spid="1048950">
                                            <p:txEl>
                                              <p:pRg st="3" end="3"/>
                                            </p:txEl>
                                          </p:spTgt>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3" presetSubtype="10">
                                  <p:stCondLst>
                                    <p:cond delay="0"/>
                                  </p:stCondLst>
                                  <p:childTnLst>
                                    <p:set>
                                      <p:cBhvr>
                                        <p:cTn dur="1" fill="hold" id="22">
                                          <p:stCondLst>
                                            <p:cond delay="0"/>
                                          </p:stCondLst>
                                        </p:cTn>
                                        <p:tgtEl>
                                          <p:spTgt spid="1048950">
                                            <p:txEl>
                                              <p:pRg st="4" end="4"/>
                                            </p:txEl>
                                          </p:spTgt>
                                        </p:tgtEl>
                                        <p:attrNameLst>
                                          <p:attrName>style.visibility</p:attrName>
                                        </p:attrNameLst>
                                      </p:cBhvr>
                                      <p:to>
                                        <p:strVal val="visible"/>
                                      </p:to>
                                    </p:set>
                                    <p:animEffect transition="in" filter="blinds(horizontal)">
                                      <p:cBhvr>
                                        <p:cTn dur="500" id="23"/>
                                        <p:tgtEl>
                                          <p:spTgt spid="10489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951" name="Title 1"/>
          <p:cNvSpPr>
            <a:spLocks noGrp="1"/>
          </p:cNvSpPr>
          <p:nvPr>
            <p:ph type="title"/>
          </p:nvPr>
        </p:nvSpPr>
        <p:spPr>
          <a:xfrm>
            <a:off x="762000" y="609600"/>
            <a:ext cx="6629400" cy="762000"/>
          </a:xfrm>
        </p:spPr>
        <p:txBody>
          <a:bodyPr/>
          <a:p>
            <a:pPr algn="ctr"/>
            <a:r>
              <a:rPr b="1" dirty="0" lang="en-US"/>
              <a:t>CASTS</a:t>
            </a:r>
          </a:p>
        </p:txBody>
      </p:sp>
      <p:sp>
        <p:nvSpPr>
          <p:cNvPr id="1048952" name="Content Placeholder 2"/>
          <p:cNvSpPr>
            <a:spLocks noGrp="1"/>
          </p:cNvSpPr>
          <p:nvPr>
            <p:ph idx="1"/>
          </p:nvPr>
        </p:nvSpPr>
        <p:spPr>
          <a:xfrm>
            <a:off x="533400" y="1447800"/>
            <a:ext cx="8382000" cy="5410200"/>
          </a:xfrm>
        </p:spPr>
        <p:txBody>
          <a:bodyPr>
            <a:noAutofit/>
          </a:bodyPr>
          <a:p>
            <a:pPr>
              <a:buNone/>
            </a:pPr>
            <a:r>
              <a:rPr dirty="0" lang="en-US"/>
              <a:t>A </a:t>
            </a:r>
            <a:r>
              <a:rPr b="1" dirty="0" lang="en-US"/>
              <a:t>cast </a:t>
            </a:r>
            <a:r>
              <a:rPr dirty="0" lang="en-US"/>
              <a:t>is a rigid external immobilizing device that is molded to the contours of the body to:</a:t>
            </a:r>
          </a:p>
          <a:p>
            <a:pPr lvl="1"/>
            <a:r>
              <a:rPr b="1" dirty="0" sz="2800" lang="en-US"/>
              <a:t>immobilize and reduce fracture, </a:t>
            </a:r>
          </a:p>
          <a:p>
            <a:pPr lvl="1"/>
            <a:r>
              <a:rPr b="1" dirty="0" sz="2800" lang="en-US"/>
              <a:t>correct a deformity, </a:t>
            </a:r>
          </a:p>
          <a:p>
            <a:pPr lvl="1"/>
            <a:r>
              <a:rPr b="1" dirty="0" sz="2800" lang="en-US"/>
              <a:t>apply uniform pressure to underlying soft tissue, or </a:t>
            </a:r>
          </a:p>
          <a:p>
            <a:pPr lvl="1"/>
            <a:r>
              <a:rPr b="1" dirty="0" sz="2800" lang="en-US"/>
              <a:t>support and stabilize weakened joints</a:t>
            </a:r>
            <a:r>
              <a:rPr dirty="0" sz="2800" lang="en-US"/>
              <a:t>. </a:t>
            </a:r>
          </a:p>
          <a:p>
            <a:r>
              <a:rPr dirty="0" lang="en-US"/>
              <a:t>Casts permit mobilization of the patient while restricting movement of a body part. </a:t>
            </a:r>
          </a:p>
          <a:p>
            <a:r>
              <a:rPr dirty="0" lang="en-US"/>
              <a:t>Applied after closed reduction.</a:t>
            </a:r>
            <a:br>
              <a:rPr dirty="0" lang="en-US"/>
            </a:br>
            <a:r>
              <a:rPr dirty="0" lang="en-US"/>
              <a:t/>
            </a:r>
            <a:br>
              <a:rPr dirty="0" lang="en-US"/>
            </a:br>
            <a:endParaRPr dirty="0" lang="en-US"/>
          </a:p>
          <a:p>
            <a:endParaRPr dirty="0" lang="en-US"/>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952">
                                            <p:txEl>
                                              <p:pRg st="0" end="0"/>
                                            </p:txEl>
                                          </p:spTgt>
                                        </p:tgtEl>
                                        <p:attrNameLst>
                                          <p:attrName>style.visibility</p:attrName>
                                        </p:attrNameLst>
                                      </p:cBhvr>
                                      <p:to>
                                        <p:strVal val="visible"/>
                                      </p:to>
                                    </p:set>
                                    <p:animEffect transition="in" filter="blinds(horizontal)">
                                      <p:cBhvr>
                                        <p:cTn dur="500" id="7"/>
                                        <p:tgtEl>
                                          <p:spTgt spid="1048952">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8952">
                                            <p:txEl>
                                              <p:pRg st="1" end="1"/>
                                            </p:txEl>
                                          </p:spTgt>
                                        </p:tgtEl>
                                        <p:attrNameLst>
                                          <p:attrName>style.visibility</p:attrName>
                                        </p:attrNameLst>
                                      </p:cBhvr>
                                      <p:to>
                                        <p:strVal val="visible"/>
                                      </p:to>
                                    </p:set>
                                    <p:animEffect transition="in" filter="blinds(horizontal)">
                                      <p:cBhvr>
                                        <p:cTn dur="500" id="12"/>
                                        <p:tgtEl>
                                          <p:spTgt spid="1048952">
                                            <p:txEl>
                                              <p:pRg st="1" end="1"/>
                                            </p:txEl>
                                          </p:spTgt>
                                        </p:tgtEl>
                                      </p:cBhvr>
                                    </p:animEffect>
                                  </p:childTnLst>
                                </p:cTn>
                              </p:par>
                              <p:par>
                                <p:cTn fill="hold" id="13" nodeType="withEffect" presetClass="entr" presetID="3" presetSubtype="10">
                                  <p:stCondLst>
                                    <p:cond delay="0"/>
                                  </p:stCondLst>
                                  <p:childTnLst>
                                    <p:set>
                                      <p:cBhvr>
                                        <p:cTn dur="1" fill="hold" id="14">
                                          <p:stCondLst>
                                            <p:cond delay="0"/>
                                          </p:stCondLst>
                                        </p:cTn>
                                        <p:tgtEl>
                                          <p:spTgt spid="1048952">
                                            <p:txEl>
                                              <p:pRg st="2" end="2"/>
                                            </p:txEl>
                                          </p:spTgt>
                                        </p:tgtEl>
                                        <p:attrNameLst>
                                          <p:attrName>style.visibility</p:attrName>
                                        </p:attrNameLst>
                                      </p:cBhvr>
                                      <p:to>
                                        <p:strVal val="visible"/>
                                      </p:to>
                                    </p:set>
                                    <p:animEffect transition="in" filter="blinds(horizontal)">
                                      <p:cBhvr>
                                        <p:cTn dur="500" id="15"/>
                                        <p:tgtEl>
                                          <p:spTgt spid="1048952">
                                            <p:txEl>
                                              <p:pRg st="2" end="2"/>
                                            </p:txEl>
                                          </p:spTgt>
                                        </p:tgtEl>
                                      </p:cBhvr>
                                    </p:animEffect>
                                  </p:childTnLst>
                                </p:cTn>
                              </p:par>
                              <p:par>
                                <p:cTn fill="hold" id="16" nodeType="withEffect" presetClass="entr" presetID="3" presetSubtype="10">
                                  <p:stCondLst>
                                    <p:cond delay="0"/>
                                  </p:stCondLst>
                                  <p:childTnLst>
                                    <p:set>
                                      <p:cBhvr>
                                        <p:cTn dur="1" fill="hold" id="17">
                                          <p:stCondLst>
                                            <p:cond delay="0"/>
                                          </p:stCondLst>
                                        </p:cTn>
                                        <p:tgtEl>
                                          <p:spTgt spid="1048952">
                                            <p:txEl>
                                              <p:pRg st="3" end="3"/>
                                            </p:txEl>
                                          </p:spTgt>
                                        </p:tgtEl>
                                        <p:attrNameLst>
                                          <p:attrName>style.visibility</p:attrName>
                                        </p:attrNameLst>
                                      </p:cBhvr>
                                      <p:to>
                                        <p:strVal val="visible"/>
                                      </p:to>
                                    </p:set>
                                    <p:animEffect transition="in" filter="blinds(horizontal)">
                                      <p:cBhvr>
                                        <p:cTn dur="500" id="18"/>
                                        <p:tgtEl>
                                          <p:spTgt spid="1048952">
                                            <p:txEl>
                                              <p:pRg st="3" end="3"/>
                                            </p:txEl>
                                          </p:spTgt>
                                        </p:tgtEl>
                                      </p:cBhvr>
                                    </p:animEffect>
                                  </p:childTnLst>
                                </p:cTn>
                              </p:par>
                              <p:par>
                                <p:cTn fill="hold" id="19" nodeType="withEffect" presetClass="entr" presetID="3" presetSubtype="10">
                                  <p:stCondLst>
                                    <p:cond delay="0"/>
                                  </p:stCondLst>
                                  <p:childTnLst>
                                    <p:set>
                                      <p:cBhvr>
                                        <p:cTn dur="1" fill="hold" id="20">
                                          <p:stCondLst>
                                            <p:cond delay="0"/>
                                          </p:stCondLst>
                                        </p:cTn>
                                        <p:tgtEl>
                                          <p:spTgt spid="1048952">
                                            <p:txEl>
                                              <p:pRg st="4" end="4"/>
                                            </p:txEl>
                                          </p:spTgt>
                                        </p:tgtEl>
                                        <p:attrNameLst>
                                          <p:attrName>style.visibility</p:attrName>
                                        </p:attrNameLst>
                                      </p:cBhvr>
                                      <p:to>
                                        <p:strVal val="visible"/>
                                      </p:to>
                                    </p:set>
                                    <p:animEffect transition="in" filter="blinds(horizontal)">
                                      <p:cBhvr>
                                        <p:cTn dur="500" id="21"/>
                                        <p:tgtEl>
                                          <p:spTgt spid="1048952">
                                            <p:txEl>
                                              <p:pRg st="4" end="4"/>
                                            </p:txEl>
                                          </p:spTgt>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3" presetSubtype="10">
                                  <p:stCondLst>
                                    <p:cond delay="0"/>
                                  </p:stCondLst>
                                  <p:childTnLst>
                                    <p:set>
                                      <p:cBhvr>
                                        <p:cTn dur="1" fill="hold" id="25">
                                          <p:stCondLst>
                                            <p:cond delay="0"/>
                                          </p:stCondLst>
                                        </p:cTn>
                                        <p:tgtEl>
                                          <p:spTgt spid="1048952">
                                            <p:txEl>
                                              <p:pRg st="5" end="5"/>
                                            </p:txEl>
                                          </p:spTgt>
                                        </p:tgtEl>
                                        <p:attrNameLst>
                                          <p:attrName>style.visibility</p:attrName>
                                        </p:attrNameLst>
                                      </p:cBhvr>
                                      <p:to>
                                        <p:strVal val="visible"/>
                                      </p:to>
                                    </p:set>
                                    <p:animEffect transition="in" filter="blinds(horizontal)">
                                      <p:cBhvr>
                                        <p:cTn dur="500" id="26"/>
                                        <p:tgtEl>
                                          <p:spTgt spid="1048952">
                                            <p:txEl>
                                              <p:pRg st="5" end="5"/>
                                            </p:txEl>
                                          </p:spTgt>
                                        </p:tgtEl>
                                      </p:cBhvr>
                                    </p:animEffect>
                                  </p:childTnLst>
                                </p:cTn>
                              </p:par>
                              <p:par>
                                <p:cTn fill="hold" id="27" nodeType="withEffect" presetClass="entr" presetID="3" presetSubtype="10">
                                  <p:stCondLst>
                                    <p:cond delay="0"/>
                                  </p:stCondLst>
                                  <p:childTnLst>
                                    <p:set>
                                      <p:cBhvr>
                                        <p:cTn dur="1" fill="hold" id="28">
                                          <p:stCondLst>
                                            <p:cond delay="0"/>
                                          </p:stCondLst>
                                        </p:cTn>
                                        <p:tgtEl>
                                          <p:spTgt spid="1048952">
                                            <p:txEl>
                                              <p:pRg st="6" end="6"/>
                                            </p:txEl>
                                          </p:spTgt>
                                        </p:tgtEl>
                                        <p:attrNameLst>
                                          <p:attrName>style.visibility</p:attrName>
                                        </p:attrNameLst>
                                      </p:cBhvr>
                                      <p:to>
                                        <p:strVal val="visible"/>
                                      </p:to>
                                    </p:set>
                                    <p:animEffect transition="in" filter="blinds(horizontal)">
                                      <p:cBhvr>
                                        <p:cTn dur="500" id="29"/>
                                        <p:tgtEl>
                                          <p:spTgt spid="10489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953" name="Title 1"/>
          <p:cNvSpPr>
            <a:spLocks noGrp="1"/>
          </p:cNvSpPr>
          <p:nvPr>
            <p:ph type="title"/>
          </p:nvPr>
        </p:nvSpPr>
        <p:spPr>
          <a:xfrm>
            <a:off x="827584" y="900683"/>
            <a:ext cx="7772400" cy="584101"/>
          </a:xfrm>
        </p:spPr>
        <p:txBody>
          <a:bodyPr/>
          <a:p>
            <a:r>
              <a:rPr dirty="0" sz="3600" i="1" lang="en-US"/>
              <a:t>casts and pressure areas</a:t>
            </a:r>
          </a:p>
        </p:txBody>
      </p:sp>
      <p:pic>
        <p:nvPicPr>
          <p:cNvPr id="2097185"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611560" y="1628800"/>
            <a:ext cx="8351199" cy="4968552"/>
          </a:xfrm>
          <a:prstGeom prst="rect"/>
          <a:no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954" name="Title 1"/>
          <p:cNvSpPr>
            <a:spLocks noGrp="1"/>
          </p:cNvSpPr>
          <p:nvPr>
            <p:ph type="title"/>
          </p:nvPr>
        </p:nvSpPr>
        <p:spPr>
          <a:xfrm>
            <a:off x="914400" y="548679"/>
            <a:ext cx="7772400" cy="872133"/>
          </a:xfrm>
        </p:spPr>
        <p:txBody>
          <a:bodyPr/>
          <a:p>
            <a:r>
              <a:rPr dirty="0" lang="en-GB"/>
              <a:t>Types of Casts</a:t>
            </a:r>
            <a:endParaRPr dirty="0" lang="fr-FR"/>
          </a:p>
        </p:txBody>
      </p:sp>
      <p:sp>
        <p:nvSpPr>
          <p:cNvPr id="1048955" name="Content Placeholder 2"/>
          <p:cNvSpPr>
            <a:spLocks noGrp="1"/>
          </p:cNvSpPr>
          <p:nvPr>
            <p:ph idx="1"/>
          </p:nvPr>
        </p:nvSpPr>
        <p:spPr>
          <a:xfrm>
            <a:off x="457200" y="1524000"/>
            <a:ext cx="8458200" cy="4953000"/>
          </a:xfrm>
        </p:spPr>
        <p:txBody>
          <a:bodyPr>
            <a:noAutofit/>
          </a:bodyPr>
          <a:p>
            <a:r>
              <a:rPr b="1" dirty="0" lang="en-US"/>
              <a:t>Short arm cast</a:t>
            </a:r>
            <a:r>
              <a:rPr dirty="0" lang="en-US"/>
              <a:t>: Extends from below the elbow to the palmar </a:t>
            </a:r>
            <a:r>
              <a:rPr b="1" dirty="0" lang="en-US"/>
              <a:t>crease.</a:t>
            </a:r>
          </a:p>
          <a:p>
            <a:r>
              <a:rPr b="1" dirty="0" lang="en-US"/>
              <a:t>Long arm cast</a:t>
            </a:r>
            <a:r>
              <a:rPr dirty="0" lang="en-US"/>
              <a:t>: Extends from the upper level of the axillary fold  to the proximal palmar crease. The elbow usually is immobilized at a right angle.</a:t>
            </a:r>
          </a:p>
          <a:p>
            <a:r>
              <a:rPr b="1" dirty="0" lang="en-US"/>
              <a:t> Short leg cast</a:t>
            </a:r>
            <a:r>
              <a:rPr dirty="0" lang="en-US"/>
              <a:t>: Extends from below the knee to the base of the toes.</a:t>
            </a:r>
          </a:p>
          <a:p>
            <a:r>
              <a:rPr b="1" dirty="0" lang="en-US"/>
              <a:t>The  Long leg cast</a:t>
            </a:r>
            <a:r>
              <a:rPr dirty="0" lang="en-US"/>
              <a:t>: Extends from the junction of the upper and middle third of the thigh to the base of the toes. The knee may be slightly ﬂexed.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956" name="Title 1"/>
          <p:cNvSpPr>
            <a:spLocks noGrp="1"/>
          </p:cNvSpPr>
          <p:nvPr>
            <p:ph type="title"/>
          </p:nvPr>
        </p:nvSpPr>
        <p:spPr>
          <a:xfrm>
            <a:off x="838200" y="712787"/>
            <a:ext cx="7772400" cy="735013"/>
          </a:xfrm>
        </p:spPr>
        <p:txBody>
          <a:bodyPr/>
          <a:p>
            <a:r>
              <a:rPr dirty="0" sz="3600" i="1" lang="en-US"/>
              <a:t>Cont’d…</a:t>
            </a:r>
          </a:p>
        </p:txBody>
      </p:sp>
      <p:sp>
        <p:nvSpPr>
          <p:cNvPr id="1048957" name="Content Placeholder 2"/>
          <p:cNvSpPr>
            <a:spLocks noGrp="1"/>
          </p:cNvSpPr>
          <p:nvPr>
            <p:ph idx="1"/>
          </p:nvPr>
        </p:nvSpPr>
        <p:spPr>
          <a:xfrm>
            <a:off x="609600" y="1600200"/>
            <a:ext cx="8077200" cy="4530725"/>
          </a:xfrm>
        </p:spPr>
        <p:txBody>
          <a:bodyPr/>
          <a:p>
            <a:r>
              <a:rPr b="1" dirty="0" lang="en-US"/>
              <a:t>Walking cast</a:t>
            </a:r>
            <a:r>
              <a:rPr dirty="0" lang="en-US"/>
              <a:t>: A short or long leg cast reinforced for strength. </a:t>
            </a:r>
          </a:p>
          <a:p>
            <a:r>
              <a:rPr b="1" dirty="0" lang="en-US"/>
              <a:t>Body cast</a:t>
            </a:r>
            <a:r>
              <a:rPr dirty="0" lang="en-US"/>
              <a:t>: Encircles the trunk.</a:t>
            </a:r>
          </a:p>
          <a:p>
            <a:r>
              <a:rPr b="1" dirty="0" lang="en-US"/>
              <a:t>Shoulder </a:t>
            </a:r>
            <a:r>
              <a:rPr b="1" dirty="0" lang="en-US" err="1"/>
              <a:t>spica</a:t>
            </a:r>
            <a:r>
              <a:rPr b="1" dirty="0" lang="en-US"/>
              <a:t> cast</a:t>
            </a:r>
            <a:r>
              <a:rPr dirty="0" lang="en-US"/>
              <a:t>: A body jacket that encloses the trunk and the shoulder and elbow.</a:t>
            </a:r>
          </a:p>
          <a:p>
            <a:r>
              <a:rPr b="1" dirty="0" lang="en-US"/>
              <a:t>Hip space cast </a:t>
            </a:r>
            <a:r>
              <a:rPr dirty="0" lang="en-US"/>
              <a:t>:Encloses the trunk and a lower extremity. </a:t>
            </a:r>
          </a:p>
          <a:p>
            <a:endParaRPr dirty="0"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958" name="Title 1"/>
          <p:cNvSpPr>
            <a:spLocks noGrp="1"/>
          </p:cNvSpPr>
          <p:nvPr>
            <p:ph type="title"/>
          </p:nvPr>
        </p:nvSpPr>
        <p:spPr>
          <a:xfrm>
            <a:off x="662880" y="722784"/>
            <a:ext cx="8229600" cy="762000"/>
          </a:xfrm>
          <a:noFill/>
          <a:ln>
            <a:noFill/>
          </a:ln>
        </p:spPr>
        <p:style>
          <a:lnRef idx="1">
            <a:schemeClr val="accent3"/>
          </a:lnRef>
          <a:fillRef idx="2">
            <a:schemeClr val="accent3"/>
          </a:fillRef>
          <a:effectRef idx="1">
            <a:schemeClr val="accent3"/>
          </a:effectRef>
          <a:fontRef idx="minor">
            <a:schemeClr val="dk1"/>
          </a:fontRef>
        </p:style>
        <p:txBody>
          <a:bodyPr/>
          <a:p>
            <a:r>
              <a:rPr dirty="0" lang="en-US">
                <a:solidFill>
                  <a:schemeClr val="tx1"/>
                </a:solidFill>
                <a:latin typeface="+mj-lt"/>
              </a:rPr>
              <a:t>Casting Materials</a:t>
            </a:r>
          </a:p>
        </p:txBody>
      </p:sp>
      <p:sp>
        <p:nvSpPr>
          <p:cNvPr id="1048959" name="Content Placeholder 2"/>
          <p:cNvSpPr>
            <a:spLocks noGrp="1"/>
          </p:cNvSpPr>
          <p:nvPr>
            <p:ph idx="1"/>
          </p:nvPr>
        </p:nvSpPr>
        <p:spPr>
          <a:xfrm>
            <a:off x="609600" y="1628800"/>
            <a:ext cx="8534400" cy="5229200"/>
          </a:xfrm>
        </p:spPr>
        <p:txBody>
          <a:bodyPr>
            <a:normAutofit/>
          </a:bodyPr>
          <a:p>
            <a:pPr>
              <a:buNone/>
            </a:pPr>
            <a:r>
              <a:rPr dirty="0" lang="en-US"/>
              <a:t>1</a:t>
            </a:r>
            <a:r>
              <a:rPr b="1" dirty="0" lang="en-US"/>
              <a:t>) Non-plaster</a:t>
            </a:r>
            <a:r>
              <a:rPr dirty="0" lang="en-US"/>
              <a:t>: fiberglass casts </a:t>
            </a:r>
          </a:p>
          <a:p>
            <a:r>
              <a:rPr dirty="0" lang="en-US"/>
              <a:t>They are water-activated polyurethane materials having the versatility of plaster but are lighter in weight, stronger, water resistant, and durable.:</a:t>
            </a:r>
          </a:p>
          <a:p>
            <a:pPr lvl="1"/>
            <a:r>
              <a:rPr dirty="0" lang="en-US"/>
              <a:t>Are porous and therefore diminish skin problems.</a:t>
            </a:r>
          </a:p>
          <a:p>
            <a:pPr lvl="1"/>
            <a:r>
              <a:rPr dirty="0" lang="en-US"/>
              <a:t>They do not soften when wet, which allows for hydrotherapy when appropriate. </a:t>
            </a:r>
          </a:p>
          <a:p>
            <a:pPr lvl="1"/>
            <a:r>
              <a:rPr dirty="0" lang="en-US"/>
              <a:t>When wet, they are dried with a hair drier on a cool setting; </a:t>
            </a:r>
          </a:p>
          <a:p>
            <a:pPr lvl="1"/>
            <a:r>
              <a:rPr dirty="0" lang="en-US"/>
              <a:t>They are used for non-displaced fractures with minimal swelling and for long-term wear.</a:t>
            </a:r>
          </a:p>
        </p:txBody>
      </p:sp>
    </p:spTree>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960" name="Title 1"/>
          <p:cNvSpPr>
            <a:spLocks noGrp="1"/>
          </p:cNvSpPr>
          <p:nvPr>
            <p:ph type="title"/>
          </p:nvPr>
        </p:nvSpPr>
        <p:spPr>
          <a:xfrm>
            <a:off x="662880" y="764704"/>
            <a:ext cx="8229600" cy="648072"/>
          </a:xfrm>
        </p:spPr>
        <p:txBody>
          <a:bodyPr>
            <a:normAutofit fontScale="90000"/>
          </a:bodyPr>
          <a:p>
            <a:r>
              <a:rPr b="1" dirty="0" lang="en-US"/>
              <a:t>2) Plaster (</a:t>
            </a:r>
            <a:r>
              <a:rPr dirty="0" i="1" lang="en-US"/>
              <a:t>the traditional cast</a:t>
            </a:r>
            <a:r>
              <a:rPr b="1" dirty="0" lang="en-US"/>
              <a:t>)</a:t>
            </a:r>
            <a:endParaRPr dirty="0" lang="en-US"/>
          </a:p>
        </p:txBody>
      </p:sp>
      <p:sp>
        <p:nvSpPr>
          <p:cNvPr id="1048961" name="Content Placeholder 2"/>
          <p:cNvSpPr>
            <a:spLocks noGrp="1"/>
          </p:cNvSpPr>
          <p:nvPr>
            <p:ph idx="1"/>
          </p:nvPr>
        </p:nvSpPr>
        <p:spPr>
          <a:xfrm>
            <a:off x="395536" y="1556792"/>
            <a:ext cx="8748464" cy="5301208"/>
          </a:xfrm>
        </p:spPr>
        <p:txBody>
          <a:bodyPr>
            <a:normAutofit fontScale="96429" lnSpcReduction="10000"/>
          </a:bodyPr>
          <a:p>
            <a:pPr>
              <a:lnSpc>
                <a:spcPct val="150000"/>
              </a:lnSpc>
            </a:pPr>
            <a:r>
              <a:rPr dirty="0" lang="en-US"/>
              <a:t>Rolls of plaster bandage are wet in cool water and applied smoothly to the body. A crystallizing reaction occurs, and heat is given off producing a rigid dressing when dry.</a:t>
            </a:r>
          </a:p>
          <a:p>
            <a:pPr>
              <a:lnSpc>
                <a:spcPct val="150000"/>
              </a:lnSpc>
            </a:pPr>
            <a:r>
              <a:rPr dirty="0" lang="en-US"/>
              <a:t>Avoid denting the cast. </a:t>
            </a:r>
          </a:p>
          <a:p>
            <a:pPr>
              <a:lnSpc>
                <a:spcPct val="150000"/>
              </a:lnSpc>
            </a:pPr>
            <a:r>
              <a:rPr dirty="0" lang="en-US"/>
              <a:t>Takes about 24 to 72 hours to dry completely, depending on its thickness and the environmental drying conditions</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638" name="Title 1"/>
          <p:cNvSpPr>
            <a:spLocks noGrp="1"/>
          </p:cNvSpPr>
          <p:nvPr>
            <p:ph type="title"/>
          </p:nvPr>
        </p:nvSpPr>
        <p:spPr/>
        <p:txBody>
          <a:bodyPr/>
          <a:p>
            <a:endParaRPr lang="en-US"/>
          </a:p>
        </p:txBody>
      </p:sp>
      <p:sp>
        <p:nvSpPr>
          <p:cNvPr id="1048639" name="Content Placeholder 2"/>
          <p:cNvSpPr>
            <a:spLocks noGrp="1"/>
          </p:cNvSpPr>
          <p:nvPr>
            <p:ph idx="1"/>
          </p:nvPr>
        </p:nvSpPr>
        <p:spPr/>
        <p:txBody>
          <a:bodyPr/>
          <a:p>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962" name="Content Placeholder 2"/>
          <p:cNvSpPr>
            <a:spLocks noGrp="1"/>
          </p:cNvSpPr>
          <p:nvPr>
            <p:ph idx="1"/>
          </p:nvPr>
        </p:nvSpPr>
        <p:spPr>
          <a:xfrm>
            <a:off x="467544" y="1484784"/>
            <a:ext cx="8424936" cy="5157192"/>
          </a:xfrm>
        </p:spPr>
        <p:txBody>
          <a:bodyPr>
            <a:normAutofit/>
          </a:bodyPr>
          <a:p>
            <a:pPr>
              <a:lnSpc>
                <a:spcPct val="150000"/>
              </a:lnSpc>
              <a:buFont typeface="Wingdings" pitchFamily="2" charset="2"/>
              <a:buChar char="§"/>
            </a:pPr>
            <a:r>
              <a:rPr dirty="0" lang="en-US"/>
              <a:t>Physical assessment of the part to be immobilized including assessment of the neurovascular status of the body part, degree and location of swelling, bruising, and skin abrasions.</a:t>
            </a:r>
          </a:p>
          <a:p>
            <a:pPr>
              <a:lnSpc>
                <a:spcPct val="150000"/>
              </a:lnSpc>
              <a:buFont typeface="Wingdings" pitchFamily="2" charset="2"/>
              <a:buChar char="§"/>
            </a:pPr>
            <a:r>
              <a:rPr dirty="0" lang="en-US"/>
              <a:t>Explain treatment regimen and procedure.</a:t>
            </a:r>
          </a:p>
          <a:p>
            <a:pPr>
              <a:lnSpc>
                <a:spcPct val="150000"/>
              </a:lnSpc>
              <a:buFont typeface="Wingdings" pitchFamily="2" charset="2"/>
              <a:buChar char="§"/>
            </a:pPr>
            <a:r>
              <a:rPr dirty="0" lang="en-US"/>
              <a:t>Relieving pain by immobilization, elevating, applying cold as prescribed, and analgesics.</a:t>
            </a:r>
          </a:p>
          <a:p>
            <a:pPr>
              <a:buNone/>
            </a:pPr>
            <a:endParaRPr dirty="0" lang="en-US"/>
          </a:p>
        </p:txBody>
      </p:sp>
      <p:sp>
        <p:nvSpPr>
          <p:cNvPr id="1048963" name="Title 3"/>
          <p:cNvSpPr>
            <a:spLocks noGrp="1"/>
          </p:cNvSpPr>
          <p:nvPr>
            <p:ph type="title"/>
          </p:nvPr>
        </p:nvSpPr>
        <p:spPr>
          <a:xfrm>
            <a:off x="683568" y="620687"/>
            <a:ext cx="7772400" cy="800125"/>
          </a:xfrm>
        </p:spPr>
        <p:txBody>
          <a:bodyPr/>
          <a:p>
            <a:r>
              <a:rPr dirty="0" lang="en-US"/>
              <a:t>Management of Patient in a Cast</a:t>
            </a:r>
          </a:p>
        </p:txBody>
      </p:sp>
    </p:spTree>
  </p:cSld>
  <p:clrMapOvr>
    <a:masterClrMapping/>
  </p:clrMapOvr>
  <p:transition>
    <p:wipe dir="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964" name="Title 1"/>
          <p:cNvSpPr>
            <a:spLocks noGrp="1"/>
          </p:cNvSpPr>
          <p:nvPr>
            <p:ph type="title"/>
          </p:nvPr>
        </p:nvSpPr>
        <p:spPr>
          <a:xfrm>
            <a:off x="914400" y="692695"/>
            <a:ext cx="7772400" cy="728117"/>
          </a:xfrm>
        </p:spPr>
        <p:txBody>
          <a:bodyPr/>
          <a:p>
            <a:r>
              <a:rPr dirty="0" sz="3600" i="1" lang="en-US"/>
              <a:t>Cont’d…</a:t>
            </a:r>
          </a:p>
        </p:txBody>
      </p:sp>
      <p:sp>
        <p:nvSpPr>
          <p:cNvPr id="1048965" name="Content Placeholder 2"/>
          <p:cNvSpPr>
            <a:spLocks noGrp="1"/>
          </p:cNvSpPr>
          <p:nvPr>
            <p:ph idx="1"/>
          </p:nvPr>
        </p:nvSpPr>
        <p:spPr>
          <a:xfrm>
            <a:off x="395536" y="1600200"/>
            <a:ext cx="8291264" cy="4709120"/>
          </a:xfrm>
        </p:spPr>
        <p:txBody>
          <a:bodyPr/>
          <a:p>
            <a:pPr>
              <a:lnSpc>
                <a:spcPct val="150000"/>
              </a:lnSpc>
            </a:pPr>
            <a:r>
              <a:rPr dirty="0" lang="en-US"/>
              <a:t>Every joint not immobilized should be exercised and moved through its range of motion to maintain function.</a:t>
            </a:r>
          </a:p>
          <a:p>
            <a:pPr>
              <a:lnSpc>
                <a:spcPct val="150000"/>
              </a:lnSpc>
            </a:pPr>
            <a:r>
              <a:rPr dirty="0" lang="en-US"/>
              <a:t>Treat skin lacerations and abrasions to promote healing before cast application. </a:t>
            </a:r>
          </a:p>
          <a:p>
            <a:pPr>
              <a:lnSpc>
                <a:spcPct val="150000"/>
              </a:lnSpc>
            </a:pPr>
            <a:r>
              <a:rPr dirty="0" lang="en-US"/>
              <a:t>Observe for signs of infection, odors from the cast, and purulent drainage staining the cast.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966" name="Title 1"/>
          <p:cNvSpPr>
            <a:spLocks noGrp="1"/>
          </p:cNvSpPr>
          <p:nvPr>
            <p:ph type="title"/>
          </p:nvPr>
        </p:nvSpPr>
        <p:spPr>
          <a:xfrm>
            <a:off x="914400" y="764704"/>
            <a:ext cx="7772400" cy="656108"/>
          </a:xfrm>
        </p:spPr>
        <p:txBody>
          <a:bodyPr/>
          <a:p>
            <a:r>
              <a:rPr dirty="0" sz="3600" i="1" lang="en-US"/>
              <a:t>Cont’d…</a:t>
            </a:r>
          </a:p>
        </p:txBody>
      </p:sp>
      <p:sp>
        <p:nvSpPr>
          <p:cNvPr id="1048967" name="Content Placeholder 2"/>
          <p:cNvSpPr>
            <a:spLocks noGrp="1"/>
          </p:cNvSpPr>
          <p:nvPr>
            <p:ph idx="1"/>
          </p:nvPr>
        </p:nvSpPr>
        <p:spPr>
          <a:xfrm>
            <a:off x="467544" y="1340768"/>
            <a:ext cx="8352928" cy="4646141"/>
          </a:xfrm>
        </p:spPr>
        <p:txBody>
          <a:bodyPr/>
          <a:p>
            <a:pPr>
              <a:lnSpc>
                <a:spcPct val="150000"/>
              </a:lnSpc>
            </a:pPr>
            <a:r>
              <a:rPr dirty="0" lang="en-US"/>
              <a:t>encourages the patient to move fingers or toes hourly when awake to stimulate circulation.</a:t>
            </a:r>
          </a:p>
          <a:p>
            <a:pPr>
              <a:lnSpc>
                <a:spcPct val="150000"/>
              </a:lnSpc>
            </a:pPr>
            <a:r>
              <a:rPr dirty="0" lang="en-US"/>
              <a:t>Perform frequent, regular assessments of neurovascular status</a:t>
            </a:r>
          </a:p>
          <a:p>
            <a:pPr>
              <a:lnSpc>
                <a:spcPct val="150000"/>
              </a:lnSpc>
            </a:pPr>
            <a:r>
              <a:rPr dirty="0" lang="en-US"/>
              <a:t>Use of a sling or crutches during ambulation</a:t>
            </a:r>
          </a:p>
          <a:p>
            <a:pPr>
              <a:lnSpc>
                <a:spcPct val="150000"/>
              </a:lnSpc>
            </a:pPr>
            <a:r>
              <a:rPr dirty="0" lang="en-US"/>
              <a:t>Encouraging  the patient to assist in repositioning, if not contraindicated, by use of the trapeze or</a:t>
            </a:r>
            <a:r>
              <a:rPr b="1" dirty="0" lang="en-US"/>
              <a:t> </a:t>
            </a:r>
            <a:r>
              <a:rPr dirty="0" lang="en-US"/>
              <a:t>bed rail.</a:t>
            </a:r>
          </a:p>
          <a:p>
            <a:pPr>
              <a:lnSpc>
                <a:spcPct val="150000"/>
              </a:lnSpc>
            </a:pPr>
            <a:endParaRPr dirty="0" lang="en-US"/>
          </a:p>
          <a:p>
            <a:pPr>
              <a:lnSpc>
                <a:spcPct val="150000"/>
              </a:lnSpc>
            </a:pPr>
            <a:endParaRPr dirty="0" lang="en-US"/>
          </a:p>
          <a:p>
            <a:endParaRPr dirty="0"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8968" name="Title 1"/>
          <p:cNvSpPr>
            <a:spLocks noGrp="1"/>
          </p:cNvSpPr>
          <p:nvPr>
            <p:ph type="title"/>
          </p:nvPr>
        </p:nvSpPr>
        <p:spPr>
          <a:xfrm>
            <a:off x="755576" y="764704"/>
            <a:ext cx="7772400" cy="656108"/>
          </a:xfrm>
        </p:spPr>
        <p:txBody>
          <a:bodyPr/>
          <a:p>
            <a:r>
              <a:rPr dirty="0" sz="3600" lang="en-US"/>
              <a:t>T-strap and inside iron</a:t>
            </a:r>
          </a:p>
        </p:txBody>
      </p:sp>
      <p:pic>
        <p:nvPicPr>
          <p:cNvPr id="2097186"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979629" y="1706587"/>
            <a:ext cx="5968635" cy="4530725"/>
          </a:xfrm>
          <a:prstGeom prst="rect"/>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969" name="Title 1"/>
          <p:cNvSpPr>
            <a:spLocks noGrp="1"/>
          </p:cNvSpPr>
          <p:nvPr>
            <p:ph type="title"/>
          </p:nvPr>
        </p:nvSpPr>
        <p:spPr>
          <a:xfrm>
            <a:off x="611560" y="548679"/>
            <a:ext cx="7772400" cy="872133"/>
          </a:xfrm>
        </p:spPr>
        <p:txBody>
          <a:bodyPr/>
          <a:p>
            <a:pPr algn="ctr"/>
            <a:r>
              <a:rPr b="1" dirty="0" lang="en-US"/>
              <a:t>INTERNAL FIXATION </a:t>
            </a:r>
          </a:p>
        </p:txBody>
      </p:sp>
      <p:sp>
        <p:nvSpPr>
          <p:cNvPr id="1048970" name="Content Placeholder 2"/>
          <p:cNvSpPr>
            <a:spLocks noGrp="1"/>
          </p:cNvSpPr>
          <p:nvPr>
            <p:ph idx="1"/>
          </p:nvPr>
        </p:nvSpPr>
        <p:spPr>
          <a:xfrm>
            <a:off x="467544" y="1600200"/>
            <a:ext cx="8219256" cy="4530725"/>
          </a:xfrm>
        </p:spPr>
        <p:txBody>
          <a:bodyPr/>
          <a:p>
            <a:r>
              <a:rPr dirty="0" sz="3200" lang="en-US">
                <a:cs typeface="Times New Roman" pitchFamily="18" charset="0"/>
              </a:rPr>
              <a:t>An operation in orthopedics that involves the surgical implementation of implants for the purpose of repairing a bone</a:t>
            </a:r>
          </a:p>
          <a:p>
            <a:pPr lvl="3"/>
            <a:r>
              <a:rPr dirty="0" sz="2900" lang="en-US">
                <a:cs typeface="Times New Roman" pitchFamily="18" charset="0"/>
              </a:rPr>
              <a:t>Screws</a:t>
            </a:r>
          </a:p>
          <a:p>
            <a:pPr lvl="3"/>
            <a:r>
              <a:rPr dirty="0" sz="2900" lang="en-US">
                <a:cs typeface="Times New Roman" pitchFamily="18" charset="0"/>
              </a:rPr>
              <a:t>Plates</a:t>
            </a:r>
          </a:p>
          <a:p>
            <a:pPr lvl="3"/>
            <a:r>
              <a:rPr dirty="0" sz="2900" lang="en-US">
                <a:cs typeface="Times New Roman" pitchFamily="18" charset="0"/>
              </a:rPr>
              <a:t>Compression plates</a:t>
            </a:r>
          </a:p>
          <a:p>
            <a:pPr lvl="3"/>
            <a:r>
              <a:rPr dirty="0" sz="2900" lang="en-US" err="1">
                <a:cs typeface="Times New Roman" pitchFamily="18" charset="0"/>
              </a:rPr>
              <a:t>Intramedullary</a:t>
            </a:r>
            <a:r>
              <a:rPr dirty="0" sz="2900" lang="en-US">
                <a:cs typeface="Times New Roman" pitchFamily="18" charset="0"/>
              </a:rPr>
              <a:t> nails</a:t>
            </a:r>
          </a:p>
          <a:p>
            <a:pPr lvl="3"/>
            <a:r>
              <a:rPr dirty="0" sz="2900" lang="en-US" err="1">
                <a:cs typeface="Times New Roman" pitchFamily="18" charset="0"/>
              </a:rPr>
              <a:t>Kirschner</a:t>
            </a:r>
            <a:r>
              <a:rPr dirty="0" sz="2900" lang="en-US">
                <a:cs typeface="Times New Roman" pitchFamily="18" charset="0"/>
              </a:rPr>
              <a:t> wires (k-wires)</a:t>
            </a:r>
          </a:p>
          <a:p>
            <a:endParaRPr dirty="0" lang="en-US">
              <a:cs typeface="Times New Roman" pitchFamily="18" charset="0"/>
            </a:endParaRPr>
          </a:p>
          <a:p>
            <a:endParaRPr dirty="0" lang="en-US">
              <a:cs typeface="Times New Roman"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70">
                                            <p:txEl>
                                              <p:pRg st="0" end="0"/>
                                            </p:txEl>
                                          </p:spTgt>
                                        </p:tgtEl>
                                        <p:attrNameLst>
                                          <p:attrName>style.visibility</p:attrName>
                                        </p:attrNameLst>
                                      </p:cBhvr>
                                      <p:to>
                                        <p:strVal val="visible"/>
                                      </p:to>
                                    </p:set>
                                    <p:anim calcmode="lin" valueType="num">
                                      <p:cBhvr additive="base">
                                        <p:cTn dur="500" fill="hold" id="7"/>
                                        <p:tgtEl>
                                          <p:spTgt spid="104897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70">
                                            <p:txEl>
                                              <p:pRg st="0" end="0"/>
                                            </p:txEl>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048970">
                                            <p:txEl>
                                              <p:pRg st="1" end="1"/>
                                            </p:txEl>
                                          </p:spTgt>
                                        </p:tgtEl>
                                        <p:attrNameLst>
                                          <p:attrName>style.visibility</p:attrName>
                                        </p:attrNameLst>
                                      </p:cBhvr>
                                      <p:to>
                                        <p:strVal val="visible"/>
                                      </p:to>
                                    </p:set>
                                    <p:anim calcmode="lin" valueType="num">
                                      <p:cBhvr additive="base">
                                        <p:cTn dur="500" fill="hold" id="11"/>
                                        <p:tgtEl>
                                          <p:spTgt spid="1048970">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2"/>
                                        <p:tgtEl>
                                          <p:spTgt spid="1048970">
                                            <p:txEl>
                                              <p:pRg st="1" end="1"/>
                                            </p:txEl>
                                          </p:spTgt>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48970">
                                            <p:txEl>
                                              <p:pRg st="2" end="2"/>
                                            </p:txEl>
                                          </p:spTgt>
                                        </p:tgtEl>
                                        <p:attrNameLst>
                                          <p:attrName>style.visibility</p:attrName>
                                        </p:attrNameLst>
                                      </p:cBhvr>
                                      <p:to>
                                        <p:strVal val="visible"/>
                                      </p:to>
                                    </p:set>
                                    <p:anim calcmode="lin" valueType="num">
                                      <p:cBhvr additive="base">
                                        <p:cTn dur="500" fill="hold" id="15"/>
                                        <p:tgtEl>
                                          <p:spTgt spid="1048970">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6"/>
                                        <p:tgtEl>
                                          <p:spTgt spid="1048970">
                                            <p:txEl>
                                              <p:pRg st="2" end="2"/>
                                            </p:txEl>
                                          </p:spTgt>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048970">
                                            <p:txEl>
                                              <p:pRg st="3" end="3"/>
                                            </p:txEl>
                                          </p:spTgt>
                                        </p:tgtEl>
                                        <p:attrNameLst>
                                          <p:attrName>style.visibility</p:attrName>
                                        </p:attrNameLst>
                                      </p:cBhvr>
                                      <p:to>
                                        <p:strVal val="visible"/>
                                      </p:to>
                                    </p:set>
                                    <p:anim calcmode="lin" valueType="num">
                                      <p:cBhvr additive="base">
                                        <p:cTn dur="500" fill="hold" id="19"/>
                                        <p:tgtEl>
                                          <p:spTgt spid="1048970">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70">
                                            <p:txEl>
                                              <p:pRg st="3" end="3"/>
                                            </p:txEl>
                                          </p:spTgt>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048970">
                                            <p:txEl>
                                              <p:pRg st="4" end="4"/>
                                            </p:txEl>
                                          </p:spTgt>
                                        </p:tgtEl>
                                        <p:attrNameLst>
                                          <p:attrName>style.visibility</p:attrName>
                                        </p:attrNameLst>
                                      </p:cBhvr>
                                      <p:to>
                                        <p:strVal val="visible"/>
                                      </p:to>
                                    </p:set>
                                    <p:anim calcmode="lin" valueType="num">
                                      <p:cBhvr additive="base">
                                        <p:cTn dur="500" fill="hold" id="23"/>
                                        <p:tgtEl>
                                          <p:spTgt spid="1048970">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48970">
                                            <p:txEl>
                                              <p:pRg st="4" end="4"/>
                                            </p:txEl>
                                          </p:spTgt>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048970">
                                            <p:txEl>
                                              <p:pRg st="5" end="5"/>
                                            </p:txEl>
                                          </p:spTgt>
                                        </p:tgtEl>
                                        <p:attrNameLst>
                                          <p:attrName>style.visibility</p:attrName>
                                        </p:attrNameLst>
                                      </p:cBhvr>
                                      <p:to>
                                        <p:strVal val="visible"/>
                                      </p:to>
                                    </p:set>
                                    <p:anim calcmode="lin" valueType="num">
                                      <p:cBhvr additive="base">
                                        <p:cTn dur="500" fill="hold" id="27"/>
                                        <p:tgtEl>
                                          <p:spTgt spid="1048970">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10489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3" presetSubtype="10">
                                  <p:stCondLst>
                                    <p:cond delay="0"/>
                                  </p:stCondLst>
                                  <p:childTnLst>
                                    <p:set>
                                      <p:cBhvr>
                                        <p:cTn dur="1" fill="hold" id="32">
                                          <p:stCondLst>
                                            <p:cond delay="0"/>
                                          </p:stCondLst>
                                        </p:cTn>
                                        <p:tgtEl>
                                          <p:spTgt spid="1048970">
                                            <p:txEl>
                                              <p:pRg st="0" end="0"/>
                                            </p:txEl>
                                          </p:spTgt>
                                        </p:tgtEl>
                                        <p:attrNameLst>
                                          <p:attrName>style.visibility</p:attrName>
                                        </p:attrNameLst>
                                      </p:cBhvr>
                                      <p:to>
                                        <p:strVal val="visible"/>
                                      </p:to>
                                    </p:set>
                                    <p:animEffect transition="in" filter="blinds(horizontal)">
                                      <p:cBhvr>
                                        <p:cTn dur="2000" id="33"/>
                                        <p:tgtEl>
                                          <p:spTgt spid="1048970">
                                            <p:txEl>
                                              <p:pRg st="0" end="0"/>
                                            </p:txEl>
                                          </p:spTgt>
                                        </p:tgtEl>
                                      </p:cBhvr>
                                    </p:animEffect>
                                  </p:childTnLst>
                                </p:cTn>
                              </p:par>
                            </p:childTnLst>
                          </p:cTn>
                        </p:par>
                      </p:childTnLst>
                    </p:cTn>
                  </p:par>
                  <p:par>
                    <p:cTn fill="hold" id="34">
                      <p:stCondLst>
                        <p:cond delay="indefinite"/>
                      </p:stCondLst>
                      <p:childTnLst>
                        <p:par>
                          <p:cTn fill="hold" id="35">
                            <p:stCondLst>
                              <p:cond delay="0"/>
                            </p:stCondLst>
                            <p:childTnLst>
                              <p:par>
                                <p:cTn fill="hold" id="36" nodeType="clickEffect" presetClass="entr" presetID="3" presetSubtype="10">
                                  <p:stCondLst>
                                    <p:cond delay="0"/>
                                  </p:stCondLst>
                                  <p:childTnLst>
                                    <p:set>
                                      <p:cBhvr>
                                        <p:cTn dur="1" fill="hold" id="37">
                                          <p:stCondLst>
                                            <p:cond delay="0"/>
                                          </p:stCondLst>
                                        </p:cTn>
                                        <p:tgtEl>
                                          <p:spTgt spid="1048970">
                                            <p:txEl>
                                              <p:pRg st="1" end="1"/>
                                            </p:txEl>
                                          </p:spTgt>
                                        </p:tgtEl>
                                        <p:attrNameLst>
                                          <p:attrName>style.visibility</p:attrName>
                                        </p:attrNameLst>
                                      </p:cBhvr>
                                      <p:to>
                                        <p:strVal val="visible"/>
                                      </p:to>
                                    </p:set>
                                    <p:animEffect transition="in" filter="blinds(horizontal)">
                                      <p:cBhvr>
                                        <p:cTn dur="2000" id="38"/>
                                        <p:tgtEl>
                                          <p:spTgt spid="1048970">
                                            <p:txEl>
                                              <p:pRg st="1" end="1"/>
                                            </p:txEl>
                                          </p:spTgt>
                                        </p:tgtEl>
                                      </p:cBhvr>
                                    </p:animEffect>
                                  </p:childTnLst>
                                </p:cTn>
                              </p:par>
                              <p:par>
                                <p:cTn fill="hold" id="39" nodeType="withEffect" presetClass="entr" presetID="3" presetSubtype="10">
                                  <p:stCondLst>
                                    <p:cond delay="0"/>
                                  </p:stCondLst>
                                  <p:childTnLst>
                                    <p:set>
                                      <p:cBhvr>
                                        <p:cTn dur="1" fill="hold" id="40">
                                          <p:stCondLst>
                                            <p:cond delay="0"/>
                                          </p:stCondLst>
                                        </p:cTn>
                                        <p:tgtEl>
                                          <p:spTgt spid="1048970">
                                            <p:txEl>
                                              <p:pRg st="2" end="2"/>
                                            </p:txEl>
                                          </p:spTgt>
                                        </p:tgtEl>
                                        <p:attrNameLst>
                                          <p:attrName>style.visibility</p:attrName>
                                        </p:attrNameLst>
                                      </p:cBhvr>
                                      <p:to>
                                        <p:strVal val="visible"/>
                                      </p:to>
                                    </p:set>
                                    <p:animEffect transition="in" filter="blinds(horizontal)">
                                      <p:cBhvr>
                                        <p:cTn dur="2000" id="41"/>
                                        <p:tgtEl>
                                          <p:spTgt spid="1048970">
                                            <p:txEl>
                                              <p:pRg st="2" end="2"/>
                                            </p:txEl>
                                          </p:spTgt>
                                        </p:tgtEl>
                                      </p:cBhvr>
                                    </p:animEffect>
                                  </p:childTnLst>
                                </p:cTn>
                              </p:par>
                              <p:par>
                                <p:cTn fill="hold" id="42" nodeType="withEffect" presetClass="entr" presetID="3" presetSubtype="10">
                                  <p:stCondLst>
                                    <p:cond delay="0"/>
                                  </p:stCondLst>
                                  <p:childTnLst>
                                    <p:set>
                                      <p:cBhvr>
                                        <p:cTn dur="1" fill="hold" id="43">
                                          <p:stCondLst>
                                            <p:cond delay="0"/>
                                          </p:stCondLst>
                                        </p:cTn>
                                        <p:tgtEl>
                                          <p:spTgt spid="1048970">
                                            <p:txEl>
                                              <p:pRg st="3" end="3"/>
                                            </p:txEl>
                                          </p:spTgt>
                                        </p:tgtEl>
                                        <p:attrNameLst>
                                          <p:attrName>style.visibility</p:attrName>
                                        </p:attrNameLst>
                                      </p:cBhvr>
                                      <p:to>
                                        <p:strVal val="visible"/>
                                      </p:to>
                                    </p:set>
                                    <p:animEffect transition="in" filter="blinds(horizontal)">
                                      <p:cBhvr>
                                        <p:cTn dur="2000" id="44"/>
                                        <p:tgtEl>
                                          <p:spTgt spid="1048970">
                                            <p:txEl>
                                              <p:pRg st="3" end="3"/>
                                            </p:txEl>
                                          </p:spTgt>
                                        </p:tgtEl>
                                      </p:cBhvr>
                                    </p:animEffect>
                                  </p:childTnLst>
                                </p:cTn>
                              </p:par>
                              <p:par>
                                <p:cTn fill="hold" id="45" nodeType="withEffect" presetClass="entr" presetID="3" presetSubtype="10">
                                  <p:stCondLst>
                                    <p:cond delay="0"/>
                                  </p:stCondLst>
                                  <p:childTnLst>
                                    <p:set>
                                      <p:cBhvr>
                                        <p:cTn dur="1" fill="hold" id="46">
                                          <p:stCondLst>
                                            <p:cond delay="0"/>
                                          </p:stCondLst>
                                        </p:cTn>
                                        <p:tgtEl>
                                          <p:spTgt spid="1048970">
                                            <p:txEl>
                                              <p:pRg st="4" end="4"/>
                                            </p:txEl>
                                          </p:spTgt>
                                        </p:tgtEl>
                                        <p:attrNameLst>
                                          <p:attrName>style.visibility</p:attrName>
                                        </p:attrNameLst>
                                      </p:cBhvr>
                                      <p:to>
                                        <p:strVal val="visible"/>
                                      </p:to>
                                    </p:set>
                                    <p:animEffect transition="in" filter="blinds(horizontal)">
                                      <p:cBhvr>
                                        <p:cTn dur="2000" id="47"/>
                                        <p:tgtEl>
                                          <p:spTgt spid="1048970">
                                            <p:txEl>
                                              <p:pRg st="4" end="4"/>
                                            </p:txEl>
                                          </p:spTgt>
                                        </p:tgtEl>
                                      </p:cBhvr>
                                    </p:animEffect>
                                  </p:childTnLst>
                                </p:cTn>
                              </p:par>
                              <p:par>
                                <p:cTn fill="hold" id="48" nodeType="withEffect" presetClass="entr" presetID="3" presetSubtype="10">
                                  <p:stCondLst>
                                    <p:cond delay="0"/>
                                  </p:stCondLst>
                                  <p:childTnLst>
                                    <p:set>
                                      <p:cBhvr>
                                        <p:cTn dur="1" fill="hold" id="49">
                                          <p:stCondLst>
                                            <p:cond delay="0"/>
                                          </p:stCondLst>
                                        </p:cTn>
                                        <p:tgtEl>
                                          <p:spTgt spid="1048970">
                                            <p:txEl>
                                              <p:pRg st="5" end="5"/>
                                            </p:txEl>
                                          </p:spTgt>
                                        </p:tgtEl>
                                        <p:attrNameLst>
                                          <p:attrName>style.visibility</p:attrName>
                                        </p:attrNameLst>
                                      </p:cBhvr>
                                      <p:to>
                                        <p:strVal val="visible"/>
                                      </p:to>
                                    </p:set>
                                    <p:animEffect transition="in" filter="blinds(horizontal)">
                                      <p:cBhvr>
                                        <p:cTn dur="2000" id="50"/>
                                        <p:tgtEl>
                                          <p:spTgt spid="10489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0"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971" name="Title 1"/>
          <p:cNvSpPr>
            <a:spLocks noGrp="1"/>
          </p:cNvSpPr>
          <p:nvPr>
            <p:ph type="title"/>
          </p:nvPr>
        </p:nvSpPr>
        <p:spPr>
          <a:xfrm>
            <a:off x="683568" y="764704"/>
            <a:ext cx="8064896" cy="639762"/>
          </a:xfrm>
        </p:spPr>
        <p:txBody>
          <a:bodyPr>
            <a:normAutofit/>
          </a:bodyPr>
          <a:p>
            <a:r>
              <a:rPr b="1" dirty="0" sz="3200" lang="en-US">
                <a:latin typeface="Times New Roman" pitchFamily="18" charset="0"/>
                <a:cs typeface="Times New Roman" pitchFamily="18" charset="0"/>
              </a:rPr>
              <a:t>Advantages of internal fixation</a:t>
            </a:r>
          </a:p>
        </p:txBody>
      </p:sp>
      <p:sp>
        <p:nvSpPr>
          <p:cNvPr id="1048972" name="Content Placeholder 2"/>
          <p:cNvSpPr>
            <a:spLocks noGrp="1"/>
          </p:cNvSpPr>
          <p:nvPr>
            <p:ph idx="1"/>
          </p:nvPr>
        </p:nvSpPr>
        <p:spPr>
          <a:xfrm>
            <a:off x="457200" y="1484784"/>
            <a:ext cx="8229600" cy="5144616"/>
          </a:xfrm>
        </p:spPr>
        <p:txBody>
          <a:bodyPr>
            <a:normAutofit fontScale="96429" lnSpcReduction="10000"/>
          </a:bodyPr>
          <a:p>
            <a:pPr>
              <a:lnSpc>
                <a:spcPct val="150000"/>
              </a:lnSpc>
            </a:pPr>
            <a:r>
              <a:rPr dirty="0" sz="2800" lang="en-US">
                <a:cs typeface="Times New Roman" pitchFamily="18" charset="0"/>
              </a:rPr>
              <a:t>Allows accurate reduction and maintenance of position</a:t>
            </a:r>
          </a:p>
          <a:p>
            <a:pPr>
              <a:lnSpc>
                <a:spcPct val="150000"/>
              </a:lnSpc>
            </a:pPr>
            <a:r>
              <a:rPr dirty="0" sz="2800" lang="en-US">
                <a:cs typeface="Times New Roman" pitchFamily="18" charset="0"/>
              </a:rPr>
              <a:t>Allows the patient and his/her joints more mobility, thus encouraging rehabilitation and avoiding joint stiffness</a:t>
            </a:r>
          </a:p>
          <a:p>
            <a:pPr>
              <a:lnSpc>
                <a:spcPct val="150000"/>
              </a:lnSpc>
            </a:pPr>
            <a:r>
              <a:rPr dirty="0" sz="2800" lang="en-US">
                <a:cs typeface="Times New Roman" pitchFamily="18" charset="0"/>
              </a:rPr>
              <a:t>May encourage union, but only if sufficiently strong</a:t>
            </a:r>
          </a:p>
          <a:p>
            <a:pPr>
              <a:lnSpc>
                <a:spcPct val="150000"/>
              </a:lnSpc>
            </a:pPr>
            <a:r>
              <a:rPr dirty="0" sz="2800" lang="en-US">
                <a:cs typeface="Times New Roman" pitchFamily="18" charset="0"/>
              </a:rPr>
              <a:t>Diminishes time spent in hospital</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72">
                                            <p:txEl>
                                              <p:pRg st="0" end="0"/>
                                            </p:txEl>
                                          </p:spTgt>
                                        </p:tgtEl>
                                        <p:attrNameLst>
                                          <p:attrName>style.visibility</p:attrName>
                                        </p:attrNameLst>
                                      </p:cBhvr>
                                      <p:to>
                                        <p:strVal val="visible"/>
                                      </p:to>
                                    </p:set>
                                    <p:anim calcmode="lin" valueType="num">
                                      <p:cBhvr additive="base">
                                        <p:cTn dur="500" fill="hold" id="7"/>
                                        <p:tgtEl>
                                          <p:spTgt spid="104897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72">
                                            <p:txEl>
                                              <p:pRg st="1" end="1"/>
                                            </p:txEl>
                                          </p:spTgt>
                                        </p:tgtEl>
                                        <p:attrNameLst>
                                          <p:attrName>style.visibility</p:attrName>
                                        </p:attrNameLst>
                                      </p:cBhvr>
                                      <p:to>
                                        <p:strVal val="visible"/>
                                      </p:to>
                                    </p:set>
                                    <p:anim calcmode="lin" valueType="num">
                                      <p:cBhvr additive="base">
                                        <p:cTn dur="500" fill="hold" id="13"/>
                                        <p:tgtEl>
                                          <p:spTgt spid="1048972">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972">
                                            <p:txEl>
                                              <p:pRg st="2" end="2"/>
                                            </p:txEl>
                                          </p:spTgt>
                                        </p:tgtEl>
                                        <p:attrNameLst>
                                          <p:attrName>style.visibility</p:attrName>
                                        </p:attrNameLst>
                                      </p:cBhvr>
                                      <p:to>
                                        <p:strVal val="visible"/>
                                      </p:to>
                                    </p:set>
                                    <p:anim calcmode="lin" valueType="num">
                                      <p:cBhvr additive="base">
                                        <p:cTn dur="500" fill="hold" id="19"/>
                                        <p:tgtEl>
                                          <p:spTgt spid="1048972">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972">
                                            <p:txEl>
                                              <p:pRg st="3" end="3"/>
                                            </p:txEl>
                                          </p:spTgt>
                                        </p:tgtEl>
                                        <p:attrNameLst>
                                          <p:attrName>style.visibility</p:attrName>
                                        </p:attrNameLst>
                                      </p:cBhvr>
                                      <p:to>
                                        <p:strVal val="visible"/>
                                      </p:to>
                                    </p:set>
                                    <p:anim calcmode="lin" valueType="num">
                                      <p:cBhvr additive="base">
                                        <p:cTn dur="500" fill="hold" id="25"/>
                                        <p:tgtEl>
                                          <p:spTgt spid="1048972">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9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2"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8973" name="Title 1"/>
          <p:cNvSpPr>
            <a:spLocks noGrp="1"/>
          </p:cNvSpPr>
          <p:nvPr>
            <p:ph type="title"/>
          </p:nvPr>
        </p:nvSpPr>
        <p:spPr>
          <a:xfrm>
            <a:off x="662880" y="692696"/>
            <a:ext cx="7365504" cy="648072"/>
          </a:xfrm>
        </p:spPr>
        <p:txBody>
          <a:bodyPr>
            <a:noAutofit/>
          </a:bodyPr>
          <a:p>
            <a:r>
              <a:rPr b="1" dirty="0" sz="3600" lang="en-US">
                <a:cs typeface="Aharoni" pitchFamily="2" charset="-79"/>
              </a:rPr>
              <a:t>Disadvantages </a:t>
            </a:r>
          </a:p>
        </p:txBody>
      </p:sp>
      <p:sp>
        <p:nvSpPr>
          <p:cNvPr id="1048974" name="Content Placeholder 2"/>
          <p:cNvSpPr>
            <a:spLocks noGrp="1"/>
          </p:cNvSpPr>
          <p:nvPr>
            <p:ph idx="1"/>
          </p:nvPr>
        </p:nvSpPr>
        <p:spPr>
          <a:xfrm>
            <a:off x="457200" y="1484784"/>
            <a:ext cx="8229600" cy="5068416"/>
          </a:xfrm>
        </p:spPr>
        <p:txBody>
          <a:bodyPr>
            <a:noAutofit/>
          </a:bodyPr>
          <a:p>
            <a:r>
              <a:rPr dirty="0" sz="2800" lang="en-US">
                <a:cs typeface="Times New Roman" pitchFamily="18" charset="0"/>
              </a:rPr>
              <a:t>May introduce infection</a:t>
            </a:r>
          </a:p>
          <a:p>
            <a:r>
              <a:rPr dirty="0" sz="2800" lang="en-US">
                <a:cs typeface="Times New Roman" pitchFamily="18" charset="0"/>
              </a:rPr>
              <a:t>Is technically exacting and operative complications may occur</a:t>
            </a:r>
          </a:p>
          <a:p>
            <a:r>
              <a:rPr dirty="0" sz="2800" lang="en-US">
                <a:cs typeface="Times New Roman" pitchFamily="18" charset="0"/>
              </a:rPr>
              <a:t>If it is inadequate or infection occurs, union may be long delayed or may not occur</a:t>
            </a:r>
          </a:p>
          <a:p>
            <a:r>
              <a:rPr dirty="0" sz="2800" lang="en-US">
                <a:cs typeface="Times New Roman" pitchFamily="18" charset="0"/>
              </a:rPr>
              <a:t>May not be sufficiently strong to allow the advantages of full mobilization</a:t>
            </a:r>
          </a:p>
          <a:p>
            <a:r>
              <a:rPr dirty="0" sz="2800" lang="en-US">
                <a:cs typeface="Times New Roman" pitchFamily="18" charset="0"/>
              </a:rPr>
              <a:t>Excessively rigid fixation and periosteal stripping may delay union</a:t>
            </a:r>
          </a:p>
          <a:p>
            <a:r>
              <a:rPr dirty="0" sz="2800" lang="en-US">
                <a:cs typeface="Times New Roman" pitchFamily="18" charset="0"/>
              </a:rPr>
              <a:t>Further surgery may be needed to remove the device</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74">
                                            <p:txEl>
                                              <p:pRg st="0" end="0"/>
                                            </p:txEl>
                                          </p:spTgt>
                                        </p:tgtEl>
                                        <p:attrNameLst>
                                          <p:attrName>style.visibility</p:attrName>
                                        </p:attrNameLst>
                                      </p:cBhvr>
                                      <p:to>
                                        <p:strVal val="visible"/>
                                      </p:to>
                                    </p:set>
                                    <p:anim calcmode="lin" valueType="num">
                                      <p:cBhvr additive="base">
                                        <p:cTn dur="500" fill="hold" id="7"/>
                                        <p:tgtEl>
                                          <p:spTgt spid="104897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74">
                                            <p:txEl>
                                              <p:pRg st="1" end="1"/>
                                            </p:txEl>
                                          </p:spTgt>
                                        </p:tgtEl>
                                        <p:attrNameLst>
                                          <p:attrName>style.visibility</p:attrName>
                                        </p:attrNameLst>
                                      </p:cBhvr>
                                      <p:to>
                                        <p:strVal val="visible"/>
                                      </p:to>
                                    </p:set>
                                    <p:anim calcmode="lin" valueType="num">
                                      <p:cBhvr additive="base">
                                        <p:cTn dur="500" fill="hold" id="13"/>
                                        <p:tgtEl>
                                          <p:spTgt spid="1048974">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974">
                                            <p:txEl>
                                              <p:pRg st="2" end="2"/>
                                            </p:txEl>
                                          </p:spTgt>
                                        </p:tgtEl>
                                        <p:attrNameLst>
                                          <p:attrName>style.visibility</p:attrName>
                                        </p:attrNameLst>
                                      </p:cBhvr>
                                      <p:to>
                                        <p:strVal val="visible"/>
                                      </p:to>
                                    </p:set>
                                    <p:anim calcmode="lin" valueType="num">
                                      <p:cBhvr additive="base">
                                        <p:cTn dur="500" fill="hold" id="19"/>
                                        <p:tgtEl>
                                          <p:spTgt spid="1048974">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974">
                                            <p:txEl>
                                              <p:pRg st="3" end="3"/>
                                            </p:txEl>
                                          </p:spTgt>
                                        </p:tgtEl>
                                        <p:attrNameLst>
                                          <p:attrName>style.visibility</p:attrName>
                                        </p:attrNameLst>
                                      </p:cBhvr>
                                      <p:to>
                                        <p:strVal val="visible"/>
                                      </p:to>
                                    </p:set>
                                    <p:anim calcmode="lin" valueType="num">
                                      <p:cBhvr additive="base">
                                        <p:cTn dur="500" fill="hold" id="25"/>
                                        <p:tgtEl>
                                          <p:spTgt spid="1048974">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9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974">
                                            <p:txEl>
                                              <p:pRg st="4" end="4"/>
                                            </p:txEl>
                                          </p:spTgt>
                                        </p:tgtEl>
                                        <p:attrNameLst>
                                          <p:attrName>style.visibility</p:attrName>
                                        </p:attrNameLst>
                                      </p:cBhvr>
                                      <p:to>
                                        <p:strVal val="visible"/>
                                      </p:to>
                                    </p:set>
                                    <p:anim calcmode="lin" valueType="num">
                                      <p:cBhvr additive="base">
                                        <p:cTn dur="500" fill="hold" id="31"/>
                                        <p:tgtEl>
                                          <p:spTgt spid="1048974">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9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974">
                                            <p:txEl>
                                              <p:pRg st="5" end="5"/>
                                            </p:txEl>
                                          </p:spTgt>
                                        </p:tgtEl>
                                        <p:attrNameLst>
                                          <p:attrName>style.visibility</p:attrName>
                                        </p:attrNameLst>
                                      </p:cBhvr>
                                      <p:to>
                                        <p:strVal val="visible"/>
                                      </p:to>
                                    </p:set>
                                    <p:anim calcmode="lin" valueType="num">
                                      <p:cBhvr additive="base">
                                        <p:cTn dur="500" fill="hold" id="37"/>
                                        <p:tgtEl>
                                          <p:spTgt spid="1048974">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9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4"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975" name="Title 1"/>
          <p:cNvSpPr>
            <a:spLocks noGrp="1"/>
          </p:cNvSpPr>
          <p:nvPr>
            <p:ph type="title"/>
          </p:nvPr>
        </p:nvSpPr>
        <p:spPr>
          <a:xfrm>
            <a:off x="683568" y="620687"/>
            <a:ext cx="7772400" cy="800125"/>
          </a:xfrm>
        </p:spPr>
        <p:txBody>
          <a:bodyPr/>
          <a:p>
            <a:r>
              <a:rPr dirty="0" lang="en-US">
                <a:latin typeface="Times New Roman" pitchFamily="18" charset="0"/>
                <a:cs typeface="Times New Roman" pitchFamily="18" charset="0"/>
              </a:rPr>
              <a:t>Techniques of internal fixation</a:t>
            </a:r>
          </a:p>
        </p:txBody>
      </p:sp>
      <p:sp>
        <p:nvSpPr>
          <p:cNvPr id="1048976" name="Content Placeholder 2"/>
          <p:cNvSpPr>
            <a:spLocks noGrp="1"/>
          </p:cNvSpPr>
          <p:nvPr>
            <p:ph idx="1"/>
          </p:nvPr>
        </p:nvSpPr>
        <p:spPr/>
        <p:txBody>
          <a:bodyPr/>
          <a:p>
            <a:pPr>
              <a:buNone/>
            </a:pPr>
            <a:r>
              <a:rPr b="1" dirty="0" lang="en-US">
                <a:latin typeface="Times New Roman" pitchFamily="18" charset="0"/>
                <a:cs typeface="Times New Roman" pitchFamily="18" charset="0"/>
              </a:rPr>
              <a:t>Screw fixation</a:t>
            </a:r>
          </a:p>
          <a:p>
            <a:r>
              <a:rPr dirty="0" lang="en-US">
                <a:latin typeface="Times New Roman" pitchFamily="18" charset="0"/>
                <a:cs typeface="Times New Roman" pitchFamily="18" charset="0"/>
              </a:rPr>
              <a:t>Simple screw fixation is usually used to attach small bony fragments, e.g. the </a:t>
            </a:r>
            <a:r>
              <a:rPr dirty="0" lang="en-US" err="1">
                <a:latin typeface="Times New Roman" pitchFamily="18" charset="0"/>
                <a:cs typeface="Times New Roman" pitchFamily="18" charset="0"/>
              </a:rPr>
              <a:t>malleoli</a:t>
            </a:r>
            <a:r>
              <a:rPr dirty="0" lang="en-US">
                <a:latin typeface="Times New Roman" pitchFamily="18" charset="0"/>
                <a:cs typeface="Times New Roman" pitchFamily="18" charset="0"/>
              </a:rPr>
              <a:t>.</a:t>
            </a:r>
          </a:p>
        </p:txBody>
      </p:sp>
      <p:pic>
        <p:nvPicPr>
          <p:cNvPr id="2097187" name="Picture 2"/>
          <p:cNvPicPr>
            <a:picLocks noChangeAspect="1" noChangeArrowheads="1"/>
          </p:cNvPicPr>
          <p:nvPr/>
        </p:nvPicPr>
        <p:blipFill>
          <a:blip xmlns:r="http://schemas.openxmlformats.org/officeDocument/2006/relationships" r:embed="rId1" cstate="print"/>
          <a:srcRect/>
          <a:stretch>
            <a:fillRect/>
          </a:stretch>
        </p:blipFill>
        <p:spPr bwMode="auto">
          <a:xfrm>
            <a:off x="683568" y="3352800"/>
            <a:ext cx="7200800" cy="3276600"/>
          </a:xfrm>
          <a:prstGeom prst="rect"/>
          <a:noFill/>
          <a:ln w="9525">
            <a:noFill/>
            <a:miter lim="800000"/>
            <a:headEnd/>
            <a:tailEnd/>
          </a:ln>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76">
                                            <p:txEl>
                                              <p:pRg st="0" end="0"/>
                                            </p:txEl>
                                          </p:spTgt>
                                        </p:tgtEl>
                                        <p:attrNameLst>
                                          <p:attrName>style.visibility</p:attrName>
                                        </p:attrNameLst>
                                      </p:cBhvr>
                                      <p:to>
                                        <p:strVal val="visible"/>
                                      </p:to>
                                    </p:set>
                                    <p:anim calcmode="lin" valueType="num">
                                      <p:cBhvr additive="base">
                                        <p:cTn dur="500" fill="hold" id="7"/>
                                        <p:tgtEl>
                                          <p:spTgt spid="104897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76">
                                            <p:txEl>
                                              <p:pRg st="1" end="1"/>
                                            </p:txEl>
                                          </p:spTgt>
                                        </p:tgtEl>
                                        <p:attrNameLst>
                                          <p:attrName>style.visibility</p:attrName>
                                        </p:attrNameLst>
                                      </p:cBhvr>
                                      <p:to>
                                        <p:strVal val="visible"/>
                                      </p:to>
                                    </p:set>
                                    <p:anim calcmode="lin" valueType="num">
                                      <p:cBhvr additive="base">
                                        <p:cTn dur="500" fill="hold" id="13"/>
                                        <p:tgtEl>
                                          <p:spTgt spid="1048976">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6"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977" name="Title 1"/>
          <p:cNvSpPr>
            <a:spLocks noGrp="1"/>
          </p:cNvSpPr>
          <p:nvPr>
            <p:ph type="title"/>
          </p:nvPr>
        </p:nvSpPr>
        <p:spPr>
          <a:xfrm>
            <a:off x="662880" y="634678"/>
            <a:ext cx="8013576" cy="778098"/>
          </a:xfrm>
        </p:spPr>
        <p:txBody>
          <a:bodyPr>
            <a:normAutofit/>
          </a:bodyPr>
          <a:p>
            <a:r>
              <a:rPr dirty="0" sz="3600" lang="en-US">
                <a:latin typeface="Times New Roman" pitchFamily="18" charset="0"/>
                <a:cs typeface="Times New Roman" pitchFamily="18" charset="0"/>
              </a:rPr>
              <a:t>Plate fixation</a:t>
            </a:r>
            <a:endParaRPr dirty="0" sz="3600" lang="en-US"/>
          </a:p>
        </p:txBody>
      </p:sp>
      <p:sp>
        <p:nvSpPr>
          <p:cNvPr id="1048978" name="Content Placeholder 2"/>
          <p:cNvSpPr>
            <a:spLocks noGrp="1"/>
          </p:cNvSpPr>
          <p:nvPr>
            <p:ph idx="1"/>
          </p:nvPr>
        </p:nvSpPr>
        <p:spPr>
          <a:xfrm>
            <a:off x="457200" y="1484784"/>
            <a:ext cx="8229600" cy="4641379"/>
          </a:xfrm>
        </p:spPr>
        <p:txBody>
          <a:bodyPr/>
          <a:p>
            <a:r>
              <a:rPr dirty="0" lang="en-US">
                <a:latin typeface="Times New Roman" pitchFamily="18" charset="0"/>
                <a:cs typeface="Times New Roman" pitchFamily="18" charset="0"/>
              </a:rPr>
              <a:t>Many sizes and shapes of plate are used to hold fractures. The plate can be designed to apply compression to the fracture in order to give firmer fixation.</a:t>
            </a:r>
          </a:p>
        </p:txBody>
      </p:sp>
      <p:pic>
        <p:nvPicPr>
          <p:cNvPr id="2097188" name="Picture 2" descr="Related image"/>
          <p:cNvPicPr>
            <a:picLocks noChangeAspect="1" noChangeArrowheads="1"/>
          </p:cNvPicPr>
          <p:nvPr/>
        </p:nvPicPr>
        <p:blipFill>
          <a:blip xmlns:r="http://schemas.openxmlformats.org/officeDocument/2006/relationships" r:embed="rId1" cstate="print"/>
          <a:srcRect/>
          <a:stretch>
            <a:fillRect/>
          </a:stretch>
        </p:blipFill>
        <p:spPr bwMode="auto">
          <a:xfrm rot="16200000">
            <a:off x="2324100" y="1638299"/>
            <a:ext cx="3428999" cy="6705600"/>
          </a:xfrm>
          <a:prstGeom prst="rect"/>
          <a:noFill/>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8979" name="Title 1"/>
          <p:cNvSpPr>
            <a:spLocks noGrp="1"/>
          </p:cNvSpPr>
          <p:nvPr>
            <p:ph type="title"/>
          </p:nvPr>
        </p:nvSpPr>
        <p:spPr>
          <a:xfrm>
            <a:off x="590872" y="778694"/>
            <a:ext cx="8229600" cy="778098"/>
          </a:xfrm>
        </p:spPr>
        <p:txBody>
          <a:bodyPr>
            <a:normAutofit/>
          </a:bodyPr>
          <a:p>
            <a:r>
              <a:rPr dirty="0" sz="3600" lang="en-US" err="1">
                <a:latin typeface="Times New Roman" pitchFamily="18" charset="0"/>
                <a:cs typeface="Times New Roman" pitchFamily="18" charset="0"/>
              </a:rPr>
              <a:t>Intramedullary</a:t>
            </a:r>
            <a:r>
              <a:rPr dirty="0" sz="3600" lang="en-US">
                <a:latin typeface="Times New Roman" pitchFamily="18" charset="0"/>
                <a:cs typeface="Times New Roman" pitchFamily="18" charset="0"/>
              </a:rPr>
              <a:t> nail</a:t>
            </a:r>
            <a:endParaRPr dirty="0" sz="3600" lang="en-US"/>
          </a:p>
        </p:txBody>
      </p:sp>
      <p:sp>
        <p:nvSpPr>
          <p:cNvPr id="1048980" name="Content Placeholder 2"/>
          <p:cNvSpPr>
            <a:spLocks noGrp="1"/>
          </p:cNvSpPr>
          <p:nvPr>
            <p:ph idx="1"/>
          </p:nvPr>
        </p:nvSpPr>
        <p:spPr>
          <a:xfrm>
            <a:off x="457200" y="1484784"/>
            <a:ext cx="8229600" cy="4641379"/>
          </a:xfrm>
        </p:spPr>
        <p:txBody>
          <a:bodyPr/>
          <a:p>
            <a:r>
              <a:rPr dirty="0" lang="en-US">
                <a:latin typeface="Times New Roman" pitchFamily="18" charset="0"/>
                <a:cs typeface="Times New Roman" pitchFamily="18" charset="0"/>
              </a:rPr>
              <a:t>This technique involves the passage of a rod into the </a:t>
            </a:r>
            <a:r>
              <a:rPr dirty="0" lang="en-US" err="1">
                <a:latin typeface="Times New Roman" pitchFamily="18" charset="0"/>
                <a:cs typeface="Times New Roman" pitchFamily="18" charset="0"/>
              </a:rPr>
              <a:t>medullary</a:t>
            </a:r>
            <a:r>
              <a:rPr dirty="0" lang="en-US">
                <a:latin typeface="Times New Roman" pitchFamily="18" charset="0"/>
                <a:cs typeface="Times New Roman" pitchFamily="18" charset="0"/>
              </a:rPr>
              <a:t> canal of a long bone and across the fracture site, thus stabilizing it in bending.</a:t>
            </a:r>
          </a:p>
        </p:txBody>
      </p:sp>
      <p:pic>
        <p:nvPicPr>
          <p:cNvPr id="2097189" name="Picture 4" descr="Related image"/>
          <p:cNvPicPr>
            <a:picLocks noChangeAspect="1" noChangeArrowheads="1"/>
          </p:cNvPicPr>
          <p:nvPr/>
        </p:nvPicPr>
        <p:blipFill>
          <a:blip xmlns:r="http://schemas.openxmlformats.org/officeDocument/2006/relationships" r:embed="rId1" cstate="print"/>
          <a:srcRect/>
          <a:stretch>
            <a:fillRect/>
          </a:stretch>
        </p:blipFill>
        <p:spPr bwMode="auto">
          <a:xfrm>
            <a:off x="4925888" y="3092152"/>
            <a:ext cx="4038600" cy="3505200"/>
          </a:xfrm>
          <a:prstGeom prst="rect"/>
          <a:noFill/>
        </p:spPr>
      </p:pic>
      <p:pic>
        <p:nvPicPr>
          <p:cNvPr id="2097190" name="Picture 3"/>
          <p:cNvPicPr>
            <a:picLocks noChangeAspect="1" noChangeArrowheads="1"/>
          </p:cNvPicPr>
          <p:nvPr/>
        </p:nvPicPr>
        <p:blipFill>
          <a:blip xmlns:r="http://schemas.openxmlformats.org/officeDocument/2006/relationships" r:embed="rId2" cstate="print"/>
          <a:srcRect/>
          <a:stretch>
            <a:fillRect/>
          </a:stretch>
        </p:blipFill>
        <p:spPr bwMode="auto">
          <a:xfrm>
            <a:off x="1115616" y="3284984"/>
            <a:ext cx="2952328" cy="3168352"/>
          </a:xfrm>
          <a:prstGeom prst="rect"/>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640" name="Title 1"/>
          <p:cNvSpPr>
            <a:spLocks noGrp="1"/>
          </p:cNvSpPr>
          <p:nvPr>
            <p:ph type="title"/>
          </p:nvPr>
        </p:nvSpPr>
        <p:spPr/>
        <p:txBody>
          <a:bodyPr/>
          <a:p>
            <a:r>
              <a:rPr dirty="0" lang="en-US"/>
              <a:t>Bone Maintenance</a:t>
            </a:r>
          </a:p>
        </p:txBody>
      </p:sp>
      <p:sp>
        <p:nvSpPr>
          <p:cNvPr id="1048641" name="Content Placeholder 2"/>
          <p:cNvSpPr>
            <a:spLocks noGrp="1"/>
          </p:cNvSpPr>
          <p:nvPr>
            <p:ph idx="1"/>
          </p:nvPr>
        </p:nvSpPr>
        <p:spPr/>
        <p:txBody>
          <a:bodyPr/>
          <a:p>
            <a:r>
              <a:rPr dirty="0" lang="en-US"/>
              <a:t>Bone is a dynamic tissue in a constant state of turnover(</a:t>
            </a:r>
            <a:r>
              <a:rPr dirty="0" lang="en-US" err="1"/>
              <a:t>resorption</a:t>
            </a:r>
            <a:r>
              <a:rPr dirty="0" lang="en-US"/>
              <a:t> and formation)</a:t>
            </a:r>
          </a:p>
          <a:p>
            <a:r>
              <a:rPr dirty="0" lang="en-US"/>
              <a:t>Regulated by </a:t>
            </a:r>
          </a:p>
          <a:p>
            <a:pPr lvl="1"/>
            <a:r>
              <a:rPr dirty="0" sz="2800" lang="en-US"/>
              <a:t>local stress(weight bearing), </a:t>
            </a:r>
          </a:p>
          <a:p>
            <a:pPr lvl="1"/>
            <a:r>
              <a:rPr dirty="0" sz="2800" lang="en-US"/>
              <a:t>vitamin D(</a:t>
            </a:r>
            <a:r>
              <a:rPr dirty="0" sz="2800" lang="en-US" err="1"/>
              <a:t>calcitriol</a:t>
            </a:r>
            <a:r>
              <a:rPr dirty="0" sz="2800" lang="en-US"/>
              <a:t>), </a:t>
            </a:r>
          </a:p>
          <a:p>
            <a:pPr lvl="1"/>
            <a:r>
              <a:rPr dirty="0" sz="2800" lang="en-US"/>
              <a:t>parathyroid hormone, </a:t>
            </a:r>
          </a:p>
          <a:p>
            <a:pPr lvl="1"/>
            <a:r>
              <a:rPr dirty="0" sz="2800" lang="en-US" err="1"/>
              <a:t>calcitonin</a:t>
            </a:r>
            <a:r>
              <a:rPr dirty="0" sz="2800" lang="en-US"/>
              <a:t> and </a:t>
            </a:r>
          </a:p>
          <a:p>
            <a:pPr lvl="1"/>
            <a:r>
              <a:rPr dirty="0" sz="2800" lang="en-US"/>
              <a:t>blood supply</a:t>
            </a:r>
            <a:r>
              <a:rPr dirty="0" lang="en-US"/>
              <a:t>.</a:t>
            </a:r>
          </a:p>
          <a:p>
            <a:endParaRPr dirty="0"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981" name="Title 1"/>
          <p:cNvSpPr>
            <a:spLocks noGrp="1"/>
          </p:cNvSpPr>
          <p:nvPr>
            <p:ph type="title"/>
          </p:nvPr>
        </p:nvSpPr>
        <p:spPr>
          <a:xfrm>
            <a:off x="611560" y="836712"/>
            <a:ext cx="8229600" cy="550986"/>
          </a:xfrm>
        </p:spPr>
        <p:txBody>
          <a:bodyPr>
            <a:noAutofit/>
          </a:bodyPr>
          <a:p>
            <a:r>
              <a:rPr dirty="0" sz="3600" lang="en-US">
                <a:latin typeface="Times New Roman" pitchFamily="18" charset="0"/>
                <a:cs typeface="Times New Roman" pitchFamily="18" charset="0"/>
              </a:rPr>
              <a:t>Wires</a:t>
            </a:r>
            <a:endParaRPr dirty="0" sz="3600" lang="en-US"/>
          </a:p>
        </p:txBody>
      </p:sp>
      <p:sp>
        <p:nvSpPr>
          <p:cNvPr id="1048982" name="Content Placeholder 2"/>
          <p:cNvSpPr>
            <a:spLocks noGrp="1"/>
          </p:cNvSpPr>
          <p:nvPr>
            <p:ph idx="1"/>
          </p:nvPr>
        </p:nvSpPr>
        <p:spPr>
          <a:xfrm>
            <a:off x="457200" y="1412776"/>
            <a:ext cx="8229600" cy="4425355"/>
          </a:xfrm>
        </p:spPr>
        <p:txBody>
          <a:bodyPr/>
          <a:p>
            <a:r>
              <a:rPr dirty="0" lang="en-US">
                <a:latin typeface="Times New Roman" pitchFamily="18" charset="0"/>
                <a:cs typeface="Times New Roman" pitchFamily="18" charset="0"/>
              </a:rPr>
              <a:t>These are occasionally used to hold bone fragments </a:t>
            </a:r>
            <a:r>
              <a:rPr dirty="0" lang="de-DE">
                <a:latin typeface="Times New Roman" pitchFamily="18" charset="0"/>
                <a:cs typeface="Times New Roman" pitchFamily="18" charset="0"/>
              </a:rPr>
              <a:t>in position, e.g. stiff Kirschner wires for </a:t>
            </a:r>
            <a:r>
              <a:rPr dirty="0" lang="en-US" err="1">
                <a:latin typeface="Times New Roman" pitchFamily="18" charset="0"/>
                <a:cs typeface="Times New Roman" pitchFamily="18" charset="0"/>
              </a:rPr>
              <a:t>Colles</a:t>
            </a:r>
            <a:r>
              <a:rPr dirty="0" lang="en-US">
                <a:latin typeface="Times New Roman" pitchFamily="18" charset="0"/>
                <a:cs typeface="Times New Roman" pitchFamily="18" charset="0"/>
              </a:rPr>
              <a:t> fractures or as a figure of 8 tension band wire in </a:t>
            </a:r>
            <a:r>
              <a:rPr dirty="0" lang="en-US" err="1">
                <a:latin typeface="Times New Roman" pitchFamily="18" charset="0"/>
                <a:cs typeface="Times New Roman" pitchFamily="18" charset="0"/>
              </a:rPr>
              <a:t>olecranon</a:t>
            </a:r>
            <a:r>
              <a:rPr dirty="0" lang="en-US">
                <a:latin typeface="Times New Roman" pitchFamily="18" charset="0"/>
                <a:cs typeface="Times New Roman" pitchFamily="18" charset="0"/>
              </a:rPr>
              <a:t> or patella fractures</a:t>
            </a:r>
          </a:p>
        </p:txBody>
      </p:sp>
      <p:pic>
        <p:nvPicPr>
          <p:cNvPr id="2097191" name="Picture 2" descr="Related image"/>
          <p:cNvPicPr>
            <a:picLocks noChangeAspect="1" noChangeArrowheads="1"/>
          </p:cNvPicPr>
          <p:nvPr/>
        </p:nvPicPr>
        <p:blipFill>
          <a:blip xmlns:r="http://schemas.openxmlformats.org/officeDocument/2006/relationships" r:embed="rId1" cstate="print"/>
          <a:srcRect/>
          <a:stretch>
            <a:fillRect/>
          </a:stretch>
        </p:blipFill>
        <p:spPr bwMode="auto">
          <a:xfrm>
            <a:off x="4603576" y="3429000"/>
            <a:ext cx="3352800" cy="3005336"/>
          </a:xfrm>
          <a:prstGeom prst="rect"/>
          <a:noFill/>
        </p:spPr>
      </p:pic>
      <p:pic>
        <p:nvPicPr>
          <p:cNvPr id="2097192" name="Picture 4" descr="Related image"/>
          <p:cNvPicPr>
            <a:picLocks noChangeAspect="1" noChangeArrowheads="1"/>
          </p:cNvPicPr>
          <p:nvPr/>
        </p:nvPicPr>
        <p:blipFill>
          <a:blip xmlns:r="http://schemas.openxmlformats.org/officeDocument/2006/relationships" r:embed="rId2" cstate="print"/>
          <a:srcRect/>
          <a:stretch>
            <a:fillRect/>
          </a:stretch>
        </p:blipFill>
        <p:spPr bwMode="auto">
          <a:xfrm>
            <a:off x="1346076" y="3429000"/>
            <a:ext cx="3009900" cy="3024336"/>
          </a:xfrm>
          <a:prstGeom prst="rect"/>
          <a:noFill/>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983" name="Title 1"/>
          <p:cNvSpPr>
            <a:spLocks noGrp="1"/>
          </p:cNvSpPr>
          <p:nvPr>
            <p:ph type="title"/>
          </p:nvPr>
        </p:nvSpPr>
        <p:spPr>
          <a:xfrm>
            <a:off x="395536" y="512440"/>
            <a:ext cx="7859216" cy="1044352"/>
          </a:xfrm>
        </p:spPr>
        <p:txBody>
          <a:bodyPr>
            <a:noAutofit/>
          </a:bodyPr>
          <a:p>
            <a:pPr algn="ctr"/>
            <a:r>
              <a:rPr b="1" dirty="0" lang="en-US">
                <a:cs typeface="Aharoni" pitchFamily="2" charset="-79"/>
              </a:rPr>
              <a:t>EXTERNAL FIXATORS </a:t>
            </a:r>
          </a:p>
        </p:txBody>
      </p:sp>
      <p:sp>
        <p:nvSpPr>
          <p:cNvPr id="1048984" name="Content Placeholder 2"/>
          <p:cNvSpPr>
            <a:spLocks noGrp="1"/>
          </p:cNvSpPr>
          <p:nvPr>
            <p:ph idx="1"/>
          </p:nvPr>
        </p:nvSpPr>
        <p:spPr>
          <a:xfrm>
            <a:off x="395536" y="1484784"/>
            <a:ext cx="8303840" cy="5144616"/>
          </a:xfrm>
        </p:spPr>
        <p:txBody>
          <a:bodyPr>
            <a:normAutofit fontScale="96429" lnSpcReduction="20000"/>
          </a:bodyPr>
          <a:p>
            <a:pPr>
              <a:lnSpc>
                <a:spcPct val="150000"/>
              </a:lnSpc>
            </a:pPr>
            <a:r>
              <a:rPr dirty="0" lang="en-US">
                <a:latin typeface="Times New Roman" pitchFamily="18" charset="0"/>
                <a:cs typeface="Times New Roman" pitchFamily="18" charset="0"/>
              </a:rPr>
              <a:t>Used to manage open fractures with soft tissue damage. </a:t>
            </a:r>
          </a:p>
          <a:p>
            <a:pPr>
              <a:lnSpc>
                <a:spcPct val="150000"/>
              </a:lnSpc>
            </a:pPr>
            <a:r>
              <a:rPr dirty="0" lang="en-US">
                <a:latin typeface="Times New Roman" pitchFamily="18" charset="0"/>
                <a:cs typeface="Times New Roman" pitchFamily="18" charset="0"/>
              </a:rPr>
              <a:t>They provide stable support for severe comminuted</a:t>
            </a:r>
          </a:p>
          <a:p>
            <a:pPr>
              <a:lnSpc>
                <a:spcPct val="150000"/>
              </a:lnSpc>
            </a:pPr>
            <a:r>
              <a:rPr dirty="0" lang="en-US">
                <a:latin typeface="Times New Roman" pitchFamily="18" charset="0"/>
                <a:cs typeface="Times New Roman" pitchFamily="18" charset="0"/>
              </a:rPr>
              <a:t>(Crushed or splintered) fractures while permitting active treatment of damaged soft </a:t>
            </a:r>
            <a:r>
              <a:rPr dirty="0" lang="en-US" err="1">
                <a:latin typeface="Times New Roman" pitchFamily="18" charset="0"/>
                <a:cs typeface="Times New Roman" pitchFamily="18" charset="0"/>
              </a:rPr>
              <a:t>tissues,complicated</a:t>
            </a:r>
            <a:r>
              <a:rPr dirty="0" lang="en-US">
                <a:latin typeface="Times New Roman" pitchFamily="18" charset="0"/>
                <a:cs typeface="Times New Roman" pitchFamily="18" charset="0"/>
              </a:rPr>
              <a:t> fractures of the </a:t>
            </a:r>
            <a:r>
              <a:rPr dirty="0" lang="en-US" err="1">
                <a:latin typeface="Times New Roman" pitchFamily="18" charset="0"/>
                <a:cs typeface="Times New Roman" pitchFamily="18" charset="0"/>
              </a:rPr>
              <a:t>humerus</a:t>
            </a:r>
            <a:r>
              <a:rPr dirty="0" lang="en-US">
                <a:latin typeface="Times New Roman" pitchFamily="18" charset="0"/>
                <a:cs typeface="Times New Roman" pitchFamily="18" charset="0"/>
              </a:rPr>
              <a:t>, forearm, femur, tibia, and pelvis are managed with external skeletal </a:t>
            </a:r>
            <a:r>
              <a:rPr dirty="0" lang="en-US" err="1">
                <a:latin typeface="Times New Roman" pitchFamily="18" charset="0"/>
                <a:cs typeface="Times New Roman" pitchFamily="18" charset="0"/>
              </a:rPr>
              <a:t>fixators</a:t>
            </a:r>
            <a:r>
              <a:rPr dirty="0" lang="en-US">
                <a:latin typeface="Times New Roman" pitchFamily="18" charset="0"/>
                <a:cs typeface="Times New Roman" pitchFamily="18" charset="0"/>
              </a:rPr>
              <a:t>.</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84">
                                            <p:txEl>
                                              <p:pRg st="0" end="0"/>
                                            </p:txEl>
                                          </p:spTgt>
                                        </p:tgtEl>
                                        <p:attrNameLst>
                                          <p:attrName>style.visibility</p:attrName>
                                        </p:attrNameLst>
                                      </p:cBhvr>
                                      <p:to>
                                        <p:strVal val="visible"/>
                                      </p:to>
                                    </p:set>
                                    <p:anim calcmode="lin" valueType="num">
                                      <p:cBhvr additive="base">
                                        <p:cTn dur="500" fill="hold" id="7"/>
                                        <p:tgtEl>
                                          <p:spTgt spid="104898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84">
                                            <p:txEl>
                                              <p:pRg st="1" end="1"/>
                                            </p:txEl>
                                          </p:spTgt>
                                        </p:tgtEl>
                                        <p:attrNameLst>
                                          <p:attrName>style.visibility</p:attrName>
                                        </p:attrNameLst>
                                      </p:cBhvr>
                                      <p:to>
                                        <p:strVal val="visible"/>
                                      </p:to>
                                    </p:set>
                                    <p:anim calcmode="lin" valueType="num">
                                      <p:cBhvr additive="base">
                                        <p:cTn dur="500" fill="hold" id="13"/>
                                        <p:tgtEl>
                                          <p:spTgt spid="1048984">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984">
                                            <p:txEl>
                                              <p:pRg st="2" end="2"/>
                                            </p:txEl>
                                          </p:spTgt>
                                        </p:tgtEl>
                                        <p:attrNameLst>
                                          <p:attrName>style.visibility</p:attrName>
                                        </p:attrNameLst>
                                      </p:cBhvr>
                                      <p:to>
                                        <p:strVal val="visible"/>
                                      </p:to>
                                    </p:set>
                                    <p:anim calcmode="lin" valueType="num">
                                      <p:cBhvr additive="base">
                                        <p:cTn dur="500" fill="hold" id="19"/>
                                        <p:tgtEl>
                                          <p:spTgt spid="1048984">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98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4"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pic>
        <p:nvPicPr>
          <p:cNvPr id="2097193" name="Picture 2" descr="Related image"/>
          <p:cNvPicPr>
            <a:picLocks noChangeAspect="1" noChangeArrowheads="1"/>
          </p:cNvPicPr>
          <p:nvPr/>
        </p:nvPicPr>
        <p:blipFill>
          <a:blip xmlns:r="http://schemas.openxmlformats.org/officeDocument/2006/relationships" r:embed="rId1" cstate="print"/>
          <a:srcRect/>
          <a:stretch>
            <a:fillRect/>
          </a:stretch>
        </p:blipFill>
        <p:spPr bwMode="auto">
          <a:xfrm>
            <a:off x="611560" y="1556792"/>
            <a:ext cx="4191000" cy="4996408"/>
          </a:xfrm>
          <a:prstGeom prst="rect"/>
          <a:noFill/>
        </p:spPr>
      </p:pic>
      <p:pic>
        <p:nvPicPr>
          <p:cNvPr id="2097194" name="Picture 4" descr="http://www.mayoclinic.org/%7E/media/kcms/gbs/patient%20consumer/images/2013/08/26/10/05/ds00978_im04064_mcdc_legexfixthu_jpg.png"/>
          <p:cNvPicPr>
            <a:picLocks noChangeAspect="1" noChangeArrowheads="1"/>
          </p:cNvPicPr>
          <p:nvPr/>
        </p:nvPicPr>
        <p:blipFill>
          <a:blip xmlns:r="http://schemas.openxmlformats.org/officeDocument/2006/relationships" r:embed="rId2" cstate="print"/>
          <a:srcRect/>
          <a:stretch>
            <a:fillRect/>
          </a:stretch>
        </p:blipFill>
        <p:spPr bwMode="auto">
          <a:xfrm>
            <a:off x="4788024" y="1556792"/>
            <a:ext cx="4320480" cy="5472608"/>
          </a:xfrm>
          <a:prstGeom prst="rect"/>
          <a:noFill/>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985" name="Title 1"/>
          <p:cNvSpPr>
            <a:spLocks noGrp="1"/>
          </p:cNvSpPr>
          <p:nvPr>
            <p:ph type="title"/>
          </p:nvPr>
        </p:nvSpPr>
        <p:spPr>
          <a:xfrm>
            <a:off x="827584" y="620688"/>
            <a:ext cx="7772400" cy="656109"/>
          </a:xfrm>
        </p:spPr>
        <p:txBody>
          <a:bodyPr>
            <a:normAutofit/>
          </a:bodyPr>
          <a:p>
            <a:r>
              <a:rPr dirty="0" sz="3200" lang="en-GB"/>
              <a:t>Nursing interventions</a:t>
            </a:r>
            <a:endParaRPr dirty="0" sz="3200" lang="fr-FR"/>
          </a:p>
        </p:txBody>
      </p:sp>
      <p:sp>
        <p:nvSpPr>
          <p:cNvPr id="1048986" name="Content Placeholder 2"/>
          <p:cNvSpPr>
            <a:spLocks noGrp="1"/>
          </p:cNvSpPr>
          <p:nvPr>
            <p:ph idx="1"/>
          </p:nvPr>
        </p:nvSpPr>
        <p:spPr>
          <a:xfrm>
            <a:off x="395536" y="1600200"/>
            <a:ext cx="8291264" cy="4997152"/>
          </a:xfrm>
        </p:spPr>
        <p:txBody>
          <a:bodyPr>
            <a:normAutofit/>
          </a:bodyPr>
          <a:p>
            <a:pPr>
              <a:lnSpc>
                <a:spcPct val="150000"/>
              </a:lnSpc>
              <a:buFont typeface="Wingdings" pitchFamily="2" charset="2"/>
              <a:buChar char="ü"/>
            </a:pPr>
            <a:r>
              <a:rPr dirty="0" lang="en-US"/>
              <a:t>prepare the patient psychologically for application of the external ﬁxator and Reassurance that the discomfort associated with the device is minimal and that early mobility is anticipated promotes acceptance of the device</a:t>
            </a:r>
          </a:p>
          <a:p>
            <a:pPr>
              <a:lnSpc>
                <a:spcPct val="150000"/>
              </a:lnSpc>
              <a:buFont typeface="Wingdings" pitchFamily="2" charset="2"/>
              <a:buChar char="ü"/>
            </a:pPr>
            <a:r>
              <a:rPr dirty="0" lang="en-US"/>
              <a:t>the extremity is elevated to reduce swelling.</a:t>
            </a:r>
          </a:p>
          <a:p>
            <a:pPr>
              <a:lnSpc>
                <a:spcPct val="150000"/>
              </a:lnSpc>
              <a:buFont typeface="Wingdings" pitchFamily="2" charset="2"/>
              <a:buChar char="ü"/>
            </a:pPr>
            <a:endParaRPr dirty="0" lang="fr-F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8987" name="Title 1"/>
          <p:cNvSpPr>
            <a:spLocks noGrp="1"/>
          </p:cNvSpPr>
          <p:nvPr>
            <p:ph type="title"/>
          </p:nvPr>
        </p:nvSpPr>
        <p:spPr>
          <a:xfrm>
            <a:off x="827584" y="692695"/>
            <a:ext cx="7772400" cy="728117"/>
          </a:xfrm>
        </p:spPr>
        <p:txBody>
          <a:bodyPr/>
          <a:p>
            <a:r>
              <a:rPr dirty="0" sz="3600" i="1" lang="en-US"/>
              <a:t>Cont’d…</a:t>
            </a:r>
          </a:p>
        </p:txBody>
      </p:sp>
      <p:sp>
        <p:nvSpPr>
          <p:cNvPr id="1048988" name="Content Placeholder 2"/>
          <p:cNvSpPr>
            <a:spLocks noGrp="1"/>
          </p:cNvSpPr>
          <p:nvPr>
            <p:ph idx="1"/>
          </p:nvPr>
        </p:nvSpPr>
        <p:spPr>
          <a:xfrm>
            <a:off x="467544" y="1600200"/>
            <a:ext cx="8219256" cy="4530725"/>
          </a:xfrm>
        </p:spPr>
        <p:txBody>
          <a:bodyPr/>
          <a:p>
            <a:pPr>
              <a:buFont typeface="Wingdings" pitchFamily="2" charset="2"/>
              <a:buChar char="ü"/>
            </a:pPr>
            <a:r>
              <a:rPr dirty="0" lang="en-US"/>
              <a:t>sharp points on the </a:t>
            </a:r>
            <a:r>
              <a:rPr dirty="0" lang="en-US" err="1"/>
              <a:t>ﬁxator</a:t>
            </a:r>
            <a:r>
              <a:rPr dirty="0" lang="en-US"/>
              <a:t> or pins,  are covered to prevent device-induced injuries.</a:t>
            </a:r>
          </a:p>
          <a:p>
            <a:pPr>
              <a:buFont typeface="Wingdings" pitchFamily="2" charset="2"/>
              <a:buChar char="ü"/>
            </a:pPr>
            <a:r>
              <a:rPr dirty="0" lang="en-US"/>
              <a:t> monitor the neurovascular status of the extremity every 2 to 4 hours and assesses each pin site for redness, drainage, tenderness, pain, and loosening of the pin</a:t>
            </a:r>
          </a:p>
          <a:p>
            <a:pPr>
              <a:buFont typeface="Wingdings" pitchFamily="2" charset="2"/>
              <a:buChar char="ü"/>
            </a:pPr>
            <a:r>
              <a:rPr dirty="0" lang="en-US"/>
              <a:t>pin care as prescribed to prevent pin tract infection</a:t>
            </a:r>
          </a:p>
          <a:p>
            <a:pPr>
              <a:buFont typeface="Wingdings" pitchFamily="2" charset="2"/>
              <a:buChar char="ü"/>
            </a:pPr>
            <a:r>
              <a:rPr dirty="0" lang="en-US"/>
              <a:t>Encourage isometric exercise as prescribed</a:t>
            </a:r>
          </a:p>
          <a:p>
            <a:endParaRPr dirty="0"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8989" name="Content Placeholder 2"/>
          <p:cNvSpPr>
            <a:spLocks noGrp="1"/>
          </p:cNvSpPr>
          <p:nvPr>
            <p:ph idx="1"/>
          </p:nvPr>
        </p:nvSpPr>
        <p:spPr>
          <a:xfrm>
            <a:off x="467544" y="1484784"/>
            <a:ext cx="8280920" cy="5112568"/>
          </a:xfrm>
        </p:spPr>
        <p:txBody>
          <a:bodyPr>
            <a:normAutofit fontScale="96429" lnSpcReduction="10000"/>
          </a:bodyPr>
          <a:p>
            <a:pPr>
              <a:lnSpc>
                <a:spcPct val="150000"/>
              </a:lnSpc>
            </a:pPr>
            <a:r>
              <a:rPr dirty="0" lang="en-US"/>
              <a:t>Contoured splints of plaster or pliable thermoplastic may be used for conditions </a:t>
            </a:r>
          </a:p>
          <a:p>
            <a:pPr lvl="1">
              <a:lnSpc>
                <a:spcPct val="150000"/>
              </a:lnSpc>
            </a:pPr>
            <a:r>
              <a:rPr dirty="0" sz="2800" lang="en-US"/>
              <a:t>that do not require rigid immobilization, </a:t>
            </a:r>
          </a:p>
          <a:p>
            <a:pPr lvl="1">
              <a:lnSpc>
                <a:spcPct val="150000"/>
              </a:lnSpc>
            </a:pPr>
            <a:r>
              <a:rPr dirty="0" sz="2800" lang="en-US"/>
              <a:t>for those in which swelling may be anticipated, and </a:t>
            </a:r>
          </a:p>
          <a:p>
            <a:pPr lvl="1">
              <a:lnSpc>
                <a:spcPct val="150000"/>
              </a:lnSpc>
            </a:pPr>
            <a:r>
              <a:rPr dirty="0" sz="2800" lang="en-US"/>
              <a:t>for those that require special skin care. </a:t>
            </a:r>
          </a:p>
          <a:p>
            <a:pPr lvl="1">
              <a:lnSpc>
                <a:spcPct val="150000"/>
              </a:lnSpc>
              <a:buNone/>
            </a:pPr>
            <a:r>
              <a:rPr dirty="0" sz="2800" lang="en-US"/>
              <a:t>They are  commonly used in emergency situations to immobilize a fracture</a:t>
            </a:r>
          </a:p>
        </p:txBody>
      </p:sp>
      <p:sp>
        <p:nvSpPr>
          <p:cNvPr id="1048990" name="Title 3"/>
          <p:cNvSpPr>
            <a:spLocks noGrp="1"/>
          </p:cNvSpPr>
          <p:nvPr>
            <p:ph type="title"/>
          </p:nvPr>
        </p:nvSpPr>
        <p:spPr>
          <a:xfrm>
            <a:off x="611560" y="764704"/>
            <a:ext cx="7052320" cy="656108"/>
          </a:xfrm>
        </p:spPr>
        <p:txBody>
          <a:bodyPr/>
          <a:p>
            <a:pPr algn="ctr"/>
            <a:r>
              <a:rPr b="1" dirty="0" lang="en-US"/>
              <a:t>SPLINTS &amp; BRACES</a:t>
            </a:r>
          </a:p>
        </p:txBody>
      </p:sp>
    </p:spTree>
  </p:cSld>
  <p:clrMapOvr>
    <a:masterClrMapping/>
  </p:clrMapOvr>
  <p:transition spd="med">
    <p:wipe dir="d"/>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989">
                                            <p:txEl>
                                              <p:pRg st="0" end="0"/>
                                            </p:txEl>
                                          </p:spTgt>
                                        </p:tgtEl>
                                        <p:attrNameLst>
                                          <p:attrName>style.visibility</p:attrName>
                                        </p:attrNameLst>
                                      </p:cBhvr>
                                      <p:to>
                                        <p:strVal val="visible"/>
                                      </p:to>
                                    </p:set>
                                    <p:animEffect transition="in" filter="wipe(down)">
                                      <p:cBhvr>
                                        <p:cTn dur="2000" id="7"/>
                                        <p:tgtEl>
                                          <p:spTgt spid="1048989">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8989">
                                            <p:txEl>
                                              <p:pRg st="1" end="1"/>
                                            </p:txEl>
                                          </p:spTgt>
                                        </p:tgtEl>
                                        <p:attrNameLst>
                                          <p:attrName>style.visibility</p:attrName>
                                        </p:attrNameLst>
                                      </p:cBhvr>
                                      <p:to>
                                        <p:strVal val="visible"/>
                                      </p:to>
                                    </p:set>
                                    <p:animEffect transition="in" filter="wipe(down)">
                                      <p:cBhvr>
                                        <p:cTn dur="2000" id="10"/>
                                        <p:tgtEl>
                                          <p:spTgt spid="1048989">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989">
                                            <p:txEl>
                                              <p:pRg st="2" end="2"/>
                                            </p:txEl>
                                          </p:spTgt>
                                        </p:tgtEl>
                                        <p:attrNameLst>
                                          <p:attrName>style.visibility</p:attrName>
                                        </p:attrNameLst>
                                      </p:cBhvr>
                                      <p:to>
                                        <p:strVal val="visible"/>
                                      </p:to>
                                    </p:set>
                                    <p:animEffect transition="in" filter="wipe(down)">
                                      <p:cBhvr>
                                        <p:cTn dur="2000" id="13"/>
                                        <p:tgtEl>
                                          <p:spTgt spid="1048989">
                                            <p:txEl>
                                              <p:pRg st="2" end="2"/>
                                            </p:txEl>
                                          </p:spTgt>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48989">
                                            <p:txEl>
                                              <p:pRg st="3" end="3"/>
                                            </p:txEl>
                                          </p:spTgt>
                                        </p:tgtEl>
                                        <p:attrNameLst>
                                          <p:attrName>style.visibility</p:attrName>
                                        </p:attrNameLst>
                                      </p:cBhvr>
                                      <p:to>
                                        <p:strVal val="visible"/>
                                      </p:to>
                                    </p:set>
                                    <p:animEffect transition="in" filter="wipe(down)">
                                      <p:cBhvr>
                                        <p:cTn dur="2000" id="16"/>
                                        <p:tgtEl>
                                          <p:spTgt spid="1048989">
                                            <p:txEl>
                                              <p:pRg st="3" end="3"/>
                                            </p:txEl>
                                          </p:spTgt>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048989">
                                            <p:txEl>
                                              <p:pRg st="4" end="4"/>
                                            </p:txEl>
                                          </p:spTgt>
                                        </p:tgtEl>
                                        <p:attrNameLst>
                                          <p:attrName>style.visibility</p:attrName>
                                        </p:attrNameLst>
                                      </p:cBhvr>
                                      <p:to>
                                        <p:strVal val="visible"/>
                                      </p:to>
                                    </p:set>
                                    <p:animEffect transition="in" filter="wipe(down)">
                                      <p:cBhvr>
                                        <p:cTn dur="2000" id="19"/>
                                        <p:tgtEl>
                                          <p:spTgt spid="10489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9"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451" name=""/>
        <p:cNvGrpSpPr/>
        <p:nvPr/>
      </p:nvGrpSpPr>
      <p:grpSpPr>
        <a:xfrm>
          <a:off x="0" y="0"/>
          <a:ext cx="0" cy="0"/>
          <a:chOff x="0" y="0"/>
          <a:chExt cx="0" cy="0"/>
        </a:xfrm>
      </p:grpSpPr>
      <p:pic>
        <p:nvPicPr>
          <p:cNvPr id="2097195" name="Picture 6" descr="C:\Users\user\Documents\New folder\thomassplint.png"/>
          <p:cNvPicPr>
            <a:picLocks noChangeAspect="1" noChangeArrowheads="1"/>
          </p:cNvPicPr>
          <p:nvPr/>
        </p:nvPicPr>
        <p:blipFill>
          <a:blip xmlns:r="http://schemas.openxmlformats.org/officeDocument/2006/relationships" r:embed="rId1" cstate="print"/>
          <a:srcRect/>
          <a:stretch>
            <a:fillRect/>
          </a:stretch>
        </p:blipFill>
        <p:spPr bwMode="auto">
          <a:xfrm rot="3540358">
            <a:off x="3322861" y="2041847"/>
            <a:ext cx="4572000" cy="3704715"/>
          </a:xfrm>
          <a:prstGeom prst="rect"/>
          <a:noFill/>
        </p:spPr>
      </p:pic>
      <p:sp>
        <p:nvSpPr>
          <p:cNvPr id="1048991" name="Title 1"/>
          <p:cNvSpPr>
            <a:spLocks noGrp="1"/>
          </p:cNvSpPr>
          <p:nvPr>
            <p:ph type="title"/>
          </p:nvPr>
        </p:nvSpPr>
        <p:spPr>
          <a:xfrm>
            <a:off x="755576" y="836712"/>
            <a:ext cx="7772400" cy="584100"/>
          </a:xfrm>
        </p:spPr>
        <p:txBody>
          <a:bodyPr/>
          <a:p>
            <a:r>
              <a:rPr dirty="0" sz="3600" i="1" lang="en-US"/>
              <a:t>Examples of splints and braces</a:t>
            </a:r>
          </a:p>
        </p:txBody>
      </p:sp>
      <p:pic>
        <p:nvPicPr>
          <p:cNvPr id="2097196" name="Picture 4" descr="C:\Users\user\Documents\New folder\10.jpg"/>
          <p:cNvPicPr>
            <a:picLocks noChangeAspect="1" noChangeArrowheads="1"/>
          </p:cNvPicPr>
          <p:nvPr/>
        </p:nvPicPr>
        <p:blipFill>
          <a:blip xmlns:r="http://schemas.openxmlformats.org/officeDocument/2006/relationships" r:embed="rId2" cstate="print"/>
          <a:srcRect/>
          <a:stretch>
            <a:fillRect/>
          </a:stretch>
        </p:blipFill>
        <p:spPr bwMode="auto">
          <a:xfrm>
            <a:off x="7176839" y="2060848"/>
            <a:ext cx="1571625" cy="2905125"/>
          </a:xfrm>
          <a:prstGeom prst="rect"/>
          <a:noFill/>
        </p:spPr>
      </p:pic>
      <p:pic>
        <p:nvPicPr>
          <p:cNvPr id="2097197" name="Picture 5" descr="C:\Users\user\Documents\New folder\8.jpg"/>
          <p:cNvPicPr>
            <a:picLocks noChangeAspect="1" noChangeArrowheads="1"/>
          </p:cNvPicPr>
          <p:nvPr/>
        </p:nvPicPr>
        <p:blipFill>
          <a:blip xmlns:r="http://schemas.openxmlformats.org/officeDocument/2006/relationships" r:embed="rId3" cstate="print"/>
          <a:srcRect/>
          <a:stretch>
            <a:fillRect/>
          </a:stretch>
        </p:blipFill>
        <p:spPr bwMode="auto">
          <a:xfrm>
            <a:off x="3220963" y="3950171"/>
            <a:ext cx="2143125" cy="2143125"/>
          </a:xfrm>
          <a:prstGeom prst="rect"/>
          <a:noFill/>
        </p:spPr>
      </p:pic>
      <p:pic>
        <p:nvPicPr>
          <p:cNvPr id="2097198" name="Picture 7" descr="C:\Users\user\Documents\New folder\splint.jpg"/>
          <p:cNvPicPr>
            <a:picLocks noChangeAspect="1" noChangeArrowheads="1"/>
          </p:cNvPicPr>
          <p:nvPr/>
        </p:nvPicPr>
        <p:blipFill>
          <a:blip xmlns:r="http://schemas.openxmlformats.org/officeDocument/2006/relationships" r:embed="rId4" cstate="print"/>
          <a:srcRect/>
          <a:stretch>
            <a:fillRect/>
          </a:stretch>
        </p:blipFill>
        <p:spPr bwMode="auto">
          <a:xfrm>
            <a:off x="1371228" y="1700808"/>
            <a:ext cx="2552700" cy="1142628"/>
          </a:xfrm>
          <a:prstGeom prst="rect"/>
          <a:noFill/>
        </p:spPr>
      </p:pic>
      <p:pic>
        <p:nvPicPr>
          <p:cNvPr id="2097199" name="Picture 2" descr="C:\Users\user\Documents\New folder\cast3.jpg"/>
          <p:cNvPicPr>
            <a:picLocks noChangeAspect="1" noChangeArrowheads="1"/>
          </p:cNvPicPr>
          <p:nvPr/>
        </p:nvPicPr>
        <p:blipFill>
          <a:blip xmlns:r="http://schemas.openxmlformats.org/officeDocument/2006/relationships" r:embed="rId5" cstate="print"/>
          <a:srcRect/>
          <a:stretch>
            <a:fillRect/>
          </a:stretch>
        </p:blipFill>
        <p:spPr bwMode="auto">
          <a:xfrm>
            <a:off x="755576" y="2990428"/>
            <a:ext cx="2304256" cy="3390900"/>
          </a:xfrm>
          <a:prstGeom prst="rect"/>
          <a:noFill/>
        </p:spPr>
      </p:pic>
    </p:spTree>
  </p:cSld>
  <p:clrMapOvr>
    <a:masterClrMapping/>
  </p:clrMapOvr>
  <p:transition spd="slow">
    <p:wipe dir="d"/>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8992" name="Title 1"/>
          <p:cNvSpPr>
            <a:spLocks noGrp="1"/>
          </p:cNvSpPr>
          <p:nvPr>
            <p:ph type="title"/>
          </p:nvPr>
        </p:nvSpPr>
        <p:spPr>
          <a:xfrm>
            <a:off x="813048" y="908720"/>
            <a:ext cx="7719392" cy="539080"/>
          </a:xfrm>
        </p:spPr>
        <p:txBody>
          <a:bodyPr>
            <a:normAutofit fontScale="90000"/>
          </a:bodyPr>
          <a:p>
            <a:r>
              <a:rPr dirty="0" sz="3600" i="1" lang="fr-FR" err="1"/>
              <a:t>Cont’d</a:t>
            </a:r>
            <a:r>
              <a:rPr dirty="0" sz="3600" i="1" lang="fr-FR"/>
              <a:t>…</a:t>
            </a:r>
          </a:p>
        </p:txBody>
      </p:sp>
      <p:sp>
        <p:nvSpPr>
          <p:cNvPr id="1048993" name="Content Placeholder 2"/>
          <p:cNvSpPr>
            <a:spLocks noGrp="1"/>
          </p:cNvSpPr>
          <p:nvPr>
            <p:ph idx="1"/>
          </p:nvPr>
        </p:nvSpPr>
        <p:spPr>
          <a:xfrm>
            <a:off x="467544" y="1628800"/>
            <a:ext cx="8208912" cy="4896544"/>
          </a:xfrm>
        </p:spPr>
        <p:txBody>
          <a:bodyPr>
            <a:normAutofit fontScale="92857" lnSpcReduction="20000"/>
          </a:bodyPr>
          <a:p>
            <a:pPr>
              <a:lnSpc>
                <a:spcPct val="150000"/>
              </a:lnSpc>
            </a:pPr>
            <a:r>
              <a:rPr dirty="0" lang="en-US"/>
              <a:t>The splint must be well padded to prevent pressure, skin abrasion, and skin breakdown.</a:t>
            </a:r>
          </a:p>
          <a:p>
            <a:pPr>
              <a:lnSpc>
                <a:spcPct val="150000"/>
              </a:lnSpc>
            </a:pPr>
            <a:r>
              <a:rPr dirty="0" lang="en-US"/>
              <a:t>The splint is overwrapped with an elastic bandage applied in a spiral fashion and with pressure uniformly distributed so that the circulation is not restricted. </a:t>
            </a:r>
          </a:p>
          <a:p>
            <a:pPr>
              <a:lnSpc>
                <a:spcPct val="150000"/>
              </a:lnSpc>
            </a:pPr>
            <a:r>
              <a:rPr dirty="0" lang="en-US"/>
              <a:t>Assessment of the neurovascular status and skin integrity of the splinted extremity should be done frequently.</a:t>
            </a:r>
          </a:p>
          <a:p>
            <a:pPr>
              <a:lnSpc>
                <a:spcPct val="150000"/>
              </a:lnSpc>
            </a:pPr>
            <a:endParaRPr dirty="0" lang="fr-FR"/>
          </a:p>
        </p:txBody>
      </p:sp>
    </p:spTree>
  </p:cSld>
  <p:clrMapOvr>
    <a:masterClrMapping/>
  </p:clrMapOvr>
  <p:transition spd="med">
    <p:wipe dir="d"/>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993">
                                            <p:txEl>
                                              <p:pRg st="0" end="0"/>
                                            </p:txEl>
                                          </p:spTgt>
                                        </p:tgtEl>
                                        <p:attrNameLst>
                                          <p:attrName>style.visibility</p:attrName>
                                        </p:attrNameLst>
                                      </p:cBhvr>
                                      <p:to>
                                        <p:strVal val="visible"/>
                                      </p:to>
                                    </p:set>
                                    <p:animEffect transition="in" filter="wipe(down)">
                                      <p:cBhvr>
                                        <p:cTn dur="2000" id="7"/>
                                        <p:tgtEl>
                                          <p:spTgt spid="1048993">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993">
                                            <p:txEl>
                                              <p:pRg st="1" end="1"/>
                                            </p:txEl>
                                          </p:spTgt>
                                        </p:tgtEl>
                                        <p:attrNameLst>
                                          <p:attrName>style.visibility</p:attrName>
                                        </p:attrNameLst>
                                      </p:cBhvr>
                                      <p:to>
                                        <p:strVal val="visible"/>
                                      </p:to>
                                    </p:set>
                                    <p:animEffect transition="in" filter="wipe(down)">
                                      <p:cBhvr>
                                        <p:cTn dur="2000" id="12"/>
                                        <p:tgtEl>
                                          <p:spTgt spid="1048993">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993">
                                            <p:txEl>
                                              <p:pRg st="2" end="2"/>
                                            </p:txEl>
                                          </p:spTgt>
                                        </p:tgtEl>
                                        <p:attrNameLst>
                                          <p:attrName>style.visibility</p:attrName>
                                        </p:attrNameLst>
                                      </p:cBhvr>
                                      <p:to>
                                        <p:strVal val="visible"/>
                                      </p:to>
                                    </p:set>
                                    <p:animEffect transition="in" filter="wipe(down)">
                                      <p:cBhvr>
                                        <p:cTn dur="2000" id="17"/>
                                        <p:tgtEl>
                                          <p:spTgt spid="10489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8994" name="Title 1"/>
          <p:cNvSpPr>
            <a:spLocks noGrp="1"/>
          </p:cNvSpPr>
          <p:nvPr>
            <p:ph type="title"/>
          </p:nvPr>
        </p:nvSpPr>
        <p:spPr>
          <a:xfrm>
            <a:off x="457200" y="0"/>
            <a:ext cx="8229600" cy="45719"/>
          </a:xfrm>
        </p:spPr>
        <p:txBody>
          <a:bodyPr>
            <a:normAutofit fontScale="90000"/>
          </a:bodyPr>
          <a:p>
            <a:r>
              <a:rPr dirty="0" lang="en-US"/>
              <a:t> </a:t>
            </a:r>
          </a:p>
        </p:txBody>
      </p:sp>
      <p:sp>
        <p:nvSpPr>
          <p:cNvPr id="1048995" name="Content Placeholder 2"/>
          <p:cNvSpPr>
            <a:spLocks noGrp="1"/>
          </p:cNvSpPr>
          <p:nvPr>
            <p:ph idx="1"/>
          </p:nvPr>
        </p:nvSpPr>
        <p:spPr>
          <a:xfrm>
            <a:off x="395536" y="1484784"/>
            <a:ext cx="8280920" cy="5301208"/>
          </a:xfrm>
        </p:spPr>
        <p:txBody>
          <a:bodyPr>
            <a:normAutofit fontScale="96154" lnSpcReduction="20000"/>
          </a:bodyPr>
          <a:p>
            <a:pPr>
              <a:lnSpc>
                <a:spcPct val="150000"/>
              </a:lnSpc>
            </a:pPr>
            <a:r>
              <a:rPr dirty="0" lang="en-US"/>
              <a:t>For long-term use, </a:t>
            </a:r>
            <a:r>
              <a:rPr b="1" dirty="0" lang="en-US"/>
              <a:t>braces (</a:t>
            </a:r>
            <a:r>
              <a:rPr b="1" dirty="0" lang="en-US" err="1"/>
              <a:t>orthoses</a:t>
            </a:r>
            <a:r>
              <a:rPr b="1" dirty="0" lang="en-US"/>
              <a:t>) </a:t>
            </a:r>
            <a:r>
              <a:rPr dirty="0" lang="en-US"/>
              <a:t>are used to </a:t>
            </a:r>
          </a:p>
          <a:p>
            <a:pPr lvl="1">
              <a:lnSpc>
                <a:spcPct val="150000"/>
              </a:lnSpc>
            </a:pPr>
            <a:r>
              <a:rPr dirty="0" lang="en-US"/>
              <a:t>provide support, </a:t>
            </a:r>
          </a:p>
          <a:p>
            <a:pPr lvl="1">
              <a:lnSpc>
                <a:spcPct val="150000"/>
              </a:lnSpc>
            </a:pPr>
            <a:r>
              <a:rPr dirty="0" lang="en-US"/>
              <a:t>control movement, and </a:t>
            </a:r>
          </a:p>
          <a:p>
            <a:pPr lvl="1">
              <a:lnSpc>
                <a:spcPct val="150000"/>
              </a:lnSpc>
            </a:pPr>
            <a:r>
              <a:rPr dirty="0" lang="en-US"/>
              <a:t>prevent additional injury. </a:t>
            </a:r>
          </a:p>
          <a:p>
            <a:pPr>
              <a:lnSpc>
                <a:spcPct val="150000"/>
              </a:lnSpc>
            </a:pPr>
            <a:r>
              <a:rPr dirty="0" lang="en-US"/>
              <a:t>Braces may be constructed of plastic materials, canvas, leather, or metal. </a:t>
            </a:r>
          </a:p>
          <a:p>
            <a:pPr>
              <a:lnSpc>
                <a:spcPct val="150000"/>
              </a:lnSpc>
            </a:pPr>
            <a:r>
              <a:rPr dirty="0" lang="en-US"/>
              <a:t>The </a:t>
            </a:r>
            <a:r>
              <a:rPr dirty="0" lang="en-US" err="1"/>
              <a:t>orthotist</a:t>
            </a:r>
            <a:r>
              <a:rPr dirty="0" lang="en-US"/>
              <a:t> adjusts the brace for fit, positioning, and motion.</a:t>
            </a:r>
          </a:p>
        </p:txBody>
      </p:sp>
    </p:spTree>
  </p:cSld>
  <p:clrMapOvr>
    <a:masterClrMapping/>
  </p:clrMapOvr>
  <p:transition spd="med">
    <p:wipe dir="d"/>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995">
                                            <p:txEl>
                                              <p:pRg st="0" end="0"/>
                                            </p:txEl>
                                          </p:spTgt>
                                        </p:tgtEl>
                                        <p:attrNameLst>
                                          <p:attrName>style.visibility</p:attrName>
                                        </p:attrNameLst>
                                      </p:cBhvr>
                                      <p:to>
                                        <p:strVal val="visible"/>
                                      </p:to>
                                    </p:set>
                                    <p:animEffect transition="in" filter="wipe(down)">
                                      <p:cBhvr>
                                        <p:cTn dur="2000" id="7"/>
                                        <p:tgtEl>
                                          <p:spTgt spid="1048995">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8995">
                                            <p:txEl>
                                              <p:pRg st="1" end="1"/>
                                            </p:txEl>
                                          </p:spTgt>
                                        </p:tgtEl>
                                        <p:attrNameLst>
                                          <p:attrName>style.visibility</p:attrName>
                                        </p:attrNameLst>
                                      </p:cBhvr>
                                      <p:to>
                                        <p:strVal val="visible"/>
                                      </p:to>
                                    </p:set>
                                    <p:animEffect transition="in" filter="wipe(down)">
                                      <p:cBhvr>
                                        <p:cTn dur="2000" id="10"/>
                                        <p:tgtEl>
                                          <p:spTgt spid="1048995">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995">
                                            <p:txEl>
                                              <p:pRg st="2" end="2"/>
                                            </p:txEl>
                                          </p:spTgt>
                                        </p:tgtEl>
                                        <p:attrNameLst>
                                          <p:attrName>style.visibility</p:attrName>
                                        </p:attrNameLst>
                                      </p:cBhvr>
                                      <p:to>
                                        <p:strVal val="visible"/>
                                      </p:to>
                                    </p:set>
                                    <p:animEffect transition="in" filter="wipe(down)">
                                      <p:cBhvr>
                                        <p:cTn dur="2000" id="13"/>
                                        <p:tgtEl>
                                          <p:spTgt spid="1048995">
                                            <p:txEl>
                                              <p:pRg st="2" end="2"/>
                                            </p:txEl>
                                          </p:spTgt>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48995">
                                            <p:txEl>
                                              <p:pRg st="3" end="3"/>
                                            </p:txEl>
                                          </p:spTgt>
                                        </p:tgtEl>
                                        <p:attrNameLst>
                                          <p:attrName>style.visibility</p:attrName>
                                        </p:attrNameLst>
                                      </p:cBhvr>
                                      <p:to>
                                        <p:strVal val="visible"/>
                                      </p:to>
                                    </p:set>
                                    <p:animEffect transition="in" filter="wipe(down)">
                                      <p:cBhvr>
                                        <p:cTn dur="2000" id="16"/>
                                        <p:tgtEl>
                                          <p:spTgt spid="1048995">
                                            <p:txEl>
                                              <p:pRg st="3" end="3"/>
                                            </p:txEl>
                                          </p:spTgt>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2" presetSubtype="4">
                                  <p:stCondLst>
                                    <p:cond delay="0"/>
                                  </p:stCondLst>
                                  <p:childTnLst>
                                    <p:set>
                                      <p:cBhvr>
                                        <p:cTn dur="1" fill="hold" id="20">
                                          <p:stCondLst>
                                            <p:cond delay="0"/>
                                          </p:stCondLst>
                                        </p:cTn>
                                        <p:tgtEl>
                                          <p:spTgt spid="1048995">
                                            <p:txEl>
                                              <p:pRg st="4" end="4"/>
                                            </p:txEl>
                                          </p:spTgt>
                                        </p:tgtEl>
                                        <p:attrNameLst>
                                          <p:attrName>style.visibility</p:attrName>
                                        </p:attrNameLst>
                                      </p:cBhvr>
                                      <p:to>
                                        <p:strVal val="visible"/>
                                      </p:to>
                                    </p:set>
                                    <p:animEffect transition="in" filter="wipe(down)">
                                      <p:cBhvr>
                                        <p:cTn dur="2000" id="21"/>
                                        <p:tgtEl>
                                          <p:spTgt spid="1048995">
                                            <p:txEl>
                                              <p:pRg st="4" end="4"/>
                                            </p:txEl>
                                          </p:spTgt>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22" presetSubtype="4">
                                  <p:stCondLst>
                                    <p:cond delay="0"/>
                                  </p:stCondLst>
                                  <p:childTnLst>
                                    <p:set>
                                      <p:cBhvr>
                                        <p:cTn dur="1" fill="hold" id="25">
                                          <p:stCondLst>
                                            <p:cond delay="0"/>
                                          </p:stCondLst>
                                        </p:cTn>
                                        <p:tgtEl>
                                          <p:spTgt spid="1048995">
                                            <p:txEl>
                                              <p:pRg st="5" end="5"/>
                                            </p:txEl>
                                          </p:spTgt>
                                        </p:tgtEl>
                                        <p:attrNameLst>
                                          <p:attrName>style.visibility</p:attrName>
                                        </p:attrNameLst>
                                      </p:cBhvr>
                                      <p:to>
                                        <p:strVal val="visible"/>
                                      </p:to>
                                    </p:set>
                                    <p:animEffect transition="in" filter="wipe(down)">
                                      <p:cBhvr>
                                        <p:cTn dur="2000" id="26"/>
                                        <p:tgtEl>
                                          <p:spTgt spid="1048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5"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454" name=""/>
        <p:cNvGrpSpPr/>
        <p:nvPr/>
      </p:nvGrpSpPr>
      <p:grpSpPr>
        <a:xfrm>
          <a:off x="0" y="0"/>
          <a:ext cx="0" cy="0"/>
          <a:chOff x="0" y="0"/>
          <a:chExt cx="0" cy="0"/>
        </a:xfrm>
      </p:grpSpPr>
      <p:sp>
        <p:nvSpPr>
          <p:cNvPr id="1048996" name="Title 1"/>
          <p:cNvSpPr>
            <a:spLocks noGrp="1"/>
          </p:cNvSpPr>
          <p:nvPr>
            <p:ph type="title"/>
          </p:nvPr>
        </p:nvSpPr>
        <p:spPr/>
        <p:txBody>
          <a:bodyPr/>
          <a:p>
            <a:endParaRPr lang="en-US"/>
          </a:p>
        </p:txBody>
      </p:sp>
      <p:sp>
        <p:nvSpPr>
          <p:cNvPr id="1048997" name="Content Placeholder 2"/>
          <p:cNvSpPr>
            <a:spLocks noGrp="1"/>
          </p:cNvSpPr>
          <p:nvPr>
            <p:ph idx="1"/>
          </p:nvPr>
        </p:nvSpPr>
        <p:spPr>
          <a:xfrm>
            <a:off x="395536" y="1484784"/>
            <a:ext cx="8280920" cy="5040560"/>
          </a:xfrm>
        </p:spPr>
        <p:txBody>
          <a:bodyPr/>
          <a:p>
            <a:r>
              <a:rPr dirty="0" lang="en-US"/>
              <a:t>The nurse </a:t>
            </a:r>
          </a:p>
          <a:p>
            <a:pPr lvl="1"/>
            <a:r>
              <a:rPr dirty="0" lang="en-US"/>
              <a:t>helps the patient learn to apply the brace and to protect the skin from irritation and breakdown. </a:t>
            </a:r>
          </a:p>
          <a:p>
            <a:pPr lvl="1"/>
            <a:r>
              <a:rPr dirty="0" lang="en-US"/>
              <a:t>assesses neurovascular integrity and comfort when the patient is wearing the brace, </a:t>
            </a:r>
          </a:p>
          <a:p>
            <a:pPr lvl="1"/>
            <a:r>
              <a:rPr dirty="0" lang="en-US"/>
              <a:t>encourages the patient to wear the brace as prescribed, and</a:t>
            </a:r>
          </a:p>
          <a:p>
            <a:pPr lvl="1"/>
            <a:r>
              <a:rPr dirty="0" lang="en-US"/>
              <a:t>reassures the patient that minor adjustments of the brace by the </a:t>
            </a:r>
            <a:r>
              <a:rPr dirty="0" lang="en-US" err="1"/>
              <a:t>orthotist</a:t>
            </a:r>
            <a:r>
              <a:rPr dirty="0" lang="en-US"/>
              <a:t> will increase comfort and minimize problems associated with its long-term use.</a:t>
            </a:r>
          </a:p>
          <a:p>
            <a:endParaRPr dirty="0" lang="en-US"/>
          </a:p>
        </p:txBody>
      </p:sp>
    </p:spTree>
  </p:cSld>
  <p:clrMapOvr>
    <a:masterClrMapping/>
  </p:clrMapOvr>
  <p:transition spd="med">
    <p:wipe dir="d"/>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997">
                                            <p:txEl>
                                              <p:pRg st="0" end="0"/>
                                            </p:txEl>
                                          </p:spTgt>
                                        </p:tgtEl>
                                        <p:attrNameLst>
                                          <p:attrName>style.visibility</p:attrName>
                                        </p:attrNameLst>
                                      </p:cBhvr>
                                      <p:to>
                                        <p:strVal val="visible"/>
                                      </p:to>
                                    </p:set>
                                    <p:animEffect transition="in" filter="wipe(down)">
                                      <p:cBhvr>
                                        <p:cTn dur="500" id="7"/>
                                        <p:tgtEl>
                                          <p:spTgt spid="1048997">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8997">
                                            <p:txEl>
                                              <p:pRg st="1" end="1"/>
                                            </p:txEl>
                                          </p:spTgt>
                                        </p:tgtEl>
                                        <p:attrNameLst>
                                          <p:attrName>style.visibility</p:attrName>
                                        </p:attrNameLst>
                                      </p:cBhvr>
                                      <p:to>
                                        <p:strVal val="visible"/>
                                      </p:to>
                                    </p:set>
                                    <p:animEffect transition="in" filter="wipe(down)">
                                      <p:cBhvr>
                                        <p:cTn dur="500" id="10"/>
                                        <p:tgtEl>
                                          <p:spTgt spid="1048997">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997">
                                            <p:txEl>
                                              <p:pRg st="2" end="2"/>
                                            </p:txEl>
                                          </p:spTgt>
                                        </p:tgtEl>
                                        <p:attrNameLst>
                                          <p:attrName>style.visibility</p:attrName>
                                        </p:attrNameLst>
                                      </p:cBhvr>
                                      <p:to>
                                        <p:strVal val="visible"/>
                                      </p:to>
                                    </p:set>
                                    <p:animEffect transition="in" filter="wipe(down)">
                                      <p:cBhvr>
                                        <p:cTn dur="500" id="13"/>
                                        <p:tgtEl>
                                          <p:spTgt spid="1048997">
                                            <p:txEl>
                                              <p:pRg st="2" end="2"/>
                                            </p:txEl>
                                          </p:spTgt>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48997">
                                            <p:txEl>
                                              <p:pRg st="3" end="3"/>
                                            </p:txEl>
                                          </p:spTgt>
                                        </p:tgtEl>
                                        <p:attrNameLst>
                                          <p:attrName>style.visibility</p:attrName>
                                        </p:attrNameLst>
                                      </p:cBhvr>
                                      <p:to>
                                        <p:strVal val="visible"/>
                                      </p:to>
                                    </p:set>
                                    <p:animEffect transition="in" filter="wipe(down)">
                                      <p:cBhvr>
                                        <p:cTn dur="500" id="16"/>
                                        <p:tgtEl>
                                          <p:spTgt spid="1048997">
                                            <p:txEl>
                                              <p:pRg st="3" end="3"/>
                                            </p:txEl>
                                          </p:spTgt>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048997">
                                            <p:txEl>
                                              <p:pRg st="4" end="4"/>
                                            </p:txEl>
                                          </p:spTgt>
                                        </p:tgtEl>
                                        <p:attrNameLst>
                                          <p:attrName>style.visibility</p:attrName>
                                        </p:attrNameLst>
                                      </p:cBhvr>
                                      <p:to>
                                        <p:strVal val="visible"/>
                                      </p:to>
                                    </p:set>
                                    <p:animEffect transition="in" filter="wipe(down)">
                                      <p:cBhvr>
                                        <p:cTn dur="500" id="19"/>
                                        <p:tgtEl>
                                          <p:spTgt spid="10489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642" name="Title 1"/>
          <p:cNvSpPr>
            <a:spLocks noGrp="1"/>
          </p:cNvSpPr>
          <p:nvPr>
            <p:ph type="title"/>
          </p:nvPr>
        </p:nvSpPr>
        <p:spPr/>
        <p:txBody>
          <a:bodyPr/>
          <a:p>
            <a:r>
              <a:rPr dirty="0" lang="en-US"/>
              <a:t>Bone Healing</a:t>
            </a:r>
          </a:p>
        </p:txBody>
      </p:sp>
      <p:sp>
        <p:nvSpPr>
          <p:cNvPr id="1048643" name="Content Placeholder 2"/>
          <p:cNvSpPr>
            <a:spLocks noGrp="1"/>
          </p:cNvSpPr>
          <p:nvPr>
            <p:ph idx="1"/>
          </p:nvPr>
        </p:nvSpPr>
        <p:spPr>
          <a:xfrm>
            <a:off x="457200" y="1641475"/>
            <a:ext cx="8305800" cy="4530725"/>
          </a:xfrm>
        </p:spPr>
        <p:txBody>
          <a:bodyPr/>
          <a:p>
            <a:r>
              <a:rPr dirty="0" lang="en-US"/>
              <a:t>Fracture healing occurs in 4 areas, including:</a:t>
            </a:r>
          </a:p>
          <a:p>
            <a:r>
              <a:rPr b="1" dirty="0" lang="en-US"/>
              <a:t>Bone marrow</a:t>
            </a:r>
            <a:r>
              <a:rPr dirty="0" lang="en-US"/>
              <a:t>: endothelial cells rapidly undergo transformation into </a:t>
            </a:r>
            <a:r>
              <a:rPr dirty="0" lang="en-US" err="1"/>
              <a:t>osteoblastic</a:t>
            </a:r>
            <a:r>
              <a:rPr dirty="0" lang="en-US"/>
              <a:t> bone-forming cells</a:t>
            </a:r>
          </a:p>
          <a:p>
            <a:r>
              <a:rPr b="1" dirty="0" lang="en-US"/>
              <a:t>Bone cortex: </a:t>
            </a:r>
            <a:r>
              <a:rPr dirty="0" lang="en-US"/>
              <a:t>new </a:t>
            </a:r>
            <a:r>
              <a:rPr dirty="0" lang="en-US" err="1"/>
              <a:t>osteons</a:t>
            </a:r>
            <a:r>
              <a:rPr dirty="0" lang="en-US"/>
              <a:t> are formed</a:t>
            </a:r>
          </a:p>
          <a:p>
            <a:r>
              <a:rPr b="1" dirty="0" lang="en-US" err="1"/>
              <a:t>Periosteum</a:t>
            </a:r>
            <a:r>
              <a:rPr dirty="0" lang="en-US"/>
              <a:t>: a hard callus(bone) is forms through </a:t>
            </a:r>
            <a:r>
              <a:rPr dirty="0" lang="en-US" err="1"/>
              <a:t>intramembranous</a:t>
            </a:r>
            <a:r>
              <a:rPr dirty="0" lang="en-US"/>
              <a:t> ossification</a:t>
            </a:r>
          </a:p>
          <a:p>
            <a:r>
              <a:rPr b="1" dirty="0" lang="en-US"/>
              <a:t>External soft tissue</a:t>
            </a:r>
            <a:r>
              <a:rPr dirty="0" lang="en-US"/>
              <a:t>: where a bridging callus(fibrous tissue) stabilizes the fracture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1048998" name="Content Placeholder 2"/>
          <p:cNvSpPr>
            <a:spLocks noGrp="1"/>
          </p:cNvSpPr>
          <p:nvPr>
            <p:ph idx="1"/>
          </p:nvPr>
        </p:nvSpPr>
        <p:spPr>
          <a:xfrm>
            <a:off x="467544" y="1556792"/>
            <a:ext cx="8208912" cy="5112568"/>
          </a:xfrm>
        </p:spPr>
        <p:txBody>
          <a:bodyPr>
            <a:normAutofit/>
          </a:bodyPr>
          <a:p>
            <a:pPr>
              <a:lnSpc>
                <a:spcPct val="150000"/>
              </a:lnSpc>
            </a:pPr>
            <a:r>
              <a:rPr dirty="0" lang="en-US"/>
              <a:t>Removal of a body part, usually a limb or part of a limb.</a:t>
            </a:r>
          </a:p>
          <a:p>
            <a:pPr>
              <a:lnSpc>
                <a:spcPct val="150000"/>
              </a:lnSpc>
            </a:pPr>
            <a:r>
              <a:rPr dirty="0" lang="en-US"/>
              <a:t>Amputation is used to </a:t>
            </a:r>
          </a:p>
          <a:p>
            <a:pPr lvl="1">
              <a:lnSpc>
                <a:spcPct val="150000"/>
              </a:lnSpc>
            </a:pPr>
            <a:r>
              <a:rPr dirty="0" sz="2800" lang="en-US"/>
              <a:t>relieve symptoms, </a:t>
            </a:r>
          </a:p>
          <a:p>
            <a:pPr lvl="1">
              <a:lnSpc>
                <a:spcPct val="150000"/>
              </a:lnSpc>
            </a:pPr>
            <a:r>
              <a:rPr dirty="0" sz="2800" lang="en-US"/>
              <a:t>improve function,</a:t>
            </a:r>
          </a:p>
          <a:p>
            <a:pPr lvl="1">
              <a:lnSpc>
                <a:spcPct val="150000"/>
              </a:lnSpc>
            </a:pPr>
            <a:r>
              <a:rPr dirty="0" sz="2800" lang="en-US"/>
              <a:t>save patient’s life</a:t>
            </a:r>
          </a:p>
          <a:p>
            <a:pPr lvl="1">
              <a:lnSpc>
                <a:spcPct val="150000"/>
              </a:lnSpc>
            </a:pPr>
            <a:r>
              <a:rPr dirty="0" sz="2800" lang="en-US"/>
              <a:t>improve the patient’s quality of life.</a:t>
            </a:r>
          </a:p>
          <a:p>
            <a:pPr>
              <a:lnSpc>
                <a:spcPct val="150000"/>
              </a:lnSpc>
            </a:pPr>
            <a:endParaRPr dirty="0" lang="en-US"/>
          </a:p>
        </p:txBody>
      </p:sp>
      <p:sp>
        <p:nvSpPr>
          <p:cNvPr id="1048999" name="Title 3"/>
          <p:cNvSpPr>
            <a:spLocks noGrp="1"/>
          </p:cNvSpPr>
          <p:nvPr>
            <p:ph type="title"/>
          </p:nvPr>
        </p:nvSpPr>
        <p:spPr>
          <a:xfrm>
            <a:off x="760040" y="548680"/>
            <a:ext cx="6836296" cy="864096"/>
          </a:xfrm>
        </p:spPr>
        <p:txBody>
          <a:bodyPr/>
          <a:p>
            <a:pPr algn="ctr"/>
            <a:r>
              <a:rPr b="1" dirty="0" lang="en-US"/>
              <a:t>AMPUTATION</a:t>
            </a:r>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998">
                                            <p:txEl>
                                              <p:pRg st="0" end="0"/>
                                            </p:txEl>
                                          </p:spTgt>
                                        </p:tgtEl>
                                        <p:attrNameLst>
                                          <p:attrName>style.visibility</p:attrName>
                                        </p:attrNameLst>
                                      </p:cBhvr>
                                      <p:to>
                                        <p:strVal val="visible"/>
                                      </p:to>
                                    </p:set>
                                    <p:anim calcmode="lin" valueType="num">
                                      <p:cBhvr additive="base">
                                        <p:cTn dur="500" fill="hold" id="7"/>
                                        <p:tgtEl>
                                          <p:spTgt spid="104899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998">
                                            <p:txEl>
                                              <p:pRg st="1" end="1"/>
                                            </p:txEl>
                                          </p:spTgt>
                                        </p:tgtEl>
                                        <p:attrNameLst>
                                          <p:attrName>style.visibility</p:attrName>
                                        </p:attrNameLst>
                                      </p:cBhvr>
                                      <p:to>
                                        <p:strVal val="visible"/>
                                      </p:to>
                                    </p:set>
                                    <p:anim calcmode="lin" valueType="num">
                                      <p:cBhvr additive="base">
                                        <p:cTn dur="500" fill="hold" id="13"/>
                                        <p:tgtEl>
                                          <p:spTgt spid="1048998">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998">
                                            <p:txEl>
                                              <p:pRg st="1" end="1"/>
                                            </p:txEl>
                                          </p:spTgt>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1048998">
                                            <p:txEl>
                                              <p:pRg st="2" end="2"/>
                                            </p:txEl>
                                          </p:spTgt>
                                        </p:tgtEl>
                                        <p:attrNameLst>
                                          <p:attrName>style.visibility</p:attrName>
                                        </p:attrNameLst>
                                      </p:cBhvr>
                                      <p:to>
                                        <p:strVal val="visible"/>
                                      </p:to>
                                    </p:set>
                                    <p:anim calcmode="lin" valueType="num">
                                      <p:cBhvr additive="base">
                                        <p:cTn dur="500" fill="hold" id="17"/>
                                        <p:tgtEl>
                                          <p:spTgt spid="1048998">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1048998">
                                            <p:txEl>
                                              <p:pRg st="2" end="2"/>
                                            </p:txEl>
                                          </p:spTgt>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048998">
                                            <p:txEl>
                                              <p:pRg st="3" end="3"/>
                                            </p:txEl>
                                          </p:spTgt>
                                        </p:tgtEl>
                                        <p:attrNameLst>
                                          <p:attrName>style.visibility</p:attrName>
                                        </p:attrNameLst>
                                      </p:cBhvr>
                                      <p:to>
                                        <p:strVal val="visible"/>
                                      </p:to>
                                    </p:set>
                                    <p:anim calcmode="lin" valueType="num">
                                      <p:cBhvr additive="base">
                                        <p:cTn dur="500" fill="hold" id="21"/>
                                        <p:tgtEl>
                                          <p:spTgt spid="1048998">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2"/>
                                        <p:tgtEl>
                                          <p:spTgt spid="1048998">
                                            <p:txEl>
                                              <p:pRg st="3" end="3"/>
                                            </p:txEl>
                                          </p:spTgt>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1048998">
                                            <p:txEl>
                                              <p:pRg st="4" end="4"/>
                                            </p:txEl>
                                          </p:spTgt>
                                        </p:tgtEl>
                                        <p:attrNameLst>
                                          <p:attrName>style.visibility</p:attrName>
                                        </p:attrNameLst>
                                      </p:cBhvr>
                                      <p:to>
                                        <p:strVal val="visible"/>
                                      </p:to>
                                    </p:set>
                                    <p:anim calcmode="lin" valueType="num">
                                      <p:cBhvr additive="base">
                                        <p:cTn dur="500" fill="hold" id="25"/>
                                        <p:tgtEl>
                                          <p:spTgt spid="1048998">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998">
                                            <p:txEl>
                                              <p:pRg st="4" end="4"/>
                                            </p:txEl>
                                          </p:spTgt>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048998">
                                            <p:txEl>
                                              <p:pRg st="5" end="5"/>
                                            </p:txEl>
                                          </p:spTgt>
                                        </p:tgtEl>
                                        <p:attrNameLst>
                                          <p:attrName>style.visibility</p:attrName>
                                        </p:attrNameLst>
                                      </p:cBhvr>
                                      <p:to>
                                        <p:strVal val="visible"/>
                                      </p:to>
                                    </p:set>
                                    <p:anim calcmode="lin" valueType="num">
                                      <p:cBhvr additive="base">
                                        <p:cTn dur="500" fill="hold" id="29"/>
                                        <p:tgtEl>
                                          <p:spTgt spid="1048998">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0"/>
                                        <p:tgtEl>
                                          <p:spTgt spid="10489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8"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9000" name="Title 1"/>
          <p:cNvSpPr>
            <a:spLocks noGrp="1"/>
          </p:cNvSpPr>
          <p:nvPr>
            <p:ph type="title"/>
          </p:nvPr>
        </p:nvSpPr>
        <p:spPr>
          <a:xfrm>
            <a:off x="683568" y="836712"/>
            <a:ext cx="7772400" cy="584100"/>
          </a:xfrm>
        </p:spPr>
        <p:txBody>
          <a:bodyPr/>
          <a:p>
            <a:r>
              <a:rPr dirty="0" lang="en-US"/>
              <a:t>Necessity for Amputation!</a:t>
            </a:r>
          </a:p>
        </p:txBody>
      </p:sp>
      <p:sp>
        <p:nvSpPr>
          <p:cNvPr id="1049001" name="Content Placeholder 2"/>
          <p:cNvSpPr>
            <a:spLocks noGrp="1"/>
          </p:cNvSpPr>
          <p:nvPr>
            <p:ph idx="1"/>
          </p:nvPr>
        </p:nvSpPr>
        <p:spPr>
          <a:xfrm>
            <a:off x="0" y="1412776"/>
            <a:ext cx="8686800" cy="5256584"/>
          </a:xfrm>
        </p:spPr>
        <p:txBody>
          <a:bodyPr/>
          <a:p>
            <a:pPr lvl="1">
              <a:lnSpc>
                <a:spcPct val="150000"/>
              </a:lnSpc>
              <a:buFont typeface="Wingdings" pitchFamily="2" charset="2"/>
              <a:buChar char="Ø"/>
            </a:pPr>
            <a:r>
              <a:rPr dirty="0" lang="en-US"/>
              <a:t>Progressive peripheral vascular disease (often a </a:t>
            </a:r>
            <a:r>
              <a:rPr dirty="0" lang="en-US" err="1"/>
              <a:t>sequelae</a:t>
            </a:r>
            <a:r>
              <a:rPr dirty="0" lang="en-US"/>
              <a:t> of DM) </a:t>
            </a:r>
          </a:p>
          <a:p>
            <a:pPr lvl="1">
              <a:lnSpc>
                <a:spcPct val="150000"/>
              </a:lnSpc>
              <a:buFont typeface="Wingdings" pitchFamily="2" charset="2"/>
              <a:buChar char="Ø"/>
            </a:pPr>
            <a:r>
              <a:rPr dirty="0" lang="en-US"/>
              <a:t>Severe burns</a:t>
            </a:r>
          </a:p>
          <a:p>
            <a:pPr lvl="1">
              <a:lnSpc>
                <a:spcPct val="150000"/>
              </a:lnSpc>
              <a:buFont typeface="Wingdings" pitchFamily="2" charset="2"/>
              <a:buChar char="Ø"/>
            </a:pPr>
            <a:r>
              <a:rPr dirty="0" lang="en-US"/>
              <a:t>Severe congenital deformities  </a:t>
            </a:r>
          </a:p>
          <a:p>
            <a:pPr lvl="1">
              <a:lnSpc>
                <a:spcPct val="150000"/>
              </a:lnSpc>
              <a:buFont typeface="Wingdings" pitchFamily="2" charset="2"/>
              <a:buChar char="Ø"/>
            </a:pPr>
            <a:r>
              <a:rPr dirty="0" lang="en-US"/>
              <a:t>malignant </a:t>
            </a:r>
            <a:r>
              <a:rPr dirty="0" lang="en-US" err="1"/>
              <a:t>tumours</a:t>
            </a:r>
            <a:endParaRPr dirty="0" lang="en-US"/>
          </a:p>
          <a:p>
            <a:pPr lvl="1">
              <a:lnSpc>
                <a:spcPct val="150000"/>
              </a:lnSpc>
              <a:buFont typeface="Wingdings" pitchFamily="2" charset="2"/>
              <a:buChar char="Ø"/>
            </a:pPr>
            <a:r>
              <a:rPr dirty="0" lang="en-US"/>
              <a:t>Chronic </a:t>
            </a:r>
            <a:r>
              <a:rPr dirty="0" lang="en-US" err="1"/>
              <a:t>osteomyelitis</a:t>
            </a:r>
            <a:endParaRPr dirty="0" lang="en-US"/>
          </a:p>
          <a:p>
            <a:pPr lvl="1">
              <a:lnSpc>
                <a:spcPct val="150000"/>
              </a:lnSpc>
              <a:buFont typeface="Wingdings" pitchFamily="2" charset="2"/>
              <a:buChar char="Ø"/>
            </a:pPr>
            <a:r>
              <a:rPr dirty="0" lang="en-US"/>
              <a:t>fulminating gas gangrene, </a:t>
            </a:r>
          </a:p>
          <a:p>
            <a:pPr lvl="1">
              <a:lnSpc>
                <a:spcPct val="150000"/>
              </a:lnSpc>
              <a:buFont typeface="Wingdings" pitchFamily="2" charset="2"/>
              <a:buChar char="Ø"/>
            </a:pPr>
            <a:r>
              <a:rPr dirty="0" lang="en-US"/>
              <a:t>trauma (crushing injuries, frostbite, electrical burns)</a:t>
            </a:r>
          </a:p>
          <a:p>
            <a:pPr lvl="1">
              <a:lnSpc>
                <a:spcPct val="150000"/>
              </a:lnSpc>
              <a:buFont typeface="Wingdings" pitchFamily="2" charset="2"/>
              <a:buChar char="Ø"/>
            </a:pPr>
            <a:endParaRPr dirty="0" lang="en-US"/>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01">
                                            <p:txEl>
                                              <p:pRg st="0" end="0"/>
                                            </p:txEl>
                                          </p:spTgt>
                                        </p:tgtEl>
                                        <p:attrNameLst>
                                          <p:attrName>style.visibility</p:attrName>
                                        </p:attrNameLst>
                                      </p:cBhvr>
                                      <p:to>
                                        <p:strVal val="visible"/>
                                      </p:to>
                                    </p:set>
                                    <p:anim calcmode="lin" valueType="num">
                                      <p:cBhvr additive="base">
                                        <p:cTn dur="500" fill="hold" id="7"/>
                                        <p:tgtEl>
                                          <p:spTgt spid="104900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9001">
                                            <p:txEl>
                                              <p:pRg st="0" end="0"/>
                                            </p:txEl>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049001">
                                            <p:txEl>
                                              <p:pRg st="1" end="1"/>
                                            </p:txEl>
                                          </p:spTgt>
                                        </p:tgtEl>
                                        <p:attrNameLst>
                                          <p:attrName>style.visibility</p:attrName>
                                        </p:attrNameLst>
                                      </p:cBhvr>
                                      <p:to>
                                        <p:strVal val="visible"/>
                                      </p:to>
                                    </p:set>
                                    <p:anim calcmode="lin" valueType="num">
                                      <p:cBhvr additive="base">
                                        <p:cTn dur="500" fill="hold" id="11"/>
                                        <p:tgtEl>
                                          <p:spTgt spid="1049001">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2"/>
                                        <p:tgtEl>
                                          <p:spTgt spid="1049001">
                                            <p:txEl>
                                              <p:pRg st="1" end="1"/>
                                            </p:txEl>
                                          </p:spTgt>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49001">
                                            <p:txEl>
                                              <p:pRg st="2" end="2"/>
                                            </p:txEl>
                                          </p:spTgt>
                                        </p:tgtEl>
                                        <p:attrNameLst>
                                          <p:attrName>style.visibility</p:attrName>
                                        </p:attrNameLst>
                                      </p:cBhvr>
                                      <p:to>
                                        <p:strVal val="visible"/>
                                      </p:to>
                                    </p:set>
                                    <p:anim calcmode="lin" valueType="num">
                                      <p:cBhvr additive="base">
                                        <p:cTn dur="500" fill="hold" id="15"/>
                                        <p:tgtEl>
                                          <p:spTgt spid="1049001">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6"/>
                                        <p:tgtEl>
                                          <p:spTgt spid="1049001">
                                            <p:txEl>
                                              <p:pRg st="2" end="2"/>
                                            </p:txEl>
                                          </p:spTgt>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049001">
                                            <p:txEl>
                                              <p:pRg st="3" end="3"/>
                                            </p:txEl>
                                          </p:spTgt>
                                        </p:tgtEl>
                                        <p:attrNameLst>
                                          <p:attrName>style.visibility</p:attrName>
                                        </p:attrNameLst>
                                      </p:cBhvr>
                                      <p:to>
                                        <p:strVal val="visible"/>
                                      </p:to>
                                    </p:set>
                                    <p:anim calcmode="lin" valueType="num">
                                      <p:cBhvr additive="base">
                                        <p:cTn dur="500" fill="hold" id="19"/>
                                        <p:tgtEl>
                                          <p:spTgt spid="1049001">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9001">
                                            <p:txEl>
                                              <p:pRg st="3" end="3"/>
                                            </p:txEl>
                                          </p:spTgt>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049001">
                                            <p:txEl>
                                              <p:pRg st="4" end="4"/>
                                            </p:txEl>
                                          </p:spTgt>
                                        </p:tgtEl>
                                        <p:attrNameLst>
                                          <p:attrName>style.visibility</p:attrName>
                                        </p:attrNameLst>
                                      </p:cBhvr>
                                      <p:to>
                                        <p:strVal val="visible"/>
                                      </p:to>
                                    </p:set>
                                    <p:anim calcmode="lin" valueType="num">
                                      <p:cBhvr additive="base">
                                        <p:cTn dur="500" fill="hold" id="23"/>
                                        <p:tgtEl>
                                          <p:spTgt spid="1049001">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49001">
                                            <p:txEl>
                                              <p:pRg st="4" end="4"/>
                                            </p:txEl>
                                          </p:spTgt>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049001">
                                            <p:txEl>
                                              <p:pRg st="5" end="5"/>
                                            </p:txEl>
                                          </p:spTgt>
                                        </p:tgtEl>
                                        <p:attrNameLst>
                                          <p:attrName>style.visibility</p:attrName>
                                        </p:attrNameLst>
                                      </p:cBhvr>
                                      <p:to>
                                        <p:strVal val="visible"/>
                                      </p:to>
                                    </p:set>
                                    <p:anim calcmode="lin" valueType="num">
                                      <p:cBhvr additive="base">
                                        <p:cTn dur="500" fill="hold" id="27"/>
                                        <p:tgtEl>
                                          <p:spTgt spid="1049001">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1049001">
                                            <p:txEl>
                                              <p:pRg st="5" end="5"/>
                                            </p:txEl>
                                          </p:spTgt>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049001">
                                            <p:txEl>
                                              <p:pRg st="6" end="6"/>
                                            </p:txEl>
                                          </p:spTgt>
                                        </p:tgtEl>
                                        <p:attrNameLst>
                                          <p:attrName>style.visibility</p:attrName>
                                        </p:attrNameLst>
                                      </p:cBhvr>
                                      <p:to>
                                        <p:strVal val="visible"/>
                                      </p:to>
                                    </p:set>
                                    <p:anim calcmode="lin" valueType="num">
                                      <p:cBhvr additive="base">
                                        <p:cTn dur="500" fill="hold" id="31"/>
                                        <p:tgtEl>
                                          <p:spTgt spid="1049001">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900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1"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457" name=""/>
        <p:cNvGrpSpPr/>
        <p:nvPr/>
      </p:nvGrpSpPr>
      <p:grpSpPr>
        <a:xfrm>
          <a:off x="0" y="0"/>
          <a:ext cx="0" cy="0"/>
          <a:chOff x="0" y="0"/>
          <a:chExt cx="0" cy="0"/>
        </a:xfrm>
      </p:grpSpPr>
      <p:sp>
        <p:nvSpPr>
          <p:cNvPr id="1049002" name="Content Placeholder 2"/>
          <p:cNvSpPr>
            <a:spLocks noGrp="1"/>
          </p:cNvSpPr>
          <p:nvPr>
            <p:ph idx="1"/>
          </p:nvPr>
        </p:nvSpPr>
        <p:spPr>
          <a:xfrm>
            <a:off x="395536" y="1484784"/>
            <a:ext cx="8280920" cy="4968552"/>
          </a:xfrm>
        </p:spPr>
        <p:txBody>
          <a:bodyPr>
            <a:normAutofit/>
          </a:bodyPr>
          <a:p>
            <a:pPr>
              <a:lnSpc>
                <a:spcPct val="150000"/>
              </a:lnSpc>
            </a:pPr>
            <a:r>
              <a:rPr dirty="0" lang="en-US"/>
              <a:t>Amputation is performed at the most distal point that will heal successfully. </a:t>
            </a:r>
          </a:p>
          <a:p>
            <a:pPr>
              <a:lnSpc>
                <a:spcPct val="150000"/>
              </a:lnSpc>
            </a:pPr>
            <a:r>
              <a:rPr dirty="0" lang="en-US"/>
              <a:t>The site of amputation is determined by two factors:</a:t>
            </a:r>
          </a:p>
          <a:p>
            <a:pPr lvl="1">
              <a:lnSpc>
                <a:spcPct val="150000"/>
              </a:lnSpc>
            </a:pPr>
            <a:r>
              <a:rPr dirty="0" sz="2800" lang="en-US"/>
              <a:t>circulation in the part, and </a:t>
            </a:r>
          </a:p>
          <a:p>
            <a:pPr lvl="1">
              <a:lnSpc>
                <a:spcPct val="150000"/>
              </a:lnSpc>
            </a:pPr>
            <a:r>
              <a:rPr dirty="0" sz="2800" lang="en-US"/>
              <a:t>functional usefulness (i.e., meets the requirements for the use of the prosthesis).</a:t>
            </a:r>
          </a:p>
        </p:txBody>
      </p:sp>
      <p:sp>
        <p:nvSpPr>
          <p:cNvPr id="1049003" name="Title 3"/>
          <p:cNvSpPr>
            <a:spLocks noGrp="1"/>
          </p:cNvSpPr>
          <p:nvPr>
            <p:ph type="title"/>
          </p:nvPr>
        </p:nvSpPr>
        <p:spPr>
          <a:xfrm>
            <a:off x="755576" y="620688"/>
            <a:ext cx="7772400" cy="800125"/>
          </a:xfrm>
        </p:spPr>
        <p:txBody>
          <a:bodyPr/>
          <a:p>
            <a:r>
              <a:rPr dirty="0" lang="en-US"/>
              <a:t>Levels of Amputation</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02">
                                            <p:txEl>
                                              <p:pRg st="0" end="0"/>
                                            </p:txEl>
                                          </p:spTgt>
                                        </p:tgtEl>
                                        <p:attrNameLst>
                                          <p:attrName>style.visibility</p:attrName>
                                        </p:attrNameLst>
                                      </p:cBhvr>
                                      <p:to>
                                        <p:strVal val="visible"/>
                                      </p:to>
                                    </p:set>
                                    <p:anim calcmode="lin" valueType="num">
                                      <p:cBhvr additive="base">
                                        <p:cTn dur="500" fill="hold" id="7"/>
                                        <p:tgtEl>
                                          <p:spTgt spid="104900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90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9002">
                                            <p:txEl>
                                              <p:pRg st="1" end="1"/>
                                            </p:txEl>
                                          </p:spTgt>
                                        </p:tgtEl>
                                        <p:attrNameLst>
                                          <p:attrName>style.visibility</p:attrName>
                                        </p:attrNameLst>
                                      </p:cBhvr>
                                      <p:to>
                                        <p:strVal val="visible"/>
                                      </p:to>
                                    </p:set>
                                    <p:anim calcmode="lin" valueType="num">
                                      <p:cBhvr additive="base">
                                        <p:cTn dur="500" fill="hold" id="13"/>
                                        <p:tgtEl>
                                          <p:spTgt spid="1049002">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9002">
                                            <p:txEl>
                                              <p:pRg st="1" end="1"/>
                                            </p:txEl>
                                          </p:spTgt>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1049002">
                                            <p:txEl>
                                              <p:pRg st="2" end="2"/>
                                            </p:txEl>
                                          </p:spTgt>
                                        </p:tgtEl>
                                        <p:attrNameLst>
                                          <p:attrName>style.visibility</p:attrName>
                                        </p:attrNameLst>
                                      </p:cBhvr>
                                      <p:to>
                                        <p:strVal val="visible"/>
                                      </p:to>
                                    </p:set>
                                    <p:anim calcmode="lin" valueType="num">
                                      <p:cBhvr additive="base">
                                        <p:cTn dur="500" fill="hold" id="17"/>
                                        <p:tgtEl>
                                          <p:spTgt spid="1049002">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1049002">
                                            <p:txEl>
                                              <p:pRg st="2" end="2"/>
                                            </p:txEl>
                                          </p:spTgt>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049002">
                                            <p:txEl>
                                              <p:pRg st="3" end="3"/>
                                            </p:txEl>
                                          </p:spTgt>
                                        </p:tgtEl>
                                        <p:attrNameLst>
                                          <p:attrName>style.visibility</p:attrName>
                                        </p:attrNameLst>
                                      </p:cBhvr>
                                      <p:to>
                                        <p:strVal val="visible"/>
                                      </p:to>
                                    </p:set>
                                    <p:anim calcmode="lin" valueType="num">
                                      <p:cBhvr additive="base">
                                        <p:cTn dur="500" fill="hold" id="21"/>
                                        <p:tgtEl>
                                          <p:spTgt spid="1049002">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2"/>
                                        <p:tgtEl>
                                          <p:spTgt spid="10490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2"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1049004" name="Title 1"/>
          <p:cNvSpPr>
            <a:spLocks noGrp="1"/>
          </p:cNvSpPr>
          <p:nvPr>
            <p:ph type="title"/>
          </p:nvPr>
        </p:nvSpPr>
        <p:spPr>
          <a:xfrm>
            <a:off x="755576" y="836712"/>
            <a:ext cx="7772400" cy="584100"/>
          </a:xfrm>
        </p:spPr>
        <p:txBody>
          <a:bodyPr/>
          <a:p>
            <a:r>
              <a:rPr dirty="0" sz="3600" i="1" lang="en-US"/>
              <a:t>Cont’d…</a:t>
            </a:r>
          </a:p>
        </p:txBody>
      </p:sp>
      <p:sp>
        <p:nvSpPr>
          <p:cNvPr id="1049005" name="Content Placeholder 2"/>
          <p:cNvSpPr>
            <a:spLocks noGrp="1"/>
          </p:cNvSpPr>
          <p:nvPr>
            <p:ph idx="1"/>
          </p:nvPr>
        </p:nvSpPr>
        <p:spPr>
          <a:xfrm>
            <a:off x="395536" y="1484784"/>
            <a:ext cx="8291264" cy="5373216"/>
          </a:xfrm>
        </p:spPr>
        <p:txBody>
          <a:bodyPr/>
          <a:p>
            <a:pPr>
              <a:lnSpc>
                <a:spcPct val="150000"/>
              </a:lnSpc>
            </a:pPr>
            <a:r>
              <a:rPr dirty="0" lang="en-US"/>
              <a:t>The circulatory status of the extremity is evaluated through</a:t>
            </a:r>
          </a:p>
          <a:p>
            <a:pPr lvl="1">
              <a:lnSpc>
                <a:spcPct val="150000"/>
              </a:lnSpc>
            </a:pPr>
            <a:r>
              <a:rPr dirty="0" lang="en-US"/>
              <a:t>physical examination </a:t>
            </a:r>
          </a:p>
          <a:p>
            <a:pPr lvl="1">
              <a:lnSpc>
                <a:spcPct val="150000"/>
              </a:lnSpc>
            </a:pPr>
            <a:r>
              <a:rPr dirty="0" lang="en-US"/>
              <a:t>Doppler flow-</a:t>
            </a:r>
            <a:r>
              <a:rPr dirty="0" lang="en-US" err="1"/>
              <a:t>metry</a:t>
            </a:r>
            <a:r>
              <a:rPr dirty="0" lang="en-US"/>
              <a:t>, </a:t>
            </a:r>
          </a:p>
          <a:p>
            <a:pPr lvl="1">
              <a:lnSpc>
                <a:spcPct val="150000"/>
              </a:lnSpc>
            </a:pPr>
            <a:r>
              <a:rPr dirty="0" lang="en-US"/>
              <a:t>Segmental blood pressure determinations </a:t>
            </a:r>
          </a:p>
          <a:p>
            <a:pPr lvl="1">
              <a:lnSpc>
                <a:spcPct val="150000"/>
              </a:lnSpc>
            </a:pPr>
            <a:r>
              <a:rPr dirty="0" lang="en-US"/>
              <a:t>Transcutaneous partial pressure of oxygen</a:t>
            </a:r>
          </a:p>
          <a:p>
            <a:pPr lvl="1">
              <a:lnSpc>
                <a:spcPct val="150000"/>
              </a:lnSpc>
            </a:pPr>
            <a:r>
              <a:rPr dirty="0" lang="en-US"/>
              <a:t>Angiography</a:t>
            </a:r>
          </a:p>
          <a:p>
            <a:pPr>
              <a:lnSpc>
                <a:spcPct val="150000"/>
              </a:lnSpc>
            </a:pPr>
            <a:endParaRPr dirty="0" lang="en-US"/>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05">
                                            <p:txEl>
                                              <p:pRg st="0" end="0"/>
                                            </p:txEl>
                                          </p:spTgt>
                                        </p:tgtEl>
                                        <p:attrNameLst>
                                          <p:attrName>style.visibility</p:attrName>
                                        </p:attrNameLst>
                                      </p:cBhvr>
                                      <p:to>
                                        <p:strVal val="visible"/>
                                      </p:to>
                                    </p:set>
                                    <p:anim calcmode="lin" valueType="num">
                                      <p:cBhvr additive="base">
                                        <p:cTn dur="500" fill="hold" id="7"/>
                                        <p:tgtEl>
                                          <p:spTgt spid="104900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9005">
                                            <p:txEl>
                                              <p:pRg st="0" end="0"/>
                                            </p:txEl>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049005">
                                            <p:txEl>
                                              <p:pRg st="1" end="1"/>
                                            </p:txEl>
                                          </p:spTgt>
                                        </p:tgtEl>
                                        <p:attrNameLst>
                                          <p:attrName>style.visibility</p:attrName>
                                        </p:attrNameLst>
                                      </p:cBhvr>
                                      <p:to>
                                        <p:strVal val="visible"/>
                                      </p:to>
                                    </p:set>
                                    <p:anim calcmode="lin" valueType="num">
                                      <p:cBhvr additive="base">
                                        <p:cTn dur="500" fill="hold" id="11"/>
                                        <p:tgtEl>
                                          <p:spTgt spid="1049005">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2"/>
                                        <p:tgtEl>
                                          <p:spTgt spid="1049005">
                                            <p:txEl>
                                              <p:pRg st="1" end="1"/>
                                            </p:txEl>
                                          </p:spTgt>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49005">
                                            <p:txEl>
                                              <p:pRg st="2" end="2"/>
                                            </p:txEl>
                                          </p:spTgt>
                                        </p:tgtEl>
                                        <p:attrNameLst>
                                          <p:attrName>style.visibility</p:attrName>
                                        </p:attrNameLst>
                                      </p:cBhvr>
                                      <p:to>
                                        <p:strVal val="visible"/>
                                      </p:to>
                                    </p:set>
                                    <p:anim calcmode="lin" valueType="num">
                                      <p:cBhvr additive="base">
                                        <p:cTn dur="500" fill="hold" id="15"/>
                                        <p:tgtEl>
                                          <p:spTgt spid="1049005">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6"/>
                                        <p:tgtEl>
                                          <p:spTgt spid="1049005">
                                            <p:txEl>
                                              <p:pRg st="2" end="2"/>
                                            </p:txEl>
                                          </p:spTgt>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049005">
                                            <p:txEl>
                                              <p:pRg st="3" end="3"/>
                                            </p:txEl>
                                          </p:spTgt>
                                        </p:tgtEl>
                                        <p:attrNameLst>
                                          <p:attrName>style.visibility</p:attrName>
                                        </p:attrNameLst>
                                      </p:cBhvr>
                                      <p:to>
                                        <p:strVal val="visible"/>
                                      </p:to>
                                    </p:set>
                                    <p:anim calcmode="lin" valueType="num">
                                      <p:cBhvr additive="base">
                                        <p:cTn dur="500" fill="hold" id="19"/>
                                        <p:tgtEl>
                                          <p:spTgt spid="1049005">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9005">
                                            <p:txEl>
                                              <p:pRg st="3" end="3"/>
                                            </p:txEl>
                                          </p:spTgt>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049005">
                                            <p:txEl>
                                              <p:pRg st="4" end="4"/>
                                            </p:txEl>
                                          </p:spTgt>
                                        </p:tgtEl>
                                        <p:attrNameLst>
                                          <p:attrName>style.visibility</p:attrName>
                                        </p:attrNameLst>
                                      </p:cBhvr>
                                      <p:to>
                                        <p:strVal val="visible"/>
                                      </p:to>
                                    </p:set>
                                    <p:anim calcmode="lin" valueType="num">
                                      <p:cBhvr additive="base">
                                        <p:cTn dur="500" fill="hold" id="23"/>
                                        <p:tgtEl>
                                          <p:spTgt spid="1049005">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49005">
                                            <p:txEl>
                                              <p:pRg st="4" end="4"/>
                                            </p:txEl>
                                          </p:spTgt>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049005">
                                            <p:txEl>
                                              <p:pRg st="5" end="5"/>
                                            </p:txEl>
                                          </p:spTgt>
                                        </p:tgtEl>
                                        <p:attrNameLst>
                                          <p:attrName>style.visibility</p:attrName>
                                        </p:attrNameLst>
                                      </p:cBhvr>
                                      <p:to>
                                        <p:strVal val="visible"/>
                                      </p:to>
                                    </p:set>
                                    <p:anim calcmode="lin" valueType="num">
                                      <p:cBhvr additive="base">
                                        <p:cTn dur="500" fill="hold" id="27"/>
                                        <p:tgtEl>
                                          <p:spTgt spid="1049005">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10490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5"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459" name=""/>
        <p:cNvGrpSpPr/>
        <p:nvPr/>
      </p:nvGrpSpPr>
      <p:grpSpPr>
        <a:xfrm>
          <a:off x="0" y="0"/>
          <a:ext cx="0" cy="0"/>
          <a:chOff x="0" y="0"/>
          <a:chExt cx="0" cy="0"/>
        </a:xfrm>
      </p:grpSpPr>
      <p:sp>
        <p:nvSpPr>
          <p:cNvPr id="1049006" name="Title 1"/>
          <p:cNvSpPr>
            <a:spLocks noGrp="1"/>
          </p:cNvSpPr>
          <p:nvPr>
            <p:ph type="title"/>
          </p:nvPr>
        </p:nvSpPr>
        <p:spPr>
          <a:xfrm>
            <a:off x="734888" y="836712"/>
            <a:ext cx="7725544" cy="432048"/>
          </a:xfrm>
        </p:spPr>
        <p:txBody>
          <a:bodyPr>
            <a:noAutofit/>
          </a:bodyPr>
          <a:p>
            <a:r>
              <a:rPr dirty="0" sz="3600" i="1" lang="en-US"/>
              <a:t>Cont’d…</a:t>
            </a:r>
          </a:p>
        </p:txBody>
      </p:sp>
      <p:sp>
        <p:nvSpPr>
          <p:cNvPr id="1049007" name="Content Placeholder 2"/>
          <p:cNvSpPr>
            <a:spLocks noGrp="1"/>
          </p:cNvSpPr>
          <p:nvPr>
            <p:ph idx="1"/>
          </p:nvPr>
        </p:nvSpPr>
        <p:spPr>
          <a:xfrm>
            <a:off x="395536" y="1512168"/>
            <a:ext cx="8352928" cy="5157192"/>
          </a:xfrm>
        </p:spPr>
        <p:txBody>
          <a:bodyPr>
            <a:normAutofit/>
          </a:bodyPr>
          <a:p>
            <a:pPr>
              <a:lnSpc>
                <a:spcPct val="150000"/>
              </a:lnSpc>
            </a:pPr>
            <a:r>
              <a:rPr dirty="0" lang="en-US"/>
              <a:t>The </a:t>
            </a:r>
            <a:r>
              <a:rPr b="1" dirty="0" lang="en-US"/>
              <a:t>objective</a:t>
            </a:r>
            <a:r>
              <a:rPr dirty="0" lang="en-US"/>
              <a:t> of surgery is to </a:t>
            </a:r>
            <a:r>
              <a:rPr b="1" dirty="0" lang="en-US"/>
              <a:t>conserve as much extremity length as possible</a:t>
            </a:r>
            <a:r>
              <a:rPr dirty="0" lang="en-US"/>
              <a:t>. Preservation of knee and elbow joints is desired.</a:t>
            </a:r>
          </a:p>
          <a:p>
            <a:pPr>
              <a:lnSpc>
                <a:spcPct val="150000"/>
              </a:lnSpc>
            </a:pPr>
            <a:r>
              <a:rPr dirty="0" lang="en-US"/>
              <a:t>Most people who have a </a:t>
            </a:r>
            <a:r>
              <a:rPr b="1" dirty="0" lang="en-US"/>
              <a:t>hip disarticulation </a:t>
            </a:r>
            <a:r>
              <a:rPr dirty="0" lang="en-US"/>
              <a:t>amputation must rely on a wheelchair for mobility.</a:t>
            </a:r>
          </a:p>
          <a:p>
            <a:pPr>
              <a:lnSpc>
                <a:spcPct val="150000"/>
              </a:lnSpc>
            </a:pPr>
            <a:r>
              <a:rPr dirty="0" lang="en-US"/>
              <a:t>A </a:t>
            </a:r>
            <a:r>
              <a:rPr b="1" dirty="0" i="1" lang="en-US"/>
              <a:t>staged amputation </a:t>
            </a:r>
            <a:r>
              <a:rPr dirty="0" lang="en-US"/>
              <a:t>may be used when gangrene and infection exist</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07">
                                            <p:txEl>
                                              <p:pRg st="0" end="0"/>
                                            </p:txEl>
                                          </p:spTgt>
                                        </p:tgtEl>
                                        <p:attrNameLst>
                                          <p:attrName>style.visibility</p:attrName>
                                        </p:attrNameLst>
                                      </p:cBhvr>
                                      <p:to>
                                        <p:strVal val="visible"/>
                                      </p:to>
                                    </p:set>
                                    <p:animEffect transition="in" filter="wipe(down)">
                                      <p:cBhvr>
                                        <p:cTn dur="500" id="7"/>
                                        <p:tgtEl>
                                          <p:spTgt spid="1049007">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9007">
                                            <p:txEl>
                                              <p:pRg st="1" end="1"/>
                                            </p:txEl>
                                          </p:spTgt>
                                        </p:tgtEl>
                                        <p:attrNameLst>
                                          <p:attrName>style.visibility</p:attrName>
                                        </p:attrNameLst>
                                      </p:cBhvr>
                                      <p:to>
                                        <p:strVal val="visible"/>
                                      </p:to>
                                    </p:set>
                                    <p:animEffect transition="in" filter="wipe(down)">
                                      <p:cBhvr>
                                        <p:cTn dur="500" id="12"/>
                                        <p:tgtEl>
                                          <p:spTgt spid="1049007">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9007">
                                            <p:txEl>
                                              <p:pRg st="2" end="2"/>
                                            </p:txEl>
                                          </p:spTgt>
                                        </p:tgtEl>
                                        <p:attrNameLst>
                                          <p:attrName>style.visibility</p:attrName>
                                        </p:attrNameLst>
                                      </p:cBhvr>
                                      <p:to>
                                        <p:strVal val="visible"/>
                                      </p:to>
                                    </p:set>
                                    <p:animEffect transition="in" filter="wipe(down)">
                                      <p:cBhvr>
                                        <p:cTn dur="500" id="17"/>
                                        <p:tgtEl>
                                          <p:spTgt spid="10490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7"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460" name=""/>
        <p:cNvGrpSpPr/>
        <p:nvPr/>
      </p:nvGrpSpPr>
      <p:grpSpPr>
        <a:xfrm>
          <a:off x="0" y="0"/>
          <a:ext cx="0" cy="0"/>
          <a:chOff x="0" y="0"/>
          <a:chExt cx="0" cy="0"/>
        </a:xfrm>
      </p:grpSpPr>
      <p:sp>
        <p:nvSpPr>
          <p:cNvPr id="1049008" name="Title 1"/>
          <p:cNvSpPr>
            <a:spLocks noGrp="1"/>
          </p:cNvSpPr>
          <p:nvPr>
            <p:ph type="title"/>
          </p:nvPr>
        </p:nvSpPr>
        <p:spPr>
          <a:xfrm>
            <a:off x="755576" y="764704"/>
            <a:ext cx="7772400" cy="656108"/>
          </a:xfrm>
        </p:spPr>
        <p:txBody>
          <a:bodyPr/>
          <a:p>
            <a:r>
              <a:rPr dirty="0" sz="3600" i="1" lang="en-US"/>
              <a:t>Levels of Amputation</a:t>
            </a:r>
          </a:p>
        </p:txBody>
      </p:sp>
      <p:pic>
        <p:nvPicPr>
          <p:cNvPr id="2097200"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1115616" y="1556792"/>
            <a:ext cx="6768752" cy="5040560"/>
          </a:xfrm>
          <a:prstGeom prst="rect"/>
          <a:noFill/>
          <a:ln w="9525">
            <a:noFill/>
            <a:miter lim="800000"/>
            <a:headEnd/>
            <a:tailEnd/>
          </a:ln>
        </p:spPr>
      </p:pic>
    </p:spTree>
  </p:cSld>
  <p:clrMapOvr>
    <a:masterClrMapping/>
  </p:clrMapOvr>
  <p:transition>
    <p:blinds/>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2097200"/>
                                        </p:tgtEl>
                                        <p:attrNameLst>
                                          <p:attrName>style.visibility</p:attrName>
                                        </p:attrNameLst>
                                      </p:cBhvr>
                                      <p:to>
                                        <p:strVal val="visible"/>
                                      </p:to>
                                    </p:set>
                                    <p:animEffect transition="in" filter="fade">
                                      <p:cBhvr>
                                        <p:cTn dur="2000" id="7"/>
                                        <p:tgtEl>
                                          <p:spTgt spid="2097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9009" name="Content Placeholder 2"/>
          <p:cNvSpPr>
            <a:spLocks noGrp="1"/>
          </p:cNvSpPr>
          <p:nvPr>
            <p:ph idx="1"/>
          </p:nvPr>
        </p:nvSpPr>
        <p:spPr>
          <a:xfrm>
            <a:off x="467544" y="1628800"/>
            <a:ext cx="8136904" cy="4536504"/>
          </a:xfrm>
        </p:spPr>
        <p:txBody>
          <a:bodyPr>
            <a:normAutofit/>
          </a:bodyPr>
          <a:p>
            <a:pPr indent="-514350" marL="514350">
              <a:lnSpc>
                <a:spcPct val="150000"/>
              </a:lnSpc>
              <a:buFont typeface="Wingdings" pitchFamily="2" charset="2"/>
              <a:buChar char="q"/>
            </a:pPr>
            <a:r>
              <a:rPr dirty="0" sz="2600" lang="en-US"/>
              <a:t>Evaluate the neurovascular and functional status of the extremity, the nutritional status. </a:t>
            </a:r>
          </a:p>
          <a:p>
            <a:pPr indent="-514350" marL="514350">
              <a:lnSpc>
                <a:spcPct val="150000"/>
              </a:lnSpc>
              <a:buFont typeface="Wingdings" pitchFamily="2" charset="2"/>
              <a:buChar char="q"/>
            </a:pPr>
            <a:r>
              <a:rPr dirty="0" sz="2600" lang="en-US"/>
              <a:t>Any concurrent health problems </a:t>
            </a:r>
            <a:r>
              <a:rPr dirty="0" sz="2600" lang="en-US" err="1"/>
              <a:t>e.g</a:t>
            </a:r>
            <a:r>
              <a:rPr dirty="0" sz="2600" lang="en-US"/>
              <a:t>,  cardiac insufficiency, chronic respiratory problems, diabetes mellitus.</a:t>
            </a:r>
          </a:p>
          <a:p>
            <a:pPr indent="-514350" marL="514350">
              <a:lnSpc>
                <a:spcPct val="150000"/>
              </a:lnSpc>
              <a:buFont typeface="Wingdings" pitchFamily="2" charset="2"/>
              <a:buChar char="q"/>
            </a:pPr>
            <a:r>
              <a:rPr dirty="0" sz="2600" lang="en-US"/>
              <a:t>Assist the patient to undergo investigations, </a:t>
            </a:r>
            <a:r>
              <a:rPr dirty="0" sz="2600" lang="en-US" err="1"/>
              <a:t>i.e</a:t>
            </a:r>
            <a:r>
              <a:rPr dirty="0" sz="2600" lang="en-US"/>
              <a:t> blood grouping and cross-matching, blood culture</a:t>
            </a:r>
          </a:p>
        </p:txBody>
      </p:sp>
      <p:sp>
        <p:nvSpPr>
          <p:cNvPr id="1049010" name="Title 3"/>
          <p:cNvSpPr>
            <a:spLocks noGrp="1"/>
          </p:cNvSpPr>
          <p:nvPr>
            <p:ph type="title"/>
          </p:nvPr>
        </p:nvSpPr>
        <p:spPr>
          <a:xfrm>
            <a:off x="683568" y="692696"/>
            <a:ext cx="7772400" cy="728117"/>
          </a:xfrm>
        </p:spPr>
        <p:txBody>
          <a:bodyPr/>
          <a:p>
            <a:r>
              <a:rPr dirty="0" lang="en-US"/>
              <a:t>Pre-operative Care</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09">
                                            <p:txEl>
                                              <p:pRg st="0" end="0"/>
                                            </p:txEl>
                                          </p:spTgt>
                                        </p:tgtEl>
                                        <p:attrNameLst>
                                          <p:attrName>style.visibility</p:attrName>
                                        </p:attrNameLst>
                                      </p:cBhvr>
                                      <p:to>
                                        <p:strVal val="visible"/>
                                      </p:to>
                                    </p:set>
                                    <p:animEffect transition="in" filter="wipe(down)">
                                      <p:cBhvr>
                                        <p:cTn dur="500" id="7"/>
                                        <p:tgtEl>
                                          <p:spTgt spid="1049009">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9009">
                                            <p:txEl>
                                              <p:pRg st="1" end="1"/>
                                            </p:txEl>
                                          </p:spTgt>
                                        </p:tgtEl>
                                        <p:attrNameLst>
                                          <p:attrName>style.visibility</p:attrName>
                                        </p:attrNameLst>
                                      </p:cBhvr>
                                      <p:to>
                                        <p:strVal val="visible"/>
                                      </p:to>
                                    </p:set>
                                    <p:animEffect transition="in" filter="wipe(down)">
                                      <p:cBhvr>
                                        <p:cTn dur="500" id="12"/>
                                        <p:tgtEl>
                                          <p:spTgt spid="1049009">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9009">
                                            <p:txEl>
                                              <p:pRg st="2" end="2"/>
                                            </p:txEl>
                                          </p:spTgt>
                                        </p:tgtEl>
                                        <p:attrNameLst>
                                          <p:attrName>style.visibility</p:attrName>
                                        </p:attrNameLst>
                                      </p:cBhvr>
                                      <p:to>
                                        <p:strVal val="visible"/>
                                      </p:to>
                                    </p:set>
                                    <p:animEffect transition="in" filter="wipe(down)">
                                      <p:cBhvr>
                                        <p:cTn dur="500" id="17"/>
                                        <p:tgtEl>
                                          <p:spTgt spid="10490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9"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9011" name="Title 1"/>
          <p:cNvSpPr>
            <a:spLocks noGrp="1"/>
          </p:cNvSpPr>
          <p:nvPr>
            <p:ph type="title"/>
          </p:nvPr>
        </p:nvSpPr>
        <p:spPr>
          <a:xfrm>
            <a:off x="755576" y="764704"/>
            <a:ext cx="7772400" cy="584101"/>
          </a:xfrm>
        </p:spPr>
        <p:txBody>
          <a:bodyPr/>
          <a:p>
            <a:r>
              <a:rPr dirty="0" sz="3600" i="1" lang="en-US"/>
              <a:t>Cont’d…</a:t>
            </a:r>
          </a:p>
        </p:txBody>
      </p:sp>
      <p:sp>
        <p:nvSpPr>
          <p:cNvPr id="1049012" name="Content Placeholder 2"/>
          <p:cNvSpPr>
            <a:spLocks noGrp="1"/>
          </p:cNvSpPr>
          <p:nvPr>
            <p:ph idx="1"/>
          </p:nvPr>
        </p:nvSpPr>
        <p:spPr>
          <a:xfrm>
            <a:off x="467544" y="1490563"/>
            <a:ext cx="8424936" cy="5106789"/>
          </a:xfrm>
        </p:spPr>
        <p:txBody>
          <a:bodyPr/>
          <a:p>
            <a:pPr indent="-514350" marL="514350">
              <a:lnSpc>
                <a:spcPct val="150000"/>
              </a:lnSpc>
              <a:buFont typeface="Wingdings" pitchFamily="2" charset="2"/>
              <a:buChar char="q"/>
            </a:pPr>
            <a:r>
              <a:rPr dirty="0" sz="2600" lang="en-US"/>
              <a:t>Assesses the patient’s psychological status: emotional reaction, change in body image.</a:t>
            </a:r>
          </a:p>
          <a:p>
            <a:pPr indent="-514350" marL="514350">
              <a:lnSpc>
                <a:spcPct val="150000"/>
              </a:lnSpc>
              <a:buFont typeface="Wingdings" pitchFamily="2" charset="2"/>
              <a:buChar char="q"/>
            </a:pPr>
            <a:r>
              <a:rPr dirty="0" sz="2600" lang="en-US"/>
              <a:t>Always give good nutrition, high in vitamins and proteins </a:t>
            </a:r>
          </a:p>
          <a:p>
            <a:pPr indent="-514350" marL="514350">
              <a:lnSpc>
                <a:spcPct val="150000"/>
              </a:lnSpc>
              <a:buFont typeface="Wingdings" pitchFamily="2" charset="2"/>
              <a:buChar char="q"/>
            </a:pPr>
            <a:r>
              <a:rPr dirty="0" sz="2600" lang="en-US"/>
              <a:t>Correct and monitor </a:t>
            </a:r>
            <a:r>
              <a:rPr dirty="0" sz="2600" lang="en-US" err="1"/>
              <a:t>Hb</a:t>
            </a:r>
            <a:endParaRPr dirty="0" sz="2600" lang="en-US"/>
          </a:p>
          <a:p>
            <a:pPr indent="-514350" marL="514350">
              <a:lnSpc>
                <a:spcPct val="150000"/>
              </a:lnSpc>
              <a:buFont typeface="Wingdings" pitchFamily="2" charset="2"/>
              <a:buChar char="q"/>
            </a:pPr>
            <a:r>
              <a:rPr dirty="0" sz="2600" lang="en-US"/>
              <a:t>Teach the patient how to use assistive devices such as crutches </a:t>
            </a:r>
          </a:p>
          <a:p>
            <a:pPr indent="-514350" marL="514350">
              <a:lnSpc>
                <a:spcPct val="150000"/>
              </a:lnSpc>
              <a:buFont typeface="Wingdings" pitchFamily="2" charset="2"/>
              <a:buChar char="q"/>
            </a:pPr>
            <a:r>
              <a:rPr dirty="0" sz="2600" lang="en-US"/>
              <a:t>Involve the patient in exercise programs.</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12">
                                            <p:txEl>
                                              <p:pRg st="0" end="0"/>
                                            </p:txEl>
                                          </p:spTgt>
                                        </p:tgtEl>
                                        <p:attrNameLst>
                                          <p:attrName>style.visibility</p:attrName>
                                        </p:attrNameLst>
                                      </p:cBhvr>
                                      <p:to>
                                        <p:strVal val="visible"/>
                                      </p:to>
                                    </p:set>
                                    <p:anim calcmode="lin" valueType="num">
                                      <p:cBhvr additive="base">
                                        <p:cTn dur="1000" fill="hold" id="7"/>
                                        <p:tgtEl>
                                          <p:spTgt spid="1049012">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8"/>
                                        <p:tgtEl>
                                          <p:spTgt spid="1049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9012">
                                            <p:txEl>
                                              <p:pRg st="1" end="1"/>
                                            </p:txEl>
                                          </p:spTgt>
                                        </p:tgtEl>
                                        <p:attrNameLst>
                                          <p:attrName>style.visibility</p:attrName>
                                        </p:attrNameLst>
                                      </p:cBhvr>
                                      <p:to>
                                        <p:strVal val="visible"/>
                                      </p:to>
                                    </p:set>
                                    <p:anim calcmode="lin" valueType="num">
                                      <p:cBhvr additive="base">
                                        <p:cTn dur="1000" fill="hold" id="13"/>
                                        <p:tgtEl>
                                          <p:spTgt spid="1049012">
                                            <p:txEl>
                                              <p:pRg st="1" end="1"/>
                                            </p:txEl>
                                          </p:spTgt>
                                        </p:tgtEl>
                                        <p:attrNameLst>
                                          <p:attrName>ppt_x</p:attrName>
                                        </p:attrNameLst>
                                      </p:cBhvr>
                                      <p:tavLst>
                                        <p:tav tm="0">
                                          <p:val>
                                            <p:strVal val="#ppt_x"/>
                                          </p:val>
                                        </p:tav>
                                        <p:tav tm="100000">
                                          <p:val>
                                            <p:strVal val="#ppt_x"/>
                                          </p:val>
                                        </p:tav>
                                      </p:tavLst>
                                    </p:anim>
                                    <p:anim calcmode="lin" valueType="num">
                                      <p:cBhvr additive="base">
                                        <p:cTn dur="1000" fill="hold" id="14"/>
                                        <p:tgtEl>
                                          <p:spTgt spid="1049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9012">
                                            <p:txEl>
                                              <p:pRg st="2" end="2"/>
                                            </p:txEl>
                                          </p:spTgt>
                                        </p:tgtEl>
                                        <p:attrNameLst>
                                          <p:attrName>style.visibility</p:attrName>
                                        </p:attrNameLst>
                                      </p:cBhvr>
                                      <p:to>
                                        <p:strVal val="visible"/>
                                      </p:to>
                                    </p:set>
                                    <p:anim calcmode="lin" valueType="num">
                                      <p:cBhvr additive="base">
                                        <p:cTn dur="1000" fill="hold" id="19"/>
                                        <p:tgtEl>
                                          <p:spTgt spid="1049012">
                                            <p:txEl>
                                              <p:pRg st="2" end="2"/>
                                            </p:txEl>
                                          </p:spTgt>
                                        </p:tgtEl>
                                        <p:attrNameLst>
                                          <p:attrName>ppt_x</p:attrName>
                                        </p:attrNameLst>
                                      </p:cBhvr>
                                      <p:tavLst>
                                        <p:tav tm="0">
                                          <p:val>
                                            <p:strVal val="#ppt_x"/>
                                          </p:val>
                                        </p:tav>
                                        <p:tav tm="100000">
                                          <p:val>
                                            <p:strVal val="#ppt_x"/>
                                          </p:val>
                                        </p:tav>
                                      </p:tavLst>
                                    </p:anim>
                                    <p:anim calcmode="lin" valueType="num">
                                      <p:cBhvr additive="base">
                                        <p:cTn dur="1000" fill="hold" id="20"/>
                                        <p:tgtEl>
                                          <p:spTgt spid="1049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9012">
                                            <p:txEl>
                                              <p:pRg st="3" end="3"/>
                                            </p:txEl>
                                          </p:spTgt>
                                        </p:tgtEl>
                                        <p:attrNameLst>
                                          <p:attrName>style.visibility</p:attrName>
                                        </p:attrNameLst>
                                      </p:cBhvr>
                                      <p:to>
                                        <p:strVal val="visible"/>
                                      </p:to>
                                    </p:set>
                                    <p:anim calcmode="lin" valueType="num">
                                      <p:cBhvr additive="base">
                                        <p:cTn dur="1000" fill="hold" id="25"/>
                                        <p:tgtEl>
                                          <p:spTgt spid="1049012">
                                            <p:txEl>
                                              <p:pRg st="3" end="3"/>
                                            </p:txEl>
                                          </p:spTgt>
                                        </p:tgtEl>
                                        <p:attrNameLst>
                                          <p:attrName>ppt_x</p:attrName>
                                        </p:attrNameLst>
                                      </p:cBhvr>
                                      <p:tavLst>
                                        <p:tav tm="0">
                                          <p:val>
                                            <p:strVal val="#ppt_x"/>
                                          </p:val>
                                        </p:tav>
                                        <p:tav tm="100000">
                                          <p:val>
                                            <p:strVal val="#ppt_x"/>
                                          </p:val>
                                        </p:tav>
                                      </p:tavLst>
                                    </p:anim>
                                    <p:anim calcmode="lin" valueType="num">
                                      <p:cBhvr additive="base">
                                        <p:cTn dur="1000" fill="hold" id="26"/>
                                        <p:tgtEl>
                                          <p:spTgt spid="10490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9012">
                                            <p:txEl>
                                              <p:pRg st="4" end="4"/>
                                            </p:txEl>
                                          </p:spTgt>
                                        </p:tgtEl>
                                        <p:attrNameLst>
                                          <p:attrName>style.visibility</p:attrName>
                                        </p:attrNameLst>
                                      </p:cBhvr>
                                      <p:to>
                                        <p:strVal val="visible"/>
                                      </p:to>
                                    </p:set>
                                    <p:anim calcmode="lin" valueType="num">
                                      <p:cBhvr additive="base">
                                        <p:cTn dur="1000" fill="hold" id="31"/>
                                        <p:tgtEl>
                                          <p:spTgt spid="1049012">
                                            <p:txEl>
                                              <p:pRg st="4" end="4"/>
                                            </p:txEl>
                                          </p:spTgt>
                                        </p:tgtEl>
                                        <p:attrNameLst>
                                          <p:attrName>ppt_x</p:attrName>
                                        </p:attrNameLst>
                                      </p:cBhvr>
                                      <p:tavLst>
                                        <p:tav tm="0">
                                          <p:val>
                                            <p:strVal val="#ppt_x"/>
                                          </p:val>
                                        </p:tav>
                                        <p:tav tm="100000">
                                          <p:val>
                                            <p:strVal val="#ppt_x"/>
                                          </p:val>
                                        </p:tav>
                                      </p:tavLst>
                                    </p:anim>
                                    <p:anim calcmode="lin" valueType="num">
                                      <p:cBhvr additive="base">
                                        <p:cTn dur="1000" fill="hold" id="32"/>
                                        <p:tgtEl>
                                          <p:spTgt spid="10490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2"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463" name=""/>
        <p:cNvGrpSpPr/>
        <p:nvPr/>
      </p:nvGrpSpPr>
      <p:grpSpPr>
        <a:xfrm>
          <a:off x="0" y="0"/>
          <a:ext cx="0" cy="0"/>
          <a:chOff x="0" y="0"/>
          <a:chExt cx="0" cy="0"/>
        </a:xfrm>
      </p:grpSpPr>
      <p:sp>
        <p:nvSpPr>
          <p:cNvPr id="1049013" name="Content Placeholder 2"/>
          <p:cNvSpPr>
            <a:spLocks noGrp="1"/>
          </p:cNvSpPr>
          <p:nvPr>
            <p:ph idx="1"/>
          </p:nvPr>
        </p:nvSpPr>
        <p:spPr>
          <a:xfrm>
            <a:off x="467544" y="1656184"/>
            <a:ext cx="8568952" cy="5013176"/>
          </a:xfrm>
        </p:spPr>
        <p:txBody>
          <a:bodyPr>
            <a:normAutofit/>
          </a:bodyPr>
          <a:p>
            <a:pPr>
              <a:lnSpc>
                <a:spcPct val="110000"/>
              </a:lnSpc>
            </a:pPr>
            <a:r>
              <a:rPr dirty="0" lang="en-US"/>
              <a:t>Control surgical pain with </a:t>
            </a:r>
            <a:r>
              <a:rPr dirty="0" lang="en-US" err="1"/>
              <a:t>opioid</a:t>
            </a:r>
            <a:r>
              <a:rPr dirty="0" lang="en-US"/>
              <a:t> analgesics i.e. </a:t>
            </a:r>
            <a:r>
              <a:rPr dirty="0" lang="en-US" err="1"/>
              <a:t>pethidine</a:t>
            </a:r>
            <a:r>
              <a:rPr dirty="0" lang="en-US"/>
              <a:t> </a:t>
            </a:r>
          </a:p>
          <a:p>
            <a:pPr>
              <a:lnSpc>
                <a:spcPct val="110000"/>
              </a:lnSpc>
            </a:pPr>
            <a:r>
              <a:rPr dirty="0" lang="en-US"/>
              <a:t>Closely monitor pt for hemorrhages, vital signs fluctuations</a:t>
            </a:r>
          </a:p>
          <a:p>
            <a:pPr>
              <a:lnSpc>
                <a:spcPct val="110000"/>
              </a:lnSpc>
            </a:pPr>
            <a:r>
              <a:rPr dirty="0" lang="en-US"/>
              <a:t>Ensure good wound drainage, proper wound dressing</a:t>
            </a:r>
          </a:p>
          <a:p>
            <a:pPr>
              <a:lnSpc>
                <a:spcPct val="110000"/>
              </a:lnSpc>
            </a:pPr>
            <a:r>
              <a:rPr dirty="0" lang="en-US"/>
              <a:t>Administration of antibiotics to decrease sepsis</a:t>
            </a:r>
          </a:p>
          <a:p>
            <a:pPr>
              <a:lnSpc>
                <a:spcPct val="110000"/>
              </a:lnSpc>
            </a:pPr>
            <a:r>
              <a:rPr dirty="0" lang="en-US"/>
              <a:t>Physiotherapy to prevent the development of contractures. </a:t>
            </a:r>
          </a:p>
        </p:txBody>
      </p:sp>
      <p:sp>
        <p:nvSpPr>
          <p:cNvPr id="1049014" name="Title 3"/>
          <p:cNvSpPr>
            <a:spLocks noGrp="1"/>
          </p:cNvSpPr>
          <p:nvPr>
            <p:ph type="title"/>
          </p:nvPr>
        </p:nvSpPr>
        <p:spPr>
          <a:xfrm>
            <a:off x="755576" y="684659"/>
            <a:ext cx="7772400" cy="800125"/>
          </a:xfrm>
        </p:spPr>
        <p:txBody>
          <a:bodyPr/>
          <a:p>
            <a:r>
              <a:rPr dirty="0" lang="en-US"/>
              <a:t>Post-operative Care</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13">
                                            <p:txEl>
                                              <p:pRg st="0" end="0"/>
                                            </p:txEl>
                                          </p:spTgt>
                                        </p:tgtEl>
                                        <p:attrNameLst>
                                          <p:attrName>style.visibility</p:attrName>
                                        </p:attrNameLst>
                                      </p:cBhvr>
                                      <p:to>
                                        <p:strVal val="visible"/>
                                      </p:to>
                                    </p:set>
                                    <p:animEffect transition="in" filter="wipe(down)">
                                      <p:cBhvr>
                                        <p:cTn dur="500" id="7"/>
                                        <p:tgtEl>
                                          <p:spTgt spid="1049013">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9013">
                                            <p:txEl>
                                              <p:pRg st="1" end="1"/>
                                            </p:txEl>
                                          </p:spTgt>
                                        </p:tgtEl>
                                        <p:attrNameLst>
                                          <p:attrName>style.visibility</p:attrName>
                                        </p:attrNameLst>
                                      </p:cBhvr>
                                      <p:to>
                                        <p:strVal val="visible"/>
                                      </p:to>
                                    </p:set>
                                    <p:animEffect transition="in" filter="wipe(down)">
                                      <p:cBhvr>
                                        <p:cTn dur="500" id="12"/>
                                        <p:tgtEl>
                                          <p:spTgt spid="1049013">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9013">
                                            <p:txEl>
                                              <p:pRg st="2" end="2"/>
                                            </p:txEl>
                                          </p:spTgt>
                                        </p:tgtEl>
                                        <p:attrNameLst>
                                          <p:attrName>style.visibility</p:attrName>
                                        </p:attrNameLst>
                                      </p:cBhvr>
                                      <p:to>
                                        <p:strVal val="visible"/>
                                      </p:to>
                                    </p:set>
                                    <p:animEffect transition="in" filter="wipe(down)">
                                      <p:cBhvr>
                                        <p:cTn dur="500" id="17"/>
                                        <p:tgtEl>
                                          <p:spTgt spid="1049013">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9013">
                                            <p:txEl>
                                              <p:pRg st="3" end="3"/>
                                            </p:txEl>
                                          </p:spTgt>
                                        </p:tgtEl>
                                        <p:attrNameLst>
                                          <p:attrName>style.visibility</p:attrName>
                                        </p:attrNameLst>
                                      </p:cBhvr>
                                      <p:to>
                                        <p:strVal val="visible"/>
                                      </p:to>
                                    </p:set>
                                    <p:animEffect transition="in" filter="wipe(down)">
                                      <p:cBhvr>
                                        <p:cTn dur="500" id="22"/>
                                        <p:tgtEl>
                                          <p:spTgt spid="1049013">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9013">
                                            <p:txEl>
                                              <p:pRg st="4" end="4"/>
                                            </p:txEl>
                                          </p:spTgt>
                                        </p:tgtEl>
                                        <p:attrNameLst>
                                          <p:attrName>style.visibility</p:attrName>
                                        </p:attrNameLst>
                                      </p:cBhvr>
                                      <p:to>
                                        <p:strVal val="visible"/>
                                      </p:to>
                                    </p:set>
                                    <p:animEffect transition="in" filter="wipe(down)">
                                      <p:cBhvr>
                                        <p:cTn dur="500" id="27"/>
                                        <p:tgtEl>
                                          <p:spTgt spid="10490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a:off x="0" y="0"/>
          <a:ext cx="0" cy="0"/>
          <a:chOff x="0" y="0"/>
          <a:chExt cx="0" cy="0"/>
        </a:xfrm>
      </p:grpSpPr>
      <p:sp>
        <p:nvSpPr>
          <p:cNvPr id="1049015" name="Title 1"/>
          <p:cNvSpPr>
            <a:spLocks noGrp="1"/>
          </p:cNvSpPr>
          <p:nvPr>
            <p:ph type="title"/>
          </p:nvPr>
        </p:nvSpPr>
        <p:spPr>
          <a:xfrm>
            <a:off x="734888" y="864096"/>
            <a:ext cx="7581528" cy="476672"/>
          </a:xfrm>
        </p:spPr>
        <p:txBody>
          <a:bodyPr>
            <a:noAutofit/>
          </a:bodyPr>
          <a:p>
            <a:r>
              <a:rPr dirty="0" sz="3600" i="1" lang="en-US"/>
              <a:t>Cont’d…</a:t>
            </a:r>
          </a:p>
        </p:txBody>
      </p:sp>
      <p:sp>
        <p:nvSpPr>
          <p:cNvPr id="1049016" name="Content Placeholder 2"/>
          <p:cNvSpPr>
            <a:spLocks noGrp="1"/>
          </p:cNvSpPr>
          <p:nvPr>
            <p:ph idx="1"/>
          </p:nvPr>
        </p:nvSpPr>
        <p:spPr>
          <a:xfrm>
            <a:off x="395536" y="1484784"/>
            <a:ext cx="8424936" cy="5068416"/>
          </a:xfrm>
        </p:spPr>
        <p:txBody>
          <a:bodyPr>
            <a:noAutofit/>
          </a:bodyPr>
          <a:p>
            <a:pPr>
              <a:lnSpc>
                <a:spcPct val="120000"/>
              </a:lnSpc>
            </a:pPr>
            <a:r>
              <a:rPr dirty="0" lang="en-US"/>
              <a:t>Care of the skin at the stump area, </a:t>
            </a:r>
          </a:p>
          <a:p>
            <a:pPr>
              <a:lnSpc>
                <a:spcPct val="120000"/>
              </a:lnSpc>
            </a:pPr>
            <a:r>
              <a:rPr dirty="0" lang="en-US"/>
              <a:t>Enhance physical mobility by muscle strengthening and ROM exercise, position changes, elevation.</a:t>
            </a:r>
          </a:p>
          <a:p>
            <a:pPr>
              <a:lnSpc>
                <a:spcPct val="120000"/>
              </a:lnSpc>
            </a:pPr>
            <a:r>
              <a:rPr dirty="0" lang="en-US"/>
              <a:t>Enhance healing: gentle handling of the residual limb, control of residual limb edema(rigid or soft compression dressings), and use of aseptic technique in wound care to avoid infection.</a:t>
            </a:r>
          </a:p>
          <a:p>
            <a:pPr>
              <a:lnSpc>
                <a:spcPct val="120000"/>
              </a:lnSpc>
            </a:pPr>
            <a:r>
              <a:rPr dirty="0" lang="en-US"/>
              <a:t>Education on use of prostheses.</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16">
                                            <p:txEl>
                                              <p:pRg st="0" end="0"/>
                                            </p:txEl>
                                          </p:spTgt>
                                        </p:tgtEl>
                                        <p:attrNameLst>
                                          <p:attrName>style.visibility</p:attrName>
                                        </p:attrNameLst>
                                      </p:cBhvr>
                                      <p:to>
                                        <p:strVal val="visible"/>
                                      </p:to>
                                    </p:set>
                                    <p:animEffect transition="in" filter="wipe(down)">
                                      <p:cBhvr>
                                        <p:cTn dur="500" id="7"/>
                                        <p:tgtEl>
                                          <p:spTgt spid="1049016">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9016">
                                            <p:txEl>
                                              <p:pRg st="1" end="1"/>
                                            </p:txEl>
                                          </p:spTgt>
                                        </p:tgtEl>
                                        <p:attrNameLst>
                                          <p:attrName>style.visibility</p:attrName>
                                        </p:attrNameLst>
                                      </p:cBhvr>
                                      <p:to>
                                        <p:strVal val="visible"/>
                                      </p:to>
                                    </p:set>
                                    <p:animEffect transition="in" filter="wipe(down)">
                                      <p:cBhvr>
                                        <p:cTn dur="500" id="12"/>
                                        <p:tgtEl>
                                          <p:spTgt spid="1049016">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9016">
                                            <p:txEl>
                                              <p:pRg st="2" end="2"/>
                                            </p:txEl>
                                          </p:spTgt>
                                        </p:tgtEl>
                                        <p:attrNameLst>
                                          <p:attrName>style.visibility</p:attrName>
                                        </p:attrNameLst>
                                      </p:cBhvr>
                                      <p:to>
                                        <p:strVal val="visible"/>
                                      </p:to>
                                    </p:set>
                                    <p:animEffect transition="in" filter="wipe(down)">
                                      <p:cBhvr>
                                        <p:cTn dur="500" id="17"/>
                                        <p:tgtEl>
                                          <p:spTgt spid="1049016">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9016">
                                            <p:txEl>
                                              <p:pRg st="3" end="3"/>
                                            </p:txEl>
                                          </p:spTgt>
                                        </p:tgtEl>
                                        <p:attrNameLst>
                                          <p:attrName>style.visibility</p:attrName>
                                        </p:attrNameLst>
                                      </p:cBhvr>
                                      <p:to>
                                        <p:strVal val="visible"/>
                                      </p:to>
                                    </p:set>
                                    <p:animEffect transition="in" filter="wipe(down)">
                                      <p:cBhvr>
                                        <p:cTn dur="500" id="22"/>
                                        <p:tgtEl>
                                          <p:spTgt spid="10490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606" name="Title 1"/>
          <p:cNvSpPr>
            <a:spLocks noGrp="1"/>
          </p:cNvSpPr>
          <p:nvPr>
            <p:ph type="title"/>
          </p:nvPr>
        </p:nvSpPr>
        <p:spPr>
          <a:xfrm>
            <a:off x="838200" y="381000"/>
            <a:ext cx="7772400" cy="1143000"/>
          </a:xfrm>
        </p:spPr>
        <p:txBody>
          <a:bodyPr/>
          <a:p>
            <a:r>
              <a:rPr dirty="0" lang="en-US"/>
              <a:t>Course Outline</a:t>
            </a:r>
          </a:p>
        </p:txBody>
      </p:sp>
      <p:sp>
        <p:nvSpPr>
          <p:cNvPr id="1048607" name="Content Placeholder 2"/>
          <p:cNvSpPr>
            <a:spLocks noGrp="1"/>
          </p:cNvSpPr>
          <p:nvPr>
            <p:ph idx="1"/>
          </p:nvPr>
        </p:nvSpPr>
        <p:spPr>
          <a:xfrm>
            <a:off x="533400" y="1600200"/>
            <a:ext cx="8229600" cy="4953000"/>
          </a:xfrm>
        </p:spPr>
        <p:txBody>
          <a:bodyPr>
            <a:noAutofit/>
          </a:bodyPr>
          <a:p>
            <a:r>
              <a:rPr b="1" dirty="0" lang="en-US"/>
              <a:t>Review of Anatomy and Physiology </a:t>
            </a:r>
            <a:r>
              <a:rPr dirty="0" lang="en-US"/>
              <a:t>of musculoskeletal system: bone, joints, muscles</a:t>
            </a:r>
          </a:p>
          <a:p>
            <a:r>
              <a:rPr b="1" dirty="0" lang="en-US"/>
              <a:t>Disorders of the spine; </a:t>
            </a:r>
            <a:r>
              <a:rPr dirty="0" lang="en-US"/>
              <a:t>scoliosis, </a:t>
            </a:r>
            <a:r>
              <a:rPr dirty="0" lang="en-US" err="1"/>
              <a:t>kyphosis</a:t>
            </a:r>
            <a:r>
              <a:rPr dirty="0" lang="en-US"/>
              <a:t>, lumbar </a:t>
            </a:r>
            <a:r>
              <a:rPr dirty="0" lang="en-US" err="1"/>
              <a:t>lordosis</a:t>
            </a:r>
            <a:endParaRPr dirty="0" lang="en-US"/>
          </a:p>
          <a:p>
            <a:r>
              <a:rPr b="1" dirty="0" lang="en-US"/>
              <a:t>Metabolic disorders of the bone: </a:t>
            </a:r>
            <a:r>
              <a:rPr dirty="0" lang="en-US"/>
              <a:t>Osteoporosis, </a:t>
            </a:r>
            <a:r>
              <a:rPr dirty="0" lang="en-US" err="1"/>
              <a:t>Osteomalacia</a:t>
            </a:r>
            <a:endParaRPr dirty="0" lang="en-US"/>
          </a:p>
          <a:p>
            <a:r>
              <a:rPr b="1" dirty="0" lang="en-US"/>
              <a:t>Infections; </a:t>
            </a:r>
            <a:r>
              <a:rPr dirty="0" lang="en-US" err="1"/>
              <a:t>Osteomylitis</a:t>
            </a:r>
            <a:endParaRPr dirty="0" lang="en-US"/>
          </a:p>
          <a:p>
            <a:r>
              <a:rPr b="1" dirty="0" lang="en-US"/>
              <a:t>Bone tumors; </a:t>
            </a:r>
            <a:r>
              <a:rPr dirty="0" lang="en-US"/>
              <a:t>benign and malignant </a:t>
            </a:r>
          </a:p>
          <a:p>
            <a:r>
              <a:rPr b="1" dirty="0" lang="en-US"/>
              <a:t>Fractures; </a:t>
            </a:r>
            <a:r>
              <a:rPr dirty="0" lang="en-US"/>
              <a:t>types, modalities of care</a:t>
            </a:r>
          </a:p>
          <a:p>
            <a:r>
              <a:rPr b="1" dirty="0" lang="en-US"/>
              <a:t>Soft tissue and joint </a:t>
            </a:r>
            <a:r>
              <a:rPr dirty="0" lang="en-US"/>
              <a:t>injuries.</a:t>
            </a:r>
            <a:endParaRPr b="1" dirty="0" lang="en-US"/>
          </a:p>
          <a:p>
            <a:endParaRPr b="1" dirty="0" lang="en-US"/>
          </a:p>
          <a:p>
            <a:endParaRPr b="1"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644" name="Title 1"/>
          <p:cNvSpPr>
            <a:spLocks noGrp="1"/>
          </p:cNvSpPr>
          <p:nvPr>
            <p:ph type="title"/>
          </p:nvPr>
        </p:nvSpPr>
        <p:spPr>
          <a:xfrm>
            <a:off x="762000" y="533400"/>
            <a:ext cx="8229600" cy="914400"/>
          </a:xfrm>
          <a:noFill/>
        </p:spPr>
        <p:style>
          <a:lnRef idx="0">
            <a:schemeClr val="dk1"/>
          </a:lnRef>
          <a:fillRef idx="3">
            <a:schemeClr val="dk1"/>
          </a:fillRef>
          <a:effectRef idx="3">
            <a:schemeClr val="dk1"/>
          </a:effectRef>
          <a:fontRef idx="minor">
            <a:schemeClr val="lt1"/>
          </a:fontRef>
        </p:style>
        <p:txBody>
          <a:bodyPr/>
          <a:p>
            <a:r>
              <a:rPr b="1" dirty="0" lang="en-US">
                <a:solidFill>
                  <a:schemeClr val="tx2"/>
                </a:solidFill>
              </a:rPr>
              <a:t>Process of Fracture Healing</a:t>
            </a:r>
          </a:p>
        </p:txBody>
      </p:sp>
      <p:sp>
        <p:nvSpPr>
          <p:cNvPr id="1048645" name="Content Placeholder 2"/>
          <p:cNvSpPr>
            <a:spLocks noGrp="1"/>
          </p:cNvSpPr>
          <p:nvPr>
            <p:ph idx="1"/>
          </p:nvPr>
        </p:nvSpPr>
        <p:spPr>
          <a:xfrm>
            <a:off x="533400" y="1752600"/>
            <a:ext cx="8229600" cy="4876800"/>
          </a:xfrm>
        </p:spPr>
        <p:txBody>
          <a:bodyPr>
            <a:normAutofit/>
          </a:bodyPr>
          <a:p>
            <a:pPr indent="-514350" marL="514350">
              <a:buFont typeface="+mj-lt"/>
              <a:buAutoNum type="alphaLcPeriod"/>
            </a:pPr>
            <a:r>
              <a:rPr b="1" dirty="0" i="1" lang="en-US"/>
              <a:t>Hematoma and inflammation</a:t>
            </a:r>
            <a:r>
              <a:rPr dirty="0" i="1" lang="en-US"/>
              <a:t>: </a:t>
            </a:r>
            <a:r>
              <a:rPr dirty="0" lang="en-US"/>
              <a:t>After injury there is bleeding into the injured tissue (hematoma). Macrophages invade then </a:t>
            </a:r>
            <a:r>
              <a:rPr dirty="0" lang="en-US" err="1"/>
              <a:t>debride</a:t>
            </a:r>
            <a:r>
              <a:rPr dirty="0" lang="en-US"/>
              <a:t> the area causing inflammation, swelling, and pain.</a:t>
            </a:r>
          </a:p>
          <a:p>
            <a:pPr indent="-514350" marL="514350">
              <a:buFont typeface="+mj-lt"/>
              <a:buAutoNum type="alphaLcPeriod"/>
            </a:pPr>
            <a:endParaRPr dirty="0" lang="en-US"/>
          </a:p>
          <a:p>
            <a:pPr indent="-514350" marL="514350">
              <a:buFont typeface="+mj-lt"/>
              <a:buAutoNum type="alphaLcPeriod"/>
            </a:pPr>
            <a:r>
              <a:rPr b="1" dirty="0" i="1" lang="en-US"/>
              <a:t>Angiogenesis and cartilage formation</a:t>
            </a:r>
            <a:r>
              <a:rPr dirty="0" i="1" lang="en-US"/>
              <a:t>: </a:t>
            </a:r>
            <a:r>
              <a:rPr dirty="0" lang="en-US"/>
              <a:t>Under the influence of  signaling molecules, cell proliferation and differentiation occur. Blood vessels and cartilage overlie the fracture.</a:t>
            </a:r>
          </a:p>
        </p:txBody>
      </p:sp>
    </p:spTree>
  </p:cSld>
  <p:clrMapOvr>
    <a:masterClrMapping/>
  </p:clrMapOvr>
  <p:transition>
    <p:wheel spokes="8"/>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sp>
        <p:nvSpPr>
          <p:cNvPr id="1049017" name="Title 1"/>
          <p:cNvSpPr>
            <a:spLocks noGrp="1"/>
          </p:cNvSpPr>
          <p:nvPr>
            <p:ph type="title"/>
          </p:nvPr>
        </p:nvSpPr>
        <p:spPr>
          <a:xfrm>
            <a:off x="755576" y="836712"/>
            <a:ext cx="7772400" cy="584100"/>
          </a:xfrm>
        </p:spPr>
        <p:txBody>
          <a:bodyPr/>
          <a:p>
            <a:r>
              <a:rPr dirty="0" sz="3600" i="1" lang="en-US"/>
              <a:t>Cont’d…</a:t>
            </a:r>
          </a:p>
        </p:txBody>
      </p:sp>
      <p:sp>
        <p:nvSpPr>
          <p:cNvPr id="1049018" name="Content Placeholder 2"/>
          <p:cNvSpPr>
            <a:spLocks noGrp="1"/>
          </p:cNvSpPr>
          <p:nvPr>
            <p:ph idx="1"/>
          </p:nvPr>
        </p:nvSpPr>
        <p:spPr>
          <a:xfrm>
            <a:off x="395536" y="1412776"/>
            <a:ext cx="8291264" cy="4896544"/>
          </a:xfrm>
        </p:spPr>
        <p:txBody>
          <a:bodyPr/>
          <a:p>
            <a:pPr>
              <a:lnSpc>
                <a:spcPct val="120000"/>
              </a:lnSpc>
            </a:pPr>
            <a:r>
              <a:rPr dirty="0" lang="en-US"/>
              <a:t>Monitor for potential complication i.e. infections</a:t>
            </a:r>
          </a:p>
          <a:p>
            <a:pPr>
              <a:lnSpc>
                <a:spcPct val="120000"/>
              </a:lnSpc>
            </a:pPr>
            <a:r>
              <a:rPr dirty="0" lang="en-US"/>
              <a:t>Rehabilitation of the patient</a:t>
            </a:r>
          </a:p>
          <a:p>
            <a:pPr lvl="1">
              <a:lnSpc>
                <a:spcPct val="120000"/>
              </a:lnSpc>
            </a:pPr>
            <a:r>
              <a:rPr dirty="0" sz="2800" lang="en-US"/>
              <a:t>psychological support in accepting the sudden change in body image </a:t>
            </a:r>
          </a:p>
          <a:p>
            <a:pPr lvl="1">
              <a:lnSpc>
                <a:spcPct val="120000"/>
              </a:lnSpc>
            </a:pPr>
            <a:r>
              <a:rPr dirty="0" sz="2800" lang="en-US"/>
              <a:t>The patient is encouraged to be an active participant in self-care. </a:t>
            </a:r>
          </a:p>
          <a:p>
            <a:pPr lvl="1">
              <a:lnSpc>
                <a:spcPct val="120000"/>
              </a:lnSpc>
            </a:pPr>
            <a:r>
              <a:rPr dirty="0" sz="2800" lang="en-US"/>
              <a:t>dealing with the stresses of hospitalization, </a:t>
            </a:r>
          </a:p>
          <a:p>
            <a:pPr lvl="1">
              <a:lnSpc>
                <a:spcPct val="120000"/>
              </a:lnSpc>
            </a:pPr>
            <a:r>
              <a:rPr dirty="0" sz="2800" lang="en-US"/>
              <a:t>Modification of lifestyle. </a:t>
            </a:r>
          </a:p>
        </p:txBody>
      </p:sp>
    </p:spTree>
  </p:cSld>
  <p:clrMapOvr>
    <a:masterClrMapping/>
  </p:clrMapOvr>
  <p:transition>
    <p:pull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18">
                                            <p:txEl>
                                              <p:pRg st="0" end="0"/>
                                            </p:txEl>
                                          </p:spTgt>
                                        </p:tgtEl>
                                        <p:attrNameLst>
                                          <p:attrName>style.visibility</p:attrName>
                                        </p:attrNameLst>
                                      </p:cBhvr>
                                      <p:to>
                                        <p:strVal val="visible"/>
                                      </p:to>
                                    </p:set>
                                    <p:animEffect transition="in" filter="wipe(down)">
                                      <p:cBhvr>
                                        <p:cTn dur="500" id="7"/>
                                        <p:tgtEl>
                                          <p:spTgt spid="1049018">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9018">
                                            <p:txEl>
                                              <p:pRg st="1" end="1"/>
                                            </p:txEl>
                                          </p:spTgt>
                                        </p:tgtEl>
                                        <p:attrNameLst>
                                          <p:attrName>style.visibility</p:attrName>
                                        </p:attrNameLst>
                                      </p:cBhvr>
                                      <p:to>
                                        <p:strVal val="visible"/>
                                      </p:to>
                                    </p:set>
                                    <p:animEffect transition="in" filter="wipe(down)">
                                      <p:cBhvr>
                                        <p:cTn dur="500" id="12"/>
                                        <p:tgtEl>
                                          <p:spTgt spid="1049018">
                                            <p:txEl>
                                              <p:pRg st="1" end="1"/>
                                            </p:txEl>
                                          </p:spTgt>
                                        </p:tgtEl>
                                      </p:cBhvr>
                                    </p:animEffect>
                                  </p:childTnLst>
                                </p:cTn>
                              </p:par>
                              <p:par>
                                <p:cTn fill="hold" grpId="0" id="13" nodeType="withEffect" presetClass="entr" presetID="22" presetSubtype="4">
                                  <p:stCondLst>
                                    <p:cond delay="0"/>
                                  </p:stCondLst>
                                  <p:childTnLst>
                                    <p:set>
                                      <p:cBhvr>
                                        <p:cTn dur="1" fill="hold" id="14">
                                          <p:stCondLst>
                                            <p:cond delay="0"/>
                                          </p:stCondLst>
                                        </p:cTn>
                                        <p:tgtEl>
                                          <p:spTgt spid="1049018">
                                            <p:txEl>
                                              <p:pRg st="2" end="2"/>
                                            </p:txEl>
                                          </p:spTgt>
                                        </p:tgtEl>
                                        <p:attrNameLst>
                                          <p:attrName>style.visibility</p:attrName>
                                        </p:attrNameLst>
                                      </p:cBhvr>
                                      <p:to>
                                        <p:strVal val="visible"/>
                                      </p:to>
                                    </p:set>
                                    <p:animEffect transition="in" filter="wipe(down)">
                                      <p:cBhvr>
                                        <p:cTn dur="500" id="15"/>
                                        <p:tgtEl>
                                          <p:spTgt spid="1049018">
                                            <p:txEl>
                                              <p:pRg st="2" end="2"/>
                                            </p:txEl>
                                          </p:spTgt>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1049018">
                                            <p:txEl>
                                              <p:pRg st="3" end="3"/>
                                            </p:txEl>
                                          </p:spTgt>
                                        </p:tgtEl>
                                        <p:attrNameLst>
                                          <p:attrName>style.visibility</p:attrName>
                                        </p:attrNameLst>
                                      </p:cBhvr>
                                      <p:to>
                                        <p:strVal val="visible"/>
                                      </p:to>
                                    </p:set>
                                    <p:animEffect transition="in" filter="wipe(down)">
                                      <p:cBhvr>
                                        <p:cTn dur="500" id="18"/>
                                        <p:tgtEl>
                                          <p:spTgt spid="1049018">
                                            <p:txEl>
                                              <p:pRg st="3" end="3"/>
                                            </p:txEl>
                                          </p:spTgt>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1049018">
                                            <p:txEl>
                                              <p:pRg st="4" end="4"/>
                                            </p:txEl>
                                          </p:spTgt>
                                        </p:tgtEl>
                                        <p:attrNameLst>
                                          <p:attrName>style.visibility</p:attrName>
                                        </p:attrNameLst>
                                      </p:cBhvr>
                                      <p:to>
                                        <p:strVal val="visible"/>
                                      </p:to>
                                    </p:set>
                                    <p:animEffect transition="in" filter="wipe(down)">
                                      <p:cBhvr>
                                        <p:cTn dur="500" id="21"/>
                                        <p:tgtEl>
                                          <p:spTgt spid="1049018">
                                            <p:txEl>
                                              <p:pRg st="4" end="4"/>
                                            </p:txEl>
                                          </p:spTgt>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1049018">
                                            <p:txEl>
                                              <p:pRg st="5" end="5"/>
                                            </p:txEl>
                                          </p:spTgt>
                                        </p:tgtEl>
                                        <p:attrNameLst>
                                          <p:attrName>style.visibility</p:attrName>
                                        </p:attrNameLst>
                                      </p:cBhvr>
                                      <p:to>
                                        <p:strVal val="visible"/>
                                      </p:to>
                                    </p:set>
                                    <p:animEffect transition="in" filter="wipe(down)">
                                      <p:cBhvr>
                                        <p:cTn dur="500" id="24"/>
                                        <p:tgtEl>
                                          <p:spTgt spid="10490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8"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9019" name="Title 1"/>
          <p:cNvSpPr>
            <a:spLocks noGrp="1"/>
          </p:cNvSpPr>
          <p:nvPr>
            <p:ph type="title"/>
          </p:nvPr>
        </p:nvSpPr>
        <p:spPr>
          <a:xfrm>
            <a:off x="755576" y="836712"/>
            <a:ext cx="7772400" cy="648072"/>
          </a:xfrm>
        </p:spPr>
        <p:txBody>
          <a:bodyPr>
            <a:normAutofit/>
          </a:bodyPr>
          <a:p>
            <a:r>
              <a:rPr dirty="0" sz="3600" i="1" lang="en-US"/>
              <a:t>Complications:</a:t>
            </a:r>
            <a:endParaRPr dirty="0" sz="3600" i="1" lang="fr-FR"/>
          </a:p>
        </p:txBody>
      </p:sp>
      <p:sp>
        <p:nvSpPr>
          <p:cNvPr id="1049020" name="Content Placeholder 2"/>
          <p:cNvSpPr>
            <a:spLocks noGrp="1"/>
          </p:cNvSpPr>
          <p:nvPr>
            <p:ph idx="1"/>
          </p:nvPr>
        </p:nvSpPr>
        <p:spPr>
          <a:xfrm>
            <a:off x="533400" y="1524000"/>
            <a:ext cx="7422976" cy="4525963"/>
          </a:xfrm>
        </p:spPr>
        <p:txBody>
          <a:bodyPr/>
          <a:p>
            <a:pPr indent="-514350" marL="514350">
              <a:lnSpc>
                <a:spcPct val="150000"/>
              </a:lnSpc>
              <a:buNone/>
            </a:pPr>
            <a:r>
              <a:rPr dirty="0" lang="en-US"/>
              <a:t>They include </a:t>
            </a:r>
          </a:p>
          <a:p>
            <a:pPr indent="-514350" lvl="1" marL="914400">
              <a:lnSpc>
                <a:spcPct val="150000"/>
              </a:lnSpc>
              <a:buFont typeface="Wingdings" pitchFamily="2" charset="2"/>
              <a:buChar char="§"/>
            </a:pPr>
            <a:r>
              <a:rPr dirty="0" sz="2800" lang="en-US"/>
              <a:t>hemorrhage, </a:t>
            </a:r>
          </a:p>
          <a:p>
            <a:pPr indent="-514350" lvl="1" marL="914400">
              <a:lnSpc>
                <a:spcPct val="150000"/>
              </a:lnSpc>
              <a:buFont typeface="Wingdings" pitchFamily="2" charset="2"/>
              <a:buChar char="§"/>
            </a:pPr>
            <a:r>
              <a:rPr dirty="0" sz="2800" lang="en-US"/>
              <a:t>infection, </a:t>
            </a:r>
          </a:p>
          <a:p>
            <a:pPr indent="-514350" lvl="1" marL="914400">
              <a:lnSpc>
                <a:spcPct val="150000"/>
              </a:lnSpc>
              <a:buFont typeface="Wingdings" pitchFamily="2" charset="2"/>
              <a:buChar char="§"/>
            </a:pPr>
            <a:r>
              <a:rPr dirty="0" sz="2800" lang="en-US"/>
              <a:t>skin breakdown, </a:t>
            </a:r>
          </a:p>
          <a:p>
            <a:pPr indent="-514350" lvl="1" marL="914400">
              <a:lnSpc>
                <a:spcPct val="150000"/>
              </a:lnSpc>
              <a:buFont typeface="Wingdings" pitchFamily="2" charset="2"/>
              <a:buChar char="§"/>
            </a:pPr>
            <a:r>
              <a:rPr dirty="0" sz="2800" lang="en-US"/>
              <a:t>phantom limb pain, and </a:t>
            </a:r>
          </a:p>
          <a:p>
            <a:pPr indent="-514350" lvl="1" marL="914400">
              <a:lnSpc>
                <a:spcPct val="150000"/>
              </a:lnSpc>
              <a:buFont typeface="Wingdings" pitchFamily="2" charset="2"/>
              <a:buChar char="§"/>
            </a:pPr>
            <a:r>
              <a:rPr dirty="0" sz="2800" lang="en-US"/>
              <a:t>joint contracture</a:t>
            </a:r>
            <a:endParaRPr dirty="0" sz="2800" lang="fr-FR"/>
          </a:p>
        </p:txBody>
      </p:sp>
    </p:spTree>
  </p:cSld>
  <p:clrMapOvr>
    <a:masterClrMapping/>
  </p:clrMapOvr>
  <p:transition>
    <p:comb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9020">
                                            <p:txEl>
                                              <p:pRg st="0" end="0"/>
                                            </p:txEl>
                                          </p:spTgt>
                                        </p:tgtEl>
                                        <p:attrNameLst>
                                          <p:attrName>style.visibility</p:attrName>
                                        </p:attrNameLst>
                                      </p:cBhvr>
                                      <p:to>
                                        <p:strVal val="visible"/>
                                      </p:to>
                                    </p:set>
                                    <p:animEffect transition="in" filter="fade">
                                      <p:cBhvr>
                                        <p:cTn dur="2000" id="7"/>
                                        <p:tgtEl>
                                          <p:spTgt spid="1049020">
                                            <p:txEl>
                                              <p:pRg st="0" end="0"/>
                                            </p:txEl>
                                          </p:spTgt>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049020">
                                            <p:txEl>
                                              <p:pRg st="1" end="1"/>
                                            </p:txEl>
                                          </p:spTgt>
                                        </p:tgtEl>
                                        <p:attrNameLst>
                                          <p:attrName>style.visibility</p:attrName>
                                        </p:attrNameLst>
                                      </p:cBhvr>
                                      <p:to>
                                        <p:strVal val="visible"/>
                                      </p:to>
                                    </p:set>
                                    <p:animEffect transition="in" filter="fade">
                                      <p:cBhvr>
                                        <p:cTn dur="2000" id="10"/>
                                        <p:tgtEl>
                                          <p:spTgt spid="1049020">
                                            <p:txEl>
                                              <p:pRg st="1" end="1"/>
                                            </p:txEl>
                                          </p:spTgt>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049020">
                                            <p:txEl>
                                              <p:pRg st="2" end="2"/>
                                            </p:txEl>
                                          </p:spTgt>
                                        </p:tgtEl>
                                        <p:attrNameLst>
                                          <p:attrName>style.visibility</p:attrName>
                                        </p:attrNameLst>
                                      </p:cBhvr>
                                      <p:to>
                                        <p:strVal val="visible"/>
                                      </p:to>
                                    </p:set>
                                    <p:animEffect transition="in" filter="fade">
                                      <p:cBhvr>
                                        <p:cTn dur="2000" id="13"/>
                                        <p:tgtEl>
                                          <p:spTgt spid="1049020">
                                            <p:txEl>
                                              <p:pRg st="2" end="2"/>
                                            </p:txEl>
                                          </p:spTgt>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049020">
                                            <p:txEl>
                                              <p:pRg st="3" end="3"/>
                                            </p:txEl>
                                          </p:spTgt>
                                        </p:tgtEl>
                                        <p:attrNameLst>
                                          <p:attrName>style.visibility</p:attrName>
                                        </p:attrNameLst>
                                      </p:cBhvr>
                                      <p:to>
                                        <p:strVal val="visible"/>
                                      </p:to>
                                    </p:set>
                                    <p:animEffect transition="in" filter="fade">
                                      <p:cBhvr>
                                        <p:cTn dur="2000" id="16"/>
                                        <p:tgtEl>
                                          <p:spTgt spid="1049020">
                                            <p:txEl>
                                              <p:pRg st="3" end="3"/>
                                            </p:txEl>
                                          </p:spTgt>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049020">
                                            <p:txEl>
                                              <p:pRg st="4" end="4"/>
                                            </p:txEl>
                                          </p:spTgt>
                                        </p:tgtEl>
                                        <p:attrNameLst>
                                          <p:attrName>style.visibility</p:attrName>
                                        </p:attrNameLst>
                                      </p:cBhvr>
                                      <p:to>
                                        <p:strVal val="visible"/>
                                      </p:to>
                                    </p:set>
                                    <p:animEffect transition="in" filter="fade">
                                      <p:cBhvr>
                                        <p:cTn dur="2000" id="19"/>
                                        <p:tgtEl>
                                          <p:spTgt spid="1049020">
                                            <p:txEl>
                                              <p:pRg st="4" end="4"/>
                                            </p:txEl>
                                          </p:spTgt>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049020">
                                            <p:txEl>
                                              <p:pRg st="5" end="5"/>
                                            </p:txEl>
                                          </p:spTgt>
                                        </p:tgtEl>
                                        <p:attrNameLst>
                                          <p:attrName>style.visibility</p:attrName>
                                        </p:attrNameLst>
                                      </p:cBhvr>
                                      <p:to>
                                        <p:strVal val="visible"/>
                                      </p:to>
                                    </p:set>
                                    <p:animEffect transition="in" filter="fade">
                                      <p:cBhvr>
                                        <p:cTn dur="2000" id="22"/>
                                        <p:tgtEl>
                                          <p:spTgt spid="10490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0"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467" name=""/>
        <p:cNvGrpSpPr/>
        <p:nvPr/>
      </p:nvGrpSpPr>
      <p:grpSpPr>
        <a:xfrm>
          <a:off x="0" y="0"/>
          <a:ext cx="0" cy="0"/>
          <a:chOff x="0" y="0"/>
          <a:chExt cx="0" cy="0"/>
        </a:xfrm>
      </p:grpSpPr>
      <p:sp>
        <p:nvSpPr>
          <p:cNvPr id="1049021" name="Title 1"/>
          <p:cNvSpPr>
            <a:spLocks noGrp="1"/>
          </p:cNvSpPr>
          <p:nvPr>
            <p:ph type="title"/>
          </p:nvPr>
        </p:nvSpPr>
        <p:spPr>
          <a:xfrm>
            <a:off x="662880" y="792088"/>
            <a:ext cx="8013576" cy="620688"/>
          </a:xfrm>
        </p:spPr>
        <p:txBody>
          <a:bodyPr>
            <a:normAutofit fontScale="90000"/>
          </a:bodyPr>
          <a:p>
            <a:pPr algn="ctr"/>
            <a:r>
              <a:rPr b="1" dirty="0" lang="en-US">
                <a:latin typeface="Times New Roman" pitchFamily="18" charset="0"/>
                <a:cs typeface="Times New Roman" pitchFamily="18" charset="0"/>
              </a:rPr>
              <a:t>TOTAL HIP REPLACEMENT</a:t>
            </a:r>
            <a:endParaRPr dirty="0" lang="en-US"/>
          </a:p>
        </p:txBody>
      </p:sp>
      <p:sp>
        <p:nvSpPr>
          <p:cNvPr id="1049022" name="Content Placeholder 2"/>
          <p:cNvSpPr>
            <a:spLocks noGrp="1"/>
          </p:cNvSpPr>
          <p:nvPr>
            <p:ph idx="1"/>
          </p:nvPr>
        </p:nvSpPr>
        <p:spPr>
          <a:xfrm>
            <a:off x="5353744" y="2276872"/>
            <a:ext cx="3466728" cy="3849291"/>
          </a:xfrm>
        </p:spPr>
        <p:txBody>
          <a:bodyPr/>
          <a:p>
            <a:r>
              <a:rPr dirty="0" lang="en-US">
                <a:latin typeface="Times New Roman" pitchFamily="18" charset="0"/>
                <a:cs typeface="Times New Roman" pitchFamily="18" charset="0"/>
              </a:rPr>
              <a:t>Total hip replacement is the replacement of a severely damaged hip with an artificial joint.</a:t>
            </a:r>
          </a:p>
        </p:txBody>
      </p:sp>
      <p:pic>
        <p:nvPicPr>
          <p:cNvPr id="2097201" name="Picture 2"/>
          <p:cNvPicPr>
            <a:picLocks noChangeAspect="1" noChangeArrowheads="1"/>
          </p:cNvPicPr>
          <p:nvPr/>
        </p:nvPicPr>
        <p:blipFill>
          <a:blip xmlns:r="http://schemas.openxmlformats.org/officeDocument/2006/relationships" r:embed="rId1" cstate="print"/>
          <a:srcRect/>
          <a:stretch>
            <a:fillRect/>
          </a:stretch>
        </p:blipFill>
        <p:spPr bwMode="auto">
          <a:xfrm>
            <a:off x="611560" y="1556792"/>
            <a:ext cx="4744219" cy="5229200"/>
          </a:xfrm>
          <a:prstGeom prst="rect"/>
          <a:noFill/>
          <a:ln w="9525">
            <a:noFill/>
            <a:miter lim="800000"/>
            <a:headEnd/>
            <a:tailEnd/>
          </a:ln>
        </p:spPr>
      </p:pic>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5" presetSubtype="0">
                                  <p:stCondLst>
                                    <p:cond delay="0"/>
                                  </p:stCondLst>
                                  <p:iterate type="lt">
                                    <p:tmPct val="10000"/>
                                  </p:iterate>
                                  <p:childTnLst>
                                    <p:set>
                                      <p:cBhvr>
                                        <p:cTn dur="1" fill="hold" id="6">
                                          <p:stCondLst>
                                            <p:cond delay="0"/>
                                          </p:stCondLst>
                                        </p:cTn>
                                        <p:tgtEl>
                                          <p:spTgt spid="1049022">
                                            <p:txEl>
                                              <p:pRg st="0" end="0"/>
                                            </p:txEl>
                                          </p:spTgt>
                                        </p:tgtEl>
                                        <p:attrNameLst>
                                          <p:attrName>style.visibility</p:attrName>
                                        </p:attrNameLst>
                                      </p:cBhvr>
                                      <p:to>
                                        <p:strVal val="visible"/>
                                      </p:to>
                                    </p:set>
                                    <p:animEffect transition="in" filter="fade">
                                      <p:cBhvr>
                                        <p:cTn dur="500" id="7"/>
                                        <p:tgtEl>
                                          <p:spTgt spid="1049022">
                                            <p:txEl>
                                              <p:pRg st="0" end="0"/>
                                            </p:txEl>
                                          </p:spTgt>
                                        </p:tgtEl>
                                      </p:cBhvr>
                                    </p:animEffect>
                                    <p:anim calcmode="lin" valueType="num">
                                      <p:cBhvr>
                                        <p:cTn dur="500" fill="hold" id="8"/>
                                        <p:tgtEl>
                                          <p:spTgt spid="1049022">
                                            <p:txEl>
                                              <p:pRg st="0" end="0"/>
                                            </p:txEl>
                                          </p:spTgt>
                                        </p:tgtEl>
                                        <p:attrNameLst>
                                          <p:attrName>ppt_w</p:attrName>
                                        </p:attrNameLst>
                                      </p:cBhvr>
                                      <p:tavLst>
                                        <p:tav fmla="#ppt_w*sin(2.5*pi*$)" tm="0">
                                          <p:val>
                                            <p:fltVal val="0.0"/>
                                          </p:val>
                                        </p:tav>
                                        <p:tav tm="100000">
                                          <p:val>
                                            <p:fltVal val="1.0"/>
                                          </p:val>
                                        </p:tav>
                                      </p:tavLst>
                                    </p:anim>
                                    <p:anim calcmode="lin" valueType="num">
                                      <p:cBhvr>
                                        <p:cTn dur="500" fill="hold" id="9"/>
                                        <p:tgtEl>
                                          <p:spTgt spid="10490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10" presetSubtype="0">
                                  <p:stCondLst>
                                    <p:cond delay="0"/>
                                  </p:stCondLst>
                                  <p:childTnLst>
                                    <p:set>
                                      <p:cBhvr>
                                        <p:cTn dur="1" fill="hold" id="13">
                                          <p:stCondLst>
                                            <p:cond delay="0"/>
                                          </p:stCondLst>
                                        </p:cTn>
                                        <p:tgtEl>
                                          <p:spTgt spid="2097201"/>
                                        </p:tgtEl>
                                        <p:attrNameLst>
                                          <p:attrName>style.visibility</p:attrName>
                                        </p:attrNameLst>
                                      </p:cBhvr>
                                      <p:to>
                                        <p:strVal val="visible"/>
                                      </p:to>
                                    </p:set>
                                    <p:animEffect transition="in" filter="fade">
                                      <p:cBhvr>
                                        <p:cTn dur="2000" id="14"/>
                                        <p:tgtEl>
                                          <p:spTgt spid="2097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468" name=""/>
        <p:cNvGrpSpPr/>
        <p:nvPr/>
      </p:nvGrpSpPr>
      <p:grpSpPr>
        <a:xfrm>
          <a:off x="0" y="0"/>
          <a:ext cx="0" cy="0"/>
          <a:chOff x="0" y="0"/>
          <a:chExt cx="0" cy="0"/>
        </a:xfrm>
      </p:grpSpPr>
      <p:sp>
        <p:nvSpPr>
          <p:cNvPr id="1049023" name="Title 1"/>
          <p:cNvSpPr>
            <a:spLocks noGrp="1"/>
          </p:cNvSpPr>
          <p:nvPr>
            <p:ph type="title"/>
          </p:nvPr>
        </p:nvSpPr>
        <p:spPr>
          <a:xfrm>
            <a:off x="734888" y="929606"/>
            <a:ext cx="8229600" cy="411162"/>
          </a:xfrm>
        </p:spPr>
        <p:txBody>
          <a:bodyPr>
            <a:normAutofit fontScale="90000"/>
          </a:bodyPr>
          <a:p>
            <a:r>
              <a:rPr b="1" dirty="0" lang="en-US"/>
              <a:t>Indications</a:t>
            </a:r>
          </a:p>
        </p:txBody>
      </p:sp>
      <p:sp>
        <p:nvSpPr>
          <p:cNvPr id="1049024" name="Content Placeholder 2"/>
          <p:cNvSpPr>
            <a:spLocks noGrp="1"/>
          </p:cNvSpPr>
          <p:nvPr>
            <p:ph idx="1"/>
          </p:nvPr>
        </p:nvSpPr>
        <p:spPr>
          <a:xfrm>
            <a:off x="457200" y="1484784"/>
            <a:ext cx="8229600" cy="5144616"/>
          </a:xfrm>
        </p:spPr>
        <p:txBody>
          <a:bodyPr>
            <a:normAutofit/>
          </a:bodyPr>
          <a:p>
            <a:pPr>
              <a:lnSpc>
                <a:spcPct val="150000"/>
              </a:lnSpc>
            </a:pPr>
            <a:r>
              <a:rPr dirty="0" lang="en-US">
                <a:latin typeface="Times New Roman" pitchFamily="18" charset="0"/>
                <a:cs typeface="Times New Roman" pitchFamily="18" charset="0"/>
              </a:rPr>
              <a:t>Arthritis (degenerative joint disease)</a:t>
            </a:r>
          </a:p>
          <a:p>
            <a:pPr>
              <a:lnSpc>
                <a:spcPct val="150000"/>
              </a:lnSpc>
            </a:pPr>
            <a:r>
              <a:rPr dirty="0" lang="en-US">
                <a:latin typeface="Times New Roman" pitchFamily="18" charset="0"/>
                <a:cs typeface="Times New Roman" pitchFamily="18" charset="0"/>
              </a:rPr>
              <a:t>Femoral neck fractures</a:t>
            </a:r>
          </a:p>
          <a:p>
            <a:pPr>
              <a:lnSpc>
                <a:spcPct val="150000"/>
              </a:lnSpc>
            </a:pPr>
            <a:r>
              <a:rPr dirty="0" lang="en-US">
                <a:latin typeface="Times New Roman" pitchFamily="18" charset="0"/>
                <a:cs typeface="Times New Roman" pitchFamily="18" charset="0"/>
              </a:rPr>
              <a:t>Failure of previous reconstructive surgeries (failed prosthesis, </a:t>
            </a:r>
            <a:r>
              <a:rPr dirty="0" lang="en-US" err="1">
                <a:latin typeface="Times New Roman" pitchFamily="18" charset="0"/>
                <a:cs typeface="Times New Roman" pitchFamily="18" charset="0"/>
              </a:rPr>
              <a:t>osteotomy</a:t>
            </a:r>
            <a:r>
              <a:rPr dirty="0" lang="en-US">
                <a:latin typeface="Times New Roman" pitchFamily="18" charset="0"/>
                <a:cs typeface="Times New Roman" pitchFamily="18" charset="0"/>
              </a:rPr>
              <a:t>)</a:t>
            </a:r>
          </a:p>
          <a:p>
            <a:pPr>
              <a:lnSpc>
                <a:spcPct val="150000"/>
              </a:lnSpc>
            </a:pPr>
            <a:r>
              <a:rPr dirty="0" lang="en-US">
                <a:latin typeface="Times New Roman" pitchFamily="18" charset="0"/>
                <a:cs typeface="Times New Roman" pitchFamily="18" charset="0"/>
              </a:rPr>
              <a:t>Problems resulting from congenital hip disease.</a:t>
            </a:r>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24">
                                            <p:txEl>
                                              <p:pRg st="0" end="0"/>
                                            </p:txEl>
                                          </p:spTgt>
                                        </p:tgtEl>
                                        <p:attrNameLst>
                                          <p:attrName>style.visibility</p:attrName>
                                        </p:attrNameLst>
                                      </p:cBhvr>
                                      <p:to>
                                        <p:strVal val="visible"/>
                                      </p:to>
                                    </p:set>
                                    <p:anim calcmode="lin" valueType="num">
                                      <p:cBhvr additive="base">
                                        <p:cTn dur="500" fill="hold" id="7"/>
                                        <p:tgtEl>
                                          <p:spTgt spid="104902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90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9024">
                                            <p:txEl>
                                              <p:pRg st="1" end="1"/>
                                            </p:txEl>
                                          </p:spTgt>
                                        </p:tgtEl>
                                        <p:attrNameLst>
                                          <p:attrName>style.visibility</p:attrName>
                                        </p:attrNameLst>
                                      </p:cBhvr>
                                      <p:to>
                                        <p:strVal val="visible"/>
                                      </p:to>
                                    </p:set>
                                    <p:anim calcmode="lin" valueType="num">
                                      <p:cBhvr additive="base">
                                        <p:cTn dur="500" fill="hold" id="13"/>
                                        <p:tgtEl>
                                          <p:spTgt spid="1049024">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90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9024">
                                            <p:txEl>
                                              <p:pRg st="2" end="2"/>
                                            </p:txEl>
                                          </p:spTgt>
                                        </p:tgtEl>
                                        <p:attrNameLst>
                                          <p:attrName>style.visibility</p:attrName>
                                        </p:attrNameLst>
                                      </p:cBhvr>
                                      <p:to>
                                        <p:strVal val="visible"/>
                                      </p:to>
                                    </p:set>
                                    <p:anim calcmode="lin" valueType="num">
                                      <p:cBhvr additive="base">
                                        <p:cTn dur="500" fill="hold" id="19"/>
                                        <p:tgtEl>
                                          <p:spTgt spid="1049024">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90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9024">
                                            <p:txEl>
                                              <p:pRg st="3" end="3"/>
                                            </p:txEl>
                                          </p:spTgt>
                                        </p:tgtEl>
                                        <p:attrNameLst>
                                          <p:attrName>style.visibility</p:attrName>
                                        </p:attrNameLst>
                                      </p:cBhvr>
                                      <p:to>
                                        <p:strVal val="visible"/>
                                      </p:to>
                                    </p:set>
                                    <p:anim calcmode="lin" valueType="num">
                                      <p:cBhvr additive="base">
                                        <p:cTn dur="500" fill="hold" id="25"/>
                                        <p:tgtEl>
                                          <p:spTgt spid="1049024">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90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4"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9025" name="Title 1"/>
          <p:cNvSpPr>
            <a:spLocks noGrp="1"/>
          </p:cNvSpPr>
          <p:nvPr>
            <p:ph type="title"/>
          </p:nvPr>
        </p:nvSpPr>
        <p:spPr/>
        <p:txBody>
          <a:bodyPr/>
          <a:p>
            <a:r>
              <a:rPr dirty="0" lang="en-US"/>
              <a:t>Nursing Considerations</a:t>
            </a:r>
          </a:p>
        </p:txBody>
      </p:sp>
      <p:sp>
        <p:nvSpPr>
          <p:cNvPr id="1049026" name="Content Placeholder 2"/>
          <p:cNvSpPr>
            <a:spLocks noGrp="1"/>
          </p:cNvSpPr>
          <p:nvPr>
            <p:ph idx="1"/>
          </p:nvPr>
        </p:nvSpPr>
        <p:spPr>
          <a:xfrm>
            <a:off x="685800" y="1600200"/>
            <a:ext cx="8001000" cy="4530725"/>
          </a:xfrm>
        </p:spPr>
        <p:txBody>
          <a:bodyPr/>
          <a:p>
            <a:pPr>
              <a:lnSpc>
                <a:spcPct val="150000"/>
              </a:lnSpc>
            </a:pPr>
            <a:r>
              <a:rPr dirty="0" lang="en-US"/>
              <a:t>Promoting ambulation</a:t>
            </a:r>
          </a:p>
          <a:p>
            <a:pPr>
              <a:lnSpc>
                <a:spcPct val="150000"/>
              </a:lnSpc>
            </a:pPr>
            <a:r>
              <a:rPr dirty="0" lang="en-US"/>
              <a:t>Preventing hip prosthesis dislocation</a:t>
            </a:r>
          </a:p>
          <a:p>
            <a:pPr>
              <a:lnSpc>
                <a:spcPct val="150000"/>
              </a:lnSpc>
            </a:pPr>
            <a:r>
              <a:rPr dirty="0" lang="en-US"/>
              <a:t>Monitoring wound drainage</a:t>
            </a:r>
          </a:p>
          <a:p>
            <a:pPr>
              <a:lnSpc>
                <a:spcPct val="150000"/>
              </a:lnSpc>
            </a:pPr>
            <a:r>
              <a:rPr dirty="0" lang="en-US"/>
              <a:t>Preventing DVT</a:t>
            </a:r>
          </a:p>
          <a:p>
            <a:pPr>
              <a:lnSpc>
                <a:spcPct val="150000"/>
              </a:lnSpc>
            </a:pPr>
            <a:r>
              <a:rPr dirty="0" lang="en-US"/>
              <a:t>Preventing infection</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470" name=""/>
        <p:cNvGrpSpPr/>
        <p:nvPr/>
      </p:nvGrpSpPr>
      <p:grpSpPr>
        <a:xfrm>
          <a:off x="0" y="0"/>
          <a:ext cx="0" cy="0"/>
          <a:chOff x="0" y="0"/>
          <a:chExt cx="0" cy="0"/>
        </a:xfrm>
      </p:grpSpPr>
      <p:sp>
        <p:nvSpPr>
          <p:cNvPr id="1049027" name="Title 1"/>
          <p:cNvSpPr>
            <a:spLocks noGrp="1"/>
          </p:cNvSpPr>
          <p:nvPr>
            <p:ph type="title"/>
          </p:nvPr>
        </p:nvSpPr>
        <p:spPr>
          <a:xfrm>
            <a:off x="662880" y="879376"/>
            <a:ext cx="8229600" cy="533400"/>
          </a:xfrm>
        </p:spPr>
        <p:txBody>
          <a:bodyPr>
            <a:normAutofit fontScale="90000"/>
          </a:bodyPr>
          <a:p>
            <a:r>
              <a:rPr b="1" dirty="0" lang="en-US">
                <a:latin typeface="Times New Roman" pitchFamily="18" charset="0"/>
                <a:cs typeface="Times New Roman" pitchFamily="18" charset="0"/>
              </a:rPr>
              <a:t>Complications </a:t>
            </a:r>
          </a:p>
        </p:txBody>
      </p:sp>
      <p:sp>
        <p:nvSpPr>
          <p:cNvPr id="1049028" name="Content Placeholder 2"/>
          <p:cNvSpPr>
            <a:spLocks noGrp="1"/>
          </p:cNvSpPr>
          <p:nvPr>
            <p:ph idx="1"/>
          </p:nvPr>
        </p:nvSpPr>
        <p:spPr>
          <a:xfrm>
            <a:off x="457200" y="1600200"/>
            <a:ext cx="8229600" cy="4953000"/>
          </a:xfrm>
        </p:spPr>
        <p:txBody>
          <a:bodyPr>
            <a:noAutofit/>
          </a:bodyPr>
          <a:p>
            <a:pPr>
              <a:lnSpc>
                <a:spcPct val="120000"/>
              </a:lnSpc>
            </a:pPr>
            <a:r>
              <a:rPr dirty="0" sz="3000" lang="en-US">
                <a:cs typeface="Times New Roman" pitchFamily="18" charset="0"/>
              </a:rPr>
              <a:t>Dislocation of the hip prosthesis</a:t>
            </a:r>
          </a:p>
          <a:p>
            <a:pPr>
              <a:lnSpc>
                <a:spcPct val="120000"/>
              </a:lnSpc>
            </a:pPr>
            <a:r>
              <a:rPr dirty="0" sz="3000" lang="en-US">
                <a:cs typeface="Times New Roman" pitchFamily="18" charset="0"/>
              </a:rPr>
              <a:t>Excessive wound drainage</a:t>
            </a:r>
          </a:p>
          <a:p>
            <a:pPr>
              <a:lnSpc>
                <a:spcPct val="120000"/>
              </a:lnSpc>
            </a:pPr>
            <a:r>
              <a:rPr dirty="0" sz="3000" lang="en-US">
                <a:cs typeface="Times New Roman" pitchFamily="18" charset="0"/>
              </a:rPr>
              <a:t>Thromboembolism</a:t>
            </a:r>
          </a:p>
          <a:p>
            <a:pPr>
              <a:lnSpc>
                <a:spcPct val="120000"/>
              </a:lnSpc>
            </a:pPr>
            <a:r>
              <a:rPr dirty="0" sz="3000" lang="en-US">
                <a:cs typeface="Times New Roman" pitchFamily="18" charset="0"/>
              </a:rPr>
              <a:t>Infection</a:t>
            </a:r>
          </a:p>
          <a:p>
            <a:pPr>
              <a:lnSpc>
                <a:spcPct val="120000"/>
              </a:lnSpc>
            </a:pPr>
            <a:r>
              <a:rPr dirty="0" sz="3000" lang="en-US">
                <a:cs typeface="Times New Roman" pitchFamily="18" charset="0"/>
              </a:rPr>
              <a:t>Heel pressure ulcer</a:t>
            </a:r>
          </a:p>
          <a:p>
            <a:pPr>
              <a:lnSpc>
                <a:spcPct val="120000"/>
              </a:lnSpc>
            </a:pPr>
            <a:r>
              <a:rPr dirty="0" sz="3000" lang="en-US">
                <a:cs typeface="Times New Roman" pitchFamily="18" charset="0"/>
              </a:rPr>
              <a:t>Avascular necrosis</a:t>
            </a:r>
          </a:p>
          <a:p>
            <a:pPr>
              <a:lnSpc>
                <a:spcPct val="120000"/>
              </a:lnSpc>
            </a:pPr>
            <a:r>
              <a:rPr dirty="0" sz="3000" lang="en-US">
                <a:cs typeface="Times New Roman" pitchFamily="18" charset="0"/>
              </a:rPr>
              <a:t>Loosening of the prosthesis.</a:t>
            </a:r>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28">
                                            <p:txEl>
                                              <p:pRg st="0" end="0"/>
                                            </p:txEl>
                                          </p:spTgt>
                                        </p:tgtEl>
                                        <p:attrNameLst>
                                          <p:attrName>style.visibility</p:attrName>
                                        </p:attrNameLst>
                                      </p:cBhvr>
                                      <p:to>
                                        <p:strVal val="visible"/>
                                      </p:to>
                                    </p:set>
                                    <p:anim calcmode="lin" valueType="num">
                                      <p:cBhvr additive="base">
                                        <p:cTn dur="500" fill="hold" id="7"/>
                                        <p:tgtEl>
                                          <p:spTgt spid="104902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90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9028">
                                            <p:txEl>
                                              <p:pRg st="1" end="1"/>
                                            </p:txEl>
                                          </p:spTgt>
                                        </p:tgtEl>
                                        <p:attrNameLst>
                                          <p:attrName>style.visibility</p:attrName>
                                        </p:attrNameLst>
                                      </p:cBhvr>
                                      <p:to>
                                        <p:strVal val="visible"/>
                                      </p:to>
                                    </p:set>
                                    <p:anim calcmode="lin" valueType="num">
                                      <p:cBhvr additive="base">
                                        <p:cTn dur="500" fill="hold" id="13"/>
                                        <p:tgtEl>
                                          <p:spTgt spid="1049028">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90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9028">
                                            <p:txEl>
                                              <p:pRg st="2" end="2"/>
                                            </p:txEl>
                                          </p:spTgt>
                                        </p:tgtEl>
                                        <p:attrNameLst>
                                          <p:attrName>style.visibility</p:attrName>
                                        </p:attrNameLst>
                                      </p:cBhvr>
                                      <p:to>
                                        <p:strVal val="visible"/>
                                      </p:to>
                                    </p:set>
                                    <p:anim calcmode="lin" valueType="num">
                                      <p:cBhvr additive="base">
                                        <p:cTn dur="500" fill="hold" id="19"/>
                                        <p:tgtEl>
                                          <p:spTgt spid="1049028">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90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9028">
                                            <p:txEl>
                                              <p:pRg st="3" end="3"/>
                                            </p:txEl>
                                          </p:spTgt>
                                        </p:tgtEl>
                                        <p:attrNameLst>
                                          <p:attrName>style.visibility</p:attrName>
                                        </p:attrNameLst>
                                      </p:cBhvr>
                                      <p:to>
                                        <p:strVal val="visible"/>
                                      </p:to>
                                    </p:set>
                                    <p:anim calcmode="lin" valueType="num">
                                      <p:cBhvr additive="base">
                                        <p:cTn dur="500" fill="hold" id="25"/>
                                        <p:tgtEl>
                                          <p:spTgt spid="1049028">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90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9028">
                                            <p:txEl>
                                              <p:pRg st="4" end="4"/>
                                            </p:txEl>
                                          </p:spTgt>
                                        </p:tgtEl>
                                        <p:attrNameLst>
                                          <p:attrName>style.visibility</p:attrName>
                                        </p:attrNameLst>
                                      </p:cBhvr>
                                      <p:to>
                                        <p:strVal val="visible"/>
                                      </p:to>
                                    </p:set>
                                    <p:anim calcmode="lin" valueType="num">
                                      <p:cBhvr additive="base">
                                        <p:cTn dur="500" fill="hold" id="31"/>
                                        <p:tgtEl>
                                          <p:spTgt spid="1049028">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90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9028">
                                            <p:txEl>
                                              <p:pRg st="5" end="5"/>
                                            </p:txEl>
                                          </p:spTgt>
                                        </p:tgtEl>
                                        <p:attrNameLst>
                                          <p:attrName>style.visibility</p:attrName>
                                        </p:attrNameLst>
                                      </p:cBhvr>
                                      <p:to>
                                        <p:strVal val="visible"/>
                                      </p:to>
                                    </p:set>
                                    <p:anim calcmode="lin" valueType="num">
                                      <p:cBhvr additive="base">
                                        <p:cTn dur="500" fill="hold" id="37"/>
                                        <p:tgtEl>
                                          <p:spTgt spid="1049028">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90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049028">
                                            <p:txEl>
                                              <p:pRg st="6" end="6"/>
                                            </p:txEl>
                                          </p:spTgt>
                                        </p:tgtEl>
                                        <p:attrNameLst>
                                          <p:attrName>style.visibility</p:attrName>
                                        </p:attrNameLst>
                                      </p:cBhvr>
                                      <p:to>
                                        <p:strVal val="visible"/>
                                      </p:to>
                                    </p:set>
                                    <p:anim calcmode="lin" valueType="num">
                                      <p:cBhvr additive="base">
                                        <p:cTn dur="500" fill="hold" id="43"/>
                                        <p:tgtEl>
                                          <p:spTgt spid="1049028">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104902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8"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9029" name="Title 1"/>
          <p:cNvSpPr>
            <a:spLocks noGrp="1"/>
          </p:cNvSpPr>
          <p:nvPr>
            <p:ph type="title"/>
          </p:nvPr>
        </p:nvSpPr>
        <p:spPr>
          <a:xfrm>
            <a:off x="1066800" y="560387"/>
            <a:ext cx="5943600" cy="963613"/>
          </a:xfrm>
        </p:spPr>
        <p:txBody>
          <a:bodyPr/>
          <a:p>
            <a:r>
              <a:rPr dirty="0" lang="en-US"/>
              <a:t>	</a:t>
            </a:r>
            <a:r>
              <a:rPr b="1" dirty="0" lang="en-US"/>
              <a:t>ASSIGNMENT</a:t>
            </a:r>
          </a:p>
        </p:txBody>
      </p:sp>
      <p:sp>
        <p:nvSpPr>
          <p:cNvPr id="1049030" name="Content Placeholder 2"/>
          <p:cNvSpPr>
            <a:spLocks noGrp="1"/>
          </p:cNvSpPr>
          <p:nvPr>
            <p:ph idx="1"/>
          </p:nvPr>
        </p:nvSpPr>
        <p:spPr>
          <a:xfrm>
            <a:off x="3505200" y="1828800"/>
            <a:ext cx="5334000" cy="3810000"/>
          </a:xfrm>
        </p:spPr>
        <p:txBody>
          <a:bodyPr/>
          <a:p>
            <a:pPr>
              <a:lnSpc>
                <a:spcPct val="150000"/>
              </a:lnSpc>
            </a:pPr>
            <a:r>
              <a:rPr b="1" dirty="0" lang="en-US"/>
              <a:t>Identify indicators of a dislocated hip prosthesis</a:t>
            </a:r>
          </a:p>
          <a:p>
            <a:pPr>
              <a:lnSpc>
                <a:spcPct val="150000"/>
              </a:lnSpc>
            </a:pPr>
            <a:r>
              <a:rPr b="1" dirty="0" lang="en-US"/>
              <a:t>Using the nursing process describe the preoperative and postoperative care of a patient undergoing an orthopedic surgery.</a:t>
            </a:r>
          </a:p>
          <a:p>
            <a:pPr>
              <a:buNone/>
            </a:pPr>
            <a:endParaRPr b="1" dirty="0" sz="3000" lang="en-US"/>
          </a:p>
        </p:txBody>
      </p:sp>
      <p:pic>
        <p:nvPicPr>
          <p:cNvPr id="2097202" name="Picture 4" descr="C:\Users\The Bates Family\AppData\Local\Microsoft\Windows\Temporary Internet Files\Content.IE5\RKAUVZJT\MCSO02952_0000[1].wmf"/>
          <p:cNvPicPr>
            <a:picLocks noChangeAspect="1" noChangeArrowheads="1"/>
          </p:cNvPicPr>
          <p:nvPr/>
        </p:nvPicPr>
        <p:blipFill>
          <a:blip xmlns:r="http://schemas.openxmlformats.org/officeDocument/2006/relationships" r:embed="rId1" cstate="print"/>
          <a:srcRect/>
          <a:stretch>
            <a:fillRect/>
          </a:stretch>
        </p:blipFill>
        <p:spPr bwMode="auto">
          <a:xfrm>
            <a:off x="609600" y="2227729"/>
            <a:ext cx="2438400" cy="2725271"/>
          </a:xfrm>
          <a:prstGeom prst="rect"/>
          <a:noFill/>
        </p:spPr>
      </p:pic>
      <p:pic>
        <p:nvPicPr>
          <p:cNvPr id="2097203" name="Picture 3" descr="Clipboard 07"/>
          <p:cNvPicPr>
            <a:picLocks noChangeAspect="1" noChangeArrowheads="1"/>
          </p:cNvPicPr>
          <p:nvPr/>
        </p:nvPicPr>
        <p:blipFill>
          <a:blip xmlns:r="http://schemas.openxmlformats.org/officeDocument/2006/relationships" r:embed="rId2" cstate="print"/>
          <a:srcRect/>
          <a:stretch>
            <a:fillRect/>
          </a:stretch>
        </p:blipFill>
        <p:spPr bwMode="auto">
          <a:xfrm>
            <a:off x="2286000" y="3048000"/>
            <a:ext cx="1295400" cy="20574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9030">
                                            <p:txEl>
                                              <p:pRg st="1" end="1"/>
                                            </p:txEl>
                                          </p:spTgt>
                                        </p:tgtEl>
                                        <p:attrNameLst>
                                          <p:attrName>style.visibility</p:attrName>
                                        </p:attrNameLst>
                                      </p:cBhvr>
                                      <p:to>
                                        <p:strVal val="visible"/>
                                      </p:to>
                                    </p:set>
                                    <p:animEffect transition="in" filter="blinds(horizontal)">
                                      <p:cBhvr>
                                        <p:cTn dur="500" id="7"/>
                                        <p:tgtEl>
                                          <p:spTgt spid="1049030">
                                            <p:txEl>
                                              <p:pRg st="1" end="1"/>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9030">
                                            <p:txEl>
                                              <p:pRg st="0" end="0"/>
                                            </p:txEl>
                                          </p:spTgt>
                                        </p:tgtEl>
                                        <p:attrNameLst>
                                          <p:attrName>style.visibility</p:attrName>
                                        </p:attrNameLst>
                                      </p:cBhvr>
                                      <p:to>
                                        <p:strVal val="visible"/>
                                      </p:to>
                                    </p:set>
                                    <p:animEffect transition="in" filter="blinds(horizontal)">
                                      <p:cBhvr>
                                        <p:cTn dur="500" id="12"/>
                                        <p:tgtEl>
                                          <p:spTgt spid="1049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9031" name="Content Placeholder 2"/>
          <p:cNvSpPr>
            <a:spLocks noGrp="1"/>
          </p:cNvSpPr>
          <p:nvPr>
            <p:ph idx="1"/>
          </p:nvPr>
        </p:nvSpPr>
        <p:spPr>
          <a:xfrm>
            <a:off x="467544" y="1556792"/>
            <a:ext cx="8280920" cy="5112568"/>
          </a:xfrm>
        </p:spPr>
        <p:txBody>
          <a:bodyPr>
            <a:normAutofit fontScale="96429" lnSpcReduction="10000"/>
          </a:bodyPr>
          <a:p>
            <a:pPr indent="-514350" marL="514350">
              <a:lnSpc>
                <a:spcPct val="150000"/>
              </a:lnSpc>
              <a:buNone/>
            </a:pPr>
            <a:r>
              <a:rPr b="1" dirty="0" lang="en-US"/>
              <a:t>Contusion</a:t>
            </a:r>
            <a:r>
              <a:rPr dirty="0" lang="en-US"/>
              <a:t> </a:t>
            </a:r>
          </a:p>
          <a:p>
            <a:pPr indent="-514350" marL="514350">
              <a:lnSpc>
                <a:spcPct val="150000"/>
              </a:lnSpc>
              <a:buNone/>
            </a:pPr>
            <a:r>
              <a:rPr dirty="0" lang="en-US"/>
              <a:t>- by blunt force, such as a blow, kick, or fall. </a:t>
            </a:r>
          </a:p>
          <a:p>
            <a:pPr indent="-344488" marL="344488">
              <a:lnSpc>
                <a:spcPct val="150000"/>
              </a:lnSpc>
            </a:pPr>
            <a:r>
              <a:rPr dirty="0" lang="en-US"/>
              <a:t>Many small blood vessels rupture and bleed into soft tissues (ecchymosis, or bruising). A hematoma may develop.</a:t>
            </a:r>
          </a:p>
          <a:p>
            <a:pPr indent="-344488" marL="344488">
              <a:lnSpc>
                <a:spcPct val="150000"/>
              </a:lnSpc>
            </a:pPr>
            <a:r>
              <a:rPr dirty="0" lang="en-US"/>
              <a:t>Local symptoms (pain, swelling, and discoloration) are controlled with intermittent application of cold. </a:t>
            </a:r>
          </a:p>
          <a:p>
            <a:pPr indent="-344488" marL="344488">
              <a:lnSpc>
                <a:spcPct val="150000"/>
              </a:lnSpc>
            </a:pPr>
            <a:r>
              <a:rPr dirty="0" lang="en-US"/>
              <a:t>Most resolve in 1 to 2 weeks.</a:t>
            </a:r>
          </a:p>
        </p:txBody>
      </p:sp>
      <p:sp>
        <p:nvSpPr>
          <p:cNvPr id="1049032" name="Title 3"/>
          <p:cNvSpPr>
            <a:spLocks noGrp="1"/>
          </p:cNvSpPr>
          <p:nvPr>
            <p:ph type="title"/>
          </p:nvPr>
        </p:nvSpPr>
        <p:spPr>
          <a:xfrm>
            <a:off x="1048072" y="764704"/>
            <a:ext cx="6620272" cy="656108"/>
          </a:xfrm>
        </p:spPr>
        <p:txBody>
          <a:bodyPr/>
          <a:p>
            <a:r>
              <a:rPr dirty="0" lang="en-US"/>
              <a:t>SOFT TISSUE INJURIES</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31">
                                            <p:txEl>
                                              <p:pRg st="0" end="0"/>
                                            </p:txEl>
                                          </p:spTgt>
                                        </p:tgtEl>
                                        <p:attrNameLst>
                                          <p:attrName>style.visibility</p:attrName>
                                        </p:attrNameLst>
                                      </p:cBhvr>
                                      <p:to>
                                        <p:strVal val="visible"/>
                                      </p:to>
                                    </p:set>
                                    <p:anim calcmode="lin" valueType="num">
                                      <p:cBhvr additive="base">
                                        <p:cTn dur="500" fill="hold" id="7"/>
                                        <p:tgtEl>
                                          <p:spTgt spid="104903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90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9031">
                                            <p:txEl>
                                              <p:pRg st="1" end="1"/>
                                            </p:txEl>
                                          </p:spTgt>
                                        </p:tgtEl>
                                        <p:attrNameLst>
                                          <p:attrName>style.visibility</p:attrName>
                                        </p:attrNameLst>
                                      </p:cBhvr>
                                      <p:to>
                                        <p:strVal val="visible"/>
                                      </p:to>
                                    </p:set>
                                    <p:anim calcmode="lin" valueType="num">
                                      <p:cBhvr additive="base">
                                        <p:cTn dur="500" fill="hold" id="13"/>
                                        <p:tgtEl>
                                          <p:spTgt spid="1049031">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90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9031">
                                            <p:txEl>
                                              <p:pRg st="2" end="2"/>
                                            </p:txEl>
                                          </p:spTgt>
                                        </p:tgtEl>
                                        <p:attrNameLst>
                                          <p:attrName>style.visibility</p:attrName>
                                        </p:attrNameLst>
                                      </p:cBhvr>
                                      <p:to>
                                        <p:strVal val="visible"/>
                                      </p:to>
                                    </p:set>
                                    <p:anim calcmode="lin" valueType="num">
                                      <p:cBhvr additive="base">
                                        <p:cTn dur="500" fill="hold" id="19"/>
                                        <p:tgtEl>
                                          <p:spTgt spid="1049031">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90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9031">
                                            <p:txEl>
                                              <p:pRg st="3" end="3"/>
                                            </p:txEl>
                                          </p:spTgt>
                                        </p:tgtEl>
                                        <p:attrNameLst>
                                          <p:attrName>style.visibility</p:attrName>
                                        </p:attrNameLst>
                                      </p:cBhvr>
                                      <p:to>
                                        <p:strVal val="visible"/>
                                      </p:to>
                                    </p:set>
                                    <p:anim calcmode="lin" valueType="num">
                                      <p:cBhvr additive="base">
                                        <p:cTn dur="500" fill="hold" id="25"/>
                                        <p:tgtEl>
                                          <p:spTgt spid="1049031">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90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9031">
                                            <p:txEl>
                                              <p:pRg st="4" end="4"/>
                                            </p:txEl>
                                          </p:spTgt>
                                        </p:tgtEl>
                                        <p:attrNameLst>
                                          <p:attrName>style.visibility</p:attrName>
                                        </p:attrNameLst>
                                      </p:cBhvr>
                                      <p:to>
                                        <p:strVal val="visible"/>
                                      </p:to>
                                    </p:set>
                                    <p:anim calcmode="lin" valueType="num">
                                      <p:cBhvr additive="base">
                                        <p:cTn dur="500" fill="hold" id="31"/>
                                        <p:tgtEl>
                                          <p:spTgt spid="1049031">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90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1"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473" name=""/>
        <p:cNvGrpSpPr/>
        <p:nvPr/>
      </p:nvGrpSpPr>
      <p:grpSpPr>
        <a:xfrm>
          <a:off x="0" y="0"/>
          <a:ext cx="0" cy="0"/>
          <a:chOff x="0" y="0"/>
          <a:chExt cx="0" cy="0"/>
        </a:xfrm>
      </p:grpSpPr>
      <p:sp>
        <p:nvSpPr>
          <p:cNvPr id="1049033" name="Title 1"/>
          <p:cNvSpPr>
            <a:spLocks noGrp="1"/>
          </p:cNvSpPr>
          <p:nvPr>
            <p:ph type="title"/>
          </p:nvPr>
        </p:nvSpPr>
        <p:spPr>
          <a:xfrm>
            <a:off x="914400" y="908720"/>
            <a:ext cx="7772400" cy="512092"/>
          </a:xfrm>
        </p:spPr>
        <p:txBody>
          <a:bodyPr/>
          <a:p>
            <a:r>
              <a:rPr dirty="0" sz="3600" i="1" lang="en-US"/>
              <a:t>Cont’d…</a:t>
            </a:r>
          </a:p>
        </p:txBody>
      </p:sp>
      <p:sp>
        <p:nvSpPr>
          <p:cNvPr id="1049034" name="Content Placeholder 2"/>
          <p:cNvSpPr>
            <a:spLocks noGrp="1"/>
          </p:cNvSpPr>
          <p:nvPr>
            <p:ph idx="1"/>
          </p:nvPr>
        </p:nvSpPr>
        <p:spPr>
          <a:xfrm>
            <a:off x="539552" y="1600200"/>
            <a:ext cx="8064896" cy="4530725"/>
          </a:xfrm>
        </p:spPr>
        <p:txBody>
          <a:bodyPr/>
          <a:p>
            <a:pPr>
              <a:buNone/>
            </a:pPr>
            <a:r>
              <a:rPr dirty="0" lang="en-US"/>
              <a:t>A </a:t>
            </a:r>
            <a:r>
              <a:rPr b="1" dirty="0" lang="en-US"/>
              <a:t>strain </a:t>
            </a:r>
          </a:p>
          <a:p>
            <a:pPr>
              <a:buNone/>
            </a:pPr>
            <a:r>
              <a:rPr dirty="0" lang="en-US"/>
              <a:t>A </a:t>
            </a:r>
            <a:r>
              <a:rPr b="1" dirty="0" lang="en-US"/>
              <a:t>“muscle pull” </a:t>
            </a:r>
            <a:r>
              <a:rPr dirty="0" lang="en-US"/>
              <a:t>caused by overuse, overstretching, or excessive stress. </a:t>
            </a:r>
          </a:p>
          <a:p>
            <a:pPr>
              <a:buNone/>
            </a:pPr>
            <a:endParaRPr dirty="0" sz="1600" lang="en-US"/>
          </a:p>
          <a:p>
            <a:pPr>
              <a:buNone/>
            </a:pPr>
            <a:r>
              <a:rPr dirty="0" lang="en-US"/>
              <a:t>Strains are microscopic, incomplete muscle tears with some bleeding into the tissue. </a:t>
            </a:r>
          </a:p>
          <a:p>
            <a:pPr>
              <a:buNone/>
            </a:pPr>
            <a:endParaRPr dirty="0" sz="1600" lang="en-US"/>
          </a:p>
          <a:p>
            <a:r>
              <a:rPr dirty="0" lang="en-US"/>
              <a:t>The patient experiences soreness or sudden pain, with local tenderness on muscle use and isometric contraction.</a:t>
            </a:r>
          </a:p>
          <a:p>
            <a:endParaRPr dirty="0" lang="en-US"/>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9034">
                                            <p:txEl>
                                              <p:pRg st="0" end="0"/>
                                            </p:txEl>
                                          </p:spTgt>
                                        </p:tgtEl>
                                        <p:attrNameLst>
                                          <p:attrName>style.visibility</p:attrName>
                                        </p:attrNameLst>
                                      </p:cBhvr>
                                      <p:to>
                                        <p:strVal val="visible"/>
                                      </p:to>
                                    </p:set>
                                    <p:anim calcmode="lin" valueType="num">
                                      <p:cBhvr additive="base">
                                        <p:cTn dur="500" fill="hold" id="7"/>
                                        <p:tgtEl>
                                          <p:spTgt spid="104903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9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9034">
                                            <p:txEl>
                                              <p:pRg st="1" end="1"/>
                                            </p:txEl>
                                          </p:spTgt>
                                        </p:tgtEl>
                                        <p:attrNameLst>
                                          <p:attrName>style.visibility</p:attrName>
                                        </p:attrNameLst>
                                      </p:cBhvr>
                                      <p:to>
                                        <p:strVal val="visible"/>
                                      </p:to>
                                    </p:set>
                                    <p:anim calcmode="lin" valueType="num">
                                      <p:cBhvr additive="base">
                                        <p:cTn dur="500" fill="hold" id="13"/>
                                        <p:tgtEl>
                                          <p:spTgt spid="1049034">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9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9034">
                                            <p:txEl>
                                              <p:pRg st="3" end="3"/>
                                            </p:txEl>
                                          </p:spTgt>
                                        </p:tgtEl>
                                        <p:attrNameLst>
                                          <p:attrName>style.visibility</p:attrName>
                                        </p:attrNameLst>
                                      </p:cBhvr>
                                      <p:to>
                                        <p:strVal val="visible"/>
                                      </p:to>
                                    </p:set>
                                    <p:anim calcmode="lin" valueType="num">
                                      <p:cBhvr additive="base">
                                        <p:cTn dur="500" fill="hold" id="19"/>
                                        <p:tgtEl>
                                          <p:spTgt spid="1049034">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90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9034">
                                            <p:txEl>
                                              <p:pRg st="5" end="5"/>
                                            </p:txEl>
                                          </p:spTgt>
                                        </p:tgtEl>
                                        <p:attrNameLst>
                                          <p:attrName>style.visibility</p:attrName>
                                        </p:attrNameLst>
                                      </p:cBhvr>
                                      <p:to>
                                        <p:strVal val="visible"/>
                                      </p:to>
                                    </p:set>
                                    <p:anim calcmode="lin" valueType="num">
                                      <p:cBhvr additive="base">
                                        <p:cTn dur="500" fill="hold" id="25"/>
                                        <p:tgtEl>
                                          <p:spTgt spid="1049034">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90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4"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9035" name="Title 1"/>
          <p:cNvSpPr>
            <a:spLocks noGrp="1"/>
          </p:cNvSpPr>
          <p:nvPr>
            <p:ph type="title"/>
          </p:nvPr>
        </p:nvSpPr>
        <p:spPr>
          <a:xfrm>
            <a:off x="662880" y="792088"/>
            <a:ext cx="8013576" cy="548680"/>
          </a:xfrm>
        </p:spPr>
        <p:txBody>
          <a:bodyPr>
            <a:noAutofit/>
          </a:bodyPr>
          <a:p>
            <a:r>
              <a:rPr dirty="0" sz="3600" i="1" lang="en-US"/>
              <a:t>Cont’d…</a:t>
            </a:r>
          </a:p>
        </p:txBody>
      </p:sp>
      <p:sp>
        <p:nvSpPr>
          <p:cNvPr id="1049036" name="Content Placeholder 2"/>
          <p:cNvSpPr>
            <a:spLocks noGrp="1"/>
          </p:cNvSpPr>
          <p:nvPr>
            <p:ph idx="1"/>
          </p:nvPr>
        </p:nvSpPr>
        <p:spPr>
          <a:xfrm>
            <a:off x="467544" y="1484784"/>
            <a:ext cx="8352928" cy="5373216"/>
          </a:xfrm>
        </p:spPr>
        <p:txBody>
          <a:bodyPr>
            <a:normAutofit/>
          </a:bodyPr>
          <a:p>
            <a:pPr>
              <a:lnSpc>
                <a:spcPct val="150000"/>
              </a:lnSpc>
              <a:buNone/>
            </a:pPr>
            <a:r>
              <a:rPr dirty="0" lang="en-US"/>
              <a:t>A </a:t>
            </a:r>
            <a:r>
              <a:rPr b="1" dirty="0" lang="en-US"/>
              <a:t>sprain </a:t>
            </a:r>
          </a:p>
          <a:p>
            <a:pPr>
              <a:lnSpc>
                <a:spcPct val="150000"/>
              </a:lnSpc>
              <a:buNone/>
            </a:pPr>
            <a:r>
              <a:rPr dirty="0" lang="en-US"/>
              <a:t>- injury to the ligaments surrounding a joint caused by a wrenching or twisting motion. </a:t>
            </a:r>
          </a:p>
          <a:p>
            <a:pPr>
              <a:lnSpc>
                <a:spcPct val="150000"/>
              </a:lnSpc>
            </a:pPr>
            <a:r>
              <a:rPr dirty="0" lang="en-US"/>
              <a:t>A torn ligament loses its stabilizing ability. </a:t>
            </a:r>
          </a:p>
          <a:p>
            <a:pPr>
              <a:lnSpc>
                <a:spcPct val="150000"/>
              </a:lnSpc>
            </a:pPr>
            <a:r>
              <a:rPr dirty="0" lang="en-US"/>
              <a:t>Blood vessels rupture and edema occurs; the joint is tender, and movement of the joint becomes painful.</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36">
                                            <p:txEl>
                                              <p:pRg st="0" end="0"/>
                                            </p:txEl>
                                          </p:spTgt>
                                        </p:tgtEl>
                                        <p:attrNameLst>
                                          <p:attrName>style.visibility</p:attrName>
                                        </p:attrNameLst>
                                      </p:cBhvr>
                                      <p:to>
                                        <p:strVal val="visible"/>
                                      </p:to>
                                    </p:set>
                                    <p:animEffect transition="in" filter="wipe(down)">
                                      <p:cBhvr>
                                        <p:cTn dur="500" id="7"/>
                                        <p:tgtEl>
                                          <p:spTgt spid="1049036">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9036">
                                            <p:txEl>
                                              <p:pRg st="1" end="1"/>
                                            </p:txEl>
                                          </p:spTgt>
                                        </p:tgtEl>
                                        <p:attrNameLst>
                                          <p:attrName>style.visibility</p:attrName>
                                        </p:attrNameLst>
                                      </p:cBhvr>
                                      <p:to>
                                        <p:strVal val="visible"/>
                                      </p:to>
                                    </p:set>
                                    <p:animEffect transition="in" filter="wipe(down)">
                                      <p:cBhvr>
                                        <p:cTn dur="500" id="12"/>
                                        <p:tgtEl>
                                          <p:spTgt spid="1049036">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9036">
                                            <p:txEl>
                                              <p:pRg st="2" end="2"/>
                                            </p:txEl>
                                          </p:spTgt>
                                        </p:tgtEl>
                                        <p:attrNameLst>
                                          <p:attrName>style.visibility</p:attrName>
                                        </p:attrNameLst>
                                      </p:cBhvr>
                                      <p:to>
                                        <p:strVal val="visible"/>
                                      </p:to>
                                    </p:set>
                                    <p:animEffect transition="in" filter="wipe(down)">
                                      <p:cBhvr>
                                        <p:cTn dur="500" id="17"/>
                                        <p:tgtEl>
                                          <p:spTgt spid="1049036">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9036">
                                            <p:txEl>
                                              <p:pRg st="3" end="3"/>
                                            </p:txEl>
                                          </p:spTgt>
                                        </p:tgtEl>
                                        <p:attrNameLst>
                                          <p:attrName>style.visibility</p:attrName>
                                        </p:attrNameLst>
                                      </p:cBhvr>
                                      <p:to>
                                        <p:strVal val="visible"/>
                                      </p:to>
                                    </p:set>
                                    <p:animEffect transition="in" filter="wipe(down)">
                                      <p:cBhvr>
                                        <p:cTn dur="500" id="22"/>
                                        <p:tgtEl>
                                          <p:spTgt spid="10490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646" name="Title 1"/>
          <p:cNvSpPr>
            <a:spLocks noGrp="1"/>
          </p:cNvSpPr>
          <p:nvPr>
            <p:ph type="title"/>
          </p:nvPr>
        </p:nvSpPr>
        <p:spPr>
          <a:xfrm>
            <a:off x="914400" y="457200"/>
            <a:ext cx="7772400" cy="1143000"/>
          </a:xfrm>
          <a:noFill/>
        </p:spPr>
        <p:txBody>
          <a:bodyPr/>
          <a:p>
            <a:r>
              <a:rPr dirty="0" sz="3600" lang="en-US"/>
              <a:t>Cont’d…</a:t>
            </a:r>
          </a:p>
        </p:txBody>
      </p:sp>
      <p:sp>
        <p:nvSpPr>
          <p:cNvPr id="1048647" name="Content Placeholder 2"/>
          <p:cNvSpPr>
            <a:spLocks noGrp="1"/>
          </p:cNvSpPr>
          <p:nvPr>
            <p:ph idx="1"/>
          </p:nvPr>
        </p:nvSpPr>
        <p:spPr>
          <a:xfrm>
            <a:off x="609600" y="1600200"/>
            <a:ext cx="8077200" cy="4530725"/>
          </a:xfrm>
        </p:spPr>
        <p:txBody>
          <a:bodyPr/>
          <a:p>
            <a:pPr>
              <a:buNone/>
            </a:pPr>
            <a:r>
              <a:rPr b="1" dirty="0" sz="3000" lang="en-US"/>
              <a:t>c. </a:t>
            </a:r>
            <a:r>
              <a:rPr b="1" dirty="0" sz="3000" i="1" lang="en-US"/>
              <a:t>Cartilage calcification</a:t>
            </a:r>
            <a:r>
              <a:rPr dirty="0" sz="3000" i="1" lang="en-US"/>
              <a:t>: </a:t>
            </a:r>
            <a:r>
              <a:rPr dirty="0" sz="3000" lang="en-US" err="1"/>
              <a:t>Chondrocytes</a:t>
            </a:r>
            <a:r>
              <a:rPr dirty="0" sz="3000" lang="en-US"/>
              <a:t> in the cartilage callus form matrix vesicles, which regulate calcification of the cartilage through the enzymes in them.</a:t>
            </a:r>
          </a:p>
          <a:p>
            <a:pPr>
              <a:buNone/>
            </a:pPr>
            <a:endParaRPr dirty="0" sz="3000" lang="en-US"/>
          </a:p>
          <a:p>
            <a:pPr>
              <a:buNone/>
            </a:pPr>
            <a:r>
              <a:rPr b="1" dirty="0" sz="3000" lang="en-US"/>
              <a:t>d. </a:t>
            </a:r>
            <a:r>
              <a:rPr b="1" dirty="0" sz="3000" i="1" lang="en-US"/>
              <a:t>Cartilage removal: </a:t>
            </a:r>
            <a:r>
              <a:rPr dirty="0" sz="3000" lang="en-US"/>
              <a:t>The calcified cartilage is invaded by blood vessels and becomes </a:t>
            </a:r>
            <a:r>
              <a:rPr dirty="0" sz="3000" lang="en-US" err="1"/>
              <a:t>resorbed</a:t>
            </a:r>
            <a:r>
              <a:rPr dirty="0" sz="3000" lang="en-US"/>
              <a:t> by </a:t>
            </a:r>
            <a:r>
              <a:rPr dirty="0" sz="3000" lang="en-US" err="1"/>
              <a:t>chondroblasts</a:t>
            </a:r>
            <a:r>
              <a:rPr dirty="0" sz="3000" lang="en-US"/>
              <a:t> and </a:t>
            </a:r>
            <a:r>
              <a:rPr dirty="0" sz="3000" lang="en-US" err="1"/>
              <a:t>osteoclasts</a:t>
            </a:r>
            <a:r>
              <a:rPr dirty="0" sz="3000" lang="en-US"/>
              <a:t> and it is replaced by woven bone.</a:t>
            </a:r>
          </a:p>
          <a:p>
            <a:endParaRPr dirty="0" sz="3000"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a:off x="0" y="0"/>
          <a:ext cx="0" cy="0"/>
          <a:chOff x="0" y="0"/>
          <a:chExt cx="0" cy="0"/>
        </a:xfrm>
      </p:grpSpPr>
      <p:sp>
        <p:nvSpPr>
          <p:cNvPr id="1049037" name="Title 1"/>
          <p:cNvSpPr>
            <a:spLocks noGrp="1"/>
          </p:cNvSpPr>
          <p:nvPr>
            <p:ph type="title"/>
          </p:nvPr>
        </p:nvSpPr>
        <p:spPr>
          <a:xfrm>
            <a:off x="683568" y="836712"/>
            <a:ext cx="7772400" cy="584100"/>
          </a:xfrm>
        </p:spPr>
        <p:txBody>
          <a:bodyPr/>
          <a:p>
            <a:r>
              <a:rPr dirty="0" sz="3600" i="1" lang="en-US"/>
              <a:t>Cont’d…</a:t>
            </a:r>
          </a:p>
        </p:txBody>
      </p:sp>
      <p:sp>
        <p:nvSpPr>
          <p:cNvPr id="1049038" name="Content Placeholder 2"/>
          <p:cNvSpPr>
            <a:spLocks noGrp="1"/>
          </p:cNvSpPr>
          <p:nvPr>
            <p:ph idx="1"/>
          </p:nvPr>
        </p:nvSpPr>
        <p:spPr>
          <a:xfrm>
            <a:off x="395536" y="1412776"/>
            <a:ext cx="8291264" cy="4925144"/>
          </a:xfrm>
        </p:spPr>
        <p:txBody>
          <a:bodyPr/>
          <a:p>
            <a:pPr>
              <a:lnSpc>
                <a:spcPct val="150000"/>
              </a:lnSpc>
            </a:pPr>
            <a:r>
              <a:rPr dirty="0" lang="en-US"/>
              <a:t>The degree of disability and pain increases during the first 2 to 3 hours after the injury because of the associated swelling and bleeding. </a:t>
            </a:r>
          </a:p>
          <a:p>
            <a:pPr>
              <a:lnSpc>
                <a:spcPct val="150000"/>
              </a:lnSpc>
            </a:pPr>
            <a:r>
              <a:rPr dirty="0" lang="en-US"/>
              <a:t>An x-ray should be obtained to rule out bone injury. </a:t>
            </a:r>
          </a:p>
          <a:p>
            <a:pPr>
              <a:lnSpc>
                <a:spcPct val="150000"/>
              </a:lnSpc>
            </a:pPr>
            <a:r>
              <a:rPr b="1" dirty="0" lang="en-US"/>
              <a:t>Avulsion</a:t>
            </a:r>
            <a:r>
              <a:rPr dirty="0" lang="en-US"/>
              <a:t> fracture (in which a bone fragment is pulled away by a ligament or tendon) may be associated with a sprain.</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38">
                                            <p:txEl>
                                              <p:pRg st="0" end="0"/>
                                            </p:txEl>
                                          </p:spTgt>
                                        </p:tgtEl>
                                        <p:attrNameLst>
                                          <p:attrName>style.visibility</p:attrName>
                                        </p:attrNameLst>
                                      </p:cBhvr>
                                      <p:to>
                                        <p:strVal val="visible"/>
                                      </p:to>
                                    </p:set>
                                    <p:animEffect transition="in" filter="wipe(down)">
                                      <p:cBhvr>
                                        <p:cTn dur="500" id="7"/>
                                        <p:tgtEl>
                                          <p:spTgt spid="1049038">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9038">
                                            <p:txEl>
                                              <p:pRg st="1" end="1"/>
                                            </p:txEl>
                                          </p:spTgt>
                                        </p:tgtEl>
                                        <p:attrNameLst>
                                          <p:attrName>style.visibility</p:attrName>
                                        </p:attrNameLst>
                                      </p:cBhvr>
                                      <p:to>
                                        <p:strVal val="visible"/>
                                      </p:to>
                                    </p:set>
                                    <p:animEffect transition="in" filter="wipe(down)">
                                      <p:cBhvr>
                                        <p:cTn dur="500" id="12"/>
                                        <p:tgtEl>
                                          <p:spTgt spid="1049038">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9038">
                                            <p:txEl>
                                              <p:pRg st="2" end="2"/>
                                            </p:txEl>
                                          </p:spTgt>
                                        </p:tgtEl>
                                        <p:attrNameLst>
                                          <p:attrName>style.visibility</p:attrName>
                                        </p:attrNameLst>
                                      </p:cBhvr>
                                      <p:to>
                                        <p:strVal val="visible"/>
                                      </p:to>
                                    </p:set>
                                    <p:animEffect transition="in" filter="wipe(down)">
                                      <p:cBhvr>
                                        <p:cTn dur="500" id="17"/>
                                        <p:tgtEl>
                                          <p:spTgt spid="10490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8"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9039" name="Title 1"/>
          <p:cNvSpPr>
            <a:spLocks noGrp="1"/>
          </p:cNvSpPr>
          <p:nvPr>
            <p:ph type="title"/>
          </p:nvPr>
        </p:nvSpPr>
        <p:spPr>
          <a:xfrm>
            <a:off x="611560" y="692695"/>
            <a:ext cx="7772400" cy="728117"/>
          </a:xfrm>
        </p:spPr>
        <p:txBody>
          <a:bodyPr>
            <a:normAutofit/>
          </a:bodyPr>
          <a:p>
            <a:r>
              <a:rPr dirty="0" lang="en-US"/>
              <a:t> Management</a:t>
            </a:r>
          </a:p>
        </p:txBody>
      </p:sp>
      <p:sp>
        <p:nvSpPr>
          <p:cNvPr id="1049040" name="Content Placeholder 2"/>
          <p:cNvSpPr>
            <a:spLocks noGrp="1"/>
          </p:cNvSpPr>
          <p:nvPr>
            <p:ph idx="1"/>
          </p:nvPr>
        </p:nvSpPr>
        <p:spPr>
          <a:xfrm>
            <a:off x="395536" y="1600200"/>
            <a:ext cx="8291264" cy="5069160"/>
          </a:xfrm>
        </p:spPr>
        <p:txBody>
          <a:bodyPr>
            <a:normAutofit/>
          </a:bodyPr>
          <a:p>
            <a:r>
              <a:rPr dirty="0" lang="en-US"/>
              <a:t>Treatment of contusions, strains, and sprains consists of the acronym </a:t>
            </a:r>
            <a:r>
              <a:rPr b="1" dirty="0" lang="en-US"/>
              <a:t>RICE—</a:t>
            </a:r>
            <a:r>
              <a:rPr b="1" dirty="0" i="1" lang="en-US"/>
              <a:t>Rest, Ice, Compression, Elevation)</a:t>
            </a:r>
            <a:endParaRPr dirty="0" i="1" lang="en-US"/>
          </a:p>
          <a:p>
            <a:pPr lvl="1"/>
            <a:r>
              <a:rPr dirty="0" sz="2800" lang="en-US"/>
              <a:t>Rest prevents additional injury and promotes healing. </a:t>
            </a:r>
          </a:p>
          <a:p>
            <a:pPr lvl="1"/>
            <a:r>
              <a:rPr dirty="0" sz="2800" lang="en-US"/>
              <a:t>Moist or dry cold applied intermittently for 20 -30 minutes during the first 24 to 48 hours after injury produces vasoconstriction, which decreases bleeding, edema, and discomfort. Care must be taken to avoid skin and tissue damage from excessive cold. </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40">
                                            <p:txEl>
                                              <p:pRg st="0" end="0"/>
                                            </p:txEl>
                                          </p:spTgt>
                                        </p:tgtEl>
                                        <p:attrNameLst>
                                          <p:attrName>style.visibility</p:attrName>
                                        </p:attrNameLst>
                                      </p:cBhvr>
                                      <p:to>
                                        <p:strVal val="visible"/>
                                      </p:to>
                                    </p:set>
                                    <p:animEffect transition="in" filter="wipe(down)">
                                      <p:cBhvr>
                                        <p:cTn dur="500" id="7"/>
                                        <p:tgtEl>
                                          <p:spTgt spid="1049040">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9040">
                                            <p:txEl>
                                              <p:pRg st="1" end="1"/>
                                            </p:txEl>
                                          </p:spTgt>
                                        </p:tgtEl>
                                        <p:attrNameLst>
                                          <p:attrName>style.visibility</p:attrName>
                                        </p:attrNameLst>
                                      </p:cBhvr>
                                      <p:to>
                                        <p:strVal val="visible"/>
                                      </p:to>
                                    </p:set>
                                    <p:animEffect transition="in" filter="wipe(down)">
                                      <p:cBhvr>
                                        <p:cTn dur="500" id="10"/>
                                        <p:tgtEl>
                                          <p:spTgt spid="1049040">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9040">
                                            <p:txEl>
                                              <p:pRg st="2" end="2"/>
                                            </p:txEl>
                                          </p:spTgt>
                                        </p:tgtEl>
                                        <p:attrNameLst>
                                          <p:attrName>style.visibility</p:attrName>
                                        </p:attrNameLst>
                                      </p:cBhvr>
                                      <p:to>
                                        <p:strVal val="visible"/>
                                      </p:to>
                                    </p:set>
                                    <p:animEffect transition="in" filter="wipe(down)">
                                      <p:cBhvr>
                                        <p:cTn dur="500" id="13"/>
                                        <p:tgtEl>
                                          <p:spTgt spid="10490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0"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9041" name="Title 1"/>
          <p:cNvSpPr>
            <a:spLocks noGrp="1"/>
          </p:cNvSpPr>
          <p:nvPr>
            <p:ph type="title"/>
          </p:nvPr>
        </p:nvSpPr>
        <p:spPr>
          <a:xfrm>
            <a:off x="683568" y="836712"/>
            <a:ext cx="7772400" cy="584100"/>
          </a:xfrm>
        </p:spPr>
        <p:txBody>
          <a:bodyPr/>
          <a:p>
            <a:r>
              <a:rPr dirty="0" sz="3600" i="1" lang="en-US"/>
              <a:t>Cont’d…</a:t>
            </a:r>
          </a:p>
        </p:txBody>
      </p:sp>
      <p:sp>
        <p:nvSpPr>
          <p:cNvPr id="1049042" name="Content Placeholder 2"/>
          <p:cNvSpPr>
            <a:spLocks noGrp="1"/>
          </p:cNvSpPr>
          <p:nvPr>
            <p:ph idx="1"/>
          </p:nvPr>
        </p:nvSpPr>
        <p:spPr>
          <a:xfrm>
            <a:off x="611560" y="1600200"/>
            <a:ext cx="8075240" cy="4997152"/>
          </a:xfrm>
        </p:spPr>
        <p:txBody>
          <a:bodyPr/>
          <a:p>
            <a:pPr lvl="1">
              <a:lnSpc>
                <a:spcPct val="150000"/>
              </a:lnSpc>
            </a:pPr>
            <a:r>
              <a:rPr dirty="0" lang="en-US"/>
              <a:t>An elastic compression bandage controls bleeding, reduces edema, and provides support for the injured tissues. </a:t>
            </a:r>
          </a:p>
          <a:p>
            <a:pPr lvl="1">
              <a:lnSpc>
                <a:spcPct val="150000"/>
              </a:lnSpc>
            </a:pPr>
            <a:r>
              <a:rPr dirty="0" lang="en-US"/>
              <a:t>Elevation controls the swelling. </a:t>
            </a:r>
          </a:p>
          <a:p>
            <a:pPr>
              <a:lnSpc>
                <a:spcPct val="150000"/>
              </a:lnSpc>
            </a:pPr>
            <a:r>
              <a:rPr dirty="0" lang="en-US"/>
              <a:t>If the sprain is severe, surgical repair or cast immobilization may be necessary so that the joint will not lose its stability. </a:t>
            </a:r>
          </a:p>
          <a:p>
            <a:pPr>
              <a:lnSpc>
                <a:spcPct val="150000"/>
              </a:lnSpc>
            </a:pPr>
            <a:endParaRPr dirty="0" lang="en-US"/>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9042">
                                            <p:txEl>
                                              <p:pRg st="0" end="0"/>
                                            </p:txEl>
                                          </p:spTgt>
                                        </p:tgtEl>
                                        <p:attrNameLst>
                                          <p:attrName>style.visibility</p:attrName>
                                        </p:attrNameLst>
                                      </p:cBhvr>
                                      <p:to>
                                        <p:strVal val="visible"/>
                                      </p:to>
                                    </p:set>
                                    <p:animEffect transition="in" filter="wipe(down)">
                                      <p:cBhvr>
                                        <p:cTn dur="500" id="7"/>
                                        <p:tgtEl>
                                          <p:spTgt spid="1049042">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9042">
                                            <p:txEl>
                                              <p:pRg st="1" end="1"/>
                                            </p:txEl>
                                          </p:spTgt>
                                        </p:tgtEl>
                                        <p:attrNameLst>
                                          <p:attrName>style.visibility</p:attrName>
                                        </p:attrNameLst>
                                      </p:cBhvr>
                                      <p:to>
                                        <p:strVal val="visible"/>
                                      </p:to>
                                    </p:set>
                                    <p:animEffect transition="in" filter="wipe(down)">
                                      <p:cBhvr>
                                        <p:cTn dur="500" id="10"/>
                                        <p:tgtEl>
                                          <p:spTgt spid="1049042">
                                            <p:txEl>
                                              <p:pRg st="1" end="1"/>
                                            </p:txEl>
                                          </p:spTgt>
                                        </p:tgtEl>
                                      </p:cBhvr>
                                    </p:animEffec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22" presetSubtype="4">
                                  <p:stCondLst>
                                    <p:cond delay="0"/>
                                  </p:stCondLst>
                                  <p:childTnLst>
                                    <p:set>
                                      <p:cBhvr>
                                        <p:cTn dur="1" fill="hold" id="14">
                                          <p:stCondLst>
                                            <p:cond delay="0"/>
                                          </p:stCondLst>
                                        </p:cTn>
                                        <p:tgtEl>
                                          <p:spTgt spid="1049042">
                                            <p:txEl>
                                              <p:pRg st="2" end="2"/>
                                            </p:txEl>
                                          </p:spTgt>
                                        </p:tgtEl>
                                        <p:attrNameLst>
                                          <p:attrName>style.visibility</p:attrName>
                                        </p:attrNameLst>
                                      </p:cBhvr>
                                      <p:to>
                                        <p:strVal val="visible"/>
                                      </p:to>
                                    </p:set>
                                    <p:animEffect transition="in" filter="wipe(down)">
                                      <p:cBhvr>
                                        <p:cTn dur="500" id="15"/>
                                        <p:tgtEl>
                                          <p:spTgt spid="10490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2"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9043" name="Title 1"/>
          <p:cNvSpPr>
            <a:spLocks noGrp="1"/>
          </p:cNvSpPr>
          <p:nvPr>
            <p:ph type="title"/>
          </p:nvPr>
        </p:nvSpPr>
        <p:spPr/>
        <p:txBody>
          <a:bodyPr/>
          <a:p>
            <a:r>
              <a:rPr dirty="0" lang="en-US"/>
              <a:t>Ambulatory Devices</a:t>
            </a:r>
          </a:p>
        </p:txBody>
      </p:sp>
      <p:pic>
        <p:nvPicPr>
          <p:cNvPr id="2097204" name="Picture 2" descr="C:\Users\user\Documents\New folder\5.jpg"/>
          <p:cNvPicPr>
            <a:picLocks noChangeAspect="1" noChangeArrowheads="1"/>
          </p:cNvPicPr>
          <p:nvPr/>
        </p:nvPicPr>
        <p:blipFill>
          <a:blip xmlns:r="http://schemas.openxmlformats.org/officeDocument/2006/relationships" r:embed="rId1" cstate="print"/>
          <a:srcRect/>
          <a:stretch>
            <a:fillRect/>
          </a:stretch>
        </p:blipFill>
        <p:spPr bwMode="auto">
          <a:xfrm>
            <a:off x="2843808" y="1668016"/>
            <a:ext cx="1905000" cy="1905000"/>
          </a:xfrm>
          <a:prstGeom prst="rect"/>
          <a:noFill/>
        </p:spPr>
      </p:pic>
      <p:pic>
        <p:nvPicPr>
          <p:cNvPr id="2097205" name="Picture 3" descr="C:\Users\user\Documents\New folder\7.jpg"/>
          <p:cNvPicPr>
            <a:picLocks noChangeAspect="1" noChangeArrowheads="1"/>
          </p:cNvPicPr>
          <p:nvPr/>
        </p:nvPicPr>
        <p:blipFill>
          <a:blip xmlns:r="http://schemas.openxmlformats.org/officeDocument/2006/relationships" r:embed="rId2" cstate="print"/>
          <a:srcRect/>
          <a:stretch>
            <a:fillRect/>
          </a:stretch>
        </p:blipFill>
        <p:spPr bwMode="auto">
          <a:xfrm>
            <a:off x="6411416" y="1628800"/>
            <a:ext cx="1905000" cy="2232248"/>
          </a:xfrm>
          <a:prstGeom prst="rect"/>
          <a:noFill/>
        </p:spPr>
      </p:pic>
      <p:pic>
        <p:nvPicPr>
          <p:cNvPr id="2097206" name="Picture 4" descr="C:\Users\user\Documents\New folder\6.jpg"/>
          <p:cNvPicPr>
            <a:picLocks noChangeAspect="1" noChangeArrowheads="1"/>
          </p:cNvPicPr>
          <p:nvPr/>
        </p:nvPicPr>
        <p:blipFill>
          <a:blip xmlns:r="http://schemas.openxmlformats.org/officeDocument/2006/relationships" r:embed="rId3" cstate="print"/>
          <a:srcRect/>
          <a:stretch>
            <a:fillRect/>
          </a:stretch>
        </p:blipFill>
        <p:spPr bwMode="auto">
          <a:xfrm>
            <a:off x="971600" y="1628800"/>
            <a:ext cx="1905000" cy="1905000"/>
          </a:xfrm>
          <a:prstGeom prst="rect"/>
          <a:noFill/>
        </p:spPr>
      </p:pic>
      <p:pic>
        <p:nvPicPr>
          <p:cNvPr id="2097207" name="Picture 5" descr="C:\Users\user\Documents\New folder\walking aids.jpg"/>
          <p:cNvPicPr>
            <a:picLocks noChangeAspect="1" noGrp="1" noChangeArrowheads="1"/>
          </p:cNvPicPr>
          <p:nvPr>
            <p:ph idx="1"/>
          </p:nvPr>
        </p:nvPicPr>
        <p:blipFill>
          <a:blip xmlns:r="http://schemas.openxmlformats.org/officeDocument/2006/relationships" r:embed="rId4" cstate="print"/>
          <a:srcRect/>
          <a:stretch>
            <a:fillRect/>
          </a:stretch>
        </p:blipFill>
        <p:spPr bwMode="auto">
          <a:xfrm>
            <a:off x="611560" y="1556792"/>
            <a:ext cx="8352928" cy="5184576"/>
          </a:xfrm>
          <a:prstGeom prst="rect"/>
          <a:noFill/>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479" name=""/>
        <p:cNvGrpSpPr/>
        <p:nvPr/>
      </p:nvGrpSpPr>
      <p:grpSpPr>
        <a:xfrm>
          <a:off x="0" y="0"/>
          <a:ext cx="0" cy="0"/>
          <a:chOff x="0" y="0"/>
          <a:chExt cx="0" cy="0"/>
        </a:xfrm>
      </p:grpSpPr>
      <p:sp>
        <p:nvSpPr>
          <p:cNvPr id="1049044" name="Title 1"/>
          <p:cNvSpPr>
            <a:spLocks noGrp="1"/>
          </p:cNvSpPr>
          <p:nvPr>
            <p:ph type="title"/>
          </p:nvPr>
        </p:nvSpPr>
        <p:spPr>
          <a:xfrm>
            <a:off x="755576" y="620688"/>
            <a:ext cx="7484368" cy="864096"/>
          </a:xfrm>
        </p:spPr>
        <p:txBody>
          <a:bodyPr/>
          <a:p>
            <a:pPr algn="ctr"/>
            <a:r>
              <a:rPr dirty="0" lang="en-US"/>
              <a:t>Thank You</a:t>
            </a:r>
          </a:p>
        </p:txBody>
      </p:sp>
      <p:pic>
        <p:nvPicPr>
          <p:cNvPr id="2097208" name="Picture 2" descr="C:\Users\user\Documents\New folder\4.jpg"/>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827584" y="1418555"/>
            <a:ext cx="6840760" cy="4530725"/>
          </a:xfrm>
          <a:prstGeom prst="roundRect">
            <a:avLst>
              <a:gd name="adj" fmla="val 16667"/>
            </a:avLst>
          </a:prstGeom>
          <a:ln>
            <a:noFill/>
          </a:ln>
          <a:effectLst>
            <a:outerShdw algn="tl" blurRad="152400" dir="900000" dist="12000"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648" name="Title 1"/>
          <p:cNvSpPr>
            <a:spLocks noGrp="1"/>
          </p:cNvSpPr>
          <p:nvPr>
            <p:ph type="title"/>
          </p:nvPr>
        </p:nvSpPr>
        <p:spPr>
          <a:xfrm>
            <a:off x="762000" y="685800"/>
            <a:ext cx="8229600" cy="685800"/>
          </a:xfrm>
        </p:spPr>
        <p:txBody>
          <a:bodyPr>
            <a:normAutofit fontScale="90000"/>
          </a:bodyPr>
          <a:p>
            <a:r>
              <a:rPr dirty="0" lang="en-US"/>
              <a:t>Cont’d…</a:t>
            </a:r>
          </a:p>
        </p:txBody>
      </p:sp>
      <p:sp>
        <p:nvSpPr>
          <p:cNvPr id="1048649" name="Content Placeholder 2"/>
          <p:cNvSpPr>
            <a:spLocks noGrp="1"/>
          </p:cNvSpPr>
          <p:nvPr>
            <p:ph idx="1"/>
          </p:nvPr>
        </p:nvSpPr>
        <p:spPr>
          <a:xfrm>
            <a:off x="609600" y="1752600"/>
            <a:ext cx="8001000" cy="4114800"/>
          </a:xfrm>
        </p:spPr>
        <p:txBody>
          <a:bodyPr>
            <a:normAutofit/>
          </a:bodyPr>
          <a:p>
            <a:pPr>
              <a:buNone/>
            </a:pPr>
            <a:r>
              <a:rPr b="1" dirty="0" sz="3000" lang="en-US"/>
              <a:t>e. </a:t>
            </a:r>
            <a:r>
              <a:rPr b="1" dirty="0" sz="3000" i="1" lang="en-US"/>
              <a:t>Bone formation</a:t>
            </a:r>
            <a:r>
              <a:rPr dirty="0" sz="3000" i="1" lang="en-US"/>
              <a:t>: </a:t>
            </a:r>
            <a:r>
              <a:rPr dirty="0" sz="3000" lang="en-US"/>
              <a:t>Minerals continue to be deposited until the bone is firmly reunited. With major adult long bone fractures, ossification takes about 3 to 4 months.</a:t>
            </a:r>
          </a:p>
          <a:p>
            <a:pPr>
              <a:buNone/>
            </a:pPr>
            <a:endParaRPr dirty="0" sz="3000" lang="en-US"/>
          </a:p>
          <a:p>
            <a:pPr>
              <a:buNone/>
            </a:pPr>
            <a:r>
              <a:rPr b="1" dirty="0" sz="3000" lang="en-US"/>
              <a:t>f. </a:t>
            </a:r>
            <a:r>
              <a:rPr b="1" dirty="0" sz="3000" i="1" lang="en-US"/>
              <a:t>Remodeling</a:t>
            </a:r>
            <a:r>
              <a:rPr dirty="0" sz="3000" i="1" lang="en-US"/>
              <a:t>: </a:t>
            </a:r>
            <a:r>
              <a:rPr dirty="0" sz="3000" lang="en-US"/>
              <a:t>consists of modifying the new bone into its former structural arrangement. May take months to years.</a:t>
            </a:r>
          </a:p>
        </p:txBody>
      </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650" name="Title 1"/>
          <p:cNvSpPr>
            <a:spLocks noGrp="1"/>
          </p:cNvSpPr>
          <p:nvPr>
            <p:ph type="title"/>
          </p:nvPr>
        </p:nvSpPr>
        <p:spPr>
          <a:xfrm>
            <a:off x="685800" y="731838"/>
            <a:ext cx="8229600" cy="639762"/>
          </a:xfrm>
        </p:spPr>
        <p:txBody>
          <a:bodyPr>
            <a:noAutofit/>
          </a:bodyPr>
          <a:p>
            <a:r>
              <a:rPr b="1" dirty="0" sz="3600" lang="en-US">
                <a:latin typeface="Times New Roman" pitchFamily="18" charset="0"/>
                <a:cs typeface="Times New Roman" pitchFamily="18" charset="0"/>
              </a:rPr>
              <a:t>Factors that Delay Healing of Bones:</a:t>
            </a:r>
          </a:p>
        </p:txBody>
      </p:sp>
      <p:sp>
        <p:nvSpPr>
          <p:cNvPr id="1048651" name="Content Placeholder 2"/>
          <p:cNvSpPr>
            <a:spLocks noGrp="1"/>
          </p:cNvSpPr>
          <p:nvPr>
            <p:ph idx="1"/>
          </p:nvPr>
        </p:nvSpPr>
        <p:spPr>
          <a:xfrm>
            <a:off x="609600" y="1600200"/>
            <a:ext cx="8077200" cy="4800600"/>
          </a:xfrm>
        </p:spPr>
        <p:txBody>
          <a:bodyPr>
            <a:normAutofit/>
          </a:bodyPr>
          <a:p>
            <a:r>
              <a:rPr dirty="0" lang="en-US">
                <a:latin typeface="Times New Roman" pitchFamily="18" charset="0"/>
                <a:cs typeface="Times New Roman" pitchFamily="18" charset="0"/>
              </a:rPr>
              <a:t>Tissue fragments between the ends of bone.</a:t>
            </a:r>
          </a:p>
          <a:p>
            <a:r>
              <a:rPr dirty="0" lang="en-US">
                <a:latin typeface="Times New Roman" pitchFamily="18" charset="0"/>
                <a:cs typeface="Times New Roman" pitchFamily="18" charset="0"/>
              </a:rPr>
              <a:t>Deficient blood supply. </a:t>
            </a:r>
          </a:p>
          <a:p>
            <a:r>
              <a:rPr dirty="0" lang="en-US">
                <a:latin typeface="Times New Roman" pitchFamily="18" charset="0"/>
                <a:cs typeface="Times New Roman" pitchFamily="18" charset="0"/>
              </a:rPr>
              <a:t>Poor alignment or continued mobility of bone ends. </a:t>
            </a:r>
          </a:p>
          <a:p>
            <a:r>
              <a:rPr dirty="0" lang="en-US">
                <a:latin typeface="Times New Roman" pitchFamily="18" charset="0"/>
                <a:cs typeface="Times New Roman" pitchFamily="18" charset="0"/>
              </a:rPr>
              <a:t>Infection.</a:t>
            </a:r>
          </a:p>
          <a:p>
            <a:r>
              <a:rPr dirty="0" lang="en-US">
                <a:latin typeface="Times New Roman" pitchFamily="18" charset="0"/>
                <a:cs typeface="Times New Roman" pitchFamily="18" charset="0"/>
              </a:rPr>
              <a:t>Systemic illness.</a:t>
            </a:r>
          </a:p>
          <a:p>
            <a:r>
              <a:rPr dirty="0" lang="en-US">
                <a:latin typeface="Times New Roman" pitchFamily="18" charset="0"/>
                <a:cs typeface="Times New Roman" pitchFamily="18" charset="0"/>
              </a:rPr>
              <a:t>Malnutrition.</a:t>
            </a:r>
          </a:p>
          <a:p>
            <a:r>
              <a:rPr dirty="0" lang="en-US">
                <a:latin typeface="Times New Roman" pitchFamily="18" charset="0"/>
                <a:cs typeface="Times New Roman" pitchFamily="18" charset="0"/>
              </a:rPr>
              <a:t>Drugs.</a:t>
            </a:r>
          </a:p>
          <a:p>
            <a:r>
              <a:rPr dirty="0" lang="en-US">
                <a:latin typeface="Times New Roman" pitchFamily="18" charset="0"/>
                <a:cs typeface="Times New Roman" pitchFamily="18" charset="0"/>
              </a:rPr>
              <a:t>Ageing.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652" name="Title 1"/>
          <p:cNvSpPr>
            <a:spLocks noGrp="1"/>
          </p:cNvSpPr>
          <p:nvPr>
            <p:ph type="title"/>
          </p:nvPr>
        </p:nvSpPr>
        <p:spPr>
          <a:xfrm>
            <a:off x="838200" y="762000"/>
            <a:ext cx="8229600" cy="457200"/>
          </a:xfrm>
        </p:spPr>
        <p:txBody>
          <a:bodyPr>
            <a:noAutofit/>
          </a:bodyPr>
          <a:p>
            <a:r>
              <a:rPr b="1" dirty="0" sz="4400" lang="en-US">
                <a:latin typeface="Times New Roman" pitchFamily="18" charset="0"/>
                <a:cs typeface="Times New Roman" pitchFamily="18" charset="0"/>
              </a:rPr>
              <a:t>Muscles </a:t>
            </a:r>
          </a:p>
        </p:txBody>
      </p:sp>
      <p:sp>
        <p:nvSpPr>
          <p:cNvPr id="1048653" name="Content Placeholder 2"/>
          <p:cNvSpPr>
            <a:spLocks noGrp="1"/>
          </p:cNvSpPr>
          <p:nvPr>
            <p:ph idx="1"/>
          </p:nvPr>
        </p:nvSpPr>
        <p:spPr>
          <a:xfrm>
            <a:off x="609600" y="1600200"/>
            <a:ext cx="8077200" cy="4800600"/>
          </a:xfrm>
        </p:spPr>
        <p:txBody>
          <a:bodyPr>
            <a:noAutofit/>
          </a:bodyPr>
          <a:p>
            <a:r>
              <a:rPr dirty="0" sz="3000" lang="en-US">
                <a:latin typeface="Times New Roman" pitchFamily="18" charset="0"/>
                <a:cs typeface="Times New Roman" pitchFamily="18" charset="0"/>
              </a:rPr>
              <a:t>More than 600 muscles in the human body that are anchored firmly to bones by </a:t>
            </a:r>
            <a:r>
              <a:rPr b="1" dirty="0" sz="3000" lang="en-US">
                <a:latin typeface="Times New Roman" pitchFamily="18" charset="0"/>
                <a:cs typeface="Times New Roman" pitchFamily="18" charset="0"/>
              </a:rPr>
              <a:t>tendons and </a:t>
            </a:r>
            <a:r>
              <a:rPr b="1" dirty="0" sz="3000" lang="en-US" err="1">
                <a:latin typeface="Times New Roman" pitchFamily="18" charset="0"/>
                <a:cs typeface="Times New Roman" pitchFamily="18" charset="0"/>
              </a:rPr>
              <a:t>aponeuroses</a:t>
            </a:r>
            <a:r>
              <a:rPr b="1" dirty="0" sz="3000" lang="en-US">
                <a:latin typeface="Times New Roman" pitchFamily="18" charset="0"/>
                <a:cs typeface="Times New Roman" pitchFamily="18" charset="0"/>
              </a:rPr>
              <a:t>.</a:t>
            </a:r>
          </a:p>
          <a:p>
            <a:r>
              <a:rPr dirty="0" sz="3000" lang="en-US">
                <a:latin typeface="Times New Roman" pitchFamily="18" charset="0"/>
                <a:cs typeface="Times New Roman" pitchFamily="18" charset="0"/>
              </a:rPr>
              <a:t>Origin and insertion of muscles </a:t>
            </a:r>
          </a:p>
          <a:p>
            <a:r>
              <a:rPr dirty="0" sz="3000" lang="en-US">
                <a:latin typeface="Times New Roman" pitchFamily="18" charset="0"/>
                <a:cs typeface="Times New Roman" pitchFamily="18" charset="0"/>
              </a:rPr>
              <a:t>Muscle arrangements and muscle actions </a:t>
            </a:r>
          </a:p>
          <a:p>
            <a:pPr lvl="1"/>
            <a:r>
              <a:rPr dirty="0" sz="3000" lang="en-US">
                <a:latin typeface="Times New Roman" pitchFamily="18" charset="0"/>
                <a:cs typeface="Times New Roman" pitchFamily="18" charset="0"/>
              </a:rPr>
              <a:t>Prime movers</a:t>
            </a:r>
          </a:p>
          <a:p>
            <a:pPr lvl="1"/>
            <a:r>
              <a:rPr dirty="0" sz="3000" lang="en-US" err="1">
                <a:latin typeface="Times New Roman" pitchFamily="18" charset="0"/>
                <a:cs typeface="Times New Roman" pitchFamily="18" charset="0"/>
              </a:rPr>
              <a:t>Antagonistics</a:t>
            </a:r>
            <a:endParaRPr dirty="0" sz="3000" lang="en-US">
              <a:latin typeface="Times New Roman" pitchFamily="18" charset="0"/>
              <a:cs typeface="Times New Roman" pitchFamily="18" charset="0"/>
            </a:endParaRPr>
          </a:p>
          <a:p>
            <a:pPr lvl="1"/>
            <a:r>
              <a:rPr dirty="0" sz="3000" lang="en-US" err="1">
                <a:latin typeface="Times New Roman" pitchFamily="18" charset="0"/>
                <a:cs typeface="Times New Roman" pitchFamily="18" charset="0"/>
              </a:rPr>
              <a:t>Synergistics</a:t>
            </a:r>
            <a:endParaRPr dirty="0" sz="3000" lang="en-US">
              <a:latin typeface="Times New Roman" pitchFamily="18" charset="0"/>
              <a:cs typeface="Times New Roman" pitchFamily="18" charset="0"/>
            </a:endParaRPr>
          </a:p>
          <a:p>
            <a:pPr lvl="1"/>
            <a:r>
              <a:rPr dirty="0" sz="3000" lang="en-US" err="1">
                <a:latin typeface="Times New Roman" pitchFamily="18" charset="0"/>
                <a:cs typeface="Times New Roman" pitchFamily="18" charset="0"/>
              </a:rPr>
              <a:t>Fixators</a:t>
            </a:r>
            <a:r>
              <a:rPr dirty="0" sz="3000" lang="en-US">
                <a:latin typeface="Times New Roman" pitchFamily="18" charset="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654" name="Title 1"/>
          <p:cNvSpPr>
            <a:spLocks noGrp="1"/>
          </p:cNvSpPr>
          <p:nvPr>
            <p:ph type="title"/>
          </p:nvPr>
        </p:nvSpPr>
        <p:spPr>
          <a:xfrm>
            <a:off x="838200" y="533400"/>
            <a:ext cx="8229600" cy="914400"/>
          </a:xfrm>
          <a:noFill/>
        </p:spPr>
        <p:style>
          <a:lnRef idx="0">
            <a:schemeClr val="accent1"/>
          </a:lnRef>
          <a:fillRef idx="3">
            <a:schemeClr val="accent1"/>
          </a:fillRef>
          <a:effectRef idx="3">
            <a:schemeClr val="accent1"/>
          </a:effectRef>
          <a:fontRef idx="minor">
            <a:schemeClr val="lt1"/>
          </a:fontRef>
        </p:style>
        <p:txBody>
          <a:bodyPr/>
          <a:p>
            <a:r>
              <a:rPr dirty="0" sz="4400" lang="en-US">
                <a:solidFill>
                  <a:schemeClr val="tx1"/>
                </a:solidFill>
                <a:latin typeface="+mj-lt"/>
              </a:rPr>
              <a:t>Joints </a:t>
            </a:r>
          </a:p>
        </p:txBody>
      </p:sp>
      <p:sp>
        <p:nvSpPr>
          <p:cNvPr id="1048655" name="Content Placeholder 2"/>
          <p:cNvSpPr>
            <a:spLocks noGrp="1"/>
          </p:cNvSpPr>
          <p:nvPr>
            <p:ph idx="1"/>
          </p:nvPr>
        </p:nvSpPr>
        <p:spPr>
          <a:xfrm>
            <a:off x="533400" y="1600200"/>
            <a:ext cx="8305800" cy="4648200"/>
          </a:xfrm>
        </p:spPr>
        <p:txBody>
          <a:bodyPr>
            <a:normAutofit/>
          </a:bodyPr>
          <a:p>
            <a:r>
              <a:rPr dirty="0" lang="en-US"/>
              <a:t>Are points where two or more bones meet or articulate:</a:t>
            </a:r>
          </a:p>
          <a:p>
            <a:pPr indent="-514350" marL="514350">
              <a:buFont typeface="+mj-lt"/>
              <a:buAutoNum type="arabicPeriod"/>
            </a:pPr>
            <a:r>
              <a:rPr b="1" dirty="0" lang="en-US"/>
              <a:t>Fibrous</a:t>
            </a:r>
            <a:r>
              <a:rPr dirty="0" lang="en-US"/>
              <a:t>: are fixed and immovable joints. </a:t>
            </a:r>
          </a:p>
          <a:p>
            <a:pPr indent="-514350" marL="514350">
              <a:buFont typeface="+mj-lt"/>
              <a:buAutoNum type="arabicPeriod"/>
            </a:pPr>
            <a:r>
              <a:rPr b="1" dirty="0" lang="en-US"/>
              <a:t>Cartilaginous</a:t>
            </a:r>
            <a:r>
              <a:rPr dirty="0" lang="en-US"/>
              <a:t>: are slightly movable. They have cartilage between two bones. e.g. joints between the vertebral bones.</a:t>
            </a:r>
          </a:p>
          <a:p>
            <a:pPr indent="-514350" marL="514350">
              <a:buFont typeface="+mj-lt"/>
              <a:buAutoNum type="arabicPeriod"/>
            </a:pPr>
            <a:r>
              <a:rPr b="1" dirty="0" lang="en-US"/>
              <a:t>Synovial</a:t>
            </a:r>
            <a:r>
              <a:rPr dirty="0" lang="en-US"/>
              <a:t> (</a:t>
            </a:r>
            <a:r>
              <a:rPr dirty="0" lang="en-US" err="1"/>
              <a:t>diarthroses</a:t>
            </a:r>
            <a:r>
              <a:rPr dirty="0" lang="en-US"/>
              <a:t>): are freely movable. Further subdivided into ball and socket joints, hinge joints, gliding joints, pivot and saddle joints.</a:t>
            </a:r>
          </a:p>
          <a:p>
            <a:endParaRPr dirty="0" 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656" name="Title 1"/>
          <p:cNvSpPr>
            <a:spLocks noGrp="1"/>
          </p:cNvSpPr>
          <p:nvPr>
            <p:ph type="title"/>
          </p:nvPr>
        </p:nvSpPr>
        <p:spPr>
          <a:xfrm>
            <a:off x="685800" y="838200"/>
            <a:ext cx="8229600" cy="457200"/>
          </a:xfrm>
        </p:spPr>
        <p:txBody>
          <a:bodyPr>
            <a:noAutofit/>
          </a:bodyPr>
          <a:p>
            <a:r>
              <a:rPr b="1" dirty="0" sz="3600" lang="en-US"/>
              <a:t>Assessment of Musculoskeletal System</a:t>
            </a:r>
          </a:p>
        </p:txBody>
      </p:sp>
      <p:sp>
        <p:nvSpPr>
          <p:cNvPr id="1048657" name="Content Placeholder 2"/>
          <p:cNvSpPr>
            <a:spLocks noGrp="1"/>
          </p:cNvSpPr>
          <p:nvPr>
            <p:ph idx="1"/>
          </p:nvPr>
        </p:nvSpPr>
        <p:spPr>
          <a:xfrm>
            <a:off x="457200" y="1676400"/>
            <a:ext cx="8229600" cy="4724400"/>
          </a:xfrm>
        </p:spPr>
        <p:txBody>
          <a:bodyPr>
            <a:noAutofit/>
          </a:bodyPr>
          <a:p>
            <a:r>
              <a:rPr dirty="0" sz="3000" lang="en-US">
                <a:latin typeface="Times New Roman" pitchFamily="18" charset="0"/>
                <a:cs typeface="Times New Roman" pitchFamily="18" charset="0"/>
              </a:rPr>
              <a:t>History: exercises, lifestyle, trauma, medication use, concurrent medical conditions etc</a:t>
            </a:r>
          </a:p>
          <a:p>
            <a:r>
              <a:rPr dirty="0" sz="3000" lang="en-US">
                <a:latin typeface="Times New Roman" pitchFamily="18" charset="0"/>
                <a:cs typeface="Times New Roman" pitchFamily="18" charset="0"/>
              </a:rPr>
              <a:t>Physical exam: Assess</a:t>
            </a:r>
          </a:p>
          <a:p>
            <a:pPr lvl="1"/>
            <a:r>
              <a:rPr dirty="0" i="1" lang="en-US">
                <a:latin typeface="Times New Roman" pitchFamily="18" charset="0"/>
                <a:cs typeface="Times New Roman" pitchFamily="18" charset="0"/>
              </a:rPr>
              <a:t>Pain and tenderness</a:t>
            </a:r>
          </a:p>
          <a:p>
            <a:pPr lvl="1"/>
            <a:r>
              <a:rPr dirty="0" i="1" lang="en-US">
                <a:latin typeface="Times New Roman" pitchFamily="18" charset="0"/>
                <a:cs typeface="Times New Roman" pitchFamily="18" charset="0"/>
              </a:rPr>
              <a:t>Neurovascular status</a:t>
            </a:r>
          </a:p>
          <a:p>
            <a:pPr lvl="1"/>
            <a:r>
              <a:rPr dirty="0" i="1" lang="en-US">
                <a:latin typeface="Times New Roman" pitchFamily="18" charset="0"/>
                <a:cs typeface="Times New Roman" pitchFamily="18" charset="0"/>
              </a:rPr>
              <a:t>Functional abilities, ROM</a:t>
            </a:r>
          </a:p>
          <a:p>
            <a:pPr lvl="1"/>
            <a:r>
              <a:rPr dirty="0" i="1" lang="en-US">
                <a:latin typeface="Times New Roman" pitchFamily="18" charset="0"/>
                <a:cs typeface="Times New Roman" pitchFamily="18" charset="0"/>
              </a:rPr>
              <a:t>Muscle tone, size</a:t>
            </a:r>
          </a:p>
          <a:p>
            <a:pPr lvl="1"/>
            <a:r>
              <a:rPr dirty="0" i="1" lang="en-US">
                <a:latin typeface="Times New Roman" pitchFamily="18" charset="0"/>
                <a:cs typeface="Times New Roman" pitchFamily="18" charset="0"/>
              </a:rPr>
              <a:t>Gait and posture</a:t>
            </a:r>
          </a:p>
          <a:p>
            <a:pPr lvl="1"/>
            <a:r>
              <a:rPr dirty="0" i="1" lang="en-US">
                <a:latin typeface="Times New Roman" pitchFamily="18" charset="0"/>
                <a:cs typeface="Times New Roman" pitchFamily="18" charset="0"/>
              </a:rPr>
              <a:t>Skin </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57">
                                            <p:txEl>
                                              <p:pRg st="0" end="0"/>
                                            </p:txEl>
                                          </p:spTgt>
                                        </p:tgtEl>
                                        <p:attrNameLst>
                                          <p:attrName>style.visibility</p:attrName>
                                        </p:attrNameLst>
                                      </p:cBhvr>
                                      <p:to>
                                        <p:strVal val="visible"/>
                                      </p:to>
                                    </p:set>
                                    <p:animEffect transition="in" filter="wipe(down)">
                                      <p:cBhvr>
                                        <p:cTn dur="500" id="7"/>
                                        <p:tgtEl>
                                          <p:spTgt spid="1048657">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57">
                                            <p:txEl>
                                              <p:pRg st="1" end="1"/>
                                            </p:txEl>
                                          </p:spTgt>
                                        </p:tgtEl>
                                        <p:attrNameLst>
                                          <p:attrName>style.visibility</p:attrName>
                                        </p:attrNameLst>
                                      </p:cBhvr>
                                      <p:to>
                                        <p:strVal val="visible"/>
                                      </p:to>
                                    </p:set>
                                    <p:animEffect transition="in" filter="wipe(down)">
                                      <p:cBhvr>
                                        <p:cTn dur="500" id="12"/>
                                        <p:tgtEl>
                                          <p:spTgt spid="1048657">
                                            <p:txEl>
                                              <p:pRg st="1" end="1"/>
                                            </p:txEl>
                                          </p:spTgt>
                                        </p:tgtEl>
                                      </p:cBhvr>
                                    </p:animEffect>
                                  </p:childTnLst>
                                </p:cTn>
                              </p:par>
                              <p:par>
                                <p:cTn fill="hold" grpId="0" id="13" nodeType="withEffect" presetClass="entr" presetID="22" presetSubtype="4">
                                  <p:stCondLst>
                                    <p:cond delay="0"/>
                                  </p:stCondLst>
                                  <p:childTnLst>
                                    <p:set>
                                      <p:cBhvr>
                                        <p:cTn dur="1" fill="hold" id="14">
                                          <p:stCondLst>
                                            <p:cond delay="0"/>
                                          </p:stCondLst>
                                        </p:cTn>
                                        <p:tgtEl>
                                          <p:spTgt spid="1048657">
                                            <p:txEl>
                                              <p:pRg st="2" end="2"/>
                                            </p:txEl>
                                          </p:spTgt>
                                        </p:tgtEl>
                                        <p:attrNameLst>
                                          <p:attrName>style.visibility</p:attrName>
                                        </p:attrNameLst>
                                      </p:cBhvr>
                                      <p:to>
                                        <p:strVal val="visible"/>
                                      </p:to>
                                    </p:set>
                                    <p:animEffect transition="in" filter="wipe(down)">
                                      <p:cBhvr>
                                        <p:cTn dur="500" id="15"/>
                                        <p:tgtEl>
                                          <p:spTgt spid="1048657">
                                            <p:txEl>
                                              <p:pRg st="2" end="2"/>
                                            </p:txEl>
                                          </p:spTgt>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1048657">
                                            <p:txEl>
                                              <p:pRg st="3" end="3"/>
                                            </p:txEl>
                                          </p:spTgt>
                                        </p:tgtEl>
                                        <p:attrNameLst>
                                          <p:attrName>style.visibility</p:attrName>
                                        </p:attrNameLst>
                                      </p:cBhvr>
                                      <p:to>
                                        <p:strVal val="visible"/>
                                      </p:to>
                                    </p:set>
                                    <p:animEffect transition="in" filter="wipe(down)">
                                      <p:cBhvr>
                                        <p:cTn dur="500" id="18"/>
                                        <p:tgtEl>
                                          <p:spTgt spid="1048657">
                                            <p:txEl>
                                              <p:pRg st="3" end="3"/>
                                            </p:txEl>
                                          </p:spTgt>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1048657">
                                            <p:txEl>
                                              <p:pRg st="4" end="4"/>
                                            </p:txEl>
                                          </p:spTgt>
                                        </p:tgtEl>
                                        <p:attrNameLst>
                                          <p:attrName>style.visibility</p:attrName>
                                        </p:attrNameLst>
                                      </p:cBhvr>
                                      <p:to>
                                        <p:strVal val="visible"/>
                                      </p:to>
                                    </p:set>
                                    <p:animEffect transition="in" filter="wipe(down)">
                                      <p:cBhvr>
                                        <p:cTn dur="500" id="21"/>
                                        <p:tgtEl>
                                          <p:spTgt spid="1048657">
                                            <p:txEl>
                                              <p:pRg st="4" end="4"/>
                                            </p:txEl>
                                          </p:spTgt>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1048657">
                                            <p:txEl>
                                              <p:pRg st="5" end="5"/>
                                            </p:txEl>
                                          </p:spTgt>
                                        </p:tgtEl>
                                        <p:attrNameLst>
                                          <p:attrName>style.visibility</p:attrName>
                                        </p:attrNameLst>
                                      </p:cBhvr>
                                      <p:to>
                                        <p:strVal val="visible"/>
                                      </p:to>
                                    </p:set>
                                    <p:animEffect transition="in" filter="wipe(down)">
                                      <p:cBhvr>
                                        <p:cTn dur="500" id="24"/>
                                        <p:tgtEl>
                                          <p:spTgt spid="1048657">
                                            <p:txEl>
                                              <p:pRg st="5" end="5"/>
                                            </p:txEl>
                                          </p:spTgt>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1048657">
                                            <p:txEl>
                                              <p:pRg st="6" end="6"/>
                                            </p:txEl>
                                          </p:spTgt>
                                        </p:tgtEl>
                                        <p:attrNameLst>
                                          <p:attrName>style.visibility</p:attrName>
                                        </p:attrNameLst>
                                      </p:cBhvr>
                                      <p:to>
                                        <p:strVal val="visible"/>
                                      </p:to>
                                    </p:set>
                                    <p:animEffect transition="in" filter="wipe(down)">
                                      <p:cBhvr>
                                        <p:cTn dur="500" id="27"/>
                                        <p:tgtEl>
                                          <p:spTgt spid="1048657">
                                            <p:txEl>
                                              <p:pRg st="6" end="6"/>
                                            </p:txEl>
                                          </p:spTgt>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1048657">
                                            <p:txEl>
                                              <p:pRg st="7" end="7"/>
                                            </p:txEl>
                                          </p:spTgt>
                                        </p:tgtEl>
                                        <p:attrNameLst>
                                          <p:attrName>style.visibility</p:attrName>
                                        </p:attrNameLst>
                                      </p:cBhvr>
                                      <p:to>
                                        <p:strVal val="visible"/>
                                      </p:to>
                                    </p:set>
                                    <p:animEffect transition="in" filter="wipe(down)">
                                      <p:cBhvr>
                                        <p:cTn dur="500" id="30"/>
                                        <p:tgtEl>
                                          <p:spTgt spid="10486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658" name="Title 1"/>
          <p:cNvSpPr>
            <a:spLocks noGrp="1"/>
          </p:cNvSpPr>
          <p:nvPr>
            <p:ph type="title"/>
          </p:nvPr>
        </p:nvSpPr>
        <p:spPr/>
        <p:txBody>
          <a:bodyPr/>
          <a:p>
            <a:endParaRPr lang="en-US"/>
          </a:p>
        </p:txBody>
      </p:sp>
      <p:sp>
        <p:nvSpPr>
          <p:cNvPr id="1048659" name="Content Placeholder 2"/>
          <p:cNvSpPr>
            <a:spLocks noGrp="1"/>
          </p:cNvSpPr>
          <p:nvPr>
            <p:ph idx="1"/>
          </p:nvPr>
        </p:nvSpPr>
        <p:spPr/>
        <p:txBody>
          <a:bodyPr/>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660" name="Title 1"/>
          <p:cNvSpPr>
            <a:spLocks noGrp="1"/>
          </p:cNvSpPr>
          <p:nvPr>
            <p:ph type="title"/>
          </p:nvPr>
        </p:nvSpPr>
        <p:spPr/>
        <p:txBody>
          <a:bodyPr/>
          <a:p>
            <a:r>
              <a:rPr dirty="0" lang="en-US">
                <a:latin typeface="Times New Roman" pitchFamily="18" charset="0"/>
                <a:cs typeface="Times New Roman" pitchFamily="18" charset="0"/>
              </a:rPr>
              <a:t>General symptoms</a:t>
            </a:r>
          </a:p>
        </p:txBody>
      </p:sp>
      <p:sp>
        <p:nvSpPr>
          <p:cNvPr id="1048661" name="Content Placeholder 2"/>
          <p:cNvSpPr>
            <a:spLocks noGrp="1"/>
          </p:cNvSpPr>
          <p:nvPr>
            <p:ph idx="1"/>
          </p:nvPr>
        </p:nvSpPr>
        <p:spPr>
          <a:xfrm>
            <a:off x="381000" y="1828800"/>
            <a:ext cx="7543800" cy="4114800"/>
          </a:xfrm>
        </p:spPr>
        <p:txBody>
          <a:bodyPr/>
          <a:p>
            <a:pPr>
              <a:buNone/>
            </a:pPr>
            <a:r>
              <a:rPr b="1" dirty="0" sz="3000" lang="en-US">
                <a:latin typeface="Times New Roman" pitchFamily="18" charset="0"/>
                <a:cs typeface="Times New Roman" pitchFamily="18" charset="0"/>
              </a:rPr>
              <a:t>	Bones: </a:t>
            </a:r>
            <a:r>
              <a:rPr dirty="0" sz="3000" lang="en-US">
                <a:latin typeface="Times New Roman" pitchFamily="18" charset="0"/>
                <a:cs typeface="Times New Roman" pitchFamily="18" charset="0"/>
              </a:rPr>
              <a:t>Pain</a:t>
            </a:r>
          </a:p>
          <a:p>
            <a:pPr lvl="1"/>
            <a:r>
              <a:rPr dirty="0" sz="3000" lang="en-US">
                <a:latin typeface="Times New Roman" pitchFamily="18" charset="0"/>
                <a:cs typeface="Times New Roman" pitchFamily="18" charset="0"/>
              </a:rPr>
              <a:t>Focal in infections and </a:t>
            </a:r>
            <a:r>
              <a:rPr dirty="0" sz="3000" lang="en-US" err="1">
                <a:latin typeface="Times New Roman" pitchFamily="18" charset="0"/>
                <a:cs typeface="Times New Roman" pitchFamily="18" charset="0"/>
              </a:rPr>
              <a:t>tumours</a:t>
            </a:r>
            <a:endParaRPr dirty="0" sz="3000" lang="en-US">
              <a:latin typeface="Times New Roman" pitchFamily="18" charset="0"/>
              <a:cs typeface="Times New Roman" pitchFamily="18" charset="0"/>
            </a:endParaRPr>
          </a:p>
          <a:p>
            <a:pPr lvl="1"/>
            <a:r>
              <a:rPr dirty="0" sz="3000" lang="en-US">
                <a:latin typeface="Times New Roman" pitchFamily="18" charset="0"/>
                <a:cs typeface="Times New Roman" pitchFamily="18" charset="0"/>
              </a:rPr>
              <a:t>Diffuse Generalized disorders</a:t>
            </a:r>
          </a:p>
          <a:p>
            <a:pPr lvl="1"/>
            <a:r>
              <a:rPr dirty="0" sz="3000" lang="en-US">
                <a:latin typeface="Times New Roman" pitchFamily="18" charset="0"/>
                <a:cs typeface="Times New Roman" pitchFamily="18" charset="0"/>
              </a:rPr>
              <a:t>Sharp and piercing in fractures</a:t>
            </a:r>
          </a:p>
          <a:p>
            <a:pPr lvl="1">
              <a:buNone/>
            </a:pPr>
            <a:r>
              <a:rPr b="1" dirty="0" sz="3000" lang="en-US">
                <a:latin typeface="Times New Roman" pitchFamily="18" charset="0"/>
                <a:cs typeface="Times New Roman" pitchFamily="18" charset="0"/>
              </a:rPr>
              <a:t>Joints:</a:t>
            </a:r>
            <a:r>
              <a:rPr dirty="0" sz="3000" lang="en-US">
                <a:latin typeface="Times New Roman" pitchFamily="18" charset="0"/>
                <a:cs typeface="Times New Roman" pitchFamily="18" charset="0"/>
              </a:rPr>
              <a:t> pain, swelling, </a:t>
            </a:r>
            <a:r>
              <a:rPr dirty="0" sz="3000" lang="en-US" err="1">
                <a:latin typeface="Times New Roman" pitchFamily="18" charset="0"/>
                <a:cs typeface="Times New Roman" pitchFamily="18" charset="0"/>
              </a:rPr>
              <a:t>crepitus</a:t>
            </a:r>
            <a:r>
              <a:rPr dirty="0" sz="3000" lang="en-US">
                <a:latin typeface="Times New Roman" pitchFamily="18" charset="0"/>
                <a:cs typeface="Times New Roman" pitchFamily="18" charset="0"/>
              </a:rPr>
              <a:t>, locking</a:t>
            </a:r>
          </a:p>
          <a:p>
            <a:pPr lvl="1">
              <a:buNone/>
            </a:pPr>
            <a:r>
              <a:rPr b="1" dirty="0" sz="3000" lang="en-US">
                <a:latin typeface="Times New Roman" pitchFamily="18" charset="0"/>
                <a:cs typeface="Times New Roman" pitchFamily="18" charset="0"/>
              </a:rPr>
              <a:t>Muscles</a:t>
            </a:r>
            <a:r>
              <a:rPr dirty="0" sz="3000" lang="en-US">
                <a:latin typeface="Times New Roman" pitchFamily="18" charset="0"/>
                <a:cs typeface="Times New Roman" pitchFamily="18" charset="0"/>
              </a:rPr>
              <a:t>: pain, stiffness, weakness, wasting, cramping etc.</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61">
                                            <p:txEl>
                                              <p:pRg st="0" end="0"/>
                                            </p:txEl>
                                          </p:spTgt>
                                        </p:tgtEl>
                                        <p:attrNameLst>
                                          <p:attrName>style.visibility</p:attrName>
                                        </p:attrNameLst>
                                      </p:cBhvr>
                                      <p:to>
                                        <p:strVal val="visible"/>
                                      </p:to>
                                    </p:set>
                                    <p:animEffect transition="in" filter="wipe(down)">
                                      <p:cBhvr>
                                        <p:cTn dur="500" id="7"/>
                                        <p:tgtEl>
                                          <p:spTgt spid="1048661">
                                            <p:txEl>
                                              <p:pRg st="0" end="0"/>
                                            </p:txEl>
                                          </p:spTgt>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048661">
                                            <p:txEl>
                                              <p:pRg st="1" end="1"/>
                                            </p:txEl>
                                          </p:spTgt>
                                        </p:tgtEl>
                                        <p:attrNameLst>
                                          <p:attrName>style.visibility</p:attrName>
                                        </p:attrNameLst>
                                      </p:cBhvr>
                                      <p:to>
                                        <p:strVal val="visible"/>
                                      </p:to>
                                    </p:set>
                                    <p:animEffect transition="in" filter="wipe(down)">
                                      <p:cBhvr>
                                        <p:cTn dur="500" id="10"/>
                                        <p:tgtEl>
                                          <p:spTgt spid="1048661">
                                            <p:txEl>
                                              <p:pRg st="1" end="1"/>
                                            </p:txEl>
                                          </p:spTgt>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661">
                                            <p:txEl>
                                              <p:pRg st="2" end="2"/>
                                            </p:txEl>
                                          </p:spTgt>
                                        </p:tgtEl>
                                        <p:attrNameLst>
                                          <p:attrName>style.visibility</p:attrName>
                                        </p:attrNameLst>
                                      </p:cBhvr>
                                      <p:to>
                                        <p:strVal val="visible"/>
                                      </p:to>
                                    </p:set>
                                    <p:animEffect transition="in" filter="wipe(down)">
                                      <p:cBhvr>
                                        <p:cTn dur="500" id="13"/>
                                        <p:tgtEl>
                                          <p:spTgt spid="1048661">
                                            <p:txEl>
                                              <p:pRg st="2" end="2"/>
                                            </p:txEl>
                                          </p:spTgt>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048661">
                                            <p:txEl>
                                              <p:pRg st="3" end="3"/>
                                            </p:txEl>
                                          </p:spTgt>
                                        </p:tgtEl>
                                        <p:attrNameLst>
                                          <p:attrName>style.visibility</p:attrName>
                                        </p:attrNameLst>
                                      </p:cBhvr>
                                      <p:to>
                                        <p:strVal val="visible"/>
                                      </p:to>
                                    </p:set>
                                    <p:animEffect transition="in" filter="wipe(down)">
                                      <p:cBhvr>
                                        <p:cTn dur="500" id="16"/>
                                        <p:tgtEl>
                                          <p:spTgt spid="1048661">
                                            <p:txEl>
                                              <p:pRg st="3" end="3"/>
                                            </p:txEl>
                                          </p:spTgt>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1048661">
                                            <p:txEl>
                                              <p:pRg st="4" end="4"/>
                                            </p:txEl>
                                          </p:spTgt>
                                        </p:tgtEl>
                                        <p:attrNameLst>
                                          <p:attrName>style.visibility</p:attrName>
                                        </p:attrNameLst>
                                      </p:cBhvr>
                                      <p:to>
                                        <p:strVal val="visible"/>
                                      </p:to>
                                    </p:set>
                                    <p:animEffect transition="in" filter="wipe(down)">
                                      <p:cBhvr>
                                        <p:cTn dur="500" id="19"/>
                                        <p:tgtEl>
                                          <p:spTgt spid="1048661">
                                            <p:txEl>
                                              <p:pRg st="4" end="4"/>
                                            </p:txEl>
                                          </p:spTgt>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1048661">
                                            <p:txEl>
                                              <p:pRg st="5" end="5"/>
                                            </p:txEl>
                                          </p:spTgt>
                                        </p:tgtEl>
                                        <p:attrNameLst>
                                          <p:attrName>style.visibility</p:attrName>
                                        </p:attrNameLst>
                                      </p:cBhvr>
                                      <p:to>
                                        <p:strVal val="visible"/>
                                      </p:to>
                                    </p:set>
                                    <p:animEffect transition="in" filter="wipe(down)">
                                      <p:cBhvr>
                                        <p:cTn dur="500" id="22"/>
                                        <p:tgtEl>
                                          <p:spTgt spid="10486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662" name="Title 1"/>
          <p:cNvSpPr>
            <a:spLocks noGrp="1"/>
          </p:cNvSpPr>
          <p:nvPr>
            <p:ph type="title"/>
          </p:nvPr>
        </p:nvSpPr>
        <p:spPr>
          <a:xfrm>
            <a:off x="914400" y="380999"/>
            <a:ext cx="7772400" cy="1039813"/>
          </a:xfrm>
        </p:spPr>
        <p:txBody>
          <a:bodyPr/>
          <a:p>
            <a:r>
              <a:rPr dirty="0" lang="en-US"/>
              <a:t>Acute low back pain</a:t>
            </a:r>
          </a:p>
        </p:txBody>
      </p:sp>
      <p:pic>
        <p:nvPicPr>
          <p:cNvPr id="2097159" name="Picture 2" descr="Related image"/>
          <p:cNvPicPr>
            <a:picLocks noChangeAspect="1" noChangeArrowheads="1"/>
          </p:cNvPicPr>
          <p:nvPr/>
        </p:nvPicPr>
        <p:blipFill>
          <a:blip xmlns:r="http://schemas.openxmlformats.org/officeDocument/2006/relationships" r:embed="rId1" cstate="print"/>
          <a:srcRect/>
          <a:stretch>
            <a:fillRect/>
          </a:stretch>
        </p:blipFill>
        <p:spPr bwMode="auto">
          <a:xfrm>
            <a:off x="1600200" y="1600200"/>
            <a:ext cx="6096000" cy="4572000"/>
          </a:xfrm>
          <a:prstGeom prst="rect"/>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608" name="Title 1"/>
          <p:cNvSpPr>
            <a:spLocks noGrp="1"/>
          </p:cNvSpPr>
          <p:nvPr>
            <p:ph type="title"/>
          </p:nvPr>
        </p:nvSpPr>
        <p:spPr>
          <a:xfrm>
            <a:off x="914400" y="381000"/>
            <a:ext cx="7772400" cy="1143000"/>
          </a:xfrm>
        </p:spPr>
        <p:txBody>
          <a:bodyPr>
            <a:normAutofit/>
          </a:bodyPr>
          <a:p>
            <a:r>
              <a:rPr dirty="0" i="1" lang="en-US">
                <a:solidFill>
                  <a:schemeClr val="bg2"/>
                </a:solidFill>
              </a:rPr>
              <a:t>Cont’d…</a:t>
            </a:r>
          </a:p>
        </p:txBody>
      </p:sp>
      <p:sp>
        <p:nvSpPr>
          <p:cNvPr id="1048609" name="Content Placeholder 2"/>
          <p:cNvSpPr>
            <a:spLocks noGrp="1"/>
          </p:cNvSpPr>
          <p:nvPr>
            <p:ph idx="1"/>
          </p:nvPr>
        </p:nvSpPr>
        <p:spPr>
          <a:xfrm>
            <a:off x="685800" y="1717675"/>
            <a:ext cx="8001000" cy="4530725"/>
          </a:xfrm>
        </p:spPr>
        <p:txBody>
          <a:bodyPr>
            <a:normAutofit lnSpcReduction="10000"/>
          </a:bodyPr>
          <a:p>
            <a:pPr>
              <a:buNone/>
            </a:pPr>
            <a:r>
              <a:rPr b="1" dirty="0" lang="en-US"/>
              <a:t>Bone tumors; </a:t>
            </a:r>
            <a:r>
              <a:rPr dirty="0" lang="en-US"/>
              <a:t>benign and malignant </a:t>
            </a:r>
          </a:p>
          <a:p>
            <a:pPr>
              <a:buNone/>
            </a:pPr>
            <a:r>
              <a:rPr b="1" dirty="0" lang="en-US"/>
              <a:t>Fractures</a:t>
            </a:r>
          </a:p>
          <a:p>
            <a:r>
              <a:rPr dirty="0" lang="en-US"/>
              <a:t>Definition, classification, </a:t>
            </a:r>
          </a:p>
          <a:p>
            <a:r>
              <a:rPr dirty="0" lang="en-US"/>
              <a:t>specific types of fractures</a:t>
            </a:r>
          </a:p>
          <a:p>
            <a:r>
              <a:rPr dirty="0" lang="en-US"/>
              <a:t>Factors enhancing &amp; hindering bone healing</a:t>
            </a:r>
          </a:p>
          <a:p>
            <a:pPr>
              <a:buNone/>
            </a:pPr>
            <a:r>
              <a:rPr b="1" dirty="0" lang="en-US"/>
              <a:t>Principles of fracture management</a:t>
            </a:r>
          </a:p>
          <a:p>
            <a:pPr>
              <a:buNone/>
            </a:pPr>
            <a:r>
              <a:rPr b="1" dirty="0" lang="en-US"/>
              <a:t>Traction; </a:t>
            </a:r>
            <a:r>
              <a:rPr dirty="0" lang="en-US"/>
              <a:t>Definition, types, indication, </a:t>
            </a:r>
          </a:p>
          <a:p>
            <a:r>
              <a:rPr dirty="0" lang="en-US"/>
              <a:t>principles of effective traction</a:t>
            </a:r>
          </a:p>
          <a:p>
            <a:r>
              <a:rPr dirty="0" lang="en-US"/>
              <a:t>Specific care of patient on traction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669" name="Title 1"/>
          <p:cNvSpPr>
            <a:spLocks noGrp="1"/>
          </p:cNvSpPr>
          <p:nvPr>
            <p:ph type="title"/>
          </p:nvPr>
        </p:nvSpPr>
        <p:spPr>
          <a:xfrm>
            <a:off x="914400" y="533399"/>
            <a:ext cx="7772400" cy="887413"/>
          </a:xfrm>
        </p:spPr>
        <p:txBody>
          <a:bodyPr>
            <a:noAutofit/>
          </a:bodyPr>
          <a:p>
            <a:r>
              <a:rPr b="1" dirty="0" sz="3600" i="1" lang="en-US">
                <a:cs typeface="Aharoni" pitchFamily="2" charset="-79"/>
              </a:rPr>
              <a:t>Causes</a:t>
            </a:r>
          </a:p>
        </p:txBody>
      </p:sp>
      <p:sp>
        <p:nvSpPr>
          <p:cNvPr id="1048670" name="Content Placeholder 2"/>
          <p:cNvSpPr>
            <a:spLocks noGrp="1"/>
          </p:cNvSpPr>
          <p:nvPr>
            <p:ph sz="half" idx="1"/>
          </p:nvPr>
        </p:nvSpPr>
        <p:spPr>
          <a:xfrm>
            <a:off x="533400" y="1641475"/>
            <a:ext cx="4114800" cy="4530725"/>
          </a:xfrm>
        </p:spPr>
        <p:txBody>
          <a:bodyPr>
            <a:noAutofit/>
          </a:bodyPr>
          <a:p>
            <a:r>
              <a:rPr dirty="0" sz="2600" lang="fr-FR">
                <a:latin typeface="Times New Roman" pitchFamily="18" charset="0"/>
                <a:cs typeface="Times New Roman" pitchFamily="18" charset="0"/>
              </a:rPr>
              <a:t>Acute </a:t>
            </a:r>
            <a:r>
              <a:rPr dirty="0" sz="2600" lang="fr-FR" err="1">
                <a:latin typeface="Times New Roman" pitchFamily="18" charset="0"/>
                <a:cs typeface="Times New Roman" pitchFamily="18" charset="0"/>
              </a:rPr>
              <a:t>lumbosacral</a:t>
            </a:r>
            <a:r>
              <a:rPr dirty="0" sz="2600" lang="fr-FR">
                <a:latin typeface="Times New Roman" pitchFamily="18" charset="0"/>
                <a:cs typeface="Times New Roman" pitchFamily="18" charset="0"/>
              </a:rPr>
              <a:t> </a:t>
            </a:r>
            <a:r>
              <a:rPr dirty="0" sz="2600" lang="fr-FR" err="1">
                <a:latin typeface="Times New Roman" pitchFamily="18" charset="0"/>
                <a:cs typeface="Times New Roman" pitchFamily="18" charset="0"/>
              </a:rPr>
              <a:t>strain</a:t>
            </a:r>
            <a:endParaRPr dirty="0" sz="2600" lang="fr-FR">
              <a:latin typeface="Times New Roman" pitchFamily="18" charset="0"/>
              <a:cs typeface="Times New Roman" pitchFamily="18" charset="0"/>
            </a:endParaRPr>
          </a:p>
          <a:p>
            <a:r>
              <a:rPr dirty="0" sz="2600" lang="fr-FR" err="1">
                <a:latin typeface="Times New Roman" pitchFamily="18" charset="0"/>
                <a:cs typeface="Times New Roman" pitchFamily="18" charset="0"/>
              </a:rPr>
              <a:t>Unstable</a:t>
            </a:r>
            <a:r>
              <a:rPr dirty="0" sz="2600" lang="fr-FR">
                <a:latin typeface="Times New Roman" pitchFamily="18" charset="0"/>
                <a:cs typeface="Times New Roman" pitchFamily="18" charset="0"/>
              </a:rPr>
              <a:t> </a:t>
            </a:r>
            <a:r>
              <a:rPr dirty="0" sz="2600" lang="fr-FR" err="1">
                <a:latin typeface="Times New Roman" pitchFamily="18" charset="0"/>
                <a:cs typeface="Times New Roman" pitchFamily="18" charset="0"/>
              </a:rPr>
              <a:t>lumbosacral</a:t>
            </a:r>
            <a:r>
              <a:rPr dirty="0" sz="2600" lang="fr-FR">
                <a:latin typeface="Times New Roman" pitchFamily="18" charset="0"/>
                <a:cs typeface="Times New Roman" pitchFamily="18" charset="0"/>
              </a:rPr>
              <a:t> </a:t>
            </a:r>
            <a:r>
              <a:rPr dirty="0" sz="2600" lang="en-US">
                <a:latin typeface="Times New Roman" pitchFamily="18" charset="0"/>
                <a:cs typeface="Times New Roman" pitchFamily="18" charset="0"/>
              </a:rPr>
              <a:t>ligaments and weak muscles</a:t>
            </a:r>
          </a:p>
          <a:p>
            <a:r>
              <a:rPr dirty="0" sz="2600" lang="en-US">
                <a:latin typeface="Times New Roman" pitchFamily="18" charset="0"/>
                <a:cs typeface="Times New Roman" pitchFamily="18" charset="0"/>
              </a:rPr>
              <a:t>Osteoarthritis of the spine</a:t>
            </a:r>
          </a:p>
          <a:p>
            <a:r>
              <a:rPr dirty="0" sz="2600" lang="en-US">
                <a:latin typeface="Times New Roman" pitchFamily="18" charset="0"/>
                <a:cs typeface="Times New Roman" pitchFamily="18" charset="0"/>
              </a:rPr>
              <a:t>Spinal </a:t>
            </a:r>
            <a:r>
              <a:rPr dirty="0" sz="2600" lang="en-US" err="1">
                <a:latin typeface="Times New Roman" pitchFamily="18" charset="0"/>
                <a:cs typeface="Times New Roman" pitchFamily="18" charset="0"/>
              </a:rPr>
              <a:t>stenosis</a:t>
            </a:r>
            <a:endParaRPr dirty="0" sz="2600" lang="en-US">
              <a:latin typeface="Times New Roman" pitchFamily="18" charset="0"/>
              <a:cs typeface="Times New Roman" pitchFamily="18" charset="0"/>
            </a:endParaRPr>
          </a:p>
          <a:p>
            <a:r>
              <a:rPr dirty="0" sz="2600" lang="en-US" err="1">
                <a:latin typeface="Times New Roman" pitchFamily="18" charset="0"/>
                <a:cs typeface="Times New Roman" pitchFamily="18" charset="0"/>
              </a:rPr>
              <a:t>Intervertebral</a:t>
            </a:r>
            <a:r>
              <a:rPr dirty="0" sz="2600" lang="en-US">
                <a:latin typeface="Times New Roman" pitchFamily="18" charset="0"/>
                <a:cs typeface="Times New Roman" pitchFamily="18" charset="0"/>
              </a:rPr>
              <a:t> disk problems</a:t>
            </a:r>
          </a:p>
          <a:p>
            <a:r>
              <a:rPr dirty="0" sz="2600" lang="en-US">
                <a:latin typeface="Times New Roman" pitchFamily="18" charset="0"/>
                <a:cs typeface="Times New Roman" pitchFamily="18" charset="0"/>
              </a:rPr>
              <a:t>Bone metastasis.</a:t>
            </a:r>
          </a:p>
          <a:p>
            <a:endParaRPr dirty="0" sz="2600" lang="en-US">
              <a:latin typeface="Times New Roman" pitchFamily="18" charset="0"/>
              <a:cs typeface="Times New Roman" pitchFamily="18" charset="0"/>
            </a:endParaRPr>
          </a:p>
        </p:txBody>
      </p:sp>
      <p:sp>
        <p:nvSpPr>
          <p:cNvPr id="1048671" name="Content Placeholder 3"/>
          <p:cNvSpPr>
            <a:spLocks noGrp="1"/>
          </p:cNvSpPr>
          <p:nvPr>
            <p:ph sz="half" idx="2"/>
          </p:nvPr>
        </p:nvSpPr>
        <p:spPr>
          <a:xfrm>
            <a:off x="4724400" y="1641475"/>
            <a:ext cx="4267200" cy="4530725"/>
          </a:xfrm>
        </p:spPr>
        <p:txBody>
          <a:bodyPr/>
          <a:p>
            <a:r>
              <a:rPr dirty="0" sz="2600" lang="en-US">
                <a:latin typeface="Times New Roman" pitchFamily="18" charset="0"/>
                <a:cs typeface="Times New Roman" pitchFamily="18" charset="0"/>
              </a:rPr>
              <a:t>Unequal leg length.</a:t>
            </a:r>
          </a:p>
          <a:p>
            <a:r>
              <a:rPr dirty="0" sz="2600" lang="en-US">
                <a:latin typeface="Times New Roman" pitchFamily="18" charset="0"/>
                <a:cs typeface="Times New Roman" pitchFamily="18" charset="0"/>
              </a:rPr>
              <a:t>Osteoporotic vertebral fractures</a:t>
            </a:r>
          </a:p>
          <a:p>
            <a:r>
              <a:rPr dirty="0" sz="2600" lang="en-US">
                <a:latin typeface="Times New Roman" pitchFamily="18" charset="0"/>
                <a:cs typeface="Times New Roman" pitchFamily="18" charset="0"/>
              </a:rPr>
              <a:t>Kidney disorders</a:t>
            </a:r>
          </a:p>
          <a:p>
            <a:r>
              <a:rPr dirty="0" sz="2600" lang="en-US">
                <a:latin typeface="Times New Roman" pitchFamily="18" charset="0"/>
                <a:cs typeface="Times New Roman" pitchFamily="18" charset="0"/>
              </a:rPr>
              <a:t>Pelvic problems</a:t>
            </a:r>
          </a:p>
          <a:p>
            <a:r>
              <a:rPr dirty="0" sz="2600" lang="en-US">
                <a:latin typeface="Times New Roman" pitchFamily="18" charset="0"/>
                <a:cs typeface="Times New Roman" pitchFamily="18" charset="0"/>
              </a:rPr>
              <a:t>Retroperitoneal tumors</a:t>
            </a:r>
          </a:p>
          <a:p>
            <a:r>
              <a:rPr dirty="0" sz="2600" lang="en-US">
                <a:latin typeface="Times New Roman" pitchFamily="18" charset="0"/>
                <a:cs typeface="Times New Roman" pitchFamily="18" charset="0"/>
              </a:rPr>
              <a:t>Abdominal aneurysms</a:t>
            </a:r>
          </a:p>
          <a:p>
            <a:r>
              <a:rPr dirty="0" sz="2600" lang="en-US">
                <a:latin typeface="Times New Roman" pitchFamily="18" charset="0"/>
                <a:cs typeface="Times New Roman" pitchFamily="18" charset="0"/>
              </a:rPr>
              <a:t>Psychosomatic problems.</a:t>
            </a:r>
          </a:p>
          <a:p>
            <a:endParaRPr dirty="0" sz="26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70">
                                            <p:txEl>
                                              <p:pRg st="0" end="0"/>
                                            </p:txEl>
                                          </p:spTgt>
                                        </p:tgtEl>
                                        <p:attrNameLst>
                                          <p:attrName>style.visibility</p:attrName>
                                        </p:attrNameLst>
                                      </p:cBhvr>
                                      <p:to>
                                        <p:strVal val="visible"/>
                                      </p:to>
                                    </p:set>
                                    <p:anim calcmode="lin" valueType="num">
                                      <p:cBhvr additive="base">
                                        <p:cTn dur="500" fill="hold" id="7"/>
                                        <p:tgtEl>
                                          <p:spTgt spid="104867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70">
                                            <p:txEl>
                                              <p:pRg st="1" end="1"/>
                                            </p:txEl>
                                          </p:spTgt>
                                        </p:tgtEl>
                                        <p:attrNameLst>
                                          <p:attrName>style.visibility</p:attrName>
                                        </p:attrNameLst>
                                      </p:cBhvr>
                                      <p:to>
                                        <p:strVal val="visible"/>
                                      </p:to>
                                    </p:set>
                                    <p:anim calcmode="lin" valueType="num">
                                      <p:cBhvr additive="base">
                                        <p:cTn dur="500" fill="hold" id="13"/>
                                        <p:tgtEl>
                                          <p:spTgt spid="1048670">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70">
                                            <p:txEl>
                                              <p:pRg st="2" end="2"/>
                                            </p:txEl>
                                          </p:spTgt>
                                        </p:tgtEl>
                                        <p:attrNameLst>
                                          <p:attrName>style.visibility</p:attrName>
                                        </p:attrNameLst>
                                      </p:cBhvr>
                                      <p:to>
                                        <p:strVal val="visible"/>
                                      </p:to>
                                    </p:set>
                                    <p:anim calcmode="lin" valueType="num">
                                      <p:cBhvr additive="base">
                                        <p:cTn dur="500" fill="hold" id="19"/>
                                        <p:tgtEl>
                                          <p:spTgt spid="1048670">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70">
                                            <p:txEl>
                                              <p:pRg st="3" end="3"/>
                                            </p:txEl>
                                          </p:spTgt>
                                        </p:tgtEl>
                                        <p:attrNameLst>
                                          <p:attrName>style.visibility</p:attrName>
                                        </p:attrNameLst>
                                      </p:cBhvr>
                                      <p:to>
                                        <p:strVal val="visible"/>
                                      </p:to>
                                    </p:set>
                                    <p:anim calcmode="lin" valueType="num">
                                      <p:cBhvr additive="base">
                                        <p:cTn dur="500" fill="hold" id="25"/>
                                        <p:tgtEl>
                                          <p:spTgt spid="1048670">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670">
                                            <p:txEl>
                                              <p:pRg st="4" end="4"/>
                                            </p:txEl>
                                          </p:spTgt>
                                        </p:tgtEl>
                                        <p:attrNameLst>
                                          <p:attrName>style.visibility</p:attrName>
                                        </p:attrNameLst>
                                      </p:cBhvr>
                                      <p:to>
                                        <p:strVal val="visible"/>
                                      </p:to>
                                    </p:set>
                                    <p:anim calcmode="lin" valueType="num">
                                      <p:cBhvr additive="base">
                                        <p:cTn dur="500" fill="hold" id="31"/>
                                        <p:tgtEl>
                                          <p:spTgt spid="1048670">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670">
                                            <p:txEl>
                                              <p:pRg st="5" end="5"/>
                                            </p:txEl>
                                          </p:spTgt>
                                        </p:tgtEl>
                                        <p:attrNameLst>
                                          <p:attrName>style.visibility</p:attrName>
                                        </p:attrNameLst>
                                      </p:cBhvr>
                                      <p:to>
                                        <p:strVal val="visible"/>
                                      </p:to>
                                    </p:set>
                                    <p:anim calcmode="lin" valueType="num">
                                      <p:cBhvr additive="base">
                                        <p:cTn dur="500" fill="hold" id="37"/>
                                        <p:tgtEl>
                                          <p:spTgt spid="1048670">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6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672" name="Title 1"/>
          <p:cNvSpPr>
            <a:spLocks noGrp="1"/>
          </p:cNvSpPr>
          <p:nvPr>
            <p:ph type="title"/>
          </p:nvPr>
        </p:nvSpPr>
        <p:spPr>
          <a:xfrm>
            <a:off x="914400" y="685800"/>
            <a:ext cx="7772400" cy="735012"/>
          </a:xfrm>
        </p:spPr>
        <p:txBody>
          <a:bodyPr>
            <a:noAutofit/>
          </a:bodyPr>
          <a:p>
            <a:r>
              <a:rPr b="1" dirty="0" sz="3600" i="1" lang="en-US">
                <a:cs typeface="Aharoni" pitchFamily="2" charset="-79"/>
              </a:rPr>
              <a:t>Predisposing Factors</a:t>
            </a:r>
          </a:p>
        </p:txBody>
      </p:sp>
      <p:sp>
        <p:nvSpPr>
          <p:cNvPr id="1048673" name="Content Placeholder 2"/>
          <p:cNvSpPr>
            <a:spLocks noGrp="1"/>
          </p:cNvSpPr>
          <p:nvPr>
            <p:ph sz="half" idx="1"/>
          </p:nvPr>
        </p:nvSpPr>
        <p:spPr>
          <a:xfrm>
            <a:off x="609600" y="1600200"/>
            <a:ext cx="3810000" cy="4530725"/>
          </a:xfrm>
        </p:spPr>
        <p:txBody>
          <a:bodyPr>
            <a:noAutofit/>
          </a:bodyPr>
          <a:p>
            <a:r>
              <a:rPr dirty="0" lang="en-US">
                <a:latin typeface="Times New Roman" pitchFamily="18" charset="0"/>
                <a:cs typeface="Times New Roman" pitchFamily="18" charset="0"/>
              </a:rPr>
              <a:t>Obesity</a:t>
            </a:r>
          </a:p>
          <a:p>
            <a:r>
              <a:rPr dirty="0" lang="en-US">
                <a:latin typeface="Times New Roman" pitchFamily="18" charset="0"/>
                <a:cs typeface="Times New Roman" pitchFamily="18" charset="0"/>
              </a:rPr>
              <a:t>Occupational </a:t>
            </a:r>
          </a:p>
          <a:p>
            <a:r>
              <a:rPr dirty="0" lang="en-US">
                <a:latin typeface="Times New Roman" pitchFamily="18" charset="0"/>
                <a:cs typeface="Times New Roman" pitchFamily="18" charset="0"/>
              </a:rPr>
              <a:t>Age </a:t>
            </a:r>
          </a:p>
          <a:p>
            <a:r>
              <a:rPr dirty="0" lang="en-US">
                <a:latin typeface="Times New Roman" pitchFamily="18" charset="0"/>
                <a:cs typeface="Times New Roman" pitchFamily="18" charset="0"/>
              </a:rPr>
              <a:t>Alcohol and Drug Abuse </a:t>
            </a:r>
          </a:p>
          <a:p>
            <a:r>
              <a:rPr dirty="0" lang="en-US">
                <a:latin typeface="Times New Roman" pitchFamily="18" charset="0"/>
                <a:cs typeface="Times New Roman" pitchFamily="18" charset="0"/>
              </a:rPr>
              <a:t>Family History</a:t>
            </a:r>
          </a:p>
          <a:p>
            <a:r>
              <a:rPr dirty="0" lang="en-US">
                <a:latin typeface="Times New Roman" pitchFamily="18" charset="0"/>
                <a:cs typeface="Times New Roman" pitchFamily="18" charset="0"/>
              </a:rPr>
              <a:t>Gender </a:t>
            </a:r>
          </a:p>
          <a:p>
            <a:r>
              <a:rPr dirty="0" lang="en-US">
                <a:latin typeface="Times New Roman" pitchFamily="18" charset="0"/>
                <a:cs typeface="Times New Roman" pitchFamily="18" charset="0"/>
              </a:rPr>
              <a:t>Sports </a:t>
            </a:r>
          </a:p>
          <a:p>
            <a:endParaRPr dirty="0" lang="en-US">
              <a:latin typeface="Times New Roman" pitchFamily="18" charset="0"/>
              <a:cs typeface="Times New Roman" pitchFamily="18" charset="0"/>
            </a:endParaRPr>
          </a:p>
        </p:txBody>
      </p:sp>
      <p:sp>
        <p:nvSpPr>
          <p:cNvPr id="1048674" name="Content Placeholder 3"/>
          <p:cNvSpPr>
            <a:spLocks noGrp="1"/>
          </p:cNvSpPr>
          <p:nvPr>
            <p:ph sz="half" idx="2"/>
          </p:nvPr>
        </p:nvSpPr>
        <p:spPr>
          <a:xfrm>
            <a:off x="4724400" y="1600200"/>
            <a:ext cx="3962400" cy="4530725"/>
          </a:xfrm>
        </p:spPr>
        <p:txBody>
          <a:bodyPr/>
          <a:p>
            <a:r>
              <a:rPr dirty="0" lang="en-US">
                <a:latin typeface="Times New Roman" pitchFamily="18" charset="0"/>
                <a:cs typeface="Times New Roman" pitchFamily="18" charset="0"/>
              </a:rPr>
              <a:t>Poor Posture and Alignment </a:t>
            </a:r>
          </a:p>
          <a:p>
            <a:r>
              <a:rPr dirty="0" lang="en-US">
                <a:latin typeface="Times New Roman" pitchFamily="18" charset="0"/>
                <a:cs typeface="Times New Roman" pitchFamily="18" charset="0"/>
              </a:rPr>
              <a:t>Previous Back Injury </a:t>
            </a:r>
          </a:p>
          <a:p>
            <a:r>
              <a:rPr dirty="0" lang="en-US">
                <a:latin typeface="Times New Roman" pitchFamily="18" charset="0"/>
                <a:cs typeface="Times New Roman" pitchFamily="18" charset="0"/>
              </a:rPr>
              <a:t>Psychological, Social and Spiritual Factors </a:t>
            </a:r>
          </a:p>
          <a:p>
            <a:r>
              <a:rPr dirty="0" lang="en-US">
                <a:latin typeface="Times New Roman" pitchFamily="18" charset="0"/>
                <a:cs typeface="Times New Roman" pitchFamily="18" charset="0"/>
              </a:rPr>
              <a:t>Smoking </a:t>
            </a:r>
          </a:p>
          <a:p>
            <a:r>
              <a:rPr dirty="0" lang="en-US">
                <a:latin typeface="Times New Roman" pitchFamily="18" charset="0"/>
                <a:cs typeface="Times New Roman" pitchFamily="18" charset="0"/>
              </a:rPr>
              <a:t>Other diseases </a:t>
            </a:r>
          </a:p>
          <a:p>
            <a:r>
              <a:rPr dirty="0" lang="en-US">
                <a:latin typeface="Times New Roman" pitchFamily="18" charset="0"/>
                <a:cs typeface="Times New Roman" pitchFamily="18" charset="0"/>
              </a:rPr>
              <a:t>Level of Activity (Physical Fitness) </a:t>
            </a:r>
          </a:p>
          <a:p>
            <a:endParaRPr dirty="0" lang="en-US">
              <a:latin typeface="Times New Roman" pitchFamily="18" charset="0"/>
              <a:cs typeface="Times New Roman" pitchFamily="18" charset="0"/>
            </a:endParaRPr>
          </a:p>
          <a:p>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73">
                                            <p:txEl>
                                              <p:pRg st="0" end="0"/>
                                            </p:txEl>
                                          </p:spTgt>
                                        </p:tgtEl>
                                        <p:attrNameLst>
                                          <p:attrName>style.visibility</p:attrName>
                                        </p:attrNameLst>
                                      </p:cBhvr>
                                      <p:to>
                                        <p:strVal val="visible"/>
                                      </p:to>
                                    </p:set>
                                    <p:anim calcmode="lin" valueType="num">
                                      <p:cBhvr additive="base">
                                        <p:cTn dur="500" fill="hold" id="7"/>
                                        <p:tgtEl>
                                          <p:spTgt spid="104867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73">
                                            <p:txEl>
                                              <p:pRg st="1" end="1"/>
                                            </p:txEl>
                                          </p:spTgt>
                                        </p:tgtEl>
                                        <p:attrNameLst>
                                          <p:attrName>style.visibility</p:attrName>
                                        </p:attrNameLst>
                                      </p:cBhvr>
                                      <p:to>
                                        <p:strVal val="visible"/>
                                      </p:to>
                                    </p:set>
                                    <p:anim calcmode="lin" valueType="num">
                                      <p:cBhvr additive="base">
                                        <p:cTn dur="500" fill="hold" id="13"/>
                                        <p:tgtEl>
                                          <p:spTgt spid="1048673">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73">
                                            <p:txEl>
                                              <p:pRg st="2" end="2"/>
                                            </p:txEl>
                                          </p:spTgt>
                                        </p:tgtEl>
                                        <p:attrNameLst>
                                          <p:attrName>style.visibility</p:attrName>
                                        </p:attrNameLst>
                                      </p:cBhvr>
                                      <p:to>
                                        <p:strVal val="visible"/>
                                      </p:to>
                                    </p:set>
                                    <p:anim calcmode="lin" valueType="num">
                                      <p:cBhvr additive="base">
                                        <p:cTn dur="500" fill="hold" id="19"/>
                                        <p:tgtEl>
                                          <p:spTgt spid="1048673">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73">
                                            <p:txEl>
                                              <p:pRg st="3" end="3"/>
                                            </p:txEl>
                                          </p:spTgt>
                                        </p:tgtEl>
                                        <p:attrNameLst>
                                          <p:attrName>style.visibility</p:attrName>
                                        </p:attrNameLst>
                                      </p:cBhvr>
                                      <p:to>
                                        <p:strVal val="visible"/>
                                      </p:to>
                                    </p:set>
                                    <p:anim calcmode="lin" valueType="num">
                                      <p:cBhvr additive="base">
                                        <p:cTn dur="500" fill="hold" id="25"/>
                                        <p:tgtEl>
                                          <p:spTgt spid="1048673">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673">
                                            <p:txEl>
                                              <p:pRg st="4" end="4"/>
                                            </p:txEl>
                                          </p:spTgt>
                                        </p:tgtEl>
                                        <p:attrNameLst>
                                          <p:attrName>style.visibility</p:attrName>
                                        </p:attrNameLst>
                                      </p:cBhvr>
                                      <p:to>
                                        <p:strVal val="visible"/>
                                      </p:to>
                                    </p:set>
                                    <p:anim calcmode="lin" valueType="num">
                                      <p:cBhvr additive="base">
                                        <p:cTn dur="500" fill="hold" id="31"/>
                                        <p:tgtEl>
                                          <p:spTgt spid="1048673">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673">
                                            <p:txEl>
                                              <p:pRg st="5" end="5"/>
                                            </p:txEl>
                                          </p:spTgt>
                                        </p:tgtEl>
                                        <p:attrNameLst>
                                          <p:attrName>style.visibility</p:attrName>
                                        </p:attrNameLst>
                                      </p:cBhvr>
                                      <p:to>
                                        <p:strVal val="visible"/>
                                      </p:to>
                                    </p:set>
                                    <p:anim calcmode="lin" valueType="num">
                                      <p:cBhvr additive="base">
                                        <p:cTn dur="500" fill="hold" id="37"/>
                                        <p:tgtEl>
                                          <p:spTgt spid="1048673">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6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048673">
                                            <p:txEl>
                                              <p:pRg st="6" end="6"/>
                                            </p:txEl>
                                          </p:spTgt>
                                        </p:tgtEl>
                                        <p:attrNameLst>
                                          <p:attrName>style.visibility</p:attrName>
                                        </p:attrNameLst>
                                      </p:cBhvr>
                                      <p:to>
                                        <p:strVal val="visible"/>
                                      </p:to>
                                    </p:set>
                                    <p:anim calcmode="lin" valueType="num">
                                      <p:cBhvr additive="base">
                                        <p:cTn dur="500" fill="hold" id="43"/>
                                        <p:tgtEl>
                                          <p:spTgt spid="1048673">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104867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675" name="Title 1"/>
          <p:cNvSpPr>
            <a:spLocks noGrp="1"/>
          </p:cNvSpPr>
          <p:nvPr>
            <p:ph type="title"/>
          </p:nvPr>
        </p:nvSpPr>
        <p:spPr>
          <a:xfrm>
            <a:off x="914400" y="762000"/>
            <a:ext cx="7467600" cy="685800"/>
          </a:xfrm>
        </p:spPr>
        <p:txBody>
          <a:bodyPr>
            <a:normAutofit/>
          </a:bodyPr>
          <a:p>
            <a:r>
              <a:rPr b="1" dirty="0" sz="3600" lang="en-US">
                <a:cs typeface="Aharoni" pitchFamily="2" charset="-79"/>
              </a:rPr>
              <a:t>Pathophysiology</a:t>
            </a:r>
            <a:r>
              <a:rPr dirty="0" sz="2800" lang="en-US">
                <a:latin typeface="Aharoni" pitchFamily="2" charset="-79"/>
                <a:cs typeface="Aharoni" pitchFamily="2" charset="-79"/>
              </a:rPr>
              <a:t> </a:t>
            </a:r>
          </a:p>
        </p:txBody>
      </p:sp>
      <p:sp>
        <p:nvSpPr>
          <p:cNvPr id="1048676" name="Content Placeholder 2"/>
          <p:cNvSpPr>
            <a:spLocks noGrp="1"/>
          </p:cNvSpPr>
          <p:nvPr>
            <p:ph idx="1"/>
          </p:nvPr>
        </p:nvSpPr>
        <p:spPr>
          <a:xfrm>
            <a:off x="457200" y="1524000"/>
            <a:ext cx="8229600" cy="5105400"/>
          </a:xfrm>
        </p:spPr>
        <p:txBody>
          <a:bodyPr>
            <a:normAutofit fontScale="96429" lnSpcReduction="10000"/>
          </a:bodyPr>
          <a:p>
            <a:pPr>
              <a:lnSpc>
                <a:spcPct val="110000"/>
              </a:lnSpc>
            </a:pPr>
            <a:r>
              <a:rPr dirty="0" sz="2800" lang="en-US">
                <a:latin typeface="Times New Roman" pitchFamily="18" charset="0"/>
                <a:cs typeface="Times New Roman" pitchFamily="18" charset="0"/>
              </a:rPr>
              <a:t>The spinal column is supported by complex facet joints, multiple ligaments, and paravertebral muscles.</a:t>
            </a:r>
          </a:p>
          <a:p>
            <a:pPr>
              <a:lnSpc>
                <a:spcPct val="110000"/>
              </a:lnSpc>
            </a:pPr>
            <a:r>
              <a:rPr dirty="0" sz="2800" lang="en-US">
                <a:latin typeface="Times New Roman" pitchFamily="18" charset="0"/>
                <a:cs typeface="Times New Roman" pitchFamily="18" charset="0"/>
              </a:rPr>
              <a:t>Trunk muscles help to stabilize the spine. </a:t>
            </a:r>
          </a:p>
          <a:p>
            <a:pPr>
              <a:lnSpc>
                <a:spcPct val="110000"/>
              </a:lnSpc>
            </a:pPr>
            <a:r>
              <a:rPr dirty="0" sz="2800" lang="en-US">
                <a:latin typeface="Times New Roman" pitchFamily="18" charset="0"/>
                <a:cs typeface="Times New Roman" pitchFamily="18" charset="0"/>
              </a:rPr>
              <a:t>Abdominal and thoracic muscles aid in lifting activities.</a:t>
            </a:r>
          </a:p>
          <a:p>
            <a:pPr>
              <a:lnSpc>
                <a:spcPct val="110000"/>
              </a:lnSpc>
            </a:pPr>
            <a:r>
              <a:rPr dirty="0" sz="2800" lang="en-US">
                <a:latin typeface="Times New Roman" pitchFamily="18" charset="0"/>
                <a:cs typeface="Times New Roman" pitchFamily="18" charset="0"/>
              </a:rPr>
              <a:t>Obesity, postural problems, structural problems, and overstretching of the spinal supports may result in back pain.</a:t>
            </a:r>
          </a:p>
          <a:p>
            <a:pPr>
              <a:lnSpc>
                <a:spcPct val="110000"/>
              </a:lnSpc>
            </a:pPr>
            <a:r>
              <a:rPr dirty="0" sz="2800" lang="en-US" err="1">
                <a:latin typeface="Times New Roman" pitchFamily="18" charset="0"/>
                <a:cs typeface="Times New Roman" pitchFamily="18" charset="0"/>
              </a:rPr>
              <a:t>Herniation</a:t>
            </a:r>
            <a:r>
              <a:rPr dirty="0" sz="2800" lang="en-US">
                <a:latin typeface="Times New Roman" pitchFamily="18" charset="0"/>
                <a:cs typeface="Times New Roman" pitchFamily="18" charset="0"/>
              </a:rPr>
              <a:t> of disks can compress nerve roots leading to pain.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76">
                                            <p:txEl>
                                              <p:pRg st="0" end="0"/>
                                            </p:txEl>
                                          </p:spTgt>
                                        </p:tgtEl>
                                        <p:attrNameLst>
                                          <p:attrName>style.visibility</p:attrName>
                                        </p:attrNameLst>
                                      </p:cBhvr>
                                      <p:to>
                                        <p:strVal val="visible"/>
                                      </p:to>
                                    </p:set>
                                    <p:anim calcmode="lin" valueType="num">
                                      <p:cBhvr additive="base">
                                        <p:cTn dur="500" fill="hold" id="7"/>
                                        <p:tgtEl>
                                          <p:spTgt spid="104867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76">
                                            <p:txEl>
                                              <p:pRg st="1" end="1"/>
                                            </p:txEl>
                                          </p:spTgt>
                                        </p:tgtEl>
                                        <p:attrNameLst>
                                          <p:attrName>style.visibility</p:attrName>
                                        </p:attrNameLst>
                                      </p:cBhvr>
                                      <p:to>
                                        <p:strVal val="visible"/>
                                      </p:to>
                                    </p:set>
                                    <p:anim calcmode="lin" valueType="num">
                                      <p:cBhvr additive="base">
                                        <p:cTn dur="500" fill="hold" id="13"/>
                                        <p:tgtEl>
                                          <p:spTgt spid="1048676">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76">
                                            <p:txEl>
                                              <p:pRg st="2" end="2"/>
                                            </p:txEl>
                                          </p:spTgt>
                                        </p:tgtEl>
                                        <p:attrNameLst>
                                          <p:attrName>style.visibility</p:attrName>
                                        </p:attrNameLst>
                                      </p:cBhvr>
                                      <p:to>
                                        <p:strVal val="visible"/>
                                      </p:to>
                                    </p:set>
                                    <p:anim calcmode="lin" valueType="num">
                                      <p:cBhvr additive="base">
                                        <p:cTn dur="500" fill="hold" id="19"/>
                                        <p:tgtEl>
                                          <p:spTgt spid="1048676">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76">
                                            <p:txEl>
                                              <p:pRg st="3" end="3"/>
                                            </p:txEl>
                                          </p:spTgt>
                                        </p:tgtEl>
                                        <p:attrNameLst>
                                          <p:attrName>style.visibility</p:attrName>
                                        </p:attrNameLst>
                                      </p:cBhvr>
                                      <p:to>
                                        <p:strVal val="visible"/>
                                      </p:to>
                                    </p:set>
                                    <p:anim calcmode="lin" valueType="num">
                                      <p:cBhvr additive="base">
                                        <p:cTn dur="500" fill="hold" id="25"/>
                                        <p:tgtEl>
                                          <p:spTgt spid="1048676">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676">
                                            <p:txEl>
                                              <p:pRg st="4" end="4"/>
                                            </p:txEl>
                                          </p:spTgt>
                                        </p:tgtEl>
                                        <p:attrNameLst>
                                          <p:attrName>style.visibility</p:attrName>
                                        </p:attrNameLst>
                                      </p:cBhvr>
                                      <p:to>
                                        <p:strVal val="visible"/>
                                      </p:to>
                                    </p:set>
                                    <p:anim calcmode="lin" valueType="num">
                                      <p:cBhvr additive="base">
                                        <p:cTn dur="500" fill="hold" id="31"/>
                                        <p:tgtEl>
                                          <p:spTgt spid="1048676">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677" name="Title 1"/>
          <p:cNvSpPr>
            <a:spLocks noGrp="1"/>
          </p:cNvSpPr>
          <p:nvPr>
            <p:ph type="title"/>
          </p:nvPr>
        </p:nvSpPr>
        <p:spPr>
          <a:xfrm>
            <a:off x="685800" y="838200"/>
            <a:ext cx="8229600" cy="609600"/>
          </a:xfrm>
        </p:spPr>
        <p:txBody>
          <a:bodyPr>
            <a:noAutofit/>
          </a:bodyPr>
          <a:p>
            <a:r>
              <a:rPr b="1" dirty="0" sz="3600" lang="en-US">
                <a:cs typeface="Aharoni" pitchFamily="2" charset="-79"/>
              </a:rPr>
              <a:t>Clinical Features</a:t>
            </a:r>
          </a:p>
        </p:txBody>
      </p:sp>
      <p:sp>
        <p:nvSpPr>
          <p:cNvPr id="1048678" name="Content Placeholder 2"/>
          <p:cNvSpPr>
            <a:spLocks noGrp="1"/>
          </p:cNvSpPr>
          <p:nvPr>
            <p:ph idx="1"/>
          </p:nvPr>
        </p:nvSpPr>
        <p:spPr>
          <a:xfrm>
            <a:off x="457200" y="1524000"/>
            <a:ext cx="8305800" cy="5029200"/>
          </a:xfrm>
        </p:spPr>
        <p:txBody>
          <a:bodyPr>
            <a:noAutofit/>
          </a:bodyPr>
          <a:p>
            <a:pPr>
              <a:lnSpc>
                <a:spcPct val="120000"/>
              </a:lnSpc>
            </a:pPr>
            <a:r>
              <a:rPr dirty="0" lang="en-US">
                <a:cs typeface="Times New Roman" pitchFamily="18" charset="0"/>
              </a:rPr>
              <a:t>Acute or chronic back pain</a:t>
            </a:r>
          </a:p>
          <a:p>
            <a:pPr>
              <a:lnSpc>
                <a:spcPct val="120000"/>
              </a:lnSpc>
            </a:pPr>
            <a:r>
              <a:rPr dirty="0" lang="en-US">
                <a:cs typeface="Times New Roman" pitchFamily="18" charset="0"/>
              </a:rPr>
              <a:t>Fatigue</a:t>
            </a:r>
          </a:p>
          <a:p>
            <a:pPr>
              <a:lnSpc>
                <a:spcPct val="120000"/>
              </a:lnSpc>
            </a:pPr>
            <a:r>
              <a:rPr dirty="0" lang="en-US">
                <a:cs typeface="Times New Roman" pitchFamily="18" charset="0"/>
              </a:rPr>
              <a:t>Pain radiating down the leg</a:t>
            </a:r>
          </a:p>
          <a:p>
            <a:pPr>
              <a:lnSpc>
                <a:spcPct val="120000"/>
              </a:lnSpc>
            </a:pPr>
            <a:r>
              <a:rPr dirty="0" lang="en-US">
                <a:cs typeface="Times New Roman" pitchFamily="18" charset="0"/>
              </a:rPr>
              <a:t>Alteration in gait, spinal mobility, reflexes, leg</a:t>
            </a:r>
          </a:p>
          <a:p>
            <a:pPr>
              <a:lnSpc>
                <a:spcPct val="120000"/>
              </a:lnSpc>
            </a:pPr>
            <a:r>
              <a:rPr dirty="0" lang="en-US">
                <a:cs typeface="Times New Roman" pitchFamily="18" charset="0"/>
              </a:rPr>
              <a:t>Length, leg motor strength and sensory perception</a:t>
            </a:r>
          </a:p>
          <a:p>
            <a:pPr>
              <a:lnSpc>
                <a:spcPct val="120000"/>
              </a:lnSpc>
            </a:pPr>
            <a:r>
              <a:rPr dirty="0" lang="en-US">
                <a:cs typeface="Times New Roman" pitchFamily="18" charset="0"/>
              </a:rPr>
              <a:t>Paravertebral muscle spasm</a:t>
            </a:r>
          </a:p>
          <a:p>
            <a:pPr>
              <a:lnSpc>
                <a:spcPct val="120000"/>
              </a:lnSpc>
            </a:pPr>
            <a:r>
              <a:rPr dirty="0" lang="en-US">
                <a:cs typeface="Times New Roman" pitchFamily="18" charset="0"/>
              </a:rPr>
              <a:t>Loss of the normal lumbar curve and possible spinal deformity</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78">
                                            <p:txEl>
                                              <p:pRg st="0" end="0"/>
                                            </p:txEl>
                                          </p:spTgt>
                                        </p:tgtEl>
                                        <p:attrNameLst>
                                          <p:attrName>style.visibility</p:attrName>
                                        </p:attrNameLst>
                                      </p:cBhvr>
                                      <p:to>
                                        <p:strVal val="visible"/>
                                      </p:to>
                                    </p:set>
                                    <p:anim calcmode="lin" valueType="num">
                                      <p:cBhvr additive="base">
                                        <p:cTn dur="500" fill="hold" id="7"/>
                                        <p:tgtEl>
                                          <p:spTgt spid="104867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78">
                                            <p:txEl>
                                              <p:pRg st="1" end="1"/>
                                            </p:txEl>
                                          </p:spTgt>
                                        </p:tgtEl>
                                        <p:attrNameLst>
                                          <p:attrName>style.visibility</p:attrName>
                                        </p:attrNameLst>
                                      </p:cBhvr>
                                      <p:to>
                                        <p:strVal val="visible"/>
                                      </p:to>
                                    </p:set>
                                    <p:anim calcmode="lin" valueType="num">
                                      <p:cBhvr additive="base">
                                        <p:cTn dur="500" fill="hold" id="13"/>
                                        <p:tgtEl>
                                          <p:spTgt spid="1048678">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78">
                                            <p:txEl>
                                              <p:pRg st="2" end="2"/>
                                            </p:txEl>
                                          </p:spTgt>
                                        </p:tgtEl>
                                        <p:attrNameLst>
                                          <p:attrName>style.visibility</p:attrName>
                                        </p:attrNameLst>
                                      </p:cBhvr>
                                      <p:to>
                                        <p:strVal val="visible"/>
                                      </p:to>
                                    </p:set>
                                    <p:anim calcmode="lin" valueType="num">
                                      <p:cBhvr additive="base">
                                        <p:cTn dur="500" fill="hold" id="19"/>
                                        <p:tgtEl>
                                          <p:spTgt spid="1048678">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78">
                                            <p:txEl>
                                              <p:pRg st="3" end="3"/>
                                            </p:txEl>
                                          </p:spTgt>
                                        </p:tgtEl>
                                        <p:attrNameLst>
                                          <p:attrName>style.visibility</p:attrName>
                                        </p:attrNameLst>
                                      </p:cBhvr>
                                      <p:to>
                                        <p:strVal val="visible"/>
                                      </p:to>
                                    </p:set>
                                    <p:anim calcmode="lin" valueType="num">
                                      <p:cBhvr additive="base">
                                        <p:cTn dur="500" fill="hold" id="25"/>
                                        <p:tgtEl>
                                          <p:spTgt spid="1048678">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678">
                                            <p:txEl>
                                              <p:pRg st="4" end="4"/>
                                            </p:txEl>
                                          </p:spTgt>
                                        </p:tgtEl>
                                        <p:attrNameLst>
                                          <p:attrName>style.visibility</p:attrName>
                                        </p:attrNameLst>
                                      </p:cBhvr>
                                      <p:to>
                                        <p:strVal val="visible"/>
                                      </p:to>
                                    </p:set>
                                    <p:anim calcmode="lin" valueType="num">
                                      <p:cBhvr additive="base">
                                        <p:cTn dur="500" fill="hold" id="31"/>
                                        <p:tgtEl>
                                          <p:spTgt spid="1048678">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678">
                                            <p:txEl>
                                              <p:pRg st="5" end="5"/>
                                            </p:txEl>
                                          </p:spTgt>
                                        </p:tgtEl>
                                        <p:attrNameLst>
                                          <p:attrName>style.visibility</p:attrName>
                                        </p:attrNameLst>
                                      </p:cBhvr>
                                      <p:to>
                                        <p:strVal val="visible"/>
                                      </p:to>
                                    </p:set>
                                    <p:anim calcmode="lin" valueType="num">
                                      <p:cBhvr additive="base">
                                        <p:cTn dur="500" fill="hold" id="37"/>
                                        <p:tgtEl>
                                          <p:spTgt spid="1048678">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6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048678">
                                            <p:txEl>
                                              <p:pRg st="6" end="6"/>
                                            </p:txEl>
                                          </p:spTgt>
                                        </p:tgtEl>
                                        <p:attrNameLst>
                                          <p:attrName>style.visibility</p:attrName>
                                        </p:attrNameLst>
                                      </p:cBhvr>
                                      <p:to>
                                        <p:strVal val="visible"/>
                                      </p:to>
                                    </p:set>
                                    <p:anim calcmode="lin" valueType="num">
                                      <p:cBhvr additive="base">
                                        <p:cTn dur="500" fill="hold" id="43"/>
                                        <p:tgtEl>
                                          <p:spTgt spid="1048678">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10486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679" name="Title 1"/>
          <p:cNvSpPr>
            <a:spLocks noGrp="1"/>
          </p:cNvSpPr>
          <p:nvPr>
            <p:ph type="title"/>
          </p:nvPr>
        </p:nvSpPr>
        <p:spPr>
          <a:xfrm>
            <a:off x="685800" y="838200"/>
            <a:ext cx="8229600" cy="533400"/>
          </a:xfrm>
        </p:spPr>
        <p:txBody>
          <a:bodyPr>
            <a:noAutofit/>
          </a:bodyPr>
          <a:p>
            <a:r>
              <a:rPr b="1" dirty="0" sz="3600" lang="en-US"/>
              <a:t>Diagnosis</a:t>
            </a:r>
          </a:p>
        </p:txBody>
      </p:sp>
      <p:sp>
        <p:nvSpPr>
          <p:cNvPr id="1048680" name="Content Placeholder 2"/>
          <p:cNvSpPr>
            <a:spLocks noGrp="1"/>
          </p:cNvSpPr>
          <p:nvPr>
            <p:ph idx="1"/>
          </p:nvPr>
        </p:nvSpPr>
        <p:spPr>
          <a:xfrm>
            <a:off x="381000" y="1524000"/>
            <a:ext cx="8305800" cy="5257800"/>
          </a:xfrm>
        </p:spPr>
        <p:txBody>
          <a:bodyPr>
            <a:noAutofit/>
          </a:bodyPr>
          <a:p>
            <a:pPr>
              <a:buNone/>
            </a:pPr>
            <a:r>
              <a:rPr dirty="0" sz="2800" lang="en-US">
                <a:cs typeface="Times New Roman" pitchFamily="18" charset="0"/>
              </a:rPr>
              <a:t>	Initial assessment</a:t>
            </a:r>
          </a:p>
          <a:p>
            <a:r>
              <a:rPr dirty="0" sz="2800" lang="en-US">
                <a:cs typeface="Times New Roman" pitchFamily="18" charset="0"/>
              </a:rPr>
              <a:t>General observation of the patient</a:t>
            </a:r>
          </a:p>
          <a:p>
            <a:r>
              <a:rPr dirty="0" sz="2800" lang="en-US">
                <a:cs typeface="Times New Roman" pitchFamily="18" charset="0"/>
              </a:rPr>
              <a:t>Back examination</a:t>
            </a:r>
          </a:p>
          <a:p>
            <a:r>
              <a:rPr dirty="0" sz="2800" lang="en-US">
                <a:cs typeface="Times New Roman" pitchFamily="18" charset="0"/>
              </a:rPr>
              <a:t>Neurologic testing (reflexes, sensations, muscle strength, and muscle atrophy).</a:t>
            </a:r>
          </a:p>
          <a:p>
            <a:pPr>
              <a:buNone/>
            </a:pPr>
            <a:r>
              <a:rPr dirty="0" sz="2800" lang="en-US">
                <a:cs typeface="Times New Roman" pitchFamily="18" charset="0"/>
              </a:rPr>
              <a:t>	More tests</a:t>
            </a:r>
          </a:p>
          <a:p>
            <a:r>
              <a:rPr b="1" dirty="0" sz="2800" lang="en-US">
                <a:cs typeface="Times New Roman" pitchFamily="18" charset="0"/>
              </a:rPr>
              <a:t>X-ray of the spine</a:t>
            </a:r>
            <a:r>
              <a:rPr dirty="0" sz="2800" lang="en-US">
                <a:cs typeface="Times New Roman" pitchFamily="18" charset="0"/>
              </a:rPr>
              <a:t>—fracture, dislocation, infection or deformity.</a:t>
            </a:r>
          </a:p>
          <a:p>
            <a:r>
              <a:rPr b="1" dirty="0" sz="2800" lang="en-US">
                <a:cs typeface="Times New Roman" pitchFamily="18" charset="0"/>
              </a:rPr>
              <a:t>Bone scan and blood studies</a:t>
            </a:r>
            <a:r>
              <a:rPr dirty="0" sz="2800" lang="en-US">
                <a:cs typeface="Times New Roman" pitchFamily="18" charset="0"/>
              </a:rPr>
              <a:t>—infections, tumors and bone marrow abnormalities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80">
                                            <p:txEl>
                                              <p:pRg st="0" end="0"/>
                                            </p:txEl>
                                          </p:spTgt>
                                        </p:tgtEl>
                                        <p:attrNameLst>
                                          <p:attrName>style.visibility</p:attrName>
                                        </p:attrNameLst>
                                      </p:cBhvr>
                                      <p:to>
                                        <p:strVal val="visible"/>
                                      </p:to>
                                    </p:set>
                                    <p:anim calcmode="lin" valueType="num">
                                      <p:cBhvr additive="base">
                                        <p:cTn dur="500" fill="hold" id="7"/>
                                        <p:tgtEl>
                                          <p:spTgt spid="104868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80">
                                            <p:txEl>
                                              <p:pRg st="1" end="1"/>
                                            </p:txEl>
                                          </p:spTgt>
                                        </p:tgtEl>
                                        <p:attrNameLst>
                                          <p:attrName>style.visibility</p:attrName>
                                        </p:attrNameLst>
                                      </p:cBhvr>
                                      <p:to>
                                        <p:strVal val="visible"/>
                                      </p:to>
                                    </p:set>
                                    <p:anim calcmode="lin" valueType="num">
                                      <p:cBhvr additive="base">
                                        <p:cTn dur="500" fill="hold" id="13"/>
                                        <p:tgtEl>
                                          <p:spTgt spid="1048680">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80">
                                            <p:txEl>
                                              <p:pRg st="2" end="2"/>
                                            </p:txEl>
                                          </p:spTgt>
                                        </p:tgtEl>
                                        <p:attrNameLst>
                                          <p:attrName>style.visibility</p:attrName>
                                        </p:attrNameLst>
                                      </p:cBhvr>
                                      <p:to>
                                        <p:strVal val="visible"/>
                                      </p:to>
                                    </p:set>
                                    <p:anim calcmode="lin" valueType="num">
                                      <p:cBhvr additive="base">
                                        <p:cTn dur="500" fill="hold" id="19"/>
                                        <p:tgtEl>
                                          <p:spTgt spid="1048680">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80">
                                            <p:txEl>
                                              <p:pRg st="3" end="3"/>
                                            </p:txEl>
                                          </p:spTgt>
                                        </p:tgtEl>
                                        <p:attrNameLst>
                                          <p:attrName>style.visibility</p:attrName>
                                        </p:attrNameLst>
                                      </p:cBhvr>
                                      <p:to>
                                        <p:strVal val="visible"/>
                                      </p:to>
                                    </p:set>
                                    <p:anim calcmode="lin" valueType="num">
                                      <p:cBhvr additive="base">
                                        <p:cTn dur="500" fill="hold" id="25"/>
                                        <p:tgtEl>
                                          <p:spTgt spid="1048680">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680">
                                            <p:txEl>
                                              <p:pRg st="4" end="4"/>
                                            </p:txEl>
                                          </p:spTgt>
                                        </p:tgtEl>
                                        <p:attrNameLst>
                                          <p:attrName>style.visibility</p:attrName>
                                        </p:attrNameLst>
                                      </p:cBhvr>
                                      <p:to>
                                        <p:strVal val="visible"/>
                                      </p:to>
                                    </p:set>
                                    <p:anim calcmode="lin" valueType="num">
                                      <p:cBhvr additive="base">
                                        <p:cTn dur="500" fill="hold" id="31"/>
                                        <p:tgtEl>
                                          <p:spTgt spid="1048680">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680">
                                            <p:txEl>
                                              <p:pRg st="5" end="5"/>
                                            </p:txEl>
                                          </p:spTgt>
                                        </p:tgtEl>
                                        <p:attrNameLst>
                                          <p:attrName>style.visibility</p:attrName>
                                        </p:attrNameLst>
                                      </p:cBhvr>
                                      <p:to>
                                        <p:strVal val="visible"/>
                                      </p:to>
                                    </p:set>
                                    <p:anim calcmode="lin" valueType="num">
                                      <p:cBhvr additive="base">
                                        <p:cTn dur="500" fill="hold" id="37"/>
                                        <p:tgtEl>
                                          <p:spTgt spid="1048680">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6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048680">
                                            <p:txEl>
                                              <p:pRg st="6" end="6"/>
                                            </p:txEl>
                                          </p:spTgt>
                                        </p:tgtEl>
                                        <p:attrNameLst>
                                          <p:attrName>style.visibility</p:attrName>
                                        </p:attrNameLst>
                                      </p:cBhvr>
                                      <p:to>
                                        <p:strVal val="visible"/>
                                      </p:to>
                                    </p:set>
                                    <p:anim calcmode="lin" valueType="num">
                                      <p:cBhvr additive="base">
                                        <p:cTn dur="500" fill="hold" id="43"/>
                                        <p:tgtEl>
                                          <p:spTgt spid="1048680">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10486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681" name="Title 1"/>
          <p:cNvSpPr>
            <a:spLocks noGrp="1"/>
          </p:cNvSpPr>
          <p:nvPr>
            <p:ph type="title"/>
          </p:nvPr>
        </p:nvSpPr>
        <p:spPr>
          <a:xfrm>
            <a:off x="685800" y="960438"/>
            <a:ext cx="8001000" cy="411162"/>
          </a:xfrm>
        </p:spPr>
        <p:txBody>
          <a:bodyPr>
            <a:noAutofit/>
          </a:bodyPr>
          <a:p>
            <a:r>
              <a:rPr dirty="0" sz="3600" i="1" lang="en-US"/>
              <a:t>Cont’d…</a:t>
            </a:r>
          </a:p>
        </p:txBody>
      </p:sp>
      <p:sp>
        <p:nvSpPr>
          <p:cNvPr id="1048682" name="Content Placeholder 2"/>
          <p:cNvSpPr>
            <a:spLocks noGrp="1"/>
          </p:cNvSpPr>
          <p:nvPr>
            <p:ph idx="1"/>
          </p:nvPr>
        </p:nvSpPr>
        <p:spPr>
          <a:xfrm>
            <a:off x="457200" y="1600200"/>
            <a:ext cx="8229600" cy="4953000"/>
          </a:xfrm>
        </p:spPr>
        <p:txBody>
          <a:bodyPr>
            <a:normAutofit/>
          </a:bodyPr>
          <a:p>
            <a:r>
              <a:rPr b="1" dirty="0" lang="en-US">
                <a:latin typeface="Times New Roman" pitchFamily="18" charset="0"/>
                <a:cs typeface="Times New Roman" pitchFamily="18" charset="0"/>
              </a:rPr>
              <a:t>Computed tomography (CT scan)-</a:t>
            </a:r>
            <a:r>
              <a:rPr dirty="0" lang="en-US">
                <a:latin typeface="Times New Roman" pitchFamily="18" charset="0"/>
                <a:cs typeface="Times New Roman" pitchFamily="18" charset="0"/>
              </a:rPr>
              <a:t>identifying underlying problems, such as obscure soft tissue lesions adjacent to the vertebral column and problems of vertebral disks</a:t>
            </a:r>
          </a:p>
          <a:p>
            <a:r>
              <a:rPr b="1" dirty="0" lang="en-US">
                <a:latin typeface="Times New Roman" pitchFamily="18" charset="0"/>
                <a:cs typeface="Times New Roman" pitchFamily="18" charset="0"/>
              </a:rPr>
              <a:t>Magnetic resonance imaging (MRI)—</a:t>
            </a:r>
            <a:r>
              <a:rPr dirty="0" lang="en-US">
                <a:latin typeface="Times New Roman" pitchFamily="18" charset="0"/>
                <a:cs typeface="Times New Roman" pitchFamily="18" charset="0"/>
              </a:rPr>
              <a:t>permits visualization of the nature and location of spinal pathology.</a:t>
            </a:r>
          </a:p>
          <a:p>
            <a:r>
              <a:rPr b="1" dirty="0" lang="en-US" err="1">
                <a:latin typeface="Times New Roman" pitchFamily="18" charset="0"/>
                <a:cs typeface="Times New Roman" pitchFamily="18" charset="0"/>
              </a:rPr>
              <a:t>Electromyogram</a:t>
            </a:r>
            <a:r>
              <a:rPr b="1" dirty="0" lang="en-US">
                <a:latin typeface="Times New Roman" pitchFamily="18" charset="0"/>
                <a:cs typeface="Times New Roman" pitchFamily="18" charset="0"/>
              </a:rPr>
              <a:t> (EMG) and nerve conduction studies</a:t>
            </a:r>
            <a:r>
              <a:rPr dirty="0" lang="en-US">
                <a:latin typeface="Times New Roman" pitchFamily="18" charset="0"/>
                <a:cs typeface="Times New Roman" pitchFamily="18" charset="0"/>
              </a:rPr>
              <a:t>—spinal nerve root disorders (</a:t>
            </a:r>
            <a:r>
              <a:rPr dirty="0" lang="en-US" err="1">
                <a:latin typeface="Times New Roman" pitchFamily="18" charset="0"/>
                <a:cs typeface="Times New Roman" pitchFamily="18" charset="0"/>
              </a:rPr>
              <a:t>radiculopathies</a:t>
            </a:r>
            <a:r>
              <a:rPr dirty="0" lang="en-US">
                <a:latin typeface="Times New Roman" pitchFamily="18" charset="0"/>
                <a:cs typeface="Times New Roman" pitchFamily="18" charset="0"/>
              </a:rPr>
              <a:t>)</a:t>
            </a:r>
          </a:p>
          <a:p>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82">
                                            <p:txEl>
                                              <p:pRg st="0" end="0"/>
                                            </p:txEl>
                                          </p:spTgt>
                                        </p:tgtEl>
                                        <p:attrNameLst>
                                          <p:attrName>style.visibility</p:attrName>
                                        </p:attrNameLst>
                                      </p:cBhvr>
                                      <p:to>
                                        <p:strVal val="visible"/>
                                      </p:to>
                                    </p:set>
                                    <p:anim calcmode="lin" valueType="num">
                                      <p:cBhvr additive="base">
                                        <p:cTn dur="500" fill="hold" id="7"/>
                                        <p:tgtEl>
                                          <p:spTgt spid="104868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82">
                                            <p:txEl>
                                              <p:pRg st="1" end="1"/>
                                            </p:txEl>
                                          </p:spTgt>
                                        </p:tgtEl>
                                        <p:attrNameLst>
                                          <p:attrName>style.visibility</p:attrName>
                                        </p:attrNameLst>
                                      </p:cBhvr>
                                      <p:to>
                                        <p:strVal val="visible"/>
                                      </p:to>
                                    </p:set>
                                    <p:anim calcmode="lin" valueType="num">
                                      <p:cBhvr additive="base">
                                        <p:cTn dur="500" fill="hold" id="13"/>
                                        <p:tgtEl>
                                          <p:spTgt spid="1048682">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82">
                                            <p:txEl>
                                              <p:pRg st="2" end="2"/>
                                            </p:txEl>
                                          </p:spTgt>
                                        </p:tgtEl>
                                        <p:attrNameLst>
                                          <p:attrName>style.visibility</p:attrName>
                                        </p:attrNameLst>
                                      </p:cBhvr>
                                      <p:to>
                                        <p:strVal val="visible"/>
                                      </p:to>
                                    </p:set>
                                    <p:anim calcmode="lin" valueType="num">
                                      <p:cBhvr additive="base">
                                        <p:cTn dur="500" fill="hold" id="19"/>
                                        <p:tgtEl>
                                          <p:spTgt spid="1048682">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683" name="Title 1"/>
          <p:cNvSpPr>
            <a:spLocks noGrp="1"/>
          </p:cNvSpPr>
          <p:nvPr>
            <p:ph type="title"/>
          </p:nvPr>
        </p:nvSpPr>
        <p:spPr>
          <a:xfrm>
            <a:off x="609600" y="838200"/>
            <a:ext cx="8229600" cy="609600"/>
          </a:xfrm>
        </p:spPr>
        <p:txBody>
          <a:bodyPr>
            <a:noAutofit/>
          </a:bodyPr>
          <a:p>
            <a:r>
              <a:rPr b="1" dirty="0" sz="3600" lang="en-US">
                <a:latin typeface="Times New Roman" pitchFamily="18" charset="0"/>
                <a:cs typeface="Times New Roman" pitchFamily="18" charset="0"/>
              </a:rPr>
              <a:t>Management </a:t>
            </a:r>
          </a:p>
        </p:txBody>
      </p:sp>
      <p:sp>
        <p:nvSpPr>
          <p:cNvPr id="1048684" name="Content Placeholder 2"/>
          <p:cNvSpPr>
            <a:spLocks noGrp="1"/>
          </p:cNvSpPr>
          <p:nvPr>
            <p:ph idx="1"/>
          </p:nvPr>
        </p:nvSpPr>
        <p:spPr>
          <a:xfrm>
            <a:off x="457200" y="1447800"/>
            <a:ext cx="8229600" cy="5257800"/>
          </a:xfrm>
        </p:spPr>
        <p:txBody>
          <a:bodyPr>
            <a:normAutofit fontScale="96154" lnSpcReduction="10000"/>
          </a:bodyPr>
          <a:p>
            <a:pPr>
              <a:lnSpc>
                <a:spcPct val="150000"/>
              </a:lnSpc>
            </a:pPr>
            <a:r>
              <a:rPr dirty="0" lang="en-US">
                <a:cs typeface="Times New Roman" pitchFamily="18" charset="0"/>
              </a:rPr>
              <a:t>Most back pain is self-limited and resolves within 4 weeks with analgesics, rest, stress reduction, and relaxation.</a:t>
            </a:r>
          </a:p>
          <a:p>
            <a:pPr>
              <a:lnSpc>
                <a:spcPct val="150000"/>
              </a:lnSpc>
            </a:pPr>
            <a:r>
              <a:rPr dirty="0" lang="en-US">
                <a:cs typeface="Times New Roman" pitchFamily="18" charset="0"/>
              </a:rPr>
              <a:t>Focus of management:-</a:t>
            </a:r>
          </a:p>
          <a:p>
            <a:pPr lvl="1">
              <a:lnSpc>
                <a:spcPct val="150000"/>
              </a:lnSpc>
            </a:pPr>
            <a:r>
              <a:rPr dirty="0" lang="en-US">
                <a:cs typeface="Times New Roman" pitchFamily="18" charset="0"/>
              </a:rPr>
              <a:t> Relief of pain</a:t>
            </a:r>
          </a:p>
          <a:p>
            <a:pPr lvl="1">
              <a:lnSpc>
                <a:spcPct val="150000"/>
              </a:lnSpc>
            </a:pPr>
            <a:r>
              <a:rPr dirty="0" lang="en-US">
                <a:cs typeface="Times New Roman" pitchFamily="18" charset="0"/>
              </a:rPr>
              <a:t>Comfort</a:t>
            </a:r>
          </a:p>
          <a:p>
            <a:pPr lvl="1">
              <a:lnSpc>
                <a:spcPct val="150000"/>
              </a:lnSpc>
            </a:pPr>
            <a:r>
              <a:rPr dirty="0" lang="en-US">
                <a:cs typeface="Times New Roman" pitchFamily="18" charset="0"/>
              </a:rPr>
              <a:t>Activity modification</a:t>
            </a:r>
          </a:p>
          <a:p>
            <a:pPr lvl="1">
              <a:lnSpc>
                <a:spcPct val="150000"/>
              </a:lnSpc>
            </a:pPr>
            <a:r>
              <a:rPr dirty="0" lang="en-US">
                <a:cs typeface="Times New Roman" pitchFamily="18" charset="0"/>
              </a:rPr>
              <a:t>Patient education.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84">
                                            <p:txEl>
                                              <p:pRg st="0" end="0"/>
                                            </p:txEl>
                                          </p:spTgt>
                                        </p:tgtEl>
                                        <p:attrNameLst>
                                          <p:attrName>style.visibility</p:attrName>
                                        </p:attrNameLst>
                                      </p:cBhvr>
                                      <p:to>
                                        <p:strVal val="visible"/>
                                      </p:to>
                                    </p:set>
                                    <p:anim calcmode="lin" valueType="num">
                                      <p:cBhvr additive="base">
                                        <p:cTn dur="500" fill="hold" id="7"/>
                                        <p:tgtEl>
                                          <p:spTgt spid="104868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84">
                                            <p:txEl>
                                              <p:pRg st="1" end="1"/>
                                            </p:txEl>
                                          </p:spTgt>
                                        </p:tgtEl>
                                        <p:attrNameLst>
                                          <p:attrName>style.visibility</p:attrName>
                                        </p:attrNameLst>
                                      </p:cBhvr>
                                      <p:to>
                                        <p:strVal val="visible"/>
                                      </p:to>
                                    </p:set>
                                    <p:anim calcmode="lin" valueType="num">
                                      <p:cBhvr additive="base">
                                        <p:cTn dur="500" fill="hold" id="13"/>
                                        <p:tgtEl>
                                          <p:spTgt spid="1048684">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84">
                                            <p:txEl>
                                              <p:pRg st="1" end="1"/>
                                            </p:txEl>
                                          </p:spTgt>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1048684">
                                            <p:txEl>
                                              <p:pRg st="2" end="2"/>
                                            </p:txEl>
                                          </p:spTgt>
                                        </p:tgtEl>
                                        <p:attrNameLst>
                                          <p:attrName>style.visibility</p:attrName>
                                        </p:attrNameLst>
                                      </p:cBhvr>
                                      <p:to>
                                        <p:strVal val="visible"/>
                                      </p:to>
                                    </p:set>
                                    <p:anim calcmode="lin" valueType="num">
                                      <p:cBhvr additive="base">
                                        <p:cTn dur="500" fill="hold" id="17"/>
                                        <p:tgtEl>
                                          <p:spTgt spid="1048684">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1048684">
                                            <p:txEl>
                                              <p:pRg st="2" end="2"/>
                                            </p:txEl>
                                          </p:spTgt>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048684">
                                            <p:txEl>
                                              <p:pRg st="3" end="3"/>
                                            </p:txEl>
                                          </p:spTgt>
                                        </p:tgtEl>
                                        <p:attrNameLst>
                                          <p:attrName>style.visibility</p:attrName>
                                        </p:attrNameLst>
                                      </p:cBhvr>
                                      <p:to>
                                        <p:strVal val="visible"/>
                                      </p:to>
                                    </p:set>
                                    <p:anim calcmode="lin" valueType="num">
                                      <p:cBhvr additive="base">
                                        <p:cTn dur="500" fill="hold" id="21"/>
                                        <p:tgtEl>
                                          <p:spTgt spid="1048684">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2"/>
                                        <p:tgtEl>
                                          <p:spTgt spid="1048684">
                                            <p:txEl>
                                              <p:pRg st="3" end="3"/>
                                            </p:txEl>
                                          </p:spTgt>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1048684">
                                            <p:txEl>
                                              <p:pRg st="4" end="4"/>
                                            </p:txEl>
                                          </p:spTgt>
                                        </p:tgtEl>
                                        <p:attrNameLst>
                                          <p:attrName>style.visibility</p:attrName>
                                        </p:attrNameLst>
                                      </p:cBhvr>
                                      <p:to>
                                        <p:strVal val="visible"/>
                                      </p:to>
                                    </p:set>
                                    <p:anim calcmode="lin" valueType="num">
                                      <p:cBhvr additive="base">
                                        <p:cTn dur="500" fill="hold" id="25"/>
                                        <p:tgtEl>
                                          <p:spTgt spid="1048684">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84">
                                            <p:txEl>
                                              <p:pRg st="4" end="4"/>
                                            </p:txEl>
                                          </p:spTgt>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048684">
                                            <p:txEl>
                                              <p:pRg st="5" end="5"/>
                                            </p:txEl>
                                          </p:spTgt>
                                        </p:tgtEl>
                                        <p:attrNameLst>
                                          <p:attrName>style.visibility</p:attrName>
                                        </p:attrNameLst>
                                      </p:cBhvr>
                                      <p:to>
                                        <p:strVal val="visible"/>
                                      </p:to>
                                    </p:set>
                                    <p:anim calcmode="lin" valueType="num">
                                      <p:cBhvr additive="base">
                                        <p:cTn dur="500" fill="hold" id="29"/>
                                        <p:tgtEl>
                                          <p:spTgt spid="1048684">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0"/>
                                        <p:tgtEl>
                                          <p:spTgt spid="10486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12" presetSubtype="4">
                                  <p:stCondLst>
                                    <p:cond delay="0"/>
                                  </p:stCondLst>
                                  <p:childTnLst>
                                    <p:set>
                                      <p:cBhvr>
                                        <p:cTn dur="1" fill="hold" id="34">
                                          <p:stCondLst>
                                            <p:cond delay="0"/>
                                          </p:stCondLst>
                                        </p:cTn>
                                        <p:tgtEl>
                                          <p:spTgt spid="1048684">
                                            <p:txEl>
                                              <p:pRg st="2" end="2"/>
                                            </p:txEl>
                                          </p:spTgt>
                                        </p:tgtEl>
                                        <p:attrNameLst>
                                          <p:attrName>style.visibility</p:attrName>
                                        </p:attrNameLst>
                                      </p:cBhvr>
                                      <p:to>
                                        <p:strVal val="visible"/>
                                      </p:to>
                                    </p:set>
                                    <p:animEffect transition="in" filter="slide(fromBottom)">
                                      <p:cBhvr>
                                        <p:cTn dur="500" id="35"/>
                                        <p:tgtEl>
                                          <p:spTgt spid="1048684">
                                            <p:txEl>
                                              <p:pRg st="2" end="2"/>
                                            </p:txEl>
                                          </p:spTgt>
                                        </p:tgtEl>
                                      </p:cBhvr>
                                    </p:animEffect>
                                  </p:childTnLst>
                                </p:cTn>
                              </p:par>
                            </p:childTnLst>
                          </p:cTn>
                        </p:par>
                      </p:childTnLst>
                    </p:cTn>
                  </p:par>
                  <p:par>
                    <p:cTn fill="hold" id="36">
                      <p:stCondLst>
                        <p:cond delay="indefinite"/>
                      </p:stCondLst>
                      <p:childTnLst>
                        <p:par>
                          <p:cTn fill="hold" id="37">
                            <p:stCondLst>
                              <p:cond delay="0"/>
                            </p:stCondLst>
                            <p:childTnLst>
                              <p:par>
                                <p:cTn fill="hold" id="38" nodeType="clickEffect" presetClass="entr" presetID="12" presetSubtype="4">
                                  <p:stCondLst>
                                    <p:cond delay="0"/>
                                  </p:stCondLst>
                                  <p:childTnLst>
                                    <p:set>
                                      <p:cBhvr>
                                        <p:cTn dur="1" fill="hold" id="39">
                                          <p:stCondLst>
                                            <p:cond delay="0"/>
                                          </p:stCondLst>
                                        </p:cTn>
                                        <p:tgtEl>
                                          <p:spTgt spid="1048684">
                                            <p:txEl>
                                              <p:pRg st="3" end="3"/>
                                            </p:txEl>
                                          </p:spTgt>
                                        </p:tgtEl>
                                        <p:attrNameLst>
                                          <p:attrName>style.visibility</p:attrName>
                                        </p:attrNameLst>
                                      </p:cBhvr>
                                      <p:to>
                                        <p:strVal val="visible"/>
                                      </p:to>
                                    </p:set>
                                    <p:animEffect transition="in" filter="slide(fromBottom)">
                                      <p:cBhvr>
                                        <p:cTn dur="500" id="40"/>
                                        <p:tgtEl>
                                          <p:spTgt spid="1048684">
                                            <p:txEl>
                                              <p:pRg st="3" end="3"/>
                                            </p:txEl>
                                          </p:spTgt>
                                        </p:tgtEl>
                                      </p:cBhvr>
                                    </p:animEffect>
                                  </p:childTnLst>
                                </p:cTn>
                              </p:par>
                            </p:childTnLst>
                          </p:cTn>
                        </p:par>
                      </p:childTnLst>
                    </p:cTn>
                  </p:par>
                  <p:par>
                    <p:cTn fill="hold" id="41">
                      <p:stCondLst>
                        <p:cond delay="indefinite"/>
                      </p:stCondLst>
                      <p:childTnLst>
                        <p:par>
                          <p:cTn fill="hold" id="42">
                            <p:stCondLst>
                              <p:cond delay="0"/>
                            </p:stCondLst>
                            <p:childTnLst>
                              <p:par>
                                <p:cTn fill="hold" id="43" nodeType="clickEffect" presetClass="entr" presetID="12" presetSubtype="4">
                                  <p:stCondLst>
                                    <p:cond delay="0"/>
                                  </p:stCondLst>
                                  <p:childTnLst>
                                    <p:set>
                                      <p:cBhvr>
                                        <p:cTn dur="1" fill="hold" id="44">
                                          <p:stCondLst>
                                            <p:cond delay="0"/>
                                          </p:stCondLst>
                                        </p:cTn>
                                        <p:tgtEl>
                                          <p:spTgt spid="1048684">
                                            <p:txEl>
                                              <p:pRg st="4" end="4"/>
                                            </p:txEl>
                                          </p:spTgt>
                                        </p:tgtEl>
                                        <p:attrNameLst>
                                          <p:attrName>style.visibility</p:attrName>
                                        </p:attrNameLst>
                                      </p:cBhvr>
                                      <p:to>
                                        <p:strVal val="visible"/>
                                      </p:to>
                                    </p:set>
                                    <p:animEffect transition="in" filter="slide(fromBottom)">
                                      <p:cBhvr>
                                        <p:cTn dur="500" id="45"/>
                                        <p:tgtEl>
                                          <p:spTgt spid="1048684">
                                            <p:txEl>
                                              <p:pRg st="4" end="4"/>
                                            </p:txEl>
                                          </p:spTgt>
                                        </p:tgtEl>
                                      </p:cBhvr>
                                    </p:animEffect>
                                  </p:childTnLst>
                                </p:cTn>
                              </p:par>
                            </p:childTnLst>
                          </p:cTn>
                        </p:par>
                      </p:childTnLst>
                    </p:cTn>
                  </p:par>
                  <p:par>
                    <p:cTn fill="hold" id="46">
                      <p:stCondLst>
                        <p:cond delay="indefinite"/>
                      </p:stCondLst>
                      <p:childTnLst>
                        <p:par>
                          <p:cTn fill="hold" id="47">
                            <p:stCondLst>
                              <p:cond delay="0"/>
                            </p:stCondLst>
                            <p:childTnLst>
                              <p:par>
                                <p:cTn fill="hold" id="48" nodeType="clickEffect" presetClass="entr" presetID="12" presetSubtype="4">
                                  <p:stCondLst>
                                    <p:cond delay="0"/>
                                  </p:stCondLst>
                                  <p:childTnLst>
                                    <p:set>
                                      <p:cBhvr>
                                        <p:cTn dur="1" fill="hold" id="49">
                                          <p:stCondLst>
                                            <p:cond delay="0"/>
                                          </p:stCondLst>
                                        </p:cTn>
                                        <p:tgtEl>
                                          <p:spTgt spid="1048684">
                                            <p:txEl>
                                              <p:pRg st="5" end="5"/>
                                            </p:txEl>
                                          </p:spTgt>
                                        </p:tgtEl>
                                        <p:attrNameLst>
                                          <p:attrName>style.visibility</p:attrName>
                                        </p:attrNameLst>
                                      </p:cBhvr>
                                      <p:to>
                                        <p:strVal val="visible"/>
                                      </p:to>
                                    </p:set>
                                    <p:animEffect transition="in" filter="slide(fromBottom)">
                                      <p:cBhvr>
                                        <p:cTn dur="500" id="50"/>
                                        <p:tgtEl>
                                          <p:spTgt spid="10486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685" name="Title 1"/>
          <p:cNvSpPr>
            <a:spLocks noGrp="1"/>
          </p:cNvSpPr>
          <p:nvPr>
            <p:ph type="title"/>
          </p:nvPr>
        </p:nvSpPr>
        <p:spPr>
          <a:xfrm>
            <a:off x="685800" y="762000"/>
            <a:ext cx="8001000" cy="563562"/>
          </a:xfrm>
        </p:spPr>
        <p:txBody>
          <a:bodyPr>
            <a:noAutofit/>
          </a:bodyPr>
          <a:p>
            <a:r>
              <a:rPr b="1" dirty="0" sz="3600" lang="en-US">
                <a:latin typeface="Times New Roman" pitchFamily="18" charset="0"/>
                <a:cs typeface="Times New Roman" pitchFamily="18" charset="0"/>
              </a:rPr>
              <a:t>Therapies </a:t>
            </a:r>
          </a:p>
        </p:txBody>
      </p:sp>
      <p:sp>
        <p:nvSpPr>
          <p:cNvPr id="1048686" name="Content Placeholder 2"/>
          <p:cNvSpPr>
            <a:spLocks noGrp="1"/>
          </p:cNvSpPr>
          <p:nvPr>
            <p:ph idx="1"/>
          </p:nvPr>
        </p:nvSpPr>
        <p:spPr>
          <a:xfrm>
            <a:off x="457200" y="1524000"/>
            <a:ext cx="8229600" cy="5181600"/>
          </a:xfrm>
        </p:spPr>
        <p:txBody>
          <a:bodyPr>
            <a:noAutofit/>
          </a:bodyPr>
          <a:p>
            <a:r>
              <a:rPr dirty="0" sz="2800" lang="en-US">
                <a:latin typeface="Times New Roman" pitchFamily="18" charset="0"/>
                <a:cs typeface="Times New Roman" pitchFamily="18" charset="0"/>
              </a:rPr>
              <a:t>Analgesics </a:t>
            </a:r>
          </a:p>
          <a:p>
            <a:r>
              <a:rPr dirty="0" sz="2800" lang="en-US">
                <a:latin typeface="Times New Roman" pitchFamily="18" charset="0"/>
                <a:cs typeface="Times New Roman" pitchFamily="18" charset="0"/>
              </a:rPr>
              <a:t>Muscle relaxants </a:t>
            </a:r>
          </a:p>
          <a:p>
            <a:r>
              <a:rPr dirty="0" sz="2800" lang="en-US">
                <a:latin typeface="Times New Roman" pitchFamily="18" charset="0"/>
                <a:cs typeface="Times New Roman" pitchFamily="18" charset="0"/>
              </a:rPr>
              <a:t>Heat or cold treatment</a:t>
            </a:r>
          </a:p>
          <a:p>
            <a:r>
              <a:rPr dirty="0" sz="2800" lang="en-US">
                <a:latin typeface="Times New Roman" pitchFamily="18" charset="0"/>
                <a:cs typeface="Times New Roman" pitchFamily="18" charset="0"/>
              </a:rPr>
              <a:t>Massage</a:t>
            </a:r>
          </a:p>
          <a:p>
            <a:r>
              <a:rPr dirty="0" sz="2800" lang="en-US">
                <a:latin typeface="Times New Roman" pitchFamily="18" charset="0"/>
                <a:cs typeface="Times New Roman" pitchFamily="18" charset="0"/>
              </a:rPr>
              <a:t>Traction</a:t>
            </a:r>
          </a:p>
          <a:p>
            <a:r>
              <a:rPr dirty="0" sz="2800" lang="en-US">
                <a:latin typeface="Times New Roman" pitchFamily="18" charset="0"/>
                <a:cs typeface="Times New Roman" pitchFamily="18" charset="0"/>
              </a:rPr>
              <a:t>Diathermy,</a:t>
            </a:r>
          </a:p>
          <a:p>
            <a:r>
              <a:rPr dirty="0" sz="2800" lang="en-US">
                <a:latin typeface="Times New Roman" pitchFamily="18" charset="0"/>
                <a:cs typeface="Times New Roman" pitchFamily="18" charset="0"/>
              </a:rPr>
              <a:t>Ultrasound</a:t>
            </a:r>
          </a:p>
          <a:p>
            <a:r>
              <a:rPr dirty="0" sz="2800" lang="en-US" err="1">
                <a:latin typeface="Times New Roman" pitchFamily="18" charset="0"/>
                <a:cs typeface="Times New Roman" pitchFamily="18" charset="0"/>
              </a:rPr>
              <a:t>Cutaneous</a:t>
            </a:r>
            <a:r>
              <a:rPr dirty="0" sz="2800" lang="en-US">
                <a:latin typeface="Times New Roman" pitchFamily="18" charset="0"/>
                <a:cs typeface="Times New Roman" pitchFamily="18" charset="0"/>
              </a:rPr>
              <a:t> laser treatment</a:t>
            </a:r>
          </a:p>
          <a:p>
            <a:r>
              <a:rPr dirty="0" sz="2800" lang="en-US" err="1">
                <a:latin typeface="Times New Roman" pitchFamily="18" charset="0"/>
                <a:cs typeface="Times New Roman" pitchFamily="18" charset="0"/>
              </a:rPr>
              <a:t>Transcutaneous</a:t>
            </a:r>
            <a:r>
              <a:rPr dirty="0" lang="en-US">
                <a:latin typeface="Times New Roman" pitchFamily="18" charset="0"/>
                <a:cs typeface="Times New Roman" pitchFamily="18" charset="0"/>
              </a:rPr>
              <a:t> </a:t>
            </a:r>
            <a:r>
              <a:rPr dirty="0" sz="2800" lang="en-US">
                <a:latin typeface="Times New Roman" pitchFamily="18" charset="0"/>
                <a:cs typeface="Times New Roman" pitchFamily="18" charset="0"/>
              </a:rPr>
              <a:t>Electrical nerve stimulation</a:t>
            </a:r>
          </a:p>
          <a:p>
            <a:r>
              <a:rPr dirty="0" sz="2800" lang="en-US">
                <a:latin typeface="Times New Roman" pitchFamily="18" charset="0"/>
                <a:cs typeface="Times New Roman" pitchFamily="18" charset="0"/>
              </a:rPr>
              <a:t>Acupuncture</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86">
                                            <p:txEl>
                                              <p:pRg st="0" end="0"/>
                                            </p:txEl>
                                          </p:spTgt>
                                        </p:tgtEl>
                                        <p:attrNameLst>
                                          <p:attrName>style.visibility</p:attrName>
                                        </p:attrNameLst>
                                      </p:cBhvr>
                                      <p:to>
                                        <p:strVal val="visible"/>
                                      </p:to>
                                    </p:set>
                                    <p:anim calcmode="lin" valueType="num">
                                      <p:cBhvr additive="base">
                                        <p:cTn dur="500" fill="hold" id="7"/>
                                        <p:tgtEl>
                                          <p:spTgt spid="104868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86">
                                            <p:txEl>
                                              <p:pRg st="1" end="1"/>
                                            </p:txEl>
                                          </p:spTgt>
                                        </p:tgtEl>
                                        <p:attrNameLst>
                                          <p:attrName>style.visibility</p:attrName>
                                        </p:attrNameLst>
                                      </p:cBhvr>
                                      <p:to>
                                        <p:strVal val="visible"/>
                                      </p:to>
                                    </p:set>
                                    <p:anim calcmode="lin" valueType="num">
                                      <p:cBhvr additive="base">
                                        <p:cTn dur="500" fill="hold" id="13"/>
                                        <p:tgtEl>
                                          <p:spTgt spid="1048686">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86">
                                            <p:txEl>
                                              <p:pRg st="2" end="2"/>
                                            </p:txEl>
                                          </p:spTgt>
                                        </p:tgtEl>
                                        <p:attrNameLst>
                                          <p:attrName>style.visibility</p:attrName>
                                        </p:attrNameLst>
                                      </p:cBhvr>
                                      <p:to>
                                        <p:strVal val="visible"/>
                                      </p:to>
                                    </p:set>
                                    <p:anim calcmode="lin" valueType="num">
                                      <p:cBhvr additive="base">
                                        <p:cTn dur="500" fill="hold" id="19"/>
                                        <p:tgtEl>
                                          <p:spTgt spid="1048686">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86">
                                            <p:txEl>
                                              <p:pRg st="3" end="3"/>
                                            </p:txEl>
                                          </p:spTgt>
                                        </p:tgtEl>
                                        <p:attrNameLst>
                                          <p:attrName>style.visibility</p:attrName>
                                        </p:attrNameLst>
                                      </p:cBhvr>
                                      <p:to>
                                        <p:strVal val="visible"/>
                                      </p:to>
                                    </p:set>
                                    <p:anim calcmode="lin" valueType="num">
                                      <p:cBhvr additive="base">
                                        <p:cTn dur="500" fill="hold" id="25"/>
                                        <p:tgtEl>
                                          <p:spTgt spid="1048686">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1048686">
                                            <p:txEl>
                                              <p:pRg st="4" end="4"/>
                                            </p:txEl>
                                          </p:spTgt>
                                        </p:tgtEl>
                                        <p:attrNameLst>
                                          <p:attrName>style.visibility</p:attrName>
                                        </p:attrNameLst>
                                      </p:cBhvr>
                                      <p:to>
                                        <p:strVal val="visible"/>
                                      </p:to>
                                    </p:set>
                                    <p:anim calcmode="lin" valueType="num">
                                      <p:cBhvr additive="base">
                                        <p:cTn dur="500" fill="hold" id="31"/>
                                        <p:tgtEl>
                                          <p:spTgt spid="1048686">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1048686">
                                            <p:txEl>
                                              <p:pRg st="5" end="5"/>
                                            </p:txEl>
                                          </p:spTgt>
                                        </p:tgtEl>
                                        <p:attrNameLst>
                                          <p:attrName>style.visibility</p:attrName>
                                        </p:attrNameLst>
                                      </p:cBhvr>
                                      <p:to>
                                        <p:strVal val="visible"/>
                                      </p:to>
                                    </p:set>
                                    <p:anim calcmode="lin" valueType="num">
                                      <p:cBhvr additive="base">
                                        <p:cTn dur="500" fill="hold" id="37"/>
                                        <p:tgtEl>
                                          <p:spTgt spid="1048686">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86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1048686">
                                            <p:txEl>
                                              <p:pRg st="6" end="6"/>
                                            </p:txEl>
                                          </p:spTgt>
                                        </p:tgtEl>
                                        <p:attrNameLst>
                                          <p:attrName>style.visibility</p:attrName>
                                        </p:attrNameLst>
                                      </p:cBhvr>
                                      <p:to>
                                        <p:strVal val="visible"/>
                                      </p:to>
                                    </p:set>
                                    <p:anim calcmode="lin" valueType="num">
                                      <p:cBhvr additive="base">
                                        <p:cTn dur="500" fill="hold" id="43"/>
                                        <p:tgtEl>
                                          <p:spTgt spid="1048686">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10486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1048686">
                                            <p:txEl>
                                              <p:pRg st="7" end="7"/>
                                            </p:txEl>
                                          </p:spTgt>
                                        </p:tgtEl>
                                        <p:attrNameLst>
                                          <p:attrName>style.visibility</p:attrName>
                                        </p:attrNameLst>
                                      </p:cBhvr>
                                      <p:to>
                                        <p:strVal val="visible"/>
                                      </p:to>
                                    </p:set>
                                    <p:anim calcmode="lin" valueType="num">
                                      <p:cBhvr additive="base">
                                        <p:cTn dur="500" fill="hold" id="49"/>
                                        <p:tgtEl>
                                          <p:spTgt spid="1048686">
                                            <p:txEl>
                                              <p:pRg st="7" end="7"/>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10486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 presetSubtype="4">
                                  <p:stCondLst>
                                    <p:cond delay="0"/>
                                  </p:stCondLst>
                                  <p:childTnLst>
                                    <p:set>
                                      <p:cBhvr>
                                        <p:cTn dur="1" fill="hold" id="54">
                                          <p:stCondLst>
                                            <p:cond delay="0"/>
                                          </p:stCondLst>
                                        </p:cTn>
                                        <p:tgtEl>
                                          <p:spTgt spid="1048686">
                                            <p:txEl>
                                              <p:pRg st="8" end="8"/>
                                            </p:txEl>
                                          </p:spTgt>
                                        </p:tgtEl>
                                        <p:attrNameLst>
                                          <p:attrName>style.visibility</p:attrName>
                                        </p:attrNameLst>
                                      </p:cBhvr>
                                      <p:to>
                                        <p:strVal val="visible"/>
                                      </p:to>
                                    </p:set>
                                    <p:anim calcmode="lin" valueType="num">
                                      <p:cBhvr additive="base">
                                        <p:cTn dur="500" fill="hold" id="55"/>
                                        <p:tgtEl>
                                          <p:spTgt spid="1048686">
                                            <p:txEl>
                                              <p:pRg st="8" end="8"/>
                                            </p:txEl>
                                          </p:spTgt>
                                        </p:tgtEl>
                                        <p:attrNameLst>
                                          <p:attrName>ppt_x</p:attrName>
                                        </p:attrNameLst>
                                      </p:cBhvr>
                                      <p:tavLst>
                                        <p:tav tm="0">
                                          <p:val>
                                            <p:strVal val="#ppt_x"/>
                                          </p:val>
                                        </p:tav>
                                        <p:tav tm="100000">
                                          <p:val>
                                            <p:strVal val="#ppt_x"/>
                                          </p:val>
                                        </p:tav>
                                      </p:tavLst>
                                    </p:anim>
                                    <p:anim calcmode="lin" valueType="num">
                                      <p:cBhvr additive="base">
                                        <p:cTn dur="500" fill="hold" id="56"/>
                                        <p:tgtEl>
                                          <p:spTgt spid="10486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fill="hold" id="57">
                      <p:stCondLst>
                        <p:cond delay="indefinite"/>
                      </p:stCondLst>
                      <p:childTnLst>
                        <p:par>
                          <p:cTn fill="hold" id="58">
                            <p:stCondLst>
                              <p:cond delay="0"/>
                            </p:stCondLst>
                            <p:childTnLst>
                              <p:par>
                                <p:cTn fill="hold" grpId="0" id="59" nodeType="clickEffect" presetClass="entr" presetID="2" presetSubtype="4">
                                  <p:stCondLst>
                                    <p:cond delay="0"/>
                                  </p:stCondLst>
                                  <p:childTnLst>
                                    <p:set>
                                      <p:cBhvr>
                                        <p:cTn dur="1" fill="hold" id="60">
                                          <p:stCondLst>
                                            <p:cond delay="0"/>
                                          </p:stCondLst>
                                        </p:cTn>
                                        <p:tgtEl>
                                          <p:spTgt spid="1048686">
                                            <p:txEl>
                                              <p:pRg st="9" end="9"/>
                                            </p:txEl>
                                          </p:spTgt>
                                        </p:tgtEl>
                                        <p:attrNameLst>
                                          <p:attrName>style.visibility</p:attrName>
                                        </p:attrNameLst>
                                      </p:cBhvr>
                                      <p:to>
                                        <p:strVal val="visible"/>
                                      </p:to>
                                    </p:set>
                                    <p:anim calcmode="lin" valueType="num">
                                      <p:cBhvr additive="base">
                                        <p:cTn dur="500" fill="hold" id="61"/>
                                        <p:tgtEl>
                                          <p:spTgt spid="1048686">
                                            <p:txEl>
                                              <p:pRg st="9" end="9"/>
                                            </p:txEl>
                                          </p:spTgt>
                                        </p:tgtEl>
                                        <p:attrNameLst>
                                          <p:attrName>ppt_x</p:attrName>
                                        </p:attrNameLst>
                                      </p:cBhvr>
                                      <p:tavLst>
                                        <p:tav tm="0">
                                          <p:val>
                                            <p:strVal val="#ppt_x"/>
                                          </p:val>
                                        </p:tav>
                                        <p:tav tm="100000">
                                          <p:val>
                                            <p:strVal val="#ppt_x"/>
                                          </p:val>
                                        </p:tav>
                                      </p:tavLst>
                                    </p:anim>
                                    <p:anim calcmode="lin" valueType="num">
                                      <p:cBhvr additive="base">
                                        <p:cTn dur="500" fill="hold" id="62"/>
                                        <p:tgtEl>
                                          <p:spTgt spid="104868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687" name="Title 1"/>
          <p:cNvSpPr>
            <a:spLocks noGrp="1"/>
          </p:cNvSpPr>
          <p:nvPr>
            <p:ph type="title"/>
          </p:nvPr>
        </p:nvSpPr>
        <p:spPr>
          <a:xfrm>
            <a:off x="762000" y="960438"/>
            <a:ext cx="7924800" cy="334962"/>
          </a:xfrm>
        </p:spPr>
        <p:txBody>
          <a:bodyPr>
            <a:noAutofit/>
          </a:bodyPr>
          <a:p>
            <a:r>
              <a:rPr b="1" dirty="0" sz="3600" lang="en-US">
                <a:latin typeface="Times New Roman" pitchFamily="18" charset="0"/>
                <a:cs typeface="Times New Roman" pitchFamily="18" charset="0"/>
              </a:rPr>
              <a:t>Patient education </a:t>
            </a:r>
          </a:p>
        </p:txBody>
      </p:sp>
      <p:sp>
        <p:nvSpPr>
          <p:cNvPr id="1048688" name="Content Placeholder 2"/>
          <p:cNvSpPr>
            <a:spLocks noGrp="1"/>
          </p:cNvSpPr>
          <p:nvPr>
            <p:ph idx="1"/>
          </p:nvPr>
        </p:nvSpPr>
        <p:spPr>
          <a:xfrm>
            <a:off x="381000" y="1447800"/>
            <a:ext cx="8686800" cy="5257800"/>
          </a:xfrm>
        </p:spPr>
        <p:txBody>
          <a:bodyPr>
            <a:noAutofit/>
          </a:bodyPr>
          <a:p>
            <a:r>
              <a:rPr b="1" dirty="0" sz="2800" lang="en-US">
                <a:latin typeface="Times New Roman" pitchFamily="18" charset="0"/>
                <a:cs typeface="Times New Roman" pitchFamily="18" charset="0"/>
              </a:rPr>
              <a:t>Pain Management-</a:t>
            </a:r>
            <a:r>
              <a:rPr dirty="0" sz="2800" lang="en-US">
                <a:latin typeface="Times New Roman" pitchFamily="18" charset="0"/>
                <a:cs typeface="Times New Roman" pitchFamily="18" charset="0"/>
              </a:rPr>
              <a:t>Limit bed rest; keep knees flexed to decrease strain on back etc</a:t>
            </a:r>
          </a:p>
          <a:p>
            <a:r>
              <a:rPr b="1" dirty="0" sz="2800" lang="en-US">
                <a:latin typeface="Times New Roman" pitchFamily="18" charset="0"/>
                <a:cs typeface="Times New Roman" pitchFamily="18" charset="0"/>
              </a:rPr>
              <a:t>Body Mechanics</a:t>
            </a:r>
          </a:p>
          <a:p>
            <a:pPr lvl="1">
              <a:buNone/>
            </a:pPr>
            <a:r>
              <a:rPr dirty="0" sz="2400" lang="en-US">
                <a:latin typeface="Times New Roman" pitchFamily="18" charset="0"/>
                <a:cs typeface="Times New Roman" pitchFamily="18" charset="0"/>
              </a:rPr>
              <a:t>• </a:t>
            </a:r>
            <a:r>
              <a:rPr dirty="0" lang="en-US">
                <a:latin typeface="Times New Roman" pitchFamily="18" charset="0"/>
                <a:cs typeface="Times New Roman" pitchFamily="18" charset="0"/>
              </a:rPr>
              <a:t>Practice good posture</a:t>
            </a:r>
          </a:p>
          <a:p>
            <a:pPr lvl="1">
              <a:buNone/>
            </a:pPr>
            <a:r>
              <a:rPr dirty="0" lang="en-US">
                <a:latin typeface="Times New Roman" pitchFamily="18" charset="0"/>
                <a:cs typeface="Times New Roman" pitchFamily="18" charset="0"/>
              </a:rPr>
              <a:t>• Avoid twisting body</a:t>
            </a:r>
          </a:p>
          <a:p>
            <a:pPr lvl="1">
              <a:buNone/>
            </a:pPr>
            <a:r>
              <a:rPr dirty="0" lang="en-US">
                <a:latin typeface="Times New Roman" pitchFamily="18" charset="0"/>
                <a:cs typeface="Times New Roman" pitchFamily="18" charset="0"/>
              </a:rPr>
              <a:t>• Push objects rather than pull them</a:t>
            </a:r>
          </a:p>
          <a:p>
            <a:pPr lvl="1">
              <a:buNone/>
            </a:pPr>
            <a:r>
              <a:rPr dirty="0" lang="en-US">
                <a:latin typeface="Times New Roman" pitchFamily="18" charset="0"/>
                <a:cs typeface="Times New Roman" pitchFamily="18" charset="0"/>
              </a:rPr>
              <a:t>• Keep load close to body when lifting</a:t>
            </a:r>
          </a:p>
          <a:p>
            <a:pPr lvl="1">
              <a:buNone/>
            </a:pPr>
            <a:r>
              <a:rPr dirty="0" lang="en-US">
                <a:latin typeface="Times New Roman" pitchFamily="18" charset="0"/>
                <a:cs typeface="Times New Roman" pitchFamily="18" charset="0"/>
              </a:rPr>
              <a:t>• Bend knees and tighten abdominal muscles when lifting</a:t>
            </a:r>
          </a:p>
          <a:p>
            <a:pPr lvl="1">
              <a:buFont typeface="Arial" pitchFamily="34" charset="0"/>
              <a:buChar char="•"/>
            </a:pPr>
            <a:r>
              <a:rPr dirty="0" lang="en-US">
                <a:latin typeface="Times New Roman" pitchFamily="18" charset="0"/>
                <a:cs typeface="Times New Roman" pitchFamily="18" charset="0"/>
              </a:rPr>
              <a:t>Avoid overreaching</a:t>
            </a:r>
          </a:p>
          <a:p>
            <a:pPr lvl="1">
              <a:buNone/>
            </a:pPr>
            <a:r>
              <a:rPr dirty="0" lang="en-US">
                <a:latin typeface="Times New Roman" pitchFamily="18" charset="0"/>
                <a:cs typeface="Times New Roman" pitchFamily="18" charset="0"/>
              </a:rPr>
              <a:t>• Use wide base of support</a:t>
            </a:r>
          </a:p>
          <a:p>
            <a:pPr lvl="1">
              <a:buNone/>
            </a:pPr>
            <a:r>
              <a:rPr dirty="0" lang="en-US">
                <a:latin typeface="Times New Roman" pitchFamily="18" charset="0"/>
                <a:cs typeface="Times New Roman" pitchFamily="18" charset="0"/>
              </a:rPr>
              <a:t>• Use back brace to protect back</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2" presetSubtype="4">
                                  <p:stCondLst>
                                    <p:cond delay="0"/>
                                  </p:stCondLst>
                                  <p:childTnLst>
                                    <p:set>
                                      <p:cBhvr>
                                        <p:cTn dur="1" fill="hold" id="6">
                                          <p:stCondLst>
                                            <p:cond delay="0"/>
                                          </p:stCondLst>
                                        </p:cTn>
                                        <p:tgtEl>
                                          <p:spTgt spid="1048688">
                                            <p:txEl>
                                              <p:pRg st="2" end="2"/>
                                            </p:txEl>
                                          </p:spTgt>
                                        </p:tgtEl>
                                        <p:attrNameLst>
                                          <p:attrName>style.visibility</p:attrName>
                                        </p:attrNameLst>
                                      </p:cBhvr>
                                      <p:to>
                                        <p:strVal val="visible"/>
                                      </p:to>
                                    </p:set>
                                    <p:animEffect transition="in" filter="slide(fromBottom)">
                                      <p:cBhvr>
                                        <p:cTn dur="500" id="7"/>
                                        <p:tgtEl>
                                          <p:spTgt spid="1048688">
                                            <p:txEl>
                                              <p:pRg st="2" end="2"/>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2" presetSubtype="4">
                                  <p:stCondLst>
                                    <p:cond delay="0"/>
                                  </p:stCondLst>
                                  <p:childTnLst>
                                    <p:set>
                                      <p:cBhvr>
                                        <p:cTn dur="1" fill="hold" id="11">
                                          <p:stCondLst>
                                            <p:cond delay="0"/>
                                          </p:stCondLst>
                                        </p:cTn>
                                        <p:tgtEl>
                                          <p:spTgt spid="1048688">
                                            <p:txEl>
                                              <p:pRg st="3" end="3"/>
                                            </p:txEl>
                                          </p:spTgt>
                                        </p:tgtEl>
                                        <p:attrNameLst>
                                          <p:attrName>style.visibility</p:attrName>
                                        </p:attrNameLst>
                                      </p:cBhvr>
                                      <p:to>
                                        <p:strVal val="visible"/>
                                      </p:to>
                                    </p:set>
                                    <p:animEffect transition="in" filter="slide(fromBottom)">
                                      <p:cBhvr>
                                        <p:cTn dur="500" id="12"/>
                                        <p:tgtEl>
                                          <p:spTgt spid="1048688">
                                            <p:txEl>
                                              <p:pRg st="3" end="3"/>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2" presetSubtype="4">
                                  <p:stCondLst>
                                    <p:cond delay="0"/>
                                  </p:stCondLst>
                                  <p:childTnLst>
                                    <p:set>
                                      <p:cBhvr>
                                        <p:cTn dur="1" fill="hold" id="16">
                                          <p:stCondLst>
                                            <p:cond delay="0"/>
                                          </p:stCondLst>
                                        </p:cTn>
                                        <p:tgtEl>
                                          <p:spTgt spid="1048688">
                                            <p:txEl>
                                              <p:pRg st="4" end="4"/>
                                            </p:txEl>
                                          </p:spTgt>
                                        </p:tgtEl>
                                        <p:attrNameLst>
                                          <p:attrName>style.visibility</p:attrName>
                                        </p:attrNameLst>
                                      </p:cBhvr>
                                      <p:to>
                                        <p:strVal val="visible"/>
                                      </p:to>
                                    </p:set>
                                    <p:animEffect transition="in" filter="slide(fromBottom)">
                                      <p:cBhvr>
                                        <p:cTn dur="500" id="17"/>
                                        <p:tgtEl>
                                          <p:spTgt spid="1048688">
                                            <p:txEl>
                                              <p:pRg st="4" end="4"/>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12" presetSubtype="4">
                                  <p:stCondLst>
                                    <p:cond delay="0"/>
                                  </p:stCondLst>
                                  <p:childTnLst>
                                    <p:set>
                                      <p:cBhvr>
                                        <p:cTn dur="1" fill="hold" id="21">
                                          <p:stCondLst>
                                            <p:cond delay="0"/>
                                          </p:stCondLst>
                                        </p:cTn>
                                        <p:tgtEl>
                                          <p:spTgt spid="1048688">
                                            <p:txEl>
                                              <p:pRg st="5" end="5"/>
                                            </p:txEl>
                                          </p:spTgt>
                                        </p:tgtEl>
                                        <p:attrNameLst>
                                          <p:attrName>style.visibility</p:attrName>
                                        </p:attrNameLst>
                                      </p:cBhvr>
                                      <p:to>
                                        <p:strVal val="visible"/>
                                      </p:to>
                                    </p:set>
                                    <p:animEffect transition="in" filter="slide(fromBottom)">
                                      <p:cBhvr>
                                        <p:cTn dur="500" id="22"/>
                                        <p:tgtEl>
                                          <p:spTgt spid="1048688">
                                            <p:txEl>
                                              <p:pRg st="5" end="5"/>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2" presetSubtype="4">
                                  <p:stCondLst>
                                    <p:cond delay="0"/>
                                  </p:stCondLst>
                                  <p:childTnLst>
                                    <p:set>
                                      <p:cBhvr>
                                        <p:cTn dur="1" fill="hold" id="26">
                                          <p:stCondLst>
                                            <p:cond delay="0"/>
                                          </p:stCondLst>
                                        </p:cTn>
                                        <p:tgtEl>
                                          <p:spTgt spid="1048688">
                                            <p:txEl>
                                              <p:pRg st="6" end="6"/>
                                            </p:txEl>
                                          </p:spTgt>
                                        </p:tgtEl>
                                        <p:attrNameLst>
                                          <p:attrName>style.visibility</p:attrName>
                                        </p:attrNameLst>
                                      </p:cBhvr>
                                      <p:to>
                                        <p:strVal val="visible"/>
                                      </p:to>
                                    </p:set>
                                    <p:animEffect transition="in" filter="slide(fromBottom)">
                                      <p:cBhvr>
                                        <p:cTn dur="500" id="27"/>
                                        <p:tgtEl>
                                          <p:spTgt spid="1048688">
                                            <p:txEl>
                                              <p:pRg st="6" end="6"/>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2" presetSubtype="4">
                                  <p:stCondLst>
                                    <p:cond delay="0"/>
                                  </p:stCondLst>
                                  <p:childTnLst>
                                    <p:set>
                                      <p:cBhvr>
                                        <p:cTn dur="1" fill="hold" id="31">
                                          <p:stCondLst>
                                            <p:cond delay="0"/>
                                          </p:stCondLst>
                                        </p:cTn>
                                        <p:tgtEl>
                                          <p:spTgt spid="1048688">
                                            <p:txEl>
                                              <p:pRg st="7" end="7"/>
                                            </p:txEl>
                                          </p:spTgt>
                                        </p:tgtEl>
                                        <p:attrNameLst>
                                          <p:attrName>style.visibility</p:attrName>
                                        </p:attrNameLst>
                                      </p:cBhvr>
                                      <p:to>
                                        <p:strVal val="visible"/>
                                      </p:to>
                                    </p:set>
                                    <p:animEffect transition="in" filter="slide(fromBottom)">
                                      <p:cBhvr>
                                        <p:cTn dur="500" id="32"/>
                                        <p:tgtEl>
                                          <p:spTgt spid="1048688">
                                            <p:txEl>
                                              <p:pRg st="7" end="7"/>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2" presetSubtype="4">
                                  <p:stCondLst>
                                    <p:cond delay="0"/>
                                  </p:stCondLst>
                                  <p:childTnLst>
                                    <p:set>
                                      <p:cBhvr>
                                        <p:cTn dur="1" fill="hold" id="36">
                                          <p:stCondLst>
                                            <p:cond delay="0"/>
                                          </p:stCondLst>
                                        </p:cTn>
                                        <p:tgtEl>
                                          <p:spTgt spid="1048688">
                                            <p:txEl>
                                              <p:pRg st="8" end="8"/>
                                            </p:txEl>
                                          </p:spTgt>
                                        </p:tgtEl>
                                        <p:attrNameLst>
                                          <p:attrName>style.visibility</p:attrName>
                                        </p:attrNameLst>
                                      </p:cBhvr>
                                      <p:to>
                                        <p:strVal val="visible"/>
                                      </p:to>
                                    </p:set>
                                    <p:animEffect transition="in" filter="slide(fromBottom)">
                                      <p:cBhvr>
                                        <p:cTn dur="500" id="37"/>
                                        <p:tgtEl>
                                          <p:spTgt spid="1048688">
                                            <p:txEl>
                                              <p:pRg st="8" end="8"/>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12" presetSubtype="4">
                                  <p:stCondLst>
                                    <p:cond delay="0"/>
                                  </p:stCondLst>
                                  <p:childTnLst>
                                    <p:set>
                                      <p:cBhvr>
                                        <p:cTn dur="1" fill="hold" id="41">
                                          <p:stCondLst>
                                            <p:cond delay="0"/>
                                          </p:stCondLst>
                                        </p:cTn>
                                        <p:tgtEl>
                                          <p:spTgt spid="1048688">
                                            <p:txEl>
                                              <p:pRg st="9" end="9"/>
                                            </p:txEl>
                                          </p:spTgt>
                                        </p:tgtEl>
                                        <p:attrNameLst>
                                          <p:attrName>style.visibility</p:attrName>
                                        </p:attrNameLst>
                                      </p:cBhvr>
                                      <p:to>
                                        <p:strVal val="visible"/>
                                      </p:to>
                                    </p:set>
                                    <p:animEffect transition="in" filter="slide(fromBottom)">
                                      <p:cBhvr>
                                        <p:cTn dur="500" id="42"/>
                                        <p:tgtEl>
                                          <p:spTgt spid="10486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689" name="Content Placeholder 2"/>
          <p:cNvSpPr>
            <a:spLocks noGrp="1"/>
          </p:cNvSpPr>
          <p:nvPr>
            <p:ph idx="1"/>
          </p:nvPr>
        </p:nvSpPr>
        <p:spPr>
          <a:xfrm>
            <a:off x="457200" y="1371600"/>
            <a:ext cx="8229600" cy="5105400"/>
          </a:xfrm>
        </p:spPr>
        <p:txBody>
          <a:bodyPr>
            <a:normAutofit/>
          </a:bodyPr>
          <a:p>
            <a:pPr>
              <a:lnSpc>
                <a:spcPct val="160000"/>
              </a:lnSpc>
            </a:pPr>
            <a:r>
              <a:rPr b="1" dirty="0" lang="en-US">
                <a:cs typeface="Times New Roman" pitchFamily="18" charset="0"/>
              </a:rPr>
              <a:t>Work Modifications</a:t>
            </a:r>
          </a:p>
          <a:p>
            <a:pPr lvl="1">
              <a:lnSpc>
                <a:spcPct val="160000"/>
              </a:lnSpc>
              <a:buFont typeface="Wingdings" pitchFamily="2" charset="2"/>
              <a:buChar char="ü"/>
            </a:pPr>
            <a:r>
              <a:rPr dirty="0" lang="en-US">
                <a:cs typeface="Times New Roman" pitchFamily="18" charset="0"/>
              </a:rPr>
              <a:t>Adjust work area to avoid stress on back</a:t>
            </a:r>
          </a:p>
          <a:p>
            <a:pPr lvl="1">
              <a:lnSpc>
                <a:spcPct val="160000"/>
              </a:lnSpc>
              <a:buFont typeface="Wingdings" pitchFamily="2" charset="2"/>
              <a:buChar char="ü"/>
            </a:pPr>
            <a:r>
              <a:rPr dirty="0" lang="en-US">
                <a:cs typeface="Times New Roman" pitchFamily="18" charset="0"/>
              </a:rPr>
              <a:t>Adjust height of chair or work table</a:t>
            </a:r>
          </a:p>
          <a:p>
            <a:pPr lvl="1">
              <a:lnSpc>
                <a:spcPct val="160000"/>
              </a:lnSpc>
              <a:buFont typeface="Wingdings" pitchFamily="2" charset="2"/>
              <a:buChar char="ü"/>
            </a:pPr>
            <a:r>
              <a:rPr dirty="0" lang="en-US">
                <a:cs typeface="Times New Roman" pitchFamily="18" charset="0"/>
              </a:rPr>
              <a:t>Use lumbar support in chair</a:t>
            </a:r>
          </a:p>
          <a:p>
            <a:pPr lvl="1">
              <a:lnSpc>
                <a:spcPct val="160000"/>
              </a:lnSpc>
              <a:buFont typeface="Wingdings" pitchFamily="2" charset="2"/>
              <a:buChar char="ü"/>
            </a:pPr>
            <a:r>
              <a:rPr dirty="0" lang="en-US">
                <a:cs typeface="Times New Roman" pitchFamily="18" charset="0"/>
              </a:rPr>
              <a:t>Avoid prolonged standing and repetitive tasks</a:t>
            </a:r>
          </a:p>
          <a:p>
            <a:pPr lvl="1">
              <a:lnSpc>
                <a:spcPct val="160000"/>
              </a:lnSpc>
              <a:buFont typeface="Wingdings" pitchFamily="2" charset="2"/>
              <a:buChar char="ü"/>
            </a:pPr>
            <a:r>
              <a:rPr dirty="0" lang="en-US">
                <a:cs typeface="Times New Roman" pitchFamily="18" charset="0"/>
              </a:rPr>
              <a:t>Avoid bending, twisting, and lifting heavy objects</a:t>
            </a:r>
          </a:p>
          <a:p>
            <a:pPr lvl="1">
              <a:lnSpc>
                <a:spcPct val="160000"/>
              </a:lnSpc>
              <a:buFont typeface="Wingdings" pitchFamily="2" charset="2"/>
              <a:buChar char="ü"/>
            </a:pPr>
            <a:r>
              <a:rPr dirty="0" lang="en-US">
                <a:cs typeface="Times New Roman" pitchFamily="18" charset="0"/>
              </a:rPr>
              <a:t>Avoid work involving continuous vibrations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689">
                                            <p:txEl>
                                              <p:pRg st="0" end="0"/>
                                            </p:txEl>
                                          </p:spTgt>
                                        </p:tgtEl>
                                        <p:attrNameLst>
                                          <p:attrName>style.visibility</p:attrName>
                                        </p:attrNameLst>
                                      </p:cBhvr>
                                      <p:to>
                                        <p:strVal val="visible"/>
                                      </p:to>
                                    </p:set>
                                    <p:animEffect transition="in" filter="fade">
                                      <p:cBhvr>
                                        <p:cTn dur="2000" id="7"/>
                                        <p:tgtEl>
                                          <p:spTgt spid="1048689">
                                            <p:txEl>
                                              <p:pRg st="0" end="0"/>
                                            </p:txEl>
                                          </p:spTgt>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048689">
                                            <p:txEl>
                                              <p:pRg st="1" end="1"/>
                                            </p:txEl>
                                          </p:spTgt>
                                        </p:tgtEl>
                                        <p:attrNameLst>
                                          <p:attrName>style.visibility</p:attrName>
                                        </p:attrNameLst>
                                      </p:cBhvr>
                                      <p:to>
                                        <p:strVal val="visible"/>
                                      </p:to>
                                    </p:set>
                                    <p:animEffect transition="in" filter="fade">
                                      <p:cBhvr>
                                        <p:cTn dur="2000" id="10"/>
                                        <p:tgtEl>
                                          <p:spTgt spid="1048689">
                                            <p:txEl>
                                              <p:pRg st="1" end="1"/>
                                            </p:txEl>
                                          </p:spTgt>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048689">
                                            <p:txEl>
                                              <p:pRg st="2" end="2"/>
                                            </p:txEl>
                                          </p:spTgt>
                                        </p:tgtEl>
                                        <p:attrNameLst>
                                          <p:attrName>style.visibility</p:attrName>
                                        </p:attrNameLst>
                                      </p:cBhvr>
                                      <p:to>
                                        <p:strVal val="visible"/>
                                      </p:to>
                                    </p:set>
                                    <p:animEffect transition="in" filter="fade">
                                      <p:cBhvr>
                                        <p:cTn dur="2000" id="13"/>
                                        <p:tgtEl>
                                          <p:spTgt spid="1048689">
                                            <p:txEl>
                                              <p:pRg st="2" end="2"/>
                                            </p:txEl>
                                          </p:spTgt>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048689">
                                            <p:txEl>
                                              <p:pRg st="3" end="3"/>
                                            </p:txEl>
                                          </p:spTgt>
                                        </p:tgtEl>
                                        <p:attrNameLst>
                                          <p:attrName>style.visibility</p:attrName>
                                        </p:attrNameLst>
                                      </p:cBhvr>
                                      <p:to>
                                        <p:strVal val="visible"/>
                                      </p:to>
                                    </p:set>
                                    <p:animEffect transition="in" filter="fade">
                                      <p:cBhvr>
                                        <p:cTn dur="2000" id="16"/>
                                        <p:tgtEl>
                                          <p:spTgt spid="1048689">
                                            <p:txEl>
                                              <p:pRg st="3" end="3"/>
                                            </p:txEl>
                                          </p:spTgt>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048689">
                                            <p:txEl>
                                              <p:pRg st="4" end="4"/>
                                            </p:txEl>
                                          </p:spTgt>
                                        </p:tgtEl>
                                        <p:attrNameLst>
                                          <p:attrName>style.visibility</p:attrName>
                                        </p:attrNameLst>
                                      </p:cBhvr>
                                      <p:to>
                                        <p:strVal val="visible"/>
                                      </p:to>
                                    </p:set>
                                    <p:animEffect transition="in" filter="fade">
                                      <p:cBhvr>
                                        <p:cTn dur="2000" id="19"/>
                                        <p:tgtEl>
                                          <p:spTgt spid="1048689">
                                            <p:txEl>
                                              <p:pRg st="4" end="4"/>
                                            </p:txEl>
                                          </p:spTgt>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048689">
                                            <p:txEl>
                                              <p:pRg st="5" end="5"/>
                                            </p:txEl>
                                          </p:spTgt>
                                        </p:tgtEl>
                                        <p:attrNameLst>
                                          <p:attrName>style.visibility</p:attrName>
                                        </p:attrNameLst>
                                      </p:cBhvr>
                                      <p:to>
                                        <p:strVal val="visible"/>
                                      </p:to>
                                    </p:set>
                                    <p:animEffect transition="in" filter="fade">
                                      <p:cBhvr>
                                        <p:cTn dur="2000" id="22"/>
                                        <p:tgtEl>
                                          <p:spTgt spid="1048689">
                                            <p:txEl>
                                              <p:pRg st="5" end="5"/>
                                            </p:txEl>
                                          </p:spTgt>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048689">
                                            <p:txEl>
                                              <p:pRg st="6" end="6"/>
                                            </p:txEl>
                                          </p:spTgt>
                                        </p:tgtEl>
                                        <p:attrNameLst>
                                          <p:attrName>style.visibility</p:attrName>
                                        </p:attrNameLst>
                                      </p:cBhvr>
                                      <p:to>
                                        <p:strVal val="visible"/>
                                      </p:to>
                                    </p:set>
                                    <p:animEffect transition="in" filter="fade">
                                      <p:cBhvr>
                                        <p:cTn dur="2000" id="25"/>
                                        <p:tgtEl>
                                          <p:spTgt spid="1048689">
                                            <p:txEl>
                                              <p:pRg st="6" end="6"/>
                                            </p:txEl>
                                          </p:spTgt>
                                        </p:tgtEl>
                                      </p:cBhvr>
                                    </p:animEffect>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12" presetSubtype="4">
                                  <p:stCondLst>
                                    <p:cond delay="0"/>
                                  </p:stCondLst>
                                  <p:childTnLst>
                                    <p:set>
                                      <p:cBhvr>
                                        <p:cTn dur="1" fill="hold" id="29">
                                          <p:stCondLst>
                                            <p:cond delay="0"/>
                                          </p:stCondLst>
                                        </p:cTn>
                                        <p:tgtEl>
                                          <p:spTgt spid="1048689">
                                            <p:txEl>
                                              <p:pRg st="1" end="1"/>
                                            </p:txEl>
                                          </p:spTgt>
                                        </p:tgtEl>
                                        <p:attrNameLst>
                                          <p:attrName>style.visibility</p:attrName>
                                        </p:attrNameLst>
                                      </p:cBhvr>
                                      <p:to>
                                        <p:strVal val="visible"/>
                                      </p:to>
                                    </p:set>
                                    <p:animEffect transition="in" filter="slide(fromBottom)">
                                      <p:cBhvr>
                                        <p:cTn dur="500" id="30"/>
                                        <p:tgtEl>
                                          <p:spTgt spid="1048689">
                                            <p:txEl>
                                              <p:pRg st="1" end="1"/>
                                            </p:txEl>
                                          </p:spTgt>
                                        </p:tgtEl>
                                      </p:cBhvr>
                                    </p:animEffec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12" presetSubtype="4">
                                  <p:stCondLst>
                                    <p:cond delay="0"/>
                                  </p:stCondLst>
                                  <p:childTnLst>
                                    <p:set>
                                      <p:cBhvr>
                                        <p:cTn dur="1" fill="hold" id="34">
                                          <p:stCondLst>
                                            <p:cond delay="0"/>
                                          </p:stCondLst>
                                        </p:cTn>
                                        <p:tgtEl>
                                          <p:spTgt spid="1048689">
                                            <p:txEl>
                                              <p:pRg st="2" end="2"/>
                                            </p:txEl>
                                          </p:spTgt>
                                        </p:tgtEl>
                                        <p:attrNameLst>
                                          <p:attrName>style.visibility</p:attrName>
                                        </p:attrNameLst>
                                      </p:cBhvr>
                                      <p:to>
                                        <p:strVal val="visible"/>
                                      </p:to>
                                    </p:set>
                                    <p:animEffect transition="in" filter="slide(fromBottom)">
                                      <p:cBhvr>
                                        <p:cTn dur="500" id="35"/>
                                        <p:tgtEl>
                                          <p:spTgt spid="1048689">
                                            <p:txEl>
                                              <p:pRg st="2" end="2"/>
                                            </p:txEl>
                                          </p:spTgt>
                                        </p:tgtEl>
                                      </p:cBhvr>
                                    </p:animEffect>
                                  </p:childTnLst>
                                </p:cTn>
                              </p:par>
                            </p:childTnLst>
                          </p:cTn>
                        </p:par>
                      </p:childTnLst>
                    </p:cTn>
                  </p:par>
                  <p:par>
                    <p:cTn fill="hold" id="36">
                      <p:stCondLst>
                        <p:cond delay="indefinite"/>
                      </p:stCondLst>
                      <p:childTnLst>
                        <p:par>
                          <p:cTn fill="hold" id="37">
                            <p:stCondLst>
                              <p:cond delay="0"/>
                            </p:stCondLst>
                            <p:childTnLst>
                              <p:par>
                                <p:cTn fill="hold" id="38" nodeType="clickEffect" presetClass="entr" presetID="12" presetSubtype="4">
                                  <p:stCondLst>
                                    <p:cond delay="0"/>
                                  </p:stCondLst>
                                  <p:childTnLst>
                                    <p:set>
                                      <p:cBhvr>
                                        <p:cTn dur="1" fill="hold" id="39">
                                          <p:stCondLst>
                                            <p:cond delay="0"/>
                                          </p:stCondLst>
                                        </p:cTn>
                                        <p:tgtEl>
                                          <p:spTgt spid="1048689">
                                            <p:txEl>
                                              <p:pRg st="3" end="3"/>
                                            </p:txEl>
                                          </p:spTgt>
                                        </p:tgtEl>
                                        <p:attrNameLst>
                                          <p:attrName>style.visibility</p:attrName>
                                        </p:attrNameLst>
                                      </p:cBhvr>
                                      <p:to>
                                        <p:strVal val="visible"/>
                                      </p:to>
                                    </p:set>
                                    <p:animEffect transition="in" filter="slide(fromBottom)">
                                      <p:cBhvr>
                                        <p:cTn dur="500" id="40"/>
                                        <p:tgtEl>
                                          <p:spTgt spid="1048689">
                                            <p:txEl>
                                              <p:pRg st="3" end="3"/>
                                            </p:txEl>
                                          </p:spTgt>
                                        </p:tgtEl>
                                      </p:cBhvr>
                                    </p:animEffect>
                                  </p:childTnLst>
                                </p:cTn>
                              </p:par>
                            </p:childTnLst>
                          </p:cTn>
                        </p:par>
                      </p:childTnLst>
                    </p:cTn>
                  </p:par>
                  <p:par>
                    <p:cTn fill="hold" id="41">
                      <p:stCondLst>
                        <p:cond delay="indefinite"/>
                      </p:stCondLst>
                      <p:childTnLst>
                        <p:par>
                          <p:cTn fill="hold" id="42">
                            <p:stCondLst>
                              <p:cond delay="0"/>
                            </p:stCondLst>
                            <p:childTnLst>
                              <p:par>
                                <p:cTn fill="hold" id="43" nodeType="clickEffect" presetClass="entr" presetID="12" presetSubtype="4">
                                  <p:stCondLst>
                                    <p:cond delay="0"/>
                                  </p:stCondLst>
                                  <p:childTnLst>
                                    <p:set>
                                      <p:cBhvr>
                                        <p:cTn dur="1" fill="hold" id="44">
                                          <p:stCondLst>
                                            <p:cond delay="0"/>
                                          </p:stCondLst>
                                        </p:cTn>
                                        <p:tgtEl>
                                          <p:spTgt spid="1048689">
                                            <p:txEl>
                                              <p:pRg st="4" end="4"/>
                                            </p:txEl>
                                          </p:spTgt>
                                        </p:tgtEl>
                                        <p:attrNameLst>
                                          <p:attrName>style.visibility</p:attrName>
                                        </p:attrNameLst>
                                      </p:cBhvr>
                                      <p:to>
                                        <p:strVal val="visible"/>
                                      </p:to>
                                    </p:set>
                                    <p:animEffect transition="in" filter="slide(fromBottom)">
                                      <p:cBhvr>
                                        <p:cTn dur="500" id="45"/>
                                        <p:tgtEl>
                                          <p:spTgt spid="1048689">
                                            <p:txEl>
                                              <p:pRg st="4" end="4"/>
                                            </p:txEl>
                                          </p:spTgt>
                                        </p:tgtEl>
                                      </p:cBhvr>
                                    </p:animEffect>
                                  </p:childTnLst>
                                </p:cTn>
                              </p:par>
                            </p:childTnLst>
                          </p:cTn>
                        </p:par>
                      </p:childTnLst>
                    </p:cTn>
                  </p:par>
                  <p:par>
                    <p:cTn fill="hold" id="46">
                      <p:stCondLst>
                        <p:cond delay="indefinite"/>
                      </p:stCondLst>
                      <p:childTnLst>
                        <p:par>
                          <p:cTn fill="hold" id="47">
                            <p:stCondLst>
                              <p:cond delay="0"/>
                            </p:stCondLst>
                            <p:childTnLst>
                              <p:par>
                                <p:cTn fill="hold" id="48" nodeType="clickEffect" presetClass="entr" presetID="12" presetSubtype="4">
                                  <p:stCondLst>
                                    <p:cond delay="0"/>
                                  </p:stCondLst>
                                  <p:childTnLst>
                                    <p:set>
                                      <p:cBhvr>
                                        <p:cTn dur="1" fill="hold" id="49">
                                          <p:stCondLst>
                                            <p:cond delay="0"/>
                                          </p:stCondLst>
                                        </p:cTn>
                                        <p:tgtEl>
                                          <p:spTgt spid="1048689">
                                            <p:txEl>
                                              <p:pRg st="5" end="5"/>
                                            </p:txEl>
                                          </p:spTgt>
                                        </p:tgtEl>
                                        <p:attrNameLst>
                                          <p:attrName>style.visibility</p:attrName>
                                        </p:attrNameLst>
                                      </p:cBhvr>
                                      <p:to>
                                        <p:strVal val="visible"/>
                                      </p:to>
                                    </p:set>
                                    <p:animEffect transition="in" filter="slide(fromBottom)">
                                      <p:cBhvr>
                                        <p:cTn dur="500" id="50"/>
                                        <p:tgtEl>
                                          <p:spTgt spid="1048689">
                                            <p:txEl>
                                              <p:pRg st="5" end="5"/>
                                            </p:txEl>
                                          </p:spTgt>
                                        </p:tgtEl>
                                      </p:cBhvr>
                                    </p:animEffect>
                                  </p:childTnLst>
                                </p:cTn>
                              </p:par>
                            </p:childTnLst>
                          </p:cTn>
                        </p:par>
                      </p:childTnLst>
                    </p:cTn>
                  </p:par>
                  <p:par>
                    <p:cTn fill="hold" id="51">
                      <p:stCondLst>
                        <p:cond delay="indefinite"/>
                      </p:stCondLst>
                      <p:childTnLst>
                        <p:par>
                          <p:cTn fill="hold" id="52">
                            <p:stCondLst>
                              <p:cond delay="0"/>
                            </p:stCondLst>
                            <p:childTnLst>
                              <p:par>
                                <p:cTn fill="hold" id="53" nodeType="clickEffect" presetClass="entr" presetID="12" presetSubtype="4">
                                  <p:stCondLst>
                                    <p:cond delay="0"/>
                                  </p:stCondLst>
                                  <p:childTnLst>
                                    <p:set>
                                      <p:cBhvr>
                                        <p:cTn dur="1" fill="hold" id="54">
                                          <p:stCondLst>
                                            <p:cond delay="0"/>
                                          </p:stCondLst>
                                        </p:cTn>
                                        <p:tgtEl>
                                          <p:spTgt spid="1048689">
                                            <p:txEl>
                                              <p:pRg st="6" end="6"/>
                                            </p:txEl>
                                          </p:spTgt>
                                        </p:tgtEl>
                                        <p:attrNameLst>
                                          <p:attrName>style.visibility</p:attrName>
                                        </p:attrNameLst>
                                      </p:cBhvr>
                                      <p:to>
                                        <p:strVal val="visible"/>
                                      </p:to>
                                    </p:set>
                                    <p:animEffect transition="in" filter="slide(fromBottom)">
                                      <p:cBhvr>
                                        <p:cTn dur="500" id="55"/>
                                        <p:tgtEl>
                                          <p:spTgt spid="10486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610" name="Title 1"/>
          <p:cNvSpPr>
            <a:spLocks noGrp="1"/>
          </p:cNvSpPr>
          <p:nvPr>
            <p:ph type="title"/>
          </p:nvPr>
        </p:nvSpPr>
        <p:spPr>
          <a:xfrm>
            <a:off x="914400" y="304800"/>
            <a:ext cx="7772400" cy="1143000"/>
          </a:xfrm>
        </p:spPr>
        <p:txBody>
          <a:bodyPr>
            <a:normAutofit/>
          </a:bodyPr>
          <a:p>
            <a:r>
              <a:rPr dirty="0" i="1" lang="en-US">
                <a:solidFill>
                  <a:schemeClr val="bg2"/>
                </a:solidFill>
              </a:rPr>
              <a:t>Cont’d…</a:t>
            </a:r>
          </a:p>
        </p:txBody>
      </p:sp>
      <p:sp>
        <p:nvSpPr>
          <p:cNvPr id="1048611" name="Content Placeholder 2"/>
          <p:cNvSpPr>
            <a:spLocks noGrp="1"/>
          </p:cNvSpPr>
          <p:nvPr>
            <p:ph idx="1"/>
          </p:nvPr>
        </p:nvSpPr>
        <p:spPr>
          <a:xfrm>
            <a:off x="685800" y="1524000"/>
            <a:ext cx="8001000" cy="4953000"/>
          </a:xfrm>
        </p:spPr>
        <p:txBody>
          <a:bodyPr>
            <a:noAutofit/>
          </a:bodyPr>
          <a:p>
            <a:pPr>
              <a:buNone/>
            </a:pPr>
            <a:r>
              <a:rPr b="1" dirty="0" lang="en-US"/>
              <a:t>Cast and splints; </a:t>
            </a:r>
            <a:r>
              <a:rPr dirty="0" lang="en-US"/>
              <a:t>definition, purpose</a:t>
            </a:r>
          </a:p>
          <a:p>
            <a:r>
              <a:rPr dirty="0" lang="en-US"/>
              <a:t>Nursing management of a patient on cast and splints</a:t>
            </a:r>
          </a:p>
          <a:p>
            <a:pPr>
              <a:buNone/>
            </a:pPr>
            <a:r>
              <a:rPr b="1" dirty="0" lang="en-US"/>
              <a:t>Complications of fracture</a:t>
            </a:r>
            <a:r>
              <a:rPr dirty="0" lang="en-US"/>
              <a:t>; early and delayed</a:t>
            </a:r>
          </a:p>
          <a:p>
            <a:pPr>
              <a:buNone/>
            </a:pPr>
            <a:r>
              <a:rPr b="1" dirty="0" lang="en-US"/>
              <a:t>Soft tissue injuries; </a:t>
            </a:r>
            <a:r>
              <a:rPr dirty="0" lang="en-US"/>
              <a:t>contusion, sprain, strain</a:t>
            </a:r>
          </a:p>
          <a:p>
            <a:pPr>
              <a:buNone/>
            </a:pPr>
            <a:r>
              <a:rPr b="1" dirty="0" lang="en-US"/>
              <a:t>Joint disorders</a:t>
            </a:r>
          </a:p>
          <a:p>
            <a:r>
              <a:rPr dirty="0" lang="en-US"/>
              <a:t>Rheumatoid arthritis, osteoarthritis, joint dislocation, Gout</a:t>
            </a:r>
          </a:p>
          <a:p>
            <a:r>
              <a:rPr b="1" dirty="0" lang="en-US"/>
              <a:t>Amputation, </a:t>
            </a:r>
            <a:r>
              <a:rPr dirty="0" lang="en-US"/>
              <a:t>Definition, indication, levels, </a:t>
            </a:r>
          </a:p>
          <a:p>
            <a:pPr>
              <a:buNone/>
            </a:pPr>
            <a:r>
              <a:rPr dirty="0" lang="en-US"/>
              <a:t>Pre-operative and post-operative care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690" name="Content Placeholder 2"/>
          <p:cNvSpPr>
            <a:spLocks noGrp="1"/>
          </p:cNvSpPr>
          <p:nvPr>
            <p:ph idx="1"/>
          </p:nvPr>
        </p:nvSpPr>
        <p:spPr>
          <a:xfrm>
            <a:off x="533400" y="1371600"/>
            <a:ext cx="8229600" cy="5334000"/>
          </a:xfrm>
        </p:spPr>
        <p:txBody>
          <a:bodyPr>
            <a:normAutofit/>
          </a:bodyPr>
          <a:p>
            <a:pPr>
              <a:lnSpc>
                <a:spcPct val="150000"/>
              </a:lnSpc>
            </a:pPr>
            <a:r>
              <a:rPr b="1" dirty="0" lang="en-US">
                <a:cs typeface="Times New Roman" pitchFamily="18" charset="0"/>
              </a:rPr>
              <a:t>Exercise</a:t>
            </a:r>
          </a:p>
          <a:p>
            <a:pPr>
              <a:lnSpc>
                <a:spcPct val="150000"/>
              </a:lnSpc>
              <a:buFont typeface="Wingdings" pitchFamily="2" charset="2"/>
              <a:buChar char="ü"/>
            </a:pPr>
            <a:r>
              <a:rPr dirty="0" lang="en-US">
                <a:cs typeface="Times New Roman" pitchFamily="18" charset="0"/>
              </a:rPr>
              <a:t>Stretch to enhance flexibility</a:t>
            </a:r>
          </a:p>
          <a:p>
            <a:pPr>
              <a:lnSpc>
                <a:spcPct val="150000"/>
              </a:lnSpc>
              <a:buFont typeface="Wingdings" pitchFamily="2" charset="2"/>
              <a:buChar char="ü"/>
            </a:pPr>
            <a:r>
              <a:rPr dirty="0" lang="en-US">
                <a:cs typeface="Times New Roman" pitchFamily="18" charset="0"/>
              </a:rPr>
              <a:t>Do muscle strengthening exercises</a:t>
            </a:r>
          </a:p>
          <a:p>
            <a:pPr>
              <a:lnSpc>
                <a:spcPct val="150000"/>
              </a:lnSpc>
              <a:buFont typeface="Wingdings" pitchFamily="2" charset="2"/>
              <a:buChar char="ü"/>
            </a:pPr>
            <a:r>
              <a:rPr dirty="0" lang="en-US">
                <a:cs typeface="Times New Roman" pitchFamily="18" charset="0"/>
              </a:rPr>
              <a:t>Perform prescribed back exercises to increase function</a:t>
            </a:r>
          </a:p>
          <a:p>
            <a:pPr>
              <a:lnSpc>
                <a:spcPct val="150000"/>
              </a:lnSpc>
              <a:buFont typeface="Wingdings" pitchFamily="2" charset="2"/>
              <a:buChar char="ü"/>
            </a:pPr>
            <a:r>
              <a:rPr dirty="0" lang="en-US">
                <a:cs typeface="Times New Roman" pitchFamily="18" charset="0"/>
              </a:rPr>
              <a:t>Emphasize gradual increases in time and repetitions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90">
                                            <p:txEl>
                                              <p:pRg st="0" end="0"/>
                                            </p:txEl>
                                          </p:spTgt>
                                        </p:tgtEl>
                                        <p:attrNameLst>
                                          <p:attrName>style.visibility</p:attrName>
                                        </p:attrNameLst>
                                      </p:cBhvr>
                                      <p:to>
                                        <p:strVal val="visible"/>
                                      </p:to>
                                    </p:set>
                                    <p:animEffect transition="in" filter="wipe(down)">
                                      <p:cBhvr>
                                        <p:cTn dur="500" id="7"/>
                                        <p:tgtEl>
                                          <p:spTgt spid="1048690">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90">
                                            <p:txEl>
                                              <p:pRg st="1" end="1"/>
                                            </p:txEl>
                                          </p:spTgt>
                                        </p:tgtEl>
                                        <p:attrNameLst>
                                          <p:attrName>style.visibility</p:attrName>
                                        </p:attrNameLst>
                                      </p:cBhvr>
                                      <p:to>
                                        <p:strVal val="visible"/>
                                      </p:to>
                                    </p:set>
                                    <p:animEffect transition="in" filter="wipe(down)">
                                      <p:cBhvr>
                                        <p:cTn dur="500" id="12"/>
                                        <p:tgtEl>
                                          <p:spTgt spid="1048690">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690">
                                            <p:txEl>
                                              <p:pRg st="2" end="2"/>
                                            </p:txEl>
                                          </p:spTgt>
                                        </p:tgtEl>
                                        <p:attrNameLst>
                                          <p:attrName>style.visibility</p:attrName>
                                        </p:attrNameLst>
                                      </p:cBhvr>
                                      <p:to>
                                        <p:strVal val="visible"/>
                                      </p:to>
                                    </p:set>
                                    <p:animEffect transition="in" filter="wipe(down)">
                                      <p:cBhvr>
                                        <p:cTn dur="500" id="17"/>
                                        <p:tgtEl>
                                          <p:spTgt spid="1048690">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690">
                                            <p:txEl>
                                              <p:pRg st="3" end="3"/>
                                            </p:txEl>
                                          </p:spTgt>
                                        </p:tgtEl>
                                        <p:attrNameLst>
                                          <p:attrName>style.visibility</p:attrName>
                                        </p:attrNameLst>
                                      </p:cBhvr>
                                      <p:to>
                                        <p:strVal val="visible"/>
                                      </p:to>
                                    </p:set>
                                    <p:animEffect transition="in" filter="wipe(down)">
                                      <p:cBhvr>
                                        <p:cTn dur="500" id="22"/>
                                        <p:tgtEl>
                                          <p:spTgt spid="1048690">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690">
                                            <p:txEl>
                                              <p:pRg st="4" end="4"/>
                                            </p:txEl>
                                          </p:spTgt>
                                        </p:tgtEl>
                                        <p:attrNameLst>
                                          <p:attrName>style.visibility</p:attrName>
                                        </p:attrNameLst>
                                      </p:cBhvr>
                                      <p:to>
                                        <p:strVal val="visible"/>
                                      </p:to>
                                    </p:set>
                                    <p:animEffect transition="in" filter="wipe(down)">
                                      <p:cBhvr>
                                        <p:cTn dur="500" id="27"/>
                                        <p:tgtEl>
                                          <p:spTgt spid="1048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691" name="Content Placeholder 2"/>
          <p:cNvSpPr>
            <a:spLocks noGrp="1"/>
          </p:cNvSpPr>
          <p:nvPr>
            <p:ph idx="1"/>
          </p:nvPr>
        </p:nvSpPr>
        <p:spPr>
          <a:xfrm>
            <a:off x="533400" y="1524000"/>
            <a:ext cx="8229600" cy="5181600"/>
          </a:xfrm>
        </p:spPr>
        <p:txBody>
          <a:bodyPr>
            <a:normAutofit/>
          </a:bodyPr>
          <a:p>
            <a:pPr>
              <a:buNone/>
            </a:pPr>
            <a:r>
              <a:rPr b="1" dirty="0" lang="en-US">
                <a:cs typeface="Times New Roman" pitchFamily="18" charset="0"/>
              </a:rPr>
              <a:t>Stress Reduction</a:t>
            </a:r>
          </a:p>
          <a:p>
            <a:pPr>
              <a:lnSpc>
                <a:spcPct val="150000"/>
              </a:lnSpc>
            </a:pPr>
            <a:r>
              <a:rPr dirty="0" lang="en-US">
                <a:cs typeface="Times New Roman" pitchFamily="18" charset="0"/>
              </a:rPr>
              <a:t>Discuss with patient the interdependence of stress and anxiety on muscle tension and pain.</a:t>
            </a:r>
          </a:p>
          <a:p>
            <a:pPr>
              <a:lnSpc>
                <a:spcPct val="150000"/>
              </a:lnSpc>
            </a:pPr>
            <a:r>
              <a:rPr dirty="0" lang="en-US">
                <a:cs typeface="Times New Roman" pitchFamily="18" charset="0"/>
              </a:rPr>
              <a:t>Explore effective coping mechanisms</a:t>
            </a:r>
          </a:p>
          <a:p>
            <a:pPr>
              <a:lnSpc>
                <a:spcPct val="150000"/>
              </a:lnSpc>
            </a:pPr>
            <a:r>
              <a:rPr dirty="0" lang="en-US">
                <a:cs typeface="Times New Roman" pitchFamily="18" charset="0"/>
              </a:rPr>
              <a:t>Teach stress reduction techniques</a:t>
            </a:r>
          </a:p>
          <a:p>
            <a:pPr>
              <a:lnSpc>
                <a:spcPct val="150000"/>
              </a:lnSpc>
            </a:pPr>
            <a:r>
              <a:rPr dirty="0" lang="en-US">
                <a:cs typeface="Times New Roman" pitchFamily="18" charset="0"/>
              </a:rPr>
              <a:t>Refer patient to back clinic</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91">
                                            <p:txEl>
                                              <p:pRg st="0" end="0"/>
                                            </p:txEl>
                                          </p:spTgt>
                                        </p:tgtEl>
                                        <p:attrNameLst>
                                          <p:attrName>style.visibility</p:attrName>
                                        </p:attrNameLst>
                                      </p:cBhvr>
                                      <p:to>
                                        <p:strVal val="visible"/>
                                      </p:to>
                                    </p:set>
                                    <p:animEffect transition="in" filter="wipe(down)">
                                      <p:cBhvr>
                                        <p:cTn dur="500" id="7"/>
                                        <p:tgtEl>
                                          <p:spTgt spid="1048691">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91">
                                            <p:txEl>
                                              <p:pRg st="1" end="1"/>
                                            </p:txEl>
                                          </p:spTgt>
                                        </p:tgtEl>
                                        <p:attrNameLst>
                                          <p:attrName>style.visibility</p:attrName>
                                        </p:attrNameLst>
                                      </p:cBhvr>
                                      <p:to>
                                        <p:strVal val="visible"/>
                                      </p:to>
                                    </p:set>
                                    <p:animEffect transition="in" filter="wipe(down)">
                                      <p:cBhvr>
                                        <p:cTn dur="500" id="12"/>
                                        <p:tgtEl>
                                          <p:spTgt spid="1048691">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691">
                                            <p:txEl>
                                              <p:pRg st="2" end="2"/>
                                            </p:txEl>
                                          </p:spTgt>
                                        </p:tgtEl>
                                        <p:attrNameLst>
                                          <p:attrName>style.visibility</p:attrName>
                                        </p:attrNameLst>
                                      </p:cBhvr>
                                      <p:to>
                                        <p:strVal val="visible"/>
                                      </p:to>
                                    </p:set>
                                    <p:animEffect transition="in" filter="wipe(down)">
                                      <p:cBhvr>
                                        <p:cTn dur="500" id="17"/>
                                        <p:tgtEl>
                                          <p:spTgt spid="1048691">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691">
                                            <p:txEl>
                                              <p:pRg st="3" end="3"/>
                                            </p:txEl>
                                          </p:spTgt>
                                        </p:tgtEl>
                                        <p:attrNameLst>
                                          <p:attrName>style.visibility</p:attrName>
                                        </p:attrNameLst>
                                      </p:cBhvr>
                                      <p:to>
                                        <p:strVal val="visible"/>
                                      </p:to>
                                    </p:set>
                                    <p:animEffect transition="in" filter="wipe(down)">
                                      <p:cBhvr>
                                        <p:cTn dur="500" id="22"/>
                                        <p:tgtEl>
                                          <p:spTgt spid="1048691">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691">
                                            <p:txEl>
                                              <p:pRg st="4" end="4"/>
                                            </p:txEl>
                                          </p:spTgt>
                                        </p:tgtEl>
                                        <p:attrNameLst>
                                          <p:attrName>style.visibility</p:attrName>
                                        </p:attrNameLst>
                                      </p:cBhvr>
                                      <p:to>
                                        <p:strVal val="visible"/>
                                      </p:to>
                                    </p:set>
                                    <p:animEffect transition="in" filter="wipe(down)">
                                      <p:cBhvr>
                                        <p:cTn dur="500" id="27"/>
                                        <p:tgtEl>
                                          <p:spTgt spid="1048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692" name="Title 1"/>
          <p:cNvSpPr>
            <a:spLocks noGrp="1"/>
          </p:cNvSpPr>
          <p:nvPr>
            <p:ph type="title"/>
          </p:nvPr>
        </p:nvSpPr>
        <p:spPr>
          <a:xfrm>
            <a:off x="609600" y="808038"/>
            <a:ext cx="8229600" cy="487362"/>
          </a:xfrm>
        </p:spPr>
        <p:txBody>
          <a:bodyPr>
            <a:normAutofit fontScale="90000"/>
          </a:bodyPr>
          <a:p>
            <a:r>
              <a:rPr dirty="0" lang="en-US">
                <a:cs typeface="Aharoni" pitchFamily="2" charset="-79"/>
              </a:rPr>
              <a:t>Health promotion strategies </a:t>
            </a:r>
          </a:p>
        </p:txBody>
      </p:sp>
      <p:sp>
        <p:nvSpPr>
          <p:cNvPr id="1048693" name="Content Placeholder 2"/>
          <p:cNvSpPr>
            <a:spLocks noGrp="1"/>
          </p:cNvSpPr>
          <p:nvPr>
            <p:ph idx="1"/>
          </p:nvPr>
        </p:nvSpPr>
        <p:spPr>
          <a:xfrm>
            <a:off x="533400" y="1371600"/>
            <a:ext cx="8153400" cy="5181600"/>
          </a:xfrm>
        </p:spPr>
        <p:txBody>
          <a:bodyPr/>
          <a:p>
            <a:pPr>
              <a:lnSpc>
                <a:spcPct val="150000"/>
              </a:lnSpc>
              <a:buNone/>
            </a:pPr>
            <a:r>
              <a:rPr b="1" dirty="0" lang="en-US">
                <a:cs typeface="Times New Roman" pitchFamily="18" charset="0"/>
              </a:rPr>
              <a:t>Standing</a:t>
            </a:r>
          </a:p>
          <a:p>
            <a:pPr>
              <a:lnSpc>
                <a:spcPct val="150000"/>
              </a:lnSpc>
            </a:pPr>
            <a:r>
              <a:rPr dirty="0" lang="en-US">
                <a:cs typeface="Times New Roman" pitchFamily="18" charset="0"/>
              </a:rPr>
              <a:t>Avoid prolonged standing and walking.</a:t>
            </a:r>
          </a:p>
          <a:p>
            <a:pPr>
              <a:lnSpc>
                <a:spcPct val="150000"/>
              </a:lnSpc>
            </a:pPr>
            <a:r>
              <a:rPr dirty="0" lang="en-US">
                <a:cs typeface="Times New Roman" pitchFamily="18" charset="0"/>
              </a:rPr>
              <a:t>When standing for any length of time, rest one foot on a small stool or box to relieve lumbar </a:t>
            </a:r>
            <a:r>
              <a:rPr dirty="0" lang="en-US" err="1">
                <a:cs typeface="Times New Roman" pitchFamily="18" charset="0"/>
              </a:rPr>
              <a:t>lordosis</a:t>
            </a:r>
            <a:r>
              <a:rPr dirty="0" lang="en-US">
                <a:cs typeface="Times New Roman" pitchFamily="18" charset="0"/>
              </a:rPr>
              <a:t>.</a:t>
            </a:r>
          </a:p>
          <a:p>
            <a:pPr>
              <a:lnSpc>
                <a:spcPct val="150000"/>
              </a:lnSpc>
            </a:pPr>
            <a:r>
              <a:rPr dirty="0" lang="en-US">
                <a:cs typeface="Times New Roman" pitchFamily="18" charset="0"/>
              </a:rPr>
              <a:t>Avoid forward flexion work positions.</a:t>
            </a:r>
          </a:p>
          <a:p>
            <a:pPr>
              <a:lnSpc>
                <a:spcPct val="150000"/>
              </a:lnSpc>
            </a:pPr>
            <a:r>
              <a:rPr dirty="0" lang="en-US">
                <a:cs typeface="Times New Roman" pitchFamily="18" charset="0"/>
              </a:rPr>
              <a:t>Avoid high heels.</a:t>
            </a:r>
          </a:p>
        </p:txBody>
      </p:sp>
      <p:pic>
        <p:nvPicPr>
          <p:cNvPr id="2097160" name="Picture 1"/>
          <p:cNvPicPr>
            <a:picLocks noChangeAspect="1" noChangeArrowheads="1"/>
          </p:cNvPicPr>
          <p:nvPr/>
        </p:nvPicPr>
        <p:blipFill>
          <a:blip xmlns:r="http://schemas.openxmlformats.org/officeDocument/2006/relationships" r:embed="rId1" cstate="print"/>
          <a:srcRect/>
          <a:stretch>
            <a:fillRect/>
          </a:stretch>
        </p:blipFill>
        <p:spPr bwMode="auto">
          <a:xfrm>
            <a:off x="6781800" y="3962400"/>
            <a:ext cx="2286000" cy="2781300"/>
          </a:xfrm>
          <a:prstGeom prst="rect"/>
          <a:ln>
            <a:noFill/>
          </a:ln>
          <a:effectLst>
            <a:softEdge rad="112500"/>
          </a:effectLst>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93">
                                            <p:txEl>
                                              <p:pRg st="0" end="0"/>
                                            </p:txEl>
                                          </p:spTgt>
                                        </p:tgtEl>
                                        <p:attrNameLst>
                                          <p:attrName>style.visibility</p:attrName>
                                        </p:attrNameLst>
                                      </p:cBhvr>
                                      <p:to>
                                        <p:strVal val="visible"/>
                                      </p:to>
                                    </p:set>
                                    <p:animEffect transition="in" filter="wipe(down)">
                                      <p:cBhvr>
                                        <p:cTn dur="500" id="7"/>
                                        <p:tgtEl>
                                          <p:spTgt spid="1048693">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93">
                                            <p:txEl>
                                              <p:pRg st="1" end="1"/>
                                            </p:txEl>
                                          </p:spTgt>
                                        </p:tgtEl>
                                        <p:attrNameLst>
                                          <p:attrName>style.visibility</p:attrName>
                                        </p:attrNameLst>
                                      </p:cBhvr>
                                      <p:to>
                                        <p:strVal val="visible"/>
                                      </p:to>
                                    </p:set>
                                    <p:animEffect transition="in" filter="wipe(down)">
                                      <p:cBhvr>
                                        <p:cTn dur="500" id="12"/>
                                        <p:tgtEl>
                                          <p:spTgt spid="1048693">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693">
                                            <p:txEl>
                                              <p:pRg st="2" end="2"/>
                                            </p:txEl>
                                          </p:spTgt>
                                        </p:tgtEl>
                                        <p:attrNameLst>
                                          <p:attrName>style.visibility</p:attrName>
                                        </p:attrNameLst>
                                      </p:cBhvr>
                                      <p:to>
                                        <p:strVal val="visible"/>
                                      </p:to>
                                    </p:set>
                                    <p:animEffect transition="in" filter="wipe(down)">
                                      <p:cBhvr>
                                        <p:cTn dur="500" id="17"/>
                                        <p:tgtEl>
                                          <p:spTgt spid="1048693">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693">
                                            <p:txEl>
                                              <p:pRg st="3" end="3"/>
                                            </p:txEl>
                                          </p:spTgt>
                                        </p:tgtEl>
                                        <p:attrNameLst>
                                          <p:attrName>style.visibility</p:attrName>
                                        </p:attrNameLst>
                                      </p:cBhvr>
                                      <p:to>
                                        <p:strVal val="visible"/>
                                      </p:to>
                                    </p:set>
                                    <p:animEffect transition="in" filter="wipe(down)">
                                      <p:cBhvr>
                                        <p:cTn dur="500" id="22"/>
                                        <p:tgtEl>
                                          <p:spTgt spid="1048693">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693">
                                            <p:txEl>
                                              <p:pRg st="4" end="4"/>
                                            </p:txEl>
                                          </p:spTgt>
                                        </p:tgtEl>
                                        <p:attrNameLst>
                                          <p:attrName>style.visibility</p:attrName>
                                        </p:attrNameLst>
                                      </p:cBhvr>
                                      <p:to>
                                        <p:strVal val="visible"/>
                                      </p:to>
                                    </p:set>
                                    <p:animEffect transition="in" filter="wipe(down)">
                                      <p:cBhvr>
                                        <p:cTn dur="500" id="27"/>
                                        <p:tgtEl>
                                          <p:spTgt spid="10486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694" name="Title 1"/>
          <p:cNvSpPr>
            <a:spLocks noGrp="1"/>
          </p:cNvSpPr>
          <p:nvPr>
            <p:ph type="title"/>
          </p:nvPr>
        </p:nvSpPr>
        <p:spPr>
          <a:xfrm>
            <a:off x="685800" y="762000"/>
            <a:ext cx="8001000" cy="685800"/>
          </a:xfrm>
        </p:spPr>
        <p:txBody>
          <a:bodyPr>
            <a:normAutofit fontScale="90000"/>
          </a:bodyPr>
          <a:p>
            <a:r>
              <a:rPr b="1" dirty="0" sz="4400" lang="en-US">
                <a:latin typeface="Times New Roman" pitchFamily="18" charset="0"/>
                <a:cs typeface="Times New Roman" pitchFamily="18" charset="0"/>
              </a:rPr>
              <a:t>Sitting</a:t>
            </a:r>
            <a:endParaRPr dirty="0" lang="en-US"/>
          </a:p>
        </p:txBody>
      </p:sp>
      <p:sp>
        <p:nvSpPr>
          <p:cNvPr id="1048695" name="Content Placeholder 2"/>
          <p:cNvSpPr>
            <a:spLocks noGrp="1"/>
          </p:cNvSpPr>
          <p:nvPr>
            <p:ph idx="1"/>
          </p:nvPr>
        </p:nvSpPr>
        <p:spPr>
          <a:xfrm>
            <a:off x="457200" y="1524000"/>
            <a:ext cx="8382000" cy="5257800"/>
          </a:xfrm>
        </p:spPr>
        <p:txBody>
          <a:bodyPr>
            <a:normAutofit/>
          </a:bodyPr>
          <a:p>
            <a:pPr>
              <a:buFont typeface="Wingdings" pitchFamily="2" charset="2"/>
              <a:buChar char="ü"/>
            </a:pPr>
            <a:r>
              <a:rPr dirty="0" sz="2800" lang="en-US">
                <a:latin typeface="Times New Roman" pitchFamily="18" charset="0"/>
                <a:cs typeface="Times New Roman" pitchFamily="18" charset="0"/>
              </a:rPr>
              <a:t>Avoid sitting for prolonged periods.</a:t>
            </a:r>
          </a:p>
          <a:p>
            <a:pPr>
              <a:buFont typeface="Wingdings" pitchFamily="2" charset="2"/>
              <a:buChar char="ü"/>
            </a:pPr>
            <a:r>
              <a:rPr dirty="0" sz="2800" lang="en-US">
                <a:latin typeface="Times New Roman" pitchFamily="18" charset="0"/>
                <a:cs typeface="Times New Roman" pitchFamily="18" charset="0"/>
              </a:rPr>
              <a:t>Sit in a straight-back chair with back well supported and arm rests to support some of the body weight; use a footstool to position knees higher than hips if necessary.</a:t>
            </a:r>
          </a:p>
          <a:p>
            <a:pPr>
              <a:buFont typeface="Wingdings" pitchFamily="2" charset="2"/>
              <a:buChar char="ü"/>
            </a:pPr>
            <a:r>
              <a:rPr dirty="0" sz="2800" lang="en-US">
                <a:latin typeface="Times New Roman" pitchFamily="18" charset="0"/>
                <a:cs typeface="Times New Roman" pitchFamily="18" charset="0"/>
              </a:rPr>
              <a:t>Maintain back support; use a soft support. </a:t>
            </a:r>
          </a:p>
          <a:p>
            <a:pPr>
              <a:buFont typeface="Wingdings" pitchFamily="2" charset="2"/>
              <a:buChar char="ü"/>
            </a:pPr>
            <a:r>
              <a:rPr dirty="0" sz="2800" lang="en-US">
                <a:latin typeface="Times New Roman" pitchFamily="18" charset="0"/>
                <a:cs typeface="Times New Roman" pitchFamily="18" charset="0"/>
              </a:rPr>
              <a:t>Avoid knee and hip extension. E.g. when driving</a:t>
            </a:r>
          </a:p>
          <a:p>
            <a:pPr>
              <a:buFont typeface="Wingdings" pitchFamily="2" charset="2"/>
              <a:buChar char="ü"/>
            </a:pPr>
            <a:r>
              <a:rPr dirty="0" sz="2800" lang="en-US">
                <a:latin typeface="Times New Roman" pitchFamily="18" charset="0"/>
                <a:cs typeface="Times New Roman" pitchFamily="18" charset="0"/>
              </a:rPr>
              <a:t>Guard against extension strains—reaching, pushing, sitting with legs straight out.</a:t>
            </a:r>
          </a:p>
          <a:p>
            <a:pPr>
              <a:buFont typeface="Wingdings" pitchFamily="2" charset="2"/>
              <a:buChar char="ü"/>
            </a:pPr>
            <a:r>
              <a:rPr dirty="0" sz="2800" lang="en-US">
                <a:latin typeface="Times New Roman" pitchFamily="18" charset="0"/>
                <a:cs typeface="Times New Roman" pitchFamily="18" charset="0"/>
              </a:rPr>
              <a:t>Alternate periods of sitting with walking.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95">
                                            <p:txEl>
                                              <p:pRg st="0" end="0"/>
                                            </p:txEl>
                                          </p:spTgt>
                                        </p:tgtEl>
                                        <p:attrNameLst>
                                          <p:attrName>style.visibility</p:attrName>
                                        </p:attrNameLst>
                                      </p:cBhvr>
                                      <p:to>
                                        <p:strVal val="visible"/>
                                      </p:to>
                                    </p:set>
                                    <p:animEffect transition="in" filter="wipe(down)">
                                      <p:cBhvr>
                                        <p:cTn dur="500" id="7"/>
                                        <p:tgtEl>
                                          <p:spTgt spid="1048695">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95">
                                            <p:txEl>
                                              <p:pRg st="1" end="1"/>
                                            </p:txEl>
                                          </p:spTgt>
                                        </p:tgtEl>
                                        <p:attrNameLst>
                                          <p:attrName>style.visibility</p:attrName>
                                        </p:attrNameLst>
                                      </p:cBhvr>
                                      <p:to>
                                        <p:strVal val="visible"/>
                                      </p:to>
                                    </p:set>
                                    <p:animEffect transition="in" filter="wipe(down)">
                                      <p:cBhvr>
                                        <p:cTn dur="500" id="12"/>
                                        <p:tgtEl>
                                          <p:spTgt spid="1048695">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695">
                                            <p:txEl>
                                              <p:pRg st="2" end="2"/>
                                            </p:txEl>
                                          </p:spTgt>
                                        </p:tgtEl>
                                        <p:attrNameLst>
                                          <p:attrName>style.visibility</p:attrName>
                                        </p:attrNameLst>
                                      </p:cBhvr>
                                      <p:to>
                                        <p:strVal val="visible"/>
                                      </p:to>
                                    </p:set>
                                    <p:animEffect transition="in" filter="wipe(down)">
                                      <p:cBhvr>
                                        <p:cTn dur="500" id="17"/>
                                        <p:tgtEl>
                                          <p:spTgt spid="1048695">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695">
                                            <p:txEl>
                                              <p:pRg st="3" end="3"/>
                                            </p:txEl>
                                          </p:spTgt>
                                        </p:tgtEl>
                                        <p:attrNameLst>
                                          <p:attrName>style.visibility</p:attrName>
                                        </p:attrNameLst>
                                      </p:cBhvr>
                                      <p:to>
                                        <p:strVal val="visible"/>
                                      </p:to>
                                    </p:set>
                                    <p:animEffect transition="in" filter="wipe(down)">
                                      <p:cBhvr>
                                        <p:cTn dur="500" id="22"/>
                                        <p:tgtEl>
                                          <p:spTgt spid="1048695">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695">
                                            <p:txEl>
                                              <p:pRg st="4" end="4"/>
                                            </p:txEl>
                                          </p:spTgt>
                                        </p:tgtEl>
                                        <p:attrNameLst>
                                          <p:attrName>style.visibility</p:attrName>
                                        </p:attrNameLst>
                                      </p:cBhvr>
                                      <p:to>
                                        <p:strVal val="visible"/>
                                      </p:to>
                                    </p:set>
                                    <p:animEffect transition="in" filter="wipe(down)">
                                      <p:cBhvr>
                                        <p:cTn dur="500" id="27"/>
                                        <p:tgtEl>
                                          <p:spTgt spid="1048695">
                                            <p:txEl>
                                              <p:pRg st="4" end="4"/>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22" presetSubtype="4">
                                  <p:stCondLst>
                                    <p:cond delay="0"/>
                                  </p:stCondLst>
                                  <p:childTnLst>
                                    <p:set>
                                      <p:cBhvr>
                                        <p:cTn dur="1" fill="hold" id="31">
                                          <p:stCondLst>
                                            <p:cond delay="0"/>
                                          </p:stCondLst>
                                        </p:cTn>
                                        <p:tgtEl>
                                          <p:spTgt spid="1048695">
                                            <p:txEl>
                                              <p:pRg st="5" end="5"/>
                                            </p:txEl>
                                          </p:spTgt>
                                        </p:tgtEl>
                                        <p:attrNameLst>
                                          <p:attrName>style.visibility</p:attrName>
                                        </p:attrNameLst>
                                      </p:cBhvr>
                                      <p:to>
                                        <p:strVal val="visible"/>
                                      </p:to>
                                    </p:set>
                                    <p:animEffect transition="in" filter="wipe(down)">
                                      <p:cBhvr>
                                        <p:cTn dur="500" id="32"/>
                                        <p:tgtEl>
                                          <p:spTgt spid="10486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696" name="Title 1"/>
          <p:cNvSpPr>
            <a:spLocks noGrp="1"/>
          </p:cNvSpPr>
          <p:nvPr>
            <p:ph type="title"/>
          </p:nvPr>
        </p:nvSpPr>
        <p:spPr>
          <a:xfrm>
            <a:off x="685800" y="838200"/>
            <a:ext cx="7848600" cy="381000"/>
          </a:xfrm>
        </p:spPr>
        <p:txBody>
          <a:bodyPr>
            <a:normAutofit fontScale="90000"/>
          </a:bodyPr>
          <a:p>
            <a:r>
              <a:rPr b="1" dirty="0" lang="en-US">
                <a:latin typeface="Times New Roman" pitchFamily="18" charset="0"/>
                <a:cs typeface="Times New Roman" pitchFamily="18" charset="0"/>
              </a:rPr>
              <a:t>Lying</a:t>
            </a:r>
            <a:endParaRPr dirty="0" lang="en-US"/>
          </a:p>
        </p:txBody>
      </p:sp>
      <p:sp>
        <p:nvSpPr>
          <p:cNvPr id="1048697" name="Content Placeholder 2"/>
          <p:cNvSpPr>
            <a:spLocks noGrp="1"/>
          </p:cNvSpPr>
          <p:nvPr>
            <p:ph idx="1"/>
          </p:nvPr>
        </p:nvSpPr>
        <p:spPr>
          <a:xfrm>
            <a:off x="457200" y="1447800"/>
            <a:ext cx="8229600" cy="5410200"/>
          </a:xfrm>
        </p:spPr>
        <p:txBody>
          <a:bodyPr>
            <a:normAutofit fontScale="92857" lnSpcReduction="10000"/>
          </a:bodyPr>
          <a:p>
            <a:pPr>
              <a:lnSpc>
                <a:spcPct val="150000"/>
              </a:lnSpc>
              <a:buFont typeface="Wingdings" pitchFamily="2" charset="2"/>
              <a:buChar char="ü"/>
            </a:pPr>
            <a:r>
              <a:rPr dirty="0" sz="2800" lang="en-US">
                <a:cs typeface="Times New Roman" pitchFamily="18" charset="0"/>
              </a:rPr>
              <a:t>Rest at intervals; fatigue contributes to spasm of the back muscles.</a:t>
            </a:r>
          </a:p>
          <a:p>
            <a:pPr>
              <a:lnSpc>
                <a:spcPct val="150000"/>
              </a:lnSpc>
              <a:buFont typeface="Wingdings" pitchFamily="2" charset="2"/>
              <a:buChar char="ü"/>
            </a:pPr>
            <a:r>
              <a:rPr dirty="0" sz="2800" lang="en-US">
                <a:cs typeface="Times New Roman" pitchFamily="18" charset="0"/>
              </a:rPr>
              <a:t>Place a firm bed board under the mattress.</a:t>
            </a:r>
          </a:p>
          <a:p>
            <a:pPr>
              <a:lnSpc>
                <a:spcPct val="150000"/>
              </a:lnSpc>
              <a:buFont typeface="Wingdings" pitchFamily="2" charset="2"/>
              <a:buChar char="ü"/>
            </a:pPr>
            <a:r>
              <a:rPr dirty="0" sz="2800" lang="en-US">
                <a:cs typeface="Times New Roman" pitchFamily="18" charset="0"/>
              </a:rPr>
              <a:t>Avoid sleeping in a prone position.</a:t>
            </a:r>
          </a:p>
          <a:p>
            <a:pPr>
              <a:lnSpc>
                <a:spcPct val="150000"/>
              </a:lnSpc>
              <a:buFont typeface="Wingdings" pitchFamily="2" charset="2"/>
              <a:buChar char="ü"/>
            </a:pPr>
            <a:r>
              <a:rPr dirty="0" sz="2800" lang="en-US">
                <a:cs typeface="Times New Roman" pitchFamily="18" charset="0"/>
              </a:rPr>
              <a:t>When lying on the side, place a pillow under the head and one between the legs, with the legs flexed at the hips and knees.</a:t>
            </a:r>
          </a:p>
          <a:p>
            <a:pPr>
              <a:lnSpc>
                <a:spcPct val="150000"/>
              </a:lnSpc>
              <a:buFont typeface="Wingdings" pitchFamily="2" charset="2"/>
              <a:buChar char="ü"/>
            </a:pPr>
            <a:r>
              <a:rPr dirty="0" sz="2800" lang="en-US">
                <a:cs typeface="Times New Roman" pitchFamily="18" charset="0"/>
              </a:rPr>
              <a:t>When supine, use a pillow under the knees to decrease </a:t>
            </a:r>
            <a:r>
              <a:rPr dirty="0" sz="2800" lang="en-US" err="1">
                <a:cs typeface="Times New Roman" pitchFamily="18" charset="0"/>
              </a:rPr>
              <a:t>lordosis</a:t>
            </a:r>
            <a:r>
              <a:rPr dirty="0" sz="2800" lang="en-US">
                <a:cs typeface="Times New Roman" pitchFamily="18" charset="0"/>
              </a:rPr>
              <a:t>.</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97">
                                            <p:txEl>
                                              <p:pRg st="0" end="0"/>
                                            </p:txEl>
                                          </p:spTgt>
                                        </p:tgtEl>
                                        <p:attrNameLst>
                                          <p:attrName>style.visibility</p:attrName>
                                        </p:attrNameLst>
                                      </p:cBhvr>
                                      <p:to>
                                        <p:strVal val="visible"/>
                                      </p:to>
                                    </p:set>
                                    <p:animEffect transition="in" filter="wipe(down)">
                                      <p:cBhvr>
                                        <p:cTn dur="500" id="7"/>
                                        <p:tgtEl>
                                          <p:spTgt spid="1048697">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97">
                                            <p:txEl>
                                              <p:pRg st="1" end="1"/>
                                            </p:txEl>
                                          </p:spTgt>
                                        </p:tgtEl>
                                        <p:attrNameLst>
                                          <p:attrName>style.visibility</p:attrName>
                                        </p:attrNameLst>
                                      </p:cBhvr>
                                      <p:to>
                                        <p:strVal val="visible"/>
                                      </p:to>
                                    </p:set>
                                    <p:animEffect transition="in" filter="wipe(down)">
                                      <p:cBhvr>
                                        <p:cTn dur="500" id="12"/>
                                        <p:tgtEl>
                                          <p:spTgt spid="1048697">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697">
                                            <p:txEl>
                                              <p:pRg st="2" end="2"/>
                                            </p:txEl>
                                          </p:spTgt>
                                        </p:tgtEl>
                                        <p:attrNameLst>
                                          <p:attrName>style.visibility</p:attrName>
                                        </p:attrNameLst>
                                      </p:cBhvr>
                                      <p:to>
                                        <p:strVal val="visible"/>
                                      </p:to>
                                    </p:set>
                                    <p:animEffect transition="in" filter="wipe(down)">
                                      <p:cBhvr>
                                        <p:cTn dur="500" id="17"/>
                                        <p:tgtEl>
                                          <p:spTgt spid="1048697">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697">
                                            <p:txEl>
                                              <p:pRg st="3" end="3"/>
                                            </p:txEl>
                                          </p:spTgt>
                                        </p:tgtEl>
                                        <p:attrNameLst>
                                          <p:attrName>style.visibility</p:attrName>
                                        </p:attrNameLst>
                                      </p:cBhvr>
                                      <p:to>
                                        <p:strVal val="visible"/>
                                      </p:to>
                                    </p:set>
                                    <p:animEffect transition="in" filter="wipe(down)">
                                      <p:cBhvr>
                                        <p:cTn dur="500" id="22"/>
                                        <p:tgtEl>
                                          <p:spTgt spid="1048697">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697">
                                            <p:txEl>
                                              <p:pRg st="4" end="4"/>
                                            </p:txEl>
                                          </p:spTgt>
                                        </p:tgtEl>
                                        <p:attrNameLst>
                                          <p:attrName>style.visibility</p:attrName>
                                        </p:attrNameLst>
                                      </p:cBhvr>
                                      <p:to>
                                        <p:strVal val="visible"/>
                                      </p:to>
                                    </p:set>
                                    <p:animEffect transition="in" filter="wipe(down)">
                                      <p:cBhvr>
                                        <p:cTn dur="500" id="27"/>
                                        <p:tgtEl>
                                          <p:spTgt spid="10486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pic>
        <p:nvPicPr>
          <p:cNvPr id="2097161" name="Picture 2"/>
          <p:cNvPicPr>
            <a:picLocks noChangeAspect="1" noChangeArrowheads="1"/>
          </p:cNvPicPr>
          <p:nvPr/>
        </p:nvPicPr>
        <p:blipFill>
          <a:blip xmlns:r="http://schemas.openxmlformats.org/officeDocument/2006/relationships" r:embed="rId1" cstate="print"/>
          <a:srcRect/>
          <a:stretch>
            <a:fillRect/>
          </a:stretch>
        </p:blipFill>
        <p:spPr bwMode="auto">
          <a:xfrm>
            <a:off x="2070922" y="2667001"/>
            <a:ext cx="5320478" cy="2971800"/>
          </a:xfrm>
          <a:prstGeom prst="rect"/>
          <a:ln>
            <a:noFill/>
          </a:ln>
          <a:effectLst>
            <a:softEdge rad="112500"/>
          </a:effectLst>
        </p:spPr>
      </p:pic>
      <p:sp>
        <p:nvSpPr>
          <p:cNvPr id="1048698" name="Title 1"/>
          <p:cNvSpPr>
            <a:spLocks noGrp="1"/>
          </p:cNvSpPr>
          <p:nvPr>
            <p:ph type="title"/>
          </p:nvPr>
        </p:nvSpPr>
        <p:spPr>
          <a:xfrm>
            <a:off x="685800" y="655638"/>
            <a:ext cx="8229600" cy="715962"/>
          </a:xfrm>
        </p:spPr>
        <p:txBody>
          <a:bodyPr>
            <a:normAutofit/>
          </a:bodyPr>
          <a:p>
            <a:r>
              <a:rPr b="1" dirty="0" lang="en-US">
                <a:latin typeface="Times New Roman" pitchFamily="18" charset="0"/>
                <a:cs typeface="Times New Roman" pitchFamily="18" charset="0"/>
              </a:rPr>
              <a:t>Lifting</a:t>
            </a:r>
            <a:endParaRPr dirty="0" lang="en-US"/>
          </a:p>
        </p:txBody>
      </p:sp>
      <p:sp>
        <p:nvSpPr>
          <p:cNvPr id="1048699" name="Content Placeholder 2"/>
          <p:cNvSpPr>
            <a:spLocks noGrp="1"/>
          </p:cNvSpPr>
          <p:nvPr>
            <p:ph idx="1"/>
          </p:nvPr>
        </p:nvSpPr>
        <p:spPr>
          <a:xfrm>
            <a:off x="457200" y="1371600"/>
            <a:ext cx="8229600" cy="5334000"/>
          </a:xfrm>
        </p:spPr>
        <p:txBody>
          <a:bodyPr>
            <a:normAutofit fontScale="92857" lnSpcReduction="10000"/>
          </a:bodyPr>
          <a:p>
            <a:pPr>
              <a:lnSpc>
                <a:spcPct val="150000"/>
              </a:lnSpc>
              <a:buFont typeface="Wingdings" pitchFamily="2" charset="2"/>
              <a:buChar char="ü"/>
            </a:pPr>
            <a:r>
              <a:rPr dirty="0" sz="2800" lang="en-US">
                <a:latin typeface="Times New Roman" pitchFamily="18" charset="0"/>
                <a:cs typeface="Times New Roman" pitchFamily="18" charset="0"/>
              </a:rPr>
              <a:t>When lifting, keep the back straight and hold the load as close to the body as possible.</a:t>
            </a:r>
          </a:p>
          <a:p>
            <a:pPr>
              <a:lnSpc>
                <a:spcPct val="150000"/>
              </a:lnSpc>
              <a:buFont typeface="Wingdings" pitchFamily="2" charset="2"/>
              <a:buChar char="ü"/>
            </a:pPr>
            <a:r>
              <a:rPr dirty="0" sz="2800" lang="en-US">
                <a:latin typeface="Times New Roman" pitchFamily="18" charset="0"/>
                <a:cs typeface="Times New Roman" pitchFamily="18" charset="0"/>
              </a:rPr>
              <a:t>Lift with the large leg muscles, not the back muscles.</a:t>
            </a:r>
          </a:p>
          <a:p>
            <a:pPr>
              <a:lnSpc>
                <a:spcPct val="150000"/>
              </a:lnSpc>
              <a:buFont typeface="Wingdings" pitchFamily="2" charset="2"/>
              <a:buChar char="ü"/>
            </a:pPr>
            <a:r>
              <a:rPr dirty="0" sz="2800" lang="en-US">
                <a:latin typeface="Times New Roman" pitchFamily="18" charset="0"/>
                <a:cs typeface="Times New Roman" pitchFamily="18" charset="0"/>
              </a:rPr>
              <a:t>Use trunk muscles to stabilize the spine.</a:t>
            </a:r>
          </a:p>
          <a:p>
            <a:pPr>
              <a:lnSpc>
                <a:spcPct val="150000"/>
              </a:lnSpc>
              <a:buFont typeface="Wingdings" pitchFamily="2" charset="2"/>
              <a:buChar char="ü"/>
            </a:pPr>
            <a:r>
              <a:rPr dirty="0" sz="2800" lang="en-US">
                <a:latin typeface="Times New Roman" pitchFamily="18" charset="0"/>
                <a:cs typeface="Times New Roman" pitchFamily="18" charset="0"/>
              </a:rPr>
              <a:t>Squat while keeping the back straight when it is necessary to pick something off the floor.</a:t>
            </a:r>
          </a:p>
          <a:p>
            <a:pPr>
              <a:lnSpc>
                <a:spcPct val="150000"/>
              </a:lnSpc>
              <a:buFont typeface="Wingdings" pitchFamily="2" charset="2"/>
              <a:buChar char="ü"/>
            </a:pPr>
            <a:r>
              <a:rPr dirty="0" sz="2800" lang="en-US">
                <a:latin typeface="Times New Roman" pitchFamily="18" charset="0"/>
                <a:cs typeface="Times New Roman" pitchFamily="18" charset="0"/>
              </a:rPr>
              <a:t>Avoid twisting the trunk of the body, lifting above waist level, and reaching up for any length of time.</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99">
                                            <p:txEl>
                                              <p:pRg st="0" end="0"/>
                                            </p:txEl>
                                          </p:spTgt>
                                        </p:tgtEl>
                                        <p:attrNameLst>
                                          <p:attrName>style.visibility</p:attrName>
                                        </p:attrNameLst>
                                      </p:cBhvr>
                                      <p:to>
                                        <p:strVal val="visible"/>
                                      </p:to>
                                    </p:set>
                                    <p:animEffect transition="in" filter="wipe(down)">
                                      <p:cBhvr>
                                        <p:cTn dur="500" id="7"/>
                                        <p:tgtEl>
                                          <p:spTgt spid="1048699">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99">
                                            <p:txEl>
                                              <p:pRg st="1" end="1"/>
                                            </p:txEl>
                                          </p:spTgt>
                                        </p:tgtEl>
                                        <p:attrNameLst>
                                          <p:attrName>style.visibility</p:attrName>
                                        </p:attrNameLst>
                                      </p:cBhvr>
                                      <p:to>
                                        <p:strVal val="visible"/>
                                      </p:to>
                                    </p:set>
                                    <p:animEffect transition="in" filter="wipe(down)">
                                      <p:cBhvr>
                                        <p:cTn dur="500" id="12"/>
                                        <p:tgtEl>
                                          <p:spTgt spid="1048699">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699">
                                            <p:txEl>
                                              <p:pRg st="2" end="2"/>
                                            </p:txEl>
                                          </p:spTgt>
                                        </p:tgtEl>
                                        <p:attrNameLst>
                                          <p:attrName>style.visibility</p:attrName>
                                        </p:attrNameLst>
                                      </p:cBhvr>
                                      <p:to>
                                        <p:strVal val="visible"/>
                                      </p:to>
                                    </p:set>
                                    <p:animEffect transition="in" filter="wipe(down)">
                                      <p:cBhvr>
                                        <p:cTn dur="500" id="17"/>
                                        <p:tgtEl>
                                          <p:spTgt spid="1048699">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699">
                                            <p:txEl>
                                              <p:pRg st="3" end="3"/>
                                            </p:txEl>
                                          </p:spTgt>
                                        </p:tgtEl>
                                        <p:attrNameLst>
                                          <p:attrName>style.visibility</p:attrName>
                                        </p:attrNameLst>
                                      </p:cBhvr>
                                      <p:to>
                                        <p:strVal val="visible"/>
                                      </p:to>
                                    </p:set>
                                    <p:animEffect transition="in" filter="wipe(down)">
                                      <p:cBhvr>
                                        <p:cTn dur="500" id="22"/>
                                        <p:tgtEl>
                                          <p:spTgt spid="1048699">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699">
                                            <p:txEl>
                                              <p:pRg st="4" end="4"/>
                                            </p:txEl>
                                          </p:spTgt>
                                        </p:tgtEl>
                                        <p:attrNameLst>
                                          <p:attrName>style.visibility</p:attrName>
                                        </p:attrNameLst>
                                      </p:cBhvr>
                                      <p:to>
                                        <p:strVal val="visible"/>
                                      </p:to>
                                    </p:set>
                                    <p:animEffect transition="in" filter="wipe(down)">
                                      <p:cBhvr>
                                        <p:cTn dur="500" id="27"/>
                                        <p:tgtEl>
                                          <p:spTgt spid="1048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700" name="Title 1"/>
          <p:cNvSpPr>
            <a:spLocks noGrp="1"/>
          </p:cNvSpPr>
          <p:nvPr>
            <p:ph type="title"/>
          </p:nvPr>
        </p:nvSpPr>
        <p:spPr>
          <a:xfrm>
            <a:off x="685800" y="731838"/>
            <a:ext cx="7924800" cy="715962"/>
          </a:xfrm>
        </p:spPr>
        <p:txBody>
          <a:bodyPr>
            <a:normAutofit/>
          </a:bodyPr>
          <a:p>
            <a:r>
              <a:rPr b="1" dirty="0" lang="en-US">
                <a:latin typeface="Times New Roman" pitchFamily="18" charset="0"/>
                <a:cs typeface="Times New Roman" pitchFamily="18" charset="0"/>
              </a:rPr>
              <a:t>Exercising</a:t>
            </a:r>
            <a:endParaRPr dirty="0" lang="en-US"/>
          </a:p>
        </p:txBody>
      </p:sp>
      <p:sp>
        <p:nvSpPr>
          <p:cNvPr id="1048701" name="Content Placeholder 2"/>
          <p:cNvSpPr>
            <a:spLocks noGrp="1"/>
          </p:cNvSpPr>
          <p:nvPr>
            <p:ph idx="1"/>
          </p:nvPr>
        </p:nvSpPr>
        <p:spPr>
          <a:xfrm>
            <a:off x="457200" y="1447800"/>
            <a:ext cx="8229600" cy="5181600"/>
          </a:xfrm>
        </p:spPr>
        <p:txBody>
          <a:bodyPr>
            <a:normAutofit/>
          </a:bodyPr>
          <a:p>
            <a:pPr>
              <a:lnSpc>
                <a:spcPct val="150000"/>
              </a:lnSpc>
              <a:buFont typeface="Wingdings" pitchFamily="2" charset="2"/>
              <a:buChar char="ü"/>
            </a:pPr>
            <a:r>
              <a:rPr dirty="0" sz="2800" lang="en-US">
                <a:cs typeface="Times New Roman" pitchFamily="18" charset="0"/>
              </a:rPr>
              <a:t>Daily exercise is important in the prevention of back problems.</a:t>
            </a:r>
          </a:p>
          <a:p>
            <a:pPr>
              <a:lnSpc>
                <a:spcPct val="150000"/>
              </a:lnSpc>
              <a:buFont typeface="Wingdings" pitchFamily="2" charset="2"/>
              <a:buChar char="ü"/>
            </a:pPr>
            <a:r>
              <a:rPr dirty="0" sz="2800" lang="en-US">
                <a:cs typeface="Times New Roman" pitchFamily="18" charset="0"/>
              </a:rPr>
              <a:t>Walking and gradually increasing the distance and pace of walking is recommended.</a:t>
            </a:r>
          </a:p>
          <a:p>
            <a:pPr>
              <a:lnSpc>
                <a:spcPct val="150000"/>
              </a:lnSpc>
              <a:buFont typeface="Wingdings" pitchFamily="2" charset="2"/>
              <a:buChar char="ü"/>
            </a:pPr>
            <a:r>
              <a:rPr dirty="0" sz="2800" lang="en-US">
                <a:cs typeface="Times New Roman" pitchFamily="18" charset="0"/>
              </a:rPr>
              <a:t>Perform prescribed back exercises twice daily, increasing exercise gradually.</a:t>
            </a:r>
          </a:p>
          <a:p>
            <a:pPr>
              <a:lnSpc>
                <a:spcPct val="150000"/>
              </a:lnSpc>
              <a:buFont typeface="Wingdings" pitchFamily="2" charset="2"/>
              <a:buChar char="ü"/>
            </a:pPr>
            <a:r>
              <a:rPr dirty="0" sz="2800" lang="en-US">
                <a:cs typeface="Times New Roman" pitchFamily="18" charset="0"/>
              </a:rPr>
              <a:t>Avoid jumping and jarring activities.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701">
                                            <p:txEl>
                                              <p:pRg st="0" end="0"/>
                                            </p:txEl>
                                          </p:spTgt>
                                        </p:tgtEl>
                                        <p:attrNameLst>
                                          <p:attrName>style.visibility</p:attrName>
                                        </p:attrNameLst>
                                      </p:cBhvr>
                                      <p:to>
                                        <p:strVal val="visible"/>
                                      </p:to>
                                    </p:set>
                                    <p:animEffect transition="in" filter="wipe(down)">
                                      <p:cBhvr>
                                        <p:cTn dur="500" id="7"/>
                                        <p:tgtEl>
                                          <p:spTgt spid="1048701">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701">
                                            <p:txEl>
                                              <p:pRg st="1" end="1"/>
                                            </p:txEl>
                                          </p:spTgt>
                                        </p:tgtEl>
                                        <p:attrNameLst>
                                          <p:attrName>style.visibility</p:attrName>
                                        </p:attrNameLst>
                                      </p:cBhvr>
                                      <p:to>
                                        <p:strVal val="visible"/>
                                      </p:to>
                                    </p:set>
                                    <p:animEffect transition="in" filter="wipe(down)">
                                      <p:cBhvr>
                                        <p:cTn dur="500" id="12"/>
                                        <p:tgtEl>
                                          <p:spTgt spid="1048701">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701">
                                            <p:txEl>
                                              <p:pRg st="2" end="2"/>
                                            </p:txEl>
                                          </p:spTgt>
                                        </p:tgtEl>
                                        <p:attrNameLst>
                                          <p:attrName>style.visibility</p:attrName>
                                        </p:attrNameLst>
                                      </p:cBhvr>
                                      <p:to>
                                        <p:strVal val="visible"/>
                                      </p:to>
                                    </p:set>
                                    <p:animEffect transition="in" filter="wipe(down)">
                                      <p:cBhvr>
                                        <p:cTn dur="500" id="17"/>
                                        <p:tgtEl>
                                          <p:spTgt spid="1048701">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701">
                                            <p:txEl>
                                              <p:pRg st="3" end="3"/>
                                            </p:txEl>
                                          </p:spTgt>
                                        </p:tgtEl>
                                        <p:attrNameLst>
                                          <p:attrName>style.visibility</p:attrName>
                                        </p:attrNameLst>
                                      </p:cBhvr>
                                      <p:to>
                                        <p:strVal val="visible"/>
                                      </p:to>
                                    </p:set>
                                    <p:animEffect transition="in" filter="wipe(down)">
                                      <p:cBhvr>
                                        <p:cTn dur="500" id="22"/>
                                        <p:tgtEl>
                                          <p:spTgt spid="1048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292" name=""/>
        <p:cNvGrpSpPr/>
        <p:nvPr/>
      </p:nvGrpSpPr>
      <p:grpSpPr>
        <a:xfrm>
          <a:off x="0" y="0"/>
          <a:ext cx="0" cy="0"/>
          <a:chOff x="0" y="0"/>
          <a:chExt cx="0" cy="0"/>
        </a:xfrm>
      </p:grpSpPr>
      <p:sp>
        <p:nvSpPr>
          <p:cNvPr id="1048702" name="Title 1"/>
          <p:cNvSpPr>
            <a:spLocks noGrp="1"/>
          </p:cNvSpPr>
          <p:nvPr>
            <p:ph type="ctrTitle"/>
          </p:nvPr>
        </p:nvSpPr>
        <p:spPr>
          <a:xfrm>
            <a:off x="1066800" y="3733800"/>
            <a:ext cx="7620000" cy="2133600"/>
          </a:xfrm>
          <a:solidFill>
            <a:schemeClr val="accent1"/>
          </a:solidFill>
        </p:spPr>
        <p:style>
          <a:lnRef idx="0">
            <a:schemeClr val="accent5"/>
          </a:lnRef>
          <a:fillRef idx="3">
            <a:schemeClr val="accent5"/>
          </a:fillRef>
          <a:effectRef idx="3">
            <a:schemeClr val="accent5"/>
          </a:effectRef>
          <a:fontRef idx="minor">
            <a:schemeClr val="lt1"/>
          </a:fontRef>
        </p:style>
        <p:txBody>
          <a:bodyPr/>
          <a:p>
            <a:pPr algn="l"/>
            <a:r>
              <a:rPr b="1" dirty="0" lang="en-US">
                <a:solidFill>
                  <a:srgbClr val="002060"/>
                </a:solidFill>
              </a:rPr>
              <a:t>		BONE </a:t>
            </a:r>
            <a:br>
              <a:rPr b="1" dirty="0" lang="en-US">
                <a:solidFill>
                  <a:srgbClr val="002060"/>
                </a:solidFill>
              </a:rPr>
            </a:br>
            <a:r>
              <a:rPr b="1" dirty="0" lang="en-US">
                <a:solidFill>
                  <a:srgbClr val="002060"/>
                </a:solidFill>
              </a:rPr>
              <a:t>	DISORDERS</a:t>
            </a:r>
          </a:p>
        </p:txBody>
      </p:sp>
      <p:pic>
        <p:nvPicPr>
          <p:cNvPr id="2097162" name="Picture 3" descr="C:\Users\The Bates Family\AppData\Local\Microsoft\Windows\Temporary Internet Files\Content.IE5\RKAUVZJT\MCSO02952_0000[1].wmf"/>
          <p:cNvPicPr>
            <a:picLocks noChangeAspect="1" noChangeArrowheads="1"/>
          </p:cNvPicPr>
          <p:nvPr/>
        </p:nvPicPr>
        <p:blipFill>
          <a:blip xmlns:r="http://schemas.openxmlformats.org/officeDocument/2006/relationships" r:embed="rId1" cstate="print"/>
          <a:srcRect/>
          <a:stretch>
            <a:fillRect/>
          </a:stretch>
        </p:blipFill>
        <p:spPr bwMode="auto">
          <a:xfrm>
            <a:off x="5486400" y="932329"/>
            <a:ext cx="3352800" cy="4782671"/>
          </a:xfrm>
          <a:prstGeom prst="rect"/>
          <a:noFill/>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706" name="Title 1"/>
          <p:cNvSpPr>
            <a:spLocks noGrp="1"/>
          </p:cNvSpPr>
          <p:nvPr>
            <p:ph type="title"/>
          </p:nvPr>
        </p:nvSpPr>
        <p:spPr>
          <a:xfrm>
            <a:off x="685800" y="533400"/>
            <a:ext cx="8229600" cy="990600"/>
          </a:xfrm>
          <a:noFill/>
        </p:spPr>
        <p:style>
          <a:lnRef idx="0">
            <a:schemeClr val="accent2"/>
          </a:lnRef>
          <a:fillRef idx="3">
            <a:schemeClr val="accent2"/>
          </a:fillRef>
          <a:effectRef idx="3">
            <a:schemeClr val="accent2"/>
          </a:effectRef>
          <a:fontRef idx="minor">
            <a:schemeClr val="lt1"/>
          </a:fontRef>
        </p:style>
        <p:txBody>
          <a:bodyPr/>
          <a:p>
            <a:r>
              <a:rPr b="1" dirty="0" lang="en-US">
                <a:solidFill>
                  <a:schemeClr val="tx2"/>
                </a:solidFill>
              </a:rPr>
              <a:t>Disorders of Bones</a:t>
            </a:r>
          </a:p>
        </p:txBody>
      </p:sp>
      <p:sp>
        <p:nvSpPr>
          <p:cNvPr id="1048707" name="Content Placeholder 2"/>
          <p:cNvSpPr>
            <a:spLocks noGrp="1"/>
          </p:cNvSpPr>
          <p:nvPr>
            <p:ph idx="1"/>
          </p:nvPr>
        </p:nvSpPr>
        <p:spPr>
          <a:xfrm>
            <a:off x="228600" y="1524000"/>
            <a:ext cx="8839200" cy="5334000"/>
          </a:xfrm>
        </p:spPr>
        <p:txBody>
          <a:bodyPr>
            <a:normAutofit fontScale="96667" lnSpcReduction="10000"/>
          </a:bodyPr>
          <a:p>
            <a:r>
              <a:rPr dirty="0" sz="3000" lang="en-US"/>
              <a:t>Results from</a:t>
            </a:r>
          </a:p>
          <a:p>
            <a:pPr lvl="1"/>
            <a:r>
              <a:rPr dirty="0" sz="3000" lang="en-US"/>
              <a:t>Altered growth and development i.e. femoral </a:t>
            </a:r>
            <a:r>
              <a:rPr dirty="0" sz="3000" lang="en-US" smtClean="0"/>
              <a:t>ante-version,</a:t>
            </a:r>
            <a:r>
              <a:rPr dirty="0" sz="3200" lang="en-US"/>
              <a:t> is an inward twisting of the thigh bone, also known as the </a:t>
            </a:r>
            <a:r>
              <a:rPr b="1" dirty="0" sz="3200" lang="en-US"/>
              <a:t>femur</a:t>
            </a:r>
            <a:r>
              <a:rPr dirty="0" sz="3200" lang="en-US"/>
              <a:t> (the bone that is located between the hip and the knee)</a:t>
            </a:r>
            <a:r>
              <a:rPr dirty="0" sz="3000" lang="en-US" smtClean="0"/>
              <a:t> </a:t>
            </a:r>
            <a:endParaRPr dirty="0" sz="3000" lang="en-US"/>
          </a:p>
          <a:p>
            <a:pPr lvl="1"/>
            <a:r>
              <a:rPr dirty="0" sz="3000" lang="en-US"/>
              <a:t>Disordered </a:t>
            </a:r>
            <a:r>
              <a:rPr dirty="0" sz="3000" lang="en-US" smtClean="0"/>
              <a:t>metabolism </a:t>
            </a:r>
            <a:r>
              <a:rPr dirty="0" sz="3200" lang="en-US"/>
              <a:t> can happen when abnormal chemical reactions in the body alter the </a:t>
            </a:r>
            <a:r>
              <a:rPr dirty="0" sz="3200" lang="en-US" smtClean="0"/>
              <a:t>normal </a:t>
            </a:r>
            <a:r>
              <a:rPr b="1" dirty="0" sz="3200" lang="en-US" smtClean="0"/>
              <a:t>metabolic</a:t>
            </a:r>
            <a:r>
              <a:rPr dirty="0" sz="3200" lang="en-US"/>
              <a:t> process.</a:t>
            </a:r>
            <a:r>
              <a:rPr dirty="0" sz="3000" lang="en-US" smtClean="0"/>
              <a:t> </a:t>
            </a:r>
            <a:endParaRPr dirty="0" sz="3000" lang="en-US"/>
          </a:p>
          <a:p>
            <a:pPr lvl="1"/>
            <a:r>
              <a:rPr dirty="0" sz="3000" lang="en-US"/>
              <a:t>Neoplasm, </a:t>
            </a:r>
          </a:p>
          <a:p>
            <a:pPr lvl="1"/>
            <a:r>
              <a:rPr dirty="0" sz="3000" lang="en-US"/>
              <a:t>Injuries and their complications. </a:t>
            </a:r>
          </a:p>
          <a:p>
            <a:endParaRPr dirty="0" sz="3000" lang="en-US"/>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708" name="Title 1"/>
          <p:cNvSpPr>
            <a:spLocks noGrp="1"/>
          </p:cNvSpPr>
          <p:nvPr>
            <p:ph type="title"/>
          </p:nvPr>
        </p:nvSpPr>
        <p:spPr>
          <a:xfrm>
            <a:off x="762000" y="381000"/>
            <a:ext cx="8229600" cy="1066800"/>
          </a:xfrm>
        </p:spPr>
        <p:txBody>
          <a:bodyPr>
            <a:normAutofit/>
          </a:bodyPr>
          <a:p>
            <a:r>
              <a:rPr b="1" dirty="0" lang="en-US"/>
              <a:t>Spine Curvature Abnormalities</a:t>
            </a:r>
            <a:endParaRPr dirty="0" lang="en-US"/>
          </a:p>
        </p:txBody>
      </p:sp>
      <p:sp>
        <p:nvSpPr>
          <p:cNvPr id="1048709" name="Content Placeholder 2"/>
          <p:cNvSpPr>
            <a:spLocks noGrp="1"/>
          </p:cNvSpPr>
          <p:nvPr>
            <p:ph idx="1"/>
          </p:nvPr>
        </p:nvSpPr>
        <p:spPr>
          <a:xfrm>
            <a:off x="457200" y="1722437"/>
            <a:ext cx="8153400" cy="4449763"/>
          </a:xfrm>
        </p:spPr>
        <p:txBody>
          <a:bodyPr>
            <a:noAutofit/>
          </a:bodyPr>
          <a:p>
            <a:pPr indent="-571500" marL="571500">
              <a:buFont typeface="Wingdings" pitchFamily="2" charset="2"/>
              <a:buChar char="q"/>
            </a:pPr>
            <a:r>
              <a:rPr b="1" dirty="0" sz="3000" lang="en-US"/>
              <a:t>Scoliosis</a:t>
            </a:r>
            <a:r>
              <a:rPr dirty="0" sz="3000" lang="en-US"/>
              <a:t>:  is lateral deviation of the spinal column. </a:t>
            </a:r>
            <a:r>
              <a:rPr b="1" dirty="0" sz="3000" lang="en-US"/>
              <a:t>Causes</a:t>
            </a:r>
            <a:r>
              <a:rPr dirty="0" sz="3000" lang="en-US"/>
              <a:t>: Idiopathic, certain diseases e.g. poliomyelitis.</a:t>
            </a:r>
          </a:p>
          <a:p>
            <a:pPr indent="-571500" marL="571500">
              <a:buFont typeface="Wingdings" pitchFamily="2" charset="2"/>
              <a:buChar char="q"/>
            </a:pPr>
            <a:endParaRPr dirty="0" sz="1500" lang="en-US"/>
          </a:p>
          <a:p>
            <a:pPr indent="-571500" marL="571500">
              <a:buFont typeface="Wingdings" pitchFamily="2" charset="2"/>
              <a:buChar char="q"/>
            </a:pPr>
            <a:r>
              <a:rPr b="1" dirty="0" sz="3000" lang="en-US" err="1"/>
              <a:t>Kyphosis</a:t>
            </a:r>
            <a:r>
              <a:rPr dirty="0" sz="3000" lang="en-US"/>
              <a:t> : an exaggeration in the curvature of the thoracic spine thus affecting the functional lung capacities.</a:t>
            </a:r>
          </a:p>
          <a:p>
            <a:pPr indent="-571500" marL="571500">
              <a:buFont typeface="Wingdings" pitchFamily="2" charset="2"/>
              <a:buChar char="q"/>
            </a:pPr>
            <a:endParaRPr dirty="0" sz="1500" lang="en-US"/>
          </a:p>
          <a:p>
            <a:pPr indent="-571500" marL="571500">
              <a:buFont typeface="Wingdings" pitchFamily="2" charset="2"/>
              <a:buChar char="q"/>
            </a:pPr>
            <a:r>
              <a:rPr b="1" dirty="0" sz="3000" lang="en-US"/>
              <a:t>Lumbar </a:t>
            </a:r>
            <a:r>
              <a:rPr b="1" dirty="0" sz="3000" lang="en-US" err="1"/>
              <a:t>lordosis</a:t>
            </a:r>
            <a:r>
              <a:rPr b="1" dirty="0" sz="3000" lang="en-US"/>
              <a:t>: </a:t>
            </a:r>
            <a:r>
              <a:rPr dirty="0" sz="3000" lang="en-US"/>
              <a:t>an exaggeration in the curvature of the lumbar spine (swayback).  </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612" name="Title 1"/>
          <p:cNvSpPr>
            <a:spLocks noGrp="1"/>
          </p:cNvSpPr>
          <p:nvPr>
            <p:ph type="title"/>
          </p:nvPr>
        </p:nvSpPr>
        <p:spPr>
          <a:xfrm>
            <a:off x="914400" y="381000"/>
            <a:ext cx="7772400" cy="1143000"/>
          </a:xfrm>
        </p:spPr>
        <p:txBody>
          <a:bodyPr/>
          <a:p>
            <a:r>
              <a:rPr dirty="0" lang="en-GB"/>
              <a:t>What is Orthopaedics?</a:t>
            </a:r>
            <a:endParaRPr dirty="0" lang="fr-FR"/>
          </a:p>
        </p:txBody>
      </p:sp>
      <p:sp>
        <p:nvSpPr>
          <p:cNvPr id="1048613" name="Content Placeholder 2"/>
          <p:cNvSpPr>
            <a:spLocks noGrp="1"/>
          </p:cNvSpPr>
          <p:nvPr>
            <p:ph idx="1"/>
          </p:nvPr>
        </p:nvSpPr>
        <p:spPr>
          <a:xfrm>
            <a:off x="914400" y="2286000"/>
            <a:ext cx="7086600" cy="3844925"/>
          </a:xfrm>
        </p:spPr>
        <p:txBody>
          <a:bodyPr/>
          <a:p>
            <a:pPr>
              <a:buNone/>
            </a:pPr>
            <a:r>
              <a:rPr dirty="0" lang="en-GB"/>
              <a:t>Definition:</a:t>
            </a:r>
          </a:p>
          <a:p>
            <a:r>
              <a:rPr dirty="0" lang="en-GB"/>
              <a:t>Field of medicine concerned with study and treatment of musculoskeletal system. Deals with correction of disorders and deformities related to musculoskeletal system</a:t>
            </a:r>
            <a:endParaRPr dirty="0"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710" name="Title 1"/>
          <p:cNvSpPr>
            <a:spLocks noGrp="1"/>
          </p:cNvSpPr>
          <p:nvPr>
            <p:ph type="title"/>
          </p:nvPr>
        </p:nvSpPr>
        <p:spPr/>
        <p:txBody>
          <a:bodyPr/>
          <a:p>
            <a:endParaRPr dirty="0" lang="en-US"/>
          </a:p>
        </p:txBody>
      </p:sp>
      <p:sp>
        <p:nvSpPr>
          <p:cNvPr id="1048711" name="Content Placeholder 2"/>
          <p:cNvSpPr>
            <a:spLocks noGrp="1"/>
          </p:cNvSpPr>
          <p:nvPr>
            <p:ph idx="1"/>
          </p:nvPr>
        </p:nvSpPr>
        <p:spPr/>
        <p:txBody>
          <a:bodyPr/>
          <a:p>
            <a:pPr indent="0" marL="0">
              <a:buNone/>
            </a:pPr>
            <a:r>
              <a:rPr b="1" dirty="0" lang="en-US" err="1"/>
              <a:t>Gibbus</a:t>
            </a:r>
            <a:r>
              <a:rPr b="1" dirty="0" lang="en-US"/>
              <a:t> deformity</a:t>
            </a:r>
            <a:r>
              <a:rPr dirty="0" lang="en-US"/>
              <a:t> </a:t>
            </a:r>
            <a:endParaRPr dirty="0" lang="en-US" smtClean="0"/>
          </a:p>
          <a:p>
            <a:r>
              <a:rPr dirty="0" lang="en-US" smtClean="0"/>
              <a:t>is </a:t>
            </a:r>
            <a:r>
              <a:rPr dirty="0" lang="en-US"/>
              <a:t>a form of structural kyphosis typically found in the upper lumbar and lower thoracic vertebrae, where one or more adjacent vertebrae become wedged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pic>
        <p:nvPicPr>
          <p:cNvPr id="2097163"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609600" y="228600"/>
            <a:ext cx="8305800" cy="6400800"/>
          </a:xfrm>
          <a:prstGeom prst="rect"/>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712" name="Title 1"/>
          <p:cNvSpPr>
            <a:spLocks noGrp="1"/>
          </p:cNvSpPr>
          <p:nvPr>
            <p:ph type="title"/>
          </p:nvPr>
        </p:nvSpPr>
        <p:spPr>
          <a:xfrm>
            <a:off x="762000" y="609600"/>
            <a:ext cx="8229600" cy="838200"/>
          </a:xfrm>
          <a:noFill/>
        </p:spPr>
        <p:style>
          <a:lnRef idx="0">
            <a:schemeClr val="accent6"/>
          </a:lnRef>
          <a:fillRef idx="3">
            <a:schemeClr val="accent6"/>
          </a:fillRef>
          <a:effectRef idx="3">
            <a:schemeClr val="accent6"/>
          </a:effectRef>
          <a:fontRef idx="minor">
            <a:schemeClr val="lt1"/>
          </a:fontRef>
        </p:style>
        <p:txBody>
          <a:bodyPr/>
          <a:p>
            <a:r>
              <a:rPr b="1" dirty="0" lang="en-US">
                <a:solidFill>
                  <a:schemeClr val="tx2"/>
                </a:solidFill>
                <a:latin typeface="+mj-lt"/>
              </a:rPr>
              <a:t>OSTOEPOROSIS</a:t>
            </a:r>
          </a:p>
        </p:txBody>
      </p:sp>
      <p:sp>
        <p:nvSpPr>
          <p:cNvPr id="1048713" name="Content Placeholder 2"/>
          <p:cNvSpPr>
            <a:spLocks noGrp="1"/>
          </p:cNvSpPr>
          <p:nvPr>
            <p:ph idx="1"/>
          </p:nvPr>
        </p:nvSpPr>
        <p:spPr>
          <a:xfrm>
            <a:off x="609600" y="1828800"/>
            <a:ext cx="8077200" cy="4572000"/>
          </a:xfrm>
        </p:spPr>
        <p:txBody>
          <a:bodyPr>
            <a:noAutofit/>
          </a:bodyPr>
          <a:p>
            <a:pPr>
              <a:buNone/>
            </a:pPr>
            <a:r>
              <a:rPr dirty="0" sz="3000" lang="en-US"/>
              <a:t>Disorder in which the rate of bone </a:t>
            </a:r>
            <a:r>
              <a:rPr dirty="0" sz="3000" lang="en-US" err="1"/>
              <a:t>resorption</a:t>
            </a:r>
            <a:r>
              <a:rPr dirty="0" sz="3000" lang="en-US"/>
              <a:t> is greater than the rate of formation leading to a loss of organic matrix and mineral content. </a:t>
            </a:r>
          </a:p>
          <a:p>
            <a:pPr>
              <a:buNone/>
            </a:pPr>
            <a:endParaRPr dirty="0" sz="3000" lang="en-US"/>
          </a:p>
          <a:p>
            <a:pPr>
              <a:buNone/>
            </a:pPr>
            <a:r>
              <a:rPr dirty="0" sz="3000" lang="en-US"/>
              <a:t>The bone then becomes brittle, fragile and fractures easily. </a:t>
            </a:r>
          </a:p>
          <a:p>
            <a:endParaRPr dirty="0" sz="3000" lang="en-US"/>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714" name="Content Placeholder 3"/>
          <p:cNvSpPr>
            <a:spLocks noGrp="1"/>
          </p:cNvSpPr>
          <p:nvPr>
            <p:ph idx="1"/>
          </p:nvPr>
        </p:nvSpPr>
        <p:spPr>
          <a:xfrm>
            <a:off x="609600" y="1489075"/>
            <a:ext cx="8001000" cy="4530725"/>
          </a:xfrm>
        </p:spPr>
        <p:txBody>
          <a:bodyPr/>
          <a:p>
            <a:r>
              <a:rPr b="1" dirty="0" sz="3000" lang="en-US"/>
              <a:t>The manifestations </a:t>
            </a:r>
            <a:r>
              <a:rPr dirty="0" sz="3000" lang="en-US"/>
              <a:t>include: </a:t>
            </a:r>
          </a:p>
          <a:p>
            <a:pPr>
              <a:buNone/>
            </a:pPr>
            <a:r>
              <a:rPr dirty="0" sz="3000" i="1" lang="en-US"/>
              <a:t>	pain and spontaneous fractures, loss of height overtime. It may also lead to </a:t>
            </a:r>
            <a:r>
              <a:rPr dirty="0" sz="3000" i="1" lang="en-US" err="1"/>
              <a:t>kyphosis</a:t>
            </a:r>
            <a:r>
              <a:rPr dirty="0" sz="3000" i="1" lang="en-US"/>
              <a:t>.</a:t>
            </a:r>
          </a:p>
          <a:p>
            <a:endParaRPr dirty="0" sz="3000" i="1" lang="en-US"/>
          </a:p>
          <a:p>
            <a:r>
              <a:rPr b="1" dirty="0" sz="3000" lang="en-US"/>
              <a:t>Pathophysiology</a:t>
            </a:r>
            <a:br>
              <a:rPr b="1" dirty="0" sz="3000" lang="en-US"/>
            </a:br>
            <a:r>
              <a:rPr dirty="0" sz="3000" lang="en-US"/>
              <a:t>There is rapid bone loss. This leads to thinning of the lamellar with deformity and later collapse. The bone may  easily fracture.</a:t>
            </a:r>
          </a:p>
          <a:p>
            <a:endParaRPr dirty="0" sz="3000" lang="en-US"/>
          </a:p>
          <a:p>
            <a:endParaRPr dirty="0" sz="3000" lang="en-US"/>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715" name="Rectangle 2"/>
          <p:cNvSpPr>
            <a:spLocks noChangeArrowheads="1"/>
          </p:cNvSpPr>
          <p:nvPr/>
        </p:nvSpPr>
        <p:spPr bwMode="auto">
          <a:xfrm>
            <a:off x="609600" y="149012"/>
            <a:ext cx="8077200" cy="1104900"/>
          </a:xfrm>
          <a:prstGeom prst="rect"/>
          <a:noFill/>
          <a:ln w="12700">
            <a:noFill/>
            <a:miter lim="800000"/>
            <a:headEnd/>
            <a:tailEnd/>
          </a:ln>
          <a:effectLst/>
        </p:spPr>
        <p:txBody>
          <a:bodyPr bIns="44450" lIns="90488" rIns="90488" tIns="44450" wrap="square">
            <a:spAutoFit/>
          </a:bodyPr>
          <a:p>
            <a:pPr algn="ctr" eaLnBrk="0" hangingPunct="0" indent="-228600" marL="228600">
              <a:spcBef>
                <a:spcPct val="20000"/>
              </a:spcBef>
            </a:pPr>
            <a:r>
              <a:rPr dirty="0" sz="3400" lang="en-US">
                <a:solidFill>
                  <a:schemeClr val="tx2"/>
                </a:solidFill>
                <a:latin typeface="+mj-lt"/>
              </a:rPr>
              <a:t>Normal &amp; Osteoporotic Bone Architecture</a:t>
            </a:r>
          </a:p>
        </p:txBody>
      </p:sp>
      <p:pic>
        <p:nvPicPr>
          <p:cNvPr id="2097164" name="Picture 7" descr="C:\WINDOWS\Desktop\Untitled-1.JPG"/>
          <p:cNvPicPr>
            <a:picLocks noChangeAspect="1" noChangeArrowheads="1"/>
          </p:cNvPicPr>
          <p:nvPr/>
        </p:nvPicPr>
        <p:blipFill>
          <a:blip xmlns:r="http://schemas.openxmlformats.org/officeDocument/2006/relationships" r:embed="rId1" cstate="print"/>
          <a:srcRect/>
          <a:stretch>
            <a:fillRect/>
          </a:stretch>
        </p:blipFill>
        <p:spPr bwMode="auto">
          <a:xfrm>
            <a:off x="609600" y="685800"/>
            <a:ext cx="4267200" cy="3886200"/>
          </a:xfrm>
          <a:prstGeom prst="rect"/>
          <a:noFill/>
        </p:spPr>
      </p:pic>
      <p:pic>
        <p:nvPicPr>
          <p:cNvPr id="2097165" name="Picture 8" descr="C:\WINDOWS\Desktop\Untitled-2.JPG"/>
          <p:cNvPicPr>
            <a:picLocks noChangeAspect="1" noChangeArrowheads="1"/>
          </p:cNvPicPr>
          <p:nvPr/>
        </p:nvPicPr>
        <p:blipFill>
          <a:blip xmlns:r="http://schemas.openxmlformats.org/officeDocument/2006/relationships" r:embed="rId2" cstate="print"/>
          <a:srcRect/>
          <a:stretch>
            <a:fillRect/>
          </a:stretch>
        </p:blipFill>
        <p:spPr bwMode="auto">
          <a:xfrm>
            <a:off x="4724400" y="685800"/>
            <a:ext cx="4191000" cy="3886200"/>
          </a:xfrm>
          <a:prstGeom prst="rect"/>
          <a:noFill/>
        </p:spPr>
      </p:pic>
      <p:sp>
        <p:nvSpPr>
          <p:cNvPr id="1048716" name="Content Placeholder 9"/>
          <p:cNvSpPr>
            <a:spLocks noGrp="1"/>
          </p:cNvSpPr>
          <p:nvPr>
            <p:ph idx="1"/>
          </p:nvPr>
        </p:nvSpPr>
        <p:spPr>
          <a:xfrm>
            <a:off x="609600" y="4460875"/>
            <a:ext cx="7772400" cy="1863725"/>
          </a:xfrm>
        </p:spPr>
        <p:txBody>
          <a:bodyPr/>
          <a:p>
            <a:r>
              <a:rPr b="1" dirty="0" lang="en-US"/>
              <a:t>Diagnosis: </a:t>
            </a:r>
          </a:p>
          <a:p>
            <a:pPr lvl="1"/>
            <a:r>
              <a:rPr dirty="0" lang="en-US" err="1"/>
              <a:t>Hx</a:t>
            </a:r>
            <a:r>
              <a:rPr dirty="0" lang="en-US"/>
              <a:t> and clinical features</a:t>
            </a:r>
          </a:p>
          <a:p>
            <a:pPr lvl="1"/>
            <a:r>
              <a:rPr dirty="0" lang="en-US"/>
              <a:t>X-ray</a:t>
            </a:r>
          </a:p>
          <a:p>
            <a:pPr lvl="1"/>
            <a:r>
              <a:rPr dirty="0" lang="en-US"/>
              <a:t>Quantitative US studies(QUS) of the heel</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716">
                                            <p:txEl>
                                              <p:pRg st="0" end="0"/>
                                            </p:txEl>
                                          </p:spTgt>
                                        </p:tgtEl>
                                        <p:attrNameLst>
                                          <p:attrName>style.visibility</p:attrName>
                                        </p:attrNameLst>
                                      </p:cBhvr>
                                      <p:to>
                                        <p:strVal val="visible"/>
                                      </p:to>
                                    </p:set>
                                    <p:animEffect transition="in" filter="blinds(horizontal)">
                                      <p:cBhvr>
                                        <p:cTn dur="2000" id="7"/>
                                        <p:tgtEl>
                                          <p:spTgt spid="1048716">
                                            <p:txEl>
                                              <p:pRg st="0" end="0"/>
                                            </p:txEl>
                                          </p:spTgt>
                                        </p:tgtEl>
                                      </p:cBhvr>
                                    </p:animEffect>
                                  </p:childTnLst>
                                </p:cTn>
                              </p:par>
                              <p:par>
                                <p:cTn fill="hold" id="8" nodeType="withEffect" presetClass="entr" presetID="3" presetSubtype="10">
                                  <p:stCondLst>
                                    <p:cond delay="0"/>
                                  </p:stCondLst>
                                  <p:childTnLst>
                                    <p:set>
                                      <p:cBhvr>
                                        <p:cTn dur="1" fill="hold" id="9">
                                          <p:stCondLst>
                                            <p:cond delay="0"/>
                                          </p:stCondLst>
                                        </p:cTn>
                                        <p:tgtEl>
                                          <p:spTgt spid="1048716">
                                            <p:txEl>
                                              <p:pRg st="1" end="1"/>
                                            </p:txEl>
                                          </p:spTgt>
                                        </p:tgtEl>
                                        <p:attrNameLst>
                                          <p:attrName>style.visibility</p:attrName>
                                        </p:attrNameLst>
                                      </p:cBhvr>
                                      <p:to>
                                        <p:strVal val="visible"/>
                                      </p:to>
                                    </p:set>
                                    <p:animEffect transition="in" filter="blinds(horizontal)">
                                      <p:cBhvr>
                                        <p:cTn dur="2000" id="10"/>
                                        <p:tgtEl>
                                          <p:spTgt spid="1048716">
                                            <p:txEl>
                                              <p:pRg st="1" end="1"/>
                                            </p:txEl>
                                          </p:spTgt>
                                        </p:tgtEl>
                                      </p:cBhvr>
                                    </p:animEffect>
                                  </p:childTnLst>
                                </p:cTn>
                              </p:par>
                              <p:par>
                                <p:cTn fill="hold" id="11" nodeType="withEffect" presetClass="entr" presetID="3" presetSubtype="10">
                                  <p:stCondLst>
                                    <p:cond delay="0"/>
                                  </p:stCondLst>
                                  <p:childTnLst>
                                    <p:set>
                                      <p:cBhvr>
                                        <p:cTn dur="1" fill="hold" id="12">
                                          <p:stCondLst>
                                            <p:cond delay="0"/>
                                          </p:stCondLst>
                                        </p:cTn>
                                        <p:tgtEl>
                                          <p:spTgt spid="1048716">
                                            <p:txEl>
                                              <p:pRg st="2" end="2"/>
                                            </p:txEl>
                                          </p:spTgt>
                                        </p:tgtEl>
                                        <p:attrNameLst>
                                          <p:attrName>style.visibility</p:attrName>
                                        </p:attrNameLst>
                                      </p:cBhvr>
                                      <p:to>
                                        <p:strVal val="visible"/>
                                      </p:to>
                                    </p:set>
                                    <p:animEffect transition="in" filter="blinds(horizontal)">
                                      <p:cBhvr>
                                        <p:cTn dur="2000" id="13"/>
                                        <p:tgtEl>
                                          <p:spTgt spid="1048716">
                                            <p:txEl>
                                              <p:pRg st="2" end="2"/>
                                            </p:txEl>
                                          </p:spTgt>
                                        </p:tgtEl>
                                      </p:cBhvr>
                                    </p:animEffect>
                                  </p:childTnLst>
                                </p:cTn>
                              </p:par>
                              <p:par>
                                <p:cTn fill="hold" id="14" nodeType="withEffect" presetClass="entr" presetID="3" presetSubtype="10">
                                  <p:stCondLst>
                                    <p:cond delay="0"/>
                                  </p:stCondLst>
                                  <p:childTnLst>
                                    <p:set>
                                      <p:cBhvr>
                                        <p:cTn dur="1" fill="hold" id="15">
                                          <p:stCondLst>
                                            <p:cond delay="0"/>
                                          </p:stCondLst>
                                        </p:cTn>
                                        <p:tgtEl>
                                          <p:spTgt spid="1048716">
                                            <p:txEl>
                                              <p:pRg st="3" end="3"/>
                                            </p:txEl>
                                          </p:spTgt>
                                        </p:tgtEl>
                                        <p:attrNameLst>
                                          <p:attrName>style.visibility</p:attrName>
                                        </p:attrNameLst>
                                      </p:cBhvr>
                                      <p:to>
                                        <p:strVal val="visible"/>
                                      </p:to>
                                    </p:set>
                                    <p:animEffect transition="in" filter="blinds(horizontal)">
                                      <p:cBhvr>
                                        <p:cTn dur="2000" id="16"/>
                                        <p:tgtEl>
                                          <p:spTgt spid="10487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717" name="Title 1"/>
          <p:cNvSpPr>
            <a:spLocks noGrp="1"/>
          </p:cNvSpPr>
          <p:nvPr>
            <p:ph type="title"/>
          </p:nvPr>
        </p:nvSpPr>
        <p:spPr>
          <a:xfrm>
            <a:off x="838200" y="685800"/>
            <a:ext cx="8229600" cy="609600"/>
          </a:xfrm>
          <a:noFill/>
        </p:spPr>
        <p:style>
          <a:lnRef idx="0">
            <a:schemeClr val="accent2"/>
          </a:lnRef>
          <a:fillRef idx="3">
            <a:schemeClr val="accent2"/>
          </a:fillRef>
          <a:effectRef idx="3">
            <a:schemeClr val="accent2"/>
          </a:effectRef>
          <a:fontRef idx="minor">
            <a:schemeClr val="lt1"/>
          </a:fontRef>
        </p:style>
        <p:txBody>
          <a:bodyPr>
            <a:normAutofit fontScale="90000"/>
          </a:bodyPr>
          <a:p>
            <a:r>
              <a:rPr dirty="0" i="1" lang="en-US">
                <a:solidFill>
                  <a:schemeClr val="tx2"/>
                </a:solidFill>
                <a:latin typeface="+mj-lt"/>
              </a:rPr>
              <a:t>Risk factors</a:t>
            </a:r>
          </a:p>
        </p:txBody>
      </p:sp>
      <p:sp>
        <p:nvSpPr>
          <p:cNvPr id="1048718" name="Content Placeholder 2"/>
          <p:cNvSpPr>
            <a:spLocks noGrp="1"/>
          </p:cNvSpPr>
          <p:nvPr>
            <p:ph idx="1"/>
          </p:nvPr>
        </p:nvSpPr>
        <p:spPr>
          <a:xfrm>
            <a:off x="228600" y="1676400"/>
            <a:ext cx="8915400" cy="4876800"/>
          </a:xfrm>
        </p:spPr>
        <p:txBody>
          <a:bodyPr>
            <a:normAutofit fontScale="92857" lnSpcReduction="10000"/>
          </a:bodyPr>
          <a:p>
            <a:pPr>
              <a:buFont typeface="Arial" pitchFamily="34" charset="0"/>
              <a:buChar char="•"/>
            </a:pPr>
            <a:r>
              <a:rPr dirty="0" lang="en-US"/>
              <a:t>Genetics: Female, Caucasian, or Asian</a:t>
            </a:r>
          </a:p>
          <a:p>
            <a:pPr>
              <a:buFont typeface="Arial" pitchFamily="34" charset="0"/>
              <a:buChar char="•"/>
            </a:pPr>
            <a:r>
              <a:rPr dirty="0" lang="en-US"/>
              <a:t>Low weight and body mass index/obesity</a:t>
            </a:r>
          </a:p>
          <a:p>
            <a:pPr>
              <a:buFont typeface="Arial" pitchFamily="34" charset="0"/>
              <a:buChar char="•"/>
            </a:pPr>
            <a:r>
              <a:rPr dirty="0" lang="en-US"/>
              <a:t>Estrogen deficiency or menopause</a:t>
            </a:r>
          </a:p>
          <a:p>
            <a:pPr>
              <a:buFont typeface="Arial" pitchFamily="34" charset="0"/>
              <a:buChar char="•"/>
            </a:pPr>
            <a:r>
              <a:rPr dirty="0" lang="en-US"/>
              <a:t>Contributing, coexisting medical conditions (e.g., celiac </a:t>
            </a:r>
            <a:r>
              <a:rPr dirty="0" lang="en-US" smtClean="0"/>
              <a:t>disease</a:t>
            </a:r>
            <a:r>
              <a:rPr dirty="0" lang="en-US"/>
              <a:t> Celiac </a:t>
            </a:r>
            <a:r>
              <a:rPr dirty="0" lang="en-US" smtClean="0"/>
              <a:t>disease - a </a:t>
            </a:r>
            <a:r>
              <a:rPr dirty="0" lang="en-US"/>
              <a:t>disorder in which eating gluten triggers an immune response in the body, causing inflammation and damage to the small </a:t>
            </a:r>
            <a:r>
              <a:rPr dirty="0" lang="en-US" smtClean="0"/>
              <a:t>intestine) </a:t>
            </a:r>
            <a:r>
              <a:rPr dirty="0" lang="en-US"/>
              <a:t>and medications (e.g., corticosteroids, antiseizure medications)</a:t>
            </a:r>
          </a:p>
          <a:p>
            <a:pPr>
              <a:buFont typeface="Arial" pitchFamily="34" charset="0"/>
              <a:buChar char="•"/>
            </a:pPr>
            <a:r>
              <a:rPr dirty="0" lang="en-US"/>
              <a:t>Diets low in calcium and vitamin D</a:t>
            </a:r>
          </a:p>
          <a:p>
            <a:pPr>
              <a:buFont typeface="Arial" pitchFamily="34" charset="0"/>
              <a:buChar char="•"/>
            </a:pPr>
            <a:r>
              <a:rPr dirty="0" lang="en-US"/>
              <a:t>Cigarette smoking, use of alcohol and/or caffeine</a:t>
            </a:r>
          </a:p>
          <a:p>
            <a:pPr>
              <a:buFont typeface="Arial" pitchFamily="34" charset="0"/>
              <a:buChar char="•"/>
            </a:pPr>
            <a:r>
              <a:rPr dirty="0" lang="en-US"/>
              <a:t>Lack of weight-bearing exercise</a:t>
            </a:r>
          </a:p>
          <a:p>
            <a:pPr>
              <a:buNone/>
            </a:pPr>
            <a:endParaRPr dirty="0" lang="en-US"/>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5" presetSubtype="0">
                                  <p:stCondLst>
                                    <p:cond delay="0"/>
                                  </p:stCondLst>
                                  <p:iterate type="lt">
                                    <p:tmPct val="10000"/>
                                  </p:iterate>
                                  <p:childTnLst>
                                    <p:set>
                                      <p:cBhvr>
                                        <p:cTn dur="1" fill="hold" id="6">
                                          <p:stCondLst>
                                            <p:cond delay="0"/>
                                          </p:stCondLst>
                                        </p:cTn>
                                        <p:tgtEl>
                                          <p:spTgt spid="1048718">
                                            <p:txEl>
                                              <p:pRg st="0" end="0"/>
                                            </p:txEl>
                                          </p:spTgt>
                                        </p:tgtEl>
                                        <p:attrNameLst>
                                          <p:attrName>style.visibility</p:attrName>
                                        </p:attrNameLst>
                                      </p:cBhvr>
                                      <p:to>
                                        <p:strVal val="visible"/>
                                      </p:to>
                                    </p:set>
                                    <p:animEffect transition="in" filter="fade">
                                      <p:cBhvr>
                                        <p:cTn dur="1000" id="7"/>
                                        <p:tgtEl>
                                          <p:spTgt spid="1048718">
                                            <p:txEl>
                                              <p:pRg st="0" end="0"/>
                                            </p:txEl>
                                          </p:spTgt>
                                        </p:tgtEl>
                                      </p:cBhvr>
                                    </p:animEffect>
                                    <p:anim calcmode="lin" valueType="num">
                                      <p:cBhvr>
                                        <p:cTn dur="1000" fill="hold" id="8"/>
                                        <p:tgtEl>
                                          <p:spTgt spid="1048718">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9"/>
                                        <p:tgtEl>
                                          <p:spTgt spid="1048718">
                                            <p:txEl>
                                              <p:pRg st="0" end="0"/>
                                            </p:txEl>
                                          </p:spTgt>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0"/>
                                  </p:stCondLst>
                                  <p:iterate type="lt">
                                    <p:tmPct val="10000"/>
                                  </p:iterate>
                                  <p:childTnLst>
                                    <p:set>
                                      <p:cBhvr>
                                        <p:cTn dur="1" fill="hold" id="11">
                                          <p:stCondLst>
                                            <p:cond delay="0"/>
                                          </p:stCondLst>
                                        </p:cTn>
                                        <p:tgtEl>
                                          <p:spTgt spid="1048718">
                                            <p:txEl>
                                              <p:pRg st="1" end="1"/>
                                            </p:txEl>
                                          </p:spTgt>
                                        </p:tgtEl>
                                        <p:attrNameLst>
                                          <p:attrName>style.visibility</p:attrName>
                                        </p:attrNameLst>
                                      </p:cBhvr>
                                      <p:to>
                                        <p:strVal val="visible"/>
                                      </p:to>
                                    </p:set>
                                    <p:animEffect transition="in" filter="fade">
                                      <p:cBhvr>
                                        <p:cTn dur="1000" id="12"/>
                                        <p:tgtEl>
                                          <p:spTgt spid="1048718">
                                            <p:txEl>
                                              <p:pRg st="1" end="1"/>
                                            </p:txEl>
                                          </p:spTgt>
                                        </p:tgtEl>
                                      </p:cBhvr>
                                    </p:animEffect>
                                    <p:anim calcmode="lin" valueType="num">
                                      <p:cBhvr>
                                        <p:cTn dur="1000" fill="hold" id="13"/>
                                        <p:tgtEl>
                                          <p:spTgt spid="1048718">
                                            <p:txEl>
                                              <p:pRg st="1" end="1"/>
                                            </p:txEl>
                                          </p:spTgt>
                                        </p:tgtEl>
                                        <p:attrNameLst>
                                          <p:attrName>ppt_w</p:attrName>
                                        </p:attrNameLst>
                                      </p:cBhvr>
                                      <p:tavLst>
                                        <p:tav fmla="#ppt_w*sin(2.5*pi*$)" tm="0">
                                          <p:val>
                                            <p:fltVal val="0.0"/>
                                          </p:val>
                                        </p:tav>
                                        <p:tav tm="100000">
                                          <p:val>
                                            <p:fltVal val="1.0"/>
                                          </p:val>
                                        </p:tav>
                                      </p:tavLst>
                                    </p:anim>
                                    <p:anim calcmode="lin" valueType="num">
                                      <p:cBhvr>
                                        <p:cTn dur="1000" fill="hold" id="14"/>
                                        <p:tgtEl>
                                          <p:spTgt spid="1048718">
                                            <p:txEl>
                                              <p:pRg st="1" end="1"/>
                                            </p:txEl>
                                          </p:spTgt>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0"/>
                                  </p:stCondLst>
                                  <p:iterate type="lt">
                                    <p:tmPct val="10000"/>
                                  </p:iterate>
                                  <p:childTnLst>
                                    <p:set>
                                      <p:cBhvr>
                                        <p:cTn dur="1" fill="hold" id="16">
                                          <p:stCondLst>
                                            <p:cond delay="0"/>
                                          </p:stCondLst>
                                        </p:cTn>
                                        <p:tgtEl>
                                          <p:spTgt spid="1048718">
                                            <p:txEl>
                                              <p:pRg st="2" end="2"/>
                                            </p:txEl>
                                          </p:spTgt>
                                        </p:tgtEl>
                                        <p:attrNameLst>
                                          <p:attrName>style.visibility</p:attrName>
                                        </p:attrNameLst>
                                      </p:cBhvr>
                                      <p:to>
                                        <p:strVal val="visible"/>
                                      </p:to>
                                    </p:set>
                                    <p:animEffect transition="in" filter="fade">
                                      <p:cBhvr>
                                        <p:cTn dur="1000" id="17"/>
                                        <p:tgtEl>
                                          <p:spTgt spid="1048718">
                                            <p:txEl>
                                              <p:pRg st="2" end="2"/>
                                            </p:txEl>
                                          </p:spTgt>
                                        </p:tgtEl>
                                      </p:cBhvr>
                                    </p:animEffect>
                                    <p:anim calcmode="lin" valueType="num">
                                      <p:cBhvr>
                                        <p:cTn dur="1000" fill="hold" id="18"/>
                                        <p:tgtEl>
                                          <p:spTgt spid="1048718">
                                            <p:txEl>
                                              <p:pRg st="2" end="2"/>
                                            </p:txEl>
                                          </p:spTgt>
                                        </p:tgtEl>
                                        <p:attrNameLst>
                                          <p:attrName>ppt_w</p:attrName>
                                        </p:attrNameLst>
                                      </p:cBhvr>
                                      <p:tavLst>
                                        <p:tav fmla="#ppt_w*sin(2.5*pi*$)" tm="0">
                                          <p:val>
                                            <p:fltVal val="0.0"/>
                                          </p:val>
                                        </p:tav>
                                        <p:tav tm="100000">
                                          <p:val>
                                            <p:fltVal val="1.0"/>
                                          </p:val>
                                        </p:tav>
                                      </p:tavLst>
                                    </p:anim>
                                    <p:anim calcmode="lin" valueType="num">
                                      <p:cBhvr>
                                        <p:cTn dur="1000" fill="hold" id="19"/>
                                        <p:tgtEl>
                                          <p:spTgt spid="1048718">
                                            <p:txEl>
                                              <p:pRg st="2" end="2"/>
                                            </p:txEl>
                                          </p:spTgt>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0"/>
                                  </p:stCondLst>
                                  <p:iterate type="lt">
                                    <p:tmPct val="10000"/>
                                  </p:iterate>
                                  <p:childTnLst>
                                    <p:set>
                                      <p:cBhvr>
                                        <p:cTn dur="1" fill="hold" id="21">
                                          <p:stCondLst>
                                            <p:cond delay="0"/>
                                          </p:stCondLst>
                                        </p:cTn>
                                        <p:tgtEl>
                                          <p:spTgt spid="1048718">
                                            <p:txEl>
                                              <p:pRg st="3" end="3"/>
                                            </p:txEl>
                                          </p:spTgt>
                                        </p:tgtEl>
                                        <p:attrNameLst>
                                          <p:attrName>style.visibility</p:attrName>
                                        </p:attrNameLst>
                                      </p:cBhvr>
                                      <p:to>
                                        <p:strVal val="visible"/>
                                      </p:to>
                                    </p:set>
                                    <p:animEffect transition="in" filter="fade">
                                      <p:cBhvr>
                                        <p:cTn dur="1000" id="22"/>
                                        <p:tgtEl>
                                          <p:spTgt spid="1048718">
                                            <p:txEl>
                                              <p:pRg st="3" end="3"/>
                                            </p:txEl>
                                          </p:spTgt>
                                        </p:tgtEl>
                                      </p:cBhvr>
                                    </p:animEffect>
                                    <p:anim calcmode="lin" valueType="num">
                                      <p:cBhvr>
                                        <p:cTn dur="1000" fill="hold" id="23"/>
                                        <p:tgtEl>
                                          <p:spTgt spid="1048718">
                                            <p:txEl>
                                              <p:pRg st="3" end="3"/>
                                            </p:txEl>
                                          </p:spTgt>
                                        </p:tgtEl>
                                        <p:attrNameLst>
                                          <p:attrName>ppt_w</p:attrName>
                                        </p:attrNameLst>
                                      </p:cBhvr>
                                      <p:tavLst>
                                        <p:tav fmla="#ppt_w*sin(2.5*pi*$)" tm="0">
                                          <p:val>
                                            <p:fltVal val="0.0"/>
                                          </p:val>
                                        </p:tav>
                                        <p:tav tm="100000">
                                          <p:val>
                                            <p:fltVal val="1.0"/>
                                          </p:val>
                                        </p:tav>
                                      </p:tavLst>
                                    </p:anim>
                                    <p:anim calcmode="lin" valueType="num">
                                      <p:cBhvr>
                                        <p:cTn dur="1000" fill="hold" id="24"/>
                                        <p:tgtEl>
                                          <p:spTgt spid="1048718">
                                            <p:txEl>
                                              <p:pRg st="3" end="3"/>
                                            </p:txEl>
                                          </p:spTgt>
                                        </p:tgtEl>
                                        <p:attrNameLst>
                                          <p:attrName>ppt_h</p:attrName>
                                        </p:attrNameLst>
                                      </p:cBhvr>
                                      <p:tavLst>
                                        <p:tav tm="0">
                                          <p:val>
                                            <p:strVal val="#ppt_h"/>
                                          </p:val>
                                        </p:tav>
                                        <p:tav tm="100000">
                                          <p:val>
                                            <p:strVal val="#ppt_h"/>
                                          </p:val>
                                        </p:tav>
                                      </p:tavLst>
                                    </p:anim>
                                  </p:childTnLst>
                                </p:cTn>
                              </p:par>
                              <p:par>
                                <p:cTn fill="hold" id="25" nodeType="withEffect" presetClass="entr" presetID="45" presetSubtype="0">
                                  <p:stCondLst>
                                    <p:cond delay="0"/>
                                  </p:stCondLst>
                                  <p:iterate type="lt">
                                    <p:tmPct val="10000"/>
                                  </p:iterate>
                                  <p:childTnLst>
                                    <p:set>
                                      <p:cBhvr>
                                        <p:cTn dur="1" fill="hold" id="26">
                                          <p:stCondLst>
                                            <p:cond delay="0"/>
                                          </p:stCondLst>
                                        </p:cTn>
                                        <p:tgtEl>
                                          <p:spTgt spid="1048718">
                                            <p:txEl>
                                              <p:pRg st="4" end="4"/>
                                            </p:txEl>
                                          </p:spTgt>
                                        </p:tgtEl>
                                        <p:attrNameLst>
                                          <p:attrName>style.visibility</p:attrName>
                                        </p:attrNameLst>
                                      </p:cBhvr>
                                      <p:to>
                                        <p:strVal val="visible"/>
                                      </p:to>
                                    </p:set>
                                    <p:animEffect transition="in" filter="fade">
                                      <p:cBhvr>
                                        <p:cTn dur="1000" id="27"/>
                                        <p:tgtEl>
                                          <p:spTgt spid="1048718">
                                            <p:txEl>
                                              <p:pRg st="4" end="4"/>
                                            </p:txEl>
                                          </p:spTgt>
                                        </p:tgtEl>
                                      </p:cBhvr>
                                    </p:animEffect>
                                    <p:anim calcmode="lin" valueType="num">
                                      <p:cBhvr>
                                        <p:cTn dur="1000" fill="hold" id="28"/>
                                        <p:tgtEl>
                                          <p:spTgt spid="1048718">
                                            <p:txEl>
                                              <p:pRg st="4" end="4"/>
                                            </p:txEl>
                                          </p:spTgt>
                                        </p:tgtEl>
                                        <p:attrNameLst>
                                          <p:attrName>ppt_w</p:attrName>
                                        </p:attrNameLst>
                                      </p:cBhvr>
                                      <p:tavLst>
                                        <p:tav fmla="#ppt_w*sin(2.5*pi*$)" tm="0">
                                          <p:val>
                                            <p:fltVal val="0.0"/>
                                          </p:val>
                                        </p:tav>
                                        <p:tav tm="100000">
                                          <p:val>
                                            <p:fltVal val="1.0"/>
                                          </p:val>
                                        </p:tav>
                                      </p:tavLst>
                                    </p:anim>
                                    <p:anim calcmode="lin" valueType="num">
                                      <p:cBhvr>
                                        <p:cTn dur="1000" fill="hold" id="29"/>
                                        <p:tgtEl>
                                          <p:spTgt spid="1048718">
                                            <p:txEl>
                                              <p:pRg st="4" end="4"/>
                                            </p:txEl>
                                          </p:spTgt>
                                        </p:tgtEl>
                                        <p:attrNameLst>
                                          <p:attrName>ppt_h</p:attrName>
                                        </p:attrNameLst>
                                      </p:cBhvr>
                                      <p:tavLst>
                                        <p:tav tm="0">
                                          <p:val>
                                            <p:strVal val="#ppt_h"/>
                                          </p:val>
                                        </p:tav>
                                        <p:tav tm="100000">
                                          <p:val>
                                            <p:strVal val="#ppt_h"/>
                                          </p:val>
                                        </p:tav>
                                      </p:tavLst>
                                    </p:anim>
                                  </p:childTnLst>
                                </p:cTn>
                              </p:par>
                              <p:par>
                                <p:cTn fill="hold" id="30" nodeType="withEffect" presetClass="entr" presetID="45" presetSubtype="0">
                                  <p:stCondLst>
                                    <p:cond delay="0"/>
                                  </p:stCondLst>
                                  <p:iterate type="lt">
                                    <p:tmPct val="10000"/>
                                  </p:iterate>
                                  <p:childTnLst>
                                    <p:set>
                                      <p:cBhvr>
                                        <p:cTn dur="1" fill="hold" id="31">
                                          <p:stCondLst>
                                            <p:cond delay="0"/>
                                          </p:stCondLst>
                                        </p:cTn>
                                        <p:tgtEl>
                                          <p:spTgt spid="1048718">
                                            <p:txEl>
                                              <p:pRg st="5" end="5"/>
                                            </p:txEl>
                                          </p:spTgt>
                                        </p:tgtEl>
                                        <p:attrNameLst>
                                          <p:attrName>style.visibility</p:attrName>
                                        </p:attrNameLst>
                                      </p:cBhvr>
                                      <p:to>
                                        <p:strVal val="visible"/>
                                      </p:to>
                                    </p:set>
                                    <p:animEffect transition="in" filter="fade">
                                      <p:cBhvr>
                                        <p:cTn dur="1000" id="32"/>
                                        <p:tgtEl>
                                          <p:spTgt spid="1048718">
                                            <p:txEl>
                                              <p:pRg st="5" end="5"/>
                                            </p:txEl>
                                          </p:spTgt>
                                        </p:tgtEl>
                                      </p:cBhvr>
                                    </p:animEffect>
                                    <p:anim calcmode="lin" valueType="num">
                                      <p:cBhvr>
                                        <p:cTn dur="1000" fill="hold" id="33"/>
                                        <p:tgtEl>
                                          <p:spTgt spid="1048718">
                                            <p:txEl>
                                              <p:pRg st="5" end="5"/>
                                            </p:txEl>
                                          </p:spTgt>
                                        </p:tgtEl>
                                        <p:attrNameLst>
                                          <p:attrName>ppt_w</p:attrName>
                                        </p:attrNameLst>
                                      </p:cBhvr>
                                      <p:tavLst>
                                        <p:tav fmla="#ppt_w*sin(2.5*pi*$)" tm="0">
                                          <p:val>
                                            <p:fltVal val="0.0"/>
                                          </p:val>
                                        </p:tav>
                                        <p:tav tm="100000">
                                          <p:val>
                                            <p:fltVal val="1.0"/>
                                          </p:val>
                                        </p:tav>
                                      </p:tavLst>
                                    </p:anim>
                                    <p:anim calcmode="lin" valueType="num">
                                      <p:cBhvr>
                                        <p:cTn dur="1000" fill="hold" id="34"/>
                                        <p:tgtEl>
                                          <p:spTgt spid="1048718">
                                            <p:txEl>
                                              <p:pRg st="5" end="5"/>
                                            </p:txEl>
                                          </p:spTgt>
                                        </p:tgtEl>
                                        <p:attrNameLst>
                                          <p:attrName>ppt_h</p:attrName>
                                        </p:attrNameLst>
                                      </p:cBhvr>
                                      <p:tavLst>
                                        <p:tav tm="0">
                                          <p:val>
                                            <p:strVal val="#ppt_h"/>
                                          </p:val>
                                        </p:tav>
                                        <p:tav tm="100000">
                                          <p:val>
                                            <p:strVal val="#ppt_h"/>
                                          </p:val>
                                        </p:tav>
                                      </p:tavLst>
                                    </p:anim>
                                  </p:childTnLst>
                                </p:cTn>
                              </p:par>
                              <p:par>
                                <p:cTn fill="hold" id="35" nodeType="withEffect" presetClass="entr" presetID="45" presetSubtype="0">
                                  <p:stCondLst>
                                    <p:cond delay="0"/>
                                  </p:stCondLst>
                                  <p:iterate type="lt">
                                    <p:tmPct val="10000"/>
                                  </p:iterate>
                                  <p:childTnLst>
                                    <p:set>
                                      <p:cBhvr>
                                        <p:cTn dur="1" fill="hold" id="36">
                                          <p:stCondLst>
                                            <p:cond delay="0"/>
                                          </p:stCondLst>
                                        </p:cTn>
                                        <p:tgtEl>
                                          <p:spTgt spid="1048718">
                                            <p:txEl>
                                              <p:pRg st="6" end="6"/>
                                            </p:txEl>
                                          </p:spTgt>
                                        </p:tgtEl>
                                        <p:attrNameLst>
                                          <p:attrName>style.visibility</p:attrName>
                                        </p:attrNameLst>
                                      </p:cBhvr>
                                      <p:to>
                                        <p:strVal val="visible"/>
                                      </p:to>
                                    </p:set>
                                    <p:animEffect transition="in" filter="fade">
                                      <p:cBhvr>
                                        <p:cTn dur="1000" id="37"/>
                                        <p:tgtEl>
                                          <p:spTgt spid="1048718">
                                            <p:txEl>
                                              <p:pRg st="6" end="6"/>
                                            </p:txEl>
                                          </p:spTgt>
                                        </p:tgtEl>
                                      </p:cBhvr>
                                    </p:animEffect>
                                    <p:anim calcmode="lin" valueType="num">
                                      <p:cBhvr>
                                        <p:cTn dur="1000" fill="hold" id="38"/>
                                        <p:tgtEl>
                                          <p:spTgt spid="1048718">
                                            <p:txEl>
                                              <p:pRg st="6" end="6"/>
                                            </p:txEl>
                                          </p:spTgt>
                                        </p:tgtEl>
                                        <p:attrNameLst>
                                          <p:attrName>ppt_w</p:attrName>
                                        </p:attrNameLst>
                                      </p:cBhvr>
                                      <p:tavLst>
                                        <p:tav fmla="#ppt_w*sin(2.5*pi*$)" tm="0">
                                          <p:val>
                                            <p:fltVal val="0.0"/>
                                          </p:val>
                                        </p:tav>
                                        <p:tav tm="100000">
                                          <p:val>
                                            <p:fltVal val="1.0"/>
                                          </p:val>
                                        </p:tav>
                                      </p:tavLst>
                                    </p:anim>
                                    <p:anim calcmode="lin" valueType="num">
                                      <p:cBhvr>
                                        <p:cTn dur="1000" fill="hold" id="39"/>
                                        <p:tgtEl>
                                          <p:spTgt spid="104871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719" name="Title 1"/>
          <p:cNvSpPr>
            <a:spLocks noGrp="1"/>
          </p:cNvSpPr>
          <p:nvPr>
            <p:ph type="title"/>
          </p:nvPr>
        </p:nvSpPr>
        <p:spPr/>
        <p:txBody>
          <a:bodyPr/>
          <a:p>
            <a:r>
              <a:rPr dirty="0" sz="3600" lang="en-US"/>
              <a:t>Loss of bone mass with age(female)</a:t>
            </a:r>
          </a:p>
        </p:txBody>
      </p:sp>
      <p:sp>
        <p:nvSpPr>
          <p:cNvPr id="1048720" name="Content Placeholder 2"/>
          <p:cNvSpPr>
            <a:spLocks noGrp="1"/>
          </p:cNvSpPr>
          <p:nvPr>
            <p:ph idx="1"/>
          </p:nvPr>
        </p:nvSpPr>
        <p:spPr/>
        <p:txBody>
          <a:bodyPr/>
          <a:p>
            <a:endParaRPr lang="en-US"/>
          </a:p>
        </p:txBody>
      </p:sp>
      <p:pic>
        <p:nvPicPr>
          <p:cNvPr id="2097166" name="Picture 2"/>
          <p:cNvPicPr>
            <a:picLocks noChangeAspect="1" noChangeArrowheads="1"/>
          </p:cNvPicPr>
          <p:nvPr/>
        </p:nvPicPr>
        <p:blipFill>
          <a:blip xmlns:r="http://schemas.openxmlformats.org/officeDocument/2006/relationships" r:embed="rId1" cstate="print"/>
          <a:srcRect/>
          <a:stretch>
            <a:fillRect/>
          </a:stretch>
        </p:blipFill>
        <p:spPr bwMode="auto">
          <a:xfrm>
            <a:off x="838200" y="1524000"/>
            <a:ext cx="7086600" cy="5257800"/>
          </a:xfrm>
          <a:prstGeom prst="rect"/>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721" name="Title 1"/>
          <p:cNvSpPr>
            <a:spLocks noGrp="1"/>
          </p:cNvSpPr>
          <p:nvPr>
            <p:ph type="title"/>
          </p:nvPr>
        </p:nvSpPr>
        <p:spPr>
          <a:xfrm>
            <a:off x="685800" y="609600"/>
            <a:ext cx="8229600" cy="838200"/>
          </a:xfrm>
        </p:spPr>
        <p:txBody>
          <a:bodyPr>
            <a:normAutofit/>
          </a:bodyPr>
          <a:p>
            <a:r>
              <a:rPr dirty="0" sz="3800" i="1" lang="en-US">
                <a:solidFill>
                  <a:schemeClr val="tx1"/>
                </a:solidFill>
              </a:rPr>
              <a:t>Management</a:t>
            </a:r>
          </a:p>
        </p:txBody>
      </p:sp>
      <p:sp>
        <p:nvSpPr>
          <p:cNvPr id="1048722" name="Content Placeholder 2"/>
          <p:cNvSpPr>
            <a:spLocks noGrp="1"/>
          </p:cNvSpPr>
          <p:nvPr>
            <p:ph idx="1"/>
          </p:nvPr>
        </p:nvSpPr>
        <p:spPr>
          <a:xfrm>
            <a:off x="533400" y="1524000"/>
            <a:ext cx="8077200" cy="4800600"/>
          </a:xfrm>
        </p:spPr>
        <p:txBody>
          <a:bodyPr>
            <a:normAutofit/>
          </a:bodyPr>
          <a:p>
            <a:r>
              <a:rPr dirty="0" sz="3000" lang="en-US"/>
              <a:t>Prevention: early administration of calcium supplements, vitamin D, Fluoride to encourage bone strengthening.</a:t>
            </a:r>
          </a:p>
          <a:p>
            <a:r>
              <a:rPr dirty="0" sz="3000" lang="en-US"/>
              <a:t>Give health messages about risk factors. </a:t>
            </a:r>
          </a:p>
          <a:p>
            <a:r>
              <a:rPr dirty="0" sz="3000" lang="en-US"/>
              <a:t>Hormone replacement therapy.</a:t>
            </a:r>
          </a:p>
          <a:p>
            <a:r>
              <a:rPr dirty="0" sz="3000" lang="en-US"/>
              <a:t>Pharmacotherapy: e.g. </a:t>
            </a:r>
            <a:r>
              <a:rPr dirty="0" sz="3000" lang="en-US" err="1"/>
              <a:t>etidionate</a:t>
            </a:r>
            <a:r>
              <a:rPr dirty="0" sz="3000" lang="en-US"/>
              <a:t> disodium, </a:t>
            </a:r>
            <a:r>
              <a:rPr dirty="0" sz="3000" lang="en-US" err="1"/>
              <a:t>calcitonin</a:t>
            </a:r>
            <a:r>
              <a:rPr dirty="0" sz="3000" lang="en-US"/>
              <a:t> (</a:t>
            </a:r>
            <a:r>
              <a:rPr dirty="0" sz="3000" lang="en-US" err="1"/>
              <a:t>Calcimar</a:t>
            </a:r>
            <a:r>
              <a:rPr dirty="0" sz="3000" lang="en-US"/>
              <a:t>) to decrease bone loss and increase strength</a:t>
            </a:r>
          </a:p>
          <a:p>
            <a:r>
              <a:rPr dirty="0" sz="3000" lang="en-US"/>
              <a:t>Surgical intervention of fractures</a:t>
            </a: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723" name="Title 1"/>
          <p:cNvSpPr>
            <a:spLocks noGrp="1"/>
          </p:cNvSpPr>
          <p:nvPr>
            <p:ph type="title"/>
          </p:nvPr>
        </p:nvSpPr>
        <p:spPr/>
        <p:txBody>
          <a:bodyPr/>
          <a:p>
            <a:r>
              <a:rPr dirty="0" sz="3200" i="1" lang="en-US"/>
              <a:t>Cont’d…</a:t>
            </a:r>
          </a:p>
        </p:txBody>
      </p:sp>
      <p:sp>
        <p:nvSpPr>
          <p:cNvPr id="1048724" name="Content Placeholder 2"/>
          <p:cNvSpPr>
            <a:spLocks noGrp="1"/>
          </p:cNvSpPr>
          <p:nvPr>
            <p:ph idx="1"/>
          </p:nvPr>
        </p:nvSpPr>
        <p:spPr>
          <a:xfrm>
            <a:off x="685800" y="1600200"/>
            <a:ext cx="7924800" cy="4530725"/>
          </a:xfrm>
        </p:spPr>
        <p:txBody>
          <a:bodyPr/>
          <a:p>
            <a:r>
              <a:rPr dirty="0" lang="en-US"/>
              <a:t>Nutrition and lifestyle changes</a:t>
            </a:r>
          </a:p>
          <a:p>
            <a:endParaRPr dirty="0" lang="en-US"/>
          </a:p>
        </p:txBody>
      </p:sp>
      <p:pic>
        <p:nvPicPr>
          <p:cNvPr id="2097167" name="Picture 3"/>
          <p:cNvPicPr>
            <a:picLocks noChangeAspect="1" noChangeArrowheads="1"/>
          </p:cNvPicPr>
          <p:nvPr/>
        </p:nvPicPr>
        <p:blipFill>
          <a:blip xmlns:r="http://schemas.openxmlformats.org/officeDocument/2006/relationships" r:embed="rId1" cstate="print"/>
          <a:srcRect/>
          <a:stretch>
            <a:fillRect/>
          </a:stretch>
        </p:blipFill>
        <p:spPr bwMode="auto">
          <a:xfrm>
            <a:off x="1524000" y="2252662"/>
            <a:ext cx="5915025" cy="4300538"/>
          </a:xfrm>
          <a:prstGeom prst="rect"/>
          <a:ln>
            <a:noFill/>
          </a:ln>
          <a:effectLst>
            <a:softEdge rad="11250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725" name="Title 1"/>
          <p:cNvSpPr>
            <a:spLocks noGrp="1"/>
          </p:cNvSpPr>
          <p:nvPr>
            <p:ph type="title"/>
          </p:nvPr>
        </p:nvSpPr>
        <p:spPr>
          <a:xfrm>
            <a:off x="609600" y="609600"/>
            <a:ext cx="8229600" cy="914400"/>
          </a:xfrm>
          <a:noFill/>
          <a:ln>
            <a:noFill/>
          </a:ln>
        </p:spPr>
        <p:style>
          <a:lnRef idx="1">
            <a:schemeClr val="accent2"/>
          </a:lnRef>
          <a:fillRef idx="2">
            <a:schemeClr val="accent2"/>
          </a:fillRef>
          <a:effectRef idx="1">
            <a:schemeClr val="accent2"/>
          </a:effectRef>
          <a:fontRef idx="minor">
            <a:schemeClr val="dk1"/>
          </a:fontRef>
        </p:style>
        <p:txBody>
          <a:bodyPr/>
          <a:p>
            <a:r>
              <a:rPr b="1" dirty="0" sz="3800" lang="en-US">
                <a:solidFill>
                  <a:schemeClr val="tx2"/>
                </a:solidFill>
                <a:latin typeface="+mj-lt"/>
              </a:rPr>
              <a:t>OSTEOMALACIA and RICKETS</a:t>
            </a:r>
          </a:p>
        </p:txBody>
      </p:sp>
      <p:sp>
        <p:nvSpPr>
          <p:cNvPr id="1048726" name="Content Placeholder 2"/>
          <p:cNvSpPr>
            <a:spLocks noGrp="1"/>
          </p:cNvSpPr>
          <p:nvPr>
            <p:ph idx="1"/>
          </p:nvPr>
        </p:nvSpPr>
        <p:spPr>
          <a:xfrm>
            <a:off x="533400" y="1752600"/>
            <a:ext cx="8153400" cy="4724400"/>
          </a:xfrm>
        </p:spPr>
        <p:txBody>
          <a:bodyPr>
            <a:normAutofit/>
          </a:bodyPr>
          <a:p>
            <a:r>
              <a:rPr dirty="0" sz="3000" lang="en-US"/>
              <a:t>Results from deficiency of vitamin D. characterized by inadequate mineralization of bone.</a:t>
            </a:r>
          </a:p>
          <a:p>
            <a:endParaRPr dirty="0" sz="3000" lang="en-US"/>
          </a:p>
          <a:p>
            <a:r>
              <a:rPr dirty="0" sz="3000" lang="en-US"/>
              <a:t>If the deficiency occurs before fusion of the epiphyseal plates then the bones get deformed, but if fusion has already occurred, then the bones will bend easily. </a:t>
            </a:r>
          </a:p>
          <a:p>
            <a:pPr>
              <a:buNone/>
            </a:pPr>
            <a:endParaRPr dirty="0" sz="3000" lang="en-US"/>
          </a:p>
        </p:txBody>
      </p:sp>
    </p:spTree>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618" name="Title 1"/>
          <p:cNvSpPr>
            <a:spLocks noGrp="1"/>
          </p:cNvSpPr>
          <p:nvPr>
            <p:ph type="title"/>
          </p:nvPr>
        </p:nvSpPr>
        <p:spPr>
          <a:xfrm>
            <a:off x="914400" y="304800"/>
            <a:ext cx="7772400" cy="1143000"/>
          </a:xfrm>
          <a:noFill/>
          <a:ln>
            <a:noFill/>
          </a:ln>
        </p:spPr>
        <p:style>
          <a:lnRef idx="1">
            <a:schemeClr val="accent3"/>
          </a:lnRef>
          <a:fillRef idx="2">
            <a:schemeClr val="accent3"/>
          </a:fillRef>
          <a:effectRef idx="1">
            <a:schemeClr val="accent3"/>
          </a:effectRef>
          <a:fontRef idx="minor">
            <a:schemeClr val="dk1"/>
          </a:fontRef>
        </p:style>
        <p:txBody>
          <a:bodyPr/>
          <a:p>
            <a:r>
              <a:rPr dirty="0" lang="en-US">
                <a:solidFill>
                  <a:schemeClr val="tx2"/>
                </a:solidFill>
                <a:latin typeface="+mj-lt"/>
              </a:rPr>
              <a:t>Review of A &amp; P</a:t>
            </a:r>
          </a:p>
        </p:txBody>
      </p:sp>
      <p:sp>
        <p:nvSpPr>
          <p:cNvPr id="1048619" name="Content Placeholder 2"/>
          <p:cNvSpPr>
            <a:spLocks noGrp="1"/>
          </p:cNvSpPr>
          <p:nvPr>
            <p:ph idx="4294967295"/>
          </p:nvPr>
        </p:nvSpPr>
        <p:spPr>
          <a:xfrm>
            <a:off x="609600" y="1981200"/>
            <a:ext cx="7620000" cy="4149725"/>
          </a:xfrm>
        </p:spPr>
        <p:txBody>
          <a:bodyPr>
            <a:noAutofit/>
          </a:bodyPr>
          <a:p>
            <a:pPr>
              <a:buNone/>
            </a:pPr>
            <a:r>
              <a:rPr dirty="0" sz="3000" lang="en-US"/>
              <a:t>The musculoskeletal system includes the:</a:t>
            </a:r>
          </a:p>
          <a:p>
            <a:pPr lvl="1">
              <a:buFont typeface="Courier New" pitchFamily="49" charset="0"/>
              <a:buChar char="o"/>
            </a:pPr>
            <a:r>
              <a:rPr b="1" dirty="0" sz="2800" lang="en-US"/>
              <a:t>bones</a:t>
            </a:r>
            <a:r>
              <a:rPr dirty="0" sz="2800" lang="en-US"/>
              <a:t>, </a:t>
            </a:r>
          </a:p>
          <a:p>
            <a:pPr lvl="1">
              <a:buFont typeface="Courier New" pitchFamily="49" charset="0"/>
              <a:buChar char="o"/>
            </a:pPr>
            <a:r>
              <a:rPr b="1" dirty="0" sz="2800" lang="en-US"/>
              <a:t>joints</a:t>
            </a:r>
            <a:r>
              <a:rPr dirty="0" sz="2800" lang="en-US"/>
              <a:t>, </a:t>
            </a:r>
          </a:p>
          <a:p>
            <a:pPr lvl="1">
              <a:buFont typeface="Courier New" pitchFamily="49" charset="0"/>
              <a:buChar char="o"/>
            </a:pPr>
            <a:r>
              <a:rPr b="1" dirty="0" sz="2800" lang="en-US"/>
              <a:t>muscles, </a:t>
            </a:r>
          </a:p>
          <a:p>
            <a:pPr lvl="1">
              <a:buFont typeface="Courier New" pitchFamily="49" charset="0"/>
              <a:buChar char="o"/>
            </a:pPr>
            <a:r>
              <a:rPr b="1" dirty="0" sz="2800" lang="en-US"/>
              <a:t>tendons</a:t>
            </a:r>
            <a:r>
              <a:rPr dirty="0" sz="2800" lang="en-US"/>
              <a:t>, </a:t>
            </a:r>
          </a:p>
          <a:p>
            <a:pPr lvl="1">
              <a:buFont typeface="Courier New" pitchFamily="49" charset="0"/>
              <a:buChar char="o"/>
            </a:pPr>
            <a:r>
              <a:rPr b="1" dirty="0" sz="2800" lang="en-US"/>
              <a:t>ligaments,</a:t>
            </a:r>
            <a:r>
              <a:rPr dirty="0" sz="2800" lang="en-US"/>
              <a:t> and </a:t>
            </a:r>
          </a:p>
          <a:p>
            <a:pPr lvl="1">
              <a:buFont typeface="Courier New" pitchFamily="49" charset="0"/>
              <a:buChar char="o"/>
            </a:pPr>
            <a:r>
              <a:rPr b="1" dirty="0" sz="2800" lang="en-US" err="1"/>
              <a:t>bursae</a:t>
            </a:r>
            <a:r>
              <a:rPr dirty="0" sz="2800" lang="en-US"/>
              <a:t> of the </a:t>
            </a:r>
            <a:r>
              <a:rPr dirty="0" sz="2800" lang="en-US" smtClean="0"/>
              <a:t>body (plural located next to tendons near the large joint)</a:t>
            </a:r>
            <a:endParaRPr dirty="0" sz="2800" lang="en-US"/>
          </a:p>
          <a:p>
            <a:pPr>
              <a:buNone/>
            </a:pPr>
            <a:endParaRPr dirty="0" sz="2800" lang="en-US"/>
          </a:p>
          <a:p>
            <a:endParaRPr dirty="0" lang="en-US"/>
          </a:p>
          <a:p>
            <a:endParaRPr dirty="0" lang="en-US"/>
          </a:p>
          <a:p>
            <a:endParaRPr dirty="0" lang="en-US">
              <a:solidFill>
                <a:srgbClr val="FF0000"/>
              </a:solidFill>
            </a:endParaRPr>
          </a:p>
          <a:p>
            <a:pPr>
              <a:buNone/>
            </a:pPr>
            <a:endParaRPr dirty="0" lang="en-US"/>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727" name="Title 1"/>
          <p:cNvSpPr>
            <a:spLocks noGrp="1"/>
          </p:cNvSpPr>
          <p:nvPr>
            <p:ph type="title"/>
          </p:nvPr>
        </p:nvSpPr>
        <p:spPr>
          <a:xfrm>
            <a:off x="762000" y="609600"/>
            <a:ext cx="7848600" cy="838200"/>
          </a:xfrm>
          <a:noFill/>
        </p:spPr>
        <p:style>
          <a:lnRef idx="0">
            <a:schemeClr val="accent2"/>
          </a:lnRef>
          <a:fillRef idx="3">
            <a:schemeClr val="accent2"/>
          </a:fillRef>
          <a:effectRef idx="3">
            <a:schemeClr val="accent2"/>
          </a:effectRef>
          <a:fontRef idx="minor">
            <a:schemeClr val="lt1"/>
          </a:fontRef>
        </p:style>
        <p:txBody>
          <a:bodyPr>
            <a:normAutofit/>
          </a:bodyPr>
          <a:p>
            <a:r>
              <a:rPr dirty="0" sz="3600" i="1" lang="en-US">
                <a:solidFill>
                  <a:schemeClr val="tx1"/>
                </a:solidFill>
                <a:latin typeface="+mj-lt"/>
              </a:rPr>
              <a:t>Pathophysiology</a:t>
            </a:r>
          </a:p>
        </p:txBody>
      </p:sp>
      <p:sp>
        <p:nvSpPr>
          <p:cNvPr id="1048728" name="Content Placeholder 2"/>
          <p:cNvSpPr>
            <a:spLocks noGrp="1"/>
          </p:cNvSpPr>
          <p:nvPr>
            <p:ph idx="1"/>
          </p:nvPr>
        </p:nvSpPr>
        <p:spPr>
          <a:xfrm>
            <a:off x="533400" y="1600200"/>
            <a:ext cx="8305800" cy="4648200"/>
          </a:xfrm>
        </p:spPr>
        <p:txBody>
          <a:bodyPr>
            <a:noAutofit/>
          </a:bodyPr>
          <a:p>
            <a:r>
              <a:rPr dirty="0" sz="3000" lang="en-US" err="1"/>
              <a:t>Vit</a:t>
            </a:r>
            <a:r>
              <a:rPr dirty="0" sz="3000" lang="en-US"/>
              <a:t>. D facilitates calcium absorption from the gastrointestinal tract and mineralization of bone. </a:t>
            </a:r>
          </a:p>
          <a:p>
            <a:endParaRPr dirty="0" sz="3000" lang="en-US"/>
          </a:p>
          <a:p>
            <a:r>
              <a:rPr dirty="0" sz="3000" lang="en-US"/>
              <a:t>Thus with a deficiency of activated vitamin D (</a:t>
            </a:r>
            <a:r>
              <a:rPr dirty="0" sz="3000" lang="en-US" err="1"/>
              <a:t>calcitriol</a:t>
            </a:r>
            <a:r>
              <a:rPr dirty="0" sz="3000" lang="en-US"/>
              <a:t>), the supply of calcium and phosphate in the extracellular fluid becomes low depriving the calcification sites in bones with these minerals.</a:t>
            </a:r>
          </a:p>
        </p:txBody>
      </p:sp>
    </p:spTree>
  </p:cSld>
  <p:clrMapOvr>
    <a:masterClrMapping/>
  </p:clrMapOvr>
  <p:transition>
    <p:cover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732" name="Title 1"/>
          <p:cNvSpPr>
            <a:spLocks noGrp="1"/>
          </p:cNvSpPr>
          <p:nvPr>
            <p:ph type="title"/>
          </p:nvPr>
        </p:nvSpPr>
        <p:spPr>
          <a:xfrm>
            <a:off x="838200" y="457200"/>
            <a:ext cx="7772400" cy="1143000"/>
          </a:xfrm>
        </p:spPr>
        <p:txBody>
          <a:bodyPr/>
          <a:p>
            <a:r>
              <a:rPr dirty="0" sz="3600" i="1" lang="en-GB"/>
              <a:t>Clinical Manifestation</a:t>
            </a:r>
            <a:endParaRPr dirty="0" sz="3600" i="1" lang="fr-FR"/>
          </a:p>
        </p:txBody>
      </p:sp>
      <p:sp>
        <p:nvSpPr>
          <p:cNvPr id="1048733" name="Content Placeholder 2"/>
          <p:cNvSpPr>
            <a:spLocks noGrp="1"/>
          </p:cNvSpPr>
          <p:nvPr>
            <p:ph idx="1"/>
          </p:nvPr>
        </p:nvSpPr>
        <p:spPr>
          <a:xfrm>
            <a:off x="609600" y="1793875"/>
            <a:ext cx="8001000" cy="4530725"/>
          </a:xfrm>
        </p:spPr>
        <p:txBody>
          <a:bodyPr>
            <a:normAutofit/>
          </a:bodyPr>
          <a:p>
            <a:pPr lvl="1"/>
            <a:r>
              <a:rPr dirty="0" sz="3000" lang="en-US"/>
              <a:t>pain, tenderness to touch</a:t>
            </a:r>
          </a:p>
          <a:p>
            <a:pPr lvl="1"/>
            <a:r>
              <a:rPr dirty="0" sz="3000" lang="en-US"/>
              <a:t>bowing of the bones </a:t>
            </a:r>
          </a:p>
          <a:p>
            <a:pPr lvl="1"/>
            <a:r>
              <a:rPr dirty="0" sz="3000" lang="en-US"/>
              <a:t>pathologic fractures</a:t>
            </a:r>
          </a:p>
          <a:p>
            <a:pPr lvl="1"/>
            <a:r>
              <a:rPr dirty="0" sz="3000" lang="en-US"/>
              <a:t>Wadding or limping gait due to skeletal deformities</a:t>
            </a:r>
          </a:p>
          <a:p>
            <a:pPr lvl="1"/>
            <a:r>
              <a:rPr dirty="0" sz="3000" lang="en-US"/>
              <a:t>Muscle weakness, and unsteadiness.</a:t>
            </a:r>
          </a:p>
          <a:p>
            <a:pPr lvl="1"/>
            <a:endParaRPr dirty="0" sz="3000"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734" name="Title 1"/>
          <p:cNvSpPr>
            <a:spLocks noGrp="1"/>
          </p:cNvSpPr>
          <p:nvPr>
            <p:ph type="title"/>
          </p:nvPr>
        </p:nvSpPr>
        <p:spPr>
          <a:xfrm>
            <a:off x="914400" y="457200"/>
            <a:ext cx="7772400" cy="990600"/>
          </a:xfrm>
        </p:spPr>
        <p:txBody>
          <a:bodyPr>
            <a:normAutofit/>
          </a:bodyPr>
          <a:p>
            <a:r>
              <a:rPr dirty="0" sz="3800" i="1" lang="en-GB"/>
              <a:t>Tests and Diagnosis</a:t>
            </a:r>
            <a:endParaRPr dirty="0" sz="3800" i="1" lang="fr-FR"/>
          </a:p>
        </p:txBody>
      </p:sp>
      <p:sp>
        <p:nvSpPr>
          <p:cNvPr id="1048735" name="Content Placeholder 2"/>
          <p:cNvSpPr>
            <a:spLocks noGrp="1"/>
          </p:cNvSpPr>
          <p:nvPr>
            <p:ph idx="1"/>
          </p:nvPr>
        </p:nvSpPr>
        <p:spPr>
          <a:xfrm>
            <a:off x="914400" y="1600200"/>
            <a:ext cx="7620000" cy="4530725"/>
          </a:xfrm>
        </p:spPr>
        <p:txBody>
          <a:bodyPr/>
          <a:p>
            <a:r>
              <a:rPr dirty="0" sz="3000" lang="en-GB"/>
              <a:t>Blood and urine tests- abnormal levels of phosphorus, calcium and vitamin D, high levels of alkaline </a:t>
            </a:r>
            <a:r>
              <a:rPr dirty="0" sz="3000" lang="en-GB" err="1"/>
              <a:t>phosphotase</a:t>
            </a:r>
            <a:r>
              <a:rPr dirty="0" sz="3000" lang="en-GB"/>
              <a:t> </a:t>
            </a:r>
            <a:r>
              <a:rPr dirty="0" sz="3000" lang="en-GB" err="1"/>
              <a:t>isoenzymes</a:t>
            </a:r>
            <a:endParaRPr dirty="0" sz="3000" lang="en-GB"/>
          </a:p>
          <a:p>
            <a:r>
              <a:rPr dirty="0" sz="3000" lang="en-GB"/>
              <a:t>X-ray- slight cracks on bones</a:t>
            </a:r>
          </a:p>
          <a:p>
            <a:r>
              <a:rPr dirty="0" sz="3000" lang="en-GB"/>
              <a:t>Bone biopsy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736" name="Title 1"/>
          <p:cNvSpPr>
            <a:spLocks noGrp="1"/>
          </p:cNvSpPr>
          <p:nvPr>
            <p:ph type="title"/>
          </p:nvPr>
        </p:nvSpPr>
        <p:spPr>
          <a:xfrm>
            <a:off x="914400" y="533399"/>
            <a:ext cx="7772400" cy="887413"/>
          </a:xfrm>
        </p:spPr>
        <p:txBody>
          <a:bodyPr>
            <a:normAutofit/>
          </a:bodyPr>
          <a:p>
            <a:r>
              <a:rPr dirty="0" sz="3600" i="1" lang="en-GB"/>
              <a:t>Management</a:t>
            </a:r>
            <a:endParaRPr dirty="0" sz="3600" i="1" lang="fr-FR"/>
          </a:p>
        </p:txBody>
      </p:sp>
      <p:sp>
        <p:nvSpPr>
          <p:cNvPr id="1048737" name="Content Placeholder 2"/>
          <p:cNvSpPr>
            <a:spLocks noGrp="1"/>
          </p:cNvSpPr>
          <p:nvPr>
            <p:ph idx="1"/>
          </p:nvPr>
        </p:nvSpPr>
        <p:spPr>
          <a:xfrm>
            <a:off x="609600" y="1600200"/>
            <a:ext cx="8077200" cy="4953000"/>
          </a:xfrm>
        </p:spPr>
        <p:txBody>
          <a:bodyPr>
            <a:normAutofit lnSpcReduction="10000"/>
          </a:bodyPr>
          <a:p>
            <a:r>
              <a:rPr dirty="0" lang="en-US"/>
              <a:t>Correct or treat the underlying cause of deficiency of calcium and vitamin D:</a:t>
            </a:r>
          </a:p>
          <a:p>
            <a:pPr lvl="1"/>
            <a:r>
              <a:rPr dirty="0" lang="en-US"/>
              <a:t>Supplemental vitamin D or Calcium.</a:t>
            </a:r>
          </a:p>
          <a:p>
            <a:pPr lvl="1"/>
            <a:r>
              <a:rPr dirty="0" lang="en-US"/>
              <a:t>Exposure to sunlight.</a:t>
            </a:r>
          </a:p>
          <a:p>
            <a:pPr lvl="1"/>
            <a:r>
              <a:rPr dirty="0" lang="en-US"/>
              <a:t>Diet with adequate protein and increased calcium and vitamin D is provided. i.e. milk, cereals</a:t>
            </a:r>
          </a:p>
          <a:p>
            <a:r>
              <a:rPr dirty="0" lang="en-US"/>
              <a:t>Some persistent orthopedic deformities may need to be treated with braces or surgery</a:t>
            </a:r>
          </a:p>
          <a:p>
            <a:r>
              <a:rPr dirty="0" lang="en-US"/>
              <a:t>Physical, psychological, and pharmaceutical measures to reduce discomfort and pain</a:t>
            </a:r>
          </a:p>
          <a:p>
            <a:endParaRPr dirty="0" lang="fr-F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738" name="Title 1"/>
          <p:cNvSpPr>
            <a:spLocks noGrp="1"/>
          </p:cNvSpPr>
          <p:nvPr>
            <p:ph type="title"/>
          </p:nvPr>
        </p:nvSpPr>
        <p:spPr>
          <a:xfrm>
            <a:off x="762000" y="533400"/>
            <a:ext cx="7848600" cy="914400"/>
          </a:xfrm>
          <a:noFill/>
        </p:spPr>
        <p:style>
          <a:lnRef idx="0">
            <a:schemeClr val="accent1"/>
          </a:lnRef>
          <a:fillRef idx="3">
            <a:schemeClr val="accent1"/>
          </a:fillRef>
          <a:effectRef idx="3">
            <a:schemeClr val="accent1"/>
          </a:effectRef>
          <a:fontRef idx="minor">
            <a:schemeClr val="lt1"/>
          </a:fontRef>
        </p:style>
        <p:txBody>
          <a:bodyPr/>
          <a:p>
            <a:r>
              <a:rPr dirty="0" sz="4400" lang="en-US">
                <a:solidFill>
                  <a:schemeClr val="tx2"/>
                </a:solidFill>
                <a:latin typeface="+mj-lt"/>
              </a:rPr>
              <a:t>OSTEOMYELITIS</a:t>
            </a:r>
          </a:p>
        </p:txBody>
      </p:sp>
      <p:sp>
        <p:nvSpPr>
          <p:cNvPr id="1048739" name="Content Placeholder 2"/>
          <p:cNvSpPr>
            <a:spLocks noGrp="1"/>
          </p:cNvSpPr>
          <p:nvPr>
            <p:ph idx="1"/>
          </p:nvPr>
        </p:nvSpPr>
        <p:spPr>
          <a:xfrm>
            <a:off x="609600" y="1828800"/>
            <a:ext cx="8077200" cy="4648200"/>
          </a:xfrm>
        </p:spPr>
        <p:txBody>
          <a:bodyPr>
            <a:noAutofit/>
          </a:bodyPr>
          <a:p>
            <a:pPr>
              <a:buNone/>
            </a:pPr>
            <a:r>
              <a:rPr dirty="0" sz="3000" lang="en-US"/>
              <a:t>An  inflammation and infection of the bone.</a:t>
            </a:r>
          </a:p>
          <a:p>
            <a:pPr>
              <a:buNone/>
            </a:pPr>
            <a:r>
              <a:rPr dirty="0" sz="3000" lang="en-US"/>
              <a:t>Through:</a:t>
            </a:r>
          </a:p>
          <a:p>
            <a:pPr lvl="1">
              <a:buFont typeface="Wingdings" pitchFamily="2" charset="2"/>
              <a:buChar char="§"/>
            </a:pPr>
            <a:r>
              <a:rPr dirty="0" sz="3000" lang="en-US"/>
              <a:t>Extension of soft tissue infection</a:t>
            </a:r>
          </a:p>
          <a:p>
            <a:pPr lvl="1">
              <a:buFont typeface="Wingdings" pitchFamily="2" charset="2"/>
              <a:buChar char="§"/>
            </a:pPr>
            <a:r>
              <a:rPr dirty="0" sz="3000" lang="en-US"/>
              <a:t>Direct bone contamination from bone surgery, </a:t>
            </a:r>
          </a:p>
          <a:p>
            <a:pPr lvl="1">
              <a:buFont typeface="Wingdings" pitchFamily="2" charset="2"/>
              <a:buChar char="§"/>
            </a:pPr>
            <a:r>
              <a:rPr dirty="0" sz="3000" lang="en-US" err="1"/>
              <a:t>Hematogenous</a:t>
            </a:r>
            <a:r>
              <a:rPr dirty="0" sz="3000" lang="en-US"/>
              <a:t> (blood borne) spread from other sites of infection</a:t>
            </a:r>
          </a:p>
          <a:p>
            <a:pPr>
              <a:buNone/>
            </a:pPr>
            <a:endParaRPr dirty="0" sz="3000" lang="en-US"/>
          </a:p>
        </p:txBody>
      </p:sp>
    </p:spTree>
  </p:cSld>
  <p:clrMapOvr>
    <a:masterClrMapping/>
  </p:clrMapOvr>
  <p:transition>
    <p:cover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743" name="Title 1"/>
          <p:cNvSpPr>
            <a:spLocks noGrp="1"/>
          </p:cNvSpPr>
          <p:nvPr>
            <p:ph type="title"/>
          </p:nvPr>
        </p:nvSpPr>
        <p:spPr>
          <a:xfrm>
            <a:off x="762000" y="685800"/>
            <a:ext cx="8229600" cy="533400"/>
          </a:xfrm>
          <a:noFill/>
          <a:ln>
            <a:noFill/>
          </a:ln>
        </p:spPr>
        <p:style>
          <a:lnRef idx="1">
            <a:schemeClr val="accent3"/>
          </a:lnRef>
          <a:fillRef idx="2">
            <a:schemeClr val="accent3"/>
          </a:fillRef>
          <a:effectRef idx="1">
            <a:schemeClr val="accent3"/>
          </a:effectRef>
          <a:fontRef idx="minor">
            <a:schemeClr val="dk1"/>
          </a:fontRef>
        </p:style>
        <p:txBody>
          <a:bodyPr>
            <a:noAutofit/>
          </a:bodyPr>
          <a:p>
            <a:r>
              <a:rPr dirty="0" sz="3600" i="1" lang="en-US">
                <a:solidFill>
                  <a:schemeClr val="tx2"/>
                </a:solidFill>
                <a:latin typeface="+mj-lt"/>
              </a:rPr>
              <a:t>Pathophysiology</a:t>
            </a:r>
            <a:r>
              <a:rPr dirty="0" sz="3600" lang="en-US">
                <a:solidFill>
                  <a:schemeClr val="tx2"/>
                </a:solidFill>
                <a:latin typeface="+mj-lt"/>
              </a:rPr>
              <a:t> </a:t>
            </a:r>
          </a:p>
        </p:txBody>
      </p:sp>
      <p:sp>
        <p:nvSpPr>
          <p:cNvPr id="1048744" name="Content Placeholder 2"/>
          <p:cNvSpPr>
            <a:spLocks noGrp="1"/>
          </p:cNvSpPr>
          <p:nvPr>
            <p:ph idx="1"/>
          </p:nvPr>
        </p:nvSpPr>
        <p:spPr>
          <a:xfrm>
            <a:off x="533400" y="1600200"/>
            <a:ext cx="8229600" cy="4724400"/>
          </a:xfrm>
        </p:spPr>
        <p:txBody>
          <a:bodyPr>
            <a:normAutofit fontScale="96429" lnSpcReduction="10000"/>
          </a:bodyPr>
          <a:p>
            <a:r>
              <a:rPr dirty="0" lang="en-US"/>
              <a:t>Majorly by </a:t>
            </a:r>
            <a:r>
              <a:rPr b="1" dirty="0" i="1" lang="en-US"/>
              <a:t>Staphylococcus </a:t>
            </a:r>
            <a:r>
              <a:rPr b="1" dirty="0" i="1" lang="en-US" err="1"/>
              <a:t>aureus</a:t>
            </a:r>
            <a:r>
              <a:rPr b="1" dirty="0" i="1" lang="en-US"/>
              <a:t> (</a:t>
            </a:r>
            <a:r>
              <a:rPr dirty="0" i="1" lang="en-US"/>
              <a:t>70% to 80%). </a:t>
            </a:r>
            <a:r>
              <a:rPr dirty="0" lang="en-US"/>
              <a:t>Others include </a:t>
            </a:r>
            <a:r>
              <a:rPr b="1" dirty="0" i="1" lang="en-US"/>
              <a:t>Proteus and Pseudomonas species and E. coli.</a:t>
            </a:r>
            <a:endParaRPr b="1" dirty="0" lang="en-US"/>
          </a:p>
          <a:p>
            <a:r>
              <a:rPr dirty="0" lang="en-US"/>
              <a:t>Inflammation, increased vascularity, and edema occurs following an infection.</a:t>
            </a:r>
          </a:p>
          <a:p>
            <a:r>
              <a:rPr dirty="0" lang="en-US"/>
              <a:t> After 2 or 3 days, thrombosis of the blood vessels occurs in the area, resulting in ischemia with bone necrosis.</a:t>
            </a:r>
          </a:p>
          <a:p>
            <a:r>
              <a:rPr dirty="0" lang="en-US"/>
              <a:t>The infection extends into the medullary cavity and under the periosteum and may spread into adjacent soft tissues and joints. </a:t>
            </a:r>
          </a:p>
        </p:txBody>
      </p:sp>
    </p:spTree>
  </p:cSld>
  <p:clrMapOvr>
    <a:masterClrMapping/>
  </p:clrMapOvr>
  <p:transition>
    <p:cover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745" name="Title 1"/>
          <p:cNvSpPr>
            <a:spLocks noGrp="1"/>
          </p:cNvSpPr>
          <p:nvPr>
            <p:ph type="title"/>
          </p:nvPr>
        </p:nvSpPr>
        <p:spPr>
          <a:xfrm>
            <a:off x="914400" y="685800"/>
            <a:ext cx="7772400" cy="735012"/>
          </a:xfrm>
        </p:spPr>
        <p:txBody>
          <a:bodyPr/>
          <a:p>
            <a:r>
              <a:rPr dirty="0" sz="3600" i="1" lang="en-US"/>
              <a:t>Cont’d…</a:t>
            </a:r>
          </a:p>
        </p:txBody>
      </p:sp>
      <p:sp>
        <p:nvSpPr>
          <p:cNvPr id="1048746" name="Content Placeholder 2"/>
          <p:cNvSpPr>
            <a:spLocks noGrp="1"/>
          </p:cNvSpPr>
          <p:nvPr>
            <p:ph idx="1"/>
          </p:nvPr>
        </p:nvSpPr>
        <p:spPr>
          <a:xfrm>
            <a:off x="533400" y="1600200"/>
            <a:ext cx="8077200" cy="4530725"/>
          </a:xfrm>
        </p:spPr>
        <p:txBody>
          <a:bodyPr/>
          <a:p>
            <a:r>
              <a:rPr dirty="0" lang="en-US"/>
              <a:t>Without prompt treatment, a bone abscess forms. The resulting abscess cavity contains dead bone tissue (the </a:t>
            </a:r>
            <a:r>
              <a:rPr b="1" dirty="0" lang="en-US" err="1"/>
              <a:t>sequestrum</a:t>
            </a:r>
            <a:r>
              <a:rPr b="1" dirty="0" lang="en-US"/>
              <a:t>), </a:t>
            </a:r>
            <a:r>
              <a:rPr dirty="0" lang="en-US"/>
              <a:t>which does not easily liquefy and drain. </a:t>
            </a:r>
          </a:p>
          <a:p>
            <a:r>
              <a:rPr dirty="0" lang="en-US"/>
              <a:t>New bone growth (the </a:t>
            </a:r>
            <a:r>
              <a:rPr b="1" dirty="0" lang="en-US" err="1"/>
              <a:t>involucrum</a:t>
            </a:r>
            <a:r>
              <a:rPr b="1" dirty="0" lang="en-US"/>
              <a:t>) </a:t>
            </a:r>
            <a:r>
              <a:rPr dirty="0" lang="en-US"/>
              <a:t>forms and surrounds the </a:t>
            </a:r>
            <a:r>
              <a:rPr dirty="0" lang="en-US" err="1"/>
              <a:t>sequestrum</a:t>
            </a:r>
            <a:r>
              <a:rPr dirty="0" lang="en-US"/>
              <a:t>. </a:t>
            </a:r>
          </a:p>
          <a:p>
            <a:r>
              <a:rPr dirty="0" lang="en-US"/>
              <a:t>Although healing appears to take place, a chronically infected </a:t>
            </a:r>
            <a:r>
              <a:rPr dirty="0" lang="en-US" err="1"/>
              <a:t>sequestrum</a:t>
            </a:r>
            <a:r>
              <a:rPr dirty="0" lang="en-US"/>
              <a:t> remains and produces recurring abscesses. This is referred to as chronic </a:t>
            </a:r>
            <a:r>
              <a:rPr dirty="0" lang="en-US" err="1"/>
              <a:t>osteomyelitis</a:t>
            </a:r>
            <a:r>
              <a:rPr dirty="0" lang="en-US"/>
              <a:t>.</a:t>
            </a:r>
          </a:p>
          <a:p>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747" name="Title 1"/>
          <p:cNvSpPr>
            <a:spLocks noGrp="1"/>
          </p:cNvSpPr>
          <p:nvPr>
            <p:ph type="title"/>
          </p:nvPr>
        </p:nvSpPr>
        <p:spPr>
          <a:xfrm>
            <a:off x="838200" y="609600"/>
            <a:ext cx="7848600" cy="914400"/>
          </a:xfrm>
          <a:noFill/>
          <a:ln>
            <a:noFill/>
          </a:ln>
          <a:scene3d>
            <a:camera prst="orthographicFront">
              <a:rot lat="0" lon="0" rev="0"/>
            </a:camera>
            <a:lightRig dir="t" rig="threePt">
              <a:rot lat="0" lon="0" rev="1200000"/>
            </a:lightRig>
          </a:scene3d>
        </p:spPr>
        <p:style>
          <a:lnRef idx="0">
            <a:schemeClr val="accent5"/>
          </a:lnRef>
          <a:fillRef idx="3">
            <a:schemeClr val="accent5"/>
          </a:fillRef>
          <a:effectRef idx="3">
            <a:schemeClr val="accent5"/>
          </a:effectRef>
          <a:fontRef idx="minor">
            <a:schemeClr val="lt1"/>
          </a:fontRef>
        </p:style>
        <p:txBody>
          <a:bodyPr/>
          <a:p>
            <a:r>
              <a:rPr dirty="0" sz="3600" i="1" lang="en-US">
                <a:solidFill>
                  <a:schemeClr val="tx1"/>
                </a:solidFill>
                <a:latin typeface="+mj-lt"/>
              </a:rPr>
              <a:t>Clinical manifestations</a:t>
            </a:r>
          </a:p>
        </p:txBody>
      </p:sp>
      <p:sp>
        <p:nvSpPr>
          <p:cNvPr id="1048748" name="Content Placeholder 2"/>
          <p:cNvSpPr>
            <a:spLocks noGrp="1"/>
          </p:cNvSpPr>
          <p:nvPr>
            <p:ph idx="1"/>
          </p:nvPr>
        </p:nvSpPr>
        <p:spPr>
          <a:xfrm>
            <a:off x="457200" y="1676400"/>
            <a:ext cx="8153400" cy="4953000"/>
          </a:xfrm>
        </p:spPr>
        <p:txBody>
          <a:bodyPr>
            <a:normAutofit/>
          </a:bodyPr>
          <a:p>
            <a:pPr lvl="1"/>
            <a:r>
              <a:rPr dirty="0" lang="en-US"/>
              <a:t>septicemia symptoms</a:t>
            </a:r>
          </a:p>
          <a:p>
            <a:pPr lvl="1"/>
            <a:r>
              <a:rPr dirty="0" lang="en-US"/>
              <a:t>painful, swollen, and extremely tender infected area </a:t>
            </a:r>
          </a:p>
          <a:p>
            <a:pPr lvl="1"/>
            <a:r>
              <a:rPr dirty="0" lang="en-US"/>
              <a:t>constant, pulsating pain that intensifies with movement as a result of the pressure of the collecting pus. </a:t>
            </a:r>
          </a:p>
          <a:p>
            <a:r>
              <a:rPr dirty="0" sz="2800" lang="en-US"/>
              <a:t>Chronic osteomyelitis presents with a continuously draining sinus or recurrent periods of pain, inflammation, swelling, and drainage</a:t>
            </a:r>
          </a:p>
        </p:txBody>
      </p:sp>
    </p:spTree>
  </p:cSld>
  <p:clrMapOvr>
    <a:masterClrMapping/>
  </p:clrMapOvr>
  <p:transition>
    <p:cover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749" name="Title 1"/>
          <p:cNvSpPr>
            <a:spLocks noGrp="1"/>
          </p:cNvSpPr>
          <p:nvPr>
            <p:ph type="title"/>
          </p:nvPr>
        </p:nvSpPr>
        <p:spPr>
          <a:xfrm>
            <a:off x="914400" y="685800"/>
            <a:ext cx="7696200" cy="811212"/>
          </a:xfrm>
        </p:spPr>
        <p:txBody>
          <a:bodyPr/>
          <a:p>
            <a:r>
              <a:rPr dirty="0" sz="3600" i="1" lang="en-US"/>
              <a:t>Diagnosis </a:t>
            </a:r>
          </a:p>
        </p:txBody>
      </p:sp>
      <p:sp>
        <p:nvSpPr>
          <p:cNvPr id="1048750" name="Content Placeholder 2"/>
          <p:cNvSpPr>
            <a:spLocks noGrp="1"/>
          </p:cNvSpPr>
          <p:nvPr>
            <p:ph idx="1"/>
          </p:nvPr>
        </p:nvSpPr>
        <p:spPr>
          <a:xfrm>
            <a:off x="685800" y="1793875"/>
            <a:ext cx="7696200" cy="4530725"/>
          </a:xfrm>
        </p:spPr>
        <p:txBody>
          <a:bodyPr/>
          <a:p>
            <a:r>
              <a:rPr dirty="0" lang="en-US"/>
              <a:t>X-ray</a:t>
            </a:r>
          </a:p>
          <a:p>
            <a:r>
              <a:rPr dirty="0" lang="en-US"/>
              <a:t>Magnetic resonance imaging</a:t>
            </a:r>
          </a:p>
          <a:p>
            <a:r>
              <a:rPr dirty="0" lang="en-US"/>
              <a:t>Blood studies(elevated leukocyte levels and an elevated sedimentation rate)</a:t>
            </a:r>
          </a:p>
          <a:p>
            <a:r>
              <a:rPr dirty="0" lang="en-US"/>
              <a:t>Wound and blood culture studies</a:t>
            </a:r>
          </a:p>
          <a:p>
            <a:endParaRPr dirty="0" lang="en-US"/>
          </a:p>
        </p:txBody>
      </p:sp>
    </p:spTree>
  </p:cSld>
  <p:clrMapOvr>
    <a:masterClrMapping/>
  </p:clrMapOvr>
  <p:transition>
    <p:cover dir="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751" name="Title 1"/>
          <p:cNvSpPr>
            <a:spLocks noGrp="1"/>
          </p:cNvSpPr>
          <p:nvPr>
            <p:ph type="title"/>
          </p:nvPr>
        </p:nvSpPr>
        <p:spPr>
          <a:xfrm>
            <a:off x="838200" y="685800"/>
            <a:ext cx="7848600" cy="838200"/>
          </a:xfrm>
          <a:noFill/>
          <a:ln>
            <a:noFill/>
          </a:ln>
        </p:spPr>
        <p:style>
          <a:lnRef idx="0">
            <a:schemeClr val="accent5"/>
          </a:lnRef>
          <a:fillRef idx="3">
            <a:schemeClr val="accent5"/>
          </a:fillRef>
          <a:effectRef idx="3">
            <a:schemeClr val="accent5"/>
          </a:effectRef>
          <a:fontRef idx="minor">
            <a:schemeClr val="lt1"/>
          </a:fontRef>
        </p:style>
        <p:txBody>
          <a:bodyPr/>
          <a:p>
            <a:r>
              <a:rPr dirty="0" sz="3600" i="1" lang="en-US">
                <a:solidFill>
                  <a:schemeClr val="tx2"/>
                </a:solidFill>
                <a:latin typeface="+mj-lt"/>
              </a:rPr>
              <a:t>Management </a:t>
            </a:r>
          </a:p>
        </p:txBody>
      </p:sp>
      <p:sp>
        <p:nvSpPr>
          <p:cNvPr id="1048752" name="Content Placeholder 2"/>
          <p:cNvSpPr>
            <a:spLocks noGrp="1"/>
          </p:cNvSpPr>
          <p:nvPr>
            <p:ph idx="1"/>
          </p:nvPr>
        </p:nvSpPr>
        <p:spPr>
          <a:xfrm>
            <a:off x="533400" y="1524000"/>
            <a:ext cx="8077200" cy="5105400"/>
          </a:xfrm>
        </p:spPr>
        <p:txBody>
          <a:bodyPr>
            <a:normAutofit/>
          </a:bodyPr>
          <a:p>
            <a:pPr>
              <a:buClr>
                <a:schemeClr val="accent1"/>
              </a:buClr>
              <a:buSzPct val="150000"/>
              <a:buFont typeface="Wingdings" pitchFamily="2" charset="2"/>
              <a:buChar char="§"/>
            </a:pPr>
            <a:r>
              <a:rPr dirty="0" lang="en-US"/>
              <a:t>Antibiotic therapy (I.V antibiotics 3- 6 wks, oral for 2months)</a:t>
            </a:r>
          </a:p>
          <a:p>
            <a:pPr>
              <a:buClr>
                <a:schemeClr val="accent1"/>
              </a:buClr>
              <a:buSzPct val="150000"/>
              <a:buFont typeface="Wingdings" pitchFamily="2" charset="2"/>
              <a:buChar char="§"/>
            </a:pPr>
            <a:r>
              <a:rPr dirty="0" lang="en-US"/>
              <a:t>Analgesics for pain.</a:t>
            </a:r>
          </a:p>
          <a:p>
            <a:pPr>
              <a:buClr>
                <a:schemeClr val="accent1"/>
              </a:buClr>
              <a:buSzPct val="150000"/>
              <a:buFont typeface="Wingdings" pitchFamily="2" charset="2"/>
              <a:buChar char="§"/>
            </a:pPr>
            <a:r>
              <a:rPr dirty="0" lang="en-US"/>
              <a:t>General supportive measures. e.g., hydration, diet high in vitamins and protein, correction of anemia.</a:t>
            </a:r>
          </a:p>
          <a:p>
            <a:pPr>
              <a:buClr>
                <a:schemeClr val="accent1"/>
              </a:buClr>
              <a:buSzPct val="150000"/>
              <a:buFont typeface="Wingdings" pitchFamily="2" charset="2"/>
              <a:buChar char="§"/>
            </a:pPr>
            <a:r>
              <a:rPr dirty="0" lang="en-US"/>
              <a:t>The area affected with osteomyelitis is immobilized to decrease discomfort and to prevent pathologic fracture of the weakened bone. </a:t>
            </a:r>
          </a:p>
        </p:txBody>
      </p:sp>
    </p:spTree>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623" name="Rectangle 2"/>
          <p:cNvSpPr>
            <a:spLocks noChangeArrowheads="1"/>
          </p:cNvSpPr>
          <p:nvPr/>
        </p:nvSpPr>
        <p:spPr bwMode="auto">
          <a:xfrm>
            <a:off x="1177925" y="4277043"/>
            <a:ext cx="309880" cy="624841"/>
          </a:xfrm>
          <a:prstGeom prst="rect"/>
          <a:noFill/>
          <a:ln w="9525">
            <a:noFill/>
            <a:miter lim="800000"/>
            <a:headEnd/>
            <a:tailEnd/>
          </a:ln>
          <a:effectLst/>
        </p:spPr>
        <p:txBody>
          <a:bodyPr anchor="ctr" anchorCtr="0" bIns="45720" compatLnSpc="1" lIns="91440" numCol="1" rIns="91440" tIns="45720" vert="horz" wrap="none">
            <a:prstTxWarp prst="textNoShape"/>
            <a:spAutoFit/>
          </a:bodyPr>
          <a:p>
            <a:pPr algn="l" defTabSz="914400" eaLnBrk="1" fontAlgn="base" hangingPunct="1" indent="0" latinLnBrk="0" lvl="0" marL="0" marR="0" rtl="0">
              <a:lnSpc>
                <a:spcPct val="100000"/>
              </a:lnSpc>
              <a:spcBef>
                <a:spcPct val="0"/>
              </a:spcBef>
              <a:spcAft>
                <a:spcPct val="0"/>
              </a:spcAft>
              <a:buClrTx/>
              <a:buSzTx/>
              <a:buFontTx/>
              <a:buNone/>
            </a:pPr>
            <a:r>
              <a:rPr baseline="0" b="0" cap="none" dirty="0" sz="1800" i="1" kumimoji="0" lang="en-US" normalizeH="0" strike="noStrike" u="none">
                <a:ln>
                  <a:noFill/>
                </a:ln>
                <a:solidFill>
                  <a:srgbClr val="990000"/>
                </a:solidFill>
                <a:effectLst/>
                <a:latin typeface="Arial" charset="0"/>
                <a:cs typeface="Arial" charset="0"/>
              </a:rPr>
              <a:t>.</a:t>
            </a:r>
            <a:endParaRPr baseline="0" b="0" cap="none" dirty="0" sz="1800" i="0" kumimoji="0" lang="en-US" normalizeH="0" strike="noStrike" u="none">
              <a:ln>
                <a:noFill/>
              </a:ln>
              <a:solidFill>
                <a:schemeClr val="tx1"/>
              </a:solidFill>
              <a:effectLst/>
              <a:latin typeface="Arial" charset="0"/>
              <a:cs typeface="Arial" charset="0"/>
            </a:endParaRPr>
          </a:p>
          <a:p>
            <a:pPr algn="l" defTabSz="914400" eaLnBrk="0" fontAlgn="base" hangingPunct="0" indent="0" latinLnBrk="0" lvl="0" marL="0" marR="0" rtl="0">
              <a:lnSpc>
                <a:spcPct val="100000"/>
              </a:lnSpc>
              <a:spcBef>
                <a:spcPct val="0"/>
              </a:spcBef>
              <a:spcAft>
                <a:spcPct val="0"/>
              </a:spcAft>
              <a:buClrTx/>
              <a:buSzTx/>
              <a:buFontTx/>
              <a:buNone/>
            </a:pPr>
            <a:endParaRPr baseline="0" b="0" cap="none" dirty="0" sz="1800" i="0" kumimoji="0" lang="en-US" normalizeH="0" strike="noStrike" u="none">
              <a:ln>
                <a:noFill/>
              </a:ln>
              <a:solidFill>
                <a:schemeClr val="tx1"/>
              </a:solidFill>
              <a:effectLst/>
              <a:latin typeface="Arial" charset="0"/>
              <a:cs typeface="Arial" charset="0"/>
            </a:endParaRPr>
          </a:p>
        </p:txBody>
      </p:sp>
      <p:sp>
        <p:nvSpPr>
          <p:cNvPr id="1048624" name="Rectangle 7"/>
          <p:cNvSpPr/>
          <p:nvPr/>
        </p:nvSpPr>
        <p:spPr>
          <a:xfrm>
            <a:off x="685800" y="1696283"/>
            <a:ext cx="7924800" cy="4091941"/>
          </a:xfrm>
          <a:prstGeom prst="rect"/>
        </p:spPr>
        <p:txBody>
          <a:bodyPr wrap="square">
            <a:spAutoFit/>
          </a:bodyPr>
          <a:p>
            <a:r>
              <a:rPr dirty="0" sz="3000" lang="en-US"/>
              <a:t>Bones are classified as </a:t>
            </a:r>
            <a:r>
              <a:rPr b="1" dirty="0" sz="3000" lang="en-US"/>
              <a:t>short(</a:t>
            </a:r>
            <a:r>
              <a:rPr b="1" dirty="0" sz="3000" lang="en-US" err="1"/>
              <a:t>metarcapals</a:t>
            </a:r>
            <a:r>
              <a:rPr b="1" dirty="0" sz="3000" lang="en-US"/>
              <a:t>), irregular(</a:t>
            </a:r>
            <a:r>
              <a:rPr b="1" dirty="0" sz="3000" lang="en-US" err="1"/>
              <a:t>vertebrrae</a:t>
            </a:r>
            <a:r>
              <a:rPr b="1" dirty="0" sz="3000" lang="en-US"/>
              <a:t>) flat or </a:t>
            </a:r>
            <a:r>
              <a:rPr b="1" dirty="0" sz="3000" lang="en-US" err="1"/>
              <a:t>sesamoid</a:t>
            </a:r>
            <a:r>
              <a:rPr b="1" dirty="0" sz="3000" lang="en-US"/>
              <a:t> (sternum), long bones e.g. femur</a:t>
            </a:r>
          </a:p>
          <a:p>
            <a:endParaRPr b="1" dirty="0" sz="3000" lang="en-US"/>
          </a:p>
          <a:p>
            <a:r>
              <a:rPr dirty="0" sz="3000" lang="en-US"/>
              <a:t>The bone is the hardest tissue in the body and when fully developed comprises of:</a:t>
            </a:r>
          </a:p>
          <a:p>
            <a:pPr lvl="1"/>
            <a:r>
              <a:rPr dirty="0" sz="3000" lang="en-US"/>
              <a:t>Water 20 % </a:t>
            </a:r>
          </a:p>
          <a:p>
            <a:pPr lvl="1"/>
            <a:r>
              <a:rPr dirty="0" sz="3000" lang="en-US"/>
              <a:t>Organic material 30% to 40%</a:t>
            </a:r>
          </a:p>
          <a:p>
            <a:pPr lvl="1"/>
            <a:r>
              <a:rPr dirty="0" sz="3000" lang="en-US"/>
              <a:t>Inorganic materials 40% to 50%</a:t>
            </a:r>
          </a:p>
        </p:txBody>
      </p:sp>
      <p:sp>
        <p:nvSpPr>
          <p:cNvPr id="1048625" name="Title 9"/>
          <p:cNvSpPr>
            <a:spLocks noGrp="1"/>
          </p:cNvSpPr>
          <p:nvPr>
            <p:ph type="title"/>
          </p:nvPr>
        </p:nvSpPr>
        <p:spPr/>
        <p:txBody>
          <a:bodyPr/>
          <a:p>
            <a:r>
              <a:rPr b="1" dirty="0" sz="4400" lang="en-US"/>
              <a:t>Types of Bones</a:t>
            </a:r>
            <a:endParaRPr dirty="0" lang="en-US"/>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753" name="Content Placeholder 2"/>
          <p:cNvSpPr>
            <a:spLocks noGrp="1"/>
          </p:cNvSpPr>
          <p:nvPr>
            <p:ph idx="1"/>
          </p:nvPr>
        </p:nvSpPr>
        <p:spPr>
          <a:xfrm>
            <a:off x="533400" y="1600200"/>
            <a:ext cx="8077200" cy="5105400"/>
          </a:xfrm>
        </p:spPr>
        <p:txBody>
          <a:bodyPr>
            <a:normAutofit/>
          </a:bodyPr>
          <a:p>
            <a:pPr>
              <a:buClr>
                <a:schemeClr val="accent1"/>
              </a:buClr>
              <a:buSzPct val="150000"/>
              <a:buFont typeface="Wingdings" pitchFamily="2" charset="2"/>
              <a:buChar char="§"/>
            </a:pPr>
            <a:r>
              <a:rPr dirty="0" lang="en-US"/>
              <a:t>Warm wet soaks for 20 minutes several times a day to increase circulation.</a:t>
            </a:r>
          </a:p>
          <a:p>
            <a:pPr>
              <a:buClr>
                <a:schemeClr val="accent1"/>
              </a:buClr>
              <a:buSzPct val="150000"/>
              <a:buNone/>
            </a:pPr>
            <a:r>
              <a:rPr dirty="0" lang="en-US"/>
              <a:t>	</a:t>
            </a:r>
            <a:r>
              <a:rPr b="1" dirty="0" sz="2800" lang="en-US"/>
              <a:t>Surgically:</a:t>
            </a:r>
            <a:r>
              <a:rPr dirty="0" sz="2800" lang="en-US"/>
              <a:t> </a:t>
            </a:r>
          </a:p>
          <a:p>
            <a:pPr>
              <a:buClr>
                <a:schemeClr val="accent1"/>
              </a:buClr>
              <a:buSzPct val="150000"/>
              <a:buFont typeface="Wingdings" pitchFamily="2" charset="2"/>
              <a:buChar char="§"/>
            </a:pPr>
            <a:r>
              <a:rPr dirty="0" lang="en-US"/>
              <a:t>Surgical debridement.</a:t>
            </a:r>
          </a:p>
          <a:p>
            <a:pPr>
              <a:buClr>
                <a:schemeClr val="accent1"/>
              </a:buClr>
              <a:buSzPct val="150000"/>
              <a:buFont typeface="Wingdings" pitchFamily="2" charset="2"/>
              <a:buChar char="§"/>
            </a:pPr>
            <a:r>
              <a:rPr dirty="0" sz="2800" lang="en-US"/>
              <a:t>Antibiotic-impregnated beads may be placed in the wound for direct application of antibiotics. </a:t>
            </a:r>
          </a:p>
          <a:p>
            <a:pPr>
              <a:buClr>
                <a:schemeClr val="accent1"/>
              </a:buClr>
              <a:buSzPct val="150000"/>
              <a:buFont typeface="Wingdings" pitchFamily="2" charset="2"/>
              <a:buChar char="§"/>
            </a:pPr>
            <a:r>
              <a:rPr dirty="0" sz="2800" lang="en-US"/>
              <a:t>A </a:t>
            </a:r>
            <a:r>
              <a:rPr dirty="0" sz="2800" lang="en-US" err="1"/>
              <a:t>sequestrectomy</a:t>
            </a:r>
            <a:r>
              <a:rPr dirty="0" sz="2800" lang="en-US"/>
              <a:t>.</a:t>
            </a:r>
          </a:p>
          <a:p>
            <a:pPr>
              <a:buClr>
                <a:schemeClr val="accent1"/>
              </a:buClr>
              <a:buSzPct val="150000"/>
              <a:buFont typeface="Wingdings" pitchFamily="2" charset="2"/>
              <a:buChar char="§"/>
            </a:pPr>
            <a:r>
              <a:rPr dirty="0" sz="2800" lang="en-US"/>
              <a:t>Wound irrigation using sterile saline for 7 to 8 days. </a:t>
            </a:r>
          </a:p>
          <a:p>
            <a:pPr>
              <a:buFont typeface="Wingdings" pitchFamily="2" charset="2"/>
              <a:buChar char="Ø"/>
            </a:pPr>
            <a:endParaRPr dirty="0" sz="2800" lang="en-US"/>
          </a:p>
        </p:txBody>
      </p:sp>
      <p:sp>
        <p:nvSpPr>
          <p:cNvPr id="1048754" name="Title 3"/>
          <p:cNvSpPr>
            <a:spLocks noGrp="1"/>
          </p:cNvSpPr>
          <p:nvPr>
            <p:ph type="title"/>
          </p:nvPr>
        </p:nvSpPr>
        <p:spPr>
          <a:xfrm>
            <a:off x="914400" y="685800"/>
            <a:ext cx="7772400" cy="735012"/>
          </a:xfrm>
        </p:spPr>
        <p:txBody>
          <a:bodyPr/>
          <a:p>
            <a:r>
              <a:rPr dirty="0" sz="3600" i="1" lang="en-US"/>
              <a:t>Cont’d…</a:t>
            </a:r>
          </a:p>
        </p:txBody>
      </p:sp>
    </p:spTree>
  </p:cSld>
  <p:clrMapOvr>
    <a:masterClrMapping/>
  </p:clrMapOvr>
  <p:transition>
    <p:cover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755" name="Title 1"/>
          <p:cNvSpPr>
            <a:spLocks noGrp="1"/>
          </p:cNvSpPr>
          <p:nvPr>
            <p:ph type="title"/>
          </p:nvPr>
        </p:nvSpPr>
        <p:spPr>
          <a:xfrm>
            <a:off x="1066800" y="560387"/>
            <a:ext cx="5943600" cy="963613"/>
          </a:xfrm>
        </p:spPr>
        <p:txBody>
          <a:bodyPr/>
          <a:p>
            <a:r>
              <a:rPr dirty="0" lang="en-US"/>
              <a:t>	</a:t>
            </a:r>
            <a:r>
              <a:rPr b="1" dirty="0" lang="en-US"/>
              <a:t>ASSIGNMENT</a:t>
            </a:r>
          </a:p>
        </p:txBody>
      </p:sp>
      <p:sp>
        <p:nvSpPr>
          <p:cNvPr id="1048756" name="Content Placeholder 2"/>
          <p:cNvSpPr>
            <a:spLocks noGrp="1"/>
          </p:cNvSpPr>
          <p:nvPr>
            <p:ph idx="1"/>
          </p:nvPr>
        </p:nvSpPr>
        <p:spPr>
          <a:xfrm>
            <a:off x="3505200" y="1752600"/>
            <a:ext cx="5181600" cy="4267200"/>
          </a:xfrm>
        </p:spPr>
        <p:txBody>
          <a:bodyPr/>
          <a:p>
            <a:r>
              <a:rPr b="1" dirty="0" sz="3000" lang="en-US"/>
              <a:t>Explain measures that should be taken to prevent bone infections.</a:t>
            </a:r>
          </a:p>
          <a:p>
            <a:pPr>
              <a:buNone/>
            </a:pPr>
            <a:endParaRPr b="1" dirty="0" sz="3000" lang="en-US"/>
          </a:p>
          <a:p>
            <a:r>
              <a:rPr b="1" dirty="0" sz="3000" lang="en-US"/>
              <a:t>Using the nursing process, describe the management of a patient with osteoporosis.</a:t>
            </a:r>
          </a:p>
        </p:txBody>
      </p:sp>
      <p:pic>
        <p:nvPicPr>
          <p:cNvPr id="2097168" name="Picture 4" descr="C:\Users\The Bates Family\AppData\Local\Microsoft\Windows\Temporary Internet Files\Content.IE5\RKAUVZJT\MCSO02952_0000[1].wmf"/>
          <p:cNvPicPr>
            <a:picLocks noChangeAspect="1" noChangeArrowheads="1"/>
          </p:cNvPicPr>
          <p:nvPr/>
        </p:nvPicPr>
        <p:blipFill>
          <a:blip xmlns:r="http://schemas.openxmlformats.org/officeDocument/2006/relationships" r:embed="rId1" cstate="print"/>
          <a:srcRect/>
          <a:stretch>
            <a:fillRect/>
          </a:stretch>
        </p:blipFill>
        <p:spPr bwMode="auto">
          <a:xfrm>
            <a:off x="685800" y="2075329"/>
            <a:ext cx="2438400" cy="2725271"/>
          </a:xfrm>
          <a:prstGeom prst="rect"/>
          <a:noFill/>
        </p:spPr>
      </p:pic>
      <p:pic>
        <p:nvPicPr>
          <p:cNvPr id="2097169" name="Picture 3" descr="Clipboard 07"/>
          <p:cNvPicPr>
            <a:picLocks noChangeAspect="1" noChangeArrowheads="1"/>
          </p:cNvPicPr>
          <p:nvPr/>
        </p:nvPicPr>
        <p:blipFill>
          <a:blip xmlns:r="http://schemas.openxmlformats.org/officeDocument/2006/relationships" r:embed="rId2" cstate="print"/>
          <a:srcRect/>
          <a:stretch>
            <a:fillRect/>
          </a:stretch>
        </p:blipFill>
        <p:spPr bwMode="auto">
          <a:xfrm>
            <a:off x="2362200" y="2895600"/>
            <a:ext cx="1295400" cy="2057400"/>
          </a:xfrm>
          <a:prstGeom prst="rect"/>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757" name="Title 1"/>
          <p:cNvSpPr>
            <a:spLocks noGrp="1"/>
          </p:cNvSpPr>
          <p:nvPr>
            <p:ph type="title"/>
          </p:nvPr>
        </p:nvSpPr>
        <p:spPr>
          <a:xfrm>
            <a:off x="838200" y="685800"/>
            <a:ext cx="7315200" cy="762000"/>
          </a:xfrm>
          <a:noFill/>
        </p:spPr>
        <p:style>
          <a:lnRef idx="0">
            <a:schemeClr val="accent5"/>
          </a:lnRef>
          <a:fillRef idx="3">
            <a:schemeClr val="accent5"/>
          </a:fillRef>
          <a:effectRef idx="3">
            <a:schemeClr val="accent5"/>
          </a:effectRef>
          <a:fontRef idx="minor">
            <a:schemeClr val="lt1"/>
          </a:fontRef>
        </p:style>
        <p:txBody>
          <a:bodyPr/>
          <a:p>
            <a:r>
              <a:rPr dirty="0" sz="3600" i="1" lang="en-US">
                <a:solidFill>
                  <a:schemeClr val="tx2"/>
                </a:solidFill>
                <a:latin typeface="+mj-lt"/>
              </a:rPr>
              <a:t>Prevention</a:t>
            </a:r>
            <a:r>
              <a:rPr dirty="0" sz="3600" lang="en-US">
                <a:solidFill>
                  <a:schemeClr val="tx2"/>
                </a:solidFill>
                <a:latin typeface="+mj-lt"/>
              </a:rPr>
              <a:t> </a:t>
            </a:r>
          </a:p>
        </p:txBody>
      </p:sp>
      <p:sp>
        <p:nvSpPr>
          <p:cNvPr id="1048758" name="Content Placeholder 2"/>
          <p:cNvSpPr>
            <a:spLocks noGrp="1"/>
          </p:cNvSpPr>
          <p:nvPr>
            <p:ph idx="1"/>
          </p:nvPr>
        </p:nvSpPr>
        <p:spPr>
          <a:xfrm>
            <a:off x="381000" y="1524000"/>
            <a:ext cx="8534400" cy="5257800"/>
          </a:xfrm>
        </p:spPr>
        <p:txBody>
          <a:bodyPr>
            <a:noAutofit/>
          </a:bodyPr>
          <a:p>
            <a:pPr>
              <a:buFont typeface="Arial" pitchFamily="34" charset="0"/>
              <a:buChar char="•"/>
            </a:pPr>
            <a:r>
              <a:rPr dirty="0" sz="2600" lang="en-US"/>
              <a:t>Elective orthopedic surgery should be postponed if the patient has a current infection (e.g., urinary tract infection, sore throat) or a recent history of infection.</a:t>
            </a:r>
          </a:p>
          <a:p>
            <a:pPr>
              <a:buFont typeface="Arial" pitchFamily="34" charset="0"/>
              <a:buChar char="•"/>
            </a:pPr>
            <a:r>
              <a:rPr dirty="0" sz="2600" lang="en-US"/>
              <a:t>During orthopedic surgery, careful attention is paid to the surgical environment and to techniques to decrease direct bone contamination. </a:t>
            </a:r>
          </a:p>
          <a:p>
            <a:pPr>
              <a:buFont typeface="Arial" pitchFamily="34" charset="0"/>
              <a:buChar char="•"/>
            </a:pPr>
            <a:r>
              <a:rPr dirty="0" sz="2600" lang="en-US"/>
              <a:t>Prophylactic antibiotics, administered to achieve adequate tissue levels at the time of surgery and for 24 hours after surgery. </a:t>
            </a:r>
          </a:p>
          <a:p>
            <a:pPr>
              <a:buFont typeface="Arial" pitchFamily="34" charset="0"/>
              <a:buChar char="•"/>
            </a:pPr>
            <a:r>
              <a:rPr dirty="0" sz="2600" lang="en-US"/>
              <a:t>Urinary catheters and drains are removed as soon as possible to decrease the incidence of hematogenous spread of infection.</a:t>
            </a:r>
          </a:p>
        </p:txBody>
      </p:sp>
    </p:spTree>
  </p:cSld>
  <p:clrMapOvr>
    <a:masterClrMapping/>
  </p:clrMapOvr>
  <p:transition>
    <p:cover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759" name="Title 1"/>
          <p:cNvSpPr>
            <a:spLocks noGrp="1"/>
          </p:cNvSpPr>
          <p:nvPr>
            <p:ph type="title"/>
          </p:nvPr>
        </p:nvSpPr>
        <p:spPr/>
        <p:txBody>
          <a:bodyPr/>
          <a:p>
            <a:endParaRPr lang="en-US"/>
          </a:p>
        </p:txBody>
      </p:sp>
      <p:sp>
        <p:nvSpPr>
          <p:cNvPr id="1048760" name="Content Placeholder 2"/>
          <p:cNvSpPr>
            <a:spLocks noGrp="1"/>
          </p:cNvSpPr>
          <p:nvPr>
            <p:ph idx="1"/>
          </p:nvPr>
        </p:nvSpPr>
        <p:spPr>
          <a:xfrm>
            <a:off x="609600" y="1600200"/>
            <a:ext cx="8077200" cy="4800600"/>
          </a:xfrm>
        </p:spPr>
        <p:txBody>
          <a:bodyPr/>
          <a:p>
            <a:pPr>
              <a:buFont typeface="Arial" pitchFamily="34" charset="0"/>
              <a:buChar char="•"/>
            </a:pPr>
            <a:r>
              <a:rPr dirty="0" lang="en-US"/>
              <a:t>Aseptic postoperative wound care reduces the incidence of superficial infections and </a:t>
            </a:r>
            <a:r>
              <a:rPr dirty="0" lang="en-US" err="1"/>
              <a:t>osteomyelitis</a:t>
            </a:r>
            <a:r>
              <a:rPr dirty="0" lang="en-US"/>
              <a:t>. </a:t>
            </a:r>
          </a:p>
          <a:p>
            <a:pPr>
              <a:buFont typeface="Arial" pitchFamily="34" charset="0"/>
              <a:buChar char="•"/>
            </a:pPr>
            <a:r>
              <a:rPr dirty="0" lang="en-US"/>
              <a:t>Prompt management of soft tissue infections reduces extension of infection to the bone.</a:t>
            </a:r>
          </a:p>
          <a:p>
            <a:pPr>
              <a:buFont typeface="Arial" pitchFamily="34" charset="0"/>
              <a:buChar char="•"/>
            </a:pPr>
            <a:r>
              <a:rPr dirty="0" lang="en-US"/>
              <a:t>When patients who have had joint replacement surgery undergo dental procedures or other invasive procedures (e.g., </a:t>
            </a:r>
            <a:r>
              <a:rPr dirty="0" lang="en-US" err="1"/>
              <a:t>cystoscopy</a:t>
            </a:r>
            <a:r>
              <a:rPr dirty="0" lang="en-US"/>
              <a:t>), prophylactic antibiotics are recommended.</a:t>
            </a:r>
          </a:p>
          <a:p>
            <a:endParaRPr dirty="0"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761" name="Title 1"/>
          <p:cNvSpPr>
            <a:spLocks noGrp="1"/>
          </p:cNvSpPr>
          <p:nvPr>
            <p:ph type="title"/>
          </p:nvPr>
        </p:nvSpPr>
        <p:spPr>
          <a:xfrm>
            <a:off x="533400" y="636587"/>
            <a:ext cx="7772400" cy="887413"/>
          </a:xfrm>
        </p:spPr>
        <p:txBody>
          <a:bodyPr>
            <a:normAutofit/>
          </a:bodyPr>
          <a:p>
            <a:r>
              <a:rPr dirty="0" lang="en-US"/>
              <a:t> </a:t>
            </a:r>
            <a:r>
              <a:rPr dirty="0" sz="4000" i="1" lang="en-US"/>
              <a:t>Specific Nursing Interventions</a:t>
            </a:r>
          </a:p>
        </p:txBody>
      </p:sp>
      <p:sp>
        <p:nvSpPr>
          <p:cNvPr id="1048762" name="Content Placeholder 2"/>
          <p:cNvSpPr>
            <a:spLocks noGrp="1"/>
          </p:cNvSpPr>
          <p:nvPr>
            <p:ph idx="1"/>
          </p:nvPr>
        </p:nvSpPr>
        <p:spPr>
          <a:xfrm>
            <a:off x="304800" y="1600200"/>
            <a:ext cx="8305800" cy="5029200"/>
          </a:xfrm>
        </p:spPr>
        <p:txBody>
          <a:bodyPr>
            <a:normAutofit fontScale="87500" lnSpcReduction="10000"/>
          </a:bodyPr>
          <a:p>
            <a:pPr>
              <a:buNone/>
            </a:pPr>
            <a:r>
              <a:rPr dirty="0" sz="2400" lang="en-US"/>
              <a:t>	</a:t>
            </a:r>
            <a:r>
              <a:rPr dirty="0" lang="en-US"/>
              <a:t>Assesses the patient for risk factors (e.g. older age, diabetes, long-term corticosteroid therapy) and for a history of previous injury, infection, or orthopedic surgery</a:t>
            </a:r>
          </a:p>
          <a:p>
            <a:pPr>
              <a:buNone/>
            </a:pPr>
            <a:r>
              <a:rPr b="1" dirty="0" lang="en-US"/>
              <a:t>	 RELIEVING PAIN </a:t>
            </a:r>
          </a:p>
          <a:p>
            <a:pPr lvl="1"/>
            <a:r>
              <a:rPr dirty="0" sz="2800" lang="en-US"/>
              <a:t>The affected part may be immobilized with a splint to decrease pain and muscle spasm.</a:t>
            </a:r>
          </a:p>
          <a:p>
            <a:pPr lvl="1"/>
            <a:r>
              <a:rPr dirty="0" sz="2800" lang="en-US"/>
              <a:t> Elevation reduces swelling and associated discomfort</a:t>
            </a:r>
          </a:p>
          <a:p>
            <a:pPr lvl="1"/>
            <a:r>
              <a:rPr dirty="0" sz="2800" lang="en-US"/>
              <a:t>Administer prescribed analgesics</a:t>
            </a:r>
          </a:p>
          <a:p>
            <a:pPr lvl="1">
              <a:buNone/>
            </a:pPr>
            <a:r>
              <a:rPr b="1" dirty="0" sz="2800" lang="en-US"/>
              <a:t>IMPROVING PHYSICAL MOBILITY </a:t>
            </a:r>
          </a:p>
          <a:p>
            <a:pPr lvl="1"/>
            <a:r>
              <a:rPr dirty="0" sz="2800" lang="en-US"/>
              <a:t>Use of assistive devices such as crutches, </a:t>
            </a:r>
          </a:p>
          <a:p>
            <a:pPr lvl="1"/>
            <a:r>
              <a:rPr dirty="0" sz="2800" lang="en-US"/>
              <a:t>The joints above and below the affected part should be gently placed  through their range of motion. </a:t>
            </a:r>
          </a:p>
        </p:txBody>
      </p:sp>
    </p:spTree>
  </p:cSld>
  <p:clrMapOvr>
    <a:masterClrMapping/>
  </p:clrMapOvr>
  <p:transition>
    <p:cover dir="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763" name="Title 1"/>
          <p:cNvSpPr>
            <a:spLocks noGrp="1"/>
          </p:cNvSpPr>
          <p:nvPr>
            <p:ph type="title"/>
          </p:nvPr>
        </p:nvSpPr>
        <p:spPr>
          <a:xfrm>
            <a:off x="838200" y="685800"/>
            <a:ext cx="7772400" cy="811212"/>
          </a:xfrm>
        </p:spPr>
        <p:txBody>
          <a:bodyPr/>
          <a:p>
            <a:r>
              <a:rPr dirty="0" sz="3600" i="1" lang="en-GB"/>
              <a:t>Cont’d...</a:t>
            </a:r>
            <a:endParaRPr dirty="0" sz="3600" i="1" lang="fr-FR"/>
          </a:p>
        </p:txBody>
      </p:sp>
      <p:sp>
        <p:nvSpPr>
          <p:cNvPr id="1048764" name="Content Placeholder 2"/>
          <p:cNvSpPr>
            <a:spLocks noGrp="1"/>
          </p:cNvSpPr>
          <p:nvPr>
            <p:ph idx="1"/>
          </p:nvPr>
        </p:nvSpPr>
        <p:spPr>
          <a:xfrm>
            <a:off x="152400" y="1600200"/>
            <a:ext cx="8382000" cy="4876800"/>
          </a:xfrm>
        </p:spPr>
        <p:txBody>
          <a:bodyPr>
            <a:normAutofit fontScale="92308" lnSpcReduction="10000"/>
          </a:bodyPr>
          <a:p>
            <a:pPr lvl="1">
              <a:buNone/>
            </a:pPr>
            <a:r>
              <a:rPr b="1" dirty="0" sz="2600" lang="en-US"/>
              <a:t>CONTROLLING THE INFECTIOUS PROCESS </a:t>
            </a:r>
          </a:p>
          <a:p>
            <a:pPr lvl="1"/>
            <a:r>
              <a:rPr dirty="0" sz="2600" lang="en-US"/>
              <a:t>close monitoring of the patient, </a:t>
            </a:r>
          </a:p>
          <a:p>
            <a:pPr lvl="1"/>
            <a:r>
              <a:rPr dirty="0" sz="2600" lang="en-US"/>
              <a:t>promotion of drainage, </a:t>
            </a:r>
          </a:p>
          <a:p>
            <a:pPr lvl="1"/>
            <a:r>
              <a:rPr dirty="0" sz="2600" lang="en-US"/>
              <a:t>use of antibiotics,.</a:t>
            </a:r>
          </a:p>
          <a:p>
            <a:pPr lvl="1"/>
            <a:r>
              <a:rPr dirty="0" sz="2600" lang="en-US"/>
              <a:t>changes dressings using aseptic technique </a:t>
            </a:r>
          </a:p>
          <a:p>
            <a:pPr lvl="1"/>
            <a:r>
              <a:rPr dirty="0" sz="2600" lang="en-US"/>
              <a:t>use of fluids,  </a:t>
            </a:r>
          </a:p>
          <a:p>
            <a:pPr lvl="1"/>
            <a:r>
              <a:rPr dirty="0" sz="2600" lang="en-US"/>
              <a:t>good nutrition to the patient diet high in protein and vitamin</a:t>
            </a:r>
          </a:p>
          <a:p>
            <a:pPr lvl="1">
              <a:buNone/>
            </a:pPr>
            <a:r>
              <a:rPr b="1" dirty="0" sz="2600" lang="en-US"/>
              <a:t>PATIENT EDUCATION</a:t>
            </a:r>
            <a:endParaRPr dirty="0" sz="2600" lang="en-US"/>
          </a:p>
          <a:p>
            <a:pPr>
              <a:buNone/>
            </a:pPr>
            <a:r>
              <a:rPr dirty="0" sz="2600" lang="en-US"/>
              <a:t>	Patient and family must learn and recognize the importance of strictly adhering to the therapeutic regimen of antibiotics and preventing falls or other injuries.</a:t>
            </a:r>
          </a:p>
          <a:p>
            <a:endParaRPr dirty="0" lang="fr-F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765" name="Title 1"/>
          <p:cNvSpPr>
            <a:spLocks noGrp="1"/>
          </p:cNvSpPr>
          <p:nvPr>
            <p:ph type="title"/>
          </p:nvPr>
        </p:nvSpPr>
        <p:spPr>
          <a:xfrm>
            <a:off x="838200" y="685800"/>
            <a:ext cx="8229600" cy="762000"/>
          </a:xfrm>
          <a:noFill/>
          <a:ln>
            <a:noFill/>
          </a:ln>
          <a:scene3d>
            <a:camera prst="orthographicFront">
              <a:rot lat="0" lon="0" rev="0"/>
            </a:camera>
            <a:lightRig dir="t" rig="threePt">
              <a:rot lat="0" lon="0" rev="1200000"/>
            </a:lightRig>
          </a:scene3d>
        </p:spPr>
        <p:style>
          <a:lnRef idx="0">
            <a:schemeClr val="accent4"/>
          </a:lnRef>
          <a:fillRef idx="3">
            <a:schemeClr val="accent4"/>
          </a:fillRef>
          <a:effectRef idx="3">
            <a:schemeClr val="accent4"/>
          </a:effectRef>
          <a:fontRef idx="minor">
            <a:schemeClr val="lt1"/>
          </a:fontRef>
        </p:style>
        <p:txBody>
          <a:bodyPr/>
          <a:p>
            <a:r>
              <a:rPr dirty="0" lang="en-US">
                <a:solidFill>
                  <a:schemeClr val="tx2"/>
                </a:solidFill>
                <a:latin typeface="+mj-lt"/>
              </a:rPr>
              <a:t>BENIGN TUMORS</a:t>
            </a:r>
          </a:p>
        </p:txBody>
      </p:sp>
      <p:sp>
        <p:nvSpPr>
          <p:cNvPr id="1048766" name="Content Placeholder 2"/>
          <p:cNvSpPr>
            <a:spLocks noGrp="1"/>
          </p:cNvSpPr>
          <p:nvPr>
            <p:ph idx="1"/>
          </p:nvPr>
        </p:nvSpPr>
        <p:spPr>
          <a:xfrm>
            <a:off x="533400" y="1600200"/>
            <a:ext cx="8305800" cy="5105400"/>
          </a:xfrm>
        </p:spPr>
        <p:txBody>
          <a:bodyPr>
            <a:noAutofit/>
          </a:bodyPr>
          <a:p>
            <a:r>
              <a:rPr dirty="0" sz="3000" lang="en-US"/>
              <a:t>Most common, slow growing and well circumscribed and present few symptoms. </a:t>
            </a:r>
          </a:p>
          <a:p>
            <a:pPr lvl="1"/>
            <a:r>
              <a:rPr dirty="0" sz="2800" i="1" lang="en-US" err="1">
                <a:solidFill>
                  <a:schemeClr val="bg2"/>
                </a:solidFill>
              </a:rPr>
              <a:t>osteochondroma</a:t>
            </a:r>
            <a:r>
              <a:rPr dirty="0" sz="2800" lang="en-US">
                <a:solidFill>
                  <a:schemeClr val="bg2"/>
                </a:solidFill>
              </a:rPr>
              <a:t>, the most common, </a:t>
            </a:r>
            <a:r>
              <a:rPr dirty="0" sz="2800" lang="en-US" err="1">
                <a:solidFill>
                  <a:schemeClr val="bg2"/>
                </a:solidFill>
              </a:rPr>
              <a:t>occuring</a:t>
            </a:r>
            <a:r>
              <a:rPr dirty="0" sz="2800" lang="en-US">
                <a:solidFill>
                  <a:schemeClr val="bg2"/>
                </a:solidFill>
              </a:rPr>
              <a:t> as a large projection of bone at the end of long bones </a:t>
            </a:r>
          </a:p>
          <a:p>
            <a:pPr lvl="1"/>
            <a:r>
              <a:rPr dirty="0" sz="2800" i="1" lang="en-US" err="1">
                <a:solidFill>
                  <a:schemeClr val="bg2"/>
                </a:solidFill>
              </a:rPr>
              <a:t>echondroma</a:t>
            </a:r>
            <a:r>
              <a:rPr dirty="0" sz="2800" lang="en-US">
                <a:solidFill>
                  <a:schemeClr val="bg2"/>
                </a:solidFill>
              </a:rPr>
              <a:t>, </a:t>
            </a:r>
          </a:p>
          <a:p>
            <a:pPr lvl="1"/>
            <a:r>
              <a:rPr dirty="0" sz="2800" i="1" lang="en-US">
                <a:solidFill>
                  <a:schemeClr val="bg2"/>
                </a:solidFill>
              </a:rPr>
              <a:t>bone </a:t>
            </a:r>
            <a:r>
              <a:rPr dirty="0" sz="2800" i="1" lang="en-US" err="1">
                <a:solidFill>
                  <a:schemeClr val="bg2"/>
                </a:solidFill>
              </a:rPr>
              <a:t>cyst</a:t>
            </a:r>
            <a:r>
              <a:rPr dirty="0" sz="2800" lang="en-US" err="1">
                <a:solidFill>
                  <a:schemeClr val="bg2"/>
                </a:solidFill>
              </a:rPr>
              <a:t>.e.g</a:t>
            </a:r>
            <a:r>
              <a:rPr dirty="0" sz="2800" lang="en-US">
                <a:solidFill>
                  <a:schemeClr val="bg2"/>
                </a:solidFill>
              </a:rPr>
              <a:t>, </a:t>
            </a:r>
            <a:r>
              <a:rPr dirty="0" sz="2800" lang="en-US" err="1">
                <a:solidFill>
                  <a:schemeClr val="bg2"/>
                </a:solidFill>
              </a:rPr>
              <a:t>aneurysmal</a:t>
            </a:r>
            <a:r>
              <a:rPr dirty="0" sz="2800" lang="en-US">
                <a:solidFill>
                  <a:schemeClr val="bg2"/>
                </a:solidFill>
              </a:rPr>
              <a:t> bone cyst), </a:t>
            </a:r>
          </a:p>
          <a:p>
            <a:pPr lvl="1"/>
            <a:r>
              <a:rPr dirty="0" sz="2800" i="1" lang="en-US" err="1">
                <a:solidFill>
                  <a:schemeClr val="bg2"/>
                </a:solidFill>
              </a:rPr>
              <a:t>osteoid</a:t>
            </a:r>
            <a:r>
              <a:rPr dirty="0" sz="2800" i="1" lang="en-US">
                <a:solidFill>
                  <a:schemeClr val="bg2"/>
                </a:solidFill>
              </a:rPr>
              <a:t> </a:t>
            </a:r>
            <a:r>
              <a:rPr dirty="0" sz="2800" i="1" lang="en-US" err="1">
                <a:solidFill>
                  <a:schemeClr val="bg2"/>
                </a:solidFill>
              </a:rPr>
              <a:t>osteoma</a:t>
            </a:r>
            <a:r>
              <a:rPr dirty="0" sz="2800" lang="en-US">
                <a:solidFill>
                  <a:schemeClr val="bg2"/>
                </a:solidFill>
              </a:rPr>
              <a:t>; in early ages of life, painful </a:t>
            </a:r>
          </a:p>
          <a:p>
            <a:pPr lvl="1"/>
            <a:r>
              <a:rPr dirty="0" sz="2800" i="1" lang="en-US" err="1">
                <a:solidFill>
                  <a:schemeClr val="bg2"/>
                </a:solidFill>
              </a:rPr>
              <a:t>rhabdomyoma</a:t>
            </a:r>
            <a:r>
              <a:rPr dirty="0" sz="2800" lang="en-US">
                <a:solidFill>
                  <a:schemeClr val="bg2"/>
                </a:solidFill>
              </a:rPr>
              <a:t>, and </a:t>
            </a:r>
          </a:p>
          <a:p>
            <a:pPr lvl="1"/>
            <a:r>
              <a:rPr dirty="0" sz="2800" i="1" lang="en-US" err="1">
                <a:solidFill>
                  <a:schemeClr val="bg2"/>
                </a:solidFill>
              </a:rPr>
              <a:t>ﬁbroma</a:t>
            </a:r>
            <a:r>
              <a:rPr dirty="0" sz="2800" i="1" lang="en-US">
                <a:solidFill>
                  <a:schemeClr val="bg2"/>
                </a:solidFill>
              </a:rPr>
              <a:t>. </a:t>
            </a:r>
          </a:p>
          <a:p>
            <a:endParaRPr dirty="0" lang="en-US"/>
          </a:p>
        </p:txBody>
      </p:sp>
    </p:spTree>
  </p:cSld>
  <p:clrMapOvr>
    <a:masterClrMapping/>
  </p:clrMapOvr>
  <p:transition>
    <p:cover dir="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767" name="Title 1"/>
          <p:cNvSpPr>
            <a:spLocks noGrp="1"/>
          </p:cNvSpPr>
          <p:nvPr>
            <p:ph type="title"/>
          </p:nvPr>
        </p:nvSpPr>
        <p:spPr>
          <a:xfrm>
            <a:off x="762000" y="457200"/>
            <a:ext cx="7772400" cy="1143000"/>
          </a:xfrm>
        </p:spPr>
        <p:txBody>
          <a:bodyPr/>
          <a:p>
            <a:r>
              <a:rPr dirty="0" lang="fr-FR"/>
              <a:t>MALIGNANT TUMORS</a:t>
            </a:r>
          </a:p>
        </p:txBody>
      </p:sp>
      <p:sp>
        <p:nvSpPr>
          <p:cNvPr id="1048768" name="Content Placeholder 2"/>
          <p:cNvSpPr>
            <a:spLocks noGrp="1"/>
          </p:cNvSpPr>
          <p:nvPr>
            <p:ph idx="1"/>
          </p:nvPr>
        </p:nvSpPr>
        <p:spPr>
          <a:xfrm>
            <a:off x="533400" y="1565275"/>
            <a:ext cx="8382000" cy="4683125"/>
          </a:xfrm>
        </p:spPr>
        <p:txBody>
          <a:bodyPr>
            <a:noAutofit/>
          </a:bodyPr>
          <a:p>
            <a:pPr>
              <a:lnSpc>
                <a:spcPct val="120000"/>
              </a:lnSpc>
            </a:pPr>
            <a:r>
              <a:rPr dirty="0" sz="3000" lang="fr-FR" err="1"/>
              <a:t>Relatively</a:t>
            </a:r>
            <a:r>
              <a:rPr dirty="0" sz="3000" lang="fr-FR"/>
              <a:t> rare and arise from connective and supportive tissue cells (sarcomas) or bone marrow elements.they include </a:t>
            </a:r>
            <a:r>
              <a:rPr dirty="0" sz="3000" i="1" lang="fr-FR"/>
              <a:t>multiple </a:t>
            </a:r>
            <a:r>
              <a:rPr dirty="0" sz="3000" i="1" lang="fr-FR" err="1"/>
              <a:t>myeloma</a:t>
            </a:r>
            <a:r>
              <a:rPr dirty="0" sz="3000" i="1" lang="fr-FR"/>
              <a:t>, osteosarcoma, chondrosarcoma,, and </a:t>
            </a:r>
            <a:r>
              <a:rPr dirty="0" sz="3000" i="1" lang="fr-FR" err="1"/>
              <a:t>ﬁbrosarcoma</a:t>
            </a:r>
            <a:r>
              <a:rPr dirty="0" sz="3000" i="1" lang="fr-FR"/>
              <a:t>. </a:t>
            </a:r>
          </a:p>
          <a:p>
            <a:pPr>
              <a:lnSpc>
                <a:spcPct val="120000"/>
              </a:lnSpc>
              <a:buNone/>
            </a:pPr>
            <a:endParaRPr dirty="0" sz="1500" i="1" lang="fr-FR"/>
          </a:p>
          <a:p>
            <a:pPr>
              <a:lnSpc>
                <a:spcPct val="120000"/>
              </a:lnSpc>
            </a:pPr>
            <a:r>
              <a:rPr dirty="0" sz="3000" lang="en-US"/>
              <a:t>The usual tumor sites include </a:t>
            </a:r>
            <a:r>
              <a:rPr b="1" dirty="0" sz="3000" lang="en-US"/>
              <a:t>the pelvis, femur, </a:t>
            </a:r>
            <a:r>
              <a:rPr b="1" dirty="0" sz="3000" lang="en-US" err="1"/>
              <a:t>humerus</a:t>
            </a:r>
            <a:r>
              <a:rPr b="1" dirty="0" sz="3000" lang="en-US"/>
              <a:t>, spine, scapula, and tibia.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769" name="Content Placeholder 2"/>
          <p:cNvSpPr>
            <a:spLocks noGrp="1"/>
          </p:cNvSpPr>
          <p:nvPr>
            <p:ph idx="1"/>
          </p:nvPr>
        </p:nvSpPr>
        <p:spPr>
          <a:xfrm>
            <a:off x="609600" y="1946275"/>
            <a:ext cx="8077200" cy="4530725"/>
          </a:xfrm>
        </p:spPr>
        <p:txBody>
          <a:bodyPr/>
          <a:p>
            <a:r>
              <a:rPr dirty="0" sz="3000" lang="fr-FR"/>
              <a:t>Soft tissue </a:t>
            </a:r>
            <a:r>
              <a:rPr dirty="0" sz="3000" lang="fr-FR" err="1"/>
              <a:t>sarcomas</a:t>
            </a:r>
            <a:r>
              <a:rPr dirty="0" sz="3000" lang="fr-FR"/>
              <a:t> </a:t>
            </a:r>
            <a:r>
              <a:rPr dirty="0" sz="3000" lang="fr-FR" err="1"/>
              <a:t>include</a:t>
            </a:r>
            <a:r>
              <a:rPr dirty="0" sz="3000" lang="fr-FR"/>
              <a:t> </a:t>
            </a:r>
            <a:r>
              <a:rPr dirty="0" sz="3000" i="1" lang="fr-FR" err="1"/>
              <a:t>liposarcoma</a:t>
            </a:r>
            <a:r>
              <a:rPr dirty="0" sz="3000" i="1" lang="fr-FR"/>
              <a:t>, </a:t>
            </a:r>
            <a:r>
              <a:rPr dirty="0" sz="3000" i="1" lang="fr-FR" err="1"/>
              <a:t>ﬁbrosarcoma</a:t>
            </a:r>
            <a:r>
              <a:rPr dirty="0" sz="3000" i="1" lang="fr-FR"/>
              <a:t>, and </a:t>
            </a:r>
            <a:r>
              <a:rPr dirty="0" sz="3000" i="1" lang="fr-FR" err="1"/>
              <a:t>rhabdomyo</a:t>
            </a:r>
            <a:r>
              <a:rPr dirty="0" sz="3000" i="1" lang="fr-FR"/>
              <a:t>-</a:t>
            </a:r>
            <a:r>
              <a:rPr dirty="0" sz="3000" i="1" lang="fr-FR" err="1"/>
              <a:t>sarcoma</a:t>
            </a:r>
            <a:r>
              <a:rPr dirty="0" sz="3000" i="1" lang="fr-FR"/>
              <a:t>.</a:t>
            </a:r>
          </a:p>
          <a:p>
            <a:endParaRPr dirty="0" sz="3000" i="1" lang="fr-FR"/>
          </a:p>
          <a:p>
            <a:r>
              <a:rPr b="1" dirty="0" sz="3000" lang="en-US"/>
              <a:t>Metastatic bone disease </a:t>
            </a:r>
            <a:r>
              <a:rPr dirty="0" sz="3000" lang="en-US"/>
              <a:t>(secondary bone tumor) is more common than any primary bone tumors.</a:t>
            </a:r>
          </a:p>
          <a:p>
            <a:endParaRPr dirty="0" sz="300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770" name="Title 1"/>
          <p:cNvSpPr>
            <a:spLocks noGrp="1"/>
          </p:cNvSpPr>
          <p:nvPr>
            <p:ph type="title"/>
          </p:nvPr>
        </p:nvSpPr>
        <p:spPr>
          <a:xfrm>
            <a:off x="762000" y="636587"/>
            <a:ext cx="7772400" cy="811213"/>
          </a:xfrm>
        </p:spPr>
        <p:txBody>
          <a:bodyPr/>
          <a:p>
            <a:r>
              <a:rPr dirty="0" i="1" lang="en-GB"/>
              <a:t>Diagnosis</a:t>
            </a:r>
            <a:endParaRPr dirty="0" i="1" lang="fr-FR"/>
          </a:p>
        </p:txBody>
      </p:sp>
      <p:sp>
        <p:nvSpPr>
          <p:cNvPr id="1048771" name="Content Placeholder 2"/>
          <p:cNvSpPr>
            <a:spLocks noGrp="1"/>
          </p:cNvSpPr>
          <p:nvPr>
            <p:ph idx="1"/>
          </p:nvPr>
        </p:nvSpPr>
        <p:spPr>
          <a:xfrm>
            <a:off x="609600" y="1600200"/>
            <a:ext cx="8001000" cy="4530725"/>
          </a:xfrm>
        </p:spPr>
        <p:txBody>
          <a:bodyPr>
            <a:normAutofit/>
          </a:bodyPr>
          <a:p>
            <a:pPr lvl="1"/>
            <a:r>
              <a:rPr dirty="0" sz="2800" lang="en-GB"/>
              <a:t>Bone scan</a:t>
            </a:r>
          </a:p>
          <a:p>
            <a:pPr lvl="1"/>
            <a:r>
              <a:rPr dirty="0" sz="2800" lang="en-GB"/>
              <a:t>Computerized tomography</a:t>
            </a:r>
          </a:p>
          <a:p>
            <a:pPr lvl="1"/>
            <a:r>
              <a:rPr dirty="0" sz="2800" lang="en-GB"/>
              <a:t>Magnetic resonance imaging</a:t>
            </a:r>
          </a:p>
          <a:p>
            <a:pPr lvl="1"/>
            <a:r>
              <a:rPr dirty="0" sz="2800" lang="en-GB"/>
              <a:t>Positron emission tomography x-ray</a:t>
            </a:r>
          </a:p>
          <a:p>
            <a:pPr lvl="1"/>
            <a:r>
              <a:rPr dirty="0" sz="2800" lang="en-GB"/>
              <a:t>Angiogram</a:t>
            </a:r>
          </a:p>
          <a:p>
            <a:pPr lvl="1"/>
            <a:r>
              <a:rPr dirty="0" sz="2800" lang="en-GB" err="1"/>
              <a:t>Biopses</a:t>
            </a:r>
            <a:endParaRPr dirty="0" sz="2800" lang="en-GB"/>
          </a:p>
          <a:p>
            <a:pPr>
              <a:buNone/>
            </a:pPr>
            <a:r>
              <a:rPr b="1" dirty="0" lang="en-GB"/>
              <a:t>Risk Factors </a:t>
            </a:r>
            <a:r>
              <a:rPr dirty="0" lang="en-GB"/>
              <a:t>include: Family history, </a:t>
            </a:r>
            <a:r>
              <a:rPr dirty="0" lang="en-GB" err="1"/>
              <a:t>Pagets</a:t>
            </a:r>
            <a:r>
              <a:rPr dirty="0" lang="en-GB"/>
              <a:t> disease, Radiation therapy, Bone marrow transplant, Bone infections, </a:t>
            </a:r>
          </a:p>
          <a:p>
            <a:endParaRPr dirty="0"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626" name="Title 4"/>
          <p:cNvSpPr>
            <a:spLocks noGrp="1"/>
          </p:cNvSpPr>
          <p:nvPr>
            <p:ph type="title"/>
          </p:nvPr>
        </p:nvSpPr>
        <p:spPr>
          <a:xfrm>
            <a:off x="457200" y="0"/>
            <a:ext cx="8229600" cy="45719"/>
          </a:xfrm>
        </p:spPr>
        <p:txBody>
          <a:bodyPr>
            <a:normAutofit fontScale="90000"/>
          </a:bodyPr>
          <a:p>
            <a:r>
              <a:rPr dirty="0" lang="en-US"/>
              <a:t> </a:t>
            </a:r>
          </a:p>
        </p:txBody>
      </p:sp>
      <p:sp>
        <p:nvSpPr>
          <p:cNvPr id="1048627" name="Content Placeholder 5"/>
          <p:cNvSpPr>
            <a:spLocks noGrp="1"/>
          </p:cNvSpPr>
          <p:nvPr>
            <p:ph idx="1"/>
          </p:nvPr>
        </p:nvSpPr>
        <p:spPr>
          <a:xfrm>
            <a:off x="533400" y="1600200"/>
            <a:ext cx="8077200" cy="5029200"/>
          </a:xfrm>
        </p:spPr>
        <p:txBody>
          <a:bodyPr>
            <a:noAutofit/>
          </a:bodyPr>
          <a:p>
            <a:r>
              <a:rPr dirty="0" sz="3000" lang="en-US"/>
              <a:t>Inorganic material mainly constitutes of mineral salts especially </a:t>
            </a:r>
            <a:r>
              <a:rPr dirty="0" sz="3000" lang="en-US">
                <a:solidFill>
                  <a:schemeClr val="tx2"/>
                </a:solidFill>
              </a:rPr>
              <a:t>calcium and phosphates. </a:t>
            </a:r>
          </a:p>
          <a:p>
            <a:r>
              <a:rPr dirty="0" sz="3000" lang="en-US"/>
              <a:t>Organic materials: bone cells and tissues</a:t>
            </a:r>
          </a:p>
          <a:p>
            <a:r>
              <a:rPr dirty="0" sz="3000" lang="en-US"/>
              <a:t>The cells making up the bone are: </a:t>
            </a:r>
            <a:r>
              <a:rPr dirty="0" sz="3000" lang="en-US" err="1">
                <a:solidFill>
                  <a:schemeClr val="tx2"/>
                </a:solidFill>
              </a:rPr>
              <a:t>osteoblasts</a:t>
            </a:r>
            <a:r>
              <a:rPr dirty="0" sz="3000" lang="en-US">
                <a:solidFill>
                  <a:schemeClr val="tx2"/>
                </a:solidFill>
              </a:rPr>
              <a:t>, </a:t>
            </a:r>
            <a:r>
              <a:rPr dirty="0" sz="3000" lang="en-US" err="1">
                <a:solidFill>
                  <a:schemeClr val="tx2"/>
                </a:solidFill>
              </a:rPr>
              <a:t>osteoclasts</a:t>
            </a:r>
            <a:r>
              <a:rPr dirty="0" sz="3000" lang="en-US">
                <a:solidFill>
                  <a:schemeClr val="tx2"/>
                </a:solidFill>
              </a:rPr>
              <a:t> and </a:t>
            </a:r>
            <a:r>
              <a:rPr dirty="0" sz="3000" lang="en-US" err="1">
                <a:solidFill>
                  <a:schemeClr val="tx2"/>
                </a:solidFill>
              </a:rPr>
              <a:t>osteocytes</a:t>
            </a:r>
            <a:r>
              <a:rPr dirty="0" sz="3000" lang="en-US">
                <a:solidFill>
                  <a:schemeClr val="tx2"/>
                </a:solidFill>
              </a:rPr>
              <a:t>.</a:t>
            </a:r>
          </a:p>
          <a:p>
            <a:pPr>
              <a:buNone/>
            </a:pPr>
            <a:r>
              <a:rPr dirty="0" sz="3000" lang="en-US"/>
              <a:t>There are two types of bone tissue –</a:t>
            </a:r>
          </a:p>
          <a:p>
            <a:r>
              <a:rPr dirty="0" sz="3000" lang="en-US">
                <a:solidFill>
                  <a:schemeClr val="tx2"/>
                </a:solidFill>
              </a:rPr>
              <a:t>compact- harder outer tissue of bones</a:t>
            </a:r>
          </a:p>
          <a:p>
            <a:r>
              <a:rPr dirty="0" sz="3000" lang="en-US" err="1">
                <a:solidFill>
                  <a:schemeClr val="tx2"/>
                </a:solidFill>
              </a:rPr>
              <a:t>cancellous</a:t>
            </a:r>
            <a:r>
              <a:rPr dirty="0" sz="3000" lang="en-US">
                <a:solidFill>
                  <a:schemeClr val="tx2"/>
                </a:solidFill>
              </a:rPr>
              <a:t>.-sponge </a:t>
            </a:r>
            <a:r>
              <a:rPr dirty="0" sz="3000" lang="en-US"/>
              <a:t>like tissue inside bones </a:t>
            </a:r>
          </a:p>
          <a:p>
            <a:endParaRPr dirty="0" sz="3000" lang="en-US"/>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772" name="Title 1"/>
          <p:cNvSpPr>
            <a:spLocks noGrp="1"/>
          </p:cNvSpPr>
          <p:nvPr>
            <p:ph type="title"/>
          </p:nvPr>
        </p:nvSpPr>
        <p:spPr>
          <a:xfrm>
            <a:off x="609600" y="609600"/>
            <a:ext cx="7772400" cy="838200"/>
          </a:xfrm>
        </p:spPr>
        <p:txBody>
          <a:bodyPr/>
          <a:p>
            <a:r>
              <a:rPr dirty="0" lang="en-GB"/>
              <a:t> </a:t>
            </a:r>
            <a:r>
              <a:rPr dirty="0" i="1" lang="en-GB"/>
              <a:t>Clinical Manifestations</a:t>
            </a:r>
            <a:endParaRPr dirty="0" i="1" lang="fr-FR"/>
          </a:p>
        </p:txBody>
      </p:sp>
      <p:sp>
        <p:nvSpPr>
          <p:cNvPr id="1048773" name="Content Placeholder 2"/>
          <p:cNvSpPr>
            <a:spLocks noGrp="1"/>
          </p:cNvSpPr>
          <p:nvPr>
            <p:ph idx="1"/>
          </p:nvPr>
        </p:nvSpPr>
        <p:spPr>
          <a:xfrm>
            <a:off x="457200" y="1524000"/>
            <a:ext cx="8229600" cy="4953000"/>
          </a:xfrm>
        </p:spPr>
        <p:txBody>
          <a:bodyPr>
            <a:noAutofit/>
          </a:bodyPr>
          <a:p>
            <a:r>
              <a:rPr dirty="0" lang="en-US"/>
              <a:t>Manifestations of bone tumors include </a:t>
            </a:r>
          </a:p>
          <a:p>
            <a:pPr lvl="1"/>
            <a:r>
              <a:rPr dirty="0" sz="2800" lang="en-US"/>
              <a:t>bone pain that lasts over a week</a:t>
            </a:r>
          </a:p>
          <a:p>
            <a:pPr lvl="1"/>
            <a:r>
              <a:rPr dirty="0" sz="2800" lang="en-US"/>
              <a:t>unexplained swelling and warm skin over the affected bones</a:t>
            </a:r>
          </a:p>
          <a:p>
            <a:pPr lvl="1"/>
            <a:r>
              <a:rPr dirty="0" sz="2800" lang="en-US"/>
              <a:t>Joint swelling and stiffness.</a:t>
            </a:r>
          </a:p>
          <a:p>
            <a:pPr lvl="1"/>
            <a:r>
              <a:rPr dirty="0" sz="2800" lang="en-US"/>
              <a:t>prominent veins.</a:t>
            </a:r>
          </a:p>
          <a:p>
            <a:pPr lvl="1"/>
            <a:r>
              <a:rPr dirty="0" sz="2800" lang="en-US"/>
              <a:t>Weight loss, malaise, anemia and fever may be present.</a:t>
            </a:r>
          </a:p>
          <a:p>
            <a:pPr lvl="1"/>
            <a:r>
              <a:rPr dirty="0" sz="2800" lang="en-US"/>
              <a:t>With spinal metastasis, spinal cord compression may occur. </a:t>
            </a:r>
            <a:endParaRPr dirty="0" sz="2800" lang="fr-F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774" name="Title 1"/>
          <p:cNvSpPr>
            <a:spLocks noGrp="1"/>
          </p:cNvSpPr>
          <p:nvPr>
            <p:ph type="title"/>
          </p:nvPr>
        </p:nvSpPr>
        <p:spPr>
          <a:xfrm>
            <a:off x="838200" y="533400"/>
            <a:ext cx="8229600" cy="914400"/>
          </a:xfrm>
          <a:noFill/>
          <a:ln>
            <a:noFill/>
          </a:ln>
        </p:spPr>
        <p:style>
          <a:lnRef idx="0">
            <a:schemeClr val="accent3"/>
          </a:lnRef>
          <a:fillRef idx="3">
            <a:schemeClr val="accent3"/>
          </a:fillRef>
          <a:effectRef idx="3">
            <a:schemeClr val="accent3"/>
          </a:effectRef>
          <a:fontRef idx="minor">
            <a:schemeClr val="lt1"/>
          </a:fontRef>
        </p:style>
        <p:txBody>
          <a:bodyPr/>
          <a:p>
            <a:r>
              <a:rPr dirty="0" i="1" lang="en-US">
                <a:solidFill>
                  <a:schemeClr val="tx2"/>
                </a:solidFill>
                <a:latin typeface="+mj-lt"/>
              </a:rPr>
              <a:t>Management </a:t>
            </a:r>
          </a:p>
        </p:txBody>
      </p:sp>
      <p:sp>
        <p:nvSpPr>
          <p:cNvPr id="1048775" name="Content Placeholder 2"/>
          <p:cNvSpPr>
            <a:spLocks noGrp="1"/>
          </p:cNvSpPr>
          <p:nvPr>
            <p:ph idx="1"/>
          </p:nvPr>
        </p:nvSpPr>
        <p:spPr>
          <a:xfrm>
            <a:off x="457200" y="1524000"/>
            <a:ext cx="8229600" cy="5181600"/>
          </a:xfrm>
        </p:spPr>
        <p:txBody>
          <a:bodyPr>
            <a:normAutofit/>
          </a:bodyPr>
          <a:p>
            <a:r>
              <a:rPr dirty="0" lang="en-US"/>
              <a:t>Surgical excision, Chemotherapy, used to suppress plasma cell growth in the bone marrow. </a:t>
            </a:r>
          </a:p>
          <a:p>
            <a:r>
              <a:rPr dirty="0" lang="en-US"/>
              <a:t>Administration of Steroids.</a:t>
            </a:r>
          </a:p>
          <a:p>
            <a:r>
              <a:rPr dirty="0" lang="en-US"/>
              <a:t>Good infection prevention and control.</a:t>
            </a:r>
          </a:p>
          <a:p>
            <a:r>
              <a:rPr dirty="0" lang="en-US"/>
              <a:t>The treatment of metastatic bone cancer is palliative.</a:t>
            </a:r>
          </a:p>
          <a:p>
            <a:r>
              <a:rPr dirty="0" lang="en-US"/>
              <a:t>Structural support and stabilization are needed to prevent pathologic fracture and pain by prophylactic internal </a:t>
            </a:r>
            <a:r>
              <a:rPr dirty="0" lang="en-US" err="1"/>
              <a:t>ﬁxation</a:t>
            </a:r>
            <a:r>
              <a:rPr dirty="0" lang="en-US"/>
              <a:t>.</a:t>
            </a:r>
          </a:p>
          <a:p>
            <a:endParaRPr dirty="0" lang="en-US"/>
          </a:p>
        </p:txBody>
      </p:sp>
    </p:spTree>
  </p:cSld>
  <p:clrMapOvr>
    <a:masterClrMapping/>
  </p:clrMapOvr>
  <p:transition>
    <p:cover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776" name="Title 1"/>
          <p:cNvSpPr>
            <a:spLocks noGrp="1"/>
          </p:cNvSpPr>
          <p:nvPr>
            <p:ph type="title"/>
          </p:nvPr>
        </p:nvSpPr>
        <p:spPr>
          <a:xfrm>
            <a:off x="914400" y="762000"/>
            <a:ext cx="7772400" cy="685800"/>
          </a:xfrm>
        </p:spPr>
        <p:txBody>
          <a:bodyPr>
            <a:normAutofit/>
          </a:bodyPr>
          <a:p>
            <a:r>
              <a:rPr dirty="0" sz="3600" i="1" lang="en-GB"/>
              <a:t>Cont’d...</a:t>
            </a:r>
            <a:endParaRPr b="1" dirty="0" sz="3600" i="1" lang="fr-FR"/>
          </a:p>
        </p:txBody>
      </p:sp>
      <p:sp>
        <p:nvSpPr>
          <p:cNvPr id="1048777" name="Content Placeholder 2"/>
          <p:cNvSpPr>
            <a:spLocks noGrp="1"/>
          </p:cNvSpPr>
          <p:nvPr>
            <p:ph idx="1"/>
          </p:nvPr>
        </p:nvSpPr>
        <p:spPr>
          <a:xfrm>
            <a:off x="381000" y="1524000"/>
            <a:ext cx="8458200" cy="4800600"/>
          </a:xfrm>
        </p:spPr>
        <p:txBody>
          <a:bodyPr>
            <a:noAutofit/>
          </a:bodyPr>
          <a:p>
            <a:r>
              <a:rPr dirty="0" lang="en-US"/>
              <a:t>Pain assessment and management  with adequate and appropriate analgesics.</a:t>
            </a:r>
          </a:p>
          <a:p>
            <a:r>
              <a:rPr dirty="0" lang="en-US"/>
              <a:t>Hydration with IV administration of normal saline solution, </a:t>
            </a:r>
            <a:r>
              <a:rPr dirty="0" lang="en-US" err="1"/>
              <a:t>diuresis</a:t>
            </a:r>
            <a:r>
              <a:rPr dirty="0" lang="en-US"/>
              <a:t>, mobilization, and medications such as </a:t>
            </a:r>
            <a:r>
              <a:rPr dirty="0" lang="en-US" err="1"/>
              <a:t>bisphosphonates</a:t>
            </a:r>
            <a:r>
              <a:rPr dirty="0" lang="en-US"/>
              <a:t>, and </a:t>
            </a:r>
            <a:r>
              <a:rPr dirty="0" lang="en-US" err="1"/>
              <a:t>calcitonin</a:t>
            </a:r>
            <a:r>
              <a:rPr dirty="0" lang="en-US"/>
              <a:t> to </a:t>
            </a:r>
            <a:r>
              <a:rPr dirty="0" lang="en-US" err="1"/>
              <a:t>rx</a:t>
            </a:r>
            <a:r>
              <a:rPr dirty="0" lang="en-US"/>
              <a:t> </a:t>
            </a:r>
            <a:r>
              <a:rPr dirty="0" lang="en-US" err="1"/>
              <a:t>hypercalcemia</a:t>
            </a:r>
            <a:r>
              <a:rPr dirty="0" lang="en-US"/>
              <a:t>.</a:t>
            </a:r>
          </a:p>
          <a:p>
            <a:r>
              <a:rPr dirty="0" lang="en-US"/>
              <a:t>Assist the patient to increase activity and ambulation.</a:t>
            </a:r>
          </a:p>
          <a:p>
            <a:r>
              <a:rPr dirty="0" lang="en-US"/>
              <a:t>Blood product transfusions restore hematologic factors.</a:t>
            </a:r>
          </a:p>
          <a:p>
            <a:endParaRPr dirty="0" lang="fr-F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778" name="Title 1"/>
          <p:cNvSpPr>
            <a:spLocks noGrp="1"/>
          </p:cNvSpPr>
          <p:nvPr>
            <p:ph type="title"/>
          </p:nvPr>
        </p:nvSpPr>
        <p:spPr>
          <a:xfrm>
            <a:off x="762000" y="762000"/>
            <a:ext cx="8229600" cy="685800"/>
          </a:xfrm>
        </p:spPr>
        <p:txBody>
          <a:bodyPr>
            <a:normAutofit/>
          </a:bodyPr>
          <a:p>
            <a:r>
              <a:rPr dirty="0" sz="3600" i="1" lang="en-US"/>
              <a:t>Specific Nursing Interventions. </a:t>
            </a:r>
          </a:p>
        </p:txBody>
      </p:sp>
      <p:sp>
        <p:nvSpPr>
          <p:cNvPr id="1048779" name="Content Placeholder 2"/>
          <p:cNvSpPr>
            <a:spLocks noGrp="1"/>
          </p:cNvSpPr>
          <p:nvPr>
            <p:ph idx="1"/>
          </p:nvPr>
        </p:nvSpPr>
        <p:spPr>
          <a:xfrm>
            <a:off x="533400" y="1524000"/>
            <a:ext cx="8305800" cy="5105400"/>
          </a:xfrm>
        </p:spPr>
        <p:txBody>
          <a:bodyPr>
            <a:normAutofit/>
          </a:bodyPr>
          <a:p>
            <a:pPr>
              <a:buFont typeface="Wingdings" pitchFamily="2" charset="2"/>
              <a:buChar char="ü"/>
            </a:pPr>
            <a:r>
              <a:rPr dirty="0" sz="2800" lang="en-US"/>
              <a:t>Ensuring satisfactory pain relief</a:t>
            </a:r>
          </a:p>
          <a:p>
            <a:pPr>
              <a:buFont typeface="Wingdings" pitchFamily="2" charset="2"/>
              <a:buChar char="ü"/>
            </a:pPr>
            <a:r>
              <a:rPr dirty="0" sz="2800" lang="en-US"/>
              <a:t>Decreasing the possibility of injury</a:t>
            </a:r>
          </a:p>
          <a:p>
            <a:pPr>
              <a:buFont typeface="Wingdings" pitchFamily="2" charset="2"/>
              <a:buChar char="ü"/>
            </a:pPr>
            <a:r>
              <a:rPr dirty="0" sz="2800" lang="en-US"/>
              <a:t>Because loss of appetite, nausea, and vomiting are frequent side effects of chemotherapy and radiation therapy, it is necessary to provide adequate nutrition for healing and health promotion. </a:t>
            </a:r>
          </a:p>
          <a:p>
            <a:pPr>
              <a:buFont typeface="Wingdings" pitchFamily="2" charset="2"/>
              <a:buChar char="ü"/>
            </a:pPr>
            <a:r>
              <a:rPr dirty="0" sz="2800" lang="en-US"/>
              <a:t>Adequate hydration is essential</a:t>
            </a:r>
          </a:p>
          <a:p>
            <a:endParaRPr dirty="0" sz="2800" lang="en-US"/>
          </a:p>
        </p:txBody>
      </p:sp>
    </p:spTree>
  </p:cSld>
  <p:clrMapOvr>
    <a:masterClrMapping/>
  </p:clrMapOvr>
  <p:transition>
    <p:cover dir="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780" name="Title 1"/>
          <p:cNvSpPr>
            <a:spLocks noGrp="1"/>
          </p:cNvSpPr>
          <p:nvPr>
            <p:ph type="title"/>
          </p:nvPr>
        </p:nvSpPr>
        <p:spPr>
          <a:xfrm>
            <a:off x="762000" y="609600"/>
            <a:ext cx="7772400" cy="914400"/>
          </a:xfrm>
        </p:spPr>
        <p:txBody>
          <a:bodyPr/>
          <a:p>
            <a:r>
              <a:rPr dirty="0" sz="3600" i="1" lang="en-US"/>
              <a:t>Cont’d…</a:t>
            </a:r>
          </a:p>
        </p:txBody>
      </p:sp>
      <p:sp>
        <p:nvSpPr>
          <p:cNvPr id="1048781" name="Content Placeholder 2"/>
          <p:cNvSpPr>
            <a:spLocks noGrp="1"/>
          </p:cNvSpPr>
          <p:nvPr>
            <p:ph idx="1"/>
          </p:nvPr>
        </p:nvSpPr>
        <p:spPr>
          <a:xfrm>
            <a:off x="533400" y="1600200"/>
            <a:ext cx="8153400" cy="4530725"/>
          </a:xfrm>
        </p:spPr>
        <p:txBody>
          <a:bodyPr/>
          <a:p>
            <a:pPr>
              <a:buFont typeface="Wingdings" pitchFamily="2" charset="2"/>
              <a:buChar char="ü"/>
            </a:pPr>
            <a:r>
              <a:rPr b="1" dirty="0" lang="en-US"/>
              <a:t>Promote self esteem </a:t>
            </a:r>
            <a:r>
              <a:rPr dirty="0" lang="en-US"/>
              <a:t>by encouraging the patient to accept body image changes resulting from chemotherapy radiation and surgery</a:t>
            </a:r>
          </a:p>
          <a:p>
            <a:pPr>
              <a:buFont typeface="Wingdings" pitchFamily="2" charset="2"/>
              <a:buChar char="ü"/>
            </a:pPr>
            <a:r>
              <a:rPr dirty="0" lang="en-US"/>
              <a:t>Educating the patient on disease progression and prognosis treatment regimen, diagnostic procedures &amp; changes</a:t>
            </a:r>
          </a:p>
          <a:p>
            <a:pPr>
              <a:buFont typeface="Wingdings" pitchFamily="2" charset="2"/>
              <a:buChar char="ü"/>
            </a:pPr>
            <a:r>
              <a:rPr dirty="0" lang="en-US"/>
              <a:t>Enabling the patient to maintain preferred activities</a:t>
            </a:r>
          </a:p>
          <a:p>
            <a:pPr>
              <a:buFont typeface="Wingdings" pitchFamily="2" charset="2"/>
              <a:buChar char="ü"/>
            </a:pPr>
            <a:endParaRPr dirty="0" lang="en-US"/>
          </a:p>
          <a:p>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782" name="Title 1"/>
          <p:cNvSpPr>
            <a:spLocks noGrp="1"/>
          </p:cNvSpPr>
          <p:nvPr>
            <p:ph type="title"/>
          </p:nvPr>
        </p:nvSpPr>
        <p:spPr>
          <a:xfrm>
            <a:off x="762000" y="685800"/>
            <a:ext cx="7772400" cy="685800"/>
          </a:xfrm>
        </p:spPr>
        <p:txBody>
          <a:bodyPr/>
          <a:p>
            <a:r>
              <a:rPr dirty="0" sz="4400" i="1" lang="en-US"/>
              <a:t>Cont’d…</a:t>
            </a:r>
            <a:endParaRPr dirty="0" lang="fr-FR"/>
          </a:p>
        </p:txBody>
      </p:sp>
      <p:sp>
        <p:nvSpPr>
          <p:cNvPr id="1048783" name="Content Placeholder 2"/>
          <p:cNvSpPr>
            <a:spLocks noGrp="1"/>
          </p:cNvSpPr>
          <p:nvPr>
            <p:ph idx="1"/>
          </p:nvPr>
        </p:nvSpPr>
        <p:spPr>
          <a:xfrm>
            <a:off x="457200" y="1600200"/>
            <a:ext cx="8077200" cy="4530725"/>
          </a:xfrm>
        </p:spPr>
        <p:txBody>
          <a:bodyPr>
            <a:normAutofit/>
          </a:bodyPr>
          <a:p>
            <a:r>
              <a:rPr dirty="0" sz="2800" lang="en-US"/>
              <a:t>monitoring and managing potential complications </a:t>
            </a:r>
            <a:r>
              <a:rPr dirty="0" lang="en-US"/>
              <a:t>such as d</a:t>
            </a:r>
            <a:r>
              <a:rPr dirty="0" sz="2800" lang="en-US"/>
              <a:t>elayed </a:t>
            </a:r>
            <a:r>
              <a:rPr dirty="0" lang="en-US"/>
              <a:t>w</a:t>
            </a:r>
            <a:r>
              <a:rPr dirty="0" sz="2800" lang="en-US"/>
              <a:t>ound </a:t>
            </a:r>
            <a:r>
              <a:rPr dirty="0" lang="en-US"/>
              <a:t>h</a:t>
            </a:r>
            <a:r>
              <a:rPr dirty="0" sz="2800" lang="en-US"/>
              <a:t>ealing, w</a:t>
            </a:r>
            <a:r>
              <a:rPr dirty="0" sz="2800" lang="fr-FR" err="1"/>
              <a:t>ound</a:t>
            </a:r>
            <a:r>
              <a:rPr dirty="0" sz="2800" lang="fr-FR"/>
              <a:t> Infections, </a:t>
            </a:r>
            <a:r>
              <a:rPr dirty="0" sz="2800" lang="fr-FR" err="1"/>
              <a:t>hypercalcemia</a:t>
            </a:r>
            <a:r>
              <a:rPr dirty="0" lang="fr-FR"/>
              <a:t>, DVT, PE.</a:t>
            </a:r>
            <a:endParaRPr dirty="0" sz="2800" lang="en-US"/>
          </a:p>
          <a:p>
            <a:r>
              <a:rPr dirty="0" sz="2800" lang="en-US"/>
              <a:t>promoting coping skills The nurse encourages the patient and family to verbalize their fears, concerns, and feelings. They need to be supported as they deal with the impact of the malignant bone tumor. </a:t>
            </a:r>
          </a:p>
          <a:p>
            <a:endParaRPr dirty="0" sz="2800" lang="fr-F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784" name="Title 1"/>
          <p:cNvSpPr>
            <a:spLocks noGrp="1"/>
          </p:cNvSpPr>
          <p:nvPr>
            <p:ph type="ctrTitle"/>
          </p:nvPr>
        </p:nvSpPr>
        <p:spPr>
          <a:xfrm>
            <a:off x="1066800" y="3733800"/>
            <a:ext cx="7620000" cy="2133600"/>
          </a:xfrm>
          <a:solidFill>
            <a:schemeClr val="accent1"/>
          </a:solidFill>
        </p:spPr>
        <p:style>
          <a:lnRef idx="0">
            <a:schemeClr val="accent5"/>
          </a:lnRef>
          <a:fillRef idx="3">
            <a:schemeClr val="accent5"/>
          </a:fillRef>
          <a:effectRef idx="3">
            <a:schemeClr val="accent5"/>
          </a:effectRef>
          <a:fontRef idx="minor">
            <a:schemeClr val="lt1"/>
          </a:fontRef>
        </p:style>
        <p:txBody>
          <a:bodyPr/>
          <a:p>
            <a:r>
              <a:rPr b="1" dirty="0" lang="en-US">
                <a:solidFill>
                  <a:schemeClr val="tx2"/>
                </a:solidFill>
                <a:latin typeface="+mj-lt"/>
              </a:rPr>
              <a:t>		JOINT </a:t>
            </a:r>
            <a:br>
              <a:rPr b="1" dirty="0" lang="en-US">
                <a:solidFill>
                  <a:schemeClr val="tx2"/>
                </a:solidFill>
                <a:latin typeface="+mj-lt"/>
              </a:rPr>
            </a:br>
            <a:r>
              <a:rPr b="1" dirty="0" lang="en-US">
                <a:solidFill>
                  <a:schemeClr val="tx2"/>
                </a:solidFill>
                <a:latin typeface="+mj-lt"/>
              </a:rPr>
              <a:t>	DISORDERS </a:t>
            </a:r>
          </a:p>
        </p:txBody>
      </p:sp>
      <p:pic>
        <p:nvPicPr>
          <p:cNvPr id="2097170" name="Picture 3" descr="C:\Users\The Bates Family\AppData\Local\Microsoft\Windows\Temporary Internet Files\Content.IE5\RKAUVZJT\MCSO02952_0000[1].wmf"/>
          <p:cNvPicPr>
            <a:picLocks noChangeAspect="1" noChangeArrowheads="1"/>
          </p:cNvPicPr>
          <p:nvPr/>
        </p:nvPicPr>
        <p:blipFill>
          <a:blip xmlns:r="http://schemas.openxmlformats.org/officeDocument/2006/relationships" r:embed="rId1" cstate="print"/>
          <a:srcRect/>
          <a:stretch>
            <a:fillRect/>
          </a:stretch>
        </p:blipFill>
        <p:spPr bwMode="auto">
          <a:xfrm>
            <a:off x="5486400" y="932329"/>
            <a:ext cx="3352800" cy="4782671"/>
          </a:xfrm>
          <a:prstGeom prst="rect"/>
          <a:noFill/>
        </p:spPr>
      </p:pic>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788" name="Title 1"/>
          <p:cNvSpPr>
            <a:spLocks noGrp="1"/>
          </p:cNvSpPr>
          <p:nvPr>
            <p:ph type="title"/>
          </p:nvPr>
        </p:nvSpPr>
        <p:spPr>
          <a:xfrm>
            <a:off x="662880" y="650776"/>
            <a:ext cx="8229600" cy="762000"/>
          </a:xfrm>
        </p:spPr>
        <p:txBody>
          <a:bodyPr/>
          <a:p>
            <a:r>
              <a:rPr b="1" dirty="0" lang="en-US"/>
              <a:t>RHEUMATOID ARTHRITIS</a:t>
            </a:r>
          </a:p>
        </p:txBody>
      </p:sp>
      <p:sp>
        <p:nvSpPr>
          <p:cNvPr id="1048789" name="Content Placeholder 2"/>
          <p:cNvSpPr>
            <a:spLocks noGrp="1"/>
          </p:cNvSpPr>
          <p:nvPr>
            <p:ph idx="1"/>
          </p:nvPr>
        </p:nvSpPr>
        <p:spPr>
          <a:xfrm>
            <a:off x="467544" y="1628800"/>
            <a:ext cx="8208912" cy="4752528"/>
          </a:xfrm>
        </p:spPr>
        <p:txBody>
          <a:bodyPr>
            <a:noAutofit/>
          </a:bodyPr>
          <a:p>
            <a:pPr>
              <a:lnSpc>
                <a:spcPct val="150000"/>
              </a:lnSpc>
              <a:buNone/>
            </a:pPr>
            <a:r>
              <a:rPr dirty="0" sz="2800" lang="en-US"/>
              <a:t>Rheumatoid Arthritis is a systemic inflammatory disease affecting synovial joints.</a:t>
            </a:r>
          </a:p>
          <a:p>
            <a:pPr>
              <a:lnSpc>
                <a:spcPct val="150000"/>
              </a:lnSpc>
            </a:pPr>
            <a:r>
              <a:rPr b="1" dirty="0" sz="2800" lang="en-US"/>
              <a:t>Pathophysiology</a:t>
            </a:r>
            <a:br>
              <a:rPr b="1" dirty="0" sz="2800" lang="en-US"/>
            </a:br>
            <a:r>
              <a:rPr dirty="0" sz="2800" lang="en-US"/>
              <a:t> The autoimmune reaction within synovial membrane  leads to an inflammatory process, that damages or irritates the joint tissues.</a:t>
            </a:r>
          </a:p>
          <a:p>
            <a:pPr>
              <a:lnSpc>
                <a:spcPct val="150000"/>
              </a:lnSpc>
            </a:pPr>
            <a:endParaRPr dirty="0" sz="2800" lang="en-US"/>
          </a:p>
          <a:p>
            <a:pPr>
              <a:lnSpc>
                <a:spcPct val="150000"/>
              </a:lnSpc>
            </a:pPr>
            <a:endParaRPr dirty="0" sz="2800" lang="en-US"/>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789">
                                            <p:txEl>
                                              <p:pRg st="0" end="0"/>
                                            </p:txEl>
                                          </p:spTgt>
                                        </p:tgtEl>
                                        <p:attrNameLst>
                                          <p:attrName>style.visibility</p:attrName>
                                        </p:attrNameLst>
                                      </p:cBhvr>
                                      <p:to>
                                        <p:strVal val="visible"/>
                                      </p:to>
                                    </p:set>
                                    <p:animEffect transition="in" filter="fade">
                                      <p:cBhvr>
                                        <p:cTn dur="2000" id="7"/>
                                        <p:tgtEl>
                                          <p:spTgt spid="1048789">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48789">
                                            <p:txEl>
                                              <p:pRg st="1" end="1"/>
                                            </p:txEl>
                                          </p:spTgt>
                                        </p:tgtEl>
                                        <p:attrNameLst>
                                          <p:attrName>style.visibility</p:attrName>
                                        </p:attrNameLst>
                                      </p:cBhvr>
                                      <p:to>
                                        <p:strVal val="visible"/>
                                      </p:to>
                                    </p:set>
                                    <p:animEffect transition="in" filter="fade">
                                      <p:cBhvr>
                                        <p:cTn dur="2000" id="12"/>
                                        <p:tgtEl>
                                          <p:spTgt spid="10487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793" name="Title 1"/>
          <p:cNvSpPr>
            <a:spLocks noGrp="1"/>
          </p:cNvSpPr>
          <p:nvPr>
            <p:ph type="title"/>
          </p:nvPr>
        </p:nvSpPr>
        <p:spPr>
          <a:xfrm>
            <a:off x="755576" y="828676"/>
            <a:ext cx="7772400" cy="656108"/>
          </a:xfrm>
        </p:spPr>
        <p:txBody>
          <a:bodyPr/>
          <a:p>
            <a:r>
              <a:rPr dirty="0" sz="3600" i="1" lang="en-US"/>
              <a:t>Cont’d…</a:t>
            </a:r>
          </a:p>
        </p:txBody>
      </p:sp>
      <p:sp>
        <p:nvSpPr>
          <p:cNvPr id="1048794" name="Content Placeholder 2"/>
          <p:cNvSpPr>
            <a:spLocks noGrp="1"/>
          </p:cNvSpPr>
          <p:nvPr>
            <p:ph idx="1"/>
          </p:nvPr>
        </p:nvSpPr>
        <p:spPr>
          <a:xfrm>
            <a:off x="457200" y="1676400"/>
            <a:ext cx="8153400" cy="4848944"/>
          </a:xfrm>
        </p:spPr>
        <p:txBody>
          <a:bodyPr/>
          <a:p>
            <a:r>
              <a:rPr dirty="0" lang="en-US"/>
              <a:t>Continued inflammation leads to thickening of the </a:t>
            </a:r>
            <a:r>
              <a:rPr dirty="0" lang="en-US" err="1"/>
              <a:t>synovium</a:t>
            </a:r>
            <a:r>
              <a:rPr dirty="0" lang="en-US"/>
              <a:t> especially where it joins the </a:t>
            </a:r>
            <a:r>
              <a:rPr dirty="0" lang="en-US" err="1"/>
              <a:t>articular</a:t>
            </a:r>
            <a:r>
              <a:rPr dirty="0" lang="en-US"/>
              <a:t> cartilage.</a:t>
            </a:r>
          </a:p>
          <a:p>
            <a:r>
              <a:rPr dirty="0" lang="en-US"/>
              <a:t>At this point, fibrin develops into a granulation tissue known as </a:t>
            </a:r>
            <a:r>
              <a:rPr b="1" dirty="0" lang="en-US" err="1"/>
              <a:t>pannus</a:t>
            </a:r>
            <a:r>
              <a:rPr b="1" dirty="0" lang="en-US"/>
              <a:t> </a:t>
            </a:r>
            <a:r>
              <a:rPr dirty="0" lang="en-US"/>
              <a:t>which destroys cartilage and erodes the bones. This leads to adhesions between joint surfaces (</a:t>
            </a:r>
            <a:r>
              <a:rPr dirty="0" lang="en-US" err="1"/>
              <a:t>ankylosis</a:t>
            </a:r>
            <a:r>
              <a:rPr dirty="0" lang="en-US"/>
              <a:t>). </a:t>
            </a:r>
          </a:p>
          <a:p>
            <a:r>
              <a:rPr dirty="0" lang="en-US"/>
              <a:t>Pain occurs as a result of cartilage degeneration due to erosion.</a:t>
            </a:r>
          </a:p>
        </p:txBody>
      </p:sp>
    </p:spTree>
  </p:cSld>
  <p:clrMapOvr>
    <a:masterClrMapping/>
  </p:clrMapOvr>
  <p:transition>
    <p:blinds dir="vert"/>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794">
                                            <p:txEl>
                                              <p:pRg st="0" end="0"/>
                                            </p:txEl>
                                          </p:spTgt>
                                        </p:tgtEl>
                                        <p:attrNameLst>
                                          <p:attrName>style.visibility</p:attrName>
                                        </p:attrNameLst>
                                      </p:cBhvr>
                                      <p:to>
                                        <p:strVal val="visible"/>
                                      </p:to>
                                    </p:set>
                                    <p:animEffect transition="in" filter="fade">
                                      <p:cBhvr>
                                        <p:cTn dur="2000" id="7"/>
                                        <p:tgtEl>
                                          <p:spTgt spid="1048794">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48794">
                                            <p:txEl>
                                              <p:pRg st="1" end="1"/>
                                            </p:txEl>
                                          </p:spTgt>
                                        </p:tgtEl>
                                        <p:attrNameLst>
                                          <p:attrName>style.visibility</p:attrName>
                                        </p:attrNameLst>
                                      </p:cBhvr>
                                      <p:to>
                                        <p:strVal val="visible"/>
                                      </p:to>
                                    </p:set>
                                    <p:animEffect transition="in" filter="fade">
                                      <p:cBhvr>
                                        <p:cTn dur="2000" id="12"/>
                                        <p:tgtEl>
                                          <p:spTgt spid="1048794">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048794">
                                            <p:txEl>
                                              <p:pRg st="2" end="2"/>
                                            </p:txEl>
                                          </p:spTgt>
                                        </p:tgtEl>
                                        <p:attrNameLst>
                                          <p:attrName>style.visibility</p:attrName>
                                        </p:attrNameLst>
                                      </p:cBhvr>
                                      <p:to>
                                        <p:strVal val="visible"/>
                                      </p:to>
                                    </p:set>
                                    <p:animEffect transition="in" filter="fade">
                                      <p:cBhvr>
                                        <p:cTn dur="2000" id="17"/>
                                        <p:tgtEl>
                                          <p:spTgt spid="1048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795" name="Content Placeholder 2"/>
          <p:cNvSpPr>
            <a:spLocks noGrp="1"/>
          </p:cNvSpPr>
          <p:nvPr>
            <p:ph idx="1"/>
          </p:nvPr>
        </p:nvSpPr>
        <p:spPr/>
        <p:txBody>
          <a:bodyPr/>
          <a:p>
            <a:endParaRPr dirty="0" lang="en-US"/>
          </a:p>
          <a:p>
            <a:endParaRPr dirty="0" lang="en-US"/>
          </a:p>
          <a:p>
            <a:endParaRPr dirty="0" lang="en-US"/>
          </a:p>
          <a:p>
            <a:endParaRPr dirty="0" lang="en-US"/>
          </a:p>
          <a:p>
            <a:endParaRPr dirty="0" lang="en-US"/>
          </a:p>
        </p:txBody>
      </p:sp>
      <p:graphicFrame>
        <p:nvGraphicFramePr>
          <p:cNvPr id="4194304" name="Table 3"/>
          <p:cNvGraphicFramePr>
            <a:graphicFrameLocks noGrp="1"/>
          </p:cNvGraphicFramePr>
          <p:nvPr/>
        </p:nvGraphicFramePr>
        <p:xfrm>
          <a:off x="576065" y="1600200"/>
          <a:ext cx="8388423" cy="5009872"/>
        </p:xfrm>
        <a:graphic>
          <a:graphicData uri="http://schemas.openxmlformats.org/drawingml/2006/table">
            <a:tbl>
              <a:tblPr firstRow="1" bandRow="1">
                <a:tableStyleId>{5C22544A-7EE6-4342-B048-85BDC9FD1C3A}</a:tableStyleId>
              </a:tblPr>
              <a:tblGrid>
                <a:gridCol w="2898701"/>
                <a:gridCol w="2898701"/>
                <a:gridCol w="2591021"/>
              </a:tblGrid>
              <a:tr h="789058">
                <a:tc>
                  <a:txBody>
                    <a:bodyPr/>
                    <a:p>
                      <a:r>
                        <a:rPr b="1" dirty="0" lang="en-US"/>
                        <a:t>Early Signs</a:t>
                      </a:r>
                      <a:endParaRPr dirty="0" lang="en-US"/>
                    </a:p>
                  </a:txBody>
                  <a:tcPr anchor="ctr"/>
                </a:tc>
                <a:tc>
                  <a:txBody>
                    <a:bodyPr/>
                    <a:p>
                      <a:r>
                        <a:rPr b="1" lang="en-US"/>
                        <a:t>Late Signs</a:t>
                      </a:r>
                      <a:endParaRPr lang="en-US"/>
                    </a:p>
                  </a:txBody>
                  <a:tcPr anchor="ctr"/>
                </a:tc>
                <a:tc>
                  <a:txBody>
                    <a:bodyPr/>
                    <a:p>
                      <a:r>
                        <a:rPr b="1" dirty="0" lang="en-US"/>
                        <a:t>Other Signs</a:t>
                      </a:r>
                      <a:endParaRPr dirty="0" lang="en-US"/>
                    </a:p>
                  </a:txBody>
                  <a:tcPr anchor="ctr"/>
                </a:tc>
              </a:tr>
              <a:tr h="789058">
                <a:tc>
                  <a:txBody>
                    <a:bodyPr/>
                    <a:p>
                      <a:r>
                        <a:rPr dirty="0" lang="en-US"/>
                        <a:t>Warm, swollen and painful joints</a:t>
                      </a:r>
                    </a:p>
                  </a:txBody>
                  <a:tcPr anchor="ctr"/>
                </a:tc>
                <a:tc>
                  <a:txBody>
                    <a:bodyPr/>
                    <a:p>
                      <a:pPr algn="l" defTabSz="914400" eaLnBrk="1" fontAlgn="auto" hangingPunct="1" indent="0" latinLnBrk="0" marL="0" marR="0" rtl="0">
                        <a:lnSpc>
                          <a:spcPct val="100000"/>
                        </a:lnSpc>
                        <a:spcBef>
                          <a:spcPts val="0"/>
                        </a:spcBef>
                        <a:spcAft>
                          <a:spcPts val="0"/>
                        </a:spcAft>
                        <a:buClrTx/>
                        <a:buSzTx/>
                        <a:buFontTx/>
                        <a:buNone/>
                      </a:pPr>
                      <a:r>
                        <a:rPr dirty="0" lang="en-US"/>
                        <a:t>Joint deformities</a:t>
                      </a:r>
                    </a:p>
                    <a:p>
                      <a:endParaRPr dirty="0" lang="en-US"/>
                    </a:p>
                  </a:txBody>
                  <a:tcPr anchor="ctr"/>
                </a:tc>
                <a:tc>
                  <a:txBody>
                    <a:bodyPr/>
                    <a:p>
                      <a:r>
                        <a:rPr dirty="0" lang="en-US"/>
                        <a:t>Increasing pain</a:t>
                      </a:r>
                    </a:p>
                  </a:txBody>
                  <a:tcPr anchor="ctr"/>
                </a:tc>
              </a:tr>
              <a:tr h="1280764">
                <a:tc>
                  <a:txBody>
                    <a:bodyPr/>
                    <a:p>
                      <a:pPr algn="l" defTabSz="914400" eaLnBrk="1" fontAlgn="auto" hangingPunct="1" indent="0" latinLnBrk="0" marL="0" marR="0" rtl="0">
                        <a:lnSpc>
                          <a:spcPct val="100000"/>
                        </a:lnSpc>
                        <a:spcBef>
                          <a:spcPts val="0"/>
                        </a:spcBef>
                        <a:spcAft>
                          <a:spcPts val="0"/>
                        </a:spcAft>
                        <a:buClrTx/>
                        <a:buSzTx/>
                        <a:buFontTx/>
                        <a:buNone/>
                      </a:pPr>
                      <a:r>
                        <a:rPr dirty="0" lang="en-US"/>
                        <a:t>Morning stiffness lasting 30 minutes</a:t>
                      </a:r>
                    </a:p>
                    <a:p>
                      <a:pPr algn="l" defTabSz="914400" eaLnBrk="1" fontAlgn="auto" hangingPunct="1" indent="0" latinLnBrk="0" marL="0" marR="0" rtl="0">
                        <a:lnSpc>
                          <a:spcPct val="100000"/>
                        </a:lnSpc>
                        <a:spcBef>
                          <a:spcPts val="0"/>
                        </a:spcBef>
                        <a:spcAft>
                          <a:spcPts val="0"/>
                        </a:spcAft>
                        <a:buClrTx/>
                        <a:buSzTx/>
                        <a:buFontTx/>
                        <a:buNone/>
                      </a:pPr>
                      <a:endParaRPr dirty="0" lang="en-US"/>
                    </a:p>
                    <a:p>
                      <a:endParaRPr dirty="0" lang="en-US"/>
                    </a:p>
                  </a:txBody>
                  <a:tcPr anchor="ctr"/>
                </a:tc>
                <a:tc>
                  <a:txBody>
                    <a:bodyPr/>
                    <a:p>
                      <a:pPr algn="l" defTabSz="914400" eaLnBrk="1" fontAlgn="auto" hangingPunct="1" indent="0" latinLnBrk="0" marL="0" marR="0" rtl="0">
                        <a:lnSpc>
                          <a:spcPct val="100000"/>
                        </a:lnSpc>
                        <a:spcBef>
                          <a:spcPts val="0"/>
                        </a:spcBef>
                        <a:spcAft>
                          <a:spcPts val="0"/>
                        </a:spcAft>
                        <a:buClrTx/>
                        <a:buSzTx/>
                        <a:buFontTx/>
                        <a:buNone/>
                      </a:pPr>
                      <a:r>
                        <a:rPr dirty="0" lang="en-US"/>
                        <a:t>Contractures, rheumatoid nodules</a:t>
                      </a:r>
                    </a:p>
                    <a:p>
                      <a:endParaRPr dirty="0" lang="en-US"/>
                    </a:p>
                  </a:txBody>
                  <a:tcPr anchor="ctr"/>
                </a:tc>
                <a:tc>
                  <a:txBody>
                    <a:bodyPr/>
                    <a:p>
                      <a:r>
                        <a:rPr dirty="0" lang="en-US" err="1"/>
                        <a:t>Paraesthesia</a:t>
                      </a:r>
                      <a:endParaRPr dirty="0" lang="en-US"/>
                    </a:p>
                  </a:txBody>
                  <a:tcPr anchor="ctr"/>
                </a:tc>
              </a:tr>
              <a:tr h="1361934">
                <a:tc>
                  <a:txBody>
                    <a:bodyPr/>
                    <a:p>
                      <a:r>
                        <a:rPr dirty="0" lang="en-US"/>
                        <a:t>Pain at rest and with movement</a:t>
                      </a:r>
                    </a:p>
                  </a:txBody>
                  <a:tcPr anchor="ctr"/>
                </a:tc>
                <a:tc>
                  <a:txBody>
                    <a:bodyPr/>
                    <a:p>
                      <a:endParaRPr dirty="0" lang="en-US"/>
                    </a:p>
                  </a:txBody>
                  <a:tcPr anchor="ctr"/>
                </a:tc>
                <a:tc>
                  <a:txBody>
                    <a:bodyPr/>
                    <a:p>
                      <a:r>
                        <a:rPr dirty="0" lang="en-US"/>
                        <a:t>Dislocation</a:t>
                      </a:r>
                    </a:p>
                  </a:txBody>
                  <a:tcPr anchor="ctr"/>
                </a:tc>
              </a:tr>
              <a:tr h="789058">
                <a:tc>
                  <a:txBody>
                    <a:bodyPr/>
                    <a:p>
                      <a:r>
                        <a:rPr dirty="0" lang="en-US"/>
                        <a:t>Fatigue, malaise</a:t>
                      </a:r>
                    </a:p>
                  </a:txBody>
                  <a:tcPr anchor="ctr"/>
                </a:tc>
                <a:tc>
                  <a:txBody>
                    <a:bodyPr/>
                    <a:p>
                      <a:endParaRPr dirty="0" lang="en-US"/>
                    </a:p>
                  </a:txBody>
                  <a:tcPr anchor="ctr"/>
                </a:tc>
                <a:tc>
                  <a:txBody>
                    <a:bodyPr/>
                    <a:p>
                      <a:r>
                        <a:rPr dirty="0" lang="en-US"/>
                        <a:t>  </a:t>
                      </a:r>
                    </a:p>
                  </a:txBody>
                  <a:tcPr anchor="ctr"/>
                </a:tc>
              </a:tr>
            </a:tbl>
          </a:graphicData>
        </a:graphic>
      </p:graphicFrame>
      <p:sp>
        <p:nvSpPr>
          <p:cNvPr id="1048796" name="Title 4"/>
          <p:cNvSpPr>
            <a:spLocks noGrp="1"/>
          </p:cNvSpPr>
          <p:nvPr>
            <p:ph type="title"/>
          </p:nvPr>
        </p:nvSpPr>
        <p:spPr>
          <a:xfrm>
            <a:off x="755576" y="756667"/>
            <a:ext cx="7772400" cy="728117"/>
          </a:xfrm>
        </p:spPr>
        <p:txBody>
          <a:bodyPr/>
          <a:p>
            <a:r>
              <a:rPr dirty="0" lang="en-US"/>
              <a:t>Clinical Features</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628" name="Title 1"/>
          <p:cNvSpPr>
            <a:spLocks noGrp="1"/>
          </p:cNvSpPr>
          <p:nvPr>
            <p:ph type="title"/>
          </p:nvPr>
        </p:nvSpPr>
        <p:spPr/>
        <p:txBody>
          <a:bodyPr/>
          <a:p>
            <a:r>
              <a:rPr dirty="0" lang="en-GB"/>
              <a:t>ct</a:t>
            </a:r>
            <a:endParaRPr dirty="0" lang="fr-FR"/>
          </a:p>
        </p:txBody>
      </p:sp>
      <p:pic>
        <p:nvPicPr>
          <p:cNvPr id="2097153" name="Picture 6" descr="Bone Structure"/>
          <p:cNvPicPr>
            <a:picLocks noChangeAspect="1" noChangeArrowheads="1"/>
          </p:cNvPicPr>
          <p:nvPr/>
        </p:nvPicPr>
        <p:blipFill>
          <a:blip xmlns:r="http://schemas.openxmlformats.org/officeDocument/2006/relationships" r:embed="rId1" cstate="print"/>
          <a:srcRect/>
          <a:stretch>
            <a:fillRect/>
          </a:stretch>
        </p:blipFill>
        <p:spPr bwMode="auto">
          <a:xfrm>
            <a:off x="609600" y="381000"/>
            <a:ext cx="8382000" cy="6248400"/>
          </a:xfrm>
          <a:prstGeom prst="rect"/>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8797" name="Title 1"/>
          <p:cNvSpPr>
            <a:spLocks noGrp="1"/>
          </p:cNvSpPr>
          <p:nvPr>
            <p:ph type="title"/>
          </p:nvPr>
        </p:nvSpPr>
        <p:spPr>
          <a:xfrm>
            <a:off x="914400" y="692695"/>
            <a:ext cx="7772400" cy="728117"/>
          </a:xfrm>
        </p:spPr>
        <p:txBody>
          <a:bodyPr/>
          <a:p>
            <a:r>
              <a:rPr dirty="0" sz="3600" i="1" lang="en-US"/>
              <a:t>Arthritis Assessment</a:t>
            </a:r>
          </a:p>
        </p:txBody>
      </p:sp>
      <p:pic>
        <p:nvPicPr>
          <p:cNvPr id="2097171" name="Picture 2"/>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827585" y="1916832"/>
            <a:ext cx="3528391" cy="3960439"/>
          </a:xfrm>
          <a:prstGeom prst="rect"/>
          <a:noFill/>
          <a:ln w="9525">
            <a:noFill/>
            <a:miter lim="800000"/>
            <a:headEnd/>
            <a:tailEnd/>
          </a:ln>
        </p:spPr>
      </p:pic>
      <p:sp>
        <p:nvSpPr>
          <p:cNvPr id="1048798" name="Rectangle 4"/>
          <p:cNvSpPr/>
          <p:nvPr/>
        </p:nvSpPr>
        <p:spPr>
          <a:xfrm>
            <a:off x="4427984" y="1727805"/>
            <a:ext cx="4320480" cy="4091941"/>
          </a:xfrm>
          <a:prstGeom prst="rect"/>
        </p:spPr>
        <p:txBody>
          <a:bodyPr wrap="square">
            <a:spAutoFit/>
          </a:bodyPr>
          <a:p>
            <a:pPr>
              <a:lnSpc>
                <a:spcPct val="150000"/>
              </a:lnSpc>
              <a:buClr>
                <a:schemeClr val="accent1"/>
              </a:buClr>
              <a:buFont typeface="Wingdings" pitchFamily="2" charset="2"/>
              <a:buChar char="§"/>
            </a:pPr>
            <a:r>
              <a:rPr dirty="0" sz="2600" lang="en-US"/>
              <a:t> Inspection and palpation of the same joints on both sides of the body for asymmetry, skin color, size, shape, tenderness, swelling </a:t>
            </a:r>
          </a:p>
          <a:p>
            <a:pPr>
              <a:lnSpc>
                <a:spcPct val="150000"/>
              </a:lnSpc>
              <a:buClr>
                <a:schemeClr val="accent1"/>
              </a:buClr>
              <a:buFont typeface="Wingdings" pitchFamily="2" charset="2"/>
              <a:buChar char="§"/>
            </a:pPr>
            <a:r>
              <a:rPr dirty="0" sz="2600" lang="en-US"/>
              <a:t> Limitation of active joint movement</a:t>
            </a:r>
          </a:p>
        </p:txBody>
      </p:sp>
    </p:spTree>
  </p:cSld>
  <p:clrMapOvr>
    <a:masterClrMapping/>
  </p:clrMapOvr>
  <p:transition spd="slow">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048798">
                                            <p:txEl>
                                              <p:pRg st="0" end="0"/>
                                            </p:txEl>
                                          </p:spTgt>
                                        </p:tgtEl>
                                        <p:attrNameLst>
                                          <p:attrName>style.visibility</p:attrName>
                                        </p:attrNameLst>
                                      </p:cBhvr>
                                      <p:to>
                                        <p:strVal val="visible"/>
                                      </p:to>
                                    </p:set>
                                    <p:animEffect transition="in" filter="blinds(horizontal)">
                                      <p:cBhvr>
                                        <p:cTn dur="2000" id="7"/>
                                        <p:tgtEl>
                                          <p:spTgt spid="1048798">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1048798">
                                            <p:txEl>
                                              <p:pRg st="1" end="1"/>
                                            </p:txEl>
                                          </p:spTgt>
                                        </p:tgtEl>
                                        <p:attrNameLst>
                                          <p:attrName>style.visibility</p:attrName>
                                        </p:attrNameLst>
                                      </p:cBhvr>
                                      <p:to>
                                        <p:strVal val="visible"/>
                                      </p:to>
                                    </p:set>
                                    <p:animEffect transition="in" filter="blinds(horizontal)">
                                      <p:cBhvr>
                                        <p:cTn dur="2000" id="12"/>
                                        <p:tgtEl>
                                          <p:spTgt spid="10487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799" name="Title 1"/>
          <p:cNvSpPr>
            <a:spLocks noGrp="1"/>
          </p:cNvSpPr>
          <p:nvPr>
            <p:ph type="title"/>
          </p:nvPr>
        </p:nvSpPr>
        <p:spPr>
          <a:xfrm>
            <a:off x="673224" y="692696"/>
            <a:ext cx="7787208" cy="576064"/>
          </a:xfrm>
        </p:spPr>
        <p:txBody>
          <a:bodyPr>
            <a:normAutofit fontScale="90000"/>
          </a:bodyPr>
          <a:p>
            <a:r>
              <a:rPr b="1" dirty="0" lang="en-US"/>
              <a:t>Diagnosis</a:t>
            </a:r>
            <a:endParaRPr dirty="0" lang="en-US"/>
          </a:p>
        </p:txBody>
      </p:sp>
      <p:sp>
        <p:nvSpPr>
          <p:cNvPr id="1048800" name="Content Placeholder 2"/>
          <p:cNvSpPr>
            <a:spLocks noGrp="1"/>
          </p:cNvSpPr>
          <p:nvPr>
            <p:ph idx="1"/>
          </p:nvPr>
        </p:nvSpPr>
        <p:spPr>
          <a:xfrm>
            <a:off x="323528" y="1484784"/>
            <a:ext cx="8424936" cy="5072608"/>
          </a:xfrm>
        </p:spPr>
        <p:txBody>
          <a:bodyPr>
            <a:normAutofit fontScale="96154" lnSpcReduction="10000"/>
          </a:bodyPr>
          <a:p>
            <a:pPr>
              <a:lnSpc>
                <a:spcPct val="150000"/>
              </a:lnSpc>
            </a:pPr>
            <a:r>
              <a:rPr dirty="0" lang="en-US"/>
              <a:t>This is made from the history and presence of : </a:t>
            </a:r>
          </a:p>
          <a:p>
            <a:pPr lvl="1">
              <a:lnSpc>
                <a:spcPct val="150000"/>
              </a:lnSpc>
            </a:pPr>
            <a:r>
              <a:rPr dirty="0" lang="en-US" err="1"/>
              <a:t>Stifness</a:t>
            </a:r>
            <a:r>
              <a:rPr dirty="0" lang="en-US"/>
              <a:t>, joint pain and swelling</a:t>
            </a:r>
          </a:p>
          <a:p>
            <a:pPr lvl="1">
              <a:lnSpc>
                <a:spcPct val="150000"/>
              </a:lnSpc>
            </a:pPr>
            <a:r>
              <a:rPr dirty="0" lang="en-US"/>
              <a:t>Narrowing of the joint spaces seen on x-ray</a:t>
            </a:r>
          </a:p>
          <a:p>
            <a:pPr lvl="1">
              <a:lnSpc>
                <a:spcPct val="150000"/>
              </a:lnSpc>
            </a:pPr>
            <a:r>
              <a:rPr dirty="0" lang="en-US"/>
              <a:t>Increased erythrocyte sedimentation rate</a:t>
            </a:r>
          </a:p>
          <a:p>
            <a:pPr lvl="1">
              <a:lnSpc>
                <a:spcPct val="150000"/>
              </a:lnSpc>
            </a:pPr>
            <a:r>
              <a:rPr dirty="0" lang="en-US"/>
              <a:t>Mild </a:t>
            </a:r>
            <a:r>
              <a:rPr dirty="0" lang="en-US" err="1"/>
              <a:t>leukocytosis</a:t>
            </a:r>
            <a:endParaRPr dirty="0" lang="en-US"/>
          </a:p>
          <a:p>
            <a:pPr lvl="1">
              <a:lnSpc>
                <a:spcPct val="150000"/>
              </a:lnSpc>
            </a:pPr>
            <a:r>
              <a:rPr dirty="0" lang="en-US"/>
              <a:t>Rheumatoid factor </a:t>
            </a:r>
          </a:p>
          <a:p>
            <a:pPr lvl="1">
              <a:lnSpc>
                <a:spcPct val="150000"/>
              </a:lnSpc>
              <a:buNone/>
            </a:pPr>
            <a:r>
              <a:rPr dirty="0" lang="en-US"/>
              <a:t>The red blood cell count and CD4 complement component are decreased</a:t>
            </a:r>
          </a:p>
          <a:p>
            <a:endParaRPr dirty="0" lang="en-US"/>
          </a:p>
        </p:txBody>
      </p:sp>
    </p:spTree>
  </p:cSld>
  <p:clrMapOvr>
    <a:masterClrMapping/>
  </p:clrMapOvr>
  <p:transition>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800">
                                            <p:txEl>
                                              <p:pRg st="0" end="0"/>
                                            </p:txEl>
                                          </p:spTgt>
                                        </p:tgtEl>
                                        <p:attrNameLst>
                                          <p:attrName>style.visibility</p:attrName>
                                        </p:attrNameLst>
                                      </p:cBhvr>
                                      <p:to>
                                        <p:strVal val="visible"/>
                                      </p:to>
                                    </p:set>
                                    <p:animEffect transition="in" filter="fade">
                                      <p:cBhvr>
                                        <p:cTn dur="2000" id="7"/>
                                        <p:tgtEl>
                                          <p:spTgt spid="1048800">
                                            <p:txEl>
                                              <p:pRg st="0" end="0"/>
                                            </p:txEl>
                                          </p:spTgt>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048800">
                                            <p:txEl>
                                              <p:pRg st="1" end="1"/>
                                            </p:txEl>
                                          </p:spTgt>
                                        </p:tgtEl>
                                        <p:attrNameLst>
                                          <p:attrName>style.visibility</p:attrName>
                                        </p:attrNameLst>
                                      </p:cBhvr>
                                      <p:to>
                                        <p:strVal val="visible"/>
                                      </p:to>
                                    </p:set>
                                    <p:animEffect transition="in" filter="fade">
                                      <p:cBhvr>
                                        <p:cTn dur="2000" id="10"/>
                                        <p:tgtEl>
                                          <p:spTgt spid="1048800">
                                            <p:txEl>
                                              <p:pRg st="1" end="1"/>
                                            </p:txEl>
                                          </p:spTgt>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048800">
                                            <p:txEl>
                                              <p:pRg st="2" end="2"/>
                                            </p:txEl>
                                          </p:spTgt>
                                        </p:tgtEl>
                                        <p:attrNameLst>
                                          <p:attrName>style.visibility</p:attrName>
                                        </p:attrNameLst>
                                      </p:cBhvr>
                                      <p:to>
                                        <p:strVal val="visible"/>
                                      </p:to>
                                    </p:set>
                                    <p:animEffect transition="in" filter="fade">
                                      <p:cBhvr>
                                        <p:cTn dur="2000" id="13"/>
                                        <p:tgtEl>
                                          <p:spTgt spid="1048800">
                                            <p:txEl>
                                              <p:pRg st="2" end="2"/>
                                            </p:txEl>
                                          </p:spTgt>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048800">
                                            <p:txEl>
                                              <p:pRg st="3" end="3"/>
                                            </p:txEl>
                                          </p:spTgt>
                                        </p:tgtEl>
                                        <p:attrNameLst>
                                          <p:attrName>style.visibility</p:attrName>
                                        </p:attrNameLst>
                                      </p:cBhvr>
                                      <p:to>
                                        <p:strVal val="visible"/>
                                      </p:to>
                                    </p:set>
                                    <p:animEffect transition="in" filter="fade">
                                      <p:cBhvr>
                                        <p:cTn dur="2000" id="16"/>
                                        <p:tgtEl>
                                          <p:spTgt spid="1048800">
                                            <p:txEl>
                                              <p:pRg st="3" end="3"/>
                                            </p:txEl>
                                          </p:spTgt>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048800">
                                            <p:txEl>
                                              <p:pRg st="4" end="4"/>
                                            </p:txEl>
                                          </p:spTgt>
                                        </p:tgtEl>
                                        <p:attrNameLst>
                                          <p:attrName>style.visibility</p:attrName>
                                        </p:attrNameLst>
                                      </p:cBhvr>
                                      <p:to>
                                        <p:strVal val="visible"/>
                                      </p:to>
                                    </p:set>
                                    <p:animEffect transition="in" filter="fade">
                                      <p:cBhvr>
                                        <p:cTn dur="2000" id="19"/>
                                        <p:tgtEl>
                                          <p:spTgt spid="1048800">
                                            <p:txEl>
                                              <p:pRg st="4" end="4"/>
                                            </p:txEl>
                                          </p:spTgt>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048800">
                                            <p:txEl>
                                              <p:pRg st="5" end="5"/>
                                            </p:txEl>
                                          </p:spTgt>
                                        </p:tgtEl>
                                        <p:attrNameLst>
                                          <p:attrName>style.visibility</p:attrName>
                                        </p:attrNameLst>
                                      </p:cBhvr>
                                      <p:to>
                                        <p:strVal val="visible"/>
                                      </p:to>
                                    </p:set>
                                    <p:animEffect transition="in" filter="fade">
                                      <p:cBhvr>
                                        <p:cTn dur="2000" id="22"/>
                                        <p:tgtEl>
                                          <p:spTgt spid="1048800">
                                            <p:txEl>
                                              <p:pRg st="5" end="5"/>
                                            </p:txEl>
                                          </p:spTgt>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048800">
                                            <p:txEl>
                                              <p:pRg st="6" end="6"/>
                                            </p:txEl>
                                          </p:spTgt>
                                        </p:tgtEl>
                                        <p:attrNameLst>
                                          <p:attrName>style.visibility</p:attrName>
                                        </p:attrNameLst>
                                      </p:cBhvr>
                                      <p:to>
                                        <p:strVal val="visible"/>
                                      </p:to>
                                    </p:set>
                                    <p:animEffect transition="in" filter="fade">
                                      <p:cBhvr>
                                        <p:cTn dur="2000" id="25"/>
                                        <p:tgtEl>
                                          <p:spTgt spid="10488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0"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801" name="Title 1"/>
          <p:cNvSpPr>
            <a:spLocks noGrp="1"/>
          </p:cNvSpPr>
          <p:nvPr>
            <p:ph type="title"/>
          </p:nvPr>
        </p:nvSpPr>
        <p:spPr/>
        <p:txBody>
          <a:bodyPr/>
          <a:p>
            <a:r>
              <a:rPr dirty="0" lang="en-GB"/>
              <a:t>Medical management</a:t>
            </a:r>
            <a:endParaRPr dirty="0" lang="fr-FR"/>
          </a:p>
        </p:txBody>
      </p:sp>
      <p:sp>
        <p:nvSpPr>
          <p:cNvPr id="1048802" name="Content Placeholder 2"/>
          <p:cNvSpPr>
            <a:spLocks noGrp="1"/>
          </p:cNvSpPr>
          <p:nvPr>
            <p:ph idx="1"/>
          </p:nvPr>
        </p:nvSpPr>
        <p:spPr>
          <a:xfrm>
            <a:off x="467544" y="1600200"/>
            <a:ext cx="8219256" cy="5257800"/>
          </a:xfrm>
        </p:spPr>
        <p:txBody>
          <a:bodyPr>
            <a:normAutofit lnSpcReduction="10000"/>
          </a:bodyPr>
          <a:p>
            <a:r>
              <a:rPr dirty="0" lang="en-US"/>
              <a:t>Pharmacotherapy: </a:t>
            </a:r>
            <a:r>
              <a:rPr dirty="0" lang="en-US" err="1"/>
              <a:t>indocid</a:t>
            </a:r>
            <a:r>
              <a:rPr dirty="0" lang="en-US"/>
              <a:t> 50-75mg </a:t>
            </a:r>
            <a:r>
              <a:rPr dirty="0" lang="en-US" err="1"/>
              <a:t>tds</a:t>
            </a:r>
            <a:r>
              <a:rPr dirty="0" lang="en-US"/>
              <a:t>, </a:t>
            </a:r>
            <a:r>
              <a:rPr dirty="0" lang="en-US" err="1"/>
              <a:t>naprosyn</a:t>
            </a:r>
            <a:r>
              <a:rPr dirty="0" lang="en-US"/>
              <a:t> 100mg </a:t>
            </a:r>
            <a:r>
              <a:rPr dirty="0" lang="en-US" err="1"/>
              <a:t>bd</a:t>
            </a:r>
            <a:r>
              <a:rPr dirty="0" lang="en-US"/>
              <a:t>, </a:t>
            </a:r>
            <a:r>
              <a:rPr dirty="0" lang="en-US" err="1"/>
              <a:t>brufen</a:t>
            </a:r>
            <a:r>
              <a:rPr dirty="0" lang="en-US"/>
              <a:t> 400mg</a:t>
            </a:r>
          </a:p>
          <a:p>
            <a:r>
              <a:rPr dirty="0" lang="en-US"/>
              <a:t>Steroids </a:t>
            </a:r>
            <a:r>
              <a:rPr dirty="0" lang="en-US" err="1"/>
              <a:t>i.e</a:t>
            </a:r>
            <a:r>
              <a:rPr dirty="0" lang="en-US"/>
              <a:t> </a:t>
            </a:r>
            <a:r>
              <a:rPr dirty="0" lang="en-US" err="1"/>
              <a:t>predinisolone</a:t>
            </a:r>
            <a:r>
              <a:rPr dirty="0" lang="en-US"/>
              <a:t> reduce inflammation</a:t>
            </a:r>
          </a:p>
          <a:p>
            <a:r>
              <a:rPr dirty="0" lang="en-US"/>
              <a:t>Disease modifying anti-rheumatoid drugs </a:t>
            </a:r>
            <a:r>
              <a:rPr dirty="0" lang="en-US" err="1"/>
              <a:t>i.e</a:t>
            </a:r>
            <a:r>
              <a:rPr dirty="0" lang="en-US"/>
              <a:t> </a:t>
            </a:r>
            <a:r>
              <a:rPr dirty="0" lang="en-US" err="1"/>
              <a:t>methotrexate</a:t>
            </a:r>
            <a:r>
              <a:rPr dirty="0" lang="en-US"/>
              <a:t>, </a:t>
            </a:r>
            <a:r>
              <a:rPr dirty="0" lang="en-US" err="1"/>
              <a:t>sulfasalzine</a:t>
            </a:r>
            <a:r>
              <a:rPr dirty="0" lang="en-US"/>
              <a:t> slow disease progression</a:t>
            </a:r>
          </a:p>
          <a:p>
            <a:r>
              <a:rPr dirty="0" lang="en-US" err="1"/>
              <a:t>Immunosupressants</a:t>
            </a:r>
            <a:r>
              <a:rPr dirty="0" lang="en-US"/>
              <a:t>  </a:t>
            </a:r>
            <a:r>
              <a:rPr dirty="0" lang="en-US" err="1"/>
              <a:t>i.e</a:t>
            </a:r>
            <a:r>
              <a:rPr dirty="0" lang="en-US"/>
              <a:t> cyclosporine </a:t>
            </a:r>
          </a:p>
          <a:p>
            <a:r>
              <a:rPr dirty="0" lang="en-US"/>
              <a:t>Surgical: </a:t>
            </a:r>
            <a:r>
              <a:rPr dirty="0" lang="en-US" err="1"/>
              <a:t>synovectomy</a:t>
            </a:r>
            <a:r>
              <a:rPr dirty="0" lang="en-US"/>
              <a:t> (excision of the synovial membrane), </a:t>
            </a:r>
            <a:r>
              <a:rPr dirty="0" lang="en-US" err="1"/>
              <a:t>tenorrhaphy</a:t>
            </a:r>
            <a:r>
              <a:rPr dirty="0" lang="en-US"/>
              <a:t> (suturing a tendon), </a:t>
            </a:r>
            <a:r>
              <a:rPr dirty="0" lang="en-US" err="1"/>
              <a:t>arthrodesis</a:t>
            </a:r>
            <a:r>
              <a:rPr dirty="0" lang="en-US"/>
              <a:t> (surgical fusion of the joint), and arthroplasty (surgical repair and replacement of the joint with a prosthesis).</a:t>
            </a:r>
            <a:endParaRPr dirty="0" lang="fr-F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803" name="Content Placeholder 2"/>
          <p:cNvSpPr>
            <a:spLocks noGrp="1"/>
          </p:cNvSpPr>
          <p:nvPr>
            <p:ph idx="1"/>
          </p:nvPr>
        </p:nvSpPr>
        <p:spPr>
          <a:xfrm>
            <a:off x="539552" y="1484784"/>
            <a:ext cx="8460432" cy="5301208"/>
          </a:xfrm>
        </p:spPr>
        <p:txBody>
          <a:bodyPr>
            <a:noAutofit/>
          </a:bodyPr>
          <a:p>
            <a:pPr>
              <a:buNone/>
            </a:pPr>
            <a:r>
              <a:rPr dirty="0" lang="en-US"/>
              <a:t>1)</a:t>
            </a:r>
            <a:r>
              <a:rPr b="1" dirty="0" lang="en-US"/>
              <a:t> Comfort/ Pain relief </a:t>
            </a:r>
          </a:p>
          <a:p>
            <a:pPr>
              <a:buNone/>
            </a:pPr>
            <a:r>
              <a:rPr dirty="0" lang="en-US" err="1"/>
              <a:t>Adminster</a:t>
            </a:r>
            <a:r>
              <a:rPr dirty="0" lang="en-US"/>
              <a:t> prescribed analgesics </a:t>
            </a:r>
            <a:r>
              <a:rPr dirty="0" lang="en-US" err="1"/>
              <a:t>i.e</a:t>
            </a:r>
            <a:r>
              <a:rPr dirty="0" lang="en-US"/>
              <a:t>  NSAIDS</a:t>
            </a:r>
          </a:p>
          <a:p>
            <a:r>
              <a:rPr dirty="0" lang="en-US"/>
              <a:t>Providing heat or cold treatments on the affected joints to reduce </a:t>
            </a:r>
            <a:r>
              <a:rPr dirty="0" lang="en-US" err="1"/>
              <a:t>inflamation</a:t>
            </a:r>
            <a:r>
              <a:rPr dirty="0" lang="en-US"/>
              <a:t>/pain</a:t>
            </a:r>
          </a:p>
          <a:p>
            <a:r>
              <a:rPr dirty="0" lang="en-US"/>
              <a:t>Encouraging the use of  </a:t>
            </a:r>
            <a:r>
              <a:rPr dirty="0" lang="en-US" err="1"/>
              <a:t>splints,braces</a:t>
            </a:r>
            <a:r>
              <a:rPr dirty="0" lang="en-US"/>
              <a:t> on ambulation</a:t>
            </a:r>
          </a:p>
          <a:p>
            <a:pPr>
              <a:buNone/>
            </a:pPr>
            <a:r>
              <a:rPr dirty="0" lang="en-US"/>
              <a:t>2)</a:t>
            </a:r>
            <a:r>
              <a:rPr b="1" dirty="0" lang="en-US"/>
              <a:t> Independence</a:t>
            </a:r>
          </a:p>
          <a:p>
            <a:r>
              <a:rPr dirty="0" lang="en-US"/>
              <a:t>Assist in activities of daily living as needed</a:t>
            </a:r>
          </a:p>
          <a:p>
            <a:r>
              <a:rPr dirty="0" lang="en-US"/>
              <a:t>Encourage use of supportive devices e.g. trapeze to move up the bed.</a:t>
            </a:r>
          </a:p>
        </p:txBody>
      </p:sp>
      <p:sp>
        <p:nvSpPr>
          <p:cNvPr id="1048804" name="Title 3"/>
          <p:cNvSpPr>
            <a:spLocks noGrp="1"/>
          </p:cNvSpPr>
          <p:nvPr>
            <p:ph type="title"/>
          </p:nvPr>
        </p:nvSpPr>
        <p:spPr>
          <a:xfrm>
            <a:off x="755576" y="540643"/>
            <a:ext cx="7772400" cy="944141"/>
          </a:xfrm>
        </p:spPr>
        <p:txBody>
          <a:bodyPr/>
          <a:p>
            <a:r>
              <a:rPr dirty="0" lang="en-US"/>
              <a:t>Nursing Interventions</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803">
                                            <p:txEl>
                                              <p:pRg st="0" end="0"/>
                                            </p:txEl>
                                          </p:spTgt>
                                        </p:tgtEl>
                                        <p:attrNameLst>
                                          <p:attrName>style.visibility</p:attrName>
                                        </p:attrNameLst>
                                      </p:cBhvr>
                                      <p:to>
                                        <p:strVal val="visible"/>
                                      </p:to>
                                    </p:set>
                                    <p:animEffect transition="in" filter="fade">
                                      <p:cBhvr>
                                        <p:cTn dur="2000" id="7"/>
                                        <p:tgtEl>
                                          <p:spTgt spid="1048803">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48803">
                                            <p:txEl>
                                              <p:pRg st="1" end="1"/>
                                            </p:txEl>
                                          </p:spTgt>
                                        </p:tgtEl>
                                        <p:attrNameLst>
                                          <p:attrName>style.visibility</p:attrName>
                                        </p:attrNameLst>
                                      </p:cBhvr>
                                      <p:to>
                                        <p:strVal val="visible"/>
                                      </p:to>
                                    </p:set>
                                    <p:animEffect transition="in" filter="fade">
                                      <p:cBhvr>
                                        <p:cTn dur="2000" id="12"/>
                                        <p:tgtEl>
                                          <p:spTgt spid="1048803">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048803">
                                            <p:txEl>
                                              <p:pRg st="2" end="2"/>
                                            </p:txEl>
                                          </p:spTgt>
                                        </p:tgtEl>
                                        <p:attrNameLst>
                                          <p:attrName>style.visibility</p:attrName>
                                        </p:attrNameLst>
                                      </p:cBhvr>
                                      <p:to>
                                        <p:strVal val="visible"/>
                                      </p:to>
                                    </p:set>
                                    <p:animEffect transition="in" filter="fade">
                                      <p:cBhvr>
                                        <p:cTn dur="2000" id="17"/>
                                        <p:tgtEl>
                                          <p:spTgt spid="1048803">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048803">
                                            <p:txEl>
                                              <p:pRg st="3" end="3"/>
                                            </p:txEl>
                                          </p:spTgt>
                                        </p:tgtEl>
                                        <p:attrNameLst>
                                          <p:attrName>style.visibility</p:attrName>
                                        </p:attrNameLst>
                                      </p:cBhvr>
                                      <p:to>
                                        <p:strVal val="visible"/>
                                      </p:to>
                                    </p:set>
                                    <p:animEffect transition="in" filter="fade">
                                      <p:cBhvr>
                                        <p:cTn dur="2000" id="22"/>
                                        <p:tgtEl>
                                          <p:spTgt spid="1048803">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1048803">
                                            <p:txEl>
                                              <p:pRg st="4" end="4"/>
                                            </p:txEl>
                                          </p:spTgt>
                                        </p:tgtEl>
                                        <p:attrNameLst>
                                          <p:attrName>style.visibility</p:attrName>
                                        </p:attrNameLst>
                                      </p:cBhvr>
                                      <p:to>
                                        <p:strVal val="visible"/>
                                      </p:to>
                                    </p:set>
                                    <p:animEffect transition="in" filter="fade">
                                      <p:cBhvr>
                                        <p:cTn dur="2000" id="27"/>
                                        <p:tgtEl>
                                          <p:spTgt spid="1048803">
                                            <p:txEl>
                                              <p:pRg st="4" end="4"/>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1048803">
                                            <p:txEl>
                                              <p:pRg st="5" end="5"/>
                                            </p:txEl>
                                          </p:spTgt>
                                        </p:tgtEl>
                                        <p:attrNameLst>
                                          <p:attrName>style.visibility</p:attrName>
                                        </p:attrNameLst>
                                      </p:cBhvr>
                                      <p:to>
                                        <p:strVal val="visible"/>
                                      </p:to>
                                    </p:set>
                                    <p:animEffect transition="in" filter="fade">
                                      <p:cBhvr>
                                        <p:cTn dur="2000" id="32"/>
                                        <p:tgtEl>
                                          <p:spTgt spid="1048803">
                                            <p:txEl>
                                              <p:pRg st="5" end="5"/>
                                            </p:txEl>
                                          </p:spTgt>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1048803">
                                            <p:txEl>
                                              <p:pRg st="6" end="6"/>
                                            </p:txEl>
                                          </p:spTgt>
                                        </p:tgtEl>
                                        <p:attrNameLst>
                                          <p:attrName>style.visibility</p:attrName>
                                        </p:attrNameLst>
                                      </p:cBhvr>
                                      <p:to>
                                        <p:strVal val="visible"/>
                                      </p:to>
                                    </p:set>
                                    <p:animEffect transition="in" filter="fade">
                                      <p:cBhvr>
                                        <p:cTn dur="2000" id="37"/>
                                        <p:tgtEl>
                                          <p:spTgt spid="1048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805" name="Title 1"/>
          <p:cNvSpPr>
            <a:spLocks noGrp="1"/>
          </p:cNvSpPr>
          <p:nvPr>
            <p:ph type="title"/>
          </p:nvPr>
        </p:nvSpPr>
        <p:spPr>
          <a:xfrm>
            <a:off x="755576" y="828676"/>
            <a:ext cx="7772400" cy="656108"/>
          </a:xfrm>
        </p:spPr>
        <p:txBody>
          <a:bodyPr/>
          <a:p>
            <a:r>
              <a:rPr dirty="0" sz="3600" i="1" lang="en-US"/>
              <a:t>Cont’d…</a:t>
            </a:r>
          </a:p>
        </p:txBody>
      </p:sp>
      <p:sp>
        <p:nvSpPr>
          <p:cNvPr id="1048806" name="Content Placeholder 2"/>
          <p:cNvSpPr>
            <a:spLocks noGrp="1"/>
          </p:cNvSpPr>
          <p:nvPr>
            <p:ph idx="1"/>
          </p:nvPr>
        </p:nvSpPr>
        <p:spPr>
          <a:xfrm>
            <a:off x="539552" y="1556792"/>
            <a:ext cx="8208912" cy="4997152"/>
          </a:xfrm>
        </p:spPr>
        <p:txBody>
          <a:bodyPr/>
          <a:p>
            <a:pPr>
              <a:buNone/>
            </a:pPr>
            <a:r>
              <a:rPr dirty="0" lang="en-US"/>
              <a:t>3) </a:t>
            </a:r>
            <a:r>
              <a:rPr b="1" dirty="0" lang="en-US"/>
              <a:t>Reducing fatigue</a:t>
            </a:r>
            <a:r>
              <a:rPr dirty="0" lang="en-US"/>
              <a:t> by: providing frequent rest periods, Instruct patient on how to conserve energy.</a:t>
            </a:r>
          </a:p>
          <a:p>
            <a:pPr>
              <a:buNone/>
            </a:pPr>
            <a:r>
              <a:rPr dirty="0" lang="en-US"/>
              <a:t>4) </a:t>
            </a:r>
            <a:r>
              <a:rPr b="1" dirty="0" lang="en-US"/>
              <a:t>Nutrition- </a:t>
            </a:r>
          </a:p>
          <a:p>
            <a:r>
              <a:rPr dirty="0" lang="en-US"/>
              <a:t> with emphasis on foods high in vitamins, protein, and iron for tissue building and repair. For the extremely anorexic patient, small, frequent feedings</a:t>
            </a:r>
          </a:p>
          <a:p>
            <a:pPr>
              <a:buNone/>
            </a:pPr>
            <a:r>
              <a:rPr dirty="0" lang="en-US"/>
              <a:t>5) </a:t>
            </a:r>
            <a:r>
              <a:rPr b="1" dirty="0" lang="en-US"/>
              <a:t>patient education on the disease </a:t>
            </a:r>
          </a:p>
          <a:p>
            <a:pPr>
              <a:buNone/>
            </a:pPr>
            <a:r>
              <a:rPr dirty="0" lang="en-US"/>
              <a:t>6)</a:t>
            </a:r>
            <a:r>
              <a:rPr b="1" dirty="0" lang="en-US"/>
              <a:t> monitoring and managing potential complications</a:t>
            </a:r>
          </a:p>
          <a:p>
            <a:pPr>
              <a:buNone/>
            </a:pPr>
            <a:endParaRPr dirty="0" lang="en-US"/>
          </a:p>
          <a:p>
            <a:endParaRPr dirty="0" lang="en-US"/>
          </a:p>
        </p:txBody>
      </p:sp>
    </p:spTree>
  </p:cSld>
  <p:clrMapOvr>
    <a:masterClrMapping/>
  </p:clrMapOvr>
  <p:transition spd="med">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806">
                                            <p:txEl>
                                              <p:pRg st="0" end="0"/>
                                            </p:txEl>
                                          </p:spTgt>
                                        </p:tgtEl>
                                        <p:attrNameLst>
                                          <p:attrName>style.visibility</p:attrName>
                                        </p:attrNameLst>
                                      </p:cBhvr>
                                      <p:to>
                                        <p:strVal val="visible"/>
                                      </p:to>
                                    </p:set>
                                    <p:animEffect transition="in" filter="fade">
                                      <p:cBhvr>
                                        <p:cTn dur="2000" id="7"/>
                                        <p:tgtEl>
                                          <p:spTgt spid="1048806">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48806">
                                            <p:txEl>
                                              <p:pRg st="1" end="1"/>
                                            </p:txEl>
                                          </p:spTgt>
                                        </p:tgtEl>
                                        <p:attrNameLst>
                                          <p:attrName>style.visibility</p:attrName>
                                        </p:attrNameLst>
                                      </p:cBhvr>
                                      <p:to>
                                        <p:strVal val="visible"/>
                                      </p:to>
                                    </p:set>
                                    <p:animEffect transition="in" filter="fade">
                                      <p:cBhvr>
                                        <p:cTn dur="2000" id="12"/>
                                        <p:tgtEl>
                                          <p:spTgt spid="1048806">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048806">
                                            <p:txEl>
                                              <p:pRg st="2" end="2"/>
                                            </p:txEl>
                                          </p:spTgt>
                                        </p:tgtEl>
                                        <p:attrNameLst>
                                          <p:attrName>style.visibility</p:attrName>
                                        </p:attrNameLst>
                                      </p:cBhvr>
                                      <p:to>
                                        <p:strVal val="visible"/>
                                      </p:to>
                                    </p:set>
                                    <p:animEffect transition="in" filter="fade">
                                      <p:cBhvr>
                                        <p:cTn dur="2000" id="17"/>
                                        <p:tgtEl>
                                          <p:spTgt spid="1048806">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048806">
                                            <p:txEl>
                                              <p:pRg st="3" end="3"/>
                                            </p:txEl>
                                          </p:spTgt>
                                        </p:tgtEl>
                                        <p:attrNameLst>
                                          <p:attrName>style.visibility</p:attrName>
                                        </p:attrNameLst>
                                      </p:cBhvr>
                                      <p:to>
                                        <p:strVal val="visible"/>
                                      </p:to>
                                    </p:set>
                                    <p:animEffect transition="in" filter="fade">
                                      <p:cBhvr>
                                        <p:cTn dur="2000" id="22"/>
                                        <p:tgtEl>
                                          <p:spTgt spid="1048806">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1048806">
                                            <p:txEl>
                                              <p:pRg st="4" end="4"/>
                                            </p:txEl>
                                          </p:spTgt>
                                        </p:tgtEl>
                                        <p:attrNameLst>
                                          <p:attrName>style.visibility</p:attrName>
                                        </p:attrNameLst>
                                      </p:cBhvr>
                                      <p:to>
                                        <p:strVal val="visible"/>
                                      </p:to>
                                    </p:set>
                                    <p:animEffect transition="in" filter="fade">
                                      <p:cBhvr>
                                        <p:cTn dur="2000" id="27"/>
                                        <p:tgtEl>
                                          <p:spTgt spid="10488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807" name="Title 1"/>
          <p:cNvSpPr>
            <a:spLocks noGrp="1"/>
          </p:cNvSpPr>
          <p:nvPr>
            <p:ph type="title"/>
          </p:nvPr>
        </p:nvSpPr>
        <p:spPr>
          <a:xfrm>
            <a:off x="827584" y="900683"/>
            <a:ext cx="7772400" cy="584101"/>
          </a:xfrm>
        </p:spPr>
        <p:txBody>
          <a:bodyPr/>
          <a:p>
            <a:r>
              <a:rPr dirty="0" sz="3600" i="1" lang="fr-FR" err="1"/>
              <a:t>Cont’d</a:t>
            </a:r>
            <a:r>
              <a:rPr dirty="0" sz="3600" i="1" lang="fr-FR"/>
              <a:t>…</a:t>
            </a:r>
          </a:p>
        </p:txBody>
      </p:sp>
      <p:sp>
        <p:nvSpPr>
          <p:cNvPr id="1048808" name="Content Placeholder 2"/>
          <p:cNvSpPr>
            <a:spLocks noGrp="1"/>
          </p:cNvSpPr>
          <p:nvPr>
            <p:ph idx="1"/>
          </p:nvPr>
        </p:nvSpPr>
        <p:spPr>
          <a:xfrm>
            <a:off x="539552" y="1600200"/>
            <a:ext cx="8147248" cy="4997152"/>
          </a:xfrm>
        </p:spPr>
        <p:txBody>
          <a:bodyPr>
            <a:normAutofit/>
          </a:bodyPr>
          <a:p>
            <a:pPr>
              <a:buNone/>
            </a:pPr>
            <a:r>
              <a:rPr dirty="0" lang="en-US"/>
              <a:t>7) </a:t>
            </a:r>
            <a:r>
              <a:rPr b="1" dirty="0" lang="en-US"/>
              <a:t>Mobility and prevention of injury by:</a:t>
            </a:r>
          </a:p>
          <a:p>
            <a:r>
              <a:rPr dirty="0" lang="en-US"/>
              <a:t>Assessing all joints for signs of inflammation and deformity; Avoiding positions that can lead to formation of contractures; Active range-of-motion exercises are encouraged because they prevent joint stiffness; Use of assistive devices for ambulation</a:t>
            </a:r>
          </a:p>
          <a:p>
            <a:pPr>
              <a:buNone/>
            </a:pPr>
            <a:r>
              <a:rPr dirty="0" lang="en-US"/>
              <a:t>8) </a:t>
            </a:r>
            <a:r>
              <a:rPr b="1" dirty="0" lang="en-US"/>
              <a:t>Improving  body image and communication </a:t>
            </a:r>
            <a:r>
              <a:rPr dirty="0" lang="en-US"/>
              <a:t>by encouraging pt &amp; family to verbalize the feeling &amp;perceptions. Encourage commitment to medications.</a:t>
            </a:r>
          </a:p>
          <a:p>
            <a:endParaRPr dirty="0" lang="en-US"/>
          </a:p>
          <a:p>
            <a:endParaRPr dirty="0" lang="fr-F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809" name="Content Placeholder 2"/>
          <p:cNvSpPr>
            <a:spLocks noGrp="1"/>
          </p:cNvSpPr>
          <p:nvPr>
            <p:ph idx="1"/>
          </p:nvPr>
        </p:nvSpPr>
        <p:spPr>
          <a:xfrm>
            <a:off x="539552" y="1700808"/>
            <a:ext cx="8208912" cy="4968552"/>
          </a:xfrm>
        </p:spPr>
        <p:txBody>
          <a:bodyPr>
            <a:normAutofit/>
          </a:bodyPr>
          <a:p>
            <a:pPr>
              <a:buNone/>
            </a:pPr>
            <a:r>
              <a:rPr dirty="0" lang="en-US"/>
              <a:t>Def: A condition affecting one or more joints characterised by degeneration of joint tissue or a non-inflammatory condition of the joint characterised by degeneration of joint tissue.</a:t>
            </a:r>
          </a:p>
          <a:p>
            <a:pPr>
              <a:buNone/>
            </a:pPr>
            <a:r>
              <a:rPr b="1" dirty="0" lang="en-US" u="sng"/>
              <a:t>Classification </a:t>
            </a:r>
          </a:p>
          <a:p>
            <a:r>
              <a:rPr dirty="0" lang="en-US"/>
              <a:t>Primary (idiopathic)…no prior event or disease related to the OA, and </a:t>
            </a:r>
          </a:p>
          <a:p>
            <a:r>
              <a:rPr dirty="0" lang="en-US"/>
              <a:t>Secondary….resulting from previous joint injury or inflammatory disease.</a:t>
            </a:r>
          </a:p>
          <a:p>
            <a:endParaRPr dirty="0" lang="en-US"/>
          </a:p>
        </p:txBody>
      </p:sp>
      <p:sp>
        <p:nvSpPr>
          <p:cNvPr id="1048810" name="Title 5"/>
          <p:cNvSpPr>
            <a:spLocks noGrp="1"/>
          </p:cNvSpPr>
          <p:nvPr>
            <p:ph type="title"/>
          </p:nvPr>
        </p:nvSpPr>
        <p:spPr/>
        <p:txBody>
          <a:bodyPr/>
          <a:p>
            <a:r>
              <a:rPr dirty="0" lang="en-US"/>
              <a:t>Degenerative Joint Disorder(Osteoarthritis)</a:t>
            </a:r>
          </a:p>
        </p:txBody>
      </p:sp>
    </p:spTree>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811" name="Title 1"/>
          <p:cNvSpPr>
            <a:spLocks noGrp="1"/>
          </p:cNvSpPr>
          <p:nvPr>
            <p:ph type="title"/>
          </p:nvPr>
        </p:nvSpPr>
        <p:spPr>
          <a:xfrm>
            <a:off x="755576" y="692695"/>
            <a:ext cx="7772400" cy="728117"/>
          </a:xfrm>
        </p:spPr>
        <p:txBody>
          <a:bodyPr/>
          <a:p>
            <a:r>
              <a:rPr b="1" dirty="0" lang="en-US" err="1"/>
              <a:t>Pathophysiology</a:t>
            </a:r>
            <a:endParaRPr dirty="0" lang="en-US"/>
          </a:p>
        </p:txBody>
      </p:sp>
      <p:sp>
        <p:nvSpPr>
          <p:cNvPr id="1048812" name="Content Placeholder 2"/>
          <p:cNvSpPr>
            <a:spLocks noGrp="1"/>
          </p:cNvSpPr>
          <p:nvPr>
            <p:ph idx="1"/>
          </p:nvPr>
        </p:nvSpPr>
        <p:spPr>
          <a:xfrm>
            <a:off x="323528" y="1484784"/>
            <a:ext cx="8591872" cy="5144616"/>
          </a:xfrm>
        </p:spPr>
        <p:txBody>
          <a:bodyPr/>
          <a:p>
            <a:pPr>
              <a:lnSpc>
                <a:spcPct val="120000"/>
              </a:lnSpc>
            </a:pPr>
            <a:r>
              <a:rPr dirty="0" lang="en-US"/>
              <a:t>The onset is slow with erosion of </a:t>
            </a:r>
            <a:r>
              <a:rPr dirty="0" lang="en-US" err="1"/>
              <a:t>articular</a:t>
            </a:r>
            <a:r>
              <a:rPr dirty="0" lang="en-US"/>
              <a:t> cartilage, thickening of sub-</a:t>
            </a:r>
            <a:r>
              <a:rPr dirty="0" lang="en-US" err="1"/>
              <a:t>chondral</a:t>
            </a:r>
            <a:r>
              <a:rPr dirty="0" lang="en-US"/>
              <a:t> bone and formation of </a:t>
            </a:r>
            <a:r>
              <a:rPr dirty="0" lang="en-US" err="1"/>
              <a:t>osteophytes</a:t>
            </a:r>
            <a:r>
              <a:rPr dirty="0" lang="en-US"/>
              <a:t> or bone spurs. </a:t>
            </a:r>
          </a:p>
          <a:p>
            <a:pPr>
              <a:lnSpc>
                <a:spcPct val="120000"/>
              </a:lnSpc>
            </a:pPr>
            <a:r>
              <a:rPr dirty="0" lang="en-US"/>
              <a:t>The area of the cartilage becomes soft and the surface becomes rough and cracks. Eventually the cartilage is destroyed and the underlying bone goes through a remodeling process. </a:t>
            </a:r>
          </a:p>
          <a:p>
            <a:pPr>
              <a:lnSpc>
                <a:spcPct val="120000"/>
              </a:lnSpc>
            </a:pPr>
            <a:r>
              <a:rPr dirty="0" lang="en-US" err="1"/>
              <a:t>Osteophytes</a:t>
            </a:r>
            <a:r>
              <a:rPr dirty="0" lang="en-US"/>
              <a:t> or bone spurs appear at the joint margin at the sites of attachment. These may break off and appear in the joints as joint mice.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813" name="Title 1"/>
          <p:cNvSpPr>
            <a:spLocks noGrp="1"/>
          </p:cNvSpPr>
          <p:nvPr>
            <p:ph type="title"/>
          </p:nvPr>
        </p:nvSpPr>
        <p:spPr>
          <a:xfrm>
            <a:off x="734888" y="648072"/>
            <a:ext cx="7869560" cy="692696"/>
          </a:xfrm>
        </p:spPr>
        <p:txBody>
          <a:bodyPr>
            <a:normAutofit fontScale="90000"/>
          </a:bodyPr>
          <a:p>
            <a:r>
              <a:rPr b="1" dirty="0" lang="en-US"/>
              <a:t>Risk factors </a:t>
            </a:r>
            <a:endParaRPr dirty="0" lang="en-US"/>
          </a:p>
        </p:txBody>
      </p:sp>
      <p:sp>
        <p:nvSpPr>
          <p:cNvPr id="1048814" name="Content Placeholder 2"/>
          <p:cNvSpPr>
            <a:spLocks noGrp="1"/>
          </p:cNvSpPr>
          <p:nvPr>
            <p:ph idx="1"/>
          </p:nvPr>
        </p:nvSpPr>
        <p:spPr>
          <a:xfrm>
            <a:off x="539552" y="1484784"/>
            <a:ext cx="8352928" cy="4824536"/>
          </a:xfrm>
        </p:spPr>
        <p:txBody>
          <a:bodyPr>
            <a:normAutofit fontScale="92500" lnSpcReduction="10000"/>
          </a:bodyPr>
          <a:p>
            <a:pPr>
              <a:buFont typeface="Wingdings" pitchFamily="2" charset="2"/>
              <a:buChar char="ü"/>
            </a:pPr>
            <a:r>
              <a:rPr dirty="0" lang="en-US"/>
              <a:t>Increased age</a:t>
            </a:r>
          </a:p>
          <a:p>
            <a:pPr>
              <a:buFont typeface="Wingdings" pitchFamily="2" charset="2"/>
              <a:buChar char="ü"/>
            </a:pPr>
            <a:r>
              <a:rPr dirty="0" lang="en-US"/>
              <a:t>Obesity</a:t>
            </a:r>
          </a:p>
          <a:p>
            <a:pPr>
              <a:buFont typeface="Wingdings" pitchFamily="2" charset="2"/>
              <a:buChar char="ü"/>
            </a:pPr>
            <a:r>
              <a:rPr dirty="0" lang="en-US"/>
              <a:t>Previous joint damage/injury</a:t>
            </a:r>
          </a:p>
          <a:p>
            <a:pPr>
              <a:buFont typeface="Wingdings" pitchFamily="2" charset="2"/>
              <a:buChar char="ü"/>
            </a:pPr>
            <a:r>
              <a:rPr dirty="0" lang="en-US"/>
              <a:t>Repetitive use (occupational or recreational)</a:t>
            </a:r>
          </a:p>
          <a:p>
            <a:pPr>
              <a:buFont typeface="Wingdings" pitchFamily="2" charset="2"/>
              <a:buChar char="ü"/>
            </a:pPr>
            <a:r>
              <a:rPr dirty="0" lang="en-US"/>
              <a:t>Anatomic deformity</a:t>
            </a:r>
          </a:p>
          <a:p>
            <a:pPr>
              <a:buFont typeface="Wingdings" pitchFamily="2" charset="2"/>
              <a:buChar char="ü"/>
            </a:pPr>
            <a:r>
              <a:rPr dirty="0" lang="en-US"/>
              <a:t>Female gender</a:t>
            </a:r>
          </a:p>
          <a:p>
            <a:pPr>
              <a:buFont typeface="Wingdings" pitchFamily="2" charset="2"/>
              <a:buChar char="ü"/>
            </a:pPr>
            <a:r>
              <a:rPr dirty="0" lang="en-US"/>
              <a:t>Genetic susceptibility</a:t>
            </a:r>
          </a:p>
          <a:p>
            <a:pPr>
              <a:buFont typeface="Wingdings" pitchFamily="2" charset="2"/>
              <a:buChar char="ü"/>
            </a:pPr>
            <a:endParaRPr dirty="0" lang="en-US"/>
          </a:p>
          <a:p>
            <a:pPr>
              <a:buNone/>
            </a:pPr>
            <a:r>
              <a:rPr b="1" dirty="0" lang="en-US"/>
              <a:t>Diagnosis</a:t>
            </a:r>
            <a:endParaRPr dirty="0" lang="en-US"/>
          </a:p>
          <a:p>
            <a:r>
              <a:rPr dirty="0" lang="en-US"/>
              <a:t>Based on evaluation and history </a:t>
            </a:r>
          </a:p>
          <a:p>
            <a:r>
              <a:rPr dirty="0" lang="en-US"/>
              <a:t>X-ray films show narrowing of joint space</a:t>
            </a:r>
          </a:p>
          <a:p>
            <a:pPr>
              <a:buNone/>
            </a:pPr>
            <a:endParaRPr dirty="0" lang="en-US"/>
          </a:p>
          <a:p>
            <a:pPr>
              <a:buFont typeface="Wingdings" pitchFamily="2" charset="2"/>
              <a:buChar char="ü"/>
            </a:pPr>
            <a:endParaRPr dirty="0" lang="en-US"/>
          </a:p>
          <a:p>
            <a:pPr>
              <a:buFont typeface="Wingdings" pitchFamily="2" charset="2"/>
              <a:buChar char="ü"/>
            </a:pPr>
            <a:endParaRPr dirty="0" lang="en-US"/>
          </a:p>
        </p:txBody>
      </p:sp>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8815" name="Title 1"/>
          <p:cNvSpPr>
            <a:spLocks noGrp="1"/>
          </p:cNvSpPr>
          <p:nvPr>
            <p:ph type="title"/>
          </p:nvPr>
        </p:nvSpPr>
        <p:spPr>
          <a:xfrm>
            <a:off x="590872" y="720080"/>
            <a:ext cx="8229600" cy="620688"/>
          </a:xfrm>
        </p:spPr>
        <p:txBody>
          <a:bodyPr>
            <a:normAutofit fontScale="90000"/>
          </a:bodyPr>
          <a:p>
            <a:r>
              <a:rPr b="1" dirty="0" lang="en-US"/>
              <a:t>Clinical Features</a:t>
            </a:r>
            <a:endParaRPr dirty="0" lang="en-US"/>
          </a:p>
        </p:txBody>
      </p:sp>
      <p:sp>
        <p:nvSpPr>
          <p:cNvPr id="1048816" name="Content Placeholder 2"/>
          <p:cNvSpPr>
            <a:spLocks noGrp="1"/>
          </p:cNvSpPr>
          <p:nvPr>
            <p:ph idx="1"/>
          </p:nvPr>
        </p:nvSpPr>
        <p:spPr>
          <a:xfrm>
            <a:off x="467544" y="1556792"/>
            <a:ext cx="8568952" cy="5256584"/>
          </a:xfrm>
        </p:spPr>
        <p:txBody>
          <a:bodyPr>
            <a:normAutofit fontScale="92500" lnSpcReduction="10000"/>
          </a:bodyPr>
          <a:p>
            <a:pPr>
              <a:lnSpc>
                <a:spcPct val="130000"/>
              </a:lnSpc>
              <a:buFont typeface="Wingdings" pitchFamily="2" charset="2"/>
              <a:buChar char="ü"/>
            </a:pPr>
            <a:r>
              <a:rPr dirty="0" lang="en-US"/>
              <a:t>Pain in affected joint</a:t>
            </a:r>
          </a:p>
          <a:p>
            <a:pPr>
              <a:lnSpc>
                <a:spcPct val="130000"/>
              </a:lnSpc>
              <a:buFont typeface="Wingdings" pitchFamily="2" charset="2"/>
              <a:buChar char="ü"/>
            </a:pPr>
            <a:r>
              <a:rPr dirty="0" lang="en-US"/>
              <a:t>Stiffness (morning or on awakening)</a:t>
            </a:r>
          </a:p>
          <a:p>
            <a:pPr>
              <a:lnSpc>
                <a:spcPct val="130000"/>
              </a:lnSpc>
              <a:buFont typeface="Wingdings" pitchFamily="2" charset="2"/>
              <a:buChar char="ü"/>
            </a:pPr>
            <a:r>
              <a:rPr dirty="0" lang="en-US"/>
              <a:t>tenderness</a:t>
            </a:r>
          </a:p>
          <a:p>
            <a:pPr>
              <a:lnSpc>
                <a:spcPct val="130000"/>
              </a:lnSpc>
              <a:buFont typeface="Wingdings" pitchFamily="2" charset="2"/>
              <a:buChar char="ü"/>
            </a:pPr>
            <a:r>
              <a:rPr dirty="0" lang="fr-FR" err="1"/>
              <a:t>Loss</a:t>
            </a:r>
            <a:r>
              <a:rPr dirty="0" lang="fr-FR"/>
              <a:t> of </a:t>
            </a:r>
            <a:r>
              <a:rPr dirty="0" lang="fr-FR" err="1"/>
              <a:t>flexibility</a:t>
            </a:r>
            <a:r>
              <a:rPr dirty="0" lang="fr-FR"/>
              <a:t>, </a:t>
            </a:r>
            <a:r>
              <a:rPr dirty="0" lang="fr-FR" err="1"/>
              <a:t>Grating</a:t>
            </a:r>
            <a:r>
              <a:rPr dirty="0" lang="fr-FR"/>
              <a:t> sensation</a:t>
            </a:r>
            <a:endParaRPr dirty="0" lang="en-US"/>
          </a:p>
          <a:p>
            <a:pPr>
              <a:lnSpc>
                <a:spcPct val="130000"/>
              </a:lnSpc>
              <a:buFont typeface="Wingdings" pitchFamily="2" charset="2"/>
              <a:buChar char="ü"/>
            </a:pPr>
            <a:r>
              <a:rPr dirty="0" lang="en-US"/>
              <a:t>Joint deformity, Shortening ligaments</a:t>
            </a:r>
          </a:p>
          <a:p>
            <a:pPr>
              <a:lnSpc>
                <a:spcPct val="130000"/>
              </a:lnSpc>
              <a:buFont typeface="Wingdings" pitchFamily="2" charset="2"/>
              <a:buChar char="ü"/>
            </a:pPr>
            <a:r>
              <a:rPr dirty="0" lang="en-US"/>
              <a:t>Functional impairment</a:t>
            </a:r>
          </a:p>
          <a:p>
            <a:pPr>
              <a:lnSpc>
                <a:spcPct val="130000"/>
              </a:lnSpc>
              <a:buFont typeface="Wingdings" pitchFamily="2" charset="2"/>
              <a:buChar char="ü"/>
            </a:pPr>
            <a:r>
              <a:rPr dirty="0" lang="en-US"/>
              <a:t>Characteristic bony nodes, spurs may be present; usually painless, unless inflammation is present.</a:t>
            </a:r>
          </a:p>
          <a:p>
            <a:pPr>
              <a:lnSpc>
                <a:spcPct val="130000"/>
              </a:lnSpc>
              <a:buFont typeface="Wingdings" pitchFamily="2" charset="2"/>
              <a:buChar char="ü"/>
            </a:pPr>
            <a:r>
              <a:rPr dirty="0" lang="en-US"/>
              <a:t> Muscle spasms</a:t>
            </a:r>
          </a:p>
        </p:txBody>
      </p:sp>
    </p:spTree>
  </p:cSld>
  <p:clrMapOvr>
    <a:masterClrMapping/>
  </p:clrMapOvr>
  <p:transition>
    <p:wipe dir="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816">
                                            <p:txEl>
                                              <p:pRg st="0" end="0"/>
                                            </p:txEl>
                                          </p:spTgt>
                                        </p:tgtEl>
                                        <p:attrNameLst>
                                          <p:attrName>style.visibility</p:attrName>
                                        </p:attrNameLst>
                                      </p:cBhvr>
                                      <p:to>
                                        <p:strVal val="visible"/>
                                      </p:to>
                                    </p:set>
                                    <p:animEffect transition="in" filter="wipe(down)">
                                      <p:cBhvr>
                                        <p:cTn dur="500" id="7"/>
                                        <p:tgtEl>
                                          <p:spTgt spid="1048816">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816">
                                            <p:txEl>
                                              <p:pRg st="1" end="1"/>
                                            </p:txEl>
                                          </p:spTgt>
                                        </p:tgtEl>
                                        <p:attrNameLst>
                                          <p:attrName>style.visibility</p:attrName>
                                        </p:attrNameLst>
                                      </p:cBhvr>
                                      <p:to>
                                        <p:strVal val="visible"/>
                                      </p:to>
                                    </p:set>
                                    <p:animEffect transition="in" filter="wipe(down)">
                                      <p:cBhvr>
                                        <p:cTn dur="500" id="12"/>
                                        <p:tgtEl>
                                          <p:spTgt spid="1048816">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1048816">
                                            <p:txEl>
                                              <p:pRg st="2" end="2"/>
                                            </p:txEl>
                                          </p:spTgt>
                                        </p:tgtEl>
                                        <p:attrNameLst>
                                          <p:attrName>style.visibility</p:attrName>
                                        </p:attrNameLst>
                                      </p:cBhvr>
                                      <p:to>
                                        <p:strVal val="visible"/>
                                      </p:to>
                                    </p:set>
                                    <p:animEffect transition="in" filter="wipe(down)">
                                      <p:cBhvr>
                                        <p:cTn dur="500" id="17"/>
                                        <p:tgtEl>
                                          <p:spTgt spid="1048816">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816">
                                            <p:txEl>
                                              <p:pRg st="3" end="3"/>
                                            </p:txEl>
                                          </p:spTgt>
                                        </p:tgtEl>
                                        <p:attrNameLst>
                                          <p:attrName>style.visibility</p:attrName>
                                        </p:attrNameLst>
                                      </p:cBhvr>
                                      <p:to>
                                        <p:strVal val="visible"/>
                                      </p:to>
                                    </p:set>
                                    <p:animEffect transition="in" filter="wipe(down)">
                                      <p:cBhvr>
                                        <p:cTn dur="500" id="22"/>
                                        <p:tgtEl>
                                          <p:spTgt spid="1048816">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1048816">
                                            <p:txEl>
                                              <p:pRg st="4" end="4"/>
                                            </p:txEl>
                                          </p:spTgt>
                                        </p:tgtEl>
                                        <p:attrNameLst>
                                          <p:attrName>style.visibility</p:attrName>
                                        </p:attrNameLst>
                                      </p:cBhvr>
                                      <p:to>
                                        <p:strVal val="visible"/>
                                      </p:to>
                                    </p:set>
                                    <p:animEffect transition="in" filter="wipe(down)">
                                      <p:cBhvr>
                                        <p:cTn dur="500" id="27"/>
                                        <p:tgtEl>
                                          <p:spTgt spid="1048816">
                                            <p:txEl>
                                              <p:pRg st="4" end="4"/>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22" presetSubtype="4">
                                  <p:stCondLst>
                                    <p:cond delay="0"/>
                                  </p:stCondLst>
                                  <p:childTnLst>
                                    <p:set>
                                      <p:cBhvr>
                                        <p:cTn dur="1" fill="hold" id="31">
                                          <p:stCondLst>
                                            <p:cond delay="0"/>
                                          </p:stCondLst>
                                        </p:cTn>
                                        <p:tgtEl>
                                          <p:spTgt spid="1048816">
                                            <p:txEl>
                                              <p:pRg st="5" end="5"/>
                                            </p:txEl>
                                          </p:spTgt>
                                        </p:tgtEl>
                                        <p:attrNameLst>
                                          <p:attrName>style.visibility</p:attrName>
                                        </p:attrNameLst>
                                      </p:cBhvr>
                                      <p:to>
                                        <p:strVal val="visible"/>
                                      </p:to>
                                    </p:set>
                                    <p:animEffect transition="in" filter="wipe(down)">
                                      <p:cBhvr>
                                        <p:cTn dur="500" id="32"/>
                                        <p:tgtEl>
                                          <p:spTgt spid="1048816">
                                            <p:txEl>
                                              <p:pRg st="5" end="5"/>
                                            </p:txEl>
                                          </p:spTgt>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2" presetSubtype="4">
                                  <p:stCondLst>
                                    <p:cond delay="0"/>
                                  </p:stCondLst>
                                  <p:childTnLst>
                                    <p:set>
                                      <p:cBhvr>
                                        <p:cTn dur="1" fill="hold" id="36">
                                          <p:stCondLst>
                                            <p:cond delay="0"/>
                                          </p:stCondLst>
                                        </p:cTn>
                                        <p:tgtEl>
                                          <p:spTgt spid="1048816">
                                            <p:txEl>
                                              <p:pRg st="6" end="6"/>
                                            </p:txEl>
                                          </p:spTgt>
                                        </p:tgtEl>
                                        <p:attrNameLst>
                                          <p:attrName>style.visibility</p:attrName>
                                        </p:attrNameLst>
                                      </p:cBhvr>
                                      <p:to>
                                        <p:strVal val="visible"/>
                                      </p:to>
                                    </p:set>
                                    <p:animEffect transition="in" filter="wipe(down)">
                                      <p:cBhvr>
                                        <p:cTn dur="500" id="37"/>
                                        <p:tgtEl>
                                          <p:spTgt spid="1048816">
                                            <p:txEl>
                                              <p:pRg st="6" end="6"/>
                                            </p:txEl>
                                          </p:spTgt>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22" presetSubtype="4">
                                  <p:stCondLst>
                                    <p:cond delay="0"/>
                                  </p:stCondLst>
                                  <p:childTnLst>
                                    <p:set>
                                      <p:cBhvr>
                                        <p:cTn dur="1" fill="hold" id="41">
                                          <p:stCondLst>
                                            <p:cond delay="0"/>
                                          </p:stCondLst>
                                        </p:cTn>
                                        <p:tgtEl>
                                          <p:spTgt spid="1048816">
                                            <p:txEl>
                                              <p:pRg st="7" end="7"/>
                                            </p:txEl>
                                          </p:spTgt>
                                        </p:tgtEl>
                                        <p:attrNameLst>
                                          <p:attrName>style.visibility</p:attrName>
                                        </p:attrNameLst>
                                      </p:cBhvr>
                                      <p:to>
                                        <p:strVal val="visible"/>
                                      </p:to>
                                    </p:set>
                                    <p:animEffect transition="in" filter="wipe(down)">
                                      <p:cBhvr>
                                        <p:cTn dur="500" id="42"/>
                                        <p:tgtEl>
                                          <p:spTgt spid="10488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6" grpId="0" build="p"/>
    </p:bldLst>
  </p:timing>
</p:sld>
</file>

<file path=ppt/theme/theme1.xml><?xml version="1.0" encoding="utf-8"?>
<a:theme xmlns:a="http://schemas.openxmlformats.org/drawingml/2006/main" name="Theme6">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Orthopedic nursing</dc:title>
  <dc:creator>john</dc:creator>
  <cp:lastModifiedBy>HESBON</cp:lastModifiedBy>
  <dcterms:created xsi:type="dcterms:W3CDTF">2012-09-18T21:28:38Z</dcterms:created>
  <dcterms:modified xsi:type="dcterms:W3CDTF">2022-03-08T03:16:13Z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f4f3ca4a3e764d06b2c9eaca4eceee1a</vt:lpwstr>
  </property>
</Properties>
</file>