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73" r:id="rId17"/>
    <p:sldId id="274" r:id="rId18"/>
    <p:sldId id="275" r:id="rId19"/>
    <p:sldId id="278" r:id="rId20"/>
    <p:sldId id="279" r:id="rId21"/>
    <p:sldId id="271" r:id="rId22"/>
    <p:sldId id="272" r:id="rId23"/>
    <p:sldId id="280" r:id="rId24"/>
    <p:sldId id="276" r:id="rId25"/>
    <p:sldId id="27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67" d="100"/>
          <a:sy n="67" d="100"/>
        </p:scale>
        <p:origin x="82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7/4/2023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848683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7/4/2023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401881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7/4/2023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662974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7/4/2023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570094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7/4/2023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823051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t>7/4/2023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718358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t>7/4/2023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591955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t>7/4/2023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556128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7/4/2023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851999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7/4/2023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169360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7/4/2023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755976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7/4/2023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extLst>
      <p:ext uri="{BB962C8B-B14F-4D97-AF65-F5344CB8AC3E}">
        <p14:creationId xmlns:p14="http://schemas.microsoft.com/office/powerpoint/2010/main" val="21655178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66861" y="2343152"/>
            <a:ext cx="9144000" cy="2552700"/>
          </a:xfrm>
        </p:spPr>
        <p:txBody>
          <a:bodyPr>
            <a:noAutofit/>
          </a:bodyPr>
          <a:lstStyle/>
          <a:p>
            <a:r>
              <a:rPr lang="en-US" sz="8000" b="1" dirty="0" smtClean="0"/>
              <a:t>OSTEOGENESIS IMPERFECTA</a:t>
            </a:r>
            <a:endParaRPr lang="en-US" sz="8000" b="1" dirty="0"/>
          </a:p>
        </p:txBody>
      </p:sp>
      <p:sp>
        <p:nvSpPr>
          <p:cNvPr id="6" name="TextBox 5"/>
          <p:cNvSpPr txBox="1"/>
          <p:nvPr/>
        </p:nvSpPr>
        <p:spPr>
          <a:xfrm>
            <a:off x="9458325" y="5586412"/>
            <a:ext cx="2400300" cy="923330"/>
          </a:xfrm>
          <a:prstGeom prst="rect">
            <a:avLst/>
          </a:prstGeom>
          <a:noFill/>
        </p:spPr>
        <p:txBody>
          <a:bodyPr wrap="square" rtlCol="0">
            <a:spAutoFit/>
          </a:bodyPr>
          <a:lstStyle/>
          <a:p>
            <a:r>
              <a:rPr lang="en-US" b="1" dirty="0" smtClean="0"/>
              <a:t>PRESENTERS;</a:t>
            </a:r>
          </a:p>
          <a:p>
            <a:pPr marL="285750" indent="-285750">
              <a:buFont typeface="Wingdings" panose="05000000000000000000" pitchFamily="2" charset="2"/>
              <a:buChar char="Ø"/>
            </a:pPr>
            <a:r>
              <a:rPr lang="en-US" b="1" dirty="0" smtClean="0"/>
              <a:t>COLLINS WAHOME</a:t>
            </a:r>
          </a:p>
          <a:p>
            <a:pPr marL="285750" indent="-285750">
              <a:buFont typeface="Wingdings" panose="05000000000000000000" pitchFamily="2" charset="2"/>
              <a:buChar char="Ø"/>
            </a:pPr>
            <a:r>
              <a:rPr lang="en-US" b="1" dirty="0" smtClean="0"/>
              <a:t>RISPER GITARI</a:t>
            </a:r>
            <a:endParaRPr lang="en-US" b="1" dirty="0"/>
          </a:p>
        </p:txBody>
      </p:sp>
      <p:sp>
        <p:nvSpPr>
          <p:cNvPr id="8" name="TextBox 7"/>
          <p:cNvSpPr txBox="1"/>
          <p:nvPr/>
        </p:nvSpPr>
        <p:spPr>
          <a:xfrm>
            <a:off x="3209923" y="4895852"/>
            <a:ext cx="5857875" cy="830997"/>
          </a:xfrm>
          <a:prstGeom prst="rect">
            <a:avLst/>
          </a:prstGeom>
          <a:noFill/>
        </p:spPr>
        <p:txBody>
          <a:bodyPr wrap="square" rtlCol="0">
            <a:spAutoFit/>
          </a:bodyPr>
          <a:lstStyle/>
          <a:p>
            <a:r>
              <a:rPr lang="en-US" sz="2400" b="1" dirty="0" smtClean="0"/>
              <a:t>(</a:t>
            </a:r>
            <a:r>
              <a:rPr lang="en-US" sz="2400" b="1" dirty="0" err="1" smtClean="0"/>
              <a:t>fragilitas</a:t>
            </a:r>
            <a:r>
              <a:rPr lang="en-US" sz="2400" b="1" dirty="0" smtClean="0"/>
              <a:t> </a:t>
            </a:r>
            <a:r>
              <a:rPr lang="en-US" sz="2400" b="1" dirty="0" err="1"/>
              <a:t>ossium</a:t>
            </a:r>
            <a:r>
              <a:rPr lang="en-US" sz="2400" b="1" dirty="0"/>
              <a:t>, brittle bone </a:t>
            </a:r>
            <a:r>
              <a:rPr lang="en-US" sz="2400" b="1" dirty="0" smtClean="0"/>
              <a:t>syndrome</a:t>
            </a:r>
            <a:r>
              <a:rPr lang="en-US" sz="2400" dirty="0" smtClean="0"/>
              <a:t>)</a:t>
            </a:r>
            <a:r>
              <a:rPr lang="en-US" sz="2400" dirty="0"/>
              <a:t/>
            </a:r>
            <a:br>
              <a:rPr lang="en-US" sz="2400" dirty="0"/>
            </a:br>
            <a:endParaRPr lang="en-US" sz="2400" dirty="0"/>
          </a:p>
        </p:txBody>
      </p:sp>
    </p:spTree>
    <p:extLst>
      <p:ext uri="{BB962C8B-B14F-4D97-AF65-F5344CB8AC3E}">
        <p14:creationId xmlns:p14="http://schemas.microsoft.com/office/powerpoint/2010/main" val="30720133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Etiology </a:t>
            </a:r>
            <a:endParaRPr lang="en-US" dirty="0"/>
          </a:p>
        </p:txBody>
      </p:sp>
      <p:sp>
        <p:nvSpPr>
          <p:cNvPr id="3" name="Content Placeholder 2"/>
          <p:cNvSpPr>
            <a:spLocks noGrp="1"/>
          </p:cNvSpPr>
          <p:nvPr>
            <p:ph idx="1"/>
          </p:nvPr>
        </p:nvSpPr>
        <p:spPr/>
        <p:txBody>
          <a:bodyPr>
            <a:noAutofit/>
          </a:bodyPr>
          <a:lstStyle/>
          <a:p>
            <a:r>
              <a:rPr lang="en-US" dirty="0"/>
              <a:t>The etiological factors could be heredity, Mendelian recessive—in prenatal cases, and Mendelian dominant—in postnatal </a:t>
            </a:r>
            <a:r>
              <a:rPr lang="en-US" dirty="0" smtClean="0"/>
              <a:t>cases.</a:t>
            </a:r>
          </a:p>
          <a:p>
            <a:r>
              <a:rPr lang="en-US" dirty="0"/>
              <a:t>Most cases are caused by mutations in the </a:t>
            </a:r>
            <a:r>
              <a:rPr lang="en-US" i="1" dirty="0"/>
              <a:t>COL1A1 </a:t>
            </a:r>
            <a:r>
              <a:rPr lang="en-US" dirty="0"/>
              <a:t>and </a:t>
            </a:r>
            <a:r>
              <a:rPr lang="en-US" i="1" dirty="0"/>
              <a:t>COL1A2 </a:t>
            </a:r>
            <a:r>
              <a:rPr lang="en-US" dirty="0"/>
              <a:t>genes, which encode the proteins that make type I collagen. These result in reduced collagen production (in mild OI) or in formation of abnormal collagen chains that are rapidly degraded (in severe OI). </a:t>
            </a:r>
            <a:endParaRPr lang="en-US" dirty="0" smtClean="0"/>
          </a:p>
          <a:p>
            <a:r>
              <a:rPr lang="en-US" dirty="0" smtClean="0"/>
              <a:t>Mutations in </a:t>
            </a:r>
            <a:r>
              <a:rPr lang="en-US" dirty="0"/>
              <a:t>several other genes have been described that can cause OI, some of which affect post-translational modification of collagen and others that affect bone formation. </a:t>
            </a:r>
            <a:endParaRPr lang="en-US" dirty="0" smtClean="0"/>
          </a:p>
          <a:p>
            <a:pPr marL="0" indent="0">
              <a:buNone/>
            </a:pP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40287971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Incidence </a:t>
            </a:r>
            <a:endParaRPr lang="en-US" dirty="0"/>
          </a:p>
        </p:txBody>
      </p:sp>
      <p:sp>
        <p:nvSpPr>
          <p:cNvPr id="3" name="Content Placeholder 2"/>
          <p:cNvSpPr>
            <a:spLocks noGrp="1"/>
          </p:cNvSpPr>
          <p:nvPr>
            <p:ph idx="1"/>
          </p:nvPr>
        </p:nvSpPr>
        <p:spPr/>
        <p:txBody>
          <a:bodyPr/>
          <a:lstStyle/>
          <a:p>
            <a:r>
              <a:rPr lang="en-US" dirty="0"/>
              <a:t>Type </a:t>
            </a:r>
            <a:r>
              <a:rPr lang="en-US" dirty="0" smtClean="0"/>
              <a:t>I OI </a:t>
            </a:r>
            <a:r>
              <a:rPr lang="en-US" dirty="0"/>
              <a:t>has a frequency of about 1 in </a:t>
            </a:r>
            <a:r>
              <a:rPr lang="en-US" dirty="0" smtClean="0"/>
              <a:t>15,000-20,000 </a:t>
            </a:r>
            <a:r>
              <a:rPr lang="en-US" dirty="0"/>
              <a:t>births. </a:t>
            </a:r>
            <a:endParaRPr lang="en-US" dirty="0" smtClean="0"/>
          </a:p>
          <a:p>
            <a:r>
              <a:rPr lang="en-US" dirty="0" smtClean="0"/>
              <a:t>Type </a:t>
            </a:r>
            <a:r>
              <a:rPr lang="en-US" dirty="0"/>
              <a:t>II O</a:t>
            </a:r>
            <a:r>
              <a:rPr lang="en-US" dirty="0" smtClean="0"/>
              <a:t>I </a:t>
            </a:r>
            <a:r>
              <a:rPr lang="en-US" dirty="0"/>
              <a:t>has a reported incidence of about 1 in </a:t>
            </a:r>
            <a:r>
              <a:rPr lang="en-US" dirty="0" smtClean="0"/>
              <a:t>60,000 births. </a:t>
            </a:r>
          </a:p>
          <a:p>
            <a:r>
              <a:rPr lang="en-US" dirty="0" smtClean="0"/>
              <a:t>Only </a:t>
            </a:r>
            <a:r>
              <a:rPr lang="en-US" dirty="0"/>
              <a:t>a limited number of patients with the severe forms of O</a:t>
            </a:r>
            <a:r>
              <a:rPr lang="en-US" dirty="0" smtClean="0"/>
              <a:t>I </a:t>
            </a:r>
            <a:r>
              <a:rPr lang="en-US" dirty="0"/>
              <a:t>have been </a:t>
            </a:r>
            <a:r>
              <a:rPr lang="en-US" dirty="0" smtClean="0"/>
              <a:t>reported </a:t>
            </a:r>
            <a:r>
              <a:rPr lang="en-US" dirty="0"/>
              <a:t>and the combined incidence </a:t>
            </a:r>
            <a:r>
              <a:rPr lang="en-US" dirty="0" smtClean="0"/>
              <a:t>of the </a:t>
            </a:r>
            <a:r>
              <a:rPr lang="en-US" dirty="0"/>
              <a:t>severe forms that are </a:t>
            </a:r>
            <a:r>
              <a:rPr lang="en-US" dirty="0" smtClean="0"/>
              <a:t>recognizable at birth </a:t>
            </a:r>
            <a:r>
              <a:rPr lang="en-US" dirty="0"/>
              <a:t>(types </a:t>
            </a:r>
            <a:r>
              <a:rPr lang="en-US" dirty="0" smtClean="0"/>
              <a:t>II, III, and </a:t>
            </a:r>
            <a:r>
              <a:rPr lang="en-US" dirty="0"/>
              <a:t>I</a:t>
            </a:r>
            <a:r>
              <a:rPr lang="en-US" dirty="0" smtClean="0"/>
              <a:t>V</a:t>
            </a:r>
            <a:r>
              <a:rPr lang="en-US" dirty="0"/>
              <a:t>) maybe higher than 1 in </a:t>
            </a:r>
            <a:r>
              <a:rPr lang="en-US" dirty="0" smtClean="0"/>
              <a:t>60,000 births.</a:t>
            </a:r>
          </a:p>
          <a:p>
            <a:r>
              <a:rPr lang="en-US" dirty="0" smtClean="0"/>
              <a:t>The disorder is equally common in males and in females. </a:t>
            </a:r>
            <a:r>
              <a:rPr lang="en-US" dirty="0"/>
              <a:t/>
            </a:r>
            <a:br>
              <a:rPr lang="en-US" dirty="0"/>
            </a:br>
            <a:endParaRPr lang="en-US" dirty="0"/>
          </a:p>
        </p:txBody>
      </p:sp>
    </p:spTree>
    <p:extLst>
      <p:ext uri="{BB962C8B-B14F-4D97-AF65-F5344CB8AC3E}">
        <p14:creationId xmlns:p14="http://schemas.microsoft.com/office/powerpoint/2010/main" val="21824742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Pathogenesis and pathophysiology </a:t>
            </a:r>
            <a:endParaRPr lang="en-US" dirty="0"/>
          </a:p>
        </p:txBody>
      </p:sp>
      <p:sp>
        <p:nvSpPr>
          <p:cNvPr id="3" name="Content Placeholder 2"/>
          <p:cNvSpPr>
            <a:spLocks noGrp="1"/>
          </p:cNvSpPr>
          <p:nvPr>
            <p:ph idx="1"/>
          </p:nvPr>
        </p:nvSpPr>
        <p:spPr/>
        <p:txBody>
          <a:bodyPr>
            <a:normAutofit lnSpcReduction="10000"/>
          </a:bodyPr>
          <a:lstStyle/>
          <a:p>
            <a:r>
              <a:rPr lang="en-US" dirty="0" smtClean="0"/>
              <a:t>Mutations in the </a:t>
            </a:r>
            <a:r>
              <a:rPr lang="en-US" i="1" dirty="0"/>
              <a:t>COL1A1 </a:t>
            </a:r>
            <a:r>
              <a:rPr lang="en-US" dirty="0"/>
              <a:t>and </a:t>
            </a:r>
            <a:r>
              <a:rPr lang="en-US" i="1" dirty="0"/>
              <a:t>COL1A2 </a:t>
            </a:r>
            <a:r>
              <a:rPr lang="en-US" dirty="0" smtClean="0"/>
              <a:t>genes result in the production of reduced or abnormal chains of the type I collagen </a:t>
            </a:r>
            <a:r>
              <a:rPr lang="en-US" dirty="0" err="1" smtClean="0"/>
              <a:t>fibres</a:t>
            </a:r>
            <a:r>
              <a:rPr lang="en-US" dirty="0" smtClean="0"/>
              <a:t>. </a:t>
            </a:r>
            <a:endParaRPr lang="en-US" dirty="0"/>
          </a:p>
          <a:p>
            <a:r>
              <a:rPr lang="en-US" dirty="0" smtClean="0"/>
              <a:t>Since type I collagen is not only localized in the skeleton, the manifestations of the defect can be seen in other tissues containing the type I collagen including the sclera, eyes, joints, ligaments, teeth and skin.</a:t>
            </a:r>
          </a:p>
          <a:p>
            <a:r>
              <a:rPr lang="en-US" dirty="0" smtClean="0"/>
              <a:t>With mutations in these genes, there occurs reduced formation of hydrogen and disulfide bonds between type I </a:t>
            </a:r>
            <a:r>
              <a:rPr lang="en-US" dirty="0" err="1" smtClean="0"/>
              <a:t>preprocollagen</a:t>
            </a:r>
            <a:r>
              <a:rPr lang="en-US" dirty="0" smtClean="0"/>
              <a:t> molecules that results in decreased triple helix formation that causes decreased synthesis of normal type I collagen thus impaired bone matrix formation.</a:t>
            </a:r>
            <a:endParaRPr lang="en-US" dirty="0"/>
          </a:p>
        </p:txBody>
      </p:sp>
    </p:spTree>
    <p:extLst>
      <p:ext uri="{BB962C8B-B14F-4D97-AF65-F5344CB8AC3E}">
        <p14:creationId xmlns:p14="http://schemas.microsoft.com/office/powerpoint/2010/main" val="14093553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5738"/>
            <a:ext cx="10515600" cy="688644"/>
          </a:xfrm>
        </p:spPr>
        <p:txBody>
          <a:bodyPr>
            <a:normAutofit fontScale="90000"/>
          </a:bodyPr>
          <a:lstStyle/>
          <a:p>
            <a:r>
              <a:rPr lang="en-US" dirty="0" smtClean="0"/>
              <a:t>Classification </a:t>
            </a:r>
            <a:endParaRPr lang="en-US" dirty="0"/>
          </a:p>
        </p:txBody>
      </p:sp>
      <p:sp>
        <p:nvSpPr>
          <p:cNvPr id="3" name="Content Placeholder 2"/>
          <p:cNvSpPr>
            <a:spLocks noGrp="1"/>
          </p:cNvSpPr>
          <p:nvPr>
            <p:ph idx="1"/>
          </p:nvPr>
        </p:nvSpPr>
        <p:spPr>
          <a:xfrm>
            <a:off x="838200" y="1328738"/>
            <a:ext cx="10515600" cy="5272087"/>
          </a:xfrm>
        </p:spPr>
        <p:txBody>
          <a:bodyPr>
            <a:normAutofit fontScale="92500" lnSpcReduction="20000"/>
          </a:bodyPr>
          <a:lstStyle/>
          <a:p>
            <a:r>
              <a:rPr lang="en-US" dirty="0" smtClean="0"/>
              <a:t>Initially, OI was classified into two subtypes of </a:t>
            </a:r>
            <a:r>
              <a:rPr lang="en-US" i="1" dirty="0" err="1" smtClean="0"/>
              <a:t>congenita</a:t>
            </a:r>
            <a:r>
              <a:rPr lang="en-US" i="1" dirty="0" smtClean="0"/>
              <a:t> </a:t>
            </a:r>
            <a:r>
              <a:rPr lang="en-US" dirty="0" smtClean="0"/>
              <a:t>(at birth)</a:t>
            </a:r>
            <a:r>
              <a:rPr lang="en-US" i="1" dirty="0" smtClean="0"/>
              <a:t> </a:t>
            </a:r>
            <a:r>
              <a:rPr lang="en-US" dirty="0" smtClean="0"/>
              <a:t>and </a:t>
            </a:r>
            <a:r>
              <a:rPr lang="en-US" i="1" dirty="0" err="1" smtClean="0"/>
              <a:t>tarda</a:t>
            </a:r>
            <a:r>
              <a:rPr lang="en-US" i="1" dirty="0" smtClean="0"/>
              <a:t> </a:t>
            </a:r>
            <a:r>
              <a:rPr lang="en-US" dirty="0" smtClean="0"/>
              <a:t>(during adolescence) and this was based depending on the age of onset of symptoms.</a:t>
            </a:r>
          </a:p>
          <a:p>
            <a:r>
              <a:rPr lang="en-US" dirty="0" smtClean="0"/>
              <a:t>Then, there came </a:t>
            </a:r>
            <a:r>
              <a:rPr lang="en-US" dirty="0" err="1" smtClean="0"/>
              <a:t>Sillence</a:t>
            </a:r>
            <a:r>
              <a:rPr lang="en-US" dirty="0" smtClean="0"/>
              <a:t> classification that mainly assessed the severity.</a:t>
            </a:r>
          </a:p>
          <a:p>
            <a:pPr marL="0" indent="0">
              <a:buNone/>
            </a:pPr>
            <a:endParaRPr lang="en-US" dirty="0" smtClean="0"/>
          </a:p>
          <a:p>
            <a:pPr marL="514350" indent="-514350">
              <a:buAutoNum type="arabicPeriod"/>
            </a:pPr>
            <a:endParaRPr lang="en-US" b="1" dirty="0"/>
          </a:p>
          <a:p>
            <a:pPr marL="514350" indent="-514350">
              <a:buAutoNum type="arabicPeriod"/>
            </a:pPr>
            <a:endParaRPr lang="en-US" b="1" dirty="0" smtClean="0"/>
          </a:p>
          <a:p>
            <a:pPr marL="514350" indent="-514350">
              <a:buAutoNum type="arabicPeriod"/>
            </a:pPr>
            <a:endParaRPr lang="en-US" b="1" dirty="0" smtClean="0"/>
          </a:p>
          <a:p>
            <a:pPr marL="514350" indent="-514350">
              <a:buAutoNum type="arabicPeriod"/>
            </a:pPr>
            <a:endParaRPr lang="en-US" b="1" dirty="0" smtClean="0"/>
          </a:p>
          <a:p>
            <a:endParaRPr lang="en-US" b="1" dirty="0" smtClean="0"/>
          </a:p>
          <a:p>
            <a:r>
              <a:rPr lang="en-US" b="1" dirty="0" smtClean="0"/>
              <a:t>FALVO’S CLASSIFICATION</a:t>
            </a:r>
          </a:p>
          <a:p>
            <a:pPr lvl="1">
              <a:buFont typeface="Wingdings" panose="05000000000000000000" pitchFamily="2" charset="2"/>
              <a:buChar char="Ø"/>
            </a:pPr>
            <a:r>
              <a:rPr lang="en-US" i="1" dirty="0" smtClean="0"/>
              <a:t>Osteogenesis imperfecta </a:t>
            </a:r>
            <a:r>
              <a:rPr lang="en-US" i="1" dirty="0" err="1" smtClean="0"/>
              <a:t>tarda</a:t>
            </a:r>
            <a:r>
              <a:rPr lang="en-US" i="1" dirty="0" smtClean="0"/>
              <a:t> type I</a:t>
            </a:r>
            <a:r>
              <a:rPr lang="en-US" dirty="0" smtClean="0"/>
              <a:t>; this type has presence of bowing at long bones.</a:t>
            </a:r>
          </a:p>
          <a:p>
            <a:pPr lvl="1">
              <a:buFont typeface="Wingdings" panose="05000000000000000000" pitchFamily="2" charset="2"/>
              <a:buChar char="Ø"/>
            </a:pPr>
            <a:r>
              <a:rPr lang="en-US" i="1" dirty="0" smtClean="0"/>
              <a:t>Osteogenesis imperfect </a:t>
            </a:r>
            <a:r>
              <a:rPr lang="en-US" i="1" dirty="0" err="1" smtClean="0"/>
              <a:t>tarda</a:t>
            </a:r>
            <a:r>
              <a:rPr lang="en-US" i="1" dirty="0" smtClean="0"/>
              <a:t> type II</a:t>
            </a:r>
            <a:r>
              <a:rPr lang="en-US" dirty="0" smtClean="0"/>
              <a:t>; no bowing of long bones in this type.</a:t>
            </a:r>
          </a:p>
          <a:p>
            <a:pPr lvl="2">
              <a:buFont typeface="Wingdings" panose="05000000000000000000" pitchFamily="2" charset="2"/>
              <a:buChar char="Ø"/>
            </a:pPr>
            <a:r>
              <a:rPr lang="en-US" b="1" dirty="0" smtClean="0"/>
              <a:t>NB; </a:t>
            </a:r>
            <a:r>
              <a:rPr lang="en-US" dirty="0" smtClean="0"/>
              <a:t>fractures maybe present in both but are rare in type II.</a:t>
            </a:r>
          </a:p>
          <a:p>
            <a:pPr lvl="1">
              <a:buFont typeface="Wingdings" panose="05000000000000000000" pitchFamily="2" charset="2"/>
              <a:buChar char="Ø"/>
            </a:pPr>
            <a:endParaRPr lang="en-US" b="1" dirty="0"/>
          </a:p>
          <a:p>
            <a:pPr>
              <a:buFont typeface="Wingdings" panose="05000000000000000000" pitchFamily="2" charset="2"/>
              <a:buChar char="Ø"/>
            </a:pPr>
            <a:endParaRPr lang="en-US" b="1" dirty="0"/>
          </a:p>
        </p:txBody>
      </p:sp>
      <p:pic>
        <p:nvPicPr>
          <p:cNvPr id="5" name="Picture 4"/>
          <p:cNvPicPr>
            <a:picLocks noChangeAspect="1"/>
          </p:cNvPicPr>
          <p:nvPr/>
        </p:nvPicPr>
        <p:blipFill>
          <a:blip r:embed="rId2"/>
          <a:stretch>
            <a:fillRect/>
          </a:stretch>
        </p:blipFill>
        <p:spPr>
          <a:xfrm>
            <a:off x="1047447" y="2654301"/>
            <a:ext cx="6691426" cy="2166605"/>
          </a:xfrm>
          <a:prstGeom prst="rect">
            <a:avLst/>
          </a:prstGeom>
        </p:spPr>
      </p:pic>
    </p:spTree>
    <p:extLst>
      <p:ext uri="{BB962C8B-B14F-4D97-AF65-F5344CB8AC3E}">
        <p14:creationId xmlns:p14="http://schemas.microsoft.com/office/powerpoint/2010/main" val="35431538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0" y="369332"/>
            <a:ext cx="12192000" cy="6488668"/>
          </a:xfrm>
          <a:prstGeom prst="rect">
            <a:avLst/>
          </a:prstGeom>
        </p:spPr>
      </p:pic>
      <p:sp>
        <p:nvSpPr>
          <p:cNvPr id="6" name="TextBox 5"/>
          <p:cNvSpPr txBox="1"/>
          <p:nvPr/>
        </p:nvSpPr>
        <p:spPr>
          <a:xfrm>
            <a:off x="2743200" y="0"/>
            <a:ext cx="6100763" cy="369332"/>
          </a:xfrm>
          <a:prstGeom prst="rect">
            <a:avLst/>
          </a:prstGeom>
          <a:noFill/>
        </p:spPr>
        <p:txBody>
          <a:bodyPr wrap="square" rtlCol="0">
            <a:spAutoFit/>
          </a:bodyPr>
          <a:lstStyle/>
          <a:p>
            <a:r>
              <a:rPr lang="en-US" b="1" dirty="0" smtClean="0"/>
              <a:t>Classification based on clinical presentation</a:t>
            </a:r>
            <a:endParaRPr lang="en-US" b="1" dirty="0"/>
          </a:p>
        </p:txBody>
      </p:sp>
    </p:spTree>
    <p:extLst>
      <p:ext uri="{BB962C8B-B14F-4D97-AF65-F5344CB8AC3E}">
        <p14:creationId xmlns:p14="http://schemas.microsoft.com/office/powerpoint/2010/main" val="552973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normAutofit/>
          </a:bodyPr>
          <a:lstStyle/>
          <a:p>
            <a:r>
              <a:rPr lang="en-US" dirty="0" smtClean="0"/>
              <a:t>Pathological features include;</a:t>
            </a:r>
          </a:p>
          <a:p>
            <a:pPr lvl="1"/>
            <a:r>
              <a:rPr lang="en-US" dirty="0"/>
              <a:t>Periosteum is thick but the cambium layer is </a:t>
            </a:r>
            <a:r>
              <a:rPr lang="en-US" dirty="0" smtClean="0"/>
              <a:t>thin</a:t>
            </a:r>
          </a:p>
          <a:p>
            <a:pPr lvl="1"/>
            <a:r>
              <a:rPr lang="en-US" dirty="0" smtClean="0"/>
              <a:t> </a:t>
            </a:r>
            <a:r>
              <a:rPr lang="en-US" dirty="0"/>
              <a:t>Bone is short and thin and the epiphysis </a:t>
            </a:r>
            <a:r>
              <a:rPr lang="en-US" dirty="0" smtClean="0"/>
              <a:t>is bulbous.</a:t>
            </a:r>
          </a:p>
          <a:p>
            <a:pPr lvl="1"/>
            <a:r>
              <a:rPr lang="en-US" dirty="0" smtClean="0"/>
              <a:t> </a:t>
            </a:r>
            <a:r>
              <a:rPr lang="en-US" dirty="0"/>
              <a:t>Cortex is thin and medullary contents are </a:t>
            </a:r>
            <a:r>
              <a:rPr lang="en-US" dirty="0" smtClean="0"/>
              <a:t>fatty and </a:t>
            </a:r>
            <a:r>
              <a:rPr lang="en-US" dirty="0"/>
              <a:t>fibrous.</a:t>
            </a:r>
          </a:p>
          <a:p>
            <a:pPr lvl="1"/>
            <a:r>
              <a:rPr lang="en-US" dirty="0" smtClean="0"/>
              <a:t> </a:t>
            </a:r>
            <a:r>
              <a:rPr lang="en-US" dirty="0"/>
              <a:t>Bones break easily but heal well with </a:t>
            </a:r>
            <a:r>
              <a:rPr lang="en-US" dirty="0" smtClean="0"/>
              <a:t>abundant callus</a:t>
            </a:r>
            <a:r>
              <a:rPr lang="en-US" dirty="0"/>
              <a:t>. Fracture is usually </a:t>
            </a:r>
            <a:r>
              <a:rPr lang="en-US" dirty="0" err="1"/>
              <a:t>subperiosteal</a:t>
            </a:r>
            <a:r>
              <a:rPr lang="en-US" dirty="0"/>
              <a:t> and </a:t>
            </a:r>
            <a:r>
              <a:rPr lang="en-US" dirty="0" smtClean="0"/>
              <a:t>heals by </a:t>
            </a:r>
            <a:r>
              <a:rPr lang="en-US" dirty="0"/>
              <a:t>periosteal bone formation.</a:t>
            </a:r>
          </a:p>
          <a:p>
            <a:pPr lvl="1"/>
            <a:r>
              <a:rPr lang="en-US" dirty="0" smtClean="0"/>
              <a:t> </a:t>
            </a:r>
            <a:r>
              <a:rPr lang="en-US" dirty="0"/>
              <a:t>Deformity results from bending and fractures.</a:t>
            </a:r>
          </a:p>
          <a:p>
            <a:pPr lvl="1"/>
            <a:r>
              <a:rPr lang="en-US" dirty="0" smtClean="0"/>
              <a:t> </a:t>
            </a:r>
            <a:r>
              <a:rPr lang="en-US" dirty="0"/>
              <a:t>Vertebral bodies are biconcave.</a:t>
            </a:r>
          </a:p>
          <a:p>
            <a:pPr lvl="1"/>
            <a:r>
              <a:rPr lang="en-US" dirty="0" smtClean="0"/>
              <a:t> </a:t>
            </a:r>
            <a:r>
              <a:rPr lang="en-US" dirty="0"/>
              <a:t>Scoliosis.</a:t>
            </a:r>
          </a:p>
          <a:p>
            <a:pPr lvl="1"/>
            <a:r>
              <a:rPr lang="en-US" dirty="0" smtClean="0"/>
              <a:t>Skull </a:t>
            </a:r>
            <a:r>
              <a:rPr lang="en-US" dirty="0"/>
              <a:t>is thin and globular. </a:t>
            </a:r>
            <a:br>
              <a:rPr lang="en-US" dirty="0"/>
            </a:br>
            <a:endParaRPr lang="en-US" dirty="0"/>
          </a:p>
          <a:p>
            <a:pPr marL="0" indent="0">
              <a:buNone/>
            </a:pPr>
            <a:endParaRPr lang="en-US" dirty="0"/>
          </a:p>
        </p:txBody>
      </p:sp>
    </p:spTree>
    <p:extLst>
      <p:ext uri="{BB962C8B-B14F-4D97-AF65-F5344CB8AC3E}">
        <p14:creationId xmlns:p14="http://schemas.microsoft.com/office/powerpoint/2010/main" val="8544644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9288"/>
          </a:xfrm>
        </p:spPr>
        <p:txBody>
          <a:bodyPr>
            <a:normAutofit fontScale="90000"/>
          </a:bodyPr>
          <a:lstStyle/>
          <a:p>
            <a:r>
              <a:rPr lang="en-US" dirty="0" smtClean="0"/>
              <a:t>CONT’D</a:t>
            </a:r>
            <a:endParaRPr lang="en-US" dirty="0"/>
          </a:p>
        </p:txBody>
      </p:sp>
      <p:sp>
        <p:nvSpPr>
          <p:cNvPr id="3" name="Content Placeholder 2"/>
          <p:cNvSpPr>
            <a:spLocks noGrp="1"/>
          </p:cNvSpPr>
          <p:nvPr>
            <p:ph idx="1"/>
          </p:nvPr>
        </p:nvSpPr>
        <p:spPr>
          <a:xfrm>
            <a:off x="838200" y="1471612"/>
            <a:ext cx="10515600" cy="5096513"/>
          </a:xfrm>
        </p:spPr>
        <p:txBody>
          <a:bodyPr/>
          <a:lstStyle/>
          <a:p>
            <a:r>
              <a:rPr lang="en-US" dirty="0" smtClean="0"/>
              <a:t>Clinical features are summarized by the following diagram;</a:t>
            </a:r>
          </a:p>
          <a:p>
            <a:pPr marL="0" indent="0">
              <a:buNone/>
            </a:pPr>
            <a:endParaRPr lang="en-US" dirty="0"/>
          </a:p>
        </p:txBody>
      </p:sp>
      <p:pic>
        <p:nvPicPr>
          <p:cNvPr id="4" name="Picture 3"/>
          <p:cNvPicPr>
            <a:picLocks noChangeAspect="1"/>
          </p:cNvPicPr>
          <p:nvPr/>
        </p:nvPicPr>
        <p:blipFill>
          <a:blip r:embed="rId2"/>
          <a:stretch>
            <a:fillRect/>
          </a:stretch>
        </p:blipFill>
        <p:spPr>
          <a:xfrm>
            <a:off x="838199" y="2377054"/>
            <a:ext cx="3937867" cy="3580833"/>
          </a:xfrm>
          <a:prstGeom prst="rect">
            <a:avLst/>
          </a:prstGeom>
        </p:spPr>
      </p:pic>
      <p:sp>
        <p:nvSpPr>
          <p:cNvPr id="5" name="TextBox 4"/>
          <p:cNvSpPr txBox="1"/>
          <p:nvPr/>
        </p:nvSpPr>
        <p:spPr>
          <a:xfrm>
            <a:off x="5414602" y="2043811"/>
            <a:ext cx="5300662" cy="4524315"/>
          </a:xfrm>
          <a:prstGeom prst="rect">
            <a:avLst/>
          </a:prstGeom>
          <a:noFill/>
        </p:spPr>
        <p:txBody>
          <a:bodyPr wrap="square" rtlCol="0">
            <a:spAutoFit/>
          </a:bodyPr>
          <a:lstStyle/>
          <a:p>
            <a:r>
              <a:rPr lang="en-US" sz="1600" dirty="0" smtClean="0"/>
              <a:t>Patient presents with;</a:t>
            </a:r>
          </a:p>
          <a:p>
            <a:r>
              <a:rPr lang="en-US" sz="1600" dirty="0"/>
              <a:t>	</a:t>
            </a:r>
            <a:r>
              <a:rPr lang="en-US" sz="1600" dirty="0" smtClean="0"/>
              <a:t>-blue sclera (92% of the cases), </a:t>
            </a:r>
          </a:p>
          <a:p>
            <a:r>
              <a:rPr lang="en-US" sz="1600" dirty="0"/>
              <a:t>	</a:t>
            </a:r>
            <a:r>
              <a:rPr lang="en-US" sz="1600" dirty="0" smtClean="0"/>
              <a:t>-dentinogenesis imperfecta &amp; generalized 	osteoporosis (almost in all cases).</a:t>
            </a:r>
          </a:p>
          <a:p>
            <a:r>
              <a:rPr lang="en-US" sz="1600" dirty="0" smtClean="0"/>
              <a:t>Osteoporosis will lead to bowing and multiple fractures.</a:t>
            </a:r>
          </a:p>
          <a:p>
            <a:r>
              <a:rPr lang="en-US" sz="1600" dirty="0" smtClean="0"/>
              <a:t>Other features:</a:t>
            </a:r>
          </a:p>
          <a:p>
            <a:r>
              <a:rPr lang="en-US" sz="1600" dirty="0"/>
              <a:t>	</a:t>
            </a:r>
            <a:r>
              <a:rPr lang="en-US" sz="1600" dirty="0" smtClean="0"/>
              <a:t>-&gt; deafness due to otosclerosis</a:t>
            </a:r>
          </a:p>
          <a:p>
            <a:r>
              <a:rPr lang="en-US" sz="1600" dirty="0"/>
              <a:t>	</a:t>
            </a:r>
            <a:r>
              <a:rPr lang="en-US" sz="1600" dirty="0" smtClean="0"/>
              <a:t>-&gt; laxity of joints</a:t>
            </a:r>
          </a:p>
          <a:p>
            <a:r>
              <a:rPr lang="en-US" sz="1600" dirty="0"/>
              <a:t>	</a:t>
            </a:r>
            <a:r>
              <a:rPr lang="en-US" sz="1600" dirty="0" smtClean="0"/>
              <a:t>-&gt; dwarfism</a:t>
            </a:r>
          </a:p>
          <a:p>
            <a:r>
              <a:rPr lang="en-US" sz="1600" dirty="0"/>
              <a:t>	</a:t>
            </a:r>
            <a:r>
              <a:rPr lang="en-US" sz="1600" dirty="0" smtClean="0"/>
              <a:t>-&gt; broad skull</a:t>
            </a:r>
          </a:p>
          <a:p>
            <a:r>
              <a:rPr lang="en-US" sz="1600" dirty="0"/>
              <a:t>	</a:t>
            </a:r>
            <a:r>
              <a:rPr lang="en-US" sz="1600" dirty="0" smtClean="0"/>
              <a:t>-&gt; poorly calcified decidual teeth with the 	permanent teeth being normal and same as the 	blood chemistry.</a:t>
            </a:r>
          </a:p>
          <a:p>
            <a:r>
              <a:rPr lang="en-US" sz="1600" dirty="0"/>
              <a:t>	</a:t>
            </a:r>
            <a:r>
              <a:rPr lang="en-US" sz="1600" dirty="0" smtClean="0"/>
              <a:t>-&gt; cardiovascular </a:t>
            </a:r>
            <a:r>
              <a:rPr lang="en-US" sz="1600" dirty="0"/>
              <a:t>manifestations such as aortic </a:t>
            </a:r>
            <a:r>
              <a:rPr lang="en-US" sz="1600" dirty="0" smtClean="0"/>
              <a:t>	regurgitation, floppy </a:t>
            </a:r>
            <a:r>
              <a:rPr lang="en-US" sz="1600" dirty="0"/>
              <a:t>mitral </a:t>
            </a:r>
            <a:r>
              <a:rPr lang="en-US" sz="1600" dirty="0" smtClean="0"/>
              <a:t>valves, </a:t>
            </a:r>
            <a:r>
              <a:rPr lang="en-US" sz="1600" dirty="0"/>
              <a:t>mitral </a:t>
            </a:r>
            <a:r>
              <a:rPr lang="en-US" sz="1600" dirty="0" smtClean="0"/>
              <a:t>	incompetence, and fragility </a:t>
            </a:r>
            <a:r>
              <a:rPr lang="en-US" sz="1600" dirty="0"/>
              <a:t>of large blood vessels. </a:t>
            </a:r>
            <a:br>
              <a:rPr lang="en-US" sz="1600" dirty="0"/>
            </a:br>
            <a:r>
              <a:rPr lang="en-US" sz="1600" dirty="0" smtClean="0"/>
              <a:t>	-&gt; thin skin that scars extensively.</a:t>
            </a:r>
          </a:p>
          <a:p>
            <a:endParaRPr lang="en-US" sz="1600" dirty="0"/>
          </a:p>
        </p:txBody>
      </p:sp>
    </p:spTree>
    <p:extLst>
      <p:ext uri="{BB962C8B-B14F-4D97-AF65-F5344CB8AC3E}">
        <p14:creationId xmlns:p14="http://schemas.microsoft.com/office/powerpoint/2010/main" val="7344786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9426" y="365126"/>
            <a:ext cx="10364373" cy="649288"/>
          </a:xfrm>
        </p:spPr>
        <p:txBody>
          <a:bodyPr>
            <a:normAutofit fontScale="90000"/>
          </a:bodyPr>
          <a:lstStyle/>
          <a:p>
            <a:r>
              <a:rPr lang="en-US" dirty="0" smtClean="0"/>
              <a:t>CONT’D</a:t>
            </a:r>
            <a:endParaRPr lang="en-US" dirty="0"/>
          </a:p>
        </p:txBody>
      </p:sp>
      <p:pic>
        <p:nvPicPr>
          <p:cNvPr id="6" name="Content Placeholder 5"/>
          <p:cNvPicPr>
            <a:picLocks noGrp="1" noChangeAspect="1"/>
          </p:cNvPicPr>
          <p:nvPr>
            <p:ph idx="1"/>
          </p:nvPr>
        </p:nvPicPr>
        <p:blipFill>
          <a:blip r:embed="rId2"/>
          <a:stretch>
            <a:fillRect/>
          </a:stretch>
        </p:blipFill>
        <p:spPr>
          <a:xfrm>
            <a:off x="649422" y="1690688"/>
            <a:ext cx="7267641" cy="2474090"/>
          </a:xfrm>
          <a:prstGeom prst="rect">
            <a:avLst/>
          </a:prstGeom>
        </p:spPr>
      </p:pic>
      <p:pic>
        <p:nvPicPr>
          <p:cNvPr id="7" name="Picture 6"/>
          <p:cNvPicPr>
            <a:picLocks noChangeAspect="1"/>
          </p:cNvPicPr>
          <p:nvPr/>
        </p:nvPicPr>
        <p:blipFill>
          <a:blip r:embed="rId3"/>
          <a:stretch>
            <a:fillRect/>
          </a:stretch>
        </p:blipFill>
        <p:spPr>
          <a:xfrm>
            <a:off x="649422" y="4100513"/>
            <a:ext cx="7267641" cy="2175233"/>
          </a:xfrm>
          <a:prstGeom prst="rect">
            <a:avLst/>
          </a:prstGeom>
        </p:spPr>
      </p:pic>
    </p:spTree>
    <p:extLst>
      <p:ext uri="{BB962C8B-B14F-4D97-AF65-F5344CB8AC3E}">
        <p14:creationId xmlns:p14="http://schemas.microsoft.com/office/powerpoint/2010/main" val="30068941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92138"/>
          </a:xfrm>
        </p:spPr>
        <p:txBody>
          <a:bodyPr>
            <a:normAutofit fontScale="90000"/>
          </a:bodyPr>
          <a:lstStyle/>
          <a:p>
            <a:r>
              <a:rPr lang="en-US" dirty="0" smtClean="0"/>
              <a:t>CONT’D</a:t>
            </a:r>
            <a:endParaRPr lang="en-US" dirty="0"/>
          </a:p>
        </p:txBody>
      </p:sp>
      <p:pic>
        <p:nvPicPr>
          <p:cNvPr id="4" name="Content Placeholder 3"/>
          <p:cNvPicPr>
            <a:picLocks noGrp="1" noChangeAspect="1"/>
          </p:cNvPicPr>
          <p:nvPr>
            <p:ph idx="1"/>
          </p:nvPr>
        </p:nvPicPr>
        <p:blipFill>
          <a:blip r:embed="rId2"/>
          <a:stretch>
            <a:fillRect/>
          </a:stretch>
        </p:blipFill>
        <p:spPr>
          <a:xfrm>
            <a:off x="838199" y="1690687"/>
            <a:ext cx="5882553" cy="3081337"/>
          </a:xfrm>
          <a:prstGeom prst="rect">
            <a:avLst/>
          </a:prstGeom>
        </p:spPr>
      </p:pic>
      <p:pic>
        <p:nvPicPr>
          <p:cNvPr id="5" name="Picture 4"/>
          <p:cNvPicPr>
            <a:picLocks noChangeAspect="1"/>
          </p:cNvPicPr>
          <p:nvPr/>
        </p:nvPicPr>
        <p:blipFill>
          <a:blip r:embed="rId3"/>
          <a:stretch>
            <a:fillRect/>
          </a:stretch>
        </p:blipFill>
        <p:spPr>
          <a:xfrm>
            <a:off x="6720752" y="1809568"/>
            <a:ext cx="4411248" cy="2962456"/>
          </a:xfrm>
          <a:prstGeom prst="rect">
            <a:avLst/>
          </a:prstGeom>
        </p:spPr>
      </p:pic>
    </p:spTree>
    <p:extLst>
      <p:ext uri="{BB962C8B-B14F-4D97-AF65-F5344CB8AC3E}">
        <p14:creationId xmlns:p14="http://schemas.microsoft.com/office/powerpoint/2010/main" val="29110139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77838"/>
          </a:xfrm>
        </p:spPr>
        <p:txBody>
          <a:bodyPr>
            <a:normAutofit fontScale="90000"/>
          </a:bodyPr>
          <a:lstStyle/>
          <a:p>
            <a:r>
              <a:rPr lang="en-US" dirty="0" smtClean="0"/>
              <a:t>Diagnosis </a:t>
            </a:r>
            <a:endParaRPr lang="en-US" dirty="0"/>
          </a:p>
        </p:txBody>
      </p:sp>
      <p:sp>
        <p:nvSpPr>
          <p:cNvPr id="3" name="Content Placeholder 2"/>
          <p:cNvSpPr>
            <a:spLocks noGrp="1"/>
          </p:cNvSpPr>
          <p:nvPr>
            <p:ph idx="1"/>
          </p:nvPr>
        </p:nvSpPr>
        <p:spPr/>
        <p:txBody>
          <a:bodyPr>
            <a:normAutofit/>
          </a:bodyPr>
          <a:lstStyle/>
          <a:p>
            <a:r>
              <a:rPr lang="en-US" dirty="0"/>
              <a:t>OI is usually diagnosed on the basis of </a:t>
            </a:r>
            <a:r>
              <a:rPr lang="en-US" b="1" dirty="0">
                <a:solidFill>
                  <a:srgbClr val="FF0000"/>
                </a:solidFill>
              </a:rPr>
              <a:t>clinical criteria</a:t>
            </a:r>
            <a:r>
              <a:rPr lang="en-US" dirty="0"/>
              <a:t>. </a:t>
            </a:r>
            <a:endParaRPr lang="en-US" dirty="0" smtClean="0"/>
          </a:p>
          <a:p>
            <a:r>
              <a:rPr lang="en-US" dirty="0" smtClean="0"/>
              <a:t>The </a:t>
            </a:r>
            <a:r>
              <a:rPr lang="en-US" dirty="0"/>
              <a:t>presence of fractures together with blue </a:t>
            </a:r>
            <a:r>
              <a:rPr lang="en-US" dirty="0" err="1" smtClean="0"/>
              <a:t>sclerae</a:t>
            </a:r>
            <a:r>
              <a:rPr lang="en-US" dirty="0"/>
              <a:t>,</a:t>
            </a:r>
            <a:r>
              <a:rPr lang="en-US" dirty="0" smtClean="0"/>
              <a:t> </a:t>
            </a:r>
            <a:r>
              <a:rPr lang="en-US" dirty="0"/>
              <a:t>dentinogenesis </a:t>
            </a:r>
            <a:r>
              <a:rPr lang="en-US" dirty="0" smtClean="0"/>
              <a:t>imperfecta or </a:t>
            </a:r>
            <a:r>
              <a:rPr lang="en-US" dirty="0"/>
              <a:t>family history of the disease is usually sufficient to make the </a:t>
            </a:r>
            <a:r>
              <a:rPr lang="en-US" dirty="0" smtClean="0"/>
              <a:t>diagnosis.</a:t>
            </a:r>
          </a:p>
          <a:p>
            <a:r>
              <a:rPr lang="en-US" dirty="0" smtClean="0"/>
              <a:t>However, </a:t>
            </a:r>
            <a:r>
              <a:rPr lang="en-US" dirty="0"/>
              <a:t>o</a:t>
            </a:r>
            <a:r>
              <a:rPr lang="en-US" dirty="0" smtClean="0"/>
              <a:t>ther </a:t>
            </a:r>
            <a:r>
              <a:rPr lang="en-US" dirty="0"/>
              <a:t>causes </a:t>
            </a:r>
            <a:r>
              <a:rPr lang="en-US" dirty="0" smtClean="0"/>
              <a:t>of pathologic </a:t>
            </a:r>
            <a:r>
              <a:rPr lang="en-US" dirty="0"/>
              <a:t>fractures must be excluded， </a:t>
            </a:r>
            <a:r>
              <a:rPr lang="en-US" dirty="0" smtClean="0"/>
              <a:t>includ</a:t>
            </a:r>
            <a:r>
              <a:rPr lang="en-US" dirty="0"/>
              <a:t>i</a:t>
            </a:r>
            <a:r>
              <a:rPr lang="en-US" dirty="0" smtClean="0"/>
              <a:t>ng </a:t>
            </a:r>
            <a:r>
              <a:rPr lang="en-US" dirty="0"/>
              <a:t>battered child </a:t>
            </a:r>
            <a:r>
              <a:rPr lang="en-US" dirty="0" smtClean="0"/>
              <a:t>syndrome, nutritional deficiencies, malignancies</a:t>
            </a:r>
            <a:r>
              <a:rPr lang="en-US" dirty="0"/>
              <a:t>,</a:t>
            </a:r>
            <a:r>
              <a:rPr lang="en-US" dirty="0" smtClean="0"/>
              <a:t> </a:t>
            </a:r>
            <a:r>
              <a:rPr lang="en-US" dirty="0"/>
              <a:t>and other inherited disorders such </a:t>
            </a:r>
            <a:r>
              <a:rPr lang="en-US" dirty="0" smtClean="0"/>
              <a:t>as chondrodysplasias </a:t>
            </a:r>
            <a:r>
              <a:rPr lang="en-US" dirty="0"/>
              <a:t>and </a:t>
            </a:r>
            <a:r>
              <a:rPr lang="en-US" dirty="0" err="1"/>
              <a:t>hypophosphatasia</a:t>
            </a:r>
            <a:r>
              <a:rPr lang="en-US" dirty="0"/>
              <a:t> </a:t>
            </a:r>
            <a:r>
              <a:rPr lang="en-US" dirty="0" smtClean="0"/>
              <a:t>that </a:t>
            </a:r>
            <a:r>
              <a:rPr lang="en-US" dirty="0"/>
              <a:t>can have overlapping presentations. </a:t>
            </a:r>
            <a:br>
              <a:rPr lang="en-US" dirty="0"/>
            </a:br>
            <a:r>
              <a:rPr lang="en-US" dirty="0"/>
              <a:t/>
            </a:r>
            <a:br>
              <a:rPr lang="en-US" dirty="0"/>
            </a:br>
            <a:endParaRPr lang="en-US" dirty="0"/>
          </a:p>
        </p:txBody>
      </p:sp>
    </p:spTree>
    <p:extLst>
      <p:ext uri="{BB962C8B-B14F-4D97-AF65-F5344CB8AC3E}">
        <p14:creationId xmlns:p14="http://schemas.microsoft.com/office/powerpoint/2010/main" val="1234126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noGrp="1"/>
          </p:cNvSpPr>
          <p:nvPr>
            <p:ph idx="4294967295"/>
          </p:nvPr>
        </p:nvSpPr>
        <p:spPr>
          <a:xfrm>
            <a:off x="2590800" y="2914650"/>
            <a:ext cx="9601200" cy="868363"/>
          </a:xfrm>
          <a:prstGeom prst="rect">
            <a:avLst/>
          </a:prstGeom>
          <a:noFill/>
        </p:spPr>
        <p:txBody>
          <a:bodyPr wrap="square" rtlCol="0">
            <a:spAutoFit/>
          </a:bodyPr>
          <a:lstStyle/>
          <a:p>
            <a:pPr marL="285750" indent="-285750">
              <a:buFont typeface="Wingdings" panose="05000000000000000000" pitchFamily="2" charset="2"/>
              <a:buChar char="q"/>
            </a:pPr>
            <a:r>
              <a:rPr lang="en-US" i="1" dirty="0" smtClean="0">
                <a:solidFill>
                  <a:schemeClr val="accent1"/>
                </a:solidFill>
              </a:rPr>
              <a:t>To be a blue-eyed boy is great but to virtually have blue eyes is a misery.  We are going to find out why in this presentation.</a:t>
            </a:r>
            <a:endParaRPr lang="en-US" i="1" dirty="0">
              <a:solidFill>
                <a:schemeClr val="accent1"/>
              </a:solidFill>
            </a:endParaRPr>
          </a:p>
        </p:txBody>
      </p:sp>
    </p:spTree>
    <p:extLst>
      <p:ext uri="{BB962C8B-B14F-4D97-AF65-F5344CB8AC3E}">
        <p14:creationId xmlns:p14="http://schemas.microsoft.com/office/powerpoint/2010/main" val="1998564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8675" y="365126"/>
            <a:ext cx="10525125" cy="577850"/>
          </a:xfrm>
        </p:spPr>
        <p:txBody>
          <a:bodyPr>
            <a:normAutofit fontScale="90000"/>
          </a:bodyPr>
          <a:lstStyle/>
          <a:p>
            <a:r>
              <a:rPr lang="en-US" dirty="0" smtClean="0"/>
              <a:t>CONT’D</a:t>
            </a:r>
            <a:endParaRPr lang="en-US" dirty="0"/>
          </a:p>
        </p:txBody>
      </p:sp>
      <p:pic>
        <p:nvPicPr>
          <p:cNvPr id="4" name="Content Placeholder 3"/>
          <p:cNvPicPr>
            <a:picLocks noGrp="1" noChangeAspect="1"/>
          </p:cNvPicPr>
          <p:nvPr>
            <p:ph idx="1"/>
          </p:nvPr>
        </p:nvPicPr>
        <p:blipFill>
          <a:blip r:embed="rId2"/>
          <a:stretch>
            <a:fillRect/>
          </a:stretch>
        </p:blipFill>
        <p:spPr>
          <a:xfrm>
            <a:off x="1027993" y="1690688"/>
            <a:ext cx="5068007" cy="3982006"/>
          </a:xfrm>
          <a:prstGeom prst="rect">
            <a:avLst/>
          </a:prstGeom>
        </p:spPr>
      </p:pic>
      <p:pic>
        <p:nvPicPr>
          <p:cNvPr id="5" name="Picture 4"/>
          <p:cNvPicPr>
            <a:picLocks noChangeAspect="1"/>
          </p:cNvPicPr>
          <p:nvPr/>
        </p:nvPicPr>
        <p:blipFill>
          <a:blip r:embed="rId3"/>
          <a:stretch>
            <a:fillRect/>
          </a:stretch>
        </p:blipFill>
        <p:spPr>
          <a:xfrm>
            <a:off x="2085716" y="5672694"/>
            <a:ext cx="3705742" cy="276264"/>
          </a:xfrm>
          <a:prstGeom prst="rect">
            <a:avLst/>
          </a:prstGeom>
        </p:spPr>
      </p:pic>
    </p:spTree>
    <p:extLst>
      <p:ext uri="{BB962C8B-B14F-4D97-AF65-F5344CB8AC3E}">
        <p14:creationId xmlns:p14="http://schemas.microsoft.com/office/powerpoint/2010/main" val="23051443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77850"/>
          </a:xfrm>
        </p:spPr>
        <p:txBody>
          <a:bodyPr>
            <a:normAutofit fontScale="90000"/>
          </a:bodyPr>
          <a:lstStyle/>
          <a:p>
            <a:r>
              <a:rPr lang="en-US" dirty="0" smtClean="0"/>
              <a:t>Investigations</a:t>
            </a:r>
            <a:endParaRPr lang="en-US" dirty="0"/>
          </a:p>
        </p:txBody>
      </p:sp>
      <p:sp>
        <p:nvSpPr>
          <p:cNvPr id="3" name="Content Placeholder 2"/>
          <p:cNvSpPr>
            <a:spLocks noGrp="1"/>
          </p:cNvSpPr>
          <p:nvPr>
            <p:ph idx="1"/>
          </p:nvPr>
        </p:nvSpPr>
        <p:spPr>
          <a:xfrm>
            <a:off x="838200" y="1428750"/>
            <a:ext cx="10515600" cy="5014913"/>
          </a:xfrm>
        </p:spPr>
        <p:txBody>
          <a:bodyPr>
            <a:noAutofit/>
          </a:bodyPr>
          <a:lstStyle/>
          <a:p>
            <a:pPr marL="514350" indent="-514350">
              <a:buAutoNum type="arabicPeriod"/>
            </a:pPr>
            <a:r>
              <a:rPr lang="en-US" sz="2000" dirty="0" smtClean="0"/>
              <a:t>Bone microscopy</a:t>
            </a:r>
          </a:p>
          <a:p>
            <a:r>
              <a:rPr lang="en-US" sz="2000" dirty="0" smtClean="0"/>
              <a:t>Will reveal the pathological features.</a:t>
            </a:r>
          </a:p>
          <a:p>
            <a:pPr marL="0" indent="0">
              <a:buNone/>
            </a:pPr>
            <a:endParaRPr lang="en-US" sz="2000" dirty="0" smtClean="0"/>
          </a:p>
          <a:p>
            <a:pPr marL="514350" indent="-514350">
              <a:buFont typeface="+mj-lt"/>
              <a:buAutoNum type="arabicPeriod" startAt="2"/>
            </a:pPr>
            <a:r>
              <a:rPr lang="en-US" sz="2000" dirty="0" smtClean="0"/>
              <a:t>X-rays </a:t>
            </a:r>
          </a:p>
          <a:p>
            <a:r>
              <a:rPr lang="en-US" sz="2000" dirty="0"/>
              <a:t>U</a:t>
            </a:r>
            <a:r>
              <a:rPr lang="en-US" sz="2000" dirty="0" smtClean="0"/>
              <a:t>sually </a:t>
            </a:r>
            <a:r>
              <a:rPr lang="en-US" sz="2000" dirty="0"/>
              <a:t>reveal a decrease in bone density that can be verified by photon or x-ray </a:t>
            </a:r>
            <a:r>
              <a:rPr lang="en-US" sz="2000" dirty="0" smtClean="0"/>
              <a:t>absorptiometry.</a:t>
            </a:r>
            <a:r>
              <a:rPr lang="en-US" sz="2000" dirty="0"/>
              <a:t/>
            </a:r>
            <a:br>
              <a:rPr lang="en-US" sz="2000" dirty="0"/>
            </a:br>
            <a:endParaRPr lang="en-US" sz="2000" dirty="0" smtClean="0"/>
          </a:p>
          <a:p>
            <a:pPr marL="514350" indent="-514350">
              <a:buFont typeface="+mj-lt"/>
              <a:buAutoNum type="arabicPeriod" startAt="3"/>
            </a:pPr>
            <a:r>
              <a:rPr lang="en-US" sz="2000" dirty="0" smtClean="0"/>
              <a:t>Inorganic pyrophosphate assay</a:t>
            </a:r>
          </a:p>
          <a:p>
            <a:r>
              <a:rPr lang="en-US" sz="2000" dirty="0" smtClean="0"/>
              <a:t>Prenatal </a:t>
            </a:r>
            <a:r>
              <a:rPr lang="en-US" sz="2000" dirty="0"/>
              <a:t>determination of the probability of osteogenesis imperfecta on the fetus can be achieved by amniocentesis and estimation of </a:t>
            </a:r>
            <a:r>
              <a:rPr lang="en-US" sz="2000" i="1" dirty="0"/>
              <a:t>inorganic pyrophosphate. </a:t>
            </a:r>
            <a:r>
              <a:rPr lang="en-US" sz="2000" dirty="0"/>
              <a:t>This compound is elevated 3-4 times the normal value. </a:t>
            </a:r>
            <a:endParaRPr lang="en-US" sz="2000" dirty="0" smtClean="0"/>
          </a:p>
          <a:p>
            <a:pPr marL="0" indent="0">
              <a:buNone/>
            </a:pPr>
            <a:endParaRPr lang="en-US" sz="2000" dirty="0"/>
          </a:p>
          <a:p>
            <a:pPr marL="514350" indent="-514350">
              <a:buFont typeface="+mj-lt"/>
              <a:buAutoNum type="arabicPeriod" startAt="4"/>
            </a:pPr>
            <a:r>
              <a:rPr lang="en-US" sz="2000" dirty="0" smtClean="0"/>
              <a:t>Prenatal Ultrasonography</a:t>
            </a:r>
          </a:p>
          <a:p>
            <a:r>
              <a:rPr lang="en-US" sz="2000" dirty="0"/>
              <a:t>W</a:t>
            </a:r>
            <a:r>
              <a:rPr lang="en-US" sz="2000" dirty="0" smtClean="0"/>
              <a:t>ill </a:t>
            </a:r>
            <a:r>
              <a:rPr lang="en-US" sz="2000" dirty="0"/>
              <a:t>detect severely affected fetuses at </a:t>
            </a:r>
            <a:r>
              <a:rPr lang="en-US" sz="2000" dirty="0" smtClean="0"/>
              <a:t>about 16 </a:t>
            </a:r>
            <a:r>
              <a:rPr lang="en-US" sz="2000" dirty="0"/>
              <a:t>weeks of </a:t>
            </a:r>
            <a:r>
              <a:rPr lang="en-US" sz="2000" dirty="0" smtClean="0"/>
              <a:t>pregnancy</a:t>
            </a:r>
            <a:r>
              <a:rPr lang="en-US" sz="2000" dirty="0"/>
              <a:t>.</a:t>
            </a:r>
            <a:r>
              <a:rPr lang="en-US" sz="2000" dirty="0" smtClean="0"/>
              <a:t> </a:t>
            </a:r>
            <a:br>
              <a:rPr lang="en-US" sz="2000" dirty="0" smtClean="0"/>
            </a:br>
            <a:endParaRPr lang="en-US" sz="2000" dirty="0"/>
          </a:p>
        </p:txBody>
      </p:sp>
    </p:spTree>
    <p:extLst>
      <p:ext uri="{BB962C8B-B14F-4D97-AF65-F5344CB8AC3E}">
        <p14:creationId xmlns:p14="http://schemas.microsoft.com/office/powerpoint/2010/main" val="6496052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20700"/>
          </a:xfrm>
        </p:spPr>
        <p:txBody>
          <a:bodyPr>
            <a:normAutofit fontScale="90000"/>
          </a:bodyPr>
          <a:lstStyle/>
          <a:p>
            <a:r>
              <a:rPr lang="en-US" dirty="0" smtClean="0"/>
              <a:t>Treatment</a:t>
            </a:r>
            <a:endParaRPr lang="en-US" dirty="0"/>
          </a:p>
        </p:txBody>
      </p:sp>
      <p:sp>
        <p:nvSpPr>
          <p:cNvPr id="3" name="Content Placeholder 2"/>
          <p:cNvSpPr>
            <a:spLocks noGrp="1"/>
          </p:cNvSpPr>
          <p:nvPr>
            <p:ph idx="1"/>
          </p:nvPr>
        </p:nvSpPr>
        <p:spPr>
          <a:xfrm>
            <a:off x="838200" y="1690687"/>
            <a:ext cx="10515600" cy="4910138"/>
          </a:xfrm>
        </p:spPr>
        <p:txBody>
          <a:bodyPr>
            <a:noAutofit/>
          </a:bodyPr>
          <a:lstStyle/>
          <a:p>
            <a:pPr>
              <a:buFont typeface="Wingdings" panose="05000000000000000000" pitchFamily="2" charset="2"/>
              <a:buChar char="v"/>
            </a:pPr>
            <a:r>
              <a:rPr lang="en-US" sz="2000" dirty="0"/>
              <a:t>Treatment is </a:t>
            </a:r>
            <a:r>
              <a:rPr lang="en-US" sz="2000" b="1" dirty="0" smtClean="0"/>
              <a:t>multidisciplinary</a:t>
            </a:r>
            <a:r>
              <a:rPr lang="en-US" sz="2000" dirty="0" smtClean="0"/>
              <a:t>.</a:t>
            </a:r>
          </a:p>
          <a:p>
            <a:r>
              <a:rPr lang="en-US" sz="2000" dirty="0" smtClean="0"/>
              <a:t>The surgical team will be involved in reduction </a:t>
            </a:r>
            <a:r>
              <a:rPr lang="en-US" sz="2000" dirty="0"/>
              <a:t>and fixation of fractures and correction of limb </a:t>
            </a:r>
            <a:r>
              <a:rPr lang="en-US" sz="2000" dirty="0" smtClean="0"/>
              <a:t>deformities.</a:t>
            </a:r>
          </a:p>
          <a:p>
            <a:r>
              <a:rPr lang="en-US" sz="2000" dirty="0" smtClean="0"/>
              <a:t>Physiotherapy </a:t>
            </a:r>
            <a:r>
              <a:rPr lang="en-US" sz="2000" dirty="0"/>
              <a:t>and occupational therapy for rehabilitation of patients with bone </a:t>
            </a:r>
            <a:r>
              <a:rPr lang="en-US" sz="2000" dirty="0" smtClean="0"/>
              <a:t>deformity.</a:t>
            </a:r>
          </a:p>
          <a:p>
            <a:r>
              <a:rPr lang="en-US" sz="2000" dirty="0" smtClean="0"/>
              <a:t>Bisphosphonates, especially </a:t>
            </a:r>
            <a:r>
              <a:rPr lang="en-US" sz="2000" dirty="0"/>
              <a:t>intravenous </a:t>
            </a:r>
            <a:r>
              <a:rPr lang="en-US" sz="2000" dirty="0" err="1"/>
              <a:t>pamidronate</a:t>
            </a:r>
            <a:r>
              <a:rPr lang="en-US" sz="2000" dirty="0"/>
              <a:t> in </a:t>
            </a:r>
            <a:r>
              <a:rPr lang="en-US" sz="2000" dirty="0" smtClean="0"/>
              <a:t>children is used to reduce bone loss.</a:t>
            </a:r>
          </a:p>
          <a:p>
            <a:r>
              <a:rPr lang="en-US" sz="2000" dirty="0" smtClean="0"/>
              <a:t>For severe hearing loss, </a:t>
            </a:r>
            <a:r>
              <a:rPr lang="en-US" sz="2000" dirty="0" err="1" smtClean="0"/>
              <a:t>stapedectomy</a:t>
            </a:r>
            <a:r>
              <a:rPr lang="en-US" sz="2000" dirty="0" smtClean="0"/>
              <a:t> or replacement of the stapes with a prosthesis may be successful. </a:t>
            </a:r>
          </a:p>
          <a:p>
            <a:r>
              <a:rPr lang="en-US" sz="2000" dirty="0" smtClean="0"/>
              <a:t>Intravenous infusion of cells from bone marrow referred to as mesenchymal stem cells or </a:t>
            </a:r>
            <a:r>
              <a:rPr lang="en-US" sz="2000" dirty="0" err="1" smtClean="0"/>
              <a:t>multipotential</a:t>
            </a:r>
            <a:r>
              <a:rPr lang="en-US" sz="2000" dirty="0" smtClean="0"/>
              <a:t> stromal cells can also be used.</a:t>
            </a:r>
          </a:p>
          <a:p>
            <a:r>
              <a:rPr lang="en-US" sz="2000" dirty="0"/>
              <a:t>Counseling and emotional support are important for patients and their parents</a:t>
            </a:r>
            <a:r>
              <a:rPr lang="en-US" sz="2000" dirty="0" smtClean="0"/>
              <a:t> </a:t>
            </a:r>
          </a:p>
          <a:p>
            <a:pPr>
              <a:buFont typeface="Wingdings" panose="05000000000000000000" pitchFamily="2" charset="2"/>
              <a:buChar char="v"/>
            </a:pPr>
            <a:r>
              <a:rPr lang="en-US" sz="2000" dirty="0" smtClean="0"/>
              <a:t>Principles of treatment include; protection and operation.</a:t>
            </a:r>
          </a:p>
          <a:p>
            <a:r>
              <a:rPr lang="en-US" sz="2000" dirty="0" smtClean="0"/>
              <a:t>In protection, administration of vitamins, estrogens, and androgens is done to protect the child until the tendency of the fracture lessens as age advances.</a:t>
            </a:r>
          </a:p>
        </p:txBody>
      </p:sp>
    </p:spTree>
    <p:extLst>
      <p:ext uri="{BB962C8B-B14F-4D97-AF65-F5344CB8AC3E}">
        <p14:creationId xmlns:p14="http://schemas.microsoft.com/office/powerpoint/2010/main" val="18614016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06400"/>
          </a:xfrm>
        </p:spPr>
        <p:txBody>
          <a:bodyPr>
            <a:normAutofit fontScale="90000"/>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20000"/>
          </a:bodyPr>
          <a:lstStyle/>
          <a:p>
            <a:r>
              <a:rPr lang="en-US" dirty="0"/>
              <a:t>Operation is done</a:t>
            </a:r>
            <a:r>
              <a:rPr lang="en-US" i="1" dirty="0"/>
              <a:t> </a:t>
            </a:r>
            <a:r>
              <a:rPr lang="en-US" dirty="0"/>
              <a:t>in infantile type as the tendency to fracture is much higher and hence the treatment of choice is multiple osteotomies with intramedullary nailing. </a:t>
            </a:r>
            <a:endParaRPr lang="en-US" b="1" i="1" dirty="0" smtClean="0"/>
          </a:p>
          <a:p>
            <a:pPr marL="0" indent="0">
              <a:buNone/>
            </a:pPr>
            <a:r>
              <a:rPr lang="en-US" b="1" i="1" dirty="0" smtClean="0"/>
              <a:t>Surgical </a:t>
            </a:r>
            <a:r>
              <a:rPr lang="en-US" b="1" i="1" dirty="0"/>
              <a:t>Methods</a:t>
            </a:r>
          </a:p>
          <a:p>
            <a:r>
              <a:rPr lang="en-US" i="1" u="sng" dirty="0" err="1"/>
              <a:t>Sofield’s</a:t>
            </a:r>
            <a:r>
              <a:rPr lang="en-US" i="1" u="sng" dirty="0"/>
              <a:t> method </a:t>
            </a:r>
            <a:r>
              <a:rPr lang="en-US" dirty="0"/>
              <a:t>consists of multiple osteotomies and realignment and IM nail fixation. It is useful for long bones and is indicated for fresh fractures and correction of bowing. There are no growth disturbances in this technique.</a:t>
            </a:r>
          </a:p>
          <a:p>
            <a:r>
              <a:rPr lang="en-US" dirty="0" smtClean="0"/>
              <a:t>In </a:t>
            </a:r>
            <a:r>
              <a:rPr lang="en-US" i="1" u="sng" dirty="0" smtClean="0"/>
              <a:t>Bailey </a:t>
            </a:r>
            <a:r>
              <a:rPr lang="en-US" i="1" u="sng" dirty="0"/>
              <a:t>and </a:t>
            </a:r>
            <a:r>
              <a:rPr lang="en-US" i="1" u="sng" dirty="0" err="1" smtClean="0"/>
              <a:t>Duboy’s</a:t>
            </a:r>
            <a:r>
              <a:rPr lang="en-US" dirty="0" smtClean="0"/>
              <a:t>, a </a:t>
            </a:r>
            <a:r>
              <a:rPr lang="en-US" dirty="0"/>
              <a:t>telescopic medullary rod is used which elongates as growth occurs.</a:t>
            </a:r>
          </a:p>
          <a:p>
            <a:r>
              <a:rPr lang="en-US" dirty="0" smtClean="0"/>
              <a:t>In </a:t>
            </a:r>
            <a:r>
              <a:rPr lang="en-US" i="1" u="sng" dirty="0" smtClean="0"/>
              <a:t>William’s</a:t>
            </a:r>
            <a:r>
              <a:rPr lang="en-US" dirty="0" smtClean="0"/>
              <a:t>, retrograde </a:t>
            </a:r>
            <a:r>
              <a:rPr lang="en-US" dirty="0"/>
              <a:t>nailing is done by fixing an extension to the distal end of the rod and driving the nail through the </a:t>
            </a:r>
            <a:r>
              <a:rPr lang="en-US" dirty="0" smtClean="0"/>
              <a:t>heel</a:t>
            </a:r>
            <a:r>
              <a:rPr lang="en-US" dirty="0"/>
              <a:t>.</a:t>
            </a:r>
            <a:r>
              <a:rPr lang="en-US" dirty="0" smtClean="0"/>
              <a:t/>
            </a:r>
            <a:br>
              <a:rPr lang="en-US" dirty="0" smtClean="0"/>
            </a:br>
            <a:endParaRPr lang="en-US" dirty="0"/>
          </a:p>
        </p:txBody>
      </p:sp>
    </p:spTree>
    <p:extLst>
      <p:ext uri="{BB962C8B-B14F-4D97-AF65-F5344CB8AC3E}">
        <p14:creationId xmlns:p14="http://schemas.microsoft.com/office/powerpoint/2010/main" val="4655235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515601" cy="492125"/>
          </a:xfrm>
        </p:spPr>
        <p:txBody>
          <a:bodyPr>
            <a:normAutofit fontScale="90000"/>
          </a:bodyPr>
          <a:lstStyle/>
          <a:p>
            <a:r>
              <a:rPr lang="en-US" dirty="0" smtClean="0"/>
              <a:t>References</a:t>
            </a:r>
            <a:endParaRPr lang="en-US" dirty="0"/>
          </a:p>
        </p:txBody>
      </p:sp>
      <p:sp>
        <p:nvSpPr>
          <p:cNvPr id="3" name="Content Placeholder 2"/>
          <p:cNvSpPr>
            <a:spLocks noGrp="1"/>
          </p:cNvSpPr>
          <p:nvPr>
            <p:ph idx="1"/>
          </p:nvPr>
        </p:nvSpPr>
        <p:spPr>
          <a:xfrm>
            <a:off x="838199" y="1328738"/>
            <a:ext cx="10691813" cy="5014912"/>
          </a:xfrm>
        </p:spPr>
        <p:txBody>
          <a:bodyPr>
            <a:normAutofit fontScale="85000" lnSpcReduction="20000"/>
          </a:bodyPr>
          <a:lstStyle/>
          <a:p>
            <a:r>
              <a:rPr lang="en-US" dirty="0" smtClean="0"/>
              <a:t>Dennis, L., Stephen, L., Larry, J., Anthony, S., Dan, L. &amp; Joseph, L. (2015) 	</a:t>
            </a:r>
            <a:r>
              <a:rPr lang="en-US" i="1" dirty="0" smtClean="0"/>
              <a:t>Harrison’s Principles of Internal Medicine 19</a:t>
            </a:r>
            <a:r>
              <a:rPr lang="en-US" i="1" baseline="30000" dirty="0" smtClean="0"/>
              <a:t>th</a:t>
            </a:r>
            <a:r>
              <a:rPr lang="en-US" i="1" dirty="0" smtClean="0"/>
              <a:t> Ed. </a:t>
            </a:r>
            <a:r>
              <a:rPr lang="de-DE" dirty="0"/>
              <a:t>ISBN: 978-0-07-1 </a:t>
            </a:r>
            <a:r>
              <a:rPr lang="de-DE" dirty="0" smtClean="0"/>
              <a:t>	8021 </a:t>
            </a:r>
            <a:r>
              <a:rPr lang="de-DE" dirty="0" smtClean="0"/>
              <a:t>6-1</a:t>
            </a:r>
            <a:endParaRPr lang="de-DE" dirty="0"/>
          </a:p>
          <a:p>
            <a:r>
              <a:rPr lang="de-DE" dirty="0" smtClean="0"/>
              <a:t>Parveen, K., &amp;Michael, C. (2012) </a:t>
            </a:r>
            <a:r>
              <a:rPr lang="de-DE" i="1" dirty="0" smtClean="0"/>
              <a:t>Kumar and Clark‘s Clinical Medicine 8th 	Ed. 	</a:t>
            </a:r>
            <a:r>
              <a:rPr lang="en-US" dirty="0" smtClean="0"/>
              <a:t>ISBN 978-0-7020-4499-1</a:t>
            </a:r>
          </a:p>
          <a:p>
            <a:pPr marL="0" indent="0">
              <a:buNone/>
            </a:pPr>
            <a:endParaRPr lang="en-US" dirty="0"/>
          </a:p>
          <a:p>
            <a:r>
              <a:rPr lang="en-US" dirty="0" smtClean="0"/>
              <a:t>Ivan, D. (2015) </a:t>
            </a:r>
            <a:r>
              <a:rPr lang="en-US" i="1" dirty="0" smtClean="0"/>
              <a:t>Textbook of Pathology 7</a:t>
            </a:r>
            <a:r>
              <a:rPr lang="en-US" i="1" baseline="30000" dirty="0" smtClean="0"/>
              <a:t>th</a:t>
            </a:r>
            <a:r>
              <a:rPr lang="en-US" i="1" dirty="0" smtClean="0"/>
              <a:t> Ed. </a:t>
            </a:r>
            <a:r>
              <a:rPr lang="en-US" dirty="0"/>
              <a:t>ISBN: </a:t>
            </a:r>
            <a:r>
              <a:rPr lang="en-US" dirty="0" smtClean="0"/>
              <a:t>978-93-5152-369-7</a:t>
            </a:r>
          </a:p>
          <a:p>
            <a:pPr marL="0" indent="0">
              <a:buNone/>
            </a:pPr>
            <a:endParaRPr lang="en-US" dirty="0"/>
          </a:p>
          <a:p>
            <a:r>
              <a:rPr lang="en-US" dirty="0" smtClean="0"/>
              <a:t>John, E. (2010) </a:t>
            </a:r>
            <a:r>
              <a:rPr lang="en-US" i="1" dirty="0" smtClean="0"/>
              <a:t>Textbook of Orthopedics 4</a:t>
            </a:r>
            <a:r>
              <a:rPr lang="en-US" i="1" baseline="30000" dirty="0" smtClean="0"/>
              <a:t>th</a:t>
            </a:r>
            <a:r>
              <a:rPr lang="en-US" i="1" dirty="0" smtClean="0"/>
              <a:t> Ed. </a:t>
            </a:r>
            <a:r>
              <a:rPr lang="en-US" dirty="0"/>
              <a:t>ISBN </a:t>
            </a:r>
            <a:r>
              <a:rPr lang="en-US" dirty="0" smtClean="0"/>
              <a:t>978-81-8448-744-2</a:t>
            </a:r>
          </a:p>
          <a:p>
            <a:pPr marL="0" indent="0">
              <a:buNone/>
            </a:pPr>
            <a:endParaRPr lang="en-US" dirty="0"/>
          </a:p>
          <a:p>
            <a:r>
              <a:rPr lang="en-US" dirty="0" smtClean="0"/>
              <a:t>Stuart, H., Ian, D., Mark, W., &amp; Richard, P. (</a:t>
            </a:r>
            <a:r>
              <a:rPr lang="en-US" dirty="0" err="1" smtClean="0"/>
              <a:t>ed</a:t>
            </a:r>
            <a:r>
              <a:rPr lang="en-US" dirty="0" smtClean="0"/>
              <a:t>) (2018) </a:t>
            </a:r>
            <a:r>
              <a:rPr lang="en-US" i="1" dirty="0" smtClean="0"/>
              <a:t>Davidson’s Principles 	and Practice of Medicine 23</a:t>
            </a:r>
            <a:r>
              <a:rPr lang="en-US" i="1" baseline="30000" dirty="0" smtClean="0"/>
              <a:t>rd</a:t>
            </a:r>
            <a:r>
              <a:rPr lang="en-US" i="1" dirty="0" smtClean="0"/>
              <a:t> Ed. </a:t>
            </a:r>
            <a:r>
              <a:rPr lang="en-US" dirty="0"/>
              <a:t>ISBN 978-0-7020-7028-0</a:t>
            </a:r>
          </a:p>
          <a:p>
            <a:r>
              <a:rPr lang="en-US" dirty="0" smtClean="0"/>
              <a:t>Richard, S. (2012) </a:t>
            </a:r>
            <a:r>
              <a:rPr lang="en-US" i="1" dirty="0" smtClean="0"/>
              <a:t>Clinical Anatomy by Regions 9</a:t>
            </a:r>
            <a:r>
              <a:rPr lang="en-US" i="1" baseline="30000" dirty="0" smtClean="0"/>
              <a:t>th</a:t>
            </a:r>
            <a:r>
              <a:rPr lang="en-US" i="1" dirty="0" smtClean="0"/>
              <a:t> Ed. </a:t>
            </a:r>
            <a:r>
              <a:rPr lang="en-US" dirty="0"/>
              <a:t>ISBN </a:t>
            </a:r>
            <a:r>
              <a:rPr lang="en-US" dirty="0" smtClean="0"/>
              <a:t>978-1-60913-446-	4</a:t>
            </a:r>
            <a:endParaRPr lang="en-US" dirty="0"/>
          </a:p>
        </p:txBody>
      </p:sp>
    </p:spTree>
    <p:extLst>
      <p:ext uri="{BB962C8B-B14F-4D97-AF65-F5344CB8AC3E}">
        <p14:creationId xmlns:p14="http://schemas.microsoft.com/office/powerpoint/2010/main" val="17008766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38238" y="2808288"/>
            <a:ext cx="10515600" cy="1325563"/>
          </a:xfrm>
        </p:spPr>
        <p:txBody>
          <a:bodyPr>
            <a:normAutofit/>
          </a:bodyPr>
          <a:lstStyle/>
          <a:p>
            <a:pPr algn="ctr"/>
            <a:r>
              <a:rPr lang="en-US" sz="7200" b="1" i="1" dirty="0" smtClean="0"/>
              <a:t>THANK YOU</a:t>
            </a:r>
            <a:endParaRPr lang="en-US" sz="7200" b="1" i="1" dirty="0"/>
          </a:p>
        </p:txBody>
      </p:sp>
    </p:spTree>
    <p:extLst>
      <p:ext uri="{BB962C8B-B14F-4D97-AF65-F5344CB8AC3E}">
        <p14:creationId xmlns:p14="http://schemas.microsoft.com/office/powerpoint/2010/main" val="528314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lnSpcReduction="10000"/>
          </a:bodyPr>
          <a:lstStyle/>
          <a:p>
            <a:r>
              <a:rPr lang="en-US" dirty="0" smtClean="0"/>
              <a:t>Overview of the anatomy of the bone.</a:t>
            </a:r>
          </a:p>
          <a:p>
            <a:r>
              <a:rPr lang="en-US" dirty="0" smtClean="0"/>
              <a:t>Definition</a:t>
            </a:r>
          </a:p>
          <a:p>
            <a:r>
              <a:rPr lang="en-US" dirty="0" smtClean="0"/>
              <a:t>Etiology</a:t>
            </a:r>
          </a:p>
          <a:p>
            <a:r>
              <a:rPr lang="en-US" dirty="0" smtClean="0"/>
              <a:t>Incidence </a:t>
            </a:r>
          </a:p>
          <a:p>
            <a:r>
              <a:rPr lang="en-US" dirty="0" smtClean="0"/>
              <a:t>Pathogenesis and pathology</a:t>
            </a:r>
          </a:p>
          <a:p>
            <a:r>
              <a:rPr lang="en-US" dirty="0" smtClean="0"/>
              <a:t>Classification</a:t>
            </a:r>
          </a:p>
          <a:p>
            <a:r>
              <a:rPr lang="en-US" dirty="0" smtClean="0"/>
              <a:t>Clinical features</a:t>
            </a:r>
          </a:p>
          <a:p>
            <a:r>
              <a:rPr lang="en-US" dirty="0" smtClean="0"/>
              <a:t>Investigations</a:t>
            </a:r>
          </a:p>
          <a:p>
            <a:r>
              <a:rPr lang="en-US" dirty="0" smtClean="0"/>
              <a:t>Treatment </a:t>
            </a:r>
            <a:endParaRPr lang="en-US" dirty="0"/>
          </a:p>
        </p:txBody>
      </p:sp>
    </p:spTree>
    <p:extLst>
      <p:ext uri="{BB962C8B-B14F-4D97-AF65-F5344CB8AC3E}">
        <p14:creationId xmlns:p14="http://schemas.microsoft.com/office/powerpoint/2010/main" val="365273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77863"/>
          </a:xfrm>
        </p:spPr>
        <p:txBody>
          <a:bodyPr>
            <a:normAutofit fontScale="90000"/>
          </a:bodyPr>
          <a:lstStyle/>
          <a:p>
            <a:r>
              <a:rPr lang="en-US" dirty="0" smtClean="0"/>
              <a:t>Overview of the anatomy of the bone</a:t>
            </a:r>
            <a:endParaRPr lang="en-US" dirty="0"/>
          </a:p>
        </p:txBody>
      </p:sp>
      <p:sp>
        <p:nvSpPr>
          <p:cNvPr id="3" name="Content Placeholder 2"/>
          <p:cNvSpPr>
            <a:spLocks noGrp="1"/>
          </p:cNvSpPr>
          <p:nvPr>
            <p:ph idx="1"/>
          </p:nvPr>
        </p:nvSpPr>
        <p:spPr>
          <a:xfrm>
            <a:off x="838200" y="1371600"/>
            <a:ext cx="10515600" cy="5014913"/>
          </a:xfrm>
        </p:spPr>
        <p:txBody>
          <a:bodyPr>
            <a:normAutofit/>
          </a:bodyPr>
          <a:lstStyle/>
          <a:p>
            <a:r>
              <a:rPr lang="en-US" sz="2000" dirty="0"/>
              <a:t>Bone is a living tissue capable of changing its structure as the result of the stresses to which it is subjected. Like other connective tissues, bone consists of cells, fibers, and matrix. It is hard because of the calcification of its extracellular matrix and possesses a degree of elasticity because of the presence of organic fibers </a:t>
            </a:r>
            <a:r>
              <a:rPr lang="en-US" sz="2000" dirty="0" smtClean="0"/>
              <a:t>.</a:t>
            </a:r>
          </a:p>
          <a:p>
            <a:r>
              <a:rPr lang="en-US" sz="2000" dirty="0"/>
              <a:t>Bone exists in two forms: </a:t>
            </a:r>
            <a:r>
              <a:rPr lang="en-US" sz="2000" b="1" dirty="0"/>
              <a:t>compact </a:t>
            </a:r>
            <a:r>
              <a:rPr lang="en-US" sz="2000" dirty="0"/>
              <a:t>and </a:t>
            </a:r>
            <a:r>
              <a:rPr lang="en-US" sz="2000" b="1" dirty="0"/>
              <a:t>cancellous. </a:t>
            </a:r>
            <a:r>
              <a:rPr lang="en-US" sz="2000" dirty="0"/>
              <a:t>Compact bone appears as a solid mass; cancellous bone consists of a branching network of </a:t>
            </a:r>
            <a:r>
              <a:rPr lang="en-US" sz="2000" b="1" dirty="0" smtClean="0"/>
              <a:t>trabeculae</a:t>
            </a:r>
            <a:r>
              <a:rPr lang="en-US" sz="2000" dirty="0" smtClean="0"/>
              <a:t>. </a:t>
            </a:r>
            <a:r>
              <a:rPr lang="en-US" sz="2000" dirty="0"/>
              <a:t>The trabeculae are arranged in such a manner as to resist the stresses and strains to which the bone is exposed. </a:t>
            </a:r>
          </a:p>
          <a:p>
            <a:pPr marL="0" indent="0">
              <a:buNone/>
            </a:pPr>
            <a:r>
              <a:rPr lang="en-US" sz="2000" dirty="0"/>
              <a:t/>
            </a:r>
            <a:br>
              <a:rPr lang="en-US" sz="2000" dirty="0"/>
            </a:br>
            <a:r>
              <a:rPr lang="en-US" sz="2000" dirty="0"/>
              <a:t/>
            </a:r>
            <a:br>
              <a:rPr lang="en-US" sz="2000" dirty="0"/>
            </a:br>
            <a:endParaRPr lang="en-US" sz="2000" dirty="0"/>
          </a:p>
        </p:txBody>
      </p:sp>
      <p:pic>
        <p:nvPicPr>
          <p:cNvPr id="5" name="Picture 4"/>
          <p:cNvPicPr>
            <a:picLocks noChangeAspect="1"/>
          </p:cNvPicPr>
          <p:nvPr/>
        </p:nvPicPr>
        <p:blipFill>
          <a:blip r:embed="rId2"/>
          <a:stretch>
            <a:fillRect/>
          </a:stretch>
        </p:blipFill>
        <p:spPr>
          <a:xfrm>
            <a:off x="1233411" y="3538454"/>
            <a:ext cx="1798150" cy="1990809"/>
          </a:xfrm>
          <a:prstGeom prst="rect">
            <a:avLst/>
          </a:prstGeom>
        </p:spPr>
      </p:pic>
      <p:sp>
        <p:nvSpPr>
          <p:cNvPr id="6" name="TextBox 5"/>
          <p:cNvSpPr txBox="1"/>
          <p:nvPr/>
        </p:nvSpPr>
        <p:spPr>
          <a:xfrm>
            <a:off x="3031561" y="4051935"/>
            <a:ext cx="3226364" cy="1477328"/>
          </a:xfrm>
          <a:prstGeom prst="rect">
            <a:avLst/>
          </a:prstGeom>
          <a:noFill/>
        </p:spPr>
        <p:txBody>
          <a:bodyPr wrap="square" rtlCol="0">
            <a:spAutoFit/>
          </a:bodyPr>
          <a:lstStyle/>
          <a:p>
            <a:r>
              <a:rPr lang="en-US" dirty="0"/>
              <a:t>Note arrangement of trabeculae to act as struts to resist both compression and tension forces in the upper end of the femur </a:t>
            </a:r>
            <a:br>
              <a:rPr lang="en-US" dirty="0"/>
            </a:br>
            <a:endParaRPr lang="en-US" dirty="0"/>
          </a:p>
        </p:txBody>
      </p:sp>
    </p:spTree>
    <p:extLst>
      <p:ext uri="{BB962C8B-B14F-4D97-AF65-F5344CB8AC3E}">
        <p14:creationId xmlns:p14="http://schemas.microsoft.com/office/powerpoint/2010/main" val="1488088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35013"/>
          </a:xfrm>
        </p:spPr>
        <p:txBody>
          <a:bodyPr/>
          <a:lstStyle/>
          <a:p>
            <a:r>
              <a:rPr lang="en-US" dirty="0" smtClean="0"/>
              <a:t>CONT’D</a:t>
            </a:r>
            <a:endParaRPr lang="en-US" dirty="0"/>
          </a:p>
        </p:txBody>
      </p:sp>
      <p:sp>
        <p:nvSpPr>
          <p:cNvPr id="3" name="Content Placeholder 2"/>
          <p:cNvSpPr>
            <a:spLocks noGrp="1"/>
          </p:cNvSpPr>
          <p:nvPr>
            <p:ph idx="1"/>
          </p:nvPr>
        </p:nvSpPr>
        <p:spPr>
          <a:xfrm>
            <a:off x="838200" y="1500188"/>
            <a:ext cx="10515600" cy="4957762"/>
          </a:xfrm>
        </p:spPr>
        <p:txBody>
          <a:bodyPr>
            <a:noAutofit/>
          </a:bodyPr>
          <a:lstStyle/>
          <a:p>
            <a:r>
              <a:rPr lang="en-US" sz="2000" dirty="0"/>
              <a:t>Bones may be classified </a:t>
            </a:r>
            <a:r>
              <a:rPr lang="en-US" sz="2000" b="1" dirty="0" smtClean="0"/>
              <a:t>regionally</a:t>
            </a:r>
            <a:r>
              <a:rPr lang="en-US" sz="2000" dirty="0" smtClean="0"/>
              <a:t> (axial and appendicular) </a:t>
            </a:r>
            <a:r>
              <a:rPr lang="en-US" sz="2000" dirty="0"/>
              <a:t>or according to their </a:t>
            </a:r>
            <a:r>
              <a:rPr lang="en-US" sz="2000" b="1" dirty="0"/>
              <a:t>general</a:t>
            </a:r>
            <a:r>
              <a:rPr lang="en-US" sz="2000" dirty="0"/>
              <a:t> </a:t>
            </a:r>
            <a:r>
              <a:rPr lang="en-US" sz="2000" b="1" dirty="0" smtClean="0"/>
              <a:t>shape</a:t>
            </a:r>
            <a:r>
              <a:rPr lang="en-US" sz="2000" dirty="0" smtClean="0"/>
              <a:t>. </a:t>
            </a:r>
          </a:p>
          <a:p>
            <a:r>
              <a:rPr lang="en-US" sz="2000" dirty="0"/>
              <a:t>Bones are grouped as follows based on their general shape: </a:t>
            </a:r>
            <a:r>
              <a:rPr lang="en-US" sz="2000" b="1" dirty="0"/>
              <a:t>long</a:t>
            </a:r>
            <a:r>
              <a:rPr lang="en-US" sz="2000" dirty="0"/>
              <a:t> </a:t>
            </a:r>
            <a:r>
              <a:rPr lang="en-US" sz="2000" b="1" dirty="0" smtClean="0"/>
              <a:t>bones</a:t>
            </a:r>
            <a:r>
              <a:rPr lang="en-US" sz="2000" dirty="0" smtClean="0"/>
              <a:t> (humerus, femur), </a:t>
            </a:r>
            <a:r>
              <a:rPr lang="en-US" sz="2000" b="1" dirty="0"/>
              <a:t>short </a:t>
            </a:r>
            <a:r>
              <a:rPr lang="en-US" sz="2000" b="1" dirty="0" smtClean="0"/>
              <a:t>bones </a:t>
            </a:r>
            <a:r>
              <a:rPr lang="en-US" sz="2000" dirty="0" smtClean="0"/>
              <a:t>(bones on the hand and the foot-&gt; calcaneus, scaphoid), </a:t>
            </a:r>
            <a:r>
              <a:rPr lang="en-US" sz="2000" b="1" dirty="0"/>
              <a:t>flat </a:t>
            </a:r>
            <a:r>
              <a:rPr lang="en-US" sz="2000" b="1" dirty="0" smtClean="0"/>
              <a:t>bones </a:t>
            </a:r>
            <a:r>
              <a:rPr lang="en-US" sz="2000" dirty="0" smtClean="0"/>
              <a:t>(frontal and parietal bones), </a:t>
            </a:r>
            <a:r>
              <a:rPr lang="en-US" sz="2000" b="1" dirty="0"/>
              <a:t>irregular </a:t>
            </a:r>
            <a:r>
              <a:rPr lang="en-US" sz="2000" b="1" dirty="0" smtClean="0"/>
              <a:t>bones </a:t>
            </a:r>
            <a:r>
              <a:rPr lang="en-US" sz="2000" dirty="0" smtClean="0"/>
              <a:t>(pelvic bones and the vertebrae), </a:t>
            </a:r>
            <a:r>
              <a:rPr lang="en-US" sz="2000" dirty="0"/>
              <a:t>and </a:t>
            </a:r>
            <a:r>
              <a:rPr lang="en-US" sz="2000" b="1" dirty="0"/>
              <a:t>sesamoid </a:t>
            </a:r>
            <a:r>
              <a:rPr lang="en-US" sz="2000" b="1" dirty="0" smtClean="0"/>
              <a:t>bones</a:t>
            </a:r>
            <a:r>
              <a:rPr lang="en-US" sz="2000" dirty="0" smtClean="0"/>
              <a:t> (patella). </a:t>
            </a:r>
          </a:p>
          <a:p>
            <a:r>
              <a:rPr lang="en-US" sz="2000" dirty="0" smtClean="0"/>
              <a:t>For the long bones, their length is greater than their breadth and they have the following characteristics;</a:t>
            </a:r>
          </a:p>
          <a:p>
            <a:pPr lvl="1"/>
            <a:r>
              <a:rPr lang="en-US" sz="2000" dirty="0" smtClean="0"/>
              <a:t>They have a tubular shaft, the </a:t>
            </a:r>
            <a:r>
              <a:rPr lang="en-US" sz="2000" b="1" dirty="0" smtClean="0"/>
              <a:t>diaphysis</a:t>
            </a:r>
            <a:r>
              <a:rPr lang="en-US" sz="2000" dirty="0" smtClean="0"/>
              <a:t> and </a:t>
            </a:r>
            <a:r>
              <a:rPr lang="en-US" sz="2000" b="1" dirty="0" smtClean="0"/>
              <a:t>epiphysis</a:t>
            </a:r>
            <a:r>
              <a:rPr lang="en-US" sz="2000" dirty="0" smtClean="0"/>
              <a:t> at each end.</a:t>
            </a:r>
          </a:p>
          <a:p>
            <a:pPr lvl="1"/>
            <a:r>
              <a:rPr lang="en-US" sz="2000" dirty="0" smtClean="0"/>
              <a:t>An </a:t>
            </a:r>
            <a:r>
              <a:rPr lang="en-US" sz="2000" b="1" dirty="0" smtClean="0"/>
              <a:t>epiphyseal cartilage </a:t>
            </a:r>
            <a:r>
              <a:rPr lang="en-US" sz="2000" dirty="0" smtClean="0"/>
              <a:t>separates the diaphysis from the epiphysis during the growing phase and the part of the diaphysis lying adjacent to the epiphyseal cartilage is known as the </a:t>
            </a:r>
            <a:r>
              <a:rPr lang="en-US" sz="2000" b="1" dirty="0" smtClean="0"/>
              <a:t>metaphysis</a:t>
            </a:r>
            <a:r>
              <a:rPr lang="en-US" sz="2000" dirty="0" smtClean="0"/>
              <a:t>.</a:t>
            </a:r>
          </a:p>
          <a:p>
            <a:pPr lvl="1"/>
            <a:r>
              <a:rPr lang="en-US" sz="2000" dirty="0" smtClean="0"/>
              <a:t>The shaft has a </a:t>
            </a:r>
            <a:r>
              <a:rPr lang="en-US" sz="2000" b="1" dirty="0" smtClean="0"/>
              <a:t>central</a:t>
            </a:r>
            <a:r>
              <a:rPr lang="en-US" sz="2000" dirty="0" smtClean="0"/>
              <a:t> </a:t>
            </a:r>
            <a:r>
              <a:rPr lang="en-US" sz="2000" b="1" dirty="0" smtClean="0"/>
              <a:t>marrow</a:t>
            </a:r>
            <a:r>
              <a:rPr lang="en-US" sz="2000" dirty="0" smtClean="0"/>
              <a:t> </a:t>
            </a:r>
            <a:r>
              <a:rPr lang="en-US" sz="2000" b="1" dirty="0" smtClean="0"/>
              <a:t>cavity</a:t>
            </a:r>
            <a:r>
              <a:rPr lang="en-US" sz="2000" dirty="0" smtClean="0"/>
              <a:t> that contains the bone marrow.</a:t>
            </a:r>
          </a:p>
          <a:p>
            <a:pPr lvl="1"/>
            <a:r>
              <a:rPr lang="en-US" sz="2000" dirty="0" smtClean="0"/>
              <a:t>The outer part of the shaft is composed of compact bone that is covered by a connective tissue sheath, the </a:t>
            </a:r>
            <a:r>
              <a:rPr lang="en-US" sz="2000" b="1" dirty="0" smtClean="0"/>
              <a:t>periosteum</a:t>
            </a:r>
            <a:r>
              <a:rPr lang="en-US" sz="2000" dirty="0" smtClean="0"/>
              <a:t>.</a:t>
            </a:r>
          </a:p>
          <a:p>
            <a:r>
              <a:rPr lang="en-US" sz="2000" dirty="0"/>
              <a:t>All bone surfaces, other than the articulating surfaces, are covered by a thick layer of fibrous tissue called the </a:t>
            </a:r>
            <a:r>
              <a:rPr lang="en-US" sz="2000" b="1" dirty="0"/>
              <a:t>periosteum. </a:t>
            </a:r>
            <a:r>
              <a:rPr lang="en-US" sz="2000" dirty="0"/>
              <a:t/>
            </a:r>
            <a:br>
              <a:rPr lang="en-US" sz="2000" dirty="0"/>
            </a:br>
            <a:endParaRPr lang="en-US" sz="2000" dirty="0"/>
          </a:p>
        </p:txBody>
      </p:sp>
    </p:spTree>
    <p:extLst>
      <p:ext uri="{BB962C8B-B14F-4D97-AF65-F5344CB8AC3E}">
        <p14:creationId xmlns:p14="http://schemas.microsoft.com/office/powerpoint/2010/main" val="1184823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r>
              <a:rPr lang="en-US" sz="2000" dirty="0"/>
              <a:t>Bone is developed by two processes: membranous and endochondral. In the first process, the bone is developed directly from a connective tissue membrane; in the second, a cartilaginous model is first laid down and is later replaced by </a:t>
            </a:r>
            <a:r>
              <a:rPr lang="en-US" sz="2000" dirty="0" smtClean="0"/>
              <a:t>bone.</a:t>
            </a:r>
          </a:p>
          <a:p>
            <a:r>
              <a:rPr lang="en-US" sz="2000" dirty="0" smtClean="0"/>
              <a:t>The bones develop from the paraxial mesoderm.</a:t>
            </a:r>
          </a:p>
          <a:p>
            <a:r>
              <a:rPr lang="en-US" sz="2000" dirty="0" smtClean="0"/>
              <a:t>The bones have cells, the </a:t>
            </a:r>
            <a:r>
              <a:rPr lang="en-US" sz="2000" b="1" dirty="0" smtClean="0"/>
              <a:t>osteogenic</a:t>
            </a:r>
            <a:r>
              <a:rPr lang="en-US" sz="2000" dirty="0" smtClean="0"/>
              <a:t> </a:t>
            </a:r>
            <a:r>
              <a:rPr lang="en-US" sz="2000" b="1" dirty="0" smtClean="0"/>
              <a:t>cells</a:t>
            </a:r>
            <a:r>
              <a:rPr lang="en-US" sz="2000" dirty="0" smtClean="0"/>
              <a:t>, that are </a:t>
            </a:r>
            <a:r>
              <a:rPr lang="en-US" sz="2000" dirty="0"/>
              <a:t>found in </a:t>
            </a:r>
            <a:r>
              <a:rPr lang="en-US" sz="2000" b="1" dirty="0"/>
              <a:t>both</a:t>
            </a:r>
            <a:r>
              <a:rPr lang="en-US" sz="2000" dirty="0"/>
              <a:t> the periosteum and the endosteum </a:t>
            </a:r>
            <a:r>
              <a:rPr lang="en-US" sz="2000" dirty="0" smtClean="0"/>
              <a:t>(a vascular </a:t>
            </a:r>
            <a:r>
              <a:rPr lang="en-US" sz="2000" dirty="0"/>
              <a:t>membrane that lines the inner surface of long </a:t>
            </a:r>
            <a:r>
              <a:rPr lang="en-US" sz="2000" dirty="0" smtClean="0"/>
              <a:t>bones).</a:t>
            </a:r>
          </a:p>
          <a:p>
            <a:pPr marL="0" indent="0">
              <a:buNone/>
            </a:pPr>
            <a:r>
              <a:rPr lang="en-US" sz="2000" dirty="0"/>
              <a:t/>
            </a:r>
            <a:br>
              <a:rPr lang="en-US" sz="2000" dirty="0"/>
            </a:br>
            <a:r>
              <a:rPr lang="en-US" sz="2000" dirty="0"/>
              <a:t/>
            </a:r>
            <a:br>
              <a:rPr lang="en-US" sz="2000" dirty="0"/>
            </a:br>
            <a:endParaRPr lang="en-US" sz="2000" dirty="0"/>
          </a:p>
        </p:txBody>
      </p:sp>
      <p:pic>
        <p:nvPicPr>
          <p:cNvPr id="4" name="Picture 3"/>
          <p:cNvPicPr>
            <a:picLocks noChangeAspect="1"/>
          </p:cNvPicPr>
          <p:nvPr/>
        </p:nvPicPr>
        <p:blipFill>
          <a:blip r:embed="rId2"/>
          <a:stretch>
            <a:fillRect/>
          </a:stretch>
        </p:blipFill>
        <p:spPr>
          <a:xfrm>
            <a:off x="1128428" y="4014788"/>
            <a:ext cx="7073121" cy="2297112"/>
          </a:xfrm>
          <a:prstGeom prst="rect">
            <a:avLst/>
          </a:prstGeom>
        </p:spPr>
      </p:pic>
    </p:spTree>
    <p:extLst>
      <p:ext uri="{BB962C8B-B14F-4D97-AF65-F5344CB8AC3E}">
        <p14:creationId xmlns:p14="http://schemas.microsoft.com/office/powerpoint/2010/main" val="75804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2150"/>
          </a:xfrm>
        </p:spPr>
        <p:txBody>
          <a:bodyPr>
            <a:normAutofit fontScale="90000"/>
          </a:bodyPr>
          <a:lstStyle/>
          <a:p>
            <a:r>
              <a:rPr lang="en-US" dirty="0" smtClean="0"/>
              <a:t>CONT’D</a:t>
            </a:r>
            <a:endParaRPr lang="en-US" dirty="0"/>
          </a:p>
        </p:txBody>
      </p:sp>
      <p:sp>
        <p:nvSpPr>
          <p:cNvPr id="3" name="Content Placeholder 2"/>
          <p:cNvSpPr>
            <a:spLocks noGrp="1"/>
          </p:cNvSpPr>
          <p:nvPr>
            <p:ph idx="1"/>
          </p:nvPr>
        </p:nvSpPr>
        <p:spPr>
          <a:xfrm>
            <a:off x="838200" y="1457324"/>
            <a:ext cx="10515600" cy="5400675"/>
          </a:xfrm>
        </p:spPr>
        <p:txBody>
          <a:bodyPr>
            <a:normAutofit/>
          </a:bodyPr>
          <a:lstStyle/>
          <a:p>
            <a:r>
              <a:rPr lang="en-US" sz="2300" b="1" dirty="0" smtClean="0"/>
              <a:t>Clinical</a:t>
            </a:r>
            <a:r>
              <a:rPr lang="en-US" sz="2300" dirty="0" smtClean="0"/>
              <a:t> </a:t>
            </a:r>
            <a:r>
              <a:rPr lang="en-US" sz="2300" b="1" dirty="0" smtClean="0"/>
              <a:t>relevance</a:t>
            </a:r>
            <a:r>
              <a:rPr lang="en-US" sz="2300" dirty="0" smtClean="0"/>
              <a:t>; The osteoblasts synthesize and secrete the organic intercellular substance called the osteoid tissue. The intercellular substance so formed is a mixture of matrix with type-I collagen as its main constituent, inorganic salts consisting mainly of calcium in the form of hydroxyapatite and water. The process of the formation of organic intercellular substance by osteoblasts is known as </a:t>
            </a:r>
            <a:r>
              <a:rPr lang="en-US" sz="2300" b="1" dirty="0" smtClean="0"/>
              <a:t>ossification</a:t>
            </a:r>
            <a:r>
              <a:rPr lang="en-US" sz="2300" dirty="0" smtClean="0"/>
              <a:t>. </a:t>
            </a:r>
            <a:br>
              <a:rPr lang="en-US" sz="2300" dirty="0" smtClean="0"/>
            </a:br>
            <a:r>
              <a:rPr lang="en-US" sz="2300" dirty="0" smtClean="0"/>
              <a:t/>
            </a:r>
            <a:br>
              <a:rPr lang="en-US" sz="2300" dirty="0" smtClean="0"/>
            </a:br>
            <a:r>
              <a:rPr lang="en-US" sz="2300" dirty="0" smtClean="0"/>
              <a:t/>
            </a:r>
            <a:br>
              <a:rPr lang="en-US" sz="2300" dirty="0" smtClean="0"/>
            </a:br>
            <a:endParaRPr lang="en-US" sz="2300" dirty="0"/>
          </a:p>
        </p:txBody>
      </p:sp>
      <p:pic>
        <p:nvPicPr>
          <p:cNvPr id="4" name="Picture 3"/>
          <p:cNvPicPr>
            <a:picLocks noChangeAspect="1"/>
          </p:cNvPicPr>
          <p:nvPr/>
        </p:nvPicPr>
        <p:blipFill>
          <a:blip r:embed="rId2"/>
          <a:stretch>
            <a:fillRect/>
          </a:stretch>
        </p:blipFill>
        <p:spPr>
          <a:xfrm>
            <a:off x="999844" y="3285980"/>
            <a:ext cx="5329518" cy="3371994"/>
          </a:xfrm>
          <a:prstGeom prst="rect">
            <a:avLst/>
          </a:prstGeom>
        </p:spPr>
      </p:pic>
    </p:spTree>
    <p:extLst>
      <p:ext uri="{BB962C8B-B14F-4D97-AF65-F5344CB8AC3E}">
        <p14:creationId xmlns:p14="http://schemas.microsoft.com/office/powerpoint/2010/main" val="4116841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lnSpcReduction="10000"/>
          </a:bodyPr>
          <a:lstStyle/>
          <a:p>
            <a:r>
              <a:rPr lang="en-US" dirty="0"/>
              <a:t>Bone </a:t>
            </a:r>
            <a:r>
              <a:rPr lang="en-US" dirty="0" err="1"/>
              <a:t>dysplasias</a:t>
            </a:r>
            <a:r>
              <a:rPr lang="en-US" dirty="0"/>
              <a:t> </a:t>
            </a:r>
            <a:r>
              <a:rPr lang="en-US" dirty="0" smtClean="0"/>
              <a:t>can occur due </a:t>
            </a:r>
            <a:r>
              <a:rPr lang="en-US" dirty="0"/>
              <a:t>to disturbance of growth and development of either bone or the </a:t>
            </a:r>
            <a:r>
              <a:rPr lang="en-US" dirty="0" smtClean="0"/>
              <a:t>cartilages</a:t>
            </a:r>
            <a:r>
              <a:rPr lang="en-US" dirty="0"/>
              <a:t> </a:t>
            </a:r>
            <a:r>
              <a:rPr lang="en-US" dirty="0" smtClean="0"/>
              <a:t>and </a:t>
            </a:r>
            <a:r>
              <a:rPr lang="en-US" b="1" dirty="0" smtClean="0"/>
              <a:t>genetics</a:t>
            </a:r>
            <a:r>
              <a:rPr lang="en-US" dirty="0" smtClean="0"/>
              <a:t> has a role in </a:t>
            </a:r>
            <a:r>
              <a:rPr lang="en-US" dirty="0" err="1" smtClean="0"/>
              <a:t>dysplasias</a:t>
            </a:r>
            <a:r>
              <a:rPr lang="en-US" dirty="0" smtClean="0"/>
              <a:t> where </a:t>
            </a:r>
            <a:r>
              <a:rPr lang="en-US" dirty="0"/>
              <a:t>the inheritance </a:t>
            </a:r>
            <a:r>
              <a:rPr lang="en-US" dirty="0" smtClean="0"/>
              <a:t>can be </a:t>
            </a:r>
            <a:r>
              <a:rPr lang="en-US" dirty="0"/>
              <a:t>dominant, recessive, X-linked or multifactorial. </a:t>
            </a:r>
            <a:endParaRPr lang="en-US" dirty="0" smtClean="0"/>
          </a:p>
          <a:p>
            <a:r>
              <a:rPr lang="en-US" dirty="0" smtClean="0"/>
              <a:t>Among the bone </a:t>
            </a:r>
            <a:r>
              <a:rPr lang="en-US" dirty="0" err="1" smtClean="0"/>
              <a:t>dysplasias</a:t>
            </a:r>
            <a:r>
              <a:rPr lang="en-US" dirty="0" smtClean="0"/>
              <a:t>, osteogenesis imperfecta falls in the heterogeneous </a:t>
            </a:r>
            <a:r>
              <a:rPr lang="en-US" dirty="0"/>
              <a:t>group of mainly </a:t>
            </a:r>
            <a:r>
              <a:rPr lang="en-US" dirty="0" err="1"/>
              <a:t>autosomally</a:t>
            </a:r>
            <a:r>
              <a:rPr lang="en-US" dirty="0"/>
              <a:t> dominant inherited disorders with mutations in </a:t>
            </a:r>
            <a:r>
              <a:rPr lang="en-US" i="1" dirty="0"/>
              <a:t>COL1A1, COL1A2 </a:t>
            </a:r>
            <a:r>
              <a:rPr lang="en-US" dirty="0" smtClean="0"/>
              <a:t>genes</a:t>
            </a:r>
            <a:r>
              <a:rPr lang="en-US" dirty="0"/>
              <a:t> </a:t>
            </a:r>
            <a:r>
              <a:rPr lang="en-US" dirty="0" smtClean="0"/>
              <a:t>that are responsible for the synthesis of type I collagen.</a:t>
            </a:r>
          </a:p>
          <a:p>
            <a:pPr marL="0" indent="0">
              <a:buNone/>
            </a:pP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35347193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a:t>
            </a:r>
            <a:endParaRPr lang="en-US" dirty="0"/>
          </a:p>
        </p:txBody>
      </p:sp>
      <p:sp>
        <p:nvSpPr>
          <p:cNvPr id="3" name="Content Placeholder 2"/>
          <p:cNvSpPr>
            <a:spLocks noGrp="1"/>
          </p:cNvSpPr>
          <p:nvPr>
            <p:ph idx="1"/>
          </p:nvPr>
        </p:nvSpPr>
        <p:spPr/>
        <p:txBody>
          <a:bodyPr>
            <a:noAutofit/>
          </a:bodyPr>
          <a:lstStyle/>
          <a:p>
            <a:r>
              <a:rPr lang="en-US" sz="2400" dirty="0"/>
              <a:t>Osteogenesis </a:t>
            </a:r>
            <a:r>
              <a:rPr lang="en-US" sz="2400" dirty="0" smtClean="0"/>
              <a:t>imperfect (OI) </a:t>
            </a:r>
            <a:r>
              <a:rPr lang="en-US" sz="2400" dirty="0"/>
              <a:t>is an autosomal dominant or recessive disorder of synthesis of type I collagen that constitutes 90</a:t>
            </a:r>
            <a:r>
              <a:rPr lang="en-US" sz="2400" dirty="0" smtClean="0"/>
              <a:t>­-95</a:t>
            </a:r>
            <a:r>
              <a:rPr lang="en-US" sz="2400" dirty="0"/>
              <a:t>% of bone </a:t>
            </a:r>
            <a:r>
              <a:rPr lang="en-US" sz="2400" dirty="0" smtClean="0"/>
              <a:t>matrix. </a:t>
            </a:r>
            <a:r>
              <a:rPr lang="en-US" sz="2400" dirty="0"/>
              <a:t>The disorder, thus, involves not only the skeleton but other </a:t>
            </a:r>
            <a:r>
              <a:rPr lang="en-US" sz="2400" dirty="0" err="1"/>
              <a:t>extra­skeletal</a:t>
            </a:r>
            <a:r>
              <a:rPr lang="en-US" sz="2400" dirty="0"/>
              <a:t> tissues as well containing type I collagen such as sclera, eyes, joints, ligaments, teeth and skin. </a:t>
            </a:r>
            <a:endParaRPr lang="en-US" sz="2400" dirty="0" smtClean="0"/>
          </a:p>
          <a:p>
            <a:r>
              <a:rPr lang="en-US" sz="2400" dirty="0" smtClean="0"/>
              <a:t>It </a:t>
            </a:r>
            <a:r>
              <a:rPr lang="en-US" sz="2400" dirty="0"/>
              <a:t>is a hereditary condition characterized by </a:t>
            </a:r>
            <a:r>
              <a:rPr lang="en-US" sz="2400" i="1" u="sng" dirty="0"/>
              <a:t>fragility of bones, deafness, blue sclera, laxity of joints and a tendency to improve with </a:t>
            </a:r>
            <a:r>
              <a:rPr lang="en-US" sz="2400" i="1" u="sng" dirty="0" smtClean="0"/>
              <a:t>age</a:t>
            </a:r>
            <a:r>
              <a:rPr lang="en-US" sz="2400" u="sng" dirty="0" smtClean="0"/>
              <a:t>.</a:t>
            </a:r>
          </a:p>
          <a:p>
            <a:r>
              <a:rPr lang="en-US" sz="2400" dirty="0"/>
              <a:t>Osteogenesis imperfecta (OI) is the name given to a group of disorders </a:t>
            </a:r>
            <a:r>
              <a:rPr lang="en-US" sz="2400" dirty="0" err="1"/>
              <a:t>characterised</a:t>
            </a:r>
            <a:r>
              <a:rPr lang="en-US" sz="2400" dirty="0"/>
              <a:t> by severe osteoporosis and multiple fractures in infancy and </a:t>
            </a:r>
            <a:r>
              <a:rPr lang="en-US" sz="2400" dirty="0" smtClean="0"/>
              <a:t>childhood.</a:t>
            </a:r>
            <a:r>
              <a:rPr lang="en-US" sz="2400" dirty="0"/>
              <a:t/>
            </a:r>
            <a:br>
              <a:rPr lang="en-US" sz="2400" dirty="0"/>
            </a:br>
            <a:r>
              <a:rPr lang="en-US" sz="2400" dirty="0"/>
              <a:t/>
            </a:r>
            <a:br>
              <a:rPr lang="en-US" sz="2400" dirty="0"/>
            </a:br>
            <a:r>
              <a:rPr lang="en-US" sz="2400" dirty="0"/>
              <a:t/>
            </a:r>
            <a:br>
              <a:rPr lang="en-US" sz="2400" dirty="0"/>
            </a:br>
            <a:endParaRPr lang="en-US" sz="2400" dirty="0"/>
          </a:p>
          <a:p>
            <a:endParaRPr lang="en-US" sz="2400" dirty="0"/>
          </a:p>
        </p:txBody>
      </p:sp>
    </p:spTree>
    <p:extLst>
      <p:ext uri="{BB962C8B-B14F-4D97-AF65-F5344CB8AC3E}">
        <p14:creationId xmlns:p14="http://schemas.microsoft.com/office/powerpoint/2010/main" val="13318918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389</TotalTime>
  <Words>1612</Words>
  <Application>Microsoft Office PowerPoint</Application>
  <PresentationFormat>Widescreen</PresentationFormat>
  <Paragraphs>141</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Times New Roman</vt:lpstr>
      <vt:lpstr>Wingdings</vt:lpstr>
      <vt:lpstr>Office Theme</vt:lpstr>
      <vt:lpstr>OSTEOGENESIS IMPERFECTA</vt:lpstr>
      <vt:lpstr>PowerPoint Presentation</vt:lpstr>
      <vt:lpstr>OUTLINE</vt:lpstr>
      <vt:lpstr>Overview of the anatomy of the bone</vt:lpstr>
      <vt:lpstr>CONT’D</vt:lpstr>
      <vt:lpstr>CONT’D</vt:lpstr>
      <vt:lpstr>CONT’D</vt:lpstr>
      <vt:lpstr>CONT’D</vt:lpstr>
      <vt:lpstr>Definition </vt:lpstr>
      <vt:lpstr>Etiology </vt:lpstr>
      <vt:lpstr>Incidence </vt:lpstr>
      <vt:lpstr>Pathogenesis and pathophysiology </vt:lpstr>
      <vt:lpstr>Classification </vt:lpstr>
      <vt:lpstr>PowerPoint Presentation</vt:lpstr>
      <vt:lpstr>Clinical features</vt:lpstr>
      <vt:lpstr>CONT’D</vt:lpstr>
      <vt:lpstr>CONT’D</vt:lpstr>
      <vt:lpstr>CONT’D</vt:lpstr>
      <vt:lpstr>Diagnosis </vt:lpstr>
      <vt:lpstr>CONT’D</vt:lpstr>
      <vt:lpstr>Investigations</vt:lpstr>
      <vt:lpstr>Treatment</vt:lpstr>
      <vt:lpstr>CONT’D</vt:lpstr>
      <vt:lpstr>References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DR. WAHOME</dc:creator>
  <cp:lastModifiedBy>Dr. Wahome</cp:lastModifiedBy>
  <cp:revision>72</cp:revision>
  <dcterms:created xsi:type="dcterms:W3CDTF">2023-07-02T17:38:46Z</dcterms:created>
  <dcterms:modified xsi:type="dcterms:W3CDTF">2023-07-04T18:26:16Z</dcterms:modified>
</cp:coreProperties>
</file>