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</p:sldIdLst>
  <p:sldSz type="screen16x9" cy="6858000" cx="12192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23853" autoAdjust="0"/>
    <p:restoredTop sz="94660"/>
  </p:normalViewPr>
  <p:slideViewPr>
    <p:cSldViewPr snapToGrid="0">
      <p:cViewPr varScale="1">
        <p:scale>
          <a:sx n="70" d="100"/>
          <a:sy n="70" d="100"/>
        </p:scale>
        <p:origin x="378" y="72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slide" Target="slides/slide73.xml"/><Relationship Id="rId76" Type="http://schemas.openxmlformats.org/officeDocument/2006/relationships/slide" Target="slides/slide74.xml"/><Relationship Id="rId77" Type="http://schemas.openxmlformats.org/officeDocument/2006/relationships/slide" Target="slides/slide75.xml"/><Relationship Id="rId78" Type="http://schemas.openxmlformats.org/officeDocument/2006/relationships/slide" Target="slides/slide76.xml"/><Relationship Id="rId79" Type="http://schemas.openxmlformats.org/officeDocument/2006/relationships/slide" Target="slides/slide77.xml"/><Relationship Id="rId80" Type="http://schemas.openxmlformats.org/officeDocument/2006/relationships/slide" Target="slides/slide78.xml"/><Relationship Id="rId81" Type="http://schemas.openxmlformats.org/officeDocument/2006/relationships/slide" Target="slides/slide79.xml"/><Relationship Id="rId82" Type="http://schemas.openxmlformats.org/officeDocument/2006/relationships/slide" Target="slides/slide80.xml"/><Relationship Id="rId83" Type="http://schemas.openxmlformats.org/officeDocument/2006/relationships/slide" Target="slides/slide81.xml"/><Relationship Id="rId84" Type="http://schemas.openxmlformats.org/officeDocument/2006/relationships/slide" Target="slides/slide82.xml"/><Relationship Id="rId85" Type="http://schemas.openxmlformats.org/officeDocument/2006/relationships/slide" Target="slides/slide83.xml"/><Relationship Id="rId86" Type="http://schemas.openxmlformats.org/officeDocument/2006/relationships/slide" Target="slides/slide84.xml"/><Relationship Id="rId87" Type="http://schemas.openxmlformats.org/officeDocument/2006/relationships/slide" Target="slides/slide85.xml"/><Relationship Id="rId88" Type="http://schemas.openxmlformats.org/officeDocument/2006/relationships/slide" Target="slides/slide86.xml"/><Relationship Id="rId89" Type="http://schemas.openxmlformats.org/officeDocument/2006/relationships/slide" Target="slides/slide87.xml"/><Relationship Id="rId90" Type="http://schemas.openxmlformats.org/officeDocument/2006/relationships/slide" Target="slides/slide88.xml"/><Relationship Id="rId91" Type="http://schemas.openxmlformats.org/officeDocument/2006/relationships/slide" Target="slides/slide89.xml"/><Relationship Id="rId92" Type="http://schemas.openxmlformats.org/officeDocument/2006/relationships/slide" Target="slides/slide90.xml"/><Relationship Id="rId93" Type="http://schemas.openxmlformats.org/officeDocument/2006/relationships/slide" Target="slides/slide91.xml"/><Relationship Id="rId94" Type="http://schemas.openxmlformats.org/officeDocument/2006/relationships/slide" Target="slides/slide92.xml"/><Relationship Id="rId95" Type="http://schemas.openxmlformats.org/officeDocument/2006/relationships/slide" Target="slides/slide93.xml"/><Relationship Id="rId96" Type="http://schemas.openxmlformats.org/officeDocument/2006/relationships/slide" Target="slides/slide94.xml"/><Relationship Id="rId97" Type="http://schemas.openxmlformats.org/officeDocument/2006/relationships/slide" Target="slides/slide95.xml"/><Relationship Id="rId98" Type="http://schemas.openxmlformats.org/officeDocument/2006/relationships/slide" Target="slides/slide96.xml"/><Relationship Id="rId99" Type="http://schemas.openxmlformats.org/officeDocument/2006/relationships/slide" Target="slides/slide97.xml"/><Relationship Id="rId100" Type="http://schemas.openxmlformats.org/officeDocument/2006/relationships/slide" Target="slides/slide98.xml"/><Relationship Id="rId101" Type="http://schemas.openxmlformats.org/officeDocument/2006/relationships/tableStyles" Target="tableStyles.xml"/><Relationship Id="rId102" Type="http://schemas.openxmlformats.org/officeDocument/2006/relationships/presProps" Target="presProps.xml"/><Relationship Id="rId103" Type="http://schemas.openxmlformats.org/officeDocument/2006/relationships/viewProps" Target="viewProps.xml"/><Relationship Id="rId104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82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826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82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82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8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4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"/>
          <p:cNvSpPr>
            <a:spLocks noGrp="1"/>
          </p:cNvSpPr>
          <p:nvPr>
            <p:ph type="body"/>
          </p:nvPr>
        </p:nvSpPr>
        <p:spPr/>
        <p:txBody>
          <a:bodyPr/>
          <a:p>
            <a:r>
              <a:rPr altLang="en-US" lang="zh-CN"/>
              <a:t>L</a:t>
            </a:r>
            <a:endParaRPr altLang="en-US" 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48600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104860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5A2C26D-06C7-459A-8370-EA2DE68D4C43}" type="datetimeFigureOut">
              <a:rPr lang="en-GB" smtClean="0"/>
              <a:t>26/05/2020</a:t>
            </a:fld>
            <a:endParaRPr dirty="0" lang="en-GB"/>
          </a:p>
        </p:txBody>
      </p:sp>
      <p:sp>
        <p:nvSpPr>
          <p:cNvPr id="104860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GB"/>
          </a:p>
        </p:txBody>
      </p:sp>
      <p:sp>
        <p:nvSpPr>
          <p:cNvPr id="104860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4A5BFB7-42B6-40ED-B84F-10FCA67D3DE7}" type="slidenum">
              <a:rPr lang="en-GB" smtClean="0"/>
              <a:t>‹#›</a:t>
            </a:fld>
            <a:endParaRPr dirty="0"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48792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4879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5A2C26D-06C7-459A-8370-EA2DE68D4C43}" type="datetimeFigureOut">
              <a:rPr lang="en-GB" smtClean="0"/>
              <a:t>26/05/2020</a:t>
            </a:fld>
            <a:endParaRPr dirty="0" lang="en-GB"/>
          </a:p>
        </p:txBody>
      </p:sp>
      <p:sp>
        <p:nvSpPr>
          <p:cNvPr id="10487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GB"/>
          </a:p>
        </p:txBody>
      </p:sp>
      <p:sp>
        <p:nvSpPr>
          <p:cNvPr id="10487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4A5BFB7-42B6-40ED-B84F-10FCA67D3DE7}" type="slidenum">
              <a:rPr lang="en-GB" smtClean="0"/>
              <a:t>‹#›</a:t>
            </a:fld>
            <a:endParaRPr dirty="0"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2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0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4878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4878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5A2C26D-06C7-459A-8370-EA2DE68D4C43}" type="datetimeFigureOut">
              <a:rPr lang="en-GB" smtClean="0"/>
              <a:t>26/05/2020</a:t>
            </a:fld>
            <a:endParaRPr dirty="0" lang="en-GB"/>
          </a:p>
        </p:txBody>
      </p:sp>
      <p:sp>
        <p:nvSpPr>
          <p:cNvPr id="104878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GB"/>
          </a:p>
        </p:txBody>
      </p:sp>
      <p:sp>
        <p:nvSpPr>
          <p:cNvPr id="10487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4A5BFB7-42B6-40ED-B84F-10FCA67D3DE7}" type="slidenum">
              <a:rPr lang="en-GB" smtClean="0"/>
              <a:t>‹#›</a:t>
            </a:fld>
            <a:endParaRPr dirty="0"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5A2C26D-06C7-459A-8370-EA2DE68D4C43}" type="datetimeFigureOut">
              <a:rPr lang="en-GB" smtClean="0"/>
              <a:t>26/05/2020</a:t>
            </a:fld>
            <a:endParaRPr dirty="0" lang="en-GB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GB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4A5BFB7-42B6-40ED-B84F-10FCA67D3DE7}" type="slidenum">
              <a:rPr lang="en-GB" smtClean="0"/>
              <a:t>‹#›</a:t>
            </a:fld>
            <a:endParaRPr dirty="0"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6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48797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9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5A2C26D-06C7-459A-8370-EA2DE68D4C43}" type="datetimeFigureOut">
              <a:rPr lang="en-GB" smtClean="0"/>
              <a:t>26/05/2020</a:t>
            </a:fld>
            <a:endParaRPr dirty="0" lang="en-GB"/>
          </a:p>
        </p:txBody>
      </p:sp>
      <p:sp>
        <p:nvSpPr>
          <p:cNvPr id="104879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GB"/>
          </a:p>
        </p:txBody>
      </p:sp>
      <p:sp>
        <p:nvSpPr>
          <p:cNvPr id="104880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4A5BFB7-42B6-40ED-B84F-10FCA67D3DE7}" type="slidenum">
              <a:rPr lang="en-GB" smtClean="0"/>
              <a:t>‹#›</a:t>
            </a:fld>
            <a:endParaRPr dirty="0"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48802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48803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4880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5A2C26D-06C7-459A-8370-EA2DE68D4C43}" type="datetimeFigureOut">
              <a:rPr lang="en-GB" smtClean="0"/>
              <a:t>26/05/2020</a:t>
            </a:fld>
            <a:endParaRPr dirty="0" lang="en-GB"/>
          </a:p>
        </p:txBody>
      </p:sp>
      <p:sp>
        <p:nvSpPr>
          <p:cNvPr id="104880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GB"/>
          </a:p>
        </p:txBody>
      </p:sp>
      <p:sp>
        <p:nvSpPr>
          <p:cNvPr id="104880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4A5BFB7-42B6-40ED-B84F-10FCA67D3DE7}" type="slidenum">
              <a:rPr lang="en-GB" smtClean="0"/>
              <a:t>‹#›</a:t>
            </a:fld>
            <a:endParaRPr dirty="0"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7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48808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809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488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811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4881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5A2C26D-06C7-459A-8370-EA2DE68D4C43}" type="datetimeFigureOut">
              <a:rPr lang="en-GB" smtClean="0"/>
              <a:t>26/05/2020</a:t>
            </a:fld>
            <a:endParaRPr dirty="0" lang="en-GB"/>
          </a:p>
        </p:txBody>
      </p:sp>
      <p:sp>
        <p:nvSpPr>
          <p:cNvPr id="104881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GB"/>
          </a:p>
        </p:txBody>
      </p:sp>
      <p:sp>
        <p:nvSpPr>
          <p:cNvPr id="10488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4A5BFB7-42B6-40ED-B84F-10FCA67D3DE7}" type="slidenum">
              <a:rPr lang="en-GB" smtClean="0"/>
              <a:t>‹#›</a:t>
            </a:fld>
            <a:endParaRPr dirty="0"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2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4877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5A2C26D-06C7-459A-8370-EA2DE68D4C43}" type="datetimeFigureOut">
              <a:rPr lang="en-GB" smtClean="0"/>
              <a:t>26/05/2020</a:t>
            </a:fld>
            <a:endParaRPr dirty="0" lang="en-GB"/>
          </a:p>
        </p:txBody>
      </p:sp>
      <p:sp>
        <p:nvSpPr>
          <p:cNvPr id="104877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GB"/>
          </a:p>
        </p:txBody>
      </p:sp>
      <p:sp>
        <p:nvSpPr>
          <p:cNvPr id="104877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4A5BFB7-42B6-40ED-B84F-10FCA67D3DE7}" type="slidenum">
              <a:rPr lang="en-GB" smtClean="0"/>
              <a:t>‹#›</a:t>
            </a:fld>
            <a:endParaRPr dirty="0"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5A2C26D-06C7-459A-8370-EA2DE68D4C43}" type="datetimeFigureOut">
              <a:rPr lang="en-GB" smtClean="0"/>
              <a:t>26/05/2020</a:t>
            </a:fld>
            <a:endParaRPr dirty="0" lang="en-GB"/>
          </a:p>
        </p:txBody>
      </p:sp>
      <p:sp>
        <p:nvSpPr>
          <p:cNvPr id="104881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GB"/>
          </a:p>
        </p:txBody>
      </p:sp>
      <p:sp>
        <p:nvSpPr>
          <p:cNvPr id="104881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4A5BFB7-42B6-40ED-B84F-10FCA67D3DE7}" type="slidenum">
              <a:rPr lang="en-GB" smtClean="0"/>
              <a:t>‹#›</a:t>
            </a:fld>
            <a:endParaRPr dirty="0"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8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48819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48820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8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5A2C26D-06C7-459A-8370-EA2DE68D4C43}" type="datetimeFigureOut">
              <a:rPr lang="en-GB" smtClean="0"/>
              <a:t>26/05/2020</a:t>
            </a:fld>
            <a:endParaRPr dirty="0" lang="en-GB"/>
          </a:p>
        </p:txBody>
      </p:sp>
      <p:sp>
        <p:nvSpPr>
          <p:cNvPr id="10488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GB"/>
          </a:p>
        </p:txBody>
      </p:sp>
      <p:sp>
        <p:nvSpPr>
          <p:cNvPr id="10488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4A5BFB7-42B6-40ED-B84F-10FCA67D3DE7}" type="slidenum">
              <a:rPr lang="en-GB" smtClean="0"/>
              <a:t>‹#›</a:t>
            </a:fld>
            <a:endParaRPr dirty="0"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2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5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48786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dirty="0" lang="en-GB"/>
          </a:p>
        </p:txBody>
      </p:sp>
      <p:sp>
        <p:nvSpPr>
          <p:cNvPr id="1048787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8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5A2C26D-06C7-459A-8370-EA2DE68D4C43}" type="datetimeFigureOut">
              <a:rPr lang="en-GB" smtClean="0"/>
              <a:t>26/05/2020</a:t>
            </a:fld>
            <a:endParaRPr dirty="0" lang="en-GB"/>
          </a:p>
        </p:txBody>
      </p:sp>
      <p:sp>
        <p:nvSpPr>
          <p:cNvPr id="104878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GB"/>
          </a:p>
        </p:txBody>
      </p:sp>
      <p:sp>
        <p:nvSpPr>
          <p:cNvPr id="104879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4A5BFB7-42B6-40ED-B84F-10FCA67D3DE7}" type="slidenum">
              <a:rPr lang="en-GB" smtClean="0"/>
              <a:t>‹#›</a:t>
            </a:fld>
            <a:endParaRPr dirty="0"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2C26D-06C7-459A-8370-EA2DE68D4C43}" type="datetimeFigureOut">
              <a:rPr lang="en-GB" smtClean="0"/>
              <a:t>26/05/2020</a:t>
            </a:fld>
            <a:endParaRPr dirty="0" lang="en-GB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 lang="en-GB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5BFB7-42B6-40ED-B84F-10FCA67D3DE7}" type="slidenum">
              <a:rPr lang="en-GB" smtClean="0"/>
              <a:t>‹#›</a:t>
            </a:fld>
            <a:endParaRPr dirty="0" lang="en-GB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slideLayout" Target="../slideLayouts/slideLayout2.xml"/></Relationships>
</file>

<file path=ppt/slides/_rels/slide5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.xml"/></Relationships>
</file>

<file path=ppt/slides/_rels/slide5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slideLayout" Target="../slideLayouts/slideLayout2.xml"/></Relationships>
</file>

<file path=ppt/slides/_rels/slide8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slideLayout" Target="../slideLayouts/slideLayout2.xml"/></Relationships>
</file>

<file path=ppt/slides/_rels/slide9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p>
            <a:r>
              <a:rPr dirty="0" sz="3600" lang="en-GB" smtClean="0">
                <a:solidFill>
                  <a:schemeClr val="accent1"/>
                </a:solidFill>
                <a:latin typeface="Arial Black" panose="020B0A04020102020204" pitchFamily="34" charset="0"/>
              </a:rPr>
              <a:t>PAEDIATRIC EMERGENCIES, ETAT+, IMNCI</a:t>
            </a:r>
            <a:endParaRPr dirty="0" sz="3600" lang="en-GB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1048605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dirty="0" lang="en-GB" smtClean="0">
                <a:solidFill>
                  <a:schemeClr val="accent6"/>
                </a:solidFill>
              </a:rPr>
              <a:t>By Bally C. </a:t>
            </a:r>
            <a:endParaRPr dirty="0" lang="en-GB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2843"/>
          </a:xfrm>
        </p:spPr>
        <p:txBody>
          <a:bodyPr>
            <a:normAutofit fontScale="90000"/>
          </a:bodyPr>
          <a:p>
            <a:r>
              <a:rPr b="1" dirty="0" lang="en-US" smtClean="0"/>
              <a:t/>
            </a:r>
            <a:br>
              <a:rPr b="1" dirty="0" lang="en-US" smtClean="0"/>
            </a:br>
            <a:r>
              <a:rPr b="1" dirty="0" lang="en-US" smtClean="0"/>
              <a:t>Diagnostic </a:t>
            </a:r>
            <a:r>
              <a:rPr b="1" dirty="0" lang="en-US"/>
              <a:t>Findings of Seizures </a:t>
            </a:r>
            <a:r>
              <a:rPr dirty="0" lang="en-GB"/>
              <a:t/>
            </a:r>
            <a:br>
              <a:rPr dirty="0" lang="en-GB"/>
            </a:br>
            <a:endParaRPr dirty="0" lang="en-GB"/>
          </a:p>
        </p:txBody>
      </p:sp>
      <p:sp>
        <p:nvSpPr>
          <p:cNvPr id="1048623" name="Content Placeholder 2"/>
          <p:cNvSpPr>
            <a:spLocks noGrp="1"/>
          </p:cNvSpPr>
          <p:nvPr>
            <p:ph idx="1"/>
          </p:nvPr>
        </p:nvSpPr>
        <p:spPr>
          <a:xfrm>
            <a:off x="838200" y="1037968"/>
            <a:ext cx="10515600" cy="5820032"/>
          </a:xfrm>
        </p:spPr>
        <p:txBody>
          <a:bodyPr/>
          <a:p>
            <a:r>
              <a:rPr b="1" dirty="0" lang="en-US"/>
              <a:t>Diagnostic Findings of Seizures </a:t>
            </a:r>
            <a:endParaRPr dirty="0" lang="en-GB"/>
          </a:p>
          <a:p>
            <a:r>
              <a:rPr dirty="0" lang="en-US"/>
              <a:t>EEG results help differentiate epileptic from no epileptic seizures. Each seizure has a characteristic EEG tracing. </a:t>
            </a:r>
            <a:endParaRPr dirty="0" lang="en-GB"/>
          </a:p>
          <a:p>
            <a:r>
              <a:rPr b="1" dirty="0" lang="en-US" u="sng"/>
              <a:t>Nursing Diagnoses of Seizures </a:t>
            </a:r>
            <a:endParaRPr b="1" dirty="0" lang="en-GB" u="sng"/>
          </a:p>
          <a:p>
            <a:pPr lvl="0"/>
            <a:r>
              <a:rPr dirty="0" lang="en-US" smtClean="0"/>
              <a:t>Ineffective </a:t>
            </a:r>
            <a:r>
              <a:rPr dirty="0" lang="en-US"/>
              <a:t>airway clearance </a:t>
            </a:r>
            <a:endParaRPr dirty="0" lang="en-GB"/>
          </a:p>
          <a:p>
            <a:pPr lvl="0"/>
            <a:r>
              <a:rPr dirty="0" lang="en-US"/>
              <a:t>Risk for injury </a:t>
            </a:r>
            <a:endParaRPr dirty="0" lang="en-GB"/>
          </a:p>
          <a:p>
            <a:pPr lvl="0"/>
            <a:r>
              <a:rPr dirty="0" lang="en-US"/>
              <a:t>Disturbed sensory perception (tactile) </a:t>
            </a:r>
            <a:endParaRPr dirty="0" lang="en-GB"/>
          </a:p>
          <a:p>
            <a:endParaRPr dirty="0"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3416"/>
          </a:xfrm>
        </p:spPr>
        <p:txBody>
          <a:bodyPr>
            <a:normAutofit fontScale="90000"/>
          </a:bodyPr>
          <a:p>
            <a:r>
              <a:rPr b="1" dirty="0" lang="en-US" smtClean="0"/>
              <a:t/>
            </a:r>
            <a:br>
              <a:rPr b="1" dirty="0" lang="en-US" smtClean="0"/>
            </a:br>
            <a:r>
              <a:rPr b="1" dirty="0" lang="en-US" smtClean="0"/>
              <a:t>Interventions </a:t>
            </a:r>
            <a:r>
              <a:rPr b="1" dirty="0" lang="en-US"/>
              <a:t>and Rationales of Seizures  </a:t>
            </a:r>
            <a:r>
              <a:rPr dirty="0" lang="en-GB"/>
              <a:t/>
            </a:r>
            <a:br>
              <a:rPr dirty="0" lang="en-GB"/>
            </a:br>
            <a:endParaRPr dirty="0" lang="en-GB"/>
          </a:p>
        </p:txBody>
      </p:sp>
      <p:sp>
        <p:nvSpPr>
          <p:cNvPr id="1048625" name="Content Placeholder 2"/>
          <p:cNvSpPr>
            <a:spLocks noGrp="1"/>
          </p:cNvSpPr>
          <p:nvPr>
            <p:ph idx="1"/>
          </p:nvPr>
        </p:nvSpPr>
        <p:spPr>
          <a:xfrm>
            <a:off x="838200" y="988542"/>
            <a:ext cx="10515600" cy="5869458"/>
          </a:xfrm>
        </p:spPr>
        <p:txBody>
          <a:bodyPr/>
          <a:p>
            <a:pPr lvl="0"/>
            <a:endParaRPr dirty="0" lang="en-US" smtClean="0"/>
          </a:p>
          <a:p>
            <a:pPr lvl="0"/>
            <a:r>
              <a:rPr dirty="0" lang="en-US" smtClean="0"/>
              <a:t>Monitor </a:t>
            </a:r>
            <a:r>
              <a:rPr dirty="0" lang="en-US"/>
              <a:t>vital signs to determine baseline values and detect any changes. </a:t>
            </a:r>
            <a:endParaRPr dirty="0" lang="en-GB"/>
          </a:p>
          <a:p>
            <a:pPr lvl="0"/>
            <a:r>
              <a:rPr dirty="0" lang="en-US"/>
              <a:t>Monitor neurologic status to detect changes. </a:t>
            </a:r>
            <a:endParaRPr dirty="0" lang="en-GB"/>
          </a:p>
          <a:p>
            <a:pPr lvl="0"/>
            <a:r>
              <a:rPr dirty="0" lang="en-US"/>
              <a:t>Stay with the child during a seizure to prevent injury. </a:t>
            </a:r>
            <a:endParaRPr dirty="0" lang="en-GB"/>
          </a:p>
          <a:p>
            <a:pPr lvl="0"/>
            <a:r>
              <a:rPr dirty="0" lang="en-US"/>
              <a:t>Move the child to a flat surface to prevent falling. </a:t>
            </a:r>
            <a:endParaRPr dirty="0" lang="en-GB"/>
          </a:p>
          <a:p>
            <a:pPr lvl="0"/>
            <a:r>
              <a:rPr dirty="0" lang="en-US"/>
              <a:t>Place the child on their side to allow saliva to drain out to ensure a patent airway. </a:t>
            </a:r>
            <a:endParaRPr dirty="0" lang="en-GB"/>
          </a:p>
          <a:p>
            <a:pPr lvl="0"/>
            <a:r>
              <a:rPr dirty="0" lang="en-US"/>
              <a:t>Do not try to interrupt the seizure to promote safety. </a:t>
            </a:r>
            <a:endParaRPr dirty="0" lang="en-GB"/>
          </a:p>
          <a:p>
            <a:pPr lvl="0"/>
            <a:r>
              <a:rPr dirty="0" lang="en-US"/>
              <a:t>Gently support the head and keep the child’s hands from inflicting self-harm, but do not restrain the child to prevent injury. </a:t>
            </a:r>
            <a:endParaRPr dirty="0" lang="en-GB"/>
          </a:p>
          <a:p>
            <a:pPr indent="0" marL="0">
              <a:buNone/>
            </a:pPr>
            <a:endParaRPr dirty="0"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5134"/>
          </a:xfrm>
        </p:spPr>
        <p:txBody>
          <a:bodyPr>
            <a:normAutofit fontScale="90000"/>
          </a:bodyPr>
          <a:p>
            <a:r>
              <a:rPr dirty="0" lang="en-GB" smtClean="0"/>
              <a:t>Cont. </a:t>
            </a:r>
            <a:endParaRPr dirty="0" lang="en-GB"/>
          </a:p>
        </p:txBody>
      </p:sp>
      <p:sp>
        <p:nvSpPr>
          <p:cNvPr id="1048627" name="Content Placeholder 2"/>
          <p:cNvSpPr>
            <a:spLocks noGrp="1"/>
          </p:cNvSpPr>
          <p:nvPr>
            <p:ph idx="1"/>
          </p:nvPr>
        </p:nvSpPr>
        <p:spPr>
          <a:xfrm>
            <a:off x="838200" y="1062680"/>
            <a:ext cx="10515600" cy="5795319"/>
          </a:xfrm>
        </p:spPr>
        <p:txBody>
          <a:bodyPr/>
          <a:p>
            <a:pPr lvl="0"/>
            <a:r>
              <a:rPr dirty="0" lang="en-US"/>
              <a:t>Reduce external stimuli to avoid worsening seizure activity. </a:t>
            </a:r>
            <a:endParaRPr dirty="0" lang="en-GB"/>
          </a:p>
          <a:p>
            <a:pPr lvl="0"/>
            <a:r>
              <a:rPr dirty="0" lang="en-US"/>
              <a:t>Loosen tight clothing to promote comfort. </a:t>
            </a:r>
            <a:endParaRPr dirty="0" lang="en-GB"/>
          </a:p>
          <a:p>
            <a:pPr lvl="0"/>
            <a:r>
              <a:rPr dirty="0" lang="en-US"/>
              <a:t>Record seizure activity. Description of seizure activity helps to diagnose the type, which will aid in developing a treatment plan. </a:t>
            </a:r>
            <a:endParaRPr dirty="0" lang="en-GB"/>
          </a:p>
          <a:p>
            <a:pPr lvl="0"/>
            <a:r>
              <a:rPr dirty="0" lang="en-US"/>
              <a:t>Pad the crib or bed to prevent injury. </a:t>
            </a:r>
            <a:endParaRPr dirty="0" lang="en-GB"/>
          </a:p>
          <a:p>
            <a:pPr lvl="0"/>
            <a:r>
              <a:rPr dirty="0" lang="en-US"/>
              <a:t>Monitor serum levels of anticonvulsant medications, such as </a:t>
            </a:r>
            <a:r>
              <a:rPr dirty="0" lang="en-US" smtClean="0"/>
              <a:t>diazepam 0.5 mgs per rectal or 0.3 mgs per </a:t>
            </a:r>
            <a:r>
              <a:rPr dirty="0" lang="en-US" err="1" smtClean="0"/>
              <a:t>i.v</a:t>
            </a:r>
            <a:r>
              <a:rPr dirty="0" lang="en-US" smtClean="0"/>
              <a:t>  or </a:t>
            </a:r>
            <a:r>
              <a:rPr dirty="0" lang="en-US" err="1" smtClean="0"/>
              <a:t>phenobarbitone</a:t>
            </a:r>
            <a:r>
              <a:rPr dirty="0" lang="en-US" smtClean="0"/>
              <a:t> </a:t>
            </a:r>
            <a:r>
              <a:rPr dirty="0" lang="en-US"/>
              <a:t>20mg/kg stat; further 5-10mg/kg can be given within 24 hours of the loading dose with maintenance doses of 5mg/kg daily.</a:t>
            </a:r>
            <a:r>
              <a:rPr dirty="0" lang="en-US" smtClean="0"/>
              <a:t>to </a:t>
            </a:r>
            <a:r>
              <a:rPr dirty="0" lang="en-US"/>
              <a:t>prevent toxicity or sub therapeutic levels. </a:t>
            </a:r>
            <a:endParaRPr dirty="0" lang="en-GB"/>
          </a:p>
          <a:p>
            <a:r>
              <a:rPr b="1" dirty="0" i="1" lang="en-GB" smtClean="0"/>
              <a:t>N/B Do </a:t>
            </a:r>
            <a:r>
              <a:rPr b="1" dirty="0" i="1" lang="en-GB"/>
              <a:t>not use tongue blades tongue blades during seizure activity. This may cause trauma to the mouth and result in airway obstruction from an aspirated tooth or laryngospasm.</a:t>
            </a:r>
            <a:endParaRPr dirty="0" lang="en-GB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dirty="0" lang="en-US" smtClean="0"/>
              <a:t/>
            </a:r>
            <a:br>
              <a:rPr dirty="0" lang="en-US" smtClean="0"/>
            </a:br>
            <a:r>
              <a:rPr b="1" dirty="0" lang="en-US" smtClean="0"/>
              <a:t>The </a:t>
            </a:r>
            <a:r>
              <a:rPr b="1" dirty="0" lang="en-US"/>
              <a:t>teaching topics of seizures include the following: </a:t>
            </a:r>
            <a:r>
              <a:rPr dirty="0" lang="en-GB"/>
              <a:t/>
            </a:r>
            <a:br>
              <a:rPr dirty="0" lang="en-GB"/>
            </a:br>
            <a:endParaRPr dirty="0" lang="en-GB"/>
          </a:p>
        </p:txBody>
      </p:sp>
      <p:sp>
        <p:nvSpPr>
          <p:cNvPr id="1048629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dirty="0" lang="en-US" smtClean="0"/>
              <a:t>Use drugs for Controlling </a:t>
            </a:r>
            <a:r>
              <a:rPr dirty="0" lang="en-US"/>
              <a:t>seizures </a:t>
            </a:r>
            <a:endParaRPr dirty="0" lang="en-GB"/>
          </a:p>
          <a:p>
            <a:pPr lvl="0"/>
            <a:r>
              <a:rPr dirty="0" lang="en-US"/>
              <a:t>Instituting safety measures during seizure activity </a:t>
            </a:r>
            <a:endParaRPr dirty="0" lang="en-GB"/>
          </a:p>
          <a:p>
            <a:endParaRPr dirty="0"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GB" smtClean="0">
                <a:solidFill>
                  <a:srgbClr val="00B050"/>
                </a:solidFill>
                <a:latin typeface="Algerian" panose="04020705040A02060702" pitchFamily="82" charset="0"/>
              </a:rPr>
              <a:t>Well done!</a:t>
            </a:r>
            <a:endParaRPr dirty="0" lang="en-GB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  <p:sp>
        <p:nvSpPr>
          <p:cNvPr id="10486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9286" lnSpcReduction="10000"/>
          </a:bodyPr>
          <a:p>
            <a:r>
              <a:rPr dirty="0" lang="en-GB" smtClean="0"/>
              <a:t>Hey look at this assignment on your own.</a:t>
            </a:r>
          </a:p>
          <a:p>
            <a:r>
              <a:rPr dirty="0" lang="en-GB" smtClean="0"/>
              <a:t>1. What about burns in children, degrees of burns, Rule of 7 in children kindly find out! Refer to your medical surgical-I notes.</a:t>
            </a:r>
          </a:p>
          <a:p>
            <a:r>
              <a:rPr dirty="0" lang="en-GB" smtClean="0"/>
              <a:t>2. Foreign bodies in the orifice. Refer to your First aid notes</a:t>
            </a:r>
          </a:p>
          <a:p>
            <a:r>
              <a:rPr dirty="0" lang="en-GB" smtClean="0"/>
              <a:t>3. Shock. Refer to your first aid notes</a:t>
            </a:r>
          </a:p>
          <a:p>
            <a:r>
              <a:rPr dirty="0" lang="en-GB" smtClean="0"/>
              <a:t>4. Chocking. Refer to your first aid notes</a:t>
            </a:r>
          </a:p>
          <a:p>
            <a:r>
              <a:rPr dirty="0" lang="en-GB" smtClean="0"/>
              <a:t>5. Cardio-pulmonary failure. Refer to your basic life support notes</a:t>
            </a:r>
          </a:p>
          <a:p>
            <a:r>
              <a:rPr b="1" dirty="0" lang="en-GB" u="sng" smtClean="0"/>
              <a:t>OTHERS look at :-</a:t>
            </a:r>
          </a:p>
          <a:p>
            <a:r>
              <a:rPr dirty="0" lang="en-GB" smtClean="0"/>
              <a:t>6. Paediatric AIDS </a:t>
            </a:r>
          </a:p>
          <a:p>
            <a:r>
              <a:rPr dirty="0" lang="en-GB" smtClean="0"/>
              <a:t>7. </a:t>
            </a:r>
            <a:r>
              <a:rPr dirty="0" lang="en-GB" err="1" smtClean="0"/>
              <a:t>Burkitts</a:t>
            </a:r>
            <a:r>
              <a:rPr dirty="0" lang="en-GB" smtClean="0"/>
              <a:t> lymphoma </a:t>
            </a:r>
            <a:endParaRPr dirty="0" lang="en-GB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09816"/>
          </a:xfrm>
        </p:spPr>
        <p:txBody>
          <a:bodyPr>
            <a:normAutofit/>
          </a:bodyPr>
          <a:p>
            <a:r>
              <a:rPr b="1" dirty="0" sz="3600" lang="en-GB" smtClean="0">
                <a:solidFill>
                  <a:srgbClr val="0070C0"/>
                </a:solidFill>
              </a:rPr>
              <a:t>EMERGENCY TRIAGE ASSESSMENT AND TREATMENT PLUS ADMISSION (ETAT+)</a:t>
            </a:r>
            <a:endParaRPr b="1" dirty="0" sz="3600" lang="en-GB">
              <a:solidFill>
                <a:srgbClr val="0070C0"/>
              </a:solidFill>
            </a:endParaRPr>
          </a:p>
        </p:txBody>
      </p:sp>
      <p:sp>
        <p:nvSpPr>
          <p:cNvPr id="1048633" name="Content Placeholder 2"/>
          <p:cNvSpPr>
            <a:spLocks noGrp="1"/>
          </p:cNvSpPr>
          <p:nvPr>
            <p:ph idx="1"/>
          </p:nvPr>
        </p:nvSpPr>
        <p:spPr>
          <a:xfrm>
            <a:off x="838200" y="1309816"/>
            <a:ext cx="10515600" cy="5548183"/>
          </a:xfrm>
        </p:spPr>
        <p:txBody>
          <a:bodyPr>
            <a:normAutofit fontScale="96429" lnSpcReduction="20000"/>
          </a:bodyPr>
          <a:p>
            <a:r>
              <a:rPr b="1" dirty="0" lang="en-GB" u="sng"/>
              <a:t>ETAT+ is an acronym </a:t>
            </a:r>
            <a:r>
              <a:rPr dirty="0" lang="en-GB"/>
              <a:t>for Emergency Triage Assessment and Treatment plus admission care </a:t>
            </a:r>
            <a:r>
              <a:rPr dirty="0" lang="en-GB" smtClean="0"/>
              <a:t>of new-borns </a:t>
            </a:r>
            <a:r>
              <a:rPr dirty="0" lang="en-GB"/>
              <a:t>and children in the first 48 hours</a:t>
            </a:r>
            <a:r>
              <a:rPr dirty="0" lang="en-GB" smtClean="0"/>
              <a:t>. (2 DAYS).</a:t>
            </a:r>
          </a:p>
          <a:p>
            <a:r>
              <a:rPr b="1" dirty="0" lang="en-GB" u="sng" smtClean="0"/>
              <a:t>Triage- </a:t>
            </a:r>
            <a:r>
              <a:rPr dirty="0" lang="en-GB"/>
              <a:t>is the process of rapidly screening sick children soon after their </a:t>
            </a:r>
            <a:r>
              <a:rPr dirty="0" lang="en-GB" smtClean="0"/>
              <a:t>arrival in hospital. </a:t>
            </a:r>
          </a:p>
          <a:p>
            <a:r>
              <a:rPr b="1" dirty="0" lang="en-GB" u="sng" smtClean="0">
                <a:solidFill>
                  <a:srgbClr val="FF0000"/>
                </a:solidFill>
              </a:rPr>
              <a:t>3 CATEGORIES OF TRIAGE </a:t>
            </a:r>
            <a:endParaRPr b="1" dirty="0" lang="en-GB" u="sng">
              <a:solidFill>
                <a:srgbClr val="FF0000"/>
              </a:solidFill>
            </a:endParaRPr>
          </a:p>
          <a:p>
            <a:r>
              <a:rPr b="1" dirty="0" lang="en-GB" u="sng" smtClean="0"/>
              <a:t>1. Children with </a:t>
            </a:r>
            <a:r>
              <a:rPr b="1" dirty="0" lang="en-GB" u="sng"/>
              <a:t>emergency signs, </a:t>
            </a:r>
            <a:r>
              <a:rPr dirty="0" lang="en-GB"/>
              <a:t>who require immediate emergency treatment;</a:t>
            </a:r>
          </a:p>
          <a:p>
            <a:r>
              <a:rPr b="1" dirty="0" lang="en-GB" smtClean="0"/>
              <a:t>2. Children with </a:t>
            </a:r>
            <a:r>
              <a:rPr b="1" dirty="0" lang="en-GB"/>
              <a:t>priority signs, </a:t>
            </a:r>
            <a:r>
              <a:rPr dirty="0" lang="en-GB"/>
              <a:t>who should be given priority in the queue so </a:t>
            </a:r>
            <a:r>
              <a:rPr dirty="0" lang="en-GB" smtClean="0"/>
              <a:t>that they </a:t>
            </a:r>
            <a:r>
              <a:rPr dirty="0" lang="en-GB"/>
              <a:t>can be assessed and treated without delay; and</a:t>
            </a:r>
          </a:p>
          <a:p>
            <a:r>
              <a:rPr b="1" dirty="0" lang="en-GB" smtClean="0"/>
              <a:t>3. </a:t>
            </a:r>
            <a:r>
              <a:rPr b="1" dirty="0" lang="en-GB" u="sng" smtClean="0"/>
              <a:t>Children with non-urgent </a:t>
            </a:r>
            <a:r>
              <a:rPr dirty="0" lang="en-GB"/>
              <a:t>cases, who have neither emergency nor priority signs</a:t>
            </a:r>
            <a:endParaRPr b="1" dirty="0" lang="en-GB" u="sng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2843"/>
          </a:xfrm>
        </p:spPr>
        <p:txBody>
          <a:bodyPr>
            <a:normAutofit fontScale="90000"/>
          </a:bodyPr>
          <a:p>
            <a:r>
              <a:rPr b="1" dirty="0" lang="en-GB" smtClean="0"/>
              <a:t/>
            </a:r>
            <a:br>
              <a:rPr b="1" dirty="0" lang="en-GB" smtClean="0"/>
            </a:br>
            <a:r>
              <a:rPr b="1" dirty="0" lang="en-GB" smtClean="0"/>
              <a:t>EMERGENCY SIGNS </a:t>
            </a:r>
            <a:r>
              <a:rPr dirty="0" lang="en-GB" smtClean="0"/>
              <a:t>INCLUDE:</a:t>
            </a:r>
            <a:r>
              <a:rPr dirty="0" lang="en-GB"/>
              <a:t/>
            </a:r>
            <a:br>
              <a:rPr dirty="0" lang="en-GB"/>
            </a:br>
            <a:endParaRPr dirty="0" lang="en-GB"/>
          </a:p>
        </p:txBody>
      </p:sp>
      <p:sp>
        <p:nvSpPr>
          <p:cNvPr id="1048635" name="Content Placeholder 2"/>
          <p:cNvSpPr>
            <a:spLocks noGrp="1"/>
          </p:cNvSpPr>
          <p:nvPr>
            <p:ph idx="1"/>
          </p:nvPr>
        </p:nvSpPr>
        <p:spPr>
          <a:xfrm>
            <a:off x="934995" y="1507525"/>
            <a:ext cx="10515600" cy="5138995"/>
          </a:xfrm>
        </p:spPr>
        <p:txBody>
          <a:bodyPr>
            <a:normAutofit fontScale="85714" lnSpcReduction="10000"/>
          </a:bodyPr>
          <a:p>
            <a:pPr indent="0" marL="0">
              <a:buNone/>
            </a:pPr>
            <a:r>
              <a:rPr dirty="0" lang="en-GB" smtClean="0"/>
              <a:t>■ </a:t>
            </a:r>
            <a:r>
              <a:rPr dirty="0" lang="en-GB"/>
              <a:t>obstructed or absent breathing</a:t>
            </a:r>
          </a:p>
          <a:p>
            <a:pPr indent="0" marL="0">
              <a:buNone/>
            </a:pPr>
            <a:r>
              <a:rPr dirty="0" lang="en-GB"/>
              <a:t>■ severe respiratory distress</a:t>
            </a:r>
          </a:p>
          <a:p>
            <a:pPr indent="0" marL="0">
              <a:buNone/>
            </a:pPr>
            <a:r>
              <a:rPr dirty="0" lang="en-GB"/>
              <a:t>■ central cyanosis</a:t>
            </a:r>
          </a:p>
          <a:p>
            <a:pPr indent="0" marL="0">
              <a:buNone/>
            </a:pPr>
            <a:r>
              <a:rPr dirty="0" lang="en-GB"/>
              <a:t>■ signs of shock (cold hands, capillary </a:t>
            </a:r>
            <a:r>
              <a:rPr dirty="0" lang="en-GB" smtClean="0"/>
              <a:t>refill </a:t>
            </a:r>
            <a:r>
              <a:rPr dirty="0" lang="en-GB"/>
              <a:t>time longer than 3 s, high heart</a:t>
            </a:r>
          </a:p>
          <a:p>
            <a:pPr indent="0" marL="0">
              <a:buNone/>
            </a:pPr>
            <a:r>
              <a:rPr dirty="0" lang="en-GB"/>
              <a:t>rate with weak pulse, and low or unmeasurable blood pressure)</a:t>
            </a:r>
          </a:p>
          <a:p>
            <a:pPr indent="0" marL="0">
              <a:buNone/>
            </a:pPr>
            <a:r>
              <a:rPr dirty="0" lang="en-GB"/>
              <a:t>■ coma (or seriously reduced level of consciousness)</a:t>
            </a:r>
          </a:p>
          <a:p>
            <a:pPr indent="0" marL="0">
              <a:buNone/>
            </a:pPr>
            <a:r>
              <a:rPr dirty="0" lang="en-GB"/>
              <a:t>■ convulsions</a:t>
            </a:r>
          </a:p>
          <a:p>
            <a:pPr indent="0" marL="0">
              <a:buNone/>
            </a:pPr>
            <a:r>
              <a:rPr dirty="0" lang="en-GB"/>
              <a:t>■ signs of severe dehydration in a child with diarrhoea (lethargy, sunken </a:t>
            </a:r>
            <a:r>
              <a:rPr dirty="0" lang="en-GB" smtClean="0"/>
              <a:t>eyes, very </a:t>
            </a:r>
            <a:r>
              <a:rPr dirty="0" lang="en-GB"/>
              <a:t>slow return after pinching the skin or any two of these).</a:t>
            </a:r>
          </a:p>
          <a:p>
            <a:r>
              <a:rPr dirty="0" lang="en-GB"/>
              <a:t>Children with these signs require </a:t>
            </a:r>
            <a:r>
              <a:rPr b="1" dirty="0" lang="en-GB"/>
              <a:t>immediate </a:t>
            </a:r>
            <a:r>
              <a:rPr dirty="0" lang="en-GB"/>
              <a:t>emergency treatment to avert</a:t>
            </a:r>
          </a:p>
          <a:p>
            <a:r>
              <a:rPr dirty="0" lang="en-GB"/>
              <a:t>death.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7556"/>
          </a:xfrm>
        </p:spPr>
        <p:txBody>
          <a:bodyPr/>
          <a:p>
            <a:r>
              <a:rPr b="1" dirty="0" lang="en-GB" smtClean="0"/>
              <a:t>PRIORITY SIGNS:</a:t>
            </a:r>
            <a:endParaRPr dirty="0" lang="en-GB"/>
          </a:p>
        </p:txBody>
      </p:sp>
      <p:sp>
        <p:nvSpPr>
          <p:cNvPr id="1048637" name="Content Placeholder 2"/>
          <p:cNvSpPr>
            <a:spLocks noGrp="1"/>
          </p:cNvSpPr>
          <p:nvPr>
            <p:ph idx="1"/>
          </p:nvPr>
        </p:nvSpPr>
        <p:spPr>
          <a:xfrm>
            <a:off x="838200" y="1062682"/>
            <a:ext cx="10515600" cy="5795318"/>
          </a:xfrm>
        </p:spPr>
        <p:txBody>
          <a:bodyPr/>
          <a:p>
            <a:pPr indent="0" marL="0">
              <a:buNone/>
            </a:pPr>
            <a:r>
              <a:rPr dirty="0" lang="en-GB"/>
              <a:t>■ </a:t>
            </a:r>
            <a:r>
              <a:rPr b="1" dirty="0" lang="en-GB"/>
              <a:t>T</a:t>
            </a:r>
            <a:r>
              <a:rPr dirty="0" lang="en-GB"/>
              <a:t>iny infant: any sick child aged &lt; 2 months</a:t>
            </a:r>
          </a:p>
          <a:p>
            <a:pPr indent="0" marL="0">
              <a:buNone/>
            </a:pPr>
            <a:r>
              <a:rPr dirty="0" lang="en-GB"/>
              <a:t>■ </a:t>
            </a:r>
            <a:r>
              <a:rPr b="1" dirty="0" lang="en-GB"/>
              <a:t>T</a:t>
            </a:r>
            <a:r>
              <a:rPr dirty="0" lang="en-GB"/>
              <a:t>emperature: child is very hot</a:t>
            </a:r>
          </a:p>
          <a:p>
            <a:pPr indent="0" marL="0">
              <a:buNone/>
            </a:pPr>
            <a:r>
              <a:rPr dirty="0" lang="en-GB"/>
              <a:t>■ </a:t>
            </a:r>
            <a:r>
              <a:rPr b="1" dirty="0" lang="en-GB"/>
              <a:t>T</a:t>
            </a:r>
            <a:r>
              <a:rPr dirty="0" lang="en-GB"/>
              <a:t>rauma or other urgent surgical condition</a:t>
            </a:r>
          </a:p>
          <a:p>
            <a:pPr indent="0" marL="0">
              <a:buNone/>
            </a:pPr>
            <a:r>
              <a:rPr dirty="0" lang="en-GB"/>
              <a:t>■ </a:t>
            </a:r>
            <a:r>
              <a:rPr b="1" dirty="0" lang="en-GB"/>
              <a:t>P</a:t>
            </a:r>
            <a:r>
              <a:rPr dirty="0" lang="en-GB"/>
              <a:t>allor (severe)</a:t>
            </a:r>
          </a:p>
          <a:p>
            <a:pPr indent="0" marL="0">
              <a:buNone/>
            </a:pPr>
            <a:r>
              <a:rPr dirty="0" lang="en-GB"/>
              <a:t>■ </a:t>
            </a:r>
            <a:r>
              <a:rPr b="1" dirty="0" lang="en-GB"/>
              <a:t>P</a:t>
            </a:r>
            <a:r>
              <a:rPr dirty="0" lang="en-GB"/>
              <a:t>oisoning (history of)</a:t>
            </a:r>
          </a:p>
          <a:p>
            <a:pPr indent="0" marL="0">
              <a:buNone/>
            </a:pPr>
            <a:r>
              <a:rPr dirty="0" lang="en-GB"/>
              <a:t>■ </a:t>
            </a:r>
            <a:r>
              <a:rPr b="1" dirty="0" lang="en-GB"/>
              <a:t>P</a:t>
            </a:r>
            <a:r>
              <a:rPr dirty="0" lang="en-GB"/>
              <a:t>ain (severe)</a:t>
            </a:r>
          </a:p>
          <a:p>
            <a:pPr indent="0" marL="0">
              <a:buNone/>
            </a:pPr>
            <a:r>
              <a:rPr dirty="0" lang="en-GB"/>
              <a:t>■ </a:t>
            </a:r>
            <a:r>
              <a:rPr b="1" dirty="0" lang="en-GB"/>
              <a:t>R</a:t>
            </a:r>
            <a:r>
              <a:rPr dirty="0" lang="en-GB"/>
              <a:t>espiratory distress</a:t>
            </a:r>
          </a:p>
          <a:p>
            <a:pPr indent="0" marL="0">
              <a:buNone/>
            </a:pPr>
            <a:r>
              <a:rPr dirty="0" lang="en-GB"/>
              <a:t>■ </a:t>
            </a:r>
            <a:r>
              <a:rPr b="1" dirty="0" lang="en-GB"/>
              <a:t>R</a:t>
            </a:r>
            <a:r>
              <a:rPr dirty="0" lang="en-GB"/>
              <a:t>estless, continuously irritable or </a:t>
            </a:r>
            <a:r>
              <a:rPr dirty="0" lang="en-GB" smtClean="0"/>
              <a:t>lethargic</a:t>
            </a:r>
          </a:p>
          <a:p>
            <a:pPr indent="0" marL="0">
              <a:buNone/>
            </a:pPr>
            <a:endParaRPr dirty="0" lang="en-GB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6852"/>
          </a:xfrm>
        </p:spPr>
        <p:txBody>
          <a:bodyPr/>
          <a:p>
            <a:r>
              <a:rPr dirty="0" lang="en-GB" smtClean="0"/>
              <a:t>Cont. </a:t>
            </a:r>
            <a:endParaRPr dirty="0" lang="en-GB"/>
          </a:p>
        </p:txBody>
      </p:sp>
      <p:sp>
        <p:nvSpPr>
          <p:cNvPr id="10486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pPr indent="0" marL="0">
              <a:buNone/>
            </a:pPr>
            <a:r>
              <a:rPr dirty="0" lang="en-GB"/>
              <a:t>■ </a:t>
            </a:r>
            <a:r>
              <a:rPr b="1" dirty="0" lang="en-GB"/>
              <a:t>R</a:t>
            </a:r>
            <a:r>
              <a:rPr dirty="0" lang="en-GB"/>
              <a:t>eferral (urgent)</a:t>
            </a:r>
          </a:p>
          <a:p>
            <a:pPr indent="0" marL="0">
              <a:buNone/>
            </a:pPr>
            <a:r>
              <a:rPr dirty="0" lang="en-GB"/>
              <a:t>■ </a:t>
            </a:r>
            <a:r>
              <a:rPr b="1" dirty="0" lang="en-GB"/>
              <a:t>M</a:t>
            </a:r>
            <a:r>
              <a:rPr dirty="0" lang="en-GB"/>
              <a:t>alnutrition: visible severe wasting</a:t>
            </a:r>
          </a:p>
          <a:p>
            <a:pPr indent="0" marL="0">
              <a:buNone/>
            </a:pPr>
            <a:r>
              <a:rPr dirty="0" lang="en-GB"/>
              <a:t>■ </a:t>
            </a:r>
            <a:r>
              <a:rPr b="1" dirty="0" lang="en-GB"/>
              <a:t>O</a:t>
            </a:r>
            <a:r>
              <a:rPr dirty="0" lang="en-GB"/>
              <a:t>edema of both feet</a:t>
            </a:r>
          </a:p>
          <a:p>
            <a:pPr indent="0" marL="0">
              <a:buNone/>
            </a:pPr>
            <a:r>
              <a:rPr dirty="0" lang="en-GB"/>
              <a:t>■ </a:t>
            </a:r>
            <a:r>
              <a:rPr b="1" dirty="0" lang="en-GB"/>
              <a:t>B</a:t>
            </a:r>
            <a:r>
              <a:rPr dirty="0" lang="en-GB"/>
              <a:t>urns (major)</a:t>
            </a:r>
          </a:p>
          <a:p>
            <a:r>
              <a:rPr dirty="0" lang="en-GB"/>
              <a:t>The above can be remembered from the mnemonic </a:t>
            </a:r>
            <a:r>
              <a:rPr b="1" dirty="0" lang="en-GB"/>
              <a:t>3TPR MOB</a:t>
            </a:r>
            <a:r>
              <a:rPr dirty="0" lang="en-GB"/>
              <a:t>.</a:t>
            </a:r>
          </a:p>
          <a:p>
            <a:r>
              <a:rPr dirty="0" lang="en-GB"/>
              <a:t>These children need prompt assessment (no waiting in the queue) to </a:t>
            </a:r>
            <a:r>
              <a:rPr dirty="0" lang="en-GB" smtClean="0"/>
              <a:t>determine what </a:t>
            </a:r>
            <a:r>
              <a:rPr dirty="0" lang="en-GB"/>
              <a:t>further treatment is needed. Move a child with any priority sign to </a:t>
            </a:r>
            <a:r>
              <a:rPr dirty="0" lang="en-GB" smtClean="0"/>
              <a:t>the front </a:t>
            </a:r>
            <a:r>
              <a:rPr dirty="0" lang="en-GB"/>
              <a:t>of the queue to be assessed next.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9427"/>
          </a:xfrm>
        </p:spPr>
        <p:txBody>
          <a:bodyPr>
            <a:normAutofit fontScale="90000"/>
          </a:bodyPr>
          <a:p>
            <a:r>
              <a:rPr b="1" dirty="0" lang="en-GB" smtClean="0"/>
              <a:t>3. Principles </a:t>
            </a:r>
            <a:r>
              <a:rPr b="1" dirty="0" lang="en-GB"/>
              <a:t>of ETAT+</a:t>
            </a:r>
          </a:p>
        </p:txBody>
      </p:sp>
      <p:sp>
        <p:nvSpPr>
          <p:cNvPr id="1048641" name="Content Placeholder 2"/>
          <p:cNvSpPr>
            <a:spLocks noGrp="1"/>
          </p:cNvSpPr>
          <p:nvPr>
            <p:ph idx="1"/>
          </p:nvPr>
        </p:nvSpPr>
        <p:spPr>
          <a:xfrm>
            <a:off x="708338" y="1287886"/>
            <a:ext cx="10645462" cy="5570113"/>
          </a:xfrm>
        </p:spPr>
        <p:txBody>
          <a:bodyPr>
            <a:normAutofit/>
          </a:bodyPr>
          <a:p>
            <a:pPr indent="-514350" marL="514350">
              <a:buFont typeface="+mj-lt"/>
              <a:buAutoNum type="arabicPeriod"/>
            </a:pPr>
            <a:r>
              <a:rPr dirty="0" sz="3200" lang="en-GB" smtClean="0"/>
              <a:t>The </a:t>
            </a:r>
            <a:r>
              <a:rPr dirty="0" sz="3200" lang="en-GB"/>
              <a:t>ETAT+ programme is about more than identifying and treating sick </a:t>
            </a:r>
            <a:r>
              <a:rPr dirty="0" sz="3200" lang="en-GB" smtClean="0"/>
              <a:t>new-borns </a:t>
            </a:r>
            <a:r>
              <a:rPr dirty="0" sz="3200" lang="en-GB"/>
              <a:t>and </a:t>
            </a:r>
            <a:r>
              <a:rPr dirty="0" sz="3200" lang="en-GB" smtClean="0"/>
              <a:t>children.</a:t>
            </a:r>
          </a:p>
          <a:p>
            <a:pPr indent="-514350" marL="514350">
              <a:buFont typeface="+mj-lt"/>
              <a:buAutoNum type="arabicPeriod"/>
            </a:pPr>
            <a:r>
              <a:rPr dirty="0" sz="3200" lang="en-GB" smtClean="0"/>
              <a:t>ETAT+ Requires total collaboration of health workers, care givers and the sick child by recognizing and utilizing available limited resources</a:t>
            </a:r>
          </a:p>
          <a:p>
            <a:pPr indent="-514350" marL="514350">
              <a:buFont typeface="+mj-lt"/>
              <a:buAutoNum type="arabicPeriod"/>
            </a:pPr>
            <a:r>
              <a:rPr dirty="0" sz="3200" lang="en-GB" smtClean="0"/>
              <a:t>ETAT</a:t>
            </a:r>
            <a:r>
              <a:rPr dirty="0" sz="3200" lang="en-GB"/>
              <a:t>+ programme gives a structure for a rapid and </a:t>
            </a:r>
            <a:r>
              <a:rPr dirty="0" sz="3200" lang="en-GB" smtClean="0"/>
              <a:t>comprehensive approach </a:t>
            </a:r>
            <a:r>
              <a:rPr dirty="0" sz="3200" lang="en-GB"/>
              <a:t>to initial assessment and intervention based on the acronym “</a:t>
            </a:r>
            <a:r>
              <a:rPr dirty="0" sz="3200" lang="en-GB" smtClean="0"/>
              <a:t>ABCD”</a:t>
            </a:r>
            <a:endParaRPr dirty="0" sz="3200"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itle 1"/>
          <p:cNvSpPr>
            <a:spLocks noGrp="1"/>
          </p:cNvSpPr>
          <p:nvPr>
            <p:ph type="title"/>
          </p:nvPr>
        </p:nvSpPr>
        <p:spPr>
          <a:xfrm>
            <a:off x="746975" y="0"/>
            <a:ext cx="10606825" cy="953038"/>
          </a:xfrm>
        </p:spPr>
        <p:txBody>
          <a:bodyPr>
            <a:normAutofit/>
          </a:bodyPr>
          <a:p>
            <a:r>
              <a:rPr dirty="0" lang="en-GB" smtClean="0">
                <a:solidFill>
                  <a:schemeClr val="accent6"/>
                </a:solidFill>
              </a:rPr>
              <a:t>1. </a:t>
            </a:r>
            <a:r>
              <a:rPr b="1" dirty="0" sz="3600" lang="en-GB" smtClean="0">
                <a:solidFill>
                  <a:schemeClr val="accent6"/>
                </a:solidFill>
              </a:rPr>
              <a:t>POISONING IN CHILDREN </a:t>
            </a:r>
            <a:endParaRPr b="1" dirty="0" sz="3600" lang="en-GB">
              <a:solidFill>
                <a:schemeClr val="accent6"/>
              </a:solidFill>
            </a:endParaRPr>
          </a:p>
        </p:txBody>
      </p:sp>
      <p:sp>
        <p:nvSpPr>
          <p:cNvPr id="1048607" name="Content Placeholder 2"/>
          <p:cNvSpPr>
            <a:spLocks noGrp="1"/>
          </p:cNvSpPr>
          <p:nvPr>
            <p:ph idx="1"/>
          </p:nvPr>
        </p:nvSpPr>
        <p:spPr>
          <a:xfrm>
            <a:off x="746975" y="862884"/>
            <a:ext cx="10606825" cy="5995115"/>
          </a:xfrm>
        </p:spPr>
        <p:txBody>
          <a:bodyPr/>
          <a:p>
            <a:r>
              <a:rPr b="1" dirty="0" lang="en-US" u="sng" smtClean="0"/>
              <a:t>Definition</a:t>
            </a:r>
          </a:p>
          <a:p>
            <a:r>
              <a:rPr dirty="0" lang="en-US" smtClean="0"/>
              <a:t>A </a:t>
            </a:r>
            <a:r>
              <a:rPr dirty="0" lang="en-US"/>
              <a:t>poison is any substance that harms the body and interferes with the body’s normal functioning. </a:t>
            </a:r>
            <a:endParaRPr dirty="0" lang="en-US" smtClean="0"/>
          </a:p>
          <a:p>
            <a:r>
              <a:rPr dirty="0" lang="en-US"/>
              <a:t>P</a:t>
            </a:r>
            <a:r>
              <a:rPr dirty="0" lang="en-US" smtClean="0"/>
              <a:t>oisoning </a:t>
            </a:r>
            <a:r>
              <a:rPr dirty="0" lang="en-US"/>
              <a:t>can occur through poison </a:t>
            </a:r>
            <a:r>
              <a:rPr dirty="0" lang="en-US" smtClean="0"/>
              <a:t>ingestion like paraffin, </a:t>
            </a:r>
            <a:r>
              <a:rPr dirty="0" lang="en-US" err="1" smtClean="0"/>
              <a:t>paracetamol</a:t>
            </a:r>
            <a:r>
              <a:rPr dirty="0" lang="en-US" smtClean="0"/>
              <a:t> alcohol, OPP), insecticides;  inhalation of carbon monoxide organophosphate (OPP)poison; </a:t>
            </a:r>
            <a:r>
              <a:rPr dirty="0" lang="en-US"/>
              <a:t>skin exposure, eye contact, or any other mode that causes adverse effects</a:t>
            </a:r>
            <a:r>
              <a:rPr dirty="0" lang="en-US" smtClean="0"/>
              <a:t>.</a:t>
            </a:r>
          </a:p>
          <a:p>
            <a:r>
              <a:rPr dirty="0" lang="en-US" smtClean="0"/>
              <a:t> </a:t>
            </a:r>
            <a:r>
              <a:rPr dirty="0" lang="en-US"/>
              <a:t>Ingestion accounts for the majority of poisonings. </a:t>
            </a:r>
            <a:endParaRPr dirty="0" lang="en-US" smtClean="0"/>
          </a:p>
          <a:p>
            <a:r>
              <a:rPr dirty="0" lang="en-US" smtClean="0"/>
              <a:t>N/B Pathophysiology will depend of the type of poison and the site of entry in the body</a:t>
            </a:r>
            <a:endParaRPr dirty="0" lang="en-GB"/>
          </a:p>
          <a:p>
            <a:endParaRPr dirty="0" lang="en-GB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1195"/>
          </a:xfrm>
        </p:spPr>
        <p:txBody>
          <a:bodyPr>
            <a:normAutofit fontScale="90000"/>
          </a:bodyPr>
          <a:p>
            <a:r>
              <a:rPr dirty="0" lang="en-GB" smtClean="0"/>
              <a:t/>
            </a:r>
            <a:br>
              <a:rPr dirty="0" lang="en-GB" smtClean="0"/>
            </a:br>
            <a:r>
              <a:rPr b="1" dirty="0" lang="en-GB" smtClean="0"/>
              <a:t>FOUR APPROACHES OF ETAT+</a:t>
            </a:r>
            <a:r>
              <a:rPr dirty="0" lang="en-GB"/>
              <a:t/>
            </a:r>
            <a:br>
              <a:rPr dirty="0" lang="en-GB"/>
            </a:br>
            <a:endParaRPr dirty="0" lang="en-GB"/>
          </a:p>
        </p:txBody>
      </p:sp>
      <p:sp>
        <p:nvSpPr>
          <p:cNvPr id="1048643" name="Content Placeholder 2"/>
          <p:cNvSpPr>
            <a:spLocks noGrp="1"/>
          </p:cNvSpPr>
          <p:nvPr>
            <p:ph idx="1"/>
          </p:nvPr>
        </p:nvSpPr>
        <p:spPr>
          <a:xfrm>
            <a:off x="838200" y="1036320"/>
            <a:ext cx="10515600" cy="5140643"/>
          </a:xfrm>
        </p:spPr>
        <p:txBody>
          <a:bodyPr/>
          <a:p>
            <a:pPr indent="0" marL="0">
              <a:buNone/>
            </a:pPr>
            <a:endParaRPr dirty="0" lang="en-GB" smtClean="0"/>
          </a:p>
          <a:p>
            <a:pPr indent="0" marL="0">
              <a:buNone/>
            </a:pPr>
            <a:r>
              <a:rPr dirty="0" lang="en-GB" err="1" smtClean="0"/>
              <a:t>i</a:t>
            </a:r>
            <a:r>
              <a:rPr dirty="0" lang="en-GB"/>
              <a:t>. </a:t>
            </a:r>
            <a:r>
              <a:rPr dirty="0" sz="3600" lang="en-GB"/>
              <a:t>The </a:t>
            </a:r>
            <a:r>
              <a:rPr dirty="0" sz="3600" lang="en-GB" smtClean="0"/>
              <a:t>ABC </a:t>
            </a:r>
            <a:r>
              <a:rPr dirty="0" sz="3600" lang="en-GB"/>
              <a:t>approach to triage.</a:t>
            </a:r>
          </a:p>
          <a:p>
            <a:pPr indent="0" marL="0">
              <a:buNone/>
            </a:pPr>
            <a:r>
              <a:rPr dirty="0" sz="3600" lang="en-GB"/>
              <a:t>ii. The ABC approach to basic life support (BLS) of a collapsed infant or child.</a:t>
            </a:r>
          </a:p>
          <a:p>
            <a:pPr indent="0" marL="0">
              <a:buNone/>
            </a:pPr>
            <a:r>
              <a:rPr dirty="0" sz="3600" lang="en-GB"/>
              <a:t>iii. The ABCD approach to provision of emergency care when there are signs of life in </a:t>
            </a:r>
            <a:r>
              <a:rPr dirty="0" sz="3600" lang="en-GB" smtClean="0"/>
              <a:t>a neonate</a:t>
            </a:r>
            <a:r>
              <a:rPr dirty="0" sz="3600" lang="en-GB"/>
              <a:t>, infant or child.</a:t>
            </a:r>
          </a:p>
          <a:p>
            <a:pPr indent="0" marL="0">
              <a:buNone/>
            </a:pPr>
            <a:r>
              <a:rPr dirty="0" sz="3600" lang="en-GB"/>
              <a:t>iv. The ABC approach for </a:t>
            </a:r>
            <a:r>
              <a:rPr dirty="0" sz="3600" lang="en-GB" smtClean="0"/>
              <a:t>new-born </a:t>
            </a:r>
            <a:r>
              <a:rPr dirty="0" sz="3600" lang="en-GB"/>
              <a:t>resuscitation.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Title 1"/>
          <p:cNvSpPr>
            <a:spLocks noGrp="1"/>
          </p:cNvSpPr>
          <p:nvPr>
            <p:ph type="title"/>
          </p:nvPr>
        </p:nvSpPr>
        <p:spPr>
          <a:xfrm>
            <a:off x="746760" y="0"/>
            <a:ext cx="10607040" cy="1021081"/>
          </a:xfrm>
        </p:spPr>
        <p:txBody>
          <a:bodyPr>
            <a:normAutofit/>
          </a:bodyPr>
          <a:p>
            <a:r>
              <a:rPr b="1" dirty="0" sz="3600" lang="en-GB" smtClean="0"/>
              <a:t>PROCESS OF TRIAGING OF SICK CHILDREN </a:t>
            </a:r>
            <a:endParaRPr b="1" dirty="0" sz="3600" lang="en-GB"/>
          </a:p>
        </p:txBody>
      </p:sp>
      <p:pic>
        <p:nvPicPr>
          <p:cNvPr id="2097153" name="Content Placeholder 3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270760" y="853554"/>
            <a:ext cx="8427720" cy="5513989"/>
          </a:xfrm>
          <a:prstGeom prst="rect"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Title 1"/>
          <p:cNvSpPr>
            <a:spLocks noGrp="1"/>
          </p:cNvSpPr>
          <p:nvPr>
            <p:ph type="title"/>
          </p:nvPr>
        </p:nvSpPr>
        <p:spPr>
          <a:xfrm>
            <a:off x="953037" y="90152"/>
            <a:ext cx="10400762" cy="463640"/>
          </a:xfrm>
        </p:spPr>
        <p:txBody>
          <a:bodyPr>
            <a:normAutofit fontScale="90000"/>
          </a:bodyPr>
          <a:p>
            <a:r>
              <a:rPr dirty="0" lang="en-GB" smtClean="0"/>
              <a:t>CONT.</a:t>
            </a:r>
            <a:endParaRPr dirty="0" lang="en-GB"/>
          </a:p>
        </p:txBody>
      </p:sp>
      <p:pic>
        <p:nvPicPr>
          <p:cNvPr id="2097154" name="Content Placeholder 3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377914" y="914400"/>
            <a:ext cx="8851416" cy="5791200"/>
          </a:xfrm>
          <a:prstGeom prst="rect"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Title 1"/>
          <p:cNvSpPr>
            <a:spLocks noGrp="1"/>
          </p:cNvSpPr>
          <p:nvPr>
            <p:ph type="title"/>
          </p:nvPr>
        </p:nvSpPr>
        <p:spPr>
          <a:xfrm>
            <a:off x="838200" y="141668"/>
            <a:ext cx="10515600" cy="513652"/>
          </a:xfrm>
        </p:spPr>
        <p:txBody>
          <a:bodyPr>
            <a:normAutofit fontScale="90000"/>
          </a:bodyPr>
          <a:p>
            <a:r>
              <a:rPr b="1" dirty="0" sz="2000" lang="en-GB" smtClean="0">
                <a:solidFill>
                  <a:srgbClr val="7030A0"/>
                </a:solidFill>
              </a:rPr>
              <a:t>ASSESSMENT AND TREATMENT OF THE INFANT/CHILD WITH SIGNS OF LIFE (NON-COLLAPSED  </a:t>
            </a:r>
            <a:r>
              <a:rPr b="1" dirty="0" sz="2000" lang="en-GB" smtClean="0">
                <a:solidFill>
                  <a:srgbClr val="7030A0"/>
                </a:solidFill>
              </a:rPr>
              <a:t>CHILD)</a:t>
            </a:r>
            <a:endParaRPr b="1" dirty="0" sz="2000" lang="en-GB">
              <a:solidFill>
                <a:srgbClr val="7030A0"/>
              </a:solidFill>
            </a:endParaRPr>
          </a:p>
        </p:txBody>
      </p:sp>
      <p:sp>
        <p:nvSpPr>
          <p:cNvPr id="1048647" name="Content Placeholder 2"/>
          <p:cNvSpPr>
            <a:spLocks noGrp="1"/>
          </p:cNvSpPr>
          <p:nvPr>
            <p:ph idx="1"/>
          </p:nvPr>
        </p:nvSpPr>
        <p:spPr>
          <a:xfrm>
            <a:off x="838200" y="777240"/>
            <a:ext cx="10652760" cy="6080760"/>
          </a:xfrm>
        </p:spPr>
        <p:txBody>
          <a:bodyPr/>
          <a:p>
            <a:r>
              <a:rPr dirty="0" i="1" lang="en-GB" u="sng" smtClean="0"/>
              <a:t>Welcome to this interesting section!</a:t>
            </a:r>
          </a:p>
          <a:p>
            <a:r>
              <a:rPr dirty="0" lang="en-GB"/>
              <a:t>Before we start using the ABCD approach in these children, however, we need to check:</a:t>
            </a:r>
          </a:p>
          <a:p>
            <a:pPr indent="0" marL="0">
              <a:buNone/>
            </a:pPr>
            <a:r>
              <a:rPr dirty="0" lang="en-GB" err="1"/>
              <a:t>i</a:t>
            </a:r>
            <a:r>
              <a:rPr dirty="0" lang="en-GB"/>
              <a:t>. Are we prepared to provide emergency care – always check where you are </a:t>
            </a:r>
            <a:r>
              <a:rPr dirty="0" lang="en-GB" smtClean="0"/>
              <a:t>working that </a:t>
            </a:r>
            <a:r>
              <a:rPr dirty="0" lang="en-GB"/>
              <a:t>the right equipment and resources are available</a:t>
            </a:r>
          </a:p>
          <a:p>
            <a:pPr indent="0" marL="0">
              <a:buNone/>
            </a:pPr>
            <a:r>
              <a:rPr dirty="0" lang="en-GB"/>
              <a:t>ii. Has the child collapsed or are there clear signs of life – you may need to observe </a:t>
            </a:r>
            <a:r>
              <a:rPr dirty="0" lang="en-GB" smtClean="0"/>
              <a:t>and stimulate </a:t>
            </a:r>
            <a:r>
              <a:rPr dirty="0" lang="en-GB"/>
              <a:t>to check for clear signs of life</a:t>
            </a:r>
          </a:p>
          <a:p>
            <a:pPr indent="0" marL="0">
              <a:buNone/>
            </a:pPr>
            <a:r>
              <a:rPr dirty="0" lang="en-GB"/>
              <a:t>iii. Do you need help?</a:t>
            </a:r>
          </a:p>
          <a:p>
            <a:pPr indent="0" marL="0">
              <a:buNone/>
            </a:pPr>
            <a:r>
              <a:rPr dirty="0" lang="en-GB"/>
              <a:t>iv. Have you considered your safety and that of the child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Title 1"/>
          <p:cNvSpPr>
            <a:spLocks noGrp="1"/>
          </p:cNvSpPr>
          <p:nvPr>
            <p:ph type="title"/>
          </p:nvPr>
        </p:nvSpPr>
        <p:spPr>
          <a:xfrm>
            <a:off x="685800" y="365125"/>
            <a:ext cx="10668000" cy="640715"/>
          </a:xfrm>
        </p:spPr>
        <p:txBody>
          <a:bodyPr>
            <a:normAutofit fontScale="90000"/>
          </a:bodyPr>
          <a:p>
            <a:r>
              <a:rPr b="1" dirty="0" lang="en-GB"/>
              <a:t>Signs that point to Airway Problems</a:t>
            </a:r>
          </a:p>
        </p:txBody>
      </p:sp>
      <p:sp>
        <p:nvSpPr>
          <p:cNvPr id="1048649" name="Content Placeholder 2"/>
          <p:cNvSpPr>
            <a:spLocks noGrp="1"/>
          </p:cNvSpPr>
          <p:nvPr>
            <p:ph idx="1"/>
          </p:nvPr>
        </p:nvSpPr>
        <p:spPr>
          <a:xfrm>
            <a:off x="685800" y="1005840"/>
            <a:ext cx="10668000" cy="5852160"/>
          </a:xfrm>
        </p:spPr>
        <p:txBody>
          <a:bodyPr>
            <a:normAutofit/>
          </a:bodyPr>
          <a:p>
            <a:r>
              <a:rPr b="1" dirty="0" lang="en-GB" u="sng" smtClean="0"/>
              <a:t>FIRST LETTER A- AIRWAY (We have two signs to look for airway problem)</a:t>
            </a:r>
          </a:p>
          <a:p>
            <a:r>
              <a:rPr b="1" dirty="0" lang="en-GB" smtClean="0"/>
              <a:t>1. Noisy </a:t>
            </a:r>
            <a:r>
              <a:rPr b="1" dirty="0" lang="en-GB"/>
              <a:t>breathing. </a:t>
            </a:r>
            <a:r>
              <a:rPr dirty="0" lang="en-GB"/>
              <a:t>Assessment of the airway should therefore involve listening </a:t>
            </a:r>
            <a:r>
              <a:rPr dirty="0" lang="en-GB" smtClean="0"/>
              <a:t>to sounds </a:t>
            </a:r>
            <a:r>
              <a:rPr dirty="0" lang="en-GB"/>
              <a:t>such as stridor and/or bubbling/crackling (gargling) sounds (sounds of </a:t>
            </a:r>
            <a:r>
              <a:rPr dirty="0" lang="en-GB" smtClean="0"/>
              <a:t>excessive secretions </a:t>
            </a:r>
            <a:r>
              <a:rPr dirty="0" lang="en-GB"/>
              <a:t>at the back of the throat). Remember this should not take more than 10 seconds.</a:t>
            </a:r>
          </a:p>
          <a:p>
            <a:r>
              <a:rPr dirty="0" lang="en-GB"/>
              <a:t>In the child who is alert and sitting with the carer then to check the airway simply stand </a:t>
            </a:r>
            <a:r>
              <a:rPr dirty="0" lang="en-GB" smtClean="0"/>
              <a:t>with your </a:t>
            </a:r>
            <a:r>
              <a:rPr dirty="0" lang="en-GB"/>
              <a:t>head close to the child's and listen carefully – do not try to force the mouth open to </a:t>
            </a:r>
            <a:r>
              <a:rPr dirty="0" lang="en-GB" smtClean="0"/>
              <a:t>look inside</a:t>
            </a:r>
            <a:r>
              <a:rPr dirty="0" lang="en-GB"/>
              <a:t>. </a:t>
            </a:r>
            <a:endParaRPr dirty="0" lang="en-GB" smtClean="0"/>
          </a:p>
          <a:p>
            <a:r>
              <a:rPr dirty="0" lang="en-GB" smtClean="0"/>
              <a:t>If </a:t>
            </a:r>
            <a:r>
              <a:rPr dirty="0" lang="en-GB"/>
              <a:t>there is severe stridor or sounds of obstruction you may need to call for expert help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3075"/>
          </a:xfrm>
        </p:spPr>
        <p:txBody>
          <a:bodyPr>
            <a:normAutofit fontScale="90000"/>
          </a:bodyPr>
          <a:p>
            <a:r>
              <a:rPr b="1" dirty="0" lang="en-GB" smtClean="0"/>
              <a:t>CONT. </a:t>
            </a:r>
            <a:endParaRPr b="1" dirty="0" lang="en-GB"/>
          </a:p>
        </p:txBody>
      </p:sp>
      <p:sp>
        <p:nvSpPr>
          <p:cNvPr id="1048651" name="Content Placeholder 2"/>
          <p:cNvSpPr>
            <a:spLocks noGrp="1"/>
          </p:cNvSpPr>
          <p:nvPr>
            <p:ph idx="1"/>
          </p:nvPr>
        </p:nvSpPr>
        <p:spPr>
          <a:xfrm>
            <a:off x="838200" y="960120"/>
            <a:ext cx="10515600" cy="5791200"/>
          </a:xfrm>
        </p:spPr>
        <p:txBody>
          <a:bodyPr>
            <a:normAutofit fontScale="96429" lnSpcReduction="20000"/>
          </a:bodyPr>
          <a:p>
            <a:r>
              <a:rPr b="1" dirty="0" lang="en-GB" smtClean="0"/>
              <a:t>2. unresponsive  Child or </a:t>
            </a:r>
            <a:r>
              <a:rPr b="1" dirty="0" lang="en-GB"/>
              <a:t>has reduced level of consciousness </a:t>
            </a:r>
            <a:r>
              <a:rPr dirty="0" lang="en-GB"/>
              <a:t>should be placed on </a:t>
            </a:r>
            <a:r>
              <a:rPr dirty="0" lang="en-GB" smtClean="0"/>
              <a:t>a resuscitation </a:t>
            </a:r>
            <a:r>
              <a:rPr dirty="0" lang="en-GB"/>
              <a:t>table/couch for further assessment and treatment. </a:t>
            </a:r>
            <a:endParaRPr dirty="0" lang="en-GB" smtClean="0"/>
          </a:p>
          <a:p>
            <a:r>
              <a:rPr dirty="0" lang="en-GB" smtClean="0"/>
              <a:t>The </a:t>
            </a:r>
            <a:r>
              <a:rPr dirty="0" lang="en-GB"/>
              <a:t>mouth should be </a:t>
            </a:r>
            <a:r>
              <a:rPr dirty="0" lang="en-GB" smtClean="0"/>
              <a:t>opened gently </a:t>
            </a:r>
            <a:r>
              <a:rPr dirty="0" lang="en-GB"/>
              <a:t>and examined for the presence of secretions or foreign body. </a:t>
            </a:r>
            <a:endParaRPr dirty="0" lang="en-GB" smtClean="0"/>
          </a:p>
          <a:p>
            <a:r>
              <a:rPr dirty="0" lang="en-GB" smtClean="0"/>
              <a:t>Presence </a:t>
            </a:r>
            <a:r>
              <a:rPr dirty="0" lang="en-GB"/>
              <a:t>of these </a:t>
            </a:r>
            <a:r>
              <a:rPr dirty="0" lang="en-GB" smtClean="0"/>
              <a:t>signs requires </a:t>
            </a:r>
            <a:r>
              <a:rPr dirty="0" lang="en-GB"/>
              <a:t>urgent intervention to clear the </a:t>
            </a:r>
            <a:r>
              <a:rPr dirty="0" lang="en-GB" smtClean="0"/>
              <a:t>airway.</a:t>
            </a:r>
          </a:p>
          <a:p>
            <a:r>
              <a:rPr dirty="0" lang="en-GB" smtClean="0"/>
              <a:t>The </a:t>
            </a:r>
            <a:r>
              <a:rPr dirty="0" lang="en-GB"/>
              <a:t>airway may also need to be </a:t>
            </a:r>
            <a:r>
              <a:rPr dirty="0" lang="en-GB" smtClean="0"/>
              <a:t>positioned either </a:t>
            </a:r>
            <a:r>
              <a:rPr dirty="0" lang="en-GB"/>
              <a:t>in a neutral (infants below one year) or sniffing (children above one year) position </a:t>
            </a:r>
            <a:r>
              <a:rPr dirty="0" lang="en-GB" smtClean="0"/>
              <a:t>to make sure it </a:t>
            </a:r>
            <a:r>
              <a:rPr dirty="0" lang="en-GB"/>
              <a:t>remains clear.</a:t>
            </a:r>
          </a:p>
          <a:p>
            <a:r>
              <a:rPr dirty="0" lang="en-GB"/>
              <a:t>Additionally, the maintenance of the airway may involve the use of the </a:t>
            </a:r>
            <a:r>
              <a:rPr dirty="0" lang="en-GB" err="1"/>
              <a:t>oropharyngeal</a:t>
            </a:r>
            <a:r>
              <a:rPr dirty="0" lang="en-GB"/>
              <a:t> (</a:t>
            </a:r>
            <a:r>
              <a:rPr dirty="0" lang="en-GB" err="1" smtClean="0"/>
              <a:t>Guedel</a:t>
            </a:r>
            <a:r>
              <a:rPr dirty="0" lang="en-GB" smtClean="0"/>
              <a:t>) Airways </a:t>
            </a:r>
            <a:r>
              <a:rPr dirty="0" lang="en-GB"/>
              <a:t>that prevent the tongue from falling back and obstructing the airway in </a:t>
            </a:r>
            <a:r>
              <a:rPr dirty="0" lang="en-GB" smtClean="0"/>
              <a:t>the unconscious </a:t>
            </a:r>
            <a:r>
              <a:rPr dirty="0" lang="en-GB"/>
              <a:t>child.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/>
          </a:bodyPr>
          <a:p>
            <a:r>
              <a:rPr b="1" dirty="0" sz="3600" lang="en-GB">
                <a:solidFill>
                  <a:schemeClr val="accent1"/>
                </a:solidFill>
              </a:rPr>
              <a:t>2. Signs that point to Inadequate Breathing</a:t>
            </a:r>
          </a:p>
        </p:txBody>
      </p:sp>
      <p:sp>
        <p:nvSpPr>
          <p:cNvPr id="1048653" name="Content Placeholder 2"/>
          <p:cNvSpPr>
            <a:spLocks noGrp="1"/>
          </p:cNvSpPr>
          <p:nvPr>
            <p:ph idx="1"/>
          </p:nvPr>
        </p:nvSpPr>
        <p:spPr>
          <a:xfrm>
            <a:off x="838200" y="1203960"/>
            <a:ext cx="10515600" cy="5654040"/>
          </a:xfrm>
        </p:spPr>
        <p:txBody>
          <a:bodyPr>
            <a:normAutofit fontScale="82143" lnSpcReduction="20000"/>
          </a:bodyPr>
          <a:p>
            <a:r>
              <a:rPr b="1" dirty="0" lang="en-GB" u="sng" smtClean="0"/>
              <a:t>These include:- </a:t>
            </a:r>
          </a:p>
          <a:p>
            <a:r>
              <a:rPr dirty="0" lang="en-GB" smtClean="0"/>
              <a:t>Central Cyanosis and  </a:t>
            </a:r>
            <a:r>
              <a:rPr dirty="0" lang="en-GB"/>
              <a:t>Respiratory rate:</a:t>
            </a:r>
          </a:p>
          <a:p>
            <a:r>
              <a:rPr dirty="0" lang="en-GB"/>
              <a:t>– Very Fast or Very Slow Respiratory rates for age</a:t>
            </a:r>
          </a:p>
          <a:p>
            <a:r>
              <a:rPr dirty="0" lang="en-GB" smtClean="0"/>
              <a:t> </a:t>
            </a:r>
            <a:r>
              <a:rPr b="1" dirty="0" lang="en-GB" u="sng"/>
              <a:t>Increased respiratory Effort</a:t>
            </a:r>
          </a:p>
          <a:p>
            <a:r>
              <a:rPr dirty="0" lang="en-GB"/>
              <a:t>– Grunting?</a:t>
            </a:r>
          </a:p>
          <a:p>
            <a:r>
              <a:rPr dirty="0" lang="en-GB"/>
              <a:t>– Head nodding / bobbing?</a:t>
            </a:r>
          </a:p>
          <a:p>
            <a:r>
              <a:rPr dirty="0" lang="en-GB"/>
              <a:t>– Lower chest wall </a:t>
            </a:r>
            <a:r>
              <a:rPr dirty="0" lang="en-GB" err="1"/>
              <a:t>indrawing</a:t>
            </a:r>
            <a:r>
              <a:rPr dirty="0" lang="en-GB"/>
              <a:t>?</a:t>
            </a:r>
          </a:p>
          <a:p>
            <a:r>
              <a:rPr dirty="0" lang="en-GB"/>
              <a:t>– Deep / acidotic breathing?</a:t>
            </a:r>
          </a:p>
          <a:p>
            <a:r>
              <a:rPr dirty="0" lang="en-GB"/>
              <a:t>– Symmetrical movement</a:t>
            </a:r>
            <a:r>
              <a:rPr dirty="0" lang="en-GB" smtClean="0"/>
              <a:t>?</a:t>
            </a:r>
          </a:p>
          <a:p>
            <a:r>
              <a:rPr dirty="0" lang="en-GB" smtClean="0"/>
              <a:t> </a:t>
            </a:r>
            <a:r>
              <a:rPr b="1" dirty="0" lang="en-GB" u="sng"/>
              <a:t>Wheezing or crackles</a:t>
            </a:r>
          </a:p>
          <a:p>
            <a:r>
              <a:rPr dirty="0" lang="en-GB"/>
              <a:t>– Oxygen Saturation Pulse </a:t>
            </a:r>
            <a:r>
              <a:rPr dirty="0" lang="en-GB" err="1"/>
              <a:t>oximetry</a:t>
            </a:r>
            <a:r>
              <a:rPr dirty="0" lang="en-GB"/>
              <a:t> reading of &lt; 90%</a:t>
            </a:r>
          </a:p>
          <a:p>
            <a:r>
              <a:rPr dirty="0" lang="en-GB"/>
              <a:t>Amongst these, some signs indicate severe respiratory distress and may be signs of </a:t>
            </a:r>
            <a:r>
              <a:rPr dirty="0" lang="en-GB" smtClean="0"/>
              <a:t>impending respiratory </a:t>
            </a:r>
            <a:r>
              <a:rPr dirty="0" lang="en-GB"/>
              <a:t>failure. These include </a:t>
            </a:r>
            <a:r>
              <a:rPr dirty="0" i="1" lang="en-GB"/>
              <a:t>central cyanosis</a:t>
            </a:r>
            <a:r>
              <a:rPr dirty="0" lang="en-GB"/>
              <a:t>, </a:t>
            </a:r>
            <a:r>
              <a:rPr dirty="0" i="1" lang="en-GB"/>
              <a:t>deep acidotic breathing, grunting and </a:t>
            </a:r>
            <a:r>
              <a:rPr dirty="0" i="1" lang="en-GB" smtClean="0"/>
              <a:t>head nodding</a:t>
            </a:r>
            <a:r>
              <a:rPr dirty="0" i="1" lang="en-GB"/>
              <a:t>.</a:t>
            </a:r>
            <a:endParaRPr dirty="0" lang="en-GB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0235"/>
          </a:xfrm>
        </p:spPr>
        <p:txBody>
          <a:bodyPr>
            <a:normAutofit fontScale="90000"/>
          </a:bodyPr>
          <a:p>
            <a:r>
              <a:rPr dirty="0" lang="en-GB" smtClean="0"/>
              <a:t>Cont. </a:t>
            </a:r>
            <a:endParaRPr dirty="0" lang="en-GB"/>
          </a:p>
        </p:txBody>
      </p:sp>
      <p:sp>
        <p:nvSpPr>
          <p:cNvPr id="1048655" name="Content Placeholder 2"/>
          <p:cNvSpPr>
            <a:spLocks noGrp="1"/>
          </p:cNvSpPr>
          <p:nvPr>
            <p:ph idx="1"/>
          </p:nvPr>
        </p:nvSpPr>
        <p:spPr>
          <a:xfrm>
            <a:off x="838200" y="1127760"/>
            <a:ext cx="10515600" cy="5730240"/>
          </a:xfrm>
        </p:spPr>
        <p:txBody>
          <a:bodyPr>
            <a:normAutofit/>
          </a:bodyPr>
          <a:p>
            <a:r>
              <a:rPr dirty="0" lang="en-GB"/>
              <a:t>Presence of one or a combination of any of these signs indicates that the child may </a:t>
            </a:r>
            <a:r>
              <a:rPr dirty="0" lang="en-GB" smtClean="0"/>
              <a:t>be </a:t>
            </a:r>
            <a:r>
              <a:rPr dirty="0" i="1" lang="en-GB" smtClean="0"/>
              <a:t>hypoxemic </a:t>
            </a:r>
            <a:r>
              <a:rPr dirty="0" lang="en-GB"/>
              <a:t>and therefore needs treatment with oxygen. </a:t>
            </a:r>
            <a:endParaRPr dirty="0" lang="en-GB" smtClean="0"/>
          </a:p>
          <a:p>
            <a:r>
              <a:rPr dirty="0" lang="en-GB" smtClean="0"/>
              <a:t>Using </a:t>
            </a:r>
            <a:r>
              <a:rPr dirty="0" lang="en-GB"/>
              <a:t>pulse </a:t>
            </a:r>
            <a:r>
              <a:rPr dirty="0" lang="en-GB" err="1"/>
              <a:t>oximetry</a:t>
            </a:r>
            <a:r>
              <a:rPr dirty="0" lang="en-GB"/>
              <a:t> will </a:t>
            </a:r>
            <a:r>
              <a:rPr dirty="0" lang="en-GB" smtClean="0"/>
              <a:t>actually allow </a:t>
            </a:r>
            <a:r>
              <a:rPr dirty="0" lang="en-GB"/>
              <a:t>you to measure the blood oxygen saturation and is the best way to make decisions </a:t>
            </a:r>
            <a:r>
              <a:rPr dirty="0" lang="en-GB" smtClean="0"/>
              <a:t>on using </a:t>
            </a:r>
            <a:r>
              <a:rPr dirty="0" lang="en-GB"/>
              <a:t>oxygen as well as monitor whether the treatment is effective.</a:t>
            </a:r>
          </a:p>
          <a:p>
            <a:r>
              <a:rPr dirty="0" lang="en-GB"/>
              <a:t>Immediate bronchodilator therapy may also be required when wheezing is noted when it </a:t>
            </a:r>
            <a:r>
              <a:rPr dirty="0" lang="en-GB" smtClean="0"/>
              <a:t>is accompanied </a:t>
            </a:r>
            <a:r>
              <a:rPr dirty="0" lang="en-GB"/>
              <a:t>by respiratory distress.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Title 1"/>
          <p:cNvSpPr>
            <a:spLocks noGrp="1"/>
          </p:cNvSpPr>
          <p:nvPr>
            <p:ph type="title"/>
          </p:nvPr>
        </p:nvSpPr>
        <p:spPr>
          <a:xfrm>
            <a:off x="734096" y="141668"/>
            <a:ext cx="10619704" cy="489397"/>
          </a:xfrm>
        </p:spPr>
        <p:txBody>
          <a:bodyPr>
            <a:normAutofit fontScale="90000"/>
          </a:bodyPr>
          <a:p>
            <a:r>
              <a:rPr dirty="0" lang="en-GB" smtClean="0"/>
              <a:t/>
            </a:r>
            <a:br>
              <a:rPr dirty="0" lang="en-GB" smtClean="0"/>
            </a:br>
            <a:r>
              <a:rPr b="1" dirty="0" lang="en-GB" smtClean="0">
                <a:solidFill>
                  <a:schemeClr val="accent1"/>
                </a:solidFill>
              </a:rPr>
              <a:t>3. Signs </a:t>
            </a:r>
            <a:r>
              <a:rPr b="1" dirty="0" lang="en-GB">
                <a:solidFill>
                  <a:schemeClr val="accent1"/>
                </a:solidFill>
              </a:rPr>
              <a:t>of Inadequate Circulation:</a:t>
            </a:r>
            <a:r>
              <a:rPr dirty="0" lang="en-GB"/>
              <a:t/>
            </a:r>
            <a:br>
              <a:rPr dirty="0" lang="en-GB"/>
            </a:br>
            <a:endParaRPr dirty="0" lang="en-GB"/>
          </a:p>
        </p:txBody>
      </p:sp>
      <p:sp>
        <p:nvSpPr>
          <p:cNvPr id="1048657" name="Content Placeholder 2"/>
          <p:cNvSpPr>
            <a:spLocks noGrp="1"/>
          </p:cNvSpPr>
          <p:nvPr>
            <p:ph idx="1"/>
          </p:nvPr>
        </p:nvSpPr>
        <p:spPr>
          <a:xfrm>
            <a:off x="734096" y="875764"/>
            <a:ext cx="10619704" cy="5982236"/>
          </a:xfrm>
        </p:spPr>
        <p:txBody>
          <a:bodyPr>
            <a:normAutofit fontScale="92857" lnSpcReduction="10000"/>
          </a:bodyPr>
          <a:p>
            <a:r>
              <a:rPr dirty="0" lang="en-GB" smtClean="0"/>
              <a:t>Simple </a:t>
            </a:r>
            <a:r>
              <a:rPr dirty="0" lang="en-GB"/>
              <a:t>clinical signs can be very helpful in rapidly assessing the circulatory system. </a:t>
            </a:r>
            <a:endParaRPr dirty="0" lang="en-GB" smtClean="0"/>
          </a:p>
          <a:p>
            <a:r>
              <a:rPr b="1" dirty="0" i="1" lang="en-GB" u="sng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One should </a:t>
            </a:r>
            <a:r>
              <a:rPr b="1" dirty="0" i="1" lang="en-GB" u="sng">
                <a:solidFill>
                  <a:schemeClr val="accent1">
                    <a:lumMod val="60000"/>
                    <a:lumOff val="40000"/>
                  </a:schemeClr>
                </a:solidFill>
              </a:rPr>
              <a:t>look out for the following signs that indicate an inadequate circulation:</a:t>
            </a:r>
          </a:p>
          <a:p>
            <a:r>
              <a:rPr dirty="0" lang="en-GB" smtClean="0"/>
              <a:t>Cold </a:t>
            </a:r>
            <a:r>
              <a:rPr dirty="0" lang="en-GB"/>
              <a:t>hands and feet (taking into account environmental or ambient temperatures) </a:t>
            </a:r>
            <a:r>
              <a:rPr dirty="0" lang="en-GB" smtClean="0"/>
              <a:t>The temperature </a:t>
            </a:r>
            <a:r>
              <a:rPr dirty="0" lang="en-GB"/>
              <a:t>gradient of the extremities (how far the coldness of the upper limbs </a:t>
            </a:r>
            <a:r>
              <a:rPr dirty="0" lang="en-GB" smtClean="0"/>
              <a:t>and lower </a:t>
            </a:r>
            <a:r>
              <a:rPr dirty="0" lang="en-GB"/>
              <a:t>limbs extends upward to the elbow/knee or shoulder/hip)</a:t>
            </a:r>
          </a:p>
          <a:p>
            <a:r>
              <a:rPr dirty="0" lang="en-GB" smtClean="0"/>
              <a:t>The </a:t>
            </a:r>
            <a:r>
              <a:rPr dirty="0" lang="en-GB"/>
              <a:t>presence / absence and character of the central pulse (brachial or carotid pulse)</a:t>
            </a:r>
          </a:p>
          <a:p>
            <a:r>
              <a:rPr dirty="0" lang="en-GB" smtClean="0"/>
              <a:t>The </a:t>
            </a:r>
            <a:r>
              <a:rPr dirty="0" lang="en-GB"/>
              <a:t>presence and strength of the peripheral pulse should also be assessed to </a:t>
            </a:r>
            <a:r>
              <a:rPr dirty="0" lang="en-GB" smtClean="0"/>
              <a:t>determine if </a:t>
            </a:r>
            <a:r>
              <a:rPr dirty="0" lang="en-GB"/>
              <a:t>it is weak, absent or strong.</a:t>
            </a:r>
          </a:p>
          <a:p>
            <a:r>
              <a:rPr dirty="0" lang="en-GB" smtClean="0"/>
              <a:t>Pulse </a:t>
            </a:r>
            <a:r>
              <a:rPr dirty="0" lang="en-GB"/>
              <a:t>rate- to determine if it is too fast (&gt;180/min in a child less than 1 year, </a:t>
            </a:r>
            <a:r>
              <a:rPr dirty="0" lang="en-GB" smtClean="0"/>
              <a:t>and &gt;160/min </a:t>
            </a:r>
            <a:r>
              <a:rPr dirty="0" lang="en-GB"/>
              <a:t>in a child more than one year) or too slow (&lt;60 /minute)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Title 1"/>
          <p:cNvSpPr>
            <a:spLocks noGrp="1"/>
          </p:cNvSpPr>
          <p:nvPr>
            <p:ph type="title"/>
          </p:nvPr>
        </p:nvSpPr>
        <p:spPr>
          <a:xfrm>
            <a:off x="838200" y="154546"/>
            <a:ext cx="10515600" cy="746976"/>
          </a:xfrm>
        </p:spPr>
        <p:txBody>
          <a:bodyPr>
            <a:normAutofit/>
          </a:bodyPr>
          <a:p>
            <a:endParaRPr lang="en-GB"/>
          </a:p>
        </p:txBody>
      </p:sp>
      <p:sp>
        <p:nvSpPr>
          <p:cNvPr id="1048659" name="Content Placeholder 2"/>
          <p:cNvSpPr>
            <a:spLocks noGrp="1"/>
          </p:cNvSpPr>
          <p:nvPr>
            <p:ph idx="1"/>
          </p:nvPr>
        </p:nvSpPr>
        <p:spPr>
          <a:xfrm>
            <a:off x="838200" y="901522"/>
            <a:ext cx="10515600" cy="5956478"/>
          </a:xfrm>
        </p:spPr>
        <p:txBody>
          <a:bodyPr>
            <a:normAutofit fontScale="85714" lnSpcReduction="20000"/>
          </a:bodyPr>
          <a:p>
            <a:endParaRPr dirty="0" lang="en-GB" smtClean="0"/>
          </a:p>
          <a:p>
            <a:r>
              <a:rPr dirty="0" lang="en-GB" smtClean="0"/>
              <a:t>Capillary </a:t>
            </a:r>
            <a:r>
              <a:rPr dirty="0" lang="en-GB"/>
              <a:t>refill time to determine if the refilling is prolonged &gt;3 sec when the child is </a:t>
            </a:r>
            <a:r>
              <a:rPr dirty="0" lang="en-GB" smtClean="0"/>
              <a:t>in a </a:t>
            </a:r>
            <a:r>
              <a:rPr dirty="0" lang="en-GB"/>
              <a:t>warm environment. Note it is best to count and record the actual refilling time </a:t>
            </a:r>
            <a:r>
              <a:rPr dirty="0" lang="en-GB" smtClean="0"/>
              <a:t>in seconds </a:t>
            </a:r>
            <a:r>
              <a:rPr dirty="0" lang="en-GB"/>
              <a:t>as this can help you see if a child is getting better or worse</a:t>
            </a:r>
            <a:r>
              <a:rPr dirty="0" lang="en-GB" smtClean="0"/>
              <a:t>.</a:t>
            </a:r>
          </a:p>
          <a:p>
            <a:r>
              <a:rPr dirty="0" lang="en-GB" smtClean="0"/>
              <a:t> </a:t>
            </a:r>
            <a:r>
              <a:rPr dirty="0" lang="en-GB"/>
              <a:t>Blood pressure should also be measured – although this is not commonly done in </a:t>
            </a:r>
            <a:r>
              <a:rPr dirty="0" lang="en-GB" smtClean="0"/>
              <a:t>many of </a:t>
            </a:r>
            <a:r>
              <a:rPr dirty="0" lang="en-GB"/>
              <a:t>our facilities in children it should be done, and done accurately in seriously </a:t>
            </a:r>
            <a:r>
              <a:rPr dirty="0" lang="en-GB" smtClean="0"/>
              <a:t>ill children</a:t>
            </a:r>
            <a:r>
              <a:rPr dirty="0" lang="en-GB"/>
              <a:t>. </a:t>
            </a:r>
            <a:endParaRPr dirty="0" lang="en-GB" smtClean="0"/>
          </a:p>
          <a:p>
            <a:r>
              <a:rPr dirty="0" lang="en-GB" smtClean="0"/>
              <a:t>In </a:t>
            </a:r>
            <a:r>
              <a:rPr dirty="0" lang="en-GB"/>
              <a:t>the ETAT+ guidelines and practical we do not refer to blood pressure – </a:t>
            </a:r>
            <a:r>
              <a:rPr dirty="0" lang="en-GB" smtClean="0"/>
              <a:t>but this </a:t>
            </a:r>
            <a:r>
              <a:rPr dirty="0" lang="en-GB"/>
              <a:t>is for practical reasons not because it is unimportant!</a:t>
            </a:r>
          </a:p>
          <a:p>
            <a:r>
              <a:rPr b="1" dirty="0" i="1" lang="en-GB" u="sng">
                <a:solidFill>
                  <a:schemeClr val="accent1"/>
                </a:solidFill>
              </a:rPr>
              <a:t>Presence of any one of these signs suggests an inadequate circulation. If any one of these </a:t>
            </a:r>
            <a:r>
              <a:rPr b="1" dirty="0" i="1" lang="en-GB" u="sng" smtClean="0">
                <a:solidFill>
                  <a:schemeClr val="accent1"/>
                </a:solidFill>
              </a:rPr>
              <a:t>signs is </a:t>
            </a:r>
            <a:r>
              <a:rPr b="1" dirty="0" i="1" lang="en-GB" u="sng">
                <a:solidFill>
                  <a:schemeClr val="accent1"/>
                </a:solidFill>
              </a:rPr>
              <a:t>present, remember to also assess for:</a:t>
            </a:r>
          </a:p>
          <a:p>
            <a:r>
              <a:rPr dirty="0" lang="en-GB"/>
              <a:t>a) Skin turgor to determine if it takes longer than 2 seconds.</a:t>
            </a:r>
          </a:p>
          <a:p>
            <a:r>
              <a:rPr dirty="0" lang="en-GB"/>
              <a:t>b) Ability to drink (should be demonstrated as a sign by the health care worker </a:t>
            </a:r>
            <a:r>
              <a:rPr dirty="0" lang="en-GB" smtClean="0"/>
              <a:t>– involves actually </a:t>
            </a:r>
            <a:r>
              <a:rPr dirty="0" lang="en-GB"/>
              <a:t>visualizing the child drinking or breastfeeding)</a:t>
            </a:r>
          </a:p>
          <a:p>
            <a:r>
              <a:rPr dirty="0" lang="en-GB"/>
              <a:t>c) Sunken eyes (Are the eyes sunken according to the mother?)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2154"/>
          </a:xfrm>
        </p:spPr>
        <p:txBody>
          <a:bodyPr>
            <a:normAutofit/>
          </a:bodyPr>
          <a:p>
            <a:r>
              <a:rPr b="1" dirty="0" sz="3600" lang="en-GB" smtClean="0">
                <a:solidFill>
                  <a:schemeClr val="accent6"/>
                </a:solidFill>
              </a:rPr>
              <a:t>General clinical features of poisoning </a:t>
            </a:r>
            <a:endParaRPr b="1" dirty="0" sz="3600" lang="en-GB">
              <a:solidFill>
                <a:schemeClr val="accent6"/>
              </a:solidFill>
            </a:endParaRPr>
          </a:p>
        </p:txBody>
      </p:sp>
      <p:sp>
        <p:nvSpPr>
          <p:cNvPr id="1048609" name="Content Placeholder 2"/>
          <p:cNvSpPr>
            <a:spLocks noGrp="1"/>
          </p:cNvSpPr>
          <p:nvPr>
            <p:ph idx="1"/>
          </p:nvPr>
        </p:nvSpPr>
        <p:spPr>
          <a:xfrm>
            <a:off x="838200" y="1133340"/>
            <a:ext cx="10515600" cy="5724659"/>
          </a:xfrm>
        </p:spPr>
        <p:txBody>
          <a:bodyPr/>
          <a:p>
            <a:r>
              <a:rPr dirty="0" lang="en-GB"/>
              <a:t>Vomiting and </a:t>
            </a:r>
            <a:r>
              <a:rPr dirty="0" lang="en-GB" err="1"/>
              <a:t>haematemesis</a:t>
            </a:r>
            <a:endParaRPr dirty="0" lang="en-GB"/>
          </a:p>
          <a:p>
            <a:r>
              <a:rPr dirty="0" lang="en-GB" smtClean="0"/>
              <a:t> </a:t>
            </a:r>
            <a:r>
              <a:rPr dirty="0" lang="en-GB"/>
              <a:t>Convulsions or involuntary movement</a:t>
            </a:r>
          </a:p>
          <a:p>
            <a:r>
              <a:rPr dirty="0" lang="en-GB" smtClean="0"/>
              <a:t>Oculogyric </a:t>
            </a:r>
            <a:r>
              <a:rPr dirty="0" lang="en-GB"/>
              <a:t>spasms</a:t>
            </a:r>
          </a:p>
          <a:p>
            <a:r>
              <a:rPr dirty="0" lang="en-GB" smtClean="0"/>
              <a:t> </a:t>
            </a:r>
            <a:r>
              <a:rPr dirty="0" lang="en-GB"/>
              <a:t>Hallucinations and </a:t>
            </a:r>
            <a:r>
              <a:rPr dirty="0" lang="en-GB" smtClean="0"/>
              <a:t>agitation</a:t>
            </a:r>
          </a:p>
          <a:p>
            <a:r>
              <a:rPr dirty="0" lang="en-GB" smtClean="0"/>
              <a:t> </a:t>
            </a:r>
            <a:r>
              <a:rPr dirty="0" lang="en-GB"/>
              <a:t>Pupils either dilated or constricted</a:t>
            </a:r>
          </a:p>
          <a:p>
            <a:r>
              <a:rPr dirty="0" lang="en-GB" smtClean="0"/>
              <a:t> </a:t>
            </a:r>
            <a:r>
              <a:rPr dirty="0" lang="en-GB"/>
              <a:t>Renal failure</a:t>
            </a:r>
          </a:p>
          <a:p>
            <a:r>
              <a:rPr dirty="0" lang="en-GB" smtClean="0"/>
              <a:t>Respiratory </a:t>
            </a:r>
            <a:r>
              <a:rPr dirty="0" lang="en-GB"/>
              <a:t>failure</a:t>
            </a:r>
          </a:p>
          <a:p>
            <a:r>
              <a:rPr dirty="0" lang="en-GB" smtClean="0"/>
              <a:t>Cardiac </a:t>
            </a:r>
            <a:r>
              <a:rPr dirty="0" lang="en-GB"/>
              <a:t>failure</a:t>
            </a:r>
          </a:p>
          <a:p>
            <a:r>
              <a:rPr dirty="0" lang="en-GB" smtClean="0"/>
              <a:t>Hypoglycaemia</a:t>
            </a:r>
            <a:endParaRPr dirty="0" lang="en-GB"/>
          </a:p>
          <a:p>
            <a:r>
              <a:rPr dirty="0" lang="en-GB" smtClean="0"/>
              <a:t>Metabolic acidosis</a:t>
            </a:r>
          </a:p>
          <a:p>
            <a:r>
              <a:rPr dirty="0" lang="en-GB" smtClean="0"/>
              <a:t> </a:t>
            </a:r>
            <a:r>
              <a:rPr dirty="0" lang="en-GB"/>
              <a:t>Stupor/coma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Title 1"/>
          <p:cNvSpPr>
            <a:spLocks noGrp="1"/>
          </p:cNvSpPr>
          <p:nvPr>
            <p:ph type="title"/>
          </p:nvPr>
        </p:nvSpPr>
        <p:spPr>
          <a:xfrm>
            <a:off x="862884" y="167426"/>
            <a:ext cx="10490916" cy="553792"/>
          </a:xfrm>
        </p:spPr>
        <p:txBody>
          <a:bodyPr>
            <a:normAutofit fontScale="90000"/>
          </a:bodyPr>
          <a:p>
            <a:r>
              <a:rPr dirty="0" lang="en-GB" smtClean="0"/>
              <a:t/>
            </a:r>
            <a:br>
              <a:rPr dirty="0" lang="en-GB" smtClean="0"/>
            </a:br>
            <a:r>
              <a:rPr b="1" dirty="0" lang="en-GB" smtClean="0">
                <a:solidFill>
                  <a:schemeClr val="accent1"/>
                </a:solidFill>
              </a:rPr>
              <a:t>4. </a:t>
            </a:r>
            <a:r>
              <a:rPr b="1" dirty="0" lang="en-GB" u="sng" smtClean="0">
                <a:solidFill>
                  <a:schemeClr val="accent1"/>
                </a:solidFill>
              </a:rPr>
              <a:t>Disability </a:t>
            </a:r>
            <a:r>
              <a:rPr b="1" dirty="0" lang="en-GB" u="sng">
                <a:solidFill>
                  <a:schemeClr val="accent1"/>
                </a:solidFill>
              </a:rPr>
              <a:t>and the AVPU Scale</a:t>
            </a:r>
            <a:r>
              <a:rPr dirty="0" lang="en-GB"/>
              <a:t/>
            </a:r>
            <a:br>
              <a:rPr dirty="0" lang="en-GB"/>
            </a:br>
            <a:endParaRPr dirty="0" lang="en-GB"/>
          </a:p>
        </p:txBody>
      </p:sp>
      <p:sp>
        <p:nvSpPr>
          <p:cNvPr id="1048661" name="Content Placeholder 2"/>
          <p:cNvSpPr>
            <a:spLocks noGrp="1"/>
          </p:cNvSpPr>
          <p:nvPr>
            <p:ph idx="1"/>
          </p:nvPr>
        </p:nvSpPr>
        <p:spPr>
          <a:xfrm>
            <a:off x="862884" y="978794"/>
            <a:ext cx="10490915" cy="5198169"/>
          </a:xfrm>
        </p:spPr>
        <p:txBody>
          <a:bodyPr/>
          <a:p>
            <a:r>
              <a:rPr dirty="0" lang="en-GB" smtClean="0"/>
              <a:t>In </a:t>
            </a:r>
            <a:r>
              <a:rPr dirty="0" lang="en-GB"/>
              <a:t>order to determine neurological disability in relation to the child's illness, use of a </a:t>
            </a:r>
            <a:r>
              <a:rPr dirty="0" lang="en-GB" smtClean="0"/>
              <a:t>simplified scale </a:t>
            </a:r>
            <a:r>
              <a:rPr dirty="0" lang="en-GB"/>
              <a:t>to assess the level of consciousness is recommended</a:t>
            </a:r>
            <a:r>
              <a:rPr dirty="0" lang="en-GB" smtClean="0"/>
              <a:t>.</a:t>
            </a:r>
          </a:p>
          <a:p>
            <a:r>
              <a:rPr dirty="0" lang="en-GB"/>
              <a:t>There are various scales which have been used to assess the level of consciousness in children</a:t>
            </a:r>
          </a:p>
          <a:p>
            <a:r>
              <a:rPr dirty="0" lang="en-GB"/>
              <a:t>including:</a:t>
            </a:r>
          </a:p>
          <a:p>
            <a:r>
              <a:rPr dirty="0" lang="it-IT"/>
              <a:t>i. Paediatric Glasgow Coma Scale</a:t>
            </a:r>
          </a:p>
          <a:p>
            <a:r>
              <a:rPr dirty="0" lang="en-GB"/>
              <a:t>ii. Blantyre Scale</a:t>
            </a:r>
          </a:p>
          <a:p>
            <a:r>
              <a:rPr dirty="0" lang="en-GB"/>
              <a:t>iii. AVPU Scale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68971"/>
          </a:xfrm>
        </p:spPr>
        <p:txBody>
          <a:bodyPr>
            <a:noAutofit/>
          </a:bodyPr>
          <a:p>
            <a:r>
              <a:rPr dirty="0" sz="3600" lang="en-GB" smtClean="0"/>
              <a:t>CONT.</a:t>
            </a:r>
            <a:endParaRPr dirty="0" sz="3600" lang="en-GB"/>
          </a:p>
        </p:txBody>
      </p:sp>
      <p:sp>
        <p:nvSpPr>
          <p:cNvPr id="1048663" name="Content Placeholder 2"/>
          <p:cNvSpPr>
            <a:spLocks noGrp="1"/>
          </p:cNvSpPr>
          <p:nvPr>
            <p:ph idx="1"/>
          </p:nvPr>
        </p:nvSpPr>
        <p:spPr>
          <a:xfrm>
            <a:off x="838200" y="1017431"/>
            <a:ext cx="10515600" cy="5159532"/>
          </a:xfrm>
        </p:spPr>
        <p:txBody>
          <a:bodyPr>
            <a:normAutofit fontScale="82143" lnSpcReduction="10000"/>
          </a:bodyPr>
          <a:p>
            <a:r>
              <a:rPr dirty="0" lang="en-GB"/>
              <a:t>In this unit, we will discuss the use of the AVPU scale in assessing the level of consciousness </a:t>
            </a:r>
            <a:r>
              <a:rPr dirty="0" lang="en-GB" smtClean="0"/>
              <a:t>of sick </a:t>
            </a:r>
            <a:r>
              <a:rPr dirty="0" lang="en-GB"/>
              <a:t>children by looking at its various components:</a:t>
            </a:r>
          </a:p>
          <a:p>
            <a:r>
              <a:rPr b="1" dirty="0" lang="en-GB"/>
              <a:t>A </a:t>
            </a:r>
            <a:r>
              <a:rPr dirty="0" lang="en-GB"/>
              <a:t>= </a:t>
            </a:r>
            <a:r>
              <a:rPr b="1" dirty="0" lang="en-GB"/>
              <a:t>A</a:t>
            </a:r>
            <a:r>
              <a:rPr dirty="0" lang="en-GB"/>
              <a:t>lert and responsive. This score is given to an infant or child aware of the </a:t>
            </a:r>
            <a:r>
              <a:rPr dirty="0" lang="en-GB" smtClean="0"/>
              <a:t>surrounding environment</a:t>
            </a:r>
            <a:r>
              <a:rPr dirty="0" lang="en-GB"/>
              <a:t>. The easiest way to confirm this is to check the infant/child can make eye contact </a:t>
            </a:r>
            <a:r>
              <a:rPr dirty="0" lang="en-GB" smtClean="0"/>
              <a:t>–clearly </a:t>
            </a:r>
            <a:r>
              <a:rPr dirty="0" lang="en-GB"/>
              <a:t>look at you or its carer and often track any movements.</a:t>
            </a:r>
          </a:p>
          <a:p>
            <a:r>
              <a:rPr b="1" dirty="0" lang="en-GB"/>
              <a:t>V </a:t>
            </a:r>
            <a:r>
              <a:rPr dirty="0" lang="en-GB"/>
              <a:t>= (response to) voice or verbal instructions or sound. This score is given to a child who is </a:t>
            </a:r>
            <a:r>
              <a:rPr dirty="0" lang="en-GB" smtClean="0"/>
              <a:t>not alert </a:t>
            </a:r>
            <a:r>
              <a:rPr dirty="0" lang="en-GB"/>
              <a:t>but responds to </a:t>
            </a:r>
            <a:r>
              <a:rPr b="1" dirty="0" lang="en-GB"/>
              <a:t>V</a:t>
            </a:r>
            <a:r>
              <a:rPr dirty="0" lang="en-GB"/>
              <a:t>oice or </a:t>
            </a:r>
            <a:r>
              <a:rPr b="1" dirty="0" lang="en-GB"/>
              <a:t>V</a:t>
            </a:r>
            <a:r>
              <a:rPr dirty="0" lang="en-GB"/>
              <a:t>erbal instructions, e.g. turns head to mother's call.</a:t>
            </a:r>
          </a:p>
          <a:p>
            <a:r>
              <a:rPr b="1" dirty="0" lang="en-GB"/>
              <a:t>P </a:t>
            </a:r>
            <a:r>
              <a:rPr dirty="0" lang="en-GB"/>
              <a:t>= (response to pain) this score is given to a child who is not alert, not responding </a:t>
            </a:r>
            <a:r>
              <a:rPr dirty="0" lang="en-GB" smtClean="0"/>
              <a:t>appropriately to </a:t>
            </a:r>
            <a:r>
              <a:rPr dirty="0" lang="en-GB"/>
              <a:t>voice but responds to </a:t>
            </a:r>
            <a:r>
              <a:rPr b="1" dirty="0" lang="en-GB"/>
              <a:t>P</a:t>
            </a:r>
            <a:r>
              <a:rPr dirty="0" lang="en-GB"/>
              <a:t>ain appropriately. It is important to assess the response to </a:t>
            </a:r>
            <a:r>
              <a:rPr dirty="0" lang="en-GB" smtClean="0"/>
              <a:t>pain carefully.</a:t>
            </a:r>
          </a:p>
          <a:p>
            <a:r>
              <a:rPr b="1" dirty="0" lang="en-GB"/>
              <a:t>U </a:t>
            </a:r>
            <a:r>
              <a:rPr dirty="0" lang="en-GB"/>
              <a:t>= failure of an infant or child to elicit any of the responses described above is deemed </a:t>
            </a:r>
            <a:r>
              <a:rPr dirty="0" lang="en-GB" smtClean="0"/>
              <a:t>as </a:t>
            </a:r>
            <a:r>
              <a:rPr b="1" dirty="0" lang="en-GB" smtClean="0"/>
              <a:t>U</a:t>
            </a:r>
            <a:r>
              <a:rPr dirty="0" lang="en-GB" smtClean="0"/>
              <a:t>nresponsive </a:t>
            </a:r>
            <a:r>
              <a:rPr dirty="0" lang="en-GB"/>
              <a:t>or </a:t>
            </a:r>
            <a:r>
              <a:rPr b="1" dirty="0" lang="en-GB"/>
              <a:t>U</a:t>
            </a:r>
            <a:r>
              <a:rPr dirty="0" lang="en-GB"/>
              <a:t>nconscious and scored as </a:t>
            </a:r>
            <a:r>
              <a:rPr b="1" dirty="0" lang="en-GB"/>
              <a:t>U</a:t>
            </a:r>
            <a:r>
              <a:rPr dirty="0" lang="en-GB"/>
              <a:t>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Title 1"/>
          <p:cNvSpPr>
            <a:spLocks noGrp="1"/>
          </p:cNvSpPr>
          <p:nvPr>
            <p:ph type="title"/>
          </p:nvPr>
        </p:nvSpPr>
        <p:spPr>
          <a:xfrm>
            <a:off x="838200" y="193182"/>
            <a:ext cx="10515600" cy="553793"/>
          </a:xfrm>
        </p:spPr>
        <p:txBody>
          <a:bodyPr>
            <a:normAutofit fontScale="90000"/>
          </a:bodyPr>
          <a:p>
            <a:r>
              <a:rPr dirty="0" sz="3600" lang="en-GB" smtClean="0">
                <a:solidFill>
                  <a:schemeClr val="accent1"/>
                </a:solidFill>
              </a:rPr>
              <a:t>Rapid </a:t>
            </a:r>
            <a:r>
              <a:rPr dirty="0" sz="3600" lang="en-GB">
                <a:solidFill>
                  <a:schemeClr val="accent1"/>
                </a:solidFill>
              </a:rPr>
              <a:t>Assessment of the seriously sick Non Collapsed Child</a:t>
            </a:r>
          </a:p>
        </p:txBody>
      </p:sp>
      <p:sp>
        <p:nvSpPr>
          <p:cNvPr id="1048665" name="Content Placeholder 2"/>
          <p:cNvSpPr>
            <a:spLocks noGrp="1"/>
          </p:cNvSpPr>
          <p:nvPr>
            <p:ph idx="1"/>
          </p:nvPr>
        </p:nvSpPr>
        <p:spPr>
          <a:xfrm>
            <a:off x="838200" y="901520"/>
            <a:ext cx="10515600" cy="5956479"/>
          </a:xfrm>
        </p:spPr>
        <p:txBody>
          <a:bodyPr>
            <a:normAutofit fontScale="92857" lnSpcReduction="10000"/>
          </a:bodyPr>
          <a:p>
            <a:r>
              <a:rPr dirty="0" lang="en-GB"/>
              <a:t>Approach to the non-collapsed child involves:</a:t>
            </a:r>
          </a:p>
          <a:p>
            <a:pPr indent="0" marL="0">
              <a:buNone/>
            </a:pPr>
            <a:r>
              <a:rPr dirty="0" lang="en-GB" err="1"/>
              <a:t>i</a:t>
            </a:r>
            <a:r>
              <a:rPr dirty="0" lang="en-GB"/>
              <a:t>. Quickly observing your safety and the safety of the child while at the same </a:t>
            </a:r>
            <a:r>
              <a:rPr dirty="0" lang="en-GB" smtClean="0"/>
              <a:t>time observing </a:t>
            </a:r>
            <a:r>
              <a:rPr dirty="0" lang="en-GB"/>
              <a:t>if the child is alert by looking for eye contact/directed eye movements</a:t>
            </a:r>
          </a:p>
          <a:p>
            <a:pPr indent="0" marL="0">
              <a:buNone/>
            </a:pPr>
            <a:r>
              <a:rPr dirty="0" lang="en-GB"/>
              <a:t>ii. Placing the child in the optimal setting to carry out the assessment</a:t>
            </a:r>
          </a:p>
          <a:p>
            <a:pPr indent="0" marL="0">
              <a:buNone/>
            </a:pPr>
            <a:r>
              <a:rPr dirty="0" lang="en-GB"/>
              <a:t>iii. Shouting for help, when the child is identified as not being alert or having a </a:t>
            </a:r>
            <a:r>
              <a:rPr dirty="0" lang="en-GB" smtClean="0"/>
              <a:t>serious problem</a:t>
            </a:r>
            <a:r>
              <a:rPr dirty="0" lang="en-GB"/>
              <a:t>.</a:t>
            </a:r>
          </a:p>
          <a:p>
            <a:pPr indent="0" marL="0">
              <a:buNone/>
            </a:pPr>
            <a:r>
              <a:rPr dirty="0" lang="en-GB" u="sng" smtClean="0"/>
              <a:t>iv. Quickly and sequentially </a:t>
            </a:r>
            <a:r>
              <a:rPr dirty="0" lang="en-GB" u="sng" smtClean="0"/>
              <a:t>assess:- </a:t>
            </a:r>
            <a:endParaRPr dirty="0" lang="en-GB" u="sng" smtClean="0"/>
          </a:p>
          <a:p>
            <a:pPr>
              <a:buFont typeface="Wingdings" panose="05000000000000000000" pitchFamily="2" charset="2"/>
              <a:buChar char="Ø"/>
            </a:pPr>
            <a:r>
              <a:rPr dirty="0" lang="en-GB" smtClean="0"/>
              <a:t>Airway for patency and position;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lang="en-GB" smtClean="0"/>
              <a:t>Breathing for its </a:t>
            </a:r>
            <a:r>
              <a:rPr dirty="0" lang="en-GB"/>
              <a:t>adequacy and the need for oxygen </a:t>
            </a:r>
            <a:r>
              <a:rPr dirty="0" lang="en-GB" smtClean="0"/>
              <a:t>therapy;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lang="en-GB" smtClean="0"/>
              <a:t>Circulation </a:t>
            </a:r>
            <a:r>
              <a:rPr dirty="0" lang="en-GB"/>
              <a:t>for its adequacy </a:t>
            </a:r>
            <a:r>
              <a:rPr dirty="0" lang="en-GB" smtClean="0"/>
              <a:t>and immediate </a:t>
            </a:r>
            <a:r>
              <a:rPr dirty="0" lang="en-GB"/>
              <a:t>treatment for severely impaired circulation (shock) if present;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lang="en-GB" smtClean="0"/>
              <a:t>Disability using </a:t>
            </a:r>
            <a:r>
              <a:rPr dirty="0" lang="en-GB"/>
              <a:t>AVPU scale and possible treatment with 10% dextrose if not alert. 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Title 1"/>
          <p:cNvSpPr>
            <a:spLocks noGrp="1"/>
          </p:cNvSpPr>
          <p:nvPr>
            <p:ph type="title"/>
          </p:nvPr>
        </p:nvSpPr>
        <p:spPr>
          <a:xfrm>
            <a:off x="838200" y="90152"/>
            <a:ext cx="10515600" cy="631065"/>
          </a:xfrm>
        </p:spPr>
        <p:txBody>
          <a:bodyPr>
            <a:normAutofit/>
          </a:bodyPr>
          <a:p>
            <a:r>
              <a:rPr dirty="0" sz="2800" lang="en-GB" u="sng" smtClean="0">
                <a:solidFill>
                  <a:srgbClr val="FF0000"/>
                </a:solidFill>
              </a:rPr>
              <a:t>RECOGNITION OF SEVERE ACUTE MALNUTRITION </a:t>
            </a:r>
            <a:endParaRPr dirty="0" sz="2800" lang="en-GB" u="sng">
              <a:solidFill>
                <a:srgbClr val="FF0000"/>
              </a:solidFill>
            </a:endParaRPr>
          </a:p>
        </p:txBody>
      </p:sp>
      <p:sp>
        <p:nvSpPr>
          <p:cNvPr id="1048667" name="Content Placeholder 2"/>
          <p:cNvSpPr>
            <a:spLocks noGrp="1"/>
          </p:cNvSpPr>
          <p:nvPr>
            <p:ph idx="1"/>
          </p:nvPr>
        </p:nvSpPr>
        <p:spPr>
          <a:xfrm>
            <a:off x="838200" y="605306"/>
            <a:ext cx="10515600" cy="6252693"/>
          </a:xfrm>
        </p:spPr>
        <p:txBody>
          <a:bodyPr/>
          <a:p>
            <a:r>
              <a:rPr dirty="0" lang="en-GB"/>
              <a:t>Definition of severe acute </a:t>
            </a:r>
            <a:r>
              <a:rPr dirty="0" lang="en-GB" smtClean="0"/>
              <a:t>malnutrition:-</a:t>
            </a:r>
            <a:r>
              <a:rPr dirty="0" lang="en-GB"/>
              <a:t>Severe acute malnutrition </a:t>
            </a:r>
            <a:r>
              <a:rPr dirty="0" lang="en-GB" smtClean="0"/>
              <a:t>(SAM). is </a:t>
            </a:r>
            <a:r>
              <a:rPr dirty="0" lang="en-GB"/>
              <a:t>the presence of severe wasting (weight-for-height/length &lt;-</a:t>
            </a:r>
            <a:r>
              <a:rPr dirty="0" lang="en-GB" smtClean="0"/>
              <a:t>3SD or </a:t>
            </a:r>
            <a:r>
              <a:rPr dirty="0" lang="en-GB"/>
              <a:t>mid upper arm circumference &lt; 11.5 cm) or oedema of both feet (Kwashiorkor with </a:t>
            </a:r>
            <a:r>
              <a:rPr dirty="0" lang="en-GB" smtClean="0"/>
              <a:t>or without </a:t>
            </a:r>
            <a:r>
              <a:rPr dirty="0" lang="en-GB"/>
              <a:t>severe wasting. </a:t>
            </a:r>
            <a:endParaRPr dirty="0" lang="en-GB" smtClean="0"/>
          </a:p>
          <a:p>
            <a:r>
              <a:rPr dirty="0" i="1" lang="en-GB" u="sng" smtClean="0">
                <a:solidFill>
                  <a:schemeClr val="accent1"/>
                </a:solidFill>
              </a:rPr>
              <a:t>The </a:t>
            </a:r>
            <a:r>
              <a:rPr dirty="0" i="1" lang="en-GB" u="sng">
                <a:solidFill>
                  <a:schemeClr val="accent1"/>
                </a:solidFill>
              </a:rPr>
              <a:t>main features of SAM are:</a:t>
            </a:r>
          </a:p>
          <a:p>
            <a:r>
              <a:rPr dirty="0" lang="en-GB" smtClean="0"/>
              <a:t>Weight-for-height/length </a:t>
            </a:r>
            <a:r>
              <a:rPr dirty="0" lang="en-GB"/>
              <a:t>&lt;-3SD, or</a:t>
            </a:r>
          </a:p>
          <a:p>
            <a:r>
              <a:rPr dirty="0" lang="en-GB" smtClean="0"/>
              <a:t>Mid </a:t>
            </a:r>
            <a:r>
              <a:rPr dirty="0" lang="en-GB"/>
              <a:t>upper arm circumference (MUAC) &lt;11.5cm or</a:t>
            </a:r>
          </a:p>
          <a:p>
            <a:r>
              <a:rPr dirty="0" lang="en-GB" smtClean="0"/>
              <a:t>The </a:t>
            </a:r>
            <a:r>
              <a:rPr dirty="0" lang="en-GB"/>
              <a:t>presence of pitting oedema of both feet</a:t>
            </a:r>
            <a:endParaRPr dirty="0" lang="en-GB" smtClean="0"/>
          </a:p>
          <a:p>
            <a:pPr indent="0" marL="0">
              <a:buNone/>
            </a:pPr>
            <a:endParaRPr dirty="0" lang="en-GB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7912"/>
          </a:xfrm>
        </p:spPr>
        <p:txBody>
          <a:bodyPr>
            <a:normAutofit fontScale="90000"/>
          </a:bodyPr>
          <a:p>
            <a:r>
              <a:rPr dirty="0" lang="en-GB">
                <a:solidFill>
                  <a:srgbClr val="FF0000"/>
                </a:solidFill>
              </a:rPr>
              <a:t>Classification of acute malnutrition</a:t>
            </a:r>
          </a:p>
        </p:txBody>
      </p:sp>
      <p:graphicFrame>
        <p:nvGraphicFramePr>
          <p:cNvPr id="4194304" name="Content Placeholder 5"/>
          <p:cNvGraphicFramePr>
            <a:graphicFrameLocks noGrp="1"/>
          </p:cNvGraphicFramePr>
          <p:nvPr>
            <p:ph idx="1"/>
          </p:nvPr>
        </p:nvGraphicFramePr>
        <p:xfrm>
          <a:off x="838199" y="953038"/>
          <a:ext cx="10516674" cy="590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558"/>
                <a:gridCol w="3505558"/>
                <a:gridCol w="3505558"/>
              </a:tblGrid>
              <a:tr h="984160">
                <a:tc>
                  <a:txBody>
                    <a:bodyPr/>
                    <a:p>
                      <a:r>
                        <a:rPr dirty="0" lang="en-GB" smtClean="0"/>
                        <a:t> </a:t>
                      </a:r>
                      <a:endParaRPr dirty="0" lang="en-GB"/>
                    </a:p>
                  </a:txBody>
                </a:tc>
                <a:tc>
                  <a:txBody>
                    <a:bodyPr/>
                    <a:p>
                      <a:r>
                        <a:rPr dirty="0" lang="en-GB" smtClean="0"/>
                        <a:t>MUAC IN CM</a:t>
                      </a:r>
                      <a:endParaRPr dirty="0" lang="en-GB"/>
                    </a:p>
                  </a:txBody>
                </a:tc>
                <a:tc>
                  <a:txBody>
                    <a:bodyPr/>
                    <a:p>
                      <a:r>
                        <a:rPr dirty="0" lang="en-GB" smtClean="0"/>
                        <a:t>WHZ</a:t>
                      </a:r>
                      <a:endParaRPr dirty="0" lang="en-GB"/>
                    </a:p>
                  </a:txBody>
                </a:tc>
              </a:tr>
              <a:tr h="984160">
                <a:tc>
                  <a:txBody>
                    <a:bodyPr/>
                    <a:p>
                      <a:r>
                        <a:rPr dirty="0" lang="en-GB" smtClean="0"/>
                        <a:t>NONE</a:t>
                      </a:r>
                    </a:p>
                    <a:p>
                      <a:r>
                        <a:rPr dirty="0" lang="en-GB" smtClean="0"/>
                        <a:t>(Green</a:t>
                      </a:r>
                      <a:r>
                        <a:rPr baseline="0" dirty="0" lang="en-GB" smtClean="0"/>
                        <a:t> colour)</a:t>
                      </a:r>
                      <a:endParaRPr dirty="0" lang="en-GB"/>
                    </a:p>
                  </a:txBody>
                </a:tc>
                <a:tc>
                  <a:txBody>
                    <a:bodyPr/>
                    <a:p>
                      <a:r>
                        <a:rPr dirty="0" lang="en-GB" smtClean="0"/>
                        <a:t>Greater than 13.5</a:t>
                      </a:r>
                      <a:endParaRPr dirty="0" lang="en-GB"/>
                    </a:p>
                  </a:txBody>
                </a:tc>
                <a:tc>
                  <a:txBody>
                    <a:bodyPr/>
                    <a:p>
                      <a:r>
                        <a:rPr dirty="0" lang="en-GB" smtClean="0"/>
                        <a:t>Greater than -1</a:t>
                      </a:r>
                      <a:endParaRPr dirty="0" lang="en-GB"/>
                    </a:p>
                  </a:txBody>
                </a:tc>
              </a:tr>
              <a:tr h="984160">
                <a:tc>
                  <a:txBody>
                    <a:bodyPr/>
                    <a:p>
                      <a:r>
                        <a:rPr dirty="0" lang="en-GB" smtClean="0"/>
                        <a:t>AT RISK</a:t>
                      </a:r>
                    </a:p>
                    <a:p>
                      <a:r>
                        <a:rPr dirty="0" lang="en-GB" smtClean="0"/>
                        <a:t>(Green colour)</a:t>
                      </a:r>
                      <a:endParaRPr dirty="0" lang="en-GB"/>
                    </a:p>
                  </a:txBody>
                </a:tc>
                <a:tc>
                  <a:txBody>
                    <a:bodyPr/>
                    <a:p>
                      <a:r>
                        <a:rPr dirty="0" lang="en-GB" smtClean="0"/>
                        <a:t>12.5 to 13.4</a:t>
                      </a:r>
                      <a:endParaRPr dirty="0" lang="en-GB"/>
                    </a:p>
                  </a:txBody>
                </a:tc>
                <a:tc>
                  <a:txBody>
                    <a:bodyPr/>
                    <a:p>
                      <a:r>
                        <a:rPr dirty="0" lang="en-GB" smtClean="0"/>
                        <a:t>-2 to -1</a:t>
                      </a:r>
                      <a:endParaRPr dirty="0" lang="en-GB"/>
                    </a:p>
                  </a:txBody>
                </a:tc>
              </a:tr>
              <a:tr h="984160">
                <a:tc>
                  <a:txBody>
                    <a:bodyPr/>
                    <a:p>
                      <a:r>
                        <a:rPr dirty="0" lang="en-GB" smtClean="0"/>
                        <a:t>MODERATE</a:t>
                      </a:r>
                    </a:p>
                    <a:p>
                      <a:r>
                        <a:rPr dirty="0" lang="en-GB" smtClean="0"/>
                        <a:t>(Yellow colour)</a:t>
                      </a:r>
                      <a:endParaRPr dirty="0" lang="en-GB"/>
                    </a:p>
                  </a:txBody>
                </a:tc>
                <a:tc>
                  <a:txBody>
                    <a:bodyPr/>
                    <a:p>
                      <a:r>
                        <a:rPr dirty="0" lang="en-GB" smtClean="0"/>
                        <a:t>11.5 to 12.4</a:t>
                      </a:r>
                      <a:endParaRPr dirty="0" lang="en-GB"/>
                    </a:p>
                  </a:txBody>
                </a:tc>
                <a:tc>
                  <a:txBody>
                    <a:bodyPr/>
                    <a:p>
                      <a:r>
                        <a:rPr dirty="0" lang="en-GB" smtClean="0"/>
                        <a:t>-3 to less than -2</a:t>
                      </a:r>
                      <a:endParaRPr dirty="0" lang="en-GB"/>
                    </a:p>
                  </a:txBody>
                </a:tc>
              </a:tr>
              <a:tr h="984160">
                <a:tc rowSpan="2">
                  <a:txBody>
                    <a:bodyPr/>
                    <a:p>
                      <a:r>
                        <a:rPr dirty="0" lang="en-GB" smtClean="0"/>
                        <a:t>SEVERE</a:t>
                      </a:r>
                      <a:r>
                        <a:rPr baseline="0" dirty="0" lang="en-GB" smtClean="0"/>
                        <a:t> </a:t>
                      </a:r>
                    </a:p>
                    <a:p>
                      <a:r>
                        <a:rPr baseline="0" dirty="0" lang="en-GB" smtClean="0"/>
                        <a:t>(Red colour)</a:t>
                      </a:r>
                      <a:endParaRPr dirty="0" lang="en-GB"/>
                    </a:p>
                  </a:txBody>
                </a:tc>
                <a:tc>
                  <a:txBody>
                    <a:bodyPr/>
                    <a:p>
                      <a:r>
                        <a:rPr dirty="0" lang="en-GB" smtClean="0"/>
                        <a:t>11.4 and below </a:t>
                      </a:r>
                      <a:endParaRPr dirty="0" lang="en-GB"/>
                    </a:p>
                  </a:txBody>
                </a:tc>
                <a:tc>
                  <a:txBody>
                    <a:bodyPr/>
                    <a:p>
                      <a:r>
                        <a:rPr dirty="0" lang="en-GB" smtClean="0"/>
                        <a:t>Less than -3</a:t>
                      </a:r>
                      <a:endParaRPr dirty="0" lang="en-GB"/>
                    </a:p>
                  </a:txBody>
                </a:tc>
              </a:tr>
              <a:tr h="984160">
                <a:tc vMerge="1">
                  <a:txBody>
                    <a:bodyPr/>
                    <a:p>
                      <a:endParaRPr dirty="0" lang="en-GB"/>
                    </a:p>
                  </a:txBody>
                </a:tc>
                <a:tc gridSpan="2">
                  <a:txBody>
                    <a:bodyPr/>
                    <a:p>
                      <a:r>
                        <a:rPr dirty="0" lang="en-GB" smtClean="0"/>
                        <a:t>Or Oedema</a:t>
                      </a:r>
                      <a:r>
                        <a:rPr baseline="0" dirty="0" lang="en-GB" smtClean="0"/>
                        <a:t> of both feet</a:t>
                      </a:r>
                      <a:endParaRPr dirty="0" lang="en-GB"/>
                    </a:p>
                  </a:txBody>
                </a:tc>
                <a:tc hMerge="1">
                  <a:txBody>
                    <a:bodyPr/>
                    <a:p>
                      <a:endParaRPr dirty="0" lang="en-GB"/>
                    </a:p>
                  </a:txBody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Title 1"/>
          <p:cNvSpPr>
            <a:spLocks noGrp="1"/>
          </p:cNvSpPr>
          <p:nvPr>
            <p:ph type="title"/>
          </p:nvPr>
        </p:nvSpPr>
        <p:spPr>
          <a:xfrm>
            <a:off x="734096" y="115910"/>
            <a:ext cx="10619704" cy="476519"/>
          </a:xfrm>
        </p:spPr>
        <p:txBody>
          <a:bodyPr>
            <a:normAutofit fontScale="90000"/>
          </a:bodyPr>
          <a:p>
            <a:r>
              <a:rPr dirty="0" lang="en-GB" smtClean="0"/>
              <a:t>WHO-WHZ FOR BOYS 0-2YEARS</a:t>
            </a:r>
            <a:endParaRPr dirty="0" lang="en-GB"/>
          </a:p>
        </p:txBody>
      </p:sp>
      <p:pic>
        <p:nvPicPr>
          <p:cNvPr id="2097155" name="Content Placeholder 3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236372" y="639828"/>
            <a:ext cx="9587544" cy="6095823"/>
          </a:xfrm>
          <a:prstGeom prst="rect"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Title 1"/>
          <p:cNvSpPr>
            <a:spLocks noGrp="1"/>
          </p:cNvSpPr>
          <p:nvPr>
            <p:ph type="title"/>
          </p:nvPr>
        </p:nvSpPr>
        <p:spPr>
          <a:xfrm>
            <a:off x="838200" y="154546"/>
            <a:ext cx="10515600" cy="708340"/>
          </a:xfrm>
        </p:spPr>
        <p:txBody>
          <a:bodyPr>
            <a:normAutofit/>
          </a:bodyPr>
          <a:p>
            <a:r>
              <a:rPr dirty="0" lang="en-GB"/>
              <a:t>WHO-WHZ FOR BOYS 0-5 YEARS</a:t>
            </a:r>
          </a:p>
        </p:txBody>
      </p:sp>
      <p:pic>
        <p:nvPicPr>
          <p:cNvPr id="2097156" name="Content Placeholder 3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661374" y="731528"/>
            <a:ext cx="9195516" cy="6488772"/>
          </a:xfrm>
          <a:prstGeom prst="rect"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Title 1"/>
          <p:cNvSpPr>
            <a:spLocks noGrp="1"/>
          </p:cNvSpPr>
          <p:nvPr>
            <p:ph type="title"/>
          </p:nvPr>
        </p:nvSpPr>
        <p:spPr>
          <a:xfrm>
            <a:off x="838200" y="128790"/>
            <a:ext cx="10515600" cy="476518"/>
          </a:xfrm>
        </p:spPr>
        <p:txBody>
          <a:bodyPr>
            <a:normAutofit fontScale="90000"/>
          </a:bodyPr>
          <a:p>
            <a:r>
              <a:rPr b="1" dirty="0" lang="en-GB" smtClean="0">
                <a:solidFill>
                  <a:schemeClr val="accent6"/>
                </a:solidFill>
              </a:rPr>
              <a:t>Key Points to note</a:t>
            </a:r>
            <a:endParaRPr b="1" dirty="0" lang="en-GB">
              <a:solidFill>
                <a:schemeClr val="accent6"/>
              </a:solidFill>
            </a:endParaRPr>
          </a:p>
        </p:txBody>
      </p:sp>
      <p:sp>
        <p:nvSpPr>
          <p:cNvPr id="1048672" name="Content Placeholder 2"/>
          <p:cNvSpPr>
            <a:spLocks noGrp="1"/>
          </p:cNvSpPr>
          <p:nvPr>
            <p:ph idx="1"/>
          </p:nvPr>
        </p:nvSpPr>
        <p:spPr>
          <a:xfrm>
            <a:off x="838200" y="746975"/>
            <a:ext cx="10515600" cy="6111025"/>
          </a:xfrm>
        </p:spPr>
        <p:txBody>
          <a:bodyPr>
            <a:normAutofit fontScale="89286" lnSpcReduction="10000"/>
          </a:bodyPr>
          <a:p>
            <a:r>
              <a:rPr dirty="0" lang="en-GB"/>
              <a:t>MUAC is preferred for age 6-59 months.</a:t>
            </a:r>
          </a:p>
          <a:p>
            <a:r>
              <a:rPr dirty="0" lang="en-GB"/>
              <a:t>Oedema is used to differentiate two classes of severe acute malnutrition (marasmus </a:t>
            </a:r>
            <a:r>
              <a:rPr dirty="0" lang="en-GB" smtClean="0"/>
              <a:t>and kwashiorkor.)</a:t>
            </a:r>
          </a:p>
          <a:p>
            <a:r>
              <a:rPr dirty="0" lang="en-GB"/>
              <a:t>MUAC is a single linear measurement that does not require arithmetic, table </a:t>
            </a:r>
            <a:r>
              <a:rPr dirty="0" lang="en-GB" smtClean="0"/>
              <a:t>lookup or </a:t>
            </a:r>
            <a:r>
              <a:rPr dirty="0" lang="en-GB"/>
              <a:t>plotting data on growth charts.</a:t>
            </a:r>
          </a:p>
          <a:p>
            <a:r>
              <a:rPr dirty="0" lang="en-GB"/>
              <a:t>The colour coded MUAC tapes are simple to use and allow instant classification of </a:t>
            </a:r>
            <a:r>
              <a:rPr dirty="0" lang="en-GB" smtClean="0"/>
              <a:t>nutritional status</a:t>
            </a:r>
            <a:r>
              <a:rPr dirty="0" lang="en-GB"/>
              <a:t>.</a:t>
            </a:r>
          </a:p>
          <a:p>
            <a:r>
              <a:rPr dirty="0" lang="en-GB"/>
              <a:t>Neither MUAC nor WHZ is ideal for predicting mortality; however MUAC appears to </a:t>
            </a:r>
            <a:r>
              <a:rPr dirty="0" lang="en-GB" smtClean="0"/>
              <a:t>show consistently </a:t>
            </a:r>
            <a:r>
              <a:rPr dirty="0" lang="en-GB"/>
              <a:t>better predictive power. Thus MUAC is the best anthropometric predictor </a:t>
            </a:r>
            <a:r>
              <a:rPr dirty="0" lang="en-GB" smtClean="0"/>
              <a:t>of mortality </a:t>
            </a:r>
            <a:r>
              <a:rPr dirty="0" lang="en-GB"/>
              <a:t>currently available.</a:t>
            </a:r>
          </a:p>
          <a:p>
            <a:r>
              <a:rPr dirty="0" lang="en-GB"/>
              <a:t>Weight for age may not accurately identify wasting and therefore, the preference for use </a:t>
            </a:r>
            <a:r>
              <a:rPr dirty="0" lang="en-GB" smtClean="0"/>
              <a:t>of MUAC </a:t>
            </a:r>
            <a:r>
              <a:rPr dirty="0" lang="en-GB"/>
              <a:t>(or weight for height or length Z scores</a:t>
            </a:r>
            <a:r>
              <a:rPr dirty="0" lang="en-GB" smtClean="0"/>
              <a:t>)</a:t>
            </a:r>
            <a:r>
              <a:rPr dirty="0" lang="en-GB"/>
              <a:t> </a:t>
            </a:r>
            <a:endParaRPr dirty="0" lang="en-GB" smtClean="0"/>
          </a:p>
          <a:p>
            <a:r>
              <a:rPr dirty="0" lang="en-GB" smtClean="0"/>
              <a:t>Visible </a:t>
            </a:r>
            <a:r>
              <a:rPr dirty="0" lang="en-GB"/>
              <a:t>severe wasting is very insensitive for identifying severe malnutrition. </a:t>
            </a:r>
            <a:r>
              <a:rPr dirty="0" lang="en-GB" smtClean="0"/>
              <a:t>It </a:t>
            </a:r>
            <a:r>
              <a:rPr dirty="0" lang="en-GB"/>
              <a:t>identifies </a:t>
            </a:r>
            <a:r>
              <a:rPr dirty="0" lang="en-GB" smtClean="0"/>
              <a:t>only severe </a:t>
            </a:r>
            <a:r>
              <a:rPr dirty="0" lang="en-GB"/>
              <a:t>cases of SAM. It is better to use MUAC.</a:t>
            </a:r>
            <a:endParaRPr dirty="0" lang="en-GB" smtClean="0"/>
          </a:p>
          <a:p>
            <a:endParaRPr dirty="0" lang="en-GB"/>
          </a:p>
          <a:p>
            <a:endParaRPr dirty="0" lang="en-GB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Title 1"/>
          <p:cNvSpPr>
            <a:spLocks noGrp="1"/>
          </p:cNvSpPr>
          <p:nvPr>
            <p:ph type="title"/>
          </p:nvPr>
        </p:nvSpPr>
        <p:spPr>
          <a:xfrm>
            <a:off x="838200" y="115909"/>
            <a:ext cx="10515600" cy="824249"/>
          </a:xfrm>
        </p:spPr>
        <p:txBody>
          <a:bodyPr>
            <a:normAutofit/>
          </a:bodyPr>
          <a:p>
            <a:r>
              <a:rPr b="1" dirty="0" sz="2800" lang="en-GB" smtClean="0">
                <a:solidFill>
                  <a:schemeClr val="accent1"/>
                </a:solidFill>
              </a:rPr>
              <a:t>SIGNS TO LOOK FOR WHEN EXAMINING A CHILD FOR SAM</a:t>
            </a:r>
            <a:endParaRPr b="1" dirty="0" sz="2800" lang="en-GB">
              <a:solidFill>
                <a:schemeClr val="accent1"/>
              </a:solidFill>
            </a:endParaRPr>
          </a:p>
        </p:txBody>
      </p:sp>
      <p:sp>
        <p:nvSpPr>
          <p:cNvPr id="1048674" name="Content Placeholder 2"/>
          <p:cNvSpPr>
            <a:spLocks noGrp="1"/>
          </p:cNvSpPr>
          <p:nvPr>
            <p:ph idx="1"/>
          </p:nvPr>
        </p:nvSpPr>
        <p:spPr>
          <a:xfrm>
            <a:off x="838200" y="940158"/>
            <a:ext cx="10515600" cy="5917842"/>
          </a:xfrm>
        </p:spPr>
        <p:txBody>
          <a:bodyPr/>
          <a:p>
            <a:r>
              <a:rPr dirty="0" lang="en-GB"/>
              <a:t>Signs of some or severe circulation impairment</a:t>
            </a:r>
            <a:r>
              <a:rPr dirty="0" lang="en-GB" smtClean="0"/>
              <a:t>,</a:t>
            </a:r>
            <a:r>
              <a:rPr dirty="0" lang="en-GB"/>
              <a:t> These include cold </a:t>
            </a:r>
            <a:r>
              <a:rPr dirty="0" lang="en-GB" smtClean="0"/>
              <a:t>hands, slow </a:t>
            </a:r>
            <a:r>
              <a:rPr dirty="0" lang="en-GB"/>
              <a:t>capillary refill, weak and rapid pulse</a:t>
            </a:r>
          </a:p>
          <a:p>
            <a:r>
              <a:rPr dirty="0" lang="en-GB"/>
              <a:t>Severe palmer pallor</a:t>
            </a:r>
          </a:p>
          <a:p>
            <a:r>
              <a:rPr dirty="0" lang="en-GB"/>
              <a:t>Bilateral pitting oedema,</a:t>
            </a:r>
          </a:p>
          <a:p>
            <a:r>
              <a:rPr dirty="0" lang="en-GB"/>
              <a:t>Eyes signs of Vitamin A deficiency</a:t>
            </a:r>
          </a:p>
          <a:p>
            <a:pPr indent="-514350" marL="514350">
              <a:buFont typeface="+mj-lt"/>
              <a:buAutoNum type="arabicPeriod"/>
            </a:pPr>
            <a:r>
              <a:rPr dirty="0" lang="en-GB" smtClean="0"/>
              <a:t>Dry </a:t>
            </a:r>
            <a:r>
              <a:rPr dirty="0" lang="en-GB"/>
              <a:t>conjunctiva or corneal, </a:t>
            </a:r>
            <a:r>
              <a:rPr dirty="0" lang="en-GB" err="1"/>
              <a:t>Bitots</a:t>
            </a:r>
            <a:r>
              <a:rPr dirty="0" lang="en-GB"/>
              <a:t> </a:t>
            </a:r>
            <a:r>
              <a:rPr dirty="0" lang="en-GB" smtClean="0"/>
              <a:t>spots</a:t>
            </a:r>
          </a:p>
          <a:p>
            <a:pPr indent="-514350" marL="514350">
              <a:buFont typeface="+mj-lt"/>
              <a:buAutoNum type="arabicPeriod"/>
            </a:pPr>
            <a:r>
              <a:rPr dirty="0" lang="en-GB" smtClean="0"/>
              <a:t>Cornea ulceration</a:t>
            </a:r>
          </a:p>
          <a:p>
            <a:pPr indent="-514350" marL="514350">
              <a:buFont typeface="+mj-lt"/>
              <a:buAutoNum type="arabicPeriod"/>
            </a:pPr>
            <a:r>
              <a:rPr dirty="0" lang="en-GB" err="1" smtClean="0"/>
              <a:t>Keratomalacia</a:t>
            </a:r>
            <a:endParaRPr dirty="0" lang="en-GB"/>
          </a:p>
          <a:p>
            <a:r>
              <a:rPr dirty="0" lang="en-GB"/>
              <a:t>Vitamin A deficiency may cause photophobia and the children tend to keep their eyes closed.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Title 1"/>
          <p:cNvSpPr>
            <a:spLocks noGrp="1"/>
          </p:cNvSpPr>
          <p:nvPr>
            <p:ph type="title"/>
          </p:nvPr>
        </p:nvSpPr>
        <p:spPr>
          <a:xfrm>
            <a:off x="838200" y="128789"/>
            <a:ext cx="10515600" cy="824249"/>
          </a:xfrm>
        </p:spPr>
        <p:txBody>
          <a:bodyPr>
            <a:normAutofit/>
          </a:bodyPr>
          <a:p>
            <a:r>
              <a:rPr b="1" dirty="0" sz="3600" lang="en-GB" smtClean="0"/>
              <a:t>Physiology of SAM</a:t>
            </a:r>
            <a:endParaRPr b="1" dirty="0" sz="3600" lang="en-GB"/>
          </a:p>
        </p:txBody>
      </p:sp>
      <p:sp>
        <p:nvSpPr>
          <p:cNvPr id="1048676" name="Content Placeholder 2"/>
          <p:cNvSpPr>
            <a:spLocks noGrp="1"/>
          </p:cNvSpPr>
          <p:nvPr>
            <p:ph idx="1"/>
          </p:nvPr>
        </p:nvSpPr>
        <p:spPr>
          <a:xfrm>
            <a:off x="838200" y="1184856"/>
            <a:ext cx="10515600" cy="5673144"/>
          </a:xfrm>
        </p:spPr>
        <p:txBody>
          <a:bodyPr>
            <a:normAutofit fontScale="78571" lnSpcReduction="20000"/>
          </a:bodyPr>
          <a:p>
            <a:r>
              <a:rPr b="1" dirty="0" i="1" lang="en-GB">
                <a:solidFill>
                  <a:schemeClr val="accent1"/>
                </a:solidFill>
              </a:rPr>
              <a:t>Reductive </a:t>
            </a:r>
            <a:r>
              <a:rPr b="1" dirty="0" i="1" lang="en-GB" smtClean="0">
                <a:solidFill>
                  <a:schemeClr val="accent1"/>
                </a:solidFill>
              </a:rPr>
              <a:t>adaptation</a:t>
            </a:r>
          </a:p>
          <a:p>
            <a:r>
              <a:rPr b="1" dirty="0" i="1" lang="en-GB" smtClean="0">
                <a:solidFill>
                  <a:schemeClr val="accent1"/>
                </a:solidFill>
              </a:rPr>
              <a:t> </a:t>
            </a:r>
            <a:r>
              <a:rPr b="1" dirty="0" lang="en-GB" smtClean="0"/>
              <a:t>Definition</a:t>
            </a:r>
            <a:endParaRPr b="1" dirty="0" lang="en-GB"/>
          </a:p>
          <a:p>
            <a:r>
              <a:rPr b="1" dirty="0" lang="en-GB"/>
              <a:t>It is a physiological response through which the body conserves energy. This is</a:t>
            </a:r>
          </a:p>
          <a:p>
            <a:r>
              <a:rPr b="1" dirty="0" lang="en-GB"/>
              <a:t>achieved through;</a:t>
            </a:r>
          </a:p>
          <a:p>
            <a:r>
              <a:rPr dirty="0" lang="en-GB" smtClean="0"/>
              <a:t> </a:t>
            </a:r>
            <a:r>
              <a:rPr dirty="0" lang="en-GB"/>
              <a:t>Reducing physical ac\</a:t>
            </a:r>
            <a:r>
              <a:rPr dirty="0" lang="en-GB" err="1"/>
              <a:t>vity</a:t>
            </a:r>
            <a:r>
              <a:rPr dirty="0" lang="en-GB"/>
              <a:t> and growth</a:t>
            </a:r>
          </a:p>
          <a:p>
            <a:r>
              <a:rPr dirty="0" lang="en-GB" smtClean="0"/>
              <a:t> </a:t>
            </a:r>
            <a:r>
              <a:rPr dirty="0" lang="en-GB"/>
              <a:t>Reducing basal metabolism by:</a:t>
            </a:r>
          </a:p>
          <a:p>
            <a:r>
              <a:rPr dirty="0" lang="en-GB" smtClean="0"/>
              <a:t>Slowing </a:t>
            </a:r>
            <a:r>
              <a:rPr dirty="0" lang="en-GB"/>
              <a:t>protein turnover</a:t>
            </a:r>
          </a:p>
          <a:p>
            <a:r>
              <a:rPr dirty="0" lang="en-GB" smtClean="0"/>
              <a:t> </a:t>
            </a:r>
            <a:r>
              <a:rPr dirty="0" lang="en-GB"/>
              <a:t>Reducing </a:t>
            </a:r>
            <a:r>
              <a:rPr dirty="0" lang="en-GB" err="1"/>
              <a:t>func</a:t>
            </a:r>
            <a:r>
              <a:rPr dirty="0" lang="en-GB"/>
              <a:t>\</a:t>
            </a:r>
            <a:r>
              <a:rPr dirty="0" lang="en-GB" err="1"/>
              <a:t>onal</a:t>
            </a:r>
            <a:r>
              <a:rPr dirty="0" lang="en-GB"/>
              <a:t> reserve of organs</a:t>
            </a:r>
          </a:p>
          <a:p>
            <a:r>
              <a:rPr dirty="0" lang="en-GB" smtClean="0"/>
              <a:t> </a:t>
            </a:r>
            <a:r>
              <a:rPr dirty="0" lang="en-GB"/>
              <a:t>*slowing and reducing </a:t>
            </a:r>
            <a:r>
              <a:rPr dirty="0" lang="en-GB" err="1"/>
              <a:t>na</a:t>
            </a:r>
            <a:r>
              <a:rPr dirty="0" lang="en-GB"/>
              <a:t>+/K+ pumps</a:t>
            </a:r>
          </a:p>
          <a:p>
            <a:r>
              <a:rPr dirty="0" lang="en-GB" smtClean="0"/>
              <a:t>Reducing </a:t>
            </a:r>
            <a:r>
              <a:rPr dirty="0" lang="en-GB"/>
              <a:t>inflammatory and immune </a:t>
            </a:r>
            <a:r>
              <a:rPr dirty="0" lang="en-GB" smtClean="0"/>
              <a:t>responses </a:t>
            </a:r>
          </a:p>
          <a:p>
            <a:r>
              <a:rPr dirty="0" lang="en-GB" smtClean="0"/>
              <a:t>N/</a:t>
            </a:r>
            <a:r>
              <a:rPr dirty="0" lang="en-GB" smtClean="0"/>
              <a:t>B </a:t>
            </a:r>
            <a:r>
              <a:rPr dirty="0" lang="en-GB" smtClean="0"/>
              <a:t>The </a:t>
            </a:r>
            <a:r>
              <a:rPr dirty="0" lang="en-GB"/>
              <a:t>basic physiology of severe acute malnutrition is protein and energy deficiency. </a:t>
            </a:r>
            <a:endParaRPr dirty="0" lang="en-GB" smtClean="0"/>
          </a:p>
          <a:p>
            <a:r>
              <a:rPr dirty="0" lang="en-GB" smtClean="0"/>
              <a:t>This </a:t>
            </a:r>
            <a:r>
              <a:rPr dirty="0" lang="en-GB"/>
              <a:t>is </a:t>
            </a:r>
            <a:r>
              <a:rPr dirty="0" lang="en-GB" smtClean="0"/>
              <a:t>the core </a:t>
            </a:r>
            <a:r>
              <a:rPr dirty="0" lang="en-GB"/>
              <a:t>problem but it is often accompanied by other deficiencies such as those of </a:t>
            </a:r>
            <a:r>
              <a:rPr dirty="0" lang="en-GB" smtClean="0"/>
              <a:t>electrolytes, minerals</a:t>
            </a:r>
            <a:r>
              <a:rPr dirty="0" lang="en-GB"/>
              <a:t>, micronutrients and vitamins</a:t>
            </a:r>
            <a:r>
              <a:rPr dirty="0" lang="en-GB" smtClean="0"/>
              <a:t>.</a:t>
            </a:r>
          </a:p>
          <a:p>
            <a:r>
              <a:rPr dirty="0" lang="en-GB" smtClean="0"/>
              <a:t>As depicted in the below pie chart</a:t>
            </a:r>
            <a:endParaRPr dirty="0"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7912"/>
          </a:xfrm>
        </p:spPr>
        <p:txBody>
          <a:bodyPr>
            <a:normAutofit/>
          </a:bodyPr>
          <a:p>
            <a:r>
              <a:rPr b="1" dirty="0" sz="3600" lang="en-GB" smtClean="0">
                <a:solidFill>
                  <a:schemeClr val="accent6"/>
                </a:solidFill>
              </a:rPr>
              <a:t>General management </a:t>
            </a:r>
            <a:endParaRPr b="1" dirty="0" sz="3600" lang="en-GB">
              <a:solidFill>
                <a:schemeClr val="accent6"/>
              </a:solidFill>
            </a:endParaRPr>
          </a:p>
        </p:txBody>
      </p:sp>
      <p:sp>
        <p:nvSpPr>
          <p:cNvPr id="1048611" name="Content Placeholder 2"/>
          <p:cNvSpPr>
            <a:spLocks noGrp="1"/>
          </p:cNvSpPr>
          <p:nvPr>
            <p:ph idx="1"/>
          </p:nvPr>
        </p:nvSpPr>
        <p:spPr>
          <a:xfrm>
            <a:off x="838200" y="953038"/>
            <a:ext cx="10515600" cy="5904962"/>
          </a:xfrm>
        </p:spPr>
        <p:txBody>
          <a:bodyPr>
            <a:normAutofit fontScale="82143" lnSpcReduction="20000"/>
          </a:bodyPr>
          <a:p>
            <a:r>
              <a:rPr dirty="0" lang="en-GB"/>
              <a:t>This will depend on the type of poison taken </a:t>
            </a:r>
            <a:r>
              <a:rPr dirty="0" lang="en-GB" smtClean="0"/>
              <a:t>by the </a:t>
            </a:r>
            <a:r>
              <a:rPr dirty="0" lang="en-GB"/>
              <a:t>child, the time span since it was taken </a:t>
            </a:r>
            <a:r>
              <a:rPr dirty="0" lang="en-GB" smtClean="0"/>
              <a:t>and the </a:t>
            </a:r>
            <a:r>
              <a:rPr dirty="0" lang="en-GB"/>
              <a:t>route of intake. </a:t>
            </a:r>
            <a:endParaRPr dirty="0" lang="en-GB" smtClean="0"/>
          </a:p>
          <a:p>
            <a:r>
              <a:rPr dirty="0" lang="en-GB" smtClean="0"/>
              <a:t>Some </a:t>
            </a:r>
            <a:r>
              <a:rPr dirty="0" lang="en-GB"/>
              <a:t>poisons </a:t>
            </a:r>
            <a:r>
              <a:rPr dirty="0" lang="en-GB" smtClean="0"/>
              <a:t>have antidotes </a:t>
            </a:r>
            <a:r>
              <a:rPr dirty="0" lang="en-GB"/>
              <a:t>and some do not. </a:t>
            </a:r>
            <a:endParaRPr dirty="0" lang="en-GB" smtClean="0"/>
          </a:p>
          <a:p>
            <a:r>
              <a:rPr dirty="0" lang="en-GB" smtClean="0"/>
              <a:t>The </a:t>
            </a:r>
            <a:r>
              <a:rPr dirty="0" lang="en-GB"/>
              <a:t>place where </a:t>
            </a:r>
            <a:r>
              <a:rPr dirty="0" lang="en-GB" smtClean="0"/>
              <a:t>the patient </a:t>
            </a:r>
            <a:r>
              <a:rPr dirty="0" lang="en-GB"/>
              <a:t>is being cared for will also be of </a:t>
            </a:r>
            <a:r>
              <a:rPr dirty="0" lang="en-GB" smtClean="0"/>
              <a:t>great importance </a:t>
            </a:r>
            <a:r>
              <a:rPr dirty="0" lang="en-GB"/>
              <a:t>because of the availability of </a:t>
            </a:r>
            <a:r>
              <a:rPr dirty="0" lang="en-GB" err="1" smtClean="0"/>
              <a:t>th</a:t>
            </a:r>
            <a:r>
              <a:rPr dirty="0" lang="en-GB" smtClean="0"/>
              <a:t> equipment </a:t>
            </a:r>
            <a:r>
              <a:rPr dirty="0" lang="en-GB"/>
              <a:t>supplies and qualified personnel.</a:t>
            </a:r>
          </a:p>
          <a:p>
            <a:r>
              <a:rPr dirty="0" lang="en-GB"/>
              <a:t>Some of the general actions, which can be </a:t>
            </a:r>
            <a:r>
              <a:rPr dirty="0" lang="en-GB" smtClean="0"/>
              <a:t>taken in </a:t>
            </a:r>
            <a:r>
              <a:rPr dirty="0" lang="en-GB"/>
              <a:t>the management of poisons, include </a:t>
            </a:r>
            <a:r>
              <a:rPr dirty="0" lang="en-GB" smtClean="0"/>
              <a:t>the removal </a:t>
            </a:r>
            <a:r>
              <a:rPr dirty="0" lang="en-GB"/>
              <a:t>of poisons from the body if these </a:t>
            </a:r>
            <a:r>
              <a:rPr dirty="0" lang="en-GB" smtClean="0"/>
              <a:t>are known</a:t>
            </a:r>
            <a:r>
              <a:rPr dirty="0" lang="en-GB"/>
              <a:t>. </a:t>
            </a:r>
            <a:endParaRPr dirty="0" lang="en-GB" smtClean="0"/>
          </a:p>
          <a:p>
            <a:r>
              <a:rPr dirty="0" lang="en-GB" smtClean="0"/>
              <a:t>This </a:t>
            </a:r>
            <a:r>
              <a:rPr dirty="0" lang="en-GB"/>
              <a:t>involves provoking </a:t>
            </a:r>
            <a:r>
              <a:rPr dirty="0" lang="en-GB" smtClean="0"/>
              <a:t>vomiting (emesis</a:t>
            </a:r>
            <a:r>
              <a:rPr dirty="0" lang="en-GB"/>
              <a:t>) with the fingers for non-corrosive </a:t>
            </a:r>
            <a:r>
              <a:rPr dirty="0" lang="en-GB" smtClean="0"/>
              <a:t>and non-inhalant </a:t>
            </a:r>
            <a:r>
              <a:rPr dirty="0" lang="en-GB"/>
              <a:t>ingested poisons. </a:t>
            </a:r>
            <a:r>
              <a:rPr dirty="0" lang="en-GB" err="1" smtClean="0"/>
              <a:t>Ipecacuanha</a:t>
            </a:r>
            <a:r>
              <a:rPr dirty="0" lang="en-GB" smtClean="0"/>
              <a:t> syrup </a:t>
            </a:r>
            <a:r>
              <a:rPr dirty="0" lang="en-GB"/>
              <a:t>may be used instead of the above. </a:t>
            </a:r>
            <a:endParaRPr dirty="0" lang="en-GB" smtClean="0"/>
          </a:p>
          <a:p>
            <a:r>
              <a:rPr dirty="0" lang="en-GB" smtClean="0"/>
              <a:t>This is given </a:t>
            </a:r>
            <a:r>
              <a:rPr dirty="0" lang="en-GB"/>
              <a:t>as a dose of 15mls stat orally, followed </a:t>
            </a:r>
            <a:r>
              <a:rPr dirty="0" lang="en-GB" smtClean="0"/>
              <a:t>by 200mls </a:t>
            </a:r>
            <a:r>
              <a:rPr dirty="0" lang="en-GB"/>
              <a:t>of water. Wait for 15-20 minutes for </a:t>
            </a:r>
            <a:r>
              <a:rPr dirty="0" lang="en-GB" smtClean="0"/>
              <a:t>the patient </a:t>
            </a:r>
            <a:r>
              <a:rPr dirty="0" lang="en-GB"/>
              <a:t>to vomit. </a:t>
            </a:r>
            <a:endParaRPr dirty="0" lang="en-GB" smtClean="0"/>
          </a:p>
          <a:p>
            <a:r>
              <a:rPr dirty="0" lang="en-GB" smtClean="0"/>
              <a:t>If </a:t>
            </a:r>
            <a:r>
              <a:rPr dirty="0" lang="en-GB"/>
              <a:t>there is no vomiting, </a:t>
            </a:r>
            <a:r>
              <a:rPr dirty="0" lang="en-GB" smtClean="0"/>
              <a:t>repeat with </a:t>
            </a:r>
            <a:r>
              <a:rPr dirty="0" lang="en-GB"/>
              <a:t>a dose of 15mls orally and wait for </a:t>
            </a:r>
            <a:r>
              <a:rPr dirty="0" lang="en-GB" smtClean="0"/>
              <a:t>20 minutes</a:t>
            </a:r>
            <a:r>
              <a:rPr dirty="0" lang="en-GB"/>
              <a:t>. </a:t>
            </a:r>
            <a:endParaRPr dirty="0" lang="en-GB" smtClean="0"/>
          </a:p>
          <a:p>
            <a:r>
              <a:rPr dirty="0" lang="en-GB" smtClean="0"/>
              <a:t>If </a:t>
            </a:r>
            <a:r>
              <a:rPr dirty="0" lang="en-GB"/>
              <a:t>the patient still has not </a:t>
            </a:r>
            <a:r>
              <a:rPr dirty="0" lang="en-GB" smtClean="0"/>
              <a:t>vomited, perform </a:t>
            </a:r>
            <a:r>
              <a:rPr b="1" dirty="0" lang="en-GB" u="sng" smtClean="0"/>
              <a:t>gastric </a:t>
            </a:r>
            <a:r>
              <a:rPr b="1" dirty="0" lang="en-GB" u="sng"/>
              <a:t>lavage.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Title 1"/>
          <p:cNvSpPr>
            <a:spLocks noGrp="1"/>
          </p:cNvSpPr>
          <p:nvPr>
            <p:ph type="title"/>
          </p:nvPr>
        </p:nvSpPr>
        <p:spPr>
          <a:xfrm>
            <a:off x="631065" y="193183"/>
            <a:ext cx="10722735" cy="682581"/>
          </a:xfrm>
        </p:spPr>
        <p:txBody>
          <a:bodyPr>
            <a:normAutofit/>
          </a:bodyPr>
          <a:p>
            <a:r>
              <a:rPr b="1" dirty="0" lang="en-GB" u="sng">
                <a:solidFill>
                  <a:schemeClr val="accent1"/>
                </a:solidFill>
              </a:rPr>
              <a:t>Deficiencies in severe acute malnutrition</a:t>
            </a:r>
            <a:endParaRPr dirty="0" lang="en-GB"/>
          </a:p>
        </p:txBody>
      </p:sp>
      <p:pic>
        <p:nvPicPr>
          <p:cNvPr id="2097157" name="Content Placeholder 3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55611" y="1429555"/>
            <a:ext cx="10617307" cy="5112913"/>
          </a:xfrm>
          <a:prstGeom prst="rect"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GB" smtClean="0"/>
              <a:t>Cont. on physiology of SAM</a:t>
            </a:r>
            <a:endParaRPr dirty="0" lang="en-GB"/>
          </a:p>
        </p:txBody>
      </p:sp>
      <p:sp>
        <p:nvSpPr>
          <p:cNvPr id="1048679" name="Content Placeholder 2"/>
          <p:cNvSpPr>
            <a:spLocks noGrp="1"/>
          </p:cNvSpPr>
          <p:nvPr>
            <p:ph idx="1"/>
          </p:nvPr>
        </p:nvSpPr>
        <p:spPr>
          <a:xfrm>
            <a:off x="838200" y="1326524"/>
            <a:ext cx="10515600" cy="5422005"/>
          </a:xfrm>
        </p:spPr>
        <p:txBody>
          <a:bodyPr>
            <a:normAutofit fontScale="78571" lnSpcReduction="20000"/>
          </a:bodyPr>
          <a:p>
            <a:endParaRPr dirty="0" lang="en-GB" smtClean="0"/>
          </a:p>
          <a:p>
            <a:r>
              <a:rPr dirty="0" lang="en-GB" smtClean="0"/>
              <a:t>Apart </a:t>
            </a:r>
            <a:r>
              <a:rPr dirty="0" lang="en-GB"/>
              <a:t>from the various nutrient deficiencies, the child also has increased risk of developing infections due to an impaired immune response. </a:t>
            </a:r>
          </a:p>
          <a:p>
            <a:r>
              <a:rPr dirty="0" lang="en-GB"/>
              <a:t>These children lack subcutaneous fat and therefore they are prone to hypothermia. </a:t>
            </a:r>
          </a:p>
          <a:p>
            <a:r>
              <a:rPr dirty="0" lang="en-GB"/>
              <a:t>Changes in liver function, the endocrine system and hypothermia make them prone to hypoglycaemia.</a:t>
            </a:r>
          </a:p>
          <a:p>
            <a:r>
              <a:rPr dirty="0" lang="en-GB"/>
              <a:t>Many of these children also have a poor cardiac function that may lead to congestive cardiac failure especially if given intravenous fluid or blood transfusion without caution. </a:t>
            </a:r>
          </a:p>
          <a:p>
            <a:r>
              <a:rPr dirty="0" lang="en-GB"/>
              <a:t>At the intestinal level, there is poor motility of the intestine and also poor absorption. </a:t>
            </a:r>
          </a:p>
          <a:p>
            <a:r>
              <a:rPr dirty="0" lang="en-GB"/>
              <a:t>They also tend to have high sodium and low potassium levels in the </a:t>
            </a:r>
            <a:r>
              <a:rPr dirty="0" lang="en-GB" smtClean="0"/>
              <a:t>body</a:t>
            </a:r>
          </a:p>
          <a:p>
            <a:r>
              <a:rPr dirty="0" lang="en-GB" smtClean="0"/>
              <a:t>With </a:t>
            </a:r>
            <a:r>
              <a:rPr dirty="0" lang="en-GB"/>
              <a:t>all these derangements, a systematic approach is required to make sure that nothing </a:t>
            </a:r>
            <a:r>
              <a:rPr dirty="0" lang="en-GB" smtClean="0"/>
              <a:t>is missed </a:t>
            </a:r>
            <a:r>
              <a:rPr dirty="0" lang="en-GB"/>
              <a:t>in the identification of problems and in managing them. </a:t>
            </a:r>
            <a:r>
              <a:rPr dirty="0" lang="en-GB">
                <a:solidFill>
                  <a:srgbClr val="FF0000"/>
                </a:solidFill>
              </a:rPr>
              <a:t>This is the rationale for the </a:t>
            </a:r>
            <a:r>
              <a:rPr dirty="0" lang="en-GB" smtClean="0">
                <a:solidFill>
                  <a:srgbClr val="FF0000"/>
                </a:solidFill>
              </a:rPr>
              <a:t>10 step </a:t>
            </a:r>
            <a:r>
              <a:rPr dirty="0" lang="en-GB">
                <a:solidFill>
                  <a:srgbClr val="FF0000"/>
                </a:solidFill>
              </a:rPr>
              <a:t>approach</a:t>
            </a:r>
            <a:endParaRPr dirty="0" lang="en-GB" smtClean="0">
              <a:solidFill>
                <a:srgbClr val="FF0000"/>
              </a:solidFill>
            </a:endParaRPr>
          </a:p>
          <a:p>
            <a:endParaRPr dirty="0" lang="en-GB"/>
          </a:p>
          <a:p>
            <a:endParaRPr dirty="0" lang="en-GB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Title 1"/>
          <p:cNvSpPr>
            <a:spLocks noGrp="1"/>
          </p:cNvSpPr>
          <p:nvPr>
            <p:ph type="title"/>
          </p:nvPr>
        </p:nvSpPr>
        <p:spPr>
          <a:xfrm>
            <a:off x="838200" y="128789"/>
            <a:ext cx="10515600" cy="1004553"/>
          </a:xfrm>
        </p:spPr>
        <p:txBody>
          <a:bodyPr>
            <a:normAutofit/>
          </a:bodyPr>
          <a:p>
            <a:r>
              <a:rPr dirty="0" sz="2800" lang="en-GB" smtClean="0">
                <a:solidFill>
                  <a:schemeClr val="accent1"/>
                </a:solidFill>
              </a:rPr>
              <a:t>10-Step Approach to the </a:t>
            </a:r>
            <a:r>
              <a:rPr dirty="0" sz="2800" lang="en-GB">
                <a:solidFill>
                  <a:schemeClr val="accent1"/>
                </a:solidFill>
              </a:rPr>
              <a:t>management of the child with severe </a:t>
            </a:r>
            <a:r>
              <a:rPr dirty="0" sz="2800" lang="en-GB" smtClean="0">
                <a:solidFill>
                  <a:schemeClr val="accent1"/>
                </a:solidFill>
              </a:rPr>
              <a:t>acute malnutrition</a:t>
            </a:r>
            <a:endParaRPr dirty="0" sz="2800" lang="en-GB">
              <a:solidFill>
                <a:schemeClr val="accent1"/>
              </a:solidFill>
            </a:endParaRPr>
          </a:p>
        </p:txBody>
      </p:sp>
      <p:pic>
        <p:nvPicPr>
          <p:cNvPr id="2097158" name="Content Placeholder 3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738648" y="1145647"/>
            <a:ext cx="8641724" cy="5652443"/>
          </a:xfrm>
          <a:prstGeom prst="rect"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Title 1"/>
          <p:cNvSpPr>
            <a:spLocks noGrp="1"/>
          </p:cNvSpPr>
          <p:nvPr>
            <p:ph type="title"/>
          </p:nvPr>
        </p:nvSpPr>
        <p:spPr>
          <a:xfrm>
            <a:off x="708339" y="206062"/>
            <a:ext cx="10645462" cy="798490"/>
          </a:xfrm>
        </p:spPr>
        <p:txBody>
          <a:bodyPr>
            <a:normAutofit fontScale="90000"/>
          </a:bodyPr>
          <a:p>
            <a:r>
              <a:rPr b="1" dirty="0" sz="3200" i="1" lang="en-GB">
                <a:solidFill>
                  <a:schemeClr val="accent1"/>
                </a:solidFill>
              </a:rPr>
              <a:t>W.H.O recommends the 10 step approach of management of a child with severe acute</a:t>
            </a:r>
          </a:p>
        </p:txBody>
      </p:sp>
      <p:sp>
        <p:nvSpPr>
          <p:cNvPr id="1048682" name="Content Placeholder 2"/>
          <p:cNvSpPr>
            <a:spLocks noGrp="1"/>
          </p:cNvSpPr>
          <p:nvPr>
            <p:ph idx="1"/>
          </p:nvPr>
        </p:nvSpPr>
        <p:spPr>
          <a:xfrm>
            <a:off x="618186" y="1275008"/>
            <a:ext cx="10735614" cy="5582992"/>
          </a:xfrm>
        </p:spPr>
        <p:txBody>
          <a:bodyPr/>
          <a:p>
            <a:r>
              <a:rPr dirty="0" lang="en-GB" smtClean="0"/>
              <a:t>Good! Having looked at the graph now let us try to substantiate each step for better understanding.</a:t>
            </a:r>
          </a:p>
          <a:p>
            <a:r>
              <a:rPr b="1" dirty="0" i="1" lang="en-GB" u="sng" smtClean="0">
                <a:solidFill>
                  <a:srgbClr val="7030A0"/>
                </a:solidFill>
              </a:rPr>
              <a:t>Hey remember this always!</a:t>
            </a:r>
          </a:p>
          <a:p>
            <a:r>
              <a:rPr b="1" dirty="0" i="1" lang="en-GB" smtClean="0">
                <a:solidFill>
                  <a:srgbClr val="7030A0"/>
                </a:solidFill>
              </a:rPr>
              <a:t>That</a:t>
            </a:r>
            <a:r>
              <a:rPr b="1" dirty="0" lang="en-GB" smtClean="0">
                <a:solidFill>
                  <a:srgbClr val="7030A0"/>
                </a:solidFill>
              </a:rPr>
              <a:t>:-</a:t>
            </a:r>
          </a:p>
          <a:p>
            <a:r>
              <a:rPr dirty="0" lang="en-GB"/>
              <a:t>The first seven steps are called the </a:t>
            </a:r>
            <a:r>
              <a:rPr b="1" dirty="0" lang="en-GB">
                <a:solidFill>
                  <a:srgbClr val="7030A0"/>
                </a:solidFill>
              </a:rPr>
              <a:t>rescue phase</a:t>
            </a:r>
            <a:r>
              <a:rPr dirty="0" lang="en-GB">
                <a:solidFill>
                  <a:srgbClr val="7030A0"/>
                </a:solidFill>
              </a:rPr>
              <a:t>. </a:t>
            </a:r>
            <a:r>
              <a:rPr dirty="0" lang="en-GB"/>
              <a:t>The interventions in this phase are initiated </a:t>
            </a:r>
            <a:r>
              <a:rPr dirty="0" lang="en-GB" smtClean="0"/>
              <a:t>at the </a:t>
            </a:r>
            <a:r>
              <a:rPr dirty="0" lang="en-GB"/>
              <a:t>point of admission. </a:t>
            </a:r>
            <a:endParaRPr dirty="0" lang="en-GB" smtClean="0"/>
          </a:p>
          <a:p>
            <a:r>
              <a:rPr dirty="0" lang="en-GB" smtClean="0"/>
              <a:t>The </a:t>
            </a:r>
            <a:r>
              <a:rPr dirty="0" lang="en-GB"/>
              <a:t>last 3 steps are the </a:t>
            </a:r>
            <a:r>
              <a:rPr b="1" dirty="0" lang="en-GB">
                <a:solidFill>
                  <a:srgbClr val="7030A0"/>
                </a:solidFill>
              </a:rPr>
              <a:t>recovery phase, </a:t>
            </a:r>
            <a:r>
              <a:rPr dirty="0" lang="en-GB"/>
              <a:t>which occur after the child </a:t>
            </a:r>
            <a:r>
              <a:rPr dirty="0" lang="en-GB" smtClean="0"/>
              <a:t>is stable</a:t>
            </a:r>
            <a:r>
              <a:rPr dirty="0" lang="en-GB"/>
              <a:t>. </a:t>
            </a:r>
            <a:endParaRPr dirty="0" lang="en-GB" smtClean="0"/>
          </a:p>
          <a:p>
            <a:r>
              <a:rPr dirty="0" lang="en-GB" smtClean="0"/>
              <a:t>Throughout </a:t>
            </a:r>
            <a:r>
              <a:rPr dirty="0" lang="en-GB"/>
              <a:t>this management there should be </a:t>
            </a:r>
            <a:r>
              <a:rPr b="1" dirty="0" lang="en-GB">
                <a:solidFill>
                  <a:srgbClr val="7030A0"/>
                </a:solidFill>
              </a:rPr>
              <a:t>constant monitoring.</a:t>
            </a:r>
            <a:endParaRPr b="1" dirty="0" i="1" lang="en-GB" u="sng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90918"/>
          </a:xfrm>
        </p:spPr>
        <p:txBody>
          <a:bodyPr>
            <a:normAutofit fontScale="90000"/>
          </a:bodyPr>
          <a:p>
            <a:r>
              <a:rPr dirty="0" lang="en-GB" smtClean="0"/>
              <a:t/>
            </a:r>
            <a:br>
              <a:rPr dirty="0" lang="en-GB" smtClean="0"/>
            </a:br>
            <a:r>
              <a:rPr b="1" dirty="0" sz="4000" i="1" lang="en-GB" u="sng" smtClean="0">
                <a:solidFill>
                  <a:srgbClr val="7030A0"/>
                </a:solidFill>
              </a:rPr>
              <a:t>Rescue phase</a:t>
            </a:r>
            <a:r>
              <a:rPr b="1" dirty="0" sz="4000" lang="en-GB" smtClean="0">
                <a:solidFill>
                  <a:srgbClr val="7030A0"/>
                </a:solidFill>
              </a:rPr>
              <a:t/>
            </a:r>
            <a:br>
              <a:rPr b="1" dirty="0" sz="4000" lang="en-GB" smtClean="0">
                <a:solidFill>
                  <a:srgbClr val="7030A0"/>
                </a:solidFill>
              </a:rPr>
            </a:br>
            <a:r>
              <a:rPr b="1" dirty="0" sz="4000" lang="en-GB" u="sng" smtClean="0">
                <a:solidFill>
                  <a:srgbClr val="7030A0"/>
                </a:solidFill>
              </a:rPr>
              <a:t>Step </a:t>
            </a:r>
            <a:r>
              <a:rPr b="1" dirty="0" sz="4000" lang="en-GB" u="sng">
                <a:solidFill>
                  <a:srgbClr val="7030A0"/>
                </a:solidFill>
              </a:rPr>
              <a:t>1- Hypoglycaemia</a:t>
            </a:r>
            <a:r>
              <a:rPr dirty="0" lang="en-GB"/>
              <a:t/>
            </a:r>
            <a:br>
              <a:rPr dirty="0" lang="en-GB"/>
            </a:br>
            <a:endParaRPr dirty="0" lang="en-GB"/>
          </a:p>
        </p:txBody>
      </p:sp>
      <p:sp>
        <p:nvSpPr>
          <p:cNvPr id="104868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dirty="0" lang="en-GB" smtClean="0"/>
              <a:t>All </a:t>
            </a:r>
            <a:r>
              <a:rPr dirty="0" lang="en-GB"/>
              <a:t>severely malnourished children are at risk of hypoglycaemia. </a:t>
            </a:r>
            <a:endParaRPr dirty="0" lang="en-GB" smtClean="0"/>
          </a:p>
          <a:p>
            <a:r>
              <a:rPr dirty="0" lang="en-GB" smtClean="0"/>
              <a:t>Blood </a:t>
            </a:r>
            <a:r>
              <a:rPr dirty="0" lang="en-GB"/>
              <a:t>sugar should </a:t>
            </a:r>
            <a:r>
              <a:rPr dirty="0" lang="en-GB" smtClean="0"/>
              <a:t>be measured </a:t>
            </a:r>
            <a:r>
              <a:rPr dirty="0" lang="en-GB"/>
              <a:t>immediately but if this is not possible it should be assumed that all children </a:t>
            </a:r>
            <a:r>
              <a:rPr dirty="0" lang="en-GB" smtClean="0"/>
              <a:t>with severe </a:t>
            </a:r>
            <a:r>
              <a:rPr dirty="0" lang="en-GB"/>
              <a:t>malnutrition have hypoglycaemia</a:t>
            </a:r>
            <a:r>
              <a:rPr dirty="0" lang="en-GB" smtClean="0"/>
              <a:t>.</a:t>
            </a:r>
          </a:p>
          <a:p>
            <a:r>
              <a:rPr dirty="0" lang="en-GB" smtClean="0"/>
              <a:t> </a:t>
            </a:r>
            <a:r>
              <a:rPr dirty="0" lang="en-GB"/>
              <a:t>A blood sugar less than 3mmol/l is hypoglycaemia in a child with SAM</a:t>
            </a:r>
            <a:r>
              <a:rPr dirty="0" lang="en-GB" smtClean="0"/>
              <a:t>.</a:t>
            </a:r>
          </a:p>
          <a:p>
            <a:r>
              <a:rPr dirty="0" lang="en-GB" smtClean="0"/>
              <a:t>They </a:t>
            </a:r>
            <a:r>
              <a:rPr dirty="0" lang="en-GB"/>
              <a:t>should be given a feed </a:t>
            </a:r>
            <a:r>
              <a:rPr dirty="0" lang="en-GB" smtClean="0"/>
              <a:t>that is F-75 or </a:t>
            </a:r>
            <a:r>
              <a:rPr dirty="0" lang="en-GB"/>
              <a:t>10% glucose </a:t>
            </a:r>
            <a:r>
              <a:rPr dirty="0" lang="en-GB" smtClean="0"/>
              <a:t>or sucrose </a:t>
            </a:r>
            <a:r>
              <a:rPr dirty="0" lang="en-GB"/>
              <a:t>immediately upon admission. Frequent feeding thereafter is important</a:t>
            </a:r>
            <a:r>
              <a:rPr dirty="0" lang="en-GB" smtClean="0"/>
              <a:t>.</a:t>
            </a:r>
            <a:endParaRPr dirty="0" lang="en-GB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6" name="Title 1"/>
          <p:cNvSpPr>
            <a:spLocks noGrp="1"/>
          </p:cNvSpPr>
          <p:nvPr>
            <p:ph type="title"/>
          </p:nvPr>
        </p:nvSpPr>
        <p:spPr>
          <a:xfrm>
            <a:off x="838200" y="154546"/>
            <a:ext cx="10515599" cy="914400"/>
          </a:xfrm>
        </p:spPr>
        <p:txBody>
          <a:bodyPr>
            <a:normAutofit fontScale="90000"/>
          </a:bodyPr>
          <a:p>
            <a:r>
              <a:rPr b="1" dirty="0" sz="4000" lang="en-GB" smtClean="0">
                <a:solidFill>
                  <a:srgbClr val="7030A0"/>
                </a:solidFill>
              </a:rPr>
              <a:t/>
            </a:r>
            <a:br>
              <a:rPr b="1" dirty="0" sz="4000" lang="en-GB" smtClean="0">
                <a:solidFill>
                  <a:srgbClr val="7030A0"/>
                </a:solidFill>
              </a:rPr>
            </a:br>
            <a:r>
              <a:rPr b="1" dirty="0" sz="4000" lang="en-GB" smtClean="0">
                <a:solidFill>
                  <a:srgbClr val="7030A0"/>
                </a:solidFill>
              </a:rPr>
              <a:t>Step </a:t>
            </a:r>
            <a:r>
              <a:rPr b="1" dirty="0" sz="4000" lang="en-GB">
                <a:solidFill>
                  <a:srgbClr val="7030A0"/>
                </a:solidFill>
              </a:rPr>
              <a:t>2 -Hypothermia</a:t>
            </a:r>
            <a:r>
              <a:rPr dirty="0" lang="en-GB"/>
              <a:t/>
            </a:r>
            <a:br>
              <a:rPr dirty="0" lang="en-GB"/>
            </a:br>
            <a:endParaRPr dirty="0" lang="en-GB"/>
          </a:p>
        </p:txBody>
      </p:sp>
      <p:sp>
        <p:nvSpPr>
          <p:cNvPr id="1048687" name="Content Placeholder 2"/>
          <p:cNvSpPr>
            <a:spLocks noGrp="1"/>
          </p:cNvSpPr>
          <p:nvPr>
            <p:ph idx="1"/>
          </p:nvPr>
        </p:nvSpPr>
        <p:spPr>
          <a:xfrm>
            <a:off x="838200" y="1249250"/>
            <a:ext cx="10515600" cy="5608749"/>
          </a:xfrm>
        </p:spPr>
        <p:txBody>
          <a:bodyPr>
            <a:normAutofit fontScale="85714" lnSpcReduction="10000"/>
          </a:bodyPr>
          <a:p>
            <a:r>
              <a:rPr dirty="0" lang="en-GB" smtClean="0"/>
              <a:t>Hypothermia </a:t>
            </a:r>
            <a:r>
              <a:rPr dirty="0" lang="en-GB"/>
              <a:t>is very common in malnourished children and often indicates </a:t>
            </a:r>
            <a:r>
              <a:rPr dirty="0" lang="en-GB" smtClean="0"/>
              <a:t>coexisting hypoglycaemia </a:t>
            </a:r>
            <a:r>
              <a:rPr dirty="0" lang="en-GB"/>
              <a:t>or serious infection</a:t>
            </a:r>
            <a:r>
              <a:rPr dirty="0" lang="en-GB" smtClean="0"/>
              <a:t>.</a:t>
            </a:r>
          </a:p>
          <a:p>
            <a:r>
              <a:rPr dirty="0" lang="en-GB" smtClean="0"/>
              <a:t> </a:t>
            </a:r>
            <a:r>
              <a:rPr dirty="0" lang="en-GB"/>
              <a:t>If the axillary temperature is &lt;35°C or does not register </a:t>
            </a:r>
            <a:r>
              <a:rPr dirty="0" lang="en-GB" smtClean="0"/>
              <a:t>on a </a:t>
            </a:r>
            <a:r>
              <a:rPr dirty="0" lang="en-GB"/>
              <a:t>normal thermometer, assume hypothermia. </a:t>
            </a:r>
            <a:endParaRPr dirty="0" lang="en-GB" smtClean="0"/>
          </a:p>
          <a:p>
            <a:r>
              <a:rPr dirty="0" lang="en-GB" smtClean="0"/>
              <a:t>Where </a:t>
            </a:r>
            <a:r>
              <a:rPr dirty="0" lang="en-GB"/>
              <a:t>a low-reading thermometer is </a:t>
            </a:r>
            <a:r>
              <a:rPr dirty="0" lang="en-GB" smtClean="0"/>
              <a:t>available, take </a:t>
            </a:r>
            <a:r>
              <a:rPr dirty="0" lang="en-GB"/>
              <a:t>the rectal temperature. A reading &lt;35.5°C confirms hypothermia.</a:t>
            </a:r>
          </a:p>
          <a:p>
            <a:r>
              <a:rPr dirty="0" lang="en-GB"/>
              <a:t>Make sure the child is clothed (including the head), cover with a warmed blanket and place </a:t>
            </a:r>
            <a:r>
              <a:rPr dirty="0" lang="en-GB" smtClean="0"/>
              <a:t>a heater </a:t>
            </a:r>
            <a:r>
              <a:rPr dirty="0" lang="en-GB"/>
              <a:t>(not pointing directly at the child) or lamp </a:t>
            </a:r>
            <a:r>
              <a:rPr dirty="0" lang="en-GB" smtClean="0"/>
              <a:t>nearby.</a:t>
            </a:r>
          </a:p>
          <a:p>
            <a:r>
              <a:rPr dirty="0" lang="en-GB" smtClean="0"/>
              <a:t>Alternatively </a:t>
            </a:r>
            <a:r>
              <a:rPr dirty="0" lang="en-GB"/>
              <a:t>put the child on </a:t>
            </a:r>
            <a:r>
              <a:rPr dirty="0" lang="en-GB" smtClean="0"/>
              <a:t>the mother's </a:t>
            </a:r>
            <a:r>
              <a:rPr dirty="0" lang="en-GB"/>
              <a:t>bare chest or abdomen (skin-to-skin) and cover them with a warmed blanket </a:t>
            </a:r>
            <a:r>
              <a:rPr dirty="0" lang="en-GB" smtClean="0"/>
              <a:t>and/or warm clothing</a:t>
            </a:r>
          </a:p>
          <a:p>
            <a:r>
              <a:rPr dirty="0" lang="en-GB" smtClean="0"/>
              <a:t>Ensure </a:t>
            </a:r>
            <a:r>
              <a:rPr dirty="0" lang="en-GB"/>
              <a:t>that the child is covered at all times, especially at night</a:t>
            </a:r>
            <a:r>
              <a:rPr dirty="0" lang="en-GB" smtClean="0"/>
              <a:t>.</a:t>
            </a:r>
          </a:p>
          <a:p>
            <a:r>
              <a:rPr dirty="0" lang="en-GB" smtClean="0"/>
              <a:t>Keep </a:t>
            </a:r>
            <a:r>
              <a:rPr dirty="0" lang="en-GB"/>
              <a:t>the </a:t>
            </a:r>
            <a:r>
              <a:rPr dirty="0" lang="en-GB" smtClean="0"/>
              <a:t>head covered</a:t>
            </a:r>
            <a:r>
              <a:rPr dirty="0" lang="en-GB"/>
              <a:t>, preferably with a warm bonnet to reduce heat </a:t>
            </a:r>
            <a:r>
              <a:rPr dirty="0" lang="en-GB" smtClean="0"/>
              <a:t>loss.</a:t>
            </a:r>
          </a:p>
          <a:p>
            <a:r>
              <a:rPr dirty="0" lang="en-GB" smtClean="0"/>
              <a:t>Monitor </a:t>
            </a:r>
            <a:r>
              <a:rPr dirty="0" lang="en-GB"/>
              <a:t>the temperature </a:t>
            </a:r>
            <a:r>
              <a:rPr dirty="0" lang="en-GB" smtClean="0"/>
              <a:t>two hourly</a:t>
            </a:r>
            <a:r>
              <a:rPr dirty="0" lang="en-GB"/>
              <a:t>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8" name="Title 1"/>
          <p:cNvSpPr>
            <a:spLocks noGrp="1"/>
          </p:cNvSpPr>
          <p:nvPr>
            <p:ph type="title"/>
          </p:nvPr>
        </p:nvSpPr>
        <p:spPr>
          <a:xfrm>
            <a:off x="708338" y="365125"/>
            <a:ext cx="10645462" cy="639427"/>
          </a:xfrm>
        </p:spPr>
        <p:txBody>
          <a:bodyPr>
            <a:normAutofit fontScale="90000"/>
          </a:bodyPr>
          <a:p>
            <a:r>
              <a:rPr dirty="0" lang="en-GB" smtClean="0"/>
              <a:t/>
            </a:r>
            <a:br>
              <a:rPr dirty="0" lang="en-GB" smtClean="0"/>
            </a:br>
            <a:r>
              <a:rPr b="1" dirty="0" lang="en-GB" smtClean="0">
                <a:solidFill>
                  <a:srgbClr val="7030A0"/>
                </a:solidFill>
              </a:rPr>
              <a:t>Good</a:t>
            </a:r>
            <a:r>
              <a:rPr b="1" dirty="0" lang="en-GB">
                <a:solidFill>
                  <a:srgbClr val="7030A0"/>
                </a:solidFill>
              </a:rPr>
              <a:t>! You should include the following measures</a:t>
            </a:r>
            <a:r>
              <a:rPr dirty="0" lang="en-GB"/>
              <a:t/>
            </a:r>
            <a:br>
              <a:rPr dirty="0" lang="en-GB"/>
            </a:br>
            <a:endParaRPr dirty="0" lang="en-GB"/>
          </a:p>
        </p:txBody>
      </p:sp>
      <p:sp>
        <p:nvSpPr>
          <p:cNvPr id="1048689" name="Content Placeholder 2"/>
          <p:cNvSpPr>
            <a:spLocks noGrp="1"/>
          </p:cNvSpPr>
          <p:nvPr>
            <p:ph idx="1"/>
          </p:nvPr>
        </p:nvSpPr>
        <p:spPr>
          <a:xfrm>
            <a:off x="875763" y="1094704"/>
            <a:ext cx="10478037" cy="5763295"/>
          </a:xfrm>
        </p:spPr>
        <p:txBody>
          <a:bodyPr>
            <a:normAutofit/>
          </a:bodyPr>
          <a:p>
            <a:pPr indent="0" marL="0">
              <a:buNone/>
            </a:pPr>
            <a:r>
              <a:rPr dirty="0" lang="en-GB" smtClean="0"/>
              <a:t> </a:t>
            </a:r>
          </a:p>
          <a:p>
            <a:r>
              <a:rPr dirty="0" lang="en-GB" smtClean="0"/>
              <a:t>Feed </a:t>
            </a:r>
            <a:r>
              <a:rPr dirty="0" lang="en-GB"/>
              <a:t>the child 2-hourly, starting immediately after the diagnosis is made.</a:t>
            </a:r>
          </a:p>
          <a:p>
            <a:r>
              <a:rPr dirty="0" lang="en-GB" smtClean="0"/>
              <a:t>Always </a:t>
            </a:r>
            <a:r>
              <a:rPr dirty="0" lang="en-GB"/>
              <a:t>give feeds throughout the night and day.</a:t>
            </a:r>
          </a:p>
          <a:p>
            <a:r>
              <a:rPr dirty="0" lang="en-GB" smtClean="0"/>
              <a:t>Place </a:t>
            </a:r>
            <a:r>
              <a:rPr dirty="0" lang="en-GB"/>
              <a:t>the bed in a warm, draught-free part of the ward and keep the child covered.</a:t>
            </a:r>
          </a:p>
          <a:p>
            <a:r>
              <a:rPr dirty="0" lang="en-GB" smtClean="0"/>
              <a:t>Change </a:t>
            </a:r>
            <a:r>
              <a:rPr dirty="0" lang="en-GB"/>
              <a:t>wet nappies, clothes and bedding to keep the child and the bed dry.</a:t>
            </a:r>
          </a:p>
          <a:p>
            <a:r>
              <a:rPr dirty="0" lang="en-GB" smtClean="0"/>
              <a:t>Avoid </a:t>
            </a:r>
            <a:r>
              <a:rPr dirty="0" lang="en-GB"/>
              <a:t>exposing the child to cold (e.g. after bathing, or during medical examinations).</a:t>
            </a:r>
          </a:p>
          <a:p>
            <a:r>
              <a:rPr dirty="0" lang="en-GB" smtClean="0"/>
              <a:t> </a:t>
            </a:r>
            <a:r>
              <a:rPr dirty="0" lang="en-GB"/>
              <a:t>Let the child sleep with the mother for warmth in the night.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9427"/>
          </a:xfrm>
        </p:spPr>
        <p:txBody>
          <a:bodyPr>
            <a:normAutofit fontScale="90000"/>
          </a:bodyPr>
          <a:p>
            <a:r>
              <a:rPr b="1" dirty="0" lang="en-GB" smtClean="0">
                <a:solidFill>
                  <a:srgbClr val="7030A0"/>
                </a:solidFill>
              </a:rPr>
              <a:t>Step3-Dehydration </a:t>
            </a:r>
            <a:endParaRPr b="1" dirty="0" lang="en-GB">
              <a:solidFill>
                <a:srgbClr val="7030A0"/>
              </a:solidFill>
            </a:endParaRPr>
          </a:p>
        </p:txBody>
      </p:sp>
      <p:sp>
        <p:nvSpPr>
          <p:cNvPr id="1048691" name="Content Placeholder 2"/>
          <p:cNvSpPr>
            <a:spLocks noGrp="1"/>
          </p:cNvSpPr>
          <p:nvPr>
            <p:ph idx="1"/>
          </p:nvPr>
        </p:nvSpPr>
        <p:spPr>
          <a:xfrm>
            <a:off x="838200" y="1210614"/>
            <a:ext cx="10515600" cy="5525037"/>
          </a:xfrm>
        </p:spPr>
        <p:txBody>
          <a:bodyPr>
            <a:normAutofit fontScale="78571" lnSpcReduction="10000"/>
          </a:bodyPr>
          <a:p>
            <a:r>
              <a:rPr dirty="0" lang="en-GB"/>
              <a:t>It is difficult to estimate dehydration status accurately in the severely malnourished child </a:t>
            </a:r>
            <a:r>
              <a:rPr dirty="0" lang="en-GB" smtClean="0"/>
              <a:t>using clinical </a:t>
            </a:r>
            <a:r>
              <a:rPr dirty="0" lang="en-GB"/>
              <a:t>signs alone. </a:t>
            </a:r>
            <a:endParaRPr dirty="0" lang="en-GB" smtClean="0"/>
          </a:p>
          <a:p>
            <a:r>
              <a:rPr dirty="0" lang="en-GB" smtClean="0"/>
              <a:t>Assume </a:t>
            </a:r>
            <a:r>
              <a:rPr dirty="0" lang="en-GB"/>
              <a:t>that all children with watery diarrhoea may have </a:t>
            </a:r>
            <a:r>
              <a:rPr dirty="0" lang="en-GB" smtClean="0"/>
              <a:t>some dehydration.</a:t>
            </a:r>
          </a:p>
          <a:p>
            <a:r>
              <a:rPr dirty="0" lang="en-GB" smtClean="0"/>
              <a:t>Severely </a:t>
            </a:r>
            <a:r>
              <a:rPr dirty="0" lang="en-GB"/>
              <a:t>impaired circulation (Shock) is diagnosed in these children using the</a:t>
            </a:r>
          </a:p>
          <a:p>
            <a:r>
              <a:rPr dirty="0" lang="en-GB"/>
              <a:t>same core signs as in those without malnutrition: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lang="en-GB" smtClean="0"/>
              <a:t> </a:t>
            </a:r>
            <a:r>
              <a:rPr dirty="0" lang="en-GB"/>
              <a:t>Reduced level of </a:t>
            </a:r>
            <a:r>
              <a:rPr dirty="0" lang="en-GB" smtClean="0"/>
              <a:t>consciousness,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lang="en-GB" smtClean="0"/>
              <a:t>Absent </a:t>
            </a:r>
            <a:r>
              <a:rPr dirty="0" lang="en-GB"/>
              <a:t>or weak (low volume) peripheral.</a:t>
            </a:r>
          </a:p>
          <a:p>
            <a:r>
              <a:rPr dirty="0" lang="en-GB"/>
              <a:t>Severely impaired circulation (Shock) is treated with special fluid plans using Ringer's </a:t>
            </a:r>
            <a:r>
              <a:rPr dirty="0" lang="en-GB" smtClean="0"/>
              <a:t>lactate solution </a:t>
            </a:r>
            <a:r>
              <a:rPr dirty="0" lang="en-GB"/>
              <a:t>(Hartmann's solution). </a:t>
            </a:r>
            <a:endParaRPr dirty="0" lang="en-GB" smtClean="0"/>
          </a:p>
          <a:p>
            <a:r>
              <a:rPr dirty="0" lang="en-GB" smtClean="0"/>
              <a:t>Administer </a:t>
            </a:r>
            <a:r>
              <a:rPr dirty="0" lang="en-GB"/>
              <a:t>the fluid as a slow bolus at a rate of </a:t>
            </a:r>
            <a:r>
              <a:rPr b="1" dirty="0" lang="en-GB"/>
              <a:t>20mls/kg </a:t>
            </a:r>
            <a:r>
              <a:rPr dirty="0" lang="en-GB" smtClean="0"/>
              <a:t>given over </a:t>
            </a:r>
            <a:r>
              <a:rPr b="1" dirty="0" lang="en-GB"/>
              <a:t>two </a:t>
            </a:r>
            <a:r>
              <a:rPr dirty="0" lang="en-GB" smtClean="0"/>
              <a:t>hours.</a:t>
            </a:r>
          </a:p>
          <a:p>
            <a:r>
              <a:rPr dirty="0" lang="en-GB" smtClean="0"/>
              <a:t>At </a:t>
            </a:r>
            <a:r>
              <a:rPr dirty="0" lang="en-GB"/>
              <a:t>the end of the two hour, continue with oral (or NG) fluids</a:t>
            </a:r>
            <a:r>
              <a:rPr dirty="0" lang="en-GB" smtClean="0"/>
              <a:t>.</a:t>
            </a:r>
          </a:p>
          <a:p>
            <a:r>
              <a:rPr dirty="0" lang="en-GB" smtClean="0"/>
              <a:t> </a:t>
            </a:r>
            <a:r>
              <a:rPr dirty="0" lang="en-GB"/>
              <a:t>Repeat </a:t>
            </a:r>
            <a:r>
              <a:rPr dirty="0" lang="en-GB" smtClean="0"/>
              <a:t>boluses are </a:t>
            </a:r>
            <a:r>
              <a:rPr dirty="0" lang="en-GB"/>
              <a:t>not recommended even if the child still has features of severely impaired circulation.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Title 1"/>
          <p:cNvSpPr>
            <a:spLocks noGrp="1"/>
          </p:cNvSpPr>
          <p:nvPr>
            <p:ph type="title"/>
          </p:nvPr>
        </p:nvSpPr>
        <p:spPr>
          <a:xfrm>
            <a:off x="838200" y="154546"/>
            <a:ext cx="10515600" cy="708340"/>
          </a:xfrm>
        </p:spPr>
        <p:txBody>
          <a:bodyPr>
            <a:normAutofit/>
          </a:bodyPr>
          <a:p>
            <a:r>
              <a:rPr dirty="0" lang="en-GB" smtClean="0"/>
              <a:t>Cont. </a:t>
            </a:r>
            <a:endParaRPr dirty="0" lang="en-GB"/>
          </a:p>
        </p:txBody>
      </p:sp>
      <p:sp>
        <p:nvSpPr>
          <p:cNvPr id="1048693" name="Content Placeholder 2"/>
          <p:cNvSpPr>
            <a:spLocks noGrp="1"/>
          </p:cNvSpPr>
          <p:nvPr>
            <p:ph idx="1"/>
          </p:nvPr>
        </p:nvSpPr>
        <p:spPr>
          <a:xfrm>
            <a:off x="838200" y="862886"/>
            <a:ext cx="10515600" cy="5995113"/>
          </a:xfrm>
        </p:spPr>
        <p:txBody>
          <a:bodyPr>
            <a:normAutofit fontScale="71429" lnSpcReduction="20000"/>
          </a:bodyPr>
          <a:p>
            <a:r>
              <a:rPr dirty="0" lang="en-GB"/>
              <a:t>Give </a:t>
            </a:r>
            <a:r>
              <a:rPr dirty="0" lang="en-GB" err="1"/>
              <a:t>ReSoMal</a:t>
            </a:r>
            <a:r>
              <a:rPr dirty="0" lang="en-GB"/>
              <a:t> (rehydration solution for malnutrition) at 10mls/kg/hour per oral </a:t>
            </a:r>
            <a:r>
              <a:rPr dirty="0" lang="en-GB" smtClean="0"/>
              <a:t>or using </a:t>
            </a:r>
            <a:r>
              <a:rPr dirty="0" lang="en-GB"/>
              <a:t>NG for the first two hours.</a:t>
            </a:r>
          </a:p>
          <a:p>
            <a:r>
              <a:rPr dirty="0" lang="en-GB" smtClean="0"/>
              <a:t>Then </a:t>
            </a:r>
            <a:r>
              <a:rPr dirty="0" lang="en-GB"/>
              <a:t>give fluids at </a:t>
            </a:r>
            <a:r>
              <a:rPr dirty="0" lang="en-GB" smtClean="0"/>
              <a:t>5-10mls/kg.hr </a:t>
            </a:r>
            <a:r>
              <a:rPr dirty="0" lang="en-GB"/>
              <a:t>for the next 4-10 hours; alternate the </a:t>
            </a:r>
            <a:r>
              <a:rPr dirty="0" lang="en-GB" err="1"/>
              <a:t>ReSoMal</a:t>
            </a:r>
            <a:r>
              <a:rPr dirty="0" lang="en-GB"/>
              <a:t> </a:t>
            </a:r>
            <a:r>
              <a:rPr dirty="0" lang="en-GB" smtClean="0"/>
              <a:t>with same </a:t>
            </a:r>
            <a:r>
              <a:rPr dirty="0" lang="en-GB"/>
              <a:t>volume of F75. </a:t>
            </a:r>
            <a:endParaRPr dirty="0" lang="en-GB" smtClean="0"/>
          </a:p>
          <a:p>
            <a:r>
              <a:rPr dirty="0" lang="en-GB" smtClean="0"/>
              <a:t>The </a:t>
            </a:r>
            <a:r>
              <a:rPr dirty="0" lang="en-GB"/>
              <a:t>volume to give will depend on how much the child </a:t>
            </a:r>
            <a:r>
              <a:rPr dirty="0" lang="en-GB" smtClean="0"/>
              <a:t>wants, volume </a:t>
            </a:r>
            <a:r>
              <a:rPr dirty="0" lang="en-GB"/>
              <a:t>of stools and whether child is vomiting. The Basic Paediatric </a:t>
            </a:r>
            <a:r>
              <a:rPr dirty="0" lang="en-GB" smtClean="0"/>
              <a:t>Protocols provides </a:t>
            </a:r>
            <a:r>
              <a:rPr dirty="0" lang="en-GB"/>
              <a:t>guidance with assumption that you will give </a:t>
            </a:r>
            <a:r>
              <a:rPr dirty="0" lang="en-GB" err="1"/>
              <a:t>ReSoMal</a:t>
            </a:r>
            <a:r>
              <a:rPr dirty="0" lang="en-GB"/>
              <a:t> at 10ml/kg/hr.</a:t>
            </a:r>
          </a:p>
          <a:p>
            <a:r>
              <a:rPr dirty="0" lang="en-GB" smtClean="0"/>
              <a:t>After </a:t>
            </a:r>
            <a:r>
              <a:rPr dirty="0" lang="en-GB"/>
              <a:t>the rehydration therapy, give F75 at the appropriate volume every </a:t>
            </a:r>
            <a:r>
              <a:rPr dirty="0" lang="en-GB" smtClean="0"/>
              <a:t>3hours.</a:t>
            </a:r>
            <a:endParaRPr dirty="0" lang="en-GB"/>
          </a:p>
          <a:p>
            <a:r>
              <a:rPr dirty="0" lang="en-GB" smtClean="0"/>
              <a:t>If </a:t>
            </a:r>
            <a:r>
              <a:rPr dirty="0" lang="en-GB"/>
              <a:t>the child has severe palmer pallor transfuse 10mls/kg whole blood over 3 hours </a:t>
            </a:r>
            <a:r>
              <a:rPr dirty="0" lang="en-GB" smtClean="0"/>
              <a:t>as soon </a:t>
            </a:r>
            <a:r>
              <a:rPr dirty="0" lang="en-GB"/>
              <a:t>as it is available and then continue with appropriate volume of F75 every 3 hours.</a:t>
            </a:r>
          </a:p>
          <a:p>
            <a:r>
              <a:rPr dirty="0" lang="en-GB"/>
              <a:t>After the IV fluid bolus for management of severely impaired circulation, if it not </a:t>
            </a:r>
            <a:r>
              <a:rPr dirty="0" lang="en-GB" smtClean="0"/>
              <a:t>possible to </a:t>
            </a:r>
            <a:r>
              <a:rPr dirty="0" lang="en-GB"/>
              <a:t>give NG fluids (child in </a:t>
            </a:r>
            <a:r>
              <a:rPr dirty="0" lang="en-GB" smtClean="0"/>
              <a:t>un-</a:t>
            </a:r>
            <a:r>
              <a:rPr dirty="0" lang="en-GB" err="1" smtClean="0"/>
              <a:t>arousable</a:t>
            </a:r>
            <a:r>
              <a:rPr dirty="0" lang="en-GB" smtClean="0"/>
              <a:t> </a:t>
            </a:r>
            <a:r>
              <a:rPr dirty="0" lang="en-GB"/>
              <a:t>coma or acute abdomen) give maintenance fluids </a:t>
            </a:r>
            <a:r>
              <a:rPr dirty="0" lang="en-GB" smtClean="0"/>
              <a:t>– Half </a:t>
            </a:r>
            <a:r>
              <a:rPr dirty="0" lang="en-GB"/>
              <a:t>Strength Darrow's (HSD) in 5% Dextrose at 100mls/kg/day (4mls/kg/</a:t>
            </a:r>
            <a:r>
              <a:rPr dirty="0" lang="en-GB" err="1"/>
              <a:t>hr</a:t>
            </a:r>
            <a:r>
              <a:rPr dirty="0" lang="en-GB"/>
              <a:t>) until it </a:t>
            </a:r>
            <a:r>
              <a:rPr dirty="0" lang="en-GB" smtClean="0"/>
              <a:t>is possible </a:t>
            </a:r>
            <a:r>
              <a:rPr dirty="0" lang="en-GB"/>
              <a:t>to use NG route</a:t>
            </a:r>
            <a:r>
              <a:rPr dirty="0" lang="en-GB" smtClean="0"/>
              <a:t>.</a:t>
            </a:r>
            <a:r>
              <a:rPr dirty="0" lang="en-GB"/>
              <a:t> </a:t>
            </a:r>
            <a:endParaRPr dirty="0" lang="en-GB" smtClean="0"/>
          </a:p>
          <a:p>
            <a:r>
              <a:rPr dirty="0" lang="en-GB" smtClean="0"/>
              <a:t>Continue </a:t>
            </a:r>
            <a:r>
              <a:rPr dirty="0" lang="en-GB"/>
              <a:t>breast feeding throughout. Check the respiratory rate, pulse rate, urine </a:t>
            </a:r>
            <a:r>
              <a:rPr dirty="0" lang="en-GB" smtClean="0"/>
              <a:t>frequency, frequency </a:t>
            </a:r>
            <a:r>
              <a:rPr dirty="0" lang="en-GB"/>
              <a:t>of stools and vomit. </a:t>
            </a:r>
            <a:endParaRPr dirty="0" lang="en-GB" smtClean="0"/>
          </a:p>
          <a:p>
            <a:r>
              <a:rPr dirty="0" lang="en-GB" smtClean="0"/>
              <a:t>If </a:t>
            </a:r>
            <a:r>
              <a:rPr dirty="0" lang="en-GB"/>
              <a:t>you find signs of over hydration (increasing respiratory rate </a:t>
            </a:r>
            <a:r>
              <a:rPr dirty="0" lang="en-GB" smtClean="0"/>
              <a:t>by 5/min </a:t>
            </a:r>
            <a:r>
              <a:rPr dirty="0" lang="en-GB"/>
              <a:t>and pulse rate by 15/min), stop </a:t>
            </a:r>
            <a:r>
              <a:rPr dirty="0" lang="en-GB" err="1"/>
              <a:t>ReSoMal</a:t>
            </a:r>
            <a:r>
              <a:rPr dirty="0" lang="en-GB"/>
              <a:t> immediately and reassess after 1 hour.</a:t>
            </a:r>
            <a:endParaRPr dirty="0" lang="en-GB" smtClean="0"/>
          </a:p>
          <a:p>
            <a:endParaRPr dirty="0" lang="en-GB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4" name="Title 1"/>
          <p:cNvSpPr>
            <a:spLocks noGrp="1"/>
          </p:cNvSpPr>
          <p:nvPr>
            <p:ph type="title"/>
          </p:nvPr>
        </p:nvSpPr>
        <p:spPr>
          <a:xfrm>
            <a:off x="838200" y="218941"/>
            <a:ext cx="10515600" cy="708339"/>
          </a:xfrm>
        </p:spPr>
        <p:txBody>
          <a:bodyPr>
            <a:normAutofit fontScale="90000"/>
          </a:bodyPr>
          <a:p>
            <a:r>
              <a:rPr dirty="0" lang="en-GB" smtClean="0"/>
              <a:t/>
            </a:r>
            <a:br>
              <a:rPr dirty="0" lang="en-GB" smtClean="0"/>
            </a:br>
            <a:r>
              <a:rPr b="1" dirty="0" sz="4000" lang="en-GB" smtClean="0">
                <a:solidFill>
                  <a:srgbClr val="7030A0"/>
                </a:solidFill>
              </a:rPr>
              <a:t>Step </a:t>
            </a:r>
            <a:r>
              <a:rPr b="1" dirty="0" sz="4000" lang="en-GB">
                <a:solidFill>
                  <a:srgbClr val="7030A0"/>
                </a:solidFill>
              </a:rPr>
              <a:t>4- Electrolyte imbalances</a:t>
            </a:r>
            <a:r>
              <a:rPr dirty="0" lang="en-GB"/>
              <a:t/>
            </a:r>
            <a:br>
              <a:rPr dirty="0" lang="en-GB"/>
            </a:br>
            <a:endParaRPr dirty="0" lang="en-GB"/>
          </a:p>
        </p:txBody>
      </p:sp>
      <p:sp>
        <p:nvSpPr>
          <p:cNvPr id="1048695" name="Content Placeholder 2"/>
          <p:cNvSpPr>
            <a:spLocks noGrp="1"/>
          </p:cNvSpPr>
          <p:nvPr>
            <p:ph idx="1"/>
          </p:nvPr>
        </p:nvSpPr>
        <p:spPr>
          <a:xfrm>
            <a:off x="838200" y="1120462"/>
            <a:ext cx="10515600" cy="5737537"/>
          </a:xfrm>
        </p:spPr>
        <p:txBody>
          <a:bodyPr>
            <a:normAutofit/>
          </a:bodyPr>
          <a:p>
            <a:r>
              <a:rPr dirty="0" lang="en-GB" smtClean="0"/>
              <a:t>Pre-packaged </a:t>
            </a:r>
            <a:r>
              <a:rPr dirty="0" lang="en-GB"/>
              <a:t>formulations F75, F100 and RUTF used in SAM contain adequate electrolytes </a:t>
            </a:r>
            <a:r>
              <a:rPr dirty="0" lang="en-GB" smtClean="0"/>
              <a:t>to meet </a:t>
            </a:r>
            <a:r>
              <a:rPr dirty="0" lang="en-GB"/>
              <a:t>the needs of these children. </a:t>
            </a:r>
          </a:p>
          <a:p>
            <a:r>
              <a:rPr b="1" dirty="0" lang="en-GB" u="sng">
                <a:solidFill>
                  <a:srgbClr val="7030A0"/>
                </a:solidFill>
              </a:rPr>
              <a:t>Step 5 Infection</a:t>
            </a:r>
          </a:p>
          <a:p>
            <a:r>
              <a:rPr dirty="0" lang="en-GB"/>
              <a:t>Children with SAM often do not develop fever and most times the white cell count is </a:t>
            </a:r>
            <a:r>
              <a:rPr dirty="0" lang="en-GB" smtClean="0"/>
              <a:t>not elevated </a:t>
            </a:r>
            <a:r>
              <a:rPr dirty="0" lang="en-GB"/>
              <a:t>even when there is confirmed infection.</a:t>
            </a:r>
          </a:p>
          <a:p>
            <a:r>
              <a:rPr dirty="0" lang="en-GB"/>
              <a:t>Assume that all children with SAM have an infection on their arrival in hospital and treat </a:t>
            </a:r>
            <a:r>
              <a:rPr dirty="0" lang="en-GB" smtClean="0"/>
              <a:t>with appropriate </a:t>
            </a:r>
            <a:r>
              <a:rPr dirty="0" lang="en-GB"/>
              <a:t>antibiotics straightaway.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6396"/>
          </a:xfrm>
        </p:spPr>
        <p:txBody>
          <a:bodyPr>
            <a:normAutofit fontScale="90000"/>
          </a:bodyPr>
          <a:p>
            <a:r>
              <a:rPr dirty="0" lang="en-GB" smtClean="0"/>
              <a:t>Cont. </a:t>
            </a:r>
            <a:endParaRPr dirty="0" lang="en-GB"/>
          </a:p>
        </p:txBody>
      </p:sp>
      <p:sp>
        <p:nvSpPr>
          <p:cNvPr id="1048613" name="Content Placeholder 2"/>
          <p:cNvSpPr>
            <a:spLocks noGrp="1"/>
          </p:cNvSpPr>
          <p:nvPr>
            <p:ph idx="1"/>
          </p:nvPr>
        </p:nvSpPr>
        <p:spPr>
          <a:xfrm>
            <a:off x="838200" y="1030310"/>
            <a:ext cx="10515600" cy="5827690"/>
          </a:xfrm>
        </p:spPr>
        <p:txBody>
          <a:bodyPr>
            <a:normAutofit fontScale="96429" lnSpcReduction="10000"/>
          </a:bodyPr>
          <a:p>
            <a:r>
              <a:rPr dirty="0" lang="en-GB"/>
              <a:t>The blood should be tested for the </a:t>
            </a:r>
            <a:r>
              <a:rPr dirty="0" lang="en-GB" smtClean="0"/>
              <a:t>poisonous taken.</a:t>
            </a:r>
          </a:p>
          <a:p>
            <a:r>
              <a:rPr dirty="0" lang="en-GB"/>
              <a:t>A</a:t>
            </a:r>
            <a:r>
              <a:rPr dirty="0" lang="en-GB" smtClean="0"/>
              <a:t>n intravenous </a:t>
            </a:r>
            <a:r>
              <a:rPr dirty="0" lang="en-GB"/>
              <a:t>infusion using Darrow's solution </a:t>
            </a:r>
            <a:r>
              <a:rPr dirty="0" lang="en-GB" smtClean="0"/>
              <a:t>of 50</a:t>
            </a:r>
            <a:r>
              <a:rPr dirty="0" lang="en-GB"/>
              <a:t>% Dextrose may be given to </a:t>
            </a:r>
            <a:r>
              <a:rPr dirty="0" lang="en-GB" smtClean="0"/>
              <a:t>correct hypoglycaemia</a:t>
            </a:r>
            <a:r>
              <a:rPr dirty="0" lang="en-GB"/>
              <a:t>. </a:t>
            </a:r>
            <a:endParaRPr dirty="0" lang="en-GB" smtClean="0"/>
          </a:p>
          <a:p>
            <a:r>
              <a:rPr dirty="0" lang="en-GB" smtClean="0"/>
              <a:t>Oxygen </a:t>
            </a:r>
            <a:r>
              <a:rPr dirty="0" lang="en-GB"/>
              <a:t>therapy can </a:t>
            </a:r>
            <a:r>
              <a:rPr dirty="0" lang="en-GB" smtClean="0"/>
              <a:t>be administered </a:t>
            </a:r>
            <a:r>
              <a:rPr dirty="0" lang="en-GB"/>
              <a:t>where necessary. </a:t>
            </a:r>
            <a:endParaRPr dirty="0" lang="en-GB" smtClean="0"/>
          </a:p>
          <a:p>
            <a:r>
              <a:rPr dirty="0" lang="en-GB" smtClean="0"/>
              <a:t>The </a:t>
            </a:r>
            <a:r>
              <a:rPr dirty="0" lang="en-GB"/>
              <a:t>child </a:t>
            </a:r>
            <a:r>
              <a:rPr dirty="0" lang="en-GB" smtClean="0"/>
              <a:t>should be </a:t>
            </a:r>
            <a:r>
              <a:rPr dirty="0" lang="en-GB"/>
              <a:t>given oral alkaline fluids to neutralise the </a:t>
            </a:r>
            <a:r>
              <a:rPr dirty="0" lang="en-GB" smtClean="0"/>
              <a:t>acid and </a:t>
            </a:r>
            <a:r>
              <a:rPr dirty="0" lang="en-GB"/>
              <a:t>vice versa. </a:t>
            </a:r>
            <a:endParaRPr dirty="0" lang="en-GB" smtClean="0"/>
          </a:p>
          <a:p>
            <a:r>
              <a:rPr dirty="0" lang="en-GB" smtClean="0"/>
              <a:t>Urinary </a:t>
            </a:r>
            <a:r>
              <a:rPr dirty="0" lang="en-GB"/>
              <a:t>catheterisation </a:t>
            </a:r>
            <a:r>
              <a:rPr dirty="0" lang="en-GB" err="1" smtClean="0"/>
              <a:t>is</a:t>
            </a:r>
            <a:r>
              <a:rPr dirty="0" lang="en-GB" err="1"/>
              <a:t>indicated</a:t>
            </a:r>
            <a:r>
              <a:rPr dirty="0" lang="en-GB"/>
              <a:t> in order to monitor urinary output when</a:t>
            </a:r>
          </a:p>
          <a:p>
            <a:r>
              <a:rPr dirty="0" lang="en-GB"/>
              <a:t>renal failure is suspected.</a:t>
            </a:r>
          </a:p>
          <a:p>
            <a:r>
              <a:rPr dirty="0" lang="en-GB"/>
              <a:t>The patient's general condition should </a:t>
            </a:r>
            <a:r>
              <a:rPr dirty="0" lang="en-GB" smtClean="0"/>
              <a:t>be assessed </a:t>
            </a:r>
            <a:r>
              <a:rPr dirty="0" lang="en-GB"/>
              <a:t>to include level of consciousness </a:t>
            </a:r>
            <a:r>
              <a:rPr dirty="0" lang="en-GB" smtClean="0"/>
              <a:t>and inspection </a:t>
            </a:r>
            <a:r>
              <a:rPr dirty="0" lang="en-GB"/>
              <a:t>of the mouth and lips for any burns </a:t>
            </a:r>
            <a:r>
              <a:rPr dirty="0" lang="en-GB" smtClean="0"/>
              <a:t>in case </a:t>
            </a:r>
            <a:r>
              <a:rPr dirty="0" lang="en-GB"/>
              <a:t>of corrosive poisoning</a:t>
            </a:r>
            <a:r>
              <a:rPr dirty="0" lang="en-GB" smtClean="0"/>
              <a:t>.</a:t>
            </a:r>
          </a:p>
          <a:p>
            <a:r>
              <a:rPr dirty="0" lang="en-GB" smtClean="0"/>
              <a:t> Neurological investigations </a:t>
            </a:r>
            <a:r>
              <a:rPr dirty="0" lang="en-GB"/>
              <a:t>should also be undertaken</a:t>
            </a:r>
            <a:r>
              <a:rPr dirty="0" lang="en-GB" smtClean="0"/>
              <a:t>.</a:t>
            </a:r>
            <a:endParaRPr dirty="0" lang="en-GB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GB" smtClean="0"/>
              <a:t>Cont. </a:t>
            </a:r>
            <a:endParaRPr dirty="0" lang="en-GB"/>
          </a:p>
        </p:txBody>
      </p:sp>
      <p:sp>
        <p:nvSpPr>
          <p:cNvPr id="104869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714" lnSpcReduction="20000"/>
          </a:bodyPr>
          <a:p>
            <a:r>
              <a:rPr b="1" dirty="0" lang="en-GB"/>
              <a:t>All </a:t>
            </a:r>
            <a:r>
              <a:rPr dirty="0" lang="en-GB"/>
              <a:t>sick children with </a:t>
            </a:r>
            <a:r>
              <a:rPr dirty="0" lang="en-GB" smtClean="0"/>
              <a:t>severe acute </a:t>
            </a:r>
            <a:r>
              <a:rPr dirty="0" lang="en-GB"/>
              <a:t>malnutrition in hospital should be started on:</a:t>
            </a:r>
          </a:p>
          <a:p>
            <a:r>
              <a:rPr dirty="0" lang="en-GB" smtClean="0"/>
              <a:t>Crystalline </a:t>
            </a:r>
            <a:r>
              <a:rPr dirty="0" lang="en-GB"/>
              <a:t>Penicillin (or Ampicillin) for two days then high dose oral amoxicillin for </a:t>
            </a:r>
            <a:r>
              <a:rPr dirty="0" lang="en-GB" smtClean="0"/>
              <a:t>5 days.</a:t>
            </a:r>
          </a:p>
          <a:p>
            <a:r>
              <a:rPr dirty="0" lang="en-GB" smtClean="0"/>
              <a:t> </a:t>
            </a:r>
            <a:r>
              <a:rPr dirty="0" lang="en-GB"/>
              <a:t>AND IV/IM Gentamicin 7.5mg/kg for 7 days.</a:t>
            </a:r>
          </a:p>
          <a:p>
            <a:r>
              <a:rPr dirty="0" lang="en-GB"/>
              <a:t>In addition they also receive:</a:t>
            </a:r>
          </a:p>
          <a:p>
            <a:r>
              <a:rPr dirty="0" lang="en-GB" smtClean="0"/>
              <a:t> </a:t>
            </a:r>
            <a:r>
              <a:rPr dirty="0" lang="en-GB" err="1"/>
              <a:t>Nystatin</a:t>
            </a:r>
            <a:r>
              <a:rPr dirty="0" lang="en-GB"/>
              <a:t> / </a:t>
            </a:r>
            <a:r>
              <a:rPr dirty="0" lang="en-GB" err="1"/>
              <a:t>Clotrimazole</a:t>
            </a:r>
            <a:r>
              <a:rPr dirty="0" lang="en-GB"/>
              <a:t> for oral thrush,</a:t>
            </a:r>
          </a:p>
          <a:p>
            <a:r>
              <a:rPr dirty="0" lang="en-GB" smtClean="0"/>
              <a:t> </a:t>
            </a:r>
            <a:r>
              <a:rPr dirty="0" lang="en-GB" err="1"/>
              <a:t>Mebendazole</a:t>
            </a:r>
            <a:r>
              <a:rPr dirty="0" lang="en-GB"/>
              <a:t> after 7 days treatment. (deworming),</a:t>
            </a:r>
          </a:p>
          <a:p>
            <a:r>
              <a:rPr dirty="0" lang="en-GB" smtClean="0"/>
              <a:t>Tetracycline </a:t>
            </a:r>
            <a:r>
              <a:rPr dirty="0" lang="en-GB"/>
              <a:t>eye ointment (+ atropine drops) for pus / ulceration in the eye.</a:t>
            </a:r>
          </a:p>
          <a:p>
            <a:r>
              <a:rPr dirty="0" lang="en-GB" smtClean="0">
                <a:solidFill>
                  <a:srgbClr val="7030A0"/>
                </a:solidFill>
              </a:rPr>
              <a:t>Hello! You </a:t>
            </a:r>
            <a:r>
              <a:rPr dirty="0" lang="en-GB">
                <a:solidFill>
                  <a:srgbClr val="7030A0"/>
                </a:solidFill>
              </a:rPr>
              <a:t>are doing well so far. It is now time to look at micronutrient deficiencies.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8" name="Title 1"/>
          <p:cNvSpPr>
            <a:spLocks noGrp="1"/>
          </p:cNvSpPr>
          <p:nvPr>
            <p:ph type="title"/>
          </p:nvPr>
        </p:nvSpPr>
        <p:spPr>
          <a:xfrm>
            <a:off x="772732" y="128789"/>
            <a:ext cx="10581068" cy="1107583"/>
          </a:xfrm>
        </p:spPr>
        <p:txBody>
          <a:bodyPr>
            <a:normAutofit/>
          </a:bodyPr>
          <a:p>
            <a:r>
              <a:rPr b="1" dirty="0" sz="3600" lang="en-GB">
                <a:solidFill>
                  <a:srgbClr val="7030A0"/>
                </a:solidFill>
              </a:rPr>
              <a:t>Step 6 Micronutrient </a:t>
            </a:r>
            <a:r>
              <a:rPr b="1" dirty="0" sz="3600" lang="en-GB" smtClean="0">
                <a:solidFill>
                  <a:srgbClr val="7030A0"/>
                </a:solidFill>
              </a:rPr>
              <a:t>deficiencies (Look for </a:t>
            </a:r>
            <a:r>
              <a:rPr b="1" dirty="0" sz="3600" lang="en-GB" err="1" smtClean="0">
                <a:solidFill>
                  <a:srgbClr val="7030A0"/>
                </a:solidFill>
              </a:rPr>
              <a:t>Vit</a:t>
            </a:r>
            <a:r>
              <a:rPr b="1" dirty="0" sz="3600" lang="en-GB" smtClean="0">
                <a:solidFill>
                  <a:srgbClr val="7030A0"/>
                </a:solidFill>
              </a:rPr>
              <a:t>. A Eye signs</a:t>
            </a:r>
            <a:endParaRPr dirty="0" sz="3600" lang="en-GB"/>
          </a:p>
        </p:txBody>
      </p:sp>
      <p:pic>
        <p:nvPicPr>
          <p:cNvPr id="2097159" name="Content Placeholder 3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107583" y="1416642"/>
            <a:ext cx="8049296" cy="5289885"/>
          </a:xfrm>
          <a:prstGeom prst="rect"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Title 1"/>
          <p:cNvSpPr>
            <a:spLocks noGrp="1"/>
          </p:cNvSpPr>
          <p:nvPr>
            <p:ph type="title"/>
          </p:nvPr>
        </p:nvSpPr>
        <p:spPr>
          <a:xfrm>
            <a:off x="838200" y="141668"/>
            <a:ext cx="10515600" cy="901522"/>
          </a:xfrm>
        </p:spPr>
        <p:txBody>
          <a:bodyPr>
            <a:normAutofit fontScale="90000"/>
          </a:bodyPr>
          <a:p>
            <a:r>
              <a:rPr dirty="0" lang="en-GB" smtClean="0"/>
              <a:t/>
            </a:r>
            <a:br>
              <a:rPr dirty="0" lang="en-GB" smtClean="0"/>
            </a:br>
            <a:r>
              <a:rPr b="1" dirty="0" lang="en-GB" smtClean="0">
                <a:solidFill>
                  <a:srgbClr val="7030A0"/>
                </a:solidFill>
              </a:rPr>
              <a:t>To </a:t>
            </a:r>
            <a:r>
              <a:rPr b="1" dirty="0" lang="en-GB">
                <a:solidFill>
                  <a:srgbClr val="7030A0"/>
                </a:solidFill>
              </a:rPr>
              <a:t>correct micronutrient deficiencies give:</a:t>
            </a:r>
            <a:r>
              <a:rPr dirty="0" lang="en-GB"/>
              <a:t/>
            </a:r>
            <a:br>
              <a:rPr dirty="0" lang="en-GB"/>
            </a:br>
            <a:endParaRPr b="1" dirty="0" lang="en-GB">
              <a:solidFill>
                <a:srgbClr val="7030A0"/>
              </a:solidFill>
            </a:endParaRPr>
          </a:p>
        </p:txBody>
      </p:sp>
      <p:sp>
        <p:nvSpPr>
          <p:cNvPr id="1048700" name="Content Placeholder 2"/>
          <p:cNvSpPr>
            <a:spLocks noGrp="1"/>
          </p:cNvSpPr>
          <p:nvPr>
            <p:ph idx="1"/>
          </p:nvPr>
        </p:nvSpPr>
        <p:spPr>
          <a:xfrm>
            <a:off x="838200" y="1043190"/>
            <a:ext cx="10515600" cy="5814809"/>
          </a:xfrm>
        </p:spPr>
        <p:txBody>
          <a:bodyPr/>
          <a:p>
            <a:pPr indent="0" marL="0">
              <a:buNone/>
            </a:pPr>
            <a:endParaRPr dirty="0" lang="en-GB" smtClean="0"/>
          </a:p>
          <a:p>
            <a:r>
              <a:rPr dirty="0" lang="en-GB" smtClean="0"/>
              <a:t>High </a:t>
            </a:r>
            <a:r>
              <a:rPr dirty="0" lang="en-GB"/>
              <a:t>dose Vitamin A to children with eye signs: 200,000 </a:t>
            </a:r>
            <a:r>
              <a:rPr dirty="0" lang="en-GB" err="1"/>
              <a:t>iu</a:t>
            </a:r>
            <a:r>
              <a:rPr dirty="0" lang="en-GB"/>
              <a:t> on admission, on Day 2 </a:t>
            </a:r>
            <a:r>
              <a:rPr dirty="0" lang="en-GB" smtClean="0"/>
              <a:t>and on </a:t>
            </a:r>
            <a:r>
              <a:rPr dirty="0" lang="en-GB"/>
              <a:t>Day 14 (100,000 </a:t>
            </a:r>
            <a:r>
              <a:rPr dirty="0" lang="en-GB" err="1"/>
              <a:t>iu</a:t>
            </a:r>
            <a:r>
              <a:rPr dirty="0" lang="en-GB"/>
              <a:t> if aged &lt; 12 months).</a:t>
            </a:r>
          </a:p>
          <a:p>
            <a:r>
              <a:rPr dirty="0" lang="en-GB" smtClean="0"/>
              <a:t>The </a:t>
            </a:r>
            <a:r>
              <a:rPr dirty="0" lang="en-GB"/>
              <a:t>pre-packaged F75/F100 had adequate micronutrients, if given at the right </a:t>
            </a:r>
            <a:r>
              <a:rPr dirty="0" lang="en-GB" smtClean="0"/>
              <a:t>dosage, to </a:t>
            </a:r>
            <a:r>
              <a:rPr dirty="0" lang="en-GB"/>
              <a:t>correct micronutrient deficiencies. </a:t>
            </a:r>
            <a:endParaRPr dirty="0" lang="en-GB" smtClean="0"/>
          </a:p>
          <a:p>
            <a:r>
              <a:rPr dirty="0" lang="en-GB" smtClean="0"/>
              <a:t>These </a:t>
            </a:r>
            <a:r>
              <a:rPr dirty="0" lang="en-GB"/>
              <a:t>micronutrients include Vitamin A </a:t>
            </a:r>
            <a:r>
              <a:rPr dirty="0" lang="en-GB" smtClean="0"/>
              <a:t>and other </a:t>
            </a:r>
            <a:r>
              <a:rPr dirty="0" lang="en-GB"/>
              <a:t>vitamins, folic acid, zinc and copper. However, should be prescribed be given </a:t>
            </a:r>
            <a:r>
              <a:rPr dirty="0" lang="en-GB" smtClean="0"/>
              <a:t>if pre-packaged </a:t>
            </a:r>
            <a:r>
              <a:rPr dirty="0" lang="en-GB"/>
              <a:t>F75/100 are not available.</a:t>
            </a:r>
          </a:p>
          <a:p>
            <a:r>
              <a:rPr dirty="0" lang="en-GB" smtClean="0"/>
              <a:t>Start </a:t>
            </a:r>
            <a:r>
              <a:rPr dirty="0" lang="en-GB"/>
              <a:t>iron ONLY when the child is gaining weight.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Title 1"/>
          <p:cNvSpPr>
            <a:spLocks noGrp="1"/>
          </p:cNvSpPr>
          <p:nvPr>
            <p:ph type="title"/>
          </p:nvPr>
        </p:nvSpPr>
        <p:spPr>
          <a:xfrm>
            <a:off x="838200" y="193183"/>
            <a:ext cx="10515600" cy="798491"/>
          </a:xfrm>
        </p:spPr>
        <p:txBody>
          <a:bodyPr>
            <a:normAutofit/>
          </a:bodyPr>
          <a:p>
            <a:r>
              <a:rPr b="1" dirty="0" sz="3600" lang="en-GB" smtClean="0">
                <a:solidFill>
                  <a:srgbClr val="7030A0"/>
                </a:solidFill>
              </a:rPr>
              <a:t>Step 7 Initiate Feeding</a:t>
            </a:r>
            <a:endParaRPr b="1" dirty="0" sz="3600" lang="en-GB">
              <a:solidFill>
                <a:srgbClr val="7030A0"/>
              </a:solidFill>
            </a:endParaRPr>
          </a:p>
        </p:txBody>
      </p:sp>
      <p:sp>
        <p:nvSpPr>
          <p:cNvPr id="1048702" name="Content Placeholder 2"/>
          <p:cNvSpPr>
            <a:spLocks noGrp="1"/>
          </p:cNvSpPr>
          <p:nvPr>
            <p:ph idx="1"/>
          </p:nvPr>
        </p:nvSpPr>
        <p:spPr>
          <a:xfrm>
            <a:off x="838200" y="991674"/>
            <a:ext cx="10515600" cy="5866326"/>
          </a:xfrm>
        </p:spPr>
        <p:txBody>
          <a:bodyPr>
            <a:normAutofit fontScale="92857" lnSpcReduction="10000"/>
          </a:bodyPr>
          <a:p>
            <a:r>
              <a:rPr dirty="0" lang="en-GB"/>
              <a:t>Essential features of initial feeding are</a:t>
            </a:r>
            <a:r>
              <a:rPr dirty="0" lang="en-GB" smtClean="0"/>
              <a:t>:</a:t>
            </a:r>
          </a:p>
          <a:p>
            <a:r>
              <a:rPr dirty="0" lang="en-GB" smtClean="0"/>
              <a:t> </a:t>
            </a:r>
            <a:r>
              <a:rPr dirty="0" lang="en-GB"/>
              <a:t>Frequent small feeds of low osmolality and low lactose</a:t>
            </a:r>
          </a:p>
          <a:p>
            <a:r>
              <a:rPr dirty="0" lang="en-GB" smtClean="0"/>
              <a:t>Oral </a:t>
            </a:r>
            <a:r>
              <a:rPr dirty="0" lang="en-GB"/>
              <a:t>or nasogastric feeds (never parenteral preparations) should be </a:t>
            </a:r>
            <a:r>
              <a:rPr dirty="0" lang="en-GB" smtClean="0"/>
              <a:t>used.</a:t>
            </a:r>
          </a:p>
          <a:p>
            <a:r>
              <a:rPr dirty="0" lang="en-GB" smtClean="0"/>
              <a:t>Vomiting is NOT </a:t>
            </a:r>
            <a:r>
              <a:rPr dirty="0" lang="en-GB"/>
              <a:t>a contraindication to feeding. If the child is breastfed, continue with this, but </a:t>
            </a:r>
            <a:r>
              <a:rPr dirty="0" lang="en-GB" smtClean="0"/>
              <a:t>make ensure </a:t>
            </a:r>
            <a:r>
              <a:rPr dirty="0" lang="en-GB"/>
              <a:t>the prescribed amounts of feeds are </a:t>
            </a:r>
            <a:r>
              <a:rPr dirty="0" lang="en-GB" smtClean="0"/>
              <a:t>given.</a:t>
            </a:r>
          </a:p>
          <a:p>
            <a:r>
              <a:rPr dirty="0" lang="en-GB" smtClean="0"/>
              <a:t> </a:t>
            </a:r>
            <a:r>
              <a:rPr dirty="0" lang="en-GB"/>
              <a:t>Feeds are the 'drug' to cure malnutrition; they are a priority (after correction </a:t>
            </a:r>
            <a:r>
              <a:rPr dirty="0" lang="en-GB" smtClean="0"/>
              <a:t>of dehydration </a:t>
            </a:r>
            <a:r>
              <a:rPr dirty="0" lang="en-GB"/>
              <a:t>if required).</a:t>
            </a:r>
          </a:p>
          <a:p>
            <a:r>
              <a:rPr dirty="0" lang="en-GB"/>
              <a:t>The preferred starter formula is called F-75; it provides 75 Kcal and 0.9 grams </a:t>
            </a:r>
            <a:r>
              <a:rPr dirty="0" lang="en-GB" smtClean="0"/>
              <a:t>of protein/100ml</a:t>
            </a:r>
            <a:r>
              <a:rPr dirty="0" lang="en-GB"/>
              <a:t>. This is a pre-packed formula</a:t>
            </a:r>
            <a:r>
              <a:rPr dirty="0" lang="en-GB" smtClean="0"/>
              <a:t>.</a:t>
            </a:r>
          </a:p>
          <a:p>
            <a:r>
              <a:rPr dirty="0" lang="en-GB" smtClean="0"/>
              <a:t> </a:t>
            </a:r>
            <a:r>
              <a:rPr dirty="0" lang="en-GB"/>
              <a:t>If it is not available, you can make F75 </a:t>
            </a:r>
            <a:r>
              <a:rPr dirty="0" lang="en-GB" smtClean="0"/>
              <a:t>from water</a:t>
            </a:r>
            <a:r>
              <a:rPr dirty="0" lang="en-GB"/>
              <a:t>, skimmed milk, oil and sugar. [Refer to the WHO Pocket Book for Hospital Care </a:t>
            </a:r>
            <a:r>
              <a:rPr dirty="0" lang="en-GB" smtClean="0"/>
              <a:t>of Children </a:t>
            </a:r>
            <a:r>
              <a:rPr dirty="0" lang="en-GB"/>
              <a:t>for preparation formula]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Title 1"/>
          <p:cNvSpPr>
            <a:spLocks noGrp="1"/>
          </p:cNvSpPr>
          <p:nvPr>
            <p:ph type="title"/>
          </p:nvPr>
        </p:nvSpPr>
        <p:spPr>
          <a:xfrm>
            <a:off x="838200" y="154546"/>
            <a:ext cx="10515600" cy="708340"/>
          </a:xfrm>
        </p:spPr>
        <p:txBody>
          <a:bodyPr>
            <a:normAutofit/>
          </a:bodyPr>
          <a:p>
            <a:r>
              <a:rPr dirty="0" lang="en-GB" smtClean="0"/>
              <a:t>Cont. </a:t>
            </a:r>
            <a:endParaRPr dirty="0" lang="en-GB"/>
          </a:p>
        </p:txBody>
      </p:sp>
      <p:sp>
        <p:nvSpPr>
          <p:cNvPr id="1048704" name="Content Placeholder 2"/>
          <p:cNvSpPr>
            <a:spLocks noGrp="1"/>
          </p:cNvSpPr>
          <p:nvPr>
            <p:ph idx="1"/>
          </p:nvPr>
        </p:nvSpPr>
        <p:spPr>
          <a:xfrm>
            <a:off x="838200" y="862886"/>
            <a:ext cx="10515600" cy="5995114"/>
          </a:xfrm>
        </p:spPr>
        <p:txBody>
          <a:bodyPr>
            <a:normAutofit fontScale="78571" lnSpcReduction="20000"/>
          </a:bodyPr>
          <a:p>
            <a:r>
              <a:rPr dirty="0" i="1" lang="en-GB" u="sng"/>
              <a:t>F-75 is used as follows;</a:t>
            </a:r>
          </a:p>
          <a:p>
            <a:r>
              <a:rPr dirty="0" lang="en-GB" smtClean="0"/>
              <a:t>130 </a:t>
            </a:r>
            <a:r>
              <a:rPr dirty="0" lang="en-GB"/>
              <a:t>ml/kg/day in a child without oedema (or has mild/moderate)</a:t>
            </a:r>
          </a:p>
          <a:p>
            <a:r>
              <a:rPr dirty="0" lang="en-GB" smtClean="0"/>
              <a:t>100 </a:t>
            </a:r>
            <a:r>
              <a:rPr dirty="0" lang="en-GB"/>
              <a:t>ml/kg/day in a child with severe oedema.</a:t>
            </a:r>
          </a:p>
          <a:p>
            <a:r>
              <a:rPr dirty="0" lang="en-GB"/>
              <a:t>This starter feed is maintained at this volume until when the child's appetite improves. </a:t>
            </a:r>
            <a:endParaRPr dirty="0" lang="en-GB" smtClean="0"/>
          </a:p>
          <a:p>
            <a:r>
              <a:rPr dirty="0" lang="en-GB" smtClean="0"/>
              <a:t>At this point </a:t>
            </a:r>
            <a:r>
              <a:rPr dirty="0" lang="en-GB"/>
              <a:t>the child is ready receive F100 or ready to use therapeutic feed (RUFT</a:t>
            </a:r>
            <a:r>
              <a:rPr dirty="0" lang="en-GB" smtClean="0"/>
              <a:t>).</a:t>
            </a:r>
          </a:p>
          <a:p>
            <a:r>
              <a:rPr dirty="0" lang="en-GB"/>
              <a:t>The starter feeds should be given 3 hourly (8 feeds per day). This means at night too! </a:t>
            </a:r>
            <a:endParaRPr dirty="0" lang="en-GB" smtClean="0"/>
          </a:p>
          <a:p>
            <a:r>
              <a:rPr dirty="0" lang="en-GB" smtClean="0"/>
              <a:t>The very sick </a:t>
            </a:r>
            <a:r>
              <a:rPr dirty="0" lang="en-GB"/>
              <a:t>children may be feed every 2 hours, if staffing allows, but graduate to 3 hourly feeds as </a:t>
            </a:r>
            <a:r>
              <a:rPr dirty="0" lang="en-GB" smtClean="0"/>
              <a:t>the child </a:t>
            </a:r>
            <a:r>
              <a:rPr dirty="0" lang="en-GB"/>
              <a:t>improves.</a:t>
            </a:r>
          </a:p>
          <a:p>
            <a:r>
              <a:rPr dirty="0" lang="en-GB"/>
              <a:t>During this period that lasts 2 - 7 days, you should monitor and record the following</a:t>
            </a:r>
          </a:p>
          <a:p>
            <a:r>
              <a:rPr dirty="0" lang="en-GB" smtClean="0"/>
              <a:t> </a:t>
            </a:r>
            <a:r>
              <a:rPr dirty="0" lang="en-GB"/>
              <a:t>Amounts of feed offered and left over</a:t>
            </a:r>
          </a:p>
          <a:p>
            <a:r>
              <a:rPr dirty="0" lang="en-GB" smtClean="0"/>
              <a:t> </a:t>
            </a:r>
            <a:r>
              <a:rPr dirty="0" lang="en-GB"/>
              <a:t>Vomiting</a:t>
            </a:r>
          </a:p>
          <a:p>
            <a:r>
              <a:rPr dirty="0" lang="en-GB" smtClean="0"/>
              <a:t>Stool </a:t>
            </a:r>
            <a:r>
              <a:rPr dirty="0" lang="en-GB"/>
              <a:t>frequency and consistency</a:t>
            </a:r>
          </a:p>
          <a:p>
            <a:r>
              <a:rPr dirty="0" lang="en-GB" smtClean="0"/>
              <a:t>Daily </a:t>
            </a:r>
            <a:r>
              <a:rPr dirty="0" lang="en-GB"/>
              <a:t>body </a:t>
            </a:r>
            <a:r>
              <a:rPr dirty="0" lang="en-GB" smtClean="0"/>
              <a:t>weight</a:t>
            </a:r>
            <a:endParaRPr dirty="0" lang="en-GB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Title 1"/>
          <p:cNvSpPr>
            <a:spLocks noGrp="1"/>
          </p:cNvSpPr>
          <p:nvPr>
            <p:ph type="title"/>
          </p:nvPr>
        </p:nvSpPr>
        <p:spPr>
          <a:xfrm>
            <a:off x="838200" y="141668"/>
            <a:ext cx="10515600" cy="759854"/>
          </a:xfrm>
        </p:spPr>
        <p:txBody>
          <a:bodyPr>
            <a:normAutofit/>
          </a:bodyPr>
          <a:p>
            <a:r>
              <a:rPr b="1" dirty="0" sz="3200" lang="en-GB" smtClean="0">
                <a:solidFill>
                  <a:srgbClr val="7030A0"/>
                </a:solidFill>
              </a:rPr>
              <a:t>Step 8-Catch </a:t>
            </a:r>
            <a:r>
              <a:rPr b="1" dirty="0" sz="3200" lang="en-GB">
                <a:solidFill>
                  <a:srgbClr val="7030A0"/>
                </a:solidFill>
              </a:rPr>
              <a:t>up Growth (Recovery Phase)</a:t>
            </a:r>
          </a:p>
        </p:txBody>
      </p:sp>
      <p:sp>
        <p:nvSpPr>
          <p:cNvPr id="1048706" name="Content Placeholder 2"/>
          <p:cNvSpPr>
            <a:spLocks noGrp="1"/>
          </p:cNvSpPr>
          <p:nvPr>
            <p:ph idx="1"/>
          </p:nvPr>
        </p:nvSpPr>
        <p:spPr>
          <a:xfrm>
            <a:off x="838200" y="1068946"/>
            <a:ext cx="10515600" cy="5789054"/>
          </a:xfrm>
        </p:spPr>
        <p:txBody>
          <a:bodyPr>
            <a:normAutofit/>
          </a:bodyPr>
          <a:p>
            <a:r>
              <a:rPr b="1" dirty="0" lang="en-GB"/>
              <a:t>Appetite and activity level</a:t>
            </a:r>
            <a:r>
              <a:rPr dirty="0" lang="en-GB"/>
              <a:t>, not weight change, denotes recovery in the first week. </a:t>
            </a:r>
            <a:endParaRPr dirty="0" lang="en-GB" smtClean="0"/>
          </a:p>
          <a:p>
            <a:r>
              <a:rPr dirty="0" lang="en-GB" smtClean="0"/>
              <a:t>F-75</a:t>
            </a:r>
            <a:r>
              <a:rPr dirty="0" lang="en-GB"/>
              <a:t> </a:t>
            </a:r>
            <a:r>
              <a:rPr dirty="0" lang="en-GB" smtClean="0"/>
              <a:t>feeding </a:t>
            </a:r>
            <a:r>
              <a:rPr dirty="0" lang="en-GB"/>
              <a:t>is usually </a:t>
            </a:r>
            <a:r>
              <a:rPr b="1" dirty="0" lang="en-GB"/>
              <a:t>not </a:t>
            </a:r>
            <a:r>
              <a:rPr dirty="0" lang="en-GB"/>
              <a:t>associated with weight gain</a:t>
            </a:r>
            <a:r>
              <a:rPr dirty="0" lang="en-GB" smtClean="0"/>
              <a:t>.</a:t>
            </a:r>
          </a:p>
          <a:p>
            <a:r>
              <a:rPr dirty="0" lang="en-GB" smtClean="0"/>
              <a:t> </a:t>
            </a:r>
            <a:r>
              <a:rPr dirty="0" lang="en-GB"/>
              <a:t>Weight loss may even occur in </a:t>
            </a:r>
            <a:r>
              <a:rPr dirty="0" lang="en-GB" smtClean="0"/>
              <a:t>children whose </a:t>
            </a:r>
            <a:r>
              <a:rPr dirty="0" lang="en-GB"/>
              <a:t>oedema is improving so </a:t>
            </a:r>
            <a:r>
              <a:rPr b="1" dirty="0" lang="en-GB"/>
              <a:t>Do not panic! </a:t>
            </a:r>
            <a:endParaRPr b="1" dirty="0" lang="en-GB" smtClean="0"/>
          </a:p>
          <a:p>
            <a:r>
              <a:rPr dirty="0" lang="en-GB" smtClean="0"/>
              <a:t>Ensure </a:t>
            </a:r>
            <a:r>
              <a:rPr dirty="0" lang="en-GB"/>
              <a:t>at least 100 </a:t>
            </a:r>
            <a:r>
              <a:rPr dirty="0" lang="en-GB" err="1"/>
              <a:t>mls</a:t>
            </a:r>
            <a:r>
              <a:rPr dirty="0" lang="en-GB"/>
              <a:t>/kg/day of F75 has </a:t>
            </a:r>
            <a:r>
              <a:rPr dirty="0" lang="en-GB" smtClean="0"/>
              <a:t>been given.</a:t>
            </a:r>
          </a:p>
          <a:p>
            <a:r>
              <a:rPr dirty="0" lang="en-GB" smtClean="0"/>
              <a:t>Changing </a:t>
            </a:r>
            <a:r>
              <a:rPr dirty="0" lang="en-GB"/>
              <a:t>to F-100 from </a:t>
            </a:r>
            <a:r>
              <a:rPr dirty="0" lang="en-GB" smtClean="0"/>
              <a:t>F-75: Change </a:t>
            </a:r>
            <a:r>
              <a:rPr dirty="0" lang="en-GB"/>
              <a:t>to F-100 at same volume as F-75 and maintain that volume for two days </a:t>
            </a:r>
            <a:r>
              <a:rPr dirty="0" lang="en-GB" smtClean="0"/>
              <a:t>while monitoring </a:t>
            </a:r>
            <a:r>
              <a:rPr dirty="0" lang="en-GB"/>
              <a:t>the child.</a:t>
            </a:r>
          </a:p>
          <a:p>
            <a:r>
              <a:rPr dirty="0" lang="en-GB"/>
              <a:t>F-100 has more calories and protein per volume compared with </a:t>
            </a:r>
            <a:r>
              <a:rPr dirty="0" lang="en-GB" smtClean="0"/>
              <a:t>F-75</a:t>
            </a:r>
          </a:p>
          <a:p>
            <a:pPr indent="0" marL="0">
              <a:buNone/>
            </a:pPr>
            <a:r>
              <a:rPr dirty="0" lang="en-GB" smtClean="0"/>
              <a:t>As illustrated in the table below</a:t>
            </a:r>
            <a:endParaRPr dirty="0" lang="en-GB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7" name="Title 1"/>
          <p:cNvSpPr>
            <a:spLocks noGrp="1"/>
          </p:cNvSpPr>
          <p:nvPr>
            <p:ph type="title"/>
          </p:nvPr>
        </p:nvSpPr>
        <p:spPr>
          <a:xfrm>
            <a:off x="762000" y="193184"/>
            <a:ext cx="10669610" cy="594216"/>
          </a:xfrm>
        </p:spPr>
        <p:txBody>
          <a:bodyPr>
            <a:normAutofit fontScale="90000"/>
          </a:bodyPr>
          <a:p>
            <a:r>
              <a:rPr b="1" dirty="0" sz="3600" lang="en-GB">
                <a:solidFill>
                  <a:srgbClr val="7030A0"/>
                </a:solidFill>
              </a:rPr>
              <a:t>Contents of selected components of F-75 and F-100</a:t>
            </a:r>
          </a:p>
        </p:txBody>
      </p:sp>
      <p:graphicFrame>
        <p:nvGraphicFramePr>
          <p:cNvPr id="4194305" name="Content Placeholder 3"/>
          <p:cNvGraphicFramePr>
            <a:graphicFrameLocks noGrp="1"/>
          </p:cNvGraphicFramePr>
          <p:nvPr>
            <p:ph idx="1"/>
          </p:nvPr>
        </p:nvGraphicFramePr>
        <p:xfrm>
          <a:off x="761999" y="787399"/>
          <a:ext cx="10490202" cy="571310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496734"/>
                <a:gridCol w="3496734"/>
                <a:gridCol w="3496734"/>
              </a:tblGrid>
              <a:tr h="765336">
                <a:tc>
                  <a:txBody>
                    <a:bodyPr/>
                    <a:p>
                      <a:r>
                        <a:rPr sz="2800" lang="en-GB" smtClean="0"/>
                        <a:t>Contents</a:t>
                      </a:r>
                      <a:r>
                        <a:rPr baseline="0" sz="2800" lang="en-GB" smtClean="0"/>
                        <a:t>  per 100ml</a:t>
                      </a:r>
                      <a:endParaRPr dirty="0" sz="2800" lang="en-GB"/>
                    </a:p>
                  </a:txBody>
                </a:tc>
                <a:tc>
                  <a:txBody>
                    <a:bodyPr/>
                    <a:p>
                      <a:r>
                        <a:rPr dirty="0" sz="2800" lang="en-GB" smtClean="0"/>
                        <a:t>F-75</a:t>
                      </a:r>
                      <a:endParaRPr dirty="0" sz="2800" lang="en-GB"/>
                    </a:p>
                  </a:txBody>
                </a:tc>
                <a:tc>
                  <a:txBody>
                    <a:bodyPr/>
                    <a:p>
                      <a:r>
                        <a:rPr dirty="0" sz="2800" lang="en-GB" smtClean="0"/>
                        <a:t>F-100</a:t>
                      </a:r>
                      <a:endParaRPr dirty="0" sz="2800" lang="en-GB"/>
                    </a:p>
                  </a:txBody>
                </a:tc>
              </a:tr>
              <a:tr h="765336">
                <a:tc>
                  <a:txBody>
                    <a:bodyPr/>
                    <a:p>
                      <a:r>
                        <a:rPr dirty="0" sz="2800" lang="en-GB" smtClean="0"/>
                        <a:t>Energy (Kcal)</a:t>
                      </a:r>
                      <a:endParaRPr dirty="0" sz="2800" lang="en-GB"/>
                    </a:p>
                  </a:txBody>
                </a:tc>
                <a:tc>
                  <a:txBody>
                    <a:bodyPr/>
                    <a:p>
                      <a:r>
                        <a:rPr dirty="0" sz="2800" lang="en-GB" smtClean="0"/>
                        <a:t>75</a:t>
                      </a:r>
                      <a:endParaRPr dirty="0" sz="2800" lang="en-GB"/>
                    </a:p>
                  </a:txBody>
                </a:tc>
                <a:tc>
                  <a:txBody>
                    <a:bodyPr/>
                    <a:p>
                      <a:r>
                        <a:rPr dirty="0" sz="2800" lang="en-GB" smtClean="0"/>
                        <a:t>100</a:t>
                      </a:r>
                      <a:endParaRPr dirty="0" sz="2800" lang="en-GB"/>
                    </a:p>
                  </a:txBody>
                </a:tc>
              </a:tr>
              <a:tr h="765336">
                <a:tc>
                  <a:txBody>
                    <a:bodyPr/>
                    <a:p>
                      <a:r>
                        <a:rPr dirty="0" sz="2800" lang="en-GB" smtClean="0"/>
                        <a:t>Protein(grams)</a:t>
                      </a:r>
                      <a:endParaRPr dirty="0" sz="2800" lang="en-GB"/>
                    </a:p>
                  </a:txBody>
                </a:tc>
                <a:tc>
                  <a:txBody>
                    <a:bodyPr/>
                    <a:p>
                      <a:r>
                        <a:rPr dirty="0" sz="2800" lang="en-GB" smtClean="0"/>
                        <a:t>0.9</a:t>
                      </a:r>
                      <a:endParaRPr dirty="0" sz="2800" lang="en-GB"/>
                    </a:p>
                  </a:txBody>
                </a:tc>
                <a:tc>
                  <a:txBody>
                    <a:bodyPr/>
                    <a:p>
                      <a:r>
                        <a:rPr dirty="0" sz="2800" lang="en-GB" smtClean="0"/>
                        <a:t>2.9</a:t>
                      </a:r>
                      <a:endParaRPr dirty="0" sz="2800" lang="en-GB"/>
                    </a:p>
                  </a:txBody>
                </a:tc>
              </a:tr>
              <a:tr h="765336">
                <a:tc>
                  <a:txBody>
                    <a:bodyPr/>
                    <a:p>
                      <a:r>
                        <a:rPr dirty="0" sz="2800" lang="en-GB" smtClean="0"/>
                        <a:t>Potassium</a:t>
                      </a:r>
                      <a:r>
                        <a:rPr baseline="0" dirty="0" sz="2800" lang="en-GB" smtClean="0"/>
                        <a:t> (</a:t>
                      </a:r>
                      <a:r>
                        <a:rPr baseline="0" dirty="0" sz="2800" lang="en-GB" err="1" smtClean="0"/>
                        <a:t>mmol</a:t>
                      </a:r>
                      <a:r>
                        <a:rPr baseline="0" dirty="0" sz="2800" lang="en-GB" smtClean="0"/>
                        <a:t>)</a:t>
                      </a:r>
                      <a:endParaRPr dirty="0" sz="2800" lang="en-GB"/>
                    </a:p>
                  </a:txBody>
                </a:tc>
                <a:tc>
                  <a:txBody>
                    <a:bodyPr/>
                    <a:p>
                      <a:r>
                        <a:rPr dirty="0" sz="2800" lang="en-GB" smtClean="0"/>
                        <a:t>4.0</a:t>
                      </a:r>
                      <a:r>
                        <a:rPr baseline="0" dirty="0" sz="2800" lang="en-GB" smtClean="0"/>
                        <a:t> </a:t>
                      </a:r>
                      <a:endParaRPr dirty="0" sz="2800" lang="en-GB"/>
                    </a:p>
                  </a:txBody>
                </a:tc>
                <a:tc>
                  <a:txBody>
                    <a:bodyPr/>
                    <a:p>
                      <a:r>
                        <a:rPr dirty="0" sz="2800" lang="en-GB" smtClean="0"/>
                        <a:t>6.3</a:t>
                      </a:r>
                      <a:endParaRPr dirty="0" sz="2800" lang="en-GB"/>
                    </a:p>
                  </a:txBody>
                </a:tc>
              </a:tr>
              <a:tr h="2294479">
                <a:tc>
                  <a:txBody>
                    <a:bodyPr/>
                    <a:p>
                      <a:r>
                        <a:rPr dirty="0" sz="2800" lang="en-GB" smtClean="0"/>
                        <a:t>Sodium (</a:t>
                      </a:r>
                      <a:r>
                        <a:rPr dirty="0" sz="2800" lang="en-GB" err="1" smtClean="0"/>
                        <a:t>mmol</a:t>
                      </a:r>
                      <a:r>
                        <a:rPr dirty="0" sz="2800" lang="en-GB" smtClean="0"/>
                        <a:t>)</a:t>
                      </a:r>
                    </a:p>
                    <a:p>
                      <a:endParaRPr dirty="0" sz="2800" lang="en-GB" smtClean="0"/>
                    </a:p>
                    <a:p>
                      <a:r>
                        <a:rPr dirty="0" sz="2800" lang="en-GB" smtClean="0"/>
                        <a:t>Magnesium  (</a:t>
                      </a:r>
                      <a:r>
                        <a:rPr dirty="0" sz="2800" lang="en-GB" err="1" smtClean="0"/>
                        <a:t>mmol</a:t>
                      </a:r>
                      <a:r>
                        <a:rPr dirty="0" sz="2800" lang="en-GB" smtClean="0"/>
                        <a:t>)</a:t>
                      </a:r>
                    </a:p>
                    <a:p>
                      <a:endParaRPr dirty="0" sz="2800" lang="en-GB" smtClean="0"/>
                    </a:p>
                    <a:p>
                      <a:endParaRPr dirty="0" sz="2800" lang="en-GB" smtClean="0"/>
                    </a:p>
                    <a:p>
                      <a:endParaRPr dirty="0" sz="2800" lang="en-GB"/>
                    </a:p>
                  </a:txBody>
                </a:tc>
                <a:tc>
                  <a:txBody>
                    <a:bodyPr/>
                    <a:p>
                      <a:r>
                        <a:rPr dirty="0" sz="2800" lang="en-GB" smtClean="0"/>
                        <a:t>0.6</a:t>
                      </a:r>
                    </a:p>
                    <a:p>
                      <a:endParaRPr dirty="0" sz="2800" lang="en-GB" smtClean="0"/>
                    </a:p>
                    <a:p>
                      <a:r>
                        <a:rPr dirty="0" sz="2800" lang="en-GB" smtClean="0"/>
                        <a:t>0.43</a:t>
                      </a:r>
                      <a:endParaRPr dirty="0" sz="2800" lang="en-GB"/>
                    </a:p>
                  </a:txBody>
                </a:tc>
                <a:tc>
                  <a:txBody>
                    <a:bodyPr/>
                    <a:p>
                      <a:r>
                        <a:rPr sz="2800" lang="en-GB" smtClean="0"/>
                        <a:t>1.9</a:t>
                      </a:r>
                    </a:p>
                    <a:p>
                      <a:endParaRPr sz="2800" lang="en-GB" smtClean="0"/>
                    </a:p>
                    <a:p>
                      <a:r>
                        <a:rPr sz="2800" lang="en-GB" smtClean="0"/>
                        <a:t>0.73</a:t>
                      </a:r>
                      <a:endParaRPr dirty="0" sz="2800" lang="en-GB"/>
                    </a:p>
                  </a:txBody>
                </a:tc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3669"/>
          </a:xfrm>
        </p:spPr>
        <p:txBody>
          <a:bodyPr>
            <a:normAutofit fontScale="90000"/>
          </a:bodyPr>
          <a:p>
            <a:r>
              <a:rPr dirty="0" lang="en-GB" smtClean="0"/>
              <a:t>Cont. </a:t>
            </a:r>
            <a:endParaRPr dirty="0" lang="en-GB"/>
          </a:p>
        </p:txBody>
      </p:sp>
      <p:sp>
        <p:nvSpPr>
          <p:cNvPr id="1048709" name="Content Placeholder 2"/>
          <p:cNvSpPr>
            <a:spLocks noGrp="1"/>
          </p:cNvSpPr>
          <p:nvPr>
            <p:ph idx="1"/>
          </p:nvPr>
        </p:nvSpPr>
        <p:spPr>
          <a:xfrm>
            <a:off x="838200" y="978794"/>
            <a:ext cx="10515600" cy="5731099"/>
          </a:xfrm>
        </p:spPr>
        <p:txBody>
          <a:bodyPr>
            <a:normAutofit fontScale="78571" lnSpcReduction="10000"/>
          </a:bodyPr>
          <a:p>
            <a:r>
              <a:rPr dirty="0" lang="en-GB"/>
              <a:t>By giving the volume of F-100 as F-75 given in the initial period, the child receives </a:t>
            </a:r>
            <a:r>
              <a:rPr dirty="0" lang="en-GB" smtClean="0"/>
              <a:t>higher energy </a:t>
            </a:r>
            <a:r>
              <a:rPr dirty="0" lang="en-GB"/>
              <a:t>while the protein and sodium content is more than tripled. </a:t>
            </a:r>
            <a:endParaRPr dirty="0" lang="en-GB" smtClean="0"/>
          </a:p>
          <a:p>
            <a:r>
              <a:rPr dirty="0" lang="en-GB" smtClean="0"/>
              <a:t>It </a:t>
            </a:r>
            <a:r>
              <a:rPr dirty="0" lang="en-GB"/>
              <a:t>is therefore important </a:t>
            </a:r>
            <a:r>
              <a:rPr dirty="0" lang="en-GB" smtClean="0"/>
              <a:t>to have </a:t>
            </a:r>
            <a:r>
              <a:rPr dirty="0" lang="en-GB"/>
              <a:t>gradual translation to F-100</a:t>
            </a:r>
            <a:r>
              <a:rPr dirty="0" lang="en-GB" smtClean="0"/>
              <a:t>.</a:t>
            </a:r>
          </a:p>
          <a:p>
            <a:r>
              <a:rPr dirty="0" lang="en-GB" smtClean="0"/>
              <a:t> </a:t>
            </a:r>
            <a:r>
              <a:rPr dirty="0" lang="en-GB"/>
              <a:t>On the third day, after changing to F-100, increase </a:t>
            </a:r>
            <a:r>
              <a:rPr dirty="0" lang="en-GB" smtClean="0"/>
              <a:t>each successful </a:t>
            </a:r>
            <a:r>
              <a:rPr dirty="0" lang="en-GB"/>
              <a:t>feed by 10ml until some feed remains uneaten</a:t>
            </a:r>
            <a:r>
              <a:rPr dirty="0" lang="en-GB" smtClean="0"/>
              <a:t>.</a:t>
            </a:r>
          </a:p>
          <a:p>
            <a:r>
              <a:rPr dirty="0" lang="en-GB" smtClean="0"/>
              <a:t> </a:t>
            </a:r>
            <a:r>
              <a:rPr dirty="0" lang="en-GB"/>
              <a:t>At this point the child should be </a:t>
            </a:r>
            <a:r>
              <a:rPr dirty="0" lang="en-GB" smtClean="0"/>
              <a:t>able to </a:t>
            </a:r>
            <a:r>
              <a:rPr dirty="0" lang="en-GB"/>
              <a:t>feed using cup (with or without a spoon</a:t>
            </a:r>
            <a:r>
              <a:rPr dirty="0" lang="en-GB" smtClean="0"/>
              <a:t>).</a:t>
            </a:r>
            <a:endParaRPr dirty="0" lang="en-GB"/>
          </a:p>
          <a:p>
            <a:r>
              <a:rPr dirty="0" lang="en-GB" smtClean="0"/>
              <a:t>A </a:t>
            </a:r>
            <a:r>
              <a:rPr dirty="0" lang="en-GB"/>
              <a:t>sachet of 92gm of RUTF provides 500kcal. The amount of RUTF should </a:t>
            </a:r>
            <a:r>
              <a:rPr dirty="0" lang="en-GB" smtClean="0"/>
              <a:t>provide 200kcal/kg/day</a:t>
            </a:r>
            <a:r>
              <a:rPr dirty="0" lang="en-GB"/>
              <a:t>. </a:t>
            </a:r>
            <a:endParaRPr dirty="0" lang="en-GB" smtClean="0"/>
          </a:p>
          <a:p>
            <a:r>
              <a:rPr dirty="0" lang="en-GB" smtClean="0"/>
              <a:t>Unlike </a:t>
            </a:r>
            <a:r>
              <a:rPr dirty="0" lang="en-GB"/>
              <a:t>F100, RUTF contains iron in addition to other minerals and </a:t>
            </a:r>
            <a:r>
              <a:rPr dirty="0" lang="en-GB" smtClean="0"/>
              <a:t>vitamins and </a:t>
            </a:r>
            <a:r>
              <a:rPr dirty="0" lang="en-GB"/>
              <a:t>thus it is not necessary to give iron during the recovery phase.</a:t>
            </a:r>
          </a:p>
          <a:p>
            <a:r>
              <a:rPr dirty="0" lang="en-GB"/>
              <a:t>Encourage the child to eat as often as possible. </a:t>
            </a:r>
            <a:endParaRPr dirty="0" lang="en-GB" smtClean="0"/>
          </a:p>
          <a:p>
            <a:r>
              <a:rPr dirty="0" lang="en-GB" smtClean="0"/>
              <a:t>A </a:t>
            </a:r>
            <a:r>
              <a:rPr dirty="0" lang="en-GB"/>
              <a:t>child on RUTF should drink plenty of </a:t>
            </a:r>
            <a:r>
              <a:rPr dirty="0" lang="en-GB" smtClean="0"/>
              <a:t>clean water</a:t>
            </a:r>
            <a:r>
              <a:rPr dirty="0" lang="en-GB"/>
              <a:t>, from a cup, as the child eats the RUTF. </a:t>
            </a:r>
            <a:endParaRPr dirty="0" lang="en-GB" smtClean="0"/>
          </a:p>
          <a:p>
            <a:r>
              <a:rPr dirty="0" lang="en-GB" smtClean="0"/>
              <a:t>If </a:t>
            </a:r>
            <a:r>
              <a:rPr dirty="0" lang="en-GB"/>
              <a:t>child still breastfeeding, the child </a:t>
            </a:r>
            <a:r>
              <a:rPr dirty="0" lang="en-GB" smtClean="0"/>
              <a:t>should breastfeed </a:t>
            </a:r>
            <a:r>
              <a:rPr dirty="0" lang="en-GB"/>
              <a:t>before every RUTF feed.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0" name="Title 1"/>
          <p:cNvSpPr>
            <a:spLocks noGrp="1"/>
          </p:cNvSpPr>
          <p:nvPr>
            <p:ph type="title"/>
          </p:nvPr>
        </p:nvSpPr>
        <p:spPr>
          <a:xfrm>
            <a:off x="759854" y="141668"/>
            <a:ext cx="10593946" cy="656822"/>
          </a:xfrm>
        </p:spPr>
        <p:txBody>
          <a:bodyPr>
            <a:normAutofit fontScale="90000"/>
          </a:bodyPr>
          <a:p>
            <a:r>
              <a:rPr b="1" dirty="0" sz="3600" lang="en-GB">
                <a:solidFill>
                  <a:srgbClr val="7030A0"/>
                </a:solidFill>
              </a:rPr>
              <a:t>A child in the catch up growth phase (recovery phase)</a:t>
            </a:r>
          </a:p>
        </p:txBody>
      </p:sp>
      <p:pic>
        <p:nvPicPr>
          <p:cNvPr id="2097160" name="Content Placeholder 3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094704" y="1285301"/>
            <a:ext cx="7456867" cy="4937427"/>
          </a:xfrm>
          <a:prstGeom prst="rect"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1" name="Title 1"/>
          <p:cNvSpPr>
            <a:spLocks noGrp="1"/>
          </p:cNvSpPr>
          <p:nvPr>
            <p:ph type="title"/>
          </p:nvPr>
        </p:nvSpPr>
        <p:spPr>
          <a:xfrm>
            <a:off x="734096" y="193183"/>
            <a:ext cx="10619704" cy="695459"/>
          </a:xfrm>
        </p:spPr>
        <p:txBody>
          <a:bodyPr>
            <a:normAutofit fontScale="90000"/>
          </a:bodyPr>
          <a:p>
            <a:r>
              <a:rPr b="1" dirty="0" sz="3200" lang="en-GB" smtClean="0">
                <a:solidFill>
                  <a:srgbClr val="7030A0"/>
                </a:solidFill>
              </a:rPr>
              <a:t>Step 9-Sensory stimulation plus rehabilitation and monitoring </a:t>
            </a:r>
            <a:endParaRPr b="1" dirty="0" sz="3200" lang="en-GB">
              <a:solidFill>
                <a:srgbClr val="7030A0"/>
              </a:solidFill>
            </a:endParaRPr>
          </a:p>
        </p:txBody>
      </p:sp>
      <p:sp>
        <p:nvSpPr>
          <p:cNvPr id="1048712" name="Content Placeholder 2"/>
          <p:cNvSpPr>
            <a:spLocks noGrp="1"/>
          </p:cNvSpPr>
          <p:nvPr>
            <p:ph idx="1"/>
          </p:nvPr>
        </p:nvSpPr>
        <p:spPr>
          <a:xfrm>
            <a:off x="734096" y="1094704"/>
            <a:ext cx="10619704" cy="5763296"/>
          </a:xfrm>
        </p:spPr>
        <p:txBody>
          <a:bodyPr>
            <a:normAutofit fontScale="82143" lnSpcReduction="20000"/>
          </a:bodyPr>
          <a:p>
            <a:r>
              <a:rPr dirty="0" lang="en-GB"/>
              <a:t>At this point solid food can be introduced slowly, increasing to 5 meals a day</a:t>
            </a:r>
            <a:r>
              <a:rPr dirty="0" lang="en-GB" smtClean="0"/>
              <a:t>.</a:t>
            </a:r>
          </a:p>
          <a:p>
            <a:r>
              <a:rPr dirty="0" lang="en-GB" smtClean="0"/>
              <a:t>Make </a:t>
            </a:r>
            <a:r>
              <a:rPr dirty="0" lang="en-GB"/>
              <a:t>sure </a:t>
            </a:r>
            <a:r>
              <a:rPr dirty="0" lang="en-GB" smtClean="0"/>
              <a:t>the caregiver </a:t>
            </a:r>
            <a:r>
              <a:rPr dirty="0" lang="en-GB"/>
              <a:t>is aware what kinds of foods the child should be taking. </a:t>
            </a:r>
            <a:endParaRPr dirty="0" lang="en-GB" smtClean="0"/>
          </a:p>
          <a:p>
            <a:r>
              <a:rPr dirty="0" lang="en-GB" smtClean="0"/>
              <a:t>Pure </a:t>
            </a:r>
            <a:r>
              <a:rPr dirty="0" lang="en-GB"/>
              <a:t>maize porridge </a:t>
            </a:r>
            <a:r>
              <a:rPr dirty="0" lang="en-GB" smtClean="0"/>
              <a:t>is inadequate</a:t>
            </a:r>
            <a:r>
              <a:rPr dirty="0" lang="en-GB"/>
              <a:t>.</a:t>
            </a:r>
          </a:p>
          <a:p>
            <a:r>
              <a:rPr dirty="0" lang="en-GB"/>
              <a:t>Let the child feed in between the main meals. Continue breast feeding throughout. </a:t>
            </a:r>
            <a:endParaRPr dirty="0" lang="en-GB" smtClean="0"/>
          </a:p>
          <a:p>
            <a:r>
              <a:rPr dirty="0" lang="en-GB" smtClean="0"/>
              <a:t>One week after </a:t>
            </a:r>
            <a:r>
              <a:rPr dirty="0" lang="en-GB"/>
              <a:t>admission, if the child is feeding well iron and </a:t>
            </a:r>
            <a:r>
              <a:rPr dirty="0" lang="en-GB" err="1"/>
              <a:t>mebendazole</a:t>
            </a:r>
            <a:r>
              <a:rPr dirty="0" lang="en-GB"/>
              <a:t> can be introduced.</a:t>
            </a:r>
          </a:p>
          <a:p>
            <a:r>
              <a:rPr dirty="0" lang="en-GB"/>
              <a:t>The child should by now be much more lively and interactive (normal!). This should </a:t>
            </a:r>
            <a:r>
              <a:rPr dirty="0" lang="en-GB" smtClean="0"/>
              <a:t>be encouraged </a:t>
            </a:r>
            <a:r>
              <a:rPr dirty="0" lang="en-GB"/>
              <a:t>ideally by providing toys and an environment in which the child can play. </a:t>
            </a:r>
            <a:endParaRPr dirty="0" lang="en-GB" smtClean="0"/>
          </a:p>
          <a:p>
            <a:r>
              <a:rPr dirty="0" lang="en-GB" smtClean="0"/>
              <a:t>As the child </a:t>
            </a:r>
            <a:r>
              <a:rPr dirty="0" lang="en-GB"/>
              <a:t>is showing signs of recovery it is also very important to educate the mother </a:t>
            </a:r>
            <a:r>
              <a:rPr dirty="0" lang="en-GB" smtClean="0"/>
              <a:t>about nutritional </a:t>
            </a:r>
            <a:r>
              <a:rPr dirty="0" lang="en-GB"/>
              <a:t>care of children and begin the process of preparation for </a:t>
            </a:r>
            <a:r>
              <a:rPr dirty="0" lang="en-GB" smtClean="0"/>
              <a:t>discharge.</a:t>
            </a:r>
          </a:p>
          <a:p>
            <a:r>
              <a:rPr dirty="0" lang="en-GB" smtClean="0"/>
              <a:t>The </a:t>
            </a:r>
            <a:r>
              <a:rPr dirty="0" lang="en-GB"/>
              <a:t>process of monitoring is crucial during the recovery phase. This includes </a:t>
            </a:r>
            <a:r>
              <a:rPr dirty="0" lang="en-GB" smtClean="0"/>
              <a:t>clinical symptoms </a:t>
            </a:r>
            <a:r>
              <a:rPr dirty="0" lang="en-GB"/>
              <a:t>and weight.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9123"/>
          </a:xfrm>
        </p:spPr>
        <p:txBody>
          <a:bodyPr>
            <a:normAutofit fontScale="90000"/>
          </a:bodyPr>
          <a:p>
            <a:r>
              <a:rPr b="1" dirty="0" lang="en-GB" smtClean="0"/>
              <a:t/>
            </a:r>
            <a:br>
              <a:rPr b="1" dirty="0" lang="en-GB" smtClean="0"/>
            </a:br>
            <a:r>
              <a:rPr b="1" dirty="0" lang="en-GB" smtClean="0"/>
              <a:t>Kerosene (Paraffin) Poisoning</a:t>
            </a:r>
            <a:br>
              <a:rPr b="1" dirty="0" lang="en-GB" smtClean="0"/>
            </a:br>
            <a:endParaRPr dirty="0" lang="en-GB"/>
          </a:p>
        </p:txBody>
      </p:sp>
      <p:sp>
        <p:nvSpPr>
          <p:cNvPr id="1048615" name="Content Placeholder 2"/>
          <p:cNvSpPr>
            <a:spLocks noGrp="1"/>
          </p:cNvSpPr>
          <p:nvPr>
            <p:ph idx="1"/>
          </p:nvPr>
        </p:nvSpPr>
        <p:spPr>
          <a:xfrm>
            <a:off x="838200" y="1081824"/>
            <a:ext cx="10515600" cy="5776175"/>
          </a:xfrm>
        </p:spPr>
        <p:txBody>
          <a:bodyPr>
            <a:normAutofit fontScale="96429" lnSpcReduction="20000"/>
          </a:bodyPr>
          <a:p>
            <a:r>
              <a:rPr dirty="0" lang="en-GB" smtClean="0"/>
              <a:t>Young </a:t>
            </a:r>
            <a:r>
              <a:rPr dirty="0" lang="en-GB"/>
              <a:t>children often drink kerosene </a:t>
            </a:r>
            <a:r>
              <a:rPr dirty="0" lang="en-GB" smtClean="0"/>
              <a:t>by accident</a:t>
            </a:r>
            <a:r>
              <a:rPr dirty="0" lang="en-GB"/>
              <a:t>. </a:t>
            </a:r>
            <a:endParaRPr dirty="0" lang="en-GB" smtClean="0"/>
          </a:p>
          <a:p>
            <a:r>
              <a:rPr dirty="0" lang="en-GB" smtClean="0"/>
              <a:t>It </a:t>
            </a:r>
            <a:r>
              <a:rPr dirty="0" lang="en-GB"/>
              <a:t>is kept in the houses as fuel </a:t>
            </a:r>
            <a:r>
              <a:rPr dirty="0" lang="en-GB" smtClean="0"/>
              <a:t>for lamps </a:t>
            </a:r>
            <a:r>
              <a:rPr dirty="0" lang="en-GB"/>
              <a:t>or primus stoves and is often kept in </a:t>
            </a:r>
            <a:r>
              <a:rPr dirty="0" lang="en-GB" smtClean="0"/>
              <a:t>an old </a:t>
            </a:r>
            <a:r>
              <a:rPr dirty="0" lang="en-GB"/>
              <a:t>juice, soda or beer bottle. </a:t>
            </a:r>
            <a:endParaRPr dirty="0" lang="en-GB" smtClean="0"/>
          </a:p>
          <a:p>
            <a:r>
              <a:rPr dirty="0" lang="en-GB" smtClean="0"/>
              <a:t>A </a:t>
            </a:r>
            <a:r>
              <a:rPr dirty="0" lang="en-GB"/>
              <a:t>child will </a:t>
            </a:r>
            <a:r>
              <a:rPr dirty="0" lang="en-GB" smtClean="0"/>
              <a:t>usually not </a:t>
            </a:r>
            <a:r>
              <a:rPr dirty="0" lang="en-GB"/>
              <a:t>drink more than a mouthful because of </a:t>
            </a:r>
            <a:r>
              <a:rPr dirty="0" lang="en-GB" smtClean="0"/>
              <a:t>the unpleasant </a:t>
            </a:r>
            <a:r>
              <a:rPr dirty="0" lang="en-GB"/>
              <a:t>taste.</a:t>
            </a:r>
          </a:p>
          <a:p>
            <a:r>
              <a:rPr b="1" dirty="0" lang="en-GB" u="sng"/>
              <a:t>Clinical Features</a:t>
            </a:r>
          </a:p>
          <a:p>
            <a:r>
              <a:rPr dirty="0" lang="en-GB"/>
              <a:t>The main danger lies in aspiration into the </a:t>
            </a:r>
            <a:r>
              <a:rPr dirty="0" lang="en-GB" smtClean="0"/>
              <a:t>lungs, causing </a:t>
            </a:r>
            <a:r>
              <a:rPr dirty="0" lang="en-GB"/>
              <a:t>bronchopneumonia. </a:t>
            </a:r>
            <a:endParaRPr dirty="0" lang="en-GB" smtClean="0"/>
          </a:p>
          <a:p>
            <a:r>
              <a:rPr dirty="0" lang="en-GB" smtClean="0"/>
              <a:t>For </a:t>
            </a:r>
            <a:r>
              <a:rPr dirty="0" lang="en-GB"/>
              <a:t>this </a:t>
            </a:r>
            <a:r>
              <a:rPr dirty="0" lang="en-GB" smtClean="0"/>
              <a:t>reason, vomiting </a:t>
            </a:r>
            <a:r>
              <a:rPr dirty="0" lang="en-GB"/>
              <a:t>is dangerous and should never </a:t>
            </a:r>
            <a:r>
              <a:rPr dirty="0" lang="en-GB" smtClean="0"/>
              <a:t>be induced.</a:t>
            </a:r>
          </a:p>
          <a:p>
            <a:r>
              <a:rPr dirty="0" lang="en-GB" smtClean="0"/>
              <a:t>The </a:t>
            </a:r>
            <a:r>
              <a:rPr dirty="0" lang="en-GB"/>
              <a:t>kerosene also can cause </a:t>
            </a:r>
            <a:r>
              <a:rPr dirty="0" lang="en-GB" smtClean="0"/>
              <a:t>acute pulmonary </a:t>
            </a:r>
            <a:r>
              <a:rPr dirty="0" lang="en-GB"/>
              <a:t>oedema. Another immediate </a:t>
            </a:r>
            <a:r>
              <a:rPr dirty="0" lang="en-GB" smtClean="0"/>
              <a:t>effect may </a:t>
            </a:r>
            <a:r>
              <a:rPr dirty="0" lang="en-GB"/>
              <a:t>be coma due to narcotic effect of kerosene.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3" name="Title 1"/>
          <p:cNvSpPr>
            <a:spLocks noGrp="1"/>
          </p:cNvSpPr>
          <p:nvPr>
            <p:ph type="title"/>
          </p:nvPr>
        </p:nvSpPr>
        <p:spPr>
          <a:xfrm>
            <a:off x="838200" y="180304"/>
            <a:ext cx="10515600" cy="695460"/>
          </a:xfrm>
        </p:spPr>
        <p:txBody>
          <a:bodyPr>
            <a:normAutofit/>
          </a:bodyPr>
          <a:p>
            <a:r>
              <a:rPr dirty="0" lang="en-GB" smtClean="0"/>
              <a:t>Cont. </a:t>
            </a:r>
            <a:endParaRPr dirty="0" lang="en-GB"/>
          </a:p>
        </p:txBody>
      </p:sp>
      <p:sp>
        <p:nvSpPr>
          <p:cNvPr id="1048714" name="Content Placeholder 2"/>
          <p:cNvSpPr>
            <a:spLocks noGrp="1"/>
          </p:cNvSpPr>
          <p:nvPr>
            <p:ph idx="1"/>
          </p:nvPr>
        </p:nvSpPr>
        <p:spPr>
          <a:xfrm>
            <a:off x="838200" y="1133340"/>
            <a:ext cx="10515600" cy="5724659"/>
          </a:xfrm>
        </p:spPr>
        <p:txBody>
          <a:bodyPr/>
          <a:p>
            <a:r>
              <a:rPr dirty="0" lang="en-GB"/>
              <a:t>Please remember that feed intake must be monitored throughout</a:t>
            </a:r>
            <a:r>
              <a:rPr dirty="0" lang="en-GB" smtClean="0"/>
              <a:t>.</a:t>
            </a:r>
          </a:p>
          <a:p>
            <a:r>
              <a:rPr dirty="0" lang="en-GB" smtClean="0"/>
              <a:t>If </a:t>
            </a:r>
            <a:r>
              <a:rPr dirty="0" lang="en-GB"/>
              <a:t>there is concern for </a:t>
            </a:r>
            <a:r>
              <a:rPr dirty="0" lang="en-GB" smtClean="0"/>
              <a:t>heart failure </a:t>
            </a:r>
            <a:r>
              <a:rPr dirty="0" lang="en-GB"/>
              <a:t>due to overfeeding (increased pulse rate and respiratory rate), </a:t>
            </a:r>
            <a:endParaRPr dirty="0" lang="en-GB" smtClean="0"/>
          </a:p>
          <a:p>
            <a:r>
              <a:rPr dirty="0" lang="en-GB"/>
              <a:t>T</a:t>
            </a:r>
            <a:r>
              <a:rPr dirty="0" lang="en-GB" smtClean="0"/>
              <a:t>hen </a:t>
            </a:r>
            <a:r>
              <a:rPr dirty="0" lang="en-GB"/>
              <a:t>you should </a:t>
            </a:r>
            <a:r>
              <a:rPr dirty="0" lang="en-GB" smtClean="0"/>
              <a:t>reduce the </a:t>
            </a:r>
            <a:r>
              <a:rPr dirty="0" lang="en-GB"/>
              <a:t>feed amount / volumes to 100ml/kg for 24 hours after which it can be increased gradually </a:t>
            </a:r>
            <a:r>
              <a:rPr dirty="0" lang="en-GB" smtClean="0"/>
              <a:t>to 115ml/kg </a:t>
            </a:r>
            <a:r>
              <a:rPr dirty="0" lang="en-GB"/>
              <a:t>after 24 hours and to 130ml/kg after 48 hours.</a:t>
            </a:r>
          </a:p>
          <a:p>
            <a:r>
              <a:rPr dirty="0" lang="en-GB"/>
              <a:t>Progress at this stage is measured by weight gain. Calculate and record the weight gain every </a:t>
            </a:r>
            <a:r>
              <a:rPr dirty="0" lang="en-GB" smtClean="0"/>
              <a:t>3 days </a:t>
            </a:r>
            <a:r>
              <a:rPr dirty="0" lang="en-GB"/>
              <a:t>as g/kg per day.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5" name="Title 1"/>
          <p:cNvSpPr>
            <a:spLocks noGrp="1"/>
          </p:cNvSpPr>
          <p:nvPr>
            <p:ph type="title"/>
          </p:nvPr>
        </p:nvSpPr>
        <p:spPr>
          <a:xfrm>
            <a:off x="838200" y="180304"/>
            <a:ext cx="10515600" cy="618186"/>
          </a:xfrm>
        </p:spPr>
        <p:txBody>
          <a:bodyPr>
            <a:normAutofit fontScale="90000"/>
          </a:bodyPr>
          <a:p>
            <a:r>
              <a:rPr b="1" dirty="0" lang="en-GB" smtClean="0">
                <a:solidFill>
                  <a:srgbClr val="7030A0"/>
                </a:solidFill>
              </a:rPr>
              <a:t>10. When </a:t>
            </a:r>
            <a:r>
              <a:rPr b="1" dirty="0" lang="en-GB">
                <a:solidFill>
                  <a:srgbClr val="7030A0"/>
                </a:solidFill>
              </a:rPr>
              <a:t>to discharge</a:t>
            </a:r>
          </a:p>
        </p:txBody>
      </p:sp>
      <p:sp>
        <p:nvSpPr>
          <p:cNvPr id="1048716" name="Content Placeholder 2"/>
          <p:cNvSpPr>
            <a:spLocks noGrp="1"/>
          </p:cNvSpPr>
          <p:nvPr>
            <p:ph idx="1"/>
          </p:nvPr>
        </p:nvSpPr>
        <p:spPr>
          <a:xfrm>
            <a:off x="838200" y="953036"/>
            <a:ext cx="10515600" cy="5795493"/>
          </a:xfrm>
        </p:spPr>
        <p:txBody>
          <a:bodyPr/>
          <a:p>
            <a:r>
              <a:rPr dirty="0" lang="en-GB"/>
              <a:t>You should be comfortable to discharge, if the patient has:</a:t>
            </a:r>
          </a:p>
          <a:p>
            <a:r>
              <a:rPr dirty="0" lang="en-GB" smtClean="0"/>
              <a:t>Completed </a:t>
            </a:r>
            <a:r>
              <a:rPr dirty="0" lang="en-GB"/>
              <a:t>antibiotics</a:t>
            </a:r>
          </a:p>
          <a:p>
            <a:r>
              <a:rPr dirty="0" lang="en-GB" smtClean="0"/>
              <a:t>Good </a:t>
            </a:r>
            <a:r>
              <a:rPr dirty="0" lang="en-GB"/>
              <a:t>appetite and gaining weight</a:t>
            </a:r>
          </a:p>
          <a:p>
            <a:r>
              <a:rPr dirty="0" lang="en-GB" smtClean="0"/>
              <a:t>Lost </a:t>
            </a:r>
            <a:r>
              <a:rPr dirty="0" lang="en-GB"/>
              <a:t>any oedema</a:t>
            </a:r>
          </a:p>
          <a:p>
            <a:r>
              <a:rPr dirty="0" lang="en-GB" smtClean="0"/>
              <a:t>Appropriate </a:t>
            </a:r>
            <a:r>
              <a:rPr dirty="0" lang="en-GB"/>
              <a:t>support in the community or </a:t>
            </a:r>
            <a:r>
              <a:rPr dirty="0" lang="en-GB" smtClean="0"/>
              <a:t>home You </a:t>
            </a:r>
            <a:r>
              <a:rPr dirty="0" lang="en-GB"/>
              <a:t>should discharge on RUTF and ensure the Mother / carer:</a:t>
            </a:r>
          </a:p>
          <a:p>
            <a:r>
              <a:rPr dirty="0" lang="en-GB" smtClean="0"/>
              <a:t> </a:t>
            </a:r>
            <a:r>
              <a:rPr dirty="0" lang="en-GB"/>
              <a:t>Is Available</a:t>
            </a:r>
          </a:p>
          <a:p>
            <a:r>
              <a:rPr dirty="0" lang="en-GB" smtClean="0"/>
              <a:t>Understands </a:t>
            </a:r>
            <a:r>
              <a:rPr dirty="0" lang="en-GB"/>
              <a:t>child's needs</a:t>
            </a:r>
          </a:p>
          <a:p>
            <a:r>
              <a:rPr dirty="0" lang="en-GB" smtClean="0"/>
              <a:t> </a:t>
            </a:r>
            <a:r>
              <a:rPr dirty="0" lang="en-GB"/>
              <a:t>Is able to supply </a:t>
            </a:r>
            <a:r>
              <a:rPr dirty="0" lang="en-GB" smtClean="0"/>
              <a:t>needs</a:t>
            </a:r>
            <a:endParaRPr dirty="0" lang="en-GB"/>
          </a:p>
          <a:p>
            <a:r>
              <a:rPr b="1" dirty="0" i="1" lang="en-GB" u="sng" smtClean="0">
                <a:solidFill>
                  <a:srgbClr val="7030A0"/>
                </a:solidFill>
              </a:rPr>
              <a:t>Well done! for having through SAM. </a:t>
            </a:r>
          </a:p>
          <a:p>
            <a:r>
              <a:rPr b="1" dirty="0" i="1" lang="en-GB" u="sng" smtClean="0">
                <a:solidFill>
                  <a:srgbClr val="7030A0"/>
                </a:solidFill>
              </a:rPr>
              <a:t>Hey test yourself with the following questions!</a:t>
            </a:r>
            <a:endParaRPr b="1" dirty="0" i="1" lang="en-GB" u="sng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3669"/>
          </a:xfrm>
        </p:spPr>
        <p:txBody>
          <a:bodyPr>
            <a:normAutofit fontScale="90000"/>
          </a:bodyPr>
          <a:p>
            <a:r>
              <a:rPr b="1" dirty="0" lang="en-GB" smtClean="0"/>
              <a:t/>
            </a:r>
            <a:br>
              <a:rPr b="1" dirty="0" lang="en-GB" smtClean="0"/>
            </a:br>
            <a:r>
              <a:rPr b="1" dirty="0" lang="en-GB" smtClean="0">
                <a:solidFill>
                  <a:srgbClr val="7030A0"/>
                </a:solidFill>
              </a:rPr>
              <a:t>Test your I.Q by Review of this Questions</a:t>
            </a:r>
            <a:r>
              <a:rPr b="1" dirty="0" lang="en-GB"/>
              <a:t/>
            </a:r>
            <a:br>
              <a:rPr b="1" dirty="0" lang="en-GB"/>
            </a:br>
            <a:endParaRPr dirty="0" lang="en-GB"/>
          </a:p>
        </p:txBody>
      </p:sp>
      <p:sp>
        <p:nvSpPr>
          <p:cNvPr id="1048718" name="Content Placeholder 2"/>
          <p:cNvSpPr>
            <a:spLocks noGrp="1"/>
          </p:cNvSpPr>
          <p:nvPr>
            <p:ph idx="1"/>
          </p:nvPr>
        </p:nvSpPr>
        <p:spPr>
          <a:xfrm>
            <a:off x="838200" y="1068946"/>
            <a:ext cx="10515600" cy="5692462"/>
          </a:xfrm>
        </p:spPr>
        <p:txBody>
          <a:bodyPr>
            <a:normAutofit fontScale="92857" lnSpcReduction="10000"/>
          </a:bodyPr>
          <a:p>
            <a:pPr indent="0" marL="0">
              <a:buNone/>
            </a:pPr>
            <a:r>
              <a:rPr dirty="0" lang="en-GB" smtClean="0"/>
              <a:t>1</a:t>
            </a:r>
            <a:r>
              <a:rPr dirty="0" lang="en-GB"/>
              <a:t>. Define severe acute malnutrition</a:t>
            </a:r>
          </a:p>
          <a:p>
            <a:pPr indent="0" marL="0">
              <a:buNone/>
            </a:pPr>
            <a:r>
              <a:rPr dirty="0" lang="en-GB"/>
              <a:t>2. Describe the clinical criteria for diagnosis of severe acute malnutrition</a:t>
            </a:r>
          </a:p>
          <a:p>
            <a:pPr indent="0" marL="0">
              <a:buNone/>
            </a:pPr>
            <a:r>
              <a:rPr dirty="0" lang="en-GB"/>
              <a:t>3. List the 10 steps of management of severe acute malnutrition</a:t>
            </a:r>
          </a:p>
          <a:p>
            <a:pPr indent="0" marL="0">
              <a:buNone/>
            </a:pPr>
            <a:r>
              <a:rPr dirty="0" lang="en-GB"/>
              <a:t>4. Which is the preferred starter formula for children with severe acute malnutrition?</a:t>
            </a:r>
          </a:p>
          <a:p>
            <a:pPr indent="0" marL="0">
              <a:buNone/>
            </a:pPr>
            <a:r>
              <a:rPr dirty="0" lang="en-GB"/>
              <a:t>5. What is the starting volume of the first feed for a child with no oedema?</a:t>
            </a:r>
          </a:p>
          <a:p>
            <a:pPr indent="0" marL="0">
              <a:buNone/>
            </a:pPr>
            <a:r>
              <a:rPr dirty="0" lang="en-GB"/>
              <a:t>6. When do you change from the F-75 to F-100?</a:t>
            </a:r>
          </a:p>
          <a:p>
            <a:pPr indent="0" marL="0">
              <a:buNone/>
            </a:pPr>
            <a:r>
              <a:rPr dirty="0" lang="en-GB"/>
              <a:t>7. When do you prescribe RUTF to patients?</a:t>
            </a:r>
          </a:p>
          <a:p>
            <a:pPr indent="0" marL="0">
              <a:buNone/>
            </a:pPr>
            <a:r>
              <a:rPr dirty="0" lang="en-GB"/>
              <a:t>8. Which parameters should be monitored during the recovery phase?</a:t>
            </a:r>
          </a:p>
          <a:p>
            <a:pPr indent="0" marL="0">
              <a:buNone/>
            </a:pPr>
            <a:r>
              <a:rPr dirty="0" lang="en-GB"/>
              <a:t>9. List the requirement for discharge of a child with severe acute malnutrition.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dirty="0" lang="en-GB" smtClean="0">
                <a:solidFill>
                  <a:schemeClr val="accent5"/>
                </a:solidFill>
                <a:latin typeface="Arial Black" panose="020B0A04020102020204" pitchFamily="34" charset="0"/>
              </a:rPr>
              <a:t>IMNCI</a:t>
            </a:r>
            <a:endParaRPr dirty="0" lang="en-GB">
              <a:solidFill>
                <a:schemeClr val="accent5"/>
              </a:solidFill>
              <a:latin typeface="Arial Black" panose="020B0A04020102020204" pitchFamily="34" charset="0"/>
            </a:endParaRPr>
          </a:p>
        </p:txBody>
      </p:sp>
      <p:sp>
        <p:nvSpPr>
          <p:cNvPr id="1048720" name="Content Placeholder 2"/>
          <p:cNvSpPr>
            <a:spLocks noGrp="1"/>
          </p:cNvSpPr>
          <p:nvPr>
            <p:ph idx="1"/>
          </p:nvPr>
        </p:nvSpPr>
        <p:spPr>
          <a:xfrm>
            <a:off x="2614411" y="1690688"/>
            <a:ext cx="7907628" cy="4486275"/>
          </a:xfrm>
        </p:spPr>
        <p:txBody>
          <a:bodyPr/>
          <a:p>
            <a:pPr indent="0" marL="0">
              <a:buNone/>
            </a:pPr>
            <a:endParaRPr dirty="0" lang="en-GB" smtClean="0"/>
          </a:p>
          <a:p>
            <a:pPr algn="ctr" indent="0" marL="0">
              <a:buNone/>
            </a:pPr>
            <a:r>
              <a:rPr b="1" dirty="0" i="1" lang="en-GB" smtClean="0">
                <a:solidFill>
                  <a:schemeClr val="accent5"/>
                </a:solidFill>
              </a:rPr>
              <a:t>WELCOME! TO </a:t>
            </a:r>
          </a:p>
          <a:p>
            <a:pPr indent="0" marL="0">
              <a:buNone/>
            </a:pPr>
            <a:endParaRPr dirty="0" lang="en-GB"/>
          </a:p>
          <a:p>
            <a:pPr indent="0" marL="0">
              <a:buNone/>
            </a:pPr>
            <a:r>
              <a:rPr b="1" dirty="0" i="1" lang="en-GB" smtClean="0">
                <a:solidFill>
                  <a:srgbClr val="7030A0"/>
                </a:solidFill>
              </a:rPr>
              <a:t>INTEGRATED MANAGEMENT OF NEWBORN AND 			CHILDHOOD ILLNESS</a:t>
            </a:r>
          </a:p>
          <a:p>
            <a:pPr algn="ctr" indent="0" marL="0">
              <a:buNone/>
            </a:pPr>
            <a:r>
              <a:rPr b="1" dirty="0" i="1" lang="en-GB" smtClean="0">
                <a:solidFill>
                  <a:srgbClr val="7030A0"/>
                </a:solidFill>
              </a:rPr>
              <a:t>(1MNCI)</a:t>
            </a:r>
            <a:endParaRPr b="1" dirty="0" i="1" lang="en-GB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b="1" dirty="0" lang="en-US" smtClean="0">
                <a:solidFill>
                  <a:srgbClr val="00B0F0"/>
                </a:solidFill>
              </a:rPr>
              <a:t>Definition of IMNCI</a:t>
            </a:r>
            <a:endParaRPr b="1" dirty="0" lang="en-US">
              <a:solidFill>
                <a:srgbClr val="00B0F0"/>
              </a:solidFill>
            </a:endParaRPr>
          </a:p>
        </p:txBody>
      </p:sp>
      <p:sp>
        <p:nvSpPr>
          <p:cNvPr id="104872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b="1" dirty="0" lang="en-US" smtClean="0"/>
              <a:t>It is  </a:t>
            </a:r>
            <a:r>
              <a:rPr b="1" dirty="0" lang="en-US"/>
              <a:t>integrated case management </a:t>
            </a:r>
            <a:r>
              <a:rPr b="1" dirty="0" lang="en-US" smtClean="0"/>
              <a:t>process</a:t>
            </a:r>
            <a:r>
              <a:rPr dirty="0" lang="en-US"/>
              <a:t> </a:t>
            </a:r>
            <a:r>
              <a:rPr dirty="0" lang="en-US" smtClean="0"/>
              <a:t>u</a:t>
            </a:r>
            <a:r>
              <a:rPr dirty="0" lang="en-US" smtClean="0"/>
              <a:t>sed </a:t>
            </a:r>
            <a:r>
              <a:rPr dirty="0" lang="en-US"/>
              <a:t>by doctors, nurses and </a:t>
            </a:r>
            <a:r>
              <a:rPr dirty="0" lang="en-US" smtClean="0"/>
              <a:t>other health </a:t>
            </a:r>
            <a:r>
              <a:rPr dirty="0" lang="en-US"/>
              <a:t>professionals who see sick </a:t>
            </a:r>
            <a:r>
              <a:rPr dirty="0" lang="en-US" smtClean="0"/>
              <a:t>newborns</a:t>
            </a:r>
            <a:r>
              <a:rPr dirty="0" lang="en-US" smtClean="0"/>
              <a:t> </a:t>
            </a:r>
            <a:r>
              <a:rPr dirty="0" lang="en-US"/>
              <a:t>and children </a:t>
            </a:r>
            <a:r>
              <a:rPr b="1" dirty="0" lang="en-US" smtClean="0"/>
              <a:t>up </a:t>
            </a:r>
            <a:r>
              <a:rPr b="1" dirty="0" lang="en-US"/>
              <a:t>to five </a:t>
            </a:r>
            <a:r>
              <a:rPr b="1" dirty="0" lang="en-US" smtClean="0"/>
              <a:t>years</a:t>
            </a:r>
            <a:r>
              <a:rPr dirty="0" lang="en-US"/>
              <a:t> </a:t>
            </a:r>
            <a:r>
              <a:rPr dirty="0" lang="en-US" smtClean="0"/>
              <a:t>of age</a:t>
            </a:r>
            <a:endParaRPr dirty="0" lang="en-US" smtClean="0"/>
          </a:p>
          <a:p>
            <a:r>
              <a:rPr dirty="0" lang="en-US" smtClean="0"/>
              <a:t> </a:t>
            </a:r>
            <a:r>
              <a:rPr dirty="0" lang="en-US"/>
              <a:t>It is a case </a:t>
            </a:r>
            <a:r>
              <a:rPr dirty="0" lang="en-US" smtClean="0"/>
              <a:t>management process </a:t>
            </a:r>
            <a:r>
              <a:rPr dirty="0" lang="en-US"/>
              <a:t>for a first-level facility such as a clinic, a </a:t>
            </a:r>
            <a:r>
              <a:rPr dirty="0" lang="en-US" smtClean="0"/>
              <a:t>health centre </a:t>
            </a:r>
            <a:r>
              <a:rPr dirty="0" lang="en-US"/>
              <a:t>or an outpatient department of a </a:t>
            </a:r>
            <a:r>
              <a:rPr dirty="0" lang="en-US" smtClean="0"/>
              <a:t>hospital.</a:t>
            </a:r>
          </a:p>
          <a:p>
            <a:r>
              <a:rPr dirty="0" lang="en-US" smtClean="0"/>
              <a:t>Integrated </a:t>
            </a:r>
            <a:r>
              <a:rPr dirty="0" lang="en-US"/>
              <a:t>case management relies on case detection using </a:t>
            </a:r>
            <a:r>
              <a:rPr b="1" dirty="0" i="1" lang="en-US" u="sng"/>
              <a:t>simple clinical signs </a:t>
            </a:r>
            <a:r>
              <a:rPr b="1" dirty="0" i="1" lang="en-US" u="sng" smtClean="0"/>
              <a:t>and empirical </a:t>
            </a:r>
            <a:r>
              <a:rPr b="1" dirty="0" i="1" lang="en-US" u="sng"/>
              <a:t>treatment.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3" name="Title 1"/>
          <p:cNvSpPr>
            <a:spLocks noGrp="1"/>
          </p:cNvSpPr>
          <p:nvPr>
            <p:ph type="title"/>
          </p:nvPr>
        </p:nvSpPr>
        <p:spPr>
          <a:xfrm>
            <a:off x="746975" y="365126"/>
            <a:ext cx="10606825" cy="652306"/>
          </a:xfrm>
        </p:spPr>
        <p:txBody>
          <a:bodyPr>
            <a:normAutofit fontScale="90000"/>
          </a:bodyPr>
          <a:p>
            <a:r>
              <a:rPr b="1" dirty="0" lang="en-GB" smtClean="0">
                <a:solidFill>
                  <a:srgbClr val="00B0F0"/>
                </a:solidFill>
              </a:rPr>
              <a:t/>
            </a:r>
            <a:br>
              <a:rPr b="1" dirty="0" lang="en-GB" smtClean="0">
                <a:solidFill>
                  <a:srgbClr val="00B0F0"/>
                </a:solidFill>
              </a:rPr>
            </a:br>
            <a:r>
              <a:rPr b="1" dirty="0" lang="en-GB" smtClean="0">
                <a:solidFill>
                  <a:srgbClr val="00B0F0"/>
                </a:solidFill>
              </a:rPr>
              <a:t>Trends </a:t>
            </a:r>
            <a:r>
              <a:rPr b="1" dirty="0" lang="en-GB">
                <a:solidFill>
                  <a:srgbClr val="00B0F0"/>
                </a:solidFill>
              </a:rPr>
              <a:t>in Childhood </a:t>
            </a:r>
            <a:r>
              <a:rPr b="1" dirty="0" lang="en-GB" smtClean="0">
                <a:solidFill>
                  <a:srgbClr val="00B0F0"/>
                </a:solidFill>
              </a:rPr>
              <a:t>Mortality according to KDHS </a:t>
            </a:r>
            <a:r>
              <a:rPr b="1" dirty="0" lang="en-GB">
                <a:solidFill>
                  <a:srgbClr val="00B0F0"/>
                </a:solidFill>
              </a:rPr>
              <a:t/>
            </a:r>
            <a:br>
              <a:rPr b="1" dirty="0" lang="en-GB">
                <a:solidFill>
                  <a:srgbClr val="00B0F0"/>
                </a:solidFill>
              </a:rPr>
            </a:br>
            <a:endParaRPr b="1" dirty="0" lang="en-GB">
              <a:solidFill>
                <a:srgbClr val="00B0F0"/>
              </a:solidFill>
            </a:endParaRPr>
          </a:p>
        </p:txBody>
      </p:sp>
      <p:sp>
        <p:nvSpPr>
          <p:cNvPr id="104872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857" lnSpcReduction="10000"/>
          </a:bodyPr>
          <a:p>
            <a:r>
              <a:rPr dirty="0" i="1" lang="en-GB" smtClean="0"/>
              <a:t>Deaths </a:t>
            </a:r>
            <a:r>
              <a:rPr dirty="0" i="1" lang="en-GB"/>
              <a:t>per 1000 live births</a:t>
            </a:r>
          </a:p>
          <a:p>
            <a:r>
              <a:rPr dirty="0" lang="en-GB" smtClean="0"/>
              <a:t>According to Kenya demographic Health survey (KDHS):-</a:t>
            </a:r>
          </a:p>
          <a:p>
            <a:r>
              <a:rPr dirty="0" lang="en-GB" smtClean="0"/>
              <a:t>In 2003 KDHS  shows neonatal mortality stood at 38/1000 LB opposed to 119/1000 LB under five mortality </a:t>
            </a:r>
          </a:p>
          <a:p>
            <a:r>
              <a:rPr dirty="0" lang="en-GB" smtClean="0"/>
              <a:t> in 2008-09 KDHS neonatal mortality was still 38/1000 LB as compared to 78/1000 under five mortality </a:t>
            </a:r>
          </a:p>
          <a:p>
            <a:r>
              <a:rPr dirty="0" lang="en-GB" smtClean="0"/>
              <a:t>In 2014 KDHS, Neonatal mortality was 20/1000 LB as compared to 50/1000 LB under five mortality </a:t>
            </a:r>
          </a:p>
          <a:p>
            <a:r>
              <a:rPr dirty="0" lang="en-GB" smtClean="0"/>
              <a:t>Later after the introduction of SDG, neonatal mortality dropped to 10/1000 LB as opposed to 21/1000 LB under five mortality </a:t>
            </a:r>
          </a:p>
          <a:p>
            <a:endParaRPr dirty="0" lang="en-GB" smtClean="0"/>
          </a:p>
          <a:p>
            <a:endParaRPr dirty="0" lang="en-GB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5" name="Title 1"/>
          <p:cNvSpPr>
            <a:spLocks noGrp="1"/>
          </p:cNvSpPr>
          <p:nvPr>
            <p:ph type="title"/>
          </p:nvPr>
        </p:nvSpPr>
        <p:spPr>
          <a:xfrm>
            <a:off x="838200" y="203199"/>
            <a:ext cx="10515600" cy="838201"/>
          </a:xfrm>
        </p:spPr>
        <p:txBody>
          <a:bodyPr>
            <a:noAutofit/>
          </a:bodyPr>
          <a:p>
            <a:r>
              <a:rPr b="1" dirty="0" sz="2800" lang="en-GB" smtClean="0">
                <a:solidFill>
                  <a:srgbClr val="0070C0"/>
                </a:solidFill>
                <a:latin typeface="Arial Black" panose="020B0A04020102020204" pitchFamily="34" charset="0"/>
              </a:rPr>
              <a:t>MAJOR CAUSES OF CHILDHOOD MORBIDITY AND MORTALITY (WHO,2015 up to date )</a:t>
            </a:r>
            <a:endParaRPr b="1" dirty="0" sz="2800" lang="en-GB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1048726" name="Content Placeholder 2"/>
          <p:cNvSpPr>
            <a:spLocks noGrp="1"/>
          </p:cNvSpPr>
          <p:nvPr>
            <p:ph idx="1"/>
          </p:nvPr>
        </p:nvSpPr>
        <p:spPr>
          <a:xfrm>
            <a:off x="838200" y="1041400"/>
            <a:ext cx="10515600" cy="5816600"/>
          </a:xfrm>
        </p:spPr>
        <p:txBody>
          <a:bodyPr/>
          <a:p>
            <a:r>
              <a:rPr b="1" dirty="0" i="1" lang="en-GB" u="sng" smtClean="0"/>
              <a:t>Top ten conditions </a:t>
            </a:r>
          </a:p>
          <a:p>
            <a:pPr indent="-514350" marL="514350">
              <a:buFont typeface="+mj-lt"/>
              <a:buAutoNum type="arabicParenR"/>
            </a:pPr>
            <a:r>
              <a:rPr dirty="0" lang="en-GB" smtClean="0"/>
              <a:t>Birth </a:t>
            </a:r>
            <a:r>
              <a:rPr dirty="0" lang="en-GB" err="1" smtClean="0"/>
              <a:t>asyphyxia</a:t>
            </a:r>
            <a:r>
              <a:rPr dirty="0" lang="en-GB" smtClean="0"/>
              <a:t> and birth trauma it accounts for 15%</a:t>
            </a:r>
          </a:p>
          <a:p>
            <a:pPr indent="-514350" marL="514350">
              <a:buFont typeface="+mj-lt"/>
              <a:buAutoNum type="arabicParenR"/>
            </a:pPr>
            <a:r>
              <a:rPr dirty="0" lang="en-GB" smtClean="0"/>
              <a:t>ARI-14%</a:t>
            </a:r>
          </a:p>
          <a:p>
            <a:pPr indent="-514350" marL="514350">
              <a:buFont typeface="+mj-lt"/>
              <a:buAutoNum type="arabicParenR"/>
            </a:pPr>
            <a:r>
              <a:rPr dirty="0" lang="en-GB" smtClean="0"/>
              <a:t>Prematurity 13%</a:t>
            </a:r>
          </a:p>
          <a:p>
            <a:pPr indent="-514350" marL="514350">
              <a:buFont typeface="+mj-lt"/>
              <a:buAutoNum type="arabicParenR"/>
            </a:pPr>
            <a:r>
              <a:rPr dirty="0" lang="en-GB" smtClean="0"/>
              <a:t>Congenital anomalies 9%</a:t>
            </a:r>
          </a:p>
          <a:p>
            <a:pPr indent="-514350" marL="514350">
              <a:buFont typeface="+mj-lt"/>
              <a:buAutoNum type="arabicParenR"/>
            </a:pPr>
            <a:r>
              <a:rPr dirty="0" lang="en-GB" smtClean="0"/>
              <a:t>Perinatal and nutritional conditions </a:t>
            </a:r>
          </a:p>
          <a:p>
            <a:pPr indent="-514350" marL="514350">
              <a:buFont typeface="+mj-lt"/>
              <a:buAutoNum type="arabicParenR"/>
            </a:pPr>
            <a:r>
              <a:rPr dirty="0" lang="en-GB" smtClean="0"/>
              <a:t>Diarrhoea 7%</a:t>
            </a:r>
          </a:p>
          <a:p>
            <a:pPr indent="-514350" marL="514350">
              <a:buFont typeface="+mj-lt"/>
              <a:buAutoNum type="arabicParenR"/>
            </a:pPr>
            <a:r>
              <a:rPr dirty="0" lang="en-GB" smtClean="0"/>
              <a:t>Sepsis 7%</a:t>
            </a:r>
          </a:p>
          <a:p>
            <a:pPr indent="-514350" marL="514350">
              <a:buFont typeface="+mj-lt"/>
              <a:buAutoNum type="arabicParenR"/>
            </a:pPr>
            <a:r>
              <a:rPr dirty="0" lang="en-GB" smtClean="0"/>
              <a:t>Injuries 7%</a:t>
            </a:r>
          </a:p>
          <a:p>
            <a:pPr indent="-514350" marL="514350">
              <a:buFont typeface="+mj-lt"/>
              <a:buAutoNum type="arabicParenR"/>
            </a:pPr>
            <a:r>
              <a:rPr dirty="0" lang="en-GB" smtClean="0"/>
              <a:t>HIVAIDS 6%</a:t>
            </a:r>
          </a:p>
          <a:p>
            <a:pPr indent="-514350" marL="514350">
              <a:buFont typeface="+mj-lt"/>
              <a:buAutoNum type="arabicParenR"/>
            </a:pPr>
            <a:r>
              <a:rPr dirty="0" lang="en-GB" smtClean="0"/>
              <a:t>Malaria 5%</a:t>
            </a:r>
          </a:p>
          <a:p>
            <a:endParaRPr dirty="0" lang="en-GB" smtClean="0"/>
          </a:p>
          <a:p>
            <a:endParaRPr dirty="0" lang="en-GB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7" name="Title 1"/>
          <p:cNvSpPr>
            <a:spLocks noGrp="1"/>
          </p:cNvSpPr>
          <p:nvPr>
            <p:ph type="title"/>
          </p:nvPr>
        </p:nvSpPr>
        <p:spPr>
          <a:xfrm>
            <a:off x="695459" y="365125"/>
            <a:ext cx="10658341" cy="755337"/>
          </a:xfrm>
        </p:spPr>
        <p:txBody>
          <a:bodyPr>
            <a:normAutofit fontScale="90000"/>
          </a:bodyPr>
          <a:p>
            <a:r>
              <a:rPr b="1" dirty="0" sz="2800" lang="en-GB" smtClean="0">
                <a:solidFill>
                  <a:srgbClr val="0070C0"/>
                </a:solidFill>
                <a:latin typeface="Arial Black" panose="020B0A04020102020204" pitchFamily="34" charset="0"/>
              </a:rPr>
              <a:t>SIGNIFICANCE/PURPOSE/AIMS OF IMNCI IN REDUCING &lt;5 MORBIDITY AND MORTALITY</a:t>
            </a:r>
            <a:endParaRPr b="1" dirty="0" sz="2800" lang="en-GB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1048728" name="Content Placeholder 2"/>
          <p:cNvSpPr>
            <a:spLocks noGrp="1"/>
          </p:cNvSpPr>
          <p:nvPr>
            <p:ph idx="1"/>
          </p:nvPr>
        </p:nvSpPr>
        <p:spPr>
          <a:xfrm>
            <a:off x="695459" y="1120462"/>
            <a:ext cx="10658341" cy="5640946"/>
          </a:xfrm>
        </p:spPr>
        <p:txBody>
          <a:bodyPr/>
          <a:p>
            <a:pPr indent="-514350" marL="514350">
              <a:buFont typeface="+mj-lt"/>
              <a:buAutoNum type="arabicParenR"/>
            </a:pPr>
            <a:endParaRPr dirty="0" lang="en-US" smtClean="0"/>
          </a:p>
          <a:p>
            <a:pPr indent="-514350" marL="514350">
              <a:buFont typeface="+mj-lt"/>
              <a:buAutoNum type="arabicParenR"/>
            </a:pPr>
            <a:r>
              <a:rPr dirty="0" lang="en-US" smtClean="0"/>
              <a:t>To describe </a:t>
            </a:r>
            <a:r>
              <a:rPr dirty="0" lang="en-US"/>
              <a:t>how to care for a child who is brought to a clinic with an illness, or for a scheduled follow up visit to check the child’s progress. </a:t>
            </a:r>
            <a:endParaRPr dirty="0" lang="en-US" smtClean="0"/>
          </a:p>
          <a:p>
            <a:pPr indent="-514350" marL="514350">
              <a:buFont typeface="+mj-lt"/>
              <a:buAutoNum type="arabicParenR"/>
            </a:pPr>
            <a:r>
              <a:rPr dirty="0" lang="en-US" smtClean="0"/>
              <a:t>How </a:t>
            </a:r>
            <a:r>
              <a:rPr dirty="0" lang="en-US"/>
              <a:t>to routinely assess a child </a:t>
            </a:r>
            <a:r>
              <a:rPr b="1" dirty="0" lang="en-US"/>
              <a:t>for general danger signs </a:t>
            </a:r>
            <a:r>
              <a:rPr dirty="0" lang="en-US"/>
              <a:t>(or possible bacterial infection in a young infant), common illnesses, malnutrition and </a:t>
            </a:r>
            <a:r>
              <a:rPr dirty="0" lang="en-US" err="1"/>
              <a:t>anaemia</a:t>
            </a:r>
            <a:r>
              <a:rPr dirty="0" lang="en-US"/>
              <a:t>, and to look for other </a:t>
            </a:r>
            <a:r>
              <a:rPr dirty="0" lang="en-US" smtClean="0"/>
              <a:t>problems.</a:t>
            </a:r>
          </a:p>
          <a:p>
            <a:pPr indent="-514350" marL="514350">
              <a:buFont typeface="+mj-lt"/>
              <a:buAutoNum type="arabicParenR"/>
            </a:pPr>
            <a:r>
              <a:rPr dirty="0" lang="en-US" smtClean="0"/>
              <a:t>In </a:t>
            </a:r>
            <a:r>
              <a:rPr dirty="0" lang="en-US"/>
              <a:t>addition to treatment, the guidelines incorporate basic activities for illness prevention.</a:t>
            </a:r>
          </a:p>
          <a:p>
            <a:endParaRPr dirty="0" lang="en-GB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579"/>
          </a:xfrm>
        </p:spPr>
        <p:txBody>
          <a:bodyPr/>
          <a:p>
            <a:r>
              <a:rPr b="1" dirty="0" lang="en-GB" smtClean="0">
                <a:solidFill>
                  <a:srgbClr val="0070C0"/>
                </a:solidFill>
              </a:rPr>
              <a:t>IMNC LAYOUT </a:t>
            </a:r>
            <a:endParaRPr b="1" dirty="0" lang="en-GB">
              <a:solidFill>
                <a:srgbClr val="0070C0"/>
              </a:solidFill>
            </a:endParaRPr>
          </a:p>
        </p:txBody>
      </p:sp>
      <p:sp>
        <p:nvSpPr>
          <p:cNvPr id="1048730" name="Content Placeholder 2"/>
          <p:cNvSpPr>
            <a:spLocks noGrp="1"/>
          </p:cNvSpPr>
          <p:nvPr>
            <p:ph idx="1"/>
          </p:nvPr>
        </p:nvSpPr>
        <p:spPr>
          <a:xfrm>
            <a:off x="838200" y="1094704"/>
            <a:ext cx="10515600" cy="5666704"/>
          </a:xfrm>
        </p:spPr>
        <p:txBody>
          <a:bodyPr/>
          <a:p>
            <a:r>
              <a:rPr dirty="0" lang="en-GB"/>
              <a:t>THREE ROWS with </a:t>
            </a:r>
            <a:r>
              <a:rPr dirty="0" lang="en-GB" smtClean="0"/>
              <a:t>distinct </a:t>
            </a:r>
            <a:r>
              <a:rPr dirty="0" lang="en-GB"/>
              <a:t>colours for quickly </a:t>
            </a:r>
            <a:r>
              <a:rPr dirty="0" lang="en-GB" smtClean="0"/>
              <a:t>identifying </a:t>
            </a:r>
            <a:r>
              <a:rPr dirty="0" lang="en-GB"/>
              <a:t>if:</a:t>
            </a:r>
          </a:p>
          <a:p>
            <a:r>
              <a:rPr dirty="0" lang="en-GB" smtClean="0"/>
              <a:t>The </a:t>
            </a:r>
            <a:r>
              <a:rPr dirty="0" lang="en-GB"/>
              <a:t>child has a serious illness.</a:t>
            </a:r>
          </a:p>
          <a:p>
            <a:r>
              <a:rPr dirty="0" lang="en-GB" smtClean="0"/>
              <a:t>The </a:t>
            </a:r>
            <a:r>
              <a:rPr dirty="0" lang="en-GB"/>
              <a:t>child needs urgent </a:t>
            </a:r>
            <a:r>
              <a:rPr dirty="0" lang="en-GB" smtClean="0"/>
              <a:t>attention</a:t>
            </a:r>
            <a:r>
              <a:rPr dirty="0" lang="en-GB"/>
              <a:t>.</a:t>
            </a:r>
          </a:p>
          <a:p>
            <a:r>
              <a:rPr dirty="0" lang="en-GB" smtClean="0"/>
              <a:t>The </a:t>
            </a:r>
            <a:r>
              <a:rPr dirty="0" lang="en-GB"/>
              <a:t>child needs </a:t>
            </a:r>
            <a:r>
              <a:rPr dirty="0" lang="en-GB" smtClean="0"/>
              <a:t>treatment/intervention </a:t>
            </a:r>
            <a:r>
              <a:rPr dirty="0" lang="en-GB"/>
              <a:t>with drugs</a:t>
            </a:r>
          </a:p>
          <a:p>
            <a:r>
              <a:rPr b="1" dirty="0" i="1" lang="en-GB" smtClean="0"/>
              <a:t>Application of the IMNCI Booklet guidelines </a:t>
            </a:r>
            <a:endParaRPr b="1" dirty="0" i="1" lang="en-GB"/>
          </a:p>
          <a:p>
            <a:pPr indent="0" marL="0">
              <a:buNone/>
            </a:pPr>
            <a:r>
              <a:rPr dirty="0" i="1" lang="en-GB" u="sng" smtClean="0"/>
              <a:t>COLOUR CODING:</a:t>
            </a:r>
          </a:p>
          <a:p>
            <a:r>
              <a:rPr b="1" dirty="0" lang="en-GB" smtClean="0">
                <a:solidFill>
                  <a:srgbClr val="FF0000"/>
                </a:solidFill>
              </a:rPr>
              <a:t> Pink </a:t>
            </a:r>
            <a:r>
              <a:rPr dirty="0" lang="en-GB" smtClean="0"/>
              <a:t>= Severe Classification needing admission or referral</a:t>
            </a:r>
          </a:p>
          <a:p>
            <a:r>
              <a:rPr b="1" dirty="0" lang="en-GB" smtClean="0">
                <a:solidFill>
                  <a:srgbClr val="FFFF00"/>
                </a:solidFill>
              </a:rPr>
              <a:t>Yellow</a:t>
            </a:r>
            <a:r>
              <a:rPr dirty="0" lang="en-GB" smtClean="0">
                <a:solidFill>
                  <a:srgbClr val="FFFF00"/>
                </a:solidFill>
              </a:rPr>
              <a:t> </a:t>
            </a:r>
            <a:r>
              <a:rPr dirty="0" lang="en-GB"/>
              <a:t>= A </a:t>
            </a:r>
            <a:r>
              <a:rPr dirty="0" lang="en-GB" smtClean="0"/>
              <a:t>classification </a:t>
            </a:r>
            <a:r>
              <a:rPr dirty="0" lang="en-GB"/>
              <a:t>needing treatment/ </a:t>
            </a:r>
            <a:r>
              <a:rPr dirty="0" lang="en-GB" smtClean="0"/>
              <a:t>intervention</a:t>
            </a:r>
            <a:endParaRPr dirty="0" lang="en-GB"/>
          </a:p>
          <a:p>
            <a:r>
              <a:rPr b="1" dirty="0" lang="en-GB" smtClean="0">
                <a:solidFill>
                  <a:schemeClr val="accent6"/>
                </a:solidFill>
              </a:rPr>
              <a:t>Green</a:t>
            </a:r>
            <a:r>
              <a:rPr dirty="0" lang="en-GB" smtClean="0"/>
              <a:t> </a:t>
            </a:r>
            <a:r>
              <a:rPr dirty="0" lang="en-GB"/>
              <a:t>= Not serious, and in most cases no drugs are needed</a:t>
            </a:r>
            <a:endParaRPr dirty="0" lang="en-GB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b="1" dirty="0" lang="en-US" smtClean="0">
                <a:solidFill>
                  <a:schemeClr val="accent5"/>
                </a:solidFill>
              </a:rPr>
              <a:t>6. ELEMENTS OR STEPS OF IMNCI</a:t>
            </a:r>
            <a:endParaRPr b="1" dirty="0" lang="en-US">
              <a:solidFill>
                <a:schemeClr val="accent5"/>
              </a:solidFill>
            </a:endParaRPr>
          </a:p>
        </p:txBody>
      </p:sp>
      <p:sp>
        <p:nvSpPr>
          <p:cNvPr id="104873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9286" lnSpcReduction="10000"/>
          </a:bodyPr>
          <a:p>
            <a:r>
              <a:rPr b="1" dirty="0" lang="en-US" u="sng" smtClean="0"/>
              <a:t>1.Assess </a:t>
            </a:r>
            <a:r>
              <a:rPr dirty="0" lang="en-US" u="sng"/>
              <a:t>a</a:t>
            </a:r>
            <a:r>
              <a:rPr dirty="0" lang="en-US"/>
              <a:t> child by checking first for danger signs (</a:t>
            </a:r>
            <a:r>
              <a:rPr dirty="0" lang="en-US" smtClean="0"/>
              <a:t>or possible </a:t>
            </a:r>
            <a:r>
              <a:rPr dirty="0" lang="en-US"/>
              <a:t>bacterial infection in a young infant), </a:t>
            </a:r>
            <a:r>
              <a:rPr dirty="0" lang="en-US" smtClean="0"/>
              <a:t>asking questions </a:t>
            </a:r>
            <a:r>
              <a:rPr dirty="0" lang="en-US"/>
              <a:t>about common conditions, examining the child, and checking </a:t>
            </a:r>
            <a:r>
              <a:rPr dirty="0" lang="en-US" smtClean="0"/>
              <a:t>nutrition and </a:t>
            </a:r>
            <a:r>
              <a:rPr dirty="0" lang="en-US"/>
              <a:t>immunization status. Assessment includes checking the child for other </a:t>
            </a:r>
            <a:r>
              <a:rPr dirty="0" lang="en-US" smtClean="0"/>
              <a:t>health </a:t>
            </a:r>
            <a:r>
              <a:rPr dirty="0" lang="en-US" smtClean="0"/>
              <a:t>problems</a:t>
            </a:r>
          </a:p>
          <a:p>
            <a:r>
              <a:rPr b="1" dirty="0" lang="en-US" u="sng" smtClean="0"/>
              <a:t>2. Classify </a:t>
            </a:r>
            <a:endParaRPr b="1" dirty="0" lang="en-US" u="sng"/>
          </a:p>
          <a:p>
            <a:r>
              <a:rPr dirty="0" lang="en-US" smtClean="0"/>
              <a:t>Classify </a:t>
            </a:r>
            <a:r>
              <a:rPr dirty="0" lang="en-US"/>
              <a:t>a child’s illnesses using a </a:t>
            </a:r>
            <a:r>
              <a:rPr b="1" dirty="0" lang="en-US" err="1"/>
              <a:t>colour</a:t>
            </a:r>
            <a:r>
              <a:rPr b="1" dirty="0" lang="en-US"/>
              <a:t>-coded triage system</a:t>
            </a:r>
            <a:r>
              <a:rPr dirty="0" lang="en-US"/>
              <a:t>. Because many children have more than one condition, each illness is classified according to whether it requires:</a:t>
            </a:r>
          </a:p>
          <a:p>
            <a:r>
              <a:rPr dirty="0" lang="en-US"/>
              <a:t>— urgent pre-referral treatment and referral (red), or</a:t>
            </a:r>
          </a:p>
          <a:p>
            <a:r>
              <a:rPr dirty="0" lang="en-US"/>
              <a:t>— specific medical treatment and advice (yellow), or</a:t>
            </a:r>
          </a:p>
          <a:p>
            <a:r>
              <a:rPr dirty="0" lang="en-US"/>
              <a:t>— simple advice on home management (green).</a:t>
            </a:r>
          </a:p>
          <a:p>
            <a:pPr>
              <a:buNone/>
            </a:pPr>
            <a:endParaRPr dirty="0" lang="en-US" smtClean="0"/>
          </a:p>
          <a:p>
            <a:pPr>
              <a:buNone/>
            </a:pPr>
            <a:endParaRPr dirty="0"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2154"/>
          </a:xfrm>
        </p:spPr>
        <p:txBody>
          <a:bodyPr>
            <a:normAutofit fontScale="90000"/>
          </a:bodyPr>
          <a:p>
            <a:r>
              <a:rPr b="1" dirty="0" lang="en-GB" smtClean="0"/>
              <a:t/>
            </a:r>
            <a:br>
              <a:rPr b="1" dirty="0" lang="en-GB" smtClean="0"/>
            </a:br>
            <a:r>
              <a:rPr b="1" dirty="0" lang="en-GB" smtClean="0"/>
              <a:t>Management</a:t>
            </a:r>
            <a:br>
              <a:rPr b="1" dirty="0" lang="en-GB" smtClean="0"/>
            </a:br>
            <a:endParaRPr dirty="0" lang="en-GB"/>
          </a:p>
        </p:txBody>
      </p:sp>
      <p:sp>
        <p:nvSpPr>
          <p:cNvPr id="1048617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GB" smtClean="0"/>
              <a:t> </a:t>
            </a:r>
            <a:r>
              <a:rPr dirty="0" lang="en-GB"/>
              <a:t>Do not induce vomiting and do not </a:t>
            </a:r>
            <a:r>
              <a:rPr dirty="0" lang="en-GB" smtClean="0"/>
              <a:t>wash out </a:t>
            </a:r>
            <a:r>
              <a:rPr dirty="0" lang="en-GB"/>
              <a:t>the stomach</a:t>
            </a:r>
          </a:p>
          <a:p>
            <a:r>
              <a:rPr dirty="0" lang="en-GB" smtClean="0"/>
              <a:t>Give </a:t>
            </a:r>
            <a:r>
              <a:rPr dirty="0" lang="en-GB"/>
              <a:t>5ml of milk of magnesia as </a:t>
            </a:r>
            <a:r>
              <a:rPr dirty="0" lang="en-GB" smtClean="0"/>
              <a:t>a laxative </a:t>
            </a:r>
            <a:r>
              <a:rPr dirty="0" lang="en-GB"/>
              <a:t>instead</a:t>
            </a:r>
          </a:p>
          <a:p>
            <a:r>
              <a:rPr dirty="0" lang="en-GB" smtClean="0"/>
              <a:t>Pneumonia </a:t>
            </a:r>
            <a:r>
              <a:rPr dirty="0" lang="en-GB"/>
              <a:t>is such a </a:t>
            </a:r>
            <a:r>
              <a:rPr dirty="0" lang="en-GB" smtClean="0"/>
              <a:t>common complication </a:t>
            </a:r>
            <a:r>
              <a:rPr dirty="0" lang="en-GB"/>
              <a:t>that it pays to </a:t>
            </a:r>
            <a:r>
              <a:rPr dirty="0" lang="en-GB" smtClean="0"/>
              <a:t>start pneumonia </a:t>
            </a:r>
            <a:r>
              <a:rPr dirty="0" lang="en-GB"/>
              <a:t>treatment </a:t>
            </a:r>
            <a:r>
              <a:rPr dirty="0" lang="en-GB" smtClean="0"/>
              <a:t>immediately</a:t>
            </a:r>
          </a:p>
          <a:p>
            <a:r>
              <a:rPr b="1" dirty="0" lang="en-GB" u="sng" smtClean="0"/>
              <a:t>Assignment</a:t>
            </a:r>
          </a:p>
          <a:p>
            <a:r>
              <a:rPr b="1" dirty="0" lang="en-GB" u="sng" smtClean="0"/>
              <a:t> </a:t>
            </a:r>
            <a:r>
              <a:rPr dirty="0" lang="en-GB" smtClean="0"/>
              <a:t>Read and make notes on acetaminophen poisoning (</a:t>
            </a:r>
            <a:r>
              <a:rPr dirty="0" lang="en-GB" err="1" smtClean="0"/>
              <a:t>paracetamol</a:t>
            </a:r>
            <a:r>
              <a:rPr dirty="0" lang="en-GB" smtClean="0"/>
              <a:t>) </a:t>
            </a:r>
            <a:endParaRPr b="1" dirty="0" lang="en-GB" u="sng" smtClean="0"/>
          </a:p>
          <a:p>
            <a:endParaRPr dirty="0" lang="en-GB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b="1" dirty="0" lang="en-US" u="sng" smtClean="0"/>
              <a:t>3.Identify treatment</a:t>
            </a:r>
            <a:endParaRPr dirty="0" lang="en-US" u="sng"/>
          </a:p>
        </p:txBody>
      </p:sp>
      <p:sp>
        <p:nvSpPr>
          <p:cNvPr id="104873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8571" lnSpcReduction="20000"/>
          </a:bodyPr>
          <a:p>
            <a:r>
              <a:rPr b="1" dirty="0" lang="en-US"/>
              <a:t>identify</a:t>
            </a:r>
            <a:r>
              <a:rPr dirty="0" lang="en-US"/>
              <a:t> specific treatments for the child. If a </a:t>
            </a:r>
            <a:r>
              <a:rPr dirty="0" lang="en-US" smtClean="0"/>
              <a:t>child requires </a:t>
            </a:r>
            <a:r>
              <a:rPr dirty="0" lang="en-US"/>
              <a:t>urgent referral, give essential treatment before the patient is transferred. If </a:t>
            </a:r>
            <a:r>
              <a:rPr dirty="0" lang="en-US" err="1" smtClean="0"/>
              <a:t>achild</a:t>
            </a:r>
            <a:r>
              <a:rPr dirty="0" lang="en-US" smtClean="0"/>
              <a:t> </a:t>
            </a:r>
            <a:r>
              <a:rPr dirty="0" lang="en-US"/>
              <a:t>needs treatment at home, develop an integrated treatment plan for the child </a:t>
            </a:r>
            <a:r>
              <a:rPr dirty="0" lang="en-US" smtClean="0"/>
              <a:t>and give </a:t>
            </a:r>
            <a:r>
              <a:rPr dirty="0" lang="en-US"/>
              <a:t>the first dose of drugs in the clinic. If a child should be immunized, give </a:t>
            </a:r>
            <a:r>
              <a:rPr dirty="0" lang="en-US" smtClean="0"/>
              <a:t>immunizations</a:t>
            </a:r>
          </a:p>
          <a:p>
            <a:r>
              <a:rPr dirty="0" lang="en-US" smtClean="0"/>
              <a:t> </a:t>
            </a:r>
            <a:r>
              <a:rPr b="1" dirty="0" lang="en-US" smtClean="0"/>
              <a:t>N/B </a:t>
            </a:r>
            <a:r>
              <a:rPr dirty="0" lang="en-US" smtClean="0"/>
              <a:t>When </a:t>
            </a:r>
            <a:r>
              <a:rPr dirty="0" lang="en-US"/>
              <a:t>a </a:t>
            </a:r>
            <a:r>
              <a:rPr dirty="0" lang="en-US" smtClean="0"/>
              <a:t>child has </a:t>
            </a:r>
            <a:r>
              <a:rPr dirty="0" lang="en-US"/>
              <a:t>more than one classification, you must look at more than one table to find </a:t>
            </a:r>
            <a:r>
              <a:rPr dirty="0" lang="en-US" smtClean="0"/>
              <a:t>the appropriate </a:t>
            </a:r>
            <a:r>
              <a:rPr dirty="0" lang="en-US"/>
              <a:t>treatments</a:t>
            </a:r>
            <a:r>
              <a:rPr dirty="0" lang="en-US" smtClean="0"/>
              <a:t>.</a:t>
            </a:r>
          </a:p>
          <a:p>
            <a:r>
              <a:rPr b="1" dirty="0" lang="en-US" u="sng" smtClean="0"/>
              <a:t>4. Treatment </a:t>
            </a:r>
            <a:endParaRPr b="1" dirty="0" lang="en-US" u="sng"/>
          </a:p>
          <a:p>
            <a:r>
              <a:rPr dirty="0" lang="en-US" smtClean="0"/>
              <a:t> </a:t>
            </a:r>
            <a:r>
              <a:rPr dirty="0" lang="en-US"/>
              <a:t>Provide practical </a:t>
            </a:r>
            <a:r>
              <a:rPr b="1" dirty="0" lang="en-US"/>
              <a:t>treatment </a:t>
            </a:r>
            <a:r>
              <a:rPr dirty="0" lang="en-US"/>
              <a:t>instructions, including teaching the caretaker how to give oral drugs, how to feed and give fluids during illness, and how to treat local infections at home. </a:t>
            </a:r>
          </a:p>
          <a:p>
            <a:r>
              <a:rPr dirty="0" lang="en-US"/>
              <a:t>Ask the caretaker to return for follow-up on a specific date, and teach her how to recognize signs that indicate the child should return immediately to the health facility.</a:t>
            </a:r>
          </a:p>
          <a:p>
            <a:endParaRPr b="1" dirty="0" 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b="1" dirty="0" lang="en-US" u="sng" smtClean="0"/>
              <a:t>5.counsel the mother</a:t>
            </a:r>
            <a:endParaRPr dirty="0" lang="en-US" u="sng"/>
          </a:p>
        </p:txBody>
      </p:sp>
      <p:sp>
        <p:nvSpPr>
          <p:cNvPr id="104873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dirty="0" lang="en-US"/>
              <a:t>Assess feeding, including assessment of breastfeeding practices, and </a:t>
            </a:r>
            <a:r>
              <a:rPr b="1" dirty="0" lang="en-US"/>
              <a:t>counsel to </a:t>
            </a:r>
            <a:r>
              <a:rPr b="1" dirty="0" lang="en-US" smtClean="0"/>
              <a:t>solve </a:t>
            </a:r>
            <a:r>
              <a:rPr dirty="0" lang="en-US" smtClean="0"/>
              <a:t>any </a:t>
            </a:r>
            <a:r>
              <a:rPr dirty="0" lang="en-US"/>
              <a:t>feeding problems found. Then counsel the mother about her own health</a:t>
            </a:r>
            <a:r>
              <a:rPr dirty="0" lang="en-US" smtClean="0"/>
              <a:t>.</a:t>
            </a:r>
          </a:p>
          <a:p>
            <a:r>
              <a:rPr b="1" dirty="0" lang="en-US" u="sng"/>
              <a:t>6</a:t>
            </a:r>
            <a:r>
              <a:rPr b="1" dirty="0" lang="en-US" u="sng" smtClean="0"/>
              <a:t> </a:t>
            </a:r>
            <a:r>
              <a:rPr b="1" dirty="0" lang="en-US" u="sng" smtClean="0"/>
              <a:t>.Follow-up </a:t>
            </a:r>
            <a:r>
              <a:rPr b="1" dirty="0" lang="en-US" u="sng" smtClean="0"/>
              <a:t>care</a:t>
            </a:r>
            <a:r>
              <a:rPr dirty="0" lang="en-US"/>
              <a:t> </a:t>
            </a:r>
            <a:endParaRPr dirty="0" lang="en-US" smtClean="0"/>
          </a:p>
          <a:p>
            <a:pPr>
              <a:buNone/>
            </a:pPr>
            <a:r>
              <a:rPr dirty="0" lang="en-US"/>
              <a:t> </a:t>
            </a:r>
            <a:r>
              <a:rPr dirty="0" lang="en-US" smtClean="0"/>
              <a:t>   When </a:t>
            </a:r>
            <a:r>
              <a:rPr dirty="0" lang="en-US"/>
              <a:t>a child is brought back to the clinic </a:t>
            </a:r>
            <a:r>
              <a:rPr dirty="0" lang="en-US" smtClean="0"/>
              <a:t>as requested</a:t>
            </a:r>
            <a:r>
              <a:rPr dirty="0" lang="en-US"/>
              <a:t>, </a:t>
            </a:r>
            <a:r>
              <a:rPr b="1" dirty="0" lang="en-US"/>
              <a:t>give follow-up care and, </a:t>
            </a:r>
            <a:r>
              <a:rPr b="1" dirty="0" lang="en-US" smtClean="0"/>
              <a:t>if </a:t>
            </a:r>
            <a:r>
              <a:rPr dirty="0" lang="en-US" smtClean="0"/>
              <a:t>necessary</a:t>
            </a:r>
            <a:r>
              <a:rPr dirty="0" lang="en-US"/>
              <a:t>, reassess the child for </a:t>
            </a:r>
            <a:r>
              <a:rPr dirty="0" lang="en-US" smtClean="0"/>
              <a:t>new problems</a:t>
            </a:r>
            <a:r>
              <a:rPr dirty="0" lang="en-US"/>
              <a:t>.</a:t>
            </a:r>
            <a:endParaRPr b="1" dirty="0" lang="en-US" u="sng" smtClean="0"/>
          </a:p>
          <a:p>
            <a:pPr>
              <a:buNone/>
            </a:pPr>
            <a:endParaRPr dirty="0" lang="en-US" u="sng" smtClean="0"/>
          </a:p>
          <a:p>
            <a:endParaRPr dirty="0" 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7" name="Title 1"/>
          <p:cNvSpPr>
            <a:spLocks noGrp="1"/>
          </p:cNvSpPr>
          <p:nvPr>
            <p:ph type="title"/>
          </p:nvPr>
        </p:nvSpPr>
        <p:spPr>
          <a:xfrm>
            <a:off x="798490" y="365125"/>
            <a:ext cx="10555310" cy="935641"/>
          </a:xfrm>
        </p:spPr>
        <p:txBody>
          <a:bodyPr/>
          <a:p>
            <a:r>
              <a:rPr b="1" dirty="0" lang="en-US" smtClean="0"/>
              <a:t> General </a:t>
            </a:r>
            <a:r>
              <a:rPr b="1" dirty="0" lang="en-US"/>
              <a:t>danger </a:t>
            </a:r>
            <a:r>
              <a:rPr b="1" dirty="0" lang="en-US" smtClean="0"/>
              <a:t>signs in IMCI</a:t>
            </a:r>
            <a:endParaRPr dirty="0" lang="en-US"/>
          </a:p>
        </p:txBody>
      </p:sp>
      <p:sp>
        <p:nvSpPr>
          <p:cNvPr id="1048738" name="Content Placeholder 2"/>
          <p:cNvSpPr>
            <a:spLocks noGrp="1"/>
          </p:cNvSpPr>
          <p:nvPr>
            <p:ph idx="1"/>
          </p:nvPr>
        </p:nvSpPr>
        <p:spPr>
          <a:xfrm>
            <a:off x="1081825" y="1558344"/>
            <a:ext cx="9128975" cy="4491620"/>
          </a:xfrm>
        </p:spPr>
        <p:txBody>
          <a:bodyPr>
            <a:normAutofit fontScale="67857" lnSpcReduction="20000"/>
          </a:bodyPr>
          <a:p>
            <a:pPr>
              <a:buNone/>
            </a:pPr>
            <a:r>
              <a:rPr b="1" dirty="0" i="1" lang="en-US" u="sng" smtClean="0"/>
              <a:t>1.ASK</a:t>
            </a:r>
            <a:r>
              <a:rPr b="1" dirty="0" i="1" lang="en-US" u="sng"/>
              <a:t>: IS THE CHILD ABLE TO DRINK OR BREASTFEED</a:t>
            </a:r>
            <a:r>
              <a:rPr b="1" dirty="0" i="1" lang="en-US"/>
              <a:t>? </a:t>
            </a:r>
            <a:endParaRPr b="1" dirty="0" i="1" lang="en-US" smtClean="0"/>
          </a:p>
          <a:p>
            <a:r>
              <a:rPr dirty="0" lang="en-US" smtClean="0"/>
              <a:t>A </a:t>
            </a:r>
            <a:r>
              <a:rPr dirty="0" lang="en-US"/>
              <a:t>child has the sign “not able to drink or breastfeed” if the child is not able to suck </a:t>
            </a:r>
            <a:r>
              <a:rPr dirty="0" lang="en-US" smtClean="0"/>
              <a:t>or swallow </a:t>
            </a:r>
            <a:r>
              <a:rPr dirty="0" lang="en-US"/>
              <a:t>when offered a drink or </a:t>
            </a:r>
            <a:r>
              <a:rPr dirty="0" lang="en-US" err="1"/>
              <a:t>breastmilk</a:t>
            </a:r>
            <a:r>
              <a:rPr dirty="0" lang="en-US"/>
              <a:t>.</a:t>
            </a:r>
          </a:p>
          <a:p>
            <a:r>
              <a:rPr dirty="0" lang="en-US"/>
              <a:t>When you ask the mother if the child is able to drink, make sure that she </a:t>
            </a:r>
            <a:r>
              <a:rPr dirty="0" lang="en-US" smtClean="0"/>
              <a:t>understands the </a:t>
            </a:r>
            <a:r>
              <a:rPr dirty="0" lang="en-US"/>
              <a:t>question. If she says that the child is not able to drink or breastfeed, ask her </a:t>
            </a:r>
            <a:r>
              <a:rPr dirty="0" lang="en-US" smtClean="0"/>
              <a:t>to describe </a:t>
            </a:r>
            <a:r>
              <a:rPr dirty="0" lang="en-US"/>
              <a:t>what happens when she offers the child something to drink. For example, is </a:t>
            </a:r>
            <a:r>
              <a:rPr dirty="0" lang="en-US" smtClean="0"/>
              <a:t>the child </a:t>
            </a:r>
            <a:r>
              <a:rPr dirty="0" lang="en-US"/>
              <a:t>able to take fluid into his mouth and swallow it? </a:t>
            </a:r>
            <a:endParaRPr dirty="0" lang="en-US" smtClean="0"/>
          </a:p>
          <a:p>
            <a:r>
              <a:rPr dirty="0" lang="en-US" smtClean="0"/>
              <a:t>If </a:t>
            </a:r>
            <a:r>
              <a:rPr dirty="0" lang="en-US"/>
              <a:t>you are not sure about </a:t>
            </a:r>
            <a:r>
              <a:rPr dirty="0" lang="en-US" smtClean="0"/>
              <a:t>the mother’s </a:t>
            </a:r>
            <a:r>
              <a:rPr dirty="0" lang="en-US"/>
              <a:t>answer, ask her to offer the child a drink of clean water or </a:t>
            </a:r>
            <a:r>
              <a:rPr dirty="0" lang="en-US" err="1"/>
              <a:t>breastmilk</a:t>
            </a:r>
            <a:r>
              <a:rPr dirty="0" lang="en-US" smtClean="0"/>
              <a:t>.</a:t>
            </a:r>
          </a:p>
          <a:p>
            <a:r>
              <a:rPr dirty="0" lang="en-US" smtClean="0"/>
              <a:t> </a:t>
            </a:r>
            <a:r>
              <a:rPr dirty="0" lang="en-US"/>
              <a:t>Look </a:t>
            </a:r>
            <a:r>
              <a:rPr dirty="0" lang="en-US" smtClean="0"/>
              <a:t>to see </a:t>
            </a:r>
            <a:r>
              <a:rPr dirty="0" lang="en-US"/>
              <a:t>if the child is swallowing the water or </a:t>
            </a:r>
            <a:r>
              <a:rPr dirty="0" lang="en-US" err="1"/>
              <a:t>breastmilk</a:t>
            </a:r>
            <a:r>
              <a:rPr dirty="0" lang="en-US"/>
              <a:t>.</a:t>
            </a:r>
          </a:p>
          <a:p>
            <a:r>
              <a:rPr dirty="0" lang="en-US"/>
              <a:t>A child who is breastfed may have difficulty sucking when his nose is blocked. If </a:t>
            </a:r>
            <a:r>
              <a:rPr dirty="0" lang="en-US" smtClean="0"/>
              <a:t>the child’s </a:t>
            </a:r>
            <a:r>
              <a:rPr dirty="0" lang="en-US"/>
              <a:t>nose is blocked, clear it. If the child can breastfeed after the nose is cleared, </a:t>
            </a:r>
            <a:r>
              <a:rPr dirty="0" lang="en-US" smtClean="0"/>
              <a:t>the child </a:t>
            </a:r>
            <a:r>
              <a:rPr dirty="0" lang="en-US"/>
              <a:t>does not have the danger sign, “not able to drink or breastfeed.”</a:t>
            </a:r>
            <a:endParaRPr b="1" dirty="0" i="1" lang="en-US" smtClean="0"/>
          </a:p>
          <a:p>
            <a:pPr>
              <a:buNone/>
            </a:pPr>
            <a:endParaRPr dirty="0" lang="en-U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b="1" dirty="0" i="1" lang="en-US" smtClean="0"/>
              <a:t>2.ASK</a:t>
            </a:r>
            <a:r>
              <a:rPr b="1" dirty="0" i="1" lang="en-US"/>
              <a:t>: DOES THE CHILD VOMIT EVERYTHING?</a:t>
            </a:r>
            <a:endParaRPr dirty="0" lang="en-US"/>
          </a:p>
        </p:txBody>
      </p:sp>
      <p:sp>
        <p:nvSpPr>
          <p:cNvPr id="104874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dirty="0" lang="en-US"/>
              <a:t>A child who is not able to hold anything down at all has the sign “vomits everything.”</a:t>
            </a:r>
          </a:p>
          <a:p>
            <a:r>
              <a:rPr dirty="0" lang="en-US"/>
              <a:t>What goes down comes back up. A child who vomits everything will not be able to </a:t>
            </a:r>
            <a:r>
              <a:rPr dirty="0" lang="en-US" smtClean="0"/>
              <a:t>hold </a:t>
            </a:r>
            <a:r>
              <a:rPr dirty="0" lang="en-US"/>
              <a:t>down food, fluids or oral drugs. </a:t>
            </a:r>
            <a:endParaRPr dirty="0" lang="en-US" smtClean="0"/>
          </a:p>
          <a:p>
            <a:r>
              <a:rPr dirty="0" lang="en-US" smtClean="0"/>
              <a:t>A </a:t>
            </a:r>
            <a:r>
              <a:rPr dirty="0" lang="en-US"/>
              <a:t>child who vomits several times but can hold </a:t>
            </a:r>
            <a:r>
              <a:rPr dirty="0" lang="en-US" smtClean="0"/>
              <a:t>down some </a:t>
            </a:r>
            <a:r>
              <a:rPr dirty="0" lang="en-US"/>
              <a:t>fluids does not have this general danger sign</a:t>
            </a:r>
            <a:r>
              <a:rPr dirty="0" lang="en-US" smtClean="0"/>
              <a:t>.</a:t>
            </a:r>
          </a:p>
          <a:p>
            <a:r>
              <a:rPr dirty="0" lang="en-US" smtClean="0"/>
              <a:t> </a:t>
            </a:r>
            <a:r>
              <a:rPr dirty="0" lang="en-US"/>
              <a:t>ask the mother how often the child vomits. Also ask if </a:t>
            </a:r>
            <a:r>
              <a:rPr dirty="0" lang="en-US" smtClean="0"/>
              <a:t>each time </a:t>
            </a:r>
            <a:r>
              <a:rPr dirty="0" lang="en-US"/>
              <a:t>the child swallows food or fluids, does the </a:t>
            </a:r>
            <a:r>
              <a:rPr dirty="0" lang="en-US" smtClean="0"/>
              <a:t>child vomit</a:t>
            </a:r>
            <a:r>
              <a:rPr dirty="0" lang="en-US"/>
              <a:t>? If you are not sure of </a:t>
            </a:r>
            <a:r>
              <a:rPr dirty="0" lang="en-US" smtClean="0"/>
              <a:t>the mother’s </a:t>
            </a:r>
            <a:r>
              <a:rPr dirty="0" lang="en-US"/>
              <a:t>answers, ask her to offer the child a drink. See if the child vomits.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b="1" dirty="0" i="1" lang="en-US" smtClean="0"/>
              <a:t>3.HAS </a:t>
            </a:r>
            <a:r>
              <a:rPr b="1" dirty="0" i="1" lang="en-US"/>
              <a:t>THE CHILD HAD CONVULSIONS?</a:t>
            </a:r>
            <a:endParaRPr dirty="0" lang="en-US"/>
          </a:p>
        </p:txBody>
      </p:sp>
      <p:sp>
        <p:nvSpPr>
          <p:cNvPr id="104874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dirty="0" lang="en-US"/>
              <a:t>During a convulsion, the child’s arms and legs stiffen because the muscles are contracting.</a:t>
            </a:r>
          </a:p>
          <a:p>
            <a:r>
              <a:rPr dirty="0" lang="en-US"/>
              <a:t>The child may lose consciousness or not be able to respond to spoken directions.</a:t>
            </a:r>
          </a:p>
          <a:p>
            <a:r>
              <a:rPr dirty="0" lang="en-US"/>
              <a:t>Ask the mother if the child has had convulsions </a:t>
            </a:r>
            <a:r>
              <a:rPr b="1" dirty="0" i="1" lang="en-US"/>
              <a:t>during this current </a:t>
            </a:r>
            <a:r>
              <a:rPr b="1" dirty="0" i="1" lang="en-US" smtClean="0"/>
              <a:t>illness.</a:t>
            </a:r>
          </a:p>
          <a:p>
            <a:r>
              <a:rPr b="1" dirty="0" i="1" lang="en-US" smtClean="0"/>
              <a:t>Use </a:t>
            </a:r>
            <a:r>
              <a:rPr dirty="0" lang="en-US" smtClean="0"/>
              <a:t>words </a:t>
            </a:r>
            <a:r>
              <a:rPr dirty="0" lang="en-US"/>
              <a:t>the mother understands. For example, the mother may know convulsions as “</a:t>
            </a:r>
            <a:r>
              <a:rPr dirty="0" lang="en-US" err="1" smtClean="0"/>
              <a:t>fits”or</a:t>
            </a:r>
            <a:r>
              <a:rPr dirty="0" lang="en-US" smtClean="0"/>
              <a:t> </a:t>
            </a:r>
            <a:r>
              <a:rPr dirty="0" lang="en-US"/>
              <a:t>“spasms.”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b="1" dirty="0" i="1" lang="en-US"/>
              <a:t>4</a:t>
            </a:r>
            <a:r>
              <a:rPr b="1" dirty="0" i="1" lang="en-US" smtClean="0"/>
              <a:t>.LOOK </a:t>
            </a:r>
            <a:r>
              <a:rPr b="1" dirty="0" i="1" lang="en-US"/>
              <a:t>TO SEE IF THE CHILD IS LETHARGIC OR UNCONSCIOUS.</a:t>
            </a:r>
            <a:endParaRPr dirty="0" lang="en-US"/>
          </a:p>
        </p:txBody>
      </p:sp>
      <p:sp>
        <p:nvSpPr>
          <p:cNvPr id="104874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714" lnSpcReduction="20000"/>
          </a:bodyPr>
          <a:p>
            <a:r>
              <a:rPr dirty="0" lang="en-US"/>
              <a:t>A lethargic child is not awake and alert when she should be. The child is drowsy </a:t>
            </a:r>
            <a:r>
              <a:rPr dirty="0" lang="en-US" smtClean="0"/>
              <a:t>and does </a:t>
            </a:r>
            <a:r>
              <a:rPr dirty="0" lang="en-US"/>
              <a:t>not show interest in what is happening around him. Often the lethargic child </a:t>
            </a:r>
            <a:r>
              <a:rPr dirty="0" lang="en-US" smtClean="0"/>
              <a:t>does not </a:t>
            </a:r>
            <a:r>
              <a:rPr dirty="0" lang="en-US"/>
              <a:t>look at his mother or watch your face when you talk. </a:t>
            </a:r>
            <a:endParaRPr dirty="0" lang="en-US" smtClean="0"/>
          </a:p>
          <a:p>
            <a:r>
              <a:rPr dirty="0" lang="en-US" smtClean="0"/>
              <a:t>The </a:t>
            </a:r>
            <a:r>
              <a:rPr dirty="0" lang="en-US"/>
              <a:t>child may stare </a:t>
            </a:r>
            <a:r>
              <a:rPr dirty="0" lang="en-US" smtClean="0"/>
              <a:t>blankly and </a:t>
            </a:r>
            <a:r>
              <a:rPr dirty="0" lang="en-US"/>
              <a:t>appear not to notice what is going on around him</a:t>
            </a:r>
            <a:r>
              <a:rPr dirty="0" lang="en-US" smtClean="0"/>
              <a:t>.</a:t>
            </a:r>
          </a:p>
          <a:p>
            <a:r>
              <a:rPr dirty="0" lang="en-US" smtClean="0"/>
              <a:t> </a:t>
            </a:r>
            <a:r>
              <a:rPr dirty="0" lang="en-US"/>
              <a:t>An unconscious child cannot </a:t>
            </a:r>
            <a:r>
              <a:rPr dirty="0" lang="en-US" smtClean="0"/>
              <a:t>be wakened</a:t>
            </a:r>
            <a:r>
              <a:rPr dirty="0" lang="en-US"/>
              <a:t>. He does not respond when he is touched, shaken or spoken to.</a:t>
            </a:r>
          </a:p>
          <a:p>
            <a:r>
              <a:rPr dirty="0" lang="en-US"/>
              <a:t>Ask the mother if the child seems unusually sleepy or if she cannot wake the child</a:t>
            </a:r>
            <a:r>
              <a:rPr dirty="0" lang="en-US" smtClean="0"/>
              <a:t>.</a:t>
            </a:r>
          </a:p>
          <a:p>
            <a:r>
              <a:rPr dirty="0" lang="en-US" smtClean="0"/>
              <a:t> Look to </a:t>
            </a:r>
            <a:r>
              <a:rPr dirty="0" lang="en-US"/>
              <a:t>see if the child wakens when the mother talks or shakes the child or when you </a:t>
            </a:r>
            <a:r>
              <a:rPr dirty="0" lang="en-US" smtClean="0"/>
              <a:t>clap your </a:t>
            </a:r>
            <a:r>
              <a:rPr dirty="0" lang="en-US"/>
              <a:t>hands.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>
                <a:solidFill>
                  <a:schemeClr val="accent5"/>
                </a:solidFill>
              </a:rPr>
              <a:t>MAIN </a:t>
            </a:r>
            <a:r>
              <a:rPr dirty="0" lang="en-US" smtClean="0">
                <a:solidFill>
                  <a:schemeClr val="accent5"/>
                </a:solidFill>
              </a:rPr>
              <a:t>SYMPTOMS IN IMNCI</a:t>
            </a:r>
            <a:endParaRPr dirty="0" lang="en-US">
              <a:solidFill>
                <a:schemeClr val="accent5"/>
              </a:solidFill>
            </a:endParaRPr>
          </a:p>
        </p:txBody>
      </p:sp>
      <p:sp>
        <p:nvSpPr>
          <p:cNvPr id="104874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857" lnSpcReduction="10000"/>
          </a:bodyPr>
          <a:p>
            <a:pPr>
              <a:buNone/>
            </a:pPr>
            <a:r>
              <a:rPr b="1" dirty="0" lang="en-US" smtClean="0"/>
              <a:t>1.Cough or difficult breathing</a:t>
            </a:r>
          </a:p>
          <a:p>
            <a:pPr>
              <a:buNone/>
            </a:pPr>
            <a:r>
              <a:rPr b="1" dirty="0" lang="en-US" smtClean="0"/>
              <a:t>2.Diarrhoea </a:t>
            </a:r>
          </a:p>
          <a:p>
            <a:pPr>
              <a:buNone/>
            </a:pPr>
            <a:r>
              <a:rPr b="1" dirty="0" lang="en-US" smtClean="0"/>
              <a:t>3.Dehydration</a:t>
            </a:r>
          </a:p>
          <a:p>
            <a:pPr>
              <a:buNone/>
            </a:pPr>
            <a:r>
              <a:rPr b="1" dirty="0" lang="en-US" smtClean="0"/>
              <a:t> 4.Fever </a:t>
            </a:r>
          </a:p>
          <a:p>
            <a:pPr>
              <a:buNone/>
            </a:pPr>
            <a:r>
              <a:rPr b="1" dirty="0" lang="en-US" smtClean="0"/>
              <a:t>5.Ear problem </a:t>
            </a:r>
          </a:p>
          <a:p>
            <a:pPr>
              <a:buNone/>
            </a:pPr>
            <a:r>
              <a:rPr b="1" dirty="0" lang="en-US" smtClean="0"/>
              <a:t>6.Malnutrition and </a:t>
            </a:r>
            <a:r>
              <a:rPr b="1" dirty="0" lang="en-US" err="1" smtClean="0"/>
              <a:t>A</a:t>
            </a:r>
            <a:r>
              <a:rPr b="1" dirty="0" lang="en-US" err="1" smtClean="0"/>
              <a:t>naemia</a:t>
            </a:r>
            <a:r>
              <a:rPr b="1" dirty="0" lang="en-US" smtClean="0"/>
              <a:t> </a:t>
            </a:r>
            <a:endParaRPr b="1" dirty="0" lang="en-US" smtClean="0"/>
          </a:p>
          <a:p>
            <a:pPr>
              <a:buNone/>
            </a:pPr>
            <a:r>
              <a:rPr b="1" dirty="0" lang="en-US" smtClean="0"/>
              <a:t>7.HIV exposure</a:t>
            </a:r>
          </a:p>
          <a:p>
            <a:pPr>
              <a:buNone/>
            </a:pPr>
            <a:r>
              <a:rPr b="1" dirty="0" lang="en-US" smtClean="0"/>
              <a:t>8. Assessment of child developmental milestones </a:t>
            </a:r>
            <a:endParaRPr b="1" dirty="0" lang="en-US" smtClean="0"/>
          </a:p>
          <a:p>
            <a:pPr>
              <a:buNone/>
            </a:pPr>
            <a:r>
              <a:rPr b="1" dirty="0" lang="en-US" smtClean="0"/>
              <a:t>Other problems </a:t>
            </a:r>
          </a:p>
          <a:p>
            <a:pPr>
              <a:buNone/>
            </a:pPr>
            <a:endParaRPr b="1" dirty="0" lang="en-US" smtClean="0"/>
          </a:p>
          <a:p>
            <a:pPr>
              <a:buNone/>
            </a:pPr>
            <a:endParaRPr b="1" dirty="0" lang="en-US" smtClean="0"/>
          </a:p>
          <a:p>
            <a:pPr>
              <a:buNone/>
            </a:pPr>
            <a:endParaRPr b="1" dirty="0" lang="en-US" smtClean="0"/>
          </a:p>
          <a:p>
            <a:pPr>
              <a:buNone/>
            </a:pPr>
            <a:endParaRPr b="1" dirty="0" lang="en-US" smtClean="0"/>
          </a:p>
          <a:p>
            <a:pPr>
              <a:buNone/>
            </a:pPr>
            <a:endParaRPr dirty="0" lang="en-US" u="sng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b="1" dirty="0" i="1" lang="en-US" smtClean="0"/>
              <a:t>1.ASK: DOES THE CHILD HAVE COUGH OR DIFFICULT BREATHING?</a:t>
            </a:r>
            <a:endParaRPr dirty="0" lang="en-US"/>
          </a:p>
        </p:txBody>
      </p:sp>
      <p:sp>
        <p:nvSpPr>
          <p:cNvPr id="104874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857" lnSpcReduction="10000"/>
          </a:bodyPr>
          <a:p>
            <a:r>
              <a:rPr b="1" dirty="0" lang="en-US" smtClean="0"/>
              <a:t>Difficult breathing is any unusual pattern of breathing. Mothers describe this in</a:t>
            </a:r>
          </a:p>
          <a:p>
            <a:r>
              <a:rPr dirty="0" lang="en-US" smtClean="0"/>
              <a:t>different ways. They may say that their child’s breathing is “fast” or “noisy” or “interrupted.”</a:t>
            </a:r>
          </a:p>
          <a:p>
            <a:r>
              <a:rPr dirty="0" lang="en-US" smtClean="0"/>
              <a:t>If the mother answers NO, look to see if </a:t>
            </a:r>
            <a:r>
              <a:rPr dirty="0" i="1" lang="en-US" smtClean="0"/>
              <a:t>you think the child has cough or difficult breathing.</a:t>
            </a:r>
          </a:p>
          <a:p>
            <a:r>
              <a:rPr dirty="0" lang="en-US" smtClean="0"/>
              <a:t>If the child does not have cough or difficult breathing,</a:t>
            </a:r>
          </a:p>
          <a:p>
            <a:r>
              <a:rPr dirty="0" lang="en-US" smtClean="0"/>
              <a:t>ask about the next main symptom, </a:t>
            </a:r>
            <a:r>
              <a:rPr dirty="0" lang="en-US" err="1" smtClean="0"/>
              <a:t>diarrhoea</a:t>
            </a:r>
            <a:r>
              <a:rPr dirty="0" lang="en-US" smtClean="0"/>
              <a:t>. Do not assess the child further for signs related to cough or difficult breathing.</a:t>
            </a:r>
          </a:p>
          <a:p>
            <a:r>
              <a:rPr dirty="0" lang="en-US" smtClean="0"/>
              <a:t>If the mother answers YES, ask the next question</a:t>
            </a:r>
            <a:endParaRPr dirty="0" lang="en-US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b="1" dirty="0" i="1" lang="en-US" smtClean="0"/>
              <a:t>ASK: FOR HOW LONG?</a:t>
            </a:r>
            <a:endParaRPr dirty="0" lang="en-US"/>
          </a:p>
        </p:txBody>
      </p:sp>
      <p:sp>
        <p:nvSpPr>
          <p:cNvPr id="104875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714" lnSpcReduction="10000"/>
          </a:bodyPr>
          <a:p>
            <a:r>
              <a:rPr dirty="0" lang="en-US" smtClean="0"/>
              <a:t>A child who has had cough or difficult breathing for more than 30 days has a chronic cough. This may be a sign of tuberculosis, asthma, whooping cough or another problem.</a:t>
            </a:r>
            <a:r>
              <a:rPr b="1" dirty="0" i="1" lang="en-US" smtClean="0"/>
              <a:t> COUNT THE BREATHS IN ONE MINUTE</a:t>
            </a:r>
            <a:endParaRPr dirty="0" lang="en-US" smtClean="0"/>
          </a:p>
          <a:p>
            <a:r>
              <a:rPr b="1" dirty="0" lang="en-US" smtClean="0"/>
              <a:t>If the child is  :</a:t>
            </a:r>
            <a:r>
              <a:rPr dirty="0" lang="en-US" smtClean="0"/>
              <a:t>2 months up to 12 months</a:t>
            </a:r>
          </a:p>
          <a:p>
            <a:r>
              <a:rPr b="1" dirty="0" lang="en-US" smtClean="0"/>
              <a:t>The child has fast breathing: </a:t>
            </a:r>
            <a:r>
              <a:rPr dirty="0" lang="en-US" smtClean="0"/>
              <a:t>50 breaths per minute or more </a:t>
            </a:r>
          </a:p>
          <a:p>
            <a:r>
              <a:rPr dirty="0" lang="en-US" smtClean="0"/>
              <a:t>12 months up to 5 years: 40 breaths per minute or more</a:t>
            </a:r>
          </a:p>
          <a:p>
            <a:r>
              <a:rPr dirty="0" lang="en-US" smtClean="0"/>
              <a:t> </a:t>
            </a:r>
            <a:r>
              <a:rPr b="1" dirty="0" i="1" lang="en-US" smtClean="0"/>
              <a:t>Note: The child who is exactly 12 months old has fast breathing if you count 40 breaths per </a:t>
            </a:r>
            <a:r>
              <a:rPr dirty="0" i="1" lang="en-US" smtClean="0"/>
              <a:t>minute or more.</a:t>
            </a:r>
          </a:p>
          <a:p>
            <a:r>
              <a:rPr dirty="0" lang="en-US" smtClean="0"/>
              <a:t>Before you look for the next two signs—chest </a:t>
            </a:r>
            <a:r>
              <a:rPr dirty="0" lang="en-US" err="1" smtClean="0"/>
              <a:t>indrawing</a:t>
            </a:r>
            <a:r>
              <a:rPr dirty="0" lang="en-US" smtClean="0"/>
              <a:t> and </a:t>
            </a:r>
            <a:r>
              <a:rPr dirty="0" lang="en-US" err="1" smtClean="0"/>
              <a:t>stridor</a:t>
            </a:r>
            <a:r>
              <a:rPr dirty="0" lang="en-US" smtClean="0"/>
              <a:t>—watch the child to determine when the child is breathing IN and when the child is breathing OUT.</a:t>
            </a:r>
          </a:p>
          <a:p>
            <a:endParaRPr b="1" dirty="0" lang="en-US" smtClean="0"/>
          </a:p>
          <a:p>
            <a:endParaRPr dirty="0" lang="en-US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b="1" dirty="0" i="1" lang="en-US" smtClean="0"/>
              <a:t>LOOK FOR CHEST INDRAWING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857" lnSpcReduction="10000"/>
          </a:bodyPr>
          <a:p>
            <a:r>
              <a:rPr dirty="0" lang="en-US" smtClean="0"/>
              <a:t>If you did not lift the child’s shirt when you counted the child’s breaths, ask the mother to lift it now. </a:t>
            </a:r>
          </a:p>
          <a:p>
            <a:r>
              <a:rPr dirty="0" lang="en-US" smtClean="0"/>
              <a:t>Look for chest </a:t>
            </a:r>
            <a:r>
              <a:rPr dirty="0" lang="en-US" err="1" smtClean="0"/>
              <a:t>indrawing</a:t>
            </a:r>
            <a:r>
              <a:rPr dirty="0" lang="en-US" smtClean="0"/>
              <a:t> when the child breathes IN. Look at the lower chest wall (lower ribs). </a:t>
            </a:r>
          </a:p>
          <a:p>
            <a:r>
              <a:rPr dirty="0" lang="en-US" smtClean="0"/>
              <a:t>When chest </a:t>
            </a:r>
            <a:r>
              <a:rPr dirty="0" lang="en-US" err="1" smtClean="0"/>
              <a:t>indrawing</a:t>
            </a:r>
            <a:r>
              <a:rPr dirty="0" lang="en-US" smtClean="0"/>
              <a:t> is </a:t>
            </a:r>
            <a:r>
              <a:rPr dirty="0" lang="en-US" err="1" smtClean="0"/>
              <a:t>present,the</a:t>
            </a:r>
            <a:r>
              <a:rPr dirty="0" lang="en-US" smtClean="0"/>
              <a:t> lower chest wall goes IN when the child breathes IN.</a:t>
            </a:r>
          </a:p>
          <a:p>
            <a:r>
              <a:rPr dirty="0" lang="en-US" smtClean="0"/>
              <a:t> If you only see chest </a:t>
            </a:r>
            <a:r>
              <a:rPr dirty="0" lang="en-US" err="1" smtClean="0"/>
              <a:t>indrawing</a:t>
            </a:r>
            <a:r>
              <a:rPr dirty="0" lang="en-US" smtClean="0"/>
              <a:t> when the child is crying or feeding, the child does not have chest </a:t>
            </a:r>
            <a:r>
              <a:rPr dirty="0" lang="en-US" err="1" smtClean="0"/>
              <a:t>indrawing</a:t>
            </a:r>
            <a:r>
              <a:rPr dirty="0" lang="en-US" smtClean="0"/>
              <a:t>.</a:t>
            </a:r>
          </a:p>
          <a:p>
            <a:r>
              <a:rPr dirty="0" lang="en-US" smtClean="0"/>
              <a:t> If </a:t>
            </a:r>
            <a:r>
              <a:rPr dirty="0" i="1" lang="en-US" smtClean="0"/>
              <a:t>only the soft tissue between the ribs goes in when the child breathes in (also called </a:t>
            </a:r>
            <a:r>
              <a:rPr dirty="0" lang="en-US" err="1" smtClean="0"/>
              <a:t>intercostal</a:t>
            </a:r>
            <a:r>
              <a:rPr dirty="0" lang="en-US" smtClean="0"/>
              <a:t> </a:t>
            </a:r>
            <a:r>
              <a:rPr dirty="0" lang="en-US" err="1" smtClean="0"/>
              <a:t>indrawing</a:t>
            </a:r>
            <a:r>
              <a:rPr dirty="0" lang="en-US" smtClean="0"/>
              <a:t> or </a:t>
            </a:r>
            <a:r>
              <a:rPr dirty="0" lang="en-US" err="1" smtClean="0"/>
              <a:t>intercostal</a:t>
            </a:r>
            <a:r>
              <a:rPr dirty="0" lang="en-US" smtClean="0"/>
              <a:t> retractions), the child does </a:t>
            </a:r>
            <a:r>
              <a:rPr dirty="0" i="1" lang="en-US" smtClean="0"/>
              <a:t>not have chest </a:t>
            </a:r>
            <a:r>
              <a:rPr dirty="0" i="1" lang="en-US" err="1" smtClean="0"/>
              <a:t>indrawing</a:t>
            </a:r>
            <a:r>
              <a:rPr dirty="0" i="1" lang="en-US" smtClean="0"/>
              <a:t>.</a:t>
            </a:r>
            <a:endParaRPr dirty="0" lang="en-US" smtClean="0"/>
          </a:p>
          <a:p>
            <a:endParaRPr dirty="0"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>
          <a:xfrm>
            <a:off x="721217" y="365126"/>
            <a:ext cx="10632583" cy="600790"/>
          </a:xfrm>
        </p:spPr>
        <p:txBody>
          <a:bodyPr>
            <a:normAutofit fontScale="90000"/>
          </a:bodyPr>
          <a:p>
            <a:r>
              <a:rPr b="1" dirty="0" lang="en-GB"/>
              <a:t>Insecticide Poisoning (Parathion, </a:t>
            </a:r>
            <a:r>
              <a:rPr b="1" dirty="0" lang="en-GB" err="1"/>
              <a:t>Malathion</a:t>
            </a:r>
            <a:r>
              <a:rPr b="1" dirty="0" lang="en-GB" smtClean="0"/>
              <a:t>) </a:t>
            </a:r>
            <a:endParaRPr dirty="0" lang="en-GB"/>
          </a:p>
        </p:txBody>
      </p:sp>
      <p:sp>
        <p:nvSpPr>
          <p:cNvPr id="1048619" name="Content Placeholder 2"/>
          <p:cNvSpPr>
            <a:spLocks noGrp="1"/>
          </p:cNvSpPr>
          <p:nvPr>
            <p:ph idx="1"/>
          </p:nvPr>
        </p:nvSpPr>
        <p:spPr>
          <a:xfrm>
            <a:off x="721217" y="1133340"/>
            <a:ext cx="10632583" cy="5724659"/>
          </a:xfrm>
        </p:spPr>
        <p:txBody>
          <a:bodyPr>
            <a:normAutofit fontScale="78571" lnSpcReduction="20000"/>
          </a:bodyPr>
          <a:p>
            <a:r>
              <a:rPr b="1" dirty="0" lang="en-GB" u="sng"/>
              <a:t>Contact with these poisons causes:</a:t>
            </a:r>
          </a:p>
          <a:p>
            <a:r>
              <a:rPr dirty="0" lang="en-GB" smtClean="0"/>
              <a:t>Tremors </a:t>
            </a:r>
            <a:r>
              <a:rPr dirty="0" lang="en-GB"/>
              <a:t>of the muscles</a:t>
            </a:r>
          </a:p>
          <a:p>
            <a:r>
              <a:rPr dirty="0" lang="en-GB" smtClean="0"/>
              <a:t>Sweating</a:t>
            </a:r>
          </a:p>
          <a:p>
            <a:r>
              <a:rPr dirty="0" lang="en-GB" smtClean="0"/>
              <a:t> </a:t>
            </a:r>
            <a:r>
              <a:rPr dirty="0" lang="en-GB"/>
              <a:t>Copious secretion of the </a:t>
            </a:r>
            <a:r>
              <a:rPr dirty="0" lang="en-GB" smtClean="0"/>
              <a:t>saliva</a:t>
            </a:r>
          </a:p>
          <a:p>
            <a:r>
              <a:rPr dirty="0" lang="en-GB" smtClean="0"/>
              <a:t>Lacrimation </a:t>
            </a:r>
            <a:endParaRPr dirty="0" lang="en-GB"/>
          </a:p>
          <a:p>
            <a:r>
              <a:rPr dirty="0" lang="en-GB" smtClean="0"/>
              <a:t> </a:t>
            </a:r>
            <a:r>
              <a:rPr dirty="0" lang="en-GB"/>
              <a:t>Pinpoint pupils</a:t>
            </a:r>
          </a:p>
          <a:p>
            <a:r>
              <a:rPr b="1" dirty="0" lang="en-GB" u="sng"/>
              <a:t>In the later stages it causes:</a:t>
            </a:r>
          </a:p>
          <a:p>
            <a:r>
              <a:rPr dirty="0" lang="en-GB"/>
              <a:t>• Convulsions</a:t>
            </a:r>
          </a:p>
          <a:p>
            <a:r>
              <a:rPr dirty="0" lang="en-GB"/>
              <a:t>• Coma and/or paralysis</a:t>
            </a:r>
          </a:p>
          <a:p>
            <a:r>
              <a:rPr dirty="0" lang="en-GB"/>
              <a:t>The pinpoint pupils can help you make </a:t>
            </a:r>
            <a:r>
              <a:rPr dirty="0" lang="en-GB" smtClean="0"/>
              <a:t>this diagnosis </a:t>
            </a:r>
            <a:r>
              <a:rPr dirty="0" lang="en-GB"/>
              <a:t>and guide you in the treatment. </a:t>
            </a:r>
            <a:endParaRPr dirty="0" lang="en-GB" smtClean="0"/>
          </a:p>
          <a:p>
            <a:r>
              <a:rPr dirty="0" lang="en-GB" smtClean="0"/>
              <a:t>The treatment </a:t>
            </a:r>
            <a:r>
              <a:rPr dirty="0" lang="en-GB"/>
              <a:t>consists of first washing the child </a:t>
            </a:r>
            <a:r>
              <a:rPr dirty="0" lang="en-GB" smtClean="0"/>
              <a:t>with soap </a:t>
            </a:r>
            <a:r>
              <a:rPr dirty="0" lang="en-GB"/>
              <a:t>and water, if there has been skin </a:t>
            </a:r>
            <a:r>
              <a:rPr dirty="0" lang="en-GB" smtClean="0"/>
              <a:t>exposure, </a:t>
            </a:r>
          </a:p>
          <a:p>
            <a:r>
              <a:rPr dirty="0" lang="en-GB" smtClean="0"/>
              <a:t>Then </a:t>
            </a:r>
            <a:r>
              <a:rPr dirty="0" lang="en-GB"/>
              <a:t>giving them very large doses of </a:t>
            </a:r>
            <a:r>
              <a:rPr dirty="0" lang="en-GB" smtClean="0"/>
              <a:t>atropine intramuscularly </a:t>
            </a:r>
            <a:r>
              <a:rPr dirty="0" lang="en-GB"/>
              <a:t>- in children under five, </a:t>
            </a:r>
            <a:r>
              <a:rPr dirty="0" lang="en-GB" smtClean="0"/>
              <a:t>0.5mg and </a:t>
            </a:r>
            <a:r>
              <a:rPr dirty="0" lang="en-GB"/>
              <a:t>in older children 1mg atropine sulphate </a:t>
            </a:r>
            <a:r>
              <a:rPr dirty="0" lang="en-GB" smtClean="0"/>
              <a:t>IM every </a:t>
            </a:r>
            <a:r>
              <a:rPr dirty="0" lang="en-GB"/>
              <a:t>15-30 minutes, until the pupils </a:t>
            </a:r>
            <a:r>
              <a:rPr dirty="0" lang="en-GB" smtClean="0"/>
              <a:t>become wide</a:t>
            </a:r>
            <a:r>
              <a:rPr dirty="0" lang="en-GB"/>
              <a:t>.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b="1" dirty="0" i="1" lang="en-US" smtClean="0"/>
              <a:t>LOOK AND LISTEN FOR STRIDOR</a:t>
            </a:r>
            <a:endParaRPr dirty="0" lang="en-US"/>
          </a:p>
        </p:txBody>
      </p:sp>
      <p:sp>
        <p:nvSpPr>
          <p:cNvPr id="104859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714" lnSpcReduction="10000"/>
          </a:bodyPr>
          <a:p>
            <a:r>
              <a:rPr dirty="0" lang="en-US" err="1" smtClean="0"/>
              <a:t>Stridor</a:t>
            </a:r>
            <a:r>
              <a:rPr dirty="0" lang="en-US" smtClean="0"/>
              <a:t> is a harsh noise made when the child breathes in. A child who has </a:t>
            </a:r>
            <a:r>
              <a:rPr dirty="0" lang="en-US" err="1" smtClean="0"/>
              <a:t>stridor</a:t>
            </a:r>
            <a:r>
              <a:rPr dirty="0" lang="en-US" smtClean="0"/>
              <a:t> when calm has a dangerous condition. To look and listen for </a:t>
            </a:r>
            <a:r>
              <a:rPr dirty="0" lang="en-US" err="1" smtClean="0"/>
              <a:t>stridor</a:t>
            </a:r>
            <a:r>
              <a:rPr dirty="0" lang="en-US" smtClean="0"/>
              <a:t>, look to see when the child breathes IN. </a:t>
            </a:r>
          </a:p>
          <a:p>
            <a:r>
              <a:rPr dirty="0" lang="en-US" smtClean="0"/>
              <a:t>Then listen for </a:t>
            </a:r>
            <a:r>
              <a:rPr dirty="0" lang="en-US" err="1" smtClean="0"/>
              <a:t>stridor</a:t>
            </a:r>
            <a:r>
              <a:rPr dirty="0" lang="en-US" smtClean="0"/>
              <a:t>. Put your ear near the child’s mouth because </a:t>
            </a:r>
            <a:r>
              <a:rPr dirty="0" lang="en-US" err="1" smtClean="0"/>
              <a:t>stridor</a:t>
            </a:r>
            <a:r>
              <a:rPr dirty="0" lang="en-US" smtClean="0"/>
              <a:t> can be difficult to hear.</a:t>
            </a:r>
          </a:p>
          <a:p>
            <a:r>
              <a:rPr dirty="0" lang="en-US" smtClean="0"/>
              <a:t>Sometimes you will hear a wet noise if the child’s nose is blocked. Clear the nose, and listen again. </a:t>
            </a:r>
          </a:p>
          <a:p>
            <a:r>
              <a:rPr dirty="0" lang="en-US" smtClean="0"/>
              <a:t>A child who is not very ill may have </a:t>
            </a:r>
            <a:r>
              <a:rPr dirty="0" lang="en-US" err="1" smtClean="0"/>
              <a:t>stridor</a:t>
            </a:r>
            <a:r>
              <a:rPr dirty="0" lang="en-US" smtClean="0"/>
              <a:t> only when he is crying or upset.</a:t>
            </a:r>
          </a:p>
          <a:p>
            <a:r>
              <a:rPr dirty="0" lang="en-US" smtClean="0"/>
              <a:t>Be sure to look and listen for </a:t>
            </a:r>
            <a:r>
              <a:rPr dirty="0" lang="en-US" err="1" smtClean="0"/>
              <a:t>stridor</a:t>
            </a:r>
            <a:r>
              <a:rPr dirty="0" lang="en-US" smtClean="0"/>
              <a:t> when the child is calm.</a:t>
            </a:r>
          </a:p>
          <a:p>
            <a:r>
              <a:rPr dirty="0" lang="en-US" smtClean="0"/>
              <a:t>You may hear a wheezing noise when the child breathes OUT. This is </a:t>
            </a:r>
            <a:r>
              <a:rPr dirty="0" i="1" lang="en-US" smtClean="0"/>
              <a:t>not </a:t>
            </a:r>
            <a:r>
              <a:rPr dirty="0" i="1" lang="en-US" err="1" smtClean="0"/>
              <a:t>stridor</a:t>
            </a:r>
            <a:r>
              <a:rPr dirty="0" i="1" lang="en-US" smtClean="0"/>
              <a:t>.</a:t>
            </a:r>
            <a:endParaRPr dirty="0" lang="en-US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itle 1"/>
          <p:cNvSpPr>
            <a:spLocks noGrp="1"/>
          </p:cNvSpPr>
          <p:nvPr>
            <p:ph type="title"/>
          </p:nvPr>
        </p:nvSpPr>
        <p:spPr>
          <a:xfrm>
            <a:off x="501583" y="365126"/>
            <a:ext cx="10852217" cy="1180340"/>
          </a:xfrm>
        </p:spPr>
        <p:txBody>
          <a:bodyPr>
            <a:normAutofit/>
          </a:bodyPr>
          <a:p>
            <a:r>
              <a:rPr b="1" dirty="0" sz="2800" lang="en-GB" smtClean="0">
                <a:solidFill>
                  <a:srgbClr val="0070C0"/>
                </a:solidFill>
              </a:rPr>
              <a:t>Assessment of pneumonia according to IMNCI</a:t>
            </a:r>
            <a:r>
              <a:rPr dirty="0" sz="2800" lang="en-GB" smtClean="0"/>
              <a:t/>
            </a:r>
            <a:br>
              <a:rPr dirty="0" sz="2800" lang="en-GB" smtClean="0"/>
            </a:br>
            <a:r>
              <a:rPr dirty="0" sz="2800" lang="en-GB" smtClean="0"/>
              <a:t/>
            </a:r>
            <a:br>
              <a:rPr dirty="0" sz="2800" lang="en-GB" smtClean="0"/>
            </a:br>
            <a:r>
              <a:rPr dirty="0" sz="2400" lang="en-GB" smtClean="0"/>
              <a:t>SIGNS                     CLASSIFY         TREATMENT</a:t>
            </a:r>
            <a:endParaRPr dirty="0" sz="2400" lang="en-GB"/>
          </a:p>
        </p:txBody>
      </p:sp>
      <p:pic>
        <p:nvPicPr>
          <p:cNvPr id="2097152" name="Content Placeholder 3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01583" y="1545466"/>
            <a:ext cx="9779574" cy="5215942"/>
          </a:xfrm>
          <a:prstGeom prst="rect"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b="1" dirty="0" lang="en-US" smtClean="0"/>
              <a:t>2.Diarrhoea</a:t>
            </a:r>
            <a:endParaRPr dirty="0" lang="en-US"/>
          </a:p>
        </p:txBody>
      </p:sp>
      <p:sp>
        <p:nvSpPr>
          <p:cNvPr id="10485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857" lnSpcReduction="10000"/>
          </a:bodyPr>
          <a:p>
            <a:r>
              <a:rPr b="1" dirty="0" lang="en-US"/>
              <a:t>What are the types of </a:t>
            </a:r>
            <a:r>
              <a:rPr b="1" dirty="0" lang="en-US" err="1" smtClean="0"/>
              <a:t>diarrhoea</a:t>
            </a:r>
            <a:r>
              <a:rPr b="1" dirty="0" lang="en-US" smtClean="0"/>
              <a:t>?</a:t>
            </a:r>
          </a:p>
          <a:p>
            <a:r>
              <a:rPr b="1" dirty="0" lang="en-US" smtClean="0"/>
              <a:t>1.</a:t>
            </a:r>
            <a:r>
              <a:rPr b="1" dirty="0" i="1" lang="en-US" smtClean="0"/>
              <a:t> </a:t>
            </a:r>
            <a:r>
              <a:rPr b="1" dirty="0" i="1" lang="en-US"/>
              <a:t>acute </a:t>
            </a:r>
            <a:r>
              <a:rPr b="1" dirty="0" i="1" lang="en-US" err="1" smtClean="0"/>
              <a:t>diarrhoea</a:t>
            </a:r>
            <a:r>
              <a:rPr b="1" dirty="0" i="1" lang="en-US" smtClean="0"/>
              <a:t> </a:t>
            </a:r>
          </a:p>
          <a:p>
            <a:r>
              <a:rPr dirty="0" lang="en-US" smtClean="0"/>
              <a:t>If </a:t>
            </a:r>
            <a:r>
              <a:rPr dirty="0" lang="en-US"/>
              <a:t>an episode of </a:t>
            </a:r>
            <a:r>
              <a:rPr dirty="0" lang="en-US" err="1"/>
              <a:t>diarrhoea</a:t>
            </a:r>
            <a:r>
              <a:rPr dirty="0" lang="en-US"/>
              <a:t> lasts less than 14 </a:t>
            </a:r>
            <a:r>
              <a:rPr dirty="0" lang="en-US" smtClean="0"/>
              <a:t>days</a:t>
            </a:r>
          </a:p>
          <a:p>
            <a:r>
              <a:rPr dirty="0" lang="en-US" smtClean="0"/>
              <a:t>2. </a:t>
            </a:r>
            <a:r>
              <a:rPr b="1" dirty="0" i="1" lang="en-US"/>
              <a:t>persistent </a:t>
            </a:r>
            <a:r>
              <a:rPr b="1" dirty="0" i="1" lang="en-US" err="1" smtClean="0"/>
              <a:t>diarrhoea</a:t>
            </a:r>
            <a:endParaRPr b="1" dirty="0" i="1" lang="en-US" smtClean="0"/>
          </a:p>
          <a:p>
            <a:r>
              <a:rPr dirty="0" lang="en-US" smtClean="0"/>
              <a:t>If </a:t>
            </a:r>
            <a:r>
              <a:rPr dirty="0" lang="en-US"/>
              <a:t>the </a:t>
            </a:r>
            <a:r>
              <a:rPr dirty="0" lang="en-US" err="1"/>
              <a:t>diarrhoea</a:t>
            </a:r>
            <a:r>
              <a:rPr dirty="0" lang="en-US"/>
              <a:t> lasts 14 days or </a:t>
            </a:r>
            <a:r>
              <a:rPr dirty="0" lang="en-US" smtClean="0"/>
              <a:t>more</a:t>
            </a:r>
          </a:p>
          <a:p>
            <a:r>
              <a:rPr b="1" dirty="0" i="1" lang="en-US" smtClean="0"/>
              <a:t>3.dysentery.</a:t>
            </a:r>
          </a:p>
          <a:p>
            <a:r>
              <a:rPr dirty="0" lang="en-US" smtClean="0"/>
              <a:t> </a:t>
            </a:r>
            <a:r>
              <a:rPr dirty="0" lang="en-US" err="1"/>
              <a:t>Diarrhoea</a:t>
            </a:r>
            <a:r>
              <a:rPr dirty="0" lang="en-US"/>
              <a:t> with blood in the stool, with or without </a:t>
            </a:r>
            <a:r>
              <a:rPr dirty="0" lang="en-US" smtClean="0"/>
              <a:t>mucus.</a:t>
            </a:r>
            <a:r>
              <a:rPr dirty="0" lang="en-US"/>
              <a:t> </a:t>
            </a:r>
            <a:endParaRPr dirty="0" lang="en-US" smtClean="0"/>
          </a:p>
          <a:p>
            <a:r>
              <a:rPr dirty="0" lang="en-US" smtClean="0"/>
              <a:t>The most </a:t>
            </a:r>
            <a:r>
              <a:rPr dirty="0" lang="en-US"/>
              <a:t>common cause of dysentery is </a:t>
            </a:r>
            <a:r>
              <a:rPr dirty="0" i="1" lang="en-US" err="1"/>
              <a:t>Shigella</a:t>
            </a:r>
            <a:r>
              <a:rPr dirty="0" i="1" lang="en-US"/>
              <a:t> bacteria. Amoebic dysentery is not </a:t>
            </a:r>
            <a:r>
              <a:rPr dirty="0" i="1" lang="en-US" smtClean="0"/>
              <a:t>common </a:t>
            </a:r>
            <a:r>
              <a:rPr dirty="0" lang="en-US" smtClean="0"/>
              <a:t>in </a:t>
            </a:r>
            <a:r>
              <a:rPr dirty="0" lang="en-US"/>
              <a:t>young children. A child may have both watery </a:t>
            </a:r>
            <a:r>
              <a:rPr dirty="0" lang="en-US" err="1"/>
              <a:t>diarrhoea</a:t>
            </a:r>
            <a:r>
              <a:rPr dirty="0" lang="en-US"/>
              <a:t> and dysentery.</a:t>
            </a:r>
            <a:endParaRPr dirty="0" lang="en-US" smtClean="0"/>
          </a:p>
          <a:p>
            <a:endParaRPr b="1" dirty="0" i="1" lang="en-US" smtClean="0"/>
          </a:p>
          <a:p>
            <a:endParaRPr b="1" dirty="0" i="1" lang="en-US" smtClean="0"/>
          </a:p>
          <a:p>
            <a:endParaRPr b="1" dirty="0" lang="en-US" smtClean="0"/>
          </a:p>
          <a:p>
            <a:endParaRPr dirty="0" lang="en-US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b="1" dirty="0" lang="en-US"/>
              <a:t>How to assess a child with </a:t>
            </a:r>
            <a:r>
              <a:rPr b="1" dirty="0" lang="en-US" err="1"/>
              <a:t>diarrhoea</a:t>
            </a:r>
            <a:endParaRPr dirty="0" lang="en-US"/>
          </a:p>
        </p:txBody>
      </p:sp>
      <p:sp>
        <p:nvSpPr>
          <p:cNvPr id="104858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dirty="0" lang="en-US"/>
              <a:t>Ask about </a:t>
            </a:r>
            <a:r>
              <a:rPr dirty="0" lang="en-US" err="1"/>
              <a:t>diarrhoea</a:t>
            </a:r>
            <a:r>
              <a:rPr dirty="0" lang="en-US"/>
              <a:t> in </a:t>
            </a:r>
            <a:r>
              <a:rPr b="1" dirty="0" lang="en-US"/>
              <a:t>ALL </a:t>
            </a:r>
            <a:r>
              <a:rPr b="1" dirty="0" lang="en-US" smtClean="0"/>
              <a:t>children:</a:t>
            </a:r>
          </a:p>
          <a:p>
            <a:r>
              <a:rPr b="1" dirty="0" i="1" lang="en-US" smtClean="0"/>
              <a:t>ASK</a:t>
            </a:r>
            <a:r>
              <a:rPr b="1" dirty="0" i="1" lang="en-US"/>
              <a:t>: DOES THE CHILD HAVE DIARRHOEA</a:t>
            </a:r>
            <a:r>
              <a:rPr b="1" dirty="0" i="1" lang="en-US" smtClean="0"/>
              <a:t>?</a:t>
            </a:r>
            <a:r>
              <a:rPr dirty="0" lang="en-US"/>
              <a:t> </a:t>
            </a:r>
            <a:endParaRPr dirty="0" lang="en-US" smtClean="0"/>
          </a:p>
          <a:p>
            <a:r>
              <a:rPr dirty="0" lang="en-US" smtClean="0"/>
              <a:t>If </a:t>
            </a:r>
            <a:r>
              <a:rPr dirty="0" lang="en-US"/>
              <a:t>the mother answers NO, ask </a:t>
            </a:r>
            <a:r>
              <a:rPr dirty="0" lang="en-US" smtClean="0"/>
              <a:t>about the </a:t>
            </a:r>
            <a:r>
              <a:rPr dirty="0" lang="en-US"/>
              <a:t>next main </a:t>
            </a:r>
            <a:r>
              <a:rPr dirty="0" lang="en-US" smtClean="0"/>
              <a:t>symptom</a:t>
            </a:r>
          </a:p>
          <a:p>
            <a:r>
              <a:rPr dirty="0" lang="en-US" smtClean="0"/>
              <a:t>If </a:t>
            </a:r>
            <a:r>
              <a:rPr dirty="0" lang="en-US"/>
              <a:t>the mother answers YES, or if the mother said earlier that </a:t>
            </a:r>
            <a:r>
              <a:rPr dirty="0" lang="en-US" err="1"/>
              <a:t>diarrhoea</a:t>
            </a:r>
            <a:r>
              <a:rPr dirty="0" lang="en-US"/>
              <a:t> was the reason </a:t>
            </a:r>
            <a:r>
              <a:rPr dirty="0" lang="en-US" smtClean="0"/>
              <a:t>for coming </a:t>
            </a:r>
            <a:r>
              <a:rPr dirty="0" lang="en-US"/>
              <a:t>to the clinic, record her answer. Then assess the child for signs of </a:t>
            </a:r>
            <a:r>
              <a:rPr dirty="0" lang="en-US" err="1" smtClean="0"/>
              <a:t>dehydration,persistent</a:t>
            </a:r>
            <a:r>
              <a:rPr dirty="0" lang="en-US" smtClean="0"/>
              <a:t> </a:t>
            </a:r>
            <a:r>
              <a:rPr dirty="0" lang="en-US" err="1"/>
              <a:t>diarrhoea</a:t>
            </a:r>
            <a:r>
              <a:rPr dirty="0" lang="en-US"/>
              <a:t> and dysentery.</a:t>
            </a:r>
            <a:endParaRPr dirty="0" lang="en-US" smtClean="0"/>
          </a:p>
          <a:p>
            <a:endParaRPr dirty="0" lang="en-US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b="1" dirty="0" i="1" lang="en-US"/>
              <a:t>ASK: FOR HOW LONG?</a:t>
            </a:r>
            <a:endParaRPr dirty="0" lang="en-US"/>
          </a:p>
        </p:txBody>
      </p:sp>
      <p:sp>
        <p:nvSpPr>
          <p:cNvPr id="1048592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78571" lnSpcReduction="20000"/>
          </a:bodyPr>
          <a:p>
            <a:r>
              <a:rPr dirty="0" lang="en-US" err="1"/>
              <a:t>Diarrhoea</a:t>
            </a:r>
            <a:r>
              <a:rPr dirty="0" lang="en-US"/>
              <a:t> which lasts </a:t>
            </a:r>
            <a:r>
              <a:rPr b="1" dirty="0" i="1" lang="en-US"/>
              <a:t>14 days or more is persistent </a:t>
            </a:r>
            <a:r>
              <a:rPr b="1" dirty="0" i="1" lang="en-US" err="1"/>
              <a:t>diarrhoea</a:t>
            </a:r>
            <a:r>
              <a:rPr b="1" dirty="0" i="1" lang="en-US"/>
              <a:t>. Give the mother </a:t>
            </a:r>
            <a:r>
              <a:rPr b="1" dirty="0" i="1" lang="en-US" smtClean="0"/>
              <a:t>time </a:t>
            </a:r>
            <a:r>
              <a:rPr dirty="0" lang="en-US" smtClean="0"/>
              <a:t>to </a:t>
            </a:r>
            <a:r>
              <a:rPr dirty="0" lang="en-US"/>
              <a:t>answer the question. She may need time to recall the exact number of days</a:t>
            </a:r>
            <a:r>
              <a:rPr dirty="0" lang="en-US" smtClean="0"/>
              <a:t>.</a:t>
            </a:r>
            <a:r>
              <a:rPr b="1" dirty="0" i="1" lang="en-US"/>
              <a:t> </a:t>
            </a:r>
            <a:endParaRPr b="1" dirty="0" i="1" lang="en-US" smtClean="0"/>
          </a:p>
          <a:p>
            <a:r>
              <a:rPr b="1" dirty="0" i="1" lang="en-US" smtClean="0"/>
              <a:t>ASK</a:t>
            </a:r>
            <a:r>
              <a:rPr b="1" dirty="0" i="1" lang="en-US"/>
              <a:t>: IS THERE BLOOD IN THE STOOL</a:t>
            </a:r>
            <a:r>
              <a:rPr b="1" dirty="0" i="1" lang="en-US" smtClean="0"/>
              <a:t>?</a:t>
            </a:r>
          </a:p>
          <a:p>
            <a:r>
              <a:rPr dirty="0" lang="en-US" smtClean="0"/>
              <a:t> </a:t>
            </a:r>
            <a:r>
              <a:rPr dirty="0" lang="en-US"/>
              <a:t>if she has seen blood in the stools at any time during this episode </a:t>
            </a:r>
            <a:r>
              <a:rPr dirty="0" lang="en-US" smtClean="0"/>
              <a:t>of </a:t>
            </a:r>
            <a:r>
              <a:rPr dirty="0" lang="en-US" err="1" smtClean="0"/>
              <a:t>diarrhoea</a:t>
            </a:r>
            <a:r>
              <a:rPr dirty="0" lang="en-US" smtClean="0"/>
              <a:t>.</a:t>
            </a:r>
            <a:r>
              <a:rPr dirty="0" lang="en-US"/>
              <a:t> </a:t>
            </a:r>
            <a:endParaRPr dirty="0" lang="en-US" smtClean="0"/>
          </a:p>
          <a:p>
            <a:pPr>
              <a:buNone/>
            </a:pPr>
            <a:r>
              <a:rPr b="1" dirty="0" lang="en-US" smtClean="0"/>
              <a:t>    </a:t>
            </a:r>
          </a:p>
          <a:p>
            <a:pPr>
              <a:buNone/>
            </a:pPr>
            <a:r>
              <a:rPr b="1" dirty="0" lang="en-US" u="sng" smtClean="0"/>
              <a:t>3</a:t>
            </a:r>
            <a:r>
              <a:rPr dirty="0" lang="en-US" u="sng" smtClean="0"/>
              <a:t>. </a:t>
            </a:r>
            <a:r>
              <a:rPr b="1" dirty="0" lang="en-US" u="sng" smtClean="0"/>
              <a:t>Dehydration</a:t>
            </a:r>
            <a:r>
              <a:rPr b="1" dirty="0" lang="en-US"/>
              <a:t>. </a:t>
            </a:r>
            <a:endParaRPr b="1" dirty="0" lang="en-US" smtClean="0"/>
          </a:p>
          <a:p>
            <a:pPr>
              <a:buNone/>
            </a:pPr>
            <a:r>
              <a:rPr b="1" dirty="0" lang="en-US"/>
              <a:t> </a:t>
            </a:r>
            <a:r>
              <a:rPr b="1" dirty="0" lang="en-US" smtClean="0"/>
              <a:t>       When </a:t>
            </a:r>
            <a:r>
              <a:rPr b="1" dirty="0" lang="en-US"/>
              <a:t>a child becomes dehydrated, </a:t>
            </a:r>
          </a:p>
          <a:p>
            <a:pPr>
              <a:buNone/>
            </a:pPr>
            <a:r>
              <a:rPr b="1" dirty="0" lang="en-US" smtClean="0"/>
              <a:t>      </a:t>
            </a:r>
            <a:r>
              <a:rPr b="1" dirty="0" lang="en-US" u="sng" smtClean="0"/>
              <a:t>SIGNS INCLUDES</a:t>
            </a:r>
            <a:endParaRPr b="1" dirty="0" lang="en-US" u="sng"/>
          </a:p>
          <a:p>
            <a:r>
              <a:rPr dirty="0" lang="en-US"/>
              <a:t>restless and irritable. </a:t>
            </a:r>
            <a:endParaRPr dirty="0" lang="en-US" smtClean="0"/>
          </a:p>
          <a:p>
            <a:r>
              <a:rPr dirty="0" lang="en-US" smtClean="0"/>
              <a:t>If </a:t>
            </a:r>
            <a:r>
              <a:rPr dirty="0" lang="en-US"/>
              <a:t>dehydration continues, the child becomes lethargic or unconscious.</a:t>
            </a:r>
          </a:p>
          <a:p>
            <a:r>
              <a:rPr dirty="0" lang="en-US"/>
              <a:t>As the child’s body loses fluids, the eyes may look sunken. When </a:t>
            </a:r>
            <a:r>
              <a:rPr dirty="0" lang="en-US" smtClean="0"/>
              <a:t>pinched </a:t>
            </a:r>
            <a:r>
              <a:rPr dirty="0" lang="en-US"/>
              <a:t>use your thumb and first </a:t>
            </a:r>
            <a:r>
              <a:rPr dirty="0" lang="en-US" err="1" smtClean="0"/>
              <a:t>finger.Do</a:t>
            </a:r>
            <a:r>
              <a:rPr dirty="0" lang="en-US" smtClean="0"/>
              <a:t> </a:t>
            </a:r>
            <a:r>
              <a:rPr dirty="0" lang="en-US"/>
              <a:t>not use your fingertips because this will </a:t>
            </a:r>
            <a:r>
              <a:rPr dirty="0" lang="en-US" smtClean="0"/>
              <a:t>cause pain</a:t>
            </a:r>
            <a:r>
              <a:rPr dirty="0" lang="en-US"/>
              <a:t>.</a:t>
            </a:r>
            <a:r>
              <a:rPr dirty="0" lang="en-US" smtClean="0"/>
              <a:t> the skin </a:t>
            </a:r>
            <a:r>
              <a:rPr dirty="0" lang="en-US"/>
              <a:t> </a:t>
            </a:r>
            <a:r>
              <a:rPr dirty="0" lang="en-US" smtClean="0"/>
              <a:t>might go </a:t>
            </a:r>
            <a:r>
              <a:rPr dirty="0" lang="en-US"/>
              <a:t>back slowly or very </a:t>
            </a:r>
            <a:r>
              <a:rPr dirty="0" lang="en-US" smtClean="0"/>
              <a:t>slowly </a:t>
            </a:r>
            <a:r>
              <a:rPr dirty="0" lang="en-US"/>
              <a:t>(longer than 2 seconds</a:t>
            </a:r>
            <a:r>
              <a:rPr dirty="0" lang="en-US" smtClean="0"/>
              <a:t>),</a:t>
            </a:r>
            <a:r>
              <a:rPr dirty="0" lang="en-US" smtClean="0"/>
              <a:t>immediately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Cont. </a:t>
            </a:r>
            <a:endParaRPr dirty="0" lang="en-US"/>
          </a:p>
        </p:txBody>
      </p:sp>
      <p:sp>
        <p:nvSpPr>
          <p:cNvPr id="104859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b="1" dirty="0" i="1" lang="en-US"/>
              <a:t>Note: In a child with </a:t>
            </a:r>
            <a:r>
              <a:rPr b="1" dirty="0" i="1" lang="en-US" err="1"/>
              <a:t>marasmus</a:t>
            </a:r>
            <a:r>
              <a:rPr b="1" dirty="0" i="1" lang="en-US"/>
              <a:t> (severe malnutrition), the skin may go back slowly even if </a:t>
            </a:r>
            <a:r>
              <a:rPr b="1" dirty="0" i="1" lang="en-US" smtClean="0"/>
              <a:t>the </a:t>
            </a:r>
            <a:r>
              <a:rPr dirty="0" i="1" lang="en-US" smtClean="0"/>
              <a:t>child </a:t>
            </a:r>
            <a:r>
              <a:rPr dirty="0" i="1" lang="en-US"/>
              <a:t>is not dehydrated. In an overweight child, or a child with </a:t>
            </a:r>
            <a:r>
              <a:rPr dirty="0" i="1" lang="en-US" err="1"/>
              <a:t>oedema</a:t>
            </a:r>
            <a:r>
              <a:rPr dirty="0" i="1" lang="en-US"/>
              <a:t>, the skin may go </a:t>
            </a:r>
            <a:r>
              <a:rPr dirty="0" i="1" lang="en-US" smtClean="0"/>
              <a:t>back immediately </a:t>
            </a:r>
            <a:r>
              <a:rPr dirty="0" i="1" lang="en-US"/>
              <a:t>even if the </a:t>
            </a:r>
            <a:r>
              <a:rPr dirty="0" i="1" lang="en-US" smtClean="0"/>
              <a:t>child is </a:t>
            </a:r>
            <a:r>
              <a:rPr dirty="0" i="1" lang="en-US"/>
              <a:t>dehydrated. Even though skin pinch is less reliable in </a:t>
            </a:r>
            <a:r>
              <a:rPr dirty="0" i="1" lang="en-US" smtClean="0"/>
              <a:t>these children</a:t>
            </a:r>
            <a:r>
              <a:rPr dirty="0" i="1" lang="en-US"/>
              <a:t>, still use it to classify the child’s dehydration</a:t>
            </a:r>
            <a:r>
              <a:rPr dirty="0" i="1" lang="en-US" smtClean="0"/>
              <a:t>.</a:t>
            </a:r>
            <a:r>
              <a:rPr dirty="0" lang="en-US"/>
              <a:t> </a:t>
            </a:r>
            <a:endParaRPr dirty="0" lang="en-US" smtClean="0"/>
          </a:p>
          <a:p>
            <a:r>
              <a:rPr dirty="0" lang="en-US" smtClean="0"/>
              <a:t>When classifying </a:t>
            </a:r>
            <a:r>
              <a:rPr dirty="0" lang="en-US" err="1"/>
              <a:t>diarrhoea</a:t>
            </a:r>
            <a:r>
              <a:rPr dirty="0" lang="en-US" smtClean="0"/>
              <a:t>: </a:t>
            </a:r>
            <a:r>
              <a:rPr dirty="0" lang="en-US"/>
              <a:t>all children with </a:t>
            </a:r>
            <a:r>
              <a:rPr dirty="0" lang="en-US" err="1"/>
              <a:t>diarrhoea</a:t>
            </a:r>
            <a:r>
              <a:rPr dirty="0" lang="en-US"/>
              <a:t> are classified for </a:t>
            </a:r>
            <a:r>
              <a:rPr dirty="0" lang="en-US" smtClean="0"/>
              <a:t>dehydration</a:t>
            </a:r>
            <a:endParaRPr dirty="0" i="1" lang="en-US" smtClean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b="1" dirty="0" lang="en-US" u="sng" smtClean="0"/>
              <a:t>3. How </a:t>
            </a:r>
            <a:r>
              <a:rPr b="1" dirty="0" lang="en-US" u="sng"/>
              <a:t>to classify </a:t>
            </a:r>
            <a:r>
              <a:rPr b="1" dirty="0" lang="en-US" u="sng" smtClean="0"/>
              <a:t>dehydration</a:t>
            </a:r>
            <a:endParaRPr dirty="0" lang="en-US" u="sng"/>
          </a:p>
        </p:txBody>
      </p:sp>
      <p:sp>
        <p:nvSpPr>
          <p:cNvPr id="104875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7857" lnSpcReduction="20000"/>
          </a:bodyPr>
          <a:p>
            <a:pPr>
              <a:buNone/>
            </a:pPr>
            <a:r>
              <a:rPr b="1" dirty="0" lang="en-US" u="sng" smtClean="0"/>
              <a:t>   </a:t>
            </a:r>
            <a:endParaRPr b="1" dirty="0" lang="en-US" u="sng" smtClean="0"/>
          </a:p>
          <a:p>
            <a:pPr>
              <a:buNone/>
            </a:pPr>
            <a:r>
              <a:rPr b="1" dirty="0" lang="en-US" u="sng" smtClean="0"/>
              <a:t>How to Classify Persistent </a:t>
            </a:r>
            <a:r>
              <a:rPr b="1" dirty="0" lang="en-US" err="1" u="sng" smtClean="0"/>
              <a:t>Diarrhoea</a:t>
            </a:r>
            <a:r>
              <a:rPr b="1" dirty="0" lang="en-US" u="sng" smtClean="0"/>
              <a:t> </a:t>
            </a:r>
          </a:p>
          <a:p>
            <a:r>
              <a:rPr dirty="0" lang="en-US" smtClean="0"/>
              <a:t>After </a:t>
            </a:r>
            <a:r>
              <a:rPr dirty="0" lang="en-US"/>
              <a:t>you classify dehydration, classify the child for persistent </a:t>
            </a:r>
            <a:r>
              <a:rPr dirty="0" lang="en-US" err="1"/>
              <a:t>diarrhoea</a:t>
            </a:r>
            <a:r>
              <a:rPr dirty="0" lang="en-US"/>
              <a:t> if the child </a:t>
            </a:r>
            <a:r>
              <a:rPr dirty="0" lang="en-US" smtClean="0"/>
              <a:t>has had </a:t>
            </a:r>
            <a:r>
              <a:rPr dirty="0" lang="en-US" err="1"/>
              <a:t>diarrhoea</a:t>
            </a:r>
            <a:r>
              <a:rPr dirty="0" lang="en-US"/>
              <a:t> for 14 days or more</a:t>
            </a:r>
            <a:endParaRPr dirty="0" lang="en-US" smtClean="0"/>
          </a:p>
          <a:p>
            <a:pPr>
              <a:buNone/>
            </a:pPr>
            <a:r>
              <a:rPr b="1" dirty="0" lang="en-US" smtClean="0"/>
              <a:t>   draw a table(page 39 </a:t>
            </a:r>
            <a:r>
              <a:rPr b="1" dirty="0" lang="en-US" err="1" smtClean="0"/>
              <a:t>imci</a:t>
            </a:r>
            <a:r>
              <a:rPr b="1" dirty="0" lang="en-US" smtClean="0"/>
              <a:t>)</a:t>
            </a:r>
            <a:endParaRPr b="1" dirty="0" lang="en-US" u="sng" smtClean="0"/>
          </a:p>
          <a:p>
            <a:r>
              <a:rPr b="1" dirty="0" lang="en-US" u="sng" smtClean="0"/>
              <a:t>How to classify </a:t>
            </a:r>
            <a:r>
              <a:rPr b="1" dirty="0" lang="en-US" err="1" u="sng" smtClean="0"/>
              <a:t>dysentry</a:t>
            </a:r>
            <a:r>
              <a:rPr b="1" dirty="0" i="1" lang="en-US" u="sng"/>
              <a:t> </a:t>
            </a:r>
            <a:endParaRPr b="1" dirty="0" i="1" lang="en-US" u="sng" smtClean="0"/>
          </a:p>
          <a:p>
            <a:r>
              <a:rPr dirty="0" i="1" lang="en-US" err="1" smtClean="0"/>
              <a:t>Shigella</a:t>
            </a:r>
            <a:r>
              <a:rPr dirty="0" i="1" lang="en-US" smtClean="0"/>
              <a:t> </a:t>
            </a:r>
            <a:r>
              <a:rPr dirty="0" i="1" lang="en-US"/>
              <a:t>causes about 60% of dysentery cases seen in </a:t>
            </a:r>
            <a:r>
              <a:rPr dirty="0" i="1" lang="en-US" smtClean="0"/>
              <a:t>clinics.</a:t>
            </a:r>
          </a:p>
          <a:p>
            <a:r>
              <a:rPr dirty="0" i="1" lang="en-US" err="1" smtClean="0"/>
              <a:t>Shigella</a:t>
            </a:r>
            <a:r>
              <a:rPr dirty="0" i="1" lang="en-US" smtClean="0"/>
              <a:t> </a:t>
            </a:r>
            <a:r>
              <a:rPr dirty="0" i="1" lang="en-US"/>
              <a:t>causes nearly all cases of life-threatening dysentery.</a:t>
            </a:r>
          </a:p>
          <a:p>
            <a:r>
              <a:rPr dirty="0" lang="en-US" smtClean="0"/>
              <a:t> </a:t>
            </a:r>
            <a:r>
              <a:rPr dirty="0" lang="en-US"/>
              <a:t>Finding the actual cause of the dysentery requires a stool culture for which it </a:t>
            </a:r>
            <a:r>
              <a:rPr dirty="0" lang="en-US" smtClean="0"/>
              <a:t>can take </a:t>
            </a:r>
            <a:r>
              <a:rPr dirty="0" lang="en-US"/>
              <a:t>at least 2 days to obtain the laboratory </a:t>
            </a:r>
            <a:r>
              <a:rPr dirty="0" lang="en-US" smtClean="0"/>
              <a:t>results</a:t>
            </a:r>
          </a:p>
          <a:p>
            <a:endParaRPr b="1" dirty="0" lang="en-US"/>
          </a:p>
          <a:p>
            <a:r>
              <a:rPr dirty="0" lang="en-GB" smtClean="0">
                <a:solidFill>
                  <a:srgbClr val="FF0000"/>
                </a:solidFill>
              </a:rPr>
              <a:t>Refer </a:t>
            </a:r>
            <a:r>
              <a:rPr dirty="0" lang="en-GB">
                <a:solidFill>
                  <a:srgbClr val="FF0000"/>
                </a:solidFill>
              </a:rPr>
              <a:t>to page 5 of the IMNCI Chart </a:t>
            </a:r>
            <a:r>
              <a:rPr dirty="0" lang="en-GB" smtClean="0">
                <a:solidFill>
                  <a:srgbClr val="FF0000"/>
                </a:solidFill>
              </a:rPr>
              <a:t>booklet to see the pink, yellow and green colour coded for </a:t>
            </a:r>
            <a:r>
              <a:rPr dirty="0" lang="en-GB">
                <a:solidFill>
                  <a:srgbClr val="FF0000"/>
                </a:solidFill>
              </a:rPr>
              <a:t>assessing </a:t>
            </a:r>
            <a:r>
              <a:rPr dirty="0" lang="en-GB" smtClean="0">
                <a:solidFill>
                  <a:srgbClr val="FF0000"/>
                </a:solidFill>
              </a:rPr>
              <a:t> </a:t>
            </a:r>
            <a:r>
              <a:rPr dirty="0" lang="en-GB">
                <a:solidFill>
                  <a:srgbClr val="FF0000"/>
                </a:solidFill>
              </a:rPr>
              <a:t>Diarrhoea</a:t>
            </a:r>
            <a:endParaRPr dirty="0" lang="en-US">
              <a:solidFill>
                <a:srgbClr val="FF0000"/>
              </a:solidFill>
            </a:endParaRPr>
          </a:p>
          <a:p>
            <a:endParaRPr dirty="0" lang="en-US" smtClean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b="1" dirty="0" lang="en-US" smtClean="0"/>
              <a:t>4.Fever</a:t>
            </a:r>
            <a:endParaRPr dirty="0" lang="en-US"/>
          </a:p>
        </p:txBody>
      </p:sp>
      <p:sp>
        <p:nvSpPr>
          <p:cNvPr id="104875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dirty="0" lang="en-US"/>
              <a:t>A child with fever may have malaria, measles or another severe disease. Or, a child </a:t>
            </a:r>
            <a:r>
              <a:rPr dirty="0" lang="en-US" smtClean="0"/>
              <a:t>with fever </a:t>
            </a:r>
            <a:r>
              <a:rPr dirty="0" lang="en-US"/>
              <a:t>may have a simple cough or cold or other viral infection</a:t>
            </a:r>
            <a:r>
              <a:rPr dirty="0" lang="en-US" smtClean="0"/>
              <a:t>.</a:t>
            </a:r>
          </a:p>
          <a:p>
            <a:r>
              <a:rPr dirty="0" lang="en-US" smtClean="0"/>
              <a:t> </a:t>
            </a:r>
            <a:r>
              <a:rPr dirty="0" lang="en-US"/>
              <a:t>Fever is the main symptom of malaria. It can be present all the time or go away </a:t>
            </a:r>
            <a:r>
              <a:rPr dirty="0" lang="en-US" smtClean="0"/>
              <a:t>and return </a:t>
            </a:r>
            <a:r>
              <a:rPr dirty="0" lang="en-US"/>
              <a:t>at regular intervals</a:t>
            </a:r>
            <a:r>
              <a:rPr dirty="0" lang="en-US" smtClean="0"/>
              <a:t>.</a:t>
            </a:r>
            <a:r>
              <a:rPr dirty="0" lang="en-US"/>
              <a:t> </a:t>
            </a:r>
            <a:endParaRPr dirty="0" lang="en-US" smtClean="0"/>
          </a:p>
          <a:p>
            <a:r>
              <a:rPr dirty="0" lang="en-US" smtClean="0"/>
              <a:t>Fever </a:t>
            </a:r>
            <a:r>
              <a:rPr dirty="0" lang="en-US"/>
              <a:t>and a generalized rash are the main signs of measles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b="1" dirty="0" lang="en-US"/>
              <a:t>How to assess a child with fever</a:t>
            </a:r>
            <a:endParaRPr dirty="0" lang="en-US"/>
          </a:p>
        </p:txBody>
      </p:sp>
      <p:sp>
        <p:nvSpPr>
          <p:cNvPr id="104875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857" lnSpcReduction="10000"/>
          </a:bodyPr>
          <a:p>
            <a:r>
              <a:rPr b="1" dirty="0" i="1" lang="en-US"/>
              <a:t>ASK: DOES THE CHILD HAVE FEVER</a:t>
            </a:r>
            <a:r>
              <a:rPr b="1" dirty="0" i="1" lang="en-US" smtClean="0"/>
              <a:t>?</a:t>
            </a:r>
          </a:p>
          <a:p>
            <a:r>
              <a:rPr dirty="0" lang="en-US" smtClean="0"/>
              <a:t> </a:t>
            </a:r>
            <a:r>
              <a:rPr dirty="0" lang="en-US"/>
              <a:t>Check to see if the child has a history of fever, feels hot or has a temperature of </a:t>
            </a:r>
            <a:r>
              <a:rPr dirty="0" lang="en-US" smtClean="0"/>
              <a:t>37.5°C or </a:t>
            </a:r>
            <a:r>
              <a:rPr dirty="0" lang="en-US"/>
              <a:t>above</a:t>
            </a:r>
            <a:r>
              <a:rPr dirty="0" lang="en-US" smtClean="0"/>
              <a:t>.</a:t>
            </a:r>
            <a:r>
              <a:rPr dirty="0" lang="en-US"/>
              <a:t> </a:t>
            </a:r>
            <a:endParaRPr dirty="0" lang="en-US" smtClean="0"/>
          </a:p>
          <a:p>
            <a:r>
              <a:rPr dirty="0" lang="en-US" smtClean="0"/>
              <a:t>Feel </a:t>
            </a:r>
            <a:r>
              <a:rPr dirty="0" lang="en-US"/>
              <a:t>the child’s stomach or </a:t>
            </a:r>
            <a:r>
              <a:rPr dirty="0" lang="en-US" err="1"/>
              <a:t>axilla</a:t>
            </a:r>
            <a:r>
              <a:rPr dirty="0" lang="en-US"/>
              <a:t> (underarm) and determine if the child feels hot</a:t>
            </a:r>
            <a:r>
              <a:rPr dirty="0" lang="en-US" smtClean="0"/>
              <a:t>.</a:t>
            </a:r>
          </a:p>
          <a:p>
            <a:r>
              <a:rPr dirty="0" lang="en-US" smtClean="0"/>
              <a:t> </a:t>
            </a:r>
            <a:r>
              <a:rPr dirty="0" lang="en-US"/>
              <a:t>If the child HAS fever (by history, feel, or measured temperature of 37.5°C or above</a:t>
            </a:r>
            <a:r>
              <a:rPr dirty="0" lang="en-US" smtClean="0"/>
              <a:t>), assess </a:t>
            </a:r>
            <a:r>
              <a:rPr dirty="0" lang="en-US"/>
              <a:t>the child for additional signs related to fever. </a:t>
            </a:r>
            <a:endParaRPr dirty="0" lang="en-US" smtClean="0"/>
          </a:p>
          <a:p>
            <a:r>
              <a:rPr dirty="0" lang="en-US" smtClean="0"/>
              <a:t>History </a:t>
            </a:r>
            <a:r>
              <a:rPr dirty="0" lang="en-US"/>
              <a:t>of fever is enough to </a:t>
            </a:r>
            <a:r>
              <a:rPr dirty="0" lang="en-US" smtClean="0"/>
              <a:t>assess the </a:t>
            </a:r>
            <a:r>
              <a:rPr dirty="0" lang="en-US"/>
              <a:t>child for fever. Assess the child’s fever even if the child does not have a </a:t>
            </a:r>
            <a:r>
              <a:rPr dirty="0" lang="en-US" smtClean="0"/>
              <a:t>temperature of </a:t>
            </a:r>
            <a:r>
              <a:rPr dirty="0" lang="en-US"/>
              <a:t>37.5°C or above or does not feel hot now.</a:t>
            </a:r>
            <a:endParaRPr b="1" dirty="0" i="1" lang="en-US" smtClean="0"/>
          </a:p>
          <a:p>
            <a:pPr>
              <a:buNone/>
            </a:pPr>
            <a:endParaRPr dirty="0" lang="en-US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b="1" dirty="0" sz="3600" i="1" lang="en-US"/>
              <a:t>DECIDE THE MALARIA RISK</a:t>
            </a:r>
            <a:endParaRPr dirty="0" sz="3600" lang="en-US"/>
          </a:p>
        </p:txBody>
      </p:sp>
      <p:sp>
        <p:nvSpPr>
          <p:cNvPr id="104875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dirty="0" lang="en-US"/>
              <a:t>To classify and treat children with fever, you must know the malaria risk in your area</a:t>
            </a:r>
            <a:r>
              <a:rPr dirty="0" lang="en-US" smtClean="0"/>
              <a:t>.</a:t>
            </a:r>
          </a:p>
          <a:p>
            <a:r>
              <a:rPr dirty="0" lang="en-US" smtClean="0"/>
              <a:t> </a:t>
            </a:r>
            <a:r>
              <a:rPr dirty="0" lang="en-US"/>
              <a:t>There is </a:t>
            </a:r>
            <a:r>
              <a:rPr dirty="0" lang="en-US" u="sng"/>
              <a:t>a </a:t>
            </a:r>
            <a:r>
              <a:rPr dirty="0" i="1" lang="en-US" u="sng"/>
              <a:t>high malaria risk in areas </a:t>
            </a:r>
            <a:r>
              <a:rPr dirty="0" i="1" lang="en-US"/>
              <a:t>where more than 5% of the fever cases in </a:t>
            </a:r>
            <a:r>
              <a:rPr dirty="0" i="1" lang="en-US" smtClean="0"/>
              <a:t>children </a:t>
            </a:r>
            <a:r>
              <a:rPr dirty="0" lang="en-US" smtClean="0"/>
              <a:t>are </a:t>
            </a:r>
            <a:r>
              <a:rPr dirty="0" lang="en-US"/>
              <a:t>due to malaria</a:t>
            </a:r>
            <a:r>
              <a:rPr dirty="0" lang="en-US" smtClean="0"/>
              <a:t>.</a:t>
            </a:r>
          </a:p>
          <a:p>
            <a:r>
              <a:rPr dirty="0" lang="en-US" smtClean="0"/>
              <a:t> </a:t>
            </a:r>
            <a:r>
              <a:rPr dirty="0" lang="en-US"/>
              <a:t>There is </a:t>
            </a:r>
            <a:r>
              <a:rPr b="1" dirty="0" lang="en-US" u="sng"/>
              <a:t>a </a:t>
            </a:r>
            <a:r>
              <a:rPr b="1" dirty="0" i="1" lang="en-US" u="sng"/>
              <a:t>low malaria risk in areas </a:t>
            </a:r>
            <a:r>
              <a:rPr dirty="0" i="1" lang="en-US"/>
              <a:t>where 5% or less of the fever cases in children </a:t>
            </a:r>
            <a:r>
              <a:rPr dirty="0" i="1" lang="en-US" smtClean="0"/>
              <a:t>are </a:t>
            </a:r>
            <a:r>
              <a:rPr dirty="0" lang="en-US" smtClean="0"/>
              <a:t>due </a:t>
            </a:r>
            <a:r>
              <a:rPr dirty="0" lang="en-US"/>
              <a:t>to </a:t>
            </a:r>
            <a:r>
              <a:rPr dirty="0" lang="en-US" smtClean="0"/>
              <a:t>malaria.</a:t>
            </a:r>
          </a:p>
          <a:p>
            <a:r>
              <a:rPr dirty="0" lang="en-US" smtClean="0"/>
              <a:t>There </a:t>
            </a:r>
            <a:r>
              <a:rPr b="1" dirty="0" lang="en-US" u="sng"/>
              <a:t>is </a:t>
            </a:r>
            <a:r>
              <a:rPr b="1" dirty="0" i="1" lang="en-US" u="sng"/>
              <a:t>no malaria risk in areas </a:t>
            </a:r>
            <a:r>
              <a:rPr dirty="0" i="1" lang="en-US"/>
              <a:t>where no transmission of malaria occurs.</a:t>
            </a:r>
            <a:endParaRPr dirty="0" lang="en-US" smtClean="0"/>
          </a:p>
          <a:p>
            <a:endParaRPr dirty="0"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3416"/>
          </a:xfrm>
        </p:spPr>
        <p:txBody>
          <a:bodyPr>
            <a:normAutofit fontScale="90000"/>
          </a:bodyPr>
          <a:p>
            <a:r>
              <a:rPr dirty="0" lang="en-GB" smtClean="0"/>
              <a:t>2. </a:t>
            </a:r>
            <a:r>
              <a:rPr b="1" dirty="0" sz="3600" lang="en-GB" smtClean="0"/>
              <a:t>CONVULSIVE DISORDERS </a:t>
            </a:r>
            <a:endParaRPr b="1" dirty="0" sz="3600" lang="en-GB"/>
          </a:p>
        </p:txBody>
      </p:sp>
      <p:sp>
        <p:nvSpPr>
          <p:cNvPr id="1048621" name="Content Placeholder 2"/>
          <p:cNvSpPr>
            <a:spLocks noGrp="1"/>
          </p:cNvSpPr>
          <p:nvPr>
            <p:ph idx="1"/>
          </p:nvPr>
        </p:nvSpPr>
        <p:spPr>
          <a:xfrm>
            <a:off x="838200" y="988542"/>
            <a:ext cx="10515600" cy="5869458"/>
          </a:xfrm>
        </p:spPr>
        <p:txBody>
          <a:bodyPr/>
          <a:p>
            <a:r>
              <a:rPr b="1" dirty="0" lang="en-US" u="sng"/>
              <a:t>Childhood Seizures </a:t>
            </a:r>
            <a:endParaRPr b="1" dirty="0" lang="en-US" u="sng" smtClean="0"/>
          </a:p>
          <a:p>
            <a:r>
              <a:rPr dirty="0" lang="en-US"/>
              <a:t>A seizure is a sudden, episodic, involuntary alteration in consciousness, motor activity, </a:t>
            </a:r>
            <a:r>
              <a:rPr dirty="0" lang="en-US" err="1"/>
              <a:t>behaviour</a:t>
            </a:r>
            <a:r>
              <a:rPr dirty="0" lang="en-US"/>
              <a:t>, sensation, or autonomic function. </a:t>
            </a:r>
            <a:endParaRPr dirty="0" lang="en-GB"/>
          </a:p>
          <a:p>
            <a:r>
              <a:rPr b="1" dirty="0" lang="en-US" u="sng"/>
              <a:t>Causes of Seizures </a:t>
            </a:r>
            <a:endParaRPr b="1" dirty="0" lang="en-GB" u="sng"/>
          </a:p>
          <a:p>
            <a:r>
              <a:rPr dirty="0" lang="en-US"/>
              <a:t>The following are the causes of seizures: </a:t>
            </a:r>
            <a:endParaRPr dirty="0" lang="en-GB"/>
          </a:p>
          <a:p>
            <a:pPr lvl="0"/>
            <a:r>
              <a:rPr dirty="0" lang="en-US"/>
              <a:t>Excessive neuronal discharges (epilepsy) </a:t>
            </a:r>
            <a:endParaRPr dirty="0" lang="en-GB"/>
          </a:p>
          <a:p>
            <a:pPr lvl="0"/>
            <a:r>
              <a:rPr dirty="0" lang="en-US" smtClean="0"/>
              <a:t>Hyper-excitable </a:t>
            </a:r>
            <a:r>
              <a:rPr dirty="0" lang="en-US"/>
              <a:t>nerve cells that surpass the seizure threshold </a:t>
            </a:r>
            <a:endParaRPr dirty="0" lang="en-GB"/>
          </a:p>
          <a:p>
            <a:pPr lvl="0"/>
            <a:r>
              <a:rPr dirty="0" lang="en-US"/>
              <a:t>Neurons </a:t>
            </a:r>
            <a:r>
              <a:rPr dirty="0" lang="en-US" smtClean="0"/>
              <a:t>over-firing </a:t>
            </a:r>
            <a:r>
              <a:rPr dirty="0" lang="en-US"/>
              <a:t>without regard to stimuli or need </a:t>
            </a:r>
            <a:endParaRPr dirty="0" lang="en-GB"/>
          </a:p>
          <a:p>
            <a:endParaRPr dirty="0" lang="en-GB" u="sng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b="1" dirty="0" sz="3600" i="1" lang="en-US"/>
              <a:t>ASK: FOR HOW LONG? IF MORE THAN 7 DAYS, HAS FEVER BEEN PRESENT EVERY DAY?</a:t>
            </a:r>
            <a:endParaRPr dirty="0" sz="3600" lang="en-US"/>
          </a:p>
        </p:txBody>
      </p:sp>
      <p:sp>
        <p:nvSpPr>
          <p:cNvPr id="104876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8571" lnSpcReduction="20000"/>
          </a:bodyPr>
          <a:p>
            <a:r>
              <a:rPr dirty="0" lang="en-US"/>
              <a:t>If the fever has been present for </a:t>
            </a:r>
            <a:r>
              <a:rPr dirty="0" lang="en-US" smtClean="0"/>
              <a:t>more than </a:t>
            </a:r>
            <a:r>
              <a:rPr dirty="0" lang="en-US"/>
              <a:t>7 days, ask if the fever has been present every </a:t>
            </a:r>
            <a:r>
              <a:rPr dirty="0" lang="en-US" smtClean="0"/>
              <a:t>day.</a:t>
            </a:r>
            <a:endParaRPr b="1" dirty="0" i="1" lang="en-US" smtClean="0"/>
          </a:p>
          <a:p>
            <a:r>
              <a:rPr b="1" dirty="0" i="1" lang="en-US" smtClean="0"/>
              <a:t>ASK</a:t>
            </a:r>
            <a:r>
              <a:rPr b="1" dirty="0" i="1" lang="en-US"/>
              <a:t>: HAS THE CHILD HAD MEASLES WITHIN THE LAST 3 MONTHS</a:t>
            </a:r>
            <a:r>
              <a:rPr b="1" dirty="0" i="1" lang="en-US" smtClean="0"/>
              <a:t>?</a:t>
            </a:r>
          </a:p>
          <a:p>
            <a:r>
              <a:rPr dirty="0" lang="en-US" smtClean="0"/>
              <a:t> </a:t>
            </a:r>
            <a:r>
              <a:rPr dirty="0" lang="en-US"/>
              <a:t>A child with fever and a history of measles within the last 3 </a:t>
            </a:r>
            <a:r>
              <a:rPr dirty="0" lang="en-US" smtClean="0"/>
              <a:t>months may </a:t>
            </a:r>
            <a:r>
              <a:rPr dirty="0" lang="en-US"/>
              <a:t>have an infection, such as an eye infection, due to complications of </a:t>
            </a:r>
            <a:r>
              <a:rPr dirty="0" lang="en-US" smtClean="0"/>
              <a:t>measles</a:t>
            </a:r>
          </a:p>
          <a:p>
            <a:r>
              <a:rPr dirty="0" lang="en-US" smtClean="0"/>
              <a:t> </a:t>
            </a:r>
            <a:r>
              <a:rPr b="1" dirty="0" i="1" lang="en-US"/>
              <a:t>LOOK OR FEEL FOR STIFF </a:t>
            </a:r>
            <a:r>
              <a:rPr b="1" dirty="0" i="1" lang="en-US" smtClean="0"/>
              <a:t>NECK</a:t>
            </a:r>
          </a:p>
          <a:p>
            <a:r>
              <a:rPr dirty="0" lang="en-US" smtClean="0"/>
              <a:t> </a:t>
            </a:r>
            <a:r>
              <a:rPr dirty="0" lang="en-US"/>
              <a:t>A child with fever and stiff neck may have meningitis. A child with meningitis </a:t>
            </a:r>
            <a:r>
              <a:rPr dirty="0" lang="en-US" smtClean="0"/>
              <a:t>needs urgent </a:t>
            </a:r>
            <a:r>
              <a:rPr dirty="0" lang="en-US"/>
              <a:t>treatment with </a:t>
            </a:r>
            <a:r>
              <a:rPr dirty="0" lang="en-US" err="1"/>
              <a:t>injectable</a:t>
            </a:r>
            <a:r>
              <a:rPr dirty="0" lang="en-US"/>
              <a:t> antibiotics and referral to hospital</a:t>
            </a:r>
            <a:r>
              <a:rPr dirty="0" lang="en-US" smtClean="0"/>
              <a:t>.</a:t>
            </a:r>
            <a:r>
              <a:rPr b="1" dirty="0" i="1" lang="en-US"/>
              <a:t> </a:t>
            </a:r>
            <a:endParaRPr b="1" dirty="0" i="1" lang="en-US" smtClean="0"/>
          </a:p>
          <a:p>
            <a:r>
              <a:rPr b="1" dirty="0" i="1" lang="en-US" smtClean="0"/>
              <a:t>LOOK </a:t>
            </a:r>
            <a:r>
              <a:rPr b="1" dirty="0" i="1" lang="en-US"/>
              <a:t>FOR RUNNY </a:t>
            </a:r>
            <a:r>
              <a:rPr b="1" dirty="0" i="1" lang="en-US" smtClean="0"/>
              <a:t>NOSE </a:t>
            </a:r>
          </a:p>
          <a:p>
            <a:r>
              <a:rPr dirty="0" lang="en-US" smtClean="0"/>
              <a:t>A </a:t>
            </a:r>
            <a:r>
              <a:rPr dirty="0" lang="en-US"/>
              <a:t>runny nose in a child with fever may mean that the child has a common </a:t>
            </a:r>
            <a:r>
              <a:rPr dirty="0" lang="en-US" smtClean="0"/>
              <a:t>cold</a:t>
            </a:r>
            <a:r>
              <a:rPr b="1" dirty="0" i="1" lang="en-US"/>
              <a:t> </a:t>
            </a:r>
            <a:endParaRPr b="1" dirty="0" i="1" lang="en-US" smtClean="0"/>
          </a:p>
          <a:p>
            <a:r>
              <a:rPr b="1" dirty="0" i="1" lang="en-US" smtClean="0"/>
              <a:t>LOOK </a:t>
            </a:r>
            <a:r>
              <a:rPr b="1" dirty="0" i="1" lang="en-US"/>
              <a:t>FOR SIGNS SUGGESTING </a:t>
            </a:r>
            <a:r>
              <a:rPr b="1" dirty="0" i="1" lang="en-US" smtClean="0"/>
              <a:t>MEASLES</a:t>
            </a:r>
            <a:r>
              <a:rPr b="1" dirty="0" lang="en-US" smtClean="0"/>
              <a:t> </a:t>
            </a:r>
            <a:r>
              <a:rPr dirty="0" lang="en-US"/>
              <a:t>a generalized</a:t>
            </a:r>
          </a:p>
          <a:p>
            <a:r>
              <a:rPr dirty="0" lang="en-US"/>
              <a:t>rash </a:t>
            </a:r>
            <a:r>
              <a:rPr dirty="0" i="1" lang="en-US"/>
              <a:t>and for one of the following signs: cough, runny nose, or red eyes.</a:t>
            </a:r>
            <a:endParaRPr b="1" dirty="0" lang="en-US" smtClean="0"/>
          </a:p>
          <a:p>
            <a:pPr>
              <a:buNone/>
            </a:pPr>
            <a:endParaRPr dirty="0" i="1" lang="en-US" smtClean="0"/>
          </a:p>
          <a:p>
            <a:endParaRPr b="1" dirty="0" i="1" lang="en-US" smtClean="0"/>
          </a:p>
          <a:p>
            <a:endParaRPr dirty="0" lang="en-US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b="1" dirty="0" sz="3600" i="1" lang="en-US"/>
              <a:t>LOOK FOR MOUTH ULCERS. ARE THEY DEEP AND EXTENSIVE?</a:t>
            </a:r>
            <a:endParaRPr dirty="0" sz="3600" lang="en-US"/>
          </a:p>
        </p:txBody>
      </p:sp>
      <p:sp>
        <p:nvSpPr>
          <p:cNvPr id="104876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7857" lnSpcReduction="20000"/>
          </a:bodyPr>
          <a:p>
            <a:r>
              <a:rPr dirty="0" lang="en-US"/>
              <a:t>Look inside the child’s mouth for mouth ulcers. Ulcers are painful open sores on </a:t>
            </a:r>
            <a:r>
              <a:rPr dirty="0" lang="en-US" smtClean="0"/>
              <a:t>the inside </a:t>
            </a:r>
            <a:r>
              <a:rPr dirty="0" lang="en-US"/>
              <a:t>of the mouth and lips or the </a:t>
            </a:r>
            <a:r>
              <a:rPr dirty="0" lang="en-US" smtClean="0"/>
              <a:t>tongue.</a:t>
            </a:r>
          </a:p>
          <a:p>
            <a:r>
              <a:rPr dirty="0" lang="en-US" smtClean="0"/>
              <a:t>They </a:t>
            </a:r>
            <a:r>
              <a:rPr dirty="0" lang="en-US"/>
              <a:t>may be red or have white coating </a:t>
            </a:r>
            <a:r>
              <a:rPr dirty="0" lang="en-US" smtClean="0"/>
              <a:t>on them</a:t>
            </a:r>
            <a:r>
              <a:rPr dirty="0" lang="en-US"/>
              <a:t>. In severe cases, they are deep and extensive. When present, mouth ulcers make </a:t>
            </a:r>
            <a:r>
              <a:rPr dirty="0" lang="en-US" smtClean="0"/>
              <a:t>it difficult </a:t>
            </a:r>
            <a:r>
              <a:rPr dirty="0" lang="en-US"/>
              <a:t>for the child with measles to drink or eat</a:t>
            </a:r>
            <a:r>
              <a:rPr dirty="0" lang="en-US" smtClean="0"/>
              <a:t>.</a:t>
            </a:r>
          </a:p>
          <a:p>
            <a:r>
              <a:rPr b="1" dirty="0" i="1" lang="en-US" smtClean="0"/>
              <a:t>LOOK </a:t>
            </a:r>
            <a:r>
              <a:rPr b="1" dirty="0" i="1" lang="en-US"/>
              <a:t>FOR PUS DRAINING FROM THE </a:t>
            </a:r>
            <a:r>
              <a:rPr b="1" dirty="0" i="1" lang="en-US" smtClean="0"/>
              <a:t>EYE</a:t>
            </a:r>
            <a:r>
              <a:rPr dirty="0" lang="en-US"/>
              <a:t> </a:t>
            </a:r>
            <a:endParaRPr dirty="0" lang="en-US" smtClean="0"/>
          </a:p>
          <a:p>
            <a:r>
              <a:rPr dirty="0" lang="en-US" smtClean="0"/>
              <a:t>Pus </a:t>
            </a:r>
            <a:r>
              <a:rPr dirty="0" lang="en-US"/>
              <a:t>draining from </a:t>
            </a:r>
            <a:r>
              <a:rPr dirty="0" lang="en-US" smtClean="0"/>
              <a:t>t</a:t>
            </a:r>
            <a:r>
              <a:rPr b="1" dirty="0" i="1" lang="en-US" smtClean="0"/>
              <a:t> </a:t>
            </a:r>
            <a:r>
              <a:rPr dirty="0" lang="en-US" smtClean="0"/>
              <a:t>he </a:t>
            </a:r>
            <a:r>
              <a:rPr dirty="0" lang="en-US"/>
              <a:t>eye is a sign of conjunctivitis. Conjunctivitis is an infection of </a:t>
            </a:r>
            <a:r>
              <a:rPr dirty="0" lang="en-US" smtClean="0"/>
              <a:t>the conjunctiva</a:t>
            </a:r>
            <a:r>
              <a:rPr dirty="0" lang="en-US"/>
              <a:t>, the inside surface of the eyelid and the white part of the eye. If you do </a:t>
            </a:r>
            <a:r>
              <a:rPr dirty="0" lang="en-US" smtClean="0"/>
              <a:t>not see </a:t>
            </a:r>
            <a:r>
              <a:rPr dirty="0" lang="en-US"/>
              <a:t>pus draining from the eye, look for pus on the conjunctiva or on the </a:t>
            </a:r>
            <a:r>
              <a:rPr dirty="0" lang="en-US" smtClean="0"/>
              <a:t>eyelids</a:t>
            </a:r>
            <a:r>
              <a:rPr b="1" dirty="0" i="1" lang="en-US"/>
              <a:t> </a:t>
            </a:r>
            <a:endParaRPr b="1" dirty="0" i="1" lang="en-US" smtClean="0"/>
          </a:p>
          <a:p>
            <a:r>
              <a:rPr b="1" dirty="0" i="1" lang="en-US" smtClean="0"/>
              <a:t>LOOK </a:t>
            </a:r>
            <a:r>
              <a:rPr b="1" dirty="0" i="1" lang="en-US"/>
              <a:t>FOR CLOUDING OF THE CORNEA</a:t>
            </a:r>
            <a:r>
              <a:rPr dirty="0" lang="en-US" smtClean="0"/>
              <a:t> </a:t>
            </a:r>
          </a:p>
          <a:p>
            <a:r>
              <a:rPr dirty="0" lang="en-US" smtClean="0"/>
              <a:t>The </a:t>
            </a:r>
            <a:r>
              <a:rPr dirty="0" lang="en-US"/>
              <a:t>cornea may appear clouded or hazy, such as how </a:t>
            </a:r>
            <a:r>
              <a:rPr dirty="0" lang="en-US" smtClean="0"/>
              <a:t>a glass </a:t>
            </a:r>
            <a:r>
              <a:rPr dirty="0" lang="en-US"/>
              <a:t>of water looks when you add a small amount of milk</a:t>
            </a:r>
            <a:r>
              <a:rPr dirty="0" lang="en-US" smtClean="0"/>
              <a:t>.</a:t>
            </a:r>
          </a:p>
          <a:p>
            <a:endParaRPr dirty="0" lang="en-US" smtClean="0"/>
          </a:p>
          <a:p>
            <a:r>
              <a:rPr b="1" dirty="0" lang="en-GB">
                <a:solidFill>
                  <a:srgbClr val="FF0000"/>
                </a:solidFill>
              </a:rPr>
              <a:t>Refer to page 6 of the IMNCI chart booklet</a:t>
            </a:r>
            <a:endParaRPr b="1" dirty="0" lang="en-US">
              <a:solidFill>
                <a:srgbClr val="FF0000"/>
              </a:solidFill>
            </a:endParaRPr>
          </a:p>
          <a:p>
            <a:endParaRPr dirty="0" lang="en-US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b="1" dirty="0" lang="en-US" smtClean="0"/>
              <a:t>5.Ear </a:t>
            </a:r>
            <a:r>
              <a:rPr b="1" dirty="0" lang="en-US"/>
              <a:t>problem</a:t>
            </a:r>
            <a:endParaRPr dirty="0" lang="en-US"/>
          </a:p>
        </p:txBody>
      </p:sp>
      <p:sp>
        <p:nvSpPr>
          <p:cNvPr id="104876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9286" lnSpcReduction="10000"/>
          </a:bodyPr>
          <a:p>
            <a:r>
              <a:rPr dirty="0" lang="en-US"/>
              <a:t>For </a:t>
            </a:r>
            <a:r>
              <a:rPr b="1" dirty="0" lang="en-US"/>
              <a:t>ALL </a:t>
            </a:r>
            <a:r>
              <a:rPr dirty="0" lang="en-US"/>
              <a:t>sick children ask the mother about the child’s problem, check for general danger signs,</a:t>
            </a:r>
          </a:p>
          <a:p>
            <a:r>
              <a:rPr dirty="0" lang="en-US"/>
              <a:t>ask about cough or difficult breathing, </a:t>
            </a:r>
            <a:r>
              <a:rPr dirty="0" lang="en-US" err="1"/>
              <a:t>diarrhoea</a:t>
            </a:r>
            <a:r>
              <a:rPr dirty="0" lang="en-US"/>
              <a:t>, fever and then</a:t>
            </a:r>
          </a:p>
          <a:p>
            <a:r>
              <a:rPr b="1" dirty="0" lang="en-US"/>
              <a:t>ASK: DOES THE CHILD HAVE AN EAR PROBLEM</a:t>
            </a:r>
            <a:r>
              <a:rPr b="1" dirty="0" lang="en-US" smtClean="0"/>
              <a:t>?</a:t>
            </a:r>
            <a:r>
              <a:rPr b="1" dirty="0" lang="en-US"/>
              <a:t> If </a:t>
            </a:r>
            <a:r>
              <a:rPr b="1" dirty="0" lang="en-US" smtClean="0"/>
              <a:t>YES</a:t>
            </a:r>
          </a:p>
          <a:p>
            <a:r>
              <a:rPr dirty="0" lang="en-US"/>
              <a:t>Is there ear pain</a:t>
            </a:r>
            <a:r>
              <a:rPr dirty="0" lang="en-US" smtClean="0"/>
              <a:t>?</a:t>
            </a:r>
            <a:r>
              <a:rPr dirty="0" lang="en-US"/>
              <a:t> </a:t>
            </a:r>
            <a:endParaRPr dirty="0" lang="en-US" smtClean="0"/>
          </a:p>
          <a:p>
            <a:r>
              <a:rPr dirty="0" lang="en-US" smtClean="0"/>
              <a:t>Is </a:t>
            </a:r>
            <a:r>
              <a:rPr dirty="0" lang="en-US" smtClean="0"/>
              <a:t>there </a:t>
            </a:r>
            <a:r>
              <a:rPr dirty="0" lang="en-US"/>
              <a:t>ear </a:t>
            </a:r>
            <a:r>
              <a:rPr dirty="0" lang="en-US" smtClean="0"/>
              <a:t>discharge</a:t>
            </a:r>
            <a:endParaRPr dirty="0" lang="en-US"/>
          </a:p>
          <a:p>
            <a:r>
              <a:rPr dirty="0" lang="en-US"/>
              <a:t>If yes, for how long</a:t>
            </a:r>
            <a:r>
              <a:rPr dirty="0" lang="en-US" smtClean="0"/>
              <a:t>?</a:t>
            </a:r>
            <a:r>
              <a:rPr b="1" dirty="0" i="1" lang="en-US"/>
              <a:t> </a:t>
            </a:r>
            <a:endParaRPr b="1" dirty="0" i="1" lang="en-US" smtClean="0"/>
          </a:p>
          <a:p>
            <a:r>
              <a:rPr b="1" dirty="0" i="1" lang="en-US" smtClean="0"/>
              <a:t>LOOK </a:t>
            </a:r>
            <a:r>
              <a:rPr b="1" dirty="0" i="1" lang="en-US"/>
              <a:t>AND </a:t>
            </a:r>
            <a:r>
              <a:rPr b="1" dirty="0" i="1" lang="en-US" smtClean="0"/>
              <a:t>FEEL</a:t>
            </a:r>
            <a:r>
              <a:rPr dirty="0" lang="en-US"/>
              <a:t> </a:t>
            </a:r>
            <a:endParaRPr dirty="0" lang="en-US" smtClean="0"/>
          </a:p>
          <a:p>
            <a:r>
              <a:rPr dirty="0" lang="en-US" smtClean="0"/>
              <a:t>Look </a:t>
            </a:r>
            <a:r>
              <a:rPr dirty="0" lang="en-US"/>
              <a:t>for pus draining from the ear</a:t>
            </a:r>
            <a:r>
              <a:rPr dirty="0" lang="en-US" smtClean="0"/>
              <a:t>.</a:t>
            </a:r>
          </a:p>
          <a:p>
            <a:r>
              <a:rPr dirty="0" lang="en-US" smtClean="0"/>
              <a:t> </a:t>
            </a:r>
            <a:r>
              <a:rPr dirty="0" lang="en-US"/>
              <a:t>Feel for tender swelling behind the ear.</a:t>
            </a:r>
            <a:endParaRPr b="1" dirty="0" i="1" lang="en-US" smtClean="0"/>
          </a:p>
          <a:p>
            <a:endParaRPr dirty="0" lang="en-US" smtClean="0"/>
          </a:p>
          <a:p>
            <a:endParaRPr dirty="0" lang="en-US" smtClean="0"/>
          </a:p>
          <a:p>
            <a:endParaRPr b="1" dirty="0" lang="en-US" smtClean="0"/>
          </a:p>
          <a:p>
            <a:endParaRPr dirty="0" lang="en-US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5" name="Title 1"/>
          <p:cNvSpPr>
            <a:spLocks noGrp="1"/>
          </p:cNvSpPr>
          <p:nvPr>
            <p:ph type="title"/>
          </p:nvPr>
        </p:nvSpPr>
        <p:spPr>
          <a:xfrm>
            <a:off x="1133340" y="365126"/>
            <a:ext cx="10220459" cy="497759"/>
          </a:xfrm>
        </p:spPr>
        <p:txBody>
          <a:bodyPr>
            <a:normAutofit fontScale="90000"/>
          </a:bodyPr>
          <a:p>
            <a:r>
              <a:rPr dirty="0" lang="en-GB" smtClean="0"/>
              <a:t>Cont. </a:t>
            </a:r>
            <a:endParaRPr dirty="0" lang="en-GB"/>
          </a:p>
        </p:txBody>
      </p:sp>
      <p:pic>
        <p:nvPicPr>
          <p:cNvPr id="2097161" name="Content Placeholder 3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133339" y="1339403"/>
            <a:ext cx="10073661" cy="5087155"/>
          </a:xfrm>
          <a:prstGeom prst="rect"/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b="1" dirty="0" lang="en-GB" smtClean="0"/>
              <a:t>6. Malnutrition and anaemia </a:t>
            </a:r>
            <a:endParaRPr b="1" dirty="0" lang="en-GB"/>
          </a:p>
        </p:txBody>
      </p:sp>
      <p:sp>
        <p:nvSpPr>
          <p:cNvPr id="10487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857" lnSpcReduction="10000"/>
          </a:bodyPr>
          <a:p>
            <a:r>
              <a:rPr dirty="0" lang="en-GB"/>
              <a:t>CHECK AND CLASSIFY </a:t>
            </a:r>
            <a:r>
              <a:rPr dirty="0" lang="en-GB" smtClean="0"/>
              <a:t>MALNUTRITION/Anaemia </a:t>
            </a:r>
            <a:endParaRPr dirty="0" lang="en-GB"/>
          </a:p>
          <a:p>
            <a:r>
              <a:rPr dirty="0" lang="en-GB" smtClean="0"/>
              <a:t>After </a:t>
            </a:r>
            <a:r>
              <a:rPr dirty="0" lang="en-GB"/>
              <a:t>taking height/length and weight, use the tables in </a:t>
            </a:r>
            <a:r>
              <a:rPr dirty="0" lang="en-GB" smtClean="0"/>
              <a:t>IMCI chart </a:t>
            </a:r>
            <a:r>
              <a:rPr dirty="0" lang="en-GB"/>
              <a:t>booklet pg. 56&amp;57 </a:t>
            </a:r>
            <a:r>
              <a:rPr dirty="0" lang="en-GB" smtClean="0"/>
              <a:t>to determine </a:t>
            </a:r>
            <a:r>
              <a:rPr dirty="0" lang="en-GB"/>
              <a:t>the z-score.</a:t>
            </a:r>
          </a:p>
          <a:p>
            <a:r>
              <a:rPr dirty="0" lang="en-GB" smtClean="0"/>
              <a:t> </a:t>
            </a:r>
            <a:r>
              <a:rPr dirty="0" lang="en-GB"/>
              <a:t>Measure MUAC in a child 6 months or older.</a:t>
            </a:r>
          </a:p>
          <a:p>
            <a:r>
              <a:rPr dirty="0" lang="en-GB" smtClean="0"/>
              <a:t> </a:t>
            </a:r>
            <a:r>
              <a:rPr dirty="0" lang="en-GB"/>
              <a:t>Check for oedema of both feet and any other medical </a:t>
            </a:r>
            <a:r>
              <a:rPr dirty="0" lang="en-GB" smtClean="0"/>
              <a:t>complications </a:t>
            </a:r>
            <a:r>
              <a:rPr dirty="0" lang="en-GB"/>
              <a:t>(refer to </a:t>
            </a:r>
            <a:r>
              <a:rPr dirty="0" lang="en-GB" smtClean="0"/>
              <a:t>chart booklet </a:t>
            </a:r>
            <a:r>
              <a:rPr dirty="0" lang="en-GB"/>
              <a:t>pg. 8)</a:t>
            </a:r>
          </a:p>
          <a:p>
            <a:r>
              <a:rPr dirty="0" lang="en-GB" smtClean="0"/>
              <a:t> </a:t>
            </a:r>
            <a:r>
              <a:rPr dirty="0" lang="en-GB"/>
              <a:t>If no medical </a:t>
            </a:r>
            <a:r>
              <a:rPr dirty="0" lang="en-GB" smtClean="0"/>
              <a:t>complication </a:t>
            </a:r>
            <a:r>
              <a:rPr dirty="0" lang="en-GB"/>
              <a:t>is present in acute </a:t>
            </a:r>
            <a:r>
              <a:rPr dirty="0" lang="en-GB" smtClean="0"/>
              <a:t>malnutrition </a:t>
            </a:r>
            <a:r>
              <a:rPr dirty="0" lang="en-GB"/>
              <a:t>and </a:t>
            </a:r>
            <a:r>
              <a:rPr dirty="0" lang="en-GB" smtClean="0"/>
              <a:t>anaemia</a:t>
            </a:r>
            <a:r>
              <a:rPr dirty="0" lang="en-GB"/>
              <a:t>, conduct </a:t>
            </a:r>
            <a:r>
              <a:rPr dirty="0" lang="en-GB" smtClean="0"/>
              <a:t>the appetite test (Refer to </a:t>
            </a:r>
            <a:r>
              <a:rPr dirty="0" lang="en-GB"/>
              <a:t>IMCI  chart booklet </a:t>
            </a:r>
            <a:r>
              <a:rPr dirty="0" lang="en-GB" err="1"/>
              <a:t>pg</a:t>
            </a:r>
            <a:r>
              <a:rPr dirty="0" lang="en-GB"/>
              <a:t> </a:t>
            </a:r>
            <a:r>
              <a:rPr dirty="0" lang="en-GB" smtClean="0"/>
              <a:t>8)</a:t>
            </a:r>
            <a:r>
              <a:rPr b="1" dirty="0" lang="en-GB"/>
              <a:t> To perform the test, refer to chart booklet </a:t>
            </a:r>
            <a:r>
              <a:rPr b="1" dirty="0" lang="en-GB" err="1"/>
              <a:t>pg</a:t>
            </a:r>
            <a:r>
              <a:rPr b="1" dirty="0" lang="en-GB"/>
              <a:t> </a:t>
            </a:r>
            <a:r>
              <a:rPr b="1" dirty="0" lang="en-GB" smtClean="0"/>
              <a:t>25</a:t>
            </a:r>
            <a:endParaRPr dirty="0" lang="en-GB"/>
          </a:p>
          <a:p>
            <a:r>
              <a:rPr dirty="0" lang="en-GB" smtClean="0"/>
              <a:t>To </a:t>
            </a:r>
            <a:r>
              <a:rPr dirty="0" lang="en-GB"/>
              <a:t>classify </a:t>
            </a:r>
            <a:r>
              <a:rPr dirty="0" lang="en-GB" smtClean="0"/>
              <a:t>Anaemia</a:t>
            </a:r>
            <a:r>
              <a:rPr dirty="0" lang="en-GB"/>
              <a:t>, refer </a:t>
            </a:r>
            <a:r>
              <a:rPr dirty="0" lang="en-GB" smtClean="0"/>
              <a:t>to IMCI  </a:t>
            </a:r>
            <a:r>
              <a:rPr dirty="0" lang="en-GB"/>
              <a:t>chart booklet </a:t>
            </a:r>
            <a:r>
              <a:rPr dirty="0" lang="en-GB" err="1"/>
              <a:t>pg</a:t>
            </a:r>
            <a:r>
              <a:rPr dirty="0" lang="en-GB"/>
              <a:t> 8</a:t>
            </a:r>
            <a:endParaRPr dirty="0" lang="en-GB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b="1" dirty="0" lang="en-GB" smtClean="0"/>
              <a:t>7. HIV exposure and infection </a:t>
            </a:r>
            <a:endParaRPr b="1" dirty="0" lang="en-GB"/>
          </a:p>
        </p:txBody>
      </p:sp>
      <p:sp>
        <p:nvSpPr>
          <p:cNvPr id="104876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8571" lnSpcReduction="10000"/>
          </a:bodyPr>
          <a:p>
            <a:r>
              <a:rPr b="1" dirty="0" lang="en-GB"/>
              <a:t>CHECK FOR HIV EXPOSURE AND </a:t>
            </a:r>
            <a:r>
              <a:rPr b="1" dirty="0" lang="en-GB" smtClean="0"/>
              <a:t>INFECTION</a:t>
            </a:r>
            <a:endParaRPr dirty="0" lang="en-GB"/>
          </a:p>
          <a:p>
            <a:r>
              <a:rPr dirty="0" lang="en-GB" smtClean="0"/>
              <a:t> </a:t>
            </a:r>
            <a:r>
              <a:rPr dirty="0" lang="en-GB"/>
              <a:t>Children may acquire HIV </a:t>
            </a:r>
            <a:r>
              <a:rPr dirty="0" lang="en-GB" smtClean="0"/>
              <a:t>infection </a:t>
            </a:r>
            <a:r>
              <a:rPr dirty="0" lang="en-GB"/>
              <a:t>from an </a:t>
            </a:r>
            <a:r>
              <a:rPr dirty="0" lang="en-GB" smtClean="0"/>
              <a:t>infected mother </a:t>
            </a:r>
            <a:r>
              <a:rPr dirty="0" lang="en-GB"/>
              <a:t>through </a:t>
            </a:r>
            <a:r>
              <a:rPr dirty="0" lang="en-GB" smtClean="0"/>
              <a:t>vertical </a:t>
            </a:r>
            <a:r>
              <a:rPr dirty="0" lang="en-GB"/>
              <a:t>transmission in </a:t>
            </a:r>
            <a:r>
              <a:rPr dirty="0" lang="en-GB" smtClean="0"/>
              <a:t>utero, during </a:t>
            </a:r>
            <a:r>
              <a:rPr dirty="0" lang="en-GB"/>
              <a:t>delivery or while </a:t>
            </a:r>
            <a:r>
              <a:rPr dirty="0" lang="en-GB" smtClean="0"/>
              <a:t>breastfeeding.</a:t>
            </a:r>
          </a:p>
          <a:p>
            <a:r>
              <a:rPr dirty="0" lang="en-GB" smtClean="0"/>
              <a:t> </a:t>
            </a:r>
            <a:r>
              <a:rPr dirty="0" lang="en-GB"/>
              <a:t>Without any </a:t>
            </a:r>
            <a:r>
              <a:rPr dirty="0" lang="en-GB" smtClean="0"/>
              <a:t>intervention</a:t>
            </a:r>
            <a:r>
              <a:rPr dirty="0" lang="en-GB"/>
              <a:t>, 30 – 40% babies born </a:t>
            </a:r>
            <a:r>
              <a:rPr dirty="0" lang="en-GB" smtClean="0"/>
              <a:t>to infected </a:t>
            </a:r>
            <a:r>
              <a:rPr dirty="0" lang="en-GB"/>
              <a:t>mothers will themselves be infected.</a:t>
            </a:r>
          </a:p>
          <a:p>
            <a:r>
              <a:rPr dirty="0" lang="en-GB" smtClean="0"/>
              <a:t>Most </a:t>
            </a:r>
            <a:r>
              <a:rPr dirty="0" lang="en-GB"/>
              <a:t>children born with HIV die before they </a:t>
            </a:r>
            <a:r>
              <a:rPr dirty="0" lang="en-GB" smtClean="0"/>
              <a:t>reach their fifth </a:t>
            </a:r>
            <a:r>
              <a:rPr dirty="0" lang="en-GB"/>
              <a:t>birthday, with most not surviving </a:t>
            </a:r>
            <a:r>
              <a:rPr dirty="0" lang="en-GB" smtClean="0"/>
              <a:t>beyond two </a:t>
            </a:r>
            <a:r>
              <a:rPr dirty="0" lang="en-GB"/>
              <a:t>years</a:t>
            </a:r>
          </a:p>
          <a:p>
            <a:r>
              <a:rPr dirty="0" lang="en-GB" smtClean="0"/>
              <a:t>Good </a:t>
            </a:r>
            <a:r>
              <a:rPr dirty="0" lang="en-GB"/>
              <a:t>treatment can make a big difference </a:t>
            </a:r>
            <a:r>
              <a:rPr dirty="0" lang="en-GB" smtClean="0"/>
              <a:t>to children </a:t>
            </a:r>
            <a:r>
              <a:rPr dirty="0" lang="en-GB"/>
              <a:t>with HIV and their families.</a:t>
            </a:r>
          </a:p>
          <a:p>
            <a:r>
              <a:rPr dirty="0" lang="en-GB" smtClean="0"/>
              <a:t>The </a:t>
            </a:r>
            <a:r>
              <a:rPr dirty="0" lang="en-GB"/>
              <a:t>child’s status may also be the first indicator </a:t>
            </a:r>
            <a:r>
              <a:rPr dirty="0" lang="en-GB" smtClean="0"/>
              <a:t>that their </a:t>
            </a:r>
            <a:r>
              <a:rPr dirty="0" lang="en-GB"/>
              <a:t>parents are infected too</a:t>
            </a:r>
          </a:p>
          <a:p>
            <a:r>
              <a:rPr b="1" dirty="0" lang="en-GB">
                <a:solidFill>
                  <a:srgbClr val="FF0000"/>
                </a:solidFill>
              </a:rPr>
              <a:t>To asses and classify for HIV </a:t>
            </a:r>
            <a:r>
              <a:rPr b="1" dirty="0" lang="en-GB" smtClean="0">
                <a:solidFill>
                  <a:srgbClr val="FF0000"/>
                </a:solidFill>
              </a:rPr>
              <a:t>infection </a:t>
            </a:r>
            <a:r>
              <a:rPr b="1" dirty="0" lang="en-GB">
                <a:solidFill>
                  <a:srgbClr val="FF0000"/>
                </a:solidFill>
              </a:rPr>
              <a:t>and </a:t>
            </a:r>
            <a:r>
              <a:rPr b="1" dirty="0" lang="en-GB" smtClean="0">
                <a:solidFill>
                  <a:srgbClr val="FF0000"/>
                </a:solidFill>
              </a:rPr>
              <a:t>exposure, refer </a:t>
            </a:r>
            <a:r>
              <a:rPr b="1" dirty="0" lang="en-GB">
                <a:solidFill>
                  <a:srgbClr val="FF0000"/>
                </a:solidFill>
              </a:rPr>
              <a:t>to chart booklet pg. 9</a:t>
            </a:r>
            <a:endParaRPr dirty="0" lang="en-GB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b="1" dirty="0" sz="3200" lang="en-GB" smtClean="0"/>
              <a:t>8. Assessment of child developmental milestones</a:t>
            </a:r>
            <a:endParaRPr b="1" dirty="0" sz="3200" lang="en-GB"/>
          </a:p>
        </p:txBody>
      </p:sp>
      <p:sp>
        <p:nvSpPr>
          <p:cNvPr id="10487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2143" lnSpcReduction="20000"/>
          </a:bodyPr>
          <a:p>
            <a:r>
              <a:rPr dirty="0" lang="en-GB"/>
              <a:t>WHAT IS CARE FOR CHILD DEVELOPMENT ?</a:t>
            </a:r>
          </a:p>
          <a:p>
            <a:r>
              <a:rPr dirty="0" lang="en-GB" smtClean="0"/>
              <a:t>Care </a:t>
            </a:r>
            <a:r>
              <a:rPr dirty="0" lang="en-GB"/>
              <a:t>for child development include play </a:t>
            </a:r>
            <a:r>
              <a:rPr dirty="0" lang="en-GB" smtClean="0"/>
              <a:t>and stimulation interventions </a:t>
            </a:r>
            <a:r>
              <a:rPr dirty="0" lang="en-GB"/>
              <a:t>in early life to </a:t>
            </a:r>
            <a:r>
              <a:rPr dirty="0" lang="en-GB" smtClean="0"/>
              <a:t>promote the following skills:- physical</a:t>
            </a:r>
            <a:r>
              <a:rPr dirty="0" lang="en-GB"/>
              <a:t>, social, </a:t>
            </a:r>
            <a:r>
              <a:rPr dirty="0" lang="en-GB" smtClean="0"/>
              <a:t>emotional </a:t>
            </a:r>
            <a:r>
              <a:rPr dirty="0" lang="en-GB"/>
              <a:t>, language </a:t>
            </a:r>
            <a:r>
              <a:rPr dirty="0" lang="en-GB" smtClean="0"/>
              <a:t>and cognitive development skills</a:t>
            </a:r>
            <a:endParaRPr dirty="0" lang="en-GB"/>
          </a:p>
          <a:p>
            <a:r>
              <a:rPr dirty="0" lang="en-GB" smtClean="0"/>
              <a:t>This </a:t>
            </a:r>
            <a:r>
              <a:rPr dirty="0" lang="en-GB"/>
              <a:t>is done through responsive </a:t>
            </a:r>
            <a:r>
              <a:rPr dirty="0" lang="en-GB" smtClean="0"/>
              <a:t>interactions</a:t>
            </a:r>
            <a:r>
              <a:rPr dirty="0" lang="en-GB"/>
              <a:t> </a:t>
            </a:r>
            <a:r>
              <a:rPr dirty="0" lang="en-GB" smtClean="0"/>
              <a:t>between </a:t>
            </a:r>
            <a:r>
              <a:rPr dirty="0" lang="en-GB"/>
              <a:t>caregiver and the child by </a:t>
            </a:r>
            <a:r>
              <a:rPr dirty="0" lang="en-GB" smtClean="0"/>
              <a:t>talking, playing </a:t>
            </a:r>
            <a:r>
              <a:rPr dirty="0" lang="en-GB"/>
              <a:t>and providing a </a:t>
            </a:r>
            <a:r>
              <a:rPr dirty="0" lang="en-GB" smtClean="0"/>
              <a:t>stimulating </a:t>
            </a:r>
            <a:r>
              <a:rPr dirty="0" lang="en-GB"/>
              <a:t>environment</a:t>
            </a:r>
          </a:p>
          <a:p>
            <a:r>
              <a:rPr dirty="0" lang="en-GB" smtClean="0"/>
              <a:t>Care </a:t>
            </a:r>
            <a:r>
              <a:rPr dirty="0" lang="en-GB"/>
              <a:t>for child development is a </a:t>
            </a:r>
            <a:r>
              <a:rPr dirty="0" lang="en-GB" smtClean="0"/>
              <a:t>more comprehensive </a:t>
            </a:r>
            <a:r>
              <a:rPr dirty="0" lang="en-GB"/>
              <a:t>approach to early life </a:t>
            </a:r>
            <a:r>
              <a:rPr dirty="0" lang="en-GB" smtClean="0"/>
              <a:t>going beyond existing </a:t>
            </a:r>
            <a:r>
              <a:rPr dirty="0" lang="en-GB"/>
              <a:t>child survival </a:t>
            </a:r>
            <a:r>
              <a:rPr dirty="0" lang="en-GB" smtClean="0"/>
              <a:t>interventions to also </a:t>
            </a:r>
            <a:r>
              <a:rPr dirty="0" lang="en-GB"/>
              <a:t>promote thriving</a:t>
            </a:r>
            <a:r>
              <a:rPr dirty="0" lang="en-GB" smtClean="0"/>
              <a:t>.</a:t>
            </a:r>
            <a:r>
              <a:rPr b="1" dirty="0" lang="en-GB"/>
              <a:t> </a:t>
            </a:r>
            <a:endParaRPr b="1" dirty="0" lang="en-GB" smtClean="0"/>
          </a:p>
          <a:p>
            <a:r>
              <a:rPr b="1" dirty="0" lang="en-GB" smtClean="0">
                <a:solidFill>
                  <a:srgbClr val="FF0000"/>
                </a:solidFill>
              </a:rPr>
              <a:t>REFER </a:t>
            </a:r>
            <a:r>
              <a:rPr b="1" dirty="0" lang="en-GB">
                <a:solidFill>
                  <a:srgbClr val="FF0000"/>
                </a:solidFill>
              </a:rPr>
              <a:t>to PAGE 10 for ASESS, CLASSIFY AND IDENTIFY TREATMENT ON</a:t>
            </a:r>
          </a:p>
          <a:p>
            <a:r>
              <a:rPr b="1" dirty="0" lang="en-GB">
                <a:solidFill>
                  <a:srgbClr val="FF0000"/>
                </a:solidFill>
              </a:rPr>
              <a:t>CHARTBOOKLET</a:t>
            </a:r>
          </a:p>
          <a:p>
            <a:r>
              <a:rPr b="1" dirty="0" lang="en-GB">
                <a:solidFill>
                  <a:srgbClr val="FF0000"/>
                </a:solidFill>
              </a:rPr>
              <a:t>* Refer to COUNSEL THE CAREGIVER (</a:t>
            </a:r>
            <a:r>
              <a:rPr b="1" dirty="0" lang="en-GB" smtClean="0">
                <a:solidFill>
                  <a:srgbClr val="FF0000"/>
                </a:solidFill>
              </a:rPr>
              <a:t>Recommendation </a:t>
            </a:r>
            <a:r>
              <a:rPr b="1" dirty="0" lang="en-GB">
                <a:solidFill>
                  <a:srgbClr val="FF0000"/>
                </a:solidFill>
              </a:rPr>
              <a:t>for Care for </a:t>
            </a:r>
            <a:r>
              <a:rPr b="1" dirty="0" lang="en-GB" smtClean="0">
                <a:solidFill>
                  <a:srgbClr val="FF0000"/>
                </a:solidFill>
              </a:rPr>
              <a:t>child’s Development</a:t>
            </a:r>
            <a:r>
              <a:rPr b="1" dirty="0" lang="en-GB">
                <a:solidFill>
                  <a:srgbClr val="FF0000"/>
                </a:solidFill>
              </a:rPr>
              <a:t>) on Page 28</a:t>
            </a:r>
            <a:endParaRPr dirty="0" lang="en-GB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0344"/>
          </a:xfrm>
        </p:spPr>
        <p:txBody>
          <a:bodyPr>
            <a:normAutofit fontScale="90000"/>
          </a:bodyPr>
          <a:p>
            <a:r>
              <a:rPr dirty="0" lang="en-GB" smtClean="0"/>
              <a:t/>
            </a:r>
            <a:br>
              <a:rPr dirty="0" lang="en-GB" smtClean="0"/>
            </a:br>
            <a:r>
              <a:rPr b="1" dirty="0" lang="en-GB" smtClean="0">
                <a:solidFill>
                  <a:srgbClr val="7030A0"/>
                </a:solidFill>
              </a:rPr>
              <a:t>CHILD’S </a:t>
            </a:r>
            <a:r>
              <a:rPr b="1" dirty="0" lang="en-GB">
                <a:solidFill>
                  <a:srgbClr val="7030A0"/>
                </a:solidFill>
              </a:rPr>
              <a:t>SKILL DOMAINS</a:t>
            </a:r>
            <a:r>
              <a:rPr dirty="0" lang="en-GB"/>
              <a:t/>
            </a:r>
            <a:br>
              <a:rPr dirty="0" lang="en-GB"/>
            </a:br>
            <a:endParaRPr dirty="0" lang="en-GB"/>
          </a:p>
        </p:txBody>
      </p:sp>
      <p:sp>
        <p:nvSpPr>
          <p:cNvPr id="1048773" name="Content Placeholder 2"/>
          <p:cNvSpPr>
            <a:spLocks noGrp="1"/>
          </p:cNvSpPr>
          <p:nvPr>
            <p:ph idx="1"/>
          </p:nvPr>
        </p:nvSpPr>
        <p:spPr>
          <a:xfrm>
            <a:off x="838200" y="1105470"/>
            <a:ext cx="10515600" cy="5752530"/>
          </a:xfrm>
        </p:spPr>
        <p:txBody>
          <a:bodyPr>
            <a:normAutofit fontScale="78571" lnSpcReduction="20000"/>
          </a:bodyPr>
          <a:p>
            <a:pPr indent="0" marL="0">
              <a:buNone/>
            </a:pPr>
            <a:r>
              <a:rPr b="1" dirty="0" lang="en-GB" smtClean="0"/>
              <a:t>1</a:t>
            </a:r>
            <a:r>
              <a:rPr b="1" dirty="0" lang="en-GB"/>
              <a:t>. Physical/Motor skills—</a:t>
            </a:r>
            <a:r>
              <a:rPr dirty="0" lang="en-GB"/>
              <a:t>: This involves coordinated </a:t>
            </a:r>
            <a:r>
              <a:rPr dirty="0" lang="en-GB" smtClean="0"/>
              <a:t>movements, Reaching </a:t>
            </a:r>
            <a:r>
              <a:rPr dirty="0" lang="en-GB"/>
              <a:t>and </a:t>
            </a:r>
            <a:r>
              <a:rPr dirty="0" lang="en-GB" smtClean="0"/>
              <a:t>grabbing, Follows </a:t>
            </a:r>
            <a:r>
              <a:rPr dirty="0" lang="en-GB"/>
              <a:t>objects with </a:t>
            </a:r>
            <a:r>
              <a:rPr dirty="0" lang="en-GB" smtClean="0"/>
              <a:t>eyes, Turns </a:t>
            </a:r>
            <a:r>
              <a:rPr dirty="0" lang="en-GB"/>
              <a:t>head towards </a:t>
            </a:r>
            <a:r>
              <a:rPr dirty="0" lang="en-GB" smtClean="0"/>
              <a:t>sound  Sitting</a:t>
            </a:r>
            <a:r>
              <a:rPr dirty="0" lang="en-GB"/>
              <a:t>, crawling, standing</a:t>
            </a:r>
          </a:p>
          <a:p>
            <a:pPr indent="0" marL="0">
              <a:buNone/>
            </a:pPr>
            <a:r>
              <a:rPr b="1" dirty="0" lang="en-GB"/>
              <a:t>2. </a:t>
            </a:r>
            <a:r>
              <a:rPr b="1" dirty="0" lang="en-GB" smtClean="0"/>
              <a:t>Cognitive </a:t>
            </a:r>
            <a:r>
              <a:rPr b="1" dirty="0" lang="en-GB"/>
              <a:t>skill</a:t>
            </a:r>
            <a:r>
              <a:rPr dirty="0" lang="en-GB"/>
              <a:t>s—This involves changes in child’s thought, intelligence, and language</a:t>
            </a:r>
          </a:p>
          <a:p>
            <a:r>
              <a:rPr dirty="0" lang="en-GB" smtClean="0"/>
              <a:t> </a:t>
            </a:r>
            <a:r>
              <a:rPr dirty="0" lang="en-GB"/>
              <a:t>Seeing, hearing, moving, touching;</a:t>
            </a:r>
          </a:p>
          <a:p>
            <a:r>
              <a:rPr dirty="0" lang="en-GB" smtClean="0"/>
              <a:t> </a:t>
            </a:r>
            <a:r>
              <a:rPr dirty="0" lang="en-GB"/>
              <a:t>R</a:t>
            </a:r>
            <a:r>
              <a:rPr dirty="0" lang="en-GB" smtClean="0"/>
              <a:t>ecognize </a:t>
            </a:r>
            <a:r>
              <a:rPr dirty="0" lang="en-GB"/>
              <a:t>people, things, and sounds</a:t>
            </a:r>
          </a:p>
          <a:p>
            <a:r>
              <a:rPr dirty="0" lang="en-GB"/>
              <a:t>C</a:t>
            </a:r>
            <a:r>
              <a:rPr dirty="0" lang="en-GB" smtClean="0"/>
              <a:t>ompare </a:t>
            </a:r>
            <a:r>
              <a:rPr dirty="0" lang="en-GB"/>
              <a:t>sizes and shapes.</a:t>
            </a:r>
          </a:p>
          <a:p>
            <a:pPr indent="0" marL="0">
              <a:buNone/>
            </a:pPr>
            <a:r>
              <a:rPr b="1" dirty="0" lang="en-GB"/>
              <a:t>3. Social skills</a:t>
            </a:r>
            <a:r>
              <a:rPr dirty="0" lang="en-GB"/>
              <a:t>—This involves changes</a:t>
            </a:r>
          </a:p>
          <a:p>
            <a:r>
              <a:rPr dirty="0" lang="en-GB" smtClean="0"/>
              <a:t>In </a:t>
            </a:r>
            <a:r>
              <a:rPr dirty="0" lang="en-GB"/>
              <a:t>the child’s </a:t>
            </a:r>
            <a:r>
              <a:rPr dirty="0" lang="en-GB" smtClean="0"/>
              <a:t>relationships </a:t>
            </a:r>
            <a:r>
              <a:rPr dirty="0" lang="en-GB"/>
              <a:t>with other people</a:t>
            </a:r>
          </a:p>
          <a:p>
            <a:r>
              <a:rPr dirty="0" lang="en-GB" smtClean="0"/>
              <a:t>How </a:t>
            </a:r>
            <a:r>
              <a:rPr dirty="0" lang="en-GB"/>
              <a:t>he/she communicates interests and needs</a:t>
            </a:r>
          </a:p>
          <a:p>
            <a:r>
              <a:rPr dirty="0" lang="en-GB" smtClean="0"/>
              <a:t>Expresses </a:t>
            </a:r>
            <a:r>
              <a:rPr dirty="0" lang="en-GB"/>
              <a:t>self through verbal and non-verbal skills</a:t>
            </a:r>
          </a:p>
          <a:p>
            <a:pPr indent="0" marL="0">
              <a:buNone/>
            </a:pPr>
            <a:r>
              <a:rPr b="1" dirty="0" lang="en-GB"/>
              <a:t>4. </a:t>
            </a:r>
            <a:r>
              <a:rPr b="1" dirty="0" lang="en-GB" smtClean="0"/>
              <a:t>Emotional </a:t>
            </a:r>
            <a:r>
              <a:rPr b="1" dirty="0" lang="en-GB"/>
              <a:t>skills</a:t>
            </a:r>
            <a:r>
              <a:rPr dirty="0" lang="en-GB"/>
              <a:t>—It involves</a:t>
            </a:r>
          </a:p>
          <a:p>
            <a:r>
              <a:rPr dirty="0" lang="en-GB" smtClean="0"/>
              <a:t>Having </a:t>
            </a:r>
            <a:r>
              <a:rPr dirty="0" lang="en-GB"/>
              <a:t>appropriate </a:t>
            </a:r>
            <a:r>
              <a:rPr dirty="0" lang="en-GB" smtClean="0"/>
              <a:t>emotional reactions </a:t>
            </a:r>
            <a:r>
              <a:rPr dirty="0" lang="en-GB"/>
              <a:t>to own efforts and other people</a:t>
            </a:r>
          </a:p>
          <a:p>
            <a:r>
              <a:rPr dirty="0" lang="en-GB" smtClean="0"/>
              <a:t>Being </a:t>
            </a:r>
            <a:r>
              <a:rPr dirty="0" lang="en-GB"/>
              <a:t>able to receive and express appropriate </a:t>
            </a:r>
            <a:r>
              <a:rPr dirty="0" lang="en-GB" smtClean="0"/>
              <a:t>emotions </a:t>
            </a:r>
            <a:r>
              <a:rPr dirty="0" lang="en-GB"/>
              <a:t>and </a:t>
            </a:r>
            <a:r>
              <a:rPr dirty="0" lang="en-GB" smtClean="0"/>
              <a:t>affection</a:t>
            </a:r>
            <a:endParaRPr dirty="0" lang="en-GB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dirty="0" lang="en-GB" smtClean="0"/>
              <a:t> </a:t>
            </a:r>
            <a:r>
              <a:rPr dirty="0" i="1" lang="en-GB" smtClean="0">
                <a:solidFill>
                  <a:srgbClr val="7030A0"/>
                </a:solidFill>
                <a:latin typeface="Arial Black" panose="020B0A04020102020204" pitchFamily="34" charset="0"/>
              </a:rPr>
              <a:t>WELL DONE!</a:t>
            </a:r>
            <a:endParaRPr dirty="0" i="1" lang="en-GB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1048775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algn="ctr" indent="0" marL="0">
              <a:buNone/>
            </a:pPr>
            <a:endParaRPr dirty="0" lang="en-GB" smtClean="0"/>
          </a:p>
          <a:p>
            <a:pPr algn="ctr" indent="0" marL="0">
              <a:buNone/>
            </a:pPr>
            <a:r>
              <a:rPr b="1" dirty="0" sz="4400" i="1" lang="en-GB" smtClean="0">
                <a:solidFill>
                  <a:srgbClr val="7030A0"/>
                </a:solidFill>
              </a:rPr>
              <a:t>AND </a:t>
            </a:r>
            <a:endParaRPr b="1" dirty="0" sz="4400" i="1" lang="en-GB">
              <a:solidFill>
                <a:srgbClr val="7030A0"/>
              </a:solidFill>
            </a:endParaRPr>
          </a:p>
          <a:p>
            <a:pPr algn="ctr" indent="0" marL="0">
              <a:buNone/>
            </a:pPr>
            <a:endParaRPr dirty="0" lang="en-GB" smtClean="0"/>
          </a:p>
          <a:p>
            <a:pPr algn="ctr" indent="0" marL="0">
              <a:buNone/>
            </a:pPr>
            <a:endParaRPr dirty="0" lang="en-GB"/>
          </a:p>
          <a:p>
            <a:pPr algn="ctr" indent="0" marL="0">
              <a:buNone/>
            </a:pPr>
            <a:r>
              <a:rPr dirty="0" sz="4800" i="1" lang="en-GB" smtClean="0">
                <a:solidFill>
                  <a:srgbClr val="7030A0"/>
                </a:solidFill>
                <a:latin typeface="Arial Black" panose="020B0A04020102020204" pitchFamily="34" charset="0"/>
              </a:rPr>
              <a:t>THANK YOU !</a:t>
            </a:r>
            <a:endParaRPr dirty="0" sz="4800" i="1" lang="en-GB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Company>HP</Company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PAEDIATRIC EMERGENCIES</dc:title>
  <dc:creator>Cyrus</dc:creator>
  <cp:lastModifiedBy>Cyrus</cp:lastModifiedBy>
  <dcterms:created xsi:type="dcterms:W3CDTF">2020-05-18T20:02:23Z</dcterms:created>
  <dcterms:modified xsi:type="dcterms:W3CDTF">2022-01-08T05:46:31Z</dcterms:modified>
</cp:coreProperties>
</file>