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67" r:id="rId11"/>
    <p:sldId id="268" r:id="rId12"/>
    <p:sldId id="269" r:id="rId13"/>
    <p:sldId id="270" r:id="rId14"/>
    <p:sldId id="259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5" r:id="rId36"/>
    <p:sldId id="296" r:id="rId37"/>
    <p:sldId id="292" r:id="rId38"/>
    <p:sldId id="293" r:id="rId39"/>
    <p:sldId id="294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1" r:id="rId52"/>
    <p:sldId id="309" r:id="rId53"/>
    <p:sldId id="310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3" r:id="rId65"/>
    <p:sldId id="324" r:id="rId66"/>
    <p:sldId id="325" r:id="rId67"/>
    <p:sldId id="326" r:id="rId68"/>
    <p:sldId id="327" r:id="rId69"/>
    <p:sldId id="329" r:id="rId70"/>
    <p:sldId id="333" r:id="rId71"/>
    <p:sldId id="337" r:id="rId72"/>
    <p:sldId id="339" r:id="rId73"/>
    <p:sldId id="341" r:id="rId74"/>
    <p:sldId id="343" r:id="rId75"/>
    <p:sldId id="345" r:id="rId76"/>
    <p:sldId id="347" r:id="rId77"/>
    <p:sldId id="349" r:id="rId78"/>
    <p:sldId id="351" r:id="rId79"/>
    <p:sldId id="353" r:id="rId80"/>
    <p:sldId id="355" r:id="rId81"/>
    <p:sldId id="356" r:id="rId82"/>
    <p:sldId id="358" r:id="rId83"/>
    <p:sldId id="360" r:id="rId84"/>
    <p:sldId id="362" r:id="rId85"/>
    <p:sldId id="364" r:id="rId86"/>
    <p:sldId id="366" r:id="rId87"/>
    <p:sldId id="368" r:id="rId88"/>
    <p:sldId id="370" r:id="rId89"/>
    <p:sldId id="372" r:id="rId90"/>
    <p:sldId id="374" r:id="rId91"/>
    <p:sldId id="376" r:id="rId92"/>
    <p:sldId id="378" r:id="rId93"/>
    <p:sldId id="379" r:id="rId94"/>
    <p:sldId id="380" r:id="rId95"/>
    <p:sldId id="381" r:id="rId96"/>
    <p:sldId id="382" r:id="rId97"/>
    <p:sldId id="383" r:id="rId98"/>
    <p:sldId id="384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3" autoAdjust="0"/>
    <p:restoredTop sz="94660"/>
  </p:normalViewPr>
  <p:slideViewPr>
    <p:cSldViewPr snapToGrid="0">
      <p:cViewPr varScale="1">
        <p:scale>
          <a:sx n="55" d="100"/>
          <a:sy n="55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25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5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6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8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73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19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85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38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5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99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C26D-06C7-459A-8370-EA2DE68D4C43}" type="datetimeFigureOut">
              <a:rPr lang="en-GB" smtClean="0"/>
              <a:t>21/08/2020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BFB7-42B6-40ED-B84F-10FCA67D3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48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PAEDIATRIC EMERGENCIES, ETAT+, IMNCI</a:t>
            </a:r>
            <a:endParaRPr lang="en-GB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6"/>
                </a:solidFill>
              </a:rPr>
              <a:t>kizili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9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Diagnostic </a:t>
            </a:r>
            <a:r>
              <a:rPr lang="en-US" b="1" dirty="0"/>
              <a:t>Findings of Seizures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820032"/>
          </a:xfrm>
        </p:spPr>
        <p:txBody>
          <a:bodyPr/>
          <a:lstStyle/>
          <a:p>
            <a:r>
              <a:rPr lang="en-US" b="1" dirty="0"/>
              <a:t>Diagnostic Findings of Seizures </a:t>
            </a:r>
            <a:endParaRPr lang="en-GB" dirty="0"/>
          </a:p>
          <a:p>
            <a:r>
              <a:rPr lang="en-US" dirty="0"/>
              <a:t>EEG results help differentiate epileptic from no epileptic seizures. Each seizure has a characteristic EEG tracing. </a:t>
            </a:r>
            <a:endParaRPr lang="en-GB" dirty="0"/>
          </a:p>
          <a:p>
            <a:r>
              <a:rPr lang="en-US" b="1" u="sng" dirty="0"/>
              <a:t>Nursing Diagnoses of Seizures </a:t>
            </a:r>
            <a:endParaRPr lang="en-GB" b="1" u="sng" dirty="0"/>
          </a:p>
          <a:p>
            <a:pPr lvl="0"/>
            <a:r>
              <a:rPr lang="en-US" dirty="0" smtClean="0"/>
              <a:t>Ineffective </a:t>
            </a:r>
            <a:r>
              <a:rPr lang="en-US" dirty="0"/>
              <a:t>airway clearance </a:t>
            </a:r>
            <a:endParaRPr lang="en-GB" dirty="0"/>
          </a:p>
          <a:p>
            <a:pPr lvl="0"/>
            <a:r>
              <a:rPr lang="en-US" dirty="0"/>
              <a:t>Risk for injury </a:t>
            </a:r>
            <a:endParaRPr lang="en-GB" dirty="0"/>
          </a:p>
          <a:p>
            <a:pPr lvl="0"/>
            <a:r>
              <a:rPr lang="en-US" dirty="0"/>
              <a:t>Disturbed sensory perception (tactile)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42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Interventions </a:t>
            </a:r>
            <a:r>
              <a:rPr lang="en-US" b="1" dirty="0"/>
              <a:t>and Rationales of Seizures 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869458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Monitor </a:t>
            </a:r>
            <a:r>
              <a:rPr lang="en-US" dirty="0"/>
              <a:t>vital signs to determine baseline values and detect any changes. </a:t>
            </a:r>
            <a:endParaRPr lang="en-GB" dirty="0"/>
          </a:p>
          <a:p>
            <a:pPr lvl="0"/>
            <a:r>
              <a:rPr lang="en-US" dirty="0"/>
              <a:t>Monitor neurologic status to detect changes. </a:t>
            </a:r>
            <a:endParaRPr lang="en-GB" dirty="0"/>
          </a:p>
          <a:p>
            <a:pPr lvl="0"/>
            <a:r>
              <a:rPr lang="en-US" dirty="0"/>
              <a:t>Stay with the child during a seizure to prevent injury. </a:t>
            </a:r>
            <a:endParaRPr lang="en-GB" dirty="0"/>
          </a:p>
          <a:p>
            <a:pPr lvl="0"/>
            <a:r>
              <a:rPr lang="en-US" dirty="0"/>
              <a:t>Move the child to a flat surface to prevent falling. </a:t>
            </a:r>
            <a:endParaRPr lang="en-GB" dirty="0"/>
          </a:p>
          <a:p>
            <a:pPr lvl="0"/>
            <a:r>
              <a:rPr lang="en-US" dirty="0"/>
              <a:t>Place the child on their side to allow saliva to drain out to ensure a patent airway. </a:t>
            </a:r>
            <a:endParaRPr lang="en-GB" dirty="0"/>
          </a:p>
          <a:p>
            <a:pPr lvl="0"/>
            <a:r>
              <a:rPr lang="en-US" dirty="0"/>
              <a:t>Do not try to interrupt the seizure to promote safety. </a:t>
            </a:r>
            <a:endParaRPr lang="en-GB" dirty="0"/>
          </a:p>
          <a:p>
            <a:pPr lvl="0"/>
            <a:r>
              <a:rPr lang="en-US" dirty="0"/>
              <a:t>Gently support the head and keep the child’s hands from inflicting self-harm, but do not restrain the child to prevent injury.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02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13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0"/>
            <a:ext cx="10515600" cy="5795319"/>
          </a:xfrm>
        </p:spPr>
        <p:txBody>
          <a:bodyPr/>
          <a:lstStyle/>
          <a:p>
            <a:pPr lvl="0"/>
            <a:r>
              <a:rPr lang="en-US" dirty="0"/>
              <a:t>Reduce external stimuli to avoid worsening seizure activity. </a:t>
            </a:r>
            <a:endParaRPr lang="en-GB" dirty="0"/>
          </a:p>
          <a:p>
            <a:pPr lvl="0"/>
            <a:r>
              <a:rPr lang="en-US" dirty="0"/>
              <a:t>Loosen tight clothing to promote comfort. </a:t>
            </a:r>
            <a:endParaRPr lang="en-GB" dirty="0"/>
          </a:p>
          <a:p>
            <a:pPr lvl="0"/>
            <a:r>
              <a:rPr lang="en-US" dirty="0"/>
              <a:t>Record seizure activity. Description of seizure activity helps to diagnose the type, which will aid in developing a treatment plan. </a:t>
            </a:r>
            <a:endParaRPr lang="en-GB" dirty="0"/>
          </a:p>
          <a:p>
            <a:pPr lvl="0"/>
            <a:r>
              <a:rPr lang="en-US" dirty="0"/>
              <a:t>Pad the crib or bed to prevent injury. </a:t>
            </a:r>
            <a:endParaRPr lang="en-GB" dirty="0"/>
          </a:p>
          <a:p>
            <a:pPr lvl="0"/>
            <a:r>
              <a:rPr lang="en-US" dirty="0"/>
              <a:t>Monitor serum levels of anticonvulsant medications, such as </a:t>
            </a:r>
            <a:r>
              <a:rPr lang="en-US" dirty="0" smtClean="0"/>
              <a:t>diazepam 0.5 mgs per rectal or 0.3 mgs per </a:t>
            </a:r>
            <a:r>
              <a:rPr lang="en-US" dirty="0" err="1" smtClean="0"/>
              <a:t>i.v</a:t>
            </a:r>
            <a:r>
              <a:rPr lang="en-US" dirty="0" smtClean="0"/>
              <a:t>  or </a:t>
            </a:r>
            <a:r>
              <a:rPr lang="en-US" dirty="0" err="1" smtClean="0"/>
              <a:t>phenobarbitone</a:t>
            </a:r>
            <a:r>
              <a:rPr lang="en-US" dirty="0" smtClean="0"/>
              <a:t> </a:t>
            </a:r>
            <a:r>
              <a:rPr lang="en-US" dirty="0"/>
              <a:t>20mg/kg stat; further 5-10mg/kg can be given within 24 hours of the loading dose with maintenance doses of 5mg/kg daily.</a:t>
            </a:r>
            <a:r>
              <a:rPr lang="en-US" dirty="0" smtClean="0"/>
              <a:t>to </a:t>
            </a:r>
            <a:r>
              <a:rPr lang="en-US" dirty="0"/>
              <a:t>prevent toxicity or sub therapeutic levels. </a:t>
            </a:r>
            <a:endParaRPr lang="en-GB" dirty="0"/>
          </a:p>
          <a:p>
            <a:r>
              <a:rPr lang="en-GB" b="1" i="1" dirty="0" smtClean="0"/>
              <a:t>N/B Do </a:t>
            </a:r>
            <a:r>
              <a:rPr lang="en-GB" b="1" i="1" dirty="0"/>
              <a:t>not use tongue blades tongue blades during seizure activity. This may cause trauma to the mouth and result in airway obstruction from an aspirated tooth or laryngospasm.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83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</a:t>
            </a:r>
            <a:r>
              <a:rPr lang="en-US" b="1" dirty="0"/>
              <a:t>teaching topics of seizures include the following: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drugs for Controlling </a:t>
            </a:r>
            <a:r>
              <a:rPr lang="en-US" dirty="0"/>
              <a:t>seizures </a:t>
            </a:r>
            <a:endParaRPr lang="en-GB" dirty="0"/>
          </a:p>
          <a:p>
            <a:pPr lvl="0"/>
            <a:r>
              <a:rPr lang="en-US" dirty="0"/>
              <a:t>Instituting safety measures during seizure activity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73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  <a:latin typeface="Algerian" panose="04020705040A02060702" pitchFamily="82" charset="0"/>
              </a:rPr>
              <a:t>Well done!</a:t>
            </a:r>
            <a:endParaRPr lang="en-GB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Hey look at this assignment on your own.</a:t>
            </a:r>
          </a:p>
          <a:p>
            <a:r>
              <a:rPr lang="en-GB" dirty="0" smtClean="0"/>
              <a:t>1. What about burns in children, degrees of burns, Rule of 7 in children kindly find out! Refer to your medical surgical-I notes.</a:t>
            </a:r>
          </a:p>
          <a:p>
            <a:r>
              <a:rPr lang="en-GB" dirty="0" smtClean="0"/>
              <a:t>2. Foreign bodies in the orifice. Refer to your First aid notes</a:t>
            </a:r>
          </a:p>
          <a:p>
            <a:r>
              <a:rPr lang="en-GB" dirty="0" smtClean="0"/>
              <a:t>3. Shock. Refer to your first aid notes</a:t>
            </a:r>
          </a:p>
          <a:p>
            <a:r>
              <a:rPr lang="en-GB" dirty="0" smtClean="0"/>
              <a:t>4. Chocking. Refer to your first aid notes</a:t>
            </a:r>
          </a:p>
          <a:p>
            <a:r>
              <a:rPr lang="en-GB" dirty="0" smtClean="0"/>
              <a:t>5. Cardio-pulmonary failure. Refer to your basic life support notes</a:t>
            </a:r>
          </a:p>
          <a:p>
            <a:r>
              <a:rPr lang="en-GB" b="1" u="sng" dirty="0" smtClean="0"/>
              <a:t>OTHERS look at :-</a:t>
            </a:r>
          </a:p>
          <a:p>
            <a:r>
              <a:rPr lang="en-GB" dirty="0" smtClean="0"/>
              <a:t>6. Paediatric AIDS </a:t>
            </a:r>
          </a:p>
          <a:p>
            <a:r>
              <a:rPr lang="en-GB" dirty="0" smtClean="0"/>
              <a:t>7. </a:t>
            </a:r>
            <a:r>
              <a:rPr lang="en-GB" dirty="0" err="1" smtClean="0"/>
              <a:t>Burkitts</a:t>
            </a:r>
            <a:r>
              <a:rPr lang="en-GB" dirty="0" smtClean="0"/>
              <a:t> lymphoma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25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981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EMERGENCY TRIAGE ASSESSMENT AND TREATMENT PLUS ADMISSION (ETAT+)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5548183"/>
          </a:xfrm>
        </p:spPr>
        <p:txBody>
          <a:bodyPr/>
          <a:lstStyle/>
          <a:p>
            <a:r>
              <a:rPr lang="en-GB" b="1" u="sng" dirty="0"/>
              <a:t>ETAT+ is an acronym </a:t>
            </a:r>
            <a:r>
              <a:rPr lang="en-GB" dirty="0"/>
              <a:t>for Emergency Triage Assessment and Treatment plus admission care </a:t>
            </a:r>
            <a:r>
              <a:rPr lang="en-GB" dirty="0" smtClean="0"/>
              <a:t>of new-borns </a:t>
            </a:r>
            <a:r>
              <a:rPr lang="en-GB" dirty="0"/>
              <a:t>and children in the first 48 hours</a:t>
            </a:r>
            <a:r>
              <a:rPr lang="en-GB" dirty="0" smtClean="0"/>
              <a:t>. (2 DAYS).</a:t>
            </a:r>
          </a:p>
          <a:p>
            <a:r>
              <a:rPr lang="en-GB" b="1" u="sng" dirty="0" smtClean="0"/>
              <a:t>Triage- </a:t>
            </a:r>
            <a:r>
              <a:rPr lang="en-GB" dirty="0"/>
              <a:t>is the process of rapidly screening sick children soon after their </a:t>
            </a:r>
            <a:r>
              <a:rPr lang="en-GB" dirty="0" smtClean="0"/>
              <a:t>arrival in hospital. 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3 CATEGORIES OF TRIAGE </a:t>
            </a:r>
            <a:endParaRPr lang="en-GB" b="1" u="sng" dirty="0">
              <a:solidFill>
                <a:srgbClr val="FF0000"/>
              </a:solidFill>
            </a:endParaRPr>
          </a:p>
          <a:p>
            <a:r>
              <a:rPr lang="en-GB" b="1" u="sng" dirty="0" smtClean="0"/>
              <a:t>1. Children with </a:t>
            </a:r>
            <a:r>
              <a:rPr lang="en-GB" b="1" u="sng" dirty="0"/>
              <a:t>emergency signs, </a:t>
            </a:r>
            <a:r>
              <a:rPr lang="en-GB" dirty="0"/>
              <a:t>who require immediate emergency treatment;</a:t>
            </a:r>
          </a:p>
          <a:p>
            <a:r>
              <a:rPr lang="en-GB" b="1" dirty="0" smtClean="0"/>
              <a:t>2. Children with </a:t>
            </a:r>
            <a:r>
              <a:rPr lang="en-GB" b="1" dirty="0"/>
              <a:t>priority signs, </a:t>
            </a:r>
            <a:r>
              <a:rPr lang="en-GB" dirty="0"/>
              <a:t>who should be given priority in the queue so </a:t>
            </a:r>
            <a:r>
              <a:rPr lang="en-GB" dirty="0" smtClean="0"/>
              <a:t>that they </a:t>
            </a:r>
            <a:r>
              <a:rPr lang="en-GB" dirty="0"/>
              <a:t>can be assessed and treated without delay; and</a:t>
            </a:r>
          </a:p>
          <a:p>
            <a:r>
              <a:rPr lang="en-GB" b="1" dirty="0" smtClean="0"/>
              <a:t>3. </a:t>
            </a:r>
            <a:r>
              <a:rPr lang="en-GB" b="1" u="sng" dirty="0" smtClean="0"/>
              <a:t>Children with non-urgent </a:t>
            </a:r>
            <a:r>
              <a:rPr lang="en-GB" dirty="0"/>
              <a:t>cases, who have neither emergency nor priority signs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99161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EMERGENCY SIGNS </a:t>
            </a:r>
            <a:r>
              <a:rPr lang="en-GB" dirty="0" smtClean="0"/>
              <a:t>INCLUDE: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995" y="1507525"/>
            <a:ext cx="10515600" cy="5138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■ </a:t>
            </a:r>
            <a:r>
              <a:rPr lang="en-GB" dirty="0"/>
              <a:t>obstructed or absent breathing</a:t>
            </a:r>
          </a:p>
          <a:p>
            <a:pPr marL="0" indent="0">
              <a:buNone/>
            </a:pPr>
            <a:r>
              <a:rPr lang="en-GB" dirty="0"/>
              <a:t>■ severe respiratory distress</a:t>
            </a:r>
          </a:p>
          <a:p>
            <a:pPr marL="0" indent="0">
              <a:buNone/>
            </a:pPr>
            <a:r>
              <a:rPr lang="en-GB" dirty="0"/>
              <a:t>■ central cyanosis</a:t>
            </a:r>
          </a:p>
          <a:p>
            <a:pPr marL="0" indent="0">
              <a:buNone/>
            </a:pPr>
            <a:r>
              <a:rPr lang="en-GB" dirty="0"/>
              <a:t>■ signs of shock (cold hands, capillary </a:t>
            </a:r>
            <a:r>
              <a:rPr lang="en-GB" dirty="0" smtClean="0"/>
              <a:t>refill </a:t>
            </a:r>
            <a:r>
              <a:rPr lang="en-GB" dirty="0"/>
              <a:t>time longer than 3 s, high heart</a:t>
            </a:r>
          </a:p>
          <a:p>
            <a:pPr marL="0" indent="0">
              <a:buNone/>
            </a:pPr>
            <a:r>
              <a:rPr lang="en-GB" dirty="0"/>
              <a:t>rate with weak pulse, and low or unmeasurable blood pressure)</a:t>
            </a:r>
          </a:p>
          <a:p>
            <a:pPr marL="0" indent="0">
              <a:buNone/>
            </a:pPr>
            <a:r>
              <a:rPr lang="en-GB" dirty="0"/>
              <a:t>■ coma (or seriously reduced level of consciousness)</a:t>
            </a:r>
          </a:p>
          <a:p>
            <a:pPr marL="0" indent="0">
              <a:buNone/>
            </a:pPr>
            <a:r>
              <a:rPr lang="en-GB" dirty="0"/>
              <a:t>■ convulsions</a:t>
            </a:r>
          </a:p>
          <a:p>
            <a:pPr marL="0" indent="0">
              <a:buNone/>
            </a:pPr>
            <a:r>
              <a:rPr lang="en-GB" dirty="0"/>
              <a:t>■ signs of severe dehydration in a child with diarrhoea (lethargy, sunken </a:t>
            </a:r>
            <a:r>
              <a:rPr lang="en-GB" dirty="0" smtClean="0"/>
              <a:t>eyes, very </a:t>
            </a:r>
            <a:r>
              <a:rPr lang="en-GB" dirty="0"/>
              <a:t>slow return after pinching the skin or any two of these).</a:t>
            </a:r>
          </a:p>
          <a:p>
            <a:r>
              <a:rPr lang="en-GB" dirty="0"/>
              <a:t>Children with these signs require </a:t>
            </a:r>
            <a:r>
              <a:rPr lang="en-GB" b="1" dirty="0"/>
              <a:t>immediate </a:t>
            </a:r>
            <a:r>
              <a:rPr lang="en-GB" dirty="0"/>
              <a:t>emergency treatment to avert</a:t>
            </a:r>
          </a:p>
          <a:p>
            <a:r>
              <a:rPr lang="en-GB" dirty="0"/>
              <a:t>death.</a:t>
            </a:r>
          </a:p>
        </p:txBody>
      </p:sp>
    </p:spTree>
    <p:extLst>
      <p:ext uri="{BB962C8B-B14F-4D97-AF65-F5344CB8AC3E}">
        <p14:creationId xmlns:p14="http://schemas.microsoft.com/office/powerpoint/2010/main" val="91061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GB" b="1" dirty="0" smtClean="0"/>
              <a:t>PRIORITY SIGNS: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2"/>
            <a:ext cx="10515600" cy="579531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T</a:t>
            </a:r>
            <a:r>
              <a:rPr lang="en-GB" dirty="0"/>
              <a:t>iny infant: any sick child aged &lt; 2 months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T</a:t>
            </a:r>
            <a:r>
              <a:rPr lang="en-GB" dirty="0"/>
              <a:t>emperature: child is very hot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T</a:t>
            </a:r>
            <a:r>
              <a:rPr lang="en-GB" dirty="0"/>
              <a:t>rauma or other urgent surgical condition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P</a:t>
            </a:r>
            <a:r>
              <a:rPr lang="en-GB" dirty="0"/>
              <a:t>allor (severe)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P</a:t>
            </a:r>
            <a:r>
              <a:rPr lang="en-GB" dirty="0"/>
              <a:t>oisoning (history of)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P</a:t>
            </a:r>
            <a:r>
              <a:rPr lang="en-GB" dirty="0"/>
              <a:t>ain (severe)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R</a:t>
            </a:r>
            <a:r>
              <a:rPr lang="en-GB" dirty="0"/>
              <a:t>espiratory distress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R</a:t>
            </a:r>
            <a:r>
              <a:rPr lang="en-GB" dirty="0"/>
              <a:t>estless, continuously irritable or </a:t>
            </a:r>
            <a:r>
              <a:rPr lang="en-GB" dirty="0" smtClean="0"/>
              <a:t>lethargic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21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R</a:t>
            </a:r>
            <a:r>
              <a:rPr lang="en-GB" dirty="0"/>
              <a:t>eferral (urgent)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M</a:t>
            </a:r>
            <a:r>
              <a:rPr lang="en-GB" dirty="0"/>
              <a:t>alnutrition: visible severe wasting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O</a:t>
            </a:r>
            <a:r>
              <a:rPr lang="en-GB" dirty="0"/>
              <a:t>edema of both feet</a:t>
            </a:r>
          </a:p>
          <a:p>
            <a:pPr marL="0" indent="0">
              <a:buNone/>
            </a:pPr>
            <a:r>
              <a:rPr lang="en-GB" dirty="0"/>
              <a:t>■ </a:t>
            </a:r>
            <a:r>
              <a:rPr lang="en-GB" b="1" dirty="0"/>
              <a:t>B</a:t>
            </a:r>
            <a:r>
              <a:rPr lang="en-GB" dirty="0"/>
              <a:t>urns (major)</a:t>
            </a:r>
          </a:p>
          <a:p>
            <a:r>
              <a:rPr lang="en-GB" dirty="0"/>
              <a:t>The above can be remembered from the mnemonic </a:t>
            </a:r>
            <a:r>
              <a:rPr lang="en-GB" b="1" dirty="0"/>
              <a:t>3TPR MOB</a:t>
            </a:r>
            <a:r>
              <a:rPr lang="en-GB" dirty="0"/>
              <a:t>.</a:t>
            </a:r>
          </a:p>
          <a:p>
            <a:r>
              <a:rPr lang="en-GB" dirty="0"/>
              <a:t>These children need prompt assessment (no waiting in the queue) to </a:t>
            </a:r>
            <a:r>
              <a:rPr lang="en-GB" dirty="0" smtClean="0"/>
              <a:t>determine what </a:t>
            </a:r>
            <a:r>
              <a:rPr lang="en-GB" dirty="0"/>
              <a:t>further treatment is needed. Move a child with any priority sign to </a:t>
            </a:r>
            <a:r>
              <a:rPr lang="en-GB" dirty="0" smtClean="0"/>
              <a:t>the front </a:t>
            </a:r>
            <a:r>
              <a:rPr lang="en-GB" dirty="0"/>
              <a:t>of the queue to be assessed next. </a:t>
            </a:r>
          </a:p>
        </p:txBody>
      </p:sp>
    </p:spTree>
    <p:extLst>
      <p:ext uri="{BB962C8B-B14F-4D97-AF65-F5344CB8AC3E}">
        <p14:creationId xmlns:p14="http://schemas.microsoft.com/office/powerpoint/2010/main" val="285217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3. Principles </a:t>
            </a:r>
            <a:r>
              <a:rPr lang="en-GB" b="1" dirty="0"/>
              <a:t>of ETAT+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38" y="1287886"/>
            <a:ext cx="10645462" cy="557011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The </a:t>
            </a:r>
            <a:r>
              <a:rPr lang="en-GB" sz="3200" dirty="0"/>
              <a:t>ETAT+ programme is about more than identifying and treating sick </a:t>
            </a:r>
            <a:r>
              <a:rPr lang="en-GB" sz="3200" dirty="0" smtClean="0"/>
              <a:t>new-borns </a:t>
            </a:r>
            <a:r>
              <a:rPr lang="en-GB" sz="3200" dirty="0"/>
              <a:t>and </a:t>
            </a:r>
            <a:r>
              <a:rPr lang="en-GB" sz="3200" dirty="0" smtClean="0"/>
              <a:t>children.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ETAT+ Requires total collaboration of health workers, care givers and the sick child by recognizing and utilizing available limited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ETAT</a:t>
            </a:r>
            <a:r>
              <a:rPr lang="en-GB" sz="3200" dirty="0"/>
              <a:t>+ programme gives a structure for a rapid and </a:t>
            </a:r>
            <a:r>
              <a:rPr lang="en-GB" sz="3200" dirty="0" smtClean="0"/>
              <a:t>comprehensive approach </a:t>
            </a:r>
            <a:r>
              <a:rPr lang="en-GB" sz="3200" dirty="0"/>
              <a:t>to initial assessment and intervention based on the acronym “</a:t>
            </a:r>
            <a:r>
              <a:rPr lang="en-GB" sz="3200" dirty="0" smtClean="0"/>
              <a:t>ABCD”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219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5" y="0"/>
            <a:ext cx="10606825" cy="95303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1. </a:t>
            </a:r>
            <a:r>
              <a:rPr lang="en-GB" sz="3600" b="1" dirty="0" smtClean="0">
                <a:solidFill>
                  <a:schemeClr val="accent6"/>
                </a:solidFill>
              </a:rPr>
              <a:t>POISONING IN CHILDREN 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862884"/>
            <a:ext cx="10606825" cy="5995115"/>
          </a:xfrm>
        </p:spPr>
        <p:txBody>
          <a:bodyPr/>
          <a:lstStyle/>
          <a:p>
            <a:r>
              <a:rPr lang="en-US" b="1" u="sng" dirty="0" smtClean="0"/>
              <a:t>Definition</a:t>
            </a:r>
          </a:p>
          <a:p>
            <a:r>
              <a:rPr lang="en-US" dirty="0" smtClean="0"/>
              <a:t>A </a:t>
            </a:r>
            <a:r>
              <a:rPr lang="en-US" dirty="0"/>
              <a:t>poison is any substance that harms the body and interferes with the body’s normal functioning.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oisoning </a:t>
            </a:r>
            <a:r>
              <a:rPr lang="en-US" dirty="0"/>
              <a:t>can occur through poison </a:t>
            </a:r>
            <a:r>
              <a:rPr lang="en-US" dirty="0" smtClean="0"/>
              <a:t>ingestion like paraffin, </a:t>
            </a:r>
            <a:r>
              <a:rPr lang="en-US" dirty="0" err="1" smtClean="0"/>
              <a:t>paracetamol</a:t>
            </a:r>
            <a:r>
              <a:rPr lang="en-US" dirty="0" smtClean="0"/>
              <a:t> alcohol, OPP), insecticides;  inhalation of carbon monoxide organophosphate (OPP)poison; </a:t>
            </a:r>
            <a:r>
              <a:rPr lang="en-US" dirty="0"/>
              <a:t>skin exposure, eye contact, or any other mode that causes adverse effects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Ingestion accounts for the majority of poisonings. </a:t>
            </a:r>
            <a:endParaRPr lang="en-US" dirty="0" smtClean="0"/>
          </a:p>
          <a:p>
            <a:r>
              <a:rPr lang="en-US" dirty="0" smtClean="0"/>
              <a:t>N/B Pathophysiology will depend of the type of poison and the site of entry in the body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661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FOUR APPROACHES OF ETAT+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i</a:t>
            </a:r>
            <a:r>
              <a:rPr lang="en-GB" dirty="0"/>
              <a:t>. </a:t>
            </a:r>
            <a:r>
              <a:rPr lang="en-GB" sz="3600" dirty="0"/>
              <a:t>The </a:t>
            </a:r>
            <a:r>
              <a:rPr lang="en-GB" sz="3600" dirty="0" smtClean="0"/>
              <a:t>ABC </a:t>
            </a:r>
            <a:r>
              <a:rPr lang="en-GB" sz="3600" dirty="0"/>
              <a:t>approach to triage.</a:t>
            </a:r>
          </a:p>
          <a:p>
            <a:pPr marL="0" indent="0">
              <a:buNone/>
            </a:pPr>
            <a:r>
              <a:rPr lang="en-GB" sz="3600" dirty="0"/>
              <a:t>ii. The ABC approach to basic life support (BLS) of a collapsed infant or child.</a:t>
            </a:r>
          </a:p>
          <a:p>
            <a:pPr marL="0" indent="0">
              <a:buNone/>
            </a:pPr>
            <a:r>
              <a:rPr lang="en-GB" sz="3600" dirty="0"/>
              <a:t>iii. The ABCD approach to provision of emergency care when there are signs of life in </a:t>
            </a:r>
            <a:r>
              <a:rPr lang="en-GB" sz="3600" dirty="0" smtClean="0"/>
              <a:t>a neonate</a:t>
            </a:r>
            <a:r>
              <a:rPr lang="en-GB" sz="3600" dirty="0"/>
              <a:t>, infant or child.</a:t>
            </a:r>
          </a:p>
          <a:p>
            <a:pPr marL="0" indent="0">
              <a:buNone/>
            </a:pPr>
            <a:r>
              <a:rPr lang="en-GB" sz="3600" dirty="0"/>
              <a:t>iv. The ABC approach for </a:t>
            </a:r>
            <a:r>
              <a:rPr lang="en-GB" sz="3600" dirty="0" smtClean="0"/>
              <a:t>new-born </a:t>
            </a:r>
            <a:r>
              <a:rPr lang="en-GB" sz="3600" dirty="0"/>
              <a:t>resuscitation.</a:t>
            </a:r>
          </a:p>
        </p:txBody>
      </p:sp>
    </p:spTree>
    <p:extLst>
      <p:ext uri="{BB962C8B-B14F-4D97-AF65-F5344CB8AC3E}">
        <p14:creationId xmlns:p14="http://schemas.microsoft.com/office/powerpoint/2010/main" val="27911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0607040" cy="1021081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PROCESS OF TRIAGING OF SICK CHILDREN </a:t>
            </a:r>
            <a:endParaRPr lang="en-GB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760" y="853554"/>
            <a:ext cx="8427720" cy="551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37" y="90152"/>
            <a:ext cx="10400762" cy="4636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914" y="914400"/>
            <a:ext cx="885141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513652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ASSESSMENT AND TREATMENT OF THE INFANT/CHILD WITH SIGNS OF LIFE (NON-COLLAPSED  CHILD)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7240"/>
            <a:ext cx="10652760" cy="6080760"/>
          </a:xfrm>
        </p:spPr>
        <p:txBody>
          <a:bodyPr/>
          <a:lstStyle/>
          <a:p>
            <a:r>
              <a:rPr lang="en-GB" i="1" u="sng" dirty="0" smtClean="0"/>
              <a:t>Welcome to this interesting section!</a:t>
            </a:r>
          </a:p>
          <a:p>
            <a:r>
              <a:rPr lang="en-GB" dirty="0"/>
              <a:t>Before we start using the ABCD approach in these children, however, we need to check:</a:t>
            </a:r>
          </a:p>
          <a:p>
            <a:pPr marL="0" indent="0">
              <a:buNone/>
            </a:pPr>
            <a:r>
              <a:rPr lang="en-GB" dirty="0" err="1"/>
              <a:t>i</a:t>
            </a:r>
            <a:r>
              <a:rPr lang="en-GB" dirty="0"/>
              <a:t>. Are we prepared to provide emergency care – always check where you are </a:t>
            </a:r>
            <a:r>
              <a:rPr lang="en-GB" dirty="0" smtClean="0"/>
              <a:t>working that </a:t>
            </a:r>
            <a:r>
              <a:rPr lang="en-GB" dirty="0"/>
              <a:t>the right equipment and resources are available</a:t>
            </a:r>
          </a:p>
          <a:p>
            <a:pPr marL="0" indent="0">
              <a:buNone/>
            </a:pPr>
            <a:r>
              <a:rPr lang="en-GB" dirty="0"/>
              <a:t>ii. Has the child collapsed or are there clear signs of life – you may need to observe </a:t>
            </a:r>
            <a:r>
              <a:rPr lang="en-GB" dirty="0" smtClean="0"/>
              <a:t>and stimulate </a:t>
            </a:r>
            <a:r>
              <a:rPr lang="en-GB" dirty="0"/>
              <a:t>to check for clear signs of life</a:t>
            </a:r>
          </a:p>
          <a:p>
            <a:pPr marL="0" indent="0">
              <a:buNone/>
            </a:pPr>
            <a:r>
              <a:rPr lang="en-GB" dirty="0"/>
              <a:t>iii. Do you need help?</a:t>
            </a:r>
          </a:p>
          <a:p>
            <a:pPr marL="0" indent="0">
              <a:buNone/>
            </a:pPr>
            <a:r>
              <a:rPr lang="en-GB" dirty="0"/>
              <a:t>iv. Have you considered your safety and that of the child</a:t>
            </a:r>
          </a:p>
        </p:txBody>
      </p:sp>
    </p:spTree>
    <p:extLst>
      <p:ext uri="{BB962C8B-B14F-4D97-AF65-F5344CB8AC3E}">
        <p14:creationId xmlns:p14="http://schemas.microsoft.com/office/powerpoint/2010/main" val="40279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64071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Signs that point to Airway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5840"/>
            <a:ext cx="10668000" cy="585216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FIRST LETTER A- AIRWAY (We have two signs to look for airway problem)</a:t>
            </a:r>
          </a:p>
          <a:p>
            <a:r>
              <a:rPr lang="en-GB" b="1" dirty="0" smtClean="0"/>
              <a:t>1. Noisy </a:t>
            </a:r>
            <a:r>
              <a:rPr lang="en-GB" b="1" dirty="0"/>
              <a:t>breathing. </a:t>
            </a:r>
            <a:r>
              <a:rPr lang="en-GB" dirty="0"/>
              <a:t>Assessment of the airway should therefore involve listening </a:t>
            </a:r>
            <a:r>
              <a:rPr lang="en-GB" dirty="0" smtClean="0"/>
              <a:t>to sounds </a:t>
            </a:r>
            <a:r>
              <a:rPr lang="en-GB" dirty="0"/>
              <a:t>such as stridor and/or bubbling/crackling (gargling) sounds (sounds of </a:t>
            </a:r>
            <a:r>
              <a:rPr lang="en-GB" dirty="0" smtClean="0"/>
              <a:t>excessive secretions </a:t>
            </a:r>
            <a:r>
              <a:rPr lang="en-GB" dirty="0"/>
              <a:t>at the back of the throat). Remember this should not take more than 10 seconds.</a:t>
            </a:r>
          </a:p>
          <a:p>
            <a:r>
              <a:rPr lang="en-GB" dirty="0"/>
              <a:t>In the child who is alert and sitting with the carer then to check the airway simply stand </a:t>
            </a:r>
            <a:r>
              <a:rPr lang="en-GB" dirty="0" smtClean="0"/>
              <a:t>with your </a:t>
            </a:r>
            <a:r>
              <a:rPr lang="en-GB" dirty="0"/>
              <a:t>head close to the child's and listen carefully – do not try to force the mouth open to </a:t>
            </a:r>
            <a:r>
              <a:rPr lang="en-GB" dirty="0" smtClean="0"/>
              <a:t>look inside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there is severe stridor or sounds of obstruction you may need to call for expert help</a:t>
            </a:r>
          </a:p>
        </p:txBody>
      </p:sp>
    </p:spTree>
    <p:extLst>
      <p:ext uri="{BB962C8B-B14F-4D97-AF65-F5344CB8AC3E}">
        <p14:creationId xmlns:p14="http://schemas.microsoft.com/office/powerpoint/2010/main" val="509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CONT.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791200"/>
          </a:xfrm>
        </p:spPr>
        <p:txBody>
          <a:bodyPr>
            <a:normAutofit/>
          </a:bodyPr>
          <a:lstStyle/>
          <a:p>
            <a:r>
              <a:rPr lang="en-GB" b="1" dirty="0" smtClean="0"/>
              <a:t>2. unresponsive  Child or </a:t>
            </a:r>
            <a:r>
              <a:rPr lang="en-GB" b="1" dirty="0"/>
              <a:t>has reduced level of consciousness </a:t>
            </a:r>
            <a:r>
              <a:rPr lang="en-GB" dirty="0"/>
              <a:t>should be placed on </a:t>
            </a:r>
            <a:r>
              <a:rPr lang="en-GB" dirty="0" smtClean="0"/>
              <a:t>a resuscitation </a:t>
            </a:r>
            <a:r>
              <a:rPr lang="en-GB" dirty="0"/>
              <a:t>table/couch for further assessment and treatment.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mouth should be </a:t>
            </a:r>
            <a:r>
              <a:rPr lang="en-GB" dirty="0" smtClean="0"/>
              <a:t>opened gently </a:t>
            </a:r>
            <a:r>
              <a:rPr lang="en-GB" dirty="0"/>
              <a:t>and examined for the presence of secretions or foreign body. </a:t>
            </a:r>
            <a:endParaRPr lang="en-GB" dirty="0" smtClean="0"/>
          </a:p>
          <a:p>
            <a:r>
              <a:rPr lang="en-GB" dirty="0" smtClean="0"/>
              <a:t>Presence </a:t>
            </a:r>
            <a:r>
              <a:rPr lang="en-GB" dirty="0"/>
              <a:t>of these </a:t>
            </a:r>
            <a:r>
              <a:rPr lang="en-GB" dirty="0" smtClean="0"/>
              <a:t>signs requires </a:t>
            </a:r>
            <a:r>
              <a:rPr lang="en-GB" dirty="0"/>
              <a:t>urgent intervention to clear the </a:t>
            </a:r>
            <a:r>
              <a:rPr lang="en-GB" dirty="0" smtClean="0"/>
              <a:t>airway.</a:t>
            </a:r>
          </a:p>
          <a:p>
            <a:r>
              <a:rPr lang="en-GB" dirty="0" smtClean="0"/>
              <a:t>The </a:t>
            </a:r>
            <a:r>
              <a:rPr lang="en-GB" dirty="0"/>
              <a:t>airway may also need to be </a:t>
            </a:r>
            <a:r>
              <a:rPr lang="en-GB" dirty="0" smtClean="0"/>
              <a:t>positioned either </a:t>
            </a:r>
            <a:r>
              <a:rPr lang="en-GB" dirty="0"/>
              <a:t>in a neutral (infants below one year) or sniffing (children above one year) position </a:t>
            </a:r>
            <a:r>
              <a:rPr lang="en-GB" dirty="0" smtClean="0"/>
              <a:t>to make sure it </a:t>
            </a:r>
            <a:r>
              <a:rPr lang="en-GB" dirty="0"/>
              <a:t>remains clear.</a:t>
            </a:r>
          </a:p>
          <a:p>
            <a:r>
              <a:rPr lang="en-GB" dirty="0"/>
              <a:t>Additionally, the maintenance of the airway may involve the use of the </a:t>
            </a:r>
            <a:r>
              <a:rPr lang="en-GB" dirty="0" err="1"/>
              <a:t>oropharyngeal</a:t>
            </a:r>
            <a:r>
              <a:rPr lang="en-GB" dirty="0"/>
              <a:t> (</a:t>
            </a:r>
            <a:r>
              <a:rPr lang="en-GB" dirty="0" err="1" smtClean="0"/>
              <a:t>Guedel</a:t>
            </a:r>
            <a:r>
              <a:rPr lang="en-GB" dirty="0" smtClean="0"/>
              <a:t>) Airways </a:t>
            </a:r>
            <a:r>
              <a:rPr lang="en-GB" dirty="0"/>
              <a:t>that prevent the tongue from falling back and obstructing the airway in </a:t>
            </a:r>
            <a:r>
              <a:rPr lang="en-GB" dirty="0" smtClean="0"/>
              <a:t>the unconscious </a:t>
            </a:r>
            <a:r>
              <a:rPr lang="en-GB" dirty="0"/>
              <a:t>child.</a:t>
            </a:r>
          </a:p>
        </p:txBody>
      </p:sp>
    </p:spTree>
    <p:extLst>
      <p:ext uri="{BB962C8B-B14F-4D97-AF65-F5344CB8AC3E}">
        <p14:creationId xmlns:p14="http://schemas.microsoft.com/office/powerpoint/2010/main" val="41055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2. Signs that point to Inadequate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3960"/>
            <a:ext cx="10515600" cy="5654040"/>
          </a:xfrm>
        </p:spPr>
        <p:txBody>
          <a:bodyPr>
            <a:normAutofit fontScale="92500" lnSpcReduction="20000"/>
          </a:bodyPr>
          <a:lstStyle/>
          <a:p>
            <a:r>
              <a:rPr lang="en-GB" b="1" u="sng" dirty="0" smtClean="0"/>
              <a:t>These include:- </a:t>
            </a:r>
          </a:p>
          <a:p>
            <a:r>
              <a:rPr lang="en-GB" dirty="0" smtClean="0"/>
              <a:t>Central Cyanosis and  </a:t>
            </a:r>
            <a:r>
              <a:rPr lang="en-GB" dirty="0"/>
              <a:t>Respiratory rate:</a:t>
            </a:r>
          </a:p>
          <a:p>
            <a:r>
              <a:rPr lang="en-GB" dirty="0"/>
              <a:t>– Very Fast or Very Slow Respiratory rates for age</a:t>
            </a:r>
          </a:p>
          <a:p>
            <a:r>
              <a:rPr lang="en-GB" dirty="0" smtClean="0"/>
              <a:t> </a:t>
            </a:r>
            <a:r>
              <a:rPr lang="en-GB" b="1" u="sng" dirty="0"/>
              <a:t>Increased respiratory Effort</a:t>
            </a:r>
          </a:p>
          <a:p>
            <a:r>
              <a:rPr lang="en-GB" dirty="0"/>
              <a:t>– Grunting?</a:t>
            </a:r>
          </a:p>
          <a:p>
            <a:r>
              <a:rPr lang="en-GB" dirty="0"/>
              <a:t>– Head nodding / bobbing?</a:t>
            </a:r>
          </a:p>
          <a:p>
            <a:r>
              <a:rPr lang="en-GB" dirty="0"/>
              <a:t>– Lower chest wall </a:t>
            </a:r>
            <a:r>
              <a:rPr lang="en-GB" dirty="0" err="1"/>
              <a:t>indrawing</a:t>
            </a:r>
            <a:r>
              <a:rPr lang="en-GB" dirty="0"/>
              <a:t>?</a:t>
            </a:r>
          </a:p>
          <a:p>
            <a:r>
              <a:rPr lang="en-GB" dirty="0"/>
              <a:t>– Deep / acidotic breathing?</a:t>
            </a:r>
          </a:p>
          <a:p>
            <a:r>
              <a:rPr lang="en-GB" dirty="0"/>
              <a:t>– Symmetrical movement</a:t>
            </a:r>
            <a:r>
              <a:rPr lang="en-GB" dirty="0" smtClean="0"/>
              <a:t>?</a:t>
            </a:r>
          </a:p>
          <a:p>
            <a:r>
              <a:rPr lang="en-GB" dirty="0" smtClean="0"/>
              <a:t> </a:t>
            </a:r>
            <a:r>
              <a:rPr lang="en-GB" b="1" u="sng" dirty="0"/>
              <a:t>Wheezing or crackles</a:t>
            </a:r>
          </a:p>
          <a:p>
            <a:r>
              <a:rPr lang="en-GB" dirty="0"/>
              <a:t>– Oxygen Saturation Pulse </a:t>
            </a:r>
            <a:r>
              <a:rPr lang="en-GB" dirty="0" err="1"/>
              <a:t>oximetry</a:t>
            </a:r>
            <a:r>
              <a:rPr lang="en-GB" dirty="0"/>
              <a:t> reading of &lt; 90%</a:t>
            </a:r>
          </a:p>
          <a:p>
            <a:r>
              <a:rPr lang="en-GB" dirty="0"/>
              <a:t>Amongst these, some signs indicate severe respiratory distress and may be signs of </a:t>
            </a:r>
            <a:r>
              <a:rPr lang="en-GB" dirty="0" smtClean="0"/>
              <a:t>impending respiratory </a:t>
            </a:r>
            <a:r>
              <a:rPr lang="en-GB" dirty="0"/>
              <a:t>failure. These include </a:t>
            </a:r>
            <a:r>
              <a:rPr lang="en-GB" i="1" dirty="0"/>
              <a:t>central cyanosis</a:t>
            </a:r>
            <a:r>
              <a:rPr lang="en-GB" dirty="0"/>
              <a:t>, </a:t>
            </a:r>
            <a:r>
              <a:rPr lang="en-GB" i="1" dirty="0"/>
              <a:t>deep acidotic breathing, grunting and </a:t>
            </a:r>
            <a:r>
              <a:rPr lang="en-GB" i="1" dirty="0" smtClean="0"/>
              <a:t>head nodding</a:t>
            </a:r>
            <a:r>
              <a:rPr lang="en-GB" i="1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2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/>
          </a:bodyPr>
          <a:lstStyle/>
          <a:p>
            <a:r>
              <a:rPr lang="en-GB" dirty="0"/>
              <a:t>Presence of one or a combination of any of these signs indicates that the child may </a:t>
            </a:r>
            <a:r>
              <a:rPr lang="en-GB" dirty="0" smtClean="0"/>
              <a:t>be </a:t>
            </a:r>
            <a:r>
              <a:rPr lang="en-GB" i="1" dirty="0" smtClean="0"/>
              <a:t>hypoxemic </a:t>
            </a:r>
            <a:r>
              <a:rPr lang="en-GB" dirty="0"/>
              <a:t>and therefore needs treatment with oxygen. </a:t>
            </a:r>
            <a:endParaRPr lang="en-GB" dirty="0" smtClean="0"/>
          </a:p>
          <a:p>
            <a:r>
              <a:rPr lang="en-GB" dirty="0" smtClean="0"/>
              <a:t>Using </a:t>
            </a:r>
            <a:r>
              <a:rPr lang="en-GB" dirty="0"/>
              <a:t>pulse </a:t>
            </a:r>
            <a:r>
              <a:rPr lang="en-GB" dirty="0" err="1"/>
              <a:t>oximetry</a:t>
            </a:r>
            <a:r>
              <a:rPr lang="en-GB" dirty="0"/>
              <a:t> will </a:t>
            </a:r>
            <a:r>
              <a:rPr lang="en-GB" dirty="0" smtClean="0"/>
              <a:t>actually allow </a:t>
            </a:r>
            <a:r>
              <a:rPr lang="en-GB" dirty="0"/>
              <a:t>you to measure the blood oxygen saturation and is the best way to make decisions </a:t>
            </a:r>
            <a:r>
              <a:rPr lang="en-GB" dirty="0" smtClean="0"/>
              <a:t>on using </a:t>
            </a:r>
            <a:r>
              <a:rPr lang="en-GB" dirty="0"/>
              <a:t>oxygen as well as monitor whether the treatment is effective.</a:t>
            </a:r>
          </a:p>
          <a:p>
            <a:r>
              <a:rPr lang="en-GB" dirty="0"/>
              <a:t>Immediate bronchodilator therapy may also be required when wheezing is noted when it </a:t>
            </a:r>
            <a:r>
              <a:rPr lang="en-GB" dirty="0" smtClean="0"/>
              <a:t>is accompanied </a:t>
            </a:r>
            <a:r>
              <a:rPr lang="en-GB" dirty="0"/>
              <a:t>by respiratory distress.</a:t>
            </a:r>
          </a:p>
        </p:txBody>
      </p:sp>
    </p:spTree>
    <p:extLst>
      <p:ext uri="{BB962C8B-B14F-4D97-AF65-F5344CB8AC3E}">
        <p14:creationId xmlns:p14="http://schemas.microsoft.com/office/powerpoint/2010/main" val="3497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141668"/>
            <a:ext cx="10619704" cy="4893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accent1"/>
                </a:solidFill>
              </a:rPr>
              <a:t>3. Signs </a:t>
            </a:r>
            <a:r>
              <a:rPr lang="en-GB" b="1" dirty="0">
                <a:solidFill>
                  <a:schemeClr val="accent1"/>
                </a:solidFill>
              </a:rPr>
              <a:t>of Inadequate Circulation: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875764"/>
            <a:ext cx="10619704" cy="59822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Simple </a:t>
            </a:r>
            <a:r>
              <a:rPr lang="en-GB" dirty="0"/>
              <a:t>clinical signs can be very helpful in rapidly assessing the circulatory system. </a:t>
            </a:r>
            <a:endParaRPr lang="en-GB" dirty="0" smtClean="0"/>
          </a:p>
          <a:p>
            <a:r>
              <a:rPr lang="en-GB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should </a:t>
            </a:r>
            <a:r>
              <a:rPr lang="en-GB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look out for the following signs that indicate an inadequate circulation:</a:t>
            </a:r>
          </a:p>
          <a:p>
            <a:r>
              <a:rPr lang="en-GB" dirty="0" smtClean="0"/>
              <a:t>Cold </a:t>
            </a:r>
            <a:r>
              <a:rPr lang="en-GB" dirty="0"/>
              <a:t>hands and feet (taking into account environmental or ambient temperatures) </a:t>
            </a:r>
            <a:r>
              <a:rPr lang="en-GB" dirty="0" smtClean="0"/>
              <a:t>The temperature </a:t>
            </a:r>
            <a:r>
              <a:rPr lang="en-GB" dirty="0"/>
              <a:t>gradient of the extremities (how far the coldness of the upper limbs </a:t>
            </a:r>
            <a:r>
              <a:rPr lang="en-GB" dirty="0" smtClean="0"/>
              <a:t>and lower </a:t>
            </a:r>
            <a:r>
              <a:rPr lang="en-GB" dirty="0"/>
              <a:t>limbs extends upward to the elbow/knee or shoulder/hip)</a:t>
            </a:r>
          </a:p>
          <a:p>
            <a:r>
              <a:rPr lang="en-GB" dirty="0" smtClean="0"/>
              <a:t>The </a:t>
            </a:r>
            <a:r>
              <a:rPr lang="en-GB" dirty="0"/>
              <a:t>presence / absence and character of the central pulse (brachial or carotid pulse)</a:t>
            </a:r>
          </a:p>
          <a:p>
            <a:r>
              <a:rPr lang="en-GB" dirty="0" smtClean="0"/>
              <a:t>The </a:t>
            </a:r>
            <a:r>
              <a:rPr lang="en-GB" dirty="0"/>
              <a:t>presence and strength of the peripheral pulse should also be assessed to </a:t>
            </a:r>
            <a:r>
              <a:rPr lang="en-GB" dirty="0" smtClean="0"/>
              <a:t>determine if </a:t>
            </a:r>
            <a:r>
              <a:rPr lang="en-GB" dirty="0"/>
              <a:t>it is weak, absent or strong.</a:t>
            </a:r>
          </a:p>
          <a:p>
            <a:r>
              <a:rPr lang="en-GB" dirty="0" smtClean="0"/>
              <a:t>Pulse </a:t>
            </a:r>
            <a:r>
              <a:rPr lang="en-GB" dirty="0"/>
              <a:t>rate- to determine if it is too fast (&gt;180/min in a child less than 1 year, </a:t>
            </a:r>
            <a:r>
              <a:rPr lang="en-GB" dirty="0" smtClean="0"/>
              <a:t>and &gt;160/min </a:t>
            </a:r>
            <a:r>
              <a:rPr lang="en-GB" dirty="0"/>
              <a:t>in a child more than one year) or too slow (&lt;60 /minute)</a:t>
            </a:r>
          </a:p>
        </p:txBody>
      </p:sp>
    </p:spTree>
    <p:extLst>
      <p:ext uri="{BB962C8B-B14F-4D97-AF65-F5344CB8AC3E}">
        <p14:creationId xmlns:p14="http://schemas.microsoft.com/office/powerpoint/2010/main" val="41515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46976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2"/>
            <a:ext cx="10515600" cy="5956478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Capillary </a:t>
            </a:r>
            <a:r>
              <a:rPr lang="en-GB" dirty="0"/>
              <a:t>refill time to determine if the refilling is prolonged &gt;3 sec when the child is </a:t>
            </a:r>
            <a:r>
              <a:rPr lang="en-GB" dirty="0" smtClean="0"/>
              <a:t>in a </a:t>
            </a:r>
            <a:r>
              <a:rPr lang="en-GB" dirty="0"/>
              <a:t>warm environment. Note it is best to count and record the actual refilling time </a:t>
            </a:r>
            <a:r>
              <a:rPr lang="en-GB" dirty="0" smtClean="0"/>
              <a:t>in seconds </a:t>
            </a:r>
            <a:r>
              <a:rPr lang="en-GB" dirty="0"/>
              <a:t>as this can help you see if a child is getting better or worse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Blood pressure should also be measured – although this is not commonly done in </a:t>
            </a:r>
            <a:r>
              <a:rPr lang="en-GB" dirty="0" smtClean="0"/>
              <a:t>many of </a:t>
            </a:r>
            <a:r>
              <a:rPr lang="en-GB" dirty="0"/>
              <a:t>our facilities in children it should be done, and done accurately in seriously </a:t>
            </a:r>
            <a:r>
              <a:rPr lang="en-GB" dirty="0" smtClean="0"/>
              <a:t>ill children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the ETAT+ guidelines and practical we do not refer to blood pressure – </a:t>
            </a:r>
            <a:r>
              <a:rPr lang="en-GB" dirty="0" smtClean="0"/>
              <a:t>but this </a:t>
            </a:r>
            <a:r>
              <a:rPr lang="en-GB" dirty="0"/>
              <a:t>is for practical reasons not because it is unimportant!</a:t>
            </a:r>
          </a:p>
          <a:p>
            <a:r>
              <a:rPr lang="en-GB" b="1" i="1" u="sng" dirty="0">
                <a:solidFill>
                  <a:schemeClr val="accent1"/>
                </a:solidFill>
              </a:rPr>
              <a:t>Presence of any one of these signs suggests an inadequate circulation. If any one of these </a:t>
            </a:r>
            <a:r>
              <a:rPr lang="en-GB" b="1" i="1" u="sng" dirty="0" smtClean="0">
                <a:solidFill>
                  <a:schemeClr val="accent1"/>
                </a:solidFill>
              </a:rPr>
              <a:t>signs is </a:t>
            </a:r>
            <a:r>
              <a:rPr lang="en-GB" b="1" i="1" u="sng" dirty="0">
                <a:solidFill>
                  <a:schemeClr val="accent1"/>
                </a:solidFill>
              </a:rPr>
              <a:t>present, remember to also assess for:</a:t>
            </a:r>
          </a:p>
          <a:p>
            <a:r>
              <a:rPr lang="en-GB" dirty="0"/>
              <a:t>a) Skin turgor to determine if it takes longer than 2 seconds.</a:t>
            </a:r>
          </a:p>
          <a:p>
            <a:r>
              <a:rPr lang="en-GB" dirty="0"/>
              <a:t>b) Ability to drink (should be demonstrated as a sign by the health care worker </a:t>
            </a:r>
            <a:r>
              <a:rPr lang="en-GB" dirty="0" smtClean="0"/>
              <a:t>– involves actually </a:t>
            </a:r>
            <a:r>
              <a:rPr lang="en-GB" dirty="0"/>
              <a:t>visualizing the child drinking or breastfeeding)</a:t>
            </a:r>
          </a:p>
          <a:p>
            <a:r>
              <a:rPr lang="en-GB" dirty="0"/>
              <a:t>c) Sunken eyes (Are the eyes sunken according to the mother?)</a:t>
            </a:r>
          </a:p>
        </p:txBody>
      </p:sp>
    </p:spTree>
    <p:extLst>
      <p:ext uri="{BB962C8B-B14F-4D97-AF65-F5344CB8AC3E}">
        <p14:creationId xmlns:p14="http://schemas.microsoft.com/office/powerpoint/2010/main" val="22885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accent6"/>
                </a:solidFill>
              </a:rPr>
              <a:t>General clinical features of poisoning 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724659"/>
          </a:xfrm>
        </p:spPr>
        <p:txBody>
          <a:bodyPr/>
          <a:lstStyle/>
          <a:p>
            <a:r>
              <a:rPr lang="en-GB" dirty="0"/>
              <a:t>Vomiting and </a:t>
            </a:r>
            <a:r>
              <a:rPr lang="en-GB" dirty="0" err="1"/>
              <a:t>haematemesis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Convulsions or involuntary movement</a:t>
            </a:r>
          </a:p>
          <a:p>
            <a:r>
              <a:rPr lang="en-GB" dirty="0" smtClean="0"/>
              <a:t>Oculogyric </a:t>
            </a:r>
            <a:r>
              <a:rPr lang="en-GB" dirty="0"/>
              <a:t>spasms</a:t>
            </a:r>
          </a:p>
          <a:p>
            <a:r>
              <a:rPr lang="en-GB" dirty="0" smtClean="0"/>
              <a:t> </a:t>
            </a:r>
            <a:r>
              <a:rPr lang="en-GB" dirty="0"/>
              <a:t>Hallucinations and </a:t>
            </a:r>
            <a:r>
              <a:rPr lang="en-GB" dirty="0" smtClean="0"/>
              <a:t>agitation</a:t>
            </a:r>
          </a:p>
          <a:p>
            <a:r>
              <a:rPr lang="en-GB" dirty="0" smtClean="0"/>
              <a:t> </a:t>
            </a:r>
            <a:r>
              <a:rPr lang="en-GB" dirty="0"/>
              <a:t>Pupils either dilated or constricted</a:t>
            </a:r>
          </a:p>
          <a:p>
            <a:r>
              <a:rPr lang="en-GB" dirty="0" smtClean="0"/>
              <a:t> </a:t>
            </a:r>
            <a:r>
              <a:rPr lang="en-GB" dirty="0"/>
              <a:t>Renal failure</a:t>
            </a:r>
          </a:p>
          <a:p>
            <a:r>
              <a:rPr lang="en-GB" dirty="0" smtClean="0"/>
              <a:t>Respiratory </a:t>
            </a:r>
            <a:r>
              <a:rPr lang="en-GB" dirty="0"/>
              <a:t>failure</a:t>
            </a:r>
          </a:p>
          <a:p>
            <a:r>
              <a:rPr lang="en-GB" dirty="0" smtClean="0"/>
              <a:t>Cardiac </a:t>
            </a:r>
            <a:r>
              <a:rPr lang="en-GB" dirty="0"/>
              <a:t>failure</a:t>
            </a:r>
          </a:p>
          <a:p>
            <a:r>
              <a:rPr lang="en-GB" dirty="0" smtClean="0"/>
              <a:t>Hypoglycaemia</a:t>
            </a:r>
            <a:endParaRPr lang="en-GB" dirty="0"/>
          </a:p>
          <a:p>
            <a:r>
              <a:rPr lang="en-GB" dirty="0" smtClean="0"/>
              <a:t>Metabolic acidosis</a:t>
            </a:r>
          </a:p>
          <a:p>
            <a:r>
              <a:rPr lang="en-GB" dirty="0" smtClean="0"/>
              <a:t> </a:t>
            </a:r>
            <a:r>
              <a:rPr lang="en-GB" dirty="0"/>
              <a:t>Stupor/coma</a:t>
            </a:r>
          </a:p>
        </p:txBody>
      </p:sp>
    </p:spTree>
    <p:extLst>
      <p:ext uri="{BB962C8B-B14F-4D97-AF65-F5344CB8AC3E}">
        <p14:creationId xmlns:p14="http://schemas.microsoft.com/office/powerpoint/2010/main" val="3640785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84" y="167426"/>
            <a:ext cx="10490916" cy="5537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chemeClr val="accent1"/>
                </a:solidFill>
              </a:rPr>
              <a:t>4. </a:t>
            </a:r>
            <a:r>
              <a:rPr lang="en-GB" b="1" u="sng" dirty="0" smtClean="0">
                <a:solidFill>
                  <a:schemeClr val="accent1"/>
                </a:solidFill>
              </a:rPr>
              <a:t>Disability </a:t>
            </a:r>
            <a:r>
              <a:rPr lang="en-GB" b="1" u="sng" dirty="0">
                <a:solidFill>
                  <a:schemeClr val="accent1"/>
                </a:solidFill>
              </a:rPr>
              <a:t>and the AVPU Scale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4" y="978794"/>
            <a:ext cx="10490915" cy="5198169"/>
          </a:xfrm>
        </p:spPr>
        <p:txBody>
          <a:bodyPr/>
          <a:lstStyle/>
          <a:p>
            <a:r>
              <a:rPr lang="en-GB" dirty="0" smtClean="0"/>
              <a:t>In </a:t>
            </a:r>
            <a:r>
              <a:rPr lang="en-GB" dirty="0"/>
              <a:t>order to determine neurological disability in relation to the child's illness, use of a </a:t>
            </a:r>
            <a:r>
              <a:rPr lang="en-GB" dirty="0" smtClean="0"/>
              <a:t>simplified scale </a:t>
            </a:r>
            <a:r>
              <a:rPr lang="en-GB" dirty="0"/>
              <a:t>to assess the level of consciousness is recommended</a:t>
            </a:r>
            <a:r>
              <a:rPr lang="en-GB" dirty="0" smtClean="0"/>
              <a:t>.</a:t>
            </a:r>
          </a:p>
          <a:p>
            <a:r>
              <a:rPr lang="en-GB" dirty="0"/>
              <a:t>There are various scales which have been used to assess the level of consciousness in children</a:t>
            </a:r>
          </a:p>
          <a:p>
            <a:r>
              <a:rPr lang="en-GB" dirty="0"/>
              <a:t>including:</a:t>
            </a:r>
          </a:p>
          <a:p>
            <a:r>
              <a:rPr lang="it-IT" dirty="0"/>
              <a:t>i. Paediatric Glasgow Coma Scale</a:t>
            </a:r>
          </a:p>
          <a:p>
            <a:r>
              <a:rPr lang="en-GB" dirty="0"/>
              <a:t>ii. Blantyre Scale</a:t>
            </a:r>
          </a:p>
          <a:p>
            <a:r>
              <a:rPr lang="en-GB" dirty="0"/>
              <a:t>iii. AVPU Scale</a:t>
            </a:r>
          </a:p>
        </p:txBody>
      </p:sp>
    </p:spTree>
    <p:extLst>
      <p:ext uri="{BB962C8B-B14F-4D97-AF65-F5344CB8AC3E}">
        <p14:creationId xmlns:p14="http://schemas.microsoft.com/office/powerpoint/2010/main" val="29135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971"/>
          </a:xfrm>
        </p:spPr>
        <p:txBody>
          <a:bodyPr>
            <a:noAutofit/>
          </a:bodyPr>
          <a:lstStyle/>
          <a:p>
            <a:r>
              <a:rPr lang="en-GB" sz="3600" dirty="0" smtClean="0"/>
              <a:t>CONT.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1595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this unit, we will discuss the use of the AVPU scale in assessing the level of consciousness </a:t>
            </a:r>
            <a:r>
              <a:rPr lang="en-GB" dirty="0" smtClean="0"/>
              <a:t>of sick </a:t>
            </a:r>
            <a:r>
              <a:rPr lang="en-GB" dirty="0"/>
              <a:t>children by looking at its various components:</a:t>
            </a:r>
          </a:p>
          <a:p>
            <a:r>
              <a:rPr lang="en-GB" b="1" dirty="0"/>
              <a:t>A </a:t>
            </a:r>
            <a:r>
              <a:rPr lang="en-GB" dirty="0"/>
              <a:t>= </a:t>
            </a:r>
            <a:r>
              <a:rPr lang="en-GB" b="1" dirty="0"/>
              <a:t>A</a:t>
            </a:r>
            <a:r>
              <a:rPr lang="en-GB" dirty="0"/>
              <a:t>lert and responsive. This score is given to an infant or child aware of the </a:t>
            </a:r>
            <a:r>
              <a:rPr lang="en-GB" dirty="0" smtClean="0"/>
              <a:t>surrounding environment</a:t>
            </a:r>
            <a:r>
              <a:rPr lang="en-GB" dirty="0"/>
              <a:t>. The easiest way to confirm this is to check the infant/child can make eye contact </a:t>
            </a:r>
            <a:r>
              <a:rPr lang="en-GB" dirty="0" smtClean="0"/>
              <a:t>–clearly </a:t>
            </a:r>
            <a:r>
              <a:rPr lang="en-GB" dirty="0"/>
              <a:t>look at you or its carer and often track any movements.</a:t>
            </a:r>
          </a:p>
          <a:p>
            <a:r>
              <a:rPr lang="en-GB" b="1" dirty="0"/>
              <a:t>V </a:t>
            </a:r>
            <a:r>
              <a:rPr lang="en-GB" dirty="0"/>
              <a:t>= (response to) voice or verbal instructions or sound. This score is given to a child who is </a:t>
            </a:r>
            <a:r>
              <a:rPr lang="en-GB" dirty="0" smtClean="0"/>
              <a:t>not alert </a:t>
            </a:r>
            <a:r>
              <a:rPr lang="en-GB" dirty="0"/>
              <a:t>but responds to </a:t>
            </a:r>
            <a:r>
              <a:rPr lang="en-GB" b="1" dirty="0"/>
              <a:t>V</a:t>
            </a:r>
            <a:r>
              <a:rPr lang="en-GB" dirty="0"/>
              <a:t>oice or </a:t>
            </a:r>
            <a:r>
              <a:rPr lang="en-GB" b="1" dirty="0"/>
              <a:t>V</a:t>
            </a:r>
            <a:r>
              <a:rPr lang="en-GB" dirty="0"/>
              <a:t>erbal instructions, e.g. turns head to mother's call.</a:t>
            </a:r>
          </a:p>
          <a:p>
            <a:r>
              <a:rPr lang="en-GB" b="1" dirty="0"/>
              <a:t>P </a:t>
            </a:r>
            <a:r>
              <a:rPr lang="en-GB" dirty="0"/>
              <a:t>= (response to pain) this score is given to a child who is not alert, not responding </a:t>
            </a:r>
            <a:r>
              <a:rPr lang="en-GB" dirty="0" smtClean="0"/>
              <a:t>appropriately to </a:t>
            </a:r>
            <a:r>
              <a:rPr lang="en-GB" dirty="0"/>
              <a:t>voice but responds to </a:t>
            </a:r>
            <a:r>
              <a:rPr lang="en-GB" b="1" dirty="0"/>
              <a:t>P</a:t>
            </a:r>
            <a:r>
              <a:rPr lang="en-GB" dirty="0"/>
              <a:t>ain appropriately. It is important to assess the response to </a:t>
            </a:r>
            <a:r>
              <a:rPr lang="en-GB" dirty="0" smtClean="0"/>
              <a:t>pain carefully.</a:t>
            </a:r>
          </a:p>
          <a:p>
            <a:r>
              <a:rPr lang="en-GB" b="1" dirty="0"/>
              <a:t>U </a:t>
            </a:r>
            <a:r>
              <a:rPr lang="en-GB" dirty="0"/>
              <a:t>= failure of an infant or child to elicit any of the responses described above is deemed </a:t>
            </a:r>
            <a:r>
              <a:rPr lang="en-GB" dirty="0" smtClean="0"/>
              <a:t>as </a:t>
            </a:r>
            <a:r>
              <a:rPr lang="en-GB" b="1" dirty="0" smtClean="0"/>
              <a:t>U</a:t>
            </a:r>
            <a:r>
              <a:rPr lang="en-GB" dirty="0" smtClean="0"/>
              <a:t>nresponsive </a:t>
            </a:r>
            <a:r>
              <a:rPr lang="en-GB" dirty="0"/>
              <a:t>or </a:t>
            </a:r>
            <a:r>
              <a:rPr lang="en-GB" b="1" dirty="0"/>
              <a:t>U</a:t>
            </a:r>
            <a:r>
              <a:rPr lang="en-GB" dirty="0"/>
              <a:t>nconscious and scored as </a:t>
            </a:r>
            <a:r>
              <a:rPr lang="en-GB" b="1" dirty="0"/>
              <a:t>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9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2"/>
            <a:ext cx="10515600" cy="553793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accent1"/>
                </a:solidFill>
              </a:rPr>
              <a:t>Rapid </a:t>
            </a:r>
            <a:r>
              <a:rPr lang="en-GB" sz="3600" dirty="0">
                <a:solidFill>
                  <a:schemeClr val="accent1"/>
                </a:solidFill>
              </a:rPr>
              <a:t>Assessment of the seriously sick Non Collapsed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520"/>
            <a:ext cx="10515600" cy="59564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Approach to the non-collapsed child involves:</a:t>
            </a:r>
          </a:p>
          <a:p>
            <a:pPr marL="0" indent="0">
              <a:buNone/>
            </a:pPr>
            <a:r>
              <a:rPr lang="en-GB" dirty="0" err="1"/>
              <a:t>i</a:t>
            </a:r>
            <a:r>
              <a:rPr lang="en-GB" dirty="0"/>
              <a:t>. Quickly observing your safety and the safety of the child while at the same </a:t>
            </a:r>
            <a:r>
              <a:rPr lang="en-GB" dirty="0" smtClean="0"/>
              <a:t>time observing </a:t>
            </a:r>
            <a:r>
              <a:rPr lang="en-GB" dirty="0"/>
              <a:t>if the child is alert by looking for eye contact/directed eye movements</a:t>
            </a:r>
          </a:p>
          <a:p>
            <a:pPr marL="0" indent="0">
              <a:buNone/>
            </a:pPr>
            <a:r>
              <a:rPr lang="en-GB" dirty="0"/>
              <a:t>ii. Placing the child in the optimal setting to carry out the assessment</a:t>
            </a:r>
          </a:p>
          <a:p>
            <a:pPr marL="0" indent="0">
              <a:buNone/>
            </a:pPr>
            <a:r>
              <a:rPr lang="en-GB" dirty="0"/>
              <a:t>iii. Shouting for help, when the child is identified as not being alert or having a </a:t>
            </a:r>
            <a:r>
              <a:rPr lang="en-GB" dirty="0" smtClean="0"/>
              <a:t>serious problem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u="sng" dirty="0" smtClean="0"/>
              <a:t>iv. Quickly and sequentially assess:-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Airway for patency and position;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Breathing for its </a:t>
            </a:r>
            <a:r>
              <a:rPr lang="en-GB" dirty="0"/>
              <a:t>adequacy and the need for oxygen </a:t>
            </a:r>
            <a:r>
              <a:rPr lang="en-GB" dirty="0" smtClean="0"/>
              <a:t>therapy;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Circulation </a:t>
            </a:r>
            <a:r>
              <a:rPr lang="en-GB" dirty="0"/>
              <a:t>for its adequacy </a:t>
            </a:r>
            <a:r>
              <a:rPr lang="en-GB" dirty="0" smtClean="0"/>
              <a:t>and immediate </a:t>
            </a:r>
            <a:r>
              <a:rPr lang="en-GB" dirty="0"/>
              <a:t>treatment for severely impaired circulation (shock) if present;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Disability using </a:t>
            </a:r>
            <a:r>
              <a:rPr lang="en-GB" dirty="0"/>
              <a:t>AVPU scale and possible treatment with 10% dextrose if not alert. .</a:t>
            </a:r>
          </a:p>
        </p:txBody>
      </p:sp>
    </p:spTree>
    <p:extLst>
      <p:ext uri="{BB962C8B-B14F-4D97-AF65-F5344CB8AC3E}">
        <p14:creationId xmlns:p14="http://schemas.microsoft.com/office/powerpoint/2010/main" val="33286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31065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</a:rPr>
              <a:t>RECOGNITION OF SEVERE ACUTE MALNUTRITION </a:t>
            </a:r>
            <a:endParaRPr lang="en-GB" sz="28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306"/>
            <a:ext cx="10515600" cy="6252693"/>
          </a:xfrm>
        </p:spPr>
        <p:txBody>
          <a:bodyPr/>
          <a:lstStyle/>
          <a:p>
            <a:r>
              <a:rPr lang="en-GB" dirty="0"/>
              <a:t>Definition of severe acute </a:t>
            </a:r>
            <a:r>
              <a:rPr lang="en-GB" dirty="0" smtClean="0"/>
              <a:t>malnutrition:-</a:t>
            </a:r>
            <a:r>
              <a:rPr lang="en-GB" dirty="0"/>
              <a:t>Severe acute malnutrition </a:t>
            </a:r>
            <a:r>
              <a:rPr lang="en-GB" dirty="0" smtClean="0"/>
              <a:t>(SAM). is </a:t>
            </a:r>
            <a:r>
              <a:rPr lang="en-GB" dirty="0"/>
              <a:t>the presence of severe wasting (weight-for-height/length &lt;-</a:t>
            </a:r>
            <a:r>
              <a:rPr lang="en-GB" dirty="0" smtClean="0"/>
              <a:t>3SD or </a:t>
            </a:r>
            <a:r>
              <a:rPr lang="en-GB" dirty="0"/>
              <a:t>mid upper arm circumference &lt; 11.5 cm) or oedema of both feet (Kwashiorkor with </a:t>
            </a:r>
            <a:r>
              <a:rPr lang="en-GB" dirty="0" smtClean="0"/>
              <a:t>or without </a:t>
            </a:r>
            <a:r>
              <a:rPr lang="en-GB" dirty="0"/>
              <a:t>severe wasting. </a:t>
            </a:r>
            <a:endParaRPr lang="en-GB" dirty="0" smtClean="0"/>
          </a:p>
          <a:p>
            <a:r>
              <a:rPr lang="en-GB" i="1" u="sng" dirty="0" smtClean="0">
                <a:solidFill>
                  <a:schemeClr val="accent1"/>
                </a:solidFill>
              </a:rPr>
              <a:t>The </a:t>
            </a:r>
            <a:r>
              <a:rPr lang="en-GB" i="1" u="sng" dirty="0">
                <a:solidFill>
                  <a:schemeClr val="accent1"/>
                </a:solidFill>
              </a:rPr>
              <a:t>main features of SAM are:</a:t>
            </a:r>
          </a:p>
          <a:p>
            <a:r>
              <a:rPr lang="en-GB" dirty="0" smtClean="0"/>
              <a:t>Weight-for-height/length </a:t>
            </a:r>
            <a:r>
              <a:rPr lang="en-GB" dirty="0"/>
              <a:t>&lt;-3SD, or</a:t>
            </a:r>
          </a:p>
          <a:p>
            <a:r>
              <a:rPr lang="en-GB" dirty="0" smtClean="0"/>
              <a:t>Mid </a:t>
            </a:r>
            <a:r>
              <a:rPr lang="en-GB" dirty="0"/>
              <a:t>upper arm circumference (MUAC) &lt;11.5cm or</a:t>
            </a:r>
          </a:p>
          <a:p>
            <a:r>
              <a:rPr lang="en-GB" dirty="0" smtClean="0"/>
              <a:t>The </a:t>
            </a:r>
            <a:r>
              <a:rPr lang="en-GB" dirty="0"/>
              <a:t>presence of pitting oedema of both feet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9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Classification of acute malnutrition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465491"/>
              </p:ext>
            </p:extLst>
          </p:nvPr>
        </p:nvGraphicFramePr>
        <p:xfrm>
          <a:off x="838199" y="953038"/>
          <a:ext cx="10516674" cy="590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MUAC IN 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WHZ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NONE</a:t>
                      </a:r>
                    </a:p>
                    <a:p>
                      <a:r>
                        <a:rPr lang="en-GB" dirty="0" smtClean="0"/>
                        <a:t>(Green</a:t>
                      </a:r>
                      <a:r>
                        <a:rPr lang="en-GB" baseline="0" dirty="0" smtClean="0"/>
                        <a:t>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than 13.5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than -1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AT RISK</a:t>
                      </a:r>
                    </a:p>
                    <a:p>
                      <a:r>
                        <a:rPr lang="en-GB" dirty="0" smtClean="0"/>
                        <a:t>(Green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12.5 to 13.4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 to -1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160">
                <a:tc>
                  <a:txBody>
                    <a:bodyPr/>
                    <a:lstStyle/>
                    <a:p>
                      <a:r>
                        <a:rPr lang="en-GB" dirty="0" smtClean="0"/>
                        <a:t>MODERATE</a:t>
                      </a:r>
                    </a:p>
                    <a:p>
                      <a:r>
                        <a:rPr lang="en-GB" dirty="0" smtClean="0"/>
                        <a:t>(Yellow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11.5 to 12.4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-3 to less than -2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1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SEVERE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(Red colour)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11.4 and below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 than -3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41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Or Oedema</a:t>
                      </a:r>
                      <a:r>
                        <a:rPr lang="en-GB" baseline="0" dirty="0" smtClean="0"/>
                        <a:t> of both feet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9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115910"/>
            <a:ext cx="10619704" cy="4765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WHO-WHZ FOR BOYS 0-2YEARS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372" y="639828"/>
            <a:ext cx="9587544" cy="60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lstStyle/>
          <a:p>
            <a:r>
              <a:rPr lang="en-GB" dirty="0"/>
              <a:t>WHO-WHZ FOR BOYS 0-5 YEARS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374" y="731528"/>
            <a:ext cx="9195516" cy="64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4765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Key Points to note</a:t>
            </a: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611102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MUAC is preferred for age 6-59 months.</a:t>
            </a:r>
          </a:p>
          <a:p>
            <a:r>
              <a:rPr lang="en-GB" dirty="0"/>
              <a:t>Oedema is used to differentiate two classes of severe acute malnutrition (marasmus </a:t>
            </a:r>
            <a:r>
              <a:rPr lang="en-GB" dirty="0" smtClean="0"/>
              <a:t>and kwashiorkor.)</a:t>
            </a:r>
          </a:p>
          <a:p>
            <a:r>
              <a:rPr lang="en-GB" dirty="0"/>
              <a:t>MUAC is a single linear measurement that does not require arithmetic, table </a:t>
            </a:r>
            <a:r>
              <a:rPr lang="en-GB" dirty="0" smtClean="0"/>
              <a:t>lookup or </a:t>
            </a:r>
            <a:r>
              <a:rPr lang="en-GB" dirty="0"/>
              <a:t>plotting data on growth charts.</a:t>
            </a:r>
          </a:p>
          <a:p>
            <a:r>
              <a:rPr lang="en-GB" dirty="0"/>
              <a:t>The colour coded MUAC tapes are simple to use and allow instant classification of </a:t>
            </a:r>
            <a:r>
              <a:rPr lang="en-GB" dirty="0" smtClean="0"/>
              <a:t>nutritional status</a:t>
            </a:r>
            <a:r>
              <a:rPr lang="en-GB" dirty="0"/>
              <a:t>.</a:t>
            </a:r>
          </a:p>
          <a:p>
            <a:r>
              <a:rPr lang="en-GB" dirty="0"/>
              <a:t>Neither MUAC nor WHZ is ideal for predicting mortality; however MUAC appears to </a:t>
            </a:r>
            <a:r>
              <a:rPr lang="en-GB" dirty="0" smtClean="0"/>
              <a:t>show consistently </a:t>
            </a:r>
            <a:r>
              <a:rPr lang="en-GB" dirty="0"/>
              <a:t>better predictive power. Thus MUAC is the best anthropometric predictor </a:t>
            </a:r>
            <a:r>
              <a:rPr lang="en-GB" dirty="0" smtClean="0"/>
              <a:t>of mortality </a:t>
            </a:r>
            <a:r>
              <a:rPr lang="en-GB" dirty="0"/>
              <a:t>currently available.</a:t>
            </a:r>
          </a:p>
          <a:p>
            <a:r>
              <a:rPr lang="en-GB" dirty="0"/>
              <a:t>Weight for age may not accurately identify wasting and therefore, the preference for use </a:t>
            </a:r>
            <a:r>
              <a:rPr lang="en-GB" dirty="0" smtClean="0"/>
              <a:t>of MUAC </a:t>
            </a:r>
            <a:r>
              <a:rPr lang="en-GB" dirty="0"/>
              <a:t>(or weight for height or length Z scores</a:t>
            </a:r>
            <a:r>
              <a:rPr lang="en-GB" dirty="0" smtClean="0"/>
              <a:t>)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Visible </a:t>
            </a:r>
            <a:r>
              <a:rPr lang="en-GB" dirty="0"/>
              <a:t>severe wasting is very insensitive for identifying severe malnutrition. </a:t>
            </a:r>
            <a:r>
              <a:rPr lang="en-GB" dirty="0" smtClean="0"/>
              <a:t>It </a:t>
            </a:r>
            <a:r>
              <a:rPr lang="en-GB" dirty="0"/>
              <a:t>identifies </a:t>
            </a:r>
            <a:r>
              <a:rPr lang="en-GB" dirty="0" smtClean="0"/>
              <a:t>only severe </a:t>
            </a:r>
            <a:r>
              <a:rPr lang="en-GB" dirty="0"/>
              <a:t>cases of SAM. It is better to use MUAC.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1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09"/>
            <a:ext cx="10515600" cy="82424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SIGNS TO LOOK FOR WHEN EXAMINING A CHILD FOR SAM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917842"/>
          </a:xfrm>
        </p:spPr>
        <p:txBody>
          <a:bodyPr/>
          <a:lstStyle/>
          <a:p>
            <a:r>
              <a:rPr lang="en-GB" dirty="0"/>
              <a:t>Signs of some or severe circulation impairment</a:t>
            </a:r>
            <a:r>
              <a:rPr lang="en-GB" dirty="0" smtClean="0"/>
              <a:t>,</a:t>
            </a:r>
            <a:r>
              <a:rPr lang="en-GB" dirty="0"/>
              <a:t> These include cold </a:t>
            </a:r>
            <a:r>
              <a:rPr lang="en-GB" dirty="0" smtClean="0"/>
              <a:t>hands, slow </a:t>
            </a:r>
            <a:r>
              <a:rPr lang="en-GB" dirty="0"/>
              <a:t>capillary refill, weak and rapid pulse</a:t>
            </a:r>
          </a:p>
          <a:p>
            <a:r>
              <a:rPr lang="en-GB" dirty="0"/>
              <a:t>Severe palmer pallor</a:t>
            </a:r>
          </a:p>
          <a:p>
            <a:r>
              <a:rPr lang="en-GB" dirty="0"/>
              <a:t>Bilateral pitting oedema,</a:t>
            </a:r>
          </a:p>
          <a:p>
            <a:r>
              <a:rPr lang="en-GB" dirty="0"/>
              <a:t>Eyes signs of Vitamin A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Dry </a:t>
            </a:r>
            <a:r>
              <a:rPr lang="en-GB" dirty="0"/>
              <a:t>conjunctiva or corneal, </a:t>
            </a:r>
            <a:r>
              <a:rPr lang="en-GB" dirty="0" err="1"/>
              <a:t>Bitots</a:t>
            </a:r>
            <a:r>
              <a:rPr lang="en-GB" dirty="0"/>
              <a:t> </a:t>
            </a:r>
            <a:r>
              <a:rPr lang="en-GB" dirty="0" smtClean="0"/>
              <a:t>spots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Cornea ulceration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Keratomalacia</a:t>
            </a:r>
            <a:endParaRPr lang="en-GB" dirty="0"/>
          </a:p>
          <a:p>
            <a:r>
              <a:rPr lang="en-GB" dirty="0"/>
              <a:t>Vitamin A deficiency may cause photophobia and the children tend to keep their eyes closed.</a:t>
            </a:r>
          </a:p>
        </p:txBody>
      </p:sp>
    </p:spTree>
    <p:extLst>
      <p:ext uri="{BB962C8B-B14F-4D97-AF65-F5344CB8AC3E}">
        <p14:creationId xmlns:p14="http://schemas.microsoft.com/office/powerpoint/2010/main" val="24236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824249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Physiology of SAM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673144"/>
          </a:xfrm>
        </p:spPr>
        <p:txBody>
          <a:bodyPr>
            <a:normAutofit fontScale="85000" lnSpcReduction="20000"/>
          </a:bodyPr>
          <a:lstStyle/>
          <a:p>
            <a:r>
              <a:rPr lang="en-GB" b="1" i="1" dirty="0">
                <a:solidFill>
                  <a:schemeClr val="accent1"/>
                </a:solidFill>
              </a:rPr>
              <a:t>Reductive </a:t>
            </a:r>
            <a:r>
              <a:rPr lang="en-GB" b="1" i="1" dirty="0" smtClean="0">
                <a:solidFill>
                  <a:schemeClr val="accent1"/>
                </a:solidFill>
              </a:rPr>
              <a:t>adaptation</a:t>
            </a:r>
          </a:p>
          <a:p>
            <a:r>
              <a:rPr lang="en-GB" b="1" i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/>
              <a:t>Definition</a:t>
            </a:r>
            <a:endParaRPr lang="en-GB" b="1" dirty="0"/>
          </a:p>
          <a:p>
            <a:r>
              <a:rPr lang="en-GB" b="1" dirty="0"/>
              <a:t>It is a physiological response through which the body conserves energy. This is</a:t>
            </a:r>
          </a:p>
          <a:p>
            <a:r>
              <a:rPr lang="en-GB" b="1" dirty="0"/>
              <a:t>achieved through;</a:t>
            </a:r>
          </a:p>
          <a:p>
            <a:r>
              <a:rPr lang="en-GB" dirty="0" smtClean="0"/>
              <a:t> </a:t>
            </a:r>
            <a:r>
              <a:rPr lang="en-GB" dirty="0"/>
              <a:t>Reducing physical ac\</a:t>
            </a:r>
            <a:r>
              <a:rPr lang="en-GB" dirty="0" err="1"/>
              <a:t>vity</a:t>
            </a:r>
            <a:r>
              <a:rPr lang="en-GB" dirty="0"/>
              <a:t> and growth</a:t>
            </a:r>
          </a:p>
          <a:p>
            <a:r>
              <a:rPr lang="en-GB" dirty="0" smtClean="0"/>
              <a:t> </a:t>
            </a:r>
            <a:r>
              <a:rPr lang="en-GB" dirty="0"/>
              <a:t>Reducing basal metabolism by:</a:t>
            </a:r>
          </a:p>
          <a:p>
            <a:r>
              <a:rPr lang="en-GB" dirty="0" smtClean="0"/>
              <a:t>Slowing </a:t>
            </a:r>
            <a:r>
              <a:rPr lang="en-GB" dirty="0"/>
              <a:t>protein turnover</a:t>
            </a:r>
          </a:p>
          <a:p>
            <a:r>
              <a:rPr lang="en-GB" dirty="0" smtClean="0"/>
              <a:t> </a:t>
            </a:r>
            <a:r>
              <a:rPr lang="en-GB" dirty="0"/>
              <a:t>Reducing </a:t>
            </a:r>
            <a:r>
              <a:rPr lang="en-GB" dirty="0" err="1"/>
              <a:t>func</a:t>
            </a:r>
            <a:r>
              <a:rPr lang="en-GB" dirty="0"/>
              <a:t>\</a:t>
            </a:r>
            <a:r>
              <a:rPr lang="en-GB" dirty="0" err="1"/>
              <a:t>onal</a:t>
            </a:r>
            <a:r>
              <a:rPr lang="en-GB" dirty="0"/>
              <a:t> reserve of organs</a:t>
            </a:r>
          </a:p>
          <a:p>
            <a:r>
              <a:rPr lang="en-GB" dirty="0" smtClean="0"/>
              <a:t> </a:t>
            </a:r>
            <a:r>
              <a:rPr lang="en-GB" dirty="0"/>
              <a:t>*slowing and reducing </a:t>
            </a:r>
            <a:r>
              <a:rPr lang="en-GB" dirty="0" err="1"/>
              <a:t>na</a:t>
            </a:r>
            <a:r>
              <a:rPr lang="en-GB" dirty="0"/>
              <a:t>+/K+ pumps</a:t>
            </a:r>
          </a:p>
          <a:p>
            <a:r>
              <a:rPr lang="en-GB" dirty="0" smtClean="0"/>
              <a:t>Reducing </a:t>
            </a:r>
            <a:r>
              <a:rPr lang="en-GB" dirty="0"/>
              <a:t>inflammatory and immune </a:t>
            </a:r>
            <a:r>
              <a:rPr lang="en-GB" dirty="0" smtClean="0"/>
              <a:t>responses </a:t>
            </a:r>
          </a:p>
          <a:p>
            <a:r>
              <a:rPr lang="en-GB" dirty="0" smtClean="0"/>
              <a:t>N/B The </a:t>
            </a:r>
            <a:r>
              <a:rPr lang="en-GB" dirty="0"/>
              <a:t>basic physiology of severe acute malnutrition is protein and energy deficiency.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is </a:t>
            </a:r>
            <a:r>
              <a:rPr lang="en-GB" dirty="0" smtClean="0"/>
              <a:t>the core </a:t>
            </a:r>
            <a:r>
              <a:rPr lang="en-GB" dirty="0"/>
              <a:t>problem but it is often accompanied by other deficiencies such as those of </a:t>
            </a:r>
            <a:r>
              <a:rPr lang="en-GB" dirty="0" smtClean="0"/>
              <a:t>electrolytes, minerals</a:t>
            </a:r>
            <a:r>
              <a:rPr lang="en-GB" dirty="0"/>
              <a:t>, micronutrients and vitamins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As depicted in the below pie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6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6"/>
                </a:solidFill>
              </a:rPr>
              <a:t>General management </a:t>
            </a:r>
            <a:endParaRPr lang="en-GB" sz="36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8"/>
            <a:ext cx="10515600" cy="59049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This will depend on the type of poison taken </a:t>
            </a:r>
            <a:r>
              <a:rPr lang="en-GB" dirty="0" smtClean="0"/>
              <a:t>by the </a:t>
            </a:r>
            <a:r>
              <a:rPr lang="en-GB" dirty="0"/>
              <a:t>child, the time span since it was taken </a:t>
            </a:r>
            <a:r>
              <a:rPr lang="en-GB" dirty="0" smtClean="0"/>
              <a:t>and the </a:t>
            </a:r>
            <a:r>
              <a:rPr lang="en-GB" dirty="0"/>
              <a:t>route of intake. 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poisons </a:t>
            </a:r>
            <a:r>
              <a:rPr lang="en-GB" dirty="0" smtClean="0"/>
              <a:t>have antidotes </a:t>
            </a:r>
            <a:r>
              <a:rPr lang="en-GB" dirty="0"/>
              <a:t>and some do not.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place where </a:t>
            </a:r>
            <a:r>
              <a:rPr lang="en-GB" dirty="0" smtClean="0"/>
              <a:t>the patient </a:t>
            </a:r>
            <a:r>
              <a:rPr lang="en-GB" dirty="0"/>
              <a:t>is being cared for will also be of </a:t>
            </a:r>
            <a:r>
              <a:rPr lang="en-GB" dirty="0" smtClean="0"/>
              <a:t>great importance </a:t>
            </a:r>
            <a:r>
              <a:rPr lang="en-GB" dirty="0"/>
              <a:t>because of the availability of </a:t>
            </a:r>
            <a:r>
              <a:rPr lang="en-GB" dirty="0" err="1" smtClean="0"/>
              <a:t>th</a:t>
            </a:r>
            <a:r>
              <a:rPr lang="en-GB" dirty="0" smtClean="0"/>
              <a:t> equipment </a:t>
            </a:r>
            <a:r>
              <a:rPr lang="en-GB" dirty="0"/>
              <a:t>supplies and qualified personnel.</a:t>
            </a:r>
          </a:p>
          <a:p>
            <a:r>
              <a:rPr lang="en-GB" dirty="0"/>
              <a:t>Some of the general actions, which can be </a:t>
            </a:r>
            <a:r>
              <a:rPr lang="en-GB" dirty="0" smtClean="0"/>
              <a:t>taken in </a:t>
            </a:r>
            <a:r>
              <a:rPr lang="en-GB" dirty="0"/>
              <a:t>the management of poisons, include </a:t>
            </a:r>
            <a:r>
              <a:rPr lang="en-GB" dirty="0" smtClean="0"/>
              <a:t>the removal </a:t>
            </a:r>
            <a:r>
              <a:rPr lang="en-GB" dirty="0"/>
              <a:t>of poisons from the body if these </a:t>
            </a:r>
            <a:r>
              <a:rPr lang="en-GB" dirty="0" smtClean="0"/>
              <a:t>are known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involves provoking </a:t>
            </a:r>
            <a:r>
              <a:rPr lang="en-GB" dirty="0" smtClean="0"/>
              <a:t>vomiting (emesis</a:t>
            </a:r>
            <a:r>
              <a:rPr lang="en-GB" dirty="0"/>
              <a:t>) with the fingers for non-corrosive </a:t>
            </a:r>
            <a:r>
              <a:rPr lang="en-GB" dirty="0" smtClean="0"/>
              <a:t>and non-inhalant </a:t>
            </a:r>
            <a:r>
              <a:rPr lang="en-GB" dirty="0"/>
              <a:t>ingested poisons. </a:t>
            </a:r>
            <a:r>
              <a:rPr lang="en-GB" dirty="0" err="1" smtClean="0"/>
              <a:t>Ipecacuanha</a:t>
            </a:r>
            <a:r>
              <a:rPr lang="en-GB" dirty="0" smtClean="0"/>
              <a:t> syrup </a:t>
            </a:r>
            <a:r>
              <a:rPr lang="en-GB" dirty="0"/>
              <a:t>may be used instead of the above. </a:t>
            </a:r>
            <a:endParaRPr lang="en-GB" dirty="0" smtClean="0"/>
          </a:p>
          <a:p>
            <a:r>
              <a:rPr lang="en-GB" dirty="0" smtClean="0"/>
              <a:t>This is given </a:t>
            </a:r>
            <a:r>
              <a:rPr lang="en-GB" dirty="0"/>
              <a:t>as a dose of 15mls stat orally, followed </a:t>
            </a:r>
            <a:r>
              <a:rPr lang="en-GB" dirty="0" smtClean="0"/>
              <a:t>by 200mls </a:t>
            </a:r>
            <a:r>
              <a:rPr lang="en-GB" dirty="0"/>
              <a:t>of water. Wait for 15-20 minutes for </a:t>
            </a:r>
            <a:r>
              <a:rPr lang="en-GB" dirty="0" smtClean="0"/>
              <a:t>the patient </a:t>
            </a:r>
            <a:r>
              <a:rPr lang="en-GB" dirty="0"/>
              <a:t>to vomit.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there is no vomiting, </a:t>
            </a:r>
            <a:r>
              <a:rPr lang="en-GB" dirty="0" smtClean="0"/>
              <a:t>repeat with </a:t>
            </a:r>
            <a:r>
              <a:rPr lang="en-GB" dirty="0"/>
              <a:t>a dose of 15mls orally and wait for </a:t>
            </a:r>
            <a:r>
              <a:rPr lang="en-GB" dirty="0" smtClean="0"/>
              <a:t>20 minutes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 patient still has not </a:t>
            </a:r>
            <a:r>
              <a:rPr lang="en-GB" dirty="0" smtClean="0"/>
              <a:t>vomited, perform </a:t>
            </a:r>
            <a:r>
              <a:rPr lang="en-GB" b="1" u="sng" dirty="0" smtClean="0"/>
              <a:t>gastric </a:t>
            </a:r>
            <a:r>
              <a:rPr lang="en-GB" b="1" u="sng" dirty="0"/>
              <a:t>lavage.</a:t>
            </a:r>
          </a:p>
        </p:txBody>
      </p:sp>
    </p:spTree>
    <p:extLst>
      <p:ext uri="{BB962C8B-B14F-4D97-AF65-F5344CB8AC3E}">
        <p14:creationId xmlns:p14="http://schemas.microsoft.com/office/powerpoint/2010/main" val="339437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193183"/>
            <a:ext cx="10722735" cy="682581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solidFill>
                  <a:schemeClr val="accent1"/>
                </a:solidFill>
              </a:rPr>
              <a:t>Deficiencies in severe acute malnutrition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11" y="1429555"/>
            <a:ext cx="10617307" cy="5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 on physiology of SAM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5422005"/>
          </a:xfrm>
        </p:spPr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Apart </a:t>
            </a:r>
            <a:r>
              <a:rPr lang="en-GB" dirty="0"/>
              <a:t>from the various nutrient deficiencies, the child also has increased risk of developing infections due to an impaired immune response. </a:t>
            </a:r>
          </a:p>
          <a:p>
            <a:r>
              <a:rPr lang="en-GB" dirty="0"/>
              <a:t>These children lack subcutaneous fat and therefore they are prone to hypothermia. </a:t>
            </a:r>
          </a:p>
          <a:p>
            <a:r>
              <a:rPr lang="en-GB" dirty="0"/>
              <a:t>Changes in liver function, the endocrine system and hypothermia make them prone to hypoglycaemia.</a:t>
            </a:r>
          </a:p>
          <a:p>
            <a:r>
              <a:rPr lang="en-GB" dirty="0"/>
              <a:t>Many of these children also have a poor cardiac function that may lead to congestive cardiac failure especially if given intravenous fluid or blood transfusion without caution. </a:t>
            </a:r>
          </a:p>
          <a:p>
            <a:r>
              <a:rPr lang="en-GB" dirty="0"/>
              <a:t>At the intestinal level, there is poor motility of the intestine and also poor absorption. </a:t>
            </a:r>
          </a:p>
          <a:p>
            <a:r>
              <a:rPr lang="en-GB" dirty="0"/>
              <a:t>They also tend to have high sodium and low potassium levels in the </a:t>
            </a:r>
            <a:r>
              <a:rPr lang="en-GB" dirty="0" smtClean="0"/>
              <a:t>body</a:t>
            </a:r>
          </a:p>
          <a:p>
            <a:r>
              <a:rPr lang="en-GB" dirty="0" smtClean="0"/>
              <a:t>With </a:t>
            </a:r>
            <a:r>
              <a:rPr lang="en-GB" dirty="0"/>
              <a:t>all these derangements, a systematic approach is required to make sure that nothing </a:t>
            </a:r>
            <a:r>
              <a:rPr lang="en-GB" dirty="0" smtClean="0"/>
              <a:t>is missed </a:t>
            </a:r>
            <a:r>
              <a:rPr lang="en-GB" dirty="0"/>
              <a:t>in the identification of problems and in managing them. </a:t>
            </a:r>
            <a:r>
              <a:rPr lang="en-GB" dirty="0">
                <a:solidFill>
                  <a:srgbClr val="FF0000"/>
                </a:solidFill>
              </a:rPr>
              <a:t>This is the rationale for the </a:t>
            </a:r>
            <a:r>
              <a:rPr lang="en-GB" dirty="0" smtClean="0">
                <a:solidFill>
                  <a:srgbClr val="FF0000"/>
                </a:solidFill>
              </a:rPr>
              <a:t>10 step </a:t>
            </a:r>
            <a:r>
              <a:rPr lang="en-GB" dirty="0">
                <a:solidFill>
                  <a:srgbClr val="FF0000"/>
                </a:solidFill>
              </a:rPr>
              <a:t>approach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5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00455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10-Step Approach to the </a:t>
            </a:r>
            <a:r>
              <a:rPr lang="en-GB" sz="2800" dirty="0">
                <a:solidFill>
                  <a:schemeClr val="accent1"/>
                </a:solidFill>
              </a:rPr>
              <a:t>management of the child with severe </a:t>
            </a:r>
            <a:r>
              <a:rPr lang="en-GB" sz="2800" dirty="0" smtClean="0">
                <a:solidFill>
                  <a:schemeClr val="accent1"/>
                </a:solidFill>
              </a:rPr>
              <a:t>acute malnutrition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8" y="1145647"/>
            <a:ext cx="8641724" cy="56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9" y="206062"/>
            <a:ext cx="10645462" cy="798490"/>
          </a:xfrm>
        </p:spPr>
        <p:txBody>
          <a:bodyPr>
            <a:normAutofit fontScale="90000"/>
          </a:bodyPr>
          <a:lstStyle/>
          <a:p>
            <a:r>
              <a:rPr lang="en-GB" sz="3200" b="1" i="1" dirty="0">
                <a:solidFill>
                  <a:schemeClr val="accent1"/>
                </a:solidFill>
              </a:rPr>
              <a:t>W.H.O recommends the 10 step approach of management of a child with severe acute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275008"/>
            <a:ext cx="10735614" cy="5582992"/>
          </a:xfrm>
        </p:spPr>
        <p:txBody>
          <a:bodyPr/>
          <a:lstStyle/>
          <a:p>
            <a:r>
              <a:rPr lang="en-GB" dirty="0" smtClean="0"/>
              <a:t>Good! Having looked at the graph now let us try to substantiate each step for better understanding.</a:t>
            </a:r>
          </a:p>
          <a:p>
            <a:r>
              <a:rPr lang="en-GB" b="1" i="1" u="sng" dirty="0" smtClean="0">
                <a:solidFill>
                  <a:srgbClr val="7030A0"/>
                </a:solidFill>
              </a:rPr>
              <a:t>Hey remember this always!</a:t>
            </a:r>
          </a:p>
          <a:p>
            <a:r>
              <a:rPr lang="en-GB" b="1" i="1" dirty="0" smtClean="0">
                <a:solidFill>
                  <a:srgbClr val="7030A0"/>
                </a:solidFill>
              </a:rPr>
              <a:t>That</a:t>
            </a:r>
            <a:r>
              <a:rPr lang="en-GB" b="1" dirty="0" smtClean="0">
                <a:solidFill>
                  <a:srgbClr val="7030A0"/>
                </a:solidFill>
              </a:rPr>
              <a:t>:-</a:t>
            </a:r>
          </a:p>
          <a:p>
            <a:r>
              <a:rPr lang="en-GB" dirty="0"/>
              <a:t>The first seven steps are called the </a:t>
            </a:r>
            <a:r>
              <a:rPr lang="en-GB" b="1" dirty="0">
                <a:solidFill>
                  <a:srgbClr val="7030A0"/>
                </a:solidFill>
              </a:rPr>
              <a:t>rescue phase</a:t>
            </a:r>
            <a:r>
              <a:rPr lang="en-GB" dirty="0">
                <a:solidFill>
                  <a:srgbClr val="7030A0"/>
                </a:solidFill>
              </a:rPr>
              <a:t>. </a:t>
            </a:r>
            <a:r>
              <a:rPr lang="en-GB" dirty="0"/>
              <a:t>The interventions in this phase are initiated </a:t>
            </a:r>
            <a:r>
              <a:rPr lang="en-GB" dirty="0" smtClean="0"/>
              <a:t>at the </a:t>
            </a:r>
            <a:r>
              <a:rPr lang="en-GB" dirty="0"/>
              <a:t>point of admission.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last 3 steps are the </a:t>
            </a:r>
            <a:r>
              <a:rPr lang="en-GB" b="1" dirty="0">
                <a:solidFill>
                  <a:srgbClr val="7030A0"/>
                </a:solidFill>
              </a:rPr>
              <a:t>recovery phase, </a:t>
            </a:r>
            <a:r>
              <a:rPr lang="en-GB" dirty="0"/>
              <a:t>which occur after the child </a:t>
            </a:r>
            <a:r>
              <a:rPr lang="en-GB" dirty="0" smtClean="0"/>
              <a:t>is stable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Throughout </a:t>
            </a:r>
            <a:r>
              <a:rPr lang="en-GB" dirty="0"/>
              <a:t>this management there should be </a:t>
            </a:r>
            <a:r>
              <a:rPr lang="en-GB" b="1" dirty="0">
                <a:solidFill>
                  <a:srgbClr val="7030A0"/>
                </a:solidFill>
              </a:rPr>
              <a:t>constant monitoring.</a:t>
            </a:r>
            <a:endParaRPr lang="en-GB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09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i="1" u="sng" dirty="0" smtClean="0">
                <a:solidFill>
                  <a:srgbClr val="7030A0"/>
                </a:solidFill>
              </a:rPr>
              <a:t>Rescue phase</a:t>
            </a:r>
            <a:r>
              <a:rPr lang="en-GB" sz="4000" b="1" dirty="0" smtClean="0">
                <a:solidFill>
                  <a:srgbClr val="7030A0"/>
                </a:solidFill>
              </a:rPr>
              <a:t/>
            </a:r>
            <a:br>
              <a:rPr lang="en-GB" sz="4000" b="1" dirty="0" smtClean="0">
                <a:solidFill>
                  <a:srgbClr val="7030A0"/>
                </a:solidFill>
              </a:rPr>
            </a:br>
            <a:r>
              <a:rPr lang="en-GB" sz="4000" b="1" u="sng" dirty="0" smtClean="0">
                <a:solidFill>
                  <a:srgbClr val="7030A0"/>
                </a:solidFill>
              </a:rPr>
              <a:t>Step </a:t>
            </a:r>
            <a:r>
              <a:rPr lang="en-GB" sz="4000" b="1" u="sng" dirty="0">
                <a:solidFill>
                  <a:srgbClr val="7030A0"/>
                </a:solidFill>
              </a:rPr>
              <a:t>1- Hypoglycaemia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</a:t>
            </a:r>
            <a:r>
              <a:rPr lang="en-GB" dirty="0"/>
              <a:t>severely malnourished children are at risk of hypoglycaemia. </a:t>
            </a:r>
            <a:endParaRPr lang="en-GB" dirty="0" smtClean="0"/>
          </a:p>
          <a:p>
            <a:r>
              <a:rPr lang="en-GB" dirty="0" smtClean="0"/>
              <a:t>Blood </a:t>
            </a:r>
            <a:r>
              <a:rPr lang="en-GB" dirty="0"/>
              <a:t>sugar should </a:t>
            </a:r>
            <a:r>
              <a:rPr lang="en-GB" dirty="0" smtClean="0"/>
              <a:t>be measured </a:t>
            </a:r>
            <a:r>
              <a:rPr lang="en-GB" dirty="0"/>
              <a:t>immediately but if this is not possible it should be assumed that all children </a:t>
            </a:r>
            <a:r>
              <a:rPr lang="en-GB" dirty="0" smtClean="0"/>
              <a:t>with severe </a:t>
            </a:r>
            <a:r>
              <a:rPr lang="en-GB" dirty="0"/>
              <a:t>malnutrition have hypoglycaemia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A blood sugar less than 3mmol/l is hypoglycaemia in a child with SAM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They </a:t>
            </a:r>
            <a:r>
              <a:rPr lang="en-GB" dirty="0"/>
              <a:t>should be given a feed </a:t>
            </a:r>
            <a:r>
              <a:rPr lang="en-GB" dirty="0" smtClean="0"/>
              <a:t>that is F-75 or </a:t>
            </a:r>
            <a:r>
              <a:rPr lang="en-GB" dirty="0"/>
              <a:t>10% glucose </a:t>
            </a:r>
            <a:r>
              <a:rPr lang="en-GB" dirty="0" smtClean="0"/>
              <a:t>or sucrose </a:t>
            </a:r>
            <a:r>
              <a:rPr lang="en-GB" dirty="0"/>
              <a:t>immediately upon admission. Frequent feeding thereafter is important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5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599" cy="9144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/>
            </a:r>
            <a:br>
              <a:rPr lang="en-GB" sz="4000" b="1" dirty="0" smtClean="0">
                <a:solidFill>
                  <a:srgbClr val="7030A0"/>
                </a:solidFill>
              </a:rPr>
            </a:br>
            <a:r>
              <a:rPr lang="en-GB" sz="4000" b="1" dirty="0" smtClean="0">
                <a:solidFill>
                  <a:srgbClr val="7030A0"/>
                </a:solidFill>
              </a:rPr>
              <a:t>Step </a:t>
            </a:r>
            <a:r>
              <a:rPr lang="en-GB" sz="4000" b="1" dirty="0">
                <a:solidFill>
                  <a:srgbClr val="7030A0"/>
                </a:solidFill>
              </a:rPr>
              <a:t>2 -Hypothermia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250"/>
            <a:ext cx="10515600" cy="560874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Hypothermia </a:t>
            </a:r>
            <a:r>
              <a:rPr lang="en-GB" dirty="0"/>
              <a:t>is very common in malnourished children and often indicates </a:t>
            </a:r>
            <a:r>
              <a:rPr lang="en-GB" dirty="0" smtClean="0"/>
              <a:t>coexisting hypoglycaemia </a:t>
            </a:r>
            <a:r>
              <a:rPr lang="en-GB" dirty="0"/>
              <a:t>or serious infection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If the axillary temperature is &lt;35°C or does not register </a:t>
            </a:r>
            <a:r>
              <a:rPr lang="en-GB" dirty="0" smtClean="0"/>
              <a:t>on a </a:t>
            </a:r>
            <a:r>
              <a:rPr lang="en-GB" dirty="0"/>
              <a:t>normal thermometer, assume hypothermia. </a:t>
            </a:r>
            <a:endParaRPr lang="en-GB" dirty="0" smtClean="0"/>
          </a:p>
          <a:p>
            <a:r>
              <a:rPr lang="en-GB" dirty="0" smtClean="0"/>
              <a:t>Where </a:t>
            </a:r>
            <a:r>
              <a:rPr lang="en-GB" dirty="0"/>
              <a:t>a low-reading thermometer is </a:t>
            </a:r>
            <a:r>
              <a:rPr lang="en-GB" dirty="0" smtClean="0"/>
              <a:t>available, take </a:t>
            </a:r>
            <a:r>
              <a:rPr lang="en-GB" dirty="0"/>
              <a:t>the rectal temperature. A reading &lt;35.5°C confirms hypothermia.</a:t>
            </a:r>
          </a:p>
          <a:p>
            <a:r>
              <a:rPr lang="en-GB" dirty="0"/>
              <a:t>Make sure the child is clothed (including the head), cover with a warmed blanket and place </a:t>
            </a:r>
            <a:r>
              <a:rPr lang="en-GB" dirty="0" smtClean="0"/>
              <a:t>a heater </a:t>
            </a:r>
            <a:r>
              <a:rPr lang="en-GB" dirty="0"/>
              <a:t>(not pointing directly at the child) or lamp </a:t>
            </a:r>
            <a:r>
              <a:rPr lang="en-GB" dirty="0" smtClean="0"/>
              <a:t>nearby.</a:t>
            </a:r>
          </a:p>
          <a:p>
            <a:r>
              <a:rPr lang="en-GB" dirty="0" smtClean="0"/>
              <a:t>Alternatively </a:t>
            </a:r>
            <a:r>
              <a:rPr lang="en-GB" dirty="0"/>
              <a:t>put the child on </a:t>
            </a:r>
            <a:r>
              <a:rPr lang="en-GB" dirty="0" smtClean="0"/>
              <a:t>the mother's </a:t>
            </a:r>
            <a:r>
              <a:rPr lang="en-GB" dirty="0"/>
              <a:t>bare chest or abdomen (skin-to-skin) and cover them with a warmed blanket </a:t>
            </a:r>
            <a:r>
              <a:rPr lang="en-GB" dirty="0" smtClean="0"/>
              <a:t>and/or warm clothing</a:t>
            </a:r>
          </a:p>
          <a:p>
            <a:r>
              <a:rPr lang="en-GB" dirty="0" smtClean="0"/>
              <a:t>Ensure </a:t>
            </a:r>
            <a:r>
              <a:rPr lang="en-GB" dirty="0"/>
              <a:t>that the child is covered at all times, especially at night</a:t>
            </a:r>
            <a:r>
              <a:rPr lang="en-GB" dirty="0" smtClean="0"/>
              <a:t>.</a:t>
            </a:r>
          </a:p>
          <a:p>
            <a:r>
              <a:rPr lang="en-GB" dirty="0" smtClean="0"/>
              <a:t>Keep </a:t>
            </a:r>
            <a:r>
              <a:rPr lang="en-GB" dirty="0"/>
              <a:t>the </a:t>
            </a:r>
            <a:r>
              <a:rPr lang="en-GB" dirty="0" smtClean="0"/>
              <a:t>head covered</a:t>
            </a:r>
            <a:r>
              <a:rPr lang="en-GB" dirty="0"/>
              <a:t>, preferably with a warm bonnet to reduce heat </a:t>
            </a:r>
            <a:r>
              <a:rPr lang="en-GB" dirty="0" smtClean="0"/>
              <a:t>loss.</a:t>
            </a:r>
          </a:p>
          <a:p>
            <a:r>
              <a:rPr lang="en-GB" dirty="0" smtClean="0"/>
              <a:t>Monitor </a:t>
            </a:r>
            <a:r>
              <a:rPr lang="en-GB" dirty="0"/>
              <a:t>the temperature </a:t>
            </a:r>
            <a:r>
              <a:rPr lang="en-GB" dirty="0" smtClean="0"/>
              <a:t>two hourly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8" y="365125"/>
            <a:ext cx="10645462" cy="6394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7030A0"/>
                </a:solidFill>
              </a:rPr>
              <a:t>Good</a:t>
            </a:r>
            <a:r>
              <a:rPr lang="en-GB" b="1" dirty="0">
                <a:solidFill>
                  <a:srgbClr val="7030A0"/>
                </a:solidFill>
              </a:rPr>
              <a:t>! You should include the following measures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1094704"/>
            <a:ext cx="10478037" cy="5763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Feed </a:t>
            </a:r>
            <a:r>
              <a:rPr lang="en-GB" dirty="0"/>
              <a:t>the child 2-hourly, starting immediately after the diagnosis is made.</a:t>
            </a:r>
          </a:p>
          <a:p>
            <a:r>
              <a:rPr lang="en-GB" dirty="0" smtClean="0"/>
              <a:t>Always </a:t>
            </a:r>
            <a:r>
              <a:rPr lang="en-GB" dirty="0"/>
              <a:t>give feeds throughout the night and day.</a:t>
            </a:r>
          </a:p>
          <a:p>
            <a:r>
              <a:rPr lang="en-GB" dirty="0" smtClean="0"/>
              <a:t>Place </a:t>
            </a:r>
            <a:r>
              <a:rPr lang="en-GB" dirty="0"/>
              <a:t>the bed in a warm, draught-free part of the ward and keep the child covered.</a:t>
            </a:r>
          </a:p>
          <a:p>
            <a:r>
              <a:rPr lang="en-GB" dirty="0" smtClean="0"/>
              <a:t>Change </a:t>
            </a:r>
            <a:r>
              <a:rPr lang="en-GB" dirty="0"/>
              <a:t>wet nappies, clothes and bedding to keep the child and the bed dry.</a:t>
            </a:r>
          </a:p>
          <a:p>
            <a:r>
              <a:rPr lang="en-GB" dirty="0" smtClean="0"/>
              <a:t>Avoid </a:t>
            </a:r>
            <a:r>
              <a:rPr lang="en-GB" dirty="0"/>
              <a:t>exposing the child to cold (e.g. after bathing, or during medical examinations).</a:t>
            </a:r>
          </a:p>
          <a:p>
            <a:r>
              <a:rPr lang="en-GB" dirty="0" smtClean="0"/>
              <a:t> </a:t>
            </a:r>
            <a:r>
              <a:rPr lang="en-GB" dirty="0"/>
              <a:t>Let the child sleep with the mother for warmth in the night.</a:t>
            </a:r>
          </a:p>
        </p:txBody>
      </p:sp>
    </p:spTree>
    <p:extLst>
      <p:ext uri="{BB962C8B-B14F-4D97-AF65-F5344CB8AC3E}">
        <p14:creationId xmlns:p14="http://schemas.microsoft.com/office/powerpoint/2010/main" val="22378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Step3-Dehydration 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552503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It is difficult to estimate dehydration status accurately in the severely malnourished child </a:t>
            </a:r>
            <a:r>
              <a:rPr lang="en-GB" dirty="0" smtClean="0"/>
              <a:t>using clinical </a:t>
            </a:r>
            <a:r>
              <a:rPr lang="en-GB" dirty="0"/>
              <a:t>signs alone. </a:t>
            </a:r>
            <a:endParaRPr lang="en-GB" dirty="0" smtClean="0"/>
          </a:p>
          <a:p>
            <a:r>
              <a:rPr lang="en-GB" dirty="0" smtClean="0"/>
              <a:t>Assume </a:t>
            </a:r>
            <a:r>
              <a:rPr lang="en-GB" dirty="0"/>
              <a:t>that all children with watery diarrhoea may have </a:t>
            </a:r>
            <a:r>
              <a:rPr lang="en-GB" dirty="0" smtClean="0"/>
              <a:t>some dehydration.</a:t>
            </a:r>
          </a:p>
          <a:p>
            <a:r>
              <a:rPr lang="en-GB" dirty="0" smtClean="0"/>
              <a:t>Severely </a:t>
            </a:r>
            <a:r>
              <a:rPr lang="en-GB" dirty="0"/>
              <a:t>impaired circulation (Shock) is diagnosed in these children using the</a:t>
            </a:r>
          </a:p>
          <a:p>
            <a:r>
              <a:rPr lang="en-GB" dirty="0"/>
              <a:t>same core signs as in those without malnutrition: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dirty="0"/>
              <a:t>Reduced level of </a:t>
            </a:r>
            <a:r>
              <a:rPr lang="en-GB" dirty="0" smtClean="0"/>
              <a:t>consciousness,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Absent </a:t>
            </a:r>
            <a:r>
              <a:rPr lang="en-GB" dirty="0"/>
              <a:t>or weak (low volume) peripheral.</a:t>
            </a:r>
          </a:p>
          <a:p>
            <a:r>
              <a:rPr lang="en-GB" dirty="0"/>
              <a:t>Severely impaired circulation (Shock) is treated with special fluid plans using Ringer's </a:t>
            </a:r>
            <a:r>
              <a:rPr lang="en-GB" dirty="0" smtClean="0"/>
              <a:t>lactate solution </a:t>
            </a:r>
            <a:r>
              <a:rPr lang="en-GB" dirty="0"/>
              <a:t>(Hartmann's solution). </a:t>
            </a:r>
            <a:endParaRPr lang="en-GB" dirty="0" smtClean="0"/>
          </a:p>
          <a:p>
            <a:r>
              <a:rPr lang="en-GB" dirty="0" smtClean="0"/>
              <a:t>Administer </a:t>
            </a:r>
            <a:r>
              <a:rPr lang="en-GB" dirty="0"/>
              <a:t>the fluid as a slow bolus at a rate of </a:t>
            </a:r>
            <a:r>
              <a:rPr lang="en-GB" b="1" dirty="0"/>
              <a:t>20mls/kg </a:t>
            </a:r>
            <a:r>
              <a:rPr lang="en-GB" dirty="0" smtClean="0"/>
              <a:t>given over </a:t>
            </a:r>
            <a:r>
              <a:rPr lang="en-GB" b="1" dirty="0"/>
              <a:t>two </a:t>
            </a:r>
            <a:r>
              <a:rPr lang="en-GB" dirty="0" smtClean="0"/>
              <a:t>hours.</a:t>
            </a:r>
          </a:p>
          <a:p>
            <a:r>
              <a:rPr lang="en-GB" dirty="0" smtClean="0"/>
              <a:t>At </a:t>
            </a:r>
            <a:r>
              <a:rPr lang="en-GB" dirty="0"/>
              <a:t>the end of the two hour, continue with oral (or NG) fluids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Repeat </a:t>
            </a:r>
            <a:r>
              <a:rPr lang="en-GB" dirty="0" smtClean="0"/>
              <a:t>boluses are </a:t>
            </a:r>
            <a:r>
              <a:rPr lang="en-GB" dirty="0"/>
              <a:t>not recommended even if the child still has features of severely impaired circulation.</a:t>
            </a:r>
          </a:p>
        </p:txBody>
      </p:sp>
    </p:spTree>
    <p:extLst>
      <p:ext uri="{BB962C8B-B14F-4D97-AF65-F5344CB8AC3E}">
        <p14:creationId xmlns:p14="http://schemas.microsoft.com/office/powerpoint/2010/main" val="693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886"/>
            <a:ext cx="10515600" cy="599511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Give </a:t>
            </a:r>
            <a:r>
              <a:rPr lang="en-GB" dirty="0" err="1"/>
              <a:t>ReSoMal</a:t>
            </a:r>
            <a:r>
              <a:rPr lang="en-GB" dirty="0"/>
              <a:t> (rehydration solution for malnutrition) at 10mls/kg/hour per oral </a:t>
            </a:r>
            <a:r>
              <a:rPr lang="en-GB" dirty="0" smtClean="0"/>
              <a:t>or using </a:t>
            </a:r>
            <a:r>
              <a:rPr lang="en-GB" dirty="0"/>
              <a:t>NG for the first two hours.</a:t>
            </a:r>
          </a:p>
          <a:p>
            <a:r>
              <a:rPr lang="en-GB" dirty="0" smtClean="0"/>
              <a:t>Then </a:t>
            </a:r>
            <a:r>
              <a:rPr lang="en-GB" dirty="0"/>
              <a:t>give fluids at </a:t>
            </a:r>
            <a:r>
              <a:rPr lang="en-GB" dirty="0" smtClean="0"/>
              <a:t>5-10mls/kg.hr </a:t>
            </a:r>
            <a:r>
              <a:rPr lang="en-GB" dirty="0"/>
              <a:t>for the next 4-10 hours; alternate the </a:t>
            </a:r>
            <a:r>
              <a:rPr lang="en-GB" dirty="0" err="1"/>
              <a:t>ReSoMal</a:t>
            </a:r>
            <a:r>
              <a:rPr lang="en-GB" dirty="0"/>
              <a:t> </a:t>
            </a:r>
            <a:r>
              <a:rPr lang="en-GB" dirty="0" smtClean="0"/>
              <a:t>with same </a:t>
            </a:r>
            <a:r>
              <a:rPr lang="en-GB" dirty="0"/>
              <a:t>volume of F75.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volume to give will depend on how much the child </a:t>
            </a:r>
            <a:r>
              <a:rPr lang="en-GB" dirty="0" smtClean="0"/>
              <a:t>wants, volume </a:t>
            </a:r>
            <a:r>
              <a:rPr lang="en-GB" dirty="0"/>
              <a:t>of stools and whether child is vomiting. The Basic Paediatric </a:t>
            </a:r>
            <a:r>
              <a:rPr lang="en-GB" dirty="0" smtClean="0"/>
              <a:t>Protocols provides </a:t>
            </a:r>
            <a:r>
              <a:rPr lang="en-GB" dirty="0"/>
              <a:t>guidance with assumption that you will give </a:t>
            </a:r>
            <a:r>
              <a:rPr lang="en-GB" dirty="0" err="1"/>
              <a:t>ReSoMal</a:t>
            </a:r>
            <a:r>
              <a:rPr lang="en-GB" dirty="0"/>
              <a:t> at 10ml/kg/hr.</a:t>
            </a:r>
          </a:p>
          <a:p>
            <a:r>
              <a:rPr lang="en-GB" dirty="0" smtClean="0"/>
              <a:t>After </a:t>
            </a:r>
            <a:r>
              <a:rPr lang="en-GB" dirty="0"/>
              <a:t>the rehydration therapy, give F75 at the appropriate volume every </a:t>
            </a:r>
            <a:r>
              <a:rPr lang="en-GB" dirty="0" smtClean="0"/>
              <a:t>3hours.</a:t>
            </a:r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the child has severe palmer pallor transfuse 10mls/kg whole blood over 3 hours </a:t>
            </a:r>
            <a:r>
              <a:rPr lang="en-GB" dirty="0" smtClean="0"/>
              <a:t>as soon </a:t>
            </a:r>
            <a:r>
              <a:rPr lang="en-GB" dirty="0"/>
              <a:t>as it is available and then continue with appropriate volume of F75 every 3 hours.</a:t>
            </a:r>
          </a:p>
          <a:p>
            <a:r>
              <a:rPr lang="en-GB" dirty="0"/>
              <a:t>After the IV fluid bolus for management of severely impaired circulation, if it not </a:t>
            </a:r>
            <a:r>
              <a:rPr lang="en-GB" dirty="0" smtClean="0"/>
              <a:t>possible to </a:t>
            </a:r>
            <a:r>
              <a:rPr lang="en-GB" dirty="0"/>
              <a:t>give NG fluids (child in </a:t>
            </a:r>
            <a:r>
              <a:rPr lang="en-GB" dirty="0" smtClean="0"/>
              <a:t>un-</a:t>
            </a:r>
            <a:r>
              <a:rPr lang="en-GB" dirty="0" err="1" smtClean="0"/>
              <a:t>arousable</a:t>
            </a:r>
            <a:r>
              <a:rPr lang="en-GB" dirty="0" smtClean="0"/>
              <a:t> </a:t>
            </a:r>
            <a:r>
              <a:rPr lang="en-GB" dirty="0"/>
              <a:t>coma or acute abdomen) give maintenance fluids </a:t>
            </a:r>
            <a:r>
              <a:rPr lang="en-GB" dirty="0" smtClean="0"/>
              <a:t>– Half </a:t>
            </a:r>
            <a:r>
              <a:rPr lang="en-GB" dirty="0"/>
              <a:t>Strength Darrow's (HSD) in 5% Dextrose at 100mls/kg/day (4mls/kg/</a:t>
            </a:r>
            <a:r>
              <a:rPr lang="en-GB" dirty="0" err="1"/>
              <a:t>hr</a:t>
            </a:r>
            <a:r>
              <a:rPr lang="en-GB" dirty="0"/>
              <a:t>) until it </a:t>
            </a:r>
            <a:r>
              <a:rPr lang="en-GB" dirty="0" smtClean="0"/>
              <a:t>is possible </a:t>
            </a:r>
            <a:r>
              <a:rPr lang="en-GB" dirty="0"/>
              <a:t>to use NG route</a:t>
            </a:r>
            <a:r>
              <a:rPr lang="en-GB" dirty="0" smtClean="0"/>
              <a:t>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Continue </a:t>
            </a:r>
            <a:r>
              <a:rPr lang="en-GB" dirty="0"/>
              <a:t>breast feeding throughout. Check the respiratory rate, pulse rate, urine </a:t>
            </a:r>
            <a:r>
              <a:rPr lang="en-GB" dirty="0" smtClean="0"/>
              <a:t>frequency, frequency </a:t>
            </a:r>
            <a:r>
              <a:rPr lang="en-GB" dirty="0"/>
              <a:t>of stools and vomit.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you find signs of over hydration (increasing respiratory rate </a:t>
            </a:r>
            <a:r>
              <a:rPr lang="en-GB" dirty="0" smtClean="0"/>
              <a:t>by 5/min </a:t>
            </a:r>
            <a:r>
              <a:rPr lang="en-GB" dirty="0"/>
              <a:t>and pulse rate by 15/min), stop </a:t>
            </a:r>
            <a:r>
              <a:rPr lang="en-GB" dirty="0" err="1"/>
              <a:t>ReSoMal</a:t>
            </a:r>
            <a:r>
              <a:rPr lang="en-GB" dirty="0"/>
              <a:t> immediately and reassess after 1 hour.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7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0833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rgbClr val="7030A0"/>
                </a:solidFill>
              </a:rPr>
              <a:t>Step </a:t>
            </a:r>
            <a:r>
              <a:rPr lang="en-GB" sz="4000" b="1" dirty="0">
                <a:solidFill>
                  <a:srgbClr val="7030A0"/>
                </a:solidFill>
              </a:rPr>
              <a:t>4- Electrolyte imbalances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737537"/>
          </a:xfrm>
        </p:spPr>
        <p:txBody>
          <a:bodyPr>
            <a:normAutofit/>
          </a:bodyPr>
          <a:lstStyle/>
          <a:p>
            <a:r>
              <a:rPr lang="en-GB" dirty="0" smtClean="0"/>
              <a:t>Pre-packaged </a:t>
            </a:r>
            <a:r>
              <a:rPr lang="en-GB" dirty="0"/>
              <a:t>formulations F75, F100 and RUTF used in SAM contain adequate electrolytes </a:t>
            </a:r>
            <a:r>
              <a:rPr lang="en-GB" dirty="0" smtClean="0"/>
              <a:t>to meet </a:t>
            </a:r>
            <a:r>
              <a:rPr lang="en-GB" dirty="0"/>
              <a:t>the needs of these children. </a:t>
            </a:r>
          </a:p>
          <a:p>
            <a:r>
              <a:rPr lang="en-GB" b="1" u="sng" dirty="0">
                <a:solidFill>
                  <a:srgbClr val="7030A0"/>
                </a:solidFill>
              </a:rPr>
              <a:t>Step 5 Infection</a:t>
            </a:r>
          </a:p>
          <a:p>
            <a:r>
              <a:rPr lang="en-GB" dirty="0"/>
              <a:t>Children with SAM often do not develop fever and most times the white cell count is </a:t>
            </a:r>
            <a:r>
              <a:rPr lang="en-GB" dirty="0" smtClean="0"/>
              <a:t>not elevated </a:t>
            </a:r>
            <a:r>
              <a:rPr lang="en-GB" dirty="0"/>
              <a:t>even when there is confirmed infection.</a:t>
            </a:r>
          </a:p>
          <a:p>
            <a:r>
              <a:rPr lang="en-GB" dirty="0"/>
              <a:t>Assume that all children with SAM have an infection on their arrival in hospital and treat </a:t>
            </a:r>
            <a:r>
              <a:rPr lang="en-GB" dirty="0" smtClean="0"/>
              <a:t>with appropriate </a:t>
            </a:r>
            <a:r>
              <a:rPr lang="en-GB" dirty="0"/>
              <a:t>antibiotics straightaway.</a:t>
            </a:r>
          </a:p>
        </p:txBody>
      </p:sp>
    </p:spTree>
    <p:extLst>
      <p:ext uri="{BB962C8B-B14F-4D97-AF65-F5344CB8AC3E}">
        <p14:creationId xmlns:p14="http://schemas.microsoft.com/office/powerpoint/2010/main" val="32041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82769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blood should be tested for the </a:t>
            </a:r>
            <a:r>
              <a:rPr lang="en-GB" dirty="0" smtClean="0"/>
              <a:t>poisonous taken.</a:t>
            </a:r>
          </a:p>
          <a:p>
            <a:r>
              <a:rPr lang="en-GB" dirty="0"/>
              <a:t>A</a:t>
            </a:r>
            <a:r>
              <a:rPr lang="en-GB" dirty="0" smtClean="0"/>
              <a:t>n intravenous </a:t>
            </a:r>
            <a:r>
              <a:rPr lang="en-GB" dirty="0"/>
              <a:t>infusion using Darrow's solution </a:t>
            </a:r>
            <a:r>
              <a:rPr lang="en-GB" dirty="0" smtClean="0"/>
              <a:t>of 50</a:t>
            </a:r>
            <a:r>
              <a:rPr lang="en-GB" dirty="0"/>
              <a:t>% Dextrose may be given to </a:t>
            </a:r>
            <a:r>
              <a:rPr lang="en-GB" dirty="0" smtClean="0"/>
              <a:t>correct hypoglycaemia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Oxygen </a:t>
            </a:r>
            <a:r>
              <a:rPr lang="en-GB" dirty="0"/>
              <a:t>therapy can </a:t>
            </a:r>
            <a:r>
              <a:rPr lang="en-GB" dirty="0" smtClean="0"/>
              <a:t>be administered </a:t>
            </a:r>
            <a:r>
              <a:rPr lang="en-GB" dirty="0"/>
              <a:t>where necessary.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child </a:t>
            </a:r>
            <a:r>
              <a:rPr lang="en-GB" dirty="0" smtClean="0"/>
              <a:t>should be </a:t>
            </a:r>
            <a:r>
              <a:rPr lang="en-GB" dirty="0"/>
              <a:t>given oral alkaline fluids to neutralise the </a:t>
            </a:r>
            <a:r>
              <a:rPr lang="en-GB" dirty="0" smtClean="0"/>
              <a:t>acid and </a:t>
            </a:r>
            <a:r>
              <a:rPr lang="en-GB" dirty="0"/>
              <a:t>vice versa. </a:t>
            </a:r>
            <a:endParaRPr lang="en-GB" dirty="0" smtClean="0"/>
          </a:p>
          <a:p>
            <a:r>
              <a:rPr lang="en-GB" dirty="0" smtClean="0"/>
              <a:t>Urinary </a:t>
            </a:r>
            <a:r>
              <a:rPr lang="en-GB" dirty="0"/>
              <a:t>catheterisation </a:t>
            </a:r>
            <a:r>
              <a:rPr lang="en-GB" dirty="0" err="1" smtClean="0"/>
              <a:t>is</a:t>
            </a:r>
            <a:r>
              <a:rPr lang="en-GB" dirty="0" err="1"/>
              <a:t>indicated</a:t>
            </a:r>
            <a:r>
              <a:rPr lang="en-GB" dirty="0"/>
              <a:t> in order to monitor urinary output when</a:t>
            </a:r>
          </a:p>
          <a:p>
            <a:r>
              <a:rPr lang="en-GB" dirty="0"/>
              <a:t>renal failure is suspected.</a:t>
            </a:r>
          </a:p>
          <a:p>
            <a:r>
              <a:rPr lang="en-GB" dirty="0"/>
              <a:t>The patient's general condition should </a:t>
            </a:r>
            <a:r>
              <a:rPr lang="en-GB" dirty="0" smtClean="0"/>
              <a:t>be assessed </a:t>
            </a:r>
            <a:r>
              <a:rPr lang="en-GB" dirty="0"/>
              <a:t>to include level of consciousness </a:t>
            </a:r>
            <a:r>
              <a:rPr lang="en-GB" dirty="0" smtClean="0"/>
              <a:t>and inspection </a:t>
            </a:r>
            <a:r>
              <a:rPr lang="en-GB" dirty="0"/>
              <a:t>of the mouth and lips for any burns </a:t>
            </a:r>
            <a:r>
              <a:rPr lang="en-GB" dirty="0" smtClean="0"/>
              <a:t>in case </a:t>
            </a:r>
            <a:r>
              <a:rPr lang="en-GB" dirty="0"/>
              <a:t>of corrosive poisoning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 Neurological investigations </a:t>
            </a:r>
            <a:r>
              <a:rPr lang="en-GB" dirty="0"/>
              <a:t>should also be undertaken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56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All </a:t>
            </a:r>
            <a:r>
              <a:rPr lang="en-GB" dirty="0"/>
              <a:t>sick children with </a:t>
            </a:r>
            <a:r>
              <a:rPr lang="en-GB" dirty="0" smtClean="0"/>
              <a:t>severe acute </a:t>
            </a:r>
            <a:r>
              <a:rPr lang="en-GB" dirty="0"/>
              <a:t>malnutrition in hospital should be started on:</a:t>
            </a:r>
          </a:p>
          <a:p>
            <a:r>
              <a:rPr lang="en-GB" dirty="0" smtClean="0"/>
              <a:t>Crystalline </a:t>
            </a:r>
            <a:r>
              <a:rPr lang="en-GB" dirty="0"/>
              <a:t>Penicillin (or Ampicillin) for two days then high dose oral amoxicillin for </a:t>
            </a:r>
            <a:r>
              <a:rPr lang="en-GB" dirty="0" smtClean="0"/>
              <a:t>5 days.</a:t>
            </a:r>
          </a:p>
          <a:p>
            <a:r>
              <a:rPr lang="en-GB" dirty="0" smtClean="0"/>
              <a:t> </a:t>
            </a:r>
            <a:r>
              <a:rPr lang="en-GB" dirty="0"/>
              <a:t>AND IV/IM Gentamicin 7.5mg/kg for 7 days.</a:t>
            </a:r>
          </a:p>
          <a:p>
            <a:r>
              <a:rPr lang="en-GB" dirty="0"/>
              <a:t>In addition they also receive:</a:t>
            </a:r>
          </a:p>
          <a:p>
            <a:r>
              <a:rPr lang="en-GB" dirty="0" smtClean="0"/>
              <a:t> </a:t>
            </a:r>
            <a:r>
              <a:rPr lang="en-GB" dirty="0" err="1"/>
              <a:t>Nystatin</a:t>
            </a:r>
            <a:r>
              <a:rPr lang="en-GB" dirty="0"/>
              <a:t> / </a:t>
            </a:r>
            <a:r>
              <a:rPr lang="en-GB" dirty="0" err="1"/>
              <a:t>Clotrimazole</a:t>
            </a:r>
            <a:r>
              <a:rPr lang="en-GB" dirty="0"/>
              <a:t> for oral thrush,</a:t>
            </a:r>
          </a:p>
          <a:p>
            <a:r>
              <a:rPr lang="en-GB" dirty="0" smtClean="0"/>
              <a:t> </a:t>
            </a:r>
            <a:r>
              <a:rPr lang="en-GB" dirty="0" err="1"/>
              <a:t>Mebendazole</a:t>
            </a:r>
            <a:r>
              <a:rPr lang="en-GB" dirty="0"/>
              <a:t> after 7 days treatment. (deworming),</a:t>
            </a:r>
          </a:p>
          <a:p>
            <a:r>
              <a:rPr lang="en-GB" dirty="0" smtClean="0"/>
              <a:t>Tetracycline </a:t>
            </a:r>
            <a:r>
              <a:rPr lang="en-GB" dirty="0"/>
              <a:t>eye ointment (+ atropine drops) for pus / ulceration in the eye.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Hello! You </a:t>
            </a:r>
            <a:r>
              <a:rPr lang="en-GB" dirty="0">
                <a:solidFill>
                  <a:srgbClr val="7030A0"/>
                </a:solidFill>
              </a:rPr>
              <a:t>are doing well so far. It is now time to look at micronutrient deficiencies.</a:t>
            </a:r>
          </a:p>
        </p:txBody>
      </p:sp>
    </p:spTree>
    <p:extLst>
      <p:ext uri="{BB962C8B-B14F-4D97-AF65-F5344CB8AC3E}">
        <p14:creationId xmlns:p14="http://schemas.microsoft.com/office/powerpoint/2010/main" val="17099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128789"/>
            <a:ext cx="10581068" cy="110758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Step 6 Micronutrient </a:t>
            </a:r>
            <a:r>
              <a:rPr lang="en-GB" sz="3600" b="1" dirty="0" smtClean="0">
                <a:solidFill>
                  <a:srgbClr val="7030A0"/>
                </a:solidFill>
              </a:rPr>
              <a:t>deficiencies (Look for </a:t>
            </a:r>
            <a:r>
              <a:rPr lang="en-GB" sz="3600" b="1" dirty="0" err="1" smtClean="0">
                <a:solidFill>
                  <a:srgbClr val="7030A0"/>
                </a:solidFill>
              </a:rPr>
              <a:t>Vit</a:t>
            </a:r>
            <a:r>
              <a:rPr lang="en-GB" sz="3600" b="1" dirty="0" smtClean="0">
                <a:solidFill>
                  <a:srgbClr val="7030A0"/>
                </a:solidFill>
              </a:rPr>
              <a:t>. A Eye signs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3" y="1416642"/>
            <a:ext cx="8049296" cy="52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9015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7030A0"/>
                </a:solidFill>
              </a:rPr>
              <a:t>To </a:t>
            </a:r>
            <a:r>
              <a:rPr lang="en-GB" b="1" dirty="0">
                <a:solidFill>
                  <a:srgbClr val="7030A0"/>
                </a:solidFill>
              </a:rPr>
              <a:t>correct micronutrient deficiencies give:</a:t>
            </a:r>
            <a:r>
              <a:rPr lang="en-GB" dirty="0"/>
              <a:t/>
            </a:r>
            <a:br>
              <a:rPr lang="en-GB" dirty="0"/>
            </a:b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190"/>
            <a:ext cx="10515600" cy="581480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High </a:t>
            </a:r>
            <a:r>
              <a:rPr lang="en-GB" dirty="0"/>
              <a:t>dose Vitamin A to children with eye signs: 200,000 </a:t>
            </a:r>
            <a:r>
              <a:rPr lang="en-GB" dirty="0" err="1"/>
              <a:t>iu</a:t>
            </a:r>
            <a:r>
              <a:rPr lang="en-GB" dirty="0"/>
              <a:t> on admission, on Day 2 </a:t>
            </a:r>
            <a:r>
              <a:rPr lang="en-GB" dirty="0" smtClean="0"/>
              <a:t>and on </a:t>
            </a:r>
            <a:r>
              <a:rPr lang="en-GB" dirty="0"/>
              <a:t>Day 14 (100,000 </a:t>
            </a:r>
            <a:r>
              <a:rPr lang="en-GB" dirty="0" err="1"/>
              <a:t>iu</a:t>
            </a:r>
            <a:r>
              <a:rPr lang="en-GB" dirty="0"/>
              <a:t> if aged &lt; 12 months).</a:t>
            </a:r>
          </a:p>
          <a:p>
            <a:r>
              <a:rPr lang="en-GB" dirty="0" smtClean="0"/>
              <a:t>The </a:t>
            </a:r>
            <a:r>
              <a:rPr lang="en-GB" dirty="0"/>
              <a:t>pre-packaged F75/F100 had adequate micronutrients, if given at the right </a:t>
            </a:r>
            <a:r>
              <a:rPr lang="en-GB" dirty="0" smtClean="0"/>
              <a:t>dosage, to </a:t>
            </a:r>
            <a:r>
              <a:rPr lang="en-GB" dirty="0"/>
              <a:t>correct micronutrient deficiencies. </a:t>
            </a:r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micronutrients include Vitamin A </a:t>
            </a:r>
            <a:r>
              <a:rPr lang="en-GB" dirty="0" smtClean="0"/>
              <a:t>and other </a:t>
            </a:r>
            <a:r>
              <a:rPr lang="en-GB" dirty="0"/>
              <a:t>vitamins, folic acid, zinc and copper. However, should be prescribed be given </a:t>
            </a:r>
            <a:r>
              <a:rPr lang="en-GB" dirty="0" smtClean="0"/>
              <a:t>if pre-packaged </a:t>
            </a:r>
            <a:r>
              <a:rPr lang="en-GB" dirty="0"/>
              <a:t>F75/100 are not available.</a:t>
            </a:r>
          </a:p>
          <a:p>
            <a:r>
              <a:rPr lang="en-GB" dirty="0" smtClean="0"/>
              <a:t>Start </a:t>
            </a:r>
            <a:r>
              <a:rPr lang="en-GB" dirty="0"/>
              <a:t>iron ONLY when the child is gaining weight.</a:t>
            </a:r>
          </a:p>
        </p:txBody>
      </p:sp>
    </p:spTree>
    <p:extLst>
      <p:ext uri="{BB962C8B-B14F-4D97-AF65-F5344CB8AC3E}">
        <p14:creationId xmlns:p14="http://schemas.microsoft.com/office/powerpoint/2010/main" val="13732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3"/>
            <a:ext cx="10515600" cy="79849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</a:rPr>
              <a:t>Step 7 Initiate Feeding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674"/>
            <a:ext cx="10515600" cy="58663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Essential features of initial feeding are</a:t>
            </a:r>
            <a:r>
              <a:rPr lang="en-GB" dirty="0" smtClean="0"/>
              <a:t>:</a:t>
            </a:r>
          </a:p>
          <a:p>
            <a:r>
              <a:rPr lang="en-GB" dirty="0" smtClean="0"/>
              <a:t> </a:t>
            </a:r>
            <a:r>
              <a:rPr lang="en-GB" dirty="0"/>
              <a:t>Frequent small feeds of low osmolality and low lactose</a:t>
            </a:r>
          </a:p>
          <a:p>
            <a:r>
              <a:rPr lang="en-GB" dirty="0" smtClean="0"/>
              <a:t>Oral </a:t>
            </a:r>
            <a:r>
              <a:rPr lang="en-GB" dirty="0"/>
              <a:t>or nasogastric feeds (never parenteral preparations) should be </a:t>
            </a:r>
            <a:r>
              <a:rPr lang="en-GB" dirty="0" smtClean="0"/>
              <a:t>used.</a:t>
            </a:r>
          </a:p>
          <a:p>
            <a:r>
              <a:rPr lang="en-GB" dirty="0" smtClean="0"/>
              <a:t>Vomiting is NOT </a:t>
            </a:r>
            <a:r>
              <a:rPr lang="en-GB" dirty="0"/>
              <a:t>a contraindication to feeding. If the child is breastfed, continue with this, but </a:t>
            </a:r>
            <a:r>
              <a:rPr lang="en-GB" dirty="0" smtClean="0"/>
              <a:t>make ensure </a:t>
            </a:r>
            <a:r>
              <a:rPr lang="en-GB" dirty="0"/>
              <a:t>the prescribed amounts of feeds are </a:t>
            </a:r>
            <a:r>
              <a:rPr lang="en-GB" dirty="0" smtClean="0"/>
              <a:t>given.</a:t>
            </a:r>
          </a:p>
          <a:p>
            <a:r>
              <a:rPr lang="en-GB" dirty="0" smtClean="0"/>
              <a:t> </a:t>
            </a:r>
            <a:r>
              <a:rPr lang="en-GB" dirty="0"/>
              <a:t>Feeds are the 'drug' to cure malnutrition; they are a priority (after correction </a:t>
            </a:r>
            <a:r>
              <a:rPr lang="en-GB" dirty="0" smtClean="0"/>
              <a:t>of dehydration </a:t>
            </a:r>
            <a:r>
              <a:rPr lang="en-GB" dirty="0"/>
              <a:t>if required).</a:t>
            </a:r>
          </a:p>
          <a:p>
            <a:r>
              <a:rPr lang="en-GB" dirty="0"/>
              <a:t>The preferred starter formula is called F-75; it provides 75 Kcal and 0.9 grams </a:t>
            </a:r>
            <a:r>
              <a:rPr lang="en-GB" dirty="0" smtClean="0"/>
              <a:t>of protein/100ml</a:t>
            </a:r>
            <a:r>
              <a:rPr lang="en-GB" dirty="0"/>
              <a:t>. This is a pre-packed formula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If it is not available, you can make F75 </a:t>
            </a:r>
            <a:r>
              <a:rPr lang="en-GB" dirty="0" smtClean="0"/>
              <a:t>from water</a:t>
            </a:r>
            <a:r>
              <a:rPr lang="en-GB" dirty="0"/>
              <a:t>, skimmed milk, oil and sugar. [Refer to the WHO Pocket Book for Hospital Care </a:t>
            </a:r>
            <a:r>
              <a:rPr lang="en-GB" dirty="0" smtClean="0"/>
              <a:t>of Children </a:t>
            </a:r>
            <a:r>
              <a:rPr lang="en-GB" dirty="0"/>
              <a:t>for preparation formula]</a:t>
            </a:r>
          </a:p>
        </p:txBody>
      </p:sp>
    </p:spTree>
    <p:extLst>
      <p:ext uri="{BB962C8B-B14F-4D97-AF65-F5344CB8AC3E}">
        <p14:creationId xmlns:p14="http://schemas.microsoft.com/office/powerpoint/2010/main" val="18623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2886"/>
            <a:ext cx="10515600" cy="5995114"/>
          </a:xfrm>
        </p:spPr>
        <p:txBody>
          <a:bodyPr>
            <a:normAutofit fontScale="85000" lnSpcReduction="20000"/>
          </a:bodyPr>
          <a:lstStyle/>
          <a:p>
            <a:r>
              <a:rPr lang="en-GB" i="1" u="sng" dirty="0"/>
              <a:t>F-75 is used as follows;</a:t>
            </a:r>
          </a:p>
          <a:p>
            <a:r>
              <a:rPr lang="en-GB" dirty="0" smtClean="0"/>
              <a:t>130 </a:t>
            </a:r>
            <a:r>
              <a:rPr lang="en-GB" dirty="0"/>
              <a:t>ml/kg/day in a child without oedema (or has mild/moderate)</a:t>
            </a:r>
          </a:p>
          <a:p>
            <a:r>
              <a:rPr lang="en-GB" dirty="0" smtClean="0"/>
              <a:t>100 </a:t>
            </a:r>
            <a:r>
              <a:rPr lang="en-GB" dirty="0"/>
              <a:t>ml/kg/day in a child with severe oedema.</a:t>
            </a:r>
          </a:p>
          <a:p>
            <a:r>
              <a:rPr lang="en-GB" dirty="0"/>
              <a:t>This starter feed is maintained at this volume until when the child's appetite improves. </a:t>
            </a:r>
            <a:endParaRPr lang="en-GB" dirty="0" smtClean="0"/>
          </a:p>
          <a:p>
            <a:r>
              <a:rPr lang="en-GB" dirty="0" smtClean="0"/>
              <a:t>At this point </a:t>
            </a:r>
            <a:r>
              <a:rPr lang="en-GB" dirty="0"/>
              <a:t>the child is ready receive F100 or ready to use therapeutic feed (RUFT</a:t>
            </a:r>
            <a:r>
              <a:rPr lang="en-GB" dirty="0" smtClean="0"/>
              <a:t>).</a:t>
            </a:r>
          </a:p>
          <a:p>
            <a:r>
              <a:rPr lang="en-GB" dirty="0"/>
              <a:t>The starter feeds should be given 3 hourly (8 feeds per day). This means at night too! </a:t>
            </a:r>
            <a:endParaRPr lang="en-GB" dirty="0" smtClean="0"/>
          </a:p>
          <a:p>
            <a:r>
              <a:rPr lang="en-GB" dirty="0" smtClean="0"/>
              <a:t>The very sick </a:t>
            </a:r>
            <a:r>
              <a:rPr lang="en-GB" dirty="0"/>
              <a:t>children may be feed every 2 hours, if staffing allows, but graduate to 3 hourly feeds as </a:t>
            </a:r>
            <a:r>
              <a:rPr lang="en-GB" dirty="0" smtClean="0"/>
              <a:t>the child </a:t>
            </a:r>
            <a:r>
              <a:rPr lang="en-GB" dirty="0"/>
              <a:t>improves.</a:t>
            </a:r>
          </a:p>
          <a:p>
            <a:r>
              <a:rPr lang="en-GB" dirty="0"/>
              <a:t>During this period that lasts 2 - 7 days, you should monitor and record the following</a:t>
            </a:r>
          </a:p>
          <a:p>
            <a:r>
              <a:rPr lang="en-GB" dirty="0" smtClean="0"/>
              <a:t> </a:t>
            </a:r>
            <a:r>
              <a:rPr lang="en-GB" dirty="0"/>
              <a:t>Amounts of feed offered and left over</a:t>
            </a:r>
          </a:p>
          <a:p>
            <a:r>
              <a:rPr lang="en-GB" dirty="0" smtClean="0"/>
              <a:t> </a:t>
            </a:r>
            <a:r>
              <a:rPr lang="en-GB" dirty="0"/>
              <a:t>Vomiting</a:t>
            </a:r>
          </a:p>
          <a:p>
            <a:r>
              <a:rPr lang="en-GB" dirty="0" smtClean="0"/>
              <a:t>Stool </a:t>
            </a:r>
            <a:r>
              <a:rPr lang="en-GB" dirty="0"/>
              <a:t>frequency and consistency</a:t>
            </a:r>
          </a:p>
          <a:p>
            <a:r>
              <a:rPr lang="en-GB" dirty="0" smtClean="0"/>
              <a:t>Daily </a:t>
            </a:r>
            <a:r>
              <a:rPr lang="en-GB" dirty="0"/>
              <a:t>body </a:t>
            </a:r>
            <a:r>
              <a:rPr lang="en-GB" dirty="0" smtClean="0"/>
              <a:t>weight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680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75985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Step 8-Catch </a:t>
            </a:r>
            <a:r>
              <a:rPr lang="en-GB" sz="3200" b="1" dirty="0">
                <a:solidFill>
                  <a:srgbClr val="7030A0"/>
                </a:solidFill>
              </a:rPr>
              <a:t>up Growth (Recovery Phase)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789054"/>
          </a:xfrm>
        </p:spPr>
        <p:txBody>
          <a:bodyPr>
            <a:normAutofit/>
          </a:bodyPr>
          <a:lstStyle/>
          <a:p>
            <a:r>
              <a:rPr lang="en-GB" b="1" dirty="0"/>
              <a:t>Appetite and activity level</a:t>
            </a:r>
            <a:r>
              <a:rPr lang="en-GB" dirty="0"/>
              <a:t>, not weight change, denotes recovery in the first week. </a:t>
            </a:r>
            <a:endParaRPr lang="en-GB" dirty="0" smtClean="0"/>
          </a:p>
          <a:p>
            <a:r>
              <a:rPr lang="en-GB" dirty="0" smtClean="0"/>
              <a:t>F-75</a:t>
            </a:r>
            <a:r>
              <a:rPr lang="en-GB" dirty="0"/>
              <a:t> </a:t>
            </a:r>
            <a:r>
              <a:rPr lang="en-GB" dirty="0" smtClean="0"/>
              <a:t>feeding </a:t>
            </a:r>
            <a:r>
              <a:rPr lang="en-GB" dirty="0"/>
              <a:t>is usually </a:t>
            </a:r>
            <a:r>
              <a:rPr lang="en-GB" b="1" dirty="0"/>
              <a:t>not </a:t>
            </a:r>
            <a:r>
              <a:rPr lang="en-GB" dirty="0"/>
              <a:t>associated with weight gain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Weight loss may even occur in </a:t>
            </a:r>
            <a:r>
              <a:rPr lang="en-GB" dirty="0" smtClean="0"/>
              <a:t>children whose </a:t>
            </a:r>
            <a:r>
              <a:rPr lang="en-GB" dirty="0"/>
              <a:t>oedema is improving so </a:t>
            </a:r>
            <a:r>
              <a:rPr lang="en-GB" b="1" dirty="0"/>
              <a:t>Do not panic! </a:t>
            </a:r>
            <a:endParaRPr lang="en-GB" b="1" dirty="0" smtClean="0"/>
          </a:p>
          <a:p>
            <a:r>
              <a:rPr lang="en-GB" dirty="0" smtClean="0"/>
              <a:t>Ensure </a:t>
            </a:r>
            <a:r>
              <a:rPr lang="en-GB" dirty="0"/>
              <a:t>at least 100 </a:t>
            </a:r>
            <a:r>
              <a:rPr lang="en-GB" dirty="0" err="1"/>
              <a:t>mls</a:t>
            </a:r>
            <a:r>
              <a:rPr lang="en-GB" dirty="0"/>
              <a:t>/kg/day of F75 has </a:t>
            </a:r>
            <a:r>
              <a:rPr lang="en-GB" dirty="0" smtClean="0"/>
              <a:t>been given.</a:t>
            </a:r>
          </a:p>
          <a:p>
            <a:r>
              <a:rPr lang="en-GB" dirty="0" smtClean="0"/>
              <a:t>Changing </a:t>
            </a:r>
            <a:r>
              <a:rPr lang="en-GB" dirty="0"/>
              <a:t>to F-100 from </a:t>
            </a:r>
            <a:r>
              <a:rPr lang="en-GB" dirty="0" smtClean="0"/>
              <a:t>F-75: Change </a:t>
            </a:r>
            <a:r>
              <a:rPr lang="en-GB" dirty="0"/>
              <a:t>to F-100 at same volume as F-75 and maintain that volume for two days </a:t>
            </a:r>
            <a:r>
              <a:rPr lang="en-GB" dirty="0" smtClean="0"/>
              <a:t>while monitoring </a:t>
            </a:r>
            <a:r>
              <a:rPr lang="en-GB" dirty="0"/>
              <a:t>the child.</a:t>
            </a:r>
          </a:p>
          <a:p>
            <a:r>
              <a:rPr lang="en-GB" dirty="0"/>
              <a:t>F-100 has more calories and protein per volume compared with </a:t>
            </a:r>
            <a:r>
              <a:rPr lang="en-GB" dirty="0" smtClean="0"/>
              <a:t>F-75</a:t>
            </a:r>
          </a:p>
          <a:p>
            <a:pPr marL="0" indent="0">
              <a:buNone/>
            </a:pPr>
            <a:r>
              <a:rPr lang="en-GB" dirty="0" smtClean="0"/>
              <a:t>As illustrated in the table below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3660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3184"/>
            <a:ext cx="10669610" cy="59421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Contents of selected components of F-75 and F-100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921964"/>
              </p:ext>
            </p:extLst>
          </p:nvPr>
        </p:nvGraphicFramePr>
        <p:xfrm>
          <a:off x="761999" y="787399"/>
          <a:ext cx="10490202" cy="5713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9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336">
                <a:tc>
                  <a:txBody>
                    <a:bodyPr/>
                    <a:lstStyle/>
                    <a:p>
                      <a:r>
                        <a:rPr lang="en-GB" sz="2800" smtClean="0"/>
                        <a:t>Contents</a:t>
                      </a:r>
                      <a:r>
                        <a:rPr lang="en-GB" sz="2800" baseline="0" smtClean="0"/>
                        <a:t>  per 100ml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F-75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F-100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33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Energy (Kcal)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75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100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33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Protein(grams)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0.9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2.9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336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Potassium</a:t>
                      </a:r>
                      <a:r>
                        <a:rPr lang="en-GB" sz="2800" baseline="0" dirty="0" smtClean="0"/>
                        <a:t> (</a:t>
                      </a:r>
                      <a:r>
                        <a:rPr lang="en-GB" sz="2800" baseline="0" dirty="0" err="1" smtClean="0"/>
                        <a:t>mmol</a:t>
                      </a:r>
                      <a:r>
                        <a:rPr lang="en-GB" sz="2800" baseline="0" dirty="0" smtClean="0"/>
                        <a:t>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4.0</a:t>
                      </a:r>
                      <a:r>
                        <a:rPr lang="en-GB" sz="2800" baseline="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6.3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4479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Sodium (</a:t>
                      </a:r>
                      <a:r>
                        <a:rPr lang="en-GB" sz="2800" dirty="0" err="1" smtClean="0"/>
                        <a:t>mmol</a:t>
                      </a:r>
                      <a:r>
                        <a:rPr lang="en-GB" sz="2800" dirty="0" smtClean="0"/>
                        <a:t>)</a:t>
                      </a:r>
                    </a:p>
                    <a:p>
                      <a:endParaRPr lang="en-GB" sz="2800" dirty="0" smtClean="0"/>
                    </a:p>
                    <a:p>
                      <a:r>
                        <a:rPr lang="en-GB" sz="2800" dirty="0" smtClean="0"/>
                        <a:t>Magnesium  (</a:t>
                      </a:r>
                      <a:r>
                        <a:rPr lang="en-GB" sz="2800" dirty="0" err="1" smtClean="0"/>
                        <a:t>mmol</a:t>
                      </a:r>
                      <a:r>
                        <a:rPr lang="en-GB" sz="2800" dirty="0" smtClean="0"/>
                        <a:t>)</a:t>
                      </a:r>
                    </a:p>
                    <a:p>
                      <a:endParaRPr lang="en-GB" sz="2800" dirty="0" smtClean="0"/>
                    </a:p>
                    <a:p>
                      <a:endParaRPr lang="en-GB" sz="2800" dirty="0" smtClean="0"/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0.6</a:t>
                      </a:r>
                    </a:p>
                    <a:p>
                      <a:endParaRPr lang="en-GB" sz="2800" dirty="0" smtClean="0"/>
                    </a:p>
                    <a:p>
                      <a:r>
                        <a:rPr lang="en-GB" sz="2800" dirty="0" smtClean="0"/>
                        <a:t>0.43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1.9</a:t>
                      </a:r>
                    </a:p>
                    <a:p>
                      <a:endParaRPr lang="en-GB" sz="2800" smtClean="0"/>
                    </a:p>
                    <a:p>
                      <a:r>
                        <a:rPr lang="en-GB" sz="2800" smtClean="0"/>
                        <a:t>0.73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652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73109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By giving the volume of F-100 as F-75 given in the initial period, the child receives </a:t>
            </a:r>
            <a:r>
              <a:rPr lang="en-GB" dirty="0" smtClean="0"/>
              <a:t>higher energy </a:t>
            </a:r>
            <a:r>
              <a:rPr lang="en-GB" dirty="0"/>
              <a:t>while the protein and sodium content is more than tripled.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therefore important </a:t>
            </a:r>
            <a:r>
              <a:rPr lang="en-GB" dirty="0" smtClean="0"/>
              <a:t>to have </a:t>
            </a:r>
            <a:r>
              <a:rPr lang="en-GB" dirty="0"/>
              <a:t>gradual translation to F-100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On the third day, after changing to F-100, increase </a:t>
            </a:r>
            <a:r>
              <a:rPr lang="en-GB" dirty="0" smtClean="0"/>
              <a:t>each successful </a:t>
            </a:r>
            <a:r>
              <a:rPr lang="en-GB" dirty="0"/>
              <a:t>feed by 10ml until some feed remains uneaten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At this point the child should be </a:t>
            </a:r>
            <a:r>
              <a:rPr lang="en-GB" dirty="0" smtClean="0"/>
              <a:t>able to </a:t>
            </a:r>
            <a:r>
              <a:rPr lang="en-GB" dirty="0"/>
              <a:t>feed using cup (with or without a spoon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sachet of 92gm of RUTF provides 500kcal. The amount of RUTF should </a:t>
            </a:r>
            <a:r>
              <a:rPr lang="en-GB" dirty="0" smtClean="0"/>
              <a:t>provide 200kcal/kg/day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Unlike </a:t>
            </a:r>
            <a:r>
              <a:rPr lang="en-GB" dirty="0"/>
              <a:t>F100, RUTF contains iron in addition to other minerals and </a:t>
            </a:r>
            <a:r>
              <a:rPr lang="en-GB" dirty="0" smtClean="0"/>
              <a:t>vitamins and </a:t>
            </a:r>
            <a:r>
              <a:rPr lang="en-GB" dirty="0"/>
              <a:t>thus it is not necessary to give iron during the recovery phase.</a:t>
            </a:r>
          </a:p>
          <a:p>
            <a:r>
              <a:rPr lang="en-GB" dirty="0"/>
              <a:t>Encourage the child to eat as often as possible.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child on RUTF should drink plenty of </a:t>
            </a:r>
            <a:r>
              <a:rPr lang="en-GB" dirty="0" smtClean="0"/>
              <a:t>clean water</a:t>
            </a:r>
            <a:r>
              <a:rPr lang="en-GB" dirty="0"/>
              <a:t>, from a cup, as the child eats the RUTF.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child still breastfeeding, the child </a:t>
            </a:r>
            <a:r>
              <a:rPr lang="en-GB" dirty="0" smtClean="0"/>
              <a:t>should breastfeed </a:t>
            </a:r>
            <a:r>
              <a:rPr lang="en-GB" dirty="0"/>
              <a:t>before every RUTF feed.</a:t>
            </a:r>
          </a:p>
        </p:txBody>
      </p:sp>
    </p:spTree>
    <p:extLst>
      <p:ext uri="{BB962C8B-B14F-4D97-AF65-F5344CB8AC3E}">
        <p14:creationId xmlns:p14="http://schemas.microsoft.com/office/powerpoint/2010/main" val="4518583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4" y="141668"/>
            <a:ext cx="10593946" cy="65682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A child in the catch up growth phase (recovery phase)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704" y="1285301"/>
            <a:ext cx="7456867" cy="49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7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193183"/>
            <a:ext cx="10619704" cy="695459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</a:rPr>
              <a:t>Step 9-Sensory stimulation plus rehabilitation and monitoring 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1094704"/>
            <a:ext cx="10619704" cy="576329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At this point solid food can be introduced slowly, increasing to 5 meals a day</a:t>
            </a:r>
            <a:r>
              <a:rPr lang="en-GB" dirty="0" smtClean="0"/>
              <a:t>.</a:t>
            </a:r>
          </a:p>
          <a:p>
            <a:r>
              <a:rPr lang="en-GB" dirty="0" smtClean="0"/>
              <a:t>Make </a:t>
            </a:r>
            <a:r>
              <a:rPr lang="en-GB" dirty="0"/>
              <a:t>sure </a:t>
            </a:r>
            <a:r>
              <a:rPr lang="en-GB" dirty="0" smtClean="0"/>
              <a:t>the caregiver </a:t>
            </a:r>
            <a:r>
              <a:rPr lang="en-GB" dirty="0"/>
              <a:t>is aware what kinds of foods the child should be taking. </a:t>
            </a:r>
            <a:endParaRPr lang="en-GB" dirty="0" smtClean="0"/>
          </a:p>
          <a:p>
            <a:r>
              <a:rPr lang="en-GB" dirty="0" smtClean="0"/>
              <a:t>Pure </a:t>
            </a:r>
            <a:r>
              <a:rPr lang="en-GB" dirty="0"/>
              <a:t>maize porridge </a:t>
            </a:r>
            <a:r>
              <a:rPr lang="en-GB" dirty="0" smtClean="0"/>
              <a:t>is inadequate</a:t>
            </a:r>
            <a:r>
              <a:rPr lang="en-GB" dirty="0"/>
              <a:t>.</a:t>
            </a:r>
          </a:p>
          <a:p>
            <a:r>
              <a:rPr lang="en-GB" dirty="0"/>
              <a:t>Let the child feed in between the main meals. Continue breast feeding throughout. </a:t>
            </a:r>
            <a:endParaRPr lang="en-GB" dirty="0" smtClean="0"/>
          </a:p>
          <a:p>
            <a:r>
              <a:rPr lang="en-GB" dirty="0" smtClean="0"/>
              <a:t>One week after </a:t>
            </a:r>
            <a:r>
              <a:rPr lang="en-GB" dirty="0"/>
              <a:t>admission, if the child is feeding well iron and </a:t>
            </a:r>
            <a:r>
              <a:rPr lang="en-GB" dirty="0" err="1"/>
              <a:t>mebendazole</a:t>
            </a:r>
            <a:r>
              <a:rPr lang="en-GB" dirty="0"/>
              <a:t> can be introduced.</a:t>
            </a:r>
          </a:p>
          <a:p>
            <a:r>
              <a:rPr lang="en-GB" dirty="0"/>
              <a:t>The child should by now be much more lively and interactive (normal!). This should </a:t>
            </a:r>
            <a:r>
              <a:rPr lang="en-GB" dirty="0" smtClean="0"/>
              <a:t>be encouraged </a:t>
            </a:r>
            <a:r>
              <a:rPr lang="en-GB" dirty="0"/>
              <a:t>ideally by providing toys and an environment in which the child can play. </a:t>
            </a:r>
            <a:endParaRPr lang="en-GB" dirty="0" smtClean="0"/>
          </a:p>
          <a:p>
            <a:r>
              <a:rPr lang="en-GB" dirty="0" smtClean="0"/>
              <a:t>As the child </a:t>
            </a:r>
            <a:r>
              <a:rPr lang="en-GB" dirty="0"/>
              <a:t>is showing signs of recovery it is also very important to educate the mother </a:t>
            </a:r>
            <a:r>
              <a:rPr lang="en-GB" dirty="0" smtClean="0"/>
              <a:t>about nutritional </a:t>
            </a:r>
            <a:r>
              <a:rPr lang="en-GB" dirty="0"/>
              <a:t>care of children and begin the process of preparation for </a:t>
            </a:r>
            <a:r>
              <a:rPr lang="en-GB" dirty="0" smtClean="0"/>
              <a:t>discharge.</a:t>
            </a:r>
          </a:p>
          <a:p>
            <a:r>
              <a:rPr lang="en-GB" dirty="0" smtClean="0"/>
              <a:t>The </a:t>
            </a:r>
            <a:r>
              <a:rPr lang="en-GB" dirty="0"/>
              <a:t>process of monitoring is crucial during the recovery phase. This includes </a:t>
            </a:r>
            <a:r>
              <a:rPr lang="en-GB" dirty="0" smtClean="0"/>
              <a:t>clinical symptoms </a:t>
            </a:r>
            <a:r>
              <a:rPr lang="en-GB" dirty="0"/>
              <a:t>and weight.</a:t>
            </a:r>
          </a:p>
        </p:txBody>
      </p:sp>
    </p:spTree>
    <p:extLst>
      <p:ext uri="{BB962C8B-B14F-4D97-AF65-F5344CB8AC3E}">
        <p14:creationId xmlns:p14="http://schemas.microsoft.com/office/powerpoint/2010/main" val="384939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12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Kerosene (Paraffin) Poisoning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824"/>
            <a:ext cx="10515600" cy="5776175"/>
          </a:xfrm>
        </p:spPr>
        <p:txBody>
          <a:bodyPr>
            <a:normAutofit/>
          </a:bodyPr>
          <a:lstStyle/>
          <a:p>
            <a:r>
              <a:rPr lang="en-GB" dirty="0" smtClean="0"/>
              <a:t>Young </a:t>
            </a:r>
            <a:r>
              <a:rPr lang="en-GB" dirty="0"/>
              <a:t>children often drink kerosene </a:t>
            </a:r>
            <a:r>
              <a:rPr lang="en-GB" dirty="0" smtClean="0"/>
              <a:t>by accident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kept in the houses as fuel </a:t>
            </a:r>
            <a:r>
              <a:rPr lang="en-GB" dirty="0" smtClean="0"/>
              <a:t>for lamps </a:t>
            </a:r>
            <a:r>
              <a:rPr lang="en-GB" dirty="0"/>
              <a:t>or primus stoves and is often kept in </a:t>
            </a:r>
            <a:r>
              <a:rPr lang="en-GB" dirty="0" smtClean="0"/>
              <a:t>an old </a:t>
            </a:r>
            <a:r>
              <a:rPr lang="en-GB" dirty="0"/>
              <a:t>juice, soda or beer bottle.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child will </a:t>
            </a:r>
            <a:r>
              <a:rPr lang="en-GB" dirty="0" smtClean="0"/>
              <a:t>usually not </a:t>
            </a:r>
            <a:r>
              <a:rPr lang="en-GB" dirty="0"/>
              <a:t>drink more than a mouthful because of </a:t>
            </a:r>
            <a:r>
              <a:rPr lang="en-GB" dirty="0" smtClean="0"/>
              <a:t>the unpleasant </a:t>
            </a:r>
            <a:r>
              <a:rPr lang="en-GB" dirty="0"/>
              <a:t>taste.</a:t>
            </a:r>
          </a:p>
          <a:p>
            <a:r>
              <a:rPr lang="en-GB" b="1" u="sng" dirty="0"/>
              <a:t>Clinical Features</a:t>
            </a:r>
          </a:p>
          <a:p>
            <a:r>
              <a:rPr lang="en-GB" dirty="0"/>
              <a:t>The main danger lies in aspiration into the </a:t>
            </a:r>
            <a:r>
              <a:rPr lang="en-GB" dirty="0" smtClean="0"/>
              <a:t>lungs, causing </a:t>
            </a:r>
            <a:r>
              <a:rPr lang="en-GB" dirty="0"/>
              <a:t>bronchopneumonia.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this </a:t>
            </a:r>
            <a:r>
              <a:rPr lang="en-GB" dirty="0" smtClean="0"/>
              <a:t>reason, vomiting </a:t>
            </a:r>
            <a:r>
              <a:rPr lang="en-GB" dirty="0"/>
              <a:t>is dangerous and should never </a:t>
            </a:r>
            <a:r>
              <a:rPr lang="en-GB" dirty="0" smtClean="0"/>
              <a:t>be induced.</a:t>
            </a:r>
          </a:p>
          <a:p>
            <a:r>
              <a:rPr lang="en-GB" dirty="0" smtClean="0"/>
              <a:t>The </a:t>
            </a:r>
            <a:r>
              <a:rPr lang="en-GB" dirty="0"/>
              <a:t>kerosene also can cause </a:t>
            </a:r>
            <a:r>
              <a:rPr lang="en-GB" dirty="0" smtClean="0"/>
              <a:t>acute pulmonary </a:t>
            </a:r>
            <a:r>
              <a:rPr lang="en-GB" dirty="0"/>
              <a:t>oedema. Another immediate </a:t>
            </a:r>
            <a:r>
              <a:rPr lang="en-GB" dirty="0" smtClean="0"/>
              <a:t>effect may </a:t>
            </a:r>
            <a:r>
              <a:rPr lang="en-GB" dirty="0"/>
              <a:t>be coma due to narcotic effect of kerosene.</a:t>
            </a:r>
          </a:p>
        </p:txBody>
      </p:sp>
    </p:spTree>
    <p:extLst>
      <p:ext uri="{BB962C8B-B14F-4D97-AF65-F5344CB8AC3E}">
        <p14:creationId xmlns:p14="http://schemas.microsoft.com/office/powerpoint/2010/main" val="2182368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95460"/>
          </a:xfrm>
        </p:spPr>
        <p:txBody>
          <a:bodyPr>
            <a:normAutofit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724659"/>
          </a:xfrm>
        </p:spPr>
        <p:txBody>
          <a:bodyPr/>
          <a:lstStyle/>
          <a:p>
            <a:r>
              <a:rPr lang="en-GB" dirty="0"/>
              <a:t>Please remember that feed intake must be monitored throughout</a:t>
            </a:r>
            <a:r>
              <a:rPr lang="en-GB" dirty="0" smtClean="0"/>
              <a:t>.</a:t>
            </a:r>
          </a:p>
          <a:p>
            <a:r>
              <a:rPr lang="en-GB" dirty="0" smtClean="0"/>
              <a:t>If </a:t>
            </a:r>
            <a:r>
              <a:rPr lang="en-GB" dirty="0"/>
              <a:t>there is concern for </a:t>
            </a:r>
            <a:r>
              <a:rPr lang="en-GB" dirty="0" smtClean="0"/>
              <a:t>heart failure </a:t>
            </a:r>
            <a:r>
              <a:rPr lang="en-GB" dirty="0"/>
              <a:t>due to overfeeding (increased pulse rate and respiratory rate), </a:t>
            </a:r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hen </a:t>
            </a:r>
            <a:r>
              <a:rPr lang="en-GB" dirty="0"/>
              <a:t>you should </a:t>
            </a:r>
            <a:r>
              <a:rPr lang="en-GB" dirty="0" smtClean="0"/>
              <a:t>reduce the </a:t>
            </a:r>
            <a:r>
              <a:rPr lang="en-GB" dirty="0"/>
              <a:t>feed amount / volumes to 100ml/kg for 24 hours after which it can be increased gradually </a:t>
            </a:r>
            <a:r>
              <a:rPr lang="en-GB" dirty="0" smtClean="0"/>
              <a:t>to 115ml/kg </a:t>
            </a:r>
            <a:r>
              <a:rPr lang="en-GB" dirty="0"/>
              <a:t>after 24 hours and to 130ml/kg after 48 hours.</a:t>
            </a:r>
          </a:p>
          <a:p>
            <a:r>
              <a:rPr lang="en-GB" dirty="0"/>
              <a:t>Progress at this stage is measured by weight gain. Calculate and record the weight gain every </a:t>
            </a:r>
            <a:r>
              <a:rPr lang="en-GB" dirty="0" smtClean="0"/>
              <a:t>3 days </a:t>
            </a:r>
            <a:r>
              <a:rPr lang="en-GB" dirty="0"/>
              <a:t>as g/kg per day.</a:t>
            </a:r>
          </a:p>
        </p:txBody>
      </p:sp>
    </p:spTree>
    <p:extLst>
      <p:ext uri="{BB962C8B-B14F-4D97-AF65-F5344CB8AC3E}">
        <p14:creationId xmlns:p14="http://schemas.microsoft.com/office/powerpoint/2010/main" val="3483727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1818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10. When </a:t>
            </a:r>
            <a:r>
              <a:rPr lang="en-GB" b="1" dirty="0">
                <a:solidFill>
                  <a:srgbClr val="7030A0"/>
                </a:solidFill>
              </a:rPr>
              <a:t>to discharge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6"/>
            <a:ext cx="10515600" cy="5795493"/>
          </a:xfrm>
        </p:spPr>
        <p:txBody>
          <a:bodyPr/>
          <a:lstStyle/>
          <a:p>
            <a:r>
              <a:rPr lang="en-GB" dirty="0"/>
              <a:t>You should be comfortable to discharge, if the patient has:</a:t>
            </a:r>
          </a:p>
          <a:p>
            <a:r>
              <a:rPr lang="en-GB" dirty="0" smtClean="0"/>
              <a:t>Completed </a:t>
            </a:r>
            <a:r>
              <a:rPr lang="en-GB" dirty="0"/>
              <a:t>antibiotics</a:t>
            </a:r>
          </a:p>
          <a:p>
            <a:r>
              <a:rPr lang="en-GB" dirty="0" smtClean="0"/>
              <a:t>Good </a:t>
            </a:r>
            <a:r>
              <a:rPr lang="en-GB" dirty="0"/>
              <a:t>appetite and gaining weight</a:t>
            </a:r>
          </a:p>
          <a:p>
            <a:r>
              <a:rPr lang="en-GB" dirty="0" smtClean="0"/>
              <a:t>Lost </a:t>
            </a:r>
            <a:r>
              <a:rPr lang="en-GB" dirty="0"/>
              <a:t>any oedema</a:t>
            </a:r>
          </a:p>
          <a:p>
            <a:r>
              <a:rPr lang="en-GB" dirty="0" smtClean="0"/>
              <a:t>Appropriate </a:t>
            </a:r>
            <a:r>
              <a:rPr lang="en-GB" dirty="0"/>
              <a:t>support in the community or </a:t>
            </a:r>
            <a:r>
              <a:rPr lang="en-GB" dirty="0" smtClean="0"/>
              <a:t>home You </a:t>
            </a:r>
            <a:r>
              <a:rPr lang="en-GB" dirty="0"/>
              <a:t>should discharge on RUTF and ensure the Mother / carer:</a:t>
            </a:r>
          </a:p>
          <a:p>
            <a:r>
              <a:rPr lang="en-GB" dirty="0" smtClean="0"/>
              <a:t> </a:t>
            </a:r>
            <a:r>
              <a:rPr lang="en-GB" dirty="0"/>
              <a:t>Is Available</a:t>
            </a:r>
          </a:p>
          <a:p>
            <a:r>
              <a:rPr lang="en-GB" dirty="0" smtClean="0"/>
              <a:t>Understands </a:t>
            </a:r>
            <a:r>
              <a:rPr lang="en-GB" dirty="0"/>
              <a:t>child's needs</a:t>
            </a:r>
          </a:p>
          <a:p>
            <a:r>
              <a:rPr lang="en-GB" dirty="0" smtClean="0"/>
              <a:t> </a:t>
            </a:r>
            <a:r>
              <a:rPr lang="en-GB" dirty="0"/>
              <a:t>Is able to supply </a:t>
            </a:r>
            <a:r>
              <a:rPr lang="en-GB" dirty="0" smtClean="0"/>
              <a:t>needs</a:t>
            </a:r>
            <a:endParaRPr lang="en-GB" dirty="0"/>
          </a:p>
          <a:p>
            <a:r>
              <a:rPr lang="en-GB" b="1" i="1" u="sng" dirty="0" smtClean="0">
                <a:solidFill>
                  <a:srgbClr val="7030A0"/>
                </a:solidFill>
              </a:rPr>
              <a:t>Well done! for having through SAM. </a:t>
            </a:r>
          </a:p>
          <a:p>
            <a:r>
              <a:rPr lang="en-GB" b="1" i="1" u="sng" dirty="0" smtClean="0">
                <a:solidFill>
                  <a:srgbClr val="7030A0"/>
                </a:solidFill>
              </a:rPr>
              <a:t>Hey test yourself with the following questions!</a:t>
            </a:r>
            <a:endParaRPr lang="en-GB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422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>
                <a:solidFill>
                  <a:srgbClr val="7030A0"/>
                </a:solidFill>
              </a:rPr>
              <a:t>Test your I.Q by Review of this Questions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692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</a:t>
            </a:r>
            <a:r>
              <a:rPr lang="en-GB" dirty="0"/>
              <a:t>. Define severe acute malnutrition</a:t>
            </a:r>
          </a:p>
          <a:p>
            <a:pPr marL="0" indent="0">
              <a:buNone/>
            </a:pPr>
            <a:r>
              <a:rPr lang="en-GB" dirty="0"/>
              <a:t>2. Describe the clinical criteria for diagnosis of severe acute malnutrition</a:t>
            </a:r>
          </a:p>
          <a:p>
            <a:pPr marL="0" indent="0">
              <a:buNone/>
            </a:pPr>
            <a:r>
              <a:rPr lang="en-GB" dirty="0"/>
              <a:t>3. List the 10 steps of management of severe acute malnutrition</a:t>
            </a:r>
          </a:p>
          <a:p>
            <a:pPr marL="0" indent="0">
              <a:buNone/>
            </a:pPr>
            <a:r>
              <a:rPr lang="en-GB" dirty="0"/>
              <a:t>4. Which is the preferred starter formula for children with severe acute malnutrition?</a:t>
            </a:r>
          </a:p>
          <a:p>
            <a:pPr marL="0" indent="0">
              <a:buNone/>
            </a:pPr>
            <a:r>
              <a:rPr lang="en-GB" dirty="0"/>
              <a:t>5. What is the starting volume of the first feed for a child with no oedema?</a:t>
            </a:r>
          </a:p>
          <a:p>
            <a:pPr marL="0" indent="0">
              <a:buNone/>
            </a:pPr>
            <a:r>
              <a:rPr lang="en-GB" dirty="0"/>
              <a:t>6. When do you change from the F-75 to F-100?</a:t>
            </a:r>
          </a:p>
          <a:p>
            <a:pPr marL="0" indent="0">
              <a:buNone/>
            </a:pPr>
            <a:r>
              <a:rPr lang="en-GB" dirty="0"/>
              <a:t>7. When do you prescribe RUTF to patients?</a:t>
            </a:r>
          </a:p>
          <a:p>
            <a:pPr marL="0" indent="0">
              <a:buNone/>
            </a:pPr>
            <a:r>
              <a:rPr lang="en-GB" dirty="0"/>
              <a:t>8. Which parameters should be monitored during the recovery phase?</a:t>
            </a:r>
          </a:p>
          <a:p>
            <a:pPr marL="0" indent="0">
              <a:buNone/>
            </a:pPr>
            <a:r>
              <a:rPr lang="en-GB" dirty="0"/>
              <a:t>9. List the requirement for discharge of a child with severe acute malnutrition.</a:t>
            </a:r>
          </a:p>
        </p:txBody>
      </p:sp>
    </p:spTree>
    <p:extLst>
      <p:ext uri="{BB962C8B-B14F-4D97-AF65-F5344CB8AC3E}">
        <p14:creationId xmlns:p14="http://schemas.microsoft.com/office/powerpoint/2010/main" val="1346618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IMNCI</a:t>
            </a:r>
            <a:endParaRPr lang="en-GB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411" y="1690688"/>
            <a:ext cx="7907628" cy="4486275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i="1" dirty="0" smtClean="0">
                <a:solidFill>
                  <a:schemeClr val="accent5"/>
                </a:solidFill>
              </a:rPr>
              <a:t>WELCOME! TO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INTEGRATED MANAGEMENT OF NEWBORN AND 			CHILDHOOD ILLNESS</a:t>
            </a:r>
          </a:p>
          <a:p>
            <a:pPr marL="0" indent="0" algn="ctr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(1MNCI)</a:t>
            </a:r>
            <a:endParaRPr lang="en-GB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38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Definition of IMNCI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 is  </a:t>
            </a:r>
            <a:r>
              <a:rPr lang="en-US" b="1" dirty="0"/>
              <a:t>integrated case management </a:t>
            </a:r>
            <a:r>
              <a:rPr lang="en-US" b="1" dirty="0" smtClean="0"/>
              <a:t>process</a:t>
            </a:r>
            <a:r>
              <a:rPr lang="en-US" dirty="0"/>
              <a:t> </a:t>
            </a:r>
            <a:r>
              <a:rPr lang="en-US" dirty="0" smtClean="0"/>
              <a:t>used </a:t>
            </a:r>
            <a:r>
              <a:rPr lang="en-US" dirty="0"/>
              <a:t>by doctors, nurses and </a:t>
            </a:r>
            <a:r>
              <a:rPr lang="en-US" dirty="0" smtClean="0"/>
              <a:t>other health </a:t>
            </a:r>
            <a:r>
              <a:rPr lang="en-US" dirty="0"/>
              <a:t>professionals who see sick </a:t>
            </a:r>
            <a:r>
              <a:rPr lang="en-US" dirty="0" smtClean="0"/>
              <a:t>newborns </a:t>
            </a:r>
            <a:r>
              <a:rPr lang="en-US" dirty="0"/>
              <a:t>and children </a:t>
            </a:r>
            <a:r>
              <a:rPr lang="en-US" b="1" dirty="0" smtClean="0"/>
              <a:t>up </a:t>
            </a:r>
            <a:r>
              <a:rPr lang="en-US" b="1" dirty="0"/>
              <a:t>to five </a:t>
            </a:r>
            <a:r>
              <a:rPr lang="en-US" b="1" dirty="0" smtClean="0"/>
              <a:t>years</a:t>
            </a:r>
            <a:r>
              <a:rPr lang="en-US" dirty="0"/>
              <a:t> </a:t>
            </a:r>
            <a:r>
              <a:rPr lang="en-US" dirty="0" smtClean="0"/>
              <a:t>of age</a:t>
            </a:r>
          </a:p>
          <a:p>
            <a:r>
              <a:rPr lang="en-US" dirty="0" smtClean="0"/>
              <a:t> </a:t>
            </a:r>
            <a:r>
              <a:rPr lang="en-US" dirty="0"/>
              <a:t>It is a case </a:t>
            </a:r>
            <a:r>
              <a:rPr lang="en-US" dirty="0" smtClean="0"/>
              <a:t>management process </a:t>
            </a:r>
            <a:r>
              <a:rPr lang="en-US" dirty="0"/>
              <a:t>for a first-level facility such as a clinic, a </a:t>
            </a:r>
            <a:r>
              <a:rPr lang="en-US" dirty="0" smtClean="0"/>
              <a:t>health centre </a:t>
            </a:r>
            <a:r>
              <a:rPr lang="en-US" dirty="0"/>
              <a:t>or an outpatient department of a </a:t>
            </a:r>
            <a:r>
              <a:rPr lang="en-US" dirty="0" smtClean="0"/>
              <a:t>hospital.</a:t>
            </a:r>
          </a:p>
          <a:p>
            <a:r>
              <a:rPr lang="en-US" dirty="0" smtClean="0"/>
              <a:t>Integrated </a:t>
            </a:r>
            <a:r>
              <a:rPr lang="en-US" dirty="0"/>
              <a:t>case management relies on case detection using </a:t>
            </a:r>
            <a:r>
              <a:rPr lang="en-US" b="1" i="1" u="sng" dirty="0"/>
              <a:t>simple clinical signs </a:t>
            </a:r>
            <a:r>
              <a:rPr lang="en-US" b="1" i="1" u="sng" dirty="0" smtClean="0"/>
              <a:t>and empirical </a:t>
            </a:r>
            <a:r>
              <a:rPr lang="en-US" b="1" i="1" u="sng" dirty="0"/>
              <a:t>treatment.</a:t>
            </a:r>
          </a:p>
        </p:txBody>
      </p:sp>
    </p:spTree>
    <p:extLst>
      <p:ext uri="{BB962C8B-B14F-4D97-AF65-F5344CB8AC3E}">
        <p14:creationId xmlns:p14="http://schemas.microsoft.com/office/powerpoint/2010/main" val="2181096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5" y="365126"/>
            <a:ext cx="10606825" cy="65230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/>
            </a:r>
            <a:br>
              <a:rPr lang="en-GB" b="1" dirty="0" smtClean="0">
                <a:solidFill>
                  <a:srgbClr val="00B0F0"/>
                </a:solidFill>
              </a:rPr>
            </a:br>
            <a:r>
              <a:rPr lang="en-GB" b="1" dirty="0" smtClean="0">
                <a:solidFill>
                  <a:srgbClr val="00B0F0"/>
                </a:solidFill>
              </a:rPr>
              <a:t>Trends </a:t>
            </a:r>
            <a:r>
              <a:rPr lang="en-GB" b="1" dirty="0">
                <a:solidFill>
                  <a:srgbClr val="00B0F0"/>
                </a:solidFill>
              </a:rPr>
              <a:t>in Childhood </a:t>
            </a:r>
            <a:r>
              <a:rPr lang="en-GB" b="1" dirty="0" smtClean="0">
                <a:solidFill>
                  <a:srgbClr val="00B0F0"/>
                </a:solidFill>
              </a:rPr>
              <a:t>Mortality according to KDHS </a:t>
            </a:r>
            <a:r>
              <a:rPr lang="en-GB" b="1" dirty="0">
                <a:solidFill>
                  <a:srgbClr val="00B0F0"/>
                </a:solidFill>
              </a:rPr>
              <a:t/>
            </a:r>
            <a:br>
              <a:rPr lang="en-GB" b="1" dirty="0">
                <a:solidFill>
                  <a:srgbClr val="00B0F0"/>
                </a:solidFill>
              </a:rPr>
            </a:b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 smtClean="0"/>
              <a:t>Deaths </a:t>
            </a:r>
            <a:r>
              <a:rPr lang="en-GB" i="1" dirty="0"/>
              <a:t>per 1000 live births</a:t>
            </a:r>
          </a:p>
          <a:p>
            <a:r>
              <a:rPr lang="en-GB" dirty="0" smtClean="0"/>
              <a:t>According to Kenya demographic Health survey (KDHS):-</a:t>
            </a:r>
          </a:p>
          <a:p>
            <a:r>
              <a:rPr lang="en-GB" dirty="0" smtClean="0"/>
              <a:t>In 2003 KDHS  shows neonatal mortality stood at 38/1000 LB opposed to 119/1000 LB under five mortality </a:t>
            </a:r>
          </a:p>
          <a:p>
            <a:r>
              <a:rPr lang="en-GB" dirty="0" smtClean="0"/>
              <a:t> in 2008-09 KDHS neonatal mortality was still 38/1000 LB as compared to 78/1000 under five mortality </a:t>
            </a:r>
          </a:p>
          <a:p>
            <a:r>
              <a:rPr lang="en-GB" dirty="0" smtClean="0"/>
              <a:t>In 2014 KDHS, Neonatal mortality was 20/1000 LB as compared to 50/1000 LB under five mortality </a:t>
            </a:r>
          </a:p>
          <a:p>
            <a:r>
              <a:rPr lang="en-GB" dirty="0" smtClean="0"/>
              <a:t>Later after the introduction of SDG, neonatal mortality dropped to 10/1000 LB as opposed to 21/1000 LB under five mortality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093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99"/>
            <a:ext cx="10515600" cy="838201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MAJOR CAUSES OF CHILDHOOD MORBIDITY AND MORTALITY (WHO,2015 up to date )</a:t>
            </a:r>
            <a:endParaRPr lang="en-GB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816600"/>
          </a:xfrm>
        </p:spPr>
        <p:txBody>
          <a:bodyPr/>
          <a:lstStyle/>
          <a:p>
            <a:r>
              <a:rPr lang="en-GB" b="1" i="1" u="sng" dirty="0" smtClean="0"/>
              <a:t>Top ten conditions 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Birth </a:t>
            </a:r>
            <a:r>
              <a:rPr lang="en-GB" dirty="0" err="1" smtClean="0"/>
              <a:t>asyphyxia</a:t>
            </a:r>
            <a:r>
              <a:rPr lang="en-GB" dirty="0" smtClean="0"/>
              <a:t> and birth trauma it accounts for 15%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ARI-14%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Prematurity 13%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Congenital anomalies 9%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Perinatal and nutritional conditions 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Diarrhoea 7%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Sepsis 7%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Injuries 7%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HIVAIDS 6%</a:t>
            </a:r>
          </a:p>
          <a:p>
            <a:pPr marL="514350" indent="-514350">
              <a:buFont typeface="+mj-lt"/>
              <a:buAutoNum type="arabicParenR"/>
            </a:pPr>
            <a:r>
              <a:rPr lang="en-GB" dirty="0" smtClean="0"/>
              <a:t>Malaria 5%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827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59" y="365125"/>
            <a:ext cx="10658341" cy="755337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SIGNIFICANCE/PURPOSE/AIMS OF IMNCI IN REDUCING &lt;5 MORBIDITY AND MORTALITY</a:t>
            </a:r>
            <a:endParaRPr lang="en-GB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59" y="1120462"/>
            <a:ext cx="10658341" cy="5640946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 describe </a:t>
            </a:r>
            <a:r>
              <a:rPr lang="en-US" dirty="0"/>
              <a:t>how to care for a child who is brought to a clinic with an illness, or for a scheduled follow up visit to check the child’s progress. 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How </a:t>
            </a:r>
            <a:r>
              <a:rPr lang="en-US" dirty="0"/>
              <a:t>to routinely assess a child </a:t>
            </a:r>
            <a:r>
              <a:rPr lang="en-US" b="1" dirty="0"/>
              <a:t>for general danger signs </a:t>
            </a:r>
            <a:r>
              <a:rPr lang="en-US" dirty="0"/>
              <a:t>(or possible bacterial infection in a young infant), common illnesses, malnutrition and </a:t>
            </a:r>
            <a:r>
              <a:rPr lang="en-US" dirty="0" err="1"/>
              <a:t>anaemia</a:t>
            </a:r>
            <a:r>
              <a:rPr lang="en-US" dirty="0"/>
              <a:t>, and to look for other </a:t>
            </a:r>
            <a:r>
              <a:rPr lang="en-US" dirty="0" smtClean="0"/>
              <a:t>problems.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 </a:t>
            </a:r>
            <a:r>
              <a:rPr lang="en-US" dirty="0"/>
              <a:t>addition to treatment, the guidelines incorporate basic activities for illness prevention.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9837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IMNC LAYOUT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666704"/>
          </a:xfrm>
        </p:spPr>
        <p:txBody>
          <a:bodyPr/>
          <a:lstStyle/>
          <a:p>
            <a:r>
              <a:rPr lang="en-GB" dirty="0"/>
              <a:t>THREE ROWS with </a:t>
            </a:r>
            <a:r>
              <a:rPr lang="en-GB" dirty="0" smtClean="0"/>
              <a:t>distinct </a:t>
            </a:r>
            <a:r>
              <a:rPr lang="en-GB" dirty="0"/>
              <a:t>colours for quickly </a:t>
            </a:r>
            <a:r>
              <a:rPr lang="en-GB" dirty="0" smtClean="0"/>
              <a:t>identifying </a:t>
            </a:r>
            <a:r>
              <a:rPr lang="en-GB" dirty="0"/>
              <a:t>if:</a:t>
            </a:r>
          </a:p>
          <a:p>
            <a:r>
              <a:rPr lang="en-GB" dirty="0" smtClean="0"/>
              <a:t>The </a:t>
            </a:r>
            <a:r>
              <a:rPr lang="en-GB" dirty="0"/>
              <a:t>child has a serious illness.</a:t>
            </a:r>
          </a:p>
          <a:p>
            <a:r>
              <a:rPr lang="en-GB" dirty="0" smtClean="0"/>
              <a:t>The </a:t>
            </a:r>
            <a:r>
              <a:rPr lang="en-GB" dirty="0"/>
              <a:t>child needs urgent </a:t>
            </a:r>
            <a:r>
              <a:rPr lang="en-GB" dirty="0" smtClean="0"/>
              <a:t>attention</a:t>
            </a:r>
            <a:r>
              <a:rPr lang="en-GB" dirty="0"/>
              <a:t>.</a:t>
            </a:r>
          </a:p>
          <a:p>
            <a:r>
              <a:rPr lang="en-GB" dirty="0" smtClean="0"/>
              <a:t>The </a:t>
            </a:r>
            <a:r>
              <a:rPr lang="en-GB" dirty="0"/>
              <a:t>child needs </a:t>
            </a:r>
            <a:r>
              <a:rPr lang="en-GB" dirty="0" smtClean="0"/>
              <a:t>treatment/intervention </a:t>
            </a:r>
            <a:r>
              <a:rPr lang="en-GB" dirty="0"/>
              <a:t>with drugs</a:t>
            </a:r>
          </a:p>
          <a:p>
            <a:r>
              <a:rPr lang="en-GB" b="1" i="1" dirty="0" smtClean="0"/>
              <a:t>Application of the IMNCI Booklet guidelines </a:t>
            </a:r>
            <a:endParaRPr lang="en-GB" b="1" i="1" dirty="0"/>
          </a:p>
          <a:p>
            <a:pPr marL="0" indent="0">
              <a:buNone/>
            </a:pPr>
            <a:r>
              <a:rPr lang="en-GB" i="1" u="sng" dirty="0" smtClean="0"/>
              <a:t>COLOUR CODING: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Pink </a:t>
            </a:r>
            <a:r>
              <a:rPr lang="en-GB" dirty="0" smtClean="0"/>
              <a:t>= Severe Classification needing admission or referral</a:t>
            </a:r>
          </a:p>
          <a:p>
            <a:r>
              <a:rPr lang="en-GB" b="1" dirty="0" smtClean="0">
                <a:solidFill>
                  <a:srgbClr val="FFFF00"/>
                </a:solidFill>
              </a:rPr>
              <a:t>Yellow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/>
              <a:t>= A </a:t>
            </a:r>
            <a:r>
              <a:rPr lang="en-GB" dirty="0" smtClean="0"/>
              <a:t>classification </a:t>
            </a:r>
            <a:r>
              <a:rPr lang="en-GB" dirty="0"/>
              <a:t>needing treatment/ </a:t>
            </a:r>
            <a:r>
              <a:rPr lang="en-GB" dirty="0" smtClean="0"/>
              <a:t>intervention</a:t>
            </a:r>
            <a:endParaRPr lang="en-GB" dirty="0"/>
          </a:p>
          <a:p>
            <a:r>
              <a:rPr lang="en-GB" b="1" dirty="0" smtClean="0">
                <a:solidFill>
                  <a:schemeClr val="accent6"/>
                </a:solidFill>
              </a:rPr>
              <a:t>Green</a:t>
            </a:r>
            <a:r>
              <a:rPr lang="en-GB" dirty="0" smtClean="0"/>
              <a:t> </a:t>
            </a:r>
            <a:r>
              <a:rPr lang="en-GB" dirty="0"/>
              <a:t>= Not serious, and in most cases no drugs are needed</a:t>
            </a:r>
          </a:p>
        </p:txBody>
      </p:sp>
    </p:spTree>
    <p:extLst>
      <p:ext uri="{BB962C8B-B14F-4D97-AF65-F5344CB8AC3E}">
        <p14:creationId xmlns:p14="http://schemas.microsoft.com/office/powerpoint/2010/main" val="26987931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6. ELEMENTS OR STEPS OF IMNCI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1.Assess </a:t>
            </a:r>
            <a:r>
              <a:rPr lang="en-US" u="sng" dirty="0"/>
              <a:t>a</a:t>
            </a:r>
            <a:r>
              <a:rPr lang="en-US" dirty="0"/>
              <a:t> child by checking first for danger signs (</a:t>
            </a:r>
            <a:r>
              <a:rPr lang="en-US" dirty="0" smtClean="0"/>
              <a:t>or possible </a:t>
            </a:r>
            <a:r>
              <a:rPr lang="en-US" dirty="0"/>
              <a:t>bacterial infection in a young infant), </a:t>
            </a:r>
            <a:r>
              <a:rPr lang="en-US" dirty="0" smtClean="0"/>
              <a:t>asking questions </a:t>
            </a:r>
            <a:r>
              <a:rPr lang="en-US" dirty="0"/>
              <a:t>about common conditions, examining the child, and checking </a:t>
            </a:r>
            <a:r>
              <a:rPr lang="en-US" dirty="0" smtClean="0"/>
              <a:t>nutrition and </a:t>
            </a:r>
            <a:r>
              <a:rPr lang="en-US" dirty="0"/>
              <a:t>immunization status. Assessment includes checking the child for other </a:t>
            </a:r>
            <a:r>
              <a:rPr lang="en-US" dirty="0" smtClean="0"/>
              <a:t>health problems</a:t>
            </a:r>
          </a:p>
          <a:p>
            <a:r>
              <a:rPr lang="en-US" b="1" u="sng" dirty="0" smtClean="0"/>
              <a:t>2. Classify </a:t>
            </a:r>
            <a:endParaRPr lang="en-US" b="1" u="sng" dirty="0"/>
          </a:p>
          <a:p>
            <a:r>
              <a:rPr lang="en-US" dirty="0" smtClean="0"/>
              <a:t>Classify </a:t>
            </a:r>
            <a:r>
              <a:rPr lang="en-US" dirty="0"/>
              <a:t>a child’s illnesses using a </a:t>
            </a:r>
            <a:r>
              <a:rPr lang="en-US" b="1" dirty="0" err="1"/>
              <a:t>colour</a:t>
            </a:r>
            <a:r>
              <a:rPr lang="en-US" b="1" dirty="0"/>
              <a:t>-coded triage system</a:t>
            </a:r>
            <a:r>
              <a:rPr lang="en-US" dirty="0"/>
              <a:t>. Because many children have more than one condition, each illness is classified according to whether it requires:</a:t>
            </a:r>
          </a:p>
          <a:p>
            <a:r>
              <a:rPr lang="en-US" dirty="0"/>
              <a:t>— urgent pre-referral treatment and referral (red), or</a:t>
            </a:r>
          </a:p>
          <a:p>
            <a:r>
              <a:rPr lang="en-US" dirty="0"/>
              <a:t>— specific medical treatment and advice (yellow), or</a:t>
            </a:r>
          </a:p>
          <a:p>
            <a:r>
              <a:rPr lang="en-US" dirty="0"/>
              <a:t>— simple advice on home management (green).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9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Management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/>
              <a:t>Do not induce vomiting and do not </a:t>
            </a:r>
            <a:r>
              <a:rPr lang="en-GB" dirty="0" smtClean="0"/>
              <a:t>wash out </a:t>
            </a:r>
            <a:r>
              <a:rPr lang="en-GB" dirty="0"/>
              <a:t>the stomach</a:t>
            </a:r>
          </a:p>
          <a:p>
            <a:r>
              <a:rPr lang="en-GB" dirty="0" smtClean="0"/>
              <a:t>Give </a:t>
            </a:r>
            <a:r>
              <a:rPr lang="en-GB" dirty="0"/>
              <a:t>5ml of milk of magnesia as </a:t>
            </a:r>
            <a:r>
              <a:rPr lang="en-GB" dirty="0" smtClean="0"/>
              <a:t>a laxative </a:t>
            </a:r>
            <a:r>
              <a:rPr lang="en-GB" dirty="0"/>
              <a:t>instead</a:t>
            </a:r>
          </a:p>
          <a:p>
            <a:r>
              <a:rPr lang="en-GB" dirty="0" smtClean="0"/>
              <a:t>Pneumonia </a:t>
            </a:r>
            <a:r>
              <a:rPr lang="en-GB" dirty="0"/>
              <a:t>is such a </a:t>
            </a:r>
            <a:r>
              <a:rPr lang="en-GB" dirty="0" smtClean="0"/>
              <a:t>common complication </a:t>
            </a:r>
            <a:r>
              <a:rPr lang="en-GB" dirty="0"/>
              <a:t>that it pays to </a:t>
            </a:r>
            <a:r>
              <a:rPr lang="en-GB" dirty="0" smtClean="0"/>
              <a:t>start pneumonia </a:t>
            </a:r>
            <a:r>
              <a:rPr lang="en-GB" dirty="0"/>
              <a:t>treatment </a:t>
            </a:r>
            <a:r>
              <a:rPr lang="en-GB" dirty="0" smtClean="0"/>
              <a:t>immediately</a:t>
            </a:r>
          </a:p>
          <a:p>
            <a:r>
              <a:rPr lang="en-GB" b="1" u="sng" dirty="0" smtClean="0"/>
              <a:t>Assignment</a:t>
            </a:r>
          </a:p>
          <a:p>
            <a:r>
              <a:rPr lang="en-GB" b="1" u="sng" dirty="0" smtClean="0"/>
              <a:t> </a:t>
            </a:r>
            <a:r>
              <a:rPr lang="en-GB" dirty="0" smtClean="0"/>
              <a:t>Read and make notes on acetaminophen poisoning (</a:t>
            </a:r>
            <a:r>
              <a:rPr lang="en-GB" dirty="0" err="1" smtClean="0"/>
              <a:t>paracetamol</a:t>
            </a:r>
            <a:r>
              <a:rPr lang="en-GB" dirty="0" smtClean="0"/>
              <a:t>) </a:t>
            </a:r>
            <a:endParaRPr lang="en-GB" b="1" u="sng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939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3.Identify treatment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identify</a:t>
            </a:r>
            <a:r>
              <a:rPr lang="en-US" dirty="0"/>
              <a:t> specific treatments for the child. If a </a:t>
            </a:r>
            <a:r>
              <a:rPr lang="en-US" dirty="0" smtClean="0"/>
              <a:t>child requires </a:t>
            </a:r>
            <a:r>
              <a:rPr lang="en-US" dirty="0"/>
              <a:t>urgent referral, give essential treatment before the patient is transferred. If </a:t>
            </a:r>
            <a:r>
              <a:rPr lang="en-US" dirty="0" err="1" smtClean="0"/>
              <a:t>achild</a:t>
            </a:r>
            <a:r>
              <a:rPr lang="en-US" dirty="0" smtClean="0"/>
              <a:t> </a:t>
            </a:r>
            <a:r>
              <a:rPr lang="en-US" dirty="0"/>
              <a:t>needs treatment at home, develop an integrated treatment plan for the child </a:t>
            </a:r>
            <a:r>
              <a:rPr lang="en-US" dirty="0" smtClean="0"/>
              <a:t>and give </a:t>
            </a:r>
            <a:r>
              <a:rPr lang="en-US" dirty="0"/>
              <a:t>the first dose of drugs in the clinic. If a child should be immunized, give </a:t>
            </a:r>
            <a:r>
              <a:rPr lang="en-US" dirty="0" smtClean="0"/>
              <a:t>immunizations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N/B </a:t>
            </a:r>
            <a:r>
              <a:rPr lang="en-US" dirty="0" smtClean="0"/>
              <a:t>When </a:t>
            </a:r>
            <a:r>
              <a:rPr lang="en-US" dirty="0"/>
              <a:t>a </a:t>
            </a:r>
            <a:r>
              <a:rPr lang="en-US" dirty="0" smtClean="0"/>
              <a:t>child has </a:t>
            </a:r>
            <a:r>
              <a:rPr lang="en-US" dirty="0"/>
              <a:t>more than one classification, you must look at more than one table to find </a:t>
            </a:r>
            <a:r>
              <a:rPr lang="en-US" dirty="0" smtClean="0"/>
              <a:t>the appropriate </a:t>
            </a:r>
            <a:r>
              <a:rPr lang="en-US" dirty="0"/>
              <a:t>treatments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4. Treatment </a:t>
            </a:r>
            <a:endParaRPr lang="en-US" b="1" u="sng" dirty="0"/>
          </a:p>
          <a:p>
            <a:r>
              <a:rPr lang="en-US" dirty="0" smtClean="0"/>
              <a:t> </a:t>
            </a:r>
            <a:r>
              <a:rPr lang="en-US" dirty="0"/>
              <a:t>Provide practical </a:t>
            </a:r>
            <a:r>
              <a:rPr lang="en-US" b="1" dirty="0"/>
              <a:t>treatment </a:t>
            </a:r>
            <a:r>
              <a:rPr lang="en-US" dirty="0"/>
              <a:t>instructions, including teaching the caretaker how to give oral drugs, how to feed and give fluids during illness, and how to treat local infections at home. </a:t>
            </a:r>
          </a:p>
          <a:p>
            <a:r>
              <a:rPr lang="en-US" dirty="0"/>
              <a:t>Ask the caretaker to return for follow-up on a specific date, and teach her how to recognize signs that indicate the child should return immediately to the health facility.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78070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5.counsel the mother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 feeding, including assessment of breastfeeding practices, and </a:t>
            </a:r>
            <a:r>
              <a:rPr lang="en-US" b="1" dirty="0"/>
              <a:t>counsel to </a:t>
            </a:r>
            <a:r>
              <a:rPr lang="en-US" b="1" dirty="0" smtClean="0"/>
              <a:t>solve </a:t>
            </a:r>
            <a:r>
              <a:rPr lang="en-US" dirty="0" smtClean="0"/>
              <a:t>any </a:t>
            </a:r>
            <a:r>
              <a:rPr lang="en-US" dirty="0"/>
              <a:t>feeding problems found. Then counsel the mother about her own health</a:t>
            </a:r>
            <a:r>
              <a:rPr lang="en-US" dirty="0" smtClean="0"/>
              <a:t>.</a:t>
            </a:r>
          </a:p>
          <a:p>
            <a:r>
              <a:rPr lang="en-US" b="1" u="sng" dirty="0"/>
              <a:t>6</a:t>
            </a:r>
            <a:r>
              <a:rPr lang="en-US" b="1" u="sng" dirty="0" smtClean="0"/>
              <a:t> .Follow-up care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When </a:t>
            </a:r>
            <a:r>
              <a:rPr lang="en-US" dirty="0"/>
              <a:t>a child is brought back to the clinic </a:t>
            </a:r>
            <a:r>
              <a:rPr lang="en-US" dirty="0" smtClean="0"/>
              <a:t>as requested</a:t>
            </a:r>
            <a:r>
              <a:rPr lang="en-US" dirty="0"/>
              <a:t>, </a:t>
            </a:r>
            <a:r>
              <a:rPr lang="en-US" b="1" dirty="0"/>
              <a:t>give follow-up care and, </a:t>
            </a:r>
            <a:r>
              <a:rPr lang="en-US" b="1" dirty="0" smtClean="0"/>
              <a:t>if </a:t>
            </a:r>
            <a:r>
              <a:rPr lang="en-US" dirty="0" smtClean="0"/>
              <a:t>necessary</a:t>
            </a:r>
            <a:r>
              <a:rPr lang="en-US" dirty="0"/>
              <a:t>, reassess the child for </a:t>
            </a:r>
            <a:r>
              <a:rPr lang="en-US" dirty="0" smtClean="0"/>
              <a:t>new problems</a:t>
            </a:r>
            <a:r>
              <a:rPr lang="en-US" dirty="0"/>
              <a:t>.</a:t>
            </a:r>
            <a:endParaRPr lang="en-US" b="1" u="sng" dirty="0" smtClean="0"/>
          </a:p>
          <a:p>
            <a:pPr>
              <a:buNone/>
            </a:pPr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94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0" y="365125"/>
            <a:ext cx="10555310" cy="935641"/>
          </a:xfrm>
        </p:spPr>
        <p:txBody>
          <a:bodyPr/>
          <a:lstStyle/>
          <a:p>
            <a:r>
              <a:rPr lang="en-US" b="1" dirty="0" smtClean="0"/>
              <a:t> General </a:t>
            </a:r>
            <a:r>
              <a:rPr lang="en-US" b="1" dirty="0"/>
              <a:t>danger </a:t>
            </a:r>
            <a:r>
              <a:rPr lang="en-US" b="1" dirty="0" smtClean="0"/>
              <a:t>signs in IMCI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25" y="1558344"/>
            <a:ext cx="9128975" cy="44916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i="1" u="sng" dirty="0" smtClean="0"/>
              <a:t>1.ASK</a:t>
            </a:r>
            <a:r>
              <a:rPr lang="en-US" b="1" i="1" u="sng" dirty="0"/>
              <a:t>: IS THE CHILD ABLE TO DRINK OR BREASTFEED</a:t>
            </a:r>
            <a:r>
              <a:rPr lang="en-US" b="1" i="1" dirty="0"/>
              <a:t>? </a:t>
            </a:r>
            <a:endParaRPr lang="en-US" b="1" i="1" dirty="0" smtClean="0"/>
          </a:p>
          <a:p>
            <a:r>
              <a:rPr lang="en-US" dirty="0" smtClean="0"/>
              <a:t>A </a:t>
            </a:r>
            <a:r>
              <a:rPr lang="en-US" dirty="0"/>
              <a:t>child has the sign “not able to drink or breastfeed” if the child is not able to suck </a:t>
            </a:r>
            <a:r>
              <a:rPr lang="en-US" dirty="0" smtClean="0"/>
              <a:t>or swallow </a:t>
            </a:r>
            <a:r>
              <a:rPr lang="en-US" dirty="0"/>
              <a:t>when offered a drink or </a:t>
            </a:r>
            <a:r>
              <a:rPr lang="en-US" dirty="0" err="1"/>
              <a:t>breastmilk</a:t>
            </a:r>
            <a:r>
              <a:rPr lang="en-US" dirty="0"/>
              <a:t>.</a:t>
            </a:r>
          </a:p>
          <a:p>
            <a:r>
              <a:rPr lang="en-US" dirty="0"/>
              <a:t>When you ask the mother if the child is able to drink, make sure that she </a:t>
            </a:r>
            <a:r>
              <a:rPr lang="en-US" dirty="0" smtClean="0"/>
              <a:t>understands the </a:t>
            </a:r>
            <a:r>
              <a:rPr lang="en-US" dirty="0"/>
              <a:t>question. If she says that the child is not able to drink or breastfeed, ask her </a:t>
            </a:r>
            <a:r>
              <a:rPr lang="en-US" dirty="0" smtClean="0"/>
              <a:t>to describe </a:t>
            </a:r>
            <a:r>
              <a:rPr lang="en-US" dirty="0"/>
              <a:t>what happens when she offers the child something to drink. For example, is </a:t>
            </a:r>
            <a:r>
              <a:rPr lang="en-US" dirty="0" smtClean="0"/>
              <a:t>the child </a:t>
            </a:r>
            <a:r>
              <a:rPr lang="en-US" dirty="0"/>
              <a:t>able to take fluid into his mouth and swallow it?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are not sure about </a:t>
            </a:r>
            <a:r>
              <a:rPr lang="en-US" dirty="0" smtClean="0"/>
              <a:t>the mother’s </a:t>
            </a:r>
            <a:r>
              <a:rPr lang="en-US" dirty="0"/>
              <a:t>answer, ask her to offer the child a drink of clean water or </a:t>
            </a:r>
            <a:r>
              <a:rPr lang="en-US" dirty="0" err="1"/>
              <a:t>breastmilk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Look </a:t>
            </a:r>
            <a:r>
              <a:rPr lang="en-US" dirty="0" smtClean="0"/>
              <a:t>to see </a:t>
            </a:r>
            <a:r>
              <a:rPr lang="en-US" dirty="0"/>
              <a:t>if the child is swallowing the water or </a:t>
            </a:r>
            <a:r>
              <a:rPr lang="en-US" dirty="0" err="1"/>
              <a:t>breastmilk</a:t>
            </a:r>
            <a:r>
              <a:rPr lang="en-US" dirty="0"/>
              <a:t>.</a:t>
            </a:r>
          </a:p>
          <a:p>
            <a:r>
              <a:rPr lang="en-US" dirty="0"/>
              <a:t>A child who is breastfed may have difficulty sucking when his nose is blocked. If </a:t>
            </a:r>
            <a:r>
              <a:rPr lang="en-US" dirty="0" smtClean="0"/>
              <a:t>the child’s </a:t>
            </a:r>
            <a:r>
              <a:rPr lang="en-US" dirty="0"/>
              <a:t>nose is blocked, clear it. If the child can breastfeed after the nose is cleared, </a:t>
            </a:r>
            <a:r>
              <a:rPr lang="en-US" dirty="0" smtClean="0"/>
              <a:t>the child </a:t>
            </a:r>
            <a:r>
              <a:rPr lang="en-US" dirty="0"/>
              <a:t>does not have the danger sign, “not able to drink or breastfeed.”</a:t>
            </a: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515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2.ASK</a:t>
            </a:r>
            <a:r>
              <a:rPr lang="en-US" b="1" i="1" dirty="0"/>
              <a:t>: DOES THE CHILD VOMIT EVERYTHING?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child who is not able to hold anything down at all has the sign “vomits everything.”</a:t>
            </a:r>
          </a:p>
          <a:p>
            <a:r>
              <a:rPr lang="en-US" dirty="0"/>
              <a:t>What goes down comes back up. A child who vomits everything will not be able to </a:t>
            </a:r>
            <a:r>
              <a:rPr lang="en-US" dirty="0" smtClean="0"/>
              <a:t>hold </a:t>
            </a:r>
            <a:r>
              <a:rPr lang="en-US" dirty="0"/>
              <a:t>down food, fluids or oral drugs.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child who vomits several times but can hold </a:t>
            </a:r>
            <a:r>
              <a:rPr lang="en-US" dirty="0" smtClean="0"/>
              <a:t>down some </a:t>
            </a:r>
            <a:r>
              <a:rPr lang="en-US" dirty="0"/>
              <a:t>fluids does not have this general danger sign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ask the mother how often the child vomits. Also ask if </a:t>
            </a:r>
            <a:r>
              <a:rPr lang="en-US" dirty="0" smtClean="0"/>
              <a:t>each time </a:t>
            </a:r>
            <a:r>
              <a:rPr lang="en-US" dirty="0"/>
              <a:t>the child swallows food or fluids, does the </a:t>
            </a:r>
            <a:r>
              <a:rPr lang="en-US" dirty="0" smtClean="0"/>
              <a:t>child vomit</a:t>
            </a:r>
            <a:r>
              <a:rPr lang="en-US" dirty="0"/>
              <a:t>? If you are not sure of </a:t>
            </a:r>
            <a:r>
              <a:rPr lang="en-US" dirty="0" smtClean="0"/>
              <a:t>the mother’s </a:t>
            </a:r>
            <a:r>
              <a:rPr lang="en-US" dirty="0"/>
              <a:t>answers, ask her to offer the child a drink. See if the child vomits.</a:t>
            </a:r>
          </a:p>
        </p:txBody>
      </p:sp>
    </p:spTree>
    <p:extLst>
      <p:ext uri="{BB962C8B-B14F-4D97-AF65-F5344CB8AC3E}">
        <p14:creationId xmlns:p14="http://schemas.microsoft.com/office/powerpoint/2010/main" val="32374947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3.HAS </a:t>
            </a:r>
            <a:r>
              <a:rPr lang="en-US" b="1" i="1" dirty="0"/>
              <a:t>THE CHILD HAD CONVULSIONS?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a convulsion, the child’s arms and legs stiffen because the muscles are contracting.</a:t>
            </a:r>
          </a:p>
          <a:p>
            <a:r>
              <a:rPr lang="en-US" dirty="0"/>
              <a:t>The child may lose consciousness or not be able to respond to spoken directions.</a:t>
            </a:r>
          </a:p>
          <a:p>
            <a:r>
              <a:rPr lang="en-US" dirty="0"/>
              <a:t>Ask the mother if the child has had convulsions </a:t>
            </a:r>
            <a:r>
              <a:rPr lang="en-US" b="1" i="1" dirty="0"/>
              <a:t>during this current </a:t>
            </a:r>
            <a:r>
              <a:rPr lang="en-US" b="1" i="1" dirty="0" smtClean="0"/>
              <a:t>illness.</a:t>
            </a:r>
          </a:p>
          <a:p>
            <a:r>
              <a:rPr lang="en-US" b="1" i="1" dirty="0" smtClean="0"/>
              <a:t>Use </a:t>
            </a:r>
            <a:r>
              <a:rPr lang="en-US" dirty="0" smtClean="0"/>
              <a:t>words </a:t>
            </a:r>
            <a:r>
              <a:rPr lang="en-US" dirty="0"/>
              <a:t>the mother understands. For example, the mother may know convulsions as “</a:t>
            </a:r>
            <a:r>
              <a:rPr lang="en-US" dirty="0" err="1" smtClean="0"/>
              <a:t>fits”or</a:t>
            </a:r>
            <a:r>
              <a:rPr lang="en-US" dirty="0" smtClean="0"/>
              <a:t> </a:t>
            </a:r>
            <a:r>
              <a:rPr lang="en-US" dirty="0"/>
              <a:t>“spasms.”</a:t>
            </a:r>
          </a:p>
        </p:txBody>
      </p:sp>
    </p:spTree>
    <p:extLst>
      <p:ext uri="{BB962C8B-B14F-4D97-AF65-F5344CB8AC3E}">
        <p14:creationId xmlns:p14="http://schemas.microsoft.com/office/powerpoint/2010/main" val="14114536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4</a:t>
            </a:r>
            <a:r>
              <a:rPr lang="en-US" b="1" i="1" dirty="0" smtClean="0"/>
              <a:t>.LOOK </a:t>
            </a:r>
            <a:r>
              <a:rPr lang="en-US" b="1" i="1" dirty="0"/>
              <a:t>TO SEE IF THE CHILD IS LETHARGIC OR UNCONSCIOUS.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lethargic child is not awake and alert when she should be. The child is drowsy </a:t>
            </a:r>
            <a:r>
              <a:rPr lang="en-US" dirty="0" smtClean="0"/>
              <a:t>and does </a:t>
            </a:r>
            <a:r>
              <a:rPr lang="en-US" dirty="0"/>
              <a:t>not show interest in what is happening around him. Often the lethargic child </a:t>
            </a:r>
            <a:r>
              <a:rPr lang="en-US" dirty="0" smtClean="0"/>
              <a:t>does not </a:t>
            </a:r>
            <a:r>
              <a:rPr lang="en-US" dirty="0"/>
              <a:t>look at his mother or watch your face when you talk.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child may stare </a:t>
            </a:r>
            <a:r>
              <a:rPr lang="en-US" dirty="0" smtClean="0"/>
              <a:t>blankly and </a:t>
            </a:r>
            <a:r>
              <a:rPr lang="en-US" dirty="0"/>
              <a:t>appear not to notice what is going on around him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An unconscious child cannot </a:t>
            </a:r>
            <a:r>
              <a:rPr lang="en-US" dirty="0" smtClean="0"/>
              <a:t>be wakened</a:t>
            </a:r>
            <a:r>
              <a:rPr lang="en-US" dirty="0"/>
              <a:t>. He does not respond when he is touched, shaken or spoken to.</a:t>
            </a:r>
          </a:p>
          <a:p>
            <a:r>
              <a:rPr lang="en-US" dirty="0"/>
              <a:t>Ask the mother if the child seems unusually sleepy or if she cannot wake the child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Look to </a:t>
            </a:r>
            <a:r>
              <a:rPr lang="en-US" dirty="0"/>
              <a:t>see if the child wakens when the mother talks or shakes the child or when you </a:t>
            </a:r>
            <a:r>
              <a:rPr lang="en-US" dirty="0" smtClean="0"/>
              <a:t>clap your </a:t>
            </a:r>
            <a:r>
              <a:rPr lang="en-US" dirty="0"/>
              <a:t>hands.</a:t>
            </a:r>
          </a:p>
        </p:txBody>
      </p:sp>
    </p:spTree>
    <p:extLst>
      <p:ext uri="{BB962C8B-B14F-4D97-AF65-F5344CB8AC3E}">
        <p14:creationId xmlns:p14="http://schemas.microsoft.com/office/powerpoint/2010/main" val="19450561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MAIN SYMPTOMS IN IMNCI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1.Cough or difficult breathing</a:t>
            </a:r>
          </a:p>
          <a:p>
            <a:pPr>
              <a:buNone/>
            </a:pPr>
            <a:r>
              <a:rPr lang="en-US" b="1" dirty="0" smtClean="0"/>
              <a:t>2.Diarrhoea </a:t>
            </a:r>
          </a:p>
          <a:p>
            <a:pPr>
              <a:buNone/>
            </a:pPr>
            <a:r>
              <a:rPr lang="en-US" b="1" dirty="0" smtClean="0"/>
              <a:t>3.Dehydration</a:t>
            </a:r>
          </a:p>
          <a:p>
            <a:pPr>
              <a:buNone/>
            </a:pPr>
            <a:r>
              <a:rPr lang="en-US" b="1" dirty="0" smtClean="0"/>
              <a:t> 4.Fever </a:t>
            </a:r>
          </a:p>
          <a:p>
            <a:pPr>
              <a:buNone/>
            </a:pPr>
            <a:r>
              <a:rPr lang="en-US" b="1" dirty="0" smtClean="0"/>
              <a:t>5.Ear problem </a:t>
            </a:r>
          </a:p>
          <a:p>
            <a:pPr>
              <a:buNone/>
            </a:pPr>
            <a:r>
              <a:rPr lang="en-US" b="1" dirty="0" smtClean="0"/>
              <a:t>6.Malnutrition and </a:t>
            </a:r>
            <a:r>
              <a:rPr lang="en-US" b="1" dirty="0" err="1" smtClean="0"/>
              <a:t>Anaemia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7.HIV exposure</a:t>
            </a:r>
          </a:p>
          <a:p>
            <a:pPr>
              <a:buNone/>
            </a:pPr>
            <a:r>
              <a:rPr lang="en-US" b="1" dirty="0" smtClean="0"/>
              <a:t>8. Assessment of child developmental milestones </a:t>
            </a:r>
          </a:p>
          <a:p>
            <a:pPr>
              <a:buNone/>
            </a:pPr>
            <a:r>
              <a:rPr lang="en-US" b="1" dirty="0" smtClean="0"/>
              <a:t>Other problems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233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1.ASK: DOES THE CHILD HAVE COUGH OR DIFFICULT BREATHING?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Difficult breathing is any unusual pattern of breathing. Mothers describe this in</a:t>
            </a:r>
          </a:p>
          <a:p>
            <a:r>
              <a:rPr lang="en-US" dirty="0" smtClean="0"/>
              <a:t>different ways. They may say that their child’s breathing is “fast” or “noisy” or “interrupted.”</a:t>
            </a:r>
          </a:p>
          <a:p>
            <a:r>
              <a:rPr lang="en-US" dirty="0" smtClean="0"/>
              <a:t>If the mother answers NO, look to see if </a:t>
            </a:r>
            <a:r>
              <a:rPr lang="en-US" i="1" dirty="0" smtClean="0"/>
              <a:t>you think the child has cough or difficult breathing.</a:t>
            </a:r>
          </a:p>
          <a:p>
            <a:r>
              <a:rPr lang="en-US" dirty="0" smtClean="0"/>
              <a:t>If the child does not have cough or difficult breathing,</a:t>
            </a:r>
          </a:p>
          <a:p>
            <a:r>
              <a:rPr lang="en-US" dirty="0" smtClean="0"/>
              <a:t>ask about the next main symptom, </a:t>
            </a:r>
            <a:r>
              <a:rPr lang="en-US" dirty="0" err="1" smtClean="0"/>
              <a:t>diarrhoea</a:t>
            </a:r>
            <a:r>
              <a:rPr lang="en-US" dirty="0" smtClean="0"/>
              <a:t>. Do not assess the child further for signs related to cough or difficult breathing.</a:t>
            </a:r>
          </a:p>
          <a:p>
            <a:r>
              <a:rPr lang="en-US" dirty="0" smtClean="0"/>
              <a:t>If the mother answers YES, ask the next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215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ASK: FOR HOW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child who has had cough or difficult breathing for more than 30 days has a chronic cough. This may be a sign of tuberculosis, asthma, whooping cough or another problem.</a:t>
            </a:r>
            <a:r>
              <a:rPr lang="en-US" b="1" i="1" dirty="0" smtClean="0"/>
              <a:t> COUNT THE BREATHS IN ONE MINUTE</a:t>
            </a:r>
            <a:endParaRPr lang="en-US" dirty="0" smtClean="0"/>
          </a:p>
          <a:p>
            <a:r>
              <a:rPr lang="en-US" b="1" dirty="0" smtClean="0"/>
              <a:t>If the child is  :</a:t>
            </a:r>
            <a:r>
              <a:rPr lang="en-US" dirty="0" smtClean="0"/>
              <a:t>2 months up to 12 months</a:t>
            </a:r>
          </a:p>
          <a:p>
            <a:r>
              <a:rPr lang="en-US" b="1" dirty="0" smtClean="0"/>
              <a:t>The child has fast breathing: </a:t>
            </a:r>
            <a:r>
              <a:rPr lang="en-US" dirty="0" smtClean="0"/>
              <a:t>50 breaths per minute or more </a:t>
            </a:r>
          </a:p>
          <a:p>
            <a:r>
              <a:rPr lang="en-US" dirty="0" smtClean="0"/>
              <a:t>12 months up to 5 years: 40 breaths per minute or more</a:t>
            </a:r>
          </a:p>
          <a:p>
            <a:r>
              <a:rPr lang="en-US" dirty="0" smtClean="0"/>
              <a:t> </a:t>
            </a:r>
            <a:r>
              <a:rPr lang="en-US" b="1" i="1" dirty="0" smtClean="0"/>
              <a:t>Note: The child who is exactly 12 months old has fast breathing if you count 40 breaths per </a:t>
            </a:r>
            <a:r>
              <a:rPr lang="en-US" i="1" dirty="0" smtClean="0"/>
              <a:t>minute or more.</a:t>
            </a:r>
          </a:p>
          <a:p>
            <a:r>
              <a:rPr lang="en-US" dirty="0" smtClean="0"/>
              <a:t>Before you look for the next two signs—chest </a:t>
            </a:r>
            <a:r>
              <a:rPr lang="en-US" dirty="0" err="1" smtClean="0"/>
              <a:t>indrawing</a:t>
            </a:r>
            <a:r>
              <a:rPr lang="en-US" dirty="0" smtClean="0"/>
              <a:t> and </a:t>
            </a:r>
            <a:r>
              <a:rPr lang="en-US" dirty="0" err="1" smtClean="0"/>
              <a:t>stridor</a:t>
            </a:r>
            <a:r>
              <a:rPr lang="en-US" dirty="0" smtClean="0"/>
              <a:t>—watch the child to determine when the child is breathing IN and when the child is breathing OUT.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85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LOOK FOR CHEST INDRAWING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you did not lift the child’s shirt when you counted the child’s breaths, ask the mother to lift it now. </a:t>
            </a:r>
          </a:p>
          <a:p>
            <a:r>
              <a:rPr lang="en-US" dirty="0" smtClean="0"/>
              <a:t>Look for chest </a:t>
            </a:r>
            <a:r>
              <a:rPr lang="en-US" dirty="0" err="1" smtClean="0"/>
              <a:t>indrawing</a:t>
            </a:r>
            <a:r>
              <a:rPr lang="en-US" dirty="0" smtClean="0"/>
              <a:t> when the child breathes IN. Look at the lower chest wall (lower ribs). </a:t>
            </a:r>
          </a:p>
          <a:p>
            <a:r>
              <a:rPr lang="en-US" dirty="0" smtClean="0"/>
              <a:t>When chest </a:t>
            </a:r>
            <a:r>
              <a:rPr lang="en-US" dirty="0" err="1" smtClean="0"/>
              <a:t>indrawing</a:t>
            </a:r>
            <a:r>
              <a:rPr lang="en-US" dirty="0" smtClean="0"/>
              <a:t> is </a:t>
            </a:r>
            <a:r>
              <a:rPr lang="en-US" dirty="0" err="1" smtClean="0"/>
              <a:t>present,the</a:t>
            </a:r>
            <a:r>
              <a:rPr lang="en-US" dirty="0" smtClean="0"/>
              <a:t> lower chest wall goes IN when the child breathes IN.</a:t>
            </a:r>
          </a:p>
          <a:p>
            <a:r>
              <a:rPr lang="en-US" dirty="0" smtClean="0"/>
              <a:t> If you only see chest </a:t>
            </a:r>
            <a:r>
              <a:rPr lang="en-US" dirty="0" err="1" smtClean="0"/>
              <a:t>indrawing</a:t>
            </a:r>
            <a:r>
              <a:rPr lang="en-US" dirty="0" smtClean="0"/>
              <a:t> when the child is crying or feeding, the child does not have chest </a:t>
            </a:r>
            <a:r>
              <a:rPr lang="en-US" dirty="0" err="1" smtClean="0"/>
              <a:t>indrawing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If </a:t>
            </a:r>
            <a:r>
              <a:rPr lang="en-US" i="1" dirty="0" smtClean="0"/>
              <a:t>only the soft tissue between the ribs goes in when the child breathes in (also called </a:t>
            </a:r>
            <a:r>
              <a:rPr lang="en-US" dirty="0" err="1" smtClean="0"/>
              <a:t>intercostal</a:t>
            </a:r>
            <a:r>
              <a:rPr lang="en-US" dirty="0" smtClean="0"/>
              <a:t> </a:t>
            </a:r>
            <a:r>
              <a:rPr lang="en-US" dirty="0" err="1" smtClean="0"/>
              <a:t>indrawing</a:t>
            </a:r>
            <a:r>
              <a:rPr lang="en-US" dirty="0" smtClean="0"/>
              <a:t> or </a:t>
            </a:r>
            <a:r>
              <a:rPr lang="en-US" dirty="0" err="1" smtClean="0"/>
              <a:t>intercostal</a:t>
            </a:r>
            <a:r>
              <a:rPr lang="en-US" dirty="0" smtClean="0"/>
              <a:t> retractions), the child does </a:t>
            </a:r>
            <a:r>
              <a:rPr lang="en-US" i="1" dirty="0" smtClean="0"/>
              <a:t>not have chest </a:t>
            </a:r>
            <a:r>
              <a:rPr lang="en-US" i="1" dirty="0" err="1" smtClean="0"/>
              <a:t>indrawing</a:t>
            </a:r>
            <a:r>
              <a:rPr lang="en-US" i="1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5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7" y="365126"/>
            <a:ext cx="10632583" cy="60079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Insecticide Poisoning (Parathion, </a:t>
            </a:r>
            <a:r>
              <a:rPr lang="en-GB" b="1" dirty="0" err="1"/>
              <a:t>Malathion</a:t>
            </a:r>
            <a:r>
              <a:rPr lang="en-GB" b="1" dirty="0" smtClean="0"/>
              <a:t>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1133340"/>
            <a:ext cx="10632583" cy="5724659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/>
              <a:t>Contact with these poisons causes:</a:t>
            </a:r>
          </a:p>
          <a:p>
            <a:r>
              <a:rPr lang="en-GB" dirty="0" smtClean="0"/>
              <a:t>Tremors </a:t>
            </a:r>
            <a:r>
              <a:rPr lang="en-GB" dirty="0"/>
              <a:t>of the muscles</a:t>
            </a:r>
          </a:p>
          <a:p>
            <a:r>
              <a:rPr lang="en-GB" dirty="0" smtClean="0"/>
              <a:t>Sweating</a:t>
            </a:r>
          </a:p>
          <a:p>
            <a:r>
              <a:rPr lang="en-GB" dirty="0" smtClean="0"/>
              <a:t> </a:t>
            </a:r>
            <a:r>
              <a:rPr lang="en-GB" dirty="0"/>
              <a:t>Copious secretion of the </a:t>
            </a:r>
            <a:r>
              <a:rPr lang="en-GB" dirty="0" smtClean="0"/>
              <a:t>saliva</a:t>
            </a:r>
          </a:p>
          <a:p>
            <a:r>
              <a:rPr lang="en-GB" dirty="0" smtClean="0"/>
              <a:t>Lacrimation 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Pinpoint pupils</a:t>
            </a:r>
          </a:p>
          <a:p>
            <a:r>
              <a:rPr lang="en-GB" b="1" u="sng" dirty="0"/>
              <a:t>In the later stages it causes:</a:t>
            </a:r>
          </a:p>
          <a:p>
            <a:r>
              <a:rPr lang="en-GB" dirty="0"/>
              <a:t>• Convulsions</a:t>
            </a:r>
          </a:p>
          <a:p>
            <a:r>
              <a:rPr lang="en-GB" dirty="0"/>
              <a:t>• Coma and/or paralysis</a:t>
            </a:r>
          </a:p>
          <a:p>
            <a:r>
              <a:rPr lang="en-GB" dirty="0"/>
              <a:t>The pinpoint pupils can help you make </a:t>
            </a:r>
            <a:r>
              <a:rPr lang="en-GB" dirty="0" smtClean="0"/>
              <a:t>this diagnosis </a:t>
            </a:r>
            <a:r>
              <a:rPr lang="en-GB" dirty="0"/>
              <a:t>and guide you in the treatment. </a:t>
            </a:r>
            <a:endParaRPr lang="en-GB" dirty="0" smtClean="0"/>
          </a:p>
          <a:p>
            <a:r>
              <a:rPr lang="en-GB" dirty="0" smtClean="0"/>
              <a:t>The treatment </a:t>
            </a:r>
            <a:r>
              <a:rPr lang="en-GB" dirty="0"/>
              <a:t>consists of first washing the child </a:t>
            </a:r>
            <a:r>
              <a:rPr lang="en-GB" dirty="0" smtClean="0"/>
              <a:t>with soap </a:t>
            </a:r>
            <a:r>
              <a:rPr lang="en-GB" dirty="0"/>
              <a:t>and water, if there has been skin </a:t>
            </a:r>
            <a:r>
              <a:rPr lang="en-GB" dirty="0" smtClean="0"/>
              <a:t>exposure, </a:t>
            </a:r>
          </a:p>
          <a:p>
            <a:r>
              <a:rPr lang="en-GB" dirty="0" smtClean="0"/>
              <a:t>Then </a:t>
            </a:r>
            <a:r>
              <a:rPr lang="en-GB" dirty="0"/>
              <a:t>giving them very large doses of </a:t>
            </a:r>
            <a:r>
              <a:rPr lang="en-GB" dirty="0" smtClean="0"/>
              <a:t>atropine intramuscularly </a:t>
            </a:r>
            <a:r>
              <a:rPr lang="en-GB" dirty="0"/>
              <a:t>- in children under five, </a:t>
            </a:r>
            <a:r>
              <a:rPr lang="en-GB" dirty="0" smtClean="0"/>
              <a:t>0.5mg and </a:t>
            </a:r>
            <a:r>
              <a:rPr lang="en-GB" dirty="0"/>
              <a:t>in older children 1mg atropine sulphate </a:t>
            </a:r>
            <a:r>
              <a:rPr lang="en-GB" dirty="0" smtClean="0"/>
              <a:t>IM every </a:t>
            </a:r>
            <a:r>
              <a:rPr lang="en-GB" dirty="0"/>
              <a:t>15-30 minutes, until the pupils </a:t>
            </a:r>
            <a:r>
              <a:rPr lang="en-GB" dirty="0" smtClean="0"/>
              <a:t>become wide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8460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LOOK AND LISTEN FOR STRIDOR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Stridor</a:t>
            </a:r>
            <a:r>
              <a:rPr lang="en-US" dirty="0" smtClean="0"/>
              <a:t> is a harsh noise made when the child breathes in. A child who has </a:t>
            </a:r>
            <a:r>
              <a:rPr lang="en-US" dirty="0" err="1" smtClean="0"/>
              <a:t>stridor</a:t>
            </a:r>
            <a:r>
              <a:rPr lang="en-US" dirty="0" smtClean="0"/>
              <a:t> when calm has a dangerous condition. To look and listen for </a:t>
            </a:r>
            <a:r>
              <a:rPr lang="en-US" dirty="0" err="1" smtClean="0"/>
              <a:t>stridor</a:t>
            </a:r>
            <a:r>
              <a:rPr lang="en-US" dirty="0" smtClean="0"/>
              <a:t>, look to see when the child breathes IN. </a:t>
            </a:r>
          </a:p>
          <a:p>
            <a:r>
              <a:rPr lang="en-US" dirty="0" smtClean="0"/>
              <a:t>Then listen for </a:t>
            </a:r>
            <a:r>
              <a:rPr lang="en-US" dirty="0" err="1" smtClean="0"/>
              <a:t>stridor</a:t>
            </a:r>
            <a:r>
              <a:rPr lang="en-US" dirty="0" smtClean="0"/>
              <a:t>. Put your ear near the child’s mouth because </a:t>
            </a:r>
            <a:r>
              <a:rPr lang="en-US" dirty="0" err="1" smtClean="0"/>
              <a:t>stridor</a:t>
            </a:r>
            <a:r>
              <a:rPr lang="en-US" dirty="0" smtClean="0"/>
              <a:t> can be difficult to hear.</a:t>
            </a:r>
          </a:p>
          <a:p>
            <a:r>
              <a:rPr lang="en-US" dirty="0" smtClean="0"/>
              <a:t>Sometimes you will hear a wet noise if the child’s nose is blocked. Clear the nose, and listen again. </a:t>
            </a:r>
          </a:p>
          <a:p>
            <a:r>
              <a:rPr lang="en-US" dirty="0" smtClean="0"/>
              <a:t>A child who is not very ill may have </a:t>
            </a:r>
            <a:r>
              <a:rPr lang="en-US" dirty="0" err="1" smtClean="0"/>
              <a:t>stridor</a:t>
            </a:r>
            <a:r>
              <a:rPr lang="en-US" dirty="0" smtClean="0"/>
              <a:t> only when he is crying or upset.</a:t>
            </a:r>
          </a:p>
          <a:p>
            <a:r>
              <a:rPr lang="en-US" dirty="0" smtClean="0"/>
              <a:t>Be sure to look and listen for </a:t>
            </a:r>
            <a:r>
              <a:rPr lang="en-US" dirty="0" err="1" smtClean="0"/>
              <a:t>stridor</a:t>
            </a:r>
            <a:r>
              <a:rPr lang="en-US" dirty="0" smtClean="0"/>
              <a:t> when the child is calm.</a:t>
            </a:r>
          </a:p>
          <a:p>
            <a:r>
              <a:rPr lang="en-US" dirty="0" smtClean="0"/>
              <a:t>You may hear a wheezing noise when the child breathes OUT. This is </a:t>
            </a:r>
            <a:r>
              <a:rPr lang="en-US" i="1" dirty="0" smtClean="0"/>
              <a:t>not </a:t>
            </a:r>
            <a:r>
              <a:rPr lang="en-US" i="1" dirty="0" err="1" smtClean="0"/>
              <a:t>stridor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1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3" y="365126"/>
            <a:ext cx="10852217" cy="1180340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Assessment of pneumonia according to IMNCI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dirty="0" smtClean="0"/>
              <a:t>SIGNS                     CLASSIFY         TREATMENT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83" y="1545466"/>
            <a:ext cx="9779574" cy="52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44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2.Diarrhoea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What are the types of </a:t>
            </a:r>
            <a:r>
              <a:rPr lang="en-US" b="1" dirty="0" err="1" smtClean="0"/>
              <a:t>diarrhoea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1.</a:t>
            </a:r>
            <a:r>
              <a:rPr lang="en-US" b="1" i="1" dirty="0" smtClean="0"/>
              <a:t> </a:t>
            </a:r>
            <a:r>
              <a:rPr lang="en-US" b="1" i="1" dirty="0"/>
              <a:t>acute </a:t>
            </a:r>
            <a:r>
              <a:rPr lang="en-US" b="1" i="1" dirty="0" err="1" smtClean="0"/>
              <a:t>diarrhoea</a:t>
            </a:r>
            <a:r>
              <a:rPr lang="en-US" b="1" i="1" dirty="0" smtClean="0"/>
              <a:t> </a:t>
            </a:r>
          </a:p>
          <a:p>
            <a:r>
              <a:rPr lang="en-US" dirty="0" smtClean="0"/>
              <a:t>If </a:t>
            </a:r>
            <a:r>
              <a:rPr lang="en-US" dirty="0"/>
              <a:t>an episode of </a:t>
            </a:r>
            <a:r>
              <a:rPr lang="en-US" dirty="0" err="1"/>
              <a:t>diarrhoea</a:t>
            </a:r>
            <a:r>
              <a:rPr lang="en-US" dirty="0"/>
              <a:t> lasts less than 14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2. </a:t>
            </a:r>
            <a:r>
              <a:rPr lang="en-US" b="1" i="1" dirty="0"/>
              <a:t>persistent </a:t>
            </a:r>
            <a:r>
              <a:rPr lang="en-US" b="1" i="1" dirty="0" err="1" smtClean="0"/>
              <a:t>diarrhoea</a:t>
            </a:r>
            <a:endParaRPr lang="en-US" b="1" i="1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err="1"/>
              <a:t>diarrhoea</a:t>
            </a:r>
            <a:r>
              <a:rPr lang="en-US" dirty="0"/>
              <a:t> lasts 14 days or </a:t>
            </a:r>
            <a:r>
              <a:rPr lang="en-US" dirty="0" smtClean="0"/>
              <a:t>more</a:t>
            </a:r>
          </a:p>
          <a:p>
            <a:r>
              <a:rPr lang="en-US" b="1" i="1" dirty="0" smtClean="0"/>
              <a:t>3.dysentery.</a:t>
            </a:r>
          </a:p>
          <a:p>
            <a:r>
              <a:rPr lang="en-US" dirty="0" smtClean="0"/>
              <a:t> </a:t>
            </a:r>
            <a:r>
              <a:rPr lang="en-US" dirty="0" err="1"/>
              <a:t>Diarrhoea</a:t>
            </a:r>
            <a:r>
              <a:rPr lang="en-US" dirty="0"/>
              <a:t> with blood in the stool, with or without </a:t>
            </a:r>
            <a:r>
              <a:rPr lang="en-US" dirty="0" smtClean="0"/>
              <a:t>mucus.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most </a:t>
            </a:r>
            <a:r>
              <a:rPr lang="en-US" dirty="0"/>
              <a:t>common cause of dysentery is </a:t>
            </a:r>
            <a:r>
              <a:rPr lang="en-US" i="1" dirty="0" err="1"/>
              <a:t>Shigella</a:t>
            </a:r>
            <a:r>
              <a:rPr lang="en-US" i="1" dirty="0"/>
              <a:t> bacteria. Amoebic dysentery is not </a:t>
            </a:r>
            <a:r>
              <a:rPr lang="en-US" i="1" dirty="0" smtClean="0"/>
              <a:t>common </a:t>
            </a:r>
            <a:r>
              <a:rPr lang="en-US" dirty="0" smtClean="0"/>
              <a:t>in </a:t>
            </a:r>
            <a:r>
              <a:rPr lang="en-US" dirty="0"/>
              <a:t>young children. A child may have both watery </a:t>
            </a:r>
            <a:r>
              <a:rPr lang="en-US" dirty="0" err="1"/>
              <a:t>diarrhoea</a:t>
            </a:r>
            <a:r>
              <a:rPr lang="en-US" dirty="0"/>
              <a:t> and dysentery.</a:t>
            </a:r>
            <a:endParaRPr lang="en-US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26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to assess a child with </a:t>
            </a:r>
            <a:r>
              <a:rPr lang="en-US" b="1" dirty="0" err="1"/>
              <a:t>diarrhoea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about </a:t>
            </a:r>
            <a:r>
              <a:rPr lang="en-US" dirty="0" err="1"/>
              <a:t>diarrhoea</a:t>
            </a:r>
            <a:r>
              <a:rPr lang="en-US" dirty="0"/>
              <a:t> in </a:t>
            </a:r>
            <a:r>
              <a:rPr lang="en-US" b="1" dirty="0"/>
              <a:t>ALL </a:t>
            </a:r>
            <a:r>
              <a:rPr lang="en-US" b="1" dirty="0" smtClean="0"/>
              <a:t>children:</a:t>
            </a:r>
          </a:p>
          <a:p>
            <a:r>
              <a:rPr lang="en-US" b="1" i="1" dirty="0" smtClean="0"/>
              <a:t>ASK</a:t>
            </a:r>
            <a:r>
              <a:rPr lang="en-US" b="1" i="1" dirty="0"/>
              <a:t>: DOES THE CHILD HAVE DIARRHOEA</a:t>
            </a:r>
            <a:r>
              <a:rPr lang="en-US" b="1" i="1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mother answers NO, ask </a:t>
            </a:r>
            <a:r>
              <a:rPr lang="en-US" dirty="0" smtClean="0"/>
              <a:t>about the </a:t>
            </a:r>
            <a:r>
              <a:rPr lang="en-US" dirty="0"/>
              <a:t>next main </a:t>
            </a:r>
            <a:r>
              <a:rPr lang="en-US" dirty="0" smtClean="0"/>
              <a:t>symptom</a:t>
            </a:r>
          </a:p>
          <a:p>
            <a:r>
              <a:rPr lang="en-US" dirty="0" smtClean="0"/>
              <a:t>If </a:t>
            </a:r>
            <a:r>
              <a:rPr lang="en-US" dirty="0"/>
              <a:t>the mother answers YES, or if the mother said earlier that </a:t>
            </a:r>
            <a:r>
              <a:rPr lang="en-US" dirty="0" err="1"/>
              <a:t>diarrhoea</a:t>
            </a:r>
            <a:r>
              <a:rPr lang="en-US" dirty="0"/>
              <a:t> was the reason </a:t>
            </a:r>
            <a:r>
              <a:rPr lang="en-US" dirty="0" smtClean="0"/>
              <a:t>for coming </a:t>
            </a:r>
            <a:r>
              <a:rPr lang="en-US" dirty="0"/>
              <a:t>to the clinic, record her answer. Then assess the child for signs of </a:t>
            </a:r>
            <a:r>
              <a:rPr lang="en-US" dirty="0" err="1" smtClean="0"/>
              <a:t>dehydration,persistent</a:t>
            </a:r>
            <a:r>
              <a:rPr lang="en-US" dirty="0" smtClean="0"/>
              <a:t> </a:t>
            </a:r>
            <a:r>
              <a:rPr lang="en-US" dirty="0" err="1"/>
              <a:t>diarrhoea</a:t>
            </a:r>
            <a:r>
              <a:rPr lang="en-US" dirty="0"/>
              <a:t> and dysentery.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92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ASK: FOR HOW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Diarrhoea</a:t>
            </a:r>
            <a:r>
              <a:rPr lang="en-US" dirty="0"/>
              <a:t> which lasts </a:t>
            </a:r>
            <a:r>
              <a:rPr lang="en-US" b="1" i="1" dirty="0"/>
              <a:t>14 days or more is persistent </a:t>
            </a:r>
            <a:r>
              <a:rPr lang="en-US" b="1" i="1" dirty="0" err="1"/>
              <a:t>diarrhoea</a:t>
            </a:r>
            <a:r>
              <a:rPr lang="en-US" b="1" i="1" dirty="0"/>
              <a:t>. Give the mother </a:t>
            </a:r>
            <a:r>
              <a:rPr lang="en-US" b="1" i="1" dirty="0" smtClean="0"/>
              <a:t>time </a:t>
            </a:r>
            <a:r>
              <a:rPr lang="en-US" dirty="0" smtClean="0"/>
              <a:t>to </a:t>
            </a:r>
            <a:r>
              <a:rPr lang="en-US" dirty="0"/>
              <a:t>answer the question. She may need time to recall the exact number of days</a:t>
            </a:r>
            <a:r>
              <a:rPr lang="en-US" dirty="0" smtClean="0"/>
              <a:t>.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ASK</a:t>
            </a:r>
            <a:r>
              <a:rPr lang="en-US" b="1" i="1" dirty="0"/>
              <a:t>: IS THERE BLOOD IN THE STOOL</a:t>
            </a:r>
            <a:r>
              <a:rPr lang="en-US" b="1" i="1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if she has seen blood in the stools at any time during this episode </a:t>
            </a:r>
            <a:r>
              <a:rPr lang="en-US" dirty="0" smtClean="0"/>
              <a:t>of </a:t>
            </a:r>
            <a:r>
              <a:rPr lang="en-US" dirty="0" err="1" smtClean="0"/>
              <a:t>diarrhoea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</a:t>
            </a:r>
          </a:p>
          <a:p>
            <a:pPr>
              <a:buNone/>
            </a:pPr>
            <a:r>
              <a:rPr lang="en-US" b="1" u="sng" dirty="0" smtClean="0"/>
              <a:t>3</a:t>
            </a:r>
            <a:r>
              <a:rPr lang="en-US" u="sng" dirty="0" smtClean="0"/>
              <a:t>. </a:t>
            </a:r>
            <a:r>
              <a:rPr lang="en-US" b="1" u="sng" dirty="0" smtClean="0"/>
              <a:t>Dehydration</a:t>
            </a:r>
            <a:r>
              <a:rPr lang="en-US" b="1" dirty="0"/>
              <a:t>. </a:t>
            </a:r>
            <a:endParaRPr lang="en-US" b="1" dirty="0" smtClean="0"/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  When </a:t>
            </a:r>
            <a:r>
              <a:rPr lang="en-US" b="1" dirty="0"/>
              <a:t>a child becomes dehydrated, </a:t>
            </a:r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b="1" u="sng" dirty="0" smtClean="0"/>
              <a:t>SIGNS INCLUDES</a:t>
            </a:r>
            <a:endParaRPr lang="en-US" b="1" u="sng" dirty="0"/>
          </a:p>
          <a:p>
            <a:r>
              <a:rPr lang="en-US" dirty="0"/>
              <a:t>restless and irritable.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dehydration continues, the child becomes lethargic or unconscious.</a:t>
            </a:r>
          </a:p>
          <a:p>
            <a:r>
              <a:rPr lang="en-US" dirty="0"/>
              <a:t>As the child’s body loses fluids, the eyes may look sunken. When </a:t>
            </a:r>
            <a:r>
              <a:rPr lang="en-US" dirty="0" smtClean="0"/>
              <a:t>pinched </a:t>
            </a:r>
            <a:r>
              <a:rPr lang="en-US" dirty="0"/>
              <a:t>use your thumb and first </a:t>
            </a:r>
            <a:r>
              <a:rPr lang="en-US" dirty="0" err="1" smtClean="0"/>
              <a:t>finger.Do</a:t>
            </a:r>
            <a:r>
              <a:rPr lang="en-US" dirty="0" smtClean="0"/>
              <a:t> </a:t>
            </a:r>
            <a:r>
              <a:rPr lang="en-US" dirty="0"/>
              <a:t>not use your fingertips because this will </a:t>
            </a:r>
            <a:r>
              <a:rPr lang="en-US" dirty="0" smtClean="0"/>
              <a:t>cause pain</a:t>
            </a:r>
            <a:r>
              <a:rPr lang="en-US" dirty="0"/>
              <a:t>.</a:t>
            </a:r>
            <a:r>
              <a:rPr lang="en-US" dirty="0" smtClean="0"/>
              <a:t> the skin </a:t>
            </a:r>
            <a:r>
              <a:rPr lang="en-US" dirty="0"/>
              <a:t> </a:t>
            </a:r>
            <a:r>
              <a:rPr lang="en-US" dirty="0" smtClean="0"/>
              <a:t>might go </a:t>
            </a:r>
            <a:r>
              <a:rPr lang="en-US" dirty="0"/>
              <a:t>back slowly or very </a:t>
            </a:r>
            <a:r>
              <a:rPr lang="en-US" dirty="0" smtClean="0"/>
              <a:t>slowly </a:t>
            </a:r>
            <a:r>
              <a:rPr lang="en-US" dirty="0"/>
              <a:t>(longer than 2 seconds</a:t>
            </a:r>
            <a:r>
              <a:rPr lang="en-US" dirty="0" smtClean="0"/>
              <a:t>),immediately</a:t>
            </a:r>
          </a:p>
        </p:txBody>
      </p:sp>
    </p:spTree>
    <p:extLst>
      <p:ext uri="{BB962C8B-B14F-4D97-AF65-F5344CB8AC3E}">
        <p14:creationId xmlns:p14="http://schemas.microsoft.com/office/powerpoint/2010/main" val="29235099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Note: In a child with </a:t>
            </a:r>
            <a:r>
              <a:rPr lang="en-US" b="1" i="1" dirty="0" err="1"/>
              <a:t>marasmus</a:t>
            </a:r>
            <a:r>
              <a:rPr lang="en-US" b="1" i="1" dirty="0"/>
              <a:t> (severe malnutrition), the skin may go back slowly even if </a:t>
            </a:r>
            <a:r>
              <a:rPr lang="en-US" b="1" i="1" dirty="0" smtClean="0"/>
              <a:t>the </a:t>
            </a:r>
            <a:r>
              <a:rPr lang="en-US" i="1" dirty="0" smtClean="0"/>
              <a:t>child </a:t>
            </a:r>
            <a:r>
              <a:rPr lang="en-US" i="1" dirty="0"/>
              <a:t>is not dehydrated. In an overweight child, or a child with </a:t>
            </a:r>
            <a:r>
              <a:rPr lang="en-US" i="1" dirty="0" err="1"/>
              <a:t>oedema</a:t>
            </a:r>
            <a:r>
              <a:rPr lang="en-US" i="1" dirty="0"/>
              <a:t>, the skin may go </a:t>
            </a:r>
            <a:r>
              <a:rPr lang="en-US" i="1" dirty="0" smtClean="0"/>
              <a:t>back immediately </a:t>
            </a:r>
            <a:r>
              <a:rPr lang="en-US" i="1" dirty="0"/>
              <a:t>even if the </a:t>
            </a:r>
            <a:r>
              <a:rPr lang="en-US" i="1" dirty="0" smtClean="0"/>
              <a:t>child is </a:t>
            </a:r>
            <a:r>
              <a:rPr lang="en-US" i="1" dirty="0"/>
              <a:t>dehydrated. Even though skin pinch is less reliable in </a:t>
            </a:r>
            <a:r>
              <a:rPr lang="en-US" i="1" dirty="0" smtClean="0"/>
              <a:t>these children</a:t>
            </a:r>
            <a:r>
              <a:rPr lang="en-US" i="1" dirty="0"/>
              <a:t>, still use it to classify the child’s dehydration</a:t>
            </a:r>
            <a:r>
              <a:rPr lang="en-US" i="1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When classifying </a:t>
            </a:r>
            <a:r>
              <a:rPr lang="en-US" dirty="0" err="1"/>
              <a:t>diarrhoea</a:t>
            </a:r>
            <a:r>
              <a:rPr lang="en-US" dirty="0" smtClean="0"/>
              <a:t>: </a:t>
            </a:r>
            <a:r>
              <a:rPr lang="en-US" dirty="0"/>
              <a:t>all children with </a:t>
            </a:r>
            <a:r>
              <a:rPr lang="en-US" dirty="0" err="1"/>
              <a:t>diarrhoea</a:t>
            </a:r>
            <a:r>
              <a:rPr lang="en-US" dirty="0"/>
              <a:t> are classified for </a:t>
            </a:r>
            <a:r>
              <a:rPr lang="en-US" dirty="0" smtClean="0"/>
              <a:t>dehydration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318620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3. How </a:t>
            </a:r>
            <a:r>
              <a:rPr lang="en-US" b="1" u="sng" dirty="0"/>
              <a:t>to classify </a:t>
            </a:r>
            <a:r>
              <a:rPr lang="en-US" b="1" u="sng" dirty="0" smtClean="0"/>
              <a:t>dehydration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u="sng" dirty="0" smtClean="0"/>
              <a:t>   </a:t>
            </a:r>
          </a:p>
          <a:p>
            <a:pPr>
              <a:buNone/>
            </a:pPr>
            <a:r>
              <a:rPr lang="en-US" b="1" u="sng" dirty="0" smtClean="0"/>
              <a:t>How to Classify Persistent </a:t>
            </a:r>
            <a:r>
              <a:rPr lang="en-US" b="1" u="sng" dirty="0" err="1" smtClean="0"/>
              <a:t>Diarrhoea</a:t>
            </a:r>
            <a:r>
              <a:rPr lang="en-US" b="1" u="sng" dirty="0" smtClean="0"/>
              <a:t> </a:t>
            </a:r>
          </a:p>
          <a:p>
            <a:r>
              <a:rPr lang="en-US" dirty="0" smtClean="0"/>
              <a:t>After </a:t>
            </a:r>
            <a:r>
              <a:rPr lang="en-US" dirty="0"/>
              <a:t>you classify dehydration, classify the child for persistent </a:t>
            </a:r>
            <a:r>
              <a:rPr lang="en-US" dirty="0" err="1"/>
              <a:t>diarrhoea</a:t>
            </a:r>
            <a:r>
              <a:rPr lang="en-US" dirty="0"/>
              <a:t> if the child </a:t>
            </a:r>
            <a:r>
              <a:rPr lang="en-US" dirty="0" smtClean="0"/>
              <a:t>has had </a:t>
            </a:r>
            <a:r>
              <a:rPr lang="en-US" dirty="0" err="1"/>
              <a:t>diarrhoea</a:t>
            </a:r>
            <a:r>
              <a:rPr lang="en-US" dirty="0"/>
              <a:t> for 14 days or more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draw a table(page 39 </a:t>
            </a:r>
            <a:r>
              <a:rPr lang="en-US" b="1" dirty="0" err="1" smtClean="0"/>
              <a:t>imci</a:t>
            </a:r>
            <a:r>
              <a:rPr lang="en-US" b="1" dirty="0" smtClean="0"/>
              <a:t>)</a:t>
            </a:r>
            <a:endParaRPr lang="en-US" b="1" u="sng" dirty="0" smtClean="0"/>
          </a:p>
          <a:p>
            <a:r>
              <a:rPr lang="en-US" b="1" u="sng" dirty="0" smtClean="0"/>
              <a:t>How to classify </a:t>
            </a:r>
            <a:r>
              <a:rPr lang="en-US" b="1" u="sng" dirty="0" err="1" smtClean="0"/>
              <a:t>dysentry</a:t>
            </a:r>
            <a:r>
              <a:rPr lang="en-US" b="1" i="1" u="sng" dirty="0"/>
              <a:t> </a:t>
            </a:r>
            <a:endParaRPr lang="en-US" b="1" i="1" u="sng" dirty="0" smtClean="0"/>
          </a:p>
          <a:p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/>
              <a:t>causes about 60% of dysentery cases seen in </a:t>
            </a:r>
            <a:r>
              <a:rPr lang="en-US" i="1" dirty="0" smtClean="0"/>
              <a:t>clinics.</a:t>
            </a:r>
          </a:p>
          <a:p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i="1" dirty="0"/>
              <a:t>causes nearly all cases of life-threatening dysentery.</a:t>
            </a:r>
          </a:p>
          <a:p>
            <a:r>
              <a:rPr lang="en-US" dirty="0" smtClean="0"/>
              <a:t> </a:t>
            </a:r>
            <a:r>
              <a:rPr lang="en-US" dirty="0"/>
              <a:t>Finding the actual cause of the dysentery requires a stool culture for which it </a:t>
            </a:r>
            <a:r>
              <a:rPr lang="en-US" dirty="0" smtClean="0"/>
              <a:t>can take </a:t>
            </a:r>
            <a:r>
              <a:rPr lang="en-US" dirty="0"/>
              <a:t>at least 2 days to obtain the laboratory </a:t>
            </a:r>
            <a:r>
              <a:rPr lang="en-US" dirty="0" smtClean="0"/>
              <a:t>results</a:t>
            </a:r>
          </a:p>
          <a:p>
            <a:endParaRPr lang="en-US" b="1" dirty="0"/>
          </a:p>
          <a:p>
            <a:r>
              <a:rPr lang="en-GB" dirty="0" smtClean="0">
                <a:solidFill>
                  <a:srgbClr val="FF0000"/>
                </a:solidFill>
              </a:rPr>
              <a:t>Refer </a:t>
            </a:r>
            <a:r>
              <a:rPr lang="en-GB" dirty="0">
                <a:solidFill>
                  <a:srgbClr val="FF0000"/>
                </a:solidFill>
              </a:rPr>
              <a:t>to page 5 of the IMNCI Chart </a:t>
            </a:r>
            <a:r>
              <a:rPr lang="en-GB" dirty="0" smtClean="0">
                <a:solidFill>
                  <a:srgbClr val="FF0000"/>
                </a:solidFill>
              </a:rPr>
              <a:t>booklet to see the pink, yellow and green colour coded for </a:t>
            </a:r>
            <a:r>
              <a:rPr lang="en-GB" dirty="0">
                <a:solidFill>
                  <a:srgbClr val="FF0000"/>
                </a:solidFill>
              </a:rPr>
              <a:t>assessing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Diarrhoea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11545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child with fever may have malaria, measles or another severe disease. Or, a child </a:t>
            </a:r>
            <a:r>
              <a:rPr lang="en-US" dirty="0" smtClean="0"/>
              <a:t>with fever </a:t>
            </a:r>
            <a:r>
              <a:rPr lang="en-US" dirty="0"/>
              <a:t>may have a simple cough or cold or other viral infection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Fever is the main symptom of malaria. It can be present all the time or go away </a:t>
            </a:r>
            <a:r>
              <a:rPr lang="en-US" dirty="0" smtClean="0"/>
              <a:t>and return </a:t>
            </a:r>
            <a:r>
              <a:rPr lang="en-US" dirty="0"/>
              <a:t>at regular intervals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Fever </a:t>
            </a:r>
            <a:r>
              <a:rPr lang="en-US" dirty="0"/>
              <a:t>and a generalized rash are the main signs of measles</a:t>
            </a:r>
          </a:p>
        </p:txBody>
      </p:sp>
    </p:spTree>
    <p:extLst>
      <p:ext uri="{BB962C8B-B14F-4D97-AF65-F5344CB8AC3E}">
        <p14:creationId xmlns:p14="http://schemas.microsoft.com/office/powerpoint/2010/main" val="31566280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assess a child with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ASK: DOES THE CHILD HAVE FEVER</a:t>
            </a:r>
            <a:r>
              <a:rPr lang="en-US" b="1" i="1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Check to see if the child has a history of fever, feels hot or has a temperature of </a:t>
            </a:r>
            <a:r>
              <a:rPr lang="en-US" dirty="0" smtClean="0"/>
              <a:t>37.5°C or </a:t>
            </a:r>
            <a:r>
              <a:rPr lang="en-US" dirty="0"/>
              <a:t>above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Feel </a:t>
            </a:r>
            <a:r>
              <a:rPr lang="en-US" dirty="0"/>
              <a:t>the child’s stomach or </a:t>
            </a:r>
            <a:r>
              <a:rPr lang="en-US" dirty="0" err="1"/>
              <a:t>axilla</a:t>
            </a:r>
            <a:r>
              <a:rPr lang="en-US" dirty="0"/>
              <a:t> (underarm) and determine if the child feels hot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the child HAS fever (by history, feel, or measured temperature of 37.5°C or above</a:t>
            </a:r>
            <a:r>
              <a:rPr lang="en-US" dirty="0" smtClean="0"/>
              <a:t>), assess </a:t>
            </a:r>
            <a:r>
              <a:rPr lang="en-US" dirty="0"/>
              <a:t>the child for additional signs related to fever. </a:t>
            </a:r>
            <a:endParaRPr lang="en-US" dirty="0" smtClean="0"/>
          </a:p>
          <a:p>
            <a:r>
              <a:rPr lang="en-US" dirty="0" smtClean="0"/>
              <a:t>History </a:t>
            </a:r>
            <a:r>
              <a:rPr lang="en-US" dirty="0"/>
              <a:t>of fever is enough to </a:t>
            </a:r>
            <a:r>
              <a:rPr lang="en-US" dirty="0" smtClean="0"/>
              <a:t>assess the </a:t>
            </a:r>
            <a:r>
              <a:rPr lang="en-US" dirty="0"/>
              <a:t>child for fever. Assess the child’s fever even if the child does not have a </a:t>
            </a:r>
            <a:r>
              <a:rPr lang="en-US" dirty="0" smtClean="0"/>
              <a:t>temperature of </a:t>
            </a:r>
            <a:r>
              <a:rPr lang="en-US" dirty="0"/>
              <a:t>37.5°C or above or does not feel hot now.</a:t>
            </a: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78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DECIDE THE MALARIA RISK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classify and treat children with fever, you must know the malaria risk in your area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 is </a:t>
            </a:r>
            <a:r>
              <a:rPr lang="en-US" u="sng" dirty="0"/>
              <a:t>a </a:t>
            </a:r>
            <a:r>
              <a:rPr lang="en-US" i="1" u="sng" dirty="0"/>
              <a:t>high malaria risk in areas </a:t>
            </a:r>
            <a:r>
              <a:rPr lang="en-US" i="1" dirty="0"/>
              <a:t>where more than 5% of the fever cases in </a:t>
            </a:r>
            <a:r>
              <a:rPr lang="en-US" i="1" dirty="0" smtClean="0"/>
              <a:t>children </a:t>
            </a:r>
            <a:r>
              <a:rPr lang="en-US" dirty="0" smtClean="0"/>
              <a:t>are </a:t>
            </a:r>
            <a:r>
              <a:rPr lang="en-US" dirty="0"/>
              <a:t>due to malaria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 is </a:t>
            </a:r>
            <a:r>
              <a:rPr lang="en-US" b="1" u="sng" dirty="0"/>
              <a:t>a </a:t>
            </a:r>
            <a:r>
              <a:rPr lang="en-US" b="1" i="1" u="sng" dirty="0"/>
              <a:t>low malaria risk in areas </a:t>
            </a:r>
            <a:r>
              <a:rPr lang="en-US" i="1" dirty="0"/>
              <a:t>where 5% or less of the fever cases in children </a:t>
            </a:r>
            <a:r>
              <a:rPr lang="en-US" i="1" dirty="0" smtClean="0"/>
              <a:t>are </a:t>
            </a:r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dirty="0" smtClean="0"/>
              <a:t>malaria.</a:t>
            </a:r>
          </a:p>
          <a:p>
            <a:r>
              <a:rPr lang="en-US" dirty="0" smtClean="0"/>
              <a:t>There </a:t>
            </a:r>
            <a:r>
              <a:rPr lang="en-US" b="1" u="sng" dirty="0"/>
              <a:t>is </a:t>
            </a:r>
            <a:r>
              <a:rPr lang="en-US" b="1" i="1" u="sng" dirty="0"/>
              <a:t>no malaria risk in areas </a:t>
            </a:r>
            <a:r>
              <a:rPr lang="en-US" i="1" dirty="0"/>
              <a:t>where no transmission of malaria occurs.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4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2. </a:t>
            </a:r>
            <a:r>
              <a:rPr lang="en-GB" sz="3600" b="1" dirty="0" smtClean="0"/>
              <a:t>CONVULSIVE DISORDERS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869458"/>
          </a:xfrm>
        </p:spPr>
        <p:txBody>
          <a:bodyPr/>
          <a:lstStyle/>
          <a:p>
            <a:r>
              <a:rPr lang="en-US" b="1" u="sng" dirty="0"/>
              <a:t>Childhood Seizures </a:t>
            </a:r>
            <a:endParaRPr lang="en-US" b="1" u="sng" dirty="0" smtClean="0"/>
          </a:p>
          <a:p>
            <a:r>
              <a:rPr lang="en-US" dirty="0"/>
              <a:t>A seizure is a sudden, episodic, involuntary alteration in consciousness, motor activity, </a:t>
            </a:r>
            <a:r>
              <a:rPr lang="en-US" dirty="0" err="1"/>
              <a:t>behaviour</a:t>
            </a:r>
            <a:r>
              <a:rPr lang="en-US" dirty="0"/>
              <a:t>, sensation, or autonomic function. </a:t>
            </a:r>
            <a:endParaRPr lang="en-GB" dirty="0"/>
          </a:p>
          <a:p>
            <a:r>
              <a:rPr lang="en-US" b="1" u="sng" dirty="0"/>
              <a:t>Causes of Seizures </a:t>
            </a:r>
            <a:endParaRPr lang="en-GB" b="1" u="sng" dirty="0"/>
          </a:p>
          <a:p>
            <a:r>
              <a:rPr lang="en-US" dirty="0"/>
              <a:t>The following are the causes of seizures: </a:t>
            </a:r>
            <a:endParaRPr lang="en-GB" dirty="0"/>
          </a:p>
          <a:p>
            <a:pPr lvl="0"/>
            <a:r>
              <a:rPr lang="en-US" dirty="0"/>
              <a:t>Excessive neuronal discharges (epilepsy) </a:t>
            </a:r>
            <a:endParaRPr lang="en-GB" dirty="0"/>
          </a:p>
          <a:p>
            <a:pPr lvl="0"/>
            <a:r>
              <a:rPr lang="en-US" dirty="0" smtClean="0"/>
              <a:t>Hyper-excitable </a:t>
            </a:r>
            <a:r>
              <a:rPr lang="en-US" dirty="0"/>
              <a:t>nerve cells that surpass the seizure threshold </a:t>
            </a:r>
            <a:endParaRPr lang="en-GB" dirty="0"/>
          </a:p>
          <a:p>
            <a:pPr lvl="0"/>
            <a:r>
              <a:rPr lang="en-US" dirty="0"/>
              <a:t>Neurons </a:t>
            </a:r>
            <a:r>
              <a:rPr lang="en-US" dirty="0" smtClean="0"/>
              <a:t>over-firing </a:t>
            </a:r>
            <a:r>
              <a:rPr lang="en-US" dirty="0"/>
              <a:t>without regard to stimuli or need </a:t>
            </a:r>
            <a:endParaRPr lang="en-GB" dirty="0"/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5005426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ASK: FOR HOW LONG? IF MORE THAN 7 DAYS, HAS FEVER BEEN PRESENT EVERY 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the fever has been present for </a:t>
            </a:r>
            <a:r>
              <a:rPr lang="en-US" dirty="0" smtClean="0"/>
              <a:t>more than </a:t>
            </a:r>
            <a:r>
              <a:rPr lang="en-US" dirty="0"/>
              <a:t>7 days, ask if the fever has been present every </a:t>
            </a:r>
            <a:r>
              <a:rPr lang="en-US" dirty="0" smtClean="0"/>
              <a:t>day.</a:t>
            </a:r>
            <a:endParaRPr lang="en-US" b="1" i="1" dirty="0" smtClean="0"/>
          </a:p>
          <a:p>
            <a:r>
              <a:rPr lang="en-US" b="1" i="1" dirty="0" smtClean="0"/>
              <a:t>ASK</a:t>
            </a:r>
            <a:r>
              <a:rPr lang="en-US" b="1" i="1" dirty="0"/>
              <a:t>: HAS THE CHILD HAD MEASLES WITHIN THE LAST 3 MONTHS</a:t>
            </a:r>
            <a:r>
              <a:rPr lang="en-US" b="1" i="1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A child with fever and a history of measles within the last 3 </a:t>
            </a:r>
            <a:r>
              <a:rPr lang="en-US" dirty="0" smtClean="0"/>
              <a:t>months may </a:t>
            </a:r>
            <a:r>
              <a:rPr lang="en-US" dirty="0"/>
              <a:t>have an infection, such as an eye infection, due to complications of </a:t>
            </a:r>
            <a:r>
              <a:rPr lang="en-US" dirty="0" smtClean="0"/>
              <a:t>measles</a:t>
            </a:r>
          </a:p>
          <a:p>
            <a:r>
              <a:rPr lang="en-US" dirty="0" smtClean="0"/>
              <a:t> </a:t>
            </a:r>
            <a:r>
              <a:rPr lang="en-US" b="1" i="1" dirty="0"/>
              <a:t>LOOK OR FEEL FOR STIFF </a:t>
            </a:r>
            <a:r>
              <a:rPr lang="en-US" b="1" i="1" dirty="0" smtClean="0"/>
              <a:t>NECK</a:t>
            </a:r>
          </a:p>
          <a:p>
            <a:r>
              <a:rPr lang="en-US" dirty="0" smtClean="0"/>
              <a:t> </a:t>
            </a:r>
            <a:r>
              <a:rPr lang="en-US" dirty="0"/>
              <a:t>A child with fever and stiff neck may have meningitis. A child with meningitis </a:t>
            </a:r>
            <a:r>
              <a:rPr lang="en-US" dirty="0" smtClean="0"/>
              <a:t>needs urgent </a:t>
            </a:r>
            <a:r>
              <a:rPr lang="en-US" dirty="0"/>
              <a:t>treatment with </a:t>
            </a:r>
            <a:r>
              <a:rPr lang="en-US" dirty="0" err="1"/>
              <a:t>injectable</a:t>
            </a:r>
            <a:r>
              <a:rPr lang="en-US" dirty="0"/>
              <a:t> antibiotics and referral to hospital</a:t>
            </a:r>
            <a:r>
              <a:rPr lang="en-US" dirty="0" smtClean="0"/>
              <a:t>.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FOR RUNNY </a:t>
            </a:r>
            <a:r>
              <a:rPr lang="en-US" b="1" i="1" dirty="0" smtClean="0"/>
              <a:t>NOSE </a:t>
            </a:r>
          </a:p>
          <a:p>
            <a:r>
              <a:rPr lang="en-US" dirty="0" smtClean="0"/>
              <a:t>A </a:t>
            </a:r>
            <a:r>
              <a:rPr lang="en-US" dirty="0"/>
              <a:t>runny nose in a child with fever may mean that the child has a common </a:t>
            </a:r>
            <a:r>
              <a:rPr lang="en-US" dirty="0" smtClean="0"/>
              <a:t>cold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FOR SIGNS SUGGESTING </a:t>
            </a:r>
            <a:r>
              <a:rPr lang="en-US" b="1" i="1" dirty="0" smtClean="0"/>
              <a:t>MEASLES</a:t>
            </a:r>
            <a:r>
              <a:rPr lang="en-US" b="1" dirty="0" smtClean="0"/>
              <a:t> </a:t>
            </a:r>
            <a:r>
              <a:rPr lang="en-US" dirty="0"/>
              <a:t>a generalized</a:t>
            </a:r>
          </a:p>
          <a:p>
            <a:r>
              <a:rPr lang="en-US" dirty="0"/>
              <a:t>rash </a:t>
            </a:r>
            <a:r>
              <a:rPr lang="en-US" i="1" dirty="0"/>
              <a:t>and for one of the following signs: cough, runny nose, or red eyes.</a:t>
            </a:r>
            <a:endParaRPr lang="en-US" b="1" dirty="0" smtClean="0"/>
          </a:p>
          <a:p>
            <a:pPr>
              <a:buNone/>
            </a:pPr>
            <a:endParaRPr lang="en-US" i="1" dirty="0" smtClean="0"/>
          </a:p>
          <a:p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463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LOOK FOR MOUTH ULCERS. ARE THEY DEEP AND EXTENSIVE?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Look inside the child’s mouth for mouth ulcers. Ulcers are painful open sores on </a:t>
            </a:r>
            <a:r>
              <a:rPr lang="en-US" dirty="0" smtClean="0"/>
              <a:t>the inside </a:t>
            </a:r>
            <a:r>
              <a:rPr lang="en-US" dirty="0"/>
              <a:t>of the mouth and lips or the </a:t>
            </a:r>
            <a:r>
              <a:rPr lang="en-US" dirty="0" smtClean="0"/>
              <a:t>tongue.</a:t>
            </a:r>
          </a:p>
          <a:p>
            <a:r>
              <a:rPr lang="en-US" dirty="0" smtClean="0"/>
              <a:t>They </a:t>
            </a:r>
            <a:r>
              <a:rPr lang="en-US" dirty="0"/>
              <a:t>may be red or have white coating </a:t>
            </a:r>
            <a:r>
              <a:rPr lang="en-US" dirty="0" smtClean="0"/>
              <a:t>on them</a:t>
            </a:r>
            <a:r>
              <a:rPr lang="en-US" dirty="0"/>
              <a:t>. In severe cases, they are deep and extensive. When present, mouth ulcers make </a:t>
            </a:r>
            <a:r>
              <a:rPr lang="en-US" dirty="0" smtClean="0"/>
              <a:t>it difficult </a:t>
            </a:r>
            <a:r>
              <a:rPr lang="en-US" dirty="0"/>
              <a:t>for the child with measles to drink or eat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LOOK </a:t>
            </a:r>
            <a:r>
              <a:rPr lang="en-US" b="1" i="1" dirty="0"/>
              <a:t>FOR PUS DRAINING FROM THE </a:t>
            </a:r>
            <a:r>
              <a:rPr lang="en-US" b="1" i="1" dirty="0" smtClean="0"/>
              <a:t>EYE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Pus </a:t>
            </a:r>
            <a:r>
              <a:rPr lang="en-US" dirty="0"/>
              <a:t>draining from </a:t>
            </a:r>
            <a:r>
              <a:rPr lang="en-US" dirty="0" smtClean="0"/>
              <a:t>t</a:t>
            </a:r>
            <a:r>
              <a:rPr lang="en-US" b="1" i="1" dirty="0" smtClean="0"/>
              <a:t> </a:t>
            </a:r>
            <a:r>
              <a:rPr lang="en-US" dirty="0" smtClean="0"/>
              <a:t>he </a:t>
            </a:r>
            <a:r>
              <a:rPr lang="en-US" dirty="0"/>
              <a:t>eye is a sign of conjunctivitis. Conjunctivitis is an infection of </a:t>
            </a:r>
            <a:r>
              <a:rPr lang="en-US" dirty="0" smtClean="0"/>
              <a:t>the conjunctiva</a:t>
            </a:r>
            <a:r>
              <a:rPr lang="en-US" dirty="0"/>
              <a:t>, the inside surface of the eyelid and the white part of the eye. If you do </a:t>
            </a:r>
            <a:r>
              <a:rPr lang="en-US" dirty="0" smtClean="0"/>
              <a:t>not see </a:t>
            </a:r>
            <a:r>
              <a:rPr lang="en-US" dirty="0"/>
              <a:t>pus draining from the eye, look for pus on the conjunctiva or on the </a:t>
            </a:r>
            <a:r>
              <a:rPr lang="en-US" dirty="0" smtClean="0"/>
              <a:t>eyelids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FOR CLOUDING OF THE CORNEA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cornea may appear clouded or hazy, such as how </a:t>
            </a:r>
            <a:r>
              <a:rPr lang="en-US" dirty="0" smtClean="0"/>
              <a:t>a glass </a:t>
            </a:r>
            <a:r>
              <a:rPr lang="en-US" dirty="0"/>
              <a:t>of water looks when you add a small amount of milk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GB" b="1" dirty="0">
                <a:solidFill>
                  <a:srgbClr val="FF0000"/>
                </a:solidFill>
              </a:rPr>
              <a:t>Refer to page 6 of the IMNCI chart booklet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567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5.Ear </a:t>
            </a:r>
            <a:r>
              <a:rPr lang="en-US" b="1" dirty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</a:t>
            </a:r>
            <a:r>
              <a:rPr lang="en-US" b="1" dirty="0"/>
              <a:t>ALL </a:t>
            </a:r>
            <a:r>
              <a:rPr lang="en-US" dirty="0"/>
              <a:t>sick children ask the mother about the child’s problem, check for general danger signs,</a:t>
            </a:r>
          </a:p>
          <a:p>
            <a:r>
              <a:rPr lang="en-US" dirty="0"/>
              <a:t>ask about cough or difficult breathing, </a:t>
            </a:r>
            <a:r>
              <a:rPr lang="en-US" dirty="0" err="1"/>
              <a:t>diarrhoea</a:t>
            </a:r>
            <a:r>
              <a:rPr lang="en-US" dirty="0"/>
              <a:t>, fever and then</a:t>
            </a:r>
          </a:p>
          <a:p>
            <a:r>
              <a:rPr lang="en-US" b="1" dirty="0"/>
              <a:t>ASK: DOES THE CHILD HAVE AN EAR PROBLEM</a:t>
            </a:r>
            <a:r>
              <a:rPr lang="en-US" b="1" dirty="0" smtClean="0"/>
              <a:t>?</a:t>
            </a:r>
            <a:r>
              <a:rPr lang="en-US" b="1" dirty="0"/>
              <a:t> If </a:t>
            </a:r>
            <a:r>
              <a:rPr lang="en-US" b="1" dirty="0" smtClean="0"/>
              <a:t>YES</a:t>
            </a:r>
          </a:p>
          <a:p>
            <a:r>
              <a:rPr lang="en-US" dirty="0"/>
              <a:t>Is there ear pain</a:t>
            </a:r>
            <a:r>
              <a:rPr lang="en-US" dirty="0" smtClean="0"/>
              <a:t>?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Is there </a:t>
            </a:r>
            <a:r>
              <a:rPr lang="en-US" dirty="0"/>
              <a:t>ear </a:t>
            </a:r>
            <a:r>
              <a:rPr lang="en-US" dirty="0" smtClean="0"/>
              <a:t>discharge</a:t>
            </a:r>
            <a:endParaRPr lang="en-US" dirty="0"/>
          </a:p>
          <a:p>
            <a:r>
              <a:rPr lang="en-US" dirty="0"/>
              <a:t>If yes, for how long</a:t>
            </a:r>
            <a:r>
              <a:rPr lang="en-US" dirty="0" smtClean="0"/>
              <a:t>?</a:t>
            </a:r>
            <a:r>
              <a:rPr lang="en-US" b="1" i="1" dirty="0"/>
              <a:t> </a:t>
            </a:r>
            <a:endParaRPr lang="en-US" b="1" i="1" dirty="0" smtClean="0"/>
          </a:p>
          <a:p>
            <a:r>
              <a:rPr lang="en-US" b="1" i="1" dirty="0" smtClean="0"/>
              <a:t>LOOK </a:t>
            </a:r>
            <a:r>
              <a:rPr lang="en-US" b="1" i="1" dirty="0"/>
              <a:t>AND </a:t>
            </a:r>
            <a:r>
              <a:rPr lang="en-US" b="1" i="1" dirty="0" smtClean="0"/>
              <a:t>FEEL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/>
              <a:t>for pus draining from the 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Feel for tender swelling behind the ear.</a:t>
            </a:r>
            <a:endParaRPr lang="en-US" b="1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692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340" y="365126"/>
            <a:ext cx="10220459" cy="49775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Cont.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339" y="1339403"/>
            <a:ext cx="10073661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61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6. Malnutrition and anaemia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CHECK AND CLASSIFY </a:t>
            </a:r>
            <a:r>
              <a:rPr lang="en-GB" dirty="0" smtClean="0"/>
              <a:t>MALNUTRITION/Anaemia </a:t>
            </a:r>
            <a:endParaRPr lang="en-GB" dirty="0"/>
          </a:p>
          <a:p>
            <a:r>
              <a:rPr lang="en-GB" dirty="0" smtClean="0"/>
              <a:t>After </a:t>
            </a:r>
            <a:r>
              <a:rPr lang="en-GB" dirty="0"/>
              <a:t>taking height/length and weight, use the tables in </a:t>
            </a:r>
            <a:r>
              <a:rPr lang="en-GB" dirty="0" smtClean="0"/>
              <a:t>IMCI chart </a:t>
            </a:r>
            <a:r>
              <a:rPr lang="en-GB" dirty="0"/>
              <a:t>booklet pg. 56&amp;57 </a:t>
            </a:r>
            <a:r>
              <a:rPr lang="en-GB" dirty="0" smtClean="0"/>
              <a:t>to determine </a:t>
            </a:r>
            <a:r>
              <a:rPr lang="en-GB" dirty="0"/>
              <a:t>the z-score.</a:t>
            </a:r>
          </a:p>
          <a:p>
            <a:r>
              <a:rPr lang="en-GB" dirty="0" smtClean="0"/>
              <a:t> </a:t>
            </a:r>
            <a:r>
              <a:rPr lang="en-GB" dirty="0"/>
              <a:t>Measure MUAC in a child 6 months or older.</a:t>
            </a:r>
          </a:p>
          <a:p>
            <a:r>
              <a:rPr lang="en-GB" dirty="0" smtClean="0"/>
              <a:t> </a:t>
            </a:r>
            <a:r>
              <a:rPr lang="en-GB" dirty="0"/>
              <a:t>Check for oedema of both feet and any other medical </a:t>
            </a:r>
            <a:r>
              <a:rPr lang="en-GB" dirty="0" smtClean="0"/>
              <a:t>complications </a:t>
            </a:r>
            <a:r>
              <a:rPr lang="en-GB" dirty="0"/>
              <a:t>(refer to </a:t>
            </a:r>
            <a:r>
              <a:rPr lang="en-GB" dirty="0" smtClean="0"/>
              <a:t>chart booklet </a:t>
            </a:r>
            <a:r>
              <a:rPr lang="en-GB" dirty="0"/>
              <a:t>pg. 8)</a:t>
            </a:r>
          </a:p>
          <a:p>
            <a:r>
              <a:rPr lang="en-GB" dirty="0" smtClean="0"/>
              <a:t> </a:t>
            </a:r>
            <a:r>
              <a:rPr lang="en-GB" dirty="0"/>
              <a:t>If no medical </a:t>
            </a:r>
            <a:r>
              <a:rPr lang="en-GB" dirty="0" smtClean="0"/>
              <a:t>complication </a:t>
            </a:r>
            <a:r>
              <a:rPr lang="en-GB" dirty="0"/>
              <a:t>is present in acute </a:t>
            </a:r>
            <a:r>
              <a:rPr lang="en-GB" dirty="0" smtClean="0"/>
              <a:t>malnutrition </a:t>
            </a:r>
            <a:r>
              <a:rPr lang="en-GB" dirty="0"/>
              <a:t>and </a:t>
            </a:r>
            <a:r>
              <a:rPr lang="en-GB" dirty="0" smtClean="0"/>
              <a:t>anaemia</a:t>
            </a:r>
            <a:r>
              <a:rPr lang="en-GB" dirty="0"/>
              <a:t>, conduct </a:t>
            </a:r>
            <a:r>
              <a:rPr lang="en-GB" dirty="0" smtClean="0"/>
              <a:t>the appetite test (Refer to </a:t>
            </a:r>
            <a:r>
              <a:rPr lang="en-GB" dirty="0"/>
              <a:t>IMCI  chart booklet </a:t>
            </a:r>
            <a:r>
              <a:rPr lang="en-GB" dirty="0" err="1"/>
              <a:t>pg</a:t>
            </a:r>
            <a:r>
              <a:rPr lang="en-GB" dirty="0"/>
              <a:t> </a:t>
            </a:r>
            <a:r>
              <a:rPr lang="en-GB" dirty="0" smtClean="0"/>
              <a:t>8)</a:t>
            </a:r>
            <a:r>
              <a:rPr lang="en-GB" b="1" dirty="0"/>
              <a:t> To perform the test, refer to chart booklet </a:t>
            </a:r>
            <a:r>
              <a:rPr lang="en-GB" b="1" dirty="0" err="1"/>
              <a:t>pg</a:t>
            </a:r>
            <a:r>
              <a:rPr lang="en-GB" b="1" dirty="0"/>
              <a:t> </a:t>
            </a:r>
            <a:r>
              <a:rPr lang="en-GB" b="1" dirty="0" smtClean="0"/>
              <a:t>25</a:t>
            </a:r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classify </a:t>
            </a:r>
            <a:r>
              <a:rPr lang="en-GB" dirty="0" smtClean="0"/>
              <a:t>Anaemia</a:t>
            </a:r>
            <a:r>
              <a:rPr lang="en-GB" dirty="0"/>
              <a:t>, refer </a:t>
            </a:r>
            <a:r>
              <a:rPr lang="en-GB" dirty="0" smtClean="0"/>
              <a:t>to IMCI  </a:t>
            </a:r>
            <a:r>
              <a:rPr lang="en-GB" dirty="0"/>
              <a:t>chart booklet </a:t>
            </a:r>
            <a:r>
              <a:rPr lang="en-GB" dirty="0" err="1"/>
              <a:t>pg</a:t>
            </a:r>
            <a:r>
              <a:rPr lang="en-GB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676540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7. HIV exposure and infection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/>
              <a:t>CHECK FOR HIV EXPOSURE AND </a:t>
            </a:r>
            <a:r>
              <a:rPr lang="en-GB" b="1" dirty="0" smtClean="0"/>
              <a:t>INFECTION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Children may acquire HIV </a:t>
            </a:r>
            <a:r>
              <a:rPr lang="en-GB" dirty="0" smtClean="0"/>
              <a:t>infection </a:t>
            </a:r>
            <a:r>
              <a:rPr lang="en-GB" dirty="0"/>
              <a:t>from an </a:t>
            </a:r>
            <a:r>
              <a:rPr lang="en-GB" dirty="0" smtClean="0"/>
              <a:t>infected mother </a:t>
            </a:r>
            <a:r>
              <a:rPr lang="en-GB" dirty="0"/>
              <a:t>through </a:t>
            </a:r>
            <a:r>
              <a:rPr lang="en-GB" dirty="0" smtClean="0"/>
              <a:t>vertical </a:t>
            </a:r>
            <a:r>
              <a:rPr lang="en-GB" dirty="0"/>
              <a:t>transmission in </a:t>
            </a:r>
            <a:r>
              <a:rPr lang="en-GB" dirty="0" smtClean="0"/>
              <a:t>utero, during </a:t>
            </a:r>
            <a:r>
              <a:rPr lang="en-GB" dirty="0"/>
              <a:t>delivery or while </a:t>
            </a:r>
            <a:r>
              <a:rPr lang="en-GB" dirty="0" smtClean="0"/>
              <a:t>breastfeeding.</a:t>
            </a:r>
          </a:p>
          <a:p>
            <a:r>
              <a:rPr lang="en-GB" dirty="0" smtClean="0"/>
              <a:t> </a:t>
            </a:r>
            <a:r>
              <a:rPr lang="en-GB" dirty="0"/>
              <a:t>Without any </a:t>
            </a:r>
            <a:r>
              <a:rPr lang="en-GB" dirty="0" smtClean="0"/>
              <a:t>intervention</a:t>
            </a:r>
            <a:r>
              <a:rPr lang="en-GB" dirty="0"/>
              <a:t>, 30 – 40% babies born </a:t>
            </a:r>
            <a:r>
              <a:rPr lang="en-GB" dirty="0" smtClean="0"/>
              <a:t>to infected </a:t>
            </a:r>
            <a:r>
              <a:rPr lang="en-GB" dirty="0"/>
              <a:t>mothers will themselves be infected.</a:t>
            </a:r>
          </a:p>
          <a:p>
            <a:r>
              <a:rPr lang="en-GB" dirty="0" smtClean="0"/>
              <a:t>Most </a:t>
            </a:r>
            <a:r>
              <a:rPr lang="en-GB" dirty="0"/>
              <a:t>children born with HIV die before they </a:t>
            </a:r>
            <a:r>
              <a:rPr lang="en-GB" dirty="0" smtClean="0"/>
              <a:t>reach their fifth </a:t>
            </a:r>
            <a:r>
              <a:rPr lang="en-GB" dirty="0"/>
              <a:t>birthday, with most not surviving </a:t>
            </a:r>
            <a:r>
              <a:rPr lang="en-GB" dirty="0" smtClean="0"/>
              <a:t>beyond two </a:t>
            </a:r>
            <a:r>
              <a:rPr lang="en-GB" dirty="0"/>
              <a:t>years</a:t>
            </a:r>
          </a:p>
          <a:p>
            <a:r>
              <a:rPr lang="en-GB" dirty="0" smtClean="0"/>
              <a:t>Good </a:t>
            </a:r>
            <a:r>
              <a:rPr lang="en-GB" dirty="0"/>
              <a:t>treatment can make a big difference </a:t>
            </a:r>
            <a:r>
              <a:rPr lang="en-GB" dirty="0" smtClean="0"/>
              <a:t>to children </a:t>
            </a:r>
            <a:r>
              <a:rPr lang="en-GB" dirty="0"/>
              <a:t>with HIV and their families.</a:t>
            </a:r>
          </a:p>
          <a:p>
            <a:r>
              <a:rPr lang="en-GB" dirty="0" smtClean="0"/>
              <a:t>The </a:t>
            </a:r>
            <a:r>
              <a:rPr lang="en-GB" dirty="0"/>
              <a:t>child’s status may also be the first indicator </a:t>
            </a:r>
            <a:r>
              <a:rPr lang="en-GB" dirty="0" smtClean="0"/>
              <a:t>that their </a:t>
            </a:r>
            <a:r>
              <a:rPr lang="en-GB" dirty="0"/>
              <a:t>parents are infected too</a:t>
            </a:r>
          </a:p>
          <a:p>
            <a:r>
              <a:rPr lang="en-GB" b="1" dirty="0">
                <a:solidFill>
                  <a:srgbClr val="FF0000"/>
                </a:solidFill>
              </a:rPr>
              <a:t>To asses and classify for HIV </a:t>
            </a:r>
            <a:r>
              <a:rPr lang="en-GB" b="1" dirty="0" smtClean="0">
                <a:solidFill>
                  <a:srgbClr val="FF0000"/>
                </a:solidFill>
              </a:rPr>
              <a:t>infection </a:t>
            </a:r>
            <a:r>
              <a:rPr lang="en-GB" b="1" dirty="0">
                <a:solidFill>
                  <a:srgbClr val="FF0000"/>
                </a:solidFill>
              </a:rPr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exposure, refer </a:t>
            </a:r>
            <a:r>
              <a:rPr lang="en-GB" b="1" dirty="0">
                <a:solidFill>
                  <a:srgbClr val="FF0000"/>
                </a:solidFill>
              </a:rPr>
              <a:t>to chart booklet pg. 9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02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8. Assessment of child developmental milestones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WHAT IS CARE FOR CHILD DEVELOPMENT ?</a:t>
            </a:r>
          </a:p>
          <a:p>
            <a:r>
              <a:rPr lang="en-GB" dirty="0" smtClean="0"/>
              <a:t>Care </a:t>
            </a:r>
            <a:r>
              <a:rPr lang="en-GB" dirty="0"/>
              <a:t>for child development include play </a:t>
            </a:r>
            <a:r>
              <a:rPr lang="en-GB" dirty="0" smtClean="0"/>
              <a:t>and stimulation interventions </a:t>
            </a:r>
            <a:r>
              <a:rPr lang="en-GB" dirty="0"/>
              <a:t>in early life to </a:t>
            </a:r>
            <a:r>
              <a:rPr lang="en-GB" dirty="0" smtClean="0"/>
              <a:t>promote the following skills:- physical</a:t>
            </a:r>
            <a:r>
              <a:rPr lang="en-GB" dirty="0"/>
              <a:t>, social, </a:t>
            </a:r>
            <a:r>
              <a:rPr lang="en-GB" dirty="0" smtClean="0"/>
              <a:t>emotional </a:t>
            </a:r>
            <a:r>
              <a:rPr lang="en-GB" dirty="0"/>
              <a:t>, language </a:t>
            </a:r>
            <a:r>
              <a:rPr lang="en-GB" dirty="0" smtClean="0"/>
              <a:t>and cognitive development skills</a:t>
            </a:r>
            <a:endParaRPr lang="en-GB" dirty="0"/>
          </a:p>
          <a:p>
            <a:r>
              <a:rPr lang="en-GB" dirty="0" smtClean="0"/>
              <a:t>This </a:t>
            </a:r>
            <a:r>
              <a:rPr lang="en-GB" dirty="0"/>
              <a:t>is done through responsive </a:t>
            </a:r>
            <a:r>
              <a:rPr lang="en-GB" dirty="0" smtClean="0"/>
              <a:t>interactions</a:t>
            </a:r>
            <a:r>
              <a:rPr lang="en-GB" dirty="0"/>
              <a:t> </a:t>
            </a:r>
            <a:r>
              <a:rPr lang="en-GB" dirty="0" smtClean="0"/>
              <a:t>between </a:t>
            </a:r>
            <a:r>
              <a:rPr lang="en-GB" dirty="0"/>
              <a:t>caregiver and the child by </a:t>
            </a:r>
            <a:r>
              <a:rPr lang="en-GB" dirty="0" smtClean="0"/>
              <a:t>talking, playing </a:t>
            </a:r>
            <a:r>
              <a:rPr lang="en-GB" dirty="0"/>
              <a:t>and providing a </a:t>
            </a:r>
            <a:r>
              <a:rPr lang="en-GB" dirty="0" smtClean="0"/>
              <a:t>stimulating </a:t>
            </a:r>
            <a:r>
              <a:rPr lang="en-GB" dirty="0"/>
              <a:t>environment</a:t>
            </a:r>
          </a:p>
          <a:p>
            <a:r>
              <a:rPr lang="en-GB" dirty="0" smtClean="0"/>
              <a:t>Care </a:t>
            </a:r>
            <a:r>
              <a:rPr lang="en-GB" dirty="0"/>
              <a:t>for child development is a </a:t>
            </a:r>
            <a:r>
              <a:rPr lang="en-GB" dirty="0" smtClean="0"/>
              <a:t>more comprehensive </a:t>
            </a:r>
            <a:r>
              <a:rPr lang="en-GB" dirty="0"/>
              <a:t>approach to early life </a:t>
            </a:r>
            <a:r>
              <a:rPr lang="en-GB" dirty="0" smtClean="0"/>
              <a:t>going beyond existing </a:t>
            </a:r>
            <a:r>
              <a:rPr lang="en-GB" dirty="0"/>
              <a:t>child survival </a:t>
            </a:r>
            <a:r>
              <a:rPr lang="en-GB" dirty="0" smtClean="0"/>
              <a:t>interventions to also </a:t>
            </a:r>
            <a:r>
              <a:rPr lang="en-GB" dirty="0"/>
              <a:t>promote thriving</a:t>
            </a:r>
            <a:r>
              <a:rPr lang="en-GB" dirty="0" smtClean="0"/>
              <a:t>.</a:t>
            </a:r>
            <a:r>
              <a:rPr lang="en-GB" b="1" dirty="0"/>
              <a:t> </a:t>
            </a:r>
            <a:endParaRPr lang="en-GB" b="1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REFER </a:t>
            </a:r>
            <a:r>
              <a:rPr lang="en-GB" b="1" dirty="0">
                <a:solidFill>
                  <a:srgbClr val="FF0000"/>
                </a:solidFill>
              </a:rPr>
              <a:t>to PAGE 10 for ASESS, CLASSIFY AND IDENTIFY TREATMENT ON</a:t>
            </a:r>
          </a:p>
          <a:p>
            <a:r>
              <a:rPr lang="en-GB" b="1" dirty="0">
                <a:solidFill>
                  <a:srgbClr val="FF0000"/>
                </a:solidFill>
              </a:rPr>
              <a:t>CHARTBOOKLET</a:t>
            </a:r>
          </a:p>
          <a:p>
            <a:r>
              <a:rPr lang="en-GB" b="1" dirty="0">
                <a:solidFill>
                  <a:srgbClr val="FF0000"/>
                </a:solidFill>
              </a:rPr>
              <a:t>* Refer to COUNSEL THE CAREGIVER (</a:t>
            </a:r>
            <a:r>
              <a:rPr lang="en-GB" b="1" dirty="0" smtClean="0">
                <a:solidFill>
                  <a:srgbClr val="FF0000"/>
                </a:solidFill>
              </a:rPr>
              <a:t>Recommendation </a:t>
            </a:r>
            <a:r>
              <a:rPr lang="en-GB" b="1" dirty="0">
                <a:solidFill>
                  <a:srgbClr val="FF0000"/>
                </a:solidFill>
              </a:rPr>
              <a:t>for Care for </a:t>
            </a:r>
            <a:r>
              <a:rPr lang="en-GB" b="1" dirty="0" smtClean="0">
                <a:solidFill>
                  <a:srgbClr val="FF0000"/>
                </a:solidFill>
              </a:rPr>
              <a:t>child’s Development</a:t>
            </a:r>
            <a:r>
              <a:rPr lang="en-GB" b="1" dirty="0">
                <a:solidFill>
                  <a:srgbClr val="FF0000"/>
                </a:solidFill>
              </a:rPr>
              <a:t>) on Page 28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419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7030A0"/>
                </a:solidFill>
              </a:rPr>
              <a:t>CHILD’S </a:t>
            </a:r>
            <a:r>
              <a:rPr lang="en-GB" b="1" dirty="0">
                <a:solidFill>
                  <a:srgbClr val="7030A0"/>
                </a:solidFill>
              </a:rPr>
              <a:t>SKILL DOMAINS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470"/>
            <a:ext cx="10515600" cy="57525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1</a:t>
            </a:r>
            <a:r>
              <a:rPr lang="en-GB" b="1" dirty="0"/>
              <a:t>. Physical/Motor skills—</a:t>
            </a:r>
            <a:r>
              <a:rPr lang="en-GB" dirty="0"/>
              <a:t>: This involves coordinated </a:t>
            </a:r>
            <a:r>
              <a:rPr lang="en-GB" dirty="0" smtClean="0"/>
              <a:t>movements, Reaching </a:t>
            </a:r>
            <a:r>
              <a:rPr lang="en-GB" dirty="0"/>
              <a:t>and </a:t>
            </a:r>
            <a:r>
              <a:rPr lang="en-GB" dirty="0" smtClean="0"/>
              <a:t>grabbing, Follows </a:t>
            </a:r>
            <a:r>
              <a:rPr lang="en-GB" dirty="0"/>
              <a:t>objects with </a:t>
            </a:r>
            <a:r>
              <a:rPr lang="en-GB" dirty="0" smtClean="0"/>
              <a:t>eyes, Turns </a:t>
            </a:r>
            <a:r>
              <a:rPr lang="en-GB" dirty="0"/>
              <a:t>head towards </a:t>
            </a:r>
            <a:r>
              <a:rPr lang="en-GB" dirty="0" smtClean="0"/>
              <a:t>sound  Sitting</a:t>
            </a:r>
            <a:r>
              <a:rPr lang="en-GB" dirty="0"/>
              <a:t>, crawling, standing</a:t>
            </a:r>
          </a:p>
          <a:p>
            <a:pPr marL="0" indent="0">
              <a:buNone/>
            </a:pPr>
            <a:r>
              <a:rPr lang="en-GB" b="1" dirty="0"/>
              <a:t>2. </a:t>
            </a:r>
            <a:r>
              <a:rPr lang="en-GB" b="1" dirty="0" smtClean="0"/>
              <a:t>Cognitive </a:t>
            </a:r>
            <a:r>
              <a:rPr lang="en-GB" b="1" dirty="0"/>
              <a:t>skill</a:t>
            </a:r>
            <a:r>
              <a:rPr lang="en-GB" dirty="0"/>
              <a:t>s—This involves changes in child’s thought, intelligence, and language</a:t>
            </a:r>
          </a:p>
          <a:p>
            <a:r>
              <a:rPr lang="en-GB" dirty="0" smtClean="0"/>
              <a:t> </a:t>
            </a:r>
            <a:r>
              <a:rPr lang="en-GB" dirty="0"/>
              <a:t>Seeing, hearing, moving, touching;</a:t>
            </a:r>
          </a:p>
          <a:p>
            <a:r>
              <a:rPr lang="en-GB" dirty="0" smtClean="0"/>
              <a:t> </a:t>
            </a:r>
            <a:r>
              <a:rPr lang="en-GB" dirty="0"/>
              <a:t>R</a:t>
            </a:r>
            <a:r>
              <a:rPr lang="en-GB" dirty="0" smtClean="0"/>
              <a:t>ecognize </a:t>
            </a:r>
            <a:r>
              <a:rPr lang="en-GB" dirty="0"/>
              <a:t>people, things, and sounds</a:t>
            </a:r>
          </a:p>
          <a:p>
            <a:r>
              <a:rPr lang="en-GB" dirty="0"/>
              <a:t>C</a:t>
            </a:r>
            <a:r>
              <a:rPr lang="en-GB" dirty="0" smtClean="0"/>
              <a:t>ompare </a:t>
            </a:r>
            <a:r>
              <a:rPr lang="en-GB" dirty="0"/>
              <a:t>sizes and shapes.</a:t>
            </a:r>
          </a:p>
          <a:p>
            <a:pPr marL="0" indent="0">
              <a:buNone/>
            </a:pPr>
            <a:r>
              <a:rPr lang="en-GB" b="1" dirty="0"/>
              <a:t>3. Social skills</a:t>
            </a:r>
            <a:r>
              <a:rPr lang="en-GB" dirty="0"/>
              <a:t>—This involves changes</a:t>
            </a:r>
          </a:p>
          <a:p>
            <a:r>
              <a:rPr lang="en-GB" dirty="0" smtClean="0"/>
              <a:t>In </a:t>
            </a:r>
            <a:r>
              <a:rPr lang="en-GB" dirty="0"/>
              <a:t>the child’s </a:t>
            </a:r>
            <a:r>
              <a:rPr lang="en-GB" dirty="0" smtClean="0"/>
              <a:t>relationships </a:t>
            </a:r>
            <a:r>
              <a:rPr lang="en-GB" dirty="0"/>
              <a:t>with other people</a:t>
            </a:r>
          </a:p>
          <a:p>
            <a:r>
              <a:rPr lang="en-GB" dirty="0" smtClean="0"/>
              <a:t>How </a:t>
            </a:r>
            <a:r>
              <a:rPr lang="en-GB" dirty="0"/>
              <a:t>he/she communicates interests and needs</a:t>
            </a:r>
          </a:p>
          <a:p>
            <a:r>
              <a:rPr lang="en-GB" dirty="0" smtClean="0"/>
              <a:t>Expresses </a:t>
            </a:r>
            <a:r>
              <a:rPr lang="en-GB" dirty="0"/>
              <a:t>self through verbal and non-verbal skills</a:t>
            </a:r>
          </a:p>
          <a:p>
            <a:pPr marL="0" indent="0">
              <a:buNone/>
            </a:pPr>
            <a:r>
              <a:rPr lang="en-GB" b="1" dirty="0"/>
              <a:t>4. </a:t>
            </a:r>
            <a:r>
              <a:rPr lang="en-GB" b="1" dirty="0" smtClean="0"/>
              <a:t>Emotional </a:t>
            </a:r>
            <a:r>
              <a:rPr lang="en-GB" b="1" dirty="0"/>
              <a:t>skills</a:t>
            </a:r>
            <a:r>
              <a:rPr lang="en-GB" dirty="0"/>
              <a:t>—It involves</a:t>
            </a:r>
          </a:p>
          <a:p>
            <a:r>
              <a:rPr lang="en-GB" dirty="0" smtClean="0"/>
              <a:t>Having </a:t>
            </a:r>
            <a:r>
              <a:rPr lang="en-GB" dirty="0"/>
              <a:t>appropriate </a:t>
            </a:r>
            <a:r>
              <a:rPr lang="en-GB" dirty="0" smtClean="0"/>
              <a:t>emotional reactions </a:t>
            </a:r>
            <a:r>
              <a:rPr lang="en-GB" dirty="0"/>
              <a:t>to own efforts and other people</a:t>
            </a:r>
          </a:p>
          <a:p>
            <a:r>
              <a:rPr lang="en-GB" dirty="0" smtClean="0"/>
              <a:t>Being </a:t>
            </a:r>
            <a:r>
              <a:rPr lang="en-GB" dirty="0"/>
              <a:t>able to receive and express appropriate </a:t>
            </a:r>
            <a:r>
              <a:rPr lang="en-GB" dirty="0" smtClean="0"/>
              <a:t>emotions </a:t>
            </a:r>
            <a:r>
              <a:rPr lang="en-GB" dirty="0"/>
              <a:t>and </a:t>
            </a:r>
            <a:r>
              <a:rPr lang="en-GB" dirty="0" smtClean="0"/>
              <a:t>affection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8314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WELL DONE!</a:t>
            </a:r>
            <a:endParaRPr lang="en-GB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400" b="1" i="1" dirty="0" smtClean="0">
                <a:solidFill>
                  <a:srgbClr val="7030A0"/>
                </a:solidFill>
              </a:rPr>
              <a:t>AND </a:t>
            </a:r>
            <a:endParaRPr lang="en-GB" sz="4400" b="1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8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THANK YOU !</a:t>
            </a:r>
            <a:endParaRPr lang="en-GB" sz="48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4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9033</Words>
  <Application>Microsoft Office PowerPoint</Application>
  <PresentationFormat>Widescreen</PresentationFormat>
  <Paragraphs>723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5" baseType="lpstr">
      <vt:lpstr>Algerian</vt:lpstr>
      <vt:lpstr>Arial</vt:lpstr>
      <vt:lpstr>Arial Black</vt:lpstr>
      <vt:lpstr>Calibri</vt:lpstr>
      <vt:lpstr>Calibri Light</vt:lpstr>
      <vt:lpstr>Wingdings</vt:lpstr>
      <vt:lpstr>Office Theme</vt:lpstr>
      <vt:lpstr>PAEDIATRIC EMERGENCIES, ETAT+, IMNCI</vt:lpstr>
      <vt:lpstr>1. POISONING IN CHILDREN </vt:lpstr>
      <vt:lpstr>General clinical features of poisoning </vt:lpstr>
      <vt:lpstr>General management </vt:lpstr>
      <vt:lpstr>Cont. </vt:lpstr>
      <vt:lpstr> Kerosene (Paraffin) Poisoning </vt:lpstr>
      <vt:lpstr> Management </vt:lpstr>
      <vt:lpstr>Insecticide Poisoning (Parathion, Malathion) </vt:lpstr>
      <vt:lpstr>2. CONVULSIVE DISORDERS </vt:lpstr>
      <vt:lpstr> Diagnostic Findings of Seizures  </vt:lpstr>
      <vt:lpstr> Interventions and Rationales of Seizures   </vt:lpstr>
      <vt:lpstr>Cont. </vt:lpstr>
      <vt:lpstr> The teaching topics of seizures include the following:  </vt:lpstr>
      <vt:lpstr>Well done!</vt:lpstr>
      <vt:lpstr>EMERGENCY TRIAGE ASSESSMENT AND TREATMENT PLUS ADMISSION (ETAT+)</vt:lpstr>
      <vt:lpstr> EMERGENCY SIGNS INCLUDE: </vt:lpstr>
      <vt:lpstr>PRIORITY SIGNS:</vt:lpstr>
      <vt:lpstr>Cont. </vt:lpstr>
      <vt:lpstr>3. Principles of ETAT+</vt:lpstr>
      <vt:lpstr> FOUR APPROACHES OF ETAT+ </vt:lpstr>
      <vt:lpstr>PROCESS OF TRIAGING OF SICK CHILDREN </vt:lpstr>
      <vt:lpstr>CONT.</vt:lpstr>
      <vt:lpstr>ASSESSMENT AND TREATMENT OF THE INFANT/CHILD WITH SIGNS OF LIFE (NON-COLLAPSED  CHILD)</vt:lpstr>
      <vt:lpstr>Signs that point to Airway Problems</vt:lpstr>
      <vt:lpstr>CONT. </vt:lpstr>
      <vt:lpstr>2. Signs that point to Inadequate Breathing</vt:lpstr>
      <vt:lpstr>Cont. </vt:lpstr>
      <vt:lpstr> 3. Signs of Inadequate Circulation: </vt:lpstr>
      <vt:lpstr>PowerPoint Presentation</vt:lpstr>
      <vt:lpstr> 4. Disability and the AVPU Scale </vt:lpstr>
      <vt:lpstr>CONT.</vt:lpstr>
      <vt:lpstr>Rapid Assessment of the seriously sick Non Collapsed Child</vt:lpstr>
      <vt:lpstr>RECOGNITION OF SEVERE ACUTE MALNUTRITION </vt:lpstr>
      <vt:lpstr>Classification of acute malnutrition</vt:lpstr>
      <vt:lpstr>WHO-WHZ FOR BOYS 0-2YEARS</vt:lpstr>
      <vt:lpstr>WHO-WHZ FOR BOYS 0-5 YEARS</vt:lpstr>
      <vt:lpstr>Key Points to note</vt:lpstr>
      <vt:lpstr>SIGNS TO LOOK FOR WHEN EXAMINING A CHILD FOR SAM</vt:lpstr>
      <vt:lpstr>Physiology of SAM</vt:lpstr>
      <vt:lpstr>Deficiencies in severe acute malnutrition</vt:lpstr>
      <vt:lpstr>Cont. on physiology of SAM</vt:lpstr>
      <vt:lpstr>10-Step Approach to the management of the child with severe acute malnutrition</vt:lpstr>
      <vt:lpstr>W.H.O recommends the 10 step approach of management of a child with severe acute</vt:lpstr>
      <vt:lpstr> Rescue phase Step 1- Hypoglycaemia </vt:lpstr>
      <vt:lpstr> Step 2 -Hypothermia </vt:lpstr>
      <vt:lpstr> Good! You should include the following measures </vt:lpstr>
      <vt:lpstr>Step3-Dehydration </vt:lpstr>
      <vt:lpstr>Cont. </vt:lpstr>
      <vt:lpstr> Step 4- Electrolyte imbalances </vt:lpstr>
      <vt:lpstr>Cont. </vt:lpstr>
      <vt:lpstr>Step 6 Micronutrient deficiencies (Look for Vit. A Eye signs</vt:lpstr>
      <vt:lpstr> To correct micronutrient deficiencies give: </vt:lpstr>
      <vt:lpstr>Step 7 Initiate Feeding</vt:lpstr>
      <vt:lpstr>Cont. </vt:lpstr>
      <vt:lpstr>Step 8-Catch up Growth (Recovery Phase)</vt:lpstr>
      <vt:lpstr>Contents of selected components of F-75 and F-100</vt:lpstr>
      <vt:lpstr>Cont. </vt:lpstr>
      <vt:lpstr>A child in the catch up growth phase (recovery phase)</vt:lpstr>
      <vt:lpstr>Step 9-Sensory stimulation plus rehabilitation and monitoring </vt:lpstr>
      <vt:lpstr>Cont. </vt:lpstr>
      <vt:lpstr>10. When to discharge</vt:lpstr>
      <vt:lpstr> Test your I.Q by Review of this Questions </vt:lpstr>
      <vt:lpstr>IMNCI</vt:lpstr>
      <vt:lpstr>Definition of IMNCI</vt:lpstr>
      <vt:lpstr> Trends in Childhood Mortality according to KDHS  </vt:lpstr>
      <vt:lpstr>MAJOR CAUSES OF CHILDHOOD MORBIDITY AND MORTALITY (WHO,2015 up to date )</vt:lpstr>
      <vt:lpstr>SIGNIFICANCE/PURPOSE/AIMS OF IMNCI IN REDUCING &lt;5 MORBIDITY AND MORTALITY</vt:lpstr>
      <vt:lpstr>IMNC LAYOUT </vt:lpstr>
      <vt:lpstr>6. ELEMENTS OR STEPS OF IMNCI</vt:lpstr>
      <vt:lpstr>3.Identify treatment</vt:lpstr>
      <vt:lpstr>5.counsel the mother</vt:lpstr>
      <vt:lpstr> General danger signs in IMCI</vt:lpstr>
      <vt:lpstr>2.ASK: DOES THE CHILD VOMIT EVERYTHING?</vt:lpstr>
      <vt:lpstr>3.HAS THE CHILD HAD CONVULSIONS?</vt:lpstr>
      <vt:lpstr>4.LOOK TO SEE IF THE CHILD IS LETHARGIC OR UNCONSCIOUS.</vt:lpstr>
      <vt:lpstr>MAIN SYMPTOMS IN IMNCI</vt:lpstr>
      <vt:lpstr>1.ASK: DOES THE CHILD HAVE COUGH OR DIFFICULT BREATHING?</vt:lpstr>
      <vt:lpstr>ASK: FOR HOW LONG?</vt:lpstr>
      <vt:lpstr>LOOK FOR CHEST INDRAWING</vt:lpstr>
      <vt:lpstr>LOOK AND LISTEN FOR STRIDOR</vt:lpstr>
      <vt:lpstr>Assessment of pneumonia according to IMNCI  SIGNS                     CLASSIFY         TREATMENT</vt:lpstr>
      <vt:lpstr>2.Diarrhoea</vt:lpstr>
      <vt:lpstr>How to assess a child with diarrhoea</vt:lpstr>
      <vt:lpstr>ASK: FOR HOW LONG?</vt:lpstr>
      <vt:lpstr>Cont. </vt:lpstr>
      <vt:lpstr>3. How to classify dehydration</vt:lpstr>
      <vt:lpstr>4.Fever</vt:lpstr>
      <vt:lpstr>How to assess a child with fever</vt:lpstr>
      <vt:lpstr>DECIDE THE MALARIA RISK</vt:lpstr>
      <vt:lpstr>ASK: FOR HOW LONG? IF MORE THAN 7 DAYS, HAS FEVER BEEN PRESENT EVERY DAY?</vt:lpstr>
      <vt:lpstr>LOOK FOR MOUTH ULCERS. ARE THEY DEEP AND EXTENSIVE?</vt:lpstr>
      <vt:lpstr>5.Ear problem</vt:lpstr>
      <vt:lpstr>Cont. </vt:lpstr>
      <vt:lpstr>6. Malnutrition and anaemia </vt:lpstr>
      <vt:lpstr>7. HIV exposure and infection </vt:lpstr>
      <vt:lpstr>8. Assessment of child developmental milestones</vt:lpstr>
      <vt:lpstr> CHILD’S SKILL DOMAINS </vt:lpstr>
      <vt:lpstr> WELL DONE!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EMERGENCIES</dc:title>
  <dc:creator>Cyrus</dc:creator>
  <cp:lastModifiedBy>Masavah</cp:lastModifiedBy>
  <cp:revision>116</cp:revision>
  <dcterms:created xsi:type="dcterms:W3CDTF">2020-05-19T08:02:23Z</dcterms:created>
  <dcterms:modified xsi:type="dcterms:W3CDTF">2020-08-21T20:02:18Z</dcterms:modified>
</cp:coreProperties>
</file>