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68"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5" r:id="rId30"/>
    <p:sldId id="284"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45" r:id="rId74"/>
    <p:sldId id="369" r:id="rId75"/>
    <p:sldId id="328" r:id="rId76"/>
    <p:sldId id="329" r:id="rId77"/>
    <p:sldId id="330" r:id="rId78"/>
    <p:sldId id="331" r:id="rId79"/>
    <p:sldId id="332" r:id="rId80"/>
    <p:sldId id="333" r:id="rId81"/>
    <p:sldId id="334" r:id="rId82"/>
    <p:sldId id="335" r:id="rId83"/>
    <p:sldId id="336" r:id="rId84"/>
    <p:sldId id="337" r:id="rId85"/>
    <p:sldId id="338" r:id="rId86"/>
    <p:sldId id="339" r:id="rId87"/>
    <p:sldId id="340" r:id="rId88"/>
    <p:sldId id="341" r:id="rId89"/>
    <p:sldId id="342" r:id="rId90"/>
    <p:sldId id="343" r:id="rId91"/>
    <p:sldId id="344"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p:scale>
          <a:sx n="66" d="100"/>
          <a:sy n="66" d="100"/>
        </p:scale>
        <p:origin x="-1494" y="-1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8FFD39-E0C4-48AE-83E6-41F54B1B0DEE}" type="datetimeFigureOut">
              <a:rPr lang="en-US" smtClean="0"/>
              <a:pPr/>
              <a:t>8/22/2012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159FA-B4B3-47EA-B5A7-DD123AD579F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8FFD39-E0C4-48AE-83E6-41F54B1B0DEE}" type="datetimeFigureOut">
              <a:rPr lang="en-US" smtClean="0"/>
              <a:pPr/>
              <a:t>8/22/2012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159FA-B4B3-47EA-B5A7-DD123AD579F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8FFD39-E0C4-48AE-83E6-41F54B1B0DEE}" type="datetimeFigureOut">
              <a:rPr lang="en-US" smtClean="0"/>
              <a:pPr/>
              <a:t>8/22/2012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159FA-B4B3-47EA-B5A7-DD123AD579F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8FFD39-E0C4-48AE-83E6-41F54B1B0DEE}" type="datetimeFigureOut">
              <a:rPr lang="en-US" smtClean="0"/>
              <a:pPr/>
              <a:t>8/22/2012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159FA-B4B3-47EA-B5A7-DD123AD579F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8FFD39-E0C4-48AE-83E6-41F54B1B0DEE}" type="datetimeFigureOut">
              <a:rPr lang="en-US" smtClean="0"/>
              <a:pPr/>
              <a:t>8/22/2012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159FA-B4B3-47EA-B5A7-DD123AD579F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8FFD39-E0C4-48AE-83E6-41F54B1B0DEE}" type="datetimeFigureOut">
              <a:rPr lang="en-US" smtClean="0"/>
              <a:pPr/>
              <a:t>8/22/2012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159FA-B4B3-47EA-B5A7-DD123AD579F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8FFD39-E0C4-48AE-83E6-41F54B1B0DEE}" type="datetimeFigureOut">
              <a:rPr lang="en-US" smtClean="0"/>
              <a:pPr/>
              <a:t>8/22/2012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D159FA-B4B3-47EA-B5A7-DD123AD579F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8FFD39-E0C4-48AE-83E6-41F54B1B0DEE}" type="datetimeFigureOut">
              <a:rPr lang="en-US" smtClean="0"/>
              <a:pPr/>
              <a:t>8/22/2012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D159FA-B4B3-47EA-B5A7-DD123AD579F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8FFD39-E0C4-48AE-83E6-41F54B1B0DEE}" type="datetimeFigureOut">
              <a:rPr lang="en-US" smtClean="0"/>
              <a:pPr/>
              <a:t>8/22/2012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D159FA-B4B3-47EA-B5A7-DD123AD579F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FFD39-E0C4-48AE-83E6-41F54B1B0DEE}" type="datetimeFigureOut">
              <a:rPr lang="en-US" smtClean="0"/>
              <a:pPr/>
              <a:t>8/22/2012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159FA-B4B3-47EA-B5A7-DD123AD579F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FFD39-E0C4-48AE-83E6-41F54B1B0DEE}" type="datetimeFigureOut">
              <a:rPr lang="en-US" smtClean="0"/>
              <a:pPr/>
              <a:t>8/22/2012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159FA-B4B3-47EA-B5A7-DD123AD579F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8FFD39-E0C4-48AE-83E6-41F54B1B0DEE}" type="datetimeFigureOut">
              <a:rPr lang="en-US" smtClean="0"/>
              <a:pPr/>
              <a:t>8/22/2012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D159FA-B4B3-47EA-B5A7-DD123AD579F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3200399"/>
          </a:xfrm>
        </p:spPr>
        <p:txBody>
          <a:bodyPr>
            <a:noAutofit/>
          </a:bodyPr>
          <a:lstStyle/>
          <a:p>
            <a:r>
              <a:rPr lang="en-US" sz="9600" dirty="0" smtClean="0"/>
              <a:t>PAEDIATRIC</a:t>
            </a:r>
            <a:endParaRPr lang="en-US" sz="9600" dirty="0"/>
          </a:p>
        </p:txBody>
      </p:sp>
      <p:sp>
        <p:nvSpPr>
          <p:cNvPr id="3" name="Subtitle 2"/>
          <p:cNvSpPr>
            <a:spLocks noGrp="1"/>
          </p:cNvSpPr>
          <p:nvPr>
            <p:ph type="subTitle" idx="1"/>
          </p:nvPr>
        </p:nvSpPr>
        <p:spPr/>
        <p:txBody>
          <a:bodyPr>
            <a:normAutofit/>
          </a:bodyPr>
          <a:lstStyle/>
          <a:p>
            <a:endParaRPr lang="en-US" dirty="0" smtClean="0"/>
          </a:p>
          <a:p>
            <a:endParaRPr lang="en-US" dirty="0" smtClean="0">
              <a:solidFill>
                <a:schemeClr val="tx1"/>
              </a:solidFill>
            </a:endParaRPr>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Diagnosis</a:t>
            </a:r>
            <a:r>
              <a:rPr lang="en-US" dirty="0" smtClean="0"/>
              <a:t> </a:t>
            </a:r>
            <a:endParaRPr lang="en-US" dirty="0"/>
          </a:p>
        </p:txBody>
      </p:sp>
      <p:sp>
        <p:nvSpPr>
          <p:cNvPr id="3" name="Content Placeholder 2"/>
          <p:cNvSpPr>
            <a:spLocks noGrp="1"/>
          </p:cNvSpPr>
          <p:nvPr>
            <p:ph idx="1"/>
          </p:nvPr>
        </p:nvSpPr>
        <p:spPr/>
        <p:txBody>
          <a:bodyPr>
            <a:normAutofit/>
          </a:bodyPr>
          <a:lstStyle/>
          <a:p>
            <a:pPr>
              <a:buFont typeface="Courier New" pitchFamily="49" charset="0"/>
              <a:buChar char="o"/>
            </a:pPr>
            <a:r>
              <a:rPr lang="en-US" dirty="0" smtClean="0"/>
              <a:t>Cleft lip and cleft palate in most cases are obvious at birth.</a:t>
            </a:r>
          </a:p>
          <a:p>
            <a:pPr>
              <a:buFont typeface="Courier New" pitchFamily="49" charset="0"/>
              <a:buChar char="o"/>
            </a:pPr>
            <a:r>
              <a:rPr lang="en-US" dirty="0" smtClean="0"/>
              <a:t>Even a small cleft of the palate can be detected by visual inspection and palpation.</a:t>
            </a:r>
          </a:p>
          <a:p>
            <a:pPr>
              <a:buFont typeface="Courier New" pitchFamily="49" charset="0"/>
              <a:buChar char="o"/>
            </a:pPr>
            <a:r>
              <a:rPr lang="en-US" dirty="0" smtClean="0"/>
              <a:t>Both of these defects can be diagnosed in utero by ultrasound , and if present the family can be referred to a multidisciplinary  team at a cleft palate , craniofacial or orofacial center. </a:t>
            </a:r>
            <a:endParaRPr lang="en-US" dirty="0"/>
          </a:p>
        </p:txBody>
      </p:sp>
    </p:spTree>
  </p:cSld>
  <p:clrMapOvr>
    <a:masterClrMapping/>
  </p:clrMapOvr>
  <p:transition>
    <p:strips dir="ru"/>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Etiology</a:t>
            </a:r>
            <a:r>
              <a:rPr lang="en-US" dirty="0" smtClean="0"/>
              <a:t> </a:t>
            </a:r>
            <a:endParaRPr lang="en-US" dirty="0"/>
          </a:p>
        </p:txBody>
      </p:sp>
      <p:sp>
        <p:nvSpPr>
          <p:cNvPr id="3" name="Content Placeholder 2"/>
          <p:cNvSpPr>
            <a:spLocks noGrp="1"/>
          </p:cNvSpPr>
          <p:nvPr>
            <p:ph idx="1"/>
          </p:nvPr>
        </p:nvSpPr>
        <p:spPr>
          <a:xfrm>
            <a:off x="457200" y="1600200"/>
            <a:ext cx="8229600" cy="5257800"/>
          </a:xfrm>
        </p:spPr>
        <p:txBody>
          <a:bodyPr>
            <a:noAutofit/>
          </a:bodyPr>
          <a:lstStyle/>
          <a:p>
            <a:pPr>
              <a:buFont typeface="Courier New" pitchFamily="49" charset="0"/>
              <a:buChar char="o"/>
            </a:pPr>
            <a:r>
              <a:rPr lang="en-US" sz="3600" dirty="0" smtClean="0"/>
              <a:t>The cause is unknown but it is linked to the following.</a:t>
            </a:r>
          </a:p>
          <a:p>
            <a:pPr marL="742950" indent="-742950">
              <a:buFont typeface="+mj-lt"/>
              <a:buAutoNum type="alphaLcPeriod"/>
            </a:pPr>
            <a:r>
              <a:rPr lang="en-US" sz="3600" dirty="0" smtClean="0"/>
              <a:t>A genetic predisposition</a:t>
            </a:r>
          </a:p>
          <a:p>
            <a:pPr marL="742950" indent="-742950">
              <a:buFont typeface="+mj-lt"/>
              <a:buAutoNum type="alphaLcPeriod"/>
            </a:pPr>
            <a:r>
              <a:rPr lang="en-US" sz="3600" dirty="0" smtClean="0"/>
              <a:t>Nutritional (lack of folate) and environmental factors. Folic acid supplements should be initiated before conception and continued until at least the 12week of gestation when neurulation is complete.</a:t>
            </a:r>
            <a:endParaRPr lang="en-US" sz="3600" dirty="0"/>
          </a:p>
        </p:txBody>
      </p:sp>
    </p:spTree>
  </p:cSld>
  <p:clrMapOvr>
    <a:masterClrMapping/>
  </p:clrMapOvr>
  <p:transition>
    <p:wheel spokes="8"/>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Signs and symptoms</a:t>
            </a:r>
            <a:endParaRPr lang="en-US" sz="4800" dirty="0"/>
          </a:p>
        </p:txBody>
      </p:sp>
      <p:sp>
        <p:nvSpPr>
          <p:cNvPr id="3" name="Content Placeholder 2"/>
          <p:cNvSpPr>
            <a:spLocks noGrp="1"/>
          </p:cNvSpPr>
          <p:nvPr>
            <p:ph idx="1"/>
          </p:nvPr>
        </p:nvSpPr>
        <p:spPr/>
        <p:txBody>
          <a:bodyPr>
            <a:normAutofit/>
          </a:bodyPr>
          <a:lstStyle/>
          <a:p>
            <a:pPr>
              <a:buFont typeface="Wingdings" pitchFamily="2" charset="2"/>
              <a:buChar char="§"/>
            </a:pPr>
            <a:r>
              <a:rPr lang="en-US" sz="3600" dirty="0" smtClean="0"/>
              <a:t>A lesion in the lower sacral region</a:t>
            </a:r>
          </a:p>
          <a:p>
            <a:pPr>
              <a:buFont typeface="Wingdings" pitchFamily="2" charset="2"/>
              <a:buChar char="§"/>
            </a:pPr>
            <a:r>
              <a:rPr lang="en-US" sz="3600" dirty="0" smtClean="0"/>
              <a:t>Newborns have a sack like cystic structure covered by a thin layer of partially epithelialized tissue.</a:t>
            </a:r>
          </a:p>
          <a:p>
            <a:pPr>
              <a:buFont typeface="Wingdings" pitchFamily="2" charset="2"/>
              <a:buChar char="§"/>
            </a:pPr>
            <a:r>
              <a:rPr lang="en-US" sz="3600" dirty="0" smtClean="0"/>
              <a:t>Remnants of neural tissue are visible beneath the membrane which may occasionally rupture and leak CSF. </a:t>
            </a:r>
            <a:endParaRPr lang="en-US" sz="3600" dirty="0"/>
          </a:p>
        </p:txBody>
      </p:sp>
    </p:spTree>
  </p:cSld>
  <p:clrMapOvr>
    <a:masterClrMapping/>
  </p:clrMapOvr>
  <p:transition>
    <p:dissolve/>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Font typeface="Wingdings" pitchFamily="2" charset="2"/>
              <a:buChar char="§"/>
            </a:pPr>
            <a:r>
              <a:rPr lang="en-US" sz="4000" dirty="0" smtClean="0"/>
              <a:t>Flaccid paralysis of the lower extremities</a:t>
            </a:r>
          </a:p>
          <a:p>
            <a:pPr>
              <a:buFont typeface="Wingdings" pitchFamily="2" charset="2"/>
              <a:buChar char="§"/>
            </a:pPr>
            <a:r>
              <a:rPr lang="en-US" sz="4000" dirty="0" smtClean="0"/>
              <a:t>Lower extremities deformities e.g. club foot</a:t>
            </a:r>
          </a:p>
          <a:p>
            <a:pPr>
              <a:buFont typeface="Wingdings" pitchFamily="2" charset="2"/>
              <a:buChar char="§"/>
            </a:pPr>
            <a:r>
              <a:rPr lang="en-US" sz="4000" dirty="0" smtClean="0"/>
              <a:t>Lack of response to touch and pain</a:t>
            </a:r>
          </a:p>
          <a:p>
            <a:pPr>
              <a:buFont typeface="Wingdings" pitchFamily="2" charset="2"/>
              <a:buChar char="§"/>
            </a:pPr>
            <a:r>
              <a:rPr lang="en-US" sz="4000" dirty="0" smtClean="0"/>
              <a:t>Constant urinary dribbling and a relaxed anal sphincter.</a:t>
            </a:r>
            <a:endParaRPr lang="en-US" sz="4000" dirty="0"/>
          </a:p>
        </p:txBody>
      </p:sp>
    </p:spTree>
  </p:cSld>
  <p:clrMapOvr>
    <a:masterClrMapping/>
  </p:clrMapOvr>
  <p:transition>
    <p:checker dir="vert"/>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Medical management</a:t>
            </a:r>
            <a:endParaRPr lang="en-US" sz="4800" dirty="0"/>
          </a:p>
        </p:txBody>
      </p:sp>
      <p:sp>
        <p:nvSpPr>
          <p:cNvPr id="3" name="Content Placeholder 2"/>
          <p:cNvSpPr>
            <a:spLocks noGrp="1"/>
          </p:cNvSpPr>
          <p:nvPr>
            <p:ph idx="1"/>
          </p:nvPr>
        </p:nvSpPr>
        <p:spPr/>
        <p:txBody>
          <a:bodyPr/>
          <a:lstStyle/>
          <a:p>
            <a:pPr>
              <a:buFont typeface="Wingdings" pitchFamily="2" charset="2"/>
              <a:buChar char="q"/>
            </a:pPr>
            <a:r>
              <a:rPr lang="en-US" sz="4000" dirty="0" smtClean="0"/>
              <a:t> Surgery- repair of the myelomeningocele (to replace contents that are replaceable and to close the skin defect so that infection does not result).</a:t>
            </a:r>
          </a:p>
          <a:p>
            <a:pPr>
              <a:buFont typeface="Wingdings" pitchFamily="2" charset="2"/>
              <a:buChar char="q"/>
            </a:pPr>
            <a:r>
              <a:rPr lang="en-US" sz="4000" dirty="0" smtClean="0"/>
              <a:t> Clubfeet may require casting.</a:t>
            </a:r>
          </a:p>
          <a:p>
            <a:pPr>
              <a:buNone/>
            </a:pPr>
            <a:endParaRPr lang="en-US" dirty="0"/>
          </a:p>
        </p:txBody>
      </p:sp>
    </p:spTree>
  </p:cSld>
  <p:clrMapOvr>
    <a:masterClrMapping/>
  </p:clrMapOvr>
  <p:transition>
    <p:wipe dir="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Nursing management</a:t>
            </a:r>
            <a:endParaRPr lang="en-US" sz="4800" dirty="0"/>
          </a:p>
        </p:txBody>
      </p:sp>
      <p:sp>
        <p:nvSpPr>
          <p:cNvPr id="3" name="Content Placeholder 2"/>
          <p:cNvSpPr>
            <a:spLocks noGrp="1"/>
          </p:cNvSpPr>
          <p:nvPr>
            <p:ph idx="1"/>
          </p:nvPr>
        </p:nvSpPr>
        <p:spPr/>
        <p:txBody>
          <a:bodyPr>
            <a:noAutofit/>
          </a:bodyPr>
          <a:lstStyle/>
          <a:p>
            <a:pPr>
              <a:buNone/>
            </a:pPr>
            <a:r>
              <a:rPr lang="en-US" sz="3600" i="1" u="sng" dirty="0" smtClean="0"/>
              <a:t>Preoperative interventions</a:t>
            </a:r>
          </a:p>
          <a:p>
            <a:pPr>
              <a:buFont typeface="Wingdings" pitchFamily="2" charset="2"/>
              <a:buChar char="ü"/>
            </a:pPr>
            <a:r>
              <a:rPr lang="en-US" sz="3600" dirty="0" smtClean="0"/>
              <a:t>Careful evaluation and reassessment of genitourinary system. Teaching parents to regularly ensure catheterization of a neorogenic bladder to maintain a low residual volume and bladder pressure that prevents UTI and reflux leading to pyelonephritis and bladder damage. </a:t>
            </a:r>
          </a:p>
        </p:txBody>
      </p:sp>
    </p:spTree>
  </p:cSld>
  <p:clrMapOvr>
    <a:masterClrMapping/>
  </p:clrMapOvr>
  <p:transition>
    <p:wipe dir="d"/>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ü"/>
            </a:pPr>
            <a:r>
              <a:rPr lang="en-US" dirty="0" smtClean="0"/>
              <a:t>Position infant carefully (prone or supported on his side) so that pressure on the spinal defect does not occur. Pressure on the protruding mass will cause rupture of the sac, leading to quick decompression of the CSF which can lead to herniation of the brain stem into the spinal cord and interfere with respiratory and cardiac centers and possibly to infection (meningitis). </a:t>
            </a:r>
          </a:p>
          <a:p>
            <a:pPr>
              <a:buNone/>
            </a:pPr>
            <a:endParaRPr lang="en-US" dirty="0"/>
          </a:p>
        </p:txBody>
      </p:sp>
    </p:spTree>
  </p:cSld>
  <p:clrMapOvr>
    <a:masterClrMapping/>
  </p:clrMapOvr>
  <p:transition>
    <p:split/>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ü"/>
            </a:pPr>
            <a:r>
              <a:rPr lang="en-US" sz="3600" dirty="0" smtClean="0"/>
              <a:t>The infant may be fed while he lies on his side in bed. Strike his upper back after feeding to see if a bubble can be raised. </a:t>
            </a:r>
          </a:p>
          <a:p>
            <a:pPr>
              <a:buFont typeface="Wingdings" pitchFamily="2" charset="2"/>
              <a:buChar char="ü"/>
            </a:pPr>
            <a:r>
              <a:rPr lang="en-US" sz="3600" dirty="0" smtClean="0"/>
              <a:t>Observe for any changes in the spinal cord. Any seepage of clear fluid  from  the defect should be reported promptly because this is probably CSF.</a:t>
            </a:r>
            <a:endParaRPr lang="en-US" sz="3600" dirty="0"/>
          </a:p>
        </p:txBody>
      </p:sp>
    </p:spTree>
  </p:cSld>
  <p:clrMapOvr>
    <a:masterClrMapping/>
  </p:clrMapOvr>
  <p:transition>
    <p:cove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None/>
            </a:pPr>
            <a:r>
              <a:rPr lang="en-US" sz="3900" i="1" u="sng" dirty="0" smtClean="0"/>
              <a:t>Postoperative interventions</a:t>
            </a:r>
          </a:p>
          <a:p>
            <a:pPr>
              <a:buFont typeface="Wingdings" pitchFamily="2" charset="2"/>
              <a:buChar char="ü"/>
            </a:pPr>
            <a:r>
              <a:rPr lang="en-US" sz="3900" dirty="0" smtClean="0"/>
              <a:t>Position child in prone position until the skin incision has healed (7-14 days). </a:t>
            </a:r>
          </a:p>
          <a:p>
            <a:pPr>
              <a:buFont typeface="Wingdings" pitchFamily="2" charset="2"/>
              <a:buChar char="ü"/>
            </a:pPr>
            <a:r>
              <a:rPr lang="en-US" sz="3900" dirty="0" smtClean="0"/>
              <a:t>Observe the infant for signs of increased intracranial pressure: neurologic signs e.g. pupillary changes, increased head circumference, bulging fontanelle, irritability or lethargy.</a:t>
            </a:r>
          </a:p>
          <a:p>
            <a:pPr>
              <a:buNone/>
            </a:pPr>
            <a:endParaRPr lang="en-US" i="1" u="sng" dirty="0"/>
          </a:p>
        </p:txBody>
      </p:sp>
    </p:spTree>
  </p:cSld>
  <p:clrMapOvr>
    <a:masterClrMapping/>
  </p:clrMapOvr>
  <p:transition>
    <p:strips dir="ru"/>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Font typeface="Wingdings" pitchFamily="2" charset="2"/>
              <a:buChar char="ü"/>
            </a:pPr>
            <a:r>
              <a:rPr lang="en-US" sz="3600" dirty="0" smtClean="0"/>
              <a:t>Monitor vital signs of the patient.</a:t>
            </a:r>
          </a:p>
          <a:p>
            <a:pPr>
              <a:buFont typeface="Wingdings" pitchFamily="2" charset="2"/>
              <a:buChar char="ü"/>
            </a:pPr>
            <a:r>
              <a:rPr lang="en-US" sz="3600" dirty="0" smtClean="0"/>
              <a:t>Promote ambulation using braces.</a:t>
            </a:r>
          </a:p>
          <a:p>
            <a:pPr>
              <a:buFont typeface="Wingdings" pitchFamily="2" charset="2"/>
              <a:buChar char="ü"/>
            </a:pPr>
            <a:r>
              <a:rPr lang="en-US" sz="3600" dirty="0" smtClean="0"/>
              <a:t>Bowel- train children with a regimen of timed enemas or suppositories that allow evacuation at a predetermined time once or twice a day (for those with fecal incontinence). </a:t>
            </a:r>
            <a:endParaRPr lang="en-US" sz="3600" dirty="0"/>
          </a:p>
        </p:txBody>
      </p:sp>
    </p:spTree>
  </p:cSld>
  <p:clrMapOvr>
    <a:masterClrMapping/>
  </p:clrMapOvr>
  <p:transition>
    <p:dissolve/>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ü"/>
            </a:pPr>
            <a:r>
              <a:rPr lang="en-US" sz="4400" dirty="0" smtClean="0"/>
              <a:t>Support the family especially on care of the child. They need to be encouraged to allow the child to be as independent as possible so that he can lead as near normal life as possible.</a:t>
            </a:r>
            <a:endParaRPr lang="en-US" sz="4400" dirty="0"/>
          </a:p>
        </p:txBody>
      </p:sp>
    </p:spTree>
  </p:cSld>
  <p:clrMapOvr>
    <a:masterClrMapping/>
  </p:clrMapOvr>
  <p:transition>
    <p:blinds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Medical management</a:t>
            </a:r>
            <a:r>
              <a:rPr lang="en-US" dirty="0" smtClean="0"/>
              <a:t> </a:t>
            </a:r>
            <a:endParaRPr lang="en-US" dirty="0"/>
          </a:p>
        </p:txBody>
      </p:sp>
      <p:sp>
        <p:nvSpPr>
          <p:cNvPr id="3" name="Content Placeholder 2"/>
          <p:cNvSpPr>
            <a:spLocks noGrp="1"/>
          </p:cNvSpPr>
          <p:nvPr>
            <p:ph idx="1"/>
          </p:nvPr>
        </p:nvSpPr>
        <p:spPr/>
        <p:txBody>
          <a:bodyPr>
            <a:noAutofit/>
          </a:bodyPr>
          <a:lstStyle/>
          <a:p>
            <a:pPr>
              <a:buFont typeface="Wingdings" pitchFamily="2" charset="2"/>
              <a:buChar char="Ø"/>
            </a:pPr>
            <a:r>
              <a:rPr lang="en-US" sz="3600" dirty="0" smtClean="0"/>
              <a:t> The treatment is complex and involves many specialists including a plastic surgeon, neurosurgeon, orthodontist, otolaryngologist , pediatrician, nurse, speech pathologist and audiologist.</a:t>
            </a:r>
          </a:p>
          <a:p>
            <a:pPr>
              <a:buFont typeface="Wingdings" pitchFamily="2" charset="2"/>
              <a:buChar char="Ø"/>
            </a:pPr>
            <a:r>
              <a:rPr lang="en-US" sz="3600" dirty="0" smtClean="0"/>
              <a:t> Closure of the lip is usually performed when the infant is approximately 3 months of age.</a:t>
            </a:r>
            <a:endParaRPr lang="en-US" sz="3600" dirty="0"/>
          </a:p>
        </p:txBody>
      </p:sp>
    </p:spTree>
  </p:cSld>
  <p:clrMapOvr>
    <a:masterClrMapping/>
  </p:clrMapOvr>
  <p:transition>
    <p:wedge/>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Prevention</a:t>
            </a:r>
            <a:r>
              <a:rPr lang="en-US" dirty="0" smtClean="0"/>
              <a:t> </a:t>
            </a:r>
            <a:endParaRPr lang="en-US" dirty="0"/>
          </a:p>
        </p:txBody>
      </p:sp>
      <p:sp>
        <p:nvSpPr>
          <p:cNvPr id="3" name="Content Placeholder 2"/>
          <p:cNvSpPr>
            <a:spLocks noGrp="1"/>
          </p:cNvSpPr>
          <p:nvPr>
            <p:ph idx="1"/>
          </p:nvPr>
        </p:nvSpPr>
        <p:spPr/>
        <p:txBody>
          <a:bodyPr/>
          <a:lstStyle/>
          <a:p>
            <a:pPr>
              <a:buFont typeface="Courier New" pitchFamily="49" charset="0"/>
              <a:buChar char="o"/>
            </a:pPr>
            <a:r>
              <a:rPr lang="en-US" sz="4400" dirty="0" smtClean="0"/>
              <a:t>Women of childbearing age should take 0.4mg of folic acid daily.</a:t>
            </a:r>
          </a:p>
          <a:p>
            <a:pPr>
              <a:buFont typeface="Courier New" pitchFamily="49" charset="0"/>
              <a:buChar char="o"/>
            </a:pPr>
            <a:r>
              <a:rPr lang="en-US" sz="4400" dirty="0" smtClean="0"/>
              <a:t>Women to take food rich in folic acid e.g. fortified flour, rice etc.</a:t>
            </a:r>
          </a:p>
          <a:p>
            <a:pPr>
              <a:buNone/>
            </a:pPr>
            <a:endParaRPr lang="en-US" dirty="0"/>
          </a:p>
        </p:txBody>
      </p:sp>
    </p:spTree>
  </p:cSld>
  <p:clrMapOvr>
    <a:masterClrMapping/>
  </p:clrMapOvr>
  <p:transition>
    <p:wheel spokes="2"/>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257800"/>
          </a:xfrm>
        </p:spPr>
        <p:txBody>
          <a:bodyPr>
            <a:noAutofit/>
          </a:bodyPr>
          <a:lstStyle/>
          <a:p>
            <a:pPr>
              <a:buFont typeface="Courier New" pitchFamily="49" charset="0"/>
              <a:buChar char="o"/>
            </a:pPr>
            <a:r>
              <a:rPr lang="en-US" sz="4000" dirty="0" smtClean="0"/>
              <a:t>Pregnant women should only take drugs prescribed by a physician. Drugs e.g. anticonvulsants antagonize folic acid increasing risk of myelomeningocele.</a:t>
            </a:r>
          </a:p>
          <a:p>
            <a:pPr>
              <a:buFont typeface="Courier New" pitchFamily="49" charset="0"/>
              <a:buChar char="o"/>
            </a:pPr>
            <a:r>
              <a:rPr lang="en-US" sz="4000" dirty="0" smtClean="0"/>
              <a:t>Health education on preventive measures to mothers as they come for antenatal clinic.</a:t>
            </a:r>
            <a:endParaRPr lang="en-US" sz="4000" dirty="0"/>
          </a:p>
        </p:txBody>
      </p:sp>
    </p:spTree>
  </p:cSld>
  <p:clrMapOvr>
    <a:masterClrMapping/>
  </p:clrMapOvr>
  <p:transition spd="med">
    <p:pull dir="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Courier New" pitchFamily="49" charset="0"/>
              <a:buChar char="o"/>
            </a:pPr>
            <a:r>
              <a:rPr lang="en-US" dirty="0" smtClean="0"/>
              <a:t> The goals of surgery are the union of the cleft segments, intelligible and pleasant speech, reduction of nasal regurgitation and avoidance of injury to the growing maxilla.</a:t>
            </a:r>
          </a:p>
          <a:p>
            <a:pPr>
              <a:buFont typeface="Courier New" pitchFamily="49" charset="0"/>
              <a:buChar char="o"/>
            </a:pPr>
            <a:r>
              <a:rPr lang="en-US" dirty="0" smtClean="0"/>
              <a:t> Clefts of the hard and / or soft palate are surgically closed at approximately one year of age to assist feeding and to promote speech and language development.</a:t>
            </a:r>
            <a:endParaRPr lang="en-US" dirty="0"/>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Nursing management</a:t>
            </a:r>
            <a:endParaRPr lang="en-US" sz="4800" dirty="0"/>
          </a:p>
        </p:txBody>
      </p:sp>
      <p:sp>
        <p:nvSpPr>
          <p:cNvPr id="3" name="Content Placeholder 2"/>
          <p:cNvSpPr>
            <a:spLocks noGrp="1"/>
          </p:cNvSpPr>
          <p:nvPr>
            <p:ph idx="1"/>
          </p:nvPr>
        </p:nvSpPr>
        <p:spPr/>
        <p:txBody>
          <a:bodyPr>
            <a:normAutofit lnSpcReduction="10000"/>
          </a:bodyPr>
          <a:lstStyle/>
          <a:p>
            <a:pPr>
              <a:buFont typeface="Wingdings" pitchFamily="2" charset="2"/>
              <a:buChar char="ü"/>
            </a:pPr>
            <a:r>
              <a:rPr lang="en-US" sz="3600" dirty="0" smtClean="0"/>
              <a:t> Assess the neonates ability to suck, swallow and feed. Nurse also assesses the caregiver’s reaction as the birth of a baby with a cleft may be devastating.</a:t>
            </a:r>
          </a:p>
          <a:p>
            <a:pPr>
              <a:buFont typeface="Wingdings" pitchFamily="2" charset="2"/>
              <a:buChar char="ü"/>
            </a:pPr>
            <a:r>
              <a:rPr lang="en-US" sz="3600" dirty="0" smtClean="0"/>
              <a:t> Reassure the mother and family that this ugly disfigurement (in the case of a cleft lip) and the problems of feeding are completely curable by operation</a:t>
            </a:r>
            <a:r>
              <a:rPr lang="en-US" dirty="0" smtClean="0"/>
              <a:t>.</a:t>
            </a:r>
            <a:endParaRPr lang="en-US" dirty="0"/>
          </a:p>
        </p:txBody>
      </p:sp>
    </p:spTree>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ü"/>
            </a:pPr>
            <a:r>
              <a:rPr lang="en-US" sz="3600" dirty="0" smtClean="0"/>
              <a:t> Postoperatively the primary considerations are maintenance of a clean suture line and avoidance of tension on the sutures. A fluid or semi fluid diet is maintained for 3 weeks.</a:t>
            </a:r>
          </a:p>
          <a:p>
            <a:pPr>
              <a:buFont typeface="Wingdings" pitchFamily="2" charset="2"/>
              <a:buChar char="ü"/>
            </a:pPr>
            <a:r>
              <a:rPr lang="en-US" sz="3600" dirty="0" smtClean="0"/>
              <a:t> Family teaching about feeding techniques and care of the post operative site.</a:t>
            </a:r>
            <a:endParaRPr lang="en-US" sz="3600" dirty="0"/>
          </a:p>
        </p:txBody>
      </p:sp>
    </p:spTree>
  </p:cSld>
  <p:clrMapOvr>
    <a:masterClrMapping/>
  </p:clrMapOvr>
  <p:transition>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Courier New" pitchFamily="49" charset="0"/>
              <a:buChar char="o"/>
            </a:pPr>
            <a:r>
              <a:rPr lang="en-US" dirty="0" smtClean="0"/>
              <a:t> </a:t>
            </a:r>
            <a:r>
              <a:rPr lang="en-US" sz="3600" dirty="0" smtClean="0"/>
              <a:t>Nurses should also instruct caregivers to clean the suture line after feeding and as necessary with cotton tipped applicator dipped in hydrogen peroxide .</a:t>
            </a:r>
          </a:p>
          <a:p>
            <a:pPr>
              <a:buFont typeface="Courier New" pitchFamily="49" charset="0"/>
              <a:buChar char="o"/>
            </a:pPr>
            <a:r>
              <a:rPr lang="en-US" sz="3600" dirty="0" smtClean="0"/>
              <a:t>  Small amounts of water should be offered after feeding to rinse away any milk residue that could lead to bacterial growth.</a:t>
            </a:r>
            <a:endParaRPr lang="en-US" sz="3600" dirty="0"/>
          </a:p>
        </p:txBody>
      </p:sp>
    </p:spTree>
  </p:cSld>
  <p:clrMapOvr>
    <a:masterClrMapping/>
  </p:clrMapOvr>
  <p:transition>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ESOPHAGEAL ATRESIA AND TRACHEOESOPHAGEAL FISTULA</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q"/>
            </a:pPr>
            <a:r>
              <a:rPr lang="en-US" sz="3600" dirty="0" smtClean="0"/>
              <a:t>Esophageal atresia (EA) is characterized by incomplete formation of the esophagus, so it terminates before reaching the stomach.</a:t>
            </a:r>
          </a:p>
          <a:p>
            <a:pPr>
              <a:buFont typeface="Wingdings" pitchFamily="2" charset="2"/>
              <a:buChar char="q"/>
            </a:pPr>
            <a:r>
              <a:rPr lang="en-US" sz="3600" dirty="0" smtClean="0"/>
              <a:t>Tracheoesophageal fistula (TEF) is a fistula between the trachea and the esophagus. </a:t>
            </a:r>
          </a:p>
          <a:p>
            <a:pPr>
              <a:buFont typeface="Wingdings" pitchFamily="2" charset="2"/>
              <a:buChar char="q"/>
            </a:pPr>
            <a:r>
              <a:rPr lang="en-US" sz="3600" dirty="0" smtClean="0"/>
              <a:t>EA is usually associated with TEF. Both are congenital defects of the esophagus (gullet).</a:t>
            </a:r>
          </a:p>
          <a:p>
            <a:endParaRPr lang="en-US" dirty="0" smtClean="0"/>
          </a:p>
          <a:p>
            <a:pPr>
              <a:buNone/>
            </a:pPr>
            <a:r>
              <a:rPr lang="en-US" dirty="0" smtClean="0"/>
              <a:t> </a:t>
            </a:r>
          </a:p>
          <a:p>
            <a:endParaRPr lang="en-US" dirty="0" smtClean="0"/>
          </a:p>
          <a:p>
            <a:endParaRPr lang="en-US" dirty="0" smtClean="0"/>
          </a:p>
          <a:p>
            <a:endParaRPr lang="en-US" dirty="0"/>
          </a:p>
        </p:txBody>
      </p:sp>
    </p:spTree>
  </p:cSld>
  <p:clrMapOvr>
    <a:masterClrMapping/>
  </p:clrMapOvr>
  <p:transition>
    <p:comb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Types of esophageal atresia</a:t>
            </a:r>
            <a:endParaRPr lang="en-US" sz="4800" dirty="0"/>
          </a:p>
        </p:txBody>
      </p:sp>
      <p:sp>
        <p:nvSpPr>
          <p:cNvPr id="3" name="Content Placeholder 2"/>
          <p:cNvSpPr>
            <a:spLocks noGrp="1"/>
          </p:cNvSpPr>
          <p:nvPr>
            <p:ph idx="1"/>
          </p:nvPr>
        </p:nvSpPr>
        <p:spPr/>
        <p:txBody>
          <a:bodyPr>
            <a:normAutofit/>
          </a:bodyPr>
          <a:lstStyle/>
          <a:p>
            <a:pPr>
              <a:buNone/>
            </a:pPr>
            <a:r>
              <a:rPr lang="en-US" sz="4000" dirty="0"/>
              <a:t> </a:t>
            </a:r>
            <a:r>
              <a:rPr lang="en-US" sz="4000" dirty="0" smtClean="0"/>
              <a:t> 1. EA with distal tracheoesophageal fistula (upper segments of the esophagus ends in a blind pouch; lower segment is connected to the trachea by a fistula). It accounts for 87% of the cases.</a:t>
            </a:r>
          </a:p>
          <a:p>
            <a:pPr>
              <a:buNone/>
            </a:pPr>
            <a:r>
              <a:rPr lang="en-US" sz="3600" dirty="0" smtClean="0"/>
              <a:t>  </a:t>
            </a:r>
            <a:endParaRPr lang="en-US" dirty="0" smtClean="0"/>
          </a:p>
          <a:p>
            <a:pPr>
              <a:buNone/>
            </a:pPr>
            <a:endParaRPr lang="en-US" dirty="0"/>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None/>
            </a:pPr>
            <a:r>
              <a:rPr lang="en-US" sz="3600" dirty="0" smtClean="0"/>
              <a:t>  2. Isolated or pure EA (blind pouch of upper and lower segments of the esophagus without a connection to the trachea). It accounts for 8% of the cases.</a:t>
            </a:r>
          </a:p>
          <a:p>
            <a:pPr>
              <a:buNone/>
            </a:pPr>
            <a:r>
              <a:rPr lang="en-US" sz="3600" dirty="0" smtClean="0"/>
              <a:t>  3. TEF without esophageal atresia ( intact esophagus with fistula between the esophagus and trachea). It accounts for 4% of the cases.</a:t>
            </a:r>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sz="3600" dirty="0" smtClean="0"/>
              <a:t>  4. EA with proximal TEF (blind pouch at each end of the esophagus with a fistula from the trachea to upper segment of the esophagus). It accounts for &lt;1% of the cases.</a:t>
            </a:r>
          </a:p>
          <a:p>
            <a:pPr>
              <a:buNone/>
            </a:pPr>
            <a:r>
              <a:rPr lang="en-US" sz="3600" dirty="0" smtClean="0"/>
              <a:t>  5. EA with proximal and distal TEF (both upper and lower segments of esophagus connect to the trachea).</a:t>
            </a:r>
          </a:p>
          <a:p>
            <a:pPr>
              <a:buNone/>
            </a:pPr>
            <a:endParaRPr lang="en-US" dirty="0"/>
          </a:p>
        </p:txBody>
      </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DEFINITION</a:t>
            </a:r>
            <a:endParaRPr lang="en-US" sz="4800" dirty="0"/>
          </a:p>
        </p:txBody>
      </p:sp>
      <p:sp>
        <p:nvSpPr>
          <p:cNvPr id="3" name="Content Placeholder 2"/>
          <p:cNvSpPr>
            <a:spLocks noGrp="1"/>
          </p:cNvSpPr>
          <p:nvPr>
            <p:ph idx="1"/>
          </p:nvPr>
        </p:nvSpPr>
        <p:spPr/>
        <p:txBody>
          <a:bodyPr>
            <a:noAutofit/>
          </a:bodyPr>
          <a:lstStyle/>
          <a:p>
            <a:pPr>
              <a:buFont typeface="Wingdings" pitchFamily="2" charset="2"/>
              <a:buChar char="q"/>
            </a:pPr>
            <a:r>
              <a:rPr lang="en-US" sz="4800" dirty="0" smtClean="0"/>
              <a:t> Pediatric is the branch of medicine dealing with the care and development of children and with the treatment of diseases that affect them.</a:t>
            </a:r>
            <a:endParaRPr lang="en-US" sz="4800" dirty="0"/>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Pathophysiology </a:t>
            </a:r>
            <a:endParaRPr lang="en-US" sz="4800" dirty="0"/>
          </a:p>
        </p:txBody>
      </p:sp>
      <p:sp>
        <p:nvSpPr>
          <p:cNvPr id="3" name="Content Placeholder 2"/>
          <p:cNvSpPr>
            <a:spLocks noGrp="1"/>
          </p:cNvSpPr>
          <p:nvPr>
            <p:ph idx="1"/>
          </p:nvPr>
        </p:nvSpPr>
        <p:spPr/>
        <p:txBody>
          <a:bodyPr>
            <a:normAutofit lnSpcReduction="10000"/>
          </a:bodyPr>
          <a:lstStyle/>
          <a:p>
            <a:pPr>
              <a:buFont typeface="Wingdings" pitchFamily="2" charset="2"/>
              <a:buChar char="q"/>
            </a:pPr>
            <a:r>
              <a:rPr lang="en-US" sz="4400" dirty="0" smtClean="0"/>
              <a:t> The esophagus and trachea derive from the embryonic digestive tube from which the pharynx , esophagus, stomach and duodenum form during the 4</a:t>
            </a:r>
            <a:r>
              <a:rPr lang="en-US" sz="4400" baseline="30000" dirty="0" smtClean="0"/>
              <a:t>th</a:t>
            </a:r>
            <a:r>
              <a:rPr lang="en-US" sz="4400" dirty="0" smtClean="0"/>
              <a:t> and 5</a:t>
            </a:r>
            <a:r>
              <a:rPr lang="en-US" sz="4400" baseline="30000" dirty="0" smtClean="0"/>
              <a:t>th</a:t>
            </a:r>
            <a:r>
              <a:rPr lang="en-US" sz="4400" dirty="0" smtClean="0"/>
              <a:t> weeks of embryonic development.</a:t>
            </a:r>
          </a:p>
          <a:p>
            <a:pPr>
              <a:buNone/>
            </a:pPr>
            <a:endParaRPr lang="en-US" dirty="0"/>
          </a:p>
        </p:txBody>
      </p:sp>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q"/>
            </a:pPr>
            <a:r>
              <a:rPr lang="en-US" sz="4000" dirty="0" smtClean="0"/>
              <a:t> This foregut lengthens and separates the esophagus from the trachea during the 6</a:t>
            </a:r>
            <a:r>
              <a:rPr lang="en-US" sz="4000" baseline="30000" dirty="0" smtClean="0"/>
              <a:t>th</a:t>
            </a:r>
            <a:r>
              <a:rPr lang="en-US" sz="4000" dirty="0" smtClean="0"/>
              <a:t> and 8</a:t>
            </a:r>
            <a:r>
              <a:rPr lang="en-US" sz="4000" baseline="30000" dirty="0" smtClean="0"/>
              <a:t>th</a:t>
            </a:r>
            <a:r>
              <a:rPr lang="en-US" sz="4000" dirty="0" smtClean="0"/>
              <a:t> week </a:t>
            </a:r>
          </a:p>
          <a:p>
            <a:pPr>
              <a:buFont typeface="Wingdings" pitchFamily="2" charset="2"/>
              <a:buChar char="q"/>
            </a:pPr>
            <a:r>
              <a:rPr lang="en-US" sz="4000" dirty="0" smtClean="0"/>
              <a:t> EA and TEF are caused by defective separation. The atresia is attributed to failure of the recanalization of the esophagus.</a:t>
            </a:r>
            <a:endParaRPr lang="en-US" sz="4000" dirty="0"/>
          </a:p>
        </p:txBody>
      </p:sp>
    </p:spTree>
  </p:cSld>
  <p:clrMapOvr>
    <a:masterClrMapping/>
  </p:clrMapOvr>
  <p:transition>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Signs and symptoms</a:t>
            </a:r>
            <a:endParaRPr lang="en-US" sz="4800" dirty="0"/>
          </a:p>
        </p:txBody>
      </p:sp>
      <p:sp>
        <p:nvSpPr>
          <p:cNvPr id="3" name="Content Placeholder 2"/>
          <p:cNvSpPr>
            <a:spLocks noGrp="1"/>
          </p:cNvSpPr>
          <p:nvPr>
            <p:ph idx="1"/>
          </p:nvPr>
        </p:nvSpPr>
        <p:spPr/>
        <p:txBody>
          <a:bodyPr>
            <a:normAutofit lnSpcReduction="10000"/>
          </a:bodyPr>
          <a:lstStyle/>
          <a:p>
            <a:r>
              <a:rPr lang="en-US" sz="4000" dirty="0" smtClean="0"/>
              <a:t>Copious, fine, frothy bubbles of mucus in the mouth and sometimes the nose.</a:t>
            </a:r>
          </a:p>
          <a:p>
            <a:r>
              <a:rPr lang="en-US" sz="4000" dirty="0" smtClean="0"/>
              <a:t>Rattling respirations</a:t>
            </a:r>
          </a:p>
          <a:p>
            <a:r>
              <a:rPr lang="en-US" sz="4000" dirty="0" smtClean="0"/>
              <a:t>In TEF, abdominal distension develops and air builds up in in the stomach.</a:t>
            </a:r>
          </a:p>
          <a:p>
            <a:pPr>
              <a:buNone/>
            </a:pPr>
            <a:endParaRPr lang="en-US" dirty="0"/>
          </a:p>
        </p:txBody>
      </p:sp>
    </p:spTree>
  </p:cSld>
  <p:clrMapOvr>
    <a:masterClrMapping/>
  </p:clrMapOvr>
  <p:transition>
    <p:pull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r>
              <a:rPr lang="en-US" sz="3600" dirty="0" smtClean="0"/>
              <a:t>Episodes of coughing, chocking, cyanosis exaggerated during feeding.</a:t>
            </a:r>
          </a:p>
          <a:p>
            <a:r>
              <a:rPr lang="en-US" sz="3600" dirty="0" smtClean="0"/>
              <a:t>The infant with an isolated TEF in the absence of EA may come to medical attention later in life with chronic respiratory problems including refractory bronchospasm and recurrent pneumonias.</a:t>
            </a:r>
            <a:endParaRPr lang="en-US" sz="3600" dirty="0"/>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Diagnosis</a:t>
            </a:r>
            <a:r>
              <a:rPr lang="en-US" dirty="0" smtClean="0"/>
              <a:t> </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sz="4400" dirty="0" smtClean="0"/>
              <a:t> In the setting of early- onset, inability to pass NGT or orogastric tube in the newborn is suggestive of EA. In infants with atresia, the tube typically stops at 10- 12cm. The normal distance is 17cm.</a:t>
            </a:r>
            <a:endParaRPr lang="en-US" sz="4400" dirty="0"/>
          </a:p>
        </p:txBody>
      </p:sp>
    </p:spTree>
  </p:cSld>
  <p:clrMapOvr>
    <a:masterClrMapping/>
  </p:clrMapOvr>
  <p:transition>
    <p:newsfla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257800"/>
          </a:xfrm>
        </p:spPr>
        <p:txBody>
          <a:bodyPr>
            <a:noAutofit/>
          </a:bodyPr>
          <a:lstStyle/>
          <a:p>
            <a:pPr>
              <a:buFont typeface="Courier New" pitchFamily="49" charset="0"/>
              <a:buChar char="o"/>
            </a:pPr>
            <a:r>
              <a:rPr lang="en-US" sz="3600" dirty="0" smtClean="0"/>
              <a:t>Maternal history of polyhydramnious should suggest the possibility of a high gastrointestinal obstruction, which prevents the fetus from swallowing and absorbing the fluid.</a:t>
            </a:r>
          </a:p>
          <a:p>
            <a:pPr>
              <a:buFont typeface="Courier New" pitchFamily="49" charset="0"/>
              <a:buChar char="o"/>
            </a:pPr>
            <a:r>
              <a:rPr lang="en-US" sz="3600" dirty="0" smtClean="0"/>
              <a:t>The inability to identify the fetal stomach bubble on a prenatal sonogram in a mother with a polyhydramnious makes the diagnosis of EA more likely.</a:t>
            </a:r>
            <a:endParaRPr lang="en-US" sz="3600" dirty="0"/>
          </a:p>
        </p:txBody>
      </p:sp>
    </p:spTree>
  </p:cSld>
  <p:clrMapOvr>
    <a:masterClrMapping/>
  </p:clrMapOvr>
  <p:transition>
    <p:checke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Courier New" pitchFamily="49" charset="0"/>
              <a:buChar char="o"/>
            </a:pPr>
            <a:r>
              <a:rPr lang="en-US" sz="4000" dirty="0" smtClean="0"/>
              <a:t>Plain radiography may reveal a coiled feeding tube in the upper esophageal segment.</a:t>
            </a:r>
          </a:p>
          <a:p>
            <a:pPr>
              <a:buFont typeface="Courier New" pitchFamily="49" charset="0"/>
              <a:buChar char="o"/>
            </a:pPr>
            <a:r>
              <a:rPr lang="en-US" sz="4000" dirty="0" smtClean="0"/>
              <a:t>Esophagogram in isolated TEF ( contrast medium injected under pressure may demonstrate the defect).</a:t>
            </a:r>
          </a:p>
          <a:p>
            <a:pPr>
              <a:buNone/>
            </a:pPr>
            <a:endParaRPr lang="en-US" dirty="0"/>
          </a:p>
        </p:txBody>
      </p:sp>
    </p:spTree>
  </p:cSld>
  <p:clrMapOvr>
    <a:masterClrMapping/>
  </p:clrMapOvr>
  <p:transition>
    <p:cover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Font typeface="Courier New" pitchFamily="49" charset="0"/>
              <a:buChar char="o"/>
            </a:pPr>
            <a:r>
              <a:rPr lang="en-US" sz="3600" dirty="0" smtClean="0"/>
              <a:t>Endoscopy when methyl blue dye is injected into the endotracheal tube is observed in the esophagus during forced inspiration. </a:t>
            </a:r>
          </a:p>
          <a:p>
            <a:pPr>
              <a:buFont typeface="Courier New" pitchFamily="49" charset="0"/>
              <a:buChar char="o"/>
            </a:pPr>
            <a:r>
              <a:rPr lang="en-US" sz="3600" dirty="0" smtClean="0"/>
              <a:t>Bronchoscpy may detect an orifice.</a:t>
            </a:r>
          </a:p>
          <a:p>
            <a:pPr>
              <a:buNone/>
            </a:pPr>
            <a:r>
              <a:rPr lang="en-US" sz="3600" dirty="0" smtClean="0"/>
              <a:t>NB: the absence of air in the stomach indicates EA without TEF.</a:t>
            </a:r>
            <a:endParaRPr lang="en-US" sz="3600" dirty="0"/>
          </a:p>
        </p:txBody>
      </p:sp>
    </p:spTree>
  </p:cSld>
  <p:clrMapOvr>
    <a:masterClrMapping/>
  </p:clrMapOvr>
  <p:transition>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Medical management</a:t>
            </a:r>
            <a:endParaRPr lang="en-US" sz="4800"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sz="4000" dirty="0" smtClean="0">
                <a:solidFill>
                  <a:srgbClr val="C00000"/>
                </a:solidFill>
              </a:rPr>
              <a:t>Treatment is aimed at preventing aspiration pneumonia until surgical repair of the defect is completed.</a:t>
            </a:r>
          </a:p>
          <a:p>
            <a:pPr>
              <a:buFont typeface="Wingdings" pitchFamily="2" charset="2"/>
              <a:buChar char="Ø"/>
            </a:pPr>
            <a:r>
              <a:rPr lang="en-US" sz="4000" dirty="0" smtClean="0">
                <a:solidFill>
                  <a:srgbClr val="C00000"/>
                </a:solidFill>
              </a:rPr>
              <a:t>The first is closing of the fistula and inserting a gastrostomy tube for feeding</a:t>
            </a:r>
            <a:r>
              <a:rPr lang="en-US" sz="4000" dirty="0" smtClean="0"/>
              <a:t>.</a:t>
            </a:r>
          </a:p>
          <a:p>
            <a:pPr>
              <a:buNone/>
            </a:pPr>
            <a:r>
              <a:rPr lang="en-US" dirty="0" smtClean="0"/>
              <a:t> </a:t>
            </a:r>
            <a:endParaRPr lang="en-US" dirty="0"/>
          </a:p>
        </p:txBody>
      </p:sp>
    </p:spTree>
  </p:cSld>
  <p:clrMapOvr>
    <a:masterClrMapping/>
  </p:clrMapOvr>
  <p:transition>
    <p:wedg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Ø"/>
            </a:pPr>
            <a:r>
              <a:rPr lang="en-US" sz="4400" dirty="0" smtClean="0"/>
              <a:t> </a:t>
            </a:r>
            <a:r>
              <a:rPr lang="en-US" sz="4400" dirty="0" smtClean="0">
                <a:solidFill>
                  <a:srgbClr val="7030A0"/>
                </a:solidFill>
              </a:rPr>
              <a:t>The second involves anastomosis (surgical connection of two tubular structures) of the two ends of the esophagus . 8 to 10 days after this procedure, oral feeding are begun and usually tolerated.</a:t>
            </a:r>
          </a:p>
          <a:p>
            <a:pPr>
              <a:buNone/>
            </a:pPr>
            <a:endParaRPr lang="en-US" dirty="0"/>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2590799"/>
          </a:xfrm>
        </p:spPr>
        <p:txBody>
          <a:bodyPr>
            <a:noAutofit/>
          </a:bodyPr>
          <a:lstStyle/>
          <a:p>
            <a:r>
              <a:rPr lang="en-US" sz="8800" dirty="0" smtClean="0"/>
              <a:t>CONGENITAL ABNORMALITIES</a:t>
            </a:r>
            <a:endParaRPr lang="en-US" sz="8800" dirty="0"/>
          </a:p>
        </p:txBody>
      </p:sp>
      <p:sp>
        <p:nvSpPr>
          <p:cNvPr id="3" name="Subtitle 2"/>
          <p:cNvSpPr>
            <a:spLocks noGrp="1"/>
          </p:cNvSpPr>
          <p:nvPr>
            <p:ph type="subTitle" idx="1"/>
          </p:nvPr>
        </p:nvSpPr>
        <p:spPr>
          <a:xfrm>
            <a:off x="1143000" y="3886200"/>
            <a:ext cx="6858000" cy="1752600"/>
          </a:xfrm>
        </p:spPr>
        <p:txBody>
          <a:bodyPr>
            <a:normAutofit/>
          </a:bodyPr>
          <a:lstStyle/>
          <a:p>
            <a:endParaRPr lang="en-US" dirty="0" smtClean="0"/>
          </a:p>
          <a:p>
            <a:r>
              <a:rPr lang="en-US" sz="6000" dirty="0" smtClean="0">
                <a:solidFill>
                  <a:schemeClr val="tx1"/>
                </a:solidFill>
              </a:rPr>
              <a:t>ALIMENTARY SYSTEM</a:t>
            </a:r>
            <a:endParaRPr lang="en-US" sz="6000" dirty="0">
              <a:solidFill>
                <a:schemeClr val="tx1"/>
              </a:solidFill>
            </a:endParaRPr>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Nursing management</a:t>
            </a:r>
            <a:endParaRPr lang="en-US" sz="4800" dirty="0"/>
          </a:p>
        </p:txBody>
      </p:sp>
      <p:sp>
        <p:nvSpPr>
          <p:cNvPr id="3" name="Content Placeholder 2"/>
          <p:cNvSpPr>
            <a:spLocks noGrp="1"/>
          </p:cNvSpPr>
          <p:nvPr>
            <p:ph idx="1"/>
          </p:nvPr>
        </p:nvSpPr>
        <p:spPr/>
        <p:txBody>
          <a:bodyPr/>
          <a:lstStyle/>
          <a:p>
            <a:pPr>
              <a:buFont typeface="Wingdings" pitchFamily="2" charset="2"/>
              <a:buChar char="q"/>
            </a:pPr>
            <a:r>
              <a:rPr lang="en-US" sz="3600" dirty="0" smtClean="0"/>
              <a:t> </a:t>
            </a:r>
            <a:r>
              <a:rPr lang="en-US" sz="3600" dirty="0" smtClean="0">
                <a:solidFill>
                  <a:schemeClr val="tx2"/>
                </a:solidFill>
              </a:rPr>
              <a:t>The goals preoperatively are prevention of aspiration of secretions from the upper esophageal pouch and prevention of regurgitation of stomach contents through the fistula into the trachea. </a:t>
            </a:r>
          </a:p>
          <a:p>
            <a:pPr>
              <a:buFont typeface="Wingdings" pitchFamily="2" charset="2"/>
              <a:buChar char="ü"/>
            </a:pPr>
            <a:r>
              <a:rPr lang="en-US" sz="3600" dirty="0" smtClean="0">
                <a:solidFill>
                  <a:schemeClr val="tx2"/>
                </a:solidFill>
              </a:rPr>
              <a:t> The nurse maintains the hydration status by allowing NPO and administering IVF</a:t>
            </a:r>
            <a:r>
              <a:rPr lang="en-US" dirty="0" smtClean="0">
                <a:solidFill>
                  <a:schemeClr val="tx2"/>
                </a:solidFill>
              </a:rPr>
              <a:t>.</a:t>
            </a:r>
            <a:endParaRPr lang="en-US" dirty="0">
              <a:solidFill>
                <a:schemeClr val="tx2"/>
              </a:solidFill>
            </a:endParaRPr>
          </a:p>
        </p:txBody>
      </p:sp>
    </p:spTree>
  </p:cSld>
  <p:clrMapOvr>
    <a:masterClrMapping/>
  </p:clrMapOvr>
  <p:transition>
    <p:cut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ü"/>
            </a:pPr>
            <a:r>
              <a:rPr lang="en-US" dirty="0" smtClean="0">
                <a:solidFill>
                  <a:srgbClr val="00B0F0"/>
                </a:solidFill>
              </a:rPr>
              <a:t>The infant is positioned with the head elevated to decrease pressure against the thoracic cavity and minimize reflux of gastric secretions into the trachea and bronchi.</a:t>
            </a:r>
          </a:p>
          <a:p>
            <a:pPr>
              <a:buFont typeface="Wingdings" pitchFamily="2" charset="2"/>
              <a:buChar char="ü"/>
            </a:pPr>
            <a:r>
              <a:rPr lang="en-US" dirty="0" smtClean="0">
                <a:solidFill>
                  <a:srgbClr val="00B0F0"/>
                </a:solidFill>
              </a:rPr>
              <a:t>In the postoperative period the nurse ‘s goals are to maintain a patent airway and prevent trauma to the anastomosis. Suctioning must be performed gently to avoid trauma to the tissues to maintain the airway.</a:t>
            </a:r>
            <a:endParaRPr lang="en-US" dirty="0">
              <a:solidFill>
                <a:srgbClr val="00B0F0"/>
              </a:solidFill>
            </a:endParaRPr>
          </a:p>
        </p:txBody>
      </p:sp>
    </p:spTree>
  </p:cSld>
  <p:clrMapOvr>
    <a:masterClrMapping/>
  </p:clrMapOvr>
  <p:transition>
    <p:wipe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257800"/>
          </a:xfrm>
        </p:spPr>
        <p:txBody>
          <a:bodyPr>
            <a:noAutofit/>
          </a:bodyPr>
          <a:lstStyle/>
          <a:p>
            <a:pPr>
              <a:buFont typeface="Wingdings" pitchFamily="2" charset="2"/>
              <a:buChar char="ü"/>
            </a:pPr>
            <a:r>
              <a:rPr lang="en-US" sz="3600" dirty="0" smtClean="0"/>
              <a:t>In the immediate postoperative period the gastrostomy tube is elevated to allow gastric secretions to flow into the small intestine and air to escape.</a:t>
            </a:r>
          </a:p>
          <a:p>
            <a:pPr>
              <a:buFont typeface="Wingdings" pitchFamily="2" charset="2"/>
              <a:buChar char="ü"/>
            </a:pPr>
            <a:r>
              <a:rPr lang="en-US" sz="3600" dirty="0" smtClean="0"/>
              <a:t>The nurse observes the infant for early signs of airway obstruction e.g. anxious expression on the infant’s face, tachypnea and presence of abnormal breath  sounds.</a:t>
            </a:r>
          </a:p>
        </p:txBody>
      </p:sp>
    </p:spTree>
  </p:cSld>
  <p:clrMapOvr>
    <a:masterClrMapping/>
  </p:clrMapOvr>
  <p:transition>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ü"/>
            </a:pPr>
            <a:r>
              <a:rPr lang="en-US" sz="3600" dirty="0" smtClean="0">
                <a:solidFill>
                  <a:srgbClr val="00B050"/>
                </a:solidFill>
              </a:rPr>
              <a:t>A pacifier is offered to meet the infant’s sucking needs and to prepare for oral feeding. The infant remains NPO until bowel sounds return. Nutrients are obtained through IVF. When infant is begun on gastrostomy feeding, glucose water is given and if tolerated followed by formula or breast milk.</a:t>
            </a:r>
            <a:endParaRPr lang="en-US" sz="3600" dirty="0">
              <a:solidFill>
                <a:srgbClr val="00B050"/>
              </a:solidFill>
            </a:endParaRP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257800"/>
          </a:xfrm>
        </p:spPr>
        <p:txBody>
          <a:bodyPr>
            <a:noAutofit/>
          </a:bodyPr>
          <a:lstStyle/>
          <a:p>
            <a:pPr>
              <a:buFont typeface="Wingdings" pitchFamily="2" charset="2"/>
              <a:buChar char="ü"/>
            </a:pPr>
            <a:r>
              <a:rPr lang="en-US" sz="3600" dirty="0" smtClean="0">
                <a:solidFill>
                  <a:srgbClr val="C00000"/>
                </a:solidFill>
              </a:rPr>
              <a:t>Family teaching on signs of esophageal stricture (dysphagia, inability or difficulty swallowing, increased drooling, frequent coughing and chocking i.e. for single stage repair).</a:t>
            </a:r>
          </a:p>
          <a:p>
            <a:pPr>
              <a:buFont typeface="Wingdings" pitchFamily="2" charset="2"/>
              <a:buChar char="§"/>
            </a:pPr>
            <a:r>
              <a:rPr lang="en-US" sz="3600" dirty="0" smtClean="0">
                <a:solidFill>
                  <a:srgbClr val="C00000"/>
                </a:solidFill>
              </a:rPr>
              <a:t>The family of infants who require multiple stage surgery need to learn how to perform procedures for gastrostomy feeding and care and oral feeding.</a:t>
            </a:r>
            <a:endParaRPr lang="en-US" sz="3600" dirty="0">
              <a:solidFill>
                <a:srgbClr val="C00000"/>
              </a:solidFill>
            </a:endParaRPr>
          </a:p>
        </p:txBody>
      </p:sp>
    </p:spTree>
  </p:cSld>
  <p:clrMapOvr>
    <a:masterClrMapping/>
  </p:clrMapOvr>
  <p:transition>
    <p:wedg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Complications of surgery</a:t>
            </a:r>
            <a:endParaRPr lang="en-US" sz="4800" dirty="0"/>
          </a:p>
        </p:txBody>
      </p:sp>
      <p:sp>
        <p:nvSpPr>
          <p:cNvPr id="3" name="Content Placeholder 2"/>
          <p:cNvSpPr>
            <a:spLocks noGrp="1"/>
          </p:cNvSpPr>
          <p:nvPr>
            <p:ph idx="1"/>
          </p:nvPr>
        </p:nvSpPr>
        <p:spPr/>
        <p:txBody>
          <a:bodyPr>
            <a:normAutofit/>
          </a:bodyPr>
          <a:lstStyle/>
          <a:p>
            <a:pPr marL="742950" indent="-742950">
              <a:buFont typeface="+mj-lt"/>
              <a:buAutoNum type="alphaLcPeriod"/>
            </a:pPr>
            <a:r>
              <a:rPr lang="en-US" sz="4400" dirty="0" smtClean="0">
                <a:solidFill>
                  <a:srgbClr val="FF0000"/>
                </a:solidFill>
              </a:rPr>
              <a:t>Anastomic leak</a:t>
            </a:r>
          </a:p>
          <a:p>
            <a:pPr marL="742950" indent="-742950">
              <a:buFont typeface="+mj-lt"/>
              <a:buAutoNum type="alphaLcPeriod"/>
            </a:pPr>
            <a:r>
              <a:rPr lang="en-US" sz="4400" dirty="0" smtClean="0">
                <a:solidFill>
                  <a:srgbClr val="FF0000"/>
                </a:solidFill>
              </a:rPr>
              <a:t>Refistulization</a:t>
            </a:r>
          </a:p>
          <a:p>
            <a:pPr marL="742950" indent="-742950">
              <a:buFont typeface="+mj-lt"/>
              <a:buAutoNum type="alphaLcPeriod"/>
            </a:pPr>
            <a:r>
              <a:rPr lang="en-US" sz="4400" dirty="0" smtClean="0">
                <a:solidFill>
                  <a:srgbClr val="FF0000"/>
                </a:solidFill>
              </a:rPr>
              <a:t>Anastomic stricture</a:t>
            </a:r>
          </a:p>
          <a:p>
            <a:pPr marL="742950" indent="-742950">
              <a:buFont typeface="+mj-lt"/>
              <a:buAutoNum type="alphaLcPeriod"/>
            </a:pPr>
            <a:r>
              <a:rPr lang="en-US" sz="4400" dirty="0" smtClean="0">
                <a:solidFill>
                  <a:srgbClr val="FF0000"/>
                </a:solidFill>
              </a:rPr>
              <a:t>Gastroesophageal reflux disease (GERD)</a:t>
            </a:r>
            <a:endParaRPr lang="en-US" sz="4400" dirty="0">
              <a:solidFill>
                <a:srgbClr val="FF0000"/>
              </a:solidFill>
            </a:endParaRPr>
          </a:p>
        </p:txBody>
      </p:sp>
    </p:spTree>
  </p:cSld>
  <p:clrMapOvr>
    <a:masterClrMapping/>
  </p:clrMapOvr>
  <p:transition>
    <p:strips dir="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3. PYLORIC STENOSIS</a:t>
            </a:r>
            <a:endParaRPr lang="en-US" sz="4800"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sz="4000" dirty="0" smtClean="0">
                <a:solidFill>
                  <a:srgbClr val="00B050"/>
                </a:solidFill>
              </a:rPr>
              <a:t>The pylorus is the valve between the stomach and the beginning portion of the intestine, the duodenum.</a:t>
            </a:r>
          </a:p>
          <a:p>
            <a:pPr>
              <a:buFont typeface="Wingdings" pitchFamily="2" charset="2"/>
              <a:buChar char="q"/>
            </a:pPr>
            <a:r>
              <a:rPr lang="en-US" sz="4000" dirty="0" smtClean="0">
                <a:solidFill>
                  <a:srgbClr val="00B050"/>
                </a:solidFill>
              </a:rPr>
              <a:t>Hypertrophy or hyperplasia of the muscle surrounding the valve makes it difficult for the stomach to empty.</a:t>
            </a:r>
          </a:p>
        </p:txBody>
      </p:sp>
    </p:spTree>
  </p:cSld>
  <p:clrMapOvr>
    <a:masterClrMapping/>
  </p:clrMapOvr>
  <p:transition>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Incidence</a:t>
            </a:r>
            <a:r>
              <a:rPr lang="en-US" dirty="0" smtClean="0"/>
              <a:t> </a:t>
            </a:r>
            <a:endParaRPr lang="en-US" dirty="0"/>
          </a:p>
        </p:txBody>
      </p:sp>
      <p:sp>
        <p:nvSpPr>
          <p:cNvPr id="3" name="Content Placeholder 2"/>
          <p:cNvSpPr>
            <a:spLocks noGrp="1"/>
          </p:cNvSpPr>
          <p:nvPr>
            <p:ph idx="1"/>
          </p:nvPr>
        </p:nvSpPr>
        <p:spPr/>
        <p:txBody>
          <a:bodyPr/>
          <a:lstStyle/>
          <a:p>
            <a:pPr>
              <a:buFont typeface="Wingdings" pitchFamily="2" charset="2"/>
              <a:buChar char="v"/>
            </a:pPr>
            <a:r>
              <a:rPr lang="en-US" sz="4400" dirty="0" smtClean="0"/>
              <a:t> </a:t>
            </a:r>
            <a:r>
              <a:rPr lang="en-US" sz="4400" dirty="0" smtClean="0">
                <a:solidFill>
                  <a:schemeClr val="tx2"/>
                </a:solidFill>
              </a:rPr>
              <a:t>Pyloric stenosis tend to occur most frequently in males (20%) than in females (10%).</a:t>
            </a:r>
          </a:p>
          <a:p>
            <a:pPr>
              <a:buFont typeface="Wingdings" pitchFamily="2" charset="2"/>
              <a:buChar char="v"/>
            </a:pPr>
            <a:r>
              <a:rPr lang="en-US" sz="4400" dirty="0" smtClean="0">
                <a:solidFill>
                  <a:schemeClr val="tx2"/>
                </a:solidFill>
              </a:rPr>
              <a:t> The incidence is increasing in infants with type B and O blood groups.   </a:t>
            </a:r>
          </a:p>
          <a:p>
            <a:pPr>
              <a:buNone/>
            </a:pPr>
            <a:endParaRPr lang="en-US" dirty="0"/>
          </a:p>
        </p:txBody>
      </p:sp>
    </p:spTree>
  </p:cSld>
  <p:clrMapOvr>
    <a:masterClrMapping/>
  </p:clrMapOvr>
  <p:transition>
    <p:wedg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Etiology</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pPr>
              <a:buFont typeface="Wingdings" pitchFamily="2" charset="2"/>
              <a:buChar char="q"/>
            </a:pPr>
            <a:r>
              <a:rPr lang="en-US" sz="4800" dirty="0" smtClean="0">
                <a:solidFill>
                  <a:srgbClr val="FF0000"/>
                </a:solidFill>
              </a:rPr>
              <a:t>The cause is unknown but many factors have been implicated. It is associated with:</a:t>
            </a:r>
          </a:p>
          <a:p>
            <a:pPr>
              <a:buFont typeface="Courier New" pitchFamily="49" charset="0"/>
              <a:buChar char="o"/>
            </a:pPr>
            <a:r>
              <a:rPr lang="en-US" sz="4800" dirty="0" smtClean="0">
                <a:solidFill>
                  <a:srgbClr val="FF0000"/>
                </a:solidFill>
              </a:rPr>
              <a:t>Eosinophilic gastroenteritis</a:t>
            </a:r>
          </a:p>
          <a:p>
            <a:pPr>
              <a:buFont typeface="Courier New" pitchFamily="49" charset="0"/>
              <a:buChar char="o"/>
            </a:pPr>
            <a:r>
              <a:rPr lang="en-US" sz="4800" dirty="0" smtClean="0">
                <a:solidFill>
                  <a:srgbClr val="FF0000"/>
                </a:solidFill>
              </a:rPr>
              <a:t>Apert syndrome</a:t>
            </a:r>
          </a:p>
          <a:p>
            <a:pPr>
              <a:buFont typeface="Courier New" pitchFamily="49" charset="0"/>
              <a:buChar char="o"/>
            </a:pPr>
            <a:endParaRPr lang="en-US" sz="3600" dirty="0"/>
          </a:p>
        </p:txBody>
      </p:sp>
    </p:spTree>
  </p:cSld>
  <p:clrMapOvr>
    <a:masterClrMapping/>
  </p:clrMapOvr>
  <p:transition>
    <p:wheel/>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Signs and symptoms</a:t>
            </a:r>
            <a:endParaRPr lang="en-US" sz="4800" dirty="0"/>
          </a:p>
        </p:txBody>
      </p:sp>
      <p:sp>
        <p:nvSpPr>
          <p:cNvPr id="3" name="Content Placeholder 2"/>
          <p:cNvSpPr>
            <a:spLocks noGrp="1"/>
          </p:cNvSpPr>
          <p:nvPr>
            <p:ph idx="1"/>
          </p:nvPr>
        </p:nvSpPr>
        <p:spPr/>
        <p:txBody>
          <a:bodyPr>
            <a:normAutofit/>
          </a:bodyPr>
          <a:lstStyle/>
          <a:p>
            <a:pPr>
              <a:buFont typeface="Wingdings" pitchFamily="2" charset="2"/>
              <a:buChar char="§"/>
            </a:pPr>
            <a:r>
              <a:rPr lang="en-US" sz="4000" dirty="0" smtClean="0">
                <a:solidFill>
                  <a:schemeClr val="tx2"/>
                </a:solidFill>
              </a:rPr>
              <a:t>Vomiting in a forceful manner (projectile vomiting- 3 to 4 feet).</a:t>
            </a:r>
          </a:p>
          <a:p>
            <a:pPr>
              <a:buFont typeface="Wingdings" pitchFamily="2" charset="2"/>
              <a:buChar char="§"/>
            </a:pPr>
            <a:r>
              <a:rPr lang="en-US" sz="4000" dirty="0" smtClean="0">
                <a:solidFill>
                  <a:schemeClr val="tx2"/>
                </a:solidFill>
              </a:rPr>
              <a:t>Peristaltic movements of the contracting stomach can be seen when inspecting the abdominal wall, especially after giving the child something to drink.</a:t>
            </a:r>
            <a:endParaRPr lang="en-US" sz="4000" dirty="0">
              <a:solidFill>
                <a:schemeClr val="tx2"/>
              </a:solidFill>
            </a:endParaRPr>
          </a:p>
        </p:txBody>
      </p:sp>
    </p:spTree>
  </p:cSld>
  <p:clrMapOvr>
    <a:masterClrMapping/>
  </p:clrMapOvr>
  <p:transition>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solidFill>
                  <a:srgbClr val="FF0000"/>
                </a:solidFill>
              </a:rPr>
              <a:t>1. CLEFT PALATE</a:t>
            </a:r>
          </a:p>
        </p:txBody>
      </p:sp>
      <p:sp>
        <p:nvSpPr>
          <p:cNvPr id="3" name="Content Placeholder 2"/>
          <p:cNvSpPr>
            <a:spLocks noGrp="1"/>
          </p:cNvSpPr>
          <p:nvPr>
            <p:ph idx="1"/>
          </p:nvPr>
        </p:nvSpPr>
        <p:spPr/>
        <p:txBody>
          <a:bodyPr>
            <a:normAutofit/>
          </a:bodyPr>
          <a:lstStyle/>
          <a:p>
            <a:pPr>
              <a:buFont typeface="Wingdings" pitchFamily="2" charset="2"/>
              <a:buChar char="v"/>
            </a:pPr>
            <a:r>
              <a:rPr lang="en-US" sz="4400" dirty="0" smtClean="0"/>
              <a:t>A cleft is a fissure or elongated opening.</a:t>
            </a:r>
          </a:p>
          <a:p>
            <a:pPr>
              <a:buFont typeface="Wingdings" pitchFamily="2" charset="2"/>
              <a:buChar char="q"/>
            </a:pPr>
            <a:r>
              <a:rPr lang="en-US" sz="4400" dirty="0" smtClean="0"/>
              <a:t> A cleft palate is a congenital deformity where there’s a lack of fusion of the two bones forming the palate (roof of mouth).</a:t>
            </a:r>
            <a:endParaRPr lang="en-US" sz="4400" dirty="0"/>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
            </a:pPr>
            <a:r>
              <a:rPr lang="en-US" sz="3600" dirty="0" smtClean="0">
                <a:solidFill>
                  <a:schemeClr val="accent6">
                    <a:lumMod val="50000"/>
                  </a:schemeClr>
                </a:solidFill>
              </a:rPr>
              <a:t>A small solid mass may be palpable in the upper abdomen close to the midline  (thickened pylorus).</a:t>
            </a:r>
          </a:p>
          <a:p>
            <a:pPr>
              <a:buFont typeface="Wingdings" pitchFamily="2" charset="2"/>
              <a:buChar char="§"/>
            </a:pPr>
            <a:r>
              <a:rPr lang="en-US" sz="3600" dirty="0" smtClean="0">
                <a:solidFill>
                  <a:schemeClr val="accent6">
                    <a:lumMod val="50000"/>
                  </a:schemeClr>
                </a:solidFill>
              </a:rPr>
              <a:t>Failure to thrive</a:t>
            </a:r>
          </a:p>
          <a:p>
            <a:pPr>
              <a:buFont typeface="Wingdings" pitchFamily="2" charset="2"/>
              <a:buChar char="§"/>
            </a:pPr>
            <a:r>
              <a:rPr lang="en-US" sz="3600" dirty="0" smtClean="0">
                <a:solidFill>
                  <a:schemeClr val="accent6">
                    <a:lumMod val="50000"/>
                  </a:schemeClr>
                </a:solidFill>
              </a:rPr>
              <a:t>Constipation </a:t>
            </a:r>
          </a:p>
          <a:p>
            <a:pPr>
              <a:buFont typeface="Wingdings" pitchFamily="2" charset="2"/>
              <a:buChar char="§"/>
            </a:pPr>
            <a:r>
              <a:rPr lang="en-US" sz="3600" dirty="0" smtClean="0">
                <a:solidFill>
                  <a:schemeClr val="accent6">
                    <a:lumMod val="50000"/>
                  </a:schemeClr>
                </a:solidFill>
              </a:rPr>
              <a:t>Signs of dehydration</a:t>
            </a:r>
            <a:endParaRPr lang="en-US" sz="3600" dirty="0">
              <a:solidFill>
                <a:schemeClr val="accent6">
                  <a:lumMod val="50000"/>
                </a:schemeClr>
              </a:solidFill>
            </a:endParaRPr>
          </a:p>
        </p:txBody>
      </p:sp>
    </p:spTree>
  </p:cSld>
  <p:clrMapOvr>
    <a:masterClrMapping/>
  </p:clrMapOvr>
  <p:transition>
    <p:comb dir="ver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Diagnosis </a:t>
            </a:r>
            <a:endParaRPr lang="en-US" sz="4800" dirty="0"/>
          </a:p>
        </p:txBody>
      </p:sp>
      <p:sp>
        <p:nvSpPr>
          <p:cNvPr id="3" name="Content Placeholder 2"/>
          <p:cNvSpPr>
            <a:spLocks noGrp="1"/>
          </p:cNvSpPr>
          <p:nvPr>
            <p:ph idx="1"/>
          </p:nvPr>
        </p:nvSpPr>
        <p:spPr/>
        <p:txBody>
          <a:bodyPr/>
          <a:lstStyle/>
          <a:p>
            <a:pPr>
              <a:buFont typeface="Courier New" pitchFamily="49" charset="0"/>
              <a:buChar char="o"/>
            </a:pPr>
            <a:r>
              <a:rPr lang="en-US" sz="4000" dirty="0" smtClean="0">
                <a:solidFill>
                  <a:srgbClr val="7030A0"/>
                </a:solidFill>
              </a:rPr>
              <a:t>History taking- whenever a mother tells you that her baby is vomiting or spitting up be certain to get a full picture of what she is describing.</a:t>
            </a:r>
          </a:p>
          <a:p>
            <a:pPr>
              <a:buFont typeface="Courier New" pitchFamily="49" charset="0"/>
              <a:buChar char="o"/>
            </a:pPr>
            <a:r>
              <a:rPr lang="en-US" sz="4000" dirty="0" smtClean="0">
                <a:solidFill>
                  <a:srgbClr val="7030A0"/>
                </a:solidFill>
              </a:rPr>
              <a:t>Barium swallow x-ray – the obstruction at the pylorus will be revealed on x-ray</a:t>
            </a:r>
            <a:r>
              <a:rPr lang="en-US" dirty="0" smtClean="0">
                <a:solidFill>
                  <a:srgbClr val="7030A0"/>
                </a:solidFill>
              </a:rPr>
              <a:t>. </a:t>
            </a:r>
            <a:endParaRPr lang="en-US" dirty="0">
              <a:solidFill>
                <a:srgbClr val="7030A0"/>
              </a:solidFill>
            </a:endParaRPr>
          </a:p>
        </p:txBody>
      </p:sp>
    </p:spTree>
  </p:cSld>
  <p:clrMapOvr>
    <a:masterClrMapping/>
  </p:clrMapOvr>
  <p:transition>
    <p:blinds dir="ver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257800"/>
          </a:xfrm>
        </p:spPr>
        <p:txBody>
          <a:bodyPr>
            <a:noAutofit/>
          </a:bodyPr>
          <a:lstStyle/>
          <a:p>
            <a:pPr>
              <a:buFont typeface="Courier New" pitchFamily="49" charset="0"/>
              <a:buChar char="o"/>
            </a:pPr>
            <a:r>
              <a:rPr lang="en-US" sz="3600" dirty="0" smtClean="0">
                <a:solidFill>
                  <a:srgbClr val="FF0000"/>
                </a:solidFill>
              </a:rPr>
              <a:t>It can also be established by palpating the pylorus mass. The mass is firm, movable approximately 2cm in length, olive shaped, hard, best palpated from the left side and located above and to the right of the umbilicus in the mid epigastrium beneath the liver edge. </a:t>
            </a:r>
          </a:p>
          <a:p>
            <a:pPr>
              <a:buFont typeface="Courier New" pitchFamily="49" charset="0"/>
              <a:buChar char="o"/>
            </a:pPr>
            <a:r>
              <a:rPr lang="en-US" sz="3600" dirty="0" smtClean="0">
                <a:solidFill>
                  <a:srgbClr val="FF0000"/>
                </a:solidFill>
              </a:rPr>
              <a:t>Ultrasound examination confirms the diagnosis.</a:t>
            </a:r>
            <a:endParaRPr lang="en-US" sz="3600"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Differential diagnosis</a:t>
            </a:r>
            <a:endParaRPr lang="en-US" sz="4800" dirty="0"/>
          </a:p>
        </p:txBody>
      </p:sp>
      <p:sp>
        <p:nvSpPr>
          <p:cNvPr id="3" name="Content Placeholder 2"/>
          <p:cNvSpPr>
            <a:spLocks noGrp="1"/>
          </p:cNvSpPr>
          <p:nvPr>
            <p:ph idx="1"/>
          </p:nvPr>
        </p:nvSpPr>
        <p:spPr/>
        <p:txBody>
          <a:bodyPr>
            <a:normAutofit lnSpcReduction="10000"/>
          </a:bodyPr>
          <a:lstStyle/>
          <a:p>
            <a:pPr marL="571500" indent="-571500">
              <a:buFont typeface="+mj-lt"/>
              <a:buAutoNum type="romanLcPeriod"/>
            </a:pPr>
            <a:r>
              <a:rPr lang="en-US" dirty="0" smtClean="0"/>
              <a:t>Gastroesophageal reflux</a:t>
            </a:r>
          </a:p>
          <a:p>
            <a:pPr marL="571500" indent="-571500">
              <a:buFont typeface="+mj-lt"/>
              <a:buAutoNum type="romanLcPeriod"/>
            </a:pPr>
            <a:r>
              <a:rPr lang="en-US" dirty="0" smtClean="0"/>
              <a:t>Adrenal insufficiency can stimulate pyloric stenosis but the absence of a metabolic acidosis and elevated serum K and urinary sodium concentration of adrenal insufficiency aid in differentiation.</a:t>
            </a:r>
          </a:p>
          <a:p>
            <a:pPr marL="571500" indent="-571500">
              <a:buFont typeface="+mj-lt"/>
              <a:buAutoNum type="romanLcPeriod"/>
            </a:pPr>
            <a:r>
              <a:rPr lang="en-US" dirty="0" smtClean="0"/>
              <a:t>Gastroenteritis (vomiting with diarrhea)</a:t>
            </a:r>
          </a:p>
          <a:p>
            <a:pPr marL="571500" indent="-571500">
              <a:buFont typeface="+mj-lt"/>
              <a:buAutoNum type="romanLcPeriod"/>
            </a:pPr>
            <a:r>
              <a:rPr lang="en-US" dirty="0" smtClean="0"/>
              <a:t>Duodenal stenosis (differentiated on ultrasound)</a:t>
            </a:r>
            <a:endParaRPr lang="en-US" dirty="0"/>
          </a:p>
        </p:txBody>
      </p:sp>
    </p:spTree>
  </p:cSld>
  <p:clrMapOvr>
    <a:masterClrMapping/>
  </p:clrMapOvr>
  <p:transition>
    <p:randomBa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Medical management</a:t>
            </a:r>
            <a:endParaRPr lang="en-US" sz="4800" dirty="0"/>
          </a:p>
        </p:txBody>
      </p:sp>
      <p:sp>
        <p:nvSpPr>
          <p:cNvPr id="3" name="Content Placeholder 2"/>
          <p:cNvSpPr>
            <a:spLocks noGrp="1"/>
          </p:cNvSpPr>
          <p:nvPr>
            <p:ph idx="1"/>
          </p:nvPr>
        </p:nvSpPr>
        <p:spPr/>
        <p:txBody>
          <a:bodyPr>
            <a:noAutofit/>
          </a:bodyPr>
          <a:lstStyle/>
          <a:p>
            <a:pPr>
              <a:buFont typeface="Wingdings" pitchFamily="2" charset="2"/>
              <a:buChar char="Ø"/>
            </a:pPr>
            <a:r>
              <a:rPr lang="en-US" sz="3600" dirty="0" smtClean="0">
                <a:solidFill>
                  <a:srgbClr val="0070C0"/>
                </a:solidFill>
              </a:rPr>
              <a:t>Antispasmodic drug e.g. Phenobarbital or cholinergic blocking agent e.g. atropine sulfate is given 15- 20 minutes before each feed- this causes the pyloric valve to relax and allow the stomach to empty.</a:t>
            </a:r>
          </a:p>
          <a:p>
            <a:pPr>
              <a:buFont typeface="Wingdings" pitchFamily="2" charset="2"/>
              <a:buChar char="Ø"/>
            </a:pPr>
            <a:r>
              <a:rPr lang="en-US" sz="3600" dirty="0" smtClean="0">
                <a:solidFill>
                  <a:srgbClr val="0070C0"/>
                </a:solidFill>
              </a:rPr>
              <a:t>The surgical procedure of choice is pyloromyotomy.</a:t>
            </a:r>
            <a:endParaRPr lang="en-US" sz="3600" dirty="0">
              <a:solidFill>
                <a:srgbClr val="0070C0"/>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Nursing management</a:t>
            </a:r>
            <a:endParaRPr lang="en-US" sz="4800" dirty="0"/>
          </a:p>
        </p:txBody>
      </p:sp>
      <p:sp>
        <p:nvSpPr>
          <p:cNvPr id="3" name="Content Placeholder 2"/>
          <p:cNvSpPr>
            <a:spLocks noGrp="1"/>
          </p:cNvSpPr>
          <p:nvPr>
            <p:ph idx="1"/>
          </p:nvPr>
        </p:nvSpPr>
        <p:spPr>
          <a:xfrm>
            <a:off x="457200" y="1600200"/>
            <a:ext cx="8229600" cy="4724400"/>
          </a:xfrm>
        </p:spPr>
        <p:txBody>
          <a:bodyPr>
            <a:noAutofit/>
          </a:bodyPr>
          <a:lstStyle/>
          <a:p>
            <a:pPr>
              <a:buNone/>
            </a:pPr>
            <a:r>
              <a:rPr lang="en-US" sz="3600" i="1" u="sng" dirty="0" smtClean="0"/>
              <a:t>Preoperatively</a:t>
            </a:r>
          </a:p>
          <a:p>
            <a:pPr>
              <a:buFont typeface="Wingdings" pitchFamily="2" charset="2"/>
              <a:buChar char="ü"/>
            </a:pPr>
            <a:r>
              <a:rPr lang="en-US" sz="3600" dirty="0" smtClean="0"/>
              <a:t>Prior to surgery, the electrolyte imbalance, dehydration and starvation must be corrected by administering IVF i.e. isotonic saline or 5% dextrose in saline because this contains an excess of chloride ions. The child should be NPO.</a:t>
            </a:r>
          </a:p>
          <a:p>
            <a:pPr>
              <a:buFont typeface="Wingdings" pitchFamily="2" charset="2"/>
              <a:buChar char="ü"/>
            </a:pPr>
            <a:r>
              <a:rPr lang="en-US" sz="3600" dirty="0" smtClean="0"/>
              <a:t>Administer calcium if tetany is present.</a:t>
            </a:r>
            <a:endParaRPr lang="en-US" sz="3600" dirty="0"/>
          </a:p>
        </p:txBody>
      </p:sp>
    </p:spTree>
  </p:cSld>
  <p:clrMapOvr>
    <a:masterClrMapping/>
  </p:clrMapOvr>
  <p:transition>
    <p:dissolv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Font typeface="Wingdings" pitchFamily="2" charset="2"/>
              <a:buChar char="ü"/>
            </a:pPr>
            <a:r>
              <a:rPr lang="en-US" sz="3600" dirty="0" smtClean="0">
                <a:solidFill>
                  <a:srgbClr val="C00000"/>
                </a:solidFill>
              </a:rPr>
              <a:t>Daily weight is recorded as a baseline for establishing decrease in dehydration.</a:t>
            </a:r>
          </a:p>
          <a:p>
            <a:pPr>
              <a:buNone/>
            </a:pPr>
            <a:r>
              <a:rPr lang="en-US" sz="3600" i="1" dirty="0" smtClean="0">
                <a:solidFill>
                  <a:srgbClr val="C00000"/>
                </a:solidFill>
              </a:rPr>
              <a:t>    </a:t>
            </a:r>
            <a:r>
              <a:rPr lang="en-US" sz="3600" i="1" u="sng" dirty="0" smtClean="0">
                <a:solidFill>
                  <a:srgbClr val="C00000"/>
                </a:solidFill>
              </a:rPr>
              <a:t>Postoperatively</a:t>
            </a:r>
          </a:p>
          <a:p>
            <a:pPr>
              <a:buFont typeface="Wingdings" pitchFamily="2" charset="2"/>
              <a:buChar char="ü"/>
            </a:pPr>
            <a:r>
              <a:rPr lang="en-US" sz="3600" dirty="0" smtClean="0">
                <a:solidFill>
                  <a:srgbClr val="C00000"/>
                </a:solidFill>
              </a:rPr>
              <a:t>4- 6hours after surgery the child is given about a teaspoonful of glucose water by bottle, this amount is gradually increased  every 30 minutes. After a day the child can take his full formula diet or breastfeed</a:t>
            </a:r>
            <a:r>
              <a:rPr lang="en-US" dirty="0" smtClean="0">
                <a:solidFill>
                  <a:srgbClr val="C00000"/>
                </a:solidFill>
              </a:rPr>
              <a:t>.</a:t>
            </a:r>
            <a:endParaRPr lang="en-US" dirty="0">
              <a:solidFill>
                <a:srgbClr val="C00000"/>
              </a:solidFill>
            </a:endParaRPr>
          </a:p>
        </p:txBody>
      </p:sp>
    </p:spTree>
  </p:cSld>
  <p:clrMapOvr>
    <a:masterClrMapping/>
  </p:clrMapOvr>
  <p:transition>
    <p:comb dir="vert"/>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ü"/>
            </a:pPr>
            <a:r>
              <a:rPr lang="en-US" dirty="0" smtClean="0">
                <a:solidFill>
                  <a:schemeClr val="accent6">
                    <a:lumMod val="50000"/>
                  </a:schemeClr>
                </a:solidFill>
              </a:rPr>
              <a:t>The infant should be bubbled well after feeding so that there’s no pressure from air in the stomach. He should be laid on his side after feeding so that if vomiting does occur, there’s little chance of aspiration and also on the right side to aid in the flow of fluid through the pyloric valve by gravity.</a:t>
            </a:r>
          </a:p>
          <a:p>
            <a:pPr>
              <a:buFont typeface="Wingdings" pitchFamily="2" charset="2"/>
              <a:buChar char="ü"/>
            </a:pPr>
            <a:r>
              <a:rPr lang="en-US" dirty="0" smtClean="0">
                <a:solidFill>
                  <a:schemeClr val="accent6">
                    <a:lumMod val="50000"/>
                  </a:schemeClr>
                </a:solidFill>
              </a:rPr>
              <a:t>Daily weighing  to confirm if the child is receiving adequate intake. </a:t>
            </a:r>
          </a:p>
          <a:p>
            <a:pPr>
              <a:buNone/>
            </a:pPr>
            <a:endParaRPr lang="en-US" dirty="0"/>
          </a:p>
        </p:txBody>
      </p:sp>
    </p:spTree>
  </p:cSld>
  <p:clrMapOvr>
    <a:masterClrMapping/>
  </p:clrMapOvr>
  <p:transition>
    <p:wedg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4. HIRSCHSPRUNG’S DISEASE </a:t>
            </a:r>
            <a:endParaRPr lang="en-US" sz="4800" dirty="0"/>
          </a:p>
        </p:txBody>
      </p:sp>
      <p:sp>
        <p:nvSpPr>
          <p:cNvPr id="3" name="Content Placeholder 2"/>
          <p:cNvSpPr>
            <a:spLocks noGrp="1"/>
          </p:cNvSpPr>
          <p:nvPr>
            <p:ph idx="1"/>
          </p:nvPr>
        </p:nvSpPr>
        <p:spPr/>
        <p:txBody>
          <a:bodyPr>
            <a:noAutofit/>
          </a:bodyPr>
          <a:lstStyle/>
          <a:p>
            <a:pPr>
              <a:buFont typeface="Wingdings" pitchFamily="2" charset="2"/>
              <a:buChar char="q"/>
            </a:pPr>
            <a:r>
              <a:rPr lang="en-US" sz="4000" dirty="0" smtClean="0"/>
              <a:t> </a:t>
            </a:r>
            <a:r>
              <a:rPr lang="en-US" sz="4000" dirty="0" smtClean="0">
                <a:solidFill>
                  <a:srgbClr val="7030A0"/>
                </a:solidFill>
              </a:rPr>
              <a:t>It is also called congenital aganglionic megacolon.</a:t>
            </a:r>
          </a:p>
          <a:p>
            <a:pPr>
              <a:buNone/>
            </a:pPr>
            <a:r>
              <a:rPr lang="en-US" sz="4000" i="1" u="sng" dirty="0" smtClean="0">
                <a:solidFill>
                  <a:srgbClr val="7030A0"/>
                </a:solidFill>
              </a:rPr>
              <a:t>Definition</a:t>
            </a:r>
            <a:r>
              <a:rPr lang="en-US" sz="4000" dirty="0" smtClean="0">
                <a:solidFill>
                  <a:srgbClr val="7030A0"/>
                </a:solidFill>
              </a:rPr>
              <a:t> </a:t>
            </a:r>
          </a:p>
          <a:p>
            <a:pPr>
              <a:buFont typeface="Wingdings" pitchFamily="2" charset="2"/>
              <a:buChar char="q"/>
            </a:pPr>
            <a:r>
              <a:rPr lang="en-US" sz="4000" dirty="0" smtClean="0">
                <a:solidFill>
                  <a:srgbClr val="7030A0"/>
                </a:solidFill>
              </a:rPr>
              <a:t> It is a motility disorder of the bowel caused by the absence of parasympathetic ganglion cells in the large intestine. </a:t>
            </a:r>
          </a:p>
        </p:txBody>
      </p:sp>
    </p:spTree>
  </p:cSld>
  <p:clrMapOvr>
    <a:masterClrMapping/>
  </p:clrMapOvr>
  <p:transition>
    <p:diamon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q"/>
            </a:pPr>
            <a:r>
              <a:rPr lang="en-US" sz="4000" dirty="0" smtClean="0"/>
              <a:t> This absence prevents peristalsis and cause feces to accumulate proximal to the defect, leading to bowel obstruction.</a:t>
            </a:r>
          </a:p>
          <a:p>
            <a:pPr>
              <a:buNone/>
            </a:pPr>
            <a:r>
              <a:rPr lang="en-US" sz="4000" i="1" u="sng" dirty="0" smtClean="0"/>
              <a:t>Incidence</a:t>
            </a:r>
            <a:r>
              <a:rPr lang="en-US" sz="4000" dirty="0" smtClean="0"/>
              <a:t> </a:t>
            </a:r>
          </a:p>
          <a:p>
            <a:pPr>
              <a:buFont typeface="Wingdings" pitchFamily="2" charset="2"/>
              <a:buChar char="v"/>
            </a:pPr>
            <a:r>
              <a:rPr lang="en-US" sz="4000" dirty="0" smtClean="0"/>
              <a:t> The incidence is 0.2 in 1000 live births with males affected 3- 4 times more than females.</a:t>
            </a:r>
          </a:p>
          <a:p>
            <a:pPr>
              <a:buNone/>
            </a:pPr>
            <a:endParaRPr lang="en-US" dirty="0"/>
          </a:p>
        </p:txBody>
      </p:sp>
    </p:spTree>
  </p:cSld>
  <p:clrMapOvr>
    <a:masterClrMapping/>
  </p:clrMapOvr>
  <p:transition>
    <p:blind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q"/>
            </a:pPr>
            <a:r>
              <a:rPr lang="en-US" sz="3600" dirty="0" smtClean="0"/>
              <a:t> Most afflicted will have both cleft lip and palate;  some have only a cleft of the lip and others only of the palate.</a:t>
            </a:r>
          </a:p>
          <a:p>
            <a:pPr>
              <a:buFont typeface="Wingdings" pitchFamily="2" charset="2"/>
              <a:buChar char="q"/>
            </a:pPr>
            <a:r>
              <a:rPr lang="en-US" sz="3600" dirty="0" smtClean="0"/>
              <a:t> Any type of  cleft interferes with the development of the normal anatomical structures of the lips, nose, muscles and palate.</a:t>
            </a:r>
            <a:endParaRPr lang="en-US" sz="3600" dirty="0"/>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Pathophysiology </a:t>
            </a:r>
            <a:endParaRPr lang="en-US" sz="4800" dirty="0"/>
          </a:p>
        </p:txBody>
      </p:sp>
      <p:sp>
        <p:nvSpPr>
          <p:cNvPr id="3" name="Content Placeholder 2"/>
          <p:cNvSpPr>
            <a:spLocks noGrp="1"/>
          </p:cNvSpPr>
          <p:nvPr>
            <p:ph idx="1"/>
          </p:nvPr>
        </p:nvSpPr>
        <p:spPr/>
        <p:txBody>
          <a:bodyPr/>
          <a:lstStyle/>
          <a:p>
            <a:pPr>
              <a:buFont typeface="Wingdings" pitchFamily="2" charset="2"/>
              <a:buChar char="q"/>
            </a:pPr>
            <a:r>
              <a:rPr lang="en-US" dirty="0" smtClean="0"/>
              <a:t>The disease is caused by the absence of parasympathetic ganglion cells in the colon. The aganglionic segment is most frequently located in the rectosigmoid area. Defecation is controlled by the parasympathetic nervous system (the ganglion cells), to which the lower colon, the internal and external anal sphincters and the anus respond in a coordinated manner.</a:t>
            </a:r>
            <a:endParaRPr lang="en-US" dirty="0"/>
          </a:p>
        </p:txBody>
      </p:sp>
    </p:spTree>
  </p:cSld>
  <p:clrMapOvr>
    <a:masterClrMapping/>
  </p:clrMapOvr>
  <p:transition>
    <p:push dir="u"/>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029200"/>
          </a:xfrm>
        </p:spPr>
        <p:txBody>
          <a:bodyPr>
            <a:noAutofit/>
          </a:bodyPr>
          <a:lstStyle/>
          <a:p>
            <a:pPr>
              <a:buFont typeface="Wingdings" pitchFamily="2" charset="2"/>
              <a:buChar char="q"/>
            </a:pPr>
            <a:r>
              <a:rPr lang="en-US" sz="3600" dirty="0" smtClean="0"/>
              <a:t>The affected bowel (absence of ganglion cells) is unable to transmit coordinated peristaltic waves and to pass fecal contents along its length, resulting in accumulation of fecal material and distension proximal to the defect. The normal portion of the bowel becomes hypertrophied and dilated hence the name megacolon.</a:t>
            </a:r>
            <a:endParaRPr lang="en-US" sz="3600" dirty="0"/>
          </a:p>
        </p:txBody>
      </p:sp>
    </p:spTree>
  </p:cSld>
  <p:clrMapOvr>
    <a:masterClrMapping/>
  </p:clrMapOvr>
  <p:transition>
    <p:split dir="in"/>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Signs and symptoms</a:t>
            </a:r>
            <a:endParaRPr lang="en-US" sz="4800" dirty="0"/>
          </a:p>
        </p:txBody>
      </p:sp>
      <p:sp>
        <p:nvSpPr>
          <p:cNvPr id="3" name="Content Placeholder 2"/>
          <p:cNvSpPr>
            <a:spLocks noGrp="1"/>
          </p:cNvSpPr>
          <p:nvPr>
            <p:ph idx="1"/>
          </p:nvPr>
        </p:nvSpPr>
        <p:spPr/>
        <p:txBody>
          <a:bodyPr>
            <a:normAutofit/>
          </a:bodyPr>
          <a:lstStyle/>
          <a:p>
            <a:pPr>
              <a:buFont typeface="Courier New" pitchFamily="49" charset="0"/>
              <a:buChar char="o"/>
            </a:pPr>
            <a:r>
              <a:rPr lang="en-US" sz="3600" dirty="0" smtClean="0"/>
              <a:t>Failure to pass meconium in the newborn within 24- 48 hours after birth</a:t>
            </a:r>
          </a:p>
          <a:p>
            <a:pPr>
              <a:buFont typeface="Courier New" pitchFamily="49" charset="0"/>
              <a:buChar char="o"/>
            </a:pPr>
            <a:r>
              <a:rPr lang="en-US" sz="3600" dirty="0" smtClean="0"/>
              <a:t>Abdominal distension</a:t>
            </a:r>
          </a:p>
          <a:p>
            <a:pPr>
              <a:buFont typeface="Courier New" pitchFamily="49" charset="0"/>
              <a:buChar char="o"/>
            </a:pPr>
            <a:r>
              <a:rPr lang="en-US" sz="3600" dirty="0" smtClean="0"/>
              <a:t>Bile stained vomitus</a:t>
            </a:r>
          </a:p>
          <a:p>
            <a:pPr>
              <a:buFont typeface="Courier New" pitchFamily="49" charset="0"/>
              <a:buChar char="o"/>
            </a:pPr>
            <a:r>
              <a:rPr lang="en-US" sz="3600" dirty="0" smtClean="0"/>
              <a:t>Refusal to feed</a:t>
            </a:r>
          </a:p>
          <a:p>
            <a:pPr>
              <a:buFont typeface="Courier New" pitchFamily="49" charset="0"/>
              <a:buChar char="o"/>
            </a:pPr>
            <a:r>
              <a:rPr lang="en-US" sz="3600" dirty="0" smtClean="0"/>
              <a:t>Intestinal obstruction</a:t>
            </a:r>
          </a:p>
        </p:txBody>
      </p:sp>
    </p:spTree>
  </p:cSld>
  <p:clrMapOvr>
    <a:masterClrMapping/>
  </p:clrMapOvr>
  <p:transition>
    <p:split orient="vert" dir="in"/>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Courier New" pitchFamily="49" charset="0"/>
              <a:buChar char="o"/>
            </a:pPr>
            <a:r>
              <a:rPr lang="en-US" sz="4000" dirty="0" smtClean="0"/>
              <a:t>In older infants:- chronic constipation, inadequate weight gain, easily palpable fecal mass, ribbon like or pellet shaped foul smelling stools are also present.</a:t>
            </a:r>
          </a:p>
          <a:p>
            <a:pPr>
              <a:buFont typeface="Courier New" pitchFamily="49" charset="0"/>
              <a:buChar char="o"/>
            </a:pPr>
            <a:r>
              <a:rPr lang="en-US" sz="4000" dirty="0" smtClean="0"/>
              <a:t>Enterocolitis (inflammation of the small intestine and colon).</a:t>
            </a:r>
            <a:endParaRPr lang="en-US" sz="4000" dirty="0"/>
          </a:p>
        </p:txBody>
      </p:sp>
    </p:spTree>
  </p:cSld>
  <p:clrMapOvr>
    <a:masterClrMapping/>
  </p:clrMapOvr>
  <p:transition>
    <p:split orient="vert"/>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Diagnosis</a:t>
            </a:r>
            <a:r>
              <a:rPr lang="en-US" dirty="0" smtClean="0"/>
              <a:t> </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v"/>
            </a:pPr>
            <a:r>
              <a:rPr lang="en-US" sz="4000" dirty="0" smtClean="0"/>
              <a:t>Rectal examination reveals the absence of stool in the rectum and the internal anal sphincter is tight.</a:t>
            </a:r>
          </a:p>
          <a:p>
            <a:pPr>
              <a:buFont typeface="Wingdings" pitchFamily="2" charset="2"/>
              <a:buChar char="v"/>
            </a:pPr>
            <a:r>
              <a:rPr lang="en-US" sz="4000" dirty="0" smtClean="0"/>
              <a:t>Rectal biopsy- for a definitive diagnosis. The absence of ganglionic cells in the tissue confirms the diagnosis.</a:t>
            </a:r>
          </a:p>
        </p:txBody>
      </p:sp>
    </p:spTree>
  </p:cSld>
  <p:clrMapOvr>
    <a:masterClrMapping/>
  </p:clrMapOvr>
  <p:transition>
    <p:wipe dir="u"/>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itchFamily="2" charset="2"/>
              <a:buChar char="v"/>
            </a:pPr>
            <a:r>
              <a:rPr lang="en-US" sz="3600" dirty="0" smtClean="0"/>
              <a:t>Anorectal manometry- to measure the pressure of the internal anal sphincter. In normal individual, rectal  distension initiates a reflex decline in the internal sphincter pressure.  In patients with hirschsprung’s disease, the pressure fails to drop or there’s a paradoxical rise in pressure with rectal distensio</a:t>
            </a:r>
            <a:r>
              <a:rPr lang="en-US" dirty="0" smtClean="0"/>
              <a:t>n. </a:t>
            </a:r>
          </a:p>
          <a:p>
            <a:pPr>
              <a:buNone/>
            </a:pPr>
            <a:endParaRPr lang="en-US" dirty="0"/>
          </a:p>
        </p:txBody>
      </p:sp>
    </p:spTree>
  </p:cSld>
  <p:clrMapOvr>
    <a:masterClrMapping/>
  </p:clrMapOvr>
  <p:transition>
    <p:fade thruBlk="1"/>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q"/>
            </a:pPr>
            <a:r>
              <a:rPr lang="en-US" sz="3600" dirty="0" smtClean="0"/>
              <a:t> Radiography- is based on the presence of a transition zone between normal dilated proximal colon and a smaller caliber obstructed distal colon caused by the non relaxation of the aganglionic bowel. It should be performed without preparation to prevent transient dilatation of the aganglionic segment.</a:t>
            </a:r>
            <a:endParaRPr lang="en-US" sz="3600" dirty="0"/>
          </a:p>
        </p:txBody>
      </p:sp>
    </p:spTree>
  </p:cSld>
  <p:clrMapOvr>
    <a:masterClrMapping/>
  </p:clrMapOvr>
  <p:transition>
    <p:wedg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q"/>
            </a:pPr>
            <a:r>
              <a:rPr lang="en-US" sz="4400" dirty="0" smtClean="0"/>
              <a:t> Barium enema- to document a transition zone between the narrowed aganglionic segment of the colon and the dilated hypertrophied section.</a:t>
            </a:r>
          </a:p>
          <a:p>
            <a:pPr>
              <a:buNone/>
            </a:pPr>
            <a:endParaRPr lang="en-US" dirty="0"/>
          </a:p>
        </p:txBody>
      </p:sp>
    </p:spTree>
  </p:cSld>
  <p:clrMapOvr>
    <a:masterClrMapping/>
  </p:clrMapOvr>
  <p:transition>
    <p:circl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management</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sz="3600" dirty="0" smtClean="0"/>
              <a:t>The surgical procedure is usually performed as a two- stage procedure.</a:t>
            </a:r>
          </a:p>
          <a:p>
            <a:pPr>
              <a:buFont typeface="Wingdings" pitchFamily="2" charset="2"/>
              <a:buChar char="Ø"/>
            </a:pPr>
            <a:r>
              <a:rPr lang="en-US" sz="3600" dirty="0" smtClean="0"/>
              <a:t>In the first stage a temporary colostomy is created in the normal bowel to provide a means for the infant to defecate, to allow the bowel to rest and the infant to gain weight. </a:t>
            </a:r>
            <a:endParaRPr lang="en-US" sz="3600" dirty="0"/>
          </a:p>
        </p:txBody>
      </p:sp>
    </p:spTree>
  </p:cSld>
  <p:clrMapOvr>
    <a:masterClrMapping/>
  </p:clrMapOvr>
  <p:transition>
    <p:blinds dir="vert"/>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Ø"/>
            </a:pPr>
            <a:r>
              <a:rPr lang="en-US" sz="3600" dirty="0" smtClean="0"/>
              <a:t>The second stage involves a pull- through procedure in which the affected aganglionic segment is resected or removed and normal bowel is anastomosed to the rectum. The temporary colostomy is also closed. It’s performed when the infant is between 6- 15 months of age.</a:t>
            </a:r>
            <a:endParaRPr lang="en-US" sz="3600" dirty="0"/>
          </a:p>
        </p:txBody>
      </p:sp>
    </p:spTree>
  </p:cSld>
  <p:clrMapOvr>
    <a:masterClrMapping/>
  </p:clrMapOvr>
  <p:transition>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E</a:t>
            </a:r>
            <a:r>
              <a:rPr lang="en-US" sz="4800" dirty="0" smtClean="0"/>
              <a:t>tiology</a:t>
            </a:r>
            <a:endParaRPr lang="en-US" sz="4800" dirty="0"/>
          </a:p>
        </p:txBody>
      </p:sp>
      <p:sp>
        <p:nvSpPr>
          <p:cNvPr id="3" name="Content Placeholder 2"/>
          <p:cNvSpPr>
            <a:spLocks noGrp="1"/>
          </p:cNvSpPr>
          <p:nvPr>
            <p:ph idx="1"/>
          </p:nvPr>
        </p:nvSpPr>
        <p:spPr/>
        <p:txBody>
          <a:bodyPr>
            <a:normAutofit fontScale="92500"/>
          </a:bodyPr>
          <a:lstStyle/>
          <a:p>
            <a:pPr marL="857250" indent="-857250">
              <a:buFont typeface="+mj-lt"/>
              <a:buAutoNum type="romanLcPeriod"/>
            </a:pPr>
            <a:r>
              <a:rPr lang="en-US" sz="3600" dirty="0" smtClean="0"/>
              <a:t>Genetic- if there’s a family history of cleft, the risk of the other children also having a cleft is higher.</a:t>
            </a:r>
          </a:p>
          <a:p>
            <a:pPr marL="857250" indent="-857250">
              <a:buFont typeface="+mj-lt"/>
              <a:buAutoNum type="romanLcPeriod"/>
            </a:pPr>
            <a:r>
              <a:rPr lang="en-US" sz="3600" dirty="0" smtClean="0"/>
              <a:t>Environmental factors- including parental age , maternal intake of excessive alcohol, maternal drug exposure to phenytoin or valium and dietary factors such as folic acid and vitamin deficiencies</a:t>
            </a:r>
            <a:r>
              <a:rPr lang="en-US" dirty="0" smtClean="0"/>
              <a:t>. </a:t>
            </a:r>
            <a:endParaRPr lang="en-US" dirty="0"/>
          </a:p>
        </p:txBody>
      </p:sp>
    </p:spTree>
  </p:cSld>
  <p:clrMapOvr>
    <a:masterClrMapping/>
  </p:clrMapOvr>
  <p:transition>
    <p:wedg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5257800"/>
          </a:xfrm>
        </p:spPr>
        <p:txBody>
          <a:bodyPr>
            <a:noAutofit/>
          </a:bodyPr>
          <a:lstStyle/>
          <a:p>
            <a:pPr>
              <a:buFont typeface="Wingdings" pitchFamily="2" charset="2"/>
              <a:buChar char="q"/>
            </a:pPr>
            <a:r>
              <a:rPr lang="en-US" sz="3600" dirty="0" smtClean="0"/>
              <a:t>Currently we have a one- stage surgical repair.</a:t>
            </a:r>
          </a:p>
          <a:p>
            <a:pPr>
              <a:buFont typeface="Wingdings" pitchFamily="2" charset="2"/>
              <a:buChar char="q"/>
            </a:pPr>
            <a:r>
              <a:rPr lang="en-US" sz="3600" dirty="0" smtClean="0"/>
              <a:t>Another advancement is the laparascopic- assisted pull- through in which the surgeon enters the child’s body through the anus and pull the affected segment of bowel through the opening, thereby eliminating major abdominal surgery.</a:t>
            </a:r>
            <a:endParaRPr lang="en-US" sz="3600" dirty="0"/>
          </a:p>
        </p:txBody>
      </p:sp>
    </p:spTree>
  </p:cSld>
  <p:clrMapOvr>
    <a:masterClrMapping/>
  </p:clrMapOvr>
  <p:transition>
    <p:randomBar dir="vert"/>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Nursing management</a:t>
            </a:r>
            <a:endParaRPr lang="en-US" sz="4800" dirty="0"/>
          </a:p>
        </p:txBody>
      </p:sp>
      <p:sp>
        <p:nvSpPr>
          <p:cNvPr id="3" name="Content Placeholder 2"/>
          <p:cNvSpPr>
            <a:spLocks noGrp="1"/>
          </p:cNvSpPr>
          <p:nvPr>
            <p:ph idx="1"/>
          </p:nvPr>
        </p:nvSpPr>
        <p:spPr/>
        <p:txBody>
          <a:bodyPr>
            <a:normAutofit lnSpcReduction="10000"/>
          </a:bodyPr>
          <a:lstStyle/>
          <a:p>
            <a:pPr>
              <a:buFont typeface="Wingdings" pitchFamily="2" charset="2"/>
              <a:buChar char="ü"/>
            </a:pPr>
            <a:r>
              <a:rPr lang="en-US" sz="3600" dirty="0" smtClean="0"/>
              <a:t>Preoperative assessment- infant’s fluid and electrolyte balance.</a:t>
            </a:r>
          </a:p>
          <a:p>
            <a:pPr>
              <a:buFont typeface="Wingdings" pitchFamily="2" charset="2"/>
              <a:buChar char="ü"/>
            </a:pPr>
            <a:r>
              <a:rPr lang="en-US" sz="3600" dirty="0" smtClean="0"/>
              <a:t>The infant should be NPO and an NGT is inserted.</a:t>
            </a:r>
          </a:p>
          <a:p>
            <a:pPr>
              <a:buFont typeface="Wingdings" pitchFamily="2" charset="2"/>
              <a:buChar char="ü"/>
            </a:pPr>
            <a:r>
              <a:rPr lang="en-US" sz="3600" dirty="0" smtClean="0"/>
              <a:t>Administer IVF to prevent dehydration and correct electrolyte deficiencies.</a:t>
            </a:r>
          </a:p>
          <a:p>
            <a:pPr>
              <a:buFont typeface="Wingdings" pitchFamily="2" charset="2"/>
              <a:buChar char="ü"/>
            </a:pPr>
            <a:r>
              <a:rPr lang="en-US" sz="3600" dirty="0" smtClean="0"/>
              <a:t>Administer antibiotics- antibiotic enema to reduce intestinal flora.</a:t>
            </a:r>
          </a:p>
          <a:p>
            <a:pPr>
              <a:buFont typeface="Wingdings" pitchFamily="2" charset="2"/>
              <a:buChar char="ü"/>
            </a:pPr>
            <a:endParaRPr lang="en-US" sz="3600" dirty="0" smtClean="0"/>
          </a:p>
        </p:txBody>
      </p:sp>
    </p:spTree>
  </p:cSld>
  <p:clrMapOvr>
    <a:masterClrMapping/>
  </p:clrMapOvr>
  <p:transition>
    <p:wheel spokes="3"/>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ü"/>
            </a:pPr>
            <a:r>
              <a:rPr lang="en-US" sz="4000" dirty="0" smtClean="0"/>
              <a:t>Postoperative nursing care:</a:t>
            </a:r>
          </a:p>
          <a:p>
            <a:pPr>
              <a:buFont typeface="Wingdings" pitchFamily="2" charset="2"/>
              <a:buChar char="§"/>
            </a:pPr>
            <a:r>
              <a:rPr lang="en-US" sz="4000" dirty="0" smtClean="0"/>
              <a:t>Maintain patency of NGT</a:t>
            </a:r>
          </a:p>
          <a:p>
            <a:pPr>
              <a:buFont typeface="Wingdings" pitchFamily="2" charset="2"/>
              <a:buChar char="§"/>
            </a:pPr>
            <a:r>
              <a:rPr lang="en-US" sz="4000" dirty="0" smtClean="0"/>
              <a:t>Monitor for abdominal distension</a:t>
            </a:r>
          </a:p>
          <a:p>
            <a:pPr>
              <a:buFont typeface="Wingdings" pitchFamily="2" charset="2"/>
              <a:buChar char="§"/>
            </a:pPr>
            <a:r>
              <a:rPr lang="en-US" sz="4000" dirty="0" smtClean="0"/>
              <a:t>Assess return of bowel sounds</a:t>
            </a:r>
          </a:p>
          <a:p>
            <a:pPr>
              <a:buFont typeface="Wingdings" pitchFamily="2" charset="2"/>
              <a:buChar char="ü"/>
            </a:pPr>
            <a:r>
              <a:rPr lang="en-US" sz="4000" dirty="0" smtClean="0"/>
              <a:t>The nurse measures and records the amount of colostomy and NGT drainage.</a:t>
            </a:r>
            <a:endParaRPr lang="en-US" sz="4000" dirty="0"/>
          </a:p>
        </p:txBody>
      </p:sp>
    </p:spTree>
  </p:cSld>
  <p:clrMapOvr>
    <a:masterClrMapping/>
  </p:clrMapOvr>
  <p:transition>
    <p:wheel spokes="1"/>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Font typeface="Wingdings" pitchFamily="2" charset="2"/>
              <a:buChar char="ü"/>
            </a:pPr>
            <a:r>
              <a:rPr lang="en-US" dirty="0" smtClean="0"/>
              <a:t>Family teaching- on need for surgery, colostomy care, signs and symptoms of complications e.g. enterocolitis and leaks and strictures at the site of anastomosis. (Signs of leaks are: abdominal distension and irritability; signs of strictures are: constipation, vomiting or diarrhea).  </a:t>
            </a:r>
          </a:p>
          <a:p>
            <a:pPr>
              <a:buFont typeface="Wingdings" pitchFamily="2" charset="2"/>
              <a:buChar char="ü"/>
            </a:pPr>
            <a:r>
              <a:rPr lang="en-US" dirty="0" smtClean="0"/>
              <a:t>Encourage and support the family (give psychological care).</a:t>
            </a:r>
            <a:endParaRPr lang="en-US" dirty="0"/>
          </a:p>
        </p:txBody>
      </p:sp>
    </p:spTree>
  </p:cSld>
  <p:clrMapOvr>
    <a:masterClrMapping/>
  </p:clrMapOvr>
  <p:transition>
    <p:dissolv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5.IMPERFORATE ANUS</a:t>
            </a:r>
            <a:endParaRPr lang="en-US" sz="4800" dirty="0"/>
          </a:p>
        </p:txBody>
      </p:sp>
      <p:sp>
        <p:nvSpPr>
          <p:cNvPr id="3" name="Content Placeholder 2"/>
          <p:cNvSpPr>
            <a:spLocks noGrp="1"/>
          </p:cNvSpPr>
          <p:nvPr>
            <p:ph idx="1"/>
          </p:nvPr>
        </p:nvSpPr>
        <p:spPr/>
        <p:txBody>
          <a:bodyPr>
            <a:normAutofit fontScale="92500"/>
          </a:bodyPr>
          <a:lstStyle/>
          <a:p>
            <a:pPr>
              <a:buNone/>
            </a:pPr>
            <a:r>
              <a:rPr lang="en-US" sz="4000" i="1" u="sng" dirty="0" smtClean="0"/>
              <a:t>Definition</a:t>
            </a:r>
          </a:p>
          <a:p>
            <a:pPr>
              <a:buFont typeface="Wingdings" pitchFamily="2" charset="2"/>
              <a:buChar char="q"/>
            </a:pPr>
            <a:r>
              <a:rPr lang="en-US" sz="4000" dirty="0" smtClean="0"/>
              <a:t> It is a congenital abnormality of the anus and rectum in which the opening to the anus is missing or blocked. </a:t>
            </a:r>
          </a:p>
          <a:p>
            <a:pPr>
              <a:buFont typeface="Courier New" pitchFamily="49" charset="0"/>
              <a:buChar char="o"/>
            </a:pPr>
            <a:r>
              <a:rPr lang="en-US" sz="4000" dirty="0" smtClean="0"/>
              <a:t>The anus is the opening to the rectum through which stools leave the body. </a:t>
            </a:r>
          </a:p>
          <a:p>
            <a:pPr>
              <a:buNone/>
            </a:pPr>
            <a:r>
              <a:rPr lang="en-US" i="1" u="sng" dirty="0" smtClean="0"/>
              <a:t> </a:t>
            </a:r>
            <a:endParaRPr lang="en-US" i="1" u="sng" dirty="0"/>
          </a:p>
        </p:txBody>
      </p:sp>
    </p:spTree>
  </p:cSld>
  <p:clrMapOvr>
    <a:masterClrMapping/>
  </p:clrMapOvr>
  <p:transition>
    <p:wip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incidences and risk factors</a:t>
            </a:r>
            <a:endParaRPr lang="en-US" dirty="0"/>
          </a:p>
        </p:txBody>
      </p:sp>
      <p:sp>
        <p:nvSpPr>
          <p:cNvPr id="3" name="Content Placeholder 2"/>
          <p:cNvSpPr>
            <a:spLocks noGrp="1"/>
          </p:cNvSpPr>
          <p:nvPr>
            <p:ph idx="1"/>
          </p:nvPr>
        </p:nvSpPr>
        <p:spPr/>
        <p:txBody>
          <a:bodyPr>
            <a:noAutofit/>
          </a:bodyPr>
          <a:lstStyle/>
          <a:p>
            <a:pPr>
              <a:buFont typeface="Wingdings" pitchFamily="2" charset="2"/>
              <a:buChar char="§"/>
            </a:pPr>
            <a:r>
              <a:rPr lang="en-US" sz="3600" dirty="0" smtClean="0"/>
              <a:t>The rectum may end in a blind pouch that doesn’t connect with the colon or it may have openings to the urethra, bladder, base of penis or scrotum in boys or vagina in girls.</a:t>
            </a:r>
          </a:p>
          <a:p>
            <a:pPr>
              <a:buFont typeface="Wingdings" pitchFamily="2" charset="2"/>
              <a:buChar char="§"/>
            </a:pPr>
            <a:r>
              <a:rPr lang="en-US" sz="3600" dirty="0" smtClean="0"/>
              <a:t>A condition of stenosis (narrowing) of the anus or absence of the anus may present.</a:t>
            </a:r>
            <a:endParaRPr lang="en-US" sz="3600" dirty="0"/>
          </a:p>
        </p:txBody>
      </p:sp>
    </p:spTree>
  </p:cSld>
  <p:clrMapOvr>
    <a:masterClrMapping/>
  </p:clrMapOvr>
  <p:transition>
    <p:pull dir="d"/>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Font typeface="Wingdings" pitchFamily="2" charset="2"/>
              <a:buChar char="§"/>
            </a:pPr>
            <a:r>
              <a:rPr lang="en-US" sz="4300" dirty="0" smtClean="0"/>
              <a:t>The problem is caused by abnormal development of the fetus and many forms of imperforate anus are associated with other birth defects.</a:t>
            </a:r>
          </a:p>
          <a:p>
            <a:pPr>
              <a:buFont typeface="Wingdings" pitchFamily="2" charset="2"/>
              <a:buChar char="§"/>
            </a:pPr>
            <a:r>
              <a:rPr lang="en-US" sz="4300" dirty="0" smtClean="0"/>
              <a:t> It’s a relatively common condition that occurs in 1 out of 5,000 infants.</a:t>
            </a:r>
          </a:p>
          <a:p>
            <a:pPr>
              <a:buNone/>
            </a:pPr>
            <a:endParaRPr lang="en-US" dirty="0"/>
          </a:p>
        </p:txBody>
      </p:sp>
    </p:spTree>
  </p:cSld>
  <p:clrMapOvr>
    <a:masterClrMapping/>
  </p:clrMapOvr>
  <p:transition>
    <p:wipe dir="u"/>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Font typeface="Wingdings" pitchFamily="2" charset="2"/>
              <a:buChar char="§"/>
            </a:pPr>
            <a:r>
              <a:rPr lang="en-US" sz="3600" dirty="0" smtClean="0"/>
              <a:t>It’s more common in males than females.</a:t>
            </a:r>
          </a:p>
          <a:p>
            <a:pPr>
              <a:buFont typeface="Wingdings" pitchFamily="2" charset="2"/>
              <a:buChar char="§"/>
            </a:pPr>
            <a:r>
              <a:rPr lang="en-US" sz="3600" dirty="0" smtClean="0"/>
              <a:t>It’s divided into two lesions where the rectum has descended through the sphincter complex and high lesions where it has not. </a:t>
            </a:r>
          </a:p>
          <a:p>
            <a:pPr>
              <a:buFont typeface="Wingdings" pitchFamily="2" charset="2"/>
              <a:buChar char="§"/>
            </a:pPr>
            <a:r>
              <a:rPr lang="en-US" sz="3600" dirty="0" smtClean="0"/>
              <a:t>Most patients with imperforate anus have a fistula.</a:t>
            </a:r>
            <a:endParaRPr lang="en-US" sz="3600" dirty="0"/>
          </a:p>
        </p:txBody>
      </p:sp>
    </p:spTree>
  </p:cSld>
  <p:clrMapOvr>
    <a:masterClrMapping/>
  </p:clrMapOvr>
  <p:transition>
    <p:wedg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Signs and symptoms</a:t>
            </a:r>
            <a:endParaRPr lang="en-US" sz="4800" dirty="0"/>
          </a:p>
        </p:txBody>
      </p:sp>
      <p:sp>
        <p:nvSpPr>
          <p:cNvPr id="3" name="Content Placeholder 2"/>
          <p:cNvSpPr>
            <a:spLocks noGrp="1"/>
          </p:cNvSpPr>
          <p:nvPr>
            <p:ph idx="1"/>
          </p:nvPr>
        </p:nvSpPr>
        <p:spPr/>
        <p:txBody>
          <a:bodyPr/>
          <a:lstStyle/>
          <a:p>
            <a:pPr>
              <a:buFont typeface="Courier New" pitchFamily="49" charset="0"/>
              <a:buChar char="o"/>
            </a:pPr>
            <a:r>
              <a:rPr lang="en-US" dirty="0" smtClean="0"/>
              <a:t>Anal opening very near the vaginal opening in girls.</a:t>
            </a:r>
          </a:p>
          <a:p>
            <a:pPr>
              <a:buFont typeface="Courier New" pitchFamily="49" charset="0"/>
              <a:buChar char="o"/>
            </a:pPr>
            <a:r>
              <a:rPr lang="en-US" dirty="0" smtClean="0"/>
              <a:t>Missing or misplaced opening to the anus.</a:t>
            </a:r>
          </a:p>
          <a:p>
            <a:pPr>
              <a:buFont typeface="Courier New" pitchFamily="49" charset="0"/>
              <a:buChar char="o"/>
            </a:pPr>
            <a:r>
              <a:rPr lang="en-US" dirty="0" smtClean="0"/>
              <a:t>No passage of first stool within 24- 48hours after birth.</a:t>
            </a:r>
          </a:p>
          <a:p>
            <a:pPr>
              <a:buFont typeface="Courier New" pitchFamily="49" charset="0"/>
              <a:buChar char="o"/>
            </a:pPr>
            <a:r>
              <a:rPr lang="en-US" dirty="0" smtClean="0"/>
              <a:t>Stool passes out of the vagina, base of penis, scrotum or urethra.</a:t>
            </a:r>
          </a:p>
          <a:p>
            <a:pPr>
              <a:buFont typeface="Courier New" pitchFamily="49" charset="0"/>
              <a:buChar char="o"/>
            </a:pPr>
            <a:r>
              <a:rPr lang="en-US" dirty="0" smtClean="0"/>
              <a:t>Swollen belly area.</a:t>
            </a:r>
            <a:endParaRPr lang="en-US" dirty="0"/>
          </a:p>
        </p:txBody>
      </p:sp>
    </p:spTree>
  </p:cSld>
  <p:clrMapOvr>
    <a:masterClrMapping/>
  </p:clrMapOvr>
  <p:transition>
    <p:checker dir="vert"/>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Diagnosis</a:t>
            </a:r>
            <a:r>
              <a:rPr lang="en-US" dirty="0" smtClean="0"/>
              <a:t> </a:t>
            </a:r>
            <a:endParaRPr lang="en-US" dirty="0"/>
          </a:p>
        </p:txBody>
      </p:sp>
      <p:sp>
        <p:nvSpPr>
          <p:cNvPr id="3" name="Content Placeholder 2"/>
          <p:cNvSpPr>
            <a:spLocks noGrp="1"/>
          </p:cNvSpPr>
          <p:nvPr>
            <p:ph idx="1"/>
          </p:nvPr>
        </p:nvSpPr>
        <p:spPr/>
        <p:txBody>
          <a:bodyPr>
            <a:normAutofit fontScale="92500" lnSpcReduction="10000"/>
          </a:bodyPr>
          <a:lstStyle/>
          <a:p>
            <a:pPr marL="742950" indent="-742950">
              <a:buFont typeface="+mj-lt"/>
              <a:buAutoNum type="alphaLcPeriod"/>
            </a:pPr>
            <a:r>
              <a:rPr lang="en-US" sz="4400" dirty="0" smtClean="0"/>
              <a:t>Physical exam- done shortly after birth.</a:t>
            </a:r>
          </a:p>
          <a:p>
            <a:pPr marL="742950" indent="-742950">
              <a:buFont typeface="+mj-lt"/>
              <a:buAutoNum type="alphaLcPeriod"/>
            </a:pPr>
            <a:r>
              <a:rPr lang="en-US" sz="4400" dirty="0" smtClean="0"/>
              <a:t>Imaging tests: x-ray of the abdomen done 12-18hrs after birth.</a:t>
            </a:r>
          </a:p>
          <a:p>
            <a:pPr marL="742950" indent="-742950">
              <a:buFont typeface="+mj-lt"/>
              <a:buAutoNum type="alphaLcPeriod"/>
            </a:pPr>
            <a:r>
              <a:rPr lang="en-US" sz="4400" dirty="0" smtClean="0"/>
              <a:t>Ultrasound- to exclude associated kidney and heart defects.</a:t>
            </a:r>
            <a:endParaRPr lang="en-US" sz="4400" dirty="0"/>
          </a:p>
        </p:txBody>
      </p:sp>
    </p:spTree>
  </p:cSld>
  <p:clrMapOvr>
    <a:masterClrMapping/>
  </p:clrMapOvr>
  <p:transition>
    <p:strip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P</a:t>
            </a:r>
            <a:r>
              <a:rPr lang="en-US" sz="4800" dirty="0" smtClean="0"/>
              <a:t>athophysiology</a:t>
            </a:r>
            <a:endParaRPr lang="en-US" sz="4800" dirty="0"/>
          </a:p>
        </p:txBody>
      </p:sp>
      <p:sp>
        <p:nvSpPr>
          <p:cNvPr id="3" name="Content Placeholder 2"/>
          <p:cNvSpPr>
            <a:spLocks noGrp="1"/>
          </p:cNvSpPr>
          <p:nvPr>
            <p:ph idx="1"/>
          </p:nvPr>
        </p:nvSpPr>
        <p:spPr/>
        <p:txBody>
          <a:bodyPr/>
          <a:lstStyle/>
          <a:p>
            <a:pPr>
              <a:buFont typeface="Wingdings" pitchFamily="2" charset="2"/>
              <a:buChar char="q"/>
            </a:pPr>
            <a:r>
              <a:rPr lang="en-US" dirty="0" smtClean="0"/>
              <a:t> T</a:t>
            </a:r>
            <a:r>
              <a:rPr lang="en-US" sz="3600" dirty="0" smtClean="0"/>
              <a:t>he hard palate is the bony front part of the roof of the mouth. The soft palate lies behind the hard palate and is composed of muscles and fibrous tissue. Cleft lip is caused by a failure of the nasal and maxillary process to fuse between the 5</a:t>
            </a:r>
            <a:r>
              <a:rPr lang="en-US" sz="3600" baseline="30000" dirty="0" smtClean="0"/>
              <a:t>th</a:t>
            </a:r>
            <a:r>
              <a:rPr lang="en-US" sz="3600" dirty="0" smtClean="0"/>
              <a:t> and 8</a:t>
            </a:r>
            <a:r>
              <a:rPr lang="en-US" sz="3600" baseline="30000" dirty="0" smtClean="0"/>
              <a:t>th</a:t>
            </a:r>
            <a:r>
              <a:rPr lang="en-US" sz="3600" dirty="0" smtClean="0"/>
              <a:t> week of gestation</a:t>
            </a:r>
            <a:r>
              <a:rPr lang="en-US" dirty="0" smtClean="0"/>
              <a:t>. </a:t>
            </a:r>
            <a:endParaRPr lang="en-US" dirty="0"/>
          </a:p>
        </p:txBody>
      </p:sp>
    </p:spTree>
  </p:cSld>
  <p:clrMapOvr>
    <a:masterClrMapping/>
  </p:clrMapOvr>
  <p:transition>
    <p:circl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Medical management</a:t>
            </a:r>
            <a:endParaRPr lang="en-US" sz="4800" dirty="0"/>
          </a:p>
        </p:txBody>
      </p:sp>
      <p:sp>
        <p:nvSpPr>
          <p:cNvPr id="3" name="Content Placeholder 2"/>
          <p:cNvSpPr>
            <a:spLocks noGrp="1"/>
          </p:cNvSpPr>
          <p:nvPr>
            <p:ph idx="1"/>
          </p:nvPr>
        </p:nvSpPr>
        <p:spPr/>
        <p:txBody>
          <a:bodyPr>
            <a:noAutofit/>
          </a:bodyPr>
          <a:lstStyle/>
          <a:p>
            <a:pPr>
              <a:buFont typeface="Wingdings" pitchFamily="2" charset="2"/>
              <a:buChar char="Ø"/>
            </a:pPr>
            <a:r>
              <a:rPr lang="en-US" sz="4000" dirty="0" smtClean="0"/>
              <a:t>Surgical reconstruction of the anus. If the rectum connects with other organs, repair of these organs will be necessary.</a:t>
            </a:r>
          </a:p>
          <a:p>
            <a:pPr>
              <a:buFont typeface="Wingdings" pitchFamily="2" charset="2"/>
              <a:buChar char="Ø"/>
            </a:pPr>
            <a:r>
              <a:rPr lang="en-US" sz="4000" dirty="0" smtClean="0"/>
              <a:t>A temporary colostomy is  required.</a:t>
            </a:r>
          </a:p>
          <a:p>
            <a:pPr>
              <a:buFont typeface="Wingdings" pitchFamily="2" charset="2"/>
              <a:buChar char="Ø"/>
            </a:pPr>
            <a:r>
              <a:rPr lang="en-US" sz="4000" dirty="0" smtClean="0"/>
              <a:t>Anoplasty- reconstructive surgery of the anus.</a:t>
            </a:r>
            <a:endParaRPr lang="en-US" sz="4000" dirty="0"/>
          </a:p>
        </p:txBody>
      </p:sp>
    </p:spTree>
  </p:cSld>
  <p:clrMapOvr>
    <a:masterClrMapping/>
  </p:clrMapOvr>
  <p:transition>
    <p:randomBa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Font typeface="Wingdings" pitchFamily="2" charset="2"/>
              <a:buChar char="Ø"/>
            </a:pPr>
            <a:r>
              <a:rPr lang="en-US" sz="3600" dirty="0" smtClean="0"/>
              <a:t>Pull- through operation at 3- 5 months in which the rectum is pulled down and stitched to a newly- made anal opening in the perineum.</a:t>
            </a:r>
          </a:p>
          <a:p>
            <a:pPr>
              <a:buFont typeface="Wingdings" pitchFamily="2" charset="2"/>
              <a:buChar char="Ø"/>
            </a:pPr>
            <a:r>
              <a:rPr lang="en-US" sz="3600" dirty="0" smtClean="0"/>
              <a:t>After surgery, the newly formed anus needs to be dilated regularly for several months until a soft mature scar is obtained.</a:t>
            </a:r>
            <a:endParaRPr lang="en-US" sz="3600" dirty="0"/>
          </a:p>
        </p:txBody>
      </p:sp>
    </p:spTree>
  </p:cSld>
  <p:clrMapOvr>
    <a:masterClrMapping/>
  </p:clrMapOvr>
  <p:transition>
    <p:random/>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Nursing management</a:t>
            </a:r>
            <a:endParaRPr lang="en-US" sz="4800" dirty="0"/>
          </a:p>
        </p:txBody>
      </p:sp>
      <p:sp>
        <p:nvSpPr>
          <p:cNvPr id="3" name="Content Placeholder 2"/>
          <p:cNvSpPr>
            <a:spLocks noGrp="1"/>
          </p:cNvSpPr>
          <p:nvPr>
            <p:ph idx="1"/>
          </p:nvPr>
        </p:nvSpPr>
        <p:spPr/>
        <p:txBody>
          <a:bodyPr/>
          <a:lstStyle/>
          <a:p>
            <a:pPr>
              <a:buNone/>
            </a:pPr>
            <a:r>
              <a:rPr lang="en-US" smtClean="0"/>
              <a:t>BRAINSTORMING</a:t>
            </a:r>
            <a:endParaRPr lang="en-US" dirty="0"/>
          </a:p>
        </p:txBody>
      </p:sp>
    </p:spTree>
  </p:cSld>
  <p:clrMapOvr>
    <a:masterClrMapping/>
  </p:clrMapOvr>
  <p:transition>
    <p:wipe dir="d"/>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Complications</a:t>
            </a:r>
            <a:r>
              <a:rPr lang="en-US" dirty="0" smtClean="0"/>
              <a:t> </a:t>
            </a:r>
            <a:endParaRPr lang="en-US" dirty="0"/>
          </a:p>
        </p:txBody>
      </p:sp>
      <p:sp>
        <p:nvSpPr>
          <p:cNvPr id="3" name="Content Placeholder 2"/>
          <p:cNvSpPr>
            <a:spLocks noGrp="1"/>
          </p:cNvSpPr>
          <p:nvPr>
            <p:ph idx="1"/>
          </p:nvPr>
        </p:nvSpPr>
        <p:spPr/>
        <p:txBody>
          <a:bodyPr>
            <a:normAutofit/>
          </a:bodyPr>
          <a:lstStyle/>
          <a:p>
            <a:pPr marL="914400" indent="-914400">
              <a:buFont typeface="+mj-lt"/>
              <a:buAutoNum type="alphaLcPeriod"/>
            </a:pPr>
            <a:r>
              <a:rPr lang="en-US" sz="5400" dirty="0" smtClean="0"/>
              <a:t>Bowel incontinence</a:t>
            </a:r>
          </a:p>
          <a:p>
            <a:pPr marL="914400" indent="-914400">
              <a:buFont typeface="+mj-lt"/>
              <a:buAutoNum type="alphaLcPeriod"/>
            </a:pPr>
            <a:r>
              <a:rPr lang="en-US" sz="5400" dirty="0" smtClean="0"/>
              <a:t>Constipation</a:t>
            </a:r>
          </a:p>
          <a:p>
            <a:pPr marL="914400" indent="-914400">
              <a:buFont typeface="+mj-lt"/>
              <a:buAutoNum type="alphaLcPeriod"/>
            </a:pPr>
            <a:r>
              <a:rPr lang="en-US" sz="5400" dirty="0" smtClean="0"/>
              <a:t>Intestinal blockage</a:t>
            </a:r>
            <a:endParaRPr lang="en-US" sz="5400" dirty="0"/>
          </a:p>
        </p:txBody>
      </p:sp>
    </p:spTree>
  </p:cSld>
  <p:clrMapOvr>
    <a:masterClrMapping/>
  </p:clrMapOvr>
  <p:transition>
    <p:split dir="in"/>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t>NERVOUS SYSTEM</a:t>
            </a:r>
            <a:endParaRPr lang="en-US" sz="60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1.HYDROCEPHALUS</a:t>
            </a:r>
            <a:endParaRPr lang="en-US" sz="4800" dirty="0"/>
          </a:p>
        </p:txBody>
      </p:sp>
      <p:sp>
        <p:nvSpPr>
          <p:cNvPr id="3" name="Content Placeholder 2"/>
          <p:cNvSpPr>
            <a:spLocks noGrp="1"/>
          </p:cNvSpPr>
          <p:nvPr>
            <p:ph idx="1"/>
          </p:nvPr>
        </p:nvSpPr>
        <p:spPr>
          <a:xfrm>
            <a:off x="457200" y="1600200"/>
            <a:ext cx="8229600" cy="4800600"/>
          </a:xfrm>
        </p:spPr>
        <p:txBody>
          <a:bodyPr>
            <a:noAutofit/>
          </a:bodyPr>
          <a:lstStyle/>
          <a:p>
            <a:pPr>
              <a:buNone/>
            </a:pPr>
            <a:r>
              <a:rPr lang="en-US" sz="3600" i="1" u="sng" dirty="0" smtClean="0"/>
              <a:t>Definition</a:t>
            </a:r>
          </a:p>
          <a:p>
            <a:pPr>
              <a:buFont typeface="Wingdings" pitchFamily="2" charset="2"/>
              <a:buChar char="q"/>
            </a:pPr>
            <a:r>
              <a:rPr lang="en-US" sz="3600" dirty="0" smtClean="0"/>
              <a:t> It is an excess of cerebrospinal fluid (CSF) in the ventricles and subarachnoid spaces of the brain.</a:t>
            </a:r>
          </a:p>
          <a:p>
            <a:pPr>
              <a:buFont typeface="Wingdings" pitchFamily="2" charset="2"/>
              <a:buChar char="v"/>
            </a:pPr>
            <a:r>
              <a:rPr lang="en-US" sz="3600" dirty="0" smtClean="0"/>
              <a:t>An excess of fluid may result from the following causes:</a:t>
            </a:r>
          </a:p>
          <a:p>
            <a:pPr>
              <a:buNone/>
            </a:pPr>
            <a:r>
              <a:rPr lang="en-US" sz="3600" dirty="0" smtClean="0"/>
              <a:t>a. Overproduction of fluid from the choroid plexus.</a:t>
            </a:r>
            <a:endParaRPr lang="en-US" sz="3600" dirty="0"/>
          </a:p>
        </p:txBody>
      </p:sp>
    </p:spTree>
  </p:cSld>
  <p:clrMapOvr>
    <a:masterClrMapping/>
  </p:clrMapOvr>
  <p:transition>
    <p:cover dir="lu"/>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b. </a:t>
            </a:r>
            <a:r>
              <a:rPr lang="en-US" sz="4000" dirty="0" smtClean="0"/>
              <a:t>Obstruction of the passage of fluid somewhere between the point of origin and the point of absorption.</a:t>
            </a:r>
          </a:p>
          <a:p>
            <a:pPr>
              <a:buNone/>
            </a:pPr>
            <a:r>
              <a:rPr lang="en-US" sz="4000" dirty="0" smtClean="0"/>
              <a:t>c. Interference with the absorption of the fluid from the subarachnoid space.</a:t>
            </a:r>
            <a:endParaRPr lang="en-US" sz="4000" dirty="0"/>
          </a:p>
        </p:txBody>
      </p:sp>
    </p:spTree>
  </p:cSld>
  <p:clrMapOvr>
    <a:masterClrMapping/>
  </p:clrMapOvr>
  <p:transition>
    <p:wipe dir="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Physiology of cerebrospinal fluid</a:t>
            </a:r>
            <a:endParaRPr lang="en-US" dirty="0"/>
          </a:p>
        </p:txBody>
      </p:sp>
      <p:sp>
        <p:nvSpPr>
          <p:cNvPr id="3" name="Content Placeholder 2"/>
          <p:cNvSpPr>
            <a:spLocks noGrp="1"/>
          </p:cNvSpPr>
          <p:nvPr>
            <p:ph idx="1"/>
          </p:nvPr>
        </p:nvSpPr>
        <p:spPr/>
        <p:txBody>
          <a:bodyPr>
            <a:normAutofit/>
          </a:bodyPr>
          <a:lstStyle/>
          <a:p>
            <a:pPr>
              <a:buFont typeface="Wingdings" pitchFamily="2" charset="2"/>
              <a:buChar char="q"/>
            </a:pPr>
            <a:r>
              <a:rPr lang="en-US" sz="4000" dirty="0" smtClean="0"/>
              <a:t> CSF is a cushion fluid that protects the brain and spinal cord against injury. It’s found in the subarachnoid space around the brain and spinal cord. The larger fluid filled spaces within the brain are called ventricles.</a:t>
            </a:r>
          </a:p>
        </p:txBody>
      </p:sp>
    </p:spTree>
  </p:cSld>
  <p:clrMapOvr>
    <a:masterClrMapping/>
  </p:clrMapOvr>
  <p:transition>
    <p:cover dir="ld"/>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q"/>
            </a:pPr>
            <a:r>
              <a:rPr lang="en-US" sz="3600" dirty="0" smtClean="0"/>
              <a:t> CSF is released by the choroid plexus into the fluid spaces. From each lateral ventricle the fluid seeps through an opening, the interventricular foramen (of monro) into the 3</a:t>
            </a:r>
            <a:r>
              <a:rPr lang="en-US" sz="3600" baseline="30000" dirty="0" smtClean="0"/>
              <a:t>rd</a:t>
            </a:r>
            <a:r>
              <a:rPr lang="en-US" sz="3600" dirty="0" smtClean="0"/>
              <a:t> ventricle, then through the cerebral aqueduct or (aqueduct of sylvius) into the 4</a:t>
            </a:r>
            <a:r>
              <a:rPr lang="en-US" sz="3600" baseline="30000" dirty="0" smtClean="0"/>
              <a:t>th</a:t>
            </a:r>
            <a:r>
              <a:rPr lang="en-US" sz="3600" dirty="0" smtClean="0"/>
              <a:t> ventricle. </a:t>
            </a:r>
            <a:endParaRPr lang="en-US" sz="3600" dirty="0"/>
          </a:p>
        </p:txBody>
      </p:sp>
    </p:spTree>
  </p:cSld>
  <p:clrMapOvr>
    <a:masterClrMapping/>
  </p:clrMapOvr>
  <p:transition>
    <p:split orient="vert" dir="in"/>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Font typeface="Wingdings" pitchFamily="2" charset="2"/>
              <a:buChar char="q"/>
            </a:pPr>
            <a:r>
              <a:rPr lang="en-US" dirty="0" smtClean="0"/>
              <a:t>  Some of the fluid moves from the 4</a:t>
            </a:r>
            <a:r>
              <a:rPr lang="en-US" baseline="30000" dirty="0" smtClean="0"/>
              <a:t>th</a:t>
            </a:r>
            <a:r>
              <a:rPr lang="en-US" dirty="0" smtClean="0"/>
              <a:t> ventricle directly into the central canal of the cord. Some move through two lateral foramina (foramina of luschka) and one median (foramen of magendie). These openings allow fluid to move around the brain and cord in the subarachnoid space. The fluid circulates in the subarachnoid space and is absorbed into the venous blood through the arachnoid villi.</a:t>
            </a:r>
            <a:endParaRPr lang="en-US" dirty="0"/>
          </a:p>
        </p:txBody>
      </p:sp>
    </p:spTree>
  </p:cSld>
  <p:clrMapOvr>
    <a:masterClrMapping/>
  </p:clrMapOvr>
  <p:transition>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q"/>
            </a:pPr>
            <a:r>
              <a:rPr lang="en-US" sz="3600" dirty="0" smtClean="0"/>
              <a:t> The lip and palate develop independently; therefore it’s possible to have either a cleft of the lip or the palate separately or together. Cleft palate is caused by the failure of the palatine palates to fuse between the 7</a:t>
            </a:r>
            <a:r>
              <a:rPr lang="en-US" sz="3600" baseline="30000" dirty="0" smtClean="0"/>
              <a:t>th</a:t>
            </a:r>
            <a:r>
              <a:rPr lang="en-US" sz="3600" dirty="0" smtClean="0"/>
              <a:t> and 12</a:t>
            </a:r>
            <a:r>
              <a:rPr lang="en-US" sz="3600" baseline="30000" dirty="0" smtClean="0"/>
              <a:t>th</a:t>
            </a:r>
            <a:r>
              <a:rPr lang="en-US" sz="3600" dirty="0" smtClean="0"/>
              <a:t> weeks of gestation.</a:t>
            </a:r>
            <a:endParaRPr lang="en-US" sz="3600" dirty="0"/>
          </a:p>
        </p:txBody>
      </p:sp>
    </p:spTree>
  </p:cSld>
  <p:clrMapOvr>
    <a:masterClrMapping/>
  </p:clrMapOvr>
  <p:transition>
    <p:wip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sz="4300" i="1" u="sng" dirty="0" smtClean="0"/>
              <a:t>Incidence</a:t>
            </a:r>
            <a:r>
              <a:rPr lang="en-US" sz="4300" dirty="0" smtClean="0"/>
              <a:t> </a:t>
            </a:r>
          </a:p>
          <a:p>
            <a:pPr>
              <a:buFont typeface="Wingdings" pitchFamily="2" charset="2"/>
              <a:buChar char="q"/>
            </a:pPr>
            <a:r>
              <a:rPr lang="en-US" sz="4300" dirty="0" smtClean="0"/>
              <a:t>The incidence is 3-4 per 1000 births.</a:t>
            </a:r>
          </a:p>
          <a:p>
            <a:pPr>
              <a:buNone/>
            </a:pPr>
            <a:endParaRPr lang="en-US" sz="4300" dirty="0" smtClean="0"/>
          </a:p>
          <a:p>
            <a:pPr>
              <a:buNone/>
            </a:pPr>
            <a:r>
              <a:rPr lang="en-US" sz="4300" i="1" u="sng" dirty="0" smtClean="0"/>
              <a:t>Etiology and Pathophysiology</a:t>
            </a:r>
          </a:p>
          <a:p>
            <a:pPr>
              <a:buFont typeface="Wingdings" pitchFamily="2" charset="2"/>
              <a:buChar char="q"/>
            </a:pPr>
            <a:r>
              <a:rPr lang="en-US" sz="4300" dirty="0" smtClean="0"/>
              <a:t> Hydrocephalus may be an acquired congenital </a:t>
            </a:r>
            <a:r>
              <a:rPr lang="en-US" sz="4000" dirty="0" smtClean="0"/>
              <a:t>disorder or of unknown etiology</a:t>
            </a:r>
            <a:r>
              <a:rPr lang="en-US" dirty="0" smtClean="0"/>
              <a:t>. </a:t>
            </a:r>
          </a:p>
          <a:p>
            <a:pPr>
              <a:buNone/>
            </a:pPr>
            <a:r>
              <a:rPr lang="en-US" dirty="0" smtClean="0"/>
              <a:t>  </a:t>
            </a:r>
            <a:endParaRPr lang="en-US" dirty="0"/>
          </a:p>
        </p:txBody>
      </p:sp>
    </p:spTree>
  </p:cSld>
  <p:clrMapOvr>
    <a:masterClrMapping/>
  </p:clrMapOvr>
  <p:transition>
    <p:pull dir="u"/>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u="sng" dirty="0" smtClean="0"/>
              <a:t>Types of hydrocephalus </a:t>
            </a:r>
            <a:endParaRPr lang="en-US" i="1" u="sng" dirty="0"/>
          </a:p>
        </p:txBody>
      </p:sp>
      <p:sp>
        <p:nvSpPr>
          <p:cNvPr id="3" name="Content Placeholder 2"/>
          <p:cNvSpPr>
            <a:spLocks noGrp="1"/>
          </p:cNvSpPr>
          <p:nvPr>
            <p:ph idx="1"/>
          </p:nvPr>
        </p:nvSpPr>
        <p:spPr/>
        <p:txBody>
          <a:bodyPr>
            <a:normAutofit fontScale="92500"/>
          </a:bodyPr>
          <a:lstStyle/>
          <a:p>
            <a:pPr marL="514350" indent="-514350">
              <a:buAutoNum type="alphaLcPeriod"/>
            </a:pPr>
            <a:r>
              <a:rPr lang="en-US" dirty="0" smtClean="0"/>
              <a:t>Communicating hydrocephalus- there’s an obstruction outside the ventricular system causing decreased absorption of CSF in the subarachnoid space at the subarachnoid villi.</a:t>
            </a:r>
          </a:p>
          <a:p>
            <a:pPr marL="514350" indent="-514350">
              <a:buAutoNum type="alphaLcPeriod"/>
            </a:pPr>
            <a:r>
              <a:rPr lang="en-US" dirty="0" smtClean="0"/>
              <a:t>Noncommunicating or obstructive hydrocephalus- it’s responsible for 99% of all occurrences in children and is caused by an impediment of CSF flow within the ventricular system. Most often this is secondary to   </a:t>
            </a:r>
            <a:endParaRPr lang="en-US" dirty="0"/>
          </a:p>
        </p:txBody>
      </p:sp>
    </p:spTree>
  </p:cSld>
  <p:clrMapOvr>
    <a:masterClrMapping/>
  </p:clrMapOvr>
  <p:transition>
    <p:wedg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congenital malformation e.g. aqueduct stenosis which results from an abnormally narrow aqueduct of sylvius that is often associated with branching, meningomyelocele (MMC) where the meninges protrude through an opening of the skull or spinal column, Dandy walker syndrome (an obstruction in the foramina of luschka and magendie) or</a:t>
            </a:r>
            <a:endParaRPr lang="en-US" dirty="0"/>
          </a:p>
        </p:txBody>
      </p:sp>
    </p:spTree>
  </p:cSld>
  <p:clrMapOvr>
    <a:masterClrMapping/>
  </p:clrMapOvr>
  <p:transition>
    <p:dissolve/>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pPr>
              <a:buNone/>
            </a:pPr>
            <a:r>
              <a:rPr lang="en-US" sz="4400" dirty="0" smtClean="0"/>
              <a:t>   Arnold –chiari malformation (ACM) a brain defect in the posterior fossa where there’s herniation of the cerebellum, medulla, pons and 4</a:t>
            </a:r>
            <a:r>
              <a:rPr lang="en-US" sz="4400" baseline="30000" dirty="0" smtClean="0"/>
              <a:t>th</a:t>
            </a:r>
            <a:r>
              <a:rPr lang="en-US" sz="4400" dirty="0" smtClean="0"/>
              <a:t> ventricles into the cervical spinal canal through an enlarged foramen magnum</a:t>
            </a:r>
            <a:r>
              <a:rPr lang="en-US" dirty="0" smtClean="0"/>
              <a:t>. </a:t>
            </a:r>
            <a:endParaRPr lang="en-US" dirty="0"/>
          </a:p>
        </p:txBody>
      </p:sp>
    </p:spTree>
  </p:cSld>
  <p:clrMapOvr>
    <a:masterClrMapping/>
  </p:clrMapOvr>
  <p:transition>
    <p:wipe dir="d"/>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q"/>
            </a:pPr>
            <a:r>
              <a:rPr lang="en-US" sz="3600" dirty="0" smtClean="0"/>
              <a:t> During the neonatal period and early infancy, hydrocephalus is regarded as a primary dysfunction caused by either intraventricular hemorrhage associated with prematurity, gram negative meningitis or a structural defect e.g. aqueductal stenosis, ACM or meningomyelocele.</a:t>
            </a:r>
            <a:endParaRPr lang="en-US" sz="3600" dirty="0"/>
          </a:p>
        </p:txBody>
      </p:sp>
    </p:spTree>
  </p:cSld>
  <p:clrMapOvr>
    <a:masterClrMapping/>
  </p:clrMapOvr>
  <p:transition>
    <p:dissolve/>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q"/>
            </a:pPr>
            <a:r>
              <a:rPr lang="en-US" sz="4400" dirty="0" smtClean="0"/>
              <a:t>  The child and adolescent develop hydrocephalus most often from intracranial tumors such as medulloblastoma, astrocytoma, infection e.g. meningitis or head injury</a:t>
            </a:r>
            <a:r>
              <a:rPr lang="en-US" dirty="0" smtClean="0"/>
              <a:t>.</a:t>
            </a:r>
            <a:endParaRPr lang="en-US" dirty="0"/>
          </a:p>
        </p:txBody>
      </p:sp>
    </p:spTree>
  </p:cSld>
  <p:clrMapOvr>
    <a:masterClrMapping/>
  </p:clrMapOvr>
  <p:transition>
    <p:wedge/>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Signs and symptoms</a:t>
            </a:r>
            <a:endParaRPr lang="en-US" sz="4800" dirty="0"/>
          </a:p>
        </p:txBody>
      </p:sp>
      <p:sp>
        <p:nvSpPr>
          <p:cNvPr id="3" name="Content Placeholder 2"/>
          <p:cNvSpPr>
            <a:spLocks noGrp="1"/>
          </p:cNvSpPr>
          <p:nvPr>
            <p:ph idx="1"/>
          </p:nvPr>
        </p:nvSpPr>
        <p:spPr/>
        <p:txBody>
          <a:bodyPr>
            <a:normAutofit/>
          </a:bodyPr>
          <a:lstStyle/>
          <a:p>
            <a:pPr>
              <a:buFont typeface="Wingdings" pitchFamily="2" charset="2"/>
              <a:buChar char="§"/>
            </a:pPr>
            <a:r>
              <a:rPr lang="en-US" sz="3600" dirty="0" smtClean="0"/>
              <a:t>Rapidly increasing head circumference (it will be disproportionally large when compared to the face).</a:t>
            </a:r>
          </a:p>
          <a:p>
            <a:pPr>
              <a:buFont typeface="Wingdings" pitchFamily="2" charset="2"/>
              <a:buChar char="§"/>
            </a:pPr>
            <a:r>
              <a:rPr lang="en-US" sz="3600" dirty="0" smtClean="0"/>
              <a:t>Protrusion of the frontal region</a:t>
            </a:r>
          </a:p>
          <a:p>
            <a:pPr>
              <a:buFont typeface="Wingdings" pitchFamily="2" charset="2"/>
              <a:buChar char="§"/>
            </a:pPr>
            <a:r>
              <a:rPr lang="en-US" sz="3600" dirty="0" smtClean="0"/>
              <a:t>Translucent skin covering the forehead</a:t>
            </a:r>
          </a:p>
          <a:p>
            <a:pPr>
              <a:buFont typeface="Wingdings" pitchFamily="2" charset="2"/>
              <a:buChar char="§"/>
            </a:pPr>
            <a:r>
              <a:rPr lang="en-US" sz="3600" dirty="0" smtClean="0"/>
              <a:t>Prominent scalp veins</a:t>
            </a:r>
          </a:p>
          <a:p>
            <a:pPr>
              <a:buFont typeface="Wingdings" pitchFamily="2" charset="2"/>
              <a:buChar char="§"/>
            </a:pPr>
            <a:r>
              <a:rPr lang="en-US" sz="3600" dirty="0" smtClean="0"/>
              <a:t>Bulging anterior fontanelle</a:t>
            </a:r>
            <a:endParaRPr lang="en-US" sz="3600" dirty="0"/>
          </a:p>
        </p:txBody>
      </p:sp>
    </p:spTree>
  </p:cSld>
  <p:clrMapOvr>
    <a:masterClrMapping/>
  </p:clrMapOvr>
  <p:transition>
    <p:strips dir="ld"/>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
            </a:pPr>
            <a:r>
              <a:rPr lang="en-US" sz="4000" dirty="0" smtClean="0"/>
              <a:t>The eyes may have a wide bridge between them and visible sclera above the iris (sunsetting sign)</a:t>
            </a:r>
          </a:p>
          <a:p>
            <a:pPr>
              <a:buFont typeface="Wingdings" pitchFamily="2" charset="2"/>
              <a:buChar char="§"/>
            </a:pPr>
            <a:r>
              <a:rPr lang="en-US" sz="4000" dirty="0" smtClean="0"/>
              <a:t>Positive macewen’s sign (a hollow or a “cracked pot” sound produced on percussion of the skull-  indicating separation of sutures).</a:t>
            </a:r>
            <a:endParaRPr lang="en-US" sz="4000" dirty="0"/>
          </a:p>
        </p:txBody>
      </p:sp>
    </p:spTree>
  </p:cSld>
  <p:clrMapOvr>
    <a:masterClrMapping/>
  </p:clrMapOvr>
  <p:transition>
    <p:circle/>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Font typeface="Wingdings" pitchFamily="2" charset="2"/>
              <a:buChar char="§"/>
            </a:pPr>
            <a:r>
              <a:rPr lang="en-US" sz="4000" dirty="0" smtClean="0"/>
              <a:t>Neurologically the infant may be restless, irritable and apathetic or have altered or diminished LOC accompanied by a sluggish pupillary response to light, lower extremity spasticity</a:t>
            </a:r>
            <a:r>
              <a:rPr lang="en-US" dirty="0" smtClean="0"/>
              <a:t>.</a:t>
            </a:r>
          </a:p>
        </p:txBody>
      </p:sp>
    </p:spTree>
  </p:cSld>
  <p:clrMapOvr>
    <a:masterClrMapping/>
  </p:clrMapOvr>
  <p:transition>
    <p:blinds dir="vert"/>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Font typeface="Wingdings" pitchFamily="2" charset="2"/>
              <a:buChar char="§"/>
            </a:pPr>
            <a:r>
              <a:rPr lang="en-US" dirty="0" smtClean="0"/>
              <a:t>The infant with Arnold- chiari malformation may have difficulty in swallowing, stridor, apnea, respiratory distress, diminished or absent gag reflex and upper extremity weakness or spasticity.</a:t>
            </a:r>
          </a:p>
          <a:p>
            <a:pPr>
              <a:buFont typeface="Wingdings" pitchFamily="2" charset="2"/>
              <a:buChar char="§"/>
            </a:pPr>
            <a:r>
              <a:rPr lang="en-US" dirty="0" smtClean="0"/>
              <a:t>Dandy walker syndrome- the infant face will appear small as compared to the head and nystagmus and ataxia will be present.</a:t>
            </a:r>
          </a:p>
        </p:txBody>
      </p:sp>
    </p:spTree>
  </p:cSld>
  <p:clrMapOvr>
    <a:masterClrMapping/>
  </p:clrMapOvr>
  <p:transition>
    <p:cover dir="l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Clinical manifestations</a:t>
            </a:r>
            <a:endParaRPr lang="en-US" sz="4800" dirty="0"/>
          </a:p>
        </p:txBody>
      </p:sp>
      <p:sp>
        <p:nvSpPr>
          <p:cNvPr id="3" name="Content Placeholder 2"/>
          <p:cNvSpPr>
            <a:spLocks noGrp="1"/>
          </p:cNvSpPr>
          <p:nvPr>
            <p:ph idx="1"/>
          </p:nvPr>
        </p:nvSpPr>
        <p:spPr/>
        <p:txBody>
          <a:bodyPr>
            <a:noAutofit/>
          </a:bodyPr>
          <a:lstStyle/>
          <a:p>
            <a:pPr>
              <a:buFont typeface="Wingdings" pitchFamily="2" charset="2"/>
              <a:buChar char="§"/>
            </a:pPr>
            <a:r>
              <a:rPr lang="en-US" sz="3600" dirty="0" smtClean="0"/>
              <a:t>Cleft lip can occur as either unilateral (only on one side ) or bilateral (both sides) and can vary from a slight notch in the red portion of the lip to a complete separation extending into the nostril.</a:t>
            </a:r>
          </a:p>
          <a:p>
            <a:pPr>
              <a:buFont typeface="Wingdings" pitchFamily="2" charset="2"/>
              <a:buChar char="§"/>
            </a:pPr>
            <a:r>
              <a:rPr lang="en-US" sz="3600" dirty="0" smtClean="0"/>
              <a:t>Cleft lip can occur in the hard or bony palate and / or in the soft palate with or without a cleft being present. </a:t>
            </a:r>
            <a:endParaRPr lang="en-US" sz="3600" dirty="0"/>
          </a:p>
        </p:txBody>
      </p:sp>
    </p:spTree>
  </p:cSld>
  <p:clrMapOvr>
    <a:masterClrMapping/>
  </p:clrMapOvr>
  <p:transition>
    <p:newsflash/>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itchFamily="2" charset="2"/>
              <a:buChar char="v"/>
            </a:pPr>
            <a:r>
              <a:rPr lang="en-US" dirty="0" smtClean="0"/>
              <a:t>The hydrocephalic older child and adolescent display no enlargement of the head, they have headache, nausea and vomiting, irritability, lethargy, apathy or confusion, judgment and reasoning skills may be impaired, ataxia, papilledema, strabismus, or decrease visual acuity secondary to compression of the optic nerve.</a:t>
            </a:r>
          </a:p>
          <a:p>
            <a:pPr>
              <a:buNone/>
            </a:pPr>
            <a:endParaRPr lang="en-US" dirty="0"/>
          </a:p>
        </p:txBody>
      </p:sp>
    </p:spTree>
  </p:cSld>
  <p:clrMapOvr>
    <a:masterClrMapping/>
  </p:clrMapOvr>
  <p:transition>
    <p:comb dir="vert"/>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Diagnosis </a:t>
            </a:r>
            <a:endParaRPr lang="en-US" sz="4800" dirty="0"/>
          </a:p>
        </p:txBody>
      </p:sp>
      <p:sp>
        <p:nvSpPr>
          <p:cNvPr id="3" name="Content Placeholder 2"/>
          <p:cNvSpPr>
            <a:spLocks noGrp="1"/>
          </p:cNvSpPr>
          <p:nvPr>
            <p:ph idx="1"/>
          </p:nvPr>
        </p:nvSpPr>
        <p:spPr/>
        <p:txBody>
          <a:bodyPr>
            <a:normAutofit lnSpcReduction="10000"/>
          </a:bodyPr>
          <a:lstStyle/>
          <a:p>
            <a:pPr marL="742950" indent="-742950">
              <a:buFont typeface="+mj-lt"/>
              <a:buAutoNum type="arabicPeriod"/>
            </a:pPr>
            <a:r>
              <a:rPr lang="en-US" sz="3600" dirty="0" smtClean="0"/>
              <a:t>Physical examination- Rapid head enlargement is the first indication of hydrocephalus.</a:t>
            </a:r>
          </a:p>
          <a:p>
            <a:pPr marL="742950" indent="-742950">
              <a:buFont typeface="+mj-lt"/>
              <a:buAutoNum type="arabicPeriod"/>
            </a:pPr>
            <a:r>
              <a:rPr lang="en-US" sz="3600" dirty="0" smtClean="0"/>
              <a:t>CT scan and MRI are used to confirm the diagnosis and ventricular enlargement.</a:t>
            </a:r>
          </a:p>
          <a:p>
            <a:pPr marL="742950" indent="-742950">
              <a:buFont typeface="+mj-lt"/>
              <a:buAutoNum type="arabicPeriod"/>
            </a:pPr>
            <a:r>
              <a:rPr lang="en-US" sz="3600" dirty="0" smtClean="0"/>
              <a:t>Ultrasound to show large lateral and 3</a:t>
            </a:r>
            <a:r>
              <a:rPr lang="en-US" sz="3600" baseline="30000" dirty="0" smtClean="0"/>
              <a:t>rd</a:t>
            </a:r>
            <a:r>
              <a:rPr lang="en-US" sz="3600" dirty="0" smtClean="0"/>
              <a:t> ventricles.  </a:t>
            </a:r>
            <a:endParaRPr lang="en-US" sz="3600" dirty="0"/>
          </a:p>
        </p:txBody>
      </p:sp>
    </p:spTree>
  </p:cSld>
  <p:clrMapOvr>
    <a:masterClrMapping/>
  </p:clrMapOvr>
  <p:transition>
    <p:randomBar dir="vert"/>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Medical management</a:t>
            </a:r>
            <a:endParaRPr lang="en-US" sz="4800" dirty="0"/>
          </a:p>
        </p:txBody>
      </p:sp>
      <p:sp>
        <p:nvSpPr>
          <p:cNvPr id="3" name="Content Placeholder 2"/>
          <p:cNvSpPr>
            <a:spLocks noGrp="1"/>
          </p:cNvSpPr>
          <p:nvPr>
            <p:ph idx="1"/>
          </p:nvPr>
        </p:nvSpPr>
        <p:spPr>
          <a:xfrm>
            <a:off x="457200" y="1600200"/>
            <a:ext cx="8229600" cy="5105400"/>
          </a:xfrm>
        </p:spPr>
        <p:txBody>
          <a:bodyPr>
            <a:noAutofit/>
          </a:bodyPr>
          <a:lstStyle/>
          <a:p>
            <a:pPr>
              <a:buFont typeface="Wingdings" pitchFamily="2" charset="2"/>
              <a:buChar char="Ø"/>
            </a:pPr>
            <a:r>
              <a:rPr lang="en-US" dirty="0" smtClean="0"/>
              <a:t>Treatment is surgical: the removal of any space occupying lesion and the insertion of a shunt.</a:t>
            </a:r>
          </a:p>
          <a:p>
            <a:pPr>
              <a:buFont typeface="Wingdings" pitchFamily="2" charset="2"/>
              <a:buChar char="Ø"/>
            </a:pPr>
            <a:r>
              <a:rPr lang="en-US" dirty="0" smtClean="0"/>
              <a:t>The shunt system made of radio- opaque plastic material has a ventricular catheter, a unidirectional pressure valve and pumping chamber and a distal catheter that work together to direct the flow of CSF from the ventricles to other areas of the body for absorption.</a:t>
            </a:r>
            <a:endParaRPr lang="en-US" dirty="0"/>
          </a:p>
        </p:txBody>
      </p:sp>
    </p:spTree>
  </p:cSld>
  <p:clrMapOvr>
    <a:masterClrMapping/>
  </p:clrMapOvr>
  <p:transition>
    <p:strips dir="rd"/>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u="sng" dirty="0" smtClean="0"/>
              <a:t>Types of shunt system</a:t>
            </a:r>
            <a:endParaRPr lang="en-US" i="1" u="sng" dirty="0"/>
          </a:p>
        </p:txBody>
      </p:sp>
      <p:sp>
        <p:nvSpPr>
          <p:cNvPr id="3" name="Content Placeholder 2"/>
          <p:cNvSpPr>
            <a:spLocks noGrp="1"/>
          </p:cNvSpPr>
          <p:nvPr>
            <p:ph idx="1"/>
          </p:nvPr>
        </p:nvSpPr>
        <p:spPr/>
        <p:txBody>
          <a:bodyPr>
            <a:normAutofit/>
          </a:bodyPr>
          <a:lstStyle/>
          <a:p>
            <a:pPr marL="1028700" indent="-1028700">
              <a:buFont typeface="+mj-lt"/>
              <a:buAutoNum type="romanUcPeriod"/>
            </a:pPr>
            <a:r>
              <a:rPr lang="en-US" sz="4800" dirty="0" smtClean="0"/>
              <a:t>Ventriculoperitoneal- from the ventricle to the peritoneum.</a:t>
            </a:r>
          </a:p>
          <a:p>
            <a:pPr marL="1028700" indent="-1028700">
              <a:buFont typeface="+mj-lt"/>
              <a:buAutoNum type="romanUcPeriod"/>
            </a:pPr>
            <a:r>
              <a:rPr lang="en-US" sz="4800" dirty="0" smtClean="0"/>
              <a:t>Ventriculoatrial- from the ventricles to the left atrium.</a:t>
            </a:r>
            <a:endParaRPr lang="en-US" sz="4800" dirty="0"/>
          </a:p>
        </p:txBody>
      </p:sp>
    </p:spTree>
  </p:cSld>
  <p:clrMapOvr>
    <a:masterClrMapping/>
  </p:clrMapOvr>
  <p:transition>
    <p:checker dir="vert"/>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Shunt complications</a:t>
            </a:r>
            <a:endParaRPr lang="en-US" dirty="0"/>
          </a:p>
        </p:txBody>
      </p:sp>
      <p:sp>
        <p:nvSpPr>
          <p:cNvPr id="3" name="Content Placeholder 2"/>
          <p:cNvSpPr>
            <a:spLocks noGrp="1"/>
          </p:cNvSpPr>
          <p:nvPr>
            <p:ph idx="1"/>
          </p:nvPr>
        </p:nvSpPr>
        <p:spPr/>
        <p:txBody>
          <a:bodyPr>
            <a:normAutofit/>
          </a:bodyPr>
          <a:lstStyle/>
          <a:p>
            <a:pPr marL="742950" indent="-742950">
              <a:buFont typeface="+mj-lt"/>
              <a:buAutoNum type="alphaLcPeriod"/>
            </a:pPr>
            <a:r>
              <a:rPr lang="en-US" sz="4400" dirty="0" smtClean="0"/>
              <a:t>Infection</a:t>
            </a:r>
          </a:p>
          <a:p>
            <a:pPr marL="742950" indent="-742950">
              <a:buFont typeface="+mj-lt"/>
              <a:buAutoNum type="alphaLcPeriod"/>
            </a:pPr>
            <a:r>
              <a:rPr lang="en-US" sz="4400" dirty="0" smtClean="0"/>
              <a:t>Shunt malfunction- caused by mechanical problems e.g. kinking, plugging, migrating or separating of the tubing.</a:t>
            </a:r>
            <a:endParaRPr lang="en-US" sz="4400" dirty="0"/>
          </a:p>
        </p:txBody>
      </p:sp>
    </p:spTree>
  </p:cSld>
  <p:clrMapOvr>
    <a:masterClrMapping/>
  </p:clrMapOvr>
  <p:transition>
    <p:split/>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Nursing management</a:t>
            </a:r>
            <a:endParaRPr lang="en-US" sz="4800" dirty="0"/>
          </a:p>
        </p:txBody>
      </p:sp>
      <p:sp>
        <p:nvSpPr>
          <p:cNvPr id="3" name="Content Placeholder 2"/>
          <p:cNvSpPr>
            <a:spLocks noGrp="1"/>
          </p:cNvSpPr>
          <p:nvPr>
            <p:ph idx="1"/>
          </p:nvPr>
        </p:nvSpPr>
        <p:spPr>
          <a:xfrm>
            <a:off x="457200" y="1600200"/>
            <a:ext cx="8229600" cy="4953000"/>
          </a:xfrm>
        </p:spPr>
        <p:txBody>
          <a:bodyPr>
            <a:noAutofit/>
          </a:bodyPr>
          <a:lstStyle/>
          <a:p>
            <a:pPr>
              <a:buFont typeface="Wingdings" pitchFamily="2" charset="2"/>
              <a:buChar char="ü"/>
            </a:pPr>
            <a:r>
              <a:rPr lang="en-US" sz="4000" dirty="0" smtClean="0"/>
              <a:t>Preoperatively the nurse must assess the child carefully by measuring head circumference daily, watching for signs and symptoms of increased intracranial pressure, assessing respiratory status, measuring input and output and monitoring nutritional status.</a:t>
            </a:r>
            <a:endParaRPr lang="en-US" sz="4000" dirty="0"/>
          </a:p>
        </p:txBody>
      </p:sp>
    </p:spTree>
  </p:cSld>
  <p:clrMapOvr>
    <a:masterClrMapping/>
  </p:clrMapOvr>
  <p:transition>
    <p:split orient="vert" dir="in"/>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953000"/>
          </a:xfrm>
        </p:spPr>
        <p:txBody>
          <a:bodyPr>
            <a:noAutofit/>
          </a:bodyPr>
          <a:lstStyle/>
          <a:p>
            <a:pPr>
              <a:buFont typeface="Wingdings" pitchFamily="2" charset="2"/>
              <a:buChar char="ü"/>
            </a:pPr>
            <a:r>
              <a:rPr lang="en-US" sz="3600" dirty="0" smtClean="0"/>
              <a:t>Postoperatively the nurse must assess vital signs and perform neurological checks every 2hours,intake and output, skin integrity, bowel sounds and signs of infection should be monitored e.g. seizures, redness or CSF leakage at the surgical site, increase heart rate and respiratory rate, poor feeding, vomiting, altered mental status. </a:t>
            </a:r>
            <a:endParaRPr lang="en-US" sz="3600" dirty="0"/>
          </a:p>
        </p:txBody>
      </p:sp>
    </p:spTree>
  </p:cSld>
  <p:clrMapOvr>
    <a:masterClrMapping/>
  </p:clrMapOvr>
  <p:transition>
    <p:dissolve/>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a:buFont typeface="Wingdings" pitchFamily="2" charset="2"/>
              <a:buChar char="ü"/>
            </a:pPr>
            <a:r>
              <a:rPr lang="en-US" sz="4000" dirty="0" smtClean="0"/>
              <a:t>The child will be placed in a flat position on the unoperated side to prevent rapid CSF drainage and pressure on the valves (if the CSF is drained too quickly, the child will be at risk for a subdural hematoma).</a:t>
            </a:r>
          </a:p>
          <a:p>
            <a:pPr>
              <a:buFont typeface="Wingdings" pitchFamily="2" charset="2"/>
              <a:buChar char="ü"/>
            </a:pPr>
            <a:r>
              <a:rPr lang="en-US" sz="4000" dirty="0" smtClean="0"/>
              <a:t>Head circumference is also measured. </a:t>
            </a:r>
          </a:p>
          <a:p>
            <a:pPr>
              <a:buNone/>
            </a:pPr>
            <a:endParaRPr lang="en-US" dirty="0"/>
          </a:p>
        </p:txBody>
      </p:sp>
    </p:spTree>
  </p:cSld>
  <p:clrMapOvr>
    <a:masterClrMapping/>
  </p:clrMapOvr>
  <p:transition>
    <p:pull dir="d"/>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a:buFont typeface="Wingdings" pitchFamily="2" charset="2"/>
              <a:buChar char="ü"/>
            </a:pPr>
            <a:r>
              <a:rPr lang="en-US" sz="3600" dirty="0" smtClean="0"/>
              <a:t>The nurse must also watch for evidence of increased intracranial pressure e.g. diplopia, decreased altered consciousness, uncoordinated motor actions/ movements.</a:t>
            </a:r>
          </a:p>
          <a:p>
            <a:pPr>
              <a:buFont typeface="Wingdings" pitchFamily="2" charset="2"/>
              <a:buChar char="ü"/>
            </a:pPr>
            <a:r>
              <a:rPr lang="en-US" sz="3600" dirty="0" smtClean="0"/>
              <a:t>Family teaching on disease process</a:t>
            </a:r>
          </a:p>
          <a:p>
            <a:pPr>
              <a:buFont typeface="Wingdings" pitchFamily="2" charset="2"/>
              <a:buChar char="ü"/>
            </a:pPr>
            <a:r>
              <a:rPr lang="en-US" sz="3600" dirty="0" smtClean="0"/>
              <a:t> on discharge, caring for a child with a shunt and follow- up.</a:t>
            </a:r>
            <a:endParaRPr lang="en-US" sz="3600" dirty="0"/>
          </a:p>
        </p:txBody>
      </p:sp>
    </p:spTree>
  </p:cSld>
  <p:clrMapOvr>
    <a:masterClrMapping/>
  </p:clrMapOvr>
  <p:transition>
    <p:push dir="u"/>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2.MYELOMENINGOCELE</a:t>
            </a:r>
            <a:endParaRPr lang="en-US" sz="4800" dirty="0"/>
          </a:p>
        </p:txBody>
      </p:sp>
      <p:sp>
        <p:nvSpPr>
          <p:cNvPr id="3" name="Content Placeholder 2"/>
          <p:cNvSpPr>
            <a:spLocks noGrp="1"/>
          </p:cNvSpPr>
          <p:nvPr>
            <p:ph idx="1"/>
          </p:nvPr>
        </p:nvSpPr>
        <p:spPr/>
        <p:txBody>
          <a:bodyPr>
            <a:noAutofit/>
          </a:bodyPr>
          <a:lstStyle/>
          <a:p>
            <a:pPr>
              <a:buNone/>
            </a:pPr>
            <a:r>
              <a:rPr lang="en-US" sz="4800" i="1" u="sng" dirty="0" smtClean="0"/>
              <a:t>Definition</a:t>
            </a:r>
            <a:r>
              <a:rPr lang="en-US" sz="4800" dirty="0" smtClean="0"/>
              <a:t> </a:t>
            </a:r>
          </a:p>
          <a:p>
            <a:pPr>
              <a:buFont typeface="Wingdings" pitchFamily="2" charset="2"/>
              <a:buChar char="q"/>
            </a:pPr>
            <a:r>
              <a:rPr lang="en-US" sz="4800" dirty="0" smtClean="0"/>
              <a:t>A condition involving the vertebral column in which the spinal column and the meninges protrude through the spina bifida defect.</a:t>
            </a:r>
            <a:endParaRPr lang="en-US" sz="4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1002</TotalTime>
  <Words>4734</Words>
  <Application>Microsoft Office PowerPoint</Application>
  <PresentationFormat>On-screen Show (4:3)</PresentationFormat>
  <Paragraphs>299</Paragraphs>
  <Slides>111</Slides>
  <Notes>0</Notes>
  <HiddenSlides>0</HiddenSlides>
  <MMClips>0</MMClips>
  <ScaleCrop>false</ScaleCrop>
  <HeadingPairs>
    <vt:vector size="4" baseType="variant">
      <vt:variant>
        <vt:lpstr>Theme</vt:lpstr>
      </vt:variant>
      <vt:variant>
        <vt:i4>1</vt:i4>
      </vt:variant>
      <vt:variant>
        <vt:lpstr>Slide Titles</vt:lpstr>
      </vt:variant>
      <vt:variant>
        <vt:i4>111</vt:i4>
      </vt:variant>
    </vt:vector>
  </HeadingPairs>
  <TitlesOfParts>
    <vt:vector size="112" baseType="lpstr">
      <vt:lpstr>Office Theme</vt:lpstr>
      <vt:lpstr>PAEDIATRIC</vt:lpstr>
      <vt:lpstr>DEFINITION</vt:lpstr>
      <vt:lpstr>CONGENITAL ABNORMALITIES</vt:lpstr>
      <vt:lpstr>1. CLEFT PALATE</vt:lpstr>
      <vt:lpstr>Slide 5</vt:lpstr>
      <vt:lpstr>Etiology</vt:lpstr>
      <vt:lpstr>Pathophysiology</vt:lpstr>
      <vt:lpstr>Slide 8</vt:lpstr>
      <vt:lpstr>Clinical manifestations</vt:lpstr>
      <vt:lpstr>Diagnosis </vt:lpstr>
      <vt:lpstr>Medical management </vt:lpstr>
      <vt:lpstr>Slide 12</vt:lpstr>
      <vt:lpstr>Nursing management</vt:lpstr>
      <vt:lpstr>Slide 14</vt:lpstr>
      <vt:lpstr>Slide 15</vt:lpstr>
      <vt:lpstr>2. ESOPHAGEAL ATRESIA AND TRACHEOESOPHAGEAL FISTULA</vt:lpstr>
      <vt:lpstr>Types of esophageal atresia</vt:lpstr>
      <vt:lpstr>Slide 18</vt:lpstr>
      <vt:lpstr>Slide 19</vt:lpstr>
      <vt:lpstr>Pathophysiology </vt:lpstr>
      <vt:lpstr>Slide 21</vt:lpstr>
      <vt:lpstr>Signs and symptoms</vt:lpstr>
      <vt:lpstr>Slide 23</vt:lpstr>
      <vt:lpstr>Diagnosis </vt:lpstr>
      <vt:lpstr>Slide 25</vt:lpstr>
      <vt:lpstr>Slide 26</vt:lpstr>
      <vt:lpstr>Slide 27</vt:lpstr>
      <vt:lpstr>Medical management</vt:lpstr>
      <vt:lpstr>Slide 29</vt:lpstr>
      <vt:lpstr>Nursing management</vt:lpstr>
      <vt:lpstr>Slide 31</vt:lpstr>
      <vt:lpstr>Slide 32</vt:lpstr>
      <vt:lpstr>Slide 33</vt:lpstr>
      <vt:lpstr>Slide 34</vt:lpstr>
      <vt:lpstr>Complications of surgery</vt:lpstr>
      <vt:lpstr>3. PYLORIC STENOSIS</vt:lpstr>
      <vt:lpstr>Incidence </vt:lpstr>
      <vt:lpstr>Etiology </vt:lpstr>
      <vt:lpstr>Signs and symptoms</vt:lpstr>
      <vt:lpstr>Slide 40</vt:lpstr>
      <vt:lpstr>Diagnosis </vt:lpstr>
      <vt:lpstr>Slide 42</vt:lpstr>
      <vt:lpstr>Differential diagnosis</vt:lpstr>
      <vt:lpstr>Medical management</vt:lpstr>
      <vt:lpstr>Nursing management</vt:lpstr>
      <vt:lpstr>Slide 46</vt:lpstr>
      <vt:lpstr>Slide 47</vt:lpstr>
      <vt:lpstr>4. HIRSCHSPRUNG’S DISEASE </vt:lpstr>
      <vt:lpstr>Slide 49</vt:lpstr>
      <vt:lpstr>Pathophysiology </vt:lpstr>
      <vt:lpstr>Slide 51</vt:lpstr>
      <vt:lpstr>Signs and symptoms</vt:lpstr>
      <vt:lpstr>Slide 53</vt:lpstr>
      <vt:lpstr>Diagnosis </vt:lpstr>
      <vt:lpstr>Slide 55</vt:lpstr>
      <vt:lpstr>Slide 56</vt:lpstr>
      <vt:lpstr>Slide 57</vt:lpstr>
      <vt:lpstr>Medical management</vt:lpstr>
      <vt:lpstr>Slide 59</vt:lpstr>
      <vt:lpstr>Slide 60</vt:lpstr>
      <vt:lpstr>Nursing management</vt:lpstr>
      <vt:lpstr>Slide 62</vt:lpstr>
      <vt:lpstr>Slide 63</vt:lpstr>
      <vt:lpstr>5.IMPERFORATE ANUS</vt:lpstr>
      <vt:lpstr>Causes, incidences and risk factors</vt:lpstr>
      <vt:lpstr>Slide 66</vt:lpstr>
      <vt:lpstr>Slide 67</vt:lpstr>
      <vt:lpstr>Signs and symptoms</vt:lpstr>
      <vt:lpstr>Diagnosis </vt:lpstr>
      <vt:lpstr>Medical management</vt:lpstr>
      <vt:lpstr>Slide 71</vt:lpstr>
      <vt:lpstr>Nursing management</vt:lpstr>
      <vt:lpstr>Complications </vt:lpstr>
      <vt:lpstr>NERVOUS SYSTEM</vt:lpstr>
      <vt:lpstr>1.HYDROCEPHALUS</vt:lpstr>
      <vt:lpstr>Slide 76</vt:lpstr>
      <vt:lpstr>Physiology of cerebrospinal fluid</vt:lpstr>
      <vt:lpstr>Slide 78</vt:lpstr>
      <vt:lpstr>Slide 79</vt:lpstr>
      <vt:lpstr>Slide 80</vt:lpstr>
      <vt:lpstr>Types of hydrocephalus </vt:lpstr>
      <vt:lpstr>Slide 82</vt:lpstr>
      <vt:lpstr>Slide 83</vt:lpstr>
      <vt:lpstr>Slide 84</vt:lpstr>
      <vt:lpstr>Slide 85</vt:lpstr>
      <vt:lpstr>Signs and symptoms</vt:lpstr>
      <vt:lpstr>Slide 87</vt:lpstr>
      <vt:lpstr>Slide 88</vt:lpstr>
      <vt:lpstr>Slide 89</vt:lpstr>
      <vt:lpstr>Slide 90</vt:lpstr>
      <vt:lpstr>Diagnosis </vt:lpstr>
      <vt:lpstr>Medical management</vt:lpstr>
      <vt:lpstr>Types of shunt system</vt:lpstr>
      <vt:lpstr>Shunt complications</vt:lpstr>
      <vt:lpstr>Nursing management</vt:lpstr>
      <vt:lpstr>Slide 96</vt:lpstr>
      <vt:lpstr>Slide 97</vt:lpstr>
      <vt:lpstr>Slide 98</vt:lpstr>
      <vt:lpstr>2.MYELOMENINGOCELE</vt:lpstr>
      <vt:lpstr>Etiology </vt:lpstr>
      <vt:lpstr>Signs and symptoms</vt:lpstr>
      <vt:lpstr>Slide 102</vt:lpstr>
      <vt:lpstr>Medical management</vt:lpstr>
      <vt:lpstr>Nursing management</vt:lpstr>
      <vt:lpstr>Slide 105</vt:lpstr>
      <vt:lpstr>Slide 106</vt:lpstr>
      <vt:lpstr>Slide 107</vt:lpstr>
      <vt:lpstr>Slide 108</vt:lpstr>
      <vt:lpstr>Slide 109</vt:lpstr>
      <vt:lpstr>Prevention </vt:lpstr>
      <vt:lpstr>Slide 111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PAEDIATRIC</dc:title>
  <dc:creator>Anne</dc:creator>
  <cp:lastModifiedBy>peter murage</cp:lastModifiedBy>
  <cp:revision>149</cp:revision>
  <dcterms:created xsi:type="dcterms:W3CDTF">2012-02-12T13:15:25Z</dcterms:created>
  <dcterms:modified xsi:type="dcterms:W3CDTF">2012-08-22T12:19:02Z</dcterms:modified>
</cp:coreProperties>
</file>