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Lst>
  <p:notesMasterIdLst>
    <p:notesMasterId r:id="rId36"/>
  </p:notesMasterIdLst>
  <p:sldIdLst>
    <p:sldId id="303" r:id="rId4"/>
    <p:sldId id="305" r:id="rId5"/>
    <p:sldId id="409" r:id="rId6"/>
    <p:sldId id="410" r:id="rId7"/>
    <p:sldId id="411" r:id="rId8"/>
    <p:sldId id="416" r:id="rId9"/>
    <p:sldId id="417" r:id="rId10"/>
    <p:sldId id="412" r:id="rId11"/>
    <p:sldId id="413" r:id="rId12"/>
    <p:sldId id="308" r:id="rId13"/>
    <p:sldId id="1418" r:id="rId14"/>
    <p:sldId id="623" r:id="rId15"/>
    <p:sldId id="624" r:id="rId16"/>
    <p:sldId id="1419" r:id="rId17"/>
    <p:sldId id="1421" r:id="rId18"/>
    <p:sldId id="1423" r:id="rId19"/>
    <p:sldId id="1210" r:id="rId20"/>
    <p:sldId id="1211" r:id="rId21"/>
    <p:sldId id="1212" r:id="rId22"/>
    <p:sldId id="1213" r:id="rId23"/>
    <p:sldId id="1214" r:id="rId24"/>
    <p:sldId id="1215" r:id="rId25"/>
    <p:sldId id="1216" r:id="rId26"/>
    <p:sldId id="1217" r:id="rId27"/>
    <p:sldId id="1218" r:id="rId28"/>
    <p:sldId id="1219" r:id="rId29"/>
    <p:sldId id="1220" r:id="rId30"/>
    <p:sldId id="1221" r:id="rId31"/>
    <p:sldId id="625" r:id="rId32"/>
    <p:sldId id="626" r:id="rId33"/>
    <p:sldId id="627" r:id="rId34"/>
    <p:sldId id="1424" r:id="rId35"/>
    <p:sldId id="628" r:id="rId37"/>
    <p:sldId id="726" r:id="rId38"/>
    <p:sldId id="727" r:id="rId39"/>
    <p:sldId id="1223" r:id="rId40"/>
    <p:sldId id="731" r:id="rId41"/>
    <p:sldId id="728" r:id="rId42"/>
    <p:sldId id="1001" r:id="rId43"/>
    <p:sldId id="729" r:id="rId44"/>
    <p:sldId id="730" r:id="rId45"/>
    <p:sldId id="732" r:id="rId46"/>
    <p:sldId id="309" r:id="rId47"/>
    <p:sldId id="311" r:id="rId48"/>
    <p:sldId id="313" r:id="rId49"/>
    <p:sldId id="315" r:id="rId50"/>
    <p:sldId id="320" r:id="rId51"/>
    <p:sldId id="321" r:id="rId52"/>
    <p:sldId id="324" r:id="rId53"/>
    <p:sldId id="325" r:id="rId54"/>
    <p:sldId id="326" r:id="rId55"/>
    <p:sldId id="328" r:id="rId56"/>
    <p:sldId id="330" r:id="rId57"/>
    <p:sldId id="334" r:id="rId58"/>
    <p:sldId id="335" r:id="rId59"/>
    <p:sldId id="336" r:id="rId60"/>
    <p:sldId id="342" r:id="rId61"/>
    <p:sldId id="343" r:id="rId62"/>
    <p:sldId id="344" r:id="rId63"/>
    <p:sldId id="345" r:id="rId64"/>
    <p:sldId id="346" r:id="rId65"/>
    <p:sldId id="352" r:id="rId66"/>
    <p:sldId id="353" r:id="rId67"/>
    <p:sldId id="354" r:id="rId68"/>
    <p:sldId id="349" r:id="rId69"/>
    <p:sldId id="355" r:id="rId70"/>
    <p:sldId id="847" r:id="rId71"/>
    <p:sldId id="923" r:id="rId72"/>
    <p:sldId id="924" r:id="rId73"/>
    <p:sldId id="504" r:id="rId74"/>
    <p:sldId id="505" r:id="rId75"/>
    <p:sldId id="506" r:id="rId76"/>
    <p:sldId id="507" r:id="rId77"/>
    <p:sldId id="508" r:id="rId78"/>
    <p:sldId id="509" r:id="rId79"/>
    <p:sldId id="510" r:id="rId80"/>
    <p:sldId id="511" r:id="rId81"/>
    <p:sldId id="512" r:id="rId82"/>
    <p:sldId id="513" r:id="rId83"/>
    <p:sldId id="514" r:id="rId84"/>
    <p:sldId id="515" r:id="rId85"/>
    <p:sldId id="516" r:id="rId86"/>
    <p:sldId id="619" r:id="rId87"/>
    <p:sldId id="620" r:id="rId88"/>
    <p:sldId id="621" r:id="rId89"/>
    <p:sldId id="622" r:id="rId90"/>
    <p:sldId id="617" r:id="rId91"/>
    <p:sldId id="618" r:id="rId92"/>
    <p:sldId id="848" r:id="rId93"/>
    <p:sldId id="849" r:id="rId94"/>
    <p:sldId id="364" r:id="rId95"/>
    <p:sldId id="567" r:id="rId96"/>
    <p:sldId id="365" r:id="rId97"/>
    <p:sldId id="1351" r:id="rId98"/>
    <p:sldId id="366" r:id="rId99"/>
    <p:sldId id="371" r:id="rId100"/>
    <p:sldId id="372" r:id="rId101"/>
    <p:sldId id="373" r:id="rId102"/>
    <p:sldId id="378" r:id="rId103"/>
    <p:sldId id="379" r:id="rId104"/>
    <p:sldId id="418" r:id="rId105"/>
    <p:sldId id="380" r:id="rId106"/>
    <p:sldId id="375" r:id="rId107"/>
    <p:sldId id="383" r:id="rId108"/>
    <p:sldId id="1352" r:id="rId109"/>
    <p:sldId id="1354" r:id="rId110"/>
    <p:sldId id="1356" r:id="rId111"/>
    <p:sldId id="384" r:id="rId112"/>
    <p:sldId id="1109" r:id="rId113"/>
    <p:sldId id="388" r:id="rId114"/>
    <p:sldId id="392" r:id="rId115"/>
    <p:sldId id="419" r:id="rId116"/>
    <p:sldId id="393" r:id="rId117"/>
    <p:sldId id="394" r:id="rId118"/>
    <p:sldId id="399" r:id="rId119"/>
    <p:sldId id="1162" r:id="rId120"/>
    <p:sldId id="1163" r:id="rId121"/>
    <p:sldId id="400" r:id="rId122"/>
    <p:sldId id="1153" r:id="rId123"/>
    <p:sldId id="1155" r:id="rId124"/>
    <p:sldId id="1156" r:id="rId125"/>
    <p:sldId id="1159" r:id="rId126"/>
    <p:sldId id="1158" r:id="rId127"/>
    <p:sldId id="1161" r:id="rId128"/>
    <p:sldId id="402" r:id="rId129"/>
    <p:sldId id="403" r:id="rId130"/>
    <p:sldId id="406" r:id="rId131"/>
    <p:sldId id="424" r:id="rId132"/>
    <p:sldId id="425" r:id="rId133"/>
    <p:sldId id="426" r:id="rId134"/>
    <p:sldId id="1113" r:id="rId135"/>
    <p:sldId id="1112" r:id="rId136"/>
    <p:sldId id="1151" r:id="rId137"/>
    <p:sldId id="430" r:id="rId138"/>
    <p:sldId id="431" r:id="rId139"/>
    <p:sldId id="432" r:id="rId140"/>
    <p:sldId id="433" r:id="rId141"/>
    <p:sldId id="442" r:id="rId142"/>
    <p:sldId id="443" r:id="rId143"/>
    <p:sldId id="444" r:id="rId144"/>
    <p:sldId id="1152" r:id="rId145"/>
    <p:sldId id="445" r:id="rId146"/>
    <p:sldId id="446" r:id="rId147"/>
    <p:sldId id="447" r:id="rId148"/>
    <p:sldId id="833" r:id="rId149"/>
    <p:sldId id="448" r:id="rId150"/>
    <p:sldId id="456" r:id="rId151"/>
    <p:sldId id="457" r:id="rId152"/>
    <p:sldId id="458" r:id="rId153"/>
    <p:sldId id="459" r:id="rId154"/>
    <p:sldId id="460" r:id="rId155"/>
    <p:sldId id="461" r:id="rId156"/>
    <p:sldId id="462" r:id="rId157"/>
    <p:sldId id="834" r:id="rId158"/>
    <p:sldId id="467" r:id="rId159"/>
    <p:sldId id="1206" r:id="rId160"/>
    <p:sldId id="468" r:id="rId161"/>
    <p:sldId id="408" r:id="rId162"/>
    <p:sldId id="300" r:id="rId16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guide orient="horz" pos="215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6.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notesMaster" Target="notesMasters/notes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6" Type="http://schemas.openxmlformats.org/officeDocument/2006/relationships/tableStyles" Target="tableStyles.xml"/><Relationship Id="rId165" Type="http://schemas.openxmlformats.org/officeDocument/2006/relationships/viewProps" Target="viewProps.xml"/><Relationship Id="rId164" Type="http://schemas.openxmlformats.org/officeDocument/2006/relationships/presProps" Target="presProps.xml"/><Relationship Id="rId163" Type="http://schemas.openxmlformats.org/officeDocument/2006/relationships/slide" Target="slides/slide159.xml"/><Relationship Id="rId162" Type="http://schemas.openxmlformats.org/officeDocument/2006/relationships/slide" Target="slides/slide158.xml"/><Relationship Id="rId161" Type="http://schemas.openxmlformats.org/officeDocument/2006/relationships/slide" Target="slides/slide157.xml"/><Relationship Id="rId160" Type="http://schemas.openxmlformats.org/officeDocument/2006/relationships/slide" Target="slides/slide156.xml"/><Relationship Id="rId16" Type="http://schemas.openxmlformats.org/officeDocument/2006/relationships/slide" Target="slides/slide13.xml"/><Relationship Id="rId159" Type="http://schemas.openxmlformats.org/officeDocument/2006/relationships/slide" Target="slides/slide155.xml"/><Relationship Id="rId158" Type="http://schemas.openxmlformats.org/officeDocument/2006/relationships/slide" Target="slides/slide154.xml"/><Relationship Id="rId157" Type="http://schemas.openxmlformats.org/officeDocument/2006/relationships/slide" Target="slides/slide153.xml"/><Relationship Id="rId156" Type="http://schemas.openxmlformats.org/officeDocument/2006/relationships/slide" Target="slides/slide152.xml"/><Relationship Id="rId155" Type="http://schemas.openxmlformats.org/officeDocument/2006/relationships/slide" Target="slides/slide151.xml"/><Relationship Id="rId154" Type="http://schemas.openxmlformats.org/officeDocument/2006/relationships/slide" Target="slides/slide150.xml"/><Relationship Id="rId153" Type="http://schemas.openxmlformats.org/officeDocument/2006/relationships/slide" Target="slides/slide149.xml"/><Relationship Id="rId152" Type="http://schemas.openxmlformats.org/officeDocument/2006/relationships/slide" Target="slides/slide148.xml"/><Relationship Id="rId151" Type="http://schemas.openxmlformats.org/officeDocument/2006/relationships/slide" Target="slides/slide147.xml"/><Relationship Id="rId150" Type="http://schemas.openxmlformats.org/officeDocument/2006/relationships/slide" Target="slides/slide146.xml"/><Relationship Id="rId15" Type="http://schemas.openxmlformats.org/officeDocument/2006/relationships/slide" Target="slides/slide12.xml"/><Relationship Id="rId149" Type="http://schemas.openxmlformats.org/officeDocument/2006/relationships/slide" Target="slides/slide145.xml"/><Relationship Id="rId148" Type="http://schemas.openxmlformats.org/officeDocument/2006/relationships/slide" Target="slides/slide144.xml"/><Relationship Id="rId147" Type="http://schemas.openxmlformats.org/officeDocument/2006/relationships/slide" Target="slides/slide143.xml"/><Relationship Id="rId146" Type="http://schemas.openxmlformats.org/officeDocument/2006/relationships/slide" Target="slides/slide142.xml"/><Relationship Id="rId145" Type="http://schemas.openxmlformats.org/officeDocument/2006/relationships/slide" Target="slides/slide141.xml"/><Relationship Id="rId144" Type="http://schemas.openxmlformats.org/officeDocument/2006/relationships/slide" Target="slides/slide140.xml"/><Relationship Id="rId143" Type="http://schemas.openxmlformats.org/officeDocument/2006/relationships/slide" Target="slides/slide139.xml"/><Relationship Id="rId142" Type="http://schemas.openxmlformats.org/officeDocument/2006/relationships/slide" Target="slides/slide138.xml"/><Relationship Id="rId141" Type="http://schemas.openxmlformats.org/officeDocument/2006/relationships/slide" Target="slides/slide137.xml"/><Relationship Id="rId140" Type="http://schemas.openxmlformats.org/officeDocument/2006/relationships/slide" Target="slides/slide136.xml"/><Relationship Id="rId14" Type="http://schemas.openxmlformats.org/officeDocument/2006/relationships/slide" Target="slides/slide11.xml"/><Relationship Id="rId139" Type="http://schemas.openxmlformats.org/officeDocument/2006/relationships/slide" Target="slides/slide135.xml"/><Relationship Id="rId138" Type="http://schemas.openxmlformats.org/officeDocument/2006/relationships/slide" Target="slides/slide134.xml"/><Relationship Id="rId137" Type="http://schemas.openxmlformats.org/officeDocument/2006/relationships/slide" Target="slides/slide133.xml"/><Relationship Id="rId136" Type="http://schemas.openxmlformats.org/officeDocument/2006/relationships/slide" Target="slides/slide132.xml"/><Relationship Id="rId135" Type="http://schemas.openxmlformats.org/officeDocument/2006/relationships/slide" Target="slides/slide131.xml"/><Relationship Id="rId134" Type="http://schemas.openxmlformats.org/officeDocument/2006/relationships/slide" Target="slides/slide130.xml"/><Relationship Id="rId133" Type="http://schemas.openxmlformats.org/officeDocument/2006/relationships/slide" Target="slides/slide129.xml"/><Relationship Id="rId132" Type="http://schemas.openxmlformats.org/officeDocument/2006/relationships/slide" Target="slides/slide128.xml"/><Relationship Id="rId131" Type="http://schemas.openxmlformats.org/officeDocument/2006/relationships/slide" Target="slides/slide127.xml"/><Relationship Id="rId130" Type="http://schemas.openxmlformats.org/officeDocument/2006/relationships/slide" Target="slides/slide126.xml"/><Relationship Id="rId13" Type="http://schemas.openxmlformats.org/officeDocument/2006/relationships/slide" Target="slides/slide10.xml"/><Relationship Id="rId129" Type="http://schemas.openxmlformats.org/officeDocument/2006/relationships/slide" Target="slides/slide125.xml"/><Relationship Id="rId128" Type="http://schemas.openxmlformats.org/officeDocument/2006/relationships/slide" Target="slides/slide124.xml"/><Relationship Id="rId127" Type="http://schemas.openxmlformats.org/officeDocument/2006/relationships/slide" Target="slides/slide123.xml"/><Relationship Id="rId126" Type="http://schemas.openxmlformats.org/officeDocument/2006/relationships/slide" Target="slides/slide122.xml"/><Relationship Id="rId125" Type="http://schemas.openxmlformats.org/officeDocument/2006/relationships/slide" Target="slides/slide121.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9.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8.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3"/>
          </p:nvPr>
        </p:nvSpPr>
        <p:spPr/>
      </p:sp>
      <p:sp>
        <p:nvSpPr>
          <p:cNvPr id="3" name="Text Placeholder 2"/>
          <p:cNvSpPr/>
          <p:nvPr>
            <p:ph type="body" idx="1"/>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3"/>
          </p:nvPr>
        </p:nvSpPr>
        <p:spPr/>
      </p:sp>
      <p:sp>
        <p:nvSpPr>
          <p:cNvPr id="3" name="Text Placeholder 2"/>
          <p:cNvSpPr/>
          <p:nvPr>
            <p:ph type="body" idx="1"/>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3"/>
          </p:nvPr>
        </p:nvSpPr>
        <p:spPr/>
      </p:sp>
      <p:sp>
        <p:nvSpPr>
          <p:cNvPr id="3" name="Text Placeholder 2"/>
          <p:cNvSpPr/>
          <p:nvPr>
            <p:ph type="body" idx="1"/>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3"/>
          </p:nvPr>
        </p:nvSpPr>
        <p:spPr/>
      </p:sp>
      <p:sp>
        <p:nvSpPr>
          <p:cNvPr id="3" name="Text Placeholder 2"/>
          <p:cNvSpPr/>
          <p:nvPr>
            <p:ph type="body" idx="1"/>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0"/>
        <p:cNvGrpSpPr/>
        <p:nvPr/>
      </p:nvGrpSpPr>
      <p:grpSpPr>
        <a:xfrm>
          <a:off x="0" y="0"/>
          <a:ext cx="0" cy="0"/>
          <a:chOff x="0" y="0"/>
          <a:chExt cx="0" cy="0"/>
        </a:xfrm>
      </p:grpSpPr>
      <p:sp>
        <p:nvSpPr>
          <p:cNvPr id="501" name="Google Shape;501;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03" name="Google Shape;503;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9144000" cy="6597650"/>
          </a:xfrm>
          <a:prstGeom prst="rect">
            <a:avLst/>
          </a:prstGeom>
          <a:noFill/>
          <a:ln w="9525">
            <a:noFill/>
          </a:ln>
        </p:spPr>
      </p:pic>
      <p:sp>
        <p:nvSpPr>
          <p:cNvPr id="2051" name="Rectangle 3"/>
          <p:cNvSpPr>
            <a:spLocks noGrp="1" noChangeArrowheads="1"/>
          </p:cNvSpPr>
          <p:nvPr>
            <p:ph type="ctrTitle"/>
          </p:nvPr>
        </p:nvSpPr>
        <p:spPr>
          <a:xfrm>
            <a:off x="468313" y="620713"/>
            <a:ext cx="8207375"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469900" y="1843088"/>
            <a:ext cx="8212138" cy="981075"/>
          </a:xfrm>
        </p:spPr>
        <p:txBody>
          <a:bodyPr/>
          <a:lstStyle>
            <a:lvl1pPr marL="0" indent="0">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BF96DDC-2BCC-43C1-8C78-36F5B4DD4365}"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p:txBody>
      </p:sp>
      <p:sp>
        <p:nvSpPr>
          <p:cNvPr id="5" name="Footer Placeholder 4"/>
          <p:cNvSpPr>
            <a:spLocks noGrp="1"/>
          </p:cNvSpPr>
          <p:nvPr>
            <p:ph type="ftr" sz="quarter" idx="11"/>
          </p:nvPr>
        </p:nvSpPr>
        <p:spPr/>
        <p:txBody>
          <a:bodyPr/>
          <a:p/>
        </p:txBody>
      </p:sp>
      <p:sp>
        <p:nvSpPr>
          <p:cNvPr id="6" name="Slide Number Placeholder 5"/>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p:txBody>
      </p:sp>
      <p:sp>
        <p:nvSpPr>
          <p:cNvPr id="5" name="Footer Placeholder 4"/>
          <p:cNvSpPr>
            <a:spLocks noGrp="1"/>
          </p:cNvSpPr>
          <p:nvPr>
            <p:ph type="ftr" sz="quarter" idx="11"/>
          </p:nvPr>
        </p:nvSpPr>
        <p:spPr/>
        <p:txBody>
          <a:bodyPr/>
          <a:p/>
        </p:txBody>
      </p:sp>
      <p:sp>
        <p:nvSpPr>
          <p:cNvPr id="6" name="Slide Number Placeholder 5"/>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7C4B2C-39A7-4400-A060-3DD331C2F6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1945D-192C-4613-98EE-0004814BCB3C}"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BB7C4B2C-39A7-4400-A060-3DD331C2F6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1945D-192C-4613-98EE-0004814BCB3C}"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BB7C4B2C-39A7-4400-A060-3DD331C2F6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1945D-192C-4613-98EE-0004814BCB3C}"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BB7C4B2C-39A7-4400-A060-3DD331C2F6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1945D-192C-4613-98EE-0004814BCB3C}"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BB7C4B2C-39A7-4400-A060-3DD331C2F6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1945D-192C-4613-98EE-0004814BCB3C}"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7C4B2C-39A7-4400-A060-3DD331C2F6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1945D-192C-4613-98EE-0004814BCB3C}"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C4B2C-39A7-4400-A060-3DD331C2F63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1945D-192C-4613-98EE-0004814BCB3C}"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BB7C4B2C-39A7-4400-A060-3DD331C2F6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1945D-192C-4613-98EE-0004814BCB3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p:txBody>
      </p:sp>
      <p:sp>
        <p:nvSpPr>
          <p:cNvPr id="5" name="Footer Placeholder 4"/>
          <p:cNvSpPr>
            <a:spLocks noGrp="1"/>
          </p:cNvSpPr>
          <p:nvPr>
            <p:ph type="ftr" sz="quarter" idx="11"/>
          </p:nvPr>
        </p:nvSpPr>
        <p:spPr/>
        <p:txBody>
          <a:bodyPr/>
          <a:p/>
        </p:txBody>
      </p:sp>
      <p:sp>
        <p:nvSpPr>
          <p:cNvPr id="6" name="Slide Number Placeholder 5"/>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BB7C4B2C-39A7-4400-A060-3DD331C2F6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1945D-192C-4613-98EE-0004814BCB3C}"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BB7C4B2C-39A7-4400-A060-3DD331C2F6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1945D-192C-4613-98EE-0004814BCB3C}"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BB7C4B2C-39A7-4400-A060-3DD331C2F6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1945D-192C-4613-98EE-0004814BCB3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9C4527FD-C22F-4528-B2BB-24ACAEFD76BE}"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p:txBody>
      </p:sp>
      <p:sp>
        <p:nvSpPr>
          <p:cNvPr id="6" name="Footer Placeholder 5"/>
          <p:cNvSpPr>
            <a:spLocks noGrp="1"/>
          </p:cNvSpPr>
          <p:nvPr>
            <p:ph type="ftr" sz="quarter" idx="11"/>
          </p:nvPr>
        </p:nvSpPr>
        <p:spPr/>
        <p:txBody>
          <a:bodyPr/>
          <a:p/>
        </p:txBody>
      </p:sp>
      <p:sp>
        <p:nvSpPr>
          <p:cNvPr id="7" name="Slide Number Placeholder 6"/>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p:txBody>
      </p:sp>
      <p:sp>
        <p:nvSpPr>
          <p:cNvPr id="8" name="Footer Placeholder 7"/>
          <p:cNvSpPr>
            <a:spLocks noGrp="1"/>
          </p:cNvSpPr>
          <p:nvPr>
            <p:ph type="ftr" sz="quarter" idx="11"/>
          </p:nvPr>
        </p:nvSpPr>
        <p:spPr/>
        <p:txBody>
          <a:bodyPr/>
          <a:p/>
        </p:txBody>
      </p:sp>
      <p:sp>
        <p:nvSpPr>
          <p:cNvPr id="9" name="Slide Number Placeholder 8"/>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p:txBody>
      </p:sp>
      <p:sp>
        <p:nvSpPr>
          <p:cNvPr id="4" name="Footer Placeholder 3"/>
          <p:cNvSpPr>
            <a:spLocks noGrp="1"/>
          </p:cNvSpPr>
          <p:nvPr>
            <p:ph type="ftr" sz="quarter" idx="11"/>
          </p:nvPr>
        </p:nvSpPr>
        <p:spPr/>
        <p:txBody>
          <a:bodyPr/>
          <a:p/>
        </p:txBody>
      </p:sp>
      <p:sp>
        <p:nvSpPr>
          <p:cNvPr id="5" name="Slide Number Placeholder 4"/>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p:txBody>
      </p:sp>
      <p:sp>
        <p:nvSpPr>
          <p:cNvPr id="3" name="Footer Placeholder 2"/>
          <p:cNvSpPr>
            <a:spLocks noGrp="1"/>
          </p:cNvSpPr>
          <p:nvPr>
            <p:ph type="ftr" sz="quarter" idx="11"/>
          </p:nvPr>
        </p:nvSpPr>
        <p:spPr/>
        <p:txBody>
          <a:bodyPr/>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p:txBody>
      </p:sp>
      <p:sp>
        <p:nvSpPr>
          <p:cNvPr id="6" name="Footer Placeholder 5"/>
          <p:cNvSpPr>
            <a:spLocks noGrp="1"/>
          </p:cNvSpPr>
          <p:nvPr>
            <p:ph type="ftr" sz="quarter" idx="11"/>
          </p:nvPr>
        </p:nvSpPr>
        <p:spPr/>
        <p:txBody>
          <a:bodyPr/>
          <a:p/>
        </p:txBody>
      </p:sp>
      <p:sp>
        <p:nvSpPr>
          <p:cNvPr id="7" name="Slide Number Placeholder 6"/>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p:txBody>
      </p:sp>
      <p:sp>
        <p:nvSpPr>
          <p:cNvPr id="6" name="Footer Placeholder 5"/>
          <p:cNvSpPr>
            <a:spLocks noGrp="1"/>
          </p:cNvSpPr>
          <p:nvPr>
            <p:ph type="ftr" sz="quarter" idx="11"/>
          </p:nvPr>
        </p:nvSpPr>
        <p:spPr/>
        <p:txBody>
          <a:bodyPr/>
          <a:p/>
        </p:txBody>
      </p:sp>
      <p:sp>
        <p:nvSpPr>
          <p:cNvPr id="7" name="Slide Number Placeholder 6"/>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p:cNvPicPr>
            <a:picLocks noChangeAspect="1"/>
          </p:cNvPicPr>
          <p:nvPr/>
        </p:nvPicPr>
        <p:blipFill>
          <a:blip r:embed="rId12"/>
          <a:stretch>
            <a:fillRect/>
          </a:stretch>
        </p:blipFill>
        <p:spPr>
          <a:xfrm>
            <a:off x="0" y="0"/>
            <a:ext cx="91440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lvl="0" indent="0" algn="r" rtl="0">
              <a:spcBef>
                <a:spcPts val="0"/>
              </a:spcBef>
              <a:spcAft>
                <a:spcPts val="0"/>
              </a:spcAft>
              <a:buNone/>
            </a:pPr>
            <a:fld id="{00000000-1234-1234-1234-123412341234}"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C4B2C-39A7-4400-A060-3DD331C2F6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1945D-192C-4613-98EE-0004814BCB3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jpeg"/></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jpeg"/><Relationship Id="rId3" Type="http://schemas.openxmlformats.org/officeDocument/2006/relationships/image" Target="file:///C:\Users\lenovo\AppData\Local\Temp\wps\INetCache\3be7f5461c7f94cad095713ee7bec033" TargetMode="External"/><Relationship Id="rId2" Type="http://schemas.openxmlformats.org/officeDocument/2006/relationships/image" Target="../media/image16.jpeg"/><Relationship Id="rId1" Type="http://schemas.openxmlformats.org/officeDocument/2006/relationships/image" Target="../media/image15.jpe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9.GI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r>
              <a:rPr lang="en-US" sz="4800" b="1" dirty="0" smtClean="0">
                <a:solidFill>
                  <a:srgbClr val="FF0000"/>
                </a:solidFill>
                <a:sym typeface="+mn-ea"/>
              </a:rPr>
              <a:t>PAEDIATRIC NURSING </a:t>
            </a:r>
            <a:endParaRPr lang="en-US" sz="4800" b="1" dirty="0" smtClean="0">
              <a:solidFill>
                <a:srgbClr val="FF0000"/>
              </a:solidFill>
              <a:sym typeface="+mn-ea"/>
            </a:endParaRPr>
          </a:p>
          <a:p>
            <a:endParaRPr lang="en-US" sz="4800" b="1" dirty="0" smtClean="0">
              <a:solidFill>
                <a:srgbClr val="FF0000"/>
              </a:solidFill>
              <a:sym typeface="+mn-ea"/>
            </a:endParaRPr>
          </a:p>
          <a:p>
            <a:r>
              <a:rPr lang="en-US" sz="4800" b="1" dirty="0" smtClean="0">
                <a:solidFill>
                  <a:srgbClr val="FF0000"/>
                </a:solidFill>
                <a:sym typeface="+mn-ea"/>
              </a:rPr>
              <a:t>by caro juma</a:t>
            </a:r>
            <a:endParaRPr lang="en-US" sz="4800" b="1" dirty="0" smtClean="0">
              <a:solidFill>
                <a:srgbClr val="FF0000"/>
              </a:solidFill>
              <a:sym typeface="+mn-ea"/>
            </a:endParaRPr>
          </a:p>
          <a:p>
            <a:r>
              <a:rPr lang="en-US" sz="4800" b="1" dirty="0" smtClean="0">
                <a:solidFill>
                  <a:srgbClr val="FF0000"/>
                </a:solidFill>
                <a:sym typeface="+mn-ea"/>
              </a:rPr>
              <a:t>mscph,bscn,krchn</a:t>
            </a:r>
            <a:endParaRPr lang="en-US" sz="4800" b="1" dirty="0" smtClean="0">
              <a:solidFill>
                <a:srgbClr val="FF0000"/>
              </a:solidFill>
              <a:sym typeface="+mn-ea"/>
            </a:endParaRP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28905" y="774065"/>
            <a:ext cx="8858250" cy="5353685"/>
          </a:xfrm>
        </p:spPr>
        <p:txBody>
          <a:bodyPr>
            <a:normAutofit/>
          </a:bodyPr>
          <a:lstStyle/>
          <a:p>
            <a:r>
              <a:rPr lang="en-GB" sz="3600" b="1" dirty="0" smtClean="0"/>
              <a:t>Paediatrics nursing:- </a:t>
            </a:r>
            <a:r>
              <a:rPr lang="en-GB" sz="3600" dirty="0" smtClean="0"/>
              <a:t>Is  concerned </a:t>
            </a:r>
            <a:r>
              <a:rPr lang="en-GB" sz="3600" dirty="0"/>
              <a:t>with the </a:t>
            </a:r>
            <a:r>
              <a:rPr lang="en-GB" sz="3600" dirty="0" smtClean="0"/>
              <a:t>health of </a:t>
            </a:r>
            <a:r>
              <a:rPr lang="en-GB" sz="3600" dirty="0"/>
              <a:t>infants, children and adolescents, their </a:t>
            </a:r>
            <a:r>
              <a:rPr lang="en-GB" sz="3600" dirty="0" smtClean="0"/>
              <a:t>growth and </a:t>
            </a:r>
            <a:r>
              <a:rPr lang="en-GB" sz="3600" dirty="0"/>
              <a:t>development and their opportunity </a:t>
            </a:r>
            <a:r>
              <a:rPr lang="en-GB" sz="3600" dirty="0" smtClean="0"/>
              <a:t>to achieve </a:t>
            </a:r>
            <a:r>
              <a:rPr lang="en-GB" sz="3600" dirty="0"/>
              <a:t>full potential as adults</a:t>
            </a:r>
            <a:r>
              <a:rPr lang="en-GB" sz="3600" dirty="0" smtClean="0"/>
              <a:t>.</a:t>
            </a:r>
            <a:endParaRPr lang="en-GB" sz="3600" dirty="0" smtClean="0"/>
          </a:p>
          <a:p>
            <a:endParaRPr lang="en-GB" sz="36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172307"/>
          </a:xfrm>
        </p:spPr>
        <p:txBody>
          <a:bodyPr>
            <a:normAutofit fontScale="90000"/>
          </a:bodyPr>
          <a:lstStyle/>
          <a:p>
            <a:r>
              <a:rPr lang="en-GB" b="1" dirty="0" smtClean="0"/>
              <a:t>Nursing management using nursing process</a:t>
            </a:r>
            <a:endParaRPr lang="en-GB" b="1" dirty="0"/>
          </a:p>
        </p:txBody>
      </p:sp>
      <p:sp>
        <p:nvSpPr>
          <p:cNvPr id="3" name="Content Placeholder 2"/>
          <p:cNvSpPr>
            <a:spLocks noGrp="1"/>
          </p:cNvSpPr>
          <p:nvPr>
            <p:ph idx="1"/>
          </p:nvPr>
        </p:nvSpPr>
        <p:spPr>
          <a:xfrm>
            <a:off x="405685" y="1172309"/>
            <a:ext cx="8109665" cy="4828442"/>
          </a:xfrm>
        </p:spPr>
        <p:txBody>
          <a:bodyPr/>
          <a:lstStyle/>
          <a:p>
            <a:r>
              <a:rPr lang="en-GB" b="1" u="sng" dirty="0" smtClean="0">
                <a:solidFill>
                  <a:srgbClr val="FF0000"/>
                </a:solidFill>
              </a:rPr>
              <a:t>Nursing Assessment</a:t>
            </a:r>
            <a:r>
              <a:rPr lang="en-GB" u="sng" dirty="0" smtClean="0"/>
              <a:t> </a:t>
            </a:r>
            <a:endParaRPr lang="en-GB" u="sng" dirty="0" smtClean="0"/>
          </a:p>
          <a:p>
            <a:r>
              <a:rPr lang="en-GB" dirty="0" smtClean="0"/>
              <a:t>Involves </a:t>
            </a:r>
            <a:r>
              <a:rPr lang="en-GB" dirty="0" err="1" smtClean="0"/>
              <a:t>Hx</a:t>
            </a:r>
            <a:r>
              <a:rPr lang="en-GB" dirty="0" smtClean="0"/>
              <a:t> taking for </a:t>
            </a:r>
            <a:r>
              <a:rPr lang="en-US" dirty="0"/>
              <a:t>fever, pain, and </a:t>
            </a:r>
            <a:r>
              <a:rPr lang="en-US" dirty="0" smtClean="0"/>
              <a:t>hydration, </a:t>
            </a:r>
            <a:endParaRPr lang="en-US" dirty="0" smtClean="0"/>
          </a:p>
          <a:p>
            <a:r>
              <a:rPr lang="en-US" dirty="0" smtClean="0"/>
              <a:t>PE findings and lab tests</a:t>
            </a:r>
            <a:endParaRPr lang="en-US" dirty="0" smtClean="0"/>
          </a:p>
          <a:p>
            <a:r>
              <a:rPr lang="en-US" b="1" dirty="0"/>
              <a:t>Nursing Diagnosis of Pneumonia </a:t>
            </a:r>
            <a:endParaRPr lang="en-GB" dirty="0"/>
          </a:p>
          <a:p>
            <a:pPr marL="0" indent="0">
              <a:buNone/>
            </a:pPr>
            <a:r>
              <a:rPr lang="en-US" dirty="0" smtClean="0"/>
              <a:t>The </a:t>
            </a:r>
            <a:r>
              <a:rPr lang="en-US" dirty="0"/>
              <a:t>nursing diagnoses that you derive include but are not limited to the following: </a:t>
            </a:r>
            <a:endParaRPr lang="en-GB" dirty="0"/>
          </a:p>
          <a:p>
            <a:pPr lvl="0"/>
            <a:r>
              <a:rPr lang="en-US" dirty="0"/>
              <a:t>Impaired gas exchange related to ventilation/perfusion abnormalities caused by pulmonary infection. </a:t>
            </a:r>
            <a:endParaRPr lang="en-GB" dirty="0"/>
          </a:p>
          <a:p>
            <a:endParaRPr lang="en-GB" dirty="0"/>
          </a:p>
          <a:p>
            <a:endParaRPr lang="en-GB" dirty="0" smtClean="0"/>
          </a:p>
          <a:p>
            <a:endParaRPr lang="en-GB"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Nursing management using nursing process</a:t>
            </a:r>
            <a:endParaRPr lang="en-US" dirty="0"/>
          </a:p>
        </p:txBody>
      </p:sp>
      <p:sp>
        <p:nvSpPr>
          <p:cNvPr id="3" name="Text Placeholder 2"/>
          <p:cNvSpPr>
            <a:spLocks noGrp="1"/>
          </p:cNvSpPr>
          <p:nvPr>
            <p:ph type="body" idx="1"/>
          </p:nvPr>
        </p:nvSpPr>
        <p:spPr>
          <a:xfrm>
            <a:off x="1055077" y="1765300"/>
            <a:ext cx="7631247" cy="4991100"/>
          </a:xfrm>
        </p:spPr>
        <p:txBody>
          <a:bodyPr/>
          <a:lstStyle/>
          <a:p>
            <a:pPr lvl="0"/>
            <a:r>
              <a:rPr lang="en-US" dirty="0"/>
              <a:t>Ineffective airway clearance related to edema and exudates. </a:t>
            </a:r>
            <a:endParaRPr lang="en-GB" dirty="0"/>
          </a:p>
          <a:p>
            <a:pPr lvl="0"/>
            <a:r>
              <a:rPr lang="en-US" dirty="0"/>
              <a:t>Ineffective breathing pattern related to an inflammatory infection of the lower airway. </a:t>
            </a:r>
            <a:endParaRPr lang="en-GB" dirty="0"/>
          </a:p>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21" y="857251"/>
            <a:ext cx="8071030" cy="1139780"/>
          </a:xfrm>
        </p:spPr>
        <p:txBody>
          <a:bodyPr>
            <a:normAutofit fontScale="90000"/>
          </a:bodyPr>
          <a:lstStyle/>
          <a:p>
            <a:r>
              <a:rPr lang="en-US" b="1" dirty="0"/>
              <a:t>Nursing </a:t>
            </a:r>
            <a:r>
              <a:rPr lang="en-US" b="1" dirty="0" smtClean="0"/>
              <a:t>care intervention and rationale for </a:t>
            </a:r>
            <a:r>
              <a:rPr lang="en-US" b="1" dirty="0"/>
              <a:t>Children with Pneumonia </a:t>
            </a:r>
            <a:br>
              <a:rPr lang="en-GB" dirty="0"/>
            </a:br>
            <a:endParaRPr lang="en-GB" dirty="0"/>
          </a:p>
        </p:txBody>
      </p:sp>
      <p:sp>
        <p:nvSpPr>
          <p:cNvPr id="3" name="Content Placeholder 2"/>
          <p:cNvSpPr>
            <a:spLocks noGrp="1"/>
          </p:cNvSpPr>
          <p:nvPr>
            <p:ph idx="1"/>
          </p:nvPr>
        </p:nvSpPr>
        <p:spPr>
          <a:xfrm>
            <a:off x="115910" y="1629982"/>
            <a:ext cx="8399441" cy="4269347"/>
          </a:xfrm>
        </p:spPr>
        <p:txBody>
          <a:bodyPr/>
          <a:lstStyle/>
          <a:p>
            <a:pPr marL="0" indent="0">
              <a:buNone/>
            </a:pPr>
            <a:r>
              <a:rPr lang="en-US" dirty="0"/>
              <a:t>The nursing care for children with pneumonia depends upon the severity of the symptoms and the etiologic agent. </a:t>
            </a:r>
            <a:endParaRPr lang="en-GB" dirty="0"/>
          </a:p>
          <a:p>
            <a:pPr lvl="0"/>
            <a:r>
              <a:rPr lang="en-US" dirty="0"/>
              <a:t>Supportive care should focus on maintaining adequate oxygenation with oxygen and airway clearance as prescribed. </a:t>
            </a:r>
            <a:endParaRPr lang="en-GB" dirty="0"/>
          </a:p>
          <a:p>
            <a:pPr lvl="0"/>
            <a:r>
              <a:rPr lang="en-US" dirty="0"/>
              <a:t>Maintaining hydration with IV and/or oral fluids and reducing fever with antipyretics. </a:t>
            </a:r>
            <a:endParaRPr lang="en-GB" dirty="0"/>
          </a:p>
          <a:p>
            <a:endParaRPr lang="en-GB"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70" y="190500"/>
            <a:ext cx="8444230" cy="855345"/>
          </a:xfrm>
        </p:spPr>
        <p:txBody>
          <a:bodyPr/>
          <a:lstStyle/>
          <a:p>
            <a:r>
              <a:rPr lang="en-US" sz="2800" b="1" dirty="0"/>
              <a:t>Nursing care intervention and rationale for Children with Pneumonia</a:t>
            </a:r>
            <a:endParaRPr lang="en-US" sz="2800" dirty="0"/>
          </a:p>
        </p:txBody>
      </p:sp>
      <p:sp>
        <p:nvSpPr>
          <p:cNvPr id="3" name="Text Placeholder 2"/>
          <p:cNvSpPr>
            <a:spLocks noGrp="1"/>
          </p:cNvSpPr>
          <p:nvPr>
            <p:ph type="body" idx="1"/>
          </p:nvPr>
        </p:nvSpPr>
        <p:spPr>
          <a:xfrm>
            <a:off x="-635" y="1322705"/>
            <a:ext cx="9144635" cy="5433695"/>
          </a:xfrm>
        </p:spPr>
        <p:txBody>
          <a:bodyPr/>
          <a:lstStyle/>
          <a:p>
            <a:pPr lvl="0"/>
            <a:r>
              <a:rPr lang="en-US" dirty="0"/>
              <a:t>If the pneumonia is thought to be caused by a bacterial agent, antibiotics are administered as prescribed. </a:t>
            </a:r>
            <a:endParaRPr lang="en-GB" dirty="0"/>
          </a:p>
          <a:p>
            <a:pPr lvl="0"/>
            <a:r>
              <a:rPr lang="en-US" dirty="0"/>
              <a:t>Pain assessment is an important nursing intervention in the child experiencing </a:t>
            </a:r>
            <a:r>
              <a:rPr lang="en-US" dirty="0" err="1"/>
              <a:t>pleuritic</a:t>
            </a:r>
            <a:r>
              <a:rPr lang="en-US" dirty="0"/>
              <a:t> pain with coughing or deep breathing. </a:t>
            </a:r>
            <a:endParaRPr lang="en-GB" dirty="0"/>
          </a:p>
          <a:p>
            <a:pPr lvl="0"/>
            <a:r>
              <a:rPr lang="en-US" dirty="0"/>
              <a:t>Antipyretics for fever. </a:t>
            </a:r>
            <a:endParaRPr lang="en-GB" dirty="0"/>
          </a:p>
          <a:p>
            <a:pPr lvl="0"/>
            <a:r>
              <a:rPr lang="en-US" dirty="0"/>
              <a:t>Normal saline nasal drops. </a:t>
            </a:r>
            <a:endParaRPr lang="en-GB" dirty="0"/>
          </a:p>
          <a:p>
            <a:endParaRPr lang="en-US" dirty="0"/>
          </a:p>
        </p:txBody>
      </p:sp>
      <p:sp>
        <p:nvSpPr>
          <p:cNvPr id="4" name="Text Placeholder 3"/>
          <p:cNvSpPr>
            <a:spLocks noGrp="1"/>
          </p:cNvSpPr>
          <p:nvPr>
            <p:ph type="body" idx="2"/>
          </p:nvPr>
        </p:nvSpPr>
        <p:spPr>
          <a:xfrm>
            <a:off x="10107932" y="6710680"/>
            <a:ext cx="67699" cy="45719"/>
          </a:xfrm>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6" y="0"/>
            <a:ext cx="8228649" cy="715108"/>
          </a:xfrm>
        </p:spPr>
        <p:txBody>
          <a:bodyPr/>
          <a:lstStyle/>
          <a:p>
            <a:r>
              <a:rPr lang="en-GB" dirty="0" smtClean="0"/>
              <a:t>Cont.</a:t>
            </a:r>
            <a:endParaRPr lang="en-GB" dirty="0"/>
          </a:p>
        </p:txBody>
      </p:sp>
      <p:sp>
        <p:nvSpPr>
          <p:cNvPr id="3" name="Content Placeholder 2"/>
          <p:cNvSpPr>
            <a:spLocks noGrp="1"/>
          </p:cNvSpPr>
          <p:nvPr>
            <p:ph idx="1"/>
          </p:nvPr>
        </p:nvSpPr>
        <p:spPr>
          <a:xfrm>
            <a:off x="129540" y="715010"/>
            <a:ext cx="8872220" cy="5826760"/>
          </a:xfrm>
        </p:spPr>
        <p:txBody>
          <a:bodyPr>
            <a:noAutofit/>
          </a:bodyPr>
          <a:lstStyle/>
          <a:p>
            <a:pPr lvl="0"/>
            <a:r>
              <a:rPr lang="en-US" sz="2800" dirty="0"/>
              <a:t>Encourage warm drinks. </a:t>
            </a:r>
            <a:endParaRPr lang="en-GB" sz="2800" dirty="0"/>
          </a:p>
          <a:p>
            <a:pPr lvl="0"/>
            <a:r>
              <a:rPr lang="en-US" sz="2800" dirty="0"/>
              <a:t>Antibiotics: </a:t>
            </a:r>
            <a:r>
              <a:rPr lang="en-US" sz="2800" dirty="0" err="1"/>
              <a:t>cotrimoxazole</a:t>
            </a:r>
            <a:r>
              <a:rPr lang="en-US" sz="2800" dirty="0"/>
              <a:t>, ampicillin, </a:t>
            </a:r>
            <a:r>
              <a:rPr lang="en-US" sz="2800" dirty="0" err="1"/>
              <a:t>amoxycillin</a:t>
            </a:r>
            <a:r>
              <a:rPr lang="en-US" sz="2800" dirty="0"/>
              <a:t>. </a:t>
            </a:r>
            <a:endParaRPr lang="en-GB" sz="2800" dirty="0"/>
          </a:p>
          <a:p>
            <a:pPr lvl="0"/>
            <a:r>
              <a:rPr lang="en-US" sz="2400" dirty="0"/>
              <a:t>If viral withhold antibiotics especially if mild.</a:t>
            </a:r>
            <a:endParaRPr lang="en-US" sz="2400" dirty="0"/>
          </a:p>
          <a:p>
            <a:pPr lvl="0"/>
            <a:r>
              <a:rPr lang="en-US" sz="2400" dirty="0"/>
              <a:t> </a:t>
            </a:r>
            <a:r>
              <a:rPr lang="en-US" sz="2400" b="1" u="sng" dirty="0">
                <a:sym typeface="+mn-ea"/>
              </a:rPr>
              <a:t>Ampicillin</a:t>
            </a:r>
            <a:r>
              <a:rPr lang="en-US" sz="2400" dirty="0">
                <a:sym typeface="+mn-ea"/>
              </a:rPr>
              <a:t> 50 mg/kg or </a:t>
            </a:r>
            <a:r>
              <a:rPr lang="en-US" sz="2400" b="1" u="sng" dirty="0">
                <a:sym typeface="+mn-ea"/>
              </a:rPr>
              <a:t>benzylpenicillin</a:t>
            </a:r>
            <a:r>
              <a:rPr lang="en-US" sz="2400" dirty="0">
                <a:sym typeface="+mn-ea"/>
              </a:rPr>
              <a:t> 50 000 U/kg </a:t>
            </a:r>
            <a:r>
              <a:rPr lang="en-US" sz="2400" b="1" dirty="0">
                <a:sym typeface="+mn-ea"/>
              </a:rPr>
              <a:t>IM or IV </a:t>
            </a:r>
            <a:r>
              <a:rPr lang="en-US" sz="2400" dirty="0">
                <a:sym typeface="+mn-ea"/>
              </a:rPr>
              <a:t>every 6 h for at least 5 days </a:t>
            </a:r>
            <a:endParaRPr lang="en-US" sz="2400" dirty="0"/>
          </a:p>
          <a:p>
            <a:pPr lvl="0"/>
            <a:r>
              <a:rPr lang="en-US" sz="2400" b="1" u="sng" dirty="0">
                <a:sym typeface="+mn-ea"/>
              </a:rPr>
              <a:t>Gentamicin </a:t>
            </a:r>
            <a:r>
              <a:rPr lang="en-US" sz="2400" dirty="0">
                <a:sym typeface="+mn-ea"/>
              </a:rPr>
              <a:t>7.5 mg/kg </a:t>
            </a:r>
            <a:r>
              <a:rPr lang="en-US" sz="2400" b="1" dirty="0">
                <a:sym typeface="+mn-ea"/>
              </a:rPr>
              <a:t>IM or IV </a:t>
            </a:r>
            <a:r>
              <a:rPr lang="en-US" sz="2400" dirty="0">
                <a:sym typeface="+mn-ea"/>
              </a:rPr>
              <a:t>once a day for at least 5 days.  </a:t>
            </a:r>
            <a:endParaRPr lang="en-US" sz="2400" dirty="0" smtClean="0"/>
          </a:p>
          <a:p>
            <a:pPr lvl="0"/>
            <a:r>
              <a:rPr lang="en-US" sz="2800" dirty="0" smtClean="0"/>
              <a:t>Vitals especially temp, </a:t>
            </a:r>
            <a:r>
              <a:rPr lang="en-US" sz="2800" dirty="0" err="1" smtClean="0"/>
              <a:t>resp</a:t>
            </a:r>
            <a:r>
              <a:rPr lang="en-US" sz="2800" dirty="0"/>
              <a:t>,</a:t>
            </a:r>
            <a:r>
              <a:rPr lang="en-US" sz="2800" dirty="0" smtClean="0"/>
              <a:t> pulse and pain</a:t>
            </a:r>
            <a:endParaRPr lang="en-US" sz="2800" dirty="0" smtClean="0"/>
          </a:p>
          <a:p>
            <a:pPr lvl="0"/>
            <a:r>
              <a:rPr lang="en-US" sz="2800" dirty="0" smtClean="0"/>
              <a:t>Involve family members in management </a:t>
            </a:r>
            <a:endParaRPr lang="en-US" sz="2800" dirty="0" smtClean="0"/>
          </a:p>
          <a:p>
            <a:pPr lvl="0"/>
            <a:r>
              <a:rPr lang="en-US" sz="2800" dirty="0" smtClean="0"/>
              <a:t>Offer psychotherapy to alley anxiety </a:t>
            </a:r>
            <a:endParaRPr lang="en-GB" sz="2800" dirty="0"/>
          </a:p>
          <a:p>
            <a:r>
              <a:rPr lang="en-US" sz="2800" dirty="0">
                <a:sym typeface="+mn-ea"/>
              </a:rPr>
              <a:t>If wheeze is present – give </a:t>
            </a:r>
            <a:r>
              <a:rPr lang="en-US" sz="2800" b="1" dirty="0">
                <a:sym typeface="+mn-ea"/>
              </a:rPr>
              <a:t>rapid-acting bronchodilator- Ventolin nebulization and </a:t>
            </a:r>
            <a:r>
              <a:rPr lang="en-US" sz="2800" dirty="0">
                <a:sym typeface="+mn-ea"/>
              </a:rPr>
              <a:t>start steroids when appropriate.</a:t>
            </a:r>
            <a:endParaRPr lang="en-GB" sz="28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190500"/>
            <a:ext cx="8229600" cy="262255"/>
          </a:xfrm>
        </p:spPr>
        <p:txBody>
          <a:bodyPr/>
          <a:p>
            <a:endParaRPr lang="en-US"/>
          </a:p>
        </p:txBody>
      </p:sp>
      <p:sp>
        <p:nvSpPr>
          <p:cNvPr id="3" name="Content Placeholder 2"/>
          <p:cNvSpPr>
            <a:spLocks noGrp="1"/>
          </p:cNvSpPr>
          <p:nvPr>
            <p:ph idx="1"/>
          </p:nvPr>
        </p:nvSpPr>
        <p:spPr>
          <a:xfrm>
            <a:off x="-86995" y="438150"/>
            <a:ext cx="9087485" cy="6040755"/>
          </a:xfrm>
        </p:spPr>
        <p:txBody>
          <a:bodyPr/>
          <a:p>
            <a:pPr>
              <a:buFont typeface="Arial" panose="020B0604020202020204" pitchFamily="34" charset="0"/>
              <a:buChar char="•"/>
            </a:pPr>
            <a:r>
              <a:rPr lang="en-US" sz="2400" dirty="0" smtClean="0">
                <a:sym typeface="+mn-ea"/>
              </a:rPr>
              <a:t>N/</a:t>
            </a:r>
            <a:r>
              <a:rPr lang="en-US" sz="2400" dirty="0" err="1" smtClean="0">
                <a:sym typeface="+mn-ea"/>
              </a:rPr>
              <a:t>BOxygen</a:t>
            </a:r>
            <a:r>
              <a:rPr lang="en-US" sz="2400" dirty="0" smtClean="0">
                <a:sym typeface="+mn-ea"/>
              </a:rPr>
              <a:t> </a:t>
            </a:r>
            <a:r>
              <a:rPr lang="en-US" sz="2400" dirty="0">
                <a:sym typeface="+mn-ea"/>
              </a:rPr>
              <a:t>therapy: indications include presence of cyanosis, severe lower chest in drawing, head nodding or grunting with each breath, RR≥70 breaths/min, presence of altered sensorium, crying excessively with response to 0</a:t>
            </a:r>
            <a:r>
              <a:rPr lang="en-US" sz="2400" baseline="-25000" dirty="0">
                <a:sym typeface="+mn-ea"/>
              </a:rPr>
              <a:t>2</a:t>
            </a:r>
            <a:r>
              <a:rPr lang="en-US" sz="2400" dirty="0">
                <a:sym typeface="+mn-ea"/>
              </a:rPr>
              <a:t> inhalation. </a:t>
            </a:r>
            <a:endParaRPr lang="en-US" dirty="0">
              <a:sym typeface="+mn-ea"/>
            </a:endParaRPr>
          </a:p>
          <a:p>
            <a:pPr lvl="1">
              <a:buFont typeface="Arial" panose="020B0604020202020204" pitchFamily="34" charset="0"/>
              <a:buChar char="•"/>
            </a:pPr>
            <a:r>
              <a:rPr lang="en-US" sz="2400" b="1" dirty="0">
                <a:sym typeface="+mn-ea"/>
              </a:rPr>
              <a:t>Use a pulse oximetry </a:t>
            </a:r>
            <a:r>
              <a:rPr lang="en-US" sz="2400" dirty="0">
                <a:sym typeface="+mn-ea"/>
              </a:rPr>
              <a:t>to guide oxygen therapy (to keep oxygen saturation &gt; 90%). </a:t>
            </a:r>
            <a:endParaRPr lang="en-US" sz="2400" dirty="0"/>
          </a:p>
          <a:p>
            <a:pPr lvl="1">
              <a:buFont typeface="Arial" panose="020B0604020202020204" pitchFamily="34" charset="0"/>
              <a:buChar char="•"/>
            </a:pPr>
            <a:r>
              <a:rPr lang="en-US" sz="2400" dirty="0">
                <a:sym typeface="+mn-ea"/>
              </a:rPr>
              <a:t>If a pulse oximeter is not available, continue oxygen until the signs of hypoxia (such as inability to breastfeed or breathing rate ≥ 70/min) are no longer present.  </a:t>
            </a:r>
            <a:endParaRPr lang="en-US" sz="2400" dirty="0"/>
          </a:p>
          <a:p>
            <a:pPr lvl="1">
              <a:buFont typeface="Arial" panose="020B0604020202020204" pitchFamily="34" charset="0"/>
              <a:buChar char="•"/>
            </a:pPr>
            <a:r>
              <a:rPr lang="en-US" sz="2400" dirty="0">
                <a:sym typeface="+mn-ea"/>
              </a:rPr>
              <a:t>Discontinue oxygen if the saturation remains stable at &gt; 90% (at least 15 min on room air). </a:t>
            </a:r>
            <a:endParaRPr lang="en-US" sz="2400" dirty="0">
              <a:sym typeface="+mn-ea"/>
            </a:endParaRPr>
          </a:p>
          <a:p>
            <a:pPr lvl="1">
              <a:buFont typeface="Arial" panose="020B0604020202020204" pitchFamily="34" charset="0"/>
              <a:buChar char="•"/>
            </a:pPr>
            <a:r>
              <a:rPr lang="en-US" sz="2400" dirty="0">
                <a:sym typeface="+mn-ea"/>
              </a:rPr>
              <a:t>u</a:t>
            </a:r>
            <a:r>
              <a:rPr lang="en-US" sz="2400" dirty="0">
                <a:sym typeface="+mn-ea"/>
              </a:rPr>
              <a:t>se </a:t>
            </a:r>
            <a:r>
              <a:rPr lang="en-US" sz="2400" b="1" dirty="0">
                <a:sym typeface="+mn-ea"/>
              </a:rPr>
              <a:t>nasal prongs </a:t>
            </a:r>
            <a:r>
              <a:rPr lang="en-US" sz="2400" dirty="0">
                <a:sym typeface="+mn-ea"/>
              </a:rPr>
              <a:t>as the preferred method of oxygen delivery to young infants; if not available, a nasal or </a:t>
            </a:r>
            <a:r>
              <a:rPr lang="en-US" sz="2400" b="1" dirty="0">
                <a:sym typeface="+mn-ea"/>
              </a:rPr>
              <a:t>nasopharyngeal catheter </a:t>
            </a:r>
            <a:r>
              <a:rPr lang="en-US" sz="2400" dirty="0">
                <a:sym typeface="+mn-ea"/>
              </a:rPr>
              <a:t>may be used</a:t>
            </a:r>
            <a:endParaRPr lang="en-US" sz="2400" dirty="0"/>
          </a:p>
          <a:p>
            <a:pPr lvl="1">
              <a:buFont typeface="Arial" panose="020B0604020202020204" pitchFamily="34" charset="0"/>
              <a:buChar char="•"/>
            </a:pPr>
            <a:r>
              <a:rPr lang="en-US" sz="2400" dirty="0">
                <a:sym typeface="+mn-ea"/>
              </a:rPr>
              <a:t>Check </a:t>
            </a:r>
            <a:r>
              <a:rPr lang="en-US" sz="2400" b="1" dirty="0">
                <a:highlight>
                  <a:srgbClr val="00FF00"/>
                </a:highlight>
                <a:sym typeface="+mn-ea"/>
              </a:rPr>
              <a:t>every 3 h </a:t>
            </a:r>
            <a:r>
              <a:rPr lang="en-US" sz="2400" dirty="0">
                <a:sym typeface="+mn-ea"/>
              </a:rPr>
              <a:t>that the nasal prongs are not blocked with mucus and are in the correct place and that all connections are secure.</a:t>
            </a:r>
            <a:endParaRPr lang="en-US" sz="2400" dirty="0">
              <a:sym typeface="+mn-ea"/>
            </a:endParaRPr>
          </a:p>
          <a:p>
            <a:pPr marL="0" indent="0">
              <a:buNone/>
            </a:pPr>
            <a:endParaRPr lang="en-US" sz="24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350996"/>
          </a:xfrm>
        </p:spPr>
        <p:txBody>
          <a:bodyPr>
            <a:normAutofit fontScale="90000"/>
          </a:bodyPr>
          <a:lstStyle/>
          <a:p>
            <a:r>
              <a:rPr lang="en-US" dirty="0"/>
              <a:t>.</a:t>
            </a:r>
            <a:endParaRPr lang="en-US" dirty="0"/>
          </a:p>
        </p:txBody>
      </p:sp>
      <p:sp>
        <p:nvSpPr>
          <p:cNvPr id="3" name="Content Placeholder 2"/>
          <p:cNvSpPr>
            <a:spLocks noGrp="1"/>
          </p:cNvSpPr>
          <p:nvPr>
            <p:ph idx="1"/>
          </p:nvPr>
        </p:nvSpPr>
        <p:spPr>
          <a:xfrm>
            <a:off x="142240" y="963930"/>
            <a:ext cx="9001760" cy="5327650"/>
          </a:xfrm>
        </p:spPr>
        <p:txBody>
          <a:bodyPr>
            <a:noAutofit/>
          </a:bodyPr>
          <a:lstStyle/>
          <a:p>
            <a:r>
              <a:rPr lang="en-US" sz="2400" dirty="0"/>
              <a:t>Encourage breastfeeding and oral fluids. </a:t>
            </a:r>
            <a:endParaRPr lang="en-US" sz="2400" dirty="0"/>
          </a:p>
          <a:p>
            <a:r>
              <a:rPr lang="en-US" sz="2400" dirty="0"/>
              <a:t>If the child cannot drink, insert NGT &amp; give frequent small amounts. </a:t>
            </a:r>
            <a:endParaRPr lang="en-US" sz="2400" dirty="0"/>
          </a:p>
          <a:p>
            <a:r>
              <a:rPr lang="en-US" sz="2400" dirty="0"/>
              <a:t>If the child is taking fluids adequately by mouth, NGT - risk for aspiration pneumonia and obstructs part of the nasal airway. </a:t>
            </a:r>
            <a:endParaRPr lang="en-US" sz="2400" dirty="0"/>
          </a:p>
          <a:p>
            <a:r>
              <a:rPr lang="en-US" sz="2400" dirty="0"/>
              <a:t>If oxygen is given by nasal catheter at the same time as nasogastric fluids, pass both tubes </a:t>
            </a:r>
            <a:r>
              <a:rPr lang="en-US" sz="2400" b="1" dirty="0"/>
              <a:t>through the same nostril</a:t>
            </a:r>
            <a:endParaRPr lang="en-US" sz="2400" b="1" dirty="0"/>
          </a:p>
          <a:p>
            <a:r>
              <a:rPr lang="en-US" sz="2400" dirty="0">
                <a:solidFill>
                  <a:srgbClr val="221F1F"/>
                </a:solidFill>
                <a:effectLst/>
                <a:ea typeface="Times New Roman" panose="02020603050405020304" pitchFamily="18" charset="0"/>
              </a:rPr>
              <a:t>Bed</a:t>
            </a:r>
            <a:r>
              <a:rPr lang="en-US" sz="2400" spc="-10" dirty="0">
                <a:solidFill>
                  <a:srgbClr val="221F1F"/>
                </a:solidFill>
                <a:effectLst/>
                <a:ea typeface="Times New Roman" panose="02020603050405020304" pitchFamily="18" charset="0"/>
              </a:rPr>
              <a:t> </a:t>
            </a:r>
            <a:r>
              <a:rPr lang="en-US" sz="2400" dirty="0">
                <a:solidFill>
                  <a:srgbClr val="221F1F"/>
                </a:solidFill>
                <a:effectLst/>
                <a:ea typeface="Times New Roman" panose="02020603050405020304" pitchFamily="18" charset="0"/>
              </a:rPr>
              <a:t>rest</a:t>
            </a:r>
            <a:r>
              <a:rPr lang="en-US" sz="2400" spc="-15" dirty="0">
                <a:solidFill>
                  <a:srgbClr val="221F1F"/>
                </a:solidFill>
                <a:effectLst/>
                <a:ea typeface="Times New Roman" panose="02020603050405020304" pitchFamily="18" charset="0"/>
              </a:rPr>
              <a:t> </a:t>
            </a:r>
            <a:r>
              <a:rPr lang="en-US" sz="2400" dirty="0">
                <a:solidFill>
                  <a:srgbClr val="221F1F"/>
                </a:solidFill>
                <a:effectLst/>
                <a:ea typeface="Times New Roman" panose="02020603050405020304" pitchFamily="18" charset="0"/>
              </a:rPr>
              <a:t>until</a:t>
            </a:r>
            <a:r>
              <a:rPr lang="en-US" sz="2400" spc="-5" dirty="0">
                <a:solidFill>
                  <a:srgbClr val="221F1F"/>
                </a:solidFill>
                <a:effectLst/>
                <a:ea typeface="Times New Roman" panose="02020603050405020304" pitchFamily="18" charset="0"/>
              </a:rPr>
              <a:t> </a:t>
            </a:r>
            <a:r>
              <a:rPr lang="en-US" sz="2400" dirty="0">
                <a:solidFill>
                  <a:srgbClr val="221F1F"/>
                </a:solidFill>
                <a:effectLst/>
                <a:ea typeface="Times New Roman" panose="02020603050405020304" pitchFamily="18" charset="0"/>
              </a:rPr>
              <a:t>fever</a:t>
            </a:r>
            <a:r>
              <a:rPr lang="en-US" sz="2400" spc="-5" dirty="0">
                <a:solidFill>
                  <a:srgbClr val="221F1F"/>
                </a:solidFill>
                <a:effectLst/>
                <a:ea typeface="Times New Roman" panose="02020603050405020304" pitchFamily="18" charset="0"/>
              </a:rPr>
              <a:t> </a:t>
            </a:r>
            <a:r>
              <a:rPr lang="en-US" sz="2400" dirty="0">
                <a:solidFill>
                  <a:srgbClr val="221F1F"/>
                </a:solidFill>
                <a:effectLst/>
                <a:ea typeface="Times New Roman" panose="02020603050405020304" pitchFamily="18" charset="0"/>
              </a:rPr>
              <a:t>diminishes,</a:t>
            </a:r>
            <a:r>
              <a:rPr lang="en-US" sz="2400" spc="-15" dirty="0">
                <a:solidFill>
                  <a:srgbClr val="221F1F"/>
                </a:solidFill>
                <a:effectLst/>
                <a:ea typeface="Times New Roman" panose="02020603050405020304" pitchFamily="18" charset="0"/>
              </a:rPr>
              <a:t> </a:t>
            </a:r>
            <a:r>
              <a:rPr lang="en-US" sz="2400" dirty="0">
                <a:solidFill>
                  <a:srgbClr val="221F1F"/>
                </a:solidFill>
                <a:effectLst/>
                <a:ea typeface="Times New Roman" panose="02020603050405020304" pitchFamily="18" charset="0"/>
              </a:rPr>
              <a:t>then</a:t>
            </a:r>
            <a:r>
              <a:rPr lang="en-US" sz="2400" spc="-15" dirty="0">
                <a:solidFill>
                  <a:srgbClr val="221F1F"/>
                </a:solidFill>
                <a:effectLst/>
                <a:ea typeface="Times New Roman" panose="02020603050405020304" pitchFamily="18" charset="0"/>
              </a:rPr>
              <a:t> </a:t>
            </a:r>
            <a:r>
              <a:rPr lang="en-US" sz="2400" dirty="0">
                <a:solidFill>
                  <a:srgbClr val="221F1F"/>
                </a:solidFill>
                <a:effectLst/>
                <a:ea typeface="Times New Roman" panose="02020603050405020304" pitchFamily="18" charset="0"/>
              </a:rPr>
              <a:t>activity</a:t>
            </a:r>
            <a:r>
              <a:rPr lang="en-US" sz="2400" spc="-15" dirty="0">
                <a:solidFill>
                  <a:srgbClr val="221F1F"/>
                </a:solidFill>
                <a:effectLst/>
                <a:ea typeface="Times New Roman" panose="02020603050405020304" pitchFamily="18" charset="0"/>
              </a:rPr>
              <a:t> </a:t>
            </a:r>
            <a:r>
              <a:rPr lang="en-US" sz="2400" dirty="0">
                <a:solidFill>
                  <a:srgbClr val="221F1F"/>
                </a:solidFill>
                <a:effectLst/>
                <a:ea typeface="Times New Roman" panose="02020603050405020304" pitchFamily="18" charset="0"/>
              </a:rPr>
              <a:t>as</a:t>
            </a:r>
            <a:r>
              <a:rPr lang="en-US" sz="2400" spc="-20" dirty="0">
                <a:solidFill>
                  <a:srgbClr val="221F1F"/>
                </a:solidFill>
                <a:effectLst/>
                <a:ea typeface="Times New Roman" panose="02020603050405020304" pitchFamily="18" charset="0"/>
              </a:rPr>
              <a:t> </a:t>
            </a:r>
            <a:r>
              <a:rPr lang="en-US" sz="2400" dirty="0">
                <a:solidFill>
                  <a:srgbClr val="221F1F"/>
                </a:solidFill>
                <a:effectLst/>
                <a:ea typeface="Times New Roman" panose="02020603050405020304" pitchFamily="18" charset="0"/>
              </a:rPr>
              <a:t>tolerated</a:t>
            </a:r>
            <a:endParaRPr lang="en-US" sz="2400" b="1" dirty="0"/>
          </a:p>
          <a:p>
            <a:r>
              <a:rPr lang="en-US" sz="2400" dirty="0"/>
              <a:t>Encourage the child to eat as soon as food can be taken.</a:t>
            </a:r>
            <a:endParaRPr lang="en-US" sz="24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1320"/>
            <a:ext cx="7886700" cy="829310"/>
          </a:xfrm>
        </p:spPr>
        <p:txBody>
          <a:bodyPr/>
          <a:lstStyle/>
          <a:p>
            <a:r>
              <a:rPr lang="en-US" b="1" dirty="0"/>
              <a:t>Monitoring</a:t>
            </a:r>
            <a:endParaRPr lang="en-US" b="1" dirty="0"/>
          </a:p>
        </p:txBody>
      </p:sp>
      <p:sp>
        <p:nvSpPr>
          <p:cNvPr id="3" name="Content Placeholder 2"/>
          <p:cNvSpPr>
            <a:spLocks noGrp="1"/>
          </p:cNvSpPr>
          <p:nvPr>
            <p:ph idx="1"/>
          </p:nvPr>
        </p:nvSpPr>
        <p:spPr>
          <a:xfrm>
            <a:off x="300355" y="1230630"/>
            <a:ext cx="8543925" cy="5075555"/>
          </a:xfrm>
        </p:spPr>
        <p:txBody>
          <a:bodyPr>
            <a:normAutofit/>
          </a:bodyPr>
          <a:lstStyle/>
          <a:p>
            <a:r>
              <a:rPr lang="en-US" sz="2250" dirty="0"/>
              <a:t>The child should be checked by a nurse at least every 3 h and by a doctor at least twice a day. </a:t>
            </a:r>
            <a:endParaRPr lang="en-US" sz="2250" dirty="0"/>
          </a:p>
          <a:p>
            <a:r>
              <a:rPr lang="en-US" sz="2250" dirty="0"/>
              <a:t>In the absence of complications, within 2 days there should be signs of improvement:</a:t>
            </a:r>
            <a:endParaRPr lang="en-US" sz="2250" dirty="0"/>
          </a:p>
          <a:p>
            <a:endParaRPr lang="en-US" sz="2250" dirty="0"/>
          </a:p>
          <a:p>
            <a:pPr lvl="1">
              <a:buFont typeface="Wingdings" panose="05000000000000000000" pitchFamily="2" charset="2"/>
              <a:buChar char="ü"/>
            </a:pPr>
            <a:r>
              <a:rPr lang="en-US" sz="2250" dirty="0"/>
              <a:t>breathing slower, </a:t>
            </a:r>
            <a:endParaRPr lang="en-US" sz="2250" dirty="0"/>
          </a:p>
          <a:p>
            <a:pPr lvl="1">
              <a:buFont typeface="Wingdings" panose="05000000000000000000" pitchFamily="2" charset="2"/>
              <a:buChar char="ü"/>
            </a:pPr>
            <a:r>
              <a:rPr lang="en-US" sz="2250" dirty="0"/>
              <a:t>less indrawing of the lower chest wall,</a:t>
            </a:r>
            <a:endParaRPr lang="en-US" sz="2250" dirty="0"/>
          </a:p>
          <a:p>
            <a:pPr lvl="1">
              <a:buFont typeface="Wingdings" panose="05000000000000000000" pitchFamily="2" charset="2"/>
              <a:buChar char="ü"/>
            </a:pPr>
            <a:r>
              <a:rPr lang="en-US" sz="2250" dirty="0"/>
              <a:t>less fever, improved ability to eat and drink, </a:t>
            </a:r>
            <a:endParaRPr lang="en-US" sz="2250" dirty="0"/>
          </a:p>
          <a:p>
            <a:pPr lvl="1">
              <a:buFont typeface="Wingdings" panose="05000000000000000000" pitchFamily="2" charset="2"/>
              <a:buChar char="ü"/>
            </a:pPr>
            <a:r>
              <a:rPr lang="en-US" sz="2250" dirty="0"/>
              <a:t>better oxygen saturation). </a:t>
            </a:r>
            <a:endParaRPr lang="en-US" sz="225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18" y="0"/>
            <a:ext cx="8651382" cy="1629507"/>
          </a:xfrm>
        </p:spPr>
        <p:txBody>
          <a:bodyPr>
            <a:normAutofit fontScale="90000"/>
          </a:bodyPr>
          <a:lstStyle/>
          <a:p>
            <a:r>
              <a:rPr lang="en-US" b="1" dirty="0"/>
              <a:t>Nursing Care Family Teaching For Children with Pneumonia </a:t>
            </a:r>
            <a:br>
              <a:rPr lang="en-GB" dirty="0"/>
            </a:br>
            <a:endParaRPr lang="en-GB" dirty="0"/>
          </a:p>
        </p:txBody>
      </p:sp>
      <p:sp>
        <p:nvSpPr>
          <p:cNvPr id="3" name="Content Placeholder 2"/>
          <p:cNvSpPr>
            <a:spLocks noGrp="1"/>
          </p:cNvSpPr>
          <p:nvPr>
            <p:ph idx="1"/>
          </p:nvPr>
        </p:nvSpPr>
        <p:spPr>
          <a:xfrm>
            <a:off x="492618" y="1008185"/>
            <a:ext cx="8651382" cy="4992565"/>
          </a:xfrm>
        </p:spPr>
        <p:txBody>
          <a:bodyPr/>
          <a:lstStyle/>
          <a:p>
            <a:r>
              <a:rPr lang="en-US" dirty="0"/>
              <a:t>Caregivers should be educated regarding the need for good hydration and </a:t>
            </a:r>
            <a:r>
              <a:rPr lang="en-US" dirty="0" smtClean="0"/>
              <a:t>rest. </a:t>
            </a:r>
            <a:endParaRPr lang="en-US" dirty="0" smtClean="0"/>
          </a:p>
          <a:p>
            <a:r>
              <a:rPr lang="en-US" dirty="0" smtClean="0"/>
              <a:t>Offer </a:t>
            </a:r>
            <a:r>
              <a:rPr lang="en-US" dirty="0"/>
              <a:t>small amounts of liquids more frequently to help promote hydration in the child reluctant to drink or eat. </a:t>
            </a:r>
            <a:endParaRPr lang="en-GB" dirty="0"/>
          </a:p>
          <a:p>
            <a:r>
              <a:rPr lang="en-US" dirty="0"/>
              <a:t>If the child is prescribed an antibiotic, instruct the caregivers about the child’s antibiotic, its administration, and the importance of completing the entire prescription even if symptoms have resolved</a:t>
            </a:r>
            <a:r>
              <a:rPr lang="en-US" dirty="0" smtClean="0"/>
              <a:t>.</a:t>
            </a:r>
            <a:endParaRPr lang="en-US" dirty="0" smtClean="0"/>
          </a:p>
          <a:p>
            <a:r>
              <a:rPr lang="en-US" dirty="0" smtClean="0"/>
              <a:t> </a:t>
            </a:r>
            <a:endParaRPr lang="en-GB"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0"/>
            <a:ext cx="8229600" cy="659765"/>
          </a:xfrm>
        </p:spPr>
        <p:txBody>
          <a:bodyPr/>
          <a:p>
            <a:br>
              <a:rPr lang="en-US">
                <a:sym typeface="+mn-ea"/>
              </a:rPr>
            </a:br>
            <a:r>
              <a:rPr lang="en-US">
                <a:sym typeface="+mn-ea"/>
              </a:rPr>
              <a:t>      Prevention</a:t>
            </a:r>
            <a:br>
              <a:rPr lang="en-US"/>
            </a:br>
            <a:endParaRPr lang="en-US"/>
          </a:p>
        </p:txBody>
      </p:sp>
      <p:sp>
        <p:nvSpPr>
          <p:cNvPr id="3" name="Content Placeholder 2"/>
          <p:cNvSpPr>
            <a:spLocks noGrp="1"/>
          </p:cNvSpPr>
          <p:nvPr>
            <p:ph idx="1"/>
          </p:nvPr>
        </p:nvSpPr>
        <p:spPr>
          <a:xfrm>
            <a:off x="142240" y="716280"/>
            <a:ext cx="8858885" cy="5411470"/>
          </a:xfrm>
        </p:spPr>
        <p:txBody>
          <a:bodyPr/>
          <a:p>
            <a:r>
              <a:rPr lang="en-US" sz="2400"/>
              <a:t>Preventing pneumonia in children is an essential component of a strategy to reduce child mortality. </a:t>
            </a:r>
            <a:endParaRPr lang="en-US" sz="2400"/>
          </a:p>
          <a:p>
            <a:r>
              <a:rPr lang="en-US" sz="2400"/>
              <a:t>Immunization against Hib, pneumococcus, measles and whooping cough (pertussis) is the most effective way to prevent pneumonia.</a:t>
            </a:r>
            <a:endParaRPr lang="en-US" sz="2400"/>
          </a:p>
          <a:p>
            <a:r>
              <a:rPr lang="en-US" sz="2400"/>
              <a:t>Adequate nutrition is key to improving children's natural defences, starting with exclusive breastfeeding for the first 6 months of life. In addition to being effective in preventing pneumonia, it also helps to reduce the length of the illness if a child does become ill.</a:t>
            </a:r>
            <a:endParaRPr lang="en-US" sz="2400"/>
          </a:p>
          <a:p>
            <a:r>
              <a:rPr lang="en-US" sz="2400"/>
              <a:t>Addressing environmental factors such as indoor air pollution (by providing affordable clean indoor stoves, for example) and encouraging good hygiene in crowded homes also reduces the number of children who fall ill with pneumonia.</a:t>
            </a:r>
            <a:endParaRPr lang="en-US" sz="2400"/>
          </a:p>
          <a:p>
            <a:r>
              <a:rPr lang="en-US" sz="2400"/>
              <a:t>In children infected with HIV, the antibiotic cotrimoxazole is given daily to decrease the risk of contracting pneumonia.</a:t>
            </a:r>
            <a:endParaRPr lang="en-US" sz="24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pic>
        <p:nvPicPr>
          <p:cNvPr id="5" name="Content Placeholder 4"/>
          <p:cNvPicPr>
            <a:picLocks noChangeAspect="1"/>
          </p:cNvPicPr>
          <p:nvPr>
            <p:ph idx="1"/>
          </p:nvPr>
        </p:nvPicPr>
        <p:blipFill>
          <a:blip r:embed="rId1"/>
          <a:stretch>
            <a:fillRect/>
          </a:stretch>
        </p:blipFill>
        <p:spPr>
          <a:xfrm>
            <a:off x="638810" y="590550"/>
            <a:ext cx="7578725" cy="5775960"/>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033" y="0"/>
            <a:ext cx="7984097" cy="973015"/>
          </a:xfrm>
        </p:spPr>
        <p:txBody>
          <a:bodyPr>
            <a:normAutofit fontScale="90000"/>
          </a:bodyPr>
          <a:lstStyle/>
          <a:p>
            <a:r>
              <a:rPr lang="en-US" b="1" u="sng" dirty="0" smtClean="0">
                <a:solidFill>
                  <a:srgbClr val="FF0000"/>
                </a:solidFill>
              </a:rPr>
              <a:t>2.ASTHMA</a:t>
            </a:r>
            <a:br>
              <a:rPr lang="en-GB" b="1" dirty="0">
                <a:solidFill>
                  <a:srgbClr val="FF0000"/>
                </a:solidFill>
              </a:rPr>
            </a:br>
            <a:endParaRPr lang="en-GB" b="1" dirty="0">
              <a:solidFill>
                <a:srgbClr val="FF0000"/>
              </a:solidFill>
            </a:endParaRPr>
          </a:p>
        </p:txBody>
      </p:sp>
      <p:sp>
        <p:nvSpPr>
          <p:cNvPr id="3" name="Content Placeholder 2"/>
          <p:cNvSpPr>
            <a:spLocks noGrp="1"/>
          </p:cNvSpPr>
          <p:nvPr>
            <p:ph idx="1"/>
          </p:nvPr>
        </p:nvSpPr>
        <p:spPr>
          <a:xfrm>
            <a:off x="194945" y="457200"/>
            <a:ext cx="8749665" cy="5543550"/>
          </a:xfrm>
        </p:spPr>
        <p:txBody>
          <a:bodyPr/>
          <a:lstStyle/>
          <a:p>
            <a:pPr marL="0" indent="0">
              <a:buNone/>
            </a:pPr>
            <a:r>
              <a:rPr lang="en-US" b="1" u="sng" dirty="0" smtClean="0"/>
              <a:t>Definition</a:t>
            </a:r>
            <a:r>
              <a:rPr lang="en-US" dirty="0" smtClean="0"/>
              <a:t> </a:t>
            </a:r>
            <a:endParaRPr lang="en-US" dirty="0" smtClean="0"/>
          </a:p>
          <a:p>
            <a:pPr marL="0" indent="0">
              <a:buNone/>
            </a:pPr>
            <a:r>
              <a:rPr lang="en-US" sz="2800" dirty="0" smtClean="0"/>
              <a:t>Asthma </a:t>
            </a:r>
            <a:r>
              <a:rPr lang="en-US" sz="2800" dirty="0"/>
              <a:t>is a reversible, diffuse, obstructive pulmonary disease that produces the following effects: </a:t>
            </a:r>
            <a:endParaRPr lang="en-GB" sz="2800" dirty="0"/>
          </a:p>
          <a:p>
            <a:pPr lvl="0"/>
            <a:r>
              <a:rPr lang="en-US" sz="2800" dirty="0"/>
              <a:t>Inflammation of the mucous membranes </a:t>
            </a:r>
            <a:endParaRPr lang="en-GB" sz="2800" dirty="0"/>
          </a:p>
          <a:p>
            <a:pPr lvl="0"/>
            <a:r>
              <a:rPr lang="en-US" sz="2800" dirty="0"/>
              <a:t>Smooth muscle bronchospasm </a:t>
            </a:r>
            <a:endParaRPr lang="en-GB" sz="2800" dirty="0"/>
          </a:p>
          <a:p>
            <a:pPr lvl="0"/>
            <a:r>
              <a:rPr lang="en-US" sz="2800" dirty="0"/>
              <a:t>Increased mucus secretion leading to airway obstruction and air trapping </a:t>
            </a:r>
            <a:endParaRPr lang="en-GB" sz="2800" dirty="0"/>
          </a:p>
          <a:p>
            <a:r>
              <a:rPr lang="en-GB" sz="2800" dirty="0" smtClean="0"/>
              <a:t>N/B it is common in boys than girls however later on, in adolescence the ratio of boys to girls becomes almost same.</a:t>
            </a:r>
            <a:endParaRPr lang="en-GB" sz="280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8339504" cy="762000"/>
          </a:xfrm>
        </p:spPr>
        <p:txBody>
          <a:bodyPr>
            <a:normAutofit fontScale="90000"/>
          </a:bodyPr>
          <a:lstStyle/>
          <a:p>
            <a:r>
              <a:rPr lang="en-US" b="1" dirty="0"/>
              <a:t>Causes of Asthma  </a:t>
            </a:r>
            <a:br>
              <a:rPr lang="en-GB" dirty="0"/>
            </a:br>
            <a:endParaRPr lang="en-GB" dirty="0"/>
          </a:p>
        </p:txBody>
      </p:sp>
      <p:sp>
        <p:nvSpPr>
          <p:cNvPr id="3" name="Content Placeholder 2"/>
          <p:cNvSpPr>
            <a:spLocks noGrp="1"/>
          </p:cNvSpPr>
          <p:nvPr>
            <p:ph idx="1"/>
          </p:nvPr>
        </p:nvSpPr>
        <p:spPr>
          <a:xfrm>
            <a:off x="628650" y="633046"/>
            <a:ext cx="8515350" cy="5367705"/>
          </a:xfrm>
        </p:spPr>
        <p:txBody>
          <a:bodyPr>
            <a:noAutofit/>
          </a:bodyPr>
          <a:lstStyle/>
          <a:p>
            <a:r>
              <a:rPr lang="en-US" sz="2800" dirty="0"/>
              <a:t>Asthma is caused by hyper responsiveness of the lower airway (may be </a:t>
            </a:r>
            <a:r>
              <a:rPr lang="en-US" sz="2800" b="1" u="sng" dirty="0"/>
              <a:t>idiopathic or </a:t>
            </a:r>
            <a:r>
              <a:rPr lang="en-US" sz="2800" b="1" u="sng" dirty="0" smtClean="0"/>
              <a:t>intrinsic factors</a:t>
            </a:r>
            <a:r>
              <a:rPr lang="en-US" sz="2800" dirty="0" smtClean="0"/>
              <a:t>– Parasympathetic receptor stimulation by stress, </a:t>
            </a:r>
            <a:endParaRPr lang="en-US" sz="2800" dirty="0" smtClean="0"/>
          </a:p>
          <a:p>
            <a:r>
              <a:rPr lang="en-US" sz="2800" dirty="0" smtClean="0"/>
              <a:t>or caused by </a:t>
            </a:r>
            <a:r>
              <a:rPr lang="en-US" sz="2800" b="1" u="sng" dirty="0" smtClean="0"/>
              <a:t>extrinsic factors  </a:t>
            </a:r>
            <a:r>
              <a:rPr lang="en-US" sz="2800" dirty="0" smtClean="0"/>
              <a:t>(a </a:t>
            </a:r>
            <a:r>
              <a:rPr lang="en-US" sz="2800" dirty="0"/>
              <a:t>hyper responsive </a:t>
            </a:r>
            <a:r>
              <a:rPr lang="en-US" sz="2800" dirty="0" smtClean="0"/>
              <a:t>reaction) to </a:t>
            </a:r>
            <a:r>
              <a:rPr lang="en-US" sz="2800" dirty="0"/>
              <a:t>an allergen, exercise, or environmental </a:t>
            </a:r>
            <a:r>
              <a:rPr lang="en-US" sz="2800" dirty="0" smtClean="0"/>
              <a:t>change, viral infection, dust, medications, foods ). </a:t>
            </a:r>
            <a:endParaRPr lang="en-GB" sz="2800" dirty="0"/>
          </a:p>
          <a:p>
            <a:r>
              <a:rPr lang="en-US" sz="2800" b="1" u="sng" dirty="0"/>
              <a:t>Pathophysiology of Asthma </a:t>
            </a:r>
            <a:r>
              <a:rPr lang="en-US" sz="2800" b="1" dirty="0"/>
              <a:t>  </a:t>
            </a:r>
            <a:endParaRPr lang="en-GB" sz="2800" dirty="0"/>
          </a:p>
          <a:p>
            <a:r>
              <a:rPr lang="en-US" sz="2800" dirty="0" smtClean="0"/>
              <a:t>Allergens triggers </a:t>
            </a:r>
            <a:r>
              <a:rPr lang="en-US" sz="2800" dirty="0"/>
              <a:t>a cascade of events that affect the entire respiratory tract. </a:t>
            </a:r>
            <a:r>
              <a:rPr lang="en-US" sz="2800" dirty="0" smtClean="0"/>
              <a:t>Further there is </a:t>
            </a:r>
            <a:r>
              <a:rPr lang="en-US" sz="2800" dirty="0"/>
              <a:t>increase in circulating </a:t>
            </a:r>
            <a:r>
              <a:rPr lang="en-US" sz="2800" dirty="0" err="1"/>
              <a:t>IgE</a:t>
            </a:r>
            <a:r>
              <a:rPr lang="en-US" sz="2800" dirty="0"/>
              <a:t>, mast cells, and macrophages. </a:t>
            </a:r>
            <a:endParaRPr lang="en-US" sz="2800" dirty="0" smtClean="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Causes of Asthma</a:t>
            </a:r>
            <a:endParaRPr lang="en-US" dirty="0"/>
          </a:p>
        </p:txBody>
      </p:sp>
      <p:sp>
        <p:nvSpPr>
          <p:cNvPr id="3" name="Text Placeholder 2"/>
          <p:cNvSpPr>
            <a:spLocks noGrp="1"/>
          </p:cNvSpPr>
          <p:nvPr>
            <p:ph type="body" idx="1"/>
          </p:nvPr>
        </p:nvSpPr>
        <p:spPr>
          <a:xfrm>
            <a:off x="149225" y="772795"/>
            <a:ext cx="8766810" cy="5983605"/>
          </a:xfrm>
        </p:spPr>
        <p:txBody>
          <a:bodyPr/>
          <a:lstStyle/>
          <a:p>
            <a:r>
              <a:rPr lang="en-US" sz="2800" dirty="0"/>
              <a:t>These products cause the release of other substances such as histamine, basophils, </a:t>
            </a:r>
            <a:r>
              <a:rPr lang="en-US" sz="2800" dirty="0" err="1"/>
              <a:t>eosinophils</a:t>
            </a:r>
            <a:r>
              <a:rPr lang="en-US" sz="2800" dirty="0"/>
              <a:t>, neutrophils, platelets, T lymphocytes, and prostaglandins. </a:t>
            </a:r>
            <a:endParaRPr lang="en-GB" sz="2800" dirty="0"/>
          </a:p>
          <a:p>
            <a:r>
              <a:rPr lang="en-US" sz="2800" dirty="0"/>
              <a:t>The result of this inflammatory cascade is bronchoconstriction, mucosal edema, and an increased mucus production, an increased work of breathing, </a:t>
            </a:r>
            <a:r>
              <a:rPr lang="en-US" sz="2800" dirty="0" err="1"/>
              <a:t>hypercapnia</a:t>
            </a:r>
            <a:r>
              <a:rPr lang="en-US" sz="2800" dirty="0"/>
              <a:t>, and hypoxemia.</a:t>
            </a:r>
            <a:endParaRPr lang="en-US" sz="2800" dirty="0"/>
          </a:p>
          <a:p>
            <a:r>
              <a:rPr lang="en-US" sz="2800" dirty="0"/>
              <a:t> If left untreated, respiratory failure and death can result. </a:t>
            </a:r>
            <a:endParaRPr lang="en-US" sz="2800" dirty="0"/>
          </a:p>
          <a:p>
            <a:r>
              <a:rPr lang="en-US" sz="2800" dirty="0"/>
              <a:t>Thus the patient will present with the following S/S</a:t>
            </a:r>
            <a:endParaRPr lang="en-GB" sz="2800" dirty="0"/>
          </a:p>
          <a:p>
            <a:endParaRPr lang="en-GB" sz="2800" dirty="0"/>
          </a:p>
          <a:p>
            <a:endParaRPr lang="en-US" sz="2800"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6" y="1"/>
            <a:ext cx="8228649" cy="1043354"/>
          </a:xfrm>
        </p:spPr>
        <p:txBody>
          <a:bodyPr>
            <a:normAutofit fontScale="90000"/>
          </a:bodyPr>
          <a:lstStyle/>
          <a:p>
            <a:r>
              <a:rPr lang="en-US" b="1" dirty="0"/>
              <a:t>Signs and Symptoms of Asthma </a:t>
            </a:r>
            <a:br>
              <a:rPr lang="en-GB" dirty="0"/>
            </a:br>
            <a:endParaRPr lang="en-GB" dirty="0"/>
          </a:p>
        </p:txBody>
      </p:sp>
      <p:sp>
        <p:nvSpPr>
          <p:cNvPr id="3" name="Content Placeholder 2"/>
          <p:cNvSpPr>
            <a:spLocks noGrp="1"/>
          </p:cNvSpPr>
          <p:nvPr>
            <p:ph idx="1"/>
          </p:nvPr>
        </p:nvSpPr>
        <p:spPr>
          <a:xfrm>
            <a:off x="540913" y="1043354"/>
            <a:ext cx="8603087" cy="5005754"/>
          </a:xfrm>
        </p:spPr>
        <p:txBody>
          <a:bodyPr>
            <a:noAutofit/>
          </a:bodyPr>
          <a:lstStyle/>
          <a:p>
            <a:pPr lvl="0"/>
            <a:r>
              <a:rPr lang="en-US" sz="2400" dirty="0"/>
              <a:t>Alteration in chest contour from chronic air trapping. </a:t>
            </a:r>
            <a:endParaRPr lang="en-GB" sz="2400" dirty="0"/>
          </a:p>
          <a:p>
            <a:pPr lvl="0"/>
            <a:r>
              <a:rPr lang="en-US" sz="2400" dirty="0"/>
              <a:t>Altered cerebral function. </a:t>
            </a:r>
            <a:endParaRPr lang="en-GB" sz="2400" dirty="0"/>
          </a:p>
          <a:p>
            <a:pPr lvl="0"/>
            <a:r>
              <a:rPr lang="en-US" sz="2400" dirty="0"/>
              <a:t>Chronic cough. </a:t>
            </a:r>
            <a:endParaRPr lang="en-GB" sz="2400" dirty="0"/>
          </a:p>
          <a:p>
            <a:pPr lvl="0"/>
            <a:r>
              <a:rPr lang="en-US" sz="2400" dirty="0"/>
              <a:t>Diaphoresis during prolonged episodes of respiratory distress. </a:t>
            </a:r>
            <a:endParaRPr lang="en-GB" sz="2400" dirty="0"/>
          </a:p>
          <a:p>
            <a:pPr lvl="0"/>
            <a:r>
              <a:rPr lang="en-US" sz="2400" dirty="0"/>
              <a:t>Dyspnea. </a:t>
            </a:r>
            <a:endParaRPr lang="en-GB" sz="2400" dirty="0"/>
          </a:p>
          <a:p>
            <a:pPr lvl="0"/>
            <a:r>
              <a:rPr lang="en-US" sz="2400" dirty="0"/>
              <a:t>Exercise intolerance. </a:t>
            </a:r>
            <a:endParaRPr lang="en-GB" sz="2400" dirty="0"/>
          </a:p>
          <a:p>
            <a:pPr lvl="0"/>
            <a:r>
              <a:rPr lang="en-US" sz="2400" dirty="0"/>
              <a:t>Fatigue and apprehension. </a:t>
            </a:r>
            <a:endParaRPr lang="en-GB" sz="2400" dirty="0"/>
          </a:p>
          <a:p>
            <a:pPr lvl="0"/>
            <a:r>
              <a:rPr lang="en-US" sz="2400" dirty="0"/>
              <a:t>Prolonged expiration with an expiratory wheeze; in severe distress, you may hear an inspiratory wheeze. </a:t>
            </a:r>
            <a:endParaRPr lang="en-GB" sz="2400" dirty="0"/>
          </a:p>
          <a:p>
            <a:pPr lvl="0"/>
            <a:r>
              <a:rPr lang="en-US" sz="2400" dirty="0"/>
              <a:t>Unequal or decreased breath sounds. </a:t>
            </a:r>
            <a:endParaRPr lang="en-GB" sz="2400" dirty="0"/>
          </a:p>
          <a:p>
            <a:pPr lvl="0"/>
            <a:r>
              <a:rPr lang="en-US" sz="2400" dirty="0"/>
              <a:t>Use of accessory muscles. </a:t>
            </a:r>
            <a:endParaRPr lang="en-GB" sz="2400" dirty="0"/>
          </a:p>
          <a:p>
            <a:endParaRPr lang="en-GB" sz="24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6" y="117232"/>
            <a:ext cx="8228649" cy="1008184"/>
          </a:xfrm>
        </p:spPr>
        <p:txBody>
          <a:bodyPr>
            <a:normAutofit fontScale="90000"/>
          </a:bodyPr>
          <a:lstStyle/>
          <a:p>
            <a:r>
              <a:rPr lang="en-US" b="1" dirty="0"/>
              <a:t>Diagnostic Findings of Asthma  </a:t>
            </a:r>
            <a:br>
              <a:rPr lang="en-GB" dirty="0"/>
            </a:br>
            <a:endParaRPr lang="en-GB" dirty="0"/>
          </a:p>
        </p:txBody>
      </p:sp>
      <p:sp>
        <p:nvSpPr>
          <p:cNvPr id="3" name="Content Placeholder 2"/>
          <p:cNvSpPr>
            <a:spLocks noGrp="1"/>
          </p:cNvSpPr>
          <p:nvPr>
            <p:ph idx="1"/>
          </p:nvPr>
        </p:nvSpPr>
        <p:spPr>
          <a:xfrm>
            <a:off x="844062" y="973016"/>
            <a:ext cx="7842263" cy="5153696"/>
          </a:xfrm>
        </p:spPr>
        <p:txBody>
          <a:bodyPr/>
          <a:lstStyle/>
          <a:p>
            <a:pPr lvl="0"/>
            <a:r>
              <a:rPr lang="en-US" dirty="0"/>
              <a:t>Oxygen saturation via pulse </a:t>
            </a:r>
            <a:r>
              <a:rPr lang="en-US" dirty="0" err="1"/>
              <a:t>oximetry</a:t>
            </a:r>
            <a:r>
              <a:rPr lang="en-US" dirty="0"/>
              <a:t> may show decreased oxygen saturation. </a:t>
            </a:r>
            <a:endParaRPr lang="en-GB" dirty="0"/>
          </a:p>
          <a:p>
            <a:pPr lvl="0"/>
            <a:r>
              <a:rPr lang="en-US" dirty="0"/>
              <a:t>ABG measurement may show increased partial pressure of arterial carbon dioxide from respiratory acidosis. </a:t>
            </a:r>
            <a:endParaRPr lang="en-GB" dirty="0"/>
          </a:p>
          <a:p>
            <a:pPr lvl="0"/>
            <a:r>
              <a:rPr lang="en-US" dirty="0"/>
              <a:t>Pulmonary function tests show a reduced peak expiratory flow rate. </a:t>
            </a:r>
            <a:endParaRPr lang="en-GB" dirty="0"/>
          </a:p>
          <a:p>
            <a:pPr lvl="0"/>
            <a:r>
              <a:rPr lang="en-US" dirty="0"/>
              <a:t>Skin test identifies the source of the allergy. </a:t>
            </a:r>
            <a:endParaRPr lang="en-GB" dirty="0"/>
          </a:p>
          <a:p>
            <a:pPr lvl="0"/>
            <a:r>
              <a:rPr lang="en-US" dirty="0"/>
              <a:t>Sputum analysis rules out respiratory infection. </a:t>
            </a:r>
            <a:endParaRPr lang="en-GB"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980" y="1"/>
            <a:ext cx="8690019" cy="1172308"/>
          </a:xfrm>
        </p:spPr>
        <p:txBody>
          <a:bodyPr>
            <a:normAutofit fontScale="90000"/>
          </a:bodyPr>
          <a:lstStyle/>
          <a:p>
            <a:r>
              <a:rPr lang="en-US" b="1" dirty="0" smtClean="0"/>
              <a:t>Medical Treatment </a:t>
            </a:r>
            <a:r>
              <a:rPr lang="en-US" b="1" dirty="0"/>
              <a:t>for Asthma </a:t>
            </a:r>
            <a:br>
              <a:rPr lang="en-GB" dirty="0"/>
            </a:br>
            <a:endParaRPr lang="en-GB" dirty="0"/>
          </a:p>
        </p:txBody>
      </p:sp>
      <p:sp>
        <p:nvSpPr>
          <p:cNvPr id="3" name="Content Placeholder 2"/>
          <p:cNvSpPr>
            <a:spLocks noGrp="1"/>
          </p:cNvSpPr>
          <p:nvPr>
            <p:ph idx="1"/>
          </p:nvPr>
        </p:nvSpPr>
        <p:spPr>
          <a:xfrm>
            <a:off x="193675" y="773430"/>
            <a:ext cx="8807450" cy="5834380"/>
          </a:xfrm>
        </p:spPr>
        <p:txBody>
          <a:bodyPr>
            <a:normAutofit fontScale="77500" lnSpcReduction="20000"/>
          </a:bodyPr>
          <a:lstStyle/>
          <a:p>
            <a:pPr lvl="0"/>
            <a:endParaRPr lang="en-US" dirty="0" smtClean="0"/>
          </a:p>
          <a:p>
            <a:pPr lvl="0"/>
            <a:r>
              <a:rPr lang="en-US" dirty="0" smtClean="0">
                <a:solidFill>
                  <a:srgbClr val="FF0000"/>
                </a:solidFill>
              </a:rPr>
              <a:t>Chest </a:t>
            </a:r>
            <a:r>
              <a:rPr lang="en-US" dirty="0">
                <a:solidFill>
                  <a:srgbClr val="FF0000"/>
                </a:solidFill>
              </a:rPr>
              <a:t>physiotherapy</a:t>
            </a:r>
            <a:r>
              <a:rPr lang="en-US" dirty="0"/>
              <a:t> (once edema has abated). </a:t>
            </a:r>
            <a:endParaRPr lang="en-GB" dirty="0"/>
          </a:p>
          <a:p>
            <a:pPr lvl="0"/>
            <a:r>
              <a:rPr lang="en-US" dirty="0">
                <a:solidFill>
                  <a:srgbClr val="FF0000"/>
                </a:solidFill>
              </a:rPr>
              <a:t>Parenteral fluids</a:t>
            </a:r>
            <a:r>
              <a:rPr lang="en-US" dirty="0"/>
              <a:t> to thin mucus secretions. </a:t>
            </a:r>
            <a:endParaRPr lang="en-GB" dirty="0"/>
          </a:p>
          <a:p>
            <a:pPr lvl="0"/>
            <a:r>
              <a:rPr lang="en-US" dirty="0">
                <a:solidFill>
                  <a:srgbClr val="FF0000"/>
                </a:solidFill>
              </a:rPr>
              <a:t>Oxygen therapy</a:t>
            </a:r>
            <a:r>
              <a:rPr lang="en-US" dirty="0"/>
              <a:t>, as tolerated. </a:t>
            </a:r>
            <a:endParaRPr lang="en-GB" dirty="0"/>
          </a:p>
          <a:p>
            <a:pPr lvl="0"/>
            <a:r>
              <a:rPr lang="en-US" b="1" dirty="0" smtClean="0">
                <a:solidFill>
                  <a:srgbClr val="FF0000"/>
                </a:solidFill>
              </a:rPr>
              <a:t>Bronchodilator</a:t>
            </a:r>
            <a:r>
              <a:rPr lang="en-US" dirty="0"/>
              <a:t>: </a:t>
            </a:r>
            <a:r>
              <a:rPr lang="en-US" dirty="0" smtClean="0"/>
              <a:t>Adrenaline (Epinephrine 0.01ls/kg/</a:t>
            </a:r>
            <a:r>
              <a:rPr lang="en-US" dirty="0" err="1" smtClean="0"/>
              <a:t>bwt</a:t>
            </a:r>
            <a:r>
              <a:rPr lang="en-US" dirty="0" smtClean="0"/>
              <a:t> </a:t>
            </a:r>
            <a:r>
              <a:rPr lang="en-US" dirty="0" err="1" smtClean="0"/>
              <a:t>sc</a:t>
            </a:r>
            <a:r>
              <a:rPr lang="en-US" dirty="0" smtClean="0"/>
              <a:t>, aminophylline 1-5mg/kg/</a:t>
            </a:r>
            <a:r>
              <a:rPr lang="en-US" dirty="0" err="1" smtClean="0"/>
              <a:t>bwt</a:t>
            </a:r>
            <a:r>
              <a:rPr lang="en-US" dirty="0" smtClean="0"/>
              <a:t> via I.V albuterol </a:t>
            </a:r>
            <a:r>
              <a:rPr lang="en-US" dirty="0"/>
              <a:t>(</a:t>
            </a:r>
            <a:r>
              <a:rPr lang="en-US" dirty="0" err="1"/>
              <a:t>proventil</a:t>
            </a:r>
            <a:r>
              <a:rPr lang="en-US" dirty="0"/>
              <a:t>). </a:t>
            </a:r>
            <a:endParaRPr lang="en-GB" dirty="0"/>
          </a:p>
          <a:p>
            <a:pPr lvl="0"/>
            <a:r>
              <a:rPr lang="en-US" b="1" dirty="0" err="1">
                <a:solidFill>
                  <a:srgbClr val="FF0000"/>
                </a:solidFill>
              </a:rPr>
              <a:t>Chromone</a:t>
            </a:r>
            <a:r>
              <a:rPr lang="en-US" b="1" dirty="0">
                <a:solidFill>
                  <a:srgbClr val="FF0000"/>
                </a:solidFill>
              </a:rPr>
              <a:t> derivative</a:t>
            </a:r>
            <a:r>
              <a:rPr lang="en-US" dirty="0"/>
              <a:t>: </a:t>
            </a:r>
            <a:r>
              <a:rPr lang="en-US" dirty="0" err="1"/>
              <a:t>cromolyn</a:t>
            </a:r>
            <a:r>
              <a:rPr lang="en-US" dirty="0"/>
              <a:t> (</a:t>
            </a:r>
            <a:r>
              <a:rPr lang="en-US" dirty="0" err="1"/>
              <a:t>intal</a:t>
            </a:r>
            <a:r>
              <a:rPr lang="en-US" dirty="0"/>
              <a:t>) to prevent the release of mast cell products after an antigen-antibody union has taken place. </a:t>
            </a:r>
            <a:endParaRPr lang="en-GB" dirty="0"/>
          </a:p>
          <a:p>
            <a:pPr lvl="0"/>
            <a:r>
              <a:rPr lang="en-US" b="1" dirty="0">
                <a:solidFill>
                  <a:srgbClr val="FF0000"/>
                </a:solidFill>
              </a:rPr>
              <a:t>Inhaled </a:t>
            </a:r>
            <a:r>
              <a:rPr lang="en-US" b="1" dirty="0" smtClean="0">
                <a:solidFill>
                  <a:srgbClr val="FF0000"/>
                </a:solidFill>
              </a:rPr>
              <a:t>corticosteroids </a:t>
            </a:r>
            <a:r>
              <a:rPr lang="en-US" dirty="0" smtClean="0"/>
              <a:t>or iv  </a:t>
            </a:r>
            <a:r>
              <a:rPr lang="en-US" dirty="0"/>
              <a:t>to decrease edema of the mucous membranes (for chronic asthma, daily doses to control chronic inflammation</a:t>
            </a:r>
            <a:r>
              <a:rPr lang="en-US" dirty="0" smtClean="0"/>
              <a:t>).</a:t>
            </a:r>
            <a:endParaRPr lang="en-US" dirty="0" smtClean="0"/>
          </a:p>
          <a:p>
            <a:pPr lvl="0"/>
            <a:r>
              <a:rPr lang="en-US" dirty="0" err="1" smtClean="0"/>
              <a:t>Predinsolone</a:t>
            </a:r>
            <a:r>
              <a:rPr lang="en-US" dirty="0" smtClean="0"/>
              <a:t> 2mgs/kg/</a:t>
            </a:r>
            <a:r>
              <a:rPr lang="en-US" dirty="0" err="1" smtClean="0"/>
              <a:t>bwt</a:t>
            </a:r>
            <a:r>
              <a:rPr lang="en-US" dirty="0" smtClean="0"/>
              <a:t> as a loading dose then maintenance of 1mg/kg/</a:t>
            </a:r>
            <a:r>
              <a:rPr lang="en-US" dirty="0" err="1" smtClean="0"/>
              <a:t>bwt</a:t>
            </a:r>
            <a:r>
              <a:rPr lang="en-US" dirty="0" smtClean="0"/>
              <a:t> incase of status </a:t>
            </a:r>
            <a:r>
              <a:rPr lang="en-US" dirty="0" err="1" smtClean="0"/>
              <a:t>asthmaticus</a:t>
            </a:r>
            <a:r>
              <a:rPr lang="en-US" dirty="0"/>
              <a:t>)</a:t>
            </a:r>
            <a:endParaRPr lang="en-GB" dirty="0"/>
          </a:p>
          <a:p>
            <a:endParaRPr lang="en-GB"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14630" y="190500"/>
            <a:ext cx="8743950" cy="796925"/>
          </a:xfrm>
        </p:spPr>
        <p:txBody>
          <a:bodyPr/>
          <a:p>
            <a:br>
              <a:rPr lang="en-US" sz="2800">
                <a:sym typeface="+mn-ea"/>
              </a:rPr>
            </a:br>
            <a:r>
              <a:rPr lang="en-US" sz="2800">
                <a:sym typeface="+mn-ea"/>
              </a:rPr>
              <a:t>Asthma symptoms may be triggered or worsened by certain events:</a:t>
            </a:r>
            <a:br>
              <a:rPr lang="en-US" sz="2800"/>
            </a:br>
            <a:endParaRPr lang="en-US" sz="2800"/>
          </a:p>
        </p:txBody>
      </p:sp>
      <p:sp>
        <p:nvSpPr>
          <p:cNvPr id="3" name="Content Placeholder 2"/>
          <p:cNvSpPr>
            <a:spLocks noGrp="1"/>
          </p:cNvSpPr>
          <p:nvPr>
            <p:ph idx="1"/>
          </p:nvPr>
        </p:nvSpPr>
        <p:spPr>
          <a:xfrm>
            <a:off x="457200" y="897255"/>
            <a:ext cx="8229600" cy="5230495"/>
          </a:xfrm>
        </p:spPr>
        <p:txBody>
          <a:bodyPr/>
          <a:p>
            <a:endParaRPr lang="en-US" sz="2400"/>
          </a:p>
          <a:p>
            <a:r>
              <a:rPr lang="en-US" sz="2400"/>
              <a:t>Colds or other respiratory infections</a:t>
            </a:r>
            <a:endParaRPr lang="en-US" sz="2400"/>
          </a:p>
          <a:p>
            <a:r>
              <a:rPr lang="en-US" sz="2400"/>
              <a:t>Allergy-causing agents (allergens), such as dust, pet dander or pollen</a:t>
            </a:r>
            <a:endParaRPr lang="en-US" sz="2400"/>
          </a:p>
          <a:p>
            <a:r>
              <a:rPr lang="en-US" sz="2400"/>
              <a:t>Activity or exercise</a:t>
            </a:r>
            <a:endParaRPr lang="en-US" sz="2400"/>
          </a:p>
          <a:p>
            <a:r>
              <a:rPr lang="en-US" sz="2400"/>
              <a:t>In infants, feeding</a:t>
            </a:r>
            <a:endParaRPr lang="en-US" sz="2400"/>
          </a:p>
          <a:p>
            <a:r>
              <a:rPr lang="en-US" sz="2400"/>
              <a:t>Exposure to cigarette smoke or other airborne irritants</a:t>
            </a:r>
            <a:endParaRPr lang="en-US" sz="2400"/>
          </a:p>
          <a:p>
            <a:r>
              <a:rPr lang="en-US" sz="2400"/>
              <a:t>Strong emotional reactions, such as crying or laughing</a:t>
            </a:r>
            <a:endParaRPr lang="en-US" sz="2400"/>
          </a:p>
          <a:p>
            <a:r>
              <a:rPr lang="en-US" sz="2400"/>
              <a:t>Gastrointestinal reflux</a:t>
            </a:r>
            <a:endParaRPr lang="en-US" sz="2400"/>
          </a:p>
          <a:p>
            <a:r>
              <a:rPr lang="en-US" sz="2400"/>
              <a:t>Changes or extremes in weather</a:t>
            </a:r>
            <a:endParaRPr lang="en-US" sz="24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br>
              <a:rPr lang="en-US">
                <a:sym typeface="+mn-ea"/>
              </a:rPr>
            </a:br>
            <a:r>
              <a:rPr lang="en-US">
                <a:sym typeface="+mn-ea"/>
              </a:rPr>
              <a:t>   Asthma emergencies</a:t>
            </a:r>
            <a:br>
              <a:rPr lang="en-US"/>
            </a:br>
            <a:endParaRPr lang="en-US"/>
          </a:p>
        </p:txBody>
      </p:sp>
      <p:sp>
        <p:nvSpPr>
          <p:cNvPr id="3" name="Content Placeholder 2"/>
          <p:cNvSpPr>
            <a:spLocks noGrp="1"/>
          </p:cNvSpPr>
          <p:nvPr>
            <p:ph idx="1"/>
          </p:nvPr>
        </p:nvSpPr>
        <p:spPr>
          <a:xfrm>
            <a:off x="457200" y="890270"/>
            <a:ext cx="8229600" cy="5237480"/>
          </a:xfrm>
        </p:spPr>
        <p:txBody>
          <a:bodyPr/>
          <a:p>
            <a:r>
              <a:rPr lang="en-US" sz="2800"/>
              <a:t>Severe asthma attacks can be life-threatening and require emergency room treatment</a:t>
            </a:r>
            <a:endParaRPr lang="en-US" sz="2800"/>
          </a:p>
          <a:p>
            <a:r>
              <a:rPr lang="en-US" sz="2800"/>
              <a:t>Gasping for air</a:t>
            </a:r>
            <a:endParaRPr lang="en-US" sz="2800"/>
          </a:p>
          <a:p>
            <a:r>
              <a:rPr lang="en-US" sz="2800"/>
              <a:t>rapid respirations </a:t>
            </a:r>
            <a:endParaRPr lang="en-US" sz="2800"/>
          </a:p>
          <a:p>
            <a:r>
              <a:rPr lang="en-US" sz="2800"/>
              <a:t>Trouble speaking because of restricted breathing</a:t>
            </a:r>
            <a:endParaRPr lang="en-US" sz="28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 y="141605"/>
            <a:ext cx="8322310" cy="1235710"/>
          </a:xfrm>
        </p:spPr>
        <p:txBody>
          <a:bodyPr>
            <a:normAutofit fontScale="90000"/>
          </a:bodyPr>
          <a:lstStyle/>
          <a:p>
            <a:r>
              <a:rPr lang="en-US" b="1" dirty="0"/>
              <a:t>Nursing Interventions and Rationales in Management for Asthma </a:t>
            </a:r>
            <a:br>
              <a:rPr lang="en-GB" dirty="0"/>
            </a:br>
            <a:endParaRPr lang="en-GB" dirty="0"/>
          </a:p>
        </p:txBody>
      </p:sp>
      <p:sp>
        <p:nvSpPr>
          <p:cNvPr id="3" name="Content Placeholder 2"/>
          <p:cNvSpPr>
            <a:spLocks noGrp="1"/>
          </p:cNvSpPr>
          <p:nvPr>
            <p:ph idx="1"/>
          </p:nvPr>
        </p:nvSpPr>
        <p:spPr>
          <a:xfrm>
            <a:off x="0" y="1154430"/>
            <a:ext cx="9144000" cy="5432425"/>
          </a:xfrm>
        </p:spPr>
        <p:txBody>
          <a:bodyPr>
            <a:normAutofit fontScale="60000"/>
          </a:bodyPr>
          <a:lstStyle/>
          <a:p>
            <a:pPr lvl="0"/>
            <a:r>
              <a:rPr lang="en-US" dirty="0"/>
              <a:t>Monitor respiratory and cardiovascular status. Tachycardia, tachypnea, and quiet breath sounds signal worsening respiratory status. </a:t>
            </a:r>
            <a:endParaRPr lang="en-GB" dirty="0"/>
          </a:p>
          <a:p>
            <a:pPr lvl="0"/>
            <a:r>
              <a:rPr lang="en-US" dirty="0"/>
              <a:t>Monitor vital signs to detect changes and prevent complications. </a:t>
            </a:r>
            <a:endParaRPr lang="en-GB" dirty="0"/>
          </a:p>
          <a:p>
            <a:pPr lvl="0"/>
            <a:r>
              <a:rPr lang="en-US" dirty="0"/>
              <a:t>Evaluate the nature of the child’s cough (hacking, unproductive progressing to productive), especially at night in the absence of infection. Early detection and treatment lessens respiratory distress. </a:t>
            </a:r>
            <a:endParaRPr lang="en-GB" dirty="0"/>
          </a:p>
          <a:p>
            <a:pPr lvl="0"/>
            <a:r>
              <a:rPr lang="en-US" dirty="0"/>
              <a:t>Modify the environment to avoid an allergic reaction; remove the offending allergen. Allergens can trigger an asthma attack. </a:t>
            </a:r>
            <a:endParaRPr lang="en-GB" dirty="0"/>
          </a:p>
          <a:p>
            <a:pPr lvl="0"/>
            <a:r>
              <a:rPr lang="en-US" dirty="0"/>
              <a:t>Rinse the child’s mouth after he inhales medication to promote comfort and prevent irritation to the oral mucosa. </a:t>
            </a:r>
            <a:endParaRPr lang="en-GB" dirty="0"/>
          </a:p>
          <a:p>
            <a:pPr lvl="0"/>
            <a:r>
              <a:rPr lang="en-US" dirty="0"/>
              <a:t>For exercise-induced asthma, give prophylactic treatments of </a:t>
            </a:r>
            <a:r>
              <a:rPr lang="en-US" dirty="0" err="1"/>
              <a:t>cromolyn</a:t>
            </a:r>
            <a:r>
              <a:rPr lang="en-US" dirty="0"/>
              <a:t> or beta-adrenergic blockers 10 to 15 minutes before the child exercises. Premedication may prevent an asthma attack. </a:t>
            </a:r>
            <a:endParaRPr lang="en-GB" dirty="0" smtClean="0"/>
          </a:p>
          <a:p>
            <a:pPr lvl="0"/>
            <a:r>
              <a:rPr lang="en-GB" dirty="0" smtClean="0"/>
              <a:t>Feeding to continue in order to replenish lost energy of the child.</a:t>
            </a:r>
            <a:endParaRPr lang="en-GB" dirty="0" smtClean="0"/>
          </a:p>
          <a:p>
            <a:pPr lvl="0"/>
            <a:r>
              <a:rPr lang="en-GB" dirty="0" smtClean="0"/>
              <a:t>Involve the caregiver in the management </a:t>
            </a:r>
            <a:endParaRPr lang="en-GB" dirty="0" smtClean="0"/>
          </a:p>
          <a:p>
            <a:pPr marL="0" indent="0">
              <a:buNone/>
            </a:pPr>
            <a:endParaRPr lang="en-GB"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pic>
        <p:nvPicPr>
          <p:cNvPr id="105" name="Picture 104"/>
          <p:cNvPicPr/>
          <p:nvPr/>
        </p:nvPicPr>
        <p:blipFill>
          <a:blip r:embed="rId1"/>
          <a:stretch>
            <a:fillRect/>
          </a:stretch>
        </p:blipFill>
        <p:spPr>
          <a:xfrm>
            <a:off x="756920" y="277495"/>
            <a:ext cx="7930515" cy="608901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457200" y="772795"/>
            <a:ext cx="8229600" cy="5354955"/>
          </a:xfrm>
        </p:spPr>
        <p:txBody>
          <a:bodyPr/>
          <a:p>
            <a:r>
              <a:rPr lang="en-US" b="1"/>
              <a:t>Growth and Development</a:t>
            </a:r>
            <a:r>
              <a:rPr lang="en-US"/>
              <a:t>: Sum total of numerous changes that take place during the lifetime of an individual.</a:t>
            </a:r>
            <a:endParaRPr lang="en-US"/>
          </a:p>
          <a:p>
            <a:r>
              <a:rPr lang="en-US" b="1"/>
              <a:t>Growth</a:t>
            </a:r>
            <a:r>
              <a:rPr lang="en-US"/>
              <a:t>: Physiologic increase in size through cell multiplication or differentiation. Quantitative change. Seen through weight and height changes</a:t>
            </a:r>
            <a:endParaRPr lang="en-US"/>
          </a:p>
          <a:p>
            <a:endParaRPr lang="en-US"/>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pic>
        <p:nvPicPr>
          <p:cNvPr id="108" name="Picture 107"/>
          <p:cNvPicPr/>
          <p:nvPr/>
        </p:nvPicPr>
        <p:blipFill>
          <a:blip r:embed="rId1"/>
          <a:stretch>
            <a:fillRect/>
          </a:stretch>
        </p:blipFill>
        <p:spPr>
          <a:xfrm>
            <a:off x="561975" y="315595"/>
            <a:ext cx="8124825" cy="5929630"/>
          </a:xfrm>
          <a:prstGeom prst="rect">
            <a:avLst/>
          </a:prstGeom>
          <a:noFill/>
          <a:ln w="9525">
            <a:noFill/>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pic>
        <p:nvPicPr>
          <p:cNvPr id="109" name="Picture 108"/>
          <p:cNvPicPr/>
          <p:nvPr/>
        </p:nvPicPr>
        <p:blipFill>
          <a:blip r:embed="rId1"/>
          <a:stretch>
            <a:fillRect/>
          </a:stretch>
        </p:blipFill>
        <p:spPr>
          <a:xfrm>
            <a:off x="704850" y="476885"/>
            <a:ext cx="7305675" cy="4773295"/>
          </a:xfrm>
          <a:prstGeom prst="rect">
            <a:avLst/>
          </a:prstGeom>
          <a:noFill/>
          <a:ln w="9525">
            <a:noFill/>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457200" y="0"/>
            <a:ext cx="8229600" cy="616585"/>
          </a:xfrm>
        </p:spPr>
        <p:txBody>
          <a:bodyPr/>
          <a:p>
            <a:r>
              <a:rPr lang="en-US">
                <a:sym typeface="+mn-ea"/>
              </a:rPr>
              <a:t>Nebulizer Use</a:t>
            </a:r>
            <a:endParaRPr lang="en-US"/>
          </a:p>
        </p:txBody>
      </p:sp>
      <p:sp>
        <p:nvSpPr>
          <p:cNvPr id="4" name="Content Placeholder 3"/>
          <p:cNvSpPr>
            <a:spLocks noGrp="1"/>
          </p:cNvSpPr>
          <p:nvPr>
            <p:ph idx="1"/>
          </p:nvPr>
        </p:nvSpPr>
        <p:spPr>
          <a:xfrm>
            <a:off x="-635" y="616585"/>
            <a:ext cx="8687435" cy="5511165"/>
          </a:xfrm>
        </p:spPr>
        <p:txBody>
          <a:bodyPr/>
          <a:p>
            <a:r>
              <a:rPr lang="en-US" sz="2800"/>
              <a:t>The nebulizer converts a liquid medication, usually a bronchodilator like albuterol, into a mist that can be easily and painlessly inhaled.</a:t>
            </a:r>
            <a:endParaRPr lang="en-US" sz="2800"/>
          </a:p>
          <a:p>
            <a:r>
              <a:rPr lang="en-US" sz="2800"/>
              <a:t> A nebulizer is often used to make inhaling medicines easier for patients who may have difficulty breathing and using an inhaler.</a:t>
            </a:r>
            <a:endParaRPr lang="en-US" sz="2800"/>
          </a:p>
          <a:p>
            <a:r>
              <a:rPr lang="en-US" sz="2800"/>
              <a:t>Nebulizer treatment relaxes the breathing muscles and permits air to flow more easily in and out of the lungs. </a:t>
            </a:r>
            <a:endParaRPr lang="en-US" sz="2800"/>
          </a:p>
          <a:p>
            <a:r>
              <a:rPr lang="en-US" sz="2800"/>
              <a:t>It also helps to loosen mucous in the lungs.</a:t>
            </a:r>
            <a:endParaRPr lang="en-US" sz="2800"/>
          </a:p>
          <a:p>
            <a:r>
              <a:rPr lang="en-US" sz="2800"/>
              <a:t> Both of these benefits of nebulizer treatment help to decrease and prevent wheezing, shortness of breath, coughing, and tightness in the chest.</a:t>
            </a:r>
            <a:endParaRPr lang="en-US" sz="2800"/>
          </a:p>
        </p:txBody>
      </p:sp>
      <p:sp>
        <p:nvSpPr>
          <p:cNvPr id="2" name="Slide Number Placeholder 1"/>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pic>
        <p:nvPicPr>
          <p:cNvPr id="110" name="Picture 109"/>
          <p:cNvPicPr/>
          <p:nvPr/>
        </p:nvPicPr>
        <p:blipFill>
          <a:blip r:embed="rId1"/>
          <a:stretch>
            <a:fillRect/>
          </a:stretch>
        </p:blipFill>
        <p:spPr>
          <a:xfrm>
            <a:off x="423545" y="482600"/>
            <a:ext cx="8397240" cy="5763260"/>
          </a:xfrm>
          <a:prstGeom prst="rect">
            <a:avLst/>
          </a:prstGeom>
          <a:noFill/>
          <a:ln w="9525">
            <a:noFill/>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411" y="1"/>
            <a:ext cx="8186939" cy="1113691"/>
          </a:xfrm>
        </p:spPr>
        <p:txBody>
          <a:bodyPr>
            <a:normAutofit fontScale="90000"/>
          </a:bodyPr>
          <a:lstStyle/>
          <a:p>
            <a:r>
              <a:rPr lang="en-US" b="1" dirty="0"/>
              <a:t>Nursing Diagnoses for Asthma </a:t>
            </a:r>
            <a:br>
              <a:rPr lang="en-GB" dirty="0"/>
            </a:br>
            <a:endParaRPr lang="en-GB" dirty="0"/>
          </a:p>
        </p:txBody>
      </p:sp>
      <p:sp>
        <p:nvSpPr>
          <p:cNvPr id="3" name="Content Placeholder 2"/>
          <p:cNvSpPr>
            <a:spLocks noGrp="1"/>
          </p:cNvSpPr>
          <p:nvPr>
            <p:ph idx="1"/>
          </p:nvPr>
        </p:nvSpPr>
        <p:spPr>
          <a:xfrm>
            <a:off x="176530" y="586105"/>
            <a:ext cx="8653780" cy="5925820"/>
          </a:xfrm>
        </p:spPr>
        <p:txBody>
          <a:bodyPr/>
          <a:lstStyle/>
          <a:p>
            <a:pPr lvl="0"/>
            <a:r>
              <a:rPr lang="en-US" dirty="0" smtClean="0"/>
              <a:t>Anxiety  related to inability to breath normally </a:t>
            </a:r>
            <a:endParaRPr lang="en-GB" dirty="0"/>
          </a:p>
          <a:p>
            <a:pPr lvl="0"/>
            <a:r>
              <a:rPr lang="en-US" dirty="0"/>
              <a:t>Impaired gas </a:t>
            </a:r>
            <a:r>
              <a:rPr lang="en-US" dirty="0" smtClean="0"/>
              <a:t>exchange related to narrowed air away </a:t>
            </a:r>
            <a:endParaRPr lang="en-GB" dirty="0"/>
          </a:p>
          <a:p>
            <a:pPr lvl="0"/>
            <a:r>
              <a:rPr lang="en-US" dirty="0"/>
              <a:t>Ineffective airway clearance related to allergic and inflammatory processes. </a:t>
            </a:r>
            <a:endParaRPr lang="en-GB" dirty="0"/>
          </a:p>
          <a:p>
            <a:pPr lvl="0"/>
            <a:r>
              <a:rPr lang="en-US" dirty="0"/>
              <a:t>Risk for suffocation related to airway obstruction. </a:t>
            </a:r>
            <a:endParaRPr lang="en-GB" dirty="0"/>
          </a:p>
          <a:p>
            <a:pPr lvl="0"/>
            <a:r>
              <a:rPr lang="en-US" dirty="0"/>
              <a:t>Interrupted family processes related to child with chronic illness. </a:t>
            </a:r>
            <a:endParaRPr lang="en-US" dirty="0" smtClean="0"/>
          </a:p>
          <a:p>
            <a:pPr lvl="0"/>
            <a:r>
              <a:rPr lang="en-US" dirty="0" smtClean="0"/>
              <a:t>Knowledge deficit related to treatment, complications and prognosis </a:t>
            </a:r>
            <a:endParaRPr lang="en-GB" dirty="0"/>
          </a:p>
          <a:p>
            <a:endParaRPr lang="en-GB"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Caregivers </a:t>
            </a:r>
            <a:r>
              <a:rPr lang="en-GB" b="1" dirty="0" err="1" smtClean="0"/>
              <a:t>pt</a:t>
            </a:r>
            <a:r>
              <a:rPr lang="en-GB" b="1" dirty="0" smtClean="0"/>
              <a:t> education </a:t>
            </a:r>
            <a:endParaRPr lang="en-GB" b="1" dirty="0"/>
          </a:p>
        </p:txBody>
      </p:sp>
      <p:sp>
        <p:nvSpPr>
          <p:cNvPr id="3" name="Content Placeholder 2"/>
          <p:cNvSpPr>
            <a:spLocks noGrp="1"/>
          </p:cNvSpPr>
          <p:nvPr>
            <p:ph idx="1"/>
          </p:nvPr>
        </p:nvSpPr>
        <p:spPr/>
        <p:txBody>
          <a:bodyPr/>
          <a:lstStyle/>
          <a:p>
            <a:r>
              <a:rPr lang="en-GB" dirty="0" smtClean="0"/>
              <a:t>Enough rest while at home</a:t>
            </a:r>
            <a:endParaRPr lang="en-GB" dirty="0" smtClean="0"/>
          </a:p>
          <a:p>
            <a:r>
              <a:rPr lang="en-GB" dirty="0" smtClean="0"/>
              <a:t>Drug compliance </a:t>
            </a:r>
            <a:endParaRPr lang="en-GB" dirty="0" smtClean="0"/>
          </a:p>
          <a:p>
            <a:r>
              <a:rPr lang="en-GB" dirty="0" smtClean="0"/>
              <a:t>To be watchful on triggering factors </a:t>
            </a:r>
            <a:endParaRPr lang="en-GB" dirty="0" smtClean="0"/>
          </a:p>
          <a:p>
            <a:r>
              <a:rPr lang="en-GB" dirty="0" smtClean="0"/>
              <a:t>Child to wear warm clothing during rainy season </a:t>
            </a:r>
            <a:endParaRPr lang="en-GB" dirty="0" smtClean="0"/>
          </a:p>
          <a:p>
            <a:r>
              <a:rPr lang="en-GB" dirty="0" smtClean="0"/>
              <a:t>To ensure child is well fed on balanced diet </a:t>
            </a:r>
            <a:endParaRPr lang="en-GB"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891" y="1"/>
            <a:ext cx="7945460" cy="1113691"/>
          </a:xfrm>
        </p:spPr>
        <p:txBody>
          <a:bodyPr>
            <a:normAutofit fontScale="90000"/>
          </a:bodyPr>
          <a:lstStyle/>
          <a:p>
            <a:r>
              <a:rPr lang="en-GB" b="1" dirty="0"/>
              <a:t>Status </a:t>
            </a:r>
            <a:r>
              <a:rPr lang="en-GB" b="1" dirty="0" err="1"/>
              <a:t>Asthmaticus</a:t>
            </a:r>
            <a:br>
              <a:rPr lang="en-GB" b="1" dirty="0"/>
            </a:br>
            <a:endParaRPr lang="en-GB" dirty="0"/>
          </a:p>
        </p:txBody>
      </p:sp>
      <p:sp>
        <p:nvSpPr>
          <p:cNvPr id="3" name="Content Placeholder 2"/>
          <p:cNvSpPr>
            <a:spLocks noGrp="1"/>
          </p:cNvSpPr>
          <p:nvPr>
            <p:ph idx="1"/>
          </p:nvPr>
        </p:nvSpPr>
        <p:spPr>
          <a:xfrm>
            <a:off x="734095" y="750278"/>
            <a:ext cx="8409905" cy="5017476"/>
          </a:xfrm>
        </p:spPr>
        <p:txBody>
          <a:bodyPr>
            <a:normAutofit lnSpcReduction="10000"/>
          </a:bodyPr>
          <a:lstStyle/>
          <a:p>
            <a:r>
              <a:rPr lang="en-GB" dirty="0" smtClean="0"/>
              <a:t>This </a:t>
            </a:r>
            <a:r>
              <a:rPr lang="en-GB" dirty="0"/>
              <a:t>is a severe asthmatic attack, which </a:t>
            </a:r>
            <a:r>
              <a:rPr lang="en-GB" dirty="0" smtClean="0"/>
              <a:t>is persistent </a:t>
            </a:r>
            <a:r>
              <a:rPr lang="en-GB" dirty="0"/>
              <a:t>and prolonged in duration </a:t>
            </a:r>
            <a:r>
              <a:rPr lang="en-GB" dirty="0" smtClean="0"/>
              <a:t>where three </a:t>
            </a:r>
            <a:r>
              <a:rPr lang="en-GB" dirty="0"/>
              <a:t>to four injections of </a:t>
            </a:r>
            <a:r>
              <a:rPr lang="en-GB" dirty="0" err="1"/>
              <a:t>broncho</a:t>
            </a:r>
            <a:r>
              <a:rPr lang="en-GB" dirty="0"/>
              <a:t> </a:t>
            </a:r>
            <a:r>
              <a:rPr lang="en-GB" dirty="0" smtClean="0"/>
              <a:t>dilators have </a:t>
            </a:r>
            <a:r>
              <a:rPr lang="en-GB" dirty="0"/>
              <a:t>been administered with no relief </a:t>
            </a:r>
            <a:r>
              <a:rPr lang="en-GB" dirty="0" smtClean="0"/>
              <a:t>of </a:t>
            </a:r>
            <a:r>
              <a:rPr lang="en-GB" dirty="0" err="1" smtClean="0"/>
              <a:t>broncho</a:t>
            </a:r>
            <a:r>
              <a:rPr lang="en-GB" dirty="0" smtClean="0"/>
              <a:t> </a:t>
            </a:r>
            <a:r>
              <a:rPr lang="en-GB" dirty="0"/>
              <a:t>spasms and wheezing.</a:t>
            </a:r>
            <a:endParaRPr lang="en-GB" dirty="0"/>
          </a:p>
          <a:p>
            <a:r>
              <a:rPr lang="en-GB" b="1" i="1" dirty="0" smtClean="0"/>
              <a:t>N/B Status </a:t>
            </a:r>
            <a:r>
              <a:rPr lang="en-GB" b="1" i="1" dirty="0" err="1"/>
              <a:t>asthmaticus</a:t>
            </a:r>
            <a:r>
              <a:rPr lang="en-GB" b="1" i="1" dirty="0"/>
              <a:t> should be </a:t>
            </a:r>
            <a:r>
              <a:rPr lang="en-GB" b="1" i="1" dirty="0" smtClean="0"/>
              <a:t>regarded as </a:t>
            </a:r>
            <a:r>
              <a:rPr lang="en-GB" b="1" i="1" dirty="0"/>
              <a:t>a medical emergency because it </a:t>
            </a:r>
            <a:r>
              <a:rPr lang="en-GB" b="1" i="1" dirty="0" smtClean="0"/>
              <a:t>will quickly </a:t>
            </a:r>
            <a:r>
              <a:rPr lang="en-GB" b="1" i="1" dirty="0"/>
              <a:t>result in asphyxia. </a:t>
            </a:r>
            <a:endParaRPr lang="en-GB" b="1" i="1" dirty="0" smtClean="0"/>
          </a:p>
          <a:p>
            <a:r>
              <a:rPr lang="en-GB" b="1" i="1" dirty="0" smtClean="0"/>
              <a:t>The child should </a:t>
            </a:r>
            <a:r>
              <a:rPr lang="en-GB" b="1" i="1" dirty="0"/>
              <a:t>be admitted in the intensive </a:t>
            </a:r>
            <a:r>
              <a:rPr lang="en-GB" b="1" i="1" dirty="0" smtClean="0"/>
              <a:t>care unit </a:t>
            </a:r>
            <a:r>
              <a:rPr lang="en-GB" b="1" i="1" dirty="0"/>
              <a:t>or a cubicle in a general ward, </a:t>
            </a:r>
            <a:r>
              <a:rPr lang="en-GB" b="1" i="1" dirty="0" smtClean="0"/>
              <a:t>for proper </a:t>
            </a:r>
            <a:r>
              <a:rPr lang="en-GB" b="1" i="1" dirty="0"/>
              <a:t>care and continuous monitoring.</a:t>
            </a:r>
            <a:endParaRPr lang="en-GB"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6" y="0"/>
            <a:ext cx="8686324" cy="1019908"/>
          </a:xfrm>
        </p:spPr>
        <p:txBody>
          <a:bodyPr>
            <a:normAutofit fontScale="90000"/>
          </a:bodyPr>
          <a:lstStyle/>
          <a:p>
            <a:r>
              <a:rPr lang="en-GB" b="1" dirty="0"/>
              <a:t>Nursing Management</a:t>
            </a:r>
            <a:br>
              <a:rPr lang="en-GB" b="1" dirty="0"/>
            </a:br>
            <a:endParaRPr lang="en-GB" dirty="0"/>
          </a:p>
        </p:txBody>
      </p:sp>
      <p:sp>
        <p:nvSpPr>
          <p:cNvPr id="3" name="Content Placeholder 2"/>
          <p:cNvSpPr>
            <a:spLocks noGrp="1"/>
          </p:cNvSpPr>
          <p:nvPr>
            <p:ph idx="1"/>
          </p:nvPr>
        </p:nvSpPr>
        <p:spPr>
          <a:xfrm>
            <a:off x="213995" y="796925"/>
            <a:ext cx="8745220" cy="5801995"/>
          </a:xfrm>
        </p:spPr>
        <p:txBody>
          <a:bodyPr>
            <a:normAutofit fontScale="70000" lnSpcReduction="20000"/>
          </a:bodyPr>
          <a:lstStyle/>
          <a:p>
            <a:r>
              <a:rPr lang="en-GB" dirty="0" smtClean="0"/>
              <a:t>You </a:t>
            </a:r>
            <a:r>
              <a:rPr lang="en-GB" dirty="0"/>
              <a:t>should organise to have one nurse </a:t>
            </a:r>
            <a:r>
              <a:rPr lang="en-GB" dirty="0" smtClean="0"/>
              <a:t>at the </a:t>
            </a:r>
            <a:r>
              <a:rPr lang="en-GB" dirty="0"/>
              <a:t>bedside to provide care and </a:t>
            </a:r>
            <a:r>
              <a:rPr lang="en-GB" dirty="0" smtClean="0"/>
              <a:t>reassure the </a:t>
            </a:r>
            <a:r>
              <a:rPr lang="en-GB" dirty="0"/>
              <a:t>parents. The management will include</a:t>
            </a:r>
            <a:endParaRPr lang="en-GB" dirty="0"/>
          </a:p>
          <a:p>
            <a:r>
              <a:rPr lang="en-GB" dirty="0"/>
              <a:t>oxygen administration, an </a:t>
            </a:r>
            <a:r>
              <a:rPr lang="en-GB" dirty="0" smtClean="0"/>
              <a:t>intravenous infusion </a:t>
            </a:r>
            <a:r>
              <a:rPr lang="en-GB" dirty="0"/>
              <a:t>with added continuous </a:t>
            </a:r>
            <a:r>
              <a:rPr lang="en-GB" dirty="0" smtClean="0"/>
              <a:t>aminophylline (</a:t>
            </a:r>
            <a:r>
              <a:rPr lang="en-GB" dirty="0" err="1" smtClean="0"/>
              <a:t>theophyllin</a:t>
            </a:r>
            <a:r>
              <a:rPr lang="en-GB" dirty="0"/>
              <a:t>), and corticosteroids to </a:t>
            </a:r>
            <a:r>
              <a:rPr lang="en-GB" dirty="0" smtClean="0"/>
              <a:t>relieve airway </a:t>
            </a:r>
            <a:r>
              <a:rPr lang="en-GB" dirty="0"/>
              <a:t>obstruction</a:t>
            </a:r>
            <a:r>
              <a:rPr lang="en-GB" dirty="0" smtClean="0"/>
              <a:t>.</a:t>
            </a:r>
            <a:endParaRPr lang="en-GB" dirty="0" smtClean="0"/>
          </a:p>
          <a:p>
            <a:r>
              <a:rPr lang="en-GB" dirty="0" smtClean="0"/>
              <a:t> </a:t>
            </a:r>
            <a:r>
              <a:rPr lang="en-GB" dirty="0"/>
              <a:t>The fluid balance </a:t>
            </a:r>
            <a:r>
              <a:rPr lang="en-GB" dirty="0" smtClean="0"/>
              <a:t>chart should </a:t>
            </a:r>
            <a:r>
              <a:rPr lang="en-GB" dirty="0"/>
              <a:t>be strictly maintained to help </a:t>
            </a:r>
            <a:r>
              <a:rPr lang="en-GB" dirty="0" smtClean="0"/>
              <a:t>in identifying </a:t>
            </a:r>
            <a:r>
              <a:rPr lang="en-GB" dirty="0"/>
              <a:t>the onset of dehydration.</a:t>
            </a:r>
            <a:endParaRPr lang="en-GB" dirty="0"/>
          </a:p>
          <a:p>
            <a:r>
              <a:rPr lang="en-GB" dirty="0"/>
              <a:t>Blood gases analysis should be </a:t>
            </a:r>
            <a:r>
              <a:rPr lang="en-GB" dirty="0" smtClean="0"/>
              <a:t>undertaken regularly </a:t>
            </a:r>
            <a:r>
              <a:rPr lang="en-GB" dirty="0"/>
              <a:t>and any deviations corrected </a:t>
            </a:r>
            <a:r>
              <a:rPr lang="en-GB" dirty="0" smtClean="0"/>
              <a:t>to ensure </a:t>
            </a:r>
            <a:r>
              <a:rPr lang="en-GB" dirty="0"/>
              <a:t>acidosis does not occur. </a:t>
            </a:r>
            <a:endParaRPr lang="en-GB" dirty="0" smtClean="0"/>
          </a:p>
          <a:p>
            <a:r>
              <a:rPr lang="en-GB" dirty="0" smtClean="0"/>
              <a:t>Any electrolyte </a:t>
            </a:r>
            <a:r>
              <a:rPr lang="en-GB" dirty="0"/>
              <a:t>imbalance should be </a:t>
            </a:r>
            <a:r>
              <a:rPr lang="en-GB" dirty="0" smtClean="0"/>
              <a:t>corrected after </a:t>
            </a:r>
            <a:r>
              <a:rPr lang="en-GB" dirty="0"/>
              <a:t>the blood has been analysed.</a:t>
            </a:r>
            <a:endParaRPr lang="en-GB" dirty="0"/>
          </a:p>
          <a:p>
            <a:r>
              <a:rPr lang="en-GB" dirty="0"/>
              <a:t> </a:t>
            </a:r>
            <a:r>
              <a:rPr lang="en-GB" dirty="0" smtClean="0"/>
              <a:t>Where there </a:t>
            </a:r>
            <a:r>
              <a:rPr lang="en-GB" dirty="0"/>
              <a:t>is respiratory distress, </a:t>
            </a:r>
            <a:r>
              <a:rPr lang="en-GB" dirty="0" smtClean="0"/>
              <a:t>intermittent positive </a:t>
            </a:r>
            <a:r>
              <a:rPr lang="en-GB" dirty="0"/>
              <a:t>pressure respiration (IPPR) is </a:t>
            </a:r>
            <a:r>
              <a:rPr lang="en-GB" dirty="0" smtClean="0"/>
              <a:t>used following </a:t>
            </a:r>
            <a:r>
              <a:rPr lang="en-GB" dirty="0"/>
              <a:t>the insertion of endotracheal </a:t>
            </a:r>
            <a:r>
              <a:rPr lang="en-GB" dirty="0" smtClean="0"/>
              <a:t>tube, and </a:t>
            </a:r>
            <a:r>
              <a:rPr lang="en-GB" dirty="0"/>
              <a:t>oxygen therapy given.</a:t>
            </a:r>
            <a:endParaRPr lang="en-GB" dirty="0"/>
          </a:p>
          <a:p>
            <a:r>
              <a:rPr lang="en-GB" dirty="0"/>
              <a:t>Suction of the respiratory secretions </a:t>
            </a:r>
            <a:r>
              <a:rPr lang="en-GB" dirty="0" smtClean="0"/>
              <a:t>is carried </a:t>
            </a:r>
            <a:r>
              <a:rPr lang="en-GB" dirty="0"/>
              <a:t>out from time to time in addition </a:t>
            </a:r>
            <a:r>
              <a:rPr lang="en-GB" dirty="0" smtClean="0"/>
              <a:t>to postural </a:t>
            </a:r>
            <a:r>
              <a:rPr lang="en-GB" dirty="0"/>
              <a:t>drainage.</a:t>
            </a:r>
            <a:endParaRPr lang="en-GB"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a:t>
            </a:r>
            <a:r>
              <a:rPr lang="en-US" b="1" u="sng" dirty="0" smtClean="0"/>
              <a:t>. Tonsillitis </a:t>
            </a:r>
            <a:br>
              <a:rPr lang="en-GB" dirty="0"/>
            </a:br>
            <a:endParaRPr lang="en-GB" dirty="0"/>
          </a:p>
        </p:txBody>
      </p:sp>
      <p:sp>
        <p:nvSpPr>
          <p:cNvPr id="3" name="Content Placeholder 2"/>
          <p:cNvSpPr>
            <a:spLocks noGrp="1"/>
          </p:cNvSpPr>
          <p:nvPr>
            <p:ph idx="1"/>
          </p:nvPr>
        </p:nvSpPr>
        <p:spPr>
          <a:xfrm>
            <a:off x="0" y="631825"/>
            <a:ext cx="9030335" cy="5982335"/>
          </a:xfrm>
        </p:spPr>
        <p:txBody>
          <a:bodyPr>
            <a:normAutofit fontScale="80000" lnSpcReduction="20000"/>
          </a:bodyPr>
          <a:lstStyle/>
          <a:p>
            <a:r>
              <a:rPr lang="en-US" dirty="0"/>
              <a:t>Tonsillitis refers to an inflammation, and frequently an infection, of the </a:t>
            </a:r>
            <a:r>
              <a:rPr lang="en-US" dirty="0">
                <a:solidFill>
                  <a:srgbClr val="FF0000"/>
                </a:solidFill>
              </a:rPr>
              <a:t>palatine </a:t>
            </a:r>
            <a:r>
              <a:rPr lang="en-US" dirty="0" smtClean="0">
                <a:solidFill>
                  <a:srgbClr val="FF0000"/>
                </a:solidFill>
              </a:rPr>
              <a:t>tonsils</a:t>
            </a:r>
            <a:r>
              <a:rPr lang="en-US" dirty="0"/>
              <a:t> </a:t>
            </a:r>
            <a:r>
              <a:rPr lang="en-US" dirty="0" smtClean="0"/>
              <a:t>following pharyngitis.</a:t>
            </a:r>
            <a:endParaRPr lang="en-US" dirty="0" smtClean="0"/>
          </a:p>
          <a:p>
            <a:r>
              <a:rPr lang="en-US" dirty="0"/>
              <a:t>Adenoiditis refers to inflammation or infection of the </a:t>
            </a:r>
            <a:r>
              <a:rPr lang="en-US" dirty="0">
                <a:solidFill>
                  <a:srgbClr val="FF0000"/>
                </a:solidFill>
              </a:rPr>
              <a:t>pharyngeal tonsils</a:t>
            </a:r>
            <a:r>
              <a:rPr lang="en-US" dirty="0"/>
              <a:t>, or adenoids. </a:t>
            </a:r>
            <a:endParaRPr lang="en-US" dirty="0" smtClean="0"/>
          </a:p>
          <a:p>
            <a:r>
              <a:rPr lang="en-US" dirty="0" smtClean="0"/>
              <a:t>Children </a:t>
            </a:r>
            <a:r>
              <a:rPr lang="en-US" dirty="0"/>
              <a:t>are prone to tonsillitis because they have a large amount of lymphoid tissue in the pharyngeal cavity. </a:t>
            </a:r>
            <a:endParaRPr lang="en-US" dirty="0" smtClean="0"/>
          </a:p>
          <a:p>
            <a:r>
              <a:rPr lang="en-US" dirty="0" smtClean="0"/>
              <a:t>Further children tend </a:t>
            </a:r>
            <a:r>
              <a:rPr lang="en-US" dirty="0"/>
              <a:t>to have frequent upper respiratory tract infections, and are around other children who may be infected. </a:t>
            </a:r>
            <a:endParaRPr lang="en-US" dirty="0" smtClean="0"/>
          </a:p>
          <a:p>
            <a:r>
              <a:rPr lang="en-US" b="1" u="sng" dirty="0" smtClean="0"/>
              <a:t>Classification of Tonsillitis </a:t>
            </a:r>
            <a:endParaRPr lang="en-US" b="1" u="sng" dirty="0" smtClean="0"/>
          </a:p>
          <a:p>
            <a:r>
              <a:rPr lang="en-US" u="sng" dirty="0" smtClean="0"/>
              <a:t>1.</a:t>
            </a:r>
            <a:r>
              <a:rPr lang="en-US" b="1" u="sng" dirty="0" smtClean="0"/>
              <a:t> Acute Tonsillitis:</a:t>
            </a:r>
            <a:r>
              <a:rPr lang="en-US" u="sng" dirty="0" smtClean="0"/>
              <a:t>- </a:t>
            </a:r>
            <a:r>
              <a:rPr lang="en-US" dirty="0" smtClean="0"/>
              <a:t> Occurs suddenly in young children due viral or bacterial infection</a:t>
            </a:r>
            <a:endParaRPr lang="en-US" dirty="0" smtClean="0"/>
          </a:p>
          <a:p>
            <a:r>
              <a:rPr lang="en-US" b="1" u="sng" dirty="0" smtClean="0"/>
              <a:t>2.Chronic Tonsillitis:- </a:t>
            </a:r>
            <a:r>
              <a:rPr lang="en-US" dirty="0" smtClean="0"/>
              <a:t>Occurs repeated regardless of medical care especially in older children  </a:t>
            </a:r>
            <a:endParaRPr lang="en-US" dirty="0" smtClean="0"/>
          </a:p>
          <a:p>
            <a:endParaRPr lang="en-GB" u="sng" dirty="0"/>
          </a:p>
          <a:p>
            <a:endParaRPr lang="en-GB" dirty="0"/>
          </a:p>
          <a:p>
            <a:endParaRPr lang="en-GB"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Etiology</a:t>
            </a:r>
            <a:r>
              <a:rPr lang="en-GB" dirty="0" smtClean="0"/>
              <a:t> of Tonsillitis </a:t>
            </a:r>
            <a:endParaRPr lang="en-GB" dirty="0"/>
          </a:p>
        </p:txBody>
      </p:sp>
      <p:sp>
        <p:nvSpPr>
          <p:cNvPr id="3" name="Content Placeholder 2"/>
          <p:cNvSpPr>
            <a:spLocks noGrp="1"/>
          </p:cNvSpPr>
          <p:nvPr>
            <p:ph idx="1"/>
          </p:nvPr>
        </p:nvSpPr>
        <p:spPr>
          <a:xfrm>
            <a:off x="171450" y="1174750"/>
            <a:ext cx="8787130" cy="5253355"/>
          </a:xfrm>
        </p:spPr>
        <p:txBody>
          <a:bodyPr>
            <a:normAutofit fontScale="92500" lnSpcReduction="20000"/>
          </a:bodyPr>
          <a:lstStyle/>
          <a:p>
            <a:r>
              <a:rPr lang="en-US" dirty="0" smtClean="0"/>
              <a:t>Tonsillitis is a </a:t>
            </a:r>
            <a:r>
              <a:rPr lang="en-US" dirty="0"/>
              <a:t>common co </a:t>
            </a:r>
            <a:r>
              <a:rPr lang="en-US" dirty="0" smtClean="0"/>
              <a:t>morbidity </a:t>
            </a:r>
            <a:r>
              <a:rPr lang="en-US" dirty="0"/>
              <a:t>of childhood and are generally attributed to </a:t>
            </a:r>
            <a:endParaRPr lang="en-US" dirty="0" smtClean="0"/>
          </a:p>
          <a:p>
            <a:r>
              <a:rPr lang="en-US" dirty="0"/>
              <a:t>A</a:t>
            </a:r>
            <a:r>
              <a:rPr lang="en-US" dirty="0" smtClean="0"/>
              <a:t> </a:t>
            </a:r>
            <a:r>
              <a:rPr lang="en-US" dirty="0"/>
              <a:t>viral infection. </a:t>
            </a:r>
            <a:endParaRPr lang="en-US" dirty="0" smtClean="0"/>
          </a:p>
          <a:p>
            <a:r>
              <a:rPr lang="en-US" dirty="0" smtClean="0"/>
              <a:t>Bacterial infections-primarily </a:t>
            </a:r>
            <a:r>
              <a:rPr lang="en-US" dirty="0"/>
              <a:t>group A beta-hemolytic streptococci (GABHS), is the most common cause of bacterial pharyngitis and tonsillitis. </a:t>
            </a:r>
            <a:endParaRPr lang="en-US" dirty="0" smtClean="0"/>
          </a:p>
          <a:p>
            <a:r>
              <a:rPr lang="en-US" dirty="0" smtClean="0"/>
              <a:t>If Left </a:t>
            </a:r>
            <a:r>
              <a:rPr lang="en-US" dirty="0"/>
              <a:t>untreated, GABHS can lead to complicated health issues for young children, including acquired heart </a:t>
            </a:r>
            <a:r>
              <a:rPr lang="en-US" dirty="0" smtClean="0"/>
              <a:t>disease, </a:t>
            </a:r>
            <a:r>
              <a:rPr lang="en-US" dirty="0"/>
              <a:t>scarlet fever, otitis media, and </a:t>
            </a:r>
            <a:r>
              <a:rPr lang="en-US" dirty="0" err="1"/>
              <a:t>suppurative</a:t>
            </a:r>
            <a:r>
              <a:rPr lang="en-US" dirty="0"/>
              <a:t> (pus forming) infections of surrounding tissues. </a:t>
            </a:r>
            <a:endParaRPr lang="en-GB" dirty="0"/>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0"/>
            <a:ext cx="8229600" cy="272415"/>
          </a:xfrm>
        </p:spPr>
        <p:txBody>
          <a:bodyPr/>
          <a:p>
            <a:endParaRPr lang="en-US"/>
          </a:p>
        </p:txBody>
      </p:sp>
      <p:sp>
        <p:nvSpPr>
          <p:cNvPr id="3" name="Content Placeholder 2"/>
          <p:cNvSpPr>
            <a:spLocks noGrp="1"/>
          </p:cNvSpPr>
          <p:nvPr>
            <p:ph idx="1"/>
          </p:nvPr>
        </p:nvSpPr>
        <p:spPr>
          <a:xfrm>
            <a:off x="635" y="381000"/>
            <a:ext cx="9029700" cy="6232525"/>
          </a:xfrm>
        </p:spPr>
        <p:txBody>
          <a:bodyPr/>
          <a:p>
            <a:r>
              <a:rPr lang="en-US" b="1">
                <a:sym typeface="+mn-ea"/>
              </a:rPr>
              <a:t>Maturation</a:t>
            </a:r>
            <a:r>
              <a:rPr lang="en-US">
                <a:sym typeface="+mn-ea"/>
              </a:rPr>
              <a:t>: Changes that are due genetic inheritance rather than experiences, illness or injury.These changes enable children to function at increasingly higher and more sophisticated levels, as they get older. There is increase in competence/ adaptability</a:t>
            </a:r>
            <a:endParaRPr lang="en-US"/>
          </a:p>
          <a:p>
            <a:r>
              <a:rPr lang="en-US" b="1">
                <a:sym typeface="+mn-ea"/>
              </a:rPr>
              <a:t>Development:</a:t>
            </a:r>
            <a:r>
              <a:rPr lang="en-US">
                <a:sym typeface="+mn-ea"/>
              </a:rPr>
              <a:t> Physiological, psychological, cognitive changes occurring over one’s lifetime dueto growth, maturation and learning; and assumes that orderly and specific situations lead to new</a:t>
            </a:r>
            <a:endParaRPr lang="en-US"/>
          </a:p>
          <a:p>
            <a:r>
              <a:rPr lang="en-US">
                <a:sym typeface="+mn-ea"/>
              </a:rPr>
              <a:t>activities and behaviour patterns</a:t>
            </a:r>
            <a:endParaRPr lang="en-US"/>
          </a:p>
          <a:p>
            <a:endParaRPr lang="en-US"/>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 of Tonsillitis </a:t>
            </a:r>
            <a:endParaRPr lang="en-GB" dirty="0"/>
          </a:p>
        </p:txBody>
      </p:sp>
      <p:sp>
        <p:nvSpPr>
          <p:cNvPr id="3" name="Content Placeholder 2"/>
          <p:cNvSpPr>
            <a:spLocks noGrp="1"/>
          </p:cNvSpPr>
          <p:nvPr>
            <p:ph idx="1"/>
          </p:nvPr>
        </p:nvSpPr>
        <p:spPr>
          <a:xfrm>
            <a:off x="184785" y="1174750"/>
            <a:ext cx="8788400" cy="4953000"/>
          </a:xfrm>
        </p:spPr>
        <p:txBody>
          <a:bodyPr/>
          <a:lstStyle/>
          <a:p>
            <a:pPr lvl="0"/>
            <a:r>
              <a:rPr lang="en-US" dirty="0"/>
              <a:t>Sore throat, </a:t>
            </a:r>
            <a:r>
              <a:rPr lang="en-US" dirty="0" smtClean="0"/>
              <a:t>Dysphagia (Difficulty swallowing). Odynophagia-Painful swallowing</a:t>
            </a:r>
            <a:endParaRPr lang="en-GB" dirty="0"/>
          </a:p>
          <a:p>
            <a:pPr lvl="0"/>
            <a:r>
              <a:rPr lang="en-US" dirty="0"/>
              <a:t>Fever, pain. </a:t>
            </a:r>
            <a:endParaRPr lang="en-GB" dirty="0"/>
          </a:p>
          <a:p>
            <a:pPr lvl="0"/>
            <a:r>
              <a:rPr lang="en-US" dirty="0"/>
              <a:t>Nasal congestion that accompanies upper airway infections leads to mouth breathing and causes drying of the mucous membranes. </a:t>
            </a:r>
            <a:endParaRPr lang="en-GB" dirty="0"/>
          </a:p>
          <a:p>
            <a:pPr lvl="0"/>
            <a:r>
              <a:rPr lang="en-US" dirty="0"/>
              <a:t>Inflamed tonsils and oropharynx, generally with exudates, will be evident on inspection. </a:t>
            </a:r>
            <a:endParaRPr lang="en-GB" dirty="0"/>
          </a:p>
          <a:p>
            <a:endParaRPr lang="en-GB"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pic>
        <p:nvPicPr>
          <p:cNvPr id="103" name="Picture 102"/>
          <p:cNvPicPr/>
          <p:nvPr/>
        </p:nvPicPr>
        <p:blipFill>
          <a:blip r:embed="rId1"/>
          <a:stretch>
            <a:fillRect/>
          </a:stretch>
        </p:blipFill>
        <p:spPr>
          <a:xfrm>
            <a:off x="460375" y="641985"/>
            <a:ext cx="8227060" cy="5070475"/>
          </a:xfrm>
          <a:prstGeom prst="rect">
            <a:avLst/>
          </a:prstGeom>
          <a:noFill/>
          <a:ln w="9525">
            <a:noFill/>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pic>
        <p:nvPicPr>
          <p:cNvPr id="100" name="Picture 99"/>
          <p:cNvPicPr/>
          <p:nvPr/>
        </p:nvPicPr>
        <p:blipFill>
          <a:blip r:embed="rId1"/>
          <a:stretch>
            <a:fillRect/>
          </a:stretch>
        </p:blipFill>
        <p:spPr>
          <a:xfrm>
            <a:off x="546735" y="487680"/>
            <a:ext cx="4771390" cy="4321175"/>
          </a:xfrm>
          <a:prstGeom prst="rect">
            <a:avLst/>
          </a:prstGeom>
          <a:noFill/>
          <a:ln w="9525">
            <a:noFill/>
          </a:ln>
        </p:spPr>
      </p:pic>
      <p:pic>
        <p:nvPicPr>
          <p:cNvPr id="102" name="Picture 101"/>
          <p:cNvPicPr/>
          <p:nvPr/>
        </p:nvPicPr>
        <p:blipFill>
          <a:blip r:embed="rId2"/>
          <a:stretch>
            <a:fillRect/>
          </a:stretch>
        </p:blipFill>
        <p:spPr>
          <a:xfrm>
            <a:off x="5687060" y="488315"/>
            <a:ext cx="3253740" cy="4319905"/>
          </a:xfrm>
          <a:prstGeom prst="rect">
            <a:avLst/>
          </a:prstGeom>
          <a:noFill/>
          <a:ln w="9525">
            <a:noFill/>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pic>
        <p:nvPicPr>
          <p:cNvPr id="100" name="Picture 99"/>
          <p:cNvPicPr/>
          <p:nvPr/>
        </p:nvPicPr>
        <p:blipFill>
          <a:blip r:embed="rId1"/>
          <a:stretch>
            <a:fillRect/>
          </a:stretch>
        </p:blipFill>
        <p:spPr>
          <a:xfrm>
            <a:off x="208280" y="272415"/>
            <a:ext cx="8478520" cy="5973445"/>
          </a:xfrm>
          <a:prstGeom prst="rect">
            <a:avLst/>
          </a:prstGeom>
          <a:noFill/>
          <a:ln w="9525">
            <a:noFill/>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760" y="85725"/>
            <a:ext cx="8022590" cy="772160"/>
          </a:xfrm>
        </p:spPr>
        <p:txBody>
          <a:bodyPr/>
          <a:lstStyle/>
          <a:p>
            <a:r>
              <a:rPr lang="en-GB" b="1" dirty="0" smtClean="0"/>
              <a:t>NURSING MANAGEMENT </a:t>
            </a:r>
            <a:endParaRPr lang="en-GB" b="1" dirty="0"/>
          </a:p>
        </p:txBody>
      </p:sp>
      <p:sp>
        <p:nvSpPr>
          <p:cNvPr id="3" name="Content Placeholder 2"/>
          <p:cNvSpPr>
            <a:spLocks noGrp="1"/>
          </p:cNvSpPr>
          <p:nvPr>
            <p:ph idx="1"/>
          </p:nvPr>
        </p:nvSpPr>
        <p:spPr>
          <a:xfrm>
            <a:off x="113030" y="715645"/>
            <a:ext cx="8874125" cy="5843270"/>
          </a:xfrm>
        </p:spPr>
        <p:txBody>
          <a:bodyPr/>
          <a:lstStyle/>
          <a:p>
            <a:pPr lvl="0"/>
            <a:r>
              <a:rPr lang="en-US" sz="2800" dirty="0"/>
              <a:t>Consider the following during the nursing assessment of </a:t>
            </a:r>
            <a:r>
              <a:rPr lang="en-US" sz="2800" dirty="0" smtClean="0"/>
              <a:t>tonsillitis.</a:t>
            </a:r>
            <a:endParaRPr lang="en-US" sz="2800" dirty="0" smtClean="0"/>
          </a:p>
          <a:p>
            <a:pPr lvl="0"/>
            <a:r>
              <a:rPr lang="en-US" sz="2800" dirty="0" smtClean="0"/>
              <a:t> </a:t>
            </a:r>
            <a:r>
              <a:rPr lang="en-US" sz="2800" dirty="0"/>
              <a:t>The nursing assessment for a child scheduled to have a tonsillectomy and adenoidectomy includes gathering information about the course of the child’s illness and completing a physical exam. </a:t>
            </a:r>
            <a:endParaRPr lang="en-GB" sz="2800" dirty="0"/>
          </a:p>
          <a:p>
            <a:pPr lvl="0"/>
            <a:r>
              <a:rPr lang="en-US" sz="2800" dirty="0"/>
              <a:t>Clinical findings consistent with tonsillitis </a:t>
            </a:r>
            <a:r>
              <a:rPr lang="en-US" sz="2800" dirty="0" smtClean="0"/>
              <a:t> </a:t>
            </a:r>
            <a:r>
              <a:rPr lang="en-US" sz="2800" dirty="0"/>
              <a:t>include sore throat, difficulty swallowing, and fever. </a:t>
            </a:r>
            <a:endParaRPr lang="en-GB" sz="2800" dirty="0"/>
          </a:p>
          <a:p>
            <a:pPr lvl="0"/>
            <a:r>
              <a:rPr lang="en-US" sz="2800" dirty="0"/>
              <a:t>Post surgical assessments include monitoring for bleeding and infection and assessing the child’s pain level. </a:t>
            </a:r>
            <a:endParaRPr lang="en-GB" sz="2800" dirty="0"/>
          </a:p>
          <a:p>
            <a:endParaRPr lang="en-US" sz="2800" dirty="0" smtClean="0"/>
          </a:p>
          <a:p>
            <a:endParaRPr lang="en-GB" sz="2800"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505" y="113030"/>
            <a:ext cx="8157845" cy="633095"/>
          </a:xfrm>
        </p:spPr>
        <p:txBody>
          <a:bodyPr>
            <a:normAutofit fontScale="90000"/>
          </a:bodyPr>
          <a:lstStyle/>
          <a:p>
            <a:r>
              <a:rPr lang="en-US" b="1" dirty="0"/>
              <a:t>Nursing Diagnosis of Tonsillitis </a:t>
            </a:r>
            <a:endParaRPr lang="en-GB" dirty="0"/>
          </a:p>
        </p:txBody>
      </p:sp>
      <p:sp>
        <p:nvSpPr>
          <p:cNvPr id="3" name="Content Placeholder 2"/>
          <p:cNvSpPr>
            <a:spLocks noGrp="1"/>
          </p:cNvSpPr>
          <p:nvPr>
            <p:ph idx="1"/>
          </p:nvPr>
        </p:nvSpPr>
        <p:spPr>
          <a:xfrm>
            <a:off x="357505" y="746760"/>
            <a:ext cx="8786495" cy="5898515"/>
          </a:xfrm>
        </p:spPr>
        <p:txBody>
          <a:bodyPr/>
          <a:lstStyle/>
          <a:p>
            <a:r>
              <a:rPr lang="en-GB" dirty="0" smtClean="0"/>
              <a:t>Acute pain related to inflamed tonsil tissue</a:t>
            </a:r>
            <a:endParaRPr lang="en-GB" dirty="0" smtClean="0"/>
          </a:p>
          <a:p>
            <a:r>
              <a:rPr lang="en-GB" dirty="0" smtClean="0"/>
              <a:t>Fever related to inflammation process</a:t>
            </a:r>
            <a:endParaRPr lang="en-GB" dirty="0" smtClean="0"/>
          </a:p>
          <a:p>
            <a:r>
              <a:rPr lang="en-GB" dirty="0" smtClean="0"/>
              <a:t>Imbalanced nutrition less than body requirement related to difficulty in swallowing </a:t>
            </a:r>
            <a:endParaRPr lang="en-GB" dirty="0" smtClean="0"/>
          </a:p>
          <a:p>
            <a:pPr lvl="0"/>
            <a:r>
              <a:rPr lang="en-US" dirty="0"/>
              <a:t>Risk for deficient fluid volume related to decreased intake because of throat pain when swallowing. </a:t>
            </a:r>
            <a:endParaRPr lang="en-GB" dirty="0"/>
          </a:p>
          <a:p>
            <a:pPr lvl="0"/>
            <a:r>
              <a:rPr lang="en-US" dirty="0"/>
              <a:t>Risk for injury: bleeding related to surgical incision. </a:t>
            </a:r>
            <a:endParaRPr lang="en-US" dirty="0" smtClean="0"/>
          </a:p>
          <a:p>
            <a:pPr lvl="0"/>
            <a:r>
              <a:rPr lang="en-US" dirty="0" smtClean="0"/>
              <a:t>Risk for secondary infection </a:t>
            </a:r>
            <a:endParaRPr lang="en-GB" dirty="0"/>
          </a:p>
          <a:p>
            <a:pPr marL="0" indent="0">
              <a:buNone/>
            </a:pPr>
            <a:endParaRPr lang="en-GB" dirty="0" smtClean="0"/>
          </a:p>
          <a:p>
            <a:endParaRPr lang="en-GB"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b="1" dirty="0"/>
              <a:t>Nursing Interventions and Rationales in Management for  A cute Tonsillitis </a:t>
            </a:r>
            <a:endParaRPr lang="en-GB" sz="2700" dirty="0"/>
          </a:p>
        </p:txBody>
      </p:sp>
      <p:sp>
        <p:nvSpPr>
          <p:cNvPr id="3" name="Content Placeholder 2"/>
          <p:cNvSpPr>
            <a:spLocks noGrp="1"/>
          </p:cNvSpPr>
          <p:nvPr>
            <p:ph idx="1"/>
          </p:nvPr>
        </p:nvSpPr>
        <p:spPr>
          <a:xfrm>
            <a:off x="128905" y="1174750"/>
            <a:ext cx="8857615" cy="5381625"/>
          </a:xfrm>
        </p:spPr>
        <p:txBody>
          <a:bodyPr>
            <a:normAutofit fontScale="70000" lnSpcReduction="20000"/>
          </a:bodyPr>
          <a:lstStyle/>
          <a:p>
            <a:r>
              <a:rPr lang="en-GB" dirty="0"/>
              <a:t>The patient should be barrier nursed on bed rest in any comfortable position they choose or the first 24 to 48 hours.</a:t>
            </a:r>
            <a:endParaRPr lang="en-GB" dirty="0"/>
          </a:p>
          <a:p>
            <a:r>
              <a:rPr lang="en-GB" dirty="0"/>
              <a:t> A throat swab should be taken to the laboratory to confirm the causative organism before drugs are prescribed</a:t>
            </a:r>
            <a:r>
              <a:rPr lang="en-GB" dirty="0" smtClean="0"/>
              <a:t>.</a:t>
            </a:r>
            <a:endParaRPr lang="en-US" dirty="0" smtClean="0"/>
          </a:p>
          <a:p>
            <a:pPr lvl="0"/>
            <a:r>
              <a:rPr lang="en-US" dirty="0" smtClean="0"/>
              <a:t>If </a:t>
            </a:r>
            <a:r>
              <a:rPr lang="en-US" dirty="0"/>
              <a:t>a virus is the suspected cause of infection, the child is managed with supportive care. </a:t>
            </a:r>
            <a:endParaRPr lang="en-GB" dirty="0"/>
          </a:p>
          <a:p>
            <a:pPr lvl="0"/>
            <a:r>
              <a:rPr lang="en-US" dirty="0"/>
              <a:t>Warm saline gargles may be used to soothe the inflamed mucous membranes. </a:t>
            </a:r>
            <a:endParaRPr lang="en-GB" dirty="0"/>
          </a:p>
          <a:p>
            <a:pPr lvl="0"/>
            <a:r>
              <a:rPr lang="en-US" dirty="0"/>
              <a:t>Analgesics and antipyretics may be used to reduce pain and fever. </a:t>
            </a:r>
            <a:endParaRPr lang="en-GB" dirty="0"/>
          </a:p>
          <a:p>
            <a:pPr lvl="0"/>
            <a:r>
              <a:rPr lang="en-US" dirty="0"/>
              <a:t>If a bacterial source is identified as the etiologic agent, the child needs to be treated with an antibiotic such as penicillin or </a:t>
            </a:r>
            <a:r>
              <a:rPr lang="en-US" dirty="0" smtClean="0"/>
              <a:t>amoxicillin.</a:t>
            </a:r>
            <a:endParaRPr lang="en-US" dirty="0" smtClean="0"/>
          </a:p>
          <a:p>
            <a:pPr lvl="0"/>
            <a:r>
              <a:rPr lang="en-US" dirty="0" smtClean="0"/>
              <a:t>If </a:t>
            </a:r>
            <a:r>
              <a:rPr lang="en-US" dirty="0"/>
              <a:t>allergic to penicillin, the next drug of choice is erythromycin </a:t>
            </a:r>
            <a:r>
              <a:rPr lang="en-US" dirty="0" smtClean="0"/>
              <a:t>125 mgs 6 hourly</a:t>
            </a:r>
            <a:endParaRPr lang="en-US" dirty="0" smtClean="0"/>
          </a:p>
          <a:p>
            <a:pPr lvl="0"/>
            <a:endParaRPr lang="en-GB" dirty="0"/>
          </a:p>
          <a:p>
            <a:endParaRPr lang="en-GB"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72440"/>
          </a:xfrm>
        </p:spPr>
        <p:txBody>
          <a:bodyPr/>
          <a:lstStyle/>
          <a:p>
            <a:r>
              <a:rPr lang="en-GB" dirty="0" smtClean="0"/>
              <a:t>Cont</a:t>
            </a:r>
            <a:r>
              <a:rPr lang="en-GB" dirty="0"/>
              <a:t>.</a:t>
            </a:r>
            <a:endParaRPr lang="en-GB" dirty="0"/>
          </a:p>
        </p:txBody>
      </p:sp>
      <p:sp>
        <p:nvSpPr>
          <p:cNvPr id="3" name="Content Placeholder 2"/>
          <p:cNvSpPr>
            <a:spLocks noGrp="1"/>
          </p:cNvSpPr>
          <p:nvPr>
            <p:ph idx="1"/>
          </p:nvPr>
        </p:nvSpPr>
        <p:spPr>
          <a:xfrm>
            <a:off x="113030" y="472440"/>
            <a:ext cx="8902700" cy="6169660"/>
          </a:xfrm>
        </p:spPr>
        <p:txBody>
          <a:bodyPr>
            <a:normAutofit fontScale="90000" lnSpcReduction="20000"/>
          </a:bodyPr>
          <a:lstStyle/>
          <a:p>
            <a:r>
              <a:rPr lang="en-GB" dirty="0"/>
              <a:t>During the febrile stage, </a:t>
            </a:r>
            <a:r>
              <a:rPr lang="en-GB" dirty="0" smtClean="0"/>
              <a:t>their vital </a:t>
            </a:r>
            <a:r>
              <a:rPr lang="en-GB" dirty="0"/>
              <a:t>signs should be monitored </a:t>
            </a:r>
            <a:r>
              <a:rPr lang="en-GB" dirty="0" smtClean="0"/>
              <a:t>and recorded </a:t>
            </a:r>
            <a:r>
              <a:rPr lang="en-GB" dirty="0"/>
              <a:t>two hourly. </a:t>
            </a:r>
            <a:endParaRPr lang="en-GB" dirty="0" smtClean="0"/>
          </a:p>
          <a:p>
            <a:r>
              <a:rPr lang="en-GB" dirty="0" smtClean="0"/>
              <a:t>Bed </a:t>
            </a:r>
            <a:r>
              <a:rPr lang="en-GB" dirty="0"/>
              <a:t>clothing </a:t>
            </a:r>
            <a:r>
              <a:rPr lang="en-GB" dirty="0" smtClean="0"/>
              <a:t>and personal </a:t>
            </a:r>
            <a:r>
              <a:rPr lang="en-GB" dirty="0"/>
              <a:t>wear should be reduced and </a:t>
            </a:r>
            <a:r>
              <a:rPr lang="en-GB" dirty="0" smtClean="0"/>
              <a:t>a cradle </a:t>
            </a:r>
            <a:r>
              <a:rPr lang="en-GB" dirty="0"/>
              <a:t>used to keep the weight off </a:t>
            </a:r>
            <a:r>
              <a:rPr lang="en-GB" dirty="0" smtClean="0"/>
              <a:t>the patient</a:t>
            </a:r>
            <a:r>
              <a:rPr lang="en-GB" dirty="0"/>
              <a:t>. </a:t>
            </a:r>
            <a:endParaRPr lang="en-GB" dirty="0" smtClean="0"/>
          </a:p>
          <a:p>
            <a:r>
              <a:rPr lang="en-GB" dirty="0" smtClean="0"/>
              <a:t>An </a:t>
            </a:r>
            <a:r>
              <a:rPr lang="en-GB" dirty="0"/>
              <a:t>electric fan and tepid </a:t>
            </a:r>
            <a:r>
              <a:rPr lang="en-GB" dirty="0" smtClean="0"/>
              <a:t>sponge may </a:t>
            </a:r>
            <a:r>
              <a:rPr lang="en-GB" dirty="0"/>
              <a:t>be used to lower the fever.</a:t>
            </a:r>
            <a:endParaRPr lang="en-GB" dirty="0"/>
          </a:p>
          <a:p>
            <a:r>
              <a:rPr lang="en-GB" dirty="0"/>
              <a:t>Oral care should be carried out four </a:t>
            </a:r>
            <a:r>
              <a:rPr lang="en-GB" dirty="0" smtClean="0"/>
              <a:t>hourly using </a:t>
            </a:r>
            <a:r>
              <a:rPr lang="en-GB" dirty="0"/>
              <a:t>appropriate approved lotions, such </a:t>
            </a:r>
            <a:r>
              <a:rPr lang="en-GB" dirty="0" smtClean="0"/>
              <a:t>as </a:t>
            </a:r>
            <a:r>
              <a:rPr lang="en-GB" dirty="0" err="1" smtClean="0"/>
              <a:t>glycothymoline</a:t>
            </a:r>
            <a:r>
              <a:rPr lang="en-GB" dirty="0" smtClean="0"/>
              <a:t> </a:t>
            </a:r>
            <a:r>
              <a:rPr lang="en-GB" dirty="0"/>
              <a:t>in saline. </a:t>
            </a:r>
            <a:endParaRPr lang="en-GB" dirty="0" smtClean="0"/>
          </a:p>
          <a:p>
            <a:r>
              <a:rPr lang="en-GB" dirty="0" smtClean="0"/>
              <a:t>Oral </a:t>
            </a:r>
            <a:r>
              <a:rPr lang="en-GB" dirty="0"/>
              <a:t>fluid intake </a:t>
            </a:r>
            <a:r>
              <a:rPr lang="en-GB" dirty="0" smtClean="0"/>
              <a:t>is encouraged </a:t>
            </a:r>
            <a:r>
              <a:rPr lang="en-GB" dirty="0"/>
              <a:t>and should be given slowly </a:t>
            </a:r>
            <a:r>
              <a:rPr lang="en-GB" dirty="0" smtClean="0"/>
              <a:t>in small </a:t>
            </a:r>
            <a:r>
              <a:rPr lang="en-GB" dirty="0"/>
              <a:t>amounts at a </a:t>
            </a:r>
            <a:r>
              <a:rPr lang="en-GB" dirty="0" smtClean="0"/>
              <a:t>time.</a:t>
            </a:r>
            <a:endParaRPr lang="en-GB" dirty="0" smtClean="0"/>
          </a:p>
          <a:p>
            <a:r>
              <a:rPr lang="en-GB" dirty="0" smtClean="0"/>
              <a:t>Meals </a:t>
            </a:r>
            <a:r>
              <a:rPr lang="en-GB" dirty="0"/>
              <a:t>should </a:t>
            </a:r>
            <a:r>
              <a:rPr lang="en-GB" dirty="0" smtClean="0"/>
              <a:t>be warm </a:t>
            </a:r>
            <a:r>
              <a:rPr lang="en-GB" dirty="0"/>
              <a:t>and in liquid form, so that the </a:t>
            </a:r>
            <a:r>
              <a:rPr lang="en-GB" dirty="0" smtClean="0"/>
              <a:t>patient can </a:t>
            </a:r>
            <a:r>
              <a:rPr lang="en-GB" dirty="0"/>
              <a:t>swallow without discomfort as </a:t>
            </a:r>
            <a:r>
              <a:rPr lang="en-GB" dirty="0" smtClean="0"/>
              <a:t>all attempts </a:t>
            </a:r>
            <a:r>
              <a:rPr lang="en-GB" dirty="0"/>
              <a:t>should be made to </a:t>
            </a:r>
            <a:r>
              <a:rPr lang="en-GB" dirty="0" smtClean="0"/>
              <a:t>prevent convulsions.</a:t>
            </a:r>
            <a:endParaRPr lang="en-GB" dirty="0" smtClean="0"/>
          </a:p>
          <a:p>
            <a:r>
              <a:rPr lang="en-GB" dirty="0" smtClean="0"/>
              <a:t> </a:t>
            </a:r>
            <a:r>
              <a:rPr lang="en-GB" dirty="0"/>
              <a:t>Parents should continually </a:t>
            </a:r>
            <a:r>
              <a:rPr lang="en-GB" dirty="0" smtClean="0"/>
              <a:t>be reassured</a:t>
            </a:r>
            <a:r>
              <a:rPr lang="en-GB" dirty="0"/>
              <a:t>.</a:t>
            </a:r>
            <a:endParaRPr lang="en-GB"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760" y="99060"/>
            <a:ext cx="8022590" cy="1016635"/>
          </a:xfrm>
        </p:spPr>
        <p:txBody>
          <a:bodyPr/>
          <a:lstStyle/>
          <a:p>
            <a:r>
              <a:rPr lang="en-GB" b="1" u="sng" smtClean="0"/>
              <a:t>Nursing Management of Chronic Tonsillitis </a:t>
            </a:r>
            <a:endParaRPr lang="en-GB" b="1" u="sng" dirty="0"/>
          </a:p>
        </p:txBody>
      </p:sp>
      <p:sp>
        <p:nvSpPr>
          <p:cNvPr id="3" name="Content Placeholder 2"/>
          <p:cNvSpPr>
            <a:spLocks noGrp="1"/>
          </p:cNvSpPr>
          <p:nvPr>
            <p:ph idx="1"/>
          </p:nvPr>
        </p:nvSpPr>
        <p:spPr>
          <a:xfrm>
            <a:off x="149860" y="1115060"/>
            <a:ext cx="8737600" cy="5534660"/>
          </a:xfrm>
        </p:spPr>
        <p:txBody>
          <a:bodyPr>
            <a:normAutofit fontScale="72500" lnSpcReduction="20000"/>
          </a:bodyPr>
          <a:lstStyle/>
          <a:p>
            <a:r>
              <a:rPr lang="en-GB" dirty="0" smtClean="0"/>
              <a:t>It involves </a:t>
            </a:r>
            <a:r>
              <a:rPr lang="en-GB" u="sng" dirty="0" smtClean="0"/>
              <a:t>Tonsillectomy plus adenoidectomy </a:t>
            </a:r>
            <a:endParaRPr lang="en-GB" u="sng" dirty="0" smtClean="0"/>
          </a:p>
          <a:p>
            <a:pPr lvl="0"/>
            <a:r>
              <a:rPr lang="en-US" dirty="0"/>
              <a:t>A tonsillectomy, with or without an adenoidectomy, may be indicated for recurrent streptococcal tonsillitis or when hypertrophied tonsils interfere with eating or breathing. </a:t>
            </a:r>
            <a:endParaRPr lang="en-GB" dirty="0"/>
          </a:p>
          <a:p>
            <a:pPr lvl="0"/>
            <a:r>
              <a:rPr lang="en-US" dirty="0"/>
              <a:t>Tonsillectomies are performed on children over three years of age since excessive blood loss is more apt to occur in younger </a:t>
            </a:r>
            <a:r>
              <a:rPr lang="en-US" dirty="0" smtClean="0"/>
              <a:t>children.</a:t>
            </a:r>
            <a:endParaRPr lang="en-US" dirty="0" smtClean="0"/>
          </a:p>
          <a:p>
            <a:pPr lvl="0"/>
            <a:r>
              <a:rPr lang="en-US" dirty="0" smtClean="0"/>
              <a:t>Also</a:t>
            </a:r>
            <a:r>
              <a:rPr lang="en-US" dirty="0"/>
              <a:t>, there is a potential for the tonsils to grow back or other lymphoid tissue to hypertrophy when the surgery is performed on the very young. </a:t>
            </a:r>
            <a:endParaRPr lang="en-GB" dirty="0"/>
          </a:p>
          <a:p>
            <a:pPr lvl="0"/>
            <a:r>
              <a:rPr lang="en-US" dirty="0"/>
              <a:t>The surgical removal of the adenoids, or adenoidectomy, is indicated when a child’s enlarged adenoids block air flow through nasal passages. </a:t>
            </a:r>
            <a:endParaRPr lang="en-US" dirty="0" smtClean="0"/>
          </a:p>
          <a:p>
            <a:pPr lvl="0"/>
            <a:r>
              <a:rPr lang="en-US" dirty="0" smtClean="0"/>
              <a:t>If </a:t>
            </a:r>
            <a:r>
              <a:rPr lang="en-US" dirty="0"/>
              <a:t>a patient is a chronic carrier of Group A strep, tonsillectomy may also be considered. </a:t>
            </a:r>
            <a:endParaRPr lang="en-GB" dirty="0"/>
          </a:p>
          <a:p>
            <a:endParaRPr lang="en-GB"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157480"/>
            <a:ext cx="8119110" cy="1051560"/>
          </a:xfrm>
        </p:spPr>
        <p:txBody>
          <a:bodyPr>
            <a:normAutofit fontScale="90000"/>
          </a:bodyPr>
          <a:lstStyle/>
          <a:p>
            <a:r>
              <a:rPr lang="en-GB" b="1" dirty="0"/>
              <a:t>Preoperative care for Tonsillectomy/Adenoidectomy </a:t>
            </a:r>
            <a:endParaRPr lang="en-GB" dirty="0"/>
          </a:p>
        </p:txBody>
      </p:sp>
      <p:sp>
        <p:nvSpPr>
          <p:cNvPr id="3" name="Content Placeholder 2"/>
          <p:cNvSpPr>
            <a:spLocks noGrp="1"/>
          </p:cNvSpPr>
          <p:nvPr>
            <p:ph idx="1"/>
          </p:nvPr>
        </p:nvSpPr>
        <p:spPr>
          <a:xfrm>
            <a:off x="139065" y="1078865"/>
            <a:ext cx="9004935" cy="5631815"/>
          </a:xfrm>
        </p:spPr>
        <p:txBody>
          <a:bodyPr>
            <a:normAutofit fontScale="87500" lnSpcReduction="20000"/>
          </a:bodyPr>
          <a:lstStyle/>
          <a:p>
            <a:r>
              <a:rPr lang="en-GB" dirty="0"/>
              <a:t>The child and a parent are admitted a </a:t>
            </a:r>
            <a:r>
              <a:rPr lang="en-GB" dirty="0" smtClean="0"/>
              <a:t>day before </a:t>
            </a:r>
            <a:r>
              <a:rPr lang="en-GB" dirty="0"/>
              <a:t>surgery so that they may get used </a:t>
            </a:r>
            <a:r>
              <a:rPr lang="en-GB" dirty="0" smtClean="0"/>
              <a:t>to the </a:t>
            </a:r>
            <a:r>
              <a:rPr lang="en-GB" dirty="0"/>
              <a:t>ward environment and to the nurses </a:t>
            </a:r>
            <a:r>
              <a:rPr lang="en-GB" dirty="0" smtClean="0"/>
              <a:t>and so </a:t>
            </a:r>
            <a:r>
              <a:rPr lang="en-GB" dirty="0"/>
              <a:t>that the child may be fully examined. </a:t>
            </a:r>
            <a:endParaRPr lang="en-GB" dirty="0" smtClean="0"/>
          </a:p>
          <a:p>
            <a:r>
              <a:rPr lang="en-GB" dirty="0" smtClean="0"/>
              <a:t>The</a:t>
            </a:r>
            <a:r>
              <a:rPr lang="en-GB" dirty="0"/>
              <a:t> </a:t>
            </a:r>
            <a:r>
              <a:rPr lang="en-GB" dirty="0" smtClean="0"/>
              <a:t>operation </a:t>
            </a:r>
            <a:r>
              <a:rPr lang="en-GB" dirty="0"/>
              <a:t>should be clearly explained to </a:t>
            </a:r>
            <a:r>
              <a:rPr lang="en-GB" dirty="0" smtClean="0"/>
              <a:t>the parents</a:t>
            </a:r>
            <a:r>
              <a:rPr lang="en-GB" dirty="0"/>
              <a:t>. </a:t>
            </a:r>
            <a:endParaRPr lang="en-GB" dirty="0" smtClean="0"/>
          </a:p>
          <a:p>
            <a:r>
              <a:rPr lang="en-GB" dirty="0" smtClean="0"/>
              <a:t>The </a:t>
            </a:r>
            <a:r>
              <a:rPr lang="en-GB" dirty="0"/>
              <a:t>baseline observations </a:t>
            </a:r>
            <a:r>
              <a:rPr lang="en-GB" dirty="0" smtClean="0"/>
              <a:t>of temperature</a:t>
            </a:r>
            <a:r>
              <a:rPr lang="en-GB" dirty="0"/>
              <a:t>, pulse and respiration </a:t>
            </a:r>
            <a:r>
              <a:rPr lang="en-GB" dirty="0" smtClean="0"/>
              <a:t>are recorded </a:t>
            </a:r>
            <a:r>
              <a:rPr lang="en-GB" dirty="0"/>
              <a:t>four hourly.</a:t>
            </a:r>
            <a:endParaRPr lang="en-GB" dirty="0"/>
          </a:p>
          <a:p>
            <a:r>
              <a:rPr lang="en-GB" dirty="0"/>
              <a:t>Any abnormalities noted should be </a:t>
            </a:r>
            <a:r>
              <a:rPr lang="en-GB" dirty="0" smtClean="0"/>
              <a:t>reported to </a:t>
            </a:r>
            <a:r>
              <a:rPr lang="en-GB" dirty="0"/>
              <a:t>the attending physician. </a:t>
            </a:r>
            <a:endParaRPr lang="en-GB" dirty="0" smtClean="0"/>
          </a:p>
          <a:p>
            <a:r>
              <a:rPr lang="en-GB" dirty="0" smtClean="0"/>
              <a:t>A </a:t>
            </a:r>
            <a:r>
              <a:rPr lang="en-GB" dirty="0"/>
              <a:t>consent </a:t>
            </a:r>
            <a:r>
              <a:rPr lang="en-GB" dirty="0" smtClean="0"/>
              <a:t>form should </a:t>
            </a:r>
            <a:r>
              <a:rPr lang="en-GB" dirty="0"/>
              <a:t>then be signed by </a:t>
            </a:r>
            <a:r>
              <a:rPr lang="en-GB" dirty="0" smtClean="0"/>
              <a:t>the parents/guardians.</a:t>
            </a:r>
            <a:endParaRPr lang="en-GB" dirty="0" smtClean="0"/>
          </a:p>
          <a:p>
            <a:r>
              <a:rPr lang="en-GB" dirty="0" smtClean="0"/>
              <a:t>Mouthwashes should continue </a:t>
            </a:r>
            <a:r>
              <a:rPr lang="en-GB" dirty="0"/>
              <a:t>to be given up until the morning </a:t>
            </a:r>
            <a:r>
              <a:rPr lang="en-GB" dirty="0" smtClean="0"/>
              <a:t>of the </a:t>
            </a:r>
            <a:r>
              <a:rPr lang="en-GB" dirty="0"/>
              <a:t>operation.</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5725"/>
            <a:ext cx="7886700" cy="513715"/>
          </a:xfrm>
        </p:spPr>
        <p:txBody>
          <a:bodyPr>
            <a:normAutofit/>
          </a:bodyPr>
          <a:lstStyle/>
          <a:p>
            <a:r>
              <a:rPr lang="en-GB" sz="2700" b="1" dirty="0"/>
              <a:t>Cont.</a:t>
            </a:r>
            <a:endParaRPr lang="en-GB" sz="2700" b="1" dirty="0"/>
          </a:p>
        </p:txBody>
      </p:sp>
      <p:sp>
        <p:nvSpPr>
          <p:cNvPr id="3" name="Content Placeholder 2"/>
          <p:cNvSpPr>
            <a:spLocks noGrp="1"/>
          </p:cNvSpPr>
          <p:nvPr>
            <p:ph idx="4294967295"/>
          </p:nvPr>
        </p:nvSpPr>
        <p:spPr>
          <a:xfrm>
            <a:off x="0" y="599440"/>
            <a:ext cx="8759190" cy="6074410"/>
          </a:xfrm>
        </p:spPr>
        <p:txBody>
          <a:bodyPr/>
          <a:lstStyle/>
          <a:p>
            <a:pPr lvl="0"/>
            <a:r>
              <a:rPr lang="en-US" dirty="0"/>
              <a:t>As with other operative procedures, a complete history, physical, and baseline assessments should be obtained before a tonsillectomy or adenoidectomy is performed</a:t>
            </a:r>
            <a:r>
              <a:rPr lang="en-US" dirty="0" smtClean="0"/>
              <a:t>.</a:t>
            </a:r>
            <a:endParaRPr lang="en-US" dirty="0" smtClean="0"/>
          </a:p>
          <a:p>
            <a:pPr lvl="0"/>
            <a:r>
              <a:rPr lang="en-US" dirty="0" smtClean="0"/>
              <a:t> </a:t>
            </a:r>
            <a:r>
              <a:rPr lang="en-US" dirty="0"/>
              <a:t>Preoperative laboratory tests need to include clotting and bleeding times as the operative site is considerably vascular and prone to postoperative </a:t>
            </a:r>
            <a:r>
              <a:rPr lang="en-US" dirty="0" smtClean="0"/>
              <a:t>bleeding and also </a:t>
            </a:r>
            <a:r>
              <a:rPr lang="en-US" dirty="0" err="1" smtClean="0"/>
              <a:t>urinalyisis</a:t>
            </a:r>
            <a:r>
              <a:rPr lang="en-US" dirty="0" smtClean="0"/>
              <a:t>  </a:t>
            </a:r>
            <a:endParaRPr lang="en-US" dirty="0" smtClean="0"/>
          </a:p>
          <a:p>
            <a:pPr lvl="0"/>
            <a:r>
              <a:rPr lang="en-US" dirty="0" smtClean="0"/>
              <a:t>The </a:t>
            </a:r>
            <a:r>
              <a:rPr lang="en-US" dirty="0"/>
              <a:t>nursing care following a tonsillectomy is </a:t>
            </a:r>
            <a:r>
              <a:rPr lang="en-US" dirty="0" err="1"/>
              <a:t>centred</a:t>
            </a:r>
            <a:r>
              <a:rPr lang="en-US" dirty="0"/>
              <a:t> on supportive care and ensuring client safety. </a:t>
            </a:r>
            <a:endParaRPr lang="en-GB" dirty="0"/>
          </a:p>
          <a:p>
            <a:endParaRPr lang="en-GB"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pic>
        <p:nvPicPr>
          <p:cNvPr id="101" name="Picture 100"/>
          <p:cNvPicPr/>
          <p:nvPr/>
        </p:nvPicPr>
        <p:blipFill>
          <a:blip r:embed="rId1"/>
          <a:stretch>
            <a:fillRect/>
          </a:stretch>
        </p:blipFill>
        <p:spPr>
          <a:xfrm>
            <a:off x="612775" y="100330"/>
            <a:ext cx="7927340" cy="2693035"/>
          </a:xfrm>
          <a:prstGeom prst="rect">
            <a:avLst/>
          </a:prstGeom>
          <a:noFill/>
          <a:ln w="9525">
            <a:noFill/>
          </a:ln>
        </p:spPr>
      </p:pic>
      <p:pic>
        <p:nvPicPr>
          <p:cNvPr id="102" name="Picture 101"/>
          <p:cNvPicPr/>
          <p:nvPr/>
        </p:nvPicPr>
        <p:blipFill>
          <a:blip r:embed="rId2" r:link="rId3"/>
          <a:stretch>
            <a:fillRect/>
          </a:stretch>
        </p:blipFill>
        <p:spPr>
          <a:xfrm>
            <a:off x="3856355" y="3429000"/>
            <a:ext cx="2696845" cy="916940"/>
          </a:xfrm>
          <a:prstGeom prst="rect">
            <a:avLst/>
          </a:prstGeom>
          <a:noFill/>
          <a:ln w="9525">
            <a:noFill/>
          </a:ln>
        </p:spPr>
      </p:pic>
      <p:pic>
        <p:nvPicPr>
          <p:cNvPr id="103" name="Picture 102"/>
          <p:cNvPicPr/>
          <p:nvPr/>
        </p:nvPicPr>
        <p:blipFill>
          <a:blip r:embed="rId2" r:link="rId3"/>
          <a:stretch>
            <a:fillRect/>
          </a:stretch>
        </p:blipFill>
        <p:spPr>
          <a:xfrm>
            <a:off x="4572000" y="3429000"/>
            <a:ext cx="2320290" cy="1833245"/>
          </a:xfrm>
          <a:prstGeom prst="rect">
            <a:avLst/>
          </a:prstGeom>
          <a:noFill/>
          <a:ln w="9525">
            <a:noFill/>
          </a:ln>
        </p:spPr>
      </p:pic>
      <p:pic>
        <p:nvPicPr>
          <p:cNvPr id="104" name="Picture 103"/>
          <p:cNvPicPr/>
          <p:nvPr/>
        </p:nvPicPr>
        <p:blipFill>
          <a:blip r:embed="rId4"/>
          <a:stretch>
            <a:fillRect/>
          </a:stretch>
        </p:blipFill>
        <p:spPr>
          <a:xfrm>
            <a:off x="612775" y="2947035"/>
            <a:ext cx="8074025" cy="3773805"/>
          </a:xfrm>
          <a:prstGeom prst="rect">
            <a:avLst/>
          </a:prstGeom>
          <a:noFill/>
          <a:ln w="9525">
            <a:noFill/>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0"/>
            <a:ext cx="8293100" cy="1155065"/>
          </a:xfrm>
        </p:spPr>
        <p:txBody>
          <a:bodyPr>
            <a:normAutofit fontScale="90000"/>
          </a:bodyPr>
          <a:lstStyle/>
          <a:p>
            <a:r>
              <a:rPr lang="en-GB" b="1" dirty="0" smtClean="0"/>
              <a:t>Postoperative care </a:t>
            </a:r>
            <a:r>
              <a:rPr lang="en-GB" b="1" dirty="0"/>
              <a:t>for Tonsillectomy/Adenoidectomy </a:t>
            </a:r>
            <a:endParaRPr lang="en-GB" dirty="0"/>
          </a:p>
        </p:txBody>
      </p:sp>
      <p:sp>
        <p:nvSpPr>
          <p:cNvPr id="3" name="Content Placeholder 2"/>
          <p:cNvSpPr>
            <a:spLocks noGrp="1"/>
          </p:cNvSpPr>
          <p:nvPr>
            <p:ph idx="1"/>
          </p:nvPr>
        </p:nvSpPr>
        <p:spPr>
          <a:xfrm>
            <a:off x="299720" y="1155700"/>
            <a:ext cx="8844280" cy="5432425"/>
          </a:xfrm>
        </p:spPr>
        <p:txBody>
          <a:bodyPr/>
          <a:lstStyle/>
          <a:p>
            <a:pPr lvl="0"/>
            <a:r>
              <a:rPr lang="en-US" dirty="0"/>
              <a:t>T</a:t>
            </a:r>
            <a:r>
              <a:rPr lang="en-US" sz="2000" dirty="0" smtClean="0"/>
              <a:t>he </a:t>
            </a:r>
            <a:r>
              <a:rPr lang="en-US" sz="2000" dirty="0"/>
              <a:t>child is positioned on the side to facilitate drainage of secretions. Once fully awakened, the child may sit up if so desired. </a:t>
            </a:r>
            <a:endParaRPr lang="en-GB" sz="2000" dirty="0"/>
          </a:p>
          <a:p>
            <a:pPr lvl="0"/>
            <a:r>
              <a:rPr lang="en-US" sz="2000" dirty="0"/>
              <a:t>The nurse reminds the child not to cough often or blow the nose, as this can disrupt an operative clot and cause bleeding. </a:t>
            </a:r>
            <a:endParaRPr lang="en-GB" sz="2000" dirty="0"/>
          </a:p>
          <a:p>
            <a:pPr lvl="0"/>
            <a:r>
              <a:rPr lang="en-US" sz="2000" dirty="0"/>
              <a:t>Secretions and emesis are examined for any sign of fresh bleeding. </a:t>
            </a:r>
            <a:endParaRPr lang="en-US" sz="2000" dirty="0" smtClean="0"/>
          </a:p>
          <a:p>
            <a:pPr lvl="0"/>
            <a:r>
              <a:rPr lang="en-US" sz="2000" dirty="0" smtClean="0"/>
              <a:t>The </a:t>
            </a:r>
            <a:r>
              <a:rPr lang="en-US" sz="2000" dirty="0"/>
              <a:t>family should be taught the difference between fresh and old blood. Old blood, dark-brown in </a:t>
            </a:r>
            <a:r>
              <a:rPr lang="en-US" sz="2000" dirty="0" err="1"/>
              <a:t>colour</a:t>
            </a:r>
            <a:r>
              <a:rPr lang="en-US" sz="2000" dirty="0"/>
              <a:t>, is commonly in the mouth, nose, and </a:t>
            </a:r>
            <a:r>
              <a:rPr lang="en-US" sz="2000" dirty="0" smtClean="0"/>
              <a:t>emesis.</a:t>
            </a:r>
            <a:endParaRPr lang="en-US" sz="2000" dirty="0" smtClean="0"/>
          </a:p>
          <a:p>
            <a:pPr lvl="0"/>
            <a:r>
              <a:rPr lang="en-US" sz="2000" dirty="0" smtClean="0"/>
              <a:t>Bright </a:t>
            </a:r>
            <a:r>
              <a:rPr lang="en-US" sz="2000" dirty="0"/>
              <a:t>red or fresh blood suggests active bleeding and warrants further investigation. </a:t>
            </a:r>
            <a:endParaRPr lang="en-GB" sz="2000" dirty="0"/>
          </a:p>
          <a:p>
            <a:pPr lvl="0"/>
            <a:r>
              <a:rPr lang="en-US" sz="2000" dirty="0"/>
              <a:t>Although postoperative hemorrhage is uncommon, the health care provider is contacted if this is suspected. </a:t>
            </a:r>
            <a:endParaRPr lang="en-GB" sz="2000" dirty="0"/>
          </a:p>
          <a:p>
            <a:pPr lvl="0"/>
            <a:r>
              <a:rPr lang="en-US" sz="2000" dirty="0"/>
              <a:t>Acetaminophen is usually sufficient once the pain has diminished to a mild level. </a:t>
            </a:r>
            <a:endParaRPr lang="en-GB" sz="2000" dirty="0"/>
          </a:p>
          <a:p>
            <a:endParaRPr lang="en-GB" sz="2000"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 </a:t>
            </a:r>
            <a:endParaRPr lang="en-GB" dirty="0"/>
          </a:p>
        </p:txBody>
      </p:sp>
      <p:sp>
        <p:nvSpPr>
          <p:cNvPr id="3" name="Content Placeholder 2"/>
          <p:cNvSpPr>
            <a:spLocks noGrp="1"/>
          </p:cNvSpPr>
          <p:nvPr>
            <p:ph idx="1"/>
          </p:nvPr>
        </p:nvSpPr>
        <p:spPr/>
        <p:txBody>
          <a:bodyPr>
            <a:normAutofit fontScale="77500" lnSpcReduction="20000"/>
          </a:bodyPr>
          <a:lstStyle/>
          <a:p>
            <a:r>
              <a:rPr lang="en-GB" dirty="0"/>
              <a:t>Vital signs should be recorded one </a:t>
            </a:r>
            <a:r>
              <a:rPr lang="en-GB" dirty="0" smtClean="0"/>
              <a:t>hourly initially</a:t>
            </a:r>
            <a:r>
              <a:rPr lang="en-GB" dirty="0"/>
              <a:t>, but later every two to four hours, </a:t>
            </a:r>
            <a:r>
              <a:rPr lang="en-GB" dirty="0" smtClean="0"/>
              <a:t>as the </a:t>
            </a:r>
            <a:r>
              <a:rPr lang="en-GB" dirty="0"/>
              <a:t>patient’s condition improves. </a:t>
            </a:r>
            <a:endParaRPr lang="en-GB" dirty="0" smtClean="0"/>
          </a:p>
          <a:p>
            <a:r>
              <a:rPr lang="en-GB" dirty="0" smtClean="0"/>
              <a:t>You should pay </a:t>
            </a:r>
            <a:r>
              <a:rPr lang="en-GB" dirty="0"/>
              <a:t>attention to the patient’s breathing. </a:t>
            </a:r>
            <a:endParaRPr lang="en-GB" dirty="0" smtClean="0"/>
          </a:p>
          <a:p>
            <a:r>
              <a:rPr lang="en-GB" dirty="0" smtClean="0"/>
              <a:t>Oral</a:t>
            </a:r>
            <a:r>
              <a:rPr lang="en-GB" dirty="0"/>
              <a:t> </a:t>
            </a:r>
            <a:r>
              <a:rPr lang="en-GB" dirty="0" smtClean="0"/>
              <a:t>fluids </a:t>
            </a:r>
            <a:r>
              <a:rPr lang="en-GB" dirty="0"/>
              <a:t>should be given as soon as they </a:t>
            </a:r>
            <a:r>
              <a:rPr lang="en-GB" dirty="0" smtClean="0"/>
              <a:t>are able </a:t>
            </a:r>
            <a:r>
              <a:rPr lang="en-GB" dirty="0"/>
              <a:t>to swallow, but this should only be </a:t>
            </a:r>
            <a:r>
              <a:rPr lang="en-GB" dirty="0" smtClean="0"/>
              <a:t>in small </a:t>
            </a:r>
            <a:r>
              <a:rPr lang="en-GB" dirty="0"/>
              <a:t>amounts at a time. </a:t>
            </a:r>
            <a:endParaRPr lang="en-GB" dirty="0" smtClean="0"/>
          </a:p>
          <a:p>
            <a:r>
              <a:rPr lang="en-GB" dirty="0" smtClean="0"/>
              <a:t>Fluids </a:t>
            </a:r>
            <a:r>
              <a:rPr lang="en-GB" dirty="0"/>
              <a:t>may </a:t>
            </a:r>
            <a:r>
              <a:rPr lang="en-GB" dirty="0" smtClean="0"/>
              <a:t>consist of </a:t>
            </a:r>
            <a:r>
              <a:rPr lang="en-GB" dirty="0"/>
              <a:t>cold drinks such as fruit juice. Ice </a:t>
            </a:r>
            <a:r>
              <a:rPr lang="en-GB" dirty="0" smtClean="0"/>
              <a:t>cream is </a:t>
            </a:r>
            <a:r>
              <a:rPr lang="en-GB" dirty="0"/>
              <a:t>also recommended for its soothing </a:t>
            </a:r>
            <a:r>
              <a:rPr lang="en-GB" dirty="0" smtClean="0"/>
              <a:t>and cooling </a:t>
            </a:r>
            <a:r>
              <a:rPr lang="en-GB" dirty="0"/>
              <a:t>properties</a:t>
            </a:r>
            <a:r>
              <a:rPr lang="en-GB" dirty="0" smtClean="0"/>
              <a:t>.</a:t>
            </a:r>
            <a:endParaRPr lang="en-GB" dirty="0" smtClean="0"/>
          </a:p>
          <a:p>
            <a:r>
              <a:rPr lang="en-GB" dirty="0" smtClean="0"/>
              <a:t> Antibiotics</a:t>
            </a:r>
            <a:r>
              <a:rPr lang="en-GB" dirty="0"/>
              <a:t> </a:t>
            </a:r>
            <a:r>
              <a:rPr lang="en-GB" dirty="0" smtClean="0"/>
              <a:t>are </a:t>
            </a:r>
            <a:r>
              <a:rPr lang="en-GB" dirty="0"/>
              <a:t>also prescribed. </a:t>
            </a:r>
            <a:endParaRPr lang="en-GB" dirty="0" smtClean="0"/>
          </a:p>
          <a:p>
            <a:r>
              <a:rPr lang="en-GB" dirty="0" smtClean="0"/>
              <a:t>The </a:t>
            </a:r>
            <a:r>
              <a:rPr lang="en-GB" dirty="0"/>
              <a:t>child may get out </a:t>
            </a:r>
            <a:r>
              <a:rPr lang="en-GB" dirty="0" smtClean="0"/>
              <a:t>of bed </a:t>
            </a:r>
            <a:r>
              <a:rPr lang="en-GB" dirty="0"/>
              <a:t>the following day, and return home </a:t>
            </a:r>
            <a:r>
              <a:rPr lang="en-GB" dirty="0" smtClean="0"/>
              <a:t>on the </a:t>
            </a:r>
            <a:r>
              <a:rPr lang="en-GB" dirty="0"/>
              <a:t>second day after operation.</a:t>
            </a:r>
            <a:endParaRPr lang="en-GB"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635"/>
            <a:ext cx="8274050" cy="1183005"/>
          </a:xfrm>
        </p:spPr>
        <p:txBody>
          <a:bodyPr>
            <a:normAutofit fontScale="90000"/>
          </a:bodyPr>
          <a:lstStyle/>
          <a:p>
            <a:r>
              <a:rPr lang="en-US" b="1" dirty="0"/>
              <a:t>Family Teaching After a </a:t>
            </a:r>
            <a:r>
              <a:rPr lang="en-US" b="1" dirty="0" smtClean="0"/>
              <a:t>Tonsillectomy/Adenoidectomy  </a:t>
            </a:r>
            <a:br>
              <a:rPr lang="en-GB" dirty="0"/>
            </a:br>
            <a:endParaRPr lang="en-GB" dirty="0"/>
          </a:p>
        </p:txBody>
      </p:sp>
      <p:sp>
        <p:nvSpPr>
          <p:cNvPr id="3" name="Content Placeholder 2"/>
          <p:cNvSpPr>
            <a:spLocks noGrp="1"/>
          </p:cNvSpPr>
          <p:nvPr>
            <p:ph idx="1"/>
          </p:nvPr>
        </p:nvSpPr>
        <p:spPr>
          <a:xfrm>
            <a:off x="154305" y="793750"/>
            <a:ext cx="8915400" cy="5851525"/>
          </a:xfrm>
        </p:spPr>
        <p:txBody>
          <a:bodyPr/>
          <a:lstStyle/>
          <a:p>
            <a:pPr lvl="0"/>
            <a:r>
              <a:rPr lang="en-US" dirty="0"/>
              <a:t>Promoting adequate fluids and rest for the ill child. </a:t>
            </a:r>
            <a:endParaRPr lang="en-GB" dirty="0"/>
          </a:p>
          <a:p>
            <a:pPr lvl="0"/>
            <a:r>
              <a:rPr lang="en-US" dirty="0"/>
              <a:t>Administering analgesics for discomfort and antipyretics for fever, and seeking medical attention if manifestations persist or signs of a bacterial infection are present. </a:t>
            </a:r>
            <a:endParaRPr lang="en-GB" dirty="0"/>
          </a:p>
          <a:p>
            <a:r>
              <a:rPr lang="en-US" dirty="0"/>
              <a:t>P</a:t>
            </a:r>
            <a:r>
              <a:rPr lang="en-US" dirty="0" smtClean="0"/>
              <a:t>ain </a:t>
            </a:r>
            <a:r>
              <a:rPr lang="en-US" dirty="0"/>
              <a:t>management, activity limitations, and potential complications of the postoperative period. </a:t>
            </a:r>
            <a:endParaRPr lang="en-US" dirty="0" smtClean="0"/>
          </a:p>
          <a:p>
            <a:r>
              <a:rPr lang="en-US" dirty="0" smtClean="0"/>
              <a:t>SOPC return date to be observed </a:t>
            </a:r>
            <a:endParaRPr lang="en-US" dirty="0" smtClean="0"/>
          </a:p>
          <a:p>
            <a:endParaRPr lang="en-GB"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GB" b="1" u="sng" dirty="0" smtClean="0">
                <a:sym typeface="+mn-ea"/>
              </a:rPr>
              <a:t>Complications </a:t>
            </a:r>
            <a:r>
              <a:rPr lang="en-GB" b="1" u="sng" dirty="0">
                <a:sym typeface="+mn-ea"/>
              </a:rPr>
              <a:t>of Tonsillitis </a:t>
            </a:r>
            <a:endParaRPr lang="en-US" u="sng" dirty="0" smtClean="0"/>
          </a:p>
          <a:p>
            <a:r>
              <a:rPr lang="en-US" dirty="0">
                <a:sym typeface="+mn-ea"/>
              </a:rPr>
              <a:t>Acute glomerulonephritis</a:t>
            </a:r>
            <a:endParaRPr lang="en-US" dirty="0"/>
          </a:p>
          <a:p>
            <a:r>
              <a:rPr lang="en-US" dirty="0">
                <a:sym typeface="+mn-ea"/>
              </a:rPr>
              <a:t>Meningitis</a:t>
            </a:r>
            <a:endParaRPr lang="en-US" dirty="0"/>
          </a:p>
          <a:p>
            <a:r>
              <a:rPr lang="en-US" dirty="0">
                <a:sym typeface="+mn-ea"/>
              </a:rPr>
              <a:t>Rheumatic fever. </a:t>
            </a:r>
            <a:endParaRPr lang="en-GB" dirty="0"/>
          </a:p>
          <a:p>
            <a:endParaRPr lang="en-GB" dirty="0"/>
          </a:p>
          <a:p>
            <a:endParaRPr lang="en-US"/>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4. </a:t>
            </a:r>
            <a:r>
              <a:rPr lang="en-GB" b="1" dirty="0" err="1" smtClean="0"/>
              <a:t>Laryngo</a:t>
            </a:r>
            <a:r>
              <a:rPr lang="en-GB" b="1" dirty="0" smtClean="0"/>
              <a:t> Trachea </a:t>
            </a:r>
            <a:r>
              <a:rPr lang="en-GB" b="1" dirty="0" err="1" smtClean="0"/>
              <a:t>Bonchitis</a:t>
            </a:r>
            <a:r>
              <a:rPr lang="en-GB" b="1" dirty="0" smtClean="0"/>
              <a:t> (LTB)</a:t>
            </a:r>
            <a:endParaRPr lang="en-GB" b="1" dirty="0"/>
          </a:p>
        </p:txBody>
      </p:sp>
      <p:sp>
        <p:nvSpPr>
          <p:cNvPr id="3" name="Content Placeholder 2"/>
          <p:cNvSpPr>
            <a:spLocks noGrp="1"/>
          </p:cNvSpPr>
          <p:nvPr>
            <p:ph idx="1"/>
          </p:nvPr>
        </p:nvSpPr>
        <p:spPr>
          <a:xfrm>
            <a:off x="186055" y="1174750"/>
            <a:ext cx="8843645" cy="4953000"/>
          </a:xfrm>
        </p:spPr>
        <p:txBody>
          <a:bodyPr>
            <a:normAutofit fontScale="85000" lnSpcReduction="20000"/>
          </a:bodyPr>
          <a:lstStyle/>
          <a:p>
            <a:pPr marL="0" indent="0">
              <a:buNone/>
            </a:pPr>
            <a:endParaRPr lang="en-GB" b="1" dirty="0"/>
          </a:p>
          <a:p>
            <a:r>
              <a:rPr lang="en-GB" dirty="0"/>
              <a:t>This is a combined inflammatory </a:t>
            </a:r>
            <a:r>
              <a:rPr lang="en-GB" dirty="0" smtClean="0"/>
              <a:t>disease process</a:t>
            </a:r>
            <a:r>
              <a:rPr lang="en-GB" dirty="0"/>
              <a:t>, which affects the larynx, </a:t>
            </a:r>
            <a:r>
              <a:rPr lang="en-GB" dirty="0" smtClean="0"/>
              <a:t>trachea and </a:t>
            </a:r>
            <a:r>
              <a:rPr lang="en-GB" dirty="0"/>
              <a:t>bronchi simultaneously. </a:t>
            </a:r>
            <a:endParaRPr lang="en-GB" dirty="0" smtClean="0"/>
          </a:p>
          <a:p>
            <a:r>
              <a:rPr lang="en-GB" dirty="0" smtClean="0"/>
              <a:t>Infections </a:t>
            </a:r>
            <a:r>
              <a:rPr lang="en-GB" dirty="0"/>
              <a:t>of </a:t>
            </a:r>
            <a:r>
              <a:rPr lang="en-GB" dirty="0" smtClean="0"/>
              <a:t>the respiratory </a:t>
            </a:r>
            <a:r>
              <a:rPr lang="en-GB" dirty="0"/>
              <a:t>tract are generally not limited </a:t>
            </a:r>
            <a:r>
              <a:rPr lang="en-GB" dirty="0" smtClean="0"/>
              <a:t>to one </a:t>
            </a:r>
            <a:r>
              <a:rPr lang="en-GB" dirty="0"/>
              <a:t>anatomical area in small children, </a:t>
            </a:r>
            <a:r>
              <a:rPr lang="en-GB" dirty="0" smtClean="0"/>
              <a:t>but affect </a:t>
            </a:r>
            <a:r>
              <a:rPr lang="en-GB" dirty="0"/>
              <a:t>other areas as well because of </a:t>
            </a:r>
            <a:r>
              <a:rPr lang="en-GB" dirty="0" smtClean="0"/>
              <a:t>their close </a:t>
            </a:r>
            <a:r>
              <a:rPr lang="en-GB" dirty="0"/>
              <a:t>proximity.</a:t>
            </a:r>
            <a:endParaRPr lang="en-GB" dirty="0"/>
          </a:p>
          <a:p>
            <a:r>
              <a:rPr lang="en-GB" dirty="0"/>
              <a:t>Acute infections of the larynx and </a:t>
            </a:r>
            <a:r>
              <a:rPr lang="en-GB" dirty="0" smtClean="0"/>
              <a:t>trachea are </a:t>
            </a:r>
            <a:r>
              <a:rPr lang="en-GB" dirty="0"/>
              <a:t>more frequent in toddlers than in </a:t>
            </a:r>
            <a:r>
              <a:rPr lang="en-GB" dirty="0" smtClean="0"/>
              <a:t>older children </a:t>
            </a:r>
            <a:r>
              <a:rPr lang="en-GB" dirty="0"/>
              <a:t>and are considered more </a:t>
            </a:r>
            <a:r>
              <a:rPr lang="en-GB" dirty="0" smtClean="0"/>
              <a:t>serious because </a:t>
            </a:r>
            <a:r>
              <a:rPr lang="en-GB" dirty="0"/>
              <a:t>young children have </a:t>
            </a:r>
            <a:r>
              <a:rPr lang="en-GB" dirty="0" smtClean="0"/>
              <a:t>relatively smaller </a:t>
            </a:r>
            <a:r>
              <a:rPr lang="en-GB" dirty="0"/>
              <a:t>airways, which become </a:t>
            </a:r>
            <a:r>
              <a:rPr lang="en-GB" dirty="0" smtClean="0"/>
              <a:t>easily obstructed </a:t>
            </a:r>
            <a:r>
              <a:rPr lang="en-GB" dirty="0"/>
              <a:t>when the inflammation occurs.</a:t>
            </a:r>
            <a:endParaRPr lang="en-GB"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490" y="114935"/>
            <a:ext cx="7896860" cy="684530"/>
          </a:xfrm>
        </p:spPr>
        <p:txBody>
          <a:bodyPr>
            <a:normAutofit/>
          </a:bodyPr>
          <a:lstStyle/>
          <a:p>
            <a:r>
              <a:rPr lang="en-GB" b="1" dirty="0" smtClean="0"/>
              <a:t>Pathophysiology of LTB.</a:t>
            </a:r>
            <a:endParaRPr lang="en-GB" b="1" dirty="0"/>
          </a:p>
        </p:txBody>
      </p:sp>
      <p:sp>
        <p:nvSpPr>
          <p:cNvPr id="3" name="Content Placeholder 2"/>
          <p:cNvSpPr>
            <a:spLocks noGrp="1"/>
          </p:cNvSpPr>
          <p:nvPr>
            <p:ph idx="1"/>
          </p:nvPr>
        </p:nvSpPr>
        <p:spPr>
          <a:xfrm>
            <a:off x="102235" y="798830"/>
            <a:ext cx="9041765" cy="5918200"/>
          </a:xfrm>
        </p:spPr>
        <p:txBody>
          <a:bodyPr>
            <a:normAutofit fontScale="82500" lnSpcReduction="20000"/>
          </a:bodyPr>
          <a:lstStyle/>
          <a:p>
            <a:r>
              <a:rPr lang="en-GB" dirty="0"/>
              <a:t>In acute </a:t>
            </a:r>
            <a:r>
              <a:rPr lang="en-GB" dirty="0" err="1"/>
              <a:t>laryngo</a:t>
            </a:r>
            <a:r>
              <a:rPr lang="en-GB" dirty="0"/>
              <a:t> </a:t>
            </a:r>
            <a:r>
              <a:rPr lang="en-GB" dirty="0" err="1"/>
              <a:t>tracheo</a:t>
            </a:r>
            <a:r>
              <a:rPr lang="en-GB" dirty="0"/>
              <a:t> bronchitis, </a:t>
            </a:r>
            <a:r>
              <a:rPr lang="en-GB" dirty="0" smtClean="0"/>
              <a:t>the onset </a:t>
            </a:r>
            <a:r>
              <a:rPr lang="en-GB" dirty="0"/>
              <a:t>is gradual</a:t>
            </a:r>
            <a:r>
              <a:rPr lang="en-GB" dirty="0" smtClean="0"/>
              <a:t>.</a:t>
            </a:r>
            <a:endParaRPr lang="en-GB" dirty="0" smtClean="0"/>
          </a:p>
          <a:p>
            <a:r>
              <a:rPr lang="en-GB" dirty="0" smtClean="0"/>
              <a:t> </a:t>
            </a:r>
            <a:r>
              <a:rPr lang="en-GB" dirty="0"/>
              <a:t>It occurs more frequently </a:t>
            </a:r>
            <a:r>
              <a:rPr lang="en-GB" dirty="0" smtClean="0"/>
              <a:t>in the </a:t>
            </a:r>
            <a:r>
              <a:rPr lang="en-GB" dirty="0"/>
              <a:t>course of a viral upper respiratory </a:t>
            </a:r>
            <a:r>
              <a:rPr lang="en-GB" dirty="0" smtClean="0"/>
              <a:t>tract illness</a:t>
            </a:r>
            <a:r>
              <a:rPr lang="en-GB" dirty="0"/>
              <a:t>. </a:t>
            </a:r>
            <a:endParaRPr lang="en-GB" dirty="0" smtClean="0"/>
          </a:p>
          <a:p>
            <a:r>
              <a:rPr lang="en-GB" dirty="0" smtClean="0"/>
              <a:t>When </a:t>
            </a:r>
            <a:r>
              <a:rPr lang="en-GB" dirty="0"/>
              <a:t>it occurs, it may increase </a:t>
            </a:r>
            <a:r>
              <a:rPr lang="en-GB" dirty="0" smtClean="0"/>
              <a:t>in severity </a:t>
            </a:r>
            <a:r>
              <a:rPr lang="en-GB" dirty="0"/>
              <a:t>within a 24 hour period. </a:t>
            </a:r>
            <a:endParaRPr lang="en-GB" dirty="0" smtClean="0"/>
          </a:p>
          <a:p>
            <a:r>
              <a:rPr lang="en-GB" dirty="0" smtClean="0"/>
              <a:t>Maximum airway </a:t>
            </a:r>
            <a:r>
              <a:rPr lang="en-GB" dirty="0"/>
              <a:t>obstruction occurs below the </a:t>
            </a:r>
            <a:r>
              <a:rPr lang="en-GB" dirty="0" smtClean="0"/>
              <a:t>vocal cords</a:t>
            </a:r>
            <a:r>
              <a:rPr lang="en-GB" dirty="0"/>
              <a:t>. </a:t>
            </a:r>
            <a:endParaRPr lang="en-GB" dirty="0" smtClean="0"/>
          </a:p>
          <a:p>
            <a:r>
              <a:rPr lang="en-GB" dirty="0" smtClean="0"/>
              <a:t>As </a:t>
            </a:r>
            <a:r>
              <a:rPr lang="en-GB" dirty="0"/>
              <a:t>mentioned previously, </a:t>
            </a:r>
            <a:r>
              <a:rPr lang="en-GB" dirty="0" smtClean="0"/>
              <a:t>young children </a:t>
            </a:r>
            <a:r>
              <a:rPr lang="en-GB" dirty="0"/>
              <a:t>have a smaller and shorter airway.</a:t>
            </a:r>
            <a:endParaRPr lang="en-GB" dirty="0"/>
          </a:p>
          <a:p>
            <a:r>
              <a:rPr lang="en-GB" dirty="0"/>
              <a:t>Also, worth noting is that the smooth </a:t>
            </a:r>
            <a:r>
              <a:rPr lang="en-GB" dirty="0" smtClean="0"/>
              <a:t>muscle in </a:t>
            </a:r>
            <a:r>
              <a:rPr lang="en-GB" dirty="0"/>
              <a:t>the lower respiratory tract still </a:t>
            </a:r>
            <a:r>
              <a:rPr lang="en-GB" dirty="0" smtClean="0"/>
              <a:t>lacks cartilaginous </a:t>
            </a:r>
            <a:r>
              <a:rPr lang="en-GB" dirty="0"/>
              <a:t>support because this does </a:t>
            </a:r>
            <a:r>
              <a:rPr lang="en-GB" dirty="0" smtClean="0"/>
              <a:t>not develop </a:t>
            </a:r>
            <a:r>
              <a:rPr lang="en-GB" dirty="0"/>
              <a:t>until adolescence</a:t>
            </a:r>
            <a:r>
              <a:rPr lang="en-GB" dirty="0" smtClean="0"/>
              <a:t>.</a:t>
            </a:r>
            <a:endParaRPr lang="en-GB" dirty="0" smtClean="0"/>
          </a:p>
          <a:p>
            <a:r>
              <a:rPr lang="en-GB" dirty="0" smtClean="0"/>
              <a:t> </a:t>
            </a:r>
            <a:r>
              <a:rPr lang="en-GB" dirty="0"/>
              <a:t>It </a:t>
            </a:r>
            <a:r>
              <a:rPr lang="en-GB" dirty="0" smtClean="0"/>
              <a:t>follows, therefore</a:t>
            </a:r>
            <a:r>
              <a:rPr lang="en-GB" dirty="0"/>
              <a:t>, that when infected, there </a:t>
            </a:r>
            <a:r>
              <a:rPr lang="en-GB" dirty="0" smtClean="0"/>
              <a:t>is constriction </a:t>
            </a:r>
            <a:r>
              <a:rPr lang="en-GB" dirty="0"/>
              <a:t>of the lower airway prompting </a:t>
            </a:r>
            <a:r>
              <a:rPr lang="en-GB" dirty="0" smtClean="0"/>
              <a:t>an increased </a:t>
            </a:r>
            <a:r>
              <a:rPr lang="en-GB" dirty="0"/>
              <a:t>volume of respiratory secretions.</a:t>
            </a:r>
            <a:endParaRPr lang="en-GB" dirty="0"/>
          </a:p>
          <a:p>
            <a:r>
              <a:rPr lang="en-GB" dirty="0"/>
              <a:t>These are the sources of obstruction, </a:t>
            </a:r>
            <a:r>
              <a:rPr lang="en-GB" dirty="0" smtClean="0"/>
              <a:t>which eventually </a:t>
            </a:r>
            <a:r>
              <a:rPr lang="en-GB" dirty="0"/>
              <a:t>interfere with exchange of gases.</a:t>
            </a:r>
            <a:endParaRPr lang="en-GB"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55" y="186690"/>
            <a:ext cx="8138795" cy="808990"/>
          </a:xfrm>
        </p:spPr>
        <p:txBody>
          <a:bodyPr>
            <a:normAutofit/>
          </a:bodyPr>
          <a:lstStyle/>
          <a:p>
            <a:r>
              <a:rPr lang="en-GB" b="1" u="sng" dirty="0" smtClean="0"/>
              <a:t>Clinical manifestation of LTB </a:t>
            </a:r>
            <a:endParaRPr lang="en-GB" b="1" u="sng" dirty="0"/>
          </a:p>
        </p:txBody>
      </p:sp>
      <p:sp>
        <p:nvSpPr>
          <p:cNvPr id="3" name="Content Placeholder 2"/>
          <p:cNvSpPr>
            <a:spLocks noGrp="1"/>
          </p:cNvSpPr>
          <p:nvPr>
            <p:ph idx="1"/>
          </p:nvPr>
        </p:nvSpPr>
        <p:spPr>
          <a:xfrm>
            <a:off x="99695" y="842645"/>
            <a:ext cx="9044305" cy="5802630"/>
          </a:xfrm>
        </p:spPr>
        <p:txBody>
          <a:bodyPr>
            <a:normAutofit fontScale="85000"/>
          </a:bodyPr>
          <a:lstStyle/>
          <a:p>
            <a:r>
              <a:rPr lang="en-GB" dirty="0"/>
              <a:t>A harsh voice, barking or brassy cough.</a:t>
            </a:r>
            <a:endParaRPr lang="en-GB" dirty="0"/>
          </a:p>
          <a:p>
            <a:r>
              <a:rPr lang="en-GB" dirty="0" smtClean="0"/>
              <a:t>Inspiratory </a:t>
            </a:r>
            <a:r>
              <a:rPr lang="en-GB" dirty="0"/>
              <a:t>rate gradually increases </a:t>
            </a:r>
            <a:r>
              <a:rPr lang="en-GB" dirty="0" smtClean="0"/>
              <a:t>but expiratory </a:t>
            </a:r>
            <a:r>
              <a:rPr lang="en-GB" dirty="0"/>
              <a:t>rate may sometimes </a:t>
            </a:r>
            <a:r>
              <a:rPr lang="en-GB" dirty="0" smtClean="0"/>
              <a:t>increase as </a:t>
            </a:r>
            <a:r>
              <a:rPr lang="en-GB" dirty="0"/>
              <a:t>an alternative. This is referred </a:t>
            </a:r>
            <a:r>
              <a:rPr lang="en-GB" dirty="0" smtClean="0"/>
              <a:t>to as stridor.</a:t>
            </a:r>
            <a:endParaRPr lang="en-GB" dirty="0" smtClean="0"/>
          </a:p>
          <a:p>
            <a:r>
              <a:rPr lang="en-GB" dirty="0" err="1" smtClean="0"/>
              <a:t>Pyrexial</a:t>
            </a:r>
            <a:r>
              <a:rPr lang="en-GB" dirty="0" smtClean="0"/>
              <a:t> </a:t>
            </a:r>
            <a:r>
              <a:rPr lang="en-GB" dirty="0"/>
              <a:t>with a temperature of 39 - 40°C</a:t>
            </a:r>
            <a:endParaRPr lang="en-GB" dirty="0"/>
          </a:p>
          <a:p>
            <a:r>
              <a:rPr lang="en-GB" dirty="0" smtClean="0"/>
              <a:t>Tachycardia </a:t>
            </a:r>
            <a:r>
              <a:rPr lang="en-GB" dirty="0"/>
              <a:t>is present as the </a:t>
            </a:r>
            <a:r>
              <a:rPr lang="en-GB" dirty="0" smtClean="0"/>
              <a:t>infection spreads </a:t>
            </a:r>
            <a:r>
              <a:rPr lang="en-GB" dirty="0"/>
              <a:t>downwards to the bronchi </a:t>
            </a:r>
            <a:r>
              <a:rPr lang="en-GB" dirty="0" smtClean="0"/>
              <a:t>and bronchioles </a:t>
            </a:r>
            <a:r>
              <a:rPr lang="en-GB" dirty="0"/>
              <a:t>moderate. </a:t>
            </a:r>
            <a:endParaRPr lang="en-GB" dirty="0" smtClean="0"/>
          </a:p>
          <a:p>
            <a:r>
              <a:rPr lang="en-GB" dirty="0" smtClean="0"/>
              <a:t>There is persistent </a:t>
            </a:r>
            <a:r>
              <a:rPr lang="en-GB" dirty="0"/>
              <a:t>airway obstruction (</a:t>
            </a:r>
            <a:r>
              <a:rPr lang="en-GB" dirty="0" smtClean="0"/>
              <a:t>rarely complete</a:t>
            </a:r>
            <a:r>
              <a:rPr lang="en-GB" dirty="0"/>
              <a:t>) with dyspnoea where </a:t>
            </a:r>
            <a:r>
              <a:rPr lang="en-GB" dirty="0" smtClean="0"/>
              <a:t>the patient </a:t>
            </a:r>
            <a:r>
              <a:rPr lang="en-GB" dirty="0"/>
              <a:t>uses accessory muscles </a:t>
            </a:r>
            <a:r>
              <a:rPr lang="en-GB" dirty="0" smtClean="0"/>
              <a:t>of respiration</a:t>
            </a:r>
            <a:r>
              <a:rPr lang="en-GB" dirty="0"/>
              <a:t>.</a:t>
            </a:r>
            <a:endParaRPr lang="en-GB" dirty="0"/>
          </a:p>
          <a:p>
            <a:r>
              <a:rPr lang="en-GB" dirty="0" smtClean="0"/>
              <a:t>Cyanosis</a:t>
            </a:r>
            <a:r>
              <a:rPr lang="en-GB" dirty="0"/>
              <a:t>, restlessness and anxiety </a:t>
            </a:r>
            <a:r>
              <a:rPr lang="en-GB" dirty="0" smtClean="0"/>
              <a:t>are always </a:t>
            </a:r>
            <a:r>
              <a:rPr lang="en-GB" dirty="0"/>
              <a:t>present.</a:t>
            </a:r>
            <a:endParaRPr lang="en-GB" dirty="0"/>
          </a:p>
          <a:p>
            <a:r>
              <a:rPr lang="en-GB" dirty="0"/>
              <a:t>The patient gradually looks pale.</a:t>
            </a:r>
            <a:endParaRPr lang="en-GB"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80" y="857251"/>
            <a:ext cx="8273870" cy="734095"/>
          </a:xfrm>
        </p:spPr>
        <p:txBody>
          <a:bodyPr>
            <a:normAutofit fontScale="90000"/>
          </a:bodyPr>
          <a:lstStyle/>
          <a:p>
            <a:r>
              <a:rPr lang="en-US" b="1" dirty="0"/>
              <a:t>Nursing Interventions and Rationales in Management </a:t>
            </a:r>
            <a:r>
              <a:rPr lang="en-US" b="1" dirty="0" smtClean="0"/>
              <a:t>for LTB</a:t>
            </a:r>
            <a:endParaRPr lang="en-GB" dirty="0"/>
          </a:p>
        </p:txBody>
      </p:sp>
      <p:sp>
        <p:nvSpPr>
          <p:cNvPr id="3" name="Content Placeholder 2"/>
          <p:cNvSpPr>
            <a:spLocks noGrp="1"/>
          </p:cNvSpPr>
          <p:nvPr>
            <p:ph idx="1"/>
          </p:nvPr>
        </p:nvSpPr>
        <p:spPr>
          <a:xfrm>
            <a:off x="318752" y="1591346"/>
            <a:ext cx="8741535" cy="4409404"/>
          </a:xfrm>
        </p:spPr>
        <p:txBody>
          <a:bodyPr>
            <a:normAutofit fontScale="85000" lnSpcReduction="20000"/>
          </a:bodyPr>
          <a:lstStyle/>
          <a:p>
            <a:r>
              <a:rPr lang="en-GB" dirty="0"/>
              <a:t>The child with </a:t>
            </a:r>
            <a:r>
              <a:rPr lang="en-GB" dirty="0" err="1"/>
              <a:t>laryngo</a:t>
            </a:r>
            <a:r>
              <a:rPr lang="en-GB" dirty="0"/>
              <a:t> </a:t>
            </a:r>
            <a:r>
              <a:rPr lang="en-GB" dirty="0" err="1"/>
              <a:t>tracheo</a:t>
            </a:r>
            <a:r>
              <a:rPr lang="en-GB" dirty="0"/>
              <a:t> </a:t>
            </a:r>
            <a:r>
              <a:rPr lang="en-GB" dirty="0" smtClean="0"/>
              <a:t>bronchitis should </a:t>
            </a:r>
            <a:r>
              <a:rPr lang="en-GB" dirty="0"/>
              <a:t>be hospitalised and placed </a:t>
            </a:r>
            <a:r>
              <a:rPr lang="en-GB" dirty="0" smtClean="0"/>
              <a:t>in  intensive </a:t>
            </a:r>
            <a:r>
              <a:rPr lang="en-GB" dirty="0"/>
              <a:t>nursing care in a separate room </a:t>
            </a:r>
            <a:r>
              <a:rPr lang="en-GB" dirty="0" smtClean="0"/>
              <a:t>or cubicle</a:t>
            </a:r>
            <a:r>
              <a:rPr lang="en-GB" dirty="0"/>
              <a:t>. </a:t>
            </a:r>
            <a:endParaRPr lang="en-GB" dirty="0" smtClean="0"/>
          </a:p>
          <a:p>
            <a:r>
              <a:rPr lang="en-GB" dirty="0" smtClean="0"/>
              <a:t>They </a:t>
            </a:r>
            <a:r>
              <a:rPr lang="en-GB" dirty="0"/>
              <a:t>should be barrier nursed </a:t>
            </a:r>
            <a:r>
              <a:rPr lang="en-GB" dirty="0" smtClean="0"/>
              <a:t>and on </a:t>
            </a:r>
            <a:r>
              <a:rPr lang="en-GB" dirty="0"/>
              <a:t>bed rest until </a:t>
            </a:r>
            <a:r>
              <a:rPr lang="en-GB" dirty="0" smtClean="0"/>
              <a:t>their condition </a:t>
            </a:r>
            <a:r>
              <a:rPr lang="en-GB" dirty="0"/>
              <a:t>improves.</a:t>
            </a:r>
            <a:endParaRPr lang="en-GB" dirty="0"/>
          </a:p>
          <a:p>
            <a:r>
              <a:rPr lang="en-GB" b="1" u="sng" dirty="0"/>
              <a:t>The main objectives of care should be to</a:t>
            </a:r>
            <a:r>
              <a:rPr lang="en-GB" b="1" u="sng" dirty="0" smtClean="0"/>
              <a:t>:</a:t>
            </a:r>
            <a:endParaRPr lang="en-GB" b="1" u="sng" dirty="0" smtClean="0"/>
          </a:p>
          <a:p>
            <a:r>
              <a:rPr lang="en-GB" dirty="0" smtClean="0"/>
              <a:t> </a:t>
            </a:r>
            <a:r>
              <a:rPr lang="en-GB" dirty="0"/>
              <a:t>Promote rest during the acute stage</a:t>
            </a:r>
            <a:endParaRPr lang="en-GB" dirty="0"/>
          </a:p>
          <a:p>
            <a:r>
              <a:rPr lang="en-GB" dirty="0" smtClean="0"/>
              <a:t>Maintain </a:t>
            </a:r>
            <a:r>
              <a:rPr lang="en-GB" dirty="0"/>
              <a:t>adequate airway </a:t>
            </a:r>
            <a:r>
              <a:rPr lang="en-GB" dirty="0" smtClean="0"/>
              <a:t>for exchange </a:t>
            </a:r>
            <a:r>
              <a:rPr lang="en-GB" dirty="0"/>
              <a:t>of </a:t>
            </a:r>
            <a:r>
              <a:rPr lang="en-GB" dirty="0" smtClean="0"/>
              <a:t>gases</a:t>
            </a:r>
            <a:endParaRPr lang="en-GB" dirty="0" smtClean="0"/>
          </a:p>
          <a:p>
            <a:r>
              <a:rPr lang="en-GB" dirty="0" smtClean="0"/>
              <a:t> </a:t>
            </a:r>
            <a:r>
              <a:rPr lang="en-GB" dirty="0"/>
              <a:t>Provide high humidity and oxygen </a:t>
            </a:r>
            <a:r>
              <a:rPr lang="en-GB" dirty="0" smtClean="0"/>
              <a:t>in the </a:t>
            </a:r>
            <a:r>
              <a:rPr lang="en-GB" dirty="0"/>
              <a:t>environment where the patient </a:t>
            </a:r>
            <a:r>
              <a:rPr lang="en-GB" dirty="0" smtClean="0"/>
              <a:t>is being </a:t>
            </a:r>
            <a:r>
              <a:rPr lang="en-GB" dirty="0"/>
              <a:t>nursed</a:t>
            </a:r>
            <a:endParaRPr lang="en-GB" dirty="0"/>
          </a:p>
          <a:p>
            <a:r>
              <a:rPr lang="en-GB" dirty="0" smtClean="0"/>
              <a:t> </a:t>
            </a:r>
            <a:r>
              <a:rPr lang="en-GB" dirty="0"/>
              <a:t>Ensure adequate and </a:t>
            </a:r>
            <a:r>
              <a:rPr lang="en-GB" dirty="0" smtClean="0"/>
              <a:t>appropriate fluids </a:t>
            </a:r>
            <a:r>
              <a:rPr lang="en-GB" dirty="0"/>
              <a:t>and nutrition</a:t>
            </a:r>
            <a:endParaRPr lang="en-GB" dirty="0"/>
          </a:p>
          <a:p>
            <a:r>
              <a:rPr lang="en-GB" dirty="0" smtClean="0"/>
              <a:t>Provide </a:t>
            </a:r>
            <a:r>
              <a:rPr lang="en-GB" dirty="0"/>
              <a:t>support and </a:t>
            </a:r>
            <a:r>
              <a:rPr lang="en-GB" dirty="0" smtClean="0"/>
              <a:t>health education </a:t>
            </a:r>
            <a:r>
              <a:rPr lang="en-GB" dirty="0"/>
              <a:t>to parents</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Growth and Development Age periods</a:t>
            </a:r>
            <a:endParaRPr lang="en-US" dirty="0"/>
          </a:p>
        </p:txBody>
      </p:sp>
      <p:sp>
        <p:nvSpPr>
          <p:cNvPr id="5" name="Content Placeholder 4"/>
          <p:cNvSpPr>
            <a:spLocks noGrp="1"/>
          </p:cNvSpPr>
          <p:nvPr>
            <p:ph idx="1"/>
          </p:nvPr>
        </p:nvSpPr>
        <p:spPr/>
        <p:txBody>
          <a:bodyPr>
            <a:normAutofit fontScale="85000" lnSpcReduction="20000"/>
          </a:bodyPr>
          <a:lstStyle/>
          <a:p>
            <a:pPr>
              <a:lnSpc>
                <a:spcPct val="80000"/>
              </a:lnSpc>
            </a:pPr>
            <a:r>
              <a:rPr lang="en-US" b="1" dirty="0" smtClean="0">
                <a:latin typeface="Arial" panose="020B0604020202020204" pitchFamily="34" charset="0"/>
              </a:rPr>
              <a:t>Neonate</a:t>
            </a:r>
            <a:r>
              <a:rPr lang="en-US" dirty="0" smtClean="0">
                <a:latin typeface="Arial" panose="020B0604020202020204" pitchFamily="34" charset="0"/>
              </a:rPr>
              <a:t> first 28 days of life</a:t>
            </a:r>
            <a:endParaRPr lang="en-US" dirty="0" smtClean="0">
              <a:latin typeface="Arial" panose="020B0604020202020204" pitchFamily="34" charset="0"/>
            </a:endParaRPr>
          </a:p>
          <a:p>
            <a:pPr>
              <a:lnSpc>
                <a:spcPct val="80000"/>
              </a:lnSpc>
            </a:pPr>
            <a:endParaRPr lang="en-US" dirty="0" smtClean="0">
              <a:latin typeface="Arial" panose="020B0604020202020204" pitchFamily="34" charset="0"/>
            </a:endParaRPr>
          </a:p>
          <a:p>
            <a:pPr>
              <a:lnSpc>
                <a:spcPct val="80000"/>
              </a:lnSpc>
            </a:pPr>
            <a:r>
              <a:rPr lang="en-US" b="1" dirty="0" smtClean="0">
                <a:latin typeface="Arial" panose="020B0604020202020204" pitchFamily="34" charset="0"/>
              </a:rPr>
              <a:t>Infancy</a:t>
            </a:r>
            <a:r>
              <a:rPr lang="en-US" dirty="0" smtClean="0">
                <a:latin typeface="Arial" panose="020B0604020202020204" pitchFamily="34" charset="0"/>
              </a:rPr>
              <a:t> birth to 12 months</a:t>
            </a:r>
            <a:endParaRPr lang="en-US" dirty="0" smtClean="0">
              <a:latin typeface="Arial" panose="020B0604020202020204" pitchFamily="34" charset="0"/>
            </a:endParaRPr>
          </a:p>
          <a:p>
            <a:pPr>
              <a:lnSpc>
                <a:spcPct val="80000"/>
              </a:lnSpc>
            </a:pPr>
            <a:endParaRPr lang="en-US" dirty="0" smtClean="0">
              <a:latin typeface="Arial" panose="020B0604020202020204" pitchFamily="34" charset="0"/>
            </a:endParaRPr>
          </a:p>
          <a:p>
            <a:pPr>
              <a:lnSpc>
                <a:spcPct val="80000"/>
              </a:lnSpc>
            </a:pPr>
            <a:r>
              <a:rPr lang="en-US" b="1" dirty="0" smtClean="0">
                <a:latin typeface="Arial" panose="020B0604020202020204" pitchFamily="34" charset="0"/>
              </a:rPr>
              <a:t>Toddler</a:t>
            </a:r>
            <a:r>
              <a:rPr lang="en-US" dirty="0" smtClean="0">
                <a:latin typeface="Arial" panose="020B0604020202020204" pitchFamily="34" charset="0"/>
              </a:rPr>
              <a:t> 1 to 3 years</a:t>
            </a:r>
            <a:endParaRPr lang="en-US" dirty="0" smtClean="0">
              <a:latin typeface="Arial" panose="020B0604020202020204" pitchFamily="34" charset="0"/>
            </a:endParaRPr>
          </a:p>
          <a:p>
            <a:pPr>
              <a:lnSpc>
                <a:spcPct val="80000"/>
              </a:lnSpc>
            </a:pPr>
            <a:endParaRPr lang="en-US" dirty="0" smtClean="0">
              <a:latin typeface="Arial" panose="020B0604020202020204" pitchFamily="34" charset="0"/>
            </a:endParaRPr>
          </a:p>
          <a:p>
            <a:pPr>
              <a:lnSpc>
                <a:spcPct val="80000"/>
              </a:lnSpc>
            </a:pPr>
            <a:r>
              <a:rPr lang="en-US" b="1" dirty="0" smtClean="0">
                <a:latin typeface="Arial" panose="020B0604020202020204" pitchFamily="34" charset="0"/>
              </a:rPr>
              <a:t>Preschooler</a:t>
            </a:r>
            <a:r>
              <a:rPr lang="en-US" dirty="0" smtClean="0">
                <a:latin typeface="Arial" panose="020B0604020202020204" pitchFamily="34" charset="0"/>
              </a:rPr>
              <a:t> 4 to 5 years</a:t>
            </a:r>
            <a:endParaRPr lang="en-US" dirty="0" smtClean="0">
              <a:latin typeface="Arial" panose="020B0604020202020204" pitchFamily="34" charset="0"/>
            </a:endParaRPr>
          </a:p>
          <a:p>
            <a:pPr>
              <a:lnSpc>
                <a:spcPct val="80000"/>
              </a:lnSpc>
            </a:pPr>
            <a:endParaRPr lang="en-US" dirty="0" smtClean="0">
              <a:latin typeface="Arial" panose="020B0604020202020204" pitchFamily="34" charset="0"/>
            </a:endParaRPr>
          </a:p>
          <a:p>
            <a:pPr>
              <a:lnSpc>
                <a:spcPct val="80000"/>
              </a:lnSpc>
            </a:pPr>
            <a:r>
              <a:rPr lang="en-US" b="1" dirty="0" smtClean="0">
                <a:latin typeface="Arial" panose="020B0604020202020204" pitchFamily="34" charset="0"/>
              </a:rPr>
              <a:t>School-aged</a:t>
            </a:r>
            <a:r>
              <a:rPr lang="en-US" dirty="0" smtClean="0">
                <a:latin typeface="Arial" panose="020B0604020202020204" pitchFamily="34" charset="0"/>
              </a:rPr>
              <a:t> 6 to 10 years</a:t>
            </a:r>
            <a:endParaRPr lang="en-US" dirty="0" smtClean="0">
              <a:latin typeface="Arial" panose="020B0604020202020204" pitchFamily="34" charset="0"/>
            </a:endParaRPr>
          </a:p>
          <a:p>
            <a:pPr>
              <a:lnSpc>
                <a:spcPct val="80000"/>
              </a:lnSpc>
            </a:pPr>
            <a:endParaRPr lang="en-US" dirty="0" smtClean="0">
              <a:latin typeface="Arial" panose="020B0604020202020204" pitchFamily="34" charset="0"/>
            </a:endParaRPr>
          </a:p>
          <a:p>
            <a:pPr>
              <a:lnSpc>
                <a:spcPct val="80000"/>
              </a:lnSpc>
            </a:pPr>
            <a:r>
              <a:rPr lang="en-US" b="1" dirty="0" smtClean="0">
                <a:latin typeface="Arial" panose="020B0604020202020204" pitchFamily="34" charset="0"/>
              </a:rPr>
              <a:t>Pre-pubertal</a:t>
            </a:r>
            <a:r>
              <a:rPr lang="en-US" dirty="0" smtClean="0">
                <a:latin typeface="Arial" panose="020B0604020202020204" pitchFamily="34" charset="0"/>
              </a:rPr>
              <a:t> 11 to 12 years</a:t>
            </a:r>
            <a:endParaRPr lang="en-US" dirty="0" smtClean="0">
              <a:latin typeface="Arial" panose="020B0604020202020204" pitchFamily="34" charset="0"/>
            </a:endParaRPr>
          </a:p>
          <a:p>
            <a:pPr>
              <a:lnSpc>
                <a:spcPct val="80000"/>
              </a:lnSpc>
            </a:pPr>
            <a:endParaRPr lang="en-US" dirty="0" smtClean="0">
              <a:latin typeface="Arial" panose="020B0604020202020204" pitchFamily="34" charset="0"/>
            </a:endParaRPr>
          </a:p>
          <a:p>
            <a:pPr>
              <a:lnSpc>
                <a:spcPct val="80000"/>
              </a:lnSpc>
            </a:pPr>
            <a:r>
              <a:rPr lang="en-US" b="1" dirty="0" smtClean="0">
                <a:latin typeface="Arial" panose="020B0604020202020204" pitchFamily="34" charset="0"/>
              </a:rPr>
              <a:t>Adolescent</a:t>
            </a:r>
            <a:r>
              <a:rPr lang="en-US" dirty="0" smtClean="0">
                <a:latin typeface="Arial" panose="020B0604020202020204" pitchFamily="34" charset="0"/>
              </a:rPr>
              <a:t> 13 to 18 + years</a:t>
            </a:r>
            <a:endParaRPr lang="en-US"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45" y="161925"/>
            <a:ext cx="7964805" cy="781050"/>
          </a:xfrm>
        </p:spPr>
        <p:txBody>
          <a:bodyPr>
            <a:normAutofit/>
          </a:bodyPr>
          <a:lstStyle/>
          <a:p>
            <a:r>
              <a:rPr lang="en-GB" sz="2700" b="1" dirty="0"/>
              <a:t>Nursing diagnosis of LTB</a:t>
            </a:r>
            <a:endParaRPr lang="en-GB" sz="2700" b="1" dirty="0"/>
          </a:p>
        </p:txBody>
      </p:sp>
      <p:sp>
        <p:nvSpPr>
          <p:cNvPr id="3" name="Content Placeholder 2"/>
          <p:cNvSpPr>
            <a:spLocks noGrp="1"/>
          </p:cNvSpPr>
          <p:nvPr>
            <p:ph idx="1"/>
          </p:nvPr>
        </p:nvSpPr>
        <p:spPr>
          <a:xfrm>
            <a:off x="396240" y="812165"/>
            <a:ext cx="8747760" cy="5875020"/>
          </a:xfrm>
        </p:spPr>
        <p:txBody>
          <a:bodyPr/>
          <a:lstStyle/>
          <a:p>
            <a:r>
              <a:rPr lang="en-GB" dirty="0" smtClean="0"/>
              <a:t>Pain related to inflammation process</a:t>
            </a:r>
            <a:endParaRPr lang="en-GB" dirty="0" smtClean="0"/>
          </a:p>
          <a:p>
            <a:r>
              <a:rPr lang="en-GB" dirty="0" smtClean="0"/>
              <a:t>Fever related to inflammation process</a:t>
            </a:r>
            <a:endParaRPr lang="en-GB" dirty="0" smtClean="0"/>
          </a:p>
          <a:p>
            <a:r>
              <a:rPr lang="en-GB" dirty="0" smtClean="0"/>
              <a:t>Impaired gas exchange related to obstruction of the airway</a:t>
            </a:r>
            <a:endParaRPr lang="en-GB" dirty="0" smtClean="0"/>
          </a:p>
          <a:p>
            <a:r>
              <a:rPr lang="en-GB" dirty="0" smtClean="0"/>
              <a:t>Ineffective airway clearance related to inflammation process</a:t>
            </a:r>
            <a:endParaRPr lang="en-GB" dirty="0" smtClean="0"/>
          </a:p>
          <a:p>
            <a:r>
              <a:rPr lang="en-GB" dirty="0" smtClean="0"/>
              <a:t>Deficient fluid volume related to impaired intakes of fluids </a:t>
            </a:r>
            <a:endParaRPr lang="en-GB" dirty="0" smtClean="0"/>
          </a:p>
          <a:p>
            <a:r>
              <a:rPr lang="en-GB" dirty="0" smtClean="0"/>
              <a:t>Interrupted family process related to child admission in the hospital</a:t>
            </a:r>
            <a:endParaRPr lang="en-GB" dirty="0" smtClean="0"/>
          </a:p>
          <a:p>
            <a:r>
              <a:rPr lang="en-GB" dirty="0" smtClean="0"/>
              <a:t>Risk for secondary  infection  </a:t>
            </a:r>
            <a:endParaRPr lang="en-GB" dirty="0" smtClean="0"/>
          </a:p>
          <a:p>
            <a:endParaRPr lang="en-GB"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Nursing Interventions and Rationales in Management </a:t>
            </a:r>
            <a:r>
              <a:rPr lang="en-US" b="1" dirty="0" smtClean="0"/>
              <a:t>for LTB </a:t>
            </a:r>
            <a:endParaRPr lang="en-GB" dirty="0"/>
          </a:p>
        </p:txBody>
      </p:sp>
      <p:sp>
        <p:nvSpPr>
          <p:cNvPr id="3" name="Content Placeholder 2"/>
          <p:cNvSpPr>
            <a:spLocks noGrp="1"/>
          </p:cNvSpPr>
          <p:nvPr>
            <p:ph idx="1"/>
          </p:nvPr>
        </p:nvSpPr>
        <p:spPr/>
        <p:txBody>
          <a:bodyPr>
            <a:normAutofit fontScale="77500" lnSpcReduction="20000"/>
          </a:bodyPr>
          <a:lstStyle/>
          <a:p>
            <a:r>
              <a:rPr lang="en-GB" dirty="0"/>
              <a:t>C</a:t>
            </a:r>
            <a:r>
              <a:rPr lang="en-GB" dirty="0" smtClean="0"/>
              <a:t>onstantly be vigilant </a:t>
            </a:r>
            <a:r>
              <a:rPr lang="en-GB" dirty="0"/>
              <a:t>of the patient's condition by </a:t>
            </a:r>
            <a:r>
              <a:rPr lang="en-GB" dirty="0" smtClean="0"/>
              <a:t>taking and </a:t>
            </a:r>
            <a:r>
              <a:rPr lang="en-GB" dirty="0"/>
              <a:t>recording their vital signs with </a:t>
            </a:r>
            <a:r>
              <a:rPr lang="en-GB" dirty="0" smtClean="0"/>
              <a:t>particular emphasis </a:t>
            </a:r>
            <a:r>
              <a:rPr lang="en-GB" dirty="0"/>
              <a:t>being laid on their </a:t>
            </a:r>
            <a:r>
              <a:rPr lang="en-GB" dirty="0" smtClean="0"/>
              <a:t>respiratory Pattern and temperature </a:t>
            </a:r>
            <a:endParaRPr lang="en-GB" dirty="0" smtClean="0"/>
          </a:p>
          <a:p>
            <a:r>
              <a:rPr lang="en-GB" dirty="0" smtClean="0"/>
              <a:t> </a:t>
            </a:r>
            <a:r>
              <a:rPr lang="en-GB" dirty="0"/>
              <a:t>This is necessary because, </a:t>
            </a:r>
            <a:r>
              <a:rPr lang="en-GB" dirty="0" smtClean="0"/>
              <a:t>should the </a:t>
            </a:r>
            <a:r>
              <a:rPr lang="en-GB" dirty="0"/>
              <a:t>condition worsen, they may be unable </a:t>
            </a:r>
            <a:r>
              <a:rPr lang="en-GB" dirty="0" smtClean="0"/>
              <a:t>to breathe </a:t>
            </a:r>
            <a:r>
              <a:rPr lang="en-GB" dirty="0"/>
              <a:t>properly and mechanical methods </a:t>
            </a:r>
            <a:r>
              <a:rPr lang="en-GB" dirty="0" smtClean="0"/>
              <a:t>to sustain </a:t>
            </a:r>
            <a:r>
              <a:rPr lang="en-GB" dirty="0"/>
              <a:t>life will have to be used. </a:t>
            </a:r>
            <a:endParaRPr lang="en-GB" dirty="0" smtClean="0"/>
          </a:p>
          <a:p>
            <a:r>
              <a:rPr lang="en-GB" dirty="0" smtClean="0"/>
              <a:t>These may either </a:t>
            </a:r>
            <a:r>
              <a:rPr lang="en-GB" dirty="0"/>
              <a:t>be tracheostomy </a:t>
            </a:r>
            <a:r>
              <a:rPr lang="en-GB" dirty="0" smtClean="0"/>
              <a:t>or endotracheal intubation.</a:t>
            </a:r>
            <a:endParaRPr lang="en-GB" dirty="0" smtClean="0"/>
          </a:p>
          <a:p>
            <a:r>
              <a:rPr lang="en-GB" dirty="0" smtClean="0"/>
              <a:t>You </a:t>
            </a:r>
            <a:r>
              <a:rPr lang="en-GB" dirty="0"/>
              <a:t>should therefore, urgently report </a:t>
            </a:r>
            <a:r>
              <a:rPr lang="en-GB" dirty="0" smtClean="0"/>
              <a:t>any complications </a:t>
            </a:r>
            <a:r>
              <a:rPr lang="en-GB" dirty="0"/>
              <a:t>to the doctor as soon as </a:t>
            </a:r>
            <a:r>
              <a:rPr lang="en-GB" dirty="0" smtClean="0"/>
              <a:t>they occur. </a:t>
            </a:r>
            <a:endParaRPr lang="en-GB" dirty="0" smtClean="0"/>
          </a:p>
          <a:p>
            <a:r>
              <a:rPr lang="en-GB" dirty="0" smtClean="0"/>
              <a:t>These </a:t>
            </a:r>
            <a:r>
              <a:rPr lang="en-GB" dirty="0"/>
              <a:t>complications may include actual </a:t>
            </a:r>
            <a:r>
              <a:rPr lang="en-GB" dirty="0" smtClean="0"/>
              <a:t>or suspected </a:t>
            </a:r>
            <a:r>
              <a:rPr lang="en-GB" dirty="0"/>
              <a:t>epiglottitis, respiratory </a:t>
            </a:r>
            <a:r>
              <a:rPr lang="en-GB" dirty="0" smtClean="0"/>
              <a:t>distress characterised </a:t>
            </a:r>
            <a:r>
              <a:rPr lang="en-GB" dirty="0"/>
              <a:t>by progressive </a:t>
            </a:r>
            <a:r>
              <a:rPr lang="en-GB" dirty="0" smtClean="0"/>
              <a:t>stridor, restlessness</a:t>
            </a:r>
            <a:r>
              <a:rPr lang="en-GB" dirty="0"/>
              <a:t>, rapid pulse rate, </a:t>
            </a:r>
            <a:r>
              <a:rPr lang="en-GB" dirty="0" smtClean="0"/>
              <a:t>hypoxia, cyanosis </a:t>
            </a:r>
            <a:r>
              <a:rPr lang="en-GB" dirty="0"/>
              <a:t>or pallor or hyperpyrexia in a </a:t>
            </a:r>
            <a:r>
              <a:rPr lang="en-GB" dirty="0" smtClean="0"/>
              <a:t>child who </a:t>
            </a:r>
            <a:r>
              <a:rPr lang="en-GB" dirty="0"/>
              <a:t>appears toxic.</a:t>
            </a:r>
            <a:endParaRPr lang="en-GB"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190"/>
            <a:ext cx="8229600" cy="338455"/>
          </a:xfrm>
        </p:spPr>
        <p:txBody>
          <a:bodyPr/>
          <a:lstStyle/>
          <a:p>
            <a:r>
              <a:rPr lang="en-GB" dirty="0" smtClean="0"/>
              <a:t>Cont. </a:t>
            </a:r>
            <a:endParaRPr lang="en-GB" dirty="0"/>
          </a:p>
        </p:txBody>
      </p:sp>
      <p:sp>
        <p:nvSpPr>
          <p:cNvPr id="3" name="Content Placeholder 2"/>
          <p:cNvSpPr>
            <a:spLocks noGrp="1"/>
          </p:cNvSpPr>
          <p:nvPr>
            <p:ph idx="1"/>
          </p:nvPr>
        </p:nvSpPr>
        <p:spPr>
          <a:xfrm>
            <a:off x="-635" y="214630"/>
            <a:ext cx="9045575" cy="6644005"/>
          </a:xfrm>
        </p:spPr>
        <p:txBody>
          <a:bodyPr>
            <a:normAutofit fontScale="82500" lnSpcReduction="20000"/>
          </a:bodyPr>
          <a:lstStyle/>
          <a:p>
            <a:r>
              <a:rPr lang="en-GB" dirty="0"/>
              <a:t>A</a:t>
            </a:r>
            <a:r>
              <a:rPr lang="en-GB" dirty="0" smtClean="0"/>
              <a:t> </a:t>
            </a:r>
            <a:r>
              <a:rPr lang="en-GB" dirty="0" err="1"/>
              <a:t>N</a:t>
            </a:r>
            <a:r>
              <a:rPr lang="en-GB" dirty="0" err="1" smtClean="0"/>
              <a:t>aso</a:t>
            </a:r>
            <a:r>
              <a:rPr lang="en-GB" dirty="0" smtClean="0"/>
              <a:t>-gastric tube </a:t>
            </a:r>
            <a:r>
              <a:rPr lang="en-GB" dirty="0"/>
              <a:t>is passed for feeding purposes </a:t>
            </a:r>
            <a:r>
              <a:rPr lang="en-GB" dirty="0" smtClean="0"/>
              <a:t>while intravenous </a:t>
            </a:r>
            <a:r>
              <a:rPr lang="en-GB" dirty="0"/>
              <a:t>infusion remains in progress.</a:t>
            </a:r>
            <a:endParaRPr lang="en-GB" dirty="0"/>
          </a:p>
          <a:p>
            <a:r>
              <a:rPr lang="en-GB" dirty="0"/>
              <a:t>The fluid balance chart should </a:t>
            </a:r>
            <a:r>
              <a:rPr lang="en-GB" dirty="0" smtClean="0"/>
              <a:t>be maintained</a:t>
            </a:r>
            <a:r>
              <a:rPr lang="en-GB" dirty="0"/>
              <a:t>, paying special attention </a:t>
            </a:r>
            <a:r>
              <a:rPr lang="en-GB" dirty="0" smtClean="0"/>
              <a:t>to urinary </a:t>
            </a:r>
            <a:r>
              <a:rPr lang="en-GB" dirty="0"/>
              <a:t>output</a:t>
            </a:r>
            <a:r>
              <a:rPr lang="en-GB" dirty="0" smtClean="0"/>
              <a:t>.</a:t>
            </a:r>
            <a:endParaRPr lang="en-GB" dirty="0" smtClean="0"/>
          </a:p>
          <a:p>
            <a:r>
              <a:rPr lang="en-GB" dirty="0" smtClean="0"/>
              <a:t> </a:t>
            </a:r>
            <a:r>
              <a:rPr lang="en-GB" dirty="0"/>
              <a:t>The child's vital signs </a:t>
            </a:r>
            <a:r>
              <a:rPr lang="en-GB" dirty="0" smtClean="0"/>
              <a:t>of temperature</a:t>
            </a:r>
            <a:r>
              <a:rPr lang="en-GB" dirty="0"/>
              <a:t>, pulse and respiration </a:t>
            </a:r>
            <a:r>
              <a:rPr lang="en-GB" dirty="0" smtClean="0"/>
              <a:t>are recorded </a:t>
            </a:r>
            <a:r>
              <a:rPr lang="en-GB" dirty="0"/>
              <a:t>two to four hourly. </a:t>
            </a:r>
            <a:endParaRPr lang="en-GB" dirty="0" smtClean="0"/>
          </a:p>
          <a:p>
            <a:r>
              <a:rPr lang="en-GB" dirty="0" smtClean="0"/>
              <a:t>Humidified oxygen </a:t>
            </a:r>
            <a:r>
              <a:rPr lang="en-GB" dirty="0"/>
              <a:t>therapy is given, while </a:t>
            </a:r>
            <a:r>
              <a:rPr lang="en-GB" dirty="0" smtClean="0"/>
              <a:t>respiratory suction </a:t>
            </a:r>
            <a:r>
              <a:rPr lang="en-GB" dirty="0"/>
              <a:t>is carried </a:t>
            </a:r>
            <a:r>
              <a:rPr lang="en-GB" dirty="0" smtClean="0"/>
              <a:t>out as </a:t>
            </a:r>
            <a:r>
              <a:rPr lang="en-GB" dirty="0"/>
              <a:t>necessary.</a:t>
            </a:r>
            <a:endParaRPr lang="en-GB" dirty="0"/>
          </a:p>
          <a:p>
            <a:r>
              <a:rPr lang="en-GB" dirty="0"/>
              <a:t>The position is changed two hourly but try </a:t>
            </a:r>
            <a:r>
              <a:rPr lang="en-GB" dirty="0" smtClean="0"/>
              <a:t>to allow </a:t>
            </a:r>
            <a:r>
              <a:rPr lang="en-GB" dirty="0"/>
              <a:t>the child to assume the position </a:t>
            </a:r>
            <a:r>
              <a:rPr lang="en-GB" dirty="0" smtClean="0"/>
              <a:t>they are </a:t>
            </a:r>
            <a:r>
              <a:rPr lang="en-GB" dirty="0"/>
              <a:t>most comfortable with, provided </a:t>
            </a:r>
            <a:r>
              <a:rPr lang="en-GB" dirty="0" smtClean="0"/>
              <a:t>the airway </a:t>
            </a:r>
            <a:r>
              <a:rPr lang="en-GB" dirty="0"/>
              <a:t>is </a:t>
            </a:r>
            <a:r>
              <a:rPr lang="en-GB" dirty="0" smtClean="0"/>
              <a:t>clear.</a:t>
            </a:r>
            <a:endParaRPr lang="en-GB" dirty="0" smtClean="0"/>
          </a:p>
          <a:p>
            <a:r>
              <a:rPr lang="en-GB" dirty="0" smtClean="0"/>
              <a:t> </a:t>
            </a:r>
            <a:r>
              <a:rPr lang="en-GB" dirty="0"/>
              <a:t>Treat pressure areas </a:t>
            </a:r>
            <a:r>
              <a:rPr lang="en-GB" dirty="0" smtClean="0"/>
              <a:t>four hourly.</a:t>
            </a:r>
            <a:endParaRPr lang="en-GB" dirty="0" smtClean="0"/>
          </a:p>
          <a:p>
            <a:r>
              <a:rPr lang="en-GB" dirty="0" smtClean="0"/>
              <a:t> </a:t>
            </a:r>
            <a:r>
              <a:rPr lang="en-GB" dirty="0"/>
              <a:t>General hygiene, including </a:t>
            </a:r>
            <a:r>
              <a:rPr lang="en-GB" dirty="0" smtClean="0"/>
              <a:t>frequent oral </a:t>
            </a:r>
            <a:r>
              <a:rPr lang="en-GB" dirty="0"/>
              <a:t>toileting, should be maintained on </a:t>
            </a:r>
            <a:r>
              <a:rPr lang="en-GB" dirty="0" smtClean="0"/>
              <a:t>a daily </a:t>
            </a:r>
            <a:r>
              <a:rPr lang="en-GB" dirty="0"/>
              <a:t>basis. </a:t>
            </a:r>
            <a:endParaRPr lang="en-GB" dirty="0" smtClean="0"/>
          </a:p>
          <a:p>
            <a:r>
              <a:rPr lang="en-GB" dirty="0" smtClean="0"/>
              <a:t>As </a:t>
            </a:r>
            <a:r>
              <a:rPr lang="en-GB" dirty="0"/>
              <a:t>the condition improves, </a:t>
            </a:r>
            <a:r>
              <a:rPr lang="en-GB" dirty="0" smtClean="0"/>
              <a:t>most gadgets </a:t>
            </a:r>
            <a:r>
              <a:rPr lang="en-GB" dirty="0"/>
              <a:t>are removed and patients </a:t>
            </a:r>
            <a:r>
              <a:rPr lang="en-GB" dirty="0" smtClean="0"/>
              <a:t>are mobilised </a:t>
            </a:r>
            <a:r>
              <a:rPr lang="en-GB" dirty="0"/>
              <a:t>first in bed then gradually out </a:t>
            </a:r>
            <a:r>
              <a:rPr lang="en-GB" dirty="0" smtClean="0"/>
              <a:t>of  bed</a:t>
            </a:r>
            <a:r>
              <a:rPr lang="en-GB" dirty="0"/>
              <a:t>.</a:t>
            </a:r>
            <a:endParaRPr lang="en-GB"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475" y="-635"/>
            <a:ext cx="8283575" cy="506730"/>
          </a:xfrm>
        </p:spPr>
        <p:txBody>
          <a:bodyPr>
            <a:normAutofit fontScale="90000"/>
          </a:bodyPr>
          <a:lstStyle/>
          <a:p>
            <a:r>
              <a:rPr lang="en-GB" dirty="0" smtClean="0"/>
              <a:t>Cont.</a:t>
            </a:r>
            <a:endParaRPr lang="en-GB" dirty="0"/>
          </a:p>
        </p:txBody>
      </p:sp>
      <p:sp>
        <p:nvSpPr>
          <p:cNvPr id="3" name="Content Placeholder 2"/>
          <p:cNvSpPr>
            <a:spLocks noGrp="1"/>
          </p:cNvSpPr>
          <p:nvPr>
            <p:ph idx="1"/>
          </p:nvPr>
        </p:nvSpPr>
        <p:spPr>
          <a:xfrm>
            <a:off x="164465" y="506095"/>
            <a:ext cx="8905875" cy="5494655"/>
          </a:xfrm>
        </p:spPr>
        <p:txBody>
          <a:bodyPr/>
          <a:lstStyle/>
          <a:p>
            <a:r>
              <a:rPr lang="en-GB" dirty="0"/>
              <a:t>The child may be prescribed </a:t>
            </a:r>
            <a:r>
              <a:rPr lang="en-GB" dirty="0" smtClean="0"/>
              <a:t>antibiotics, which </a:t>
            </a:r>
            <a:r>
              <a:rPr lang="en-GB" dirty="0"/>
              <a:t>may have to be administered by</a:t>
            </a:r>
            <a:endParaRPr lang="en-GB" dirty="0"/>
          </a:p>
          <a:p>
            <a:r>
              <a:rPr lang="en-GB" dirty="0"/>
              <a:t>injection initially. These may </a:t>
            </a:r>
            <a:r>
              <a:rPr lang="en-GB" dirty="0" smtClean="0"/>
              <a:t>include ampicillin </a:t>
            </a:r>
            <a:r>
              <a:rPr lang="en-GB" dirty="0"/>
              <a:t>or chloramphenicol. Other </a:t>
            </a:r>
            <a:r>
              <a:rPr lang="en-GB" dirty="0" smtClean="0"/>
              <a:t>broad spectrum </a:t>
            </a:r>
            <a:r>
              <a:rPr lang="en-GB" dirty="0"/>
              <a:t>antibiotics may also be </a:t>
            </a:r>
            <a:r>
              <a:rPr lang="en-GB" dirty="0" smtClean="0"/>
              <a:t>considered singly </a:t>
            </a:r>
            <a:r>
              <a:rPr lang="en-GB" dirty="0"/>
              <a:t>or in combination.</a:t>
            </a:r>
            <a:endParaRPr lang="en-GB" dirty="0"/>
          </a:p>
          <a:p>
            <a:r>
              <a:rPr lang="en-GB" dirty="0"/>
              <a:t>Other drugs used are corticosteroids. </a:t>
            </a:r>
            <a:r>
              <a:rPr lang="en-GB" dirty="0" smtClean="0"/>
              <a:t>The use </a:t>
            </a:r>
            <a:r>
              <a:rPr lang="en-GB" dirty="0"/>
              <a:t>of corticosteroids is beneficial </a:t>
            </a:r>
            <a:r>
              <a:rPr lang="en-GB" dirty="0" smtClean="0"/>
              <a:t>because their </a:t>
            </a:r>
            <a:r>
              <a:rPr lang="en-GB" dirty="0"/>
              <a:t>anti inflammatory effects </a:t>
            </a:r>
            <a:r>
              <a:rPr lang="en-GB" dirty="0" smtClean="0"/>
              <a:t>decrease subglottic </a:t>
            </a:r>
            <a:r>
              <a:rPr lang="en-GB" dirty="0"/>
              <a:t>oedema</a:t>
            </a:r>
            <a:r>
              <a:rPr lang="en-GB" dirty="0" smtClean="0"/>
              <a:t>.</a:t>
            </a:r>
            <a:endParaRPr lang="en-GB" dirty="0" smtClean="0"/>
          </a:p>
          <a:p>
            <a:endParaRPr lang="en-US" dirty="0" smtClean="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b="1" u="sng" dirty="0">
                <a:sym typeface="+mn-ea"/>
              </a:rPr>
              <a:t>Family </a:t>
            </a:r>
            <a:r>
              <a:rPr lang="en-US" b="1" u="sng" dirty="0" smtClean="0">
                <a:sym typeface="+mn-ea"/>
              </a:rPr>
              <a:t>Teaching on LTB</a:t>
            </a:r>
            <a:endParaRPr lang="en-US" b="1" u="sng" dirty="0" smtClean="0"/>
          </a:p>
          <a:p>
            <a:r>
              <a:rPr lang="en-US" dirty="0" smtClean="0">
                <a:sym typeface="+mn-ea"/>
              </a:rPr>
              <a:t>Child to have enough rest</a:t>
            </a:r>
            <a:endParaRPr lang="en-US" dirty="0" smtClean="0"/>
          </a:p>
          <a:p>
            <a:r>
              <a:rPr lang="en-US" dirty="0" smtClean="0">
                <a:sym typeface="+mn-ea"/>
              </a:rPr>
              <a:t>Drug compliance</a:t>
            </a:r>
            <a:endParaRPr lang="en-US" dirty="0" smtClean="0"/>
          </a:p>
          <a:p>
            <a:r>
              <a:rPr lang="en-US" dirty="0" smtClean="0">
                <a:sym typeface="+mn-ea"/>
              </a:rPr>
              <a:t>Observe for any s/s might occur </a:t>
            </a:r>
            <a:endParaRPr lang="en-US" dirty="0" smtClean="0"/>
          </a:p>
          <a:p>
            <a:r>
              <a:rPr lang="en-US" dirty="0" smtClean="0">
                <a:sym typeface="+mn-ea"/>
              </a:rPr>
              <a:t>Diet to be in liquid form </a:t>
            </a:r>
            <a:endParaRPr lang="en-US" dirty="0" smtClean="0"/>
          </a:p>
          <a:p>
            <a:endParaRPr lang="en-US"/>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ASSIGNMENT </a:t>
            </a:r>
            <a:endParaRPr lang="en-GB" dirty="0"/>
          </a:p>
        </p:txBody>
      </p:sp>
      <p:sp>
        <p:nvSpPr>
          <p:cNvPr id="3" name="Content Placeholder 2"/>
          <p:cNvSpPr>
            <a:spLocks noGrp="1"/>
          </p:cNvSpPr>
          <p:nvPr>
            <p:ph idx="1"/>
          </p:nvPr>
        </p:nvSpPr>
        <p:spPr>
          <a:xfrm>
            <a:off x="99695" y="772795"/>
            <a:ext cx="8887460" cy="5826760"/>
          </a:xfrm>
        </p:spPr>
        <p:txBody>
          <a:bodyPr>
            <a:normAutofit fontScale="92500"/>
          </a:bodyPr>
          <a:lstStyle/>
          <a:p>
            <a:r>
              <a:rPr lang="en-GB" dirty="0" smtClean="0"/>
              <a:t>Read and make notes on the following  </a:t>
            </a:r>
            <a:endParaRPr lang="en-GB" dirty="0" smtClean="0"/>
          </a:p>
          <a:p>
            <a:pPr marL="0" indent="0">
              <a:buNone/>
            </a:pPr>
            <a:r>
              <a:rPr lang="en-GB" dirty="0" smtClean="0"/>
              <a:t>1. The impact of sickness and admission to child, parents and family</a:t>
            </a:r>
            <a:endParaRPr lang="en-GB" dirty="0" smtClean="0"/>
          </a:p>
          <a:p>
            <a:pPr marL="0" indent="0">
              <a:buNone/>
            </a:pPr>
            <a:r>
              <a:rPr lang="en-GB" dirty="0" smtClean="0"/>
              <a:t>2. Discuss otitis media</a:t>
            </a:r>
            <a:endParaRPr lang="en-GB" dirty="0" smtClean="0"/>
          </a:p>
          <a:p>
            <a:pPr marL="0" indent="0">
              <a:buNone/>
            </a:pPr>
            <a:r>
              <a:rPr lang="en-GB" dirty="0" smtClean="0"/>
              <a:t>3. Discuss streptococcal sore throat </a:t>
            </a:r>
            <a:endParaRPr lang="en-GB" dirty="0" smtClean="0"/>
          </a:p>
          <a:p>
            <a:pPr marL="0" indent="0">
              <a:buNone/>
            </a:pPr>
            <a:r>
              <a:rPr lang="en-GB" dirty="0" smtClean="0"/>
              <a:t>4. Discuss malnutrition refer to your nutrition notes</a:t>
            </a:r>
            <a:endParaRPr lang="en-GB" dirty="0" smtClean="0"/>
          </a:p>
          <a:p>
            <a:pPr marL="0" indent="0">
              <a:buNone/>
            </a:pPr>
            <a:r>
              <a:rPr lang="en-GB" dirty="0" smtClean="0"/>
              <a:t>N/B for assignment 2, 3 and 4, observe this series of events</a:t>
            </a:r>
            <a:endParaRPr lang="en-GB" dirty="0" smtClean="0"/>
          </a:p>
          <a:p>
            <a:pPr>
              <a:buFont typeface="Wingdings" panose="05000000000000000000" pitchFamily="2" charset="2"/>
              <a:buChar char="Ø"/>
            </a:pPr>
            <a:r>
              <a:rPr lang="en-GB" dirty="0" smtClean="0"/>
              <a:t>Definition, </a:t>
            </a:r>
            <a:r>
              <a:rPr lang="en-GB" dirty="0" err="1" smtClean="0"/>
              <a:t>etiology</a:t>
            </a:r>
            <a:r>
              <a:rPr lang="en-GB" dirty="0" smtClean="0"/>
              <a:t>/causes, pathophysiology, clinical features, nursing management, patient education and complications if any.</a:t>
            </a:r>
            <a:endParaRPr lang="en-GB"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pic>
        <p:nvPicPr>
          <p:cNvPr id="2097267" name="Picture 3"/>
          <p:cNvPicPr>
            <a:picLocks noChangeAspect="1"/>
          </p:cNvPicPr>
          <p:nvPr/>
        </p:nvPicPr>
        <p:blipFill>
          <a:blip r:embed="rId1"/>
          <a:srcRect/>
          <a:stretch>
            <a:fillRect/>
          </a:stretch>
        </p:blipFill>
        <p:spPr>
          <a:xfrm>
            <a:off x="264160" y="378460"/>
            <a:ext cx="8648700" cy="5946140"/>
          </a:xfrm>
          <a:prstGeom prst="rect">
            <a:avLst/>
          </a:prstGeom>
          <a:noFill/>
          <a:ln>
            <a:noFill/>
          </a:ln>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2700"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lvl="5"/>
            <a:endParaRPr lang="en-GB" dirty="0" smtClean="0"/>
          </a:p>
          <a:p>
            <a:pPr lvl="5"/>
            <a:endParaRPr lang="en-GB" dirty="0"/>
          </a:p>
          <a:p>
            <a:pPr lvl="5"/>
            <a:endParaRPr lang="en-GB" dirty="0" smtClean="0"/>
          </a:p>
          <a:p>
            <a:pPr lvl="5"/>
            <a:endParaRPr lang="en-GB" dirty="0"/>
          </a:p>
          <a:p>
            <a:pPr lvl="7"/>
            <a:endParaRPr lang="en-GB" dirty="0" smtClean="0"/>
          </a:p>
          <a:p>
            <a:pPr lvl="7"/>
            <a:endParaRPr lang="en-GB" dirty="0"/>
          </a:p>
          <a:p>
            <a:pPr lvl="7"/>
            <a:r>
              <a:rPr lang="en-GB" sz="3000" dirty="0">
                <a:latin typeface="Algerian" panose="04020705040A02060702" pitchFamily="82" charset="0"/>
              </a:rPr>
              <a:t>#</a:t>
            </a:r>
            <a:r>
              <a:rPr lang="en-GB" sz="3000" dirty="0" err="1">
                <a:latin typeface="Algerian" panose="04020705040A02060702" pitchFamily="82" charset="0"/>
              </a:rPr>
              <a:t>Staysafe</a:t>
            </a:r>
            <a:r>
              <a:rPr lang="en-GB" sz="3000" dirty="0">
                <a:latin typeface="Algerian" panose="04020705040A02060702" pitchFamily="82" charset="0"/>
              </a:rPr>
              <a:t> </a:t>
            </a:r>
            <a:endParaRPr lang="en-GB" sz="3000" dirty="0">
              <a:latin typeface="Algerian" panose="04020705040A02060702" pitchFamily="82" charset="0"/>
            </a:endParaRPr>
          </a:p>
          <a:p>
            <a:pPr lvl="7"/>
            <a:r>
              <a:rPr lang="en-GB" sz="3000" dirty="0">
                <a:latin typeface="Algerian" panose="04020705040A02060702" pitchFamily="82" charset="0"/>
              </a:rPr>
              <a:t>#Remember to </a:t>
            </a:r>
            <a:r>
              <a:rPr lang="en-GB" sz="3000">
                <a:latin typeface="Algerian" panose="04020705040A02060702" pitchFamily="82" charset="0"/>
              </a:rPr>
              <a:t>read more </a:t>
            </a:r>
            <a:endParaRPr lang="en-GB" sz="3000" dirty="0">
              <a:latin typeface="Algerian" panose="04020705040A02060702" pitchFamily="82" charset="0"/>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books used:</a:t>
            </a:r>
            <a:br>
              <a:rPr lang="en-US" dirty="0"/>
            </a:br>
            <a:endParaRPr lang="en-US" dirty="0"/>
          </a:p>
        </p:txBody>
      </p:sp>
      <p:sp>
        <p:nvSpPr>
          <p:cNvPr id="3" name="Text Placeholder 2"/>
          <p:cNvSpPr>
            <a:spLocks noGrp="1"/>
          </p:cNvSpPr>
          <p:nvPr>
            <p:ph type="body" idx="1"/>
          </p:nvPr>
        </p:nvSpPr>
        <p:spPr>
          <a:xfrm>
            <a:off x="1137138" y="914400"/>
            <a:ext cx="8006862" cy="5842000"/>
          </a:xfrm>
        </p:spPr>
        <p:txBody>
          <a:bodyPr/>
          <a:lstStyle/>
          <a:p>
            <a:pPr marL="54610" indent="0">
              <a:buNone/>
            </a:pPr>
            <a:endParaRPr lang="en-US" dirty="0"/>
          </a:p>
          <a:p>
            <a:pPr lvl="0"/>
            <a:r>
              <a:rPr lang="en-US" sz="3600" dirty="0"/>
              <a:t>Child Health</a:t>
            </a:r>
            <a:endParaRPr lang="en-US" sz="3600" dirty="0"/>
          </a:p>
          <a:p>
            <a:pPr lvl="0"/>
            <a:r>
              <a:rPr lang="en-US" sz="3600" dirty="0"/>
              <a:t>Nelson Text books of </a:t>
            </a:r>
            <a:r>
              <a:rPr lang="en-US" sz="3600" dirty="0" err="1"/>
              <a:t>Paediatrics</a:t>
            </a:r>
            <a:endParaRPr lang="en-US" sz="3600" dirty="0"/>
          </a:p>
          <a:p>
            <a:pPr lvl="0"/>
            <a:r>
              <a:rPr lang="en-US" sz="3600" dirty="0"/>
              <a:t>Hospital care for children</a:t>
            </a:r>
            <a:endParaRPr lang="en-US" sz="3600" dirty="0"/>
          </a:p>
          <a:p>
            <a:pPr lvl="0"/>
            <a:r>
              <a:rPr lang="en-US" sz="3600" dirty="0" err="1"/>
              <a:t>Paeditric</a:t>
            </a:r>
            <a:r>
              <a:rPr lang="en-US" sz="3600" dirty="0"/>
              <a:t> protocol handbook</a:t>
            </a:r>
            <a:endParaRPr lang="en-US" sz="3600" dirty="0"/>
          </a:p>
          <a:p>
            <a:pPr lvl="0"/>
            <a:r>
              <a:rPr lang="en-US" sz="3600" dirty="0"/>
              <a:t>Anatomy and Physiology by .</a:t>
            </a:r>
            <a:endParaRPr lang="en-US" sz="3600" dirty="0"/>
          </a:p>
          <a:p>
            <a:endParaRPr lang="en-US" sz="3600"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fld>
            <a:endParaRPr lang="en-US"/>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58"/>
          <p:cNvPicPr preferRelativeResize="0">
            <a:picLocks noGrp="1"/>
          </p:cNvPicPr>
          <p:nvPr>
            <p:ph type="body" idx="1"/>
          </p:nvPr>
        </p:nvPicPr>
        <p:blipFill rotWithShape="1">
          <a:blip r:embed="rId1"/>
          <a:srcRect/>
          <a:stretch>
            <a:fillRect/>
          </a:stretch>
        </p:blipFill>
        <p:spPr>
          <a:xfrm>
            <a:off x="685801" y="0"/>
            <a:ext cx="8458199" cy="6096000"/>
          </a:xfrm>
          <a:prstGeom prst="rect">
            <a:avLst/>
          </a:prstGeom>
          <a:noFill/>
          <a:ln>
            <a:noFill/>
          </a:ln>
        </p:spPr>
      </p:pic>
      <p:sp>
        <p:nvSpPr>
          <p:cNvPr id="506" name="Google Shape;506;p58"/>
          <p:cNvSpPr txBox="1">
            <a:spLocks noGrp="1"/>
          </p:cNvSpPr>
          <p:nvPr>
            <p:ph type="dt" sz="half" idx="10"/>
          </p:nvPr>
        </p:nvSpPr>
        <p:spPr>
          <a:prstGeom prst="rect">
            <a:avLst/>
          </a:prstGeom>
          <a:noFill/>
          <a:ln>
            <a:noFill/>
          </a:ln>
        </p:spPr>
        <p:txBody>
          <a:bodyPr spcFirstLastPara="1" wrap="square" lIns="104275" tIns="52125" rIns="104275" bIns="52125" anchor="ctr" anchorCtr="0">
            <a:noAutofit/>
          </a:bodyPr>
          <a:lstStyle/>
          <a:p>
            <a:pPr marL="0" lvl="0" indent="0" algn="l" rtl="0">
              <a:spcBef>
                <a:spcPts val="0"/>
              </a:spcBef>
              <a:spcAft>
                <a:spcPts val="0"/>
              </a:spcAft>
              <a:buNone/>
            </a:pPr>
            <a:r>
              <a:rPr lang="en-US"/>
              <a:t>5/29/2020</a:t>
            </a:r>
            <a:endParaRPr lang="en-US"/>
          </a:p>
        </p:txBody>
      </p:sp>
      <p:sp>
        <p:nvSpPr>
          <p:cNvPr id="507" name="Google Shape;507;p58"/>
          <p:cNvSpPr txBox="1">
            <a:spLocks noGrp="1"/>
          </p:cNvSpPr>
          <p:nvPr>
            <p:ph type="ftr" sz="quarter" idx="11"/>
          </p:nvPr>
        </p:nvSpPr>
        <p:spPr>
          <a:prstGeom prst="rect">
            <a:avLst/>
          </a:prstGeom>
          <a:noFill/>
          <a:ln>
            <a:noFill/>
          </a:ln>
        </p:spPr>
        <p:txBody>
          <a:bodyPr spcFirstLastPara="1" wrap="square" lIns="104275" tIns="52125" rIns="104275" bIns="52125" anchor="ctr" anchorCtr="0">
            <a:noAutofit/>
          </a:bodyPr>
          <a:lstStyle/>
          <a:p>
            <a:pPr marL="0" lvl="0" indent="0" algn="ctr" rtl="0">
              <a:spcBef>
                <a:spcPts val="0"/>
              </a:spcBef>
              <a:spcAft>
                <a:spcPts val="0"/>
              </a:spcAft>
              <a:buNone/>
            </a:pPr>
            <a:r>
              <a:rPr lang="en-US"/>
              <a:t>caro juma </a:t>
            </a:r>
            <a:endParaRPr lang="en-US"/>
          </a:p>
        </p:txBody>
      </p:sp>
      <p:sp>
        <p:nvSpPr>
          <p:cNvPr id="508" name="Google Shape;508;p58"/>
          <p:cNvSpPr txBox="1">
            <a:spLocks noGrp="1"/>
          </p:cNvSpPr>
          <p:nvPr>
            <p:ph type="sldNum" sz="quarter" idx="12"/>
          </p:nvPr>
        </p:nvSpPr>
        <p:spPr>
          <a:prstGeom prst="rect">
            <a:avLst/>
          </a:prstGeom>
          <a:noFill/>
          <a:ln>
            <a:noFill/>
          </a:ln>
        </p:spPr>
        <p:txBody>
          <a:bodyPr spcFirstLastPara="1" wrap="square" lIns="104275" tIns="52125" rIns="104275" bIns="52125" anchor="ctr"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8" descr="WHOChildgrowth"/>
          <p:cNvPicPr>
            <a:picLocks noGrp="1" noChangeAspect="1" noChangeArrowheads="1"/>
          </p:cNvPicPr>
          <p:nvPr>
            <p:ph idx="1"/>
          </p:nvPr>
        </p:nvPicPr>
        <p:blipFill>
          <a:blip r:embed="rId1"/>
          <a:srcRect/>
          <a:stretch>
            <a:fillRect/>
          </a:stretch>
        </p:blipFill>
        <p:spPr bwMode="auto">
          <a:xfrm>
            <a:off x="914400" y="1371600"/>
            <a:ext cx="7543800" cy="464819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457200" y="1174750"/>
            <a:ext cx="8401685" cy="4953000"/>
          </a:xfrm>
        </p:spPr>
        <p:txBody>
          <a:bodyPr/>
          <a:p>
            <a:r>
              <a:rPr lang="en-US" sz="6000">
                <a:solidFill>
                  <a:srgbClr val="FF0000"/>
                </a:solidFill>
              </a:rPr>
              <a:t>Factors That Influence the Growth and Development of a Child</a:t>
            </a:r>
            <a:endParaRPr lang="en-US" sz="6000">
              <a:solidFill>
                <a:srgbClr val="FF0000"/>
              </a:solidFill>
            </a:endParaRPr>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 </a:t>
            </a:r>
            <a:r>
              <a:rPr lang="en-US">
                <a:solidFill>
                  <a:srgbClr val="FF0000"/>
                </a:solidFill>
                <a:sym typeface="+mn-ea"/>
              </a:rPr>
              <a:t>1. Heredity</a:t>
            </a:r>
            <a:endParaRPr lang="en-US">
              <a:solidFill>
                <a:srgbClr val="FF0000"/>
              </a:solidFill>
              <a:sym typeface="+mn-ea"/>
            </a:endParaRPr>
          </a:p>
        </p:txBody>
      </p:sp>
      <p:sp>
        <p:nvSpPr>
          <p:cNvPr id="3" name="Content Placeholder 2"/>
          <p:cNvSpPr>
            <a:spLocks noGrp="1"/>
          </p:cNvSpPr>
          <p:nvPr>
            <p:ph idx="1"/>
          </p:nvPr>
        </p:nvSpPr>
        <p:spPr>
          <a:xfrm>
            <a:off x="99695" y="854075"/>
            <a:ext cx="8587105" cy="5273675"/>
          </a:xfrm>
        </p:spPr>
        <p:txBody>
          <a:bodyPr/>
          <a:p>
            <a:r>
              <a:rPr lang="en-US" sz="2400"/>
              <a:t>Heredity is the transmission of physical characteristics from parents to children through their genes.</a:t>
            </a:r>
            <a:endParaRPr lang="en-US" sz="2400"/>
          </a:p>
          <a:p>
            <a:r>
              <a:rPr lang="en-US" sz="2400"/>
              <a:t> It influences all aspects of physical appearance such as height, weight, body structure, the colour of the eye, the texture of the hair, and even intelligence and aptitudes.</a:t>
            </a:r>
            <a:endParaRPr lang="en-US" sz="2400"/>
          </a:p>
          <a:p>
            <a:r>
              <a:rPr lang="en-US" sz="2400"/>
              <a:t>Diseases and conditions such as heart disease, diabetes, obesity, etc., can also be passed through genes, thereby affecting the growth and development of the child adversely.</a:t>
            </a:r>
            <a:endParaRPr lang="en-US" sz="2400"/>
          </a:p>
          <a:p>
            <a:r>
              <a:rPr lang="en-US" sz="2400"/>
              <a:t>However, environmental factors and nurturing can bring the best out of the already present qualities in the genes.</a:t>
            </a:r>
            <a:endParaRPr lang="en-US" sz="24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br>
              <a:rPr lang="en-US">
                <a:sym typeface="+mn-ea"/>
              </a:rPr>
            </a:br>
            <a:r>
              <a:rPr lang="en-US">
                <a:sym typeface="+mn-ea"/>
              </a:rPr>
              <a:t> </a:t>
            </a:r>
            <a:r>
              <a:rPr lang="en-US" sz="2800" b="1">
                <a:solidFill>
                  <a:srgbClr val="FF0000"/>
                </a:solidFill>
                <a:sym typeface="+mn-ea"/>
              </a:rPr>
              <a:t>2. Environment</a:t>
            </a:r>
            <a:br>
              <a:rPr lang="en-US" sz="2800" b="1">
                <a:solidFill>
                  <a:srgbClr val="FF0000"/>
                </a:solidFill>
              </a:rPr>
            </a:br>
            <a:endParaRPr lang="en-US" sz="2800" b="1">
              <a:solidFill>
                <a:srgbClr val="FF0000"/>
              </a:solidFill>
            </a:endParaRPr>
          </a:p>
        </p:txBody>
      </p:sp>
      <p:sp>
        <p:nvSpPr>
          <p:cNvPr id="3" name="Content Placeholder 2"/>
          <p:cNvSpPr>
            <a:spLocks noGrp="1"/>
          </p:cNvSpPr>
          <p:nvPr>
            <p:ph idx="1"/>
          </p:nvPr>
        </p:nvSpPr>
        <p:spPr>
          <a:xfrm>
            <a:off x="127635" y="868680"/>
            <a:ext cx="8874125" cy="5588000"/>
          </a:xfrm>
        </p:spPr>
        <p:txBody>
          <a:bodyPr/>
          <a:p>
            <a:r>
              <a:rPr lang="en-US" sz="2400"/>
              <a:t>Some of the environmental factors influencing early childhood development involve the physical surroundings and geographical conditions of the place the child lives in, as well his social environment and relationships with family and peers. </a:t>
            </a:r>
            <a:endParaRPr lang="en-US" sz="2400"/>
          </a:p>
          <a:p>
            <a:r>
              <a:rPr lang="en-US" sz="2400"/>
              <a:t>It is easy to understand that a well-nurtured child does better than a deprived one; the environment children are constantly immersed in contributes to this. </a:t>
            </a:r>
            <a:endParaRPr lang="en-US" sz="2400"/>
          </a:p>
          <a:p>
            <a:r>
              <a:rPr lang="en-US" sz="2400"/>
              <a:t>A good school and a loving family builds in children strong social and interpersonal skills, which will enable them to excel in other areas such as academics and extracurricular activities. </a:t>
            </a:r>
            <a:endParaRPr lang="en-US" sz="2400"/>
          </a:p>
          <a:p>
            <a:r>
              <a:rPr lang="en-US" sz="2400"/>
              <a:t>This will, of course, be different for children who are raised in stressful environments.</a:t>
            </a:r>
            <a:endParaRPr lang="en-US" sz="24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922" y="457776"/>
            <a:ext cx="8228649" cy="1143000"/>
          </a:xfrm>
        </p:spPr>
        <p:txBody>
          <a:bodyPr/>
          <a:lstStyle/>
          <a:p>
            <a:r>
              <a:rPr lang="en-GB" b="1" dirty="0" smtClean="0">
                <a:latin typeface="Times New Roman" panose="02020603050405020304" pitchFamily="18" charset="0"/>
                <a:cs typeface="Times New Roman" panose="02020603050405020304" pitchFamily="18" charset="0"/>
              </a:rPr>
              <a:t>UNIT OBJECTIVES </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GB" sz="2400" dirty="0">
                <a:latin typeface="Times New Roman" panose="02020603050405020304" pitchFamily="18" charset="0"/>
                <a:cs typeface="Times New Roman" panose="02020603050405020304" pitchFamily="18" charset="0"/>
              </a:rPr>
              <a:t>By the end of the unit, the learner should be able to:-</a:t>
            </a:r>
            <a:endParaRPr lang="en-GB" sz="2400" dirty="0">
              <a:latin typeface="Times New Roman" panose="02020603050405020304" pitchFamily="18" charset="0"/>
              <a:cs typeface="Times New Roman" panose="02020603050405020304" pitchFamily="18" charset="0"/>
            </a:endParaRPr>
          </a:p>
          <a:p>
            <a:pPr marL="386080" indent="-386080">
              <a:buFont typeface="+mj-lt"/>
              <a:buAutoNum type="arabicParenR"/>
            </a:pPr>
            <a:r>
              <a:rPr lang="en-GB" sz="2400" dirty="0">
                <a:latin typeface="Times New Roman" panose="02020603050405020304" pitchFamily="18" charset="0"/>
                <a:cs typeface="Times New Roman" panose="02020603050405020304" pitchFamily="18" charset="0"/>
              </a:rPr>
              <a:t>Define various terminologies applied in paediatric nursing </a:t>
            </a:r>
            <a:endParaRPr lang="en-GB" sz="2400" dirty="0">
              <a:latin typeface="Times New Roman" panose="02020603050405020304" pitchFamily="18" charset="0"/>
              <a:cs typeface="Times New Roman" panose="02020603050405020304" pitchFamily="18" charset="0"/>
            </a:endParaRPr>
          </a:p>
          <a:p>
            <a:pPr marL="386080" indent="-386080">
              <a:buFont typeface="+mj-lt"/>
              <a:buAutoNum type="arabicParenR"/>
            </a:pPr>
            <a:r>
              <a:rPr lang="en-GB" sz="2400" dirty="0">
                <a:latin typeface="Times New Roman" panose="02020603050405020304" pitchFamily="18" charset="0"/>
                <a:cs typeface="Times New Roman" panose="02020603050405020304" pitchFamily="18" charset="0"/>
              </a:rPr>
              <a:t>Describe paediatric nursing history</a:t>
            </a:r>
            <a:endParaRPr lang="en-GB" sz="2400" dirty="0">
              <a:latin typeface="Times New Roman" panose="02020603050405020304" pitchFamily="18" charset="0"/>
              <a:cs typeface="Times New Roman" panose="02020603050405020304" pitchFamily="18" charset="0"/>
            </a:endParaRPr>
          </a:p>
          <a:p>
            <a:pPr marL="386080" indent="-386080">
              <a:buFont typeface="+mj-lt"/>
              <a:buAutoNum type="arabicParenR"/>
            </a:pPr>
            <a:r>
              <a:rPr lang="en-GB" sz="2400" dirty="0">
                <a:latin typeface="Times New Roman" panose="02020603050405020304" pitchFamily="18" charset="0"/>
                <a:cs typeface="Times New Roman" panose="02020603050405020304" pitchFamily="18" charset="0"/>
              </a:rPr>
              <a:t>Describe normal growth and development in children</a:t>
            </a:r>
            <a:endParaRPr lang="en-GB" sz="2400" dirty="0">
              <a:latin typeface="Times New Roman" panose="02020603050405020304" pitchFamily="18" charset="0"/>
              <a:cs typeface="Times New Roman" panose="02020603050405020304" pitchFamily="18" charset="0"/>
            </a:endParaRPr>
          </a:p>
          <a:p>
            <a:pPr marL="386080" indent="-386080">
              <a:buFont typeface="+mj-lt"/>
              <a:buAutoNum type="arabicParenR"/>
            </a:pPr>
            <a:r>
              <a:rPr lang="en-GB" sz="2400" dirty="0">
                <a:latin typeface="Times New Roman" panose="02020603050405020304" pitchFamily="18" charset="0"/>
                <a:cs typeface="Times New Roman" panose="02020603050405020304" pitchFamily="18" charset="0"/>
              </a:rPr>
              <a:t>Discuss various paediatric conditions </a:t>
            </a:r>
            <a:endParaRPr lang="en-GB" sz="2400" dirty="0">
              <a:latin typeface="Times New Roman" panose="02020603050405020304" pitchFamily="18" charset="0"/>
              <a:cs typeface="Times New Roman" panose="02020603050405020304" pitchFamily="18" charset="0"/>
            </a:endParaRPr>
          </a:p>
          <a:p>
            <a:pPr marL="386080" indent="-386080">
              <a:buFont typeface="+mj-lt"/>
              <a:buAutoNum type="arabicParenR"/>
            </a:pPr>
            <a:r>
              <a:rPr lang="en-GB" sz="2400" dirty="0">
                <a:latin typeface="Times New Roman" panose="02020603050405020304" pitchFamily="18" charset="0"/>
                <a:cs typeface="Times New Roman" panose="02020603050405020304" pitchFamily="18" charset="0"/>
              </a:rPr>
              <a:t>Describe Emergency Triage Assessment and Treatment +Admission (ETAT+)</a:t>
            </a:r>
            <a:endParaRPr lang="en-GB" sz="2400" dirty="0">
              <a:latin typeface="Times New Roman" panose="02020603050405020304" pitchFamily="18" charset="0"/>
              <a:cs typeface="Times New Roman" panose="02020603050405020304" pitchFamily="18" charset="0"/>
            </a:endParaRPr>
          </a:p>
          <a:p>
            <a:pPr marL="386080" indent="-386080">
              <a:buFont typeface="+mj-lt"/>
              <a:buAutoNum type="arabicParenR"/>
            </a:pPr>
            <a:r>
              <a:rPr lang="en-GB" sz="2400" dirty="0">
                <a:latin typeface="Times New Roman" panose="02020603050405020304" pitchFamily="18" charset="0"/>
                <a:cs typeface="Times New Roman" panose="02020603050405020304" pitchFamily="18" charset="0"/>
              </a:rPr>
              <a:t>Describe integrated management of New-born and childhood illness </a:t>
            </a:r>
            <a:endParaRPr lang="en-GB" sz="2400" dirty="0">
              <a:latin typeface="Times New Roman" panose="02020603050405020304" pitchFamily="18" charset="0"/>
              <a:cs typeface="Times New Roman" panose="02020603050405020304" pitchFamily="18" charset="0"/>
            </a:endParaRPr>
          </a:p>
          <a:p>
            <a:pPr marL="386080" indent="-386080">
              <a:buFont typeface="+mj-lt"/>
              <a:buAutoNum type="arabicParenR"/>
            </a:pPr>
            <a:endParaRPr lang="en-GB" dirty="0" smtClean="0"/>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br>
              <a:rPr lang="en-US">
                <a:sym typeface="+mn-ea"/>
              </a:rPr>
            </a:br>
            <a:r>
              <a:rPr lang="en-US">
                <a:sym typeface="+mn-ea"/>
              </a:rPr>
              <a:t>  </a:t>
            </a:r>
            <a:r>
              <a:rPr lang="en-US">
                <a:solidFill>
                  <a:srgbClr val="FF0000"/>
                </a:solidFill>
                <a:sym typeface="+mn-ea"/>
              </a:rPr>
              <a:t>3. Sex</a:t>
            </a:r>
            <a:br>
              <a:rPr lang="en-US">
                <a:solidFill>
                  <a:srgbClr val="FF0000"/>
                </a:solidFill>
              </a:rPr>
            </a:br>
            <a:endParaRPr lang="en-US">
              <a:solidFill>
                <a:srgbClr val="FF0000"/>
              </a:solidFill>
            </a:endParaRPr>
          </a:p>
        </p:txBody>
      </p:sp>
      <p:sp>
        <p:nvSpPr>
          <p:cNvPr id="3" name="Content Placeholder 2"/>
          <p:cNvSpPr>
            <a:spLocks noGrp="1"/>
          </p:cNvSpPr>
          <p:nvPr>
            <p:ph idx="1"/>
          </p:nvPr>
        </p:nvSpPr>
        <p:spPr>
          <a:xfrm>
            <a:off x="184785" y="890270"/>
            <a:ext cx="8502015" cy="5237480"/>
          </a:xfrm>
        </p:spPr>
        <p:txBody>
          <a:bodyPr/>
          <a:p>
            <a:r>
              <a:rPr lang="en-US" sz="2400"/>
              <a:t> Boys and girls grow in different ways, especially nearing puberty.</a:t>
            </a:r>
            <a:endParaRPr lang="en-US" sz="2400"/>
          </a:p>
          <a:p>
            <a:r>
              <a:rPr lang="en-US" sz="2400"/>
              <a:t> Boys tend to be taller and physically stronger than girls.</a:t>
            </a:r>
            <a:endParaRPr lang="en-US" sz="2400"/>
          </a:p>
          <a:p>
            <a:r>
              <a:rPr lang="en-US" sz="2400"/>
              <a:t>However, girls tend to mature faster during adolescence, while boys mature over a longer period of time. </a:t>
            </a:r>
            <a:endParaRPr lang="en-US" sz="2400"/>
          </a:p>
          <a:p>
            <a:r>
              <a:rPr lang="en-US" sz="2400"/>
              <a:t>The physical structure of their bodies also has differences which make boys more athletic and suited for activities that require physical rigour. </a:t>
            </a:r>
            <a:endParaRPr lang="en-US" sz="2400"/>
          </a:p>
          <a:p>
            <a:r>
              <a:rPr lang="en-US" sz="2400"/>
              <a:t>Their temperaments also vary, making them show interest in different things.</a:t>
            </a:r>
            <a:endParaRPr lang="en-US" sz="24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57225" y="0"/>
            <a:ext cx="8029575" cy="773430"/>
          </a:xfrm>
        </p:spPr>
        <p:txBody>
          <a:bodyPr/>
          <a:p>
            <a:r>
              <a:rPr lang="en-US" sz="2800" b="1">
                <a:solidFill>
                  <a:srgbClr val="FF0000"/>
                </a:solidFill>
                <a:sym typeface="+mn-ea"/>
              </a:rPr>
              <a:t>4  Exercise and Health</a:t>
            </a:r>
            <a:br>
              <a:rPr lang="en-US" sz="2800" b="1">
                <a:solidFill>
                  <a:srgbClr val="FF0000"/>
                </a:solidFill>
              </a:rPr>
            </a:br>
            <a:endParaRPr lang="en-US" sz="2800" b="1">
              <a:solidFill>
                <a:srgbClr val="FF0000"/>
              </a:solidFill>
            </a:endParaRPr>
          </a:p>
        </p:txBody>
      </p:sp>
      <p:sp>
        <p:nvSpPr>
          <p:cNvPr id="3" name="Content Placeholder 2"/>
          <p:cNvSpPr>
            <a:spLocks noGrp="1"/>
          </p:cNvSpPr>
          <p:nvPr>
            <p:ph idx="1"/>
          </p:nvPr>
        </p:nvSpPr>
        <p:spPr>
          <a:xfrm>
            <a:off x="171450" y="600710"/>
            <a:ext cx="8858250" cy="5799455"/>
          </a:xfrm>
        </p:spPr>
        <p:txBody>
          <a:bodyPr/>
          <a:p>
            <a:r>
              <a:rPr lang="en-US" sz="2400"/>
              <a:t>The word exercise here does not mean physical exercise as a discipline or children deliberately engaging in physical activities knowing it would help them grow.</a:t>
            </a:r>
            <a:endParaRPr lang="en-US" sz="2400"/>
          </a:p>
          <a:p>
            <a:r>
              <a:rPr lang="en-US" sz="2400"/>
              <a:t> Exercise here refers to the normal playtime and sports activities which help the body gain an increase in muscular strength and put on bone mass.</a:t>
            </a:r>
            <a:endParaRPr lang="en-US" sz="2400"/>
          </a:p>
          <a:p>
            <a:r>
              <a:rPr lang="en-US" sz="2400"/>
              <a:t> Proper exercise helps children grow well and reach milestones on time or sooner. </a:t>
            </a:r>
            <a:endParaRPr lang="en-US" sz="2400"/>
          </a:p>
          <a:p>
            <a:r>
              <a:rPr lang="en-US" sz="2400"/>
              <a:t>Exercise also keeps them healthy and fights off diseases by strengthening the immune system, especially if they play outside. </a:t>
            </a:r>
            <a:endParaRPr lang="en-US" sz="2400"/>
          </a:p>
          <a:p>
            <a:r>
              <a:rPr lang="en-US" sz="2400"/>
              <a:t>This is because outdoor play exposes them to microbes that help them build resistance and prevent allergies</a:t>
            </a:r>
            <a:endParaRPr lang="en-US" sz="24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2800">
                <a:sym typeface="+mn-ea"/>
              </a:rPr>
              <a:t> </a:t>
            </a:r>
            <a:br>
              <a:rPr lang="en-US" sz="2800">
                <a:sym typeface="+mn-ea"/>
              </a:rPr>
            </a:br>
            <a:r>
              <a:rPr lang="en-US" sz="2800">
                <a:sym typeface="+mn-ea"/>
              </a:rPr>
              <a:t>    </a:t>
            </a:r>
            <a:r>
              <a:rPr lang="en-US" sz="2800" b="1">
                <a:solidFill>
                  <a:srgbClr val="FF0000"/>
                </a:solidFill>
                <a:sym typeface="+mn-ea"/>
              </a:rPr>
              <a:t>5. Hormones</a:t>
            </a:r>
            <a:br>
              <a:rPr lang="en-US" sz="2800" b="1">
                <a:solidFill>
                  <a:srgbClr val="FF0000"/>
                </a:solidFill>
              </a:rPr>
            </a:br>
            <a:r>
              <a:rPr lang="en-US" sz="2800"/>
              <a:t> </a:t>
            </a:r>
            <a:endParaRPr lang="en-US" sz="2800"/>
          </a:p>
        </p:txBody>
      </p:sp>
      <p:sp>
        <p:nvSpPr>
          <p:cNvPr id="3" name="Content Placeholder 2"/>
          <p:cNvSpPr>
            <a:spLocks noGrp="1"/>
          </p:cNvSpPr>
          <p:nvPr>
            <p:ph idx="1"/>
          </p:nvPr>
        </p:nvSpPr>
        <p:spPr>
          <a:xfrm>
            <a:off x="128905" y="772795"/>
            <a:ext cx="8557895" cy="5354955"/>
          </a:xfrm>
        </p:spPr>
        <p:txBody>
          <a:bodyPr/>
          <a:p>
            <a:r>
              <a:rPr lang="en-US" sz="2400"/>
              <a:t>They are produced by different glands that are situated in specific parts of the body to secrete hormones that control body functions.</a:t>
            </a:r>
            <a:endParaRPr lang="en-US" sz="2400"/>
          </a:p>
          <a:p>
            <a:r>
              <a:rPr lang="en-US" sz="2400"/>
              <a:t> Their timely functioning is critical for normal physical growth and development in children.</a:t>
            </a:r>
            <a:endParaRPr lang="en-US" sz="2400"/>
          </a:p>
          <a:p>
            <a:r>
              <a:rPr lang="en-US" sz="2400"/>
              <a:t> Imbalances in the functioning of hormone-secreting glands can result in growth defects, obesity, behavioural problems and other diseases.</a:t>
            </a:r>
            <a:endParaRPr lang="en-US" sz="2400"/>
          </a:p>
          <a:p>
            <a:r>
              <a:rPr lang="en-US" sz="2400"/>
              <a:t> During puberty, the gonads produce sex hormones which control the development of the sex organs and the appearance of secondary sexual characteristics in boys and girls</a:t>
            </a:r>
            <a:endParaRPr lang="en-US" sz="24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2800">
                <a:sym typeface="+mn-ea"/>
              </a:rPr>
              <a:t>  </a:t>
            </a:r>
            <a:br>
              <a:rPr lang="en-US" sz="2800">
                <a:sym typeface="+mn-ea"/>
              </a:rPr>
            </a:br>
            <a:r>
              <a:rPr lang="en-US" sz="2800">
                <a:sym typeface="+mn-ea"/>
              </a:rPr>
              <a:t>  </a:t>
            </a:r>
            <a:r>
              <a:rPr lang="en-US" sz="2800">
                <a:solidFill>
                  <a:srgbClr val="FF0000"/>
                </a:solidFill>
                <a:sym typeface="+mn-ea"/>
              </a:rPr>
              <a:t>6</a:t>
            </a:r>
            <a:r>
              <a:rPr lang="en-US" sz="2800" b="1">
                <a:solidFill>
                  <a:srgbClr val="FF0000"/>
                </a:solidFill>
                <a:sym typeface="+mn-ea"/>
              </a:rPr>
              <a:t>.  Nutrition</a:t>
            </a:r>
            <a:br>
              <a:rPr lang="en-US" sz="2800" b="1">
                <a:solidFill>
                  <a:srgbClr val="FF0000"/>
                </a:solidFill>
              </a:rPr>
            </a:br>
            <a:endParaRPr lang="en-US" sz="2800" b="1">
              <a:solidFill>
                <a:srgbClr val="FF0000"/>
              </a:solidFill>
            </a:endParaRPr>
          </a:p>
        </p:txBody>
      </p:sp>
      <p:sp>
        <p:nvSpPr>
          <p:cNvPr id="3" name="Content Placeholder 2"/>
          <p:cNvSpPr>
            <a:spLocks noGrp="1"/>
          </p:cNvSpPr>
          <p:nvPr>
            <p:ph idx="1"/>
          </p:nvPr>
        </p:nvSpPr>
        <p:spPr>
          <a:xfrm>
            <a:off x="199390" y="882015"/>
            <a:ext cx="8816340" cy="5245735"/>
          </a:xfrm>
        </p:spPr>
        <p:txBody>
          <a:bodyPr/>
          <a:p>
            <a:r>
              <a:rPr lang="en-US" sz="2400"/>
              <a:t>Nutrition is a critical factor in growth as everything the body needs to build and repair itself comes from the food we eat.</a:t>
            </a:r>
            <a:endParaRPr lang="en-US" sz="2400"/>
          </a:p>
          <a:p>
            <a:r>
              <a:rPr lang="en-US" sz="2400"/>
              <a:t>Malnutrition can cause deficiency diseases that adversely affect the growth and development of children. </a:t>
            </a:r>
            <a:endParaRPr lang="en-US" sz="2400"/>
          </a:p>
          <a:p>
            <a:r>
              <a:rPr lang="en-US" sz="2400"/>
              <a:t>On the other hand, overeating can lead to obesity and health problems in the long run, such as diabetes and heart disease.</a:t>
            </a:r>
            <a:endParaRPr lang="en-US" sz="2400"/>
          </a:p>
          <a:p>
            <a:r>
              <a:rPr lang="en-US" sz="2400"/>
              <a:t>A balanced diet that is rich in vitamins, minerals, proteins, carbohydrates and fats is essential for the development of the brain and body.</a:t>
            </a:r>
            <a:endParaRPr lang="en-US" sz="24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2800">
                <a:sym typeface="+mn-ea"/>
              </a:rPr>
              <a:t>  </a:t>
            </a:r>
            <a:br>
              <a:rPr lang="en-US" sz="2800">
                <a:sym typeface="+mn-ea"/>
              </a:rPr>
            </a:br>
            <a:r>
              <a:rPr lang="en-US" sz="2800" b="1">
                <a:solidFill>
                  <a:srgbClr val="FF0000"/>
                </a:solidFill>
                <a:sym typeface="+mn-ea"/>
              </a:rPr>
              <a:t>7 Familial Influence</a:t>
            </a:r>
            <a:br>
              <a:rPr lang="en-US" sz="2800" b="1">
                <a:solidFill>
                  <a:srgbClr val="FF0000"/>
                </a:solidFill>
              </a:rPr>
            </a:br>
            <a:endParaRPr lang="en-US" sz="2800" b="1">
              <a:solidFill>
                <a:srgbClr val="FF0000"/>
              </a:solidFill>
            </a:endParaRPr>
          </a:p>
        </p:txBody>
      </p:sp>
      <p:sp>
        <p:nvSpPr>
          <p:cNvPr id="3" name="Content Placeholder 2"/>
          <p:cNvSpPr>
            <a:spLocks noGrp="1"/>
          </p:cNvSpPr>
          <p:nvPr>
            <p:ph idx="1"/>
          </p:nvPr>
        </p:nvSpPr>
        <p:spPr>
          <a:xfrm>
            <a:off x="114300" y="772795"/>
            <a:ext cx="8943975" cy="5354955"/>
          </a:xfrm>
        </p:spPr>
        <p:txBody>
          <a:bodyPr/>
          <a:p>
            <a:r>
              <a:rPr lang="en-US" sz="2400"/>
              <a:t>Families have the most profound impact in nurturing a child and determining the ways in which they develop psychologically and socially. </a:t>
            </a:r>
            <a:endParaRPr lang="en-US" sz="2400"/>
          </a:p>
          <a:p>
            <a:r>
              <a:rPr lang="en-US" sz="2400"/>
              <a:t>Whether they are raised by their parents, grandparents or foster care, they need basic love, care and courtesy to develop as healthy functional individuals.</a:t>
            </a:r>
            <a:endParaRPr lang="en-US" sz="2400"/>
          </a:p>
          <a:p>
            <a:r>
              <a:rPr lang="en-US" sz="2400"/>
              <a:t> The most positive growth is seen when families invest time, energy and love in the development of the child through activities, such as reading to them, playing with them and having deep meaningful conversations.</a:t>
            </a:r>
            <a:endParaRPr lang="en-US" sz="2400"/>
          </a:p>
          <a:p>
            <a:endParaRPr lang="en-US" sz="24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sz="2400">
                <a:sym typeface="+mn-ea"/>
              </a:rPr>
              <a:t> Families that abuse or neglect children would affect their positive development. </a:t>
            </a:r>
            <a:endParaRPr lang="en-US" sz="2400">
              <a:sym typeface="+mn-ea"/>
            </a:endParaRPr>
          </a:p>
          <a:p>
            <a:r>
              <a:rPr lang="en-US" sz="2400">
                <a:sym typeface="+mn-ea"/>
              </a:rPr>
              <a:t>These children may end up as individuals who have poor social skills and difficulty bonding with other people as adults.</a:t>
            </a:r>
            <a:endParaRPr lang="en-US" sz="2400">
              <a:sym typeface="+mn-ea"/>
            </a:endParaRPr>
          </a:p>
          <a:p>
            <a:r>
              <a:rPr lang="en-US" sz="2400">
                <a:sym typeface="+mn-ea"/>
              </a:rPr>
              <a:t> Helicopter parenting also has negative effects as they render children dependent on the parents even as young adults and unable to deal with difficulties in life on their own.</a:t>
            </a:r>
            <a:endParaRPr lang="en-US" sz="24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br>
              <a:rPr lang="en-US" sz="2800">
                <a:sym typeface="+mn-ea"/>
              </a:rPr>
            </a:br>
            <a:r>
              <a:rPr lang="en-US" sz="2800" b="1">
                <a:solidFill>
                  <a:srgbClr val="FF0000"/>
                </a:solidFill>
                <a:sym typeface="+mn-ea"/>
              </a:rPr>
              <a:t>8.Geographical Influences</a:t>
            </a:r>
            <a:br>
              <a:rPr lang="en-US" sz="2800" b="1">
                <a:solidFill>
                  <a:srgbClr val="FF0000"/>
                </a:solidFill>
              </a:rPr>
            </a:br>
            <a:endParaRPr lang="en-US" sz="2800" b="1">
              <a:solidFill>
                <a:srgbClr val="FF0000"/>
              </a:solidFill>
            </a:endParaRPr>
          </a:p>
        </p:txBody>
      </p:sp>
      <p:sp>
        <p:nvSpPr>
          <p:cNvPr id="3" name="Content Placeholder 2"/>
          <p:cNvSpPr>
            <a:spLocks noGrp="1"/>
          </p:cNvSpPr>
          <p:nvPr>
            <p:ph idx="1"/>
          </p:nvPr>
        </p:nvSpPr>
        <p:spPr>
          <a:xfrm>
            <a:off x="99695" y="772795"/>
            <a:ext cx="8872855" cy="5683885"/>
          </a:xfrm>
        </p:spPr>
        <p:txBody>
          <a:bodyPr/>
          <a:p>
            <a:r>
              <a:rPr lang="en-US" sz="2400"/>
              <a:t> Where you live also has a great influence on how your children turn out to be. </a:t>
            </a:r>
            <a:endParaRPr lang="en-US" sz="2400"/>
          </a:p>
          <a:p>
            <a:r>
              <a:rPr lang="en-US" sz="2400"/>
              <a:t>The schools they attend, the neighbourhood they live in, the opportunities offered by the community and their peer circles are some of the social factors affecting a child’s development. </a:t>
            </a:r>
            <a:endParaRPr lang="en-US" sz="2400"/>
          </a:p>
          <a:p>
            <a:r>
              <a:rPr lang="en-US" sz="2400"/>
              <a:t>Living in an enriching community that has parks, libraries and community centres for group activities and sports all play a role in developing the child’s skills, talents, and behaviour. </a:t>
            </a:r>
            <a:endParaRPr lang="en-US" sz="2400"/>
          </a:p>
          <a:p>
            <a:r>
              <a:rPr lang="en-US" sz="2400"/>
              <a:t>Uninteresting communities can push some children to not go outside often but play video games at home instead. </a:t>
            </a:r>
            <a:endParaRPr lang="en-US" sz="2400"/>
          </a:p>
          <a:p>
            <a:r>
              <a:rPr lang="en-US" sz="2400"/>
              <a:t>Even the weather of a place influences children in the form of bodily rhythms, allergies and other health conditions.</a:t>
            </a:r>
            <a:endParaRPr lang="en-US" sz="24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2800" b="1">
                <a:solidFill>
                  <a:srgbClr val="FF0000"/>
                </a:solidFill>
                <a:sym typeface="+mn-ea"/>
              </a:rPr>
              <a:t>9. Socio-Economic Status</a:t>
            </a:r>
            <a:endParaRPr lang="en-US" sz="2800" b="1">
              <a:solidFill>
                <a:srgbClr val="FF0000"/>
              </a:solidFill>
              <a:sym typeface="+mn-ea"/>
            </a:endParaRPr>
          </a:p>
        </p:txBody>
      </p:sp>
      <p:sp>
        <p:nvSpPr>
          <p:cNvPr id="3" name="Content Placeholder 2"/>
          <p:cNvSpPr>
            <a:spLocks noGrp="1"/>
          </p:cNvSpPr>
          <p:nvPr>
            <p:ph idx="1"/>
          </p:nvPr>
        </p:nvSpPr>
        <p:spPr>
          <a:xfrm>
            <a:off x="156845" y="890270"/>
            <a:ext cx="8773160" cy="5237480"/>
          </a:xfrm>
        </p:spPr>
        <p:txBody>
          <a:bodyPr/>
          <a:p>
            <a:endParaRPr lang="en-US" sz="2400"/>
          </a:p>
          <a:p>
            <a:r>
              <a:rPr lang="en-US" sz="2400"/>
              <a:t>The socio-economic status of a family determines the quality of the opportunity a child gets. </a:t>
            </a:r>
            <a:endParaRPr lang="en-US" sz="2400"/>
          </a:p>
          <a:p>
            <a:r>
              <a:rPr lang="en-US" sz="2400"/>
              <a:t>Studying in better schools that are more expensive definitely has benefits in the long run.</a:t>
            </a:r>
            <a:endParaRPr lang="en-US" sz="2400"/>
          </a:p>
          <a:p>
            <a:r>
              <a:rPr lang="en-US" sz="2400"/>
              <a:t> Well-off families can also offer better learning resources for their children and they afford special aid if the kids need it.</a:t>
            </a:r>
            <a:endParaRPr lang="en-US" sz="2400"/>
          </a:p>
          <a:p>
            <a:r>
              <a:rPr lang="en-US" sz="2400"/>
              <a:t>Children from poorer families may not have access to educational resources and good nutrition to reach their full potential. </a:t>
            </a:r>
            <a:endParaRPr lang="en-US" sz="2400"/>
          </a:p>
          <a:p>
            <a:r>
              <a:rPr lang="en-US" sz="2400"/>
              <a:t>They may also have working parents who work too many hours and cannot invest enough quality time in their development.</a:t>
            </a:r>
            <a:endParaRPr lang="en-US" sz="24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2400" b="1">
                <a:solidFill>
                  <a:srgbClr val="FF0000"/>
                </a:solidFill>
                <a:sym typeface="+mn-ea"/>
              </a:rPr>
              <a:t>10 Learning and Reinforcement</a:t>
            </a:r>
            <a:br>
              <a:rPr lang="en-US" sz="2400" b="1">
                <a:solidFill>
                  <a:srgbClr val="FF0000"/>
                </a:solidFill>
              </a:rPr>
            </a:br>
            <a:endParaRPr lang="en-US" sz="2400" b="1">
              <a:solidFill>
                <a:srgbClr val="FF0000"/>
              </a:solidFill>
            </a:endParaRPr>
          </a:p>
        </p:txBody>
      </p:sp>
      <p:sp>
        <p:nvSpPr>
          <p:cNvPr id="3" name="Content Placeholder 2"/>
          <p:cNvSpPr>
            <a:spLocks noGrp="1"/>
          </p:cNvSpPr>
          <p:nvPr>
            <p:ph idx="1"/>
          </p:nvPr>
        </p:nvSpPr>
        <p:spPr>
          <a:xfrm>
            <a:off x="114300" y="772795"/>
            <a:ext cx="9029700" cy="5697855"/>
          </a:xfrm>
        </p:spPr>
        <p:txBody>
          <a:bodyPr/>
          <a:p>
            <a:r>
              <a:rPr lang="en-US" sz="2400"/>
              <a:t> Reinforcement is a component of learning where an activity or exercise is repeated and refined to solidify the lessons learned.</a:t>
            </a:r>
            <a:endParaRPr lang="en-US" sz="2400"/>
          </a:p>
          <a:p>
            <a:r>
              <a:rPr lang="en-US" sz="2400"/>
              <a:t>An example is playing a musical instrument; they get better at playing it as they practice playing the instrument. </a:t>
            </a:r>
            <a:endParaRPr lang="en-US" sz="2400"/>
          </a:p>
          <a:p>
            <a:r>
              <a:rPr lang="en-US" sz="2400"/>
              <a:t>Therefore, any lesson that is taught has to be repeated until the right results are obtained.</a:t>
            </a:r>
            <a:endParaRPr lang="en-US" sz="2400"/>
          </a:p>
          <a:p>
            <a:endParaRPr lang="en-US" sz="2400"/>
          </a:p>
          <a:p>
            <a:r>
              <a:rPr lang="en-US" sz="2400"/>
              <a:t>Although nature contributes much to the growth and development of children, nurture contributes much more.</a:t>
            </a:r>
            <a:endParaRPr lang="en-US" sz="2400"/>
          </a:p>
          <a:p>
            <a:r>
              <a:rPr lang="en-US" sz="2400"/>
              <a:t> As mentioned earlier, some of these factors may not be controllable, and you’ll have to make do with what you have. </a:t>
            </a:r>
            <a:endParaRPr lang="en-US" sz="2400"/>
          </a:p>
          <a:p>
            <a:r>
              <a:rPr lang="en-US" sz="2400"/>
              <a:t>.</a:t>
            </a:r>
            <a:endParaRPr lang="en-US" sz="24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142240" y="687705"/>
            <a:ext cx="9002395" cy="5911850"/>
          </a:xfrm>
        </p:spPr>
        <p:txBody>
          <a:bodyPr/>
          <a:p>
            <a:r>
              <a:rPr lang="en-US" sz="2800"/>
              <a:t> </a:t>
            </a:r>
            <a:r>
              <a:rPr lang="en-US" sz="2800" b="1"/>
              <a:t>(Erik Erikson):</a:t>
            </a:r>
            <a:r>
              <a:rPr lang="en-US" sz="2800"/>
              <a:t> </a:t>
            </a:r>
            <a:endParaRPr lang="en-US" sz="2800"/>
          </a:p>
          <a:p>
            <a:r>
              <a:rPr lang="en-US" sz="2800"/>
              <a:t> </a:t>
            </a:r>
            <a:r>
              <a:rPr lang="en-US" b="1"/>
              <a:t>Birth</a:t>
            </a:r>
            <a:r>
              <a:rPr lang="en-US"/>
              <a:t> – 1year – infant; </a:t>
            </a:r>
            <a:endParaRPr lang="en-US"/>
          </a:p>
          <a:p>
            <a:r>
              <a:rPr lang="en-US"/>
              <a:t> </a:t>
            </a:r>
            <a:r>
              <a:rPr lang="en-US" b="1"/>
              <a:t>Toddler (early childhood)</a:t>
            </a:r>
            <a:r>
              <a:rPr lang="en-US"/>
              <a:t> 1- 3years;</a:t>
            </a:r>
            <a:endParaRPr lang="en-US"/>
          </a:p>
          <a:p>
            <a:r>
              <a:rPr lang="en-US" b="1"/>
              <a:t>Preschool (late childhood) </a:t>
            </a:r>
            <a:r>
              <a:rPr lang="en-US"/>
              <a:t>3-6years;</a:t>
            </a:r>
            <a:endParaRPr lang="en-US"/>
          </a:p>
          <a:p>
            <a:r>
              <a:rPr lang="en-US" b="1"/>
              <a:t>School age</a:t>
            </a:r>
            <a:r>
              <a:rPr lang="en-US"/>
              <a:t> – 6- 12 years and</a:t>
            </a:r>
            <a:endParaRPr lang="en-US"/>
          </a:p>
          <a:p>
            <a:r>
              <a:rPr lang="en-US" b="1"/>
              <a:t> Adolescent:</a:t>
            </a:r>
            <a:r>
              <a:rPr lang="en-US"/>
              <a:t> 12- 19/21 years</a:t>
            </a:r>
            <a:endParaRPr lang="en-US"/>
          </a:p>
          <a:p>
            <a:r>
              <a:rPr lang="en-US"/>
              <a:t> </a:t>
            </a:r>
            <a:r>
              <a:rPr lang="en-US" b="1"/>
              <a:t>20-45years</a:t>
            </a:r>
            <a:r>
              <a:rPr lang="en-US"/>
              <a:t> – young adult / Early Adulthood;</a:t>
            </a:r>
            <a:endParaRPr lang="en-US"/>
          </a:p>
          <a:p>
            <a:r>
              <a:rPr lang="en-US"/>
              <a:t>  </a:t>
            </a:r>
            <a:r>
              <a:rPr lang="en-US" b="1"/>
              <a:t>45 - 65year</a:t>
            </a:r>
            <a:r>
              <a:rPr lang="en-US"/>
              <a:t>s middle age/ middle adulthood; </a:t>
            </a:r>
            <a:endParaRPr lang="en-US"/>
          </a:p>
          <a:p>
            <a:r>
              <a:rPr lang="en-US" b="1"/>
              <a:t>65 years+</a:t>
            </a:r>
            <a:r>
              <a:rPr lang="en-US"/>
              <a:t> - death later maturity /late adulthood.</a:t>
            </a:r>
            <a:endParaRPr lang="en-US"/>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6" y="0"/>
            <a:ext cx="8228649" cy="773723"/>
          </a:xfrm>
        </p:spPr>
        <p:txBody>
          <a:bodyPr/>
          <a:lstStyle/>
          <a:p>
            <a:r>
              <a:rPr lang="en-US" b="1" dirty="0"/>
              <a:t>COMMON CHILDHOOD DISEASES</a:t>
            </a:r>
            <a:endParaRPr lang="en-US" dirty="0"/>
          </a:p>
        </p:txBody>
      </p:sp>
      <p:sp>
        <p:nvSpPr>
          <p:cNvPr id="3" name="Text Placeholder 2"/>
          <p:cNvSpPr>
            <a:spLocks noGrp="1"/>
          </p:cNvSpPr>
          <p:nvPr>
            <p:ph type="body" idx="1"/>
          </p:nvPr>
        </p:nvSpPr>
        <p:spPr>
          <a:xfrm>
            <a:off x="761999" y="633046"/>
            <a:ext cx="8288215" cy="6123354"/>
          </a:xfrm>
        </p:spPr>
        <p:txBody>
          <a:bodyPr/>
          <a:lstStyle/>
          <a:p>
            <a:pPr lvl="0"/>
            <a:r>
              <a:rPr lang="en-US" dirty="0" smtClean="0"/>
              <a:t>Pneumonia</a:t>
            </a:r>
            <a:endParaRPr lang="en-US" dirty="0"/>
          </a:p>
          <a:p>
            <a:pPr lvl="0"/>
            <a:r>
              <a:rPr lang="en-US" dirty="0"/>
              <a:t>Asthma</a:t>
            </a:r>
            <a:endParaRPr lang="en-US" dirty="0"/>
          </a:p>
          <a:p>
            <a:pPr lvl="0"/>
            <a:r>
              <a:rPr lang="en-US" dirty="0"/>
              <a:t>Diarrheal  diseases</a:t>
            </a:r>
            <a:endParaRPr lang="en-US" dirty="0"/>
          </a:p>
          <a:p>
            <a:pPr lvl="0"/>
            <a:r>
              <a:rPr lang="en-US" dirty="0"/>
              <a:t>Otitis media</a:t>
            </a:r>
            <a:endParaRPr lang="en-US" dirty="0"/>
          </a:p>
          <a:p>
            <a:pPr lvl="0"/>
            <a:r>
              <a:rPr lang="en-US" dirty="0"/>
              <a:t>Anemia</a:t>
            </a:r>
            <a:endParaRPr lang="en-US" dirty="0"/>
          </a:p>
          <a:p>
            <a:pPr lvl="0"/>
            <a:r>
              <a:rPr lang="en-US" dirty="0"/>
              <a:t>Malnutrition</a:t>
            </a:r>
            <a:endParaRPr lang="en-US" dirty="0"/>
          </a:p>
          <a:p>
            <a:pPr lvl="0"/>
            <a:r>
              <a:rPr lang="en-US" dirty="0"/>
              <a:t>Tonsillitis</a:t>
            </a:r>
            <a:endParaRPr lang="en-US" dirty="0"/>
          </a:p>
          <a:p>
            <a:pPr lvl="0"/>
            <a:r>
              <a:rPr lang="en-US" dirty="0" err="1"/>
              <a:t>Laryngo</a:t>
            </a:r>
            <a:r>
              <a:rPr lang="en-US" dirty="0"/>
              <a:t>- </a:t>
            </a:r>
            <a:r>
              <a:rPr lang="en-US" dirty="0" err="1"/>
              <a:t>tracheobronchitis</a:t>
            </a:r>
            <a:endParaRPr lang="en-US" dirty="0"/>
          </a:p>
          <a:p>
            <a:pPr lvl="0"/>
            <a:r>
              <a:rPr lang="en-US" dirty="0"/>
              <a:t>Streptococcal  sore throat</a:t>
            </a:r>
            <a:endParaRPr lang="en-US" dirty="0"/>
          </a:p>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114300" y="772795"/>
            <a:ext cx="8843645" cy="5840730"/>
          </a:xfrm>
        </p:spPr>
        <p:txBody>
          <a:bodyPr/>
          <a:p>
            <a:r>
              <a:rPr lang="en-US" b="1">
                <a:solidFill>
                  <a:srgbClr val="FF0000"/>
                </a:solidFill>
              </a:rPr>
              <a:t>Principles of growth and development</a:t>
            </a:r>
            <a:endParaRPr lang="en-US"/>
          </a:p>
          <a:p>
            <a:pPr marL="0" indent="0">
              <a:buNone/>
            </a:pPr>
            <a:r>
              <a:rPr lang="en-US"/>
              <a:t>1. </a:t>
            </a:r>
            <a:r>
              <a:rPr lang="en-US" b="1"/>
              <a:t>Growth and development are continuous processes from conception to death</a:t>
            </a:r>
            <a:r>
              <a:rPr lang="en-US"/>
              <a:t>. Child is</a:t>
            </a:r>
            <a:endParaRPr lang="en-US"/>
          </a:p>
          <a:p>
            <a:pPr marL="0" indent="0">
              <a:buNone/>
            </a:pPr>
            <a:r>
              <a:rPr lang="en-US"/>
              <a:t>growing new cells and learning new skills continuously.</a:t>
            </a:r>
            <a:endParaRPr lang="en-US"/>
          </a:p>
          <a:p>
            <a:pPr marL="0" indent="0">
              <a:buNone/>
            </a:pPr>
            <a:r>
              <a:rPr lang="en-US"/>
              <a:t>2. </a:t>
            </a:r>
            <a:r>
              <a:rPr lang="en-US" b="1"/>
              <a:t>Growth and development proceed in an orderly sequence;</a:t>
            </a:r>
            <a:r>
              <a:rPr lang="en-US"/>
              <a:t> Maturation follows a</a:t>
            </a:r>
            <a:endParaRPr lang="en-US"/>
          </a:p>
          <a:p>
            <a:pPr marL="0" indent="0">
              <a:buNone/>
            </a:pPr>
            <a:r>
              <a:rPr lang="en-US"/>
              <a:t>predictable &amp; universal timetable e.g. crawl –walk-run very rapid in infancy.</a:t>
            </a:r>
            <a:endParaRPr lang="en-US"/>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635" y="773430"/>
            <a:ext cx="9144635" cy="5755640"/>
          </a:xfrm>
        </p:spPr>
        <p:txBody>
          <a:bodyPr/>
          <a:p>
            <a:pPr marL="0" indent="0">
              <a:buNone/>
            </a:pPr>
            <a:r>
              <a:rPr lang="en-US">
                <a:sym typeface="+mn-ea"/>
              </a:rPr>
              <a:t>3.</a:t>
            </a:r>
            <a:r>
              <a:rPr lang="en-US" sz="2800">
                <a:sym typeface="+mn-ea"/>
              </a:rPr>
              <a:t> </a:t>
            </a:r>
            <a:r>
              <a:rPr lang="en-US" sz="2800" b="1">
                <a:sym typeface="+mn-ea"/>
              </a:rPr>
              <a:t>Development is directional:</a:t>
            </a:r>
            <a:r>
              <a:rPr lang="en-US" sz="2800">
                <a:sym typeface="+mn-ea"/>
              </a:rPr>
              <a:t> Skills development proceeds through 2 pathways ie cephalocaudal and  proximodistal .Cephalocaudal</a:t>
            </a:r>
            <a:endParaRPr lang="en-US" sz="2800">
              <a:sym typeface="+mn-ea"/>
            </a:endParaRPr>
          </a:p>
          <a:p>
            <a:pPr marL="0" indent="0">
              <a:buNone/>
            </a:pPr>
            <a:r>
              <a:rPr lang="en-US" sz="2800">
                <a:sym typeface="+mn-ea"/>
              </a:rPr>
              <a:t> -Development proceeds from head downwards. Areas close to brain / head develop first- trunk legs – feet.e.g. head control –sitting – crawling – walking</a:t>
            </a:r>
            <a:r>
              <a:rPr lang="en-US" sz="2800">
                <a:sym typeface="+mn-ea"/>
              </a:rPr>
              <a:t>.</a:t>
            </a:r>
            <a:endParaRPr lang="en-US" sz="2800">
              <a:sym typeface="+mn-ea"/>
            </a:endParaRPr>
          </a:p>
          <a:p>
            <a:pPr marL="0" indent="0">
              <a:buNone/>
            </a:pPr>
            <a:r>
              <a:rPr lang="en-US">
                <a:sym typeface="+mn-ea"/>
              </a:rPr>
              <a:t>4</a:t>
            </a:r>
            <a:r>
              <a:rPr lang="en-US" sz="2800">
                <a:sym typeface="+mn-ea"/>
              </a:rPr>
              <a:t> </a:t>
            </a:r>
            <a:r>
              <a:rPr lang="en-US" sz="2800" b="1">
                <a:sym typeface="+mn-ea"/>
              </a:rPr>
              <a:t>Development is unique for each child:</a:t>
            </a:r>
            <a:r>
              <a:rPr lang="en-US" sz="2800">
                <a:sym typeface="+mn-ea"/>
              </a:rPr>
              <a:t>Each child has a unique timetable for physiological,</a:t>
            </a:r>
            <a:r>
              <a:rPr lang="en-US" sz="2800"/>
              <a:t>psychosocial, cognitive and moral development. </a:t>
            </a:r>
            <a:endParaRPr lang="en-US" sz="2800"/>
          </a:p>
          <a:p>
            <a:pPr marL="0" indent="0">
              <a:buNone/>
            </a:pPr>
            <a:r>
              <a:rPr lang="en-US" sz="2800"/>
              <a:t>All stages of development have a range of time rather than a certain point at which they are accomplished. e. g walk, crawl at different ages.</a:t>
            </a:r>
            <a:endParaRPr lang="en-US" sz="2800"/>
          </a:p>
          <a:p>
            <a:endParaRPr lang="en-US" sz="28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pic>
        <p:nvPicPr>
          <p:cNvPr id="5" name="Content Placeholder 4"/>
          <p:cNvPicPr>
            <a:picLocks noChangeAspect="1"/>
          </p:cNvPicPr>
          <p:nvPr>
            <p:ph sz="half" idx="1"/>
          </p:nvPr>
        </p:nvPicPr>
        <p:blipFill>
          <a:blip r:embed="rId1"/>
          <a:stretch>
            <a:fillRect/>
          </a:stretch>
        </p:blipFill>
        <p:spPr>
          <a:xfrm>
            <a:off x="457200" y="774065"/>
            <a:ext cx="4038600" cy="4834255"/>
          </a:xfrm>
          <a:prstGeom prst="rect">
            <a:avLst/>
          </a:prstGeom>
        </p:spPr>
      </p:pic>
      <p:pic>
        <p:nvPicPr>
          <p:cNvPr id="6" name="Content Placeholder 5"/>
          <p:cNvPicPr>
            <a:picLocks noChangeAspect="1"/>
          </p:cNvPicPr>
          <p:nvPr>
            <p:ph sz="half" idx="2"/>
          </p:nvPr>
        </p:nvPicPr>
        <p:blipFill>
          <a:blip r:embed="rId2"/>
          <a:stretch>
            <a:fillRect/>
          </a:stretch>
        </p:blipFill>
        <p:spPr>
          <a:xfrm>
            <a:off x="4963160" y="330835"/>
            <a:ext cx="3981450" cy="507746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190500"/>
            <a:ext cx="8229600" cy="196850"/>
          </a:xfrm>
        </p:spPr>
        <p:txBody>
          <a:bodyPr/>
          <a:p>
            <a:endParaRPr lang="en-US"/>
          </a:p>
        </p:txBody>
      </p:sp>
      <p:sp>
        <p:nvSpPr>
          <p:cNvPr id="3" name="Content Placeholder 2"/>
          <p:cNvSpPr>
            <a:spLocks noGrp="1"/>
          </p:cNvSpPr>
          <p:nvPr>
            <p:ph idx="1"/>
          </p:nvPr>
        </p:nvSpPr>
        <p:spPr>
          <a:xfrm>
            <a:off x="0" y="488950"/>
            <a:ext cx="8972550" cy="6025515"/>
          </a:xfrm>
        </p:spPr>
        <p:txBody>
          <a:bodyPr/>
          <a:p>
            <a:pPr marL="0" indent="0">
              <a:buNone/>
            </a:pPr>
            <a:r>
              <a:rPr lang="en-US" sz="2800"/>
              <a:t>5. </a:t>
            </a:r>
            <a:r>
              <a:rPr lang="en-US" sz="2800" b="1"/>
              <a:t>Development is interrelated</a:t>
            </a:r>
            <a:r>
              <a:rPr lang="en-US" sz="2800"/>
              <a:t>Physiological, psychosocial, cognitive and moral development affect and is affected by one another e. g Nervous system maturation necessary for (language) cognitive development.</a:t>
            </a:r>
            <a:endParaRPr lang="en-US" sz="2800"/>
          </a:p>
          <a:p>
            <a:pPr marL="0" indent="0">
              <a:buNone/>
            </a:pPr>
            <a:r>
              <a:rPr lang="en-US" sz="2800"/>
              <a:t>6. </a:t>
            </a:r>
            <a:r>
              <a:rPr lang="en-US" sz="2800" b="1"/>
              <a:t>Development becomes increasingly differentiated</a:t>
            </a:r>
            <a:r>
              <a:rPr lang="en-US" sz="2800"/>
              <a:t>Response to stimuli becomes more specific &amp; skilful as the child grows. E. g Infant react with whole body to pain - cry and withdrawal, while older children withdrawal specific part/ extremity affected. E.g. throwing a ball up – younger children throw even the hand. Older ones throw the ball only</a:t>
            </a:r>
            <a:endParaRPr lang="en-US" sz="2800" b="1"/>
          </a:p>
          <a:p>
            <a:pPr marL="0" indent="0">
              <a:buNone/>
            </a:pPr>
            <a:endParaRPr lang="en-US" sz="2800" b="1"/>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190500"/>
            <a:ext cx="8229600" cy="281940"/>
          </a:xfrm>
        </p:spPr>
        <p:txBody>
          <a:bodyPr/>
          <a:p>
            <a:endParaRPr lang="en-US"/>
          </a:p>
        </p:txBody>
      </p:sp>
      <p:sp>
        <p:nvSpPr>
          <p:cNvPr id="3" name="Content Placeholder 2"/>
          <p:cNvSpPr>
            <a:spLocks noGrp="1"/>
          </p:cNvSpPr>
          <p:nvPr>
            <p:ph idx="1"/>
          </p:nvPr>
        </p:nvSpPr>
        <p:spPr>
          <a:xfrm>
            <a:off x="113665" y="631190"/>
            <a:ext cx="8845550" cy="6090285"/>
          </a:xfrm>
        </p:spPr>
        <p:txBody>
          <a:bodyPr/>
          <a:p>
            <a:r>
              <a:rPr lang="en-US" sz="2800" b="1"/>
              <a:t>7. Development becomes increasingly integrated and complex.</a:t>
            </a:r>
            <a:r>
              <a:rPr lang="en-US" sz="2800"/>
              <a:t> New skills gained aand more complex task learned.eg learning to drink, eat eye- hand coordination – grasping – hand mouth coordination.</a:t>
            </a:r>
            <a:endParaRPr lang="en-US" sz="2800"/>
          </a:p>
          <a:p>
            <a:r>
              <a:rPr lang="en-US" sz="2800"/>
              <a:t>8</a:t>
            </a:r>
            <a:r>
              <a:rPr lang="en-US" sz="2800" b="1"/>
              <a:t>. Children are competent:</a:t>
            </a:r>
            <a:r>
              <a:rPr lang="en-US" sz="2800"/>
              <a:t> Posses’ qualities/ abilities ensuring their survival and proving theirdevelopment e.g. communicates their needs in an increasingly sophisticated way.</a:t>
            </a:r>
            <a:endParaRPr lang="en-US" sz="2800"/>
          </a:p>
          <a:p>
            <a:r>
              <a:rPr lang="en-US" sz="2800"/>
              <a:t>9. </a:t>
            </a:r>
            <a:r>
              <a:rPr lang="en-US" sz="2800" b="1"/>
              <a:t>Neonatal reflexes must be lost before motor development can proceed.</a:t>
            </a:r>
            <a:r>
              <a:rPr lang="en-US" sz="2800"/>
              <a:t> An infant cannot</a:t>
            </a:r>
            <a:endParaRPr lang="en-US" sz="2800"/>
          </a:p>
          <a:p>
            <a:r>
              <a:rPr lang="en-US" sz="2800"/>
              <a:t>grasp an object effectively until the grasp reflex has faded.</a:t>
            </a:r>
            <a:endParaRPr lang="en-US" sz="28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214630" y="882015"/>
            <a:ext cx="8743950" cy="5632450"/>
          </a:xfrm>
        </p:spPr>
        <p:txBody>
          <a:bodyPr/>
          <a:p>
            <a:pPr marL="0" indent="0">
              <a:buNone/>
            </a:pPr>
            <a:r>
              <a:rPr lang="en-US" sz="2800"/>
              <a:t>10.</a:t>
            </a:r>
            <a:r>
              <a:rPr lang="en-US" sz="2800" b="1"/>
              <a:t>Most development skills and behaviors are learned by practice and new skills predominate:</a:t>
            </a:r>
            <a:r>
              <a:rPr lang="en-US" sz="2800"/>
              <a:t> Occur because of strong drive to practice &amp; perfect new abilities.This is especially in early age when cannot cope with many new skills. Pay attention / effort to one skill at a time e.g. walk, talk, and eat from utensils.</a:t>
            </a:r>
            <a:endParaRPr lang="en-US" sz="2800"/>
          </a:p>
          <a:p>
            <a:pPr marL="0" indent="0">
              <a:buNone/>
            </a:pPr>
            <a:r>
              <a:rPr lang="en-US" sz="2800"/>
              <a:t>11.</a:t>
            </a:r>
            <a:r>
              <a:rPr lang="en-US" sz="2800" b="1"/>
              <a:t> Development proceeds from gross to refined skills.</a:t>
            </a:r>
            <a:r>
              <a:rPr lang="en-US" sz="2800"/>
              <a:t> As child is able to control distal body parts like fingers is able to perform fine motor skills.</a:t>
            </a:r>
            <a:endParaRPr lang="en-US" sz="28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210" y="127635"/>
            <a:ext cx="8232140" cy="1226185"/>
          </a:xfrm>
        </p:spPr>
        <p:txBody>
          <a:bodyPr>
            <a:normAutofit/>
          </a:bodyPr>
          <a:lstStyle/>
          <a:p>
            <a:r>
              <a:rPr lang="en-GB" sz="3000" b="1" dirty="0">
                <a:latin typeface="Times New Roman" panose="02020603050405020304" pitchFamily="18" charset="0"/>
                <a:cs typeface="Times New Roman" panose="02020603050405020304" pitchFamily="18" charset="0"/>
              </a:rPr>
              <a:t>STAGES AND MILESTONES OF NORMAL GRWOTH AND DEVELOPMNT</a:t>
            </a:r>
            <a:endParaRPr lang="en-GB" sz="30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121920" y="1353820"/>
          <a:ext cx="9022080" cy="5286375"/>
        </p:xfrm>
        <a:graphic>
          <a:graphicData uri="http://schemas.openxmlformats.org/drawingml/2006/table">
            <a:tbl>
              <a:tblPr firstRow="1" bandRow="1">
                <a:tableStyleId>{21E4AEA4-8DFA-4A89-87EB-49C32662AFE0}</a:tableStyleId>
              </a:tblPr>
              <a:tblGrid>
                <a:gridCol w="1418590"/>
                <a:gridCol w="7603490"/>
              </a:tblGrid>
              <a:tr h="567690">
                <a:tc>
                  <a:txBody>
                    <a:bodyPr/>
                    <a:lstStyle/>
                    <a:p>
                      <a:r>
                        <a:rPr lang="en-GB" sz="2000" dirty="0" smtClean="0">
                          <a:latin typeface="Times New Roman" panose="02020603050405020304" pitchFamily="18" charset="0"/>
                          <a:cs typeface="Times New Roman" panose="02020603050405020304" pitchFamily="18" charset="0"/>
                        </a:rPr>
                        <a:t>AGE IN MONTHS</a:t>
                      </a:r>
                      <a:endParaRPr lang="en-GB" sz="2000" dirty="0" smtClean="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GB" sz="2000" dirty="0" smtClean="0">
                          <a:latin typeface="Times New Roman" panose="02020603050405020304" pitchFamily="18" charset="0"/>
                          <a:cs typeface="Times New Roman" panose="02020603050405020304" pitchFamily="18" charset="0"/>
                        </a:rPr>
                        <a:t>MILESTONE</a:t>
                      </a:r>
                      <a:endParaRPr lang="en-GB" sz="2000" dirty="0" smtClean="0">
                        <a:latin typeface="Times New Roman" panose="02020603050405020304" pitchFamily="18" charset="0"/>
                        <a:cs typeface="Times New Roman" panose="02020603050405020304" pitchFamily="18" charset="0"/>
                      </a:endParaRPr>
                    </a:p>
                  </a:txBody>
                  <a:tcPr marL="68580" marR="68580" marT="34290" marB="34290"/>
                </a:tc>
              </a:tr>
              <a:tr h="464820">
                <a:tc>
                  <a:txBody>
                    <a:bodyPr/>
                    <a:lstStyle/>
                    <a:p>
                      <a:r>
                        <a:rPr lang="en-GB" sz="2000" dirty="0" smtClean="0">
                          <a:latin typeface="Times New Roman" panose="02020603050405020304" pitchFamily="18" charset="0"/>
                          <a:cs typeface="Times New Roman" panose="02020603050405020304" pitchFamily="18" charset="0"/>
                        </a:rPr>
                        <a:t>2</a:t>
                      </a:r>
                      <a:endParaRPr lang="en-GB" sz="2000" dirty="0" smtClean="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GB" sz="2000" dirty="0" smtClean="0">
                          <a:latin typeface="Times New Roman" panose="02020603050405020304" pitchFamily="18" charset="0"/>
                          <a:cs typeface="Times New Roman" panose="02020603050405020304" pitchFamily="18" charset="0"/>
                        </a:rPr>
                        <a:t>Attention</a:t>
                      </a:r>
                      <a:r>
                        <a:rPr lang="en-GB" sz="2000" baseline="0" dirty="0" smtClean="0">
                          <a:latin typeface="Times New Roman" panose="02020603050405020304" pitchFamily="18" charset="0"/>
                          <a:cs typeface="Times New Roman" panose="02020603050405020304" pitchFamily="18" charset="0"/>
                        </a:rPr>
                        <a:t> to objects</a:t>
                      </a:r>
                      <a:endParaRPr lang="en-GB" sz="2000" dirty="0" smtClean="0">
                        <a:latin typeface="Times New Roman" panose="02020603050405020304" pitchFamily="18" charset="0"/>
                        <a:cs typeface="Times New Roman" panose="02020603050405020304" pitchFamily="18" charset="0"/>
                      </a:endParaRPr>
                    </a:p>
                  </a:txBody>
                  <a:tcPr marL="68580" marR="68580" marT="34290" marB="34290"/>
                </a:tc>
              </a:tr>
              <a:tr h="464820">
                <a:tc>
                  <a:txBody>
                    <a:bodyPr/>
                    <a:lstStyle/>
                    <a:p>
                      <a:r>
                        <a:rPr lang="en-GB" sz="2000" dirty="0" smtClean="0">
                          <a:latin typeface="Times New Roman" panose="02020603050405020304" pitchFamily="18" charset="0"/>
                          <a:cs typeface="Times New Roman" panose="02020603050405020304" pitchFamily="18" charset="0"/>
                        </a:rPr>
                        <a:t>3</a:t>
                      </a:r>
                      <a:endParaRPr lang="en-GB" sz="2000" dirty="0" smtClean="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GB" sz="2000" dirty="0" smtClean="0">
                          <a:latin typeface="Times New Roman" panose="02020603050405020304" pitchFamily="18" charset="0"/>
                          <a:cs typeface="Times New Roman" panose="02020603050405020304" pitchFamily="18" charset="0"/>
                        </a:rPr>
                        <a:t>Head</a:t>
                      </a:r>
                      <a:r>
                        <a:rPr lang="en-GB" sz="2000" baseline="0" dirty="0" smtClean="0">
                          <a:latin typeface="Times New Roman" panose="02020603050405020304" pitchFamily="18" charset="0"/>
                          <a:cs typeface="Times New Roman" panose="02020603050405020304" pitchFamily="18" charset="0"/>
                        </a:rPr>
                        <a:t> stable in sitting position</a:t>
                      </a:r>
                      <a:endParaRPr lang="en-GB" sz="2000" dirty="0" smtClean="0">
                        <a:latin typeface="Times New Roman" panose="02020603050405020304" pitchFamily="18" charset="0"/>
                        <a:cs typeface="Times New Roman" panose="02020603050405020304" pitchFamily="18" charset="0"/>
                      </a:endParaRPr>
                    </a:p>
                  </a:txBody>
                  <a:tcPr marL="68580" marR="68580" marT="34290" marB="34290"/>
                </a:tc>
              </a:tr>
              <a:tr h="464185">
                <a:tc>
                  <a:txBody>
                    <a:bodyPr/>
                    <a:lstStyle/>
                    <a:p>
                      <a:r>
                        <a:rPr lang="en-GB" sz="2000" dirty="0" smtClean="0">
                          <a:latin typeface="Times New Roman" panose="02020603050405020304" pitchFamily="18" charset="0"/>
                          <a:cs typeface="Times New Roman" panose="02020603050405020304" pitchFamily="18" charset="0"/>
                        </a:rPr>
                        <a:t>5</a:t>
                      </a:r>
                      <a:endParaRPr lang="en-GB" sz="2000" dirty="0" smtClean="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GB" sz="2000" dirty="0" smtClean="0">
                          <a:latin typeface="Times New Roman" panose="02020603050405020304" pitchFamily="18" charset="0"/>
                          <a:cs typeface="Times New Roman" panose="02020603050405020304" pitchFamily="18" charset="0"/>
                        </a:rPr>
                        <a:t>Reaches</a:t>
                      </a:r>
                      <a:r>
                        <a:rPr lang="en-GB" sz="2000" baseline="0" dirty="0" smtClean="0">
                          <a:latin typeface="Times New Roman" panose="02020603050405020304" pitchFamily="18" charset="0"/>
                          <a:cs typeface="Times New Roman" panose="02020603050405020304" pitchFamily="18" charset="0"/>
                        </a:rPr>
                        <a:t> out for objects</a:t>
                      </a:r>
                      <a:endParaRPr lang="en-GB" sz="2000" dirty="0" smtClean="0">
                        <a:latin typeface="Times New Roman" panose="02020603050405020304" pitchFamily="18" charset="0"/>
                        <a:cs typeface="Times New Roman" panose="02020603050405020304" pitchFamily="18" charset="0"/>
                      </a:endParaRPr>
                    </a:p>
                  </a:txBody>
                  <a:tcPr marL="68580" marR="68580" marT="34290" marB="34290"/>
                </a:tc>
              </a:tr>
              <a:tr h="464820">
                <a:tc>
                  <a:txBody>
                    <a:bodyPr/>
                    <a:lstStyle/>
                    <a:p>
                      <a:r>
                        <a:rPr lang="en-GB" sz="2000" dirty="0" smtClean="0">
                          <a:latin typeface="Times New Roman" panose="02020603050405020304" pitchFamily="18" charset="0"/>
                          <a:cs typeface="Times New Roman" panose="02020603050405020304" pitchFamily="18" charset="0"/>
                        </a:rPr>
                        <a:t>6</a:t>
                      </a:r>
                      <a:endParaRPr lang="en-GB" sz="2000" dirty="0" smtClean="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GB" sz="2000" dirty="0" smtClean="0">
                          <a:latin typeface="Times New Roman" panose="02020603050405020304" pitchFamily="18" charset="0"/>
                          <a:cs typeface="Times New Roman" panose="02020603050405020304" pitchFamily="18" charset="0"/>
                        </a:rPr>
                        <a:t>Asymmetric tonic neck reflex disappeared,</a:t>
                      </a:r>
                      <a:r>
                        <a:rPr lang="en-GB" sz="2000" baseline="0" dirty="0" smtClean="0">
                          <a:latin typeface="Times New Roman" panose="02020603050405020304" pitchFamily="18" charset="0"/>
                          <a:cs typeface="Times New Roman" panose="02020603050405020304" pitchFamily="18" charset="0"/>
                        </a:rPr>
                        <a:t> sits steadily </a:t>
                      </a:r>
                      <a:endParaRPr lang="en-GB" sz="2000" dirty="0" smtClean="0">
                        <a:latin typeface="Times New Roman" panose="02020603050405020304" pitchFamily="18" charset="0"/>
                        <a:cs typeface="Times New Roman" panose="02020603050405020304" pitchFamily="18" charset="0"/>
                      </a:endParaRPr>
                    </a:p>
                  </a:txBody>
                  <a:tcPr marL="68580" marR="68580" marT="34290" marB="34290"/>
                </a:tc>
              </a:tr>
              <a:tr h="464820">
                <a:tc>
                  <a:txBody>
                    <a:bodyPr/>
                    <a:lstStyle/>
                    <a:p>
                      <a:r>
                        <a:rPr lang="en-GB" sz="2000" dirty="0" smtClean="0">
                          <a:latin typeface="Times New Roman" panose="02020603050405020304" pitchFamily="18" charset="0"/>
                          <a:cs typeface="Times New Roman" panose="02020603050405020304" pitchFamily="18" charset="0"/>
                        </a:rPr>
                        <a:t>10</a:t>
                      </a:r>
                      <a:endParaRPr lang="en-GB" sz="2000" dirty="0" smtClean="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GB" sz="2000" dirty="0" smtClean="0">
                          <a:latin typeface="Times New Roman" panose="02020603050405020304" pitchFamily="18" charset="0"/>
                          <a:cs typeface="Times New Roman" panose="02020603050405020304" pitchFamily="18" charset="0"/>
                        </a:rPr>
                        <a:t>Bears</a:t>
                      </a:r>
                      <a:r>
                        <a:rPr lang="en-GB" sz="2000" baseline="0" dirty="0" smtClean="0">
                          <a:latin typeface="Times New Roman" panose="02020603050405020304" pitchFamily="18" charset="0"/>
                          <a:cs typeface="Times New Roman" panose="02020603050405020304" pitchFamily="18" charset="0"/>
                        </a:rPr>
                        <a:t> weight on legs while sitting, chews lumpy foods </a:t>
                      </a:r>
                      <a:endParaRPr lang="en-GB" sz="2000" dirty="0" smtClean="0">
                        <a:latin typeface="Times New Roman" panose="02020603050405020304" pitchFamily="18" charset="0"/>
                        <a:cs typeface="Times New Roman" panose="02020603050405020304" pitchFamily="18" charset="0"/>
                      </a:endParaRPr>
                    </a:p>
                  </a:txBody>
                  <a:tcPr marL="68580" marR="68580" marT="34290" marB="34290"/>
                </a:tc>
              </a:tr>
              <a:tr h="464820">
                <a:tc>
                  <a:txBody>
                    <a:bodyPr/>
                    <a:lstStyle/>
                    <a:p>
                      <a:r>
                        <a:rPr lang="en-GB" sz="2000" dirty="0" smtClean="0">
                          <a:latin typeface="Times New Roman" panose="02020603050405020304" pitchFamily="18" charset="0"/>
                          <a:cs typeface="Times New Roman" panose="02020603050405020304" pitchFamily="18" charset="0"/>
                        </a:rPr>
                        <a:t>18</a:t>
                      </a:r>
                      <a:endParaRPr lang="en-GB" sz="2000" dirty="0" smtClean="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GB" sz="2000" dirty="0" smtClean="0">
                          <a:latin typeface="Times New Roman" panose="02020603050405020304" pitchFamily="18" charset="0"/>
                          <a:cs typeface="Times New Roman" panose="02020603050405020304" pitchFamily="18" charset="0"/>
                        </a:rPr>
                        <a:t>Walks independently</a:t>
                      </a:r>
                      <a:r>
                        <a:rPr lang="en-GB" sz="2000" baseline="0" dirty="0" smtClean="0">
                          <a:latin typeface="Times New Roman" panose="02020603050405020304" pitchFamily="18" charset="0"/>
                          <a:cs typeface="Times New Roman" panose="02020603050405020304" pitchFamily="18" charset="0"/>
                        </a:rPr>
                        <a:t> has stopped mouthing objects</a:t>
                      </a:r>
                      <a:endParaRPr lang="en-GB" sz="2000" dirty="0" smtClean="0">
                        <a:latin typeface="Times New Roman" panose="02020603050405020304" pitchFamily="18" charset="0"/>
                        <a:cs typeface="Times New Roman" panose="02020603050405020304" pitchFamily="18" charset="0"/>
                      </a:endParaRPr>
                    </a:p>
                  </a:txBody>
                  <a:tcPr marL="68580" marR="68580" marT="34290" marB="34290"/>
                </a:tc>
              </a:tr>
              <a:tr h="463550">
                <a:tc>
                  <a:txBody>
                    <a:bodyPr/>
                    <a:lstStyle/>
                    <a:p>
                      <a:r>
                        <a:rPr lang="en-GB" sz="2000" dirty="0" smtClean="0">
                          <a:latin typeface="Times New Roman" panose="02020603050405020304" pitchFamily="18" charset="0"/>
                          <a:cs typeface="Times New Roman" panose="02020603050405020304" pitchFamily="18" charset="0"/>
                        </a:rPr>
                        <a:t>20</a:t>
                      </a:r>
                      <a:endParaRPr lang="en-GB" sz="2000" dirty="0" smtClean="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GB" sz="2000" dirty="0" smtClean="0">
                          <a:latin typeface="Times New Roman" panose="02020603050405020304" pitchFamily="18" charset="0"/>
                          <a:cs typeface="Times New Roman" panose="02020603050405020304" pitchFamily="18" charset="0"/>
                        </a:rPr>
                        <a:t>Says</a:t>
                      </a:r>
                      <a:r>
                        <a:rPr lang="en-GB" sz="2000" baseline="0" dirty="0" smtClean="0">
                          <a:latin typeface="Times New Roman" panose="02020603050405020304" pitchFamily="18" charset="0"/>
                          <a:cs typeface="Times New Roman" panose="02020603050405020304" pitchFamily="18" charset="0"/>
                        </a:rPr>
                        <a:t> single words with meanings like “Mum, </a:t>
                      </a:r>
                      <a:r>
                        <a:rPr lang="en-GB" sz="2000" baseline="0" dirty="0" err="1" smtClean="0">
                          <a:latin typeface="Times New Roman" panose="02020603050405020304" pitchFamily="18" charset="0"/>
                          <a:cs typeface="Times New Roman" panose="02020603050405020304" pitchFamily="18" charset="0"/>
                        </a:rPr>
                        <a:t>dady</a:t>
                      </a:r>
                      <a:r>
                        <a:rPr lang="en-GB" sz="2000" baseline="0" dirty="0" smtClean="0">
                          <a:latin typeface="Times New Roman" panose="02020603050405020304" pitchFamily="18" charset="0"/>
                          <a:cs typeface="Times New Roman" panose="02020603050405020304" pitchFamily="18" charset="0"/>
                        </a:rPr>
                        <a:t>, come “</a:t>
                      </a:r>
                      <a:r>
                        <a:rPr lang="en-GB" sz="2000" baseline="0" dirty="0" err="1" smtClean="0">
                          <a:latin typeface="Times New Roman" panose="02020603050405020304" pitchFamily="18" charset="0"/>
                          <a:cs typeface="Times New Roman" panose="02020603050405020304" pitchFamily="18" charset="0"/>
                        </a:rPr>
                        <a:t>etc</a:t>
                      </a:r>
                      <a:endParaRPr lang="en-GB" sz="2000" dirty="0" smtClean="0">
                        <a:latin typeface="Times New Roman" panose="02020603050405020304" pitchFamily="18" charset="0"/>
                        <a:cs typeface="Times New Roman" panose="02020603050405020304" pitchFamily="18" charset="0"/>
                      </a:endParaRPr>
                    </a:p>
                  </a:txBody>
                  <a:tcPr marL="68580" marR="68580" marT="34290" marB="34290"/>
                </a:tc>
              </a:tr>
              <a:tr h="647700">
                <a:tc>
                  <a:txBody>
                    <a:bodyPr/>
                    <a:lstStyle/>
                    <a:p>
                      <a:r>
                        <a:rPr lang="en-GB" sz="2000" dirty="0" smtClean="0">
                          <a:latin typeface="Times New Roman" panose="02020603050405020304" pitchFamily="18" charset="0"/>
                          <a:cs typeface="Times New Roman" panose="02020603050405020304" pitchFamily="18" charset="0"/>
                        </a:rPr>
                        <a:t>28</a:t>
                      </a:r>
                      <a:endParaRPr lang="en-GB" sz="2000" dirty="0" smtClean="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GB" sz="2000" dirty="0" smtClean="0">
                          <a:latin typeface="Times New Roman" panose="02020603050405020304" pitchFamily="18" charset="0"/>
                          <a:cs typeface="Times New Roman" panose="02020603050405020304" pitchFamily="18" charset="0"/>
                        </a:rPr>
                        <a:t>Put two </a:t>
                      </a:r>
                      <a:r>
                        <a:rPr lang="en-GB" sz="2000" baseline="0" dirty="0" smtClean="0">
                          <a:latin typeface="Times New Roman" panose="02020603050405020304" pitchFamily="18" charset="0"/>
                          <a:cs typeface="Times New Roman" panose="02020603050405020304" pitchFamily="18" charset="0"/>
                        </a:rPr>
                        <a:t> or </a:t>
                      </a:r>
                      <a:r>
                        <a:rPr lang="en-GB" sz="2000" dirty="0" smtClean="0">
                          <a:latin typeface="Times New Roman" panose="02020603050405020304" pitchFamily="18" charset="0"/>
                          <a:cs typeface="Times New Roman" panose="02020603050405020304" pitchFamily="18" charset="0"/>
                        </a:rPr>
                        <a:t>three words together to make a phrase </a:t>
                      </a:r>
                      <a:r>
                        <a:rPr lang="en-GB" sz="2000" dirty="0" err="1" smtClean="0">
                          <a:latin typeface="Times New Roman" panose="02020603050405020304" pitchFamily="18" charset="0"/>
                          <a:cs typeface="Times New Roman" panose="02020603050405020304" pitchFamily="18" charset="0"/>
                        </a:rPr>
                        <a:t>eg</a:t>
                      </a:r>
                      <a:r>
                        <a:rPr lang="en-GB" sz="2000" dirty="0" smtClean="0">
                          <a:latin typeface="Times New Roman" panose="02020603050405020304" pitchFamily="18" charset="0"/>
                          <a:cs typeface="Times New Roman" panose="02020603050405020304" pitchFamily="18" charset="0"/>
                        </a:rPr>
                        <a:t> Mum come, </a:t>
                      </a:r>
                      <a:r>
                        <a:rPr lang="en-GB" sz="2000" dirty="0" err="1" smtClean="0">
                          <a:latin typeface="Times New Roman" panose="02020603050405020304" pitchFamily="18" charset="0"/>
                          <a:cs typeface="Times New Roman" panose="02020603050405020304" pitchFamily="18" charset="0"/>
                        </a:rPr>
                        <a:t>dady</a:t>
                      </a:r>
                      <a:r>
                        <a:rPr lang="en-GB" sz="2000" dirty="0" smtClean="0">
                          <a:latin typeface="Times New Roman" panose="02020603050405020304" pitchFamily="18" charset="0"/>
                          <a:cs typeface="Times New Roman" panose="02020603050405020304" pitchFamily="18" charset="0"/>
                        </a:rPr>
                        <a:t> yes or no!</a:t>
                      </a:r>
                      <a:endParaRPr lang="en-GB" sz="2000" dirty="0" smtClean="0">
                        <a:latin typeface="Times New Roman" panose="02020603050405020304" pitchFamily="18" charset="0"/>
                        <a:cs typeface="Times New Roman" panose="02020603050405020304" pitchFamily="18" charset="0"/>
                      </a:endParaRPr>
                    </a:p>
                  </a:txBody>
                  <a:tcPr marL="68580" marR="68580" marT="34290" marB="34290"/>
                </a:tc>
              </a:tr>
              <a:tr h="647700">
                <a:tc>
                  <a:txBody>
                    <a:bodyPr/>
                    <a:lstStyle/>
                    <a:p>
                      <a:r>
                        <a:rPr lang="en-GB" sz="2000" dirty="0" smtClean="0">
                          <a:latin typeface="Times New Roman" panose="02020603050405020304" pitchFamily="18" charset="0"/>
                          <a:cs typeface="Times New Roman" panose="02020603050405020304" pitchFamily="18" charset="0"/>
                        </a:rPr>
                        <a:t>36</a:t>
                      </a:r>
                      <a:endParaRPr lang="en-GB" sz="2000" dirty="0" smtClean="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GB" sz="2000" dirty="0" smtClean="0">
                          <a:latin typeface="Times New Roman" panose="02020603050405020304" pitchFamily="18" charset="0"/>
                          <a:cs typeface="Times New Roman" panose="02020603050405020304" pitchFamily="18" charset="0"/>
                        </a:rPr>
                        <a:t>Talks in sentences </a:t>
                      </a:r>
                      <a:r>
                        <a:rPr lang="en-GB" sz="2000" dirty="0" err="1" smtClean="0">
                          <a:latin typeface="Times New Roman" panose="02020603050405020304" pitchFamily="18" charset="0"/>
                          <a:cs typeface="Times New Roman" panose="02020603050405020304" pitchFamily="18" charset="0"/>
                        </a:rPr>
                        <a:t>eg</a:t>
                      </a:r>
                      <a:r>
                        <a:rPr lang="en-GB" sz="2000" dirty="0" smtClean="0">
                          <a:latin typeface="Times New Roman" panose="02020603050405020304" pitchFamily="18" charset="0"/>
                          <a:cs typeface="Times New Roman" panose="02020603050405020304" pitchFamily="18" charset="0"/>
                        </a:rPr>
                        <a:t> Mum</a:t>
                      </a:r>
                      <a:r>
                        <a:rPr lang="en-GB" sz="2000" baseline="0" dirty="0" smtClean="0">
                          <a:latin typeface="Times New Roman" panose="02020603050405020304" pitchFamily="18" charset="0"/>
                          <a:cs typeface="Times New Roman" panose="02020603050405020304" pitchFamily="18" charset="0"/>
                        </a:rPr>
                        <a:t> come with yoghurt, mum bring me a ball or a bicycle</a:t>
                      </a:r>
                      <a:endParaRPr lang="en-GB" sz="2000" dirty="0" smtClean="0">
                        <a:latin typeface="Times New Roman" panose="02020603050405020304" pitchFamily="18" charset="0"/>
                        <a:cs typeface="Times New Roman" panose="02020603050405020304" pitchFamily="18" charset="0"/>
                      </a:endParaRPr>
                    </a:p>
                  </a:txBody>
                  <a:tcPr marL="68580" marR="68580" marT="34290" marB="34290"/>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a:p>
            <a:endParaRPr lang="en-US"/>
          </a:p>
          <a:p>
            <a:r>
              <a:rPr lang="en-US"/>
              <a:t>         </a:t>
            </a:r>
            <a:r>
              <a:rPr lang="en-US" sz="4800"/>
              <a:t>s freud </a:t>
            </a:r>
            <a:endParaRPr lang="en-US" sz="48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190500"/>
            <a:ext cx="8229600" cy="196850"/>
          </a:xfrm>
        </p:spPr>
        <p:txBody>
          <a:bodyPr/>
          <a:p>
            <a:endParaRPr lang="en-US"/>
          </a:p>
        </p:txBody>
      </p:sp>
      <p:sp>
        <p:nvSpPr>
          <p:cNvPr id="3" name="Content Placeholder 2"/>
          <p:cNvSpPr>
            <a:spLocks noGrp="1"/>
          </p:cNvSpPr>
          <p:nvPr>
            <p:ph idx="1"/>
          </p:nvPr>
        </p:nvSpPr>
        <p:spPr>
          <a:xfrm>
            <a:off x="0" y="387350"/>
            <a:ext cx="9144000" cy="6212205"/>
          </a:xfrm>
        </p:spPr>
        <p:txBody>
          <a:bodyPr/>
          <a:p>
            <a:r>
              <a:rPr lang="en-US" sz="2400" b="1">
                <a:solidFill>
                  <a:srgbClr val="FF0000"/>
                </a:solidFill>
              </a:rPr>
              <a:t>Oral phase (birth – 1 year)</a:t>
            </a:r>
            <a:r>
              <a:rPr lang="en-US" sz="2400">
                <a:solidFill>
                  <a:srgbClr val="FF0000"/>
                </a:solidFill>
              </a:rPr>
              <a:t>.–</a:t>
            </a:r>
            <a:endParaRPr lang="en-US" sz="2400">
              <a:solidFill>
                <a:srgbClr val="FF0000"/>
              </a:solidFill>
            </a:endParaRPr>
          </a:p>
          <a:p>
            <a:r>
              <a:rPr lang="en-US" sz="2400">
                <a:solidFill>
                  <a:srgbClr val="FF0000"/>
                </a:solidFill>
              </a:rPr>
              <a:t> </a:t>
            </a:r>
            <a:r>
              <a:rPr lang="en-US" sz="2400"/>
              <a:t>Infants are highly interested in oral stimulation and pleasure.</a:t>
            </a:r>
            <a:endParaRPr lang="en-US" sz="2400"/>
          </a:p>
          <a:p>
            <a:r>
              <a:rPr lang="en-US" sz="2400"/>
              <a:t> Sucking for enjoyment and relief of tension and for nourishment. </a:t>
            </a:r>
            <a:endParaRPr lang="en-US" sz="2400"/>
          </a:p>
          <a:p>
            <a:r>
              <a:rPr lang="en-US" sz="2400"/>
              <a:t>Satisfaction from oral needs being met.</a:t>
            </a:r>
            <a:endParaRPr lang="en-US" sz="2400"/>
          </a:p>
          <a:p>
            <a:r>
              <a:rPr lang="en-US" sz="2400"/>
              <a:t> Attachment to mother because of breast feeding. </a:t>
            </a:r>
            <a:endParaRPr lang="en-US" sz="2400"/>
          </a:p>
          <a:p>
            <a:r>
              <a:rPr lang="en-US" sz="2400" b="1">
                <a:solidFill>
                  <a:srgbClr val="FF0000"/>
                </a:solidFill>
              </a:rPr>
              <a:t>Nursing implications</a:t>
            </a:r>
            <a:r>
              <a:rPr lang="en-US" sz="2400" b="1"/>
              <a:t> </a:t>
            </a:r>
            <a:r>
              <a:rPr lang="en-US" sz="2400"/>
              <a:t>– provide oral stimulation by giving pacifiers, do not discourage thumb sucking. </a:t>
            </a:r>
            <a:endParaRPr lang="en-US" sz="2400"/>
          </a:p>
          <a:p>
            <a:r>
              <a:rPr lang="en-US" sz="2400" b="1">
                <a:solidFill>
                  <a:srgbClr val="FF0000"/>
                </a:solidFill>
              </a:rPr>
              <a:t> Anal phase (1 – 3 years)</a:t>
            </a:r>
            <a:r>
              <a:rPr lang="en-US" sz="2400"/>
              <a:t>. –</a:t>
            </a:r>
            <a:endParaRPr lang="en-US" sz="2400"/>
          </a:p>
          <a:p>
            <a:r>
              <a:rPr lang="en-US" sz="2400"/>
              <a:t> Child’s interest widen with main one focused on the anal region. Child finds pleasure both in retaining feces and defecating. </a:t>
            </a:r>
            <a:endParaRPr lang="en-US" sz="2400"/>
          </a:p>
          <a:p>
            <a:r>
              <a:rPr lang="en-US" sz="2400"/>
              <a:t>This part of child’s discovery of self is a way of exerting independence. </a:t>
            </a:r>
            <a:endParaRPr lang="en-US" sz="2400"/>
          </a:p>
          <a:p>
            <a:r>
              <a:rPr lang="en-US" sz="2400"/>
              <a:t>This phase accounts for some of the difficulties parents experience in toilet training toddlers. The child is learning to control body functions especially toileting.</a:t>
            </a:r>
            <a:endParaRPr lang="en-US" sz="2400"/>
          </a:p>
          <a:p>
            <a:r>
              <a:rPr lang="en-US" sz="2400" b="1"/>
              <a:t> Nursing implication:</a:t>
            </a:r>
            <a:r>
              <a:rPr lang="en-US" sz="2400"/>
              <a:t> help child achieve bowel and bladder control without undue emphasis on its importance. If possible continue bowel &amp; bladder training while hospitalized.</a:t>
            </a:r>
            <a:endParaRPr lang="en-US" sz="24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114300" y="861695"/>
            <a:ext cx="8843645" cy="5266055"/>
          </a:xfrm>
        </p:spPr>
        <p:txBody>
          <a:bodyPr/>
          <a:p>
            <a:r>
              <a:rPr lang="en-US" sz="2800">
                <a:sym typeface="+mn-ea"/>
              </a:rPr>
              <a:t>This phase accounts for some of the difficulties parents experience in toilet training toddlers.</a:t>
            </a:r>
            <a:endParaRPr lang="en-US" sz="2800">
              <a:sym typeface="+mn-ea"/>
            </a:endParaRPr>
          </a:p>
          <a:p>
            <a:r>
              <a:rPr lang="en-US" sz="2800">
                <a:sym typeface="+mn-ea"/>
              </a:rPr>
              <a:t> The child is learning to control body functions especially toileting.</a:t>
            </a:r>
            <a:endParaRPr lang="en-US" sz="2800"/>
          </a:p>
          <a:p>
            <a:r>
              <a:rPr lang="en-US" sz="2800" b="1">
                <a:sym typeface="+mn-ea"/>
              </a:rPr>
              <a:t> </a:t>
            </a:r>
            <a:r>
              <a:rPr lang="en-US" sz="2800" b="1">
                <a:solidFill>
                  <a:srgbClr val="FF0000"/>
                </a:solidFill>
                <a:sym typeface="+mn-ea"/>
              </a:rPr>
              <a:t>Nursing implication</a:t>
            </a:r>
            <a:r>
              <a:rPr lang="en-US" sz="2800" b="1">
                <a:sym typeface="+mn-ea"/>
              </a:rPr>
              <a:t>:</a:t>
            </a:r>
            <a:endParaRPr lang="en-US" sz="2800" b="1">
              <a:sym typeface="+mn-ea"/>
            </a:endParaRPr>
          </a:p>
          <a:p>
            <a:r>
              <a:rPr lang="en-US" sz="2800">
                <a:sym typeface="+mn-ea"/>
              </a:rPr>
              <a:t> help child achieve bowel and bladder control without undue emphasis on its importance. </a:t>
            </a:r>
            <a:endParaRPr lang="en-US" sz="2800">
              <a:sym typeface="+mn-ea"/>
            </a:endParaRPr>
          </a:p>
          <a:p>
            <a:r>
              <a:rPr lang="en-US" sz="2800">
                <a:sym typeface="+mn-ea"/>
              </a:rPr>
              <a:t>If possible continue bowel &amp; bladder training while hospitalized.</a:t>
            </a:r>
            <a:endParaRPr lang="en-US" sz="28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9569" y="1301262"/>
            <a:ext cx="7315200" cy="5455138"/>
          </a:xfrm>
        </p:spPr>
        <p:txBody>
          <a:bodyPr/>
          <a:lstStyle/>
          <a:p>
            <a:pPr lvl="0"/>
            <a:r>
              <a:rPr lang="en-US" sz="3200" dirty="0"/>
              <a:t>Rheumatic  fever and chorea</a:t>
            </a:r>
            <a:endParaRPr lang="en-US" sz="3200" dirty="0"/>
          </a:p>
          <a:p>
            <a:pPr lvl="0"/>
            <a:r>
              <a:rPr lang="en-US" sz="3200" dirty="0"/>
              <a:t>Meningococcal meningitis</a:t>
            </a:r>
            <a:endParaRPr lang="en-US" sz="3200" dirty="0"/>
          </a:p>
          <a:p>
            <a:pPr lvl="0"/>
            <a:r>
              <a:rPr lang="en-US" sz="3200" dirty="0"/>
              <a:t>Neonatal tetanus.</a:t>
            </a:r>
            <a:endParaRPr lang="en-US" sz="3200" dirty="0"/>
          </a:p>
          <a:p>
            <a:pPr lvl="0"/>
            <a:r>
              <a:rPr lang="en-US" sz="3200" dirty="0" smtClean="0"/>
              <a:t>Rheumatic </a:t>
            </a:r>
            <a:r>
              <a:rPr lang="en-US" sz="3200" dirty="0"/>
              <a:t>heart disease</a:t>
            </a:r>
            <a:endParaRPr lang="en-US" sz="3200" dirty="0"/>
          </a:p>
          <a:p>
            <a:pPr lvl="0"/>
            <a:r>
              <a:rPr lang="en-US" sz="3200" dirty="0"/>
              <a:t>Urinary tract infection</a:t>
            </a:r>
            <a:endParaRPr lang="en-US" sz="3200" dirty="0"/>
          </a:p>
          <a:p>
            <a:pPr lvl="0"/>
            <a:r>
              <a:rPr lang="en-US" sz="3200" dirty="0" err="1"/>
              <a:t>Nephrotic</a:t>
            </a:r>
            <a:r>
              <a:rPr lang="en-US" sz="3200" dirty="0"/>
              <a:t> syndrome</a:t>
            </a:r>
            <a:endParaRPr lang="en-US" sz="3200" dirty="0"/>
          </a:p>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fld>
            <a:endParaRPr lang="en-US"/>
          </a:p>
        </p:txBody>
      </p:sp>
      <p:sp>
        <p:nvSpPr>
          <p:cNvPr id="6" name="Text Placeholder 3"/>
          <p:cNvSpPr>
            <a:spLocks noGrp="1"/>
          </p:cNvSpPr>
          <p:nvPr>
            <p:ph type="title"/>
          </p:nvPr>
        </p:nvSpPr>
        <p:spPr/>
        <p:txBody>
          <a:bodyPr/>
          <a:lstStyle/>
          <a:p>
            <a:r>
              <a:rPr lang="en-US" b="1" dirty="0"/>
              <a:t>COMMON CHILDHOOD DISEASES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190500"/>
            <a:ext cx="8229600" cy="180975"/>
          </a:xfrm>
        </p:spPr>
        <p:txBody>
          <a:bodyPr/>
          <a:p>
            <a:endParaRPr lang="en-US"/>
          </a:p>
        </p:txBody>
      </p:sp>
      <p:sp>
        <p:nvSpPr>
          <p:cNvPr id="3" name="Content Placeholder 2"/>
          <p:cNvSpPr>
            <a:spLocks noGrp="1"/>
          </p:cNvSpPr>
          <p:nvPr>
            <p:ph idx="1"/>
          </p:nvPr>
        </p:nvSpPr>
        <p:spPr>
          <a:xfrm>
            <a:off x="127635" y="460375"/>
            <a:ext cx="8888095" cy="5667375"/>
          </a:xfrm>
        </p:spPr>
        <p:txBody>
          <a:bodyPr/>
          <a:p>
            <a:r>
              <a:rPr lang="en-US" sz="2400" b="1">
                <a:solidFill>
                  <a:srgbClr val="FF0000"/>
                </a:solidFill>
              </a:rPr>
              <a:t>Phallic phase (3 – 6 years)</a:t>
            </a:r>
            <a:r>
              <a:rPr lang="en-US" sz="2400"/>
              <a:t> -</a:t>
            </a:r>
            <a:endParaRPr lang="en-US" sz="2400"/>
          </a:p>
          <a:p>
            <a:r>
              <a:rPr lang="en-US" sz="2400"/>
              <a:t> Child learns sexual identity through awareness of genital area. Child may show exhibitionism. </a:t>
            </a:r>
            <a:r>
              <a:rPr lang="en-US" sz="2400" b="1"/>
              <a:t>Oedipus complex (males) </a:t>
            </a:r>
            <a:r>
              <a:rPr lang="en-US" sz="2400"/>
              <a:t>or </a:t>
            </a:r>
            <a:r>
              <a:rPr lang="en-US" sz="2400" b="1"/>
              <a:t>Electra complex (females) </a:t>
            </a:r>
            <a:r>
              <a:rPr lang="en-US" sz="2400"/>
              <a:t>– feeling of possessiveness towards the parent of the opposite sex and of rivalry with the parent of the same sex.</a:t>
            </a:r>
            <a:endParaRPr lang="en-US" sz="2400"/>
          </a:p>
          <a:p>
            <a:r>
              <a:rPr lang="en-US" sz="2400"/>
              <a:t> Fears of loss of genitals, physical injury or loss of body parts. Fascinated by gender difference and Oedipus / Electra complex develops.</a:t>
            </a:r>
            <a:endParaRPr lang="en-US" sz="2400"/>
          </a:p>
          <a:p>
            <a:r>
              <a:rPr lang="en-US" sz="2400"/>
              <a:t> </a:t>
            </a:r>
            <a:r>
              <a:rPr lang="en-US" sz="2400" b="1">
                <a:solidFill>
                  <a:srgbClr val="FF0000"/>
                </a:solidFill>
              </a:rPr>
              <a:t>Nursing implications</a:t>
            </a:r>
            <a:r>
              <a:rPr lang="en-US" sz="2400">
                <a:solidFill>
                  <a:srgbClr val="FF0000"/>
                </a:solidFill>
              </a:rPr>
              <a:t>:</a:t>
            </a:r>
            <a:r>
              <a:rPr lang="en-US" sz="2400"/>
              <a:t> Accept child’s sexual interest, such as fondling his/her own genitals as a normal area of exploration. </a:t>
            </a:r>
            <a:endParaRPr lang="en-US" sz="2400"/>
          </a:p>
          <a:p>
            <a:r>
              <a:rPr lang="en-US" sz="2400"/>
              <a:t>Help parents answer child’s questions about birth or sexual differences.</a:t>
            </a:r>
            <a:endParaRPr lang="en-US" sz="24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190500"/>
            <a:ext cx="8229600" cy="125095"/>
          </a:xfrm>
        </p:spPr>
        <p:txBody>
          <a:bodyPr/>
          <a:p>
            <a:endParaRPr lang="en-US"/>
          </a:p>
        </p:txBody>
      </p:sp>
      <p:sp>
        <p:nvSpPr>
          <p:cNvPr id="3" name="Content Placeholder 2"/>
          <p:cNvSpPr>
            <a:spLocks noGrp="1"/>
          </p:cNvSpPr>
          <p:nvPr>
            <p:ph idx="1"/>
          </p:nvPr>
        </p:nvSpPr>
        <p:spPr>
          <a:xfrm>
            <a:off x="128905" y="416560"/>
            <a:ext cx="8916035" cy="6125845"/>
          </a:xfrm>
        </p:spPr>
        <p:txBody>
          <a:bodyPr/>
          <a:p>
            <a:r>
              <a:rPr lang="en-US" sz="2400" b="1">
                <a:solidFill>
                  <a:srgbClr val="FF0000"/>
                </a:solidFill>
              </a:rPr>
              <a:t>Latent phase (6 -12 years)</a:t>
            </a:r>
            <a:r>
              <a:rPr lang="en-US" sz="2400"/>
              <a:t> - Sexual drive is submerged. Appropriate gender roles are adopted.</a:t>
            </a:r>
            <a:endParaRPr lang="en-US" sz="2400"/>
          </a:p>
          <a:p>
            <a:r>
              <a:rPr lang="en-US" sz="2400"/>
              <a:t> Learning about society takes place. There is no obvious development as those in earlier stages. </a:t>
            </a:r>
            <a:endParaRPr lang="en-US" sz="2400"/>
          </a:p>
          <a:p>
            <a:r>
              <a:rPr lang="en-US" sz="2400"/>
              <a:t>The child’s libido (energy) appears to be more diverted to concrete things.</a:t>
            </a:r>
            <a:endParaRPr lang="en-US" sz="2400"/>
          </a:p>
          <a:p>
            <a:r>
              <a:rPr lang="en-US" sz="2400" b="1">
                <a:solidFill>
                  <a:srgbClr val="FF0000"/>
                </a:solidFill>
              </a:rPr>
              <a:t>Nursing implications</a:t>
            </a:r>
            <a:r>
              <a:rPr lang="en-US" sz="2400">
                <a:solidFill>
                  <a:srgbClr val="FF0000"/>
                </a:solidFill>
              </a:rPr>
              <a:t>: </a:t>
            </a:r>
            <a:r>
              <a:rPr lang="en-US" sz="2400"/>
              <a:t>Help child have positive experiences so that self esteem continues to grow and he/she prepares for the conflicts of adolescence. </a:t>
            </a:r>
            <a:endParaRPr lang="en-US" sz="2400"/>
          </a:p>
          <a:p>
            <a:r>
              <a:rPr lang="en-US" sz="2400" b="1">
                <a:solidFill>
                  <a:srgbClr val="FF0000"/>
                </a:solidFill>
              </a:rPr>
              <a:t> Genital phase (12-20 years)</a:t>
            </a:r>
            <a:r>
              <a:rPr lang="en-US" sz="2400"/>
              <a:t>.- </a:t>
            </a:r>
            <a:endParaRPr lang="en-US" sz="2400"/>
          </a:p>
          <a:p>
            <a:r>
              <a:rPr lang="en-US" sz="2400"/>
              <a:t>Establishment of new sexual aims and finding new love objects. </a:t>
            </a:r>
            <a:endParaRPr lang="en-US" sz="2400"/>
          </a:p>
          <a:p>
            <a:r>
              <a:rPr lang="en-US" sz="2400"/>
              <a:t>Sexual desires directed towards opposite gender, learn how to form loving relationship. Manage sexual urges in societal approved ways.</a:t>
            </a:r>
            <a:endParaRPr lang="en-US" sz="24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a:p>
            <a:r>
              <a:rPr lang="en-US" sz="5400" b="1">
                <a:solidFill>
                  <a:srgbClr val="FF0000"/>
                </a:solidFill>
              </a:rPr>
              <a:t>PEDIATRIC </a:t>
            </a:r>
            <a:endParaRPr lang="en-US" sz="5400" b="1">
              <a:solidFill>
                <a:srgbClr val="FF0000"/>
              </a:solidFill>
            </a:endParaRPr>
          </a:p>
          <a:p>
            <a:endParaRPr lang="en-US" sz="5400" b="1">
              <a:solidFill>
                <a:srgbClr val="FF0000"/>
              </a:solidFill>
            </a:endParaRPr>
          </a:p>
          <a:p>
            <a:pPr marL="0" indent="0">
              <a:buNone/>
            </a:pPr>
            <a:r>
              <a:rPr lang="en-US" sz="5400" b="1">
                <a:solidFill>
                  <a:srgbClr val="FF0000"/>
                </a:solidFill>
              </a:rPr>
              <a:t>ASSESSMENT</a:t>
            </a:r>
            <a:endParaRPr lang="en-US" sz="5400" b="1">
              <a:solidFill>
                <a:srgbClr val="FF0000"/>
              </a:solidFill>
            </a:endParaRPr>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13970"/>
            <a:ext cx="8674100" cy="6490335"/>
          </a:xfrm>
        </p:spPr>
        <p:txBody>
          <a:bodyPr>
            <a:normAutofit/>
          </a:bodyPr>
          <a:lstStyle/>
          <a:p>
            <a:r>
              <a:rPr lang="en-US" b="1" dirty="0" smtClean="0">
                <a:solidFill>
                  <a:schemeClr val="tx1"/>
                </a:solidFill>
              </a:rPr>
              <a:t>Pediatric history  taking</a:t>
            </a:r>
            <a:br>
              <a:rPr lang="en-US" dirty="0" smtClean="0">
                <a:solidFill>
                  <a:schemeClr val="tx1"/>
                </a:solidFill>
              </a:rPr>
            </a:br>
            <a:r>
              <a:rPr lang="en-US" dirty="0" smtClean="0">
                <a:solidFill>
                  <a:schemeClr val="tx1"/>
                </a:solidFill>
              </a:rPr>
              <a:t>The difference btn children and adults to be  considered during history taking include:-</a:t>
            </a:r>
            <a:br>
              <a:rPr lang="en-US" dirty="0" smtClean="0">
                <a:solidFill>
                  <a:schemeClr val="tx1"/>
                </a:solidFill>
              </a:rPr>
            </a:br>
            <a:r>
              <a:rPr lang="en-US" dirty="0" smtClean="0">
                <a:solidFill>
                  <a:schemeClr val="tx1"/>
                </a:solidFill>
              </a:rPr>
              <a:t>1) </a:t>
            </a:r>
            <a:r>
              <a:rPr lang="en-US" dirty="0" err="1" smtClean="0">
                <a:solidFill>
                  <a:schemeClr val="tx1"/>
                </a:solidFill>
              </a:rPr>
              <a:t>Hx</a:t>
            </a:r>
            <a:r>
              <a:rPr lang="en-US" dirty="0" smtClean="0">
                <a:solidFill>
                  <a:schemeClr val="tx1"/>
                </a:solidFill>
              </a:rPr>
              <a:t> is obtained indirectly from  adults. </a:t>
            </a:r>
            <a:br>
              <a:rPr lang="en-US" dirty="0">
                <a:solidFill>
                  <a:schemeClr val="tx1"/>
                </a:solidFill>
              </a:rPr>
            </a:br>
            <a:r>
              <a:rPr lang="en-US" dirty="0" smtClean="0">
                <a:solidFill>
                  <a:schemeClr val="tx1"/>
                </a:solidFill>
              </a:rPr>
              <a:t>|</a:t>
            </a:r>
            <a:r>
              <a:rPr lang="en-US" dirty="0" smtClean="0">
                <a:solidFill>
                  <a:schemeClr val="tx1"/>
                </a:solidFill>
              </a:rPr>
              <a:t>2</a:t>
            </a:r>
            <a:r>
              <a:rPr lang="en-US" dirty="0" smtClean="0">
                <a:solidFill>
                  <a:schemeClr val="tx1"/>
                </a:solidFill>
              </a:rPr>
              <a:t>) The impact of genetic, environmental &amp; social factors is often more pronounced</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737C3187-7CCF-41AC-82A5-0CE973825FA3}" type="slidenum">
              <a:rPr lang="en-US" smtClean="0"/>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11150"/>
            <a:ext cx="8344535" cy="5948680"/>
          </a:xfrm>
        </p:spPr>
        <p:txBody>
          <a:bodyPr>
            <a:normAutofit/>
          </a:bodyPr>
          <a:lstStyle/>
          <a:p>
            <a:br>
              <a:rPr lang="en-US" dirty="0" smtClean="0"/>
            </a:br>
            <a:r>
              <a:rPr lang="en-US" b="1" dirty="0" smtClean="0">
                <a:solidFill>
                  <a:schemeClr val="tx1"/>
                </a:solidFill>
              </a:rPr>
              <a:t>Schema for </a:t>
            </a:r>
            <a:r>
              <a:rPr lang="en-US" b="1" dirty="0" err="1" smtClean="0">
                <a:solidFill>
                  <a:schemeClr val="tx1"/>
                </a:solidFill>
              </a:rPr>
              <a:t>hx</a:t>
            </a:r>
            <a:r>
              <a:rPr lang="en-US" b="1" dirty="0" smtClean="0">
                <a:solidFill>
                  <a:schemeClr val="tx1"/>
                </a:solidFill>
              </a:rPr>
              <a:t> taking in paediatrics</a:t>
            </a:r>
            <a:br>
              <a:rPr lang="en-US" dirty="0" smtClean="0">
                <a:solidFill>
                  <a:schemeClr val="tx1"/>
                </a:solidFill>
              </a:rPr>
            </a:br>
            <a:r>
              <a:rPr lang="en-US" sz="3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b="1" dirty="0">
                <a:latin typeface="Arial Unicode MS" panose="020B0604020202020204" pitchFamily="34" charset="-128"/>
                <a:ea typeface="Arial Unicode MS" panose="020B0604020202020204" pitchFamily="34" charset="-128"/>
                <a:cs typeface="Arial Unicode MS" panose="020B0604020202020204" pitchFamily="34" charset="-128"/>
              </a:rPr>
              <a:t>Patients Identification </a:t>
            </a:r>
            <a:br>
              <a:rPr lang="en-US" sz="3200" b="1"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3200" b="1" dirty="0">
                <a:latin typeface="Arial Unicode MS" panose="020B0604020202020204" pitchFamily="34" charset="-128"/>
                <a:ea typeface="Arial Unicode MS" panose="020B0604020202020204" pitchFamily="34" charset="-128"/>
                <a:cs typeface="Arial Unicode MS" panose="020B0604020202020204" pitchFamily="34" charset="-128"/>
              </a:rPr>
              <a:t> .Presenting complains and duration. </a:t>
            </a:r>
            <a:br>
              <a:rPr lang="en-US" sz="3200" b="1"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3200" b="1" dirty="0">
                <a:latin typeface="Arial Unicode MS" panose="020B0604020202020204" pitchFamily="34" charset="-128"/>
                <a:ea typeface="Arial Unicode MS" panose="020B0604020202020204" pitchFamily="34" charset="-128"/>
                <a:cs typeface="Arial Unicode MS" panose="020B0604020202020204" pitchFamily="34" charset="-128"/>
              </a:rPr>
              <a:t> .History of presenting illness– analyze the symptoms and review the systems affected</a:t>
            </a:r>
            <a:br>
              <a:rPr lang="en-US" sz="3200" b="1"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3200" b="1" dirty="0">
                <a:latin typeface="Arial Unicode MS" panose="020B0604020202020204" pitchFamily="34" charset="-128"/>
                <a:ea typeface="Arial Unicode MS" panose="020B0604020202020204" pitchFamily="34" charset="-128"/>
                <a:cs typeface="Arial Unicode MS" panose="020B0604020202020204" pitchFamily="34" charset="-128"/>
              </a:rPr>
              <a:t> .Review the other systems not in the HPI</a:t>
            </a:r>
            <a:br>
              <a:rPr lang="en-US" sz="3200" b="1"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3200" b="1" dirty="0">
                <a:latin typeface="Arial Unicode MS" panose="020B0604020202020204" pitchFamily="34" charset="-128"/>
                <a:ea typeface="Arial Unicode MS" panose="020B0604020202020204" pitchFamily="34" charset="-128"/>
                <a:cs typeface="Arial Unicode MS" panose="020B0604020202020204" pitchFamily="34" charset="-128"/>
              </a:rPr>
              <a:t> .Past medical and surgical history</a:t>
            </a:r>
            <a:b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32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3000" dirty="0">
                <a:latin typeface="Arial Unicode MS" panose="020B0604020202020204" pitchFamily="34" charset="-128"/>
                <a:ea typeface="Arial Unicode MS" panose="020B0604020202020204" pitchFamily="34" charset="-128"/>
                <a:cs typeface="Arial Unicode MS" panose="020B0604020202020204" pitchFamily="34" charset="-128"/>
              </a:rPr>
            </a:br>
            <a:endParaRPr lang="en-US" sz="3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p:txBody>
          <a:bodyPr/>
          <a:lstStyle/>
          <a:p>
            <a:fld id="{737C3187-7CCF-41AC-82A5-0CE973825FA3}" type="slidenum">
              <a:rPr lang="en-US" smtClean="0"/>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Birth history</a:t>
            </a:r>
            <a:endParaRPr lang="fi-FI"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US" b="1" dirty="0">
                <a:latin typeface="Arial Unicode MS" panose="020B0604020202020204" pitchFamily="34" charset="-128"/>
                <a:ea typeface="Arial Unicode MS" panose="020B0604020202020204" pitchFamily="34" charset="-128"/>
                <a:cs typeface="Arial Unicode MS" panose="020B0604020202020204" pitchFamily="34" charset="-128"/>
              </a:rPr>
              <a:t>Antenatal/ prenatal-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pregnancy, illnesses, ANC profile, drugs, nutrition,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pv</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bleeding, parental attitudes, </a:t>
            </a:r>
            <a:br>
              <a:rPr lang="en-US"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b="1" dirty="0">
                <a:latin typeface="Arial Unicode MS" panose="020B0604020202020204" pitchFamily="34" charset="-128"/>
                <a:ea typeface="Arial Unicode MS" panose="020B0604020202020204" pitchFamily="34" charset="-128"/>
                <a:cs typeface="Arial Unicode MS" panose="020B0604020202020204" pitchFamily="34" charset="-128"/>
              </a:rPr>
              <a:t>Natal </a:t>
            </a:r>
            <a:r>
              <a:rPr lang="en-US" b="1" dirty="0" err="1">
                <a:latin typeface="Arial Unicode MS" panose="020B0604020202020204" pitchFamily="34" charset="-128"/>
                <a:ea typeface="Arial Unicode MS" panose="020B0604020202020204" pitchFamily="34" charset="-128"/>
                <a:cs typeface="Arial Unicode MS" panose="020B0604020202020204" pitchFamily="34" charset="-128"/>
              </a:rPr>
              <a:t>hx</a:t>
            </a:r>
            <a:r>
              <a:rPr lang="en-US"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events during delivery, length of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labour</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delivery, nature of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labour</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type, of delivery, place of birth,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colour</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of the baby, cry, birth weight, any immediate problems – resuscitation, incubation, feeding problem, breathing problems </a:t>
            </a:r>
            <a:br>
              <a:rPr lang="en-US" dirty="0">
                <a:latin typeface="Arial Unicode MS" panose="020B0604020202020204" pitchFamily="34" charset="-128"/>
                <a:ea typeface="Arial Unicode MS" panose="020B0604020202020204" pitchFamily="34" charset="-128"/>
                <a:cs typeface="Arial Unicode MS" panose="020B0604020202020204" pitchFamily="34" charset="-128"/>
              </a:rPr>
            </a:br>
            <a:endParaRPr lang="fi-FI"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p:txBody>
          <a:bodyPr/>
          <a:lstStyle/>
          <a:p>
            <a:fld id="{737C3187-7CCF-41AC-82A5-0CE973825FA3}" type="slidenum">
              <a:rPr lang="en-US" smtClean="0"/>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700" b="1" dirty="0"/>
              <a:t>Post natal–</a:t>
            </a:r>
            <a:r>
              <a:rPr lang="en-US" sz="2700" dirty="0"/>
              <a:t> </a:t>
            </a:r>
            <a:r>
              <a:rPr lang="en-US" sz="2700" dirty="0">
                <a:latin typeface="Arial Unicode MS" panose="020B0604020202020204" pitchFamily="34" charset="-128"/>
                <a:ea typeface="Arial Unicode MS" panose="020B0604020202020204" pitchFamily="34" charset="-128"/>
                <a:cs typeface="Arial Unicode MS" panose="020B0604020202020204" pitchFamily="34" charset="-128"/>
              </a:rPr>
              <a:t>events in the 1</a:t>
            </a:r>
            <a:r>
              <a:rPr lang="en-US" sz="2700" baseline="30000" dirty="0">
                <a:latin typeface="Arial Unicode MS" panose="020B0604020202020204" pitchFamily="34" charset="-128"/>
                <a:ea typeface="Arial Unicode MS" panose="020B0604020202020204" pitchFamily="34" charset="-128"/>
                <a:cs typeface="Arial Unicode MS" panose="020B0604020202020204" pitchFamily="34" charset="-128"/>
              </a:rPr>
              <a:t>st</a:t>
            </a:r>
            <a:r>
              <a:rPr lang="en-US" sz="2700" dirty="0">
                <a:latin typeface="Arial Unicode MS" panose="020B0604020202020204" pitchFamily="34" charset="-128"/>
                <a:ea typeface="Arial Unicode MS" panose="020B0604020202020204" pitchFamily="34" charset="-128"/>
                <a:cs typeface="Arial Unicode MS" panose="020B0604020202020204" pitchFamily="34" charset="-128"/>
              </a:rPr>
              <a:t> week- Infections, </a:t>
            </a:r>
            <a:endParaRPr lang="en-US" sz="27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700" dirty="0">
                <a:latin typeface="Arial Unicode MS" panose="020B0604020202020204" pitchFamily="34" charset="-128"/>
                <a:ea typeface="Arial Unicode MS" panose="020B0604020202020204" pitchFamily="34" charset="-128"/>
                <a:cs typeface="Arial Unicode MS" panose="020B0604020202020204" pitchFamily="34" charset="-128"/>
              </a:rPr>
              <a:t>Cyanosis, </a:t>
            </a:r>
            <a:endParaRPr lang="en-US" sz="27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700" dirty="0">
                <a:latin typeface="Arial Unicode MS" panose="020B0604020202020204" pitchFamily="34" charset="-128"/>
                <a:ea typeface="Arial Unicode MS" panose="020B0604020202020204" pitchFamily="34" charset="-128"/>
                <a:cs typeface="Arial Unicode MS" panose="020B0604020202020204" pitchFamily="34" charset="-128"/>
              </a:rPr>
              <a:t>Convulsions, </a:t>
            </a:r>
            <a:endParaRPr lang="en-US" sz="27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700" dirty="0">
                <a:latin typeface="Arial Unicode MS" panose="020B0604020202020204" pitchFamily="34" charset="-128"/>
                <a:ea typeface="Arial Unicode MS" panose="020B0604020202020204" pitchFamily="34" charset="-128"/>
                <a:cs typeface="Arial Unicode MS" panose="020B0604020202020204" pitchFamily="34" charset="-128"/>
              </a:rPr>
              <a:t>Blood transfusion,</a:t>
            </a:r>
            <a:endParaRPr lang="en-US" sz="27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700" dirty="0">
                <a:latin typeface="Arial Unicode MS" panose="020B0604020202020204" pitchFamily="34" charset="-128"/>
                <a:ea typeface="Arial Unicode MS" panose="020B0604020202020204" pitchFamily="34" charset="-128"/>
                <a:cs typeface="Arial Unicode MS" panose="020B0604020202020204" pitchFamily="34" charset="-128"/>
              </a:rPr>
              <a:t> Jaundice</a:t>
            </a:r>
            <a:endParaRPr lang="en-US" sz="2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br>
              <a:rPr lang="en-US" sz="2700" dirty="0"/>
            </a:br>
            <a:endParaRPr lang="fi-FI" sz="2700" dirty="0"/>
          </a:p>
          <a:p>
            <a:endParaRPr lang="en-US" sz="2700" dirty="0"/>
          </a:p>
        </p:txBody>
      </p:sp>
      <p:sp>
        <p:nvSpPr>
          <p:cNvPr id="5" name="Slide Number Placeholder 4"/>
          <p:cNvSpPr>
            <a:spLocks noGrp="1"/>
          </p:cNvSpPr>
          <p:nvPr>
            <p:ph type="sldNum" sz="quarter" idx="12"/>
          </p:nvPr>
        </p:nvSpPr>
        <p:spPr/>
        <p:txBody>
          <a:bodyPr/>
          <a:lstStyle/>
          <a:p>
            <a:fld id="{737C3187-7CCF-41AC-82A5-0CE973825FA3}" type="slidenum">
              <a:rPr lang="en-US" smtClean="0"/>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Dietary history</a:t>
            </a:r>
            <a:endParaRPr lang="en-US" dirty="0"/>
          </a:p>
        </p:txBody>
      </p:sp>
      <p:sp>
        <p:nvSpPr>
          <p:cNvPr id="3" name="Content Placeholder 2"/>
          <p:cNvSpPr>
            <a:spLocks noGrp="1"/>
          </p:cNvSpPr>
          <p:nvPr>
            <p:ph idx="1"/>
          </p:nvPr>
        </p:nvSpPr>
        <p:spPr>
          <a:xfrm>
            <a:off x="199390" y="868680"/>
            <a:ext cx="8716010" cy="5601970"/>
          </a:xfrm>
        </p:spPr>
        <p:txBody>
          <a:bodyPr>
            <a:normAutofit lnSpcReduction="10000"/>
          </a:bodyPr>
          <a:lstStyle/>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Initiation of breast feeding after birth.</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Exclusive breast feeding </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Other foods ( type, frequency)</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When Complementary feeding started</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What, who, when </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Feeding problems</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Current diet</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Any change in appetite in the current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illiness</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p:txBody>
          <a:bodyPr/>
          <a:lstStyle/>
          <a:p>
            <a:fld id="{737C3187-7CCF-41AC-82A5-0CE973825FA3}" type="slidenum">
              <a:rPr lang="en-US" smtClean="0"/>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7" y="1"/>
            <a:ext cx="8228648" cy="574430"/>
          </a:xfrm>
        </p:spPr>
        <p:txBody>
          <a:bodyPr>
            <a:normAutofit fontScale="90000"/>
          </a:bodyPr>
          <a:lstStyle/>
          <a:p>
            <a:br>
              <a:rPr lang="en-US" dirty="0"/>
            </a:br>
            <a:r>
              <a:rPr lang="en-US" sz="3600" dirty="0">
                <a:latin typeface="Arial Unicode MS" panose="020B0604020202020204" pitchFamily="34" charset="-128"/>
                <a:ea typeface="Arial Unicode MS" panose="020B0604020202020204" pitchFamily="34" charset="-128"/>
                <a:cs typeface="Arial Unicode MS" panose="020B0604020202020204" pitchFamily="34" charset="-128"/>
              </a:rPr>
              <a:t>Immunization</a:t>
            </a:r>
            <a:br>
              <a:rPr lang="en-US" sz="3600" dirty="0">
                <a:latin typeface="Arial Unicode MS" panose="020B0604020202020204" pitchFamily="34" charset="-128"/>
                <a:ea typeface="Arial Unicode MS" panose="020B0604020202020204" pitchFamily="34" charset="-128"/>
                <a:cs typeface="Arial Unicode MS" panose="020B0604020202020204" pitchFamily="34" charset="-128"/>
              </a:rPr>
            </a:br>
            <a:endParaRPr lang="en-US" dirty="0"/>
          </a:p>
        </p:txBody>
      </p:sp>
      <p:sp>
        <p:nvSpPr>
          <p:cNvPr id="3" name="Content Placeholder 2"/>
          <p:cNvSpPr>
            <a:spLocks noGrp="1"/>
          </p:cNvSpPr>
          <p:nvPr>
            <p:ph idx="1"/>
          </p:nvPr>
        </p:nvSpPr>
        <p:spPr>
          <a:xfrm>
            <a:off x="232410" y="492125"/>
            <a:ext cx="8726805" cy="6066155"/>
          </a:xfrm>
        </p:spPr>
        <p:txBody>
          <a:bodyPr>
            <a:noAutofit/>
          </a:bodyPr>
          <a:lstStyle/>
          <a:p>
            <a:pPr marL="0" indent="0">
              <a:buNone/>
            </a:pPr>
            <a:r>
              <a:rPr lang="en-US" dirty="0"/>
              <a:t>Birth -  BCG, OPV°</a:t>
            </a:r>
            <a:endParaRPr lang="en-US" dirty="0"/>
          </a:p>
          <a:p>
            <a:r>
              <a:rPr lang="en-US" dirty="0"/>
              <a:t>6/52  - OPV¹, Pentavalent 1 (diphtheria, pertussis, tetanus, H-influenza, hepatitis B)</a:t>
            </a:r>
            <a:endParaRPr lang="en-US" dirty="0"/>
          </a:p>
          <a:p>
            <a:r>
              <a:rPr lang="en-US" dirty="0"/>
              <a:t>Pneumococcal 1</a:t>
            </a:r>
            <a:endParaRPr lang="en-US" dirty="0"/>
          </a:p>
          <a:p>
            <a:r>
              <a:rPr lang="en-US" dirty="0"/>
              <a:t>Rota virus vaccine 1</a:t>
            </a:r>
            <a:endParaRPr lang="en-US" dirty="0"/>
          </a:p>
          <a:p>
            <a:r>
              <a:rPr lang="en-US" dirty="0"/>
              <a:t>10 weeks = OPV 2, Penta2, </a:t>
            </a:r>
            <a:r>
              <a:rPr lang="en-US" dirty="0" err="1"/>
              <a:t>pneumo</a:t>
            </a:r>
            <a:r>
              <a:rPr lang="en-US" dirty="0"/>
              <a:t> 2,  </a:t>
            </a:r>
            <a:r>
              <a:rPr lang="en-US" dirty="0" err="1"/>
              <a:t>rota</a:t>
            </a:r>
            <a:r>
              <a:rPr lang="en-US" dirty="0"/>
              <a:t> 2</a:t>
            </a:r>
            <a:endParaRPr lang="en-US" dirty="0"/>
          </a:p>
          <a:p>
            <a:r>
              <a:rPr lang="en-US" dirty="0"/>
              <a:t>14 weeks = OPV 3, Penta 3, </a:t>
            </a:r>
            <a:r>
              <a:rPr lang="en-US" dirty="0" err="1"/>
              <a:t>pneumo</a:t>
            </a:r>
            <a:r>
              <a:rPr lang="en-US" dirty="0"/>
              <a:t> 3,</a:t>
            </a:r>
            <a:endParaRPr lang="en-US" dirty="0"/>
          </a:p>
          <a:p>
            <a:r>
              <a:rPr lang="en-US" dirty="0"/>
              <a:t>9 months = measles, yellow fever</a:t>
            </a:r>
            <a:endParaRPr lang="en-US" dirty="0"/>
          </a:p>
          <a:p>
            <a:r>
              <a:rPr lang="en-US" smtClean="0"/>
              <a:t>18- 24 </a:t>
            </a:r>
            <a:r>
              <a:rPr lang="en-US" dirty="0"/>
              <a:t>months – measles 2</a:t>
            </a:r>
            <a:endParaRPr lang="en-US" dirty="0"/>
          </a:p>
        </p:txBody>
      </p:sp>
      <p:sp>
        <p:nvSpPr>
          <p:cNvPr id="5" name="Slide Number Placeholder 4"/>
          <p:cNvSpPr>
            <a:spLocks noGrp="1"/>
          </p:cNvSpPr>
          <p:nvPr>
            <p:ph type="sldNum" sz="quarter" idx="12"/>
          </p:nvPr>
        </p:nvSpPr>
        <p:spPr/>
        <p:txBody>
          <a:bodyPr/>
          <a:lstStyle/>
          <a:p>
            <a:fld id="{737C3187-7CCF-41AC-82A5-0CE973825FA3}" type="slidenum">
              <a:rPr lang="en-US" smtClean="0"/>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Unicode MS" panose="020B0604020202020204" pitchFamily="34" charset="-128"/>
                <a:ea typeface="Arial Unicode MS" panose="020B0604020202020204" pitchFamily="34" charset="-128"/>
                <a:cs typeface="Arial Unicode MS" panose="020B0604020202020204" pitchFamily="34" charset="-128"/>
              </a:rPr>
              <a:t>Milestones</a:t>
            </a:r>
            <a:endParaRPr lang="en-US" dirty="0"/>
          </a:p>
        </p:txBody>
      </p:sp>
      <p:sp>
        <p:nvSpPr>
          <p:cNvPr id="3" name="Content Placeholder 2"/>
          <p:cNvSpPr>
            <a:spLocks noGrp="1"/>
          </p:cNvSpPr>
          <p:nvPr>
            <p:ph idx="1"/>
          </p:nvPr>
        </p:nvSpPr>
        <p:spPr>
          <a:xfrm>
            <a:off x="171450" y="897255"/>
            <a:ext cx="8515350" cy="5545455"/>
          </a:xfrm>
        </p:spPr>
        <p:txBody>
          <a:bodyPr>
            <a:normAutofit lnSpcReduction="10000"/>
          </a:bodyPr>
          <a:lstStyle/>
          <a:p>
            <a:r>
              <a:rPr lang="en-US" dirty="0" smtClean="0"/>
              <a:t>Neck support</a:t>
            </a:r>
            <a:endParaRPr lang="en-US" dirty="0" smtClean="0"/>
          </a:p>
          <a:p>
            <a:r>
              <a:rPr lang="en-US" dirty="0" smtClean="0"/>
              <a:t>Sitting </a:t>
            </a:r>
            <a:endParaRPr lang="en-US" dirty="0" smtClean="0"/>
          </a:p>
          <a:p>
            <a:r>
              <a:rPr lang="en-US" dirty="0" smtClean="0"/>
              <a:t>Crawling </a:t>
            </a:r>
            <a:endParaRPr lang="en-US" dirty="0" smtClean="0"/>
          </a:p>
          <a:p>
            <a:r>
              <a:rPr lang="en-US" dirty="0" smtClean="0"/>
              <a:t>Standing </a:t>
            </a:r>
            <a:endParaRPr lang="en-US" dirty="0" smtClean="0"/>
          </a:p>
          <a:p>
            <a:r>
              <a:rPr lang="en-US" dirty="0" smtClean="0"/>
              <a:t>Walking </a:t>
            </a:r>
            <a:endParaRPr lang="en-US" dirty="0" smtClean="0"/>
          </a:p>
          <a:p>
            <a:r>
              <a:rPr lang="en-US" dirty="0" smtClean="0"/>
              <a:t>Speaking </a:t>
            </a:r>
            <a:endParaRPr lang="en-US" dirty="0" smtClean="0"/>
          </a:p>
          <a:p>
            <a:r>
              <a:rPr lang="en-US" dirty="0" smtClean="0"/>
              <a:t>School going (level)</a:t>
            </a:r>
            <a:endParaRPr lang="en-US" dirty="0" smtClean="0"/>
          </a:p>
          <a:p>
            <a:r>
              <a:rPr lang="en-US" dirty="0" smtClean="0"/>
              <a:t>Comment on milestones(up to date, delayed or regressed)</a:t>
            </a:r>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737C3187-7CCF-41AC-82A5-0CE973825FA3}" type="slidenum">
              <a:rPr lang="en-US" smtClean="0"/>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6" y="0"/>
            <a:ext cx="8686324" cy="1946031"/>
          </a:xfrm>
        </p:spPr>
        <p:txBody>
          <a:bodyPr/>
          <a:lstStyle/>
          <a:p>
            <a:pPr lvl="0"/>
            <a:r>
              <a:rPr lang="en-US" sz="4400" dirty="0" smtClean="0"/>
              <a:t>Every </a:t>
            </a:r>
            <a:r>
              <a:rPr lang="en-US" sz="4400" dirty="0"/>
              <a:t>condition/disease will be </a:t>
            </a:r>
            <a:r>
              <a:rPr lang="en-US" sz="4400" dirty="0" smtClean="0"/>
              <a:t>described as </a:t>
            </a:r>
            <a:r>
              <a:rPr lang="en-US" sz="4400" dirty="0"/>
              <a:t>follows:</a:t>
            </a:r>
            <a:br>
              <a:rPr lang="en-US" sz="4400" dirty="0"/>
            </a:br>
            <a:endParaRPr lang="en-US" dirty="0"/>
          </a:p>
        </p:txBody>
      </p:sp>
      <p:sp>
        <p:nvSpPr>
          <p:cNvPr id="3" name="Text Placeholder 2"/>
          <p:cNvSpPr>
            <a:spLocks noGrp="1"/>
          </p:cNvSpPr>
          <p:nvPr>
            <p:ph type="body" idx="1"/>
          </p:nvPr>
        </p:nvSpPr>
        <p:spPr>
          <a:xfrm>
            <a:off x="206375" y="1289685"/>
            <a:ext cx="8937625" cy="5466715"/>
          </a:xfrm>
        </p:spPr>
        <p:txBody>
          <a:bodyPr/>
          <a:lstStyle/>
          <a:p>
            <a:pPr lvl="0">
              <a:buFont typeface="Wingdings" panose="05000000000000000000" pitchFamily="2" charset="2"/>
              <a:buChar char="§"/>
            </a:pPr>
            <a:r>
              <a:rPr lang="en-US" sz="2400" dirty="0" smtClean="0"/>
              <a:t>Diagnosis</a:t>
            </a:r>
            <a:endParaRPr lang="en-US" sz="2400" dirty="0" smtClean="0"/>
          </a:p>
          <a:p>
            <a:pPr lvl="0">
              <a:buFont typeface="Wingdings" panose="05000000000000000000" pitchFamily="2" charset="2"/>
              <a:buChar char="§"/>
            </a:pPr>
            <a:r>
              <a:rPr lang="en-US" sz="2400" dirty="0" smtClean="0"/>
              <a:t>Type</a:t>
            </a:r>
            <a:endParaRPr lang="en-US" sz="2400" dirty="0" smtClean="0"/>
          </a:p>
          <a:p>
            <a:pPr lvl="0">
              <a:buFont typeface="Wingdings" panose="05000000000000000000" pitchFamily="2" charset="2"/>
              <a:buChar char="§"/>
            </a:pPr>
            <a:r>
              <a:rPr lang="en-US" sz="2400" dirty="0" smtClean="0"/>
              <a:t>Causes/predisposing factors</a:t>
            </a:r>
            <a:endParaRPr lang="en-US" sz="2400" dirty="0" smtClean="0"/>
          </a:p>
          <a:p>
            <a:pPr lvl="0">
              <a:buFont typeface="Wingdings" panose="05000000000000000000" pitchFamily="2" charset="2"/>
              <a:buChar char="§"/>
            </a:pPr>
            <a:r>
              <a:rPr lang="en-US" sz="2400" dirty="0" smtClean="0"/>
              <a:t>Signs and Symptoms</a:t>
            </a:r>
            <a:endParaRPr lang="en-US" sz="2400" dirty="0"/>
          </a:p>
          <a:p>
            <a:pPr lvl="0">
              <a:buFont typeface="Wingdings" panose="05000000000000000000" pitchFamily="2" charset="2"/>
              <a:buChar char="§"/>
            </a:pPr>
            <a:r>
              <a:rPr lang="en-US" sz="2400" dirty="0" smtClean="0"/>
              <a:t>Clinical features</a:t>
            </a:r>
            <a:endParaRPr lang="en-US" sz="2400" dirty="0" smtClean="0"/>
          </a:p>
          <a:p>
            <a:pPr lvl="0">
              <a:buFont typeface="Wingdings" panose="05000000000000000000" pitchFamily="2" charset="2"/>
              <a:buChar char="§"/>
            </a:pPr>
            <a:r>
              <a:rPr lang="en-US" sz="2400" dirty="0" smtClean="0"/>
              <a:t>Investigations</a:t>
            </a:r>
            <a:endParaRPr lang="en-US" sz="2400" dirty="0"/>
          </a:p>
          <a:p>
            <a:pPr lvl="0">
              <a:buFont typeface="Wingdings" panose="05000000000000000000" pitchFamily="2" charset="2"/>
              <a:buChar char="§"/>
            </a:pPr>
            <a:r>
              <a:rPr lang="en-US" sz="2400" dirty="0" smtClean="0"/>
              <a:t>Management </a:t>
            </a:r>
            <a:r>
              <a:rPr lang="en-US" sz="2400" dirty="0"/>
              <a:t>– </a:t>
            </a:r>
            <a:r>
              <a:rPr lang="en-US" sz="2400" dirty="0" smtClean="0"/>
              <a:t>Medical/Surgical</a:t>
            </a:r>
            <a:endParaRPr lang="en-US" sz="2400" dirty="0" smtClean="0"/>
          </a:p>
          <a:p>
            <a:pPr lvl="0">
              <a:buFont typeface="Wingdings" panose="05000000000000000000" pitchFamily="2" charset="2"/>
              <a:buChar char="§"/>
            </a:pPr>
            <a:r>
              <a:rPr lang="en-US" sz="2400" dirty="0" smtClean="0"/>
              <a:t>Complications</a:t>
            </a:r>
            <a:endParaRPr lang="en-US" sz="2400" dirty="0"/>
          </a:p>
          <a:p>
            <a:pPr lvl="0">
              <a:buFont typeface="Wingdings" panose="05000000000000000000" pitchFamily="2" charset="2"/>
              <a:buChar char="§"/>
            </a:pPr>
            <a:r>
              <a:rPr lang="en-US" sz="2400" dirty="0" smtClean="0"/>
              <a:t>Advice</a:t>
            </a:r>
            <a:endParaRPr lang="en-US" sz="2400" dirty="0"/>
          </a:p>
          <a:p>
            <a:pPr lvl="0">
              <a:buFont typeface="Wingdings" panose="05000000000000000000" pitchFamily="2" charset="2"/>
              <a:buChar char="§"/>
            </a:pPr>
            <a:r>
              <a:rPr lang="en-US" sz="2400" dirty="0" smtClean="0"/>
              <a:t>Follow- </a:t>
            </a:r>
            <a:r>
              <a:rPr lang="en-US" sz="2400" dirty="0"/>
              <a:t>ups</a:t>
            </a:r>
            <a:endParaRPr lang="en-US" sz="2400" dirty="0"/>
          </a:p>
          <a:p>
            <a:endParaRPr lang="en-US" sz="2400"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rPr>
              <a:t>Personal social economic history</a:t>
            </a:r>
            <a:endParaRPr lang="en-US" b="1" dirty="0">
              <a:solidFill>
                <a:schemeClr val="tx1"/>
              </a:solidFill>
            </a:endParaRPr>
          </a:p>
        </p:txBody>
      </p:sp>
      <p:sp>
        <p:nvSpPr>
          <p:cNvPr id="3" name="Content Placeholder 2"/>
          <p:cNvSpPr>
            <a:spLocks noGrp="1"/>
          </p:cNvSpPr>
          <p:nvPr>
            <p:ph idx="1"/>
          </p:nvPr>
        </p:nvSpPr>
        <p:spPr>
          <a:xfrm>
            <a:off x="285750" y="1174750"/>
            <a:ext cx="8401050" cy="4953000"/>
          </a:xfrm>
        </p:spPr>
        <p:txBody>
          <a:bodyPr>
            <a:normAutofit/>
          </a:bodyPr>
          <a:lstStyle/>
          <a:p>
            <a:r>
              <a:rPr lang="en-US" sz="2700" dirty="0">
                <a:latin typeface="Arial Unicode MS" panose="020B0604020202020204" pitchFamily="34" charset="-128"/>
                <a:ea typeface="Arial Unicode MS" panose="020B0604020202020204" pitchFamily="34" charset="-128"/>
                <a:cs typeface="Arial Unicode MS" panose="020B0604020202020204" pitchFamily="34" charset="-128"/>
              </a:rPr>
              <a:t>Economic status of the parents</a:t>
            </a:r>
            <a:endParaRPr lang="en-US" sz="27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700" dirty="0">
                <a:latin typeface="Arial Unicode MS" panose="020B0604020202020204" pitchFamily="34" charset="-128"/>
                <a:ea typeface="Arial Unicode MS" panose="020B0604020202020204" pitchFamily="34" charset="-128"/>
                <a:cs typeface="Arial Unicode MS" panose="020B0604020202020204" pitchFamily="34" charset="-128"/>
              </a:rPr>
              <a:t>Habits of the parents, level of the patient at school.</a:t>
            </a:r>
            <a:endParaRPr lang="en-US" sz="27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700" dirty="0">
                <a:latin typeface="Arial Unicode MS" panose="020B0604020202020204" pitchFamily="34" charset="-128"/>
                <a:ea typeface="Arial Unicode MS" panose="020B0604020202020204" pitchFamily="34" charset="-128"/>
                <a:cs typeface="Arial Unicode MS" panose="020B0604020202020204" pitchFamily="34" charset="-128"/>
              </a:rPr>
              <a:t>Living environment – housing </a:t>
            </a:r>
            <a:endParaRPr lang="en-US" sz="27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700" dirty="0">
                <a:latin typeface="Arial Unicode MS" panose="020B0604020202020204" pitchFamily="34" charset="-128"/>
                <a:ea typeface="Arial Unicode MS" panose="020B0604020202020204" pitchFamily="34" charset="-128"/>
                <a:cs typeface="Arial Unicode MS" panose="020B0604020202020204" pitchFamily="34" charset="-128"/>
              </a:rPr>
              <a:t>Refuse disposal </a:t>
            </a:r>
            <a:endParaRPr lang="en-US" sz="27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700" dirty="0">
                <a:latin typeface="Arial Unicode MS" panose="020B0604020202020204" pitchFamily="34" charset="-128"/>
                <a:ea typeface="Arial Unicode MS" panose="020B0604020202020204" pitchFamily="34" charset="-128"/>
                <a:cs typeface="Arial Unicode MS" panose="020B0604020202020204" pitchFamily="34" charset="-128"/>
              </a:rPr>
              <a:t>Water use</a:t>
            </a:r>
            <a:endParaRPr lang="en-US" sz="27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700" dirty="0">
                <a:latin typeface="Arial Unicode MS" panose="020B0604020202020204" pitchFamily="34" charset="-128"/>
                <a:ea typeface="Arial Unicode MS" panose="020B0604020202020204" pitchFamily="34" charset="-128"/>
                <a:cs typeface="Arial Unicode MS" panose="020B0604020202020204" pitchFamily="34" charset="-128"/>
              </a:rPr>
              <a:t>Hobbies of the patient </a:t>
            </a:r>
            <a:endParaRPr lang="en-US" sz="27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p:txBody>
          <a:bodyPr/>
          <a:lstStyle/>
          <a:p>
            <a:fld id="{737C3187-7CCF-41AC-82A5-0CE973825FA3}" type="slidenum">
              <a:rPr lang="en-US" smtClean="0"/>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Family history </a:t>
            </a:r>
            <a:endParaRPr lang="en-US" b="1" dirty="0">
              <a:solidFill>
                <a:schemeClr val="tx1"/>
              </a:solidFill>
            </a:endParaRPr>
          </a:p>
        </p:txBody>
      </p:sp>
      <p:sp>
        <p:nvSpPr>
          <p:cNvPr id="3" name="Content Placeholder 2"/>
          <p:cNvSpPr>
            <a:spLocks noGrp="1"/>
          </p:cNvSpPr>
          <p:nvPr>
            <p:ph idx="1"/>
          </p:nvPr>
        </p:nvSpPr>
        <p:spPr>
          <a:xfrm>
            <a:off x="142240" y="890270"/>
            <a:ext cx="8902700" cy="5580380"/>
          </a:xfrm>
        </p:spPr>
        <p:txBody>
          <a:bodyPr>
            <a:normAutofit/>
          </a:bodyPr>
          <a:lstStyle/>
          <a:p>
            <a:r>
              <a:rPr lang="en-US" sz="2700" dirty="0">
                <a:latin typeface="Arial Unicode MS" panose="020B0604020202020204" pitchFamily="34" charset="-128"/>
                <a:ea typeface="Arial Unicode MS" panose="020B0604020202020204" pitchFamily="34" charset="-128"/>
                <a:cs typeface="Arial Unicode MS" panose="020B0604020202020204" pitchFamily="34" charset="-128"/>
              </a:rPr>
              <a:t>Position of the child</a:t>
            </a:r>
            <a:endParaRPr lang="en-US" sz="27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700" dirty="0">
                <a:latin typeface="Arial Unicode MS" panose="020B0604020202020204" pitchFamily="34" charset="-128"/>
                <a:ea typeface="Arial Unicode MS" panose="020B0604020202020204" pitchFamily="34" charset="-128"/>
                <a:cs typeface="Arial Unicode MS" panose="020B0604020202020204" pitchFamily="34" charset="-128"/>
              </a:rPr>
              <a:t>Siblings A/W, ages</a:t>
            </a:r>
            <a:endParaRPr lang="en-US" sz="27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700" dirty="0">
                <a:latin typeface="Arial Unicode MS" panose="020B0604020202020204" pitchFamily="34" charset="-128"/>
                <a:ea typeface="Arial Unicode MS" panose="020B0604020202020204" pitchFamily="34" charset="-128"/>
                <a:cs typeface="Arial Unicode MS" panose="020B0604020202020204" pitchFamily="34" charset="-128"/>
              </a:rPr>
              <a:t>Parents health/ cause of death</a:t>
            </a:r>
            <a:endParaRPr lang="en-US" sz="27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700" dirty="0">
                <a:latin typeface="Arial Unicode MS" panose="020B0604020202020204" pitchFamily="34" charset="-128"/>
                <a:ea typeface="Arial Unicode MS" panose="020B0604020202020204" pitchFamily="34" charset="-128"/>
                <a:cs typeface="Arial Unicode MS" panose="020B0604020202020204" pitchFamily="34" charset="-128"/>
              </a:rPr>
              <a:t>Chronic familial diseases (Child’s risk of developing certain chronic diseases</a:t>
            </a:r>
            <a:endParaRPr lang="en-US" sz="27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7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p:txBody>
          <a:bodyPr/>
          <a:lstStyle/>
          <a:p>
            <a:fld id="{737C3187-7CCF-41AC-82A5-0CE973825FA3}" type="slidenum">
              <a:rPr lang="en-US" smtClean="0"/>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1" y="1458621"/>
            <a:ext cx="7200897" cy="977900"/>
          </a:xfrm>
        </p:spPr>
        <p:txBody>
          <a:bodyPr/>
          <a:lstStyle/>
          <a:p>
            <a:r>
              <a:rPr lang="fi-FI" dirty="0" smtClean="0"/>
              <a:t>Physical examination</a:t>
            </a:r>
            <a:endParaRPr lang="fi-FI" dirty="0"/>
          </a:p>
        </p:txBody>
      </p:sp>
      <p:sp>
        <p:nvSpPr>
          <p:cNvPr id="3" name="Content Placeholder 2"/>
          <p:cNvSpPr>
            <a:spLocks noGrp="1"/>
          </p:cNvSpPr>
          <p:nvPr>
            <p:ph idx="1"/>
          </p:nvPr>
        </p:nvSpPr>
        <p:spPr>
          <a:xfrm>
            <a:off x="1058483" y="2176082"/>
            <a:ext cx="7200897" cy="2489202"/>
          </a:xfrm>
        </p:spPr>
        <p:txBody>
          <a:bodyPr>
            <a:noAutofit/>
          </a:bodyPr>
          <a:lstStyle/>
          <a:p>
            <a:r>
              <a:rPr lang="en-GB" sz="2400" b="1" i="1" dirty="0"/>
              <a:t>Requirements </a:t>
            </a:r>
            <a:endParaRPr lang="fi-FI" sz="2400" b="1" i="1" dirty="0"/>
          </a:p>
          <a:p>
            <a:r>
              <a:rPr lang="en-GB" sz="2400" dirty="0"/>
              <a:t>Well lit room </a:t>
            </a:r>
            <a:endParaRPr lang="fi-FI" sz="2400" dirty="0"/>
          </a:p>
          <a:p>
            <a:r>
              <a:rPr lang="en-GB" sz="2400" dirty="0"/>
              <a:t>Chair </a:t>
            </a:r>
            <a:endParaRPr lang="fi-FI" sz="2400" dirty="0"/>
          </a:p>
          <a:p>
            <a:r>
              <a:rPr lang="en-GB" sz="2400" dirty="0"/>
              <a:t>Examination coach</a:t>
            </a:r>
            <a:endParaRPr lang="fi-FI" sz="2400" dirty="0"/>
          </a:p>
          <a:p>
            <a:r>
              <a:rPr lang="en-GB" sz="2400" dirty="0"/>
              <a:t>Stethoscope</a:t>
            </a:r>
            <a:endParaRPr lang="fi-FI" sz="2400" dirty="0"/>
          </a:p>
          <a:p>
            <a:r>
              <a:rPr lang="en-GB" sz="2400" dirty="0"/>
              <a:t>Touch </a:t>
            </a:r>
            <a:endParaRPr lang="fi-FI" sz="2400" dirty="0"/>
          </a:p>
          <a:p>
            <a:r>
              <a:rPr lang="en-GB" sz="2400" dirty="0"/>
              <a:t>Sterile gloves</a:t>
            </a:r>
            <a:endParaRPr lang="fi-FI" sz="2400" dirty="0"/>
          </a:p>
          <a:p>
            <a:r>
              <a:rPr lang="en-GB" sz="2400" dirty="0"/>
              <a:t>Tongue depressant</a:t>
            </a:r>
            <a:endParaRPr lang="fi-FI" sz="2400" dirty="0"/>
          </a:p>
        </p:txBody>
      </p:sp>
      <p:sp>
        <p:nvSpPr>
          <p:cNvPr id="5" name="Slide Number Placeholder 4"/>
          <p:cNvSpPr>
            <a:spLocks noGrp="1"/>
          </p:cNvSpPr>
          <p:nvPr>
            <p:ph type="sldNum" sz="quarter" idx="12"/>
          </p:nvPr>
        </p:nvSpPr>
        <p:spPr/>
        <p:txBody>
          <a:bodyPr/>
          <a:lstStyle/>
          <a:p>
            <a:fld id="{737C3187-7CCF-41AC-82A5-0CE973825FA3}" type="slidenum">
              <a:rPr lang="en-US" smtClean="0"/>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924864"/>
            <a:ext cx="6447501" cy="782392"/>
          </a:xfrm>
        </p:spPr>
        <p:txBody>
          <a:bodyPr>
            <a:normAutofit/>
          </a:bodyPr>
          <a:lstStyle/>
          <a:p>
            <a:r>
              <a:rPr lang="fi-FI" dirty="0" smtClean="0"/>
              <a:t>General survey</a:t>
            </a:r>
            <a:endParaRPr lang="fi-FI" dirty="0"/>
          </a:p>
        </p:txBody>
      </p:sp>
      <p:sp>
        <p:nvSpPr>
          <p:cNvPr id="3" name="Content Placeholder 2"/>
          <p:cNvSpPr>
            <a:spLocks noGrp="1"/>
          </p:cNvSpPr>
          <p:nvPr>
            <p:ph idx="1"/>
          </p:nvPr>
        </p:nvSpPr>
        <p:spPr>
          <a:xfrm>
            <a:off x="508001" y="1707256"/>
            <a:ext cx="6447501" cy="3954860"/>
          </a:xfrm>
        </p:spPr>
        <p:txBody>
          <a:bodyPr>
            <a:noAutofit/>
          </a:bodyPr>
          <a:lstStyle/>
          <a:p>
            <a:r>
              <a:rPr lang="en-GB" sz="2400" dirty="0"/>
              <a:t>General condition –state of health  how well or sick, conscious level</a:t>
            </a:r>
            <a:endParaRPr lang="en-GB" sz="2400" dirty="0"/>
          </a:p>
          <a:p>
            <a:r>
              <a:rPr lang="en-GB" sz="2400" dirty="0"/>
              <a:t>nutritional status, </a:t>
            </a:r>
            <a:endParaRPr lang="en-GB" sz="2400" dirty="0"/>
          </a:p>
          <a:p>
            <a:r>
              <a:rPr lang="en-GB" sz="2400" dirty="0"/>
              <a:t>pallor,  jaundice, cyanosis, </a:t>
            </a:r>
            <a:endParaRPr lang="en-GB" sz="2400" dirty="0"/>
          </a:p>
          <a:p>
            <a:r>
              <a:rPr lang="en-GB" sz="2400" dirty="0"/>
              <a:t>dehydration, oedema, finger clubbing, lymphadenopathy</a:t>
            </a:r>
            <a:endParaRPr lang="en-GB" sz="2400" dirty="0"/>
          </a:p>
          <a:p>
            <a:r>
              <a:rPr lang="en-GB" sz="2400" dirty="0"/>
              <a:t>any other visible abnormalities, </a:t>
            </a:r>
            <a:endParaRPr lang="en-GB" sz="2400" dirty="0"/>
          </a:p>
          <a:p>
            <a:r>
              <a:rPr lang="en-GB" sz="2400" dirty="0"/>
              <a:t>the attitude of the child towards the parent and health professional,</a:t>
            </a:r>
            <a:endParaRPr lang="fi-FI" sz="2400" dirty="0"/>
          </a:p>
          <a:p>
            <a:endParaRPr lang="fi-FI" sz="2400" dirty="0"/>
          </a:p>
        </p:txBody>
      </p:sp>
      <p:sp>
        <p:nvSpPr>
          <p:cNvPr id="5" name="Slide Number Placeholder 4"/>
          <p:cNvSpPr>
            <a:spLocks noGrp="1"/>
          </p:cNvSpPr>
          <p:nvPr>
            <p:ph type="sldNum" sz="quarter" idx="12"/>
          </p:nvPr>
        </p:nvSpPr>
        <p:spPr/>
        <p:txBody>
          <a:bodyPr/>
          <a:lstStyle/>
          <a:p>
            <a:fld id="{737C3187-7CCF-41AC-82A5-0CE973825FA3}" type="slidenum">
              <a:rPr lang="en-US" smtClean="0"/>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Vital signs </a:t>
            </a:r>
            <a:endParaRPr lang="en-US" dirty="0"/>
          </a:p>
        </p:txBody>
      </p:sp>
      <p:sp>
        <p:nvSpPr>
          <p:cNvPr id="3" name="Content Placeholder 2"/>
          <p:cNvSpPr>
            <a:spLocks noGrp="1"/>
          </p:cNvSpPr>
          <p:nvPr>
            <p:ph idx="1"/>
          </p:nvPr>
        </p:nvSpPr>
        <p:spPr/>
        <p:txBody>
          <a:bodyPr>
            <a:normAutofit/>
          </a:bodyPr>
          <a:lstStyle/>
          <a:p>
            <a:r>
              <a:rPr lang="en-US" sz="2700" b="1" dirty="0"/>
              <a:t>Temperature</a:t>
            </a:r>
            <a:r>
              <a:rPr lang="en-US" sz="2700" dirty="0"/>
              <a:t> =(normal range 36.5°c to 37.4°)</a:t>
            </a:r>
            <a:endParaRPr lang="en-US" sz="2700" dirty="0"/>
          </a:p>
          <a:p>
            <a:r>
              <a:rPr lang="en-US" sz="2700" b="1" dirty="0"/>
              <a:t>Pulse rate </a:t>
            </a:r>
            <a:r>
              <a:rPr lang="en-US" sz="2700" dirty="0"/>
              <a:t>– assess rate, rhythm,  character from the radial pulse. (100– 140)</a:t>
            </a:r>
            <a:endParaRPr lang="en-US" sz="2700" dirty="0"/>
          </a:p>
          <a:p>
            <a:r>
              <a:rPr lang="en-US" sz="2700" b="1" dirty="0"/>
              <a:t>Respiratory rate </a:t>
            </a:r>
            <a:r>
              <a:rPr lang="en-US" sz="2700" dirty="0"/>
              <a:t>– observe chest </a:t>
            </a:r>
            <a:r>
              <a:rPr lang="en-US" sz="2700" dirty="0" err="1"/>
              <a:t>movnt</a:t>
            </a:r>
            <a:r>
              <a:rPr lang="en-US" sz="2700" dirty="0"/>
              <a:t> &amp; count for 1 min. in the infants, </a:t>
            </a:r>
            <a:r>
              <a:rPr lang="en-US" sz="2700" dirty="0" err="1"/>
              <a:t>diaphram</a:t>
            </a:r>
            <a:r>
              <a:rPr lang="en-US" sz="2700" dirty="0"/>
              <a:t> or abdomen(&lt; 60 young infant, &lt;50 infants, &lt; 40 1-5years</a:t>
            </a:r>
            <a:endParaRPr lang="en-US" sz="2700" dirty="0"/>
          </a:p>
          <a:p>
            <a:r>
              <a:rPr lang="en-US" sz="2700" b="1" dirty="0"/>
              <a:t>Blood Pressure</a:t>
            </a:r>
            <a:r>
              <a:rPr lang="en-US" sz="2700" dirty="0"/>
              <a:t> – systolic / diastolic   mean for infants (95/65mmHg).</a:t>
            </a:r>
            <a:endParaRPr lang="en-US" sz="2700" dirty="0"/>
          </a:p>
          <a:p>
            <a:endParaRPr lang="en-US" dirty="0"/>
          </a:p>
        </p:txBody>
      </p:sp>
      <p:sp>
        <p:nvSpPr>
          <p:cNvPr id="5" name="Slide Number Placeholder 4"/>
          <p:cNvSpPr>
            <a:spLocks noGrp="1"/>
          </p:cNvSpPr>
          <p:nvPr>
            <p:ph type="sldNum" sz="quarter" idx="12"/>
          </p:nvPr>
        </p:nvSpPr>
        <p:spPr/>
        <p:txBody>
          <a:bodyPr/>
          <a:lstStyle/>
          <a:p>
            <a:fld id="{737C3187-7CCF-41AC-82A5-0CE973825FA3}" type="slidenum">
              <a:rPr lang="en-US" smtClean="0"/>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examination </a:t>
            </a:r>
            <a:endParaRPr lang="en-US" dirty="0"/>
          </a:p>
        </p:txBody>
      </p:sp>
      <p:sp>
        <p:nvSpPr>
          <p:cNvPr id="3" name="Content Placeholder 2"/>
          <p:cNvSpPr>
            <a:spLocks noGrp="1"/>
          </p:cNvSpPr>
          <p:nvPr>
            <p:ph idx="1"/>
          </p:nvPr>
        </p:nvSpPr>
        <p:spPr>
          <a:xfrm>
            <a:off x="0" y="1188720"/>
            <a:ext cx="8844280" cy="5267960"/>
          </a:xfrm>
        </p:spPr>
        <p:txBody>
          <a:bodyPr>
            <a:normAutofit/>
          </a:bodyPr>
          <a:lstStyle/>
          <a:p>
            <a:r>
              <a:rPr lang="en-US" sz="2400" b="1" dirty="0">
                <a:latin typeface="Arial Unicode MS" panose="020B0604020202020204" pitchFamily="34" charset="-128"/>
                <a:ea typeface="Arial Unicode MS" panose="020B0604020202020204" pitchFamily="34" charset="-128"/>
                <a:cs typeface="Arial Unicode MS" panose="020B0604020202020204" pitchFamily="34" charset="-128"/>
              </a:rPr>
              <a:t>Inspection</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 Harrison sulcus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indrawing</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of lower ribs</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r>
              <a:rPr lang="en-US" sz="2250" dirty="0">
                <a:latin typeface="Arial Unicode MS" panose="020B0604020202020204" pitchFamily="34" charset="-128"/>
                <a:ea typeface="Arial Unicode MS" panose="020B0604020202020204" pitchFamily="34" charset="-128"/>
                <a:cs typeface="Arial Unicode MS" panose="020B0604020202020204" pitchFamily="34" charset="-128"/>
              </a:rPr>
              <a:t>Rachitic rosary (rickets)</a:t>
            </a:r>
            <a:endParaRPr lang="en-US" sz="225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r>
              <a:rPr lang="en-US" sz="2250" dirty="0">
                <a:latin typeface="Arial Unicode MS" panose="020B0604020202020204" pitchFamily="34" charset="-128"/>
                <a:ea typeface="Arial Unicode MS" panose="020B0604020202020204" pitchFamily="34" charset="-128"/>
                <a:cs typeface="Arial Unicode MS" panose="020B0604020202020204" pitchFamily="34" charset="-128"/>
              </a:rPr>
              <a:t>Barrel chest/ pigeon chest  (COAD)</a:t>
            </a:r>
            <a:endParaRPr lang="en-US" sz="225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r>
              <a:rPr lang="en-US" sz="2250" dirty="0">
                <a:latin typeface="Arial Unicode MS" panose="020B0604020202020204" pitchFamily="34" charset="-128"/>
                <a:ea typeface="Arial Unicode MS" panose="020B0604020202020204" pitchFamily="34" charset="-128"/>
                <a:cs typeface="Arial Unicode MS" panose="020B0604020202020204" pitchFamily="34" charset="-128"/>
              </a:rPr>
              <a:t>R/rate</a:t>
            </a:r>
            <a:endParaRPr lang="en-US" sz="225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r>
              <a:rPr lang="en-US" sz="2250" dirty="0">
                <a:latin typeface="Arial Unicode MS" panose="020B0604020202020204" pitchFamily="34" charset="-128"/>
                <a:ea typeface="Arial Unicode MS" panose="020B0604020202020204" pitchFamily="34" charset="-128"/>
                <a:cs typeface="Arial Unicode MS" panose="020B0604020202020204" pitchFamily="34" charset="-128"/>
              </a:rPr>
              <a:t>Chest movements </a:t>
            </a:r>
            <a:endParaRPr lang="en-US" sz="225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r>
              <a:rPr lang="en-US" sz="2250" dirty="0">
                <a:latin typeface="Arial Unicode MS" panose="020B0604020202020204" pitchFamily="34" charset="-128"/>
                <a:ea typeface="Arial Unicode MS" panose="020B0604020202020204" pitchFamily="34" charset="-128"/>
                <a:cs typeface="Arial Unicode MS" panose="020B0604020202020204" pitchFamily="34" charset="-128"/>
              </a:rPr>
              <a:t>Signs of respiratory distress (nasal flaring, subcostal and intercostal recession, head nodding cyanosis, grunting) noisy breathing wheeze</a:t>
            </a:r>
            <a:endParaRPr lang="en-US" sz="225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endParaRPr lang="en-US" sz="225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p:txBody>
          <a:bodyPr/>
          <a:lstStyle/>
          <a:p>
            <a:fld id="{737C3187-7CCF-41AC-82A5-0CE973825FA3}" type="slidenum">
              <a:rPr lang="en-US" smtClean="0"/>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1"/>
            <a:r>
              <a:rPr lang="en-US" sz="3000" b="1" dirty="0">
                <a:latin typeface="Arial Unicode MS" panose="020B0604020202020204" pitchFamily="34" charset="-128"/>
                <a:ea typeface="Arial Unicode MS" panose="020B0604020202020204" pitchFamily="34" charset="-128"/>
                <a:cs typeface="Arial Unicode MS" panose="020B0604020202020204" pitchFamily="34" charset="-128"/>
              </a:rPr>
              <a:t>Palpation</a:t>
            </a:r>
            <a:r>
              <a:rPr lang="en-US" sz="3000" dirty="0">
                <a:latin typeface="Arial Unicode MS" panose="020B0604020202020204" pitchFamily="34" charset="-128"/>
                <a:ea typeface="Arial Unicode MS" panose="020B0604020202020204" pitchFamily="34" charset="-128"/>
                <a:cs typeface="Arial Unicode MS" panose="020B0604020202020204" pitchFamily="34" charset="-128"/>
              </a:rPr>
              <a:t> – tracheal deviation, tenderness, swelling, chest expansion.</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3000" b="1" dirty="0"/>
              <a:t>Percussion</a:t>
            </a:r>
            <a:r>
              <a:rPr lang="en-US" sz="3000" dirty="0"/>
              <a:t> –useful in older children. – for liver span</a:t>
            </a:r>
            <a:endParaRPr lang="en-US" sz="3000" dirty="0"/>
          </a:p>
          <a:p>
            <a:r>
              <a:rPr lang="en-US" sz="3000" b="1" dirty="0"/>
              <a:t>Auscultation</a:t>
            </a:r>
            <a:r>
              <a:rPr lang="en-US" sz="3000" dirty="0"/>
              <a:t>  --as adults(normal vesicular sounds, bronchial breathing, </a:t>
            </a:r>
            <a:r>
              <a:rPr lang="en-US" sz="3000" dirty="0" err="1"/>
              <a:t>ronchi</a:t>
            </a:r>
            <a:r>
              <a:rPr lang="en-US" sz="3000" dirty="0"/>
              <a:t>, crepitations, air entry)</a:t>
            </a:r>
            <a:endParaRPr lang="en-US" sz="3000" dirty="0"/>
          </a:p>
        </p:txBody>
      </p:sp>
      <p:sp>
        <p:nvSpPr>
          <p:cNvPr id="5" name="Slide Number Placeholder 4"/>
          <p:cNvSpPr>
            <a:spLocks noGrp="1"/>
          </p:cNvSpPr>
          <p:nvPr>
            <p:ph type="sldNum" sz="quarter" idx="12"/>
          </p:nvPr>
        </p:nvSpPr>
        <p:spPr/>
        <p:txBody>
          <a:bodyPr/>
          <a:lstStyle/>
          <a:p>
            <a:fld id="{737C3187-7CCF-41AC-82A5-0CE973825FA3}" type="slidenum">
              <a:rPr lang="en-US" smtClean="0"/>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314450"/>
            <a:ext cx="6447501" cy="499056"/>
          </a:xfrm>
        </p:spPr>
        <p:txBody>
          <a:bodyPr>
            <a:normAutofit fontScale="90000"/>
          </a:bodyPr>
          <a:lstStyle/>
          <a:p>
            <a:r>
              <a:rPr lang="en-US" dirty="0" smtClean="0"/>
              <a:t>Cardiovascular system </a:t>
            </a:r>
            <a:endParaRPr lang="en-US" dirty="0"/>
          </a:p>
        </p:txBody>
      </p:sp>
      <p:sp>
        <p:nvSpPr>
          <p:cNvPr id="3" name="Content Placeholder 2"/>
          <p:cNvSpPr>
            <a:spLocks noGrp="1"/>
          </p:cNvSpPr>
          <p:nvPr>
            <p:ph idx="1"/>
          </p:nvPr>
        </p:nvSpPr>
        <p:spPr>
          <a:xfrm>
            <a:off x="179070" y="1987550"/>
            <a:ext cx="6776720" cy="4013200"/>
          </a:xfrm>
        </p:spPr>
        <p:txBody>
          <a:bodyPr>
            <a:noAutofit/>
          </a:bodyPr>
          <a:lstStyle/>
          <a:p>
            <a:r>
              <a:rPr lang="en-US" sz="2400" dirty="0"/>
              <a:t>Hand- pallor, cyanosis, oslers nodes, finger clubbing, splinter </a:t>
            </a:r>
            <a:r>
              <a:rPr lang="en-US" sz="2400" dirty="0" err="1"/>
              <a:t>haemorhages</a:t>
            </a:r>
            <a:r>
              <a:rPr lang="en-US" sz="2400" dirty="0"/>
              <a:t>, </a:t>
            </a:r>
            <a:r>
              <a:rPr lang="en-US" sz="2400" dirty="0" err="1"/>
              <a:t>janeways</a:t>
            </a:r>
            <a:r>
              <a:rPr lang="en-US" sz="2400" dirty="0"/>
              <a:t> lesions</a:t>
            </a:r>
            <a:endParaRPr lang="en-US" sz="2400" dirty="0"/>
          </a:p>
          <a:p>
            <a:r>
              <a:rPr lang="en-US" sz="2400" dirty="0"/>
              <a:t>Radial pulse, </a:t>
            </a:r>
            <a:r>
              <a:rPr lang="en-US" sz="2400" dirty="0" err="1"/>
              <a:t>Bp</a:t>
            </a:r>
            <a:r>
              <a:rPr lang="en-US" sz="2400" dirty="0"/>
              <a:t>, JVP</a:t>
            </a:r>
            <a:endParaRPr lang="en-US" sz="2400" dirty="0"/>
          </a:p>
          <a:p>
            <a:r>
              <a:rPr lang="en-US" sz="2400" dirty="0"/>
              <a:t>Palpate the precordium- apex beat (4</a:t>
            </a:r>
            <a:r>
              <a:rPr lang="en-US" sz="2400" baseline="30000" dirty="0"/>
              <a:t>th</a:t>
            </a:r>
            <a:r>
              <a:rPr lang="en-US" sz="2400" dirty="0"/>
              <a:t> </a:t>
            </a:r>
            <a:r>
              <a:rPr lang="en-US" sz="2400" dirty="0" err="1"/>
              <a:t>ics</a:t>
            </a:r>
            <a:r>
              <a:rPr lang="en-US" sz="2400" dirty="0"/>
              <a:t>) thrills, heaves</a:t>
            </a:r>
            <a:endParaRPr lang="en-US" sz="2400" dirty="0"/>
          </a:p>
          <a:p>
            <a:r>
              <a:rPr lang="en-US" sz="2400" dirty="0"/>
              <a:t>Auscultation – as in adults (  s1, s2, aortic area, pulmonary area, mitral area, tricuspid area</a:t>
            </a:r>
            <a:endParaRPr lang="en-US" sz="2400" dirty="0"/>
          </a:p>
        </p:txBody>
      </p:sp>
      <p:sp>
        <p:nvSpPr>
          <p:cNvPr id="5" name="Slide Number Placeholder 4"/>
          <p:cNvSpPr>
            <a:spLocks noGrp="1"/>
          </p:cNvSpPr>
          <p:nvPr>
            <p:ph type="sldNum" sz="quarter" idx="12"/>
          </p:nvPr>
        </p:nvSpPr>
        <p:spPr/>
        <p:txBody>
          <a:bodyPr/>
          <a:lstStyle/>
          <a:p>
            <a:fld id="{737C3187-7CCF-41AC-82A5-0CE973825FA3}" type="slidenum">
              <a:rPr lang="en-US" smtClean="0"/>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Auscultation </a:t>
            </a:r>
            <a:endParaRPr lang="en-US" dirty="0"/>
          </a:p>
        </p:txBody>
      </p:sp>
      <p:sp>
        <p:nvSpPr>
          <p:cNvPr id="3" name="Content Placeholder 2"/>
          <p:cNvSpPr>
            <a:spLocks noGrp="1"/>
          </p:cNvSpPr>
          <p:nvPr>
            <p:ph idx="1"/>
          </p:nvPr>
        </p:nvSpPr>
        <p:spPr/>
        <p:txBody>
          <a:bodyPr>
            <a:normAutofit/>
          </a:bodyPr>
          <a:lstStyle/>
          <a:p>
            <a:r>
              <a:rPr lang="en-US" sz="3000" dirty="0"/>
              <a:t>Heart rate and rhythm</a:t>
            </a:r>
            <a:endParaRPr lang="en-US" sz="3000" dirty="0"/>
          </a:p>
          <a:p>
            <a:r>
              <a:rPr lang="en-US" sz="3000" dirty="0"/>
              <a:t>Heart sounds </a:t>
            </a:r>
            <a:endParaRPr lang="en-US" sz="3000" dirty="0"/>
          </a:p>
          <a:p>
            <a:r>
              <a:rPr lang="en-US" sz="3000" dirty="0"/>
              <a:t>Murmurs </a:t>
            </a:r>
            <a:endParaRPr lang="en-US" sz="3000" dirty="0"/>
          </a:p>
          <a:p>
            <a:r>
              <a:rPr lang="en-US" sz="3000" dirty="0"/>
              <a:t>Additional sounds – pericardial rub</a:t>
            </a:r>
            <a:endParaRPr lang="en-US" sz="3000" dirty="0"/>
          </a:p>
        </p:txBody>
      </p:sp>
      <p:sp>
        <p:nvSpPr>
          <p:cNvPr id="5" name="Slide Number Placeholder 4"/>
          <p:cNvSpPr>
            <a:spLocks noGrp="1"/>
          </p:cNvSpPr>
          <p:nvPr>
            <p:ph type="sldNum" sz="quarter" idx="12"/>
          </p:nvPr>
        </p:nvSpPr>
        <p:spPr/>
        <p:txBody>
          <a:bodyPr/>
          <a:lstStyle/>
          <a:p>
            <a:fld id="{737C3187-7CCF-41AC-82A5-0CE973825FA3}" type="slidenum">
              <a:rPr lang="en-US" smtClean="0"/>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Abnormal sounds/ murmurs  </a:t>
            </a:r>
            <a:endParaRPr lang="en-US" dirty="0"/>
          </a:p>
        </p:txBody>
      </p:sp>
      <p:sp>
        <p:nvSpPr>
          <p:cNvPr id="3" name="Content Placeholder 2"/>
          <p:cNvSpPr>
            <a:spLocks noGrp="1"/>
          </p:cNvSpPr>
          <p:nvPr>
            <p:ph idx="1"/>
          </p:nvPr>
        </p:nvSpPr>
        <p:spPr/>
        <p:txBody>
          <a:bodyPr>
            <a:noAutofit/>
          </a:bodyPr>
          <a:lstStyle/>
          <a:p>
            <a:r>
              <a:rPr lang="en-US" sz="2700" dirty="0"/>
              <a:t>Site </a:t>
            </a:r>
            <a:endParaRPr lang="en-US" sz="2700" dirty="0"/>
          </a:p>
          <a:p>
            <a:r>
              <a:rPr lang="en-US" sz="2700" dirty="0"/>
              <a:t>Timing </a:t>
            </a:r>
            <a:endParaRPr lang="en-US" sz="2700" dirty="0"/>
          </a:p>
          <a:p>
            <a:r>
              <a:rPr lang="en-US" sz="2700" dirty="0"/>
              <a:t>Intensity </a:t>
            </a:r>
            <a:endParaRPr lang="en-US" sz="2700" dirty="0"/>
          </a:p>
          <a:p>
            <a:r>
              <a:rPr lang="en-US" sz="2700" dirty="0"/>
              <a:t>Character /pitch </a:t>
            </a:r>
            <a:endParaRPr lang="en-US" sz="2700" dirty="0"/>
          </a:p>
          <a:p>
            <a:r>
              <a:rPr lang="en-US" sz="2700" dirty="0"/>
              <a:t>Radiation </a:t>
            </a:r>
            <a:endParaRPr lang="en-US" sz="2700" dirty="0"/>
          </a:p>
          <a:p>
            <a:r>
              <a:rPr lang="en-US" sz="2700" dirty="0"/>
              <a:t>Relation to respiration, posture and exercises</a:t>
            </a:r>
            <a:endParaRPr lang="en-US" sz="2700" dirty="0"/>
          </a:p>
        </p:txBody>
      </p:sp>
      <p:sp>
        <p:nvSpPr>
          <p:cNvPr id="5" name="Slide Number Placeholder 4"/>
          <p:cNvSpPr>
            <a:spLocks noGrp="1"/>
          </p:cNvSpPr>
          <p:nvPr>
            <p:ph type="sldNum" sz="quarter" idx="12"/>
          </p:nvPr>
        </p:nvSpPr>
        <p:spPr/>
        <p:txBody>
          <a:bodyPr/>
          <a:lstStyle/>
          <a:p>
            <a:fld id="{737C3187-7CCF-41AC-82A5-0CE973825FA3}" type="slidenum">
              <a:rPr lang="en-US" smtClean="0"/>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6" y="0"/>
            <a:ext cx="8228649" cy="1301262"/>
          </a:xfrm>
        </p:spPr>
        <p:txBody>
          <a:bodyPr/>
          <a:lstStyle/>
          <a:p>
            <a:r>
              <a:rPr lang="en-US" b="1" dirty="0"/>
              <a:t>CONGENITAL ABNOMALITIES.</a:t>
            </a:r>
            <a:br>
              <a:rPr lang="en-US" dirty="0"/>
            </a:br>
            <a:endParaRPr lang="en-US" dirty="0"/>
          </a:p>
        </p:txBody>
      </p:sp>
      <p:sp>
        <p:nvSpPr>
          <p:cNvPr id="3" name="Text Placeholder 2"/>
          <p:cNvSpPr>
            <a:spLocks noGrp="1"/>
          </p:cNvSpPr>
          <p:nvPr>
            <p:ph type="body" idx="1"/>
          </p:nvPr>
        </p:nvSpPr>
        <p:spPr>
          <a:xfrm>
            <a:off x="1043354" y="890954"/>
            <a:ext cx="7642970" cy="5865446"/>
          </a:xfrm>
        </p:spPr>
        <p:txBody>
          <a:bodyPr/>
          <a:lstStyle/>
          <a:p>
            <a:pPr lvl="0"/>
            <a:r>
              <a:rPr lang="en-US" sz="3200" dirty="0" smtClean="0"/>
              <a:t>Alimentary </a:t>
            </a:r>
            <a:r>
              <a:rPr lang="en-US" sz="3200" dirty="0"/>
              <a:t>system:-</a:t>
            </a:r>
            <a:endParaRPr lang="en-US" sz="3200" dirty="0"/>
          </a:p>
          <a:p>
            <a:pPr lvl="0"/>
            <a:r>
              <a:rPr lang="en-US" sz="3200" dirty="0"/>
              <a:t>Cleft palate</a:t>
            </a:r>
            <a:endParaRPr lang="en-US" sz="3200" dirty="0"/>
          </a:p>
          <a:p>
            <a:pPr lvl="0"/>
            <a:r>
              <a:rPr lang="en-US" sz="3200" dirty="0"/>
              <a:t>Esophageal  </a:t>
            </a:r>
            <a:r>
              <a:rPr lang="en-US" sz="3200" dirty="0" err="1"/>
              <a:t>Artresia</a:t>
            </a:r>
            <a:endParaRPr lang="en-US" sz="3200" dirty="0"/>
          </a:p>
          <a:p>
            <a:pPr lvl="0"/>
            <a:r>
              <a:rPr lang="en-US" sz="3200" dirty="0"/>
              <a:t>Esophageal fistula</a:t>
            </a:r>
            <a:endParaRPr lang="en-US" sz="3200" dirty="0"/>
          </a:p>
          <a:p>
            <a:pPr lvl="0"/>
            <a:r>
              <a:rPr lang="en-US" sz="3200" dirty="0"/>
              <a:t>Pyloric stenosis</a:t>
            </a:r>
            <a:endParaRPr lang="en-US" sz="3200" dirty="0"/>
          </a:p>
          <a:p>
            <a:pPr lvl="0"/>
            <a:r>
              <a:rPr lang="en-US" sz="3200" dirty="0" err="1"/>
              <a:t>Hirchsprungs</a:t>
            </a:r>
            <a:r>
              <a:rPr lang="en-US" sz="3200" dirty="0"/>
              <a:t> disease</a:t>
            </a:r>
            <a:endParaRPr lang="en-US" sz="3200" dirty="0"/>
          </a:p>
          <a:p>
            <a:pPr lvl="0"/>
            <a:r>
              <a:rPr lang="en-US" sz="3200" dirty="0"/>
              <a:t>Imperforate anus.</a:t>
            </a:r>
            <a:endParaRPr lang="en-US" sz="3200" dirty="0"/>
          </a:p>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Abdominal examination </a:t>
            </a:r>
            <a:endParaRPr lang="en-US" dirty="0"/>
          </a:p>
        </p:txBody>
      </p:sp>
      <p:sp>
        <p:nvSpPr>
          <p:cNvPr id="3" name="Content Placeholder 2"/>
          <p:cNvSpPr>
            <a:spLocks noGrp="1"/>
          </p:cNvSpPr>
          <p:nvPr>
            <p:ph idx="1"/>
          </p:nvPr>
        </p:nvSpPr>
        <p:spPr/>
        <p:txBody>
          <a:bodyPr>
            <a:normAutofit/>
          </a:bodyPr>
          <a:lstStyle/>
          <a:p>
            <a:r>
              <a:rPr lang="en-US" sz="2400" dirty="0"/>
              <a:t>Inspection        </a:t>
            </a:r>
            <a:endParaRPr lang="en-US" sz="2400" dirty="0"/>
          </a:p>
          <a:p>
            <a:r>
              <a:rPr lang="en-US" sz="2400" dirty="0"/>
              <a:t>Auscultation     	as adults (bowel sounds	</a:t>
            </a:r>
            <a:endParaRPr lang="en-US" sz="2400" dirty="0"/>
          </a:p>
          <a:p>
            <a:r>
              <a:rPr lang="en-US" sz="2400" dirty="0"/>
              <a:t>Percussion </a:t>
            </a:r>
            <a:endParaRPr lang="en-US" sz="2400" dirty="0"/>
          </a:p>
          <a:p>
            <a:r>
              <a:rPr lang="en-US" sz="2400" dirty="0"/>
              <a:t>Palpation—liver can be felt upto 2cm below costal margin, upto  4yrs  </a:t>
            </a:r>
            <a:endParaRPr lang="en-US" sz="2400" dirty="0"/>
          </a:p>
          <a:p>
            <a:endParaRPr lang="en-US" sz="2400" dirty="0"/>
          </a:p>
        </p:txBody>
      </p:sp>
      <p:sp>
        <p:nvSpPr>
          <p:cNvPr id="6" name="Slide Number Placeholder 5"/>
          <p:cNvSpPr>
            <a:spLocks noGrp="1"/>
          </p:cNvSpPr>
          <p:nvPr>
            <p:ph type="sldNum" sz="quarter" idx="12"/>
          </p:nvPr>
        </p:nvSpPr>
        <p:spPr/>
        <p:txBody>
          <a:bodyPr/>
          <a:lstStyle/>
          <a:p>
            <a:fld id="{737C3187-7CCF-41AC-82A5-0CE973825FA3}" type="slidenum">
              <a:rPr lang="en-US" smtClean="0"/>
            </a:fld>
            <a:endParaRPr lang="en-US"/>
          </a:p>
        </p:txBody>
      </p:sp>
      <p:cxnSp>
        <p:nvCxnSpPr>
          <p:cNvPr id="5" name="Straight Arrow Connector 4"/>
          <p:cNvCxnSpPr/>
          <p:nvPr/>
        </p:nvCxnSpPr>
        <p:spPr>
          <a:xfrm>
            <a:off x="3314700" y="2514600"/>
            <a:ext cx="0" cy="857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314700" y="2943225"/>
            <a:ext cx="8001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Genitalia &amp; rectal examination</a:t>
            </a:r>
            <a:endParaRPr lang="en-US" dirty="0"/>
          </a:p>
        </p:txBody>
      </p:sp>
      <p:sp>
        <p:nvSpPr>
          <p:cNvPr id="3" name="Content Placeholder 2"/>
          <p:cNvSpPr>
            <a:spLocks noGrp="1"/>
          </p:cNvSpPr>
          <p:nvPr>
            <p:ph idx="1"/>
          </p:nvPr>
        </p:nvSpPr>
        <p:spPr/>
        <p:txBody>
          <a:bodyPr>
            <a:normAutofit/>
          </a:bodyPr>
          <a:lstStyle/>
          <a:p>
            <a:r>
              <a:rPr lang="en-US" sz="2400" dirty="0"/>
              <a:t>Inspect – external genitalia, vagina cervix</a:t>
            </a:r>
            <a:endParaRPr lang="en-US" sz="2400" dirty="0"/>
          </a:p>
          <a:p>
            <a:r>
              <a:rPr lang="en-US" sz="2400" dirty="0"/>
              <a:t>For discharge, penile meatus, foreskin, scrotum.</a:t>
            </a:r>
            <a:endParaRPr lang="en-US" sz="2400" dirty="0"/>
          </a:p>
          <a:p>
            <a:r>
              <a:rPr lang="en-US" sz="2400" dirty="0"/>
              <a:t>Palpate  - P/R exam where necessary </a:t>
            </a:r>
            <a:endParaRPr lang="en-US" sz="2400" dirty="0"/>
          </a:p>
        </p:txBody>
      </p:sp>
      <p:sp>
        <p:nvSpPr>
          <p:cNvPr id="5" name="Slide Number Placeholder 4"/>
          <p:cNvSpPr>
            <a:spLocks noGrp="1"/>
          </p:cNvSpPr>
          <p:nvPr>
            <p:ph type="sldNum" sz="quarter" idx="12"/>
          </p:nvPr>
        </p:nvSpPr>
        <p:spPr/>
        <p:txBody>
          <a:bodyPr/>
          <a:lstStyle/>
          <a:p>
            <a:fld id="{737C3187-7CCF-41AC-82A5-0CE973825FA3}" type="slidenum">
              <a:rPr lang="en-US" smtClean="0"/>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CNS examination</a:t>
            </a:r>
            <a:endParaRPr lang="en-US" dirty="0"/>
          </a:p>
        </p:txBody>
      </p:sp>
      <p:sp>
        <p:nvSpPr>
          <p:cNvPr id="3" name="Content Placeholder 2"/>
          <p:cNvSpPr>
            <a:spLocks noGrp="1"/>
          </p:cNvSpPr>
          <p:nvPr>
            <p:ph idx="1"/>
          </p:nvPr>
        </p:nvSpPr>
        <p:spPr/>
        <p:txBody>
          <a:bodyPr>
            <a:normAutofit/>
          </a:bodyPr>
          <a:lstStyle/>
          <a:p>
            <a:r>
              <a:rPr lang="en-US" sz="2700" dirty="0"/>
              <a:t>Mental status– conscious level, behaviour, mood, memory, attention, orientation.</a:t>
            </a:r>
            <a:endParaRPr lang="en-US" sz="2700" dirty="0"/>
          </a:p>
          <a:p>
            <a:r>
              <a:rPr lang="en-US" sz="2700" dirty="0"/>
              <a:t>Cranial nerves </a:t>
            </a:r>
            <a:endParaRPr lang="en-US" sz="2700" dirty="0"/>
          </a:p>
          <a:p>
            <a:r>
              <a:rPr lang="en-US" sz="2700" dirty="0"/>
              <a:t>Motor functions,  sensory </a:t>
            </a:r>
            <a:endParaRPr lang="en-US" sz="2700" dirty="0"/>
          </a:p>
          <a:p>
            <a:r>
              <a:rPr lang="en-US" sz="2700" dirty="0"/>
              <a:t>Reflexes </a:t>
            </a:r>
            <a:endParaRPr lang="en-US" sz="2700" dirty="0"/>
          </a:p>
          <a:p>
            <a:r>
              <a:rPr lang="en-US" sz="2700" dirty="0"/>
              <a:t>Signs of meningeal irritation – neck stiffness, kerning sign, Brudzinkis sign.</a:t>
            </a:r>
            <a:endParaRPr lang="en-US" sz="2700" dirty="0"/>
          </a:p>
          <a:p>
            <a:endParaRPr lang="en-US" sz="2700" dirty="0"/>
          </a:p>
        </p:txBody>
      </p:sp>
      <p:sp>
        <p:nvSpPr>
          <p:cNvPr id="5" name="Slide Number Placeholder 4"/>
          <p:cNvSpPr>
            <a:spLocks noGrp="1"/>
          </p:cNvSpPr>
          <p:nvPr>
            <p:ph type="sldNum" sz="quarter" idx="12"/>
          </p:nvPr>
        </p:nvSpPr>
        <p:spPr/>
        <p:txBody>
          <a:bodyPr/>
          <a:lstStyle/>
          <a:p>
            <a:fld id="{737C3187-7CCF-41AC-82A5-0CE973825FA3}" type="slidenum">
              <a:rPr lang="en-US" smtClean="0"/>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Musculoskeletal system </a:t>
            </a:r>
            <a:endParaRPr lang="en-US" dirty="0"/>
          </a:p>
        </p:txBody>
      </p:sp>
      <p:sp>
        <p:nvSpPr>
          <p:cNvPr id="3" name="Content Placeholder 2"/>
          <p:cNvSpPr>
            <a:spLocks noGrp="1"/>
          </p:cNvSpPr>
          <p:nvPr>
            <p:ph idx="1"/>
          </p:nvPr>
        </p:nvSpPr>
        <p:spPr/>
        <p:txBody>
          <a:bodyPr>
            <a:normAutofit/>
          </a:bodyPr>
          <a:lstStyle/>
          <a:p>
            <a:r>
              <a:rPr lang="en-US" sz="2700" dirty="0"/>
              <a:t>Examine hands, arms, shoulders, neck and temporal –mandibular  joint</a:t>
            </a:r>
            <a:endParaRPr lang="en-US" sz="2700" dirty="0"/>
          </a:p>
          <a:p>
            <a:r>
              <a:rPr lang="en-US" sz="2700" dirty="0"/>
              <a:t>Palpate joints and their range of movement</a:t>
            </a:r>
            <a:endParaRPr lang="en-US" sz="2700" dirty="0"/>
          </a:p>
        </p:txBody>
      </p:sp>
      <p:sp>
        <p:nvSpPr>
          <p:cNvPr id="5" name="Slide Number Placeholder 4"/>
          <p:cNvSpPr>
            <a:spLocks noGrp="1"/>
          </p:cNvSpPr>
          <p:nvPr>
            <p:ph type="sldNum" sz="quarter" idx="12"/>
          </p:nvPr>
        </p:nvSpPr>
        <p:spPr/>
        <p:txBody>
          <a:bodyPr/>
          <a:lstStyle/>
          <a:p>
            <a:fld id="{737C3187-7CCF-41AC-82A5-0CE973825FA3}" type="slidenum">
              <a:rPr lang="en-US" smtClean="0"/>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6" y="0"/>
            <a:ext cx="8228649" cy="973015"/>
          </a:xfrm>
        </p:spPr>
        <p:txBody>
          <a:bodyPr/>
          <a:lstStyle/>
          <a:p>
            <a:r>
              <a:rPr lang="en-GB" dirty="0" smtClean="0"/>
              <a:t>Branches/Areas of paediatric nursing </a:t>
            </a:r>
            <a:endParaRPr lang="en-GB" dirty="0"/>
          </a:p>
        </p:txBody>
      </p:sp>
      <p:sp>
        <p:nvSpPr>
          <p:cNvPr id="3" name="Content Placeholder 2"/>
          <p:cNvSpPr>
            <a:spLocks noGrp="1"/>
          </p:cNvSpPr>
          <p:nvPr>
            <p:ph idx="1"/>
          </p:nvPr>
        </p:nvSpPr>
        <p:spPr>
          <a:xfrm>
            <a:off x="457676" y="1125416"/>
            <a:ext cx="8228649" cy="5001296"/>
          </a:xfrm>
        </p:spPr>
        <p:txBody>
          <a:bodyPr>
            <a:noAutofit/>
          </a:bodyPr>
          <a:lstStyle/>
          <a:p>
            <a:r>
              <a:rPr lang="en-GB" b="1" dirty="0" smtClean="0">
                <a:latin typeface="Times New Roman" panose="02020603050405020304" pitchFamily="18" charset="0"/>
                <a:cs typeface="Times New Roman" panose="02020603050405020304" pitchFamily="18" charset="0"/>
              </a:rPr>
              <a:t>General paediatrics;  </a:t>
            </a:r>
            <a:r>
              <a:rPr lang="en-GB" dirty="0" smtClean="0">
                <a:latin typeface="Times New Roman" panose="02020603050405020304" pitchFamily="18" charset="0"/>
                <a:cs typeface="Times New Roman" panose="02020603050405020304" pitchFamily="18" charset="0"/>
              </a:rPr>
              <a:t>hospital role covering children from birth to the age of 16 years most nurses have this generalist role</a:t>
            </a:r>
            <a:endParaRPr lang="en-GB" dirty="0" smtClean="0">
              <a:latin typeface="Times New Roman" panose="02020603050405020304" pitchFamily="18" charset="0"/>
              <a:cs typeface="Times New Roman" panose="02020603050405020304" pitchFamily="18" charset="0"/>
            </a:endParaRPr>
          </a:p>
          <a:p>
            <a:r>
              <a:rPr lang="en-GB" b="1" dirty="0" smtClean="0">
                <a:latin typeface="Times New Roman" panose="02020603050405020304" pitchFamily="18" charset="0"/>
                <a:cs typeface="Times New Roman" panose="02020603050405020304" pitchFamily="18" charset="0"/>
              </a:rPr>
              <a:t>Neonatology paediatrics; </a:t>
            </a:r>
            <a:r>
              <a:rPr lang="en-GB" dirty="0" smtClean="0">
                <a:latin typeface="Times New Roman" panose="02020603050405020304" pitchFamily="18" charset="0"/>
                <a:cs typeface="Times New Roman" panose="02020603050405020304" pitchFamily="18" charset="0"/>
              </a:rPr>
              <a:t>specializes in taking care of newly-born babies. Mostly applied in NBU, NICU, looking after new-born conditions</a:t>
            </a:r>
            <a:endParaRPr lang="en-GB" dirty="0" smtClean="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Branches/Areas of paediatric nursing </a:t>
            </a:r>
            <a:endParaRPr lang="en-US" dirty="0"/>
          </a:p>
        </p:txBody>
      </p:sp>
      <p:sp>
        <p:nvSpPr>
          <p:cNvPr id="3" name="Text Placeholder 2"/>
          <p:cNvSpPr>
            <a:spLocks noGrp="1"/>
          </p:cNvSpPr>
          <p:nvPr>
            <p:ph type="body" idx="1"/>
          </p:nvPr>
        </p:nvSpPr>
        <p:spPr>
          <a:xfrm>
            <a:off x="457200" y="1174750"/>
            <a:ext cx="8334375" cy="4953000"/>
          </a:xfrm>
        </p:spPr>
        <p:txBody>
          <a:bodyPr/>
          <a:lstStyle/>
          <a:p>
            <a:r>
              <a:rPr lang="en-GB" b="1" dirty="0">
                <a:latin typeface="Times New Roman" panose="02020603050405020304" pitchFamily="18" charset="0"/>
                <a:cs typeface="Times New Roman" panose="02020603050405020304" pitchFamily="18" charset="0"/>
              </a:rPr>
              <a:t>Paediatric cardiology, </a:t>
            </a:r>
            <a:r>
              <a:rPr lang="en-GB" dirty="0">
                <a:latin typeface="Times New Roman" panose="02020603050405020304" pitchFamily="18" charset="0"/>
                <a:cs typeface="Times New Roman" panose="02020603050405020304" pitchFamily="18" charset="0"/>
              </a:rPr>
              <a:t>Nurses who are specialized in offering services to children with heart problems</a:t>
            </a:r>
            <a:endParaRPr lang="en-GB" dirty="0">
              <a:latin typeface="Times New Roman" panose="02020603050405020304" pitchFamily="18" charset="0"/>
              <a:cs typeface="Times New Roman" panose="02020603050405020304" pitchFamily="18" charset="0"/>
            </a:endParaRPr>
          </a:p>
          <a:p>
            <a:r>
              <a:rPr lang="en-GB" b="1" dirty="0" smtClean="0">
                <a:latin typeface="Times New Roman" panose="02020603050405020304" pitchFamily="18" charset="0"/>
                <a:cs typeface="Times New Roman" panose="02020603050405020304" pitchFamily="18" charset="0"/>
                <a:sym typeface="+mn-ea"/>
              </a:rPr>
              <a:t>Community paediatrics; </a:t>
            </a:r>
            <a:r>
              <a:rPr lang="en-GB" dirty="0" smtClean="0">
                <a:latin typeface="Times New Roman" panose="02020603050405020304" pitchFamily="18" charset="0"/>
                <a:cs typeface="Times New Roman" panose="02020603050405020304" pitchFamily="18" charset="0"/>
                <a:sym typeface="+mn-ea"/>
              </a:rPr>
              <a:t>nurses based in the community who look after children with social, developmental and behavioural challenges </a:t>
            </a:r>
            <a:endParaRPr lang="en-GB" dirty="0" smtClean="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US" dirty="0"/>
          </a:p>
        </p:txBody>
      </p:sp>
      <p:sp>
        <p:nvSpPr>
          <p:cNvPr id="4" name="Text Placeholder 3"/>
          <p:cNvSpPr>
            <a:spLocks noGrp="1"/>
          </p:cNvSpPr>
          <p:nvPr>
            <p:ph type="body" idx="2"/>
          </p:nvPr>
        </p:nvSpPr>
        <p:spPr>
          <a:xfrm flipH="1">
            <a:off x="10153651" y="5978768"/>
            <a:ext cx="45719" cy="777631"/>
          </a:xfrm>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90" y="156210"/>
            <a:ext cx="8379460" cy="896620"/>
          </a:xfrm>
        </p:spPr>
        <p:txBody>
          <a:bodyPr>
            <a:normAutofit fontScale="90000"/>
          </a:bodyPr>
          <a:lstStyle/>
          <a:p>
            <a:r>
              <a:rPr lang="en-US" altLang="en-GB" b="1" dirty="0"/>
              <a:t>           </a:t>
            </a:r>
            <a:r>
              <a:rPr lang="en-GB" b="1" dirty="0"/>
              <a:t>Basic Children's Rights</a:t>
            </a:r>
            <a:br>
              <a:rPr lang="en-GB" b="1" dirty="0"/>
            </a:br>
            <a:endParaRPr lang="en-GB" dirty="0"/>
          </a:p>
        </p:txBody>
      </p:sp>
      <p:sp>
        <p:nvSpPr>
          <p:cNvPr id="3" name="Content Placeholder 2"/>
          <p:cNvSpPr>
            <a:spLocks noGrp="1"/>
          </p:cNvSpPr>
          <p:nvPr>
            <p:ph idx="1"/>
          </p:nvPr>
        </p:nvSpPr>
        <p:spPr>
          <a:xfrm>
            <a:off x="135255" y="1052195"/>
            <a:ext cx="8680450" cy="5406390"/>
          </a:xfrm>
        </p:spPr>
        <p:txBody>
          <a:bodyPr>
            <a:normAutofit fontScale="85000" lnSpcReduction="10000"/>
          </a:bodyPr>
          <a:lstStyle/>
          <a:p>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United Nations has come up with a list </a:t>
            </a:r>
            <a:r>
              <a:rPr lang="en-GB" dirty="0" smtClean="0">
                <a:latin typeface="Times New Roman" panose="02020603050405020304" pitchFamily="18" charset="0"/>
                <a:cs typeface="Times New Roman" panose="02020603050405020304" pitchFamily="18" charset="0"/>
              </a:rPr>
              <a:t>of basic </a:t>
            </a:r>
            <a:r>
              <a:rPr lang="en-GB" dirty="0">
                <a:latin typeface="Times New Roman" panose="02020603050405020304" pitchFamily="18" charset="0"/>
                <a:cs typeface="Times New Roman" panose="02020603050405020304" pitchFamily="18" charset="0"/>
              </a:rPr>
              <a:t>children's rights, which should </a:t>
            </a:r>
            <a:r>
              <a:rPr lang="en-GB" dirty="0" smtClean="0">
                <a:latin typeface="Times New Roman" panose="02020603050405020304" pitchFamily="18" charset="0"/>
                <a:cs typeface="Times New Roman" panose="02020603050405020304" pitchFamily="18" charset="0"/>
              </a:rPr>
              <a:t>be observed </a:t>
            </a:r>
            <a:r>
              <a:rPr lang="en-GB" dirty="0">
                <a:latin typeface="Times New Roman" panose="02020603050405020304" pitchFamily="18" charset="0"/>
                <a:cs typeface="Times New Roman" panose="02020603050405020304" pitchFamily="18" charset="0"/>
              </a:rPr>
              <a:t>and protected, by all world </a:t>
            </a:r>
            <a:r>
              <a:rPr lang="en-GB" dirty="0" smtClean="0">
                <a:latin typeface="Times New Roman" panose="02020603050405020304" pitchFamily="18" charset="0"/>
                <a:cs typeface="Times New Roman" panose="02020603050405020304" pitchFamily="18" charset="0"/>
              </a:rPr>
              <a:t>member countries</a:t>
            </a:r>
            <a:r>
              <a:rPr lang="en-GB" dirty="0">
                <a:latin typeface="Times New Roman" panose="02020603050405020304" pitchFamily="18" charset="0"/>
                <a:cs typeface="Times New Roman" panose="02020603050405020304" pitchFamily="18" charset="0"/>
              </a:rPr>
              <a:t>. They are summarised as follows:</a:t>
            </a: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 The right to live</a:t>
            </a: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 The right to acquire a name </a:t>
            </a:r>
            <a:r>
              <a:rPr lang="en-GB" dirty="0" smtClean="0">
                <a:latin typeface="Times New Roman" panose="02020603050405020304" pitchFamily="18" charset="0"/>
                <a:cs typeface="Times New Roman" panose="02020603050405020304" pitchFamily="18" charset="0"/>
              </a:rPr>
              <a:t>and nationality</a:t>
            </a: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 The right to enjoy parental care</a:t>
            </a: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 The right to proper food and health care</a:t>
            </a: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 The right to education</a:t>
            </a: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 The right to be protected from all </a:t>
            </a:r>
            <a:r>
              <a:rPr lang="en-GB" dirty="0" smtClean="0">
                <a:latin typeface="Times New Roman" panose="02020603050405020304" pitchFamily="18" charset="0"/>
                <a:cs typeface="Times New Roman" panose="02020603050405020304" pitchFamily="18" charset="0"/>
              </a:rPr>
              <a:t>kinds of harm</a:t>
            </a:r>
            <a:endParaRPr lang="en-GB" dirty="0" smtClean="0">
              <a:latin typeface="Times New Roman" panose="02020603050405020304" pitchFamily="18" charset="0"/>
              <a:cs typeface="Times New Roman" panose="02020603050405020304" pitchFamily="18" charset="0"/>
            </a:endParaRPr>
          </a:p>
          <a:p>
            <a:pPr marL="0" indent="0">
              <a:buNone/>
            </a:pP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The right to moral upbringing</a:t>
            </a: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 The right to a culture</a:t>
            </a:r>
            <a:endParaRPr lang="en-GB"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0"/>
            <a:ext cx="8229600" cy="230505"/>
          </a:xfrm>
        </p:spPr>
        <p:txBody>
          <a:bodyPr/>
          <a:p>
            <a:endParaRPr lang="en-US"/>
          </a:p>
        </p:txBody>
      </p:sp>
      <p:sp>
        <p:nvSpPr>
          <p:cNvPr id="3" name="Content Placeholder 2"/>
          <p:cNvSpPr>
            <a:spLocks noGrp="1"/>
          </p:cNvSpPr>
          <p:nvPr>
            <p:ph idx="1"/>
          </p:nvPr>
        </p:nvSpPr>
        <p:spPr>
          <a:xfrm>
            <a:off x="-635" y="339090"/>
            <a:ext cx="9144635" cy="6383020"/>
          </a:xfrm>
        </p:spPr>
        <p:txBody>
          <a:bodyPr/>
          <a:p>
            <a:r>
              <a:rPr lang="en-US" sz="2400" b="1"/>
              <a:t>The following considerations are important in facilitating paediatric assessment </a:t>
            </a:r>
            <a:r>
              <a:rPr lang="en-US" sz="2400"/>
              <a:t> </a:t>
            </a:r>
            <a:endParaRPr lang="en-US" sz="2400"/>
          </a:p>
          <a:p>
            <a:r>
              <a:rPr lang="en-US" sz="2400"/>
              <a:t>Use game playing and distraction to increase cooperativeness e.g. small toys, wind up musical toys, humming/ whistling. </a:t>
            </a:r>
            <a:endParaRPr lang="en-US" sz="2400"/>
          </a:p>
          <a:p>
            <a:r>
              <a:rPr lang="en-US" sz="2400"/>
              <a:t>Demonstrate procedure on a doll, stuffed toy or even the caregiver prior to performing them on the child. </a:t>
            </a:r>
            <a:endParaRPr lang="en-US" sz="2400"/>
          </a:p>
          <a:p>
            <a:r>
              <a:rPr lang="en-US" sz="2400"/>
              <a:t> Explain procedure  </a:t>
            </a:r>
            <a:endParaRPr lang="en-US" sz="2400"/>
          </a:p>
          <a:p>
            <a:r>
              <a:rPr lang="en-US" sz="2400"/>
              <a:t>Warm equipment </a:t>
            </a:r>
            <a:endParaRPr lang="en-US" sz="2400"/>
          </a:p>
          <a:p>
            <a:r>
              <a:rPr lang="en-US" sz="2400"/>
              <a:t> Invasive procedures should be done last e.g. ear inspection.</a:t>
            </a:r>
            <a:endParaRPr lang="en-US" sz="2400"/>
          </a:p>
          <a:p>
            <a:r>
              <a:rPr lang="en-US" sz="2400"/>
              <a:t>Interview older children separately</a:t>
            </a:r>
            <a:endParaRPr lang="en-US" sz="2400"/>
          </a:p>
          <a:p>
            <a:r>
              <a:rPr lang="en-US" sz="2400"/>
              <a:t> Caregiver present during assessment </a:t>
            </a:r>
            <a:endParaRPr lang="en-US" sz="2400"/>
          </a:p>
          <a:p>
            <a:r>
              <a:rPr lang="en-US" sz="2400"/>
              <a:t> Room should be warm and quiet </a:t>
            </a:r>
            <a:endParaRPr lang="en-US" sz="2400"/>
          </a:p>
          <a:p>
            <a:r>
              <a:rPr lang="en-US" sz="2400"/>
              <a:t> Provide comfort measures after painful procedures etc</a:t>
            </a:r>
            <a:endParaRPr lang="en-US" sz="24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solidFill>
                  <a:srgbClr val="FF0000"/>
                </a:solidFill>
              </a:rPr>
              <a:t>qualities of a good paediatric nurse</a:t>
            </a:r>
            <a:endParaRPr lang="en-US" b="1">
              <a:solidFill>
                <a:srgbClr val="FF0000"/>
              </a:solidFill>
            </a:endParaRPr>
          </a:p>
        </p:txBody>
      </p:sp>
      <p:sp>
        <p:nvSpPr>
          <p:cNvPr id="3" name="Content Placeholder 2"/>
          <p:cNvSpPr>
            <a:spLocks noGrp="1"/>
          </p:cNvSpPr>
          <p:nvPr>
            <p:ph idx="1"/>
          </p:nvPr>
        </p:nvSpPr>
        <p:spPr>
          <a:xfrm>
            <a:off x="186055" y="772795"/>
            <a:ext cx="8786495" cy="5713095"/>
          </a:xfrm>
        </p:spPr>
        <p:txBody>
          <a:bodyPr/>
          <a:p>
            <a:r>
              <a:rPr lang="en-US"/>
              <a:t>1. </a:t>
            </a:r>
            <a:r>
              <a:rPr lang="en-US" sz="2800" b="1"/>
              <a:t>calm demeanour</a:t>
            </a:r>
            <a:r>
              <a:rPr lang="en-US" sz="2800"/>
              <a:t>: the ability to not only stay calm during emergencies but also the ability to relay that calmness to the childand family </a:t>
            </a:r>
            <a:endParaRPr lang="en-US" sz="2800"/>
          </a:p>
          <a:p>
            <a:r>
              <a:rPr lang="en-US" sz="2800"/>
              <a:t>2. </a:t>
            </a:r>
            <a:r>
              <a:rPr lang="en-US" sz="2800" b="1"/>
              <a:t>positivity</a:t>
            </a:r>
            <a:r>
              <a:rPr lang="en-US" sz="2800"/>
              <a:t> :especially when interacting with the parents </a:t>
            </a:r>
            <a:endParaRPr lang="en-US" sz="2800"/>
          </a:p>
          <a:p>
            <a:r>
              <a:rPr lang="en-US" sz="2800"/>
              <a:t>3. getting along well with children and playfullness </a:t>
            </a:r>
            <a:endParaRPr lang="en-US" sz="2800"/>
          </a:p>
          <a:p>
            <a:pPr marL="0" indent="0">
              <a:buNone/>
            </a:pPr>
            <a:r>
              <a:rPr lang="en-US" sz="2800"/>
              <a:t> have a sense of humour ,tell a joke ,sing a song,pull funny faces </a:t>
            </a:r>
            <a:endParaRPr lang="en-US" sz="2800"/>
          </a:p>
          <a:p>
            <a:r>
              <a:rPr lang="en-US" sz="2800"/>
              <a:t>4. attention to details :sport irregularities,</a:t>
            </a:r>
            <a:endParaRPr lang="en-US" sz="28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r>
              <a:rPr lang="en-US"/>
              <a:t>5. critical thinking skills </a:t>
            </a:r>
            <a:endParaRPr lang="en-US"/>
          </a:p>
          <a:p>
            <a:pPr marL="0" indent="0">
              <a:buNone/>
            </a:pPr>
            <a:r>
              <a:rPr lang="en-US"/>
              <a:t>6. patience </a:t>
            </a:r>
            <a:endParaRPr lang="en-US"/>
          </a:p>
          <a:p>
            <a:pPr marL="0" indent="0">
              <a:buNone/>
            </a:pPr>
            <a:r>
              <a:rPr lang="en-US"/>
              <a:t>7. endurance : be strong mentally and physically.take care of yourself  mentally and physicaliy</a:t>
            </a:r>
            <a:endParaRPr lang="en-US"/>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6" y="0"/>
            <a:ext cx="8228649" cy="1417954"/>
          </a:xfrm>
        </p:spPr>
        <p:txBody>
          <a:bodyPr/>
          <a:lstStyle/>
          <a:p>
            <a:br>
              <a:rPr lang="en-US" b="1" dirty="0" smtClean="0"/>
            </a:br>
            <a:r>
              <a:rPr lang="en-US" b="1" dirty="0" smtClean="0"/>
              <a:t>CONGENITAL ABNORMALITIES:</a:t>
            </a:r>
            <a:br>
              <a:rPr lang="en-US" b="1" dirty="0"/>
            </a:br>
            <a:r>
              <a:rPr lang="en-US" b="1" dirty="0" smtClean="0"/>
              <a:t>THE </a:t>
            </a:r>
            <a:r>
              <a:rPr lang="en-US" b="1" dirty="0"/>
              <a:t>NERVOUS SYSTEM.</a:t>
            </a:r>
            <a:br>
              <a:rPr lang="en-US" dirty="0"/>
            </a:br>
            <a:endParaRPr lang="en-US" dirty="0"/>
          </a:p>
        </p:txBody>
      </p:sp>
      <p:sp>
        <p:nvSpPr>
          <p:cNvPr id="3" name="Text Placeholder 2"/>
          <p:cNvSpPr>
            <a:spLocks noGrp="1"/>
          </p:cNvSpPr>
          <p:nvPr>
            <p:ph type="body" idx="1"/>
          </p:nvPr>
        </p:nvSpPr>
        <p:spPr>
          <a:xfrm>
            <a:off x="534989" y="1765300"/>
            <a:ext cx="8046303" cy="4991100"/>
          </a:xfrm>
        </p:spPr>
        <p:txBody>
          <a:bodyPr/>
          <a:lstStyle/>
          <a:p>
            <a:pPr lvl="0"/>
            <a:r>
              <a:rPr lang="en-US" dirty="0" smtClean="0"/>
              <a:t>Hydrocephalus</a:t>
            </a:r>
            <a:endParaRPr lang="en-US" dirty="0"/>
          </a:p>
          <a:p>
            <a:pPr lvl="0"/>
            <a:r>
              <a:rPr lang="en-US" dirty="0" err="1"/>
              <a:t>Spina</a:t>
            </a:r>
            <a:r>
              <a:rPr lang="en-US" dirty="0"/>
              <a:t> bifida</a:t>
            </a:r>
            <a:endParaRPr lang="en-US" dirty="0"/>
          </a:p>
          <a:p>
            <a:pPr lvl="0"/>
            <a:r>
              <a:rPr lang="en-US" dirty="0" err="1"/>
              <a:t>Myelomeningocele</a:t>
            </a:r>
            <a:endParaRPr lang="en-US" dirty="0"/>
          </a:p>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457835" y="99060"/>
            <a:ext cx="8228965" cy="1004570"/>
          </a:xfrm>
        </p:spPr>
        <p:txBody>
          <a:bodyPr/>
          <a:p>
            <a:r>
              <a:rPr lang="en-US" sz="3200" b="1">
                <a:sym typeface="+mn-ea"/>
              </a:rPr>
              <a:t>Principles that Underpin Paediatric Nursing</a:t>
            </a:r>
            <a:endParaRPr lang="en-US" sz="3200" b="1"/>
          </a:p>
        </p:txBody>
      </p:sp>
      <p:sp>
        <p:nvSpPr>
          <p:cNvPr id="7" name="Text Placeholder 6"/>
          <p:cNvSpPr>
            <a:spLocks noGrp="1"/>
          </p:cNvSpPr>
          <p:nvPr>
            <p:ph type="body" idx="1"/>
          </p:nvPr>
        </p:nvSpPr>
        <p:spPr>
          <a:xfrm>
            <a:off x="0" y="1103630"/>
            <a:ext cx="9043670" cy="5140960"/>
          </a:xfrm>
        </p:spPr>
        <p:txBody>
          <a:bodyPr/>
          <a:p>
            <a:pPr marL="114300" indent="0">
              <a:buNone/>
            </a:pPr>
            <a:r>
              <a:rPr lang="en-US"/>
              <a:t>1. Care is individualized with high respect for the goals and preferences of each child within the context of his or her family</a:t>
            </a:r>
            <a:endParaRPr lang="en-US"/>
          </a:p>
          <a:p>
            <a:pPr marL="0" indent="0">
              <a:buNone/>
            </a:pPr>
            <a:r>
              <a:rPr lang="en-US"/>
              <a:t>2. Each child/family is encouraged to participate in goal setting;</a:t>
            </a:r>
            <a:endParaRPr lang="en-US"/>
          </a:p>
          <a:p>
            <a:pPr marL="0" indent="0">
              <a:buNone/>
            </a:pPr>
            <a:r>
              <a:rPr lang="en-US"/>
              <a:t>3. Care is holistic, encompassing physical, emotional, spiritual, mental, sociocultural,genetic, and developmental aspects of each child/family</a:t>
            </a:r>
            <a:endParaRPr lang="en-US"/>
          </a:p>
          <a:p>
            <a:endParaRPr lang="en-US"/>
          </a:p>
        </p:txBody>
      </p:sp>
      <p:sp>
        <p:nvSpPr>
          <p:cNvPr id="5" name="Slide Number Placeholder 4"/>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Title 13"/>
          <p:cNvSpPr>
            <a:spLocks noGrp="1"/>
          </p:cNvSpPr>
          <p:nvPr>
            <p:ph type="title"/>
          </p:nvPr>
        </p:nvSpPr>
        <p:spPr/>
        <p:txBody>
          <a:bodyPr/>
          <a:p>
            <a:endParaRPr lang="en-US"/>
          </a:p>
        </p:txBody>
      </p:sp>
      <p:sp>
        <p:nvSpPr>
          <p:cNvPr id="15" name="Text Placeholder 14"/>
          <p:cNvSpPr>
            <a:spLocks noGrp="1"/>
          </p:cNvSpPr>
          <p:nvPr>
            <p:ph type="body" idx="1"/>
          </p:nvPr>
        </p:nvSpPr>
        <p:spPr>
          <a:xfrm>
            <a:off x="156845" y="1174750"/>
            <a:ext cx="8529955" cy="4953000"/>
          </a:xfrm>
        </p:spPr>
        <p:txBody>
          <a:bodyPr/>
          <a:p>
            <a:pPr marL="0" indent="0">
              <a:buNone/>
            </a:pPr>
            <a:r>
              <a:rPr lang="en-US" sz="3075">
                <a:sym typeface="+mn-ea"/>
              </a:rPr>
              <a:t> 4. Care is proactive with attention to prevention of disease and injury through family- centered education, advocacy, and effective communication</a:t>
            </a:r>
            <a:endParaRPr lang="en-US" sz="3075"/>
          </a:p>
          <a:p>
            <a:pPr marL="0" indent="0">
              <a:buNone/>
            </a:pPr>
            <a:r>
              <a:rPr lang="en-US" sz="3075">
                <a:sym typeface="+mn-ea"/>
              </a:rPr>
              <a:t> 5. Health care is interdisciplinary</a:t>
            </a:r>
            <a:endParaRPr lang="en-US" sz="3075"/>
          </a:p>
          <a:p>
            <a:endParaRPr lang="en-US"/>
          </a:p>
        </p:txBody>
      </p:sp>
      <p:sp>
        <p:nvSpPr>
          <p:cNvPr id="5" name="Slide Number Placeholder 4"/>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457835" y="113665"/>
            <a:ext cx="8228965" cy="814070"/>
          </a:xfrm>
        </p:spPr>
        <p:txBody>
          <a:bodyPr/>
          <a:p>
            <a:r>
              <a:rPr lang="en-US" sz="3200" b="1">
                <a:sym typeface="+mn-ea"/>
              </a:rPr>
              <a:t>Legal and Ethical Issues of Paediatrics</a:t>
            </a:r>
            <a:br>
              <a:rPr lang="en-US" sz="3200" b="1"/>
            </a:br>
            <a:endParaRPr lang="en-US" sz="3200" b="1"/>
          </a:p>
        </p:txBody>
      </p:sp>
      <p:sp>
        <p:nvSpPr>
          <p:cNvPr id="7" name="Text Placeholder 6"/>
          <p:cNvSpPr>
            <a:spLocks noGrp="1"/>
          </p:cNvSpPr>
          <p:nvPr>
            <p:ph type="body" idx="1"/>
          </p:nvPr>
        </p:nvSpPr>
        <p:spPr>
          <a:xfrm>
            <a:off x="0" y="713740"/>
            <a:ext cx="9143365" cy="5884545"/>
          </a:xfrm>
        </p:spPr>
        <p:txBody>
          <a:bodyPr/>
          <a:p>
            <a:r>
              <a:rPr lang="en-US"/>
              <a:t>Nurses are confronted by difficult ethical/ legal decisions especially for nurses taking care of children in critical care conditions e.g. does one resuscitation a child or not? Hence the need to</a:t>
            </a:r>
            <a:endParaRPr lang="en-US"/>
          </a:p>
          <a:p>
            <a:pPr marL="0" indent="0">
              <a:buNone/>
            </a:pPr>
            <a:r>
              <a:rPr lang="en-US"/>
              <a:t>understand some legal/ ethical guidelines that can resolve these dilemmas. </a:t>
            </a:r>
            <a:endParaRPr lang="en-US"/>
          </a:p>
          <a:p>
            <a:pPr marL="0" indent="0">
              <a:buNone/>
            </a:pPr>
            <a:r>
              <a:rPr lang="en-US"/>
              <a:t>Different governments have different legal laws and regulations. Though children have right to informed consent, usually, it’s the legal guardian or parents who take the consent.</a:t>
            </a:r>
            <a:endParaRPr lang="en-US"/>
          </a:p>
        </p:txBody>
      </p:sp>
      <p:sp>
        <p:nvSpPr>
          <p:cNvPr id="5" name="Slide Number Placeholder 4"/>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457835" y="274955"/>
            <a:ext cx="8228965" cy="427990"/>
          </a:xfrm>
        </p:spPr>
        <p:txBody>
          <a:bodyPr/>
          <a:p>
            <a:endParaRPr lang="en-US"/>
          </a:p>
        </p:txBody>
      </p:sp>
      <p:sp>
        <p:nvSpPr>
          <p:cNvPr id="7" name="Text Placeholder 6"/>
          <p:cNvSpPr>
            <a:spLocks noGrp="1"/>
          </p:cNvSpPr>
          <p:nvPr>
            <p:ph type="body" idx="1"/>
          </p:nvPr>
        </p:nvSpPr>
        <p:spPr>
          <a:xfrm>
            <a:off x="457835" y="842645"/>
            <a:ext cx="8457565" cy="5283835"/>
          </a:xfrm>
        </p:spPr>
        <p:txBody>
          <a:bodyPr/>
          <a:p>
            <a:r>
              <a:rPr lang="en-US" sz="3075">
                <a:sym typeface="+mn-ea"/>
              </a:rPr>
              <a:t> Children are said to</a:t>
            </a:r>
            <a:r>
              <a:rPr lang="en-US" sz="3075" b="1">
                <a:solidFill>
                  <a:srgbClr val="FF0000"/>
                </a:solidFill>
                <a:sym typeface="+mn-ea"/>
              </a:rPr>
              <a:t>“Assent” </a:t>
            </a:r>
            <a:r>
              <a:rPr lang="en-US" sz="3075">
                <a:sym typeface="+mn-ea"/>
              </a:rPr>
              <a:t>i.e. paediatric client has been informed about the procedure and is willing to permit it being performed.</a:t>
            </a:r>
            <a:endParaRPr lang="en-US" sz="3075">
              <a:sym typeface="+mn-ea"/>
            </a:endParaRPr>
          </a:p>
          <a:p>
            <a:r>
              <a:rPr lang="en-US" sz="3075">
                <a:sym typeface="+mn-ea"/>
              </a:rPr>
              <a:t> However, assent is not legally required but important for child’s cooperation.</a:t>
            </a:r>
            <a:endParaRPr lang="en-US" sz="3075">
              <a:sym typeface="+mn-ea"/>
            </a:endParaRPr>
          </a:p>
          <a:p>
            <a:r>
              <a:rPr lang="en-US" sz="3075">
                <a:sym typeface="+mn-ea"/>
              </a:rPr>
              <a:t> It may maximize success of procedure and minimize trauma to the child.</a:t>
            </a:r>
            <a:endParaRPr lang="en-US" sz="3075"/>
          </a:p>
          <a:p>
            <a:endParaRPr lang="en-US"/>
          </a:p>
        </p:txBody>
      </p:sp>
      <p:sp>
        <p:nvSpPr>
          <p:cNvPr id="5" name="Slide Number Placeholder 4"/>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457835" y="0"/>
            <a:ext cx="8228965" cy="1017270"/>
          </a:xfrm>
        </p:spPr>
        <p:txBody>
          <a:bodyPr/>
          <a:p>
            <a:br>
              <a:rPr lang="en-US" sz="3600" b="1">
                <a:solidFill>
                  <a:srgbClr val="FF0000"/>
                </a:solidFill>
                <a:sym typeface="+mn-ea"/>
              </a:rPr>
            </a:br>
            <a:r>
              <a:rPr lang="en-US" sz="3600" b="1">
                <a:solidFill>
                  <a:srgbClr val="FF0000"/>
                </a:solidFill>
                <a:sym typeface="+mn-ea"/>
              </a:rPr>
              <a:t>When is informed consent not required?</a:t>
            </a:r>
            <a:br>
              <a:rPr lang="en-US" sz="3600" b="1">
                <a:solidFill>
                  <a:srgbClr val="FF0000"/>
                </a:solidFill>
              </a:rPr>
            </a:br>
            <a:endParaRPr lang="en-US" sz="3600" b="1">
              <a:solidFill>
                <a:srgbClr val="FF0000"/>
              </a:solidFill>
            </a:endParaRPr>
          </a:p>
        </p:txBody>
      </p:sp>
      <p:sp>
        <p:nvSpPr>
          <p:cNvPr id="7" name="Text Placeholder 6"/>
          <p:cNvSpPr>
            <a:spLocks noGrp="1"/>
          </p:cNvSpPr>
          <p:nvPr>
            <p:ph type="body" idx="1"/>
          </p:nvPr>
        </p:nvSpPr>
        <p:spPr>
          <a:xfrm>
            <a:off x="228600" y="560705"/>
            <a:ext cx="8743950" cy="5565775"/>
          </a:xfrm>
        </p:spPr>
        <p:txBody>
          <a:bodyPr/>
          <a:p>
            <a:r>
              <a:rPr lang="en-US"/>
              <a:t></a:t>
            </a:r>
            <a:endParaRPr lang="en-US" b="1"/>
          </a:p>
          <a:p>
            <a:r>
              <a:rPr lang="en-US" b="1"/>
              <a:t> Emergency situations </a:t>
            </a:r>
            <a:r>
              <a:rPr lang="en-US"/>
              <a:t>– emergency life saving procedure. But should be after attempts have been made to contract parent or legal guardian. Adolescents can consent. </a:t>
            </a:r>
            <a:endParaRPr lang="en-US"/>
          </a:p>
          <a:p>
            <a:pPr marL="0" indent="0">
              <a:buNone/>
            </a:pPr>
            <a:r>
              <a:rPr lang="en-US"/>
              <a:t> </a:t>
            </a:r>
            <a:r>
              <a:rPr lang="en-US" b="1"/>
              <a:t>Forensic examination</a:t>
            </a:r>
            <a:r>
              <a:rPr lang="en-US"/>
              <a:t> – where evidence is required .May not requires informed consent but still is vital for child’s assent.</a:t>
            </a:r>
            <a:endParaRPr lang="en-US"/>
          </a:p>
          <a:p>
            <a:endParaRPr lang="en-US"/>
          </a:p>
        </p:txBody>
      </p:sp>
      <p:sp>
        <p:nvSpPr>
          <p:cNvPr id="5" name="Slide Number Placeholder 4"/>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457835" y="88900"/>
            <a:ext cx="8228965" cy="1054100"/>
          </a:xfrm>
        </p:spPr>
        <p:txBody>
          <a:bodyPr/>
          <a:p>
            <a:r>
              <a:rPr lang="en-US" sz="2800" b="1">
                <a:sym typeface="+mn-ea"/>
              </a:rPr>
              <a:t>Minors can consent for care in a number of </a:t>
            </a:r>
            <a:r>
              <a:rPr lang="en-US" sz="2800" b="1">
                <a:sym typeface="+mn-ea"/>
              </a:rPr>
              <a:t>situations </a:t>
            </a:r>
            <a:endParaRPr lang="en-US" sz="2800" b="1"/>
          </a:p>
        </p:txBody>
      </p:sp>
      <p:sp>
        <p:nvSpPr>
          <p:cNvPr id="7" name="Text Placeholder 6"/>
          <p:cNvSpPr>
            <a:spLocks noGrp="1"/>
          </p:cNvSpPr>
          <p:nvPr>
            <p:ph type="body" idx="1"/>
          </p:nvPr>
        </p:nvSpPr>
        <p:spPr>
          <a:xfrm>
            <a:off x="128270" y="1143000"/>
            <a:ext cx="8816340" cy="5298440"/>
          </a:xfrm>
        </p:spPr>
        <p:txBody>
          <a:bodyPr/>
          <a:p>
            <a:pPr marL="0" indent="0">
              <a:buNone/>
            </a:pPr>
            <a:r>
              <a:rPr lang="en-US" sz="3075">
                <a:sym typeface="+mn-ea"/>
              </a:rPr>
              <a:t>1.  Where child may avoid care of caregivers were informed e.g. Pregnancy, Drug abuse</a:t>
            </a:r>
            <a:endParaRPr lang="en-US" sz="3075"/>
          </a:p>
          <a:p>
            <a:pPr marL="0" indent="0">
              <a:buNone/>
            </a:pPr>
            <a:r>
              <a:rPr lang="en-US" sz="3075">
                <a:sym typeface="+mn-ea"/>
              </a:rPr>
              <a:t>treatement, contraception, treatement of STIs.</a:t>
            </a:r>
            <a:endParaRPr lang="en-US" sz="3075">
              <a:sym typeface="+mn-ea"/>
            </a:endParaRPr>
          </a:p>
          <a:p>
            <a:pPr marL="114300" indent="0">
              <a:buNone/>
            </a:pPr>
            <a:r>
              <a:rPr lang="en-US" sz="3075">
                <a:sym typeface="+mn-ea"/>
              </a:rPr>
              <a:t> 2.  If minor is considered to be emancipated i.e. legal recognition that a minor lives independently and is legally responsible for his or her own support and decision making</a:t>
            </a:r>
            <a:endParaRPr lang="en-US" sz="3075"/>
          </a:p>
          <a:p>
            <a:endParaRPr lang="en-US"/>
          </a:p>
        </p:txBody>
      </p:sp>
      <p:sp>
        <p:nvSpPr>
          <p:cNvPr id="5" name="Slide Number Placeholder 4"/>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
        <p:nvSpPr>
          <p:cNvPr id="8" name="Text Box 7"/>
          <p:cNvSpPr txBox="1"/>
          <p:nvPr/>
        </p:nvSpPr>
        <p:spPr>
          <a:xfrm>
            <a:off x="9661525" y="4652010"/>
            <a:ext cx="309880" cy="306705"/>
          </a:xfrm>
          <a:prstGeom prst="rect">
            <a:avLst/>
          </a:prstGeom>
          <a:noFill/>
        </p:spPr>
        <p:txBody>
          <a:bodyPr wrap="none" rtlCol="0">
            <a:spAutoFit/>
          </a:bodyPr>
          <a:p>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457835" y="274955"/>
            <a:ext cx="8228965" cy="756285"/>
          </a:xfrm>
        </p:spPr>
        <p:txBody>
          <a:bodyPr/>
          <a:p>
            <a:r>
              <a:rPr lang="en-US" sz="3200" b="1">
                <a:sym typeface="+mn-ea"/>
              </a:rPr>
              <a:t>Refusal of medical care by parent/Caregiver</a:t>
            </a:r>
            <a:br>
              <a:rPr lang="en-US" sz="3200" b="1"/>
            </a:br>
            <a:endParaRPr lang="en-US" sz="3200" b="1"/>
          </a:p>
        </p:txBody>
      </p:sp>
      <p:sp>
        <p:nvSpPr>
          <p:cNvPr id="7" name="Text Placeholder 6"/>
          <p:cNvSpPr>
            <a:spLocks noGrp="1"/>
          </p:cNvSpPr>
          <p:nvPr>
            <p:ph type="body" idx="1"/>
          </p:nvPr>
        </p:nvSpPr>
        <p:spPr>
          <a:xfrm>
            <a:off x="172085" y="713740"/>
            <a:ext cx="8858250" cy="5412740"/>
          </a:xfrm>
        </p:spPr>
        <p:txBody>
          <a:bodyPr/>
          <a:p>
            <a:r>
              <a:rPr lang="en-US"/>
              <a:t>Usually, this occurs if health care conflicts parent’s religious beliefs. Parents may refuse to act to the best interest of the child. In such cases, the government may make legal decision of the child.</a:t>
            </a:r>
            <a:endParaRPr lang="en-US"/>
          </a:p>
          <a:p>
            <a:r>
              <a:rPr lang="en-US"/>
              <a:t>The theory of </a:t>
            </a:r>
            <a:r>
              <a:rPr lang="en-US" b="1">
                <a:solidFill>
                  <a:srgbClr val="FF0000"/>
                </a:solidFill>
              </a:rPr>
              <a:t>Parens Patrie is applied</a:t>
            </a:r>
            <a:r>
              <a:rPr lang="en-US">
                <a:solidFill>
                  <a:srgbClr val="FF0000"/>
                </a:solidFill>
              </a:rPr>
              <a:t>.</a:t>
            </a:r>
            <a:r>
              <a:rPr lang="en-US"/>
              <a:t> This is a legal rule allowing government to make decision </a:t>
            </a:r>
            <a:r>
              <a:rPr lang="en-US">
                <a:sym typeface="+mn-ea"/>
              </a:rPr>
              <a:t>in place of parents when they are unable or unwilling e.g. to provide for the best interest of the child.</a:t>
            </a:r>
            <a:endParaRPr lang="en-US"/>
          </a:p>
          <a:p>
            <a:endParaRPr lang="en-US"/>
          </a:p>
          <a:p>
            <a:endParaRPr lang="en-US"/>
          </a:p>
        </p:txBody>
      </p:sp>
      <p:sp>
        <p:nvSpPr>
          <p:cNvPr id="5" name="Slide Number Placeholder 4"/>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457835" y="274955"/>
            <a:ext cx="8228965" cy="628015"/>
          </a:xfrm>
        </p:spPr>
        <p:txBody>
          <a:bodyPr/>
          <a:p>
            <a:endParaRPr lang="en-US"/>
          </a:p>
        </p:txBody>
      </p:sp>
      <p:sp>
        <p:nvSpPr>
          <p:cNvPr id="7" name="Text Placeholder 6"/>
          <p:cNvSpPr>
            <a:spLocks noGrp="1"/>
          </p:cNvSpPr>
          <p:nvPr>
            <p:ph type="body" idx="1"/>
          </p:nvPr>
        </p:nvSpPr>
        <p:spPr>
          <a:xfrm>
            <a:off x="457835" y="902970"/>
            <a:ext cx="8442960" cy="5223510"/>
          </a:xfrm>
        </p:spPr>
        <p:txBody>
          <a:bodyPr/>
          <a:p>
            <a:endParaRPr lang="en-US" sz="3075"/>
          </a:p>
          <a:p>
            <a:r>
              <a:rPr lang="en-US" sz="3075">
                <a:sym typeface="+mn-ea"/>
              </a:rPr>
              <a:t>Note that the state has an overriding interest in the health and welfare of the child.</a:t>
            </a:r>
            <a:endParaRPr lang="en-US" sz="3075"/>
          </a:p>
          <a:p>
            <a:r>
              <a:rPr lang="en-US" sz="3075" b="1">
                <a:sym typeface="+mn-ea"/>
              </a:rPr>
              <a:t>Medical neglect is a form of child abuse</a:t>
            </a:r>
            <a:r>
              <a:rPr lang="en-US" sz="3075">
                <a:sym typeface="+mn-ea"/>
              </a:rPr>
              <a:t>. The state can also take legal custody/ guardianship of a child who is in danger.</a:t>
            </a:r>
            <a:endParaRPr lang="en-US" sz="3075"/>
          </a:p>
          <a:p>
            <a:endParaRPr lang="en-US"/>
          </a:p>
        </p:txBody>
      </p:sp>
      <p:sp>
        <p:nvSpPr>
          <p:cNvPr id="5" name="Slide Number Placeholder 4"/>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457835" y="113665"/>
            <a:ext cx="8228965" cy="688975"/>
          </a:xfrm>
        </p:spPr>
        <p:txBody>
          <a:bodyPr/>
          <a:p>
            <a:r>
              <a:rPr lang="en-US" sz="3200" b="1">
                <a:sym typeface="+mn-ea"/>
              </a:rPr>
              <a:t>Research on children</a:t>
            </a:r>
            <a:br>
              <a:rPr lang="en-US" sz="3200"/>
            </a:br>
            <a:endParaRPr lang="en-US" sz="3200"/>
          </a:p>
        </p:txBody>
      </p:sp>
      <p:sp>
        <p:nvSpPr>
          <p:cNvPr id="7" name="Text Placeholder 6"/>
          <p:cNvSpPr>
            <a:spLocks noGrp="1"/>
          </p:cNvSpPr>
          <p:nvPr>
            <p:ph type="body" idx="1"/>
          </p:nvPr>
        </p:nvSpPr>
        <p:spPr>
          <a:xfrm>
            <a:off x="457835" y="713740"/>
            <a:ext cx="8228965" cy="5412740"/>
          </a:xfrm>
        </p:spPr>
        <p:txBody>
          <a:bodyPr/>
          <a:p>
            <a:r>
              <a:rPr lang="en-US"/>
              <a:t>Appropriate laws, regulations &amp; requirements need to be followed.</a:t>
            </a:r>
            <a:endParaRPr lang="en-US"/>
          </a:p>
          <a:p>
            <a:r>
              <a:rPr lang="en-US"/>
              <a:t>One or both parents usually consent to research – based on potential risk vs. benefit to the child</a:t>
            </a:r>
            <a:endParaRPr lang="en-US"/>
          </a:p>
          <a:p>
            <a:r>
              <a:rPr lang="en-US"/>
              <a:t>.Nurse are advocates of the study participants (children) hence need to ensure that their rights are not violated</a:t>
            </a:r>
            <a:endParaRPr lang="en-US"/>
          </a:p>
        </p:txBody>
      </p:sp>
      <p:sp>
        <p:nvSpPr>
          <p:cNvPr id="5" name="Slide Number Placeholder 4"/>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457835" y="113665"/>
            <a:ext cx="8228965" cy="932815"/>
          </a:xfrm>
        </p:spPr>
        <p:txBody>
          <a:bodyPr/>
          <a:p>
            <a:br>
              <a:rPr lang="en-US" sz="4275">
                <a:sym typeface="+mn-ea"/>
              </a:rPr>
            </a:br>
            <a:r>
              <a:rPr lang="en-US" sz="4275">
                <a:sym typeface="+mn-ea"/>
              </a:rPr>
              <a:t>Confidentiality</a:t>
            </a:r>
            <a:br>
              <a:rPr lang="en-US" sz="4275"/>
            </a:br>
            <a:endParaRPr lang="en-US"/>
          </a:p>
        </p:txBody>
      </p:sp>
      <p:sp>
        <p:nvSpPr>
          <p:cNvPr id="7" name="Text Placeholder 6"/>
          <p:cNvSpPr>
            <a:spLocks noGrp="1"/>
          </p:cNvSpPr>
          <p:nvPr>
            <p:ph type="body" idx="1"/>
          </p:nvPr>
        </p:nvSpPr>
        <p:spPr>
          <a:xfrm>
            <a:off x="457835" y="899795"/>
            <a:ext cx="8228965" cy="5226685"/>
          </a:xfrm>
        </p:spPr>
        <p:txBody>
          <a:bodyPr/>
          <a:p>
            <a:r>
              <a:rPr lang="en-US"/>
              <a:t>Also vital for paediatric care especially for: STI; contraception, Mental healthcare, Drug abuse &amp; alcoholism, HIV testing</a:t>
            </a:r>
            <a:endParaRPr lang="en-US"/>
          </a:p>
          <a:p>
            <a:r>
              <a:rPr lang="en-US" b="1">
                <a:solidFill>
                  <a:schemeClr val="tx1"/>
                </a:solidFill>
              </a:rPr>
              <a:t>Breaching confidentiality</a:t>
            </a:r>
            <a:endParaRPr lang="en-US" b="1">
              <a:solidFill>
                <a:schemeClr val="tx1"/>
              </a:solidFill>
            </a:endParaRPr>
          </a:p>
          <a:p>
            <a:r>
              <a:rPr lang="en-US"/>
              <a:t>This can be done in a number of situations. Thus: </a:t>
            </a:r>
            <a:endParaRPr lang="en-US"/>
          </a:p>
          <a:p>
            <a:pPr marL="0" indent="0">
              <a:buNone/>
            </a:pPr>
            <a:r>
              <a:rPr lang="en-US"/>
              <a:t>1.  Reporting child abuse </a:t>
            </a:r>
            <a:endParaRPr lang="en-US"/>
          </a:p>
          <a:p>
            <a:pPr marL="0" indent="0">
              <a:buNone/>
            </a:pPr>
            <a:r>
              <a:rPr lang="en-US"/>
              <a:t>2.  Mandatory injury by criminal act or weapon. </a:t>
            </a:r>
            <a:endParaRPr lang="en-US"/>
          </a:p>
        </p:txBody>
      </p:sp>
      <p:sp>
        <p:nvSpPr>
          <p:cNvPr id="5" name="Slide Number Placeholder 4"/>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MALIGNANCY IN CHILDREN</a:t>
            </a:r>
            <a:r>
              <a:rPr lang="en-US" dirty="0"/>
              <a:t>:-</a:t>
            </a:r>
            <a:br>
              <a:rPr lang="en-US" dirty="0"/>
            </a:br>
            <a:endParaRPr lang="en-US" dirty="0"/>
          </a:p>
        </p:txBody>
      </p:sp>
      <p:sp>
        <p:nvSpPr>
          <p:cNvPr id="3" name="Text Placeholder 2"/>
          <p:cNvSpPr>
            <a:spLocks noGrp="1"/>
          </p:cNvSpPr>
          <p:nvPr>
            <p:ph type="body" idx="1"/>
          </p:nvPr>
        </p:nvSpPr>
        <p:spPr>
          <a:xfrm>
            <a:off x="1371600" y="1055077"/>
            <a:ext cx="7772400" cy="5701323"/>
          </a:xfrm>
        </p:spPr>
        <p:txBody>
          <a:bodyPr/>
          <a:lstStyle/>
          <a:p>
            <a:pPr lvl="0"/>
            <a:r>
              <a:rPr lang="en-US" dirty="0" smtClean="0"/>
              <a:t>Burkett’s  </a:t>
            </a:r>
            <a:r>
              <a:rPr lang="en-US" dirty="0"/>
              <a:t>lymphoma</a:t>
            </a:r>
            <a:endParaRPr lang="en-US" dirty="0"/>
          </a:p>
          <a:p>
            <a:pPr lvl="0"/>
            <a:r>
              <a:rPr lang="en-US" dirty="0" err="1"/>
              <a:t>Wilm’s</a:t>
            </a:r>
            <a:r>
              <a:rPr lang="en-US" dirty="0"/>
              <a:t>  </a:t>
            </a:r>
            <a:r>
              <a:rPr lang="en-US" dirty="0" err="1"/>
              <a:t>tumour</a:t>
            </a:r>
            <a:endParaRPr lang="en-US" dirty="0"/>
          </a:p>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457835" y="274955"/>
            <a:ext cx="8228965" cy="656590"/>
          </a:xfrm>
        </p:spPr>
        <p:txBody>
          <a:bodyPr/>
          <a:p>
            <a:endParaRPr lang="en-US"/>
          </a:p>
        </p:txBody>
      </p:sp>
      <p:sp>
        <p:nvSpPr>
          <p:cNvPr id="7" name="Text Placeholder 6"/>
          <p:cNvSpPr>
            <a:spLocks noGrp="1"/>
          </p:cNvSpPr>
          <p:nvPr>
            <p:ph type="body" idx="1"/>
          </p:nvPr>
        </p:nvSpPr>
        <p:spPr>
          <a:xfrm>
            <a:off x="129540" y="688340"/>
            <a:ext cx="8799830" cy="5655310"/>
          </a:xfrm>
        </p:spPr>
        <p:txBody>
          <a:bodyPr/>
          <a:p>
            <a:pPr marL="0" indent="0">
              <a:buNone/>
            </a:pPr>
            <a:r>
              <a:rPr lang="en-US" sz="3075">
                <a:sym typeface="+mn-ea"/>
              </a:rPr>
              <a:t>3.  Reporting infectious (notifiable) diseases to the local public health department </a:t>
            </a:r>
            <a:endParaRPr lang="en-US" sz="3075">
              <a:sym typeface="+mn-ea"/>
            </a:endParaRPr>
          </a:p>
          <a:p>
            <a:pPr marL="114300" indent="0">
              <a:buNone/>
            </a:pPr>
            <a:r>
              <a:rPr lang="en-US" sz="3075">
                <a:sym typeface="+mn-ea"/>
              </a:rPr>
              <a:t>4. When there is duty to warn 3rd party. The duty to breach confidentiality by warming a 3rd party is required when there is a specific threat to an identified person e.g. psychiatric case – patient tells a psychiatrist that he shall kill his girl friend but the psychiatrist doesn’t warn the patient’s girlfriend. Then the psychiatrist is guilty of an offence since he had the duty to warn the 3rd part</a:t>
            </a:r>
            <a:endParaRPr lang="en-US" sz="3075"/>
          </a:p>
          <a:p>
            <a:endParaRPr lang="en-US"/>
          </a:p>
        </p:txBody>
      </p:sp>
      <p:sp>
        <p:nvSpPr>
          <p:cNvPr id="5" name="Slide Number Placeholder 4"/>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457835" y="99060"/>
            <a:ext cx="8228965" cy="875665"/>
          </a:xfrm>
        </p:spPr>
        <p:txBody>
          <a:bodyPr/>
          <a:p>
            <a:r>
              <a:rPr lang="en-US" sz="2800" b="1">
                <a:sym typeface="+mn-ea"/>
              </a:rPr>
              <a:t>Principals of effective communication in Paediatric settings </a:t>
            </a:r>
            <a:r>
              <a:rPr lang="en-US" sz="4275">
                <a:sym typeface="+mn-ea"/>
              </a:rPr>
              <a:t></a:t>
            </a:r>
            <a:endParaRPr lang="en-US"/>
          </a:p>
        </p:txBody>
      </p:sp>
      <p:sp>
        <p:nvSpPr>
          <p:cNvPr id="7" name="Text Placeholder 6"/>
          <p:cNvSpPr>
            <a:spLocks noGrp="1"/>
          </p:cNvSpPr>
          <p:nvPr>
            <p:ph type="body" idx="1"/>
          </p:nvPr>
        </p:nvSpPr>
        <p:spPr>
          <a:xfrm>
            <a:off x="0" y="974090"/>
            <a:ext cx="9001760" cy="5152390"/>
          </a:xfrm>
        </p:spPr>
        <p:txBody>
          <a:bodyPr/>
          <a:p>
            <a:r>
              <a:rPr lang="en-US"/>
              <a:t> Talk to caregivers if child is shy or appears hesistant. </a:t>
            </a:r>
            <a:endParaRPr lang="en-US"/>
          </a:p>
          <a:p>
            <a:r>
              <a:rPr lang="en-US"/>
              <a:t> Use objects (toys, dolls, stuffed animals) instead of questioning child directly. </a:t>
            </a:r>
            <a:endParaRPr lang="en-US"/>
          </a:p>
          <a:p>
            <a:r>
              <a:rPr lang="en-US"/>
              <a:t> Provide privacy for older child</a:t>
            </a:r>
            <a:endParaRPr lang="en-US"/>
          </a:p>
          <a:p>
            <a:pPr marL="114300" indent="0">
              <a:buNone/>
            </a:pPr>
            <a:r>
              <a:rPr lang="en-US"/>
              <a:t> Use clear, specific single phrases in confident, quite and unhurried speech. </a:t>
            </a:r>
            <a:endParaRPr lang="en-US"/>
          </a:p>
          <a:p>
            <a:pPr marL="114300" indent="0">
              <a:buNone/>
            </a:pPr>
            <a:r>
              <a:rPr lang="en-US"/>
              <a:t> </a:t>
            </a:r>
            <a:endParaRPr lang="en-US"/>
          </a:p>
        </p:txBody>
      </p:sp>
      <p:sp>
        <p:nvSpPr>
          <p:cNvPr id="5" name="Slide Number Placeholder 4"/>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457835" y="274955"/>
            <a:ext cx="8228965" cy="598805"/>
          </a:xfrm>
        </p:spPr>
        <p:txBody>
          <a:bodyPr/>
          <a:p>
            <a:endParaRPr lang="en-US"/>
          </a:p>
        </p:txBody>
      </p:sp>
      <p:sp>
        <p:nvSpPr>
          <p:cNvPr id="7" name="Text Placeholder 6"/>
          <p:cNvSpPr>
            <a:spLocks noGrp="1"/>
          </p:cNvSpPr>
          <p:nvPr>
            <p:ph type="body" idx="1"/>
          </p:nvPr>
        </p:nvSpPr>
        <p:spPr>
          <a:xfrm>
            <a:off x="457835" y="1000125"/>
            <a:ext cx="8228965" cy="5126355"/>
          </a:xfrm>
        </p:spPr>
        <p:txBody>
          <a:bodyPr/>
          <a:p>
            <a:pPr marL="571500" indent="-457200">
              <a:buFont typeface="Arial" panose="020B0604020202020204" pitchFamily="34" charset="0"/>
              <a:buChar char="•"/>
            </a:pPr>
            <a:r>
              <a:rPr lang="en-US" sz="3075">
                <a:sym typeface="+mn-ea"/>
              </a:rPr>
              <a:t>Position – eye level. </a:t>
            </a:r>
            <a:endParaRPr lang="en-US" sz="3075"/>
          </a:p>
          <a:p>
            <a:pPr marL="571500" indent="-457200">
              <a:buFont typeface="Arial" panose="020B0604020202020204" pitchFamily="34" charset="0"/>
              <a:buChar char="•"/>
            </a:pPr>
            <a:r>
              <a:rPr lang="en-US" sz="3075">
                <a:sym typeface="+mn-ea"/>
              </a:rPr>
              <a:t> Allow expression of thoughts/ feelings.</a:t>
            </a:r>
            <a:endParaRPr lang="en-US" sz="3075">
              <a:sym typeface="+mn-ea"/>
            </a:endParaRPr>
          </a:p>
          <a:p>
            <a:pPr marL="571500" indent="-457200">
              <a:buFont typeface="Arial" panose="020B0604020202020204" pitchFamily="34" charset="0"/>
              <a:buChar char="•"/>
            </a:pPr>
            <a:r>
              <a:rPr lang="en-US" sz="3075">
                <a:sym typeface="+mn-ea"/>
              </a:rPr>
              <a:t>Provide honest answers </a:t>
            </a:r>
            <a:endParaRPr lang="en-US" sz="3075">
              <a:sym typeface="+mn-ea"/>
            </a:endParaRPr>
          </a:p>
          <a:p>
            <a:pPr marL="571500" indent="-457200">
              <a:buFont typeface="Arial" panose="020B0604020202020204" pitchFamily="34" charset="0"/>
              <a:buChar char="•"/>
            </a:pPr>
            <a:r>
              <a:rPr lang="en-US" sz="3075">
                <a:sym typeface="+mn-ea"/>
              </a:rPr>
              <a:t> Offer choices only if they exist </a:t>
            </a:r>
            <a:endParaRPr lang="en-US" sz="3075">
              <a:sym typeface="+mn-ea"/>
            </a:endParaRPr>
          </a:p>
          <a:p>
            <a:pPr marL="571500" indent="-457200">
              <a:buFont typeface="Arial" panose="020B0604020202020204" pitchFamily="34" charset="0"/>
              <a:buChar char="•"/>
            </a:pPr>
            <a:r>
              <a:rPr lang="en-US" sz="3075">
                <a:sym typeface="+mn-ea"/>
              </a:rPr>
              <a:t> Use a variety of age – appropriate methods/ techniques</a:t>
            </a:r>
            <a:endParaRPr lang="en-US" sz="3075"/>
          </a:p>
          <a:p>
            <a:endParaRPr lang="en-US"/>
          </a:p>
        </p:txBody>
      </p:sp>
      <p:sp>
        <p:nvSpPr>
          <p:cNvPr id="5" name="Slide Number Placeholder 4"/>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solidFill>
                  <a:srgbClr val="FF0000"/>
                </a:solidFill>
              </a:rPr>
              <a:t>The four Bs for effective listening: </a:t>
            </a:r>
            <a:r>
              <a:rPr lang="en-US"/>
              <a:t></a:t>
            </a:r>
            <a:endParaRPr lang="en-US"/>
          </a:p>
          <a:p>
            <a:r>
              <a:rPr lang="en-US"/>
              <a:t> Be attentive and eliminate distractions</a:t>
            </a:r>
            <a:endParaRPr lang="en-US"/>
          </a:p>
          <a:p>
            <a:r>
              <a:rPr lang="en-US"/>
              <a:t>Be clear about the message, clarify if necessary</a:t>
            </a:r>
            <a:endParaRPr lang="en-US"/>
          </a:p>
          <a:p>
            <a:r>
              <a:rPr lang="en-US"/>
              <a:t> Be emphathetic, convey concerned caring.</a:t>
            </a:r>
            <a:endParaRPr lang="en-US"/>
          </a:p>
          <a:p>
            <a:r>
              <a:rPr lang="en-US"/>
              <a:t>Be open-minded, avoid prejudic</a:t>
            </a:r>
            <a:endParaRPr lang="en-US"/>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184785" y="645795"/>
            <a:ext cx="8773795" cy="5853430"/>
          </a:xfrm>
        </p:spPr>
        <p:txBody>
          <a:bodyPr/>
          <a:p>
            <a:r>
              <a:rPr lang="en-US" b="1"/>
              <a:t>Communication principles based on developmental level</a:t>
            </a:r>
            <a:endParaRPr lang="en-US"/>
          </a:p>
          <a:p>
            <a:r>
              <a:rPr lang="en-US" b="1"/>
              <a:t>Infants</a:t>
            </a:r>
            <a:r>
              <a:rPr lang="en-US"/>
              <a:t>: Allow warm up to strangers; Respond to cries timely; Use soothing &amp; calm voice; Talk to infant directly; Crying, cooing, whining, or body movement, face.</a:t>
            </a:r>
            <a:endParaRPr lang="en-US"/>
          </a:p>
          <a:p>
            <a:r>
              <a:rPr lang="en-US" b="1"/>
              <a:t>Toddlers:</a:t>
            </a:r>
            <a:r>
              <a:rPr lang="en-US"/>
              <a:t> Approach carefully – not to cause fear; Intergrate familiar objects in care; Use dolls, story telling and picture books in conservation.</a:t>
            </a:r>
            <a:endParaRPr lang="en-US"/>
          </a:p>
          <a:p>
            <a:pPr marL="0" indent="0">
              <a:buNone/>
            </a:pPr>
            <a:endParaRPr lang="en-US"/>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b="1">
                <a:sym typeface="+mn-ea"/>
              </a:rPr>
              <a:t>Pre-school: </a:t>
            </a:r>
            <a:r>
              <a:rPr lang="en-US">
                <a:sym typeface="+mn-ea"/>
              </a:rPr>
              <a:t>Allow choices as appropriate; use play, story telling; speak honestly, simple language, concise; Prepare procedure 1-3 hours before.they are done.</a:t>
            </a:r>
            <a:endParaRPr lang="en-US"/>
          </a:p>
          <a:p>
            <a:r>
              <a:rPr lang="en-US" b="1">
                <a:sym typeface="+mn-ea"/>
              </a:rPr>
              <a:t>School age</a:t>
            </a:r>
            <a:r>
              <a:rPr lang="en-US">
                <a:sym typeface="+mn-ea"/>
              </a:rPr>
              <a:t>: use books, diagrams, and videos in preparing for procedure.prepare the procedure many days before.Allow the child to express feelings.</a:t>
            </a:r>
            <a:endParaRPr lang="en-US"/>
          </a:p>
          <a:p>
            <a:endParaRPr lang="en-US"/>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228600" y="897255"/>
            <a:ext cx="8700770" cy="5676900"/>
          </a:xfrm>
        </p:spPr>
        <p:txBody>
          <a:bodyPr/>
          <a:p>
            <a:r>
              <a:rPr lang="en-US" b="1">
                <a:sym typeface="+mn-ea"/>
              </a:rPr>
              <a:t>Adolescent:</a:t>
            </a:r>
            <a:r>
              <a:rPr lang="en-US">
                <a:sym typeface="+mn-ea"/>
              </a:rPr>
              <a:t> prepare them one week before the procedure.provide respect and privacy.use appropriate medical terminologies.use creative methods to explain experiences and procedures.The ideal that they construct should be merged with the real world by listening to them. attentiveness, acceptance, and freedom is important for adolescents and should be</a:t>
            </a:r>
            <a:endParaRPr lang="en-US"/>
          </a:p>
          <a:p>
            <a:r>
              <a:rPr lang="en-US">
                <a:sym typeface="+mn-ea"/>
              </a:rPr>
              <a:t>provided.do not trivialise information they think is important for them</a:t>
            </a:r>
            <a:endParaRPr lang="en-US"/>
          </a:p>
          <a:p>
            <a:endParaRPr lang="en-US"/>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solidFill>
                  <a:srgbClr val="FF0000"/>
                </a:solidFill>
                <a:sym typeface="+mn-ea"/>
              </a:rPr>
              <a:t>Role of the Paeditaric Nurse</a:t>
            </a:r>
            <a:endParaRPr lang="en-US" b="1">
              <a:solidFill>
                <a:srgbClr val="FF0000"/>
              </a:solidFill>
              <a:sym typeface="+mn-ea"/>
            </a:endParaRPr>
          </a:p>
        </p:txBody>
      </p:sp>
      <p:sp>
        <p:nvSpPr>
          <p:cNvPr id="3" name="Content Placeholder 2"/>
          <p:cNvSpPr>
            <a:spLocks noGrp="1"/>
          </p:cNvSpPr>
          <p:nvPr>
            <p:ph idx="1"/>
          </p:nvPr>
        </p:nvSpPr>
        <p:spPr>
          <a:xfrm>
            <a:off x="186055" y="932815"/>
            <a:ext cx="8815705" cy="5194935"/>
          </a:xfrm>
        </p:spPr>
        <p:txBody>
          <a:bodyPr/>
          <a:p>
            <a:r>
              <a:rPr lang="en-US"/>
              <a:t>Nurses provide quality care in all settings e.g. clinics, physician’s offices, home health agencies,rehabilitation centers, hospice programmes, day care centers and schools .</a:t>
            </a:r>
            <a:endParaRPr lang="en-US"/>
          </a:p>
          <a:p>
            <a:r>
              <a:rPr lang="en-US"/>
              <a:t>the Primary roles of a nurse include: </a:t>
            </a:r>
            <a:endParaRPr lang="en-US"/>
          </a:p>
          <a:p>
            <a:r>
              <a:rPr lang="en-US"/>
              <a:t>care giver , patient advocacy health education, researcher and manager/ leader.secondary roleinclude:coordinator ,collaborator ,communicator and consultant . </a:t>
            </a:r>
            <a:endParaRPr lang="en-US"/>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635" y="875030"/>
            <a:ext cx="9015730" cy="5252720"/>
          </a:xfrm>
        </p:spPr>
        <p:txBody>
          <a:bodyPr/>
          <a:p>
            <a:r>
              <a:rPr lang="en-US">
                <a:sym typeface="+mn-ea"/>
              </a:rPr>
              <a:t>There are many challenges facing paediatric care in this 21st century: </a:t>
            </a:r>
            <a:endParaRPr lang="en-US">
              <a:sym typeface="+mn-ea"/>
            </a:endParaRPr>
          </a:p>
          <a:p>
            <a:r>
              <a:rPr lang="en-US">
                <a:sym typeface="+mn-ea"/>
              </a:rPr>
              <a:t>increasing cost of paediatric care, embracing information technology, lifestyle diseases, and technology-associated health problems e.g. computer addiction among others</a:t>
            </a:r>
            <a:endParaRPr lang="en-US"/>
          </a:p>
          <a:p>
            <a:endParaRPr lang="en-US"/>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190500"/>
            <a:ext cx="8229600" cy="281940"/>
          </a:xfrm>
        </p:spPr>
        <p:txBody>
          <a:bodyPr/>
          <a:p>
            <a:endParaRPr lang="en-US"/>
          </a:p>
        </p:txBody>
      </p:sp>
      <p:sp>
        <p:nvSpPr>
          <p:cNvPr id="3" name="Content Placeholder 2"/>
          <p:cNvSpPr>
            <a:spLocks noGrp="1"/>
          </p:cNvSpPr>
          <p:nvPr>
            <p:ph idx="1"/>
          </p:nvPr>
        </p:nvSpPr>
        <p:spPr>
          <a:xfrm>
            <a:off x="635" y="602615"/>
            <a:ext cx="9143365" cy="6118860"/>
          </a:xfrm>
        </p:spPr>
        <p:txBody>
          <a:bodyPr/>
          <a:p>
            <a:r>
              <a:rPr lang="en-US" sz="2800" b="1"/>
              <a:t>Some common behavours/issues in toddler age</a:t>
            </a:r>
            <a:endParaRPr lang="en-US" sz="2800" b="1"/>
          </a:p>
          <a:p>
            <a:r>
              <a:rPr lang="en-US" sz="2000" b="1">
                <a:solidFill>
                  <a:srgbClr val="FF0000"/>
                </a:solidFill>
              </a:rPr>
              <a:t>Negativism</a:t>
            </a:r>
            <a:r>
              <a:rPr lang="en-US" sz="2000"/>
              <a:t>: An expression of toddlers search for autonomy.Resents given directions and or notbeing allowed to explore what is desired in an expanding environment</a:t>
            </a:r>
            <a:endParaRPr lang="en-US" sz="2000"/>
          </a:p>
          <a:p>
            <a:r>
              <a:rPr lang="en-US" sz="2000" b="1">
                <a:solidFill>
                  <a:srgbClr val="FF0000"/>
                </a:solidFill>
              </a:rPr>
              <a:t>Ritualism</a:t>
            </a:r>
            <a:r>
              <a:rPr lang="en-US" sz="2000"/>
              <a:t> : Ritualism – need to maintain sameness routines formed that give security &amp;</a:t>
            </a:r>
            <a:endParaRPr lang="en-US" sz="2000"/>
          </a:p>
          <a:p>
            <a:r>
              <a:rPr lang="en-US" sz="2000"/>
              <a:t>safety.Child experiences stress when these are disrupted &amp; may regress (return to earlier, safer more familiar behaviours).</a:t>
            </a:r>
            <a:endParaRPr lang="en-US" sz="2000"/>
          </a:p>
          <a:p>
            <a:r>
              <a:rPr lang="en-US" sz="2000" b="1">
                <a:solidFill>
                  <a:srgbClr val="FF0000"/>
                </a:solidFill>
              </a:rPr>
              <a:t>Discipline:</a:t>
            </a:r>
            <a:r>
              <a:rPr lang="en-US" sz="2000"/>
              <a:t> Limit setting and consistently (both parents) applied discipline is vital explain the reason for discipline. Show love and support</a:t>
            </a:r>
            <a:endParaRPr lang="en-US" sz="2000"/>
          </a:p>
          <a:p>
            <a:r>
              <a:rPr lang="en-US" sz="2000" b="1">
                <a:solidFill>
                  <a:srgbClr val="FF0000"/>
                </a:solidFill>
              </a:rPr>
              <a:t>Sibling Rivalry:</a:t>
            </a:r>
            <a:r>
              <a:rPr lang="en-US" sz="2000"/>
              <a:t> Intense feelings of jealousy between siblings. Often seen when an infant is born into a family with a toddler. Toddler devastated because they compete for attention and fear loss of love or abandonment.It should be managed by pay some attention to toddler,</a:t>
            </a:r>
            <a:endParaRPr lang="en-US" sz="2000"/>
          </a:p>
          <a:p>
            <a:endParaRPr lang="en-US" sz="20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PAEDIATRIC </a:t>
            </a:r>
            <a:r>
              <a:rPr lang="en-US" b="1" dirty="0" smtClean="0"/>
              <a:t>EMERGENCIES</a:t>
            </a:r>
            <a:br>
              <a:rPr lang="en-US" dirty="0"/>
            </a:br>
            <a:endParaRPr lang="en-US" dirty="0"/>
          </a:p>
        </p:txBody>
      </p:sp>
      <p:sp>
        <p:nvSpPr>
          <p:cNvPr id="3" name="Text Placeholder 2"/>
          <p:cNvSpPr>
            <a:spLocks noGrp="1"/>
          </p:cNvSpPr>
          <p:nvPr>
            <p:ph type="body" idx="1"/>
          </p:nvPr>
        </p:nvSpPr>
        <p:spPr>
          <a:xfrm>
            <a:off x="1043354" y="949569"/>
            <a:ext cx="7737231" cy="5806831"/>
          </a:xfrm>
        </p:spPr>
        <p:txBody>
          <a:bodyPr/>
          <a:lstStyle/>
          <a:p>
            <a:pPr lvl="0"/>
            <a:r>
              <a:rPr lang="en-US" dirty="0" smtClean="0"/>
              <a:t>Convulsive </a:t>
            </a:r>
            <a:r>
              <a:rPr lang="en-US" dirty="0"/>
              <a:t>disorders</a:t>
            </a:r>
            <a:endParaRPr lang="en-US" dirty="0"/>
          </a:p>
          <a:p>
            <a:pPr lvl="0"/>
            <a:r>
              <a:rPr lang="en-US" b="1" dirty="0"/>
              <a:t>Poisoning </a:t>
            </a:r>
            <a:endParaRPr lang="en-US" dirty="0"/>
          </a:p>
          <a:p>
            <a:pPr lvl="0"/>
            <a:r>
              <a:rPr lang="en-US" dirty="0"/>
              <a:t>Organophosphate</a:t>
            </a:r>
            <a:endParaRPr lang="en-US" dirty="0"/>
          </a:p>
          <a:p>
            <a:pPr lvl="0"/>
            <a:r>
              <a:rPr lang="en-US" dirty="0"/>
              <a:t>Salicylates</a:t>
            </a:r>
            <a:endParaRPr lang="en-US" dirty="0"/>
          </a:p>
          <a:p>
            <a:pPr lvl="0"/>
            <a:r>
              <a:rPr lang="en-US" dirty="0"/>
              <a:t>Paraffin</a:t>
            </a:r>
            <a:endParaRPr lang="en-US" dirty="0"/>
          </a:p>
          <a:p>
            <a:pPr lvl="0"/>
            <a:r>
              <a:rPr lang="en-US" dirty="0"/>
              <a:t>Alcohol</a:t>
            </a:r>
            <a:endParaRPr lang="en-US" dirty="0"/>
          </a:p>
          <a:p>
            <a:pPr lvl="0"/>
            <a:r>
              <a:rPr lang="en-US" b="1" dirty="0"/>
              <a:t>Foreign Bodies in cavities</a:t>
            </a:r>
            <a:endParaRPr lang="en-US" dirty="0"/>
          </a:p>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0"/>
            <a:ext cx="8229600" cy="300990"/>
          </a:xfrm>
        </p:spPr>
        <p:txBody>
          <a:bodyPr/>
          <a:p>
            <a:endParaRPr lang="en-US"/>
          </a:p>
        </p:txBody>
      </p:sp>
      <p:sp>
        <p:nvSpPr>
          <p:cNvPr id="3" name="Content Placeholder 2"/>
          <p:cNvSpPr>
            <a:spLocks noGrp="1"/>
          </p:cNvSpPr>
          <p:nvPr>
            <p:ph idx="1"/>
          </p:nvPr>
        </p:nvSpPr>
        <p:spPr>
          <a:xfrm>
            <a:off x="127635" y="300355"/>
            <a:ext cx="9016365" cy="5827395"/>
          </a:xfrm>
        </p:spPr>
        <p:txBody>
          <a:bodyPr/>
          <a:p>
            <a:r>
              <a:rPr lang="en-US">
                <a:sym typeface="+mn-ea"/>
              </a:rPr>
              <a:t> </a:t>
            </a:r>
            <a:r>
              <a:rPr lang="en-US" sz="2000" b="1">
                <a:solidFill>
                  <a:srgbClr val="FF0000"/>
                </a:solidFill>
                <a:sym typeface="+mn-ea"/>
              </a:rPr>
              <a:t>Temper tantrums:</a:t>
            </a:r>
            <a:r>
              <a:rPr lang="en-US" sz="2000">
                <a:sym typeface="+mn-ea"/>
              </a:rPr>
              <a:t> Outward explosive reactions to inward stressful or frustrating situations that are a normal part of toddler life. Between 2-3yrs the child faced with new rules, fears, and environments. They need to express their feelings, wishes, frustrations but have no language skill to do this. These new experiences coupled with child’s quest for autonomy may erupt as tantrum.</a:t>
            </a:r>
            <a:endParaRPr lang="en-US" sz="2000"/>
          </a:p>
          <a:p>
            <a:r>
              <a:rPr lang="en-US" sz="2000">
                <a:sym typeface="+mn-ea"/>
              </a:rPr>
              <a:t>It’s a way they say “</a:t>
            </a:r>
            <a:r>
              <a:rPr lang="en-US" sz="2000" b="1">
                <a:sym typeface="+mn-ea"/>
              </a:rPr>
              <a:t>I have needs</a:t>
            </a:r>
            <a:r>
              <a:rPr lang="en-US" sz="2000">
                <a:sym typeface="+mn-ea"/>
              </a:rPr>
              <a:t>; </a:t>
            </a:r>
            <a:r>
              <a:rPr lang="en-US" sz="2000" b="1">
                <a:sym typeface="+mn-ea"/>
              </a:rPr>
              <a:t>I am important, need some control”.</a:t>
            </a:r>
            <a:r>
              <a:rPr lang="en-US" sz="2000">
                <a:sym typeface="+mn-ea"/>
              </a:rPr>
              <a:t>Characteristics:screaming, crying, falling into the floor, banging the head ,flailing the arms ,breath holding which may cause fainting ,kicking the feet,</a:t>
            </a:r>
            <a:endParaRPr lang="en-US" sz="2000">
              <a:sym typeface="+mn-ea"/>
            </a:endParaRPr>
          </a:p>
          <a:p>
            <a:r>
              <a:rPr lang="en-US" sz="2000">
                <a:sym typeface="+mn-ea"/>
              </a:rPr>
              <a:t>ignore tantrums unless they pose some danger e.g. head banging.You can prevent by scheduling the toddler, allow choices, reward good behaviour and stay calm.</a:t>
            </a:r>
            <a:endParaRPr lang="en-US" sz="2000">
              <a:sym typeface="+mn-ea"/>
            </a:endParaRPr>
          </a:p>
          <a:p>
            <a:r>
              <a:rPr lang="en-US" sz="2000" b="1">
                <a:sym typeface="+mn-ea"/>
              </a:rPr>
              <a:t>Note:</a:t>
            </a:r>
            <a:r>
              <a:rPr lang="en-US" sz="2000">
                <a:sym typeface="+mn-ea"/>
              </a:rPr>
              <a:t> Tantrums are a normal developmental response of toddler and disappear at four years.</a:t>
            </a:r>
            <a:endParaRPr lang="en-US" sz="2000">
              <a:sym typeface="+mn-ea"/>
            </a:endParaRPr>
          </a:p>
          <a:p>
            <a:r>
              <a:rPr lang="en-US" sz="2000"/>
              <a:t>Therefore, the caregivers need to be reassured</a:t>
            </a:r>
            <a:endParaRPr lang="en-US" sz="2000"/>
          </a:p>
          <a:p>
            <a:endParaRPr lang="en-US" sz="2000"/>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b="1" dirty="0">
                <a:latin typeface="Times New Roman" panose="02020603050405020304" pitchFamily="18" charset="0"/>
                <a:cs typeface="Times New Roman" panose="02020603050405020304" pitchFamily="18" charset="0"/>
              </a:rPr>
              <a:t>PAEDIATRIC CONDITIONS </a:t>
            </a:r>
            <a:endParaRPr lang="en-GB" sz="3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GB" dirty="0" smtClean="0"/>
              <a:t>They include </a:t>
            </a:r>
            <a:endParaRPr lang="en-GB" dirty="0"/>
          </a:p>
          <a:p>
            <a:pPr marL="386080" indent="-386080">
              <a:buAutoNum type="arabicPeriod"/>
            </a:pPr>
            <a:r>
              <a:rPr lang="en-GB" dirty="0" smtClean="0"/>
              <a:t>Respiratory disorders</a:t>
            </a:r>
            <a:endParaRPr lang="en-GB" dirty="0" smtClean="0"/>
          </a:p>
          <a:p>
            <a:pPr marL="386080" indent="-386080">
              <a:buAutoNum type="arabicPeriod"/>
            </a:pPr>
            <a:r>
              <a:rPr lang="en-GB" dirty="0" smtClean="0"/>
              <a:t>Cardiovascular disorders </a:t>
            </a:r>
            <a:endParaRPr lang="en-GB" dirty="0" smtClean="0"/>
          </a:p>
          <a:p>
            <a:pPr marL="386080" indent="-386080">
              <a:buAutoNum type="arabicPeriod"/>
            </a:pPr>
            <a:r>
              <a:rPr lang="en-GB" dirty="0" smtClean="0"/>
              <a:t>Neurological disorders </a:t>
            </a:r>
            <a:endParaRPr lang="en-GB" dirty="0" smtClean="0"/>
          </a:p>
          <a:p>
            <a:pPr marL="386080" indent="-386080">
              <a:buAutoNum type="arabicPeriod"/>
            </a:pPr>
            <a:r>
              <a:rPr lang="en-GB" dirty="0" smtClean="0"/>
              <a:t>Digestive disorders </a:t>
            </a:r>
            <a:endParaRPr lang="en-GB" dirty="0" smtClean="0"/>
          </a:p>
          <a:p>
            <a:pPr marL="386080" indent="-386080">
              <a:buAutoNum type="arabicPeriod"/>
            </a:pPr>
            <a:r>
              <a:rPr lang="en-GB" dirty="0" smtClean="0"/>
              <a:t>Malignancies </a:t>
            </a:r>
            <a:endParaRPr lang="en-GB" dirty="0" smtClean="0"/>
          </a:p>
          <a:p>
            <a:pPr marL="386080" indent="-386080">
              <a:buAutoNum type="arabicPeriod"/>
            </a:pPr>
            <a:r>
              <a:rPr lang="en-GB" dirty="0" smtClean="0"/>
              <a:t>Renal disorders </a:t>
            </a:r>
            <a:endParaRPr lang="en-GB" dirty="0" smtClean="0"/>
          </a:p>
          <a:p>
            <a:pPr marL="386080" indent="-386080">
              <a:buAutoNum type="arabicPeriod"/>
            </a:pPr>
            <a:r>
              <a:rPr lang="en-GB" dirty="0" smtClean="0"/>
              <a:t>Paediatric emergencies </a:t>
            </a:r>
            <a:endParaRPr lang="en-GB" dirty="0" smtClean="0"/>
          </a:p>
          <a:p>
            <a:pPr marL="386080" indent="-386080">
              <a:buAutoNum type="arabicPeriod"/>
            </a:pPr>
            <a:endParaRPr lang="en-GB" dirty="0" smtClean="0"/>
          </a:p>
          <a:p>
            <a:pPr marL="386080" indent="-386080">
              <a:buAutoNum type="arabicPeriod"/>
            </a:pPr>
            <a:endParaRPr lang="en-GB" dirty="0" smtClean="0"/>
          </a:p>
          <a:p>
            <a:pPr marL="386080" indent="-386080">
              <a:buAutoNum type="arabicPeriod"/>
            </a:pPr>
            <a:endParaRPr lang="en-GB"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b="1" u="sng" dirty="0">
              <a:sym typeface="+mn-ea"/>
            </a:endParaRPr>
          </a:p>
          <a:p>
            <a:endParaRPr lang="en-US" b="1" u="sng" dirty="0">
              <a:sym typeface="+mn-ea"/>
            </a:endParaRPr>
          </a:p>
          <a:p>
            <a:r>
              <a:rPr lang="en-US" b="1" u="sng" dirty="0">
                <a:sym typeface="+mn-ea"/>
              </a:rPr>
              <a:t>RESPIRATORY DISORDERS</a:t>
            </a:r>
            <a:endParaRPr lang="en-US"/>
          </a:p>
        </p:txBody>
      </p:sp>
      <p:sp>
        <p:nvSpPr>
          <p:cNvPr id="4" name="Slide Number Placeholder 3"/>
          <p:cNvSpPr>
            <a:spLocks noGrp="1"/>
          </p:cNvSpPr>
          <p:nvPr>
            <p:ph type="sldNum" sz="quarter" idx="12"/>
          </p:nvPr>
        </p:nvSpPr>
        <p:spPr/>
        <p:txBody>
          <a:bodyPr/>
          <a:p>
            <a:pPr marL="0" lvl="0" indent="0" algn="r" rtl="0">
              <a:spcBef>
                <a:spcPts val="0"/>
              </a:spcBef>
              <a:spcAft>
                <a:spcPts val="0"/>
              </a:spcAft>
              <a:buNone/>
            </a:pPr>
            <a:fld id="{00000000-1234-1234-1234-123412341234}" type="slidenum">
              <a:rPr lang="en-US"/>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80" y="153670"/>
            <a:ext cx="8101330" cy="822960"/>
          </a:xfrm>
        </p:spPr>
        <p:txBody>
          <a:bodyPr>
            <a:normAutofit fontScale="90000"/>
          </a:bodyPr>
          <a:lstStyle/>
          <a:p>
            <a:br>
              <a:rPr lang="en-US" b="1" u="sng" dirty="0"/>
            </a:br>
            <a:br>
              <a:rPr lang="en-US" b="1" u="sng" dirty="0"/>
            </a:br>
            <a:r>
              <a:rPr lang="en-US" b="1" dirty="0" smtClean="0"/>
              <a:t>1.Pneumonia</a:t>
            </a:r>
            <a:br>
              <a:rPr lang="en-US" b="1" dirty="0"/>
            </a:br>
            <a:br>
              <a:rPr lang="en-GB" dirty="0"/>
            </a:br>
            <a:br>
              <a:rPr lang="en-GB" dirty="0" smtClean="0"/>
            </a:br>
            <a:endParaRPr lang="en-GB" dirty="0"/>
          </a:p>
        </p:txBody>
      </p:sp>
      <p:sp>
        <p:nvSpPr>
          <p:cNvPr id="3" name="Content Placeholder 2"/>
          <p:cNvSpPr>
            <a:spLocks noGrp="1"/>
          </p:cNvSpPr>
          <p:nvPr>
            <p:ph idx="1"/>
          </p:nvPr>
        </p:nvSpPr>
        <p:spPr>
          <a:xfrm>
            <a:off x="0" y="791210"/>
            <a:ext cx="8973185" cy="5796280"/>
          </a:xfrm>
        </p:spPr>
        <p:txBody>
          <a:bodyPr>
            <a:noAutofit/>
          </a:bodyPr>
          <a:lstStyle/>
          <a:p>
            <a:r>
              <a:rPr lang="en-US" sz="2700" dirty="0" smtClean="0"/>
              <a:t>Pneumonia </a:t>
            </a:r>
            <a:r>
              <a:rPr lang="en-US" sz="2700" dirty="0"/>
              <a:t>is an acute inflammation of the </a:t>
            </a:r>
            <a:r>
              <a:rPr lang="en-US" sz="2700" dirty="0" smtClean="0"/>
              <a:t>pulmonary </a:t>
            </a:r>
            <a:r>
              <a:rPr lang="en-US" sz="2700" dirty="0"/>
              <a:t>parenchyma (the functional tissue of an </a:t>
            </a:r>
            <a:r>
              <a:rPr lang="en-US" sz="2700" dirty="0" smtClean="0"/>
              <a:t>or </a:t>
            </a:r>
            <a:r>
              <a:rPr lang="en-US" sz="2700" dirty="0"/>
              <a:t>connective tissue) associated with alveolar consolidation. organ as distinguished from supporting </a:t>
            </a:r>
            <a:endParaRPr lang="en-US" sz="2700" dirty="0" smtClean="0"/>
          </a:p>
          <a:p>
            <a:r>
              <a:rPr lang="en-US" sz="2700" dirty="0" smtClean="0"/>
              <a:t>Pneumonia </a:t>
            </a:r>
            <a:r>
              <a:rPr lang="en-US" sz="2700" dirty="0"/>
              <a:t>can appear as a primary disease or a complication of another dysfunction. </a:t>
            </a:r>
            <a:endParaRPr lang="en-GB" sz="2700" dirty="0"/>
          </a:p>
          <a:p>
            <a:r>
              <a:rPr lang="en-US" sz="2700" b="1" dirty="0"/>
              <a:t>Incidence and Etiology of Pneumonia </a:t>
            </a:r>
            <a:endParaRPr lang="en-GB" sz="2700" dirty="0"/>
          </a:p>
          <a:p>
            <a:r>
              <a:rPr lang="en-US" sz="2700" dirty="0"/>
              <a:t>Pneumonia affects children of all ages and continues to be a significant cause of childhood disease, with an even more significant contribution to mortality in underdeveloped countries. </a:t>
            </a:r>
            <a:endParaRPr lang="en-GB" sz="2700" dirty="0"/>
          </a:p>
          <a:p>
            <a:r>
              <a:rPr lang="en-US" sz="2700" b="1" dirty="0"/>
              <a:t>The causes of pneumonia </a:t>
            </a:r>
            <a:r>
              <a:rPr lang="en-US" sz="2700" dirty="0" smtClean="0"/>
              <a:t>include:- </a:t>
            </a:r>
            <a:endParaRPr lang="en-US" sz="2700" dirty="0" smtClean="0"/>
          </a:p>
          <a:p>
            <a:r>
              <a:rPr lang="en-US" sz="2700" dirty="0"/>
              <a:t>M</a:t>
            </a:r>
            <a:r>
              <a:rPr lang="en-US" sz="2700" dirty="0" smtClean="0"/>
              <a:t>icroorganisms</a:t>
            </a:r>
            <a:r>
              <a:rPr lang="en-US" sz="2700" dirty="0"/>
              <a:t>, non-infectious agents for example, aspiration of food or gastric acid.  </a:t>
            </a:r>
            <a:endParaRPr lang="en-GB" sz="2700" dirty="0"/>
          </a:p>
          <a:p>
            <a:endParaRPr lang="en-GB" sz="19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              Causes</a:t>
            </a:r>
            <a:endParaRPr lang="en-US" sz="2800" b="1" dirty="0"/>
          </a:p>
        </p:txBody>
      </p:sp>
      <p:sp>
        <p:nvSpPr>
          <p:cNvPr id="3" name="Content Placeholder 2"/>
          <p:cNvSpPr>
            <a:spLocks noGrp="1"/>
          </p:cNvSpPr>
          <p:nvPr>
            <p:ph idx="1"/>
          </p:nvPr>
        </p:nvSpPr>
        <p:spPr>
          <a:xfrm>
            <a:off x="228600" y="774065"/>
            <a:ext cx="8802370" cy="5731510"/>
          </a:xfrm>
        </p:spPr>
        <p:txBody>
          <a:bodyPr>
            <a:noAutofit/>
          </a:bodyPr>
          <a:lstStyle/>
          <a:p>
            <a:pPr algn="l">
              <a:buFont typeface="Arial" panose="020B0604020202020204" pitchFamily="34" charset="0"/>
              <a:buChar char="•"/>
            </a:pPr>
            <a:r>
              <a:rPr lang="en-US" sz="2700" b="1" i="1" dirty="0">
                <a:solidFill>
                  <a:srgbClr val="3C4245"/>
                </a:solidFill>
                <a:effectLst/>
                <a:latin typeface="Arial" panose="020B0604020202020204" pitchFamily="34" charset="0"/>
              </a:rPr>
              <a:t>Streptococcus pneumoniae</a:t>
            </a:r>
            <a:r>
              <a:rPr lang="en-US" sz="2700" b="1" i="0" dirty="0">
                <a:solidFill>
                  <a:srgbClr val="3C4245"/>
                </a:solidFill>
                <a:effectLst/>
                <a:latin typeface="Arial" panose="020B0604020202020204" pitchFamily="34" charset="0"/>
              </a:rPr>
              <a:t> </a:t>
            </a:r>
            <a:r>
              <a:rPr lang="en-US" sz="2700" b="0" i="0" dirty="0">
                <a:solidFill>
                  <a:srgbClr val="3C4245"/>
                </a:solidFill>
                <a:effectLst/>
                <a:latin typeface="Arial" panose="020B0604020202020204" pitchFamily="34" charset="0"/>
              </a:rPr>
              <a:t>– the most common cause of bacterial pneumonia in children;</a:t>
            </a:r>
            <a:endParaRPr lang="en-US" sz="2700" b="0" i="0" dirty="0">
              <a:solidFill>
                <a:srgbClr val="3C4245"/>
              </a:solidFill>
              <a:effectLst/>
              <a:latin typeface="Arial" panose="020B0604020202020204" pitchFamily="34" charset="0"/>
            </a:endParaRPr>
          </a:p>
          <a:p>
            <a:pPr algn="l">
              <a:buFont typeface="Arial" panose="020B0604020202020204" pitchFamily="34" charset="0"/>
              <a:buChar char="•"/>
            </a:pPr>
            <a:r>
              <a:rPr lang="en-US" sz="2700" b="1" i="1" dirty="0" err="1">
                <a:solidFill>
                  <a:srgbClr val="3C4245"/>
                </a:solidFill>
                <a:effectLst/>
                <a:latin typeface="Arial" panose="020B0604020202020204" pitchFamily="34" charset="0"/>
              </a:rPr>
              <a:t>Haemophilus</a:t>
            </a:r>
            <a:r>
              <a:rPr lang="en-US" sz="2700" b="1" i="1" dirty="0">
                <a:solidFill>
                  <a:srgbClr val="3C4245"/>
                </a:solidFill>
                <a:effectLst/>
                <a:latin typeface="Arial" panose="020B0604020202020204" pitchFamily="34" charset="0"/>
              </a:rPr>
              <a:t> influenzae</a:t>
            </a:r>
            <a:r>
              <a:rPr lang="en-US" sz="2700" b="1" i="0" dirty="0">
                <a:solidFill>
                  <a:srgbClr val="3C4245"/>
                </a:solidFill>
                <a:effectLst/>
                <a:latin typeface="Arial" panose="020B0604020202020204" pitchFamily="34" charset="0"/>
              </a:rPr>
              <a:t> type b (Hib) </a:t>
            </a:r>
            <a:r>
              <a:rPr lang="en-US" sz="2700" b="0" i="0" dirty="0">
                <a:solidFill>
                  <a:srgbClr val="3C4245"/>
                </a:solidFill>
                <a:effectLst/>
                <a:latin typeface="Arial" panose="020B0604020202020204" pitchFamily="34" charset="0"/>
              </a:rPr>
              <a:t>– the second most common cause of bacterial pneumonia; Can also </a:t>
            </a:r>
            <a:r>
              <a:rPr lang="en-US" sz="2700" b="0" i="0" dirty="0" err="1">
                <a:solidFill>
                  <a:srgbClr val="3C4245"/>
                </a:solidFill>
                <a:effectLst/>
                <a:latin typeface="Arial" panose="020B0604020202020204" pitchFamily="34" charset="0"/>
              </a:rPr>
              <a:t>ause</a:t>
            </a:r>
            <a:r>
              <a:rPr lang="en-US" sz="2700" b="0" i="0" dirty="0">
                <a:solidFill>
                  <a:srgbClr val="3C4245"/>
                </a:solidFill>
                <a:effectLst/>
                <a:latin typeface="Arial" panose="020B0604020202020204" pitchFamily="34" charset="0"/>
              </a:rPr>
              <a:t> meningitis and Epiglottitis esp. In unvaccinated kids.</a:t>
            </a:r>
            <a:endParaRPr lang="en-US" sz="2700" b="0" i="0" dirty="0">
              <a:solidFill>
                <a:srgbClr val="3C4245"/>
              </a:solidFill>
              <a:effectLst/>
              <a:latin typeface="Arial" panose="020B0604020202020204" pitchFamily="34" charset="0"/>
            </a:endParaRPr>
          </a:p>
          <a:p>
            <a:pPr algn="l">
              <a:buFont typeface="Arial" panose="020B0604020202020204" pitchFamily="34" charset="0"/>
              <a:buChar char="•"/>
            </a:pPr>
            <a:r>
              <a:rPr lang="en-US" sz="2700" b="1" dirty="0">
                <a:solidFill>
                  <a:srgbClr val="3C4245"/>
                </a:solidFill>
                <a:latin typeface="Arial" panose="020B0604020202020204" pitchFamily="34" charset="0"/>
              </a:rPr>
              <a:t>R</a:t>
            </a:r>
            <a:r>
              <a:rPr lang="en-US" sz="2700" b="1" i="0" dirty="0">
                <a:solidFill>
                  <a:srgbClr val="3C4245"/>
                </a:solidFill>
                <a:effectLst/>
                <a:latin typeface="Arial" panose="020B0604020202020204" pitchFamily="34" charset="0"/>
              </a:rPr>
              <a:t>espiratory syncytial virus </a:t>
            </a:r>
            <a:r>
              <a:rPr lang="en-US" sz="2700" b="0" i="0" dirty="0">
                <a:solidFill>
                  <a:srgbClr val="3C4245"/>
                </a:solidFill>
                <a:effectLst/>
                <a:latin typeface="Arial" panose="020B0604020202020204" pitchFamily="34" charset="0"/>
              </a:rPr>
              <a:t>is the most common viral cause of pneumonia;</a:t>
            </a:r>
            <a:endParaRPr lang="en-US" sz="2700" b="0" i="0" dirty="0">
              <a:solidFill>
                <a:srgbClr val="3C4245"/>
              </a:solidFill>
              <a:effectLst/>
              <a:latin typeface="Arial" panose="020B0604020202020204" pitchFamily="34" charset="0"/>
            </a:endParaRPr>
          </a:p>
          <a:p>
            <a:pPr algn="l">
              <a:buFont typeface="Arial" panose="020B0604020202020204" pitchFamily="34" charset="0"/>
              <a:buChar char="•"/>
            </a:pPr>
            <a:r>
              <a:rPr lang="en-US" sz="2700" dirty="0">
                <a:solidFill>
                  <a:srgbClr val="3C4245"/>
                </a:solidFill>
                <a:latin typeface="Arial" panose="020B0604020202020204" pitchFamily="34" charset="0"/>
              </a:rPr>
              <a:t>I</a:t>
            </a:r>
            <a:r>
              <a:rPr lang="en-US" sz="2700" b="0" i="0" dirty="0">
                <a:solidFill>
                  <a:srgbClr val="3C4245"/>
                </a:solidFill>
                <a:effectLst/>
                <a:latin typeface="Arial" panose="020B0604020202020204" pitchFamily="34" charset="0"/>
              </a:rPr>
              <a:t>n infants infected with HIV, </a:t>
            </a:r>
            <a:r>
              <a:rPr lang="en-US" sz="2700" b="1" i="1" dirty="0">
                <a:solidFill>
                  <a:srgbClr val="3C4245"/>
                </a:solidFill>
                <a:effectLst/>
                <a:latin typeface="Arial" panose="020B0604020202020204" pitchFamily="34" charset="0"/>
              </a:rPr>
              <a:t>Pneumocystis </a:t>
            </a:r>
            <a:r>
              <a:rPr lang="en-US" sz="2700" b="1" i="1" dirty="0" err="1">
                <a:solidFill>
                  <a:srgbClr val="3C4245"/>
                </a:solidFill>
                <a:effectLst/>
                <a:latin typeface="Arial" panose="020B0604020202020204" pitchFamily="34" charset="0"/>
              </a:rPr>
              <a:t>jiroveci</a:t>
            </a:r>
            <a:r>
              <a:rPr lang="en-US" sz="2700" b="1" i="1" dirty="0">
                <a:solidFill>
                  <a:srgbClr val="3C4245"/>
                </a:solidFill>
                <a:effectLst/>
                <a:latin typeface="Arial" panose="020B0604020202020204" pitchFamily="34" charset="0"/>
              </a:rPr>
              <a:t> </a:t>
            </a:r>
            <a:r>
              <a:rPr lang="en-US" sz="2700" b="0" i="0" dirty="0">
                <a:solidFill>
                  <a:srgbClr val="3C4245"/>
                </a:solidFill>
                <a:effectLst/>
                <a:latin typeface="Arial" panose="020B0604020202020204" pitchFamily="34" charset="0"/>
              </a:rPr>
              <a:t>is one of the most common causes of pneumonia, responsible for at least one quarter of all pneumonia deaths in HIV-infected infants.</a:t>
            </a:r>
            <a:endParaRPr lang="en-US" sz="2700" b="0" i="0" dirty="0">
              <a:solidFill>
                <a:srgbClr val="3C4245"/>
              </a:solidFill>
              <a:effectLst/>
              <a:latin typeface="Arial" panose="020B0604020202020204" pitchFamily="34" charset="0"/>
            </a:endParaRPr>
          </a:p>
          <a:p>
            <a:endParaRPr lang="en-US" sz="1600" b="0" i="0" dirty="0">
              <a:solidFill>
                <a:srgbClr val="3C4245"/>
              </a:solidFill>
              <a:effectLst/>
              <a:latin typeface="Arial" panose="020B0604020202020204"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Mode </a:t>
            </a:r>
            <a:r>
              <a:rPr lang="en-US" b="1" dirty="0"/>
              <a:t>of Transmission of Pneumonia </a:t>
            </a:r>
            <a:br>
              <a:rPr lang="en-GB" dirty="0"/>
            </a:br>
            <a:endParaRPr lang="en-GB" dirty="0"/>
          </a:p>
        </p:txBody>
      </p:sp>
      <p:sp>
        <p:nvSpPr>
          <p:cNvPr id="3" name="Content Placeholder 2"/>
          <p:cNvSpPr>
            <a:spLocks noGrp="1"/>
          </p:cNvSpPr>
          <p:nvPr>
            <p:ph idx="1"/>
          </p:nvPr>
        </p:nvSpPr>
        <p:spPr>
          <a:xfrm>
            <a:off x="127000" y="657225"/>
            <a:ext cx="8914765" cy="5943600"/>
          </a:xfrm>
        </p:spPr>
        <p:txBody>
          <a:bodyPr/>
          <a:lstStyle/>
          <a:p>
            <a:pPr lvl="0"/>
            <a:r>
              <a:rPr lang="en-US" dirty="0"/>
              <a:t>Person to person by very small respiratory droplets produced by coughing, sneezing among others. </a:t>
            </a:r>
            <a:endParaRPr lang="en-GB" dirty="0"/>
          </a:p>
          <a:p>
            <a:pPr lvl="0"/>
            <a:r>
              <a:rPr lang="en-US" dirty="0"/>
              <a:t>Blood stream in infants and malnourished children. </a:t>
            </a:r>
            <a:endParaRPr lang="en-GB" dirty="0"/>
          </a:p>
          <a:p>
            <a:pPr lvl="0"/>
            <a:r>
              <a:rPr lang="en-US" dirty="0"/>
              <a:t>Environmental factors: acute respiratory infections are more common in winter because overcrowding, exposure to smoke and poor ventilation predisposes to spread of infections. </a:t>
            </a:r>
            <a:endParaRPr lang="en-GB" dirty="0"/>
          </a:p>
          <a:p>
            <a:pPr marL="0" indent="0">
              <a:buNone/>
            </a:pPr>
            <a:endParaRPr lang="en-GB"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810" y="148590"/>
            <a:ext cx="8003540" cy="976630"/>
          </a:xfrm>
        </p:spPr>
        <p:txBody>
          <a:bodyPr>
            <a:normAutofit fontScale="90000"/>
          </a:bodyPr>
          <a:lstStyle/>
          <a:p>
            <a:r>
              <a:rPr lang="en-US" b="1" dirty="0"/>
              <a:t>Pathophysiology of Pneumonia </a:t>
            </a:r>
            <a:br>
              <a:rPr lang="en-GB" dirty="0"/>
            </a:br>
            <a:endParaRPr lang="en-GB" dirty="0"/>
          </a:p>
        </p:txBody>
      </p:sp>
      <p:sp>
        <p:nvSpPr>
          <p:cNvPr id="3" name="Content Placeholder 2"/>
          <p:cNvSpPr>
            <a:spLocks noGrp="1"/>
          </p:cNvSpPr>
          <p:nvPr>
            <p:ph idx="1"/>
          </p:nvPr>
        </p:nvSpPr>
        <p:spPr>
          <a:xfrm>
            <a:off x="168910" y="882650"/>
            <a:ext cx="8804275" cy="5666740"/>
          </a:xfrm>
        </p:spPr>
        <p:txBody>
          <a:bodyPr>
            <a:normAutofit/>
          </a:bodyPr>
          <a:lstStyle/>
          <a:p>
            <a:r>
              <a:rPr lang="en-US" dirty="0"/>
              <a:t>In pneumonia a pathogen manages to invade a susceptible individual and releases toxins that stimulate secondary and tertiary </a:t>
            </a:r>
            <a:r>
              <a:rPr lang="en-US" dirty="0" err="1"/>
              <a:t>defence</a:t>
            </a:r>
            <a:r>
              <a:rPr lang="en-US" dirty="0"/>
              <a:t> mechanisms. </a:t>
            </a:r>
            <a:endParaRPr lang="en-GB" dirty="0"/>
          </a:p>
          <a:p>
            <a:r>
              <a:rPr lang="en-US" dirty="0"/>
              <a:t>The toxins and by products of the body’s </a:t>
            </a:r>
            <a:r>
              <a:rPr lang="en-US" dirty="0" err="1"/>
              <a:t>defences</a:t>
            </a:r>
            <a:r>
              <a:rPr lang="en-US" dirty="0"/>
              <a:t> damage pulmonary mucous membranes and cause the accumulation of debris and exudates in the airways</a:t>
            </a:r>
            <a:r>
              <a:rPr lang="en-US" dirty="0" smtClean="0"/>
              <a:t>.</a:t>
            </a:r>
            <a:endParaRPr lang="en-US" dirty="0" smtClean="0"/>
          </a:p>
          <a:p>
            <a:r>
              <a:rPr lang="en-US" dirty="0" smtClean="0"/>
              <a:t> </a:t>
            </a:r>
            <a:r>
              <a:rPr lang="en-US" dirty="0"/>
              <a:t>These effects lead to ventilation perfusion ratio (the ratio of alveolar ventilation to capillary perfusion) </a:t>
            </a:r>
            <a:r>
              <a:rPr lang="en-US" dirty="0" smtClean="0"/>
              <a:t>abnormalities</a:t>
            </a:r>
            <a:endParaRPr lang="en-GB" dirty="0"/>
          </a:p>
          <a:p>
            <a:endParaRPr lang="en-GB"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562708"/>
          </a:xfrm>
        </p:spPr>
        <p:txBody>
          <a:bodyPr/>
          <a:lstStyle/>
          <a:p>
            <a:r>
              <a:rPr lang="en-GB" b="1" dirty="0" smtClean="0"/>
              <a:t>Classes of </a:t>
            </a:r>
            <a:endParaRPr lang="en-GB" b="1" dirty="0"/>
          </a:p>
        </p:txBody>
      </p:sp>
      <p:sp>
        <p:nvSpPr>
          <p:cNvPr id="3" name="Content Placeholder 2"/>
          <p:cNvSpPr>
            <a:spLocks noGrp="1"/>
          </p:cNvSpPr>
          <p:nvPr>
            <p:ph idx="1"/>
          </p:nvPr>
        </p:nvSpPr>
        <p:spPr>
          <a:xfrm>
            <a:off x="127635" y="750570"/>
            <a:ext cx="9016365" cy="5612130"/>
          </a:xfrm>
        </p:spPr>
        <p:txBody>
          <a:bodyPr/>
          <a:lstStyle/>
          <a:p>
            <a:r>
              <a:rPr lang="en-US" dirty="0"/>
              <a:t>Pneumonia is frequently classified as </a:t>
            </a:r>
            <a:endParaRPr lang="en-US" dirty="0" smtClean="0"/>
          </a:p>
          <a:p>
            <a:r>
              <a:rPr lang="en-US" dirty="0" smtClean="0"/>
              <a:t>1. </a:t>
            </a:r>
            <a:r>
              <a:rPr lang="en-US" b="1" dirty="0" smtClean="0">
                <a:solidFill>
                  <a:srgbClr val="FF0000"/>
                </a:solidFill>
              </a:rPr>
              <a:t>Lobar </a:t>
            </a:r>
            <a:r>
              <a:rPr lang="en-US" b="1" dirty="0">
                <a:solidFill>
                  <a:srgbClr val="FF0000"/>
                </a:solidFill>
              </a:rPr>
              <a:t>pneumonia </a:t>
            </a:r>
            <a:r>
              <a:rPr lang="en-US" dirty="0"/>
              <a:t>involves a major portion of one or more lobes of a lung. </a:t>
            </a:r>
            <a:endParaRPr lang="en-US" dirty="0" smtClean="0"/>
          </a:p>
          <a:p>
            <a:r>
              <a:rPr lang="en-US" dirty="0" smtClean="0"/>
              <a:t>2.I</a:t>
            </a:r>
            <a:r>
              <a:rPr lang="en-US" b="1" dirty="0" smtClean="0">
                <a:solidFill>
                  <a:srgbClr val="FF0000"/>
                </a:solidFill>
              </a:rPr>
              <a:t>nterstitial </a:t>
            </a:r>
            <a:r>
              <a:rPr lang="en-US" b="1" dirty="0">
                <a:solidFill>
                  <a:srgbClr val="FF0000"/>
                </a:solidFill>
              </a:rPr>
              <a:t>pneumonia </a:t>
            </a:r>
            <a:r>
              <a:rPr lang="en-US" dirty="0"/>
              <a:t>includes the alveolar walls and </a:t>
            </a:r>
            <a:r>
              <a:rPr lang="en-US" dirty="0" err="1" smtClean="0"/>
              <a:t>peri</a:t>
            </a:r>
            <a:r>
              <a:rPr lang="en-US" dirty="0" smtClean="0"/>
              <a:t>-bronchial </a:t>
            </a:r>
            <a:r>
              <a:rPr lang="en-US" dirty="0"/>
              <a:t>and interlobular tissues. </a:t>
            </a:r>
            <a:endParaRPr lang="en-US" dirty="0" smtClean="0"/>
          </a:p>
          <a:p>
            <a:r>
              <a:rPr lang="en-US" dirty="0" smtClean="0"/>
              <a:t>3.</a:t>
            </a:r>
            <a:r>
              <a:rPr lang="en-US" b="1" dirty="0" smtClean="0">
                <a:solidFill>
                  <a:srgbClr val="FF0000"/>
                </a:solidFill>
              </a:rPr>
              <a:t>Bronchial </a:t>
            </a:r>
            <a:r>
              <a:rPr lang="en-US" b="1" dirty="0">
                <a:solidFill>
                  <a:srgbClr val="FF0000"/>
                </a:solidFill>
              </a:rPr>
              <a:t>pneumonia</a:t>
            </a:r>
            <a:r>
              <a:rPr lang="en-US" dirty="0"/>
              <a:t> is more diffuse and involves the bronchi and lung </a:t>
            </a:r>
            <a:r>
              <a:rPr lang="en-US" dirty="0" smtClean="0"/>
              <a:t>fields</a:t>
            </a:r>
            <a:r>
              <a:rPr lang="en-US" dirty="0"/>
              <a:t> </a:t>
            </a:r>
            <a:r>
              <a:rPr lang="en-US" dirty="0" smtClean="0"/>
              <a:t>more severe than lobar pneumonia</a:t>
            </a:r>
            <a:endParaRPr lang="en-GB" dirty="0"/>
          </a:p>
          <a:p>
            <a:endParaRPr lang="en-GB"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760" y="98425"/>
            <a:ext cx="8022590" cy="1007745"/>
          </a:xfrm>
        </p:spPr>
        <p:txBody>
          <a:bodyPr>
            <a:normAutofit fontScale="90000"/>
          </a:bodyPr>
          <a:lstStyle/>
          <a:p>
            <a:r>
              <a:rPr lang="en-US" b="1" dirty="0"/>
              <a:t>Clinical Manifestations of Pneumonia </a:t>
            </a:r>
            <a:br>
              <a:rPr lang="en-GB" dirty="0"/>
            </a:br>
            <a:endParaRPr lang="en-GB" dirty="0"/>
          </a:p>
        </p:txBody>
      </p:sp>
      <p:sp>
        <p:nvSpPr>
          <p:cNvPr id="3" name="Content Placeholder 2"/>
          <p:cNvSpPr>
            <a:spLocks noGrp="1"/>
          </p:cNvSpPr>
          <p:nvPr>
            <p:ph idx="1"/>
          </p:nvPr>
        </p:nvSpPr>
        <p:spPr>
          <a:xfrm>
            <a:off x="206375" y="705485"/>
            <a:ext cx="8851900" cy="5942330"/>
          </a:xfrm>
        </p:spPr>
        <p:txBody>
          <a:bodyPr/>
          <a:lstStyle/>
          <a:p>
            <a:pPr lvl="0"/>
            <a:r>
              <a:rPr lang="en-US" sz="2800" dirty="0" smtClean="0"/>
              <a:t>Symptoms </a:t>
            </a:r>
            <a:r>
              <a:rPr lang="en-US" sz="2800" dirty="0"/>
              <a:t>of upper respiratory tract infection: rhinitis, cough precedes several days of viral and bacterial pneumonia. </a:t>
            </a:r>
            <a:endParaRPr lang="en-GB" sz="2800" dirty="0"/>
          </a:p>
          <a:p>
            <a:pPr lvl="0"/>
            <a:r>
              <a:rPr lang="en-US" sz="2800" dirty="0"/>
              <a:t>Fever: temperature lower in viral than in bacterial infections. </a:t>
            </a:r>
            <a:endParaRPr lang="en-GB" sz="2800" dirty="0"/>
          </a:p>
          <a:p>
            <a:pPr lvl="0"/>
            <a:r>
              <a:rPr lang="en-US" sz="2800" dirty="0"/>
              <a:t>Tachypnea: the most consistent manifestation. </a:t>
            </a:r>
            <a:endParaRPr lang="en-GB" sz="2800" dirty="0"/>
          </a:p>
          <a:p>
            <a:pPr lvl="0"/>
            <a:r>
              <a:rPr lang="en-US" sz="2800" dirty="0" err="1"/>
              <a:t>Intercostals</a:t>
            </a:r>
            <a:r>
              <a:rPr lang="en-US" sz="2800" dirty="0"/>
              <a:t>, subcostal and suprasternal retractions, nasal flaring, use of accessory muscles of respiration due to increased work of breathing. </a:t>
            </a:r>
            <a:endParaRPr lang="en-GB" sz="2800" dirty="0"/>
          </a:p>
          <a:p>
            <a:pPr lvl="0"/>
            <a:r>
              <a:rPr lang="en-US" sz="2800" dirty="0"/>
              <a:t>Severe cases include cyanosis and respiratory fatigue in infants. </a:t>
            </a:r>
            <a:endParaRPr lang="en-GB" sz="2800" dirty="0"/>
          </a:p>
          <a:p>
            <a:pPr lvl="0"/>
            <a:r>
              <a:rPr lang="en-US" sz="2800" dirty="0"/>
              <a:t>Auscultation reveals: crackles, wheezing. </a:t>
            </a:r>
            <a:endParaRPr lang="en-GB" sz="2800" dirty="0"/>
          </a:p>
          <a:p>
            <a:endParaRPr lang="en-GB" sz="28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Diagnosis of Pneumonia </a:t>
            </a:r>
            <a:br>
              <a:rPr lang="en-GB" dirty="0"/>
            </a:br>
            <a:endParaRPr lang="en-GB" dirty="0"/>
          </a:p>
        </p:txBody>
      </p:sp>
      <p:sp>
        <p:nvSpPr>
          <p:cNvPr id="3" name="Content Placeholder 2"/>
          <p:cNvSpPr>
            <a:spLocks noGrp="1"/>
          </p:cNvSpPr>
          <p:nvPr>
            <p:ph idx="1"/>
          </p:nvPr>
        </p:nvSpPr>
        <p:spPr/>
        <p:txBody>
          <a:bodyPr/>
          <a:lstStyle/>
          <a:p>
            <a:r>
              <a:rPr lang="en-US" dirty="0" smtClean="0"/>
              <a:t>History </a:t>
            </a:r>
            <a:r>
              <a:rPr lang="en-US" dirty="0" err="1" smtClean="0"/>
              <a:t>HxPI</a:t>
            </a:r>
            <a:r>
              <a:rPr lang="en-US" dirty="0" smtClean="0"/>
              <a:t>, </a:t>
            </a:r>
            <a:r>
              <a:rPr lang="en-US" dirty="0" err="1" smtClean="0"/>
              <a:t>FHx</a:t>
            </a:r>
            <a:r>
              <a:rPr lang="en-US" dirty="0" smtClean="0"/>
              <a:t>, </a:t>
            </a:r>
            <a:r>
              <a:rPr lang="en-US" dirty="0" err="1" smtClean="0"/>
              <a:t>Shx</a:t>
            </a:r>
            <a:r>
              <a:rPr lang="en-US" dirty="0" smtClean="0"/>
              <a:t>, </a:t>
            </a:r>
            <a:endParaRPr lang="en-US" dirty="0" smtClean="0"/>
          </a:p>
          <a:p>
            <a:r>
              <a:rPr lang="en-US" dirty="0" smtClean="0"/>
              <a:t>Physical </a:t>
            </a:r>
            <a:r>
              <a:rPr lang="en-US" dirty="0"/>
              <a:t>Examination </a:t>
            </a:r>
            <a:r>
              <a:rPr lang="en-US" dirty="0" smtClean="0"/>
              <a:t>Findings use the four techniques </a:t>
            </a:r>
            <a:endParaRPr lang="en-GB" dirty="0"/>
          </a:p>
          <a:p>
            <a:r>
              <a:rPr lang="en-US" dirty="0"/>
              <a:t>Chest Radiographs (CXR)</a:t>
            </a:r>
            <a:endParaRPr lang="en-GB" dirty="0"/>
          </a:p>
          <a:p>
            <a:r>
              <a:rPr lang="en-US" dirty="0"/>
              <a:t>Sputum Analysis  </a:t>
            </a:r>
            <a:endParaRPr lang="en-GB" dirty="0"/>
          </a:p>
        </p:txBody>
      </p:sp>
    </p:spTree>
  </p:cSld>
  <p:clrMapOvr>
    <a:masterClrMapping/>
  </p:clrMapOvr>
</p:sld>
</file>

<file path=ppt/theme/theme1.xml><?xml version="1.0" encoding="utf-8"?>
<a:theme xmlns:a="http://schemas.openxmlformats.org/drawingml/2006/main" name="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56816</Words>
  <Application>WPS Presentation</Application>
  <PresentationFormat>On-screen Show (4:3)</PresentationFormat>
  <Paragraphs>1399</Paragraphs>
  <Slides>159</Slides>
  <Notes>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159</vt:i4>
      </vt:variant>
    </vt:vector>
  </HeadingPairs>
  <TitlesOfParts>
    <vt:vector size="172" baseType="lpstr">
      <vt:lpstr>Arial</vt:lpstr>
      <vt:lpstr>SimSun</vt:lpstr>
      <vt:lpstr>Wingdings</vt:lpstr>
      <vt:lpstr>Arial</vt:lpstr>
      <vt:lpstr>Calibri</vt:lpstr>
      <vt:lpstr>Times New Roman</vt:lpstr>
      <vt:lpstr>Microsoft YaHei</vt:lpstr>
      <vt:lpstr>Arial Unicode MS</vt:lpstr>
      <vt:lpstr>Arial Unicode MS</vt:lpstr>
      <vt:lpstr>Arial Black</vt:lpstr>
      <vt:lpstr>Algerian</vt:lpstr>
      <vt:lpstr>Orange Waves</vt:lpstr>
      <vt:lpstr>Office Theme</vt:lpstr>
      <vt:lpstr>PowerPoint 演示文稿</vt:lpstr>
      <vt:lpstr>UNIT OBJECTIVES </vt:lpstr>
      <vt:lpstr>COMMON CHILDHOOD DISEASES</vt:lpstr>
      <vt:lpstr>COMMON CHILDHOOD DISEASES</vt:lpstr>
      <vt:lpstr>Every condition/disease will be described as follows: </vt:lpstr>
      <vt:lpstr>CONGENITAL ABNOMALITIES. </vt:lpstr>
      <vt:lpstr> CONGENITAL ABNORMALITIES: THE NERVOUS SYSTEM. </vt:lpstr>
      <vt:lpstr>MALIGNANCY IN CHILDREN:- </vt:lpstr>
      <vt:lpstr>PAEDIATRIC EMERGENCIES </vt:lpstr>
      <vt:lpstr>PowerPoint 演示文稿</vt:lpstr>
      <vt:lpstr>PowerPoint 演示文稿</vt:lpstr>
      <vt:lpstr>PowerPoint 演示文稿</vt:lpstr>
      <vt:lpstr>PowerPoint 演示文稿</vt:lpstr>
      <vt:lpstr>PowerPoint 演示文稿</vt:lpstr>
      <vt:lpstr>Growth and Development Age periods</vt:lpstr>
      <vt:lpstr>PowerPoint 演示文稿</vt:lpstr>
      <vt:lpstr>PowerPoint 演示文稿</vt:lpstr>
      <vt:lpstr> 1. Heredity</vt:lpstr>
      <vt:lpstr>  2. Environment </vt:lpstr>
      <vt:lpstr>   3. Sex </vt:lpstr>
      <vt:lpstr>4  Exercise and Health </vt:lpstr>
      <vt:lpstr>      5. Hormones  </vt:lpstr>
      <vt:lpstr>     6.  Nutrition </vt:lpstr>
      <vt:lpstr>   7 Familial Influence </vt:lpstr>
      <vt:lpstr>PowerPoint 演示文稿</vt:lpstr>
      <vt:lpstr> 8.Geographical Influences </vt:lpstr>
      <vt:lpstr>9. Socio-Economic Status</vt:lpstr>
      <vt:lpstr>10 Learning and Reinforcement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STAGES AND MILESTONES OF NORMAL GRWOTH AND DEVELOPMNT</vt:lpstr>
      <vt:lpstr>PowerPoint 演示文稿</vt:lpstr>
      <vt:lpstr>PowerPoint 演示文稿</vt:lpstr>
      <vt:lpstr>PowerPoint 演示文稿</vt:lpstr>
      <vt:lpstr>PowerPoint 演示文稿</vt:lpstr>
      <vt:lpstr>PowerPoint 演示文稿</vt:lpstr>
      <vt:lpstr>PowerPoint 演示文稿</vt:lpstr>
      <vt:lpstr>Pediatric history  taking The difference btn children and adults to be  considered during history taking include:- 1) Hx is obtained indirectly from  adults.  |2) The impact of genetic, environmental &amp; social factors is often more pronounced</vt:lpstr>
      <vt:lpstr> Schema for hx taking in paediatrics . Patients Identification   .Presenting complains and duration.   .History of presenting illness– analyze the symptoms and review the systems affected  .Review the other systems not in the HPI  .Past medical and surgical history   </vt:lpstr>
      <vt:lpstr>Birth history</vt:lpstr>
      <vt:lpstr>PowerPoint 演示文稿</vt:lpstr>
      <vt:lpstr>Dietary history</vt:lpstr>
      <vt:lpstr> Immunization </vt:lpstr>
      <vt:lpstr>Milestones</vt:lpstr>
      <vt:lpstr>Personal social economic history</vt:lpstr>
      <vt:lpstr>Family history </vt:lpstr>
      <vt:lpstr>Physical examination</vt:lpstr>
      <vt:lpstr>General survey</vt:lpstr>
      <vt:lpstr>Vital signs </vt:lpstr>
      <vt:lpstr>Respiratory examination </vt:lpstr>
      <vt:lpstr>PowerPoint 演示文稿</vt:lpstr>
      <vt:lpstr>Cardiovascular system </vt:lpstr>
      <vt:lpstr>Auscultation </vt:lpstr>
      <vt:lpstr>Abnormal sounds/ murmurs  </vt:lpstr>
      <vt:lpstr>Abdominal examination </vt:lpstr>
      <vt:lpstr>Genitalia &amp; rectal examination</vt:lpstr>
      <vt:lpstr> CNS examination</vt:lpstr>
      <vt:lpstr>Musculoskeletal system </vt:lpstr>
      <vt:lpstr>Branches/Areas of paediatric nursing </vt:lpstr>
      <vt:lpstr>Branches/Areas of paediatric nursing </vt:lpstr>
      <vt:lpstr>           Basic Children's Rights </vt:lpstr>
      <vt:lpstr>PowerPoint 演示文稿</vt:lpstr>
      <vt:lpstr>qualities of a good paediatric nurse</vt:lpstr>
      <vt:lpstr>PowerPoint 演示文稿</vt:lpstr>
      <vt:lpstr>Principles that Underpin Paediatric Nursing</vt:lpstr>
      <vt:lpstr>PowerPoint 演示文稿</vt:lpstr>
      <vt:lpstr>Legal and Ethical Issues of Paediatrics </vt:lpstr>
      <vt:lpstr>PowerPoint 演示文稿</vt:lpstr>
      <vt:lpstr> When is informed consent not required? </vt:lpstr>
      <vt:lpstr>Minors can consent for care in a number of situations </vt:lpstr>
      <vt:lpstr>Refusal of medical care by parent/Caregiver </vt:lpstr>
      <vt:lpstr>PowerPoint 演示文稿</vt:lpstr>
      <vt:lpstr>Research on children </vt:lpstr>
      <vt:lpstr> Confidentiality </vt:lpstr>
      <vt:lpstr>PowerPoint 演示文稿</vt:lpstr>
      <vt:lpstr>Principals of effective communication in Paediatric settings </vt:lpstr>
      <vt:lpstr>PowerPoint 演示文稿</vt:lpstr>
      <vt:lpstr>PowerPoint 演示文稿</vt:lpstr>
      <vt:lpstr>PowerPoint 演示文稿</vt:lpstr>
      <vt:lpstr>PowerPoint 演示文稿</vt:lpstr>
      <vt:lpstr>PowerPoint 演示文稿</vt:lpstr>
      <vt:lpstr>Role of the Paeditaric Nurse</vt:lpstr>
      <vt:lpstr>PowerPoint 演示文稿</vt:lpstr>
      <vt:lpstr>PowerPoint 演示文稿</vt:lpstr>
      <vt:lpstr>PowerPoint 演示文稿</vt:lpstr>
      <vt:lpstr>PAEDIATRIC CONDITIONS </vt:lpstr>
      <vt:lpstr>PowerPoint 演示文稿</vt:lpstr>
      <vt:lpstr>  1.Pneumonia   </vt:lpstr>
      <vt:lpstr>              Causes</vt:lpstr>
      <vt:lpstr>Mode of Transmission of Pneumonia  </vt:lpstr>
      <vt:lpstr>Pathophysiology of Pneumonia  </vt:lpstr>
      <vt:lpstr>Classes of </vt:lpstr>
      <vt:lpstr>Clinical Manifestations of Pneumonia  </vt:lpstr>
      <vt:lpstr>Diagnosis of Pneumonia  </vt:lpstr>
      <vt:lpstr>Nursing management using nursing process</vt:lpstr>
      <vt:lpstr>Nursing management using nursing process</vt:lpstr>
      <vt:lpstr>Nursing care intervention and rationale for Children with Pneumonia  </vt:lpstr>
      <vt:lpstr>Nursing care intervention and rationale for Children with Pneumonia</vt:lpstr>
      <vt:lpstr>Cont.</vt:lpstr>
      <vt:lpstr>PowerPoint 演示文稿</vt:lpstr>
      <vt:lpstr>.</vt:lpstr>
      <vt:lpstr>Monitoring</vt:lpstr>
      <vt:lpstr>Nursing Care Family Teaching For Children with Pneumonia  </vt:lpstr>
      <vt:lpstr>       Prevention </vt:lpstr>
      <vt:lpstr>2.ASTHMA </vt:lpstr>
      <vt:lpstr>Causes of Asthma   </vt:lpstr>
      <vt:lpstr>Causes of Asthma</vt:lpstr>
      <vt:lpstr>Signs and Symptoms of Asthma  </vt:lpstr>
      <vt:lpstr>Diagnostic Findings of Asthma   </vt:lpstr>
      <vt:lpstr>Medical Treatment for Asthma  </vt:lpstr>
      <vt:lpstr> Asthma symptoms may be triggered or worsened by certain events: </vt:lpstr>
      <vt:lpstr>    Asthma emergencies </vt:lpstr>
      <vt:lpstr>Nursing Interventions and Rationales in Management for Asthma  </vt:lpstr>
      <vt:lpstr>PowerPoint 演示文稿</vt:lpstr>
      <vt:lpstr>PowerPoint 演示文稿</vt:lpstr>
      <vt:lpstr>PowerPoint 演示文稿</vt:lpstr>
      <vt:lpstr>Nebulizer Use</vt:lpstr>
      <vt:lpstr>PowerPoint 演示文稿</vt:lpstr>
      <vt:lpstr>Nursing Diagnoses for Asthma  </vt:lpstr>
      <vt:lpstr>Caregivers pt education </vt:lpstr>
      <vt:lpstr>Status Asthmaticus </vt:lpstr>
      <vt:lpstr>Nursing Management </vt:lpstr>
      <vt:lpstr>3. Tonsillitis  </vt:lpstr>
      <vt:lpstr>Etiology of Tonsillitis </vt:lpstr>
      <vt:lpstr>Clinical Manifestations of Tonsillitis </vt:lpstr>
      <vt:lpstr>PowerPoint 演示文稿</vt:lpstr>
      <vt:lpstr>PowerPoint 演示文稿</vt:lpstr>
      <vt:lpstr>PowerPoint 演示文稿</vt:lpstr>
      <vt:lpstr>NURSING MANAGEMENT </vt:lpstr>
      <vt:lpstr>Nursing Diagnosis of Tonsillitis </vt:lpstr>
      <vt:lpstr>Nursing Interventions and Rationales in Management for  A cute Tonsillitis </vt:lpstr>
      <vt:lpstr>Cont.</vt:lpstr>
      <vt:lpstr>Nursing Management of Chronic Tonsillitis </vt:lpstr>
      <vt:lpstr>Preoperative care for Tonsillectomy/Adenoidectomy </vt:lpstr>
      <vt:lpstr>Cont.</vt:lpstr>
      <vt:lpstr>PowerPoint 演示文稿</vt:lpstr>
      <vt:lpstr>Postoperative care for Tonsillectomy/Adenoidectomy </vt:lpstr>
      <vt:lpstr>Cont. </vt:lpstr>
      <vt:lpstr>Family Teaching After a Tonsillectomy/Adenoidectomy   </vt:lpstr>
      <vt:lpstr>PowerPoint 演示文稿</vt:lpstr>
      <vt:lpstr>4. Laryngo Trachea Bonchitis (LTB)</vt:lpstr>
      <vt:lpstr>Pathophysiology of LTB.</vt:lpstr>
      <vt:lpstr>Clinical manifestation of LTB </vt:lpstr>
      <vt:lpstr>Nursing Interventions and Rationales in Management for LTB</vt:lpstr>
      <vt:lpstr>Nursing diagnosis of LTB</vt:lpstr>
      <vt:lpstr>Nursing Interventions and Rationales in Management for LTB </vt:lpstr>
      <vt:lpstr>Cont. </vt:lpstr>
      <vt:lpstr>Cont.</vt:lpstr>
      <vt:lpstr>PowerPoint 演示文稿</vt:lpstr>
      <vt:lpstr>ASSIGNMENT </vt:lpstr>
      <vt:lpstr>PowerPoint 演示文稿</vt:lpstr>
      <vt:lpstr>PowerPoint 演示文稿</vt:lpstr>
      <vt:lpstr>Reference  books used: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IMMUNIZABLE DISEASES</dc:title>
  <dc:creator>user</dc:creator>
  <cp:lastModifiedBy>lenovo</cp:lastModifiedBy>
  <cp:revision>53</cp:revision>
  <dcterms:created xsi:type="dcterms:W3CDTF">2022-06-02T11:25:00Z</dcterms:created>
  <dcterms:modified xsi:type="dcterms:W3CDTF">2023-06-20T05:42:05Z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0F270BBC7F79449DA840CA6EB599B91C</vt:lpwstr>
  </property>
  <property fmtid="{D5CDD505-2E9C-101B-9397-08002B2CF9AE}" pid="3" name="KSOProductBuildVer">
    <vt:lpwstr>1033-11.2.0.11388</vt:lpwstr>
  </property>
</Properties>
</file>