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handoutMasterIdLst>
    <p:handoutMasterId r:id="rId54"/>
  </p:handoutMasterIdLst>
  <p:sldIdLst>
    <p:sldId id="257" r:id="rId2"/>
    <p:sldId id="268" r:id="rId3"/>
    <p:sldId id="272" r:id="rId4"/>
    <p:sldId id="274" r:id="rId5"/>
    <p:sldId id="273" r:id="rId6"/>
    <p:sldId id="269" r:id="rId7"/>
    <p:sldId id="270" r:id="rId8"/>
    <p:sldId id="271"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2" r:id="rId47"/>
    <p:sldId id="313" r:id="rId48"/>
    <p:sldId id="315" r:id="rId49"/>
    <p:sldId id="316" r:id="rId50"/>
    <p:sldId id="317" r:id="rId51"/>
    <p:sldId id="318" r:id="rId52"/>
  </p:sldIdLst>
  <p:sldSz cx="12192000" cy="6858000"/>
  <p:notesSz cx="679132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18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2" autoAdjust="0"/>
    <p:restoredTop sz="95209" autoAdjust="0"/>
  </p:normalViewPr>
  <p:slideViewPr>
    <p:cSldViewPr snapToGrid="0" showGuides="1">
      <p:cViewPr>
        <p:scale>
          <a:sx n="60" d="100"/>
          <a:sy n="60" d="100"/>
        </p:scale>
        <p:origin x="-84" y="-252"/>
      </p:cViewPr>
      <p:guideLst>
        <p:guide orient="horz" pos="2224"/>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2907"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6847" y="1"/>
            <a:ext cx="2942907" cy="493633"/>
          </a:xfrm>
          <a:prstGeom prst="rect">
            <a:avLst/>
          </a:prstGeom>
        </p:spPr>
        <p:txBody>
          <a:bodyPr vert="horz" lIns="91440" tIns="45720" rIns="91440" bIns="45720" rtlCol="0"/>
          <a:lstStyle>
            <a:lvl1pPr algn="r">
              <a:defRPr sz="1200"/>
            </a:lvl1pPr>
          </a:lstStyle>
          <a:p>
            <a:fld id="{3AE5ADB9-CF75-4C34-9530-69FA4024C835}" type="datetimeFigureOut">
              <a:rPr lang="en-US" smtClean="0"/>
              <a:pPr/>
              <a:t>1/22/2022</a:t>
            </a:fld>
            <a:endParaRPr lang="en-US"/>
          </a:p>
        </p:txBody>
      </p:sp>
      <p:sp>
        <p:nvSpPr>
          <p:cNvPr id="4" name="Footer Placeholder 3"/>
          <p:cNvSpPr>
            <a:spLocks noGrp="1"/>
          </p:cNvSpPr>
          <p:nvPr>
            <p:ph type="ftr" sz="quarter" idx="2"/>
          </p:nvPr>
        </p:nvSpPr>
        <p:spPr>
          <a:xfrm>
            <a:off x="0" y="9377317"/>
            <a:ext cx="2942907" cy="4936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6847" y="9377317"/>
            <a:ext cx="2942907" cy="493633"/>
          </a:xfrm>
          <a:prstGeom prst="rect">
            <a:avLst/>
          </a:prstGeom>
        </p:spPr>
        <p:txBody>
          <a:bodyPr vert="horz" lIns="91440" tIns="45720" rIns="91440" bIns="45720" rtlCol="0" anchor="b"/>
          <a:lstStyle>
            <a:lvl1pPr algn="r">
              <a:defRPr sz="1200"/>
            </a:lvl1pPr>
          </a:lstStyle>
          <a:p>
            <a:fld id="{2A54A383-BAAD-4ADB-BAFC-44230FFA7BD7}" type="slidenum">
              <a:rPr lang="en-US" smtClean="0"/>
              <a:pPr/>
              <a:t>‹#›</a:t>
            </a:fld>
            <a:endParaRPr lang="en-US"/>
          </a:p>
        </p:txBody>
      </p:sp>
    </p:spTree>
    <p:extLst>
      <p:ext uri="{BB962C8B-B14F-4D97-AF65-F5344CB8AC3E}">
        <p14:creationId xmlns:p14="http://schemas.microsoft.com/office/powerpoint/2010/main" val="323479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907" cy="495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6847" y="0"/>
            <a:ext cx="2942907" cy="495348"/>
          </a:xfrm>
          <a:prstGeom prst="rect">
            <a:avLst/>
          </a:prstGeom>
        </p:spPr>
        <p:txBody>
          <a:bodyPr vert="horz" lIns="91440" tIns="45720" rIns="91440" bIns="45720" rtlCol="0"/>
          <a:lstStyle>
            <a:lvl1pPr algn="r">
              <a:defRPr sz="1200"/>
            </a:lvl1pPr>
          </a:lstStyle>
          <a:p>
            <a:fld id="{3EFD42F7-718C-4B98-AAEC-167E6DDD60A7}" type="datetimeFigureOut">
              <a:rPr lang="en-US" smtClean="0"/>
              <a:pPr/>
              <a:t>1/22/2022</a:t>
            </a:fld>
            <a:endParaRPr lang="en-US"/>
          </a:p>
        </p:txBody>
      </p:sp>
      <p:sp>
        <p:nvSpPr>
          <p:cNvPr id="4" name="Slide Image Placeholder 3"/>
          <p:cNvSpPr>
            <a:spLocks noGrp="1" noRot="1" noChangeAspect="1"/>
          </p:cNvSpPr>
          <p:nvPr>
            <p:ph type="sldImg" idx="2"/>
          </p:nvPr>
        </p:nvSpPr>
        <p:spPr>
          <a:xfrm>
            <a:off x="431800" y="1233488"/>
            <a:ext cx="5927725"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133" y="4751219"/>
            <a:ext cx="543306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7317"/>
            <a:ext cx="2942907" cy="49534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6847" y="9377317"/>
            <a:ext cx="2942907" cy="495346"/>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extLst>
      <p:ext uri="{BB962C8B-B14F-4D97-AF65-F5344CB8AC3E}">
        <p14:creationId xmlns:p14="http://schemas.microsoft.com/office/powerpoint/2010/main" val="291151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59178"/>
            <a:ext cx="12402206" cy="697634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27069" t="4107" r="25972" b="18563"/>
          <a:stretch>
            <a:fillRect/>
          </a:stretch>
        </p:blipFill>
        <p:spPr>
          <a:xfrm>
            <a:off x="5082990" y="220129"/>
            <a:ext cx="2026023" cy="2357718"/>
          </a:xfrm>
          <a:prstGeom prst="rect">
            <a:avLst/>
          </a:prstGeom>
        </p:spPr>
      </p:pic>
      <p:sp>
        <p:nvSpPr>
          <p:cNvPr id="2" name="Title 1"/>
          <p:cNvSpPr>
            <a:spLocks noGrp="1"/>
          </p:cNvSpPr>
          <p:nvPr>
            <p:ph type="ctrTitle" hasCustomPrompt="1"/>
          </p:nvPr>
        </p:nvSpPr>
        <p:spPr>
          <a:xfrm>
            <a:off x="365312" y="3093250"/>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smtClean="0"/>
              <a:t>Event Tittle:....................................</a:t>
            </a:r>
            <a:endParaRPr lang="en-US" dirty="0"/>
          </a:p>
        </p:txBody>
      </p:sp>
      <p:sp>
        <p:nvSpPr>
          <p:cNvPr id="3" name="Subtitle 2"/>
          <p:cNvSpPr>
            <a:spLocks noGrp="1"/>
          </p:cNvSpPr>
          <p:nvPr>
            <p:ph type="subTitle" idx="1" hasCustomPrompt="1"/>
          </p:nvPr>
        </p:nvSpPr>
        <p:spPr>
          <a:xfrm>
            <a:off x="809067" y="4527601"/>
            <a:ext cx="10573870"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 Date:............................</a:t>
            </a:r>
            <a:endParaRPr lang="en-US" dirty="0"/>
          </a:p>
        </p:txBody>
      </p:sp>
      <p:sp>
        <p:nvSpPr>
          <p:cNvPr id="4" name="Date Placeholder 3"/>
          <p:cNvSpPr>
            <a:spLocks noGrp="1"/>
          </p:cNvSpPr>
          <p:nvPr>
            <p:ph type="dt" sz="half" idx="10"/>
          </p:nvPr>
        </p:nvSpPr>
        <p:spPr/>
        <p:txBody>
          <a:bodyPr/>
          <a:lstStyle/>
          <a:p>
            <a:fld id="{61A03ED8-158B-4186-A037-E378B2EF1E08}"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pPr/>
              <a:t>‹#›</a:t>
            </a:fld>
            <a:endParaRPr lang="en-US"/>
          </a:p>
        </p:txBody>
      </p:sp>
      <p:pic>
        <p:nvPicPr>
          <p:cNvPr id="11" name="Picture 10"/>
          <p:cNvPicPr>
            <a:picLocks noChangeAspect="1"/>
          </p:cNvPicPr>
          <p:nvPr userDrawn="1"/>
        </p:nvPicPr>
        <p:blipFill rotWithShape="1">
          <a:blip r:embed="rId4" cstate="print">
            <a:extLst>
              <a:ext uri="{28A0092B-C50C-407E-A947-70E740481C1C}">
                <a14:useLocalDpi xmlns:a14="http://schemas.microsoft.com/office/drawing/2010/main" val="0"/>
              </a:ext>
            </a:extLst>
          </a:blip>
          <a:srcRect l="24360" r="23578" b="15789"/>
          <a:stretch>
            <a:fillRect/>
          </a:stretch>
        </p:blipFill>
        <p:spPr>
          <a:xfrm>
            <a:off x="79669" y="5700777"/>
            <a:ext cx="930551" cy="1063487"/>
          </a:xfrm>
          <a:prstGeom prst="rect">
            <a:avLst/>
          </a:prstGeom>
        </p:spPr>
      </p:pic>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814176" y="6244800"/>
            <a:ext cx="576974" cy="572823"/>
          </a:xfrm>
          <a:prstGeom prst="rect">
            <a:avLst/>
          </a:prstGeom>
        </p:spPr>
      </p:pic>
      <p:sp>
        <p:nvSpPr>
          <p:cNvPr id="14" name="Title 1"/>
          <p:cNvSpPr txBox="1"/>
          <p:nvPr userDrawn="1"/>
        </p:nvSpPr>
        <p:spPr>
          <a:xfrm>
            <a:off x="8639983" y="6495536"/>
            <a:ext cx="2243668"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smtClean="0">
                <a:latin typeface="Times New Roman" panose="02020603050405020304" pitchFamily="18" charset="0"/>
                <a:cs typeface="Times New Roman" panose="02020603050405020304" pitchFamily="18" charset="0"/>
              </a:rPr>
              <a:t>ISO 9001:2015 Certified by</a:t>
            </a:r>
            <a:endParaRPr lang="en-US" sz="1600" i="1" dirty="0">
              <a:latin typeface="Times New Roman" panose="02020603050405020304" pitchFamily="18" charset="0"/>
              <a:cs typeface="Times New Roman" panose="02020603050405020304" pitchFamily="18" charset="0"/>
            </a:endParaRPr>
          </a:p>
        </p:txBody>
      </p:sp>
      <p:sp>
        <p:nvSpPr>
          <p:cNvPr id="15" name="Title Placeholder 1"/>
          <p:cNvSpPr txBox="1"/>
          <p:nvPr userDrawn="1"/>
        </p:nvSpPr>
        <p:spPr>
          <a:xfrm>
            <a:off x="4038602" y="642975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smtClean="0"/>
              <a:t>Training for Better Health</a:t>
            </a:r>
            <a:r>
              <a:rPr lang="en-US" sz="1800" i="1" baseline="0" dirty="0" smtClean="0"/>
              <a:t> </a:t>
            </a:r>
            <a:endParaRPr lang="en-US" sz="1800" i="1" dirty="0"/>
          </a:p>
        </p:txBody>
      </p:sp>
      <p:sp>
        <p:nvSpPr>
          <p:cNvPr id="16" name="Title Placeholder 1"/>
          <p:cNvSpPr txBox="1"/>
          <p:nvPr userDrawn="1"/>
        </p:nvSpPr>
        <p:spPr>
          <a:xfrm>
            <a:off x="1244090" y="6081295"/>
            <a:ext cx="8789893"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bg1"/>
                </a:solidFill>
                <a:latin typeface="Times New Roman" panose="02020603050405020304" pitchFamily="18" charset="0"/>
                <a:cs typeface="Times New Roman" panose="02020603050405020304" pitchFamily="18" charset="0"/>
              </a:rPr>
              <a:t>KENYA MEDICAL TRAINING COLLEGE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17" name="Title Placeholder 1"/>
          <p:cNvSpPr txBox="1"/>
          <p:nvPr userDrawn="1"/>
        </p:nvSpPr>
        <p:spPr>
          <a:xfrm>
            <a:off x="1701055" y="2633904"/>
            <a:ext cx="8789893" cy="5073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rgbClr val="6D1827"/>
                </a:solidFill>
                <a:latin typeface="Maiandra GD" panose="020E0502030308020204" pitchFamily="34" charset="0"/>
                <a:cs typeface="Times New Roman" panose="02020603050405020304" pitchFamily="18" charset="0"/>
              </a:rPr>
              <a:t>KMTC VIHIGA</a:t>
            </a:r>
            <a:r>
              <a:rPr lang="en-US" sz="3600" b="1" baseline="0" dirty="0" smtClean="0">
                <a:solidFill>
                  <a:srgbClr val="6D1827"/>
                </a:solidFill>
                <a:latin typeface="Maiandra GD" panose="020E0502030308020204" pitchFamily="34" charset="0"/>
                <a:cs typeface="Times New Roman" panose="02020603050405020304" pitchFamily="18" charset="0"/>
              </a:rPr>
              <a:t> </a:t>
            </a:r>
            <a:r>
              <a:rPr lang="en-US" sz="3600" b="1" dirty="0" smtClean="0">
                <a:solidFill>
                  <a:srgbClr val="6D1827"/>
                </a:solidFill>
                <a:latin typeface="Maiandra GD" panose="020E0502030308020204" pitchFamily="34" charset="0"/>
                <a:cs typeface="Times New Roman" panose="02020603050405020304" pitchFamily="18" charset="0"/>
              </a:rPr>
              <a:t>CAMPUS</a:t>
            </a:r>
            <a:endParaRPr lang="en-US" sz="3600" b="1" dirty="0">
              <a:solidFill>
                <a:srgbClr val="6D1827"/>
              </a:solidFill>
              <a:latin typeface="Maiandra GD" panose="020E050203030802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03ED8-158B-4186-A037-E378B2EF1E08}"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03ED8-158B-4186-A037-E378B2EF1E08}" type="datetimeFigureOut">
              <a:rPr lang="en-US" smtClean="0"/>
              <a:pPr/>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03ED8-158B-4186-A037-E378B2EF1E08}" type="datetimeFigureOut">
              <a:rPr lang="en-US" smtClean="0"/>
              <a:pPr/>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pPr/>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9" y="0"/>
            <a:ext cx="12286503" cy="6911260"/>
          </a:xfrm>
          <a:prstGeom prst="rect">
            <a:avLst/>
          </a:prstGeom>
        </p:spPr>
      </p:pic>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pPr/>
              <a:t>1/22/2022</a:t>
            </a:fld>
            <a:endParaRPr lang="en-US"/>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327776"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pPr/>
              <a:t>‹#›</a:t>
            </a:fld>
            <a:endParaRPr lang="en-US"/>
          </a:p>
        </p:txBody>
      </p:sp>
      <p:pic>
        <p:nvPicPr>
          <p:cNvPr id="12" name="Picture 11"/>
          <p:cNvPicPr>
            <a:picLocks noChangeAspect="1"/>
          </p:cNvPicPr>
          <p:nvPr userDrawn="1"/>
        </p:nvPicPr>
        <p:blipFill rotWithShape="1">
          <a:blip r:embed="rId14" cstate="print">
            <a:extLst>
              <a:ext uri="{28A0092B-C50C-407E-A947-70E740481C1C}">
                <a14:useLocalDpi xmlns:a14="http://schemas.microsoft.com/office/drawing/2010/main" val="0"/>
              </a:ext>
            </a:extLst>
          </a:blip>
          <a:srcRect l="24360" r="23578" b="15789"/>
          <a:stretch>
            <a:fillRect/>
          </a:stretch>
        </p:blipFill>
        <p:spPr>
          <a:xfrm>
            <a:off x="79669" y="5700777"/>
            <a:ext cx="930551" cy="10634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9215" y="293370"/>
            <a:ext cx="2228850" cy="2247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063" y="5932169"/>
            <a:ext cx="11402377" cy="986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2933700" y="2343149"/>
            <a:ext cx="6781800" cy="1384995"/>
          </a:xfrm>
          <a:prstGeom prst="rect">
            <a:avLst/>
          </a:prstGeom>
          <a:noFill/>
        </p:spPr>
        <p:txBody>
          <a:bodyPr wrap="square" rtlCol="0">
            <a:spAutoFit/>
          </a:bodyPr>
          <a:lstStyle/>
          <a:p>
            <a:pPr algn="ctr"/>
            <a:endParaRPr lang="en-US" sz="2800" b="1" dirty="0" smtClean="0">
              <a:latin typeface="Tempus Sans ITC" panose="04020404030D07020202" pitchFamily="82" charset="0"/>
            </a:endParaRPr>
          </a:p>
          <a:p>
            <a:pPr algn="ctr"/>
            <a:r>
              <a:rPr lang="en-US" sz="2800" b="1" dirty="0" smtClean="0">
                <a:solidFill>
                  <a:srgbClr val="800000"/>
                </a:solidFill>
                <a:latin typeface="Tempus Sans ITC" panose="04020404030D07020202" pitchFamily="82" charset="0"/>
              </a:rPr>
              <a:t>KMTC KAPENGURIA CAMPUS</a:t>
            </a:r>
          </a:p>
          <a:p>
            <a:pPr algn="ctr"/>
            <a:endParaRPr lang="en-US" sz="2800" b="1" dirty="0">
              <a:latin typeface="Tempus Sans ITC" panose="04020404030D07020202" pitchFamily="82" charset="0"/>
            </a:endParaRPr>
          </a:p>
        </p:txBody>
      </p:sp>
      <p:sp>
        <p:nvSpPr>
          <p:cNvPr id="4" name="Rectangle 3"/>
          <p:cNvSpPr/>
          <p:nvPr/>
        </p:nvSpPr>
        <p:spPr>
          <a:xfrm>
            <a:off x="809067" y="3296654"/>
            <a:ext cx="10909691" cy="584775"/>
          </a:xfrm>
          <a:prstGeom prst="rect">
            <a:avLst/>
          </a:prstGeom>
        </p:spPr>
        <p:txBody>
          <a:bodyPr wrap="square">
            <a:spAutoFit/>
          </a:bodyPr>
          <a:lstStyle/>
          <a:p>
            <a:pPr algn="ctr"/>
            <a:r>
              <a:rPr lang="en-GB" sz="3200" b="1" dirty="0">
                <a:latin typeface="Times New Roman" panose="02020603050405020304" pitchFamily="18" charset="0"/>
                <a:cs typeface="Times New Roman" panose="02020603050405020304" pitchFamily="18" charset="0"/>
              </a:rPr>
              <a:t>PAEDIATRIC NURSING </a:t>
            </a:r>
            <a:endParaRPr lang="en-US" sz="3200" b="1" dirty="0"/>
          </a:p>
        </p:txBody>
      </p:sp>
      <p:sp>
        <p:nvSpPr>
          <p:cNvPr id="10" name="Subtitle 2"/>
          <p:cNvSpPr txBox="1">
            <a:spLocks/>
          </p:cNvSpPr>
          <p:nvPr/>
        </p:nvSpPr>
        <p:spPr>
          <a:xfrm>
            <a:off x="809067" y="4790941"/>
            <a:ext cx="10573870" cy="6866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b="1" dirty="0" smtClean="0"/>
              <a:t>BY JOHN AYUKO</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smtClean="0"/>
              <a:t>Mode </a:t>
            </a:r>
            <a:r>
              <a:rPr lang="en-US" b="1" dirty="0"/>
              <a:t>of Transmission of Pneumonia </a:t>
            </a:r>
            <a:r>
              <a:rPr lang="en-GB" dirty="0"/>
              <a:t/>
            </a:r>
            <a:br>
              <a:rPr lang="en-GB" dirty="0"/>
            </a:br>
            <a:endParaRPr lang="en-GB" dirty="0"/>
          </a:p>
        </p:txBody>
      </p:sp>
      <p:sp>
        <p:nvSpPr>
          <p:cNvPr id="5" name="Content Placeholder 2"/>
          <p:cNvSpPr txBox="1">
            <a:spLocks/>
          </p:cNvSpPr>
          <p:nvPr/>
        </p:nvSpPr>
        <p:spPr>
          <a:xfrm>
            <a:off x="838200" y="1690688"/>
            <a:ext cx="11007969" cy="4650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Person to person by very small respiratory droplets produced by coughing, sneezing among others. </a:t>
            </a:r>
            <a:endParaRPr lang="en-GB" smtClean="0"/>
          </a:p>
          <a:p>
            <a:r>
              <a:rPr lang="en-US" smtClean="0"/>
              <a:t>Blood stream in infants and malnourished children. </a:t>
            </a:r>
            <a:endParaRPr lang="en-GB" smtClean="0"/>
          </a:p>
          <a:p>
            <a:r>
              <a:rPr lang="en-US" smtClean="0"/>
              <a:t>Environmental factors: acute respiratory infections are more common in winter because overcrowding, exposure to smoke and poor ventilation predisposes to spread of infections. </a:t>
            </a:r>
            <a:endParaRPr lang="en-GB" smtClean="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412971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82580" y="218941"/>
            <a:ext cx="10671220" cy="940158"/>
          </a:xfrm>
        </p:spPr>
        <p:txBody>
          <a:bodyPr>
            <a:normAutofit fontScale="90000"/>
          </a:bodyPr>
          <a:lstStyle/>
          <a:p>
            <a:r>
              <a:rPr lang="en-US" b="1" dirty="0"/>
              <a:t>Pathophysiology of Pneumonia </a:t>
            </a:r>
            <a:r>
              <a:rPr lang="en-GB" dirty="0"/>
              <a:t/>
            </a:r>
            <a:br>
              <a:rPr lang="en-GB" dirty="0"/>
            </a:br>
            <a:endParaRPr lang="en-GB" dirty="0"/>
          </a:p>
        </p:txBody>
      </p:sp>
      <p:sp>
        <p:nvSpPr>
          <p:cNvPr id="5" name="Content Placeholder 2"/>
          <p:cNvSpPr txBox="1">
            <a:spLocks/>
          </p:cNvSpPr>
          <p:nvPr/>
        </p:nvSpPr>
        <p:spPr>
          <a:xfrm>
            <a:off x="682580" y="1159099"/>
            <a:ext cx="10671220" cy="50178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In pneumonia a pathogen manages to invade a susceptible individual and releases toxins that stimulate secondary and tertiary defence mechanisms. </a:t>
            </a:r>
            <a:endParaRPr lang="en-GB" smtClean="0"/>
          </a:p>
          <a:p>
            <a:r>
              <a:rPr lang="en-US" smtClean="0"/>
              <a:t>The toxins and by products of the body’s defences damage pulmonary mucous membranes and cause the accumulation of debris and exudates in the airways.</a:t>
            </a:r>
          </a:p>
          <a:p>
            <a:r>
              <a:rPr lang="en-US" smtClean="0"/>
              <a:t> These effects lead to ventilation perfusion ratio (the ratio of alveolar ventilation to capillary perfusion) abnormalities</a:t>
            </a:r>
            <a:endParaRPr lang="en-GB" smtClean="0"/>
          </a:p>
          <a:p>
            <a:endParaRPr lang="en-GB" dirty="0"/>
          </a:p>
        </p:txBody>
      </p:sp>
    </p:spTree>
    <p:extLst>
      <p:ext uri="{BB962C8B-B14F-4D97-AF65-F5344CB8AC3E}">
        <p14:creationId xmlns:p14="http://schemas.microsoft.com/office/powerpoint/2010/main" val="1432718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6"/>
            <a:ext cx="10515600" cy="832610"/>
          </a:xfrm>
        </p:spPr>
        <p:txBody>
          <a:bodyPr/>
          <a:lstStyle/>
          <a:p>
            <a:r>
              <a:rPr lang="en-GB" b="1" dirty="0" smtClean="0"/>
              <a:t>Classes of </a:t>
            </a:r>
            <a:r>
              <a:rPr lang="en-GB" b="1" dirty="0" err="1" smtClean="0"/>
              <a:t>p’n’p</a:t>
            </a:r>
            <a:endParaRPr lang="en-GB" b="1" dirty="0"/>
          </a:p>
        </p:txBody>
      </p:sp>
      <p:sp>
        <p:nvSpPr>
          <p:cNvPr id="5" name="Content Placeholder 2"/>
          <p:cNvSpPr txBox="1">
            <a:spLocks/>
          </p:cNvSpPr>
          <p:nvPr/>
        </p:nvSpPr>
        <p:spPr>
          <a:xfrm>
            <a:off x="838200" y="1352282"/>
            <a:ext cx="10515600" cy="48246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Pneumonia is frequently classified as </a:t>
            </a:r>
          </a:p>
          <a:p>
            <a:r>
              <a:rPr lang="en-US" smtClean="0"/>
              <a:t>1. Lobar pneumonia involves a major portion of one or more lobes of a lung. </a:t>
            </a:r>
          </a:p>
          <a:p>
            <a:r>
              <a:rPr lang="en-US" smtClean="0"/>
              <a:t>2.Interstitial pneumonia includes the alveolar walls and peri-bronchial and interlobular tissues. </a:t>
            </a:r>
          </a:p>
          <a:p>
            <a:r>
              <a:rPr lang="en-US" smtClean="0"/>
              <a:t>3.Bronchial pneumonia is more diffuse and involves the bronchi and lung fields more severe than lobar pneumonia</a:t>
            </a:r>
            <a:endParaRPr lang="en-GB" smtClean="0"/>
          </a:p>
          <a:p>
            <a:endParaRPr lang="en-GB" dirty="0"/>
          </a:p>
        </p:txBody>
      </p:sp>
    </p:spTree>
    <p:extLst>
      <p:ext uri="{BB962C8B-B14F-4D97-AF65-F5344CB8AC3E}">
        <p14:creationId xmlns:p14="http://schemas.microsoft.com/office/powerpoint/2010/main" val="2670435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56823" y="1"/>
            <a:ext cx="10696977" cy="1056067"/>
          </a:xfrm>
        </p:spPr>
        <p:txBody>
          <a:bodyPr>
            <a:normAutofit fontScale="90000"/>
          </a:bodyPr>
          <a:lstStyle/>
          <a:p>
            <a:r>
              <a:rPr lang="en-US" b="1" dirty="0"/>
              <a:t>Clinical Manifestations of Pneumonia </a:t>
            </a:r>
            <a:r>
              <a:rPr lang="en-GB" dirty="0"/>
              <a:t/>
            </a:r>
            <a:br>
              <a:rPr lang="en-GB" dirty="0"/>
            </a:br>
            <a:endParaRPr lang="en-GB" dirty="0"/>
          </a:p>
        </p:txBody>
      </p:sp>
      <p:sp>
        <p:nvSpPr>
          <p:cNvPr id="5" name="Content Placeholder 2"/>
          <p:cNvSpPr txBox="1">
            <a:spLocks/>
          </p:cNvSpPr>
          <p:nvPr/>
        </p:nvSpPr>
        <p:spPr>
          <a:xfrm>
            <a:off x="656823" y="811369"/>
            <a:ext cx="10696977" cy="53655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mtClean="0"/>
          </a:p>
          <a:p>
            <a:r>
              <a:rPr lang="en-US" smtClean="0"/>
              <a:t>Symptoms of upper respiratory tract infection: rhinitis, cough precedes several days of viral and bacterial pneumonia. </a:t>
            </a:r>
            <a:endParaRPr lang="en-GB" smtClean="0"/>
          </a:p>
          <a:p>
            <a:r>
              <a:rPr lang="en-US" smtClean="0"/>
              <a:t>Fever: temperature lower in viral than in bacterial infections. </a:t>
            </a:r>
            <a:endParaRPr lang="en-GB" smtClean="0"/>
          </a:p>
          <a:p>
            <a:r>
              <a:rPr lang="en-US" smtClean="0"/>
              <a:t>Tachypnea: the most consistent manifestation. </a:t>
            </a:r>
            <a:endParaRPr lang="en-GB" smtClean="0"/>
          </a:p>
          <a:p>
            <a:r>
              <a:rPr lang="en-US" smtClean="0"/>
              <a:t>Intercostals, subcostal and suprasternal retractions, nasal flaring, use of accessory muscles of respiration due to increased work of breathing. </a:t>
            </a:r>
            <a:endParaRPr lang="en-GB" smtClean="0"/>
          </a:p>
          <a:p>
            <a:r>
              <a:rPr lang="en-US" smtClean="0"/>
              <a:t>Severe cases include cyanosis and respiratory fatigue in infants. </a:t>
            </a:r>
            <a:endParaRPr lang="en-GB" smtClean="0"/>
          </a:p>
          <a:p>
            <a:r>
              <a:rPr lang="en-US" smtClean="0"/>
              <a:t>Auscultation reveals: crackles, wheezing. </a:t>
            </a:r>
            <a:endParaRPr lang="en-GB" smtClean="0"/>
          </a:p>
          <a:p>
            <a:endParaRPr lang="en-GB" dirty="0"/>
          </a:p>
        </p:txBody>
      </p:sp>
    </p:spTree>
    <p:extLst>
      <p:ext uri="{BB962C8B-B14F-4D97-AF65-F5344CB8AC3E}">
        <p14:creationId xmlns:p14="http://schemas.microsoft.com/office/powerpoint/2010/main" val="4060690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a:t>Diagnosis of Pneumonia </a:t>
            </a:r>
            <a:r>
              <a:rPr lang="en-GB" dirty="0"/>
              <a:t/>
            </a:r>
            <a:br>
              <a:rPr lang="en-GB" dirty="0"/>
            </a:b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History HxPI, FHx, Shx, </a:t>
            </a:r>
          </a:p>
          <a:p>
            <a:r>
              <a:rPr lang="en-US" smtClean="0"/>
              <a:t>Physical Examination Findings use the four techniques </a:t>
            </a:r>
            <a:endParaRPr lang="en-GB" smtClean="0"/>
          </a:p>
          <a:p>
            <a:r>
              <a:rPr lang="en-US" smtClean="0"/>
              <a:t>Chest Radiographs (CXR)</a:t>
            </a:r>
            <a:endParaRPr lang="en-GB" smtClean="0"/>
          </a:p>
          <a:p>
            <a:r>
              <a:rPr lang="en-US" smtClean="0"/>
              <a:t>Sputum Analysis  </a:t>
            </a:r>
            <a:endParaRPr lang="en-GB" dirty="0"/>
          </a:p>
        </p:txBody>
      </p:sp>
    </p:spTree>
    <p:extLst>
      <p:ext uri="{BB962C8B-B14F-4D97-AF65-F5344CB8AC3E}">
        <p14:creationId xmlns:p14="http://schemas.microsoft.com/office/powerpoint/2010/main" val="1906819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1"/>
            <a:ext cx="10515600" cy="940158"/>
          </a:xfrm>
        </p:spPr>
        <p:txBody>
          <a:bodyPr>
            <a:normAutofit fontScale="90000"/>
          </a:bodyPr>
          <a:lstStyle/>
          <a:p>
            <a:r>
              <a:rPr lang="en-GB" b="1" dirty="0" smtClean="0"/>
              <a:t>Nursing management using nursing process</a:t>
            </a:r>
            <a:endParaRPr lang="en-GB" b="1" dirty="0"/>
          </a:p>
        </p:txBody>
      </p:sp>
      <p:sp>
        <p:nvSpPr>
          <p:cNvPr id="5" name="Content Placeholder 2"/>
          <p:cNvSpPr txBox="1">
            <a:spLocks/>
          </p:cNvSpPr>
          <p:nvPr/>
        </p:nvSpPr>
        <p:spPr>
          <a:xfrm>
            <a:off x="540913" y="940158"/>
            <a:ext cx="10812887" cy="59178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u="sng" smtClean="0"/>
              <a:t>Nursing Assessment </a:t>
            </a:r>
          </a:p>
          <a:p>
            <a:r>
              <a:rPr lang="en-GB" smtClean="0"/>
              <a:t>Involves Hx taking for </a:t>
            </a:r>
            <a:r>
              <a:rPr lang="en-US" smtClean="0"/>
              <a:t>fever, pain, and hydration, </a:t>
            </a:r>
          </a:p>
          <a:p>
            <a:r>
              <a:rPr lang="en-US" smtClean="0"/>
              <a:t>PE findings and lab tests</a:t>
            </a:r>
          </a:p>
          <a:p>
            <a:r>
              <a:rPr lang="en-US" b="1" smtClean="0"/>
              <a:t>Nursing Diagnosis of Pneumonia </a:t>
            </a:r>
            <a:endParaRPr lang="en-GB" smtClean="0"/>
          </a:p>
          <a:p>
            <a:pPr marL="0" indent="0">
              <a:buFont typeface="Arial" panose="020B0604020202020204" pitchFamily="34" charset="0"/>
              <a:buNone/>
            </a:pPr>
            <a:r>
              <a:rPr lang="en-US" smtClean="0"/>
              <a:t>The nursing diagnoses that you derive include but are not limited to the following: </a:t>
            </a:r>
            <a:endParaRPr lang="en-GB" smtClean="0"/>
          </a:p>
          <a:p>
            <a:r>
              <a:rPr lang="en-US" smtClean="0"/>
              <a:t>Impaired gas exchange related to ventilation/perfusion abnormalities caused by pulmonary infection. </a:t>
            </a:r>
            <a:endParaRPr lang="en-GB" smtClean="0"/>
          </a:p>
          <a:p>
            <a:r>
              <a:rPr lang="en-US" smtClean="0"/>
              <a:t>Ineffective airway clearance related to edema and exudates. </a:t>
            </a:r>
            <a:endParaRPr lang="en-GB" smtClean="0"/>
          </a:p>
          <a:p>
            <a:r>
              <a:rPr lang="en-US" smtClean="0"/>
              <a:t>Ineffective breathing pattern related to an inflammatory infection of the lower airway. </a:t>
            </a:r>
            <a:endParaRPr lang="en-GB" smtClean="0"/>
          </a:p>
          <a:p>
            <a:endParaRPr lang="en-GB" smtClean="0"/>
          </a:p>
          <a:p>
            <a:endParaRPr lang="en-GB" smtClean="0"/>
          </a:p>
          <a:p>
            <a:endParaRPr lang="en-GB" dirty="0"/>
          </a:p>
        </p:txBody>
      </p:sp>
    </p:spTree>
    <p:extLst>
      <p:ext uri="{BB962C8B-B14F-4D97-AF65-F5344CB8AC3E}">
        <p14:creationId xmlns:p14="http://schemas.microsoft.com/office/powerpoint/2010/main" val="2315693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1270365" y="0"/>
            <a:ext cx="10761373" cy="1519707"/>
          </a:xfrm>
        </p:spPr>
        <p:txBody>
          <a:bodyPr>
            <a:normAutofit fontScale="90000"/>
          </a:bodyPr>
          <a:lstStyle/>
          <a:p>
            <a:r>
              <a:rPr lang="en-US" b="1" dirty="0"/>
              <a:t>Nursing </a:t>
            </a:r>
            <a:r>
              <a:rPr lang="en-US" b="1" dirty="0" smtClean="0"/>
              <a:t>care intervention and rationale for </a:t>
            </a:r>
            <a:r>
              <a:rPr lang="en-US" b="1" dirty="0"/>
              <a:t>Children with Pneumonia </a:t>
            </a:r>
            <a:r>
              <a:rPr lang="en-GB" dirty="0"/>
              <a:t/>
            </a:r>
            <a:br>
              <a:rPr lang="en-GB" dirty="0"/>
            </a:br>
            <a:endParaRPr lang="en-GB" dirty="0"/>
          </a:p>
        </p:txBody>
      </p:sp>
      <p:sp>
        <p:nvSpPr>
          <p:cNvPr id="5" name="Content Placeholder 2"/>
          <p:cNvSpPr txBox="1">
            <a:spLocks/>
          </p:cNvSpPr>
          <p:nvPr/>
        </p:nvSpPr>
        <p:spPr>
          <a:xfrm>
            <a:off x="832485" y="1030310"/>
            <a:ext cx="11199254" cy="56924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mtClean="0"/>
              <a:t>The nursing care for children with pneumonia depends upon the severity of the symptoms and the etiologic agent. </a:t>
            </a:r>
            <a:endParaRPr lang="en-GB" smtClean="0"/>
          </a:p>
          <a:p>
            <a:r>
              <a:rPr lang="en-US" smtClean="0"/>
              <a:t>Supportive care should focus on maintaining adequate oxygenation with oxygen and airway clearance as prescribed. </a:t>
            </a:r>
            <a:endParaRPr lang="en-GB" smtClean="0"/>
          </a:p>
          <a:p>
            <a:r>
              <a:rPr lang="en-US" smtClean="0"/>
              <a:t>Maintaining hydration with IV and/or oral fluids and reducing fever with antipyretics. </a:t>
            </a:r>
            <a:endParaRPr lang="en-GB" smtClean="0"/>
          </a:p>
          <a:p>
            <a:r>
              <a:rPr lang="en-US" smtClean="0"/>
              <a:t>If the pneumonia is thought to be caused by a bacterial agent, antibiotics are administered as prescribed. </a:t>
            </a:r>
            <a:endParaRPr lang="en-GB" smtClean="0"/>
          </a:p>
          <a:p>
            <a:r>
              <a:rPr lang="en-US" smtClean="0"/>
              <a:t>Pain assessment is an important nursing intervention in the child experiencing pleuritic pain with coughing or deep breathing. </a:t>
            </a:r>
            <a:endParaRPr lang="en-GB" smtClean="0"/>
          </a:p>
          <a:p>
            <a:r>
              <a:rPr lang="en-US" smtClean="0"/>
              <a:t>Antipyretics for fever. </a:t>
            </a:r>
            <a:endParaRPr lang="en-GB" smtClean="0"/>
          </a:p>
          <a:p>
            <a:r>
              <a:rPr lang="en-US" smtClean="0"/>
              <a:t>Normal saline nasal drops. </a:t>
            </a:r>
            <a:endParaRPr lang="en-GB" smtClean="0"/>
          </a:p>
          <a:p>
            <a:endParaRPr lang="en-GB" dirty="0"/>
          </a:p>
        </p:txBody>
      </p:sp>
    </p:spTree>
    <p:extLst>
      <p:ext uri="{BB962C8B-B14F-4D97-AF65-F5344CB8AC3E}">
        <p14:creationId xmlns:p14="http://schemas.microsoft.com/office/powerpoint/2010/main" val="1164680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Cont.</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92857"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Encourage warm drinks. </a:t>
            </a:r>
            <a:endParaRPr lang="en-GB" smtClean="0"/>
          </a:p>
          <a:p>
            <a:r>
              <a:rPr lang="en-US" smtClean="0"/>
              <a:t>Antibiotics: cotrimoxazole, ampicillin, amoxycillin. </a:t>
            </a:r>
            <a:endParaRPr lang="en-GB" smtClean="0"/>
          </a:p>
          <a:p>
            <a:r>
              <a:rPr lang="en-US" smtClean="0"/>
              <a:t>If viral withhold antibiotics especially if mild. </a:t>
            </a:r>
          </a:p>
          <a:p>
            <a:r>
              <a:rPr lang="en-US" smtClean="0"/>
              <a:t>Vitals especially temp, resp, pulse and pain</a:t>
            </a:r>
          </a:p>
          <a:p>
            <a:r>
              <a:rPr lang="en-US" smtClean="0"/>
              <a:t>Involve family members in management </a:t>
            </a:r>
          </a:p>
          <a:p>
            <a:r>
              <a:rPr lang="en-US" smtClean="0"/>
              <a:t>Offer psychotherapy to alley anxiety </a:t>
            </a:r>
            <a:endParaRPr lang="en-GB" smtClean="0"/>
          </a:p>
          <a:p>
            <a:r>
              <a:rPr lang="en-US" smtClean="0"/>
              <a:t>N/BOxygen therapy: indications include presence of cyanosis, severe lower chest in drawing, head nodding or grunting with each breath, RR≥70 breaths/min, presence of altered sensorium, crying excessively with response to 0</a:t>
            </a:r>
            <a:r>
              <a:rPr lang="en-US" baseline="-25000" smtClean="0"/>
              <a:t>2</a:t>
            </a:r>
            <a:r>
              <a:rPr lang="en-US" smtClean="0"/>
              <a:t> inhalation. </a:t>
            </a:r>
            <a:endParaRPr lang="en-GB" smtClean="0"/>
          </a:p>
          <a:p>
            <a:endParaRPr lang="en-GB" dirty="0"/>
          </a:p>
        </p:txBody>
      </p:sp>
    </p:spTree>
    <p:extLst>
      <p:ext uri="{BB962C8B-B14F-4D97-AF65-F5344CB8AC3E}">
        <p14:creationId xmlns:p14="http://schemas.microsoft.com/office/powerpoint/2010/main" val="2488044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77547" y="346852"/>
            <a:ext cx="10696977" cy="1378038"/>
          </a:xfrm>
        </p:spPr>
        <p:txBody>
          <a:bodyPr>
            <a:normAutofit fontScale="90000"/>
          </a:bodyPr>
          <a:lstStyle/>
          <a:p>
            <a:r>
              <a:rPr lang="en-US" b="1" dirty="0"/>
              <a:t>Nursing Care Family Teaching For Children with Pneumonia </a:t>
            </a:r>
            <a:r>
              <a:rPr lang="en-GB" dirty="0"/>
              <a:t/>
            </a:r>
            <a:br>
              <a:rPr lang="en-GB" dirty="0"/>
            </a:br>
            <a:endParaRPr lang="en-GB" dirty="0"/>
          </a:p>
        </p:txBody>
      </p:sp>
      <p:sp>
        <p:nvSpPr>
          <p:cNvPr id="5" name="Content Placeholder 2"/>
          <p:cNvSpPr txBox="1">
            <a:spLocks/>
          </p:cNvSpPr>
          <p:nvPr/>
        </p:nvSpPr>
        <p:spPr>
          <a:xfrm>
            <a:off x="632848" y="1724890"/>
            <a:ext cx="10760299" cy="54799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Caregivers should be educated regarding the need for good hydration and rest. </a:t>
            </a:r>
          </a:p>
          <a:p>
            <a:r>
              <a:rPr lang="en-US" smtClean="0"/>
              <a:t>Offer small amounts of liquids more frequently to help promote hydration in the child reluctant to drink or eat. </a:t>
            </a:r>
            <a:endParaRPr lang="en-GB" smtClean="0"/>
          </a:p>
          <a:p>
            <a:r>
              <a:rPr lang="en-US" smtClean="0"/>
              <a:t>If the child is prescribed an antibiotic, instruct the caregivers about the child’s antibiotic, its administration, and the importance of completing the entire prescription even if symptoms have resolved.</a:t>
            </a:r>
          </a:p>
          <a:p>
            <a:r>
              <a:rPr lang="en-US" smtClean="0"/>
              <a:t> Remember to stress that the child’s energy level will be reduced until completely recovered. </a:t>
            </a:r>
            <a:endParaRPr lang="en-GB" smtClean="0"/>
          </a:p>
          <a:p>
            <a:endParaRPr lang="en-GB" dirty="0"/>
          </a:p>
        </p:txBody>
      </p:sp>
    </p:spTree>
    <p:extLst>
      <p:ext uri="{BB962C8B-B14F-4D97-AF65-F5344CB8AC3E}">
        <p14:creationId xmlns:p14="http://schemas.microsoft.com/office/powerpoint/2010/main" val="201760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708338" y="0"/>
            <a:ext cx="10645462" cy="1223494"/>
          </a:xfrm>
        </p:spPr>
        <p:txBody>
          <a:bodyPr>
            <a:normAutofit fontScale="90000"/>
          </a:bodyPr>
          <a:lstStyle/>
          <a:p>
            <a:r>
              <a:rPr lang="en-US" b="1" u="sng" dirty="0" smtClean="0"/>
              <a:t>2.ASTHMA</a:t>
            </a:r>
            <a:r>
              <a:rPr lang="en-GB" dirty="0"/>
              <a:t/>
            </a:r>
            <a:br>
              <a:rPr lang="en-GB" dirty="0"/>
            </a:br>
            <a:endParaRPr lang="en-GB" dirty="0"/>
          </a:p>
        </p:txBody>
      </p:sp>
      <p:sp>
        <p:nvSpPr>
          <p:cNvPr id="5" name="Content Placeholder 2"/>
          <p:cNvSpPr txBox="1">
            <a:spLocks/>
          </p:cNvSpPr>
          <p:nvPr/>
        </p:nvSpPr>
        <p:spPr>
          <a:xfrm>
            <a:off x="502276" y="1223494"/>
            <a:ext cx="10851524" cy="56345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smtClean="0"/>
              <a:t>Definition</a:t>
            </a:r>
            <a:r>
              <a:rPr lang="en-US" smtClean="0"/>
              <a:t> </a:t>
            </a:r>
          </a:p>
          <a:p>
            <a:pPr marL="0" indent="0">
              <a:buFont typeface="Arial" panose="020B0604020202020204" pitchFamily="34" charset="0"/>
              <a:buNone/>
            </a:pPr>
            <a:r>
              <a:rPr lang="en-US" smtClean="0"/>
              <a:t>Asthma is a reversible, diffuse, obstructive pulmonary disease that produces the following effects: </a:t>
            </a:r>
            <a:endParaRPr lang="en-GB" smtClean="0"/>
          </a:p>
          <a:p>
            <a:r>
              <a:rPr lang="en-US" smtClean="0"/>
              <a:t>Inflammation of the mucous membranes </a:t>
            </a:r>
            <a:endParaRPr lang="en-GB" smtClean="0"/>
          </a:p>
          <a:p>
            <a:r>
              <a:rPr lang="en-US" smtClean="0"/>
              <a:t>Smooth muscle bronchospasm </a:t>
            </a:r>
            <a:endParaRPr lang="en-GB" smtClean="0"/>
          </a:p>
          <a:p>
            <a:r>
              <a:rPr lang="en-US" smtClean="0"/>
              <a:t>Increased mucus secretion leading to airway obstruction and air trapping </a:t>
            </a:r>
            <a:endParaRPr lang="en-GB" smtClean="0"/>
          </a:p>
          <a:p>
            <a:r>
              <a:rPr lang="en-GB" smtClean="0"/>
              <a:t>N/B it is common in boys than girls however later on, in adolescence the ratio of boys to girls becomes almost same.</a:t>
            </a:r>
            <a:endParaRPr lang="en-GB" dirty="0"/>
          </a:p>
        </p:txBody>
      </p:sp>
    </p:spTree>
    <p:extLst>
      <p:ext uri="{BB962C8B-B14F-4D97-AF65-F5344CB8AC3E}">
        <p14:creationId xmlns:p14="http://schemas.microsoft.com/office/powerpoint/2010/main" val="3130775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b="1" dirty="0" smtClean="0">
                <a:latin typeface="Times New Roman" panose="02020603050405020304" pitchFamily="18" charset="0"/>
                <a:cs typeface="Times New Roman" panose="02020603050405020304" pitchFamily="18" charset="0"/>
              </a:rPr>
              <a:t>UNIT OBJECTIVES </a:t>
            </a:r>
            <a:endParaRPr lang="en-GB" b="1" dirty="0">
              <a:latin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96429"/>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smtClean="0">
                <a:latin typeface="Times New Roman" panose="02020603050405020304" pitchFamily="18" charset="0"/>
                <a:cs typeface="Times New Roman" panose="02020603050405020304" pitchFamily="18" charset="0"/>
              </a:rPr>
              <a:t>By the end of the unit, the learner should be able to:-</a:t>
            </a:r>
          </a:p>
          <a:p>
            <a:pPr marL="514350" indent="-514350">
              <a:buFont typeface="+mj-lt"/>
              <a:buAutoNum type="arabicParenR"/>
            </a:pPr>
            <a:r>
              <a:rPr lang="en-GB" sz="3200" smtClean="0">
                <a:latin typeface="Times New Roman" panose="02020603050405020304" pitchFamily="18" charset="0"/>
                <a:cs typeface="Times New Roman" panose="02020603050405020304" pitchFamily="18" charset="0"/>
              </a:rPr>
              <a:t>Define various terminologies applied in paediatric nursing </a:t>
            </a:r>
          </a:p>
          <a:p>
            <a:pPr marL="514350" indent="-514350">
              <a:buFont typeface="+mj-lt"/>
              <a:buAutoNum type="arabicParenR"/>
            </a:pPr>
            <a:r>
              <a:rPr lang="en-GB" sz="3200" smtClean="0">
                <a:latin typeface="Times New Roman" panose="02020603050405020304" pitchFamily="18" charset="0"/>
                <a:cs typeface="Times New Roman" panose="02020603050405020304" pitchFamily="18" charset="0"/>
              </a:rPr>
              <a:t>Describe normal growth and development in children</a:t>
            </a:r>
          </a:p>
          <a:p>
            <a:pPr marL="514350" indent="-514350">
              <a:buFont typeface="+mj-lt"/>
              <a:buAutoNum type="arabicParenR"/>
            </a:pPr>
            <a:r>
              <a:rPr lang="en-GB" sz="3200" smtClean="0">
                <a:latin typeface="Times New Roman" panose="02020603050405020304" pitchFamily="18" charset="0"/>
                <a:cs typeface="Times New Roman" panose="02020603050405020304" pitchFamily="18" charset="0"/>
              </a:rPr>
              <a:t>Discuss various paediatric conditions </a:t>
            </a:r>
          </a:p>
          <a:p>
            <a:pPr marL="514350" indent="-514350">
              <a:buFont typeface="+mj-lt"/>
              <a:buAutoNum type="arabicParenR"/>
            </a:pPr>
            <a:r>
              <a:rPr lang="en-GB" sz="3200" smtClean="0">
                <a:latin typeface="Times New Roman" panose="02020603050405020304" pitchFamily="18" charset="0"/>
                <a:cs typeface="Times New Roman" panose="02020603050405020304" pitchFamily="18" charset="0"/>
              </a:rPr>
              <a:t>Describe Emergency Triage Assessment and Treatment +Admission (ETAT+)</a:t>
            </a:r>
          </a:p>
          <a:p>
            <a:pPr marL="514350" indent="-514350">
              <a:buFont typeface="+mj-lt"/>
              <a:buAutoNum type="arabicParenR"/>
            </a:pPr>
            <a:r>
              <a:rPr lang="en-GB" sz="3200" smtClean="0">
                <a:latin typeface="Times New Roman" panose="02020603050405020304" pitchFamily="18" charset="0"/>
                <a:cs typeface="Times New Roman" panose="02020603050405020304" pitchFamily="18" charset="0"/>
              </a:rPr>
              <a:t>Describe integrated management of New-born and childhood illness </a:t>
            </a:r>
          </a:p>
          <a:p>
            <a:pPr marL="514350" indent="-514350">
              <a:buFont typeface="+mj-lt"/>
              <a:buAutoNum type="arabicParenR"/>
            </a:pPr>
            <a:endParaRPr lang="en-GB" smtClean="0"/>
          </a:p>
          <a:p>
            <a:endParaRPr lang="en-GB" dirty="0"/>
          </a:p>
        </p:txBody>
      </p:sp>
    </p:spTree>
    <p:extLst>
      <p:ext uri="{BB962C8B-B14F-4D97-AF65-F5344CB8AC3E}">
        <p14:creationId xmlns:p14="http://schemas.microsoft.com/office/powerpoint/2010/main" val="3285397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0"/>
            <a:ext cx="10515600" cy="1078524"/>
          </a:xfrm>
        </p:spPr>
        <p:txBody>
          <a:bodyPr>
            <a:normAutofit fontScale="90000"/>
          </a:bodyPr>
          <a:lstStyle/>
          <a:p>
            <a:r>
              <a:rPr lang="en-US" b="1" dirty="0"/>
              <a:t>Causes of Asthma  </a:t>
            </a:r>
            <a:r>
              <a:rPr lang="en-GB" dirty="0"/>
              <a:t/>
            </a:r>
            <a:br>
              <a:rPr lang="en-GB" dirty="0"/>
            </a:br>
            <a:endParaRPr lang="en-GB" dirty="0"/>
          </a:p>
        </p:txBody>
      </p:sp>
      <p:sp>
        <p:nvSpPr>
          <p:cNvPr id="5" name="Content Placeholder 2"/>
          <p:cNvSpPr txBox="1">
            <a:spLocks/>
          </p:cNvSpPr>
          <p:nvPr/>
        </p:nvSpPr>
        <p:spPr>
          <a:xfrm>
            <a:off x="838200" y="656823"/>
            <a:ext cx="11353800" cy="6201177"/>
          </a:xfrm>
          <a:prstGeom prst="rect">
            <a:avLst/>
          </a:prstGeom>
        </p:spPr>
        <p:txBody>
          <a:bodyPr vert="horz" lIns="91440" tIns="45720" rIns="91440" bIns="45720" rtlCol="0">
            <a:normAutofit fontScale="96786"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Asthma is caused by hyper responsiveness of the lower airway (may be </a:t>
            </a:r>
            <a:r>
              <a:rPr lang="en-US" b="1" u="sng" smtClean="0"/>
              <a:t>idiopathic or intrinsic factors</a:t>
            </a:r>
            <a:r>
              <a:rPr lang="en-US" smtClean="0"/>
              <a:t>– Parasympathetic receptor stimulation by stress, </a:t>
            </a:r>
          </a:p>
          <a:p>
            <a:r>
              <a:rPr lang="en-US" smtClean="0"/>
              <a:t>or caused by </a:t>
            </a:r>
            <a:r>
              <a:rPr lang="en-US" b="1" u="sng" smtClean="0"/>
              <a:t>extrinsic factors  </a:t>
            </a:r>
            <a:r>
              <a:rPr lang="en-US" smtClean="0"/>
              <a:t>(a hyper responsive reaction) to an allergen, exercise, or environmental change, viral infection, dust, medications, foods ). </a:t>
            </a:r>
            <a:endParaRPr lang="en-GB" smtClean="0"/>
          </a:p>
          <a:p>
            <a:r>
              <a:rPr lang="en-US" b="1" u="sng" smtClean="0"/>
              <a:t>Pathophysiology of Asthma </a:t>
            </a:r>
            <a:r>
              <a:rPr lang="en-US" b="1" smtClean="0"/>
              <a:t>  </a:t>
            </a:r>
            <a:endParaRPr lang="en-GB" smtClean="0"/>
          </a:p>
          <a:p>
            <a:r>
              <a:rPr lang="en-US" smtClean="0"/>
              <a:t>Allergens triggers a cascade of events that affect the entire respiratory tract. Further there is increase in circulating IgE, mast cells, and macrophages. </a:t>
            </a:r>
          </a:p>
          <a:p>
            <a:r>
              <a:rPr lang="en-US" smtClean="0"/>
              <a:t>These products cause the release of other substances such as histamine, basophils, eosinophils, neutrophils, platelets, T lymphocytes, and prostaglandins. </a:t>
            </a:r>
            <a:endParaRPr lang="en-GB" smtClean="0"/>
          </a:p>
          <a:p>
            <a:r>
              <a:rPr lang="en-US" smtClean="0"/>
              <a:t>The result of this inflammatory cascade is bronchoconstriction, mucosal edema, and an increased mucus production, an increased work of breathing, hypercapnia, and hypoxemia. If left untreated, respiratory failure and death can result. </a:t>
            </a:r>
          </a:p>
          <a:p>
            <a:r>
              <a:rPr lang="en-US" smtClean="0"/>
              <a:t>Thus the patient will present with the following S/S</a:t>
            </a:r>
            <a:endParaRPr lang="en-GB" smtClean="0"/>
          </a:p>
          <a:p>
            <a:endParaRPr lang="en-GB" dirty="0"/>
          </a:p>
        </p:txBody>
      </p:sp>
    </p:spTree>
    <p:extLst>
      <p:ext uri="{BB962C8B-B14F-4D97-AF65-F5344CB8AC3E}">
        <p14:creationId xmlns:p14="http://schemas.microsoft.com/office/powerpoint/2010/main" val="2542299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a:t>Signs and Symptoms of Asthma </a:t>
            </a:r>
            <a:r>
              <a:rPr lang="en-GB" dirty="0"/>
              <a:t/>
            </a:r>
            <a:br>
              <a:rPr lang="en-GB" dirty="0"/>
            </a:br>
            <a:endParaRPr lang="en-GB" dirty="0"/>
          </a:p>
        </p:txBody>
      </p:sp>
      <p:sp>
        <p:nvSpPr>
          <p:cNvPr id="5" name="Content Placeholder 2"/>
          <p:cNvSpPr txBox="1">
            <a:spLocks/>
          </p:cNvSpPr>
          <p:nvPr/>
        </p:nvSpPr>
        <p:spPr>
          <a:xfrm>
            <a:off x="721217" y="1300766"/>
            <a:ext cx="10632583" cy="4876197"/>
          </a:xfrm>
          <a:prstGeom prst="rect">
            <a:avLst/>
          </a:prstGeom>
        </p:spPr>
        <p:txBody>
          <a:bodyPr vert="horz" lIns="91440" tIns="45720" rIns="91440" bIns="45720" rtlCol="0">
            <a:normAutofit fontScale="89286"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Alteration in chest contour from chronic air trapping. </a:t>
            </a:r>
            <a:endParaRPr lang="en-GB" smtClean="0"/>
          </a:p>
          <a:p>
            <a:r>
              <a:rPr lang="en-US" smtClean="0"/>
              <a:t>Altered cerebral function. </a:t>
            </a:r>
            <a:endParaRPr lang="en-GB" smtClean="0"/>
          </a:p>
          <a:p>
            <a:r>
              <a:rPr lang="en-US" smtClean="0"/>
              <a:t>Chronic cough. </a:t>
            </a:r>
            <a:endParaRPr lang="en-GB" smtClean="0"/>
          </a:p>
          <a:p>
            <a:r>
              <a:rPr lang="en-US" smtClean="0"/>
              <a:t>Diaphoresis during prolonged episodes of respiratory distress. </a:t>
            </a:r>
            <a:endParaRPr lang="en-GB" smtClean="0"/>
          </a:p>
          <a:p>
            <a:r>
              <a:rPr lang="en-US" smtClean="0"/>
              <a:t>Dyspnea. </a:t>
            </a:r>
            <a:endParaRPr lang="en-GB" smtClean="0"/>
          </a:p>
          <a:p>
            <a:r>
              <a:rPr lang="en-US" smtClean="0"/>
              <a:t>Exercise intolerance. </a:t>
            </a:r>
            <a:endParaRPr lang="en-GB" smtClean="0"/>
          </a:p>
          <a:p>
            <a:r>
              <a:rPr lang="en-US" smtClean="0"/>
              <a:t>Fatigue and apprehension. </a:t>
            </a:r>
            <a:endParaRPr lang="en-GB" smtClean="0"/>
          </a:p>
          <a:p>
            <a:r>
              <a:rPr lang="en-US" smtClean="0"/>
              <a:t>Prolonged expiration with an expiratory wheeze; in severe distress, you may hear an inspiratory wheeze. </a:t>
            </a:r>
            <a:endParaRPr lang="en-GB" smtClean="0"/>
          </a:p>
          <a:p>
            <a:r>
              <a:rPr lang="en-US" smtClean="0"/>
              <a:t>Unequal or decreased breath sounds. </a:t>
            </a:r>
            <a:endParaRPr lang="en-GB" smtClean="0"/>
          </a:p>
          <a:p>
            <a:r>
              <a:rPr lang="en-US" smtClean="0"/>
              <a:t>Use of accessory muscles. </a:t>
            </a:r>
            <a:endParaRPr lang="en-GB" smtClean="0"/>
          </a:p>
          <a:p>
            <a:endParaRPr lang="en-GB" dirty="0"/>
          </a:p>
        </p:txBody>
      </p:sp>
    </p:spTree>
    <p:extLst>
      <p:ext uri="{BB962C8B-B14F-4D97-AF65-F5344CB8AC3E}">
        <p14:creationId xmlns:p14="http://schemas.microsoft.com/office/powerpoint/2010/main" val="2034725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a:t>Diagnostic Findings of Asthma  </a:t>
            </a:r>
            <a:r>
              <a:rPr lang="en-GB" dirty="0"/>
              <a:t/>
            </a:r>
            <a:br>
              <a:rPr lang="en-GB" dirty="0"/>
            </a:b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Oxygen saturation via pulse oximetry may show decreased oxygen saturation. </a:t>
            </a:r>
            <a:endParaRPr lang="en-GB" smtClean="0"/>
          </a:p>
          <a:p>
            <a:r>
              <a:rPr lang="en-US" smtClean="0"/>
              <a:t>ABG measurement may show increased partial pressure of arterial carbon dioxide from respiratory acidosis. </a:t>
            </a:r>
            <a:endParaRPr lang="en-GB" smtClean="0"/>
          </a:p>
          <a:p>
            <a:r>
              <a:rPr lang="en-US" smtClean="0"/>
              <a:t>Pulmonary function tests show a reduced peak expiratory flow rate. </a:t>
            </a:r>
            <a:endParaRPr lang="en-GB" smtClean="0"/>
          </a:p>
          <a:p>
            <a:r>
              <a:rPr lang="en-US" smtClean="0"/>
              <a:t>Skin test identifies the source of the allergy. </a:t>
            </a:r>
            <a:endParaRPr lang="en-GB" smtClean="0"/>
          </a:p>
          <a:p>
            <a:r>
              <a:rPr lang="en-US" smtClean="0"/>
              <a:t>Sputum analysis rules out respiratory infection. </a:t>
            </a:r>
            <a:endParaRPr lang="en-GB" dirty="0"/>
          </a:p>
        </p:txBody>
      </p:sp>
    </p:spTree>
    <p:extLst>
      <p:ext uri="{BB962C8B-B14F-4D97-AF65-F5344CB8AC3E}">
        <p14:creationId xmlns:p14="http://schemas.microsoft.com/office/powerpoint/2010/main" val="1024209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00500" y="283789"/>
            <a:ext cx="10915918" cy="914399"/>
          </a:xfrm>
        </p:spPr>
        <p:txBody>
          <a:bodyPr>
            <a:normAutofit fontScale="90000"/>
          </a:bodyPr>
          <a:lstStyle/>
          <a:p>
            <a:r>
              <a:rPr lang="en-US" b="1" dirty="0"/>
              <a:t>Nursing Diagnoses for Asthma </a:t>
            </a:r>
            <a:r>
              <a:rPr lang="en-GB" dirty="0"/>
              <a:t/>
            </a:r>
            <a:br>
              <a:rPr lang="en-GB" dirty="0"/>
            </a:br>
            <a:endParaRPr lang="en-GB" dirty="0"/>
          </a:p>
        </p:txBody>
      </p:sp>
      <p:sp>
        <p:nvSpPr>
          <p:cNvPr id="5" name="Content Placeholder 2"/>
          <p:cNvSpPr txBox="1">
            <a:spLocks/>
          </p:cNvSpPr>
          <p:nvPr/>
        </p:nvSpPr>
        <p:spPr>
          <a:xfrm>
            <a:off x="800500" y="1198188"/>
            <a:ext cx="10915918" cy="58341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Anxiety  related to inability to breath normally </a:t>
            </a:r>
            <a:endParaRPr lang="en-GB" smtClean="0"/>
          </a:p>
          <a:p>
            <a:r>
              <a:rPr lang="en-US" smtClean="0"/>
              <a:t>Impaired gas exchange related to narrowed air away </a:t>
            </a:r>
            <a:endParaRPr lang="en-GB" smtClean="0"/>
          </a:p>
          <a:p>
            <a:r>
              <a:rPr lang="en-US" smtClean="0"/>
              <a:t>Ineffective airway clearance related to allergic and inflammatory processes. </a:t>
            </a:r>
            <a:endParaRPr lang="en-GB" smtClean="0"/>
          </a:p>
          <a:p>
            <a:r>
              <a:rPr lang="en-US" smtClean="0"/>
              <a:t>Risk for suffocation related to airway obstruction. </a:t>
            </a:r>
            <a:endParaRPr lang="en-GB" smtClean="0"/>
          </a:p>
          <a:p>
            <a:r>
              <a:rPr lang="en-US" smtClean="0"/>
              <a:t>Interrupted family processes related to child with chronic illness. </a:t>
            </a:r>
          </a:p>
          <a:p>
            <a:r>
              <a:rPr lang="en-US" smtClean="0"/>
              <a:t>Knowledge deficit related to treatment, complications and prognosis </a:t>
            </a:r>
            <a:endParaRPr lang="en-GB" smtClean="0"/>
          </a:p>
          <a:p>
            <a:endParaRPr lang="en-GB" dirty="0"/>
          </a:p>
        </p:txBody>
      </p:sp>
    </p:spTree>
    <p:extLst>
      <p:ext uri="{BB962C8B-B14F-4D97-AF65-F5344CB8AC3E}">
        <p14:creationId xmlns:p14="http://schemas.microsoft.com/office/powerpoint/2010/main" val="3402634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05307" y="1"/>
            <a:ext cx="10748493" cy="1004552"/>
          </a:xfrm>
        </p:spPr>
        <p:txBody>
          <a:bodyPr>
            <a:normAutofit fontScale="90000"/>
          </a:bodyPr>
          <a:lstStyle/>
          <a:p>
            <a:r>
              <a:rPr lang="en-US" b="1" dirty="0" smtClean="0"/>
              <a:t>Medical Treatment </a:t>
            </a:r>
            <a:r>
              <a:rPr lang="en-US" b="1" dirty="0"/>
              <a:t>for Asthma </a:t>
            </a:r>
            <a:r>
              <a:rPr lang="en-GB" dirty="0"/>
              <a:t/>
            </a:r>
            <a:br>
              <a:rPr lang="en-GB" dirty="0"/>
            </a:br>
            <a:endParaRPr lang="en-GB" dirty="0"/>
          </a:p>
        </p:txBody>
      </p:sp>
      <p:sp>
        <p:nvSpPr>
          <p:cNvPr id="5" name="Content Placeholder 2"/>
          <p:cNvSpPr txBox="1">
            <a:spLocks/>
          </p:cNvSpPr>
          <p:nvPr/>
        </p:nvSpPr>
        <p:spPr>
          <a:xfrm>
            <a:off x="734096" y="888642"/>
            <a:ext cx="10619704" cy="5288321"/>
          </a:xfrm>
          <a:prstGeom prst="rect">
            <a:avLst/>
          </a:prstGeom>
        </p:spPr>
        <p:txBody>
          <a:bodyPr vert="horz" lIns="91440" tIns="45720" rIns="91440" bIns="45720" rtlCol="0">
            <a:normAutofit fontScale="96786"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mtClean="0"/>
          </a:p>
          <a:p>
            <a:r>
              <a:rPr lang="en-US" smtClean="0"/>
              <a:t>Chest physiotherapy (once edema has abated). </a:t>
            </a:r>
            <a:endParaRPr lang="en-GB" smtClean="0"/>
          </a:p>
          <a:p>
            <a:r>
              <a:rPr lang="en-US" smtClean="0"/>
              <a:t>Parenteral fluids to thin mucus secretions. </a:t>
            </a:r>
            <a:endParaRPr lang="en-GB" smtClean="0"/>
          </a:p>
          <a:p>
            <a:r>
              <a:rPr lang="en-US" smtClean="0"/>
              <a:t>Oxygen therapy, as tolerated. </a:t>
            </a:r>
            <a:endParaRPr lang="en-GB" smtClean="0"/>
          </a:p>
          <a:p>
            <a:r>
              <a:rPr lang="en-US" smtClean="0"/>
              <a:t>Bronchodilator: Adrenaline (Epinephrine 0.01ls/kg/bwt sc, aminophylline 1-5mg/kg/bwt via I.V albuterol (proventil). </a:t>
            </a:r>
            <a:endParaRPr lang="en-GB" smtClean="0"/>
          </a:p>
          <a:p>
            <a:r>
              <a:rPr lang="en-US" smtClean="0"/>
              <a:t>Chromone derivative: cromolyn (intal) to prevent the release of mast cell products after an antigen-antibody union has taken place. </a:t>
            </a:r>
            <a:endParaRPr lang="en-GB" smtClean="0"/>
          </a:p>
          <a:p>
            <a:r>
              <a:rPr lang="en-US" smtClean="0"/>
              <a:t>Inhaled corticosteroids or iv  to decrease edema of the mucous membranes (for chronic asthma, daily doses to control chronic inflammation).</a:t>
            </a:r>
          </a:p>
          <a:p>
            <a:r>
              <a:rPr lang="en-US" smtClean="0"/>
              <a:t>Predinsolone 2mgs/kg/bwt as a loading dose then maintenance of 1mg/kg/bwt incase of status asthmaticus)</a:t>
            </a:r>
            <a:endParaRPr lang="en-GB" smtClean="0"/>
          </a:p>
          <a:p>
            <a:endParaRPr lang="en-GB" dirty="0"/>
          </a:p>
        </p:txBody>
      </p:sp>
    </p:spTree>
    <p:extLst>
      <p:ext uri="{BB962C8B-B14F-4D97-AF65-F5344CB8AC3E}">
        <p14:creationId xmlns:p14="http://schemas.microsoft.com/office/powerpoint/2010/main" val="1357679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99025" y="1"/>
            <a:ext cx="11096223" cy="1493948"/>
          </a:xfrm>
        </p:spPr>
        <p:txBody>
          <a:bodyPr>
            <a:normAutofit fontScale="90000"/>
          </a:bodyPr>
          <a:lstStyle/>
          <a:p>
            <a:r>
              <a:rPr lang="en-US" b="1" dirty="0"/>
              <a:t>Nursing Interventions and Rationales in Management for Asthma </a:t>
            </a:r>
            <a:r>
              <a:rPr lang="en-GB" dirty="0"/>
              <a:t/>
            </a:r>
            <a:br>
              <a:rPr lang="en-GB" dirty="0"/>
            </a:br>
            <a:endParaRPr lang="en-GB" dirty="0"/>
          </a:p>
        </p:txBody>
      </p:sp>
      <p:sp>
        <p:nvSpPr>
          <p:cNvPr id="5" name="Content Placeholder 2"/>
          <p:cNvSpPr txBox="1">
            <a:spLocks/>
          </p:cNvSpPr>
          <p:nvPr/>
        </p:nvSpPr>
        <p:spPr>
          <a:xfrm>
            <a:off x="699025" y="1236372"/>
            <a:ext cx="11934423" cy="5621628"/>
          </a:xfrm>
          <a:prstGeom prst="rect">
            <a:avLst/>
          </a:prstGeom>
        </p:spPr>
        <p:txBody>
          <a:bodyPr vert="horz" lIns="91440" tIns="45720" rIns="91440" bIns="45720" rtlCol="0">
            <a:normAutofit fontScale="85714"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Monitor respiratory and cardiovascular status. Tachycardia, tachypnea, and quiet breath sounds signal worsening respiratory status. </a:t>
            </a:r>
            <a:endParaRPr lang="en-GB" smtClean="0"/>
          </a:p>
          <a:p>
            <a:r>
              <a:rPr lang="en-US" smtClean="0"/>
              <a:t>Monitor vital signs to detect changes and prevent complications. </a:t>
            </a:r>
            <a:endParaRPr lang="en-GB" smtClean="0"/>
          </a:p>
          <a:p>
            <a:r>
              <a:rPr lang="en-US" smtClean="0"/>
              <a:t>Evaluate the nature of the child’s cough (hacking, unproductive progressing to productive), especially at night in the absence of infection. Early detection and treatment lessens respiratory distress. </a:t>
            </a:r>
            <a:endParaRPr lang="en-GB" smtClean="0"/>
          </a:p>
          <a:p>
            <a:r>
              <a:rPr lang="en-US" smtClean="0"/>
              <a:t>Modify the environment to avoid an allergic reaction; remove the offending allergen. Allergens can trigger an asthma attack. </a:t>
            </a:r>
            <a:endParaRPr lang="en-GB" smtClean="0"/>
          </a:p>
          <a:p>
            <a:r>
              <a:rPr lang="en-US" smtClean="0"/>
              <a:t>Rinse the child’s mouth after he inhales medication to promote comfort and prevent irritation to the oral mucosa. </a:t>
            </a:r>
            <a:endParaRPr lang="en-GB" smtClean="0"/>
          </a:p>
          <a:p>
            <a:r>
              <a:rPr lang="en-US" smtClean="0"/>
              <a:t>For exercise-induced asthma, give prophylactic treatments of cromolyn or beta-adrenergic blockers 10 to 15 minutes before the child exercises. Premedication may prevent an asthma attack. </a:t>
            </a:r>
            <a:endParaRPr lang="en-GB" smtClean="0"/>
          </a:p>
          <a:p>
            <a:r>
              <a:rPr lang="en-GB" smtClean="0"/>
              <a:t>Feeding to continue in order to replenish lost energy of the child.</a:t>
            </a:r>
          </a:p>
          <a:p>
            <a:r>
              <a:rPr lang="en-GB" smtClean="0"/>
              <a:t>Involve the caregiver in the management </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179580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b="1" dirty="0" smtClean="0"/>
              <a:t>Caregivers </a:t>
            </a:r>
            <a:r>
              <a:rPr lang="en-GB" b="1" dirty="0" err="1" smtClean="0"/>
              <a:t>pt</a:t>
            </a:r>
            <a:r>
              <a:rPr lang="en-GB" b="1" dirty="0" smtClean="0"/>
              <a:t> education </a:t>
            </a:r>
            <a:endParaRPr lang="en-GB" b="1"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Enough rest while at home</a:t>
            </a:r>
          </a:p>
          <a:p>
            <a:r>
              <a:rPr lang="en-GB" smtClean="0"/>
              <a:t>Drug compliance </a:t>
            </a:r>
          </a:p>
          <a:p>
            <a:r>
              <a:rPr lang="en-GB" smtClean="0"/>
              <a:t>To be watchful on triggering factors </a:t>
            </a:r>
          </a:p>
          <a:p>
            <a:r>
              <a:rPr lang="en-GB" smtClean="0"/>
              <a:t>Child to wear warm clothing during rainy season </a:t>
            </a:r>
          </a:p>
          <a:p>
            <a:r>
              <a:rPr lang="en-GB" smtClean="0"/>
              <a:t>To ensure child is well fed on balanced diet </a:t>
            </a:r>
            <a:endParaRPr lang="en-GB" dirty="0"/>
          </a:p>
        </p:txBody>
      </p:sp>
    </p:spTree>
    <p:extLst>
      <p:ext uri="{BB962C8B-B14F-4D97-AF65-F5344CB8AC3E}">
        <p14:creationId xmlns:p14="http://schemas.microsoft.com/office/powerpoint/2010/main" val="12523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759855" y="180305"/>
            <a:ext cx="10593946" cy="965916"/>
          </a:xfrm>
        </p:spPr>
        <p:txBody>
          <a:bodyPr>
            <a:normAutofit fontScale="90000"/>
          </a:bodyPr>
          <a:lstStyle/>
          <a:p>
            <a:r>
              <a:rPr lang="en-GB" b="1" dirty="0"/>
              <a:t>Status </a:t>
            </a:r>
            <a:r>
              <a:rPr lang="en-GB" b="1" dirty="0" err="1"/>
              <a:t>Asthmaticus</a:t>
            </a:r>
            <a:r>
              <a:rPr lang="en-GB" b="1" dirty="0"/>
              <a:t/>
            </a:r>
            <a:br>
              <a:rPr lang="en-GB" b="1" dirty="0"/>
            </a:br>
            <a:endParaRPr lang="en-GB" dirty="0"/>
          </a:p>
        </p:txBody>
      </p:sp>
      <p:sp>
        <p:nvSpPr>
          <p:cNvPr id="5" name="Content Placeholder 2"/>
          <p:cNvSpPr txBox="1">
            <a:spLocks/>
          </p:cNvSpPr>
          <p:nvPr/>
        </p:nvSpPr>
        <p:spPr>
          <a:xfrm>
            <a:off x="978794" y="1352282"/>
            <a:ext cx="10375006" cy="48246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This is a severe asthmatic attack, which is persistent and prolonged in duration where three to four injections of broncho dilators have been administered with no relief of broncho spasms and wheezing.</a:t>
            </a:r>
          </a:p>
          <a:p>
            <a:r>
              <a:rPr lang="en-GB" b="1" i="1" smtClean="0"/>
              <a:t>N/B Status asthmaticus should be regarded as a medical emergency because it will quickly result in asphyxia. </a:t>
            </a:r>
          </a:p>
          <a:p>
            <a:r>
              <a:rPr lang="en-GB" b="1" i="1" smtClean="0"/>
              <a:t>The child should be admitted in the intensive care unit or a cubicle in a general ward, for proper care and continuous monitoring.</a:t>
            </a:r>
            <a:endParaRPr lang="en-GB" dirty="0"/>
          </a:p>
        </p:txBody>
      </p:sp>
    </p:spTree>
    <p:extLst>
      <p:ext uri="{BB962C8B-B14F-4D97-AF65-F5344CB8AC3E}">
        <p14:creationId xmlns:p14="http://schemas.microsoft.com/office/powerpoint/2010/main" val="248592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b="1" dirty="0"/>
              <a:t>Nursing Management</a:t>
            </a:r>
            <a:br>
              <a:rPr lang="en-GB" b="1" dirty="0"/>
            </a:b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86071"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You should organise to have one nurse at the bedside to provide care and reassure the parents. The management will include</a:t>
            </a:r>
          </a:p>
          <a:p>
            <a:r>
              <a:rPr lang="en-GB" smtClean="0"/>
              <a:t>oxygen administration, an intravenous infusion with added continuous aminophylline (theophyllin), and corticosteroids to relieve airway obstruction.</a:t>
            </a:r>
          </a:p>
          <a:p>
            <a:r>
              <a:rPr lang="en-GB" smtClean="0"/>
              <a:t> The fluid balance chart should be strictly maintained to help in identifying the onset of dehydration.</a:t>
            </a:r>
          </a:p>
          <a:p>
            <a:r>
              <a:rPr lang="en-GB" smtClean="0"/>
              <a:t>Blood gases analysis should be undertaken regularly and any deviations corrected to ensure acidosis does not occur. </a:t>
            </a:r>
          </a:p>
          <a:p>
            <a:r>
              <a:rPr lang="en-GB" smtClean="0"/>
              <a:t>Any electrolyte imbalance should be corrected after the blood has been analysed. Where there is respiratory distress, intermittent positive pressure respiration (IPPR) is used following the insertion of endotracheal tube, and oxygen therapy given.</a:t>
            </a:r>
          </a:p>
          <a:p>
            <a:r>
              <a:rPr lang="en-GB" smtClean="0"/>
              <a:t>Suction of the respiratory secretions is carried out from time to time in addition to postural drainage.</a:t>
            </a:r>
            <a:endParaRPr lang="en-GB" dirty="0"/>
          </a:p>
        </p:txBody>
      </p:sp>
    </p:spTree>
    <p:extLst>
      <p:ext uri="{BB962C8B-B14F-4D97-AF65-F5344CB8AC3E}">
        <p14:creationId xmlns:p14="http://schemas.microsoft.com/office/powerpoint/2010/main" val="1114834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smtClean="0"/>
              <a:t>3</a:t>
            </a:r>
            <a:r>
              <a:rPr lang="en-US" b="1" u="sng" dirty="0" smtClean="0"/>
              <a:t>. Tonsillitis </a:t>
            </a:r>
            <a:r>
              <a:rPr lang="en-GB" dirty="0"/>
              <a:t/>
            </a:r>
            <a:br>
              <a:rPr lang="en-GB" dirty="0"/>
            </a:b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86071"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Tonsillitis refers to an inflammation, and frequently an infection, of the palatine tonsils following pharyngitis.</a:t>
            </a:r>
          </a:p>
          <a:p>
            <a:r>
              <a:rPr lang="en-US" smtClean="0"/>
              <a:t>Adenoiditis refers to inflammation or infection of the pharyngeal tonsils, or adenoids. </a:t>
            </a:r>
          </a:p>
          <a:p>
            <a:r>
              <a:rPr lang="en-US" smtClean="0"/>
              <a:t>Children are prone to tonsillitis because they have a large amount of lymphoid tissue in the pharyngeal cavity. </a:t>
            </a:r>
          </a:p>
          <a:p>
            <a:r>
              <a:rPr lang="en-US" smtClean="0"/>
              <a:t>Further children tend to have frequent upper respiratory tract infections, and are around other children who may be infected. </a:t>
            </a:r>
          </a:p>
          <a:p>
            <a:r>
              <a:rPr lang="en-US" b="1" u="sng" smtClean="0"/>
              <a:t>Classification of Tonsillitis </a:t>
            </a:r>
          </a:p>
          <a:p>
            <a:r>
              <a:rPr lang="en-US" u="sng" smtClean="0"/>
              <a:t>1. Acute Tonsillitis:- </a:t>
            </a:r>
            <a:r>
              <a:rPr lang="en-US" smtClean="0"/>
              <a:t> Occurs suddenly in young children due viral or bacterial infection</a:t>
            </a:r>
          </a:p>
          <a:p>
            <a:r>
              <a:rPr lang="en-US" b="1" u="sng" smtClean="0"/>
              <a:t>2.Chronic Tonsillitis:- </a:t>
            </a:r>
            <a:r>
              <a:rPr lang="en-US" smtClean="0"/>
              <a:t>Occurs repeated regardless of medical care especially in older children  </a:t>
            </a:r>
          </a:p>
          <a:p>
            <a:endParaRPr lang="en-GB" u="sng" smtClean="0"/>
          </a:p>
          <a:p>
            <a:endParaRPr lang="en-GB" smtClean="0"/>
          </a:p>
          <a:p>
            <a:endParaRPr lang="en-GB" dirty="0"/>
          </a:p>
        </p:txBody>
      </p:sp>
    </p:spTree>
    <p:extLst>
      <p:ext uri="{BB962C8B-B14F-4D97-AF65-F5344CB8AC3E}">
        <p14:creationId xmlns:p14="http://schemas.microsoft.com/office/powerpoint/2010/main" val="2793462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Terminologies used in paediatric nursing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smtClean="0"/>
              <a:t>Paediatrics nursing:- </a:t>
            </a:r>
            <a:r>
              <a:rPr lang="en-GB" smtClean="0"/>
              <a:t>Is  concerned with the health of infants, children and adolescents, their growth and development and their opportunity to achieve full potential as adults.</a:t>
            </a:r>
          </a:p>
          <a:p>
            <a:r>
              <a:rPr lang="en-GB" b="1" smtClean="0"/>
              <a:t>Growth</a:t>
            </a:r>
            <a:r>
              <a:rPr lang="en-GB" smtClean="0"/>
              <a:t> implies a change in quantity. Human growth can be defined as a change in body structure. The changes are both in height and size.</a:t>
            </a:r>
          </a:p>
          <a:p>
            <a:r>
              <a:rPr lang="en-GB" b="1" smtClean="0"/>
              <a:t>Development</a:t>
            </a:r>
            <a:r>
              <a:rPr lang="en-GB" smtClean="0"/>
              <a:t> is a physiological process, which occurs in children right from conception until puberty. It involves a qualitative change in this case from a lower to a more advanced stage of complexity. (Maturation)</a:t>
            </a:r>
          </a:p>
          <a:p>
            <a:endParaRPr lang="en-GB" dirty="0"/>
          </a:p>
        </p:txBody>
      </p:sp>
    </p:spTree>
    <p:extLst>
      <p:ext uri="{BB962C8B-B14F-4D97-AF65-F5344CB8AC3E}">
        <p14:creationId xmlns:p14="http://schemas.microsoft.com/office/powerpoint/2010/main" val="3966590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err="1" smtClean="0"/>
              <a:t>Etiology</a:t>
            </a:r>
            <a:r>
              <a:rPr lang="en-GB" dirty="0" smtClean="0"/>
              <a:t> of Tonsillitis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Tonsillitis is a common co morbidity of childhood and are generally attributed to </a:t>
            </a:r>
          </a:p>
          <a:p>
            <a:r>
              <a:rPr lang="en-US" smtClean="0"/>
              <a:t>A viral infection. </a:t>
            </a:r>
          </a:p>
          <a:p>
            <a:r>
              <a:rPr lang="en-US" smtClean="0"/>
              <a:t>Bacterial infections-primarily group A beta-hemolytic streptococci (GABHS), is the most common cause of bacterial pharyngitis and tonsillitis. </a:t>
            </a:r>
          </a:p>
          <a:p>
            <a:r>
              <a:rPr lang="en-US" smtClean="0"/>
              <a:t>If Left untreated, GABHS can lead to complicated health issues for young children, including acquired heart disease, scarlet fever, otitis media, and suppurative (pus forming) infections of surrounding tissues. </a:t>
            </a:r>
            <a:endParaRPr lang="en-GB" smtClean="0"/>
          </a:p>
          <a:p>
            <a:endParaRPr lang="en-GB" dirty="0"/>
          </a:p>
        </p:txBody>
      </p:sp>
    </p:spTree>
    <p:extLst>
      <p:ext uri="{BB962C8B-B14F-4D97-AF65-F5344CB8AC3E}">
        <p14:creationId xmlns:p14="http://schemas.microsoft.com/office/powerpoint/2010/main" val="623210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a:t>Clinical Manifestations of Tonsillitis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Sore throat, Dysphagia (Difficulty swallowing). Odynophagia-Painful swallowing</a:t>
            </a:r>
            <a:endParaRPr lang="en-GB" smtClean="0"/>
          </a:p>
          <a:p>
            <a:r>
              <a:rPr lang="en-US" smtClean="0"/>
              <a:t>Fever, pain. </a:t>
            </a:r>
            <a:endParaRPr lang="en-GB" smtClean="0"/>
          </a:p>
          <a:p>
            <a:r>
              <a:rPr lang="en-US" smtClean="0"/>
              <a:t>Nasal congestion that accompanies upper airway infections leads to mouth breathing and causes drying of the mucous membranes. </a:t>
            </a:r>
            <a:endParaRPr lang="en-GB" smtClean="0"/>
          </a:p>
          <a:p>
            <a:r>
              <a:rPr lang="en-US" smtClean="0"/>
              <a:t>Inflamed tonsils and oropharynx, generally with exudates, will be evident on inspection. </a:t>
            </a:r>
            <a:endParaRPr lang="en-GB" smtClean="0"/>
          </a:p>
          <a:p>
            <a:endParaRPr lang="en-GB" dirty="0"/>
          </a:p>
        </p:txBody>
      </p:sp>
    </p:spTree>
    <p:extLst>
      <p:ext uri="{BB962C8B-B14F-4D97-AF65-F5344CB8AC3E}">
        <p14:creationId xmlns:p14="http://schemas.microsoft.com/office/powerpoint/2010/main" val="2772682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56823" y="365125"/>
            <a:ext cx="10696977" cy="819731"/>
          </a:xfrm>
        </p:spPr>
        <p:txBody>
          <a:bodyPr/>
          <a:lstStyle/>
          <a:p>
            <a:r>
              <a:rPr lang="en-GB" b="1" dirty="0" smtClean="0"/>
              <a:t>NURSING MANAGEMENT </a:t>
            </a:r>
            <a:endParaRPr lang="en-GB" b="1" dirty="0"/>
          </a:p>
        </p:txBody>
      </p:sp>
      <p:sp>
        <p:nvSpPr>
          <p:cNvPr id="5" name="Content Placeholder 2"/>
          <p:cNvSpPr txBox="1">
            <a:spLocks/>
          </p:cNvSpPr>
          <p:nvPr/>
        </p:nvSpPr>
        <p:spPr>
          <a:xfrm>
            <a:off x="437883" y="1184856"/>
            <a:ext cx="10915918" cy="56731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Consider the following during the nursing assessment of tonsillitis.</a:t>
            </a:r>
          </a:p>
          <a:p>
            <a:r>
              <a:rPr lang="en-US" smtClean="0"/>
              <a:t> The nursing assessment for a child scheduled to have a tonsillectomy and adenoidectomy includes gathering information about the course of the child’s illness and completing a physical exam. </a:t>
            </a:r>
            <a:endParaRPr lang="en-GB" smtClean="0"/>
          </a:p>
          <a:p>
            <a:r>
              <a:rPr lang="en-US" smtClean="0"/>
              <a:t>Clinical findings consistent with tonsillitis  include sore throat, difficulty swallowing, and fever. </a:t>
            </a:r>
            <a:endParaRPr lang="en-GB" smtClean="0"/>
          </a:p>
          <a:p>
            <a:r>
              <a:rPr lang="en-US" smtClean="0"/>
              <a:t>Post surgical assessments include monitoring for bleeding and infection and assessing the child’s pain level. </a:t>
            </a:r>
            <a:endParaRPr lang="en-GB" smtClean="0"/>
          </a:p>
          <a:p>
            <a:endParaRPr lang="en-US" smtClean="0"/>
          </a:p>
          <a:p>
            <a:endParaRPr lang="en-GB" dirty="0"/>
          </a:p>
        </p:txBody>
      </p:sp>
    </p:spTree>
    <p:extLst>
      <p:ext uri="{BB962C8B-B14F-4D97-AF65-F5344CB8AC3E}">
        <p14:creationId xmlns:p14="http://schemas.microsoft.com/office/powerpoint/2010/main" val="1058554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476518" y="1"/>
            <a:ext cx="10877282" cy="940158"/>
          </a:xfrm>
        </p:spPr>
        <p:txBody>
          <a:bodyPr>
            <a:normAutofit/>
          </a:bodyPr>
          <a:lstStyle/>
          <a:p>
            <a:r>
              <a:rPr lang="en-US" b="1" dirty="0"/>
              <a:t>Nursing Diagnosis of Tonsillitis </a:t>
            </a:r>
            <a:endParaRPr lang="en-GB" dirty="0"/>
          </a:p>
        </p:txBody>
      </p:sp>
      <p:sp>
        <p:nvSpPr>
          <p:cNvPr id="5" name="Content Placeholder 2"/>
          <p:cNvSpPr txBox="1">
            <a:spLocks/>
          </p:cNvSpPr>
          <p:nvPr/>
        </p:nvSpPr>
        <p:spPr>
          <a:xfrm>
            <a:off x="476518" y="940159"/>
            <a:ext cx="11715482" cy="59178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Acute pain related to inflamed tonsil tissue</a:t>
            </a:r>
          </a:p>
          <a:p>
            <a:r>
              <a:rPr lang="en-GB" smtClean="0"/>
              <a:t>Fever related to inflammation process</a:t>
            </a:r>
          </a:p>
          <a:p>
            <a:r>
              <a:rPr lang="en-GB" smtClean="0"/>
              <a:t>Imbalanced nutrition less than body requirement related to difficulty in swallowing </a:t>
            </a:r>
          </a:p>
          <a:p>
            <a:r>
              <a:rPr lang="en-US" smtClean="0"/>
              <a:t>Risk for deficient fluid volume related to decreased intake because of throat pain when swallowing. </a:t>
            </a:r>
            <a:endParaRPr lang="en-GB" smtClean="0"/>
          </a:p>
          <a:p>
            <a:r>
              <a:rPr lang="en-US" smtClean="0"/>
              <a:t>Risk for injury: bleeding related to surgical incision. </a:t>
            </a:r>
          </a:p>
          <a:p>
            <a:r>
              <a:rPr lang="en-US" smtClean="0"/>
              <a:t>Risk for secondary infection </a:t>
            </a:r>
            <a:endParaRPr lang="en-GB" smtClean="0"/>
          </a:p>
          <a:p>
            <a:pPr marL="0" indent="0">
              <a:buFont typeface="Arial" panose="020B0604020202020204" pitchFamily="34" charset="0"/>
              <a:buNone/>
            </a:pPr>
            <a:endParaRPr lang="en-GB" smtClean="0"/>
          </a:p>
          <a:p>
            <a:endParaRPr lang="en-GB" dirty="0"/>
          </a:p>
        </p:txBody>
      </p:sp>
    </p:spTree>
    <p:extLst>
      <p:ext uri="{BB962C8B-B14F-4D97-AF65-F5344CB8AC3E}">
        <p14:creationId xmlns:p14="http://schemas.microsoft.com/office/powerpoint/2010/main" val="290713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normAutofit/>
          </a:bodyPr>
          <a:lstStyle/>
          <a:p>
            <a:r>
              <a:rPr lang="en-US" sz="3600" b="1" dirty="0"/>
              <a:t>Nursing Interventions and Rationales in Management </a:t>
            </a:r>
            <a:r>
              <a:rPr lang="en-US" sz="3600" b="1" dirty="0" smtClean="0"/>
              <a:t>for  A cute Tonsillitis </a:t>
            </a:r>
            <a:endParaRPr lang="en-GB" sz="3600"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86071"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The patient should be barrier nursed on bed rest in any comfortable position they choose or the first 24 to 48 hours.</a:t>
            </a:r>
          </a:p>
          <a:p>
            <a:r>
              <a:rPr lang="en-GB" smtClean="0"/>
              <a:t> A throat swab should be taken to the laboratory to confirm the causative organism before drugs are prescribed.</a:t>
            </a:r>
            <a:endParaRPr lang="en-US" smtClean="0"/>
          </a:p>
          <a:p>
            <a:r>
              <a:rPr lang="en-US" smtClean="0"/>
              <a:t>If a virus is the suspected cause of infection, the child is managed with supportive care. </a:t>
            </a:r>
            <a:endParaRPr lang="en-GB" smtClean="0"/>
          </a:p>
          <a:p>
            <a:r>
              <a:rPr lang="en-US" smtClean="0"/>
              <a:t>Warm saline gargles may be used to soothe the inflamed mucous membranes. </a:t>
            </a:r>
            <a:endParaRPr lang="en-GB" smtClean="0"/>
          </a:p>
          <a:p>
            <a:r>
              <a:rPr lang="en-US" smtClean="0"/>
              <a:t>Analgesics and antipyretics may be used to reduce pain and fever. </a:t>
            </a:r>
            <a:endParaRPr lang="en-GB" smtClean="0"/>
          </a:p>
          <a:p>
            <a:r>
              <a:rPr lang="en-US" smtClean="0"/>
              <a:t>If a bacterial source is identified as the etiologic agent, the child needs to be treated with an antibiotic such as penicillin or amoxicillin.</a:t>
            </a:r>
          </a:p>
          <a:p>
            <a:r>
              <a:rPr lang="en-US" smtClean="0"/>
              <a:t>If allergic to penicillin, the next drug of choice is erythromycin 125 mgs 6 hourly</a:t>
            </a:r>
          </a:p>
          <a:p>
            <a:endParaRPr lang="en-GB" smtClean="0"/>
          </a:p>
          <a:p>
            <a:endParaRPr lang="en-GB" dirty="0"/>
          </a:p>
        </p:txBody>
      </p:sp>
    </p:spTree>
    <p:extLst>
      <p:ext uri="{BB962C8B-B14F-4D97-AF65-F5344CB8AC3E}">
        <p14:creationId xmlns:p14="http://schemas.microsoft.com/office/powerpoint/2010/main" val="1743937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Cont</a:t>
            </a:r>
            <a:r>
              <a:rPr lang="en-GB" dirty="0"/>
              <a:t>.</a:t>
            </a: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89643"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During the febrile stage, their vital signs should be monitored and recorded two hourly. </a:t>
            </a:r>
          </a:p>
          <a:p>
            <a:r>
              <a:rPr lang="en-GB" smtClean="0"/>
              <a:t>Bed clothing and personal wear should be reduced and a cradle used to keep the weight off the patient. </a:t>
            </a:r>
          </a:p>
          <a:p>
            <a:r>
              <a:rPr lang="en-GB" smtClean="0"/>
              <a:t>An electric fan and tepid sponge may be used to lower the fever.</a:t>
            </a:r>
          </a:p>
          <a:p>
            <a:r>
              <a:rPr lang="en-GB" smtClean="0"/>
              <a:t>Oral care should be carried out four hourly using appropriate approved lotions, such as glycothymoline in saline. </a:t>
            </a:r>
          </a:p>
          <a:p>
            <a:r>
              <a:rPr lang="en-GB" smtClean="0"/>
              <a:t>Oral fluid intake is encouraged and should be given slowly in small amounts at a time.</a:t>
            </a:r>
          </a:p>
          <a:p>
            <a:r>
              <a:rPr lang="en-GB" smtClean="0"/>
              <a:t>Meals should be warm and in liquid form, so that the patient can swallow without discomfort as all attempts should be made to prevent convulsions.</a:t>
            </a:r>
          </a:p>
          <a:p>
            <a:r>
              <a:rPr lang="en-GB" smtClean="0"/>
              <a:t> Parents should continually be reassured.</a:t>
            </a:r>
            <a:endParaRPr lang="en-GB" dirty="0"/>
          </a:p>
        </p:txBody>
      </p:sp>
    </p:spTree>
    <p:extLst>
      <p:ext uri="{BB962C8B-B14F-4D97-AF65-F5344CB8AC3E}">
        <p14:creationId xmlns:p14="http://schemas.microsoft.com/office/powerpoint/2010/main" val="362493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56823" y="1"/>
            <a:ext cx="10696977" cy="1146220"/>
          </a:xfrm>
        </p:spPr>
        <p:txBody>
          <a:bodyPr>
            <a:normAutofit/>
          </a:bodyPr>
          <a:lstStyle/>
          <a:p>
            <a:r>
              <a:rPr lang="en-GB" b="1" u="sng" dirty="0" smtClean="0"/>
              <a:t>Nursing Management of Chronic Tonsillitis </a:t>
            </a:r>
            <a:endParaRPr lang="en-GB" b="1" u="sng" dirty="0"/>
          </a:p>
        </p:txBody>
      </p:sp>
      <p:sp>
        <p:nvSpPr>
          <p:cNvPr id="5" name="Content Placeholder 2"/>
          <p:cNvSpPr txBox="1">
            <a:spLocks/>
          </p:cNvSpPr>
          <p:nvPr/>
        </p:nvSpPr>
        <p:spPr>
          <a:xfrm>
            <a:off x="656823" y="1017431"/>
            <a:ext cx="10696977" cy="5159532"/>
          </a:xfrm>
          <a:prstGeom prst="rect">
            <a:avLst/>
          </a:prstGeom>
        </p:spPr>
        <p:txBody>
          <a:bodyPr vert="horz" lIns="91440" tIns="45720" rIns="91440" bIns="45720" rtlCol="0">
            <a:normAutofit fontScale="92857"/>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It involves </a:t>
            </a:r>
            <a:r>
              <a:rPr lang="en-GB" u="sng" smtClean="0"/>
              <a:t>Tonsillectomy plus adenoidectomy </a:t>
            </a:r>
          </a:p>
          <a:p>
            <a:r>
              <a:rPr lang="en-US" smtClean="0"/>
              <a:t>A tonsillectomy, with or without an adenoidectomy, may be indicated for recurrent streptococcal tonsillitis or when hypertrophied tonsils interfere with eating or breathing. </a:t>
            </a:r>
            <a:endParaRPr lang="en-GB" smtClean="0"/>
          </a:p>
          <a:p>
            <a:r>
              <a:rPr lang="en-US" smtClean="0"/>
              <a:t>Tonsillectomies are performed on children over three years of age since excessive blood loss is more apt to occur in younger children.</a:t>
            </a:r>
          </a:p>
          <a:p>
            <a:r>
              <a:rPr lang="en-US" smtClean="0"/>
              <a:t>Also, there is a potential for the tonsils to grow back or other lymphoid tissue to hypertrophy when the surgery is performed on the very young. </a:t>
            </a:r>
            <a:endParaRPr lang="en-GB" smtClean="0"/>
          </a:p>
          <a:p>
            <a:r>
              <a:rPr lang="en-US" smtClean="0"/>
              <a:t>The surgical removal of the adenoids, or adenoidectomy, is indicated when a child’s enlarged adenoids block air flow through nasal passages. </a:t>
            </a:r>
          </a:p>
          <a:p>
            <a:r>
              <a:rPr lang="en-US" smtClean="0"/>
              <a:t>If a patient is a chronic carrier of Group A strep, tonsillectomy may also be considered. </a:t>
            </a:r>
            <a:endParaRPr lang="en-GB" smtClean="0"/>
          </a:p>
          <a:p>
            <a:endParaRPr lang="en-GB" dirty="0"/>
          </a:p>
        </p:txBody>
      </p:sp>
    </p:spTree>
    <p:extLst>
      <p:ext uri="{BB962C8B-B14F-4D97-AF65-F5344CB8AC3E}">
        <p14:creationId xmlns:p14="http://schemas.microsoft.com/office/powerpoint/2010/main" val="3706591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528034" y="365125"/>
            <a:ext cx="10825766" cy="1115945"/>
          </a:xfrm>
        </p:spPr>
        <p:txBody>
          <a:bodyPr>
            <a:normAutofit fontScale="90000"/>
          </a:bodyPr>
          <a:lstStyle/>
          <a:p>
            <a:r>
              <a:rPr lang="en-GB" b="1" dirty="0"/>
              <a:t>Preoperative care for Tonsillectomy/Adenoidectomy </a:t>
            </a:r>
            <a:endParaRPr lang="en-GB" dirty="0"/>
          </a:p>
        </p:txBody>
      </p:sp>
      <p:sp>
        <p:nvSpPr>
          <p:cNvPr id="5" name="Content Placeholder 2"/>
          <p:cNvSpPr txBox="1">
            <a:spLocks/>
          </p:cNvSpPr>
          <p:nvPr/>
        </p:nvSpPr>
        <p:spPr>
          <a:xfrm>
            <a:off x="528034" y="1326524"/>
            <a:ext cx="11663966" cy="5409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The child and a parent are admitted a day before surgery so that they may get used to the ward environment and to the nurses and so that the child may be fully examined. </a:t>
            </a:r>
          </a:p>
          <a:p>
            <a:r>
              <a:rPr lang="en-GB" smtClean="0"/>
              <a:t>The operation should be clearly explained to the parents. </a:t>
            </a:r>
          </a:p>
          <a:p>
            <a:r>
              <a:rPr lang="en-GB" smtClean="0"/>
              <a:t>The baseline observations of temperature, pulse and respiration are recorded four hourly.</a:t>
            </a:r>
          </a:p>
          <a:p>
            <a:r>
              <a:rPr lang="en-GB" smtClean="0"/>
              <a:t>Any abnormalities noted should be reported to the attending physician. </a:t>
            </a:r>
          </a:p>
          <a:p>
            <a:r>
              <a:rPr lang="en-GB" smtClean="0"/>
              <a:t>A consent form should then be signed by the parents/guardians.</a:t>
            </a:r>
          </a:p>
          <a:p>
            <a:r>
              <a:rPr lang="en-GB" smtClean="0"/>
              <a:t>Mouthwashes should continue to be given up until the morning of the operation.</a:t>
            </a:r>
            <a:endParaRPr lang="en-GB" dirty="0"/>
          </a:p>
        </p:txBody>
      </p:sp>
    </p:spTree>
    <p:extLst>
      <p:ext uri="{BB962C8B-B14F-4D97-AF65-F5344CB8AC3E}">
        <p14:creationId xmlns:p14="http://schemas.microsoft.com/office/powerpoint/2010/main" val="29026074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665185"/>
          </a:xfrm>
        </p:spPr>
        <p:txBody>
          <a:bodyPr>
            <a:normAutofit/>
          </a:bodyPr>
          <a:lstStyle/>
          <a:p>
            <a:r>
              <a:rPr lang="en-GB" sz="3600" b="1" dirty="0" smtClean="0"/>
              <a:t>Cont</a:t>
            </a:r>
            <a:r>
              <a:rPr lang="en-GB" sz="3600" b="1" dirty="0"/>
              <a:t>.</a:t>
            </a:r>
          </a:p>
        </p:txBody>
      </p:sp>
      <p:sp>
        <p:nvSpPr>
          <p:cNvPr id="5" name="Content Placeholder 2"/>
          <p:cNvSpPr txBox="1">
            <a:spLocks/>
          </p:cNvSpPr>
          <p:nvPr/>
        </p:nvSpPr>
        <p:spPr>
          <a:xfrm>
            <a:off x="838200" y="1352282"/>
            <a:ext cx="10515600" cy="55057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As with other operative procedures, a complete history, physical, and baseline assessments should be obtained before a tonsillectomy or adenoidectomy is performed.</a:t>
            </a:r>
          </a:p>
          <a:p>
            <a:r>
              <a:rPr lang="en-US" smtClean="0"/>
              <a:t> Preoperative laboratory tests need to include clotting and bleeding times as the operative site is considerably vascular and prone to postoperative bleeding and also urinalyisis  </a:t>
            </a:r>
          </a:p>
          <a:p>
            <a:r>
              <a:rPr lang="en-US" smtClean="0"/>
              <a:t>The nursing care following a tonsillectomy is centred on supportive care and ensuring client safety. </a:t>
            </a:r>
            <a:endParaRPr lang="en-GB" smtClean="0"/>
          </a:p>
          <a:p>
            <a:endParaRPr lang="en-GB" dirty="0"/>
          </a:p>
        </p:txBody>
      </p:sp>
    </p:spTree>
    <p:extLst>
      <p:ext uri="{BB962C8B-B14F-4D97-AF65-F5344CB8AC3E}">
        <p14:creationId xmlns:p14="http://schemas.microsoft.com/office/powerpoint/2010/main" val="3673058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43066" y="141896"/>
            <a:ext cx="11057585" cy="721216"/>
          </a:xfrm>
        </p:spPr>
        <p:txBody>
          <a:bodyPr>
            <a:normAutofit fontScale="90000"/>
          </a:bodyPr>
          <a:lstStyle/>
          <a:p>
            <a:r>
              <a:rPr lang="en-GB" b="1" dirty="0" smtClean="0"/>
              <a:t>Postoperative care </a:t>
            </a:r>
            <a:r>
              <a:rPr lang="en-GB" b="1" dirty="0"/>
              <a:t>for Tonsillectomy/Adenoidectomy </a:t>
            </a:r>
            <a:endParaRPr lang="en-GB" dirty="0"/>
          </a:p>
        </p:txBody>
      </p:sp>
      <p:sp>
        <p:nvSpPr>
          <p:cNvPr id="5" name="Content Placeholder 2"/>
          <p:cNvSpPr txBox="1">
            <a:spLocks/>
          </p:cNvSpPr>
          <p:nvPr/>
        </p:nvSpPr>
        <p:spPr>
          <a:xfrm>
            <a:off x="746097" y="863112"/>
            <a:ext cx="11792755" cy="6136782"/>
          </a:xfrm>
          <a:prstGeom prst="rect">
            <a:avLst/>
          </a:prstGeom>
        </p:spPr>
        <p:txBody>
          <a:bodyPr vert="horz" lIns="91440" tIns="45720" rIns="91440" bIns="45720" rtlCol="0">
            <a:normAutofit fontScale="96429"/>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The child is positioned on the side to facilitate drainage of secretions. Once fully awakened, the child may sit up if so desired. </a:t>
            </a:r>
            <a:endParaRPr lang="en-GB" dirty="0" smtClean="0"/>
          </a:p>
          <a:p>
            <a:r>
              <a:rPr lang="en-US" dirty="0" smtClean="0"/>
              <a:t>The nurse reminds the child not to cough often or blow the nose, as this can disrupt an operative clot and cause bleeding. </a:t>
            </a:r>
            <a:endParaRPr lang="en-GB" dirty="0" smtClean="0"/>
          </a:p>
          <a:p>
            <a:r>
              <a:rPr lang="en-US" dirty="0" smtClean="0"/>
              <a:t>Secretions and emesis are examined for any sign of fresh bleeding. </a:t>
            </a:r>
          </a:p>
          <a:p>
            <a:r>
              <a:rPr lang="en-US" dirty="0" smtClean="0"/>
              <a:t>The family should be taught the difference between fresh and old blood. Old blood, dark-brown in colour, is commonly in the mouth, nose, and emesis.</a:t>
            </a:r>
          </a:p>
          <a:p>
            <a:r>
              <a:rPr lang="en-US" dirty="0" smtClean="0"/>
              <a:t>Bright red or fresh blood suggests active bleeding and warrants further investigation. </a:t>
            </a:r>
            <a:endParaRPr lang="en-GB" dirty="0" smtClean="0"/>
          </a:p>
          <a:p>
            <a:r>
              <a:rPr lang="en-US" dirty="0" smtClean="0"/>
              <a:t>Although postoperative hemorrhage is uncommon, the health care provider is contacted if this is suspected. </a:t>
            </a:r>
            <a:endParaRPr lang="en-GB" dirty="0" smtClean="0"/>
          </a:p>
          <a:p>
            <a:r>
              <a:rPr lang="en-US" dirty="0" smtClean="0"/>
              <a:t>Acetaminophen is usually sufficient once the pain has diminished to a mild level. </a:t>
            </a:r>
            <a:endParaRPr lang="en-GB" dirty="0" smtClean="0"/>
          </a:p>
          <a:p>
            <a:endParaRPr lang="en-GB" dirty="0"/>
          </a:p>
        </p:txBody>
      </p:sp>
    </p:spTree>
    <p:extLst>
      <p:ext uri="{BB962C8B-B14F-4D97-AF65-F5344CB8AC3E}">
        <p14:creationId xmlns:p14="http://schemas.microsoft.com/office/powerpoint/2010/main" val="20123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Branches/Areas of paediatric nursing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smtClean="0">
                <a:latin typeface="Times New Roman" panose="02020603050405020304" pitchFamily="18" charset="0"/>
                <a:cs typeface="Times New Roman" panose="02020603050405020304" pitchFamily="18" charset="0"/>
              </a:rPr>
              <a:t>General paediatrics;  </a:t>
            </a:r>
            <a:r>
              <a:rPr lang="en-GB" smtClean="0">
                <a:latin typeface="Times New Roman" panose="02020603050405020304" pitchFamily="18" charset="0"/>
                <a:cs typeface="Times New Roman" panose="02020603050405020304" pitchFamily="18" charset="0"/>
              </a:rPr>
              <a:t>hospital role covering children from birth to the age of 16 years most nurses have this generalist role</a:t>
            </a:r>
          </a:p>
          <a:p>
            <a:r>
              <a:rPr lang="en-GB" b="1" smtClean="0">
                <a:latin typeface="Times New Roman" panose="02020603050405020304" pitchFamily="18" charset="0"/>
                <a:cs typeface="Times New Roman" panose="02020603050405020304" pitchFamily="18" charset="0"/>
              </a:rPr>
              <a:t>Neonatology paediatrics; </a:t>
            </a:r>
            <a:r>
              <a:rPr lang="en-GB" smtClean="0">
                <a:latin typeface="Times New Roman" panose="02020603050405020304" pitchFamily="18" charset="0"/>
                <a:cs typeface="Times New Roman" panose="02020603050405020304" pitchFamily="18" charset="0"/>
              </a:rPr>
              <a:t>specializes in taking care of newly-born babies. Mostly applied in NBU, NICU, looking after new-born conditions</a:t>
            </a:r>
          </a:p>
          <a:p>
            <a:r>
              <a:rPr lang="en-GB" b="1" smtClean="0">
                <a:latin typeface="Times New Roman" panose="02020603050405020304" pitchFamily="18" charset="0"/>
                <a:cs typeface="Times New Roman" panose="02020603050405020304" pitchFamily="18" charset="0"/>
              </a:rPr>
              <a:t>Community paediatrics; </a:t>
            </a:r>
            <a:r>
              <a:rPr lang="en-GB" smtClean="0">
                <a:latin typeface="Times New Roman" panose="02020603050405020304" pitchFamily="18" charset="0"/>
                <a:cs typeface="Times New Roman" panose="02020603050405020304" pitchFamily="18" charset="0"/>
              </a:rPr>
              <a:t>nurses based in the community who look after children with social, developmental and behavioural challenges </a:t>
            </a:r>
          </a:p>
          <a:p>
            <a:r>
              <a:rPr lang="en-GB" b="1" smtClean="0">
                <a:latin typeface="Times New Roman" panose="02020603050405020304" pitchFamily="18" charset="0"/>
                <a:cs typeface="Times New Roman" panose="02020603050405020304" pitchFamily="18" charset="0"/>
              </a:rPr>
              <a:t>Paediatric cardiology, </a:t>
            </a:r>
            <a:r>
              <a:rPr lang="en-GB" smtClean="0">
                <a:latin typeface="Times New Roman" panose="02020603050405020304" pitchFamily="18" charset="0"/>
                <a:cs typeface="Times New Roman" panose="02020603050405020304" pitchFamily="18" charset="0"/>
              </a:rPr>
              <a:t>Nurses who are specialized in offering services to children with heart problems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132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Cont.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92857"/>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Vital signs should be recorded one hourly initially, but later every two to four hours, as the patient’s condition improves. </a:t>
            </a:r>
          </a:p>
          <a:p>
            <a:r>
              <a:rPr lang="en-GB" smtClean="0"/>
              <a:t>You should pay attention to the patient’s breathing. </a:t>
            </a:r>
          </a:p>
          <a:p>
            <a:r>
              <a:rPr lang="en-GB" smtClean="0"/>
              <a:t>Oral fluids should be given as soon as they are able to swallow, but this should only be in small amounts at a time. </a:t>
            </a:r>
          </a:p>
          <a:p>
            <a:r>
              <a:rPr lang="en-GB" smtClean="0"/>
              <a:t>Fluids may consist of cold drinks such as fruit juice. Ice cream is also recommended for its soothing and cooling properties.</a:t>
            </a:r>
          </a:p>
          <a:p>
            <a:r>
              <a:rPr lang="en-GB" smtClean="0"/>
              <a:t> Antibiotics are also prescribed. </a:t>
            </a:r>
          </a:p>
          <a:p>
            <a:r>
              <a:rPr lang="en-GB" smtClean="0"/>
              <a:t>The child may get out of bed the following day, and return home on the second day after operation.</a:t>
            </a:r>
            <a:endParaRPr lang="en-GB" dirty="0"/>
          </a:p>
        </p:txBody>
      </p:sp>
    </p:spTree>
    <p:extLst>
      <p:ext uri="{BB962C8B-B14F-4D97-AF65-F5344CB8AC3E}">
        <p14:creationId xmlns:p14="http://schemas.microsoft.com/office/powerpoint/2010/main" val="15155057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621525" y="362618"/>
            <a:ext cx="11031829" cy="1159099"/>
          </a:xfrm>
        </p:spPr>
        <p:txBody>
          <a:bodyPr>
            <a:normAutofit fontScale="90000"/>
          </a:bodyPr>
          <a:lstStyle/>
          <a:p>
            <a:r>
              <a:rPr lang="en-US" b="1" dirty="0"/>
              <a:t>Family Teaching After a </a:t>
            </a:r>
            <a:r>
              <a:rPr lang="en-US" b="1" dirty="0" smtClean="0"/>
              <a:t>Tonsillectomy/Adenoidectomy  </a:t>
            </a:r>
            <a:r>
              <a:rPr lang="en-GB" dirty="0"/>
              <a:t/>
            </a:r>
            <a:br>
              <a:rPr lang="en-GB" dirty="0"/>
            </a:br>
            <a:endParaRPr lang="en-GB" dirty="0"/>
          </a:p>
        </p:txBody>
      </p:sp>
      <p:sp>
        <p:nvSpPr>
          <p:cNvPr id="5" name="Content Placeholder 2"/>
          <p:cNvSpPr txBox="1">
            <a:spLocks/>
          </p:cNvSpPr>
          <p:nvPr/>
        </p:nvSpPr>
        <p:spPr>
          <a:xfrm>
            <a:off x="505616" y="1212624"/>
            <a:ext cx="11887199" cy="60079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mtClean="0"/>
              <a:t>Promoting adequate fluids and rest for the ill child. </a:t>
            </a:r>
            <a:endParaRPr lang="en-GB" smtClean="0"/>
          </a:p>
          <a:p>
            <a:r>
              <a:rPr lang="en-US" smtClean="0"/>
              <a:t>Administering analgesics for discomfort and antipyretics for fever, and seeking medical attention if manifestations persist or signs of a bacterial infection are present. </a:t>
            </a:r>
            <a:endParaRPr lang="en-GB" smtClean="0"/>
          </a:p>
          <a:p>
            <a:r>
              <a:rPr lang="en-US" smtClean="0"/>
              <a:t>Pain management, activity limitations, and potential complications of the postoperative period. </a:t>
            </a:r>
          </a:p>
          <a:p>
            <a:r>
              <a:rPr lang="en-US" smtClean="0"/>
              <a:t>SOPC return date to be observed </a:t>
            </a:r>
          </a:p>
          <a:p>
            <a:r>
              <a:rPr lang="en-GB" b="1" u="sng" smtClean="0"/>
              <a:t>Complications of Tonsillitis </a:t>
            </a:r>
            <a:endParaRPr lang="en-US" u="sng" smtClean="0"/>
          </a:p>
          <a:p>
            <a:r>
              <a:rPr lang="en-US" smtClean="0"/>
              <a:t>Acute glomerulonephritis</a:t>
            </a:r>
          </a:p>
          <a:p>
            <a:r>
              <a:rPr lang="en-US" smtClean="0"/>
              <a:t>Meningitis</a:t>
            </a:r>
          </a:p>
          <a:p>
            <a:r>
              <a:rPr lang="en-US" smtClean="0"/>
              <a:t>Rheumatic fever. </a:t>
            </a:r>
            <a:endParaRPr lang="en-GB" smtClean="0"/>
          </a:p>
          <a:p>
            <a:endParaRPr lang="en-GB" dirty="0"/>
          </a:p>
        </p:txBody>
      </p:sp>
    </p:spTree>
    <p:extLst>
      <p:ext uri="{BB962C8B-B14F-4D97-AF65-F5344CB8AC3E}">
        <p14:creationId xmlns:p14="http://schemas.microsoft.com/office/powerpoint/2010/main" val="1133877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b="1" dirty="0" smtClean="0"/>
              <a:t>4. </a:t>
            </a:r>
            <a:r>
              <a:rPr lang="en-GB" b="1" dirty="0" err="1" smtClean="0"/>
              <a:t>Laryngo</a:t>
            </a:r>
            <a:r>
              <a:rPr lang="en-GB" b="1" dirty="0" smtClean="0"/>
              <a:t> Trachea </a:t>
            </a:r>
            <a:r>
              <a:rPr lang="en-GB" b="1" dirty="0" err="1" smtClean="0"/>
              <a:t>Bonchitis</a:t>
            </a:r>
            <a:r>
              <a:rPr lang="en-GB" b="1" dirty="0" smtClean="0"/>
              <a:t> (LTB)</a:t>
            </a:r>
            <a:endParaRPr lang="en-GB" b="1"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b="1" smtClean="0"/>
          </a:p>
          <a:p>
            <a:r>
              <a:rPr lang="en-GB" smtClean="0"/>
              <a:t>This is a combined inflammatory disease process, which affects the larynx, trachea and bronchi simultaneously. </a:t>
            </a:r>
          </a:p>
          <a:p>
            <a:r>
              <a:rPr lang="en-GB" smtClean="0"/>
              <a:t>Infections of the respiratory tract are generally not limited to one anatomical area in small children, but affect other areas as well because of their close proximity.</a:t>
            </a:r>
          </a:p>
          <a:p>
            <a:r>
              <a:rPr lang="en-GB" smtClean="0"/>
              <a:t>Acute infections of the larynx and trachea are more frequent in toddlers than in older children and are considered more serious because young children have relatively smaller airways, which become easily obstructed when the inflammation occurs.</a:t>
            </a:r>
            <a:endParaRPr lang="en-GB" dirty="0"/>
          </a:p>
        </p:txBody>
      </p:sp>
    </p:spTree>
    <p:extLst>
      <p:ext uri="{BB962C8B-B14F-4D97-AF65-F5344CB8AC3E}">
        <p14:creationId xmlns:p14="http://schemas.microsoft.com/office/powerpoint/2010/main" val="2811224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24248" y="365126"/>
            <a:ext cx="10529552" cy="626548"/>
          </a:xfrm>
        </p:spPr>
        <p:txBody>
          <a:bodyPr>
            <a:normAutofit fontScale="90000"/>
          </a:bodyPr>
          <a:lstStyle/>
          <a:p>
            <a:r>
              <a:rPr lang="en-GB" b="1" dirty="0" smtClean="0"/>
              <a:t>Pathophysiology of LTB.</a:t>
            </a:r>
            <a:endParaRPr lang="en-GB" b="1" dirty="0"/>
          </a:p>
        </p:txBody>
      </p:sp>
      <p:sp>
        <p:nvSpPr>
          <p:cNvPr id="5" name="Content Placeholder 2"/>
          <p:cNvSpPr txBox="1">
            <a:spLocks/>
          </p:cNvSpPr>
          <p:nvPr/>
        </p:nvSpPr>
        <p:spPr>
          <a:xfrm>
            <a:off x="708338" y="1326524"/>
            <a:ext cx="11483662" cy="5531475"/>
          </a:xfrm>
          <a:prstGeom prst="rect">
            <a:avLst/>
          </a:prstGeom>
        </p:spPr>
        <p:txBody>
          <a:bodyPr vert="horz" lIns="91440" tIns="45720" rIns="91440" bIns="45720" rtlCol="0">
            <a:normAutofit fontScale="92857"/>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In acute laryngo tracheo bronchitis, the onset is gradual.</a:t>
            </a:r>
          </a:p>
          <a:p>
            <a:r>
              <a:rPr lang="en-GB" smtClean="0"/>
              <a:t> It occurs more frequently in the course of a viral upper respiratory tract illness. </a:t>
            </a:r>
          </a:p>
          <a:p>
            <a:r>
              <a:rPr lang="en-GB" smtClean="0"/>
              <a:t>When it occurs, it may increase in severity within a 24 hour period. </a:t>
            </a:r>
          </a:p>
          <a:p>
            <a:r>
              <a:rPr lang="en-GB" smtClean="0"/>
              <a:t>Maximum airway obstruction occurs below the vocal cords. </a:t>
            </a:r>
          </a:p>
          <a:p>
            <a:r>
              <a:rPr lang="en-GB" smtClean="0"/>
              <a:t>As mentioned previously, young children have a smaller and shorter airway.</a:t>
            </a:r>
          </a:p>
          <a:p>
            <a:r>
              <a:rPr lang="en-GB" smtClean="0"/>
              <a:t>Also, worth noting is that the smooth muscle in the lower respiratory tract still lacks cartilaginous support because this does not develop until adolescence.</a:t>
            </a:r>
          </a:p>
          <a:p>
            <a:r>
              <a:rPr lang="en-GB" smtClean="0"/>
              <a:t> It follows, therefore, that when infected, there is constriction of the lower airway prompting an increased volume of respiratory secretions.</a:t>
            </a:r>
          </a:p>
          <a:p>
            <a:r>
              <a:rPr lang="en-GB" smtClean="0"/>
              <a:t>These are the sources of obstruction, which eventually interfere with exchange of gases.</a:t>
            </a:r>
            <a:endParaRPr lang="en-GB" dirty="0"/>
          </a:p>
        </p:txBody>
      </p:sp>
    </p:spTree>
    <p:extLst>
      <p:ext uri="{BB962C8B-B14F-4D97-AF65-F5344CB8AC3E}">
        <p14:creationId xmlns:p14="http://schemas.microsoft.com/office/powerpoint/2010/main" val="34266075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502276" y="365126"/>
            <a:ext cx="10851524" cy="716700"/>
          </a:xfrm>
        </p:spPr>
        <p:txBody>
          <a:bodyPr/>
          <a:lstStyle/>
          <a:p>
            <a:r>
              <a:rPr lang="en-GB" b="1" u="sng" dirty="0" smtClean="0"/>
              <a:t>Clinical manifestation of LTB </a:t>
            </a:r>
            <a:endParaRPr lang="en-GB" b="1" u="sng" dirty="0"/>
          </a:p>
        </p:txBody>
      </p:sp>
      <p:sp>
        <p:nvSpPr>
          <p:cNvPr id="5" name="Content Placeholder 2"/>
          <p:cNvSpPr txBox="1">
            <a:spLocks/>
          </p:cNvSpPr>
          <p:nvPr/>
        </p:nvSpPr>
        <p:spPr>
          <a:xfrm>
            <a:off x="399244" y="953037"/>
            <a:ext cx="11792755" cy="5904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A harsh voice, barking or brassy cough.</a:t>
            </a:r>
          </a:p>
          <a:p>
            <a:r>
              <a:rPr lang="en-GB" smtClean="0"/>
              <a:t>Inspiratory rate gradually increases but expiratory rate may sometimes increase as an alternative. This is referred to as stridor.</a:t>
            </a:r>
          </a:p>
          <a:p>
            <a:r>
              <a:rPr lang="en-GB" smtClean="0"/>
              <a:t>Pyrexial with a temperature of 39 - 40°C</a:t>
            </a:r>
          </a:p>
          <a:p>
            <a:r>
              <a:rPr lang="en-GB" smtClean="0"/>
              <a:t>Tachycardia is present as the infection spreads downwards to the bronchi and bronchioles moderate. </a:t>
            </a:r>
          </a:p>
          <a:p>
            <a:r>
              <a:rPr lang="en-GB" smtClean="0"/>
              <a:t>There is persistent airway obstruction (rarely complete) with dyspnoea where the patient uses accessory muscles of respiration.</a:t>
            </a:r>
          </a:p>
          <a:p>
            <a:r>
              <a:rPr lang="en-GB" smtClean="0"/>
              <a:t>Cyanosis, restlessness and anxiety are always present.</a:t>
            </a:r>
          </a:p>
          <a:p>
            <a:r>
              <a:rPr lang="en-GB" smtClean="0"/>
              <a:t>The patient gradually looks pale.</a:t>
            </a:r>
            <a:endParaRPr lang="en-GB" dirty="0"/>
          </a:p>
        </p:txBody>
      </p:sp>
    </p:spTree>
    <p:extLst>
      <p:ext uri="{BB962C8B-B14F-4D97-AF65-F5344CB8AC3E}">
        <p14:creationId xmlns:p14="http://schemas.microsoft.com/office/powerpoint/2010/main" val="31373515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463866" y="1"/>
            <a:ext cx="11031827" cy="978793"/>
          </a:xfrm>
        </p:spPr>
        <p:txBody>
          <a:bodyPr>
            <a:normAutofit fontScale="90000"/>
          </a:bodyPr>
          <a:lstStyle/>
          <a:p>
            <a:r>
              <a:rPr lang="en-US" b="1" dirty="0"/>
              <a:t>Nursing Interventions and Rationales in Management </a:t>
            </a:r>
            <a:r>
              <a:rPr lang="en-US" b="1" dirty="0" smtClean="0"/>
              <a:t>for LTB</a:t>
            </a:r>
            <a:endParaRPr lang="en-GB" dirty="0"/>
          </a:p>
        </p:txBody>
      </p:sp>
      <p:sp>
        <p:nvSpPr>
          <p:cNvPr id="5" name="Content Placeholder 2"/>
          <p:cNvSpPr txBox="1">
            <a:spLocks/>
          </p:cNvSpPr>
          <p:nvPr/>
        </p:nvSpPr>
        <p:spPr>
          <a:xfrm>
            <a:off x="566897" y="978794"/>
            <a:ext cx="11655380" cy="58792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The child with laryngo tracheo bronchitis should be hospitalised and placed in  intensive nursing care in a separate room or cubicle. </a:t>
            </a:r>
          </a:p>
          <a:p>
            <a:r>
              <a:rPr lang="en-GB" smtClean="0"/>
              <a:t>They should be barrier nursed and on bed rest until their condition improves.</a:t>
            </a:r>
          </a:p>
          <a:p>
            <a:r>
              <a:rPr lang="en-GB" b="1" u="sng" smtClean="0"/>
              <a:t>The main objectives of care should be to:</a:t>
            </a:r>
          </a:p>
          <a:p>
            <a:r>
              <a:rPr lang="en-GB" smtClean="0"/>
              <a:t> Promote rest during the acute stage</a:t>
            </a:r>
          </a:p>
          <a:p>
            <a:r>
              <a:rPr lang="en-GB" smtClean="0"/>
              <a:t>Maintain adequate airway for exchange of gases</a:t>
            </a:r>
          </a:p>
          <a:p>
            <a:r>
              <a:rPr lang="en-GB" smtClean="0"/>
              <a:t> Provide high humidity and oxygen in the environment where the patient is being nursed</a:t>
            </a:r>
          </a:p>
          <a:p>
            <a:r>
              <a:rPr lang="en-GB" smtClean="0"/>
              <a:t> Ensure adequate and appropriate fluids and nutrition</a:t>
            </a:r>
          </a:p>
          <a:p>
            <a:r>
              <a:rPr lang="en-GB" smtClean="0"/>
              <a:t>Provide support and health education to parents</a:t>
            </a:r>
            <a:endParaRPr lang="en-GB" dirty="0"/>
          </a:p>
        </p:txBody>
      </p:sp>
    </p:spTree>
    <p:extLst>
      <p:ext uri="{BB962C8B-B14F-4D97-AF65-F5344CB8AC3E}">
        <p14:creationId xmlns:p14="http://schemas.microsoft.com/office/powerpoint/2010/main" val="26909063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528034" y="1"/>
            <a:ext cx="10825766" cy="1068946"/>
          </a:xfrm>
        </p:spPr>
        <p:txBody>
          <a:bodyPr>
            <a:normAutofit/>
          </a:bodyPr>
          <a:lstStyle/>
          <a:p>
            <a:r>
              <a:rPr lang="en-GB" sz="3600" b="1" dirty="0" smtClean="0"/>
              <a:t>Nursing diagnosis of LTB</a:t>
            </a:r>
            <a:endParaRPr lang="en-GB" sz="3600" b="1" dirty="0"/>
          </a:p>
        </p:txBody>
      </p:sp>
      <p:sp>
        <p:nvSpPr>
          <p:cNvPr id="5" name="Content Placeholder 2"/>
          <p:cNvSpPr txBox="1">
            <a:spLocks/>
          </p:cNvSpPr>
          <p:nvPr/>
        </p:nvSpPr>
        <p:spPr>
          <a:xfrm>
            <a:off x="528034" y="1352282"/>
            <a:ext cx="11663966" cy="55057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mtClean="0"/>
          </a:p>
          <a:p>
            <a:r>
              <a:rPr lang="en-GB" smtClean="0"/>
              <a:t>Pain related to inflammation process</a:t>
            </a:r>
          </a:p>
          <a:p>
            <a:r>
              <a:rPr lang="en-GB" smtClean="0"/>
              <a:t>Fever related to inflammation process</a:t>
            </a:r>
          </a:p>
          <a:p>
            <a:r>
              <a:rPr lang="en-GB" smtClean="0"/>
              <a:t>Impaired gas exchange related to obstruction of the airway</a:t>
            </a:r>
          </a:p>
          <a:p>
            <a:r>
              <a:rPr lang="en-GB" smtClean="0"/>
              <a:t>Ineffective airway clearance related to inflammation process</a:t>
            </a:r>
          </a:p>
          <a:p>
            <a:r>
              <a:rPr lang="en-GB" smtClean="0"/>
              <a:t>Deficient fluid volume related to impaired intakes of fluids </a:t>
            </a:r>
          </a:p>
          <a:p>
            <a:r>
              <a:rPr lang="en-GB" smtClean="0"/>
              <a:t>Interrupted family process related to child admission in the hospital</a:t>
            </a:r>
          </a:p>
          <a:p>
            <a:r>
              <a:rPr lang="en-GB" smtClean="0"/>
              <a:t>Risk for secondary  infection  </a:t>
            </a:r>
          </a:p>
          <a:p>
            <a:endParaRPr lang="en-GB" dirty="0"/>
          </a:p>
        </p:txBody>
      </p:sp>
    </p:spTree>
    <p:extLst>
      <p:ext uri="{BB962C8B-B14F-4D97-AF65-F5344CB8AC3E}">
        <p14:creationId xmlns:p14="http://schemas.microsoft.com/office/powerpoint/2010/main" val="7967399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US" b="1" dirty="0"/>
              <a:t>Nursing Interventions and Rationales in Management </a:t>
            </a:r>
            <a:r>
              <a:rPr lang="en-US" b="1" dirty="0" smtClean="0"/>
              <a:t>for LTB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86071"/>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Constantly be vigilant of the patient's condition by taking and recording their vital signs with particular emphasis being laid on their respiratory Pattern and temperature </a:t>
            </a:r>
          </a:p>
          <a:p>
            <a:r>
              <a:rPr lang="en-GB" smtClean="0"/>
              <a:t> This is necessary because, should the condition worsen, they may be unable to breathe properly and mechanical methods to sustain life will have to be used. </a:t>
            </a:r>
          </a:p>
          <a:p>
            <a:r>
              <a:rPr lang="en-GB" smtClean="0"/>
              <a:t>These may either be tracheostomy or endotracheal intubation.</a:t>
            </a:r>
          </a:p>
          <a:p>
            <a:r>
              <a:rPr lang="en-GB" smtClean="0"/>
              <a:t>You should therefore, urgently report any complications to the doctor as soon as they occur. </a:t>
            </a:r>
          </a:p>
          <a:p>
            <a:r>
              <a:rPr lang="en-GB" smtClean="0"/>
              <a:t>These complications may include actual or suspected epiglottitis, respiratory distress characterised by progressive stridor, restlessness, rapid pulse rate, hypoxia, cyanosis or pallor or hyperpyrexia in a child who appears toxic.</a:t>
            </a:r>
            <a:endParaRPr lang="en-GB" dirty="0"/>
          </a:p>
        </p:txBody>
      </p:sp>
    </p:spTree>
    <p:extLst>
      <p:ext uri="{BB962C8B-B14F-4D97-AF65-F5344CB8AC3E}">
        <p14:creationId xmlns:p14="http://schemas.microsoft.com/office/powerpoint/2010/main" val="1235331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Cont.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78929"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A Naso-gastric tube is passed for feeding purposes while intravenous infusion remains in progress.</a:t>
            </a:r>
          </a:p>
          <a:p>
            <a:r>
              <a:rPr lang="en-GB" smtClean="0"/>
              <a:t>The fluid balance chart should be maintained, paying special attention to urinary output.</a:t>
            </a:r>
          </a:p>
          <a:p>
            <a:r>
              <a:rPr lang="en-GB" smtClean="0"/>
              <a:t> The child's vital signs of temperature, pulse and respiration are recorded two to four hourly. </a:t>
            </a:r>
          </a:p>
          <a:p>
            <a:r>
              <a:rPr lang="en-GB" smtClean="0"/>
              <a:t>Humidified oxygen therapy is given, while respiratory suction is carried out as necessary.</a:t>
            </a:r>
          </a:p>
          <a:p>
            <a:r>
              <a:rPr lang="en-GB" smtClean="0"/>
              <a:t>The position is changed two hourly but try to allow the child to assume the position they are most comfortable with, provided the airway is clear.</a:t>
            </a:r>
          </a:p>
          <a:p>
            <a:r>
              <a:rPr lang="en-GB" smtClean="0"/>
              <a:t> Treat pressure areas four hourly.</a:t>
            </a:r>
          </a:p>
          <a:p>
            <a:r>
              <a:rPr lang="en-GB" smtClean="0"/>
              <a:t> General hygiene, including frequent oral toileting, should be maintained on a daily basis. </a:t>
            </a:r>
          </a:p>
          <a:p>
            <a:r>
              <a:rPr lang="en-GB" smtClean="0"/>
              <a:t>As the condition improves, most gadgets are removed and patients are mobilised first in bed then gradually out of  bed.</a:t>
            </a:r>
            <a:endParaRPr lang="en-GB" dirty="0"/>
          </a:p>
        </p:txBody>
      </p:sp>
    </p:spTree>
    <p:extLst>
      <p:ext uri="{BB962C8B-B14F-4D97-AF65-F5344CB8AC3E}">
        <p14:creationId xmlns:p14="http://schemas.microsoft.com/office/powerpoint/2010/main" val="3406158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482519" y="1"/>
            <a:ext cx="11044708" cy="656822"/>
          </a:xfrm>
        </p:spPr>
        <p:txBody>
          <a:bodyPr>
            <a:normAutofit fontScale="90000"/>
          </a:bodyPr>
          <a:lstStyle/>
          <a:p>
            <a:r>
              <a:rPr lang="en-GB" dirty="0" smtClean="0"/>
              <a:t>Cont.</a:t>
            </a:r>
            <a:endParaRPr lang="en-GB" dirty="0"/>
          </a:p>
        </p:txBody>
      </p:sp>
      <p:sp>
        <p:nvSpPr>
          <p:cNvPr id="5" name="Content Placeholder 2"/>
          <p:cNvSpPr txBox="1">
            <a:spLocks/>
          </p:cNvSpPr>
          <p:nvPr/>
        </p:nvSpPr>
        <p:spPr>
          <a:xfrm>
            <a:off x="392367" y="656822"/>
            <a:ext cx="11874321" cy="6201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The child may be prescribed antibiotics, which may have to be administered by</a:t>
            </a:r>
          </a:p>
          <a:p>
            <a:r>
              <a:rPr lang="en-GB" smtClean="0"/>
              <a:t>injection initially. These may include ampicillin or chloramphenicol. Other broad spectrum antibiotics may also be considered singly or in combination.</a:t>
            </a:r>
          </a:p>
          <a:p>
            <a:r>
              <a:rPr lang="en-GB" smtClean="0"/>
              <a:t>Other drugs used are corticosteroids. The use of corticosteroids is beneficial because their anti inflammatory effects decrease subglottic oedema.</a:t>
            </a:r>
          </a:p>
          <a:p>
            <a:r>
              <a:rPr lang="en-US" b="1" u="sng" smtClean="0"/>
              <a:t>Family Teaching on LTB</a:t>
            </a:r>
          </a:p>
          <a:p>
            <a:r>
              <a:rPr lang="en-US" smtClean="0"/>
              <a:t>Child to have enough rest</a:t>
            </a:r>
          </a:p>
          <a:p>
            <a:r>
              <a:rPr lang="en-US" smtClean="0"/>
              <a:t>Drug compliance</a:t>
            </a:r>
          </a:p>
          <a:p>
            <a:r>
              <a:rPr lang="en-US" smtClean="0"/>
              <a:t>Observe for any s/s might occur </a:t>
            </a:r>
          </a:p>
          <a:p>
            <a:r>
              <a:rPr lang="en-US" smtClean="0"/>
              <a:t>Diet to be in liquid form </a:t>
            </a:r>
            <a:endParaRPr lang="en-US" dirty="0" smtClean="0"/>
          </a:p>
        </p:txBody>
      </p:sp>
    </p:spTree>
    <p:extLst>
      <p:ext uri="{BB962C8B-B14F-4D97-AF65-F5344CB8AC3E}">
        <p14:creationId xmlns:p14="http://schemas.microsoft.com/office/powerpoint/2010/main" val="26147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84651" y="189192"/>
            <a:ext cx="10658341" cy="1004552"/>
          </a:xfrm>
        </p:spPr>
        <p:txBody>
          <a:bodyPr>
            <a:normAutofit fontScale="90000"/>
          </a:bodyPr>
          <a:lstStyle/>
          <a:p>
            <a:r>
              <a:rPr lang="en-GB" b="1" dirty="0"/>
              <a:t>Basic Children's Rights</a:t>
            </a:r>
            <a:br>
              <a:rPr lang="en-GB" b="1" dirty="0"/>
            </a:br>
            <a:endParaRPr lang="en-GB" dirty="0"/>
          </a:p>
        </p:txBody>
      </p:sp>
      <p:sp>
        <p:nvSpPr>
          <p:cNvPr id="5" name="Content Placeholder 2"/>
          <p:cNvSpPr txBox="1">
            <a:spLocks/>
          </p:cNvSpPr>
          <p:nvPr/>
        </p:nvSpPr>
        <p:spPr>
          <a:xfrm>
            <a:off x="884650" y="897530"/>
            <a:ext cx="10658341" cy="6149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latin typeface="Times New Roman" panose="02020603050405020304" pitchFamily="18" charset="0"/>
                <a:cs typeface="Times New Roman" panose="02020603050405020304" pitchFamily="18" charset="0"/>
              </a:rPr>
              <a:t>The United Nations has come up with a list of basic children's rights, which should be observed and protected, by all world member countries. They are summarised as follows:</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live</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acquire a name and nationality</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enjoy parental care</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proper food and health care</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education</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be protected from all kinds of harm</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moral upbringing</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 The right to a culture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2939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lstStyle/>
          <a:p>
            <a:r>
              <a:rPr lang="en-GB" dirty="0" smtClean="0"/>
              <a:t>ASSIGNMENT </a:t>
            </a:r>
            <a:endParaRPr lang="en-GB" dirty="0"/>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fontScale="96429"/>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Read and make notes on the following  </a:t>
            </a:r>
          </a:p>
          <a:p>
            <a:pPr marL="0" indent="0">
              <a:buFont typeface="Arial" panose="020B0604020202020204" pitchFamily="34" charset="0"/>
              <a:buNone/>
            </a:pPr>
            <a:r>
              <a:rPr lang="en-GB" smtClean="0"/>
              <a:t>1. The impact of sickness and admission to child, parents and family</a:t>
            </a:r>
          </a:p>
          <a:p>
            <a:pPr marL="0" indent="0">
              <a:buFont typeface="Arial" panose="020B0604020202020204" pitchFamily="34" charset="0"/>
              <a:buNone/>
            </a:pPr>
            <a:r>
              <a:rPr lang="en-GB" smtClean="0"/>
              <a:t>2. Discuss otitis media</a:t>
            </a:r>
          </a:p>
          <a:p>
            <a:pPr marL="0" indent="0">
              <a:buFont typeface="Arial" panose="020B0604020202020204" pitchFamily="34" charset="0"/>
              <a:buNone/>
            </a:pPr>
            <a:r>
              <a:rPr lang="en-GB" smtClean="0"/>
              <a:t>3. Discuss streptococcal sore throat </a:t>
            </a:r>
          </a:p>
          <a:p>
            <a:pPr marL="0" indent="0">
              <a:buFont typeface="Arial" panose="020B0604020202020204" pitchFamily="34" charset="0"/>
              <a:buNone/>
            </a:pPr>
            <a:r>
              <a:rPr lang="en-GB" smtClean="0"/>
              <a:t>4. Discuss malnutrition refer to your nutrition notes</a:t>
            </a:r>
          </a:p>
          <a:p>
            <a:pPr marL="0" indent="0">
              <a:buFont typeface="Arial" panose="020B0604020202020204" pitchFamily="34" charset="0"/>
              <a:buNone/>
            </a:pPr>
            <a:r>
              <a:rPr lang="en-GB" smtClean="0"/>
              <a:t>N/B for assignment 2, 3 and 4, observe this series of events</a:t>
            </a:r>
          </a:p>
          <a:p>
            <a:pPr>
              <a:buFont typeface="Wingdings" panose="05000000000000000000" pitchFamily="2" charset="2"/>
              <a:buChar char="Ø"/>
            </a:pPr>
            <a:r>
              <a:rPr lang="en-GB" smtClean="0"/>
              <a:t>Definition, etiology/causes, pathophysiology, clinical features, nursing management, patient education and complications if any.</a:t>
            </a:r>
            <a:endParaRPr lang="en-GB" dirty="0"/>
          </a:p>
        </p:txBody>
      </p:sp>
    </p:spTree>
    <p:extLst>
      <p:ext uri="{BB962C8B-B14F-4D97-AF65-F5344CB8AC3E}">
        <p14:creationId xmlns:p14="http://schemas.microsoft.com/office/powerpoint/2010/main" val="6174941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normAutofit/>
          </a:bodyPr>
          <a:lstStyle/>
          <a:p>
            <a:r>
              <a:rPr lang="en-GB" sz="3600" dirty="0" smtClean="0">
                <a:latin typeface="Arial Black" panose="020B0A04020102020204" pitchFamily="34" charset="0"/>
              </a:rPr>
              <a:t>More notes to follow </a:t>
            </a:r>
            <a:endParaRPr lang="en-GB" sz="3600" dirty="0">
              <a:latin typeface="Arial Black" panose="020B0A04020102020204" pitchFamily="34" charset="0"/>
            </a:endParaRP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5"/>
            <a:endParaRPr lang="en-GB" smtClean="0"/>
          </a:p>
          <a:p>
            <a:pPr lvl="5"/>
            <a:endParaRPr lang="en-GB" smtClean="0"/>
          </a:p>
          <a:p>
            <a:pPr lvl="5"/>
            <a:endParaRPr lang="en-GB" smtClean="0"/>
          </a:p>
          <a:p>
            <a:pPr lvl="5"/>
            <a:endParaRPr lang="en-GB" smtClean="0"/>
          </a:p>
          <a:p>
            <a:pPr lvl="7"/>
            <a:endParaRPr lang="en-GB" smtClean="0"/>
          </a:p>
          <a:p>
            <a:pPr lvl="7"/>
            <a:endParaRPr lang="en-GB" smtClean="0"/>
          </a:p>
          <a:p>
            <a:pPr lvl="7"/>
            <a:r>
              <a:rPr lang="en-GB" sz="4000" smtClean="0">
                <a:latin typeface="Algerian" panose="04020705040A02060702" pitchFamily="82" charset="0"/>
              </a:rPr>
              <a:t>#Staysafe </a:t>
            </a:r>
          </a:p>
          <a:p>
            <a:pPr lvl="7"/>
            <a:r>
              <a:rPr lang="en-GB" sz="4000" smtClean="0">
                <a:latin typeface="Algerian" panose="04020705040A02060702" pitchFamily="82" charset="0"/>
              </a:rPr>
              <a:t>#Remember to read more </a:t>
            </a:r>
            <a:endParaRPr lang="en-GB" sz="4000" dirty="0">
              <a:latin typeface="Algerian" panose="04020705040A02060702" pitchFamily="82" charset="0"/>
            </a:endParaRPr>
          </a:p>
        </p:txBody>
      </p:sp>
    </p:spTree>
    <p:extLst>
      <p:ext uri="{BB962C8B-B14F-4D97-AF65-F5344CB8AC3E}">
        <p14:creationId xmlns:p14="http://schemas.microsoft.com/office/powerpoint/2010/main" val="313228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708338" y="0"/>
            <a:ext cx="10645462" cy="875763"/>
          </a:xfrm>
        </p:spPr>
        <p:txBody>
          <a:bodyPr>
            <a:normAutofit fontScale="90000"/>
          </a:bodyPr>
          <a:lstStyle/>
          <a:p>
            <a:r>
              <a:rPr lang="en-GB" sz="4000" b="1" dirty="0" smtClean="0">
                <a:latin typeface="Times New Roman" panose="02020603050405020304" pitchFamily="18" charset="0"/>
                <a:cs typeface="Times New Roman" panose="02020603050405020304" pitchFamily="18" charset="0"/>
              </a:rPr>
              <a:t>STAGES AND MILESTONES OF NORMAL GRWOTH AND DEVELOPMNT(Wilson 2015 </a:t>
            </a:r>
            <a:r>
              <a:rPr lang="en-GB" sz="4000" b="1" dirty="0" err="1" smtClean="0">
                <a:latin typeface="Times New Roman" panose="02020603050405020304" pitchFamily="18" charset="0"/>
                <a:cs typeface="Times New Roman" panose="02020603050405020304" pitchFamily="18" charset="0"/>
              </a:rPr>
              <a:t>textb</a:t>
            </a:r>
            <a:r>
              <a:rPr lang="en-GB" sz="4000" b="1" dirty="0" smtClean="0">
                <a:latin typeface="Times New Roman" panose="02020603050405020304" pitchFamily="18" charset="0"/>
                <a:cs typeface="Times New Roman" panose="02020603050405020304" pitchFamily="18" charset="0"/>
              </a:rPr>
              <a:t>)</a:t>
            </a:r>
            <a:endParaRPr lang="en-GB" sz="4000" b="1" dirty="0">
              <a:latin typeface="Times New Roman" panose="02020603050405020304" pitchFamily="18" charset="0"/>
              <a:cs typeface="Times New Roman" panose="02020603050405020304" pitchFamily="18" charset="0"/>
            </a:endParaRPr>
          </a:p>
        </p:txBody>
      </p:sp>
      <p:graphicFrame>
        <p:nvGraphicFramePr>
          <p:cNvPr id="5" name="Content Placeholder 3"/>
          <p:cNvGraphicFramePr>
            <a:graphicFrameLocks/>
          </p:cNvGraphicFramePr>
          <p:nvPr/>
        </p:nvGraphicFramePr>
        <p:xfrm>
          <a:off x="927279" y="875762"/>
          <a:ext cx="10426521" cy="6038480"/>
        </p:xfrm>
        <a:graphic>
          <a:graphicData uri="http://schemas.openxmlformats.org/drawingml/2006/table">
            <a:tbl>
              <a:tblPr firstRow="1" bandRow="1">
                <a:tableStyleId>{21E4AEA4-8DFA-4A89-87EB-49C32662AFE0}</a:tableStyleId>
              </a:tblPr>
              <a:tblGrid>
                <a:gridCol w="2560420"/>
                <a:gridCol w="7866101"/>
              </a:tblGrid>
              <a:tr h="579550">
                <a:tc>
                  <a:txBody>
                    <a:bodyPr/>
                    <a:lstStyle/>
                    <a:p>
                      <a:r>
                        <a:rPr lang="en-GB" sz="2000" dirty="0" smtClean="0">
                          <a:latin typeface="Times New Roman" panose="02020603050405020304" pitchFamily="18" charset="0"/>
                          <a:cs typeface="Times New Roman" panose="02020603050405020304" pitchFamily="18" charset="0"/>
                        </a:rPr>
                        <a:t>AGE IN MONTHS</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MILESTONE</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2</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Attention</a:t>
                      </a:r>
                      <a:r>
                        <a:rPr lang="en-GB" sz="2000" baseline="0" dirty="0" smtClean="0">
                          <a:latin typeface="Times New Roman" panose="02020603050405020304" pitchFamily="18" charset="0"/>
                          <a:cs typeface="Times New Roman" panose="02020603050405020304" pitchFamily="18" charset="0"/>
                        </a:rPr>
                        <a:t> to objects</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3</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Head</a:t>
                      </a:r>
                      <a:r>
                        <a:rPr lang="en-GB" sz="2000" baseline="0" dirty="0" smtClean="0">
                          <a:latin typeface="Times New Roman" panose="02020603050405020304" pitchFamily="18" charset="0"/>
                          <a:cs typeface="Times New Roman" panose="02020603050405020304" pitchFamily="18" charset="0"/>
                        </a:rPr>
                        <a:t> stable in sitting position</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5</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Reaches</a:t>
                      </a:r>
                      <a:r>
                        <a:rPr lang="en-GB" sz="2000" baseline="0" dirty="0" smtClean="0">
                          <a:latin typeface="Times New Roman" panose="02020603050405020304" pitchFamily="18" charset="0"/>
                          <a:cs typeface="Times New Roman" panose="02020603050405020304" pitchFamily="18" charset="0"/>
                        </a:rPr>
                        <a:t> out for objects</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6</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Asymmetric tonic neck reflex disappeared,</a:t>
                      </a:r>
                      <a:r>
                        <a:rPr lang="en-GB" sz="2000" baseline="0" dirty="0" smtClean="0">
                          <a:latin typeface="Times New Roman" panose="02020603050405020304" pitchFamily="18" charset="0"/>
                          <a:cs typeface="Times New Roman" panose="02020603050405020304" pitchFamily="18" charset="0"/>
                        </a:rPr>
                        <a:t> sits steadily </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10</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Bears</a:t>
                      </a:r>
                      <a:r>
                        <a:rPr lang="en-GB" sz="2000" baseline="0" dirty="0" smtClean="0">
                          <a:latin typeface="Times New Roman" panose="02020603050405020304" pitchFamily="18" charset="0"/>
                          <a:cs typeface="Times New Roman" panose="02020603050405020304" pitchFamily="18" charset="0"/>
                        </a:rPr>
                        <a:t> weight on legs while sitting, chews lumpy foods </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18</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Walks independently</a:t>
                      </a:r>
                      <a:r>
                        <a:rPr lang="en-GB" sz="2000" baseline="0" dirty="0" smtClean="0">
                          <a:latin typeface="Times New Roman" panose="02020603050405020304" pitchFamily="18" charset="0"/>
                          <a:cs typeface="Times New Roman" panose="02020603050405020304" pitchFamily="18" charset="0"/>
                        </a:rPr>
                        <a:t> has stopped mouthing objects</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20</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Says</a:t>
                      </a:r>
                      <a:r>
                        <a:rPr lang="en-GB" sz="2000" baseline="0" dirty="0" smtClean="0">
                          <a:latin typeface="Times New Roman" panose="02020603050405020304" pitchFamily="18" charset="0"/>
                          <a:cs typeface="Times New Roman" panose="02020603050405020304" pitchFamily="18" charset="0"/>
                        </a:rPr>
                        <a:t> single words with meanings like “Mum, </a:t>
                      </a:r>
                      <a:r>
                        <a:rPr lang="en-GB" sz="2000" baseline="0" dirty="0" err="1" smtClean="0">
                          <a:latin typeface="Times New Roman" panose="02020603050405020304" pitchFamily="18" charset="0"/>
                          <a:cs typeface="Times New Roman" panose="02020603050405020304" pitchFamily="18" charset="0"/>
                        </a:rPr>
                        <a:t>dady</a:t>
                      </a:r>
                      <a:r>
                        <a:rPr lang="en-GB" sz="2000" baseline="0" dirty="0" smtClean="0">
                          <a:latin typeface="Times New Roman" panose="02020603050405020304" pitchFamily="18" charset="0"/>
                          <a:cs typeface="Times New Roman" panose="02020603050405020304" pitchFamily="18" charset="0"/>
                        </a:rPr>
                        <a:t>, come “</a:t>
                      </a:r>
                      <a:r>
                        <a:rPr lang="en-GB" sz="2000" baseline="0" dirty="0" err="1" smtClean="0">
                          <a:latin typeface="Times New Roman" panose="02020603050405020304" pitchFamily="18" charset="0"/>
                          <a:cs typeface="Times New Roman" panose="02020603050405020304" pitchFamily="18" charset="0"/>
                        </a:rPr>
                        <a:t>etc</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28</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Put two </a:t>
                      </a:r>
                      <a:r>
                        <a:rPr lang="en-GB" sz="2000" baseline="0" dirty="0" smtClean="0">
                          <a:latin typeface="Times New Roman" panose="02020603050405020304" pitchFamily="18" charset="0"/>
                          <a:cs typeface="Times New Roman" panose="02020603050405020304" pitchFamily="18" charset="0"/>
                        </a:rPr>
                        <a:t> or </a:t>
                      </a:r>
                      <a:r>
                        <a:rPr lang="en-GB" sz="2000" dirty="0" smtClean="0">
                          <a:latin typeface="Times New Roman" panose="02020603050405020304" pitchFamily="18" charset="0"/>
                          <a:cs typeface="Times New Roman" panose="02020603050405020304" pitchFamily="18" charset="0"/>
                        </a:rPr>
                        <a:t>three words together to make a phrase </a:t>
                      </a:r>
                      <a:r>
                        <a:rPr lang="en-GB" sz="2000" dirty="0" err="1" smtClean="0">
                          <a:latin typeface="Times New Roman" panose="02020603050405020304" pitchFamily="18" charset="0"/>
                          <a:cs typeface="Times New Roman" panose="02020603050405020304" pitchFamily="18" charset="0"/>
                        </a:rPr>
                        <a:t>eg</a:t>
                      </a:r>
                      <a:r>
                        <a:rPr lang="en-GB" sz="2000" dirty="0" smtClean="0">
                          <a:latin typeface="Times New Roman" panose="02020603050405020304" pitchFamily="18" charset="0"/>
                          <a:cs typeface="Times New Roman" panose="02020603050405020304" pitchFamily="18" charset="0"/>
                        </a:rPr>
                        <a:t> Mum come, </a:t>
                      </a:r>
                      <a:r>
                        <a:rPr lang="en-GB" sz="2000" dirty="0" err="1" smtClean="0">
                          <a:latin typeface="Times New Roman" panose="02020603050405020304" pitchFamily="18" charset="0"/>
                          <a:cs typeface="Times New Roman" panose="02020603050405020304" pitchFamily="18" charset="0"/>
                        </a:rPr>
                        <a:t>dady</a:t>
                      </a:r>
                      <a:r>
                        <a:rPr lang="en-GB" sz="2000" dirty="0" smtClean="0">
                          <a:latin typeface="Times New Roman" panose="02020603050405020304" pitchFamily="18" charset="0"/>
                          <a:cs typeface="Times New Roman" panose="02020603050405020304" pitchFamily="18" charset="0"/>
                        </a:rPr>
                        <a:t> yes or no!</a:t>
                      </a:r>
                      <a:endParaRPr lang="en-GB" sz="2000" dirty="0">
                        <a:latin typeface="Times New Roman" panose="02020603050405020304" pitchFamily="18" charset="0"/>
                        <a:cs typeface="Times New Roman" panose="02020603050405020304" pitchFamily="18" charset="0"/>
                      </a:endParaRPr>
                    </a:p>
                  </a:txBody>
                  <a:tcPr/>
                </a:tc>
              </a:tr>
              <a:tr h="579550">
                <a:tc>
                  <a:txBody>
                    <a:bodyPr/>
                    <a:lstStyle/>
                    <a:p>
                      <a:r>
                        <a:rPr lang="en-GB" sz="2000" dirty="0" smtClean="0">
                          <a:latin typeface="Times New Roman" panose="02020603050405020304" pitchFamily="18" charset="0"/>
                          <a:cs typeface="Times New Roman" panose="02020603050405020304" pitchFamily="18" charset="0"/>
                        </a:rPr>
                        <a:t>36</a:t>
                      </a:r>
                      <a:endParaRPr lang="en-GB" sz="2000" dirty="0">
                        <a:latin typeface="Times New Roman" panose="02020603050405020304" pitchFamily="18" charset="0"/>
                        <a:cs typeface="Times New Roman" panose="02020603050405020304" pitchFamily="18" charset="0"/>
                      </a:endParaRPr>
                    </a:p>
                  </a:txBody>
                  <a:tcPr/>
                </a:tc>
                <a:tc>
                  <a:txBody>
                    <a:bodyPr/>
                    <a:lstStyle/>
                    <a:p>
                      <a:r>
                        <a:rPr lang="en-GB" sz="2000" dirty="0" smtClean="0">
                          <a:latin typeface="Times New Roman" panose="02020603050405020304" pitchFamily="18" charset="0"/>
                          <a:cs typeface="Times New Roman" panose="02020603050405020304" pitchFamily="18" charset="0"/>
                        </a:rPr>
                        <a:t>Talks in sentences </a:t>
                      </a:r>
                      <a:r>
                        <a:rPr lang="en-GB" sz="2000" dirty="0" err="1" smtClean="0">
                          <a:latin typeface="Times New Roman" panose="02020603050405020304" pitchFamily="18" charset="0"/>
                          <a:cs typeface="Times New Roman" panose="02020603050405020304" pitchFamily="18" charset="0"/>
                        </a:rPr>
                        <a:t>eg</a:t>
                      </a:r>
                      <a:r>
                        <a:rPr lang="en-GB" sz="2000" dirty="0" smtClean="0">
                          <a:latin typeface="Times New Roman" panose="02020603050405020304" pitchFamily="18" charset="0"/>
                          <a:cs typeface="Times New Roman" panose="02020603050405020304" pitchFamily="18" charset="0"/>
                        </a:rPr>
                        <a:t> Mum</a:t>
                      </a:r>
                      <a:r>
                        <a:rPr lang="en-GB" sz="2000" baseline="0" dirty="0" smtClean="0">
                          <a:latin typeface="Times New Roman" panose="02020603050405020304" pitchFamily="18" charset="0"/>
                          <a:cs typeface="Times New Roman" panose="02020603050405020304" pitchFamily="18" charset="0"/>
                        </a:rPr>
                        <a:t> come with yoghurt, mum bring me a ball or a bicycle</a:t>
                      </a:r>
                      <a:endParaRPr lang="en-GB"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25407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450761" y="1"/>
            <a:ext cx="10903039" cy="540912"/>
          </a:xfrm>
        </p:spPr>
        <p:txBody>
          <a:bodyPr>
            <a:normAutofit fontScale="90000"/>
          </a:bodyPr>
          <a:lstStyle/>
          <a:p>
            <a:r>
              <a:rPr lang="en-GB" sz="3600" b="1" dirty="0" smtClean="0">
                <a:latin typeface="Times New Roman" panose="02020603050405020304" pitchFamily="18" charset="0"/>
                <a:cs typeface="Times New Roman" panose="02020603050405020304" pitchFamily="18" charset="0"/>
              </a:rPr>
              <a:t>Factors influencing growth and development </a:t>
            </a:r>
            <a:endParaRPr lang="en-GB" sz="3600" b="1" dirty="0">
              <a:latin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a:xfrm>
            <a:off x="1" y="695460"/>
            <a:ext cx="12192000" cy="6162540"/>
          </a:xfrm>
          <a:prstGeom prst="rect">
            <a:avLst/>
          </a:prstGeom>
        </p:spPr>
        <p:txBody>
          <a:bodyPr vert="horz" lIns="91440" tIns="45720" rIns="91440" bIns="45720" rtlCol="0">
            <a:normAutofit fontScale="92857"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smtClean="0">
                <a:latin typeface="Times New Roman" panose="02020603050405020304" pitchFamily="18" charset="0"/>
                <a:cs typeface="Times New Roman" panose="02020603050405020304" pitchFamily="18" charset="0"/>
              </a:rPr>
              <a:t>1.Good nutrition or a well balanced diet </a:t>
            </a:r>
            <a:r>
              <a:rPr lang="en-GB" smtClean="0">
                <a:latin typeface="Times New Roman" panose="02020603050405020304" pitchFamily="18" charset="0"/>
                <a:cs typeface="Times New Roman" panose="02020603050405020304" pitchFamily="18" charset="0"/>
              </a:rPr>
              <a:t>is a very significant requirement for proper growth and development. A child requires food rich in proteins, minerals and vitamins for the development of body tissues and bones.</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2. </a:t>
            </a:r>
            <a:r>
              <a:rPr lang="en-GB" b="1" smtClean="0">
                <a:latin typeface="Times New Roman" panose="02020603050405020304" pitchFamily="18" charset="0"/>
                <a:cs typeface="Times New Roman" panose="02020603050405020304" pitchFamily="18" charset="0"/>
              </a:rPr>
              <a:t>Hormones</a:t>
            </a:r>
            <a:r>
              <a:rPr lang="en-GB" smtClean="0">
                <a:latin typeface="Times New Roman" panose="02020603050405020304" pitchFamily="18" charset="0"/>
                <a:cs typeface="Times New Roman" panose="02020603050405020304" pitchFamily="18" charset="0"/>
              </a:rPr>
              <a:t> are necessary for normal bodily functions, growth and mental development. During the puberty period common hormones involved in these activities include growth hormones, the thyroid hormone and sex hormones.</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3.</a:t>
            </a:r>
            <a:r>
              <a:rPr lang="en-GB" b="1" smtClean="0">
                <a:latin typeface="Times New Roman" panose="02020603050405020304" pitchFamily="18" charset="0"/>
                <a:cs typeface="Times New Roman" panose="02020603050405020304" pitchFamily="18" charset="0"/>
              </a:rPr>
              <a:t>Genetic disposition, </a:t>
            </a:r>
            <a:r>
              <a:rPr lang="en-GB" smtClean="0">
                <a:latin typeface="Times New Roman" panose="02020603050405020304" pitchFamily="18" charset="0"/>
                <a:cs typeface="Times New Roman" panose="02020603050405020304" pitchFamily="18" charset="0"/>
              </a:rPr>
              <a:t>for example, where the offspring inherits the qualities of parents of being tall or short.</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4.</a:t>
            </a:r>
            <a:r>
              <a:rPr lang="en-GB" b="1" smtClean="0">
                <a:latin typeface="Times New Roman" panose="02020603050405020304" pitchFamily="18" charset="0"/>
                <a:cs typeface="Times New Roman" panose="02020603050405020304" pitchFamily="18" charset="0"/>
              </a:rPr>
              <a:t>Environmental influence </a:t>
            </a:r>
            <a:r>
              <a:rPr lang="en-GB" smtClean="0">
                <a:latin typeface="Times New Roman" panose="02020603050405020304" pitchFamily="18" charset="0"/>
                <a:cs typeface="Times New Roman" panose="02020603050405020304" pitchFamily="18" charset="0"/>
              </a:rPr>
              <a:t>is important as it determines physical growth and mental development. </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Children who are deprived of love or subjected to emotional and physical abuse are more likely to suffer from growth failure and mental development. </a:t>
            </a:r>
          </a:p>
          <a:p>
            <a:pPr marL="0" indent="0">
              <a:buFont typeface="Arial" panose="020B0604020202020204" pitchFamily="34" charset="0"/>
              <a:buNone/>
            </a:pPr>
            <a:r>
              <a:rPr lang="en-GB" smtClean="0">
                <a:latin typeface="Times New Roman" panose="02020603050405020304" pitchFamily="18" charset="0"/>
                <a:cs typeface="Times New Roman" panose="02020603050405020304" pitchFamily="18" charset="0"/>
              </a:rPr>
              <a:t>In some cases, if the environment is not conducive, the onset of puberty may be delayed when compared to children of the same age group.</a:t>
            </a:r>
          </a:p>
          <a:p>
            <a:pPr marL="0" indent="0">
              <a:buFont typeface="Arial" panose="020B0604020202020204" pitchFamily="34" charset="0"/>
              <a:buNone/>
            </a:pPr>
            <a:r>
              <a:rPr lang="en-GB" b="1" smtClean="0">
                <a:latin typeface="Times New Roman" panose="02020603050405020304" pitchFamily="18" charset="0"/>
                <a:cs typeface="Times New Roman" panose="02020603050405020304" pitchFamily="18" charset="0"/>
              </a:rPr>
              <a:t>ASSIGNMENT: Explain types of deviations from normal and their management </a:t>
            </a:r>
            <a:endParaRPr lang="en-GB"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633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838200" y="365125"/>
            <a:ext cx="10515600" cy="1325563"/>
          </a:xfrm>
        </p:spPr>
        <p:txBody>
          <a:bodyPr>
            <a:normAutofit/>
          </a:bodyPr>
          <a:lstStyle/>
          <a:p>
            <a:r>
              <a:rPr lang="en-GB" sz="4000" b="1" dirty="0" smtClean="0">
                <a:latin typeface="Times New Roman" panose="02020603050405020304" pitchFamily="18" charset="0"/>
                <a:cs typeface="Times New Roman" panose="02020603050405020304" pitchFamily="18" charset="0"/>
              </a:rPr>
              <a:t>PAEDIATRIC CONDITIONS </a:t>
            </a:r>
            <a:endParaRPr lang="en-GB" sz="4000" b="1" dirty="0">
              <a:latin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t>They include </a:t>
            </a:r>
          </a:p>
          <a:p>
            <a:pPr marL="514350" indent="-514350">
              <a:buFont typeface="Arial" panose="020B0604020202020204" pitchFamily="34" charset="0"/>
              <a:buAutoNum type="arabicPeriod"/>
            </a:pPr>
            <a:r>
              <a:rPr lang="en-GB" smtClean="0"/>
              <a:t>Respiratory disorders</a:t>
            </a:r>
          </a:p>
          <a:p>
            <a:pPr marL="514350" indent="-514350">
              <a:buFont typeface="Arial" panose="020B0604020202020204" pitchFamily="34" charset="0"/>
              <a:buAutoNum type="arabicPeriod"/>
            </a:pPr>
            <a:r>
              <a:rPr lang="en-GB" smtClean="0"/>
              <a:t>Cardiovascular disorders </a:t>
            </a:r>
          </a:p>
          <a:p>
            <a:pPr marL="514350" indent="-514350">
              <a:buFont typeface="Arial" panose="020B0604020202020204" pitchFamily="34" charset="0"/>
              <a:buAutoNum type="arabicPeriod"/>
            </a:pPr>
            <a:r>
              <a:rPr lang="en-GB" smtClean="0"/>
              <a:t>Neurological disorders </a:t>
            </a:r>
          </a:p>
          <a:p>
            <a:pPr marL="514350" indent="-514350">
              <a:buFont typeface="Arial" panose="020B0604020202020204" pitchFamily="34" charset="0"/>
              <a:buAutoNum type="arabicPeriod"/>
            </a:pPr>
            <a:r>
              <a:rPr lang="en-GB" smtClean="0"/>
              <a:t>Digestive disorders </a:t>
            </a:r>
          </a:p>
          <a:p>
            <a:pPr marL="514350" indent="-514350">
              <a:buFont typeface="Arial" panose="020B0604020202020204" pitchFamily="34" charset="0"/>
              <a:buAutoNum type="arabicPeriod"/>
            </a:pPr>
            <a:r>
              <a:rPr lang="en-GB" smtClean="0"/>
              <a:t>Malignancies </a:t>
            </a:r>
          </a:p>
          <a:p>
            <a:pPr marL="514350" indent="-514350">
              <a:buFont typeface="Arial" panose="020B0604020202020204" pitchFamily="34" charset="0"/>
              <a:buAutoNum type="arabicPeriod"/>
            </a:pPr>
            <a:r>
              <a:rPr lang="en-GB" smtClean="0"/>
              <a:t>Renal disorders </a:t>
            </a:r>
          </a:p>
          <a:p>
            <a:pPr marL="514350" indent="-514350">
              <a:buFont typeface="Arial" panose="020B0604020202020204" pitchFamily="34" charset="0"/>
              <a:buAutoNum type="arabicPeriod"/>
            </a:pPr>
            <a:r>
              <a:rPr lang="en-GB" smtClean="0"/>
              <a:t>Paediatric emergencies </a:t>
            </a:r>
          </a:p>
          <a:p>
            <a:pPr marL="514350" indent="-514350">
              <a:buFont typeface="Arial" panose="020B0604020202020204" pitchFamily="34" charset="0"/>
              <a:buAutoNum type="arabicPeriod"/>
            </a:pPr>
            <a:endParaRPr lang="en-GB" smtClean="0"/>
          </a:p>
          <a:p>
            <a:pPr marL="514350" indent="-514350">
              <a:buFont typeface="Arial" panose="020B0604020202020204" pitchFamily="34" charset="0"/>
              <a:buAutoNum type="arabicPeriod"/>
            </a:pPr>
            <a:endParaRPr lang="en-GB" smtClean="0"/>
          </a:p>
          <a:p>
            <a:pPr marL="514350" indent="-514350">
              <a:buFont typeface="Arial" panose="020B0604020202020204" pitchFamily="34" charset="0"/>
              <a:buAutoNum type="arabicPeriod"/>
            </a:pPr>
            <a:endParaRPr lang="en-GB" dirty="0" smtClean="0"/>
          </a:p>
        </p:txBody>
      </p:sp>
    </p:spTree>
    <p:extLst>
      <p:ext uri="{BB962C8B-B14F-4D97-AF65-F5344CB8AC3E}">
        <p14:creationId xmlns:p14="http://schemas.microsoft.com/office/powerpoint/2010/main" val="869052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75009"/>
            <a:ext cx="11379200" cy="6595467"/>
          </a:xfrm>
        </p:spPr>
        <p:txBody>
          <a:bodyPr>
            <a:normAutofit/>
          </a:bodyPr>
          <a:lstStyle/>
          <a:p>
            <a:pPr algn="r">
              <a:lnSpc>
                <a:spcPct val="100000"/>
              </a:lnSpc>
              <a:spcBef>
                <a:spcPts val="0"/>
              </a:spcBef>
              <a:buNone/>
            </a:pPr>
            <a:endParaRPr lang="en-US" sz="1100" b="1" dirty="0" smtClean="0"/>
          </a:p>
          <a:p>
            <a:pPr algn="r">
              <a:lnSpc>
                <a:spcPct val="100000"/>
              </a:lnSpc>
              <a:spcBef>
                <a:spcPts val="0"/>
              </a:spcBef>
              <a:buNone/>
            </a:pPr>
            <a:endParaRPr lang="en-US" sz="1100" b="1" dirty="0" smtClean="0"/>
          </a:p>
        </p:txBody>
      </p:sp>
      <p:sp>
        <p:nvSpPr>
          <p:cNvPr id="4" name="Title 1"/>
          <p:cNvSpPr>
            <a:spLocks noGrp="1"/>
          </p:cNvSpPr>
          <p:nvPr>
            <p:ph type="title"/>
          </p:nvPr>
        </p:nvSpPr>
        <p:spPr>
          <a:xfrm>
            <a:off x="781847" y="94596"/>
            <a:ext cx="10815032" cy="901521"/>
          </a:xfrm>
        </p:spPr>
        <p:txBody>
          <a:bodyPr>
            <a:normAutofit fontScale="90000"/>
          </a:bodyPr>
          <a:lstStyle/>
          <a:p>
            <a:r>
              <a:rPr lang="en-US" b="1" dirty="0" smtClean="0"/>
              <a:t/>
            </a:r>
            <a:br>
              <a:rPr lang="en-US" b="1" dirty="0" smtClean="0"/>
            </a:br>
            <a:r>
              <a:rPr lang="en-US" b="1" dirty="0" smtClean="0"/>
              <a:t/>
            </a:r>
            <a:br>
              <a:rPr lang="en-US" b="1" dirty="0" smtClean="0"/>
            </a:br>
            <a:r>
              <a:rPr lang="en-US" b="1" dirty="0"/>
              <a:t/>
            </a:r>
            <a:br>
              <a:rPr lang="en-US" b="1" dirty="0"/>
            </a:br>
            <a:r>
              <a:rPr lang="en-US" b="1" u="sng" dirty="0" smtClean="0"/>
              <a:t>RESPIRATORY DISORDERS</a:t>
            </a:r>
            <a:r>
              <a:rPr lang="en-US" b="1" dirty="0"/>
              <a:t/>
            </a:r>
            <a:br>
              <a:rPr lang="en-US" b="1" dirty="0"/>
            </a:br>
            <a:r>
              <a:rPr lang="en-US" b="1" dirty="0"/>
              <a:t>1.Pneumonia</a:t>
            </a:r>
            <a:br>
              <a:rPr lang="en-US" b="1" dirty="0"/>
            </a:br>
            <a:r>
              <a:rPr lang="en-GB" dirty="0"/>
              <a:t/>
            </a:r>
            <a:br>
              <a:rPr lang="en-GB" dirty="0"/>
            </a:br>
            <a:r>
              <a:rPr lang="en-GB" dirty="0" smtClean="0"/>
              <a:t/>
            </a:r>
            <a:br>
              <a:rPr lang="en-GB" dirty="0" smtClean="0"/>
            </a:br>
            <a:endParaRPr lang="en-GB" dirty="0"/>
          </a:p>
        </p:txBody>
      </p:sp>
      <p:sp>
        <p:nvSpPr>
          <p:cNvPr id="5" name="Content Placeholder 2"/>
          <p:cNvSpPr txBox="1">
            <a:spLocks/>
          </p:cNvSpPr>
          <p:nvPr/>
        </p:nvSpPr>
        <p:spPr>
          <a:xfrm>
            <a:off x="1052303" y="1202178"/>
            <a:ext cx="10632583" cy="5750417"/>
          </a:xfrm>
          <a:prstGeom prst="rect">
            <a:avLst/>
          </a:prstGeom>
        </p:spPr>
        <p:txBody>
          <a:bodyPr vert="horz" lIns="91440" tIns="45720" rIns="91440" bIns="45720" rtlCol="0">
            <a:normAutofit fontScale="92857"/>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smtClean="0"/>
              <a:t>Definition</a:t>
            </a:r>
          </a:p>
          <a:p>
            <a:r>
              <a:rPr lang="en-US" smtClean="0"/>
              <a:t>Pneumonia is an acute inflammation of the pulmonary parenchyma (the functional tissue of an organ as distinguished from supporting or connective tissue) associated with alveolar consolidation. </a:t>
            </a:r>
          </a:p>
          <a:p>
            <a:r>
              <a:rPr lang="en-US" smtClean="0"/>
              <a:t>Pneumonia can appear as a primary disease or a complication of another dysfunction. </a:t>
            </a:r>
            <a:endParaRPr lang="en-GB" smtClean="0"/>
          </a:p>
          <a:p>
            <a:r>
              <a:rPr lang="en-US" b="1" smtClean="0"/>
              <a:t>Incidence and Etiology of Pneumonia </a:t>
            </a:r>
            <a:endParaRPr lang="en-GB" smtClean="0"/>
          </a:p>
          <a:p>
            <a:r>
              <a:rPr lang="en-US" smtClean="0"/>
              <a:t>Pneumonia affects children of all ages and continues to be a significant cause of childhood disease, with an even more significant contribution to mortality in underdeveloped countries. </a:t>
            </a:r>
            <a:endParaRPr lang="en-GB" smtClean="0"/>
          </a:p>
          <a:p>
            <a:r>
              <a:rPr lang="en-US" b="1" smtClean="0"/>
              <a:t>The causes of pneumonia </a:t>
            </a:r>
            <a:r>
              <a:rPr lang="en-US" smtClean="0"/>
              <a:t>include:- </a:t>
            </a:r>
          </a:p>
          <a:p>
            <a:r>
              <a:rPr lang="en-US" smtClean="0"/>
              <a:t>Microorganisms, non-infectious agents for example, aspiration of food or gastric acid.  </a:t>
            </a:r>
            <a:endParaRPr lang="en-GB" smtClean="0"/>
          </a:p>
          <a:p>
            <a:endParaRPr lang="en-GB" dirty="0"/>
          </a:p>
        </p:txBody>
      </p:sp>
    </p:spTree>
    <p:extLst>
      <p:ext uri="{BB962C8B-B14F-4D97-AF65-F5344CB8AC3E}">
        <p14:creationId xmlns:p14="http://schemas.microsoft.com/office/powerpoint/2010/main" val="376182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4325</Words>
  <Application>Microsoft Office PowerPoint</Application>
  <PresentationFormat>Custom</PresentationFormat>
  <Paragraphs>378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UNIT OBJECTIVES </vt:lpstr>
      <vt:lpstr>Terminologies used in paediatric nursing </vt:lpstr>
      <vt:lpstr>Branches/Areas of paediatric nursing </vt:lpstr>
      <vt:lpstr>Basic Children's Rights </vt:lpstr>
      <vt:lpstr>STAGES AND MILESTONES OF NORMAL GRWOTH AND DEVELOPMNT(Wilson 2015 textb)</vt:lpstr>
      <vt:lpstr>Factors influencing growth and development </vt:lpstr>
      <vt:lpstr>PAEDIATRIC CONDITIONS </vt:lpstr>
      <vt:lpstr>   RESPIRATORY DISORDERS 1.Pneumonia   </vt:lpstr>
      <vt:lpstr>Mode of Transmission of Pneumonia  </vt:lpstr>
      <vt:lpstr>Pathophysiology of Pneumonia  </vt:lpstr>
      <vt:lpstr>Classes of p’n’p</vt:lpstr>
      <vt:lpstr>Clinical Manifestations of Pneumonia  </vt:lpstr>
      <vt:lpstr>Diagnosis of Pneumonia  </vt:lpstr>
      <vt:lpstr>Nursing management using nursing process</vt:lpstr>
      <vt:lpstr>Nursing care intervention and rationale for Children with Pneumonia  </vt:lpstr>
      <vt:lpstr>Cont.</vt:lpstr>
      <vt:lpstr>Nursing Care Family Teaching For Children with Pneumonia  </vt:lpstr>
      <vt:lpstr>2.ASTHMA </vt:lpstr>
      <vt:lpstr>Causes of Asthma   </vt:lpstr>
      <vt:lpstr>Signs and Symptoms of Asthma  </vt:lpstr>
      <vt:lpstr>Diagnostic Findings of Asthma   </vt:lpstr>
      <vt:lpstr>Nursing Diagnoses for Asthma  </vt:lpstr>
      <vt:lpstr>Medical Treatment for Asthma  </vt:lpstr>
      <vt:lpstr>Nursing Interventions and Rationales in Management for Asthma  </vt:lpstr>
      <vt:lpstr>Caregivers pt education </vt:lpstr>
      <vt:lpstr>Status Asthmaticus </vt:lpstr>
      <vt:lpstr>Nursing Management </vt:lpstr>
      <vt:lpstr>3. Tonsillitis  </vt:lpstr>
      <vt:lpstr>Etiology of Tonsillitis </vt:lpstr>
      <vt:lpstr>Clinical Manifestations of Tonsillitis </vt:lpstr>
      <vt:lpstr>NURSING MANAGEMENT </vt:lpstr>
      <vt:lpstr>Nursing Diagnosis of Tonsillitis </vt:lpstr>
      <vt:lpstr>Nursing Interventions and Rationales in Management for  A cute Tonsillitis </vt:lpstr>
      <vt:lpstr>Cont.</vt:lpstr>
      <vt:lpstr>Nursing Management of Chronic Tonsillitis </vt:lpstr>
      <vt:lpstr>Preoperative care for Tonsillectomy/Adenoidectomy </vt:lpstr>
      <vt:lpstr>Cont.</vt:lpstr>
      <vt:lpstr>Postoperative care for Tonsillectomy/Adenoidectomy </vt:lpstr>
      <vt:lpstr>Cont. </vt:lpstr>
      <vt:lpstr>Family Teaching After a Tonsillectomy/Adenoidectomy   </vt:lpstr>
      <vt:lpstr>4. Laryngo Trachea Bonchitis (LTB)</vt:lpstr>
      <vt:lpstr>Pathophysiology of LTB.</vt:lpstr>
      <vt:lpstr>Clinical manifestation of LTB </vt:lpstr>
      <vt:lpstr>Nursing Interventions and Rationales in Management for LTB</vt:lpstr>
      <vt:lpstr>Nursing diagnosis of LTB</vt:lpstr>
      <vt:lpstr>Nursing Interventions and Rationales in Management for LTB </vt:lpstr>
      <vt:lpstr>Cont. </vt:lpstr>
      <vt:lpstr>Cont.</vt:lpstr>
      <vt:lpstr>ASSIGNMENT </vt:lpstr>
      <vt:lpstr>More notes to follow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alili</dc:creator>
  <cp:lastModifiedBy>USER</cp:lastModifiedBy>
  <cp:revision>190</cp:revision>
  <cp:lastPrinted>2020-08-24T14:06:07Z</cp:lastPrinted>
  <dcterms:created xsi:type="dcterms:W3CDTF">2020-07-14T10:02:00Z</dcterms:created>
  <dcterms:modified xsi:type="dcterms:W3CDTF">2022-01-22T14:28:41Z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