
<file path=[Content_Types].xml><?xml version="1.0" encoding="utf-8"?>
<Types xmlns="http://schemas.openxmlformats.org/package/2006/content-types">
  <Default Extension="vml" ContentType="application/vnd.openxmlformats-officedocument.vmlDrawing"/>
  <Default Extension="wmf" ContentType="image/x-wmf"/>
  <Default Extension="jpeg" ContentType="image/jpeg"/>
  <Default Extension="fntdata" ContentType="application/x-fontdata"/>
  <Default Extension="rels" ContentType="application/vnd.openxmlformats-package.relationships+xml"/>
  <Default Extension="png" ContentType="image/png"/>
  <Default Extension="font" ContentType="application/x-fontdata"/>
  <Default Extension="xml" ContentType="application/xml"/>
  <Default Extension="bin" ContentType="application/vnd.openxmlformats-officedocument.oleObject"/>
  <Default Extension="gif" ContentType="image/gif"/>
  <Override PartName="/ppt/slides/slide237.xml" ContentType="application/vnd.openxmlformats-officedocument.presentationml.slide+xml"/>
  <Override PartName="/ppt/slides/slide312.xml" ContentType="application/vnd.openxmlformats-officedocument.presentationml.slide+xml"/>
  <Override PartName="/ppt/slides/slide168.xml" ContentType="application/vnd.openxmlformats-officedocument.presentationml.slide+xml"/>
  <Override PartName="/ppt/slides/slide148.xml" ContentType="application/vnd.openxmlformats-officedocument.presentationml.slide+xml"/>
  <Override PartName="/ppt/slides/slide279.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61.xml" ContentType="application/vnd.openxmlformats-officedocument.presentationml.slide+xml"/>
  <Override PartName="/ppt/slides/slide117.xml" ContentType="application/vnd.openxmlformats-officedocument.presentationml.slide+xml"/>
  <Override PartName="/ppt/slides/slide80.xml" ContentType="application/vnd.openxmlformats-officedocument.presentationml.slide+xml"/>
  <Override PartName="/ppt/tableStyles.xml" ContentType="application/vnd.openxmlformats-officedocument.presentationml.tableStyles+xml"/>
  <Override PartName="/ppt/slides/slide50.xml" ContentType="application/vnd.openxmlformats-officedocument.presentationml.slide+xml"/>
  <Override PartName="/ppt/slides/slide171.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viewProps.xml" ContentType="application/vnd.openxmlformats-officedocument.presentationml.viewProps+xml"/>
  <Override PartName="/ppt/slides/slide2.xml" ContentType="application/vnd.openxmlformats-officedocument.presentationml.slide+xml"/>
  <Override PartName="/ppt/slides/slide274.xml" ContentType="application/vnd.openxmlformats-officedocument.presentationml.slide+xml"/>
  <Override PartName="/ppt/slides/slide45.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72.xml" ContentType="application/vnd.openxmlformats-officedocument.presentationml.slide+xml"/>
  <Override PartName="/ppt/slides/slide330.xml" ContentType="application/vnd.openxmlformats-officedocument.presentationml.slide+xml"/>
  <Override PartName="/ppt/slides/slide218.xml" ContentType="application/vnd.openxmlformats-officedocument.presentationml.slide+xml"/>
  <Override PartName="/ppt/slides/slide263.xml" ContentType="application/vnd.openxmlformats-officedocument.presentationml.slide+xml"/>
  <Override PartName="/ppt/slides/slide302.xml" ContentType="application/vnd.openxmlformats-officedocument.presentationml.slide+xml"/>
  <Override PartName="/ppt/slides/slide51.xml" ContentType="application/vnd.openxmlformats-officedocument.presentationml.slide+xml"/>
  <Override PartName="/ppt/slides/slide63.xml" ContentType="application/vnd.openxmlformats-officedocument.presentationml.slide+xml"/>
  <Override PartName="/ppt/theme/theme3.xml" ContentType="application/vnd.openxmlformats-officedocument.theme+xml"/>
  <Override PartName="/ppt/slides/slide135.xml" ContentType="application/vnd.openxmlformats-officedocument.presentationml.slide+xml"/>
  <Override PartName="/ppt/slides/slide56.xml" ContentType="application/vnd.openxmlformats-officedocument.presentationml.slide+xml"/>
  <Override PartName="/ppt/presentation.xml" ContentType="application/vnd.openxmlformats-officedocument.presentationml.presentation.main+xml"/>
  <Override PartName="/ppt/slides/slide134.xml" ContentType="application/vnd.openxmlformats-officedocument.presentationml.slide+xml"/>
  <Override PartName="/ppt/slides/slide103.xml" ContentType="application/vnd.openxmlformats-officedocument.presentationml.slide+xml"/>
  <Override PartName="/ppt/slides/slide39.xml" ContentType="application/vnd.openxmlformats-officedocument.presentationml.slide+xml"/>
  <Override PartName="/ppt/slides/slide261.xml" ContentType="application/vnd.openxmlformats-officedocument.presentationml.slide+xml"/>
  <Override PartName="/ppt/slides/slide258.xml" ContentType="application/vnd.openxmlformats-officedocument.presentationml.slide+xml"/>
  <Override PartName="/ppt/slides/slide268.xml" ContentType="application/vnd.openxmlformats-officedocument.presentationml.slide+xml"/>
  <Override PartName="/ppt/slides/slide290.xml" ContentType="application/vnd.openxmlformats-officedocument.presentationml.slide+xml"/>
  <Override PartName="/ppt/slideLayouts/slideLayout10.xml" ContentType="application/vnd.openxmlformats-officedocument.presentationml.slideLayout+xml"/>
  <Override PartName="/ppt/slides/slide176.xml" ContentType="application/vnd.openxmlformats-officedocument.presentationml.slide+xml"/>
  <Override PartName="/ppt/slides/slide77.xml" ContentType="application/vnd.openxmlformats-officedocument.presentationml.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s/slide170.xml" ContentType="application/vnd.openxmlformats-officedocument.presentationml.slide+xml"/>
  <Override PartName="/ppt/slides/slide79.xml" ContentType="application/vnd.openxmlformats-officedocument.presentationml.slide+xml"/>
  <Override PartName="/ppt/slides/slide175.xml" ContentType="application/vnd.openxmlformats-officedocument.presentationml.slide+xml"/>
  <Override PartName="/ppt/slides/slide169.xml" ContentType="application/vnd.openxmlformats-officedocument.presentationml.slide+xml"/>
  <Override PartName="/ppt/slides/slide198.xml" ContentType="application/vnd.openxmlformats-officedocument.presentationml.slide+xml"/>
  <Override PartName="/ppt/slides/slide163.xml" ContentType="application/vnd.openxmlformats-officedocument.presentationml.slide+xml"/>
  <Override PartName="/ppt/slides/slide316.xml" ContentType="application/vnd.openxmlformats-officedocument.presentationml.slide+xml"/>
  <Override PartName="/ppt/slides/slide249.xml" ContentType="application/vnd.openxmlformats-officedocument.presentationml.slide+xml"/>
  <Override PartName="/ppt/slides/slide44.xml" ContentType="application/vnd.openxmlformats-officedocument.presentationml.slide+xml"/>
  <Override PartName="/ppt/slides/slide282.xml" ContentType="application/vnd.openxmlformats-officedocument.presentationml.slide+xml"/>
  <Override PartName="/ppt/slides/slide240.xml" ContentType="application/vnd.openxmlformats-officedocument.presentationml.slide+xml"/>
  <Override PartName="/ppt/slides/slide140.xml" ContentType="application/vnd.openxmlformats-officedocument.presentationml.slide+xml"/>
  <Override PartName="/ppt/slides/slide59.xml" ContentType="application/vnd.openxmlformats-officedocument.presentationml.slide+xml"/>
  <Override PartName="/ppt/notesSlides/notesSlide3.xml" ContentType="application/vnd.openxmlformats-officedocument.presentationml.notesSlide+xml"/>
  <Override PartName="/ppt/slides/slide300.xml" ContentType="application/vnd.openxmlformats-officedocument.presentationml.slide+xml"/>
  <Override PartName="/ppt/slides/slide130.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08.xml" ContentType="application/vnd.openxmlformats-officedocument.presentationml.slide+xml"/>
  <Override PartName="/ppt/slides/slide147.xml" ContentType="application/vnd.openxmlformats-officedocument.presentationml.slide+xml"/>
  <Override PartName="/ppt/slides/slide284.xml" ContentType="application/vnd.openxmlformats-officedocument.presentationml.slide+xml"/>
  <Override PartName="/ppt/slides/slide185.xml" ContentType="application/vnd.openxmlformats-officedocument.presentationml.slide+xml"/>
  <Override PartName="/ppt/slides/slide46.xml" ContentType="application/vnd.openxmlformats-officedocument.presentationml.slide+xml"/>
  <Override PartName="/ppt/slides/slide289.xml" ContentType="application/vnd.openxmlformats-officedocument.presentationml.slide+xml"/>
  <Override PartName="/ppt/slides/slide9.xml" ContentType="application/vnd.openxmlformats-officedocument.presentationml.slide+xml"/>
  <Override PartName="/ppt/slides/slide199.xml" ContentType="application/vnd.openxmlformats-officedocument.presentationml.slide+xml"/>
  <Override PartName="/ppt/slides/slide173.xml" ContentType="application/vnd.openxmlformats-officedocument.presentationml.slide+xml"/>
  <Override PartName="/ppt/slides/slide38.xml" ContentType="application/vnd.openxmlformats-officedocument.presentationml.slide+xml"/>
  <Override PartName="/ppt/slides/slide133.xml" ContentType="application/vnd.openxmlformats-officedocument.presentationml.slide+xml"/>
  <Override PartName="/ppt/slides/slide68.xml" ContentType="application/vnd.openxmlformats-officedocument.presentationml.slide+xml"/>
  <Override PartName="/ppt/slides/slide57.xml" ContentType="application/vnd.openxmlformats-officedocument.presentationml.slide+xml"/>
  <Override PartName="/ppt/slides/slide7.xml" ContentType="application/vnd.openxmlformats-officedocument.presentationml.slide+xml"/>
  <Override PartName="/ppt/slides/slide304.xml" ContentType="application/vnd.openxmlformats-officedocument.presentationml.slide+xml"/>
  <Override PartName="/ppt/slides/slide277.xml" ContentType="application/vnd.openxmlformats-officedocument.presentationml.slide+xml"/>
  <Override PartName="/ppt/slides/slide229.xml" ContentType="application/vnd.openxmlformats-officedocument.presentationml.slide+xml"/>
  <Override PartName="/ppt/slides/slide209.xml" ContentType="application/vnd.openxmlformats-officedocument.presentationml.slide+xml"/>
  <Override PartName="/ppt/slides/slide70.xml" ContentType="application/vnd.openxmlformats-officedocument.presentationml.slide+xml"/>
  <Override PartName="/ppt/slides/slide74.xml" ContentType="application/vnd.openxmlformats-officedocument.presentationml.slide+xml"/>
  <Override PartName="/ppt/slides/slide250.xml" ContentType="application/vnd.openxmlformats-officedocument.presentationml.slide+xml"/>
  <Override PartName="/ppt/slides/slide271.xml" ContentType="application/vnd.openxmlformats-officedocument.presentationml.slide+xml"/>
  <Override PartName="/ppt/slides/slide197.xml" ContentType="application/vnd.openxmlformats-officedocument.presentationml.slide+xml"/>
  <Override PartName="/ppt/slides/slide100.xml" ContentType="application/vnd.openxmlformats-officedocument.presentationml.slide+xml"/>
  <Override PartName="/ppt/slides/slide265.xml" ContentType="application/vnd.openxmlformats-officedocument.presentationml.slide+xml"/>
  <Override PartName="/ppt/slides/slide86.xml" ContentType="application/vnd.openxmlformats-officedocument.presentationml.slide+xml"/>
  <Override PartName="/ppt/slides/slide113.xml" ContentType="application/vnd.openxmlformats-officedocument.presentationml.slide+xml"/>
  <Override PartName="/ppt/slides/slide256.xml" ContentType="application/vnd.openxmlformats-officedocument.presentationml.slide+xml"/>
  <Override PartName="/ppt/slides/slide142.xml" ContentType="application/vnd.openxmlformats-officedocument.presentationml.slide+xml"/>
  <Override PartName="/ppt/slides/slide286.xml" ContentType="application/vnd.openxmlformats-officedocument.presentationml.slide+xml"/>
  <Override PartName="/ppt/slides/slide253.xml" ContentType="application/vnd.openxmlformats-officedocument.presentationml.slide+xml"/>
  <Override PartName="/ppt/slides/slide139.xml" ContentType="application/vnd.openxmlformats-officedocument.presentationml.slide+xml"/>
  <Override PartName="/ppt/slides/slide16.xml" ContentType="application/vnd.openxmlformats-officedocument.presentationml.slide+xml"/>
  <Override PartName="/ppt/slides/slide126.xml" ContentType="application/vnd.openxmlformats-officedocument.presentationml.slide+xml"/>
  <Override PartName="/ppt/slides/slide257.xml" ContentType="application/vnd.openxmlformats-officedocument.presentationml.slide+xml"/>
  <Override PartName="/ppt/slides/slide236.xml" ContentType="application/vnd.openxmlformats-officedocument.presentationml.slide+xml"/>
  <Override PartName="/ppt/slides/slide41.xml" ContentType="application/vnd.openxmlformats-officedocument.presentationml.slide+xml"/>
  <Override PartName="/ppt/slides/slide341.xml" ContentType="application/vnd.openxmlformats-officedocument.presentationml.slide+xml"/>
  <Override PartName="/ppt/slides/slide296.xml" ContentType="application/vnd.openxmlformats-officedocument.presentationml.slide+xml"/>
  <Override PartName="/ppt/slides/slide190.xml" ContentType="application/vnd.openxmlformats-officedocument.presentationml.slide+xml"/>
  <Override PartName="/ppt/slides/slide21.xml" ContentType="application/vnd.openxmlformats-officedocument.presentationml.slide+xml"/>
  <Override PartName="/ppt/slides/slide220.xml" ContentType="application/vnd.openxmlformats-officedocument.presentationml.slide+xml"/>
  <Override PartName="/ppt/slides/slide187.xml" ContentType="application/vnd.openxmlformats-officedocument.presentationml.slide+xml"/>
  <Override PartName="/ppt/slides/slide149.xml" ContentType="application/vnd.openxmlformats-officedocument.presentationml.slide+xml"/>
  <Override PartName="/ppt/handoutMasters/handoutMaster1.xml" ContentType="application/vnd.openxmlformats-officedocument.presentationml.handoutMaster+xml"/>
  <Override PartName="/ppt/slides/slide241.xml" ContentType="application/vnd.openxmlformats-officedocument.presentationml.slide+xml"/>
  <Override PartName="/ppt/slides/slide157.xml" ContentType="application/vnd.openxmlformats-officedocument.presentationml.slide+xml"/>
  <Override PartName="/ppt/slides/slide101.xml" ContentType="application/vnd.openxmlformats-officedocument.presentationml.slide+xml"/>
  <Override PartName="/ppt/slides/slide52.xml" ContentType="application/vnd.openxmlformats-officedocument.presentationml.slide+xml"/>
  <Override PartName="/ppt/slideLayouts/slideLayout8.xml" ContentType="application/vnd.openxmlformats-officedocument.presentationml.slideLayout+xml"/>
  <Override PartName="/ppt/slides/slide235.xml" ContentType="application/vnd.openxmlformats-officedocument.presentationml.slide+xml"/>
  <Override PartName="/ppt/slides/slide191.xml" ContentType="application/vnd.openxmlformats-officedocument.presentationml.slide+xml"/>
  <Override PartName="/ppt/slides/slide295.xml" ContentType="application/vnd.openxmlformats-officedocument.presentationml.slide+xml"/>
  <Override PartName="/ppt/slides/slide324.xml" ContentType="application/vnd.openxmlformats-officedocument.presentationml.slide+xml"/>
  <Override PartName="/ppt/slides/slide294.xml" ContentType="application/vnd.openxmlformats-officedocument.presentationml.slide+xml"/>
  <Override PartName="/ppt/slides/slide112.xml" ContentType="application/vnd.openxmlformats-officedocument.presentationml.slide+xml"/>
  <Override PartName="/ppt/slides/slide27.xml" ContentType="application/vnd.openxmlformats-officedocument.presentationml.slide+xml"/>
  <Override PartName="/ppt/slides/slide315.xml" ContentType="application/vnd.openxmlformats-officedocument.presentationml.slide+xml"/>
  <Override PartName="/ppt/slides/slide211.xml" ContentType="application/vnd.openxmlformats-officedocument.presentationml.slide+xml"/>
  <Override PartName="/ppt/slides/slide233.xml" ContentType="application/vnd.openxmlformats-officedocument.presentationml.slide+xml"/>
  <Override PartName="/ppt/slides/slide132.xml" ContentType="application/vnd.openxmlformats-officedocument.presentationml.slide+xml"/>
  <Override PartName="/ppt/slides/slide292.xml" ContentType="application/vnd.openxmlformats-officedocument.presentationml.slide+xml"/>
  <Override PartName="/ppt/slides/slide110.xml" ContentType="application/vnd.openxmlformats-officedocument.presentationml.slide+xml"/>
  <Override PartName="/ppt/slides/slide213.xml" ContentType="application/vnd.openxmlformats-officedocument.presentationml.slide+xml"/>
  <Override PartName="/ppt/slides/slide122.xml" ContentType="application/vnd.openxmlformats-officedocument.presentationml.slide+xml"/>
  <Override PartName="/ppt/slides/slide273.xml" ContentType="application/vnd.openxmlformats-officedocument.presentationml.slide+xml"/>
  <Override PartName="/ppt/slides/slide105.xml" ContentType="application/vnd.openxmlformats-officedocument.presentationml.slide+xml"/>
  <Override PartName="/ppt/slides/slide196.xml" ContentType="application/vnd.openxmlformats-officedocument.presentationml.slide+xml"/>
  <Override PartName="/ppt/slides/slide174.xml" ContentType="application/vnd.openxmlformats-officedocument.presentationml.slide+xml"/>
  <Override PartName="/ppt/slides/slide228.xml" ContentType="application/vnd.openxmlformats-officedocument.presentationml.slide+xml"/>
  <Override PartName="/ppt/slides/slide212.xml" ContentType="application/vnd.openxmlformats-officedocument.presentationml.slide+xml"/>
  <Override PartName="/ppt/slides/slide313.xml" ContentType="application/vnd.openxmlformats-officedocument.presentationml.slide+xml"/>
  <Override PartName="/ppt/slides/slide96.xml" ContentType="application/vnd.openxmlformats-officedocument.presentationml.slide+xml"/>
  <Override PartName="/ppt/slides/slide251.xml" ContentType="application/vnd.openxmlformats-officedocument.presentationml.slide+xml"/>
  <Override PartName="/ppt/slides/slide320.xml" ContentType="application/vnd.openxmlformats-officedocument.presentationml.slide+xml"/>
  <Override PartName="/ppt/slides/slide115.xml" ContentType="application/vnd.openxmlformats-officedocument.presentationml.slide+xml"/>
  <Override PartName="/ppt/slides/slide28.xml" ContentType="application/vnd.openxmlformats-officedocument.presentationml.slide+xml"/>
  <Override PartName="/ppt/notesSlides/notesSlide4.xml" ContentType="application/vnd.openxmlformats-officedocument.presentationml.notesSlide+xml"/>
  <Override PartName="/ppt/slides/slide232.xml" ContentType="application/vnd.openxmlformats-officedocument.presentationml.slide+xml"/>
  <Override PartName="/ppt/slides/slide85.xml" ContentType="application/vnd.openxmlformats-officedocument.presentationml.slide+xml"/>
  <Override PartName="/ppt/slides/slide275.xml" ContentType="application/vnd.openxmlformats-officedocument.presentationml.slide+xml"/>
  <Override PartName="/ppt/slides/slide192.xml" ContentType="application/vnd.openxmlformats-officedocument.presentationml.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s/slide120.xml" ContentType="application/vnd.openxmlformats-officedocument.presentationml.slide+xml"/>
  <Override PartName="/ppt/slides/slide66.xml" ContentType="application/vnd.openxmlformats-officedocument.presentationml.slide+xml"/>
  <Override PartName="/ppt/slides/slide340.xml" ContentType="application/vnd.openxmlformats-officedocument.presentationml.slide+xml"/>
  <Override PartName="/ppt/slides/slide297.xml" ContentType="application/vnd.openxmlformats-officedocument.presentationml.slide+xml"/>
  <Override PartName="/ppt/slides/slide22.xml" ContentType="application/vnd.openxmlformats-officedocument.presentationml.slide+xml"/>
  <Override PartName="/ppt/slides/slide231.xml" ContentType="application/vnd.openxmlformats-officedocument.presentationml.slide+xml"/>
  <Override PartName="/ppt/slides/slide186.xml" ContentType="application/vnd.openxmlformats-officedocument.presentationml.slide+xml"/>
  <Override PartName="/ppt/slides/slide19.xml" ContentType="application/vnd.openxmlformats-officedocument.presentationml.slide+xml"/>
  <Override PartName="/ppt/slides/slide193.xml" ContentType="application/vnd.openxmlformats-officedocument.presentationml.slide+xml"/>
  <Override PartName="/ppt/slides/slide108.xml" ContentType="application/vnd.openxmlformats-officedocument.presentationml.slide+xml"/>
  <Override PartName="/ppt/slides/slide216.xml" ContentType="application/vnd.openxmlformats-officedocument.presentationml.slide+xml"/>
  <Override PartName="/ppt/slideLayouts/slideLayout12.xml" ContentType="application/vnd.openxmlformats-officedocument.presentationml.slideLayout+xml"/>
  <Override PartName="/ppt/slides/slide179.xml" ContentType="application/vnd.openxmlformats-officedocument.presentationml.slide+xml"/>
  <Override PartName="/ppt/slides/slide287.xml" ContentType="application/vnd.openxmlformats-officedocument.presentationml.slide+xml"/>
  <Override PartName="/ppt/slides/slide167.xml" ContentType="application/vnd.openxmlformats-officedocument.presentationml.slide+xml"/>
  <Override PartName="/ppt/slides/slide201.xml" ContentType="application/vnd.openxmlformats-officedocument.presentationml.slide+xml"/>
  <Override PartName="/ppt/slides/slide106.xml" ContentType="application/vnd.openxmlformats-officedocument.presentationml.slide+xml"/>
  <Override PartName="/ppt/slides/slide285.xml" ContentType="application/vnd.openxmlformats-officedocument.presentationml.slide+xml"/>
  <Override PartName="/ppt/slides/slide210.xml" ContentType="application/vnd.openxmlformats-officedocument.presentationml.slide+xml"/>
  <Override PartName="/ppt/slides/slide322.xml" ContentType="application/vnd.openxmlformats-officedocument.presentationml.slide+xml"/>
  <Override PartName="/ppt/slides/slide154.xml" ContentType="application/vnd.openxmlformats-officedocument.presentationml.slide+xml"/>
  <Override PartName="/ppt/slides/slide255.xml" ContentType="application/vnd.openxmlformats-officedocument.presentationml.slide+xml"/>
  <Override PartName="/ppt/slides/slide234.xml" ContentType="application/vnd.openxmlformats-officedocument.presentationml.slide+xml"/>
  <Override PartName="/ppt/slides/slide177.xml" ContentType="application/vnd.openxmlformats-officedocument.presentationml.slide+xml"/>
  <Override PartName="/ppt/slides/slide99.xml" ContentType="application/vnd.openxmlformats-officedocument.presentationml.slide+xml"/>
  <Override PartName="/ppt/slides/slide156.xml" ContentType="application/vnd.openxmlformats-officedocument.presentationml.slide+xml"/>
  <Override PartName="/ppt/slides/slide151.xml" ContentType="application/vnd.openxmlformats-officedocument.presentationml.slide+xml"/>
  <Override PartName="/ppt/slides/slide69.xml" ContentType="application/vnd.openxmlformats-officedocument.presentationml.slide+xml"/>
  <Override PartName="/ppt/slideMasters/slideMaster1.xml" ContentType="application/vnd.openxmlformats-officedocument.presentationml.slideMaster+xml"/>
  <Override PartName="/ppt/slides/slide35.xml" ContentType="application/vnd.openxmlformats-officedocument.presentationml.slide+xml"/>
  <Override PartName="/ppt/slides/slide194.xml" ContentType="application/vnd.openxmlformats-officedocument.presentationml.slide+xml"/>
  <Override PartName="/ppt/slides/slide230.xml" ContentType="application/vnd.openxmlformats-officedocument.presentationml.slide+xml"/>
  <Override PartName="/ppt/slides/slide138.xml" ContentType="application/vnd.openxmlformats-officedocument.presentationml.slide+xml"/>
  <Override PartName="/ppt/slides/slide20.xml" ContentType="application/vnd.openxmlformats-officedocument.presentationml.slide+xml"/>
  <Override PartName="/ppt/slides/slide89.xml" ContentType="application/vnd.openxmlformats-officedocument.presentationml.slide+xml"/>
  <Override PartName="/ppt/slides/slide326.xml" ContentType="application/vnd.openxmlformats-officedocument.presentationml.slide+xml"/>
  <Override PartName="/ppt/slides/slide158.xml" ContentType="application/vnd.openxmlformats-officedocument.presentationml.slide+xml"/>
  <Override PartName="/ppt/slides/slide262.xml" ContentType="application/vnd.openxmlformats-officedocument.presentationml.slide+xml"/>
  <Override PartName="/ppt/slides/slide11.xml" ContentType="application/vnd.openxmlformats-officedocument.presentationml.slide+xml"/>
  <Override PartName="/ppt/slideLayouts/slideLayout11.xml" ContentType="application/vnd.openxmlformats-officedocument.presentationml.slideLayout+xml"/>
  <Override PartName="/ppt/presProps.xml" ContentType="application/vnd.openxmlformats-officedocument.presentationml.presProps+xml"/>
  <Override PartName="/ppt/slides/slide267.xml" ContentType="application/vnd.openxmlformats-officedocument.presentationml.slide+xml"/>
  <Override PartName="/ppt/slides/slide293.xml" ContentType="application/vnd.openxmlformats-officedocument.presentationml.slide+xml"/>
  <Override PartName="/ppt/slides/slide328.xml" ContentType="application/vnd.openxmlformats-officedocument.presentationml.slide+xml"/>
  <Override PartName="/ppt/slides/slide215.xml" ContentType="application/vnd.openxmlformats-officedocument.presentationml.slide+xml"/>
  <Override PartName="/ppt/slides/slide84.xml" ContentType="application/vnd.openxmlformats-officedocument.presentationml.slide+xml"/>
  <Override PartName="/ppt/slides/slide109.xml" ContentType="application/vnd.openxmlformats-officedocument.presentationml.slide+xml"/>
  <Override PartName="/ppt/slides/slide36.xml" ContentType="application/vnd.openxmlformats-officedocument.presentationml.slide+xml"/>
  <Override PartName="/ppt/slides/slide161.xml" ContentType="application/vnd.openxmlformats-officedocument.presentationml.slide+xml"/>
  <Override PartName="/ppt/slides/slide118.xml" ContentType="application/vnd.openxmlformats-officedocument.presentationml.slide+xml"/>
  <Override PartName="/ppt/slides/slide81.xml" ContentType="application/vnd.openxmlformats-officedocument.presentationml.slide+xml"/>
  <Override PartName="/ppt/slides/slide37.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slides/slide299.xml" ContentType="application/vnd.openxmlformats-officedocument.presentationml.slide+xml"/>
  <Override PartName="/ppt/slides/slide75.xml" ContentType="application/vnd.openxmlformats-officedocument.presentationml.slide+xml"/>
  <Override PartName="/ppt/slides/slide278.xml" ContentType="application/vnd.openxmlformats-officedocument.presentationml.slide+xml"/>
  <Override PartName="/ppt/slides/slide42.xml" ContentType="application/vnd.openxmlformats-officedocument.presentationml.slide+xml"/>
  <Override PartName="/ppt/slides/slide248.xml" ContentType="application/vnd.openxmlformats-officedocument.presentationml.slide+xml"/>
  <Override PartName="/ppt/slides/slide55.xml" ContentType="application/vnd.openxmlformats-officedocument.presentationml.slide+xml"/>
  <Override PartName="/ppt/slides/slide319.xml" ContentType="application/vnd.openxmlformats-officedocument.presentationml.slide+xml"/>
  <Override PartName="/ppt/slides/slide129.xml" ContentType="application/vnd.openxmlformats-officedocument.presentationml.slide+xml"/>
  <Override PartName="/ppt/slides/slide62.xml" ContentType="application/vnd.openxmlformats-officedocument.presentationml.slide+xml"/>
  <Override PartName="/ppt/slides/slide165.xml" ContentType="application/vnd.openxmlformats-officedocument.presentationml.slide+xml"/>
  <Override PartName="/ppt/slides/slide124.xml" ContentType="application/vnd.openxmlformats-officedocument.presentationml.slide+xml"/>
  <Override PartName="/ppt/slides/slide204.xml" ContentType="application/vnd.openxmlformats-officedocument.presentationml.slide+xml"/>
  <Override PartName="/ppt/slides/slide87.xml" ContentType="application/vnd.openxmlformats-officedocument.presentationml.slide+xml"/>
  <Override PartName="/ppt/theme/theme2.xml" ContentType="application/vnd.openxmlformats-officedocument.theme+xml"/>
  <Override PartName="/ppt/slides/slide114.xml" ContentType="application/vnd.openxmlformats-officedocument.presentationml.slide+xml"/>
  <Override PartName="/ppt/slides/slide83.xml" ContentType="application/vnd.openxmlformats-officedocument.presentationml.slide+xml"/>
  <Override PartName="/ppt/slides/slide305.xml" ContentType="application/vnd.openxmlformats-officedocument.presentationml.slide+xml"/>
  <Override PartName="/ppt/slides/slide307.xml" ContentType="application/vnd.openxmlformats-officedocument.presentationml.slide+xml"/>
  <Override PartName="/ppt/slides/slide219.xml" ContentType="application/vnd.openxmlformats-officedocument.presentationml.slide+xml"/>
  <Override PartName="/ppt/slides/slide67.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214.xml" ContentType="application/vnd.openxmlformats-officedocument.presentationml.slide+xml"/>
  <Override PartName="/ppt/slides/slide145.xml" ContentType="application/vnd.openxmlformats-officedocument.presentationml.slide+xml"/>
  <Override PartName="/ppt/slides/slide131.xml" ContentType="application/vnd.openxmlformats-officedocument.presentationml.slide+xml"/>
  <Override PartName="/ppt/slides/slide203.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slides/slide127.xml" ContentType="application/vnd.openxmlformats-officedocument.presentationml.slide+xml"/>
  <Override PartName="/docProps/core.xml" ContentType="application/vnd.openxmlformats-package.core-properties+xml"/>
  <Override PartName="/ppt/slides/slide153.xml" ContentType="application/vnd.openxmlformats-officedocument.presentationml.slide+xml"/>
  <Override PartName="/ppt/slides/slide281.xml" ContentType="application/vnd.openxmlformats-officedocument.presentationml.slide+xml"/>
  <Override PartName="/ppt/slides/slide93.xml" ContentType="application/vnd.openxmlformats-officedocument.presentationml.slide+xml"/>
  <Override PartName="/ppt/slides/slide90.xml" ContentType="application/vnd.openxmlformats-officedocument.presentationml.slide+xml"/>
  <Override PartName="/ppt/slides/slide4.xml" ContentType="application/vnd.openxmlformats-officedocument.presentationml.slide+xml"/>
  <Override PartName="/ppt/slides/slide32.xml" ContentType="application/vnd.openxmlformats-officedocument.presentationml.slide+xml"/>
  <Override PartName="/ppt/slides/slide82.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189.xml" ContentType="application/vnd.openxmlformats-officedocument.presentationml.slide+xml"/>
  <Override PartName="/ppt/slides/slide195.xml" ContentType="application/vnd.openxmlformats-officedocument.presentationml.slide+xml"/>
  <Override PartName="/ppt/slides/slide53.xml" ContentType="application/vnd.openxmlformats-officedocument.presentationml.slide+xml"/>
  <Override PartName="/ppt/slides/slide283.xml" ContentType="application/vnd.openxmlformats-officedocument.presentationml.slide+xml"/>
  <Override PartName="/ppt/slides/slide269.xml" ContentType="application/vnd.openxmlformats-officedocument.presentationml.slide+xml"/>
  <Override PartName="/ppt/slides/slide155.xml" ContentType="application/vnd.openxmlformats-officedocument.presentationml.slide+xml"/>
  <Override PartName="/ppt/slideLayouts/slideLayout6.xml" ContentType="application/vnd.openxmlformats-officedocument.presentationml.slideLayout+xml"/>
  <Override PartName="/ppt/slides/slide332.xml" ContentType="application/vnd.openxmlformats-officedocument.presentationml.slide+xml"/>
  <Override PartName="/ppt/slides/slide270.xml" ContentType="application/vnd.openxmlformats-officedocument.presentationml.slide+xml"/>
  <Override PartName="/ppt/slides/slide92.xml" ContentType="application/vnd.openxmlformats-officedocument.presentationml.slide+xml"/>
  <Override PartName="/ppt/slides/slide298.xml" ContentType="application/vnd.openxmlformats-officedocument.presentationml.slide+xml"/>
  <Override PartName="/ppt/slides/slide141.xml" ContentType="application/vnd.openxmlformats-officedocument.presentationml.slide+xml"/>
  <Override PartName="/ppt/slides/slide327.xml" ContentType="application/vnd.openxmlformats-officedocument.presentationml.slide+xml"/>
  <Override PartName="/ppt/slides/slide78.xml" ContentType="application/vnd.openxmlformats-officedocument.presentationml.slide+xml"/>
  <Override PartName="/ppt/slides/slide338.xml" ContentType="application/vnd.openxmlformats-officedocument.presentationml.slide+xml"/>
  <Override PartName="/ppt/slides/slide150.xml" ContentType="application/vnd.openxmlformats-officedocument.presentationml.slide+xml"/>
  <Override PartName="/ppt/slides/slide43.xml" ContentType="application/vnd.openxmlformats-officedocument.presentationml.slide+xml"/>
  <Override PartName="/ppt/slides/slide205.xml" ContentType="application/vnd.openxmlformats-officedocument.presentationml.slide+xml"/>
  <Override PartName="/ppt/theme/theme1.xml" ContentType="application/vnd.openxmlformats-officedocument.theme+xml"/>
  <Override PartName="/ppt/slides/slide200.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Layouts/slideLayout4.xml" ContentType="application/vnd.openxmlformats-officedocument.presentationml.slideLayout+xml"/>
  <Override PartName="/ppt/slides/slide166.xml" ContentType="application/vnd.openxmlformats-officedocument.presentationml.slide+xml"/>
  <Override PartName="/ppt/slides/slide301.xml" ContentType="application/vnd.openxmlformats-officedocument.presentationml.slide+xml"/>
  <Override PartName="/ppt/slides/slide317.xml" ContentType="application/vnd.openxmlformats-officedocument.presentationml.slide+xml"/>
  <Override PartName="/ppt/slides/slide260.xml" ContentType="application/vnd.openxmlformats-officedocument.presentationml.slide+xml"/>
  <Override PartName="/ppt/slideLayouts/slideLayout1.xml" ContentType="application/vnd.openxmlformats-officedocument.presentationml.slideLayout+xml"/>
  <Override PartName="/ppt/slides/slide239.xml" ContentType="application/vnd.openxmlformats-officedocument.presentationml.slide+xml"/>
  <Override PartName="/ppt/slides/slide164.xml" ContentType="application/vnd.openxmlformats-officedocument.presentationml.slide+xml"/>
  <Override PartName="/ppt/slides/slide311.xml" ContentType="application/vnd.openxmlformats-officedocument.presentationml.slide+xml"/>
  <Override PartName="/ppt/slides/slide97.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303.xml" ContentType="application/vnd.openxmlformats-officedocument.presentationml.slide+xml"/>
  <Override PartName="/ppt/slides/slide88.xml" ContentType="application/vnd.openxmlformats-officedocument.presentationml.slide+xml"/>
  <Override PartName="/docProps/app.xml" ContentType="application/vnd.openxmlformats-officedocument.extended-properties+xml"/>
  <Override PartName="/ppt/slides/slide217.xml" ContentType="application/vnd.openxmlformats-officedocument.presentationml.slide+xml"/>
  <Override PartName="/ppt/slides/slide31.xml" ContentType="application/vnd.openxmlformats-officedocument.presentationml.slide+xml"/>
  <Override PartName="/ppt/slides/slide266.xml" ContentType="application/vnd.openxmlformats-officedocument.presentationml.slide+xml"/>
  <Override PartName="/ppt/slides/slide245.xml" ContentType="application/vnd.openxmlformats-officedocument.presentationml.slide+xml"/>
  <Override PartName="/ppt/slides/slide202.xml" ContentType="application/vnd.openxmlformats-officedocument.presentationml.slide+xml"/>
  <Override PartName="/ppt/slides/slide244.xml" ContentType="application/vnd.openxmlformats-officedocument.presentationml.slide+xml"/>
  <Override PartName="/ppt/slides/slide221.xml" ContentType="application/vnd.openxmlformats-officedocument.presentationml.slide+xml"/>
  <Override PartName="/ppt/slides/slide136.xml" ContentType="application/vnd.openxmlformats-officedocument.presentationml.slide+xml"/>
  <Override PartName="/ppt/slides/slide73.xml" ContentType="application/vnd.openxmlformats-officedocument.presentationml.slide+xml"/>
  <Override PartName="/ppt/slides/slide252.xml" ContentType="application/vnd.openxmlformats-officedocument.presentationml.slide+xml"/>
  <Override PartName="/ppt/slides/slide264.xml" ContentType="application/vnd.openxmlformats-officedocument.presentationml.slide+xml"/>
  <Override PartName="/ppt/slides/slide242.xml" ContentType="application/vnd.openxmlformats-officedocument.presentationml.slide+xml"/>
  <Override PartName="/ppt/slides/slide146.xml" ContentType="application/vnd.openxmlformats-officedocument.presentationml.slide+xml"/>
  <Override PartName="/ppt/slides/slide72.xml" ContentType="application/vnd.openxmlformats-officedocument.presentationml.slide+xml"/>
  <Override PartName="/ppt/slides/slide243.xml" ContentType="application/vnd.openxmlformats-officedocument.presentationml.slide+xml"/>
  <Override PartName="/ppt/slides/slide254.xml" ContentType="application/vnd.openxmlformats-officedocument.presentationml.slide+xml"/>
  <Override PartName="/ppt/slides/slide125.xml" ContentType="application/vnd.openxmlformats-officedocument.presentationml.slide+xml"/>
  <Override PartName="/ppt/slides/slide291.xml" ContentType="application/vnd.openxmlformats-officedocument.presentationml.slide+xml"/>
  <Override PartName="/ppt/slides/slide208.xml" ContentType="application/vnd.openxmlformats-officedocument.presentationml.slide+xml"/>
  <Override PartName="/ppt/slideLayouts/slideLayout2.xml" ContentType="application/vnd.openxmlformats-officedocument.presentationml.slideLayout+xml"/>
  <Override PartName="/ppt/slides/slide339.xml" ContentType="application/vnd.openxmlformats-officedocument.presentationml.slide+xml"/>
  <Override PartName="/ppt/slides/slide144.xml" ContentType="application/vnd.openxmlformats-officedocument.presentationml.slide+xml"/>
  <Override PartName="/ppt/slides/slide225.xml" ContentType="application/vnd.openxmlformats-officedocument.presentationml.slide+xml"/>
  <Override PartName="/ppt/slides/slide334.xml" ContentType="application/vnd.openxmlformats-officedocument.presentationml.slide+xml"/>
  <Override PartName="/ppt/slides/slide224.xml" ContentType="application/vnd.openxmlformats-officedocument.presentationml.slide+xml"/>
  <Override PartName="/ppt/slides/slide47.xml" ContentType="application/vnd.openxmlformats-officedocument.presentationml.slide+xml"/>
  <Override PartName="/ppt/slides/slide318.xml" ContentType="application/vnd.openxmlformats-officedocument.presentationml.slide+xml"/>
  <Override PartName="/ppt/slides/slide223.xml" ContentType="application/vnd.openxmlformats-officedocument.presentationml.slide+xml"/>
  <Override PartName="/ppt/slides/slide121.xml" ContentType="application/vnd.openxmlformats-officedocument.presentationml.slide+xml"/>
  <Override PartName="/ppt/slides/slide314.xml" ContentType="application/vnd.openxmlformats-officedocument.presentationml.slide+xml"/>
  <Override PartName="/ppt/slides/slide111.xml" ContentType="application/vnd.openxmlformats-officedocument.presentationml.slide+xml"/>
  <Override PartName="/ppt/slides/slide137.xml" ContentType="application/vnd.openxmlformats-officedocument.presentationml.slide+xml"/>
  <Override PartName="/ppt/slides/slide152.xml" ContentType="application/vnd.openxmlformats-officedocument.presentationml.slide+xml"/>
  <Override PartName="/ppt/slides/slide119.xml" ContentType="application/vnd.openxmlformats-officedocument.presentationml.slide+xml"/>
  <Override PartName="/ppt/slides/slide238.xml" ContentType="application/vnd.openxmlformats-officedocument.presentationml.slide+xml"/>
  <Override PartName="/ppt/slides/slide222.xml" ContentType="application/vnd.openxmlformats-officedocument.presentationml.slide+xml"/>
  <Override PartName="/ppt/slides/slide104.xml" ContentType="application/vnd.openxmlformats-officedocument.presentationml.slide+xml"/>
  <Override PartName="/ppt/slides/slide160.xml" ContentType="application/vnd.openxmlformats-officedocument.presentationml.slide+xml"/>
  <Override PartName="/ppt/slides/slide102.xml" ContentType="application/vnd.openxmlformats-officedocument.presentationml.slide+xml"/>
  <Override PartName="/ppt/slides/slide98.xml" ContentType="application/vnd.openxmlformats-officedocument.presentationml.slide+xml"/>
  <Override PartName="/ppt/slides/slide310.xml" ContentType="application/vnd.openxmlformats-officedocument.presentationml.slide+xml"/>
  <Override PartName="/ppt/slides/slide23.xml" ContentType="application/vnd.openxmlformats-officedocument.presentationml.slide+xml"/>
  <Override PartName="/ppt/slides/slide206.xml" ContentType="application/vnd.openxmlformats-officedocument.presentationml.slide+xml"/>
  <Override PartName="/ppt/slides/slide227.xml" ContentType="application/vnd.openxmlformats-officedocument.presentationml.slide+xml"/>
  <Override PartName="/ppt/slides/slide321.xml" ContentType="application/vnd.openxmlformats-officedocument.presentationml.slide+xml"/>
  <Override PartName="/ppt/slides/slide207.xml" ContentType="application/vnd.openxmlformats-officedocument.presentationml.slide+xml"/>
  <Override PartName="/ppt/slides/slide188.xml" ContentType="application/vnd.openxmlformats-officedocument.presentationml.slide+xml"/>
  <Override PartName="/ppt/slideLayouts/slideLayout7.xml" ContentType="application/vnd.openxmlformats-officedocument.presentationml.slideLayout+xml"/>
  <Override PartName="/ppt/slides/slide180.xml" ContentType="application/vnd.openxmlformats-officedocument.presentationml.slide+xml"/>
  <Override PartName="/ppt/slides/slide325.xml" ContentType="application/vnd.openxmlformats-officedocument.presentationml.slide+xml"/>
  <Override PartName="/ppt/slides/slide331.xml" ContentType="application/vnd.openxmlformats-officedocument.presentationml.slide+xml"/>
  <Override PartName="/ppt/slides/slide246.xml" ContentType="application/vnd.openxmlformats-officedocument.presentationml.slide+xml"/>
  <Override PartName="/ppt/slides/slide64.xml" ContentType="application/vnd.openxmlformats-officedocument.presentationml.slide+xml"/>
  <Override PartName="/ppt/slides/slide24.xml" ContentType="application/vnd.openxmlformats-officedocument.presentationml.slide+xml"/>
  <Override PartName="/ppt/slides/slide309.xml" ContentType="application/vnd.openxmlformats-officedocument.presentationml.slide+xml"/>
  <Override PartName="/ppt/slides/slide71.xml" ContentType="application/vnd.openxmlformats-officedocument.presentationml.slide+xml"/>
  <Override PartName="/ppt/slides/slide276.xml" ContentType="application/vnd.openxmlformats-officedocument.presentationml.slide+xml"/>
  <Override PartName="/ppt/slides/slide182.xml" ContentType="application/vnd.openxmlformats-officedocument.presentationml.slide+xml"/>
  <Override PartName="/ppt/slides/slide12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183.xml" ContentType="application/vnd.openxmlformats-officedocument.presentationml.slide+xml"/>
  <Override PartName="/ppt/slides/slide60.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123.xml" ContentType="application/vnd.openxmlformats-officedocument.presentationml.slide+xml"/>
  <Override PartName="/ppt/slides/slide76.xml" ContentType="application/vnd.openxmlformats-officedocument.presentationml.slide+xml"/>
  <Override PartName="/ppt/slides/slide65.xml" ContentType="application/vnd.openxmlformats-officedocument.presentationml.slide+xml"/>
  <Override PartName="/ppt/slides/slide181.xml" ContentType="application/vnd.openxmlformats-officedocument.presentationml.slide+xml"/>
  <Override PartName="/ppt/slides/slide337.xml" ContentType="application/vnd.openxmlformats-officedocument.presentationml.slide+xml"/>
  <Override PartName="/ppt/slides/slide162.xml" ContentType="application/vnd.openxmlformats-officedocument.presentationml.slide+xml"/>
  <Override PartName="/ppt/slides/slide329.xml" ContentType="application/vnd.openxmlformats-officedocument.presentationml.slide+xml"/>
  <Override PartName="/ppt/slides/slide95.xml" ContentType="application/vnd.openxmlformats-officedocument.presentationml.slide+xml"/>
  <Override PartName="/ppt/slides/slide9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272.xml" ContentType="application/vnd.openxmlformats-officedocument.presentationml.slide+xml"/>
  <Override PartName="/ppt/slides/slide259.xml" ContentType="application/vnd.openxmlformats-officedocument.presentationml.slide+xml"/>
  <Override PartName="/ppt/slides/slide288.xml" ContentType="application/vnd.openxmlformats-officedocument.presentationml.slide+xml"/>
  <Override PartName="/ppt/slides/slide178.xml" ContentType="application/vnd.openxmlformats-officedocument.presentationml.slide+xml"/>
  <Override PartName="/ppt/slides/slide25.xml" ContentType="application/vnd.openxmlformats-officedocument.presentationml.slide+xml"/>
  <Override PartName="/ppt/slides/slide335.xml" ContentType="application/vnd.openxmlformats-officedocument.presentationml.slide+xml"/>
  <Override PartName="/ppt/slides/slide226.xml" ContentType="application/vnd.openxmlformats-officedocument.presentationml.slide+xml"/>
  <Override PartName="/ppt/slides/slide143.xml" ContentType="application/vnd.openxmlformats-officedocument.presentationml.slide+xml"/>
  <Override PartName="/ppt/slides/slide306.xml" ContentType="application/vnd.openxmlformats-officedocument.presentationml.slide+xml"/>
  <Override PartName="/ppt/slides/slide333.xml" ContentType="application/vnd.openxmlformats-officedocument.presentationml.slide+xml"/>
  <Override PartName="/ppt/slides/slide159.xml" ContentType="application/vnd.openxmlformats-officedocument.presentationml.slide+xml"/>
  <Override PartName="/ppt/slides/slide107.xml" ContentType="application/vnd.openxmlformats-officedocument.presentationml.slide+xml"/>
  <Override PartName="/ppt/slides/slide336.xml" ContentType="application/vnd.openxmlformats-officedocument.presentationml.slide+xml"/>
  <Override PartName="/ppt/slides/slide28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saveSubsetFonts="1" embedTrueTypeFonts="1">
  <p:sldMasterIdLst>
    <p:sldMasterId r:id="rId1" id="2147483648"/>
  </p:sldMasterIdLst>
  <p:notesMasterIdLst>
    <p:notesMasterId r:id="rId343"/>
  </p:notesMasterIdLst>
  <p:handoutMasterIdLst>
    <p:handoutMasterId r:id="rId344"/>
  </p:handoutMasterIdLst>
  <p:sldIdLst>
    <p:sldId r:id="rId2" id="256"/>
    <p:sldId r:id="rId3" id="484"/>
    <p:sldId r:id="rId4" id="257"/>
    <p:sldId r:id="rId5" id="258"/>
    <p:sldId r:id="rId6" id="259"/>
    <p:sldId r:id="rId7" id="472"/>
    <p:sldId r:id="rId8" id="473"/>
    <p:sldId r:id="rId9" id="474"/>
    <p:sldId r:id="rId10" id="475"/>
    <p:sldId r:id="rId11" id="476"/>
    <p:sldId r:id="rId12" id="477"/>
    <p:sldId r:id="rId13" id="478"/>
    <p:sldId r:id="rId14" id="260"/>
    <p:sldId r:id="rId15" id="261"/>
    <p:sldId r:id="rId16" id="262"/>
    <p:sldId r:id="rId17" id="485"/>
    <p:sldId r:id="rId18" id="486"/>
    <p:sldId r:id="rId19" id="487"/>
    <p:sldId r:id="rId20" id="488"/>
    <p:sldId r:id="rId21" id="493"/>
    <p:sldId r:id="rId22" id="263"/>
    <p:sldId r:id="rId23" id="489"/>
    <p:sldId r:id="rId24" id="264"/>
    <p:sldId r:id="rId25" id="265"/>
    <p:sldId r:id="rId26" id="266"/>
    <p:sldId r:id="rId27" id="267"/>
    <p:sldId r:id="rId28" id="268"/>
    <p:sldId r:id="rId29" id="269"/>
    <p:sldId r:id="rId30" id="270"/>
    <p:sldId r:id="rId31" id="271"/>
    <p:sldId r:id="rId32" id="272"/>
    <p:sldId r:id="rId33" id="273"/>
    <p:sldId r:id="rId34" id="274"/>
    <p:sldId r:id="rId35" id="282"/>
    <p:sldId r:id="rId36" id="491"/>
    <p:sldId r:id="rId37" id="283"/>
    <p:sldId r:id="rId38" id="277"/>
    <p:sldId r:id="rId39" id="278"/>
    <p:sldId r:id="rId40" id="279"/>
    <p:sldId r:id="rId41" id="280"/>
    <p:sldId r:id="rId42" id="281"/>
    <p:sldId r:id="rId43" id="284"/>
    <p:sldId r:id="rId44" id="285"/>
    <p:sldId r:id="rId45" id="286"/>
    <p:sldId r:id="rId46" id="287"/>
    <p:sldId r:id="rId47" id="288"/>
    <p:sldId r:id="rId48" id="289"/>
    <p:sldId r:id="rId49" id="492"/>
    <p:sldId r:id="rId50" id="290"/>
    <p:sldId r:id="rId51" id="291"/>
    <p:sldId r:id="rId52" id="292"/>
    <p:sldId r:id="rId53" id="293"/>
    <p:sldId r:id="rId54" id="294"/>
    <p:sldId r:id="rId55" id="295"/>
    <p:sldId r:id="rId56" id="296"/>
    <p:sldId r:id="rId57" id="297"/>
    <p:sldId r:id="rId58" id="298"/>
    <p:sldId r:id="rId59" id="299"/>
    <p:sldId r:id="rId60" id="300"/>
    <p:sldId r:id="rId61" id="301"/>
    <p:sldId r:id="rId62" id="302"/>
    <p:sldId r:id="rId63" id="303"/>
    <p:sldId r:id="rId64" id="304"/>
    <p:sldId r:id="rId65" id="305"/>
    <p:sldId r:id="rId66" id="306"/>
    <p:sldId r:id="rId67" id="307"/>
    <p:sldId r:id="rId68" id="308"/>
    <p:sldId r:id="rId69" id="309"/>
    <p:sldId r:id="rId70" id="310"/>
    <p:sldId r:id="rId71" id="311"/>
    <p:sldId r:id="rId72" id="312"/>
    <p:sldId r:id="rId73" id="313"/>
    <p:sldId r:id="rId74" id="314"/>
    <p:sldId r:id="rId75" id="315"/>
    <p:sldId r:id="rId76" id="316"/>
    <p:sldId r:id="rId77" id="317"/>
    <p:sldId r:id="rId78" id="318"/>
    <p:sldId r:id="rId79" id="319"/>
    <p:sldId r:id="rId80" id="320"/>
    <p:sldId r:id="rId81" id="321"/>
    <p:sldId r:id="rId82" id="490"/>
    <p:sldId r:id="rId83" id="322"/>
    <p:sldId r:id="rId84" id="323"/>
    <p:sldId r:id="rId85" id="494"/>
    <p:sldId r:id="rId86" id="324"/>
    <p:sldId r:id="rId87" id="479"/>
    <p:sldId r:id="rId88" id="325"/>
    <p:sldId r:id="rId89" id="326"/>
    <p:sldId r:id="rId90" id="327"/>
    <p:sldId r:id="rId91" id="328"/>
    <p:sldId r:id="rId92" id="495"/>
    <p:sldId r:id="rId93" id="480"/>
    <p:sldId r:id="rId94" id="329"/>
    <p:sldId r:id="rId95" id="496"/>
    <p:sldId r:id="rId96" id="330"/>
    <p:sldId r:id="rId97" id="497"/>
    <p:sldId r:id="rId98" id="331"/>
    <p:sldId r:id="rId99" id="332"/>
    <p:sldId r:id="rId100" id="333"/>
    <p:sldId r:id="rId101" id="334"/>
    <p:sldId r:id="rId102" id="481"/>
    <p:sldId r:id="rId103" id="498"/>
    <p:sldId r:id="rId104" id="335"/>
    <p:sldId r:id="rId105" id="336"/>
    <p:sldId r:id="rId106" id="337"/>
    <p:sldId r:id="rId107" id="338"/>
    <p:sldId r:id="rId108" id="339"/>
    <p:sldId r:id="rId109" id="340"/>
    <p:sldId r:id="rId110" id="341"/>
    <p:sldId r:id="rId111" id="342"/>
    <p:sldId r:id="rId112" id="343"/>
    <p:sldId r:id="rId113" id="344"/>
    <p:sldId r:id="rId114" id="586"/>
    <p:sldId r:id="rId115" id="587"/>
    <p:sldId r:id="rId116" id="588"/>
    <p:sldId r:id="rId117" id="589"/>
    <p:sldId r:id="rId118" id="590"/>
    <p:sldId r:id="rId119" id="591"/>
    <p:sldId r:id="rId120" id="592"/>
    <p:sldId r:id="rId121" id="593"/>
    <p:sldId r:id="rId122" id="594"/>
    <p:sldId r:id="rId123" id="595"/>
    <p:sldId r:id="rId124" id="596"/>
    <p:sldId r:id="rId125" id="597"/>
    <p:sldId r:id="rId126" id="598"/>
    <p:sldId r:id="rId127" id="599"/>
    <p:sldId r:id="rId128" id="600"/>
    <p:sldId r:id="rId129" id="601"/>
    <p:sldId r:id="rId130" id="602"/>
    <p:sldId r:id="rId131" id="603"/>
    <p:sldId r:id="rId132" id="604"/>
    <p:sldId r:id="rId133" id="605"/>
    <p:sldId r:id="rId134" id="606"/>
    <p:sldId r:id="rId135" id="607"/>
    <p:sldId r:id="rId136" id="608"/>
    <p:sldId r:id="rId137" id="609"/>
    <p:sldId r:id="rId138" id="610"/>
    <p:sldId r:id="rId139" id="611"/>
    <p:sldId r:id="rId140" id="612"/>
    <p:sldId r:id="rId141" id="613"/>
    <p:sldId r:id="rId142" id="614"/>
    <p:sldId r:id="rId143" id="615"/>
    <p:sldId r:id="rId144" id="616"/>
    <p:sldId r:id="rId145" id="345"/>
    <p:sldId r:id="rId146" id="346"/>
    <p:sldId r:id="rId147" id="347"/>
    <p:sldId r:id="rId148" id="348"/>
    <p:sldId r:id="rId149" id="349"/>
    <p:sldId r:id="rId150" id="350"/>
    <p:sldId r:id="rId151" id="351"/>
    <p:sldId r:id="rId152" id="352"/>
    <p:sldId r:id="rId153" id="353"/>
    <p:sldId r:id="rId154" id="354"/>
    <p:sldId r:id="rId155" id="355"/>
    <p:sldId r:id="rId156" id="356"/>
    <p:sldId r:id="rId157" id="357"/>
    <p:sldId r:id="rId158" id="358"/>
    <p:sldId r:id="rId159" id="359"/>
    <p:sldId r:id="rId160" id="360"/>
    <p:sldId r:id="rId161" id="361"/>
    <p:sldId r:id="rId162" id="362"/>
    <p:sldId r:id="rId163" id="483"/>
    <p:sldId r:id="rId164" id="482"/>
    <p:sldId r:id="rId165" id="363"/>
    <p:sldId r:id="rId166" id="364"/>
    <p:sldId r:id="rId167" id="365"/>
    <p:sldId r:id="rId168" id="366"/>
    <p:sldId r:id="rId169" id="367"/>
    <p:sldId r:id="rId170" id="368"/>
    <p:sldId r:id="rId171" id="369"/>
    <p:sldId r:id="rId172" id="370"/>
    <p:sldId r:id="rId173" id="371"/>
    <p:sldId r:id="rId174" id="372"/>
    <p:sldId r:id="rId175" id="373"/>
    <p:sldId r:id="rId176" id="374"/>
    <p:sldId r:id="rId177" id="375"/>
    <p:sldId r:id="rId178" id="499"/>
    <p:sldId r:id="rId179" id="500"/>
    <p:sldId r:id="rId180" id="501"/>
    <p:sldId r:id="rId181" id="502"/>
    <p:sldId r:id="rId182" id="503"/>
    <p:sldId r:id="rId183" id="504"/>
    <p:sldId r:id="rId184" id="505"/>
    <p:sldId r:id="rId185" id="506"/>
    <p:sldId r:id="rId186" id="507"/>
    <p:sldId r:id="rId187" id="508"/>
    <p:sldId r:id="rId188" id="509"/>
    <p:sldId r:id="rId189" id="510"/>
    <p:sldId r:id="rId190" id="511"/>
    <p:sldId r:id="rId191" id="512"/>
    <p:sldId r:id="rId192" id="513"/>
    <p:sldId r:id="rId193" id="514"/>
    <p:sldId r:id="rId194" id="559"/>
    <p:sldId r:id="rId195" id="560"/>
    <p:sldId r:id="rId196" id="561"/>
    <p:sldId r:id="rId197" id="562"/>
    <p:sldId r:id="rId198" id="563"/>
    <p:sldId r:id="rId199" id="564"/>
    <p:sldId r:id="rId200" id="565"/>
    <p:sldId r:id="rId201" id="566"/>
    <p:sldId r:id="rId202" id="567"/>
    <p:sldId r:id="rId203" id="568"/>
    <p:sldId r:id="rId204" id="569"/>
    <p:sldId r:id="rId205" id="570"/>
    <p:sldId r:id="rId206" id="523"/>
    <p:sldId r:id="rId207" id="524"/>
    <p:sldId r:id="rId208" id="525"/>
    <p:sldId r:id="rId209" id="526"/>
    <p:sldId r:id="rId210" id="527"/>
    <p:sldId r:id="rId211" id="528"/>
    <p:sldId r:id="rId212" id="529"/>
    <p:sldId r:id="rId213" id="530"/>
    <p:sldId r:id="rId214" id="531"/>
    <p:sldId r:id="rId215" id="532"/>
    <p:sldId r:id="rId216" id="533"/>
    <p:sldId r:id="rId217" id="534"/>
    <p:sldId r:id="rId218" id="535"/>
    <p:sldId r:id="rId219" id="536"/>
    <p:sldId r:id="rId220" id="537"/>
    <p:sldId r:id="rId221" id="538"/>
    <p:sldId r:id="rId222" id="539"/>
    <p:sldId r:id="rId223" id="540"/>
    <p:sldId r:id="rId224" id="541"/>
    <p:sldId r:id="rId225" id="542"/>
    <p:sldId r:id="rId226" id="543"/>
    <p:sldId r:id="rId227" id="515"/>
    <p:sldId r:id="rId228" id="516"/>
    <p:sldId r:id="rId229" id="517"/>
    <p:sldId r:id="rId230" id="518"/>
    <p:sldId r:id="rId231" id="519"/>
    <p:sldId r:id="rId232" id="520"/>
    <p:sldId r:id="rId233" id="521"/>
    <p:sldId r:id="rId234" id="522"/>
    <p:sldId r:id="rId235" id="571"/>
    <p:sldId r:id="rId236" id="572"/>
    <p:sldId r:id="rId237" id="573"/>
    <p:sldId r:id="rId238" id="574"/>
    <p:sldId r:id="rId239" id="575"/>
    <p:sldId r:id="rId240" id="576"/>
    <p:sldId r:id="rId241" id="577"/>
    <p:sldId r:id="rId242" id="578"/>
    <p:sldId r:id="rId243" id="579"/>
    <p:sldId r:id="rId244" id="580"/>
    <p:sldId r:id="rId245" id="581"/>
    <p:sldId r:id="rId246" id="582"/>
    <p:sldId r:id="rId247" id="583"/>
    <p:sldId r:id="rId248" id="584"/>
    <p:sldId r:id="rId249" id="585"/>
    <p:sldId r:id="rId250" id="376"/>
    <p:sldId r:id="rId251" id="377"/>
    <p:sldId r:id="rId252" id="378"/>
    <p:sldId r:id="rId253" id="379"/>
    <p:sldId r:id="rId254" id="380"/>
    <p:sldId r:id="rId255" id="381"/>
    <p:sldId r:id="rId256" id="382"/>
    <p:sldId r:id="rId257" id="383"/>
    <p:sldId r:id="rId258" id="384"/>
    <p:sldId r:id="rId259" id="385"/>
    <p:sldId r:id="rId260" id="386"/>
    <p:sldId r:id="rId261" id="387"/>
    <p:sldId r:id="rId262" id="388"/>
    <p:sldId r:id="rId263" id="389"/>
    <p:sldId r:id="rId264" id="390"/>
    <p:sldId r:id="rId265" id="391"/>
    <p:sldId r:id="rId266" id="392"/>
    <p:sldId r:id="rId267" id="393"/>
    <p:sldId r:id="rId268" id="394"/>
    <p:sldId r:id="rId269" id="395"/>
    <p:sldId r:id="rId270" id="396"/>
    <p:sldId r:id="rId271" id="397"/>
    <p:sldId r:id="rId272" id="398"/>
    <p:sldId r:id="rId273" id="399"/>
    <p:sldId r:id="rId274" id="400"/>
    <p:sldId r:id="rId275" id="401"/>
    <p:sldId r:id="rId276" id="402"/>
    <p:sldId r:id="rId277" id="403"/>
    <p:sldId r:id="rId278" id="404"/>
    <p:sldId r:id="rId279" id="405"/>
    <p:sldId r:id="rId280" id="406"/>
    <p:sldId r:id="rId281" id="407"/>
    <p:sldId r:id="rId282" id="408"/>
    <p:sldId r:id="rId283" id="409"/>
    <p:sldId r:id="rId284" id="465"/>
    <p:sldId r:id="rId285" id="466"/>
    <p:sldId r:id="rId286" id="467"/>
    <p:sldId r:id="rId287" id="468"/>
    <p:sldId r:id="rId288" id="469"/>
    <p:sldId r:id="rId289" id="470"/>
    <p:sldId r:id="rId290" id="471"/>
    <p:sldId r:id="rId291" id="411"/>
    <p:sldId r:id="rId292" id="412"/>
    <p:sldId r:id="rId293" id="413"/>
    <p:sldId r:id="rId294" id="414"/>
    <p:sldId r:id="rId295" id="415"/>
    <p:sldId r:id="rId296" id="416"/>
    <p:sldId r:id="rId297" id="417"/>
    <p:sldId r:id="rId298" id="418"/>
    <p:sldId r:id="rId299" id="419"/>
    <p:sldId r:id="rId300" id="410"/>
    <p:sldId r:id="rId301" id="421"/>
    <p:sldId r:id="rId302" id="422"/>
    <p:sldId r:id="rId303" id="423"/>
    <p:sldId r:id="rId304" id="424"/>
    <p:sldId r:id="rId305" id="425"/>
    <p:sldId r:id="rId306" id="426"/>
    <p:sldId r:id="rId307" id="427"/>
    <p:sldId r:id="rId308" id="428"/>
    <p:sldId r:id="rId309" id="430"/>
    <p:sldId r:id="rId310" id="431"/>
    <p:sldId r:id="rId311" id="432"/>
    <p:sldId r:id="rId312" id="433"/>
    <p:sldId r:id="rId313" id="434"/>
    <p:sldId r:id="rId314" id="435"/>
    <p:sldId r:id="rId315" id="436"/>
    <p:sldId r:id="rId316" id="437"/>
    <p:sldId r:id="rId317" id="438"/>
    <p:sldId r:id="rId318" id="439"/>
    <p:sldId r:id="rId319" id="440"/>
    <p:sldId r:id="rId320" id="441"/>
    <p:sldId r:id="rId321" id="442"/>
    <p:sldId r:id="rId322" id="443"/>
    <p:sldId r:id="rId323" id="444"/>
    <p:sldId r:id="rId324" id="445"/>
    <p:sldId r:id="rId325" id="446"/>
    <p:sldId r:id="rId326" id="447"/>
    <p:sldId r:id="rId327" id="448"/>
    <p:sldId r:id="rId328" id="449"/>
    <p:sldId r:id="rId329" id="450"/>
    <p:sldId r:id="rId330" id="452"/>
    <p:sldId r:id="rId331" id="455"/>
    <p:sldId r:id="rId332" id="453"/>
    <p:sldId r:id="rId333" id="454"/>
    <p:sldId r:id="rId334" id="456"/>
    <p:sldId r:id="rId335" id="457"/>
    <p:sldId r:id="rId336" id="458"/>
    <p:sldId r:id="rId337" id="459"/>
    <p:sldId r:id="rId338" id="460"/>
    <p:sldId r:id="rId339" id="461"/>
    <p:sldId r:id="rId340" id="462"/>
    <p:sldId r:id="rId341" id="463"/>
    <p:sldId r:id="rId342" id="464"/>
  </p:sldIdLst>
  <p:sldSz cx="9144000" cy="6858000" type="screen4x3"/>
  <p:notesSz cx="7010400" cy="9296400"/>
  <p:embeddedFontLst>
    <p:embeddedFont>
      <p:font typeface="WPS Special 1"/>
      <p:regular r:id="rId349"/>
    </p:embeddedFont>
  </p:embeddedFontLst>
  <p:defaultTextStyle>
    <a:defPPr>
      <a:defRPr lang="en-US"/>
    </a:defPPr>
    <a:lvl1pPr algn="l" marL="0" defTabSz="914400" eaLnBrk="1" latinLnBrk="0" hangingPunct="1" rtl="false">
      <a:defRPr sz="1800" kern="1200">
        <a:solidFill>
          <a:schemeClr val="tx1"/>
        </a:solidFill>
        <a:latin typeface="+mn-lt"/>
        <a:ea typeface="+mn-ea"/>
        <a:cs typeface="+mn-cs"/>
      </a:defRPr>
    </a:lvl1pPr>
    <a:lvl2pPr algn="l" marL="457200" defTabSz="914400" eaLnBrk="1" latinLnBrk="0" hangingPunct="1" rtl="false">
      <a:defRPr sz="1800" kern="1200">
        <a:solidFill>
          <a:schemeClr val="tx1"/>
        </a:solidFill>
        <a:latin typeface="+mn-lt"/>
        <a:ea typeface="+mn-ea"/>
        <a:cs typeface="+mn-cs"/>
      </a:defRPr>
    </a:lvl2pPr>
    <a:lvl3pPr algn="l" marL="914400" defTabSz="914400" eaLnBrk="1" latinLnBrk="0" hangingPunct="1" rtl="false">
      <a:defRPr sz="1800" kern="1200">
        <a:solidFill>
          <a:schemeClr val="tx1"/>
        </a:solidFill>
        <a:latin typeface="+mn-lt"/>
        <a:ea typeface="+mn-ea"/>
        <a:cs typeface="+mn-cs"/>
      </a:defRPr>
    </a:lvl3pPr>
    <a:lvl4pPr algn="l" marL="1371600" defTabSz="914400" eaLnBrk="1" latinLnBrk="0" hangingPunct="1" rtl="false">
      <a:defRPr sz="1800" kern="1200">
        <a:solidFill>
          <a:schemeClr val="tx1"/>
        </a:solidFill>
        <a:latin typeface="+mn-lt"/>
        <a:ea typeface="+mn-ea"/>
        <a:cs typeface="+mn-cs"/>
      </a:defRPr>
    </a:lvl4pPr>
    <a:lvl5pPr algn="l" marL="1828800" defTabSz="914400" eaLnBrk="1" latinLnBrk="0" hangingPunct="1" rtl="false">
      <a:defRPr sz="1800" kern="1200">
        <a:solidFill>
          <a:schemeClr val="tx1"/>
        </a:solidFill>
        <a:latin typeface="+mn-lt"/>
        <a:ea typeface="+mn-ea"/>
        <a:cs typeface="+mn-cs"/>
      </a:defRPr>
    </a:lvl5pPr>
    <a:lvl6pPr algn="l" marL="2286000" defTabSz="914400" eaLnBrk="1" latinLnBrk="0" hangingPunct="1" rtl="false">
      <a:defRPr sz="1800" kern="1200">
        <a:solidFill>
          <a:schemeClr val="tx1"/>
        </a:solidFill>
        <a:latin typeface="+mn-lt"/>
        <a:ea typeface="+mn-ea"/>
        <a:cs typeface="+mn-cs"/>
      </a:defRPr>
    </a:lvl6pPr>
    <a:lvl7pPr algn="l" marL="2743200" defTabSz="914400" eaLnBrk="1" latinLnBrk="0" hangingPunct="1" rtl="false">
      <a:defRPr sz="1800" kern="1200">
        <a:solidFill>
          <a:schemeClr val="tx1"/>
        </a:solidFill>
        <a:latin typeface="+mn-lt"/>
        <a:ea typeface="+mn-ea"/>
        <a:cs typeface="+mn-cs"/>
      </a:defRPr>
    </a:lvl7pPr>
    <a:lvl8pPr algn="l" marL="3200400" defTabSz="914400" eaLnBrk="1" latinLnBrk="0" hangingPunct="1" rtl="false">
      <a:defRPr sz="1800" kern="1200">
        <a:solidFill>
          <a:schemeClr val="tx1"/>
        </a:solidFill>
        <a:latin typeface="+mn-lt"/>
        <a:ea typeface="+mn-ea"/>
        <a:cs typeface="+mn-cs"/>
      </a:defRPr>
    </a:lvl8pPr>
    <a:lvl9pPr algn="l" marL="3657600" defTabSz="914400" eaLnBrk="1" latinLnBrk="0" hangingPunct="1" rtl="fals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45" Type="http://schemas.openxmlformats.org/officeDocument/2006/relationships/presProps" Target="presProps.xml" /><Relationship Id="rId346" Type="http://schemas.openxmlformats.org/officeDocument/2006/relationships/viewProps" Target="viewProps.xml" /><Relationship Id="rId347" Type="http://schemas.openxmlformats.org/officeDocument/2006/relationships/theme" Target="theme/theme1.xml" /><Relationship Id="rId348" Type="http://schemas.openxmlformats.org/officeDocument/2006/relationships/tableStyles" Target="tableStyles.xml" /><Relationship Id="rId344" Type="http://schemas.openxmlformats.org/officeDocument/2006/relationships/handoutMaster" Target="handoutMasters/handoutMaster1.xml" /><Relationship Id="rId1" Type="http://schemas.openxmlformats.org/officeDocument/2006/relationships/slideMaster" Target="slideMasters/slideMaster1.xml" /><Relationship Id="rId343" Type="http://schemas.openxmlformats.org/officeDocument/2006/relationships/notesMaster" Target="notesMasters/notesMaster1.xml" /><Relationship Id="rId39" Type="http://schemas.openxmlformats.org/officeDocument/2006/relationships/slide" Target="slides/slide38.xml" /><Relationship Id="rId38" Type="http://schemas.openxmlformats.org/officeDocument/2006/relationships/slide" Target="slides/slide37.xml" /><Relationship Id="rId37" Type="http://schemas.openxmlformats.org/officeDocument/2006/relationships/slide" Target="slides/slide36.xml" /><Relationship Id="rId36" Type="http://schemas.openxmlformats.org/officeDocument/2006/relationships/slide" Target="slides/slide35.xml" /><Relationship Id="rId150" Type="http://schemas.openxmlformats.org/officeDocument/2006/relationships/slide" Target="slides/slide149.xml" /><Relationship Id="rId30" Type="http://schemas.openxmlformats.org/officeDocument/2006/relationships/slide" Target="slides/slide29.xml" /><Relationship Id="rId223" Type="http://schemas.openxmlformats.org/officeDocument/2006/relationships/slide" Target="slides/slide222.xml" /><Relationship Id="rId142" Type="http://schemas.openxmlformats.org/officeDocument/2006/relationships/slide" Target="slides/slide141.xml" /><Relationship Id="rId224" Type="http://schemas.openxmlformats.org/officeDocument/2006/relationships/slide" Target="slides/slide223.xml" /><Relationship Id="rId143" Type="http://schemas.openxmlformats.org/officeDocument/2006/relationships/slide" Target="slides/slide142.xml" /><Relationship Id="rId31" Type="http://schemas.openxmlformats.org/officeDocument/2006/relationships/slide" Target="slides/slide30.xml" /><Relationship Id="rId221" Type="http://schemas.openxmlformats.org/officeDocument/2006/relationships/slide" Target="slides/slide220.xml" /><Relationship Id="rId140" Type="http://schemas.openxmlformats.org/officeDocument/2006/relationships/slide" Target="slides/slide139.xml" /><Relationship Id="rId222" Type="http://schemas.openxmlformats.org/officeDocument/2006/relationships/slide" Target="slides/slide221.xml" /><Relationship Id="rId141" Type="http://schemas.openxmlformats.org/officeDocument/2006/relationships/slide" Target="slides/slide140.xml" /><Relationship Id="rId146" Type="http://schemas.openxmlformats.org/officeDocument/2006/relationships/slide" Target="slides/slide145.xml" /><Relationship Id="rId34" Type="http://schemas.openxmlformats.org/officeDocument/2006/relationships/slide" Target="slides/slide33.xml" /><Relationship Id="rId147" Type="http://schemas.openxmlformats.org/officeDocument/2006/relationships/slide" Target="slides/slide146.xml" /><Relationship Id="rId220" Type="http://schemas.openxmlformats.org/officeDocument/2006/relationships/slide" Target="slides/slide219.xml" /><Relationship Id="rId35" Type="http://schemas.openxmlformats.org/officeDocument/2006/relationships/slide" Target="slides/slide34.xml" /><Relationship Id="rId144" Type="http://schemas.openxmlformats.org/officeDocument/2006/relationships/slide" Target="slides/slide143.xml" /><Relationship Id="rId32" Type="http://schemas.openxmlformats.org/officeDocument/2006/relationships/slide" Target="slides/slide31.xml" /><Relationship Id="rId145" Type="http://schemas.openxmlformats.org/officeDocument/2006/relationships/slide" Target="slides/slide144.xml" /><Relationship Id="rId33" Type="http://schemas.openxmlformats.org/officeDocument/2006/relationships/slide" Target="slides/slide32.xml" /><Relationship Id="rId148" Type="http://schemas.openxmlformats.org/officeDocument/2006/relationships/slide" Target="slides/slide147.xml" /><Relationship Id="rId229" Type="http://schemas.openxmlformats.org/officeDocument/2006/relationships/slide" Target="slides/slide228.xml" /><Relationship Id="rId149" Type="http://schemas.openxmlformats.org/officeDocument/2006/relationships/slide" Target="slides/slide148.xml" /><Relationship Id="rId227" Type="http://schemas.openxmlformats.org/officeDocument/2006/relationships/slide" Target="slides/slide226.xml" /><Relationship Id="rId228" Type="http://schemas.openxmlformats.org/officeDocument/2006/relationships/slide" Target="slides/slide227.xml" /><Relationship Id="rId225" Type="http://schemas.openxmlformats.org/officeDocument/2006/relationships/slide" Target="slides/slide224.xml" /><Relationship Id="rId226" Type="http://schemas.openxmlformats.org/officeDocument/2006/relationships/slide" Target="slides/slide225.xml" /><Relationship Id="rId48" Type="http://schemas.openxmlformats.org/officeDocument/2006/relationships/slide" Target="slides/slide47.xml" /><Relationship Id="rId47" Type="http://schemas.openxmlformats.org/officeDocument/2006/relationships/slide" Target="slides/slide46.xml" /><Relationship Id="rId49" Type="http://schemas.openxmlformats.org/officeDocument/2006/relationships/slide" Target="slides/slide48.xml" /><Relationship Id="rId210" Type="http://schemas.openxmlformats.org/officeDocument/2006/relationships/slide" Target="slides/slide209.xml" /><Relationship Id="rId40" Type="http://schemas.openxmlformats.org/officeDocument/2006/relationships/slide" Target="slides/slide39.xml" /><Relationship Id="rId211" Type="http://schemas.openxmlformats.org/officeDocument/2006/relationships/slide" Target="slides/slide210.xml" /><Relationship Id="rId130" Type="http://schemas.openxmlformats.org/officeDocument/2006/relationships/slide" Target="slides/slide129.xml" /><Relationship Id="rId212" Type="http://schemas.openxmlformats.org/officeDocument/2006/relationships/slide" Target="slides/slide211.xml" /><Relationship Id="rId41" Type="http://schemas.openxmlformats.org/officeDocument/2006/relationships/slide" Target="slides/slide40.xml" /><Relationship Id="rId131" Type="http://schemas.openxmlformats.org/officeDocument/2006/relationships/slide" Target="slides/slide130.xml" /><Relationship Id="rId213" Type="http://schemas.openxmlformats.org/officeDocument/2006/relationships/slide" Target="slides/slide212.xml" /><Relationship Id="rId132" Type="http://schemas.openxmlformats.org/officeDocument/2006/relationships/slide" Target="slides/slide131.xml" /><Relationship Id="rId42" Type="http://schemas.openxmlformats.org/officeDocument/2006/relationships/slide" Target="slides/slide41.xml" /><Relationship Id="rId133" Type="http://schemas.openxmlformats.org/officeDocument/2006/relationships/slide" Target="slides/slide132.xml" /><Relationship Id="rId43" Type="http://schemas.openxmlformats.org/officeDocument/2006/relationships/slide" Target="slides/slide42.xml" /><Relationship Id="rId134" Type="http://schemas.openxmlformats.org/officeDocument/2006/relationships/slide" Target="slides/slide133.xml" /><Relationship Id="rId44" Type="http://schemas.openxmlformats.org/officeDocument/2006/relationships/slide" Target="slides/slide43.xml" /><Relationship Id="rId135" Type="http://schemas.openxmlformats.org/officeDocument/2006/relationships/slide" Target="slides/slide134.xml" /><Relationship Id="rId45" Type="http://schemas.openxmlformats.org/officeDocument/2006/relationships/slide" Target="slides/slide44.xml" /><Relationship Id="rId136" Type="http://schemas.openxmlformats.org/officeDocument/2006/relationships/slide" Target="slides/slide135.xml" /><Relationship Id="rId46" Type="http://schemas.openxmlformats.org/officeDocument/2006/relationships/slide" Target="slides/slide45.xml" /><Relationship Id="rId137" Type="http://schemas.openxmlformats.org/officeDocument/2006/relationships/slide" Target="slides/slide136.xml" /><Relationship Id="rId218" Type="http://schemas.openxmlformats.org/officeDocument/2006/relationships/slide" Target="slides/slide217.xml" /><Relationship Id="rId219" Type="http://schemas.openxmlformats.org/officeDocument/2006/relationships/slide" Target="slides/slide218.xml" /><Relationship Id="rId138" Type="http://schemas.openxmlformats.org/officeDocument/2006/relationships/slide" Target="slides/slide137.xml" /><Relationship Id="rId139" Type="http://schemas.openxmlformats.org/officeDocument/2006/relationships/slide" Target="slides/slide138.xml" /><Relationship Id="rId214" Type="http://schemas.openxmlformats.org/officeDocument/2006/relationships/slide" Target="slides/slide213.xml" /><Relationship Id="rId215" Type="http://schemas.openxmlformats.org/officeDocument/2006/relationships/slide" Target="slides/slide214.xml" /><Relationship Id="rId216" Type="http://schemas.openxmlformats.org/officeDocument/2006/relationships/slide" Target="slides/slide215.xml" /><Relationship Id="rId217" Type="http://schemas.openxmlformats.org/officeDocument/2006/relationships/slide" Target="slides/slide216.xml" /><Relationship Id="rId172" Type="http://schemas.openxmlformats.org/officeDocument/2006/relationships/slide" Target="slides/slide171.xml" /><Relationship Id="rId171" Type="http://schemas.openxmlformats.org/officeDocument/2006/relationships/slide" Target="slides/slide170.xml" /><Relationship Id="rId19" Type="http://schemas.openxmlformats.org/officeDocument/2006/relationships/slide" Target="slides/slide18.xml" /><Relationship Id="rId170" Type="http://schemas.openxmlformats.org/officeDocument/2006/relationships/slide" Target="slides/slide169.xml" /><Relationship Id="rId18" Type="http://schemas.openxmlformats.org/officeDocument/2006/relationships/slide" Target="slides/slide17.xml" /><Relationship Id="rId17" Type="http://schemas.openxmlformats.org/officeDocument/2006/relationships/slide" Target="slides/slide16.xml" /><Relationship Id="rId16" Type="http://schemas.openxmlformats.org/officeDocument/2006/relationships/slide" Target="slides/slide15.xml" /><Relationship Id="rId15" Type="http://schemas.openxmlformats.org/officeDocument/2006/relationships/slide" Target="slides/slide14.xml" /><Relationship Id="rId14" Type="http://schemas.openxmlformats.org/officeDocument/2006/relationships/slide" Target="slides/slide13.xml" /><Relationship Id="rId168" Type="http://schemas.openxmlformats.org/officeDocument/2006/relationships/slide" Target="slides/slide167.xml" /><Relationship Id="rId241" Type="http://schemas.openxmlformats.org/officeDocument/2006/relationships/slide" Target="slides/slide240.xml" /><Relationship Id="rId12" Type="http://schemas.openxmlformats.org/officeDocument/2006/relationships/slide" Target="slides/slide11.xml" /><Relationship Id="rId242" Type="http://schemas.openxmlformats.org/officeDocument/2006/relationships/slide" Target="slides/slide241.xml" /><Relationship Id="rId169" Type="http://schemas.openxmlformats.org/officeDocument/2006/relationships/slide" Target="slides/slide168.xml" /><Relationship Id="rId13" Type="http://schemas.openxmlformats.org/officeDocument/2006/relationships/slide" Target="slides/slide12.xml" /><Relationship Id="rId166" Type="http://schemas.openxmlformats.org/officeDocument/2006/relationships/slide" Target="slides/slide165.xml" /><Relationship Id="rId10" Type="http://schemas.openxmlformats.org/officeDocument/2006/relationships/slide" Target="slides/slide9.xml" /><Relationship Id="rId167" Type="http://schemas.openxmlformats.org/officeDocument/2006/relationships/slide" Target="slides/slide166.xml" /><Relationship Id="rId240" Type="http://schemas.openxmlformats.org/officeDocument/2006/relationships/slide" Target="slides/slide239.xml" /><Relationship Id="rId11" Type="http://schemas.openxmlformats.org/officeDocument/2006/relationships/slide" Target="slides/slide10.xml" /><Relationship Id="rId245" Type="http://schemas.openxmlformats.org/officeDocument/2006/relationships/slide" Target="slides/slide244.xml" /><Relationship Id="rId164" Type="http://schemas.openxmlformats.org/officeDocument/2006/relationships/slide" Target="slides/slide163.xml" /><Relationship Id="rId165" Type="http://schemas.openxmlformats.org/officeDocument/2006/relationships/slide" Target="slides/slide164.xml" /><Relationship Id="rId246" Type="http://schemas.openxmlformats.org/officeDocument/2006/relationships/slide" Target="slides/slide245.xml" /><Relationship Id="rId243" Type="http://schemas.openxmlformats.org/officeDocument/2006/relationships/slide" Target="slides/slide242.xml" /><Relationship Id="rId162" Type="http://schemas.openxmlformats.org/officeDocument/2006/relationships/slide" Target="slides/slide161.xml" /><Relationship Id="rId244" Type="http://schemas.openxmlformats.org/officeDocument/2006/relationships/slide" Target="slides/slide243.xml" /><Relationship Id="rId163" Type="http://schemas.openxmlformats.org/officeDocument/2006/relationships/slide" Target="slides/slide162.xml" /><Relationship Id="rId249" Type="http://schemas.openxmlformats.org/officeDocument/2006/relationships/slide" Target="slides/slide248.xml" /><Relationship Id="rId342" Type="http://schemas.openxmlformats.org/officeDocument/2006/relationships/slide" Target="slides/slide341.xml" /><Relationship Id="rId247" Type="http://schemas.openxmlformats.org/officeDocument/2006/relationships/slide" Target="slides/slide246.xml" /><Relationship Id="rId248" Type="http://schemas.openxmlformats.org/officeDocument/2006/relationships/slide" Target="slides/slide247.xml" /><Relationship Id="rId340" Type="http://schemas.openxmlformats.org/officeDocument/2006/relationships/slide" Target="slides/slide339.xml" /><Relationship Id="rId341" Type="http://schemas.openxmlformats.org/officeDocument/2006/relationships/slide" Target="slides/slide340.xml" /><Relationship Id="rId29" Type="http://schemas.openxmlformats.org/officeDocument/2006/relationships/slide" Target="slides/slide28.xml" /><Relationship Id="rId161" Type="http://schemas.openxmlformats.org/officeDocument/2006/relationships/slide" Target="slides/slide160.xml" /><Relationship Id="rId160" Type="http://schemas.openxmlformats.org/officeDocument/2006/relationships/slide" Target="slides/slide159.xml" /><Relationship Id="rId26" Type="http://schemas.openxmlformats.org/officeDocument/2006/relationships/slide" Target="slides/slide25.xml" /><Relationship Id="rId25" Type="http://schemas.openxmlformats.org/officeDocument/2006/relationships/slide" Target="slides/slide24.xml" /><Relationship Id="rId28" Type="http://schemas.openxmlformats.org/officeDocument/2006/relationships/slide" Target="slides/slide27.xml" /><Relationship Id="rId27" Type="http://schemas.openxmlformats.org/officeDocument/2006/relationships/slide" Target="slides/slide26.xml" /><Relationship Id="rId155" Type="http://schemas.openxmlformats.org/officeDocument/2006/relationships/slide" Target="slides/slide154.xml" /><Relationship Id="rId339" Type="http://schemas.openxmlformats.org/officeDocument/2006/relationships/slide" Target="slides/slide338.xml" /><Relationship Id="rId21" Type="http://schemas.openxmlformats.org/officeDocument/2006/relationships/slide" Target="slides/slide20.xml" /><Relationship Id="rId156" Type="http://schemas.openxmlformats.org/officeDocument/2006/relationships/slide" Target="slides/slide155.xml" /><Relationship Id="rId22" Type="http://schemas.openxmlformats.org/officeDocument/2006/relationships/slide" Target="slides/slide21.xml" /><Relationship Id="rId157" Type="http://schemas.openxmlformats.org/officeDocument/2006/relationships/slide" Target="slides/slide156.xml" /><Relationship Id="rId230" Type="http://schemas.openxmlformats.org/officeDocument/2006/relationships/slide" Target="slides/slide229.xml" /><Relationship Id="rId23" Type="http://schemas.openxmlformats.org/officeDocument/2006/relationships/slide" Target="slides/slide22.xml" /><Relationship Id="rId231" Type="http://schemas.openxmlformats.org/officeDocument/2006/relationships/slide" Target="slides/slide230.xml" /><Relationship Id="rId158" Type="http://schemas.openxmlformats.org/officeDocument/2006/relationships/slide" Target="slides/slide157.xml" /><Relationship Id="rId24" Type="http://schemas.openxmlformats.org/officeDocument/2006/relationships/slide" Target="slides/slide23.xml" /><Relationship Id="rId232" Type="http://schemas.openxmlformats.org/officeDocument/2006/relationships/slide" Target="slides/slide231.xml" /><Relationship Id="rId151" Type="http://schemas.openxmlformats.org/officeDocument/2006/relationships/slide" Target="slides/slide150.xml" /><Relationship Id="rId335" Type="http://schemas.openxmlformats.org/officeDocument/2006/relationships/slide" Target="slides/slide334.xml" /><Relationship Id="rId233" Type="http://schemas.openxmlformats.org/officeDocument/2006/relationships/slide" Target="slides/slide232.xml" /><Relationship Id="rId152" Type="http://schemas.openxmlformats.org/officeDocument/2006/relationships/slide" Target="slides/slide151.xml" /><Relationship Id="rId336" Type="http://schemas.openxmlformats.org/officeDocument/2006/relationships/slide" Target="slides/slide335.xml" /><Relationship Id="rId234" Type="http://schemas.openxmlformats.org/officeDocument/2006/relationships/slide" Target="slides/slide233.xml" /><Relationship Id="rId153" Type="http://schemas.openxmlformats.org/officeDocument/2006/relationships/slide" Target="slides/slide152.xml" /><Relationship Id="rId337" Type="http://schemas.openxmlformats.org/officeDocument/2006/relationships/slide" Target="slides/slide336.xml" /><Relationship Id="rId235" Type="http://schemas.openxmlformats.org/officeDocument/2006/relationships/slide" Target="slides/slide234.xml" /><Relationship Id="rId154" Type="http://schemas.openxmlformats.org/officeDocument/2006/relationships/slide" Target="slides/slide153.xml" /><Relationship Id="rId20" Type="http://schemas.openxmlformats.org/officeDocument/2006/relationships/slide" Target="slides/slide19.xml" /><Relationship Id="rId338" Type="http://schemas.openxmlformats.org/officeDocument/2006/relationships/slide" Target="slides/slide337.xml" /><Relationship Id="rId331" Type="http://schemas.openxmlformats.org/officeDocument/2006/relationships/slide" Target="slides/slide330.xml" /><Relationship Id="rId236" Type="http://schemas.openxmlformats.org/officeDocument/2006/relationships/slide" Target="slides/slide235.xml" /><Relationship Id="rId332" Type="http://schemas.openxmlformats.org/officeDocument/2006/relationships/slide" Target="slides/slide331.xml" /><Relationship Id="rId237" Type="http://schemas.openxmlformats.org/officeDocument/2006/relationships/slide" Target="slides/slide236.xml" /><Relationship Id="rId333" Type="http://schemas.openxmlformats.org/officeDocument/2006/relationships/slide" Target="slides/slide332.xml" /><Relationship Id="rId238" Type="http://schemas.openxmlformats.org/officeDocument/2006/relationships/slide" Target="slides/slide237.xml" /><Relationship Id="rId334" Type="http://schemas.openxmlformats.org/officeDocument/2006/relationships/slide" Target="slides/slide333.xml" /><Relationship Id="rId239" Type="http://schemas.openxmlformats.org/officeDocument/2006/relationships/slide" Target="slides/slide238.xml" /><Relationship Id="rId159" Type="http://schemas.openxmlformats.org/officeDocument/2006/relationships/slide" Target="slides/slide158.xml" /><Relationship Id="rId330" Type="http://schemas.openxmlformats.org/officeDocument/2006/relationships/slide" Target="slides/slide329.xml" /><Relationship Id="rId190" Type="http://schemas.openxmlformats.org/officeDocument/2006/relationships/slide" Target="slides/slide189.xml" /><Relationship Id="rId193" Type="http://schemas.openxmlformats.org/officeDocument/2006/relationships/slide" Target="slides/slide192.xml" /><Relationship Id="rId194" Type="http://schemas.openxmlformats.org/officeDocument/2006/relationships/slide" Target="slides/slide193.xml" /><Relationship Id="rId191" Type="http://schemas.openxmlformats.org/officeDocument/2006/relationships/slide" Target="slides/slide190.xml" /><Relationship Id="rId192" Type="http://schemas.openxmlformats.org/officeDocument/2006/relationships/slide" Target="slides/slide191.xml" /><Relationship Id="rId71" Type="http://schemas.openxmlformats.org/officeDocument/2006/relationships/slide" Target="slides/slide70.xml" /><Relationship Id="rId323" Type="http://schemas.openxmlformats.org/officeDocument/2006/relationships/slide" Target="slides/slide322.xml" /><Relationship Id="rId322" Type="http://schemas.openxmlformats.org/officeDocument/2006/relationships/slide" Target="slides/slide321.xml" /><Relationship Id="rId70" Type="http://schemas.openxmlformats.org/officeDocument/2006/relationships/slide" Target="slides/slide69.xml" /><Relationship Id="rId321" Type="http://schemas.openxmlformats.org/officeDocument/2006/relationships/slide" Target="slides/slide320.xml" /><Relationship Id="rId320" Type="http://schemas.openxmlformats.org/officeDocument/2006/relationships/slide" Target="slides/slide319.xml" /><Relationship Id="rId187" Type="http://schemas.openxmlformats.org/officeDocument/2006/relationships/slide" Target="slides/slide186.xml" /><Relationship Id="rId327" Type="http://schemas.openxmlformats.org/officeDocument/2006/relationships/slide" Target="slides/slide326.xml" /><Relationship Id="rId75" Type="http://schemas.openxmlformats.org/officeDocument/2006/relationships/slide" Target="slides/slide74.xml" /><Relationship Id="rId186" Type="http://schemas.openxmlformats.org/officeDocument/2006/relationships/slide" Target="slides/slide185.xml" /><Relationship Id="rId326" Type="http://schemas.openxmlformats.org/officeDocument/2006/relationships/slide" Target="slides/slide325.xml" /><Relationship Id="rId74" Type="http://schemas.openxmlformats.org/officeDocument/2006/relationships/slide" Target="slides/slide73.xml" /><Relationship Id="rId185" Type="http://schemas.openxmlformats.org/officeDocument/2006/relationships/slide" Target="slides/slide184.xml" /><Relationship Id="rId73" Type="http://schemas.openxmlformats.org/officeDocument/2006/relationships/slide" Target="slides/slide72.xml" /><Relationship Id="rId325" Type="http://schemas.openxmlformats.org/officeDocument/2006/relationships/slide" Target="slides/slide324.xml" /><Relationship Id="rId72" Type="http://schemas.openxmlformats.org/officeDocument/2006/relationships/slide" Target="slides/slide71.xml" /><Relationship Id="rId184" Type="http://schemas.openxmlformats.org/officeDocument/2006/relationships/slide" Target="slides/slide183.xml" /><Relationship Id="rId324" Type="http://schemas.openxmlformats.org/officeDocument/2006/relationships/slide" Target="slides/slide323.xml" /><Relationship Id="rId79" Type="http://schemas.openxmlformats.org/officeDocument/2006/relationships/slide" Target="slides/slide78.xml" /><Relationship Id="rId78" Type="http://schemas.openxmlformats.org/officeDocument/2006/relationships/slide" Target="slides/slide77.xml" /><Relationship Id="rId189" Type="http://schemas.openxmlformats.org/officeDocument/2006/relationships/slide" Target="slides/slide188.xml" /><Relationship Id="rId329" Type="http://schemas.openxmlformats.org/officeDocument/2006/relationships/slide" Target="slides/slide328.xml" /><Relationship Id="rId77" Type="http://schemas.openxmlformats.org/officeDocument/2006/relationships/slide" Target="slides/slide76.xml" /><Relationship Id="rId188" Type="http://schemas.openxmlformats.org/officeDocument/2006/relationships/slide" Target="slides/slide187.xml" /><Relationship Id="rId328" Type="http://schemas.openxmlformats.org/officeDocument/2006/relationships/slide" Target="slides/slide327.xml" /><Relationship Id="rId76" Type="http://schemas.openxmlformats.org/officeDocument/2006/relationships/slide" Target="slides/slide75.xml" /><Relationship Id="rId180" Type="http://schemas.openxmlformats.org/officeDocument/2006/relationships/slide" Target="slides/slide179.xml" /><Relationship Id="rId181" Type="http://schemas.openxmlformats.org/officeDocument/2006/relationships/slide" Target="slides/slide180.xml" /><Relationship Id="rId182" Type="http://schemas.openxmlformats.org/officeDocument/2006/relationships/slide" Target="slides/slide181.xml" /><Relationship Id="rId183" Type="http://schemas.openxmlformats.org/officeDocument/2006/relationships/slide" Target="slides/slide182.xml" /><Relationship Id="rId310" Type="http://schemas.openxmlformats.org/officeDocument/2006/relationships/slide" Target="slides/slide309.xml" /><Relationship Id="rId80" Type="http://schemas.openxmlformats.org/officeDocument/2006/relationships/slide" Target="slides/slide79.xml" /><Relationship Id="rId312" Type="http://schemas.openxmlformats.org/officeDocument/2006/relationships/slide" Target="slides/slide311.xml" /><Relationship Id="rId82" Type="http://schemas.openxmlformats.org/officeDocument/2006/relationships/slide" Target="slides/slide81.xml" /><Relationship Id="rId311" Type="http://schemas.openxmlformats.org/officeDocument/2006/relationships/slide" Target="slides/slide310.xml" /><Relationship Id="rId81" Type="http://schemas.openxmlformats.org/officeDocument/2006/relationships/slide" Target="slides/slide80.xml" /><Relationship Id="rId174" Type="http://schemas.openxmlformats.org/officeDocument/2006/relationships/slide" Target="slides/slide173.xml" /><Relationship Id="rId314" Type="http://schemas.openxmlformats.org/officeDocument/2006/relationships/slide" Target="slides/slide313.xml" /><Relationship Id="rId84" Type="http://schemas.openxmlformats.org/officeDocument/2006/relationships/slide" Target="slides/slide83.xml" /><Relationship Id="rId313" Type="http://schemas.openxmlformats.org/officeDocument/2006/relationships/slide" Target="slides/slide312.xml" /><Relationship Id="rId83" Type="http://schemas.openxmlformats.org/officeDocument/2006/relationships/slide" Target="slides/slide82.xml" /><Relationship Id="rId173" Type="http://schemas.openxmlformats.org/officeDocument/2006/relationships/slide" Target="slides/slide172.xml" /><Relationship Id="rId176" Type="http://schemas.openxmlformats.org/officeDocument/2006/relationships/slide" Target="slides/slide175.xml" /><Relationship Id="rId316" Type="http://schemas.openxmlformats.org/officeDocument/2006/relationships/slide" Target="slides/slide315.xml" /><Relationship Id="rId86" Type="http://schemas.openxmlformats.org/officeDocument/2006/relationships/slide" Target="slides/slide85.xml" /><Relationship Id="rId175" Type="http://schemas.openxmlformats.org/officeDocument/2006/relationships/slide" Target="slides/slide174.xml" /><Relationship Id="rId315" Type="http://schemas.openxmlformats.org/officeDocument/2006/relationships/slide" Target="slides/slide314.xml" /><Relationship Id="rId85" Type="http://schemas.openxmlformats.org/officeDocument/2006/relationships/slide" Target="slides/slide84.xml" /><Relationship Id="rId178" Type="http://schemas.openxmlformats.org/officeDocument/2006/relationships/slide" Target="slides/slide177.xml" /><Relationship Id="rId318" Type="http://schemas.openxmlformats.org/officeDocument/2006/relationships/slide" Target="slides/slide317.xml" /><Relationship Id="rId88" Type="http://schemas.openxmlformats.org/officeDocument/2006/relationships/slide" Target="slides/slide87.xml" /><Relationship Id="rId177" Type="http://schemas.openxmlformats.org/officeDocument/2006/relationships/slide" Target="slides/slide176.xml" /><Relationship Id="rId317" Type="http://schemas.openxmlformats.org/officeDocument/2006/relationships/slide" Target="slides/slide316.xml" /><Relationship Id="rId87" Type="http://schemas.openxmlformats.org/officeDocument/2006/relationships/slide" Target="slides/slide86.xml" /><Relationship Id="rId319" Type="http://schemas.openxmlformats.org/officeDocument/2006/relationships/slide" Target="slides/slide318.xml" /><Relationship Id="rId89" Type="http://schemas.openxmlformats.org/officeDocument/2006/relationships/slide" Target="slides/slide88.xml" /><Relationship Id="rId179" Type="http://schemas.openxmlformats.org/officeDocument/2006/relationships/slide" Target="slides/slide178.xml" /><Relationship Id="rId58" Type="http://schemas.openxmlformats.org/officeDocument/2006/relationships/slide" Target="slides/slide57.xml" /><Relationship Id="rId59" Type="http://schemas.openxmlformats.org/officeDocument/2006/relationships/slide" Target="slides/slide58.xml" /><Relationship Id="rId301" Type="http://schemas.openxmlformats.org/officeDocument/2006/relationships/slide" Target="slides/slide300.xml" /><Relationship Id="rId206" Type="http://schemas.openxmlformats.org/officeDocument/2006/relationships/slide" Target="slides/slide205.xml" /><Relationship Id="rId300" Type="http://schemas.openxmlformats.org/officeDocument/2006/relationships/slide" Target="slides/slide299.xml" /><Relationship Id="rId205" Type="http://schemas.openxmlformats.org/officeDocument/2006/relationships/slide" Target="slides/slide204.xml" /><Relationship Id="rId204" Type="http://schemas.openxmlformats.org/officeDocument/2006/relationships/slide" Target="slides/slide203.xml" /><Relationship Id="rId203" Type="http://schemas.openxmlformats.org/officeDocument/2006/relationships/slide" Target="slides/slide202.xml" /><Relationship Id="rId209" Type="http://schemas.openxmlformats.org/officeDocument/2006/relationships/slide" Target="slides/slide208.xml" /><Relationship Id="rId208" Type="http://schemas.openxmlformats.org/officeDocument/2006/relationships/slide" Target="slides/slide207.xml" /><Relationship Id="rId207" Type="http://schemas.openxmlformats.org/officeDocument/2006/relationships/slide" Target="slides/slide206.xml" /><Relationship Id="rId309" Type="http://schemas.openxmlformats.org/officeDocument/2006/relationships/slide" Target="slides/slide308.xml" /><Relationship Id="rId57" Type="http://schemas.openxmlformats.org/officeDocument/2006/relationships/slide" Target="slides/slide56.xml" /><Relationship Id="rId308" Type="http://schemas.openxmlformats.org/officeDocument/2006/relationships/slide" Target="slides/slide307.xml" /><Relationship Id="rId56" Type="http://schemas.openxmlformats.org/officeDocument/2006/relationships/slide" Target="slides/slide55.xml" /><Relationship Id="rId307" Type="http://schemas.openxmlformats.org/officeDocument/2006/relationships/slide" Target="slides/slide306.xml" /><Relationship Id="rId55" Type="http://schemas.openxmlformats.org/officeDocument/2006/relationships/slide" Target="slides/slide54.xml" /><Relationship Id="rId306" Type="http://schemas.openxmlformats.org/officeDocument/2006/relationships/slide" Target="slides/slide305.xml" /><Relationship Id="rId54" Type="http://schemas.openxmlformats.org/officeDocument/2006/relationships/slide" Target="slides/slide53.xml" /><Relationship Id="rId202" Type="http://schemas.openxmlformats.org/officeDocument/2006/relationships/slide" Target="slides/slide201.xml" /><Relationship Id="rId305" Type="http://schemas.openxmlformats.org/officeDocument/2006/relationships/slide" Target="slides/slide304.xml" /><Relationship Id="rId53" Type="http://schemas.openxmlformats.org/officeDocument/2006/relationships/slide" Target="slides/slide52.xml" /><Relationship Id="rId201" Type="http://schemas.openxmlformats.org/officeDocument/2006/relationships/slide" Target="slides/slide200.xml" /><Relationship Id="rId52" Type="http://schemas.openxmlformats.org/officeDocument/2006/relationships/slide" Target="slides/slide51.xml" /><Relationship Id="rId304" Type="http://schemas.openxmlformats.org/officeDocument/2006/relationships/slide" Target="slides/slide303.xml" /><Relationship Id="rId51" Type="http://schemas.openxmlformats.org/officeDocument/2006/relationships/slide" Target="slides/slide50.xml" /><Relationship Id="rId200" Type="http://schemas.openxmlformats.org/officeDocument/2006/relationships/slide" Target="slides/slide199.xml" /><Relationship Id="rId303" Type="http://schemas.openxmlformats.org/officeDocument/2006/relationships/slide" Target="slides/slide302.xml" /><Relationship Id="rId50" Type="http://schemas.openxmlformats.org/officeDocument/2006/relationships/slide" Target="slides/slide49.xml" /><Relationship Id="rId302" Type="http://schemas.openxmlformats.org/officeDocument/2006/relationships/slide" Target="slides/slide301.xml" /><Relationship Id="rId69" Type="http://schemas.openxmlformats.org/officeDocument/2006/relationships/slide" Target="slides/slide68.xml" /><Relationship Id="rId60" Type="http://schemas.openxmlformats.org/officeDocument/2006/relationships/slide" Target="slides/slide59.xml" /><Relationship Id="rId66" Type="http://schemas.openxmlformats.org/officeDocument/2006/relationships/slide" Target="slides/slide65.xml" /><Relationship Id="rId199" Type="http://schemas.openxmlformats.org/officeDocument/2006/relationships/slide" Target="slides/slide198.xml" /><Relationship Id="rId65" Type="http://schemas.openxmlformats.org/officeDocument/2006/relationships/slide" Target="slides/slide64.xml" /><Relationship Id="rId68" Type="http://schemas.openxmlformats.org/officeDocument/2006/relationships/slide" Target="slides/slide67.xml" /><Relationship Id="rId67" Type="http://schemas.openxmlformats.org/officeDocument/2006/relationships/slide" Target="slides/slide66.xml" /><Relationship Id="rId196" Type="http://schemas.openxmlformats.org/officeDocument/2006/relationships/slide" Target="slides/slide195.xml" /><Relationship Id="rId62" Type="http://schemas.openxmlformats.org/officeDocument/2006/relationships/slide" Target="slides/slide61.xml" /><Relationship Id="rId61" Type="http://schemas.openxmlformats.org/officeDocument/2006/relationships/slide" Target="slides/slide60.xml" /><Relationship Id="rId195" Type="http://schemas.openxmlformats.org/officeDocument/2006/relationships/slide" Target="slides/slide194.xml" /><Relationship Id="rId198" Type="http://schemas.openxmlformats.org/officeDocument/2006/relationships/slide" Target="slides/slide197.xml" /><Relationship Id="rId64" Type="http://schemas.openxmlformats.org/officeDocument/2006/relationships/slide" Target="slides/slide63.xml" /><Relationship Id="rId197" Type="http://schemas.openxmlformats.org/officeDocument/2006/relationships/slide" Target="slides/slide196.xml" /><Relationship Id="rId63" Type="http://schemas.openxmlformats.org/officeDocument/2006/relationships/slide" Target="slides/slide62.xml" /><Relationship Id="rId296" Type="http://schemas.openxmlformats.org/officeDocument/2006/relationships/slide" Target="slides/slide295.xml" /><Relationship Id="rId297" Type="http://schemas.openxmlformats.org/officeDocument/2006/relationships/slide" Target="slides/slide296.xml" /><Relationship Id="rId294" Type="http://schemas.openxmlformats.org/officeDocument/2006/relationships/slide" Target="slides/slide293.xml" /><Relationship Id="rId295" Type="http://schemas.openxmlformats.org/officeDocument/2006/relationships/slide" Target="slides/slide294.xml" /><Relationship Id="rId298" Type="http://schemas.openxmlformats.org/officeDocument/2006/relationships/slide" Target="slides/slide297.xml" /><Relationship Id="rId299" Type="http://schemas.openxmlformats.org/officeDocument/2006/relationships/slide" Target="slides/slide298.xml" /><Relationship Id="rId2" Type="http://schemas.openxmlformats.org/officeDocument/2006/relationships/slide" Target="slides/slide1.xml" /><Relationship Id="rId4" Type="http://schemas.openxmlformats.org/officeDocument/2006/relationships/slide" Target="slides/slide3.xml" /><Relationship Id="rId3" Type="http://schemas.openxmlformats.org/officeDocument/2006/relationships/slide" Target="slides/slide2.xml" /><Relationship Id="rId9" Type="http://schemas.openxmlformats.org/officeDocument/2006/relationships/slide" Target="slides/slide8.xml" /><Relationship Id="rId6" Type="http://schemas.openxmlformats.org/officeDocument/2006/relationships/slide" Target="slides/slide5.xml" /><Relationship Id="rId5" Type="http://schemas.openxmlformats.org/officeDocument/2006/relationships/slide" Target="slides/slide4.xml" /><Relationship Id="rId8" Type="http://schemas.openxmlformats.org/officeDocument/2006/relationships/slide" Target="slides/slide7.xml" /><Relationship Id="rId7" Type="http://schemas.openxmlformats.org/officeDocument/2006/relationships/slide" Target="slides/slide6.xml" /><Relationship Id="rId98" Type="http://schemas.openxmlformats.org/officeDocument/2006/relationships/slide" Target="slides/slide97.xml" /><Relationship Id="rId99" Type="http://schemas.openxmlformats.org/officeDocument/2006/relationships/slide" Target="slides/slide98.xml" /><Relationship Id="rId94" Type="http://schemas.openxmlformats.org/officeDocument/2006/relationships/slide" Target="slides/slide93.xml" /><Relationship Id="rId95" Type="http://schemas.openxmlformats.org/officeDocument/2006/relationships/slide" Target="slides/slide94.xml" /><Relationship Id="rId96" Type="http://schemas.openxmlformats.org/officeDocument/2006/relationships/slide" Target="slides/slide95.xml" /><Relationship Id="rId97" Type="http://schemas.openxmlformats.org/officeDocument/2006/relationships/slide" Target="slides/slide96.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slide" Target="slides/slide91.xml" /><Relationship Id="rId93" Type="http://schemas.openxmlformats.org/officeDocument/2006/relationships/slide" Target="slides/slide92.xml" /><Relationship Id="rId259" Type="http://schemas.openxmlformats.org/officeDocument/2006/relationships/slide" Target="slides/slide258.xml" /><Relationship Id="rId258" Type="http://schemas.openxmlformats.org/officeDocument/2006/relationships/slide" Target="slides/slide257.xml" /><Relationship Id="rId253" Type="http://schemas.openxmlformats.org/officeDocument/2006/relationships/slide" Target="slides/slide252.xml" /><Relationship Id="rId252" Type="http://schemas.openxmlformats.org/officeDocument/2006/relationships/slide" Target="slides/slide251.xml" /><Relationship Id="rId251" Type="http://schemas.openxmlformats.org/officeDocument/2006/relationships/slide" Target="slides/slide250.xml" /><Relationship Id="rId250" Type="http://schemas.openxmlformats.org/officeDocument/2006/relationships/slide" Target="slides/slide249.xml" /><Relationship Id="rId257" Type="http://schemas.openxmlformats.org/officeDocument/2006/relationships/slide" Target="slides/slide256.xml" /><Relationship Id="rId256" Type="http://schemas.openxmlformats.org/officeDocument/2006/relationships/slide" Target="slides/slide255.xml" /><Relationship Id="rId255" Type="http://schemas.openxmlformats.org/officeDocument/2006/relationships/slide" Target="slides/slide254.xml" /><Relationship Id="rId254" Type="http://schemas.openxmlformats.org/officeDocument/2006/relationships/slide" Target="slides/slide253.xml" /><Relationship Id="rId260" Type="http://schemas.openxmlformats.org/officeDocument/2006/relationships/slide" Target="slides/slide259.xml" /><Relationship Id="rId109" Type="http://schemas.openxmlformats.org/officeDocument/2006/relationships/slide" Target="slides/slide108.xml" /><Relationship Id="rId108" Type="http://schemas.openxmlformats.org/officeDocument/2006/relationships/slide" Target="slides/slide107.xml" /><Relationship Id="rId269" Type="http://schemas.openxmlformats.org/officeDocument/2006/relationships/slide" Target="slides/slide268.xml" /><Relationship Id="rId105" Type="http://schemas.openxmlformats.org/officeDocument/2006/relationships/slide" Target="slides/slide104.xml" /><Relationship Id="rId104" Type="http://schemas.openxmlformats.org/officeDocument/2006/relationships/slide" Target="slides/slide103.xml" /><Relationship Id="rId107" Type="http://schemas.openxmlformats.org/officeDocument/2006/relationships/slide" Target="slides/slide106.xml" /><Relationship Id="rId106" Type="http://schemas.openxmlformats.org/officeDocument/2006/relationships/slide" Target="slides/slide105.xml" /><Relationship Id="rId101" Type="http://schemas.openxmlformats.org/officeDocument/2006/relationships/slide" Target="slides/slide100.xml" /><Relationship Id="rId262" Type="http://schemas.openxmlformats.org/officeDocument/2006/relationships/slide" Target="slides/slide261.xml" /><Relationship Id="rId100" Type="http://schemas.openxmlformats.org/officeDocument/2006/relationships/slide" Target="slides/slide99.xml" /><Relationship Id="rId261" Type="http://schemas.openxmlformats.org/officeDocument/2006/relationships/slide" Target="slides/slide260.xml" /><Relationship Id="rId103" Type="http://schemas.openxmlformats.org/officeDocument/2006/relationships/slide" Target="slides/slide102.xml" /><Relationship Id="rId264" Type="http://schemas.openxmlformats.org/officeDocument/2006/relationships/slide" Target="slides/slide263.xml" /><Relationship Id="rId102" Type="http://schemas.openxmlformats.org/officeDocument/2006/relationships/slide" Target="slides/slide101.xml" /><Relationship Id="rId263" Type="http://schemas.openxmlformats.org/officeDocument/2006/relationships/slide" Target="slides/slide262.xml" /><Relationship Id="rId266" Type="http://schemas.openxmlformats.org/officeDocument/2006/relationships/slide" Target="slides/slide265.xml" /><Relationship Id="rId265" Type="http://schemas.openxmlformats.org/officeDocument/2006/relationships/slide" Target="slides/slide264.xml" /><Relationship Id="rId268" Type="http://schemas.openxmlformats.org/officeDocument/2006/relationships/slide" Target="slides/slide267.xml" /><Relationship Id="rId267" Type="http://schemas.openxmlformats.org/officeDocument/2006/relationships/slide" Target="slides/slide266.xml" /><Relationship Id="rId270" Type="http://schemas.openxmlformats.org/officeDocument/2006/relationships/slide" Target="slides/slide269.xml" /><Relationship Id="rId271" Type="http://schemas.openxmlformats.org/officeDocument/2006/relationships/slide" Target="slides/slide270.xml" /><Relationship Id="rId118" Type="http://schemas.openxmlformats.org/officeDocument/2006/relationships/slide" Target="slides/slide117.xml" /><Relationship Id="rId117" Type="http://schemas.openxmlformats.org/officeDocument/2006/relationships/slide" Target="slides/slide116.xml" /><Relationship Id="rId116" Type="http://schemas.openxmlformats.org/officeDocument/2006/relationships/slide" Target="slides/slide115.xml" /><Relationship Id="rId115" Type="http://schemas.openxmlformats.org/officeDocument/2006/relationships/slide" Target="slides/slide114.xml" /><Relationship Id="rId119" Type="http://schemas.openxmlformats.org/officeDocument/2006/relationships/slide" Target="slides/slide118.xml" /><Relationship Id="rId110" Type="http://schemas.openxmlformats.org/officeDocument/2006/relationships/slide" Target="slides/slide109.xml" /><Relationship Id="rId279" Type="http://schemas.openxmlformats.org/officeDocument/2006/relationships/slide" Target="slides/slide278.xml" /><Relationship Id="rId278" Type="http://schemas.openxmlformats.org/officeDocument/2006/relationships/slide" Target="slides/slide277.xml" /><Relationship Id="rId277" Type="http://schemas.openxmlformats.org/officeDocument/2006/relationships/slide" Target="slides/slide276.xml" /><Relationship Id="rId276" Type="http://schemas.openxmlformats.org/officeDocument/2006/relationships/slide" Target="slides/slide275.xml" /><Relationship Id="rId275" Type="http://schemas.openxmlformats.org/officeDocument/2006/relationships/slide" Target="slides/slide274.xml" /><Relationship Id="rId114" Type="http://schemas.openxmlformats.org/officeDocument/2006/relationships/slide" Target="slides/slide113.xml" /><Relationship Id="rId113" Type="http://schemas.openxmlformats.org/officeDocument/2006/relationships/slide" Target="slides/slide112.xml" /><Relationship Id="rId274" Type="http://schemas.openxmlformats.org/officeDocument/2006/relationships/slide" Target="slides/slide273.xml" /><Relationship Id="rId112" Type="http://schemas.openxmlformats.org/officeDocument/2006/relationships/slide" Target="slides/slide111.xml" /><Relationship Id="rId273" Type="http://schemas.openxmlformats.org/officeDocument/2006/relationships/slide" Target="slides/slide272.xml" /><Relationship Id="rId111" Type="http://schemas.openxmlformats.org/officeDocument/2006/relationships/slide" Target="slides/slide110.xml" /><Relationship Id="rId272" Type="http://schemas.openxmlformats.org/officeDocument/2006/relationships/slide" Target="slides/slide271.xml" /><Relationship Id="rId281" Type="http://schemas.openxmlformats.org/officeDocument/2006/relationships/slide" Target="slides/slide280.xml" /><Relationship Id="rId282" Type="http://schemas.openxmlformats.org/officeDocument/2006/relationships/slide" Target="slides/slide281.xml" /><Relationship Id="rId280" Type="http://schemas.openxmlformats.org/officeDocument/2006/relationships/slide" Target="slides/slide279.xml" /><Relationship Id="rId127" Type="http://schemas.openxmlformats.org/officeDocument/2006/relationships/slide" Target="slides/slide126.xml" /><Relationship Id="rId126" Type="http://schemas.openxmlformats.org/officeDocument/2006/relationships/slide" Target="slides/slide125.xml" /><Relationship Id="rId129" Type="http://schemas.openxmlformats.org/officeDocument/2006/relationships/slide" Target="slides/slide128.xml" /><Relationship Id="rId128" Type="http://schemas.openxmlformats.org/officeDocument/2006/relationships/slide" Target="slides/slide127.xml" /><Relationship Id="rId288" Type="http://schemas.openxmlformats.org/officeDocument/2006/relationships/slide" Target="slides/slide287.xml" /><Relationship Id="rId287" Type="http://schemas.openxmlformats.org/officeDocument/2006/relationships/slide" Target="slides/slide286.xml" /><Relationship Id="rId121" Type="http://schemas.openxmlformats.org/officeDocument/2006/relationships/slide" Target="slides/slide120.xml" /><Relationship Id="rId120" Type="http://schemas.openxmlformats.org/officeDocument/2006/relationships/slide" Target="slides/slide119.xml" /><Relationship Id="rId289" Type="http://schemas.openxmlformats.org/officeDocument/2006/relationships/slide" Target="slides/slide288.xml" /><Relationship Id="rId123" Type="http://schemas.openxmlformats.org/officeDocument/2006/relationships/slide" Target="slides/slide122.xml" /><Relationship Id="rId284" Type="http://schemas.openxmlformats.org/officeDocument/2006/relationships/slide" Target="slides/slide283.xml" /><Relationship Id="rId122" Type="http://schemas.openxmlformats.org/officeDocument/2006/relationships/slide" Target="slides/slide121.xml" /><Relationship Id="rId283" Type="http://schemas.openxmlformats.org/officeDocument/2006/relationships/slide" Target="slides/slide282.xml" /><Relationship Id="rId125" Type="http://schemas.openxmlformats.org/officeDocument/2006/relationships/slide" Target="slides/slide124.xml" /><Relationship Id="rId286" Type="http://schemas.openxmlformats.org/officeDocument/2006/relationships/slide" Target="slides/slide285.xml" /><Relationship Id="rId124" Type="http://schemas.openxmlformats.org/officeDocument/2006/relationships/slide" Target="slides/slide123.xml" /><Relationship Id="rId285" Type="http://schemas.openxmlformats.org/officeDocument/2006/relationships/slide" Target="slides/slide284.xml" /><Relationship Id="rId290" Type="http://schemas.openxmlformats.org/officeDocument/2006/relationships/slide" Target="slides/slide289.xml" /><Relationship Id="rId291" Type="http://schemas.openxmlformats.org/officeDocument/2006/relationships/slide" Target="slides/slide290.xml" /><Relationship Id="rId292" Type="http://schemas.openxmlformats.org/officeDocument/2006/relationships/slide" Target="slides/slide291.xml" /><Relationship Id="rId293" Type="http://schemas.openxmlformats.org/officeDocument/2006/relationships/slide" Target="slides/slide292.xml" /><Relationship Id="rId349" Type="http://schemas.openxmlformats.org/officeDocument/2006/relationships/font" Target="fonts/WPS_Specail_1.fntdata"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B357EA-861D-4C9A-846C-2295F6A16E37}" type="datetimeFigureOut">
              <a:rPr lang="en-US" smtClean="0"/>
              <a:pPr/>
              <a:t>1/22/2019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A734137-9367-4A02-AA61-DF43455C35D4}" type="slidenum">
              <a:rPr lang="en-US" smtClean="0"/>
              <a:pPr/>
              <a:t>‹#›</a:t>
            </a:fld>
            <a:endParaRPr lang="en-US"/>
          </a:p>
        </p:txBody>
      </p:sp>
    </p:spTree>
    <p:extLst>
      <p:ext uri="{BB962C8B-B14F-4D97-AF65-F5344CB8AC3E}">
        <p14:creationId xmlns:p14="http://schemas.microsoft.com/office/powerpoint/2010/main" val="2603196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5C63A6-401E-4C41-A98E-C7EDE5908A48}" type="datetimeFigureOut">
              <a:rPr lang="en-GB" smtClean="0"/>
              <a:pPr/>
              <a:t>22/01/2019</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032DAE-7936-4110-BFC7-365A78210DB5}" type="slidenum">
              <a:rPr lang="en-GB" smtClean="0"/>
              <a:pPr/>
              <a:t>‹#›</a:t>
            </a:fld>
            <a:endParaRPr lang="en-GB"/>
          </a:p>
        </p:txBody>
      </p:sp>
    </p:spTree>
    <p:extLst>
      <p:ext uri="{BB962C8B-B14F-4D97-AF65-F5344CB8AC3E}">
        <p14:creationId xmlns:p14="http://schemas.microsoft.com/office/powerpoint/2010/main" val="387565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032DAE-7936-4110-BFC7-365A78210DB5}"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Nutrition begins prenatally</a:t>
            </a:r>
          </a:p>
          <a:p>
            <a:r>
              <a:rPr lang="en-US" smtClean="0"/>
              <a:t>Folic acid prevents spina bifida 400 mcg/day</a:t>
            </a:r>
          </a:p>
          <a:p>
            <a:endParaRPr lang="en-US" smtClean="0"/>
          </a:p>
        </p:txBody>
      </p:sp>
      <p:sp>
        <p:nvSpPr>
          <p:cNvPr id="45060" name="Slide Number Placeholder 3"/>
          <p:cNvSpPr>
            <a:spLocks noGrp="1"/>
          </p:cNvSpPr>
          <p:nvPr>
            <p:ph type="sldNum" sz="quarter" idx="5"/>
          </p:nvPr>
        </p:nvSpPr>
        <p:spPr>
          <a:noFill/>
        </p:spPr>
        <p:txBody>
          <a:bodyPr/>
          <a:lstStyle/>
          <a:p>
            <a:fld id="{8719D828-D73B-46CF-9063-BFDD0A464380}"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4FB1F60C-5EA1-4C73-B77F-4161039BF559}" type="slidenum">
              <a:rPr lang="en-US" smtClean="0"/>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5231975-0B96-4E41-9862-18D7E6D515CF}" type="slidenum">
              <a:rPr lang="en-US" smtClean="0"/>
              <a:pPr/>
              <a:t>48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z="1400" dirty="0" smtClean="0"/>
              <a:t>0 – 2  reflexes: swallow, blink, </a:t>
            </a:r>
            <a:r>
              <a:rPr lang="en-US" sz="1400" dirty="0" err="1" smtClean="0"/>
              <a:t>repitition</a:t>
            </a:r>
            <a:r>
              <a:rPr lang="en-US" sz="1400" dirty="0" smtClean="0"/>
              <a:t>, </a:t>
            </a:r>
          </a:p>
          <a:p>
            <a:pPr eaLnBrk="1" hangingPunct="1"/>
            <a:r>
              <a:rPr lang="en-US" sz="1400" dirty="0" smtClean="0"/>
              <a:t>2-7 </a:t>
            </a:r>
          </a:p>
          <a:p>
            <a:pPr eaLnBrk="1" hangingPunct="1"/>
            <a:r>
              <a:rPr lang="en-US" sz="1400" dirty="0" smtClean="0"/>
              <a:t>	egocentrism: self centered, </a:t>
            </a:r>
          </a:p>
          <a:p>
            <a:pPr eaLnBrk="1" hangingPunct="1"/>
            <a:r>
              <a:rPr lang="en-US" sz="1400" dirty="0" smtClean="0"/>
              <a:t>	</a:t>
            </a:r>
            <a:r>
              <a:rPr lang="en-US" sz="1400" dirty="0" err="1" smtClean="0"/>
              <a:t>Transductive</a:t>
            </a:r>
            <a:r>
              <a:rPr lang="en-US" sz="1400" dirty="0" smtClean="0"/>
              <a:t> reasoning: connect two events together as cause and effect</a:t>
            </a:r>
          </a:p>
          <a:p>
            <a:pPr eaLnBrk="1" hangingPunct="1"/>
            <a:r>
              <a:rPr lang="en-US" sz="1400" dirty="0" smtClean="0"/>
              <a:t>	</a:t>
            </a:r>
            <a:r>
              <a:rPr lang="en-US" sz="1400" dirty="0" err="1" smtClean="0"/>
              <a:t>Centration</a:t>
            </a:r>
            <a:r>
              <a:rPr lang="en-US" sz="1400" dirty="0" smtClean="0"/>
              <a:t>: focus on one aspect of the situation only:  allow them to do it.</a:t>
            </a:r>
          </a:p>
          <a:p>
            <a:pPr eaLnBrk="1" hangingPunct="1"/>
            <a:r>
              <a:rPr lang="en-US" sz="1400" dirty="0" smtClean="0"/>
              <a:t>	Animism: giving lifelike qualities to inanimate objects.</a:t>
            </a:r>
          </a:p>
          <a:p>
            <a:pPr eaLnBrk="1" hangingPunct="1"/>
            <a:r>
              <a:rPr lang="en-US" sz="1400" dirty="0" smtClean="0"/>
              <a:t>		so show a procedure on a doll will alleviate stress</a:t>
            </a:r>
          </a:p>
          <a:p>
            <a:pPr eaLnBrk="1" hangingPunct="1"/>
            <a:r>
              <a:rPr lang="en-US" sz="1400" dirty="0" smtClean="0"/>
              <a:t>	</a:t>
            </a:r>
          </a:p>
          <a:p>
            <a:pPr eaLnBrk="1" hangingPunct="1"/>
            <a:r>
              <a:rPr lang="en-US" sz="1400" dirty="0" smtClean="0"/>
              <a:t>7-11    Concrete</a:t>
            </a:r>
          </a:p>
          <a:p>
            <a:pPr eaLnBrk="1" hangingPunct="1"/>
            <a:r>
              <a:rPr lang="en-US" sz="1400" dirty="0" smtClean="0"/>
              <a:t>&gt;11   </a:t>
            </a:r>
            <a:r>
              <a:rPr lang="en-US" sz="1400" dirty="0" err="1" smtClean="0"/>
              <a:t>intilectual</a:t>
            </a:r>
            <a:r>
              <a:rPr lang="en-US" sz="1400" dirty="0" smtClean="0"/>
              <a:t> thought, </a:t>
            </a:r>
          </a:p>
          <a:p>
            <a:pPr eaLnBrk="1" hangingPunct="1"/>
            <a:endParaRPr lang="en-US" sz="1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37CDDA-CA11-46A3-8321-9D18F04A729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7CDDA-CA11-46A3-8321-9D18F04A729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7CDDA-CA11-46A3-8321-9D18F04A729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F6BDD0-2A7F-4A69-9571-14F49E71AA9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7CDDA-CA11-46A3-8321-9D18F04A729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7CDDA-CA11-46A3-8321-9D18F04A7290}"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7CDDA-CA11-46A3-8321-9D18F04A7290}"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7CDDA-CA11-46A3-8321-9D18F04A7290}"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37CDDA-CA11-46A3-8321-9D18F04A7290}"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7CDDA-CA11-46A3-8321-9D18F04A7290}"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7CDDA-CA11-46A3-8321-9D18F04A7290}"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7CDDA-CA11-46A3-8321-9D18F04A7290}"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0B7A2-5D51-4E82-9A7D-68441FF225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7CDDA-CA11-46A3-8321-9D18F04A7290}"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0B7A2-5D51-4E82-9A7D-68441FF225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hyperlink" Target="http://www.nlm.nih.gov/medlineplus/ency/article/003090.htm" TargetMode="External"/><Relationship Id="rId2" Type="http://schemas.openxmlformats.org/officeDocument/2006/relationships/hyperlink" Target="http://www.nlm.nih.gov/medlineplus/ency/article/003200.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www.diagnose-me.com/definition-of/liver.html" TargetMode="External"/><Relationship Id="rId2" Type="http://schemas.openxmlformats.org/officeDocument/2006/relationships/hyperlink" Target="http://www.diagnose-me.com/definition-of/edema.html" TargetMode="External"/><Relationship Id="rId1" Type="http://schemas.openxmlformats.org/officeDocument/2006/relationships/slideLayout" Target="../slideLayouts/slideLayout2.xml"/><Relationship Id="rId5" Type="http://schemas.openxmlformats.org/officeDocument/2006/relationships/hyperlink" Target="http://www.diagnose-me.com/definition-of/fatigue.html" TargetMode="External"/><Relationship Id="rId4" Type="http://schemas.openxmlformats.org/officeDocument/2006/relationships/hyperlink" Target="http://www.diagnose-me.com/definition-of/abdomen.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hyperlink" Target="http://www.diagnose-me.com/definition-of/mucous-membranes.html" TargetMode="External"/><Relationship Id="rId2" Type="http://schemas.openxmlformats.org/officeDocument/2006/relationships/hyperlink" Target="http://www.diagnose-me.com/definition-of/inflammation.html" TargetMode="External"/><Relationship Id="rId1" Type="http://schemas.openxmlformats.org/officeDocument/2006/relationships/slideLayout" Target="../slideLayouts/slideLayout2.xml"/><Relationship Id="rId5" Type="http://schemas.openxmlformats.org/officeDocument/2006/relationships/hyperlink" Target="http://www.diagnose-me.com/definition-of/goiter.html" TargetMode="External"/><Relationship Id="rId4" Type="http://schemas.openxmlformats.org/officeDocument/2006/relationships/hyperlink" Target="http://www.diagnose-me.com/definition-of/thyroid.html" TargetMode="External"/></Relationships>
</file>

<file path=ppt/slides/_rels/slide321.xml.rels><?xml version="1.0" encoding="UTF-8" standalone="yes"?>
<Relationships xmlns="http://schemas.openxmlformats.org/package/2006/relationships"><Relationship Id="rId2" Type="http://schemas.openxmlformats.org/officeDocument/2006/relationships/hyperlink" Target="http://www.diagnose-me.com/definition-of/saliva.html" TargetMode="Externa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hyperlink" Target="http://www.diagnose-me.com/definition-of/goose-bumps.html" TargetMode="External"/><Relationship Id="rId2" Type="http://schemas.openxmlformats.org/officeDocument/2006/relationships/hyperlink" Target="http://www.diagnose-me.com/definition-of/hyperkeratosis.html" TargetMode="External"/><Relationship Id="rId1" Type="http://schemas.openxmlformats.org/officeDocument/2006/relationships/slideLayout" Target="../slideLayouts/slideLayout2.xml"/><Relationship Id="rId4" Type="http://schemas.openxmlformats.org/officeDocument/2006/relationships/hyperlink" Target="http://www.diagnose-me.com/definition-of/pus.html" TargetMode="Externa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hyperlink" Target="http://www.diagnose-me.com/definition-of/vitamin-C.html" TargetMode="External"/><Relationship Id="rId2" Type="http://schemas.openxmlformats.org/officeDocument/2006/relationships/hyperlink" Target="http://www.diagnose-me.com/definition-of/scurvy.html" TargetMode="External"/><Relationship Id="rId1" Type="http://schemas.openxmlformats.org/officeDocument/2006/relationships/slideLayout" Target="../slideLayouts/slideLayout2.xml"/><Relationship Id="rId5" Type="http://schemas.openxmlformats.org/officeDocument/2006/relationships/hyperlink" Target="http://www.diagnose-me.com/definition-of/mucous-membranes.html" TargetMode="External"/><Relationship Id="rId4" Type="http://schemas.openxmlformats.org/officeDocument/2006/relationships/hyperlink" Target="http://www.diagnose-me.com/definition-of/fatigue.html" TargetMode="External"/></Relationships>
</file>

<file path=ppt/slides/_rels/slide325.xml.rels><?xml version="1.0" encoding="UTF-8" standalone="yes"?>
<Relationships xmlns="http://schemas.openxmlformats.org/package/2006/relationships"><Relationship Id="rId3" Type="http://schemas.openxmlformats.org/officeDocument/2006/relationships/hyperlink" Target="http://www.diagnose-me.com/definition-of/calcium.html" TargetMode="External"/><Relationship Id="rId2" Type="http://schemas.openxmlformats.org/officeDocument/2006/relationships/hyperlink" Target="http://www.diagnose-me.com/definition-of/vitamin-D.html" TargetMode="Externa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hyperlink" Target="http://www.diagnose-me.com/definition-of/diarrhea.html" TargetMode="External"/><Relationship Id="rId2" Type="http://schemas.openxmlformats.org/officeDocument/2006/relationships/hyperlink" Target="http://www.diagnose-me.com/definition-of/edema.html" TargetMode="Externa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hyperlink" Target="http://www.webmd.com/cancer/"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hyperlink" Target="http://www.nlm.nih.gov/medlineplus/ency/article/000591.htm" TargetMode="Externa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hyperlink" Target="http://www.nlm.nih.gov/medlineplus/ency/article/003097.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hyperlink" Target="http://www.nlm.nih.gov/medlineplus/ency/article/003804.htm" TargetMode="External"/><Relationship Id="rId2" Type="http://schemas.openxmlformats.org/officeDocument/2006/relationships/hyperlink" Target="http://www.nlm.nih.gov/medlineplus/ency/article/003934.htm" TargetMode="External"/><Relationship Id="rId1" Type="http://schemas.openxmlformats.org/officeDocument/2006/relationships/slideLayout" Target="../slideLayouts/slideLayout2.xml"/><Relationship Id="rId4" Type="http://schemas.openxmlformats.org/officeDocument/2006/relationships/hyperlink" Target="http://www.nlm.nih.gov/medlineplus/ency/article/003933.htm" TargetMode="External"/></Relationships>
</file>

<file path=ppt/slides/_rels/slide341.xml.rels><?xml version="1.0" encoding="UTF-8" standalone="yes"?>
<Relationships xmlns="http://schemas.openxmlformats.org/package/2006/relationships"><Relationship Id="rId2" Type="http://schemas.openxmlformats.org/officeDocument/2006/relationships/hyperlink" Target="http://www.nlm.nih.gov/medlineplus/ency/article/001918.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PAEDIATRICS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IV</a:t>
            </a:r>
            <a:endParaRPr lang="en-US" dirty="0"/>
          </a:p>
        </p:txBody>
      </p:sp>
      <p:sp>
        <p:nvSpPr>
          <p:cNvPr id="3" name="Content Placeholder 2"/>
          <p:cNvSpPr>
            <a:spLocks noGrp="1"/>
          </p:cNvSpPr>
          <p:nvPr>
            <p:ph idx="1"/>
          </p:nvPr>
        </p:nvSpPr>
        <p:spPr/>
        <p:txBody>
          <a:bodyPr/>
          <a:lstStyle/>
          <a:p>
            <a:pPr lvl="1"/>
            <a:r>
              <a:rPr lang="en-US" dirty="0" smtClean="0"/>
              <a:t>Organophosphate poisoning</a:t>
            </a:r>
          </a:p>
          <a:p>
            <a:pPr lvl="1"/>
            <a:r>
              <a:rPr lang="en-US" dirty="0" smtClean="0"/>
              <a:t>Ambiguous genitalia</a:t>
            </a:r>
            <a:endParaRPr lang="en-US" dirty="0"/>
          </a:p>
        </p:txBody>
      </p:sp>
      <p:pic>
        <p:nvPicPr>
          <p:cNvPr id="3074" name="Picture 2" descr="https://encrypted-tbn1.gstatic.com/images?q=tbn:ANd9GcSlwP2_v5HuLP2NAnXtAptNC-J_3d-to0o_P7JwmPguoBBhDm4g0w"/>
          <p:cNvPicPr>
            <a:picLocks noChangeAspect="1" noChangeArrowheads="1"/>
          </p:cNvPicPr>
          <p:nvPr/>
        </p:nvPicPr>
        <p:blipFill>
          <a:blip r:embed="rId2" cstate="print"/>
          <a:srcRect/>
          <a:stretch>
            <a:fillRect/>
          </a:stretch>
        </p:blipFill>
        <p:spPr bwMode="auto">
          <a:xfrm>
            <a:off x="1905000" y="3276600"/>
            <a:ext cx="4318000" cy="3046481"/>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a:bodyPr>
          <a:lstStyle/>
          <a:p>
            <a:pPr>
              <a:buNone/>
            </a:pPr>
            <a:r>
              <a:rPr lang="en-US" b="1" i="1" dirty="0"/>
              <a:t>Diagnosis </a:t>
            </a:r>
            <a:endParaRPr lang="en-US" dirty="0"/>
          </a:p>
          <a:p>
            <a:pPr lvl="0"/>
            <a:r>
              <a:rPr lang="en-US" dirty="0" err="1"/>
              <a:t>otoscopic</a:t>
            </a:r>
            <a:r>
              <a:rPr lang="en-US" dirty="0"/>
              <a:t> examination: tympanic membrane will be red and bulging</a:t>
            </a:r>
          </a:p>
          <a:p>
            <a:pPr lvl="0"/>
            <a:r>
              <a:rPr lang="en-US" dirty="0"/>
              <a:t>visible serous fluid</a:t>
            </a:r>
          </a:p>
          <a:p>
            <a:pPr lvl="0"/>
            <a:r>
              <a:rPr lang="en-US" dirty="0"/>
              <a:t>culture and sensitivity</a:t>
            </a:r>
          </a:p>
          <a:p>
            <a:pPr lvl="0"/>
            <a:r>
              <a:rPr lang="en-US" dirty="0"/>
              <a:t>history </a:t>
            </a:r>
          </a:p>
          <a:p>
            <a:endParaRPr lang="en-US" dirty="0"/>
          </a:p>
        </p:txBody>
      </p:sp>
      <p:pic>
        <p:nvPicPr>
          <p:cNvPr id="139266" name="Picture 2" descr="https://encrypted-tbn3.gstatic.com/images?q=tbn:ANd9GcQqB-4ObXKdyBSqeHkeXuq-POCz-8cHHjxbEpdTOO_Me-2oafmB"/>
          <p:cNvPicPr>
            <a:picLocks noChangeAspect="1" noChangeArrowheads="1"/>
          </p:cNvPicPr>
          <p:nvPr/>
        </p:nvPicPr>
        <p:blipFill>
          <a:blip r:embed="rId2" cstate="print"/>
          <a:srcRect/>
          <a:stretch>
            <a:fillRect/>
          </a:stretch>
        </p:blipFill>
        <p:spPr bwMode="auto">
          <a:xfrm>
            <a:off x="5257800" y="1295400"/>
            <a:ext cx="3806209" cy="3048000"/>
          </a:xfrm>
          <a:prstGeom prst="rect">
            <a:avLst/>
          </a:prstGeom>
          <a:noFill/>
        </p:spPr>
      </p:pic>
      <p:pic>
        <p:nvPicPr>
          <p:cNvPr id="139268" name="Picture 4" descr="https://encrypted-tbn0.gstatic.com/images?q=tbn:ANd9GcRiMs-dp4Uc40WNSOIcVddkVudAnp4bcRPc0-86MVzSKDSs2fzC"/>
          <p:cNvPicPr>
            <a:picLocks noChangeAspect="1" noChangeArrowheads="1"/>
          </p:cNvPicPr>
          <p:nvPr/>
        </p:nvPicPr>
        <p:blipFill>
          <a:blip r:embed="rId3" cstate="print"/>
          <a:srcRect/>
          <a:stretch>
            <a:fillRect/>
          </a:stretch>
        </p:blipFill>
        <p:spPr bwMode="auto">
          <a:xfrm>
            <a:off x="5257800" y="4267200"/>
            <a:ext cx="3503621" cy="25908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Treatment: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smtClean="0"/>
              <a:t>Antibiotics:  </a:t>
            </a:r>
            <a:r>
              <a:rPr lang="en-US" dirty="0" err="1" smtClean="0"/>
              <a:t>amoxil</a:t>
            </a:r>
            <a:r>
              <a:rPr lang="en-US" dirty="0" smtClean="0"/>
              <a:t>, </a:t>
            </a:r>
            <a:r>
              <a:rPr lang="en-US" dirty="0" err="1" smtClean="0"/>
              <a:t>ceftriaxone</a:t>
            </a:r>
            <a:r>
              <a:rPr lang="en-US" dirty="0" smtClean="0"/>
              <a:t>, </a:t>
            </a:r>
            <a:r>
              <a:rPr lang="en-US" dirty="0" err="1" smtClean="0"/>
              <a:t>cotrimoxazole</a:t>
            </a:r>
            <a:r>
              <a:rPr lang="en-US" dirty="0" smtClean="0"/>
              <a:t>, erythromycin and cofactor</a:t>
            </a:r>
          </a:p>
          <a:p>
            <a:pPr lvl="0"/>
            <a:r>
              <a:rPr lang="en-US" dirty="0" smtClean="0"/>
              <a:t>Effusion takes longer to dissolve following antibiotic therapy</a:t>
            </a:r>
          </a:p>
          <a:p>
            <a:pPr lvl="0"/>
            <a:r>
              <a:rPr lang="en-US" dirty="0" err="1" smtClean="0"/>
              <a:t>Tympanostomy</a:t>
            </a:r>
            <a:r>
              <a:rPr lang="en-US" dirty="0" smtClean="0"/>
              <a:t> – in case OM persists for 3-4 months</a:t>
            </a:r>
          </a:p>
          <a:p>
            <a:pPr lvl="0"/>
            <a:r>
              <a:rPr lang="en-US" dirty="0" smtClean="0"/>
              <a:t>Refer to ENT for further evaluation and management</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                TREATMENT</a:t>
            </a:r>
          </a:p>
        </p:txBody>
      </p:sp>
      <p:sp>
        <p:nvSpPr>
          <p:cNvPr id="16387" name="Rectangle 3"/>
          <p:cNvSpPr>
            <a:spLocks noGrp="1" noChangeArrowheads="1"/>
          </p:cNvSpPr>
          <p:nvPr>
            <p:ph type="body" idx="1"/>
          </p:nvPr>
        </p:nvSpPr>
        <p:spPr/>
        <p:txBody>
          <a:bodyPr/>
          <a:lstStyle/>
          <a:p>
            <a:pPr eaLnBrk="1" hangingPunct="1"/>
            <a:r>
              <a:rPr lang="en-US" smtClean="0"/>
              <a:t>Amoxicillin: </a:t>
            </a:r>
            <a:r>
              <a:rPr lang="en-US" sz="2400" smtClean="0"/>
              <a:t>20-40 mg/kg/day tid for 10-14 days or,</a:t>
            </a:r>
          </a:p>
          <a:p>
            <a:pPr eaLnBrk="1" hangingPunct="1"/>
            <a:r>
              <a:rPr lang="en-US" smtClean="0"/>
              <a:t>Augmentin: </a:t>
            </a:r>
            <a:r>
              <a:rPr lang="en-US" sz="2400" smtClean="0"/>
              <a:t>45 mg/kg/day po bid for 10-14 days</a:t>
            </a:r>
          </a:p>
          <a:p>
            <a:pPr eaLnBrk="1" hangingPunct="1"/>
            <a:r>
              <a:rPr lang="en-US" smtClean="0"/>
              <a:t>Auralgan: </a:t>
            </a:r>
            <a:r>
              <a:rPr lang="en-US" sz="2400" smtClean="0"/>
              <a:t>analgesic/adjunct for ear pain 2-4 drops tid</a:t>
            </a:r>
          </a:p>
          <a:p>
            <a:pPr eaLnBrk="1" hangingPunct="1"/>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Nursing Management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i="1" dirty="0"/>
              <a:t>Assessment</a:t>
            </a:r>
            <a:endParaRPr lang="en-US" dirty="0"/>
          </a:p>
          <a:p>
            <a:pPr lvl="0"/>
            <a:r>
              <a:rPr lang="en-US" dirty="0"/>
              <a:t>Take proper </a:t>
            </a:r>
            <a:r>
              <a:rPr lang="en-US" dirty="0" smtClean="0"/>
              <a:t>history</a:t>
            </a:r>
          </a:p>
          <a:p>
            <a:pPr lvl="0"/>
            <a:r>
              <a:rPr lang="en-US" dirty="0"/>
              <a:t>Physical examination</a:t>
            </a:r>
          </a:p>
          <a:p>
            <a:pPr lvl="0"/>
            <a:r>
              <a:rPr lang="en-US" dirty="0"/>
              <a:t>Assess for pain and fever</a:t>
            </a:r>
          </a:p>
          <a:p>
            <a:pPr lvl="0"/>
            <a:r>
              <a:rPr lang="en-US" dirty="0"/>
              <a:t>Do </a:t>
            </a:r>
            <a:r>
              <a:rPr lang="en-US" dirty="0" err="1"/>
              <a:t>otoscopic</a:t>
            </a:r>
            <a:r>
              <a:rPr lang="en-US" dirty="0"/>
              <a:t> examination</a:t>
            </a:r>
          </a:p>
          <a:p>
            <a:pPr>
              <a:buNone/>
            </a:pPr>
            <a:r>
              <a:rPr lang="en-US" dirty="0"/>
              <a:t> </a:t>
            </a:r>
          </a:p>
          <a:p>
            <a:pPr>
              <a:buNone/>
            </a:pPr>
            <a:r>
              <a:rPr lang="en-US" b="1" i="1" dirty="0" err="1"/>
              <a:t>Nrsg</a:t>
            </a:r>
            <a:r>
              <a:rPr lang="en-US" b="1" i="1" dirty="0"/>
              <a:t> </a:t>
            </a:r>
            <a:r>
              <a:rPr lang="en-US" b="1" i="1" dirty="0" err="1"/>
              <a:t>Dx</a:t>
            </a:r>
            <a:endParaRPr lang="en-US" dirty="0"/>
          </a:p>
          <a:p>
            <a:pPr lvl="0"/>
            <a:r>
              <a:rPr lang="en-US" dirty="0"/>
              <a:t>Acute pain</a:t>
            </a:r>
          </a:p>
          <a:p>
            <a:pPr lvl="0"/>
            <a:r>
              <a:rPr lang="en-US" dirty="0"/>
              <a:t>Ineffective thermoregulation</a:t>
            </a:r>
          </a:p>
          <a:p>
            <a:pPr lvl="0"/>
            <a:endParaRPr lang="en-US" dirty="0"/>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i="1" dirty="0"/>
              <a:t>Interventions</a:t>
            </a:r>
            <a:endParaRPr lang="en-US" dirty="0"/>
          </a:p>
          <a:p>
            <a:pPr lvl="0"/>
            <a:r>
              <a:rPr lang="en-US" dirty="0"/>
              <a:t>Admit the patient</a:t>
            </a:r>
          </a:p>
          <a:p>
            <a:pPr lvl="0"/>
            <a:r>
              <a:rPr lang="en-US" dirty="0"/>
              <a:t>Treat pain with prescribed analgesics and antipyretics</a:t>
            </a:r>
          </a:p>
          <a:p>
            <a:pPr lvl="0"/>
            <a:r>
              <a:rPr lang="en-US" dirty="0"/>
              <a:t>Administer prescribed antibiotics full course</a:t>
            </a:r>
          </a:p>
          <a:p>
            <a:pPr lvl="0"/>
            <a:r>
              <a:rPr lang="en-US" dirty="0"/>
              <a:t>Ensure adequate hydration</a:t>
            </a:r>
          </a:p>
          <a:p>
            <a:pPr lvl="0"/>
            <a:r>
              <a:rPr lang="en-US" dirty="0"/>
              <a:t>Family education on risk for OM and avoid bottle feeding</a:t>
            </a:r>
          </a:p>
          <a:p>
            <a:pPr lvl="0"/>
            <a:r>
              <a:rPr lang="en-US" dirty="0"/>
              <a:t>Assess hearing</a:t>
            </a:r>
          </a:p>
          <a:p>
            <a:pPr lvl="0"/>
            <a:r>
              <a:rPr lang="en-US" dirty="0"/>
              <a:t>Discharge and follow up book clinic appointments</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PHARYNGOTONSILITIS</a:t>
            </a:r>
            <a:endParaRPr lang="en-US" dirty="0"/>
          </a:p>
        </p:txBody>
      </p:sp>
      <p:sp>
        <p:nvSpPr>
          <p:cNvPr id="3" name="Content Placeholder 2"/>
          <p:cNvSpPr>
            <a:spLocks noGrp="1"/>
          </p:cNvSpPr>
          <p:nvPr>
            <p:ph idx="1"/>
          </p:nvPr>
        </p:nvSpPr>
        <p:spPr/>
        <p:txBody>
          <a:bodyPr>
            <a:normAutofit/>
          </a:bodyPr>
          <a:lstStyle/>
          <a:p>
            <a:pPr>
              <a:buNone/>
            </a:pPr>
            <a:r>
              <a:rPr lang="en-US" sz="2800" b="1" dirty="0" err="1"/>
              <a:t>Defn</a:t>
            </a:r>
            <a:r>
              <a:rPr lang="en-US" sz="2800" b="1" dirty="0"/>
              <a:t>: </a:t>
            </a:r>
            <a:r>
              <a:rPr lang="en-US" sz="2800" dirty="0" err="1"/>
              <a:t>Pharyngitis</a:t>
            </a:r>
            <a:r>
              <a:rPr lang="en-US" sz="2800" dirty="0"/>
              <a:t> and tonsillitis are common </a:t>
            </a:r>
            <a:r>
              <a:rPr lang="en-US" sz="2800" dirty="0" err="1"/>
              <a:t>comorbidity</a:t>
            </a:r>
            <a:r>
              <a:rPr lang="en-US" sz="2800" dirty="0"/>
              <a:t> of childhood</a:t>
            </a:r>
          </a:p>
          <a:p>
            <a:pPr lvl="0"/>
            <a:r>
              <a:rPr lang="en-US" sz="2800" dirty="0"/>
              <a:t>Mostly are caused by viruses</a:t>
            </a:r>
          </a:p>
          <a:p>
            <a:pPr lvl="0"/>
            <a:r>
              <a:rPr lang="en-US" sz="2800" dirty="0"/>
              <a:t>Bacterial infection s are common and if left untreated can cause serious health problems</a:t>
            </a:r>
          </a:p>
        </p:txBody>
      </p:sp>
      <p:sp>
        <p:nvSpPr>
          <p:cNvPr id="136194" name="AutoShape 2" descr="data:image/jpeg;base64,/9j/4AAQSkZJRgABAQAAAQABAAD/2wCEAAkGBxQTEhUUExQUFhQXFBgYFxcUFxQUGBgYFxQXFxQYFxcYHCggGBolHBUUITEhJSkrLi4uFx8zODMsNygtLisBCgoKDg0OGxAQGiwkICQsLCwsLCwsLCwsLCwsLCwsLCwsLCwsLCwsLCwsLCwsLCwsLCwsLCwsLCwsLCwsLCwsLP/AABEIAPQAzwMBIgACEQEDEQH/xAAcAAACAwEBAQEAAAAAAAAAAAADBAECBQYABwj/xAA3EAABAwMCBAQEBQMEAwAAAAABAAIRAwQhEjEFQVFhBiJxkROBocEysdHh8BRCUiMkcvFikqL/xAAZAQADAQEBAAAAAAAAAAAAAAABAgMABAX/xAAkEQACAgMBAAIDAAMBAAAAAAAAAQIRAyExEkFRBBMiYXGBFP/aAAwDAQACEQMRAD8A6GogwiVCqArjO1EaVLVbSraVjHtKuxsqYCGasJkjJWFwMKmtLOrZVS/ZMUUAhdupZXhKl8hSHrD+Q76sq1N/JKasK0lZB8Gg1xQqlT80JrkFzkWKoBg5SayW15Poq6/ySaG8DL6qhlSUt8RWnK3RXEZaV4oWvGFeZCxKUSjxusfiDy3K1nBLXVAOCSStAjp7F7O41N7o5S9C30o5QV0CVXo85VlQ4qCUTI3XqgCI9Q1qJrJaFFy3CIcBK3L+ietBirZ59RCcUMuQ6lVG0i6iFLsKjqiXfV9ks656ZS+hhovXi9JOqOnaPVFa93RCzeg4eiGog6+oVnVgjaD7Diuo+NjZKitleqVcQEbNoL8XIVXPSz6iGapSsax8OVg5IiuJyUUVVhLHWnCs2olBVlE1JgNDLCqvKC16I52EtEZRBOKo4q70F26UnREqHqHKrigY6Z7VVqKla74VaAtkVqqWe5RUegPes2dMURUekbivG2Ve4esHifEA1LVlEazCX/oFsWXCCd8K3hWkx9FjxuRn1XTUKOypHFZw5c7ukJVuD0QBp1OI31JlvD29Ar8UvqTKjWAiXOAA5/NOMYn8K2Q9SMx/CWHkhjw+x3OFuUaepwC1DbtBDQMTPXkisSlsKyS+zgbnw5vBXrDw1glxXT3jRqIHJG4fbasTAAS/rXob906qzlq3hps4JQX+GwutrUtLiOhQnNWeNG/dP7OOq+Hgse6tHMdC+hVqazH2TX1Bq25pHD6HhmfycjTqEbhGDlv8U4YyCWdcDt6rAILTCVry6OjHkUg2lV1oZqdF4vWKMPrQam6qCrlK0RkqBFUcVZ6G8ICHWVSs65q5T10cLHrPVHobGiK1WEjVugNzAS3Er3SN1yvEL0xk77D7pUrL8RscZ401ohu65qpWLjLsnohMjcmVekzd52H5qqjQl2aPDeKXFMy15aOfT2W3U8W3Dhh5Ec9pXOW5acuPeFDnk9gs0N4i+o0jxF7nio5xLwZkmV33CfHdJwAqy1w3IyCvmARG4GUOcDPFGa2fbuGeKKBOpr2H1MFaY8UUNUl7duoX55LoUlx790ynNfJD/wAq+z694m8W0WBxpuDnk4Az810nh3ijHUw6R5mgyOsL8/tJJT9re1WDyvI9CYQ9ST9Bf4qrTPvJuGw7uk9a+W2Xim5bguDvULQHjaqN2A+izyt9RF/izR31R6Usage9waZIMFcdX8bPcwgU9JPPosrgXHzQqlxJId+IT9UPe0ZfjT8s+kXDNwsHiltzCPR8SUKn90Hug3/FaIB87T6IS8sSKnF8MbXCtIWe2+D3nkOSdakO/wD2SXKWvU45IUoiyCuaqOCkPlD1JTnkdFe1Fg31xC2L8gSuL4/e/wBo3KZ7dHRijozuIXepxnAGSey524uC588tgOy0b8xTA5uMn0GwWQrRVAm70NU3jmq3F1OG7BDayVdtDkiLsJbVjOc9k8DjOEtRoiM7yr1KyBSLoI6ohuqIGolHpUFqN7LsTDKZKJQthzWhTojkleh1bE222P4EYUSnhSRmUMKbkOjPbTUObC0DaqKlohYxnNEoTxBytL+lQ61tPJGwGbPVEkckY2yCaJRNYWk87reta+poP8lc60FN29w4CAcdFqEkrN1zkF7kCldzujlyAnDzCiEoDDlGIlBkJo1uMVtLSVwdTzOL3bcl0/iqvMMHPf0XP3VNoA6gbdPVNBbsutKjH4mPNAG3/ZWZpytR2TJ5pNrJKqhGtk0GQJTED6ItZoDQECefRYaqPVDGPf15oKrVfKe4faEwiI9ukRZ28rSp0o3TTbaFYUkrZaGIFRZqPZMtZCt8OBEKC6FNs6Yw+g9Fs8lo0aAIQuHgErbp0QBspiyVCLbTsoqWa2KLNpU3NuIkZC1CPTME2yA+gtgs/NKVaPTKBqM19v7KjrSeWyc0EeqJTd/CmSFlaMZ9pKE63IXQPtuYCpXs5ToX2YzKco9A4iUZ1uRlBrUo8w5IGewrCmAlaJkJpgWIZEZ/E7prbsl7BUa0RocSAZB3IzzQ7FgNNzNLcmdZnUI5DMR8kbitt/uak7y2PSFe1e1oggmCdQ2BH9sH3+idcKSObuKBa7T8/cIVtQ3JgNaZJ6+hTdy8OqOcNjtziBA/JZnFbnDWDYCT8+qZDPSspd3AqPwPKMevUr10+AB80C0bkL1+7zAdk1CN6sa4VaGrUa0AkuIAAySSYAA9V1lThnwS0HctDuhEyACDt1jusLw6Ye10AwZAJgSOpxhdhfXYe7SA1xLpfVIGp5GAGj+ymNgB0HYASeg44v0jObRlM0qEJmhb9U5V4e8tluDyUW7OptLRk1qGmCRulqhG2F0L2nRlpkbgj3Wa+gyplghwGR+iU0Mn2KcJqQ4grp6AkDK48tc2o0tEg49On3XW2jTAlaik+mlZ0gScgQCZO2Ah1XYV2Vixpg7iD3Ez9kjVq9VhFFtltMpK4iEZ1QRPJIfHlD4CobKhx2wh1TGYMd0UGdsFQ187ooZxGaNQYz7IhbOSk6ODAyFp2ruqdbOfJj87QCpQEQs97Nwt+tSGQNxsPXlCx7hiaSOddMmi3S4t9loNakro+dv5p5rcKYMiPeIbaKxcObR9FmUPNPous8QW2Z+S5H8LjCZFF/SMa7t9DyOW4+v7rm7ipqe49T9OS2OM3x1O9vssIFViLN8Ro2Y8w9ErdEmo7sUzw8+ZqVu8VXDuiuglxG9wUYXccAo0DUPxy9rNJI0ZJdiBsY5/quO4AwkEASNMnG0A5nlC6y1tQXBrHF8NDnOAIA8oJaJyYM5/RTk9l1VdNrh1q0nUfwgmAYn5p19+xpMZEYjr1WSbmKQDcEY6yJOe3L3S1jS11ACdz9EnquA/V6uU3pG9f1m/DaZADjvyXJ3ds6lVz+EkkEbEHf2lbXiK4wKYG2f0S9jT10y10b+Wdx+ySctjYV4h6+GY1rUDnjqCumoNkLnWM0VII7Lpal1rMwACSSBgfJGJeb2qL1Ld0AnY7Z6bmOiQ4m6AnalRoz/0sKvdio+J2KEn8IMG+nqjjHZApv5fXv0+qcvmeURl0iB7z9kR9kG0gT+KQY3zGwWaCskfkVHfki6QR6pjh1vPmdEHA1bLRuOHCBJY0uEtJnI2EdkYxdWJPMoyoyKbY237pu1ALgCYBIBPTOcINe2qU/xj0I2KvqnP1RQZVJWjpbuxbJawn4lIkSBGpm8x/kJzG4yue4rauZ+IbidjkHY91qM4sT8IiNVPcmDJGnTOZOGAH90C8PxGEl0u/wAc4G8NGwHZdEqfDg8yXTlbtkw7onKOQFWtgR1P5K9AGFAOQ6XjdOWrieI0CHeoXf8AFKflXJcUoyPRGXR8XD5VeVpceslApo3FKWmq8f8AkfzkINNX+Dmv+tmlZNyIS/FhFZ3eDjuP1lN8PO6Q4u7/AFT2DfyH6oLpST/k3OD1SYAmTjC7JrhTDWjciSQd+oXAcCuwzzf3TjsOZXR2l4Xukqc0dGH+u8OjbWw7G/6g/Zanh+jJLzywsOi/l2W54dIk+bcbfdRXS2fWN0E4zasL9Tn6TEDBKV4yW0aQ0OkuxO/qhcdB+KcyIxmfXHJZlR5gsdkEex5QjJKxMOJyjHf/AAzalwRBJmTAndHf4nZTEOPm6DJP6JMt0kk5A2PyXPX1Ga3qB900Yplc0kuHRVuLVrgQwFjPqfny+Sb4dws0/MMnn3/dH4NbhrW4WqdvsmpcIOTYgeI5n/H6k7fktmmdbYJg7/8Ayuaq04qaTyM/XH3XTeG67PiHUROmBPWeSn80Pkh5x+xM0i0wZEZhMU65cBJmMDnA+2Ufit4Nctg9cA7Jmhb6mh0AT/MLKNN0CeX+E5Iky6k4EjA59JAEY3krOpBrqbogPZmP8289/wC5vTmJ6Il5eButkYIDQZ2hwJd64PustzgMDaUzkhsON0Ngxkbz7pk14z2/WUgKgEZnqPbmrXNbBI3J2mTnO6ZMGSP2L3n4iAZyc9ZR2Uz9EO1o6nDnGStNtJKcc2dHds8q5i7pZIXU1dlh3tJNIfFyj5N4xs9FUOjDh9R+0LBYF9H8Y8N10zAyMj5ftK+dNKpB6J5o1K/sescOEyMx7qle31VXFwgE49Bj7IhuS5ndsZnfaE5Y0TUgnJHWcog6qHeF2NKIgn5SPZbbeHsAkYPbHqq2lsW/tha1ONMEap7kZ7qbdlIyceGNUL25HmA/9vbmtfw9xBmrUTyjuCl2iOnzykL6mDJB0v5Ec/8Al19VM6JZfcfLO8dTpVqReI2PmIyI3WDxK1DXQCdpWLwnxG6mXUamJwefzCcdfF0ue4ENBzgfwJ5U1wnhU8cu6EaZAq1GkAgQc8pErm+Jn/c47fmU7QruealQZOTkx6f9JEtktJ/Fq36zJK0I+R5SUmdpwx5gen2WtSiJWZwxkNE8wm6TeXJLY1JoyfiS95P+RGexj7JqjRnURyE47EKadkTrgmdZgRuDtn3Tvw2i3LS8FwfIgzyAKVoqstqkTZMDnCcgAmBvjotKrxZstY0QJ9hyWRbOdSILXTqbhw9cggjBx8/mgB41ZzJMzvlZNoSWOMncvge44zzSNiPqsX4kb9Vr8Qq4AaZbGyxLmk6QdJj7fdZrZb8fIvFMcL8ItLP29UlRc7GCA7LSQQDBgwea3eH22RKaiObIqocsLfS31VnBOOECEsWpmebdm65uVlXjd4+a1q26QuGrPhfE9mDeUpGRyXzDxLwz4VQuA8rj7HmPuvrtan1XOcc4WKrHNMCR9eRCCdMvOCnGj5jQEmF33AbNrWCefRcXStjTqFrtwf5C7zgVUQNohPNnOoVEfbS7Y91IowMfQpzTKGWdo7qTMhKrR/n6pK4oyI5rWLECtTHzWCmchxezJjcOH4T9j2WOL95aacnOD26ruLqgHiHCOhXLcb4HUadbWk9dOcdfVUg0xnJ1omyBp9xzz9lStWD6rYEDeO8/sl7K1rk+Wm5xI6Y99lr2fhusXhzoaBsNzHzhO2hIujprOpLQB0WkwiOU9SYWbbWThEn8k4236mSo3sq8irQjcmq4ua0wycZGcZTFkxzARLTIgiJwekjB7hN/DjZVhA37X5paPMeQzQQ0w6QYzyEEztHIdULTmTpmIkD7owplQ5nVGyVbF3U+ZkD3G/6eqm4udTdAADRsB15mVNamUvRpSVrGWy/D7QTqIyuksKMCUha0MgBa5ECEyFyMpWchBqvMlS0INkDZrNSVYSE+9Z7+YRZXH0QqtlZ11QkLYeUrcsnlhLR2xZwXiDherzt/E36hC4FeaTBXUXdHeVzfELCHam4PPof3QT+B5QTOsoPBG6u9h+XVc/we+jyuwV0tPI6o9OWUfLEn+hQXOn9efzWhVopN9L+SlaBSYJoBGYKpVpNM45cv2UtpEcvf7KzifmiL5dk0GtamQeg90tTPZNU1gOLI0HqvDHomAAN1LaQ5bLUMkA0k9V54IRiz6KtQwETUDb3REIk9FNSoBjn0QNVgq/REt7ZTb0TMlaltR5opD15QW0oxlXqulWIjCiE3+Dmm/kqGqwXoUhKTNarthJVxBT5CWuGyE7Hi6ZnPH8/NAe6fRXrkzhVlKd0OCNxRmZ6LNr28iFvGn1SN1RStFov4OarWAJ8pg9UWxv3MOiptyKeNuQ6Rt0U1bUndvugmNPGmPUrprtsmFLo6Y7LGdZlv4ZA6BEbXqN7prOd4ZLhohEZSB6rPZf8A+QI9ExT4i1ZNCOLXwONpDor/AAxzS7OIM2kKf6tvUI6Fphms9FYNMFJuv2fPsFR3EjyafnhbRvMnxDtQpWtVa3cpN9eo7nHor2ttJz7lBsqsLrZJqOdtgfVMULZFp0IKap0gNlqGpR4Wo04TdBkBUYOaux0nsic2SRcqIUkLyJzPZAUOVwEIOklK2GjZccIcqxVNSoYzbqnBSurIC17mjqHdZNRsFJVHVhnYYtmIValCfWcBTbvzPRN0REnnHl90yVlrozK1GDECUOoHc91rvosDert55Dt35I9PhhInykaZI6Yn9FvDfBv2pdOcdRnkl6lDK6P+jIbJaQN8dO/ZAueH6QJGYn32SuDKRyqznTQCq62HRbn9II9v3VLnhxbpJGDt1hL5ZT3GzGdbdl42gW1Wso5ESOs49VVtl5Z5bHsj5YnqLMkW46Igtgdk/UtxsiU6MbrUByQiyjCP8HomDTGUIGCQsK5WQ0nn/ITbEtSGfnKM0JiGSQV+0BGosgKtGnCKEUcc5Xo8QocpC8SgxUipCo1sKxC8EnyMabkIhFduhEKiYaLFK3FvKYBz8lIyi1ZovyYughMsqY9E3XoSkXUS3ZLw6oz9Ggx8gDC0bZ8AzzBx1Pf6ey5z4pBCbp3Xfp2VIzBKBvVbkNpkDLnAN9xCSu2l08wCAPcD7JUVtszJ/JVdWAjO5BTynYsYVwZr0JyBgPGOQ2B+pCPeU2nQYGXt27bhANwBABxrH5z9lW4uIA9RHbOSjaBvQavTb58cgB6np7pd1v8A6cf5AektdBVjUBG59PyQTV8o9Tz7nkg2gq0JVreOiG9Gq1IBSznT7KLLJs8HboDmyQiAH9FZtIkoCudENPvCYp0uatRt4RiFqOac74VfsoZspeV4LMmkWAUFSVJCDCUVSphQUDGs/dAevLycZFHbq4UryKAyQPyUOavLyYCFn0h0SVemPr915eSM6cbdkNPfkVYt/D8lC8sVCVnHH/JVuKhgf8goXkRV8EuqHVHZRqgEd1C8swA25JlQ0SQvLyULGWMCOxuF5eRXTmmWAVHBQvJmT+SjyrhQvJGMggUry8gBg3FDO6le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196" name="AutoShape 4" descr="data:image/jpeg;base64,/9j/4AAQSkZJRgABAQAAAQABAAD/2wCEAAkGBxQTEhUUExQUFhQXFBgYFxcUFxQUGBgYFxQXFxQYFxcYHCggGBolHBUUITEhJSkrLi4uFx8zODMsNygtLisBCgoKDg0OGxAQGiwkICQsLCwsLCwsLCwsLCwsLCwsLCwsLCwsLCwsLCwsLCwsLCwsLCwsLCwsLCwsLCwsLCwsLP/AABEIAPQAzwMBIgACEQEDEQH/xAAcAAACAwEBAQEAAAAAAAAAAAADBAECBQYABwj/xAA3EAABAwMCBAQEBQMEAwAAAAABAAIRAwQhEjEFQVFhBiJxkROBocEysdHh8BRCUiMkcvFikqL/xAAZAQADAQEBAAAAAAAAAAAAAAABAgMABAX/xAAkEQACAgMBAAIDAAMBAAAAAAAAAQIRAyExEkFRBBMiYXGBFP/aAAwDAQACEQMRAD8A6GogwiVCqArjO1EaVLVbSraVjHtKuxsqYCGasJkjJWFwMKmtLOrZVS/ZMUUAhdupZXhKl8hSHrD+Q76sq1N/JKasK0lZB8Gg1xQqlT80JrkFzkWKoBg5SayW15Poq6/ySaG8DL6qhlSUt8RWnK3RXEZaV4oWvGFeZCxKUSjxusfiDy3K1nBLXVAOCSStAjp7F7O41N7o5S9C30o5QV0CVXo85VlQ4qCUTI3XqgCI9Q1qJrJaFFy3CIcBK3L+ietBirZ59RCcUMuQ6lVG0i6iFLsKjqiXfV9ks656ZS+hhovXi9JOqOnaPVFa93RCzeg4eiGog6+oVnVgjaD7Diuo+NjZKitleqVcQEbNoL8XIVXPSz6iGapSsax8OVg5IiuJyUUVVhLHWnCs2olBVlE1JgNDLCqvKC16I52EtEZRBOKo4q70F26UnREqHqHKrigY6Z7VVqKla74VaAtkVqqWe5RUegPes2dMURUekbivG2Ve4esHifEA1LVlEazCX/oFsWXCCd8K3hWkx9FjxuRn1XTUKOypHFZw5c7ukJVuD0QBp1OI31JlvD29Ar8UvqTKjWAiXOAA5/NOMYn8K2Q9SMx/CWHkhjw+x3OFuUaepwC1DbtBDQMTPXkisSlsKyS+zgbnw5vBXrDw1glxXT3jRqIHJG4fbasTAAS/rXob906qzlq3hps4JQX+GwutrUtLiOhQnNWeNG/dP7OOq+Hgse6tHMdC+hVqazH2TX1Bq25pHD6HhmfycjTqEbhGDlv8U4YyCWdcDt6rAILTCVry6OjHkUg2lV1oZqdF4vWKMPrQam6qCrlK0RkqBFUcVZ6G8ICHWVSs65q5T10cLHrPVHobGiK1WEjVugNzAS3Er3SN1yvEL0xk77D7pUrL8RscZ401ohu65qpWLjLsnohMjcmVekzd52H5qqjQl2aPDeKXFMy15aOfT2W3U8W3Dhh5Ec9pXOW5acuPeFDnk9gs0N4i+o0jxF7nio5xLwZkmV33CfHdJwAqy1w3IyCvmARG4GUOcDPFGa2fbuGeKKBOpr2H1MFaY8UUNUl7duoX55LoUlx790ynNfJD/wAq+z694m8W0WBxpuDnk4Az810nh3ijHUw6R5mgyOsL8/tJJT9re1WDyvI9CYQ9ST9Bf4qrTPvJuGw7uk9a+W2Xim5bguDvULQHjaqN2A+izyt9RF/izR31R6Usage9waZIMFcdX8bPcwgU9JPPosrgXHzQqlxJId+IT9UPe0ZfjT8s+kXDNwsHiltzCPR8SUKn90Hug3/FaIB87T6IS8sSKnF8MbXCtIWe2+D3nkOSdakO/wD2SXKWvU45IUoiyCuaqOCkPlD1JTnkdFe1Fg31xC2L8gSuL4/e/wBo3KZ7dHRijozuIXepxnAGSey524uC588tgOy0b8xTA5uMn0GwWQrRVAm70NU3jmq3F1OG7BDayVdtDkiLsJbVjOc9k8DjOEtRoiM7yr1KyBSLoI6ohuqIGolHpUFqN7LsTDKZKJQthzWhTojkleh1bE222P4EYUSnhSRmUMKbkOjPbTUObC0DaqKlohYxnNEoTxBytL+lQ61tPJGwGbPVEkckY2yCaJRNYWk87reta+poP8lc60FN29w4CAcdFqEkrN1zkF7kCldzujlyAnDzCiEoDDlGIlBkJo1uMVtLSVwdTzOL3bcl0/iqvMMHPf0XP3VNoA6gbdPVNBbsutKjH4mPNAG3/ZWZpytR2TJ5pNrJKqhGtk0GQJTED6ItZoDQECefRYaqPVDGPf15oKrVfKe4faEwiI9ukRZ28rSp0o3TTbaFYUkrZaGIFRZqPZMtZCt8OBEKC6FNs6Yw+g9Fs8lo0aAIQuHgErbp0QBspiyVCLbTsoqWa2KLNpU3NuIkZC1CPTME2yA+gtgs/NKVaPTKBqM19v7KjrSeWyc0EeqJTd/CmSFlaMZ9pKE63IXQPtuYCpXs5ToX2YzKco9A4iUZ1uRlBrUo8w5IGewrCmAlaJkJpgWIZEZ/E7prbsl7BUa0RocSAZB3IzzQ7FgNNzNLcmdZnUI5DMR8kbitt/uak7y2PSFe1e1oggmCdQ2BH9sH3+idcKSObuKBa7T8/cIVtQ3JgNaZJ6+hTdy8OqOcNjtziBA/JZnFbnDWDYCT8+qZDPSspd3AqPwPKMevUr10+AB80C0bkL1+7zAdk1CN6sa4VaGrUa0AkuIAAySSYAA9V1lThnwS0HctDuhEyACDt1jusLw6Ye10AwZAJgSOpxhdhfXYe7SA1xLpfVIGp5GAGj+ymNgB0HYASeg44v0jObRlM0qEJmhb9U5V4e8tluDyUW7OptLRk1qGmCRulqhG2F0L2nRlpkbgj3Wa+gyplghwGR+iU0Mn2KcJqQ4grp6AkDK48tc2o0tEg49On3XW2jTAlaik+mlZ0gScgQCZO2Ah1XYV2Vixpg7iD3Ez9kjVq9VhFFtltMpK4iEZ1QRPJIfHlD4CobKhx2wh1TGYMd0UGdsFQ187ooZxGaNQYz7IhbOSk6ODAyFp2ruqdbOfJj87QCpQEQs97Nwt+tSGQNxsPXlCx7hiaSOddMmi3S4t9loNakro+dv5p5rcKYMiPeIbaKxcObR9FmUPNPous8QW2Z+S5H8LjCZFF/SMa7t9DyOW4+v7rm7ipqe49T9OS2OM3x1O9vssIFViLN8Ro2Y8w9ErdEmo7sUzw8+ZqVu8VXDuiuglxG9wUYXccAo0DUPxy9rNJI0ZJdiBsY5/quO4AwkEASNMnG0A5nlC6y1tQXBrHF8NDnOAIA8oJaJyYM5/RTk9l1VdNrh1q0nUfwgmAYn5p19+xpMZEYjr1WSbmKQDcEY6yJOe3L3S1jS11ACdz9EnquA/V6uU3pG9f1m/DaZADjvyXJ3ds6lVz+EkkEbEHf2lbXiK4wKYG2f0S9jT10y10b+Wdx+ySctjYV4h6+GY1rUDnjqCumoNkLnWM0VII7Lpal1rMwACSSBgfJGJeb2qL1Ld0AnY7Z6bmOiQ4m6AnalRoz/0sKvdio+J2KEn8IMG+nqjjHZApv5fXv0+qcvmeURl0iB7z9kR9kG0gT+KQY3zGwWaCskfkVHfki6QR6pjh1vPmdEHA1bLRuOHCBJY0uEtJnI2EdkYxdWJPMoyoyKbY237pu1ALgCYBIBPTOcINe2qU/xj0I2KvqnP1RQZVJWjpbuxbJawn4lIkSBGpm8x/kJzG4yue4rauZ+IbidjkHY91qM4sT8IiNVPcmDJGnTOZOGAH90C8PxGEl0u/wAc4G8NGwHZdEqfDg8yXTlbtkw7onKOQFWtgR1P5K9AGFAOQ6XjdOWrieI0CHeoXf8AFKflXJcUoyPRGXR8XD5VeVpceslApo3FKWmq8f8AkfzkINNX+Dmv+tmlZNyIS/FhFZ3eDjuP1lN8PO6Q4u7/AFT2DfyH6oLpST/k3OD1SYAmTjC7JrhTDWjciSQd+oXAcCuwzzf3TjsOZXR2l4Xukqc0dGH+u8OjbWw7G/6g/Zanh+jJLzywsOi/l2W54dIk+bcbfdRXS2fWN0E4zasL9Tn6TEDBKV4yW0aQ0OkuxO/qhcdB+KcyIxmfXHJZlR5gsdkEex5QjJKxMOJyjHf/AAzalwRBJmTAndHf4nZTEOPm6DJP6JMt0kk5A2PyXPX1Ga3qB900Yplc0kuHRVuLVrgQwFjPqfny+Sb4dws0/MMnn3/dH4NbhrW4WqdvsmpcIOTYgeI5n/H6k7fktmmdbYJg7/8Ayuaq04qaTyM/XH3XTeG67PiHUROmBPWeSn80Pkh5x+xM0i0wZEZhMU65cBJmMDnA+2Ufit4Nctg9cA7Jmhb6mh0AT/MLKNN0CeX+E5Iky6k4EjA59JAEY3krOpBrqbogPZmP8289/wC5vTmJ6Il5eButkYIDQZ2hwJd64PustzgMDaUzkhsON0Ngxkbz7pk14z2/WUgKgEZnqPbmrXNbBI3J2mTnO6ZMGSP2L3n4iAZyc9ZR2Uz9EO1o6nDnGStNtJKcc2dHds8q5i7pZIXU1dlh3tJNIfFyj5N4xs9FUOjDh9R+0LBYF9H8Y8N10zAyMj5ftK+dNKpB6J5o1K/sescOEyMx7qle31VXFwgE49Bj7IhuS5ndsZnfaE5Y0TUgnJHWcog6qHeF2NKIgn5SPZbbeHsAkYPbHqq2lsW/tha1ONMEap7kZ7qbdlIyceGNUL25HmA/9vbmtfw9xBmrUTyjuCl2iOnzykL6mDJB0v5Ec/8Al19VM6JZfcfLO8dTpVqReI2PmIyI3WDxK1DXQCdpWLwnxG6mXUamJwefzCcdfF0ue4ENBzgfwJ5U1wnhU8cu6EaZAq1GkAgQc8pErm+Jn/c47fmU7QruealQZOTkx6f9JEtktJ/Fq36zJK0I+R5SUmdpwx5gen2WtSiJWZwxkNE8wm6TeXJLY1JoyfiS95P+RGexj7JqjRnURyE47EKadkTrgmdZgRuDtn3Tvw2i3LS8FwfIgzyAKVoqstqkTZMDnCcgAmBvjotKrxZstY0QJ9hyWRbOdSILXTqbhw9cggjBx8/mgB41ZzJMzvlZNoSWOMncvge44zzSNiPqsX4kb9Vr8Qq4AaZbGyxLmk6QdJj7fdZrZb8fIvFMcL8ItLP29UlRc7GCA7LSQQDBgwea3eH22RKaiObIqocsLfS31VnBOOECEsWpmebdm65uVlXjd4+a1q26QuGrPhfE9mDeUpGRyXzDxLwz4VQuA8rj7HmPuvrtan1XOcc4WKrHNMCR9eRCCdMvOCnGj5jQEmF33AbNrWCefRcXStjTqFrtwf5C7zgVUQNohPNnOoVEfbS7Y91IowMfQpzTKGWdo7qTMhKrR/n6pK4oyI5rWLECtTHzWCmchxezJjcOH4T9j2WOL95aacnOD26ruLqgHiHCOhXLcb4HUadbWk9dOcdfVUg0xnJ1omyBp9xzz9lStWD6rYEDeO8/sl7K1rk+Wm5xI6Y99lr2fhusXhzoaBsNzHzhO2hIujprOpLQB0WkwiOU9SYWbbWThEn8k4236mSo3sq8irQjcmq4ua0wycZGcZTFkxzARLTIgiJwekjB7hN/DjZVhA37X5paPMeQzQQ0w6QYzyEEztHIdULTmTpmIkD7owplQ5nVGyVbF3U+ZkD3G/6eqm4udTdAADRsB15mVNamUvRpSVrGWy/D7QTqIyuksKMCUha0MgBa5ECEyFyMpWchBqvMlS0INkDZrNSVYSE+9Z7+YRZXH0QqtlZ11QkLYeUrcsnlhLR2xZwXiDherzt/E36hC4FeaTBXUXdHeVzfELCHam4PPof3QT+B5QTOsoPBG6u9h+XVc/we+jyuwV0tPI6o9OWUfLEn+hQXOn9efzWhVopN9L+SlaBSYJoBGYKpVpNM45cv2UtpEcvf7KzifmiL5dk0GtamQeg90tTPZNU1gOLI0HqvDHomAAN1LaQ5bLUMkA0k9V54IRiz6KtQwETUDb3REIk9FNSoBjn0QNVgq/REt7ZTb0TMlaltR5opD15QW0oxlXqulWIjCiE3+Dmm/kqGqwXoUhKTNarthJVxBT5CWuGyE7Hi6ZnPH8/NAe6fRXrkzhVlKd0OCNxRmZ6LNr28iFvGn1SN1RStFov4OarWAJ8pg9UWxv3MOiptyKeNuQ6Rt0U1bUndvugmNPGmPUrprtsmFLo6Y7LGdZlv4ZA6BEbXqN7prOd4ZLhohEZSB6rPZf8A+QI9ExT4i1ZNCOLXwONpDor/AAxzS7OIM2kKf6tvUI6Fphms9FYNMFJuv2fPsFR3EjyafnhbRvMnxDtQpWtVa3cpN9eo7nHor2ttJz7lBsqsLrZJqOdtgfVMULZFp0IKap0gNlqGpR4Wo04TdBkBUYOaux0nsic2SRcqIUkLyJzPZAUOVwEIOklK2GjZccIcqxVNSoYzbqnBSurIC17mjqHdZNRsFJVHVhnYYtmIValCfWcBTbvzPRN0REnnHl90yVlrozK1GDECUOoHc91rvosDert55Dt35I9PhhInykaZI6Yn9FvDfBv2pdOcdRnkl6lDK6P+jIbJaQN8dO/ZAueH6QJGYn32SuDKRyqznTQCq62HRbn9II9v3VLnhxbpJGDt1hL5ZT3GzGdbdl42gW1Wso5ESOs49VVtl5Z5bHsj5YnqLMkW46Igtgdk/UtxsiU6MbrUByQiyjCP8HomDTGUIGCQsK5WQ0nn/ITbEtSGfnKM0JiGSQV+0BGosgKtGnCKEUcc5Xo8QocpC8SgxUipCo1sKxC8EnyMabkIhFduhEKiYaLFK3FvKYBz8lIyi1ZovyYughMsqY9E3XoSkXUS3ZLw6oz9Ggx8gDC0bZ8AzzBx1Pf6ey5z4pBCbp3Xfp2VIzBKBvVbkNpkDLnAN9xCSu2l08wCAPcD7JUVtszJ/JVdWAjO5BTynYsYVwZr0JyBgPGOQ2B+pCPeU2nQYGXt27bhANwBABxrH5z9lW4uIA9RHbOSjaBvQavTb58cgB6np7pd1v8A6cf5AektdBVjUBG59PyQTV8o9Tz7nkg2gq0JVreOiG9Gq1IBSznT7KLLJs8HboDmyQiAH9FZtIkoCudENPvCYp0uatRt4RiFqOac74VfsoZspeV4LMmkWAUFSVJCDCUVSphQUDGs/dAevLycZFHbq4UryKAyQPyUOavLyYCFn0h0SVemPr915eSM6cbdkNPfkVYt/D8lC8sVCVnHH/JVuKhgf8goXkRV8EuqHVHZRqgEd1C8swA25JlQ0SQvLyULGWMCOxuF5eRXTmmWAVHBQvJmT+SjyrhQvJGMggUry8gBg3FDO6le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198" name="AutoShape 6" descr="data:image/jpeg;base64,/9j/4AAQSkZJRgABAQAAAQABAAD/2wCEAAkGBxQTEhUUExQUFhQXFBgYFxcUFxQUGBgYFxQXFxQYFxcYHCggGBolHBUUITEhJSkrLi4uFx8zODMsNygtLisBCgoKDg0OGxAQGiwkICQsLCwsLCwsLCwsLCwsLCwsLCwsLCwsLCwsLCwsLCwsLCwsLCwsLCwsLCwsLCwsLCwsLP/AABEIAPQAzwMBIgACEQEDEQH/xAAcAAACAwEBAQEAAAAAAAAAAAADBAECBQYABwj/xAA3EAABAwMCBAQEBQMEAwAAAAABAAIRAwQhEjEFQVFhBiJxkROBocEysdHh8BRCUiMkcvFikqL/xAAZAQADAQEBAAAAAAAAAAAAAAABAgMABAX/xAAkEQACAgMBAAIDAAMBAAAAAAAAAQIRAyExEkFRBBMiYXGBFP/aAAwDAQACEQMRAD8A6GogwiVCqArjO1EaVLVbSraVjHtKuxsqYCGasJkjJWFwMKmtLOrZVS/ZMUUAhdupZXhKl8hSHrD+Q76sq1N/JKasK0lZB8Gg1xQqlT80JrkFzkWKoBg5SayW15Poq6/ySaG8DL6qhlSUt8RWnK3RXEZaV4oWvGFeZCxKUSjxusfiDy3K1nBLXVAOCSStAjp7F7O41N7o5S9C30o5QV0CVXo85VlQ4qCUTI3XqgCI9Q1qJrJaFFy3CIcBK3L+ietBirZ59RCcUMuQ6lVG0i6iFLsKjqiXfV9ks656ZS+hhovXi9JOqOnaPVFa93RCzeg4eiGog6+oVnVgjaD7Diuo+NjZKitleqVcQEbNoL8XIVXPSz6iGapSsax8OVg5IiuJyUUVVhLHWnCs2olBVlE1JgNDLCqvKC16I52EtEZRBOKo4q70F26UnREqHqHKrigY6Z7VVqKla74VaAtkVqqWe5RUegPes2dMURUekbivG2Ve4esHifEA1LVlEazCX/oFsWXCCd8K3hWkx9FjxuRn1XTUKOypHFZw5c7ukJVuD0QBp1OI31JlvD29Ar8UvqTKjWAiXOAA5/NOMYn8K2Q9SMx/CWHkhjw+x3OFuUaepwC1DbtBDQMTPXkisSlsKyS+zgbnw5vBXrDw1glxXT3jRqIHJG4fbasTAAS/rXob906qzlq3hps4JQX+GwutrUtLiOhQnNWeNG/dP7OOq+Hgse6tHMdC+hVqazH2TX1Bq25pHD6HhmfycjTqEbhGDlv8U4YyCWdcDt6rAILTCVry6OjHkUg2lV1oZqdF4vWKMPrQam6qCrlK0RkqBFUcVZ6G8ICHWVSs65q5T10cLHrPVHobGiK1WEjVugNzAS3Er3SN1yvEL0xk77D7pUrL8RscZ401ohu65qpWLjLsnohMjcmVekzd52H5qqjQl2aPDeKXFMy15aOfT2W3U8W3Dhh5Ec9pXOW5acuPeFDnk9gs0N4i+o0jxF7nio5xLwZkmV33CfHdJwAqy1w3IyCvmARG4GUOcDPFGa2fbuGeKKBOpr2H1MFaY8UUNUl7duoX55LoUlx790ynNfJD/wAq+z694m8W0WBxpuDnk4Az810nh3ijHUw6R5mgyOsL8/tJJT9re1WDyvI9CYQ9ST9Bf4qrTPvJuGw7uk9a+W2Xim5bguDvULQHjaqN2A+izyt9RF/izR31R6Usage9waZIMFcdX8bPcwgU9JPPosrgXHzQqlxJId+IT9UPe0ZfjT8s+kXDNwsHiltzCPR8SUKn90Hug3/FaIB87T6IS8sSKnF8MbXCtIWe2+D3nkOSdakO/wD2SXKWvU45IUoiyCuaqOCkPlD1JTnkdFe1Fg31xC2L8gSuL4/e/wBo3KZ7dHRijozuIXepxnAGSey524uC588tgOy0b8xTA5uMn0GwWQrRVAm70NU3jmq3F1OG7BDayVdtDkiLsJbVjOc9k8DjOEtRoiM7yr1KyBSLoI6ohuqIGolHpUFqN7LsTDKZKJQthzWhTojkleh1bE222P4EYUSnhSRmUMKbkOjPbTUObC0DaqKlohYxnNEoTxBytL+lQ61tPJGwGbPVEkckY2yCaJRNYWk87reta+poP8lc60FN29w4CAcdFqEkrN1zkF7kCldzujlyAnDzCiEoDDlGIlBkJo1uMVtLSVwdTzOL3bcl0/iqvMMHPf0XP3VNoA6gbdPVNBbsutKjH4mPNAG3/ZWZpytR2TJ5pNrJKqhGtk0GQJTED6ItZoDQECefRYaqPVDGPf15oKrVfKe4faEwiI9ukRZ28rSp0o3TTbaFYUkrZaGIFRZqPZMtZCt8OBEKC6FNs6Yw+g9Fs8lo0aAIQuHgErbp0QBspiyVCLbTsoqWa2KLNpU3NuIkZC1CPTME2yA+gtgs/NKVaPTKBqM19v7KjrSeWyc0EeqJTd/CmSFlaMZ9pKE63IXQPtuYCpXs5ToX2YzKco9A4iUZ1uRlBrUo8w5IGewrCmAlaJkJpgWIZEZ/E7prbsl7BUa0RocSAZB3IzzQ7FgNNzNLcmdZnUI5DMR8kbitt/uak7y2PSFe1e1oggmCdQ2BH9sH3+idcKSObuKBa7T8/cIVtQ3JgNaZJ6+hTdy8OqOcNjtziBA/JZnFbnDWDYCT8+qZDPSspd3AqPwPKMevUr10+AB80C0bkL1+7zAdk1CN6sa4VaGrUa0AkuIAAySSYAA9V1lThnwS0HctDuhEyACDt1jusLw6Ye10AwZAJgSOpxhdhfXYe7SA1xLpfVIGp5GAGj+ymNgB0HYASeg44v0jObRlM0qEJmhb9U5V4e8tluDyUW7OptLRk1qGmCRulqhG2F0L2nRlpkbgj3Wa+gyplghwGR+iU0Mn2KcJqQ4grp6AkDK48tc2o0tEg49On3XW2jTAlaik+mlZ0gScgQCZO2Ah1XYV2Vixpg7iD3Ez9kjVq9VhFFtltMpK4iEZ1QRPJIfHlD4CobKhx2wh1TGYMd0UGdsFQ187ooZxGaNQYz7IhbOSk6ODAyFp2ruqdbOfJj87QCpQEQs97Nwt+tSGQNxsPXlCx7hiaSOddMmi3S4t9loNakro+dv5p5rcKYMiPeIbaKxcObR9FmUPNPous8QW2Z+S5H8LjCZFF/SMa7t9DyOW4+v7rm7ipqe49T9OS2OM3x1O9vssIFViLN8Ro2Y8w9ErdEmo7sUzw8+ZqVu8VXDuiuglxG9wUYXccAo0DUPxy9rNJI0ZJdiBsY5/quO4AwkEASNMnG0A5nlC6y1tQXBrHF8NDnOAIA8oJaJyYM5/RTk9l1VdNrh1q0nUfwgmAYn5p19+xpMZEYjr1WSbmKQDcEY6yJOe3L3S1jS11ACdz9EnquA/V6uU3pG9f1m/DaZADjvyXJ3ds6lVz+EkkEbEHf2lbXiK4wKYG2f0S9jT10y10b+Wdx+ySctjYV4h6+GY1rUDnjqCumoNkLnWM0VII7Lpal1rMwACSSBgfJGJeb2qL1Ld0AnY7Z6bmOiQ4m6AnalRoz/0sKvdio+J2KEn8IMG+nqjjHZApv5fXv0+qcvmeURl0iB7z9kR9kG0gT+KQY3zGwWaCskfkVHfki6QR6pjh1vPmdEHA1bLRuOHCBJY0uEtJnI2EdkYxdWJPMoyoyKbY237pu1ALgCYBIBPTOcINe2qU/xj0I2KvqnP1RQZVJWjpbuxbJawn4lIkSBGpm8x/kJzG4yue4rauZ+IbidjkHY91qM4sT8IiNVPcmDJGnTOZOGAH90C8PxGEl0u/wAc4G8NGwHZdEqfDg8yXTlbtkw7onKOQFWtgR1P5K9AGFAOQ6XjdOWrieI0CHeoXf8AFKflXJcUoyPRGXR8XD5VeVpceslApo3FKWmq8f8AkfzkINNX+Dmv+tmlZNyIS/FhFZ3eDjuP1lN8PO6Q4u7/AFT2DfyH6oLpST/k3OD1SYAmTjC7JrhTDWjciSQd+oXAcCuwzzf3TjsOZXR2l4Xukqc0dGH+u8OjbWw7G/6g/Zanh+jJLzywsOi/l2W54dIk+bcbfdRXS2fWN0E4zasL9Tn6TEDBKV4yW0aQ0OkuxO/qhcdB+KcyIxmfXHJZlR5gsdkEex5QjJKxMOJyjHf/AAzalwRBJmTAndHf4nZTEOPm6DJP6JMt0kk5A2PyXPX1Ga3qB900Yplc0kuHRVuLVrgQwFjPqfny+Sb4dws0/MMnn3/dH4NbhrW4WqdvsmpcIOTYgeI5n/H6k7fktmmdbYJg7/8Ayuaq04qaTyM/XH3XTeG67PiHUROmBPWeSn80Pkh5x+xM0i0wZEZhMU65cBJmMDnA+2Ufit4Nctg9cA7Jmhb6mh0AT/MLKNN0CeX+E5Iky6k4EjA59JAEY3krOpBrqbogPZmP8289/wC5vTmJ6Il5eButkYIDQZ2hwJd64PustzgMDaUzkhsON0Ngxkbz7pk14z2/WUgKgEZnqPbmrXNbBI3J2mTnO6ZMGSP2L3n4iAZyc9ZR2Uz9EO1o6nDnGStNtJKcc2dHds8q5i7pZIXU1dlh3tJNIfFyj5N4xs9FUOjDh9R+0LBYF9H8Y8N10zAyMj5ftK+dNKpB6J5o1K/sescOEyMx7qle31VXFwgE49Bj7IhuS5ndsZnfaE5Y0TUgnJHWcog6qHeF2NKIgn5SPZbbeHsAkYPbHqq2lsW/tha1ONMEap7kZ7qbdlIyceGNUL25HmA/9vbmtfw9xBmrUTyjuCl2iOnzykL6mDJB0v5Ec/8Al19VM6JZfcfLO8dTpVqReI2PmIyI3WDxK1DXQCdpWLwnxG6mXUamJwefzCcdfF0ue4ENBzgfwJ5U1wnhU8cu6EaZAq1GkAgQc8pErm+Jn/c47fmU7QruealQZOTkx6f9JEtktJ/Fq36zJK0I+R5SUmdpwx5gen2WtSiJWZwxkNE8wm6TeXJLY1JoyfiS95P+RGexj7JqjRnURyE47EKadkTrgmdZgRuDtn3Tvw2i3LS8FwfIgzyAKVoqstqkTZMDnCcgAmBvjotKrxZstY0QJ9hyWRbOdSILXTqbhw9cggjBx8/mgB41ZzJMzvlZNoSWOMncvge44zzSNiPqsX4kb9Vr8Qq4AaZbGyxLmk6QdJj7fdZrZb8fIvFMcL8ItLP29UlRc7GCA7LSQQDBgwea3eH22RKaiObIqocsLfS31VnBOOECEsWpmebdm65uVlXjd4+a1q26QuGrPhfE9mDeUpGRyXzDxLwz4VQuA8rj7HmPuvrtan1XOcc4WKrHNMCR9eRCCdMvOCnGj5jQEmF33AbNrWCefRcXStjTqFrtwf5C7zgVUQNohPNnOoVEfbS7Y91IowMfQpzTKGWdo7qTMhKrR/n6pK4oyI5rWLECtTHzWCmchxezJjcOH4T9j2WOL95aacnOD26ruLqgHiHCOhXLcb4HUadbWk9dOcdfVUg0xnJ1omyBp9xzz9lStWD6rYEDeO8/sl7K1rk+Wm5xI6Y99lr2fhusXhzoaBsNzHzhO2hIujprOpLQB0WkwiOU9SYWbbWThEn8k4236mSo3sq8irQjcmq4ua0wycZGcZTFkxzARLTIgiJwekjB7hN/DjZVhA37X5paPMeQzQQ0w6QYzyEEztHIdULTmTpmIkD7owplQ5nVGyVbF3U+ZkD3G/6eqm4udTdAADRsB15mVNamUvRpSVrGWy/D7QTqIyuksKMCUha0MgBa5ECEyFyMpWchBqvMlS0INkDZrNSVYSE+9Z7+YRZXH0QqtlZ11QkLYeUrcsnlhLR2xZwXiDherzt/E36hC4FeaTBXUXdHeVzfELCHam4PPof3QT+B5QTOsoPBG6u9h+XVc/we+jyuwV0tPI6o9OWUfLEn+hQXOn9efzWhVopN9L+SlaBSYJoBGYKpVpNM45cv2UtpEcvf7KzifmiL5dk0GtamQeg90tTPZNU1gOLI0HqvDHomAAN1LaQ5bLUMkA0k9V54IRiz6KtQwETUDb3REIk9FNSoBjn0QNVgq/REt7ZTb0TMlaltR5opD15QW0oxlXqulWIjCiE3+Dmm/kqGqwXoUhKTNarthJVxBT5CWuGyE7Hi6ZnPH8/NAe6fRXrkzhVlKd0OCNxRmZ6LNr28iFvGn1SN1RStFov4OarWAJ8pg9UWxv3MOiptyKeNuQ6Rt0U1bUndvugmNPGmPUrprtsmFLo6Y7LGdZlv4ZA6BEbXqN7prOd4ZLhohEZSB6rPZf8A+QI9ExT4i1ZNCOLXwONpDor/AAxzS7OIM2kKf6tvUI6Fphms9FYNMFJuv2fPsFR3EjyafnhbRvMnxDtQpWtVa3cpN9eo7nHor2ttJz7lBsqsLrZJqOdtgfVMULZFp0IKap0gNlqGpR4Wo04TdBkBUYOaux0nsic2SRcqIUkLyJzPZAUOVwEIOklK2GjZccIcqxVNSoYzbqnBSurIC17mjqHdZNRsFJVHVhnYYtmIValCfWcBTbvzPRN0REnnHl90yVlrozK1GDECUOoHc91rvosDert55Dt35I9PhhInykaZI6Yn9FvDfBv2pdOcdRnkl6lDK6P+jIbJaQN8dO/ZAueH6QJGYn32SuDKRyqznTQCq62HRbn9II9v3VLnhxbpJGDt1hL5ZT3GzGdbdl42gW1Wso5ESOs49VVtl5Z5bHsj5YnqLMkW46Igtgdk/UtxsiU6MbrUByQiyjCP8HomDTGUIGCQsK5WQ0nn/ITbEtSGfnKM0JiGSQV+0BGosgKtGnCKEUcc5Xo8QocpC8SgxUipCo1sKxC8EnyMabkIhFduhEKiYaLFK3FvKYBz8lIyi1ZovyYughMsqY9E3XoSkXUS3ZLw6oz9Ggx8gDC0bZ8AzzBx1Pf6ey5z4pBCbp3Xfp2VIzBKBvVbkNpkDLnAN9xCSu2l08wCAPcD7JUVtszJ/JVdWAjO5BTynYsYVwZr0JyBgPGOQ2B+pCPeU2nQYGXt27bhANwBABxrH5z9lW4uIA9RHbOSjaBvQavTb58cgB6np7pd1v8A6cf5AektdBVjUBG59PyQTV8o9Tz7nkg2gq0JVreOiG9Gq1IBSznT7KLLJs8HboDmyQiAH9FZtIkoCudENPvCYp0uatRt4RiFqOac74VfsoZspeV4LMmkWAUFSVJCDCUVSphQUDGs/dAevLycZFHbq4UryKAyQPyUOavLyYCFn0h0SVemPr915eSM6cbdkNPfkVYt/D8lC8sVCVnHH/JVuKhgf8goXkRV8EuqHVHZRqgEd1C8swA25JlQ0SQvLyULGWMCOxuF5eRXTmmWAVHBQvJmT+SjyrhQvJGMggUry8gBg3FDO6le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0" name="AutoShape 8" descr="data:image/jpeg;base64,/9j/4AAQSkZJRgABAQAAAQABAAD/2wCEAAkGBxQTEhUUExQUFhQXFBgYFxcUFxQUGBgYFxQXFxQYFxcYHCggGBolHBUUITEhJSkrLi4uFx8zODMsNygtLisBCgoKDg0OGxAQGiwkICQsLCwsLCwsLCwsLCwsLCwsLCwsLCwsLCwsLCwsLCwsLCwsLCwsLCwsLCwsLCwsLCwsLP/AABEIAPQAzwMBIgACEQEDEQH/xAAcAAACAwEBAQEAAAAAAAAAAAADBAECBQYABwj/xAA3EAABAwMCBAQEBQMEAwAAAAABAAIRAwQhEjEFQVFhBiJxkROBocEysdHh8BRCUiMkcvFikqL/xAAZAQADAQEBAAAAAAAAAAAAAAABAgMABAX/xAAkEQACAgMBAAIDAAMBAAAAAAAAAQIRAyExEkFRBBMiYXGBFP/aAAwDAQACEQMRAD8A6GogwiVCqArjO1EaVLVbSraVjHtKuxsqYCGasJkjJWFwMKmtLOrZVS/ZMUUAhdupZXhKl8hSHrD+Q76sq1N/JKasK0lZB8Gg1xQqlT80JrkFzkWKoBg5SayW15Poq6/ySaG8DL6qhlSUt8RWnK3RXEZaV4oWvGFeZCxKUSjxusfiDy3K1nBLXVAOCSStAjp7F7O41N7o5S9C30o5QV0CVXo85VlQ4qCUTI3XqgCI9Q1qJrJaFFy3CIcBK3L+ietBirZ59RCcUMuQ6lVG0i6iFLsKjqiXfV9ks656ZS+hhovXi9JOqOnaPVFa93RCzeg4eiGog6+oVnVgjaD7Diuo+NjZKitleqVcQEbNoL8XIVXPSz6iGapSsax8OVg5IiuJyUUVVhLHWnCs2olBVlE1JgNDLCqvKC16I52EtEZRBOKo4q70F26UnREqHqHKrigY6Z7VVqKla74VaAtkVqqWe5RUegPes2dMURUekbivG2Ve4esHifEA1LVlEazCX/oFsWXCCd8K3hWkx9FjxuRn1XTUKOypHFZw5c7ukJVuD0QBp1OI31JlvD29Ar8UvqTKjWAiXOAA5/NOMYn8K2Q9SMx/CWHkhjw+x3OFuUaepwC1DbtBDQMTPXkisSlsKyS+zgbnw5vBXrDw1glxXT3jRqIHJG4fbasTAAS/rXob906qzlq3hps4JQX+GwutrUtLiOhQnNWeNG/dP7OOq+Hgse6tHMdC+hVqazH2TX1Bq25pHD6HhmfycjTqEbhGDlv8U4YyCWdcDt6rAILTCVry6OjHkUg2lV1oZqdF4vWKMPrQam6qCrlK0RkqBFUcVZ6G8ICHWVSs65q5T10cLHrPVHobGiK1WEjVugNzAS3Er3SN1yvEL0xk77D7pUrL8RscZ401ohu65qpWLjLsnohMjcmVekzd52H5qqjQl2aPDeKXFMy15aOfT2W3U8W3Dhh5Ec9pXOW5acuPeFDnk9gs0N4i+o0jxF7nio5xLwZkmV33CfHdJwAqy1w3IyCvmARG4GUOcDPFGa2fbuGeKKBOpr2H1MFaY8UUNUl7duoX55LoUlx790ynNfJD/wAq+z694m8W0WBxpuDnk4Az810nh3ijHUw6R5mgyOsL8/tJJT9re1WDyvI9CYQ9ST9Bf4qrTPvJuGw7uk9a+W2Xim5bguDvULQHjaqN2A+izyt9RF/izR31R6Usage9waZIMFcdX8bPcwgU9JPPosrgXHzQqlxJId+IT9UPe0ZfjT8s+kXDNwsHiltzCPR8SUKn90Hug3/FaIB87T6IS8sSKnF8MbXCtIWe2+D3nkOSdakO/wD2SXKWvU45IUoiyCuaqOCkPlD1JTnkdFe1Fg31xC2L8gSuL4/e/wBo3KZ7dHRijozuIXepxnAGSey524uC588tgOy0b8xTA5uMn0GwWQrRVAm70NU3jmq3F1OG7BDayVdtDkiLsJbVjOc9k8DjOEtRoiM7yr1KyBSLoI6ohuqIGolHpUFqN7LsTDKZKJQthzWhTojkleh1bE222P4EYUSnhSRmUMKbkOjPbTUObC0DaqKlohYxnNEoTxBytL+lQ61tPJGwGbPVEkckY2yCaJRNYWk87reta+poP8lc60FN29w4CAcdFqEkrN1zkF7kCldzujlyAnDzCiEoDDlGIlBkJo1uMVtLSVwdTzOL3bcl0/iqvMMHPf0XP3VNoA6gbdPVNBbsutKjH4mPNAG3/ZWZpytR2TJ5pNrJKqhGtk0GQJTED6ItZoDQECefRYaqPVDGPf15oKrVfKe4faEwiI9ukRZ28rSp0o3TTbaFYUkrZaGIFRZqPZMtZCt8OBEKC6FNs6Yw+g9Fs8lo0aAIQuHgErbp0QBspiyVCLbTsoqWa2KLNpU3NuIkZC1CPTME2yA+gtgs/NKVaPTKBqM19v7KjrSeWyc0EeqJTd/CmSFlaMZ9pKE63IXQPtuYCpXs5ToX2YzKco9A4iUZ1uRlBrUo8w5IGewrCmAlaJkJpgWIZEZ/E7prbsl7BUa0RocSAZB3IzzQ7FgNNzNLcmdZnUI5DMR8kbitt/uak7y2PSFe1e1oggmCdQ2BH9sH3+idcKSObuKBa7T8/cIVtQ3JgNaZJ6+hTdy8OqOcNjtziBA/JZnFbnDWDYCT8+qZDPSspd3AqPwPKMevUr10+AB80C0bkL1+7zAdk1CN6sa4VaGrUa0AkuIAAySSYAA9V1lThnwS0HctDuhEyACDt1jusLw6Ye10AwZAJgSOpxhdhfXYe7SA1xLpfVIGp5GAGj+ymNgB0HYASeg44v0jObRlM0qEJmhb9U5V4e8tluDyUW7OptLRk1qGmCRulqhG2F0L2nRlpkbgj3Wa+gyplghwGR+iU0Mn2KcJqQ4grp6AkDK48tc2o0tEg49On3XW2jTAlaik+mlZ0gScgQCZO2Ah1XYV2Vixpg7iD3Ez9kjVq9VhFFtltMpK4iEZ1QRPJIfHlD4CobKhx2wh1TGYMd0UGdsFQ187ooZxGaNQYz7IhbOSk6ODAyFp2ruqdbOfJj87QCpQEQs97Nwt+tSGQNxsPXlCx7hiaSOddMmi3S4t9loNakro+dv5p5rcKYMiPeIbaKxcObR9FmUPNPous8QW2Z+S5H8LjCZFF/SMa7t9DyOW4+v7rm7ipqe49T9OS2OM3x1O9vssIFViLN8Ro2Y8w9ErdEmo7sUzw8+ZqVu8VXDuiuglxG9wUYXccAo0DUPxy9rNJI0ZJdiBsY5/quO4AwkEASNMnG0A5nlC6y1tQXBrHF8NDnOAIA8oJaJyYM5/RTk9l1VdNrh1q0nUfwgmAYn5p19+xpMZEYjr1WSbmKQDcEY6yJOe3L3S1jS11ACdz9EnquA/V6uU3pG9f1m/DaZADjvyXJ3ds6lVz+EkkEbEHf2lbXiK4wKYG2f0S9jT10y10b+Wdx+ySctjYV4h6+GY1rUDnjqCumoNkLnWM0VII7Lpal1rMwACSSBgfJGJeb2qL1Ld0AnY7Z6bmOiQ4m6AnalRoz/0sKvdio+J2KEn8IMG+nqjjHZApv5fXv0+qcvmeURl0iB7z9kR9kG0gT+KQY3zGwWaCskfkVHfki6QR6pjh1vPmdEHA1bLRuOHCBJY0uEtJnI2EdkYxdWJPMoyoyKbY237pu1ALgCYBIBPTOcINe2qU/xj0I2KvqnP1RQZVJWjpbuxbJawn4lIkSBGpm8x/kJzG4yue4rauZ+IbidjkHY91qM4sT8IiNVPcmDJGnTOZOGAH90C8PxGEl0u/wAc4G8NGwHZdEqfDg8yXTlbtkw7onKOQFWtgR1P5K9AGFAOQ6XjdOWrieI0CHeoXf8AFKflXJcUoyPRGXR8XD5VeVpceslApo3FKWmq8f8AkfzkINNX+Dmv+tmlZNyIS/FhFZ3eDjuP1lN8PO6Q4u7/AFT2DfyH6oLpST/k3OD1SYAmTjC7JrhTDWjciSQd+oXAcCuwzzf3TjsOZXR2l4Xukqc0dGH+u8OjbWw7G/6g/Zanh+jJLzywsOi/l2W54dIk+bcbfdRXS2fWN0E4zasL9Tn6TEDBKV4yW0aQ0OkuxO/qhcdB+KcyIxmfXHJZlR5gsdkEex5QjJKxMOJyjHf/AAzalwRBJmTAndHf4nZTEOPm6DJP6JMt0kk5A2PyXPX1Ga3qB900Yplc0kuHRVuLVrgQwFjPqfny+Sb4dws0/MMnn3/dH4NbhrW4WqdvsmpcIOTYgeI5n/H6k7fktmmdbYJg7/8Ayuaq04qaTyM/XH3XTeG67PiHUROmBPWeSn80Pkh5x+xM0i0wZEZhMU65cBJmMDnA+2Ufit4Nctg9cA7Jmhb6mh0AT/MLKNN0CeX+E5Iky6k4EjA59JAEY3krOpBrqbogPZmP8289/wC5vTmJ6Il5eButkYIDQZ2hwJd64PustzgMDaUzkhsON0Ngxkbz7pk14z2/WUgKgEZnqPbmrXNbBI3J2mTnO6ZMGSP2L3n4iAZyc9ZR2Uz9EO1o6nDnGStNtJKcc2dHds8q5i7pZIXU1dlh3tJNIfFyj5N4xs9FUOjDh9R+0LBYF9H8Y8N10zAyMj5ftK+dNKpB6J5o1K/sescOEyMx7qle31VXFwgE49Bj7IhuS5ndsZnfaE5Y0TUgnJHWcog6qHeF2NKIgn5SPZbbeHsAkYPbHqq2lsW/tha1ONMEap7kZ7qbdlIyceGNUL25HmA/9vbmtfw9xBmrUTyjuCl2iOnzykL6mDJB0v5Ec/8Al19VM6JZfcfLO8dTpVqReI2PmIyI3WDxK1DXQCdpWLwnxG6mXUamJwefzCcdfF0ue4ENBzgfwJ5U1wnhU8cu6EaZAq1GkAgQc8pErm+Jn/c47fmU7QruealQZOTkx6f9JEtktJ/Fq36zJK0I+R5SUmdpwx5gen2WtSiJWZwxkNE8wm6TeXJLY1JoyfiS95P+RGexj7JqjRnURyE47EKadkTrgmdZgRuDtn3Tvw2i3LS8FwfIgzyAKVoqstqkTZMDnCcgAmBvjotKrxZstY0QJ9hyWRbOdSILXTqbhw9cggjBx8/mgB41ZzJMzvlZNoSWOMncvge44zzSNiPqsX4kb9Vr8Qq4AaZbGyxLmk6QdJj7fdZrZb8fIvFMcL8ItLP29UlRc7GCA7LSQQDBgwea3eH22RKaiObIqocsLfS31VnBOOECEsWpmebdm65uVlXjd4+a1q26QuGrPhfE9mDeUpGRyXzDxLwz4VQuA8rj7HmPuvrtan1XOcc4WKrHNMCR9eRCCdMvOCnGj5jQEmF33AbNrWCefRcXStjTqFrtwf5C7zgVUQNohPNnOoVEfbS7Y91IowMfQpzTKGWdo7qTMhKrR/n6pK4oyI5rWLECtTHzWCmchxezJjcOH4T9j2WOL95aacnOD26ruLqgHiHCOhXLcb4HUadbWk9dOcdfVUg0xnJ1omyBp9xzz9lStWD6rYEDeO8/sl7K1rk+Wm5xI6Y99lr2fhusXhzoaBsNzHzhO2hIujprOpLQB0WkwiOU9SYWbbWThEn8k4236mSo3sq8irQjcmq4ua0wycZGcZTFkxzARLTIgiJwekjB7hN/DjZVhA37X5paPMeQzQQ0w6QYzyEEztHIdULTmTpmIkD7owplQ5nVGyVbF3U+ZkD3G/6eqm4udTdAADRsB15mVNamUvRpSVrGWy/D7QTqIyuksKMCUha0MgBa5ECEyFyMpWchBqvMlS0INkDZrNSVYSE+9Z7+YRZXH0QqtlZ11QkLYeUrcsnlhLR2xZwXiDherzt/E36hC4FeaTBXUXdHeVzfELCHam4PPof3QT+B5QTOsoPBG6u9h+XVc/we+jyuwV0tPI6o9OWUfLEn+hQXOn9efzWhVopN9L+SlaBSYJoBGYKpVpNM45cv2UtpEcvf7KzifmiL5dk0GtamQeg90tTPZNU1gOLI0HqvDHomAAN1LaQ5bLUMkA0k9V54IRiz6KtQwETUDb3REIk9FNSoBjn0QNVgq/REt7ZTb0TMlaltR5opD15QW0oxlXqulWIjCiE3+Dmm/kqGqwXoUhKTNarthJVxBT5CWuGyE7Hi6ZnPH8/NAe6fRXrkzhVlKd0OCNxRmZ6LNr28iFvGn1SN1RStFov4OarWAJ8pg9UWxv3MOiptyKeNuQ6Rt0U1bUndvugmNPGmPUrprtsmFLo6Y7LGdZlv4ZA6BEbXqN7prOd4ZLhohEZSB6rPZf8A+QI9ExT4i1ZNCOLXwONpDor/AAxzS7OIM2kKf6tvUI6Fphms9FYNMFJuv2fPsFR3EjyafnhbRvMnxDtQpWtVa3cpN9eo7nHor2ttJz7lBsqsLrZJqOdtgfVMULZFp0IKap0gNlqGpR4Wo04TdBkBUYOaux0nsic2SRcqIUkLyJzPZAUOVwEIOklK2GjZccIcqxVNSoYzbqnBSurIC17mjqHdZNRsFJVHVhnYYtmIValCfWcBTbvzPRN0REnnHl90yVlrozK1GDECUOoHc91rvosDert55Dt35I9PhhInykaZI6Yn9FvDfBv2pdOcdRnkl6lDK6P+jIbJaQN8dO/ZAueH6QJGYn32SuDKRyqznTQCq62HRbn9II9v3VLnhxbpJGDt1hL5ZT3GzGdbdl42gW1Wso5ESOs49VVtl5Z5bHsj5YnqLMkW46Igtgdk/UtxsiU6MbrUByQiyjCP8HomDTGUIGCQsK5WQ0nn/ITbEtSGfnKM0JiGSQV+0BGosgKtGnCKEUcc5Xo8QocpC8SgxUipCo1sKxC8EnyMabkIhFduhEKiYaLFK3FvKYBz8lIyi1ZovyYughMsqY9E3XoSkXUS3ZLw6oz9Ggx8gDC0bZ8AzzBx1Pf6ey5z4pBCbp3Xfp2VIzBKBvVbkNpkDLnAN9xCSu2l08wCAPcD7JUVtszJ/JVdWAjO5BTynYsYVwZr0JyBgPGOQ2B+pCPeU2nQYGXt27bhANwBABxrH5z9lW4uIA9RHbOSjaBvQavTb58cgB6np7pd1v8A6cf5AektdBVjUBG59PyQTV8o9Tz7nkg2gq0JVreOiG9Gq1IBSznT7KLLJs8HboDmyQiAH9FZtIkoCudENPvCYp0uatRt4RiFqOac74VfsoZspeV4LMmkWAUFSVJCDCUVSphQUDGs/dAevLycZFHbq4UryKAyQPyUOavLyYCFn0h0SVemPr915eSM6cbdkNPfkVYt/D8lC8sVCVnHH/JVuKhgf8goXkRV8EuqHVHZRqgEd1C8swA25JlQ0SQvLyULGWMCOxuF5eRXTmmWAVHBQvJmT+SjyrhQvJGMggUry8gBg3FDO6leQ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2" name="AutoShape 10" descr="data:image/jpeg;base64,/9j/4AAQSkZJRgABAQAAAQABAAD/2wCEAAkGBxQTEhUUExQUFhQXFBgYFxcUFxQUGBgYFxQXFxQYFxcYHCggGBolHBUUITEhJSkrLi4uFx8zODMsNygtLisBCgoKDg0OGxAQGiwkICQsLCwsLCwsLCwsLCwsLCwsLCwsLCwsLCwsLCwsLCwsLCwsLCwsLCwsLCwsLCwsLCwsLP/AABEIAPQAzwMBIgACEQEDEQH/xAAcAAACAwEBAQEAAAAAAAAAAAADBAECBQYABwj/xAA3EAABAwMCBAQEBQMEAwAAAAABAAIRAwQhEjEFQVFhBiJxkROBocEysdHh8BRCUiMkcvFikqL/xAAZAQADAQEBAAAAAAAAAAAAAAABAgMABAX/xAAkEQACAgMBAAIDAAMBAAAAAAAAAQIRAyExEkFRBBMiYXGBFP/aAAwDAQACEQMRAD8A6GogwiVCqArjO1EaVLVbSraVjHtKuxsqYCGasJkjJWFwMKmtLOrZVS/ZMUUAhdupZXhKl8hSHrD+Q76sq1N/JKasK0lZB8Gg1xQqlT80JrkFzkWKoBg5SayW15Poq6/ySaG8DL6qhlSUt8RWnK3RXEZaV4oWvGFeZCxKUSjxusfiDy3K1nBLXVAOCSStAjp7F7O41N7o5S9C30o5QV0CVXo85VlQ4qCUTI3XqgCI9Q1qJrJaFFy3CIcBK3L+ietBirZ59RCcUMuQ6lVG0i6iFLsKjqiXfV9ks656ZS+hhovXi9JOqOnaPVFa93RCzeg4eiGog6+oVnVgjaD7Diuo+NjZKitleqVcQEbNoL8XIVXPSz6iGapSsax8OVg5IiuJyUUVVhLHWnCs2olBVlE1JgNDLCqvKC16I52EtEZRBOKo4q70F26UnREqHqHKrigY6Z7VVqKla74VaAtkVqqWe5RUegPes2dMURUekbivG2Ve4esHifEA1LVlEazCX/oFsWXCCd8K3hWkx9FjxuRn1XTUKOypHFZw5c7ukJVuD0QBp1OI31JlvD29Ar8UvqTKjWAiXOAA5/NOMYn8K2Q9SMx/CWHkhjw+x3OFuUaepwC1DbtBDQMTPXkisSlsKyS+zgbnw5vBXrDw1glxXT3jRqIHJG4fbasTAAS/rXob906qzlq3hps4JQX+GwutrUtLiOhQnNWeNG/dP7OOq+Hgse6tHMdC+hVqazH2TX1Bq25pHD6HhmfycjTqEbhGDlv8U4YyCWdcDt6rAILTCVry6OjHkUg2lV1oZqdF4vWKMPrQam6qCrlK0RkqBFUcVZ6G8ICHWVSs65q5T10cLHrPVHobGiK1WEjVugNzAS3Er3SN1yvEL0xk77D7pUrL8RscZ401ohu65qpWLjLsnohMjcmVekzd52H5qqjQl2aPDeKXFMy15aOfT2W3U8W3Dhh5Ec9pXOW5acuPeFDnk9gs0N4i+o0jxF7nio5xLwZkmV33CfHdJwAqy1w3IyCvmARG4GUOcDPFGa2fbuGeKKBOpr2H1MFaY8UUNUl7duoX55LoUlx790ynNfJD/wAq+z694m8W0WBxpuDnk4Az810nh3ijHUw6R5mgyOsL8/tJJT9re1WDyvI9CYQ9ST9Bf4qrTPvJuGw7uk9a+W2Xim5bguDvULQHjaqN2A+izyt9RF/izR31R6Usage9waZIMFcdX8bPcwgU9JPPosrgXHzQqlxJId+IT9UPe0ZfjT8s+kXDNwsHiltzCPR8SUKn90Hug3/FaIB87T6IS8sSKnF8MbXCtIWe2+D3nkOSdakO/wD2SXKWvU45IUoiyCuaqOCkPlD1JTnkdFe1Fg31xC2L8gSuL4/e/wBo3KZ7dHRijozuIXepxnAGSey524uC588tgOy0b8xTA5uMn0GwWQrRVAm70NU3jmq3F1OG7BDayVdtDkiLsJbVjOc9k8DjOEtRoiM7yr1KyBSLoI6ohuqIGolHpUFqN7LsTDKZKJQthzWhTojkleh1bE222P4EYUSnhSRmUMKbkOjPbTUObC0DaqKlohYxnNEoTxBytL+lQ61tPJGwGbPVEkckY2yCaJRNYWk87reta+poP8lc60FN29w4CAcdFqEkrN1zkF7kCldzujlyAnDzCiEoDDlGIlBkJo1uMVtLSVwdTzOL3bcl0/iqvMMHPf0XP3VNoA6gbdPVNBbsutKjH4mPNAG3/ZWZpytR2TJ5pNrJKqhGtk0GQJTED6ItZoDQECefRYaqPVDGPf15oKrVfKe4faEwiI9ukRZ28rSp0o3TTbaFYUkrZaGIFRZqPZMtZCt8OBEKC6FNs6Yw+g9Fs8lo0aAIQuHgErbp0QBspiyVCLbTsoqWa2KLNpU3NuIkZC1CPTME2yA+gtgs/NKVaPTKBqM19v7KjrSeWyc0EeqJTd/CmSFlaMZ9pKE63IXQPtuYCpXs5ToX2YzKco9A4iUZ1uRlBrUo8w5IGewrCmAlaJkJpgWIZEZ/E7prbsl7BUa0RocSAZB3IzzQ7FgNNzNLcmdZnUI5DMR8kbitt/uak7y2PSFe1e1oggmCdQ2BH9sH3+idcKSObuKBa7T8/cIVtQ3JgNaZJ6+hTdy8OqOcNjtziBA/JZnFbnDWDYCT8+qZDPSspd3AqPwPKMevUr10+AB80C0bkL1+7zAdk1CN6sa4VaGrUa0AkuIAAySSYAA9V1lThnwS0HctDuhEyACDt1jusLw6Ye10AwZAJgSOpxhdhfXYe7SA1xLpfVIGp5GAGj+ymNgB0HYASeg44v0jObRlM0qEJmhb9U5V4e8tluDyUW7OptLRk1qGmCRulqhG2F0L2nRlpkbgj3Wa+gyplghwGR+iU0Mn2KcJqQ4grp6AkDK48tc2o0tEg49On3XW2jTAlaik+mlZ0gScgQCZO2Ah1XYV2Vixpg7iD3Ez9kjVq9VhFFtltMpK4iEZ1QRPJIfHlD4CobKhx2wh1TGYMd0UGdsFQ187ooZxGaNQYz7IhbOSk6ODAyFp2ruqdbOfJj87QCpQEQs97Nwt+tSGQNxsPXlCx7hiaSOddMmi3S4t9loNakro+dv5p5rcKYMiPeIbaKxcObR9FmUPNPous8QW2Z+S5H8LjCZFF/SMa7t9DyOW4+v7rm7ipqe49T9OS2OM3x1O9vssIFViLN8Ro2Y8w9ErdEmo7sUzw8+ZqVu8VXDuiuglxG9wUYXccAo0DUPxy9rNJI0ZJdiBsY5/quO4AwkEASNMnG0A5nlC6y1tQXBrHF8NDnOAIA8oJaJyYM5/RTk9l1VdNrh1q0nUfwgmAYn5p19+xpMZEYjr1WSbmKQDcEY6yJOe3L3S1jS11ACdz9EnquA/V6uU3pG9f1m/DaZADjvyXJ3ds6lVz+EkkEbEHf2lbXiK4wKYG2f0S9jT10y10b+Wdx+ySctjYV4h6+GY1rUDnjqCumoNkLnWM0VII7Lpal1rMwACSSBgfJGJeb2qL1Ld0AnY7Z6bmOiQ4m6AnalRoz/0sKvdio+J2KEn8IMG+nqjjHZApv5fXv0+qcvmeURl0iB7z9kR9kG0gT+KQY3zGwWaCskfkVHfki6QR6pjh1vPmdEHA1bLRuOHCBJY0uEtJnI2EdkYxdWJPMoyoyKbY237pu1ALgCYBIBPTOcINe2qU/xj0I2KvqnP1RQZVJWjpbuxbJawn4lIkSBGpm8x/kJzG4yue4rauZ+IbidjkHY91qM4sT8IiNVPcmDJGnTOZOGAH90C8PxGEl0u/wAc4G8NGwHZdEqfDg8yXTlbtkw7onKOQFWtgR1P5K9AGFAOQ6XjdOWrieI0CHeoXf8AFKflXJcUoyPRGXR8XD5VeVpceslApo3FKWmq8f8AkfzkINNX+Dmv+tmlZNyIS/FhFZ3eDjuP1lN8PO6Q4u7/AFT2DfyH6oLpST/k3OD1SYAmTjC7JrhTDWjciSQd+oXAcCuwzzf3TjsOZXR2l4Xukqc0dGH+u8OjbWw7G/6g/Zanh+jJLzywsOi/l2W54dIk+bcbfdRXS2fWN0E4zasL9Tn6TEDBKV4yW0aQ0OkuxO/qhcdB+KcyIxmfXHJZlR5gsdkEex5QjJKxMOJyjHf/AAzalwRBJmTAndHf4nZTEOPm6DJP6JMt0kk5A2PyXPX1Ga3qB900Yplc0kuHRVuLVrgQwFjPqfny+Sb4dws0/MMnn3/dH4NbhrW4WqdvsmpcIOTYgeI5n/H6k7fktmmdbYJg7/8Ayuaq04qaTyM/XH3XTeG67PiHUROmBPWeSn80Pkh5x+xM0i0wZEZhMU65cBJmMDnA+2Ufit4Nctg9cA7Jmhb6mh0AT/MLKNN0CeX+E5Iky6k4EjA59JAEY3krOpBrqbogPZmP8289/wC5vTmJ6Il5eButkYIDQZ2hwJd64PustzgMDaUzkhsON0Ngxkbz7pk14z2/WUgKgEZnqPbmrXNbBI3J2mTnO6ZMGSP2L3n4iAZyc9ZR2Uz9EO1o6nDnGStNtJKcc2dHds8q5i7pZIXU1dlh3tJNIfFyj5N4xs9FUOjDh9R+0LBYF9H8Y8N10zAyMj5ftK+dNKpB6J5o1K/sescOEyMx7qle31VXFwgE49Bj7IhuS5ndsZnfaE5Y0TUgnJHWcog6qHeF2NKIgn5SPZbbeHsAkYPbHqq2lsW/tha1ONMEap7kZ7qbdlIyceGNUL25HmA/9vbmtfw9xBmrUTyjuCl2iOnzykL6mDJB0v5Ec/8Al19VM6JZfcfLO8dTpVqReI2PmIyI3WDxK1DXQCdpWLwnxG6mXUamJwefzCcdfF0ue4ENBzgfwJ5U1wnhU8cu6EaZAq1GkAgQc8pErm+Jn/c47fmU7QruealQZOTkx6f9JEtktJ/Fq36zJK0I+R5SUmdpwx5gen2WtSiJWZwxkNE8wm6TeXJLY1JoyfiS95P+RGexj7JqjRnURyE47EKadkTrgmdZgRuDtn3Tvw2i3LS8FwfIgzyAKVoqstqkTZMDnCcgAmBvjotKrxZstY0QJ9hyWRbOdSILXTqbhw9cggjBx8/mgB41ZzJMzvlZNoSWOMncvge44zzSNiPqsX4kb9Vr8Qq4AaZbGyxLmk6QdJj7fdZrZb8fIvFMcL8ItLP29UlRc7GCA7LSQQDBgwea3eH22RKaiObIqocsLfS31VnBOOECEsWpmebdm65uVlXjd4+a1q26QuGrPhfE9mDeUpGRyXzDxLwz4VQuA8rj7HmPuvrtan1XOcc4WKrHNMCR9eRCCdMvOCnGj5jQEmF33AbNrWCefRcXStjTqFrtwf5C7zgVUQNohPNnOoVEfbS7Y91IowMfQpzTKGWdo7qTMhKrR/n6pK4oyI5rWLECtTHzWCmchxezJjcOH4T9j2WOL95aacnOD26ruLqgHiHCOhXLcb4HUadbWk9dOcdfVUg0xnJ1omyBp9xzz9lStWD6rYEDeO8/sl7K1rk+Wm5xI6Y99lr2fhusXhzoaBsNzHzhO2hIujprOpLQB0WkwiOU9SYWbbWThEn8k4236mSo3sq8irQjcmq4ua0wycZGcZTFkxzARLTIgiJwekjB7hN/DjZVhA37X5paPMeQzQQ0w6QYzyEEztHIdULTmTpmIkD7owplQ5nVGyVbF3U+ZkD3G/6eqm4udTdAADRsB15mVNamUvRpSVrGWy/D7QTqIyuksKMCUha0MgBa5ECEyFyMpWchBqvMlS0INkDZrNSVYSE+9Z7+YRZXH0QqtlZ11QkLYeUrcsnlhLR2xZwXiDherzt/E36hC4FeaTBXUXdHeVzfELCHam4PPof3QT+B5QTOsoPBG6u9h+XVc/we+jyuwV0tPI6o9OWUfLEn+hQXOn9efzWhVopN9L+SlaBSYJoBGYKpVpNM45cv2UtpEcvf7KzifmiL5dk0GtamQeg90tTPZNU1gOLI0HqvDHomAAN1LaQ5bLUMkA0k9V54IRiz6KtQwETUDb3REIk9FNSoBjn0QNVgq/REt7ZTb0TMlaltR5opD15QW0oxlXqulWIjCiE3+Dmm/kqGqwXoUhKTNarthJVxBT5CWuGyE7Hi6ZnPH8/NAe6fRXrkzhVlKd0OCNxRmZ6LNr28iFvGn1SN1RStFov4OarWAJ8pg9UWxv3MOiptyKeNuQ6Rt0U1bUndvugmNPGmPUrprtsmFLo6Y7LGdZlv4ZA6BEbXqN7prOd4ZLhohEZSB6rPZf8A+QI9ExT4i1ZNCOLXwONpDor/AAxzS7OIM2kKf6tvUI6Fphms9FYNMFJuv2fPsFR3EjyafnhbRvMnxDtQpWtVa3cpN9eo7nHor2ttJz7lBsqsLrZJqOdtgfVMULZFp0IKap0gNlqGpR4Wo04TdBkBUYOaux0nsic2SRcqIUkLyJzPZAUOVwEIOklK2GjZccIcqxVNSoYzbqnBSurIC17mjqHdZNRsFJVHVhnYYtmIValCfWcBTbvzPRN0REnnHl90yVlrozK1GDECUOoHc91rvosDert55Dt35I9PhhInykaZI6Yn9FvDfBv2pdOcdRnkl6lDK6P+jIbJaQN8dO/ZAueH6QJGYn32SuDKRyqznTQCq62HRbn9II9v3VLnhxbpJGDt1hL5ZT3GzGdbdl42gW1Wso5ESOs49VVtl5Z5bHsj5YnqLMkW46Igtgdk/UtxsiU6MbrUByQiyjCP8HomDTGUIGCQsK5WQ0nn/ITbEtSGfnKM0JiGSQV+0BGosgKtGnCKEUcc5Xo8QocpC8SgxUipCo1sKxC8EnyMabkIhFduhEKiYaLFK3FvKYBz8lIyi1ZovyYughMsqY9E3XoSkXUS3ZLw6oz9Ggx8gDC0bZ8AzzBx1Pf6ey5z4pBCbp3Xfp2VIzBKBvVbkNpkDLnAN9xCSu2l08wCAPcD7JUVtszJ/JVdWAjO5BTynYsYVwZr0JyBgPGOQ2B+pCPeU2nQYGXt27bhANwBABxrH5z9lW4uIA9RHbOSjaBvQavTb58cgB6np7pd1v8A6cf5AektdBVjUBG59PyQTV8o9Tz7nkg2gq0JVreOiG9Gq1IBSznT7KLLJs8HboDmyQiAH9FZtIkoCudENPvCYp0uatRt4RiFqOac74VfsoZspeV4LMmkWAUFSVJCDCUVSphQUDGs/dAevLycZFHbq4UryKAyQPyUOavLyYCFn0h0SVemPr915eSM6cbdkNPfkVYt/D8lC8sVCVnHH/JVuKhgf8goXkRV8EuqHVHZRqgEd1C8swA25JlQ0SQvLyULGWMCOxuF5eRXTmmWAVHBQvJmT+SjyrhQvJGMggUry8gBg3FDO6leQAf/2Q=="/>
          <p:cNvSpPr>
            <a:spLocks noChangeAspect="1" noChangeArrowheads="1"/>
          </p:cNvSpPr>
          <p:nvPr/>
        </p:nvSpPr>
        <p:spPr bwMode="auto">
          <a:xfrm>
            <a:off x="155575" y="-2773363"/>
            <a:ext cx="4895850" cy="57816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6204" name="Picture 12" descr="https://encrypted-tbn3.gstatic.com/images?q=tbn:ANd9GcT_B8puaFlKTPOXWeAdBXVNAtXClgupFIXvl6h_EJIJvsRbY6E-"/>
          <p:cNvPicPr>
            <a:picLocks noChangeAspect="1" noChangeArrowheads="1"/>
          </p:cNvPicPr>
          <p:nvPr/>
        </p:nvPicPr>
        <p:blipFill>
          <a:blip r:embed="rId2" cstate="print"/>
          <a:srcRect/>
          <a:stretch>
            <a:fillRect/>
          </a:stretch>
        </p:blipFill>
        <p:spPr bwMode="auto">
          <a:xfrm>
            <a:off x="838200" y="3962400"/>
            <a:ext cx="3865774" cy="2895600"/>
          </a:xfrm>
          <a:prstGeom prst="rect">
            <a:avLst/>
          </a:prstGeom>
          <a:noFill/>
        </p:spPr>
      </p:pic>
      <p:cxnSp>
        <p:nvCxnSpPr>
          <p:cNvPr id="13" name="Straight Arrow Connector 12"/>
          <p:cNvCxnSpPr/>
          <p:nvPr/>
        </p:nvCxnSpPr>
        <p:spPr>
          <a:xfrm rot="10800000" flipV="1">
            <a:off x="2590800" y="4724400"/>
            <a:ext cx="3810000" cy="685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b="1" i="1" dirty="0"/>
              <a:t>Incidence/etiology</a:t>
            </a:r>
            <a:endParaRPr lang="en-US" dirty="0"/>
          </a:p>
          <a:p>
            <a:pPr lvl="0"/>
            <a:r>
              <a:rPr lang="en-US" dirty="0"/>
              <a:t>Group A beta hemolytic streptococcus (GABHS) commonest cause</a:t>
            </a:r>
          </a:p>
          <a:p>
            <a:pPr lvl="0"/>
            <a:r>
              <a:rPr lang="en-US" dirty="0"/>
              <a:t>Others include S. </a:t>
            </a:r>
            <a:r>
              <a:rPr lang="en-US" dirty="0" err="1"/>
              <a:t>aureus</a:t>
            </a:r>
            <a:r>
              <a:rPr lang="en-US" dirty="0"/>
              <a:t>, </a:t>
            </a:r>
            <a:r>
              <a:rPr lang="en-US" dirty="0" err="1"/>
              <a:t>mycoplasma</a:t>
            </a:r>
            <a:r>
              <a:rPr lang="en-US" dirty="0"/>
              <a:t> pneumonia, </a:t>
            </a:r>
            <a:r>
              <a:rPr lang="en-US" dirty="0" err="1"/>
              <a:t>corynebacterium</a:t>
            </a:r>
            <a:r>
              <a:rPr lang="en-US" dirty="0"/>
              <a:t> </a:t>
            </a:r>
            <a:r>
              <a:rPr lang="en-US" dirty="0" err="1"/>
              <a:t>diptheriae</a:t>
            </a:r>
            <a:endParaRPr lang="en-US" dirty="0"/>
          </a:p>
          <a:p>
            <a:pPr lvl="0"/>
            <a:r>
              <a:rPr lang="en-US" dirty="0"/>
              <a:t>If left untreated can lead to scarlet fever, OM and abscess, airway obstruction</a:t>
            </a:r>
          </a:p>
          <a:p>
            <a:pPr lvl="0"/>
            <a:r>
              <a:rPr lang="en-US" dirty="0"/>
              <a:t>Serious complications include AGN, RF, Meningitis</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i="1" dirty="0" err="1"/>
              <a:t>Pathophysiology</a:t>
            </a:r>
            <a:endParaRPr lang="en-US" b="1" dirty="0"/>
          </a:p>
          <a:p>
            <a:pPr lvl="0"/>
            <a:r>
              <a:rPr lang="en-US" dirty="0"/>
              <a:t>Tonsils are lymphoid tissues located at the </a:t>
            </a:r>
            <a:r>
              <a:rPr lang="en-US" dirty="0" err="1"/>
              <a:t>nasopharynx</a:t>
            </a:r>
            <a:endParaRPr lang="en-US" dirty="0"/>
          </a:p>
          <a:p>
            <a:pPr lvl="0"/>
            <a:r>
              <a:rPr lang="en-US" dirty="0"/>
              <a:t>Serve to protect the body from invading organisms</a:t>
            </a:r>
          </a:p>
          <a:p>
            <a:pPr lvl="0"/>
            <a:r>
              <a:rPr lang="en-US" dirty="0" err="1"/>
              <a:t>Adenotonsilitis</a:t>
            </a:r>
            <a:r>
              <a:rPr lang="en-US" dirty="0"/>
              <a:t> is the infection of both palatine and pharyngeal tonsils</a:t>
            </a:r>
          </a:p>
          <a:p>
            <a:pPr lvl="0"/>
            <a:r>
              <a:rPr lang="en-US" dirty="0"/>
              <a:t>Children are more prone because they have a large amount of lymphoid tissue in the pharyngeal cavity, have frequent URTI and are exposed during play</a:t>
            </a:r>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endParaRPr lang="en-US" dirty="0"/>
          </a:p>
        </p:txBody>
      </p:sp>
      <p:sp>
        <p:nvSpPr>
          <p:cNvPr id="3" name="Content Placeholder 2"/>
          <p:cNvSpPr>
            <a:spLocks noGrp="1"/>
          </p:cNvSpPr>
          <p:nvPr>
            <p:ph sz="half" idx="1"/>
          </p:nvPr>
        </p:nvSpPr>
        <p:spPr/>
        <p:txBody>
          <a:bodyPr>
            <a:normAutofit lnSpcReduction="10000"/>
          </a:bodyPr>
          <a:lstStyle/>
          <a:p>
            <a:pPr lvl="0"/>
            <a:r>
              <a:rPr lang="en-US" dirty="0" smtClean="0"/>
              <a:t>Dryness </a:t>
            </a:r>
            <a:r>
              <a:rPr lang="en-US" dirty="0"/>
              <a:t>of the mucous membranes</a:t>
            </a:r>
          </a:p>
          <a:p>
            <a:pPr lvl="0"/>
            <a:r>
              <a:rPr lang="en-US" dirty="0"/>
              <a:t>difficult in swallowing (</a:t>
            </a:r>
            <a:r>
              <a:rPr lang="en-US" dirty="0" err="1"/>
              <a:t>odynophagia</a:t>
            </a:r>
            <a:r>
              <a:rPr lang="en-US" dirty="0" smtClean="0"/>
              <a:t>)</a:t>
            </a:r>
          </a:p>
          <a:p>
            <a:pPr lvl="0"/>
            <a:r>
              <a:rPr lang="en-US" dirty="0" smtClean="0"/>
              <a:t>pain</a:t>
            </a:r>
            <a:endParaRPr lang="en-US" dirty="0"/>
          </a:p>
          <a:p>
            <a:pPr lvl="0"/>
            <a:r>
              <a:rPr lang="en-US" dirty="0" smtClean="0"/>
              <a:t>Fever</a:t>
            </a:r>
          </a:p>
          <a:p>
            <a:pPr lvl="0"/>
            <a:r>
              <a:rPr lang="en-US" dirty="0" smtClean="0"/>
              <a:t> </a:t>
            </a:r>
            <a:r>
              <a:rPr lang="en-US" dirty="0"/>
              <a:t>headache</a:t>
            </a:r>
          </a:p>
          <a:p>
            <a:pPr lvl="0"/>
            <a:r>
              <a:rPr lang="en-US" dirty="0"/>
              <a:t>nasal </a:t>
            </a:r>
            <a:r>
              <a:rPr lang="en-US" dirty="0" smtClean="0"/>
              <a:t>congestion</a:t>
            </a:r>
          </a:p>
          <a:p>
            <a:endParaRPr lang="en-US" dirty="0"/>
          </a:p>
        </p:txBody>
      </p:sp>
      <p:sp>
        <p:nvSpPr>
          <p:cNvPr id="4" name="Content Placeholder 3"/>
          <p:cNvSpPr>
            <a:spLocks noGrp="1"/>
          </p:cNvSpPr>
          <p:nvPr>
            <p:ph sz="half" idx="2"/>
          </p:nvPr>
        </p:nvSpPr>
        <p:spPr/>
        <p:txBody>
          <a:bodyPr>
            <a:normAutofit lnSpcReduction="10000"/>
          </a:bodyPr>
          <a:lstStyle/>
          <a:p>
            <a:pPr lvl="0"/>
            <a:r>
              <a:rPr lang="en-US" dirty="0"/>
              <a:t>obstruction of the upper airway – </a:t>
            </a:r>
            <a:r>
              <a:rPr lang="en-US" dirty="0" smtClean="0"/>
              <a:t>snoring</a:t>
            </a:r>
          </a:p>
          <a:p>
            <a:pPr lvl="0"/>
            <a:r>
              <a:rPr lang="en-US" dirty="0" smtClean="0"/>
              <a:t>nausea</a:t>
            </a:r>
            <a:endParaRPr lang="en-US" dirty="0"/>
          </a:p>
          <a:p>
            <a:pPr lvl="0"/>
            <a:r>
              <a:rPr lang="en-US" dirty="0"/>
              <a:t>vomiting	</a:t>
            </a:r>
            <a:endParaRPr lang="en-US" dirty="0" smtClean="0"/>
          </a:p>
          <a:p>
            <a:pPr lvl="0"/>
            <a:r>
              <a:rPr lang="en-US" dirty="0" smtClean="0"/>
              <a:t>diarrhea</a:t>
            </a:r>
            <a:endParaRPr lang="en-US" dirty="0"/>
          </a:p>
          <a:p>
            <a:pPr lvl="0"/>
            <a:r>
              <a:rPr lang="en-US" dirty="0"/>
              <a:t>cervical </a:t>
            </a:r>
            <a:r>
              <a:rPr lang="en-US" dirty="0" err="1" smtClean="0"/>
              <a:t>adenopathy</a:t>
            </a:r>
            <a:endParaRPr lang="en-US" dirty="0" smtClean="0"/>
          </a:p>
          <a:p>
            <a:pPr lvl="0"/>
            <a:r>
              <a:rPr lang="en-US" dirty="0" smtClean="0"/>
              <a:t>malaise</a:t>
            </a:r>
            <a:endParaRPr lang="en-US" dirty="0"/>
          </a:p>
          <a:p>
            <a:pPr lvl="0"/>
            <a:r>
              <a:rPr lang="en-US" dirty="0"/>
              <a:t>inflamed tonsils and </a:t>
            </a:r>
            <a:r>
              <a:rPr lang="en-US" dirty="0" err="1"/>
              <a:t>oropharynx</a:t>
            </a:r>
            <a:r>
              <a:rPr lang="en-US" dirty="0"/>
              <a:t> with </a:t>
            </a:r>
            <a:r>
              <a:rPr lang="en-US" dirty="0" err="1"/>
              <a:t>coupious</a:t>
            </a:r>
            <a:r>
              <a:rPr lang="en-US" dirty="0"/>
              <a:t> debris</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68963"/>
          </a:xfrm>
        </p:spPr>
        <p:txBody>
          <a:bodyPr>
            <a:normAutofit lnSpcReduction="10000"/>
          </a:bodyPr>
          <a:lstStyle/>
          <a:p>
            <a:pPr>
              <a:buNone/>
            </a:pPr>
            <a:r>
              <a:rPr lang="en-US" b="1" i="1" dirty="0"/>
              <a:t>Chronic infection</a:t>
            </a:r>
            <a:endParaRPr lang="en-US" dirty="0"/>
          </a:p>
          <a:p>
            <a:pPr lvl="0"/>
            <a:r>
              <a:rPr lang="en-US" dirty="0"/>
              <a:t>Halitosis</a:t>
            </a:r>
          </a:p>
          <a:p>
            <a:pPr lvl="0"/>
            <a:r>
              <a:rPr lang="en-US" dirty="0"/>
              <a:t>Chronic sore throat</a:t>
            </a:r>
          </a:p>
          <a:p>
            <a:pPr lvl="0"/>
            <a:r>
              <a:rPr lang="en-US" dirty="0"/>
              <a:t>Foreign body sensations</a:t>
            </a:r>
          </a:p>
          <a:p>
            <a:pPr lvl="0"/>
            <a:r>
              <a:rPr lang="en-US" dirty="0"/>
              <a:t>History of expelling foul smelling debris</a:t>
            </a:r>
          </a:p>
          <a:p>
            <a:pPr>
              <a:buNone/>
            </a:pPr>
            <a:endParaRPr lang="en-US" dirty="0"/>
          </a:p>
          <a:p>
            <a:r>
              <a:rPr lang="en-US" b="1" i="1" dirty="0"/>
              <a:t>Diagnosis:</a:t>
            </a:r>
            <a:endParaRPr lang="en-US" dirty="0"/>
          </a:p>
          <a:p>
            <a:pPr lvl="0"/>
            <a:r>
              <a:rPr lang="en-US" dirty="0"/>
              <a:t>Physical examination</a:t>
            </a:r>
          </a:p>
          <a:p>
            <a:pPr lvl="0"/>
            <a:r>
              <a:rPr lang="en-US" dirty="0"/>
              <a:t>Throat cultures</a:t>
            </a:r>
          </a:p>
          <a:p>
            <a:pPr lvl="0"/>
            <a:r>
              <a:rPr lang="en-US" dirty="0"/>
              <a:t>Signs and symptoms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format</a:t>
            </a: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Incidence</a:t>
            </a:r>
          </a:p>
          <a:p>
            <a:r>
              <a:rPr lang="en-US" dirty="0" err="1" smtClean="0"/>
              <a:t>Pathophysiology</a:t>
            </a:r>
            <a:endParaRPr lang="en-US" dirty="0" smtClean="0"/>
          </a:p>
          <a:p>
            <a:r>
              <a:rPr lang="en-US" dirty="0" smtClean="0"/>
              <a:t>Signs and symptoms</a:t>
            </a:r>
          </a:p>
          <a:p>
            <a:r>
              <a:rPr lang="en-US" dirty="0" smtClean="0"/>
              <a:t>Diagnosis</a:t>
            </a:r>
          </a:p>
          <a:p>
            <a:r>
              <a:rPr lang="en-US" dirty="0" smtClean="0"/>
              <a:t>Management: medical/nursing</a:t>
            </a:r>
          </a:p>
          <a:p>
            <a:r>
              <a:rPr lang="en-US" dirty="0" smtClean="0"/>
              <a:t>complications</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buNone/>
            </a:pPr>
            <a:r>
              <a:rPr lang="en-US" b="1" i="1" dirty="0"/>
              <a:t>Treatment:</a:t>
            </a:r>
            <a:endParaRPr lang="en-US" dirty="0"/>
          </a:p>
          <a:p>
            <a:pPr lvl="0"/>
            <a:r>
              <a:rPr lang="en-US" dirty="0"/>
              <a:t>viral treatment is supportive</a:t>
            </a:r>
          </a:p>
          <a:p>
            <a:pPr lvl="0"/>
            <a:r>
              <a:rPr lang="en-US" dirty="0"/>
              <a:t>warm saline gargles</a:t>
            </a:r>
          </a:p>
          <a:p>
            <a:pPr lvl="0"/>
            <a:r>
              <a:rPr lang="en-US" dirty="0"/>
              <a:t>analgesics for pain – use non aspirin</a:t>
            </a:r>
          </a:p>
          <a:p>
            <a:pPr lvl="0"/>
            <a:r>
              <a:rPr lang="en-US" dirty="0"/>
              <a:t>antibiotics:  penicillin, </a:t>
            </a:r>
            <a:r>
              <a:rPr lang="en-US" dirty="0" err="1"/>
              <a:t>cephalosporins</a:t>
            </a:r>
            <a:r>
              <a:rPr lang="en-US" dirty="0"/>
              <a:t>, </a:t>
            </a:r>
            <a:r>
              <a:rPr lang="en-US" dirty="0" err="1"/>
              <a:t>clindamycin</a:t>
            </a:r>
            <a:endParaRPr lang="en-US" dirty="0"/>
          </a:p>
          <a:p>
            <a:pPr lvl="0"/>
            <a:r>
              <a:rPr lang="en-US" dirty="0"/>
              <a:t>cauterization of tonsils using silver nitrate</a:t>
            </a:r>
          </a:p>
          <a:p>
            <a:pPr lvl="0"/>
            <a:r>
              <a:rPr lang="en-US" dirty="0" err="1"/>
              <a:t>tonsiloadenoidectomy</a:t>
            </a:r>
            <a:r>
              <a:rPr lang="en-US" dirty="0"/>
              <a:t> for recurrent infections or obstructions</a:t>
            </a:r>
          </a:p>
          <a:p>
            <a:pPr lvl="0"/>
            <a:r>
              <a:rPr lang="en-US" dirty="0"/>
              <a:t>note: surgery is not performed to the very young below the age of 2 years</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Nursing Management:</a:t>
            </a:r>
            <a:r>
              <a:rPr lang="en-US" dirty="0"/>
              <a:t/>
            </a:r>
            <a:br>
              <a:rPr lang="en-US" dirty="0"/>
            </a:br>
            <a:endParaRPr lang="en-US" dirty="0"/>
          </a:p>
        </p:txBody>
      </p:sp>
      <p:sp>
        <p:nvSpPr>
          <p:cNvPr id="3" name="Content Placeholder 2"/>
          <p:cNvSpPr>
            <a:spLocks noGrp="1"/>
          </p:cNvSpPr>
          <p:nvPr>
            <p:ph idx="1"/>
          </p:nvPr>
        </p:nvSpPr>
        <p:spPr>
          <a:xfrm>
            <a:off x="457200" y="1066800"/>
            <a:ext cx="8229600" cy="5791200"/>
          </a:xfrm>
        </p:spPr>
        <p:txBody>
          <a:bodyPr>
            <a:normAutofit fontScale="85000" lnSpcReduction="10000"/>
          </a:bodyPr>
          <a:lstStyle/>
          <a:p>
            <a:pPr>
              <a:buNone/>
            </a:pPr>
            <a:r>
              <a:rPr lang="en-US" b="1" i="1" dirty="0"/>
              <a:t>Assessment:</a:t>
            </a:r>
            <a:endParaRPr lang="en-US" dirty="0"/>
          </a:p>
          <a:p>
            <a:pPr lvl="0"/>
            <a:r>
              <a:rPr lang="en-US" dirty="0"/>
              <a:t>history taking about the disease, admit the patient</a:t>
            </a:r>
          </a:p>
          <a:p>
            <a:pPr lvl="0"/>
            <a:r>
              <a:rPr lang="en-US" dirty="0"/>
              <a:t>assess </a:t>
            </a:r>
            <a:r>
              <a:rPr lang="en-US" dirty="0" err="1"/>
              <a:t>childs</a:t>
            </a:r>
            <a:r>
              <a:rPr lang="en-US" dirty="0"/>
              <a:t> tonsils and adenoids</a:t>
            </a:r>
          </a:p>
          <a:p>
            <a:pPr lvl="0"/>
            <a:r>
              <a:rPr lang="en-US" dirty="0"/>
              <a:t>assess sleeping, swallowing and breathing</a:t>
            </a:r>
          </a:p>
          <a:p>
            <a:pPr lvl="0"/>
            <a:r>
              <a:rPr lang="en-US" dirty="0"/>
              <a:t>complete physical examination</a:t>
            </a:r>
          </a:p>
          <a:p>
            <a:pPr lvl="0"/>
            <a:r>
              <a:rPr lang="en-US" dirty="0"/>
              <a:t>check temperature</a:t>
            </a:r>
          </a:p>
          <a:p>
            <a:pPr>
              <a:buNone/>
            </a:pPr>
            <a:r>
              <a:rPr lang="en-US" dirty="0"/>
              <a:t> </a:t>
            </a:r>
          </a:p>
          <a:p>
            <a:pPr>
              <a:buNone/>
            </a:pPr>
            <a:r>
              <a:rPr lang="en-US" b="1" i="1" dirty="0" err="1"/>
              <a:t>Nrsg</a:t>
            </a:r>
            <a:r>
              <a:rPr lang="en-US" b="1" i="1" dirty="0"/>
              <a:t> </a:t>
            </a:r>
            <a:r>
              <a:rPr lang="en-US" b="1" i="1" dirty="0" err="1"/>
              <a:t>Dx</a:t>
            </a:r>
            <a:r>
              <a:rPr lang="en-US" b="1" i="1" dirty="0"/>
              <a:t>:</a:t>
            </a:r>
            <a:endParaRPr lang="en-US" dirty="0"/>
          </a:p>
          <a:p>
            <a:pPr lvl="0"/>
            <a:r>
              <a:rPr lang="en-US" dirty="0"/>
              <a:t>acute pain</a:t>
            </a:r>
          </a:p>
          <a:p>
            <a:pPr lvl="0"/>
            <a:r>
              <a:rPr lang="en-US" dirty="0"/>
              <a:t>risk for injury</a:t>
            </a:r>
          </a:p>
          <a:p>
            <a:pPr lvl="0"/>
            <a:r>
              <a:rPr lang="en-US" dirty="0"/>
              <a:t>risk for deficient fluid volume</a:t>
            </a:r>
          </a:p>
          <a:p>
            <a:pPr lvl="0"/>
            <a:r>
              <a:rPr lang="en-US" dirty="0"/>
              <a:t>impaired airway clearance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Interventions:</a:t>
            </a:r>
            <a:r>
              <a:rPr lang="en-US" dirty="0"/>
              <a:t/>
            </a:r>
            <a:br>
              <a:rPr lang="en-US" dirty="0"/>
            </a:br>
            <a:endParaRPr lang="en-US" dirty="0"/>
          </a:p>
        </p:txBody>
      </p:sp>
      <p:sp>
        <p:nvSpPr>
          <p:cNvPr id="3" name="Content Placeholder 2"/>
          <p:cNvSpPr>
            <a:spLocks noGrp="1"/>
          </p:cNvSpPr>
          <p:nvPr>
            <p:ph idx="1"/>
          </p:nvPr>
        </p:nvSpPr>
        <p:spPr>
          <a:xfrm>
            <a:off x="457200" y="1066800"/>
            <a:ext cx="8229600" cy="5334000"/>
          </a:xfrm>
        </p:spPr>
        <p:txBody>
          <a:bodyPr>
            <a:normAutofit fontScale="92500" lnSpcReduction="20000"/>
          </a:bodyPr>
          <a:lstStyle/>
          <a:p>
            <a:pPr lvl="0"/>
            <a:r>
              <a:rPr lang="en-US" dirty="0" smtClean="0"/>
              <a:t>Administer </a:t>
            </a:r>
            <a:r>
              <a:rPr lang="en-US" dirty="0"/>
              <a:t>prescribed antibiotics</a:t>
            </a:r>
          </a:p>
          <a:p>
            <a:pPr lvl="0"/>
            <a:r>
              <a:rPr lang="en-US" dirty="0"/>
              <a:t>Pre-op care in case of surgery</a:t>
            </a:r>
          </a:p>
          <a:p>
            <a:pPr lvl="0"/>
            <a:r>
              <a:rPr lang="en-US" dirty="0"/>
              <a:t>Ensure patient safety</a:t>
            </a:r>
          </a:p>
          <a:p>
            <a:pPr lvl="0"/>
            <a:r>
              <a:rPr lang="en-US" dirty="0"/>
              <a:t>Position the patient to allow postural drainage</a:t>
            </a:r>
          </a:p>
          <a:p>
            <a:pPr lvl="0"/>
            <a:r>
              <a:rPr lang="en-US" dirty="0"/>
              <a:t>Post op care following surgery</a:t>
            </a:r>
          </a:p>
          <a:p>
            <a:pPr lvl="0"/>
            <a:r>
              <a:rPr lang="en-US" dirty="0"/>
              <a:t>Assess for bleeding post op</a:t>
            </a:r>
          </a:p>
          <a:p>
            <a:pPr lvl="0"/>
            <a:r>
              <a:rPr lang="en-US" dirty="0"/>
              <a:t>Treat pain and fever</a:t>
            </a:r>
          </a:p>
          <a:p>
            <a:pPr lvl="0"/>
            <a:r>
              <a:rPr lang="en-US" dirty="0"/>
              <a:t>Hydrate the patient</a:t>
            </a:r>
          </a:p>
          <a:p>
            <a:pPr lvl="0"/>
            <a:r>
              <a:rPr lang="en-US" dirty="0"/>
              <a:t>Involve care givers in care of the patient</a:t>
            </a:r>
          </a:p>
          <a:p>
            <a:pPr lvl="0"/>
            <a:r>
              <a:rPr lang="en-US" dirty="0"/>
              <a:t>Ensure adequate rest</a:t>
            </a:r>
          </a:p>
          <a:p>
            <a:pPr lvl="0"/>
            <a:r>
              <a:rPr lang="en-US" dirty="0"/>
              <a:t>On discharge, book patient for appointments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RHEUMATIC FEVER</a:t>
            </a:r>
            <a:endParaRPr lang="en-US" sz="4800"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4000" dirty="0" smtClean="0"/>
              <a:t> Is an inflammatory disease related to streptococcal infection, affecting mostly the heart and the joints but also other tissues including the brain and skin.</a:t>
            </a:r>
          </a:p>
          <a:p>
            <a:pPr>
              <a:buFont typeface="Wingdings" pitchFamily="2" charset="2"/>
              <a:buChar char="q"/>
            </a:pPr>
            <a:r>
              <a:rPr lang="en-US" sz="4000" dirty="0" smtClean="0"/>
              <a:t>It occurs mostly in children between 5 and 15 years. </a:t>
            </a:r>
            <a:endParaRPr lang="en-US" sz="40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Pathophsiology</a:t>
            </a:r>
            <a:r>
              <a:rPr lang="en-US" dirty="0" smtClean="0"/>
              <a:t> </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a:buFont typeface="Wingdings" pitchFamily="2" charset="2"/>
              <a:buChar char="v"/>
            </a:pPr>
            <a:r>
              <a:rPr lang="en-US" sz="3600" dirty="0" smtClean="0"/>
              <a:t> Rheumatic fever usually follows about 2 weeks after an infection of the throat or skin with beta- haemolytic streptococci. </a:t>
            </a:r>
          </a:p>
          <a:p>
            <a:pPr>
              <a:buFont typeface="Wingdings" pitchFamily="2" charset="2"/>
              <a:buChar char="v"/>
            </a:pPr>
            <a:r>
              <a:rPr lang="en-US" sz="3600" dirty="0" smtClean="0"/>
              <a:t>This is due to specific distant reaction of the tissues, mainly the heart and the joints, to these streptococci. </a:t>
            </a:r>
          </a:p>
          <a:p>
            <a:pPr>
              <a:buFont typeface="Wingdings" pitchFamily="2" charset="2"/>
              <a:buChar char="v"/>
            </a:pPr>
            <a:r>
              <a:rPr lang="en-US" sz="3600" dirty="0" smtClean="0"/>
              <a:t>All layers of the heart i.e. endocardium, myocardium and pericardium can be involved so called pancarditis</a:t>
            </a:r>
            <a:r>
              <a:rPr lang="en-US" dirty="0" smtClean="0"/>
              <a:t>.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lstStyle/>
          <a:p>
            <a:pPr>
              <a:buNone/>
            </a:pPr>
            <a:r>
              <a:rPr lang="en-US" sz="4400" i="1" u="sng" dirty="0" smtClean="0">
                <a:solidFill>
                  <a:schemeClr val="accent6">
                    <a:lumMod val="50000"/>
                  </a:schemeClr>
                </a:solidFill>
              </a:rPr>
              <a:t>Jones criteria:</a:t>
            </a:r>
            <a:r>
              <a:rPr lang="en-US" sz="4400" dirty="0" smtClean="0">
                <a:solidFill>
                  <a:schemeClr val="accent6">
                    <a:lumMod val="50000"/>
                  </a:schemeClr>
                </a:solidFill>
              </a:rPr>
              <a:t> It has 5 Major and 4 minor manifestations.</a:t>
            </a:r>
          </a:p>
          <a:p>
            <a:pPr>
              <a:buNone/>
            </a:pPr>
            <a:endParaRPr lang="en-US" sz="4400" i="1" u="sng" dirty="0" smtClean="0"/>
          </a:p>
          <a:p>
            <a:pPr>
              <a:buNone/>
            </a:pPr>
            <a:r>
              <a:rPr lang="en-US" sz="4400" dirty="0" smtClean="0">
                <a:solidFill>
                  <a:srgbClr val="FF0000"/>
                </a:solidFill>
              </a:rPr>
              <a:t>NB: Patients are diagnosed with rheumatic fever if they develop at least 2 of the manifestations</a:t>
            </a:r>
            <a:r>
              <a:rPr lang="en-US" dirty="0" smtClean="0"/>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None/>
            </a:pPr>
            <a:r>
              <a:rPr lang="en-US" i="1" u="sng" dirty="0" smtClean="0">
                <a:solidFill>
                  <a:srgbClr val="7030A0"/>
                </a:solidFill>
              </a:rPr>
              <a:t>Major Manifestations:</a:t>
            </a:r>
          </a:p>
          <a:p>
            <a:pPr>
              <a:buNone/>
            </a:pPr>
            <a:r>
              <a:rPr lang="en-US" dirty="0" smtClean="0"/>
              <a:t>1. </a:t>
            </a:r>
            <a:r>
              <a:rPr lang="en-US" sz="4000" dirty="0" smtClean="0"/>
              <a:t>Migratory polyarthritis- arthritis occurs in about 75% of patients with acute rheumatic fever and typically involves larger joints, particularly the knees, ankles, wrists and elbows. Rheumatic joints are hot, red, swollen and tender.</a:t>
            </a: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2. Carditis- rheumatic carditis is characterized by pancarditis with active inflammation of myocardium, pericardium and endocardium.</a:t>
            </a:r>
          </a:p>
          <a:p>
            <a:pPr>
              <a:buNone/>
            </a:pPr>
            <a:r>
              <a:rPr lang="en-US" dirty="0" smtClean="0"/>
              <a:t>3. Chorea- Sydenham chorea presents as an isolated neurologic behavior disorder. Emotional lability, incoordination, poor school performance, uncontrollable movements and facial grimacing, exacerbated by stress and disappearing by sleep.</a:t>
            </a:r>
          </a:p>
          <a:p>
            <a:pPr>
              <a:buNone/>
            </a:pP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4</a:t>
            </a:r>
            <a:r>
              <a:rPr lang="en-US" sz="3600" dirty="0" smtClean="0"/>
              <a:t>. Erythema marginatum ( a non itchy rash on the trunk and proximal extremities)- is a rare characteristic rash of acute rheumatic fever. It consists of erythematous, macular lesions with pale centers that are not pruritic.</a:t>
            </a:r>
          </a:p>
          <a:p>
            <a:pPr>
              <a:buNone/>
            </a:pPr>
            <a:r>
              <a:rPr lang="en-US" sz="3600" dirty="0" smtClean="0"/>
              <a:t>5. Subcutaneous nodules- it consists of firm nodules approximately 1cm in diameter.</a:t>
            </a:r>
            <a:endParaRPr lang="en-US" sz="36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None/>
            </a:pPr>
            <a:r>
              <a:rPr lang="en-US" sz="3600" i="1" u="sng" dirty="0" smtClean="0">
                <a:solidFill>
                  <a:srgbClr val="7030A0"/>
                </a:solidFill>
              </a:rPr>
              <a:t>Minor manifestations</a:t>
            </a:r>
          </a:p>
          <a:p>
            <a:pPr>
              <a:buNone/>
            </a:pPr>
            <a:r>
              <a:rPr lang="en-US" sz="3600" u="sng" dirty="0" smtClean="0">
                <a:solidFill>
                  <a:srgbClr val="FF0000"/>
                </a:solidFill>
              </a:rPr>
              <a:t>Clinical:</a:t>
            </a:r>
          </a:p>
          <a:p>
            <a:pPr>
              <a:buNone/>
            </a:pPr>
            <a:r>
              <a:rPr lang="en-US" sz="3600" dirty="0" smtClean="0"/>
              <a:t>a. Arthralgia </a:t>
            </a:r>
          </a:p>
          <a:p>
            <a:pPr>
              <a:buNone/>
            </a:pPr>
            <a:r>
              <a:rPr lang="en-US" sz="3600" dirty="0" smtClean="0"/>
              <a:t>b. Fever</a:t>
            </a:r>
          </a:p>
          <a:p>
            <a:pPr>
              <a:buNone/>
            </a:pPr>
            <a:r>
              <a:rPr lang="en-US" sz="3600" u="sng" dirty="0" smtClean="0">
                <a:solidFill>
                  <a:srgbClr val="FF0000"/>
                </a:solidFill>
              </a:rPr>
              <a:t>Laboratory:</a:t>
            </a:r>
          </a:p>
          <a:p>
            <a:pPr>
              <a:buNone/>
            </a:pPr>
            <a:r>
              <a:rPr lang="en-US" sz="3600" dirty="0" smtClean="0"/>
              <a:t>a. Elevated ESR</a:t>
            </a:r>
          </a:p>
          <a:p>
            <a:pPr>
              <a:buNone/>
            </a:pPr>
            <a:r>
              <a:rPr lang="en-US" sz="3600" dirty="0" smtClean="0"/>
              <a:t>a. Prolonged PR interval</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assignment</a:t>
            </a:r>
            <a:endParaRPr lang="en-US" dirty="0"/>
          </a:p>
        </p:txBody>
      </p:sp>
      <p:sp>
        <p:nvSpPr>
          <p:cNvPr id="3" name="Content Placeholder 2"/>
          <p:cNvSpPr>
            <a:spLocks noGrp="1"/>
          </p:cNvSpPr>
          <p:nvPr>
            <p:ph idx="1"/>
          </p:nvPr>
        </p:nvSpPr>
        <p:spPr/>
        <p:txBody>
          <a:bodyPr/>
          <a:lstStyle/>
          <a:p>
            <a:r>
              <a:rPr lang="en-US" dirty="0" smtClean="0"/>
              <a:t>Outline effects of illness and hospitalization on children </a:t>
            </a:r>
          </a:p>
          <a:p>
            <a:pPr>
              <a:buNone/>
            </a:pPr>
            <a:r>
              <a:rPr lang="en-US" dirty="0" smtClean="0"/>
              <a:t>(physiological, psychological, social and spiritual)</a:t>
            </a:r>
          </a:p>
          <a:p>
            <a:endParaRPr lang="en-US" dirty="0" smtClean="0"/>
          </a:p>
          <a:p>
            <a:r>
              <a:rPr lang="en-US" dirty="0" smtClean="0"/>
              <a:t>Not more than 2 pages; if typed must be double spaced, font 12, Times New Roman</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Medical management</a:t>
            </a:r>
            <a:endParaRPr lang="en-US" sz="4800"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4000" dirty="0" smtClean="0"/>
              <a:t>Antibiotic therapy e.g. penicillin or erythromycin.</a:t>
            </a:r>
          </a:p>
          <a:p>
            <a:pPr>
              <a:buFont typeface="Wingdings" pitchFamily="2" charset="2"/>
              <a:buChar char="Ø"/>
            </a:pPr>
            <a:r>
              <a:rPr lang="en-US" sz="4000" dirty="0" smtClean="0"/>
              <a:t>Anti-inflammatory therapy: Aspirin- high doses is begun at 100mg/kg/day for 2 days then decreased to 70mg/kg/day until ESR returns to normal.</a:t>
            </a:r>
            <a:endParaRPr lang="en-US" sz="40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a:buFont typeface="Wingdings" pitchFamily="2" charset="2"/>
              <a:buChar char="Ø"/>
            </a:pPr>
            <a:r>
              <a:rPr lang="en-US" sz="3600" dirty="0" smtClean="0"/>
              <a:t>Patients with carditis should receive corticosteroids: Prednisolone 2mg/kg/day in 4 divided doses for 2-3 weeks.</a:t>
            </a:r>
          </a:p>
          <a:p>
            <a:pPr>
              <a:buFont typeface="Wingdings" pitchFamily="2" charset="2"/>
              <a:buChar char="Ø"/>
            </a:pPr>
            <a:r>
              <a:rPr lang="en-US" sz="3600" dirty="0" smtClean="0"/>
              <a:t>Supportive therapy- digoxin, fluid, and salt restriction, diuretics and oxygen.</a:t>
            </a:r>
          </a:p>
          <a:p>
            <a:pPr>
              <a:buFont typeface="Wingdings" pitchFamily="2" charset="2"/>
              <a:buChar char="Ø"/>
            </a:pPr>
            <a:r>
              <a:rPr lang="en-US" sz="3600" dirty="0" smtClean="0"/>
              <a:t>Sedatives for sydenham chorea: Phenobarbital 16-32mg q6-8hours PO.</a:t>
            </a:r>
            <a:endParaRPr lang="en-US" sz="36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Nursing management</a:t>
            </a:r>
            <a:endParaRPr lang="en-US" sz="4800"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3600" dirty="0" smtClean="0"/>
              <a:t>Rheumatic fever is managed in the OPD unless the child is in severe heart failure.</a:t>
            </a:r>
          </a:p>
          <a:p>
            <a:pPr>
              <a:buFont typeface="Wingdings" pitchFamily="2" charset="2"/>
              <a:buChar char="ü"/>
            </a:pPr>
            <a:r>
              <a:rPr lang="en-US" sz="3600" dirty="0" smtClean="0"/>
              <a:t>Initially the child should be placed on bed rest until inflammation has resolved – done in OPD.</a:t>
            </a:r>
          </a:p>
          <a:p>
            <a:pPr>
              <a:buFont typeface="Wingdings" pitchFamily="2" charset="2"/>
              <a:buChar char="ü"/>
            </a:pPr>
            <a:r>
              <a:rPr lang="en-US" sz="3600" dirty="0" smtClean="0"/>
              <a:t>They can be allowed to ambulate as soon as the signs of acute inflammation have subsided. </a:t>
            </a:r>
            <a:endParaRPr lang="en-US" sz="36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4000" dirty="0" smtClean="0"/>
              <a:t>Administer prescribed medications.</a:t>
            </a:r>
          </a:p>
          <a:p>
            <a:pPr>
              <a:buFont typeface="Wingdings" pitchFamily="2" charset="2"/>
              <a:buChar char="ü"/>
            </a:pPr>
            <a:r>
              <a:rPr lang="en-US" sz="4000" dirty="0" smtClean="0"/>
              <a:t>Administer fluids as a supportive therapy.</a:t>
            </a:r>
          </a:p>
          <a:p>
            <a:pPr>
              <a:buFont typeface="Wingdings" pitchFamily="2" charset="2"/>
              <a:buChar char="ü"/>
            </a:pPr>
            <a:r>
              <a:rPr lang="en-US" sz="4000" dirty="0" smtClean="0"/>
              <a:t>Manage pain and fever.</a:t>
            </a:r>
          </a:p>
          <a:p>
            <a:pPr>
              <a:buFont typeface="Wingdings" pitchFamily="2" charset="2"/>
              <a:buChar char="ü"/>
            </a:pPr>
            <a:r>
              <a:rPr lang="en-US" sz="4000" dirty="0" smtClean="0"/>
              <a:t>Family teaching on disease process and proper diet ( restrict salt intake).</a:t>
            </a:r>
            <a:endParaRPr lang="en-US" sz="40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i="1" u="sng" dirty="0" smtClean="0"/>
              <a:t>Complication</a:t>
            </a:r>
            <a:r>
              <a:rPr lang="en-US" dirty="0" smtClean="0"/>
              <a:t> </a:t>
            </a:r>
          </a:p>
          <a:p>
            <a:pPr marL="514350" indent="-514350">
              <a:buFont typeface="+mj-lt"/>
              <a:buAutoNum type="arabicPeriod"/>
            </a:pPr>
            <a:r>
              <a:rPr lang="en-US" dirty="0" smtClean="0"/>
              <a:t>Infective endocarditis</a:t>
            </a:r>
          </a:p>
          <a:p>
            <a:pPr>
              <a:buNone/>
            </a:pPr>
            <a:r>
              <a:rPr lang="en-US" i="1" u="sng" dirty="0" smtClean="0"/>
              <a:t>Prevention</a:t>
            </a:r>
          </a:p>
          <a:p>
            <a:pPr marL="514350" indent="-514350">
              <a:buFont typeface="+mj-lt"/>
              <a:buAutoNum type="alphaLcPeriod"/>
            </a:pPr>
            <a:r>
              <a:rPr lang="en-US" dirty="0" smtClean="0"/>
              <a:t>Control infections of the upper respiratory tract.</a:t>
            </a:r>
          </a:p>
          <a:p>
            <a:pPr marL="514350" indent="-514350">
              <a:buFont typeface="+mj-lt"/>
              <a:buAutoNum type="alphaLcPeriod"/>
            </a:pPr>
            <a:r>
              <a:rPr lang="en-US" dirty="0" smtClean="0"/>
              <a:t>Individuals susceptible to recurrence of rheumatic fever should receive continuous antibiotic therapy i.e. benzathine penicillin G (1.2 MIU) every 4</a:t>
            </a:r>
            <a:r>
              <a:rPr lang="en-US" baseline="30000" dirty="0" smtClean="0"/>
              <a:t>th</a:t>
            </a:r>
            <a:r>
              <a:rPr lang="en-US" dirty="0" smtClean="0"/>
              <a:t> week. For those allergic to penicillin erythromycin is given twice daily.</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RHEUMATIC HEART DISEASE</a:t>
            </a:r>
            <a:endParaRPr lang="en-US" sz="4800"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a:buFont typeface="Wingdings" pitchFamily="2" charset="2"/>
              <a:buChar char="q"/>
            </a:pPr>
            <a:r>
              <a:rPr lang="en-US" sz="3600" dirty="0" smtClean="0"/>
              <a:t>Patients with rheumatic fever may develop rheumatic heart disease as evidenced by a new heart murmur, cardiomegaly, pericarditis and heart failure.</a:t>
            </a:r>
          </a:p>
          <a:p>
            <a:pPr>
              <a:buFont typeface="Wingdings" pitchFamily="2" charset="2"/>
              <a:buChar char="q"/>
            </a:pPr>
            <a:r>
              <a:rPr lang="en-US" sz="3600" dirty="0" smtClean="0"/>
              <a:t>Prompt treatment of streptococcal throat infection with antibiotics can prevent the development of rheumatic fever.</a:t>
            </a:r>
            <a:endParaRPr lang="en-US" sz="36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Pathophysiology </a:t>
            </a:r>
            <a:endParaRPr lang="en-US" sz="4800" dirty="0"/>
          </a:p>
        </p:txBody>
      </p:sp>
      <p:sp>
        <p:nvSpPr>
          <p:cNvPr id="3" name="Content Placeholder 2"/>
          <p:cNvSpPr>
            <a:spLocks noGrp="1"/>
          </p:cNvSpPr>
          <p:nvPr>
            <p:ph idx="1"/>
          </p:nvPr>
        </p:nvSpPr>
        <p:spPr/>
        <p:txBody>
          <a:bodyPr/>
          <a:lstStyle/>
          <a:p>
            <a:pPr>
              <a:buNone/>
            </a:pPr>
            <a:r>
              <a:rPr lang="en-US" dirty="0" smtClean="0"/>
              <a:t>   All the three layers of the heart gradually become affected, especially the endocardium.</a:t>
            </a:r>
          </a:p>
          <a:p>
            <a:pPr>
              <a:buNone/>
            </a:pPr>
            <a:r>
              <a:rPr lang="en-US" dirty="0" smtClean="0"/>
              <a:t>    This is known as endocarditis of the left side of the heart. The infection may also progress to affect the mitral valve or other valves in the heart. The flaps, which form the valve, become swollen and edematous with small and firmly attached vegetable like deposits.</a:t>
            </a:r>
          </a:p>
          <a:p>
            <a:pPr>
              <a:buNone/>
            </a:pP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None/>
            </a:pPr>
            <a:r>
              <a:rPr lang="en-US" sz="4000" dirty="0" smtClean="0"/>
              <a:t>   In the acute stage, the valve becomes incompetent, resulting in subsequent fibrosis and thickening. The tendonous cords (cordae tendineae) become shortened. This causes stenosis, with or without incompetence.</a:t>
            </a:r>
          </a:p>
          <a:p>
            <a:pPr>
              <a:buNone/>
            </a:pPr>
            <a:endParaRPr lang="en-US" sz="40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Clinical manifestations</a:t>
            </a:r>
            <a:endParaRPr lang="en-US" sz="4800" dirty="0"/>
          </a:p>
        </p:txBody>
      </p:sp>
      <p:sp>
        <p:nvSpPr>
          <p:cNvPr id="3" name="Content Placeholder 2"/>
          <p:cNvSpPr>
            <a:spLocks noGrp="1"/>
          </p:cNvSpPr>
          <p:nvPr>
            <p:ph idx="1"/>
          </p:nvPr>
        </p:nvSpPr>
        <p:spPr/>
        <p:txBody>
          <a:bodyPr>
            <a:noAutofit/>
          </a:bodyPr>
          <a:lstStyle/>
          <a:p>
            <a:pPr lvl="0">
              <a:buFont typeface="Courier New" pitchFamily="49" charset="0"/>
              <a:buChar char="o"/>
            </a:pPr>
            <a:r>
              <a:rPr lang="en-US" sz="3600" dirty="0" smtClean="0"/>
              <a:t>The child complains of headache, vomiting, moderate fever of 37.2 degrees Celsius to 37.8 degrees Celsius but can be higher, sweating and occasionally constipation. These are signs of emerging toxemia.</a:t>
            </a:r>
          </a:p>
          <a:p>
            <a:pPr lvl="0">
              <a:buFont typeface="Courier New" pitchFamily="49" charset="0"/>
              <a:buChar char="o"/>
            </a:pPr>
            <a:r>
              <a:rPr lang="en-US" sz="3600" dirty="0" smtClean="0"/>
              <a:t>Pulse rate is elevated, corresponding to temperature.</a:t>
            </a:r>
          </a:p>
          <a:p>
            <a:pPr>
              <a:buFont typeface="Courier New" pitchFamily="49" charset="0"/>
              <a:buChar char="o"/>
            </a:pPr>
            <a:endParaRPr lang="en-US" sz="36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lvl="0">
              <a:buFont typeface="Courier New" pitchFamily="49" charset="0"/>
              <a:buChar char="o"/>
            </a:pPr>
            <a:r>
              <a:rPr lang="en-US" sz="3600" dirty="0" smtClean="0"/>
              <a:t>On examination, the patient has a severely painful moveable joint, which begins with one and spreads to others. Normally the knees, elbows, wrists, ankles are affected.</a:t>
            </a:r>
          </a:p>
          <a:p>
            <a:pPr lvl="0">
              <a:buFont typeface="Courier New" pitchFamily="49" charset="0"/>
              <a:buChar char="o"/>
            </a:pPr>
            <a:r>
              <a:rPr lang="en-US" sz="3600" dirty="0" smtClean="0"/>
              <a:t>Occasionally these joints are reddened, swollen and warm to the touch. There may be nodules over these joints</a:t>
            </a:r>
          </a:p>
          <a:p>
            <a:pPr>
              <a:buFont typeface="Courier New" pitchFamily="49" charset="0"/>
              <a:buChar char="o"/>
            </a:pP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MATURATION AND DEVELOPMENT</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b="1" dirty="0"/>
              <a:t>GROWTH:</a:t>
            </a:r>
            <a:r>
              <a:rPr lang="en-US" dirty="0"/>
              <a:t> </a:t>
            </a:r>
            <a:r>
              <a:rPr lang="en-US" dirty="0" smtClean="0"/>
              <a:t>physiological </a:t>
            </a:r>
            <a:r>
              <a:rPr lang="en-US" dirty="0"/>
              <a:t>increase in size through  cell multiplication or differentiation.  Seen in </a:t>
            </a:r>
            <a:r>
              <a:rPr lang="en-US" dirty="0" smtClean="0"/>
              <a:t>w/h </a:t>
            </a:r>
            <a:r>
              <a:rPr lang="en-US" dirty="0"/>
              <a:t>changes</a:t>
            </a:r>
          </a:p>
          <a:p>
            <a:r>
              <a:rPr lang="en-US" b="1" dirty="0"/>
              <a:t>MATURATION:</a:t>
            </a:r>
            <a:r>
              <a:rPr lang="en-US" dirty="0"/>
              <a:t> Changes that are due to genetic inheritance rather than life experiences, illness or injury.  </a:t>
            </a:r>
          </a:p>
          <a:p>
            <a:r>
              <a:rPr lang="en-US" b="1" dirty="0"/>
              <a:t>DEVELOPMENT</a:t>
            </a:r>
            <a:r>
              <a:rPr lang="en-US" dirty="0"/>
              <a:t>: </a:t>
            </a:r>
            <a:r>
              <a:rPr lang="en-US" dirty="0" smtClean="0"/>
              <a:t> </a:t>
            </a:r>
            <a:r>
              <a:rPr lang="en-US" dirty="0"/>
              <a:t>physiological, psychosocial and cognitive changes occurring over ones’ lifespan due to growth, maturation and learning, and assumes that orderly and specific situations that lead to new activities and behavior patterns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lvl="0">
              <a:buFont typeface="Courier New" pitchFamily="49" charset="0"/>
              <a:buChar char="o"/>
            </a:pPr>
            <a:r>
              <a:rPr lang="en-US" sz="3600" dirty="0" smtClean="0"/>
              <a:t>When the child has been ill for a prolonged period of time, anemia will develop, indicating danger of permanent heart damage.</a:t>
            </a:r>
          </a:p>
          <a:p>
            <a:pPr lvl="0">
              <a:buFont typeface="Courier New" pitchFamily="49" charset="0"/>
              <a:buChar char="o"/>
            </a:pPr>
            <a:r>
              <a:rPr lang="en-US" sz="3600" dirty="0" smtClean="0"/>
              <a:t>Some patients may occasionally faint and develop slightly pinkish rash appearing on the chest. This may occur intermittently for several months.</a:t>
            </a:r>
          </a:p>
          <a:p>
            <a:pPr>
              <a:buFont typeface="Courier New" pitchFamily="49" charset="0"/>
              <a:buChar char="o"/>
            </a:pPr>
            <a:endParaRPr lang="en-US" sz="36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Diagnosis</a:t>
            </a:r>
            <a:r>
              <a:rPr lang="en-US" dirty="0" smtClean="0"/>
              <a:t> </a:t>
            </a:r>
            <a:endParaRPr lang="en-US" dirty="0"/>
          </a:p>
        </p:txBody>
      </p:sp>
      <p:sp>
        <p:nvSpPr>
          <p:cNvPr id="3" name="Content Placeholder 2"/>
          <p:cNvSpPr>
            <a:spLocks noGrp="1"/>
          </p:cNvSpPr>
          <p:nvPr>
            <p:ph idx="1"/>
          </p:nvPr>
        </p:nvSpPr>
        <p:spPr/>
        <p:txBody>
          <a:bodyPr>
            <a:normAutofit/>
          </a:bodyPr>
          <a:lstStyle/>
          <a:p>
            <a:pPr>
              <a:buFont typeface="Courier New" pitchFamily="49" charset="0"/>
              <a:buChar char="o"/>
            </a:pPr>
            <a:r>
              <a:rPr lang="en-US" sz="3600" dirty="0" smtClean="0"/>
              <a:t>History taking</a:t>
            </a:r>
          </a:p>
          <a:p>
            <a:pPr>
              <a:buFont typeface="Courier New" pitchFamily="49" charset="0"/>
              <a:buChar char="o"/>
            </a:pPr>
            <a:r>
              <a:rPr lang="en-US" sz="3600" dirty="0" smtClean="0"/>
              <a:t>Throat cultures to diagnose the presence of a group A beta- hemolytic streptococcal infection.</a:t>
            </a:r>
          </a:p>
          <a:p>
            <a:pPr>
              <a:buFont typeface="Courier New" pitchFamily="49" charset="0"/>
              <a:buChar char="o"/>
            </a:pPr>
            <a:r>
              <a:rPr lang="en-US" sz="3600" dirty="0" smtClean="0"/>
              <a:t>ECG may show sinus tachycardia, sinus bradycardia and sinus dysrhythmia.</a:t>
            </a:r>
          </a:p>
          <a:p>
            <a:pPr>
              <a:buFont typeface="Courier New" pitchFamily="49" charset="0"/>
              <a:buChar char="o"/>
            </a:pPr>
            <a:r>
              <a:rPr lang="en-US" sz="3600" dirty="0" smtClean="0"/>
              <a:t>ESR will be elevated.</a:t>
            </a:r>
            <a:endParaRPr lang="en-US" sz="36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3600" dirty="0" smtClean="0"/>
              <a:t>   During assessment of the rheumatic heart disease, the nurse should keep in mind that no diagnostic studies are specific for rheumatic endocarditis and that symptoms may not develop until years after the rheumatic fever . The symptoms depend on which side of the heart is involved.</a:t>
            </a:r>
            <a:endParaRPr lang="en-US" sz="36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Medical management</a:t>
            </a:r>
            <a:endParaRPr lang="en-US" sz="4800" dirty="0"/>
          </a:p>
        </p:txBody>
      </p:sp>
      <p:sp>
        <p:nvSpPr>
          <p:cNvPr id="3" name="Content Placeholder 2"/>
          <p:cNvSpPr>
            <a:spLocks noGrp="1"/>
          </p:cNvSpPr>
          <p:nvPr>
            <p:ph idx="1"/>
          </p:nvPr>
        </p:nvSpPr>
        <p:spPr/>
        <p:txBody>
          <a:bodyPr>
            <a:noAutofit/>
          </a:bodyPr>
          <a:lstStyle/>
          <a:p>
            <a:pPr>
              <a:buFont typeface="Wingdings" pitchFamily="2" charset="2"/>
              <a:buChar char="Ø"/>
            </a:pPr>
            <a:r>
              <a:rPr lang="en-US" sz="4000" dirty="0" smtClean="0"/>
              <a:t>Drugs: Calcium channel blockers e.g. nifedipine</a:t>
            </a:r>
            <a:r>
              <a:rPr lang="en-US" sz="4000" dirty="0"/>
              <a:t> </a:t>
            </a:r>
            <a:r>
              <a:rPr lang="en-US" sz="4000" dirty="0" smtClean="0"/>
              <a:t>to improve symptoms; Diuretics to remove excess extracellular fluids; Beta blockers to prevent onset of symptoms of heart failure. </a:t>
            </a:r>
          </a:p>
          <a:p>
            <a:pPr>
              <a:buFont typeface="Wingdings" pitchFamily="2" charset="2"/>
              <a:buChar char="Ø"/>
            </a:pPr>
            <a:r>
              <a:rPr lang="en-US" sz="4000" dirty="0" smtClean="0"/>
              <a:t>Treat the rheumatic fever.</a:t>
            </a:r>
            <a:endParaRPr lang="en-US" sz="40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Ø"/>
            </a:pPr>
            <a:r>
              <a:rPr lang="en-US" sz="3600" dirty="0" smtClean="0"/>
              <a:t>Good nursing care is the most significant remedy for this patient. However, several drugs may be given, mainly to control pain and for prophylaxis.</a:t>
            </a:r>
          </a:p>
          <a:p>
            <a:pPr>
              <a:buFont typeface="Wingdings" pitchFamily="2" charset="2"/>
              <a:buChar char="Ø"/>
            </a:pPr>
            <a:r>
              <a:rPr lang="en-US" sz="3600" dirty="0" smtClean="0"/>
              <a:t> Antibiotics, such as penicillin V, or </a:t>
            </a:r>
            <a:r>
              <a:rPr lang="en-US" sz="3600" dirty="0" err="1" smtClean="0"/>
              <a:t>amoxil</a:t>
            </a:r>
            <a:r>
              <a:rPr lang="en-US" sz="3600" dirty="0" smtClean="0"/>
              <a:t> as prophylactic, are commonly used..</a:t>
            </a:r>
            <a:endParaRPr lang="en-US" sz="36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itchFamily="2" charset="2"/>
              <a:buChar char="Ø"/>
            </a:pPr>
            <a:r>
              <a:rPr lang="en-US" sz="4800" dirty="0" smtClean="0"/>
              <a:t>Analgesics, such as aspirin or brufen, may be the alternative choice. The doses depend on the age and individual patient’s needs</a:t>
            </a:r>
            <a:endParaRPr lang="en-US" sz="4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p:txBody>
          <a:bodyPr>
            <a:noAutofit/>
          </a:bodyPr>
          <a:lstStyle/>
          <a:p>
            <a:pPr lvl="0">
              <a:buFont typeface="Wingdings" pitchFamily="2" charset="2"/>
              <a:buChar char="ü"/>
            </a:pPr>
            <a:r>
              <a:rPr lang="en-US" sz="3600" dirty="0" smtClean="0"/>
              <a:t>Nurse the child in recumbent position in a well ventilated room, with minimal disturbances.</a:t>
            </a:r>
          </a:p>
          <a:p>
            <a:pPr lvl="0">
              <a:buFont typeface="Wingdings" pitchFamily="2" charset="2"/>
              <a:buChar char="ü"/>
            </a:pPr>
            <a:r>
              <a:rPr lang="en-US" sz="3600" dirty="0" smtClean="0"/>
              <a:t>Vital signs observations of temperature, pulse and respiration should be taken and recorded every two hours, and any abnormalities immediately reported to </a:t>
            </a:r>
            <a:br>
              <a:rPr lang="en-US" sz="3600" dirty="0" smtClean="0"/>
            </a:br>
            <a:r>
              <a:rPr lang="en-US" sz="3600" dirty="0" smtClean="0"/>
              <a:t>the doctor.</a:t>
            </a:r>
          </a:p>
          <a:p>
            <a:pPr>
              <a:buFont typeface="Wingdings" pitchFamily="2" charset="2"/>
              <a:buChar char="ü"/>
            </a:pPr>
            <a:endParaRPr lang="en-US" sz="36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lvl="0">
              <a:buFont typeface="Wingdings" pitchFamily="2" charset="2"/>
              <a:buChar char="ü"/>
            </a:pPr>
            <a:r>
              <a:rPr lang="en-US" dirty="0" smtClean="0"/>
              <a:t>Take particular interest in the painful joints. Small soft pillows should be used to support the affected limb providing comfort. You should ensure that bed cradle is in place to keep beddings off the lower limbs.</a:t>
            </a:r>
          </a:p>
          <a:p>
            <a:pPr>
              <a:buFont typeface="Wingdings" pitchFamily="2" charset="2"/>
              <a:buChar char="ü"/>
            </a:pPr>
            <a:r>
              <a:rPr lang="en-US" dirty="0" smtClean="0"/>
              <a:t>The child should be on complete bed rest with all activities carried out by the nurses. You should explain to older children and their parents why such steps are being taken.</a:t>
            </a:r>
          </a:p>
          <a:p>
            <a:pPr lvl="0">
              <a:buFont typeface="Wingdings" pitchFamily="2" charset="2"/>
              <a:buChar char="ü"/>
            </a:pPr>
            <a:endParaRPr lang="en-US" dirty="0" smtClean="0"/>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lvl="0">
              <a:buFont typeface="Wingdings" pitchFamily="2" charset="2"/>
              <a:buChar char="ü"/>
            </a:pPr>
            <a:r>
              <a:rPr lang="en-US" dirty="0" smtClean="0"/>
              <a:t>The child should be given light well balanced meals, you should assign one nurse to feed them if they are too ill to do it for themselves or if they are in pain.</a:t>
            </a:r>
          </a:p>
          <a:p>
            <a:pPr lvl="0">
              <a:buFont typeface="Wingdings" pitchFamily="2" charset="2"/>
              <a:buChar char="ü"/>
            </a:pPr>
            <a:r>
              <a:rPr lang="en-US" dirty="0" smtClean="0"/>
              <a:t>Slowly progressive passive exercise in bed and occupational therapy is advised. As the child’s condition improves, they will be mobilized within the ward.</a:t>
            </a:r>
          </a:p>
          <a:p>
            <a:pPr>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 </a:t>
            </a:r>
            <a:endParaRPr lang="en-US" dirty="0"/>
          </a:p>
        </p:txBody>
      </p:sp>
      <p:sp>
        <p:nvSpPr>
          <p:cNvPr id="3" name="Content Placeholder 2"/>
          <p:cNvSpPr>
            <a:spLocks noGrp="1"/>
          </p:cNvSpPr>
          <p:nvPr>
            <p:ph idx="1"/>
          </p:nvPr>
        </p:nvSpPr>
        <p:spPr/>
        <p:txBody>
          <a:bodyPr>
            <a:normAutofit/>
          </a:bodyPr>
          <a:lstStyle/>
          <a:p>
            <a:pPr lvl="0">
              <a:buFont typeface="Wingdings" pitchFamily="2" charset="2"/>
              <a:buChar char="ü"/>
            </a:pPr>
            <a:r>
              <a:rPr lang="en-US" sz="3600" dirty="0" smtClean="0"/>
              <a:t>Involve the family in the child’s care, as this care will have to continue at home. Reassure the parents that the child with rheumatic heart disease should be encouraged to continue with normal activities as far as possible and emphasize that over protection will not facilitate recovery.</a:t>
            </a:r>
          </a:p>
          <a:p>
            <a:pPr>
              <a:buFont typeface="Wingdings" pitchFamily="2" charset="2"/>
              <a:buChar char="ü"/>
            </a:pP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growth and development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1.  Development </a:t>
            </a:r>
            <a:r>
              <a:rPr lang="en-US" b="1" dirty="0"/>
              <a:t>is orderly and sequential</a:t>
            </a:r>
            <a:endParaRPr lang="en-US" dirty="0"/>
          </a:p>
          <a:p>
            <a:pPr>
              <a:buNone/>
            </a:pPr>
            <a:r>
              <a:rPr lang="en-US" dirty="0"/>
              <a:t>- Maturation follows a predictable and universal timetable i.e. children learn to crawl before walking</a:t>
            </a:r>
          </a:p>
          <a:p>
            <a:pPr>
              <a:buNone/>
            </a:pPr>
            <a:r>
              <a:rPr lang="en-US" b="1" dirty="0"/>
              <a:t>2.  Development is directional:- 2 pattern observed</a:t>
            </a:r>
            <a:endParaRPr lang="en-US" dirty="0"/>
          </a:p>
          <a:p>
            <a:pPr>
              <a:buNone/>
            </a:pPr>
            <a:r>
              <a:rPr lang="en-US" dirty="0"/>
              <a:t>	a) </a:t>
            </a:r>
            <a:r>
              <a:rPr lang="en-US" dirty="0" err="1"/>
              <a:t>cephalocaudal</a:t>
            </a:r>
            <a:r>
              <a:rPr lang="en-US" dirty="0"/>
              <a:t> – head downwards</a:t>
            </a:r>
          </a:p>
          <a:p>
            <a:pPr>
              <a:buNone/>
            </a:pPr>
            <a:r>
              <a:rPr lang="en-US" dirty="0"/>
              <a:t>	b) proximal distal – inside out i.e. fingers to entire hand</a:t>
            </a:r>
          </a:p>
          <a:p>
            <a:pPr>
              <a:buNone/>
            </a:pPr>
            <a:r>
              <a:rPr lang="en-US" b="1" dirty="0"/>
              <a:t>3.  Development is unique for each child i.e</a:t>
            </a:r>
            <a:r>
              <a:rPr lang="en-US" dirty="0"/>
              <a:t>. naming of colors, walking and teething</a:t>
            </a:r>
          </a:p>
          <a:p>
            <a:pPr>
              <a:buNone/>
            </a:pPr>
            <a:r>
              <a:rPr lang="en-US" b="1" dirty="0"/>
              <a:t>4. Development is interrelated</a:t>
            </a:r>
            <a:endParaRPr lang="en-US" dirty="0"/>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Cont’d</a:t>
            </a:r>
            <a:endParaRPr lang="en-US" sz="4800"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en-US" sz="4000" dirty="0" smtClean="0"/>
              <a:t>Administer medications and assess patient’s response to the pharmacologic regimen.</a:t>
            </a:r>
          </a:p>
          <a:p>
            <a:pPr>
              <a:buFont typeface="Wingdings" pitchFamily="2" charset="2"/>
              <a:buChar char="ü"/>
            </a:pPr>
            <a:r>
              <a:rPr lang="en-US" sz="4000" dirty="0" smtClean="0"/>
              <a:t>Assess fluid balance including input and output with a goal of optimizing fluid status.</a:t>
            </a:r>
          </a:p>
          <a:p>
            <a:pPr>
              <a:buFont typeface="Wingdings" pitchFamily="2" charset="2"/>
              <a:buChar char="ü"/>
            </a:pPr>
            <a:r>
              <a:rPr lang="en-US" sz="4000" dirty="0" smtClean="0"/>
              <a:t>Restrict sodium diet and avoidance of excess amounts of fluid.</a:t>
            </a:r>
          </a:p>
          <a:p>
            <a:pPr>
              <a:buNone/>
            </a:pP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ü"/>
            </a:pPr>
            <a:r>
              <a:rPr lang="en-US" sz="4400" dirty="0" smtClean="0"/>
              <a:t>Weigh the patient daily at the same time and on the same scale; usually in the morning after urination.</a:t>
            </a:r>
          </a:p>
          <a:p>
            <a:pPr>
              <a:buFont typeface="Wingdings" pitchFamily="2" charset="2"/>
              <a:buChar char="ü"/>
            </a:pPr>
            <a:r>
              <a:rPr lang="en-US" sz="4400" dirty="0" smtClean="0"/>
              <a:t>Identify and evaluate the severity of dependent edema.</a:t>
            </a:r>
            <a:endParaRPr lang="en-US" sz="44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a:bodyPr>
          <a:lstStyle/>
          <a:p>
            <a:pPr>
              <a:buNone/>
            </a:pPr>
            <a:r>
              <a:rPr lang="en-US" sz="4400" dirty="0" smtClean="0"/>
              <a:t>These include: </a:t>
            </a:r>
          </a:p>
          <a:p>
            <a:pPr marL="742950" indent="-742950">
              <a:buFont typeface="+mj-lt"/>
              <a:buAutoNum type="alphaLcPeriod"/>
            </a:pPr>
            <a:r>
              <a:rPr lang="en-US" sz="4400" dirty="0" smtClean="0"/>
              <a:t>Heart failure, </a:t>
            </a:r>
          </a:p>
          <a:p>
            <a:pPr marL="742950" indent="-742950">
              <a:buFont typeface="+mj-lt"/>
              <a:buAutoNum type="alphaLcPeriod"/>
            </a:pPr>
            <a:r>
              <a:rPr lang="en-US" sz="4400" dirty="0" smtClean="0"/>
              <a:t>Mitral stenosis,</a:t>
            </a:r>
          </a:p>
          <a:p>
            <a:pPr marL="742950" indent="-742950">
              <a:buFont typeface="+mj-lt"/>
              <a:buAutoNum type="alphaLcPeriod"/>
            </a:pPr>
            <a:r>
              <a:rPr lang="en-US" sz="4400" dirty="0" smtClean="0"/>
              <a:t> Aortic valve incompetence and</a:t>
            </a:r>
          </a:p>
          <a:p>
            <a:pPr marL="742950" indent="-742950">
              <a:buFont typeface="+mj-lt"/>
              <a:buAutoNum type="alphaLcPeriod"/>
            </a:pPr>
            <a:r>
              <a:rPr lang="en-US" sz="4400" dirty="0" smtClean="0"/>
              <a:t> Pericarditis. </a:t>
            </a:r>
            <a:endParaRPr lang="en-US" sz="44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Prevention</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lphaLcPeriod"/>
            </a:pPr>
            <a:r>
              <a:rPr lang="en-US" dirty="0" smtClean="0"/>
              <a:t>Early and adequate treatment of streptococcal infection.</a:t>
            </a:r>
          </a:p>
          <a:p>
            <a:pPr marL="514350" indent="-514350">
              <a:buFont typeface="+mj-lt"/>
              <a:buAutoNum type="alphaLcPeriod"/>
            </a:pPr>
            <a:r>
              <a:rPr lang="en-US" dirty="0" smtClean="0"/>
              <a:t>Control of epidemics in the community.</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RHEUMATIC HEART DISEASE</a:t>
            </a:r>
            <a:endParaRPr lang="en-US" dirty="0"/>
          </a:p>
        </p:txBody>
      </p:sp>
      <p:sp>
        <p:nvSpPr>
          <p:cNvPr id="3" name="Content Placeholder 2"/>
          <p:cNvSpPr>
            <a:spLocks noGrp="1"/>
          </p:cNvSpPr>
          <p:nvPr>
            <p:ph idx="1"/>
          </p:nvPr>
        </p:nvSpPr>
        <p:spPr/>
        <p:txBody>
          <a:bodyPr>
            <a:normAutofit/>
          </a:bodyPr>
          <a:lstStyle/>
          <a:p>
            <a:r>
              <a:rPr lang="en-US" sz="2800" dirty="0" smtClean="0"/>
              <a:t> Acquired </a:t>
            </a:r>
            <a:r>
              <a:rPr lang="en-US" sz="2800" dirty="0"/>
              <a:t>heart </a:t>
            </a:r>
            <a:r>
              <a:rPr lang="en-US" sz="2800" dirty="0" smtClean="0"/>
              <a:t>diseases</a:t>
            </a:r>
          </a:p>
          <a:p>
            <a:r>
              <a:rPr lang="en-US" sz="2800" dirty="0" smtClean="0"/>
              <a:t>Leading </a:t>
            </a:r>
            <a:r>
              <a:rPr lang="en-US" sz="2800" dirty="0"/>
              <a:t>cause of heart diseases in developing countries</a:t>
            </a:r>
          </a:p>
        </p:txBody>
      </p:sp>
      <p:pic>
        <p:nvPicPr>
          <p:cNvPr id="128002" name="Picture 2" descr="https://encrypted-tbn1.gstatic.com/images?q=tbn:ANd9GcQEtgGLh22yJqHmWbavxUUfiZ44D8p32T2zLHZhLvWhv9tZuOOq"/>
          <p:cNvPicPr>
            <a:picLocks noChangeAspect="1" noChangeArrowheads="1"/>
          </p:cNvPicPr>
          <p:nvPr/>
        </p:nvPicPr>
        <p:blipFill>
          <a:blip r:embed="rId2" cstate="print"/>
          <a:srcRect/>
          <a:stretch>
            <a:fillRect/>
          </a:stretch>
        </p:blipFill>
        <p:spPr bwMode="auto">
          <a:xfrm>
            <a:off x="380999" y="3276600"/>
            <a:ext cx="5215467" cy="3352800"/>
          </a:xfrm>
          <a:prstGeom prst="rect">
            <a:avLst/>
          </a:prstGeom>
          <a:noFill/>
        </p:spPr>
      </p:pic>
      <p:sp>
        <p:nvSpPr>
          <p:cNvPr id="128004" name="AutoShape 4" descr="data:image/jpeg;base64,/9j/4AAQSkZJRgABAQAAAQABAAD/2wCEAAkGBxMSERUUExQUFhUUGRcVGBgXGBcVFRoaGRQXHRUWFBQaHCggGBolIBYVITEhJSkrLi4uFx8zODMsNygtLisBCgoKDg0OGxAQGiwkICQsLCwsLCwsLCwsLC8sLCwsLCwtLCwsLCwsLCwsLCwsLCwsLCwsLCwsLCwsLCwsLCwsLP/AABEIAMsAkAMBEQACEQEDEQH/xAAcAAABBQEBAQAAAAAAAAAAAAAAAwQFBgcCAQj/xAA+EAACAQIDBAcFBgQGAwAAAAABAgADEQQFIRIxQVEGEyJhcYGRBzJSobEjQmJywdEUkrLhJDNTgqLwFWPx/8QAGQEBAAMBAQAAAAAAAAAAAAAAAAIDBAEF/8QAMREAAgIBAwMCAwYHAQAAAAAAAAECEQMSITEEQVEyYRMioXGBkbHB4QUUIzNCUtHw/9oADAMBAAIRAxEAPwDcYAQAgBACAEAIAQAgBACAEAIAQAgBACAEAIAQAgFY6U9IalCotOmq3K7RZteJAAXyMvxYlNWyuc6KhiOmmMXUVF80FpZLDFEVNlfz/p5jcQoVanU7Kna6rsljtakneNLaAzDmuLpHqdHjhKLclZXMuzusgNb+Ir7aENfrHN7G5BBOo7pVGzVkjF7UjSOnntQqYWv1GGpIWCJUapUJI7YuAqDfpxJ4y2Uq4MGHCpbyZG5T7W61MdZi6YqU2A2RRUKwa/HaaxE4p+Sc+mj/AImgdEOmFHMA3VpURkCsVcDc17EFSQd0kpWUZMThyWOSKggBACAEAIAQAgBACAEAofToWxVM86f0Y/vNnT+llOTkoebPa8tlwQRB4PJajuzMdlWBFuOtvTdM0un1ytmrH1TxxaRLYbI6aCwX11l0cUI8IpnmnPllY9oWJ/xdNhxoU0Pil1+gExZoaZGvBk2GHW7WDI4g39JQbeUaj7GcaOvC/FSYejKZKPJRnXy2bHLDGEAIAQAgBACAEAIAQAgFA9oT/wCIpDlTPzb+019NwynLyV7C5aaraCaG0itIkKr4fDr/AKlTl90StuTJbIqedZ9bViByAnJSUVuSjBydIoPSOuaro1twPjrbf/3jMOTKps9DH07ghKg5C25zO2box2JvoRn/APA4yjVa5pqbPz2G0Ygcbb/KdTp2Qnj1RcT6hoVVdQykMrAEEagg7iDLzymqO4AQAgBACAEAIAQAgBAM36V1OsxzD4AqfK5+s24FULKMm8h1mKClhrqbXnE7luGtjNs6zDYVm5SWSdKzsIanRU8wG0wJNzYf3nlTyOT3PexYIwQgVvIWW6R1hcuZp042kS6dFGK7VwPGSopeRWan7Ise6I2EqG/V9ul3KT2k8AbEeJk4eDJ1KTetGjSwyBACAEAIAQAgBACAEAzPBnrMTWfm7n/kQPpN3EEjPzIiM+zIkFeAhKgZ7m+OG3sEXureR0sZl6me1G7o8dzRGtPPPbYvhaVzJIiyYOMWkp+LhJFD3IXFZ3VbQsdO+dI0i2+yfOHOZUUJvtbS/wDA/tOx5Ks6Whn0LLjzggBACAEAIAQAgBAPGawJ5awDLej5uGJ3kXnoT4RmiVTOK1i042SRRr7dVzysBPN6iW57HQQ2cjpxMx6LJnIsLttaTSM+WVEH0kc06hB4bpNIzyyUiGp17mdaK45LZonsUwhqZojAEikjuTwGlhf1iK3O55f06Po2WmAIAQAgBACAEAIAQBHGtam55Kx/4mdXJxmLLmXVpYHeP0noyozoqWdZje8onIsiivZXV1bvM8/Krkev0kqgK16wvKqNese5bmvVG8mkZ8krIzNq3XtcqL3vta7RuB2d9raX3X1mvHh8mGcrew2TDAcJoWOK7EbJvIswxGHJOHrPSLWvsG17XttDja59Z3RHwHvyTNbppmzHZXF1T4LTv/TOPHHwcpFexOfY1nLPi8R1iHT7VxYg8ADb5SvSqo5Rr/Q32u06po0MVTdKjlafW6GmzE2UsNCt9OYlcsdKyLRqsrOBACAEAIAQCn9NulS0VahTs1V1KtyQEceba7py6JxhqMrfAg77mHOT5ZYscVwhjiclVuE5qY0Iiz0YYG6kj5zj3JwbjwQmb4dqLAMQb38fSc0lnxROiml2M1Y4RhvJ7lcnKfAsoEvWXH5I/Dl4FerkyAvRJ0A8pXOVKzhN4Gi6aqxBIsTMjyyZLSNa/RpalyjEPv11U+PETqyvuNJXczquqFGBR0ZSOBFr6g+hvLZO1sQZ9d5biOso06nxoj/zKD+soIDmAEAIAQCE6WZ1/C0Cy/5j9lB321a3Ib/ScbJRjbMkYG5JJJJuSdSSd5JkDTQk5gDdq5GtiQJ05Z70g6R4WjhUandqr3up+7bgYo45UZqgao3WVN51nJSrgtw4r+aQ52JXZq0nuwZwlpdWdUqpU6f2lkMko8FcscZcjnFY5V6pkGocFl7ra2MulmUo7mN4JKdIu2CQONOVwe47jKw1WzFadkqKe/WDhBdK8pWtTSo1RKTKzU2ZrhbHVb2B3EG3jJxlWxCSs2DIvaHlgGHwq4kO+zToqQrBSwUKLsRpcjS/OLK9LLzBEIAQAgGY9N8Ya2LKj3aQ2B4nVz9B5SDNGNUiCNCcLDyhl7VG2VFz/wB3nhBwrnTTGjDL1akFjxG6DjKBQolztNuE45l2Lp7dsfqv/d58hKr3pG5QpXJ0h+2AVP8ANfZPwgbbeY3CW/Cr1uvYoXUan/Sjfuznq6Z3VG80/YyOjH5+hN5s3dL8f2BsLT3bbX/Jb6mS0xXf6FWubfpX4jLFYUgbtRqJAm/K7E3kedLSRRUJCX2Q3wki4DfhOvgQZKHgq6lJ1NdyzUylUXVlYHiDeTMormWV9dQamxHbUC4NwGGtNjy5QFyULKOjWId1LNRwwVgesr1adPZKtvCFto2tyhHJST2PrVGBAIIIOoI1BHAgyZnPYAQDxjaAZAj7bM53uxb1N/1lZsSpHrPaDpFdIs/fDUSR2S+luY4wRZmmYYhq77bcvSVuVm2GGkm+WSuHyvZIUoalUi4pDRUHxVjw/Lp3mRjGU3SNMpY8UbYo2IWkbjYepuGyAETnYj3jLY6cXG7/ACM2Rz6n1Ko/V/sRR1NzqTKm2y5RSVIWpLOnGSmGqsdD2vza/WWrJLvv9plnhj22+weYzLw6XFlI3hj2RysTzlvwozWqOxmWeWOWme5ArklQsyt2QbcbjyAkI9PNsun1eL4bXNjbEYNKGtGuxqX1CiyW468TOy0x4dlEITk7qixdGcbWIuhDuPeU6G3nowkLJODXJWelFHZxdUsoXaO1Ybu0NdfG8BJH0h7JMW9XKMKXvdVKa7yFYhT6ASxGWSplwg4EAb5g1qVQ8kb+kwdXJk+FGg8JWbB9SwQYjaNhxg4Z57Qaq4is7Uz9nRIpr3niTOyVQcifTx15VB+7ILJsE7uuz7/vXsDs2122voAN8zpOctMD1fkwweTM93wu49xuJCg06RJUntv96qeLN3XvpLJTSWiP4+TNDA21lnz2XgjWEqL2cidIi1CdRFkxgKdyJIpkSWIoE0zfifoP7y9/20jFGvit+ERVCqwqBAOyoFzxubka8JaslZFjXBX/AC+rA8z5si6+WbTN1JDWJ7O5h4DiJVLEm3of3F0M7SXxFXuI4HENRqA6qRzFvIiUu0adpLybL7N8ly/FlsRUVauJFgUqAFaYG401O8H4j4aSyLTMOaMov2NRRAAAAABoANAPASZnOoAQBPEU9pGX4gR6iAZHhNALyo2kf0kzpkUUqQLVH0AGtuXnHudSuSiuWVTLq1NkqpVB2KQDMR7zPtHa18gPKSwOMoS18bGjqYzx5caw+rdHtPM1ClFw4Wm45sGbv2uMn8dRWlQpFX8rLJLXLJchF1pj3aZJ/G9x6AC8o1Y+0fxZqUMr9U/wX7sZYtixuQo/KAPkJByssjBR4Y1YTh0e0sOn+sv8rS5Qj/sZZZcnaDJfLlUHRi3gtvqZNQxrmRRPJlfEaJzFAClp+Inz/wDkty0nFIzYbepyKriauxUtzbXyRLf1GZssqzX7nq9Nj19LpfhjPOqGxWuNLgMLaEc7GWZ1pnaMnRvXjp9th02JatRY3tVpanQWdeZFt4liyOcH5X1K5YI48i8P6M76MZ/Uw9ZXQhXG62inmGEoTv7S6cKVPdH0Z0bzpMZQWqml9GXirDeplidmCcHB0Sk6QCAEAyvPMG1PEVUGnaLDwbUfX5St8muDtFY6QYJadI2b7VgzKx3kqPdHLQmdjT+R90WxTivir/Fr6lXysquHe4uxAcHwbZFxxtcnzksdLDLyTyNvqYN8L9Tiizb6m0SddrePHumR5HLds9F9MsW0Ev1JGlgyxAQbRIJ05C2pPDeJ1exXL5fVsJY3AsBqNeNt07RFSsh61O04SE1gMmMpqWYSyKt0jPldK2T2PxKimb8NOZ8B3y/JJKfsjFhxylClyypZhV26m1uu1/mP7DymTK9T1eWex0kNMXDwhTpA32oHwqomnqXcvuPN6JVBv3OMorhKgLe6bq35Tof3leKemVsuz43ODS57C9bKbMyn7ptf6GJx0yaIwya4qRefZTnLYfFdS57Feynlti+ww796n/bJxZnzxuJtkmYggBAKb0+wVjTrAfgb6ofqPMSMi7FLsZj03qkU6RHCoD8uPrK6epNeT0MMo6ZqT5jsV6iAtXY3Kdun4AsdfLSWalGS8bor0OcHXOzX3C2EXq3G1oDo34SDvPdvmZx0SaZ6Kn8bEpx7Gh5LhKVRBdRcahl0PkwliSMGScl3O84yEMDbjOtEIZKKFm2SNTMg0ao5LICtSIMiWWPcHVFNesbQnRP1b9Jox/JHW+exjzXln8OPHf8A4LUKprVFU6JfzMhBa5JMsyP4EG1z+RGVmuT3bvKUZT0OhW7XsTOeZQWcumrBQzLxtbevPcdO6bs0E2mua4PG6ebina+W2rISiNZkN5Y8vu5G1wAHkN0scnLkzuKjwSmMwmwBUp6MhDA94NxOp07KvVsblleNWvRp1V3VFVx3XG7ylp57VcjqAEAQxmFWqjI4urCx/cd8HU63MO9omXVKH2bfd2yDwYdnZaQVq68G3G4yir8r9St1kVmJUNdrPbepDbyvHfw7p3LGMvTzyXYJSh6qq2vdeCcy1NQ9tRa/HUcbfIiR0/EVd19Rr+BK16X9CTyfCrVZ7u9CqrG/VkKliTslRaxHd3aytQfuW5c8V2TT4LZhTiQuy3VV14MCaT/7hYqfK0nuuTG9Ddq19f8AhG53gboTax5b7ecNE4S3M6zPCAb72HAbz+0ikuWXub4jyMs9QCsQNyIuyOV1B09Z3qXc67bFn8PWnG5Pnfc8yV71UHK/0Mlg9aM/VL+kxhta6+cy5dz1ujVW/YmquOfr0K+8USw/ENVH6ec1Z5NSTXZI87oYRnCUZcSbGuPw+zVJAsj9peVjrYeHKcyx+a1wzmGXy6JepbMl8sO60gjkyx4s/YmTKF6jT+hGz/4/DbO7q1/v87yxcGPJ639pOTpAIAQCi+1vB7eFQ7JbZcg20NmU6bXC5VR5iSjV0+5ZC6ddtzHFCFKbBigIOyTdtkj36TEa8QR4mQehxXb9PY3x+JGbdavPuuzJnKMao0W4tuJ4/mG4eW6V64cJff3JyxZX8zf3di51Mtp16YAJRt4ZSRY8LjiJJ5JteplEYwhK3FP7hDC49VLLWp1KbU7B6lAEpc3sXQXK3sTuI75xZn/kdn0i2eN8/j+44q11qr9nXp1V7gNrzsdPSdcotbEIwnB/MUvPF3jjKma4FYzV9uozc7fIAAfKMj1SssxJwhpFMgX7Yflb+mWdP6yjrP7T+4i6m63OZeWepL5MSS5ZIZtpWbuCW8NhbTRm9b/92PO6XbGvv/MkMTiXUIQdoOoJUgFbm5bThrr5xrlj+VbqiTxwzrXLZ3Vr2HuW1EaxW6niv6gztxlutn4KpY8kNpbrsyUzfFbNGcZXFbmpezOuHyvDEcFK+jGWrhGLL639paJ0rCAEAYZ7gOvw9SlxZTsnk29T6gTjJ45KMk2fN2JsjujgqlTt24o4JBsO47QI5WkJNd+JfRnrRUltH1R+qfH0Ekc0zcEEHcQbg/se4ymUdJojNT2aplnyjpDs21nVIqyYbJ0ZozOKlJgtUDZO1qjr8Lga+B4SV+CnQq0y4/IlKmGw9dQ1SjTD213Eg9zi3rO0mVKU47JlSz/A4a3Yqppw60H5bV5F0XQc/H0KfjEUHQg+BkHt3NcLfK/QeZTQAepUUts00ZhtWBudBul/TXbk+yMnX6XGOOH+ToZY/AmmVBB1G/nztM0OD0OodytDZwTqbmTZnVLglFYOiLxKdn81Nmup8QfkJLJxFkMK3nH3s8wVbcQdRu5eB7pGjqlWz4Es7zAvYDdy7+UldlWjSz6I6CUAmXYZRawpru58ZoPJlep2T0EQgBACAYh7VsjbDVzWRQ1KuSxVh2Q1u1skaq3Hv15GUyk8b8pnrdPFdRBb1KPf2KGaQbWmG2bDaGjFCdwvoCORlcknvBfsa8eqO2Vq+3ucKwG4t5rY/WQLdh/hsxYcTOpsg4RJihm9xZtRy4eYkrKHjrgftj6ZXVU/lF5KytRlezGVLBbfaa2l9leCgm/rOJdyzJlb+VcC74ALTCjfXqIn+0MC5+Yl/pwt+djLB6+piv8AXcj62XValPauWDk1ArbhtajYP3Ta3cZm0PlHoLqItuM1t5IFqTXsFvbfwI7iDxnFK+xKeJQp6tmIMpB4jznb8kVC/Szjriuk6iqSEEq9q515DmeA9bSadblTTltZ9XZDgeow1Gl/poqnxA1+d5clSPKyS1SbQ/nSAQAgBAGGeZRTxdBqNUHZbiNGUjcyngRONJqmWYsksctUTAOmHRmtleI0uaL36upbskcUcWsDu0md6oPY9fHkh1EN19q/Uiyi1gCoAqH7l7E99Infx7B8jJ6FNWtn4OLJLFJqW8V37r7Rq42T2toHkVKHzvKXGS5RqjPHLh2d03PAbtTa5Hny8YSb4OSlFc7DpMVuuBp3mTU14KJYpf7P6ElQzJeJYeh+csUsfeyiWPKuGh5mOYCyMu4ISvHcHufXZk+pktMa4Zz+H45LJkcuV+pL/wAUgVVFuyAPQWlVhRZA531fvLYN9fGQku6NWLI0tEt0VfEVb8NYOtJcMY1mnUiE23yTvs7yg4rMcPTtdVcVX/Kh2tfOw85JK2UZJaYNn1DLzyggBACAEAIA0zTLaWJpNSrIHRtCD9RyPfONJ8k4TlB6omG9MegdfAXZFOIwpudoD7Sl+a24fitbmBKmnFVyj0seeGR3emX0ZUxmDjRXZl5NZh4WN5H4klwzT8CEvUlfsK1MUxTsdhVttKugvwbmQe/dJublG47Vyv1KY41CdT3vhv8AIbmvcbhfnx/aVOVmhY64Z4ryJKh9mlW2wvw01B8XNzLc+zhHwivol8mafl1+ALi24GQsaRGsWO8wBhXE6cGVSEQkap7AspZq1fEm4VFFJe9mN29AB6y+CpX5PP6qVtR8G2yRlCAEAIAQAgBAPCIBQ+lXstwuKJqUScPVNydgA0mPNqfA96kecrljTNWLq5w2e6MyzboBmWEbaFHrlF+1R+0BHENT963kZBRlF2jZ/M4ssalsVfE2U22alNvgfS3O1wG9ZGWnsqL8bl3aZwHkC6z13+o+UjzIuSSwP7RVKtpIoo6fEzpBoaVal5Igx7kuS/xVdKFNmapUNgEXQDizMdAo5y1Qj3ZkyZZpXX4n0b0K6PDAYRKAILC7ORxY7z9Ja/Y89tydsnpw4EAIAQAgBACAEAIAQBlmWU0MQLVqVOoPxqD8zONElJx4ZUMy9k2XVdUWrRP/AK3Nv5XDAeVpF40Xx6vIu9lax/sWYD7HFgkX0qJb5qf0kHiXKNEf4jLTpktim510CzHDath2qL8VH7UeagbQ9JF42jRHqscu9FXqEg2IIPIgg+hkaLNSH+UdHcXi2C4fD1Xv97ZK0x3tUPZH1k1FsoyZox7m+ezzoNTy2kSTt4ioB1j8B+CmOCj1Ppa2MaPOy5XNlwkioIAQAgBACAEAIAQAgBACAEAIAQBCpg6bG7IhPMqCfW0HbYsotoNIOHsAIAQAgBACAEAIAQAgBACAEAIAQAgBACAEAIAQA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8008" name="Picture 8" descr="https://encrypted-tbn0.gstatic.com/images?q=tbn:ANd9GcRZw4DtT7Dq4WpURT3i4KaaIjrrY2Ylrvw2rJaX4wJz8x8oYO_EMg"/>
          <p:cNvPicPr>
            <a:picLocks noChangeAspect="1" noChangeArrowheads="1"/>
          </p:cNvPicPr>
          <p:nvPr/>
        </p:nvPicPr>
        <p:blipFill>
          <a:blip r:embed="rId3" cstate="print"/>
          <a:srcRect/>
          <a:stretch>
            <a:fillRect/>
          </a:stretch>
        </p:blipFill>
        <p:spPr bwMode="auto">
          <a:xfrm>
            <a:off x="5410199" y="3124200"/>
            <a:ext cx="3673929" cy="2057400"/>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b="1" i="1" dirty="0"/>
              <a:t>Incidence:</a:t>
            </a:r>
            <a:endParaRPr lang="en-US" dirty="0"/>
          </a:p>
          <a:p>
            <a:pPr lvl="0"/>
            <a:r>
              <a:rPr lang="en-US" dirty="0"/>
              <a:t>10-20 Million cases occur yearly in developing countries</a:t>
            </a:r>
          </a:p>
          <a:p>
            <a:pPr lvl="0"/>
            <a:r>
              <a:rPr lang="en-US" dirty="0"/>
              <a:t>Common in children 5-15years</a:t>
            </a:r>
          </a:p>
          <a:p>
            <a:pPr lvl="0"/>
            <a:r>
              <a:rPr lang="en-US" dirty="0"/>
              <a:t>Follows untreated or partially treated streptococcus type A infection (sore throat)</a:t>
            </a:r>
          </a:p>
          <a:p>
            <a:pPr lvl="0"/>
            <a:r>
              <a:rPr lang="en-US" dirty="0"/>
              <a:t>With the advent of antibiotics therapy, the mortality has reduced</a:t>
            </a:r>
          </a:p>
          <a:p>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Pathophysiology</a:t>
            </a:r>
            <a:r>
              <a:rPr lang="en-US" b="1" i="1" dirty="0"/>
              <a:t>:</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streptococcus enters the blood stream following a URTI infection to the heart, causing </a:t>
            </a:r>
            <a:r>
              <a:rPr lang="en-US" dirty="0" err="1"/>
              <a:t>pericarditis</a:t>
            </a:r>
            <a:r>
              <a:rPr lang="en-US" dirty="0"/>
              <a:t>, </a:t>
            </a:r>
            <a:r>
              <a:rPr lang="en-US" dirty="0" err="1"/>
              <a:t>myocarditis</a:t>
            </a:r>
            <a:r>
              <a:rPr lang="en-US" dirty="0"/>
              <a:t> and </a:t>
            </a:r>
            <a:r>
              <a:rPr lang="en-US" dirty="0" err="1"/>
              <a:t>valvulitis</a:t>
            </a:r>
            <a:endParaRPr lang="en-US" dirty="0"/>
          </a:p>
          <a:p>
            <a:pPr lvl="0"/>
            <a:r>
              <a:rPr lang="en-US" dirty="0"/>
              <a:t>RHD affects the valves, especially mitral valve leading to regurgitation; aortic valve can also be involved</a:t>
            </a:r>
          </a:p>
          <a:p>
            <a:pPr lvl="0"/>
            <a:r>
              <a:rPr lang="en-US" dirty="0"/>
              <a:t>Vegetations form on the valves – leading to </a:t>
            </a:r>
            <a:r>
              <a:rPr lang="en-US" dirty="0" err="1"/>
              <a:t>valvular</a:t>
            </a:r>
            <a:r>
              <a:rPr lang="en-US" dirty="0"/>
              <a:t> </a:t>
            </a:r>
            <a:r>
              <a:rPr lang="en-US" dirty="0" err="1"/>
              <a:t>stenosis</a:t>
            </a:r>
            <a:r>
              <a:rPr lang="en-US" dirty="0"/>
              <a:t> warranting replacement</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endParaRPr lang="en-US" dirty="0"/>
          </a:p>
        </p:txBody>
      </p:sp>
      <p:sp>
        <p:nvSpPr>
          <p:cNvPr id="3" name="Content Placeholder 2"/>
          <p:cNvSpPr>
            <a:spLocks noGrp="1"/>
          </p:cNvSpPr>
          <p:nvPr>
            <p:ph idx="1"/>
          </p:nvPr>
        </p:nvSpPr>
        <p:spPr/>
        <p:txBody>
          <a:bodyPr>
            <a:normAutofit lnSpcReduction="10000"/>
          </a:bodyPr>
          <a:lstStyle/>
          <a:p>
            <a:pPr lvl="0"/>
            <a:r>
              <a:rPr lang="en-US" dirty="0"/>
              <a:t>throat infection</a:t>
            </a:r>
          </a:p>
          <a:p>
            <a:pPr lvl="0"/>
            <a:r>
              <a:rPr lang="en-US" dirty="0"/>
              <a:t>fever</a:t>
            </a:r>
          </a:p>
          <a:p>
            <a:pPr lvl="0"/>
            <a:r>
              <a:rPr lang="en-US" dirty="0" err="1"/>
              <a:t>pharyngitis</a:t>
            </a:r>
            <a:endParaRPr lang="en-US" dirty="0"/>
          </a:p>
          <a:p>
            <a:pPr lvl="0"/>
            <a:r>
              <a:rPr lang="en-US" dirty="0"/>
              <a:t>systolic </a:t>
            </a:r>
            <a:r>
              <a:rPr lang="en-US" dirty="0" err="1"/>
              <a:t>muirmur</a:t>
            </a:r>
            <a:endParaRPr lang="en-US" dirty="0"/>
          </a:p>
          <a:p>
            <a:pPr lvl="0"/>
            <a:r>
              <a:rPr lang="en-US" dirty="0"/>
              <a:t>silent </a:t>
            </a:r>
            <a:r>
              <a:rPr lang="en-US" dirty="0" err="1"/>
              <a:t>regurtitation</a:t>
            </a:r>
            <a:r>
              <a:rPr lang="en-US" dirty="0"/>
              <a:t> murmur on ECG</a:t>
            </a:r>
          </a:p>
          <a:p>
            <a:pPr lvl="0"/>
            <a:r>
              <a:rPr lang="en-US" dirty="0"/>
              <a:t>migratory </a:t>
            </a:r>
            <a:r>
              <a:rPr lang="en-US" dirty="0" err="1"/>
              <a:t>polyarthritis</a:t>
            </a:r>
            <a:r>
              <a:rPr lang="en-US" dirty="0"/>
              <a:t>: tender, swelling</a:t>
            </a:r>
          </a:p>
          <a:p>
            <a:pPr lvl="0"/>
            <a:r>
              <a:rPr lang="en-US" dirty="0" err="1" smtClean="0"/>
              <a:t>erythema</a:t>
            </a:r>
            <a:r>
              <a:rPr lang="en-US" dirty="0" smtClean="0"/>
              <a:t> </a:t>
            </a:r>
            <a:r>
              <a:rPr lang="en-US" dirty="0" err="1" smtClean="0"/>
              <a:t>marginatum</a:t>
            </a:r>
            <a:r>
              <a:rPr lang="en-US" dirty="0" smtClean="0"/>
              <a:t>: </a:t>
            </a:r>
            <a:r>
              <a:rPr lang="en-US" dirty="0"/>
              <a:t>rash on the trunk and </a:t>
            </a:r>
            <a:r>
              <a:rPr lang="en-US" dirty="0" err="1"/>
              <a:t>extremeties</a:t>
            </a:r>
            <a:r>
              <a:rPr lang="en-US" dirty="0"/>
              <a:t>, never on the face</a:t>
            </a:r>
          </a:p>
        </p:txBody>
      </p:sp>
      <p:sp>
        <p:nvSpPr>
          <p:cNvPr id="124930" name="AutoShape 2" descr="data:image/jpeg;base64,/9j/4AAQSkZJRgABAQAAAQABAAD/2wCEAAkGBxMTEhUUExQUFhMVFRQXFRUUFxQXFxcVFBQWFhQUFBQYHCggGBolHBQUITEhJSkrLi4uFx8zODMsNygtLisBCgoKDg0OGhAQFywcHBwsLCwsLCwsLCwsLCwsLCwsLCwsLCwsLCwrLCwsLCwsKzcyLCwsNywsKzcsLCsrKysrK//AABEIAPEA0QMBIgACEQEDEQH/xAAcAAADAAMBAQEAAAAAAAAAAAADBAUAAQIGBwj/xAAxEAABAwIEBAYDAAEFAQAAAAAAAQIDESEEMUHwUWFxgZGhscHR8RIT4UIUIjJSggX/xAAaAQADAQEBAQAAAAAAAAAAAAABAgMEAAUG/8QAHhEBAQEAAwEBAQEBAAAAAAAAAAECAxExIUESBBP/2gAMAwEAAhEDEQA/APkhtuZhjMypYewyFbDsJmFQs4RpPkvUa+GH8MziUGNt4C0CDjDJqvQxPgbqcjGtDo04cqfIvZug1acK1V3YP+BtWdDu3dFVj5V6A1irmP8A4HP688qg7H+SKRHbY04B0jvcIyLM7sJlzGwMkS5BooU8gqQ3vzBaeZKJFpv1OljHPxNJDnz4C9j/ACU/Da5AnRVHHQqhw5o0Cwn+HmCfHtR5yAlSo3aeomSRiczCzLGmhPnbQpmo6iXIlBKYoYhKk+Y0ZZN+J1TDX4mxmcA200bQcipg0LeGaR8ChbwzSHK3cMPwXHYU5cgGHbQejZ4GWt+Y4cbbHXtxyqGRvK3FRhkVAdn6Ltw3XPvfmdJAg7HHw3/Tbm8s9eYvYyEVh8+AF8f2nuPSNFpG6Kopui/6778gkTDaRpULGl9K37+wew6Ghhyy65KEdHfTlVA7G8jtGZ+fsA0LI3lQ7VvxkG/Vw+Df4cTnUm5tdBeRu0KD4wEkaBhamyLx8eQFy+A7NGJyNHS0A9wrO0YlatOIs9CmUtJ2JaTMQ0sToSsShoxWTkiPU2c1MHZwzbTRto6f6s4A9BhUtmeawji7hHZEOWNvBV2FEHopEJUA4x5ksejnxQZJ3Xy608AiO43EWPGYlXdgGNt4qdOBt38BKWsLRgDk/gB7d5DTt8ewGVU0EPIXREreufoNQx+HiKolR7As0pmEbDUcdsuvoEY0MyNN0CLH2OT7LrEAkbvOo7LT3SnyKSuGd2CoB7U30zCSqLPl/oXOZGoqcBGVlA8k6qAmk4+IYTRSZF5Ccrg87ifiZCuGfd6cTE/FJYJLKKTymnMZOTXcSfxMNfmbGQCNoaNoOn+qGCLeFdQh4ItwZIS5PsauFUhcpQirQn4ZOJTgSpj09LHgzGcew/C3iCgag61K+QlqrjLeodjKZogRqU8eBt2+YtMXVPPrYTmYqLdLL5j7rcd8ReR/0KpKVVdPYdwbLp7cuIFi1uvDmUMKm7hC+HG78AiqCah2q9jkmpGi0zKDCi0yB7cUkVRLFUH5VsJTahgkJVoCctTqZc934ir3rfkPE9OMQ0n4lMx2SUnzuzK5Z9psyCErx6dxOnU158YORPqYcmHdouzaGjYwVQwRcwiEXB6FzBkuWtfBFXDtKmFYTsMhUwyGDVerxz4dhaNxJ2AwNUcgbXmJ2ewVGa1OHJ96Z6jaJY1iERUpQ4IRkaJYhw9Jbdl6k6Z1xVPxuJLlPCrQlwrcqQuo0ML6Or05233MR6AmP4r/ACvAJ+FOYQuem3Jv7F5XBVdvkLOfzOAvK8TclluNTrfMnyqtfkMcC9BKVKKozI7MWlKRPRSZMydO6g3PIIzOL5jJyUhO4nTOHcQpPlU1Z8Yd36SqYa/IwCY5htDaDFUcJoXMHoRMItC5g1yI8rbwLWHUqYZaEvDIUcKxVUwaetxz4rQJvkPximHbZOSJUoRJ0Jn1BGtOHB2t8jiROQxE2e28ibP8juKzVa28bEyZ9d8xVevhnDNuVImoqUrvUmYJarz+NSrC22+oxPHDcOqLdbbz4BE0OqKm/YxTnd9uHe/LyFZ1zGVXkgvKqHB0QnXO4hM8cxCE7Eu+wwugXPAPXoZIvEXleVzEtUtilQnTOHJydiFNOIx8l+lJ1EZBmVwo5TQxapGhhhsQppDaGkOkHKoYbQuYJMiLhELeD0I8rd/ni1hELOEaSMK3IuYNDzt+vW4/FDDlCFBOBpQhiQSG0IjeALFVotxhjN8gGJiVctLdU4oOnPUaZvHtyvqTpkuUMVVK89Ce5Fy3fIX9aRsHm1VLsaW3boR8Kz/j1r3qWIlTX6G7S26RPsC8YcoGZqdDiwu9RWd9Mg8i5iczuJwl8QtudyXiVtvxH5nopOxLswwuvCcsugpI4JiHCTpTTnLLvXQcryfON4hRGVTRiMfJSsrhRwxOos8rWSkzDmpsRx1DaZjSQIpiwoi2zHd/PRzCIWMEhNwUR6HAwmbm103/AOfFqngoy5hmE/BxUKsKfXsefu9vWxnqG4UHoxWJByNu+fEEDYqN3tAMqfPcMlgMqLdeg1Tk+kMZRdEWu8yb+q9h+Z3YWRBVpOoYw8PsUGstkAwzajdE7X8gk0A5OqdLeQDELYZkqLyXS4zonTzr2ASTV19LBZ0VMtVVPtBJwDWQvM4m4pV/g5iSfiimfUeSp2IfmTpHDWKdmTJFU28cedy6vYkkotK409wF7i0yy612FMAUK9wFwamTMMMEc9A2hkDPyWoNErYr4CDIOr1F8Z/q9G//AJ+HPQ4TDoLYKHkWMLGn0edy8ndevw8ckEit7FCFK745AUZUZw8aEK1mokomo5Hv7FYlQcjeh0R26ROXG1vEWxCZ5ovcOqfOoGXL34DUufU7FZrVQDF8QuIW/YCiUWwq34oYe401KefgJwqm+I30p4jSJ6cSvTL29BZz6rZeNU7czJHLwuLPVenXUNN/Icy61EJlGMRLpyEZ30WiggUpilJ+JUflVOFvXuTpyuPUNp2KaSpyvOhNxbDZx1g5cpr1APcHmQWchdi00cOOlOAUsKGGGCi9Rg4KnoMFh6IJ4GA9BhIzNzcnb1v8/F0PhYcivh2i8DByNpitejJ0M1KDDEXkBROoxGibr7CiJG3oMtWvyBaqp/aBIn1Srb5+PyNEdO1UWleNOdu2deIvItfMehEyddb9wTE3QPikz9hZrue1J9KyqWHS2gZLaL2+ReBq0rknOntY7Va2867qOSunrw8hKdUTNF8FGKrT2y9RTEPqt91vTzOHP0lK6i1pZEovqIYlUXaj8qWtX4J7loi58d1DHX4SkRRWYZnfQXkuVyz6IzpUQxDShOIzmjNZORNmYJSNKMwnKaZ4w7hVxwduOAVMoYaME7F9NwcRZw7chDCxlaBDzt19FxZ6huEaaAiTxGIySw8adNLhmICjDZHBRWdt34Bm7sLxurx32DounLlUaJVtNr9g8RetQiV3QBIu6BCFZ03yEJ2W+uFfQflRAFOlOfJKAPKXhkVE69FGWc+u6G46cvS5jmartEtQcLW2uyBzKi6ZdfYE6fnSnDzX7ocSSput+Fjvrgld56X8hOV6JW1eSjCvrnly8hWZK79wdOqdOiaJYXc1KDzm5iUy0KZR1CMwjKlB6dRGZTRll5CUwnKg5KKSoaYxbKOQ4UK9ATjqiRMNmCdOfX8LHyKsMe/4JwNoUYl5+55Vr6jM+DxQ10CtZTv3+zcSaDH4U0++Yo1jck33qd57p/anKLtEOtF/vwGFtdo3RP70NK7hbr1Q5rvM5fMuW7DQjP2qiWXS9b+Sm3SpdFVU6XovLiLOkVb1uoH91VpTPJedMgj07yvWqV1BLJtaHD5aIq8Ms79qCbsRTTRck15h6Do9+arzpnVeHTUxZKppnqJPnt+Wedr16JzBRY1rkRUrdK360WtegbC9mpnIqotVqmlKp2p8nFaJauvb5AumVVutU4rn0NJIi/5d/Y4a4e+leG/ADJJVLHMsqVtlvkCelLoulwhXEqLmJTjqLXpRRPE2GiWiMqiUyDcwm805Y9k3isw3KLSGjLJv0q8A4PIBcgaiSMN0MEc+4xM8BuJtMheJLWG43UzSydzxq+qHjogZADV3/AjXcvvmGQtHz8zVL0T0QEsm7eZws96Vzt4DFML43F53Kt7qaWe33v7FpcW1MqrwRL+YRjTpF51yp01OFXVbfWZy/F6VzOJH537866DOtcTTKvJNPHgJS8K0XJa1ovwdzy0dpReXAVVy1volfnxHhLTcElf9q55dedQMzF/JaJSunT2Bo+6L4W0Xivc5llz8+9kXwQJLWnSLWlPE0yanjr1vTUA+fdVt3FVlvYP8kulZzkrVM87+5ksaKtq+3MmOxC5VvSnfiMxz1povv6AuaM32KqaCc6hpJaZaeO8xV8qODmF1fwlO0UmHJhSRS+WTkIzC0g3MKSGnLHsrIDCSIDDUaTqbNWNiOfc4mL0Gm9jbY1O2xpr55KeO+qZumvc059KV+PAL+pNAK90TLvUaFAxDqZrbVc/ESlxPC/FchrFxqtM6d/i4o9vLXjSi9VsPA6DWZVuuWVEVTprstLeRyqLtP6Ysaqnla4enTt1I3hS3HrWxisVUt4dwiYVKZ0XPP1QJ+C7pmuS8gBSMsWm14WzQDI1MtbpnxWnsUnOz4Itk1pXVeIKRLW9KV1rcaUvqUqKi9KW6UzOHotKa++g27VVRNPG4ORE59/MYlicxK1ReGacxaVbohQlizVM7X04rQG9l8tpqPKlYn/mGikXiDkhVF1XevIxtR/if2GEeq6nLkp8+xprTH8K6aA6daDI4SlGpKi0ilMo8hKRRaQalUVkNGWPZdwEM8CGoX0iYYYIZ+km4bw3yzO24cqtgO2YU8jp795/iR/pvtDl+Hpp0La4cG/C1G6D/ALPPyYfsu+AlNgf+ufp3PTuwt/flogvJhkpl3QB88rzC4JUz43vyVU9AkUaJzVMl1XKueRbkw/DXuDdDbKqommtxlP7ie5qrnXryrxOf11Tr1rXwKckP+1e9vkB+tPpevDoc74mT4ZKVRa5VqqKCVOKrWuqVrSt+t0Kn6K6bVDlMHW6pVO1eYzvic+BtUWi9ePbmIywounpy5l9MJ7UzslwK4S/P5pXwoEHm3MVFvktsuJqaL3/hcmwaKmunoLR4dL7zO/oLntCfApx+nf8AS9LhN+4B2C5b4hmkrlG/WcvZtehZdhEXTTdxeTDpwGmiXKLJHUSljLk2H4E+eEtnTNyZSJmiUilSVghMw05vbHyQm9QIeQDQas99I0MMqbEF+sYg6mGHl/r1NsODDAlgLs0FpMl6mGAq2Q25eIlr2Uww6rZbk9vYVn+fVxhhyuAsL/j0HmZp/wCvYwwaO0zHf49/YW07uNGBHPgeL03qpPbr29TZghvx1NmvQA7PshhgYSgSfHuAZkYYPEyGI/5KS8XqYYVyzbTZxHEGGGrjYeQhICU2YUrNfU4wwwQ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4932" name="Picture 4" descr="https://encrypted-tbn0.gstatic.com/images?q=tbn:ANd9GcQP92gV5sFtu7NKowudp84yqlMyrEOlV53BECEZEKHz6eKsfMsN"/>
          <p:cNvPicPr>
            <a:picLocks noChangeAspect="1" noChangeArrowheads="1"/>
          </p:cNvPicPr>
          <p:nvPr/>
        </p:nvPicPr>
        <p:blipFill>
          <a:blip r:embed="rId2" cstate="print"/>
          <a:srcRect/>
          <a:stretch>
            <a:fillRect/>
          </a:stretch>
        </p:blipFill>
        <p:spPr bwMode="auto">
          <a:xfrm>
            <a:off x="5334000" y="1219200"/>
            <a:ext cx="3352800" cy="2511365"/>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a:t>
            </a:r>
            <a:r>
              <a:rPr lang="en-US" dirty="0"/>
              <a:t/>
            </a:r>
            <a:br>
              <a:rPr lang="en-US" dirty="0"/>
            </a:b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lvl="0"/>
            <a:r>
              <a:rPr lang="en-US" sz="2800" dirty="0"/>
              <a:t>Clinical manifestations</a:t>
            </a:r>
          </a:p>
          <a:p>
            <a:pPr lvl="0"/>
            <a:r>
              <a:rPr lang="en-US" sz="2800" dirty="0"/>
              <a:t>Lab: ASOT,RF</a:t>
            </a:r>
          </a:p>
          <a:p>
            <a:pPr lvl="0"/>
            <a:r>
              <a:rPr lang="en-US" sz="2800" dirty="0"/>
              <a:t>Throat swabs for culture and sensitivity</a:t>
            </a:r>
          </a:p>
          <a:p>
            <a:pPr lvl="0"/>
            <a:r>
              <a:rPr lang="en-US" sz="2800" dirty="0"/>
              <a:t>ECG – PR prolongation</a:t>
            </a:r>
          </a:p>
          <a:p>
            <a:pPr lvl="0"/>
            <a:r>
              <a:rPr lang="en-US" sz="2800" dirty="0"/>
              <a:t>Echocardiogram</a:t>
            </a:r>
          </a:p>
          <a:p>
            <a:pPr lvl="0"/>
            <a:r>
              <a:rPr lang="en-US" sz="2800" dirty="0"/>
              <a:t>Cardiac examination</a:t>
            </a:r>
          </a:p>
        </p:txBody>
      </p:sp>
      <p:sp>
        <p:nvSpPr>
          <p:cNvPr id="123906" name="AutoShape 2" descr="data:image/jpeg;base64,/9j/4AAQSkZJRgABAQAAAQABAAD/2wCEAAkGBxISEhUUExMWFRUVFiIYGBYYFxsaHxgYFRoYFxsdGxkYISggGholHR0bITEhJSkrMC4uGiEzODMtNygtLisBCgoKDg0OGxAQGzYkHyQyNywsNCwvOCw3LCwsNDIsLDQsLywyLCwsLCwsLCwsLCwsLCwsLCwsLCwsLCwsLCwvLP/AABEIANYA7AMBEQACEQEDEQH/xAAbAAEAAgMBAQAAAAAAAAAAAAAABAUBAgMGB//EAEMQAAIBAgMEBQoFAwQABgMAAAECAwARBBIhBRMxQQYUIiNRMjNCQ1JTYXGB0RUkYpOhkrHwVGORwRZEcoKi8Qc0g//EABgBAQEBAQEAAAAAAAAAAAAAAAABAgME/8QAMREAAgECBQIDBwUBAQEAAAAAAAECAxESITFRYRNBBCJCFFJxgZGx0TKhweHwI/GS/9oADAMBAAIRAxEAPwD7jQCgFAKAUAoBQCgFAKAUBE2ntGLDx7yVsq5lW+VmOZ2CKAFBJJYgaDnQGdnbRinXPE2YAlToVIZeIKsAVPwIoCVQCgFAKAUAoBQCgFAKAUAoBQCgFAKAUAoBQGHYAEkgAC5J5AUBHbaEIXMZYwt7Xzi17Xte/G1RtLU3CnObtFX+Bz/F8P7+L9xfvUxx3Onstb3H9GPxfD+/i/cX70xx3Hs1b3H9GPxfD+/i/cX71OpHcezVvcf0Zj8Yw3v4v3F+9XHHcey1/cf0Y/GcN7+L9xfvU6kNx7LX9x/Rj8Yw3v4v61+9OpDcey1tcD+jH4xhvfxf1r96dSG49lre4/oyr6RNhcXEIziolAmjkJDjUQSpIVuGBUnLbMDpe9OpHcey1/cf0Zr0aOGw0TIMVFIjSM6NnXNlexGdyxMrfrOpFr+JY47heGrP0P6Mt/xfD+/i/cX706kNx7LX9x/Rj8Xw/v4v61+9OpDcey1vcf0Y/F8P7+L9xfvTqQ3Hstb3H9GY/GMN7+L+tfvTqR3Hstf3H9GBtnDe/i/rX706kdx7LX9x/Rj8Yw/v4v61+9OrDcey1vcf0YO2MN7+L+tfvTqQ3C8LWfof0Y/GMP7+L+tfvTqR3Hstf3H9GZ/F8P7+L9xfvTqR3Hstb3H9GPxfD+/i/cX706kdx7LW9x/Rj8Xw/v4v3F+9OpDcey1vcf0ZtFtOBiFWWNmPAB1JPyANVTi9GSXh6sVeUWl8CXWjiKAUAoBQCgIG09rxYcrvSyq1+3kYotreW4Fk4+lbn4UBIWRZo7o4KuvZdCDoRa6nUH+aA8vsXCJhYcImaWRQ8hGYGRtVfTsLcj5jnXObs0eqhFyhNLjV2+5YrtCPrJOSXzQHmJPbbll/mpiWLTtsdHQn0VmtfeWy5MbP2hHnn7uXWQEdxJ7qPj2dPlUjJXeX7CrRlhhmtPeW75OWA2hGMOwyS8ZfUSHjJJzy/wD1UUlh/o6VKM+snddvUtlyR9pY5Dg0GSS/c+pkA0ki5lbVJSWDTbsao0ZKu3der1LZ8k7HbSQvD3cukp9RJr3cn6a25q6y/Y406EsM/MtPeW65MSbRTrKHdy+acW3L83i+Hw/tTEsWnbYqoS6TWJar1LZjDbSTfzHdy+SnqX8G5ZfjRSWJknQl04+Zd/Uip2vtQLgMZlSUMd8FO6cWZyyrqRpqRSEln8R4ijK6d1ou62Nej+0E/CIFKS5hglUncyEXWEKe0Fta443pKas/wSjRm6kXiWq9S32uXe0dpRlR3cvnE9RJ7an2aOa2/ZinQnd+ZaP1Lb4mZ9pR72Pu5fS9RJ4D9NHNX0f0YjQngl5l29S/JiPaUe+c7uXzaeok9qXllpjWLT9g6E+mliWr9S2XJrs/aKB5+7lN5b6Qye6iGvZ0pGazyf0LUoSah5lp7y3fJph9opuXG7l4yepfm788tRTVtP2LKhLqLzLt6lsuRiNopuUG7l8qP1L8nT9NVzVtP2JGhLG/Mu/qWz5OuM2kheHu5dJD6iTXupf068aOausv2JChLDLzLT3luuTnJtBOsxndy2ETjzEnNouWWo5LEvx8DSoyVGSxLVepc8mcNtGPfzHdy6qnqJPB/wBNVSV3+BOhLpRV1q/UuOTOytoxhX7uXzsh8xIeLsfZqRms/wAErUZtrNaL1Lb4kOPHx9QC5JL9XAvuZLeTbystrfGpiWDTtsdnRl7Ve6/V7y3+JY4nGo7RBUkB3q6tC6jnzZQK25J2/B54UpRUm2tN0/sy5roeMUAoBQCgFAeY6eIBCrkuwDhN0JZI0feMBeTcKZHAF+yNDc3HMAWfRhVGFiCRxxKBokasqrqeAdVb/kCgIMUjKuFKoXOZ9AQPRfmdK5zeasemgk6c8Ttodhi5esE9Xe+6GmeP2j+qpd4tDo6dPorz99nsjGAxcu8n/Lse9F+3Hp3Ufx+v1pFu7yLVp08MPP22e7OOAxcvV3/LsReXXOnvJPE1It4NNzdSnT6y8+3Z7I4bRxUpwaAwMBeHXOnKSK3A31qSbwabGqNOn13afvdnsyfjsVNng7g+dPpp7uT41puWWRxp06eGfn7bPdGJMVN1lO4N9y+mdNe1D8f8vTFLFoFTp9F+fuuz2Yw2Kl383cG9k0zp4N8aJyu8izp0+nHz79mUe2cTKcMybk2kxqKe0vBsUmYcfC+tIOWeW5PEQhij5u0e3C/9NejGKl/CFG5JAgdc2dPRzrwvflRyeHQtOnT6y83fSz3PQ7RxcuVfy7DvE9NPeL8arlLYzTp07/r7Ps9mJ8XLvY/y7cG9NPAfGjlK+gjTp4X59uzMR4ubfv8Al282mmdPal+NTFK+gdOn015+77PZGuz8VLnntAT3uvbTQ7qL4/X60jKV3kWrTp2h5+2z3Zrh8VNuX7g2vJrnT23+NFKVtBKnTxrz7dnshiMVLuU7g2zRa509uP40cpW0EadPG/Pv2ezOmNxU2eHuD5w27aa91L8f8tVbldZEp06eGXn7bPdHOXFS9ZjPV2vuX0zp7cXO9RyeJZGo06fRl5+67PkzhsXLv5vy7XyppnTTR/jRSlieQnTp9KPn7vs+DOysXKFe2HY97J6ae23xpGUtiVqdPLz9l2exDjxUvUANw1urgZs6cMg1te9ZxSwadjs6dP2r9fq2e5YYvESM0QaEoN6updT48gb1tt5XR54QglJqV8ti4roeQUAoBQCgFAUPSvHYVFjixImO8a6CKOdmLR9rQwAsCBrbwB8DQFjsUx7lN2JAltBKJA/E+UJu2PrQFVFny4XJlzZn8q9vJfwNc53urHpoYenPFplodgMT1k6w33I5NwzN8anmxHVuj0Vk9X3Wy4GAGJ3k9jD50X0f3UXxpHFdiq6OGGT03W74OGBGI6u9jFa8vJ/eSX51I4sP1N1Oj1lk75d1suDhtIYjqaXMVu5to1/ORW51JYsH0N0ej13ZP1d1s+Cdj1xOeC7Q+dNuy/Hdyce14VqWO60OFN0MMsnput1wYkGJ6ynahvunt2X4Z4r+l8v5qefFqv8AfMqdDpPJ6rutnwMMMTv5u1DfKl+y3g36qqx4mJuh045Pv3X4KPaG/Jw63j7W0G9FuKLPJc68LqP4qQxWYrujijk9F3W3wI3Q2SZtlSWMeVTOuoa+jyX52p5sGWxq1KPibNO+L+fgep2iMTlW5h84nJveLbnWpYjlTdC+j0fdbPgTjE72PWG9mt2W8B8aPFdCLo4JZP6r8CMYnfvrDfdpybhmltzp5rlbodNZPV91xwabPGJzz2MPndey3HdRfq8LVFju9C1XQwxyem63fBph1xO4ftQ2vJ6L+29/SosduxZOh1Fk+3dbLgzOuJ3Mfahtmi9FvbS3peNqPHbsSDoY3k+/dbPg6Y1cTnhu0PnDbsv7qX9XhR47rQkHQwyyem63XBzlXE9aj1hvuX9FuGaL41PPiWmhqLo9GWT1XdbPg2wwxG/m1ivZL6N4N8aqxYmJuj0o5PV91xwNlDE5XsYrb2T0W452vz8aRxZkrOjdXT0XdbfAhoMR1AaxZerjk17ZPnxrPmwfI7N0fatHfFut/gWOLE94s5jy71fJDA8/E1t4srnnh0rSwp3s9X/Rb10PIKAUAoBQCgKnpLtUYWISmPPZgAL2sSDqDY/4aAsoJMyq3DMAf+RegKGKIsuFAcocz6ixPkv7QIrnNXaPTQko05tq+n34sdhgpOsEdYk8yNbR+236KmF4tTq6sOivItXvsuTGz8FJvJ/zEg70co9e6i/R9KRi7vMVasMEPItOd3yccBg5OrP+YkGsulo/eSfo51IxeHXc3Uqx6y8i7b7Lk4bSwj9TQ7+S3c6Wj0vJF+nlUlF4NdjVGrDrvyL1b7PknY7AyZ4fzMpvL7MWndya6J9K04O68z/b8HKnWhhl/wA1pzuuTEmBk6yg6zL5p9csWlnh08jn/wBUwvEs/sFVh0n5Fqt9nyMNgZN/L+Zl4Jrli18v9FRReJ5idWHTj5F33/JRthHbE4dN/JpLiH4R6ZAUv5HEl/55VYxdnmK9WOOPkWi32+PYidD8K34fiQJnAVpCVAS3eRrLzW+ufxrKi+nr2OkqkV4ppxT83O/xPV7RwMmVfzEh7xOUftr+itOL3+xwp1YXfkWj32fInwMm9j/MScG5R+A/RVcXdZ/b8CNWGCXkX7/kxHgZN+/5iTzaa2j9qX9FTC76/b8FdWHTXkWr345NNn4GTPP+YlHe+zFr3UWuqf5aii88/t+C1a0MMPItN3u+TXD4GTcv+Yl4yaZYvbf9FTA7fqf7fgsq0Oov+a7b8cifBSblPzEvlRaZYubp+jlVcHb9T/b8CFaGN/8ANd99nydMZgZM8P5mU3kPoxad1Lr5H+Xo4O68z/b8Ep1oYZf81pzuuTSXBSdZjHWJPMvrlj07UWmif5apheJZ/wCyNRqw6MvItVvs+TOGwMm/mHWJPJTW0euj/pqqLxPMk6sOlHyLV78cmdlYKQq/5iQd7Jyj5SN+ikYvPMlarC68i0W+3xISYN+oA7+S3VxpaO3kcPJrKi8Gp2dWHtVsC/Vzv8SxxeFdWiJmdxvV7JCW5+yoNbcXlmeeFSLUkopZPf8AllxXQ8goBQCgFAKAp+lO0GghDIoZjIqgFHk8o2uEj7TEeAoCXsbENJCjv5RGvdvHzI8iTtL9aAqFwqyrhVbNbM/ksyHyX9JCDXOaTaTPV4epKnCco8apPvzc3GwoesEd7bdA+fm45zzz3+lZ6ccVuN2dva6vSTy192Oy4MYDYUJecd7pIAO/mHqozqc+vHif+qRpxu/yxV8ZVUYaae7Hd8HLA7EiOHc3lveT18vKRwNA9vvUVNYX8+7OlTxdTrJZWy9K2XFzhtHYsQwiN3tzuvXSkdqSIHslrfapKmsCfw78mqPiqjrtO3q9K2fBTdM36tiIooYZJWKGQJvsUWdhmUIGRmEd7+UbAc9L1p0o5flnCHjatpaae6t1x9/uekfYMPWEHe2MTk/mJuIaLnnvzOn2p044v7ZpeMq9JvLVemOz4M4fYEBmlHe2Cp/5ibnm4kPc/Wipxu/y/wAifjKqpxeXf0x/BQ4PYsTbQC95lSHEE99Le7YiJU1z34I9/Hnekaas/juSv4qoqkXlovSu6XH/AJ2InRbZMZw+OvvLjK62llAs2Dw51Aax7Qbjfw4VFBOnfjc6S8TUj4uSVv1bJ97bHrNobBhCrbe+cQefmPF1HN/jxqypR/zZyp+Nq37aP0x2+BmfYMO9jHe6hv8AzE3ID9elHSjfv9X+SR8ZVwy0/wDmP4NV2DBvpLmWwjQ//sTe1Le5z3tp/mtOlG/f6sr8bV6aeWr9MeOCnjwmHlXFnDYi7xvcETyyCyxoTdUlUm5uLk/2pGlHP8sVPG1MMbW092O74y/zHRLZazbPjnlZy8sZk7MsygZwWy23hvbx51FTi4/2zU/F1VUSy7emPHBaT7Bh3KHvblo/Xzc3QHTPb7VXSjb+2SPjKrm9O/pjs+DpjNgQB4QN7rIQfzEx9VKeb6cOVHSjdfl/kkPG1cMtNPdjuuDnJsKEYmNe9sYnJ7+a9w0QGue/M6U6ccS/L4Nx8XVdGTy1XpjzwbYbYUO/lHe2AQ+fm55uJz68OdFTjia/lkn4ur0ovLV+mPHBnZewoSrX3ukrjz8w0Dkcn46caRpxd/ySt4uqmtNF6Y7fAhpsWLqAbvb9XB8/La+S/k57W+FrVlU49P5bs7PxdT2rDlbF7q33tf8AcscRsmKNomXeXEq+VNKw1v6LMR/FbcErP+WeaPiak1KMrWs/Sl9lcvK6niFAKAUAoBQHnengvhbZA+aVBYpn4sNQudLkcRdh9eFATujMZXDRgi1gdMuXmfRzPb+o0BXZYimF3oUrmfRwCL5X8a5ztdXPV4dzUJ4NctAIsF1g9iDLuh6C8cx+HGs2hi+R3cvE9K93q+/BjAxYLPPdILbwWuq8N3Hw04XvSOC7FWXiMMLN6bvdnLBR4Lq7XWC95dcq8M8luXhWYqGH6nSb8T1lm7Zd3siPtNcEuDVssAI3RJyqLAPHmJPyveksGDt2LRfiOu7t283d7OxXYvasEkscuG2fHIgYqJXMcJlXI5tGrKSy31BbKCQLaa1uShdHlpSruMmr6b8os9mY7AYiZSkcalY3EkTxqrRvmisHW2htcg8CDcEg0eHF8jUZVnSlm9V34ZPw8OE30vYhtlS3YX9V+XyqLDiZZuv045vv3ZQbEjwxx+LLLFkWJVAKLbMZsSxI09kqPoKRw2fxYrOtjVm9I9+CNsVMKExQKxX6pCwuq+UYXBsbcbr/AM1lKHT+R2k668W7N/q/a+R6TaDbPyi3VvOJwCcM63+lr1qShwcab8Vd3ctH3ezOO0MZsuNkd2wqoA2YnIBwFvmeOlW0LrQKfiYwk2327spMLg8Nj8QZJ4khwyKpjw7KqtMcz2eZbXUaXEfMEFvAFgUjMn4iVJXbabf8Fhidi4Gcyld1FLHNeGRUXs91GLFbWdDrdTofgbEI4c/iKkayULX0/lkXZe2cEkTxYuKCCVS4DsqiKXtPYxSEW/8A5khh4W1olDCyuVeNSMbtaZXexaz4jZ25Sxw17x+79tL/AMXqPp27G4+043dvvvszpi8Rs7NDY4W28Oa274buXj8L2/ijwXWhmHtOGV3LTd7o5TYjZ3WY9cNl3T38i180Vr/G2b+aPBiX+2Nx9p6Ms3e67vkzh8Rs3fS3OFy5Ut5u3Br2/iosGJib8T0o5u933fBnZs+zbPmOFvvX47vhnNuPK1qscGehKz8TdWctF3exDSfZ3UgL4bebgexmzZR9b3rPkwdtDs34n2m93bF/JZmXAl4hAYC+9Hm8ma2t/J1tW3gyseePtFpY72s9T0ldTwCgFAKAUAoDzfTLaccSpHJBHKslyd82WMFCtgWKsMxvoLcj4UBY9HJkfDxtHEIVINowLAWJF1sBdTxBsLgg0BBgkyrhTlLdp9F4+S9Ylqj0UlenPPb7kkYw9YJ3UnmhpYe0fjUv59Oxt010f1LX+Ec8LOGbEq0LsrSWYZRqDFGCDr4Ui83l/rCrTWCHmWn8vgocH0cwPV2JwAJvJruxydwOfIC1SMnh+pqdGKrJJrt9kccf0ewQwqMMCobuu1kXW7xg8+eo+tSUngXyNUqMXWabVvN9mepx2KOeDupBaXwX3UnDtVqTzWRypQWGfmWn8rgrdq7Nw+IxSNNhM53Lasq3Nmjtrm5XP/NMTxEVKPSbutV9nwRcP0cwW+lHUiAFSwAAtfNr5X+WqqTuxOlHpxd13/2hC/8Ax3hZ4DjRLHK3f7uNzYl44VyqxJNy2up11B1qRyTFSLbV2lZL55fAodrYom2GCsDicFh76DWODfPKePklVy/++pF/8/kdatNPxbTati/k9fjuj+BCi2z1HeJ6pObrccefD61qUjjTpK7zWj+z4OybJwkU0TR4EIwzEERJe4A1GvGjlmhGksEs1/vkWceMO/fupPNpyHtS/Gl/NoadNdJeZav+ODXZ2LOefupNZfBdO6i/VUi83kKsFhh5lp/LOKSh8PIrQsykyXDKpHlvxBNE8tBKmuovMu32RW4jYeD3SHqCXzR67qPW7pfnz4fWq5ZEjSjjea7/AGfB0xewsHnhtgEF5DcbqPUbuQ24+Ov0o5ZokKUcMs1p/K4OcuxcH1mMdQS26c5d1HqQ0Vj9Nf8Amo5eZG40o9GTutV9nwZw+xcHvpR1BCAqWG5j08q//NFJ4mSdKPSjmu/8Gdm7FwRDXwCHvX13MfDO1h9OFIyeYrUYpqzWi+xETY2D6iD1FM24Bz7lOOXjf+azifTvwdXRj7Va6ti/n6FquzsPE8ZiwghYyKCwjRdNTYldbaVtvQ404JYndaM9JWzzCgFAKAUAoCr2zhcTI0e4nWJQTvLoGJWxsVuOIa2ngT4UBOwcTqgDvvGHF8oW/wBBoKApICwXCZArHM+jMVHkvzAP9qxLVHpo4enPFx9/kSBJP1k93HfdDTetwzH/AG6nmxfI1an0Vm9duFyY2fJPvMRaOPzov3re6j/29akcV3/uxaqp4IZvTbl8nHASTdWe0cdry+tPvJL+rqRxYH8zpUVPrrN+ntwuSPtJ5upp3aW7nXeNfzkVtMn/AHUliwL5f7Q1QVPruzfq7LZ8k/HST54LxxedNu9bju5P9vStyxXRwpKnhnm9NuVyYkkn6yndxX3L2G9b2ob67v5UzxBKn0Xm9V24fJEx+1JcN1ud4kIhhEjBZTcqiyNpePUmx42or4mKip9KOb79v7InR/bOIMkkDwxBznmBEzEZTIVIJ3d8wb4WIN/EBG9nbkzUwuSxO2S0z7fFHmBiG38bvAqkYDq0bu7gOHj3pZGEeQtplyFg3HSxBOY36fyO1TD7Y8/Vtz8T6DtGSfKt44vOJ61veLb1dbliONJUrvN6Ptx8RPJPvY+7jvZvWt4D/bo73QiqeCWb7dv7MRyT79+7jvu09a3DNL/t1PNi0K1S6Szer7Ljk02fJPnntHF53XvW47qL/b15Ujiuy1VTwwzem3L5NcPJPuX7uO15PWt7b303dFewkqfUWb7duFyMRJPuY+7jtmi9a3tx29XR4rCKpY3m+/bh8nTGyT54e7i84bd63HdS/wC3ppeq8V0SmqeGWb025XJzlkn61H3cd9zJYb1uGaG+u7+VR3xL/bG4qn0JZvVduJcm2Gkn383dx3ypfvW/XwO71qK+JkmqfRhm9X2+HI2VJPle0cfnX4yt7bX9XVhfP4krqndZvRduPiQ45Jvw8d3Hl6uNd617ZPDd2v8AWspvp/I7NU/a9X+rbn4lhjXlJizoijerqshY8+RQf3rcr5HCmoeazej7f2W1bPKKAUAoBQCgFAc8TFmRl07Skai41FtRcXHwuKAo9jdG+qxRRxSL3TMwJRjmzgg5rvcnXjfgALaVlq7udadRRTi1e/8AuSf1OfPn3sd8uXzTWsCT7zjUwu97m+pTw4cL1vr/AEYhwc6l2Esd3bMe6biFVdO84WUUUWr5iVWnJJOLyy15b25NYdnzKhQSx2JY6xNfvCWPrPEmii0rXLKtBzx4XfLvt8jlitmyGERtNGEXKb7o37oqw13lvRF6ji7WbLHxFOE3Uw7991bbk3kjkd1HWIc8Zz5RGbi6snaG8vbU+FVpt6nONakrxS1W63vtwdGwU5kEm9juqlR3TWsxUn1nHsimF3vc0qlPA44XrfXa/HJHkgbPIrzQEugzxtFfsDMLlTJ5JuQb6aUSd27mXWpNKFtOV3+RE2N0UXDO0kDRq0gIY5HN1JzAWMtrLwHgCfGqk9yupSbTwv6/0cm6JRqtyYrhQpcxNckJug5G8ymTLpmy3+lZwtRw3NS8RT6nVcXe99e977Fi8rSEp1mAmMh2CxklcpzDN3unCrm8rnKFeipNJZrXNd/kbRM8pR0xEDaHKVjJBva/CWmbzuWNai4+VXT5X4O64WcOX3sdyoXzTWspYj1n6j/FWzve5rqU8OHC/rvbjg1gwU6lyJY+22Y3ibjlVdO84WUVEmu4lUpySWF5Za/PbkwmBmCFN7HYlie6b0yWPrPjSzta5XUpuWLC+3fb5B8DOUCb2OylSO6b0CGHrPEClnbUKpTUr4X377/I2lwk7FCZY+w2Yd03Eqya954MarTJGdNJqzz5+e3Bq2BmMiyb2PMqlR3TWs5Un1l79kfzUwu97lVWmoOGF2bvrtfjkzHgpw7OJY7uAD3TW7N7W7z40wu97h1abio4Xlzv8uBhsHOgIEserFtYm4sST6zheii13E6lOVrxeStrt8jmNmSiHc72PIEyX3TXsBbjvLX+lTC8NrmuvDqdTC73vr/R3bCSsVzyIQrBrLGQTb4lz/atWb1OaqQinhTzy1/on1o4igFAKAUAoBQCgFAKAUAoDSaIMpU8GFj9aEaurMp5NjYPDb3EbkDsFnAF7hbsbKdAflasqEU7nGPhqUZOSjqVf/iXBdkdWk3jOqiLdJmO9SSVD5WWxVH58qtkdOnDYm7O2dgsXbFJFqQUFxbKY2ZW7PDMGuL68ONZwRvc5vw1JyxNZ6HoVFhbwrZ3RpPGGUhtQeP96EaTVmeK2ftHZ26mxEOEkyZAzFYhYpZjmUFrKRY3XRhcXWsqEVojjHw1KLbUdS+6M7Ow6RpJDA0NxwcDMQeBY3N9NRrzpGEY6ItLw9Ol+hWLutHYUAoBQCgFAKAUAoBQCgFAKAUAoBQCgFAKAUAoBQCgI+0MKJopImJAkQoSOIDAjS/PWgKaXobg2jhi3SCOKTeFAiBZWEbxd4LWbRyfmBQE/ZmCTB4fdhmaOFSVzWusYuQoygXCjQX1sBck60JJqKbZphOkOGld0SQMY9G0NgSSLXtqdOVYVSL0Zxj4mlKTinoSzj4j6Y/mtXR06kdzzeD6PYZN/fESO2Ih3LOVQHJ2tSUQZ37XlNc/zddDqRPQ4bExIiqH0VQov8BbwqYkMcTp1+P2v4P2q4kMcTH4hH7X8H7UuhjiQZukuGSXcljnyZwMrajXgbcdOdqy6kU7HOXiacZYG87XLgVs7igFAKAUAoBQCgFAKAUAoBQCgFAKAUAoBQCgFAKAw6gggi4IsR4g0BqsSglgACeJtqbcLnnQllqb0KVPSqWZcLK2HzbwAWKgMwGYB2VSCGYJmIFjcgUB4vEbQnkjx4w82KKwRxvAWDLIZGMquAGUNJH2UIuOJIB0sAPouFhyIFzM1vSY3J+Z50B1oDQxKbmw1FjpxHgfhQlkb0KKAUAoBQCgFAKAUAoBQCgFAKAUAoBQCgFAaSyhRdjYXA+rEKB9SQKA3oBQCgMMbC55UBhHBAI4EXHyNAbUAoBQGkcgYXBvqR9VJB/kGgN6AUAoDRZQSVvqACR4A3t/Y0BvQCgFAaPIAQCdWNh8TYn+wNAb0AoBQCgFAKAUAoBQCgFAKApulOMw8cSjEE5WkWyhC5bdHfEZVBJAWNiTyAJoCTHsrDMARDEQRcEKNQeFAbfg2H9xH/QPtQD8Hw3uIv6F+1AU+ImwIxHVTh1DN2N5u0yCRkaQJfjmKKW4W043oDOF6oJxhThbMEOV2iQLJuwmYr6VhmXUi19ATQFv+D4b3EX7a/agH4PhvcRftr9qAqdv4nA4TLvMOhzKznLEhyxxZTJI17dlcy3tc66A0BjHJgcIYkkhRmxE2RAIlJvK/E+CLmAJ+IHEgUBb/g2G/wBPD+2v2oB+DYb/AE8P7a/agIe1sPg8PEZHw8ZAKqFWJLs0jBEUXsLliALkcaAqpMTgI4etmBMspEYjMcQIkRnUrdiEBBDXJa3Z40BeYTZ2FkRXGHiAdQwBiS4DC+unGgOv4Nhv9PD+2v2oB+DYb/Tw/tr9qApti4zBzuXhh3TQjeDu0BkikEqKy5LnIxVrA2PZ4UBY9HNvxY2MyRBgFbKc1uOVXGqkjgw0vcHQgEWoC2oBQCgFAKAUAoBQCgFAKAp+kmwutiO0jRNGzFWADaSRSQsCD+lzbwIB14UBZ4aARoqL5KKFHyUWFAdaAUBS4ro3G+I6xvJFbiFUrlEgR4llAKk5wjEDXL4g0BrgdjJHinxHWZXeRQpRzEVAFgAtkDKL62DWJYk3oC8oBQFNt/o9DjAudnWyshKFe3HMFEiNmB7LZVvax00IoDTaPRaCdleRpS6SK6sHymySbxUstgUB04XtzvrQF2DegM0BC2vs1MREY3LAEqwZbXVo2DowuCLhlB1BGlAVrdFY90kW9mARg6teO4lDu5k1QgsxdgQRltwAoC12Vs9MPDHDHfJEgRbm5yqLC58aAlUAoCg2d0UigzZJJu0AmrLpEm8yxAhQQgMjG/lX9KgJXR7YUeDRlR3fMQSXy37CLGoARVXRVGtrnmTQFrQCgFAKAUAoBQCgFAKAUAoBQCgFAKA8TN0VKSYiSHDwqz4rDujBYwd0jwNNbTs+SxtzNjxoBg9mbTUozTOSBEWVnQrmzuJrgcV3eSw8RfjegJPR7CbSXDTriXvMY7Ibg97kYMykE2UtlsDa1uAoCuiwe0eOEJWJsLliEhCrE/VwEsguSd6NQyX1JzWAWgJMGC2kBFnMpUM3ZWVFdSTHkLsS4eMASaXY9oaHkBe9F0YRyXuFOIlMYPJDI3D9JbMR8CKAuKAUAoBQCgFAKAUAoBQCgFAKAUAoBQCgFAKAUAoBQCgFAKAUAoBQCgFAKAUAoBQCgFAKAUAoBQCgFAKAUAoBQCgFAKAUAoBQCgFAKAUAoBQCgFAKAUAoBQCgFAKAUAoBQCgFAUfSjGyR7gRs67yYoxjQO2URSv2VYEHVRfThegMYXacsWG3uIU6S5SWARhEzhFkdRcAgEEgctdOAAiwdLg6Zlis2nZd7WLs4UdlSSSqFrKCbEacwBvhulisqHdMC4QqL8Vbebw8OKCNzbn2eF6Ak7A2/1nNeJo7IsgJzWKvewuyr2xbUC41FiaAqW29OY96GAC4dcVkyjtrM75YyeIsi2uNbm/woCf0l2pNEX3bBRDh2nIIB3hU2CEnyRYG5GvaHhqBz2VteZ8UVbzLNKqHKuUmBlUCMg5rjths4Fypy6CgLmTaSZZsty0IJYFWGoBNgSLHhyvQEDo/jZWcpI4k7mOYMFC2M28BUAeiMmhOuupNARRtLElpI2dFZsYIVZFvu4zAk3peU3EZiLXbhpagJKbZkXC70pvHWRozlBAbJK0WeyhmCnLmsAbXoDps/axkliGmWaAyKAQwVomVWGYeUDvF/pPjagLmgFAKA8ph9qT5IcSZQRLKqdXyqAqyS7oWby94twSSbEhhYcgIexdu4ljEWdu3G8j75Y44wiA9qNl7TWbJcG9lJJtpcC26O46YyGOdnzmPPkdEHA2YxvESrx6jQ9oXF+NAQ59szsCUcIMk8wuoPZwzrGqm/otqzHjrYEUBP2nj5SYljYRF4HmLFQ3mxHZTfkS+p42GluNAQdlbdmlnQsGSJpN2FyKVJ3AltmzZw17m+XLYWtc3oD0kWNRndASWTyhlYcfAkWP0NAU3RzaU0hTeMHE2HWcWAG7LHVBbyl1FiddD46AcsVtPEK86FkHfwxxlVvkSZgpJzeU/E8LXIFjbUCVDtaRMM8jKZnjlaPsi2YJKY8xCgnQasFBOhsDoKAzgNsGR4TplmRxlBzZZIWF9bA6jNcEAjKNAb0Bd0AoBQHKXDqxVmUEocyk+iSpQkfHKxH1NAMVhklRo5FDo6lWUi4ZWFiCPAigIz7Hw5v3Sgs4ckCxLquQNca3y9m/hpQG0OyoEyFYkG7UqlgOyrkFgPAGwoDOB2bFDfdoFuANPBb2AvwUXNgNBegOEOxIQqKyh92Tkv6K5syr8VUgWv7I5i9AdZ9kwPbNGpsSRfxchm+YJANjpoPCgNodmwrIZFQBzfX/1WLWHAEkAm3G2tAS6Ah4bZUMYskYXUNp4qLL9ANAOAoDabZ8ThgyA52Dtyu6hQrXGoYZVsR4CgDbOiMaxZBkW2VRply8CCNQR40BphdmJG4ZRYLHu0UDRFvma3xY5b/wDpHxoCbQCgFAVj9H8KZRKYV3itnVxcFWPEi3AnnbjzvQEj8Nhyou7XLEboLeSSCunhoxHyJoDXAbKghJMUaoSAunsjgovwUeA0oDiNhwkFXXOpdnAPo705nX4qWubHTW3KgO2K2VDICHjDAm5vfiVyH6FdCOBFAbDZsIk3u7XP7VueXJe3C+Xs34204UBLoCFBsmBL5Y1FyCbfoJZfkASSANNT40B0mwMb58yA57Zvjl8n6jkeVAY/Dot3usgyXvl+N8178c2bW/G+tAc8PsuNHV1FgiMqqOAMjB3Y+LMQNT8fE0BOoBQCgKLpViZF6usZkG8mKsIsmcqIZXsu87PFQTfkDQEHF7Unhwc283omEUrxuYwSqoGKbx4xuhJpwvrpQHbo5i5mxEkbmYKkanJiDFnJY6Om50MdgQST5Q4C2oHKLpHKGKiMMiFc7M/atLipsOAoC2OXIDrbQ2+NAR8N0smUKrxbxgC7lQ1sjTyRKFstgwCE9ogcNdbgCX/4mkVc7xKBI0iQgOSXkjfIiNcAAvZjpewU0BwxvShyzxqABZyki5j5mWONtWUK3l+iTa1jrQE7pFtOSNnEbBd3h3lJIuMxIRSf0r2mI+VASdjTSZsREzl91IFR3tc5oo5LNlABsWPADS1AVXXZurAyYht7v5UAiRA0rLJIqIge4UAC+vJbk2uaAvExjRxw74M0jBVYxRu65yBmPZBype+psKArNsY+VZ3yyFREISI7LaTfytG17i/AALYixvx4UB125PIJY1hmOdrZYlVSLBu28pIJEYXTSxvoLkiwHDYu0JWmjzSFlmWZihC2jMMqIoWwvwYg3J1HKgOeI6QSsuJGURtEjyR6k5xA2upXIymy3ysSuexsaA9OjXAPiL/80B5GDakuSGczkySzBDhuxYKZd2yqoGfPGNSb8VN9NABM2rO0u5eKbEQh5hEVyCO4OYk5ZUzX4a8KAu4MTHfdCVWkUagspbS1yQPmL6cx40B51ekkgMgEYZYmYuWfXL1mWCyhVtoEuL/AXPGgOC9K50Fmi3jKZXbJmtu453iUCy2DWU6tYaDXXQCZJ0lkRS7xLkLyxxZXJZ5IWZVUgqAC5RrangPGgIu1elEg3qKqi0cuSRcxs8AGbVlCtrmGhNiLHXgBeY7GuJ0jUEgRPKVFruUKIqgsQOLk8uAoDniNpSLhp5eznjjZhGFa6lULANmsWuRxsL8qA47OxzR9YEkjTLCiyBsoLnMhdlAjAzHs3AAv2gPCgKKLpVKYcUS53hmKxkROVgQwRydrs9oqcwueLEcAdAL+fbDrhYZY03rSBeTX1UsWyKC7cOCi+t+ANARWx2In7OHlRTJDHOjEZ1ALEOo4Egi1j43+VAelFAayQqxUlQShupIBKkgrcHkbEi45E+NAJoldSrqGVhZlYAgg6EEHQg+FAYOHTMHyrnClQ1hcKSCQDxAJA0+AoDmMBFr3Sa2v2BrlYuL6a2cs3zJPE0BxOx8NcHcRXVi4O7XR2bOWGmjFu0T460B36nHZRu0srZ1GUWVtTmA5NcnX4mgOI2ThwxYQRZmvdt2tzc3NzbW51+dAb4jAo7q5vdVZLaWZZLZlYHiLgH6fE0BnD4CGMKEiRApJUKgGUtxIsNCedAc8TsjDyACSCJwpLANGrWZ9WIuNCTxPOgJUUaqoVQFVRYACwAGgAA4ACgOU2Bid1do0Z08lyoJX5Ei4+lAR5dh4VmDNhoWYaBjEhIGYtoSLjtEn5knnQEmHBRIzOkaK7+UyqAW59ogXP1oCNiNiwMJAI1Te+cZFUFxfMQxtqG1B+Z560BYUBAk2JhmkEpw8RlBzCTdrnB01D2zX0HOgJkkStbMoNjcXF7EcCL8D8aAiYXAsjkh7oWZguXXNIbm731F72AA48TagOv4fD2u6j7Xldhe1di5vpr2iW+ZJ50Byk2ThmIzQQk5i4vGpOdiCW1HlEgEn4CgOxw0RAXIlg+cLlFg+YvmA9rMS1+NzegOD7Lw2ckww53vclFu1xZrm1zodfnQHXFYBJGRmFygYW0syuAGVgRqpsp+aigOkGEjQEIiKDxCqBf5240Bzw+zYIwAkMaBWzgKiiz2K5hYaNlJF/A2oDsIEGayr2zd9B2jYLdvE5QBryAFAc8RgopECPGjoLWVlBAtwsCLaUBrhsAiOzqLFlVLaWVI75VUAaC5J+vyoCVQCgFAKAUAoBQCgFAKAUAoBQCgFAKA1kvY2420+f1oDzcOKxscaJMY99NOY0axKItne5XQk5VIGupK8NaA02jtLFRx4kCSPPho96H3RIkVlYhSufssCpuQeBGgoD0WDVwgEjh25sFyg/wDtubf80Br15M+TtXvbyGt/Va1AeO2/lTrRkhlbEs53EyRO+QFBuikig7pVYdrUWNyRY3IFtFs2BMZJM0MYAgR94Ix5wvNmYNbyyLXtrqPhQFrEwQGaYhC2naIARb6Lc6XJ1PidOQoDP4zhv9RD+4v3oDrhsfDIbRyo5AuQrhjbx0NASaAUAoBQCgFAKAUAoBQCgFAKAUAoBQCgFAKAUAoDhjcGkyZJFzLcHiQQQbggjVWB1BGooCDhOj2HjSWNUOSa+8Uu7ZiRYm7Em5GnHlQHWHAsszP2SDqG1zAZVXJbhluC314X1oCV1WPNmyLm45sovf50B2oCCO+f/bjP0eQf9If/AJeGXUCo2/tYFHMRs+HSWQhlIytFF2bhuR3isPEWoCrxO2sUizANNdFi86kIkzTTIgMap2WUrnF20zAfGwF50axssjTBy5WNgo3ojWQNa7Zli0y2KlTxNzysaAvaAUAoBQCgFAKAUAoBQCgFAKAUAoBQCgFAKAUAoBQCgFAKAwRQGI4woCgWAFgPACgOEmz4mLlo1JkTI5IBzoL2VvEanT40AxGAikILxqxAsCQCQMyvb5ZlU/NRQHRcMgcyBQHYBWa2pVblQTzAubfM0B1oBQCgFA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908" name="AutoShape 4" descr="data:image/jpeg;base64,/9j/4AAQSkZJRgABAQAAAQABAAD/2wCEAAkGBxISEhUUExMWFRUVFiIYGBYYFxsaHxgYFRoYFxsdGxkYISggGholHR0bITEhJSkrMC4uGiEzODMtNygtLisBCgoKDg0OGxAQGzYkHyQyNywsNCwvOCw3LCwsNDIsLDQsLywyLCwsLCwsLCwsLCwsLCwsLCwsLCwsLCwsLCwvLP/AABEIANYA7AMBEQACEQEDEQH/xAAbAAEAAgMBAQAAAAAAAAAAAAAABAUBAgMGB//EAEMQAAIBAgMEBQoFAwQABgMAAAECAwARBBIhBRMxQQYUIiNRMjNCQ1JTYXGB0RUkYpOhkrHwVGORwRZEcoKi8Qc0g//EABgBAQEBAQEAAAAAAAAAAAAAAAABAgME/8QAMREAAgECBQIDBwUBAQEAAAAAAAECAxESITFRYRNBBCJCFFJxgZGx0TKhweHwI/GS/9oADAMBAAIRAxEAPwD7jQCgFAKAUAoBQCgFAKAUBE2ntGLDx7yVsq5lW+VmOZ2CKAFBJJYgaDnQGdnbRinXPE2YAlToVIZeIKsAVPwIoCVQCgFAKAUAoBQCgFAKAUAoBQCgFAKAUAoBQGHYAEkgAC5J5AUBHbaEIXMZYwt7Xzi17Xte/G1RtLU3CnObtFX+Bz/F8P7+L9xfvUxx3Onstb3H9GPxfD+/i/cX70xx3Hs1b3H9GPxfD+/i/cX71OpHcezVvcf0Zj8Yw3v4v3F+9XHHcey1/cf0Y/GcN7+L9xfvU6kNx7LX9x/Rj8Yw3v4v61+9OpDcey1tcD+jH4xhvfxf1r96dSG49lre4/oyr6RNhcXEIziolAmjkJDjUQSpIVuGBUnLbMDpe9OpHcey1/cf0Zr0aOGw0TIMVFIjSM6NnXNlexGdyxMrfrOpFr+JY47heGrP0P6Mt/xfD+/i/cX706kNx7LX9x/Rj8Xw/v4v61+9OpDcey1vcf0Y/F8P7+L9xfvTqQ3Hstb3H9GY/GMN7+L+tfvTqR3Hstf3H9GBtnDe/i/rX706kdx7LX9x/Rj8Yw/v4v61+9OrDcey1vcf0YO2MN7+L+tfvTqQ3C8LWfof0Y/GMP7+L+tfvTqR3Hstf3H9GZ/F8P7+L9xfvTqR3Hstb3H9GPxfD+/i/cX706kdx7LW9x/Rj8Xw/v4v3F+9OpDcey1vcf0ZtFtOBiFWWNmPAB1JPyANVTi9GSXh6sVeUWl8CXWjiKAUAoBQCgIG09rxYcrvSyq1+3kYotreW4Fk4+lbn4UBIWRZo7o4KuvZdCDoRa6nUH+aA8vsXCJhYcImaWRQ8hGYGRtVfTsLcj5jnXObs0eqhFyhNLjV2+5YrtCPrJOSXzQHmJPbbll/mpiWLTtsdHQn0VmtfeWy5MbP2hHnn7uXWQEdxJ7qPj2dPlUjJXeX7CrRlhhmtPeW75OWA2hGMOwyS8ZfUSHjJJzy/wD1UUlh/o6VKM+snddvUtlyR9pY5Dg0GSS/c+pkA0ki5lbVJSWDTbsao0ZKu3der1LZ8k7HbSQvD3cukp9RJr3cn6a25q6y/Y406EsM/MtPeW65MSbRTrKHdy+acW3L83i+Hw/tTEsWnbYqoS6TWJar1LZjDbSTfzHdy+SnqX8G5ZfjRSWJknQl04+Zd/Uip2vtQLgMZlSUMd8FO6cWZyyrqRpqRSEln8R4ijK6d1ou62Nej+0E/CIFKS5hglUncyEXWEKe0Fta443pKas/wSjRm6kXiWq9S32uXe0dpRlR3cvnE9RJ7an2aOa2/ZinQnd+ZaP1Lb4mZ9pR72Pu5fS9RJ4D9NHNX0f0YjQngl5l29S/JiPaUe+c7uXzaeok9qXllpjWLT9g6E+mliWr9S2XJrs/aKB5+7lN5b6Qye6iGvZ0pGazyf0LUoSah5lp7y3fJph9opuXG7l4yepfm788tRTVtP2LKhLqLzLt6lsuRiNopuUG7l8qP1L8nT9NVzVtP2JGhLG/Mu/qWz5OuM2kheHu5dJD6iTXupf068aOausv2JChLDLzLT3luuTnJtBOsxndy2ETjzEnNouWWo5LEvx8DSoyVGSxLVepc8mcNtGPfzHdy6qnqJPB/wBNVSV3+BOhLpRV1q/UuOTOytoxhX7uXzsh8xIeLsfZqRms/wAErUZtrNaL1Lb4kOPHx9QC5JL9XAvuZLeTbystrfGpiWDTtsdnRl7Ve6/V7y3+JY4nGo7RBUkB3q6tC6jnzZQK25J2/B54UpRUm2tN0/sy5roeMUAoBQCgFAeY6eIBCrkuwDhN0JZI0feMBeTcKZHAF+yNDc3HMAWfRhVGFiCRxxKBokasqrqeAdVb/kCgIMUjKuFKoXOZ9AQPRfmdK5zeasemgk6c8Ttodhi5esE9Xe+6GmeP2j+qpd4tDo6dPorz99nsjGAxcu8n/Lse9F+3Hp3Ufx+v1pFu7yLVp08MPP22e7OOAxcvV3/LsReXXOnvJPE1It4NNzdSnT6y8+3Z7I4bRxUpwaAwMBeHXOnKSK3A31qSbwabGqNOn13afvdnsyfjsVNng7g+dPpp7uT41puWWRxp06eGfn7bPdGJMVN1lO4N9y+mdNe1D8f8vTFLFoFTp9F+fuuz2Yw2Kl383cG9k0zp4N8aJyu8izp0+nHz79mUe2cTKcMybk2kxqKe0vBsUmYcfC+tIOWeW5PEQhij5u0e3C/9NejGKl/CFG5JAgdc2dPRzrwvflRyeHQtOnT6y83fSz3PQ7RxcuVfy7DvE9NPeL8arlLYzTp07/r7Ps9mJ8XLvY/y7cG9NPAfGjlK+gjTp4X59uzMR4ubfv8Al282mmdPal+NTFK+gdOn015+77PZGuz8VLnntAT3uvbTQ7qL4/X60jKV3kWrTp2h5+2z3Zrh8VNuX7g2vJrnT23+NFKVtBKnTxrz7dnshiMVLuU7g2zRa509uP40cpW0EadPG/Pv2ezOmNxU2eHuD5w27aa91L8f8tVbldZEp06eGXn7bPdHOXFS9ZjPV2vuX0zp7cXO9RyeJZGo06fRl5+67PkzhsXLv5vy7XyppnTTR/jRSlieQnTp9KPn7vs+DOysXKFe2HY97J6ae23xpGUtiVqdPLz9l2exDjxUvUANw1urgZs6cMg1te9ZxSwadjs6dP2r9fq2e5YYvESM0QaEoN6updT48gb1tt5XR54QglJqV8ti4roeQUAoBQCgFAUPSvHYVFjixImO8a6CKOdmLR9rQwAsCBrbwB8DQFjsUx7lN2JAltBKJA/E+UJu2PrQFVFny4XJlzZn8q9vJfwNc53urHpoYenPFplodgMT1k6w33I5NwzN8anmxHVuj0Vk9X3Wy4GAGJ3k9jD50X0f3UXxpHFdiq6OGGT03W74OGBGI6u9jFa8vJ/eSX51I4sP1N1Oj1lk75d1suDhtIYjqaXMVu5to1/ORW51JYsH0N0ej13ZP1d1s+Cdj1xOeC7Q+dNuy/Hdyce14VqWO60OFN0MMsnput1wYkGJ6ynahvunt2X4Z4r+l8v5qefFqv8AfMqdDpPJ6rutnwMMMTv5u1DfKl+y3g36qqx4mJuh045Pv3X4KPaG/Jw63j7W0G9FuKLPJc68LqP4qQxWYrujijk9F3W3wI3Q2SZtlSWMeVTOuoa+jyX52p5sGWxq1KPibNO+L+fgep2iMTlW5h84nJveLbnWpYjlTdC+j0fdbPgTjE72PWG9mt2W8B8aPFdCLo4JZP6r8CMYnfvrDfdpybhmltzp5rlbodNZPV91xwabPGJzz2MPndey3HdRfq8LVFju9C1XQwxyem63fBph1xO4ftQ2vJ6L+29/SosduxZOh1Fk+3dbLgzOuJ3Mfahtmi9FvbS3peNqPHbsSDoY3k+/dbPg6Y1cTnhu0PnDbsv7qX9XhR47rQkHQwyyem63XBzlXE9aj1hvuX9FuGaL41PPiWmhqLo9GWT1XdbPg2wwxG/m1ivZL6N4N8aqxYmJuj0o5PV91xwNlDE5XsYrb2T0W452vz8aRxZkrOjdXT0XdbfAhoMR1AaxZerjk17ZPnxrPmwfI7N0fatHfFut/gWOLE94s5jy71fJDA8/E1t4srnnh0rSwp3s9X/Rb10PIKAUAoBQCgKnpLtUYWISmPPZgAL2sSDqDY/4aAsoJMyq3DMAf+RegKGKIsuFAcocz6ixPkv7QIrnNXaPTQko05tq+n34sdhgpOsEdYk8yNbR+236KmF4tTq6sOivItXvsuTGz8FJvJ/zEg70co9e6i/R9KRi7vMVasMEPItOd3yccBg5OrP+YkGsulo/eSfo51IxeHXc3Uqx6y8i7b7Lk4bSwj9TQ7+S3c6Wj0vJF+nlUlF4NdjVGrDrvyL1b7PknY7AyZ4fzMpvL7MWndya6J9K04O68z/b8HKnWhhl/wA1pzuuTEmBk6yg6zL5p9csWlnh08jn/wBUwvEs/sFVh0n5Fqt9nyMNgZN/L+Zl4Jrli18v9FRReJ5idWHTj5F33/JRthHbE4dN/JpLiH4R6ZAUv5HEl/55VYxdnmK9WOOPkWi32+PYidD8K34fiQJnAVpCVAS3eRrLzW+ufxrKi+nr2OkqkV4ppxT83O/xPV7RwMmVfzEh7xOUftr+itOL3+xwp1YXfkWj32fInwMm9j/MScG5R+A/RVcXdZ/b8CNWGCXkX7/kxHgZN+/5iTzaa2j9qX9FTC76/b8FdWHTXkWr345NNn4GTPP+YlHe+zFr3UWuqf5aii88/t+C1a0MMPItN3u+TXD4GTcv+Yl4yaZYvbf9FTA7fqf7fgsq0Oov+a7b8cifBSblPzEvlRaZYubp+jlVcHb9T/b8CFaGN/8ANd99nydMZgZM8P5mU3kPoxad1Lr5H+Xo4O68z/b8Ep1oYZf81pzuuTSXBSdZjHWJPMvrlj07UWmif5apheJZ/wCyNRqw6MvItVvs+TOGwMm/mHWJPJTW0euj/pqqLxPMk6sOlHyLV78cmdlYKQq/5iQd7Jyj5SN+ikYvPMlarC68i0W+3xISYN+oA7+S3VxpaO3kcPJrKi8Gp2dWHtVsC/Vzv8SxxeFdWiJmdxvV7JCW5+yoNbcXlmeeFSLUkopZPf8AllxXQ8goBQCgFAKAp+lO0GghDIoZjIqgFHk8o2uEj7TEeAoCXsbENJCjv5RGvdvHzI8iTtL9aAqFwqyrhVbNbM/ksyHyX9JCDXOaTaTPV4epKnCco8apPvzc3GwoesEd7bdA+fm45zzz3+lZ6ccVuN2dva6vSTy192Oy4MYDYUJecd7pIAO/mHqozqc+vHif+qRpxu/yxV8ZVUYaae7Hd8HLA7EiOHc3lveT18vKRwNA9vvUVNYX8+7OlTxdTrJZWy9K2XFzhtHYsQwiN3tzuvXSkdqSIHslrfapKmsCfw78mqPiqjrtO3q9K2fBTdM36tiIooYZJWKGQJvsUWdhmUIGRmEd7+UbAc9L1p0o5flnCHjatpaae6t1x9/uekfYMPWEHe2MTk/mJuIaLnnvzOn2p044v7ZpeMq9JvLVemOz4M4fYEBmlHe2Cp/5ibnm4kPc/Wipxu/y/wAifjKqpxeXf0x/BQ4PYsTbQC95lSHEE99Le7YiJU1z34I9/Hnekaas/juSv4qoqkXlovSu6XH/AJ2InRbZMZw+OvvLjK62llAs2Dw51Aax7Qbjfw4VFBOnfjc6S8TUj4uSVv1bJ97bHrNobBhCrbe+cQefmPF1HN/jxqypR/zZyp+Nq37aP0x2+BmfYMO9jHe6hv8AzE3ID9elHSjfv9X+SR8ZVwy0/wDmP4NV2DBvpLmWwjQ//sTe1Le5z3tp/mtOlG/f6sr8bV6aeWr9MeOCnjwmHlXFnDYi7xvcETyyCyxoTdUlUm5uLk/2pGlHP8sVPG1MMbW092O74y/zHRLZazbPjnlZy8sZk7MsygZwWy23hvbx51FTi4/2zU/F1VUSy7emPHBaT7Bh3KHvblo/Xzc3QHTPb7VXSjb+2SPjKrm9O/pjs+DpjNgQB4QN7rIQfzEx9VKeb6cOVHSjdfl/kkPG1cMtNPdjuuDnJsKEYmNe9sYnJ7+a9w0QGue/M6U6ccS/L4Nx8XVdGTy1XpjzwbYbYUO/lHe2AQ+fm55uJz68OdFTjia/lkn4ur0ovLV+mPHBnZewoSrX3ukrjz8w0Dkcn46caRpxd/ySt4uqmtNF6Y7fAhpsWLqAbvb9XB8/La+S/k57W+FrVlU49P5bs7PxdT2rDlbF7q33tf8AcscRsmKNomXeXEq+VNKw1v6LMR/FbcErP+WeaPiak1KMrWs/Sl9lcvK6niFAKAUAoBQHnengvhbZA+aVBYpn4sNQudLkcRdh9eFATujMZXDRgi1gdMuXmfRzPb+o0BXZYimF3oUrmfRwCL5X8a5ztdXPV4dzUJ4NctAIsF1g9iDLuh6C8cx+HGs2hi+R3cvE9K93q+/BjAxYLPPdILbwWuq8N3Hw04XvSOC7FWXiMMLN6bvdnLBR4Lq7XWC95dcq8M8luXhWYqGH6nSb8T1lm7Zd3siPtNcEuDVssAI3RJyqLAPHmJPyveksGDt2LRfiOu7t283d7OxXYvasEkscuG2fHIgYqJXMcJlXI5tGrKSy31BbKCQLaa1uShdHlpSruMmr6b8os9mY7AYiZSkcalY3EkTxqrRvmisHW2htcg8CDcEg0eHF8jUZVnSlm9V34ZPw8OE30vYhtlS3YX9V+XyqLDiZZuv045vv3ZQbEjwxx+LLLFkWJVAKLbMZsSxI09kqPoKRw2fxYrOtjVm9I9+CNsVMKExQKxX6pCwuq+UYXBsbcbr/AM1lKHT+R2k668W7N/q/a+R6TaDbPyi3VvOJwCcM63+lr1qShwcab8Vd3ctH3ezOO0MZsuNkd2wqoA2YnIBwFvmeOlW0LrQKfiYwk2327spMLg8Nj8QZJ4khwyKpjw7KqtMcz2eZbXUaXEfMEFvAFgUjMn4iVJXbabf8Fhidi4Gcyld1FLHNeGRUXs91GLFbWdDrdTofgbEI4c/iKkayULX0/lkXZe2cEkTxYuKCCVS4DsqiKXtPYxSEW/8A5khh4W1olDCyuVeNSMbtaZXexaz4jZ25Sxw17x+79tL/AMXqPp27G4+043dvvvszpi8Rs7NDY4W28Oa274buXj8L2/ijwXWhmHtOGV3LTd7o5TYjZ3WY9cNl3T38i180Vr/G2b+aPBiX+2Nx9p6Ms3e67vkzh8Rs3fS3OFy5Ut5u3Br2/iosGJib8T0o5u933fBnZs+zbPmOFvvX47vhnNuPK1qscGehKz8TdWctF3exDSfZ3UgL4bebgexmzZR9b3rPkwdtDs34n2m93bF/JZmXAl4hAYC+9Hm8ma2t/J1tW3gyseePtFpY72s9T0ldTwCgFAKAUAoDzfTLaccSpHJBHKslyd82WMFCtgWKsMxvoLcj4UBY9HJkfDxtHEIVINowLAWJF1sBdTxBsLgg0BBgkyrhTlLdp9F4+S9Ylqj0UlenPPb7kkYw9YJ3UnmhpYe0fjUv59Oxt010f1LX+Ec8LOGbEq0LsrSWYZRqDFGCDr4Ui83l/rCrTWCHmWn8vgocH0cwPV2JwAJvJruxydwOfIC1SMnh+pqdGKrJJrt9kccf0ewQwqMMCobuu1kXW7xg8+eo+tSUngXyNUqMXWabVvN9mepx2KOeDupBaXwX3UnDtVqTzWRypQWGfmWn8rgrdq7Nw+IxSNNhM53Lasq3Nmjtrm5XP/NMTxEVKPSbutV9nwRcP0cwW+lHUiAFSwAAtfNr5X+WqqTuxOlHpxd13/2hC/8Ax3hZ4DjRLHK3f7uNzYl44VyqxJNy2up11B1qRyTFSLbV2lZL55fAodrYom2GCsDicFh76DWODfPKePklVy/++pF/8/kdatNPxbTati/k9fjuj+BCi2z1HeJ6pObrccefD61qUjjTpK7zWj+z4OybJwkU0TR4EIwzEERJe4A1GvGjlmhGksEs1/vkWceMO/fupPNpyHtS/Gl/NoadNdJeZav+ODXZ2LOefupNZfBdO6i/VUi83kKsFhh5lp/LOKSh8PIrQsykyXDKpHlvxBNE8tBKmuovMu32RW4jYeD3SHqCXzR67qPW7pfnz4fWq5ZEjSjjea7/AGfB0xewsHnhtgEF5DcbqPUbuQ24+Ov0o5ZokKUcMs1p/K4OcuxcH1mMdQS26c5d1HqQ0Vj9Nf8Amo5eZG40o9GTutV9nwZw+xcHvpR1BCAqWG5j08q//NFJ4mSdKPSjmu/8Gdm7FwRDXwCHvX13MfDO1h9OFIyeYrUYpqzWi+xETY2D6iD1FM24Bz7lOOXjf+azifTvwdXRj7Va6ti/n6FquzsPE8ZiwghYyKCwjRdNTYldbaVtvQ404JYndaM9JWzzCgFAKAUAoCr2zhcTI0e4nWJQTvLoGJWxsVuOIa2ngT4UBOwcTqgDvvGHF8oW/wBBoKApICwXCZArHM+jMVHkvzAP9qxLVHpo4enPFx9/kSBJP1k93HfdDTetwzH/AG6nmxfI1an0Vm9duFyY2fJPvMRaOPzov3re6j/29akcV3/uxaqp4IZvTbl8nHASTdWe0cdry+tPvJL+rqRxYH8zpUVPrrN+ntwuSPtJ5upp3aW7nXeNfzkVtMn/AHUliwL5f7Q1QVPruzfq7LZ8k/HST54LxxedNu9bju5P9vStyxXRwpKnhnm9NuVyYkkn6yndxX3L2G9b2ob67v5UzxBKn0Xm9V24fJEx+1JcN1ud4kIhhEjBZTcqiyNpePUmx42or4mKip9KOb79v7InR/bOIMkkDwxBznmBEzEZTIVIJ3d8wb4WIN/EBG9nbkzUwuSxO2S0z7fFHmBiG38bvAqkYDq0bu7gOHj3pZGEeQtplyFg3HSxBOY36fyO1TD7Y8/Vtz8T6DtGSfKt44vOJ61veLb1dbliONJUrvN6Ptx8RPJPvY+7jvZvWt4D/bo73QiqeCWb7dv7MRyT79+7jvu09a3DNL/t1PNi0K1S6Szer7Ljk02fJPnntHF53XvW47qL/b15Ujiuy1VTwwzem3L5NcPJPuX7uO15PWt7b303dFewkqfUWb7duFyMRJPuY+7jtmi9a3tx29XR4rCKpY3m+/bh8nTGyT54e7i84bd63HdS/wC3ppeq8V0SmqeGWb025XJzlkn61H3cd9zJYb1uGaG+u7+VR3xL/bG4qn0JZvVduJcm2Gkn383dx3ypfvW/XwO71qK+JkmqfRhm9X2+HI2VJPle0cfnX4yt7bX9XVhfP4krqndZvRduPiQ45Jvw8d3Hl6uNd617ZPDd2v8AWspvp/I7NU/a9X+rbn4lhjXlJizoijerqshY8+RQf3rcr5HCmoeazej7f2W1bPKKAUAoBQCgFAc8TFmRl07Skai41FtRcXHwuKAo9jdG+qxRRxSL3TMwJRjmzgg5rvcnXjfgALaVlq7udadRRTi1e/8AuSf1OfPn3sd8uXzTWsCT7zjUwu97m+pTw4cL1vr/AEYhwc6l2Esd3bMe6biFVdO84WUUUWr5iVWnJJOLyy15b25NYdnzKhQSx2JY6xNfvCWPrPEmii0rXLKtBzx4XfLvt8jlitmyGERtNGEXKb7o37oqw13lvRF6ji7WbLHxFOE3Uw7991bbk3kjkd1HWIc8Zz5RGbi6snaG8vbU+FVpt6nONakrxS1W63vtwdGwU5kEm9juqlR3TWsxUn1nHsimF3vc0qlPA44XrfXa/HJHkgbPIrzQEugzxtFfsDMLlTJ5JuQb6aUSd27mXWpNKFtOV3+RE2N0UXDO0kDRq0gIY5HN1JzAWMtrLwHgCfGqk9yupSbTwv6/0cm6JRqtyYrhQpcxNckJug5G8ymTLpmy3+lZwtRw3NS8RT6nVcXe99e977Fi8rSEp1mAmMh2CxklcpzDN3unCrm8rnKFeipNJZrXNd/kbRM8pR0xEDaHKVjJBva/CWmbzuWNai4+VXT5X4O64WcOX3sdyoXzTWspYj1n6j/FWzve5rqU8OHC/rvbjg1gwU6lyJY+22Y3ibjlVdO84WUVEmu4lUpySWF5Za/PbkwmBmCFN7HYlie6b0yWPrPjSzta5XUpuWLC+3fb5B8DOUCb2OylSO6b0CGHrPEClnbUKpTUr4X377/I2lwk7FCZY+w2Yd03Eqya954MarTJGdNJqzz5+e3Bq2BmMiyb2PMqlR3TWs5Un1l79kfzUwu97lVWmoOGF2bvrtfjkzHgpw7OJY7uAD3TW7N7W7z40wu97h1abio4Xlzv8uBhsHOgIEserFtYm4sST6zheii13E6lOVrxeStrt8jmNmSiHc72PIEyX3TXsBbjvLX+lTC8NrmuvDqdTC73vr/R3bCSsVzyIQrBrLGQTb4lz/atWb1OaqQinhTzy1/on1o4igFAKAUAoBQCgFAKAUAoDSaIMpU8GFj9aEaurMp5NjYPDb3EbkDsFnAF7hbsbKdAflasqEU7nGPhqUZOSjqVf/iXBdkdWk3jOqiLdJmO9SSVD5WWxVH58qtkdOnDYm7O2dgsXbFJFqQUFxbKY2ZW7PDMGuL68ONZwRvc5vw1JyxNZ6HoVFhbwrZ3RpPGGUhtQeP96EaTVmeK2ftHZ26mxEOEkyZAzFYhYpZjmUFrKRY3XRhcXWsqEVojjHw1KLbUdS+6M7Ow6RpJDA0NxwcDMQeBY3N9NRrzpGEY6ItLw9Ol+hWLutHYUAoBQCgFAKAUAoBQCgFAKAUAoBQCgFAKAUAoBQCgI+0MKJopImJAkQoSOIDAjS/PWgKaXobg2jhi3SCOKTeFAiBZWEbxd4LWbRyfmBQE/ZmCTB4fdhmaOFSVzWusYuQoygXCjQX1sBck60JJqKbZphOkOGld0SQMY9G0NgSSLXtqdOVYVSL0Zxj4mlKTinoSzj4j6Y/mtXR06kdzzeD6PYZN/fESO2Ih3LOVQHJ2tSUQZ37XlNc/zddDqRPQ4bExIiqH0VQov8BbwqYkMcTp1+P2v4P2q4kMcTH4hH7X8H7UuhjiQZukuGSXcljnyZwMrajXgbcdOdqy6kU7HOXiacZYG87XLgVs7igFAKAUAoBQCgFAKAUAoBQCgFAKAUAoBQCgFAKAw6gggi4IsR4g0BqsSglgACeJtqbcLnnQllqb0KVPSqWZcLK2HzbwAWKgMwGYB2VSCGYJmIFjcgUB4vEbQnkjx4w82KKwRxvAWDLIZGMquAGUNJH2UIuOJIB0sAPouFhyIFzM1vSY3J+Z50B1oDQxKbmw1FjpxHgfhQlkb0KKAUAoBQCgFAKAUAoBQCgFAKAUAoBQCgFAaSyhRdjYXA+rEKB9SQKA3oBQCgMMbC55UBhHBAI4EXHyNAbUAoBQGkcgYXBvqR9VJB/kGgN6AUAoDRZQSVvqACR4A3t/Y0BvQCgFAaPIAQCdWNh8TYn+wNAb0AoBQCgFAKAUAoBQCgFAKApulOMw8cSjEE5WkWyhC5bdHfEZVBJAWNiTyAJoCTHsrDMARDEQRcEKNQeFAbfg2H9xH/QPtQD8Hw3uIv6F+1AU+ImwIxHVTh1DN2N5u0yCRkaQJfjmKKW4W043oDOF6oJxhThbMEOV2iQLJuwmYr6VhmXUi19ATQFv+D4b3EX7a/agH4PhvcRftr9qAqdv4nA4TLvMOhzKznLEhyxxZTJI17dlcy3tc66A0BjHJgcIYkkhRmxE2RAIlJvK/E+CLmAJ+IHEgUBb/g2G/wBPD+2v2oB+DYb/AE8P7a/agIe1sPg8PEZHw8ZAKqFWJLs0jBEUXsLliALkcaAqpMTgI4etmBMspEYjMcQIkRnUrdiEBBDXJa3Z40BeYTZ2FkRXGHiAdQwBiS4DC+unGgOv4Nhv9PD+2v2oB+DYb/Tw/tr9qApti4zBzuXhh3TQjeDu0BkikEqKy5LnIxVrA2PZ4UBY9HNvxY2MyRBgFbKc1uOVXGqkjgw0vcHQgEWoC2oBQCgFAKAUAoBQCgFAKAp+kmwutiO0jRNGzFWADaSRSQsCD+lzbwIB14UBZ4aARoqL5KKFHyUWFAdaAUBS4ro3G+I6xvJFbiFUrlEgR4llAKk5wjEDXL4g0BrgdjJHinxHWZXeRQpRzEVAFgAtkDKL62DWJYk3oC8oBQFNt/o9DjAudnWyshKFe3HMFEiNmB7LZVvax00IoDTaPRaCdleRpS6SK6sHymySbxUstgUB04XtzvrQF2DegM0BC2vs1MREY3LAEqwZbXVo2DowuCLhlB1BGlAVrdFY90kW9mARg6teO4lDu5k1QgsxdgQRltwAoC12Vs9MPDHDHfJEgRbm5yqLC58aAlUAoCg2d0UigzZJJu0AmrLpEm8yxAhQQgMjG/lX9KgJXR7YUeDRlR3fMQSXy37CLGoARVXRVGtrnmTQFrQCgFAKAUAoBQCgFAKAUAoBQCgFAKA8TN0VKSYiSHDwqz4rDujBYwd0jwNNbTs+SxtzNjxoBg9mbTUozTOSBEWVnQrmzuJrgcV3eSw8RfjegJPR7CbSXDTriXvMY7Ibg97kYMykE2UtlsDa1uAoCuiwe0eOEJWJsLliEhCrE/VwEsguSd6NQyX1JzWAWgJMGC2kBFnMpUM3ZWVFdSTHkLsS4eMASaXY9oaHkBe9F0YRyXuFOIlMYPJDI3D9JbMR8CKAuKAUAoBQCgFAKAUAoBQCgFAKAUAoBQCgFAKAUAoBQCgFAKAUAoBQCgFAKAUAoBQCgFAKAUAoBQCgFAKAUAoBQCgFAKAUAoBQCgFAKAUAoBQCgFAKAUAoBQCgFAKAUAoBQCgFAUfSjGyR7gRs67yYoxjQO2URSv2VYEHVRfThegMYXacsWG3uIU6S5SWARhEzhFkdRcAgEEgctdOAAiwdLg6Zlis2nZd7WLs4UdlSSSqFrKCbEacwBvhulisqHdMC4QqL8Vbebw8OKCNzbn2eF6Ak7A2/1nNeJo7IsgJzWKvewuyr2xbUC41FiaAqW29OY96GAC4dcVkyjtrM75YyeIsi2uNbm/woCf0l2pNEX3bBRDh2nIIB3hU2CEnyRYG5GvaHhqBz2VteZ8UVbzLNKqHKuUmBlUCMg5rjths4Fypy6CgLmTaSZZsty0IJYFWGoBNgSLHhyvQEDo/jZWcpI4k7mOYMFC2M28BUAeiMmhOuupNARRtLElpI2dFZsYIVZFvu4zAk3peU3EZiLXbhpagJKbZkXC70pvHWRozlBAbJK0WeyhmCnLmsAbXoDps/axkliGmWaAyKAQwVomVWGYeUDvF/pPjagLmgFAKA8ph9qT5IcSZQRLKqdXyqAqyS7oWby94twSSbEhhYcgIexdu4ljEWdu3G8j75Y44wiA9qNl7TWbJcG9lJJtpcC26O46YyGOdnzmPPkdEHA2YxvESrx6jQ9oXF+NAQ59szsCUcIMk8wuoPZwzrGqm/otqzHjrYEUBP2nj5SYljYRF4HmLFQ3mxHZTfkS+p42GluNAQdlbdmlnQsGSJpN2FyKVJ3AltmzZw17m+XLYWtc3oD0kWNRndASWTyhlYcfAkWP0NAU3RzaU0hTeMHE2HWcWAG7LHVBbyl1FiddD46AcsVtPEK86FkHfwxxlVvkSZgpJzeU/E8LXIFjbUCVDtaRMM8jKZnjlaPsi2YJKY8xCgnQasFBOhsDoKAzgNsGR4TplmRxlBzZZIWF9bA6jNcEAjKNAb0Bd0AoBQHKXDqxVmUEocyk+iSpQkfHKxH1NAMVhklRo5FDo6lWUi4ZWFiCPAigIz7Hw5v3Sgs4ckCxLquQNca3y9m/hpQG0OyoEyFYkG7UqlgOyrkFgPAGwoDOB2bFDfdoFuANPBb2AvwUXNgNBegOEOxIQqKyh92Tkv6K5syr8VUgWv7I5i9AdZ9kwPbNGpsSRfxchm+YJANjpoPCgNodmwrIZFQBzfX/1WLWHAEkAm3G2tAS6Ah4bZUMYskYXUNp4qLL9ANAOAoDabZ8ThgyA52Dtyu6hQrXGoYZVsR4CgDbOiMaxZBkW2VRply8CCNQR40BphdmJG4ZRYLHu0UDRFvma3xY5b/wDpHxoCbQCgFAVj9H8KZRKYV3itnVxcFWPEi3AnnbjzvQEj8Nhyou7XLEboLeSSCunhoxHyJoDXAbKghJMUaoSAunsjgovwUeA0oDiNhwkFXXOpdnAPo705nX4qWubHTW3KgO2K2VDICHjDAm5vfiVyH6FdCOBFAbDZsIk3u7XP7VueXJe3C+Xs34204UBLoCFBsmBL5Y1FyCbfoJZfkASSANNT40B0mwMb58yA57Zvjl8n6jkeVAY/Dot3usgyXvl+N8178c2bW/G+tAc8PsuNHV1FgiMqqOAMjB3Y+LMQNT8fE0BOoBQCgKLpViZF6usZkG8mKsIsmcqIZXsu87PFQTfkDQEHF7Unhwc283omEUrxuYwSqoGKbx4xuhJpwvrpQHbo5i5mxEkbmYKkanJiDFnJY6Om50MdgQST5Q4C2oHKLpHKGKiMMiFc7M/atLipsOAoC2OXIDrbQ2+NAR8N0smUKrxbxgC7lQ1sjTyRKFstgwCE9ogcNdbgCX/4mkVc7xKBI0iQgOSXkjfIiNcAAvZjpewU0BwxvShyzxqABZyki5j5mWONtWUK3l+iTa1jrQE7pFtOSNnEbBd3h3lJIuMxIRSf0r2mI+VASdjTSZsREzl91IFR3tc5oo5LNlABsWPADS1AVXXZurAyYht7v5UAiRA0rLJIqIge4UAC+vJbk2uaAvExjRxw74M0jBVYxRu65yBmPZBype+psKArNsY+VZ3yyFREISI7LaTfytG17i/AALYixvx4UB125PIJY1hmOdrZYlVSLBu28pIJEYXTSxvoLkiwHDYu0JWmjzSFlmWZihC2jMMqIoWwvwYg3J1HKgOeI6QSsuJGURtEjyR6k5xA2upXIymy3ysSuexsaA9OjXAPiL/80B5GDakuSGczkySzBDhuxYKZd2yqoGfPGNSb8VN9NABM2rO0u5eKbEQh5hEVyCO4OYk5ZUzX4a8KAu4MTHfdCVWkUagspbS1yQPmL6cx40B51ekkgMgEYZYmYuWfXL1mWCyhVtoEuL/AXPGgOC9K50Fmi3jKZXbJmtu453iUCy2DWU6tYaDXXQCZJ0lkRS7xLkLyxxZXJZ5IWZVUgqAC5RrangPGgIu1elEg3qKqi0cuSRcxs8AGbVlCtrmGhNiLHXgBeY7GuJ0jUEgRPKVFruUKIqgsQOLk8uAoDniNpSLhp5eznjjZhGFa6lULANmsWuRxsL8qA47OxzR9YEkjTLCiyBsoLnMhdlAjAzHs3AAv2gPCgKKLpVKYcUS53hmKxkROVgQwRydrs9oqcwueLEcAdAL+fbDrhYZY03rSBeTX1UsWyKC7cOCi+t+ANARWx2In7OHlRTJDHOjEZ1ALEOo4Egi1j43+VAelFAayQqxUlQShupIBKkgrcHkbEi45E+NAJoldSrqGVhZlYAgg6EEHQg+FAYOHTMHyrnClQ1hcKSCQDxAJA0+AoDmMBFr3Sa2v2BrlYuL6a2cs3zJPE0BxOx8NcHcRXVi4O7XR2bOWGmjFu0T460B36nHZRu0srZ1GUWVtTmA5NcnX4mgOI2ThwxYQRZmvdt2tzc3NzbW51+dAb4jAo7q5vdVZLaWZZLZlYHiLgH6fE0BnD4CGMKEiRApJUKgGUtxIsNCedAc8TsjDyACSCJwpLANGrWZ9WIuNCTxPOgJUUaqoVQFVRYACwAGgAA4ACgOU2Bid1do0Z08lyoJX5Ei4+lAR5dh4VmDNhoWYaBjEhIGYtoSLjtEn5knnQEmHBRIzOkaK7+UyqAW59ogXP1oCNiNiwMJAI1Te+cZFUFxfMQxtqG1B+Z560BYUBAk2JhmkEpw8RlBzCTdrnB01D2zX0HOgJkkStbMoNjcXF7EcCL8D8aAiYXAsjkh7oWZguXXNIbm731F72AA48TagOv4fD2u6j7Xldhe1di5vpr2iW+ZJ50Byk2ThmIzQQk5i4vGpOdiCW1HlEgEn4CgOxw0RAXIlg+cLlFg+YvmA9rMS1+NzegOD7Lw2ckww53vclFu1xZrm1zodfnQHXFYBJGRmFygYW0syuAGVgRqpsp+aigOkGEjQEIiKDxCqBf5240Bzw+zYIwAkMaBWzgKiiz2K5hYaNlJF/A2oDsIEGayr2zd9B2jYLdvE5QBryAFAc8RgopECPGjoLWVlBAtwsCLaUBrhsAiOzqLFlVLaWVI75VUAaC5J+vyoCVQCgFAKAUAoBQCgFAKAUAoBQCgFAKA1kvY2420+f1oDzcOKxscaJMY99NOY0axKItne5XQk5VIGupK8NaA02jtLFRx4kCSPPho96H3RIkVlYhSufssCpuQeBGgoD0WDVwgEjh25sFyg/wDtubf80Br15M+TtXvbyGt/Va1AeO2/lTrRkhlbEs53EyRO+QFBuikig7pVYdrUWNyRY3IFtFs2BMZJM0MYAgR94Ix5wvNmYNbyyLXtrqPhQFrEwQGaYhC2naIARb6Lc6XJ1PidOQoDP4zhv9RD+4v3oDrhsfDIbRyo5AuQrhjbx0NASaAUAoBQCgFAKAUAoBQCgFAKAUAoBQCgFAKAUAoDhjcGkyZJFzLcHiQQQbggjVWB1BGooCDhOj2HjSWNUOSa+8Uu7ZiRYm7Em5GnHlQHWHAsszP2SDqG1zAZVXJbhluC314X1oCV1WPNmyLm45sovf50B2oCCO+f/bjP0eQf9If/AJeGXUCo2/tYFHMRs+HSWQhlIytFF2bhuR3isPEWoCrxO2sUizANNdFi86kIkzTTIgMap2WUrnF20zAfGwF50axssjTBy5WNgo3ojWQNa7Zli0y2KlTxNzysaAvaAUAoBQCgFAKAUAoBQCgFAKAUAoBQCgFAKAUAoBQCgFAKAwRQGI4woCgWAFgPACgOEmz4mLlo1JkTI5IBzoL2VvEanT40AxGAikILxqxAsCQCQMyvb5ZlU/NRQHRcMgcyBQHYBWa2pVblQTzAubfM0B1oBQCgFA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910" name="Picture 6" descr="http://www.cvphysiology.com/Arrhythmias/ECG%20trace%20with%20grid.gif"/>
          <p:cNvPicPr>
            <a:picLocks noChangeAspect="1" noChangeArrowheads="1"/>
          </p:cNvPicPr>
          <p:nvPr/>
        </p:nvPicPr>
        <p:blipFill>
          <a:blip r:embed="rId2" cstate="print"/>
          <a:srcRect/>
          <a:stretch>
            <a:fillRect/>
          </a:stretch>
        </p:blipFill>
        <p:spPr bwMode="auto">
          <a:xfrm>
            <a:off x="4876800" y="3407229"/>
            <a:ext cx="3810000" cy="3450771"/>
          </a:xfrm>
          <a:prstGeom prst="rect">
            <a:avLst/>
          </a:prstGeom>
          <a:noFill/>
        </p:spPr>
      </p:pic>
      <p:pic>
        <p:nvPicPr>
          <p:cNvPr id="123912" name="Picture 8" descr="https://encrypted-tbn1.gstatic.com/images?q=tbn:ANd9GcQGknSxwFTaPoYt7iZ_DyS9Uj9pTYAw2a_u5KXOEIElv3HQv0Ig"/>
          <p:cNvPicPr>
            <a:picLocks noChangeAspect="1" noChangeArrowheads="1"/>
          </p:cNvPicPr>
          <p:nvPr/>
        </p:nvPicPr>
        <p:blipFill>
          <a:blip r:embed="rId3" cstate="print"/>
          <a:srcRect/>
          <a:stretch>
            <a:fillRect/>
          </a:stretch>
        </p:blipFill>
        <p:spPr bwMode="auto">
          <a:xfrm>
            <a:off x="-200724" y="4343400"/>
            <a:ext cx="4640766" cy="2471057"/>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Treatment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a:t>Goal:  Eliminate the organism and relieve the inflammation</a:t>
            </a:r>
          </a:p>
          <a:p>
            <a:pPr lvl="0"/>
            <a:r>
              <a:rPr lang="en-US" dirty="0"/>
              <a:t>Aspirin is the drug of choice 100mg/</a:t>
            </a:r>
            <a:r>
              <a:rPr lang="en-US" dirty="0" err="1"/>
              <a:t>kgbwt</a:t>
            </a:r>
            <a:r>
              <a:rPr lang="en-US" dirty="0"/>
              <a:t> x2/7 then 75mg/</a:t>
            </a:r>
            <a:r>
              <a:rPr lang="en-US" dirty="0" err="1"/>
              <a:t>bwt</a:t>
            </a:r>
            <a:r>
              <a:rPr lang="en-US" dirty="0"/>
              <a:t>/day x 7/7</a:t>
            </a:r>
          </a:p>
          <a:p>
            <a:pPr lvl="0"/>
            <a:r>
              <a:rPr lang="en-US" dirty="0" err="1"/>
              <a:t>Polyarthritis</a:t>
            </a:r>
            <a:r>
              <a:rPr lang="en-US" dirty="0"/>
              <a:t> does not respond to </a:t>
            </a:r>
            <a:r>
              <a:rPr lang="en-US" dirty="0" err="1"/>
              <a:t>paracetamol</a:t>
            </a:r>
            <a:r>
              <a:rPr lang="en-US" dirty="0"/>
              <a:t> or </a:t>
            </a:r>
            <a:r>
              <a:rPr lang="en-US" dirty="0" err="1"/>
              <a:t>brufen</a:t>
            </a:r>
            <a:endParaRPr lang="en-US" dirty="0"/>
          </a:p>
          <a:p>
            <a:pPr lvl="0"/>
            <a:r>
              <a:rPr lang="en-US" dirty="0"/>
              <a:t>Bed rest</a:t>
            </a:r>
          </a:p>
          <a:p>
            <a:pPr lvl="0"/>
            <a:r>
              <a:rPr lang="en-US" dirty="0"/>
              <a:t>Penicillin therapy up to 22 years</a:t>
            </a:r>
          </a:p>
          <a:p>
            <a:pPr lvl="0"/>
            <a:r>
              <a:rPr lang="en-US" dirty="0" err="1"/>
              <a:t>Valvotomy</a:t>
            </a:r>
            <a:endParaRPr lang="en-US" dirty="0"/>
          </a:p>
          <a:p>
            <a:pPr lvl="0"/>
            <a:r>
              <a:rPr lang="en-US" dirty="0" err="1"/>
              <a:t>Valvular</a:t>
            </a:r>
            <a:r>
              <a:rPr lang="en-US" dirty="0"/>
              <a:t> replacement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a:buNone/>
            </a:pPr>
            <a:r>
              <a:rPr lang="en-US" b="1" dirty="0" smtClean="0"/>
              <a:t>5. </a:t>
            </a:r>
            <a:r>
              <a:rPr lang="en-US" b="1" dirty="0"/>
              <a:t>Development becomes increasingly differentiated</a:t>
            </a:r>
            <a:endParaRPr lang="en-US" dirty="0"/>
          </a:p>
          <a:p>
            <a:pPr>
              <a:buNone/>
            </a:pPr>
            <a:r>
              <a:rPr lang="en-US" dirty="0"/>
              <a:t>- Responses become more specific and skillful as the child grows ex. Pain response is more generalized in infants</a:t>
            </a:r>
          </a:p>
          <a:p>
            <a:pPr>
              <a:buNone/>
            </a:pPr>
            <a:r>
              <a:rPr lang="en-US" b="1" dirty="0"/>
              <a:t>6.  Development becomes increasingly integrated and complex</a:t>
            </a:r>
            <a:endParaRPr lang="en-US" dirty="0"/>
          </a:p>
          <a:p>
            <a:pPr>
              <a:buNone/>
            </a:pPr>
            <a:r>
              <a:rPr lang="en-US" dirty="0"/>
              <a:t>- As new skills are gained, more complex tasks are learned i.e. children start by babbling before comprehensible speech</a:t>
            </a:r>
          </a:p>
          <a:p>
            <a:pPr>
              <a:buNone/>
            </a:pPr>
            <a:r>
              <a:rPr lang="en-US" b="1" dirty="0"/>
              <a:t>7.  Children are competent</a:t>
            </a:r>
            <a:endParaRPr lang="en-US" dirty="0"/>
          </a:p>
          <a:p>
            <a:pPr>
              <a:buNone/>
            </a:pPr>
            <a:endParaRPr lang="en-US" dirty="0"/>
          </a:p>
          <a:p>
            <a:pPr>
              <a:buNone/>
            </a:pPr>
            <a:r>
              <a:rPr lang="en-US" b="1" dirty="0"/>
              <a:t>8.  New skills predominate</a:t>
            </a:r>
            <a:endParaRPr lang="en-US" dirty="0"/>
          </a:p>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Nursing management</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lvl="0"/>
            <a:r>
              <a:rPr lang="en-US" dirty="0"/>
              <a:t>Admit the patient</a:t>
            </a:r>
          </a:p>
          <a:p>
            <a:pPr lvl="0"/>
            <a:r>
              <a:rPr lang="en-US" dirty="0"/>
              <a:t>Teach the family on the importance of antibiotic therapy</a:t>
            </a:r>
          </a:p>
          <a:p>
            <a:pPr lvl="0"/>
            <a:r>
              <a:rPr lang="en-US" dirty="0"/>
              <a:t>Teach on the side effects of the aspirin therapy</a:t>
            </a:r>
          </a:p>
          <a:p>
            <a:pPr lvl="0"/>
            <a:r>
              <a:rPr lang="en-US" dirty="0"/>
              <a:t>Compliance with activity restricts</a:t>
            </a:r>
          </a:p>
          <a:p>
            <a:pPr lvl="0"/>
            <a:r>
              <a:rPr lang="en-US" dirty="0"/>
              <a:t>Prompt treatment of throat infections</a:t>
            </a:r>
          </a:p>
          <a:p>
            <a:pPr lvl="0"/>
            <a:r>
              <a:rPr lang="en-US" dirty="0"/>
              <a:t>Monitor for complications:  CCF and infective </a:t>
            </a:r>
            <a:r>
              <a:rPr lang="en-US" dirty="0" err="1"/>
              <a:t>endocarditis</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URINARY TRACT INFECTION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t>DEFN:  An infection of one or more structures of urinary tract</a:t>
            </a:r>
          </a:p>
          <a:p>
            <a:pPr lvl="0"/>
            <a:r>
              <a:rPr lang="en-US" sz="2800" dirty="0"/>
              <a:t>Classified as lower UTI (cystitis, </a:t>
            </a:r>
            <a:r>
              <a:rPr lang="en-US" sz="2800" dirty="0" err="1"/>
              <a:t>urethritis</a:t>
            </a:r>
            <a:r>
              <a:rPr lang="en-US" sz="2800" dirty="0"/>
              <a:t>) or upper UTI (</a:t>
            </a:r>
            <a:r>
              <a:rPr lang="en-US" sz="2800" dirty="0" err="1"/>
              <a:t>pyelonephritis</a:t>
            </a:r>
            <a:r>
              <a:rPr lang="en-US" sz="2800" dirty="0"/>
              <a:t>)</a:t>
            </a:r>
          </a:p>
          <a:p>
            <a:pPr lvl="0"/>
            <a:r>
              <a:rPr lang="en-US" sz="2800" dirty="0" err="1"/>
              <a:t>Pyelonephritis</a:t>
            </a:r>
            <a:r>
              <a:rPr lang="en-US" sz="2800" dirty="0"/>
              <a:t> is </a:t>
            </a:r>
            <a:r>
              <a:rPr lang="en-US" sz="2800" dirty="0" smtClean="0"/>
              <a:t>more </a:t>
            </a:r>
            <a:r>
              <a:rPr lang="en-US" sz="2800" dirty="0"/>
              <a:t>severe</a:t>
            </a:r>
          </a:p>
          <a:p>
            <a:pPr lvl="0"/>
            <a:r>
              <a:rPr lang="en-US" sz="2800" dirty="0">
                <a:solidFill>
                  <a:srgbClr val="FF0000"/>
                </a:solidFill>
              </a:rPr>
              <a:t>DRAW AND LABEL </a:t>
            </a:r>
            <a:r>
              <a:rPr lang="en-US" sz="2800" dirty="0" smtClean="0">
                <a:solidFill>
                  <a:srgbClr val="FF0000"/>
                </a:solidFill>
              </a:rPr>
              <a:t>URINARY </a:t>
            </a:r>
            <a:r>
              <a:rPr lang="en-US" sz="2800" dirty="0">
                <a:solidFill>
                  <a:srgbClr val="FF0000"/>
                </a:solidFill>
              </a:rPr>
              <a:t>SYSTEM</a:t>
            </a:r>
          </a:p>
        </p:txBody>
      </p:sp>
      <p:pic>
        <p:nvPicPr>
          <p:cNvPr id="120834" name="Picture 2" descr="https://encrypted-tbn1.gstatic.com/images?q=tbn:ANd9GcTTJfKfDS8OSafmGS4oQbrsXU-TXL6hFUCvU8u3r4p0JPgUjgSk8A"/>
          <p:cNvPicPr>
            <a:picLocks noChangeAspect="1" noChangeArrowheads="1"/>
          </p:cNvPicPr>
          <p:nvPr/>
        </p:nvPicPr>
        <p:blipFill>
          <a:blip r:embed="rId2" cstate="print"/>
          <a:srcRect/>
          <a:stretch>
            <a:fillRect/>
          </a:stretch>
        </p:blipFill>
        <p:spPr bwMode="auto">
          <a:xfrm>
            <a:off x="6177038" y="3048000"/>
            <a:ext cx="2966962" cy="3738373"/>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Incidence: </a:t>
            </a:r>
            <a:endParaRPr lang="en-US" dirty="0"/>
          </a:p>
        </p:txBody>
      </p:sp>
      <p:sp>
        <p:nvSpPr>
          <p:cNvPr id="3" name="Content Placeholder 2"/>
          <p:cNvSpPr>
            <a:spLocks noGrp="1"/>
          </p:cNvSpPr>
          <p:nvPr>
            <p:ph idx="1"/>
          </p:nvPr>
        </p:nvSpPr>
        <p:spPr/>
        <p:txBody>
          <a:bodyPr/>
          <a:lstStyle/>
          <a:p>
            <a:pPr lvl="0"/>
            <a:r>
              <a:rPr lang="en-US" dirty="0"/>
              <a:t>UTI in newborns is approximately 10%</a:t>
            </a:r>
          </a:p>
          <a:p>
            <a:pPr lvl="0"/>
            <a:r>
              <a:rPr lang="en-US" dirty="0"/>
              <a:t>More frequent in males, later girls incidence overtakes that of boys</a:t>
            </a:r>
          </a:p>
          <a:p>
            <a:pPr lvl="0"/>
            <a:r>
              <a:rPr lang="en-US" dirty="0"/>
              <a:t>Common in African, Caucasians than whites</a:t>
            </a:r>
          </a:p>
          <a:p>
            <a:pPr lvl="0"/>
            <a:r>
              <a:rPr lang="en-US" dirty="0"/>
              <a:t>Uncircumcised boys more likely to develop UTI than circumcised</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Etiology:</a:t>
            </a:r>
            <a:endParaRPr lang="en-US" dirty="0"/>
          </a:p>
        </p:txBody>
      </p:sp>
      <p:sp>
        <p:nvSpPr>
          <p:cNvPr id="3" name="Content Placeholder 2"/>
          <p:cNvSpPr>
            <a:spLocks noGrp="1"/>
          </p:cNvSpPr>
          <p:nvPr>
            <p:ph idx="1"/>
          </p:nvPr>
        </p:nvSpPr>
        <p:spPr/>
        <p:txBody>
          <a:bodyPr/>
          <a:lstStyle/>
          <a:p>
            <a:pPr lvl="0"/>
            <a:r>
              <a:rPr lang="en-US" dirty="0"/>
              <a:t>E. coli. Is the commonest cause</a:t>
            </a:r>
          </a:p>
          <a:p>
            <a:pPr lvl="0"/>
            <a:r>
              <a:rPr lang="en-US" dirty="0"/>
              <a:t>Less common are </a:t>
            </a:r>
            <a:r>
              <a:rPr lang="en-US" dirty="0" err="1"/>
              <a:t>Klebsiella</a:t>
            </a:r>
            <a:r>
              <a:rPr lang="en-US" dirty="0"/>
              <a:t> pneumonia</a:t>
            </a:r>
          </a:p>
          <a:p>
            <a:pPr lvl="0"/>
            <a:r>
              <a:rPr lang="en-US" dirty="0"/>
              <a:t>Pseudomonas</a:t>
            </a:r>
          </a:p>
          <a:p>
            <a:pPr lvl="0"/>
            <a:r>
              <a:rPr lang="en-US" dirty="0" err="1"/>
              <a:t>Enterobacter</a:t>
            </a:r>
            <a:endParaRPr lang="en-US" dirty="0"/>
          </a:p>
          <a:p>
            <a:pPr lvl="0"/>
            <a:r>
              <a:rPr lang="en-US" dirty="0"/>
              <a:t>Candida </a:t>
            </a:r>
            <a:r>
              <a:rPr lang="en-US" dirty="0" err="1"/>
              <a:t>spp</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Pathophysiology</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In infancy bacteria enter urinary tract through blood and cause infection</a:t>
            </a:r>
          </a:p>
          <a:p>
            <a:pPr lvl="0"/>
            <a:r>
              <a:rPr lang="en-US" dirty="0"/>
              <a:t>After infancy infections are ascending through the urethra</a:t>
            </a:r>
          </a:p>
          <a:p>
            <a:pPr lvl="0"/>
            <a:r>
              <a:rPr lang="en-US" dirty="0"/>
              <a:t>Women are more prone due to short urethra</a:t>
            </a:r>
          </a:p>
          <a:p>
            <a:pPr lvl="0"/>
            <a:r>
              <a:rPr lang="en-US" dirty="0"/>
              <a:t>Other predisposition include:</a:t>
            </a:r>
          </a:p>
          <a:p>
            <a:pPr lvl="1"/>
            <a:r>
              <a:rPr lang="en-US" dirty="0"/>
              <a:t>urethra catheter</a:t>
            </a:r>
          </a:p>
          <a:p>
            <a:pPr lvl="1"/>
            <a:r>
              <a:rPr lang="en-US" dirty="0"/>
              <a:t>congenital anomalies in the urinary tract</a:t>
            </a:r>
          </a:p>
          <a:p>
            <a:pPr lvl="1"/>
            <a:r>
              <a:rPr lang="en-US" dirty="0"/>
              <a:t>urinary stasis</a:t>
            </a:r>
          </a:p>
          <a:p>
            <a:pPr lvl="1"/>
            <a:r>
              <a:rPr lang="en-US" dirty="0"/>
              <a:t>obstruction in the urinary tract</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Signs and Symptoms</a:t>
            </a:r>
            <a:r>
              <a:rPr lang="en-US" dirty="0"/>
              <a:t/>
            </a:r>
            <a:br>
              <a:rPr lang="en-US" dirty="0"/>
            </a:br>
            <a:endParaRPr lang="en-US" dirty="0"/>
          </a:p>
        </p:txBody>
      </p:sp>
      <p:sp>
        <p:nvSpPr>
          <p:cNvPr id="3" name="Content Placeholder 2"/>
          <p:cNvSpPr>
            <a:spLocks noGrp="1"/>
          </p:cNvSpPr>
          <p:nvPr>
            <p:ph idx="1"/>
          </p:nvPr>
        </p:nvSpPr>
        <p:spPr>
          <a:xfrm>
            <a:off x="457200" y="1143000"/>
            <a:ext cx="8229600" cy="5715000"/>
          </a:xfrm>
        </p:spPr>
        <p:txBody>
          <a:bodyPr>
            <a:normAutofit/>
          </a:bodyPr>
          <a:lstStyle/>
          <a:p>
            <a:pPr lvl="0"/>
            <a:r>
              <a:rPr lang="en-US" dirty="0" err="1"/>
              <a:t>maladous</a:t>
            </a:r>
            <a:r>
              <a:rPr lang="en-US" dirty="0"/>
              <a:t> urine</a:t>
            </a:r>
          </a:p>
          <a:p>
            <a:pPr lvl="0"/>
            <a:r>
              <a:rPr lang="en-US" dirty="0" err="1"/>
              <a:t>dysuria</a:t>
            </a:r>
            <a:endParaRPr lang="en-US" dirty="0"/>
          </a:p>
          <a:p>
            <a:pPr lvl="0"/>
            <a:r>
              <a:rPr lang="en-US" dirty="0"/>
              <a:t>urinary frequency</a:t>
            </a:r>
          </a:p>
          <a:p>
            <a:pPr lvl="0"/>
            <a:r>
              <a:rPr lang="en-US" dirty="0"/>
              <a:t>fever</a:t>
            </a:r>
          </a:p>
          <a:p>
            <a:pPr lvl="0"/>
            <a:r>
              <a:rPr lang="en-US" dirty="0" smtClean="0"/>
              <a:t>irritability</a:t>
            </a:r>
            <a:endParaRPr lang="en-US" dirty="0"/>
          </a:p>
          <a:p>
            <a:pPr lvl="0"/>
            <a:r>
              <a:rPr lang="en-US" dirty="0"/>
              <a:t>poor feeding</a:t>
            </a:r>
          </a:p>
          <a:p>
            <a:pPr lvl="0"/>
            <a:r>
              <a:rPr lang="en-US" dirty="0"/>
              <a:t> loss of </a:t>
            </a:r>
            <a:r>
              <a:rPr lang="en-US" dirty="0" err="1"/>
              <a:t>apetite</a:t>
            </a:r>
            <a:endParaRPr lang="en-US" dirty="0"/>
          </a:p>
          <a:p>
            <a:pPr lvl="0"/>
            <a:r>
              <a:rPr lang="en-US" dirty="0"/>
              <a:t>Fever with chills</a:t>
            </a:r>
          </a:p>
          <a:p>
            <a:pPr lvl="0"/>
            <a:r>
              <a:rPr lang="en-US" dirty="0"/>
              <a:t>Back pain/flank pain</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urinalysis</a:t>
            </a:r>
          </a:p>
          <a:p>
            <a:pPr lvl="0"/>
            <a:r>
              <a:rPr lang="en-US" dirty="0"/>
              <a:t>urine C/S</a:t>
            </a:r>
          </a:p>
          <a:p>
            <a:pPr lvl="0"/>
            <a:r>
              <a:rPr lang="en-US" dirty="0"/>
              <a:t>FHG – elevated WBC</a:t>
            </a:r>
          </a:p>
          <a:p>
            <a:pPr lvl="0"/>
            <a:r>
              <a:rPr lang="en-US" dirty="0"/>
              <a:t>ESR increased</a:t>
            </a:r>
          </a:p>
          <a:p>
            <a:pPr lvl="0"/>
            <a:r>
              <a:rPr lang="en-US" dirty="0"/>
              <a:t>Renal scan</a:t>
            </a:r>
          </a:p>
        </p:txBody>
      </p:sp>
      <p:pic>
        <p:nvPicPr>
          <p:cNvPr id="115714" name="Picture 2" descr="https://encrypted-tbn3.gstatic.com/images?q=tbn:ANd9GcQM-Z7lx-SvA8ENVEtEFNvaHYZTr9OuERqcmZKtD-hkZHY9ehM7"/>
          <p:cNvPicPr>
            <a:picLocks noChangeAspect="1" noChangeArrowheads="1"/>
          </p:cNvPicPr>
          <p:nvPr/>
        </p:nvPicPr>
        <p:blipFill>
          <a:blip r:embed="rId2" cstate="print"/>
          <a:srcRect/>
          <a:stretch>
            <a:fillRect/>
          </a:stretch>
        </p:blipFill>
        <p:spPr bwMode="auto">
          <a:xfrm>
            <a:off x="4419600" y="1295400"/>
            <a:ext cx="4679620" cy="3505200"/>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Treatment:</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pPr>
              <a:buNone/>
            </a:pPr>
            <a:r>
              <a:rPr lang="en-US" b="1" i="1" dirty="0"/>
              <a:t>Goal:</a:t>
            </a:r>
            <a:endParaRPr lang="en-US" dirty="0"/>
          </a:p>
          <a:p>
            <a:pPr lvl="0"/>
            <a:r>
              <a:rPr lang="en-US" dirty="0"/>
              <a:t>Eradicate infection</a:t>
            </a:r>
          </a:p>
          <a:p>
            <a:pPr lvl="0"/>
            <a:r>
              <a:rPr lang="en-US" dirty="0"/>
              <a:t>prevent </a:t>
            </a:r>
            <a:r>
              <a:rPr lang="en-US" dirty="0" err="1"/>
              <a:t>reinfection</a:t>
            </a:r>
            <a:endParaRPr lang="en-US" dirty="0"/>
          </a:p>
          <a:p>
            <a:pPr lvl="0"/>
            <a:r>
              <a:rPr lang="en-US" dirty="0"/>
              <a:t>correct underlying causes of infection</a:t>
            </a:r>
          </a:p>
          <a:p>
            <a:pPr lvl="0"/>
            <a:r>
              <a:rPr lang="en-US" dirty="0"/>
              <a:t>preserving renal function</a:t>
            </a:r>
          </a:p>
          <a:p>
            <a:pPr lvl="0"/>
            <a:r>
              <a:rPr lang="en-US" dirty="0"/>
              <a:t>Administer prescribed oral antibiotics e.g. </a:t>
            </a:r>
            <a:r>
              <a:rPr lang="en-US" dirty="0" err="1"/>
              <a:t>bactrim</a:t>
            </a:r>
            <a:r>
              <a:rPr lang="en-US" dirty="0"/>
              <a:t>, </a:t>
            </a:r>
            <a:r>
              <a:rPr lang="en-US" dirty="0" err="1"/>
              <a:t>amoxil</a:t>
            </a:r>
            <a:r>
              <a:rPr lang="en-US" dirty="0"/>
              <a:t>, cephalosporin, </a:t>
            </a:r>
            <a:r>
              <a:rPr lang="en-US" dirty="0" err="1"/>
              <a:t>nitrofurantoin</a:t>
            </a:r>
            <a:endParaRPr lang="en-US" dirty="0"/>
          </a:p>
          <a:p>
            <a:pPr lvl="0"/>
            <a:r>
              <a:rPr lang="en-US" dirty="0"/>
              <a:t>Hydration</a:t>
            </a:r>
          </a:p>
          <a:p>
            <a:pPr lvl="0"/>
            <a:r>
              <a:rPr lang="en-US" dirty="0"/>
              <a:t>Prevent complications i.e. renal scarring, kidney stones, hypertension, and end stage renal disease</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Nursing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Assessment:</a:t>
            </a:r>
            <a:endParaRPr lang="en-US" dirty="0"/>
          </a:p>
          <a:p>
            <a:pPr lvl="0"/>
            <a:r>
              <a:rPr lang="en-US" dirty="0"/>
              <a:t>Admit the patient</a:t>
            </a:r>
          </a:p>
          <a:p>
            <a:pPr lvl="0"/>
            <a:r>
              <a:rPr lang="en-US" dirty="0"/>
              <a:t>Take complete history on urine elimination pattern, pain in urination, change in urine odor, frequency, hesitancy, urgency and bed wetting</a:t>
            </a:r>
          </a:p>
          <a:p>
            <a:pPr lvl="0"/>
            <a:r>
              <a:rPr lang="en-US" dirty="0"/>
              <a:t>Assess knowledge of care giver</a:t>
            </a:r>
          </a:p>
          <a:p>
            <a:pPr lvl="0"/>
            <a:r>
              <a:rPr lang="en-US" dirty="0"/>
              <a:t>Assess hydration level</a:t>
            </a:r>
          </a:p>
          <a:p>
            <a:pPr lvl="2"/>
            <a:r>
              <a:rPr lang="en-US" dirty="0"/>
              <a:t>Pulse rate - </a:t>
            </a:r>
            <a:r>
              <a:rPr lang="en-US" dirty="0" err="1"/>
              <a:t>tarchycardia</a:t>
            </a:r>
            <a:endParaRPr lang="en-US" dirty="0"/>
          </a:p>
          <a:p>
            <a:pPr lvl="2"/>
            <a:r>
              <a:rPr lang="en-US" dirty="0"/>
              <a:t>Skin </a:t>
            </a:r>
            <a:r>
              <a:rPr lang="en-US" dirty="0" err="1"/>
              <a:t>turgor</a:t>
            </a:r>
            <a:r>
              <a:rPr lang="en-US" dirty="0"/>
              <a:t> – reduced recoil &gt; 3sec</a:t>
            </a:r>
          </a:p>
          <a:p>
            <a:pPr lvl="2"/>
            <a:r>
              <a:rPr lang="en-US" dirty="0"/>
              <a:t>Dry mucous membranes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lvl="2"/>
            <a:r>
              <a:rPr lang="en-US" sz="2500" dirty="0"/>
              <a:t>Sunken fontanels – infants</a:t>
            </a:r>
          </a:p>
          <a:p>
            <a:pPr lvl="2"/>
            <a:r>
              <a:rPr lang="en-US" sz="2500" dirty="0" err="1"/>
              <a:t>Hemoconcentrations</a:t>
            </a:r>
            <a:r>
              <a:rPr lang="en-US" sz="2500" dirty="0"/>
              <a:t> – increased </a:t>
            </a:r>
            <a:r>
              <a:rPr lang="en-US" sz="2500" dirty="0" err="1"/>
              <a:t>hematocrit</a:t>
            </a:r>
            <a:endParaRPr lang="en-US" sz="2500" dirty="0"/>
          </a:p>
          <a:p>
            <a:pPr lvl="2"/>
            <a:r>
              <a:rPr lang="en-US" sz="2500" dirty="0"/>
              <a:t>Reduced peripheral perfusion</a:t>
            </a:r>
          </a:p>
          <a:p>
            <a:pPr lvl="0"/>
            <a:r>
              <a:rPr lang="en-US" dirty="0" smtClean="0"/>
              <a:t>Perform </a:t>
            </a:r>
            <a:r>
              <a:rPr lang="en-US" dirty="0"/>
              <a:t>urine specific gravity</a:t>
            </a:r>
          </a:p>
          <a:p>
            <a:pPr lvl="0"/>
            <a:r>
              <a:rPr lang="en-US" dirty="0"/>
              <a:t>Assess level of comfort</a:t>
            </a:r>
          </a:p>
          <a:p>
            <a:pPr lvl="0"/>
            <a:r>
              <a:rPr lang="en-US" dirty="0"/>
              <a:t>Measure </a:t>
            </a:r>
            <a:r>
              <a:rPr lang="en-US" dirty="0" smtClean="0"/>
              <a:t>weight</a:t>
            </a:r>
            <a:endParaRPr lang="en-US" dirty="0"/>
          </a:p>
          <a:p>
            <a:pPr>
              <a:buNone/>
            </a:pPr>
            <a:endParaRPr lang="en-US" b="1" i="1" dirty="0" smtClean="0"/>
          </a:p>
          <a:p>
            <a:pPr>
              <a:buNone/>
            </a:pPr>
            <a:r>
              <a:rPr lang="en-US" b="1" i="1" dirty="0" smtClean="0"/>
              <a:t>Nursing </a:t>
            </a:r>
            <a:r>
              <a:rPr lang="en-US" b="1" i="1" dirty="0" err="1"/>
              <a:t>Dx</a:t>
            </a:r>
            <a:r>
              <a:rPr lang="en-US" b="1" i="1" dirty="0"/>
              <a:t>:</a:t>
            </a:r>
            <a:endParaRPr lang="en-US" dirty="0"/>
          </a:p>
          <a:p>
            <a:pPr lvl="0"/>
            <a:r>
              <a:rPr lang="en-US" dirty="0"/>
              <a:t>risk for injury</a:t>
            </a:r>
          </a:p>
          <a:p>
            <a:pPr lvl="0"/>
            <a:r>
              <a:rPr lang="en-US" dirty="0"/>
              <a:t>risk for deficient fluid volume</a:t>
            </a:r>
          </a:p>
          <a:p>
            <a:pPr lvl="0"/>
            <a:r>
              <a:rPr lang="en-US" dirty="0"/>
              <a:t>acute pain</a:t>
            </a:r>
          </a:p>
          <a:p>
            <a:pPr lvl="0"/>
            <a:r>
              <a:rPr lang="en-US" dirty="0"/>
              <a:t>deficient knowledge</a:t>
            </a:r>
          </a:p>
          <a:p>
            <a:pPr lvl="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500" smtClean="0"/>
              <a:t>Principles of Growth and Development</a:t>
            </a:r>
          </a:p>
        </p:txBody>
      </p:sp>
      <p:sp>
        <p:nvSpPr>
          <p:cNvPr id="5123" name="Rectangle 3"/>
          <p:cNvSpPr>
            <a:spLocks noGrp="1" noChangeArrowheads="1"/>
          </p:cNvSpPr>
          <p:nvPr>
            <p:ph type="body" idx="1"/>
          </p:nvPr>
        </p:nvSpPr>
        <p:spPr/>
        <p:txBody>
          <a:bodyPr/>
          <a:lstStyle/>
          <a:p>
            <a:pPr eaLnBrk="1" hangingPunct="1"/>
            <a:r>
              <a:rPr lang="en-US" sz="2700" dirty="0" smtClean="0"/>
              <a:t>Growth is an orderly process, occurring in systematic fashion.</a:t>
            </a:r>
          </a:p>
          <a:p>
            <a:pPr eaLnBrk="1" hangingPunct="1"/>
            <a:r>
              <a:rPr lang="en-US" sz="2700" dirty="0" smtClean="0"/>
              <a:t>Rates and patterns of growth are specific to certain parts of the body.</a:t>
            </a:r>
          </a:p>
          <a:p>
            <a:pPr eaLnBrk="1" hangingPunct="1"/>
            <a:r>
              <a:rPr lang="en-US" sz="2700" dirty="0" smtClean="0"/>
              <a:t>Wide individual differences exist in growth rates.</a:t>
            </a:r>
          </a:p>
          <a:p>
            <a:pPr eaLnBrk="1" hangingPunct="1"/>
            <a:r>
              <a:rPr lang="en-US" sz="2700" dirty="0" smtClean="0"/>
              <a:t>Growth and development are influences by are influences by a multiple factors.</a:t>
            </a:r>
          </a:p>
          <a:p>
            <a:pPr eaLnBrk="1" hangingPunct="1">
              <a:buFont typeface="Wingdings" pitchFamily="2" charset="2"/>
              <a:buNone/>
            </a:pPr>
            <a:endParaRPr lang="en-US" sz="2700" dirty="0" smtClean="0"/>
          </a:p>
          <a:p>
            <a:pPr eaLnBrk="1" hangingPunct="1">
              <a:buFont typeface="Wingdings" pitchFamily="2" charset="2"/>
              <a:buNone/>
            </a:pPr>
            <a:endParaRPr lang="en-US" sz="2700"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Interventions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Administer prescribed antibiotics </a:t>
            </a:r>
          </a:p>
          <a:p>
            <a:pPr lvl="0"/>
            <a:r>
              <a:rPr lang="en-US" dirty="0"/>
              <a:t>Correct dehydration</a:t>
            </a:r>
          </a:p>
          <a:p>
            <a:pPr lvl="0"/>
            <a:r>
              <a:rPr lang="en-US" dirty="0"/>
              <a:t>Manage fever/pain pharmacologically and non-pharmacologically</a:t>
            </a:r>
          </a:p>
          <a:p>
            <a:pPr lvl="0"/>
            <a:r>
              <a:rPr lang="en-US" dirty="0"/>
              <a:t>Document/maintain input and output charts</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MENINGITIS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b="1" dirty="0"/>
              <a:t>DEFN</a:t>
            </a:r>
            <a:r>
              <a:rPr lang="en-US" dirty="0"/>
              <a:t>:  Inflammation of the </a:t>
            </a:r>
            <a:r>
              <a:rPr lang="en-US" dirty="0" err="1"/>
              <a:t>meninges</a:t>
            </a:r>
            <a:r>
              <a:rPr lang="en-US" dirty="0"/>
              <a:t> secondary to bacterial or viral </a:t>
            </a:r>
            <a:r>
              <a:rPr lang="en-US" dirty="0" smtClean="0"/>
              <a:t>infections</a:t>
            </a:r>
            <a:endParaRPr lang="en-US" dirty="0"/>
          </a:p>
        </p:txBody>
      </p:sp>
      <p:pic>
        <p:nvPicPr>
          <p:cNvPr id="110594" name="Picture 2" descr="https://encrypted-tbn3.gstatic.com/images?q=tbn:ANd9GcRz7XKAvD9wkoQhLL4cNeEDZK--Oq4FeBK1ti4x1D-TQhmnAfhr"/>
          <p:cNvPicPr>
            <a:picLocks noChangeAspect="1" noChangeArrowheads="1"/>
          </p:cNvPicPr>
          <p:nvPr/>
        </p:nvPicPr>
        <p:blipFill>
          <a:blip r:embed="rId2" cstate="print">
            <a:lum bright="-10000" contrast="10000"/>
          </a:blip>
          <a:srcRect/>
          <a:stretch>
            <a:fillRect/>
          </a:stretch>
        </p:blipFill>
        <p:spPr bwMode="auto">
          <a:xfrm>
            <a:off x="0" y="2819400"/>
            <a:ext cx="4704588" cy="3733800"/>
          </a:xfrm>
          <a:prstGeom prst="rect">
            <a:avLst/>
          </a:prstGeom>
          <a:noFill/>
        </p:spPr>
      </p:pic>
      <p:pic>
        <p:nvPicPr>
          <p:cNvPr id="110596" name="Picture 4" descr="https://encrypted-tbn0.gstatic.com/images?q=tbn:ANd9GcRgAZFGs43M8JzBC8WdKMl23Abz2SBTbyGT18aUoYq7OG7ltR4zWw"/>
          <p:cNvPicPr>
            <a:picLocks noChangeAspect="1" noChangeArrowheads="1"/>
          </p:cNvPicPr>
          <p:nvPr/>
        </p:nvPicPr>
        <p:blipFill>
          <a:blip r:embed="rId3" cstate="print">
            <a:lum bright="-10000"/>
          </a:blip>
          <a:srcRect/>
          <a:stretch>
            <a:fillRect/>
          </a:stretch>
        </p:blipFill>
        <p:spPr bwMode="auto">
          <a:xfrm>
            <a:off x="4953000" y="2743200"/>
            <a:ext cx="3885788" cy="2667000"/>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ttps://encrypted-tbn1.gstatic.com/images?q=tbn:ANd9GcTSuTE8Oq4AMjR_qN4vK9JJMSntg00mRIrblXaXpC3mFUY2Un45"/>
          <p:cNvPicPr>
            <a:picLocks noChangeAspect="1" noChangeArrowheads="1"/>
          </p:cNvPicPr>
          <p:nvPr/>
        </p:nvPicPr>
        <p:blipFill>
          <a:blip r:embed="rId2" cstate="print">
            <a:lum bright="-10000"/>
          </a:blip>
          <a:srcRect/>
          <a:stretch>
            <a:fillRect/>
          </a:stretch>
        </p:blipFill>
        <p:spPr bwMode="auto">
          <a:xfrm>
            <a:off x="381000" y="609600"/>
            <a:ext cx="5281024" cy="3657600"/>
          </a:xfrm>
          <a:prstGeom prst="rect">
            <a:avLst/>
          </a:prstGeom>
          <a:noFill/>
        </p:spPr>
      </p:pic>
      <p:pic>
        <p:nvPicPr>
          <p:cNvPr id="240644" name="Picture 4" descr="https://encrypted-tbn3.gstatic.com/images?q=tbn:ANd9GcRo6JF4UmPJo6C59RHf6ncjuRKlD6dt0HWxf3pQgFsVb_uyNzz9rA"/>
          <p:cNvPicPr>
            <a:picLocks noChangeAspect="1" noChangeArrowheads="1"/>
          </p:cNvPicPr>
          <p:nvPr/>
        </p:nvPicPr>
        <p:blipFill>
          <a:blip r:embed="rId3" cstate="print">
            <a:lum bright="-10000"/>
          </a:blip>
          <a:srcRect/>
          <a:stretch>
            <a:fillRect/>
          </a:stretch>
        </p:blipFill>
        <p:spPr bwMode="auto">
          <a:xfrm>
            <a:off x="5943600" y="762000"/>
            <a:ext cx="3265714" cy="2590800"/>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Etiology:</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b="1" i="1" dirty="0" smtClean="0"/>
          </a:p>
          <a:p>
            <a:r>
              <a:rPr lang="en-US" b="1" i="1" dirty="0" smtClean="0"/>
              <a:t>Neonates:			Adolescents</a:t>
            </a:r>
            <a:endParaRPr lang="en-US" dirty="0" smtClean="0"/>
          </a:p>
          <a:p>
            <a:pPr lvl="0"/>
            <a:r>
              <a:rPr lang="en-US" dirty="0" smtClean="0"/>
              <a:t>E. Coli				-  N. </a:t>
            </a:r>
            <a:r>
              <a:rPr lang="en-US" dirty="0" err="1" smtClean="0"/>
              <a:t>Meningitidis</a:t>
            </a:r>
            <a:endParaRPr lang="en-US" dirty="0" smtClean="0"/>
          </a:p>
          <a:p>
            <a:pPr lvl="0"/>
            <a:r>
              <a:rPr lang="en-US" dirty="0" smtClean="0"/>
              <a:t>H. </a:t>
            </a:r>
            <a:r>
              <a:rPr lang="en-US" dirty="0" err="1" smtClean="0"/>
              <a:t>Influenzae</a:t>
            </a:r>
            <a:r>
              <a:rPr lang="en-US" dirty="0" smtClean="0"/>
              <a:t>			-  Strep. </a:t>
            </a:r>
            <a:r>
              <a:rPr lang="en-US" dirty="0" err="1" smtClean="0"/>
              <a:t>Pneumoniae</a:t>
            </a:r>
            <a:endParaRPr lang="en-US" dirty="0" smtClean="0"/>
          </a:p>
          <a:p>
            <a:pPr lvl="0"/>
            <a:r>
              <a:rPr lang="en-US" dirty="0" smtClean="0"/>
              <a:t>Strep. Type B			-  herpes</a:t>
            </a:r>
          </a:p>
          <a:p>
            <a:pPr lvl="0"/>
            <a:r>
              <a:rPr lang="en-US" dirty="0" smtClean="0"/>
              <a:t>Herpes				-  Adenovirus</a:t>
            </a:r>
          </a:p>
          <a:p>
            <a:r>
              <a:rPr lang="en-US" dirty="0" err="1" smtClean="0"/>
              <a:t>Arbovirus</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b="1" i="1" dirty="0"/>
              <a:t>Infants/Children</a:t>
            </a:r>
            <a:endParaRPr lang="en-US" dirty="0"/>
          </a:p>
          <a:p>
            <a:pPr lvl="0"/>
            <a:r>
              <a:rPr lang="en-US" dirty="0"/>
              <a:t>H. </a:t>
            </a:r>
            <a:r>
              <a:rPr lang="en-US" dirty="0" err="1"/>
              <a:t>Influenzae</a:t>
            </a:r>
            <a:endParaRPr lang="en-US" dirty="0"/>
          </a:p>
          <a:p>
            <a:pPr lvl="0"/>
            <a:r>
              <a:rPr lang="en-US" dirty="0" err="1"/>
              <a:t>Naiserria</a:t>
            </a:r>
            <a:r>
              <a:rPr lang="en-US" dirty="0"/>
              <a:t> </a:t>
            </a:r>
            <a:r>
              <a:rPr lang="en-US" dirty="0" err="1"/>
              <a:t>Meningitidis</a:t>
            </a:r>
            <a:endParaRPr lang="en-US" dirty="0"/>
          </a:p>
          <a:p>
            <a:pPr lvl="0"/>
            <a:r>
              <a:rPr lang="en-US" dirty="0"/>
              <a:t>Strep. </a:t>
            </a:r>
            <a:r>
              <a:rPr lang="en-US" dirty="0" err="1"/>
              <a:t>Pneumonae</a:t>
            </a:r>
            <a:endParaRPr lang="en-US" dirty="0"/>
          </a:p>
          <a:p>
            <a:pPr lvl="0"/>
            <a:r>
              <a:rPr lang="en-US" dirty="0" err="1"/>
              <a:t>Enterovirus</a:t>
            </a:r>
            <a:endParaRPr lang="en-US" dirty="0"/>
          </a:p>
          <a:p>
            <a:pPr lvl="0"/>
            <a:r>
              <a:rPr lang="en-US" dirty="0"/>
              <a:t>Adenovirus</a:t>
            </a:r>
          </a:p>
          <a:p>
            <a:pPr lvl="0"/>
            <a:r>
              <a:rPr lang="en-US" dirty="0"/>
              <a:t>Mumps virus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b="1" i="1" dirty="0"/>
              <a:t>Incidence:</a:t>
            </a:r>
            <a:endParaRPr lang="en-US" dirty="0"/>
          </a:p>
          <a:p>
            <a:pPr lvl="0"/>
            <a:r>
              <a:rPr lang="en-US" dirty="0"/>
              <a:t>affects mostly children below 5 years</a:t>
            </a:r>
          </a:p>
          <a:p>
            <a:pPr lvl="0"/>
            <a:r>
              <a:rPr lang="en-US" dirty="0"/>
              <a:t>caused by infectious agents</a:t>
            </a:r>
          </a:p>
          <a:p>
            <a:pPr lvl="0"/>
            <a:r>
              <a:rPr lang="en-US" dirty="0"/>
              <a:t>can also be due to penetrating trauma, neurosurgery, secondary to </a:t>
            </a:r>
            <a:r>
              <a:rPr lang="en-US" dirty="0" err="1"/>
              <a:t>otitis</a:t>
            </a:r>
            <a:r>
              <a:rPr lang="en-US" dirty="0"/>
              <a:t> media, sinusitis, </a:t>
            </a:r>
            <a:r>
              <a:rPr lang="en-US" dirty="0" err="1"/>
              <a:t>pharyngitis</a:t>
            </a:r>
            <a:r>
              <a:rPr lang="en-US" dirty="0"/>
              <a:t>, cellulites, pneumonia, septic arthritis and dental carries </a:t>
            </a:r>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Pathophysiology</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Bacteria enter the blood and are disseminated throughout the body including the brain</a:t>
            </a:r>
          </a:p>
          <a:p>
            <a:pPr lvl="0"/>
            <a:r>
              <a:rPr lang="en-US" dirty="0"/>
              <a:t>They are then seeded in the CSF and spread into the subarachnoid space</a:t>
            </a:r>
          </a:p>
          <a:p>
            <a:pPr lvl="0"/>
            <a:r>
              <a:rPr lang="en-US" dirty="0"/>
              <a:t>Inflammatory response then follows</a:t>
            </a:r>
          </a:p>
          <a:p>
            <a:pPr lvl="0"/>
            <a:r>
              <a:rPr lang="en-US" dirty="0"/>
              <a:t>Brain then becomes hyperemic and </a:t>
            </a:r>
            <a:r>
              <a:rPr lang="en-US" dirty="0" err="1"/>
              <a:t>oedematous</a:t>
            </a:r>
            <a:r>
              <a:rPr lang="en-US" dirty="0"/>
              <a:t> leading to increased intracranial pressure</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0"/>
            <a:r>
              <a:rPr lang="en-US" dirty="0"/>
              <a:t>Hydrocephalus occurs if ventricles are blocked and obstructed</a:t>
            </a:r>
          </a:p>
          <a:p>
            <a:pPr lvl="0"/>
            <a:r>
              <a:rPr lang="en-US" dirty="0"/>
              <a:t>Prognosis depends on age and organisms, how antibiotics are quickly administered</a:t>
            </a:r>
          </a:p>
          <a:p>
            <a:pPr lvl="0"/>
            <a:r>
              <a:rPr lang="en-US" dirty="0"/>
              <a:t>Most children develop a sequel of hearing loss, blindness, paresis of facial muscles and intellectual impairment</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Signs and symptoms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buNone/>
            </a:pPr>
            <a:r>
              <a:rPr lang="en-US" dirty="0"/>
              <a:t>Mostly depend on age and organism</a:t>
            </a:r>
          </a:p>
          <a:p>
            <a:r>
              <a:rPr lang="en-US" b="1" i="1" dirty="0"/>
              <a:t>Infants &gt; 3 months and Toddlers</a:t>
            </a:r>
            <a:endParaRPr lang="en-US" dirty="0"/>
          </a:p>
          <a:p>
            <a:pPr lvl="0"/>
            <a:r>
              <a:rPr lang="en-US" dirty="0"/>
              <a:t>Lethargy</a:t>
            </a:r>
          </a:p>
          <a:p>
            <a:pPr lvl="0"/>
            <a:r>
              <a:rPr lang="en-US" dirty="0"/>
              <a:t>Fussy</a:t>
            </a:r>
          </a:p>
          <a:p>
            <a:pPr lvl="0"/>
            <a:r>
              <a:rPr lang="en-US" dirty="0"/>
              <a:t>Irritable</a:t>
            </a:r>
          </a:p>
          <a:p>
            <a:pPr lvl="0"/>
            <a:r>
              <a:rPr lang="en-US" dirty="0" err="1"/>
              <a:t>Paradoxic</a:t>
            </a:r>
            <a:r>
              <a:rPr lang="en-US" dirty="0"/>
              <a:t> irritability: a state in which activities that normally soothe a baby i.e. cuddling, rocking activate the infant further</a:t>
            </a:r>
          </a:p>
          <a:p>
            <a:pPr lvl="0"/>
            <a:r>
              <a:rPr lang="en-US" dirty="0"/>
              <a:t>Fever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r>
              <a:rPr lang="en-US" dirty="0"/>
              <a:t>Hypothermia</a:t>
            </a:r>
          </a:p>
          <a:p>
            <a:pPr lvl="0"/>
            <a:r>
              <a:rPr lang="en-US" dirty="0"/>
              <a:t>Alteration in feeding and sleeping</a:t>
            </a:r>
          </a:p>
          <a:p>
            <a:pPr lvl="0"/>
            <a:r>
              <a:rPr lang="en-US" dirty="0"/>
              <a:t>Vomiting or diarrhea</a:t>
            </a:r>
          </a:p>
          <a:p>
            <a:pPr lvl="0"/>
            <a:r>
              <a:rPr lang="en-US" dirty="0"/>
              <a:t>Weight loss</a:t>
            </a:r>
          </a:p>
          <a:p>
            <a:pPr lvl="0"/>
            <a:r>
              <a:rPr lang="en-US" dirty="0"/>
              <a:t>Bulging anterior fontanel</a:t>
            </a:r>
          </a:p>
          <a:p>
            <a:pPr lvl="0"/>
            <a:r>
              <a:rPr lang="en-US" dirty="0"/>
              <a:t>Seizure</a:t>
            </a:r>
          </a:p>
          <a:p>
            <a:pPr lvl="0"/>
            <a:r>
              <a:rPr lang="en-US" dirty="0"/>
              <a:t>Reduced level of </a:t>
            </a:r>
            <a:r>
              <a:rPr lang="en-US" dirty="0" smtClean="0"/>
              <a:t>consciousness</a:t>
            </a:r>
            <a:endParaRPr lang="en-US" dirty="0"/>
          </a:p>
          <a:p>
            <a:pPr lvl="0"/>
            <a:r>
              <a:rPr lang="en-US" dirty="0"/>
              <a:t>Depressed respiratory state </a:t>
            </a:r>
          </a:p>
          <a:p>
            <a:pPr lvl="0"/>
            <a:r>
              <a:rPr lang="en-US" dirty="0" err="1"/>
              <a:t>Apnoea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Principles Continued</a:t>
            </a:r>
          </a:p>
        </p:txBody>
      </p:sp>
      <p:sp>
        <p:nvSpPr>
          <p:cNvPr id="6147" name="Rectangle 3"/>
          <p:cNvSpPr>
            <a:spLocks noGrp="1" noChangeArrowheads="1"/>
          </p:cNvSpPr>
          <p:nvPr>
            <p:ph type="body" idx="1"/>
          </p:nvPr>
        </p:nvSpPr>
        <p:spPr/>
        <p:txBody>
          <a:bodyPr/>
          <a:lstStyle/>
          <a:p>
            <a:pPr eaLnBrk="1" hangingPunct="1">
              <a:lnSpc>
                <a:spcPct val="90000"/>
              </a:lnSpc>
            </a:pPr>
            <a:r>
              <a:rPr lang="en-US" sz="2700" dirty="0" smtClean="0"/>
              <a:t>Development proceeds from the simple to the complex and from the general to the specific.</a:t>
            </a:r>
          </a:p>
          <a:p>
            <a:pPr eaLnBrk="1" hangingPunct="1">
              <a:lnSpc>
                <a:spcPct val="90000"/>
              </a:lnSpc>
            </a:pPr>
            <a:r>
              <a:rPr lang="en-US" sz="2700" dirty="0" smtClean="0"/>
              <a:t>Development occurs in a </a:t>
            </a:r>
            <a:r>
              <a:rPr lang="en-US" sz="2700" dirty="0" err="1" smtClean="0"/>
              <a:t>cephalocaudal</a:t>
            </a:r>
            <a:r>
              <a:rPr lang="en-US" sz="2700" dirty="0" smtClean="0"/>
              <a:t> and a </a:t>
            </a:r>
            <a:r>
              <a:rPr lang="en-US" sz="2700" dirty="0" err="1" smtClean="0"/>
              <a:t>proximodistal</a:t>
            </a:r>
            <a:r>
              <a:rPr lang="en-US" sz="2700" dirty="0" smtClean="0"/>
              <a:t> progression.</a:t>
            </a:r>
          </a:p>
          <a:p>
            <a:pPr eaLnBrk="1" hangingPunct="1">
              <a:lnSpc>
                <a:spcPct val="90000"/>
              </a:lnSpc>
            </a:pPr>
            <a:r>
              <a:rPr lang="en-US" sz="2700" dirty="0" smtClean="0"/>
              <a:t>There are critical periods for growth and development.</a:t>
            </a:r>
          </a:p>
          <a:p>
            <a:pPr eaLnBrk="1" hangingPunct="1">
              <a:lnSpc>
                <a:spcPct val="90000"/>
              </a:lnSpc>
            </a:pPr>
            <a:r>
              <a:rPr lang="en-US" sz="2700" dirty="0" smtClean="0"/>
              <a:t>Rates in development vary.</a:t>
            </a:r>
          </a:p>
          <a:p>
            <a:pPr eaLnBrk="1" hangingPunct="1">
              <a:lnSpc>
                <a:spcPct val="90000"/>
              </a:lnSpc>
            </a:pPr>
            <a:r>
              <a:rPr lang="en-US" sz="2700" dirty="0" smtClean="0"/>
              <a:t>Development continues throughout the individual's life span.</a:t>
            </a:r>
          </a:p>
          <a:p>
            <a:pPr eaLnBrk="1" hangingPunct="1">
              <a:lnSpc>
                <a:spcPct val="90000"/>
              </a:lnSpc>
              <a:buFont typeface="Wingdings" pitchFamily="2" charset="2"/>
              <a:buNone/>
            </a:pPr>
            <a:endParaRPr lang="en-US" sz="2700" dirty="0"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pPr>
              <a:buNone/>
            </a:pPr>
            <a:r>
              <a:rPr lang="en-US" b="1" u="sng" dirty="0"/>
              <a:t>Children &gt;2 years</a:t>
            </a:r>
            <a:endParaRPr lang="en-US" dirty="0"/>
          </a:p>
          <a:p>
            <a:pPr lvl="0"/>
            <a:r>
              <a:rPr lang="en-US" dirty="0"/>
              <a:t>GI upset</a:t>
            </a:r>
          </a:p>
          <a:p>
            <a:pPr lvl="0"/>
            <a:r>
              <a:rPr lang="en-US" dirty="0"/>
              <a:t>Chills</a:t>
            </a:r>
          </a:p>
          <a:p>
            <a:pPr lvl="0"/>
            <a:r>
              <a:rPr lang="en-US" dirty="0"/>
              <a:t>Fever</a:t>
            </a:r>
          </a:p>
          <a:p>
            <a:pPr lvl="0"/>
            <a:r>
              <a:rPr lang="en-US" dirty="0"/>
              <a:t>CNS symptoms, lethargy, irritability, agitations, confusion, headache</a:t>
            </a:r>
          </a:p>
          <a:p>
            <a:pPr lvl="0"/>
            <a:r>
              <a:rPr lang="en-US" dirty="0"/>
              <a:t>Nausea</a:t>
            </a:r>
          </a:p>
          <a:p>
            <a:pPr lvl="0"/>
            <a:r>
              <a:rPr lang="en-US" dirty="0"/>
              <a:t>Projectile vomiting</a:t>
            </a:r>
          </a:p>
          <a:p>
            <a:pPr lvl="0"/>
            <a:r>
              <a:rPr lang="en-US" dirty="0"/>
              <a:t>Photophobia</a:t>
            </a:r>
          </a:p>
          <a:p>
            <a:pPr lvl="0"/>
            <a:r>
              <a:rPr lang="en-US" dirty="0" err="1"/>
              <a:t>Diplopia</a:t>
            </a:r>
            <a:endParaRPr lang="en-US" dirty="0"/>
          </a:p>
          <a:p>
            <a:pPr lvl="0"/>
            <a:r>
              <a:rPr lang="en-US" dirty="0"/>
              <a:t>Tinnitus</a:t>
            </a:r>
          </a:p>
          <a:p>
            <a:pPr lvl="0"/>
            <a:r>
              <a:rPr lang="en-US" dirty="0" err="1"/>
              <a:t>Nuchal</a:t>
            </a:r>
            <a:r>
              <a:rPr lang="en-US" dirty="0"/>
              <a:t> rigidity</a:t>
            </a:r>
          </a:p>
          <a:p>
            <a:pPr lvl="0"/>
            <a:r>
              <a:rPr lang="en-US" dirty="0"/>
              <a:t>Joint pain</a:t>
            </a:r>
          </a:p>
          <a:p>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lvl="0"/>
            <a:r>
              <a:rPr lang="en-US" dirty="0"/>
              <a:t>Increased heart rate</a:t>
            </a:r>
          </a:p>
          <a:p>
            <a:pPr lvl="0"/>
            <a:r>
              <a:rPr lang="en-US" dirty="0"/>
              <a:t>Reduced blood pressure</a:t>
            </a:r>
          </a:p>
          <a:p>
            <a:pPr lvl="0"/>
            <a:r>
              <a:rPr lang="en-US" dirty="0"/>
              <a:t>Cold extremities</a:t>
            </a:r>
          </a:p>
          <a:p>
            <a:pPr lvl="0"/>
            <a:r>
              <a:rPr lang="en-US" dirty="0"/>
              <a:t>Reduced level of </a:t>
            </a:r>
            <a:r>
              <a:rPr lang="en-US" dirty="0" err="1"/>
              <a:t>consiousness</a:t>
            </a:r>
            <a:endParaRPr lang="en-US" dirty="0"/>
          </a:p>
          <a:p>
            <a:pPr lvl="0"/>
            <a:r>
              <a:rPr lang="en-US" dirty="0"/>
              <a:t>Increased  intracranial pressure</a:t>
            </a:r>
          </a:p>
          <a:p>
            <a:pPr lvl="0"/>
            <a:r>
              <a:rPr lang="en-US" dirty="0"/>
              <a:t>Hyperactive reflexes</a:t>
            </a:r>
          </a:p>
          <a:p>
            <a:pPr lvl="0"/>
            <a:r>
              <a:rPr lang="en-US" dirty="0"/>
              <a:t>Positive </a:t>
            </a:r>
            <a:r>
              <a:rPr lang="en-US" dirty="0" err="1"/>
              <a:t>kernigs</a:t>
            </a:r>
            <a:r>
              <a:rPr lang="en-US" dirty="0"/>
              <a:t> sign</a:t>
            </a:r>
          </a:p>
          <a:p>
            <a:pPr lvl="0"/>
            <a:r>
              <a:rPr lang="en-US" dirty="0" err="1"/>
              <a:t>Brudezinski’s</a:t>
            </a:r>
            <a:r>
              <a:rPr lang="en-US" dirty="0"/>
              <a:t> sign positive</a:t>
            </a:r>
          </a:p>
          <a:p>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b="1" i="1" dirty="0"/>
              <a:t>Complications:</a:t>
            </a:r>
            <a:endParaRPr lang="en-US" dirty="0"/>
          </a:p>
          <a:p>
            <a:pPr lvl="0"/>
            <a:r>
              <a:rPr lang="en-US" dirty="0"/>
              <a:t>Sepsis</a:t>
            </a:r>
          </a:p>
          <a:p>
            <a:pPr lvl="0"/>
            <a:r>
              <a:rPr lang="en-US" dirty="0"/>
              <a:t>Seizure</a:t>
            </a:r>
          </a:p>
          <a:p>
            <a:pPr lvl="0"/>
            <a:r>
              <a:rPr lang="en-US" dirty="0"/>
              <a:t>Brain abscess</a:t>
            </a:r>
          </a:p>
          <a:p>
            <a:pPr lvl="0"/>
            <a:r>
              <a:rPr lang="en-US" dirty="0"/>
              <a:t>Hydrocephalus</a:t>
            </a:r>
          </a:p>
          <a:p>
            <a:pPr lvl="0"/>
            <a:r>
              <a:rPr lang="en-US" dirty="0"/>
              <a:t>DIC</a:t>
            </a:r>
          </a:p>
          <a:p>
            <a:endParaRPr lang="en-US" dirty="0"/>
          </a:p>
        </p:txBody>
      </p:sp>
      <p:pic>
        <p:nvPicPr>
          <p:cNvPr id="101378" name="Picture 2" descr="hydrocephalus photo: Hydrocephalus orphanage6.jpg"/>
          <p:cNvPicPr>
            <a:picLocks noChangeAspect="1" noChangeArrowheads="1"/>
          </p:cNvPicPr>
          <p:nvPr/>
        </p:nvPicPr>
        <p:blipFill>
          <a:blip r:embed="rId2" cstate="print"/>
          <a:srcRect/>
          <a:stretch>
            <a:fillRect/>
          </a:stretch>
        </p:blipFill>
        <p:spPr bwMode="auto">
          <a:xfrm>
            <a:off x="609599" y="4267200"/>
            <a:ext cx="3251199" cy="2438400"/>
          </a:xfrm>
          <a:prstGeom prst="rect">
            <a:avLst/>
          </a:prstGeom>
          <a:noFill/>
        </p:spPr>
      </p:pic>
      <p:pic>
        <p:nvPicPr>
          <p:cNvPr id="101380" name="Picture 4" descr="hydrocephalus photo: hydrocephalus m_5c1ef267b0784b4db9cc9f4591b137a8.gif"/>
          <p:cNvPicPr>
            <a:picLocks noChangeAspect="1" noChangeArrowheads="1" noCrop="1"/>
          </p:cNvPicPr>
          <p:nvPr/>
        </p:nvPicPr>
        <p:blipFill>
          <a:blip r:embed="rId3" cstate="print"/>
          <a:srcRect/>
          <a:stretch>
            <a:fillRect/>
          </a:stretch>
        </p:blipFill>
        <p:spPr bwMode="auto">
          <a:xfrm>
            <a:off x="4724400" y="3429000"/>
            <a:ext cx="2364826" cy="3429000"/>
          </a:xfrm>
          <a:prstGeom prst="rect">
            <a:avLst/>
          </a:prstGeom>
          <a:noFill/>
        </p:spPr>
      </p:pic>
      <p:pic>
        <p:nvPicPr>
          <p:cNvPr id="101382" name="Picture 6" descr="https://encrypted-tbn0.gstatic.com/images?q=tbn:ANd9GcQy2EshmOb_pu_mI6c-9RV5UH4budaOFO6OU7Cq17BArMqzJdZH"/>
          <p:cNvPicPr>
            <a:picLocks noChangeAspect="1" noChangeArrowheads="1"/>
          </p:cNvPicPr>
          <p:nvPr/>
        </p:nvPicPr>
        <p:blipFill>
          <a:blip r:embed="rId4" cstate="print"/>
          <a:srcRect/>
          <a:stretch>
            <a:fillRect/>
          </a:stretch>
        </p:blipFill>
        <p:spPr bwMode="auto">
          <a:xfrm>
            <a:off x="4419600" y="228600"/>
            <a:ext cx="4114800" cy="2939144"/>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buNone/>
            </a:pPr>
            <a:r>
              <a:rPr lang="en-US" b="1" i="1" dirty="0"/>
              <a:t>Diagnosis</a:t>
            </a:r>
            <a:endParaRPr lang="en-US" dirty="0"/>
          </a:p>
          <a:p>
            <a:pPr lvl="0"/>
            <a:r>
              <a:rPr lang="en-US" dirty="0"/>
              <a:t>Detailed history</a:t>
            </a:r>
          </a:p>
          <a:p>
            <a:pPr lvl="0"/>
            <a:r>
              <a:rPr lang="en-US" dirty="0"/>
              <a:t>Lab test:  CSF, culture</a:t>
            </a:r>
          </a:p>
          <a:p>
            <a:pPr lvl="0"/>
            <a:r>
              <a:rPr lang="en-US" dirty="0"/>
              <a:t>Physical examination</a:t>
            </a:r>
          </a:p>
          <a:p>
            <a:pPr lvl="0"/>
            <a:r>
              <a:rPr lang="en-US" dirty="0"/>
              <a:t>Clotting studies</a:t>
            </a:r>
          </a:p>
          <a:p>
            <a:pPr lvl="0"/>
            <a:r>
              <a:rPr lang="en-US" dirty="0"/>
              <a:t>LP</a:t>
            </a:r>
          </a:p>
          <a:p>
            <a:pPr lvl="0"/>
            <a:r>
              <a:rPr lang="en-US" dirty="0"/>
              <a:t>CT scan</a:t>
            </a:r>
          </a:p>
          <a:p>
            <a:pPr lvl="0"/>
            <a:r>
              <a:rPr lang="en-US" dirty="0"/>
              <a:t>MRI</a:t>
            </a:r>
          </a:p>
          <a:p>
            <a:endParaRPr lang="en-US" dirty="0"/>
          </a:p>
        </p:txBody>
      </p:sp>
      <p:sp>
        <p:nvSpPr>
          <p:cNvPr id="100354" name="AutoShape 2" descr="data:image/jpeg;base64,/9j/4AAQSkZJRgABAQAAAQABAAD/2wCEAAkGBxQTEhUUExQVFRQXGBcYGBgYGBgYGhwYGh8YHhgYGBgYHyggGBomGxoXITEhJSkrLi4uGB8zODMsNygtLisBCgoKDA0NDwwMDiwZFBkrLCw3NywsKywsKywsKzcsKyssLCs3KysrLCsrKysrKysrKywrLCsrKysrKysrKysrK//AABEIAKwBJQMBIgACEQEDEQH/xAAcAAABBAMBAAAAAAAAAAAAAAAEAAMFBgECBwj/xABEEAABAgQDBQUFBgQEBQUAAAABAhEAAwQhEjFBBVFhcYEGEyKRoQcyscHwFCNCUnLRYqLh8TOCkrIVJENTwhZEY3PS/8QAFgEBAQEAAAAAAAAAAAAAAAAAAAEC/8QAFhEBAQEAAAAAAAAAAAAAAAAAABEB/9oADAMBAAIRAxEAPwCobO2EhdGpRw/aFpmzpI7xIX3ckpBSJJOJeMJqTiALGSneYrLw6mqWFJUFrCkABKgpQKQHYJLukBzYbzDMFZhQolNl0MsgrnKUzEploutbZ3Nkp457oACmplzC0tC1nchJUfJIeJhHZGrYky0pbPFNlJI5gqcHhHSPZ12fqJk2TVJKpFMh2Q2AK08KT776qNtzxptDa+wJE9ZKJlSslWIoBWgElyASUpUH3PzgOd0/ZoqUlJqKa58WGZjKOYA8R0YE3iUV2SQAnBI2lPUT+GR3aDxCilTB98W+Z7VqSnmJl0lGn7OEh1BpasTWARhuAWuVb2iuSfaltaYpRQUqsxTLkYgnPxBgVA8yRbKAJ/8AQ09IChspSrOAuoKiM7FKGL/vAW0dmpl3mbInptcpM8DW4JccY02l7QNsS093OmzZRcLxKkplrwkMBdAGDXJ310hvYftYrpEwKmTxUI/EiZgFv4VJAKT5jgYCCn7NQplSioOHwTLdAtglVm3RFrQQWIYx6I2FWbP23ImlEvAseGYwSmYkqFjjS4UCxYl8riKR209k86WDNpPvkJF0f9Rh+UZK5A8hAcsjYQpiG8yC9iCMwRoY1gMkxiFCgpRIdnZIXV0yFDEldRISoHIpVMQFDqCREfG8hRCgQSCC4IsQRkQRkYItXaejliVJmISBiXOQoiSunfCJZSO6WpTtiV40ljiYizmuQ7PqFrLrWtZydSiotudUNwCjEKMwGIUEyKRSsgYn0UdPJYTTLfMhllYVuU1gl2fXOArcuUTkCYJRs9TOSwibqa+TgaSkBTAvhUfE6sQBJuLAMQLKBdwQRa+ZLmYyru0HwYWE0qBABUWJIwu49dA5EcaZA/GPONjTpV+MeYEPbVppKcAkKUv3sRIL/hwjIA6mw1gWVRqVklWuTaZ63greZs1egeBFyiMw0GSkrQWSspVuLh+hsYJl19/vpbvqmx5tkYIiITRLTNnJWkqlqB3tpzGnSI6bIUnMdYKajEKMwChQoxAOSoUKVrCggGERCBjZ3MGhezKEzFJADuoJA3nd5Z9I7fsrsfS0Ug1dWLS0d4oZgkMR4db2SjK4d9IX2M9lxNatnAFMoqlyENbEGxzTvL2G5juDdK7V0UidTmXUI7yWSk4MSkuUkEXSQWBYwZcmqu1e09rTjLoErkyGKFNhYJUGKp0whgcLslNxo5AMSNB7HqaWomorFTEpzRLQJZ5KLqPk0WKk2uhEnuqaTLkS3UMCAA74XLgC5fPMwHX17KUUkh/eHBwxiwSlMmkphKTT0knAgsFEDGHso4iCoqIe5Ll7wX/xdEqYuXKlolIAfwpSMSm1YaARVJVYVpcmwIfhdjbUMYJrpwSpOJ/HjSWuAUq04YVDoYIscrbh8WNQWMVgyWwnQ2fjDs3bctIH3SHs/hFgbxUcBSWBcl7bzwPlAK6o4sO8J46u/nZoQX2R2gSAGQlL3LBhd2y4CJjZ+0UzRax3RyuXWi4L2byuQPj5RK0deUqTMS4dXhA4Bj0vCDb2o+z9NUhVTTpapSHUB/1UjQ//ACAZHVmOjcEIj1jsTa4np8QCFuRhd/L9uEcZ9pXZIIefKSzl1gb9/X484i1zVoxGyUwiYNNWjaVmIw8bS84IIjEZEO08gqLCAbSknK8StJs8JGKaQlO85chvMFIkIkAFYdZ91AzO59whmc61BS7n3UoSLDglP4jBGJtWVWkpwI/MffPLd0jWloCtyhJmN7yy4QnmrfwF4sextjScYNYtx/2pZtymLGfJJ6mJbtfJCJw7oASFIT3QSMKAhmIAFgQXeAq6dmpAGJRWdQl0p/8A0fTlDqJCRYJADuws+ebZ9YeHy1jVGcVAtbs4KwqT4WVcX1vbygonJ9D5Q87g8x9ekDzbvAJaAp0kBXAh4dHZla5eKSoEuypSy3LCr5Hzh2gnNMJ3iJFVeJSClJdZZ1aAbhvPGAp9TRKlLAKVyJo0V4X5HIjkSIck1aT4J4CTkFgWP6gIveIGVgqQJiFMcKncEvdJzSoMq4OkQu1+y6UoM2TMK5F3StsSAA6itTjEkAO4D35mCqrX7IKbpFvToYiiItFFKXKmCSopVLUWKSScLlnSRricbvjDlXsFK7pVoN2IKLMkOQCbjXf1gqUKCa+hXJVhWCkkOH1DkP5gjpA8FOSoUYlwoIBh2nklZIAcgE+QeGov/sj7PfaZ61EOhOAK5FQUoeSQP80Fdr7HbMFLQU8pmwSgVfqV4l/zFUV7tFtUrVi0GQv67jnFj7T1KkyiEEpJbxAPqHHUP9GKDXTQCczY35fJm9YuIE+14AQmz34Fru+gt6wJMJUrzvrcv84bm7wbG1+gI5F8+cOST4gHAa1y25vj6xUSFNLwgnJySeTF/hnGlVUFcxMtLEo8bnRwM+gHlDveBX4mIz3QAqlUif3gOLHiChqDZvR4CSlWSFKubMcvJ8jn5RFTw6jvysGb6+USVWW8L2z321+cVisriosk6H4u/wAIgNWWb9N876huH7wdS15AAOV24E5HyaIakrirwquCxBA526h7RLSqUrvoPWw3fVoCd2LtBlWccjeyhl9b4tM+nTPl3AIVnFPlSgnCOO/Q65X/AGix9n6jCvCT4VWD7xkeGo42gOPe0fs39mnY0oaWsaXD69X+W+KZHprttsMVFMtDXYlJ3KYsOR93qI811kgoWUnQ/wBPQgjoYjWGY2lZiNYI2cgGagFJUCbhIJURqEgatAOJDm0WOkCaeV3ig6y4QN53/pEObCkpExlS7FZUgLlF8DEJViV7wciztrckELbExM2YkISoJlOlTizuwcjeX3aboIAp5SlEKLqmr359Scg19wAiWk04RkXUbKUzD9KdyfU5ncJHYUuSJM1ay86YnCgZBMtwSX/MsgckgbzAsyUlnBvqIoIkUbjfBc+Yfs5So+6sFPUHEOVhEQiYoZGCkyFzGcmCBBCSh8ou+yfZ7MnIC1zO6BHhBTiJG8hwwiF2/wBmp9EXUykEsFj3eR/KecBCy0qdgCTw9bRjuFag9R+8FUNWsEAHDZKQQz6a6G2cMS0zVrCUuSo2ABJJOVoBhi/KCJMxBPiBEXCg9nVQU4pi5aVZ4C58yLD1it7c2YqQsoWGINx8xwgBKqsOKyiw3E6Xc9YMrNshQGBODf4irzJ1N4iihg8SlLs/u5YqJwLX7pBzmKGRP5ZYNzvyG+A12vsk4EzZcxJmFONcnH40m5xITmHACiOO+K3Jr1ylBaVKKCAlQcth3DldosuzZctSscxZxlTlhxN7awz242IiStK5ReRPBIs2GYGKkH0PUwVAbepAwWj3WcbsJvbzJ6xBRZNlqxyVyz7yL8xkR5/GK7NQxIiDMuFClwoAECPRPsc2QJNAldsc3xK38AeIDDpHniSh1AbyB52j1b2TlYaOQGb7sHzv84LqI7S1f3jZBLD1ufl5RRa6a5U3Hzf9oum3invVm1i3Vhz3xXjIQomztbLrfo/pFZVyqXhRiHQDf9aRE4iSDm/vPq2TeQiS2mWSGydvJ2eItJsWOF2uctzvyEAfs3aRBAUXBYagjO/QiLBPxLCSlTNd2ckX/p6xVD7r7i+bcW36iD6KtUkFILgAqHS5HoRAF7cqmThyJLFho2X1viCNsnyJ/o+h/YQRUziVOc2Dbv3BEMZAtfj53bzgMpJBtp+7kj184s9LPGAJJUDm44v+8VqXKdQGdyGGrHMW3BuvKLUulCSkgcSMufzMA7TqnY1P42FizW0AgiakqQXWRY2Tk24nM5esMrnMplFgQAFaddR/WH0zbDPQjdbIudIou/ZmrNRSjvA6g6Fvq2vUMY4l7VdhGTVKLWWO8SWz0mcNy+qo7b2YrApKkapYmzAva2/LOIP2ubH76iM5KXmU570cUZTE8igk9IyrzjD1GsJWkkOBoMO7+JKh5gxrUSsKiMxod4OR6hjGsrMQVbti7SOKdNwpBwEWABYJNnAuScPiN7CFIqhMKsKSnvZi81YsPeBppskOAkEjcRrAezy1PNO8JHmpPyBh3YZ947kf7lX9A3WCJmsSMRKfcJOHgNB0DQymH5igEISB4jc/L64wwA9hFQTRoxF4t/Y2iC6hDgEByRwA+D2ir7FQ81CMgtQT56x1+opZNKJcxKEoSlQSoj8qrOT+opgJuGqmQlaShaQpKgxBuCDoYcBjMRXH+1nZSZTL+7SVyVHwHNSS74T5ZxcuwvZj7OnvZoecsf6U7hxixbVW0t+KW8/2eCxAZjm/tWSgKlm2Mi41a7H5R0gxxHtftAz6uYokYQcKWLgJTl8yeJgINW/dqIcXXKUAlasTWBU8Nq3Q7WUgSEqS7KGvqLcfiIqHNkygpYDsT0i07W2X31LMkggrl/eJGuIbhvaKUEnSD9mLmJWlSXJBez6XL8GEBXtnTmnpUSAFggvYXtfq3lAW2JJTMLwTtpATOmYQyUzZqQNGCi0b9pU3B3gHzERUPLhQpYhQDNAl1jhiV/pBV8o9ZbIl4ZMoWtLQPJIaPLnZ2QFKWTokJHFUxaJYHkpUeqaUMhLZMIGqRtNAK1KDHEpSs8y9urfKIqrS+K1yHHlr68ol+0GFM0oFhwtex04RFLl3uLkMC18zmfrOKiuT0hSSkO6iMJzZny3k5dYhgNBfhlfxOLxZqijUAAhiUks4NiL56EN8Yjtu0ZSQv84vZ/E17ab/ADgIoF7j6t8c42knArFeyrjgBcdb840lm5dxpnmM9dRCJt1I5uHB4HOAKr0eMYXAIsfgX3WgRKs34v558NH6QVPS6A1w3Uc+DfBUDBQ11G/TnrlAHbDI79AL5+ovbp8ItE+SSW0Ja/DDcfWsVbZB+/SrcT5MPLQRaVTWJIbgDqPr4vANzAkskgKCmB3BrubWyAh0llBmy93Tz0hEkkOkZOdRv4uWIhlaTjKgkhJ94A5qtk/XzMUTuwdoqRMCiRdkkMMn0boOgi9TUJmIKTdKgQeINjHL6c4CCSGuLZi+/UftF77LqeWS73457777RNV5z7V7FNNNmyszImGWf0K8UlXVJI/yiIGVmI7J7YqFJq5AYJ+0SpksqORmJwmS53hQA5KMccl5xFWKnYU53khvUn5QT2flEpmECwQhzu8RA9YGKf8Al0fq/wDGJrsTNOCoMseJMhII8KsQx3OFQuAC9smEVDkmkUQ4ST0Mby6JQXhIbU8AA5PQRrNrJjspSm3OW4WyiXoHmU84izYcSifwklk8SVAW4GCBpP8Aiy8NsJCuoD/G0XLtZ2i75HdIBwEePjq3S0U/ZEoGbnkDz0jaq2pimLGEAE6QFq7JduJMqWJM8rGEnCsusNuLeIN1izUXbGlmzO7QsqJsLZ8g7+kcXrpbKeGpId20gOx7Y2iszkp7olkLUiUo4RMJwpUpa2KJYSlZICi5c2tEJtftuKciVIWqeEZqISzfkx/i5t1MSnZGrly6eQkO5Hitmom5fWOZ7epwifOAdhMU3Jz5QB22u19VUuFLwIP4EEpDcTmrqYhZUMYoeQdNTAOiWSQd7jfExtKjRLkSxOJTNJWQlIcYHIBJJGbAuIU/ZCESgtK8R1SdNCOWUZ2skVElM5S0iYhkFJ/ElIsRo4tz84APuZSUpeaL3YAk9dB5wZR9oJMgNLk41E3Ust0CQ4HO/SK/T061lkAqPAP5NB1JsslYSQXcCAr/AGhKftEwp91UwrHKYMTHliI6Rvt1QVJkqGZQl+YsRDPaRBTUTEEMy8m0AAF9zXh2rD0qOBWPVxEVBy4UZlQoCV7ESAufLBDg1NMMwMitZz/SI9QIDADhHnH2XoT9rpMQd6hbANmiVYl9PGY9HwHPu0tR98ss4Bb+toAUDoGsbO+rFv7iCtqqJWrLE7uX456G0DJSSDfFk/I5PFQJOq0px4ixBfPN+nBUN1SRMQXyILfXnDO2qYEsl9QdLjIZ8784H2biRqSQ7DNnz+XnFEHPklBCTmD1YWtxz8o0U9yCDfg1rjlb4wRVrJmKxl2yvpzzOUMy1P105n4xAXJAwjxaP+wPGAygg6MWZ78w+TfvBFNMJxNci+Wm8eca1iGZV9+ehGhzzgH9jzVYiAAeeedvJm6RPLBBOeQbc7/sIq0uYzEc+Njv8osFDtDvQkLDKu+Vxp1dvSAN75912cX0b4P8ofwMVByzZZPxf6zganSrFyBLv0sPPyEHDgM3t8HGn1uijAQ5cs5JfXLS8WTsjXHvFINwoYgdAQ1vjFX74u+QDfXH11iX2KtSJssggDE13ZjmMt2RiAT260ZVQy5qc5U5JfdiBD+bRxPayPv1KZgsiYNLTAF/+Uej/aXSd5surSzkSlLHOX4x/tjzjWKxS6dWuBcs8cCi38q0jpEaSy0tJl6Oo/BEH9k6GbgnKRkFJRYgF2Xk92Yh+YgGZM+4l8FK9Qg/KJLYqSJKiD7s06h3UkEFuQN4qDaqinAgrBfS0O0u1lJStC04gsJBBJthKikpYhj4j5xtI2mPxlb8Cx9YDr1oUoYHO92+IggrZdLPnzCmnQVKbSwAOpUWAiQruxtRJBUtUoqI9wLGLifEAOjmOh9j5MmnoUrSQRhK5ihfxAeIFtzM0VKv7WGas4pSAi+G6gvqRm+6AqCqdSvCThUN8BrSpB3GLt9uk1EpaUyMVTiSoYCyymySpD+8UpAJScwN8QlXTgKXKnBpiNdS4BDcwQesBK9n+0x+zlMxAUqQkmWXZxoCBn6WipVdXMmzFLWSSoknrBdPUJQFA6hjxt+7QGkgmAwmWwc9IIpaGYq4SSHbPIkAhxmkMQb74M2Ps1c15gShYQQyFlQCg7KJwgnCA+4E23wXVdp5pWpmSh2CWGQ93Fv+EBMbJ7ArnSnVUFK/y4DhG65bFzEV/tH2fn0hSmbdJ91SS6Tw4HK0G7N7SVCJoX3ylMQ6VKJSRqGNgOWUH9tO1P2pOGXK+6Qr3lG5UQWsLAZ63aAqSZrJYGJDZu2FyS6CyssnseBiIkyQpTFWERIq2StF0lMxJ1SQr094HmBARHbCYZk6XMV76kDF0JCT5W6QPh/5VXCYr/amHe1E4mpAV7yZaARuLE5ae96QNKWTKCdFYieF4ioeWIUbqSyiIUBa/ZfTn7ZQLw+HvqgFWmLugyebB49BV0wpQSkObDNs9Y82dm6ruRRTGD/apzEkhvDKTkLa5x6UPjl2PvJz5iA5xtOavMJDh9fnGsokpH5mAblnl9c4KqZfjU5NiQ7tzaBha50Gbbr587PaKhlUoKBcFwC5/CGdw/1kYGkIDuGL3HGxu8PlbBhvDO+oJs3TziI2vW4QEp98kvwvkd2ZiiFqVgrLO3kLZ84bBy/Mzvyya3IGMn8Tu/EX/L1ufSMHNjn+7RAXs+SVYgHvhA6k23nKHa2mIQDuJNxln5Xf1iQ7PSxgSq+ZOfQ9YOmJTMThIwqu4/zHApPMQFRQd+Rtuz+AsOsbyJqkFN2IyIGR3H60jNRJKFsoENe1rHnDSy4B1Nuuf1ygLRs2uxj+O2Ibje4iVU5ObgOBcF9wP5dfKKXSzyhQLnDkd7chmLekWpE1g2eWW/flf+sA+lDtY2A8zofrfBMiZhUkhRsfFmDfIGBhMJNgAC2Vxrnug3ZlIFKSkkEFrXPifhr8Iou22DipZ1s5K7Hik5x5VlqxJlDiotpdsvKPUvaecJVFUrdgiRNPkhUeXKVIBkjW5PmQPh6xlcTgpz3YLWSz2sHs/r/LD+xZvjEr/uqSlP8A9lwkPxCmfeBDxWQkobQnzBHz9Ih5s0lJORsoEW8QOm7MwFoqaVKThIBUCxyN9b6wOin8YBsDr9aRHy+1RKSFygVHNaScT20Nr3ybOG17cQLpQo21IH7xRa0V32aatMpTyyChQc4VhmJI43bdAc8KIBfPK7mK8rb62Hhltm3iduJ6Q+rtMqYpKVISlOXhJcDRngLDsWhnBRmS0krljvA2gDkKPllq25zEKuoUpZWolS1FyolyTqSdTHU9myJv2CQKYIlqV4pimupwxKcWZNszlHPtrbHmyFtNThxXG48jBA1Slw/DL66QKk2b1giaqw8oHAcZ33QFs7HSu9lrHeYFylfdmxP3gZSSDYpOEODbOI/atAlKiCQFJLKu4BN2cZW/CYkuynZOYtWKclSJZD6pJ3NF82tseUwmIQCsBThnxOGOMfjZrO7QHKJ9IzNqAX4wpFR3KFgFJ71JSQWLBwX4FwG3RGdpEDH4CUgm6Uk4egyEV2pkYVEECxIsxyLZjOCrRTplqLY0YiWAChnuEFn/AJc45pKEpIIzBU1wlG8n+ukUWFEIOVOVPnKWokrmKc3ckqOT67oeKT3iR+EgEaObP1EC0WIF05gE6jTJwx3wQmpxEE3162z+tIASd76ucKMS7k84xAPSZ70WEXVJqO9A/gmJSk9MctL/AKhHpfsntAT6ORNBBxS0+YDH1BjynKmFOWoIPI6R232C7bxyJ1KrOURMR+hb4h0UP5xBU3taWQtSL+8XLnW4t6+UQ4XhIxOR5Md533i29raM2mJcnIgehfyip/Zs3LHdfV/3ish5wFyLM5Od7X6f1iozVlSisnPfzJAi3TZN2YENuJ84qU6SUqKTZlcDkzHjr6wDWE4frz5t8Y2KmUNHLPmNAcuMJQsH3Dz4HoIcppeNYG8i987Pw/tAWTZCAEJtZg134NuNxE3Uo+6QWHh+7PNgQArUeJ+nCAKKQwGmgA3bx5G8SNIMUpQUpLBSSQTdiFB89ykW4RRWtuUGIkpzFiNWzbiWivqlsXItkfXTWLsuWSRifJ3YHIW+Bges2eCm4BBAAIGrOxfmLiIKhKRi8LF3I1Fnzv1i1yU2QCGsBbh9eogSVQoSXZ3Y3ze7j4xI08vEb2yYDN8tdRY9IB+lXws/JwQWyif7M0gXMCsLBJKuoyfrEPIlHEws9i7s+jDQxeez1NgkpfNXi11ytoWaArntiru62XOGswy5Q/zKBV/KFR59nHDOA/IyTzSGV6vHTfa3tzvq1FMC8mlHfTgMjMZ2PEJZI4zDHKRMKl4lXJJJ5m59YjS4VNVIUlJUTiA0+fSBUS0EKSgYsWZUzjNm6xCLOUGUUpbukwQNMpyksWhopgqvV4tePOBkKMFSuzVyDiE1K27tWEggMpmBJPHcNwgfZtWETEFUsLYg4d7HK8Dz5eTRoLc+GkEdqke0KSZaTNCpegDeK24MI2rNsU9anukzCD7ycaSlTD8oUzg7w+kcsoJwWpGJyMm6GJzaJVLSlTeMKQpPAPf+Vx1ioktv9nRJlpmheOWTcgC2frbrBnZ/ZFPhTOSsTXcgtYNoRoobodk1xXKZgpKhdLBiNQRELQ0ppEzcBPdrukEv58WtAW8dr5GLBiIUDZwz8oH7Qbclpld4hQSQCxJIc62AZSucVCUJUyWUzELBdwtwLtZtc2vAUirBlgLZZQ6SFX5Fjm4aArdVVKWpzvhKm2a7Zly4fgP7xLz6QTSVJQEsGYBnOhYWFt0Ra6Y3AFwS8RQyg3XWNqdDqAOUYVYMRGZM0ghtIKm+6SJZaxs29wX+ukQ1SMKvDYG7RITKjEBZmS5+fwERk+ZiLnOCYxKMZhSkwoCOid7G9oFUVXKqA5Sg4VpH4parKHEiyhxSIgoykwV66kTZdRKStJC5cxIUlQuCkh0qHSKdtnZypSjYqxFRFmS2no9opXsl7c9woUlQpqdZaUtR/wANZv3ZP5CSW3HgbdqrKVM1BQoWPmOI4wRzGekuAXIdgBz8naAa/ZwXnZT5sb8POLXtfZapS0lnSVMFagW10JiJq1KOJg+jM3M4unrFRSZ9MtJIIuXvybI8n8oldi0ZDqP4iwysC0SE6UCBZmF+Av5GH5Yw4Xy/D6X4ZQBgT+HJuPPJr6jhaCNkIxqw5uiYkEZY/wABPVx0ECkunK7OGBbkDln+0O08/BMScrpNsrHMW3vFDM61rhJueD2LN8OEK6bksUnxOeQy11h+vQEzSP4g2X8ThzY5Md7wMtAKSLZMeevGxbzgBUglzhcO7aM777C/rGCnM+XVvNt8F0SW43PS2XL9oldh7EVNYm0t3xdcgOnSIHezWyTMUFrxYBoTnk1xncP1if7V7bTRUk2oUxwJ8KcsSzZCeqiPWJGlp0y0hKQwH05OscR9oHaP/idV9nlrAoqclcyZoopBC5n6Q5SneS93ERVLrlqTTlcwkzqtZmKOvdhRJUf1zC4/QYiKIDGl7h4d2rWmdMUtmGSUjJKBZKRyDdXhqi99POCpZGz/ABZjDnfNt0OJlKUSAWAY2tDmEEXgyTLAFgz5wRAzJZDvcwbs7ZZWMRISB9NzgibSAqg6QGATkPp4AOqp8FwAWGf1ziGnrdRLNEztGecJSXuR6CIuXTFasKfrfAF7JWzMHVo+Qyv/AGidWjwErU5+rARCk4EjBcjM7wN3reG5m0VkMzHN3INiMoCdoZ86WLukFi2594OUabQqFqz922XFmiFqtsTFDxM+8O553vAyqtZti6RSJ37KFWJVbK5sRw3xHYmmNmRYF4Z+1TVBvhaHtmECywGNupiCVlzlpIxBuJ+cNUS0LxKYlblyMmtc9Y2qwtwkkLBDAODhsbYhcDhAqmlpU3BubQDO2qfwhQzdudv7wDTSnLGJJKu8Qx0IMD0aACYBCWHUCWxAgdRb1gQUZfMAb4kp9zdt8CpSknW2dmMAKqXhLO8KNp0x1FrAW8oUBFQoUKDRyVMaxuk5jfHTOw3tPmU2GVVFU6msEzGKpsvcFarSPPc+UcvhyROKTbkQciNQeEEetqefKqZQWhSZktYdKkkEEbwRrFf2j2dmO8tl5tduQYlrfKOO9kO2E2hUPsxM2SsvMpl+8FNdUtQHAFx1Gsds7K9tKWvT9ytpjeKUvwzE77fiHFLiCKqvZy5Z+8SQSSMgMzp0B8oxNSwANzcdb/1jpUyWFBiARxiOn7AkKvgY8C3kMhFo57LUtNgCW36OS4t08zBVHJUVpTazX0Yvm/ExcpfZqUHuou27TDw/hEEyNiSUuyXcMXL2hUVefS98slNiLBxmLsbZFm9YzJ7MTiu7BJDEn4s768MhF1RLSmwAHINGFTkjMgQqoih7OS0MV+MjT8L7216xMgADhERtvtTSUqMc+ehIuwd1KbRKRdR5RyHtb7Qp1cFS0H7HRmylEvOmJ/KADr+VNt6mtEE97Re2/flVDQzBd+/ngshKB76Erdv1KyZ0i5tyvau0UJR9np/8EF1KZlTVD8StQjcnTM3yGrdoAoEqUnBKFy7FS1DJSyN2iRYcc4j4KUO0nvp5w1DlN7wgJ2Wu8GpVb64xG0R8Qg9JsNIIyJjEeUaVc/C3whmpmsAYari4SecA5UTsUsHeu/QCBAi+v18IbKvC3GHpCSqw38voQElKThsoMCLZHLMWgbaQBuWfRobrJhsAwYqA36D5QMiUpR1HxgGjKIZxn9GH6RDErZwn42aN0SWNySdIwZAJtAFompNgR8PSGK5JBSdASPJj84HXTEDP6+UGUKcSVoVucE/maw4uw8oDZ/D4c9b/ABhqqmujji89/rDUmYVMFPa0bT7p62gHtnLsrgIcpBn9awPTWQo7y0EUirGAzNUxB4fXxjcJSASWciB6ksOQ+LftEX3hZnLQDjhy2Two0lQoAGFChNBShRloRgElRBcFjvg6XXhRBmBWIFxMQcMwHe+SjxN+MANCgOl7D9oNdIwpTUSq5De5MCkTv0hRAJP+uLnT+1+mDCppqqQrV0JUnoQQoj/LHAWg6j2rOlf4cxQG53S24pU6SOkB6Kle0vZZD/a0jgUzAfIpjWb7Ttlp/wDdA/pRMPwTHA5namcpvBIGENaRLD87fCMHtNPOXdIzIwyZQucz7sEdlq/a9SElMiVUT1MWwoCR/MX/AJYqPaPtzXTRfuqGWf4gucRwGfkkc4otV2iqJicJmYU64Eol4v1FABVlrES0FiRraxJJViXOmE3mTCT5Akk9T0gCbNKi6iSd5jWFAKFCaE0Aocp/eENtG8ksoQEpJmFJyg0VZO6IoTDBMtTiCNp5tnGspWJJT1ENTFGFTn5wDCzBchbAa6tAhgrD6QUUo474bDQbrXflDMyewFr/AFpD6JpCGGucCSlZwQ9Lngxiati0CqsTzjWapy8AUma5JN+sP0y8Ci5uR6wNMN0w+oWgMBiVOwvpvgjCFJEABTkximml2gCqhLAARrLXpDdRMMaS1QG1VMJDecCJS8ZmLLxrigpxCIzGJSoU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56" name="AutoShape 4" descr="data:image/jpeg;base64,/9j/4AAQSkZJRgABAQAAAQABAAD/2wCEAAkGBxQTEhUUExQVFRQXGBcYGBgYGBgYGhwYGh8YHhgYGBgYHyggGBomGxoXITEhJSkrLi4uGB8zODMsNygtLisBCgoKDA0NDwwMDiwZFBkrLCw3NywsKywsKywsKzcsKyssLCs3KysrLCsrKysrKysrKywrLCsrKysrKysrKysrK//AABEIAKwBJQMBIgACEQEDEQH/xAAcAAABBAMBAAAAAAAAAAAAAAAEAAMFBgECBwj/xABEEAABAgQDBQUFBgQEBQUAAAABAhEAAwQhEjFBBVFhcYEGEyKRoQcyscHwFCNCUnLRYqLh8TOCkrIVJENTwhZEY3PS/8QAFgEBAQEAAAAAAAAAAAAAAAAAAAEC/8QAFhEBAQEAAAAAAAAAAAAAAAAAABEB/9oADAMBAAIRAxEAPwCobO2EhdGpRw/aFpmzpI7xIX3ckpBSJJOJeMJqTiALGSneYrLw6mqWFJUFrCkABKgpQKQHYJLukBzYbzDMFZhQolNl0MsgrnKUzEploutbZ3Nkp457oACmplzC0tC1nchJUfJIeJhHZGrYky0pbPFNlJI5gqcHhHSPZ12fqJk2TVJKpFMh2Q2AK08KT776qNtzxptDa+wJE9ZKJlSslWIoBWgElyASUpUH3PzgOd0/ZoqUlJqKa58WGZjKOYA8R0YE3iUV2SQAnBI2lPUT+GR3aDxCilTB98W+Z7VqSnmJl0lGn7OEh1BpasTWARhuAWuVb2iuSfaltaYpRQUqsxTLkYgnPxBgVA8yRbKAJ/8AQ09IChspSrOAuoKiM7FKGL/vAW0dmpl3mbInptcpM8DW4JccY02l7QNsS093OmzZRcLxKkplrwkMBdAGDXJ310hvYftYrpEwKmTxUI/EiZgFv4VJAKT5jgYCCn7NQplSioOHwTLdAtglVm3RFrQQWIYx6I2FWbP23ImlEvAseGYwSmYkqFjjS4UCxYl8riKR209k86WDNpPvkJF0f9Rh+UZK5A8hAcsjYQpiG8yC9iCMwRoY1gMkxiFCgpRIdnZIXV0yFDEldRISoHIpVMQFDqCREfG8hRCgQSCC4IsQRkQRkYItXaejliVJmISBiXOQoiSunfCJZSO6WpTtiV40ljiYizmuQ7PqFrLrWtZydSiotudUNwCjEKMwGIUEyKRSsgYn0UdPJYTTLfMhllYVuU1gl2fXOArcuUTkCYJRs9TOSwibqa+TgaSkBTAvhUfE6sQBJuLAMQLKBdwQRa+ZLmYyru0HwYWE0qBABUWJIwu49dA5EcaZA/GPONjTpV+MeYEPbVppKcAkKUv3sRIL/hwjIA6mw1gWVRqVklWuTaZ63greZs1egeBFyiMw0GSkrQWSspVuLh+hsYJl19/vpbvqmx5tkYIiITRLTNnJWkqlqB3tpzGnSI6bIUnMdYKajEKMwChQoxAOSoUKVrCggGERCBjZ3MGhezKEzFJADuoJA3nd5Z9I7fsrsfS0Ug1dWLS0d4oZgkMR4db2SjK4d9IX2M9lxNatnAFMoqlyENbEGxzTvL2G5juDdK7V0UidTmXUI7yWSk4MSkuUkEXSQWBYwZcmqu1e09rTjLoErkyGKFNhYJUGKp0whgcLslNxo5AMSNB7HqaWomorFTEpzRLQJZ5KLqPk0WKk2uhEnuqaTLkS3UMCAA74XLgC5fPMwHX17KUUkh/eHBwxiwSlMmkphKTT0knAgsFEDGHso4iCoqIe5Ll7wX/xdEqYuXKlolIAfwpSMSm1YaARVJVYVpcmwIfhdjbUMYJrpwSpOJ/HjSWuAUq04YVDoYIscrbh8WNQWMVgyWwnQ2fjDs3bctIH3SHs/hFgbxUcBSWBcl7bzwPlAK6o4sO8J46u/nZoQX2R2gSAGQlL3LBhd2y4CJjZ+0UzRax3RyuXWi4L2byuQPj5RK0deUqTMS4dXhA4Bj0vCDb2o+z9NUhVTTpapSHUB/1UjQ//ACAZHVmOjcEIj1jsTa4np8QCFuRhd/L9uEcZ9pXZIIefKSzl1gb9/X484i1zVoxGyUwiYNNWjaVmIw8bS84IIjEZEO08gqLCAbSknK8StJs8JGKaQlO85chvMFIkIkAFYdZ91AzO59whmc61BS7n3UoSLDglP4jBGJtWVWkpwI/MffPLd0jWloCtyhJmN7yy4QnmrfwF4sextjScYNYtx/2pZtymLGfJJ6mJbtfJCJw7oASFIT3QSMKAhmIAFgQXeAq6dmpAGJRWdQl0p/8A0fTlDqJCRYJADuws+ebZ9YeHy1jVGcVAtbs4KwqT4WVcX1vbygonJ9D5Q87g8x9ekDzbvAJaAp0kBXAh4dHZla5eKSoEuypSy3LCr5Hzh2gnNMJ3iJFVeJSClJdZZ1aAbhvPGAp9TRKlLAKVyJo0V4X5HIjkSIck1aT4J4CTkFgWP6gIveIGVgqQJiFMcKncEvdJzSoMq4OkQu1+y6UoM2TMK5F3StsSAA6itTjEkAO4D35mCqrX7IKbpFvToYiiItFFKXKmCSopVLUWKSScLlnSRricbvjDlXsFK7pVoN2IKLMkOQCbjXf1gqUKCa+hXJVhWCkkOH1DkP5gjpA8FOSoUYlwoIBh2nklZIAcgE+QeGov/sj7PfaZ61EOhOAK5FQUoeSQP80Fdr7HbMFLQU8pmwSgVfqV4l/zFUV7tFtUrVi0GQv67jnFj7T1KkyiEEpJbxAPqHHUP9GKDXTQCczY35fJm9YuIE+14AQmz34Fru+gt6wJMJUrzvrcv84bm7wbG1+gI5F8+cOST4gHAa1y25vj6xUSFNLwgnJySeTF/hnGlVUFcxMtLEo8bnRwM+gHlDveBX4mIz3QAqlUif3gOLHiChqDZvR4CSlWSFKubMcvJ8jn5RFTw6jvysGb6+USVWW8L2z321+cVisriosk6H4u/wAIgNWWb9N876huH7wdS15AAOV24E5HyaIakrirwquCxBA526h7RLSqUrvoPWw3fVoCd2LtBlWccjeyhl9b4tM+nTPl3AIVnFPlSgnCOO/Q65X/AGix9n6jCvCT4VWD7xkeGo42gOPe0fs39mnY0oaWsaXD69X+W+KZHprttsMVFMtDXYlJ3KYsOR93qI811kgoWUnQ/wBPQgjoYjWGY2lZiNYI2cgGagFJUCbhIJURqEgatAOJDm0WOkCaeV3ig6y4QN53/pEObCkpExlS7FZUgLlF8DEJViV7wciztrckELbExM2YkISoJlOlTizuwcjeX3aboIAp5SlEKLqmr359Scg19wAiWk04RkXUbKUzD9KdyfU5ncJHYUuSJM1ay86YnCgZBMtwSX/MsgckgbzAsyUlnBvqIoIkUbjfBc+Yfs5So+6sFPUHEOVhEQiYoZGCkyFzGcmCBBCSh8ou+yfZ7MnIC1zO6BHhBTiJG8hwwiF2/wBmp9EXUykEsFj3eR/KecBCy0qdgCTw9bRjuFag9R+8FUNWsEAHDZKQQz6a6G2cMS0zVrCUuSo2ABJJOVoBhi/KCJMxBPiBEXCg9nVQU4pi5aVZ4C58yLD1it7c2YqQsoWGINx8xwgBKqsOKyiw3E6Xc9YMrNshQGBODf4irzJ1N4iihg8SlLs/u5YqJwLX7pBzmKGRP5ZYNzvyG+A12vsk4EzZcxJmFONcnH40m5xITmHACiOO+K3Jr1ylBaVKKCAlQcth3DldosuzZctSscxZxlTlhxN7awz242IiStK5ReRPBIs2GYGKkH0PUwVAbepAwWj3WcbsJvbzJ6xBRZNlqxyVyz7yL8xkR5/GK7NQxIiDMuFClwoAECPRPsc2QJNAldsc3xK38AeIDDpHniSh1AbyB52j1b2TlYaOQGb7sHzv84LqI7S1f3jZBLD1ufl5RRa6a5U3Hzf9oum3invVm1i3Vhz3xXjIQomztbLrfo/pFZVyqXhRiHQDf9aRE4iSDm/vPq2TeQiS2mWSGydvJ2eItJsWOF2uctzvyEAfs3aRBAUXBYagjO/QiLBPxLCSlTNd2ckX/p6xVD7r7i+bcW36iD6KtUkFILgAqHS5HoRAF7cqmThyJLFho2X1viCNsnyJ/o+h/YQRUziVOc2Dbv3BEMZAtfj53bzgMpJBtp+7kj184s9LPGAJJUDm44v+8VqXKdQGdyGGrHMW3BuvKLUulCSkgcSMufzMA7TqnY1P42FizW0AgiakqQXWRY2Tk24nM5esMrnMplFgQAFaddR/WH0zbDPQjdbIudIou/ZmrNRSjvA6g6Fvq2vUMY4l7VdhGTVKLWWO8SWz0mcNy+qo7b2YrApKkapYmzAva2/LOIP2ubH76iM5KXmU570cUZTE8igk9IyrzjD1GsJWkkOBoMO7+JKh5gxrUSsKiMxod4OR6hjGsrMQVbti7SOKdNwpBwEWABYJNnAuScPiN7CFIqhMKsKSnvZi81YsPeBppskOAkEjcRrAezy1PNO8JHmpPyBh3YZ947kf7lX9A3WCJmsSMRKfcJOHgNB0DQymH5igEISB4jc/L64wwA9hFQTRoxF4t/Y2iC6hDgEByRwA+D2ir7FQ81CMgtQT56x1+opZNKJcxKEoSlQSoj8qrOT+opgJuGqmQlaShaQpKgxBuCDoYcBjMRXH+1nZSZTL+7SVyVHwHNSS74T5ZxcuwvZj7OnvZoecsf6U7hxixbVW0t+KW8/2eCxAZjm/tWSgKlm2Mi41a7H5R0gxxHtftAz6uYokYQcKWLgJTl8yeJgINW/dqIcXXKUAlasTWBU8Nq3Q7WUgSEqS7KGvqLcfiIqHNkygpYDsT0i07W2X31LMkggrl/eJGuIbhvaKUEnSD9mLmJWlSXJBez6XL8GEBXtnTmnpUSAFggvYXtfq3lAW2JJTMLwTtpATOmYQyUzZqQNGCi0b9pU3B3gHzERUPLhQpYhQDNAl1jhiV/pBV8o9ZbIl4ZMoWtLQPJIaPLnZ2QFKWTokJHFUxaJYHkpUeqaUMhLZMIGqRtNAK1KDHEpSs8y9urfKIqrS+K1yHHlr68ol+0GFM0oFhwtex04RFLl3uLkMC18zmfrOKiuT0hSSkO6iMJzZny3k5dYhgNBfhlfxOLxZqijUAAhiUks4NiL56EN8Yjtu0ZSQv84vZ/E17ab/ADgIoF7j6t8c42knArFeyrjgBcdb840lm5dxpnmM9dRCJt1I5uHB4HOAKr0eMYXAIsfgX3WgRKs34v558NH6QVPS6A1w3Uc+DfBUDBQ11G/TnrlAHbDI79AL5+ovbp8ItE+SSW0Ja/DDcfWsVbZB+/SrcT5MPLQRaVTWJIbgDqPr4vANzAkskgKCmB3BrubWyAh0llBmy93Tz0hEkkOkZOdRv4uWIhlaTjKgkhJ94A5qtk/XzMUTuwdoqRMCiRdkkMMn0boOgi9TUJmIKTdKgQeINjHL6c4CCSGuLZi+/UftF77LqeWS73457777RNV5z7V7FNNNmyszImGWf0K8UlXVJI/yiIGVmI7J7YqFJq5AYJ+0SpksqORmJwmS53hQA5KMccl5xFWKnYU53khvUn5QT2flEpmECwQhzu8RA9YGKf8Al0fq/wDGJrsTNOCoMseJMhII8KsQx3OFQuAC9smEVDkmkUQ4ST0Mby6JQXhIbU8AA5PQRrNrJjspSm3OW4WyiXoHmU84izYcSifwklk8SVAW4GCBpP8Aiy8NsJCuoD/G0XLtZ2i75HdIBwEePjq3S0U/ZEoGbnkDz0jaq2pimLGEAE6QFq7JduJMqWJM8rGEnCsusNuLeIN1izUXbGlmzO7QsqJsLZ8g7+kcXrpbKeGpId20gOx7Y2iszkp7olkLUiUo4RMJwpUpa2KJYSlZICi5c2tEJtftuKciVIWqeEZqISzfkx/i5t1MSnZGrly6eQkO5Hitmom5fWOZ7epwifOAdhMU3Jz5QB22u19VUuFLwIP4EEpDcTmrqYhZUMYoeQdNTAOiWSQd7jfExtKjRLkSxOJTNJWQlIcYHIBJJGbAuIU/ZCESgtK8R1SdNCOWUZ2skVElM5S0iYhkFJ/ElIsRo4tz84APuZSUpeaL3YAk9dB5wZR9oJMgNLk41E3Ust0CQ4HO/SK/T061lkAqPAP5NB1JsslYSQXcCAr/AGhKftEwp91UwrHKYMTHliI6Rvt1QVJkqGZQl+YsRDPaRBTUTEEMy8m0AAF9zXh2rD0qOBWPVxEVBy4UZlQoCV7ESAufLBDg1NMMwMitZz/SI9QIDADhHnH2XoT9rpMQd6hbANmiVYl9PGY9HwHPu0tR98ss4Bb+toAUDoGsbO+rFv7iCtqqJWrLE7uX456G0DJSSDfFk/I5PFQJOq0px4ixBfPN+nBUN1SRMQXyILfXnDO2qYEsl9QdLjIZ8784H2biRqSQ7DNnz+XnFEHPklBCTmD1YWtxz8o0U9yCDfg1rjlb4wRVrJmKxl2yvpzzOUMy1P105n4xAXJAwjxaP+wPGAygg6MWZ78w+TfvBFNMJxNci+Wm8eca1iGZV9+ehGhzzgH9jzVYiAAeeedvJm6RPLBBOeQbc7/sIq0uYzEc+Njv8osFDtDvQkLDKu+Vxp1dvSAN75912cX0b4P8ofwMVByzZZPxf6zganSrFyBLv0sPPyEHDgM3t8HGn1uijAQ5cs5JfXLS8WTsjXHvFINwoYgdAQ1vjFX74u+QDfXH11iX2KtSJssggDE13ZjmMt2RiAT260ZVQy5qc5U5JfdiBD+bRxPayPv1KZgsiYNLTAF/+Uej/aXSd5surSzkSlLHOX4x/tjzjWKxS6dWuBcs8cCi38q0jpEaSy0tJl6Oo/BEH9k6GbgnKRkFJRYgF2Xk92Yh+YgGZM+4l8FK9Qg/KJLYqSJKiD7s06h3UkEFuQN4qDaqinAgrBfS0O0u1lJStC04gsJBBJthKikpYhj4j5xtI2mPxlb8Cx9YDr1oUoYHO92+IggrZdLPnzCmnQVKbSwAOpUWAiQruxtRJBUtUoqI9wLGLifEAOjmOh9j5MmnoUrSQRhK5ihfxAeIFtzM0VKv7WGas4pSAi+G6gvqRm+6AqCqdSvCThUN8BrSpB3GLt9uk1EpaUyMVTiSoYCyymySpD+8UpAJScwN8QlXTgKXKnBpiNdS4BDcwQesBK9n+0x+zlMxAUqQkmWXZxoCBn6WipVdXMmzFLWSSoknrBdPUJQFA6hjxt+7QGkgmAwmWwc9IIpaGYq4SSHbPIkAhxmkMQb74M2Ps1c15gShYQQyFlQCg7KJwgnCA+4E23wXVdp5pWpmSh2CWGQ93Fv+EBMbJ7ArnSnVUFK/y4DhG65bFzEV/tH2fn0hSmbdJ91SS6Tw4HK0G7N7SVCJoX3ylMQ6VKJSRqGNgOWUH9tO1P2pOGXK+6Qr3lG5UQWsLAZ63aAqSZrJYGJDZu2FyS6CyssnseBiIkyQpTFWERIq2StF0lMxJ1SQr094HmBARHbCYZk6XMV76kDF0JCT5W6QPh/5VXCYr/amHe1E4mpAV7yZaARuLE5ae96QNKWTKCdFYieF4ioeWIUbqSyiIUBa/ZfTn7ZQLw+HvqgFWmLugyebB49BV0wpQSkObDNs9Y82dm6ruRRTGD/apzEkhvDKTkLa5x6UPjl2PvJz5iA5xtOavMJDh9fnGsokpH5mAblnl9c4KqZfjU5NiQ7tzaBha50Gbbr587PaKhlUoKBcFwC5/CGdw/1kYGkIDuGL3HGxu8PlbBhvDO+oJs3TziI2vW4QEp98kvwvkd2ZiiFqVgrLO3kLZ84bBy/Mzvyya3IGMn8Tu/EX/L1ufSMHNjn+7RAXs+SVYgHvhA6k23nKHa2mIQDuJNxln5Xf1iQ7PSxgSq+ZOfQ9YOmJTMThIwqu4/zHApPMQFRQd+Rtuz+AsOsbyJqkFN2IyIGR3H60jNRJKFsoENe1rHnDSy4B1Nuuf1ygLRs2uxj+O2Ibje4iVU5ObgOBcF9wP5dfKKXSzyhQLnDkd7chmLekWpE1g2eWW/flf+sA+lDtY2A8zofrfBMiZhUkhRsfFmDfIGBhMJNgAC2Vxrnug3ZlIFKSkkEFrXPifhr8Iou22DipZ1s5K7Hik5x5VlqxJlDiotpdsvKPUvaecJVFUrdgiRNPkhUeXKVIBkjW5PmQPh6xlcTgpz3YLWSz2sHs/r/LD+xZvjEr/uqSlP8A9lwkPxCmfeBDxWQkobQnzBHz9Ih5s0lJORsoEW8QOm7MwFoqaVKThIBUCxyN9b6wOin8YBsDr9aRHy+1RKSFygVHNaScT20Nr3ybOG17cQLpQo21IH7xRa0V32aatMpTyyChQc4VhmJI43bdAc8KIBfPK7mK8rb62Hhltm3iduJ6Q+rtMqYpKVISlOXhJcDRngLDsWhnBRmS0krljvA2gDkKPllq25zEKuoUpZWolS1FyolyTqSdTHU9myJv2CQKYIlqV4pimupwxKcWZNszlHPtrbHmyFtNThxXG48jBA1Slw/DL66QKk2b1giaqw8oHAcZ33QFs7HSu9lrHeYFylfdmxP3gZSSDYpOEODbOI/atAlKiCQFJLKu4BN2cZW/CYkuynZOYtWKclSJZD6pJ3NF82tseUwmIQCsBThnxOGOMfjZrO7QHKJ9IzNqAX4wpFR3KFgFJ71JSQWLBwX4FwG3RGdpEDH4CUgm6Uk4egyEV2pkYVEECxIsxyLZjOCrRTplqLY0YiWAChnuEFn/AJc45pKEpIIzBU1wlG8n+ukUWFEIOVOVPnKWokrmKc3ckqOT67oeKT3iR+EgEaObP1EC0WIF05gE6jTJwx3wQmpxEE3162z+tIASd76ucKMS7k84xAPSZ70WEXVJqO9A/gmJSk9MctL/AKhHpfsntAT6ORNBBxS0+YDH1BjynKmFOWoIPI6R232C7bxyJ1KrOURMR+hb4h0UP5xBU3taWQtSL+8XLnW4t6+UQ4XhIxOR5Md533i29raM2mJcnIgehfyip/Zs3LHdfV/3ish5wFyLM5Od7X6f1iozVlSisnPfzJAi3TZN2YENuJ84qU6SUqKTZlcDkzHjr6wDWE4frz5t8Y2KmUNHLPmNAcuMJQsH3Dz4HoIcppeNYG8i987Pw/tAWTZCAEJtZg134NuNxE3Uo+6QWHh+7PNgQArUeJ+nCAKKQwGmgA3bx5G8SNIMUpQUpLBSSQTdiFB89ykW4RRWtuUGIkpzFiNWzbiWivqlsXItkfXTWLsuWSRifJ3YHIW+Bges2eCm4BBAAIGrOxfmLiIKhKRi8LF3I1Fnzv1i1yU2QCGsBbh9eogSVQoSXZ3Y3ze7j4xI08vEb2yYDN8tdRY9IB+lXws/JwQWyif7M0gXMCsLBJKuoyfrEPIlHEws9i7s+jDQxeez1NgkpfNXi11ytoWaArntiru62XOGswy5Q/zKBV/KFR59nHDOA/IyTzSGV6vHTfa3tzvq1FMC8mlHfTgMjMZ2PEJZI4zDHKRMKl4lXJJJ5m59YjS4VNVIUlJUTiA0+fSBUS0EKSgYsWZUzjNm6xCLOUGUUpbukwQNMpyksWhopgqvV4tePOBkKMFSuzVyDiE1K27tWEggMpmBJPHcNwgfZtWETEFUsLYg4d7HK8Dz5eTRoLc+GkEdqke0KSZaTNCpegDeK24MI2rNsU9anukzCD7ycaSlTD8oUzg7w+kcsoJwWpGJyMm6GJzaJVLSlTeMKQpPAPf+Vx1ioktv9nRJlpmheOWTcgC2frbrBnZ/ZFPhTOSsTXcgtYNoRoobodk1xXKZgpKhdLBiNQRELQ0ppEzcBPdrukEv58WtAW8dr5GLBiIUDZwz8oH7Qbclpld4hQSQCxJIc62AZSucVCUJUyWUzELBdwtwLtZtc2vAUirBlgLZZQ6SFX5Fjm4aArdVVKWpzvhKm2a7Zly4fgP7xLz6QTSVJQEsGYBnOhYWFt0Ra6Y3AFwS8RQyg3XWNqdDqAOUYVYMRGZM0ghtIKm+6SJZaxs29wX+ukQ1SMKvDYG7RITKjEBZmS5+fwERk+ZiLnOCYxKMZhSkwoCOid7G9oFUVXKqA5Sg4VpH4parKHEiyhxSIgoykwV66kTZdRKStJC5cxIUlQuCkh0qHSKdtnZypSjYqxFRFmS2no9opXsl7c9woUlQpqdZaUtR/wANZv3ZP5CSW3HgbdqrKVM1BQoWPmOI4wRzGekuAXIdgBz8naAa/ZwXnZT5sb8POLXtfZapS0lnSVMFagW10JiJq1KOJg+jM3M4unrFRSZ9MtJIIuXvybI8n8oldi0ZDqP4iwysC0SE6UCBZmF+Av5GH5Yw4Xy/D6X4ZQBgT+HJuPPJr6jhaCNkIxqw5uiYkEZY/wABPVx0ECkunK7OGBbkDln+0O08/BMScrpNsrHMW3vFDM61rhJueD2LN8OEK6bksUnxOeQy11h+vQEzSP4g2X8ThzY5Md7wMtAKSLZMeevGxbzgBUglzhcO7aM777C/rGCnM+XVvNt8F0SW43PS2XL9oldh7EVNYm0t3xdcgOnSIHezWyTMUFrxYBoTnk1xncP1if7V7bTRUk2oUxwJ8KcsSzZCeqiPWJGlp0y0hKQwH05OscR9oHaP/idV9nlrAoqclcyZoopBC5n6Q5SneS93ERVLrlqTTlcwkzqtZmKOvdhRJUf1zC4/QYiKIDGl7h4d2rWmdMUtmGSUjJKBZKRyDdXhqi99POCpZGz/ABZjDnfNt0OJlKUSAWAY2tDmEEXgyTLAFgz5wRAzJZDvcwbs7ZZWMRISB9NzgibSAqg6QGATkPp4AOqp8FwAWGf1ziGnrdRLNEztGecJSXuR6CIuXTFasKfrfAF7JWzMHVo+Qyv/AGidWjwErU5+rARCk4EjBcjM7wN3reG5m0VkMzHN3INiMoCdoZ86WLukFi2594OUabQqFqz922XFmiFqtsTFDxM+8O553vAyqtZti6RSJ37KFWJVbK5sRw3xHYmmNmRYF4Z+1TVBvhaHtmECywGNupiCVlzlpIxBuJ+cNUS0LxKYlblyMmtc9Y2qwtwkkLBDAODhsbYhcDhAqmlpU3BubQDO2qfwhQzdudv7wDTSnLGJJKu8Qx0IMD0aACYBCWHUCWxAgdRb1gQUZfMAb4kp9zdt8CpSknW2dmMAKqXhLO8KNp0x1FrAW8oUBFQoUKDRyVMaxuk5jfHTOw3tPmU2GVVFU6msEzGKpsvcFarSPPc+UcvhyROKTbkQciNQeEEetqefKqZQWhSZktYdKkkEEbwRrFf2j2dmO8tl5tduQYlrfKOO9kO2E2hUPsxM2SsvMpl+8FNdUtQHAFx1Gsds7K9tKWvT9ytpjeKUvwzE77fiHFLiCKqvZy5Z+8SQSSMgMzp0B8oxNSwANzcdb/1jpUyWFBiARxiOn7AkKvgY8C3kMhFo57LUtNgCW36OS4t08zBVHJUVpTazX0Yvm/ExcpfZqUHuou27TDw/hEEyNiSUuyXcMXL2hUVefS98slNiLBxmLsbZFm9YzJ7MTiu7BJDEn4s768MhF1RLSmwAHINGFTkjMgQqoih7OS0MV+MjT8L7216xMgADhERtvtTSUqMc+ehIuwd1KbRKRdR5RyHtb7Qp1cFS0H7HRmylEvOmJ/KADr+VNt6mtEE97Re2/flVDQzBd+/ngshKB76Erdv1KyZ0i5tyvau0UJR9np/8EF1KZlTVD8StQjcnTM3yGrdoAoEqUnBKFy7FS1DJSyN2iRYcc4j4KUO0nvp5w1DlN7wgJ2Wu8GpVb64xG0R8Qg9JsNIIyJjEeUaVc/C3whmpmsAYari4SecA5UTsUsHeu/QCBAi+v18IbKvC3GHpCSqw38voQElKThsoMCLZHLMWgbaQBuWfRobrJhsAwYqA36D5QMiUpR1HxgGjKIZxn9GH6RDErZwn42aN0SWNySdIwZAJtAFompNgR8PSGK5JBSdASPJj84HXTEDP6+UGUKcSVoVucE/maw4uw8oDZ/D4c9b/ABhqqmujji89/rDUmYVMFPa0bT7p62gHtnLsrgIcpBn9awPTWQo7y0EUirGAzNUxB4fXxjcJSASWciB6ksOQ+LftEX3hZnLQDjhy2Two0lQoAGFChNBShRloRgElRBcFjvg6XXhRBmBWIFxMQcMwHe+SjxN+MANCgOl7D9oNdIwpTUSq5De5MCkTv0hRAJP+uLnT+1+mDCppqqQrV0JUnoQQoj/LHAWg6j2rOlf4cxQG53S24pU6SOkB6Kle0vZZD/a0jgUzAfIpjWb7Ttlp/wDdA/pRMPwTHA5namcpvBIGENaRLD87fCMHtNPOXdIzIwyZQucz7sEdlq/a9SElMiVUT1MWwoCR/MX/AJYqPaPtzXTRfuqGWf4gucRwGfkkc4otV2iqJicJmYU64Eol4v1FABVlrES0FiRraxJJViXOmE3mTCT5Akk9T0gCbNKi6iSd5jWFAKFCaE0Aocp/eENtG8ksoQEpJmFJyg0VZO6IoTDBMtTiCNp5tnGspWJJT1ENTFGFTn5wDCzBchbAa6tAhgrD6QUUo474bDQbrXflDMyewFr/AFpD6JpCGGucCSlZwQ9Lngxiati0CqsTzjWapy8AUma5JN+sP0y8Ci5uR6wNMN0w+oWgMBiVOwvpvgjCFJEABTkximml2gCqhLAARrLXpDdRMMaS1QG1VMJDecCJS8ZmLLxrigpxCIzGJSoU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0358" name="Picture 6" descr="https://encrypted-tbn0.gstatic.com/images?q=tbn:ANd9GcTZXfuDmRWB4gG7EzudLgRj73i3DlF-fi0pFIkdK5kENLkL2Acx"/>
          <p:cNvPicPr>
            <a:picLocks noChangeAspect="1" noChangeArrowheads="1"/>
          </p:cNvPicPr>
          <p:nvPr/>
        </p:nvPicPr>
        <p:blipFill>
          <a:blip r:embed="rId2" cstate="print"/>
          <a:srcRect/>
          <a:stretch>
            <a:fillRect/>
          </a:stretch>
        </p:blipFill>
        <p:spPr bwMode="auto">
          <a:xfrm>
            <a:off x="4876800" y="1524000"/>
            <a:ext cx="3413760" cy="3429000"/>
          </a:xfrm>
          <a:prstGeom prst="rect">
            <a:avLst/>
          </a:prstGeom>
          <a:noFill/>
        </p:spPr>
      </p:pic>
      <p:sp>
        <p:nvSpPr>
          <p:cNvPr id="100360" name="AutoShape 8" descr="data:image/jpeg;base64,/9j/4AAQSkZJRgABAQAAAQABAAD/2wCEAAkGBxQTEhUUExQWFRUVFx0YGRgYFxoYFxkYGRgXFhgYGh0YHCggHB0lGxoYIjEhJSksLi4uHB8zODMsNygtLisBCgoKBQUFDgUFDisZExkrKysrKysrKysrKysrKysrKysrKysrKysrKysrKysrKysrKysrKysrKysrKysrKysrK//AABEIAP8AxgMBIgACEQEDEQH/xAAcAAABBAMBAAAAAAAAAAAAAAAABAUGCAIDBwH/xABJEAABAgQBBgcLCgYDAQEBAAABAhEAAwQhMQUSQVFhkQYHEyJxgaEIFzI0NXSDsbO00xRCU1Rik8HR4fAjQ1JygvEzkqIkwnP/xAAUAQEAAAAAAAAAAAAAAAAAAAAA/8QAFBEBAAAAAAAAAAAAAAAAAAAAAP/aAAwDAQACEQMRAD8AlnCrjcpaCqmUs2TPUuVmuUBBSc9CZgbOWDgoaIau/wCUP1eq3S/iRy/js8tVfovd5MQaAsT3/KH6vVbpfxIO/wCUP1eq3S/iRXaCAsT3/KH6vVbpfxIO/wCUP1eq3S/iRXaCAsT3/KH6vVbpfxIO/wCUP1eq3S/iRXaCAsT3/KH6vVbpfxIO/wCUP1eq3S/iRXaCAsT3/KH6vVbpfxIO/wCUP1eq3S/iRXdo8gLE9/yh+r1W6X8SDv8AlD9Xqt0v4kV3jyAsT3/KH6vVbpfxIO/5Q/V6rdL+JFdoICxPf8ofq9Vul/Eg7/lD9Xqt0v4kV2ggLE9/yh+r1W6X8SDv+UP1eq3S/iRXaCAsT3/KH6vVbpfxIO/5Q/V6rdL+JFdoICxPf8ofq9Vul/Eg7/lD9Xqt0v4kV2ggLe8BuGErKclc6SiYhKJnJkTM1yc1KnGaTbnCPYhPc3+IVHnJ9lLggOYcdnlqr9F7vJiDROeOzy1V+i93kxBoAggggCCCCAII9ESTgbwLqMozcyQlkJI5SarwEDadJ1JF+iAjebEhyLwIyhVB5FJNUn+ojMSdPhLIHbFieB3FhQ0ICuTE+d9LNAUQb+Akhk9V9sTXNaAr9knijyqkWVSSTbEBat/Jm8PNTxS5SUi+UJJV/TyeaneE/hHY51ZLQCVLSGxci0NlFwrpZswSkTQVnAEEPsD4wHE67idyoAGXSzew/wDpAeI9X8BK2SkmfkyYcefIXnDpKUFY9UWaqMrSEFlzZaS7MVB31NG+TUIX4Kkq6CD6oCltTThJIOclQLFCkkKEJilouXlzgzS1ac2pkS5u0pGcOhQ5w6jHIOGfEeQDMyesqZyZMw36ELa/QrfAcSgjfV0qpa1ImJUhaSxSoFKgdRBuI0QBBBBAEEEEAQQQQFiO5v8AEKjzk+ylwQdzf4hUecn2UuCA5hx2+Wqv0Xu8mINE547PLVX6L3eTEGgCCCCAI9EeQ98D+Dc2vqUU8rFRdStCEBs5Z6O0tAOvF3wIm5Sn5gdElDGbNbAf0p0FZ0bLxaHIeR5NHITJkICJaBYetSjpJxJMauDeQZNDTpkSUhKEhyTipXzlqOkmI3wp4UIWFSpK3SLKUk9ltDwGXCTh6mWSinTnqFs83T/jr9Uc4yhlirnLJXNmMDhnEC9mAFo3ZQSyc5Jw3jX64SS6zOSDjq6i7HqgFUqYtwCsl7Y67wkyxNzOTnSyykrAHTnML7o08uSpIGD27H9cNfCJagmWHZOcOtiL9OEA/wBNN5SpXMWSVGYSb6XZR9W6HKpqiQM1RSsEspJIN73Y3iO5LUc5atB9d3MLJM9zre1tBaAmeTOMJdPLCakGadBGLaiTE44O8JZFYl5ZZWlBbOG43jheXJucEpSMGL6MR+kOvBk8itLEpUkuDp6YCfcZfF1KylLz0tLqUDmTMAof0TNadRxG8RWTKuS5tPNXJnIKJiCyknEbdoOIOqLhZEyoJ6L+EMRr2iItxo8XyMoyxMlMirlj+GvALGPJr2YsdBO0wFWo8hyynk9csrz0lC0KzZkshihXRqMNsAQQQQBBBBAWI7m/xCo85PspcEHc3+IVHnJ9lLggOYcdnlqr9F7vJiDROeOzy1V+i93kxBoAggj0CAylIJIADk2AGkmwEWp4rOBqcnUgCgPlE0BU5WotaWDqT63jj3EfwVFVX8rMDyqRl7DNf+GNoBBV1DXFjMp1okSlzFXCQ7aSdAgGbhhlYS5Zlg84sVAY5pLRyasSErK5dtYBsR+3h1ytlUzlqUTc3L6NQGyGWdNZTtYndrgMKuaSFNpA9V/WITlLISBYP+DeuPJsxzYXZup8dzRhPUQpjbA7ncwGyYiydBYqHTqtshDlKTyuGCCGB03BLfvRDoZgzWOjDc79Bwj2dNGaoEAEAdgsel4DVQyxmpJ0pY9MYzFNMLFnDbLFgYVJLpCiQnOLsLaSbdLRgtGcxe7X1OD+V4DOTJS4UA6c5uvHdYbo2TannINnc9ugwglrVmsnSrqZo2lQIBToOMBNMhZYVLUFDWD/AIvhHTMnVqZ0sLTgdGkHUY4lTT2Bf9cH/KJTwTy4ZKmf+HbOB26R0QCPjq4EGeg1tOh5stBE1IxmSwPC2qT2joivCkxd0EKD2II6QQYqdxj8H/kmUp8gDNlqVykvUErukdRdPVARGCPVBi0eQBBBBAWI7m/xCo85PspcEHc3+IVHnJ9lLggOYcdnlqr9F7vJiDROeOzy1V+i93kxBoAhXRDNCph+bZP95dtwc9QhKIfOD2R11VTIpUAutSc7YFEZxPQmAsPxKZB+S5MlqUDn1B5ZT4soAIH/AFAPWY08Y+W78iktmsTtP5CJrWTUU9OTgmWhh1Bkj1Rw2vrCtayou5ffqgMVTc51JxwOr9tCaeRo1XBfFmZ9rxqSWUdI/G9tsa6pBIJDkXgNhWAk2ZgNtiWxhMFuHOBOOtj2RmpJSW/J2az9F48zLBJ6b6R09MA4SNtrOdNg7dVxGx0zCywEkksq99AB2GEtOsAjrL9TNGutPgf1BSOwg/mIBZMDC+ADC2lz+MZoSClSiRZgGxc69jRjXLBVmtcu46/9xqPgljpctq1wCdEzEE/OdsbgW/eyNkpevSNxA/OE6tBAA16yP3jAuY4V1bjYdTtAOCJ9hpN39f5QrlTwlwS5Vi2i2HqhqkED96SB+sbEzrjY3RoeA61wAyxnJ5BWIul8W0j9IjPH3wUNRTprJYeZTA54GmSbk/4m/QTDXkSsVLmhY+aX7HjsMiaiokghlImIvqIIYj1wFO6ymzpKZ4wJMteyYA4P+Sb9RhsiVZdyTMop1VTTEESlTFIQThnJOdKUD/adyoiyhAeQQQQFiO5v8QqPOT7KXBB3N/iFR5yfZS4IDmHHZ5aq/Re7yYg0Tnjs8tVfovd5MQaAU5PlZyw+A5x/tSHPqjr/AHP+RCudNrFDB0p6y5br9Ucqo05sibMbwmlJ6Vc9X/lPaIsnxZLk0tLTUhLT1SeWUGsCogkE67wHvGtlPkpMpII50xyn5xABY20PHLJigohiH0h2sbgw/wDDfLaZ1ZMCTzUnMc+DzXBbpLxHJs0AuUhte+A056kFjgYyUpwASGOLdLfnGmZOMxiBpx1dWAjbTyRiNFyP3pgMpqTd9GnSL33iNM5VrPZ+lsLbdMbpqnIY9I/eu8baeRzT673xvvgGmjqHISTs2aH3w4pVntpVYsdLEFnhjrQErd2e/Qo3G6FVFPGL2SAX2jSOiAd8ozednE4m2sNdjqvDcKs+CDdtPR+90JKmtdwS5zhd9ju/RCek54zi7YdTDHpgH2SoqQCTYt2n1RhORuGzE6IyXJ5qEjQRuxjag5+l7nrGjpJgMUzNt2YnQ+iN1MsKc/NB7AX9cJgm5J1h3Go2T0uYVyDmkg9PXtgMKudNUM2WoJfS18DeJ/xQ1lQFKp5hdATnJfFOAd9pOEQilUA+aHtp1u0L5uUpstA5NakzDYlGOvqEBKeO3gl8oplVEoEzJbEgaQl7trYkborvUoBSFjoUNShp6xfpeLe/KeUyfyi751OVK/6Or8Yq5PyZm1kyncZs0sg6Odz5R3sOswEbgjKYggkEMQWI1ERjAWI7m/xCo85PspcEHc3+IVHnJ9lLggOYcdnlqr9F7vJiDiJxx2+Wqv0Xu8mInkahM+fKlDGYtKeom/ZASKkydnTMn0n9RE6Y+H8Q5zHolIG+O6ZLZEmrrFYkZqSP6U2SB1mOU8DkGflOqqGGbKBSNQBPJo/8pjp3DKYJOTEIcDlFjTawJbocCA51PXmkkXuSTsJffeEik2J0GzNrw/3GaVAixctgkbowmSiDqf8AZEBlKkhNgXbt2xsly2SSMb6dGuNDFNyHctfbgD1kwpUWACQwLg6zizQCVKHvo7WcC/WO2HCiuDobt1EQikLsHDM7ttwx6o2osm5dmTbAYufVAMvCFGaFA6+1h2Q25KqHUALOOpmLg9bQ+8J6JU1IwxBUdG09sMuSpGYu5ds52wuDhuaAR1E1yQCcba+jth3yCX6C1j+GjZ1wz1cggvtVtbTvwh7yBJUlCCRe6hqN7eqAfZyGYhs3wuwi3Q8Jpa80jeRs6djwqnlwAAMH/bRpKWIewtuOzqgPVycBa9914HbNAdzbZrv0xuWSpOarFOJbAEj9IJwxJ2MNbXtAKZcsgAsA7OTvEKaeec7msec6iPULQ0qnk2d+jXshwpcHAOcbE6ABogO2ZBKZtIgEMCgpI3pMVa4XUa6Wo5JQIXTTDLCv6kIVnSlf9W3xY3i3qgqnUi/MWRfaB+IMc77obg+BydWkYslfSMDugOV8MaZKalS0eBPSmejompCiOpWcOqGKJTl5HKZOoZ7XQZtOs/2ETJf/AJUrdEWgLEdzf4hUecn2UuCDub/EKjzk+ylwQHMOOzy1V+i93kw08BTm1Cp30EibOFnumWQntUIduOzy1V+i93kw18EE/wAGvOkUh7ZksGAm/E/L/wDlqVuM4zEi9sBa5xxMS3jDrQJdOhhnJl54BwC12e+r8YjXFLK/+IuAypysdLBMOvGA5nJDZwEtA3XgImqeGcsnWU2cjZ+MZrps9iDnE3cFxrEYgsC3UMcY2JlN4LuN2GyAxUAQwN+n93eFGYRLIUQSND6RYNGuaktYbSBsxjZyedLKkYX2l3GjTjAIgnmNg4Ifeb+qPZRfAsw0YdMaFLAUPs/i7N+9Eb6BJGNnbbe7wGVTPKsxAYpPOUNbYWhJTUo5UuzZqsNYIhXISM6YpnZLWs2hw2oXhNTkDlTpzWGwlQ0wDfUSLrQwBBP+r9kKMiLKQEM+N8SG0RuWHmkJzQc7ScRa+6MQnNmAgvfqJu/ZaAcFTWUC7sX6Xt+UaFqN9JLB9GN36I3VSQk2DhQs+3C2iEyE4u7hgBiS1+2Ac12HNa4DjTsN8dMaVpcEubarYYtG+WyscGt136mjwKQpkh3AONrPfRAJ02L2BI1flCqhK2KWHToY3w0RumTNQItqbQz7Y9lznwDB7k9kBOOKzOC5gUcUvuUNEOnG1RJnZPmoVjmkps/OSkkeqIzxXzFfKy5N0KtoFx+UTnhtThdOxNgerwVY7ICt2Tk8pkSqD/8ABVSpgGoTEmWT0YRDom/AWTnScqSMXpVEas6UvPSeyIRAWI7m/wAQqPOT7KXBB3N/iFR5yfZS4IDmHHZ5aq/Re7yYR8XssLNZKP8AMo5rdKc1Y9ULOOzy1V+i93kw28W1aiTlGnVMP8NSjLV0TEql36yN0BP+LSueglJOCJqgG2qe++JHxk0RTNlqwBQOi1t8NXBTgsZc35PKXzTOzi4wAL2/xETTjVpXp0TBglWadbEW7RAcuWpJF0hx29LQnQsjQbnHRtt2RnMkG7anJ04vGuUSkgkXbRAbs4uAl3JxGgbdkK6dQwSA4B6CXd4QzalVxdKiwYaRhcx4heYU3uD0uQ7+oQGiuk88MGALnWXAHUHjak5ovZx1PhojCUrSshsS+GmE8y+ZNChmJJYHSSXeAUIIlyc6xUbaR4WJMNcuoCZE1Q+cWT0uG7Y08IK15jJJIAw1OSFet4wq05spALpu7NYnRvAZ4BXVVCQuVMc89AcjEEW02/3ChebmgpJJJJIPSwI2GGyXzqchThSXs92s/XGulqipISSCEsSD4TaBAPqKgrRfEH8Szxutn9eP5+qI8ivMuYlSeck2LbsNsPcuaClJTckMNt3G3GAf5bJ5QEAkABN9OLkdFoRImJC72PRjgdEeUIzuc7NrJ/2YUmcxzU3LM7B7nF/3jAeLkHnKUbEWD36oFVGbhLzuvC2NoxUScXKhh0a49plEHN0WGN9bQEo4sazOqWCc0kbxs2x0rL7clzhnJe41i9uuOd8A0f8A2IIYWVuzcImfGDWGVQTpgxSlx06IDhfAVUqZlasTToVKkzaeekIVikZlwdV36I5oY6HxTJ52UKlRvKoppc/1LBu+u0c8gLD9zf4hUecn2UuCDub/ABCo85PspcEBzDjs8tVfovd5MR7gfT8pW0yNc5HYoH8IkPHZ5aq/Re7yYZ+L7ylSf/2TAdJ4pMvLmZUny5ineYtSdYupLDsjqnGFJzqGaNWadyhFdOBFfyOWZalaagoP+SyPW0WZ4VSc+knJ+wey7wHCUSUpGknSWj1U0W03bSP9wrnSlJ6QLkahCIgK8IWZhbFrQGmctlaTjgcfyjUecXNxr0N+kKJkkpV4TkWbZp3QjtmYttGAxxeAQ1E4qLG9sAH1dgjQubmkpSOaA+tndw56DEgyJIQCtUxwAks2CrBydTAiGyZmKfNS6LXwCiP0aATZOkEPMU7lyHbwXAf8GhdULC0g/wBJBL6gbi+GmM7FStYAsBZsW2HAw8ZHyGqcGTcrNxrc368YBgXLTnFTc581mxcaNQbfCGpoQFZ7sFPbVZvXE24WcF5lMxUlgQz6Lam0s8RiclgAz4WO3Eb4CP1FOoAG6rsCE4i5eHnIlQUpCVDD8HAaH7IlTKlHNnpBlLNnLZpVZtgvjGGUaKUJh5MgpBIBxxOHbAJJEzNsPCOjC+DeqHNFaAxbQxB07d8NK1DHS4c6AcBGbMycW1l369EAulrJJs2kXfGNslCiASGto/eMI5Mtb80MewiFshShrw0bLEGAmXF2f/rA+wrHqaHHj0q+TyYo45ywn/slQeG7izUTUl7MhTjcMYQd0hXAU1LJe65qltsQlvWsQEM4veZkfLEw4GWmW+1QIA/9COZR0SSrkeDUzQaqsA6UyxnetIjncBYjub/EKjzk+ylwQdzf4hUecn2UuCA5hx2eWqv0Xu8mI9wQq+SraaZoTOQT0ZwB7IkPHZ5aq/Re7yYg6S2EBJOFiuQyjMCUBKpM9RcG6iF54J/SLVUdWmppEzEF0zpOcP8AJH6xWDjBacqRXI8GplJz20TpYzJiewR17ufuEPLUS6ZR59Mrm6+SXdO5WcN0BEc6YlRThcu99kZTcxgoPnpHO1Y6G1xIOGuT1SqmZayjnpYaC/6iI5ngBhzjidh/1AIKmerBrE31kvo3wkcuyjgb22Q6Vst3bEltJx174Sz6QoYs4A6cRtgG8oKxmnBySXx/TZCuVTlmtgbNbm3/AAEbJaebzmsPyhRKSbqV84h9DdEAnlAFWx3OuwsIcqfKy6cypqLZhzgOrT+9MeFAdQA0gWDWIY/lGsUoPNscWwsdXYIB54U8JZ9RNSFMJebZIGBL3v8AvCIvPSFJfS+bf7OH4RNuGGTRLRTqOKkDDWwI9URamk+ErQ+nB/3eAa1pKs46HBbG72HQ4frhFOrFJUSGLlwWxGkNo07oel0hD4sL2w/W8ITS5xYvjiBa42YwGNMgsX0lyNNriHOSwHNDgsdr/mxhHTiw7d8L6cJAIUdIZtevdAKDNSBt3YCFEpQJBBcep7wlEnOAGoh+22+N9OnNSrp6rGAnPFnJebNW1glnwuSD6hHPO6MqSqtkIbmokuDodSiT2AR2TgVk0U9KCqxX/EUTizWfqis/DnhPMrqmapSgZfKrMsAYIfNSH/tA6yYBfl2oJyLQJ0CdO7GEQmJlw1/hUtBSls6XKVNWGwM4ggHaw7YhsBYjub/EKjzk+ylwQdzf4hUecn2UuCA5hx2+Wqv0Xu8mINE547PLVX6L3eTEGgH/ACHP5VCqNagEzDnSiSGROAt0BQ5p2tDxxV5fNBlOWZjpQsmRNB+bnEAE/wBqwO2IUgsYd8sq5VEuo+coZk3XyiB4R/uSx6QYC03DHIfymVnI/wCRAOa2kaR+UciVKKFF7N1F9u6J5xLcLPltEJS1PPpgJanLlSG/hr1mwYnWNsJ+MXIZTNE5IGYoXzQxz9L9IgIXOOsBsf8Ae6NFfNcFzicNn5mNyi7gG2Bcb4QV+I0h9biA1pAIUpyXLtswbYYcpGbdnLlnVgk4PDMkkYPc31Czwroq5PzgCQO0kHTALRNFztY9JN+2PEliVAXB0HqJjfLzSFEYXIfbBIIsooHO19F4CQ8NcoCYiQkH+WkbXw3M14i0lBIVqe9rdUL6+oCih75qBji4OjfCU1AD4htGgv64DOWnm43IZtjHthAsJSp8LHqBs46xGyao3LuAT2CEM6ZYPixA6cbwHkle27sQ2A6IWU1vCYY9QwhFJU2arNxPbhdoeCpJZ7vq16YD3kgA7nR/vpiScBMh8vOJU/JILqBGKrMNUMtNR55Sl3JLDewEdh4O5KTTSUywL4qOtRxgI/xtZd+R5MnEFlzRyMvW8wEFuhOceqK6cC8lpmTTOm2p6ZPKzSdISeagfaUpgBEw4/OE3L1opkH+HTC41zVXU/QGG+IdlmoMiml0ibFTT598VqH8NB2JRo1qeAbcu5VXUz5k5eMxTtoSMEpGwBhDfHpjyAsR3N/iFR5yfZS4IO5v8QqPOT7KXBAcw47PLVX6L3eTEGjovHIlCsqV4NlpMhSTrHyeUlaTvBHQY52YDyH7g0lM7lKVZSOWDyiqwE9AOYH0BQzk9YhhjJCmuMYCS8B+E03JlamaxYEy50vSUPzh/cGcbRFqULlVlMlSSFypyApKthFj0iKl5RlGfL+UpuQAmeNIXgJjf0qYX1vE14o+Mj5CoU1SSaVR5qsTJUcf8DpGg31wEq4Q5AmU6iCOacFAOFbSYYaemF3wBbDAM2+O9FMufLvmzJaw4wKSDcEfnHNuFvBRdOTMlArlHenDwtY2wEDraYZxAcXZsGF37I0Lks5IDsPXiepodVy7Evzm6umEk6S53P0wGVOWBtili+t/1hVJcF1BmOAww2wmpEEPiRm4H94RtAJN7OSBAKK1KS3QANrQmWzFyxYjZaNkyWQUpBcFJN/3shOmSSkp1nrYGA0T122EO2214wzE6nOL9nrjcaXMcG7O2nX+seSLm7YMzaoD2XTkpchncW1mzwqkpCTpNr9OEb0g5rHTdtUSjgfwTNQeVmWlg9a+jUx0wCvgBkXlFictLol+CTpVo3RMeF+XUUVHOqVfy0kpD+Es2QnrU0OQCJSNCEIDnAAAByTFa+Njh4rKM8SJD/JpauYNM2ZcZ52XZI2vpsEUyWjl50yonl0oJnzT/UoqfNvpUotvhrrqkzFqmKxWoqPXo6BhDtlqYJMsUiCCxC5xBxms2btSgW6SYYYAgghypcllVPNqCc1EsoQPtzFucwdCQpR6BrgO7dzf4hUecn2UqCPe5w8QqPOT7KVBAcx46VNlur9F7vKEQUmJxx2eWqv0Xu8mINAEEEEAvyLlJUialYAUMFoPgrQWzkHYRC/KuSU5nyimUVyCecCOfJJwlzBp2KwMMML8k5VmU6iqWfCGapJDpWk4pUDiICa8WXGRNyesSpxUujUbpxMt/no0trTp6Yspk+ul1EtM2UtMyWsOFAukg/vCKh11FKmo5WmcfSSXdSPtJOKkdohXwO4b1WTl50hbyyXXKVeWvq+ar7SWNhiLQHfuFfANK86bSjNXpQMD0Pgdkc7qKGZLURNFwSbhlH9BhHSOBnGfRVwSkrEief5Uws5v4CrBXYdkTCso5c0ZsxCVjaHgK/ylBTjXrtpb8IdclZKVOmplpBcqx1AYmOl1nACimF+TKDrQsjsJIhXkPgnJpVZ6FLUftKcCzYAQEY4YcDxLkCZIcqQGUDpGkjVEHQHSFgHUOrW8d8UgEMQ4OMRHL/AKXUOUTFSibswUlzsNxvgOWLkuXKsPx1QKQM5JSH9d8Labx0Kl4sUi0yoUpLgsEthtJNolOSODlPTf8cvnf1F1K7cOqAg/BngGta+UqHSh7I+cr8hHSZaEy0gJASlIwwAAhFl/L9PRyjNqZiZaBrxVsSkXUdgiv3GHxpTsoZ1PThUqmNiP5k0fbI8FP2R1wC7jh4yflRVR0iv4CT/EWLcqofNH2Ad52Y87kzE06SWeesc3VKBxP95G6G/OzFOMR1sdkaZiySScSXPSYDxRjyCCAyQkkgC5MPvCWelCZVJLIKacErIwVULYzTtzWTLB+xthiQoggjEQKU8BYbub/EKjzk+ylQQdzf4hUecn2UuCA5hx2eWqv0Xu8mINE547PLVX6L3eTEGgCCCCAIIIIDZKnKSQpJIIwIxEOIrZU3/nSQr6WWwV/knA9IYw1QQDqvJCyM6UUzktig3GxSTcQ+8H+H+U6EBKJy+TH8ucnPR0DO5w/wASIh6VNhHpmk4knpMB3HJfH8GaopC/9UqYGP8AisW3w6yuPqiJ50ipSNbSz/8AuODJqZShz5RBZnQpn2kEERlmUx+dOT0pSrtBEB39HHrk84oqBtzE/guF6eObJR/nTB0yV/gIrxTZMp1jxsIOpcpQt0hxHszJlOk3q0qH2Jaie1oDvWUOPDJyB/DE6cWwCMwPtKyPVEK4QcelVMBTSyUSHwWo8ottgYJB6jHOBUUiBaVMmq1rXmB9iU6Okwmm5TU/MSmVo5gY9ZN4Dblasnz1mbUzVLWdKySrqGgboRmrITmJsD4TYq6Tj1RpUp7m764xgPY8gggCCCCAIIIICxHc3+IVHnJ9lLgg7m/xCo85PspcEBzDjs8tVfovd5MQaLR8KOKSjrqqZVTptSmZNzc4S1ywgZiEywwVKJwSNOLw1d4XJ301Z95K+DAVxgix3eFyd9NWfeSvgwd4XJ301Z95K+DAVxgix3eFyd9NWfeSvgwd4XJ301Z95K+DAVxgix3eFyd9NWfeSvgwd4XJ301Z95K+DAVxgix3eFyd9NWfeSvgwd4XJ301Z95K+DAVxj2LG94XJ301Z95K+DB3hcnfTVn3kr4MBXJ4Isb3hcnfTVn3kr4MHeFyd9NWfeSvgwFco8ix3eFyd9NWfeSvgwd4XJ301Z95K+DAVxgix3eFyd9NWfeSvgwd4XJ301Z95K+DAVxgix3eFyd9NWfeSvgwd4XJ301Z95K+DAVxgix3eFyd9NWfeSvgwd4XJ301Z95K+DAVxgix3eFyd9NWfeSvgwd4XJ301Z95K+DAae5v8QqPOT7KXBE44FcDpOTJS5Mhc1SVr5QmYUlT5oTbMSmzJE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62" name="AutoShape 10" descr="data:image/jpeg;base64,/9j/4AAQSkZJRgABAQAAAQABAAD/2wCEAAkGBxMTEhUUExIVFhQWGB8aFxgYGBoYHBogHRwgGR8gGxkaICghHRslGxobITEhJSkrLi4uHCAzODMsNygtLisBCgoKBQUFDgUFDisZExkrKysrKysrKysrKysrKysrKysrKysrKysrKysrKysrKysrKysrKysrKysrKysrKysrK//AABEIAPEA0QMBIgACEQEDEQH/xAAcAAABBQEBAQAAAAAAAAAAAAAAAwQFBgcIAgH/xABCEAABAgQEAwYDBQYEBwEBAAABAhEAAwQhEjFBUQUiYQYHE3GBkTKhsRQjQlLRM2JyksHwCBWCoiRDU3Oy4fElF//EABQBAQAAAAAAAAAAAAAAAAAAAAD/xAAUEQEAAAAAAAAAAAAAAAAAAAAA/9oADAMBAAIRAxEAPwDDYIIIAggggCCCCAIIIIAgghSnp1zFBCEqWo5JSConyAuYBOCLjQ913FpqQpNEsA5Y1S5Z/lmKB+UTlJ3G8TW2I08t8wqYSR/Ikj5wGZQRtNJ/h/nH9pXS0/wylL+qkxIzP8P0puWumA9ZSSPbEIDBYI2qf/h+mgclehR/eklP0WqISq7jOJpBKVU0zYJmKBP86APnAZhBE/x3sXX0geopJqEjNQGNA81odI94gIAggggCCCCAIIIIAggggCCCCAIIIIAggggCCCCAIdcN4dNnzEypMtcyYoslKQST/wCtzpE/2D7EVPEprSktKSR4k1Vkp6Pqpvwj5Zx032T7I01Agpkp5lXUs5mwDD8qbZD1c3gMv7I9xIsviE1zY+DKNvJUzXyS3nGtcJ4HSUUtpEmVJQBcgAeqlm58yYpPb3vDMpcynplBCkA45xYsRmJaTYqG52Nox6onT51Qj7VUTp6FucK1qKXGVnw6vaA3qs7z+GIUUioM0pz8FC5g9FJGE72MR9R3vUKSQJVUoggWlAO+oxKFoyOVTgJJQhnNwGe+/wA4UIcB1FgH9dfqn2gNTk98lDjSmdKqJIXbGtKSkfxYFEj2MX6qrpcuUqcpYEpKCsrzGEDETbMNeOXOK0y/CXjSAEMobqYN9S8W7hvamZP4CKRScJxeCFu5VKQymbQgMjyEBODvhnTVFcmnlokvyibiK1JdnJSQlL7c3mYlOF97qFJHjUqwS95SkrBYtkrCb+uUZUZWEKlFIABKbe5/SE6ClKVIU+JIB92Om8B0VwXtZS1SvDQvDNZ/CmDCojVhkptcJLRD9ru7Dh9c6lSvBnH/AJspkk/xJ+FXmQ/URiFRKUwWFLRNlv4awSkgggun2Z/OJXgPfZXyTgnIRUoBIBVyTD0xpsbbpJgITt33YVfDnmftqf8A6qAeX/uJzT53HWKNHW/ZTt3S8QGEJXKmEfs5oAxONCHSq2mfSKV267k5U4qm0BElZuZKv2ZP7h/B5XGzQHPsEK1dMuWtctaSlaFFKknMFJYg9QRCUAQQQQBBBBAEEEEAQQQQBBBBAESXZvgsysqZVNKbHNUwJyAzJPQJBPpEbGy/4cuz+OfOrVDllJ8KX/EpiojqEMP9cBtHZfgEqhppdNJHKgXJzUo5qV1J/TIRRu8PtzORMXTUi0yynlXOICiFM+FINg2pIOu0WPvE7Vqoac+DL8WoUORGwyK1dBtqfWMH4bU+MPvCcZBxlfxFRD4ju5zMAKpyoGYsfe3KrviU7kjdiSYWn0hXIwsy0JsdfzW9h7w4mTFjCNFOSALpORfp1jxTrZim9y9zk9vQ/O0B4lF5aFYeY3WDbTL5n2jyZCggK/CAlhu9iflf0h3JUV4VKYNiADMWBe76jJj1hfAGUhzhSA5NszhDecA3qUYkELu4OEg2Y79H0j12aocEnmIwvMDAvlgcj1JDwvKo0MxTiJOEjX4g30hqaOYlctEr9mh5igMufQb/AA5dYAmSipSnB+LECHNrPbUO3tDeVIKFpTa4JLjID6XMK0kxfiKGMpNyAfp5ZQ+mykk6usZ52a3pnARdZKdBXf4mS+gINvNzEPW8PNPLSWdRBCQBe5ub+WcWOXMSSxTiw3GgFs/N7eseaqQhS0qWQrCWSgX1cP01gEqGYqXgABx2LjMXdx1HKB5RtPd92xRWIMla/wDipQ5wQ2MZBadDoC2R2cRjK1gKL2IThsXO4J2yh92erTJny5qfwFwWzJLqHqm3rATX+ITsjKTLTxCUjDMKwic2SgQcKyPzAgJfVxtGFx2T2t4MmvoZ1O4++l8iswFfEg+QUAY47qqdUtapa0lK0KKVA5ggsQfIiASggggCCCCAIIIIAggggCCCCAc8NolTpqJaA6lkAesdfdj+BooKOVISAnAl1ndRuok67PsBGLdwvZ0LqBULS+EHCDpsW1c/SNl7b1RRTMFYca0pJ6E39wG9YDN+1XEzPqFqu+Jk5MEgWHr9TFam0kpQBUBvkxtl8rQpxGodZKCc+QjUiwBfJ7x8lUeMsXAYMdQ+jaXf2gE0UxSOZZwAuDmU4hhYMLjW+8MjLYglmVYaWvp0P1hwaVacXxFOoJdj0bT9Y+VUslBxA4kXRf4hmdLX3gPoVyILZliPP6PDqUpSk3JZ9srhsTe0MJM8KAWCbXHoWy10DdIllTQJJS5BBTdOrlj7vAIyJuFJUWOenr7g2G8eqJWJExIThKQydTkwPnn6w3nUDtgUpYsWfN3Of95RHUFLNUpRQpabjESGBVisE76+sBMz0pITiGJTfJO53u3qIZ1k9YwuGKkhQIswBy6Bt4fJnpS4KsavLUPiAHUsGhjOaYVm+EAJY6DExc7W84BGxxZuprMWF3bY5i28ewj4Qmz2td7H5x8lqUSrJgpIGpsBroITUWU5GHC4A89R1cwCssy0sV4jiJcAFyRvuAITq64lDolKKbFgn0D7Af0h0uepAAayRfV306R9k1ijy2zD2zAGQA0094DYe7Dj32ugllVpsv7uYk2Iw2SSNili/nGOd/XZsSKv7QgWn8ymGu/qX+UXPsLXmTUhXwylshQ3tYknY/ImLl3mcDTV0E1JDqSCpLZu39nzAgOR4I9zZZSSCGIsRHiAIIIIAggggCCCCAIc8NozOmolAsVqCX2c3PoLw3EW/u7oQVzJxbkGFLizqBc+iQfeA2Tu3ny5dYaaWRhRT8rNcJUkPb+Jr6w770OIKTMlSwgqSEKWrTMsL72Me+7SjUZ0+oISJeBEqWwzYlSi+zYLRF94fEkmcpCVssEBQzZIG3VyfaApgkICikk8yLEHJtP6w2qEzwtK8WJgXAs50PQ/WHEifJOJKsScnUoFg4d4+z5yZSTzFSgOXDfy8ho2kAnSVwcBSVfeKZru+4HoSfKE+IJKHZTgtYlgAWB/UQ8oS3MpgSAQSOjEtp1eElSiZhxAakWa2TWtnlAVepqVSpySkOjSzYtH9jeJKjmCZLWEK5XAxOQNLHraJWipJa5WJQDguA988KgL2Bf6RTu0VCukmPJKky5r8uYscm1+sBa0EhSVBTZWsLBIT8yfrH2nBHiO2G5KfwnMuDoci+WcQvDOLJnkpWGLpCQk3ThDFg1wQNYlgHwpUp1KNwfyh79BpAKLmCwYkqAwtmBm46B/OISv4imWpEkAqWHCg9rkG77fO8I8c45zBEkut2xjNtB5/pC/Bex6v2s5bEsGZy6kv9PaAkaWYAkFwwve/wC6ba2J94lKVIlpxLSS3Nb29LAH2hkEIS4SLABrgtbbc2h/KlEy1OQAAQwGeltneAbUc9U1yQDjAydwkWa+8Kpp3OJTEAKKQGGoF+jR8pR4QIPIAVEeakv6j9IbTuJyqeWR42MYcISmylF3Zh/d4B/NnK8MqATiQxF75Z32jbuPTQKWaoswQ9yw945nqu0FUtCgmSZYUGUsj6jQNtHRVWg1fCyEqYzqV0qF7qluCB5wHOPeL2dFOpExL4VkuSXcnmH9R6CKXG18ckfbOHzkDmMuWFptzOkuRfcv7xikAQQQQBBBBAEEEEApLQWKmsM/WwjQezdC1NITjKQoqmrIYglXKkK1skP6xSPs58OWALzVlr5tyi3mVRrXZClRU1xpQlJQhScQyKUS0hKgfNQb/VAbL2VofBpZSSGUU4lDqq/yy9Ix/tNNJqqhYV8cxTEB2w2AGwwgXjaOOVokU06abCXLUrbJJI+cc7cL+0KUfGslTqAJc3Zny8rQD2XWFTgJSQlsTg5iw9P7vDnxZMm6sKSeV3F3zO9wYQpj98VJLYgyg4IPn6wy4zRSZ80BTCYlzy2J6N+mcAdnkT/GWpZT4bEAWLg7D0eJWnpjMKJhUyEptY75kHPIiPq5V0BIAwgJSddj01e8OVSMOFKXcjlBLhhmW6bHeAaUhMtSSU2D2snFne+xj1xXh6J0pYWBy4lPmxIN39PlH2tAJu7pSCFWI1Fm3zhvxWqMunUSSpRSoJsxuCSCNgCIDK6dRQoKSrmBLEbXv63ibmcQmDGvFbAMJzfE2+bMYr6VARMzpREiVd0KxKVdn6Btc7dICX7vqJK5kyYu7DCAzkk3J82Hzi+cSnNiYHCl1NndsJ8w+0Uzu8q/DK0v8RfLYEe59bNFmnTgq5KiVKORz2YdAHPnAeZFP4iUlSEg2LJyLDNx84Tk0xxkklKHJLhwzAOA7+kSMgmWyWLh20zzB23bpDHiFlJKVcgAfFy9bMGIgPEyYiaFIxBRb4XunQMDrkYPssmnb7tylsCsyVNcPo5e8eamlRMGPw0pWgOViyiWGW8KSF42QsBRBclswxIJfVoBKdMaWkqwjEsOMzk+F9s3jYO7TiAn8PlEXCSqXfZCiB6MwjHqmTLm4XCjhcs7Z5l/K0aR3R1SRLm0yUslBC07HE4LdHT84CpcTQqk4wacKKpU11BOyFAWJ1AJzjG+0FF4FTOlaImKSGyYGzejR0H3n9l1Lqk1wm4Upk+E2QBCiXO4IVl+7rGJdvpbVqlEuJiEKfzQB/SArMEEEAQQQQBBBC9DKxzEJZ8SkhvMtATdLKCq2mlAMJZlpVu6TjmH+YqjoPuroZCkzqxEtpk1ZQVnMpTt0J+gjn/gq/8A9QF8P3q87MOa3taOju65aVUalIThSZqm0dgHLeb+0BHd9nFjJoBKSklVRMSi35QcavoB6xnNMCcKiqzcuI6/+n9mi797igqdIRiDoQVgHLmUz7PyN6xTEAY1Bw2Bw+T9CIBtNmopk+Ko5G+t2a7X8iIR4dw9DJqFDEtbFJcly7s2gYQ5pJMtaVomoSxBDkb6PoQd4acGqzLRhZS5SSEhTMzaA9DrATEpAK8SGUnEEnzdvh2f6Q7WogqIDqlnNOVnBHtf5QykjCoN8JNrufPzeHtRVJShQcFQOFwRhbJizYnLOYCK4gGckADFmMxYNnbr6mBK3ZuZDHDizBAwsTo5/wDKEpk5ikXUAxsG0F87w8wpTpexsL6k5Zf+oCl0vZl1gkKBEwjC3xAbbF9Ik+PUAEgy0hlp5kgZFswBux02i0GYEpKviSTyps7jmKn9QYYU9NzEqBV4SyQTknFe21j6kwEF2S4WZclcwuFEgCxBBBuPN2ieNiQkA5aB75FtNNYeJDkEkh3UEu/Ry2gANvrEcEkqKk5zLsAwKRo+7k26wExIUGCUglZBdWd08xS+lre8fKxJwMVfELi2YNwG03hGimuGxAEEpAycgWJ9NNYWr5ToXhNwlRdmZzkNfWzvARlK0xGEFSFAchAdyCU3H9OsIcOkCTMIVNCnPOFcpS4uzaNfpEjShvgGYABLMDd9y7fOK3XUC01QUVCY9zc3GQBe18oCU+245i0y5YUnDZRuGFgE6b5RaO57iilcRnyiRhFO7M3MFpBboHPqYqE7iqJYSFWsqxDB/T8MWLuxrEf5tLSGKlSF3fyVl1b5GA1rthSGbRVCAHUZSm0uA4vplHI3F5qyZfiHEtAKC/7qy31MdkcTP3M2z8irDXlMcmdtqBcqYoPyKmFXwsxIBz1teArtSAFqbJ7eWnyhKHNaQcBAZ0JfzAwn5iG0AQQQQBEr2WlvVyeiwq+mHm/pEVE12RQ9Rk7Spxbykr+mcBI93uBdcTNYvLmqDhxiCFKdveOmuwpSaGSUgAEHLJ8RB+ccn9m6tMqcVKdvDmC2bmWoD5sI6n7skEcKonzMlJ/m5v6wGSd93GVDiiJacpcpDgC7kleezF4r9FXTyFoThWvC6SWAI120aJDvR4KqbxKom+Iq62YDIJQlIA/vWKhRzpiCQEtZhuQ7m7s9oCb4jxup5kqSgWAUACCkADTVg8WThc1KqVHhFIAbIi7u5b9Yq0qdLutfMlnc6KNmO+wh9wbhy5LrQQZZzAZ0td03+RgJxM15mL4EJsFEh3LJACdW/rCfFZocIlkKaXjKne7k6WBsBC8xCFpVyHlAJaxYl8RG+RaIyfJKi6XAfW2IBwfexaAXoi5U2ajoDyuAze+X6Q8kzFnGpuYMCC4AchJYeWhj7QJSnqoJBSc21L6gsDbS0L0pWD4gSMKgTY3fM4uu0B9KXxAKQfDu5BblGoyNtekR3ZlQUmYQ6nxAqzGm37pttCPaLiQppWEPinWw6guz36X2iK7GcUSxkKcY1FlizkaHqwzgLHOkMrlLJUHTnY3JO9r2hCZhUl3I5cV3DMXSA2TjP1iSq0kpa+JRLk3tkwbU79YZ1Bd7BIKdXyy01vAI8KnupaVNgOJzricZPch3h7xCYBLwpIF3diSGAUB5a+kQ0qkulyRezaPuN8nziRMxRIF20dwbMkMRqWygCZJJ8MLU2JT4rJvloc8j5NEFxgqm1TycRCEjGSQA+J1F9/0h5xWVPmKShCsMtJsQCSX+Rb3tC9BwkIP4cWJioBwQq5LPYjaARk8PKnxgEDQhwLZOcibQ67DcTwcYpwUiy1IUrC3xpKQAejiEOIJWs4ELwBBdSwxxaP8A/IW4enCuWpCGCVlQW5uQXJPQm/rAdCTpeJKk3GIEWzuGjl3vOOHDLJcpmKDswOHl+sdRy1uARqHjmPvhlBE0J/EZ05Vy5YqDehvAUasP3cmw+Ajz+8Ub+8M4eVwZEkX/AGZN+sxbN0aGcAQQQQBFl7Cy3m1B2pJ5zb8BGfrFaiw9hE4qsSm/bS5sv+aWpvmBARvAZWKolJvdYBbbX5R2H2blpTSU6UhkiSgAbAJAjjzhFeqmnpmAAlBuDs9x59Y627CVZm8Pp1lnKGt0JT/SAx7tJNP2maslnWpnIe5L/wB9Iiq5KZx5RhWAwBD20c7ROdqpSBUVADhaVrZwWN2s2cV3wpjqAOIZWzuzt06dID5M4WhbHAX5RlbNyQ+3WJSll+EoJtgIBS4zc6dSr6Q3FRMsFG4ACXzABew2w284+lctSkTF4klgQlmxYbgqD5dYCQnKQklTKchlM4BZLjoGhrKSMZllnIcl87ZJfTJjHifOK/EWgi4ID7u1gPW8MuM8TRLklS1BazdAZsxhNxrkejQFhkAYglilSgC9rYcXvt6whxXiCESwUqIJGEuMBSwzbrcesVOn48DLSrxGmKGFVrJCRdtQTaPEiXOqFIQshJJc3+IMALal7h7MIBtxk+LVJxKKUITjJJctYqYPrpEYivSlaZkuypS3F8wC4fra77xaE8BlhRWE4sLg4iSc2e7BrN0hX/IJakLSUp+LCCHGdx7ZHygJXhPFk1GEfDMU9zoQcT+dhnD+TKCkuWwJUSrmcjPE7jJ2sIqlFQmUseGoq8MlTmySq+etiGbrEjM4iUkhRZcxFgLJGqnO523gHPEUpTjCFfBiKG1FrOTsdNoXpFhGBAxKW2N9sSci2j/0hpT1UuYUA3Wj9onIpGeR3LQ54ZVfejMsk3PmQfVwwHSAXK5gsGQlgouAHu5KdvKPJILkKdLOc+vwlO+7wx4zSTnAQVKQwYO5zY4n/hOW0LSZ6ylsDKDBm0c66wCdQhpYuMOENYDVgOrR6UsFDXN8LDozi2hcG+0e3cFKhiUSTcPloetoVSkAJCuUKYsksbWIPXRoDauydRjpJJd2QEnX4eX+kc397qlmq59FzkjJ7TlNlphw59Y6L7GSwKSWRkpyPUxy722X4/FanD+OoUgfzYPrAR3HgQqUlRumRLGTM6cbf7oi4kOPT8dRNVpiKR5J5U/ICI+AIIIIAiW7J1XhVlOt2aam50csfkYiY+gwC9egpmzARcLUD6Ex0z3GV/i8LTZsE1aWd7OFfVRjnrtNTuJNSkctQhz0WjkWPcP6xsP+G7iqTIqaYnnSsTAP3VAJLeSh/uEB97w6UIr1brCVgC1iMJIb95Jv+sVOWmYFHCtk4iEpDOpr32jSe96lSnwKnAcScUvEA+bKSk7A8xfpGbDCojlViJuRyi+nnAPDNwkKCwQLG2Y2fOGs8oCjqAN2f8JAjyKchaglmL43e2kJ1dOWKH0JCi+fxEv5BmgFJBCnSlwlIIB3ta/9TFMrk+JVpRkgEJc5APc30cu8W+bMUThzCQCrq4FulwPeIOv4EZk0qUpgVEKwjQWz62gHfF+CUyZngyGmIlYcc1L8ytU5MbHPK0StAhAD6kBKXYthGK2u49YTo5SQSMkizXF211hSklJIQvLC5bqLXPkfrAKFRShIfGCSkpAsU4cxrb6x9kqZRQPiLksbjDzX/iLX84kpThOIpBIACbs/N+HbP1aF+J4SeVrlKXAZgTzX9CTaAhFoJJUkBlZ5NzG1juAflEUaufTzRMMsT5IIxBQBYWJAO4uIm6laCAUgpYMpnZg4y66a3hrhD4FXIwhQaxcfR2PpARtZxtNXXCbLkiUGKVWYrFhzddRbSJXGAHCmBTmP4jrob/KI5PDUyZqJiAk+HyM7Obt5fWAzMQmWGbh2fq3S8BJKqjcgklJBFutnOuZ9Y+L4nMWs3w2LBLAHT3B+sN2UQk4C34hnlsNvrCkpKVs5UCXKXAIuW9GI9IBOmmKmXALhzfNm0Orw9SheBwlJmYmRa5JYhn1Ls8NKSapClBmTq7OHyH1EWXsJwdc+tk5Kkyz4qySXDfCLW+NurAwGuT6hNHRGYv4aeTiV/oQ5bqWjkfhM0zawTCWUVqmk53AMw/SOke+3iXg8InhwFTSmUnriUCofyBUc1cHVgTPmN8MooHnM5P8AxKoCMggggCCCCAIIIICwIPicNUHJVInhTbImJb0GNPziV7neMCm4pIUpQSiY8pT6hdh/vwn0iucErcBWglkTkGWva90n0UAfJ4aVVOuUsoWMK0G98j5iA7G7VcKFVSzZTAqIdD/mTdPzDesYUgrdQcsMwzEObkPteNm7uu0IruHyJ+IGZhwTekxNlONHsryUIzfvN4NMkVKjLB8Ke60n8IVfGD68zfvQEFNISysRuqwAs2z62b5R7VMExgq4QQ9mDAuz7Qxp5YGATVvrrmxwjyt9IczwoISvCEjNQvYWOXX9YCPUtLlOIErJOLfmP0AhSQQsEBTH4cNybMXzvYACEaMhTco5iT0SLfIxJcGmMFqw8zOWGQFksPYwCv2QISSu+Ehw7BRVu2am+kSUoJUSBhGl+hf0YC3nEfMSFTFD4iXUp90jN9Bf6QjKlKQMSCChWQwuUlmPowgJKknpxoJGJBbCljmGGv0j3VyLqwlwVKZha5sPfUQnTVKgHKXvgcDdnLaCxj5VUSg4E22PEGfV29rQCPEqkWStJxBBYC2I2F/OPstUuYCwCSTlqRo7gdI9zEIlrCiMSysOo35QnIjNg7//AGBJRlbUZ3Y2BHUPb0gIWppSMQDXGIHIEpOT/wB/KPMucnC7ZJBIKfzOC1j18mhaqKlHAbukpCjpfEXG/LaG1LPwkjIYgAdb8wYbYtOsBKSqdFgXZRtuDex6EN7QxRSqlufiSoFJP5X9TmR8oeIrEqcKAY8xb8OZDagM3rAapICSwBKSS+Weufn6wDasuky7hRD311DHP+zGz93HBRIphMI557LPQNyj5v6xmHZHhP26tTKmAmWgY12LMkthc/mJb32jdKuoTKlqWqyJaSo9AkP9BAYP/iM7QBc+TRpNpI8SZ/Esco8wi/8ArEZPNqmkplJDB8az+Y5D0A+ZMPOOcQmV1bNnEHHOmEtmQNB5JSAPIRGVKgVHC+HIPsLD5QCUEEEAQQQQBBBBAETIT9pk2H38kEneZLAz6qQB6hs2iGhWlqFS1pWgspJcH+9Dk0BpfcP2t+y1hppimk1RADmyZg+H+b4fPDtG+dqOAS62QZS7F8SFDNKhkeozBGoMchcRkhCkTJSjhWMSWsUKBunzScjsxjpjuk7cf5jStNUPtUlhNGWIaLA669fMQGX8bo10lQqXNQyyWGZBTkMPQtn1aE5s4qSz3bmzOhFgejn/AOxuPbHstKrpOFXLNS5lTBmhXVs07j+rRgqpE+UqZKqAEzEqwkJyBG27/wBYD3VS8IBRaWQMnLasT1OYj6ioSgkuzZh3I0z1GsKTJmIgKPMQGSzJa4FtTmY+GixBQASnmSnoVAb7QEhLYJTgBUpYAuQAzPcdCcob8MnEoJ/MSHNi6QwIG1vnEfIXgZ8wCFA3OJJzGVjnC3DqjCCQSApiXvmSS3oT7QE5TrugM4mqOZuMNgSd1F49cXkkqyPMoA4S3KNtHeEaBZcACyQc2YMbNrqwaPnFEsq0xQupQSTa7FgT1MAykqLLJmggLYYk3AOXXQQlOqQlSwFM6cL6gkWI0fL2j1xWcMDgZIxKUQwyLDqXLesRhKjymxKQd2IY5dLCAVkIJxurnBctdxhOXQqZ48U6TzAA4wcs2IGQGxF4kKOVzE5EuCXsCBcBvL6wzRKGJeoxPuxDAeYdzAOpLAAYWYAhWhY5F9BDOdNmKWESpYWWLJDkqIOQHvl0j7VVRI1IumxFrl9dzlGld03Y7ABWTXJU/goUBYH8frp77QFo7uuzho6RImBp8znmh3wk5IfZP1eKt37drUU9IaRCvv54DgfhQ+ZPUhvQxfO1PH5VDSzKmceVAsBmpRslI6k/rHJXFeJVHEKpUxZK5s1ZLDIdBslKR6AQCNMsS5C1P95NPhp3CRdZ9eVPliiNh7xWckrwo/ZoGBBZnA/F5qLq9YZQBBBBAEEEEAQQQQBBBBASXCSFvIUUpEwgpUQ+FQBZtsXwn02hz2V7Qz+HVQnyvjS6VJVkRkUkf20QkTipf2uWpYI+0Sw8wHOakfiTusajXOA6t7JdpZHEKdM+QoEGy0vzS1M5SrqPmGMQfeR2Q+1SlTpKf+JQk4QG+8H5S9sWxPlHPnd32zmcMqRMDqlL5Z0t/iS+Y0xjT21jqrgfGJNXIRPp1hctYscsrEEG4INmgOdFTUS0ElKsT4AkuVOC1rOAGuIkKaWnlBUrNyMm1uCOrdY0PvJ7CLn4qmjYTyBjRYBTfiH7241888imT/DUBNIStiCD1tcG4uNYCXkBEzEVMC3M+YLMG3A2htQzcBSWTcO13ax+o+cIrlFUsqf4QSbMNhl6+8AlpsACqz5uGsH97CAn5CudASWOIJUHz/ELaElhDWtWpL4yAQcCTe2JVjbPy6QjIKzNC8kJaYrZRBYD+b6Qr2hqAmanChRCyHWGITjOIgjS1n6wDbicpRSsKY3wv6vYajSGwqRLloWlIKnJUSc8svNo+VNUCDcFjZtWYBhDRCklkq+EEPZgGux6QDyrmfd4lWJBISA17kO1y8NV1LS0YgwKQElL7hPN6tHhC1zpstCAqY6iEpAzcOEj0jZ+xXdzKkJTNqh4k43CCxRL1YDJRG5ttvAQHYDsIZyk1FSlpKby5ZHxvd1X+B73z8s9bmTEoSVKISlIck2AAHyAEeK6slyZaps1aUS0B1KUWAEc5d63egutUqmpVFNILEiypzanUI2TrmdgDTvf7wP8xmplSXFLJJKXzmKuMZ6NZI6ne1Pkq8CSVf8AMnJZG6UPzHzU2EdHOojzw6lSEGfNYoSpko1mKzZtENmr0zMM6upVMWVqNz7DYAaACwEAjBBBAEEEEAQQQQBBBBAEEEEAQpInKQoKSSFJLgiE4ICyK4eitQqZTJCahIeZTpsCkC65TlzuUZjSJHuz7dzeGVAClKNKs/fS820xpByWLeYDHRqbKmqSQpJKVC4ILEeRES83iMqoH/EJwTf+sgfF/wBxAYE/vBvIwHXnCOKyamUmbTzUzJaslJL+h2I2NxEP2m7DUVacc6SBNZvFRyrtoTkoebxzP2c43W8KmpnySQlWY+KVNGxax9C46RuvZrvm4fUJAnKNNNa4WHQ/SYLN5gQEBXdy8/Dhk1ySCpz4iCCRtyk/JomOzXdIJJBqapU0A2loTgTfdRJUb7NGh8M4pIqEY5E6XNR+ZCgofLI9IeQEJP7I0SgAadFgwZ0+7G/rEfU93tEtmStDflWWOzguLaRa4IDG+0/dRUIAVQrRNKS+GYQhe9l/Cf8AbEPwnum4jNmYp5RIBLqPiYz6JTb3IjfIDAV7sv2OpqIDw0YpjXmKHMXzb8o6CJypnploUtaglCQVKJyAFyYqna3vJoKAETJwmTf+lKZav9RyR/qIPQxhXbfvOrOJ/cpT4Ugm0qW6lK/jVmryAA6GAed7XeV/mJEinxJpUKck2M06Ej8o0HV9BFJo+HJShM6eWlknCgHnmEbDRD5qPo5j6iTLkXmgLnA2lO6U9ZhGZ/cHrtEfU1CpiipRcn+7DQdID7VVJWXNgAyQMkjQDpCMEEAQQQQBBBBAEEEEAQQQQBBBBAEEEEAQQQQDqk4hMlgpSo4VfEg3SX3SbP1zjyVSyPhKVPcguPY3HuYbwQD2nXMlkmTOIfMoWUE9GsTnD2ZxniCBepq0j/uzAPd4hYUlz1J+FSh5EiAm6TtrxGWXRXVNt5q1D2USImKXvY4shGEVZN3dSEKVfR1JyioCtWxGKx3AP1EJ+Mc2T/KPo0BoH/8AaOLYW8WU/wCbwkv+nyiucd7XcQrv29RMWkZpHKj1Slh7xBpqFB2LPmwA+keFLJzJPmYCQp6KSE4p067OJcsYlHzV8KfmekJTq0C0pHhBmcKJUf4lemgAhlBAEEEEAQQQQBBBBAEEEEAQQQQBBBBAEEEEAQQQQBBBBAEEEEAQQQQBBBBAEEEEAQQQQBBBBAEEEEAQQQQBBBBAEE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64" name="AutoShape 12" descr="data:image/jpeg;base64,/9j/4AAQSkZJRgABAQAAAQABAAD/2wCEAAkGBxMTEhUUExIVFhQWGB8aFxgYGBoYHBogHRwgGR8gGxkaICghHRslGxobITEhJSkrLi4uHCAzODMsNygtLisBCgoKBQUFDgUFDisZExkrKysrKysrKysrKysrKysrKysrKysrKysrKysrKysrKysrKysrKysrKysrKysrKysrK//AABEIAPEA0QMBIgACEQEDEQH/xAAcAAABBQEBAQAAAAAAAAAAAAAAAwQFBgcIAgH/xABCEAABAgQEAwYDBQYEBwEBAAABAhEAAwQhEjFBUQUiYQYHE3GBkTKhsRQjQlLRM2JyksHwCBWCoiRDU3Oy4fElF//EABQBAQAAAAAAAAAAAAAAAAAAAAD/xAAUEQEAAAAAAAAAAAAAAAAAAAAA/9oADAMBAAIRAxEAPwDDYIIIAggggCCCCAIIIIAgghSnp1zFBCEqWo5JSConyAuYBOCLjQ913FpqQpNEsA5Y1S5Z/lmKB+UTlJ3G8TW2I08t8wqYSR/Ikj5wGZQRtNJ/h/nH9pXS0/wylL+qkxIzP8P0puWumA9ZSSPbEIDBYI2qf/h+mgclehR/eklP0WqISq7jOJpBKVU0zYJmKBP86APnAZhBE/x3sXX0geopJqEjNQGNA81odI94gIAggggCCCCAIIIIAggggCCCCAIIIIAggggCCCCAIdcN4dNnzEypMtcyYoslKQST/wCtzpE/2D7EVPEprSktKSR4k1Vkp6Pqpvwj5Zx032T7I01Agpkp5lXUs5mwDD8qbZD1c3gMv7I9xIsviE1zY+DKNvJUzXyS3nGtcJ4HSUUtpEmVJQBcgAeqlm58yYpPb3vDMpcynplBCkA45xYsRmJaTYqG52Nox6onT51Qj7VUTp6FucK1qKXGVnw6vaA3qs7z+GIUUioM0pz8FC5g9FJGE72MR9R3vUKSQJVUoggWlAO+oxKFoyOVTgJJQhnNwGe+/wA4UIcB1FgH9dfqn2gNTk98lDjSmdKqJIXbGtKSkfxYFEj2MX6qrpcuUqcpYEpKCsrzGEDETbMNeOXOK0y/CXjSAEMobqYN9S8W7hvamZP4CKRScJxeCFu5VKQymbQgMjyEBODvhnTVFcmnlokvyibiK1JdnJSQlL7c3mYlOF97qFJHjUqwS95SkrBYtkrCb+uUZUZWEKlFIABKbe5/SE6ClKVIU+JIB92Om8B0VwXtZS1SvDQvDNZ/CmDCojVhkptcJLRD9ru7Dh9c6lSvBnH/AJspkk/xJ+FXmQ/URiFRKUwWFLRNlv4awSkgggun2Z/OJXgPfZXyTgnIRUoBIBVyTD0xpsbbpJgITt33YVfDnmftqf8A6qAeX/uJzT53HWKNHW/ZTt3S8QGEJXKmEfs5oAxONCHSq2mfSKV267k5U4qm0BElZuZKv2ZP7h/B5XGzQHPsEK1dMuWtctaSlaFFKknMFJYg9QRCUAQQQQBBBBAEEEEAQQQQBBBBAESXZvgsysqZVNKbHNUwJyAzJPQJBPpEbGy/4cuz+OfOrVDllJ8KX/EpiojqEMP9cBtHZfgEqhppdNJHKgXJzUo5qV1J/TIRRu8PtzORMXTUi0yynlXOICiFM+FINg2pIOu0WPvE7Vqoac+DL8WoUORGwyK1dBtqfWMH4bU+MPvCcZBxlfxFRD4ju5zMAKpyoGYsfe3KrviU7kjdiSYWn0hXIwsy0JsdfzW9h7w4mTFjCNFOSALpORfp1jxTrZim9y9zk9vQ/O0B4lF5aFYeY3WDbTL5n2jyZCggK/CAlhu9iflf0h3JUV4VKYNiADMWBe76jJj1hfAGUhzhSA5NszhDecA3qUYkELu4OEg2Y79H0j12aocEnmIwvMDAvlgcj1JDwvKo0MxTiJOEjX4g30hqaOYlctEr9mh5igMufQb/AA5dYAmSipSnB+LECHNrPbUO3tDeVIKFpTa4JLjID6XMK0kxfiKGMpNyAfp5ZQ+mykk6usZ52a3pnARdZKdBXf4mS+gINvNzEPW8PNPLSWdRBCQBe5ub+WcWOXMSSxTiw3GgFs/N7eseaqQhS0qWQrCWSgX1cP01gEqGYqXgABx2LjMXdx1HKB5RtPd92xRWIMla/wDipQ5wQ2MZBadDoC2R2cRjK1gKL2IThsXO4J2yh92erTJny5qfwFwWzJLqHqm3rATX+ITsjKTLTxCUjDMKwic2SgQcKyPzAgJfVxtGFx2T2t4MmvoZ1O4++l8iswFfEg+QUAY47qqdUtapa0lK0KKVA5ggsQfIiASggggCCCCAIIIIAggggCCCCAc8NolTpqJaA6lkAesdfdj+BooKOVISAnAl1ndRuok67PsBGLdwvZ0LqBULS+EHCDpsW1c/SNl7b1RRTMFYca0pJ6E39wG9YDN+1XEzPqFqu+Jk5MEgWHr9TFam0kpQBUBvkxtl8rQpxGodZKCc+QjUiwBfJ7x8lUeMsXAYMdQ+jaXf2gE0UxSOZZwAuDmU4hhYMLjW+8MjLYglmVYaWvp0P1hwaVacXxFOoJdj0bT9Y+VUslBxA4kXRf4hmdLX3gPoVyILZliPP6PDqUpSk3JZ9srhsTe0MJM8KAWCbXHoWy10DdIllTQJJS5BBTdOrlj7vAIyJuFJUWOenr7g2G8eqJWJExIThKQydTkwPnn6w3nUDtgUpYsWfN3Of95RHUFLNUpRQpabjESGBVisE76+sBMz0pITiGJTfJO53u3qIZ1k9YwuGKkhQIswBy6Bt4fJnpS4KsavLUPiAHUsGhjOaYVm+EAJY6DExc7W84BGxxZuprMWF3bY5i28ewj4Qmz2td7H5x8lqUSrJgpIGpsBroITUWU5GHC4A89R1cwCssy0sV4jiJcAFyRvuAITq64lDolKKbFgn0D7Af0h0uepAAayRfV306R9k1ijy2zD2zAGQA0094DYe7Dj32ugllVpsv7uYk2Iw2SSNili/nGOd/XZsSKv7QgWn8ymGu/qX+UXPsLXmTUhXwylshQ3tYknY/ImLl3mcDTV0E1JDqSCpLZu39nzAgOR4I9zZZSSCGIsRHiAIIIIAggggCCCCAIc8NozOmolAsVqCX2c3PoLw3EW/u7oQVzJxbkGFLizqBc+iQfeA2Tu3ny5dYaaWRhRT8rNcJUkPb+Jr6w770OIKTMlSwgqSEKWrTMsL72Me+7SjUZ0+oISJeBEqWwzYlSi+zYLRF94fEkmcpCVssEBQzZIG3VyfaApgkICikk8yLEHJtP6w2qEzwtK8WJgXAs50PQ/WHEifJOJKsScnUoFg4d4+z5yZSTzFSgOXDfy8ho2kAnSVwcBSVfeKZru+4HoSfKE+IJKHZTgtYlgAWB/UQ8oS3MpgSAQSOjEtp1eElSiZhxAakWa2TWtnlAVepqVSpySkOjSzYtH9jeJKjmCZLWEK5XAxOQNLHraJWipJa5WJQDguA988KgL2Bf6RTu0VCukmPJKky5r8uYscm1+sBa0EhSVBTZWsLBIT8yfrH2nBHiO2G5KfwnMuDoci+WcQvDOLJnkpWGLpCQk3ThDFg1wQNYlgHwpUp1KNwfyh79BpAKLmCwYkqAwtmBm46B/OISv4imWpEkAqWHCg9rkG77fO8I8c45zBEkut2xjNtB5/pC/Bex6v2s5bEsGZy6kv9PaAkaWYAkFwwve/wC6ba2J94lKVIlpxLSS3Nb29LAH2hkEIS4SLABrgtbbc2h/KlEy1OQAAQwGeltneAbUc9U1yQDjAydwkWa+8Kpp3OJTEAKKQGGoF+jR8pR4QIPIAVEeakv6j9IbTuJyqeWR42MYcISmylF3Zh/d4B/NnK8MqATiQxF75Z32jbuPTQKWaoswQ9yw945nqu0FUtCgmSZYUGUsj6jQNtHRVWg1fCyEqYzqV0qF7qluCB5wHOPeL2dFOpExL4VkuSXcnmH9R6CKXG18ckfbOHzkDmMuWFptzOkuRfcv7xikAQQQQBBBBAEEEEApLQWKmsM/WwjQezdC1NITjKQoqmrIYglXKkK1skP6xSPs58OWALzVlr5tyi3mVRrXZClRU1xpQlJQhScQyKUS0hKgfNQb/VAbL2VofBpZSSGUU4lDqq/yy9Ix/tNNJqqhYV8cxTEB2w2AGwwgXjaOOVokU06abCXLUrbJJI+cc7cL+0KUfGslTqAJc3Zny8rQD2XWFTgJSQlsTg5iw9P7vDnxZMm6sKSeV3F3zO9wYQpj98VJLYgyg4IPn6wy4zRSZ80BTCYlzy2J6N+mcAdnkT/GWpZT4bEAWLg7D0eJWnpjMKJhUyEptY75kHPIiPq5V0BIAwgJSddj01e8OVSMOFKXcjlBLhhmW6bHeAaUhMtSSU2D2snFne+xj1xXh6J0pYWBy4lPmxIN39PlH2tAJu7pSCFWI1Fm3zhvxWqMunUSSpRSoJsxuCSCNgCIDK6dRQoKSrmBLEbXv63ibmcQmDGvFbAMJzfE2+bMYr6VARMzpREiVd0KxKVdn6Btc7dICX7vqJK5kyYu7DCAzkk3J82Hzi+cSnNiYHCl1NndsJ8w+0Uzu8q/DK0v8RfLYEe59bNFmnTgq5KiVKORz2YdAHPnAeZFP4iUlSEg2LJyLDNx84Tk0xxkklKHJLhwzAOA7+kSMgmWyWLh20zzB23bpDHiFlJKVcgAfFy9bMGIgPEyYiaFIxBRb4XunQMDrkYPssmnb7tylsCsyVNcPo5e8eamlRMGPw0pWgOViyiWGW8KSF42QsBRBclswxIJfVoBKdMaWkqwjEsOMzk+F9s3jYO7TiAn8PlEXCSqXfZCiB6MwjHqmTLm4XCjhcs7Z5l/K0aR3R1SRLm0yUslBC07HE4LdHT84CpcTQqk4wacKKpU11BOyFAWJ1AJzjG+0FF4FTOlaImKSGyYGzejR0H3n9l1Lqk1wm4Upk+E2QBCiXO4IVl+7rGJdvpbVqlEuJiEKfzQB/SArMEEEAQQQQBBBC9DKxzEJZ8SkhvMtATdLKCq2mlAMJZlpVu6TjmH+YqjoPuroZCkzqxEtpk1ZQVnMpTt0J+gjn/gq/8A9QF8P3q87MOa3taOju65aVUalIThSZqm0dgHLeb+0BHd9nFjJoBKSklVRMSi35QcavoB6xnNMCcKiqzcuI6/+n9mi797igqdIRiDoQVgHLmUz7PyN6xTEAY1Bw2Bw+T9CIBtNmopk+Ko5G+t2a7X8iIR4dw9DJqFDEtbFJcly7s2gYQ5pJMtaVomoSxBDkb6PoQd4acGqzLRhZS5SSEhTMzaA9DrATEpAK8SGUnEEnzdvh2f6Q7WogqIDqlnNOVnBHtf5QykjCoN8JNrufPzeHtRVJShQcFQOFwRhbJizYnLOYCK4gGckADFmMxYNnbr6mBK3ZuZDHDizBAwsTo5/wDKEpk5ikXUAxsG0F87w8wpTpexsL6k5Zf+oCl0vZl1gkKBEwjC3xAbbF9Ik+PUAEgy0hlp5kgZFswBux02i0GYEpKviSTyps7jmKn9QYYU9NzEqBV4SyQTknFe21j6kwEF2S4WZclcwuFEgCxBBBuPN2ieNiQkA5aB75FtNNYeJDkEkh3UEu/Ry2gANvrEcEkqKk5zLsAwKRo+7k26wExIUGCUglZBdWd08xS+lre8fKxJwMVfELi2YNwG03hGimuGxAEEpAycgWJ9NNYWr5ToXhNwlRdmZzkNfWzvARlK0xGEFSFAchAdyCU3H9OsIcOkCTMIVNCnPOFcpS4uzaNfpEjShvgGYABLMDd9y7fOK3XUC01QUVCY9zc3GQBe18oCU+245i0y5YUnDZRuGFgE6b5RaO57iilcRnyiRhFO7M3MFpBboHPqYqE7iqJYSFWsqxDB/T8MWLuxrEf5tLSGKlSF3fyVl1b5GA1rthSGbRVCAHUZSm0uA4vplHI3F5qyZfiHEtAKC/7qy31MdkcTP3M2z8irDXlMcmdtqBcqYoPyKmFXwsxIBz1teArtSAFqbJ7eWnyhKHNaQcBAZ0JfzAwn5iG0AQQQQBEr2WlvVyeiwq+mHm/pEVE12RQ9Rk7Spxbykr+mcBI93uBdcTNYvLmqDhxiCFKdveOmuwpSaGSUgAEHLJ8RB+ccn9m6tMqcVKdvDmC2bmWoD5sI6n7skEcKonzMlJ/m5v6wGSd93GVDiiJacpcpDgC7kleezF4r9FXTyFoThWvC6SWAI120aJDvR4KqbxKom+Iq62YDIJQlIA/vWKhRzpiCQEtZhuQ7m7s9oCb4jxup5kqSgWAUACCkADTVg8WThc1KqVHhFIAbIi7u5b9Yq0qdLutfMlnc6KNmO+wh9wbhy5LrQQZZzAZ0td03+RgJxM15mL4EJsFEh3LJACdW/rCfFZocIlkKaXjKne7k6WBsBC8xCFpVyHlAJaxYl8RG+RaIyfJKi6XAfW2IBwfexaAXoi5U2ajoDyuAze+X6Q8kzFnGpuYMCC4AchJYeWhj7QJSnqoJBSc21L6gsDbS0L0pWD4gSMKgTY3fM4uu0B9KXxAKQfDu5BblGoyNtekR3ZlQUmYQ6nxAqzGm37pttCPaLiQppWEPinWw6guz36X2iK7GcUSxkKcY1FlizkaHqwzgLHOkMrlLJUHTnY3JO9r2hCZhUl3I5cV3DMXSA2TjP1iSq0kpa+JRLk3tkwbU79YZ1Bd7BIKdXyy01vAI8KnupaVNgOJzricZPch3h7xCYBLwpIF3diSGAUB5a+kQ0qkulyRezaPuN8nziRMxRIF20dwbMkMRqWygCZJJ8MLU2JT4rJvloc8j5NEFxgqm1TycRCEjGSQA+J1F9/0h5xWVPmKShCsMtJsQCSX+Rb3tC9BwkIP4cWJioBwQq5LPYjaARk8PKnxgEDQhwLZOcibQ67DcTwcYpwUiy1IUrC3xpKQAejiEOIJWs4ELwBBdSwxxaP8A/IW4enCuWpCGCVlQW5uQXJPQm/rAdCTpeJKk3GIEWzuGjl3vOOHDLJcpmKDswOHl+sdRy1uARqHjmPvhlBE0J/EZ05Vy5YqDehvAUasP3cmw+Ajz+8Ub+8M4eVwZEkX/AGZN+sxbN0aGcAQQQQBFl7Cy3m1B2pJ5zb8BGfrFaiw9hE4qsSm/bS5sv+aWpvmBARvAZWKolJvdYBbbX5R2H2blpTSU6UhkiSgAbAJAjjzhFeqmnpmAAlBuDs9x59Y627CVZm8Pp1lnKGt0JT/SAx7tJNP2maslnWpnIe5L/wB9Iiq5KZx5RhWAwBD20c7ROdqpSBUVADhaVrZwWN2s2cV3wpjqAOIZWzuzt06dID5M4WhbHAX5RlbNyQ+3WJSll+EoJtgIBS4zc6dSr6Q3FRMsFG4ACXzABew2w284+lctSkTF4klgQlmxYbgqD5dYCQnKQklTKchlM4BZLjoGhrKSMZllnIcl87ZJfTJjHifOK/EWgi4ID7u1gPW8MuM8TRLklS1BazdAZsxhNxrkejQFhkAYglilSgC9rYcXvt6whxXiCESwUqIJGEuMBSwzbrcesVOn48DLSrxGmKGFVrJCRdtQTaPEiXOqFIQshJJc3+IMALal7h7MIBtxk+LVJxKKUITjJJctYqYPrpEYivSlaZkuypS3F8wC4fra77xaE8BlhRWE4sLg4iSc2e7BrN0hX/IJakLSUp+LCCHGdx7ZHygJXhPFk1GEfDMU9zoQcT+dhnD+TKCkuWwJUSrmcjPE7jJ2sIqlFQmUseGoq8MlTmySq+etiGbrEjM4iUkhRZcxFgLJGqnO523gHPEUpTjCFfBiKG1FrOTsdNoXpFhGBAxKW2N9sSci2j/0hpT1UuYUA3Wj9onIpGeR3LQ54ZVfejMsk3PmQfVwwHSAXK5gsGQlgouAHu5KdvKPJILkKdLOc+vwlO+7wx4zSTnAQVKQwYO5zY4n/hOW0LSZ6ylsDKDBm0c66wCdQhpYuMOENYDVgOrR6UsFDXN8LDozi2hcG+0e3cFKhiUSTcPloetoVSkAJCuUKYsksbWIPXRoDauydRjpJJd2QEnX4eX+kc397qlmq59FzkjJ7TlNlphw59Y6L7GSwKSWRkpyPUxy722X4/FanD+OoUgfzYPrAR3HgQqUlRumRLGTM6cbf7oi4kOPT8dRNVpiKR5J5U/ICI+AIIIIAiW7J1XhVlOt2aam50csfkYiY+gwC9egpmzARcLUD6Ex0z3GV/i8LTZsE1aWd7OFfVRjnrtNTuJNSkctQhz0WjkWPcP6xsP+G7iqTIqaYnnSsTAP3VAJLeSh/uEB97w6UIr1brCVgC1iMJIb95Jv+sVOWmYFHCtk4iEpDOpr32jSe96lSnwKnAcScUvEA+bKSk7A8xfpGbDCojlViJuRyi+nnAPDNwkKCwQLG2Y2fOGs8oCjqAN2f8JAjyKchaglmL43e2kJ1dOWKH0JCi+fxEv5BmgFJBCnSlwlIIB3ta/9TFMrk+JVpRkgEJc5APc30cu8W+bMUThzCQCrq4FulwPeIOv4EZk0qUpgVEKwjQWz62gHfF+CUyZngyGmIlYcc1L8ytU5MbHPK0StAhAD6kBKXYthGK2u49YTo5SQSMkizXF211hSklJIQvLC5bqLXPkfrAKFRShIfGCSkpAsU4cxrb6x9kqZRQPiLksbjDzX/iLX84kpThOIpBIACbs/N+HbP1aF+J4SeVrlKXAZgTzX9CTaAhFoJJUkBlZ5NzG1juAflEUaufTzRMMsT5IIxBQBYWJAO4uIm6laCAUgpYMpnZg4y66a3hrhD4FXIwhQaxcfR2PpARtZxtNXXCbLkiUGKVWYrFhzddRbSJXGAHCmBTmP4jrob/KI5PDUyZqJiAk+HyM7Obt5fWAzMQmWGbh2fq3S8BJKqjcgklJBFutnOuZ9Y+L4nMWs3w2LBLAHT3B+sN2UQk4C34hnlsNvrCkpKVs5UCXKXAIuW9GI9IBOmmKmXALhzfNm0Orw9SheBwlJmYmRa5JYhn1Ls8NKSapClBmTq7OHyH1EWXsJwdc+tk5Kkyz4qySXDfCLW+NurAwGuT6hNHRGYv4aeTiV/oQ5bqWjkfhM0zawTCWUVqmk53AMw/SOke+3iXg8InhwFTSmUnriUCofyBUc1cHVgTPmN8MooHnM5P8AxKoCMggggCCCCAIIIICwIPicNUHJVInhTbImJb0GNPziV7neMCm4pIUpQSiY8pT6hdh/vwn0iucErcBWglkTkGWva90n0UAfJ4aVVOuUsoWMK0G98j5iA7G7VcKFVSzZTAqIdD/mTdPzDesYUgrdQcsMwzEObkPteNm7uu0IruHyJ+IGZhwTekxNlONHsryUIzfvN4NMkVKjLB8Ke60n8IVfGD68zfvQEFNISysRuqwAs2z62b5R7VMExgq4QQ9mDAuz7Qxp5YGATVvrrmxwjyt9IczwoISvCEjNQvYWOXX9YCPUtLlOIErJOLfmP0AhSQQsEBTH4cNybMXzvYACEaMhTco5iT0SLfIxJcGmMFqw8zOWGQFksPYwCv2QISSu+Ehw7BRVu2am+kSUoJUSBhGl+hf0YC3nEfMSFTFD4iXUp90jN9Bf6QjKlKQMSCChWQwuUlmPowgJKknpxoJGJBbCljmGGv0j3VyLqwlwVKZha5sPfUQnTVKgHKXvgcDdnLaCxj5VUSg4E22PEGfV29rQCPEqkWStJxBBYC2I2F/OPstUuYCwCSTlqRo7gdI9zEIlrCiMSysOo35QnIjNg7//AGBJRlbUZ3Y2BHUPb0gIWppSMQDXGIHIEpOT/wB/KPMucnC7ZJBIKfzOC1j18mhaqKlHAbukpCjpfEXG/LaG1LPwkjIYgAdb8wYbYtOsBKSqdFgXZRtuDex6EN7QxRSqlufiSoFJP5X9TmR8oeIrEqcKAY8xb8OZDagM3rAapICSwBKSS+Weufn6wDasuky7hRD311DHP+zGz93HBRIphMI557LPQNyj5v6xmHZHhP26tTKmAmWgY12LMkthc/mJb32jdKuoTKlqWqyJaSo9AkP9BAYP/iM7QBc+TRpNpI8SZ/Esco8wi/8ArEZPNqmkplJDB8az+Y5D0A+ZMPOOcQmV1bNnEHHOmEtmQNB5JSAPIRGVKgVHC+HIPsLD5QCUEEEAQQQQBBBBAETIT9pk2H38kEneZLAz6qQB6hs2iGhWlqFS1pWgspJcH+9Dk0BpfcP2t+y1hppimk1RADmyZg+H+b4fPDtG+dqOAS62QZS7F8SFDNKhkeozBGoMchcRkhCkTJSjhWMSWsUKBunzScjsxjpjuk7cf5jStNUPtUlhNGWIaLA669fMQGX8bo10lQqXNQyyWGZBTkMPQtn1aE5s4qSz3bmzOhFgejn/AOxuPbHstKrpOFXLNS5lTBmhXVs07j+rRgqpE+UqZKqAEzEqwkJyBG27/wBYD3VS8IBRaWQMnLasT1OYj6ioSgkuzZh3I0z1GsKTJmIgKPMQGSzJa4FtTmY+GixBQASnmSnoVAb7QEhLYJTgBUpYAuQAzPcdCcob8MnEoJ/MSHNi6QwIG1vnEfIXgZ8wCFA3OJJzGVjnC3DqjCCQSApiXvmSS3oT7QE5TrugM4mqOZuMNgSd1F49cXkkqyPMoA4S3KNtHeEaBZcACyQc2YMbNrqwaPnFEsq0xQupQSTa7FgT1MAykqLLJmggLYYk3AOXXQQlOqQlSwFM6cL6gkWI0fL2j1xWcMDgZIxKUQwyLDqXLesRhKjymxKQd2IY5dLCAVkIJxurnBctdxhOXQqZ48U6TzAA4wcs2IGQGxF4kKOVzE5EuCXsCBcBvL6wzRKGJeoxPuxDAeYdzAOpLAAYWYAhWhY5F9BDOdNmKWESpYWWLJDkqIOQHvl0j7VVRI1IumxFrl9dzlGld03Y7ABWTXJU/goUBYH8frp77QFo7uuzho6RImBp8znmh3wk5IfZP1eKt37drUU9IaRCvv54DgfhQ+ZPUhvQxfO1PH5VDSzKmceVAsBmpRslI6k/rHJXFeJVHEKpUxZK5s1ZLDIdBslKR6AQCNMsS5C1P95NPhp3CRdZ9eVPliiNh7xWckrwo/ZoGBBZnA/F5qLq9YZQBBBBAEEEEAQQQQBBBBASXCSFvIUUpEwgpUQ+FQBZtsXwn02hz2V7Qz+HVQnyvjS6VJVkRkUkf20QkTipf2uWpYI+0Sw8wHOakfiTusajXOA6t7JdpZHEKdM+QoEGy0vzS1M5SrqPmGMQfeR2Q+1SlTpKf+JQk4QG+8H5S9sWxPlHPnd32zmcMqRMDqlL5Z0t/iS+Y0xjT21jqrgfGJNXIRPp1hctYscsrEEG4INmgOdFTUS0ElKsT4AkuVOC1rOAGuIkKaWnlBUrNyMm1uCOrdY0PvJ7CLn4qmjYTyBjRYBTfiH7241888imT/DUBNIStiCD1tcG4uNYCXkBEzEVMC3M+YLMG3A2htQzcBSWTcO13ax+o+cIrlFUsqf4QSbMNhl6+8AlpsACqz5uGsH97CAn5CudASWOIJUHz/ELaElhDWtWpL4yAQcCTe2JVjbPy6QjIKzNC8kJaYrZRBYD+b6Qr2hqAmanChRCyHWGITjOIgjS1n6wDbicpRSsKY3wv6vYajSGwqRLloWlIKnJUSc8svNo+VNUCDcFjZtWYBhDRCklkq+EEPZgGux6QDyrmfd4lWJBISA17kO1y8NV1LS0YgwKQElL7hPN6tHhC1zpstCAqY6iEpAzcOEj0jZ+xXdzKkJTNqh4k43CCxRL1YDJRG5ttvAQHYDsIZyk1FSlpKby5ZHxvd1X+B73z8s9bmTEoSVKISlIck2AAHyAEeK6slyZaps1aUS0B1KUWAEc5d63egutUqmpVFNILEiypzanUI2TrmdgDTvf7wP8xmplSXFLJJKXzmKuMZ6NZI6ne1Pkq8CSVf8AMnJZG6UPzHzU2EdHOojzw6lSEGfNYoSpko1mKzZtENmr0zMM6upVMWVqNz7DYAaACwEAjBBBAEEEEAQQQQBBBBAEEEEAQpInKQoKSSFJLgiE4ICyK4eitQqZTJCahIeZTpsCkC65TlzuUZjSJHuz7dzeGVAClKNKs/fS820xpByWLeYDHRqbKmqSQpJKVC4ILEeRES83iMqoH/EJwTf+sgfF/wBxAYE/vBvIwHXnCOKyamUmbTzUzJaslJL+h2I2NxEP2m7DUVacc6SBNZvFRyrtoTkoebxzP2c43W8KmpnySQlWY+KVNGxax9C46RuvZrvm4fUJAnKNNNa4WHQ/SYLN5gQEBXdy8/Dhk1ySCpz4iCCRtyk/JomOzXdIJJBqapU0A2loTgTfdRJUb7NGh8M4pIqEY5E6XNR+ZCgofLI9IeQEJP7I0SgAadFgwZ0+7G/rEfU93tEtmStDflWWOzguLaRa4IDG+0/dRUIAVQrRNKS+GYQhe9l/Cf8AbEPwnum4jNmYp5RIBLqPiYz6JTb3IjfIDAV7sv2OpqIDw0YpjXmKHMXzb8o6CJypnploUtaglCQVKJyAFyYqna3vJoKAETJwmTf+lKZav9RyR/qIPQxhXbfvOrOJ/cpT4Ugm0qW6lK/jVmryAA6GAed7XeV/mJEinxJpUKck2M06Ej8o0HV9BFJo+HJShM6eWlknCgHnmEbDRD5qPo5j6iTLkXmgLnA2lO6U9ZhGZ/cHrtEfU1CpiipRcn+7DQdID7VVJWXNgAyQMkjQDpCMEEAQQQQBBBBAEEEEAQQQQBBBBAEEEEAQQQQDqk4hMlgpSo4VfEg3SX3SbP1zjyVSyPhKVPcguPY3HuYbwQD2nXMlkmTOIfMoWUE9GsTnD2ZxniCBepq0j/uzAPd4hYUlz1J+FSh5EiAm6TtrxGWXRXVNt5q1D2USImKXvY4shGEVZN3dSEKVfR1JyioCtWxGKx3AP1EJ+Mc2T/KPo0BoH/8AaOLYW8WU/wCbwkv+nyiucd7XcQrv29RMWkZpHKj1Slh7xBpqFB2LPmwA+keFLJzJPmYCQp6KSE4p067OJcsYlHzV8KfmekJTq0C0pHhBmcKJUf4lemgAhlBAEEEEAQQQQBBBBAEEEEAQQQQBBBBAEEEEAQQQQBBBBAEEEEAQQQQBBBBAEEEEAQQQQBBBBAEEEEAQQQQBBBBAEE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66" name="AutoShape 14" descr="data:image/jpeg;base64,/9j/4AAQSkZJRgABAQAAAQABAAD/2wCEAAkGBxMTEhUUExIVFhQWGB8aFxgYGBoYHBogHRwgGR8gGxkaICghHRslGxobITEhJSkrLi4uHCAzODMsNygtLisBCgoKBQUFDgUFDisZExkrKysrKysrKysrKysrKysrKysrKysrKysrKysrKysrKysrKysrKysrKysrKysrKysrK//AABEIAPEA0QMBIgACEQEDEQH/xAAcAAABBQEBAQAAAAAAAAAAAAAAAwQFBgcIAgH/xABCEAABAgQEAwYDBQYEBwEBAAABAhEAAwQhEjFBUQUiYQYHE3GBkTKhsRQjQlLRM2JyksHwCBWCoiRDU3Oy4fElF//EABQBAQAAAAAAAAAAAAAAAAAAAAD/xAAUEQEAAAAAAAAAAAAAAAAAAAAA/9oADAMBAAIRAxEAPwDDYIIIAggggCCCCAIIIIAgghSnp1zFBCEqWo5JSConyAuYBOCLjQ913FpqQpNEsA5Y1S5Z/lmKB+UTlJ3G8TW2I08t8wqYSR/Ikj5wGZQRtNJ/h/nH9pXS0/wylL+qkxIzP8P0puWumA9ZSSPbEIDBYI2qf/h+mgclehR/eklP0WqISq7jOJpBKVU0zYJmKBP86APnAZhBE/x3sXX0geopJqEjNQGNA81odI94gIAggggCCCCAIIIIAggggCCCCAIIIIAggggCCCCAIdcN4dNnzEypMtcyYoslKQST/wCtzpE/2D7EVPEprSktKSR4k1Vkp6Pqpvwj5Zx032T7I01Agpkp5lXUs5mwDD8qbZD1c3gMv7I9xIsviE1zY+DKNvJUzXyS3nGtcJ4HSUUtpEmVJQBcgAeqlm58yYpPb3vDMpcynplBCkA45xYsRmJaTYqG52Nox6onT51Qj7VUTp6FucK1qKXGVnw6vaA3qs7z+GIUUioM0pz8FC5g9FJGE72MR9R3vUKSQJVUoggWlAO+oxKFoyOVTgJJQhnNwGe+/wA4UIcB1FgH9dfqn2gNTk98lDjSmdKqJIXbGtKSkfxYFEj2MX6qrpcuUqcpYEpKCsrzGEDETbMNeOXOK0y/CXjSAEMobqYN9S8W7hvamZP4CKRScJxeCFu5VKQymbQgMjyEBODvhnTVFcmnlokvyibiK1JdnJSQlL7c3mYlOF97qFJHjUqwS95SkrBYtkrCb+uUZUZWEKlFIABKbe5/SE6ClKVIU+JIB92Om8B0VwXtZS1SvDQvDNZ/CmDCojVhkptcJLRD9ru7Dh9c6lSvBnH/AJspkk/xJ+FXmQ/URiFRKUwWFLRNlv4awSkgggun2Z/OJXgPfZXyTgnIRUoBIBVyTD0xpsbbpJgITt33YVfDnmftqf8A6qAeX/uJzT53HWKNHW/ZTt3S8QGEJXKmEfs5oAxONCHSq2mfSKV267k5U4qm0BElZuZKv2ZP7h/B5XGzQHPsEK1dMuWtctaSlaFFKknMFJYg9QRCUAQQQQBBBBAEEEEAQQQQBBBBAESXZvgsysqZVNKbHNUwJyAzJPQJBPpEbGy/4cuz+OfOrVDllJ8KX/EpiojqEMP9cBtHZfgEqhppdNJHKgXJzUo5qV1J/TIRRu8PtzORMXTUi0yynlXOICiFM+FINg2pIOu0WPvE7Vqoac+DL8WoUORGwyK1dBtqfWMH4bU+MPvCcZBxlfxFRD4ju5zMAKpyoGYsfe3KrviU7kjdiSYWn0hXIwsy0JsdfzW9h7w4mTFjCNFOSALpORfp1jxTrZim9y9zk9vQ/O0B4lF5aFYeY3WDbTL5n2jyZCggK/CAlhu9iflf0h3JUV4VKYNiADMWBe76jJj1hfAGUhzhSA5NszhDecA3qUYkELu4OEg2Y79H0j12aocEnmIwvMDAvlgcj1JDwvKo0MxTiJOEjX4g30hqaOYlctEr9mh5igMufQb/AA5dYAmSipSnB+LECHNrPbUO3tDeVIKFpTa4JLjID6XMK0kxfiKGMpNyAfp5ZQ+mykk6usZ52a3pnARdZKdBXf4mS+gINvNzEPW8PNPLSWdRBCQBe5ub+WcWOXMSSxTiw3GgFs/N7eseaqQhS0qWQrCWSgX1cP01gEqGYqXgABx2LjMXdx1HKB5RtPd92xRWIMla/wDipQ5wQ2MZBadDoC2R2cRjK1gKL2IThsXO4J2yh92erTJny5qfwFwWzJLqHqm3rATX+ITsjKTLTxCUjDMKwic2SgQcKyPzAgJfVxtGFx2T2t4MmvoZ1O4++l8iswFfEg+QUAY47qqdUtapa0lK0KKVA5ggsQfIiASggggCCCCAIIIIAggggCCCCAc8NolTpqJaA6lkAesdfdj+BooKOVISAnAl1ndRuok67PsBGLdwvZ0LqBULS+EHCDpsW1c/SNl7b1RRTMFYca0pJ6E39wG9YDN+1XEzPqFqu+Jk5MEgWHr9TFam0kpQBUBvkxtl8rQpxGodZKCc+QjUiwBfJ7x8lUeMsXAYMdQ+jaXf2gE0UxSOZZwAuDmU4hhYMLjW+8MjLYglmVYaWvp0P1hwaVacXxFOoJdj0bT9Y+VUslBxA4kXRf4hmdLX3gPoVyILZliPP6PDqUpSk3JZ9srhsTe0MJM8KAWCbXHoWy10DdIllTQJJS5BBTdOrlj7vAIyJuFJUWOenr7g2G8eqJWJExIThKQydTkwPnn6w3nUDtgUpYsWfN3Of95RHUFLNUpRQpabjESGBVisE76+sBMz0pITiGJTfJO53u3qIZ1k9YwuGKkhQIswBy6Bt4fJnpS4KsavLUPiAHUsGhjOaYVm+EAJY6DExc7W84BGxxZuprMWF3bY5i28ewj4Qmz2td7H5x8lqUSrJgpIGpsBroITUWU5GHC4A89R1cwCssy0sV4jiJcAFyRvuAITq64lDolKKbFgn0D7Af0h0uepAAayRfV306R9k1ijy2zD2zAGQA0094DYe7Dj32ugllVpsv7uYk2Iw2SSNili/nGOd/XZsSKv7QgWn8ymGu/qX+UXPsLXmTUhXwylshQ3tYknY/ImLl3mcDTV0E1JDqSCpLZu39nzAgOR4I9zZZSSCGIsRHiAIIIIAggggCCCCAIc8NozOmolAsVqCX2c3PoLw3EW/u7oQVzJxbkGFLizqBc+iQfeA2Tu3ny5dYaaWRhRT8rNcJUkPb+Jr6w770OIKTMlSwgqSEKWrTMsL72Me+7SjUZ0+oISJeBEqWwzYlSi+zYLRF94fEkmcpCVssEBQzZIG3VyfaApgkICikk8yLEHJtP6w2qEzwtK8WJgXAs50PQ/WHEifJOJKsScnUoFg4d4+z5yZSTzFSgOXDfy8ho2kAnSVwcBSVfeKZru+4HoSfKE+IJKHZTgtYlgAWB/UQ8oS3MpgSAQSOjEtp1eElSiZhxAakWa2TWtnlAVepqVSpySkOjSzYtH9jeJKjmCZLWEK5XAxOQNLHraJWipJa5WJQDguA988KgL2Bf6RTu0VCukmPJKky5r8uYscm1+sBa0EhSVBTZWsLBIT8yfrH2nBHiO2G5KfwnMuDoci+WcQvDOLJnkpWGLpCQk3ThDFg1wQNYlgHwpUp1KNwfyh79BpAKLmCwYkqAwtmBm46B/OISv4imWpEkAqWHCg9rkG77fO8I8c45zBEkut2xjNtB5/pC/Bex6v2s5bEsGZy6kv9PaAkaWYAkFwwve/wC6ba2J94lKVIlpxLSS3Nb29LAH2hkEIS4SLABrgtbbc2h/KlEy1OQAAQwGeltneAbUc9U1yQDjAydwkWa+8Kpp3OJTEAKKQGGoF+jR8pR4QIPIAVEeakv6j9IbTuJyqeWR42MYcISmylF3Zh/d4B/NnK8MqATiQxF75Z32jbuPTQKWaoswQ9yw945nqu0FUtCgmSZYUGUsj6jQNtHRVWg1fCyEqYzqV0qF7qluCB5wHOPeL2dFOpExL4VkuSXcnmH9R6CKXG18ckfbOHzkDmMuWFptzOkuRfcv7xikAQQQQBBBBAEEEEApLQWKmsM/WwjQezdC1NITjKQoqmrIYglXKkK1skP6xSPs58OWALzVlr5tyi3mVRrXZClRU1xpQlJQhScQyKUS0hKgfNQb/VAbL2VofBpZSSGUU4lDqq/yy9Ix/tNNJqqhYV8cxTEB2w2AGwwgXjaOOVokU06abCXLUrbJJI+cc7cL+0KUfGslTqAJc3Zny8rQD2XWFTgJSQlsTg5iw9P7vDnxZMm6sKSeV3F3zO9wYQpj98VJLYgyg4IPn6wy4zRSZ80BTCYlzy2J6N+mcAdnkT/GWpZT4bEAWLg7D0eJWnpjMKJhUyEptY75kHPIiPq5V0BIAwgJSddj01e8OVSMOFKXcjlBLhhmW6bHeAaUhMtSSU2D2snFne+xj1xXh6J0pYWBy4lPmxIN39PlH2tAJu7pSCFWI1Fm3zhvxWqMunUSSpRSoJsxuCSCNgCIDK6dRQoKSrmBLEbXv63ibmcQmDGvFbAMJzfE2+bMYr6VARMzpREiVd0KxKVdn6Btc7dICX7vqJK5kyYu7DCAzkk3J82Hzi+cSnNiYHCl1NndsJ8w+0Uzu8q/DK0v8RfLYEe59bNFmnTgq5KiVKORz2YdAHPnAeZFP4iUlSEg2LJyLDNx84Tk0xxkklKHJLhwzAOA7+kSMgmWyWLh20zzB23bpDHiFlJKVcgAfFy9bMGIgPEyYiaFIxBRb4XunQMDrkYPssmnb7tylsCsyVNcPo5e8eamlRMGPw0pWgOViyiWGW8KSF42QsBRBclswxIJfVoBKdMaWkqwjEsOMzk+F9s3jYO7TiAn8PlEXCSqXfZCiB6MwjHqmTLm4XCjhcs7Z5l/K0aR3R1SRLm0yUslBC07HE4LdHT84CpcTQqk4wacKKpU11BOyFAWJ1AJzjG+0FF4FTOlaImKSGyYGzejR0H3n9l1Lqk1wm4Upk+E2QBCiXO4IVl+7rGJdvpbVqlEuJiEKfzQB/SArMEEEAQQQQBBBC9DKxzEJZ8SkhvMtATdLKCq2mlAMJZlpVu6TjmH+YqjoPuroZCkzqxEtpk1ZQVnMpTt0J+gjn/gq/8A9QF8P3q87MOa3taOju65aVUalIThSZqm0dgHLeb+0BHd9nFjJoBKSklVRMSi35QcavoB6xnNMCcKiqzcuI6/+n9mi797igqdIRiDoQVgHLmUz7PyN6xTEAY1Bw2Bw+T9CIBtNmopk+Ko5G+t2a7X8iIR4dw9DJqFDEtbFJcly7s2gYQ5pJMtaVomoSxBDkb6PoQd4acGqzLRhZS5SSEhTMzaA9DrATEpAK8SGUnEEnzdvh2f6Q7WogqIDqlnNOVnBHtf5QykjCoN8JNrufPzeHtRVJShQcFQOFwRhbJizYnLOYCK4gGckADFmMxYNnbr6mBK3ZuZDHDizBAwsTo5/wDKEpk5ikXUAxsG0F87w8wpTpexsL6k5Zf+oCl0vZl1gkKBEwjC3xAbbF9Ik+PUAEgy0hlp5kgZFswBux02i0GYEpKviSTyps7jmKn9QYYU9NzEqBV4SyQTknFe21j6kwEF2S4WZclcwuFEgCxBBBuPN2ieNiQkA5aB75FtNNYeJDkEkh3UEu/Ry2gANvrEcEkqKk5zLsAwKRo+7k26wExIUGCUglZBdWd08xS+lre8fKxJwMVfELi2YNwG03hGimuGxAEEpAycgWJ9NNYWr5ToXhNwlRdmZzkNfWzvARlK0xGEFSFAchAdyCU3H9OsIcOkCTMIVNCnPOFcpS4uzaNfpEjShvgGYABLMDd9y7fOK3XUC01QUVCY9zc3GQBe18oCU+245i0y5YUnDZRuGFgE6b5RaO57iilcRnyiRhFO7M3MFpBboHPqYqE7iqJYSFWsqxDB/T8MWLuxrEf5tLSGKlSF3fyVl1b5GA1rthSGbRVCAHUZSm0uA4vplHI3F5qyZfiHEtAKC/7qy31MdkcTP3M2z8irDXlMcmdtqBcqYoPyKmFXwsxIBz1teArtSAFqbJ7eWnyhKHNaQcBAZ0JfzAwn5iG0AQQQQBEr2WlvVyeiwq+mHm/pEVE12RQ9Rk7Spxbykr+mcBI93uBdcTNYvLmqDhxiCFKdveOmuwpSaGSUgAEHLJ8RB+ccn9m6tMqcVKdvDmC2bmWoD5sI6n7skEcKonzMlJ/m5v6wGSd93GVDiiJacpcpDgC7kleezF4r9FXTyFoThWvC6SWAI120aJDvR4KqbxKom+Iq62YDIJQlIA/vWKhRzpiCQEtZhuQ7m7s9oCb4jxup5kqSgWAUACCkADTVg8WThc1KqVHhFIAbIi7u5b9Yq0qdLutfMlnc6KNmO+wh9wbhy5LrQQZZzAZ0td03+RgJxM15mL4EJsFEh3LJACdW/rCfFZocIlkKaXjKne7k6WBsBC8xCFpVyHlAJaxYl8RG+RaIyfJKi6XAfW2IBwfexaAXoi5U2ajoDyuAze+X6Q8kzFnGpuYMCC4AchJYeWhj7QJSnqoJBSc21L6gsDbS0L0pWD4gSMKgTY3fM4uu0B9KXxAKQfDu5BblGoyNtekR3ZlQUmYQ6nxAqzGm37pttCPaLiQppWEPinWw6guz36X2iK7GcUSxkKcY1FlizkaHqwzgLHOkMrlLJUHTnY3JO9r2hCZhUl3I5cV3DMXSA2TjP1iSq0kpa+JRLk3tkwbU79YZ1Bd7BIKdXyy01vAI8KnupaVNgOJzricZPch3h7xCYBLwpIF3diSGAUB5a+kQ0qkulyRezaPuN8nziRMxRIF20dwbMkMRqWygCZJJ8MLU2JT4rJvloc8j5NEFxgqm1TycRCEjGSQA+J1F9/0h5xWVPmKShCsMtJsQCSX+Rb3tC9BwkIP4cWJioBwQq5LPYjaARk8PKnxgEDQhwLZOcibQ67DcTwcYpwUiy1IUrC3xpKQAejiEOIJWs4ELwBBdSwxxaP8A/IW4enCuWpCGCVlQW5uQXJPQm/rAdCTpeJKk3GIEWzuGjl3vOOHDLJcpmKDswOHl+sdRy1uARqHjmPvhlBE0J/EZ05Vy5YqDehvAUasP3cmw+Ajz+8Ub+8M4eVwZEkX/AGZN+sxbN0aGcAQQQQBFl7Cy3m1B2pJ5zb8BGfrFaiw9hE4qsSm/bS5sv+aWpvmBARvAZWKolJvdYBbbX5R2H2blpTSU6UhkiSgAbAJAjjzhFeqmnpmAAlBuDs9x59Y627CVZm8Pp1lnKGt0JT/SAx7tJNP2maslnWpnIe5L/wB9Iiq5KZx5RhWAwBD20c7ROdqpSBUVADhaVrZwWN2s2cV3wpjqAOIZWzuzt06dID5M4WhbHAX5RlbNyQ+3WJSll+EoJtgIBS4zc6dSr6Q3FRMsFG4ACXzABew2w284+lctSkTF4klgQlmxYbgqD5dYCQnKQklTKchlM4BZLjoGhrKSMZllnIcl87ZJfTJjHifOK/EWgi4ID7u1gPW8MuM8TRLklS1BazdAZsxhNxrkejQFhkAYglilSgC9rYcXvt6whxXiCESwUqIJGEuMBSwzbrcesVOn48DLSrxGmKGFVrJCRdtQTaPEiXOqFIQshJJc3+IMALal7h7MIBtxk+LVJxKKUITjJJctYqYPrpEYivSlaZkuypS3F8wC4fra77xaE8BlhRWE4sLg4iSc2e7BrN0hX/IJakLSUp+LCCHGdx7ZHygJXhPFk1GEfDMU9zoQcT+dhnD+TKCkuWwJUSrmcjPE7jJ2sIqlFQmUseGoq8MlTmySq+etiGbrEjM4iUkhRZcxFgLJGqnO523gHPEUpTjCFfBiKG1FrOTsdNoXpFhGBAxKW2N9sSci2j/0hpT1UuYUA3Wj9onIpGeR3LQ54ZVfejMsk3PmQfVwwHSAXK5gsGQlgouAHu5KdvKPJILkKdLOc+vwlO+7wx4zSTnAQVKQwYO5zY4n/hOW0LSZ6ylsDKDBm0c66wCdQhpYuMOENYDVgOrR6UsFDXN8LDozi2hcG+0e3cFKhiUSTcPloetoVSkAJCuUKYsksbWIPXRoDauydRjpJJd2QEnX4eX+kc397qlmq59FzkjJ7TlNlphw59Y6L7GSwKSWRkpyPUxy722X4/FanD+OoUgfzYPrAR3HgQqUlRumRLGTM6cbf7oi4kOPT8dRNVpiKR5J5U/ICI+AIIIIAiW7J1XhVlOt2aam50csfkYiY+gwC9egpmzARcLUD6Ex0z3GV/i8LTZsE1aWd7OFfVRjnrtNTuJNSkctQhz0WjkWPcP6xsP+G7iqTIqaYnnSsTAP3VAJLeSh/uEB97w6UIr1brCVgC1iMJIb95Jv+sVOWmYFHCtk4iEpDOpr32jSe96lSnwKnAcScUvEA+bKSk7A8xfpGbDCojlViJuRyi+nnAPDNwkKCwQLG2Y2fOGs8oCjqAN2f8JAjyKchaglmL43e2kJ1dOWKH0JCi+fxEv5BmgFJBCnSlwlIIB3ta/9TFMrk+JVpRkgEJc5APc30cu8W+bMUThzCQCrq4FulwPeIOv4EZk0qUpgVEKwjQWz62gHfF+CUyZngyGmIlYcc1L8ytU5MbHPK0StAhAD6kBKXYthGK2u49YTo5SQSMkizXF211hSklJIQvLC5bqLXPkfrAKFRShIfGCSkpAsU4cxrb6x9kqZRQPiLksbjDzX/iLX84kpThOIpBIACbs/N+HbP1aF+J4SeVrlKXAZgTzX9CTaAhFoJJUkBlZ5NzG1juAflEUaufTzRMMsT5IIxBQBYWJAO4uIm6laCAUgpYMpnZg4y66a3hrhD4FXIwhQaxcfR2PpARtZxtNXXCbLkiUGKVWYrFhzddRbSJXGAHCmBTmP4jrob/KI5PDUyZqJiAk+HyM7Obt5fWAzMQmWGbh2fq3S8BJKqjcgklJBFutnOuZ9Y+L4nMWs3w2LBLAHT3B+sN2UQk4C34hnlsNvrCkpKVs5UCXKXAIuW9GI9IBOmmKmXALhzfNm0Orw9SheBwlJmYmRa5JYhn1Ls8NKSapClBmTq7OHyH1EWXsJwdc+tk5Kkyz4qySXDfCLW+NurAwGuT6hNHRGYv4aeTiV/oQ5bqWjkfhM0zawTCWUVqmk53AMw/SOke+3iXg8InhwFTSmUnriUCofyBUc1cHVgTPmN8MooHnM5P8AxKoCMggggCCCCAIIIICwIPicNUHJVInhTbImJb0GNPziV7neMCm4pIUpQSiY8pT6hdh/vwn0iucErcBWglkTkGWva90n0UAfJ4aVVOuUsoWMK0G98j5iA7G7VcKFVSzZTAqIdD/mTdPzDesYUgrdQcsMwzEObkPteNm7uu0IruHyJ+IGZhwTekxNlONHsryUIzfvN4NMkVKjLB8Ke60n8IVfGD68zfvQEFNISysRuqwAs2z62b5R7VMExgq4QQ9mDAuz7Qxp5YGATVvrrmxwjyt9IczwoISvCEjNQvYWOXX9YCPUtLlOIErJOLfmP0AhSQQsEBTH4cNybMXzvYACEaMhTco5iT0SLfIxJcGmMFqw8zOWGQFksPYwCv2QISSu+Ehw7BRVu2am+kSUoJUSBhGl+hf0YC3nEfMSFTFD4iXUp90jN9Bf6QjKlKQMSCChWQwuUlmPowgJKknpxoJGJBbCljmGGv0j3VyLqwlwVKZha5sPfUQnTVKgHKXvgcDdnLaCxj5VUSg4E22PEGfV29rQCPEqkWStJxBBYC2I2F/OPstUuYCwCSTlqRo7gdI9zEIlrCiMSysOo35QnIjNg7//AGBJRlbUZ3Y2BHUPb0gIWppSMQDXGIHIEpOT/wB/KPMucnC7ZJBIKfzOC1j18mhaqKlHAbukpCjpfEXG/LaG1LPwkjIYgAdb8wYbYtOsBKSqdFgXZRtuDex6EN7QxRSqlufiSoFJP5X9TmR8oeIrEqcKAY8xb8OZDagM3rAapICSwBKSS+Weufn6wDasuky7hRD311DHP+zGz93HBRIphMI557LPQNyj5v6xmHZHhP26tTKmAmWgY12LMkthc/mJb32jdKuoTKlqWqyJaSo9AkP9BAYP/iM7QBc+TRpNpI8SZ/Esco8wi/8ArEZPNqmkplJDB8az+Y5D0A+ZMPOOcQmV1bNnEHHOmEtmQNB5JSAPIRGVKgVHC+HIPsLD5QCUEEEAQQQQBBBBAETIT9pk2H38kEneZLAz6qQB6hs2iGhWlqFS1pWgspJcH+9Dk0BpfcP2t+y1hppimk1RADmyZg+H+b4fPDtG+dqOAS62QZS7F8SFDNKhkeozBGoMchcRkhCkTJSjhWMSWsUKBunzScjsxjpjuk7cf5jStNUPtUlhNGWIaLA669fMQGX8bo10lQqXNQyyWGZBTkMPQtn1aE5s4qSz3bmzOhFgejn/AOxuPbHstKrpOFXLNS5lTBmhXVs07j+rRgqpE+UqZKqAEzEqwkJyBG27/wBYD3VS8IBRaWQMnLasT1OYj6ioSgkuzZh3I0z1GsKTJmIgKPMQGSzJa4FtTmY+GixBQASnmSnoVAb7QEhLYJTgBUpYAuQAzPcdCcob8MnEoJ/MSHNi6QwIG1vnEfIXgZ8wCFA3OJJzGVjnC3DqjCCQSApiXvmSS3oT7QE5TrugM4mqOZuMNgSd1F49cXkkqyPMoA4S3KNtHeEaBZcACyQc2YMbNrqwaPnFEsq0xQupQSTa7FgT1MAykqLLJmggLYYk3AOXXQQlOqQlSwFM6cL6gkWI0fL2j1xWcMDgZIxKUQwyLDqXLesRhKjymxKQd2IY5dLCAVkIJxurnBctdxhOXQqZ48U6TzAA4wcs2IGQGxF4kKOVzE5EuCXsCBcBvL6wzRKGJeoxPuxDAeYdzAOpLAAYWYAhWhY5F9BDOdNmKWESpYWWLJDkqIOQHvl0j7VVRI1IumxFrl9dzlGld03Y7ABWTXJU/goUBYH8frp77QFo7uuzho6RImBp8znmh3wk5IfZP1eKt37drUU9IaRCvv54DgfhQ+ZPUhvQxfO1PH5VDSzKmceVAsBmpRslI6k/rHJXFeJVHEKpUxZK5s1ZLDIdBslKR6AQCNMsS5C1P95NPhp3CRdZ9eVPliiNh7xWckrwo/ZoGBBZnA/F5qLq9YZQBBBBAEEEEAQQQQBBBBASXCSFvIUUpEwgpUQ+FQBZtsXwn02hz2V7Qz+HVQnyvjS6VJVkRkUkf20QkTipf2uWpYI+0Sw8wHOakfiTusajXOA6t7JdpZHEKdM+QoEGy0vzS1M5SrqPmGMQfeR2Q+1SlTpKf+JQk4QG+8H5S9sWxPlHPnd32zmcMqRMDqlL5Z0t/iS+Y0xjT21jqrgfGJNXIRPp1hctYscsrEEG4INmgOdFTUS0ElKsT4AkuVOC1rOAGuIkKaWnlBUrNyMm1uCOrdY0PvJ7CLn4qmjYTyBjRYBTfiH7241888imT/DUBNIStiCD1tcG4uNYCXkBEzEVMC3M+YLMG3A2htQzcBSWTcO13ax+o+cIrlFUsqf4QSbMNhl6+8AlpsACqz5uGsH97CAn5CudASWOIJUHz/ELaElhDWtWpL4yAQcCTe2JVjbPy6QjIKzNC8kJaYrZRBYD+b6Qr2hqAmanChRCyHWGITjOIgjS1n6wDbicpRSsKY3wv6vYajSGwqRLloWlIKnJUSc8svNo+VNUCDcFjZtWYBhDRCklkq+EEPZgGux6QDyrmfd4lWJBISA17kO1y8NV1LS0YgwKQElL7hPN6tHhC1zpstCAqY6iEpAzcOEj0jZ+xXdzKkJTNqh4k43CCxRL1YDJRG5ttvAQHYDsIZyk1FSlpKby5ZHxvd1X+B73z8s9bmTEoSVKISlIck2AAHyAEeK6slyZaps1aUS0B1KUWAEc5d63egutUqmpVFNILEiypzanUI2TrmdgDTvf7wP8xmplSXFLJJKXzmKuMZ6NZI6ne1Pkq8CSVf8AMnJZG6UPzHzU2EdHOojzw6lSEGfNYoSpko1mKzZtENmr0zMM6upVMWVqNz7DYAaACwEAjBBBAEEEEAQQQQBBBBAEEEEAQpInKQoKSSFJLgiE4ICyK4eitQqZTJCahIeZTpsCkC65TlzuUZjSJHuz7dzeGVAClKNKs/fS820xpByWLeYDHRqbKmqSQpJKVC4ILEeRES83iMqoH/EJwTf+sgfF/wBxAYE/vBvIwHXnCOKyamUmbTzUzJaslJL+h2I2NxEP2m7DUVacc6SBNZvFRyrtoTkoebxzP2c43W8KmpnySQlWY+KVNGxax9C46RuvZrvm4fUJAnKNNNa4WHQ/SYLN5gQEBXdy8/Dhk1ySCpz4iCCRtyk/JomOzXdIJJBqapU0A2loTgTfdRJUb7NGh8M4pIqEY5E6XNR+ZCgofLI9IeQEJP7I0SgAadFgwZ0+7G/rEfU93tEtmStDflWWOzguLaRa4IDG+0/dRUIAVQrRNKS+GYQhe9l/Cf8AbEPwnum4jNmYp5RIBLqPiYz6JTb3IjfIDAV7sv2OpqIDw0YpjXmKHMXzb8o6CJypnploUtaglCQVKJyAFyYqna3vJoKAETJwmTf+lKZav9RyR/qIPQxhXbfvOrOJ/cpT4Ugm0qW6lK/jVmryAA6GAed7XeV/mJEinxJpUKck2M06Ej8o0HV9BFJo+HJShM6eWlknCgHnmEbDRD5qPo5j6iTLkXmgLnA2lO6U9ZhGZ/cHrtEfU1CpiipRcn+7DQdID7VVJWXNgAyQMkjQDpCMEEAQQQQBBBBAEEEEAQQQQBBBBAEEEEAQQQQDqk4hMlgpSo4VfEg3SX3SbP1zjyVSyPhKVPcguPY3HuYbwQD2nXMlkmTOIfMoWUE9GsTnD2ZxniCBepq0j/uzAPd4hYUlz1J+FSh5EiAm6TtrxGWXRXVNt5q1D2USImKXvY4shGEVZN3dSEKVfR1JyioCtWxGKx3AP1EJ+Mc2T/KPo0BoH/8AaOLYW8WU/wCbwkv+nyiucd7XcQrv29RMWkZpHKj1Slh7xBpqFB2LPmwA+keFLJzJPmYCQp6KSE4p067OJcsYlHzV8KfmekJTq0C0pHhBmcKJUf4lemgAhlBAEEEEAQQQQBBBBAEEEEAQQQQBBBBAEEEEAQQQQBBBBAEEEEAQQQQBBBBAEEEEAQQQQBBBBAEEEEAQQQQBBBBAEE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68" name="AutoShape 16" descr="data:image/jpeg;base64,/9j/4AAQSkZJRgABAQAAAQABAAD/2wCEAAkGBxMTEhUUExIVFhQWGB8aFxgYGBoYHBogHRwgGR8gGxkaICghHRslGxobITEhJSkrLi4uHCAzODMsNygtLisBCgoKBQUFDgUFDisZExkrKysrKysrKysrKysrKysrKysrKysrKysrKysrKysrKysrKysrKysrKysrKysrKysrK//AABEIAPEA0QMBIgACEQEDEQH/xAAcAAABBQEBAQAAAAAAAAAAAAAAAwQFBgcIAgH/xABCEAABAgQEAwYDBQYEBwEBAAABAhEAAwQhEjFBUQUiYQYHE3GBkTKhsRQjQlLRM2JyksHwCBWCoiRDU3Oy4fElF//EABQBAQAAAAAAAAAAAAAAAAAAAAD/xAAUEQEAAAAAAAAAAAAAAAAAAAAA/9oADAMBAAIRAxEAPwDDYIIIAggggCCCCAIIIIAgghSnp1zFBCEqWo5JSConyAuYBOCLjQ913FpqQpNEsA5Y1S5Z/lmKB+UTlJ3G8TW2I08t8wqYSR/Ikj5wGZQRtNJ/h/nH9pXS0/wylL+qkxIzP8P0puWumA9ZSSPbEIDBYI2qf/h+mgclehR/eklP0WqISq7jOJpBKVU0zYJmKBP86APnAZhBE/x3sXX0geopJqEjNQGNA81odI94gIAggggCCCCAIIIIAggggCCCCAIIIIAggggCCCCAIdcN4dNnzEypMtcyYoslKQST/wCtzpE/2D7EVPEprSktKSR4k1Vkp6Pqpvwj5Zx032T7I01Agpkp5lXUs5mwDD8qbZD1c3gMv7I9xIsviE1zY+DKNvJUzXyS3nGtcJ4HSUUtpEmVJQBcgAeqlm58yYpPb3vDMpcynplBCkA45xYsRmJaTYqG52Nox6onT51Qj7VUTp6FucK1qKXGVnw6vaA3qs7z+GIUUioM0pz8FC5g9FJGE72MR9R3vUKSQJVUoggWlAO+oxKFoyOVTgJJQhnNwGe+/wA4UIcB1FgH9dfqn2gNTk98lDjSmdKqJIXbGtKSkfxYFEj2MX6qrpcuUqcpYEpKCsrzGEDETbMNeOXOK0y/CXjSAEMobqYN9S8W7hvamZP4CKRScJxeCFu5VKQymbQgMjyEBODvhnTVFcmnlokvyibiK1JdnJSQlL7c3mYlOF97qFJHjUqwS95SkrBYtkrCb+uUZUZWEKlFIABKbe5/SE6ClKVIU+JIB92Om8B0VwXtZS1SvDQvDNZ/CmDCojVhkptcJLRD9ru7Dh9c6lSvBnH/AJspkk/xJ+FXmQ/URiFRKUwWFLRNlv4awSkgggun2Z/OJXgPfZXyTgnIRUoBIBVyTD0xpsbbpJgITt33YVfDnmftqf8A6qAeX/uJzT53HWKNHW/ZTt3S8QGEJXKmEfs5oAxONCHSq2mfSKV267k5U4qm0BElZuZKv2ZP7h/B5XGzQHPsEK1dMuWtctaSlaFFKknMFJYg9QRCUAQQQQBBBBAEEEEAQQQQBBBBAESXZvgsysqZVNKbHNUwJyAzJPQJBPpEbGy/4cuz+OfOrVDllJ8KX/EpiojqEMP9cBtHZfgEqhppdNJHKgXJzUo5qV1J/TIRRu8PtzORMXTUi0yynlXOICiFM+FINg2pIOu0WPvE7Vqoac+DL8WoUORGwyK1dBtqfWMH4bU+MPvCcZBxlfxFRD4ju5zMAKpyoGYsfe3KrviU7kjdiSYWn0hXIwsy0JsdfzW9h7w4mTFjCNFOSALpORfp1jxTrZim9y9zk9vQ/O0B4lF5aFYeY3WDbTL5n2jyZCggK/CAlhu9iflf0h3JUV4VKYNiADMWBe76jJj1hfAGUhzhSA5NszhDecA3qUYkELu4OEg2Y79H0j12aocEnmIwvMDAvlgcj1JDwvKo0MxTiJOEjX4g30hqaOYlctEr9mh5igMufQb/AA5dYAmSipSnB+LECHNrPbUO3tDeVIKFpTa4JLjID6XMK0kxfiKGMpNyAfp5ZQ+mykk6usZ52a3pnARdZKdBXf4mS+gINvNzEPW8PNPLSWdRBCQBe5ub+WcWOXMSSxTiw3GgFs/N7eseaqQhS0qWQrCWSgX1cP01gEqGYqXgABx2LjMXdx1HKB5RtPd92xRWIMla/wDipQ5wQ2MZBadDoC2R2cRjK1gKL2IThsXO4J2yh92erTJny5qfwFwWzJLqHqm3rATX+ITsjKTLTxCUjDMKwic2SgQcKyPzAgJfVxtGFx2T2t4MmvoZ1O4++l8iswFfEg+QUAY47qqdUtapa0lK0KKVA5ggsQfIiASggggCCCCAIIIIAggggCCCCAc8NolTpqJaA6lkAesdfdj+BooKOVISAnAl1ndRuok67PsBGLdwvZ0LqBULS+EHCDpsW1c/SNl7b1RRTMFYca0pJ6E39wG9YDN+1XEzPqFqu+Jk5MEgWHr9TFam0kpQBUBvkxtl8rQpxGodZKCc+QjUiwBfJ7x8lUeMsXAYMdQ+jaXf2gE0UxSOZZwAuDmU4hhYMLjW+8MjLYglmVYaWvp0P1hwaVacXxFOoJdj0bT9Y+VUslBxA4kXRf4hmdLX3gPoVyILZliPP6PDqUpSk3JZ9srhsTe0MJM8KAWCbXHoWy10DdIllTQJJS5BBTdOrlj7vAIyJuFJUWOenr7g2G8eqJWJExIThKQydTkwPnn6w3nUDtgUpYsWfN3Of95RHUFLNUpRQpabjESGBVisE76+sBMz0pITiGJTfJO53u3qIZ1k9YwuGKkhQIswBy6Bt4fJnpS4KsavLUPiAHUsGhjOaYVm+EAJY6DExc7W84BGxxZuprMWF3bY5i28ewj4Qmz2td7H5x8lqUSrJgpIGpsBroITUWU5GHC4A89R1cwCssy0sV4jiJcAFyRvuAITq64lDolKKbFgn0D7Af0h0uepAAayRfV306R9k1ijy2zD2zAGQA0094DYe7Dj32ugllVpsv7uYk2Iw2SSNili/nGOd/XZsSKv7QgWn8ymGu/qX+UXPsLXmTUhXwylshQ3tYknY/ImLl3mcDTV0E1JDqSCpLZu39nzAgOR4I9zZZSSCGIsRHiAIIIIAggggCCCCAIc8NozOmolAsVqCX2c3PoLw3EW/u7oQVzJxbkGFLizqBc+iQfeA2Tu3ny5dYaaWRhRT8rNcJUkPb+Jr6w770OIKTMlSwgqSEKWrTMsL72Me+7SjUZ0+oISJeBEqWwzYlSi+zYLRF94fEkmcpCVssEBQzZIG3VyfaApgkICikk8yLEHJtP6w2qEzwtK8WJgXAs50PQ/WHEifJOJKsScnUoFg4d4+z5yZSTzFSgOXDfy8ho2kAnSVwcBSVfeKZru+4HoSfKE+IJKHZTgtYlgAWB/UQ8oS3MpgSAQSOjEtp1eElSiZhxAakWa2TWtnlAVepqVSpySkOjSzYtH9jeJKjmCZLWEK5XAxOQNLHraJWipJa5WJQDguA988KgL2Bf6RTu0VCukmPJKky5r8uYscm1+sBa0EhSVBTZWsLBIT8yfrH2nBHiO2G5KfwnMuDoci+WcQvDOLJnkpWGLpCQk3ThDFg1wQNYlgHwpUp1KNwfyh79BpAKLmCwYkqAwtmBm46B/OISv4imWpEkAqWHCg9rkG77fO8I8c45zBEkut2xjNtB5/pC/Bex6v2s5bEsGZy6kv9PaAkaWYAkFwwve/wC6ba2J94lKVIlpxLSS3Nb29LAH2hkEIS4SLABrgtbbc2h/KlEy1OQAAQwGeltneAbUc9U1yQDjAydwkWa+8Kpp3OJTEAKKQGGoF+jR8pR4QIPIAVEeakv6j9IbTuJyqeWR42MYcISmylF3Zh/d4B/NnK8MqATiQxF75Z32jbuPTQKWaoswQ9yw945nqu0FUtCgmSZYUGUsj6jQNtHRVWg1fCyEqYzqV0qF7qluCB5wHOPeL2dFOpExL4VkuSXcnmH9R6CKXG18ckfbOHzkDmMuWFptzOkuRfcv7xikAQQQQBBBBAEEEEApLQWKmsM/WwjQezdC1NITjKQoqmrIYglXKkK1skP6xSPs58OWALzVlr5tyi3mVRrXZClRU1xpQlJQhScQyKUS0hKgfNQb/VAbL2VofBpZSSGUU4lDqq/yy9Ix/tNNJqqhYV8cxTEB2w2AGwwgXjaOOVokU06abCXLUrbJJI+cc7cL+0KUfGslTqAJc3Zny8rQD2XWFTgJSQlsTg5iw9P7vDnxZMm6sKSeV3F3zO9wYQpj98VJLYgyg4IPn6wy4zRSZ80BTCYlzy2J6N+mcAdnkT/GWpZT4bEAWLg7D0eJWnpjMKJhUyEptY75kHPIiPq5V0BIAwgJSddj01e8OVSMOFKXcjlBLhhmW6bHeAaUhMtSSU2D2snFne+xj1xXh6J0pYWBy4lPmxIN39PlH2tAJu7pSCFWI1Fm3zhvxWqMunUSSpRSoJsxuCSCNgCIDK6dRQoKSrmBLEbXv63ibmcQmDGvFbAMJzfE2+bMYr6VARMzpREiVd0KxKVdn6Btc7dICX7vqJK5kyYu7DCAzkk3J82Hzi+cSnNiYHCl1NndsJ8w+0Uzu8q/DK0v8RfLYEe59bNFmnTgq5KiVKORz2YdAHPnAeZFP4iUlSEg2LJyLDNx84Tk0xxkklKHJLhwzAOA7+kSMgmWyWLh20zzB23bpDHiFlJKVcgAfFy9bMGIgPEyYiaFIxBRb4XunQMDrkYPssmnb7tylsCsyVNcPo5e8eamlRMGPw0pWgOViyiWGW8KSF42QsBRBclswxIJfVoBKdMaWkqwjEsOMzk+F9s3jYO7TiAn8PlEXCSqXfZCiB6MwjHqmTLm4XCjhcs7Z5l/K0aR3R1SRLm0yUslBC07HE4LdHT84CpcTQqk4wacKKpU11BOyFAWJ1AJzjG+0FF4FTOlaImKSGyYGzejR0H3n9l1Lqk1wm4Upk+E2QBCiXO4IVl+7rGJdvpbVqlEuJiEKfzQB/SArMEEEAQQQQBBBC9DKxzEJZ8SkhvMtATdLKCq2mlAMJZlpVu6TjmH+YqjoPuroZCkzqxEtpk1ZQVnMpTt0J+gjn/gq/8A9QF8P3q87MOa3taOju65aVUalIThSZqm0dgHLeb+0BHd9nFjJoBKSklVRMSi35QcavoB6xnNMCcKiqzcuI6/+n9mi797igqdIRiDoQVgHLmUz7PyN6xTEAY1Bw2Bw+T9CIBtNmopk+Ko5G+t2a7X8iIR4dw9DJqFDEtbFJcly7s2gYQ5pJMtaVomoSxBDkb6PoQd4acGqzLRhZS5SSEhTMzaA9DrATEpAK8SGUnEEnzdvh2f6Q7WogqIDqlnNOVnBHtf5QykjCoN8JNrufPzeHtRVJShQcFQOFwRhbJizYnLOYCK4gGckADFmMxYNnbr6mBK3ZuZDHDizBAwsTo5/wDKEpk5ikXUAxsG0F87w8wpTpexsL6k5Zf+oCl0vZl1gkKBEwjC3xAbbF9Ik+PUAEgy0hlp5kgZFswBux02i0GYEpKviSTyps7jmKn9QYYU9NzEqBV4SyQTknFe21j6kwEF2S4WZclcwuFEgCxBBBuPN2ieNiQkA5aB75FtNNYeJDkEkh3UEu/Ry2gANvrEcEkqKk5zLsAwKRo+7k26wExIUGCUglZBdWd08xS+lre8fKxJwMVfELi2YNwG03hGimuGxAEEpAycgWJ9NNYWr5ToXhNwlRdmZzkNfWzvARlK0xGEFSFAchAdyCU3H9OsIcOkCTMIVNCnPOFcpS4uzaNfpEjShvgGYABLMDd9y7fOK3XUC01QUVCY9zc3GQBe18oCU+245i0y5YUnDZRuGFgE6b5RaO57iilcRnyiRhFO7M3MFpBboHPqYqE7iqJYSFWsqxDB/T8MWLuxrEf5tLSGKlSF3fyVl1b5GA1rthSGbRVCAHUZSm0uA4vplHI3F5qyZfiHEtAKC/7qy31MdkcTP3M2z8irDXlMcmdtqBcqYoPyKmFXwsxIBz1teArtSAFqbJ7eWnyhKHNaQcBAZ0JfzAwn5iG0AQQQQBEr2WlvVyeiwq+mHm/pEVE12RQ9Rk7Spxbykr+mcBI93uBdcTNYvLmqDhxiCFKdveOmuwpSaGSUgAEHLJ8RB+ccn9m6tMqcVKdvDmC2bmWoD5sI6n7skEcKonzMlJ/m5v6wGSd93GVDiiJacpcpDgC7kleezF4r9FXTyFoThWvC6SWAI120aJDvR4KqbxKom+Iq62YDIJQlIA/vWKhRzpiCQEtZhuQ7m7s9oCb4jxup5kqSgWAUACCkADTVg8WThc1KqVHhFIAbIi7u5b9Yq0qdLutfMlnc6KNmO+wh9wbhy5LrQQZZzAZ0td03+RgJxM15mL4EJsFEh3LJACdW/rCfFZocIlkKaXjKne7k6WBsBC8xCFpVyHlAJaxYl8RG+RaIyfJKi6XAfW2IBwfexaAXoi5U2ajoDyuAze+X6Q8kzFnGpuYMCC4AchJYeWhj7QJSnqoJBSc21L6gsDbS0L0pWD4gSMKgTY3fM4uu0B9KXxAKQfDu5BblGoyNtekR3ZlQUmYQ6nxAqzGm37pttCPaLiQppWEPinWw6guz36X2iK7GcUSxkKcY1FlizkaHqwzgLHOkMrlLJUHTnY3JO9r2hCZhUl3I5cV3DMXSA2TjP1iSq0kpa+JRLk3tkwbU79YZ1Bd7BIKdXyy01vAI8KnupaVNgOJzricZPch3h7xCYBLwpIF3diSGAUB5a+kQ0qkulyRezaPuN8nziRMxRIF20dwbMkMRqWygCZJJ8MLU2JT4rJvloc8j5NEFxgqm1TycRCEjGSQA+J1F9/0h5xWVPmKShCsMtJsQCSX+Rb3tC9BwkIP4cWJioBwQq5LPYjaARk8PKnxgEDQhwLZOcibQ67DcTwcYpwUiy1IUrC3xpKQAejiEOIJWs4ELwBBdSwxxaP8A/IW4enCuWpCGCVlQW5uQXJPQm/rAdCTpeJKk3GIEWzuGjl3vOOHDLJcpmKDswOHl+sdRy1uARqHjmPvhlBE0J/EZ05Vy5YqDehvAUasP3cmw+Ajz+8Ub+8M4eVwZEkX/AGZN+sxbN0aGcAQQQQBFl7Cy3m1B2pJ5zb8BGfrFaiw9hE4qsSm/bS5sv+aWpvmBARvAZWKolJvdYBbbX5R2H2blpTSU6UhkiSgAbAJAjjzhFeqmnpmAAlBuDs9x59Y627CVZm8Pp1lnKGt0JT/SAx7tJNP2maslnWpnIe5L/wB9Iiq5KZx5RhWAwBD20c7ROdqpSBUVADhaVrZwWN2s2cV3wpjqAOIZWzuzt06dID5M4WhbHAX5RlbNyQ+3WJSll+EoJtgIBS4zc6dSr6Q3FRMsFG4ACXzABew2w284+lctSkTF4klgQlmxYbgqD5dYCQnKQklTKchlM4BZLjoGhrKSMZllnIcl87ZJfTJjHifOK/EWgi4ID7u1gPW8MuM8TRLklS1BazdAZsxhNxrkejQFhkAYglilSgC9rYcXvt6whxXiCESwUqIJGEuMBSwzbrcesVOn48DLSrxGmKGFVrJCRdtQTaPEiXOqFIQshJJc3+IMALal7h7MIBtxk+LVJxKKUITjJJctYqYPrpEYivSlaZkuypS3F8wC4fra77xaE8BlhRWE4sLg4iSc2e7BrN0hX/IJakLSUp+LCCHGdx7ZHygJXhPFk1GEfDMU9zoQcT+dhnD+TKCkuWwJUSrmcjPE7jJ2sIqlFQmUseGoq8MlTmySq+etiGbrEjM4iUkhRZcxFgLJGqnO523gHPEUpTjCFfBiKG1FrOTsdNoXpFhGBAxKW2N9sSci2j/0hpT1UuYUA3Wj9onIpGeR3LQ54ZVfejMsk3PmQfVwwHSAXK5gsGQlgouAHu5KdvKPJILkKdLOc+vwlO+7wx4zSTnAQVKQwYO5zY4n/hOW0LSZ6ylsDKDBm0c66wCdQhpYuMOENYDVgOrR6UsFDXN8LDozi2hcG+0e3cFKhiUSTcPloetoVSkAJCuUKYsksbWIPXRoDauydRjpJJd2QEnX4eX+kc397qlmq59FzkjJ7TlNlphw59Y6L7GSwKSWRkpyPUxy722X4/FanD+OoUgfzYPrAR3HgQqUlRumRLGTM6cbf7oi4kOPT8dRNVpiKR5J5U/ICI+AIIIIAiW7J1XhVlOt2aam50csfkYiY+gwC9egpmzARcLUD6Ex0z3GV/i8LTZsE1aWd7OFfVRjnrtNTuJNSkctQhz0WjkWPcP6xsP+G7iqTIqaYnnSsTAP3VAJLeSh/uEB97w6UIr1brCVgC1iMJIb95Jv+sVOWmYFHCtk4iEpDOpr32jSe96lSnwKnAcScUvEA+bKSk7A8xfpGbDCojlViJuRyi+nnAPDNwkKCwQLG2Y2fOGs8oCjqAN2f8JAjyKchaglmL43e2kJ1dOWKH0JCi+fxEv5BmgFJBCnSlwlIIB3ta/9TFMrk+JVpRkgEJc5APc30cu8W+bMUThzCQCrq4FulwPeIOv4EZk0qUpgVEKwjQWz62gHfF+CUyZngyGmIlYcc1L8ytU5MbHPK0StAhAD6kBKXYthGK2u49YTo5SQSMkizXF211hSklJIQvLC5bqLXPkfrAKFRShIfGCSkpAsU4cxrb6x9kqZRQPiLksbjDzX/iLX84kpThOIpBIACbs/N+HbP1aF+J4SeVrlKXAZgTzX9CTaAhFoJJUkBlZ5NzG1juAflEUaufTzRMMsT5IIxBQBYWJAO4uIm6laCAUgpYMpnZg4y66a3hrhD4FXIwhQaxcfR2PpARtZxtNXXCbLkiUGKVWYrFhzddRbSJXGAHCmBTmP4jrob/KI5PDUyZqJiAk+HyM7Obt5fWAzMQmWGbh2fq3S8BJKqjcgklJBFutnOuZ9Y+L4nMWs3w2LBLAHT3B+sN2UQk4C34hnlsNvrCkpKVs5UCXKXAIuW9GI9IBOmmKmXALhzfNm0Orw9SheBwlJmYmRa5JYhn1Ls8NKSapClBmTq7OHyH1EWXsJwdc+tk5Kkyz4qySXDfCLW+NurAwGuT6hNHRGYv4aeTiV/oQ5bqWjkfhM0zawTCWUVqmk53AMw/SOke+3iXg8InhwFTSmUnriUCofyBUc1cHVgTPmN8MooHnM5P8AxKoCMggggCCCCAIIIICwIPicNUHJVInhTbImJb0GNPziV7neMCm4pIUpQSiY8pT6hdh/vwn0iucErcBWglkTkGWva90n0UAfJ4aVVOuUsoWMK0G98j5iA7G7VcKFVSzZTAqIdD/mTdPzDesYUgrdQcsMwzEObkPteNm7uu0IruHyJ+IGZhwTekxNlONHsryUIzfvN4NMkVKjLB8Ke60n8IVfGD68zfvQEFNISysRuqwAs2z62b5R7VMExgq4QQ9mDAuz7Qxp5YGATVvrrmxwjyt9IczwoISvCEjNQvYWOXX9YCPUtLlOIErJOLfmP0AhSQQsEBTH4cNybMXzvYACEaMhTco5iT0SLfIxJcGmMFqw8zOWGQFksPYwCv2QISSu+Ehw7BRVu2am+kSUoJUSBhGl+hf0YC3nEfMSFTFD4iXUp90jN9Bf6QjKlKQMSCChWQwuUlmPowgJKknpxoJGJBbCljmGGv0j3VyLqwlwVKZha5sPfUQnTVKgHKXvgcDdnLaCxj5VUSg4E22PEGfV29rQCPEqkWStJxBBYC2I2F/OPstUuYCwCSTlqRo7gdI9zEIlrCiMSysOo35QnIjNg7//AGBJRlbUZ3Y2BHUPb0gIWppSMQDXGIHIEpOT/wB/KPMucnC7ZJBIKfzOC1j18mhaqKlHAbukpCjpfEXG/LaG1LPwkjIYgAdb8wYbYtOsBKSqdFgXZRtuDex6EN7QxRSqlufiSoFJP5X9TmR8oeIrEqcKAY8xb8OZDagM3rAapICSwBKSS+Weufn6wDasuky7hRD311DHP+zGz93HBRIphMI557LPQNyj5v6xmHZHhP26tTKmAmWgY12LMkthc/mJb32jdKuoTKlqWqyJaSo9AkP9BAYP/iM7QBc+TRpNpI8SZ/Esco8wi/8ArEZPNqmkplJDB8az+Y5D0A+ZMPOOcQmV1bNnEHHOmEtmQNB5JSAPIRGVKgVHC+HIPsLD5QCUEEEAQQQQBBBBAETIT9pk2H38kEneZLAz6qQB6hs2iGhWlqFS1pWgspJcH+9Dk0BpfcP2t+y1hppimk1RADmyZg+H+b4fPDtG+dqOAS62QZS7F8SFDNKhkeozBGoMchcRkhCkTJSjhWMSWsUKBunzScjsxjpjuk7cf5jStNUPtUlhNGWIaLA669fMQGX8bo10lQqXNQyyWGZBTkMPQtn1aE5s4qSz3bmzOhFgejn/AOxuPbHstKrpOFXLNS5lTBmhXVs07j+rRgqpE+UqZKqAEzEqwkJyBG27/wBYD3VS8IBRaWQMnLasT1OYj6ioSgkuzZh3I0z1GsKTJmIgKPMQGSzJa4FtTmY+GixBQASnmSnoVAb7QEhLYJTgBUpYAuQAzPcdCcob8MnEoJ/MSHNi6QwIG1vnEfIXgZ8wCFA3OJJzGVjnC3DqjCCQSApiXvmSS3oT7QE5TrugM4mqOZuMNgSd1F49cXkkqyPMoA4S3KNtHeEaBZcACyQc2YMbNrqwaPnFEsq0xQupQSTa7FgT1MAykqLLJmggLYYk3AOXXQQlOqQlSwFM6cL6gkWI0fL2j1xWcMDgZIxKUQwyLDqXLesRhKjymxKQd2IY5dLCAVkIJxurnBctdxhOXQqZ48U6TzAA4wcs2IGQGxF4kKOVzE5EuCXsCBcBvL6wzRKGJeoxPuxDAeYdzAOpLAAYWYAhWhY5F9BDOdNmKWESpYWWLJDkqIOQHvl0j7VVRI1IumxFrl9dzlGld03Y7ABWTXJU/goUBYH8frp77QFo7uuzho6RImBp8znmh3wk5IfZP1eKt37drUU9IaRCvv54DgfhQ+ZPUhvQxfO1PH5VDSzKmceVAsBmpRslI6k/rHJXFeJVHEKpUxZK5s1ZLDIdBslKR6AQCNMsS5C1P95NPhp3CRdZ9eVPliiNh7xWckrwo/ZoGBBZnA/F5qLq9YZQBBBBAEEEEAQQQQBBBBASXCSFvIUUpEwgpUQ+FQBZtsXwn02hz2V7Qz+HVQnyvjS6VJVkRkUkf20QkTipf2uWpYI+0Sw8wHOakfiTusajXOA6t7JdpZHEKdM+QoEGy0vzS1M5SrqPmGMQfeR2Q+1SlTpKf+JQk4QG+8H5S9sWxPlHPnd32zmcMqRMDqlL5Z0t/iS+Y0xjT21jqrgfGJNXIRPp1hctYscsrEEG4INmgOdFTUS0ElKsT4AkuVOC1rOAGuIkKaWnlBUrNyMm1uCOrdY0PvJ7CLn4qmjYTyBjRYBTfiH7241888imT/DUBNIStiCD1tcG4uNYCXkBEzEVMC3M+YLMG3A2htQzcBSWTcO13ax+o+cIrlFUsqf4QSbMNhl6+8AlpsACqz5uGsH97CAn5CudASWOIJUHz/ELaElhDWtWpL4yAQcCTe2JVjbPy6QjIKzNC8kJaYrZRBYD+b6Qr2hqAmanChRCyHWGITjOIgjS1n6wDbicpRSsKY3wv6vYajSGwqRLloWlIKnJUSc8svNo+VNUCDcFjZtWYBhDRCklkq+EEPZgGux6QDyrmfd4lWJBISA17kO1y8NV1LS0YgwKQElL7hPN6tHhC1zpstCAqY6iEpAzcOEj0jZ+xXdzKkJTNqh4k43CCxRL1YDJRG5ttvAQHYDsIZyk1FSlpKby5ZHxvd1X+B73z8s9bmTEoSVKISlIck2AAHyAEeK6slyZaps1aUS0B1KUWAEc5d63egutUqmpVFNILEiypzanUI2TrmdgDTvf7wP8xmplSXFLJJKXzmKuMZ6NZI6ne1Pkq8CSVf8AMnJZG6UPzHzU2EdHOojzw6lSEGfNYoSpko1mKzZtENmr0zMM6upVMWVqNz7DYAaACwEAjBBBAEEEEAQQQQBBBBAEEEEAQpInKQoKSSFJLgiE4ICyK4eitQqZTJCahIeZTpsCkC65TlzuUZjSJHuz7dzeGVAClKNKs/fS820xpByWLeYDHRqbKmqSQpJKVC4ILEeRES83iMqoH/EJwTf+sgfF/wBxAYE/vBvIwHXnCOKyamUmbTzUzJaslJL+h2I2NxEP2m7DUVacc6SBNZvFRyrtoTkoebxzP2c43W8KmpnySQlWY+KVNGxax9C46RuvZrvm4fUJAnKNNNa4WHQ/SYLN5gQEBXdy8/Dhk1ySCpz4iCCRtyk/JomOzXdIJJBqapU0A2loTgTfdRJUb7NGh8M4pIqEY5E6XNR+ZCgofLI9IeQEJP7I0SgAadFgwZ0+7G/rEfU93tEtmStDflWWOzguLaRa4IDG+0/dRUIAVQrRNKS+GYQhe9l/Cf8AbEPwnum4jNmYp5RIBLqPiYz6JTb3IjfIDAV7sv2OpqIDw0YpjXmKHMXzb8o6CJypnploUtaglCQVKJyAFyYqna3vJoKAETJwmTf+lKZav9RyR/qIPQxhXbfvOrOJ/cpT4Ugm0qW6lK/jVmryAA6GAed7XeV/mJEinxJpUKck2M06Ej8o0HV9BFJo+HJShM6eWlknCgHnmEbDRD5qPo5j6iTLkXmgLnA2lO6U9ZhGZ/cHrtEfU1CpiipRcn+7DQdID7VVJWXNgAyQMkjQDpCMEEAQQQQBBBBAEEEEAQQQQBBBBAEEEEAQQQQDqk4hMlgpSo4VfEg3SX3SbP1zjyVSyPhKVPcguPY3HuYbwQD2nXMlkmTOIfMoWUE9GsTnD2ZxniCBepq0j/uzAPd4hYUlz1J+FSh5EiAm6TtrxGWXRXVNt5q1D2USImKXvY4shGEVZN3dSEKVfR1JyioCtWxGKx3AP1EJ+Mc2T/KPo0BoH/8AaOLYW8WU/wCbwkv+nyiucd7XcQrv29RMWkZpHKj1Slh7xBpqFB2LPmwA+keFLJzJPmYCQp6KSE4p067OJcsYlHzV8KfmekJTq0C0pHhBmcKJUf4lemgAhlBAEEEEAQQQQBBBBAEEEEAQQQQBBBBAEEEEAQQQQBBBBAEEEEAQQQQBBBBAEEEEAQQQQBBBBAEEEEAQQQQBBBBAEE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70" name="AutoShape 18" descr="data:image/jpeg;base64,/9j/4AAQSkZJRgABAQAAAQABAAD/2wCEAAkGBxMTEhUUExIVFhQWGB8aFxgYGBoYHBogHRwgGR8gGxkaICghHRslGxobITEhJSkrLi4uHCAzODMsNygtLisBCgoKBQUFDgUFDisZExkrKysrKysrKysrKysrKysrKysrKysrKysrKysrKysrKysrKysrKysrKysrKysrKysrK//AABEIAPEA0QMBIgACEQEDEQH/xAAcAAABBQEBAQAAAAAAAAAAAAAAAwQFBgcIAgH/xABCEAABAgQEAwYDBQYEBwEBAAABAhEAAwQhEjFBUQUiYQYHE3GBkTKhsRQjQlLRM2JyksHwCBWCoiRDU3Oy4fElF//EABQBAQAAAAAAAAAAAAAAAAAAAAD/xAAUEQEAAAAAAAAAAAAAAAAAAAAA/9oADAMBAAIRAxEAPwDDYIIIAggggCCCCAIIIIAgghSnp1zFBCEqWo5JSConyAuYBOCLjQ913FpqQpNEsA5Y1S5Z/lmKB+UTlJ3G8TW2I08t8wqYSR/Ikj5wGZQRtNJ/h/nH9pXS0/wylL+qkxIzP8P0puWumA9ZSSPbEIDBYI2qf/h+mgclehR/eklP0WqISq7jOJpBKVU0zYJmKBP86APnAZhBE/x3sXX0geopJqEjNQGNA81odI94gIAggggCCCCAIIIIAggggCCCCAIIIIAggggCCCCAIdcN4dNnzEypMtcyYoslKQST/wCtzpE/2D7EVPEprSktKSR4k1Vkp6Pqpvwj5Zx032T7I01Agpkp5lXUs5mwDD8qbZD1c3gMv7I9xIsviE1zY+DKNvJUzXyS3nGtcJ4HSUUtpEmVJQBcgAeqlm58yYpPb3vDMpcynplBCkA45xYsRmJaTYqG52Nox6onT51Qj7VUTp6FucK1qKXGVnw6vaA3qs7z+GIUUioM0pz8FC5g9FJGE72MR9R3vUKSQJVUoggWlAO+oxKFoyOVTgJJQhnNwGe+/wA4UIcB1FgH9dfqn2gNTk98lDjSmdKqJIXbGtKSkfxYFEj2MX6qrpcuUqcpYEpKCsrzGEDETbMNeOXOK0y/CXjSAEMobqYN9S8W7hvamZP4CKRScJxeCFu5VKQymbQgMjyEBODvhnTVFcmnlokvyibiK1JdnJSQlL7c3mYlOF97qFJHjUqwS95SkrBYtkrCb+uUZUZWEKlFIABKbe5/SE6ClKVIU+JIB92Om8B0VwXtZS1SvDQvDNZ/CmDCojVhkptcJLRD9ru7Dh9c6lSvBnH/AJspkk/xJ+FXmQ/URiFRKUwWFLRNlv4awSkgggun2Z/OJXgPfZXyTgnIRUoBIBVyTD0xpsbbpJgITt33YVfDnmftqf8A6qAeX/uJzT53HWKNHW/ZTt3S8QGEJXKmEfs5oAxONCHSq2mfSKV267k5U4qm0BElZuZKv2ZP7h/B5XGzQHPsEK1dMuWtctaSlaFFKknMFJYg9QRCUAQQQQBBBBAEEEEAQQQQBBBBAESXZvgsysqZVNKbHNUwJyAzJPQJBPpEbGy/4cuz+OfOrVDllJ8KX/EpiojqEMP9cBtHZfgEqhppdNJHKgXJzUo5qV1J/TIRRu8PtzORMXTUi0yynlXOICiFM+FINg2pIOu0WPvE7Vqoac+DL8WoUORGwyK1dBtqfWMH4bU+MPvCcZBxlfxFRD4ju5zMAKpyoGYsfe3KrviU7kjdiSYWn0hXIwsy0JsdfzW9h7w4mTFjCNFOSALpORfp1jxTrZim9y9zk9vQ/O0B4lF5aFYeY3WDbTL5n2jyZCggK/CAlhu9iflf0h3JUV4VKYNiADMWBe76jJj1hfAGUhzhSA5NszhDecA3qUYkELu4OEg2Y79H0j12aocEnmIwvMDAvlgcj1JDwvKo0MxTiJOEjX4g30hqaOYlctEr9mh5igMufQb/AA5dYAmSipSnB+LECHNrPbUO3tDeVIKFpTa4JLjID6XMK0kxfiKGMpNyAfp5ZQ+mykk6usZ52a3pnARdZKdBXf4mS+gINvNzEPW8PNPLSWdRBCQBe5ub+WcWOXMSSxTiw3GgFs/N7eseaqQhS0qWQrCWSgX1cP01gEqGYqXgABx2LjMXdx1HKB5RtPd92xRWIMla/wDipQ5wQ2MZBadDoC2R2cRjK1gKL2IThsXO4J2yh92erTJny5qfwFwWzJLqHqm3rATX+ITsjKTLTxCUjDMKwic2SgQcKyPzAgJfVxtGFx2T2t4MmvoZ1O4++l8iswFfEg+QUAY47qqdUtapa0lK0KKVA5ggsQfIiASggggCCCCAIIIIAggggCCCCAc8NolTpqJaA6lkAesdfdj+BooKOVISAnAl1ndRuok67PsBGLdwvZ0LqBULS+EHCDpsW1c/SNl7b1RRTMFYca0pJ6E39wG9YDN+1XEzPqFqu+Jk5MEgWHr9TFam0kpQBUBvkxtl8rQpxGodZKCc+QjUiwBfJ7x8lUeMsXAYMdQ+jaXf2gE0UxSOZZwAuDmU4hhYMLjW+8MjLYglmVYaWvp0P1hwaVacXxFOoJdj0bT9Y+VUslBxA4kXRf4hmdLX3gPoVyILZliPP6PDqUpSk3JZ9srhsTe0MJM8KAWCbXHoWy10DdIllTQJJS5BBTdOrlj7vAIyJuFJUWOenr7g2G8eqJWJExIThKQydTkwPnn6w3nUDtgUpYsWfN3Of95RHUFLNUpRQpabjESGBVisE76+sBMz0pITiGJTfJO53u3qIZ1k9YwuGKkhQIswBy6Bt4fJnpS4KsavLUPiAHUsGhjOaYVm+EAJY6DExc7W84BGxxZuprMWF3bY5i28ewj4Qmz2td7H5x8lqUSrJgpIGpsBroITUWU5GHC4A89R1cwCssy0sV4jiJcAFyRvuAITq64lDolKKbFgn0D7Af0h0uepAAayRfV306R9k1ijy2zD2zAGQA0094DYe7Dj32ugllVpsv7uYk2Iw2SSNili/nGOd/XZsSKv7QgWn8ymGu/qX+UXPsLXmTUhXwylshQ3tYknY/ImLl3mcDTV0E1JDqSCpLZu39nzAgOR4I9zZZSSCGIsRHiAIIIIAggggCCCCAIc8NozOmolAsVqCX2c3PoLw3EW/u7oQVzJxbkGFLizqBc+iQfeA2Tu3ny5dYaaWRhRT8rNcJUkPb+Jr6w770OIKTMlSwgqSEKWrTMsL72Me+7SjUZ0+oISJeBEqWwzYlSi+zYLRF94fEkmcpCVssEBQzZIG3VyfaApgkICikk8yLEHJtP6w2qEzwtK8WJgXAs50PQ/WHEifJOJKsScnUoFg4d4+z5yZSTzFSgOXDfy8ho2kAnSVwcBSVfeKZru+4HoSfKE+IJKHZTgtYlgAWB/UQ8oS3MpgSAQSOjEtp1eElSiZhxAakWa2TWtnlAVepqVSpySkOjSzYtH9jeJKjmCZLWEK5XAxOQNLHraJWipJa5WJQDguA988KgL2Bf6RTu0VCukmPJKky5r8uYscm1+sBa0EhSVBTZWsLBIT8yfrH2nBHiO2G5KfwnMuDoci+WcQvDOLJnkpWGLpCQk3ThDFg1wQNYlgHwpUp1KNwfyh79BpAKLmCwYkqAwtmBm46B/OISv4imWpEkAqWHCg9rkG77fO8I8c45zBEkut2xjNtB5/pC/Bex6v2s5bEsGZy6kv9PaAkaWYAkFwwve/wC6ba2J94lKVIlpxLSS3Nb29LAH2hkEIS4SLABrgtbbc2h/KlEy1OQAAQwGeltneAbUc9U1yQDjAydwkWa+8Kpp3OJTEAKKQGGoF+jR8pR4QIPIAVEeakv6j9IbTuJyqeWR42MYcISmylF3Zh/d4B/NnK8MqATiQxF75Z32jbuPTQKWaoswQ9yw945nqu0FUtCgmSZYUGUsj6jQNtHRVWg1fCyEqYzqV0qF7qluCB5wHOPeL2dFOpExL4VkuSXcnmH9R6CKXG18ckfbOHzkDmMuWFptzOkuRfcv7xikAQQQQBBBBAEEEEApLQWKmsM/WwjQezdC1NITjKQoqmrIYglXKkK1skP6xSPs58OWALzVlr5tyi3mVRrXZClRU1xpQlJQhScQyKUS0hKgfNQb/VAbL2VofBpZSSGUU4lDqq/yy9Ix/tNNJqqhYV8cxTEB2w2AGwwgXjaOOVokU06abCXLUrbJJI+cc7cL+0KUfGslTqAJc3Zny8rQD2XWFTgJSQlsTg5iw9P7vDnxZMm6sKSeV3F3zO9wYQpj98VJLYgyg4IPn6wy4zRSZ80BTCYlzy2J6N+mcAdnkT/GWpZT4bEAWLg7D0eJWnpjMKJhUyEptY75kHPIiPq5V0BIAwgJSddj01e8OVSMOFKXcjlBLhhmW6bHeAaUhMtSSU2D2snFne+xj1xXh6J0pYWBy4lPmxIN39PlH2tAJu7pSCFWI1Fm3zhvxWqMunUSSpRSoJsxuCSCNgCIDK6dRQoKSrmBLEbXv63ibmcQmDGvFbAMJzfE2+bMYr6VARMzpREiVd0KxKVdn6Btc7dICX7vqJK5kyYu7DCAzkk3J82Hzi+cSnNiYHCl1NndsJ8w+0Uzu8q/DK0v8RfLYEe59bNFmnTgq5KiVKORz2YdAHPnAeZFP4iUlSEg2LJyLDNx84Tk0xxkklKHJLhwzAOA7+kSMgmWyWLh20zzB23bpDHiFlJKVcgAfFy9bMGIgPEyYiaFIxBRb4XunQMDrkYPssmnb7tylsCsyVNcPo5e8eamlRMGPw0pWgOViyiWGW8KSF42QsBRBclswxIJfVoBKdMaWkqwjEsOMzk+F9s3jYO7TiAn8PlEXCSqXfZCiB6MwjHqmTLm4XCjhcs7Z5l/K0aR3R1SRLm0yUslBC07HE4LdHT84CpcTQqk4wacKKpU11BOyFAWJ1AJzjG+0FF4FTOlaImKSGyYGzejR0H3n9l1Lqk1wm4Upk+E2QBCiXO4IVl+7rGJdvpbVqlEuJiEKfzQB/SArMEEEAQQQQBBBC9DKxzEJZ8SkhvMtATdLKCq2mlAMJZlpVu6TjmH+YqjoPuroZCkzqxEtpk1ZQVnMpTt0J+gjn/gq/8A9QF8P3q87MOa3taOju65aVUalIThSZqm0dgHLeb+0BHd9nFjJoBKSklVRMSi35QcavoB6xnNMCcKiqzcuI6/+n9mi797igqdIRiDoQVgHLmUz7PyN6xTEAY1Bw2Bw+T9CIBtNmopk+Ko5G+t2a7X8iIR4dw9DJqFDEtbFJcly7s2gYQ5pJMtaVomoSxBDkb6PoQd4acGqzLRhZS5SSEhTMzaA9DrATEpAK8SGUnEEnzdvh2f6Q7WogqIDqlnNOVnBHtf5QykjCoN8JNrufPzeHtRVJShQcFQOFwRhbJizYnLOYCK4gGckADFmMxYNnbr6mBK3ZuZDHDizBAwsTo5/wDKEpk5ikXUAxsG0F87w8wpTpexsL6k5Zf+oCl0vZl1gkKBEwjC3xAbbF9Ik+PUAEgy0hlp5kgZFswBux02i0GYEpKviSTyps7jmKn9QYYU9NzEqBV4SyQTknFe21j6kwEF2S4WZclcwuFEgCxBBBuPN2ieNiQkA5aB75FtNNYeJDkEkh3UEu/Ry2gANvrEcEkqKk5zLsAwKRo+7k26wExIUGCUglZBdWd08xS+lre8fKxJwMVfELi2YNwG03hGimuGxAEEpAycgWJ9NNYWr5ToXhNwlRdmZzkNfWzvARlK0xGEFSFAchAdyCU3H9OsIcOkCTMIVNCnPOFcpS4uzaNfpEjShvgGYABLMDd9y7fOK3XUC01QUVCY9zc3GQBe18oCU+245i0y5YUnDZRuGFgE6b5RaO57iilcRnyiRhFO7M3MFpBboHPqYqE7iqJYSFWsqxDB/T8MWLuxrEf5tLSGKlSF3fyVl1b5GA1rthSGbRVCAHUZSm0uA4vplHI3F5qyZfiHEtAKC/7qy31MdkcTP3M2z8irDXlMcmdtqBcqYoPyKmFXwsxIBz1teArtSAFqbJ7eWnyhKHNaQcBAZ0JfzAwn5iG0AQQQQBEr2WlvVyeiwq+mHm/pEVE12RQ9Rk7Spxbykr+mcBI93uBdcTNYvLmqDhxiCFKdveOmuwpSaGSUgAEHLJ8RB+ccn9m6tMqcVKdvDmC2bmWoD5sI6n7skEcKonzMlJ/m5v6wGSd93GVDiiJacpcpDgC7kleezF4r9FXTyFoThWvC6SWAI120aJDvR4KqbxKom+Iq62YDIJQlIA/vWKhRzpiCQEtZhuQ7m7s9oCb4jxup5kqSgWAUACCkADTVg8WThc1KqVHhFIAbIi7u5b9Yq0qdLutfMlnc6KNmO+wh9wbhy5LrQQZZzAZ0td03+RgJxM15mL4EJsFEh3LJACdW/rCfFZocIlkKaXjKne7k6WBsBC8xCFpVyHlAJaxYl8RG+RaIyfJKi6XAfW2IBwfexaAXoi5U2ajoDyuAze+X6Q8kzFnGpuYMCC4AchJYeWhj7QJSnqoJBSc21L6gsDbS0L0pWD4gSMKgTY3fM4uu0B9KXxAKQfDu5BblGoyNtekR3ZlQUmYQ6nxAqzGm37pttCPaLiQppWEPinWw6guz36X2iK7GcUSxkKcY1FlizkaHqwzgLHOkMrlLJUHTnY3JO9r2hCZhUl3I5cV3DMXSA2TjP1iSq0kpa+JRLk3tkwbU79YZ1Bd7BIKdXyy01vAI8KnupaVNgOJzricZPch3h7xCYBLwpIF3diSGAUB5a+kQ0qkulyRezaPuN8nziRMxRIF20dwbMkMRqWygCZJJ8MLU2JT4rJvloc8j5NEFxgqm1TycRCEjGSQA+J1F9/0h5xWVPmKShCsMtJsQCSX+Rb3tC9BwkIP4cWJioBwQq5LPYjaARk8PKnxgEDQhwLZOcibQ67DcTwcYpwUiy1IUrC3xpKQAejiEOIJWs4ELwBBdSwxxaP8A/IW4enCuWpCGCVlQW5uQXJPQm/rAdCTpeJKk3GIEWzuGjl3vOOHDLJcpmKDswOHl+sdRy1uARqHjmPvhlBE0J/EZ05Vy5YqDehvAUasP3cmw+Ajz+8Ub+8M4eVwZEkX/AGZN+sxbN0aGcAQQQQBFl7Cy3m1B2pJ5zb8BGfrFaiw9hE4qsSm/bS5sv+aWpvmBARvAZWKolJvdYBbbX5R2H2blpTSU6UhkiSgAbAJAjjzhFeqmnpmAAlBuDs9x59Y627CVZm8Pp1lnKGt0JT/SAx7tJNP2maslnWpnIe5L/wB9Iiq5KZx5RhWAwBD20c7ROdqpSBUVADhaVrZwWN2s2cV3wpjqAOIZWzuzt06dID5M4WhbHAX5RlbNyQ+3WJSll+EoJtgIBS4zc6dSr6Q3FRMsFG4ACXzABew2w284+lctSkTF4klgQlmxYbgqD5dYCQnKQklTKchlM4BZLjoGhrKSMZllnIcl87ZJfTJjHifOK/EWgi4ID7u1gPW8MuM8TRLklS1BazdAZsxhNxrkejQFhkAYglilSgC9rYcXvt6whxXiCESwUqIJGEuMBSwzbrcesVOn48DLSrxGmKGFVrJCRdtQTaPEiXOqFIQshJJc3+IMALal7h7MIBtxk+LVJxKKUITjJJctYqYPrpEYivSlaZkuypS3F8wC4fra77xaE8BlhRWE4sLg4iSc2e7BrN0hX/IJakLSUp+LCCHGdx7ZHygJXhPFk1GEfDMU9zoQcT+dhnD+TKCkuWwJUSrmcjPE7jJ2sIqlFQmUseGoq8MlTmySq+etiGbrEjM4iUkhRZcxFgLJGqnO523gHPEUpTjCFfBiKG1FrOTsdNoXpFhGBAxKW2N9sSci2j/0hpT1UuYUA3Wj9onIpGeR3LQ54ZVfejMsk3PmQfVwwHSAXK5gsGQlgouAHu5KdvKPJILkKdLOc+vwlO+7wx4zSTnAQVKQwYO5zY4n/hOW0LSZ6ylsDKDBm0c66wCdQhpYuMOENYDVgOrR6UsFDXN8LDozi2hcG+0e3cFKhiUSTcPloetoVSkAJCuUKYsksbWIPXRoDauydRjpJJd2QEnX4eX+kc397qlmq59FzkjJ7TlNlphw59Y6L7GSwKSWRkpyPUxy722X4/FanD+OoUgfzYPrAR3HgQqUlRumRLGTM6cbf7oi4kOPT8dRNVpiKR5J5U/ICI+AIIIIAiW7J1XhVlOt2aam50csfkYiY+gwC9egpmzARcLUD6Ex0z3GV/i8LTZsE1aWd7OFfVRjnrtNTuJNSkctQhz0WjkWPcP6xsP+G7iqTIqaYnnSsTAP3VAJLeSh/uEB97w6UIr1brCVgC1iMJIb95Jv+sVOWmYFHCtk4iEpDOpr32jSe96lSnwKnAcScUvEA+bKSk7A8xfpGbDCojlViJuRyi+nnAPDNwkKCwQLG2Y2fOGs8oCjqAN2f8JAjyKchaglmL43e2kJ1dOWKH0JCi+fxEv5BmgFJBCnSlwlIIB3ta/9TFMrk+JVpRkgEJc5APc30cu8W+bMUThzCQCrq4FulwPeIOv4EZk0qUpgVEKwjQWz62gHfF+CUyZngyGmIlYcc1L8ytU5MbHPK0StAhAD6kBKXYthGK2u49YTo5SQSMkizXF211hSklJIQvLC5bqLXPkfrAKFRShIfGCSkpAsU4cxrb6x9kqZRQPiLksbjDzX/iLX84kpThOIpBIACbs/N+HbP1aF+J4SeVrlKXAZgTzX9CTaAhFoJJUkBlZ5NzG1juAflEUaufTzRMMsT5IIxBQBYWJAO4uIm6laCAUgpYMpnZg4y66a3hrhD4FXIwhQaxcfR2PpARtZxtNXXCbLkiUGKVWYrFhzddRbSJXGAHCmBTmP4jrob/KI5PDUyZqJiAk+HyM7Obt5fWAzMQmWGbh2fq3S8BJKqjcgklJBFutnOuZ9Y+L4nMWs3w2LBLAHT3B+sN2UQk4C34hnlsNvrCkpKVs5UCXKXAIuW9GI9IBOmmKmXALhzfNm0Orw9SheBwlJmYmRa5JYhn1Ls8NKSapClBmTq7OHyH1EWXsJwdc+tk5Kkyz4qySXDfCLW+NurAwGuT6hNHRGYv4aeTiV/oQ5bqWjkfhM0zawTCWUVqmk53AMw/SOke+3iXg8InhwFTSmUnriUCofyBUc1cHVgTPmN8MooHnM5P8AxKoCMggggCCCCAIIIICwIPicNUHJVInhTbImJb0GNPziV7neMCm4pIUpQSiY8pT6hdh/vwn0iucErcBWglkTkGWva90n0UAfJ4aVVOuUsoWMK0G98j5iA7G7VcKFVSzZTAqIdD/mTdPzDesYUgrdQcsMwzEObkPteNm7uu0IruHyJ+IGZhwTekxNlONHsryUIzfvN4NMkVKjLB8Ke60n8IVfGD68zfvQEFNISysRuqwAs2z62b5R7VMExgq4QQ9mDAuz7Qxp5YGATVvrrmxwjyt9IczwoISvCEjNQvYWOXX9YCPUtLlOIErJOLfmP0AhSQQsEBTH4cNybMXzvYACEaMhTco5iT0SLfIxJcGmMFqw8zOWGQFksPYwCv2QISSu+Ehw7BRVu2am+kSUoJUSBhGl+hf0YC3nEfMSFTFD4iXUp90jN9Bf6QjKlKQMSCChWQwuUlmPowgJKknpxoJGJBbCljmGGv0j3VyLqwlwVKZha5sPfUQnTVKgHKXvgcDdnLaCxj5VUSg4E22PEGfV29rQCPEqkWStJxBBYC2I2F/OPstUuYCwCSTlqRo7gdI9zEIlrCiMSysOo35QnIjNg7//AGBJRlbUZ3Y2BHUPb0gIWppSMQDXGIHIEpOT/wB/KPMucnC7ZJBIKfzOC1j18mhaqKlHAbukpCjpfEXG/LaG1LPwkjIYgAdb8wYbYtOsBKSqdFgXZRtuDex6EN7QxRSqlufiSoFJP5X9TmR8oeIrEqcKAY8xb8OZDagM3rAapICSwBKSS+Weufn6wDasuky7hRD311DHP+zGz93HBRIphMI557LPQNyj5v6xmHZHhP26tTKmAmWgY12LMkthc/mJb32jdKuoTKlqWqyJaSo9AkP9BAYP/iM7QBc+TRpNpI8SZ/Esco8wi/8ArEZPNqmkplJDB8az+Y5D0A+ZMPOOcQmV1bNnEHHOmEtmQNB5JSAPIRGVKgVHC+HIPsLD5QCUEEEAQQQQBBBBAETIT9pk2H38kEneZLAz6qQB6hs2iGhWlqFS1pWgspJcH+9Dk0BpfcP2t+y1hppimk1RADmyZg+H+b4fPDtG+dqOAS62QZS7F8SFDNKhkeozBGoMchcRkhCkTJSjhWMSWsUKBunzScjsxjpjuk7cf5jStNUPtUlhNGWIaLA669fMQGX8bo10lQqXNQyyWGZBTkMPQtn1aE5s4qSz3bmzOhFgejn/AOxuPbHstKrpOFXLNS5lTBmhXVs07j+rRgqpE+UqZKqAEzEqwkJyBG27/wBYD3VS8IBRaWQMnLasT1OYj6ioSgkuzZh3I0z1GsKTJmIgKPMQGSzJa4FtTmY+GixBQASnmSnoVAb7QEhLYJTgBUpYAuQAzPcdCcob8MnEoJ/MSHNi6QwIG1vnEfIXgZ8wCFA3OJJzGVjnC3DqjCCQSApiXvmSS3oT7QE5TrugM4mqOZuMNgSd1F49cXkkqyPMoA4S3KNtHeEaBZcACyQc2YMbNrqwaPnFEsq0xQupQSTa7FgT1MAykqLLJmggLYYk3AOXXQQlOqQlSwFM6cL6gkWI0fL2j1xWcMDgZIxKUQwyLDqXLesRhKjymxKQd2IY5dLCAVkIJxurnBctdxhOXQqZ48U6TzAA4wcs2IGQGxF4kKOVzE5EuCXsCBcBvL6wzRKGJeoxPuxDAeYdzAOpLAAYWYAhWhY5F9BDOdNmKWESpYWWLJDkqIOQHvl0j7VVRI1IumxFrl9dzlGld03Y7ABWTXJU/goUBYH8frp77QFo7uuzho6RImBp8znmh3wk5IfZP1eKt37drUU9IaRCvv54DgfhQ+ZPUhvQxfO1PH5VDSzKmceVAsBmpRslI6k/rHJXFeJVHEKpUxZK5s1ZLDIdBslKR6AQCNMsS5C1P95NPhp3CRdZ9eVPliiNh7xWckrwo/ZoGBBZnA/F5qLq9YZQBBBBAEEEEAQQQQBBBBASXCSFvIUUpEwgpUQ+FQBZtsXwn02hz2V7Qz+HVQnyvjS6VJVkRkUkf20QkTipf2uWpYI+0Sw8wHOakfiTusajXOA6t7JdpZHEKdM+QoEGy0vzS1M5SrqPmGMQfeR2Q+1SlTpKf+JQk4QG+8H5S9sWxPlHPnd32zmcMqRMDqlL5Z0t/iS+Y0xjT21jqrgfGJNXIRPp1hctYscsrEEG4INmgOdFTUS0ElKsT4AkuVOC1rOAGuIkKaWnlBUrNyMm1uCOrdY0PvJ7CLn4qmjYTyBjRYBTfiH7241888imT/DUBNIStiCD1tcG4uNYCXkBEzEVMC3M+YLMG3A2htQzcBSWTcO13ax+o+cIrlFUsqf4QSbMNhl6+8AlpsACqz5uGsH97CAn5CudASWOIJUHz/ELaElhDWtWpL4yAQcCTe2JVjbPy6QjIKzNC8kJaYrZRBYD+b6Qr2hqAmanChRCyHWGITjOIgjS1n6wDbicpRSsKY3wv6vYajSGwqRLloWlIKnJUSc8svNo+VNUCDcFjZtWYBhDRCklkq+EEPZgGux6QDyrmfd4lWJBISA17kO1y8NV1LS0YgwKQElL7hPN6tHhC1zpstCAqY6iEpAzcOEj0jZ+xXdzKkJTNqh4k43CCxRL1YDJRG5ttvAQHYDsIZyk1FSlpKby5ZHxvd1X+B73z8s9bmTEoSVKISlIck2AAHyAEeK6slyZaps1aUS0B1KUWAEc5d63egutUqmpVFNILEiypzanUI2TrmdgDTvf7wP8xmplSXFLJJKXzmKuMZ6NZI6ne1Pkq8CSVf8AMnJZG6UPzHzU2EdHOojzw6lSEGfNYoSpko1mKzZtENmr0zMM6upVMWVqNz7DYAaACwEAjBBBAEEEEAQQQQBBBBAEEEEAQpInKQoKSSFJLgiE4ICyK4eitQqZTJCahIeZTpsCkC65TlzuUZjSJHuz7dzeGVAClKNKs/fS820xpByWLeYDHRqbKmqSQpJKVC4ILEeRES83iMqoH/EJwTf+sgfF/wBxAYE/vBvIwHXnCOKyamUmbTzUzJaslJL+h2I2NxEP2m7DUVacc6SBNZvFRyrtoTkoebxzP2c43W8KmpnySQlWY+KVNGxax9C46RuvZrvm4fUJAnKNNNa4WHQ/SYLN5gQEBXdy8/Dhk1ySCpz4iCCRtyk/JomOzXdIJJBqapU0A2loTgTfdRJUb7NGh8M4pIqEY5E6XNR+ZCgofLI9IeQEJP7I0SgAadFgwZ0+7G/rEfU93tEtmStDflWWOzguLaRa4IDG+0/dRUIAVQrRNKS+GYQhe9l/Cf8AbEPwnum4jNmYp5RIBLqPiYz6JTb3IjfIDAV7sv2OpqIDw0YpjXmKHMXzb8o6CJypnploUtaglCQVKJyAFyYqna3vJoKAETJwmTf+lKZav9RyR/qIPQxhXbfvOrOJ/cpT4Ugm0qW6lK/jVmryAA6GAed7XeV/mJEinxJpUKck2M06Ej8o0HV9BFJo+HJShM6eWlknCgHnmEbDRD5qPo5j6iTLkXmgLnA2lO6U9ZhGZ/cHrtEfU1CpiipRcn+7DQdID7VVJWXNgAyQMkjQDpCMEEAQQQQBBBBAEEEEAQQQQBBBBAEEEEAQQQQDqk4hMlgpSo4VfEg3SX3SbP1zjyVSyPhKVPcguPY3HuYbwQD2nXMlkmTOIfMoWUE9GsTnD2ZxniCBepq0j/uzAPd4hYUlz1J+FSh5EiAm6TtrxGWXRXVNt5q1D2USImKXvY4shGEVZN3dSEKVfR1JyioCtWxGKx3AP1EJ+Mc2T/KPo0BoH/8AaOLYW8WU/wCbwkv+nyiucd7XcQrv29RMWkZpHKj1Slh7xBpqFB2LPmwA+keFLJzJPmYCQp6KSE4p067OJcsYlHzV8KfmekJTq0C0pHhBmcKJUf4lemgAhlBAEEEEAQQQQBBBBAEEEEAQQQQBBBBAEEEEAQQQQBBBBAEEEEAQQQQBBBBAEEEEAQQQQBBBBAEEEEAQQQQBBBBAEE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72" name="AutoShape 20" descr="data:image/jpeg;base64,/9j/4AAQSkZJRgABAQAAAQABAAD/2wCEAAkGBxMTEhUUExIVFhQWGB8aFxgYGBoYHBogHRwgGR8gGxkaICghHRslGxobITEhJSkrLi4uHCAzODMsNygtLisBCgoKBQUFDgUFDisZExkrKysrKysrKysrKysrKysrKysrKysrKysrKysrKysrKysrKysrKysrKysrKysrKysrK//AABEIAPEA0QMBIgACEQEDEQH/xAAcAAABBQEBAQAAAAAAAAAAAAAAAwQFBgcIAgH/xABCEAABAgQEAwYDBQYEBwEBAAABAhEAAwQhEjFBUQUiYQYHE3GBkTKhsRQjQlLRM2JyksHwCBWCoiRDU3Oy4fElF//EABQBAQAAAAAAAAAAAAAAAAAAAAD/xAAUEQEAAAAAAAAAAAAAAAAAAAAA/9oADAMBAAIRAxEAPwDDYIIIAggggCCCCAIIIIAgghSnp1zFBCEqWo5JSConyAuYBOCLjQ913FpqQpNEsA5Y1S5Z/lmKB+UTlJ3G8TW2I08t8wqYSR/Ikj5wGZQRtNJ/h/nH9pXS0/wylL+qkxIzP8P0puWumA9ZSSPbEIDBYI2qf/h+mgclehR/eklP0WqISq7jOJpBKVU0zYJmKBP86APnAZhBE/x3sXX0geopJqEjNQGNA81odI94gIAggggCCCCAIIIIAggggCCCCAIIIIAggggCCCCAIdcN4dNnzEypMtcyYoslKQST/wCtzpE/2D7EVPEprSktKSR4k1Vkp6Pqpvwj5Zx032T7I01Agpkp5lXUs5mwDD8qbZD1c3gMv7I9xIsviE1zY+DKNvJUzXyS3nGtcJ4HSUUtpEmVJQBcgAeqlm58yYpPb3vDMpcynplBCkA45xYsRmJaTYqG52Nox6onT51Qj7VUTp6FucK1qKXGVnw6vaA3qs7z+GIUUioM0pz8FC5g9FJGE72MR9R3vUKSQJVUoggWlAO+oxKFoyOVTgJJQhnNwGe+/wA4UIcB1FgH9dfqn2gNTk98lDjSmdKqJIXbGtKSkfxYFEj2MX6qrpcuUqcpYEpKCsrzGEDETbMNeOXOK0y/CXjSAEMobqYN9S8W7hvamZP4CKRScJxeCFu5VKQymbQgMjyEBODvhnTVFcmnlokvyibiK1JdnJSQlL7c3mYlOF97qFJHjUqwS95SkrBYtkrCb+uUZUZWEKlFIABKbe5/SE6ClKVIU+JIB92Om8B0VwXtZS1SvDQvDNZ/CmDCojVhkptcJLRD9ru7Dh9c6lSvBnH/AJspkk/xJ+FXmQ/URiFRKUwWFLRNlv4awSkgggun2Z/OJXgPfZXyTgnIRUoBIBVyTD0xpsbbpJgITt33YVfDnmftqf8A6qAeX/uJzT53HWKNHW/ZTt3S8QGEJXKmEfs5oAxONCHSq2mfSKV267k5U4qm0BElZuZKv2ZP7h/B5XGzQHPsEK1dMuWtctaSlaFFKknMFJYg9QRCUAQQQQBBBBAEEEEAQQQQBBBBAESXZvgsysqZVNKbHNUwJyAzJPQJBPpEbGy/4cuz+OfOrVDllJ8KX/EpiojqEMP9cBtHZfgEqhppdNJHKgXJzUo5qV1J/TIRRu8PtzORMXTUi0yynlXOICiFM+FINg2pIOu0WPvE7Vqoac+DL8WoUORGwyK1dBtqfWMH4bU+MPvCcZBxlfxFRD4ju5zMAKpyoGYsfe3KrviU7kjdiSYWn0hXIwsy0JsdfzW9h7w4mTFjCNFOSALpORfp1jxTrZim9y9zk9vQ/O0B4lF5aFYeY3WDbTL5n2jyZCggK/CAlhu9iflf0h3JUV4VKYNiADMWBe76jJj1hfAGUhzhSA5NszhDecA3qUYkELu4OEg2Y79H0j12aocEnmIwvMDAvlgcj1JDwvKo0MxTiJOEjX4g30hqaOYlctEr9mh5igMufQb/AA5dYAmSipSnB+LECHNrPbUO3tDeVIKFpTa4JLjID6XMK0kxfiKGMpNyAfp5ZQ+mykk6usZ52a3pnARdZKdBXf4mS+gINvNzEPW8PNPLSWdRBCQBe5ub+WcWOXMSSxTiw3GgFs/N7eseaqQhS0qWQrCWSgX1cP01gEqGYqXgABx2LjMXdx1HKB5RtPd92xRWIMla/wDipQ5wQ2MZBadDoC2R2cRjK1gKL2IThsXO4J2yh92erTJny5qfwFwWzJLqHqm3rATX+ITsjKTLTxCUjDMKwic2SgQcKyPzAgJfVxtGFx2T2t4MmvoZ1O4++l8iswFfEg+QUAY47qqdUtapa0lK0KKVA5ggsQfIiASggggCCCCAIIIIAggggCCCCAc8NolTpqJaA6lkAesdfdj+BooKOVISAnAl1ndRuok67PsBGLdwvZ0LqBULS+EHCDpsW1c/SNl7b1RRTMFYca0pJ6E39wG9YDN+1XEzPqFqu+Jk5MEgWHr9TFam0kpQBUBvkxtl8rQpxGodZKCc+QjUiwBfJ7x8lUeMsXAYMdQ+jaXf2gE0UxSOZZwAuDmU4hhYMLjW+8MjLYglmVYaWvp0P1hwaVacXxFOoJdj0bT9Y+VUslBxA4kXRf4hmdLX3gPoVyILZliPP6PDqUpSk3JZ9srhsTe0MJM8KAWCbXHoWy10DdIllTQJJS5BBTdOrlj7vAIyJuFJUWOenr7g2G8eqJWJExIThKQydTkwPnn6w3nUDtgUpYsWfN3Of95RHUFLNUpRQpabjESGBVisE76+sBMz0pITiGJTfJO53u3qIZ1k9YwuGKkhQIswBy6Bt4fJnpS4KsavLUPiAHUsGhjOaYVm+EAJY6DExc7W84BGxxZuprMWF3bY5i28ewj4Qmz2td7H5x8lqUSrJgpIGpsBroITUWU5GHC4A89R1cwCssy0sV4jiJcAFyRvuAITq64lDolKKbFgn0D7Af0h0uepAAayRfV306R9k1ijy2zD2zAGQA0094DYe7Dj32ugllVpsv7uYk2Iw2SSNili/nGOd/XZsSKv7QgWn8ymGu/qX+UXPsLXmTUhXwylshQ3tYknY/ImLl3mcDTV0E1JDqSCpLZu39nzAgOR4I9zZZSSCGIsRHiAIIIIAggggCCCCAIc8NozOmolAsVqCX2c3PoLw3EW/u7oQVzJxbkGFLizqBc+iQfeA2Tu3ny5dYaaWRhRT8rNcJUkPb+Jr6w770OIKTMlSwgqSEKWrTMsL72Me+7SjUZ0+oISJeBEqWwzYlSi+zYLRF94fEkmcpCVssEBQzZIG3VyfaApgkICikk8yLEHJtP6w2qEzwtK8WJgXAs50PQ/WHEifJOJKsScnUoFg4d4+z5yZSTzFSgOXDfy8ho2kAnSVwcBSVfeKZru+4HoSfKE+IJKHZTgtYlgAWB/UQ8oS3MpgSAQSOjEtp1eElSiZhxAakWa2TWtnlAVepqVSpySkOjSzYtH9jeJKjmCZLWEK5XAxOQNLHraJWipJa5WJQDguA988KgL2Bf6RTu0VCukmPJKky5r8uYscm1+sBa0EhSVBTZWsLBIT8yfrH2nBHiO2G5KfwnMuDoci+WcQvDOLJnkpWGLpCQk3ThDFg1wQNYlgHwpUp1KNwfyh79BpAKLmCwYkqAwtmBm46B/OISv4imWpEkAqWHCg9rkG77fO8I8c45zBEkut2xjNtB5/pC/Bex6v2s5bEsGZy6kv9PaAkaWYAkFwwve/wC6ba2J94lKVIlpxLSS3Nb29LAH2hkEIS4SLABrgtbbc2h/KlEy1OQAAQwGeltneAbUc9U1yQDjAydwkWa+8Kpp3OJTEAKKQGGoF+jR8pR4QIPIAVEeakv6j9IbTuJyqeWR42MYcISmylF3Zh/d4B/NnK8MqATiQxF75Z32jbuPTQKWaoswQ9yw945nqu0FUtCgmSZYUGUsj6jQNtHRVWg1fCyEqYzqV0qF7qluCB5wHOPeL2dFOpExL4VkuSXcnmH9R6CKXG18ckfbOHzkDmMuWFptzOkuRfcv7xikAQQQQBBBBAEEEEApLQWKmsM/WwjQezdC1NITjKQoqmrIYglXKkK1skP6xSPs58OWALzVlr5tyi3mVRrXZClRU1xpQlJQhScQyKUS0hKgfNQb/VAbL2VofBpZSSGUU4lDqq/yy9Ix/tNNJqqhYV8cxTEB2w2AGwwgXjaOOVokU06abCXLUrbJJI+cc7cL+0KUfGslTqAJc3Zny8rQD2XWFTgJSQlsTg5iw9P7vDnxZMm6sKSeV3F3zO9wYQpj98VJLYgyg4IPn6wy4zRSZ80BTCYlzy2J6N+mcAdnkT/GWpZT4bEAWLg7D0eJWnpjMKJhUyEptY75kHPIiPq5V0BIAwgJSddj01e8OVSMOFKXcjlBLhhmW6bHeAaUhMtSSU2D2snFne+xj1xXh6J0pYWBy4lPmxIN39PlH2tAJu7pSCFWI1Fm3zhvxWqMunUSSpRSoJsxuCSCNgCIDK6dRQoKSrmBLEbXv63ibmcQmDGvFbAMJzfE2+bMYr6VARMzpREiVd0KxKVdn6Btc7dICX7vqJK5kyYu7DCAzkk3J82Hzi+cSnNiYHCl1NndsJ8w+0Uzu8q/DK0v8RfLYEe59bNFmnTgq5KiVKORz2YdAHPnAeZFP4iUlSEg2LJyLDNx84Tk0xxkklKHJLhwzAOA7+kSMgmWyWLh20zzB23bpDHiFlJKVcgAfFy9bMGIgPEyYiaFIxBRb4XunQMDrkYPssmnb7tylsCsyVNcPo5e8eamlRMGPw0pWgOViyiWGW8KSF42QsBRBclswxIJfVoBKdMaWkqwjEsOMzk+F9s3jYO7TiAn8PlEXCSqXfZCiB6MwjHqmTLm4XCjhcs7Z5l/K0aR3R1SRLm0yUslBC07HE4LdHT84CpcTQqk4wacKKpU11BOyFAWJ1AJzjG+0FF4FTOlaImKSGyYGzejR0H3n9l1Lqk1wm4Upk+E2QBCiXO4IVl+7rGJdvpbVqlEuJiEKfzQB/SArMEEEAQQQQBBBC9DKxzEJZ8SkhvMtATdLKCq2mlAMJZlpVu6TjmH+YqjoPuroZCkzqxEtpk1ZQVnMpTt0J+gjn/gq/8A9QF8P3q87MOa3taOju65aVUalIThSZqm0dgHLeb+0BHd9nFjJoBKSklVRMSi35QcavoB6xnNMCcKiqzcuI6/+n9mi797igqdIRiDoQVgHLmUz7PyN6xTEAY1Bw2Bw+T9CIBtNmopk+Ko5G+t2a7X8iIR4dw9DJqFDEtbFJcly7s2gYQ5pJMtaVomoSxBDkb6PoQd4acGqzLRhZS5SSEhTMzaA9DrATEpAK8SGUnEEnzdvh2f6Q7WogqIDqlnNOVnBHtf5QykjCoN8JNrufPzeHtRVJShQcFQOFwRhbJizYnLOYCK4gGckADFmMxYNnbr6mBK3ZuZDHDizBAwsTo5/wDKEpk5ikXUAxsG0F87w8wpTpexsL6k5Zf+oCl0vZl1gkKBEwjC3xAbbF9Ik+PUAEgy0hlp5kgZFswBux02i0GYEpKviSTyps7jmKn9QYYU9NzEqBV4SyQTknFe21j6kwEF2S4WZclcwuFEgCxBBBuPN2ieNiQkA5aB75FtNNYeJDkEkh3UEu/Ry2gANvrEcEkqKk5zLsAwKRo+7k26wExIUGCUglZBdWd08xS+lre8fKxJwMVfELi2YNwG03hGimuGxAEEpAycgWJ9NNYWr5ToXhNwlRdmZzkNfWzvARlK0xGEFSFAchAdyCU3H9OsIcOkCTMIVNCnPOFcpS4uzaNfpEjShvgGYABLMDd9y7fOK3XUC01QUVCY9zc3GQBe18oCU+245i0y5YUnDZRuGFgE6b5RaO57iilcRnyiRhFO7M3MFpBboHPqYqE7iqJYSFWsqxDB/T8MWLuxrEf5tLSGKlSF3fyVl1b5GA1rthSGbRVCAHUZSm0uA4vplHI3F5qyZfiHEtAKC/7qy31MdkcTP3M2z8irDXlMcmdtqBcqYoPyKmFXwsxIBz1teArtSAFqbJ7eWnyhKHNaQcBAZ0JfzAwn5iG0AQQQQBEr2WlvVyeiwq+mHm/pEVE12RQ9Rk7Spxbykr+mcBI93uBdcTNYvLmqDhxiCFKdveOmuwpSaGSUgAEHLJ8RB+ccn9m6tMqcVKdvDmC2bmWoD5sI6n7skEcKonzMlJ/m5v6wGSd93GVDiiJacpcpDgC7kleezF4r9FXTyFoThWvC6SWAI120aJDvR4KqbxKom+Iq62YDIJQlIA/vWKhRzpiCQEtZhuQ7m7s9oCb4jxup5kqSgWAUACCkADTVg8WThc1KqVHhFIAbIi7u5b9Yq0qdLutfMlnc6KNmO+wh9wbhy5LrQQZZzAZ0td03+RgJxM15mL4EJsFEh3LJACdW/rCfFZocIlkKaXjKne7k6WBsBC8xCFpVyHlAJaxYl8RG+RaIyfJKi6XAfW2IBwfexaAXoi5U2ajoDyuAze+X6Q8kzFnGpuYMCC4AchJYeWhj7QJSnqoJBSc21L6gsDbS0L0pWD4gSMKgTY3fM4uu0B9KXxAKQfDu5BblGoyNtekR3ZlQUmYQ6nxAqzGm37pttCPaLiQppWEPinWw6guz36X2iK7GcUSxkKcY1FlizkaHqwzgLHOkMrlLJUHTnY3JO9r2hCZhUl3I5cV3DMXSA2TjP1iSq0kpa+JRLk3tkwbU79YZ1Bd7BIKdXyy01vAI8KnupaVNgOJzricZPch3h7xCYBLwpIF3diSGAUB5a+kQ0qkulyRezaPuN8nziRMxRIF20dwbMkMRqWygCZJJ8MLU2JT4rJvloc8j5NEFxgqm1TycRCEjGSQA+J1F9/0h5xWVPmKShCsMtJsQCSX+Rb3tC9BwkIP4cWJioBwQq5LPYjaARk8PKnxgEDQhwLZOcibQ67DcTwcYpwUiy1IUrC3xpKQAejiEOIJWs4ELwBBdSwxxaP8A/IW4enCuWpCGCVlQW5uQXJPQm/rAdCTpeJKk3GIEWzuGjl3vOOHDLJcpmKDswOHl+sdRy1uARqHjmPvhlBE0J/EZ05Vy5YqDehvAUasP3cmw+Ajz+8Ub+8M4eVwZEkX/AGZN+sxbN0aGcAQQQQBFl7Cy3m1B2pJ5zb8BGfrFaiw9hE4qsSm/bS5sv+aWpvmBARvAZWKolJvdYBbbX5R2H2blpTSU6UhkiSgAbAJAjjzhFeqmnpmAAlBuDs9x59Y627CVZm8Pp1lnKGt0JT/SAx7tJNP2maslnWpnIe5L/wB9Iiq5KZx5RhWAwBD20c7ROdqpSBUVADhaVrZwWN2s2cV3wpjqAOIZWzuzt06dID5M4WhbHAX5RlbNyQ+3WJSll+EoJtgIBS4zc6dSr6Q3FRMsFG4ACXzABew2w284+lctSkTF4klgQlmxYbgqD5dYCQnKQklTKchlM4BZLjoGhrKSMZllnIcl87ZJfTJjHifOK/EWgi4ID7u1gPW8MuM8TRLklS1BazdAZsxhNxrkejQFhkAYglilSgC9rYcXvt6whxXiCESwUqIJGEuMBSwzbrcesVOn48DLSrxGmKGFVrJCRdtQTaPEiXOqFIQshJJc3+IMALal7h7MIBtxk+LVJxKKUITjJJctYqYPrpEYivSlaZkuypS3F8wC4fra77xaE8BlhRWE4sLg4iSc2e7BrN0hX/IJakLSUp+LCCHGdx7ZHygJXhPFk1GEfDMU9zoQcT+dhnD+TKCkuWwJUSrmcjPE7jJ2sIqlFQmUseGoq8MlTmySq+etiGbrEjM4iUkhRZcxFgLJGqnO523gHPEUpTjCFfBiKG1FrOTsdNoXpFhGBAxKW2N9sSci2j/0hpT1UuYUA3Wj9onIpGeR3LQ54ZVfejMsk3PmQfVwwHSAXK5gsGQlgouAHu5KdvKPJILkKdLOc+vwlO+7wx4zSTnAQVKQwYO5zY4n/hOW0LSZ6ylsDKDBm0c66wCdQhpYuMOENYDVgOrR6UsFDXN8LDozi2hcG+0e3cFKhiUSTcPloetoVSkAJCuUKYsksbWIPXRoDauydRjpJJd2QEnX4eX+kc397qlmq59FzkjJ7TlNlphw59Y6L7GSwKSWRkpyPUxy722X4/FanD+OoUgfzYPrAR3HgQqUlRumRLGTM6cbf7oi4kOPT8dRNVpiKR5J5U/ICI+AIIIIAiW7J1XhVlOt2aam50csfkYiY+gwC9egpmzARcLUD6Ex0z3GV/i8LTZsE1aWd7OFfVRjnrtNTuJNSkctQhz0WjkWPcP6xsP+G7iqTIqaYnnSsTAP3VAJLeSh/uEB97w6UIr1brCVgC1iMJIb95Jv+sVOWmYFHCtk4iEpDOpr32jSe96lSnwKnAcScUvEA+bKSk7A8xfpGbDCojlViJuRyi+nnAPDNwkKCwQLG2Y2fOGs8oCjqAN2f8JAjyKchaglmL43e2kJ1dOWKH0JCi+fxEv5BmgFJBCnSlwlIIB3ta/9TFMrk+JVpRkgEJc5APc30cu8W+bMUThzCQCrq4FulwPeIOv4EZk0qUpgVEKwjQWz62gHfF+CUyZngyGmIlYcc1L8ytU5MbHPK0StAhAD6kBKXYthGK2u49YTo5SQSMkizXF211hSklJIQvLC5bqLXPkfrAKFRShIfGCSkpAsU4cxrb6x9kqZRQPiLksbjDzX/iLX84kpThOIpBIACbs/N+HbP1aF+J4SeVrlKXAZgTzX9CTaAhFoJJUkBlZ5NzG1juAflEUaufTzRMMsT5IIxBQBYWJAO4uIm6laCAUgpYMpnZg4y66a3hrhD4FXIwhQaxcfR2PpARtZxtNXXCbLkiUGKVWYrFhzddRbSJXGAHCmBTmP4jrob/KI5PDUyZqJiAk+HyM7Obt5fWAzMQmWGbh2fq3S8BJKqjcgklJBFutnOuZ9Y+L4nMWs3w2LBLAHT3B+sN2UQk4C34hnlsNvrCkpKVs5UCXKXAIuW9GI9IBOmmKmXALhzfNm0Orw9SheBwlJmYmRa5JYhn1Ls8NKSapClBmTq7OHyH1EWXsJwdc+tk5Kkyz4qySXDfCLW+NurAwGuT6hNHRGYv4aeTiV/oQ5bqWjkfhM0zawTCWUVqmk53AMw/SOke+3iXg8InhwFTSmUnriUCofyBUc1cHVgTPmN8MooHnM5P8AxKoCMggggCCCCAIIIICwIPicNUHJVInhTbImJb0GNPziV7neMCm4pIUpQSiY8pT6hdh/vwn0iucErcBWglkTkGWva90n0UAfJ4aVVOuUsoWMK0G98j5iA7G7VcKFVSzZTAqIdD/mTdPzDesYUgrdQcsMwzEObkPteNm7uu0IruHyJ+IGZhwTekxNlONHsryUIzfvN4NMkVKjLB8Ke60n8IVfGD68zfvQEFNISysRuqwAs2z62b5R7VMExgq4QQ9mDAuz7Qxp5YGATVvrrmxwjyt9IczwoISvCEjNQvYWOXX9YCPUtLlOIErJOLfmP0AhSQQsEBTH4cNybMXzvYACEaMhTco5iT0SLfIxJcGmMFqw8zOWGQFksPYwCv2QISSu+Ehw7BRVu2am+kSUoJUSBhGl+hf0YC3nEfMSFTFD4iXUp90jN9Bf6QjKlKQMSCChWQwuUlmPowgJKknpxoJGJBbCljmGGv0j3VyLqwlwVKZha5sPfUQnTVKgHKXvgcDdnLaCxj5VUSg4E22PEGfV29rQCPEqkWStJxBBYC2I2F/OPstUuYCwCSTlqRo7gdI9zEIlrCiMSysOo35QnIjNg7//AGBJRlbUZ3Y2BHUPb0gIWppSMQDXGIHIEpOT/wB/KPMucnC7ZJBIKfzOC1j18mhaqKlHAbukpCjpfEXG/LaG1LPwkjIYgAdb8wYbYtOsBKSqdFgXZRtuDex6EN7QxRSqlufiSoFJP5X9TmR8oeIrEqcKAY8xb8OZDagM3rAapICSwBKSS+Weufn6wDasuky7hRD311DHP+zGz93HBRIphMI557LPQNyj5v6xmHZHhP26tTKmAmWgY12LMkthc/mJb32jdKuoTKlqWqyJaSo9AkP9BAYP/iM7QBc+TRpNpI8SZ/Esco8wi/8ArEZPNqmkplJDB8az+Y5D0A+ZMPOOcQmV1bNnEHHOmEtmQNB5JSAPIRGVKgVHC+HIPsLD5QCUEEEAQQQQBBBBAETIT9pk2H38kEneZLAz6qQB6hs2iGhWlqFS1pWgspJcH+9Dk0BpfcP2t+y1hppimk1RADmyZg+H+b4fPDtG+dqOAS62QZS7F8SFDNKhkeozBGoMchcRkhCkTJSjhWMSWsUKBunzScjsxjpjuk7cf5jStNUPtUlhNGWIaLA669fMQGX8bo10lQqXNQyyWGZBTkMPQtn1aE5s4qSz3bmzOhFgejn/AOxuPbHstKrpOFXLNS5lTBmhXVs07j+rRgqpE+UqZKqAEzEqwkJyBG27/wBYD3VS8IBRaWQMnLasT1OYj6ioSgkuzZh3I0z1GsKTJmIgKPMQGSzJa4FtTmY+GixBQASnmSnoVAb7QEhLYJTgBUpYAuQAzPcdCcob8MnEoJ/MSHNi6QwIG1vnEfIXgZ8wCFA3OJJzGVjnC3DqjCCQSApiXvmSS3oT7QE5TrugM4mqOZuMNgSd1F49cXkkqyPMoA4S3KNtHeEaBZcACyQc2YMbNrqwaPnFEsq0xQupQSTa7FgT1MAykqLLJmggLYYk3AOXXQQlOqQlSwFM6cL6gkWI0fL2j1xWcMDgZIxKUQwyLDqXLesRhKjymxKQd2IY5dLCAVkIJxurnBctdxhOXQqZ48U6TzAA4wcs2IGQGxF4kKOVzE5EuCXsCBcBvL6wzRKGJeoxPuxDAeYdzAOpLAAYWYAhWhY5F9BDOdNmKWESpYWWLJDkqIOQHvl0j7VVRI1IumxFrl9dzlGld03Y7ABWTXJU/goUBYH8frp77QFo7uuzho6RImBp8znmh3wk5IfZP1eKt37drUU9IaRCvv54DgfhQ+ZPUhvQxfO1PH5VDSzKmceVAsBmpRslI6k/rHJXFeJVHEKpUxZK5s1ZLDIdBslKR6AQCNMsS5C1P95NPhp3CRdZ9eVPliiNh7xWckrwo/ZoGBBZnA/F5qLq9YZQBBBBAEEEEAQQQQBBBBASXCSFvIUUpEwgpUQ+FQBZtsXwn02hz2V7Qz+HVQnyvjS6VJVkRkUkf20QkTipf2uWpYI+0Sw8wHOakfiTusajXOA6t7JdpZHEKdM+QoEGy0vzS1M5SrqPmGMQfeR2Q+1SlTpKf+JQk4QG+8H5S9sWxPlHPnd32zmcMqRMDqlL5Z0t/iS+Y0xjT21jqrgfGJNXIRPp1hctYscsrEEG4INmgOdFTUS0ElKsT4AkuVOC1rOAGuIkKaWnlBUrNyMm1uCOrdY0PvJ7CLn4qmjYTyBjRYBTfiH7241888imT/DUBNIStiCD1tcG4uNYCXkBEzEVMC3M+YLMG3A2htQzcBSWTcO13ax+o+cIrlFUsqf4QSbMNhl6+8AlpsACqz5uGsH97CAn5CudASWOIJUHz/ELaElhDWtWpL4yAQcCTe2JVjbPy6QjIKzNC8kJaYrZRBYD+b6Qr2hqAmanChRCyHWGITjOIgjS1n6wDbicpRSsKY3wv6vYajSGwqRLloWlIKnJUSc8svNo+VNUCDcFjZtWYBhDRCklkq+EEPZgGux6QDyrmfd4lWJBISA17kO1y8NV1LS0YgwKQElL7hPN6tHhC1zpstCAqY6iEpAzcOEj0jZ+xXdzKkJTNqh4k43CCxRL1YDJRG5ttvAQHYDsIZyk1FSlpKby5ZHxvd1X+B73z8s9bmTEoSVKISlIck2AAHyAEeK6slyZaps1aUS0B1KUWAEc5d63egutUqmpVFNILEiypzanUI2TrmdgDTvf7wP8xmplSXFLJJKXzmKuMZ6NZI6ne1Pkq8CSVf8AMnJZG6UPzHzU2EdHOojzw6lSEGfNYoSpko1mKzZtENmr0zMM6upVMWVqNz7DYAaACwEAjBBBAEEEEAQQQQBBBBAEEEEAQpInKQoKSSFJLgiE4ICyK4eitQqZTJCahIeZTpsCkC65TlzuUZjSJHuz7dzeGVAClKNKs/fS820xpByWLeYDHRqbKmqSQpJKVC4ILEeRES83iMqoH/EJwTf+sgfF/wBxAYE/vBvIwHXnCOKyamUmbTzUzJaslJL+h2I2NxEP2m7DUVacc6SBNZvFRyrtoTkoebxzP2c43W8KmpnySQlWY+KVNGxax9C46RuvZrvm4fUJAnKNNNa4WHQ/SYLN5gQEBXdy8/Dhk1ySCpz4iCCRtyk/JomOzXdIJJBqapU0A2loTgTfdRJUb7NGh8M4pIqEY5E6XNR+ZCgofLI9IeQEJP7I0SgAadFgwZ0+7G/rEfU93tEtmStDflWWOzguLaRa4IDG+0/dRUIAVQrRNKS+GYQhe9l/Cf8AbEPwnum4jNmYp5RIBLqPiYz6JTb3IjfIDAV7sv2OpqIDw0YpjXmKHMXzb8o6CJypnploUtaglCQVKJyAFyYqna3vJoKAETJwmTf+lKZav9RyR/qIPQxhXbfvOrOJ/cpT4Ugm0qW6lK/jVmryAA6GAed7XeV/mJEinxJpUKck2M06Ej8o0HV9BFJo+HJShM6eWlknCgHnmEbDRD5qPo5j6iTLkXmgLnA2lO6U9ZhGZ/cHrtEfU1CpiipRcn+7DQdID7VVJWXNgAyQMkjQDpCMEEAQQQQBBBBAEEEEAQQQQBBBBAEEEEAQQQQDqk4hMlgpSo4VfEg3SX3SbP1zjyVSyPhKVPcguPY3HuYbwQD2nXMlkmTOIfMoWUE9GsTnD2ZxniCBepq0j/uzAPd4hYUlz1J+FSh5EiAm6TtrxGWXRXVNt5q1D2USImKXvY4shGEVZN3dSEKVfR1JyioCtWxGKx3AP1EJ+Mc2T/KPo0BoH/8AaOLYW8WU/wCbwkv+nyiucd7XcQrv29RMWkZpHKj1Slh7xBpqFB2LPmwA+keFLJzJPmYCQp6KSE4p067OJcsYlHzV8KfmekJTq0C0pHhBmcKJUf4lemgAhlBAEEEEAQQQQBBBBAEEEEAQQQQBBBBAEEEEAQQQQBBBBAEEEEAQQQQBBBBAEEEEAQQQQBBBBAEEEEAQQQQBBBBAEEE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buNone/>
            </a:pPr>
            <a:r>
              <a:rPr lang="en-US" b="1" i="1" dirty="0"/>
              <a:t>Treatment</a:t>
            </a:r>
            <a:endParaRPr lang="en-US" dirty="0"/>
          </a:p>
          <a:p>
            <a:pPr lvl="0"/>
            <a:r>
              <a:rPr lang="en-US" dirty="0"/>
              <a:t>this child may be critically ill</a:t>
            </a:r>
          </a:p>
          <a:p>
            <a:pPr lvl="0"/>
            <a:r>
              <a:rPr lang="en-US" dirty="0"/>
              <a:t>place the child in a </a:t>
            </a:r>
            <a:r>
              <a:rPr lang="en-US" dirty="0" err="1"/>
              <a:t>cardiorespiratory</a:t>
            </a:r>
            <a:r>
              <a:rPr lang="en-US" dirty="0"/>
              <a:t> monitor</a:t>
            </a:r>
          </a:p>
          <a:p>
            <a:pPr lvl="0"/>
            <a:r>
              <a:rPr lang="en-US" dirty="0"/>
              <a:t>oxygen therapy</a:t>
            </a:r>
          </a:p>
          <a:p>
            <a:pPr lvl="0"/>
            <a:r>
              <a:rPr lang="en-US" dirty="0"/>
              <a:t>fluid replacement</a:t>
            </a:r>
          </a:p>
          <a:p>
            <a:pPr lvl="0"/>
            <a:r>
              <a:rPr lang="en-US" dirty="0"/>
              <a:t>transfuse child if needed</a:t>
            </a:r>
          </a:p>
          <a:p>
            <a:pPr lvl="0"/>
            <a:r>
              <a:rPr lang="en-US" dirty="0" err="1"/>
              <a:t>admninster</a:t>
            </a:r>
            <a:r>
              <a:rPr lang="en-US" dirty="0"/>
              <a:t> </a:t>
            </a:r>
            <a:r>
              <a:rPr lang="en-US" dirty="0" err="1"/>
              <a:t>benzodiazepam</a:t>
            </a:r>
            <a:r>
              <a:rPr lang="en-US" dirty="0"/>
              <a:t> for convulsions</a:t>
            </a:r>
          </a:p>
          <a:p>
            <a:pPr lvl="0"/>
            <a:r>
              <a:rPr lang="en-US" dirty="0" err="1"/>
              <a:t>phenobarbitone</a:t>
            </a:r>
            <a:r>
              <a:rPr lang="en-US" dirty="0"/>
              <a:t> can also be </a:t>
            </a:r>
            <a:r>
              <a:rPr lang="en-US" dirty="0" err="1"/>
              <a:t>admininstered</a:t>
            </a:r>
            <a:endParaRPr lang="en-US" dirty="0"/>
          </a:p>
          <a:p>
            <a:pPr lvl="0"/>
            <a:r>
              <a:rPr lang="en-US" dirty="0" err="1"/>
              <a:t>dexamethasone</a:t>
            </a:r>
            <a:r>
              <a:rPr lang="en-US" dirty="0"/>
              <a:t> for inflammatory process</a:t>
            </a:r>
          </a:p>
          <a:p>
            <a:pPr lvl="0"/>
            <a:r>
              <a:rPr lang="en-US" dirty="0"/>
              <a:t>antibiotics for 7-10 days</a:t>
            </a:r>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i="1" dirty="0"/>
              <a:t>Nursing management:</a:t>
            </a:r>
            <a:endParaRPr lang="en-US" dirty="0"/>
          </a:p>
          <a:p>
            <a:pPr lvl="0"/>
            <a:r>
              <a:rPr lang="en-US" dirty="0"/>
              <a:t>Protective/barrier nursing should be used</a:t>
            </a:r>
          </a:p>
          <a:p>
            <a:pPr lvl="0"/>
            <a:r>
              <a:rPr lang="en-US" dirty="0"/>
              <a:t>Check vital signs frequently</a:t>
            </a:r>
          </a:p>
          <a:p>
            <a:pPr lvl="0"/>
            <a:r>
              <a:rPr lang="en-US" dirty="0"/>
              <a:t>Do neurologic examination</a:t>
            </a:r>
          </a:p>
          <a:p>
            <a:pPr lvl="0"/>
            <a:r>
              <a:rPr lang="en-US" dirty="0"/>
              <a:t>Assess level of </a:t>
            </a:r>
            <a:r>
              <a:rPr lang="en-US" dirty="0" err="1"/>
              <a:t>consiousness</a:t>
            </a:r>
            <a:endParaRPr lang="en-US" dirty="0"/>
          </a:p>
          <a:p>
            <a:pPr lvl="0"/>
            <a:r>
              <a:rPr lang="en-US" dirty="0"/>
              <a:t>Assess fontanels</a:t>
            </a:r>
          </a:p>
          <a:p>
            <a:pPr lvl="0"/>
            <a:r>
              <a:rPr lang="en-US" dirty="0"/>
              <a:t>Do head circumference measurements</a:t>
            </a:r>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r>
              <a:rPr lang="en-US" dirty="0" smtClean="0"/>
              <a:t>Observe for seizure activity and report</a:t>
            </a:r>
          </a:p>
          <a:p>
            <a:pPr lvl="0"/>
            <a:r>
              <a:rPr lang="en-US" dirty="0" smtClean="0"/>
              <a:t>Administer antibiotics as prescribed</a:t>
            </a:r>
          </a:p>
          <a:p>
            <a:pPr lvl="0"/>
            <a:r>
              <a:rPr lang="en-US" dirty="0" smtClean="0"/>
              <a:t>Maintain body temperature within normal range</a:t>
            </a:r>
          </a:p>
          <a:p>
            <a:pPr lvl="0"/>
            <a:r>
              <a:rPr lang="en-US" dirty="0" smtClean="0"/>
              <a:t> Monitor urine input output charting</a:t>
            </a:r>
          </a:p>
          <a:p>
            <a:pPr lvl="0"/>
            <a:r>
              <a:rPr lang="en-US" dirty="0" smtClean="0"/>
              <a:t>Nurse in quiet environment</a:t>
            </a:r>
          </a:p>
          <a:p>
            <a:pPr lvl="0"/>
            <a:r>
              <a:rPr lang="en-US" dirty="0" smtClean="0"/>
              <a:t>Monitor signs and symptoms of arthritis</a:t>
            </a:r>
          </a:p>
          <a:p>
            <a:pPr lvl="0"/>
            <a:r>
              <a:rPr lang="en-US" dirty="0" smtClean="0"/>
              <a:t>Incorporate play in care</a:t>
            </a:r>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a:t>
            </a:r>
          </a:p>
        </p:txBody>
      </p:sp>
      <p:sp>
        <p:nvSpPr>
          <p:cNvPr id="3" name="Content Placeholder 2"/>
          <p:cNvSpPr>
            <a:spLocks noGrp="1"/>
          </p:cNvSpPr>
          <p:nvPr>
            <p:ph idx="1"/>
          </p:nvPr>
        </p:nvSpPr>
        <p:spPr/>
        <p:txBody>
          <a:bodyPr>
            <a:normAutofit fontScale="92500" lnSpcReduction="20000"/>
          </a:bodyPr>
          <a:lstStyle/>
          <a:p>
            <a:pPr lvl="0"/>
            <a:r>
              <a:rPr lang="en-US" dirty="0"/>
              <a:t>Chronic inflammatory disorder of the airways</a:t>
            </a:r>
          </a:p>
          <a:p>
            <a:pPr lvl="0"/>
            <a:r>
              <a:rPr lang="en-US" dirty="0"/>
              <a:t>Many cells play a role: mast cells, </a:t>
            </a:r>
            <a:r>
              <a:rPr lang="en-US" dirty="0" err="1"/>
              <a:t>eosinophils</a:t>
            </a:r>
            <a:r>
              <a:rPr lang="en-US" dirty="0"/>
              <a:t>, and T-lymphocytes</a:t>
            </a:r>
          </a:p>
          <a:p>
            <a:pPr lvl="0"/>
            <a:r>
              <a:rPr lang="en-US" dirty="0"/>
              <a:t>Inflammation causes: wheezing, breathlessness, chest tightness and cough that occurs mostly at night and early morning</a:t>
            </a:r>
          </a:p>
          <a:p>
            <a:pPr lvl="0"/>
            <a:r>
              <a:rPr lang="en-US" dirty="0"/>
              <a:t>Result in airflow limitation and obstruction which is reversible with treatment</a:t>
            </a:r>
          </a:p>
          <a:p>
            <a:pPr lvl="0"/>
            <a:r>
              <a:rPr lang="en-US" dirty="0"/>
              <a:t>Asthma prevalence, morbidity, and mortality is increasing</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lvl="0">
              <a:buNone/>
            </a:pPr>
            <a:r>
              <a:rPr lang="en-US" dirty="0"/>
              <a:t>This is due to:</a:t>
            </a:r>
          </a:p>
          <a:p>
            <a:pPr lvl="1"/>
            <a:r>
              <a:rPr lang="en-US" dirty="0"/>
              <a:t>Air pollution</a:t>
            </a:r>
          </a:p>
          <a:p>
            <a:pPr lvl="1"/>
            <a:r>
              <a:rPr lang="en-US" dirty="0"/>
              <a:t>Poor access to medical care</a:t>
            </a:r>
          </a:p>
          <a:p>
            <a:pPr lvl="1"/>
            <a:r>
              <a:rPr lang="en-US" dirty="0" err="1"/>
              <a:t>Underdiagnosis</a:t>
            </a:r>
            <a:endParaRPr lang="en-US" dirty="0"/>
          </a:p>
          <a:p>
            <a:pPr lvl="1"/>
            <a:r>
              <a:rPr lang="en-US" dirty="0"/>
              <a:t>Under treatment</a:t>
            </a:r>
          </a:p>
          <a:p>
            <a:pPr lvl="0"/>
            <a:r>
              <a:rPr lang="en-US" dirty="0"/>
              <a:t> Asthma is the most common chronic disease of childhood</a:t>
            </a:r>
          </a:p>
          <a:p>
            <a:pPr lvl="0"/>
            <a:r>
              <a:rPr lang="en-US" dirty="0"/>
              <a:t>Primary cause of school absences</a:t>
            </a:r>
          </a:p>
          <a:p>
            <a:pPr lvl="0"/>
            <a:r>
              <a:rPr lang="en-US" dirty="0"/>
              <a:t>Major cause of admission of pediatric emergency admission</a:t>
            </a:r>
          </a:p>
          <a:p>
            <a:pPr lvl="0"/>
            <a:r>
              <a:rPr lang="en-US" dirty="0"/>
              <a:t>Common in children 4-5 years but can occur at any age</a:t>
            </a:r>
          </a:p>
          <a:p>
            <a:pPr lvl="0"/>
            <a:r>
              <a:rPr lang="en-US" dirty="0"/>
              <a:t>Boys are affected more than girls, till adolescence when the trend reverses</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CLASSIFICATION</a:t>
            </a:r>
          </a:p>
        </p:txBody>
      </p:sp>
      <p:graphicFrame>
        <p:nvGraphicFramePr>
          <p:cNvPr id="4" name="Content Placeholder 3"/>
          <p:cNvGraphicFramePr>
            <a:graphicFrameLocks noGrp="1"/>
          </p:cNvGraphicFramePr>
          <p:nvPr>
            <p:ph idx="1"/>
          </p:nvPr>
        </p:nvGraphicFramePr>
        <p:xfrm>
          <a:off x="0" y="914400"/>
          <a:ext cx="9144000" cy="6250698"/>
        </p:xfrm>
        <a:graphic>
          <a:graphicData uri="http://schemas.openxmlformats.org/drawingml/2006/table">
            <a:tbl>
              <a:tblPr firstRow="1" bandRow="1">
                <a:tableStyleId>{5C22544A-7EE6-4342-B048-85BDC9FD1C3A}</a:tableStyleId>
              </a:tblPr>
              <a:tblGrid>
                <a:gridCol w="423334"/>
                <a:gridCol w="3810000"/>
                <a:gridCol w="4910666"/>
              </a:tblGrid>
              <a:tr h="813676">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1228725" algn="l"/>
                        </a:tabLst>
                      </a:pPr>
                      <a:r>
                        <a:rPr lang="en-US" sz="2400">
                          <a:latin typeface="Calibri"/>
                          <a:ea typeface="Calibri"/>
                          <a:cs typeface="Times New Roman"/>
                        </a:rPr>
                        <a:t>Mild intermittent asthma	</a:t>
                      </a:r>
                    </a:p>
                  </a:txBody>
                  <a:tcPr marL="68580" marR="68580" marT="0" marB="0"/>
                </a:tc>
                <a:tc>
                  <a:txBody>
                    <a:bodyPr/>
                    <a:lstStyle/>
                    <a:p>
                      <a:pPr marL="342900" marR="0" lvl="0" indent="-342900">
                        <a:lnSpc>
                          <a:spcPct val="115000"/>
                        </a:lnSpc>
                        <a:spcBef>
                          <a:spcPts val="0"/>
                        </a:spcBef>
                        <a:spcAft>
                          <a:spcPts val="0"/>
                        </a:spcAft>
                        <a:buFont typeface="Calibri"/>
                        <a:buChar char="-"/>
                      </a:pPr>
                      <a:r>
                        <a:rPr lang="en-US" sz="2400">
                          <a:latin typeface="Calibri"/>
                          <a:ea typeface="Calibri"/>
                          <a:cs typeface="Times New Roman"/>
                        </a:rPr>
                        <a:t>Symptoms less than 2 times a week</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Night symptoms less than 2 times</a:t>
                      </a:r>
                    </a:p>
                  </a:txBody>
                  <a:tcPr marL="68580" marR="68580" marT="0" marB="0"/>
                </a:tc>
              </a:tr>
              <a:tr h="813676">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Mild persistent asthma</a:t>
                      </a:r>
                    </a:p>
                  </a:txBody>
                  <a:tcPr marL="68580" marR="68580" marT="0" marB="0"/>
                </a:tc>
                <a:tc>
                  <a:txBody>
                    <a:bodyPr/>
                    <a:lstStyle/>
                    <a:p>
                      <a:pPr marL="342900" marR="0" lvl="0" indent="-342900">
                        <a:lnSpc>
                          <a:spcPct val="115000"/>
                        </a:lnSpc>
                        <a:spcBef>
                          <a:spcPts val="0"/>
                        </a:spcBef>
                        <a:spcAft>
                          <a:spcPts val="0"/>
                        </a:spcAft>
                        <a:buFont typeface="Calibri"/>
                        <a:buChar char="-"/>
                      </a:pPr>
                      <a:r>
                        <a:rPr lang="en-US" sz="2400">
                          <a:latin typeface="Calibri"/>
                          <a:ea typeface="Calibri"/>
                          <a:cs typeface="Times New Roman"/>
                        </a:rPr>
                        <a:t>Symptoms more or equal to 2 times a week</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May affect activity</a:t>
                      </a:r>
                    </a:p>
                  </a:txBody>
                  <a:tcPr marL="68580" marR="68580" marT="0" marB="0"/>
                </a:tc>
              </a:tr>
              <a:tr h="1220512">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latin typeface="Calibri"/>
                          <a:ea typeface="Calibri"/>
                          <a:cs typeface="Times New Roman"/>
                        </a:rPr>
                        <a:t>Moderate persistent asthma</a:t>
                      </a:r>
                    </a:p>
                  </a:txBody>
                  <a:tcPr marL="68580" marR="68580" marT="0" marB="0"/>
                </a:tc>
                <a:tc>
                  <a:txBody>
                    <a:bodyPr/>
                    <a:lstStyle/>
                    <a:p>
                      <a:pPr marL="342900" marR="0" lvl="0" indent="-342900">
                        <a:lnSpc>
                          <a:spcPct val="115000"/>
                        </a:lnSpc>
                        <a:spcBef>
                          <a:spcPts val="0"/>
                        </a:spcBef>
                        <a:spcAft>
                          <a:spcPts val="0"/>
                        </a:spcAft>
                        <a:buFont typeface="Calibri"/>
                        <a:buChar char="-"/>
                      </a:pPr>
                      <a:r>
                        <a:rPr lang="en-US" sz="2400">
                          <a:latin typeface="Calibri"/>
                          <a:ea typeface="Calibri"/>
                          <a:cs typeface="Times New Roman"/>
                        </a:rPr>
                        <a:t>Daily symptoms</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Daily use of inhaled β-agonists</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May affect activity</a:t>
                      </a:r>
                    </a:p>
                  </a:txBody>
                  <a:tcPr marL="68580" marR="68580" marT="0" marB="0"/>
                </a:tc>
              </a:tr>
              <a:tr h="1627350">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latin typeface="Calibri"/>
                          <a:ea typeface="Calibri"/>
                          <a:cs typeface="Times New Roman"/>
                        </a:rPr>
                        <a:t>Severe persistent asthma</a:t>
                      </a:r>
                    </a:p>
                  </a:txBody>
                  <a:tcPr marL="68580" marR="68580" marT="0" marB="0"/>
                </a:tc>
                <a:tc>
                  <a:txBody>
                    <a:bodyPr/>
                    <a:lstStyle/>
                    <a:p>
                      <a:pPr marL="342900" marR="0" lvl="0" indent="-342900">
                        <a:lnSpc>
                          <a:spcPct val="115000"/>
                        </a:lnSpc>
                        <a:spcBef>
                          <a:spcPts val="0"/>
                        </a:spcBef>
                        <a:spcAft>
                          <a:spcPts val="0"/>
                        </a:spcAft>
                        <a:buFont typeface="Calibri"/>
                        <a:buChar char="-"/>
                      </a:pPr>
                      <a:r>
                        <a:rPr lang="en-US" sz="2400">
                          <a:latin typeface="Calibri"/>
                          <a:ea typeface="Calibri"/>
                          <a:cs typeface="Times New Roman"/>
                        </a:rPr>
                        <a:t> Continued symptoms</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Frequent exacerbations</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Frequent night time symptoms</a:t>
                      </a:r>
                    </a:p>
                    <a:p>
                      <a:pPr marL="342900" marR="0" lvl="0" indent="-342900">
                        <a:lnSpc>
                          <a:spcPct val="115000"/>
                        </a:lnSpc>
                        <a:spcBef>
                          <a:spcPts val="0"/>
                        </a:spcBef>
                        <a:spcAft>
                          <a:spcPts val="0"/>
                        </a:spcAft>
                        <a:buFont typeface="Calibri"/>
                        <a:buChar char="-"/>
                      </a:pPr>
                      <a:r>
                        <a:rPr lang="en-US" sz="2400">
                          <a:latin typeface="Calibri"/>
                          <a:ea typeface="Calibri"/>
                          <a:cs typeface="Times New Roman"/>
                        </a:rPr>
                        <a:t>Limited physical activities</a:t>
                      </a:r>
                    </a:p>
                  </a:txBody>
                  <a:tcPr marL="68580" marR="68580" marT="0" marB="0"/>
                </a:tc>
              </a:tr>
              <a:tr h="782586">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Growth Pattern</a:t>
            </a:r>
          </a:p>
        </p:txBody>
      </p:sp>
      <p:pic>
        <p:nvPicPr>
          <p:cNvPr id="7171" name="Picture 5" descr="msotw9_temp0"/>
          <p:cNvPicPr>
            <a:picLocks noChangeAspect="1" noChangeArrowheads="1"/>
          </p:cNvPicPr>
          <p:nvPr/>
        </p:nvPicPr>
        <p:blipFill>
          <a:blip r:embed="rId2" cstate="print"/>
          <a:srcRect/>
          <a:stretch>
            <a:fillRect/>
          </a:stretch>
        </p:blipFill>
        <p:spPr bwMode="auto">
          <a:xfrm>
            <a:off x="2667000" y="1981200"/>
            <a:ext cx="3886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lvl="0"/>
            <a:r>
              <a:rPr lang="en-US" dirty="0"/>
              <a:t>Exposure to allergen </a:t>
            </a:r>
          </a:p>
          <a:p>
            <a:pPr lvl="0"/>
            <a:r>
              <a:rPr lang="en-US" dirty="0"/>
              <a:t>Release of inflammatory mediators</a:t>
            </a:r>
          </a:p>
          <a:p>
            <a:pPr lvl="0"/>
            <a:r>
              <a:rPr lang="en-US" dirty="0"/>
              <a:t>Alteration in epithelial integrity and autonomic neural control of airway tone</a:t>
            </a:r>
          </a:p>
          <a:p>
            <a:pPr lvl="0"/>
            <a:r>
              <a:rPr lang="en-US" dirty="0"/>
              <a:t>Increase in the airway smooth muscle responsiveness  resulting in :</a:t>
            </a:r>
          </a:p>
          <a:p>
            <a:pPr lvl="1"/>
            <a:r>
              <a:rPr lang="en-US" dirty="0"/>
              <a:t>Wheezing</a:t>
            </a:r>
          </a:p>
          <a:p>
            <a:pPr lvl="1"/>
            <a:r>
              <a:rPr lang="en-US" dirty="0" err="1"/>
              <a:t>Dyspnea</a:t>
            </a:r>
            <a:endParaRPr lang="en-US" dirty="0"/>
          </a:p>
          <a:p>
            <a:pPr lvl="1"/>
            <a:r>
              <a:rPr lang="en-US" dirty="0"/>
              <a:t>Obstruction of mucous membranes</a:t>
            </a:r>
          </a:p>
          <a:p>
            <a:pPr lvl="1"/>
            <a:r>
              <a:rPr lang="en-US" dirty="0" err="1" smtClean="0"/>
              <a:t>Bronchospasms</a:t>
            </a:r>
            <a:endParaRPr lang="en-US" dirty="0" smtClean="0"/>
          </a:p>
          <a:p>
            <a:pPr lvl="1"/>
            <a:r>
              <a:rPr lang="en-US" dirty="0"/>
              <a:t>Edema</a:t>
            </a:r>
          </a:p>
          <a:p>
            <a:pPr lvl="1"/>
            <a:r>
              <a:rPr lang="en-US" dirty="0"/>
              <a:t>Accumulation of tenacious secretions</a:t>
            </a:r>
          </a:p>
          <a:p>
            <a:pPr lvl="1"/>
            <a:r>
              <a:rPr lang="en-US" dirty="0"/>
              <a:t>Muscle spasm of the bronchioles and bronchi</a:t>
            </a:r>
          </a:p>
          <a:p>
            <a:pPr lvl="1"/>
            <a:endParaRPr lang="en-US" dirty="0"/>
          </a:p>
          <a:p>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AND SYMPTOMS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err="1" smtClean="0"/>
              <a:t>Dyspnoea</a:t>
            </a:r>
            <a:r>
              <a:rPr lang="en-US" dirty="0" smtClean="0"/>
              <a:t>				Wheezing</a:t>
            </a:r>
            <a:endParaRPr lang="en-US" dirty="0"/>
          </a:p>
          <a:p>
            <a:pPr lvl="0"/>
            <a:r>
              <a:rPr lang="en-US" dirty="0"/>
              <a:t>Coughing esp. at </a:t>
            </a:r>
            <a:r>
              <a:rPr lang="en-US" dirty="0" smtClean="0"/>
              <a:t>night		</a:t>
            </a:r>
            <a:r>
              <a:rPr lang="en-US" dirty="0" err="1" smtClean="0"/>
              <a:t>Bronchoconstriction</a:t>
            </a:r>
            <a:endParaRPr lang="en-US" dirty="0"/>
          </a:p>
          <a:p>
            <a:pPr lvl="0"/>
            <a:r>
              <a:rPr lang="en-US" dirty="0" err="1"/>
              <a:t>Prodromal</a:t>
            </a:r>
            <a:r>
              <a:rPr lang="en-US" dirty="0"/>
              <a:t> </a:t>
            </a:r>
            <a:r>
              <a:rPr lang="en-US" dirty="0" smtClean="0"/>
              <a:t>itching		Restlessness</a:t>
            </a:r>
            <a:endParaRPr lang="en-US" dirty="0"/>
          </a:p>
          <a:p>
            <a:pPr lvl="0"/>
            <a:r>
              <a:rPr lang="en-US" dirty="0"/>
              <a:t>Course sonorous </a:t>
            </a:r>
            <a:r>
              <a:rPr lang="en-US" dirty="0" smtClean="0"/>
              <a:t>crackles	</a:t>
            </a:r>
            <a:r>
              <a:rPr lang="en-US" dirty="0" err="1" smtClean="0"/>
              <a:t>Rhonchi</a:t>
            </a:r>
            <a:r>
              <a:rPr lang="en-US" dirty="0" smtClean="0"/>
              <a:t> </a:t>
            </a:r>
            <a:r>
              <a:rPr lang="en-US" dirty="0"/>
              <a:t>–course</a:t>
            </a:r>
          </a:p>
          <a:p>
            <a:pPr lvl="0"/>
            <a:r>
              <a:rPr lang="en-US" dirty="0"/>
              <a:t>Chest </a:t>
            </a:r>
            <a:r>
              <a:rPr lang="en-US" dirty="0" smtClean="0"/>
              <a:t>tightness			Non </a:t>
            </a:r>
            <a:r>
              <a:rPr lang="en-US" dirty="0"/>
              <a:t>productive </a:t>
            </a:r>
            <a:r>
              <a:rPr lang="en-US" dirty="0" err="1" smtClean="0"/>
              <a:t>coug</a:t>
            </a:r>
            <a:r>
              <a:rPr lang="en-US" dirty="0" smtClean="0"/>
              <a:t>				</a:t>
            </a:r>
            <a:endParaRPr lang="en-US" dirty="0"/>
          </a:p>
          <a:p>
            <a:pPr lvl="0"/>
            <a:r>
              <a:rPr lang="en-US" dirty="0"/>
              <a:t>Anxious facial expressions</a:t>
            </a:r>
          </a:p>
          <a:p>
            <a:pPr lvl="0"/>
            <a:r>
              <a:rPr lang="en-US" dirty="0" err="1"/>
              <a:t>Substernal</a:t>
            </a:r>
            <a:r>
              <a:rPr lang="en-US" dirty="0"/>
              <a:t> retractions</a:t>
            </a:r>
          </a:p>
          <a:p>
            <a:pPr lvl="0"/>
            <a:r>
              <a:rPr lang="en-US" dirty="0" err="1"/>
              <a:t>Hyperresonance</a:t>
            </a:r>
            <a:r>
              <a:rPr lang="en-US" dirty="0"/>
              <a:t> on </a:t>
            </a:r>
            <a:r>
              <a:rPr lang="en-US" dirty="0" smtClean="0"/>
              <a:t>percussion</a:t>
            </a:r>
          </a:p>
          <a:p>
            <a:pPr lvl="0"/>
            <a:endParaRPr lang="en-US" dirty="0" smtClean="0"/>
          </a:p>
          <a:p>
            <a:pPr lvl="0"/>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DIAGNOSIS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History</a:t>
            </a:r>
          </a:p>
          <a:p>
            <a:pPr lvl="0"/>
            <a:r>
              <a:rPr lang="en-US" dirty="0"/>
              <a:t>Physical examinations</a:t>
            </a:r>
          </a:p>
          <a:p>
            <a:pPr lvl="0"/>
            <a:r>
              <a:rPr lang="en-US" dirty="0"/>
              <a:t>X-ray</a:t>
            </a:r>
          </a:p>
          <a:p>
            <a:pPr lvl="0"/>
            <a:r>
              <a:rPr lang="en-US" dirty="0"/>
              <a:t>Pulmonary function tests</a:t>
            </a:r>
            <a:r>
              <a:rPr lang="en-US" dirty="0" smtClean="0"/>
              <a:t>: </a:t>
            </a:r>
            <a:r>
              <a:rPr lang="en-US" dirty="0" err="1" smtClean="0"/>
              <a:t>spirometry</a:t>
            </a:r>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buNone/>
            </a:pPr>
            <a:r>
              <a:rPr lang="en-US" dirty="0"/>
              <a:t>-  Prevent disability</a:t>
            </a:r>
          </a:p>
          <a:p>
            <a:pPr>
              <a:buNone/>
            </a:pPr>
            <a:r>
              <a:rPr lang="en-US" dirty="0"/>
              <a:t>-  minimize physical and psychological morbidity</a:t>
            </a:r>
          </a:p>
          <a:p>
            <a:pPr>
              <a:buNone/>
            </a:pPr>
            <a:r>
              <a:rPr lang="en-US" dirty="0"/>
              <a:t>-  assist the child in living normal and happy life</a:t>
            </a:r>
          </a:p>
          <a:p>
            <a:pPr>
              <a:buNone/>
            </a:pPr>
            <a:r>
              <a:rPr lang="en-US" dirty="0"/>
              <a:t>-  Allergen control: airborne and irritants i.e. house dust mites, </a:t>
            </a:r>
            <a:r>
              <a:rPr lang="en-US" dirty="0" err="1"/>
              <a:t>coacroaches</a:t>
            </a:r>
            <a:r>
              <a:rPr lang="en-US" dirty="0"/>
              <a:t> </a:t>
            </a:r>
          </a:p>
          <a:p>
            <a:pPr>
              <a:buNone/>
            </a:pPr>
            <a:r>
              <a:rPr lang="en-US" dirty="0"/>
              <a:t>-  drug therapy: corticosteroids, vasodilators, </a:t>
            </a:r>
            <a:r>
              <a:rPr lang="en-US" dirty="0" err="1"/>
              <a:t>anticholinergics</a:t>
            </a:r>
            <a:r>
              <a:rPr lang="en-US" dirty="0"/>
              <a:t>, antihistamines and </a:t>
            </a:r>
            <a:r>
              <a:rPr lang="en-US" dirty="0" err="1"/>
              <a:t>nebulizations</a:t>
            </a:r>
            <a:endParaRPr lang="en-US" dirty="0"/>
          </a:p>
          <a:p>
            <a:pPr>
              <a:buNone/>
            </a:pPr>
            <a:r>
              <a:rPr lang="en-US" dirty="0"/>
              <a:t>-  inhaled meds</a:t>
            </a:r>
            <a:r>
              <a:rPr lang="en-US" dirty="0" smtClean="0"/>
              <a:t>:</a:t>
            </a:r>
            <a:endParaRPr lang="en-US" dirty="0"/>
          </a:p>
          <a:p>
            <a:pPr>
              <a:buFontTx/>
              <a:buChar char="-"/>
            </a:pPr>
            <a:r>
              <a:rPr lang="en-US" dirty="0" smtClean="0"/>
              <a:t>Chest physiotherapy</a:t>
            </a:r>
          </a:p>
          <a:p>
            <a:pPr>
              <a:buFontTx/>
              <a:buChar char="-"/>
            </a:pPr>
            <a:r>
              <a:rPr lang="en-US" dirty="0" err="1"/>
              <a:t>Hyposensitization</a:t>
            </a:r>
            <a:r>
              <a:rPr lang="en-US" dirty="0"/>
              <a:t> – still controversial</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NURSING CARE</a:t>
            </a:r>
            <a:r>
              <a:rPr lang="en-US" dirty="0"/>
              <a:t/>
            </a:r>
            <a:br>
              <a:rPr lang="en-US" dirty="0"/>
            </a:br>
            <a:r>
              <a:rPr lang="en-US" b="1" dirty="0"/>
              <a:t>ASSESSMENT</a:t>
            </a:r>
            <a:endParaRPr lang="en-US" dirty="0"/>
          </a:p>
        </p:txBody>
      </p:sp>
      <p:sp>
        <p:nvSpPr>
          <p:cNvPr id="3" name="Content Placeholder 2"/>
          <p:cNvSpPr>
            <a:spLocks noGrp="1"/>
          </p:cNvSpPr>
          <p:nvPr>
            <p:ph idx="1"/>
          </p:nvPr>
        </p:nvSpPr>
        <p:spPr/>
        <p:txBody>
          <a:bodyPr/>
          <a:lstStyle/>
          <a:p>
            <a:pPr lvl="0"/>
            <a:r>
              <a:rPr lang="en-US" dirty="0"/>
              <a:t>Do physical assessment, assess</a:t>
            </a:r>
          </a:p>
          <a:p>
            <a:pPr lvl="1"/>
            <a:r>
              <a:rPr lang="en-US" dirty="0"/>
              <a:t>Physical characteristics</a:t>
            </a:r>
          </a:p>
          <a:p>
            <a:pPr lvl="1"/>
            <a:r>
              <a:rPr lang="en-US" dirty="0"/>
              <a:t>Chest configuration (barrel chest)</a:t>
            </a:r>
          </a:p>
          <a:p>
            <a:pPr lvl="1"/>
            <a:r>
              <a:rPr lang="en-US" dirty="0"/>
              <a:t>Posturing</a:t>
            </a:r>
          </a:p>
          <a:p>
            <a:pPr lvl="1"/>
            <a:r>
              <a:rPr lang="en-US" dirty="0"/>
              <a:t>History of previous episodes</a:t>
            </a:r>
          </a:p>
          <a:p>
            <a:pPr lvl="1"/>
            <a:r>
              <a:rPr lang="en-US" dirty="0"/>
              <a:t>Do pulmonary functional tests – collaborative</a:t>
            </a:r>
          </a:p>
          <a:p>
            <a:pPr lvl="1"/>
            <a:r>
              <a:rPr lang="en-US" dirty="0"/>
              <a:t>Assess drug adherence</a:t>
            </a:r>
          </a:p>
          <a:p>
            <a:pPr lvl="1"/>
            <a:r>
              <a:rPr lang="en-US" dirty="0"/>
              <a:t>Assess family support level</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Nursing diagnosis</a:t>
            </a:r>
            <a:r>
              <a:rPr lang="en-US" dirty="0"/>
              <a:t/>
            </a:r>
            <a:br>
              <a:rPr lang="en-US" dirty="0"/>
            </a:br>
            <a:r>
              <a:rPr lang="en-US" dirty="0"/>
              <a:t> </a:t>
            </a:r>
          </a:p>
        </p:txBody>
      </p:sp>
      <p:sp>
        <p:nvSpPr>
          <p:cNvPr id="3" name="Content Placeholder 2"/>
          <p:cNvSpPr>
            <a:spLocks noGrp="1"/>
          </p:cNvSpPr>
          <p:nvPr>
            <p:ph idx="1"/>
          </p:nvPr>
        </p:nvSpPr>
        <p:spPr/>
        <p:txBody>
          <a:bodyPr/>
          <a:lstStyle/>
          <a:p>
            <a:pPr lvl="0"/>
            <a:r>
              <a:rPr lang="en-US" dirty="0"/>
              <a:t>Risk for suffocation</a:t>
            </a:r>
          </a:p>
          <a:p>
            <a:pPr lvl="0"/>
            <a:r>
              <a:rPr lang="en-US" dirty="0"/>
              <a:t>Ineffective airway clearance</a:t>
            </a:r>
          </a:p>
          <a:p>
            <a:pPr lvl="0"/>
            <a:r>
              <a:rPr lang="en-US" dirty="0"/>
              <a:t>Activity intolerance</a:t>
            </a:r>
          </a:p>
          <a:p>
            <a:pPr lvl="0"/>
            <a:r>
              <a:rPr lang="en-US" dirty="0"/>
              <a:t>Impaired family processes</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INTERVENTIONS</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lvl="0"/>
            <a:r>
              <a:rPr lang="en-US" dirty="0"/>
              <a:t>Teach patient/family to avoid allergens</a:t>
            </a:r>
          </a:p>
          <a:p>
            <a:pPr lvl="0"/>
            <a:r>
              <a:rPr lang="en-US" dirty="0"/>
              <a:t>Recognition and respond to symptoms</a:t>
            </a:r>
          </a:p>
          <a:p>
            <a:pPr lvl="0"/>
            <a:r>
              <a:rPr lang="en-US" dirty="0"/>
              <a:t>Teach how to use inhalers </a:t>
            </a:r>
          </a:p>
          <a:p>
            <a:pPr lvl="0"/>
            <a:r>
              <a:rPr lang="en-US" dirty="0"/>
              <a:t>Avoid foods that provoke attack</a:t>
            </a:r>
          </a:p>
          <a:p>
            <a:pPr lvl="0"/>
            <a:r>
              <a:rPr lang="en-US" dirty="0"/>
              <a:t>Administer prescribed medications, </a:t>
            </a:r>
            <a:r>
              <a:rPr lang="en-US" dirty="0" err="1"/>
              <a:t>nebulization</a:t>
            </a:r>
            <a:endParaRPr lang="en-US" dirty="0"/>
          </a:p>
          <a:p>
            <a:pPr lvl="0"/>
            <a:r>
              <a:rPr lang="en-US" dirty="0"/>
              <a:t>Administer oxygen </a:t>
            </a:r>
            <a:r>
              <a:rPr lang="en-US" dirty="0" err="1"/>
              <a:t>prn</a:t>
            </a:r>
            <a:endParaRPr lang="en-US" dirty="0"/>
          </a:p>
          <a:p>
            <a:pPr lvl="0"/>
            <a:r>
              <a:rPr lang="en-US" dirty="0"/>
              <a:t>To report oral </a:t>
            </a:r>
            <a:r>
              <a:rPr lang="en-US" dirty="0" err="1"/>
              <a:t>candida</a:t>
            </a:r>
            <a:r>
              <a:rPr lang="en-US" dirty="0"/>
              <a:t> – complication of steroids</a:t>
            </a:r>
          </a:p>
          <a:p>
            <a:pPr lvl="0"/>
            <a:r>
              <a:rPr lang="en-US" dirty="0"/>
              <a:t>Teach patient breathing exercises</a:t>
            </a:r>
          </a:p>
          <a:p>
            <a:pPr lvl="0"/>
            <a:r>
              <a:rPr lang="en-US" dirty="0"/>
              <a:t>Promote activity as tolerated</a:t>
            </a:r>
          </a:p>
          <a:p>
            <a:pPr lvl="0"/>
            <a:r>
              <a:rPr lang="en-US" dirty="0"/>
              <a:t>Perform other nursing care</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CROUP SYNDROME</a:t>
            </a:r>
            <a:br>
              <a:rPr lang="en-US" dirty="0"/>
            </a:br>
            <a:r>
              <a:rPr lang="en-US" dirty="0"/>
              <a:t>Definition</a:t>
            </a:r>
            <a:br>
              <a:rPr lang="en-US" dirty="0"/>
            </a:br>
            <a:endParaRPr lang="en-US" dirty="0"/>
          </a:p>
        </p:txBody>
      </p:sp>
      <p:sp>
        <p:nvSpPr>
          <p:cNvPr id="3" name="Content Placeholder 2"/>
          <p:cNvSpPr>
            <a:spLocks noGrp="1"/>
          </p:cNvSpPr>
          <p:nvPr>
            <p:ph idx="1"/>
          </p:nvPr>
        </p:nvSpPr>
        <p:spPr/>
        <p:txBody>
          <a:bodyPr>
            <a:normAutofit/>
          </a:bodyPr>
          <a:lstStyle/>
          <a:p>
            <a:r>
              <a:rPr lang="en-US" dirty="0"/>
              <a:t>Symptoms complex characterized by hoarseness, a resonant cough, varying degrees of respiratory distress resulting from swelling or obstruction in the region of larynx </a:t>
            </a:r>
          </a:p>
          <a:p>
            <a:endParaRPr lang="en-US" dirty="0"/>
          </a:p>
        </p:txBody>
      </p:sp>
      <p:pic>
        <p:nvPicPr>
          <p:cNvPr id="4" name="Picture 3" descr="Leukoplakia of the Larynx - True Vocal Cords"/>
          <p:cNvPicPr/>
          <p:nvPr/>
        </p:nvPicPr>
        <p:blipFill>
          <a:blip r:embed="rId2" cstate="print"/>
          <a:srcRect/>
          <a:stretch>
            <a:fillRect/>
          </a:stretch>
        </p:blipFill>
        <p:spPr bwMode="auto">
          <a:xfrm>
            <a:off x="381000" y="3581400"/>
            <a:ext cx="3200400" cy="2590800"/>
          </a:xfrm>
          <a:prstGeom prst="rect">
            <a:avLst/>
          </a:prstGeom>
          <a:noFill/>
          <a:ln w="9525">
            <a:noFill/>
            <a:miter lim="800000"/>
            <a:headEnd/>
            <a:tailEnd/>
          </a:ln>
        </p:spPr>
      </p:pic>
      <p:pic>
        <p:nvPicPr>
          <p:cNvPr id="23554" name="Picture 2" descr="https://encrypted-tbn3.gstatic.com/images?q=tbn:ANd9GcR3hwCSDx88UoppV4TzAijMbTsHWsDxD8jY3lG92MNA6ND_IrNKAw"/>
          <p:cNvPicPr>
            <a:picLocks noChangeAspect="1" noChangeArrowheads="1"/>
          </p:cNvPicPr>
          <p:nvPr/>
        </p:nvPicPr>
        <p:blipFill>
          <a:blip r:embed="rId3" cstate="print">
            <a:lum bright="-10000" contrast="20000"/>
          </a:blip>
          <a:srcRect/>
          <a:stretch>
            <a:fillRect/>
          </a:stretch>
        </p:blipFill>
        <p:spPr bwMode="auto">
          <a:xfrm>
            <a:off x="4114800" y="3809999"/>
            <a:ext cx="4876800" cy="3095559"/>
          </a:xfrm>
          <a:prstGeom prst="rect">
            <a:avLst/>
          </a:prstGeom>
          <a:noFill/>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sz="2800" dirty="0" smtClean="0"/>
              <a:t>Common respiratory disease of childhood are:</a:t>
            </a:r>
          </a:p>
          <a:p>
            <a:pPr lvl="0"/>
            <a:r>
              <a:rPr lang="en-US" sz="2800" dirty="0" smtClean="0"/>
              <a:t>Acute </a:t>
            </a:r>
            <a:r>
              <a:rPr lang="en-US" sz="2800" dirty="0" err="1" smtClean="0"/>
              <a:t>epiglotitis</a:t>
            </a:r>
            <a:endParaRPr lang="en-US" sz="2800" dirty="0" smtClean="0"/>
          </a:p>
          <a:p>
            <a:pPr lvl="0"/>
            <a:r>
              <a:rPr lang="en-US" sz="2800" dirty="0" smtClean="0"/>
              <a:t>Acute laryngitis</a:t>
            </a:r>
          </a:p>
          <a:p>
            <a:pPr lvl="0"/>
            <a:r>
              <a:rPr lang="en-US" sz="2800" dirty="0" smtClean="0"/>
              <a:t>LTB</a:t>
            </a:r>
          </a:p>
          <a:p>
            <a:pPr lvl="0"/>
            <a:r>
              <a:rPr lang="en-US" sz="2800" dirty="0" err="1" smtClean="0"/>
              <a:t>Tracheitis</a:t>
            </a:r>
            <a:endParaRPr lang="en-US" sz="2800" dirty="0" smtClean="0"/>
          </a:p>
          <a:p>
            <a:endParaRPr lang="en-US" sz="2800" dirty="0"/>
          </a:p>
        </p:txBody>
      </p:sp>
      <p:pic>
        <p:nvPicPr>
          <p:cNvPr id="1026" name="Picture 2" descr="https://encrypted-tbn0.gstatic.com/images?q=tbn:ANd9GcRQmrOvT-eA3qTviy1t4vprQ1f3z_1ZxqZmhxXFBT2RYo3yWMMIuQ"/>
          <p:cNvPicPr>
            <a:picLocks noChangeAspect="1" noChangeArrowheads="1"/>
          </p:cNvPicPr>
          <p:nvPr/>
        </p:nvPicPr>
        <p:blipFill>
          <a:blip r:embed="rId2" cstate="print">
            <a:lum bright="-30000" contrast="30000"/>
          </a:blip>
          <a:srcRect/>
          <a:stretch>
            <a:fillRect/>
          </a:stretch>
        </p:blipFill>
        <p:spPr bwMode="auto">
          <a:xfrm>
            <a:off x="381000" y="3429000"/>
            <a:ext cx="4267200" cy="3254364"/>
          </a:xfrm>
          <a:prstGeom prst="rect">
            <a:avLst/>
          </a:prstGeom>
          <a:noFill/>
        </p:spPr>
      </p:pic>
      <p:pic>
        <p:nvPicPr>
          <p:cNvPr id="1028" name="Picture 4" descr="https://encrypted-tbn0.gstatic.com/images?q=tbn:ANd9GcTYzxII2765NPsmRZEkhr9eFC3ycX8fTKmb0LheKcccYdBCnuTKQA"/>
          <p:cNvPicPr>
            <a:picLocks noChangeAspect="1" noChangeArrowheads="1"/>
          </p:cNvPicPr>
          <p:nvPr/>
        </p:nvPicPr>
        <p:blipFill>
          <a:blip r:embed="rId3" cstate="print">
            <a:lum bright="-20000" contrast="20000"/>
          </a:blip>
          <a:srcRect/>
          <a:stretch>
            <a:fillRect/>
          </a:stretch>
        </p:blipFill>
        <p:spPr bwMode="auto">
          <a:xfrm>
            <a:off x="4711214" y="3048000"/>
            <a:ext cx="4432786" cy="3810000"/>
          </a:xfrm>
          <a:prstGeom prst="rect">
            <a:avLst/>
          </a:prstGeom>
          <a:noFill/>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LARYNGOTRACHEABRONCHITIS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most common type of croup experienced by children</a:t>
            </a:r>
          </a:p>
          <a:p>
            <a:pPr lvl="0"/>
            <a:r>
              <a:rPr lang="en-US" dirty="0"/>
              <a:t>Affects children less than five years</a:t>
            </a:r>
          </a:p>
          <a:p>
            <a:pPr>
              <a:buNone/>
            </a:pPr>
            <a:endParaRPr lang="en-US" dirty="0"/>
          </a:p>
          <a:p>
            <a:r>
              <a:rPr lang="en-US" b="1" dirty="0"/>
              <a:t>Etiology</a:t>
            </a:r>
            <a:endParaRPr lang="en-US" dirty="0"/>
          </a:p>
          <a:p>
            <a:pPr lvl="1"/>
            <a:r>
              <a:rPr lang="en-US" dirty="0" err="1"/>
              <a:t>Parainfluenza</a:t>
            </a:r>
            <a:r>
              <a:rPr lang="en-US" dirty="0"/>
              <a:t> virus</a:t>
            </a:r>
          </a:p>
          <a:p>
            <a:pPr lvl="1"/>
            <a:r>
              <a:rPr lang="en-US" dirty="0"/>
              <a:t>RSV</a:t>
            </a:r>
          </a:p>
          <a:p>
            <a:pPr lvl="1"/>
            <a:r>
              <a:rPr lang="en-US" dirty="0"/>
              <a:t>Influenza A and B</a:t>
            </a:r>
          </a:p>
          <a:p>
            <a:pPr lvl="0"/>
            <a:r>
              <a:rPr lang="en-US" dirty="0"/>
              <a:t>Disease preceded by URTI</a:t>
            </a:r>
          </a:p>
          <a:p>
            <a:pPr lvl="0"/>
            <a:r>
              <a:rPr lang="en-US" dirty="0"/>
              <a:t>Causes narrowing of airways</a:t>
            </a:r>
          </a:p>
          <a:p>
            <a:pPr lvl="0"/>
            <a:r>
              <a:rPr lang="en-US" dirty="0"/>
              <a:t>Child struggles to inhale past the obstruction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Growth Patterns</a:t>
            </a:r>
          </a:p>
        </p:txBody>
      </p:sp>
      <p:sp>
        <p:nvSpPr>
          <p:cNvPr id="8195" name="Rectangle 3"/>
          <p:cNvSpPr>
            <a:spLocks noGrp="1" noChangeArrowheads="1"/>
          </p:cNvSpPr>
          <p:nvPr>
            <p:ph type="body" idx="1"/>
          </p:nvPr>
        </p:nvSpPr>
        <p:spPr/>
        <p:txBody>
          <a:bodyPr/>
          <a:lstStyle/>
          <a:p>
            <a:pPr eaLnBrk="1" hangingPunct="1"/>
            <a:r>
              <a:rPr lang="en-US" smtClean="0"/>
              <a:t>The child’s pattern of growth is in a head-to-toe direction, or </a:t>
            </a:r>
            <a:r>
              <a:rPr lang="en-US" sz="3500" smtClean="0"/>
              <a:t>cephalocaudal</a:t>
            </a:r>
            <a:r>
              <a:rPr lang="en-US" smtClean="0"/>
              <a:t>, and in an inward to outward pattern called </a:t>
            </a:r>
            <a:r>
              <a:rPr lang="en-US" sz="3500" smtClean="0"/>
              <a:t>proximodistal</a:t>
            </a:r>
            <a:r>
              <a:rPr lang="en-US" smtClean="0"/>
              <a:t>.</a:t>
            </a:r>
          </a:p>
          <a:p>
            <a:pPr eaLnBrk="1" hangingPunct="1"/>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lvl="0"/>
            <a:r>
              <a:rPr lang="en-US" dirty="0" err="1"/>
              <a:t>Inspiratory</a:t>
            </a:r>
            <a:r>
              <a:rPr lang="en-US" dirty="0"/>
              <a:t> </a:t>
            </a:r>
            <a:r>
              <a:rPr lang="en-US" dirty="0" err="1"/>
              <a:t>stridor</a:t>
            </a:r>
            <a:endParaRPr lang="en-US" dirty="0"/>
          </a:p>
          <a:p>
            <a:pPr lvl="0"/>
            <a:r>
              <a:rPr lang="en-US" dirty="0" err="1"/>
              <a:t>Suprasternal</a:t>
            </a:r>
            <a:r>
              <a:rPr lang="en-US" dirty="0"/>
              <a:t> retractions</a:t>
            </a:r>
          </a:p>
          <a:p>
            <a:pPr lvl="0"/>
            <a:r>
              <a:rPr lang="en-US" dirty="0"/>
              <a:t>Cough – barking in nature</a:t>
            </a:r>
          </a:p>
          <a:p>
            <a:pPr lvl="0"/>
            <a:r>
              <a:rPr lang="en-US" dirty="0"/>
              <a:t>Hoarseness</a:t>
            </a:r>
          </a:p>
          <a:p>
            <a:pPr lvl="0"/>
            <a:r>
              <a:rPr lang="en-US" dirty="0" err="1"/>
              <a:t>Coryza</a:t>
            </a:r>
            <a:endParaRPr lang="en-US" dirty="0"/>
          </a:p>
          <a:p>
            <a:pPr lvl="0"/>
            <a:r>
              <a:rPr lang="en-US" dirty="0"/>
              <a:t>Low grade fever</a:t>
            </a:r>
          </a:p>
          <a:p>
            <a:pPr lvl="0"/>
            <a:r>
              <a:rPr lang="en-US" dirty="0"/>
              <a:t>Respiratory distress</a:t>
            </a:r>
          </a:p>
          <a:p>
            <a:pPr lvl="0"/>
            <a:r>
              <a:rPr lang="en-US" dirty="0"/>
              <a:t>Hypoxia symptoms</a:t>
            </a:r>
          </a:p>
          <a:p>
            <a:pPr lvl="0"/>
            <a:r>
              <a:rPr lang="en-US" dirty="0"/>
              <a:t>Respiratory acidosis</a:t>
            </a:r>
          </a:p>
          <a:p>
            <a:pPr lvl="0"/>
            <a:r>
              <a:rPr lang="en-US" dirty="0"/>
              <a:t>Respiratory failure</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a:t>
            </a:r>
            <a:br>
              <a:rPr lang="en-US" dirty="0"/>
            </a:br>
            <a:r>
              <a:rPr lang="en-US" dirty="0"/>
              <a:t>GOAL: Maintain patent airway</a:t>
            </a:r>
          </a:p>
        </p:txBody>
      </p:sp>
      <p:sp>
        <p:nvSpPr>
          <p:cNvPr id="3" name="Content Placeholder 2"/>
          <p:cNvSpPr>
            <a:spLocks noGrp="1"/>
          </p:cNvSpPr>
          <p:nvPr>
            <p:ph idx="1"/>
          </p:nvPr>
        </p:nvSpPr>
        <p:spPr/>
        <p:txBody>
          <a:bodyPr/>
          <a:lstStyle/>
          <a:p>
            <a:pPr lvl="0"/>
            <a:r>
              <a:rPr lang="en-US" dirty="0"/>
              <a:t>Mild forms of LTB are managed at home</a:t>
            </a:r>
          </a:p>
          <a:p>
            <a:pPr lvl="0"/>
            <a:r>
              <a:rPr lang="en-US" dirty="0" smtClean="0"/>
              <a:t>Oxygen </a:t>
            </a:r>
            <a:r>
              <a:rPr lang="en-US" dirty="0"/>
              <a:t>therapy</a:t>
            </a:r>
          </a:p>
          <a:p>
            <a:pPr lvl="0"/>
            <a:r>
              <a:rPr lang="en-US" dirty="0"/>
              <a:t>Nebulizer with epinephrine</a:t>
            </a:r>
          </a:p>
          <a:p>
            <a:pPr lvl="0"/>
            <a:r>
              <a:rPr lang="en-US" dirty="0"/>
              <a:t>Adequate hydration</a:t>
            </a:r>
          </a:p>
          <a:p>
            <a:pPr lvl="0"/>
            <a:r>
              <a:rPr lang="en-US" dirty="0"/>
              <a:t>Corticosteroids</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CONSIDERATIONS</a:t>
            </a:r>
          </a:p>
        </p:txBody>
      </p:sp>
      <p:sp>
        <p:nvSpPr>
          <p:cNvPr id="3" name="Content Placeholder 2"/>
          <p:cNvSpPr>
            <a:spLocks noGrp="1"/>
          </p:cNvSpPr>
          <p:nvPr>
            <p:ph idx="1"/>
          </p:nvPr>
        </p:nvSpPr>
        <p:spPr/>
        <p:txBody>
          <a:bodyPr>
            <a:normAutofit fontScale="85000" lnSpcReduction="20000"/>
          </a:bodyPr>
          <a:lstStyle/>
          <a:p>
            <a:pPr lvl="0"/>
            <a:r>
              <a:rPr lang="en-US" dirty="0"/>
              <a:t>Close observation</a:t>
            </a:r>
          </a:p>
          <a:p>
            <a:pPr lvl="0"/>
            <a:r>
              <a:rPr lang="en-US" dirty="0"/>
              <a:t>Accurate assessment of resp. status</a:t>
            </a:r>
          </a:p>
          <a:p>
            <a:pPr lvl="0"/>
            <a:r>
              <a:rPr lang="en-US" dirty="0"/>
              <a:t>Assess response to allergy</a:t>
            </a:r>
          </a:p>
          <a:p>
            <a:pPr lvl="0"/>
            <a:r>
              <a:rPr lang="en-US" dirty="0"/>
              <a:t>Place intubation set at bed side</a:t>
            </a:r>
          </a:p>
          <a:p>
            <a:pPr lvl="0"/>
            <a:r>
              <a:rPr lang="en-US" dirty="0"/>
              <a:t>Promote adequate rest</a:t>
            </a:r>
          </a:p>
          <a:p>
            <a:pPr lvl="0"/>
            <a:r>
              <a:rPr lang="en-US" dirty="0"/>
              <a:t>Administer oxygen as prescribed</a:t>
            </a:r>
          </a:p>
          <a:p>
            <a:pPr lvl="0"/>
            <a:r>
              <a:rPr lang="en-US" dirty="0"/>
              <a:t>Nebulizer </a:t>
            </a:r>
            <a:r>
              <a:rPr lang="en-US" dirty="0" err="1"/>
              <a:t>prn</a:t>
            </a:r>
            <a:endParaRPr lang="en-US" dirty="0"/>
          </a:p>
          <a:p>
            <a:pPr lvl="0"/>
            <a:r>
              <a:rPr lang="en-US" dirty="0"/>
              <a:t>Infants nursed in oxygen tents</a:t>
            </a:r>
          </a:p>
          <a:p>
            <a:pPr lvl="0"/>
            <a:r>
              <a:rPr lang="en-US" dirty="0"/>
              <a:t>Irritated children should be nursed on mother’s lap</a:t>
            </a:r>
          </a:p>
          <a:p>
            <a:pPr lvl="0"/>
            <a:r>
              <a:rPr lang="en-US" dirty="0"/>
              <a:t>Teach family</a:t>
            </a:r>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BRONCHIOLITIS</a:t>
            </a:r>
            <a:endParaRPr lang="en-US" sz="4800" dirty="0"/>
          </a:p>
        </p:txBody>
      </p:sp>
      <p:sp>
        <p:nvSpPr>
          <p:cNvPr id="3" name="Content Placeholder 2"/>
          <p:cNvSpPr>
            <a:spLocks noGrp="1"/>
          </p:cNvSpPr>
          <p:nvPr>
            <p:ph idx="1"/>
          </p:nvPr>
        </p:nvSpPr>
        <p:spPr/>
        <p:txBody>
          <a:bodyPr>
            <a:normAutofit fontScale="92500"/>
          </a:bodyPr>
          <a:lstStyle/>
          <a:p>
            <a:pPr>
              <a:buNone/>
            </a:pPr>
            <a:r>
              <a:rPr lang="en-US" sz="3600" i="1" u="sng" dirty="0" smtClean="0"/>
              <a:t>Definition</a:t>
            </a:r>
          </a:p>
          <a:p>
            <a:pPr>
              <a:buFont typeface="Wingdings" pitchFamily="2" charset="2"/>
              <a:buChar char="q"/>
            </a:pPr>
            <a:r>
              <a:rPr lang="en-US" sz="3600" dirty="0" smtClean="0"/>
              <a:t>Is an acute, typically viral infection of the bronchioles. The causative microorganisms include: Respiratory Syncytial Virus (RSV), adenovirus, parainfluenza and influenza viruses.</a:t>
            </a:r>
          </a:p>
          <a:p>
            <a:pPr>
              <a:buFont typeface="Wingdings" pitchFamily="2" charset="2"/>
              <a:buChar char="q"/>
            </a:pPr>
            <a:r>
              <a:rPr lang="en-US" sz="3600" dirty="0" smtClean="0"/>
              <a:t>It occurs most often in children, the infection causes inflammation in the bronchioles</a:t>
            </a:r>
            <a:r>
              <a:rPr lang="en-US" dirty="0" smtClean="0"/>
              <a:t>.</a:t>
            </a:r>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Pathophysiology </a:t>
            </a:r>
            <a:endParaRPr lang="en-US" sz="4800" dirty="0"/>
          </a:p>
        </p:txBody>
      </p:sp>
      <p:sp>
        <p:nvSpPr>
          <p:cNvPr id="3" name="Content Placeholder 2"/>
          <p:cNvSpPr>
            <a:spLocks noGrp="1"/>
          </p:cNvSpPr>
          <p:nvPr>
            <p:ph idx="1"/>
          </p:nvPr>
        </p:nvSpPr>
        <p:spPr/>
        <p:txBody>
          <a:bodyPr>
            <a:normAutofit fontScale="92500"/>
          </a:bodyPr>
          <a:lstStyle/>
          <a:p>
            <a:pPr>
              <a:buNone/>
            </a:pPr>
            <a:r>
              <a:rPr lang="en-US" sz="4800" dirty="0" smtClean="0"/>
              <a:t>   The inflammation created by the infectious process leads to airway edema and the accumulation of mucous and cellular debris. These effects result in a narrowing or occlusion of the bronchioles</a:t>
            </a:r>
            <a:r>
              <a:rPr lang="en-US" dirty="0" smtClean="0"/>
              <a:t>. </a:t>
            </a: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pPr>
              <a:buNone/>
            </a:pPr>
            <a:r>
              <a:rPr lang="en-US" sz="4400" dirty="0" smtClean="0"/>
              <a:t>   These occlusion causes air trapping which leads to hyperinflation of some alveoli and atelectasis (collapse of lung tissue) in others. The overall effect is hypoventilation of the affected child.</a:t>
            </a:r>
            <a:endParaRPr lang="en-US" sz="4400"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Signs and symptoms</a:t>
            </a:r>
            <a:endParaRPr lang="en-US" sz="4800" dirty="0"/>
          </a:p>
        </p:txBody>
      </p:sp>
      <p:sp>
        <p:nvSpPr>
          <p:cNvPr id="3" name="Content Placeholder 2"/>
          <p:cNvSpPr>
            <a:spLocks noGrp="1"/>
          </p:cNvSpPr>
          <p:nvPr>
            <p:ph idx="1"/>
          </p:nvPr>
        </p:nvSpPr>
        <p:spPr/>
        <p:txBody>
          <a:bodyPr>
            <a:normAutofit lnSpcReduction="10000"/>
          </a:bodyPr>
          <a:lstStyle/>
          <a:p>
            <a:r>
              <a:rPr lang="en-US" sz="4000" dirty="0" smtClean="0"/>
              <a:t>Initially children with bronchiolitis exhibit symptoms of an URTI such as rhinorrhea, sneezing, decreased appetite, a low grade fever and coughing.</a:t>
            </a:r>
          </a:p>
          <a:p>
            <a:r>
              <a:rPr lang="en-US" sz="4000" dirty="0" smtClean="0"/>
              <a:t>There’s wheezing and tachypnea</a:t>
            </a:r>
          </a:p>
          <a:p>
            <a:r>
              <a:rPr lang="en-US" sz="4000" dirty="0"/>
              <a:t>P</a:t>
            </a:r>
            <a:r>
              <a:rPr lang="en-US" sz="4000" dirty="0" smtClean="0"/>
              <a:t>oor feeding</a:t>
            </a:r>
          </a:p>
          <a:p>
            <a:pPr>
              <a:buNone/>
            </a:pPr>
            <a:endParaRPr lang="en-US" sz="3600" dirty="0" smtClean="0"/>
          </a:p>
          <a:p>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sz="4000" dirty="0" smtClean="0"/>
              <a:t>Nasal flaring</a:t>
            </a:r>
          </a:p>
          <a:p>
            <a:r>
              <a:rPr lang="en-US" sz="4000" dirty="0" smtClean="0"/>
              <a:t>Prolonged expiratory phase</a:t>
            </a:r>
          </a:p>
          <a:p>
            <a:r>
              <a:rPr lang="en-US" sz="4000" dirty="0" smtClean="0"/>
              <a:t>Retraction of subcostal and intercostal areas</a:t>
            </a:r>
          </a:p>
          <a:p>
            <a:r>
              <a:rPr lang="en-US" sz="4000" dirty="0" smtClean="0"/>
              <a:t>Cyanosis </a:t>
            </a:r>
          </a:p>
          <a:p>
            <a:r>
              <a:rPr lang="en-US" sz="4000" dirty="0" smtClean="0"/>
              <a:t>Crackles </a:t>
            </a:r>
          </a:p>
          <a:p>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Diagnosis </a:t>
            </a:r>
            <a:endParaRPr lang="en-US" sz="4800" dirty="0"/>
          </a:p>
        </p:txBody>
      </p:sp>
      <p:sp>
        <p:nvSpPr>
          <p:cNvPr id="3" name="Content Placeholder 2"/>
          <p:cNvSpPr>
            <a:spLocks noGrp="1"/>
          </p:cNvSpPr>
          <p:nvPr>
            <p:ph idx="1"/>
          </p:nvPr>
        </p:nvSpPr>
        <p:spPr/>
        <p:txBody>
          <a:bodyPr>
            <a:noAutofit/>
          </a:bodyPr>
          <a:lstStyle/>
          <a:p>
            <a:pPr marL="914400" indent="-914400">
              <a:buFont typeface="+mj-lt"/>
              <a:buAutoNum type="alphaLcPeriod"/>
            </a:pPr>
            <a:r>
              <a:rPr lang="en-US" sz="4400" dirty="0" smtClean="0"/>
              <a:t>Physical exam and history are the main diagnostic tools for bronchiolitis.</a:t>
            </a:r>
          </a:p>
          <a:p>
            <a:pPr marL="914400" indent="-914400">
              <a:buFont typeface="+mj-lt"/>
              <a:buAutoNum type="alphaLcPeriod"/>
            </a:pPr>
            <a:r>
              <a:rPr lang="en-US" sz="4400" dirty="0" smtClean="0"/>
              <a:t>Nasopharyngeal secretions may be obtained for culture to determine the etiologic agent.</a:t>
            </a:r>
            <a:endParaRPr lang="en-US" sz="4400"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Treatment</a:t>
            </a:r>
            <a:r>
              <a:rPr lang="en-US" dirty="0" smtClean="0"/>
              <a:t> </a:t>
            </a:r>
            <a:endParaRPr lang="en-US" dirty="0"/>
          </a:p>
        </p:txBody>
      </p:sp>
      <p:sp>
        <p:nvSpPr>
          <p:cNvPr id="3" name="Content Placeholder 2"/>
          <p:cNvSpPr>
            <a:spLocks noGrp="1"/>
          </p:cNvSpPr>
          <p:nvPr>
            <p:ph idx="1"/>
          </p:nvPr>
        </p:nvSpPr>
        <p:spPr/>
        <p:txBody>
          <a:bodyPr/>
          <a:lstStyle/>
          <a:p>
            <a:pPr>
              <a:buNone/>
            </a:pPr>
            <a:r>
              <a:rPr lang="en-US" sz="4000" i="1" u="sng" dirty="0" smtClean="0"/>
              <a:t>Home management: </a:t>
            </a:r>
          </a:p>
          <a:p>
            <a:pPr>
              <a:buFont typeface="Wingdings" pitchFamily="2" charset="2"/>
              <a:buChar char="Ø"/>
            </a:pPr>
            <a:r>
              <a:rPr lang="en-US" sz="4000" dirty="0" smtClean="0"/>
              <a:t>Promoting rest, ensuring adequate fluid intake and manage child’s fever.</a:t>
            </a:r>
          </a:p>
          <a:p>
            <a:pPr>
              <a:buFont typeface="Wingdings" pitchFamily="2" charset="2"/>
              <a:buChar char="Ø"/>
            </a:pPr>
            <a:r>
              <a:rPr lang="en-US" sz="4000" dirty="0" smtClean="0"/>
              <a:t>Children who demonstrate signs of respiratory distress or become dehydrated require hospitalization.</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782149" y="228600"/>
          <a:ext cx="7579702" cy="5897563"/>
        </p:xfrm>
        <a:graphic>
          <a:graphicData uri="http://schemas.openxmlformats.org/presentationml/2006/ole">
            <mc:AlternateContent xmlns:mc="http://schemas.openxmlformats.org/markup-compatibility/2006">
              <mc:Choice xmlns:v="urn:schemas-microsoft-com:vml" Requires="v">
                <p:oleObj spid="_x0000_s1035" name="Bitmap Image" r:id="rId3" imgW="11228571" imgH="6706536" progId="PBrush">
                  <p:embed/>
                </p:oleObj>
              </mc:Choice>
              <mc:Fallback>
                <p:oleObj name="Bitmap Image" r:id="rId3" imgW="11228571" imgH="6706536"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49" y="228600"/>
                        <a:ext cx="7579702"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smtClean="0"/>
              <a:t>Factors Influencing G&amp;D</a:t>
            </a:r>
          </a:p>
        </p:txBody>
      </p:sp>
      <p:sp>
        <p:nvSpPr>
          <p:cNvPr id="24579" name="Rectangle 3"/>
          <p:cNvSpPr>
            <a:spLocks noGrp="1" noChangeArrowheads="1"/>
          </p:cNvSpPr>
          <p:nvPr>
            <p:ph type="body" sz="half" idx="1"/>
          </p:nvPr>
        </p:nvSpPr>
        <p:spPr>
          <a:xfrm>
            <a:off x="457200" y="1447800"/>
            <a:ext cx="5164138" cy="4648200"/>
          </a:xfrm>
        </p:spPr>
        <p:txBody>
          <a:bodyPr>
            <a:normAutofit lnSpcReduction="10000"/>
          </a:bodyPr>
          <a:lstStyle/>
          <a:p>
            <a:pPr eaLnBrk="1" hangingPunct="1">
              <a:buFont typeface="Wingdings" pitchFamily="2" charset="2"/>
              <a:buNone/>
              <a:defRPr/>
            </a:pPr>
            <a:endParaRPr lang="en-US" sz="1200" dirty="0" smtClean="0"/>
          </a:p>
          <a:p>
            <a:r>
              <a:rPr lang="en-US" dirty="0" smtClean="0"/>
              <a:t>Genetic</a:t>
            </a:r>
          </a:p>
          <a:p>
            <a:r>
              <a:rPr lang="en-US" dirty="0" smtClean="0"/>
              <a:t>Environment</a:t>
            </a:r>
          </a:p>
          <a:p>
            <a:r>
              <a:rPr lang="en-US" dirty="0" smtClean="0"/>
              <a:t>Nutritional</a:t>
            </a:r>
          </a:p>
          <a:p>
            <a:r>
              <a:rPr lang="en-US" dirty="0" smtClean="0"/>
              <a:t>Socioeconomic</a:t>
            </a:r>
          </a:p>
          <a:p>
            <a:r>
              <a:rPr lang="en-US" dirty="0" smtClean="0"/>
              <a:t>Environmental &amp; seasonal</a:t>
            </a:r>
          </a:p>
          <a:p>
            <a:r>
              <a:rPr lang="en-US" dirty="0" smtClean="0"/>
              <a:t>Chronic disease</a:t>
            </a:r>
          </a:p>
          <a:p>
            <a:r>
              <a:rPr lang="en-US" dirty="0" smtClean="0"/>
              <a:t>Growth potential</a:t>
            </a:r>
          </a:p>
          <a:p>
            <a:r>
              <a:rPr lang="en-US" dirty="0" smtClean="0"/>
              <a:t>Emotional </a:t>
            </a:r>
          </a:p>
          <a:p>
            <a:pPr lvl="1" eaLnBrk="1" hangingPunct="1">
              <a:buFont typeface="Wingdings" pitchFamily="2" charset="2"/>
              <a:buNone/>
              <a:defRPr/>
            </a:pPr>
            <a:endParaRPr lang="en-US" sz="3000" dirty="0" smtClean="0"/>
          </a:p>
          <a:p>
            <a:pPr lvl="1" eaLnBrk="1" hangingPunct="1">
              <a:defRPr/>
            </a:pPr>
            <a:endParaRPr lang="en-US" sz="3000" dirty="0" smtClean="0"/>
          </a:p>
          <a:p>
            <a:pPr eaLnBrk="1" hangingPunct="1">
              <a:defRPr/>
            </a:pPr>
            <a:endParaRPr lang="en-US" sz="2800" dirty="0" smtClean="0"/>
          </a:p>
        </p:txBody>
      </p:sp>
      <p:graphicFrame>
        <p:nvGraphicFramePr>
          <p:cNvPr id="24580" name="Object 4"/>
          <p:cNvGraphicFramePr>
            <a:graphicFrameLocks noGrp="1" noChangeAspect="1"/>
          </p:cNvGraphicFramePr>
          <p:nvPr>
            <p:ph sz="half" idx="2"/>
          </p:nvPr>
        </p:nvGraphicFramePr>
        <p:xfrm>
          <a:off x="5673725" y="2438400"/>
          <a:ext cx="2668588" cy="3403600"/>
        </p:xfrm>
        <a:graphic>
          <a:graphicData uri="http://schemas.openxmlformats.org/presentationml/2006/ole">
            <mc:AlternateContent xmlns:mc="http://schemas.openxmlformats.org/markup-compatibility/2006">
              <mc:Choice xmlns:v="urn:schemas-microsoft-com:vml" Requires="v">
                <p:oleObj spid="_x0000_s2059" name="Clip" r:id="rId4" imgW="1392480" imgH="1878840" progId="">
                  <p:embed/>
                </p:oleObj>
              </mc:Choice>
              <mc:Fallback>
                <p:oleObj name="Clip" r:id="rId4" imgW="1392480" imgH="1878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725" y="2438400"/>
                        <a:ext cx="2668588"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strVal val="2/3*#ppt_w"/>
                                          </p:val>
                                        </p:tav>
                                        <p:tav tm="100000">
                                          <p:val>
                                            <p:strVal val="#ppt_w"/>
                                          </p:val>
                                        </p:tav>
                                      </p:tavLst>
                                    </p:anim>
                                    <p:anim calcmode="lin" valueType="num">
                                      <p:cBhvr>
                                        <p:cTn id="8" dur="500" fill="hold"/>
                                        <p:tgtEl>
                                          <p:spTgt spid="24580"/>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p:cTn id="13" dur="500" fill="hold"/>
                                        <p:tgtEl>
                                          <p:spTgt spid="2457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4579">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p:cTn id="19" dur="500" fill="hold"/>
                                        <p:tgtEl>
                                          <p:spTgt spid="24579">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24579">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p:cTn id="25" dur="500" fill="hold"/>
                                        <p:tgtEl>
                                          <p:spTgt spid="24579">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24579">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p:cTn id="31" dur="500" fill="hold"/>
                                        <p:tgtEl>
                                          <p:spTgt spid="24579">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24579">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p:cTn id="37" dur="500" fill="hold"/>
                                        <p:tgtEl>
                                          <p:spTgt spid="24579">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24579">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p:cTn id="43" dur="500" fill="hold"/>
                                        <p:tgtEl>
                                          <p:spTgt spid="24579">
                                            <p:txEl>
                                              <p:pRg st="6" end="6"/>
                                            </p:txEl>
                                          </p:spTgt>
                                        </p:tgtEl>
                                        <p:attrNameLst>
                                          <p:attrName>ppt_w</p:attrName>
                                        </p:attrNameLst>
                                      </p:cBhvr>
                                      <p:tavLst>
                                        <p:tav tm="0">
                                          <p:val>
                                            <p:strVal val="2/3*#ppt_w"/>
                                          </p:val>
                                        </p:tav>
                                        <p:tav tm="100000">
                                          <p:val>
                                            <p:strVal val="#ppt_w"/>
                                          </p:val>
                                        </p:tav>
                                      </p:tavLst>
                                    </p:anim>
                                    <p:anim calcmode="lin" valueType="num">
                                      <p:cBhvr>
                                        <p:cTn id="44" dur="500" fill="hold"/>
                                        <p:tgtEl>
                                          <p:spTgt spid="24579">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72" fill="hold" grpId="0"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p:cTn id="49" dur="500" fill="hold"/>
                                        <p:tgtEl>
                                          <p:spTgt spid="24579">
                                            <p:txEl>
                                              <p:pRg st="7" end="7"/>
                                            </p:txEl>
                                          </p:spTgt>
                                        </p:tgtEl>
                                        <p:attrNameLst>
                                          <p:attrName>ppt_w</p:attrName>
                                        </p:attrNameLst>
                                      </p:cBhvr>
                                      <p:tavLst>
                                        <p:tav tm="0">
                                          <p:val>
                                            <p:strVal val="2/3*#ppt_w"/>
                                          </p:val>
                                        </p:tav>
                                        <p:tav tm="100000">
                                          <p:val>
                                            <p:strVal val="#ppt_w"/>
                                          </p:val>
                                        </p:tav>
                                      </p:tavLst>
                                    </p:anim>
                                    <p:anim calcmode="lin" valueType="num">
                                      <p:cBhvr>
                                        <p:cTn id="50" dur="500" fill="hold"/>
                                        <p:tgtEl>
                                          <p:spTgt spid="24579">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24579">
                                            <p:txEl>
                                              <p:pRg st="8" end="8"/>
                                            </p:txEl>
                                          </p:spTgt>
                                        </p:tgtEl>
                                        <p:attrNameLst>
                                          <p:attrName>style.visibility</p:attrName>
                                        </p:attrNameLst>
                                      </p:cBhvr>
                                      <p:to>
                                        <p:strVal val="visible"/>
                                      </p:to>
                                    </p:set>
                                    <p:anim calcmode="lin" valueType="num">
                                      <p:cBhvr>
                                        <p:cTn id="55" dur="500" fill="hold"/>
                                        <p:tgtEl>
                                          <p:spTgt spid="24579">
                                            <p:txEl>
                                              <p:pRg st="8" end="8"/>
                                            </p:txEl>
                                          </p:spTgt>
                                        </p:tgtEl>
                                        <p:attrNameLst>
                                          <p:attrName>ppt_w</p:attrName>
                                        </p:attrNameLst>
                                      </p:cBhvr>
                                      <p:tavLst>
                                        <p:tav tm="0">
                                          <p:val>
                                            <p:strVal val="2/3*#ppt_w"/>
                                          </p:val>
                                        </p:tav>
                                        <p:tav tm="100000">
                                          <p:val>
                                            <p:strVal val="#ppt_w"/>
                                          </p:val>
                                        </p:tav>
                                      </p:tavLst>
                                    </p:anim>
                                    <p:anim calcmode="lin" valueType="num">
                                      <p:cBhvr>
                                        <p:cTn id="56" dur="500" fill="hold"/>
                                        <p:tgtEl>
                                          <p:spTgt spid="24579">
                                            <p:txEl>
                                              <p:pRg st="8" end="8"/>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None/>
            </a:pPr>
            <a:r>
              <a:rPr lang="en-US" sz="3600" i="1" u="sng" dirty="0" smtClean="0"/>
              <a:t>Hospital management:</a:t>
            </a:r>
          </a:p>
          <a:p>
            <a:pPr>
              <a:buFont typeface="Wingdings" pitchFamily="2" charset="2"/>
              <a:buChar char="Ø"/>
            </a:pPr>
            <a:r>
              <a:rPr lang="en-US" sz="3600" dirty="0" smtClean="0"/>
              <a:t>Drugs: bronchodilators, steroids, humidified oxygen and intravenous fluids.</a:t>
            </a:r>
          </a:p>
          <a:p>
            <a:pPr>
              <a:buFont typeface="Wingdings" pitchFamily="2" charset="2"/>
              <a:buChar char="Ø"/>
            </a:pPr>
            <a:r>
              <a:rPr lang="en-US" sz="3600" dirty="0" smtClean="0"/>
              <a:t>Ribavirin (</a:t>
            </a:r>
            <a:r>
              <a:rPr lang="en-US" sz="3600" dirty="0"/>
              <a:t>V</a:t>
            </a:r>
            <a:r>
              <a:rPr lang="en-US" sz="3600" dirty="0" smtClean="0"/>
              <a:t>irazole), the only specific drug for RSV bronchiolitis, is an aerosol antiviral medication reserved for severely ill children.</a:t>
            </a:r>
          </a:p>
          <a:p>
            <a:pPr>
              <a:buNone/>
            </a:pPr>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sz="4800" dirty="0" smtClean="0"/>
              <a:t>Mechanical ventilation is indicated for children in respiratory failure. Antibiotics are used when a secondary infection or pneumonia is present.</a:t>
            </a:r>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Nursing management</a:t>
            </a:r>
            <a:endParaRPr lang="en-US" sz="4800"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3600" dirty="0" smtClean="0"/>
              <a:t>Ensure effective airway clearance through suctioning of secretions.</a:t>
            </a:r>
          </a:p>
          <a:p>
            <a:pPr>
              <a:buFont typeface="Wingdings" pitchFamily="2" charset="2"/>
              <a:buChar char="ü"/>
            </a:pPr>
            <a:r>
              <a:rPr lang="en-US" sz="3600" dirty="0" smtClean="0"/>
              <a:t>Supplemental oxygen is administered through a nasal cannula. Other strategies include raising the head of bed, consolidating care and encouraging caregiver involvement in the child’s care.</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US" dirty="0" smtClean="0"/>
              <a:t>Promote fluid balance by administering intravenous fluids until the child can drink adequate amounts of oral fluids.</a:t>
            </a:r>
          </a:p>
          <a:p>
            <a:pPr>
              <a:buFont typeface="Wingdings" pitchFamily="2" charset="2"/>
              <a:buChar char="ü"/>
            </a:pPr>
            <a:r>
              <a:rPr lang="en-US" dirty="0" smtClean="0"/>
              <a:t>Administer antipyretics to reduce fever.</a:t>
            </a:r>
          </a:p>
          <a:p>
            <a:pPr>
              <a:buFont typeface="Wingdings" pitchFamily="2" charset="2"/>
              <a:buChar char="ü"/>
            </a:pPr>
            <a:r>
              <a:rPr lang="en-US" dirty="0" smtClean="0"/>
              <a:t>Ensure nebulized pulmonary medications have been given and chest physiotherapy  has been done.</a:t>
            </a:r>
          </a:p>
          <a:p>
            <a:pPr>
              <a:buFont typeface="Wingdings" pitchFamily="2" charset="2"/>
              <a:buChar char="ü"/>
            </a:pPr>
            <a:r>
              <a:rPr lang="en-US" dirty="0" smtClean="0"/>
              <a:t>Family teaching on home management during discharge.</a:t>
            </a:r>
          </a:p>
          <a:p>
            <a:pPr algn="ctr">
              <a:buNone/>
            </a:pPr>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Complications</a:t>
            </a:r>
            <a:r>
              <a:rPr lang="en-US" dirty="0" smtClean="0"/>
              <a: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4000" dirty="0" smtClean="0"/>
              <a:t>Apnea (cessation of breathing)</a:t>
            </a:r>
          </a:p>
          <a:p>
            <a:pPr marL="514350" indent="-514350">
              <a:buFont typeface="+mj-lt"/>
              <a:buAutoNum type="arabicPeriod"/>
            </a:pPr>
            <a:r>
              <a:rPr lang="en-US" sz="4000" dirty="0" smtClean="0"/>
              <a:t>Atelectasis </a:t>
            </a:r>
          </a:p>
          <a:p>
            <a:pPr marL="514350" indent="-514350">
              <a:buFont typeface="+mj-lt"/>
              <a:buAutoNum type="arabicPeriod"/>
            </a:pPr>
            <a:r>
              <a:rPr lang="en-US" sz="4000" dirty="0" smtClean="0"/>
              <a:t>Secondary bacterial infections e.g. pneumonia</a:t>
            </a:r>
          </a:p>
          <a:p>
            <a:pPr marL="514350" indent="-514350">
              <a:buFont typeface="+mj-lt"/>
              <a:buAutoNum type="arabicPeriod"/>
            </a:pPr>
            <a:r>
              <a:rPr lang="en-US" sz="4000" dirty="0" smtClean="0"/>
              <a:t>Respiratory failure</a:t>
            </a:r>
          </a:p>
          <a:p>
            <a:pPr>
              <a:buNone/>
            </a:pPr>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2-638.jpg"/>
          <p:cNvPicPr>
            <a:picLocks noGrp="1" noChangeAspect="1"/>
          </p:cNvPicPr>
          <p:nvPr>
            <p:ph idx="1"/>
          </p:nvPr>
        </p:nvPicPr>
        <p:blipFill>
          <a:blip r:embed="rId2" cstate="print"/>
          <a:stretch>
            <a:fillRect/>
          </a:stretch>
        </p:blipFill>
        <p:spPr>
          <a:xfrm>
            <a:off x="251520" y="188640"/>
            <a:ext cx="8638991" cy="6486014"/>
          </a:xfrm>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3-638.jpg"/>
          <p:cNvPicPr>
            <a:picLocks noGrp="1" noChangeAspect="1"/>
          </p:cNvPicPr>
          <p:nvPr>
            <p:ph idx="1"/>
          </p:nvPr>
        </p:nvPicPr>
        <p:blipFill>
          <a:blip r:embed="rId2" cstate="print"/>
          <a:stretch>
            <a:fillRect/>
          </a:stretch>
        </p:blipFill>
        <p:spPr>
          <a:xfrm>
            <a:off x="395536" y="332656"/>
            <a:ext cx="8350959" cy="6269764"/>
          </a:xfrm>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4-638.jpg"/>
          <p:cNvPicPr>
            <a:picLocks noGrp="1" noChangeAspect="1"/>
          </p:cNvPicPr>
          <p:nvPr>
            <p:ph idx="1"/>
          </p:nvPr>
        </p:nvPicPr>
        <p:blipFill>
          <a:blip r:embed="rId2" cstate="print"/>
          <a:stretch>
            <a:fillRect/>
          </a:stretch>
        </p:blipFill>
        <p:spPr>
          <a:xfrm>
            <a:off x="395536" y="260648"/>
            <a:ext cx="8388425" cy="6297893"/>
          </a:xfrm>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5-638.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6-638.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human development</a:t>
            </a:r>
            <a:endParaRPr lang="en-US" dirty="0"/>
          </a:p>
        </p:txBody>
      </p:sp>
      <p:sp>
        <p:nvSpPr>
          <p:cNvPr id="3" name="Content Placeholder 2"/>
          <p:cNvSpPr>
            <a:spLocks noGrp="1"/>
          </p:cNvSpPr>
          <p:nvPr>
            <p:ph idx="1"/>
          </p:nvPr>
        </p:nvSpPr>
        <p:spPr/>
        <p:txBody>
          <a:bodyPr/>
          <a:lstStyle/>
          <a:p>
            <a:pPr>
              <a:buNone/>
            </a:pPr>
            <a:r>
              <a:rPr lang="en-US" dirty="0"/>
              <a:t>We shall discuss the following theories</a:t>
            </a:r>
          </a:p>
          <a:p>
            <a:pPr lvl="0"/>
            <a:r>
              <a:rPr lang="en-US" dirty="0"/>
              <a:t>Psychoanalytic theory</a:t>
            </a:r>
          </a:p>
          <a:p>
            <a:pPr lvl="0"/>
            <a:r>
              <a:rPr lang="en-US" dirty="0"/>
              <a:t>Behavioral theory</a:t>
            </a:r>
          </a:p>
          <a:p>
            <a:pPr lvl="0"/>
            <a:r>
              <a:rPr lang="en-US" dirty="0"/>
              <a:t>Cognitive theory</a:t>
            </a:r>
          </a:p>
          <a:p>
            <a:pPr lvl="0"/>
            <a:r>
              <a:rPr lang="en-US" dirty="0"/>
              <a:t>Ecological theory</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7-638.jpg"/>
          <p:cNvPicPr>
            <a:picLocks noGrp="1" noChangeAspect="1"/>
          </p:cNvPicPr>
          <p:nvPr>
            <p:ph idx="1"/>
          </p:nvPr>
        </p:nvPicPr>
        <p:blipFill>
          <a:blip r:embed="rId2" cstate="print"/>
          <a:stretch>
            <a:fillRect/>
          </a:stretch>
        </p:blipFill>
        <p:spPr>
          <a:xfrm>
            <a:off x="323528" y="260648"/>
            <a:ext cx="8532439" cy="6381328"/>
          </a:xfrm>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8-638.jpg"/>
          <p:cNvPicPr>
            <a:picLocks noGrp="1" noChangeAspect="1"/>
          </p:cNvPicPr>
          <p:nvPr>
            <p:ph idx="1"/>
          </p:nvPr>
        </p:nvPicPr>
        <p:blipFill>
          <a:blip r:embed="rId2" cstate="print"/>
          <a:stretch>
            <a:fillRect/>
          </a:stretch>
        </p:blipFill>
        <p:spPr>
          <a:xfrm>
            <a:off x="395536" y="332656"/>
            <a:ext cx="8424936" cy="6264696"/>
          </a:xfrm>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9-638.jpg"/>
          <p:cNvPicPr>
            <a:picLocks noGrp="1" noChangeAspect="1"/>
          </p:cNvPicPr>
          <p:nvPr>
            <p:ph idx="1"/>
          </p:nvPr>
        </p:nvPicPr>
        <p:blipFill>
          <a:blip r:embed="rId2" cstate="print"/>
          <a:stretch>
            <a:fillRect/>
          </a:stretch>
        </p:blipFill>
        <p:spPr>
          <a:xfrm>
            <a:off x="467544" y="404664"/>
            <a:ext cx="8316880" cy="6244178"/>
          </a:xfrm>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0-638.jpg"/>
          <p:cNvPicPr>
            <a:picLocks noGrp="1" noChangeAspect="1"/>
          </p:cNvPicPr>
          <p:nvPr>
            <p:ph idx="1"/>
          </p:nvPr>
        </p:nvPicPr>
        <p:blipFill>
          <a:blip r:embed="rId2" cstate="print"/>
          <a:stretch>
            <a:fillRect/>
          </a:stretch>
        </p:blipFill>
        <p:spPr>
          <a:xfrm>
            <a:off x="179512" y="188640"/>
            <a:ext cx="8640960" cy="6336704"/>
          </a:xfrm>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1-638.jpg"/>
          <p:cNvPicPr>
            <a:picLocks noGrp="1" noChangeAspect="1"/>
          </p:cNvPicPr>
          <p:nvPr>
            <p:ph idx="1"/>
          </p:nvPr>
        </p:nvPicPr>
        <p:blipFill>
          <a:blip r:embed="rId2" cstate="print"/>
          <a:stretch>
            <a:fillRect/>
          </a:stretch>
        </p:blipFill>
        <p:spPr>
          <a:xfrm>
            <a:off x="323528" y="260648"/>
            <a:ext cx="8496944" cy="6414195"/>
          </a:xfrm>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2-638.jpg"/>
          <p:cNvPicPr>
            <a:picLocks noGrp="1" noChangeAspect="1"/>
          </p:cNvPicPr>
          <p:nvPr>
            <p:ph idx="1"/>
          </p:nvPr>
        </p:nvPicPr>
        <p:blipFill>
          <a:blip r:embed="rId2" cstate="print"/>
          <a:stretch>
            <a:fillRect/>
          </a:stretch>
        </p:blipFill>
        <p:spPr>
          <a:xfrm>
            <a:off x="251520" y="188640"/>
            <a:ext cx="8712968" cy="6453336"/>
          </a:xfrm>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3-638.jpg"/>
          <p:cNvPicPr>
            <a:picLocks noGrp="1" noChangeAspect="1"/>
          </p:cNvPicPr>
          <p:nvPr>
            <p:ph idx="1"/>
          </p:nvPr>
        </p:nvPicPr>
        <p:blipFill>
          <a:blip r:embed="rId2" cstate="print"/>
          <a:stretch>
            <a:fillRect/>
          </a:stretch>
        </p:blipFill>
        <p:spPr>
          <a:xfrm>
            <a:off x="179512" y="260648"/>
            <a:ext cx="8712968" cy="6381328"/>
          </a:xfrm>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4-638.jpg"/>
          <p:cNvPicPr>
            <a:picLocks noGrp="1" noChangeAspect="1"/>
          </p:cNvPicPr>
          <p:nvPr>
            <p:ph idx="1"/>
          </p:nvPr>
        </p:nvPicPr>
        <p:blipFill>
          <a:blip r:embed="rId2" cstate="print"/>
          <a:stretch>
            <a:fillRect/>
          </a:stretch>
        </p:blipFill>
        <p:spPr>
          <a:xfrm>
            <a:off x="251520" y="332656"/>
            <a:ext cx="8640960" cy="6342187"/>
          </a:xfrm>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5-320.jpg"/>
          <p:cNvPicPr>
            <a:picLocks noGrp="1" noChangeAspect="1"/>
          </p:cNvPicPr>
          <p:nvPr>
            <p:ph idx="1"/>
          </p:nvPr>
        </p:nvPicPr>
        <p:blipFill>
          <a:blip r:embed="rId2" cstate="print"/>
          <a:stretch>
            <a:fillRect/>
          </a:stretch>
        </p:blipFill>
        <p:spPr>
          <a:xfrm>
            <a:off x="323528" y="260648"/>
            <a:ext cx="8496944" cy="6336704"/>
          </a:xfrm>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5-638.jpg"/>
          <p:cNvPicPr>
            <a:picLocks noGrp="1" noChangeAspect="1"/>
          </p:cNvPicPr>
          <p:nvPr>
            <p:ph idx="1"/>
          </p:nvPr>
        </p:nvPicPr>
        <p:blipFill>
          <a:blip r:embed="rId2" cstate="print"/>
          <a:stretch>
            <a:fillRect/>
          </a:stretch>
        </p:blipFill>
        <p:spPr>
          <a:xfrm>
            <a:off x="251520" y="260648"/>
            <a:ext cx="8712967" cy="633670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Why developmental assessment?</a:t>
            </a:r>
          </a:p>
        </p:txBody>
      </p:sp>
      <p:sp>
        <p:nvSpPr>
          <p:cNvPr id="9219" name="Rectangle 3"/>
          <p:cNvSpPr>
            <a:spLocks noGrp="1" noChangeArrowheads="1"/>
          </p:cNvSpPr>
          <p:nvPr>
            <p:ph type="body" idx="1"/>
          </p:nvPr>
        </p:nvSpPr>
        <p:spPr/>
        <p:txBody>
          <a:bodyPr/>
          <a:lstStyle/>
          <a:p>
            <a:pPr eaLnBrk="1" hangingPunct="1">
              <a:lnSpc>
                <a:spcPct val="90000"/>
              </a:lnSpc>
            </a:pPr>
            <a:r>
              <a:rPr lang="en-US" smtClean="0"/>
              <a:t>Early detection of deviation in child’s pattern of development</a:t>
            </a:r>
          </a:p>
          <a:p>
            <a:pPr eaLnBrk="1" hangingPunct="1">
              <a:lnSpc>
                <a:spcPct val="90000"/>
              </a:lnSpc>
            </a:pPr>
            <a:r>
              <a:rPr lang="en-US" smtClean="0"/>
              <a:t>Simple and time efficient mechanism to ensure adequate surveillance of developmental progress</a:t>
            </a:r>
          </a:p>
          <a:p>
            <a:pPr eaLnBrk="1" hangingPunct="1">
              <a:lnSpc>
                <a:spcPct val="90000"/>
              </a:lnSpc>
            </a:pPr>
            <a:r>
              <a:rPr lang="en-US" smtClean="0"/>
              <a:t>Domains assessed: cognitive, motor, language, social / behavioral and adaptive</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6-638.jpg"/>
          <p:cNvPicPr>
            <a:picLocks noGrp="1" noChangeAspect="1"/>
          </p:cNvPicPr>
          <p:nvPr>
            <p:ph idx="1"/>
          </p:nvPr>
        </p:nvPicPr>
        <p:blipFill>
          <a:blip r:embed="rId2" cstate="print"/>
          <a:stretch>
            <a:fillRect/>
          </a:stretch>
        </p:blipFill>
        <p:spPr>
          <a:xfrm>
            <a:off x="179512" y="188640"/>
            <a:ext cx="8784975" cy="6480720"/>
          </a:xfrm>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7-638.jpg"/>
          <p:cNvPicPr>
            <a:picLocks noGrp="1" noChangeAspect="1"/>
          </p:cNvPicPr>
          <p:nvPr>
            <p:ph idx="1"/>
          </p:nvPr>
        </p:nvPicPr>
        <p:blipFill>
          <a:blip r:embed="rId2" cstate="print"/>
          <a:stretch>
            <a:fillRect/>
          </a:stretch>
        </p:blipFill>
        <p:spPr>
          <a:xfrm>
            <a:off x="179512" y="188640"/>
            <a:ext cx="8784975" cy="6480720"/>
          </a:xfrm>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8-638.jpg"/>
          <p:cNvPicPr>
            <a:picLocks noGrp="1" noChangeAspect="1"/>
          </p:cNvPicPr>
          <p:nvPr>
            <p:ph idx="1"/>
          </p:nvPr>
        </p:nvPicPr>
        <p:blipFill>
          <a:blip r:embed="rId2" cstate="print"/>
          <a:stretch>
            <a:fillRect/>
          </a:stretch>
        </p:blipFill>
        <p:spPr>
          <a:xfrm>
            <a:off x="179512" y="188640"/>
            <a:ext cx="8784975" cy="6480720"/>
          </a:xfrm>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19-638.jpg"/>
          <p:cNvPicPr>
            <a:picLocks noGrp="1" noChangeAspect="1"/>
          </p:cNvPicPr>
          <p:nvPr>
            <p:ph idx="1"/>
          </p:nvPr>
        </p:nvPicPr>
        <p:blipFill>
          <a:blip r:embed="rId2" cstate="print"/>
          <a:stretch>
            <a:fillRect/>
          </a:stretch>
        </p:blipFill>
        <p:spPr>
          <a:xfrm>
            <a:off x="179512" y="188640"/>
            <a:ext cx="8784975" cy="6480720"/>
          </a:xfrm>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20-638.jpg"/>
          <p:cNvPicPr>
            <a:picLocks noGrp="1" noChangeAspect="1"/>
          </p:cNvPicPr>
          <p:nvPr>
            <p:ph idx="1"/>
          </p:nvPr>
        </p:nvPicPr>
        <p:blipFill>
          <a:blip r:embed="rId2" cstate="print"/>
          <a:stretch>
            <a:fillRect/>
          </a:stretch>
        </p:blipFill>
        <p:spPr>
          <a:xfrm>
            <a:off x="179513" y="188640"/>
            <a:ext cx="8784975" cy="6480720"/>
          </a:xfrm>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nsillitis-21-638.jpg"/>
          <p:cNvPicPr>
            <a:picLocks noGrp="1" noChangeAspect="1"/>
          </p:cNvPicPr>
          <p:nvPr>
            <p:ph idx="1"/>
          </p:nvPr>
        </p:nvPicPr>
        <p:blipFill>
          <a:blip r:embed="rId2" cstate="print"/>
          <a:stretch>
            <a:fillRect/>
          </a:stretch>
        </p:blipFill>
        <p:spPr>
          <a:xfrm>
            <a:off x="179512" y="260648"/>
            <a:ext cx="8784975" cy="6336704"/>
          </a:xfrm>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TETANUS (LOCK JAW)</a:t>
            </a:r>
            <a:endParaRPr lang="en-US" dirty="0"/>
          </a:p>
        </p:txBody>
      </p:sp>
      <p:sp>
        <p:nvSpPr>
          <p:cNvPr id="3" name="Content Placeholder 2"/>
          <p:cNvSpPr>
            <a:spLocks noGrp="1"/>
          </p:cNvSpPr>
          <p:nvPr>
            <p:ph idx="1"/>
          </p:nvPr>
        </p:nvSpPr>
        <p:spPr/>
        <p:txBody>
          <a:bodyPr>
            <a:normAutofit/>
          </a:bodyPr>
          <a:lstStyle/>
          <a:p>
            <a:pPr lvl="0"/>
            <a:r>
              <a:rPr lang="en-US" sz="2400" dirty="0"/>
              <a:t>Is an acute preventable and often fatal disease caused by </a:t>
            </a:r>
            <a:r>
              <a:rPr lang="en-US" sz="2400" dirty="0" err="1"/>
              <a:t>exotoxin</a:t>
            </a:r>
            <a:r>
              <a:rPr lang="en-US" sz="2400" dirty="0"/>
              <a:t> produced by the anaerobic spore forming gram positive bacillus </a:t>
            </a:r>
            <a:r>
              <a:rPr lang="en-US" sz="2400" i="1" dirty="0"/>
              <a:t>clostridium </a:t>
            </a:r>
            <a:r>
              <a:rPr lang="en-US" sz="2400" i="1" dirty="0" err="1"/>
              <a:t>tetani</a:t>
            </a:r>
            <a:endParaRPr lang="en-US" sz="2400" dirty="0"/>
          </a:p>
          <a:p>
            <a:pPr lvl="0"/>
            <a:r>
              <a:rPr lang="en-US" sz="2400" dirty="0"/>
              <a:t>Characterized by painful muscular rigidity</a:t>
            </a:r>
          </a:p>
        </p:txBody>
      </p:sp>
      <p:pic>
        <p:nvPicPr>
          <p:cNvPr id="19458" name="Picture 2" descr="https://fbcdn-sphotos-g-a.akamaihd.net/hphotos-ak-xpa1/v/t1.0-9/q85/s480x480/10262059_825810614125972_1561814021474348554_n.jpg?oh=6c7d346f2d4f5d741deb61c202073566&amp;oe=54D04DF1&amp;__gda__=1421775863_6b92ccb1adf271f0fad5239fe4ae147f"/>
          <p:cNvPicPr>
            <a:picLocks noChangeAspect="1" noChangeArrowheads="1"/>
          </p:cNvPicPr>
          <p:nvPr/>
        </p:nvPicPr>
        <p:blipFill>
          <a:blip r:embed="rId2" cstate="print"/>
          <a:srcRect/>
          <a:stretch>
            <a:fillRect/>
          </a:stretch>
        </p:blipFill>
        <p:spPr bwMode="auto">
          <a:xfrm>
            <a:off x="1524000" y="3200400"/>
            <a:ext cx="5029200" cy="3646170"/>
          </a:xfrm>
          <a:prstGeom prst="rect">
            <a:avLst/>
          </a:prstGeom>
          <a:noFill/>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10000"/>
          </a:bodyPr>
          <a:lstStyle/>
          <a:p>
            <a:pPr lvl="0"/>
            <a:r>
              <a:rPr lang="en-US" dirty="0"/>
              <a:t>Requirements for developing tetanus</a:t>
            </a:r>
          </a:p>
          <a:p>
            <a:pPr lvl="1"/>
            <a:r>
              <a:rPr lang="en-US" dirty="0"/>
              <a:t>Presence of tetanus spores or vegetative forms of the bacillus</a:t>
            </a:r>
          </a:p>
          <a:p>
            <a:pPr lvl="1"/>
            <a:r>
              <a:rPr lang="en-US" dirty="0"/>
              <a:t>Injury to the tissues</a:t>
            </a:r>
          </a:p>
          <a:p>
            <a:pPr lvl="1"/>
            <a:r>
              <a:rPr lang="en-US" dirty="0"/>
              <a:t>Wound conditions that encourage multiplication of the organism</a:t>
            </a:r>
          </a:p>
          <a:p>
            <a:pPr lvl="1"/>
            <a:r>
              <a:rPr lang="en-US" dirty="0"/>
              <a:t>Susceptible host</a:t>
            </a:r>
          </a:p>
          <a:p>
            <a:pPr lvl="0"/>
            <a:r>
              <a:rPr lang="en-US" dirty="0"/>
              <a:t>Tetanus spores are found in the soil, dust and intestinal tract of animal esp. herbivorous</a:t>
            </a:r>
          </a:p>
          <a:p>
            <a:pPr lvl="0"/>
            <a:r>
              <a:rPr lang="en-US" dirty="0"/>
              <a:t>Prevalent in rural areas</a:t>
            </a:r>
          </a:p>
          <a:p>
            <a:pPr lvl="0"/>
            <a:r>
              <a:rPr lang="en-US" dirty="0"/>
              <a:t>Enters the body by way of wounds esp. puncture wound, burn or crash wounds</a:t>
            </a:r>
          </a:p>
          <a:p>
            <a:pPr lvl="0"/>
            <a:r>
              <a:rPr lang="en-US" dirty="0"/>
              <a:t>Infants – umbilical cord</a:t>
            </a:r>
          </a:p>
          <a:p>
            <a:pPr lvl="0"/>
            <a:r>
              <a:rPr lang="en-US" dirty="0"/>
              <a:t>Incidence peak during outdoor activities</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lvl="0"/>
            <a:r>
              <a:rPr lang="en-US" dirty="0"/>
              <a:t>Wound – dirty, not clean and exposed to dust</a:t>
            </a:r>
          </a:p>
          <a:p>
            <a:pPr lvl="0"/>
            <a:r>
              <a:rPr lang="en-US" dirty="0" err="1"/>
              <a:t>Exotoxins</a:t>
            </a:r>
            <a:r>
              <a:rPr lang="en-US" dirty="0"/>
              <a:t> reach the CNS by neuron axons or vascular system</a:t>
            </a:r>
          </a:p>
          <a:p>
            <a:pPr lvl="0"/>
            <a:r>
              <a:rPr lang="en-US" dirty="0"/>
              <a:t>Toxins become fixed on nerve cells of the brain stem and the anterior horn of the spinal cord</a:t>
            </a:r>
          </a:p>
          <a:p>
            <a:pPr lvl="0"/>
            <a:r>
              <a:rPr lang="en-US" dirty="0"/>
              <a:t>Toxins act as </a:t>
            </a:r>
            <a:r>
              <a:rPr lang="en-US" dirty="0" err="1"/>
              <a:t>myoneural</a:t>
            </a:r>
            <a:r>
              <a:rPr lang="en-US" dirty="0"/>
              <a:t> junction to produce muscular stiffness and to lower the </a:t>
            </a:r>
            <a:r>
              <a:rPr lang="en-US" dirty="0" err="1"/>
              <a:t>threshhold</a:t>
            </a:r>
            <a:r>
              <a:rPr lang="en-US" dirty="0"/>
              <a:t> for reflex excitability</a:t>
            </a:r>
          </a:p>
          <a:p>
            <a:pPr lvl="0"/>
            <a:r>
              <a:rPr lang="en-US" dirty="0"/>
              <a:t>Incubation period 3 days to 3 wk, average 8 days</a:t>
            </a:r>
          </a:p>
          <a:p>
            <a:pPr lvl="0"/>
            <a:r>
              <a:rPr lang="en-US" dirty="0"/>
              <a:t>Neonates 5 – 14 days</a:t>
            </a:r>
          </a:p>
          <a:p>
            <a:pPr lvl="0"/>
            <a:r>
              <a:rPr lang="en-US" dirty="0"/>
              <a:t>More heavily contaminated wounds have a shorter incubation period</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p:txBody>
          <a:bodyPr>
            <a:normAutofit fontScale="77500" lnSpcReduction="20000"/>
          </a:bodyPr>
          <a:lstStyle/>
          <a:p>
            <a:pPr lvl="0"/>
            <a:endParaRPr lang="en-US" dirty="0"/>
          </a:p>
          <a:p>
            <a:pPr lvl="0"/>
            <a:r>
              <a:rPr lang="en-US" dirty="0" smtClean="0"/>
              <a:t>Rigidity of the muscles </a:t>
            </a:r>
            <a:r>
              <a:rPr lang="en-US" dirty="0"/>
              <a:t>Difficult in suckling</a:t>
            </a:r>
          </a:p>
          <a:p>
            <a:pPr lvl="0"/>
            <a:r>
              <a:rPr lang="en-US" dirty="0"/>
              <a:t>Excessive crying</a:t>
            </a:r>
          </a:p>
          <a:p>
            <a:pPr lvl="0"/>
            <a:r>
              <a:rPr lang="en-US" dirty="0"/>
              <a:t>Irritability</a:t>
            </a:r>
          </a:p>
          <a:p>
            <a:pPr lvl="0"/>
            <a:r>
              <a:rPr lang="en-US" dirty="0" err="1"/>
              <a:t>Nuchal</a:t>
            </a:r>
            <a:r>
              <a:rPr lang="en-US" dirty="0"/>
              <a:t> rigidity</a:t>
            </a:r>
          </a:p>
          <a:p>
            <a:pPr lvl="0"/>
            <a:r>
              <a:rPr lang="en-US" dirty="0"/>
              <a:t>Difficult in opening of the mouth (</a:t>
            </a:r>
            <a:r>
              <a:rPr lang="en-US" dirty="0" err="1"/>
              <a:t>trismus</a:t>
            </a:r>
            <a:r>
              <a:rPr lang="en-US" dirty="0"/>
              <a:t>)</a:t>
            </a:r>
          </a:p>
          <a:p>
            <a:pPr lvl="0"/>
            <a:r>
              <a:rPr lang="en-US" dirty="0"/>
              <a:t>Devil’s grin (</a:t>
            </a:r>
            <a:r>
              <a:rPr lang="en-US" dirty="0" err="1"/>
              <a:t>risus</a:t>
            </a:r>
            <a:r>
              <a:rPr lang="en-US" dirty="0"/>
              <a:t> </a:t>
            </a:r>
            <a:r>
              <a:rPr lang="en-US" dirty="0" err="1"/>
              <a:t>sardonicus</a:t>
            </a:r>
            <a:r>
              <a:rPr lang="en-US" dirty="0"/>
              <a:t>)</a:t>
            </a:r>
          </a:p>
          <a:p>
            <a:pPr lvl="0"/>
            <a:r>
              <a:rPr lang="en-US" dirty="0"/>
              <a:t>Photophobia</a:t>
            </a:r>
          </a:p>
          <a:p>
            <a:pPr lvl="0"/>
            <a:r>
              <a:rPr lang="en-US" dirty="0" err="1"/>
              <a:t>Laryngospasms</a:t>
            </a:r>
            <a:r>
              <a:rPr lang="en-US" dirty="0"/>
              <a:t> -  </a:t>
            </a:r>
            <a:r>
              <a:rPr lang="en-US" dirty="0" err="1"/>
              <a:t>atelectasis</a:t>
            </a:r>
            <a:r>
              <a:rPr lang="en-US" dirty="0"/>
              <a:t>, respiratory failure</a:t>
            </a:r>
          </a:p>
          <a:p>
            <a:pPr lvl="0"/>
            <a:r>
              <a:rPr lang="en-US" dirty="0"/>
              <a:t>Fever +/- fever has a poor prognosis</a:t>
            </a:r>
          </a:p>
          <a:p>
            <a:pPr lvl="0"/>
            <a:r>
              <a:rPr lang="en-US" dirty="0"/>
              <a:t>Survival beyond four days indicates recovery</a:t>
            </a:r>
          </a:p>
        </p:txBody>
      </p:sp>
      <p:pic>
        <p:nvPicPr>
          <p:cNvPr id="4" name="Picture 3" descr="https://encrypted-tbn3.gstatic.com/images?q=tbn:ANd9GcTqK4t2nQWEhLUUjdfdfvysYKB1r_vjHIaUWp1kT89QstOSGME7"/>
          <p:cNvPicPr/>
          <p:nvPr/>
        </p:nvPicPr>
        <p:blipFill>
          <a:blip r:embed="rId2" cstate="print"/>
          <a:srcRect/>
          <a:stretch>
            <a:fillRect/>
          </a:stretch>
        </p:blipFill>
        <p:spPr bwMode="auto">
          <a:xfrm>
            <a:off x="6477000" y="2209800"/>
            <a:ext cx="2667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 perspective</a:t>
            </a:r>
            <a:endParaRPr lang="en-US" dirty="0"/>
          </a:p>
        </p:txBody>
      </p:sp>
      <p:sp>
        <p:nvSpPr>
          <p:cNvPr id="3" name="Content Placeholder 2"/>
          <p:cNvSpPr>
            <a:spLocks noGrp="1"/>
          </p:cNvSpPr>
          <p:nvPr>
            <p:ph idx="1"/>
          </p:nvPr>
        </p:nvSpPr>
        <p:spPr/>
        <p:txBody>
          <a:bodyPr/>
          <a:lstStyle/>
          <a:p>
            <a:pPr lvl="0"/>
            <a:r>
              <a:rPr lang="en-US" dirty="0"/>
              <a:t>Focuses on the emotional forces reflected in the individual’s personality</a:t>
            </a:r>
          </a:p>
          <a:p>
            <a:pPr lvl="0"/>
            <a:r>
              <a:rPr lang="en-US" dirty="0"/>
              <a:t>Divided into:</a:t>
            </a:r>
          </a:p>
          <a:p>
            <a:pPr lvl="2"/>
            <a:r>
              <a:rPr lang="en-US" dirty="0"/>
              <a:t>Psychosexual (Freud)</a:t>
            </a:r>
          </a:p>
          <a:p>
            <a:pPr lvl="2"/>
            <a:r>
              <a:rPr lang="en-US" dirty="0"/>
              <a:t>Psychosocial or epigenetic (Erickson)</a:t>
            </a:r>
          </a:p>
          <a:p>
            <a:pPr lvl="2"/>
            <a:r>
              <a:rPr lang="en-US" dirty="0"/>
              <a:t>Interpersonal (Sullivan)</a:t>
            </a:r>
          </a:p>
          <a:p>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a:t>Best treated in ICU</a:t>
            </a:r>
          </a:p>
          <a:p>
            <a:pPr lvl="0"/>
            <a:r>
              <a:rPr lang="en-US" dirty="0"/>
              <a:t>Quiet environment preferred</a:t>
            </a:r>
          </a:p>
          <a:p>
            <a:pPr lvl="0"/>
            <a:r>
              <a:rPr lang="en-US" dirty="0"/>
              <a:t>Maintain external environment (incubator)</a:t>
            </a:r>
          </a:p>
          <a:p>
            <a:pPr lvl="0"/>
            <a:r>
              <a:rPr lang="en-US" dirty="0"/>
              <a:t>Control electrolyte imbalance</a:t>
            </a:r>
          </a:p>
          <a:p>
            <a:pPr lvl="0"/>
            <a:r>
              <a:rPr lang="en-US" dirty="0"/>
              <a:t>Feed using NGT or oral GT</a:t>
            </a:r>
          </a:p>
          <a:p>
            <a:pPr lvl="0"/>
            <a:r>
              <a:rPr lang="en-US" dirty="0"/>
              <a:t>TIG to neutralize toxins</a:t>
            </a:r>
          </a:p>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Antibiotics for bacterial infection</a:t>
            </a:r>
          </a:p>
          <a:p>
            <a:pPr lvl="0"/>
            <a:r>
              <a:rPr lang="en-US" dirty="0" smtClean="0"/>
              <a:t>Local care of the wound i.e. debridement and cleaning with antiseptic solution</a:t>
            </a:r>
          </a:p>
          <a:p>
            <a:pPr lvl="0"/>
            <a:r>
              <a:rPr lang="en-US" dirty="0" smtClean="0"/>
              <a:t>Sedatives/muscle relaxants – to prevent spasms and convulsions (diazepam)</a:t>
            </a:r>
          </a:p>
          <a:p>
            <a:pPr lvl="0"/>
            <a:r>
              <a:rPr lang="en-US" dirty="0" smtClean="0"/>
              <a:t>In severe forms, </a:t>
            </a:r>
            <a:r>
              <a:rPr lang="en-US" dirty="0" err="1" smtClean="0"/>
              <a:t>intubate</a:t>
            </a:r>
            <a:endParaRPr lang="en-US" dirty="0" smtClean="0"/>
          </a:p>
          <a:p>
            <a:endParaRPr lang="en-US"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endParaRPr lang="en-US" dirty="0"/>
          </a:p>
        </p:txBody>
      </p:sp>
      <p:sp>
        <p:nvSpPr>
          <p:cNvPr id="3" name="Content Placeholder 2"/>
          <p:cNvSpPr>
            <a:spLocks noGrp="1"/>
          </p:cNvSpPr>
          <p:nvPr>
            <p:ph idx="1"/>
          </p:nvPr>
        </p:nvSpPr>
        <p:spPr/>
        <p:txBody>
          <a:bodyPr>
            <a:normAutofit/>
          </a:bodyPr>
          <a:lstStyle/>
          <a:p>
            <a:pPr lvl="0"/>
            <a:r>
              <a:rPr lang="en-US" dirty="0"/>
              <a:t>Control and eliminate stimulation from sound and light, and touch</a:t>
            </a:r>
          </a:p>
          <a:p>
            <a:pPr lvl="0"/>
            <a:r>
              <a:rPr lang="en-US" dirty="0"/>
              <a:t>Nurse in sufficient light</a:t>
            </a:r>
          </a:p>
          <a:p>
            <a:pPr lvl="0"/>
            <a:r>
              <a:rPr lang="en-US" dirty="0"/>
              <a:t>Handle child as little as possible</a:t>
            </a:r>
          </a:p>
          <a:p>
            <a:pPr lvl="0"/>
            <a:r>
              <a:rPr lang="en-US" dirty="0"/>
              <a:t>Administer prescribed medications</a:t>
            </a:r>
          </a:p>
          <a:p>
            <a:pPr lvl="0"/>
            <a:r>
              <a:rPr lang="en-US" dirty="0"/>
              <a:t>Monitor and report muscle spasms</a:t>
            </a:r>
          </a:p>
          <a:p>
            <a:pPr lvl="0"/>
            <a:r>
              <a:rPr lang="en-US" dirty="0"/>
              <a:t>Monitor respiratory status for signs of </a:t>
            </a:r>
            <a:r>
              <a:rPr lang="en-US" dirty="0" smtClean="0"/>
              <a:t>distress</a:t>
            </a:r>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n-US" dirty="0" smtClean="0"/>
              <a:t>Place intubation set next to the patient</a:t>
            </a:r>
          </a:p>
          <a:p>
            <a:pPr lvl="0"/>
            <a:r>
              <a:rPr lang="en-US" dirty="0" smtClean="0"/>
              <a:t>Monitor oxygen saturation</a:t>
            </a:r>
          </a:p>
          <a:p>
            <a:pPr lvl="0"/>
            <a:r>
              <a:rPr lang="en-US" dirty="0" smtClean="0"/>
              <a:t>Adequate hydration and nutrition</a:t>
            </a:r>
          </a:p>
          <a:p>
            <a:pPr lvl="0"/>
            <a:r>
              <a:rPr lang="en-US" dirty="0" smtClean="0"/>
              <a:t>Check iv sites and NGT patency</a:t>
            </a:r>
          </a:p>
          <a:p>
            <a:pPr lvl="0"/>
            <a:r>
              <a:rPr lang="en-US" dirty="0" smtClean="0"/>
              <a:t>Suction </a:t>
            </a:r>
            <a:r>
              <a:rPr lang="en-US" dirty="0" err="1" smtClean="0"/>
              <a:t>prn</a:t>
            </a:r>
            <a:endParaRPr lang="en-US" dirty="0" smtClean="0"/>
          </a:p>
          <a:p>
            <a:pPr lvl="0"/>
            <a:r>
              <a:rPr lang="en-US" dirty="0" smtClean="0"/>
              <a:t>Allay anxiety</a:t>
            </a:r>
          </a:p>
          <a:p>
            <a:pPr lvl="0"/>
            <a:r>
              <a:rPr lang="en-US" dirty="0" smtClean="0"/>
              <a:t>Allow parents to stay with the child</a:t>
            </a:r>
          </a:p>
          <a:p>
            <a:pPr lvl="0"/>
            <a:r>
              <a:rPr lang="en-US" dirty="0" smtClean="0"/>
              <a:t>Perform other nursing care</a:t>
            </a:r>
          </a:p>
          <a:p>
            <a:endParaRPr lang="en-US"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NEPHROTIC SYNDROME</a:t>
            </a:r>
            <a:endParaRPr lang="en-US" sz="4800" dirty="0"/>
          </a:p>
        </p:txBody>
      </p:sp>
      <p:sp>
        <p:nvSpPr>
          <p:cNvPr id="3" name="Content Placeholder 2"/>
          <p:cNvSpPr>
            <a:spLocks noGrp="1"/>
          </p:cNvSpPr>
          <p:nvPr>
            <p:ph idx="1"/>
          </p:nvPr>
        </p:nvSpPr>
        <p:spPr/>
        <p:txBody>
          <a:bodyPr/>
          <a:lstStyle/>
          <a:p>
            <a:pPr>
              <a:buFont typeface="Wingdings" pitchFamily="2" charset="2"/>
              <a:buChar char="q"/>
            </a:pPr>
            <a:r>
              <a:rPr lang="en-US" dirty="0" smtClean="0"/>
              <a:t>This is a disorder of the kidneys common in children and characterized by:</a:t>
            </a:r>
          </a:p>
          <a:p>
            <a:pPr marL="571500" indent="-571500">
              <a:buFont typeface="+mj-lt"/>
              <a:buAutoNum type="romanLcPeriod"/>
            </a:pPr>
            <a:r>
              <a:rPr lang="en-US" dirty="0" smtClean="0"/>
              <a:t>Generalized edema</a:t>
            </a:r>
          </a:p>
          <a:p>
            <a:pPr marL="571500" indent="-571500">
              <a:buFont typeface="+mj-lt"/>
              <a:buAutoNum type="romanLcPeriod"/>
            </a:pPr>
            <a:r>
              <a:rPr lang="en-US" dirty="0" smtClean="0"/>
              <a:t>Severe loss of protein in urine (proteinuria)</a:t>
            </a:r>
          </a:p>
          <a:p>
            <a:pPr marL="571500" indent="-571500">
              <a:buFont typeface="+mj-lt"/>
              <a:buAutoNum type="romanLcPeriod"/>
            </a:pPr>
            <a:r>
              <a:rPr lang="en-US" dirty="0" smtClean="0"/>
              <a:t>Low plasma- protein (albumin) levels- hypoalbuminaemia.</a:t>
            </a:r>
          </a:p>
          <a:p>
            <a:pPr marL="571500" indent="-571500">
              <a:buFont typeface="+mj-lt"/>
              <a:buAutoNum type="romanLcPeriod"/>
            </a:pPr>
            <a:r>
              <a:rPr lang="en-US" dirty="0" smtClean="0"/>
              <a:t>High blood cholesterol (hyperlipidaemia)</a:t>
            </a:r>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000" dirty="0" smtClean="0"/>
              <a:t>Nephrotic syndrome can develop during the course of renal or systemic disease and can be classified as:</a:t>
            </a:r>
          </a:p>
          <a:p>
            <a:pPr>
              <a:buNone/>
            </a:pPr>
            <a:r>
              <a:rPr lang="en-US" sz="4000" dirty="0" smtClean="0"/>
              <a:t>1. Primary or idiopathic-results from glomerular disease of the kidney.</a:t>
            </a:r>
            <a:endParaRPr lang="en-US" sz="4000"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buNone/>
            </a:pPr>
            <a:r>
              <a:rPr lang="en-US" dirty="0" smtClean="0"/>
              <a:t>2. </a:t>
            </a:r>
            <a:r>
              <a:rPr lang="en-US" sz="4000" dirty="0" smtClean="0"/>
              <a:t>Secondary nephrotic syndrome- results in renal malfunctioning as a result of a systemic disease, drugs or toxins or other diseases that put a stress on the renal system e.g. hepatitis, childhood cancer or its therapies .</a:t>
            </a:r>
            <a:endParaRPr lang="en-US" sz="4000"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sz="4400" i="1" u="sng" dirty="0" smtClean="0"/>
              <a:t>Incidence</a:t>
            </a:r>
          </a:p>
          <a:p>
            <a:pPr>
              <a:buFont typeface="Wingdings" pitchFamily="2" charset="2"/>
              <a:buChar char="q"/>
            </a:pPr>
            <a:r>
              <a:rPr lang="en-US" sz="4400" dirty="0" smtClean="0"/>
              <a:t>It is more common in males than females with a ratio of 2:1. It usually affects children between the ages of 2 and 6 years</a:t>
            </a:r>
            <a:r>
              <a:rPr lang="en-US" dirty="0" smtClean="0"/>
              <a:t>.</a:t>
            </a:r>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Pathophysiology</a:t>
            </a: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3600" dirty="0" smtClean="0"/>
              <a:t>    It results when there’s a threat to the immune system and an inflammatory response is evoked. The glomeruli becomes increasingly permeable to plasma protein resulting in massive urinary protein loss or proteinuria. When protein is lost, fluids shift from the intravascular to the interstitial spaces. </a:t>
            </a:r>
            <a:endParaRPr lang="en-US" sz="3600"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None/>
            </a:pPr>
            <a:r>
              <a:rPr lang="en-US" sz="3600" dirty="0" smtClean="0"/>
              <a:t>   The result is tissue edema, </a:t>
            </a:r>
            <a:r>
              <a:rPr lang="en-US" sz="3600" dirty="0" err="1" smtClean="0"/>
              <a:t>ascitis</a:t>
            </a:r>
            <a:r>
              <a:rPr lang="en-US" sz="3600" dirty="0" smtClean="0"/>
              <a:t> or accumulation of fluid in the abdominal cavity and hypovolemia. Once the volume diminishes in the vascular spaces then renal blood flow declines. Renin production is stimulated to maintain volume and systemic pressure.</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PSYCHOSEXUAL DEVELOPMENT: FREUD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Originated by Sigmund Freud</a:t>
            </a:r>
          </a:p>
          <a:p>
            <a:pPr lvl="0"/>
            <a:r>
              <a:rPr lang="en-US" dirty="0"/>
              <a:t>Described two basic instincts that motivate behavior (life and death)</a:t>
            </a:r>
          </a:p>
          <a:p>
            <a:pPr lvl="0"/>
            <a:r>
              <a:rPr lang="en-US" b="1" dirty="0"/>
              <a:t>LIFE</a:t>
            </a:r>
            <a:r>
              <a:rPr lang="en-US" dirty="0"/>
              <a:t> instincts aims for survival and is responsible for life sustaining activities i.e. eating, breathing, copulation</a:t>
            </a:r>
          </a:p>
          <a:p>
            <a:pPr lvl="0"/>
            <a:r>
              <a:rPr lang="en-US" b="1" dirty="0"/>
              <a:t>DEATH</a:t>
            </a:r>
            <a:r>
              <a:rPr lang="en-US" dirty="0"/>
              <a:t> instincts are destructive forces expressed as hate, aggression and destructive conduct</a:t>
            </a:r>
          </a:p>
          <a:p>
            <a:pPr lvl="0"/>
            <a:r>
              <a:rPr lang="en-US" dirty="0"/>
              <a:t>The </a:t>
            </a:r>
            <a:r>
              <a:rPr lang="en-US" dirty="0" smtClean="0"/>
              <a:t>drive </a:t>
            </a:r>
            <a:r>
              <a:rPr lang="en-US" dirty="0"/>
              <a:t>has three components: ID,EGO and SUPERGO</a:t>
            </a:r>
          </a:p>
          <a:p>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buNone/>
            </a:pPr>
            <a:r>
              <a:rPr lang="en-US" sz="3600" dirty="0" smtClean="0"/>
              <a:t>  The result is excretion of aldosterone and tubular reabsorption of sodium. Water follows the sodium leading to edema. Serum cholesterol and triglycerides levels rise from the stimulation of lipoprotein production in the face of hypovolemia and falling serum protein levels (this is an attempt to make up for the lost proteins).</a:t>
            </a:r>
            <a:endParaRPr lang="en-US" sz="3600"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pPr>
              <a:buNone/>
            </a:pPr>
            <a:r>
              <a:rPr lang="en-US" sz="4000" dirty="0" smtClean="0"/>
              <a:t>Immunoglobulin levels are diminished (Ig G). As blood volume falls, red blood cells and platelets concentration are increased. The net result is a slowing of the blood flow and ultimately the clumping or clotting of red blood cells and platelets.</a:t>
            </a:r>
            <a:endParaRPr lang="en-US" sz="4000"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Signs and symptoms</a:t>
            </a:r>
            <a:endParaRPr lang="en-US" sz="4800" dirty="0"/>
          </a:p>
        </p:txBody>
      </p:sp>
      <p:sp>
        <p:nvSpPr>
          <p:cNvPr id="3" name="Content Placeholder 2"/>
          <p:cNvSpPr>
            <a:spLocks noGrp="1"/>
          </p:cNvSpPr>
          <p:nvPr>
            <p:ph idx="1"/>
          </p:nvPr>
        </p:nvSpPr>
        <p:spPr>
          <a:xfrm>
            <a:off x="457200" y="1600200"/>
            <a:ext cx="8229600" cy="4724400"/>
          </a:xfrm>
        </p:spPr>
        <p:txBody>
          <a:bodyPr>
            <a:noAutofit/>
          </a:bodyPr>
          <a:lstStyle/>
          <a:p>
            <a:pPr>
              <a:buFont typeface="Wingdings" pitchFamily="2" charset="2"/>
              <a:buChar char="§"/>
            </a:pPr>
            <a:r>
              <a:rPr lang="en-US" sz="4000" dirty="0" smtClean="0"/>
              <a:t>Edema (generalized with gradual onset)</a:t>
            </a:r>
          </a:p>
          <a:p>
            <a:pPr>
              <a:buFont typeface="Wingdings" pitchFamily="2" charset="2"/>
              <a:buChar char="§"/>
            </a:pPr>
            <a:r>
              <a:rPr lang="en-US" sz="4000" dirty="0" smtClean="0"/>
              <a:t>Abdominal swelling, anorexia</a:t>
            </a:r>
          </a:p>
          <a:p>
            <a:pPr>
              <a:buFont typeface="Wingdings" pitchFamily="2" charset="2"/>
              <a:buChar char="§"/>
            </a:pPr>
            <a:r>
              <a:rPr lang="en-US" sz="4000" dirty="0" smtClean="0"/>
              <a:t>Abdominal pain or tenderness, fatigue</a:t>
            </a:r>
          </a:p>
          <a:p>
            <a:pPr>
              <a:buFont typeface="Wingdings" pitchFamily="2" charset="2"/>
              <a:buChar char="§"/>
            </a:pPr>
            <a:r>
              <a:rPr lang="en-US" sz="4000" dirty="0" smtClean="0"/>
              <a:t>Proteinuria, hypoalbuminaemia</a:t>
            </a:r>
          </a:p>
          <a:p>
            <a:pPr>
              <a:buFont typeface="Wingdings" pitchFamily="2" charset="2"/>
              <a:buChar char="§"/>
            </a:pPr>
            <a:r>
              <a:rPr lang="en-US" sz="4000" dirty="0" smtClean="0"/>
              <a:t>Hyperlipidaemia, increased weight</a:t>
            </a:r>
            <a:endParaRPr lang="en-US" sz="4000"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Diagnosis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lphaLcPeriod"/>
            </a:pPr>
            <a:r>
              <a:rPr lang="en-US" dirty="0" smtClean="0"/>
              <a:t>Urinalysis- reveals 3+ or 4+ proteinuria</a:t>
            </a:r>
          </a:p>
          <a:p>
            <a:pPr marL="514350" indent="-514350">
              <a:buFont typeface="+mj-lt"/>
              <a:buAutoNum type="alphaLcPeriod"/>
            </a:pPr>
            <a:r>
              <a:rPr lang="en-US" dirty="0" smtClean="0"/>
              <a:t>Laboratory evaluation- serum albumin levels are diminished (hypoalbuminaemia); Cholesterol, triglycerides levels are increased. The rise in serum cholesterol, triglycerides, hematocrit and platelet count indicate some problem with hypoproteinemia in the serum.</a:t>
            </a:r>
          </a:p>
          <a:p>
            <a:pPr marL="514350" indent="-514350">
              <a:buFont typeface="+mj-lt"/>
              <a:buAutoNum type="alphaLcPeriod"/>
            </a:pPr>
            <a:r>
              <a:rPr lang="en-US" dirty="0" smtClean="0"/>
              <a:t>BUN and creatinine rise as kidney function falls.</a:t>
            </a:r>
          </a:p>
          <a:p>
            <a:pPr>
              <a:buNone/>
            </a:pPr>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Medical management</a:t>
            </a:r>
            <a:endParaRPr lang="en-US" sz="4800"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Antidiuretics e.g. furosemide 1-2mg/kg/dose IV q12hrs for severe edema.</a:t>
            </a:r>
          </a:p>
          <a:p>
            <a:pPr>
              <a:buFont typeface="Wingdings" pitchFamily="2" charset="2"/>
              <a:buChar char="Ø"/>
            </a:pPr>
            <a:r>
              <a:rPr lang="en-US" dirty="0" smtClean="0"/>
              <a:t>Steroids: Prednisolone – decrease the inflammation and the loss of proteins.</a:t>
            </a:r>
          </a:p>
          <a:p>
            <a:pPr>
              <a:buFont typeface="Wingdings" pitchFamily="2" charset="2"/>
              <a:buChar char="Ø"/>
            </a:pPr>
            <a:r>
              <a:rPr lang="en-US" dirty="0" smtClean="0"/>
              <a:t>Albumin- may be given if the edema is marked and causes the child to have decreased mobility, poor oral intake or decreased urine output (Albumin help restore normal plasma pressure and promote the movement of the interstitial fluid back into the intravascular compartments).</a:t>
            </a:r>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4000" dirty="0" smtClean="0"/>
              <a:t>The albumin is followed by furosemide to reduce potential for fluid volume overload and to enhance diuresis.</a:t>
            </a:r>
          </a:p>
          <a:p>
            <a:pPr>
              <a:buFont typeface="Wingdings" pitchFamily="2" charset="2"/>
              <a:buChar char="Ø"/>
            </a:pPr>
            <a:r>
              <a:rPr lang="en-US" sz="4000" dirty="0" smtClean="0"/>
              <a:t>A high protein diet is required.</a:t>
            </a:r>
          </a:p>
          <a:p>
            <a:pPr>
              <a:buFont typeface="Wingdings" pitchFamily="2" charset="2"/>
              <a:buChar char="Ø"/>
            </a:pPr>
            <a:r>
              <a:rPr lang="en-US" sz="4000" dirty="0" smtClean="0"/>
              <a:t>Restrict salt intake to control edema and also restrict the fluid intake.</a:t>
            </a:r>
            <a:endParaRPr lang="en-US" sz="4000"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Nursing management</a:t>
            </a:r>
            <a:endParaRPr lang="en-US" sz="4800" dirty="0"/>
          </a:p>
        </p:txBody>
      </p:sp>
      <p:sp>
        <p:nvSpPr>
          <p:cNvPr id="3" name="Content Placeholder 2"/>
          <p:cNvSpPr>
            <a:spLocks noGrp="1"/>
          </p:cNvSpPr>
          <p:nvPr>
            <p:ph idx="1"/>
          </p:nvPr>
        </p:nvSpPr>
        <p:spPr/>
        <p:txBody>
          <a:bodyPr>
            <a:noAutofit/>
          </a:bodyPr>
          <a:lstStyle/>
          <a:p>
            <a:pPr>
              <a:buFont typeface="Wingdings" pitchFamily="2" charset="2"/>
              <a:buChar char="ü"/>
            </a:pPr>
            <a:r>
              <a:rPr lang="en-US" sz="3600" dirty="0" smtClean="0"/>
              <a:t>Maintain fluid and electrolyte balance.</a:t>
            </a:r>
          </a:p>
          <a:p>
            <a:pPr>
              <a:buFont typeface="Wingdings" pitchFamily="2" charset="2"/>
              <a:buChar char="ü"/>
            </a:pPr>
            <a:r>
              <a:rPr lang="en-US" sz="3600" dirty="0" smtClean="0"/>
              <a:t>Administer medications (diuretics, steroids etc.)</a:t>
            </a:r>
          </a:p>
          <a:p>
            <a:pPr>
              <a:buFont typeface="Wingdings" pitchFamily="2" charset="2"/>
              <a:buChar char="ü"/>
            </a:pPr>
            <a:r>
              <a:rPr lang="en-US" sz="3600" dirty="0" smtClean="0"/>
              <a:t>Prevent infection and skin breakdown.</a:t>
            </a:r>
          </a:p>
          <a:p>
            <a:pPr>
              <a:buFont typeface="Wingdings" pitchFamily="2" charset="2"/>
              <a:buChar char="ü"/>
            </a:pPr>
            <a:r>
              <a:rPr lang="en-US" sz="3600" dirty="0" smtClean="0"/>
              <a:t>Monitor the child’s vital signs q4hrs (decreased BP and tachycardia are signs of hypovolemia).</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en-US" sz="3600" dirty="0" smtClean="0"/>
              <a:t>Monitor input and output.</a:t>
            </a:r>
          </a:p>
          <a:p>
            <a:pPr>
              <a:buFont typeface="Wingdings" pitchFamily="2" charset="2"/>
              <a:buChar char="ü"/>
            </a:pPr>
            <a:r>
              <a:rPr lang="en-US" sz="3600" dirty="0" smtClean="0"/>
              <a:t>Assess for signs of edema and dehydration.</a:t>
            </a:r>
          </a:p>
          <a:p>
            <a:pPr>
              <a:buFont typeface="Wingdings" pitchFamily="2" charset="2"/>
              <a:buChar char="ü"/>
            </a:pPr>
            <a:r>
              <a:rPr lang="en-US" sz="3600" dirty="0" smtClean="0"/>
              <a:t>Daily weighing at the same time of day and on same scale.</a:t>
            </a:r>
          </a:p>
          <a:p>
            <a:pPr>
              <a:buFont typeface="Wingdings" pitchFamily="2" charset="2"/>
              <a:buChar char="ü"/>
            </a:pPr>
            <a:r>
              <a:rPr lang="en-US" sz="3600" dirty="0" smtClean="0"/>
              <a:t>Family teaching on disease process, the need for daily weights, protection of their children from infection and the drugs</a:t>
            </a:r>
            <a:r>
              <a:rPr lang="en-US" dirty="0" smtClean="0"/>
              <a:t>.</a:t>
            </a:r>
            <a:endParaRPr lang="en-US"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Complications</a:t>
            </a:r>
            <a:r>
              <a:rPr lang="en-US" dirty="0" smtClean="0"/>
              <a:t> </a:t>
            </a:r>
            <a:endParaRPr lang="en-US" dirty="0"/>
          </a:p>
        </p:txBody>
      </p:sp>
      <p:sp>
        <p:nvSpPr>
          <p:cNvPr id="3" name="Content Placeholder 2"/>
          <p:cNvSpPr>
            <a:spLocks noGrp="1"/>
          </p:cNvSpPr>
          <p:nvPr>
            <p:ph idx="1"/>
          </p:nvPr>
        </p:nvSpPr>
        <p:spPr/>
        <p:txBody>
          <a:bodyPr>
            <a:normAutofit fontScale="92500"/>
          </a:bodyPr>
          <a:lstStyle/>
          <a:p>
            <a:pPr marL="742950" indent="-742950">
              <a:buFont typeface="+mj-lt"/>
              <a:buAutoNum type="arabicPeriod"/>
            </a:pPr>
            <a:r>
              <a:rPr lang="en-US" sz="3600" dirty="0" smtClean="0"/>
              <a:t>Infection- peritonitis, sepsis, cellulitis, UTI.</a:t>
            </a:r>
          </a:p>
          <a:p>
            <a:pPr marL="742950" indent="-742950">
              <a:buFont typeface="+mj-lt"/>
              <a:buAutoNum type="arabicPeriod"/>
            </a:pPr>
            <a:r>
              <a:rPr lang="en-US" sz="3600" dirty="0" smtClean="0"/>
              <a:t>Thrombosis- due to increased prothrombotic factors e.g. fibrinogen and decreased fibrinolytic factors (urinary losses of antithrombin III and proteins).</a:t>
            </a:r>
          </a:p>
          <a:p>
            <a:pPr marL="742950" indent="-742950">
              <a:buFont typeface="+mj-lt"/>
              <a:buAutoNum type="arabicPeriod"/>
            </a:pPr>
            <a:r>
              <a:rPr lang="en-US" sz="3600" dirty="0" smtClean="0"/>
              <a:t>Cardiovascular disease e.g. myocardial infarction due to hyperlipidaemia.</a:t>
            </a:r>
            <a:endParaRPr lang="en-US" sz="3600"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CONGENITAL MALFORMATIONS</a:t>
            </a:r>
            <a:r>
              <a:rPr lang="en-US" dirty="0"/>
              <a:t/>
            </a:r>
            <a:br>
              <a:rPr lang="en-US" dirty="0"/>
            </a:br>
            <a:r>
              <a:rPr lang="en-US" b="1" dirty="0"/>
              <a:t>CLEFT LIP AND CLEFT PALATE</a:t>
            </a:r>
            <a:endParaRPr lang="en-US" dirty="0"/>
          </a:p>
        </p:txBody>
      </p:sp>
      <p:sp>
        <p:nvSpPr>
          <p:cNvPr id="3" name="Content Placeholder 2"/>
          <p:cNvSpPr>
            <a:spLocks noGrp="1"/>
          </p:cNvSpPr>
          <p:nvPr>
            <p:ph idx="1"/>
          </p:nvPr>
        </p:nvSpPr>
        <p:spPr/>
        <p:txBody>
          <a:bodyPr/>
          <a:lstStyle/>
          <a:p>
            <a:pPr lvl="0"/>
            <a:r>
              <a:rPr lang="en-US" dirty="0"/>
              <a:t>Cleft is a </a:t>
            </a:r>
            <a:r>
              <a:rPr lang="en-US" dirty="0" err="1"/>
              <a:t>fussure</a:t>
            </a:r>
            <a:r>
              <a:rPr lang="en-US" dirty="0"/>
              <a:t> or elongated opening </a:t>
            </a:r>
          </a:p>
          <a:p>
            <a:pPr lvl="0"/>
            <a:r>
              <a:rPr lang="en-US" dirty="0"/>
              <a:t>A cleft of the lip, palate or both is one of the most common congenital anomalies of the newborn</a:t>
            </a:r>
          </a:p>
          <a:p>
            <a:pPr lvl="0"/>
            <a:r>
              <a:rPr lang="en-US" dirty="0"/>
              <a:t>Any type of cleft interferes with development of the normal anatomic structures of the nose, muscles and palate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a:bodyPr>
          <a:lstStyle/>
          <a:p>
            <a:pPr lvl="0"/>
            <a:r>
              <a:rPr lang="en-US" b="1" dirty="0"/>
              <a:t>ID</a:t>
            </a:r>
            <a:r>
              <a:rPr lang="en-US" dirty="0"/>
              <a:t> is oriented towards maximizing pleasure and immediately satisfying needs</a:t>
            </a:r>
          </a:p>
          <a:p>
            <a:pPr lvl="0"/>
            <a:r>
              <a:rPr lang="en-US" dirty="0"/>
              <a:t>It is manifest as irrational, selfish and impulsive</a:t>
            </a:r>
          </a:p>
          <a:p>
            <a:pPr lvl="0"/>
            <a:r>
              <a:rPr lang="en-US" b="1" dirty="0"/>
              <a:t>EGO</a:t>
            </a:r>
            <a:r>
              <a:rPr lang="en-US" dirty="0"/>
              <a:t> is rational, operates on reality principle</a:t>
            </a:r>
          </a:p>
          <a:p>
            <a:pPr lvl="0"/>
            <a:r>
              <a:rPr lang="en-US" dirty="0"/>
              <a:t>Ego development is </a:t>
            </a:r>
            <a:r>
              <a:rPr lang="en-US" dirty="0" err="1"/>
              <a:t>continous</a:t>
            </a:r>
            <a:r>
              <a:rPr lang="en-US" dirty="0"/>
              <a:t> throughout lifespan</a:t>
            </a:r>
          </a:p>
          <a:p>
            <a:pPr lvl="0"/>
            <a:r>
              <a:rPr lang="en-US" b="1" dirty="0"/>
              <a:t>SUPEREGO</a:t>
            </a:r>
            <a:r>
              <a:rPr lang="en-US" dirty="0"/>
              <a:t>: conscience, strives for perfection rather than pleasure or reality</a:t>
            </a:r>
          </a:p>
          <a:p>
            <a:pPr lvl="0"/>
            <a:r>
              <a:rPr lang="en-US" dirty="0" smtClean="0"/>
              <a:t>Freud </a:t>
            </a:r>
            <a:r>
              <a:rPr lang="en-US" dirty="0"/>
              <a:t>described five sex instincts that a child passes through before adulthood</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pPr>
              <a:buNone/>
            </a:pPr>
            <a:r>
              <a:rPr lang="en-US" b="1" i="1" dirty="0"/>
              <a:t>Incidence/etiology</a:t>
            </a:r>
            <a:endParaRPr lang="en-US" dirty="0"/>
          </a:p>
          <a:p>
            <a:pPr lvl="0"/>
            <a:r>
              <a:rPr lang="en-US" dirty="0"/>
              <a:t>Occurs in 1.5/1000 live births</a:t>
            </a:r>
          </a:p>
          <a:p>
            <a:pPr lvl="0"/>
            <a:r>
              <a:rPr lang="en-US" dirty="0"/>
              <a:t>Highest in Asia and Caucasians</a:t>
            </a:r>
          </a:p>
          <a:p>
            <a:pPr lvl="0"/>
            <a:r>
              <a:rPr lang="en-US" dirty="0"/>
              <a:t>Cleft lip and palate in common in males</a:t>
            </a:r>
          </a:p>
          <a:p>
            <a:pPr lvl="0"/>
            <a:r>
              <a:rPr lang="en-US" dirty="0"/>
              <a:t>Cleft palate alone is common in females</a:t>
            </a:r>
          </a:p>
          <a:p>
            <a:pPr lvl="0"/>
            <a:r>
              <a:rPr lang="en-US" dirty="0"/>
              <a:t>Genetic and positive family history forms the etiology</a:t>
            </a:r>
          </a:p>
          <a:p>
            <a:pPr lvl="0"/>
            <a:r>
              <a:rPr lang="en-US" dirty="0"/>
              <a:t>Environmental factors i.e. parent age, alcohol intake by mother, drugs i.e. </a:t>
            </a:r>
            <a:r>
              <a:rPr lang="en-US" dirty="0" err="1"/>
              <a:t>phenyltoin</a:t>
            </a:r>
            <a:r>
              <a:rPr lang="en-US" dirty="0"/>
              <a:t>/ diazepam</a:t>
            </a:r>
          </a:p>
          <a:p>
            <a:pPr lvl="0"/>
            <a:r>
              <a:rPr lang="en-US" dirty="0"/>
              <a:t>Dietary intake i.e. low in folic acid and vitamin deficiencies</a:t>
            </a:r>
          </a:p>
          <a:p>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b="1" i="1" dirty="0" err="1"/>
              <a:t>Pathophysiology</a:t>
            </a:r>
            <a:endParaRPr lang="en-US" dirty="0"/>
          </a:p>
          <a:p>
            <a:pPr lvl="0"/>
            <a:r>
              <a:rPr lang="en-US" dirty="0"/>
              <a:t>Cleft kip is caused by failure of nasal and maxillary processes to fuse between 5</a:t>
            </a:r>
            <a:r>
              <a:rPr lang="en-US" baseline="30000" dirty="0"/>
              <a:t>th</a:t>
            </a:r>
            <a:r>
              <a:rPr lang="en-US" dirty="0"/>
              <a:t> and 8</a:t>
            </a:r>
            <a:r>
              <a:rPr lang="en-US" baseline="30000" dirty="0"/>
              <a:t>th</a:t>
            </a:r>
            <a:r>
              <a:rPr lang="en-US" dirty="0"/>
              <a:t>  week of gestation </a:t>
            </a:r>
          </a:p>
          <a:p>
            <a:pPr lvl="0"/>
            <a:r>
              <a:rPr lang="en-US" dirty="0"/>
              <a:t>Cleft palate is caused by failure of the palatine plates to fuse between the 7</a:t>
            </a:r>
            <a:r>
              <a:rPr lang="en-US" baseline="30000" dirty="0"/>
              <a:t>th</a:t>
            </a:r>
            <a:r>
              <a:rPr lang="en-US" dirty="0"/>
              <a:t> and 12</a:t>
            </a:r>
            <a:r>
              <a:rPr lang="en-US" baseline="30000" dirty="0"/>
              <a:t>th</a:t>
            </a:r>
            <a:r>
              <a:rPr lang="en-US" dirty="0"/>
              <a:t> week of gestation</a:t>
            </a:r>
          </a:p>
          <a:p>
            <a:endParaRPr lang="en-US"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i="1" dirty="0"/>
              <a:t>Signs and Symptoms</a:t>
            </a:r>
            <a:endParaRPr lang="en-US" dirty="0"/>
          </a:p>
          <a:p>
            <a:r>
              <a:rPr lang="en-US" dirty="0"/>
              <a:t>Separation of the lip extending into the nostril</a:t>
            </a:r>
          </a:p>
          <a:p>
            <a:r>
              <a:rPr lang="en-US" dirty="0"/>
              <a:t>Cleft palate fissure in the hard and soft palate</a:t>
            </a:r>
          </a:p>
          <a:p>
            <a:pPr>
              <a:buNone/>
            </a:pPr>
            <a:r>
              <a:rPr lang="en-US" dirty="0"/>
              <a:t> </a:t>
            </a:r>
          </a:p>
          <a:p>
            <a:pPr>
              <a:buNone/>
            </a:pPr>
            <a:r>
              <a:rPr lang="en-US" b="1" i="1" dirty="0"/>
              <a:t>Diagnosis </a:t>
            </a:r>
            <a:endParaRPr lang="en-US" dirty="0"/>
          </a:p>
          <a:p>
            <a:pPr lvl="0"/>
            <a:r>
              <a:rPr lang="en-US" dirty="0"/>
              <a:t>Visual inspection</a:t>
            </a:r>
          </a:p>
          <a:p>
            <a:pPr lvl="0"/>
            <a:r>
              <a:rPr lang="en-US" dirty="0"/>
              <a:t>Palpation of the palate</a:t>
            </a:r>
          </a:p>
          <a:p>
            <a:pPr lvl="0"/>
            <a:r>
              <a:rPr lang="en-US" dirty="0"/>
              <a:t>In </a:t>
            </a:r>
            <a:r>
              <a:rPr lang="en-US" dirty="0" err="1"/>
              <a:t>utero</a:t>
            </a:r>
            <a:r>
              <a:rPr lang="en-US" dirty="0"/>
              <a:t> </a:t>
            </a:r>
            <a:r>
              <a:rPr lang="en-US" dirty="0" err="1"/>
              <a:t>ultrasonography</a:t>
            </a:r>
            <a:endParaRPr lang="en-US" dirty="0"/>
          </a:p>
          <a:p>
            <a:pPr lvl="0"/>
            <a:r>
              <a:rPr lang="en-US" dirty="0"/>
              <a:t>Feeding coming through the nose</a:t>
            </a:r>
          </a:p>
          <a:p>
            <a:endParaRPr lang="en-US"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Treatment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involves </a:t>
            </a:r>
            <a:r>
              <a:rPr lang="en-US" dirty="0"/>
              <a:t>multidisciplinary approach i.e. plastic surgeons, neurosurgeons, </a:t>
            </a:r>
            <a:r>
              <a:rPr lang="en-US" dirty="0" err="1"/>
              <a:t>paediatrician</a:t>
            </a:r>
            <a:r>
              <a:rPr lang="en-US" dirty="0"/>
              <a:t>, orthodontist, nurse and audiologist</a:t>
            </a:r>
          </a:p>
          <a:p>
            <a:pPr lvl="0"/>
            <a:r>
              <a:rPr lang="en-US" dirty="0"/>
              <a:t>surgical repair:  closure of the lip done at 3 months left palate is corrected at 1 year</a:t>
            </a:r>
          </a:p>
          <a:p>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endParaRPr lang="en-US" dirty="0"/>
          </a:p>
          <a:p>
            <a:pPr>
              <a:buNone/>
            </a:pPr>
            <a:r>
              <a:rPr lang="en-US" b="1" i="1" dirty="0"/>
              <a:t>Long term complications:</a:t>
            </a:r>
            <a:endParaRPr lang="en-US" dirty="0"/>
          </a:p>
          <a:p>
            <a:pPr lvl="0"/>
            <a:r>
              <a:rPr lang="en-US" dirty="0"/>
              <a:t>Speech difficulties</a:t>
            </a:r>
          </a:p>
          <a:p>
            <a:pPr lvl="0"/>
            <a:r>
              <a:rPr lang="en-US" dirty="0"/>
              <a:t>Malocclusion (abnormal tooth eruptions)</a:t>
            </a:r>
          </a:p>
          <a:p>
            <a:pPr lvl="0"/>
            <a:r>
              <a:rPr lang="en-US" dirty="0"/>
              <a:t>Hearing problems</a:t>
            </a:r>
          </a:p>
          <a:p>
            <a:pPr lvl="0"/>
            <a:r>
              <a:rPr lang="en-US" dirty="0"/>
              <a:t>Recurrent </a:t>
            </a:r>
            <a:r>
              <a:rPr lang="en-US" dirty="0" err="1"/>
              <a:t>otitis</a:t>
            </a:r>
            <a:r>
              <a:rPr lang="en-US" dirty="0"/>
              <a:t> media secondary to abnormalities of the Eustachian tube</a:t>
            </a:r>
          </a:p>
          <a:p>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Nursing management</a:t>
            </a:r>
            <a:r>
              <a:rPr lang="en-US" dirty="0"/>
              <a:t/>
            </a:r>
            <a:br>
              <a:rPr lang="en-US" dirty="0"/>
            </a:br>
            <a:endParaRPr lang="en-US" dirty="0"/>
          </a:p>
        </p:txBody>
      </p:sp>
      <p:sp>
        <p:nvSpPr>
          <p:cNvPr id="3" name="Content Placeholder 2"/>
          <p:cNvSpPr>
            <a:spLocks noGrp="1"/>
          </p:cNvSpPr>
          <p:nvPr>
            <p:ph idx="1"/>
          </p:nvPr>
        </p:nvSpPr>
        <p:spPr/>
        <p:txBody>
          <a:bodyPr/>
          <a:lstStyle/>
          <a:p>
            <a:r>
              <a:rPr lang="en-US" b="1" i="1" dirty="0"/>
              <a:t>Assessment;</a:t>
            </a:r>
            <a:endParaRPr lang="en-US" dirty="0"/>
          </a:p>
          <a:p>
            <a:pPr lvl="0"/>
            <a:r>
              <a:rPr lang="en-US" dirty="0"/>
              <a:t>Assess status of the lip and palate at birth</a:t>
            </a:r>
          </a:p>
          <a:p>
            <a:pPr lvl="0"/>
            <a:r>
              <a:rPr lang="en-US" dirty="0"/>
              <a:t>Document description of the abnormality</a:t>
            </a:r>
          </a:p>
          <a:p>
            <a:pPr lvl="0"/>
            <a:r>
              <a:rPr lang="en-US" dirty="0"/>
              <a:t> Note </a:t>
            </a:r>
            <a:r>
              <a:rPr lang="en-US" dirty="0" err="1"/>
              <a:t>nenates’ability</a:t>
            </a:r>
            <a:r>
              <a:rPr lang="en-US" dirty="0"/>
              <a:t> to suck and swallow</a:t>
            </a:r>
          </a:p>
          <a:p>
            <a:pPr lvl="0"/>
            <a:r>
              <a:rPr lang="en-US" dirty="0" smtClean="0"/>
              <a:t>Assess caregiver reaction at birth of a baby with cleft palate, cleft lip</a:t>
            </a: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Nursing diagnosis:</a:t>
            </a:r>
            <a:endParaRPr lang="en-US" dirty="0"/>
          </a:p>
        </p:txBody>
      </p:sp>
      <p:sp>
        <p:nvSpPr>
          <p:cNvPr id="3" name="Content Placeholder 2"/>
          <p:cNvSpPr>
            <a:spLocks noGrp="1"/>
          </p:cNvSpPr>
          <p:nvPr>
            <p:ph idx="1"/>
          </p:nvPr>
        </p:nvSpPr>
        <p:spPr/>
        <p:txBody>
          <a:bodyPr/>
          <a:lstStyle/>
          <a:p>
            <a:pPr lvl="0"/>
            <a:r>
              <a:rPr lang="en-US" dirty="0"/>
              <a:t>Imbalanced nutrition: less than body requirement</a:t>
            </a:r>
          </a:p>
          <a:p>
            <a:pPr lvl="0"/>
            <a:r>
              <a:rPr lang="en-US" dirty="0"/>
              <a:t>Ineffective parenting’</a:t>
            </a:r>
          </a:p>
          <a:p>
            <a:pPr lvl="0"/>
            <a:r>
              <a:rPr lang="en-US" dirty="0"/>
              <a:t>Risk of aspiration</a:t>
            </a:r>
          </a:p>
          <a:p>
            <a:pPr lvl="0"/>
            <a:r>
              <a:rPr lang="en-US" dirty="0"/>
              <a:t>Deficient knowledge (caregiver)</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Interventions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Perform pre-op care</a:t>
            </a:r>
          </a:p>
          <a:p>
            <a:pPr lvl="0"/>
            <a:r>
              <a:rPr lang="en-US" dirty="0"/>
              <a:t>Ensure adequate nutrition</a:t>
            </a:r>
          </a:p>
          <a:p>
            <a:pPr lvl="0"/>
            <a:r>
              <a:rPr lang="en-US" dirty="0"/>
              <a:t>Foster attachment and bonding between mother and baby</a:t>
            </a:r>
          </a:p>
          <a:p>
            <a:pPr lvl="0"/>
            <a:r>
              <a:rPr lang="en-US" dirty="0"/>
              <a:t>Perform other nursing care and nursing care as required</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HIRSCHSPRUNG DISORDER</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dirty="0"/>
              <a:t>Also called congenital </a:t>
            </a:r>
            <a:r>
              <a:rPr lang="en-US" dirty="0" err="1"/>
              <a:t>aganglionic</a:t>
            </a:r>
            <a:r>
              <a:rPr lang="en-US" dirty="0"/>
              <a:t> </a:t>
            </a:r>
            <a:r>
              <a:rPr lang="en-US" dirty="0" err="1"/>
              <a:t>megacolon</a:t>
            </a:r>
            <a:endParaRPr lang="en-US" dirty="0"/>
          </a:p>
          <a:p>
            <a:pPr lvl="0"/>
            <a:r>
              <a:rPr lang="en-US" dirty="0"/>
              <a:t>It is a motility disorder of the bowel caused by absence of parasympathetic ganglion cells in the large intestine</a:t>
            </a:r>
          </a:p>
          <a:p>
            <a:pPr lvl="0"/>
            <a:r>
              <a:rPr lang="en-US" dirty="0"/>
              <a:t>This prevents peristalsis and causes </a:t>
            </a:r>
            <a:r>
              <a:rPr lang="en-US" dirty="0" err="1"/>
              <a:t>feaces</a:t>
            </a:r>
            <a:r>
              <a:rPr lang="en-US" dirty="0"/>
              <a:t> to accumulate proximal to the defect leading to obstruction</a:t>
            </a:r>
          </a:p>
          <a:p>
            <a:pPr lvl="0"/>
            <a:r>
              <a:rPr lang="en-US" dirty="0"/>
              <a:t>Sometimes it is never diagnosed until infancy and childhood</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b="1" i="1" dirty="0"/>
              <a:t>Incidence</a:t>
            </a:r>
            <a:endParaRPr lang="en-US" dirty="0"/>
          </a:p>
          <a:p>
            <a:pPr lvl="0"/>
            <a:r>
              <a:rPr lang="en-US" dirty="0"/>
              <a:t>0.2/1000 live births</a:t>
            </a:r>
          </a:p>
          <a:p>
            <a:pPr lvl="0"/>
            <a:r>
              <a:rPr lang="en-US" dirty="0"/>
              <a:t>Affects males fourfold than girls</a:t>
            </a:r>
          </a:p>
          <a:p>
            <a:endParaRPr lang="en-US" dirty="0"/>
          </a:p>
          <a:p>
            <a:pPr>
              <a:buNone/>
            </a:pPr>
            <a:r>
              <a:rPr lang="en-US" b="1" i="1" dirty="0"/>
              <a:t>Etiology</a:t>
            </a:r>
            <a:endParaRPr lang="en-US" dirty="0"/>
          </a:p>
          <a:p>
            <a:pPr lvl="0"/>
            <a:r>
              <a:rPr lang="en-US" dirty="0"/>
              <a:t>Positive family history</a:t>
            </a:r>
          </a:p>
          <a:p>
            <a:pPr lvl="0"/>
            <a:r>
              <a:rPr lang="en-US" dirty="0"/>
              <a:t>Child with other congenital abnormality i.e. imperforate anus, UT anomaly, seizure disorders, cardiac defects or down’s syndrome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 ORAL (BIRTH – 1YR)</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lvl="0"/>
            <a:r>
              <a:rPr lang="en-US" dirty="0"/>
              <a:t>Children are occupied with activities associated with the mouth i.e. sucking, biting, chewing  and satisfying anger</a:t>
            </a:r>
          </a:p>
          <a:p>
            <a:pPr lvl="0"/>
            <a:r>
              <a:rPr lang="en-US" dirty="0"/>
              <a:t>Children receive satisfaction and enjoyment from these oral behaviors</a:t>
            </a:r>
          </a:p>
          <a:p>
            <a:pPr lvl="0"/>
            <a:r>
              <a:rPr lang="en-US" dirty="0"/>
              <a:t>Later development will be affected by how well oral needs are met</a:t>
            </a:r>
          </a:p>
          <a:p>
            <a:pPr lvl="0"/>
            <a:r>
              <a:rPr lang="en-US" dirty="0"/>
              <a:t>If not well met, will develop thumb sucking, nail biting, pencil chewing, compulsive eating, smokers, esp. those weaned too early</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i="1" dirty="0" err="1"/>
              <a:t>Pathophysiology</a:t>
            </a:r>
            <a:endParaRPr lang="en-US" dirty="0"/>
          </a:p>
          <a:p>
            <a:pPr lvl="0"/>
            <a:r>
              <a:rPr lang="en-US" dirty="0"/>
              <a:t>disease is due to absence of parasympathetic ganglion cells in the colon</a:t>
            </a:r>
          </a:p>
          <a:p>
            <a:pPr lvl="0"/>
            <a:r>
              <a:rPr lang="en-US" dirty="0"/>
              <a:t>Commonly at </a:t>
            </a:r>
            <a:r>
              <a:rPr lang="en-US" dirty="0" err="1"/>
              <a:t>rectosigmoid</a:t>
            </a:r>
            <a:r>
              <a:rPr lang="en-US" dirty="0"/>
              <a:t> area</a:t>
            </a:r>
          </a:p>
          <a:p>
            <a:pPr lvl="0"/>
            <a:r>
              <a:rPr lang="en-US" dirty="0"/>
              <a:t>Hence there is uncoordinated peristaltic motion </a:t>
            </a:r>
          </a:p>
          <a:p>
            <a:pPr lvl="0"/>
            <a:r>
              <a:rPr lang="en-US" dirty="0"/>
              <a:t>Affected segment becomes dilated</a:t>
            </a:r>
          </a:p>
          <a:p>
            <a:pPr lvl="0"/>
            <a:r>
              <a:rPr lang="en-US" dirty="0"/>
              <a:t>Common cause of obstruction in newborns</a:t>
            </a:r>
          </a:p>
          <a:p>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i="1" dirty="0"/>
              <a:t>Signs and symptoms</a:t>
            </a:r>
            <a:endParaRPr lang="en-US" dirty="0"/>
          </a:p>
          <a:p>
            <a:pPr lvl="0"/>
            <a:r>
              <a:rPr lang="en-US" dirty="0"/>
              <a:t>failure to pass </a:t>
            </a:r>
            <a:r>
              <a:rPr lang="en-US" dirty="0" err="1"/>
              <a:t>meconium</a:t>
            </a:r>
            <a:r>
              <a:rPr lang="en-US" dirty="0"/>
              <a:t> in 48hrs</a:t>
            </a:r>
          </a:p>
          <a:p>
            <a:pPr lvl="0"/>
            <a:r>
              <a:rPr lang="en-US" dirty="0"/>
              <a:t>abdominal distension</a:t>
            </a:r>
          </a:p>
          <a:p>
            <a:pPr lvl="0"/>
            <a:r>
              <a:rPr lang="en-US" dirty="0"/>
              <a:t>bile vomiting</a:t>
            </a:r>
          </a:p>
          <a:p>
            <a:pPr lvl="0"/>
            <a:r>
              <a:rPr lang="en-US" dirty="0"/>
              <a:t>refusal to feed</a:t>
            </a:r>
          </a:p>
          <a:p>
            <a:pPr lvl="0"/>
            <a:r>
              <a:rPr lang="en-US" dirty="0"/>
              <a:t>intestinal obstruction</a:t>
            </a:r>
          </a:p>
          <a:p>
            <a:pPr lvl="0"/>
            <a:r>
              <a:rPr lang="en-US" dirty="0"/>
              <a:t>chronic constipation</a:t>
            </a:r>
          </a:p>
          <a:p>
            <a:pPr lvl="0"/>
            <a:r>
              <a:rPr lang="en-US" dirty="0"/>
              <a:t>inadequate weight gain</a:t>
            </a:r>
          </a:p>
          <a:p>
            <a:pPr lvl="0"/>
            <a:r>
              <a:rPr lang="en-US" dirty="0"/>
              <a:t>fever</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i="1" dirty="0" smtClean="0"/>
              <a:t>Complications</a:t>
            </a:r>
            <a:endParaRPr lang="en-US" dirty="0" smtClean="0"/>
          </a:p>
          <a:p>
            <a:pPr lvl="0"/>
            <a:r>
              <a:rPr lang="en-US" dirty="0" err="1" smtClean="0"/>
              <a:t>enterocolitis</a:t>
            </a:r>
            <a:endParaRPr lang="en-US" dirty="0" smtClean="0"/>
          </a:p>
          <a:p>
            <a:pPr lvl="0"/>
            <a:r>
              <a:rPr lang="en-US" dirty="0" smtClean="0"/>
              <a:t>sepsis</a:t>
            </a:r>
          </a:p>
          <a:p>
            <a:pPr lvl="0"/>
            <a:r>
              <a:rPr lang="en-US" dirty="0" smtClean="0"/>
              <a:t>Death</a:t>
            </a:r>
          </a:p>
          <a:p>
            <a:pPr lvl="0"/>
            <a:endParaRPr lang="en-US" dirty="0" smtClean="0"/>
          </a:p>
          <a:p>
            <a:pPr>
              <a:buNone/>
            </a:pPr>
            <a:r>
              <a:rPr lang="en-US" b="1" i="1" dirty="0"/>
              <a:t>Diagnosis</a:t>
            </a:r>
            <a:endParaRPr lang="en-US" dirty="0"/>
          </a:p>
          <a:p>
            <a:pPr lvl="0"/>
            <a:r>
              <a:rPr lang="en-US" dirty="0"/>
              <a:t>history of not passing </a:t>
            </a:r>
            <a:r>
              <a:rPr lang="en-US" dirty="0" err="1"/>
              <a:t>meconium</a:t>
            </a:r>
            <a:r>
              <a:rPr lang="en-US" dirty="0"/>
              <a:t>  &gt; 48 hrs</a:t>
            </a:r>
          </a:p>
          <a:p>
            <a:pPr lvl="0"/>
            <a:r>
              <a:rPr lang="en-US" dirty="0"/>
              <a:t>rectal exam: absence of fecal matter</a:t>
            </a:r>
          </a:p>
          <a:p>
            <a:pPr lvl="0"/>
            <a:r>
              <a:rPr lang="en-US" dirty="0"/>
              <a:t>barium enema</a:t>
            </a:r>
          </a:p>
          <a:p>
            <a:pPr lvl="0"/>
            <a:r>
              <a:rPr lang="en-US" dirty="0"/>
              <a:t>rectal biopsy – absence of ganglion cells</a:t>
            </a:r>
          </a:p>
          <a:p>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a:t>Treatment</a:t>
            </a:r>
            <a:endParaRPr lang="en-US" dirty="0"/>
          </a:p>
          <a:p>
            <a:pPr lvl="0"/>
            <a:r>
              <a:rPr lang="en-US" dirty="0"/>
              <a:t>2- stage surgery:  immediately – colostomy then </a:t>
            </a:r>
            <a:r>
              <a:rPr lang="en-US" dirty="0" err="1"/>
              <a:t>resectioning</a:t>
            </a:r>
            <a:r>
              <a:rPr lang="en-US" dirty="0"/>
              <a:t> and </a:t>
            </a:r>
            <a:r>
              <a:rPr lang="en-US" dirty="0" err="1"/>
              <a:t>anastomosis</a:t>
            </a:r>
            <a:r>
              <a:rPr lang="en-US" dirty="0"/>
              <a:t> between 6 – 15 months</a:t>
            </a:r>
          </a:p>
          <a:p>
            <a:pPr lvl="0"/>
            <a:r>
              <a:rPr lang="en-US" dirty="0" err="1"/>
              <a:t>Laparascopy</a:t>
            </a:r>
            <a:endParaRPr lang="en-US" dirty="0"/>
          </a:p>
          <a:p>
            <a:endParaRPr lang="en-US" dirty="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Nursing care</a:t>
            </a:r>
            <a:r>
              <a:rPr lang="en-US" dirty="0"/>
              <a:t/>
            </a:r>
            <a:br>
              <a:rPr lang="en-US" dirty="0"/>
            </a:br>
            <a:endParaRPr lang="en-US" dirty="0"/>
          </a:p>
        </p:txBody>
      </p:sp>
      <p:sp>
        <p:nvSpPr>
          <p:cNvPr id="3" name="Content Placeholder 2"/>
          <p:cNvSpPr>
            <a:spLocks noGrp="1"/>
          </p:cNvSpPr>
          <p:nvPr>
            <p:ph idx="1"/>
          </p:nvPr>
        </p:nvSpPr>
        <p:spPr>
          <a:xfrm>
            <a:off x="457200" y="1143000"/>
            <a:ext cx="8229600" cy="5410200"/>
          </a:xfrm>
        </p:spPr>
        <p:txBody>
          <a:bodyPr>
            <a:normAutofit/>
          </a:bodyPr>
          <a:lstStyle/>
          <a:p>
            <a:pPr lvl="0"/>
            <a:r>
              <a:rPr lang="en-US" dirty="0"/>
              <a:t>Admit the patient</a:t>
            </a:r>
          </a:p>
          <a:p>
            <a:pPr lvl="0"/>
            <a:r>
              <a:rPr lang="en-US" dirty="0"/>
              <a:t>Pre-op care:  fluid replacement</a:t>
            </a:r>
          </a:p>
          <a:p>
            <a:pPr lvl="0"/>
            <a:r>
              <a:rPr lang="en-US" dirty="0"/>
              <a:t>Enema</a:t>
            </a:r>
          </a:p>
          <a:p>
            <a:pPr lvl="0"/>
            <a:r>
              <a:rPr lang="en-US" dirty="0"/>
              <a:t>Put pt on NPO</a:t>
            </a:r>
          </a:p>
          <a:p>
            <a:pPr lvl="0"/>
            <a:r>
              <a:rPr lang="en-US" dirty="0"/>
              <a:t>Pass NGT</a:t>
            </a:r>
          </a:p>
          <a:p>
            <a:pPr lvl="0"/>
            <a:r>
              <a:rPr lang="en-US" dirty="0"/>
              <a:t>Pre-op care</a:t>
            </a:r>
          </a:p>
          <a:p>
            <a:pPr lvl="0"/>
            <a:r>
              <a:rPr lang="en-US" dirty="0"/>
              <a:t>Care of the colostomy</a:t>
            </a:r>
          </a:p>
          <a:p>
            <a:pPr lvl="0"/>
            <a:r>
              <a:rPr lang="en-US" dirty="0"/>
              <a:t>Family teaching</a:t>
            </a:r>
          </a:p>
          <a:p>
            <a:pPr lvl="0"/>
            <a:r>
              <a:rPr lang="en-US" dirty="0"/>
              <a:t>Do other relevant nursing care</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HYDROCEPHALUS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Caused by increased production, impaired absorption or block in the flow of CSF that results in an excessive amount of cerebral spinal fluid within the cerebral ventricles</a:t>
            </a:r>
          </a:p>
          <a:p>
            <a:pPr>
              <a:buNone/>
            </a:pPr>
            <a:endParaRPr lang="en-US" b="1" i="1" dirty="0" smtClean="0"/>
          </a:p>
          <a:p>
            <a:pPr>
              <a:buNone/>
            </a:pPr>
            <a:r>
              <a:rPr lang="en-US" b="1" i="1" dirty="0" smtClean="0"/>
              <a:t>Incidence</a:t>
            </a:r>
            <a:r>
              <a:rPr lang="en-US" b="1" i="1" dirty="0"/>
              <a:t>:</a:t>
            </a:r>
            <a:endParaRPr lang="en-US" dirty="0"/>
          </a:p>
          <a:p>
            <a:r>
              <a:rPr lang="en-US" dirty="0"/>
              <a:t>3 -4/1000 live births</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b="1" i="1" dirty="0"/>
              <a:t>Etiology:</a:t>
            </a:r>
            <a:endParaRPr lang="en-US" dirty="0"/>
          </a:p>
          <a:p>
            <a:pPr lvl="0"/>
            <a:r>
              <a:rPr lang="en-US" dirty="0"/>
              <a:t>may be acquired or unknown</a:t>
            </a:r>
          </a:p>
          <a:p>
            <a:pPr lvl="0"/>
            <a:r>
              <a:rPr lang="en-US" dirty="0"/>
              <a:t>are of two types: communicating and non-communicating/obstructive</a:t>
            </a:r>
          </a:p>
          <a:p>
            <a:pPr lvl="0"/>
            <a:r>
              <a:rPr lang="en-US" dirty="0"/>
              <a:t>In communicating, obstruction is outside the ventricular system causing decreased absorption of CSF</a:t>
            </a:r>
          </a:p>
          <a:p>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dirty="0" smtClean="0"/>
              <a:t>In non-communicating/obstructive:</a:t>
            </a:r>
          </a:p>
          <a:p>
            <a:pPr lvl="3"/>
            <a:r>
              <a:rPr lang="en-US" sz="2800" dirty="0" smtClean="0"/>
              <a:t>Responsible for 99% of cases</a:t>
            </a:r>
          </a:p>
          <a:p>
            <a:pPr lvl="3"/>
            <a:r>
              <a:rPr lang="en-US" sz="2800" dirty="0" smtClean="0"/>
              <a:t>Obstruction is within the ventricles</a:t>
            </a:r>
          </a:p>
          <a:p>
            <a:pPr lvl="3"/>
            <a:r>
              <a:rPr lang="en-US" sz="2800" dirty="0" smtClean="0"/>
              <a:t>Often due to  congenital malformation i.e. aqueduct </a:t>
            </a:r>
            <a:r>
              <a:rPr lang="en-US" sz="2800" dirty="0" err="1" smtClean="0"/>
              <a:t>stenosis</a:t>
            </a:r>
            <a:r>
              <a:rPr lang="en-US" sz="2800" dirty="0" smtClean="0"/>
              <a:t>, </a:t>
            </a:r>
            <a:r>
              <a:rPr lang="en-US" sz="2800" dirty="0" err="1" smtClean="0"/>
              <a:t>meningomyolocele</a:t>
            </a:r>
            <a:r>
              <a:rPr lang="en-US" sz="2800" dirty="0" smtClean="0"/>
              <a:t> etc</a:t>
            </a:r>
          </a:p>
          <a:p>
            <a:pPr lvl="3"/>
            <a:r>
              <a:rPr lang="en-US" sz="2800" dirty="0" smtClean="0"/>
              <a:t>Other causes are brain tumors, meningitis</a:t>
            </a:r>
          </a:p>
          <a:p>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endParaRPr lang="en-US" dirty="0"/>
          </a:p>
        </p:txBody>
      </p:sp>
      <p:sp>
        <p:nvSpPr>
          <p:cNvPr id="3" name="Content Placeholder 2"/>
          <p:cNvSpPr>
            <a:spLocks noGrp="1"/>
          </p:cNvSpPr>
          <p:nvPr>
            <p:ph sz="half" idx="1"/>
          </p:nvPr>
        </p:nvSpPr>
        <p:spPr>
          <a:xfrm>
            <a:off x="457200" y="1600200"/>
            <a:ext cx="4038600" cy="4876800"/>
          </a:xfrm>
        </p:spPr>
        <p:txBody>
          <a:bodyPr>
            <a:normAutofit fontScale="85000" lnSpcReduction="10000"/>
          </a:bodyPr>
          <a:lstStyle/>
          <a:p>
            <a:pPr lvl="0"/>
            <a:r>
              <a:rPr lang="en-US" dirty="0"/>
              <a:t>increased intracranial pressure</a:t>
            </a:r>
          </a:p>
          <a:p>
            <a:pPr lvl="0"/>
            <a:r>
              <a:rPr lang="en-US" dirty="0"/>
              <a:t>Increasing head circumferences</a:t>
            </a:r>
          </a:p>
          <a:p>
            <a:pPr lvl="0"/>
            <a:r>
              <a:rPr lang="en-US" dirty="0"/>
              <a:t>Protrusion of forehead</a:t>
            </a:r>
          </a:p>
          <a:p>
            <a:pPr lvl="0"/>
            <a:r>
              <a:rPr lang="en-US" dirty="0"/>
              <a:t>Widened sutures</a:t>
            </a:r>
          </a:p>
          <a:p>
            <a:pPr lvl="0"/>
            <a:r>
              <a:rPr lang="en-US" dirty="0"/>
              <a:t>Wide bridge between the eyes</a:t>
            </a:r>
          </a:p>
          <a:p>
            <a:pPr lvl="0"/>
            <a:r>
              <a:rPr lang="en-US" dirty="0"/>
              <a:t>Sun-setting sign</a:t>
            </a:r>
          </a:p>
          <a:p>
            <a:pPr lvl="0"/>
            <a:r>
              <a:rPr lang="en-US" dirty="0"/>
              <a:t>Bulging anterior </a:t>
            </a:r>
            <a:r>
              <a:rPr lang="en-US" dirty="0" smtClean="0"/>
              <a:t>fontanel</a:t>
            </a:r>
          </a:p>
          <a:p>
            <a:r>
              <a:rPr lang="en-US" dirty="0" smtClean="0"/>
              <a:t>Hollow and cracked sound on percussion of the skull</a:t>
            </a:r>
          </a:p>
          <a:p>
            <a:pPr lvl="0"/>
            <a:endParaRPr lang="en-US" dirty="0"/>
          </a:p>
        </p:txBody>
      </p:sp>
      <p:sp>
        <p:nvSpPr>
          <p:cNvPr id="4" name="Content Placeholder 3"/>
          <p:cNvSpPr>
            <a:spLocks noGrp="1"/>
          </p:cNvSpPr>
          <p:nvPr>
            <p:ph sz="half" idx="2"/>
          </p:nvPr>
        </p:nvSpPr>
        <p:spPr>
          <a:xfrm>
            <a:off x="4648200" y="1600200"/>
            <a:ext cx="4038600" cy="4800600"/>
          </a:xfrm>
        </p:spPr>
        <p:txBody>
          <a:bodyPr>
            <a:normAutofit fontScale="85000" lnSpcReduction="10000"/>
          </a:bodyPr>
          <a:lstStyle/>
          <a:p>
            <a:pPr lvl="0"/>
            <a:r>
              <a:rPr lang="en-US" dirty="0" smtClean="0"/>
              <a:t>Fuss</a:t>
            </a:r>
            <a:r>
              <a:rPr lang="en-US" dirty="0"/>
              <a:t>, irritability and restless</a:t>
            </a:r>
          </a:p>
          <a:p>
            <a:pPr lvl="0"/>
            <a:r>
              <a:rPr lang="en-US" dirty="0"/>
              <a:t>Reduced level of conscious</a:t>
            </a:r>
          </a:p>
          <a:p>
            <a:pPr lvl="0"/>
            <a:r>
              <a:rPr lang="en-US" dirty="0"/>
              <a:t>Poor feeding</a:t>
            </a:r>
          </a:p>
          <a:p>
            <a:pPr lvl="0"/>
            <a:r>
              <a:rPr lang="en-US" dirty="0"/>
              <a:t> High pitched cat like cry</a:t>
            </a:r>
          </a:p>
          <a:p>
            <a:pPr lvl="0"/>
            <a:r>
              <a:rPr lang="en-US" dirty="0" err="1"/>
              <a:t>Caridiopulmonary</a:t>
            </a:r>
            <a:r>
              <a:rPr lang="en-US" dirty="0"/>
              <a:t> depression</a:t>
            </a:r>
          </a:p>
          <a:p>
            <a:pPr lvl="0"/>
            <a:r>
              <a:rPr lang="en-US" dirty="0"/>
              <a:t>Absent gag reflex</a:t>
            </a:r>
          </a:p>
          <a:p>
            <a:pPr lvl="0"/>
            <a:r>
              <a:rPr lang="en-US" dirty="0"/>
              <a:t>Upper extremity weakness</a:t>
            </a:r>
          </a:p>
          <a:p>
            <a:pPr lvl="0"/>
            <a:r>
              <a:rPr lang="en-US" dirty="0"/>
              <a:t>Headache</a:t>
            </a:r>
          </a:p>
          <a:p>
            <a:pPr lvl="0"/>
            <a:r>
              <a:rPr lang="en-US" dirty="0"/>
              <a:t>Nausea, vomiting etc</a:t>
            </a:r>
          </a:p>
          <a:p>
            <a:endParaRPr lang="en-US" dirty="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b="1" i="1" dirty="0"/>
              <a:t>Diagnosis</a:t>
            </a:r>
            <a:endParaRPr lang="en-US" dirty="0"/>
          </a:p>
          <a:p>
            <a:pPr lvl="0"/>
            <a:r>
              <a:rPr lang="en-US" dirty="0"/>
              <a:t>Head circumference</a:t>
            </a:r>
          </a:p>
          <a:p>
            <a:pPr lvl="0"/>
            <a:r>
              <a:rPr lang="en-US" dirty="0"/>
              <a:t>CT scan</a:t>
            </a:r>
          </a:p>
          <a:p>
            <a:pPr lvl="0"/>
            <a:r>
              <a:rPr lang="en-US" dirty="0"/>
              <a:t>MRI</a:t>
            </a:r>
          </a:p>
          <a:p>
            <a:pPr lvl="0"/>
            <a:r>
              <a:rPr lang="en-US" dirty="0"/>
              <a:t>Physical exam</a:t>
            </a:r>
          </a:p>
          <a:p>
            <a:pPr lvl="0"/>
            <a:r>
              <a:rPr lang="en-US" dirty="0"/>
              <a:t>History – delay growth and development</a:t>
            </a:r>
          </a:p>
          <a:p>
            <a:pPr lvl="0"/>
            <a:r>
              <a:rPr lang="en-US" dirty="0"/>
              <a:t>Electroencephalography</a:t>
            </a:r>
          </a:p>
          <a:p>
            <a:pPr lvl="0"/>
            <a:r>
              <a:rPr lang="en-US" dirty="0"/>
              <a:t>Skull x-ray</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 ANAL (1-3YRS)</a:t>
            </a:r>
            <a:endParaRPr lang="en-US" dirty="0"/>
          </a:p>
        </p:txBody>
      </p:sp>
      <p:sp>
        <p:nvSpPr>
          <p:cNvPr id="3" name="Content Placeholder 2"/>
          <p:cNvSpPr>
            <a:spLocks noGrp="1"/>
          </p:cNvSpPr>
          <p:nvPr>
            <p:ph idx="1"/>
          </p:nvPr>
        </p:nvSpPr>
        <p:spPr>
          <a:xfrm>
            <a:off x="457200" y="1600200"/>
            <a:ext cx="8229600" cy="4800600"/>
          </a:xfrm>
        </p:spPr>
        <p:txBody>
          <a:bodyPr/>
          <a:lstStyle/>
          <a:p>
            <a:pPr lvl="0"/>
            <a:r>
              <a:rPr lang="en-US" dirty="0"/>
              <a:t>Children learn how to defecate – toileting </a:t>
            </a:r>
          </a:p>
          <a:p>
            <a:pPr lvl="0"/>
            <a:r>
              <a:rPr lang="en-US" dirty="0"/>
              <a:t>Train children to use toilet at this stage</a:t>
            </a:r>
          </a:p>
          <a:p>
            <a:pPr lvl="0"/>
            <a:r>
              <a:rPr lang="en-US" dirty="0"/>
              <a:t>Those who do not successfully pass through this stage will manifest with obsessive compulsive behavior, hoarding objects, use material objects to demonstrate love</a:t>
            </a:r>
          </a:p>
          <a:p>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i="1" dirty="0"/>
              <a:t>Treatment:</a:t>
            </a:r>
            <a:endParaRPr lang="en-US" dirty="0"/>
          </a:p>
          <a:p>
            <a:pPr lvl="0"/>
            <a:r>
              <a:rPr lang="en-US" dirty="0"/>
              <a:t>surgical – removal of the SOL, insertion of the shunt</a:t>
            </a:r>
          </a:p>
          <a:p>
            <a:pPr lvl="0"/>
            <a:r>
              <a:rPr lang="en-US" dirty="0"/>
              <a:t>complications of the shunt include infection which occurs in 2 months of insertion in 30% of cases and shunt malfunction i.e. kinking, plugging or separation of </a:t>
            </a:r>
            <a:r>
              <a:rPr lang="en-US" dirty="0" err="1"/>
              <a:t>tubbing</a:t>
            </a:r>
            <a:endParaRPr lang="en-US" dirty="0"/>
          </a:p>
          <a:p>
            <a:endParaRPr lang="en-US" dirty="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Nursing management</a:t>
            </a:r>
            <a:endParaRPr lang="en-US" dirty="0"/>
          </a:p>
        </p:txBody>
      </p:sp>
      <p:sp>
        <p:nvSpPr>
          <p:cNvPr id="3" name="Content Placeholder 2"/>
          <p:cNvSpPr>
            <a:spLocks noGrp="1"/>
          </p:cNvSpPr>
          <p:nvPr>
            <p:ph idx="1"/>
          </p:nvPr>
        </p:nvSpPr>
        <p:spPr/>
        <p:txBody>
          <a:bodyPr>
            <a:normAutofit lnSpcReduction="10000"/>
          </a:bodyPr>
          <a:lstStyle/>
          <a:p>
            <a:pPr lvl="0"/>
            <a:r>
              <a:rPr lang="en-US" dirty="0"/>
              <a:t>Admit the patient</a:t>
            </a:r>
          </a:p>
          <a:p>
            <a:pPr lvl="0"/>
            <a:r>
              <a:rPr lang="en-US" dirty="0"/>
              <a:t>Do head circumference measurement daily </a:t>
            </a:r>
          </a:p>
          <a:p>
            <a:pPr lvl="0"/>
            <a:r>
              <a:rPr lang="en-US" dirty="0"/>
              <a:t>Monitor for signs of increased ICP</a:t>
            </a:r>
          </a:p>
          <a:p>
            <a:pPr lvl="0"/>
            <a:r>
              <a:rPr lang="en-US" dirty="0"/>
              <a:t>Assess respiratory status 4 hourly</a:t>
            </a:r>
          </a:p>
          <a:p>
            <a:pPr lvl="0"/>
            <a:r>
              <a:rPr lang="en-US" dirty="0"/>
              <a:t>Assess sleep patterns </a:t>
            </a:r>
          </a:p>
          <a:p>
            <a:pPr lvl="0"/>
            <a:r>
              <a:rPr lang="en-US" dirty="0"/>
              <a:t>Do neurological examination 2 hourly post operatively</a:t>
            </a:r>
          </a:p>
          <a:p>
            <a:pPr lvl="0"/>
            <a:r>
              <a:rPr lang="en-US" dirty="0"/>
              <a:t>Do vital signs monitoring 4 hourly</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a:t>Check for sign of shunt infection</a:t>
            </a:r>
          </a:p>
          <a:p>
            <a:pPr lvl="0"/>
            <a:r>
              <a:rPr lang="en-US" dirty="0"/>
              <a:t>Position the child appropriately</a:t>
            </a:r>
          </a:p>
          <a:p>
            <a:pPr lvl="0"/>
            <a:r>
              <a:rPr lang="en-US" dirty="0"/>
              <a:t>Promote hydration of the patient</a:t>
            </a:r>
          </a:p>
          <a:p>
            <a:pPr lvl="0"/>
            <a:r>
              <a:rPr lang="en-US" dirty="0"/>
              <a:t>Maintain skin integrity</a:t>
            </a:r>
          </a:p>
          <a:p>
            <a:pPr lvl="0"/>
            <a:r>
              <a:rPr lang="en-US" dirty="0"/>
              <a:t>Monitor and report the following:</a:t>
            </a:r>
          </a:p>
          <a:p>
            <a:pPr lvl="1"/>
            <a:r>
              <a:rPr lang="en-US" dirty="0"/>
              <a:t>Fever</a:t>
            </a:r>
          </a:p>
          <a:p>
            <a:pPr lvl="1"/>
            <a:r>
              <a:rPr lang="en-US" dirty="0"/>
              <a:t>Increased heart rate</a:t>
            </a:r>
          </a:p>
          <a:p>
            <a:pPr lvl="1"/>
            <a:r>
              <a:rPr lang="en-US" dirty="0"/>
              <a:t>Increased respiratory rate</a:t>
            </a:r>
          </a:p>
          <a:p>
            <a:pPr lvl="1"/>
            <a:r>
              <a:rPr lang="en-US" dirty="0"/>
              <a:t>Poor feeding</a:t>
            </a:r>
          </a:p>
          <a:p>
            <a:pPr lvl="1"/>
            <a:r>
              <a:rPr lang="en-US" dirty="0"/>
              <a:t>‘vomiting</a:t>
            </a:r>
          </a:p>
          <a:p>
            <a:endParaRPr lang="en-US"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lvl="1"/>
            <a:r>
              <a:rPr lang="en-US" dirty="0"/>
              <a:t>Altered mental status</a:t>
            </a:r>
          </a:p>
          <a:p>
            <a:pPr lvl="1"/>
            <a:r>
              <a:rPr lang="en-US" dirty="0"/>
              <a:t>Seizure</a:t>
            </a:r>
          </a:p>
          <a:p>
            <a:pPr lvl="0"/>
            <a:r>
              <a:rPr lang="en-US" dirty="0"/>
              <a:t>Teach family on local support structures available</a:t>
            </a:r>
          </a:p>
          <a:p>
            <a:pPr lvl="0"/>
            <a:r>
              <a:rPr lang="en-US" dirty="0"/>
              <a:t>Allay family anxiety </a:t>
            </a:r>
          </a:p>
          <a:p>
            <a:pPr lvl="0"/>
            <a:r>
              <a:rPr lang="en-US" dirty="0"/>
              <a:t>Book patient for follow up</a:t>
            </a:r>
          </a:p>
          <a:p>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NEURAL TUBE DEFECTS</a:t>
            </a:r>
            <a:r>
              <a:rPr lang="en-US" dirty="0"/>
              <a:t/>
            </a:r>
            <a:br>
              <a:rPr lang="en-US" dirty="0"/>
            </a:br>
            <a:r>
              <a:rPr lang="en-US" b="1" dirty="0"/>
              <a:t>SPINAL BIFIDA</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lvl="0">
              <a:buNone/>
            </a:pPr>
            <a:r>
              <a:rPr lang="en-US" b="1" dirty="0"/>
              <a:t>DEFN: </a:t>
            </a:r>
            <a:r>
              <a:rPr lang="en-US" dirty="0"/>
              <a:t>is a neural tube defect where there is incomplete closure of the vertebral and neural </a:t>
            </a:r>
            <a:r>
              <a:rPr lang="en-US" dirty="0" smtClean="0"/>
              <a:t>tube</a:t>
            </a:r>
          </a:p>
          <a:p>
            <a:pPr lvl="0">
              <a:buNone/>
            </a:pPr>
            <a:endParaRPr lang="en-US" dirty="0"/>
          </a:p>
          <a:p>
            <a:pPr>
              <a:buNone/>
            </a:pPr>
            <a:r>
              <a:rPr lang="en-US" b="1" i="1" dirty="0"/>
              <a:t>Incidence</a:t>
            </a:r>
            <a:endParaRPr lang="en-US" dirty="0"/>
          </a:p>
          <a:p>
            <a:pPr lvl="0"/>
            <a:r>
              <a:rPr lang="en-US" dirty="0"/>
              <a:t>develops during 1</a:t>
            </a:r>
            <a:r>
              <a:rPr lang="en-US" baseline="30000" dirty="0"/>
              <a:t>st</a:t>
            </a:r>
            <a:r>
              <a:rPr lang="en-US" dirty="0"/>
              <a:t> 28 days of gestation</a:t>
            </a:r>
          </a:p>
          <a:p>
            <a:pPr lvl="0"/>
            <a:r>
              <a:rPr lang="en-US" dirty="0"/>
              <a:t>Occurs in 0.4/1000 live births</a:t>
            </a:r>
          </a:p>
          <a:p>
            <a:pPr lvl="0"/>
            <a:r>
              <a:rPr lang="en-US" dirty="0"/>
              <a:t>Mostly affects females</a:t>
            </a:r>
          </a:p>
          <a:p>
            <a:pPr lvl="0"/>
            <a:r>
              <a:rPr lang="en-US" dirty="0"/>
              <a:t>Runs in families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Etiology/</a:t>
            </a:r>
            <a:r>
              <a:rPr lang="en-US" b="1" i="1" dirty="0" err="1" smtClean="0"/>
              <a:t>pathophysiology</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Can occur anywhere along the spine</a:t>
            </a:r>
          </a:p>
          <a:p>
            <a:pPr lvl="0"/>
            <a:r>
              <a:rPr lang="en-US" dirty="0"/>
              <a:t>Due to a) failure of closure of neural tube in the first 4 weeks or b) increased CSF pressure </a:t>
            </a:r>
          </a:p>
          <a:p>
            <a:pPr lvl="0"/>
            <a:r>
              <a:rPr lang="en-US" dirty="0"/>
              <a:t>Cause is unknown, but attributed to the following:</a:t>
            </a:r>
          </a:p>
          <a:p>
            <a:pPr lvl="0">
              <a:buNone/>
            </a:pPr>
            <a:r>
              <a:rPr lang="en-US" dirty="0" smtClean="0"/>
              <a:t>a) exposure </a:t>
            </a:r>
            <a:r>
              <a:rPr lang="en-US" dirty="0"/>
              <a:t>to chemicals</a:t>
            </a:r>
          </a:p>
          <a:p>
            <a:pPr lvl="0">
              <a:buNone/>
            </a:pPr>
            <a:r>
              <a:rPr lang="en-US" dirty="0" smtClean="0"/>
              <a:t>b) medications </a:t>
            </a:r>
            <a:r>
              <a:rPr lang="en-US" dirty="0"/>
              <a:t>in early pregnancy</a:t>
            </a:r>
          </a:p>
          <a:p>
            <a:pPr lvl="0">
              <a:buNone/>
            </a:pPr>
            <a:r>
              <a:rPr lang="en-US" dirty="0" smtClean="0"/>
              <a:t>c) maternal </a:t>
            </a:r>
            <a:r>
              <a:rPr lang="en-US" dirty="0"/>
              <a:t>lack of folic acid</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Clinical manifestations</a:t>
            </a:r>
            <a:r>
              <a:rPr lang="en-US" dirty="0"/>
              <a:t/>
            </a:r>
            <a:br>
              <a:rPr lang="en-US" dirty="0"/>
            </a:b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lvl="1">
              <a:buNone/>
            </a:pPr>
            <a:r>
              <a:rPr lang="en-US" b="1" dirty="0" err="1"/>
              <a:t>Ancephaly</a:t>
            </a:r>
            <a:r>
              <a:rPr lang="en-US" b="1" dirty="0"/>
              <a:t>:  </a:t>
            </a:r>
            <a:r>
              <a:rPr lang="en-US" dirty="0"/>
              <a:t>Absence of cranial vault, cerebral hemisphere completely missing</a:t>
            </a:r>
          </a:p>
          <a:p>
            <a:pPr lvl="1">
              <a:buNone/>
            </a:pPr>
            <a:r>
              <a:rPr lang="en-US" b="1" dirty="0" err="1"/>
              <a:t>Cranioschisis</a:t>
            </a:r>
            <a:r>
              <a:rPr lang="en-US" b="1" dirty="0"/>
              <a:t>:  </a:t>
            </a:r>
            <a:r>
              <a:rPr lang="en-US" dirty="0"/>
              <a:t>skull defect through which neural tissue protrudes</a:t>
            </a:r>
          </a:p>
          <a:p>
            <a:pPr lvl="1">
              <a:buNone/>
            </a:pPr>
            <a:r>
              <a:rPr lang="en-US" b="1" dirty="0" err="1"/>
              <a:t>Exacephaly</a:t>
            </a:r>
            <a:r>
              <a:rPr lang="en-US" b="1" dirty="0"/>
              <a:t>:  </a:t>
            </a:r>
            <a:r>
              <a:rPr lang="en-US" dirty="0"/>
              <a:t>Malformation where the brain is totally exposed or </a:t>
            </a:r>
            <a:r>
              <a:rPr lang="en-US" dirty="0" err="1"/>
              <a:t>herniates</a:t>
            </a:r>
            <a:r>
              <a:rPr lang="en-US" dirty="0"/>
              <a:t> through the skull defects</a:t>
            </a:r>
          </a:p>
          <a:p>
            <a:pPr lvl="1">
              <a:buNone/>
            </a:pPr>
            <a:r>
              <a:rPr lang="en-US" b="1" dirty="0" err="1"/>
              <a:t>Encephalocele</a:t>
            </a:r>
            <a:r>
              <a:rPr lang="en-US" b="1" dirty="0"/>
              <a:t>: </a:t>
            </a:r>
            <a:r>
              <a:rPr lang="en-US" dirty="0"/>
              <a:t>a protrusion of the brain and </a:t>
            </a:r>
            <a:r>
              <a:rPr lang="en-US" dirty="0" err="1"/>
              <a:t>meninges</a:t>
            </a:r>
            <a:r>
              <a:rPr lang="en-US" dirty="0"/>
              <a:t> into a fluid filled sac through a skull defect</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1">
              <a:buNone/>
            </a:pPr>
            <a:r>
              <a:rPr lang="en-US" b="1" dirty="0" err="1"/>
              <a:t>Spina</a:t>
            </a:r>
            <a:r>
              <a:rPr lang="en-US" b="1" dirty="0"/>
              <a:t> bifida </a:t>
            </a:r>
            <a:r>
              <a:rPr lang="en-US" b="1" dirty="0" err="1"/>
              <a:t>occluta</a:t>
            </a:r>
            <a:r>
              <a:rPr lang="en-US" b="1" dirty="0"/>
              <a:t>:  </a:t>
            </a:r>
            <a:r>
              <a:rPr lang="en-US" dirty="0"/>
              <a:t>Failure of posterior </a:t>
            </a:r>
            <a:r>
              <a:rPr lang="en-US" dirty="0" err="1"/>
              <a:t>verterbral</a:t>
            </a:r>
            <a:r>
              <a:rPr lang="en-US" dirty="0"/>
              <a:t> arches to fuse.  There is no </a:t>
            </a:r>
            <a:r>
              <a:rPr lang="en-US" dirty="0" err="1"/>
              <a:t>herniation</a:t>
            </a:r>
            <a:r>
              <a:rPr lang="en-US" dirty="0"/>
              <a:t> of spinal cord or </a:t>
            </a:r>
            <a:r>
              <a:rPr lang="en-US" dirty="0" err="1"/>
              <a:t>menenges</a:t>
            </a:r>
            <a:endParaRPr lang="en-US" dirty="0"/>
          </a:p>
          <a:p>
            <a:pPr lvl="1">
              <a:buNone/>
            </a:pPr>
            <a:r>
              <a:rPr lang="en-US" b="1" dirty="0"/>
              <a:t>Spinal bifida </a:t>
            </a:r>
            <a:r>
              <a:rPr lang="en-US" b="1" dirty="0" err="1"/>
              <a:t>cystica</a:t>
            </a:r>
            <a:r>
              <a:rPr lang="en-US" b="1" dirty="0"/>
              <a:t>:  </a:t>
            </a:r>
            <a:r>
              <a:rPr lang="en-US" dirty="0"/>
              <a:t>defect of the spine leading to:</a:t>
            </a:r>
          </a:p>
          <a:p>
            <a:pPr lvl="2"/>
            <a:r>
              <a:rPr lang="en-US" sz="2800" b="1" dirty="0" err="1"/>
              <a:t>Meningocele</a:t>
            </a:r>
            <a:r>
              <a:rPr lang="en-US" sz="2800" dirty="0"/>
              <a:t>:  sac like </a:t>
            </a:r>
            <a:r>
              <a:rPr lang="en-US" sz="2800" dirty="0" err="1"/>
              <a:t>herniation</a:t>
            </a:r>
            <a:r>
              <a:rPr lang="en-US" sz="2800" dirty="0"/>
              <a:t> through the </a:t>
            </a:r>
            <a:r>
              <a:rPr lang="en-US" sz="2800" dirty="0" err="1"/>
              <a:t>borny</a:t>
            </a:r>
            <a:r>
              <a:rPr lang="en-US" sz="2800" dirty="0"/>
              <a:t> malformation containing </a:t>
            </a:r>
            <a:r>
              <a:rPr lang="en-US" sz="2800" dirty="0" err="1"/>
              <a:t>meninges</a:t>
            </a:r>
            <a:r>
              <a:rPr lang="en-US" sz="2800" dirty="0"/>
              <a:t> and CSF</a:t>
            </a:r>
          </a:p>
          <a:p>
            <a:pPr lvl="2"/>
            <a:r>
              <a:rPr lang="en-US" sz="2800" b="1" dirty="0" err="1"/>
              <a:t>Myelomeningocele</a:t>
            </a:r>
            <a:r>
              <a:rPr lang="en-US" sz="2800" dirty="0"/>
              <a:t>:  Just like a </a:t>
            </a:r>
            <a:r>
              <a:rPr lang="en-US" sz="2800" dirty="0" err="1"/>
              <a:t>meningocele</a:t>
            </a:r>
            <a:r>
              <a:rPr lang="en-US" sz="2800" dirty="0"/>
              <a:t>, but CSF is </a:t>
            </a:r>
            <a:r>
              <a:rPr lang="en-US" sz="2800" dirty="0" err="1" smtClean="0"/>
              <a:t>leaking,nerve</a:t>
            </a:r>
            <a:r>
              <a:rPr lang="en-US" sz="2800" dirty="0" smtClean="0"/>
              <a:t> present</a:t>
            </a:r>
            <a:endParaRPr lang="en-US" sz="2800" dirty="0"/>
          </a:p>
          <a:p>
            <a:endParaRPr lang="en-US" dirty="0"/>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pPr lvl="0"/>
            <a:r>
              <a:rPr lang="en-US" dirty="0"/>
              <a:t>Paralysis – depending on the location of the defect</a:t>
            </a:r>
          </a:p>
          <a:p>
            <a:pPr lvl="0"/>
            <a:r>
              <a:rPr lang="en-US" dirty="0"/>
              <a:t>Renal impairment</a:t>
            </a:r>
          </a:p>
          <a:p>
            <a:pPr lvl="0"/>
            <a:r>
              <a:rPr lang="en-US" dirty="0" err="1"/>
              <a:t>Talipes</a:t>
            </a:r>
            <a:endParaRPr lang="en-US" dirty="0"/>
          </a:p>
          <a:p>
            <a:pPr lvl="0"/>
            <a:r>
              <a:rPr lang="en-US" dirty="0"/>
              <a:t>Hydrocephalus</a:t>
            </a:r>
          </a:p>
          <a:p>
            <a:pPr lvl="0"/>
            <a:r>
              <a:rPr lang="en-US" dirty="0"/>
              <a:t>UTI</a:t>
            </a:r>
          </a:p>
          <a:p>
            <a:pPr lvl="0"/>
            <a:r>
              <a:rPr lang="en-US" dirty="0" err="1" smtClean="0"/>
              <a:t>Kyphosis</a:t>
            </a:r>
            <a:r>
              <a:rPr lang="en-US" dirty="0" smtClean="0"/>
              <a:t>/scoliosis</a:t>
            </a:r>
          </a:p>
          <a:p>
            <a:pPr lvl="0"/>
            <a:r>
              <a:rPr lang="en-US" dirty="0"/>
              <a:t>Back pain </a:t>
            </a:r>
          </a:p>
          <a:p>
            <a:pPr lvl="0"/>
            <a:r>
              <a:rPr lang="en-US" dirty="0"/>
              <a:t>Tethering:  abnormal fusion of bones</a:t>
            </a:r>
          </a:p>
          <a:p>
            <a:pPr lvl="0"/>
            <a:r>
              <a:rPr lang="en-US" dirty="0"/>
              <a:t>Skin breakdown</a:t>
            </a:r>
          </a:p>
          <a:p>
            <a:endParaRPr lang="en-US" dirty="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Diagnosis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prenatally </a:t>
            </a:r>
            <a:r>
              <a:rPr lang="en-US" dirty="0"/>
              <a:t>– Ultrasound</a:t>
            </a:r>
          </a:p>
          <a:p>
            <a:pPr lvl="0"/>
            <a:r>
              <a:rPr lang="en-US" dirty="0" err="1"/>
              <a:t>Amniocentesi</a:t>
            </a:r>
            <a:r>
              <a:rPr lang="en-US" dirty="0"/>
              <a:t> – Increased alpha fetal proteins</a:t>
            </a:r>
          </a:p>
          <a:p>
            <a:pPr lvl="0"/>
            <a:r>
              <a:rPr lang="en-US" dirty="0"/>
              <a:t>CT scan</a:t>
            </a:r>
          </a:p>
          <a:p>
            <a:pPr lvl="0"/>
            <a:r>
              <a:rPr lang="en-US" dirty="0"/>
              <a:t>MRI</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III: PHALIC (3-6 YRS)</a:t>
            </a:r>
            <a:endParaRPr lang="en-US" dirty="0"/>
          </a:p>
        </p:txBody>
      </p:sp>
      <p:sp>
        <p:nvSpPr>
          <p:cNvPr id="3" name="Content Placeholder 2"/>
          <p:cNvSpPr>
            <a:spLocks noGrp="1"/>
          </p:cNvSpPr>
          <p:nvPr>
            <p:ph idx="1"/>
          </p:nvPr>
        </p:nvSpPr>
        <p:spPr/>
        <p:txBody>
          <a:bodyPr/>
          <a:lstStyle/>
          <a:p>
            <a:pPr lvl="0"/>
            <a:r>
              <a:rPr lang="en-US" dirty="0"/>
              <a:t>Phallus = penis</a:t>
            </a:r>
          </a:p>
          <a:p>
            <a:pPr lvl="0"/>
            <a:r>
              <a:rPr lang="en-US" dirty="0"/>
              <a:t>Children are curious about childbirth</a:t>
            </a:r>
          </a:p>
          <a:p>
            <a:pPr lvl="0"/>
            <a:r>
              <a:rPr lang="en-US" dirty="0"/>
              <a:t>Fascinated with anatomical differences</a:t>
            </a:r>
          </a:p>
          <a:p>
            <a:pPr lvl="0"/>
            <a:r>
              <a:rPr lang="en-US" dirty="0"/>
              <a:t> Find pleasure in their own genitals’</a:t>
            </a:r>
          </a:p>
          <a:p>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Treatment: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corrective </a:t>
            </a:r>
            <a:r>
              <a:rPr lang="en-US" dirty="0"/>
              <a:t>surgery</a:t>
            </a:r>
          </a:p>
          <a:p>
            <a:pPr lvl="0"/>
            <a:r>
              <a:rPr lang="en-US" dirty="0"/>
              <a:t>infant placed in prone position, normal saline dressing applied over the defect</a:t>
            </a:r>
          </a:p>
          <a:p>
            <a:pPr lvl="0"/>
            <a:r>
              <a:rPr lang="en-US" dirty="0"/>
              <a:t>isolate the patient</a:t>
            </a:r>
          </a:p>
          <a:p>
            <a:pPr lvl="0"/>
            <a:r>
              <a:rPr lang="en-US" dirty="0"/>
              <a:t>prevent contamination with urine and stool</a:t>
            </a:r>
          </a:p>
          <a:p>
            <a:pPr lvl="0"/>
            <a:r>
              <a:rPr lang="en-US" dirty="0"/>
              <a:t>catheterize the patient</a:t>
            </a:r>
          </a:p>
          <a:p>
            <a:endParaRPr lang="en-US" dirty="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Nursing care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Admit the patient</a:t>
            </a:r>
          </a:p>
          <a:p>
            <a:pPr lvl="0"/>
            <a:r>
              <a:rPr lang="en-US" dirty="0"/>
              <a:t>Continuously monitoring of the patient</a:t>
            </a:r>
          </a:p>
          <a:p>
            <a:pPr lvl="0"/>
            <a:r>
              <a:rPr lang="en-US" dirty="0"/>
              <a:t>Monitor signs and symptoms of increased ICP: fever, irritability, lethargy, </a:t>
            </a:r>
            <a:r>
              <a:rPr lang="en-US" dirty="0" err="1"/>
              <a:t>nuchal</a:t>
            </a:r>
            <a:r>
              <a:rPr lang="en-US" dirty="0"/>
              <a:t> rigidity</a:t>
            </a:r>
          </a:p>
          <a:p>
            <a:pPr lvl="0"/>
            <a:r>
              <a:rPr lang="en-US" dirty="0"/>
              <a:t>Daily head circumference measurement and recording</a:t>
            </a:r>
          </a:p>
          <a:p>
            <a:pPr lvl="0"/>
            <a:r>
              <a:rPr lang="en-US" dirty="0"/>
              <a:t>Nurse patient in prone position – </a:t>
            </a:r>
            <a:r>
              <a:rPr lang="en-US" dirty="0" err="1"/>
              <a:t>preop</a:t>
            </a:r>
            <a:r>
              <a:rPr lang="en-US" dirty="0"/>
              <a:t> and post operatively</a:t>
            </a:r>
          </a:p>
          <a:p>
            <a:pPr lvl="0"/>
            <a:r>
              <a:rPr lang="en-US" dirty="0"/>
              <a:t>Ensure adequate feeding</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lnSpcReduction="10000"/>
          </a:bodyPr>
          <a:lstStyle/>
          <a:p>
            <a:pPr lvl="0"/>
            <a:r>
              <a:rPr lang="en-US" dirty="0"/>
              <a:t>Note:  breastfeeding may be contraindicated before surgery</a:t>
            </a:r>
          </a:p>
          <a:p>
            <a:pPr lvl="0"/>
            <a:r>
              <a:rPr lang="en-US" dirty="0"/>
              <a:t>Do neurological examination</a:t>
            </a:r>
          </a:p>
          <a:p>
            <a:pPr lvl="0"/>
            <a:r>
              <a:rPr lang="en-US" dirty="0"/>
              <a:t>Do vital signs</a:t>
            </a:r>
          </a:p>
          <a:p>
            <a:pPr lvl="0"/>
            <a:r>
              <a:rPr lang="en-US" dirty="0"/>
              <a:t>Observe surgical site for leakage of CSF post operatively</a:t>
            </a:r>
          </a:p>
          <a:p>
            <a:pPr lvl="0"/>
            <a:r>
              <a:rPr lang="en-US" dirty="0"/>
              <a:t>Observe for urine retention</a:t>
            </a:r>
          </a:p>
          <a:p>
            <a:pPr lvl="0"/>
            <a:r>
              <a:rPr lang="en-US" dirty="0"/>
              <a:t>Maintain skin integrity</a:t>
            </a:r>
          </a:p>
          <a:p>
            <a:pPr lvl="0"/>
            <a:r>
              <a:rPr lang="en-US" dirty="0"/>
              <a:t>Refer patient appropriately</a:t>
            </a:r>
          </a:p>
          <a:p>
            <a:pPr lvl="0"/>
            <a:r>
              <a:rPr lang="en-US" dirty="0"/>
              <a:t>Plan for discharge</a:t>
            </a:r>
          </a:p>
          <a:p>
            <a:r>
              <a:rPr lang="en-US" dirty="0"/>
              <a:t>Family education on: feeding, skin care, catheter care, follow up etc </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HYPERTROPHIC PYLORIC STENOSIS (HPS)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lvl="0"/>
            <a:r>
              <a:rPr lang="en-US" dirty="0" smtClean="0"/>
              <a:t>Most common intra-abdominal condition requiring surgery during neonatal period</a:t>
            </a:r>
            <a:endParaRPr lang="en-US" sz="2800" dirty="0" smtClean="0"/>
          </a:p>
          <a:p>
            <a:pPr>
              <a:buNone/>
            </a:pPr>
            <a:r>
              <a:rPr lang="en-US" b="1" dirty="0" smtClean="0"/>
              <a:t>Incidence</a:t>
            </a:r>
            <a:endParaRPr lang="en-US" sz="2800" dirty="0" smtClean="0"/>
          </a:p>
          <a:p>
            <a:pPr lvl="0"/>
            <a:r>
              <a:rPr lang="en-US" dirty="0" smtClean="0"/>
              <a:t>1-3/1000 live births</a:t>
            </a:r>
            <a:endParaRPr lang="en-US" sz="2800" dirty="0" smtClean="0"/>
          </a:p>
          <a:p>
            <a:pPr lvl="0"/>
            <a:r>
              <a:rPr lang="en-US" dirty="0" smtClean="0"/>
              <a:t>Affects males 4-5 times more than female</a:t>
            </a:r>
            <a:endParaRPr lang="en-US" sz="2800" dirty="0" smtClean="0"/>
          </a:p>
          <a:p>
            <a:pPr lvl="0"/>
            <a:r>
              <a:rPr lang="en-US" dirty="0" smtClean="0"/>
              <a:t>Cause unknown but attributed to :</a:t>
            </a:r>
            <a:endParaRPr lang="en-US" sz="2800" dirty="0" smtClean="0"/>
          </a:p>
          <a:p>
            <a:pPr lvl="1"/>
            <a:r>
              <a:rPr lang="en-US" dirty="0" smtClean="0"/>
              <a:t>Environmental factors</a:t>
            </a:r>
            <a:endParaRPr lang="en-US" sz="2400" dirty="0" smtClean="0"/>
          </a:p>
          <a:p>
            <a:pPr lvl="1"/>
            <a:r>
              <a:rPr lang="en-US" dirty="0" smtClean="0"/>
              <a:t>Allergens</a:t>
            </a:r>
            <a:endParaRPr lang="en-US" sz="2400" dirty="0" smtClean="0"/>
          </a:p>
          <a:p>
            <a:pPr lvl="1"/>
            <a:r>
              <a:rPr lang="en-US" dirty="0" err="1" smtClean="0"/>
              <a:t>Pylorospam</a:t>
            </a:r>
            <a:endParaRPr lang="en-US" sz="2400" dirty="0" smtClean="0"/>
          </a:p>
          <a:p>
            <a:pPr lvl="1"/>
            <a:r>
              <a:rPr lang="en-US" dirty="0" smtClean="0"/>
              <a:t>Genetics</a:t>
            </a:r>
            <a:endParaRPr lang="en-US" sz="2400" dirty="0" smtClean="0"/>
          </a:p>
          <a:p>
            <a:endParaRPr lang="en-US" dirty="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err="1" smtClean="0"/>
              <a:t>Pathophysiology</a:t>
            </a:r>
            <a:endParaRPr lang="en-US" dirty="0" smtClean="0"/>
          </a:p>
          <a:p>
            <a:r>
              <a:rPr lang="en-US" dirty="0" smtClean="0"/>
              <a:t>There is hypertrophy of the muscles of the pyloric sphincter 4 -5 times its normal resulting in a narrowed opening and gastric outlet obstruction.</a:t>
            </a:r>
          </a:p>
          <a:p>
            <a:endParaRPr lang="en-US" dirty="0"/>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Signs and symptoms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smtClean="0"/>
              <a:t>Non-</a:t>
            </a:r>
            <a:r>
              <a:rPr lang="en-US" dirty="0" err="1" smtClean="0"/>
              <a:t>bilous</a:t>
            </a:r>
            <a:r>
              <a:rPr lang="en-US" dirty="0" smtClean="0"/>
              <a:t> vomiting – projectile</a:t>
            </a:r>
          </a:p>
          <a:p>
            <a:pPr lvl="0"/>
            <a:r>
              <a:rPr lang="en-US" dirty="0" smtClean="0"/>
              <a:t>Infant is hungry</a:t>
            </a:r>
          </a:p>
          <a:p>
            <a:pPr lvl="0"/>
            <a:r>
              <a:rPr lang="en-US" dirty="0" smtClean="0"/>
              <a:t>Dehydration</a:t>
            </a:r>
          </a:p>
          <a:p>
            <a:pPr lvl="0"/>
            <a:r>
              <a:rPr lang="en-US" dirty="0" smtClean="0"/>
              <a:t>Metabolic alkalosis</a:t>
            </a:r>
          </a:p>
          <a:p>
            <a:pPr lvl="0"/>
            <a:r>
              <a:rPr lang="en-US" dirty="0" err="1" smtClean="0"/>
              <a:t>Hypokalemia</a:t>
            </a:r>
            <a:endParaRPr lang="en-US" dirty="0" smtClean="0"/>
          </a:p>
          <a:p>
            <a:pPr lvl="0"/>
            <a:r>
              <a:rPr lang="en-US" dirty="0" smtClean="0"/>
              <a:t>Irritability</a:t>
            </a:r>
          </a:p>
          <a:p>
            <a:pPr lvl="0"/>
            <a:r>
              <a:rPr lang="en-US" dirty="0" smtClean="0"/>
              <a:t>Lethargy</a:t>
            </a:r>
            <a:endParaRPr lang="en-US" dirty="0"/>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Diagnosis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History and physical assessment</a:t>
            </a:r>
          </a:p>
          <a:p>
            <a:pPr lvl="0"/>
            <a:r>
              <a:rPr lang="en-US" dirty="0" smtClean="0"/>
              <a:t>Barium meal</a:t>
            </a:r>
          </a:p>
          <a:p>
            <a:pPr lvl="0"/>
            <a:r>
              <a:rPr lang="en-US" dirty="0" smtClean="0"/>
              <a:t>Abdominal ultrasound</a:t>
            </a:r>
          </a:p>
          <a:p>
            <a:endParaRPr lang="en-US" dirty="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Surgical – </a:t>
            </a:r>
            <a:r>
              <a:rPr lang="en-US" dirty="0" err="1" smtClean="0"/>
              <a:t>pyloromyotomy</a:t>
            </a:r>
            <a:endParaRPr lang="en-US" dirty="0" smtClean="0"/>
          </a:p>
          <a:p>
            <a:pPr lvl="0"/>
            <a:r>
              <a:rPr lang="en-US" dirty="0" smtClean="0"/>
              <a:t>NGT for decompression – pre-op</a:t>
            </a:r>
          </a:p>
          <a:p>
            <a:pPr lvl="0"/>
            <a:r>
              <a:rPr lang="en-US" dirty="0" smtClean="0"/>
              <a:t>Correct fluid and electrolyte in 24-48hrs prior to surgery</a:t>
            </a:r>
          </a:p>
          <a:p>
            <a:pPr lvl="0"/>
            <a:r>
              <a:rPr lang="en-US" dirty="0" smtClean="0"/>
              <a:t>Remove NGT post operatively</a:t>
            </a:r>
            <a:endParaRPr lang="en-US" dirty="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Nursing Management</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lvl="0"/>
            <a:r>
              <a:rPr lang="en-US" dirty="0" smtClean="0"/>
              <a:t>Admit the patient</a:t>
            </a:r>
            <a:endParaRPr lang="en-US" sz="2800" dirty="0" smtClean="0"/>
          </a:p>
          <a:p>
            <a:pPr lvl="0"/>
            <a:r>
              <a:rPr lang="en-US" dirty="0" smtClean="0"/>
              <a:t>Determine vomiting in terms of frequency, color and amount</a:t>
            </a:r>
            <a:endParaRPr lang="en-US" sz="2800" dirty="0" smtClean="0"/>
          </a:p>
          <a:p>
            <a:pPr lvl="0"/>
            <a:r>
              <a:rPr lang="en-US" dirty="0" smtClean="0"/>
              <a:t>Strict input and output is essential</a:t>
            </a:r>
            <a:endParaRPr lang="en-US" sz="2800" dirty="0" smtClean="0"/>
          </a:p>
          <a:p>
            <a:pPr lvl="0"/>
            <a:r>
              <a:rPr lang="en-US" dirty="0" smtClean="0"/>
              <a:t>Assess for hydration status </a:t>
            </a:r>
            <a:endParaRPr lang="en-US" sz="2800" dirty="0" smtClean="0"/>
          </a:p>
          <a:p>
            <a:pPr lvl="1"/>
            <a:r>
              <a:rPr lang="en-US" dirty="0" smtClean="0"/>
              <a:t>Skin </a:t>
            </a:r>
            <a:r>
              <a:rPr lang="en-US" dirty="0" err="1" smtClean="0"/>
              <a:t>turgor</a:t>
            </a:r>
            <a:endParaRPr lang="en-US" sz="2400" dirty="0" smtClean="0"/>
          </a:p>
          <a:p>
            <a:pPr lvl="1"/>
            <a:r>
              <a:rPr lang="en-US" dirty="0" smtClean="0"/>
              <a:t>Tearing</a:t>
            </a:r>
            <a:endParaRPr lang="en-US" sz="2400" dirty="0" smtClean="0"/>
          </a:p>
          <a:p>
            <a:pPr lvl="1"/>
            <a:r>
              <a:rPr lang="en-US" dirty="0" smtClean="0"/>
              <a:t>Mucous membranes</a:t>
            </a:r>
            <a:endParaRPr lang="en-US" sz="2400" dirty="0" smtClean="0"/>
          </a:p>
          <a:p>
            <a:pPr lvl="1"/>
            <a:r>
              <a:rPr lang="en-US" dirty="0" smtClean="0"/>
              <a:t>Depressed anterior fontanel</a:t>
            </a:r>
            <a:endParaRPr lang="en-US" sz="2400" dirty="0" smtClean="0"/>
          </a:p>
          <a:p>
            <a:pPr lvl="1"/>
            <a:r>
              <a:rPr lang="en-US" dirty="0" smtClean="0"/>
              <a:t>Decreased urine output</a:t>
            </a:r>
            <a:endParaRPr lang="en-US" sz="2400" dirty="0" smtClean="0"/>
          </a:p>
          <a:p>
            <a:pPr lvl="1"/>
            <a:r>
              <a:rPr lang="en-US" dirty="0" smtClean="0"/>
              <a:t>Dropping blood pressure</a:t>
            </a:r>
            <a:endParaRPr lang="en-US" sz="2400" dirty="0" smtClean="0"/>
          </a:p>
          <a:p>
            <a:pPr lvl="0"/>
            <a:r>
              <a:rPr lang="en-US" dirty="0" smtClean="0"/>
              <a:t> Assess and treat pain</a:t>
            </a:r>
            <a:endParaRPr lang="en-US" sz="2800" dirty="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r>
              <a:rPr lang="en-US" dirty="0" smtClean="0"/>
              <a:t>Daily weighing</a:t>
            </a:r>
          </a:p>
          <a:p>
            <a:pPr lvl="0"/>
            <a:r>
              <a:rPr lang="en-US" dirty="0" smtClean="0"/>
              <a:t>Do pre-op care</a:t>
            </a:r>
          </a:p>
          <a:p>
            <a:pPr lvl="0"/>
            <a:r>
              <a:rPr lang="en-US" dirty="0" smtClean="0"/>
              <a:t>Record NGT contents, color and amount</a:t>
            </a:r>
          </a:p>
          <a:p>
            <a:pPr lvl="0"/>
            <a:r>
              <a:rPr lang="en-US" dirty="0" smtClean="0"/>
              <a:t>Monitor IVF post op</a:t>
            </a:r>
          </a:p>
          <a:p>
            <a:pPr lvl="0"/>
            <a:r>
              <a:rPr lang="en-US" dirty="0" smtClean="0"/>
              <a:t>Administer prescribed drugs</a:t>
            </a:r>
          </a:p>
          <a:p>
            <a:pPr lvl="0"/>
            <a:r>
              <a:rPr lang="en-US" dirty="0" smtClean="0"/>
              <a:t>Feed the patient as prescribed</a:t>
            </a:r>
          </a:p>
          <a:p>
            <a:pPr lvl="0"/>
            <a:r>
              <a:rPr lang="en-US" dirty="0" smtClean="0"/>
              <a:t>Family teaching</a:t>
            </a:r>
          </a:p>
          <a:p>
            <a:pPr lvl="0"/>
            <a:r>
              <a:rPr lang="en-US" dirty="0" smtClean="0"/>
              <a:t>Do discharge and follow up</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Phalic</a:t>
            </a:r>
            <a:r>
              <a:rPr lang="en-US" dirty="0" smtClean="0"/>
              <a:t> …</a:t>
            </a:r>
            <a:endParaRPr lang="en-US" dirty="0"/>
          </a:p>
        </p:txBody>
      </p:sp>
      <p:sp>
        <p:nvSpPr>
          <p:cNvPr id="3" name="Content Placeholder 2"/>
          <p:cNvSpPr>
            <a:spLocks noGrp="1"/>
          </p:cNvSpPr>
          <p:nvPr>
            <p:ph idx="1"/>
          </p:nvPr>
        </p:nvSpPr>
        <p:spPr/>
        <p:txBody>
          <a:bodyPr/>
          <a:lstStyle/>
          <a:p>
            <a:pPr lvl="0"/>
            <a:r>
              <a:rPr lang="en-US" dirty="0"/>
              <a:t>Girls wish they had penis or had a penis once that was removed by a jealousy mother</a:t>
            </a:r>
          </a:p>
          <a:p>
            <a:pPr lvl="0"/>
            <a:r>
              <a:rPr lang="en-US" dirty="0"/>
              <a:t>Develop strong incestuous desire for the care giver of opposite gender</a:t>
            </a:r>
          </a:p>
          <a:p>
            <a:pPr lvl="0"/>
            <a:r>
              <a:rPr lang="en-US" dirty="0" err="1"/>
              <a:t>Oedepus</a:t>
            </a:r>
            <a:r>
              <a:rPr lang="en-US" dirty="0"/>
              <a:t> complex:  attachment of boy to mother</a:t>
            </a:r>
          </a:p>
          <a:p>
            <a:pPr lvl="0"/>
            <a:r>
              <a:rPr lang="en-US" dirty="0"/>
              <a:t>Electra complex: attachment of girl to father</a:t>
            </a:r>
          </a:p>
          <a:p>
            <a:endParaRPr lang="en-US" dirty="0"/>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PEADIATRIC EMERGENCIES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t>FOREIGN BODIES IN THE EYE</a:t>
            </a:r>
            <a:endParaRPr lang="en-US" dirty="0" smtClean="0"/>
          </a:p>
          <a:p>
            <a:pPr lvl="0"/>
            <a:r>
              <a:rPr lang="en-US" dirty="0" smtClean="0"/>
              <a:t>Objects i.e. grit, loose eyelash, or contact that are floating on the surface of the eye can easily be rinsed out</a:t>
            </a:r>
          </a:p>
          <a:p>
            <a:pPr lvl="0"/>
            <a:r>
              <a:rPr lang="en-US" dirty="0" smtClean="0"/>
              <a:t>DO NOT attempt to remove anything that sticks to the eye or penetrates the eyeball because they may damage the eye</a:t>
            </a:r>
          </a:p>
          <a:p>
            <a:endParaRPr lang="en-US" dirty="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Signs and symptoms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Blurred vision</a:t>
            </a:r>
          </a:p>
          <a:p>
            <a:pPr lvl="0"/>
            <a:r>
              <a:rPr lang="en-US" dirty="0" smtClean="0"/>
              <a:t>Pain</a:t>
            </a:r>
          </a:p>
          <a:p>
            <a:pPr lvl="0"/>
            <a:r>
              <a:rPr lang="en-US" dirty="0" smtClean="0"/>
              <a:t>Discomfort</a:t>
            </a:r>
          </a:p>
          <a:p>
            <a:pPr lvl="0"/>
            <a:r>
              <a:rPr lang="en-US" dirty="0" smtClean="0"/>
              <a:t>Redness (</a:t>
            </a:r>
            <a:r>
              <a:rPr lang="en-US" dirty="0" err="1" smtClean="0"/>
              <a:t>eechymosis</a:t>
            </a:r>
            <a:r>
              <a:rPr lang="en-US" dirty="0" smtClean="0"/>
              <a:t>)</a:t>
            </a:r>
          </a:p>
          <a:p>
            <a:pPr lvl="0"/>
            <a:r>
              <a:rPr lang="en-US" dirty="0" smtClean="0"/>
              <a:t>Tearing</a:t>
            </a:r>
          </a:p>
          <a:p>
            <a:endParaRPr lang="en-US" dirty="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lvl="0"/>
            <a:r>
              <a:rPr lang="en-US" dirty="0" smtClean="0"/>
              <a:t>Advise casualty not to rub the eye</a:t>
            </a:r>
          </a:p>
          <a:p>
            <a:pPr lvl="0"/>
            <a:r>
              <a:rPr lang="en-US" dirty="0" smtClean="0"/>
              <a:t>Ask patient to sit down facing a light</a:t>
            </a:r>
          </a:p>
          <a:p>
            <a:pPr lvl="0"/>
            <a:r>
              <a:rPr lang="en-US" dirty="0" smtClean="0"/>
              <a:t>Gently separate eyelids with your fingers</a:t>
            </a:r>
          </a:p>
          <a:p>
            <a:pPr lvl="0"/>
            <a:r>
              <a:rPr lang="en-US" dirty="0" smtClean="0"/>
              <a:t>Ask patient to look up, down, left, right, as you inspect the affected eye</a:t>
            </a:r>
          </a:p>
          <a:p>
            <a:pPr lvl="0"/>
            <a:r>
              <a:rPr lang="en-US" dirty="0" smtClean="0"/>
              <a:t>Wash out the foreign body by pouring clean water from a glass</a:t>
            </a:r>
          </a:p>
          <a:p>
            <a:pPr lvl="0"/>
            <a:r>
              <a:rPr lang="en-US" dirty="0" smtClean="0"/>
              <a:t>You can also use a moist swab, moist handkerchief or tissue</a:t>
            </a:r>
          </a:p>
          <a:p>
            <a:pPr lvl="0"/>
            <a:r>
              <a:rPr lang="en-US" dirty="0" smtClean="0"/>
              <a:t>If the object is not removed, refer to ophthalmology department</a:t>
            </a:r>
          </a:p>
          <a:p>
            <a:endParaRPr lang="en-US" dirty="0"/>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FOREIGN BODY EAR</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Objects in the ear may cause temporary deafness by blocking the ear canal</a:t>
            </a:r>
          </a:p>
          <a:p>
            <a:pPr lvl="0"/>
            <a:r>
              <a:rPr lang="en-US" dirty="0" smtClean="0"/>
              <a:t>Foreign body at times damage the tympanic membrane</a:t>
            </a:r>
          </a:p>
          <a:p>
            <a:pPr lvl="0"/>
            <a:r>
              <a:rPr lang="en-US" dirty="0" smtClean="0"/>
              <a:t>Common in children</a:t>
            </a:r>
          </a:p>
          <a:p>
            <a:pPr lvl="0"/>
            <a:r>
              <a:rPr lang="en-US" dirty="0" smtClean="0"/>
              <a:t>Insects too crawl in the ears</a:t>
            </a:r>
            <a:endParaRPr lang="en-US" dirty="0"/>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Reassure the casualty and ask him to sit down</a:t>
            </a:r>
          </a:p>
          <a:p>
            <a:pPr lvl="0"/>
            <a:r>
              <a:rPr lang="en-US" dirty="0" smtClean="0"/>
              <a:t>Support the head with the affected ear upper most</a:t>
            </a:r>
          </a:p>
          <a:p>
            <a:pPr lvl="0"/>
            <a:r>
              <a:rPr lang="en-US" dirty="0" smtClean="0"/>
              <a:t>Gently flood the ear with tepid water:  the object should float out</a:t>
            </a:r>
          </a:p>
          <a:p>
            <a:pPr lvl="0"/>
            <a:r>
              <a:rPr lang="en-US" dirty="0" smtClean="0"/>
              <a:t>If it fails, refer to ENT department</a:t>
            </a:r>
          </a:p>
          <a:p>
            <a:pPr lvl="0"/>
            <a:r>
              <a:rPr lang="en-US" dirty="0" smtClean="0"/>
              <a:t>DO NOT attempt to insert instruments in the ear in attempt to remove the object because it may lodge the FB even deeper and cause damages to the ear drum</a:t>
            </a:r>
            <a:endParaRPr lang="en-US" dirty="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FOREIGN BODY NOSE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Young children push small objects up their noses</a:t>
            </a:r>
          </a:p>
          <a:p>
            <a:pPr lvl="0"/>
            <a:r>
              <a:rPr lang="en-US" dirty="0" smtClean="0"/>
              <a:t>Objects block the nose and cause infection </a:t>
            </a:r>
          </a:p>
          <a:p>
            <a:pPr lvl="0"/>
            <a:r>
              <a:rPr lang="en-US" dirty="0" smtClean="0"/>
              <a:t>If objects are sharp, can cause bleeding</a:t>
            </a:r>
          </a:p>
          <a:p>
            <a:pPr lvl="0"/>
            <a:r>
              <a:rPr lang="en-US" dirty="0" smtClean="0"/>
              <a:t>DO NOT remove FB, you may cause injury or push it further into the airway</a:t>
            </a:r>
            <a:endParaRPr lang="en-US" dirty="0"/>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None/>
            </a:pPr>
            <a:r>
              <a:rPr lang="en-US" b="1" dirty="0" smtClean="0"/>
              <a:t>Signs and symptoms</a:t>
            </a:r>
            <a:endParaRPr lang="en-US" dirty="0" smtClean="0"/>
          </a:p>
          <a:p>
            <a:pPr lvl="0"/>
            <a:r>
              <a:rPr lang="en-US" dirty="0" smtClean="0"/>
              <a:t>Difficult or noisy breathing through the nose </a:t>
            </a:r>
          </a:p>
          <a:p>
            <a:pPr lvl="0"/>
            <a:r>
              <a:rPr lang="en-US" dirty="0" smtClean="0"/>
              <a:t>Swelling of the nose</a:t>
            </a:r>
          </a:p>
          <a:p>
            <a:pPr lvl="0"/>
            <a:r>
              <a:rPr lang="en-US" dirty="0" smtClean="0"/>
              <a:t>Smelling or blood stained discharges</a:t>
            </a:r>
          </a:p>
          <a:p>
            <a:pPr>
              <a:buNone/>
            </a:pPr>
            <a:r>
              <a:rPr lang="en-US" b="1" dirty="0" smtClean="0"/>
              <a:t>Management</a:t>
            </a:r>
            <a:endParaRPr lang="en-US" dirty="0" smtClean="0"/>
          </a:p>
          <a:p>
            <a:pPr lvl="0"/>
            <a:r>
              <a:rPr lang="en-US" dirty="0" smtClean="0"/>
              <a:t> Keep casualty calm</a:t>
            </a:r>
          </a:p>
          <a:p>
            <a:pPr lvl="0"/>
            <a:r>
              <a:rPr lang="en-US" dirty="0" smtClean="0"/>
              <a:t>Advice them to breath through the mouth</a:t>
            </a:r>
          </a:p>
          <a:p>
            <a:pPr lvl="0"/>
            <a:r>
              <a:rPr lang="en-US" dirty="0" smtClean="0"/>
              <a:t>Advice patient not to poke inside the nose in bid to remove the object</a:t>
            </a:r>
          </a:p>
          <a:p>
            <a:pPr lvl="0"/>
            <a:r>
              <a:rPr lang="en-US" dirty="0" smtClean="0"/>
              <a:t>Refer to hospital – ENT immediately</a:t>
            </a:r>
          </a:p>
          <a:p>
            <a:endParaRPr lang="en-US" dirty="0"/>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SALICYLATE POISONING IN CHILDREN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Salicylate poisoning can cause vomiting, tinnitus, confusion, hyperthermia, respiratory alkalosis, metabolic acidosis, and multiple organ failure. </a:t>
            </a:r>
            <a:endParaRPr lang="en-US" dirty="0" smtClean="0"/>
          </a:p>
          <a:p>
            <a:r>
              <a:rPr lang="en-US" dirty="0" smtClean="0"/>
              <a:t>Acute </a:t>
            </a:r>
            <a:r>
              <a:rPr lang="en-US" dirty="0" smtClean="0"/>
              <a:t>ingestion of &gt; 150 mg/kg can cause severe toxicity</a:t>
            </a:r>
            <a:endParaRPr lang="en-US" dirty="0"/>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err="1" smtClean="0"/>
              <a:t>Salicylates</a:t>
            </a:r>
            <a:r>
              <a:rPr lang="en-US" dirty="0" smtClean="0"/>
              <a:t> impair cellular respiration by uncoupling oxidative </a:t>
            </a:r>
            <a:r>
              <a:rPr lang="en-US" dirty="0" err="1" smtClean="0"/>
              <a:t>phosphorylation</a:t>
            </a:r>
            <a:r>
              <a:rPr lang="en-US" dirty="0" smtClean="0"/>
              <a:t>.</a:t>
            </a:r>
          </a:p>
          <a:p>
            <a:r>
              <a:rPr lang="en-US" dirty="0" smtClean="0"/>
              <a:t>They stimulate respiratory centers in the medulla, causing primary respiratory alkalosis, which is often unrecognized in young children. </a:t>
            </a:r>
          </a:p>
          <a:p>
            <a:r>
              <a:rPr lang="en-US" dirty="0" err="1" smtClean="0"/>
              <a:t>Salicylates</a:t>
            </a:r>
            <a:r>
              <a:rPr lang="en-US" dirty="0" smtClean="0"/>
              <a:t> simultaneously and independently cause primary metabolic acidosis. </a:t>
            </a:r>
          </a:p>
          <a:p>
            <a:r>
              <a:rPr lang="en-US" dirty="0" smtClean="0"/>
              <a:t>Eventually, as </a:t>
            </a:r>
            <a:r>
              <a:rPr lang="en-US" dirty="0" err="1" smtClean="0"/>
              <a:t>salicylates</a:t>
            </a:r>
            <a:r>
              <a:rPr lang="en-US" dirty="0" smtClean="0"/>
              <a:t> disappear from the blood, enter the cells, and poison mitochondria, metabolic acidosis becomes the primary acid-base abnormality.</a:t>
            </a:r>
            <a:endParaRPr lang="en-US" dirty="0"/>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nausea,</a:t>
            </a:r>
          </a:p>
          <a:p>
            <a:r>
              <a:rPr lang="en-US" dirty="0" smtClean="0"/>
              <a:t> vomiting, </a:t>
            </a:r>
          </a:p>
          <a:p>
            <a:r>
              <a:rPr lang="en-US" dirty="0" smtClean="0"/>
              <a:t>tinnitus, and </a:t>
            </a:r>
          </a:p>
          <a:p>
            <a:r>
              <a:rPr lang="en-US" dirty="0" smtClean="0"/>
              <a:t>hyperventilation.</a:t>
            </a:r>
          </a:p>
          <a:p>
            <a:r>
              <a:rPr lang="en-US" dirty="0" smtClean="0"/>
              <a:t> Later symptoms include hyperactivity,</a:t>
            </a:r>
          </a:p>
          <a:p>
            <a:r>
              <a:rPr lang="en-US" dirty="0" smtClean="0"/>
              <a:t> fever, confusion, and </a:t>
            </a:r>
          </a:p>
          <a:p>
            <a:r>
              <a:rPr lang="en-US" dirty="0" smtClean="0"/>
              <a:t>seizures. </a:t>
            </a:r>
          </a:p>
          <a:p>
            <a:r>
              <a:rPr lang="en-US" dirty="0" err="1" smtClean="0"/>
              <a:t>Rhabdomyolysis</a:t>
            </a:r>
            <a:r>
              <a:rPr lang="en-US" dirty="0" smtClean="0"/>
              <a:t>, acute renal failure, and respiratory failure may eventually develop.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a:t>Acquire skills that will enable learner to manage effectively infants and children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IV: LATENCY (6-11YRS)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lvl="0"/>
            <a:r>
              <a:rPr lang="en-US" dirty="0"/>
              <a:t>Children realize a sexual relationship with caregivers is impossible</a:t>
            </a:r>
          </a:p>
          <a:p>
            <a:pPr lvl="0"/>
            <a:r>
              <a:rPr lang="en-US" dirty="0"/>
              <a:t>Sexual drives are submerged</a:t>
            </a:r>
          </a:p>
          <a:p>
            <a:pPr lvl="0"/>
            <a:r>
              <a:rPr lang="en-US" dirty="0"/>
              <a:t>Appropriate gender roles are adopted </a:t>
            </a:r>
          </a:p>
          <a:p>
            <a:pPr lvl="0"/>
            <a:r>
              <a:rPr lang="en-US" dirty="0"/>
              <a:t>Oedipal/</a:t>
            </a:r>
            <a:r>
              <a:rPr lang="en-US" dirty="0" err="1"/>
              <a:t>electra</a:t>
            </a:r>
            <a:r>
              <a:rPr lang="en-US" dirty="0"/>
              <a:t> conflicts are resolved</a:t>
            </a:r>
          </a:p>
          <a:p>
            <a:pPr lvl="0"/>
            <a:r>
              <a:rPr lang="en-US" dirty="0"/>
              <a:t>Children learn rapidly about society</a:t>
            </a:r>
          </a:p>
          <a:p>
            <a:pPr lvl="0"/>
            <a:r>
              <a:rPr lang="en-US" dirty="0"/>
              <a:t>Identifies with same gender</a:t>
            </a:r>
          </a:p>
          <a:p>
            <a:pPr lvl="0"/>
            <a:r>
              <a:rPr lang="en-US" dirty="0"/>
              <a:t>Energies are directed to play, school and problem solving abilities</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err="1" smtClean="0"/>
              <a:t>Salicylate</a:t>
            </a:r>
            <a:r>
              <a:rPr lang="en-US" dirty="0" smtClean="0"/>
              <a:t> poisoning is suspected in patients with any of the following:</a:t>
            </a:r>
          </a:p>
          <a:p>
            <a:pPr lvl="0"/>
            <a:r>
              <a:rPr lang="en-US" dirty="0" smtClean="0"/>
              <a:t>History of a single acute overdose</a:t>
            </a:r>
          </a:p>
          <a:p>
            <a:pPr lvl="0"/>
            <a:r>
              <a:rPr lang="en-US" dirty="0" smtClean="0"/>
              <a:t>Repeated ingestions of therapeutic doses</a:t>
            </a:r>
          </a:p>
          <a:p>
            <a:pPr lvl="0"/>
            <a:r>
              <a:rPr lang="en-US" dirty="0" smtClean="0"/>
              <a:t>Unexplained metabolic acidosis</a:t>
            </a:r>
          </a:p>
          <a:p>
            <a:pPr lvl="0"/>
            <a:r>
              <a:rPr lang="en-US" dirty="0" smtClean="0"/>
              <a:t>Unexplained confusion and fever (in elderly patients)</a:t>
            </a:r>
          </a:p>
          <a:p>
            <a:pPr lvl="0"/>
            <a:r>
              <a:rPr lang="en-US" dirty="0" smtClean="0"/>
              <a:t>Other findings compatible with sepsis (</a:t>
            </a:r>
            <a:r>
              <a:rPr lang="en-US" dirty="0" err="1" smtClean="0"/>
              <a:t>eg</a:t>
            </a:r>
            <a:r>
              <a:rPr lang="en-US" dirty="0" smtClean="0"/>
              <a:t>, fever, hypoxia, </a:t>
            </a:r>
            <a:r>
              <a:rPr lang="en-US" dirty="0" err="1" smtClean="0"/>
              <a:t>noncardiogenic</a:t>
            </a:r>
            <a:r>
              <a:rPr lang="en-US" dirty="0" smtClean="0"/>
              <a:t> pulmonary edema, dehydration, hypotension)</a:t>
            </a:r>
            <a:endParaRPr lang="en-US" dirty="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Activated charcoal</a:t>
            </a:r>
          </a:p>
          <a:p>
            <a:pPr lvl="0"/>
            <a:r>
              <a:rPr lang="en-US" dirty="0" smtClean="0"/>
              <a:t>Alkaline </a:t>
            </a:r>
            <a:r>
              <a:rPr lang="en-US" dirty="0" err="1" smtClean="0"/>
              <a:t>diuresis</a:t>
            </a:r>
            <a:r>
              <a:rPr lang="en-US" dirty="0" smtClean="0"/>
              <a:t> with extra </a:t>
            </a:r>
            <a:r>
              <a:rPr lang="en-US" dirty="0" err="1" smtClean="0"/>
              <a:t>KCl</a:t>
            </a:r>
            <a:endParaRPr lang="en-US" dirty="0" smtClean="0"/>
          </a:p>
          <a:p>
            <a:pPr lvl="0"/>
            <a:r>
              <a:rPr lang="en-US" dirty="0" smtClean="0"/>
              <a:t>Treat fever with antipyretics</a:t>
            </a:r>
          </a:p>
          <a:p>
            <a:pPr lvl="0"/>
            <a:r>
              <a:rPr lang="en-US" dirty="0" smtClean="0"/>
              <a:t>Seizures with benzodiazepines</a:t>
            </a:r>
          </a:p>
          <a:p>
            <a:pPr lvl="0"/>
            <a:r>
              <a:rPr lang="en-US" dirty="0" err="1" smtClean="0"/>
              <a:t>hemodyalisis</a:t>
            </a:r>
            <a:endParaRPr lang="en-US" dirty="0"/>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Points</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pPr lvl="0"/>
            <a:r>
              <a:rPr lang="en-US" dirty="0" err="1" smtClean="0"/>
              <a:t>Salicylate</a:t>
            </a:r>
            <a:r>
              <a:rPr lang="en-US" dirty="0" smtClean="0"/>
              <a:t> poisoning causes respiratory alkalosis and, by an independent mechanism, metabolic acidosis.</a:t>
            </a:r>
          </a:p>
          <a:p>
            <a:pPr lvl="0"/>
            <a:r>
              <a:rPr lang="en-US" dirty="0" smtClean="0"/>
              <a:t>Consider </a:t>
            </a:r>
            <a:r>
              <a:rPr lang="en-US" dirty="0" err="1" smtClean="0"/>
              <a:t>salicylate</a:t>
            </a:r>
            <a:r>
              <a:rPr lang="en-US" dirty="0" smtClean="0"/>
              <a:t> toxicity in patients with nonspecific findings (</a:t>
            </a:r>
            <a:r>
              <a:rPr lang="en-US" dirty="0" err="1" smtClean="0"/>
              <a:t>eg</a:t>
            </a:r>
            <a:r>
              <a:rPr lang="en-US" dirty="0" smtClean="0"/>
              <a:t>, alteration in mental status, metabolic acidosis, </a:t>
            </a:r>
            <a:r>
              <a:rPr lang="en-US" dirty="0" err="1" smtClean="0"/>
              <a:t>noncardiogenic</a:t>
            </a:r>
            <a:r>
              <a:rPr lang="en-US" dirty="0" smtClean="0"/>
              <a:t> pulmonary edema, fever), even when a history of ingestion is lacking.</a:t>
            </a:r>
          </a:p>
          <a:p>
            <a:pPr lvl="0"/>
            <a:r>
              <a:rPr lang="en-US" dirty="0" smtClean="0"/>
              <a:t>Estimate the severity of toxicity by the </a:t>
            </a:r>
            <a:r>
              <a:rPr lang="en-US" dirty="0" err="1" smtClean="0"/>
              <a:t>salicylate</a:t>
            </a:r>
            <a:r>
              <a:rPr lang="en-US" dirty="0" smtClean="0"/>
              <a:t> level and ABGs.</a:t>
            </a:r>
          </a:p>
          <a:p>
            <a:pPr lvl="0"/>
            <a:r>
              <a:rPr lang="en-US" dirty="0" smtClean="0"/>
              <a:t>Treat with activated charcoal and alkaline </a:t>
            </a:r>
            <a:r>
              <a:rPr lang="en-US" dirty="0" err="1" smtClean="0"/>
              <a:t>diuresis</a:t>
            </a:r>
            <a:r>
              <a:rPr lang="en-US" dirty="0" smtClean="0"/>
              <a:t> with extra </a:t>
            </a:r>
            <a:r>
              <a:rPr lang="en-US" dirty="0" err="1" smtClean="0"/>
              <a:t>KCl</a:t>
            </a:r>
            <a:r>
              <a:rPr lang="en-US" dirty="0" smtClean="0"/>
              <a:t>.</a:t>
            </a:r>
          </a:p>
          <a:p>
            <a:pPr lvl="0"/>
            <a:r>
              <a:rPr lang="en-US" dirty="0" smtClean="0"/>
              <a:t>Consider </a:t>
            </a:r>
            <a:r>
              <a:rPr lang="en-US" dirty="0" err="1" smtClean="0"/>
              <a:t>hemodialysis</a:t>
            </a:r>
            <a:r>
              <a:rPr lang="en-US" dirty="0" smtClean="0"/>
              <a:t> if poisoning is severe.</a:t>
            </a:r>
            <a:endParaRPr lang="en-US" dirty="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Alcohol poisoning </a:t>
            </a:r>
            <a:r>
              <a:rPr lang="en-US" dirty="0" smtClean="0"/>
              <a:t/>
            </a:r>
            <a:br>
              <a:rPr lang="en-US" dirty="0" smtClean="0"/>
            </a:br>
            <a:endParaRPr lang="en-US" dirty="0"/>
          </a:p>
        </p:txBody>
      </p:sp>
      <p:pic>
        <p:nvPicPr>
          <p:cNvPr id="4" name="Content Placeholder 3" descr="alcohol poisoning in babies"/>
          <p:cNvPicPr>
            <a:picLocks noGrp="1"/>
          </p:cNvPicPr>
          <p:nvPr>
            <p:ph idx="1"/>
          </p:nvPr>
        </p:nvPicPr>
        <p:blipFill>
          <a:blip r:embed="rId2" cstate="print"/>
          <a:srcRect/>
          <a:stretch>
            <a:fillRect/>
          </a:stretch>
        </p:blipFill>
        <p:spPr bwMode="auto">
          <a:xfrm>
            <a:off x="381000" y="990600"/>
            <a:ext cx="8229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Signs of alcohol poisoning in young children are far more dangerous than in adults. A small amount can cause a child's blood sugar to drop to a dangerous level. Alcohol also depresses the central nervous system which is responsible for our coordination.</a:t>
            </a:r>
            <a:endParaRPr lang="en-US" dirty="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Signs of alcohol poisoning in young children are</a:t>
            </a:r>
            <a:endParaRPr lang="en-US" dirty="0"/>
          </a:p>
        </p:txBody>
      </p:sp>
      <p:sp>
        <p:nvSpPr>
          <p:cNvPr id="3" name="Content Placeholder 2"/>
          <p:cNvSpPr>
            <a:spLocks noGrp="1"/>
          </p:cNvSpPr>
          <p:nvPr>
            <p:ph idx="1"/>
          </p:nvPr>
        </p:nvSpPr>
        <p:spPr/>
        <p:txBody>
          <a:bodyPr>
            <a:normAutofit/>
          </a:bodyPr>
          <a:lstStyle/>
          <a:p>
            <a:pPr lvl="0"/>
            <a:r>
              <a:rPr lang="en-US" dirty="0" smtClean="0"/>
              <a:t>The child may smell of alcohol</a:t>
            </a:r>
          </a:p>
          <a:p>
            <a:pPr lvl="0"/>
            <a:r>
              <a:rPr lang="en-US" dirty="0" smtClean="0"/>
              <a:t>The face of the child may be red and sweating</a:t>
            </a:r>
          </a:p>
          <a:p>
            <a:pPr lvl="0"/>
            <a:r>
              <a:rPr lang="en-US" dirty="0" smtClean="0"/>
              <a:t>Confusion, stupor </a:t>
            </a:r>
          </a:p>
          <a:p>
            <a:pPr lvl="0"/>
            <a:r>
              <a:rPr lang="en-US" dirty="0" smtClean="0"/>
              <a:t>Vomiting </a:t>
            </a:r>
          </a:p>
          <a:p>
            <a:pPr lvl="0"/>
            <a:r>
              <a:rPr lang="en-US" dirty="0" smtClean="0"/>
              <a:t>Noisy and slow breathing </a:t>
            </a:r>
          </a:p>
          <a:p>
            <a:pPr lvl="0"/>
            <a:r>
              <a:rPr lang="en-US" dirty="0" smtClean="0"/>
              <a:t>Fast and strong pulse</a:t>
            </a:r>
            <a:endParaRPr lang="en-US" dirty="0"/>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 more severe cases the symptoms are: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Blue or pale skin </a:t>
            </a:r>
          </a:p>
          <a:p>
            <a:pPr lvl="0"/>
            <a:r>
              <a:rPr lang="en-US" dirty="0" smtClean="0"/>
              <a:t>Hypothermia (low body temperature)</a:t>
            </a:r>
          </a:p>
          <a:p>
            <a:pPr lvl="0"/>
            <a:r>
              <a:rPr lang="en-US" dirty="0" smtClean="0"/>
              <a:t>Hypoglycemia (low blood sugar) </a:t>
            </a:r>
          </a:p>
          <a:p>
            <a:pPr lvl="0"/>
            <a:r>
              <a:rPr lang="en-US" dirty="0" smtClean="0"/>
              <a:t>Respiratory depression</a:t>
            </a:r>
          </a:p>
          <a:p>
            <a:pPr lvl="0"/>
            <a:r>
              <a:rPr lang="en-US" dirty="0" smtClean="0"/>
              <a:t>Seizures</a:t>
            </a:r>
          </a:p>
          <a:p>
            <a:pPr lvl="0"/>
            <a:r>
              <a:rPr lang="en-US" dirty="0" smtClean="0"/>
              <a:t>Coma</a:t>
            </a:r>
          </a:p>
          <a:p>
            <a:endParaRPr lang="en-US" dirty="0"/>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First aid to give to a child with signs of alcohol poisoning</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What you can do while help is on the way.</a:t>
            </a:r>
            <a:endParaRPr lang="en-US" dirty="0" smtClean="0"/>
          </a:p>
          <a:p>
            <a:r>
              <a:rPr lang="en-US" dirty="0" smtClean="0"/>
              <a:t> </a:t>
            </a:r>
            <a:r>
              <a:rPr lang="en-US" b="1" dirty="0" smtClean="0"/>
              <a:t>Monitor</a:t>
            </a:r>
            <a:r>
              <a:rPr lang="en-US" dirty="0" smtClean="0"/>
              <a:t> and try to maintain the child’s breathing. Resuscitation may be needed if the breathing stops completely. </a:t>
            </a:r>
          </a:p>
          <a:p>
            <a:r>
              <a:rPr lang="en-US" b="1" dirty="0" smtClean="0"/>
              <a:t>Place </a:t>
            </a:r>
            <a:r>
              <a:rPr lang="en-US" dirty="0" smtClean="0"/>
              <a:t>the child in the recovery position (on his side) so he doesn’t choke in his own vomit. </a:t>
            </a:r>
          </a:p>
          <a:p>
            <a:r>
              <a:rPr lang="en-US" b="1" dirty="0" smtClean="0"/>
              <a:t>Cover </a:t>
            </a:r>
            <a:r>
              <a:rPr lang="en-US" dirty="0" smtClean="0"/>
              <a:t>with a blanket to reduce the risk of hypothermia (low body temperature).</a:t>
            </a:r>
          </a:p>
          <a:p>
            <a:endParaRPr lang="en-US" dirty="0"/>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can children get alcohol poisoning?</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People give children alcohol to make them sleep</a:t>
            </a:r>
          </a:p>
          <a:p>
            <a:r>
              <a:rPr lang="en-US" dirty="0" smtClean="0"/>
              <a:t>Household products i.e. hand sanitizers, antiseptic mouthwash, window cleaners</a:t>
            </a:r>
          </a:p>
          <a:p>
            <a:r>
              <a:rPr lang="en-US" dirty="0" err="1" smtClean="0"/>
              <a:t>Handrub</a:t>
            </a:r>
            <a:r>
              <a:rPr lang="en-US" dirty="0" smtClean="0"/>
              <a:t>, disinfectants – vodka</a:t>
            </a:r>
          </a:p>
          <a:p>
            <a:endParaRPr lang="en-US" dirty="0" smtClean="0"/>
          </a:p>
          <a:p>
            <a:r>
              <a:rPr lang="en-US" dirty="0" smtClean="0">
                <a:solidFill>
                  <a:srgbClr val="FF0000"/>
                </a:solidFill>
              </a:rPr>
              <a:t>[INSERT; nursing intervention for a child with alcoholic poisoning]</a:t>
            </a:r>
          </a:p>
          <a:p>
            <a:endParaRPr lang="en-US" dirty="0"/>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Febrile seizures</a:t>
            </a:r>
            <a:endParaRPr lang="en-US" b="1" dirty="0"/>
          </a:p>
        </p:txBody>
      </p:sp>
      <p:sp>
        <p:nvSpPr>
          <p:cNvPr id="3" name="Content Placeholder 2"/>
          <p:cNvSpPr>
            <a:spLocks noGrp="1"/>
          </p:cNvSpPr>
          <p:nvPr>
            <p:ph idx="1"/>
          </p:nvPr>
        </p:nvSpPr>
        <p:spPr/>
        <p:txBody>
          <a:bodyPr/>
          <a:lstStyle/>
          <a:p>
            <a:r>
              <a:rPr lang="en-US" dirty="0" smtClean="0"/>
              <a:t>A febrile seizure is a </a:t>
            </a:r>
            <a:r>
              <a:rPr lang="en-US" u="sng" dirty="0" smtClean="0">
                <a:hlinkClick r:id="rId2"/>
              </a:rPr>
              <a:t>convulsion</a:t>
            </a:r>
            <a:r>
              <a:rPr lang="en-US" dirty="0" smtClean="0"/>
              <a:t> in a child triggered by a </a:t>
            </a:r>
            <a:r>
              <a:rPr lang="en-US" u="sng" dirty="0" smtClean="0">
                <a:hlinkClick r:id="rId3"/>
              </a:rPr>
              <a:t>fever</a:t>
            </a:r>
            <a:r>
              <a:rPr lang="en-US" dirty="0" smtClean="0"/>
              <a:t>.</a:t>
            </a:r>
          </a:p>
          <a:p>
            <a:r>
              <a:rPr lang="en-US" dirty="0" smtClean="0"/>
              <a:t> </a:t>
            </a:r>
            <a:r>
              <a:rPr lang="en-US" dirty="0" smtClean="0"/>
              <a:t>A febrile seizure can be very frightening for any parent or caregiver</a:t>
            </a:r>
            <a:r>
              <a:rPr lang="en-US" dirty="0" smtClean="0"/>
              <a:t>.</a:t>
            </a:r>
          </a:p>
          <a:p>
            <a:r>
              <a:rPr lang="en-US" dirty="0" smtClean="0"/>
              <a:t> </a:t>
            </a:r>
            <a:r>
              <a:rPr lang="en-US" dirty="0" smtClean="0"/>
              <a:t>However, most of the time, they do not cause any harm and does not mean the child has a more serious long-term health problem.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V: GENITAL (12YS ABOVE)</a:t>
            </a:r>
            <a:endParaRPr lang="en-US" dirty="0"/>
          </a:p>
        </p:txBody>
      </p:sp>
      <p:sp>
        <p:nvSpPr>
          <p:cNvPr id="3" name="Content Placeholder 2"/>
          <p:cNvSpPr>
            <a:spLocks noGrp="1"/>
          </p:cNvSpPr>
          <p:nvPr>
            <p:ph idx="1"/>
          </p:nvPr>
        </p:nvSpPr>
        <p:spPr>
          <a:xfrm>
            <a:off x="457200" y="1600200"/>
            <a:ext cx="8229600" cy="5257800"/>
          </a:xfrm>
        </p:spPr>
        <p:txBody>
          <a:bodyPr/>
          <a:lstStyle/>
          <a:p>
            <a:pPr lvl="0"/>
            <a:r>
              <a:rPr lang="en-US" dirty="0"/>
              <a:t>Sexual desires emerge die to psychological changes, hormones</a:t>
            </a:r>
          </a:p>
          <a:p>
            <a:pPr lvl="0"/>
            <a:r>
              <a:rPr lang="en-US" dirty="0"/>
              <a:t>The adolescent </a:t>
            </a:r>
            <a:r>
              <a:rPr lang="en-US" dirty="0" err="1"/>
              <a:t>vacillidates</a:t>
            </a:r>
            <a:r>
              <a:rPr lang="en-US" dirty="0"/>
              <a:t> between dependence and independence</a:t>
            </a:r>
          </a:p>
          <a:p>
            <a:pPr lvl="0"/>
            <a:r>
              <a:rPr lang="en-US" dirty="0"/>
              <a:t>Learns how to form loving relationships</a:t>
            </a:r>
          </a:p>
          <a:p>
            <a:pPr lvl="0"/>
            <a:r>
              <a:rPr lang="en-US" dirty="0"/>
              <a:t>Manages sexual urges in </a:t>
            </a:r>
            <a:r>
              <a:rPr lang="en-US" dirty="0" err="1"/>
              <a:t>societally</a:t>
            </a:r>
            <a:r>
              <a:rPr lang="en-US" dirty="0"/>
              <a:t> appropriate ways</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a:t>
            </a:r>
            <a:br>
              <a:rPr lang="en-US" b="1" dirty="0" smtClean="0"/>
            </a:br>
            <a:endParaRPr lang="en-US" dirty="0"/>
          </a:p>
        </p:txBody>
      </p:sp>
      <p:sp>
        <p:nvSpPr>
          <p:cNvPr id="3" name="Content Placeholder 2"/>
          <p:cNvSpPr>
            <a:spLocks noGrp="1"/>
          </p:cNvSpPr>
          <p:nvPr>
            <p:ph idx="1"/>
          </p:nvPr>
        </p:nvSpPr>
        <p:spPr>
          <a:xfrm>
            <a:off x="457200" y="1600200"/>
            <a:ext cx="8229600" cy="5181600"/>
          </a:xfrm>
        </p:spPr>
        <p:txBody>
          <a:bodyPr>
            <a:normAutofit lnSpcReduction="10000"/>
          </a:bodyPr>
          <a:lstStyle/>
          <a:p>
            <a:r>
              <a:rPr lang="en-US" dirty="0" smtClean="0"/>
              <a:t>Febrile seizures occur most often in otherwise healthy children between ages 9 months and 5 years. </a:t>
            </a:r>
            <a:endParaRPr lang="en-US" dirty="0" smtClean="0"/>
          </a:p>
          <a:p>
            <a:r>
              <a:rPr lang="en-US" dirty="0" smtClean="0"/>
              <a:t>Toddlers </a:t>
            </a:r>
            <a:r>
              <a:rPr lang="en-US" dirty="0" smtClean="0"/>
              <a:t>are most commonly affected. </a:t>
            </a:r>
            <a:endParaRPr lang="en-US" dirty="0" smtClean="0"/>
          </a:p>
          <a:p>
            <a:r>
              <a:rPr lang="en-US" dirty="0" smtClean="0"/>
              <a:t>Febrile </a:t>
            </a:r>
            <a:r>
              <a:rPr lang="en-US" dirty="0" smtClean="0"/>
              <a:t>seizures often run in families.</a:t>
            </a:r>
          </a:p>
          <a:p>
            <a:r>
              <a:rPr lang="en-US" dirty="0" smtClean="0"/>
              <a:t>Most febrile seizures occur in the first 24 hours of an illness and may not occur when the fever is highest</a:t>
            </a:r>
            <a:r>
              <a:rPr lang="en-US" dirty="0" smtClean="0"/>
              <a:t>.</a:t>
            </a:r>
          </a:p>
          <a:p>
            <a:r>
              <a:rPr lang="en-US" dirty="0" smtClean="0"/>
              <a:t> </a:t>
            </a:r>
            <a:r>
              <a:rPr lang="en-US" dirty="0" smtClean="0"/>
              <a:t>Ear infections or any cold or viral illness may trigger a febrile seizure.</a:t>
            </a:r>
          </a:p>
          <a:p>
            <a:endParaRPr lang="en-US" dirty="0"/>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a:t>
            </a:r>
            <a:br>
              <a:rPr lang="en-US" b="1" dirty="0" smtClean="0"/>
            </a:br>
            <a:endParaRPr lang="en-US" dirty="0"/>
          </a:p>
        </p:txBody>
      </p:sp>
      <p:sp>
        <p:nvSpPr>
          <p:cNvPr id="3" name="Content Placeholder 2"/>
          <p:cNvSpPr>
            <a:spLocks noGrp="1"/>
          </p:cNvSpPr>
          <p:nvPr>
            <p:ph idx="1"/>
          </p:nvPr>
        </p:nvSpPr>
        <p:spPr>
          <a:xfrm>
            <a:off x="457200" y="1066800"/>
            <a:ext cx="8229600" cy="5257800"/>
          </a:xfrm>
        </p:spPr>
        <p:txBody>
          <a:bodyPr>
            <a:normAutofit fontScale="92500"/>
          </a:bodyPr>
          <a:lstStyle/>
          <a:p>
            <a:pPr lvl="0"/>
            <a:r>
              <a:rPr lang="en-US" dirty="0" smtClean="0"/>
              <a:t>The child may cry or moan. </a:t>
            </a:r>
          </a:p>
          <a:p>
            <a:pPr lvl="0"/>
            <a:r>
              <a:rPr lang="en-US" dirty="0" smtClean="0"/>
              <a:t>The muscle tightening may last for several seconds, or longer. </a:t>
            </a:r>
          </a:p>
          <a:p>
            <a:pPr lvl="0"/>
            <a:r>
              <a:rPr lang="en-US" dirty="0" smtClean="0"/>
              <a:t>The child will fall, if standing, and may pass urine. </a:t>
            </a:r>
          </a:p>
          <a:p>
            <a:pPr lvl="0"/>
            <a:r>
              <a:rPr lang="en-US" dirty="0" smtClean="0"/>
              <a:t>The child may vomit or bite the tongue. </a:t>
            </a:r>
          </a:p>
          <a:p>
            <a:pPr lvl="0"/>
            <a:r>
              <a:rPr lang="en-US" dirty="0" smtClean="0"/>
              <a:t>Sometimes children do not breathe, and may begin to turn blue. </a:t>
            </a:r>
          </a:p>
          <a:p>
            <a:pPr lvl="0"/>
            <a:r>
              <a:rPr lang="en-US" dirty="0" smtClean="0"/>
              <a:t>The child's body may then begin to jerk rhythmically. </a:t>
            </a:r>
            <a:endParaRPr lang="en-US" dirty="0" smtClean="0"/>
          </a:p>
          <a:p>
            <a:pPr lvl="0"/>
            <a:r>
              <a:rPr lang="en-US" dirty="0" smtClean="0"/>
              <a:t>The </a:t>
            </a:r>
            <a:r>
              <a:rPr lang="en-US" dirty="0" smtClean="0"/>
              <a:t>child will not respond to the parent's voice. </a:t>
            </a:r>
            <a:endParaRPr lang="en-US" dirty="0"/>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Exams and Tests</a:t>
            </a:r>
            <a:br>
              <a:rPr lang="en-US" b="1" dirty="0" smtClean="0"/>
            </a:b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r>
              <a:rPr lang="en-US" dirty="0" smtClean="0"/>
              <a:t>History</a:t>
            </a:r>
          </a:p>
          <a:p>
            <a:r>
              <a:rPr lang="en-US" dirty="0" smtClean="0"/>
              <a:t>Exams and Tests</a:t>
            </a:r>
          </a:p>
          <a:p>
            <a:pPr>
              <a:buNone/>
            </a:pPr>
            <a:r>
              <a:rPr lang="en-US" dirty="0" smtClean="0"/>
              <a:t>Further testing may be needed if:</a:t>
            </a:r>
          </a:p>
          <a:p>
            <a:pPr lvl="0"/>
            <a:r>
              <a:rPr lang="en-US" dirty="0" smtClean="0"/>
              <a:t>The child is younger than 9 months or older than 5 years </a:t>
            </a:r>
          </a:p>
          <a:p>
            <a:pPr lvl="0"/>
            <a:r>
              <a:rPr lang="en-US" dirty="0" smtClean="0"/>
              <a:t>The child has a brain, nerve, or developmental disorder. </a:t>
            </a:r>
          </a:p>
          <a:p>
            <a:pPr lvl="0"/>
            <a:r>
              <a:rPr lang="en-US" dirty="0" smtClean="0"/>
              <a:t>The seizure was confined to one part of the body. </a:t>
            </a:r>
          </a:p>
          <a:p>
            <a:pPr lvl="0"/>
            <a:r>
              <a:rPr lang="en-US" dirty="0" smtClean="0"/>
              <a:t>The seizure lasted longer than 15 minutes. </a:t>
            </a:r>
          </a:p>
          <a:p>
            <a:pPr lvl="0"/>
            <a:r>
              <a:rPr lang="en-US" dirty="0" smtClean="0"/>
              <a:t>The child had more than one febrile seizure in 24 hours. </a:t>
            </a:r>
          </a:p>
          <a:p>
            <a:r>
              <a:rPr lang="en-US" dirty="0" smtClean="0"/>
              <a:t>The child has abnormal findings when examined</a:t>
            </a:r>
            <a:endParaRPr lang="en-US" dirty="0"/>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You may want to slide a blanket under the child if the floor is hard.</a:t>
            </a:r>
          </a:p>
          <a:p>
            <a:pPr lvl="0"/>
            <a:r>
              <a:rPr lang="en-US" dirty="0" smtClean="0"/>
              <a:t>Move the child only if in a dangerous location.</a:t>
            </a:r>
          </a:p>
          <a:p>
            <a:pPr lvl="0"/>
            <a:r>
              <a:rPr lang="en-US" dirty="0" smtClean="0"/>
              <a:t>Remove objects that may cause injury.</a:t>
            </a:r>
          </a:p>
          <a:p>
            <a:pPr lvl="0"/>
            <a:r>
              <a:rPr lang="en-US" dirty="0" smtClean="0"/>
              <a:t>Loosen any tight clothing, especially around the neck. If possible, open or remove clothes from the waist up.</a:t>
            </a:r>
          </a:p>
          <a:p>
            <a:r>
              <a:rPr lang="en-US" dirty="0" smtClean="0"/>
              <a:t>If the child vomits, or if saliva and mucus build up in the mouth, turn the child to the side or on the stomach</a:t>
            </a:r>
            <a:endParaRPr lang="en-US" dirty="0"/>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Do NOT</a:t>
            </a:r>
            <a:r>
              <a:rPr lang="en-US" dirty="0" smtClean="0"/>
              <a:t> try to force anything into the child's mouth to prevent biting the tongue, as this increases the risk of injury. </a:t>
            </a:r>
            <a:endParaRPr lang="en-US" dirty="0" smtClean="0"/>
          </a:p>
          <a:p>
            <a:r>
              <a:rPr lang="en-US" dirty="0" smtClean="0"/>
              <a:t>Do </a:t>
            </a:r>
            <a:r>
              <a:rPr lang="en-US" dirty="0" smtClean="0"/>
              <a:t>NOT try to restrain your child or try to stop the seizure movements.</a:t>
            </a:r>
          </a:p>
          <a:p>
            <a:endParaRPr lang="en-US" dirty="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92500"/>
          </a:bodyPr>
          <a:lstStyle/>
          <a:p>
            <a:r>
              <a:rPr lang="en-US" dirty="0" smtClean="0"/>
              <a:t>Focus your attention on bringing the fever down:</a:t>
            </a:r>
          </a:p>
          <a:p>
            <a:pPr lvl="0"/>
            <a:r>
              <a:rPr lang="en-US" dirty="0" smtClean="0"/>
              <a:t>Insert an acetaminophen suppository (if you have some) into the child's rectum.</a:t>
            </a:r>
          </a:p>
          <a:p>
            <a:pPr lvl="0"/>
            <a:r>
              <a:rPr lang="en-US" dirty="0" smtClean="0"/>
              <a:t>Do NOT try to give anything by mouth.</a:t>
            </a:r>
          </a:p>
          <a:p>
            <a:pPr lvl="0"/>
            <a:r>
              <a:rPr lang="en-US" dirty="0" smtClean="0"/>
              <a:t>Apply cool washcloths to the forehead and neck. Sponge the rest of the body with lukewarm (not cold) water. </a:t>
            </a:r>
            <a:endParaRPr lang="en-US" dirty="0" smtClean="0"/>
          </a:p>
          <a:p>
            <a:pPr lvl="0"/>
            <a:r>
              <a:rPr lang="en-US" dirty="0" smtClean="0"/>
              <a:t>Cold </a:t>
            </a:r>
            <a:r>
              <a:rPr lang="en-US" dirty="0" smtClean="0"/>
              <a:t>water or alcohol may make the fever worse.</a:t>
            </a:r>
          </a:p>
          <a:p>
            <a:pPr lvl="0"/>
            <a:r>
              <a:rPr lang="en-US" dirty="0" smtClean="0"/>
              <a:t>After the seizure is over and your child is awake, give the normal dose of ibuprofen or acetaminophen.</a:t>
            </a:r>
          </a:p>
          <a:p>
            <a:endParaRPr lang="en-US" dirty="0"/>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Diarrhea in Children: Common Causes and Treatments</a:t>
            </a:r>
            <a:br>
              <a:rPr lang="en-US" b="1"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Diarrhea is the body's way of ridding itself of germs, </a:t>
            </a:r>
          </a:p>
          <a:p>
            <a:r>
              <a:rPr lang="en-US" dirty="0" smtClean="0"/>
              <a:t>Some of the most common reasons kids get diarrhea include:</a:t>
            </a:r>
          </a:p>
          <a:p>
            <a:pPr lvl="0"/>
            <a:r>
              <a:rPr lang="en-US" b="1" dirty="0" smtClean="0"/>
              <a:t>Infection </a:t>
            </a:r>
            <a:r>
              <a:rPr lang="en-US" dirty="0" smtClean="0"/>
              <a:t>from viruses like rotavirus, bacteria like salmonella and, rarely, parasites like </a:t>
            </a:r>
            <a:r>
              <a:rPr lang="en-US" dirty="0" err="1" smtClean="0"/>
              <a:t>giardia</a:t>
            </a:r>
            <a:r>
              <a:rPr lang="en-US" dirty="0" smtClean="0"/>
              <a:t>. </a:t>
            </a:r>
          </a:p>
          <a:p>
            <a:r>
              <a:rPr lang="en-US" b="1" dirty="0" smtClean="0"/>
              <a:t>Medications </a:t>
            </a:r>
            <a:r>
              <a:rPr lang="en-US" dirty="0" smtClean="0"/>
              <a:t>like laxatives or antibiotics</a:t>
            </a:r>
          </a:p>
          <a:p>
            <a:pPr lvl="0"/>
            <a:r>
              <a:rPr lang="en-US" b="1" dirty="0" smtClean="0"/>
              <a:t>Food poisoning</a:t>
            </a:r>
            <a:endParaRPr lang="en-US" dirty="0" smtClean="0"/>
          </a:p>
          <a:p>
            <a:pPr lvl="0"/>
            <a:r>
              <a:rPr lang="en-US" b="1" dirty="0" smtClean="0"/>
              <a:t>Other causes of diarrhea</a:t>
            </a:r>
            <a:r>
              <a:rPr lang="en-US" dirty="0" smtClean="0"/>
              <a:t> include irritable bowel disease, </a:t>
            </a:r>
            <a:r>
              <a:rPr lang="en-US" dirty="0" err="1" smtClean="0"/>
              <a:t>Crohn's</a:t>
            </a:r>
            <a:r>
              <a:rPr lang="en-US" dirty="0" smtClean="0"/>
              <a:t> disease, food allergies, and celiac disease</a:t>
            </a:r>
            <a:endParaRPr lang="en-US" dirty="0"/>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Malnutrition</a:t>
            </a:r>
            <a:br>
              <a:rPr lang="en-US" b="1" dirty="0" smtClean="0"/>
            </a:br>
            <a:endParaRPr lang="en-US" dirty="0"/>
          </a:p>
        </p:txBody>
      </p:sp>
      <p:sp>
        <p:nvSpPr>
          <p:cNvPr id="3" name="Content Placeholder 2"/>
          <p:cNvSpPr>
            <a:spLocks noGrp="1"/>
          </p:cNvSpPr>
          <p:nvPr>
            <p:ph idx="1"/>
          </p:nvPr>
        </p:nvSpPr>
        <p:spPr/>
        <p:txBody>
          <a:bodyPr/>
          <a:lstStyle/>
          <a:p>
            <a:r>
              <a:rPr lang="en-US" dirty="0" smtClean="0"/>
              <a:t>Malnutrition is a state in which the body is not getting enough of the required nutrients.  Starvation is a severe form of malnutrition. </a:t>
            </a:r>
            <a:endParaRPr lang="en-US" dirty="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 and Development</a:t>
            </a:r>
            <a:br>
              <a:rPr lang="en-US" b="1" dirty="0" smtClean="0"/>
            </a:br>
            <a:endParaRPr lang="en-US" dirty="0"/>
          </a:p>
        </p:txBody>
      </p:sp>
      <p:sp>
        <p:nvSpPr>
          <p:cNvPr id="3" name="Content Placeholder 2"/>
          <p:cNvSpPr>
            <a:spLocks noGrp="1"/>
          </p:cNvSpPr>
          <p:nvPr>
            <p:ph idx="1"/>
          </p:nvPr>
        </p:nvSpPr>
        <p:spPr/>
        <p:txBody>
          <a:bodyPr/>
          <a:lstStyle/>
          <a:p>
            <a:r>
              <a:rPr lang="en-US" dirty="0" smtClean="0"/>
              <a:t>an inadequate, poor, unbalanced diet – or, not so obvious.  Other causes include digestive problems, nutrient absorption problems, or certain disease conditions.</a:t>
            </a:r>
            <a:br>
              <a:rPr lang="en-US" dirty="0" smtClean="0"/>
            </a:br>
            <a:endParaRPr lang="en-US" dirty="0"/>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Signs and Symptoms</a:t>
            </a:r>
            <a:br>
              <a:rPr lang="en-US" b="1"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lvl="0"/>
            <a:r>
              <a:rPr lang="en-US" dirty="0" smtClean="0"/>
              <a:t>weight loss / being very underweight</a:t>
            </a:r>
          </a:p>
          <a:p>
            <a:pPr lvl="0"/>
            <a:r>
              <a:rPr lang="en-US" dirty="0" smtClean="0"/>
              <a:t>stunted growth</a:t>
            </a:r>
          </a:p>
          <a:p>
            <a:pPr lvl="0"/>
            <a:r>
              <a:rPr lang="en-US" dirty="0" smtClean="0"/>
              <a:t>water retention (</a:t>
            </a:r>
            <a:r>
              <a:rPr lang="en-US" dirty="0" smtClean="0">
                <a:hlinkClick r:id="rId2"/>
              </a:rPr>
              <a:t>edema</a:t>
            </a:r>
            <a:r>
              <a:rPr lang="en-US" dirty="0" smtClean="0"/>
              <a:t>), which often hides muscle loss</a:t>
            </a:r>
          </a:p>
          <a:p>
            <a:pPr lvl="0"/>
            <a:r>
              <a:rPr lang="en-US" dirty="0" smtClean="0"/>
              <a:t>tight skin caused by edema</a:t>
            </a:r>
          </a:p>
          <a:p>
            <a:pPr lvl="0"/>
            <a:r>
              <a:rPr lang="en-US" dirty="0" smtClean="0"/>
              <a:t>unhealthy skin</a:t>
            </a:r>
          </a:p>
          <a:p>
            <a:pPr lvl="0"/>
            <a:r>
              <a:rPr lang="en-US" dirty="0" smtClean="0"/>
              <a:t>unhealthy hair that looks wiry, stiff, unkempt, can come out easily, and looks lighter than normal due to </a:t>
            </a:r>
            <a:r>
              <a:rPr lang="en-US" dirty="0" err="1" smtClean="0"/>
              <a:t>depigmentation</a:t>
            </a:r>
            <a:endParaRPr lang="en-US" dirty="0" smtClean="0"/>
          </a:p>
          <a:p>
            <a:pPr lvl="0"/>
            <a:r>
              <a:rPr lang="en-US" dirty="0" smtClean="0"/>
              <a:t>hair loss</a:t>
            </a:r>
          </a:p>
          <a:p>
            <a:pPr lvl="0"/>
            <a:r>
              <a:rPr lang="en-US" dirty="0" smtClean="0">
                <a:hlinkClick r:id="rId3"/>
              </a:rPr>
              <a:t>liver</a:t>
            </a:r>
            <a:r>
              <a:rPr lang="en-US" dirty="0" smtClean="0"/>
              <a:t> enlargement</a:t>
            </a:r>
          </a:p>
          <a:p>
            <a:pPr lvl="0"/>
            <a:r>
              <a:rPr lang="en-US" dirty="0" smtClean="0">
                <a:hlinkClick r:id="rId4"/>
              </a:rPr>
              <a:t>abdominal</a:t>
            </a:r>
            <a:r>
              <a:rPr lang="en-US" dirty="0" smtClean="0"/>
              <a:t> swelling</a:t>
            </a:r>
          </a:p>
          <a:p>
            <a:pPr lvl="0"/>
            <a:r>
              <a:rPr lang="en-US" dirty="0" smtClean="0"/>
              <a:t>unusually bright or dull eyes</a:t>
            </a:r>
          </a:p>
          <a:p>
            <a:pPr lvl="0"/>
            <a:r>
              <a:rPr lang="en-US" dirty="0" smtClean="0">
                <a:hlinkClick r:id="rId5"/>
              </a:rPr>
              <a:t>fatigue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PSYCHOSOCIAL DEVELOPMENT</a:t>
            </a:r>
            <a:br>
              <a:rPr lang="en-US" dirty="0" smtClean="0"/>
            </a:br>
            <a:r>
              <a:rPr lang="en-US" dirty="0" smtClean="0"/>
              <a:t>ERIC ERICKSON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b="1" i="1" dirty="0"/>
              <a:t>STAGE I: TRUST VS MISTRUST (1M – 11/2YRS)</a:t>
            </a:r>
            <a:endParaRPr lang="en-US" dirty="0"/>
          </a:p>
          <a:p>
            <a:pPr lvl="0"/>
            <a:r>
              <a:rPr lang="en-US" dirty="0"/>
              <a:t>Basic task is to establish trust rather than mistrust in relation to oneself and others</a:t>
            </a:r>
          </a:p>
          <a:p>
            <a:pPr lvl="0"/>
            <a:r>
              <a:rPr lang="en-US" dirty="0"/>
              <a:t>Infants learn that the world is not only predictable but safe, reliable and can be trusted</a:t>
            </a:r>
          </a:p>
          <a:p>
            <a:endParaRPr lang="en-US"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lvl="0"/>
            <a:r>
              <a:rPr lang="en-US" dirty="0" smtClean="0"/>
              <a:t>dizziness</a:t>
            </a:r>
          </a:p>
          <a:p>
            <a:pPr lvl="0"/>
            <a:r>
              <a:rPr lang="en-US" dirty="0" smtClean="0"/>
              <a:t>weak immune system</a:t>
            </a:r>
          </a:p>
          <a:p>
            <a:pPr lvl="0"/>
            <a:r>
              <a:rPr lang="en-US" u="sng" dirty="0" smtClean="0">
                <a:hlinkClick r:id="rId2"/>
              </a:rPr>
              <a:t>inflamed</a:t>
            </a:r>
            <a:r>
              <a:rPr lang="en-US" dirty="0" smtClean="0"/>
              <a:t> or swollen eyelids</a:t>
            </a:r>
          </a:p>
          <a:p>
            <a:pPr lvl="0"/>
            <a:r>
              <a:rPr lang="en-US" dirty="0" smtClean="0"/>
              <a:t>eye color, softness, thickness changes</a:t>
            </a:r>
          </a:p>
          <a:p>
            <a:pPr lvl="0"/>
            <a:r>
              <a:rPr lang="en-US" dirty="0" smtClean="0"/>
              <a:t>wrinkles radiating out from the mouth which may lead to scarring</a:t>
            </a:r>
          </a:p>
          <a:p>
            <a:pPr lvl="0"/>
            <a:r>
              <a:rPr lang="en-US" dirty="0" smtClean="0"/>
              <a:t>protruding soft inner </a:t>
            </a:r>
            <a:r>
              <a:rPr lang="en-US" u="sng" dirty="0" smtClean="0">
                <a:hlinkClick r:id="rId3"/>
              </a:rPr>
              <a:t>mucous membrane</a:t>
            </a:r>
            <a:r>
              <a:rPr lang="en-US" dirty="0" smtClean="0"/>
              <a:t> of the mouth that becomes visible with the lips</a:t>
            </a:r>
          </a:p>
          <a:p>
            <a:pPr lvl="0"/>
            <a:r>
              <a:rPr lang="en-US" dirty="0" smtClean="0"/>
              <a:t>reddened lips </a:t>
            </a:r>
            <a:r>
              <a:rPr lang="en-US" dirty="0" err="1" smtClean="0"/>
              <a:t>woth</a:t>
            </a:r>
            <a:r>
              <a:rPr lang="en-US" dirty="0" smtClean="0"/>
              <a:t> sores</a:t>
            </a:r>
          </a:p>
          <a:p>
            <a:pPr lvl="0"/>
            <a:r>
              <a:rPr lang="en-US" dirty="0" smtClean="0"/>
              <a:t>cracks at the sides of the mouth</a:t>
            </a:r>
          </a:p>
          <a:p>
            <a:pPr lvl="0"/>
            <a:r>
              <a:rPr lang="en-US" dirty="0" smtClean="0"/>
              <a:t>a scaly, yellow coating between the top lip and the nose</a:t>
            </a:r>
          </a:p>
          <a:p>
            <a:pPr lvl="0"/>
            <a:r>
              <a:rPr lang="en-US" dirty="0" smtClean="0"/>
              <a:t>a swollen </a:t>
            </a:r>
            <a:r>
              <a:rPr lang="en-US" u="sng" dirty="0" smtClean="0">
                <a:hlinkClick r:id="rId4"/>
              </a:rPr>
              <a:t>thyroid gland</a:t>
            </a:r>
            <a:r>
              <a:rPr lang="en-US" dirty="0" smtClean="0"/>
              <a:t> at the front of the neck beneath the Adams apple (</a:t>
            </a:r>
            <a:r>
              <a:rPr lang="en-US" u="sng" dirty="0" smtClean="0">
                <a:hlinkClick r:id="rId5"/>
              </a:rPr>
              <a:t>goiter</a:t>
            </a:r>
            <a:r>
              <a:rPr lang="en-US" dirty="0" smtClean="0"/>
              <a:t>)</a:t>
            </a:r>
          </a:p>
          <a:p>
            <a:endParaRPr lang="en-US" dirty="0"/>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lvl="0"/>
            <a:r>
              <a:rPr lang="en-US" dirty="0" smtClean="0"/>
              <a:t>enlarged </a:t>
            </a:r>
            <a:r>
              <a:rPr lang="en-US" u="sng" dirty="0" smtClean="0">
                <a:hlinkClick r:id="rId2"/>
              </a:rPr>
              <a:t>saliva</a:t>
            </a:r>
            <a:r>
              <a:rPr lang="en-US" dirty="0" smtClean="0"/>
              <a:t> glands in the mouth</a:t>
            </a:r>
          </a:p>
          <a:p>
            <a:pPr lvl="0"/>
            <a:r>
              <a:rPr lang="en-US" dirty="0" smtClean="0"/>
              <a:t>disappearing </a:t>
            </a:r>
            <a:r>
              <a:rPr lang="en-US" dirty="0" err="1" smtClean="0"/>
              <a:t>tastebuds</a:t>
            </a:r>
            <a:r>
              <a:rPr lang="en-US" dirty="0" smtClean="0"/>
              <a:t> on the tongue</a:t>
            </a:r>
          </a:p>
          <a:p>
            <a:pPr lvl="0"/>
            <a:r>
              <a:rPr lang="en-US" dirty="0" smtClean="0"/>
              <a:t>redder sides and top of inside mouth, often with sores, making eating painful</a:t>
            </a:r>
          </a:p>
          <a:p>
            <a:pPr lvl="0"/>
            <a:r>
              <a:rPr lang="en-US" dirty="0" smtClean="0"/>
              <a:t>white fungal growth on the tongue</a:t>
            </a:r>
          </a:p>
          <a:p>
            <a:pPr lvl="0"/>
            <a:r>
              <a:rPr lang="en-US" dirty="0" smtClean="0"/>
              <a:t>losing muscle tone and muscle wasting, making the muscles feel jelly-like</a:t>
            </a:r>
          </a:p>
          <a:p>
            <a:pPr lvl="0"/>
            <a:r>
              <a:rPr lang="en-US" dirty="0" smtClean="0"/>
              <a:t>in severe cases, a 'skeletal' look to the body</a:t>
            </a:r>
          </a:p>
          <a:p>
            <a:pPr lvl="0"/>
            <a:r>
              <a:rPr lang="en-US" dirty="0" smtClean="0"/>
              <a:t>becoming unresponsive, disinterested in what is happening</a:t>
            </a:r>
          </a:p>
          <a:p>
            <a:pPr lvl="0"/>
            <a:r>
              <a:rPr lang="en-US" dirty="0" smtClean="0"/>
              <a:t>listlessness, tiredness, apathy, dull spirit</a:t>
            </a:r>
          </a:p>
          <a:p>
            <a:pPr lvl="0"/>
            <a:r>
              <a:rPr lang="en-US" dirty="0" smtClean="0"/>
              <a:t>irritability</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lvl="0"/>
            <a:r>
              <a:rPr lang="en-US" dirty="0" smtClean="0"/>
              <a:t>poor memory</a:t>
            </a:r>
          </a:p>
          <a:p>
            <a:pPr lvl="0"/>
            <a:r>
              <a:rPr lang="en-US" dirty="0" smtClean="0"/>
              <a:t>dull yellow skin</a:t>
            </a:r>
          </a:p>
          <a:p>
            <a:pPr lvl="0"/>
            <a:r>
              <a:rPr lang="en-US" dirty="0" smtClean="0"/>
              <a:t>skin color loss</a:t>
            </a:r>
          </a:p>
          <a:p>
            <a:pPr lvl="0"/>
            <a:r>
              <a:rPr lang="en-US" dirty="0" smtClean="0"/>
              <a:t>pale fingernails</a:t>
            </a:r>
          </a:p>
          <a:p>
            <a:pPr lvl="0"/>
            <a:r>
              <a:rPr lang="en-US" i="1" dirty="0" smtClean="0"/>
              <a:t>follicular </a:t>
            </a:r>
            <a:r>
              <a:rPr lang="en-US" i="1" u="sng" dirty="0" smtClean="0">
                <a:hlinkClick r:id="rId2"/>
              </a:rPr>
              <a:t>hyperkeratosis</a:t>
            </a:r>
            <a:r>
              <a:rPr lang="en-US" dirty="0" smtClean="0"/>
              <a:t> – '</a:t>
            </a:r>
            <a:r>
              <a:rPr lang="en-US" u="sng" dirty="0" smtClean="0">
                <a:hlinkClick r:id="rId3"/>
              </a:rPr>
              <a:t>goose bumps</a:t>
            </a:r>
            <a:r>
              <a:rPr lang="en-US" dirty="0" smtClean="0"/>
              <a:t>' that don't disappear when you warm up</a:t>
            </a:r>
          </a:p>
          <a:p>
            <a:pPr lvl="0"/>
            <a:r>
              <a:rPr lang="en-US" dirty="0" smtClean="0"/>
              <a:t>tooth decay (including brown stains and pitting)</a:t>
            </a:r>
          </a:p>
          <a:p>
            <a:pPr lvl="0"/>
            <a:r>
              <a:rPr lang="en-US" dirty="0" smtClean="0"/>
              <a:t>white areas on the teeth – from spots to the whole tooth</a:t>
            </a:r>
          </a:p>
          <a:p>
            <a:pPr lvl="0"/>
            <a:r>
              <a:rPr lang="en-US" dirty="0" smtClean="0"/>
              <a:t>red and swollen gums</a:t>
            </a:r>
          </a:p>
          <a:p>
            <a:pPr lvl="0"/>
            <a:r>
              <a:rPr lang="en-US" u="sng" dirty="0" smtClean="0">
                <a:hlinkClick r:id="rId4"/>
              </a:rPr>
              <a:t>pus</a:t>
            </a:r>
            <a:r>
              <a:rPr lang="en-US" dirty="0" smtClean="0"/>
              <a:t> oozing from the gums</a:t>
            </a:r>
          </a:p>
          <a:p>
            <a:pPr lvl="0"/>
            <a:r>
              <a:rPr lang="en-US" dirty="0" smtClean="0"/>
              <a:t>tooth loss due to the jawbone breaking down and thinning</a:t>
            </a:r>
          </a:p>
          <a:p>
            <a:endParaRPr lang="en-US" dirty="0"/>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t>Diagnosis and Tests</a:t>
            </a:r>
          </a:p>
          <a:p>
            <a:r>
              <a:rPr lang="en-US" dirty="0" smtClean="0"/>
              <a:t>If malnutrition is suspected, analysis of a blood sample can identify various protein, vitamin and mineral deficiencies.</a:t>
            </a:r>
          </a:p>
          <a:p>
            <a:pPr>
              <a:buNone/>
            </a:pPr>
            <a:r>
              <a:rPr lang="en-US" b="1" dirty="0" smtClean="0"/>
              <a:t>Complications</a:t>
            </a:r>
          </a:p>
          <a:p>
            <a:r>
              <a:rPr lang="en-US" dirty="0" smtClean="0"/>
              <a:t>Specific deficiencies create specific signs, symptoms and disease conditions.</a:t>
            </a:r>
            <a:endParaRPr lang="en-US" dirty="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hlinkClick r:id="rId2"/>
              </a:rPr>
              <a:t>Scurvy</a:t>
            </a:r>
            <a:endParaRPr lang="en-US" dirty="0"/>
          </a:p>
        </p:txBody>
      </p:sp>
      <p:sp>
        <p:nvSpPr>
          <p:cNvPr id="3" name="Content Placeholder 2"/>
          <p:cNvSpPr>
            <a:spLocks noGrp="1"/>
          </p:cNvSpPr>
          <p:nvPr>
            <p:ph idx="1"/>
          </p:nvPr>
        </p:nvSpPr>
        <p:spPr/>
        <p:txBody>
          <a:bodyPr/>
          <a:lstStyle/>
          <a:p>
            <a:r>
              <a:rPr lang="en-US" dirty="0" smtClean="0"/>
              <a:t>is caused by a lack of </a:t>
            </a:r>
            <a:r>
              <a:rPr lang="en-US" u="sng" dirty="0" smtClean="0">
                <a:hlinkClick r:id="rId3"/>
              </a:rPr>
              <a:t>vitamin C</a:t>
            </a:r>
            <a:r>
              <a:rPr lang="en-US" dirty="0" smtClean="0"/>
              <a:t>.  Symptoms include </a:t>
            </a:r>
            <a:r>
              <a:rPr lang="en-US" u="sng" dirty="0" smtClean="0">
                <a:hlinkClick r:id="rId4"/>
              </a:rPr>
              <a:t>fatigue</a:t>
            </a:r>
            <a:r>
              <a:rPr lang="en-US" dirty="0" smtClean="0"/>
              <a:t>, skin spots, and bleeding from the </a:t>
            </a:r>
            <a:r>
              <a:rPr lang="en-US" u="sng" dirty="0" smtClean="0">
                <a:hlinkClick r:id="rId5"/>
              </a:rPr>
              <a:t>mucous membranes</a:t>
            </a:r>
            <a:r>
              <a:rPr lang="en-US" dirty="0" smtClean="0"/>
              <a:t>.  It used to occur mainly among sailors and in areas of famine, but can occur nowadays when people eat too many processed foods that lack nutrients.</a:t>
            </a:r>
            <a:endParaRPr lang="en-US" dirty="0"/>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Rickets</a:t>
            </a:r>
            <a:endParaRPr lang="en-US" dirty="0"/>
          </a:p>
        </p:txBody>
      </p:sp>
      <p:sp>
        <p:nvSpPr>
          <p:cNvPr id="3" name="Content Placeholder 2"/>
          <p:cNvSpPr>
            <a:spLocks noGrp="1"/>
          </p:cNvSpPr>
          <p:nvPr>
            <p:ph idx="1"/>
          </p:nvPr>
        </p:nvSpPr>
        <p:spPr/>
        <p:txBody>
          <a:bodyPr/>
          <a:lstStyle/>
          <a:p>
            <a:r>
              <a:rPr lang="en-US" dirty="0" smtClean="0"/>
              <a:t>usually occurs due to </a:t>
            </a:r>
            <a:r>
              <a:rPr lang="en-US" u="sng" dirty="0" smtClean="0">
                <a:hlinkClick r:id="rId2"/>
              </a:rPr>
              <a:t>vitamin D</a:t>
            </a:r>
            <a:r>
              <a:rPr lang="en-US" dirty="0" smtClean="0"/>
              <a:t> deficiency but may also be caused by insufficient </a:t>
            </a:r>
            <a:r>
              <a:rPr lang="en-US" u="sng" dirty="0" smtClean="0">
                <a:hlinkClick r:id="rId3"/>
              </a:rPr>
              <a:t>calcium</a:t>
            </a:r>
            <a:r>
              <a:rPr lang="en-US" dirty="0" smtClean="0"/>
              <a:t> intake.  It usually affects children and causes softening of the bones, which leads to fractures and </a:t>
            </a:r>
            <a:r>
              <a:rPr lang="en-US" dirty="0" err="1" smtClean="0"/>
              <a:t>deformites</a:t>
            </a:r>
            <a:r>
              <a:rPr lang="en-US" dirty="0" smtClean="0"/>
              <a:t> such as bowed legs.</a:t>
            </a:r>
            <a:endParaRPr lang="en-US" dirty="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Kwashiorkor</a:t>
            </a:r>
            <a:endParaRPr lang="en-US" dirty="0"/>
          </a:p>
        </p:txBody>
      </p:sp>
      <p:sp>
        <p:nvSpPr>
          <p:cNvPr id="3" name="Content Placeholder 2"/>
          <p:cNvSpPr>
            <a:spLocks noGrp="1"/>
          </p:cNvSpPr>
          <p:nvPr>
            <p:ph idx="1"/>
          </p:nvPr>
        </p:nvSpPr>
        <p:spPr/>
        <p:txBody>
          <a:bodyPr/>
          <a:lstStyle/>
          <a:p>
            <a:r>
              <a:rPr lang="en-US" dirty="0" smtClean="0"/>
              <a:t>usually affects children under 5 years old living in famine-stricken regions.  It is a disorder that occurs when the body has an adequate calorie intake but doesn't receive enough protein and required nutrients.  Symptoms include </a:t>
            </a:r>
            <a:r>
              <a:rPr lang="en-US" u="sng" dirty="0" smtClean="0">
                <a:hlinkClick r:id="rId2"/>
              </a:rPr>
              <a:t>edema</a:t>
            </a:r>
            <a:r>
              <a:rPr lang="en-US" dirty="0" smtClean="0"/>
              <a:t>, anemia, stunted growth, </a:t>
            </a:r>
            <a:r>
              <a:rPr lang="en-US" u="sng" dirty="0" smtClean="0">
                <a:hlinkClick r:id="rId3"/>
              </a:rPr>
              <a:t>diarrhea</a:t>
            </a:r>
            <a:r>
              <a:rPr lang="en-US" dirty="0" smtClean="0"/>
              <a:t>, and skin spots.</a:t>
            </a:r>
            <a:br>
              <a:rPr lang="en-US" dirty="0" smtClean="0"/>
            </a:br>
            <a:endParaRPr lang="en-US" dirty="0"/>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Marasmus</a:t>
            </a:r>
            <a:endParaRPr lang="en-US" dirty="0"/>
          </a:p>
        </p:txBody>
      </p:sp>
      <p:sp>
        <p:nvSpPr>
          <p:cNvPr id="3" name="Content Placeholder 2"/>
          <p:cNvSpPr>
            <a:spLocks noGrp="1"/>
          </p:cNvSpPr>
          <p:nvPr>
            <p:ph idx="1"/>
          </p:nvPr>
        </p:nvSpPr>
        <p:spPr/>
        <p:txBody>
          <a:bodyPr/>
          <a:lstStyle/>
          <a:p>
            <a:r>
              <a:rPr lang="en-US" dirty="0" smtClean="0"/>
              <a:t>usually affects the elderly and involves protein and calorie deficiency.  Symptoms include diarrhea, severe loss of fat and muscle, slowed metabolism, slowed pulse, and low blood pressure.</a:t>
            </a:r>
            <a:endParaRPr lang="en-US" dirty="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PEADIATRIC TUMORS:WILMS TUMOR</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Definition</a:t>
            </a:r>
          </a:p>
          <a:p>
            <a:r>
              <a:rPr lang="en-US" dirty="0" smtClean="0"/>
              <a:t>a rare kidney cancer that primarily affects children. </a:t>
            </a:r>
          </a:p>
          <a:p>
            <a:r>
              <a:rPr lang="en-US" dirty="0" smtClean="0"/>
              <a:t>Also known as </a:t>
            </a:r>
            <a:r>
              <a:rPr lang="en-US" dirty="0" err="1" smtClean="0"/>
              <a:t>nephroblastoma</a:t>
            </a:r>
            <a:r>
              <a:rPr lang="en-US" dirty="0" smtClean="0"/>
              <a:t>, </a:t>
            </a:r>
          </a:p>
          <a:p>
            <a:r>
              <a:rPr lang="en-US" dirty="0" smtClean="0"/>
              <a:t>the most common cancer of the kidneys in children.</a:t>
            </a:r>
          </a:p>
          <a:p>
            <a:r>
              <a:rPr lang="en-US" dirty="0" smtClean="0"/>
              <a:t>most often affects children ages 3 to 4 and becomes much less common after age 5. </a:t>
            </a:r>
          </a:p>
          <a:p>
            <a:r>
              <a:rPr lang="en-US" dirty="0" smtClean="0"/>
              <a:t>often occurs in just one kidney, though it can sometimes be found in both kidneys at the same time. </a:t>
            </a:r>
          </a:p>
          <a:p>
            <a:r>
              <a:rPr lang="en-US" dirty="0" smtClean="0"/>
              <a:t>Improvements in the diagnosis and treatment of </a:t>
            </a:r>
            <a:r>
              <a:rPr lang="en-US" dirty="0" err="1" smtClean="0"/>
              <a:t>Wilms</a:t>
            </a:r>
            <a:r>
              <a:rPr lang="en-US" dirty="0" smtClean="0"/>
              <a:t>' tumor have improved the</a:t>
            </a:r>
          </a:p>
          <a:p>
            <a:endParaRPr lang="en-US" dirty="0"/>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It's not clear what causes </a:t>
            </a:r>
            <a:r>
              <a:rPr lang="en-US" dirty="0" err="1" smtClean="0"/>
              <a:t>Wilms</a:t>
            </a:r>
            <a:r>
              <a:rPr lang="en-US" dirty="0" smtClean="0"/>
              <a:t>' tumor. </a:t>
            </a:r>
          </a:p>
          <a:p>
            <a:r>
              <a:rPr lang="en-US" dirty="0" smtClean="0"/>
              <a:t>In a small number of cases, the errors in DNA that lead to </a:t>
            </a:r>
            <a:r>
              <a:rPr lang="en-US" dirty="0" err="1" smtClean="0"/>
              <a:t>Wilms</a:t>
            </a:r>
            <a:r>
              <a:rPr lang="en-US" dirty="0" smtClean="0"/>
              <a:t>' tumor are passed from parents to children. </a:t>
            </a:r>
          </a:p>
          <a:p>
            <a:r>
              <a:rPr lang="en-US" dirty="0" smtClean="0"/>
              <a:t>In most cases, there is no known connection between parents and children that may lead to cancer.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If caregivers are unpredictable, inconsistent or inadequate, or convey a sense of confusion or chaos, the child learns to view the environment with mistrust or wariness, demonstrated by: restlessness, crying, whining, sleep disturbances, vomiting and diarrhea</a:t>
            </a:r>
          </a:p>
          <a:p>
            <a:endParaRPr lang="en-US" dirty="0"/>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Wilms</a:t>
            </a:r>
            <a:r>
              <a:rPr lang="en-US" dirty="0" smtClean="0"/>
              <a:t>' tumor doesn't always cause signs and symptoms. Children with </a:t>
            </a:r>
            <a:r>
              <a:rPr lang="en-US" dirty="0" err="1" smtClean="0"/>
              <a:t>Wilms</a:t>
            </a:r>
            <a:r>
              <a:rPr lang="en-US" dirty="0" smtClean="0"/>
              <a:t>' tumor may appear healthy, or they may experience: </a:t>
            </a:r>
          </a:p>
          <a:p>
            <a:pPr lvl="0"/>
            <a:r>
              <a:rPr lang="en-US" dirty="0" smtClean="0"/>
              <a:t>Abdominal swelling</a:t>
            </a:r>
          </a:p>
          <a:p>
            <a:pPr lvl="0"/>
            <a:r>
              <a:rPr lang="en-US" dirty="0" smtClean="0"/>
              <a:t>An abdominal mass you can feel</a:t>
            </a:r>
          </a:p>
          <a:p>
            <a:pPr lvl="0"/>
            <a:r>
              <a:rPr lang="en-US" dirty="0" smtClean="0"/>
              <a:t>Abdominal pain</a:t>
            </a:r>
          </a:p>
          <a:p>
            <a:pPr lvl="0"/>
            <a:r>
              <a:rPr lang="en-US" dirty="0" smtClean="0"/>
              <a:t>Fever</a:t>
            </a:r>
          </a:p>
          <a:p>
            <a:pPr lvl="0"/>
            <a:r>
              <a:rPr lang="en-US" dirty="0" smtClean="0"/>
              <a:t>Blood in the urine=</a:t>
            </a:r>
            <a:r>
              <a:rPr lang="en-US" dirty="0" err="1" smtClean="0"/>
              <a:t>hematuria</a:t>
            </a:r>
            <a:endParaRPr lang="en-US" dirty="0" smtClean="0"/>
          </a:p>
          <a:p>
            <a:pPr lvl="0"/>
            <a:r>
              <a:rPr lang="en-US" dirty="0" smtClean="0"/>
              <a:t>Hypertension?</a:t>
            </a:r>
          </a:p>
          <a:p>
            <a:endParaRPr lang="en-US" dirty="0"/>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Risk factors</a:t>
            </a:r>
            <a:br>
              <a:rPr lang="en-US" b="1" dirty="0" smtClean="0"/>
            </a:br>
            <a:endParaRPr lang="en-US" dirty="0"/>
          </a:p>
        </p:txBody>
      </p:sp>
      <p:sp>
        <p:nvSpPr>
          <p:cNvPr id="3" name="Content Placeholder 2"/>
          <p:cNvSpPr>
            <a:spLocks noGrp="1"/>
          </p:cNvSpPr>
          <p:nvPr>
            <p:ph idx="1"/>
          </p:nvPr>
        </p:nvSpPr>
        <p:spPr/>
        <p:txBody>
          <a:bodyPr>
            <a:normAutofit/>
          </a:bodyPr>
          <a:lstStyle/>
          <a:p>
            <a:pPr lvl="0"/>
            <a:r>
              <a:rPr lang="en-US" b="1" dirty="0" smtClean="0"/>
              <a:t>Being female.</a:t>
            </a:r>
            <a:r>
              <a:rPr lang="en-US" dirty="0" smtClean="0"/>
              <a:t> Girls are slightly more likely to develop </a:t>
            </a:r>
            <a:r>
              <a:rPr lang="en-US" dirty="0" err="1" smtClean="0"/>
              <a:t>Wilms</a:t>
            </a:r>
            <a:r>
              <a:rPr lang="en-US" dirty="0" smtClean="0"/>
              <a:t>' tumor than are boys.</a:t>
            </a:r>
          </a:p>
          <a:p>
            <a:pPr lvl="0"/>
            <a:r>
              <a:rPr lang="en-US" b="1" dirty="0" smtClean="0"/>
              <a:t>Being black.</a:t>
            </a:r>
            <a:r>
              <a:rPr lang="en-US" dirty="0" smtClean="0"/>
              <a:t> Black children have a slightly higher risk of developing </a:t>
            </a:r>
            <a:r>
              <a:rPr lang="en-US" dirty="0" err="1" smtClean="0"/>
              <a:t>Wilms</a:t>
            </a:r>
            <a:r>
              <a:rPr lang="en-US" dirty="0" smtClean="0"/>
              <a:t>' tumor than do children of other races. Children of Asian descent appear to have a lower risk than do children of other races.</a:t>
            </a:r>
          </a:p>
          <a:p>
            <a:pPr lvl="0"/>
            <a:r>
              <a:rPr lang="en-US" b="1" dirty="0" smtClean="0"/>
              <a:t>Having a family history of </a:t>
            </a:r>
            <a:r>
              <a:rPr lang="en-US" b="1" dirty="0" err="1" smtClean="0"/>
              <a:t>Wilms</a:t>
            </a:r>
            <a:r>
              <a:rPr lang="en-US" b="1" dirty="0" smtClean="0"/>
              <a:t>' tumor</a:t>
            </a:r>
            <a:endParaRPr lang="en-US" dirty="0"/>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pPr algn="l"/>
            <a:r>
              <a:rPr lang="en-US" sz="3200" dirty="0" err="1" smtClean="0"/>
              <a:t>Wilms</a:t>
            </a:r>
            <a:r>
              <a:rPr lang="en-US" sz="3200" dirty="0" smtClean="0"/>
              <a:t>' tumor occurs more frequently in children with certain abnormalities present at birth, including: </a:t>
            </a:r>
            <a:br>
              <a:rPr lang="en-US" sz="3200" dirty="0" smtClean="0"/>
            </a:br>
            <a:endParaRPr lang="en-US" sz="3200" dirty="0"/>
          </a:p>
        </p:txBody>
      </p:sp>
      <p:sp>
        <p:nvSpPr>
          <p:cNvPr id="3" name="Content Placeholder 2"/>
          <p:cNvSpPr>
            <a:spLocks noGrp="1"/>
          </p:cNvSpPr>
          <p:nvPr>
            <p:ph idx="1"/>
          </p:nvPr>
        </p:nvSpPr>
        <p:spPr>
          <a:xfrm>
            <a:off x="457200" y="1874837"/>
            <a:ext cx="8229600" cy="4525963"/>
          </a:xfrm>
        </p:spPr>
        <p:txBody>
          <a:bodyPr>
            <a:normAutofit fontScale="92500" lnSpcReduction="20000"/>
          </a:bodyPr>
          <a:lstStyle/>
          <a:p>
            <a:pPr lvl="0"/>
            <a:r>
              <a:rPr lang="en-US" b="1" dirty="0" err="1" smtClean="0"/>
              <a:t>Aniridia</a:t>
            </a:r>
            <a:r>
              <a:rPr lang="en-US" b="1" dirty="0" smtClean="0"/>
              <a:t>.</a:t>
            </a:r>
            <a:r>
              <a:rPr lang="en-US" dirty="0" smtClean="0"/>
              <a:t> In this condition the iris — the colored portion of the eye — forms only partially or not at all.</a:t>
            </a:r>
          </a:p>
          <a:p>
            <a:pPr lvl="0"/>
            <a:r>
              <a:rPr lang="en-US" b="1" dirty="0" err="1" smtClean="0"/>
              <a:t>Hemihypertrophy</a:t>
            </a:r>
            <a:r>
              <a:rPr lang="en-US" b="1" dirty="0" smtClean="0"/>
              <a:t>.</a:t>
            </a:r>
            <a:r>
              <a:rPr lang="en-US" dirty="0" smtClean="0"/>
              <a:t> A condition that occurs when one side of the body is noticeably larger than the other side.</a:t>
            </a:r>
          </a:p>
          <a:p>
            <a:pPr lvl="0"/>
            <a:r>
              <a:rPr lang="en-US" b="1" dirty="0" err="1" smtClean="0"/>
              <a:t>Undescended</a:t>
            </a:r>
            <a:r>
              <a:rPr lang="en-US" b="1" dirty="0" smtClean="0"/>
              <a:t> testicles.</a:t>
            </a:r>
            <a:r>
              <a:rPr lang="en-US" dirty="0" smtClean="0"/>
              <a:t> One or both testicles fail to descend into the scrotum (</a:t>
            </a:r>
            <a:r>
              <a:rPr lang="en-US" dirty="0" err="1" smtClean="0"/>
              <a:t>cryptorchidism</a:t>
            </a:r>
            <a:r>
              <a:rPr lang="en-US" dirty="0" smtClean="0"/>
              <a:t>).</a:t>
            </a:r>
          </a:p>
          <a:p>
            <a:pPr lvl="0"/>
            <a:r>
              <a:rPr lang="en-US" b="1" dirty="0" err="1" smtClean="0"/>
              <a:t>Hypospadias</a:t>
            </a:r>
            <a:r>
              <a:rPr lang="en-US" b="1" dirty="0" smtClean="0"/>
              <a:t>.</a:t>
            </a:r>
            <a:r>
              <a:rPr lang="en-US" dirty="0" smtClean="0"/>
              <a:t> The urinary (urethral) opening is not at the tip of the penis, but is on the underside.</a:t>
            </a:r>
            <a:endParaRPr lang="en-US" dirty="0"/>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To diagnose </a:t>
            </a:r>
            <a:r>
              <a:rPr lang="en-US" dirty="0" err="1" smtClean="0"/>
              <a:t>Wilms</a:t>
            </a:r>
            <a:r>
              <a:rPr lang="en-US" dirty="0" smtClean="0"/>
              <a:t>' tumor, your child's doctor may recommend: </a:t>
            </a:r>
          </a:p>
          <a:p>
            <a:pPr lvl="0"/>
            <a:r>
              <a:rPr lang="en-US" b="1" dirty="0" smtClean="0"/>
              <a:t>A physical examination</a:t>
            </a:r>
            <a:endParaRPr lang="en-US" dirty="0" smtClean="0"/>
          </a:p>
          <a:p>
            <a:pPr lvl="0"/>
            <a:r>
              <a:rPr lang="en-US" b="1" dirty="0" smtClean="0"/>
              <a:t>Blood and urine tests.</a:t>
            </a:r>
            <a:r>
              <a:rPr lang="en-US" dirty="0" smtClean="0"/>
              <a:t> </a:t>
            </a:r>
          </a:p>
          <a:p>
            <a:pPr lvl="0"/>
            <a:r>
              <a:rPr lang="en-US" b="1" dirty="0" smtClean="0"/>
              <a:t>Imaging tests: </a:t>
            </a:r>
            <a:r>
              <a:rPr lang="en-US" dirty="0" smtClean="0"/>
              <a:t>Imaging tests may include ultrasound, computerized tomography (CT) and magnetic resonance imaging (MRI).</a:t>
            </a:r>
          </a:p>
          <a:p>
            <a:pPr lvl="0"/>
            <a:r>
              <a:rPr lang="en-US" b="1" dirty="0" smtClean="0"/>
              <a:t>Surgery: biopsy</a:t>
            </a:r>
            <a:endParaRPr lang="en-US" dirty="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Staging</a:t>
            </a:r>
            <a:br>
              <a:rPr lang="en-US" b="1" dirty="0" smtClean="0"/>
            </a:b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10000"/>
          </a:bodyPr>
          <a:lstStyle/>
          <a:p>
            <a:pPr lvl="0"/>
            <a:r>
              <a:rPr lang="en-US" b="1" dirty="0" smtClean="0"/>
              <a:t>Stage I.</a:t>
            </a:r>
            <a:r>
              <a:rPr lang="en-US" dirty="0" smtClean="0"/>
              <a:t> The cancer is found only in one kidney, and generally can be completely removed with surgery.</a:t>
            </a:r>
          </a:p>
          <a:p>
            <a:pPr lvl="0"/>
            <a:r>
              <a:rPr lang="en-US" b="1" dirty="0" smtClean="0"/>
              <a:t>Stage II.</a:t>
            </a:r>
            <a:r>
              <a:rPr lang="en-US" dirty="0" smtClean="0"/>
              <a:t> The cancer has spread to the tissues and structures near the affected kidney, such as fat or blood vessels, but it can still be completely removed by surgery.</a:t>
            </a:r>
          </a:p>
          <a:p>
            <a:pPr lvl="0"/>
            <a:r>
              <a:rPr lang="en-US" b="1" dirty="0" smtClean="0"/>
              <a:t>Stage III.</a:t>
            </a:r>
            <a:r>
              <a:rPr lang="en-US" dirty="0" smtClean="0"/>
              <a:t> The cancer has spread beyond the kidney area to nearby lymph nodes or other structures within the abdomen, and it may not be completely removed by surgery.</a:t>
            </a:r>
          </a:p>
          <a:p>
            <a:pPr lvl="0"/>
            <a:r>
              <a:rPr lang="en-US" b="1" dirty="0" smtClean="0"/>
              <a:t>Stage IV.</a:t>
            </a:r>
            <a:r>
              <a:rPr lang="en-US" dirty="0" smtClean="0"/>
              <a:t> The cancer has spread to distant structures, such as the lungs, liver, bones or brain.</a:t>
            </a:r>
          </a:p>
          <a:p>
            <a:pPr lvl="0"/>
            <a:r>
              <a:rPr lang="en-US" b="1" dirty="0" smtClean="0"/>
              <a:t>Stage V.</a:t>
            </a:r>
            <a:r>
              <a:rPr lang="en-US" dirty="0" smtClean="0"/>
              <a:t> Cancer cells are found in both kidneys.</a:t>
            </a:r>
            <a:endParaRPr lang="en-US" dirty="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Treatments and drugs</a:t>
            </a:r>
            <a:br>
              <a:rPr lang="en-US" b="1"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smtClean="0"/>
              <a:t>Surgery</a:t>
            </a:r>
          </a:p>
          <a:p>
            <a:r>
              <a:rPr lang="en-US" dirty="0" smtClean="0"/>
              <a:t>Surgical removal of kidney tissue is called </a:t>
            </a:r>
            <a:r>
              <a:rPr lang="en-US" dirty="0" err="1" smtClean="0"/>
              <a:t>nephrectomy</a:t>
            </a:r>
            <a:r>
              <a:rPr lang="en-US" dirty="0" smtClean="0"/>
              <a:t>. The various types of </a:t>
            </a:r>
            <a:r>
              <a:rPr lang="en-US" dirty="0" err="1" smtClean="0"/>
              <a:t>nephrectomy</a:t>
            </a:r>
            <a:r>
              <a:rPr lang="en-US" dirty="0" smtClean="0"/>
              <a:t> include: </a:t>
            </a:r>
          </a:p>
          <a:p>
            <a:pPr lvl="0"/>
            <a:r>
              <a:rPr lang="en-US" b="1" dirty="0" smtClean="0"/>
              <a:t>Simple </a:t>
            </a:r>
            <a:r>
              <a:rPr lang="en-US" b="1" dirty="0" err="1" smtClean="0"/>
              <a:t>nephrectomy</a:t>
            </a:r>
            <a:r>
              <a:rPr lang="en-US" b="1" dirty="0" smtClean="0"/>
              <a:t>.</a:t>
            </a:r>
            <a:r>
              <a:rPr lang="en-US" dirty="0" smtClean="0"/>
              <a:t> In this surgery, the surgeon removes the entire kidney. The remaining kidney can increase its capacity and take over the entire job of filtering the blood.</a:t>
            </a:r>
          </a:p>
          <a:p>
            <a:pPr lvl="0"/>
            <a:r>
              <a:rPr lang="en-US" b="1" dirty="0" smtClean="0"/>
              <a:t>Partial </a:t>
            </a:r>
            <a:r>
              <a:rPr lang="en-US" b="1" dirty="0" err="1" smtClean="0"/>
              <a:t>nephrectomy</a:t>
            </a:r>
            <a:r>
              <a:rPr lang="en-US" b="1" dirty="0" smtClean="0"/>
              <a:t>.</a:t>
            </a:r>
            <a:r>
              <a:rPr lang="en-US" dirty="0" smtClean="0"/>
              <a:t> This involves removal of the tumor and part of the kidney tissue surrounding it. It's usually performed when the other kidney is damaged or has already been removed.</a:t>
            </a:r>
          </a:p>
          <a:p>
            <a:pPr lvl="0"/>
            <a:r>
              <a:rPr lang="en-US" b="1" dirty="0" smtClean="0"/>
              <a:t>Radical </a:t>
            </a:r>
            <a:r>
              <a:rPr lang="en-US" b="1" dirty="0" err="1" smtClean="0"/>
              <a:t>nephrectomy</a:t>
            </a:r>
            <a:r>
              <a:rPr lang="en-US" b="1" dirty="0" smtClean="0"/>
              <a:t>.</a:t>
            </a:r>
            <a:r>
              <a:rPr lang="en-US" dirty="0" smtClean="0"/>
              <a:t> In this type of surgery, doctors remove the kidney and surrounding tissues, including the </a:t>
            </a:r>
            <a:r>
              <a:rPr lang="en-US" dirty="0" err="1" smtClean="0"/>
              <a:t>ureter</a:t>
            </a:r>
            <a:r>
              <a:rPr lang="en-US" dirty="0" smtClean="0"/>
              <a:t> and adrenal gland. Neighboring lymph nodes also may be removed.</a:t>
            </a:r>
          </a:p>
          <a:p>
            <a:endParaRPr lang="en-US" dirty="0"/>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Burkitt</a:t>
            </a:r>
            <a:r>
              <a:rPr lang="en-US" b="1" dirty="0" smtClean="0"/>
              <a:t> Lymphoma</a:t>
            </a:r>
            <a:br>
              <a:rPr lang="en-US" b="1" dirty="0" smtClean="0"/>
            </a:br>
            <a:endParaRPr lang="en-US" dirty="0"/>
          </a:p>
        </p:txBody>
      </p:sp>
      <p:sp>
        <p:nvSpPr>
          <p:cNvPr id="3" name="Content Placeholder 2"/>
          <p:cNvSpPr>
            <a:spLocks noGrp="1"/>
          </p:cNvSpPr>
          <p:nvPr>
            <p:ph idx="1"/>
          </p:nvPr>
        </p:nvSpPr>
        <p:spPr/>
        <p:txBody>
          <a:bodyPr/>
          <a:lstStyle/>
          <a:p>
            <a:r>
              <a:rPr lang="en-US" dirty="0" err="1" smtClean="0"/>
              <a:t>Burkitt</a:t>
            </a:r>
            <a:r>
              <a:rPr lang="en-US" dirty="0" smtClean="0"/>
              <a:t> lymphoma is a form of non-Hodgkin's lymphoma in which </a:t>
            </a:r>
            <a:r>
              <a:rPr lang="en-US" u="sng" dirty="0" smtClean="0">
                <a:hlinkClick r:id="rId2"/>
              </a:rPr>
              <a:t>cancer</a:t>
            </a:r>
            <a:r>
              <a:rPr lang="en-US" dirty="0" smtClean="0"/>
              <a:t> starts in immune cells called B-cells. Recognized as the fastest growing human tumor, </a:t>
            </a:r>
            <a:r>
              <a:rPr lang="en-US" dirty="0" err="1" smtClean="0"/>
              <a:t>Burkitt</a:t>
            </a:r>
            <a:r>
              <a:rPr lang="en-US" dirty="0" smtClean="0"/>
              <a:t> lymphoma is associated </a:t>
            </a:r>
            <a:endParaRPr lang="en-US" dirty="0"/>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a:t>
            </a:r>
            <a:r>
              <a:rPr lang="en-US" b="1" dirty="0" err="1" smtClean="0"/>
              <a:t>Burkitt</a:t>
            </a:r>
            <a:r>
              <a:rPr lang="en-US" b="1" dirty="0" smtClean="0"/>
              <a:t> Lymphoma</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dirty="0" smtClean="0"/>
              <a:t>Endemic (African). Endemic </a:t>
            </a:r>
            <a:r>
              <a:rPr lang="en-US" dirty="0" err="1" smtClean="0"/>
              <a:t>Burkitt</a:t>
            </a:r>
            <a:r>
              <a:rPr lang="en-US" dirty="0" smtClean="0"/>
              <a:t> lymphoma primarily affects African children ages 4 to 7 and is twice as common in boys as in girls.</a:t>
            </a:r>
          </a:p>
          <a:p>
            <a:pPr lvl="0"/>
            <a:r>
              <a:rPr lang="en-US" dirty="0" smtClean="0"/>
              <a:t>Sporadic (non-African). Sporadic </a:t>
            </a:r>
            <a:r>
              <a:rPr lang="en-US" dirty="0" err="1" smtClean="0"/>
              <a:t>Burkitt</a:t>
            </a:r>
            <a:r>
              <a:rPr lang="en-US" dirty="0" smtClean="0"/>
              <a:t> lymphoma occurs worldwide. Globally, it accounts for 1% to 2% of adult lymphoma cases. In the U.S. and Western Europe, it accounts for up to 40% of pediatric lymphoma cases.</a:t>
            </a:r>
          </a:p>
          <a:p>
            <a:r>
              <a:rPr lang="en-US" dirty="0" smtClean="0"/>
              <a:t>Immunodeficiency-associated. This variant of </a:t>
            </a:r>
            <a:r>
              <a:rPr lang="en-US" dirty="0" err="1" smtClean="0"/>
              <a:t>Burkitt</a:t>
            </a:r>
            <a:r>
              <a:rPr lang="en-US" dirty="0" smtClean="0"/>
              <a:t> lymphoma is most common in people with HIV/AIDS. </a:t>
            </a:r>
            <a:endParaRPr lang="en-US" dirty="0"/>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a:t>
            </a:r>
            <a:br>
              <a:rPr lang="en-US" b="1" dirty="0" smtClean="0"/>
            </a:br>
            <a:endParaRPr lang="en-US" dirty="0"/>
          </a:p>
        </p:txBody>
      </p:sp>
      <p:sp>
        <p:nvSpPr>
          <p:cNvPr id="3" name="Content Placeholder 2"/>
          <p:cNvSpPr>
            <a:spLocks noGrp="1"/>
          </p:cNvSpPr>
          <p:nvPr>
            <p:ph idx="1"/>
          </p:nvPr>
        </p:nvSpPr>
        <p:spPr/>
        <p:txBody>
          <a:bodyPr/>
          <a:lstStyle/>
          <a:p>
            <a:r>
              <a:rPr lang="en-US" dirty="0" smtClean="0"/>
              <a:t>The African type of </a:t>
            </a:r>
            <a:r>
              <a:rPr lang="en-US" dirty="0" err="1" smtClean="0"/>
              <a:t>Burkitt</a:t>
            </a:r>
            <a:r>
              <a:rPr lang="en-US" dirty="0" smtClean="0"/>
              <a:t> lymphoma is closely associated with the Epstein-Barr virus (</a:t>
            </a:r>
            <a:r>
              <a:rPr lang="en-US" u="sng" dirty="0" smtClean="0">
                <a:hlinkClick r:id="rId2"/>
              </a:rPr>
              <a:t>EBV</a:t>
            </a:r>
            <a:r>
              <a:rPr lang="en-US" dirty="0" smtClean="0"/>
              <a:t>), the main cause of </a:t>
            </a:r>
            <a:r>
              <a:rPr lang="en-US" u="sng" dirty="0" smtClean="0">
                <a:hlinkClick r:id="rId2"/>
              </a:rPr>
              <a:t>infectious mononucleosis</a:t>
            </a:r>
            <a:r>
              <a:rPr lang="en-US" dirty="0" smtClean="0"/>
              <a:t>. The North American form of </a:t>
            </a:r>
            <a:r>
              <a:rPr lang="en-US" dirty="0" err="1" smtClean="0"/>
              <a:t>Burkitt</a:t>
            </a:r>
            <a:r>
              <a:rPr lang="en-US" dirty="0" smtClean="0"/>
              <a:t> lymphoma is not linked to EBV. </a:t>
            </a:r>
          </a:p>
          <a:p>
            <a:r>
              <a:rPr lang="en-US" dirty="0" smtClean="0"/>
              <a:t>People with HIV have an increased risk for this condition. </a:t>
            </a:r>
            <a:r>
              <a:rPr lang="en-US" dirty="0" err="1" smtClean="0"/>
              <a:t>Burkitt</a:t>
            </a:r>
            <a:r>
              <a:rPr lang="en-US" dirty="0" smtClean="0"/>
              <a:t> lymphoma is most often seen</a:t>
            </a:r>
            <a:endParaRPr lang="en-US" dirty="0"/>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include:</a:t>
            </a:r>
            <a:endParaRPr lang="en-US" dirty="0"/>
          </a:p>
        </p:txBody>
      </p:sp>
      <p:sp>
        <p:nvSpPr>
          <p:cNvPr id="3" name="Content Placeholder 2"/>
          <p:cNvSpPr>
            <a:spLocks noGrp="1"/>
          </p:cNvSpPr>
          <p:nvPr>
            <p:ph idx="1"/>
          </p:nvPr>
        </p:nvSpPr>
        <p:spPr/>
        <p:txBody>
          <a:bodyPr/>
          <a:lstStyle/>
          <a:p>
            <a:pPr lvl="0"/>
            <a:r>
              <a:rPr lang="en-US" dirty="0" smtClean="0"/>
              <a:t>Fever </a:t>
            </a:r>
          </a:p>
          <a:p>
            <a:pPr lvl="0"/>
            <a:r>
              <a:rPr lang="en-US" dirty="0" smtClean="0"/>
              <a:t>Night sweats</a:t>
            </a:r>
          </a:p>
          <a:p>
            <a:pPr lvl="0"/>
            <a:r>
              <a:rPr lang="en-US" dirty="0" smtClean="0"/>
              <a:t>Unexplained </a:t>
            </a:r>
            <a:r>
              <a:rPr lang="en-US" u="sng" dirty="0" smtClean="0">
                <a:hlinkClick r:id="rId2"/>
              </a:rPr>
              <a:t>swollen lymph nodes</a:t>
            </a:r>
            <a:endParaRPr lang="en-US" dirty="0" smtClean="0"/>
          </a:p>
          <a:p>
            <a:pPr lvl="0"/>
            <a:r>
              <a:rPr lang="en-US" dirty="0" smtClean="0"/>
              <a:t>Unexplained weight loss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STAGE II: AUTONOMY VS SHAME AND DOUBT (11/2 – 3YRS)</a:t>
            </a:r>
            <a:r>
              <a:rPr lang="en-US" dirty="0"/>
              <a:t/>
            </a:r>
            <a:br>
              <a:rPr lang="en-US" dirty="0"/>
            </a:b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lvl="0"/>
            <a:r>
              <a:rPr lang="en-US" dirty="0"/>
              <a:t>Children develop/discover new mental and physical attributes</a:t>
            </a:r>
          </a:p>
          <a:p>
            <a:pPr lvl="0"/>
            <a:r>
              <a:rPr lang="en-US" dirty="0"/>
              <a:t>Learn competencies i.e. bathing, eating, toileting, dressing</a:t>
            </a:r>
          </a:p>
          <a:p>
            <a:pPr lvl="0"/>
            <a:r>
              <a:rPr lang="en-US" dirty="0"/>
              <a:t>Shame occurs if assertiveness and independence are considered unacceptable by care givers</a:t>
            </a:r>
          </a:p>
          <a:p>
            <a:pPr lvl="0"/>
            <a:r>
              <a:rPr lang="en-US" dirty="0"/>
              <a:t>Doubt occurs if children learn to mistrust not only themselves but also others in the immediate environment</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Exams and Tests</a:t>
            </a:r>
            <a:endParaRPr lang="en-US" b="1" dirty="0"/>
          </a:p>
        </p:txBody>
      </p:sp>
      <p:sp>
        <p:nvSpPr>
          <p:cNvPr id="3" name="Content Placeholder 2"/>
          <p:cNvSpPr>
            <a:spLocks noGrp="1"/>
          </p:cNvSpPr>
          <p:nvPr>
            <p:ph idx="1"/>
          </p:nvPr>
        </p:nvSpPr>
        <p:spPr/>
        <p:txBody>
          <a:bodyPr/>
          <a:lstStyle/>
          <a:p>
            <a:pPr lvl="0"/>
            <a:r>
              <a:rPr lang="en-US" u="sng" dirty="0" smtClean="0">
                <a:hlinkClick r:id="rId2"/>
              </a:rPr>
              <a:t>Bone marrow biopsy</a:t>
            </a:r>
            <a:endParaRPr lang="en-US" dirty="0" smtClean="0"/>
          </a:p>
          <a:p>
            <a:pPr lvl="0"/>
            <a:r>
              <a:rPr lang="en-US" u="sng" dirty="0" smtClean="0">
                <a:hlinkClick r:id="rId3"/>
              </a:rPr>
              <a:t>Chest x-ray</a:t>
            </a:r>
            <a:endParaRPr lang="en-US" dirty="0" smtClean="0"/>
          </a:p>
          <a:p>
            <a:pPr lvl="0"/>
            <a:r>
              <a:rPr lang="en-US" dirty="0" smtClean="0"/>
              <a:t>CT scan of the chest, abdomen, and pelvis</a:t>
            </a:r>
          </a:p>
          <a:p>
            <a:pPr lvl="0"/>
            <a:r>
              <a:rPr lang="en-US" dirty="0" smtClean="0"/>
              <a:t>Complete blood count (CBC)</a:t>
            </a:r>
          </a:p>
          <a:p>
            <a:pPr lvl="0"/>
            <a:r>
              <a:rPr lang="en-US" dirty="0" smtClean="0"/>
              <a:t>Examination of the spinal fluid</a:t>
            </a:r>
          </a:p>
          <a:p>
            <a:pPr lvl="0"/>
            <a:r>
              <a:rPr lang="en-US" u="sng" dirty="0" smtClean="0">
                <a:hlinkClick r:id="rId4"/>
              </a:rPr>
              <a:t>Lymph node biopsy</a:t>
            </a:r>
            <a:endParaRPr lang="en-US" dirty="0" smtClean="0"/>
          </a:p>
          <a:p>
            <a:pPr lvl="0"/>
            <a:r>
              <a:rPr lang="en-US" dirty="0" smtClean="0"/>
              <a:t>PET scan</a:t>
            </a:r>
            <a:endParaRPr lang="en-US" dirty="0"/>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buNone/>
            </a:pPr>
            <a:r>
              <a:rPr lang="en-US" b="1" dirty="0" smtClean="0"/>
              <a:t>Treatment</a:t>
            </a:r>
          </a:p>
          <a:p>
            <a:r>
              <a:rPr lang="en-US" dirty="0" smtClean="0"/>
              <a:t>Chemotherapy is used to treat this type of cancer. Commonly used medicines include prednisone, </a:t>
            </a:r>
            <a:r>
              <a:rPr lang="en-US" dirty="0" err="1" smtClean="0"/>
              <a:t>cyclophosphamide</a:t>
            </a:r>
            <a:r>
              <a:rPr lang="en-US" dirty="0" smtClean="0"/>
              <a:t>, </a:t>
            </a:r>
            <a:r>
              <a:rPr lang="en-US" dirty="0" err="1" smtClean="0"/>
              <a:t>ifosfamide</a:t>
            </a:r>
            <a:r>
              <a:rPr lang="en-US" dirty="0" smtClean="0"/>
              <a:t>, </a:t>
            </a:r>
            <a:r>
              <a:rPr lang="en-US" dirty="0" err="1" smtClean="0"/>
              <a:t>vincristine</a:t>
            </a:r>
            <a:r>
              <a:rPr lang="en-US" dirty="0" smtClean="0"/>
              <a:t>, </a:t>
            </a:r>
            <a:r>
              <a:rPr lang="en-US" dirty="0" err="1" smtClean="0"/>
              <a:t>cytarabine</a:t>
            </a:r>
            <a:r>
              <a:rPr lang="en-US" dirty="0" smtClean="0"/>
              <a:t>, doxorubicin, </a:t>
            </a:r>
            <a:r>
              <a:rPr lang="en-US" dirty="0" err="1" smtClean="0"/>
              <a:t>methotrexate</a:t>
            </a:r>
            <a:r>
              <a:rPr lang="en-US" dirty="0" smtClean="0"/>
              <a:t>, and </a:t>
            </a:r>
            <a:r>
              <a:rPr lang="en-US" dirty="0" err="1" smtClean="0"/>
              <a:t>etoposide</a:t>
            </a:r>
            <a:r>
              <a:rPr lang="en-US" dirty="0" smtClean="0"/>
              <a:t>.</a:t>
            </a:r>
          </a:p>
          <a:p>
            <a:pPr>
              <a:buNone/>
            </a:pPr>
            <a:r>
              <a:rPr lang="en-US" b="1" dirty="0" smtClean="0"/>
              <a:t>Possible Complications</a:t>
            </a:r>
          </a:p>
          <a:p>
            <a:pPr lvl="0"/>
            <a:r>
              <a:rPr lang="en-US" dirty="0" smtClean="0"/>
              <a:t>Complications of treatment (</a:t>
            </a:r>
            <a:r>
              <a:rPr lang="en-US" u="sng" dirty="0" smtClean="0">
                <a:hlinkClick r:id="rId2"/>
              </a:rPr>
              <a:t>radiation therapy</a:t>
            </a:r>
            <a:r>
              <a:rPr lang="en-US" dirty="0" smtClean="0"/>
              <a:t> or chemotherapy) </a:t>
            </a:r>
          </a:p>
          <a:p>
            <a:pPr lvl="0"/>
            <a:r>
              <a:rPr lang="en-US" dirty="0" smtClean="0"/>
              <a:t>Spread of the cancer</a:t>
            </a:r>
          </a:p>
          <a:p>
            <a:pPr>
              <a:buNone/>
            </a:pPr>
            <a:r>
              <a:rPr lang="en-US" b="1" dirty="0" smtClean="0"/>
              <a:t>Alternative Names</a:t>
            </a:r>
          </a:p>
          <a:p>
            <a:r>
              <a:rPr lang="en-US" dirty="0" smtClean="0"/>
              <a:t>B-cell lymphoma; High-grade B-cell lymphoma</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1"/>
          <p:cNvPicPr>
            <a:picLocks noChangeAspect="1" noChangeArrowheads="1"/>
          </p:cNvPicPr>
          <p:nvPr/>
        </p:nvPicPr>
        <p:blipFill>
          <a:blip r:embed="rId3" cstate="print"/>
          <a:srcRect/>
          <a:stretch>
            <a:fillRect/>
          </a:stretch>
        </p:blipFill>
        <p:spPr bwMode="auto">
          <a:xfrm>
            <a:off x="127000" y="95250"/>
            <a:ext cx="8890000" cy="6667500"/>
          </a:xfrm>
          <a:prstGeom prst="rect">
            <a:avLst/>
          </a:prstGeom>
          <a:noFill/>
          <a:ln w="9525">
            <a:noFill/>
            <a:miter lim="800000"/>
            <a:headEnd/>
            <a:tailEnd/>
          </a:ln>
        </p:spPr>
      </p:pic>
      <p:sp>
        <p:nvSpPr>
          <p:cNvPr id="10243" name="TextBox 2"/>
          <p:cNvSpPr txBox="1">
            <a:spLocks noChangeArrowheads="1"/>
          </p:cNvSpPr>
          <p:nvPr/>
        </p:nvSpPr>
        <p:spPr bwMode="auto">
          <a:xfrm>
            <a:off x="685800" y="5715000"/>
            <a:ext cx="7924800" cy="584200"/>
          </a:xfrm>
          <a:prstGeom prst="rect">
            <a:avLst/>
          </a:prstGeom>
          <a:noFill/>
          <a:ln w="9525">
            <a:noFill/>
            <a:miter lim="800000"/>
            <a:headEnd/>
            <a:tailEnd/>
          </a:ln>
        </p:spPr>
        <p:txBody>
          <a:bodyPr>
            <a:spAutoFit/>
          </a:bodyPr>
          <a:lstStyle/>
          <a:p>
            <a:pPr algn="ctr"/>
            <a:r>
              <a:rPr lang="en-US" sz="3200" b="1"/>
              <a:t>Autonomy VS. Doubt &amp; Shame???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STAGE III: INITATIVE VS GUILT (3-6YRS)</a:t>
            </a:r>
            <a:endParaRPr lang="en-US" dirty="0"/>
          </a:p>
        </p:txBody>
      </p:sp>
      <p:sp>
        <p:nvSpPr>
          <p:cNvPr id="3" name="Content Placeholder 2"/>
          <p:cNvSpPr>
            <a:spLocks noGrp="1"/>
          </p:cNvSpPr>
          <p:nvPr>
            <p:ph idx="1"/>
          </p:nvPr>
        </p:nvSpPr>
        <p:spPr/>
        <p:txBody>
          <a:bodyPr>
            <a:normAutofit lnSpcReduction="10000"/>
          </a:bodyPr>
          <a:lstStyle/>
          <a:p>
            <a:pPr lvl="0"/>
            <a:r>
              <a:rPr lang="en-US" dirty="0"/>
              <a:t>Initiative refers to a person’s independently beginning an activity rather than merely responding to or imitating others</a:t>
            </a:r>
          </a:p>
          <a:p>
            <a:pPr lvl="0"/>
            <a:r>
              <a:rPr lang="en-US" dirty="0"/>
              <a:t>Child invents creative ways to use skill</a:t>
            </a:r>
          </a:p>
          <a:p>
            <a:pPr lvl="0"/>
            <a:r>
              <a:rPr lang="en-US" dirty="0"/>
              <a:t>Takes responsibility of one’s own actions</a:t>
            </a:r>
          </a:p>
          <a:p>
            <a:pPr lvl="0"/>
            <a:r>
              <a:rPr lang="en-US" dirty="0"/>
              <a:t>Guilt occurs when care giver frequently reprimand behaviors reflecting initiative</a:t>
            </a:r>
          </a:p>
          <a:p>
            <a:pPr lvl="0"/>
            <a:r>
              <a:rPr lang="en-US" dirty="0"/>
              <a:t>Such children may become passive, reluctant and refuse to participate in activities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STAGE IV: INDUSTRY VS INFERIORITY (6-11YRS)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Industry involves mastery of social, physical, and intellectual skills and orientation toward and competition with peers</a:t>
            </a:r>
          </a:p>
          <a:p>
            <a:pPr lvl="0"/>
            <a:r>
              <a:rPr lang="en-US" dirty="0"/>
              <a:t>Children are interested in being first, fastest and smartest</a:t>
            </a:r>
          </a:p>
          <a:p>
            <a:pPr lvl="0"/>
            <a:r>
              <a:rPr lang="en-US" dirty="0"/>
              <a:t>Energies are turned to learning academic skills and social roles</a:t>
            </a:r>
          </a:p>
          <a:p>
            <a:pPr lvl="0"/>
            <a:r>
              <a:rPr lang="en-US" dirty="0"/>
              <a:t>Inferiority develops when school aged children are ridiculed by peers, don’t measure up with adult expectations and lack specific skills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STAGE V:  IDENTITY VS ROLE CONFUSION (12-18YRS)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lvl="0"/>
            <a:r>
              <a:rPr lang="en-US" dirty="0"/>
              <a:t>Identity involves achieving a sense of who one is intellectually, cognitively or emotionally</a:t>
            </a:r>
          </a:p>
          <a:p>
            <a:pPr lvl="0"/>
            <a:r>
              <a:rPr lang="en-US" dirty="0"/>
              <a:t>Sexual maturity is integrated with already existing skills and abilities</a:t>
            </a:r>
          </a:p>
          <a:p>
            <a:pPr lvl="0"/>
            <a:r>
              <a:rPr lang="en-US" dirty="0"/>
              <a:t>Ability to identify ones’ own political, social, economic ad religious ideologies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Considered a crucial stage in development</a:t>
            </a:r>
          </a:p>
          <a:p>
            <a:pPr lvl="0"/>
            <a:r>
              <a:rPr lang="en-US" dirty="0" smtClean="0"/>
              <a:t>Identity formation affects commitments and decisions made late in life</a:t>
            </a:r>
          </a:p>
          <a:p>
            <a:pPr lvl="0"/>
            <a:r>
              <a:rPr lang="en-US" dirty="0" smtClean="0"/>
              <a:t>Role confusion occurs when the adolescent is unable to acquire a sense of direction, self or place within the world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p:txBody>
          <a:bodyPr/>
          <a:lstStyle/>
          <a:p>
            <a:pPr lvl="0"/>
            <a:r>
              <a:rPr lang="en-US" dirty="0"/>
              <a:t>review normal growth and development</a:t>
            </a:r>
          </a:p>
          <a:p>
            <a:pPr lvl="0"/>
            <a:r>
              <a:rPr lang="en-US" dirty="0"/>
              <a:t>effects of illness and hospitalization to children</a:t>
            </a:r>
          </a:p>
          <a:p>
            <a:pPr lvl="0"/>
            <a:r>
              <a:rPr lang="en-US" dirty="0"/>
              <a:t>congenital abnormalities</a:t>
            </a:r>
          </a:p>
          <a:p>
            <a:pPr lvl="0"/>
            <a:r>
              <a:rPr lang="en-US" dirty="0"/>
              <a:t>common childhood diseases</a:t>
            </a:r>
          </a:p>
          <a:p>
            <a:pPr lvl="0"/>
            <a:r>
              <a:rPr lang="en-US" dirty="0"/>
              <a:t>malignancy in children</a:t>
            </a:r>
          </a:p>
          <a:p>
            <a:pPr lvl="0"/>
            <a:r>
              <a:rPr lang="en-US" dirty="0" err="1"/>
              <a:t>pediatiric</a:t>
            </a:r>
            <a:r>
              <a:rPr lang="en-US" dirty="0"/>
              <a:t> emergencies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i="1" dirty="0"/>
              <a:t>c) INTERPERSONAL </a:t>
            </a:r>
            <a:r>
              <a:rPr lang="en-US" b="1" i="1" dirty="0" smtClean="0"/>
              <a:t>DEVELOPMENT HARRY STACK SULLIVAN</a:t>
            </a:r>
            <a:r>
              <a:rPr lang="en-US" dirty="0"/>
              <a:t/>
            </a:r>
            <a:br>
              <a:rPr lang="en-US" dirty="0"/>
            </a:br>
            <a:endParaRPr lang="en-US" dirty="0"/>
          </a:p>
        </p:txBody>
      </p:sp>
      <p:sp>
        <p:nvSpPr>
          <p:cNvPr id="3" name="Content Placeholder 2"/>
          <p:cNvSpPr>
            <a:spLocks noGrp="1"/>
          </p:cNvSpPr>
          <p:nvPr>
            <p:ph idx="1"/>
          </p:nvPr>
        </p:nvSpPr>
        <p:spPr>
          <a:xfrm>
            <a:off x="457200" y="2027237"/>
            <a:ext cx="8229600" cy="4525963"/>
          </a:xfrm>
        </p:spPr>
        <p:txBody>
          <a:bodyPr/>
          <a:lstStyle/>
          <a:p>
            <a:r>
              <a:rPr lang="en-US" dirty="0"/>
              <a:t>Described seven steps of interpersonal development but only six relate specifically to infants – adolescents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28598"/>
          <a:ext cx="9144000" cy="6477002"/>
        </p:xfrm>
        <a:graphic>
          <a:graphicData uri="http://schemas.openxmlformats.org/drawingml/2006/table">
            <a:tbl>
              <a:tblPr/>
              <a:tblGrid>
                <a:gridCol w="2420470"/>
                <a:gridCol w="1389530"/>
                <a:gridCol w="5334000"/>
              </a:tblGrid>
              <a:tr h="436356">
                <a:tc>
                  <a:txBody>
                    <a:bodyPr/>
                    <a:lstStyle/>
                    <a:p>
                      <a:pPr marL="0" marR="0" algn="ctr">
                        <a:spcBef>
                          <a:spcPts val="0"/>
                        </a:spcBef>
                        <a:spcAft>
                          <a:spcPts val="0"/>
                        </a:spcAft>
                      </a:pPr>
                      <a:r>
                        <a:rPr lang="en-US" sz="2000" b="1">
                          <a:latin typeface="Times New Roman"/>
                          <a:ea typeface="Times New Roman"/>
                        </a:rPr>
                        <a:t>STAGE</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AGE</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CHARACTERISTICS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502">
                <a:tc>
                  <a:txBody>
                    <a:bodyPr/>
                    <a:lstStyle/>
                    <a:p>
                      <a:pPr marL="0" marR="0">
                        <a:spcBef>
                          <a:spcPts val="0"/>
                        </a:spcBef>
                        <a:spcAft>
                          <a:spcPts val="0"/>
                        </a:spcAft>
                      </a:pPr>
                      <a:r>
                        <a:rPr lang="en-US" sz="2000">
                          <a:latin typeface="Times New Roman"/>
                          <a:ea typeface="Times New Roman"/>
                        </a:rPr>
                        <a:t>INFANT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Birth – 18months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Times New Roman"/>
                        <a:buChar char="-"/>
                        <a:tabLst>
                          <a:tab pos="457200" algn="l"/>
                        </a:tabLst>
                      </a:pPr>
                      <a:r>
                        <a:rPr lang="en-US" sz="2000">
                          <a:latin typeface="Times New Roman"/>
                          <a:ea typeface="Times New Roman"/>
                        </a:rPr>
                        <a:t>learns to rely on others especially mothers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068">
                <a:tc>
                  <a:txBody>
                    <a:bodyPr/>
                    <a:lstStyle/>
                    <a:p>
                      <a:pPr marL="0" marR="0">
                        <a:spcBef>
                          <a:spcPts val="0"/>
                        </a:spcBef>
                        <a:spcAft>
                          <a:spcPts val="0"/>
                        </a:spcAft>
                      </a:pPr>
                      <a:r>
                        <a:rPr lang="en-US" sz="2000">
                          <a:latin typeface="Times New Roman"/>
                          <a:ea typeface="Times New Roman"/>
                        </a:rPr>
                        <a:t>EARLY CHILDHOOD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18m-6yrs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Times New Roman"/>
                        <a:buChar char="-"/>
                        <a:tabLst>
                          <a:tab pos="457200" algn="l"/>
                        </a:tabLst>
                      </a:pPr>
                      <a:r>
                        <a:rPr lang="en-US" sz="2000">
                          <a:latin typeface="Times New Roman"/>
                          <a:ea typeface="Times New Roman"/>
                        </a:rPr>
                        <a:t>learns to clarify communications</a:t>
                      </a:r>
                    </a:p>
                    <a:p>
                      <a:pPr marL="342900" marR="0" lvl="0" indent="-342900">
                        <a:spcBef>
                          <a:spcPts val="0"/>
                        </a:spcBef>
                        <a:spcAft>
                          <a:spcPts val="0"/>
                        </a:spcAft>
                        <a:buFont typeface="Times New Roman"/>
                        <a:buChar char="-"/>
                        <a:tabLst>
                          <a:tab pos="457200" algn="l"/>
                        </a:tabLst>
                      </a:pPr>
                      <a:r>
                        <a:rPr lang="en-US" sz="2000">
                          <a:latin typeface="Times New Roman"/>
                          <a:ea typeface="Times New Roman"/>
                        </a:rPr>
                        <a:t>recognizes approval and disapproval</a:t>
                      </a:r>
                    </a:p>
                    <a:p>
                      <a:pPr marL="342900" marR="0" lvl="0" indent="-342900">
                        <a:spcBef>
                          <a:spcPts val="0"/>
                        </a:spcBef>
                        <a:spcAft>
                          <a:spcPts val="0"/>
                        </a:spcAft>
                        <a:buFont typeface="Times New Roman"/>
                        <a:buChar char="-"/>
                        <a:tabLst>
                          <a:tab pos="457200" algn="l"/>
                        </a:tabLst>
                      </a:pPr>
                      <a:r>
                        <a:rPr lang="en-US" sz="2000">
                          <a:latin typeface="Times New Roman"/>
                          <a:ea typeface="Times New Roman"/>
                        </a:rPr>
                        <a:t>delays gratification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068">
                <a:tc>
                  <a:txBody>
                    <a:bodyPr/>
                    <a:lstStyle/>
                    <a:p>
                      <a:pPr marL="0" marR="0">
                        <a:spcBef>
                          <a:spcPts val="0"/>
                        </a:spcBef>
                        <a:spcAft>
                          <a:spcPts val="0"/>
                        </a:spcAft>
                      </a:pPr>
                      <a:r>
                        <a:rPr lang="en-US" sz="2000">
                          <a:latin typeface="Times New Roman"/>
                          <a:ea typeface="Times New Roman"/>
                        </a:rPr>
                        <a:t>LATE CHILDHOOD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6-9yrs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  increasing intellectual abilities</a:t>
                      </a:r>
                    </a:p>
                    <a:p>
                      <a:pPr marL="0" marR="0">
                        <a:spcBef>
                          <a:spcPts val="0"/>
                        </a:spcBef>
                        <a:spcAft>
                          <a:spcPts val="0"/>
                        </a:spcAft>
                      </a:pPr>
                      <a:r>
                        <a:rPr lang="en-US" sz="2000">
                          <a:latin typeface="Times New Roman"/>
                          <a:ea typeface="Times New Roman"/>
                        </a:rPr>
                        <a:t>-  learns to control behavior</a:t>
                      </a:r>
                    </a:p>
                    <a:p>
                      <a:pPr marL="0" marR="0">
                        <a:spcBef>
                          <a:spcPts val="0"/>
                        </a:spcBef>
                        <a:spcAft>
                          <a:spcPts val="0"/>
                        </a:spcAft>
                      </a:pPr>
                      <a:r>
                        <a:rPr lang="en-US" sz="2000">
                          <a:latin typeface="Times New Roman"/>
                          <a:ea typeface="Times New Roman"/>
                        </a:rPr>
                        <a:t>-  own place in the world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502">
                <a:tc>
                  <a:txBody>
                    <a:bodyPr/>
                    <a:lstStyle/>
                    <a:p>
                      <a:pPr marL="0" marR="0">
                        <a:spcBef>
                          <a:spcPts val="0"/>
                        </a:spcBef>
                        <a:spcAft>
                          <a:spcPts val="0"/>
                        </a:spcAft>
                      </a:pPr>
                      <a:r>
                        <a:rPr lang="en-US" sz="2000">
                          <a:latin typeface="Times New Roman"/>
                          <a:ea typeface="Times New Roman"/>
                        </a:rPr>
                        <a:t>PREADOLESCENT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9-12 yrs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  Vulnerable to teasing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753">
                <a:tc>
                  <a:txBody>
                    <a:bodyPr/>
                    <a:lstStyle/>
                    <a:p>
                      <a:pPr marL="0" marR="0">
                        <a:spcBef>
                          <a:spcPts val="0"/>
                        </a:spcBef>
                        <a:spcAft>
                          <a:spcPts val="0"/>
                        </a:spcAft>
                      </a:pPr>
                      <a:r>
                        <a:rPr lang="en-US" sz="2000">
                          <a:latin typeface="Times New Roman"/>
                          <a:ea typeface="Times New Roman"/>
                        </a:rPr>
                        <a:t>EARLY ADOLESCENT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12-15yrs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  Mastering independence</a:t>
                      </a:r>
                    </a:p>
                    <a:p>
                      <a:pPr marL="0" marR="0">
                        <a:spcBef>
                          <a:spcPts val="0"/>
                        </a:spcBef>
                        <a:spcAft>
                          <a:spcPts val="0"/>
                        </a:spcAft>
                      </a:pPr>
                      <a:r>
                        <a:rPr lang="en-US" sz="2000">
                          <a:latin typeface="Times New Roman"/>
                          <a:ea typeface="Times New Roman"/>
                        </a:rPr>
                        <a:t>-  develop relationships with person of opposite gender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753">
                <a:tc>
                  <a:txBody>
                    <a:bodyPr/>
                    <a:lstStyle/>
                    <a:p>
                      <a:pPr marL="0" marR="0">
                        <a:spcBef>
                          <a:spcPts val="0"/>
                        </a:spcBef>
                        <a:spcAft>
                          <a:spcPts val="0"/>
                        </a:spcAft>
                      </a:pPr>
                      <a:r>
                        <a:rPr lang="en-US" sz="2000">
                          <a:latin typeface="Times New Roman"/>
                          <a:ea typeface="Times New Roman"/>
                        </a:rPr>
                        <a:t>LATE ADOLESCENT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rPr>
                        <a:t>15-19 yrs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rPr>
                        <a:t>-  Masters expression of sexual impulses</a:t>
                      </a:r>
                    </a:p>
                    <a:p>
                      <a:pPr marL="0" marR="0">
                        <a:spcBef>
                          <a:spcPts val="0"/>
                        </a:spcBef>
                        <a:spcAft>
                          <a:spcPts val="0"/>
                        </a:spcAft>
                      </a:pPr>
                      <a:r>
                        <a:rPr lang="en-US" sz="2000" dirty="0">
                          <a:latin typeface="Times New Roman"/>
                          <a:ea typeface="Times New Roman"/>
                        </a:rPr>
                        <a:t>- forms responsible and satisfying relationships with others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a:t>BEHAVIORAL PERSPECTIVE</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Posits that human action and interactions come from learned responses to environmental stimuli</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a:t>CLASSICAL CONDITIONING</a:t>
            </a:r>
            <a:endParaRPr lang="en-US" dirty="0"/>
          </a:p>
        </p:txBody>
      </p:sp>
      <p:sp>
        <p:nvSpPr>
          <p:cNvPr id="3" name="Content Placeholder 2"/>
          <p:cNvSpPr>
            <a:spLocks noGrp="1"/>
          </p:cNvSpPr>
          <p:nvPr>
            <p:ph idx="1"/>
          </p:nvPr>
        </p:nvSpPr>
        <p:spPr/>
        <p:txBody>
          <a:bodyPr>
            <a:normAutofit fontScale="92500"/>
          </a:bodyPr>
          <a:lstStyle/>
          <a:p>
            <a:pPr lvl="0"/>
            <a:r>
              <a:rPr lang="en-US" dirty="0"/>
              <a:t>Described by </a:t>
            </a:r>
            <a:r>
              <a:rPr lang="en-US" b="1" dirty="0"/>
              <a:t>Ivan Pavlov</a:t>
            </a:r>
            <a:r>
              <a:rPr lang="en-US" dirty="0"/>
              <a:t>, Russian psychologist</a:t>
            </a:r>
          </a:p>
          <a:p>
            <a:pPr lvl="0"/>
            <a:r>
              <a:rPr lang="en-US" dirty="0"/>
              <a:t>Studied dogs’ response to food</a:t>
            </a:r>
          </a:p>
          <a:p>
            <a:pPr lvl="0"/>
            <a:r>
              <a:rPr lang="en-US" dirty="0"/>
              <a:t>Learned that dogs would salivate not only when he saw food (unconditional) but also when he saw the person who fed him or heard a bell ring just before food appeared (conditional)</a:t>
            </a:r>
          </a:p>
          <a:p>
            <a:pPr lvl="0"/>
            <a:r>
              <a:rPr lang="en-US" dirty="0"/>
              <a:t>An infant, seeing the spoon used for feeding becomes exited because the spoon is associated with being fed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a:t>OPERANT CONIDITIONING</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Described by </a:t>
            </a:r>
            <a:r>
              <a:rPr lang="en-US" b="1" dirty="0"/>
              <a:t>B F Skinner</a:t>
            </a:r>
          </a:p>
          <a:p>
            <a:pPr lvl="0"/>
            <a:r>
              <a:rPr lang="en-US" dirty="0"/>
              <a:t>Involves behavior change due to either negative (punishment) or positive (reinforces) consequences</a:t>
            </a:r>
          </a:p>
          <a:p>
            <a:pPr lvl="0"/>
            <a:r>
              <a:rPr lang="en-US" dirty="0"/>
              <a:t>If the behavior is rewarded, the likelihood of it recurring increases</a:t>
            </a:r>
          </a:p>
          <a:p>
            <a:pPr lvl="0"/>
            <a:r>
              <a:rPr lang="en-US" dirty="0"/>
              <a:t>If it is punished, chances are that it will not </a:t>
            </a:r>
            <a:r>
              <a:rPr lang="en-US" dirty="0" err="1"/>
              <a:t>reccur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a:t>SOCIAL LEARNING</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Proposed by </a:t>
            </a:r>
            <a:r>
              <a:rPr lang="en-US" b="1" dirty="0"/>
              <a:t>Albert </a:t>
            </a:r>
            <a:r>
              <a:rPr lang="en-US" b="1" dirty="0" err="1"/>
              <a:t>Bandura</a:t>
            </a:r>
            <a:endParaRPr lang="en-US" b="1" dirty="0"/>
          </a:p>
          <a:p>
            <a:pPr lvl="0"/>
            <a:r>
              <a:rPr lang="en-US" dirty="0"/>
              <a:t>Children learn by observing or imitating others</a:t>
            </a:r>
          </a:p>
          <a:p>
            <a:pPr lvl="0"/>
            <a:r>
              <a:rPr lang="en-US" dirty="0"/>
              <a:t>Behavior is influenced by the environment and learned through various experiences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lvl="0"/>
            <a:r>
              <a:rPr lang="en-US" b="1" i="1" dirty="0"/>
              <a:t>COGNITIVE STRUCTURAL PERSPECTIVE</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Concerned with how children learn to reason, use language and thinks</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a:t>THEORY OF COGNITIVE DEVELOPMENT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Developed by Jean Piaget</a:t>
            </a:r>
          </a:p>
          <a:p>
            <a:pPr lvl="0"/>
            <a:r>
              <a:rPr lang="en-US" dirty="0"/>
              <a:t>Believed that intellectual growth followed an orderly progression based on child’s maturational level</a:t>
            </a:r>
          </a:p>
          <a:p>
            <a:pPr>
              <a:buNone/>
            </a:pPr>
            <a:r>
              <a:rPr lang="en-US" dirty="0"/>
              <a:t>Stages of </a:t>
            </a:r>
            <a:r>
              <a:rPr lang="en-US" dirty="0" err="1"/>
              <a:t>piagets</a:t>
            </a:r>
            <a:r>
              <a:rPr lang="en-US" dirty="0"/>
              <a:t> theory of cognitive development</a:t>
            </a:r>
          </a:p>
          <a:p>
            <a:pPr lvl="0"/>
            <a:r>
              <a:rPr lang="en-US" dirty="0" err="1"/>
              <a:t>Sensorimotor</a:t>
            </a:r>
            <a:endParaRPr lang="en-US" dirty="0"/>
          </a:p>
          <a:p>
            <a:pPr lvl="0"/>
            <a:r>
              <a:rPr lang="en-US" dirty="0"/>
              <a:t>Preoperational</a:t>
            </a:r>
          </a:p>
          <a:p>
            <a:pPr lvl="0"/>
            <a:r>
              <a:rPr lang="en-US" dirty="0"/>
              <a:t>Concrete operations</a:t>
            </a:r>
          </a:p>
          <a:p>
            <a:pPr lvl="0"/>
            <a:r>
              <a:rPr lang="en-US" dirty="0"/>
              <a:t>Formal operations</a:t>
            </a:r>
          </a:p>
          <a:p>
            <a:pPr lvl="0"/>
            <a:r>
              <a:rPr lang="en-US" dirty="0" smtClean="0">
                <a:solidFill>
                  <a:srgbClr val="FF0000"/>
                </a:solidFill>
              </a:rPr>
              <a:t>(READ  MORE ON THE ABOVE)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14400"/>
          </a:xfrm>
        </p:spPr>
        <p:txBody>
          <a:bodyPr/>
          <a:lstStyle/>
          <a:p>
            <a:pPr eaLnBrk="1" hangingPunct="1">
              <a:defRPr/>
            </a:pPr>
            <a:r>
              <a:rPr lang="en-US" dirty="0" smtClean="0"/>
              <a:t>Theories of Child Development</a:t>
            </a:r>
          </a:p>
        </p:txBody>
      </p:sp>
      <p:sp>
        <p:nvSpPr>
          <p:cNvPr id="17411" name="Rectangle 3"/>
          <p:cNvSpPr>
            <a:spLocks noGrp="1" noChangeArrowheads="1"/>
          </p:cNvSpPr>
          <p:nvPr>
            <p:ph type="body" idx="1"/>
          </p:nvPr>
        </p:nvSpPr>
        <p:spPr>
          <a:xfrm>
            <a:off x="304800" y="1066800"/>
            <a:ext cx="8839200" cy="5791200"/>
          </a:xfrm>
        </p:spPr>
        <p:txBody>
          <a:bodyPr/>
          <a:lstStyle/>
          <a:p>
            <a:pPr eaLnBrk="1" hangingPunct="1">
              <a:buFont typeface="Wingdings" pitchFamily="2" charset="2"/>
              <a:buNone/>
              <a:defRPr/>
            </a:pPr>
            <a:r>
              <a:rPr lang="en-US" dirty="0" smtClean="0"/>
              <a:t>Piaget- Theory of Intellectual 				Development</a:t>
            </a:r>
            <a:endParaRPr lang="en-US" sz="1200" dirty="0" smtClean="0"/>
          </a:p>
          <a:p>
            <a:pPr lvl="1" eaLnBrk="1" hangingPunct="1">
              <a:defRPr/>
            </a:pPr>
            <a:r>
              <a:rPr lang="en-US" sz="3200" dirty="0" smtClean="0"/>
              <a:t>Sensoriomotor Thought	0-2 yrs</a:t>
            </a:r>
          </a:p>
          <a:p>
            <a:pPr lvl="1" eaLnBrk="1" hangingPunct="1">
              <a:defRPr/>
            </a:pPr>
            <a:r>
              <a:rPr lang="en-US" sz="3200" dirty="0" smtClean="0"/>
              <a:t>Preoperational Thought	2-7 yrs</a:t>
            </a:r>
          </a:p>
          <a:p>
            <a:pPr lvl="1" eaLnBrk="1" hangingPunct="1">
              <a:buFont typeface="Wingdings" pitchFamily="2" charset="2"/>
              <a:buNone/>
              <a:defRPr/>
            </a:pPr>
            <a:r>
              <a:rPr lang="en-US" sz="2400" i="1" dirty="0" smtClean="0"/>
              <a:t>(Egocentrism, Transductive reasoning, </a:t>
            </a:r>
          </a:p>
          <a:p>
            <a:pPr lvl="1" eaLnBrk="1" hangingPunct="1">
              <a:buFont typeface="Wingdings" pitchFamily="2" charset="2"/>
              <a:buNone/>
              <a:defRPr/>
            </a:pPr>
            <a:r>
              <a:rPr lang="en-US" sz="2400" i="1" dirty="0" smtClean="0"/>
              <a:t>Centration, Animism, Magical Thinking)</a:t>
            </a:r>
          </a:p>
          <a:p>
            <a:pPr lvl="1" eaLnBrk="1" hangingPunct="1">
              <a:defRPr/>
            </a:pPr>
            <a:r>
              <a:rPr lang="en-US" sz="3200" dirty="0" smtClean="0"/>
              <a:t>Concrete Operations		7-11 yrs</a:t>
            </a:r>
          </a:p>
          <a:p>
            <a:pPr lvl="1" eaLnBrk="1" hangingPunct="1">
              <a:defRPr/>
            </a:pPr>
            <a:r>
              <a:rPr lang="en-US" sz="3200" dirty="0" smtClean="0"/>
              <a:t>Formal Operations		&gt;11 yrs</a:t>
            </a:r>
          </a:p>
          <a:p>
            <a:pPr lvl="1" eaLnBrk="1" hangingPunct="1">
              <a:defRPr/>
            </a:pPr>
            <a:endParaRPr lang="en-US" sz="3200" dirty="0" smtClean="0"/>
          </a:p>
          <a:p>
            <a:pPr lvl="1" eaLnBrk="1" hangingPunct="1">
              <a:defRPr/>
            </a:pPr>
            <a:endParaRPr lang="en-US" dirty="0" smtClean="0"/>
          </a:p>
        </p:txBody>
      </p:sp>
      <p:pic>
        <p:nvPicPr>
          <p:cNvPr id="11268" name="Picture 4" descr="msotw9_temp0"/>
          <p:cNvPicPr>
            <a:picLocks noChangeAspect="1" noChangeArrowheads="1"/>
          </p:cNvPicPr>
          <p:nvPr/>
        </p:nvPicPr>
        <p:blipFill>
          <a:blip r:embed="rId3" cstate="print"/>
          <a:srcRect l="22917" r="4167" b="61649"/>
          <a:stretch>
            <a:fillRect/>
          </a:stretch>
        </p:blipFill>
        <p:spPr bwMode="auto">
          <a:xfrm>
            <a:off x="1981200" y="5257800"/>
            <a:ext cx="3048000" cy="1430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strVal val="2/3*#ppt_w"/>
                                          </p:val>
                                        </p:tav>
                                        <p:tav tm="100000">
                                          <p:val>
                                            <p:strVal val="#ppt_w"/>
                                          </p:val>
                                        </p:tav>
                                      </p:tavLst>
                                    </p:anim>
                                    <p:anim calcmode="lin" valueType="num">
                                      <p:cBhvr>
                                        <p:cTn id="12" dur="500" fill="hold"/>
                                        <p:tgtEl>
                                          <p:spTgt spid="17411">
                                            <p:txEl>
                                              <p:pRg st="1" end="1"/>
                                            </p:txEl>
                                          </p:spTgt>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p:cTn id="15" dur="500" fill="hold"/>
                                        <p:tgtEl>
                                          <p:spTgt spid="17411">
                                            <p:txEl>
                                              <p:pRg st="2" end="2"/>
                                            </p:txEl>
                                          </p:spTgt>
                                        </p:tgtEl>
                                        <p:attrNameLst>
                                          <p:attrName>ppt_w</p:attrName>
                                        </p:attrNameLst>
                                      </p:cBhvr>
                                      <p:tavLst>
                                        <p:tav tm="0">
                                          <p:val>
                                            <p:strVal val="2/3*#ppt_w"/>
                                          </p:val>
                                        </p:tav>
                                        <p:tav tm="100000">
                                          <p:val>
                                            <p:strVal val="#ppt_w"/>
                                          </p:val>
                                        </p:tav>
                                      </p:tavLst>
                                    </p:anim>
                                    <p:anim calcmode="lin" valueType="num">
                                      <p:cBhvr>
                                        <p:cTn id="16" dur="500" fill="hold"/>
                                        <p:tgtEl>
                                          <p:spTgt spid="17411">
                                            <p:txEl>
                                              <p:pRg st="2" end="2"/>
                                            </p:txEl>
                                          </p:spTgt>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p:cTn id="19" dur="500" fill="hold"/>
                                        <p:tgtEl>
                                          <p:spTgt spid="17411">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17411">
                                            <p:txEl>
                                              <p:pRg st="3" end="3"/>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calcmode="lin" valueType="num">
                                      <p:cBhvr>
                                        <p:cTn id="23" dur="500" fill="hold"/>
                                        <p:tgtEl>
                                          <p:spTgt spid="17411">
                                            <p:txEl>
                                              <p:pRg st="4" end="4"/>
                                            </p:txEl>
                                          </p:spTgt>
                                        </p:tgtEl>
                                        <p:attrNameLst>
                                          <p:attrName>ppt_w</p:attrName>
                                        </p:attrNameLst>
                                      </p:cBhvr>
                                      <p:tavLst>
                                        <p:tav tm="0">
                                          <p:val>
                                            <p:strVal val="2/3*#ppt_w"/>
                                          </p:val>
                                        </p:tav>
                                        <p:tav tm="100000">
                                          <p:val>
                                            <p:strVal val="#ppt_w"/>
                                          </p:val>
                                        </p:tav>
                                      </p:tavLst>
                                    </p:anim>
                                    <p:anim calcmode="lin" valueType="num">
                                      <p:cBhvr>
                                        <p:cTn id="24" dur="500" fill="hold"/>
                                        <p:tgtEl>
                                          <p:spTgt spid="17411">
                                            <p:txEl>
                                              <p:pRg st="4" end="4"/>
                                            </p:txEl>
                                          </p:spTgt>
                                        </p:tgtEl>
                                        <p:attrNameLst>
                                          <p:attrName>ppt_h</p:attrName>
                                        </p:attrNameLst>
                                      </p:cBhvr>
                                      <p:tavLst>
                                        <p:tav tm="0">
                                          <p:val>
                                            <p:strVal val="2/3*#ppt_h"/>
                                          </p:val>
                                        </p:tav>
                                        <p:tav tm="100000">
                                          <p:val>
                                            <p:strVal val="#ppt_h"/>
                                          </p:val>
                                        </p:tav>
                                      </p:tavLst>
                                    </p:anim>
                                  </p:childTnLst>
                                </p:cTn>
                              </p:par>
                              <p:par>
                                <p:cTn id="25" presetID="23" presetClass="entr" presetSubtype="272" fill="hold" grpId="0" nodeType="with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 calcmode="lin" valueType="num">
                                      <p:cBhvr>
                                        <p:cTn id="27" dur="500" fill="hold"/>
                                        <p:tgtEl>
                                          <p:spTgt spid="17411">
                                            <p:txEl>
                                              <p:pRg st="5" end="5"/>
                                            </p:txEl>
                                          </p:spTgt>
                                        </p:tgtEl>
                                        <p:attrNameLst>
                                          <p:attrName>ppt_w</p:attrName>
                                        </p:attrNameLst>
                                      </p:cBhvr>
                                      <p:tavLst>
                                        <p:tav tm="0">
                                          <p:val>
                                            <p:strVal val="2/3*#ppt_w"/>
                                          </p:val>
                                        </p:tav>
                                        <p:tav tm="100000">
                                          <p:val>
                                            <p:strVal val="#ppt_w"/>
                                          </p:val>
                                        </p:tav>
                                      </p:tavLst>
                                    </p:anim>
                                    <p:anim calcmode="lin" valueType="num">
                                      <p:cBhvr>
                                        <p:cTn id="28" dur="500" fill="hold"/>
                                        <p:tgtEl>
                                          <p:spTgt spid="17411">
                                            <p:txEl>
                                              <p:pRg st="5" end="5"/>
                                            </p:txEl>
                                          </p:spTgt>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 calcmode="lin" valueType="num">
                                      <p:cBhvr>
                                        <p:cTn id="31" dur="500" fill="hold"/>
                                        <p:tgtEl>
                                          <p:spTgt spid="17411">
                                            <p:txEl>
                                              <p:pRg st="6" end="6"/>
                                            </p:txEl>
                                          </p:spTgt>
                                        </p:tgtEl>
                                        <p:attrNameLst>
                                          <p:attrName>ppt_w</p:attrName>
                                        </p:attrNameLst>
                                      </p:cBhvr>
                                      <p:tavLst>
                                        <p:tav tm="0">
                                          <p:val>
                                            <p:strVal val="2/3*#ppt_w"/>
                                          </p:val>
                                        </p:tav>
                                        <p:tav tm="100000">
                                          <p:val>
                                            <p:strVal val="#ppt_w"/>
                                          </p:val>
                                        </p:tav>
                                      </p:tavLst>
                                    </p:anim>
                                    <p:anim calcmode="lin" valueType="num">
                                      <p:cBhvr>
                                        <p:cTn id="32" dur="500" fill="hold"/>
                                        <p:tgtEl>
                                          <p:spTgt spid="17411">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B) KOLBERG THEORY OF MORAL DEVELOPMENT</a:t>
            </a:r>
            <a:endParaRPr lang="en-US" dirty="0"/>
          </a:p>
        </p:txBody>
      </p:sp>
      <p:sp>
        <p:nvSpPr>
          <p:cNvPr id="3" name="Content Placeholder 2"/>
          <p:cNvSpPr>
            <a:spLocks noGrp="1"/>
          </p:cNvSpPr>
          <p:nvPr>
            <p:ph idx="1"/>
          </p:nvPr>
        </p:nvSpPr>
        <p:spPr/>
        <p:txBody>
          <a:bodyPr/>
          <a:lstStyle/>
          <a:p>
            <a:pPr>
              <a:buNone/>
            </a:pPr>
            <a:r>
              <a:rPr lang="en-US" b="1" i="1" dirty="0"/>
              <a:t>1.  PRECONVENTIONAL LEVEL (BIRTH – 7YRS)</a:t>
            </a:r>
            <a:endParaRPr lang="en-US" dirty="0"/>
          </a:p>
          <a:p>
            <a:r>
              <a:rPr lang="en-US" dirty="0"/>
              <a:t>-  </a:t>
            </a:r>
            <a:r>
              <a:rPr lang="en-US" dirty="0" err="1"/>
              <a:t>Premorals</a:t>
            </a:r>
            <a:r>
              <a:rPr lang="en-US" dirty="0"/>
              <a:t> stage</a:t>
            </a:r>
          </a:p>
          <a:p>
            <a:r>
              <a:rPr lang="en-US" dirty="0"/>
              <a:t>- Punishment and obedience orientation stage</a:t>
            </a:r>
          </a:p>
          <a:p>
            <a:r>
              <a:rPr lang="en-US" dirty="0"/>
              <a:t>-  Instrumental realistic orientation stage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METHODOLOGY</a:t>
            </a:r>
            <a:endParaRPr lang="en-US" dirty="0"/>
          </a:p>
        </p:txBody>
      </p:sp>
      <p:sp>
        <p:nvSpPr>
          <p:cNvPr id="3" name="Content Placeholder 2"/>
          <p:cNvSpPr>
            <a:spLocks noGrp="1"/>
          </p:cNvSpPr>
          <p:nvPr>
            <p:ph idx="1"/>
          </p:nvPr>
        </p:nvSpPr>
        <p:spPr/>
        <p:txBody>
          <a:bodyPr/>
          <a:lstStyle/>
          <a:p>
            <a:pPr lvl="0"/>
            <a:r>
              <a:rPr lang="en-US" dirty="0"/>
              <a:t>lecture</a:t>
            </a:r>
          </a:p>
          <a:p>
            <a:pPr lvl="0"/>
            <a:r>
              <a:rPr lang="en-US" dirty="0"/>
              <a:t>group presentations</a:t>
            </a:r>
          </a:p>
          <a:p>
            <a:pPr lvl="0"/>
            <a:r>
              <a:rPr lang="en-US" dirty="0"/>
              <a:t>assignments</a:t>
            </a:r>
          </a:p>
          <a:p>
            <a:pPr lvl="0"/>
            <a:r>
              <a:rPr lang="en-US" dirty="0"/>
              <a:t>self directed studies</a:t>
            </a:r>
          </a:p>
          <a:p>
            <a:pPr lvl="0"/>
            <a:r>
              <a:rPr lang="en-US" dirty="0"/>
              <a:t>case studies</a:t>
            </a:r>
          </a:p>
          <a:p>
            <a:pPr lvl="0"/>
            <a:r>
              <a:rPr lang="en-US" dirty="0"/>
              <a:t>reflections</a:t>
            </a:r>
          </a:p>
          <a:p>
            <a:pPr lvl="0"/>
            <a:r>
              <a:rPr lang="en-US" dirty="0"/>
              <a:t>brainstorming</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a:t>2.  CONVENTIONAL LEVEL (7-12YRS)</a:t>
            </a:r>
            <a:endParaRPr lang="en-US" dirty="0"/>
          </a:p>
          <a:p>
            <a:r>
              <a:rPr lang="en-US" dirty="0"/>
              <a:t>- Interpersonal concordance orientation stage</a:t>
            </a:r>
          </a:p>
          <a:p>
            <a:r>
              <a:rPr lang="en-US" dirty="0"/>
              <a:t>- Authority and social order </a:t>
            </a:r>
          </a:p>
          <a:p>
            <a:r>
              <a:rPr lang="en-US" dirty="0"/>
              <a:t>- Maintaining orientation stage</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a:t>POST CONVENTIONAL LEVEL (12YRS- OLDER)</a:t>
            </a:r>
            <a:endParaRPr lang="en-US" dirty="0"/>
          </a:p>
          <a:p>
            <a:r>
              <a:rPr lang="en-US" dirty="0"/>
              <a:t>- Social contract/legalistic orientation stage</a:t>
            </a:r>
          </a:p>
          <a:p>
            <a:r>
              <a:rPr lang="en-US" dirty="0"/>
              <a:t>- Universal ethical principles orientation stage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lvl="0"/>
            <a:r>
              <a:rPr lang="en-US" b="1" dirty="0" smtClean="0"/>
              <a:t>CONTEXTUAL PERSPECTIVE – ECOLOGICAL THEORY</a:t>
            </a:r>
            <a:br>
              <a:rPr lang="en-US" b="1" dirty="0" smtClean="0"/>
            </a:br>
            <a:endParaRPr lang="en-US" b="1" dirty="0"/>
          </a:p>
        </p:txBody>
      </p:sp>
      <p:sp>
        <p:nvSpPr>
          <p:cNvPr id="3" name="Content Placeholder 2"/>
          <p:cNvSpPr>
            <a:spLocks noGrp="1"/>
          </p:cNvSpPr>
          <p:nvPr>
            <p:ph idx="1"/>
          </p:nvPr>
        </p:nvSpPr>
        <p:spPr>
          <a:xfrm>
            <a:off x="457200" y="1951037"/>
            <a:ext cx="8229600" cy="4525963"/>
          </a:xfrm>
        </p:spPr>
        <p:txBody>
          <a:bodyPr/>
          <a:lstStyle/>
          <a:p>
            <a:pPr lvl="0"/>
            <a:r>
              <a:rPr lang="en-US" dirty="0" smtClean="0"/>
              <a:t>READ </a:t>
            </a:r>
            <a:r>
              <a:rPr lang="en-US" dirty="0"/>
              <a:t>AND MAKE NOTES ON THIS SECTION</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AGE SPECIFIC GROWTH AND DEVELOPMENT</a:t>
            </a:r>
            <a:endParaRPr lang="en-US" dirty="0"/>
          </a:p>
        </p:txBody>
      </p:sp>
      <p:sp>
        <p:nvSpPr>
          <p:cNvPr id="3" name="Content Placeholder 2"/>
          <p:cNvSpPr>
            <a:spLocks noGrp="1"/>
          </p:cNvSpPr>
          <p:nvPr>
            <p:ph idx="1"/>
          </p:nvPr>
        </p:nvSpPr>
        <p:spPr/>
        <p:txBody>
          <a:bodyPr/>
          <a:lstStyle/>
          <a:p>
            <a:pPr lvl="0"/>
            <a:r>
              <a:rPr lang="en-US" b="1" i="1" dirty="0" smtClean="0">
                <a:solidFill>
                  <a:srgbClr val="FF0000"/>
                </a:solidFill>
              </a:rPr>
              <a:t>Neonate/ New </a:t>
            </a:r>
            <a:r>
              <a:rPr lang="en-US" b="1" i="1" dirty="0">
                <a:solidFill>
                  <a:srgbClr val="FF0000"/>
                </a:solidFill>
              </a:rPr>
              <a:t>born 0 -28 days</a:t>
            </a:r>
            <a:endParaRPr lang="en-US" dirty="0">
              <a:solidFill>
                <a:srgbClr val="FF0000"/>
              </a:solidFill>
            </a:endParaRPr>
          </a:p>
          <a:p>
            <a:pPr lvl="0"/>
            <a:r>
              <a:rPr lang="en-US" dirty="0"/>
              <a:t>Infant 1month – 1yr</a:t>
            </a:r>
          </a:p>
          <a:p>
            <a:pPr lvl="0"/>
            <a:r>
              <a:rPr lang="en-US" dirty="0"/>
              <a:t>Toddler 1-3yrs</a:t>
            </a:r>
          </a:p>
          <a:p>
            <a:pPr lvl="0"/>
            <a:r>
              <a:rPr lang="en-US" dirty="0"/>
              <a:t>pre-school 4-6 yrs</a:t>
            </a:r>
          </a:p>
          <a:p>
            <a:pPr lvl="0"/>
            <a:r>
              <a:rPr lang="en-US" dirty="0"/>
              <a:t>School age 6 – 12 yrs</a:t>
            </a:r>
          </a:p>
          <a:p>
            <a:pPr lvl="0"/>
            <a:r>
              <a:rPr lang="en-US" dirty="0"/>
              <a:t>Adolescent 12 – 21yrs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u="sng" dirty="0"/>
              <a:t>PHYSIOLOGICLA DEVELOPMENT</a:t>
            </a:r>
            <a:r>
              <a:rPr lang="en-US" dirty="0"/>
              <a:t/>
            </a:r>
            <a:br>
              <a:rPr lang="en-US" dirty="0"/>
            </a:br>
            <a:r>
              <a:rPr lang="en-US" b="1" i="1" dirty="0"/>
              <a:t>INFANCY 0-12MONTHS</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Children grow in </a:t>
            </a:r>
            <a:r>
              <a:rPr lang="en-US" dirty="0" err="1"/>
              <a:t>cephalocaudal</a:t>
            </a:r>
            <a:r>
              <a:rPr lang="en-US" dirty="0"/>
              <a:t> and </a:t>
            </a:r>
            <a:r>
              <a:rPr lang="en-US" dirty="0" err="1"/>
              <a:t>proximaldistal</a:t>
            </a:r>
            <a:r>
              <a:rPr lang="en-US" dirty="0"/>
              <a:t> fashion</a:t>
            </a:r>
          </a:p>
          <a:p>
            <a:pPr lvl="0"/>
            <a:r>
              <a:rPr lang="en-US" dirty="0"/>
              <a:t>Growth is influenced by genetics, environment, ethnic background and biology</a:t>
            </a:r>
          </a:p>
          <a:p>
            <a:pPr lvl="0"/>
            <a:r>
              <a:rPr lang="en-US" dirty="0"/>
              <a:t>Physical growth includes height, weight and head circumference, which are plotted on growth chart</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a:t>Weight and height</a:t>
            </a:r>
            <a:endParaRPr lang="en-US" dirty="0"/>
          </a:p>
          <a:p>
            <a:pPr lvl="0"/>
            <a:r>
              <a:rPr lang="en-US" dirty="0"/>
              <a:t>weight doubles at 6 months</a:t>
            </a:r>
          </a:p>
          <a:p>
            <a:pPr lvl="0"/>
            <a:r>
              <a:rPr lang="en-US" dirty="0"/>
              <a:t>At 12 months, infants birth wt </a:t>
            </a:r>
            <a:r>
              <a:rPr lang="en-US" dirty="0" smtClean="0"/>
              <a:t>triples</a:t>
            </a:r>
          </a:p>
          <a:p>
            <a:pPr lvl="0"/>
            <a:r>
              <a:rPr lang="en-US" dirty="0"/>
              <a:t>Height increases at 1 inch per month in the first 6 months</a:t>
            </a:r>
          </a:p>
          <a:p>
            <a:r>
              <a:rPr lang="en-US" dirty="0"/>
              <a:t>6-12 months, growth in height is at 0.5inch per month</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i="1" dirty="0"/>
              <a:t>Head growth</a:t>
            </a:r>
            <a:endParaRPr lang="en-US" dirty="0"/>
          </a:p>
          <a:p>
            <a:pPr lvl="0"/>
            <a:r>
              <a:rPr lang="en-US" dirty="0"/>
              <a:t>Head changes reflect rapid brain growth</a:t>
            </a:r>
          </a:p>
          <a:p>
            <a:pPr lvl="0"/>
            <a:r>
              <a:rPr lang="en-US" dirty="0"/>
              <a:t>At 12 months, brain will be 2/3 the size of adult</a:t>
            </a:r>
          </a:p>
          <a:p>
            <a:pPr lvl="0"/>
            <a:r>
              <a:rPr lang="en-US" dirty="0"/>
              <a:t>Head circumference increases at 1.3cm per month in the first six moths</a:t>
            </a:r>
          </a:p>
          <a:p>
            <a:pPr lvl="0"/>
            <a:r>
              <a:rPr lang="en-US" dirty="0"/>
              <a:t>6-12 months, head circumference = 0.6cm per month </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lvl="0"/>
            <a:r>
              <a:rPr lang="en-US" dirty="0" smtClean="0"/>
              <a:t>As the head grows fontanels gradually close</a:t>
            </a:r>
          </a:p>
          <a:p>
            <a:pPr lvl="0"/>
            <a:r>
              <a:rPr lang="en-US" dirty="0" smtClean="0"/>
              <a:t>Posterior fontanel closes at 2 months</a:t>
            </a:r>
          </a:p>
          <a:p>
            <a:pPr lvl="0"/>
            <a:r>
              <a:rPr lang="en-US" dirty="0" smtClean="0"/>
              <a:t>Anterior fontanel closes at 12-18months</a:t>
            </a:r>
          </a:p>
          <a:p>
            <a:pPr>
              <a:buNone/>
            </a:pPr>
            <a:endParaRPr lang="en-US" b="1" i="1" dirty="0" smtClean="0"/>
          </a:p>
          <a:p>
            <a:pPr>
              <a:buNone/>
            </a:pPr>
            <a:r>
              <a:rPr lang="en-US" b="1" i="1" dirty="0" smtClean="0"/>
              <a:t>Gross </a:t>
            </a:r>
            <a:r>
              <a:rPr lang="en-US" b="1" i="1" dirty="0"/>
              <a:t>motor development</a:t>
            </a:r>
            <a:endParaRPr lang="en-US" dirty="0"/>
          </a:p>
          <a:p>
            <a:pPr lvl="0"/>
            <a:r>
              <a:rPr lang="en-US" dirty="0"/>
              <a:t>The ability to use large muscles groups to maintain balance, postural control or locomotion</a:t>
            </a:r>
          </a:p>
          <a:p>
            <a:pPr lvl="0"/>
            <a:r>
              <a:rPr lang="en-US" dirty="0"/>
              <a:t>Major task is to maintain head control</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92500"/>
          </a:bodyPr>
          <a:lstStyle/>
          <a:p>
            <a:pPr>
              <a:buNone/>
            </a:pPr>
            <a:r>
              <a:rPr lang="en-US" b="1" i="1" dirty="0"/>
              <a:t>2-3 months</a:t>
            </a:r>
            <a:endParaRPr lang="en-US" dirty="0"/>
          </a:p>
          <a:p>
            <a:r>
              <a:rPr lang="en-US" dirty="0"/>
              <a:t>-  Head lag when pulled to sitting position</a:t>
            </a:r>
          </a:p>
          <a:p>
            <a:r>
              <a:rPr lang="en-US" dirty="0"/>
              <a:t>-  Rolls from abdomen to back</a:t>
            </a:r>
          </a:p>
          <a:p>
            <a:r>
              <a:rPr lang="en-US" dirty="0"/>
              <a:t>- Moro reflex disappearing</a:t>
            </a:r>
          </a:p>
          <a:p>
            <a:r>
              <a:rPr lang="en-US" dirty="0"/>
              <a:t>-  Tonic neck disappears</a:t>
            </a:r>
          </a:p>
          <a:p>
            <a:pPr>
              <a:buNone/>
            </a:pPr>
            <a:r>
              <a:rPr lang="en-US" b="1" i="1" dirty="0"/>
              <a:t>4-6 months</a:t>
            </a:r>
            <a:endParaRPr lang="en-US" dirty="0"/>
          </a:p>
          <a:p>
            <a:r>
              <a:rPr lang="en-US" dirty="0"/>
              <a:t>-  Good head control</a:t>
            </a:r>
          </a:p>
          <a:p>
            <a:r>
              <a:rPr lang="en-US" dirty="0"/>
              <a:t>-  No head lag</a:t>
            </a:r>
          </a:p>
          <a:p>
            <a:r>
              <a:rPr lang="en-US" dirty="0"/>
              <a:t>-  Sits with support</a:t>
            </a:r>
          </a:p>
          <a:p>
            <a:r>
              <a:rPr lang="en-US" dirty="0"/>
              <a:t>-  Rolls from back to abdomen</a:t>
            </a:r>
          </a:p>
          <a:p>
            <a:r>
              <a:rPr lang="en-US" dirty="0"/>
              <a:t>-  Bears weight in standing position with support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b="1" i="1" dirty="0"/>
              <a:t>7-8 months</a:t>
            </a:r>
            <a:endParaRPr lang="en-US" dirty="0"/>
          </a:p>
          <a:p>
            <a:r>
              <a:rPr lang="en-US" dirty="0"/>
              <a:t>-  sits alone without support</a:t>
            </a:r>
          </a:p>
          <a:p>
            <a:r>
              <a:rPr lang="en-US" dirty="0"/>
              <a:t>-  bears weight with some support</a:t>
            </a:r>
          </a:p>
          <a:p>
            <a:pPr>
              <a:buNone/>
            </a:pPr>
            <a:r>
              <a:rPr lang="en-US" b="1" i="1" dirty="0"/>
              <a:t>9-12 months</a:t>
            </a:r>
            <a:endParaRPr lang="en-US" dirty="0"/>
          </a:p>
          <a:p>
            <a:pPr lvl="0"/>
            <a:r>
              <a:rPr lang="en-US" dirty="0" smtClean="0"/>
              <a:t>Moves </a:t>
            </a:r>
            <a:r>
              <a:rPr lang="en-US" dirty="0"/>
              <a:t>from prone to sitting position to standing position without assistance</a:t>
            </a:r>
          </a:p>
          <a:p>
            <a:pPr lvl="0"/>
            <a:r>
              <a:rPr lang="en-US" dirty="0"/>
              <a:t>Stands alone without support</a:t>
            </a:r>
          </a:p>
          <a:p>
            <a:pPr lvl="0"/>
            <a:r>
              <a:rPr lang="en-US" dirty="0"/>
              <a:t>Attempts to walk alone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EXPECTATIONS</a:t>
            </a:r>
            <a:endParaRPr lang="en-US" dirty="0"/>
          </a:p>
        </p:txBody>
      </p:sp>
      <p:sp>
        <p:nvSpPr>
          <p:cNvPr id="3" name="Content Placeholder 2"/>
          <p:cNvSpPr>
            <a:spLocks noGrp="1"/>
          </p:cNvSpPr>
          <p:nvPr>
            <p:ph idx="1"/>
          </p:nvPr>
        </p:nvSpPr>
        <p:spPr/>
        <p:txBody>
          <a:bodyPr/>
          <a:lstStyle/>
          <a:p>
            <a:r>
              <a:rPr lang="en-US" dirty="0" smtClean="0"/>
              <a:t>Active participation</a:t>
            </a:r>
          </a:p>
          <a:p>
            <a:r>
              <a:rPr lang="en-US" dirty="0" smtClean="0"/>
              <a:t>Group presentation, attendance and assignment					10%</a:t>
            </a:r>
          </a:p>
          <a:p>
            <a:r>
              <a:rPr lang="en-US" dirty="0" smtClean="0"/>
              <a:t>CAT						20%</a:t>
            </a:r>
          </a:p>
          <a:p>
            <a:r>
              <a:rPr lang="en-US" dirty="0" smtClean="0"/>
              <a:t>Final exam					70%</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FINE MOTOR DEVELOPMENT</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Includes utilization of hands and eyes and manipulate environment</a:t>
            </a:r>
          </a:p>
          <a:p>
            <a:pPr lvl="0"/>
            <a:r>
              <a:rPr lang="en-US" dirty="0"/>
              <a:t>Ability to co-ordinate head eye movement in orderly and progressive manner</a:t>
            </a:r>
          </a:p>
          <a:p>
            <a:pPr>
              <a:buNone/>
            </a:pPr>
            <a:r>
              <a:rPr lang="en-US" b="1" i="1" dirty="0"/>
              <a:t>2-3 months</a:t>
            </a:r>
            <a:endParaRPr lang="en-US" dirty="0"/>
          </a:p>
          <a:p>
            <a:pPr lvl="0"/>
            <a:r>
              <a:rPr lang="en-US" dirty="0"/>
              <a:t>Follows objects past midline</a:t>
            </a:r>
          </a:p>
          <a:p>
            <a:pPr lvl="0"/>
            <a:r>
              <a:rPr lang="en-US" dirty="0"/>
              <a:t>Holds hands open</a:t>
            </a:r>
          </a:p>
          <a:p>
            <a:pPr lvl="0"/>
            <a:r>
              <a:rPr lang="en-US" dirty="0"/>
              <a:t>Places hand in the mouth</a:t>
            </a:r>
          </a:p>
          <a:p>
            <a:pPr lvl="0"/>
            <a:r>
              <a:rPr lang="en-US" dirty="0"/>
              <a:t>Briefly reaches at dangling objects</a:t>
            </a:r>
          </a:p>
          <a:p>
            <a:pPr lvl="0"/>
            <a:r>
              <a:rPr lang="en-US" dirty="0"/>
              <a:t>Grasps objects with the whole hand before dropping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4-5 months</a:t>
            </a:r>
            <a:endParaRPr lang="en-US" dirty="0"/>
          </a:p>
        </p:txBody>
      </p:sp>
      <p:sp>
        <p:nvSpPr>
          <p:cNvPr id="3" name="Content Placeholder 2"/>
          <p:cNvSpPr>
            <a:spLocks noGrp="1"/>
          </p:cNvSpPr>
          <p:nvPr>
            <p:ph idx="1"/>
          </p:nvPr>
        </p:nvSpPr>
        <p:spPr/>
        <p:txBody>
          <a:bodyPr/>
          <a:lstStyle/>
          <a:p>
            <a:pPr lvl="0"/>
            <a:r>
              <a:rPr lang="en-US" dirty="0"/>
              <a:t>Reaches for objects beyond grasp</a:t>
            </a:r>
          </a:p>
          <a:p>
            <a:pPr lvl="0"/>
            <a:r>
              <a:rPr lang="en-US" dirty="0"/>
              <a:t>Looks from object to hand and back again</a:t>
            </a:r>
          </a:p>
          <a:p>
            <a:pPr lvl="0"/>
            <a:r>
              <a:rPr lang="en-US" dirty="0"/>
              <a:t>Places objects in the mouth</a:t>
            </a:r>
          </a:p>
          <a:p>
            <a:pPr lvl="0"/>
            <a:r>
              <a:rPr lang="en-US" dirty="0"/>
              <a:t>Uses whole hand to grasp objects</a:t>
            </a:r>
          </a:p>
          <a:p>
            <a:pPr lvl="0"/>
            <a:r>
              <a:rPr lang="en-US" dirty="0"/>
              <a:t>Plays actively with hand and feet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None/>
            </a:pPr>
            <a:r>
              <a:rPr lang="en-US" b="1" i="1" dirty="0"/>
              <a:t>6-7 months </a:t>
            </a:r>
            <a:endParaRPr lang="en-US" dirty="0"/>
          </a:p>
          <a:p>
            <a:pPr lvl="0"/>
            <a:r>
              <a:rPr lang="en-US" dirty="0"/>
              <a:t>Holds objects securely and bangs them together</a:t>
            </a:r>
          </a:p>
          <a:p>
            <a:pPr lvl="0"/>
            <a:r>
              <a:rPr lang="en-US" dirty="0"/>
              <a:t>Actively drops objects</a:t>
            </a:r>
          </a:p>
          <a:p>
            <a:pPr lvl="0"/>
            <a:r>
              <a:rPr lang="en-US" dirty="0"/>
              <a:t>Transfers objects between hands</a:t>
            </a:r>
          </a:p>
          <a:p>
            <a:pPr>
              <a:buNone/>
            </a:pPr>
            <a:r>
              <a:rPr lang="en-US" b="1" i="1" dirty="0" smtClean="0"/>
              <a:t>8-9 </a:t>
            </a:r>
            <a:r>
              <a:rPr lang="en-US" b="1" i="1" dirty="0"/>
              <a:t>months</a:t>
            </a:r>
            <a:endParaRPr lang="en-US" dirty="0"/>
          </a:p>
          <a:p>
            <a:pPr lvl="0"/>
            <a:r>
              <a:rPr lang="en-US" dirty="0"/>
              <a:t>Pincer grip beginning</a:t>
            </a:r>
          </a:p>
          <a:p>
            <a:pPr lvl="0"/>
            <a:r>
              <a:rPr lang="en-US" dirty="0" err="1"/>
              <a:t>Dorminant</a:t>
            </a:r>
            <a:r>
              <a:rPr lang="en-US" dirty="0"/>
              <a:t> hand preferences emerging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i="1" dirty="0" smtClean="0"/>
              <a:t>10-12 </a:t>
            </a:r>
            <a:r>
              <a:rPr lang="en-US" b="1" i="1" dirty="0"/>
              <a:t>months</a:t>
            </a:r>
            <a:endParaRPr lang="en-US" dirty="0"/>
          </a:p>
          <a:p>
            <a:pPr lvl="0"/>
            <a:r>
              <a:rPr lang="en-US" dirty="0"/>
              <a:t>True pincer grip present</a:t>
            </a:r>
          </a:p>
          <a:p>
            <a:pPr lvl="0"/>
            <a:r>
              <a:rPr lang="en-US" dirty="0"/>
              <a:t>Can self feed finger foods</a:t>
            </a:r>
          </a:p>
          <a:p>
            <a:pPr lvl="0"/>
            <a:r>
              <a:rPr lang="en-US" dirty="0"/>
              <a:t>Can place and remove objects from a container</a:t>
            </a:r>
          </a:p>
          <a:p>
            <a:pPr lvl="0"/>
            <a:r>
              <a:rPr lang="en-US" dirty="0"/>
              <a:t>Can turn multiple pages in a book</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ctr">
              <a:buNone/>
            </a:pPr>
            <a:r>
              <a:rPr lang="en-US" b="1" i="1" dirty="0" smtClean="0"/>
              <a:t>VISION</a:t>
            </a:r>
          </a:p>
          <a:p>
            <a:pPr>
              <a:buNone/>
            </a:pPr>
            <a:endParaRPr lang="en-US" dirty="0"/>
          </a:p>
          <a:p>
            <a:pPr lvl="0"/>
            <a:r>
              <a:rPr lang="en-US" dirty="0"/>
              <a:t>Visual development is demonstrated by the infants ability to follow objects</a:t>
            </a:r>
          </a:p>
          <a:p>
            <a:pPr lvl="0"/>
            <a:r>
              <a:rPr lang="en-US" dirty="0"/>
              <a:t>Infants prefer human face</a:t>
            </a:r>
          </a:p>
          <a:p>
            <a:pPr lvl="0"/>
            <a:r>
              <a:rPr lang="en-US" dirty="0"/>
              <a:t>By 6 months, the infant can recognize familiar faces and may experience stranger anxiety </a:t>
            </a:r>
          </a:p>
          <a:p>
            <a:pPr lvl="0"/>
            <a:r>
              <a:rPr lang="en-US" dirty="0"/>
              <a:t>Ability to easily find and pick up small toys is a good indicator of good vision in children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INDICATORS OF VISUAL PROBLEMS</a:t>
            </a:r>
            <a:endParaRPr lang="en-US" dirty="0"/>
          </a:p>
        </p:txBody>
      </p:sp>
      <p:sp>
        <p:nvSpPr>
          <p:cNvPr id="3" name="Content Placeholder 2"/>
          <p:cNvSpPr>
            <a:spLocks noGrp="1"/>
          </p:cNvSpPr>
          <p:nvPr>
            <p:ph idx="1"/>
          </p:nvPr>
        </p:nvSpPr>
        <p:spPr/>
        <p:txBody>
          <a:bodyPr/>
          <a:lstStyle/>
          <a:p>
            <a:pPr lvl="0"/>
            <a:r>
              <a:rPr lang="en-US" dirty="0"/>
              <a:t>Absence of blink</a:t>
            </a:r>
          </a:p>
          <a:p>
            <a:pPr lvl="0"/>
            <a:r>
              <a:rPr lang="en-US" dirty="0"/>
              <a:t> Does not fixate on objects</a:t>
            </a:r>
          </a:p>
          <a:p>
            <a:pPr lvl="0"/>
            <a:r>
              <a:rPr lang="en-US" dirty="0"/>
              <a:t>Does not follow objects at one month</a:t>
            </a:r>
          </a:p>
          <a:p>
            <a:pPr lvl="0"/>
            <a:r>
              <a:rPr lang="en-US" dirty="0"/>
              <a:t>Does not watch own hands and feet at 4 months</a:t>
            </a:r>
          </a:p>
          <a:p>
            <a:pPr lvl="0"/>
            <a:r>
              <a:rPr lang="en-US" dirty="0"/>
              <a:t>Does not reach objects at 5 months</a:t>
            </a:r>
          </a:p>
          <a:p>
            <a:pPr lvl="0"/>
            <a:r>
              <a:rPr lang="en-US" dirty="0"/>
              <a:t>Poor hand-eye coordination at 7 months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DENTAL</a:t>
            </a:r>
            <a:r>
              <a:rPr lang="en-US" dirty="0"/>
              <a:t/>
            </a:r>
            <a:br>
              <a:rPr lang="en-US" dirty="0"/>
            </a:b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lvl="0"/>
            <a:r>
              <a:rPr lang="en-US" dirty="0"/>
              <a:t>Tooth development and eruption are affected by genetics, gender, race, and growth pattern</a:t>
            </a:r>
          </a:p>
          <a:p>
            <a:pPr lvl="0"/>
            <a:r>
              <a:rPr lang="en-US" dirty="0"/>
              <a:t>Deciduous teeth (primary/baby teeth/ milk teeth) are first to develop</a:t>
            </a:r>
          </a:p>
          <a:p>
            <a:pPr lvl="0"/>
            <a:r>
              <a:rPr lang="en-US" dirty="0"/>
              <a:t>Eruption of teeth varies among children</a:t>
            </a:r>
          </a:p>
          <a:p>
            <a:pPr lvl="0"/>
            <a:r>
              <a:rPr lang="en-US" dirty="0"/>
              <a:t>Begins around 3-4 </a:t>
            </a:r>
            <a:r>
              <a:rPr lang="en-US" dirty="0" smtClean="0"/>
              <a:t>months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lvl="0"/>
            <a:r>
              <a:rPr lang="en-US" dirty="0" smtClean="0"/>
              <a:t>The first teeth to erupt are lower central incisors followed by upper central incisors 4-8 months  later</a:t>
            </a:r>
          </a:p>
          <a:p>
            <a:pPr lvl="0"/>
            <a:r>
              <a:rPr lang="en-US" dirty="0" smtClean="0"/>
              <a:t>During teething, periodontal membrane becomes slightly swollen, red, and tender</a:t>
            </a:r>
          </a:p>
          <a:p>
            <a:pPr lvl="0"/>
            <a:r>
              <a:rPr lang="en-US" dirty="0"/>
              <a:t>Child has mild anorexia, fussiness and increased desire to bite</a:t>
            </a:r>
          </a:p>
          <a:p>
            <a:pPr lvl="0"/>
            <a:r>
              <a:rPr lang="en-US" dirty="0"/>
              <a:t>Low grade fewer, vomiting, diarrhea have also been attributed to teething</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NUTRITION</a:t>
            </a:r>
            <a:r>
              <a:rPr lang="en-US" dirty="0"/>
              <a:t/>
            </a:r>
            <a:br>
              <a:rPr lang="en-US" dirty="0"/>
            </a:br>
            <a:endParaRPr lang="en-US"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pPr lvl="0"/>
            <a:r>
              <a:rPr lang="en-US" dirty="0"/>
              <a:t>constitutes to rapid growth and development </a:t>
            </a:r>
          </a:p>
          <a:p>
            <a:pPr lvl="0"/>
            <a:r>
              <a:rPr lang="en-US" dirty="0"/>
              <a:t>first six months exclusive breastfeeding is recommended</a:t>
            </a:r>
          </a:p>
          <a:p>
            <a:pPr lvl="0"/>
            <a:r>
              <a:rPr lang="en-US" dirty="0"/>
              <a:t>weaning is the process of giving up one method of feeding for another</a:t>
            </a:r>
          </a:p>
          <a:p>
            <a:pPr lvl="0"/>
            <a:r>
              <a:rPr lang="en-US" dirty="0"/>
              <a:t>weaning too early could lead to iron deficiency </a:t>
            </a:r>
            <a:r>
              <a:rPr lang="en-US" dirty="0" err="1"/>
              <a:t>anaemia</a:t>
            </a:r>
            <a:endParaRPr lang="en-US" dirty="0"/>
          </a:p>
          <a:p>
            <a:pPr lvl="0"/>
            <a:r>
              <a:rPr lang="en-US" dirty="0"/>
              <a:t>colic is a common health problem seen in infants</a:t>
            </a:r>
          </a:p>
          <a:p>
            <a:pPr lvl="0"/>
            <a:r>
              <a:rPr lang="en-US" dirty="0"/>
              <a:t>occurs 1</a:t>
            </a:r>
            <a:r>
              <a:rPr lang="en-US" baseline="30000" dirty="0"/>
              <a:t>st</a:t>
            </a:r>
            <a:r>
              <a:rPr lang="en-US" dirty="0"/>
              <a:t> 2 weeks and diminishes progressively.  Colic is caused by excessive air swallowing, improper feeding techniques, food allergies and parental factors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colic </a:t>
            </a:r>
            <a:endParaRPr lang="en-US" dirty="0"/>
          </a:p>
        </p:txBody>
      </p:sp>
      <p:sp>
        <p:nvSpPr>
          <p:cNvPr id="3" name="Content Placeholder 2"/>
          <p:cNvSpPr>
            <a:spLocks noGrp="1"/>
          </p:cNvSpPr>
          <p:nvPr>
            <p:ph idx="1"/>
          </p:nvPr>
        </p:nvSpPr>
        <p:spPr/>
        <p:txBody>
          <a:bodyPr>
            <a:normAutofit/>
          </a:bodyPr>
          <a:lstStyle/>
          <a:p>
            <a:pPr lvl="0"/>
            <a:r>
              <a:rPr lang="en-US" dirty="0"/>
              <a:t>avoid eating foods that may attribute to gas formation</a:t>
            </a:r>
          </a:p>
          <a:p>
            <a:pPr lvl="0"/>
            <a:r>
              <a:rPr lang="en-US" dirty="0"/>
              <a:t>vibrate the baby gently</a:t>
            </a:r>
          </a:p>
          <a:p>
            <a:pPr lvl="0"/>
            <a:r>
              <a:rPr lang="en-US" dirty="0" smtClean="0"/>
              <a:t> </a:t>
            </a:r>
            <a:r>
              <a:rPr lang="en-US" dirty="0"/>
              <a:t>rock the infant while applying gently pressure on the abdomen</a:t>
            </a:r>
          </a:p>
          <a:p>
            <a:pPr lvl="0"/>
            <a:r>
              <a:rPr lang="en-US" dirty="0"/>
              <a:t>gently massage the infant’s back while the infant is lying </a:t>
            </a:r>
            <a:r>
              <a:rPr lang="en-US" dirty="0" smtClean="0"/>
              <a:t>down</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Group I: </a:t>
            </a:r>
          </a:p>
          <a:p>
            <a:pPr lvl="1"/>
            <a:r>
              <a:rPr lang="en-US" dirty="0" err="1" smtClean="0"/>
              <a:t>Anaemia</a:t>
            </a:r>
            <a:r>
              <a:rPr lang="en-US" dirty="0" smtClean="0"/>
              <a:t> in children</a:t>
            </a:r>
          </a:p>
          <a:p>
            <a:pPr lvl="1"/>
            <a:r>
              <a:rPr lang="en-US" dirty="0" smtClean="0"/>
              <a:t>Cleft palate</a:t>
            </a:r>
            <a:endParaRPr lang="en-US" dirty="0"/>
          </a:p>
        </p:txBody>
      </p:sp>
      <p:pic>
        <p:nvPicPr>
          <p:cNvPr id="6146" name="Picture 2" descr="https://encrypted-tbn1.gstatic.com/images?q=tbn:ANd9GcQJtDOXVjO-4yKQvys8NriIyco8luu3HVORdKqB_B9oGXLHlz83MQ"/>
          <p:cNvPicPr>
            <a:picLocks noChangeAspect="1" noChangeArrowheads="1"/>
          </p:cNvPicPr>
          <p:nvPr/>
        </p:nvPicPr>
        <p:blipFill>
          <a:blip r:embed="rId2" cstate="print"/>
          <a:srcRect/>
          <a:stretch>
            <a:fillRect/>
          </a:stretch>
        </p:blipFill>
        <p:spPr bwMode="auto">
          <a:xfrm>
            <a:off x="762000" y="3505200"/>
            <a:ext cx="2819399" cy="2889633"/>
          </a:xfrm>
          <a:prstGeom prst="rect">
            <a:avLst/>
          </a:prstGeom>
          <a:noFill/>
        </p:spPr>
      </p:pic>
      <p:pic>
        <p:nvPicPr>
          <p:cNvPr id="6148" name="Picture 4" descr="https://encrypted-tbn1.gstatic.com/images?q=tbn:ANd9GcSh46QTbdTO9-XFoliiEtwdxUi6whNBvrfSOMHHe3meSgi0HEuy"/>
          <p:cNvPicPr>
            <a:picLocks noChangeAspect="1" noChangeArrowheads="1"/>
          </p:cNvPicPr>
          <p:nvPr/>
        </p:nvPicPr>
        <p:blipFill>
          <a:blip r:embed="rId3" cstate="print"/>
          <a:srcRect/>
          <a:stretch>
            <a:fillRect/>
          </a:stretch>
        </p:blipFill>
        <p:spPr bwMode="auto">
          <a:xfrm>
            <a:off x="4953000" y="3505200"/>
            <a:ext cx="3865381" cy="289530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a:t>TODDLERS 12 MONTHS -36 MONTHS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(prominent wide legged gait)</a:t>
            </a:r>
          </a:p>
          <a:p>
            <a:pPr>
              <a:buNone/>
            </a:pPr>
            <a:r>
              <a:rPr lang="en-US" b="1" i="1" dirty="0"/>
              <a:t>Neurologic changes</a:t>
            </a:r>
            <a:endParaRPr lang="en-US" dirty="0"/>
          </a:p>
          <a:p>
            <a:pPr lvl="0"/>
            <a:r>
              <a:rPr lang="en-US" dirty="0"/>
              <a:t>Anterior fontanels close </a:t>
            </a:r>
          </a:p>
          <a:p>
            <a:pPr lvl="0"/>
            <a:r>
              <a:rPr lang="en-US" dirty="0"/>
              <a:t>Brain grows reaching 80-90% of adult size</a:t>
            </a:r>
          </a:p>
          <a:p>
            <a:pPr lvl="0"/>
            <a:r>
              <a:rPr lang="en-US" dirty="0"/>
              <a:t>Rapidly expanding vocabulary</a:t>
            </a:r>
          </a:p>
          <a:p>
            <a:pPr lvl="0"/>
            <a:r>
              <a:rPr lang="en-US" dirty="0"/>
              <a:t>Control gained over most reflexes</a:t>
            </a:r>
          </a:p>
          <a:p>
            <a:pPr lvl="0"/>
            <a:r>
              <a:rPr lang="en-US" dirty="0" err="1"/>
              <a:t>Myelinization</a:t>
            </a:r>
            <a:r>
              <a:rPr lang="en-US" dirty="0"/>
              <a:t> completed around 24 months</a:t>
            </a:r>
          </a:p>
          <a:p>
            <a:pPr lvl="0"/>
            <a:r>
              <a:rPr lang="en-US" dirty="0"/>
              <a:t>Spinal cord ends at L3-4 (adult ends at L1)</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Musculoskeletal changes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lvl="0"/>
            <a:r>
              <a:rPr lang="en-US" dirty="0"/>
              <a:t>Walks without support</a:t>
            </a:r>
          </a:p>
          <a:p>
            <a:pPr lvl="0"/>
            <a:r>
              <a:rPr lang="en-US" dirty="0"/>
              <a:t>Walks upstairs with support</a:t>
            </a:r>
          </a:p>
          <a:p>
            <a:pPr lvl="0"/>
            <a:r>
              <a:rPr lang="en-US" dirty="0"/>
              <a:t>Walks and pulls toys</a:t>
            </a:r>
          </a:p>
          <a:p>
            <a:pPr lvl="0"/>
            <a:r>
              <a:rPr lang="en-US" dirty="0"/>
              <a:t>Able to remove shoes/socks</a:t>
            </a:r>
          </a:p>
          <a:p>
            <a:pPr lvl="0"/>
            <a:r>
              <a:rPr lang="en-US" dirty="0"/>
              <a:t>Unzips zippers</a:t>
            </a:r>
          </a:p>
          <a:p>
            <a:pPr lvl="0"/>
            <a:r>
              <a:rPr lang="en-US" dirty="0"/>
              <a:t>Turns door knobs</a:t>
            </a:r>
          </a:p>
          <a:p>
            <a:pPr lvl="0"/>
            <a:r>
              <a:rPr lang="en-US" dirty="0"/>
              <a:t>Kicks ball</a:t>
            </a:r>
          </a:p>
          <a:p>
            <a:pPr lvl="0"/>
            <a:r>
              <a:rPr lang="en-US" dirty="0"/>
              <a:t>Rides tricycle</a:t>
            </a:r>
          </a:p>
          <a:p>
            <a:pPr lvl="0"/>
            <a:r>
              <a:rPr lang="en-US" dirty="0"/>
              <a:t>Brushes teeth</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GI changes </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dirty="0"/>
              <a:t>Drinks from cup without spilling</a:t>
            </a:r>
          </a:p>
          <a:p>
            <a:pPr lvl="0"/>
            <a:r>
              <a:rPr lang="en-US" dirty="0"/>
              <a:t>Weight 14-15kg</a:t>
            </a:r>
          </a:p>
          <a:p>
            <a:pPr lvl="0"/>
            <a:r>
              <a:rPr lang="en-US" dirty="0"/>
              <a:t>Primary dentition completed (20 deciduous teeth</a:t>
            </a:r>
            <a:r>
              <a:rPr lang="en-US" dirty="0" smtClean="0"/>
              <a:t>)</a:t>
            </a:r>
          </a:p>
          <a:p>
            <a:r>
              <a:rPr lang="en-US" dirty="0"/>
              <a:t>Sphincter control enables bladder and bowel training</a:t>
            </a:r>
          </a:p>
          <a:p>
            <a:pPr lvl="0"/>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Psychosocial development</a:t>
            </a:r>
            <a:endParaRPr lang="en-US" dirty="0"/>
          </a:p>
        </p:txBody>
      </p:sp>
      <p:sp>
        <p:nvSpPr>
          <p:cNvPr id="3" name="Content Placeholder 2"/>
          <p:cNvSpPr>
            <a:spLocks noGrp="1"/>
          </p:cNvSpPr>
          <p:nvPr>
            <p:ph idx="1"/>
          </p:nvPr>
        </p:nvSpPr>
        <p:spPr/>
        <p:txBody>
          <a:bodyPr/>
          <a:lstStyle/>
          <a:p>
            <a:pPr lvl="0"/>
            <a:r>
              <a:rPr lang="en-US" dirty="0"/>
              <a:t>Tolerates separation from care giver (stay in day care)</a:t>
            </a:r>
          </a:p>
          <a:p>
            <a:pPr lvl="0"/>
            <a:r>
              <a:rPr lang="en-US" dirty="0"/>
              <a:t>Walking well and seeking new experiences</a:t>
            </a:r>
          </a:p>
          <a:p>
            <a:pPr lvl="0"/>
            <a:r>
              <a:rPr lang="en-US" dirty="0"/>
              <a:t>Temper tantrums develop</a:t>
            </a:r>
          </a:p>
          <a:p>
            <a:pPr lvl="0"/>
            <a:r>
              <a:rPr lang="en-US" dirty="0"/>
              <a:t>Toddlers most often play alongside but not with other children “parallel play”</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III:  PRESCHOOLER 3-6 YRS</a:t>
            </a:r>
            <a:r>
              <a:rPr lang="en-US" dirty="0"/>
              <a:t/>
            </a:r>
            <a:br>
              <a:rPr lang="en-US" dirty="0"/>
            </a:br>
            <a:endParaRPr lang="en-US" dirty="0"/>
          </a:p>
        </p:txBody>
      </p:sp>
      <p:sp>
        <p:nvSpPr>
          <p:cNvPr id="3" name="Content Placeholder 2"/>
          <p:cNvSpPr>
            <a:spLocks noGrp="1"/>
          </p:cNvSpPr>
          <p:nvPr>
            <p:ph idx="1"/>
          </p:nvPr>
        </p:nvSpPr>
        <p:spPr>
          <a:xfrm>
            <a:off x="457200" y="1066800"/>
            <a:ext cx="8229600" cy="5791200"/>
          </a:xfrm>
        </p:spPr>
        <p:txBody>
          <a:bodyPr>
            <a:normAutofit fontScale="92500" lnSpcReduction="10000"/>
          </a:bodyPr>
          <a:lstStyle/>
          <a:p>
            <a:pPr lvl="0"/>
            <a:r>
              <a:rPr lang="en-US" dirty="0"/>
              <a:t>Weight increases at 1.8-2.7kg/year</a:t>
            </a:r>
          </a:p>
          <a:p>
            <a:pPr lvl="0"/>
            <a:r>
              <a:rPr lang="en-US" dirty="0"/>
              <a:t>Height average 37.5inches 95cm</a:t>
            </a:r>
          </a:p>
          <a:p>
            <a:pPr lvl="0"/>
            <a:r>
              <a:rPr lang="en-US" dirty="0"/>
              <a:t>Color is fully intact</a:t>
            </a:r>
          </a:p>
          <a:p>
            <a:pPr lvl="0"/>
            <a:r>
              <a:rPr lang="en-US" dirty="0"/>
              <a:t>Achieved night time control of bladder and bowel</a:t>
            </a:r>
          </a:p>
          <a:p>
            <a:pPr lvl="0"/>
            <a:r>
              <a:rPr lang="en-US" dirty="0"/>
              <a:t>Walking, jumping, balances on one foot </a:t>
            </a:r>
          </a:p>
          <a:p>
            <a:pPr lvl="0"/>
            <a:r>
              <a:rPr lang="en-US" dirty="0"/>
              <a:t>Dresses and undresses self</a:t>
            </a:r>
          </a:p>
          <a:p>
            <a:pPr lvl="0"/>
            <a:r>
              <a:rPr lang="en-US" dirty="0"/>
              <a:t>Knows own and others gender</a:t>
            </a:r>
          </a:p>
          <a:p>
            <a:pPr lvl="0"/>
            <a:r>
              <a:rPr lang="en-US" dirty="0"/>
              <a:t>Uses longer sentences</a:t>
            </a:r>
          </a:p>
          <a:p>
            <a:pPr lvl="0"/>
            <a:r>
              <a:rPr lang="en-US" dirty="0"/>
              <a:t>Vocabulary (900-2100 words)</a:t>
            </a:r>
          </a:p>
          <a:p>
            <a:pPr lvl="0"/>
            <a:r>
              <a:rPr lang="en-US" dirty="0"/>
              <a:t>Feeds self completely</a:t>
            </a:r>
          </a:p>
          <a:p>
            <a:pPr lvl="0"/>
            <a:r>
              <a:rPr lang="en-US" dirty="0"/>
              <a:t>Learns play and initiation of adult behavior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IV:  SCHOOL AGE 6-12YRS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a:buNone/>
            </a:pPr>
            <a:r>
              <a:rPr lang="en-US" b="1" i="1" dirty="0"/>
              <a:t>FINE/GROSS MOTOR SKILLS</a:t>
            </a:r>
            <a:endParaRPr lang="en-US" dirty="0"/>
          </a:p>
          <a:p>
            <a:pPr lvl="0"/>
            <a:r>
              <a:rPr lang="en-US" dirty="0"/>
              <a:t>legibly prints letters</a:t>
            </a:r>
          </a:p>
          <a:p>
            <a:pPr lvl="0"/>
            <a:r>
              <a:rPr lang="en-US" dirty="0"/>
              <a:t>Uses knife, fork, spoon</a:t>
            </a:r>
          </a:p>
          <a:p>
            <a:pPr lvl="0"/>
            <a:r>
              <a:rPr lang="en-US" dirty="0"/>
              <a:t>Rides 2 wheel bike</a:t>
            </a:r>
          </a:p>
          <a:p>
            <a:pPr lvl="0"/>
            <a:r>
              <a:rPr lang="en-US" dirty="0"/>
              <a:t>Cuts pastes and folds papers</a:t>
            </a:r>
          </a:p>
          <a:p>
            <a:pPr lvl="0"/>
            <a:r>
              <a:rPr lang="en-US" dirty="0"/>
              <a:t>Ties shoe laces</a:t>
            </a:r>
          </a:p>
          <a:p>
            <a:pPr lvl="0"/>
            <a:r>
              <a:rPr lang="en-US" dirty="0"/>
              <a:t>Walks on a straight line</a:t>
            </a:r>
          </a:p>
          <a:p>
            <a:pPr lvl="0"/>
            <a:r>
              <a:rPr lang="en-US" dirty="0"/>
              <a:t>Develops eye-hand coordination</a:t>
            </a:r>
          </a:p>
          <a:p>
            <a:pPr lvl="0"/>
            <a:r>
              <a:rPr lang="en-US" dirty="0"/>
              <a:t>Plays team sports</a:t>
            </a:r>
          </a:p>
          <a:p>
            <a:pPr lvl="0"/>
            <a:r>
              <a:rPr lang="en-US" dirty="0"/>
              <a:t>Dresses self completely</a:t>
            </a:r>
          </a:p>
          <a:p>
            <a:pPr lvl="0"/>
            <a:r>
              <a:rPr lang="en-US" dirty="0"/>
              <a:t>Jumps, skips</a:t>
            </a:r>
          </a:p>
          <a:p>
            <a:pPr lvl="0"/>
            <a:r>
              <a:rPr lang="en-US" dirty="0"/>
              <a:t>Catches a fly ball</a:t>
            </a:r>
          </a:p>
        </p:txBody>
      </p:sp>
      <p:pic>
        <p:nvPicPr>
          <p:cNvPr id="156674" name="Picture 2" descr="https://encrypted-tbn2.gstatic.com/images?q=tbn:ANd9GcSWnNkGkQd0DU2in6rgny-hNrDzAqyWB4dybDtYwpu85ra_O0HwiQ"/>
          <p:cNvPicPr>
            <a:picLocks noChangeAspect="1" noChangeArrowheads="1"/>
          </p:cNvPicPr>
          <p:nvPr/>
        </p:nvPicPr>
        <p:blipFill>
          <a:blip r:embed="rId2" cstate="print"/>
          <a:srcRect/>
          <a:stretch>
            <a:fillRect/>
          </a:stretch>
        </p:blipFill>
        <p:spPr bwMode="auto">
          <a:xfrm>
            <a:off x="4902456" y="1447800"/>
            <a:ext cx="4189127" cy="27432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Social development</a:t>
            </a:r>
            <a:endParaRPr lang="en-US" dirty="0"/>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lvl="0"/>
            <a:r>
              <a:rPr lang="en-US" dirty="0"/>
              <a:t>Learns to tell time</a:t>
            </a:r>
          </a:p>
          <a:p>
            <a:pPr lvl="0"/>
            <a:r>
              <a:rPr lang="en-US" dirty="0"/>
              <a:t>Can read from memory</a:t>
            </a:r>
          </a:p>
          <a:p>
            <a:pPr lvl="0"/>
            <a:r>
              <a:rPr lang="en-US" dirty="0"/>
              <a:t>Understands right from left</a:t>
            </a:r>
          </a:p>
          <a:p>
            <a:pPr lvl="0"/>
            <a:r>
              <a:rPr lang="en-US" dirty="0"/>
              <a:t>Knows value of currency</a:t>
            </a:r>
          </a:p>
          <a:p>
            <a:pPr lvl="0"/>
            <a:r>
              <a:rPr lang="en-US" dirty="0"/>
              <a:t>Enjoys work and spelling games</a:t>
            </a:r>
          </a:p>
          <a:p>
            <a:pPr lvl="0"/>
            <a:r>
              <a:rPr lang="en-US" dirty="0"/>
              <a:t>Knows date and time</a:t>
            </a:r>
          </a:p>
          <a:p>
            <a:pPr lvl="0"/>
            <a:r>
              <a:rPr lang="en-US" dirty="0"/>
              <a:t>Enjoys helping hand around the house</a:t>
            </a:r>
          </a:p>
          <a:p>
            <a:pPr lvl="0"/>
            <a:r>
              <a:rPr lang="en-US" dirty="0"/>
              <a:t>Spends time in quiet play</a:t>
            </a:r>
          </a:p>
          <a:p>
            <a:pPr lvl="0"/>
            <a:r>
              <a:rPr lang="en-US" dirty="0"/>
              <a:t>Modest</a:t>
            </a:r>
          </a:p>
          <a:p>
            <a:pPr lvl="0"/>
            <a:r>
              <a:rPr lang="en-US" dirty="0"/>
              <a:t>Learns from experience</a:t>
            </a:r>
          </a:p>
          <a:p>
            <a:pPr lvl="0"/>
            <a:r>
              <a:rPr lang="en-US" dirty="0"/>
              <a:t>Punctual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10-12 yrs</a:t>
            </a:r>
            <a:r>
              <a:rPr lang="en-US" dirty="0"/>
              <a:t/>
            </a:r>
            <a:br>
              <a:rPr lang="en-US" dirty="0"/>
            </a:br>
            <a:endParaRPr lang="en-US" dirty="0"/>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dirty="0"/>
              <a:t>Able to write stories</a:t>
            </a:r>
          </a:p>
          <a:p>
            <a:pPr lvl="0"/>
            <a:r>
              <a:rPr lang="en-US" dirty="0"/>
              <a:t>Interests in opposite sex</a:t>
            </a:r>
          </a:p>
          <a:p>
            <a:pPr lvl="0"/>
            <a:r>
              <a:rPr lang="en-US" dirty="0"/>
              <a:t>Quarrelsome with siblings</a:t>
            </a:r>
          </a:p>
          <a:p>
            <a:pPr lvl="0"/>
            <a:r>
              <a:rPr lang="en-US" dirty="0"/>
              <a:t>Drawings are detailed</a:t>
            </a:r>
          </a:p>
          <a:p>
            <a:pPr lvl="0"/>
            <a:r>
              <a:rPr lang="en-US" dirty="0"/>
              <a:t>Obedient</a:t>
            </a:r>
          </a:p>
          <a:p>
            <a:pPr lvl="0"/>
            <a:r>
              <a:rPr lang="en-US" dirty="0"/>
              <a:t>Easy to please</a:t>
            </a:r>
          </a:p>
          <a:p>
            <a:pPr lvl="0"/>
            <a:r>
              <a:rPr lang="en-US" dirty="0"/>
              <a:t>Respects parents</a:t>
            </a:r>
          </a:p>
          <a:p>
            <a:pPr lvl="0"/>
            <a:r>
              <a:rPr lang="en-US" dirty="0"/>
              <a:t>Likes to discuss and debate</a:t>
            </a:r>
          </a:p>
          <a:p>
            <a:pPr lvl="0"/>
            <a:r>
              <a:rPr lang="en-US" dirty="0"/>
              <a:t>Knows death is irreversible</a:t>
            </a:r>
          </a:p>
          <a:p>
            <a:pPr lvl="0"/>
            <a:r>
              <a:rPr lang="en-US" dirty="0"/>
              <a:t>Truthful</a:t>
            </a:r>
          </a:p>
          <a:p>
            <a:pPr lvl="0"/>
            <a:r>
              <a:rPr lang="en-US" dirty="0"/>
              <a:t>Increased interest in family </a:t>
            </a:r>
          </a:p>
          <a:p>
            <a:pPr lvl="0"/>
            <a:r>
              <a:rPr lang="en-US" dirty="0"/>
              <a:t>Boys become bully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V:  ADOLESCENT (12-21YRS)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Interest in body image</a:t>
            </a:r>
          </a:p>
          <a:p>
            <a:pPr lvl="0"/>
            <a:r>
              <a:rPr lang="en-US" dirty="0"/>
              <a:t>Appetite increases</a:t>
            </a:r>
          </a:p>
          <a:p>
            <a:pPr lvl="0"/>
            <a:r>
              <a:rPr lang="en-US" dirty="0"/>
              <a:t>Muscle mass increases</a:t>
            </a:r>
          </a:p>
          <a:p>
            <a:pPr lvl="0"/>
            <a:r>
              <a:rPr lang="en-US" dirty="0"/>
              <a:t>Permanent teeth present</a:t>
            </a:r>
            <a:r>
              <a:rPr lang="en-US" dirty="0" smtClean="0"/>
              <a:t>,</a:t>
            </a:r>
          </a:p>
          <a:p>
            <a:pPr lvl="0"/>
            <a:r>
              <a:rPr lang="en-US" dirty="0" smtClean="0"/>
              <a:t> </a:t>
            </a:r>
            <a:r>
              <a:rPr lang="en-US" dirty="0"/>
              <a:t>dentition complete</a:t>
            </a:r>
          </a:p>
          <a:p>
            <a:pPr lvl="0"/>
            <a:r>
              <a:rPr lang="en-US" dirty="0"/>
              <a:t>Physical endurance increases</a:t>
            </a:r>
          </a:p>
          <a:p>
            <a:pPr lvl="0"/>
            <a:r>
              <a:rPr lang="en-US" dirty="0"/>
              <a:t>Sweat glands function</a:t>
            </a:r>
          </a:p>
          <a:p>
            <a:pPr lvl="0"/>
            <a:r>
              <a:rPr lang="en-US" dirty="0"/>
              <a:t>Acne</a:t>
            </a:r>
          </a:p>
          <a:p>
            <a:pPr lvl="0"/>
            <a:r>
              <a:rPr lang="en-US" dirty="0"/>
              <a:t>More conflict with care givers</a:t>
            </a:r>
          </a:p>
        </p:txBody>
      </p:sp>
      <p:pic>
        <p:nvPicPr>
          <p:cNvPr id="153602" name="Picture 2" descr="https://encrypted-tbn3.gstatic.com/images?q=tbn:ANd9GcTgZzNxZWr5SjeHE2UUdipkNL9d0Vh9fMggBpfyXqvpMC-XDzhx6A"/>
          <p:cNvPicPr>
            <a:picLocks noChangeAspect="1" noChangeArrowheads="1"/>
          </p:cNvPicPr>
          <p:nvPr/>
        </p:nvPicPr>
        <p:blipFill>
          <a:blip r:embed="rId2" cstate="print"/>
          <a:srcRect/>
          <a:stretch>
            <a:fillRect/>
          </a:stretch>
        </p:blipFill>
        <p:spPr bwMode="auto">
          <a:xfrm>
            <a:off x="4800599" y="1066800"/>
            <a:ext cx="4371976" cy="25908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92500" lnSpcReduction="10000"/>
          </a:bodyPr>
          <a:lstStyle/>
          <a:p>
            <a:pPr lvl="0">
              <a:buNone/>
            </a:pPr>
            <a:r>
              <a:rPr lang="en-US" b="1" i="1" dirty="0"/>
              <a:t>BOYS:</a:t>
            </a:r>
            <a:endParaRPr lang="en-US" dirty="0"/>
          </a:p>
          <a:p>
            <a:pPr lvl="0"/>
            <a:r>
              <a:rPr lang="en-US" dirty="0"/>
              <a:t>Testes, scrotum and penis growing</a:t>
            </a:r>
          </a:p>
          <a:p>
            <a:pPr lvl="0"/>
            <a:r>
              <a:rPr lang="en-US" dirty="0"/>
              <a:t>Pubic hair</a:t>
            </a:r>
          </a:p>
          <a:p>
            <a:pPr lvl="0"/>
            <a:r>
              <a:rPr lang="en-US" dirty="0"/>
              <a:t>Facial hair</a:t>
            </a:r>
          </a:p>
          <a:p>
            <a:pPr lvl="0"/>
            <a:r>
              <a:rPr lang="en-US" dirty="0" err="1"/>
              <a:t>Axillary</a:t>
            </a:r>
            <a:r>
              <a:rPr lang="en-US" dirty="0"/>
              <a:t> hair present</a:t>
            </a:r>
          </a:p>
          <a:p>
            <a:pPr lvl="0"/>
            <a:r>
              <a:rPr lang="en-US" dirty="0" err="1"/>
              <a:t>Gynaecomastia</a:t>
            </a:r>
            <a:endParaRPr lang="en-US" dirty="0"/>
          </a:p>
          <a:p>
            <a:pPr lvl="0"/>
            <a:r>
              <a:rPr lang="en-US" dirty="0"/>
              <a:t>Mature sperm production</a:t>
            </a:r>
          </a:p>
          <a:p>
            <a:pPr lvl="0"/>
            <a:r>
              <a:rPr lang="en-US" dirty="0"/>
              <a:t>Voice changes</a:t>
            </a:r>
          </a:p>
          <a:p>
            <a:pPr lvl="0"/>
            <a:r>
              <a:rPr lang="en-US" dirty="0"/>
              <a:t>Skeletal growth ends at 21 years</a:t>
            </a:r>
          </a:p>
          <a:p>
            <a:pPr lvl="0"/>
            <a:r>
              <a:rPr lang="en-US" dirty="0"/>
              <a:t>Peer influence</a:t>
            </a:r>
          </a:p>
          <a:p>
            <a:pPr lvl="0"/>
            <a:r>
              <a:rPr lang="en-US" dirty="0"/>
              <a:t>Form groups of 3-9 buddies</a:t>
            </a:r>
          </a:p>
          <a:p>
            <a:pPr lvl="0"/>
            <a:r>
              <a:rPr lang="en-US" dirty="0"/>
              <a:t>Homosexuality tendencies</a:t>
            </a:r>
          </a:p>
          <a:p>
            <a:endParaRPr lang="en-US" dirty="0"/>
          </a:p>
        </p:txBody>
      </p:sp>
      <p:pic>
        <p:nvPicPr>
          <p:cNvPr id="152578" name="Picture 2" descr="http://upload.wikimedia.org/wikipedia/commons/thumb/9/93/Cubes_teenager.jpg/220px-Cubes_teenager.jpg"/>
          <p:cNvPicPr>
            <a:picLocks noChangeAspect="1" noChangeArrowheads="1"/>
          </p:cNvPicPr>
          <p:nvPr/>
        </p:nvPicPr>
        <p:blipFill>
          <a:blip r:embed="rId2" cstate="print"/>
          <a:srcRect/>
          <a:stretch>
            <a:fillRect/>
          </a:stretch>
        </p:blipFill>
        <p:spPr bwMode="auto">
          <a:xfrm>
            <a:off x="6248399" y="1143000"/>
            <a:ext cx="2895599" cy="2895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II</a:t>
            </a:r>
            <a:endParaRPr lang="en-US" dirty="0"/>
          </a:p>
        </p:txBody>
      </p:sp>
      <p:sp>
        <p:nvSpPr>
          <p:cNvPr id="3" name="Content Placeholder 2"/>
          <p:cNvSpPr>
            <a:spLocks noGrp="1"/>
          </p:cNvSpPr>
          <p:nvPr>
            <p:ph idx="1"/>
          </p:nvPr>
        </p:nvSpPr>
        <p:spPr/>
        <p:txBody>
          <a:bodyPr/>
          <a:lstStyle/>
          <a:p>
            <a:pPr lvl="1"/>
            <a:r>
              <a:rPr lang="en-US" dirty="0" err="1" smtClean="0"/>
              <a:t>Diarrhoea</a:t>
            </a:r>
            <a:r>
              <a:rPr lang="en-US" dirty="0" smtClean="0"/>
              <a:t> in children</a:t>
            </a:r>
          </a:p>
          <a:p>
            <a:pPr lvl="1"/>
            <a:r>
              <a:rPr lang="en-US" dirty="0" smtClean="0"/>
              <a:t>Esophageal </a:t>
            </a:r>
            <a:r>
              <a:rPr lang="en-US" dirty="0" err="1" smtClean="0"/>
              <a:t>atresia</a:t>
            </a:r>
            <a:endParaRPr lang="en-US" dirty="0"/>
          </a:p>
        </p:txBody>
      </p:sp>
      <p:sp>
        <p:nvSpPr>
          <p:cNvPr id="5122" name="AutoShape 2" descr="data:image/jpeg;base64,/9j/4AAQSkZJRgABAQAAAQABAAD/2wCEAAkGBxMTEhQUExQVFRUXGRoaGBcYGBwgHRgYFxwdGhoaGhwYHSggGBolHxoYITEhJSkrLy4uGB8zODMsNygtLiwBCgoKDg0OGhAQGywkICQsLCwsLCwsLCwsLC0sLCwsLCwsLCwsLCwsLCwsLCwsLCwsLCwsLCwsLCwsLCwsLCwsLP/AABEIALQBGAMBIgACEQEDEQH/xAAbAAACAwEBAQAAAAAAAAAAAAAFBgIDBAABB//EAEsQAAECAwQGCAMEBgcHBQAAAAECEQADIQQSMUEFBlFhcfATIoGRobHB0TLh8RQjQlIHFTNicnMkNGOCkrLCFiVTVIOi0jWTo7PT/8QAGQEAAwEBAQAAAAAAAAAAAAAAAQIDAAQF/8QALBEAAgIBAwMDBAICAwAAAAAAAAECEQMSITEEMkETUXEiYZHwgbEjwUKh4f/aAAwDAQACEQMRAD8A+MaNs3SLCThieAhqs9lSBQAdggDq04mk/unzENFx6wGVhwRCA2HgIkU5sG4RaFAUZ9kcEvk0AcplSkioSzxqCGy7o9ShsomqnbGMchiAWHBon0Q3R0oA9kTCHww2xjEbuDN8okKY1HrHGWec4m23ZGMRAoKB8OyOucODbYmEtEl0LxhipYocH4d8cmSKYP2c/SLSHMehDP55xgo8QkR6ZbVAr7xJMoO/fvi4p7saeUYxm2Z749AAZgBvjYixLVUIU20JMUTJLHZCqSZqKLuZaOMwZYRy5ZOI53xykDBsIKMVrZxQdsQuAYjwyi5SMBsjw4NjGMZlyU/lHcIj9nRmhPcI0ekeEEjygGMSrIgD4U90VmyIP4RTsjaU4g7YiBlnGBQPmWSUGcM9AX5rjEF6PRs8YIrQBFZQ/OUY1IFL0cmlTv5akRmWADAk90FFo2Z5RBm7Y1s2lewJTYjt7e2PZtgODjugiuVl3dkRUl+HGNbBoj7AqZZP3hFCrPlBYynpQDY0UTZQamNd0bUzenEA2+z3a7Y6NOlT1dvWx7DHQ6ZCSp0T1XB6RTflx7RDOHBpXdnCzqqtpiv4fUQfn20IxcnYIzKY+DWvYBV8frHXgFAUc4AwNmW8nakbRV/YxXNRdcqqCGpkrLfC2USDSJ4cuWiQW5oXhf8AtRKGc3toz344xKRbSABsLj24RrFtDGlW/bHqJb4/WKbFaErfbm0aVFhSphkFlwGFI8lm8MKPHDD2iQUG7YJiKBHNFkvHH2iZ8YASq4DjHnRucWGyLFp3VMQVMSAajYYD2GSb4Nej7KVrCEi8pRYdsOC5dl0eBeT09oIdsk9/wjexJjBqEEAzp5Y9FLcdoJPayT3wuWyeqYtS1F1LLk7zy0ckv8s3Hwv+xqoZ/wDb2c7CXKAyHW839I12e22S3no5kvoZ5wUPxHjRzuUOBhHSmvZE5ZYuKGhBGNM4MuljX07MCZo0xo5VnmGWvEYHIpyI3Rhc7odtZ/v7FZ7R+MdVRbF3B/7kv2wmKw2bYfBNyjvzwZlTOCIruxeqX3CPRK24RcBQUvj844pi+5UZ874iBidkYBSQBFSE40i4ppiBFRDOQX7KQDUVzEsHeI9Xi2cWqLj5RWiUWqGr3wLDRQtFQY8mI7Y1LQX4+EQRJLxm0HSyiYkk4EcThFIRUsKZxrWnjFS5Stv194Fm0szTjvO6MdornxgiqQ+J9O2KTZRtMDUHSLulkAIGHxehjo06wSQED+LwYx0Ug9jly9xRqxKvLXUpNyjbXEG7Yi4G+JRzqD3EeMBtVQekWw/D6iC2k7ak0YEivLQsuSuLaIOVO41xc4xyprgU2l8+2KyXNYkzCM9gQTlKrJykvSsEbPopSsYr0UxIzGA3Q0Il0ZIc7o55zk2erhwY4K6sDStHKQXQpjsOfGN1k0iCq5NSEKyNWPjSK9K2EpDrXXYMIySLB0solKnunDMe0CMpIGXHF8IYgkRyJQZga+8CdCaSK/u1teSKHaB674NoHPGOhSs5NKKxLNTTsiQlk4M3GOujaI8UORs9oNs2hHTbFMULyCAEmrGpqAMcorn6NSHY3ynrEsxIzFeMbrEUpUQuiVgC9sIwG54NolTKKCheD1YHGme6JSWp7nbiqMdjVqVYwn7RIII6aW4OTFJHH8R7oUAWUtCklKpZuqByINYZtFoVKUFJd0tUl8Mq5VNBtglPs1nt0xSpaxKtTMtBwW2B/e/iFdoiF+lLV4ZDNH6rfAkLESauHJhpmao2rAJSd94etY2SNFSLG0y0LCliqJSa1Hmd5YRWXUxrbcjpiUafHQ2GzyD8ausRnmT4qA7DCmJD1JGD8tBHSdtXPmqmTDwTklIwA5qTGQMMBAwxcY7jKKKVyQMc+e6KzJDZvGpSfpzjFR8IuYpEvNniIQAe+LSqIgg0jGorMobvnHjs48otIiMwYwQUUqGzuMVrfZFwHHn1jlDaIDNRndnpHkysTSoOzHfFcxVeeec4Bis7zHoliscsPzzzsjyUoijc9kAB7JkpK0g4EtBa02OVJWnqX71AnGrQNsaL60qr1C/Ex5bbUozOkU6UowbMkN3VhHJLY6sWO42B9cbHLTZ0kfH0lR+UXVMI6K9a7Zfs4BxC04DEkEknf7x0Xx8bHm9Uv8jFTR04pVTOhq0bUFy5gdZfipBGWjP38YLJRb4LR37d0bLBNSD1gCM9o7DGdAwxG+NNklDEnCrMat5RKTVHVhjJStLYkySTdKql9g3eEM+jAtCaZ4PWBfQB0qSCcODZjdDXZUBsI5+WerBJRB8yxTFu68croOIbOMydArlA3FGuI28WhokNGmYARD6HXIGo3dCoroLqSAb5e8AhrpAoAc3OcRs9sKlXWIUBUesa5kkJmN0YWm8SoKLCgwJ37IH6UWmURNlivwqSXLDEjwgx2Vk8sU0EkI2xaKULRyS9dwjlJc4xY5UWKSCCGyh00vpKzWKXIMyQVhacUgUICXdzm8Jo55+sNutM8JlWW9LlzAZZcLvU6qMLqhtz2RzZo6pRRmyUjWWxrAazqY7k/wDlGe2aY0ck3lWRRO0JS9N9+A9injBNmsw4dMG4vNMabTaEgdazyFEbDNYcfvfaN6F8lNKrz+f/AELy9a7GRSVPunBlU/8Asir9c6PONlWTwT534UtGaXSozEfZbOm6aN02Bf8AtY3DSCH/AKvIH/vd79LhwjLDGrRLT8h1eltHf8tMxyAr/wB8abBa9HzpiZabOoKVQOKUD5LOyFn9Yp/5eR/83/7QT1dtyVWmUOhkpJJ6yTMcUOF6YR4QuTElFvf8ga+fyYtY5SUWmalKbqAQwGQuj5wGtM5KQ57AMSdkHtaP61O/i/0iFpguYTkmg9fbsi0ZVjXwVxx1NIwzJs9dXCRsAHmYgZNoyWeBAhmk2VMaTZUboFSfk6fTghd0VKnrXcJQN5B9/aNWlpEySxuhaTiUliOw+8b50lnKCysjF1osuEsrCiau2G14ZXQrxwsVhpJOaVjsfyMe/a5aqBQ7aHxzwgrNsTKKVDgRgRujFaNDpOUDVJeAehF8MzUTRL05ePEoc4xA6KUn4SU7np3RyBMTQgK57oZSsjPE4l5kxTNGAq5oPnwjdMTdTeIbJqO9Dh6xXYJV83yOHB4MtthYR1MssUq5vfzjJrBPCgJacVEDsesFLRSFe0T/ALxSzggExHmVHZJ6IbAjWa0BhLT8INTtO3fHsDdKF6nMx0dcVSPCyz1SbMNnxgig02QNkYwQSqCwRdGpCSpk7SB3w6TdASkJqplsCCMicKu/ZWElI9+HNIaJFrvFKjQ3bu5zgQfTGsc2TY9XpKlHc22ewrTdl3UCjuXwGWEGEybqQ5ffGdcxxdIR+Ym82G0qGEXaK6ywCbySpO1qmoG0b4WkjqTLbPOrBiSpJES09oUG3mRZ0hIN0AOWDpBJ4YmCEjVdZKQiciYkqKFKAIuqSHIY44HCGjadEpZoUm3V7gdUkOpgCDtELembBQ/dgD932wj6BL1ZWVKCZqWSEkm6p+s4AKGvA0gR+rZk6cZCTLvC8636oCTVT7MIEomjli09xT0Pah0SL7hTNgcsC/CNyZ6D+IdtPOsMurWo8tCyufMlz5PRKXLIWpKVMaktUJS9f4hjCTaLIb6rpITeLAKJAD0AKqkNnnDanFbkIJTbSCuOf18obNbz91ZNtw/5UR85SlSTgFeB7xDzrpOSJVivLKHlFjX8svFojLKtcQvG7QqW2aUzkM1Ul8Dgd/EwRSt0wDtJqlfSJWE0xTgeGMFLPOBFCDDuW50wjSBU3qWlGxfUPbh4wVbn64wJ0uaoUPwqSe4iDKkF2HLc/SHx8EciqRZdGA5y5+cb9VFD7XJxFTwPVVhtzjC2PL8879uq/wDW5L/mLf4VRsvY/gk+CzWpd20z1ZAk9yQcufRa0bhXE1PbBrXWYftE5P5lt2AB4GSJbRFdsfg6cC2CUubA3SekejIJJZ8Y1CkBdYS6FQzbOjjc3StIhQxcGNdjtpQVFFXDG9XCPnMiepGBMN+hJwVLF6pPrFYJp0zj9aOTt5HAT5RCUXrwIbeDtpA21kIJG9gduflGKVJBUFAlwCAGYdpiU6V92tC1OTUF6g7odpjRe5LpEmIJCXru84VbLpcglKyyhR8qeUWzdKuKKD7jE1OvA70yXI32yS4Dj8z41rvpkMNsZkkJEZrNbTNQFIqoUWH3UOzLviE+cXYgg4sXHnD5H5JYaqiVo3DGFfTCLqDtUawzyVOIXtbFAXEjaS8Qx7zKdTtiYp2807feOiFtNBHR2o8J8ldkS57IJLQRsyiWq1hE1cwVDIcGlCCGfdGm2WVSVEKoe0AtmHxesK3uVjC42ZUuIKWS3kADqkAM2R4wNVtFBE0HmuXdE5xst0+X05DXoGcqqUEIUsFKrtHST8NPKDCbWZMzrlLpY4uKZHuwij9GEgC2WZajUrZA4AueEfSLVq3ZrVMUsoVLX9oUhZVivFRKaUdqbolGDaO2fUKMqYvWrXpCiJwkyhNcELAWTTI7iA0ef7aLUUXLLLEu+VqT1zfWcVOPgIfsMG7PqnZpxlqQJkpPSrlrQVOVBAJdJNQS3iY2yrLZ5tns0ppkpC5kwIBV1krYs5IqMaRSn5Odyx/v8/cXf9uJnSXlSEkBKUpHSLC03ST1pgcl3qDj5j5GskxFrXalISozAQpFQkoU1BswFd0b7RoyTItVklKClLIQqcHDXlnqpDijYnaDDfpOQi0ifKWVXTaJUs/C4CQD1GFBXNzUwlN+RtUI1S2f9WJp1wYXJclKJQkrlIRfJu9IzqKiOsaClOMApcl4c9Aasy0TETEKUFC0zZQe6RcSlbFin4qRt0DomVKtEgrUtU2b0qwAE3AkPQjF6vSkLpk+SqzQx3pX7ufPptnYVg/r1KvS7GD/AMI/5ZcAbYola/4ldzmGXW9Lpsn8r0THNNfXE6Jbyj++BLRZUjACKlWUEuKHaKQVVIiv7NFaKUCJ8hbY3h403+8GrLakrLg1zBxDbXxEVGVGadZ8xQioIoR3Q8XROeOwzdLE5N5/XmsbdV5Y+2STvV29VXP1hfsltUKTKj84GA/eGzf84Y9W1f0uTXPv6qufqYebTg/g5Zpowa2B7dO2BXiQPlFMmXBu2aU6G22p5EqdfWG6RLtdDdXi9eAhqtsqzidZJUyTLC1OpYloYA3SAC1Sm8/+HZCY43FP4HWb00lXj/R89mSyOECNN2ZVyqVAHAkEA8Hxj61pmWmXK6SfKlhSZybnRJxlhQJCsqpvUO6Iz1ybYmZKM5M5K5iVgB/upSLpW7/CaEf34p6YH1TcbrY+C2XRS0zZaZqFJCusLySLycXD4jfhB6RZWWbouo/CNm7hDlrLoS0Wicq1zJahLACZYcdSXgklILh8ajOBCLPthqsXBCk2CipaSwD7tmUULtIx2UPGClrs6DQh4GWqyZpoB6QJ34OmKV7izp6z3Zl5P4q9vNYFd0NukgnoZiiB8Ldvu7Qv6KbpEhQBByNYaDtHndTjSybeQzqPMKZ5ALOhRxLlhUUxoXr+WNOkdY5ah1UKvviqtBvdzBixy5cslSEoSSCksGcFjkRmB3Qt6f0ZLQm+gMXqHLH2h5dtCxUobo32bTl1OKHbC83pCtpW2GcsrNMgN0eLsq2e4ptrFu+KFgwkYUw5+plOOmqMFrFBxjoutVnPR3moCBnm/tHsWRxMJ6it0y3/ACU7xDdpOxS5qasDkRjCbqQPv1FiWQfNMOyhXnkwsjrw9ouL0KsHIpGxnPYc4Hqs6nICVY5hj3Q5Cc7h+LeHZuijSE5paqBz1RSvfw+sT4HeNMG6HnTULRMQsoUj4CMRw7zB62abtky5ftE1Rlm8l1YK20xO87YdtTej/V8voRZndf2npm+FlM/4m+Fmg3aLPIFlCSJKglEpSCBLAe8HKQ5W+0k1fjE1FveyryRWzj9j5wdbbRMWiYucsqRQB/hoASAMyc4Ky7dbHs9otJXMlXzMlpKgHKTXCqdmEMes0yTNlW1F2T91NlCUUhILqCCogjE1IjdoKWFWaxpKJSpYTM6UruuhO0OaVGPCGrfkGtaU9P7ViRbbYuZOXaPhWpd4Z3WPVFcWYDsgrYJtsmImLSpagFCYtQYdcYKfaGFB3Qy2KxWX7OCJYXLKFlS2Q4INHWpQKSMgIHaImPYlIuy6zkI6w/M1SRmNuUDT7lPVTVJcNLcHzNPWoqSTNJKVXk9VNFMUu13YT3xTL05a5QupmkAEkApSWJqR1gSA+UOM6zy5a5CxKQk9OEPcui6UkuGUXqKKMeWbRwXNmKmyUOZxTRBJus949ZkPjezfCDpYvrY67VX8HzydYF3UrUkgLdlEULGrdsMGs0t02b+UPJMbNYJIEizpGAVPA4CY0WaWsK5iLPcSVNLDtvCY58iSlH98Fllum/dmFUr/AHf/ANTZC4qQQYbbRIWix3VpKT0mB2NAAy4ONc/JTFLn5B6kZRR9nJJhisWgJk5JWgoxZlEg04AwrWubNStSaC6pSTnVJbupG1xurKqabpDPqUlhat8r3gHqWlSLbJS/VdVNnUVhsEF9QgtRtIJcmUwwxLj2iermrdqlWmVMmoISm85vJOKSMjtOyOWU6cjnyVcr/dii1W+TJ0pMmTyq4mZeZIclQSLtNj17I8la6f042no1qQ5DEgES2YNvz7xvggNESp2kLQiakm/euFyGWEgg0xoDSCkvVKzJSgqf7oH7R1jU9GF02VOUdmJT0qicpY13XxX8AfSWn5Bs02RZ0zlGeq8pU1uq7E3WNTT5mKtX5yZFmmoSFdJMLEkdVMtsHxcnGkHxoWzy5KlFBCkyxMIv1INWwugEAtV4026ySVzim70aZckTD1glKsgCbtGq6q4iLxjTtk3OGnSk/e/wYNJawy2mqCFibNlpQoEi4AH6ycziYTJlpFaw66Q0TZESps1RmrQgIWBLUCeviASOsKBjsEfGNI6WVe6sGcq4GwThGLbGpcykAdJ6bSOqkOczk8A5ulJpBF5gcW3xiBhdNi5OsX/EvtdsUuhNMW2naYzylMQRlHheLrPZVrUyUv2YcYdJJUcUpynK3yPGjbR0ktJOceWuUVJKcIjo+zmWgJOPGLj2c9sHlbnWiMlDJu7jzz4xlVo6QamWl91HPDCNbYue7fEJlMH59YIrQv63y0ps4CQALycMM+/jHR2uBHQZ1Un1joZHNl7gPqSpp6v4D5juh2Uphz2cfDGEjUwnplN+SveIc8aNuwy9YSXJbD2kmvZsOAx7oFawBQSg0uucNvLwTXkMMmww5ERtstMxBS4Gw5PkTl9YR8F4ummVaOQ6UmkE9I2cJCcCSHplChJtS5Ruq7n2+kEJelg1cY5qo9FOL4PbQk9VQy84NaPtXSICs8DxGHeIWLRb+rdEFdWlEy1j94V2EQY2JtewwJmUixM2B5nMYtEwQ9hQQ6R8zF8mYQcTXfAoTa4ho0Sp1Y1maDIXtjUdITm/arp+8YFSp8Xpmw1Jk3EOzJql2N1qKj0rOdjQv6QtHRyyrZQcTQc7oNIP9C/63pC1p8/dPsUPFx6xOGylXuxcfn5GrVRZTZbMSXK5yn3v0n/jC5pazffzn/4i/FRhisBCLPo4bZiT/iCj/qgTp2YBOnfxq83jn6dJzbf7uCDqbr7/ANm7U6Vd6ZqHo/KMcrS0wVVPmYfmzjRqbNdVoGyUfOEiZbd8VjpU5bew2nVKV/YaZuliFXgo3ne9m+14w2nT8w3h0imX8VT1m27YWp+kWxO6MU7SD5vXa0UeR8IqscFuxitGtE+4ZfTLuXSm69GOTZwOma6WtBQUz1vLF1JJwBoXehBYUOwQsz9IE4HnfGJRJxrBjGT5ZyZs+KO0UmOZ1wtU2RaCuatfwFRozEsnJgx4YjHJMUonN48iSJRJAFSSw3nl4qjgnJy8EY3WfRE+Y12WptpoONWhs1d1eRLSFrDzMt3D34wYtVoCASWCcXwp5+sMUhg9xZ0TqykVnkE5JBp4QaaXLDS0gDYBGNekr6b4WEJY0o+/LyhetOsM291VcAUp7MoVZV4LKCjwM6l7jzz9YqCSTXDnbnzSFhWmZ6FdZaVVfI4jaM4KWfWGUfiBQc8w+eFYbVYtoMFx3RSvifce0Y0aYlH8aeeP0if2ujiu8NhBsNAnXD9gdt5PPO2OjPrROJkH+IccdnJj2HizjzdwI1TmpTNVewueohxFsSWY0wqMs90J+qEoKnKB/Ia7C4hu/V4xz9YnO7Ojp60GmSoVL1zxZshFiQCYzpsjDLgDz3xLozx55rClynS2jUzQLpZQwNG7W84XrVYZktryaZEVHhVoZky6UHjTnhEk2Utm+ZOXHf4xmkwU1wxPRJWosBXhhB2xqmSkswUBsd3O16ZN2QUTYwMXJap93x7WiSbGaZdj4wrjYYOUXdgybpD8yVJrsicjSANHjfLs7liaZcn5xGbo1CnoCdod6cPlC+l7Fllfk8lWgDONMq0iBEzRah8JVwNeykVqXMl/EkjflCOMkWWRDNLtEaU2kQsydIPG+Xagc4ykPaY8IX/u9/7WAM9lpUknEEc9sFETP92P/awvS57ltsSxy2fyxMa5+Rs0qvoxotBoQUeAlj1hY1ztl21zw/4h4pBg/ryu7abEMkkf50+0K/6QrOft05s7h70JjlxN2l9v9ksUqa+H/Ya/Rnab8y0fyvWPnk1UwtdSow+/oul3Zlo/lHwIhbSlo6IdzsKuUpfwL02yTiB1D3g/SM5sMw/hJ7veGOfMYRnJi6lQJ4L5bAaLEslrpxx2cWMXytHBzeOBZhzwgkhFeyMyQq+UJBKjh2+QhtTZFYIR5CurGiJKytS03skue+GiVZkIT8AU2AxgVKmS7LKQC6ju/Eczw3x7Y9PoUohYugihxrx+UcclkcnfBX6EtjRI0tZ8DeScCCkx5pixpmMEEPmMLwxr21aBek5C0rcC+lVQU1+kH7HLYJJDFq7jB2jwbdiha9CzUlQZkqFa7OEDNIaMAu3AoEJF4FQU66uU3QOqdhdtph9t88XSQHybGvZAaXoIq600sT+EZbK7dwjowtzWxOcae4vSbFKCUmYFgkkEkMBwo5gdNkMrqlwHruEPSrEkC63eT2518oFW2xyXuhQfMMMOIoYq7juyelCo+W88+MaLHbFyz1SwOIOByc74PWnRiChkkgpFSBt2tnA+z6ImYsCf3uceyBGepbG0pGbT1uKpJSq67pNM9ufjHR2n7CZcl1XQSRQZf3szHsdGO63OPN3GbUr9sqrdQ+Y2w51TWnz7B6wlamH79X8BptqnZDn0mPPPfCy5L9P2nKmqwuiu/nvid8/lPhj6+MVk12Dmmwng8WX+ff5wpYnLmhqgjnP5mJCcHwPBvao8BEQrj787mjyXMd+PO7zMEJo6VJbDn14d8aEkEN8q8coyyqn6/U+EX3w+HPOyMFEQGqavmT5DGISZgJbPZ8tnGOQAXG05/MxAS2Py9284JjVLANa/Xz7I9EgciISFhnDYc1GPZFjmvZ2cfaAMZbRoyWvEB8yKHw9d0YpuhVpbo1g7lU8Rj3QYvndECvv57+2BoTNbQTJUnQxKgQROr/ibKFvQtoC58lP5piB3qEOyP/TDn97/AKhArV6yINqkm6l74L3QDSuOeEcKx/TOn7hjkasu/SJbAm1SwckJVwN9R9IGfpJVdtqt6EHwb0gnrtZpa7Wq8HIQgO5pQnIgZ5wP/SlIPTy1tQykV7TjsyiUINaX9jRlx8Gn9GkwGZP/AJR8xCmq1DtaGT9Ff7Wf/K/1CEhRrFIv6mVxtamabRadkVJn7aRC9HEgEQ50OjTfYRdq/Ma0vj1FbHODAb/nA9U6kF9B2W6ekW6SctgGVKuTWHjKmmzlyK9kbdL2BcwBSU1TRSRUhy77xAXo1v8ACeBBhxkrYuku2znONYtDnCkJlmsb97EUXIUrBLWFChbFoZLOu8Xy5740rUDiBFAmAUZ8KHfkY579WSUR0nFblcxIcFPHjFZO927qxJamwFB3tzlFE2ZzznHpYYaI0Sk7dlM2QkqdQctR8ogqWlqpHse7HYIuKxg455xiiZvJ+W73ijEKwlsuI3+p8ormnvHnt474tdth58oomHhsPDfu3QRWANYQr7Mq9kUtV6ONnnHRZrQf6Ovinz8BujoaJx5u4Banqaef4C/emHQzNjNkfr6CEjVf9sat1D5iG1Jo2He557InPk6MHaakqZ/HnE94iSFviD791O6MqSSDVtnPPGLpZYbdvz+ZhSxahWPPPaYsSQa888BFAVs553RZLVT65eJjBLZS6t3+G/HjGl8cX8/WMUpbl+R6DseLwpuTz3xkYiSxx4ciJTGxitQJ8W9h9Iml29OG/PygoLK5U8tie+NCZ5D8t7RQE0elcePOyPQOFOdrQGFFsy0FjTh7vz2RJNe7YaExyZZziwJw558IO4RnkA/qtgH+8w/vRl1WCjakOCwvHD90+uyKdFaxzZEvo0BBAJLnGu1i0al66T/yS8divCscco5EpRS5vyLT3MmtK3tc7cUjuQkPG3WvrfZyagyE9vLwu261rnLUtTOouWFMGo/DGGCy64TUIQm5LLAJBL1ADDPdDaZRUaXAT3UKwoROnFIZ5RcZYg05bZCHaNXpz9VUs7nI7MI+gq10mt8EvDf7wvA4bff5PBx425OUlQFYq/qC01ZKTVvjDHhGyz6qrP7SYkfwAk8HU3fDBez7uyPVL39g5x8osoIe37mSXoiRJYjEH4lVLnAbBxpGhMoOeLfOPSlynChwywwjROowSO30jj6lxUuCkLokhITFstIApjvimUhg6jUxbMmBhlWOWMXJjN0eTJzUesZJsz8RPH5H1iCzjzXnKKyvnbx28I9XDiUEQnJs9WrDmnpxipQfcWpvG/ZHpVv+fud0VLIr3/Xfui0kIcoEY055pHLLjmg3+wi2TNSaLemBFW2Ry0IyJ54xH1WnTX4Dp9jCunnzvMUKmZU5yG/fGq0oYO478PrtgdO54btgilkwdrKv+jq3qT5x5FWskz7kjenzjopDdHJm7gJq7+2/uq8BDfLPVdhVnGUex0JPkvg7SxqKOyJJLhO+kex0IWPUmp5PfFRmFud/f2x5HQGEulqJ8YvQp7u/1pHR0MjFhLDgDHSS1/8AdAPeDjtG6OjoJiafQHv9N0Wy0gK7H8N2Ajo6GYVwSXTz57hHuQO2pjo6MEgS9d0erzHOIEdHQjCiL9YcCe4tFctdUjIn1aOjoAS0KNN9fEAd0SKsBx8/nHsdGMi4FgTsHlSPQfL1wjo6CYrWsgp3nkcI3TFNhHR0ef1Xf/BSHBG0rIIbOn0jJeL9/hHR0dHTJabFZ6rEdsVK9/DKOjo6kSZB8N/NNkUqDgb/AEjo6CxT3ZwPhFZOHb4PHR0KYpnK8fnGOZ8R4Pxjo6NIUC6yn7r+8PWOjo6Hhwcebu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xMTEhQUExQVFRUXGRoaGBcYGBwgHRgYFxwdGhoaGhwYHSggGBolHxoYITEhJSkrLy4uGB8zODMsNygtLiwBCgoKDg0OGhAQGywkICQsLCwsLCwsLCwsLC0sLCwsLCwsLCwsLCwsLCwsLCwsLCwsLCwsLCwsLCwsLCwsLCwsLP/AABEIALQBGAMBIgACEQEDEQH/xAAbAAACAwEBAQAAAAAAAAAAAAAFBgIDBAABB//EAEsQAAECAwQGCAMEBgcHBQAAAAECEQADIQQSMUEFBlFhcfATIoGRobHB0TLh8RQjQlIHFTNicnMkNGOCkrLCFiVTVIOi0jWTo7PT/8QAGQEAAwEBAQAAAAAAAAAAAAAAAQIDAAQF/8QALBEAAgIBAwMDBAICAwAAAAAAAAECEQMSITEEMkETUXEiYZHwgbEjwUKh4f/aAAwDAQACEQMRAD8A+MaNs3SLCThieAhqs9lSBQAdggDq04mk/unzENFx6wGVhwRCA2HgIkU5sG4RaFAUZ9kcEvk0AcplSkioSzxqCGy7o9ShsomqnbGMchiAWHBon0Q3R0oA9kTCHww2xjEbuDN8okKY1HrHGWec4m23ZGMRAoKB8OyOucODbYmEtEl0LxhipYocH4d8cmSKYP2c/SLSHMehDP55xgo8QkR6ZbVAr7xJMoO/fvi4p7saeUYxm2Z749AAZgBvjYixLVUIU20JMUTJLHZCqSZqKLuZaOMwZYRy5ZOI53xykDBsIKMVrZxQdsQuAYjwyi5SMBsjw4NjGMZlyU/lHcIj9nRmhPcI0ekeEEjygGMSrIgD4U90VmyIP4RTsjaU4g7YiBlnGBQPmWSUGcM9AX5rjEF6PRs8YIrQBFZQ/OUY1IFL0cmlTv5akRmWADAk90FFo2Z5RBm7Y1s2lewJTYjt7e2PZtgODjugiuVl3dkRUl+HGNbBoj7AqZZP3hFCrPlBYynpQDY0UTZQamNd0bUzenEA2+z3a7Y6NOlT1dvWx7DHQ6ZCSp0T1XB6RTflx7RDOHBpXdnCzqqtpiv4fUQfn20IxcnYIzKY+DWvYBV8frHXgFAUc4AwNmW8nakbRV/YxXNRdcqqCGpkrLfC2USDSJ4cuWiQW5oXhf8AtRKGc3toz344xKRbSABsLj24RrFtDGlW/bHqJb4/WKbFaErfbm0aVFhSphkFlwGFI8lm8MKPHDD2iQUG7YJiKBHNFkvHH2iZ8YASq4DjHnRucWGyLFp3VMQVMSAajYYD2GSb4Nej7KVrCEi8pRYdsOC5dl0eBeT09oIdsk9/wjexJjBqEEAzp5Y9FLcdoJPayT3wuWyeqYtS1F1LLk7zy0ckv8s3Hwv+xqoZ/wDb2c7CXKAyHW839I12e22S3no5kvoZ5wUPxHjRzuUOBhHSmvZE5ZYuKGhBGNM4MuljX07MCZo0xo5VnmGWvEYHIpyI3Rhc7odtZ/v7FZ7R+MdVRbF3B/7kv2wmKw2bYfBNyjvzwZlTOCIruxeqX3CPRK24RcBQUvj844pi+5UZ874iBidkYBSQBFSE40i4ppiBFRDOQX7KQDUVzEsHeI9Xi2cWqLj5RWiUWqGr3wLDRQtFQY8mI7Y1LQX4+EQRJLxm0HSyiYkk4EcThFIRUsKZxrWnjFS5Stv194Fm0szTjvO6MdornxgiqQ+J9O2KTZRtMDUHSLulkAIGHxehjo06wSQED+LwYx0Ug9jly9xRqxKvLXUpNyjbXEG7Yi4G+JRzqD3EeMBtVQekWw/D6iC2k7ak0YEivLQsuSuLaIOVO41xc4xyprgU2l8+2KyXNYkzCM9gQTlKrJykvSsEbPopSsYr0UxIzGA3Q0Il0ZIc7o55zk2erhwY4K6sDStHKQXQpjsOfGN1k0iCq5NSEKyNWPjSK9K2EpDrXXYMIySLB0solKnunDMe0CMpIGXHF8IYgkRyJQZga+8CdCaSK/u1teSKHaB674NoHPGOhSs5NKKxLNTTsiQlk4M3GOujaI8UORs9oNs2hHTbFMULyCAEmrGpqAMcorn6NSHY3ynrEsxIzFeMbrEUpUQuiVgC9sIwG54NolTKKCheD1YHGme6JSWp7nbiqMdjVqVYwn7RIII6aW4OTFJHH8R7oUAWUtCklKpZuqByINYZtFoVKUFJd0tUl8Mq5VNBtglPs1nt0xSpaxKtTMtBwW2B/e/iFdoiF+lLV4ZDNH6rfAkLESauHJhpmao2rAJSd94etY2SNFSLG0y0LCliqJSa1Hmd5YRWXUxrbcjpiUafHQ2GzyD8ausRnmT4qA7DCmJD1JGD8tBHSdtXPmqmTDwTklIwA5qTGQMMBAwxcY7jKKKVyQMc+e6KzJDZvGpSfpzjFR8IuYpEvNniIQAe+LSqIgg0jGorMobvnHjs48otIiMwYwQUUqGzuMVrfZFwHHn1jlDaIDNRndnpHkysTSoOzHfFcxVeeec4Bis7zHoliscsPzzzsjyUoijc9kAB7JkpK0g4EtBa02OVJWnqX71AnGrQNsaL60qr1C/Ex5bbUozOkU6UowbMkN3VhHJLY6sWO42B9cbHLTZ0kfH0lR+UXVMI6K9a7Zfs4BxC04DEkEknf7x0Xx8bHm9Uv8jFTR04pVTOhq0bUFy5gdZfipBGWjP38YLJRb4LR37d0bLBNSD1gCM9o7DGdAwxG+NNklDEnCrMat5RKTVHVhjJStLYkySTdKql9g3eEM+jAtCaZ4PWBfQB0qSCcODZjdDXZUBsI5+WerBJRB8yxTFu68croOIbOMydArlA3FGuI28WhokNGmYARD6HXIGo3dCoroLqSAb5e8AhrpAoAc3OcRs9sKlXWIUBUesa5kkJmN0YWm8SoKLCgwJ37IH6UWmURNlivwqSXLDEjwgx2Vk8sU0EkI2xaKULRyS9dwjlJc4xY5UWKSCCGyh00vpKzWKXIMyQVhacUgUICXdzm8Jo55+sNutM8JlWW9LlzAZZcLvU6qMLqhtz2RzZo6pRRmyUjWWxrAazqY7k/wDlGe2aY0ck3lWRRO0JS9N9+A9injBNmsw4dMG4vNMabTaEgdazyFEbDNYcfvfaN6F8lNKrz+f/AELy9a7GRSVPunBlU/8Asir9c6PONlWTwT534UtGaXSozEfZbOm6aN02Bf8AtY3DSCH/AKvIH/vd79LhwjLDGrRLT8h1eltHf8tMxyAr/wB8abBa9HzpiZabOoKVQOKUD5LOyFn9Yp/5eR/83/7QT1dtyVWmUOhkpJJ6yTMcUOF6YR4QuTElFvf8ga+fyYtY5SUWmalKbqAQwGQuj5wGtM5KQ57AMSdkHtaP61O/i/0iFpguYTkmg9fbsi0ZVjXwVxx1NIwzJs9dXCRsAHmYgZNoyWeBAhmk2VMaTZUboFSfk6fTghd0VKnrXcJQN5B9/aNWlpEySxuhaTiUliOw+8b50lnKCysjF1osuEsrCiau2G14ZXQrxwsVhpJOaVjsfyMe/a5aqBQ7aHxzwgrNsTKKVDgRgRujFaNDpOUDVJeAehF8MzUTRL05ePEoc4xA6KUn4SU7np3RyBMTQgK57oZSsjPE4l5kxTNGAq5oPnwjdMTdTeIbJqO9Dh6xXYJV83yOHB4MtthYR1MssUq5vfzjJrBPCgJacVEDsesFLRSFe0T/ALxSzggExHmVHZJ6IbAjWa0BhLT8INTtO3fHsDdKF6nMx0dcVSPCyz1SbMNnxgig02QNkYwQSqCwRdGpCSpk7SB3w6TdASkJqplsCCMicKu/ZWElI9+HNIaJFrvFKjQ3bu5zgQfTGsc2TY9XpKlHc22ewrTdl3UCjuXwGWEGEybqQ5ffGdcxxdIR+Ym82G0qGEXaK6ywCbySpO1qmoG0b4WkjqTLbPOrBiSpJES09oUG3mRZ0hIN0AOWDpBJ4YmCEjVdZKQiciYkqKFKAIuqSHIY44HCGjadEpZoUm3V7gdUkOpgCDtELembBQ/dgD932wj6BL1ZWVKCZqWSEkm6p+s4AKGvA0gR+rZk6cZCTLvC8636oCTVT7MIEomjli09xT0Pah0SL7hTNgcsC/CNyZ6D+IdtPOsMurWo8tCyufMlz5PRKXLIWpKVMaktUJS9f4hjCTaLIb6rpITeLAKJAD0AKqkNnnDanFbkIJTbSCuOf18obNbz91ZNtw/5UR85SlSTgFeB7xDzrpOSJVivLKHlFjX8svFojLKtcQvG7QqW2aUzkM1Ul8Dgd/EwRSt0wDtJqlfSJWE0xTgeGMFLPOBFCDDuW50wjSBU3qWlGxfUPbh4wVbn64wJ0uaoUPwqSe4iDKkF2HLc/SHx8EciqRZdGA5y5+cb9VFD7XJxFTwPVVhtzjC2PL8879uq/wDW5L/mLf4VRsvY/gk+CzWpd20z1ZAk9yQcufRa0bhXE1PbBrXWYftE5P5lt2AB4GSJbRFdsfg6cC2CUubA3SekejIJJZ8Y1CkBdYS6FQzbOjjc3StIhQxcGNdjtpQVFFXDG9XCPnMiepGBMN+hJwVLF6pPrFYJp0zj9aOTt5HAT5RCUXrwIbeDtpA21kIJG9gduflGKVJBUFAlwCAGYdpiU6V92tC1OTUF6g7odpjRe5LpEmIJCXru84VbLpcglKyyhR8qeUWzdKuKKD7jE1OvA70yXI32yS4Dj8z41rvpkMNsZkkJEZrNbTNQFIqoUWH3UOzLviE+cXYgg4sXHnD5H5JYaqiVo3DGFfTCLqDtUawzyVOIXtbFAXEjaS8Qx7zKdTtiYp2807feOiFtNBHR2o8J8ldkS57IJLQRsyiWq1hE1cwVDIcGlCCGfdGm2WVSVEKoe0AtmHxesK3uVjC42ZUuIKWS3kADqkAM2R4wNVtFBE0HmuXdE5xst0+X05DXoGcqqUEIUsFKrtHST8NPKDCbWZMzrlLpY4uKZHuwij9GEgC2WZajUrZA4AueEfSLVq3ZrVMUsoVLX9oUhZVivFRKaUdqbolGDaO2fUKMqYvWrXpCiJwkyhNcELAWTTI7iA0ef7aLUUXLLLEu+VqT1zfWcVOPgIfsMG7PqnZpxlqQJkpPSrlrQVOVBAJdJNQS3iY2yrLZ5tns0ppkpC5kwIBV1krYs5IqMaRSn5Odyx/v8/cXf9uJnSXlSEkBKUpHSLC03ST1pgcl3qDj5j5GskxFrXalISozAQpFQkoU1BswFd0b7RoyTItVklKClLIQqcHDXlnqpDijYnaDDfpOQi0ifKWVXTaJUs/C4CQD1GFBXNzUwlN+RtUI1S2f9WJp1wYXJclKJQkrlIRfJu9IzqKiOsaClOMApcl4c9Aasy0TETEKUFC0zZQe6RcSlbFin4qRt0DomVKtEgrUtU2b0qwAE3AkPQjF6vSkLpk+SqzQx3pX7ufPptnYVg/r1KvS7GD/AMI/5ZcAbYola/4ldzmGXW9Lpsn8r0THNNfXE6Jbyj++BLRZUjACKlWUEuKHaKQVVIiv7NFaKUCJ8hbY3h403+8GrLakrLg1zBxDbXxEVGVGadZ8xQioIoR3Q8XROeOwzdLE5N5/XmsbdV5Y+2STvV29VXP1hfsltUKTKj84GA/eGzf84Y9W1f0uTXPv6qufqYebTg/g5Zpowa2B7dO2BXiQPlFMmXBu2aU6G22p5EqdfWG6RLtdDdXi9eAhqtsqzidZJUyTLC1OpYloYA3SAC1Sm8/+HZCY43FP4HWb00lXj/R89mSyOECNN2ZVyqVAHAkEA8Hxj61pmWmXK6SfKlhSZybnRJxlhQJCsqpvUO6Iz1ybYmZKM5M5K5iVgB/upSLpW7/CaEf34p6YH1TcbrY+C2XRS0zZaZqFJCusLySLycXD4jfhB6RZWWbouo/CNm7hDlrLoS0Wicq1zJahLACZYcdSXgklILh8ajOBCLPthqsXBCk2CipaSwD7tmUULtIx2UPGClrs6DQh4GWqyZpoB6QJ34OmKV7izp6z3Zl5P4q9vNYFd0NukgnoZiiB8Ldvu7Qv6KbpEhQBByNYaDtHndTjSybeQzqPMKZ5ALOhRxLlhUUxoXr+WNOkdY5ah1UKvviqtBvdzBixy5cslSEoSSCksGcFjkRmB3Qt6f0ZLQm+gMXqHLH2h5dtCxUobo32bTl1OKHbC83pCtpW2GcsrNMgN0eLsq2e4ptrFu+KFgwkYUw5+plOOmqMFrFBxjoutVnPR3moCBnm/tHsWRxMJ6it0y3/ACU7xDdpOxS5qasDkRjCbqQPv1FiWQfNMOyhXnkwsjrw9ouL0KsHIpGxnPYc4Hqs6nICVY5hj3Q5Cc7h+LeHZuijSE5paqBz1RSvfw+sT4HeNMG6HnTULRMQsoUj4CMRw7zB62abtky5ftE1Rlm8l1YK20xO87YdtTej/V8voRZndf2npm+FlM/4m+Fmg3aLPIFlCSJKglEpSCBLAe8HKQ5W+0k1fjE1FveyryRWzj9j5wdbbRMWiYucsqRQB/hoASAMyc4Ky7dbHs9otJXMlXzMlpKgHKTXCqdmEMes0yTNlW1F2T91NlCUUhILqCCogjE1IjdoKWFWaxpKJSpYTM6UruuhO0OaVGPCGrfkGtaU9P7ViRbbYuZOXaPhWpd4Z3WPVFcWYDsgrYJtsmImLSpagFCYtQYdcYKfaGFB3Qy2KxWX7OCJYXLKFlS2Q4INHWpQKSMgIHaImPYlIuy6zkI6w/M1SRmNuUDT7lPVTVJcNLcHzNPWoqSTNJKVXk9VNFMUu13YT3xTL05a5QupmkAEkApSWJqR1gSA+UOM6zy5a5CxKQk9OEPcui6UkuGUXqKKMeWbRwXNmKmyUOZxTRBJus949ZkPjezfCDpYvrY67VX8HzydYF3UrUkgLdlEULGrdsMGs0t02b+UPJMbNYJIEizpGAVPA4CY0WaWsK5iLPcSVNLDtvCY58iSlH98Fllum/dmFUr/AHf/ANTZC4qQQYbbRIWix3VpKT0mB2NAAy4ONc/JTFLn5B6kZRR9nJJhisWgJk5JWgoxZlEg04AwrWubNStSaC6pSTnVJbupG1xurKqabpDPqUlhat8r3gHqWlSLbJS/VdVNnUVhsEF9QgtRtIJcmUwwxLj2iermrdqlWmVMmoISm85vJOKSMjtOyOWU6cjnyVcr/dii1W+TJ0pMmTyq4mZeZIclQSLtNj17I8la6f042no1qQ5DEgES2YNvz7xvggNESp2kLQiakm/euFyGWEgg0xoDSCkvVKzJSgqf7oH7R1jU9GF02VOUdmJT0qicpY13XxX8AfSWn5Bs02RZ0zlGeq8pU1uq7E3WNTT5mKtX5yZFmmoSFdJMLEkdVMtsHxcnGkHxoWzy5KlFBCkyxMIv1INWwugEAtV4026ySVzim70aZckTD1glKsgCbtGq6q4iLxjTtk3OGnSk/e/wYNJawy2mqCFibNlpQoEi4AH6ycziYTJlpFaw66Q0TZESps1RmrQgIWBLUCeviASOsKBjsEfGNI6WVe6sGcq4GwThGLbGpcykAdJ6bSOqkOczk8A5ulJpBF5gcW3xiBhdNi5OsX/EvtdsUuhNMW2naYzylMQRlHheLrPZVrUyUv2YcYdJJUcUpynK3yPGjbR0ktJOceWuUVJKcIjo+zmWgJOPGLj2c9sHlbnWiMlDJu7jzz4xlVo6QamWl91HPDCNbYue7fEJlMH59YIrQv63y0ps4CQALycMM+/jHR2uBHQZ1Un1joZHNl7gPqSpp6v4D5juh2Uphz2cfDGEjUwnplN+SveIc8aNuwy9YSXJbD2kmvZsOAx7oFawBQSg0uucNvLwTXkMMmww5ERtstMxBS4Gw5PkTl9YR8F4ummVaOQ6UmkE9I2cJCcCSHplChJtS5Ruq7n2+kEJelg1cY5qo9FOL4PbQk9VQy84NaPtXSICs8DxGHeIWLRb+rdEFdWlEy1j94V2EQY2JtewwJmUixM2B5nMYtEwQ9hQQ6R8zF8mYQcTXfAoTa4ho0Sp1Y1maDIXtjUdITm/arp+8YFSp8Xpmw1Jk3EOzJql2N1qKj0rOdjQv6QtHRyyrZQcTQc7oNIP9C/63pC1p8/dPsUPFx6xOGylXuxcfn5GrVRZTZbMSXK5yn3v0n/jC5pazffzn/4i/FRhisBCLPo4bZiT/iCj/qgTp2YBOnfxq83jn6dJzbf7uCDqbr7/ANm7U6Vd6ZqHo/KMcrS0wVVPmYfmzjRqbNdVoGyUfOEiZbd8VjpU5bew2nVKV/YaZuliFXgo3ne9m+14w2nT8w3h0imX8VT1m27YWp+kWxO6MU7SD5vXa0UeR8IqscFuxitGtE+4ZfTLuXSm69GOTZwOma6WtBQUz1vLF1JJwBoXehBYUOwQsz9IE4HnfGJRJxrBjGT5ZyZs+KO0UmOZ1wtU2RaCuatfwFRozEsnJgx4YjHJMUonN48iSJRJAFSSw3nl4qjgnJy8EY3WfRE+Y12WptpoONWhs1d1eRLSFrDzMt3D34wYtVoCASWCcXwp5+sMUhg9xZ0TqykVnkE5JBp4QaaXLDS0gDYBGNekr6b4WEJY0o+/LyhetOsM291VcAUp7MoVZV4LKCjwM6l7jzz9YqCSTXDnbnzSFhWmZ6FdZaVVfI4jaM4KWfWGUfiBQc8w+eFYbVYtoMFx3RSvifce0Y0aYlH8aeeP0if2ujiu8NhBsNAnXD9gdt5PPO2OjPrROJkH+IccdnJj2HizjzdwI1TmpTNVewueohxFsSWY0wqMs90J+qEoKnKB/Ia7C4hu/V4xz9YnO7Ojp60GmSoVL1zxZshFiQCYzpsjDLgDz3xLozx55rClynS2jUzQLpZQwNG7W84XrVYZktryaZEVHhVoZky6UHjTnhEk2Utm+ZOXHf4xmkwU1wxPRJWosBXhhB2xqmSkswUBsd3O16ZN2QUTYwMXJap93x7WiSbGaZdj4wrjYYOUXdgybpD8yVJrsicjSANHjfLs7liaZcn5xGbo1CnoCdod6cPlC+l7Fllfk8lWgDONMq0iBEzRah8JVwNeykVqXMl/EkjflCOMkWWRDNLtEaU2kQsydIPG+Xagc4ykPaY8IX/u9/7WAM9lpUknEEc9sFETP92P/awvS57ltsSxy2fyxMa5+Rs0qvoxotBoQUeAlj1hY1ztl21zw/4h4pBg/ryu7abEMkkf50+0K/6QrOft05s7h70JjlxN2l9v9ksUqa+H/Ya/Rnab8y0fyvWPnk1UwtdSow+/oul3Zlo/lHwIhbSlo6IdzsKuUpfwL02yTiB1D3g/SM5sMw/hJ7veGOfMYRnJi6lQJ4L5bAaLEslrpxx2cWMXytHBzeOBZhzwgkhFeyMyQq+UJBKjh2+QhtTZFYIR5CurGiJKytS03skue+GiVZkIT8AU2AxgVKmS7LKQC6ju/Eczw3x7Y9PoUohYugihxrx+UcclkcnfBX6EtjRI0tZ8DeScCCkx5pixpmMEEPmMLwxr21aBek5C0rcC+lVQU1+kH7HLYJJDFq7jB2jwbdiha9CzUlQZkqFa7OEDNIaMAu3AoEJF4FQU66uU3QOqdhdtph9t88XSQHybGvZAaXoIq600sT+EZbK7dwjowtzWxOcae4vSbFKCUmYFgkkEkMBwo5gdNkMrqlwHruEPSrEkC63eT2518oFW2xyXuhQfMMMOIoYq7juyelCo+W88+MaLHbFyz1SwOIOByc74PWnRiChkkgpFSBt2tnA+z6ImYsCf3uceyBGepbG0pGbT1uKpJSq67pNM9ufjHR2n7CZcl1XQSRQZf3szHsdGO63OPN3GbUr9sqrdQ+Y2w51TWnz7B6wlamH79X8BptqnZDn0mPPPfCy5L9P2nKmqwuiu/nvid8/lPhj6+MVk12Dmmwng8WX+ff5wpYnLmhqgjnP5mJCcHwPBvao8BEQrj787mjyXMd+PO7zMEJo6VJbDn14d8aEkEN8q8coyyqn6/U+EX3w+HPOyMFEQGqavmT5DGISZgJbPZ8tnGOQAXG05/MxAS2Py9284JjVLANa/Xz7I9EgciISFhnDYc1GPZFjmvZ2cfaAMZbRoyWvEB8yKHw9d0YpuhVpbo1g7lU8Rj3QYvndECvv57+2BoTNbQTJUnQxKgQROr/ibKFvQtoC58lP5piB3qEOyP/TDn97/AKhArV6yINqkm6l74L3QDSuOeEcKx/TOn7hjkasu/SJbAm1SwckJVwN9R9IGfpJVdtqt6EHwb0gnrtZpa7Wq8HIQgO5pQnIgZ5wP/SlIPTy1tQykV7TjsyiUINaX9jRlx8Gn9GkwGZP/AJR8xCmq1DtaGT9Ff7Wf/K/1CEhRrFIv6mVxtamabRadkVJn7aRC9HEgEQ50OjTfYRdq/Ma0vj1FbHODAb/nA9U6kF9B2W6ekW6SctgGVKuTWHjKmmzlyK9kbdL2BcwBSU1TRSRUhy77xAXo1v8ACeBBhxkrYuku2znONYtDnCkJlmsb97EUXIUrBLWFChbFoZLOu8Xy5740rUDiBFAmAUZ8KHfkY579WSUR0nFblcxIcFPHjFZO927qxJamwFB3tzlFE2ZzznHpYYaI0Sk7dlM2QkqdQctR8ogqWlqpHse7HYIuKxg455xiiZvJ+W73ijEKwlsuI3+p8ormnvHnt474tdth58oomHhsPDfu3QRWANYQr7Mq9kUtV6ONnnHRZrQf6Ovinz8BujoaJx5u4Banqaef4C/emHQzNjNkfr6CEjVf9sat1D5iG1Jo2He557InPk6MHaakqZ/HnE94iSFviD791O6MqSSDVtnPPGLpZYbdvz+ZhSxahWPPPaYsSQa888BFAVs553RZLVT65eJjBLZS6t3+G/HjGl8cX8/WMUpbl+R6DseLwpuTz3xkYiSxx4ciJTGxitQJ8W9h9Iml29OG/PygoLK5U8tie+NCZ5D8t7RQE0elcePOyPQOFOdrQGFFsy0FjTh7vz2RJNe7YaExyZZziwJw558IO4RnkA/qtgH+8w/vRl1WCjakOCwvHD90+uyKdFaxzZEvo0BBAJLnGu1i0al66T/yS8divCscco5EpRS5vyLT3MmtK3tc7cUjuQkPG3WvrfZyagyE9vLwu261rnLUtTOouWFMGo/DGGCy64TUIQm5LLAJBL1ADDPdDaZRUaXAT3UKwoROnFIZ5RcZYg05bZCHaNXpz9VUs7nI7MI+gq10mt8EvDf7wvA4bff5PBx425OUlQFYq/qC01ZKTVvjDHhGyz6qrP7SYkfwAk8HU3fDBez7uyPVL39g5x8osoIe37mSXoiRJYjEH4lVLnAbBxpGhMoOeLfOPSlynChwywwjROowSO30jj6lxUuCkLokhITFstIApjvimUhg6jUxbMmBhlWOWMXJjN0eTJzUesZJsz8RPH5H1iCzjzXnKKyvnbx28I9XDiUEQnJs9WrDmnpxipQfcWpvG/ZHpVv+fud0VLIr3/Xfui0kIcoEY055pHLLjmg3+wi2TNSaLemBFW2Ry0IyJ54xH1WnTX4Dp9jCunnzvMUKmZU5yG/fGq0oYO478PrtgdO54btgilkwdrKv+jq3qT5x5FWskz7kjenzjopDdHJm7gJq7+2/uq8BDfLPVdhVnGUex0JPkvg7SxqKOyJJLhO+kex0IWPUmp5PfFRmFud/f2x5HQGEulqJ8YvQp7u/1pHR0MjFhLDgDHSS1/8AdAPeDjtG6OjoJiafQHv9N0Wy0gK7H8N2Ajo6GYVwSXTz57hHuQO2pjo6MEgS9d0erzHOIEdHQjCiL9YcCe4tFctdUjIn1aOjoAS0KNN9fEAd0SKsBx8/nHsdGMi4FgTsHlSPQfL1wjo6CYrWsgp3nkcI3TFNhHR0ef1Xf/BSHBG0rIIbOn0jJeL9/hHR0dHTJabFZ6rEdsVK9/DKOjo6kSZB8N/NNkUqDgb/AEjo6CxT3ZwPhFZOHb4PHR0KYpnK8fnGOZ8R4Pxjo6NIUC6yn7r+8PWOjo6Hhwcebu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xMTEhQUExQVFRUXGRoaGBcYGBwgHRgYFxwdGhoaGhwYHSggGBolHxoYITEhJSkrLy4uGB8zODMsNygtLiwBCgoKDg0OGhAQGywkICQsLCwsLCwsLCwsLC0sLCwsLCwsLCwsLCwsLCwsLCwsLCwsLCwsLCwsLCwsLCwsLCwsLP/AABEIALQBGAMBIgACEQEDEQH/xAAbAAACAwEBAQAAAAAAAAAAAAAFBgIDBAABB//EAEsQAAECAwQGCAMEBgcHBQAAAAECEQADIQQSMUEFBlFhcfATIoGRobHB0TLh8RQjQlIHFTNicnMkNGOCkrLCFiVTVIOi0jWTo7PT/8QAGQEAAwEBAQAAAAAAAAAAAAAAAQIDAAQF/8QALBEAAgIBAwMDBAICAwAAAAAAAAECEQMSITEEMkETUXEiYZHwgbEjwUKh4f/aAAwDAQACEQMRAD8A+MaNs3SLCThieAhqs9lSBQAdggDq04mk/unzENFx6wGVhwRCA2HgIkU5sG4RaFAUZ9kcEvk0AcplSkioSzxqCGy7o9ShsomqnbGMchiAWHBon0Q3R0oA9kTCHww2xjEbuDN8okKY1HrHGWec4m23ZGMRAoKB8OyOucODbYmEtEl0LxhipYocH4d8cmSKYP2c/SLSHMehDP55xgo8QkR6ZbVAr7xJMoO/fvi4p7saeUYxm2Z749AAZgBvjYixLVUIU20JMUTJLHZCqSZqKLuZaOMwZYRy5ZOI53xykDBsIKMVrZxQdsQuAYjwyi5SMBsjw4NjGMZlyU/lHcIj9nRmhPcI0ekeEEjygGMSrIgD4U90VmyIP4RTsjaU4g7YiBlnGBQPmWSUGcM9AX5rjEF6PRs8YIrQBFZQ/OUY1IFL0cmlTv5akRmWADAk90FFo2Z5RBm7Y1s2lewJTYjt7e2PZtgODjugiuVl3dkRUl+HGNbBoj7AqZZP3hFCrPlBYynpQDY0UTZQamNd0bUzenEA2+z3a7Y6NOlT1dvWx7DHQ6ZCSp0T1XB6RTflx7RDOHBpXdnCzqqtpiv4fUQfn20IxcnYIzKY+DWvYBV8frHXgFAUc4AwNmW8nakbRV/YxXNRdcqqCGpkrLfC2USDSJ4cuWiQW5oXhf8AtRKGc3toz344xKRbSABsLj24RrFtDGlW/bHqJb4/WKbFaErfbm0aVFhSphkFlwGFI8lm8MKPHDD2iQUG7YJiKBHNFkvHH2iZ8YASq4DjHnRucWGyLFp3VMQVMSAajYYD2GSb4Nej7KVrCEi8pRYdsOC5dl0eBeT09oIdsk9/wjexJjBqEEAzp5Y9FLcdoJPayT3wuWyeqYtS1F1LLk7zy0ckv8s3Hwv+xqoZ/wDb2c7CXKAyHW839I12e22S3no5kvoZ5wUPxHjRzuUOBhHSmvZE5ZYuKGhBGNM4MuljX07MCZo0xo5VnmGWvEYHIpyI3Rhc7odtZ/v7FZ7R+MdVRbF3B/7kv2wmKw2bYfBNyjvzwZlTOCIruxeqX3CPRK24RcBQUvj844pi+5UZ874iBidkYBSQBFSE40i4ppiBFRDOQX7KQDUVzEsHeI9Xi2cWqLj5RWiUWqGr3wLDRQtFQY8mI7Y1LQX4+EQRJLxm0HSyiYkk4EcThFIRUsKZxrWnjFS5Stv194Fm0szTjvO6MdornxgiqQ+J9O2KTZRtMDUHSLulkAIGHxehjo06wSQED+LwYx0Ug9jly9xRqxKvLXUpNyjbXEG7Yi4G+JRzqD3EeMBtVQekWw/D6iC2k7ak0YEivLQsuSuLaIOVO41xc4xyprgU2l8+2KyXNYkzCM9gQTlKrJykvSsEbPopSsYr0UxIzGA3Q0Il0ZIc7o55zk2erhwY4K6sDStHKQXQpjsOfGN1k0iCq5NSEKyNWPjSK9K2EpDrXXYMIySLB0solKnunDMe0CMpIGXHF8IYgkRyJQZga+8CdCaSK/u1teSKHaB674NoHPGOhSs5NKKxLNTTsiQlk4M3GOujaI8UORs9oNs2hHTbFMULyCAEmrGpqAMcorn6NSHY3ynrEsxIzFeMbrEUpUQuiVgC9sIwG54NolTKKCheD1YHGme6JSWp7nbiqMdjVqVYwn7RIII6aW4OTFJHH8R7oUAWUtCklKpZuqByINYZtFoVKUFJd0tUl8Mq5VNBtglPs1nt0xSpaxKtTMtBwW2B/e/iFdoiF+lLV4ZDNH6rfAkLESauHJhpmao2rAJSd94etY2SNFSLG0y0LCliqJSa1Hmd5YRWXUxrbcjpiUafHQ2GzyD8ausRnmT4qA7DCmJD1JGD8tBHSdtXPmqmTDwTklIwA5qTGQMMBAwxcY7jKKKVyQMc+e6KzJDZvGpSfpzjFR8IuYpEvNniIQAe+LSqIgg0jGorMobvnHjs48otIiMwYwQUUqGzuMVrfZFwHHn1jlDaIDNRndnpHkysTSoOzHfFcxVeeec4Bis7zHoliscsPzzzsjyUoijc9kAB7JkpK0g4EtBa02OVJWnqX71AnGrQNsaL60qr1C/Ex5bbUozOkU6UowbMkN3VhHJLY6sWO42B9cbHLTZ0kfH0lR+UXVMI6K9a7Zfs4BxC04DEkEknf7x0Xx8bHm9Uv8jFTR04pVTOhq0bUFy5gdZfipBGWjP38YLJRb4LR37d0bLBNSD1gCM9o7DGdAwxG+NNklDEnCrMat5RKTVHVhjJStLYkySTdKql9g3eEM+jAtCaZ4PWBfQB0qSCcODZjdDXZUBsI5+WerBJRB8yxTFu68croOIbOMydArlA3FGuI28WhokNGmYARD6HXIGo3dCoroLqSAb5e8AhrpAoAc3OcRs9sKlXWIUBUesa5kkJmN0YWm8SoKLCgwJ37IH6UWmURNlivwqSXLDEjwgx2Vk8sU0EkI2xaKULRyS9dwjlJc4xY5UWKSCCGyh00vpKzWKXIMyQVhacUgUICXdzm8Jo55+sNutM8JlWW9LlzAZZcLvU6qMLqhtz2RzZo6pRRmyUjWWxrAazqY7k/wDlGe2aY0ck3lWRRO0JS9N9+A9injBNmsw4dMG4vNMabTaEgdazyFEbDNYcfvfaN6F8lNKrz+f/AELy9a7GRSVPunBlU/8Asir9c6PONlWTwT534UtGaXSozEfZbOm6aN02Bf8AtY3DSCH/AKvIH/vd79LhwjLDGrRLT8h1eltHf8tMxyAr/wB8abBa9HzpiZabOoKVQOKUD5LOyFn9Yp/5eR/83/7QT1dtyVWmUOhkpJJ6yTMcUOF6YR4QuTElFvf8ga+fyYtY5SUWmalKbqAQwGQuj5wGtM5KQ57AMSdkHtaP61O/i/0iFpguYTkmg9fbsi0ZVjXwVxx1NIwzJs9dXCRsAHmYgZNoyWeBAhmk2VMaTZUboFSfk6fTghd0VKnrXcJQN5B9/aNWlpEySxuhaTiUliOw+8b50lnKCysjF1osuEsrCiau2G14ZXQrxwsVhpJOaVjsfyMe/a5aqBQ7aHxzwgrNsTKKVDgRgRujFaNDpOUDVJeAehF8MzUTRL05ePEoc4xA6KUn4SU7np3RyBMTQgK57oZSsjPE4l5kxTNGAq5oPnwjdMTdTeIbJqO9Dh6xXYJV83yOHB4MtthYR1MssUq5vfzjJrBPCgJacVEDsesFLRSFe0T/ALxSzggExHmVHZJ6IbAjWa0BhLT8INTtO3fHsDdKF6nMx0dcVSPCyz1SbMNnxgig02QNkYwQSqCwRdGpCSpk7SB3w6TdASkJqplsCCMicKu/ZWElI9+HNIaJFrvFKjQ3bu5zgQfTGsc2TY9XpKlHc22ewrTdl3UCjuXwGWEGEybqQ5ffGdcxxdIR+Ym82G0qGEXaK6ywCbySpO1qmoG0b4WkjqTLbPOrBiSpJES09oUG3mRZ0hIN0AOWDpBJ4YmCEjVdZKQiciYkqKFKAIuqSHIY44HCGjadEpZoUm3V7gdUkOpgCDtELembBQ/dgD932wj6BL1ZWVKCZqWSEkm6p+s4AKGvA0gR+rZk6cZCTLvC8636oCTVT7MIEomjli09xT0Pah0SL7hTNgcsC/CNyZ6D+IdtPOsMurWo8tCyufMlz5PRKXLIWpKVMaktUJS9f4hjCTaLIb6rpITeLAKJAD0AKqkNnnDanFbkIJTbSCuOf18obNbz91ZNtw/5UR85SlSTgFeB7xDzrpOSJVivLKHlFjX8svFojLKtcQvG7QqW2aUzkM1Ul8Dgd/EwRSt0wDtJqlfSJWE0xTgeGMFLPOBFCDDuW50wjSBU3qWlGxfUPbh4wVbn64wJ0uaoUPwqSe4iDKkF2HLc/SHx8EciqRZdGA5y5+cb9VFD7XJxFTwPVVhtzjC2PL8879uq/wDW5L/mLf4VRsvY/gk+CzWpd20z1ZAk9yQcufRa0bhXE1PbBrXWYftE5P5lt2AB4GSJbRFdsfg6cC2CUubA3SekejIJJZ8Y1CkBdYS6FQzbOjjc3StIhQxcGNdjtpQVFFXDG9XCPnMiepGBMN+hJwVLF6pPrFYJp0zj9aOTt5HAT5RCUXrwIbeDtpA21kIJG9gduflGKVJBUFAlwCAGYdpiU6V92tC1OTUF6g7odpjRe5LpEmIJCXru84VbLpcglKyyhR8qeUWzdKuKKD7jE1OvA70yXI32yS4Dj8z41rvpkMNsZkkJEZrNbTNQFIqoUWH3UOzLviE+cXYgg4sXHnD5H5JYaqiVo3DGFfTCLqDtUawzyVOIXtbFAXEjaS8Qx7zKdTtiYp2807feOiFtNBHR2o8J8ldkS57IJLQRsyiWq1hE1cwVDIcGlCCGfdGm2WVSVEKoe0AtmHxesK3uVjC42ZUuIKWS3kADqkAM2R4wNVtFBE0HmuXdE5xst0+X05DXoGcqqUEIUsFKrtHST8NPKDCbWZMzrlLpY4uKZHuwij9GEgC2WZajUrZA4AueEfSLVq3ZrVMUsoVLX9oUhZVivFRKaUdqbolGDaO2fUKMqYvWrXpCiJwkyhNcELAWTTI7iA0ef7aLUUXLLLEu+VqT1zfWcVOPgIfsMG7PqnZpxlqQJkpPSrlrQVOVBAJdJNQS3iY2yrLZ5tns0ppkpC5kwIBV1krYs5IqMaRSn5Odyx/v8/cXf9uJnSXlSEkBKUpHSLC03ST1pgcl3qDj5j5GskxFrXalISozAQpFQkoU1BswFd0b7RoyTItVklKClLIQqcHDXlnqpDijYnaDDfpOQi0ifKWVXTaJUs/C4CQD1GFBXNzUwlN+RtUI1S2f9WJp1wYXJclKJQkrlIRfJu9IzqKiOsaClOMApcl4c9Aasy0TETEKUFC0zZQe6RcSlbFin4qRt0DomVKtEgrUtU2b0qwAE3AkPQjF6vSkLpk+SqzQx3pX7ufPptnYVg/r1KvS7GD/AMI/5ZcAbYola/4ldzmGXW9Lpsn8r0THNNfXE6Jbyj++BLRZUjACKlWUEuKHaKQVVIiv7NFaKUCJ8hbY3h403+8GrLakrLg1zBxDbXxEVGVGadZ8xQioIoR3Q8XROeOwzdLE5N5/XmsbdV5Y+2STvV29VXP1hfsltUKTKj84GA/eGzf84Y9W1f0uTXPv6qufqYebTg/g5Zpowa2B7dO2BXiQPlFMmXBu2aU6G22p5EqdfWG6RLtdDdXi9eAhqtsqzidZJUyTLC1OpYloYA3SAC1Sm8/+HZCY43FP4HWb00lXj/R89mSyOECNN2ZVyqVAHAkEA8Hxj61pmWmXK6SfKlhSZybnRJxlhQJCsqpvUO6Iz1ybYmZKM5M5K5iVgB/upSLpW7/CaEf34p6YH1TcbrY+C2XRS0zZaZqFJCusLySLycXD4jfhB6RZWWbouo/CNm7hDlrLoS0Wicq1zJahLACZYcdSXgklILh8ajOBCLPthqsXBCk2CipaSwD7tmUULtIx2UPGClrs6DQh4GWqyZpoB6QJ34OmKV7izp6z3Zl5P4q9vNYFd0NukgnoZiiB8Ldvu7Qv6KbpEhQBByNYaDtHndTjSybeQzqPMKZ5ALOhRxLlhUUxoXr+WNOkdY5ah1UKvviqtBvdzBixy5cslSEoSSCksGcFjkRmB3Qt6f0ZLQm+gMXqHLH2h5dtCxUobo32bTl1OKHbC83pCtpW2GcsrNMgN0eLsq2e4ptrFu+KFgwkYUw5+plOOmqMFrFBxjoutVnPR3moCBnm/tHsWRxMJ6it0y3/ACU7xDdpOxS5qasDkRjCbqQPv1FiWQfNMOyhXnkwsjrw9ouL0KsHIpGxnPYc4Hqs6nICVY5hj3Q5Cc7h+LeHZuijSE5paqBz1RSvfw+sT4HeNMG6HnTULRMQsoUj4CMRw7zB62abtky5ftE1Rlm8l1YK20xO87YdtTej/V8voRZndf2npm+FlM/4m+Fmg3aLPIFlCSJKglEpSCBLAe8HKQ5W+0k1fjE1FveyryRWzj9j5wdbbRMWiYucsqRQB/hoASAMyc4Ky7dbHs9otJXMlXzMlpKgHKTXCqdmEMes0yTNlW1F2T91NlCUUhILqCCogjE1IjdoKWFWaxpKJSpYTM6UruuhO0OaVGPCGrfkGtaU9P7ViRbbYuZOXaPhWpd4Z3WPVFcWYDsgrYJtsmImLSpagFCYtQYdcYKfaGFB3Qy2KxWX7OCJYXLKFlS2Q4INHWpQKSMgIHaImPYlIuy6zkI6w/M1SRmNuUDT7lPVTVJcNLcHzNPWoqSTNJKVXk9VNFMUu13YT3xTL05a5QupmkAEkApSWJqR1gSA+UOM6zy5a5CxKQk9OEPcui6UkuGUXqKKMeWbRwXNmKmyUOZxTRBJus949ZkPjezfCDpYvrY67VX8HzydYF3UrUkgLdlEULGrdsMGs0t02b+UPJMbNYJIEizpGAVPA4CY0WaWsK5iLPcSVNLDtvCY58iSlH98Fllum/dmFUr/AHf/ANTZC4qQQYbbRIWix3VpKT0mB2NAAy4ONc/JTFLn5B6kZRR9nJJhisWgJk5JWgoxZlEg04AwrWubNStSaC6pSTnVJbupG1xurKqabpDPqUlhat8r3gHqWlSLbJS/VdVNnUVhsEF9QgtRtIJcmUwwxLj2iermrdqlWmVMmoISm85vJOKSMjtOyOWU6cjnyVcr/dii1W+TJ0pMmTyq4mZeZIclQSLtNj17I8la6f042no1qQ5DEgES2YNvz7xvggNESp2kLQiakm/euFyGWEgg0xoDSCkvVKzJSgqf7oH7R1jU9GF02VOUdmJT0qicpY13XxX8AfSWn5Bs02RZ0zlGeq8pU1uq7E3WNTT5mKtX5yZFmmoSFdJMLEkdVMtsHxcnGkHxoWzy5KlFBCkyxMIv1INWwugEAtV4026ySVzim70aZckTD1glKsgCbtGq6q4iLxjTtk3OGnSk/e/wYNJawy2mqCFibNlpQoEi4AH6ycziYTJlpFaw66Q0TZESps1RmrQgIWBLUCeviASOsKBjsEfGNI6WVe6sGcq4GwThGLbGpcykAdJ6bSOqkOczk8A5ulJpBF5gcW3xiBhdNi5OsX/EvtdsUuhNMW2naYzylMQRlHheLrPZVrUyUv2YcYdJJUcUpynK3yPGjbR0ktJOceWuUVJKcIjo+zmWgJOPGLj2c9sHlbnWiMlDJu7jzz4xlVo6QamWl91HPDCNbYue7fEJlMH59YIrQv63y0ps4CQALycMM+/jHR2uBHQZ1Un1joZHNl7gPqSpp6v4D5juh2Uphz2cfDGEjUwnplN+SveIc8aNuwy9YSXJbD2kmvZsOAx7oFawBQSg0uucNvLwTXkMMmww5ERtstMxBS4Gw5PkTl9YR8F4ummVaOQ6UmkE9I2cJCcCSHplChJtS5Ruq7n2+kEJelg1cY5qo9FOL4PbQk9VQy84NaPtXSICs8DxGHeIWLRb+rdEFdWlEy1j94V2EQY2JtewwJmUixM2B5nMYtEwQ9hQQ6R8zF8mYQcTXfAoTa4ho0Sp1Y1maDIXtjUdITm/arp+8YFSp8Xpmw1Jk3EOzJql2N1qKj0rOdjQv6QtHRyyrZQcTQc7oNIP9C/63pC1p8/dPsUPFx6xOGylXuxcfn5GrVRZTZbMSXK5yn3v0n/jC5pazffzn/4i/FRhisBCLPo4bZiT/iCj/qgTp2YBOnfxq83jn6dJzbf7uCDqbr7/ANm7U6Vd6ZqHo/KMcrS0wVVPmYfmzjRqbNdVoGyUfOEiZbd8VjpU5bew2nVKV/YaZuliFXgo3ne9m+14w2nT8w3h0imX8VT1m27YWp+kWxO6MU7SD5vXa0UeR8IqscFuxitGtE+4ZfTLuXSm69GOTZwOma6WtBQUz1vLF1JJwBoXehBYUOwQsz9IE4HnfGJRJxrBjGT5ZyZs+KO0UmOZ1wtU2RaCuatfwFRozEsnJgx4YjHJMUonN48iSJRJAFSSw3nl4qjgnJy8EY3WfRE+Y12WptpoONWhs1d1eRLSFrDzMt3D34wYtVoCASWCcXwp5+sMUhg9xZ0TqykVnkE5JBp4QaaXLDS0gDYBGNekr6b4WEJY0o+/LyhetOsM291VcAUp7MoVZV4LKCjwM6l7jzz9YqCSTXDnbnzSFhWmZ6FdZaVVfI4jaM4KWfWGUfiBQc8w+eFYbVYtoMFx3RSvifce0Y0aYlH8aeeP0if2ujiu8NhBsNAnXD9gdt5PPO2OjPrROJkH+IccdnJj2HizjzdwI1TmpTNVewueohxFsSWY0wqMs90J+qEoKnKB/Ia7C4hu/V4xz9YnO7Ojp60GmSoVL1zxZshFiQCYzpsjDLgDz3xLozx55rClynS2jUzQLpZQwNG7W84XrVYZktryaZEVHhVoZky6UHjTnhEk2Utm+ZOXHf4xmkwU1wxPRJWosBXhhB2xqmSkswUBsd3O16ZN2QUTYwMXJap93x7WiSbGaZdj4wrjYYOUXdgybpD8yVJrsicjSANHjfLs7liaZcn5xGbo1CnoCdod6cPlC+l7Fllfk8lWgDONMq0iBEzRah8JVwNeykVqXMl/EkjflCOMkWWRDNLtEaU2kQsydIPG+Xagc4ykPaY8IX/u9/7WAM9lpUknEEc9sFETP92P/awvS57ltsSxy2fyxMa5+Rs0qvoxotBoQUeAlj1hY1ztl21zw/4h4pBg/ryu7abEMkkf50+0K/6QrOft05s7h70JjlxN2l9v9ksUqa+H/Ya/Rnab8y0fyvWPnk1UwtdSow+/oul3Zlo/lHwIhbSlo6IdzsKuUpfwL02yTiB1D3g/SM5sMw/hJ7veGOfMYRnJi6lQJ4L5bAaLEslrpxx2cWMXytHBzeOBZhzwgkhFeyMyQq+UJBKjh2+QhtTZFYIR5CurGiJKytS03skue+GiVZkIT8AU2AxgVKmS7LKQC6ju/Eczw3x7Y9PoUohYugihxrx+UcclkcnfBX6EtjRI0tZ8DeScCCkx5pixpmMEEPmMLwxr21aBek5C0rcC+lVQU1+kH7HLYJJDFq7jB2jwbdiha9CzUlQZkqFa7OEDNIaMAu3AoEJF4FQU66uU3QOqdhdtph9t88XSQHybGvZAaXoIq600sT+EZbK7dwjowtzWxOcae4vSbFKCUmYFgkkEkMBwo5gdNkMrqlwHruEPSrEkC63eT2518oFW2xyXuhQfMMMOIoYq7juyelCo+W88+MaLHbFyz1SwOIOByc74PWnRiChkkgpFSBt2tnA+z6ImYsCf3uceyBGepbG0pGbT1uKpJSq67pNM9ufjHR2n7CZcl1XQSRQZf3szHsdGO63OPN3GbUr9sqrdQ+Y2w51TWnz7B6wlamH79X8BptqnZDn0mPPPfCy5L9P2nKmqwuiu/nvid8/lPhj6+MVk12Dmmwng8WX+ff5wpYnLmhqgjnP5mJCcHwPBvao8BEQrj787mjyXMd+PO7zMEJo6VJbDn14d8aEkEN8q8coyyqn6/U+EX3w+HPOyMFEQGqavmT5DGISZgJbPZ8tnGOQAXG05/MxAS2Py9284JjVLANa/Xz7I9EgciISFhnDYc1GPZFjmvZ2cfaAMZbRoyWvEB8yKHw9d0YpuhVpbo1g7lU8Rj3QYvndECvv57+2BoTNbQTJUnQxKgQROr/ibKFvQtoC58lP5piB3qEOyP/TDn97/AKhArV6yINqkm6l74L3QDSuOeEcKx/TOn7hjkasu/SJbAm1SwckJVwN9R9IGfpJVdtqt6EHwb0gnrtZpa7Wq8HIQgO5pQnIgZ5wP/SlIPTy1tQykV7TjsyiUINaX9jRlx8Gn9GkwGZP/AJR8xCmq1DtaGT9Ff7Wf/K/1CEhRrFIv6mVxtamabRadkVJn7aRC9HEgEQ50OjTfYRdq/Ma0vj1FbHODAb/nA9U6kF9B2W6ekW6SctgGVKuTWHjKmmzlyK9kbdL2BcwBSU1TRSRUhy77xAXo1v8ACeBBhxkrYuku2znONYtDnCkJlmsb97EUXIUrBLWFChbFoZLOu8Xy5740rUDiBFAmAUZ8KHfkY579WSUR0nFblcxIcFPHjFZO927qxJamwFB3tzlFE2ZzznHpYYaI0Sk7dlM2QkqdQctR8ogqWlqpHse7HYIuKxg455xiiZvJ+W73ijEKwlsuI3+p8ormnvHnt474tdth58oomHhsPDfu3QRWANYQr7Mq9kUtV6ONnnHRZrQf6Ovinz8BujoaJx5u4Banqaef4C/emHQzNjNkfr6CEjVf9sat1D5iG1Jo2He557InPk6MHaakqZ/HnE94iSFviD791O6MqSSDVtnPPGLpZYbdvz+ZhSxahWPPPaYsSQa888BFAVs553RZLVT65eJjBLZS6t3+G/HjGl8cX8/WMUpbl+R6DseLwpuTz3xkYiSxx4ciJTGxitQJ8W9h9Iml29OG/PygoLK5U8tie+NCZ5D8t7RQE0elcePOyPQOFOdrQGFFsy0FjTh7vz2RJNe7YaExyZZziwJw558IO4RnkA/qtgH+8w/vRl1WCjakOCwvHD90+uyKdFaxzZEvo0BBAJLnGu1i0al66T/yS8divCscco5EpRS5vyLT3MmtK3tc7cUjuQkPG3WvrfZyagyE9vLwu261rnLUtTOouWFMGo/DGGCy64TUIQm5LLAJBL1ADDPdDaZRUaXAT3UKwoROnFIZ5RcZYg05bZCHaNXpz9VUs7nI7MI+gq10mt8EvDf7wvA4bff5PBx425OUlQFYq/qC01ZKTVvjDHhGyz6qrP7SYkfwAk8HU3fDBez7uyPVL39g5x8osoIe37mSXoiRJYjEH4lVLnAbBxpGhMoOeLfOPSlynChwywwjROowSO30jj6lxUuCkLokhITFstIApjvimUhg6jUxbMmBhlWOWMXJjN0eTJzUesZJsz8RPH5H1iCzjzXnKKyvnbx28I9XDiUEQnJs9WrDmnpxipQfcWpvG/ZHpVv+fud0VLIr3/Xfui0kIcoEY055pHLLjmg3+wi2TNSaLemBFW2Ry0IyJ54xH1WnTX4Dp9jCunnzvMUKmZU5yG/fGq0oYO478PrtgdO54btgilkwdrKv+jq3qT5x5FWskz7kjenzjopDdHJm7gJq7+2/uq8BDfLPVdhVnGUex0JPkvg7SxqKOyJJLhO+kex0IWPUmp5PfFRmFud/f2x5HQGEulqJ8YvQp7u/1pHR0MjFhLDgDHSS1/8AdAPeDjtG6OjoJiafQHv9N0Wy0gK7H8N2Ajo6GYVwSXTz57hHuQO2pjo6MEgS9d0erzHOIEdHQjCiL9YcCe4tFctdUjIn1aOjoAS0KNN9fEAd0SKsBx8/nHsdGMi4FgTsHlSPQfL1wjo6CYrWsgp3nkcI3TFNhHR0ef1Xf/BSHBG0rIIbOn0jJeL9/hHR0dHTJabFZ6rEdsVK9/DKOjo6kSZB8N/NNkUqDgb/AEjo6CxT3ZwPhFZOHb4PHR0KYpnK8fnGOZ8R4Pxjo6NIUC6yn7r+8PWOjo6Hhwcebu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irc_mi" descr="http://www.nzdl.org/gsdl/collect/fnl2.2/archives/HASHae87.dir/p133a.gif"/>
          <p:cNvPicPr/>
          <p:nvPr/>
        </p:nvPicPr>
        <p:blipFill>
          <a:blip r:embed="rId2" cstate="print"/>
          <a:srcRect/>
          <a:stretch>
            <a:fillRect/>
          </a:stretch>
        </p:blipFill>
        <p:spPr bwMode="auto">
          <a:xfrm>
            <a:off x="685800" y="3276600"/>
            <a:ext cx="3048000" cy="3200400"/>
          </a:xfrm>
          <a:prstGeom prst="rect">
            <a:avLst/>
          </a:prstGeom>
          <a:noFill/>
          <a:ln w="9525">
            <a:noFill/>
            <a:miter lim="800000"/>
            <a:headEnd/>
            <a:tailEnd/>
          </a:ln>
        </p:spPr>
      </p:pic>
      <p:pic>
        <p:nvPicPr>
          <p:cNvPr id="5136" name="Picture 16" descr="https://encrypted-tbn0.gstatic.com/images?q=tbn:ANd9GcQbvY1GCjes-0I3ePmVLT6I1gFi_eQhDAybBL5bJgx8d5k3xTCB8A"/>
          <p:cNvPicPr>
            <a:picLocks noChangeAspect="1" noChangeArrowheads="1"/>
          </p:cNvPicPr>
          <p:nvPr/>
        </p:nvPicPr>
        <p:blipFill>
          <a:blip r:embed="rId3" cstate="print"/>
          <a:srcRect/>
          <a:stretch>
            <a:fillRect/>
          </a:stretch>
        </p:blipFill>
        <p:spPr bwMode="auto">
          <a:xfrm>
            <a:off x="3632200" y="3657600"/>
            <a:ext cx="5511800" cy="28194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92500"/>
          </a:bodyPr>
          <a:lstStyle/>
          <a:p>
            <a:pPr lvl="0">
              <a:buNone/>
            </a:pPr>
            <a:r>
              <a:rPr lang="en-US" b="1" i="1" dirty="0"/>
              <a:t>GIRLS</a:t>
            </a:r>
            <a:endParaRPr lang="en-US" dirty="0"/>
          </a:p>
          <a:p>
            <a:pPr lvl="0"/>
            <a:r>
              <a:rPr lang="en-US" dirty="0"/>
              <a:t>Breast development occurs</a:t>
            </a:r>
          </a:p>
          <a:p>
            <a:pPr lvl="0"/>
            <a:r>
              <a:rPr lang="en-US" dirty="0"/>
              <a:t>Menarche</a:t>
            </a:r>
          </a:p>
          <a:p>
            <a:pPr lvl="0"/>
            <a:r>
              <a:rPr lang="en-US" dirty="0"/>
              <a:t>Ovulation</a:t>
            </a:r>
          </a:p>
          <a:p>
            <a:pPr lvl="0"/>
            <a:r>
              <a:rPr lang="en-US" dirty="0"/>
              <a:t>Pubic hair develops</a:t>
            </a:r>
          </a:p>
          <a:p>
            <a:pPr lvl="0"/>
            <a:r>
              <a:rPr lang="en-US" dirty="0"/>
              <a:t>Heavier than males</a:t>
            </a:r>
          </a:p>
          <a:p>
            <a:pPr lvl="0"/>
            <a:r>
              <a:rPr lang="en-US" dirty="0"/>
              <a:t>Skeletal growth ends at 17 years</a:t>
            </a:r>
          </a:p>
          <a:p>
            <a:pPr lvl="0"/>
            <a:r>
              <a:rPr lang="en-US" dirty="0"/>
              <a:t>Sexual maturation achieved</a:t>
            </a:r>
          </a:p>
          <a:p>
            <a:pPr lvl="0"/>
            <a:r>
              <a:rPr lang="en-US" dirty="0"/>
              <a:t>Friends are considered to be of central </a:t>
            </a:r>
            <a:r>
              <a:rPr lang="en-US" dirty="0" smtClean="0"/>
              <a:t>importance</a:t>
            </a:r>
          </a:p>
          <a:p>
            <a:pPr lvl="0"/>
            <a:r>
              <a:rPr lang="en-US" dirty="0"/>
              <a:t>Most teenage pregnancies and abortions occurs</a:t>
            </a:r>
          </a:p>
          <a:p>
            <a:pPr lvl="0"/>
            <a:r>
              <a:rPr lang="en-US" dirty="0"/>
              <a:t>Lesbianism tendencies</a:t>
            </a:r>
          </a:p>
          <a:p>
            <a:endParaRPr lang="en-US" dirty="0"/>
          </a:p>
        </p:txBody>
      </p:sp>
      <p:pic>
        <p:nvPicPr>
          <p:cNvPr id="151554" name="Picture 2" descr="https://encrypted-tbn0.gstatic.com/images?q=tbn:ANd9GcQhS6oCdd2--NhJ2mEKMn1uLc6rKEm_bi6SzKjGR9ekv9YVBeuL1Q"/>
          <p:cNvPicPr>
            <a:picLocks noChangeAspect="1" noChangeArrowheads="1"/>
          </p:cNvPicPr>
          <p:nvPr/>
        </p:nvPicPr>
        <p:blipFill>
          <a:blip r:embed="rId2" cstate="print"/>
          <a:srcRect/>
          <a:stretch>
            <a:fillRect/>
          </a:stretch>
        </p:blipFill>
        <p:spPr bwMode="auto">
          <a:xfrm>
            <a:off x="5580954" y="0"/>
            <a:ext cx="3791646" cy="31242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Red Flags in infant development</a:t>
            </a:r>
          </a:p>
        </p:txBody>
      </p:sp>
      <p:sp>
        <p:nvSpPr>
          <p:cNvPr id="21507" name="Rectangle 3"/>
          <p:cNvSpPr>
            <a:spLocks noGrp="1" noChangeArrowheads="1"/>
          </p:cNvSpPr>
          <p:nvPr>
            <p:ph type="body" idx="1"/>
          </p:nvPr>
        </p:nvSpPr>
        <p:spPr/>
        <p:txBody>
          <a:bodyPr/>
          <a:lstStyle/>
          <a:p>
            <a:pPr eaLnBrk="1" hangingPunct="1">
              <a:lnSpc>
                <a:spcPct val="90000"/>
              </a:lnSpc>
            </a:pPr>
            <a:r>
              <a:rPr lang="en-US" dirty="0" smtClean="0"/>
              <a:t>Unable to sit alone by age 9 months</a:t>
            </a:r>
          </a:p>
          <a:p>
            <a:pPr eaLnBrk="1" hangingPunct="1">
              <a:lnSpc>
                <a:spcPct val="90000"/>
              </a:lnSpc>
            </a:pPr>
            <a:r>
              <a:rPr lang="en-US" dirty="0" smtClean="0"/>
              <a:t>Unable to transfer objects from hand to hand by age 1 year</a:t>
            </a:r>
          </a:p>
          <a:p>
            <a:pPr eaLnBrk="1" hangingPunct="1">
              <a:lnSpc>
                <a:spcPct val="90000"/>
              </a:lnSpc>
            </a:pPr>
            <a:r>
              <a:rPr lang="en-US" dirty="0" smtClean="0"/>
              <a:t>Abnormal pincer grip or grasp by age 15 months</a:t>
            </a:r>
          </a:p>
          <a:p>
            <a:pPr eaLnBrk="1" hangingPunct="1">
              <a:lnSpc>
                <a:spcPct val="90000"/>
              </a:lnSpc>
            </a:pPr>
            <a:r>
              <a:rPr lang="en-US" dirty="0" smtClean="0"/>
              <a:t>Unable to walk alone by 18 months</a:t>
            </a:r>
          </a:p>
          <a:p>
            <a:pPr eaLnBrk="1" hangingPunct="1">
              <a:lnSpc>
                <a:spcPct val="90000"/>
              </a:lnSpc>
            </a:pPr>
            <a:r>
              <a:rPr lang="en-US" dirty="0" smtClean="0"/>
              <a:t>Failure to speak recognizable words by 2 years.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CHILDHOOD DISEASES</a:t>
            </a:r>
            <a:endParaRPr lang="en-US" dirty="0"/>
          </a:p>
        </p:txBody>
      </p:sp>
      <p:sp>
        <p:nvSpPr>
          <p:cNvPr id="3" name="Content Placeholder 2"/>
          <p:cNvSpPr>
            <a:spLocks noGrp="1"/>
          </p:cNvSpPr>
          <p:nvPr>
            <p:ph idx="1"/>
          </p:nvPr>
        </p:nvSpPr>
        <p:spPr/>
        <p:txBody>
          <a:bodyPr/>
          <a:lstStyle/>
          <a:p>
            <a:r>
              <a:rPr lang="en-US" b="1" u="sng" dirty="0"/>
              <a:t>PNEUMONIA</a:t>
            </a:r>
            <a:endParaRPr lang="en-US" dirty="0"/>
          </a:p>
          <a:p>
            <a:pPr>
              <a:buNone/>
            </a:pPr>
            <a:r>
              <a:rPr lang="en-US" b="1" dirty="0" err="1"/>
              <a:t>Defn</a:t>
            </a:r>
            <a:r>
              <a:rPr lang="en-US" dirty="0"/>
              <a:t>:  acute inflammation of the pulmonary parenchyma associated with alveolar consolidation</a:t>
            </a:r>
          </a:p>
        </p:txBody>
      </p:sp>
      <p:pic>
        <p:nvPicPr>
          <p:cNvPr id="150530" name="Picture 2" descr="respiratory : Lungs - pulmonary system. Front view, isolated on white Stock Photo"/>
          <p:cNvPicPr>
            <a:picLocks noChangeAspect="1" noChangeArrowheads="1"/>
          </p:cNvPicPr>
          <p:nvPr/>
        </p:nvPicPr>
        <p:blipFill>
          <a:blip r:embed="rId2" cstate="print"/>
          <a:srcRect/>
          <a:stretch>
            <a:fillRect/>
          </a:stretch>
        </p:blipFill>
        <p:spPr bwMode="auto">
          <a:xfrm>
            <a:off x="914400" y="3886199"/>
            <a:ext cx="2438400" cy="2947131"/>
          </a:xfrm>
          <a:prstGeom prst="rect">
            <a:avLst/>
          </a:prstGeom>
          <a:noFill/>
        </p:spPr>
      </p:pic>
      <p:pic>
        <p:nvPicPr>
          <p:cNvPr id="150532" name="Picture 4" descr="respiratory : Phlegm in the lungs during pneumonia Illustration"/>
          <p:cNvPicPr>
            <a:picLocks noChangeAspect="1" noChangeArrowheads="1"/>
          </p:cNvPicPr>
          <p:nvPr/>
        </p:nvPicPr>
        <p:blipFill>
          <a:blip r:embed="rId3" cstate="print"/>
          <a:srcRect/>
          <a:stretch>
            <a:fillRect/>
          </a:stretch>
        </p:blipFill>
        <p:spPr bwMode="auto">
          <a:xfrm>
            <a:off x="4800600" y="3429000"/>
            <a:ext cx="3276600" cy="32766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a:buNone/>
            </a:pPr>
            <a:r>
              <a:rPr lang="en-US" b="1" i="1" dirty="0"/>
              <a:t>Incidence:</a:t>
            </a:r>
            <a:endParaRPr lang="en-US" dirty="0"/>
          </a:p>
          <a:p>
            <a:pPr lvl="0"/>
            <a:r>
              <a:rPr lang="en-US" dirty="0"/>
              <a:t>Frequently seen in childhood</a:t>
            </a:r>
          </a:p>
          <a:p>
            <a:pPr lvl="0"/>
            <a:r>
              <a:rPr lang="en-US" dirty="0"/>
              <a:t>Occurs mostly in infancy and early childhood</a:t>
            </a:r>
          </a:p>
          <a:p>
            <a:pPr lvl="0"/>
            <a:r>
              <a:rPr lang="en-US" dirty="0"/>
              <a:t>Most bacteria type are preceded by viral URTI</a:t>
            </a:r>
          </a:p>
          <a:p>
            <a:pPr>
              <a:buNone/>
            </a:pPr>
            <a:endParaRPr lang="en-US" dirty="0"/>
          </a:p>
          <a:p>
            <a:pPr>
              <a:buNone/>
            </a:pPr>
            <a:r>
              <a:rPr lang="en-US" b="1" i="1" dirty="0"/>
              <a:t>Etiology</a:t>
            </a:r>
            <a:endParaRPr lang="en-US" dirty="0"/>
          </a:p>
          <a:p>
            <a:r>
              <a:rPr lang="en-US" dirty="0"/>
              <a:t>Virus:  cytomegalovirus, respiratory </a:t>
            </a:r>
            <a:r>
              <a:rPr lang="en-US" dirty="0" err="1"/>
              <a:t>syncitial</a:t>
            </a:r>
            <a:r>
              <a:rPr lang="en-US" dirty="0"/>
              <a:t> virus, influenza and adenovirus</a:t>
            </a:r>
          </a:p>
          <a:p>
            <a:r>
              <a:rPr lang="en-US" dirty="0"/>
              <a:t>Bacteria:  streptococcus, </a:t>
            </a:r>
            <a:r>
              <a:rPr lang="en-US" dirty="0" err="1" smtClean="0"/>
              <a:t>haemophillus</a:t>
            </a:r>
            <a:endParaRPr lang="en-US" dirty="0" smtClean="0"/>
          </a:p>
          <a:p>
            <a:r>
              <a:rPr lang="en-US" dirty="0" smtClean="0"/>
              <a:t>Streptococcus </a:t>
            </a:r>
            <a:r>
              <a:rPr lang="en-US" dirty="0" err="1" smtClean="0"/>
              <a:t>pneumoniae</a:t>
            </a:r>
            <a:r>
              <a:rPr lang="en-US" dirty="0" smtClean="0"/>
              <a:t> is the most common cause</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FACTORS</a:t>
            </a:r>
            <a:endParaRPr lang="en-US" dirty="0"/>
          </a:p>
        </p:txBody>
      </p:sp>
      <p:sp>
        <p:nvSpPr>
          <p:cNvPr id="3" name="Content Placeholder 2"/>
          <p:cNvSpPr>
            <a:spLocks noGrp="1"/>
          </p:cNvSpPr>
          <p:nvPr>
            <p:ph idx="1"/>
          </p:nvPr>
        </p:nvSpPr>
        <p:spPr/>
        <p:txBody>
          <a:bodyPr/>
          <a:lstStyle/>
          <a:p>
            <a:r>
              <a:rPr lang="en-US" dirty="0" smtClean="0"/>
              <a:t>Bacterial or viral URTI</a:t>
            </a:r>
            <a:endParaRPr lang="fr-FR" dirty="0" smtClean="0"/>
          </a:p>
          <a:p>
            <a:r>
              <a:rPr lang="en-GB" dirty="0" smtClean="0"/>
              <a:t>Prematurity</a:t>
            </a:r>
          </a:p>
          <a:p>
            <a:r>
              <a:rPr lang="en-GB" dirty="0" smtClean="0"/>
              <a:t>Inborn lung or heart disease</a:t>
            </a:r>
          </a:p>
          <a:p>
            <a:r>
              <a:rPr lang="en-GB" dirty="0" smtClean="0"/>
              <a:t>Impaired immune system</a:t>
            </a:r>
          </a:p>
          <a:p>
            <a:r>
              <a:rPr lang="en-GB" dirty="0" smtClean="0"/>
              <a:t>Cystic fibrosis </a:t>
            </a:r>
          </a:p>
          <a:p>
            <a:r>
              <a:rPr lang="en-GB" dirty="0" smtClean="0"/>
              <a:t>Sickle cell disease</a:t>
            </a:r>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Pathophysiology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Pathogen </a:t>
            </a:r>
            <a:r>
              <a:rPr lang="en-US" dirty="0"/>
              <a:t>invade lung tissues</a:t>
            </a:r>
          </a:p>
          <a:p>
            <a:pPr lvl="0"/>
            <a:r>
              <a:rPr lang="en-US" dirty="0"/>
              <a:t>Produce </a:t>
            </a:r>
            <a:r>
              <a:rPr lang="en-US" dirty="0" err="1"/>
              <a:t>endotoxins</a:t>
            </a:r>
            <a:r>
              <a:rPr lang="en-US" dirty="0"/>
              <a:t> which produce the accumulation of debris and exudates in the airways</a:t>
            </a:r>
          </a:p>
          <a:p>
            <a:pPr lvl="0"/>
            <a:r>
              <a:rPr lang="en-US" dirty="0"/>
              <a:t>Reduction in ventilation and perfusion occurs </a:t>
            </a:r>
          </a:p>
          <a:p>
            <a:pPr lvl="0">
              <a:buNone/>
            </a:pPr>
            <a:r>
              <a:rPr lang="en-US" dirty="0"/>
              <a:t>Classified as lobar, interstitial or bronchial</a:t>
            </a:r>
          </a:p>
          <a:p>
            <a:pPr lvl="0"/>
            <a:r>
              <a:rPr lang="en-US" b="1" dirty="0"/>
              <a:t>LOBAR:  </a:t>
            </a:r>
            <a:r>
              <a:rPr lang="en-US" dirty="0"/>
              <a:t>involves a major portion of one or more lobes of the lung</a:t>
            </a:r>
          </a:p>
          <a:p>
            <a:pPr lvl="0"/>
            <a:r>
              <a:rPr lang="en-US" b="1" dirty="0"/>
              <a:t>INTERSTITIAL</a:t>
            </a:r>
            <a:r>
              <a:rPr lang="en-US" dirty="0"/>
              <a:t> includes alveolar walls, </a:t>
            </a:r>
            <a:r>
              <a:rPr lang="en-US" dirty="0" err="1"/>
              <a:t>peribronchial</a:t>
            </a:r>
            <a:r>
              <a:rPr lang="en-US" dirty="0"/>
              <a:t> and inter lobular tissues</a:t>
            </a:r>
          </a:p>
          <a:p>
            <a:pPr lvl="0"/>
            <a:r>
              <a:rPr lang="en-US" b="1" dirty="0"/>
              <a:t>BRONCHIAL</a:t>
            </a:r>
            <a:r>
              <a:rPr lang="en-US" dirty="0"/>
              <a:t> diffuse, involves the bronchi and lung fields</a:t>
            </a:r>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6546" name="Picture 2" descr="https://encrypted-tbn2.gstatic.com/images?q=tbn:ANd9GcTVD7V0RS2uYZ1vbyi1LpYPOgMAe8IWCnIR9X4CXZz9aATC2amO"/>
          <p:cNvPicPr>
            <a:picLocks noChangeAspect="1" noChangeArrowheads="1"/>
          </p:cNvPicPr>
          <p:nvPr/>
        </p:nvPicPr>
        <p:blipFill>
          <a:blip r:embed="rId2" cstate="print"/>
          <a:srcRect/>
          <a:stretch>
            <a:fillRect/>
          </a:stretch>
        </p:blipFill>
        <p:spPr bwMode="auto">
          <a:xfrm>
            <a:off x="533400" y="1981200"/>
            <a:ext cx="5500023" cy="3562351"/>
          </a:xfrm>
          <a:prstGeom prst="rect">
            <a:avLst/>
          </a:prstGeom>
          <a:noFill/>
        </p:spPr>
      </p:pic>
      <p:pic>
        <p:nvPicPr>
          <p:cNvPr id="5" name="Picture 2" descr="https://encrypted-tbn0.gstatic.com/images?q=tbn:ANd9GcQlWY0WQvkWeDFAUI-yrmVH5NtaFafDhKkek-uqE3bdzBzJeshW"/>
          <p:cNvPicPr>
            <a:picLocks noChangeAspect="1" noChangeArrowheads="1"/>
          </p:cNvPicPr>
          <p:nvPr/>
        </p:nvPicPr>
        <p:blipFill>
          <a:blip r:embed="rId3" cstate="print"/>
          <a:srcRect/>
          <a:stretch>
            <a:fillRect/>
          </a:stretch>
        </p:blipFill>
        <p:spPr bwMode="auto">
          <a:xfrm>
            <a:off x="6172200" y="1905000"/>
            <a:ext cx="2718880" cy="3581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Clinical presentation</a:t>
            </a:r>
            <a:r>
              <a:rPr lang="en-US" dirty="0"/>
              <a:t/>
            </a:r>
            <a:br>
              <a:rPr lang="en-US" dirty="0"/>
            </a:br>
            <a:endParaRPr lang="en-US" dirty="0"/>
          </a:p>
        </p:txBody>
      </p:sp>
      <p:sp>
        <p:nvSpPr>
          <p:cNvPr id="3" name="Content Placeholder 2"/>
          <p:cNvSpPr>
            <a:spLocks noGrp="1"/>
          </p:cNvSpPr>
          <p:nvPr>
            <p:ph idx="1"/>
          </p:nvPr>
        </p:nvSpPr>
        <p:spPr>
          <a:xfrm>
            <a:off x="457200" y="1219200"/>
            <a:ext cx="8229600" cy="5638800"/>
          </a:xfrm>
        </p:spPr>
        <p:txBody>
          <a:bodyPr>
            <a:normAutofit fontScale="70000" lnSpcReduction="20000"/>
          </a:bodyPr>
          <a:lstStyle/>
          <a:p>
            <a:pPr lvl="0"/>
            <a:r>
              <a:rPr lang="en-US" dirty="0" smtClean="0"/>
              <a:t>Cough</a:t>
            </a:r>
            <a:r>
              <a:rPr lang="en-GB" dirty="0" smtClean="0"/>
              <a:t> with and without sputum </a:t>
            </a:r>
            <a:r>
              <a:rPr lang="en-US" dirty="0"/>
              <a:t>	-</a:t>
            </a:r>
            <a:r>
              <a:rPr lang="en-US" dirty="0" err="1" smtClean="0"/>
              <a:t>tachypnea</a:t>
            </a:r>
            <a:endParaRPr lang="en-US" dirty="0"/>
          </a:p>
          <a:p>
            <a:pPr lvl="0"/>
            <a:r>
              <a:rPr lang="en-US" dirty="0"/>
              <a:t>Malaise		</a:t>
            </a:r>
            <a:r>
              <a:rPr lang="en-US" dirty="0" smtClean="0"/>
              <a:t>	</a:t>
            </a:r>
            <a:r>
              <a:rPr lang="en-US" dirty="0"/>
              <a:t>	-  Wheezing</a:t>
            </a:r>
          </a:p>
          <a:p>
            <a:pPr lvl="0"/>
            <a:r>
              <a:rPr lang="en-US" dirty="0" err="1"/>
              <a:t>Pleuritic</a:t>
            </a:r>
            <a:r>
              <a:rPr lang="en-US" dirty="0"/>
              <a:t> </a:t>
            </a:r>
            <a:r>
              <a:rPr lang="en-US" dirty="0" smtClean="0"/>
              <a:t>pain</a:t>
            </a:r>
            <a:r>
              <a:rPr lang="en-GB" dirty="0" smtClean="0"/>
              <a:t> aggravated by deep breathing and coughing </a:t>
            </a:r>
            <a:r>
              <a:rPr lang="en-US" dirty="0"/>
              <a:t>	</a:t>
            </a:r>
          </a:p>
          <a:p>
            <a:pPr lvl="0"/>
            <a:r>
              <a:rPr lang="en-US" dirty="0" smtClean="0"/>
              <a:t>Fever				- Anorexia		</a:t>
            </a:r>
            <a:endParaRPr lang="en-US" dirty="0"/>
          </a:p>
          <a:p>
            <a:pPr lvl="0"/>
            <a:r>
              <a:rPr lang="en-US" dirty="0"/>
              <a:t>Headache </a:t>
            </a:r>
            <a:endParaRPr lang="en-US" dirty="0" smtClean="0"/>
          </a:p>
          <a:p>
            <a:r>
              <a:rPr lang="en-GB" dirty="0" smtClean="0"/>
              <a:t>Dyspnea </a:t>
            </a:r>
          </a:p>
          <a:p>
            <a:r>
              <a:rPr lang="en-GB" dirty="0" smtClean="0"/>
              <a:t>Cyanosis in severe </a:t>
            </a:r>
          </a:p>
          <a:p>
            <a:r>
              <a:rPr lang="en-GB" dirty="0" smtClean="0"/>
              <a:t>Reduced breath sounds and crackles,</a:t>
            </a:r>
          </a:p>
          <a:p>
            <a:r>
              <a:rPr lang="en-GB" dirty="0" smtClean="0"/>
              <a:t>Dullness On percussion</a:t>
            </a:r>
          </a:p>
          <a:p>
            <a:pPr>
              <a:buNone/>
            </a:pPr>
            <a:endParaRPr lang="en-US" dirty="0"/>
          </a:p>
          <a:p>
            <a:pPr>
              <a:buNone/>
            </a:pPr>
            <a:r>
              <a:rPr lang="en-US" b="1" i="1" u="sng" dirty="0"/>
              <a:t>Diagnosis:</a:t>
            </a:r>
            <a:endParaRPr lang="en-US" u="sng" dirty="0"/>
          </a:p>
          <a:p>
            <a:pPr lvl="0"/>
            <a:r>
              <a:rPr lang="en-US" dirty="0"/>
              <a:t>physical examination</a:t>
            </a:r>
          </a:p>
          <a:p>
            <a:pPr lvl="0"/>
            <a:r>
              <a:rPr lang="en-US" dirty="0"/>
              <a:t>sputum culture</a:t>
            </a:r>
          </a:p>
          <a:p>
            <a:pPr lvl="0"/>
            <a:r>
              <a:rPr lang="en-US" dirty="0"/>
              <a:t>WBC count – increased </a:t>
            </a:r>
            <a:r>
              <a:rPr lang="en-US" dirty="0" err="1"/>
              <a:t>neutrophils</a:t>
            </a:r>
            <a:endParaRPr lang="en-US" dirty="0"/>
          </a:p>
          <a:p>
            <a:pPr lvl="0"/>
            <a:r>
              <a:rPr lang="en-US" dirty="0"/>
              <a:t>CXR</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Treatment</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Depends on the etiology</a:t>
            </a:r>
          </a:p>
          <a:p>
            <a:pPr lvl="0"/>
            <a:r>
              <a:rPr lang="en-US" dirty="0"/>
              <a:t>Viral – supportive</a:t>
            </a:r>
          </a:p>
          <a:p>
            <a:r>
              <a:rPr lang="en-US" dirty="0"/>
              <a:t>Bacterial – </a:t>
            </a:r>
            <a:r>
              <a:rPr lang="en-US" dirty="0" smtClean="0"/>
              <a:t>antibiotics </a:t>
            </a:r>
            <a:r>
              <a:rPr lang="en-GB" dirty="0" smtClean="0"/>
              <a:t>X-pen and </a:t>
            </a:r>
            <a:r>
              <a:rPr lang="en-GB" dirty="0" err="1" smtClean="0"/>
              <a:t>gentamycin</a:t>
            </a:r>
            <a:endParaRPr lang="en-US" dirty="0"/>
          </a:p>
          <a:p>
            <a:pPr lvl="0"/>
            <a:r>
              <a:rPr lang="en-US" dirty="0"/>
              <a:t>Oxygen therapy</a:t>
            </a:r>
          </a:p>
          <a:p>
            <a:pPr lvl="0"/>
            <a:r>
              <a:rPr lang="en-US" dirty="0"/>
              <a:t>Iv fluids</a:t>
            </a:r>
          </a:p>
          <a:p>
            <a:pPr lvl="0"/>
            <a:r>
              <a:rPr lang="en-US" dirty="0" smtClean="0"/>
              <a:t>Antipyretics</a:t>
            </a:r>
          </a:p>
          <a:p>
            <a:r>
              <a:rPr lang="en-GB" dirty="0" smtClean="0"/>
              <a:t>Antipyretics and </a:t>
            </a:r>
            <a:r>
              <a:rPr lang="en-GB" dirty="0" err="1" smtClean="0"/>
              <a:t>analgesicsi.e</a:t>
            </a:r>
            <a:r>
              <a:rPr lang="en-GB" dirty="0" smtClean="0"/>
              <a:t> </a:t>
            </a:r>
            <a:r>
              <a:rPr lang="en-GB" dirty="0" err="1" smtClean="0"/>
              <a:t>parecetamol</a:t>
            </a:r>
            <a:r>
              <a:rPr lang="en-GB" dirty="0" smtClean="0"/>
              <a:t>, </a:t>
            </a:r>
            <a:r>
              <a:rPr lang="en-GB" dirty="0" err="1" smtClean="0"/>
              <a:t>diclofenac</a:t>
            </a:r>
            <a:endParaRPr lang="en-GB" dirty="0" smtClean="0"/>
          </a:p>
          <a:p>
            <a:r>
              <a:rPr lang="en-GB" dirty="0" smtClean="0"/>
              <a:t>Antihistamines and nasal decongestants may be administered</a:t>
            </a:r>
          </a:p>
          <a:p>
            <a:r>
              <a:rPr lang="en-GB" dirty="0" smtClean="0"/>
              <a:t>In severe cases nebulise with  </a:t>
            </a:r>
            <a:r>
              <a:rPr lang="en-GB" dirty="0" err="1" smtClean="0"/>
              <a:t>salbutamol</a:t>
            </a:r>
            <a:endParaRPr lang="en-GB" dirty="0" smtClean="0"/>
          </a:p>
          <a:p>
            <a:endParaRPr lang="fr-FR" dirty="0" smtClean="0"/>
          </a:p>
          <a:p>
            <a:pPr lvl="0"/>
            <a:endParaRPr lang="en-US" dirty="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Nursing management</a:t>
            </a:r>
            <a:r>
              <a:rPr lang="en-US" dirty="0"/>
              <a:t/>
            </a:r>
            <a:br>
              <a:rPr lang="en-US" dirty="0"/>
            </a:b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b="1" i="1" dirty="0"/>
              <a:t>Assessment</a:t>
            </a:r>
            <a:endParaRPr lang="en-US" dirty="0"/>
          </a:p>
          <a:p>
            <a:pPr lvl="0"/>
            <a:r>
              <a:rPr lang="en-US" dirty="0"/>
              <a:t>assess respiratory system</a:t>
            </a:r>
          </a:p>
          <a:p>
            <a:pPr lvl="0"/>
            <a:r>
              <a:rPr lang="en-US" dirty="0"/>
              <a:t>assess for fever and pain</a:t>
            </a:r>
          </a:p>
          <a:p>
            <a:pPr lvl="0"/>
            <a:r>
              <a:rPr lang="en-US" dirty="0"/>
              <a:t>check hydration status</a:t>
            </a:r>
          </a:p>
          <a:p>
            <a:r>
              <a:rPr lang="en-US" dirty="0"/>
              <a:t> </a:t>
            </a:r>
          </a:p>
          <a:p>
            <a:r>
              <a:rPr lang="en-US" b="1" i="1" dirty="0" err="1"/>
              <a:t>Nrsg</a:t>
            </a:r>
            <a:r>
              <a:rPr lang="en-US" b="1" i="1" dirty="0"/>
              <a:t> </a:t>
            </a:r>
            <a:r>
              <a:rPr lang="en-US" b="1" i="1" dirty="0" err="1"/>
              <a:t>Dx</a:t>
            </a:r>
            <a:endParaRPr lang="en-US" dirty="0"/>
          </a:p>
          <a:p>
            <a:pPr lvl="0"/>
            <a:r>
              <a:rPr lang="en-US" dirty="0"/>
              <a:t>impaired gaseous exchange</a:t>
            </a:r>
          </a:p>
          <a:p>
            <a:pPr lvl="0"/>
            <a:r>
              <a:rPr lang="en-US" dirty="0"/>
              <a:t>ineffective airway clearance</a:t>
            </a:r>
          </a:p>
          <a:p>
            <a:pPr lvl="0"/>
            <a:r>
              <a:rPr lang="en-US" dirty="0"/>
              <a:t>ineffective breathing pattern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III</a:t>
            </a:r>
            <a:endParaRPr lang="en-US" dirty="0"/>
          </a:p>
        </p:txBody>
      </p:sp>
      <p:sp>
        <p:nvSpPr>
          <p:cNvPr id="3" name="Content Placeholder 2"/>
          <p:cNvSpPr>
            <a:spLocks noGrp="1"/>
          </p:cNvSpPr>
          <p:nvPr>
            <p:ph idx="1"/>
          </p:nvPr>
        </p:nvSpPr>
        <p:spPr/>
        <p:txBody>
          <a:bodyPr/>
          <a:lstStyle/>
          <a:p>
            <a:pPr lvl="1"/>
            <a:r>
              <a:rPr lang="en-US" dirty="0" smtClean="0"/>
              <a:t>Malnutrition in children</a:t>
            </a:r>
          </a:p>
          <a:p>
            <a:pPr lvl="1"/>
            <a:r>
              <a:rPr lang="en-US" dirty="0" smtClean="0"/>
              <a:t>Imperforate anus</a:t>
            </a:r>
            <a:endParaRPr lang="en-US" dirty="0"/>
          </a:p>
        </p:txBody>
      </p:sp>
      <p:sp>
        <p:nvSpPr>
          <p:cNvPr id="4098" name="AutoShape 2" descr="data:image/jpeg;base64,/9j/4AAQSkZJRgABAQAAAQABAAD/2wCEAAkGBxQSEhUUEhMVFBUWFRUYFhUUFBUUFRYVGBYWFxQVFRQYHCggGRolHBQUITEhJSkrLi4uFx8zODMsNygtLisBCgoKDg0OGxAQFywcHBwsLCwsLCwsLCwsLCwsLCssLCwsLCwsLCwsLCwsLDc3LCwsKywsKzcsLCsrNyssKywsK//AABEIAPAAlAMBIgACEQEDEQH/xAAcAAABBAMBAAAAAAAAAAAAAAADAgQFBwABBgj/xAA+EAABAwIDBQUFBgUDBQAAAAABAAIRAyEEEjEFQVFhcQYTIoGRBzJCobEUI1LB0fAVM2KC4XKS8Rc0RGPC/8QAGgEAAwEBAQEAAAAAAAAAAAAAAQIDAAQFBv/EACURAAICAgIBBAIDAAAAAAAAAAABAhEDIRIxQQQTFFEiYQUycf/aAAwDAQACEQMRAD8A7NoKI0FHogI2QLw7Pd5DVtEpw2kh4jEspiXuDRzKjn9qaA0LndB+qZRkycpEyGwiNAXNu7WsJgU3ebgE7wvaSmdQR5g/Rb25CckTeRa7pDo41jxLDKWyqkkq7BsIGQlkLbTK2sv9Etg8qwtRHIRWCmaypWVaaEsBYLElqC6yO4ITmyjQYsE5Ae1Pe6WdygUUkhj3KxPDTW1g80MQ2E023tZuHp5jdxkNbxKc0XzdVv2n2h31UkHwt8I8j+apihchcsuKBV8e6q8uqOkk6n8huWmEBMqacNmLrspLo5wverGVb6puXLQciGiZwe0nU3SCrC2PihXph46Ec1UT6u4LquxO1BSqZXO8L4HnuKjlgpINssZjUosSwEQNXLVCOQJjEvugiBLlGhOTG/drMqIVorDKTBFq1kRHOSA5Ya2ZC04pJK0GrBNZltZ3axYNogtrHucPUdvDSB52VT133Vm+0CpkwsfieB6SVVdV3Oeq6cKpGm+WxRqRvCX39lHVHFaa8qwEh+2vKPnkJpTCM1Cxw9PDlazlp5haqYpzRa6ZPqzcogouTsHt4YqjlJ+8pnK4ceDl00rztsbatXB4gVqWvxNmzm8Cr02Dt6li6eek4bszT7zTwIXNkhWyUlsl5SggyszKSYrQRyQQhlLa5AKVCSxaISnuSIKwTcLCsWFYKESsWQsWDSOT9pDZwrT+GoPnIVUcVdPa/Cd5hKoFyBmH9t/1VMn98V0Y3oeOwD2JLQlvMILqqsMHFSEj7VzgcdfRNy9Ae6SsLZJNxdOqIa57ObiDPVtrIQq5HZHaxuuDwIUfXwoABFjqP+dydUsPnGtxv57/ACTA2P6dYaObKd7OrPoPFSg8tI/cEbwoepm00c3VKwmLOm/mgDsursv2wZiRkqgUqvAnwu5tO7oulLt68/sxBBmIO4rrOzXa8tOQuiIljjE/6ZUJ4l2gcS1ZWioFnaGQCKLjPMQsxnauhRIFZ2QuEga26hR4SNRPrJQ6NYPaHNILSJBGhHJLSimyEly2klYKE5lixbWGBuZNjvlUr2m2YcNXfTOkktPFpuPTRXm5qhO03Z5mMp5XeFwnI+NOR5J4So0ZlEVVoxCku0WwMRhXEVaZy7ntBLD57lCsdOunFdSaY9hHNRsHh5IlOqZpNAl08hb5orntcPDZZsaMPIwxYlxjRDoVMqcPpH3WiSf3dFpdn6rxu+aKEct6I7FYn7xp4i54rH0ZMhTWJ7HVy0E5BcR4otvUOSWuIdqCQfJMS8kjszFEGHDME8xDWve3K0ZgCZO7y3m6iaQIkzZHwmMhxf0+SRlU7R2JfVazw8BcySoHG16j3AVnFzRpy6KTdt9hZAmYUNiMSHB3MH9UEM+ju+xO2e7+5dZhPgJPuu3joV2xrKkNl7TBgE36/NWj2X22KjclQjMAIcTZw09VLJB9oS0TraxS8yXkCUGqBm0BlYirFgcgzkghEWisIiD7R7Zp4WnLxmLpAZbxRrM7rhUztfGis8vFCm07g1oA+S6v2j4zPisouGNA89SoLAuaAZhdeNJKw1ZxuLc8asDRyRcAaj/BTBc7cACXc9FM7Yc0jQXXQ+zLbopUcThyQHP8VI2mYDXtn0PkqOqsVpxdWNMHQFNv15qcwGK4CeSb1sMDJtYaG3kEJlNzBJsdbKbZ0JJDvaNUuEn5riNrMDqnMgeoXRbY2h4b2XN44yA4G8j/ACmgJMTSE2J8kqu21kjDzqUqqSUxl0Nm14snuGIOqjqzgLHVGwtRahFLZJjDsCNR2o+iRGgMwm3d54dvFjxg7/kt1WgoDMu3YGPOIw9KqRBewEid+/6KTauK9me1s1M4d0SwSzmDMjyXcwuOcaZrEZFiXKxKYWUNywlDeVgRRSu0cWXPe9/vEmet5TMVmFtzCnPaVsY0Xd9TH3dQ+L+l/wChuq7dWK7cf5IL0PNo1hoCmuBxZpVGvG43HEb0yrPKJTfKrx1s55StlhVse3MDPhOhn0TelinOeIdI4hcxs/ES3Ifh06cFLVHwGge6Y/yoyjTOqLtWO9tVWvkb4sFDYd8hGrtNhN+P0TSkb9deqZCN2LdWJPDojgWQKzouiUbwiNF+Bu7DyZQXNym2ik3cAgY1nhyi54oJhlCtm8Dii0/knNdsXGh0UVR1Ck6VYEZTeeeh3FEQluy20e4xFN50zQ7obFXS2rJXn1kgnjdXhsOrnw9F34qbPoufOumPEl8yxNysXPYfbQ5AQ6pRKjUPICiJEZY7BMrU3U3jM1wgjl+qoXtVsN2DrupOuPeY6PeYTY9V6EFMLnO3XZoY3Dw0fesk0zx4tPIwqYZ8WNPaKBqU0V+ELGMqAyx8ifwvEEsdwMGeYWPG4iDeQdQRqFJdnMWxr3Ua/wDIrw15/Afgqjm0n0JXfZzOOyKZULHBwU+ypmAjr6qM2xsyphqr6NUeJh1Gjhuc3kUXZla0Hckl9jQdEoGSOaZYxkXHmnzDZY+hNjvsgijQwa3MISRUg5QIAA8zxScO6LHUWWYh0eL1RoVSodNeGpP9R36INO99yI05jyCWqKuVoasYZk7ylxCzE3NtAlOEhMTDl8tB3ix/VXT7P6T6mBpkRaWjoCVR9N+U8t/RX97K/wDsGcM9SP8Acs8cZ6Yk8jitEr/D38lpTkLFviQJ/JmQFMGLpbWJLTuRIXnnS9AzT5rToGl0p4lNxhSDMoNDR/bKl9qnZw06n2qm2KdS1SB7r9Aehv5hV4RZelNq4Rlek6lV9xwgxr1C8/dotjvwtd1J94PhOmZm4rtw5L0+yWSNbOnFH+JbOD23xWBblfxqUTcHyyn0K4mhUyuDhp9QprsLt/7Fi21D/Ld4Ko/ocdT019VK+0rsx9jxOZn8mvL6ZGgPxNHrI5FUSadE20iLZU3hKNZMMJXLhB1H0TsHcgVTtDSoIf1+qU8Sk40QAeBW8O6QERa8DVtUglsaJ13kBAx4iHeqHTKNAuh5MBDwzrRwP/CQ6UbCUSPNY1uwhbKsT2TdoTRqfZ6h+7qHwk/DU/Q/VcXSwUpxXeKMFpggggjiL2WTphnC0ekgViDh6mZrXcQDfW4m6xdFnERGQpWUpYCUAvGPQsEhOKOKPNMcdQDoGYjpvWDGr2bewbyue7ddkTjsPnpj72kCWcXiLs89y63DbDBIe+SRoP1UyGQurDgl/Z6J5c66Wzx/Vbx8x+RVs9kK7dr7MqYGoR9owwBpONyRByO/+Sge2Xsj3T/tlJv3bz96B8NS2V3R31XA9lduOwOLp123DTD2/iYffH59QF0nO97GmV1N9xDmktc3eDoQVJNGhGi6P2s7OYMRTxNEzSxdPOCNC4RPqHNPquS2bV1ad2n6JJFYMcVGgymOEfEg9E/PomGJeQ4cL25rIpLWxzWp5mkcrKNoujqpTBsc/wB0SfkOpUtgNkMZ4neJ3yR5UKotsj8FgS+5EN56qUp0mtFrpxiq8cAFBYzG7h6z+5S22UdRHeP2gGiAb8JXa+z3sTUxL2YnFNyUmw6nTI8VQ6gng3TqqzwrSXEgAxvIsvUmwgfs9HNr3bJ65QqQWyGSboeQsS1iscxEuHBaQc5RqIzGy8dK3R3dK2apUC4p/QwgbffxRaVMNRF6GH08Vt9nLPI29GBYtrS6WTGm1MCyvSfSqAOY9paQea8u9qNiOwmIqUH3LDY/iafddHML1ZKqv23bBD6dPFN95h7t/NjvdPkfqpT/AEPB+CscJt4VMA7B1jem9tTDP1ym4qUzwBBkKHnK4Hgh1aN1NbI2I6o3PUOVh03udHAbhzSNqi8It6SFZcwBaCSbwNU5bsORNY5R+EXceRPwqVw2GFNsU2xunU+qSGakmeqlZ0KFdiaQY1uVjQAE3rYkATNuaDtPHNp2BBPAKGdmqGT5Dkil9gcq0guL2nNhdRuuqf8A2WEinQlw6p0SdvsktgYA1q9Gg0e+9oPSZcfSV6aYIAA3ACOSrX2ZdjKtCp9prgNJZDGfEAdc34bQrOAVYI58jvRtYsWJyZzeJxLAZzjXj8kwd2zo05AExuBknn0VdvfAi1raxA3mShZxMDT5f7t68iNx2ns92HpIyqM2WSzt/Q+IOHRpRP8AqHhBqXj+wqrXkDQJjWqmdFSPqJryUl/GYV3ZbbvaTg//AGH+wqV2P2uw2Ja40nnwkA5mlpE6a9FRdWpIsui9nzSalYggQ1syCRcndKp8mRzZf4/HHplxnadP8Ylcl7Q8ZTfhH0s0uqQGt3zMzHCyhdp7cfh3eCuCd4FNuUcJM3XI1cW6rUJLi97tXHUfoOSPOUjlj6dJg8FsilTEGHOJ1dBIjgN2qd1YBvB3ADRNatRrTlbE/E7SEwOImToBNzvG9HZe6H1babGgi87uCgNo7Yc8lrBA3nf5Jm7Emq4xZo3biStBkFOo0RnNyG1SmSc3qpXB1gAkYWlmMJGLmk7Lq0iW/mj2aOh1UfIXaeyns/3+INd7QadGInQvOnoL+YVfUnlzgBvI+qtTs12hFCiykA+llmXAd4yo46ucIBBSuXHs0k5L8S2gtMbBN5n5LlsJtio4S2tSdyNvqUut2lbSjv6jGzpl8X0JVFniczwSOpWLkGdr6B/8in6uHyWI/IRvYkVYGi9tdea0X7gm1XFcN6RPE3Xlb8n2CUV0gtUwmlVyBiKhbeZlDfVlMosjkyrphTUsn+wdpPo94WtzNcIeAYcALyOOqhX1FvDEPOTPkn4gJg8IV4Rs8/1GUkNuVnQO7OdrpAIPAAmeBgqPp4/um5GXJ1PNSWzKUsfSfvFnRFxoY6rnK2He33mlpcTcgweh3q8Uno8+Uq2dNsXCsxE53lrRqWwSYu6fkjbWoUajW0wXAt8DMmUOqExGedN8noozZ+Md3JpOPhtYMaMwg6kCT6rotllrmPOcNcBawkcADxUcjalyGbtI5d2A7rwFuWIP+UltJdHtKk1uW5c8k5nGYI3apg8CFVTtWZxojBLPFvTPGONUibRpClvsxd05rbsIxu/0W5De1yVjjsXscd73tX3KcZQROZ3HlCsmhXpm4j0/VcTsCoYhukro6LjzN93BQyNtlca4qkS/hd+GN1rrZpM5HyTKnUdubbjP5J1ScTcyFIqJODp8FiIT+ysQsxUocVs1zxTR9dCqVk/CzqeUcV60poLJJqLVGm6o4NaJJ0VYwpHNlypskdj4M4iqGDQXceACndu4ENpfdNbmBBsPFHGZTjZhp4WnklpcbuJ+I8L/AETdm08+ZoeaQO6fCeTv0WtnPKX2RuExeY+KoWWgWkf4TbbOGc8h85d1pvpumI6I9WkQZscuvG4Cl8HtRrmQ5wAa2IiCDuKZOtkeKlqRztPJTAlzs1wYN/6QRuTnZdU5g7rrYC6nsXsqliGgkkPBEObbNyKjf4a5j8rSSZg5nCByC3JMKg4vXRLtxDgCLWuJFs2sidyhqtepUeXeGZjMSGg9ApNmDqkRIAtxNhrJ3KZwGBZMQ2Pmp8qL032c/T7PVHRnqZeTRPzMJ9h+zNP4nPf/AKjA9AujdhXTYjLHG4PMI1MWAEGBE9EnNjqKQ2wmAawQxuUcAnLaA0uPVEbO/T80enzj5ylbGSoQzDgaJWU6x5ylEjl6pvUJdGUxGtpnlyQMFA5epkrE1dQJM25y4j5BbWMUuayG+r+wnT9mugQJPRap7Oedy71xOOWaT8AaFBzzaw4nRdDgMGGCGOF/eNpPU8OSb4bZriNLck+pbMqAwy1t4J/wklL9jRTe2hOMoVC2zS4jTI3QiIm6BhxUaPF4S6CQ4RJjcpb+C1icxeQIuGDKfK6eU9n1YEPBHBzQ6OpSckkZwbYCvhxiKBcabm16Yvu72nxP9TfzUNR2I6ofHmbHKV21DBOgEt8UyDMegiE8dgGueHnNMXaDDZ3utqkWRoeOL7ObwWxHM0cTeQXbvQKVp4KGmx1nS4PIyVLNpjdfy+oWg4z+/JI5WWUUhiMHm1k9RytZOKODjSBfWUZ1UjUgxun8kgYpzrFoHMcEowZmGtIM9UVjN0AJrSZ/WSb2NxCU6oZgNtGsxZA1BjT8Uy6ImJ8KIw+v7vCZsLaYhoO9Y0uabNceviWow7abSTIQqlWBqR0Ek8PJN6tRx1n6fJQ2OxNejUztzObzExy6JlEVuiZLz+wVijqfaMOE5mjkdViPA3J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xQSEhUUEhMVFBUWFRUYFhUUFBUUFRYVGBYWFxQVFRQYHCggGRolHBQUITEhJSkrLi4uFx8zODMsNygtLisBCgoKDg0OGxAQFywcHBwsLCwsLCwsLCwsLCwsLCssLCwsLCwsLCwsLCwsLDc3LCwsKywsKzcsLCsrNyssKywsK//AABEIAPAAlAMBIgACEQEDEQH/xAAcAAABBAMBAAAAAAAAAAAAAAADAgQFBwABBgj/xAA+EAABAwIDBQUFBgUDBQAAAAABAAIRAyEEEjEFQVFhcQYTIoGRBzJCobEUI1LB0fAVM2KC4XKS8Rc0RGPC/8QAGgEAAwEBAQEAAAAAAAAAAAAAAQIDAAQFBv/EACURAAICAgIBBAIDAAAAAAAAAAABAhEDIRIxQQQTFFEiYQUycf/aAAwDAQACEQMRAD8A7NoKI0FHogI2QLw7Pd5DVtEpw2kh4jEspiXuDRzKjn9qaA0LndB+qZRkycpEyGwiNAXNu7WsJgU3ebgE7wvaSmdQR5g/Rb25CckTeRa7pDo41jxLDKWyqkkq7BsIGQlkLbTK2sv9Etg8qwtRHIRWCmaypWVaaEsBYLElqC6yO4ITmyjQYsE5Ae1Pe6WdygUUkhj3KxPDTW1g80MQ2E023tZuHp5jdxkNbxKc0XzdVv2n2h31UkHwt8I8j+apihchcsuKBV8e6q8uqOkk6n8huWmEBMqacNmLrspLo5wverGVb6puXLQciGiZwe0nU3SCrC2PihXph46Ec1UT6u4LquxO1BSqZXO8L4HnuKjlgpINssZjUosSwEQNXLVCOQJjEvugiBLlGhOTG/drMqIVorDKTBFq1kRHOSA5Ya2ZC04pJK0GrBNZltZ3axYNogtrHucPUdvDSB52VT133Vm+0CpkwsfieB6SVVdV3Oeq6cKpGm+WxRqRvCX39lHVHFaa8qwEh+2vKPnkJpTCM1Cxw9PDlazlp5haqYpzRa6ZPqzcogouTsHt4YqjlJ+8pnK4ceDl00rztsbatXB4gVqWvxNmzm8Cr02Dt6li6eek4bszT7zTwIXNkhWyUlsl5SggyszKSYrQRyQQhlLa5AKVCSxaISnuSIKwTcLCsWFYKESsWQsWDSOT9pDZwrT+GoPnIVUcVdPa/Cd5hKoFyBmH9t/1VMn98V0Y3oeOwD2JLQlvMILqqsMHFSEj7VzgcdfRNy9Ae6SsLZJNxdOqIa57ObiDPVtrIQq5HZHaxuuDwIUfXwoABFjqP+dydUsPnGtxv57/ACTA2P6dYaObKd7OrPoPFSg8tI/cEbwoepm00c3VKwmLOm/mgDsursv2wZiRkqgUqvAnwu5tO7oulLt68/sxBBmIO4rrOzXa8tOQuiIljjE/6ZUJ4l2gcS1ZWioFnaGQCKLjPMQsxnauhRIFZ2QuEga26hR4SNRPrJQ6NYPaHNILSJBGhHJLSimyEly2klYKE5lixbWGBuZNjvlUr2m2YcNXfTOkktPFpuPTRXm5qhO03Z5mMp5XeFwnI+NOR5J4So0ZlEVVoxCku0WwMRhXEVaZy7ntBLD57lCsdOunFdSaY9hHNRsHh5IlOqZpNAl08hb5orntcPDZZsaMPIwxYlxjRDoVMqcPpH3WiSf3dFpdn6rxu+aKEct6I7FYn7xp4i54rH0ZMhTWJ7HVy0E5BcR4otvUOSWuIdqCQfJMS8kjszFEGHDME8xDWve3K0ZgCZO7y3m6iaQIkzZHwmMhxf0+SRlU7R2JfVazw8BcySoHG16j3AVnFzRpy6KTdt9hZAmYUNiMSHB3MH9UEM+ju+xO2e7+5dZhPgJPuu3joV2xrKkNl7TBgE36/NWj2X22KjclQjMAIcTZw09VLJB9oS0TraxS8yXkCUGqBm0BlYirFgcgzkghEWisIiD7R7Zp4WnLxmLpAZbxRrM7rhUztfGis8vFCm07g1oA+S6v2j4zPisouGNA89SoLAuaAZhdeNJKw1ZxuLc8asDRyRcAaj/BTBc7cACXc9FM7Yc0jQXXQ+zLbopUcThyQHP8VI2mYDXtn0PkqOqsVpxdWNMHQFNv15qcwGK4CeSb1sMDJtYaG3kEJlNzBJsdbKbZ0JJDvaNUuEn5riNrMDqnMgeoXRbY2h4b2XN44yA4G8j/ACmgJMTSE2J8kqu21kjDzqUqqSUxl0Nm14snuGIOqjqzgLHVGwtRahFLZJjDsCNR2o+iRGgMwm3d54dvFjxg7/kt1WgoDMu3YGPOIw9KqRBewEid+/6KTauK9me1s1M4d0SwSzmDMjyXcwuOcaZrEZFiXKxKYWUNywlDeVgRRSu0cWXPe9/vEmet5TMVmFtzCnPaVsY0Xd9TH3dQ+L+l/wChuq7dWK7cf5IL0PNo1hoCmuBxZpVGvG43HEb0yrPKJTfKrx1s55StlhVse3MDPhOhn0TelinOeIdI4hcxs/ES3Ifh06cFLVHwGge6Y/yoyjTOqLtWO9tVWvkb4sFDYd8hGrtNhN+P0TSkb9deqZCN2LdWJPDojgWQKzouiUbwiNF+Bu7DyZQXNym2ik3cAgY1nhyi54oJhlCtm8Dii0/knNdsXGh0UVR1Ck6VYEZTeeeh3FEQluy20e4xFN50zQ7obFXS2rJXn1kgnjdXhsOrnw9F34qbPoufOumPEl8yxNysXPYfbQ5AQ6pRKjUPICiJEZY7BMrU3U3jM1wgjl+qoXtVsN2DrupOuPeY6PeYTY9V6EFMLnO3XZoY3Dw0fesk0zx4tPIwqYZ8WNPaKBqU0V+ELGMqAyx8ifwvEEsdwMGeYWPG4iDeQdQRqFJdnMWxr3Ua/wDIrw15/Afgqjm0n0JXfZzOOyKZULHBwU+ypmAjr6qM2xsyphqr6NUeJh1Gjhuc3kUXZla0Hckl9jQdEoGSOaZYxkXHmnzDZY+hNjvsgijQwa3MISRUg5QIAA8zxScO6LHUWWYh0eL1RoVSodNeGpP9R36INO99yI05jyCWqKuVoasYZk7ylxCzE3NtAlOEhMTDl8tB3ix/VXT7P6T6mBpkRaWjoCVR9N+U8t/RX97K/wDsGcM9SP8Acs8cZ6Yk8jitEr/D38lpTkLFviQJ/JmQFMGLpbWJLTuRIXnnS9AzT5rToGl0p4lNxhSDMoNDR/bKl9qnZw06n2qm2KdS1SB7r9Aehv5hV4RZelNq4Rlek6lV9xwgxr1C8/dotjvwtd1J94PhOmZm4rtw5L0+yWSNbOnFH+JbOD23xWBblfxqUTcHyyn0K4mhUyuDhp9QprsLt/7Fi21D/Ld4Ko/ocdT019VK+0rsx9jxOZn8mvL6ZGgPxNHrI5FUSadE20iLZU3hKNZMMJXLhB1H0TsHcgVTtDSoIf1+qU8Sk40QAeBW8O6QERa8DVtUglsaJ13kBAx4iHeqHTKNAuh5MBDwzrRwP/CQ6UbCUSPNY1uwhbKsT2TdoTRqfZ6h+7qHwk/DU/Q/VcXSwUpxXeKMFpggggjiL2WTphnC0ekgViDh6mZrXcQDfW4m6xdFnERGQpWUpYCUAvGPQsEhOKOKPNMcdQDoGYjpvWDGr2bewbyue7ddkTjsPnpj72kCWcXiLs89y63DbDBIe+SRoP1UyGQurDgl/Z6J5c66Wzx/Vbx8x+RVs9kK7dr7MqYGoR9owwBpONyRByO/+Sge2Xsj3T/tlJv3bz96B8NS2V3R31XA9lduOwOLp123DTD2/iYffH59QF0nO97GmV1N9xDmktc3eDoQVJNGhGi6P2s7OYMRTxNEzSxdPOCNC4RPqHNPquS2bV1ad2n6JJFYMcVGgymOEfEg9E/PomGJeQ4cL25rIpLWxzWp5mkcrKNoujqpTBsc/wB0SfkOpUtgNkMZ4neJ3yR5UKotsj8FgS+5EN56qUp0mtFrpxiq8cAFBYzG7h6z+5S22UdRHeP2gGiAb8JXa+z3sTUxL2YnFNyUmw6nTI8VQ6gng3TqqzwrSXEgAxvIsvUmwgfs9HNr3bJ65QqQWyGSboeQsS1iscxEuHBaQc5RqIzGy8dK3R3dK2apUC4p/QwgbffxRaVMNRF6GH08Vt9nLPI29GBYtrS6WTGm1MCyvSfSqAOY9paQea8u9qNiOwmIqUH3LDY/iafddHML1ZKqv23bBD6dPFN95h7t/NjvdPkfqpT/AEPB+CscJt4VMA7B1jem9tTDP1ym4qUzwBBkKHnK4Hgh1aN1NbI2I6o3PUOVh03udHAbhzSNqi8It6SFZcwBaCSbwNU5bsORNY5R+EXceRPwqVw2GFNsU2xunU+qSGakmeqlZ0KFdiaQY1uVjQAE3rYkATNuaDtPHNp2BBPAKGdmqGT5Dkil9gcq0guL2nNhdRuuqf8A2WEinQlw6p0SdvsktgYA1q9Gg0e+9oPSZcfSV6aYIAA3ACOSrX2ZdjKtCp9prgNJZDGfEAdc34bQrOAVYI58jvRtYsWJyZzeJxLAZzjXj8kwd2zo05AExuBknn0VdvfAi1raxA3mShZxMDT5f7t68iNx2ns92HpIyqM2WSzt/Q+IOHRpRP8AqHhBqXj+wqrXkDQJjWqmdFSPqJryUl/GYV3ZbbvaTg//AGH+wqV2P2uw2Ja40nnwkA5mlpE6a9FRdWpIsui9nzSalYggQ1syCRcndKp8mRzZf4/HHplxnadP8Ylcl7Q8ZTfhH0s0uqQGt3zMzHCyhdp7cfh3eCuCd4FNuUcJM3XI1cW6rUJLi97tXHUfoOSPOUjlj6dJg8FsilTEGHOJ1dBIjgN2qd1YBvB3ADRNatRrTlbE/E7SEwOImToBNzvG9HZe6H1babGgi87uCgNo7Yc8lrBA3nf5Jm7Emq4xZo3biStBkFOo0RnNyG1SmSc3qpXB1gAkYWlmMJGLmk7Lq0iW/mj2aOh1UfIXaeyns/3+INd7QadGInQvOnoL+YVfUnlzgBvI+qtTs12hFCiykA+llmXAd4yo46ucIBBSuXHs0k5L8S2gtMbBN5n5LlsJtio4S2tSdyNvqUut2lbSjv6jGzpl8X0JVFniczwSOpWLkGdr6B/8in6uHyWI/IRvYkVYGi9tdea0X7gm1XFcN6RPE3Xlb8n2CUV0gtUwmlVyBiKhbeZlDfVlMosjkyrphTUsn+wdpPo94WtzNcIeAYcALyOOqhX1FvDEPOTPkn4gJg8IV4Rs8/1GUkNuVnQO7OdrpAIPAAmeBgqPp4/um5GXJ1PNSWzKUsfSfvFnRFxoY6rnK2He33mlpcTcgweh3q8Uno8+Uq2dNsXCsxE53lrRqWwSYu6fkjbWoUajW0wXAt8DMmUOqExGedN8noozZ+Md3JpOPhtYMaMwg6kCT6rotllrmPOcNcBawkcADxUcjalyGbtI5d2A7rwFuWIP+UltJdHtKk1uW5c8k5nGYI3apg8CFVTtWZxojBLPFvTPGONUibRpClvsxd05rbsIxu/0W5De1yVjjsXscd73tX3KcZQROZ3HlCsmhXpm4j0/VcTsCoYhukro6LjzN93BQyNtlca4qkS/hd+GN1rrZpM5HyTKnUdubbjP5J1ScTcyFIqJODp8FiIT+ysQsxUocVs1zxTR9dCqVk/CzqeUcV60poLJJqLVGm6o4NaJJ0VYwpHNlypskdj4M4iqGDQXceACndu4ENpfdNbmBBsPFHGZTjZhp4WnklpcbuJ+I8L/AETdm08+ZoeaQO6fCeTv0WtnPKX2RuExeY+KoWWgWkf4TbbOGc8h85d1pvpumI6I9WkQZscuvG4Cl8HtRrmQ5wAa2IiCDuKZOtkeKlqRztPJTAlzs1wYN/6QRuTnZdU5g7rrYC6nsXsqliGgkkPBEObbNyKjf4a5j8rSSZg5nCByC3JMKg4vXRLtxDgCLWuJFs2sidyhqtepUeXeGZjMSGg9ApNmDqkRIAtxNhrJ3KZwGBZMQ2Pmp8qL032c/T7PVHRnqZeTRPzMJ9h+zNP4nPf/AKjA9AujdhXTYjLHG4PMI1MWAEGBE9EnNjqKQ2wmAawQxuUcAnLaA0uPVEbO/T80enzj5ylbGSoQzDgaJWU6x5ylEjl6pvUJdGUxGtpnlyQMFA5epkrE1dQJM25y4j5BbWMUuayG+r+wnT9mugQJPRap7Oedy71xOOWaT8AaFBzzaw4nRdDgMGGCGOF/eNpPU8OSb4bZriNLck+pbMqAwy1t4J/wklL9jRTe2hOMoVC2zS4jTI3QiIm6BhxUaPF4S6CQ4RJjcpb+C1icxeQIuGDKfK6eU9n1YEPBHBzQ6OpSckkZwbYCvhxiKBcabm16Yvu72nxP9TfzUNR2I6ofHmbHKV21DBOgEt8UyDMegiE8dgGueHnNMXaDDZ3utqkWRoeOL7ObwWxHM0cTeQXbvQKVp4KGmx1nS4PIyVLNpjdfy+oWg4z+/JI5WWUUhiMHm1k9RytZOKODjSBfWUZ1UjUgxun8kgYpzrFoHMcEowZmGtIM9UVjN0AJrSZ/WSb2NxCU6oZgNtGsxZA1BjT8Uy6ImJ8KIw+v7vCZsLaYhoO9Y0uabNceviWow7abSTIQqlWBqR0Ek8PJN6tRx1n6fJQ2OxNejUztzObzExy6JlEVuiZLz+wVijqfaMOE5mjkdViPA3JH/9k="/>
          <p:cNvSpPr>
            <a:spLocks noChangeAspect="1" noChangeArrowheads="1"/>
          </p:cNvSpPr>
          <p:nvPr/>
        </p:nvSpPr>
        <p:spPr bwMode="auto">
          <a:xfrm>
            <a:off x="155575" y="-1371600"/>
            <a:ext cx="17621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SEhUUEhMVFBUWFRUYFhUUFBUUFRYVGBYWFxQVFRQYHCggGRolHBQUITEhJSkrLi4uFx8zODMsNygtLisBCgoKDg0OGxAQFywcHBwsLCwsLCwsLCwsLCwsLCssLCwsLCwsLCwsLCwsLDc3LCwsKywsKzcsLCsrNyssKywsK//AABEIAPAAlAMBIgACEQEDEQH/xAAcAAABBAMBAAAAAAAAAAAAAAADAgQFBwABBgj/xAA+EAABAwIDBQUFBgUDBQAAAAABAAIRAyEEEjEFQVFhcQYTIoGRBzJCobEUI1LB0fAVM2KC4XKS8Rc0RGPC/8QAGgEAAwEBAQEAAAAAAAAAAAAAAQIDAAQFBv/EACURAAICAgIBBAIDAAAAAAAAAAABAhEDIRIxQQQTFFEiYQUycf/aAAwDAQACEQMRAD8A7NoKI0FHogI2QLw7Pd5DVtEpw2kh4jEspiXuDRzKjn9qaA0LndB+qZRkycpEyGwiNAXNu7WsJgU3ebgE7wvaSmdQR5g/Rb25CckTeRa7pDo41jxLDKWyqkkq7BsIGQlkLbTK2sv9Etg8qwtRHIRWCmaypWVaaEsBYLElqC6yO4ITmyjQYsE5Ae1Pe6WdygUUkhj3KxPDTW1g80MQ2E023tZuHp5jdxkNbxKc0XzdVv2n2h31UkHwt8I8j+apihchcsuKBV8e6q8uqOkk6n8huWmEBMqacNmLrspLo5wverGVb6puXLQciGiZwe0nU3SCrC2PihXph46Ec1UT6u4LquxO1BSqZXO8L4HnuKjlgpINssZjUosSwEQNXLVCOQJjEvugiBLlGhOTG/drMqIVorDKTBFq1kRHOSA5Ya2ZC04pJK0GrBNZltZ3axYNogtrHucPUdvDSB52VT133Vm+0CpkwsfieB6SVVdV3Oeq6cKpGm+WxRqRvCX39lHVHFaa8qwEh+2vKPnkJpTCM1Cxw9PDlazlp5haqYpzRa6ZPqzcogouTsHt4YqjlJ+8pnK4ceDl00rztsbatXB4gVqWvxNmzm8Cr02Dt6li6eek4bszT7zTwIXNkhWyUlsl5SggyszKSYrQRyQQhlLa5AKVCSxaISnuSIKwTcLCsWFYKESsWQsWDSOT9pDZwrT+GoPnIVUcVdPa/Cd5hKoFyBmH9t/1VMn98V0Y3oeOwD2JLQlvMILqqsMHFSEj7VzgcdfRNy9Ae6SsLZJNxdOqIa57ObiDPVtrIQq5HZHaxuuDwIUfXwoABFjqP+dydUsPnGtxv57/ACTA2P6dYaObKd7OrPoPFSg8tI/cEbwoepm00c3VKwmLOm/mgDsursv2wZiRkqgUqvAnwu5tO7oulLt68/sxBBmIO4rrOzXa8tOQuiIljjE/6ZUJ4l2gcS1ZWioFnaGQCKLjPMQsxnauhRIFZ2QuEga26hR4SNRPrJQ6NYPaHNILSJBGhHJLSimyEly2klYKE5lixbWGBuZNjvlUr2m2YcNXfTOkktPFpuPTRXm5qhO03Z5mMp5XeFwnI+NOR5J4So0ZlEVVoxCku0WwMRhXEVaZy7ntBLD57lCsdOunFdSaY9hHNRsHh5IlOqZpNAl08hb5orntcPDZZsaMPIwxYlxjRDoVMqcPpH3WiSf3dFpdn6rxu+aKEct6I7FYn7xp4i54rH0ZMhTWJ7HVy0E5BcR4otvUOSWuIdqCQfJMS8kjszFEGHDME8xDWve3K0ZgCZO7y3m6iaQIkzZHwmMhxf0+SRlU7R2JfVazw8BcySoHG16j3AVnFzRpy6KTdt9hZAmYUNiMSHB3MH9UEM+ju+xO2e7+5dZhPgJPuu3joV2xrKkNl7TBgE36/NWj2X22KjclQjMAIcTZw09VLJB9oS0TraxS8yXkCUGqBm0BlYirFgcgzkghEWisIiD7R7Zp4WnLxmLpAZbxRrM7rhUztfGis8vFCm07g1oA+S6v2j4zPisouGNA89SoLAuaAZhdeNJKw1ZxuLc8asDRyRcAaj/BTBc7cACXc9FM7Yc0jQXXQ+zLbopUcThyQHP8VI2mYDXtn0PkqOqsVpxdWNMHQFNv15qcwGK4CeSb1sMDJtYaG3kEJlNzBJsdbKbZ0JJDvaNUuEn5riNrMDqnMgeoXRbY2h4b2XN44yA4G8j/ACmgJMTSE2J8kqu21kjDzqUqqSUxl0Nm14snuGIOqjqzgLHVGwtRahFLZJjDsCNR2o+iRGgMwm3d54dvFjxg7/kt1WgoDMu3YGPOIw9KqRBewEid+/6KTauK9me1s1M4d0SwSzmDMjyXcwuOcaZrEZFiXKxKYWUNywlDeVgRRSu0cWXPe9/vEmet5TMVmFtzCnPaVsY0Xd9TH3dQ+L+l/wChuq7dWK7cf5IL0PNo1hoCmuBxZpVGvG43HEb0yrPKJTfKrx1s55StlhVse3MDPhOhn0TelinOeIdI4hcxs/ES3Ifh06cFLVHwGge6Y/yoyjTOqLtWO9tVWvkb4sFDYd8hGrtNhN+P0TSkb9deqZCN2LdWJPDojgWQKzouiUbwiNF+Bu7DyZQXNym2ik3cAgY1nhyi54oJhlCtm8Dii0/knNdsXGh0UVR1Ck6VYEZTeeeh3FEQluy20e4xFN50zQ7obFXS2rJXn1kgnjdXhsOrnw9F34qbPoufOumPEl8yxNysXPYfbQ5AQ6pRKjUPICiJEZY7BMrU3U3jM1wgjl+qoXtVsN2DrupOuPeY6PeYTY9V6EFMLnO3XZoY3Dw0fesk0zx4tPIwqYZ8WNPaKBqU0V+ELGMqAyx8ifwvEEsdwMGeYWPG4iDeQdQRqFJdnMWxr3Ua/wDIrw15/Afgqjm0n0JXfZzOOyKZULHBwU+ypmAjr6qM2xsyphqr6NUeJh1Gjhuc3kUXZla0Hckl9jQdEoGSOaZYxkXHmnzDZY+hNjvsgijQwa3MISRUg5QIAA8zxScO6LHUWWYh0eL1RoVSodNeGpP9R36INO99yI05jyCWqKuVoasYZk7ylxCzE3NtAlOEhMTDl8tB3ix/VXT7P6T6mBpkRaWjoCVR9N+U8t/RX97K/wDsGcM9SP8Acs8cZ6Yk8jitEr/D38lpTkLFviQJ/JmQFMGLpbWJLTuRIXnnS9AzT5rToGl0p4lNxhSDMoNDR/bKl9qnZw06n2qm2KdS1SB7r9Aehv5hV4RZelNq4Rlek6lV9xwgxr1C8/dotjvwtd1J94PhOmZm4rtw5L0+yWSNbOnFH+JbOD23xWBblfxqUTcHyyn0K4mhUyuDhp9QprsLt/7Fi21D/Ld4Ko/ocdT019VK+0rsx9jxOZn8mvL6ZGgPxNHrI5FUSadE20iLZU3hKNZMMJXLhB1H0TsHcgVTtDSoIf1+qU8Sk40QAeBW8O6QERa8DVtUglsaJ13kBAx4iHeqHTKNAuh5MBDwzrRwP/CQ6UbCUSPNY1uwhbKsT2TdoTRqfZ6h+7qHwk/DU/Q/VcXSwUpxXeKMFpggggjiL2WTphnC0ekgViDh6mZrXcQDfW4m6xdFnERGQpWUpYCUAvGPQsEhOKOKPNMcdQDoGYjpvWDGr2bewbyue7ddkTjsPnpj72kCWcXiLs89y63DbDBIe+SRoP1UyGQurDgl/Z6J5c66Wzx/Vbx8x+RVs9kK7dr7MqYGoR9owwBpONyRByO/+Sge2Xsj3T/tlJv3bz96B8NS2V3R31XA9lduOwOLp123DTD2/iYffH59QF0nO97GmV1N9xDmktc3eDoQVJNGhGi6P2s7OYMRTxNEzSxdPOCNC4RPqHNPquS2bV1ad2n6JJFYMcVGgymOEfEg9E/PomGJeQ4cL25rIpLWxzWp5mkcrKNoujqpTBsc/wB0SfkOpUtgNkMZ4neJ3yR5UKotsj8FgS+5EN56qUp0mtFrpxiq8cAFBYzG7h6z+5S22UdRHeP2gGiAb8JXa+z3sTUxL2YnFNyUmw6nTI8VQ6gng3TqqzwrSXEgAxvIsvUmwgfs9HNr3bJ65QqQWyGSboeQsS1iscxEuHBaQc5RqIzGy8dK3R3dK2apUC4p/QwgbffxRaVMNRF6GH08Vt9nLPI29GBYtrS6WTGm1MCyvSfSqAOY9paQea8u9qNiOwmIqUH3LDY/iafddHML1ZKqv23bBD6dPFN95h7t/NjvdPkfqpT/AEPB+CscJt4VMA7B1jem9tTDP1ym4qUzwBBkKHnK4Hgh1aN1NbI2I6o3PUOVh03udHAbhzSNqi8It6SFZcwBaCSbwNU5bsORNY5R+EXceRPwqVw2GFNsU2xunU+qSGakmeqlZ0KFdiaQY1uVjQAE3rYkATNuaDtPHNp2BBPAKGdmqGT5Dkil9gcq0guL2nNhdRuuqf8A2WEinQlw6p0SdvsktgYA1q9Gg0e+9oPSZcfSV6aYIAA3ACOSrX2ZdjKtCp9prgNJZDGfEAdc34bQrOAVYI58jvRtYsWJyZzeJxLAZzjXj8kwd2zo05AExuBknn0VdvfAi1raxA3mShZxMDT5f7t68iNx2ns92HpIyqM2WSzt/Q+IOHRpRP8AqHhBqXj+wqrXkDQJjWqmdFSPqJryUl/GYV3ZbbvaTg//AGH+wqV2P2uw2Ja40nnwkA5mlpE6a9FRdWpIsui9nzSalYggQ1syCRcndKp8mRzZf4/HHplxnadP8Ylcl7Q8ZTfhH0s0uqQGt3zMzHCyhdp7cfh3eCuCd4FNuUcJM3XI1cW6rUJLi97tXHUfoOSPOUjlj6dJg8FsilTEGHOJ1dBIjgN2qd1YBvB3ADRNatRrTlbE/E7SEwOImToBNzvG9HZe6H1babGgi87uCgNo7Yc8lrBA3nf5Jm7Emq4xZo3biStBkFOo0RnNyG1SmSc3qpXB1gAkYWlmMJGLmk7Lq0iW/mj2aOh1UfIXaeyns/3+INd7QadGInQvOnoL+YVfUnlzgBvI+qtTs12hFCiykA+llmXAd4yo46ucIBBSuXHs0k5L8S2gtMbBN5n5LlsJtio4S2tSdyNvqUut2lbSjv6jGzpl8X0JVFniczwSOpWLkGdr6B/8in6uHyWI/IRvYkVYGi9tdea0X7gm1XFcN6RPE3Xlb8n2CUV0gtUwmlVyBiKhbeZlDfVlMosjkyrphTUsn+wdpPo94WtzNcIeAYcALyOOqhX1FvDEPOTPkn4gJg8IV4Rs8/1GUkNuVnQO7OdrpAIPAAmeBgqPp4/um5GXJ1PNSWzKUsfSfvFnRFxoY6rnK2He33mlpcTcgweh3q8Uno8+Uq2dNsXCsxE53lrRqWwSYu6fkjbWoUajW0wXAt8DMmUOqExGedN8noozZ+Md3JpOPhtYMaMwg6kCT6rotllrmPOcNcBawkcADxUcjalyGbtI5d2A7rwFuWIP+UltJdHtKk1uW5c8k5nGYI3apg8CFVTtWZxojBLPFvTPGONUibRpClvsxd05rbsIxu/0W5De1yVjjsXscd73tX3KcZQROZ3HlCsmhXpm4j0/VcTsCoYhukro6LjzN93BQyNtlca4qkS/hd+GN1rrZpM5HyTKnUdubbjP5J1ScTcyFIqJODp8FiIT+ysQsxUocVs1zxTR9dCqVk/CzqeUcV60poLJJqLVGm6o4NaJJ0VYwpHNlypskdj4M4iqGDQXceACndu4ENpfdNbmBBsPFHGZTjZhp4WnklpcbuJ+I8L/AETdm08+ZoeaQO6fCeTv0WtnPKX2RuExeY+KoWWgWkf4TbbOGc8h85d1pvpumI6I9WkQZscuvG4Cl8HtRrmQ5wAa2IiCDuKZOtkeKlqRztPJTAlzs1wYN/6QRuTnZdU5g7rrYC6nsXsqliGgkkPBEObbNyKjf4a5j8rSSZg5nCByC3JMKg4vXRLtxDgCLWuJFs2sidyhqtepUeXeGZjMSGg9ApNmDqkRIAtxNhrJ3KZwGBZMQ2Pmp8qL032c/T7PVHRnqZeTRPzMJ9h+zNP4nPf/AKjA9AujdhXTYjLHG4PMI1MWAEGBE9EnNjqKQ2wmAawQxuUcAnLaA0uPVEbO/T80enzj5ylbGSoQzDgaJWU6x5ylEjl6pvUJdGUxGtpnlyQMFA5epkrE1dQJM25y4j5BbWMUuayG+r+wnT9mugQJPRap7Oedy71xOOWaT8AaFBzzaw4nRdDgMGGCGOF/eNpPU8OSb4bZriNLck+pbMqAwy1t4J/wklL9jRTe2hOMoVC2zS4jTI3QiIm6BhxUaPF4S6CQ4RJjcpb+C1icxeQIuGDKfK6eU9n1YEPBHBzQ6OpSckkZwbYCvhxiKBcabm16Yvu72nxP9TfzUNR2I6ofHmbHKV21DBOgEt8UyDMegiE8dgGueHnNMXaDDZ3utqkWRoeOL7ObwWxHM0cTeQXbvQKVp4KGmx1nS4PIyVLNpjdfy+oWg4z+/JI5WWUUhiMHm1k9RytZOKODjSBfWUZ1UjUgxun8kgYpzrFoHMcEowZmGtIM9UVjN0AJrSZ/WSb2NxCU6oZgNtGsxZA1BjT8Uy6ImJ8KIw+v7vCZsLaYhoO9Y0uabNceviWow7abSTIQqlWBqR0Ek8PJN6tRx1n6fJQ2OxNejUztzObzExy6JlEVuiZLz+wVijqfaMOE5mjkdViPA3JH/9k="/>
          <p:cNvSpPr>
            <a:spLocks noChangeAspect="1" noChangeArrowheads="1"/>
          </p:cNvSpPr>
          <p:nvPr/>
        </p:nvSpPr>
        <p:spPr bwMode="auto">
          <a:xfrm>
            <a:off x="155575" y="-1371600"/>
            <a:ext cx="17621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irc_mi" descr="http://www.dermaamin.com/site/images/clinical-pic/m/malnutrition/malnutrition8.jpg"/>
          <p:cNvPicPr/>
          <p:nvPr/>
        </p:nvPicPr>
        <p:blipFill>
          <a:blip r:embed="rId2" cstate="print"/>
          <a:srcRect/>
          <a:stretch>
            <a:fillRect/>
          </a:stretch>
        </p:blipFill>
        <p:spPr bwMode="auto">
          <a:xfrm>
            <a:off x="0" y="2667000"/>
            <a:ext cx="3733800" cy="3886200"/>
          </a:xfrm>
          <a:prstGeom prst="rect">
            <a:avLst/>
          </a:prstGeom>
          <a:noFill/>
          <a:ln w="9525">
            <a:noFill/>
            <a:miter lim="800000"/>
            <a:headEnd/>
            <a:tailEnd/>
          </a:ln>
        </p:spPr>
      </p:pic>
      <p:pic>
        <p:nvPicPr>
          <p:cNvPr id="4104" name="Picture 8" descr="ARM front view"/>
          <p:cNvPicPr>
            <a:picLocks noChangeAspect="1" noChangeArrowheads="1"/>
          </p:cNvPicPr>
          <p:nvPr/>
        </p:nvPicPr>
        <p:blipFill>
          <a:blip r:embed="rId3" cstate="print"/>
          <a:srcRect/>
          <a:stretch>
            <a:fillRect/>
          </a:stretch>
        </p:blipFill>
        <p:spPr bwMode="auto">
          <a:xfrm>
            <a:off x="3762375" y="2514600"/>
            <a:ext cx="5381625" cy="38100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Interventions  </a:t>
            </a:r>
            <a:r>
              <a:rPr lang="en-US" dirty="0"/>
              <a:t/>
            </a:r>
            <a:br>
              <a:rPr lang="en-US" dirty="0"/>
            </a:b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lvl="1"/>
            <a:r>
              <a:rPr lang="en-US" dirty="0"/>
              <a:t>Administer prescribed antibiotics</a:t>
            </a:r>
          </a:p>
          <a:p>
            <a:pPr lvl="1"/>
            <a:r>
              <a:rPr lang="en-US" dirty="0"/>
              <a:t>administer intravenous fluids</a:t>
            </a:r>
          </a:p>
          <a:p>
            <a:pPr lvl="1"/>
            <a:r>
              <a:rPr lang="en-US" dirty="0"/>
              <a:t>ensure adequate hydration</a:t>
            </a:r>
          </a:p>
          <a:p>
            <a:pPr lvl="1"/>
            <a:r>
              <a:rPr lang="en-US" dirty="0"/>
              <a:t>chest physiotherapy</a:t>
            </a:r>
          </a:p>
          <a:p>
            <a:pPr lvl="1"/>
            <a:r>
              <a:rPr lang="en-US" dirty="0"/>
              <a:t>pain assessment and intervention – use analgesics</a:t>
            </a:r>
          </a:p>
          <a:p>
            <a:pPr lvl="1"/>
            <a:r>
              <a:rPr lang="en-GB" dirty="0" smtClean="0"/>
              <a:t>administer O2 as prescribed via mask or nasal catheter</a:t>
            </a:r>
          </a:p>
          <a:p>
            <a:pPr lvl="1"/>
            <a:r>
              <a:rPr lang="en-GB" dirty="0" smtClean="0"/>
              <a:t>Improve breathing pattern by proper positioning in a semi fowlers position</a:t>
            </a:r>
          </a:p>
          <a:p>
            <a:pPr lvl="1"/>
            <a:r>
              <a:rPr lang="en-GB" dirty="0" smtClean="0"/>
              <a:t>Continually monitor for signs of improvement  by assessing respirations, breathing patterns, presence of secretions, use of accessory muscles, any abnormalities in VS, and auscultations  of breath sounds</a:t>
            </a:r>
          </a:p>
          <a:p>
            <a:pPr lvl="1"/>
            <a:r>
              <a:rPr lang="en-GB" dirty="0" err="1" smtClean="0"/>
              <a:t>Adminster</a:t>
            </a:r>
            <a:r>
              <a:rPr lang="en-GB" dirty="0" smtClean="0"/>
              <a:t> antipyretics </a:t>
            </a:r>
            <a:r>
              <a:rPr lang="en-GB" dirty="0" err="1" smtClean="0"/>
              <a:t>incase</a:t>
            </a:r>
            <a:r>
              <a:rPr lang="en-GB" dirty="0" smtClean="0"/>
              <a:t> of fever and analgesics for pain</a:t>
            </a:r>
          </a:p>
          <a:p>
            <a:pPr lvl="1"/>
            <a:r>
              <a:rPr lang="en-US" dirty="0" smtClean="0"/>
              <a:t>care giver teaching</a:t>
            </a:r>
          </a:p>
          <a:p>
            <a:pPr lvl="1"/>
            <a:r>
              <a:rPr lang="fr-FR" dirty="0" err="1" smtClean="0"/>
              <a:t>Suction</a:t>
            </a:r>
            <a:r>
              <a:rPr lang="fr-FR" dirty="0" smtClean="0"/>
              <a:t> mucus </a:t>
            </a:r>
            <a:r>
              <a:rPr lang="fr-FR" dirty="0" err="1" smtClean="0"/>
              <a:t>from</a:t>
            </a:r>
            <a:r>
              <a:rPr lang="fr-FR" dirty="0" smtClean="0"/>
              <a:t> the infant to </a:t>
            </a:r>
            <a:r>
              <a:rPr lang="fr-FR" dirty="0" err="1" smtClean="0"/>
              <a:t>maintain</a:t>
            </a:r>
            <a:r>
              <a:rPr lang="fr-FR" dirty="0" smtClean="0"/>
              <a:t> a patent </a:t>
            </a:r>
            <a:r>
              <a:rPr lang="fr-FR" dirty="0" err="1" smtClean="0"/>
              <a:t>airway</a:t>
            </a:r>
            <a:r>
              <a:rPr lang="fr-FR" dirty="0" smtClean="0"/>
              <a:t> if infant is </a:t>
            </a:r>
            <a:r>
              <a:rPr lang="fr-FR" dirty="0" err="1" smtClean="0"/>
              <a:t>unable</a:t>
            </a:r>
            <a:endParaRPr lang="fr-FR" dirty="0" smtClean="0"/>
          </a:p>
          <a:p>
            <a:pPr lvl="1"/>
            <a:endParaRPr lang="en-US" dirty="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FF0000"/>
                </a:solidFill>
                <a:latin typeface="+mn-lt"/>
              </a:rPr>
              <a:t>COMPLICATIONS</a:t>
            </a:r>
            <a:endParaRPr lang="fr-FR" sz="2400" dirty="0">
              <a:solidFill>
                <a:srgbClr val="FF0000"/>
              </a:solidFill>
              <a:latin typeface="+mn-lt"/>
            </a:endParaRPr>
          </a:p>
        </p:txBody>
      </p:sp>
      <p:sp>
        <p:nvSpPr>
          <p:cNvPr id="3" name="Content Placeholder 2"/>
          <p:cNvSpPr>
            <a:spLocks noGrp="1"/>
          </p:cNvSpPr>
          <p:nvPr>
            <p:ph idx="1"/>
          </p:nvPr>
        </p:nvSpPr>
        <p:spPr/>
        <p:txBody>
          <a:bodyPr/>
          <a:lstStyle/>
          <a:p>
            <a:r>
              <a:rPr lang="en-GB" dirty="0" smtClean="0"/>
              <a:t>Shock and respiratory failure</a:t>
            </a:r>
          </a:p>
          <a:p>
            <a:r>
              <a:rPr lang="en-GB" dirty="0" smtClean="0"/>
              <a:t>Atelectasis and pleural effusion</a:t>
            </a:r>
          </a:p>
          <a:p>
            <a:r>
              <a:rPr lang="en-GB" dirty="0" smtClean="0"/>
              <a:t>Super infection</a:t>
            </a:r>
          </a:p>
          <a:p>
            <a:r>
              <a:rPr lang="en-GB" dirty="0" smtClean="0"/>
              <a:t>meningitis</a:t>
            </a:r>
            <a:endParaRPr lang="fr-FR" dirty="0"/>
          </a:p>
        </p:txBody>
      </p:sp>
      <p:sp>
        <p:nvSpPr>
          <p:cNvPr id="4" name="Date Placeholder 3"/>
          <p:cNvSpPr>
            <a:spLocks noGrp="1"/>
          </p:cNvSpPr>
          <p:nvPr>
            <p:ph type="dt" sz="half" idx="10"/>
          </p:nvPr>
        </p:nvSpPr>
        <p:spPr/>
        <p:txBody>
          <a:bodyPr/>
          <a:lstStyle/>
          <a:p>
            <a:fld id="{5CF13EFC-45AA-4EF0-9FA3-ADC52E7E300D}" type="datetime1">
              <a:rPr lang="fr-FR" smtClean="0"/>
              <a:pPr/>
              <a:t>22/01/2019</a:t>
            </a:fld>
            <a:endParaRPr lang="fr-FR"/>
          </a:p>
        </p:txBody>
      </p:sp>
      <p:sp>
        <p:nvSpPr>
          <p:cNvPr id="5" name="Slide Number Placeholder 4"/>
          <p:cNvSpPr>
            <a:spLocks noGrp="1"/>
          </p:cNvSpPr>
          <p:nvPr>
            <p:ph type="sldNum" sz="quarter" idx="12"/>
          </p:nvPr>
        </p:nvSpPr>
        <p:spPr/>
        <p:txBody>
          <a:bodyPr/>
          <a:lstStyle/>
          <a:p>
            <a:fld id="{943CF8F4-345A-497A-B0FA-0D5D887ABE34}" type="slidenum">
              <a:rPr lang="fr-FR" smtClean="0"/>
              <a:pPr/>
              <a:t>91</a:t>
            </a:fld>
            <a:endParaRPr lang="fr-F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OTITIS MEDIA</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encrypted-tbn1.gstatic.com/images?q=tbn:ANd9GcQjT3bNSWcJGg5AAv_aHRUg9foKfMvsXG_Nfefa1qtnE_N0kypQ"/>
          <p:cNvPicPr>
            <a:picLocks noChangeAspect="1" noChangeArrowheads="1"/>
          </p:cNvPicPr>
          <p:nvPr/>
        </p:nvPicPr>
        <p:blipFill>
          <a:blip r:embed="rId2" cstate="print"/>
          <a:srcRect/>
          <a:stretch>
            <a:fillRect/>
          </a:stretch>
        </p:blipFill>
        <p:spPr bwMode="auto">
          <a:xfrm>
            <a:off x="381000" y="1333500"/>
            <a:ext cx="5715000" cy="4762500"/>
          </a:xfrm>
          <a:prstGeom prst="rect">
            <a:avLst/>
          </a:prstGeom>
          <a:noFill/>
        </p:spPr>
      </p:pic>
      <p:sp>
        <p:nvSpPr>
          <p:cNvPr id="1028" name="AutoShape 4" descr="data:image/jpeg;base64,/9j/4AAQSkZJRgABAQAAAQABAAD/2wCEAAkGBhMSERUUEhMUFBQUFBQVFBUUFRQVFRQXFBQVFRQUFBIXHCYeFxkjGRQUHy8gIycpLCwsFR4xNTAqNSYrLCkBCQoKDgwOGg8PFykgHB8sKSwsLCwpLCkpKSwsKSkpKSksKSksKSksLCkpLCksLCksLCwpNSksLCwsLCkpLCwtL//AABEIAOAA4QMBIgACEQEDEQH/xAAcAAACAgMBAQAAAAAAAAAAAAAABAMFAQIGBwj/xAA5EAACAgECAwUGBAUDBQAAAAAAAQIDEQQhBTFBBhIiUWETcYGRobEUQtHwBzJSweEjYnIVM4KSsv/EABoBAAIDAQEAAAAAAAAAAAAAAAABAgMEBQb/xAAkEQEBAAIBBAMAAgMAAAAAAAAAAQIRAxIhMUEEUWGx8CJSgf/aAAwDAQACEQMRAD8A8NAAAAAAAAAAAAAAAAAAAAzgAwBnAd0D0wBnAYAtMAAAAAAAAAAAAAAAAAAAAAAAAAAAAAAAAAAAAAAEtNDk8JAclvhHgkq08pclktNNwpLeW78uhYV0eSK7yT01YfGt8qirhD6vAzXwuK9S0jSbRpIXOtWPx8Z6V8dHFflRl6deS+RYxoI5UkeqrZxz6V7068ka/hIv8qLGVJqqQmVF459Kuzh0fcK2cMfR5L10EUqiXXVOXx8b6c7ZQ1zRGdFKoS1HD0+Wz+hOZz2y5/Hs8KoCS2lx5ojLGazQAAAgAAAAAAAAAAAAAAAAAAABZ8N4b3vFLl0XmK2TvU8MLndRFouGue72X3LinSqOyWBuFJLXQZss7k6vFwTCfqGFAxXQNQ0w3VpiG2iQjHSs3WmLSGlNbNPgWzkV8dORToLCRo4bD2n0q+6o19lsNWVmkoBs+kvqILp5Cs4D06zV6YNo3EhKsXsgWVlIlZHce1WWJO2nOz3KzU6Nx3W6+xczRoojx5NM3LwzOOfAsOIaHHij8UV5qllm45meFxuqAABogAAAAAAAAAAAAJ9HpnOSiuoHJu6NcL4f33l/yr6nR00mdLpVFJJbIahWZM8912eDhmE/RComoqJKKWxyijcq21TEU0jlen3GNNSNRowLYQLT4QvfWWdkdhX2PUBjFVZThC7gy1upzhC89Pge10V11YVVjWogY09QbPSC2jlhG0dN0LT8Hy2GqNFlhFWVc3qtJhcij1Edzv8AX8O25HFa+jEmh1XO6uVZt7LBJyI7GRKwtbJFTrNN3Xlcn9C0siQzhlNdC3DPVY+bimUU4G9tTi8GhscuzXYAAAQAAAAAAADpuz/D8R7z5y5e4ouH6b2lkY+b+nU7zT6fCSXQq5ctTTb8Tj6suq+mkKhmrT5Ja6RzTU74MlrryDTacchpdyfT04Y46yJ7aaejAxOJtXDYzNDR9oZrYXthsSTl0IZyYk5GnczkjlS3uM0188kiqGlvSov0v0DS07r4j1wlXZiWBbWTvFvGtYGqK0JRZMrcLIupmyxT61LBwnGK07Hg6bXcTTWIlBq9P3t+o97LCa8qiemTEbKy+ho8p5x9yt1cMDTsVVkRaQ3YiKVYSqMoi1Oi71eVzX7ZSna6TS4Sz1OY4vpPZ2yXTmvczTw577Ob8rj1eoiAAaGMAAAAAAAdJ2Q0WZSn5LC+J2lOmKzshocaeL6ybf8AZHSwpMnNf8na+Lj08c/SipG9HQSRrLDTUbGdrt7CFOxvGpsnhV0GI04GruWkEMIT1dm+w3fXuI3c8Dgl9l3Iyk2bRhubRljA72Wy7SQjjIXWEyh5it/MjspNkNRbvgxotP3p56I0seWW2hrwiNaL2iZVpFbrb3J4XId1V3RfESnhCjNtBHSLG5BZWSW3NdSD22SaJbUbLBT6uBdamxdSr1SyhW9lkVFsDSNeWOyqM6WnxFfUVxW9Wk8MX6HNdq9H4YzXR4f9jsNThQjjy3KLj8O9VJemfkX8N1Yx8+HVhXCAZZg6DjAAAADMeZgkoXiXvAPXuC6bu0VryhH7FhFEWmg1CK/2r7IajWYOS7yr0HFNYSfkb0wHtLHYi08BjGORBO/Rqqs2u5Ga47czFjJM98lW88xS6A1aiG9YRLwlCka8BVVvk3yRqwrtaMdttRfgr77W/iNXiaWXn4IhtfhiKaMtL4lhZcoRwRwg474zty8hDWaiMfFbLC6Lz9yDyWd2kc3LkH4Ob9P31ZS6jtT0rhj1l+iFrO1dqqcV3e85Z7+E3ju47iT2Sy288+XkWSMuWVi81WhjHnYn/wAf1IKaa98y+u5xdtkpPMm37239ybQ3SjLGWOo45bunVajTQf8ALL6orNRRz9A/GS6/Y35rJC+F+tF6afP1NNOvIZseEGnp+rM6Ru1ZS9whdTlNeaZbSq2wafhtjTh2UZzceWWxxJr1NBniMcWTX+5/cWOk8/QAABAl078S95Eb1vdAHuunhmMfcvsT+zF+EWd6iuXnXF/RDMjnZ9srHoOHvjL+QxUxmiGWLVwLHTwwI87pPGpEc6UTd70IbbcEozbpb2O+RPVw3zsO2TK+/bn13HU8bbSs1nIvByWUsfEeS2NI1rn0KsmzDLsTdTl/M8peXUwl4lgc9mL1x8eXyWfoV7WzJvxXWxppcnz5RXm2cBqNTKcnKTy35/2LTtFxH2tmM+GP36lTOBLFTe0R90Z0vDnLdjHDeGubz0L+rQ46Fm1GVUdnDEkVypxI6jVV4RRXVbhssfKKciy0izAr3XmSS5sufZd2H0IVotIy3a9B/S6Vto002kzh+f0Oh4bods42RVjNjLLULV6PqzS3TlzbWI6mOIt+Sb+SL4zZZ9tvF+Lf92f/ACl92JjOvlmbfm2/qLHTcIAAAAZi9zAAHtHYnUd/RVv+nMH/AOL/AELtR3OJ/hbxFOFtL6YnH7P+x26W6MPNNZ39dz4eXVxT87f3/huks6YiGmgWNQoOVu0K3xyNSQrJbsGeF+6VupfiLSTwmVkoZfxCrsL3Y9n4TTO+PIlx9BZ7MrrRjW1+p8OEvQo+I6hxg0ufL4stLs5RQ8Yn4lH4v4kKuiodHmENN3nhD0anLkuhb8J4aluxzshnkY4dw7EUh/8ADDVdOEbOA2PLJScSp2Obtpbex1nFntgr9NourQ08ar+H8Nw+8+f2GdVHOEh2S2yaafStvfqV5LZW/D9FncuoPCx+/eZq0vdWDeMByaQyy2jlWVXaKz2emtl5QePe9i97hx38SdZ3KI153sll+6P+S7im8oyc2esK8n1D3IiS57kZvjm0AADIAAAF/wBjuK+w1MJN+HPdl/xls/36Hsv5kfP9M8M9d7Hcc9vRHvPx14hL1S/lfyKOfHc39Ol8Dk1lcL7/AJdnpbM7FjAqdLbvsWULfMzRr5YksYlnmMWW+QrdhfENqpijlZkgdeNzKswa23Z2GnrXhiD2yRXVLbze5tCOEaW2kbE52qC2BznE4ZuflhfY6K2zKKjilP8AqJ+aX2/yVrd6Y0umW2HzL/SUYSK7h9OC4rkNRyZJe+R227GLLBOzU52Gok2r9bbmWCaHLBBbDcmWyI2r9MOHeeEWlGnUV6kGgp69eZYdzcj5FvpGoMYprwSxoJVWNXlkjcDxv+IXF/a6mST8NfgXw/mfzPUO1XGFptNOefE13YLzk/0PCNbc223zb+5t4cdTf25/Nlu6+icmYADSzgAAAAAADKL3szxh0WqWfC9pr0/wUJJVPAJY5XG7j6H4bJOMXF5i0nnzHU8s8z/h92qxjT2ywvyN/wDz+h6D7bfyRh5MOm/jtcfJObHfv2enMUvkS1TWCK2W+xAeKUsTZvXUbSaRrGwkGbVsVmom/qWNlmxV655TwLJLDy2jMh1kMvPk18sY/Q0pn0Zmc8oqWWbN6SawW2h1UKpqUoxsjvmL/fM5qubTGo2ebCVTnjt0Nq0lj8Ns689Jw7yXulF7/IpraV3n3X3km8PGMro8dDT1yDuxyJ2y+lcx17QWczEnlpIxZLqTaGvLyyurYs9FAfjAX0yHFEIqyvdvEzJ9TCRxP8Q+1vsovT1S8cl42vyp/l97LOPC5XTPyZ9Mcn2/7SfiLnGD/wBOvKj5N9ZHEXSGL7cibZ0JGGsAAEkQAAAAAAAGUzAADWnua3XQ9O7Idr1clXc/9RLEZP8APjo/9x5TCQ1Re08pkbJZqruPkuF3HvULiR3ZPPezfbbZV3v3T8/SX6nXx1eVt1MueFxdfjzx5ZuG7J5MLYgV5hT6lS3pSWPzFc5ZtZdlmshUtNLIeRD3MEjmazZA9onAH6kN1xPptJOcXJJghb2S06jGUR+13FuSz1CNobQNZ7zwW1FeMFTw6OWX1ERHexrSsegK0xOW7V9v4UJ10NSs5OXOMPd5sswwuV7MnNyTE92z7YR0sHCDTuktl/Qn+aXr6HjOt1bnJyk223lt822ba3WynJyk223lt82V9thtxxmM1GC227rS2ZGAFqAAAAAAAAAAAAAAAA3jI0AAZhYX3Bu1NlOIvxQ/pb5e59DmVIkVglmOdxu49Z4Xx2q5eCW/WL2f+R6epPHqtQ1ungvND2ttgkpPvx8pc/8A2KcuKenQ4/mes49BheZlectpu1VUnvmD9d180Pw1sZ/yzjL3Moy48p5jZOXjy8VZWaoXt14nPOBXv7fvzKvCWl1wrh1mpn3a4uXV+SXm29kjtp8X0+m009PBqyyUHGU1yUnz7r6pbo8203EHHZNrPPD5m34hjlmPf2o5MLl58LKbWCB2ZaSFZ66MYtykl72isfaWqDzvJ+n6sjMMr4hXkwx813HDo4GddxynTxzZNJ9IreT9yPNNX24taxXitem8vmUF+ulJtybbfNt5fzNGHB/sx8nyd9sXX9ov4gW3ZhXmuv0fil73/ZHHW35IZWkUrDTJ6jHb7bzsIWwbMEpCAAAyAAAAAAAAAAAAAAAAAAAAAAZTNlM0AD2lVputQxcAPZ6HFLFynL5syuL2f1sQAVm/JzOzwf8A+r2f1sxPic3znL5sRAXTBc7fKeWobI/aGgD0jtt3w7xqAxtnJgAAgAAAAAAAAAAAA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MSERUUEhMUFBQUFBQVFBUUFRQVFRQXFBQVFRQUFBIXHCYeFxkjGRQUHy8gIycpLCwsFR4xNTAqNSYrLCkBCQoKDgwOGg8PFykgHB8sKSwsLCwpLCkpKSwsKSkpKSksKSksKSksLCkpLCksLCksLCwpNSksLCwsLCkpLCwtL//AABEIAOAA4QMBIgACEQEDEQH/xAAcAAACAgMBAQAAAAAAAAAAAAAABAMFAQIGBwj/xAA5EAACAgECAwUGBAUDBQAAAAAAAQIDEQQhBTFBBhIiUWETcYGRobEUQtHwBzJSweEjYnIVM4KSsv/EABoBAAIDAQEAAAAAAAAAAAAAAAABAgMEBQb/xAAkEQEBAAIBBAMAAgMAAAAAAAAAAQIRAxIhMUEEUWGx8CJSgf/aAAwDAQACEQMRAD8A8NAAAAAAAAAAAAAAAAAAAAzgAwBnAd0D0wBnAYAtMAAAAAAAAAAAAAAAAAAAAAAAAAAAAAAAAAAAAAAEtNDk8JAclvhHgkq08pclktNNwpLeW78uhYV0eSK7yT01YfGt8qirhD6vAzXwuK9S0jSbRpIXOtWPx8Z6V8dHFflRl6deS+RYxoI5UkeqrZxz6V7068ka/hIv8qLGVJqqQmVF459Kuzh0fcK2cMfR5L10EUqiXXVOXx8b6c7ZQ1zRGdFKoS1HD0+Wz+hOZz2y5/Hs8KoCS2lx5ojLGazQAAAgAAAAAAAAAAAAAAAAAAABZ8N4b3vFLl0XmK2TvU8MLndRFouGue72X3LinSqOyWBuFJLXQZss7k6vFwTCfqGFAxXQNQ0w3VpiG2iQjHSs3WmLSGlNbNPgWzkV8dORToLCRo4bD2n0q+6o19lsNWVmkoBs+kvqILp5Cs4D06zV6YNo3EhKsXsgWVlIlZHce1WWJO2nOz3KzU6Nx3W6+xczRoojx5NM3LwzOOfAsOIaHHij8UV5qllm45meFxuqAABogAAAAAAAAAAAAJ9HpnOSiuoHJu6NcL4f33l/yr6nR00mdLpVFJJbIahWZM8912eDhmE/RComoqJKKWxyijcq21TEU0jlen3GNNSNRowLYQLT4QvfWWdkdhX2PUBjFVZThC7gy1upzhC89Pge10V11YVVjWogY09QbPSC2jlhG0dN0LT8Hy2GqNFlhFWVc3qtJhcij1Edzv8AX8O25HFa+jEmh1XO6uVZt7LBJyI7GRKwtbJFTrNN3Xlcn9C0siQzhlNdC3DPVY+bimUU4G9tTi8GhscuzXYAAAQAAAAAAADpuz/D8R7z5y5e4ouH6b2lkY+b+nU7zT6fCSXQq5ctTTb8Tj6suq+mkKhmrT5Ja6RzTU74MlrryDTacchpdyfT04Y46yJ7aaejAxOJtXDYzNDR9oZrYXthsSTl0IZyYk5GnczkjlS3uM0188kiqGlvSov0v0DS07r4j1wlXZiWBbWTvFvGtYGqK0JRZMrcLIupmyxT61LBwnGK07Hg6bXcTTWIlBq9P3t+o97LCa8qiemTEbKy+ho8p5x9yt1cMDTsVVkRaQ3YiKVYSqMoi1Oi71eVzX7ZSna6TS4Sz1OY4vpPZ2yXTmvczTw577Ob8rj1eoiAAaGMAAAAAAAdJ2Q0WZSn5LC+J2lOmKzshocaeL6ybf8AZHSwpMnNf8na+Lj08c/SipG9HQSRrLDTUbGdrt7CFOxvGpsnhV0GI04GruWkEMIT1dm+w3fXuI3c8Dgl9l3Iyk2bRhubRljA72Wy7SQjjIXWEyh5it/MjspNkNRbvgxotP3p56I0seWW2hrwiNaL2iZVpFbrb3J4XId1V3RfESnhCjNtBHSLG5BZWSW3NdSD22SaJbUbLBT6uBdamxdSr1SyhW9lkVFsDSNeWOyqM6WnxFfUVxW9Wk8MX6HNdq9H4YzXR4f9jsNThQjjy3KLj8O9VJemfkX8N1Yx8+HVhXCAZZg6DjAAAADMeZgkoXiXvAPXuC6bu0VryhH7FhFEWmg1CK/2r7IajWYOS7yr0HFNYSfkb0wHtLHYi08BjGORBO/Rqqs2u5Ga47czFjJM98lW88xS6A1aiG9YRLwlCka8BVVvk3yRqwrtaMdttRfgr77W/iNXiaWXn4IhtfhiKaMtL4lhZcoRwRwg474zty8hDWaiMfFbLC6Lz9yDyWd2kc3LkH4Ob9P31ZS6jtT0rhj1l+iFrO1dqqcV3e85Z7+E3ju47iT2Sy288+XkWSMuWVi81WhjHnYn/wAf1IKaa98y+u5xdtkpPMm37239ybQ3SjLGWOo45bunVajTQf8ALL6orNRRz9A/GS6/Y35rJC+F+tF6afP1NNOvIZseEGnp+rM6Ru1ZS9whdTlNeaZbSq2wafhtjTh2UZzceWWxxJr1NBniMcWTX+5/cWOk8/QAABAl078S95Eb1vdAHuunhmMfcvsT+zF+EWd6iuXnXF/RDMjnZ9srHoOHvjL+QxUxmiGWLVwLHTwwI87pPGpEc6UTd70IbbcEozbpb2O+RPVw3zsO2TK+/bn13HU8bbSs1nIvByWUsfEeS2NI1rn0KsmzDLsTdTl/M8peXUwl4lgc9mL1x8eXyWfoV7WzJvxXWxppcnz5RXm2cBqNTKcnKTy35/2LTtFxH2tmM+GP36lTOBLFTe0R90Z0vDnLdjHDeGubz0L+rQ46Fm1GVUdnDEkVypxI6jVV4RRXVbhssfKKciy0izAr3XmSS5sufZd2H0IVotIy3a9B/S6Vto002kzh+f0Oh4bods42RVjNjLLULV6PqzS3TlzbWI6mOIt+Sb+SL4zZZ9tvF+Lf92f/ACl92JjOvlmbfm2/qLHTcIAAAAZi9zAAHtHYnUd/RVv+nMH/AOL/AELtR3OJ/hbxFOFtL6YnH7P+x26W6MPNNZ39dz4eXVxT87f3/huks6YiGmgWNQoOVu0K3xyNSQrJbsGeF+6VupfiLSTwmVkoZfxCrsL3Y9n4TTO+PIlx9BZ7MrrRjW1+p8OEvQo+I6hxg0ufL4stLs5RQ8Yn4lH4v4kKuiodHmENN3nhD0anLkuhb8J4aluxzshnkY4dw7EUh/8ADDVdOEbOA2PLJScSp2Obtpbex1nFntgr9NourQ08ar+H8Nw+8+f2GdVHOEh2S2yaafStvfqV5LZW/D9FncuoPCx+/eZq0vdWDeMByaQyy2jlWVXaKz2emtl5QePe9i97hx38SdZ3KI153sll+6P+S7im8oyc2esK8n1D3IiS57kZvjm0AADIAAAF/wBjuK+w1MJN+HPdl/xls/36Hsv5kfP9M8M9d7Hcc9vRHvPx14hL1S/lfyKOfHc39Ol8Dk1lcL7/AJdnpbM7FjAqdLbvsWULfMzRr5YksYlnmMWW+QrdhfENqpijlZkgdeNzKswa23Z2GnrXhiD2yRXVLbze5tCOEaW2kbE52qC2BznE4ZuflhfY6K2zKKjilP8AqJ+aX2/yVrd6Y0umW2HzL/SUYSK7h9OC4rkNRyZJe+R227GLLBOzU52Gok2r9bbmWCaHLBBbDcmWyI2r9MOHeeEWlGnUV6kGgp69eZYdzcj5FvpGoMYprwSxoJVWNXlkjcDxv+IXF/a6mST8NfgXw/mfzPUO1XGFptNOefE13YLzk/0PCNbc223zb+5t4cdTf25/Nlu6+icmYADSzgAAAAAADKL3szxh0WqWfC9pr0/wUJJVPAJY5XG7j6H4bJOMXF5i0nnzHU8s8z/h92qxjT2ywvyN/wDz+h6D7bfyRh5MOm/jtcfJObHfv2enMUvkS1TWCK2W+xAeKUsTZvXUbSaRrGwkGbVsVmom/qWNlmxV655TwLJLDy2jMh1kMvPk18sY/Q0pn0Zmc8oqWWbN6SawW2h1UKpqUoxsjvmL/fM5qubTGo2ebCVTnjt0Nq0lj8Ns689Jw7yXulF7/IpraV3n3X3km8PGMro8dDT1yDuxyJ2y+lcx17QWczEnlpIxZLqTaGvLyyurYs9FAfjAX0yHFEIqyvdvEzJ9TCRxP8Q+1vsovT1S8cl42vyp/l97LOPC5XTPyZ9Mcn2/7SfiLnGD/wBOvKj5N9ZHEXSGL7cibZ0JGGsAAEkQAAAAAAAGUzAADWnua3XQ9O7Idr1clXc/9RLEZP8APjo/9x5TCQ1Re08pkbJZqruPkuF3HvULiR3ZPPezfbbZV3v3T8/SX6nXx1eVt1MueFxdfjzx5ZuG7J5MLYgV5hT6lS3pSWPzFc5ZtZdlmshUtNLIeRD3MEjmazZA9onAH6kN1xPptJOcXJJghb2S06jGUR+13FuSz1CNobQNZ7zwW1FeMFTw6OWX1ERHexrSsegK0xOW7V9v4UJ10NSs5OXOMPd5sswwuV7MnNyTE92z7YR0sHCDTuktl/Qn+aXr6HjOt1bnJyk223lt822ba3WynJyk223lt82V9thtxxmM1GC227rS2ZGAFqAAAAAAAAAAAAAAAA3jI0AAZhYX3Bu1NlOIvxQ/pb5e59DmVIkVglmOdxu49Z4Xx2q5eCW/WL2f+R6epPHqtQ1ungvND2ttgkpPvx8pc/8A2KcuKenQ4/mes49BheZlectpu1VUnvmD9d180Pw1sZ/yzjL3Moy48p5jZOXjy8VZWaoXt14nPOBXv7fvzKvCWl1wrh1mpn3a4uXV+SXm29kjtp8X0+m009PBqyyUHGU1yUnz7r6pbo8203EHHZNrPPD5m34hjlmPf2o5MLl58LKbWCB2ZaSFZ66MYtykl72isfaWqDzvJ+n6sjMMr4hXkwx813HDo4GddxynTxzZNJ9IreT9yPNNX24taxXitem8vmUF+ulJtybbfNt5fzNGHB/sx8nyd9sXX9ov4gW3ZhXmuv0fil73/ZHHW35IZWkUrDTJ6jHb7bzsIWwbMEpCAAAyAAAAAAAAAAAAAAAAAAAAAAZTNlM0AD2lVputQxcAPZ6HFLFynL5syuL2f1sQAVm/JzOzwf8A+r2f1sxPic3znL5sRAXTBc7fKeWobI/aGgD0jtt3w7xqAxtnJgAAgAAAAAAAAAAAA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0.gstatic.com/images?q=tbn:ANd9GcSgcWxewWSE7QYC0lZkInd5jrY9CDGKIZsWIYe6qWd5jZLBrCO8"/>
          <p:cNvPicPr>
            <a:picLocks noChangeAspect="1" noChangeArrowheads="1"/>
          </p:cNvPicPr>
          <p:nvPr/>
        </p:nvPicPr>
        <p:blipFill>
          <a:blip r:embed="rId3" cstate="print"/>
          <a:srcRect/>
          <a:stretch>
            <a:fillRect/>
          </a:stretch>
        </p:blipFill>
        <p:spPr bwMode="auto">
          <a:xfrm>
            <a:off x="6400800" y="1447800"/>
            <a:ext cx="2590800" cy="3979241"/>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OTITIS MEDIA</a:t>
            </a:r>
            <a:endParaRPr lang="en-US" dirty="0"/>
          </a:p>
        </p:txBody>
      </p:sp>
      <p:sp>
        <p:nvSpPr>
          <p:cNvPr id="3" name="Content Placeholder 2"/>
          <p:cNvSpPr>
            <a:spLocks noGrp="1"/>
          </p:cNvSpPr>
          <p:nvPr>
            <p:ph idx="1"/>
          </p:nvPr>
        </p:nvSpPr>
        <p:spPr/>
        <p:txBody>
          <a:bodyPr/>
          <a:lstStyle/>
          <a:p>
            <a:r>
              <a:rPr lang="en-US" dirty="0" err="1"/>
              <a:t>Defn</a:t>
            </a:r>
            <a:r>
              <a:rPr lang="en-US" dirty="0"/>
              <a:t>:  inflammation of the middle ear</a:t>
            </a:r>
          </a:p>
          <a:p>
            <a:pPr lvl="0"/>
            <a:r>
              <a:rPr lang="en-US" dirty="0"/>
              <a:t>Can be acute or chronic</a:t>
            </a:r>
          </a:p>
          <a:p>
            <a:pPr lvl="0"/>
            <a:r>
              <a:rPr lang="en-US" dirty="0"/>
              <a:t>Can occur with or without effusion</a:t>
            </a:r>
          </a:p>
          <a:p>
            <a:pPr lvl="0"/>
            <a:r>
              <a:rPr lang="en-US" dirty="0"/>
              <a:t>Bilateral involvement occurs in 50% of diagnosed cases</a:t>
            </a:r>
          </a:p>
          <a:p>
            <a:r>
              <a:rPr lang="en-US" dirty="0"/>
              <a:t>Classified as: acute OM, OM with effusion and Chronic OM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Classification of Otitis Media</a:t>
            </a:r>
          </a:p>
        </p:txBody>
      </p:sp>
      <p:sp>
        <p:nvSpPr>
          <p:cNvPr id="7171" name="Rectangle 3"/>
          <p:cNvSpPr>
            <a:spLocks noGrp="1" noChangeArrowheads="1"/>
          </p:cNvSpPr>
          <p:nvPr>
            <p:ph type="body" idx="1"/>
          </p:nvPr>
        </p:nvSpPr>
        <p:spPr/>
        <p:txBody>
          <a:bodyPr/>
          <a:lstStyle/>
          <a:p>
            <a:pPr eaLnBrk="1" hangingPunct="1">
              <a:lnSpc>
                <a:spcPct val="90000"/>
              </a:lnSpc>
            </a:pPr>
            <a:r>
              <a:rPr lang="en-US" b="1" dirty="0" smtClean="0"/>
              <a:t>Acute Otitis Media</a:t>
            </a:r>
            <a:r>
              <a:rPr lang="en-US" dirty="0" smtClean="0"/>
              <a:t>: </a:t>
            </a:r>
            <a:r>
              <a:rPr lang="en-US" sz="2800" dirty="0" smtClean="0"/>
              <a:t>presents with fever, </a:t>
            </a:r>
            <a:r>
              <a:rPr lang="en-US" sz="2800" dirty="0" err="1" smtClean="0"/>
              <a:t>otalgia</a:t>
            </a:r>
            <a:r>
              <a:rPr lang="en-US" sz="2800" dirty="0" smtClean="0"/>
              <a:t>, and hearing loss</a:t>
            </a:r>
          </a:p>
          <a:p>
            <a:pPr eaLnBrk="1" hangingPunct="1">
              <a:lnSpc>
                <a:spcPct val="90000"/>
              </a:lnSpc>
            </a:pPr>
            <a:r>
              <a:rPr lang="en-US" b="1" dirty="0" smtClean="0"/>
              <a:t>Otitis Media with Effusion</a:t>
            </a:r>
            <a:r>
              <a:rPr lang="en-US" dirty="0" smtClean="0"/>
              <a:t>: </a:t>
            </a:r>
            <a:r>
              <a:rPr lang="en-US" sz="2800" dirty="0" smtClean="0"/>
              <a:t>evidence of middle ear effusion on pneumatic </a:t>
            </a:r>
            <a:r>
              <a:rPr lang="en-US" sz="2800" dirty="0" err="1" smtClean="0"/>
              <a:t>otoscopy</a:t>
            </a:r>
            <a:endParaRPr lang="en-US" sz="2800" dirty="0" smtClean="0"/>
          </a:p>
          <a:p>
            <a:pPr eaLnBrk="1" hangingPunct="1">
              <a:lnSpc>
                <a:spcPct val="90000"/>
              </a:lnSpc>
            </a:pPr>
            <a:r>
              <a:rPr lang="en-US" b="1" dirty="0" smtClean="0"/>
              <a:t>Recurrent Otitis Media</a:t>
            </a:r>
            <a:r>
              <a:rPr lang="en-US" dirty="0" smtClean="0"/>
              <a:t>: </a:t>
            </a:r>
            <a:r>
              <a:rPr lang="en-US" sz="2800" dirty="0" smtClean="0"/>
              <a:t>inability to clear middle ear effusions</a:t>
            </a:r>
          </a:p>
          <a:p>
            <a:pPr eaLnBrk="1" hangingPunct="1">
              <a:lnSpc>
                <a:spcPct val="90000"/>
              </a:lnSpc>
            </a:pPr>
            <a:r>
              <a:rPr lang="en-US" sz="2800" b="1" dirty="0" smtClean="0"/>
              <a:t>Chronic Serous Otitis Media</a:t>
            </a:r>
            <a:r>
              <a:rPr lang="en-US" sz="2800" dirty="0" smtClean="0"/>
              <a:t>: presents as ‘fullness in the ear’, tinnitus, or another acute disease.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buNone/>
            </a:pPr>
            <a:r>
              <a:rPr lang="en-US" b="1" i="1" dirty="0"/>
              <a:t>ACUTE OM</a:t>
            </a:r>
            <a:endParaRPr lang="en-US" dirty="0"/>
          </a:p>
          <a:p>
            <a:pPr lvl="0"/>
            <a:r>
              <a:rPr lang="en-US" dirty="0"/>
              <a:t>Infectious process caused by pathogen invasion through the Eustachian tube and the middle ear with a sudden onset and short duration</a:t>
            </a:r>
          </a:p>
          <a:p>
            <a:pPr>
              <a:buNone/>
            </a:pPr>
            <a:endParaRPr lang="en-US" b="1" i="1" dirty="0" smtClean="0"/>
          </a:p>
          <a:p>
            <a:pPr>
              <a:buNone/>
            </a:pPr>
            <a:r>
              <a:rPr lang="en-US" b="1" i="1" dirty="0" err="1" smtClean="0"/>
              <a:t>Otitis</a:t>
            </a:r>
            <a:r>
              <a:rPr lang="en-US" b="1" i="1" dirty="0" smtClean="0"/>
              <a:t> </a:t>
            </a:r>
            <a:r>
              <a:rPr lang="en-US" b="1" i="1" dirty="0"/>
              <a:t>media with Effusion</a:t>
            </a:r>
            <a:endParaRPr lang="en-US" dirty="0"/>
          </a:p>
          <a:p>
            <a:pPr lvl="0"/>
            <a:r>
              <a:rPr lang="en-US" dirty="0"/>
              <a:t>Inflammation of the middle ear with fluid behind tympanic membrane without signs of infection</a:t>
            </a:r>
          </a:p>
          <a:p>
            <a:pPr>
              <a:buNone/>
            </a:pPr>
            <a:r>
              <a:rPr lang="en-US" dirty="0"/>
              <a:t> </a:t>
            </a:r>
          </a:p>
          <a:p>
            <a:pPr>
              <a:buNone/>
            </a:pPr>
            <a:r>
              <a:rPr lang="en-US" b="1" i="1" dirty="0"/>
              <a:t>Chronic OM:</a:t>
            </a:r>
            <a:endParaRPr lang="en-US" dirty="0"/>
          </a:p>
          <a:p>
            <a:pPr lvl="0"/>
            <a:r>
              <a:rPr lang="en-US" dirty="0"/>
              <a:t>Persists for more than 3 months, may have or may not have effusion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              RISK FACTORS</a:t>
            </a:r>
          </a:p>
        </p:txBody>
      </p:sp>
      <p:sp>
        <p:nvSpPr>
          <p:cNvPr id="8195" name="Rectangle 3"/>
          <p:cNvSpPr>
            <a:spLocks noGrp="1" noChangeArrowheads="1"/>
          </p:cNvSpPr>
          <p:nvPr>
            <p:ph type="body" idx="1"/>
          </p:nvPr>
        </p:nvSpPr>
        <p:spPr/>
        <p:txBody>
          <a:bodyPr/>
          <a:lstStyle/>
          <a:p>
            <a:pPr eaLnBrk="1" hangingPunct="1"/>
            <a:r>
              <a:rPr lang="en-US" dirty="0" smtClean="0"/>
              <a:t>Upper Respiratory Infections</a:t>
            </a:r>
          </a:p>
          <a:p>
            <a:pPr eaLnBrk="1" hangingPunct="1"/>
            <a:r>
              <a:rPr lang="en-US" dirty="0" smtClean="0"/>
              <a:t>Allergies</a:t>
            </a:r>
          </a:p>
          <a:p>
            <a:pPr eaLnBrk="1" hangingPunct="1"/>
            <a:r>
              <a:rPr lang="en-US" dirty="0" smtClean="0"/>
              <a:t>Craniofacial abnormalities (cleft palate)</a:t>
            </a:r>
          </a:p>
          <a:p>
            <a:pPr eaLnBrk="1" hangingPunct="1"/>
            <a:r>
              <a:rPr lang="en-US" dirty="0" smtClean="0"/>
              <a:t>Down’s Syndrome</a:t>
            </a:r>
          </a:p>
          <a:p>
            <a:pPr eaLnBrk="1" hangingPunct="1"/>
            <a:r>
              <a:rPr lang="en-US" dirty="0" smtClean="0"/>
              <a:t>Passive smoking</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pPr>
              <a:buNone/>
            </a:pPr>
            <a:r>
              <a:rPr lang="en-US" b="1" i="1" dirty="0"/>
              <a:t>Incidence</a:t>
            </a:r>
            <a:endParaRPr lang="en-US" dirty="0"/>
          </a:p>
          <a:p>
            <a:pPr lvl="0"/>
            <a:r>
              <a:rPr lang="en-US" dirty="0"/>
              <a:t>More common in childhood</a:t>
            </a:r>
          </a:p>
          <a:p>
            <a:pPr lvl="0"/>
            <a:r>
              <a:rPr lang="en-US" dirty="0"/>
              <a:t>More than 24 million case diagnosed annually in the US</a:t>
            </a:r>
          </a:p>
          <a:p>
            <a:pPr lvl="0"/>
            <a:r>
              <a:rPr lang="en-US" dirty="0"/>
              <a:t>20-40%of </a:t>
            </a:r>
            <a:r>
              <a:rPr lang="en-US" dirty="0" err="1"/>
              <a:t>opd</a:t>
            </a:r>
            <a:r>
              <a:rPr lang="en-US" dirty="0"/>
              <a:t> cases are OM</a:t>
            </a:r>
          </a:p>
          <a:p>
            <a:pPr lvl="0"/>
            <a:r>
              <a:rPr lang="en-US" dirty="0"/>
              <a:t>Peak incidence 6-18 months</a:t>
            </a:r>
          </a:p>
          <a:p>
            <a:pPr>
              <a:buNone/>
            </a:pPr>
            <a:r>
              <a:rPr lang="en-US" b="1" i="1" dirty="0" smtClean="0"/>
              <a:t>Etiology</a:t>
            </a:r>
            <a:endParaRPr lang="en-US" dirty="0"/>
          </a:p>
          <a:p>
            <a:pPr lvl="0"/>
            <a:r>
              <a:rPr lang="en-US" dirty="0"/>
              <a:t>Streptococcus pneumonia</a:t>
            </a:r>
          </a:p>
          <a:p>
            <a:pPr lvl="0"/>
            <a:r>
              <a:rPr lang="en-US" dirty="0" err="1"/>
              <a:t>Hemophilus</a:t>
            </a:r>
            <a:r>
              <a:rPr lang="en-US" dirty="0"/>
              <a:t> </a:t>
            </a:r>
            <a:r>
              <a:rPr lang="en-US" dirty="0" err="1"/>
              <a:t>influenzae</a:t>
            </a:r>
            <a:endParaRPr lang="en-US" dirty="0"/>
          </a:p>
          <a:p>
            <a:pPr lvl="0"/>
            <a:r>
              <a:rPr lang="en-US" dirty="0" err="1"/>
              <a:t>Moraxella</a:t>
            </a:r>
            <a:r>
              <a:rPr lang="en-US" dirty="0"/>
              <a:t> </a:t>
            </a:r>
            <a:r>
              <a:rPr lang="en-US" dirty="0" err="1"/>
              <a:t>catarrhalies</a:t>
            </a:r>
            <a:endParaRPr lang="en-US" dirty="0"/>
          </a:p>
          <a:p>
            <a:pPr lvl="0"/>
            <a:r>
              <a:rPr lang="en-US" dirty="0"/>
              <a:t>RSV</a:t>
            </a:r>
          </a:p>
          <a:p>
            <a:pPr lvl="0"/>
            <a:r>
              <a:rPr lang="en-US" dirty="0"/>
              <a:t>Follows URTI</a:t>
            </a:r>
          </a:p>
          <a:p>
            <a:pPr lvl="0"/>
            <a:r>
              <a:rPr lang="en-US" dirty="0"/>
              <a:t>Also affects children with allergy symptoms, cleft palate, and HIV</a:t>
            </a:r>
          </a:p>
          <a:p>
            <a:pPr lvl="0"/>
            <a:r>
              <a:rPr lang="en-US" dirty="0"/>
              <a:t>Common in malnourished children</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Pathophysiology</a:t>
            </a:r>
            <a:endParaRPr lang="en-US" dirty="0"/>
          </a:p>
        </p:txBody>
      </p:sp>
      <p:sp>
        <p:nvSpPr>
          <p:cNvPr id="3" name="Content Placeholder 2"/>
          <p:cNvSpPr>
            <a:spLocks noGrp="1"/>
          </p:cNvSpPr>
          <p:nvPr>
            <p:ph idx="1"/>
          </p:nvPr>
        </p:nvSpPr>
        <p:spPr>
          <a:xfrm>
            <a:off x="457200" y="1447800"/>
            <a:ext cx="8229600" cy="5410200"/>
          </a:xfrm>
        </p:spPr>
        <p:txBody>
          <a:bodyPr>
            <a:normAutofit fontScale="92500" lnSpcReduction="20000"/>
          </a:bodyPr>
          <a:lstStyle/>
          <a:p>
            <a:pPr lvl="0"/>
            <a:r>
              <a:rPr lang="en-US" dirty="0"/>
              <a:t>Children less than 3 years have short, wider and straight Eustachian tube</a:t>
            </a:r>
          </a:p>
          <a:p>
            <a:pPr lvl="0"/>
            <a:r>
              <a:rPr lang="en-US" dirty="0"/>
              <a:t>These allows microorganisms and nasopharyngeal secretions access middle ear</a:t>
            </a:r>
          </a:p>
          <a:p>
            <a:pPr lvl="0"/>
            <a:r>
              <a:rPr lang="en-US" dirty="0"/>
              <a:t>They cause inflammation leading to accumulation of secretions in the middle ear</a:t>
            </a:r>
          </a:p>
          <a:p>
            <a:pPr lvl="0"/>
            <a:r>
              <a:rPr lang="en-US" dirty="0"/>
              <a:t>Fluid impedes sound transmission</a:t>
            </a:r>
          </a:p>
          <a:p>
            <a:pPr lvl="0"/>
            <a:r>
              <a:rPr lang="en-US" dirty="0"/>
              <a:t>Blockage of connection between pharynx and Eustachian </a:t>
            </a:r>
            <a:r>
              <a:rPr lang="en-US" dirty="0" smtClean="0"/>
              <a:t>tube </a:t>
            </a:r>
            <a:r>
              <a:rPr lang="en-US" dirty="0"/>
              <a:t>occurs</a:t>
            </a:r>
          </a:p>
          <a:p>
            <a:pPr lvl="0"/>
            <a:r>
              <a:rPr lang="en-US" dirty="0"/>
              <a:t>Interrupts pressure equalization function </a:t>
            </a:r>
          </a:p>
          <a:p>
            <a:pPr lvl="0"/>
            <a:r>
              <a:rPr lang="en-US" dirty="0"/>
              <a:t>This increases pressure in the middle ear hence can lead to rapture of tympanic membrane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Clinical manifestations</a:t>
            </a:r>
            <a:endParaRPr lang="en-US" dirty="0"/>
          </a:p>
        </p:txBody>
      </p:sp>
      <p:sp>
        <p:nvSpPr>
          <p:cNvPr id="3" name="Content Placeholder 2"/>
          <p:cNvSpPr>
            <a:spLocks noGrp="1"/>
          </p:cNvSpPr>
          <p:nvPr>
            <p:ph idx="1"/>
          </p:nvPr>
        </p:nvSpPr>
        <p:spPr/>
        <p:txBody>
          <a:bodyPr>
            <a:normAutofit lnSpcReduction="10000"/>
          </a:bodyPr>
          <a:lstStyle/>
          <a:p>
            <a:pPr lvl="0"/>
            <a:r>
              <a:rPr lang="en-US" dirty="0"/>
              <a:t>Ear pain</a:t>
            </a:r>
          </a:p>
          <a:p>
            <a:pPr lvl="0"/>
            <a:r>
              <a:rPr lang="en-US" dirty="0"/>
              <a:t>Tugging and pulling of the ear</a:t>
            </a:r>
          </a:p>
          <a:p>
            <a:pPr lvl="0"/>
            <a:r>
              <a:rPr lang="en-US" dirty="0"/>
              <a:t>Fever</a:t>
            </a:r>
          </a:p>
          <a:p>
            <a:pPr lvl="0"/>
            <a:r>
              <a:rPr lang="en-US" dirty="0"/>
              <a:t>Irritability</a:t>
            </a:r>
          </a:p>
          <a:p>
            <a:pPr lvl="0"/>
            <a:r>
              <a:rPr lang="en-US" dirty="0"/>
              <a:t>Diarrhea</a:t>
            </a:r>
          </a:p>
          <a:p>
            <a:pPr lvl="0"/>
            <a:r>
              <a:rPr lang="en-US" dirty="0"/>
              <a:t>Vomiting ‘</a:t>
            </a:r>
          </a:p>
          <a:p>
            <a:pPr lvl="0"/>
            <a:r>
              <a:rPr lang="en-US" dirty="0"/>
              <a:t> Partial deafness</a:t>
            </a:r>
          </a:p>
          <a:p>
            <a:pPr lvl="0"/>
            <a:r>
              <a:rPr lang="en-US" dirty="0"/>
              <a:t>URTI</a:t>
            </a:r>
          </a:p>
        </p:txBody>
      </p:sp>
      <p:pic>
        <p:nvPicPr>
          <p:cNvPr id="140290" name="Picture 2" descr="https://encrypted-tbn2.gstatic.com/images?q=tbn:ANd9GcT3DJ74ISSPY9xzZdxvGRDfahdn43yveGtv4_WMCTweUYq1A4UVUw"/>
          <p:cNvPicPr>
            <a:picLocks noChangeAspect="1" noChangeArrowheads="1"/>
          </p:cNvPicPr>
          <p:nvPr/>
        </p:nvPicPr>
        <p:blipFill>
          <a:blip r:embed="rId2" cstate="print"/>
          <a:srcRect/>
          <a:stretch>
            <a:fillRect/>
          </a:stretch>
        </p:blipFill>
        <p:spPr bwMode="auto">
          <a:xfrm>
            <a:off x="6400800" y="1164227"/>
            <a:ext cx="2723508" cy="1731373"/>
          </a:xfrm>
          <a:prstGeom prst="rect">
            <a:avLst/>
          </a:prstGeom>
          <a:noFill/>
        </p:spPr>
      </p:pic>
      <p:pic>
        <p:nvPicPr>
          <p:cNvPr id="140292" name="Picture 4" descr="https://encrypted-tbn0.gstatic.com/images?q=tbn:ANd9GcRMVOs2uWSXQ7JCkZ9q0216VdrZ6REXmI5HocCJ_RwdZoHG3j5q"/>
          <p:cNvPicPr>
            <a:picLocks noChangeAspect="1" noChangeArrowheads="1"/>
          </p:cNvPicPr>
          <p:nvPr/>
        </p:nvPicPr>
        <p:blipFill>
          <a:blip r:embed="rId3" cstate="print"/>
          <a:srcRect/>
          <a:stretch>
            <a:fillRect/>
          </a:stretch>
        </p:blipFill>
        <p:spPr bwMode="auto">
          <a:xfrm>
            <a:off x="5181600" y="3733800"/>
            <a:ext cx="4854295" cy="2133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9019</TotalTime>
  <Words>12257</Words>
  <Application>Microsoft Office PowerPoint</Application>
  <PresentationFormat>On-screen Show (4:3)</PresentationFormat>
  <Paragraphs>1925</Paragraphs>
  <Slides>341</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341</vt:i4>
      </vt:variant>
    </vt:vector>
  </HeadingPairs>
  <TitlesOfParts>
    <vt:vector size="344" baseType="lpstr">
      <vt:lpstr>Office Theme</vt:lpstr>
      <vt:lpstr>Bitmap Image</vt:lpstr>
      <vt:lpstr>Clip</vt:lpstr>
      <vt:lpstr>PAEDIATRICS</vt:lpstr>
      <vt:lpstr>PowerPoint Presentation</vt:lpstr>
      <vt:lpstr>OBJECTIVE</vt:lpstr>
      <vt:lpstr>SPECIFIC OBJECTIVES</vt:lpstr>
      <vt:lpstr>TEACHING METHODOLOGY</vt:lpstr>
      <vt:lpstr>COURSE EXPECTATIONS</vt:lpstr>
      <vt:lpstr>Group work</vt:lpstr>
      <vt:lpstr>Group II</vt:lpstr>
      <vt:lpstr>Group III</vt:lpstr>
      <vt:lpstr>Group IV</vt:lpstr>
      <vt:lpstr>Presentation format</vt:lpstr>
      <vt:lpstr>Individual assignment</vt:lpstr>
      <vt:lpstr>GROWTH, MATURATION AND DEVELOPMENT</vt:lpstr>
      <vt:lpstr>Principles of growth and development</vt:lpstr>
      <vt:lpstr>PowerPoint Presentation</vt:lpstr>
      <vt:lpstr>Principles of Growth and Development</vt:lpstr>
      <vt:lpstr>Principles Continued</vt:lpstr>
      <vt:lpstr>Growth Pattern</vt:lpstr>
      <vt:lpstr>Growth Patterns</vt:lpstr>
      <vt:lpstr>Factors Influencing G&amp;D</vt:lpstr>
      <vt:lpstr>Theories of human development</vt:lpstr>
      <vt:lpstr>Why developmental assessment?</vt:lpstr>
      <vt:lpstr>Psychoanalytic perspective</vt:lpstr>
      <vt:lpstr>PSYCHOSEXUAL DEVELOPMENT: FREUD</vt:lpstr>
      <vt:lpstr>PowerPoint Presentation</vt:lpstr>
      <vt:lpstr>STAGE I: ORAL (BIRTH – 1YR)</vt:lpstr>
      <vt:lpstr>STAGE II: ANAL (1-3YRS)</vt:lpstr>
      <vt:lpstr>STAGE III: PHALIC (3-6 YRS)</vt:lpstr>
      <vt:lpstr>Phalic …</vt:lpstr>
      <vt:lpstr>STAGE IV: LATENCY (6-11YRS)</vt:lpstr>
      <vt:lpstr>STAGE V: GENITAL (12YS ABOVE)</vt:lpstr>
      <vt:lpstr>B) PSYCHOSOCIAL DEVELOPMENT ERIC ERICKSON</vt:lpstr>
      <vt:lpstr>PowerPoint Presentation</vt:lpstr>
      <vt:lpstr>STAGE II: AUTONOMY VS SHAME AND DOUBT (11/2 – 3YRS) </vt:lpstr>
      <vt:lpstr>PowerPoint Presentation</vt:lpstr>
      <vt:lpstr>STAGE III: INITATIVE VS GUILT (3-6YRS)</vt:lpstr>
      <vt:lpstr>STAGE IV: INDUSTRY VS INFERIORITY (6-11YRS)</vt:lpstr>
      <vt:lpstr>STAGE V:  IDENTITY VS ROLE CONFUSION (12-18YRS)</vt:lpstr>
      <vt:lpstr>PowerPoint Presentation</vt:lpstr>
      <vt:lpstr>c) INTERPERSONAL DEVELOPMENT HARRY STACK SULLIVAN </vt:lpstr>
      <vt:lpstr>PowerPoint Presentation</vt:lpstr>
      <vt:lpstr>BEHAVIORAL PERSPECTIVE </vt:lpstr>
      <vt:lpstr>CLASSICAL CONDITIONING</vt:lpstr>
      <vt:lpstr>OPERANT CONIDITIONING </vt:lpstr>
      <vt:lpstr>SOCIAL LEARNING </vt:lpstr>
      <vt:lpstr>COGNITIVE STRUCTURAL PERSPECTIVE </vt:lpstr>
      <vt:lpstr>THEORY OF COGNITIVE DEVELOPMENT</vt:lpstr>
      <vt:lpstr>Theories of Child Development</vt:lpstr>
      <vt:lpstr>B) KOLBERG THEORY OF MORAL DEVELOPMENT</vt:lpstr>
      <vt:lpstr>PowerPoint Presentation</vt:lpstr>
      <vt:lpstr>PowerPoint Presentation</vt:lpstr>
      <vt:lpstr>CONTEXTUAL PERSPECTIVE – ECOLOGICAL THEORY </vt:lpstr>
      <vt:lpstr>AGE SPECIFIC GROWTH AND DEVELOPMENT</vt:lpstr>
      <vt:lpstr>PHYSIOLOGICLA DEVELOPMENT INFANCY 0-12MONTHS </vt:lpstr>
      <vt:lpstr>PowerPoint Presentation</vt:lpstr>
      <vt:lpstr>PowerPoint Presentation</vt:lpstr>
      <vt:lpstr>PowerPoint Presentation</vt:lpstr>
      <vt:lpstr>PowerPoint Presentation</vt:lpstr>
      <vt:lpstr>PowerPoint Presentation</vt:lpstr>
      <vt:lpstr>FINE MOTOR DEVELOPMENT</vt:lpstr>
      <vt:lpstr>4-5 months</vt:lpstr>
      <vt:lpstr>PowerPoint Presentation</vt:lpstr>
      <vt:lpstr>PowerPoint Presentation</vt:lpstr>
      <vt:lpstr>PowerPoint Presentation</vt:lpstr>
      <vt:lpstr>INDICATORS OF VISUAL PROBLEMS</vt:lpstr>
      <vt:lpstr>DENTAL </vt:lpstr>
      <vt:lpstr>PowerPoint Presentation</vt:lpstr>
      <vt:lpstr>NUTRITION </vt:lpstr>
      <vt:lpstr>Management of colic </vt:lpstr>
      <vt:lpstr>TODDLERS 12 MONTHS -36 MONTHS </vt:lpstr>
      <vt:lpstr>Musculoskeletal changes </vt:lpstr>
      <vt:lpstr>GI changes  </vt:lpstr>
      <vt:lpstr>Psychosocial development</vt:lpstr>
      <vt:lpstr>III:  PRESCHOOLER 3-6 YRS </vt:lpstr>
      <vt:lpstr>IV:  SCHOOL AGE 6-12YRS</vt:lpstr>
      <vt:lpstr>Social development</vt:lpstr>
      <vt:lpstr>10-12 yrs </vt:lpstr>
      <vt:lpstr>V:  ADOLESCENT (12-21YRS) </vt:lpstr>
      <vt:lpstr>PowerPoint Presentation</vt:lpstr>
      <vt:lpstr>PowerPoint Presentation</vt:lpstr>
      <vt:lpstr>Red Flags in infant development</vt:lpstr>
      <vt:lpstr>COMMON CHILDHOOD DISEASES</vt:lpstr>
      <vt:lpstr>PowerPoint Presentation</vt:lpstr>
      <vt:lpstr>RISK FACTORS</vt:lpstr>
      <vt:lpstr>Pathophysiology </vt:lpstr>
      <vt:lpstr>PowerPoint Presentation</vt:lpstr>
      <vt:lpstr>Clinical presentation </vt:lpstr>
      <vt:lpstr>Treatment </vt:lpstr>
      <vt:lpstr>Nursing management </vt:lpstr>
      <vt:lpstr>Interventions   </vt:lpstr>
      <vt:lpstr>COMPLICATIONS</vt:lpstr>
      <vt:lpstr>OTITIS MEDIA</vt:lpstr>
      <vt:lpstr>OTITIS MEDIA</vt:lpstr>
      <vt:lpstr>Classification of Otitis Media</vt:lpstr>
      <vt:lpstr>PowerPoint Presentation</vt:lpstr>
      <vt:lpstr>              RISK FACTORS</vt:lpstr>
      <vt:lpstr>PowerPoint Presentation</vt:lpstr>
      <vt:lpstr>Pathophysiology</vt:lpstr>
      <vt:lpstr>Clinical manifestations</vt:lpstr>
      <vt:lpstr>PowerPoint Presentation</vt:lpstr>
      <vt:lpstr>Treatment: </vt:lpstr>
      <vt:lpstr>                TREATMENT</vt:lpstr>
      <vt:lpstr>Nursing Management </vt:lpstr>
      <vt:lpstr>PowerPoint Presentation</vt:lpstr>
      <vt:lpstr>PHARYNGOTONSILITIS</vt:lpstr>
      <vt:lpstr>PowerPoint Presentation</vt:lpstr>
      <vt:lpstr>PowerPoint Presentation</vt:lpstr>
      <vt:lpstr>Signs and symptoms</vt:lpstr>
      <vt:lpstr>PowerPoint Presentation</vt:lpstr>
      <vt:lpstr>PowerPoint Presentation</vt:lpstr>
      <vt:lpstr>Nursing Management: </vt:lpstr>
      <vt:lpstr>Interventions: </vt:lpstr>
      <vt:lpstr>RHEUMATIC FEVER</vt:lpstr>
      <vt:lpstr>Pathophsiology </vt:lpstr>
      <vt:lpstr>Signs and symptoms</vt:lpstr>
      <vt:lpstr>Cont’d</vt:lpstr>
      <vt:lpstr>Cont’d</vt:lpstr>
      <vt:lpstr>Cont’d</vt:lpstr>
      <vt:lpstr>Cont’d</vt:lpstr>
      <vt:lpstr>Medical management</vt:lpstr>
      <vt:lpstr>Cont’d</vt:lpstr>
      <vt:lpstr>Nursing management</vt:lpstr>
      <vt:lpstr>Cont’d</vt:lpstr>
      <vt:lpstr>PowerPoint Presentation</vt:lpstr>
      <vt:lpstr>RHEUMATIC HEART DISEASE</vt:lpstr>
      <vt:lpstr>Pathophysiology </vt:lpstr>
      <vt:lpstr>Cont’d</vt:lpstr>
      <vt:lpstr>Clinical manifestations</vt:lpstr>
      <vt:lpstr>Cont’d</vt:lpstr>
      <vt:lpstr>PowerPoint Presentation</vt:lpstr>
      <vt:lpstr>Diagnosis </vt:lpstr>
      <vt:lpstr>Cont’d </vt:lpstr>
      <vt:lpstr>Medical management</vt:lpstr>
      <vt:lpstr>Cont’d</vt:lpstr>
      <vt:lpstr>PowerPoint Presentation</vt:lpstr>
      <vt:lpstr>Nursing management</vt:lpstr>
      <vt:lpstr>Cont’d</vt:lpstr>
      <vt:lpstr>Cont’d</vt:lpstr>
      <vt:lpstr>Cont’d </vt:lpstr>
      <vt:lpstr>Cont’d</vt:lpstr>
      <vt:lpstr>Cont’d</vt:lpstr>
      <vt:lpstr>Complications </vt:lpstr>
      <vt:lpstr>Prevention </vt:lpstr>
      <vt:lpstr>RHEUMATIC HEART DISEASE</vt:lpstr>
      <vt:lpstr>PowerPoint Presentation</vt:lpstr>
      <vt:lpstr>Pathophysiology: </vt:lpstr>
      <vt:lpstr>Signs and symptoms</vt:lpstr>
      <vt:lpstr>Diagnosis: </vt:lpstr>
      <vt:lpstr>Treatment </vt:lpstr>
      <vt:lpstr>Nursing management </vt:lpstr>
      <vt:lpstr>URINARY TRACT INFECTION </vt:lpstr>
      <vt:lpstr>Incidence: </vt:lpstr>
      <vt:lpstr>Etiology:</vt:lpstr>
      <vt:lpstr>Pathophysiology </vt:lpstr>
      <vt:lpstr>Signs and Symptoms </vt:lpstr>
      <vt:lpstr>Diagnosis: </vt:lpstr>
      <vt:lpstr>Treatment:</vt:lpstr>
      <vt:lpstr>Nursing management</vt:lpstr>
      <vt:lpstr>PowerPoint Presentation</vt:lpstr>
      <vt:lpstr>Interventions </vt:lpstr>
      <vt:lpstr>MENINGITIS</vt:lpstr>
      <vt:lpstr>PowerPoint Presentation</vt:lpstr>
      <vt:lpstr>Etiology: </vt:lpstr>
      <vt:lpstr>PowerPoint Presentation</vt:lpstr>
      <vt:lpstr>PowerPoint Presentation</vt:lpstr>
      <vt:lpstr>Pathophysiology </vt:lpstr>
      <vt:lpstr>PowerPoint Presentation</vt:lpstr>
      <vt:lpstr>Signs and symptoms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ASTHMA</vt:lpstr>
      <vt:lpstr>PowerPoint Presentation</vt:lpstr>
      <vt:lpstr>CLASSIFICATION</vt:lpstr>
      <vt:lpstr>PATHOPHYSIOLOGY</vt:lpstr>
      <vt:lpstr>SIGNS AND SYMPTOMS</vt:lpstr>
      <vt:lpstr>DIAGNOSIS </vt:lpstr>
      <vt:lpstr>MANAGEMENT</vt:lpstr>
      <vt:lpstr>NURSING CARE ASSESSMENT</vt:lpstr>
      <vt:lpstr>Nursing diagnosis  </vt:lpstr>
      <vt:lpstr>INTERVENTIONS</vt:lpstr>
      <vt:lpstr>CROUP SYNDROME Definition </vt:lpstr>
      <vt:lpstr>PowerPoint Presentation</vt:lpstr>
      <vt:lpstr>LARYNGOTRACHEABRONCHITIS</vt:lpstr>
      <vt:lpstr>SIGNS AND SYMPTOMS</vt:lpstr>
      <vt:lpstr>MANAGEMENT GOAL: Maintain patent airway</vt:lpstr>
      <vt:lpstr>NURSING CONSIDERATIONS</vt:lpstr>
      <vt:lpstr>BRONCHIOLITIS</vt:lpstr>
      <vt:lpstr>Pathophysiology </vt:lpstr>
      <vt:lpstr>Cont’d</vt:lpstr>
      <vt:lpstr>Signs and symptoms</vt:lpstr>
      <vt:lpstr>Cont’d</vt:lpstr>
      <vt:lpstr>Diagnosis </vt:lpstr>
      <vt:lpstr>Treatment </vt:lpstr>
      <vt:lpstr>Cont’d</vt:lpstr>
      <vt:lpstr>Cont’d</vt:lpstr>
      <vt:lpstr>Nursing management</vt:lpstr>
      <vt:lpstr>Cont’d</vt:lpstr>
      <vt:lpstr>Complications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TETANUS (LOCK JAW)</vt:lpstr>
      <vt:lpstr>PowerPoint Presentation</vt:lpstr>
      <vt:lpstr>PATHOPHYSIOLOGY</vt:lpstr>
      <vt:lpstr>SIGNS AND SYMPTOMS</vt:lpstr>
      <vt:lpstr>Management </vt:lpstr>
      <vt:lpstr>PowerPoint Presentation</vt:lpstr>
      <vt:lpstr>NURSING MANAGEMENT</vt:lpstr>
      <vt:lpstr>PowerPoint Presentation</vt:lpstr>
      <vt:lpstr>NEPHROTIC SYNDROME</vt:lpstr>
      <vt:lpstr>PowerPoint Presentation</vt:lpstr>
      <vt:lpstr>Cont’d</vt:lpstr>
      <vt:lpstr> </vt:lpstr>
      <vt:lpstr>Pathophysiology </vt:lpstr>
      <vt:lpstr>Cont’d</vt:lpstr>
      <vt:lpstr>Cont’d</vt:lpstr>
      <vt:lpstr>Cont’d</vt:lpstr>
      <vt:lpstr>Signs and symptoms</vt:lpstr>
      <vt:lpstr>Diagnosis </vt:lpstr>
      <vt:lpstr>Medical management</vt:lpstr>
      <vt:lpstr>Cont’d</vt:lpstr>
      <vt:lpstr>Nursing management</vt:lpstr>
      <vt:lpstr>Cont’d</vt:lpstr>
      <vt:lpstr>Complications </vt:lpstr>
      <vt:lpstr>CONGENITAL MALFORMATIONS CLEFT LIP AND CLEFT PALATE</vt:lpstr>
      <vt:lpstr>PowerPoint Presentation</vt:lpstr>
      <vt:lpstr>PowerPoint Presentation</vt:lpstr>
      <vt:lpstr>PowerPoint Presentation</vt:lpstr>
      <vt:lpstr>Treatment </vt:lpstr>
      <vt:lpstr>PowerPoint Presentation</vt:lpstr>
      <vt:lpstr>Nursing management </vt:lpstr>
      <vt:lpstr>Nursing diagnosis:</vt:lpstr>
      <vt:lpstr>Interventions </vt:lpstr>
      <vt:lpstr>HIRSCHSPRUNG DISORDER </vt:lpstr>
      <vt:lpstr>PowerPoint Presentation</vt:lpstr>
      <vt:lpstr>PowerPoint Presentation</vt:lpstr>
      <vt:lpstr>PowerPoint Presentation</vt:lpstr>
      <vt:lpstr>PowerPoint Presentation</vt:lpstr>
      <vt:lpstr>PowerPoint Presentation</vt:lpstr>
      <vt:lpstr>Nursing care </vt:lpstr>
      <vt:lpstr>HYDROCEPHALUS </vt:lpstr>
      <vt:lpstr>PowerPoint Presentation</vt:lpstr>
      <vt:lpstr>PowerPoint Presentation</vt:lpstr>
      <vt:lpstr>Signs and symptoms:</vt:lpstr>
      <vt:lpstr>PowerPoint Presentation</vt:lpstr>
      <vt:lpstr>PowerPoint Presentation</vt:lpstr>
      <vt:lpstr>Nursing management</vt:lpstr>
      <vt:lpstr>PowerPoint Presentation</vt:lpstr>
      <vt:lpstr>PowerPoint Presentation</vt:lpstr>
      <vt:lpstr>NEURAL TUBE DEFECTS SPINAL BIFIDA</vt:lpstr>
      <vt:lpstr>Etiology/pathophysiology </vt:lpstr>
      <vt:lpstr>Clinical manifestations </vt:lpstr>
      <vt:lpstr>PowerPoint Presentation</vt:lpstr>
      <vt:lpstr>PowerPoint Presentation</vt:lpstr>
      <vt:lpstr>Diagnosis </vt:lpstr>
      <vt:lpstr>Treatment: </vt:lpstr>
      <vt:lpstr>Nursing care</vt:lpstr>
      <vt:lpstr>PowerPoint Presentation</vt:lpstr>
      <vt:lpstr>HYPERTROPHIC PYLORIC STENOSIS (HPS) </vt:lpstr>
      <vt:lpstr>PowerPoint Presentation</vt:lpstr>
      <vt:lpstr>Signs and symptoms </vt:lpstr>
      <vt:lpstr>Diagnosis </vt:lpstr>
      <vt:lpstr>Treatment </vt:lpstr>
      <vt:lpstr>Nursing Management </vt:lpstr>
      <vt:lpstr>PowerPoint Presentation</vt:lpstr>
      <vt:lpstr>PEADIATRIC EMERGENCIES </vt:lpstr>
      <vt:lpstr>Signs and symptoms </vt:lpstr>
      <vt:lpstr>Management </vt:lpstr>
      <vt:lpstr>FOREIGN BODY EAR </vt:lpstr>
      <vt:lpstr>Management</vt:lpstr>
      <vt:lpstr>FOREIGN BODY NOSE </vt:lpstr>
      <vt:lpstr>PowerPoint Presentation</vt:lpstr>
      <vt:lpstr>SALICYLATE POISONING IN CHILDREN </vt:lpstr>
      <vt:lpstr>Pathophysiology</vt:lpstr>
      <vt:lpstr>Signs and symptoms</vt:lpstr>
      <vt:lpstr>PowerPoint Presentation</vt:lpstr>
      <vt:lpstr>Treatment </vt:lpstr>
      <vt:lpstr>Key Points </vt:lpstr>
      <vt:lpstr>Alcohol poisoning  </vt:lpstr>
      <vt:lpstr>PowerPoint Presentation</vt:lpstr>
      <vt:lpstr>Signs of alcohol poisoning in young children are</vt:lpstr>
      <vt:lpstr>In more severe cases the symptoms are: </vt:lpstr>
      <vt:lpstr>First aid to give to a child with signs of alcohol poisoning </vt:lpstr>
      <vt:lpstr>How can children get alcohol poisoning? </vt:lpstr>
      <vt:lpstr>Febrile seizures</vt:lpstr>
      <vt:lpstr>Causes </vt:lpstr>
      <vt:lpstr>Symptoms </vt:lpstr>
      <vt:lpstr>Exams and Tests </vt:lpstr>
      <vt:lpstr>Treatment </vt:lpstr>
      <vt:lpstr>PowerPoint Presentation</vt:lpstr>
      <vt:lpstr>PowerPoint Presentation</vt:lpstr>
      <vt:lpstr>Diarrhea in Children: Common Causes and Treatments </vt:lpstr>
      <vt:lpstr>Malnutrition </vt:lpstr>
      <vt:lpstr>Causes and Development </vt:lpstr>
      <vt:lpstr>Signs and Symptoms </vt:lpstr>
      <vt:lpstr>PowerPoint Presentation</vt:lpstr>
      <vt:lpstr>PowerPoint Presentation</vt:lpstr>
      <vt:lpstr>PowerPoint Presentation</vt:lpstr>
      <vt:lpstr>PowerPoint Presentation</vt:lpstr>
      <vt:lpstr>Scurvy</vt:lpstr>
      <vt:lpstr>Rickets</vt:lpstr>
      <vt:lpstr>Kwashiorkor</vt:lpstr>
      <vt:lpstr>Marasmus</vt:lpstr>
      <vt:lpstr>PEADIATRIC TUMORS:WILMS TUMOR </vt:lpstr>
      <vt:lpstr>Causes </vt:lpstr>
      <vt:lpstr>Symptoms </vt:lpstr>
      <vt:lpstr>Risk factors </vt:lpstr>
      <vt:lpstr>Wilms' tumor occurs more frequently in children with certain abnormalities present at birth, including:  </vt:lpstr>
      <vt:lpstr>PowerPoint Presentation</vt:lpstr>
      <vt:lpstr>Staging </vt:lpstr>
      <vt:lpstr>Treatments and drugs </vt:lpstr>
      <vt:lpstr>Burkitt Lymphoma </vt:lpstr>
      <vt:lpstr>Types of Burkitt Lymphoma</vt:lpstr>
      <vt:lpstr>Causes </vt:lpstr>
      <vt:lpstr>Symptoms include:</vt:lpstr>
      <vt:lpstr>Exams and Tests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PAEDIATRICS</dc:title>
  <dc:creator>chessessio2</dc:creator>
  <cp:lastModifiedBy>MRT Pack 20 DVDs</cp:lastModifiedBy>
  <cp:revision>113</cp:revision>
  <dcterms:created xsi:type="dcterms:W3CDTF">2014-09-02T10:00:54Z</dcterms:created>
  <dcterms:modified xsi:type="dcterms:W3CDTF">2019-01-22T04:53:55Z</dcterms:modified>
</cp:coreProperties>
</file>