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424"/>
  </p:notesMasterIdLst>
  <p:handoutMasterIdLst>
    <p:handoutMasterId r:id="rId425"/>
  </p:handoutMasterIdLst>
  <p:sldIdLst>
    <p:sldId id="264" r:id="rId2"/>
    <p:sldId id="267" r:id="rId3"/>
    <p:sldId id="258" r:id="rId4"/>
    <p:sldId id="259" r:id="rId5"/>
    <p:sldId id="263" r:id="rId6"/>
    <p:sldId id="261" r:id="rId7"/>
    <p:sldId id="262" r:id="rId8"/>
    <p:sldId id="440" r:id="rId9"/>
    <p:sldId id="271" r:id="rId10"/>
    <p:sldId id="448" r:id="rId11"/>
    <p:sldId id="272" r:id="rId12"/>
    <p:sldId id="273" r:id="rId13"/>
    <p:sldId id="275" r:id="rId14"/>
    <p:sldId id="281" r:id="rId15"/>
    <p:sldId id="282" r:id="rId16"/>
    <p:sldId id="288" r:id="rId17"/>
    <p:sldId id="289" r:id="rId18"/>
    <p:sldId id="284" r:id="rId19"/>
    <p:sldId id="290" r:id="rId20"/>
    <p:sldId id="286" r:id="rId21"/>
    <p:sldId id="444" r:id="rId22"/>
    <p:sldId id="270" r:id="rId23"/>
    <p:sldId id="283" r:id="rId24"/>
    <p:sldId id="292" r:id="rId25"/>
    <p:sldId id="293" r:id="rId26"/>
    <p:sldId id="449" r:id="rId27"/>
    <p:sldId id="294" r:id="rId28"/>
    <p:sldId id="295" r:id="rId29"/>
    <p:sldId id="296" r:id="rId30"/>
    <p:sldId id="297" r:id="rId31"/>
    <p:sldId id="298" r:id="rId32"/>
    <p:sldId id="299" r:id="rId33"/>
    <p:sldId id="304" r:id="rId34"/>
    <p:sldId id="300" r:id="rId35"/>
    <p:sldId id="301" r:id="rId36"/>
    <p:sldId id="302" r:id="rId37"/>
    <p:sldId id="306" r:id="rId38"/>
    <p:sldId id="307" r:id="rId39"/>
    <p:sldId id="311" r:id="rId40"/>
    <p:sldId id="824" r:id="rId41"/>
    <p:sldId id="825" r:id="rId42"/>
    <p:sldId id="450" r:id="rId43"/>
    <p:sldId id="826" r:id="rId44"/>
    <p:sldId id="313" r:id="rId45"/>
    <p:sldId id="308" r:id="rId46"/>
    <p:sldId id="451" r:id="rId47"/>
    <p:sldId id="310" r:id="rId48"/>
    <p:sldId id="316" r:id="rId49"/>
    <p:sldId id="827" r:id="rId50"/>
    <p:sldId id="828" r:id="rId51"/>
    <p:sldId id="829" r:id="rId52"/>
    <p:sldId id="830" r:id="rId53"/>
    <p:sldId id="831" r:id="rId54"/>
    <p:sldId id="303" r:id="rId55"/>
    <p:sldId id="442" r:id="rId56"/>
    <p:sldId id="323" r:id="rId57"/>
    <p:sldId id="324" r:id="rId58"/>
    <p:sldId id="326" r:id="rId59"/>
    <p:sldId id="327" r:id="rId60"/>
    <p:sldId id="328" r:id="rId61"/>
    <p:sldId id="443" r:id="rId62"/>
    <p:sldId id="336" r:id="rId63"/>
    <p:sldId id="335" r:id="rId64"/>
    <p:sldId id="453" r:id="rId65"/>
    <p:sldId id="337" r:id="rId66"/>
    <p:sldId id="338" r:id="rId67"/>
    <p:sldId id="548" r:id="rId68"/>
    <p:sldId id="549" r:id="rId69"/>
    <p:sldId id="550" r:id="rId70"/>
    <p:sldId id="340" r:id="rId71"/>
    <p:sldId id="551" r:id="rId72"/>
    <p:sldId id="342" r:id="rId73"/>
    <p:sldId id="452" r:id="rId74"/>
    <p:sldId id="341" r:id="rId75"/>
    <p:sldId id="331" r:id="rId76"/>
    <p:sldId id="332" r:id="rId77"/>
    <p:sldId id="333" r:id="rId78"/>
    <p:sldId id="344" r:id="rId79"/>
    <p:sldId id="345" r:id="rId80"/>
    <p:sldId id="347" r:id="rId81"/>
    <p:sldId id="474" r:id="rId82"/>
    <p:sldId id="454" r:id="rId83"/>
    <p:sldId id="348" r:id="rId84"/>
    <p:sldId id="349" r:id="rId85"/>
    <p:sldId id="350" r:id="rId86"/>
    <p:sldId id="351" r:id="rId87"/>
    <p:sldId id="552" r:id="rId88"/>
    <p:sldId id="352" r:id="rId89"/>
    <p:sldId id="353" r:id="rId90"/>
    <p:sldId id="354" r:id="rId91"/>
    <p:sldId id="553" r:id="rId92"/>
    <p:sldId id="455" r:id="rId93"/>
    <p:sldId id="355" r:id="rId94"/>
    <p:sldId id="356" r:id="rId95"/>
    <p:sldId id="357" r:id="rId96"/>
    <p:sldId id="554" r:id="rId97"/>
    <p:sldId id="358" r:id="rId98"/>
    <p:sldId id="359" r:id="rId99"/>
    <p:sldId id="555" r:id="rId100"/>
    <p:sldId id="456" r:id="rId101"/>
    <p:sldId id="360" r:id="rId102"/>
    <p:sldId id="361" r:id="rId103"/>
    <p:sldId id="362" r:id="rId104"/>
    <p:sldId id="363" r:id="rId105"/>
    <p:sldId id="473" r:id="rId106"/>
    <p:sldId id="364" r:id="rId107"/>
    <p:sldId id="365" r:id="rId108"/>
    <p:sldId id="684" r:id="rId109"/>
    <p:sldId id="457" r:id="rId110"/>
    <p:sldId id="366" r:id="rId111"/>
    <p:sldId id="467" r:id="rId112"/>
    <p:sldId id="468" r:id="rId113"/>
    <p:sldId id="470" r:id="rId114"/>
    <p:sldId id="367" r:id="rId115"/>
    <p:sldId id="556" r:id="rId116"/>
    <p:sldId id="368" r:id="rId117"/>
    <p:sldId id="369" r:id="rId118"/>
    <p:sldId id="469" r:id="rId119"/>
    <p:sldId id="370" r:id="rId120"/>
    <p:sldId id="371" r:id="rId121"/>
    <p:sldId id="471" r:id="rId122"/>
    <p:sldId id="472" r:id="rId123"/>
    <p:sldId id="458" r:id="rId124"/>
    <p:sldId id="372" r:id="rId125"/>
    <p:sldId id="373" r:id="rId126"/>
    <p:sldId id="461" r:id="rId127"/>
    <p:sldId id="460" r:id="rId128"/>
    <p:sldId id="462" r:id="rId129"/>
    <p:sldId id="463" r:id="rId130"/>
    <p:sldId id="464" r:id="rId131"/>
    <p:sldId id="374" r:id="rId132"/>
    <p:sldId id="465" r:id="rId133"/>
    <p:sldId id="466" r:id="rId134"/>
    <p:sldId id="598" r:id="rId135"/>
    <p:sldId id="599" r:id="rId136"/>
    <p:sldId id="662" r:id="rId137"/>
    <p:sldId id="600" r:id="rId138"/>
    <p:sldId id="663" r:id="rId139"/>
    <p:sldId id="664" r:id="rId140"/>
    <p:sldId id="601" r:id="rId141"/>
    <p:sldId id="602" r:id="rId142"/>
    <p:sldId id="603" r:id="rId143"/>
    <p:sldId id="604" r:id="rId144"/>
    <p:sldId id="605" r:id="rId145"/>
    <p:sldId id="665" r:id="rId146"/>
    <p:sldId id="666" r:id="rId147"/>
    <p:sldId id="667" r:id="rId148"/>
    <p:sldId id="668" r:id="rId149"/>
    <p:sldId id="669" r:id="rId150"/>
    <p:sldId id="670" r:id="rId151"/>
    <p:sldId id="671" r:id="rId152"/>
    <p:sldId id="672" r:id="rId153"/>
    <p:sldId id="568" r:id="rId154"/>
    <p:sldId id="569" r:id="rId155"/>
    <p:sldId id="570" r:id="rId156"/>
    <p:sldId id="571" r:id="rId157"/>
    <p:sldId id="673" r:id="rId158"/>
    <p:sldId id="747" r:id="rId159"/>
    <p:sldId id="572" r:id="rId160"/>
    <p:sldId id="674" r:id="rId161"/>
    <p:sldId id="675" r:id="rId162"/>
    <p:sldId id="573" r:id="rId163"/>
    <p:sldId id="676" r:id="rId164"/>
    <p:sldId id="574" r:id="rId165"/>
    <p:sldId id="677" r:id="rId166"/>
    <p:sldId id="575" r:id="rId167"/>
    <p:sldId id="576" r:id="rId168"/>
    <p:sldId id="577" r:id="rId169"/>
    <p:sldId id="578" r:id="rId170"/>
    <p:sldId id="579" r:id="rId171"/>
    <p:sldId id="580" r:id="rId172"/>
    <p:sldId id="746" r:id="rId173"/>
    <p:sldId id="581" r:id="rId174"/>
    <p:sldId id="582" r:id="rId175"/>
    <p:sldId id="583" r:id="rId176"/>
    <p:sldId id="584" r:id="rId177"/>
    <p:sldId id="585" r:id="rId178"/>
    <p:sldId id="586" r:id="rId179"/>
    <p:sldId id="587" r:id="rId180"/>
    <p:sldId id="588" r:id="rId181"/>
    <p:sldId id="678" r:id="rId182"/>
    <p:sldId id="589" r:id="rId183"/>
    <p:sldId id="590" r:id="rId184"/>
    <p:sldId id="591" r:id="rId185"/>
    <p:sldId id="592" r:id="rId186"/>
    <p:sldId id="593" r:id="rId187"/>
    <p:sldId id="594" r:id="rId188"/>
    <p:sldId id="595" r:id="rId189"/>
    <p:sldId id="596" r:id="rId190"/>
    <p:sldId id="679" r:id="rId191"/>
    <p:sldId id="680" r:id="rId192"/>
    <p:sldId id="597" r:id="rId193"/>
    <p:sldId id="606" r:id="rId194"/>
    <p:sldId id="607" r:id="rId195"/>
    <p:sldId id="608" r:id="rId196"/>
    <p:sldId id="609" r:id="rId197"/>
    <p:sldId id="610" r:id="rId198"/>
    <p:sldId id="611" r:id="rId199"/>
    <p:sldId id="612" r:id="rId200"/>
    <p:sldId id="613" r:id="rId201"/>
    <p:sldId id="614" r:id="rId202"/>
    <p:sldId id="615" r:id="rId203"/>
    <p:sldId id="616" r:id="rId204"/>
    <p:sldId id="617" r:id="rId205"/>
    <p:sldId id="618" r:id="rId206"/>
    <p:sldId id="619" r:id="rId207"/>
    <p:sldId id="620" r:id="rId208"/>
    <p:sldId id="621" r:id="rId209"/>
    <p:sldId id="622" r:id="rId210"/>
    <p:sldId id="623" r:id="rId211"/>
    <p:sldId id="624" r:id="rId212"/>
    <p:sldId id="625" r:id="rId213"/>
    <p:sldId id="626" r:id="rId214"/>
    <p:sldId id="627" r:id="rId215"/>
    <p:sldId id="628" r:id="rId216"/>
    <p:sldId id="629" r:id="rId217"/>
    <p:sldId id="630" r:id="rId218"/>
    <p:sldId id="631" r:id="rId219"/>
    <p:sldId id="632" r:id="rId220"/>
    <p:sldId id="633" r:id="rId221"/>
    <p:sldId id="634" r:id="rId222"/>
    <p:sldId id="635" r:id="rId223"/>
    <p:sldId id="636" r:id="rId224"/>
    <p:sldId id="637" r:id="rId225"/>
    <p:sldId id="638" r:id="rId226"/>
    <p:sldId id="681" r:id="rId227"/>
    <p:sldId id="639" r:id="rId228"/>
    <p:sldId id="748" r:id="rId229"/>
    <p:sldId id="640" r:id="rId230"/>
    <p:sldId id="683" r:id="rId231"/>
    <p:sldId id="641" r:id="rId232"/>
    <p:sldId id="642" r:id="rId233"/>
    <p:sldId id="682" r:id="rId234"/>
    <p:sldId id="643" r:id="rId235"/>
    <p:sldId id="644" r:id="rId236"/>
    <p:sldId id="645" r:id="rId237"/>
    <p:sldId id="646" r:id="rId238"/>
    <p:sldId id="647" r:id="rId239"/>
    <p:sldId id="648" r:id="rId240"/>
    <p:sldId id="749" r:id="rId241"/>
    <p:sldId id="649" r:id="rId242"/>
    <p:sldId id="750" r:id="rId243"/>
    <p:sldId id="650" r:id="rId244"/>
    <p:sldId id="745" r:id="rId245"/>
    <p:sldId id="651" r:id="rId246"/>
    <p:sldId id="751" r:id="rId247"/>
    <p:sldId id="652" r:id="rId248"/>
    <p:sldId id="752" r:id="rId249"/>
    <p:sldId id="660" r:id="rId250"/>
    <p:sldId id="653" r:id="rId251"/>
    <p:sldId id="753" r:id="rId252"/>
    <p:sldId id="661" r:id="rId253"/>
    <p:sldId id="654" r:id="rId254"/>
    <p:sldId id="655" r:id="rId255"/>
    <p:sldId id="656" r:id="rId256"/>
    <p:sldId id="657" r:id="rId257"/>
    <p:sldId id="658" r:id="rId258"/>
    <p:sldId id="659" r:id="rId259"/>
    <p:sldId id="547" r:id="rId260"/>
    <p:sldId id="379" r:id="rId261"/>
    <p:sldId id="380" r:id="rId262"/>
    <p:sldId id="381" r:id="rId263"/>
    <p:sldId id="382" r:id="rId264"/>
    <p:sldId id="741" r:id="rId265"/>
    <p:sldId id="742" r:id="rId266"/>
    <p:sldId id="383" r:id="rId267"/>
    <p:sldId id="743" r:id="rId268"/>
    <p:sldId id="384" r:id="rId269"/>
    <p:sldId id="744" r:id="rId270"/>
    <p:sldId id="385" r:id="rId271"/>
    <p:sldId id="386" r:id="rId272"/>
    <p:sldId id="546" r:id="rId273"/>
    <p:sldId id="391" r:id="rId274"/>
    <p:sldId id="392" r:id="rId275"/>
    <p:sldId id="393" r:id="rId276"/>
    <p:sldId id="754" r:id="rId277"/>
    <p:sldId id="394" r:id="rId278"/>
    <p:sldId id="755" r:id="rId279"/>
    <p:sldId id="395" r:id="rId280"/>
    <p:sldId id="396" r:id="rId281"/>
    <p:sldId id="397" r:id="rId282"/>
    <p:sldId id="756" r:id="rId283"/>
    <p:sldId id="398" r:id="rId284"/>
    <p:sldId id="526" r:id="rId285"/>
    <p:sldId id="523" r:id="rId286"/>
    <p:sldId id="759" r:id="rId287"/>
    <p:sldId id="740" r:id="rId288"/>
    <p:sldId id="527" r:id="rId289"/>
    <p:sldId id="528" r:id="rId290"/>
    <p:sldId id="529" r:id="rId291"/>
    <p:sldId id="530" r:id="rId292"/>
    <p:sldId id="758" r:id="rId293"/>
    <p:sldId id="531" r:id="rId294"/>
    <p:sldId id="532" r:id="rId295"/>
    <p:sldId id="533" r:id="rId296"/>
    <p:sldId id="524" r:id="rId297"/>
    <p:sldId id="525" r:id="rId298"/>
    <p:sldId id="534" r:id="rId299"/>
    <p:sldId id="535" r:id="rId300"/>
    <p:sldId id="685" r:id="rId301"/>
    <p:sldId id="536" r:id="rId302"/>
    <p:sldId id="537" r:id="rId303"/>
    <p:sldId id="539" r:id="rId304"/>
    <p:sldId id="760" r:id="rId305"/>
    <p:sldId id="540" r:id="rId306"/>
    <p:sldId id="541" r:id="rId307"/>
    <p:sldId id="542" r:id="rId308"/>
    <p:sldId id="686" r:id="rId309"/>
    <p:sldId id="538" r:id="rId310"/>
    <p:sldId id="687" r:id="rId311"/>
    <p:sldId id="688" r:id="rId312"/>
    <p:sldId id="689" r:id="rId313"/>
    <p:sldId id="690" r:id="rId314"/>
    <p:sldId id="691" r:id="rId315"/>
    <p:sldId id="692" r:id="rId316"/>
    <p:sldId id="693" r:id="rId317"/>
    <p:sldId id="694" r:id="rId318"/>
    <p:sldId id="695" r:id="rId319"/>
    <p:sldId id="696" r:id="rId320"/>
    <p:sldId id="697" r:id="rId321"/>
    <p:sldId id="698" r:id="rId322"/>
    <p:sldId id="699" r:id="rId323"/>
    <p:sldId id="700" r:id="rId324"/>
    <p:sldId id="701" r:id="rId325"/>
    <p:sldId id="702" r:id="rId326"/>
    <p:sldId id="703" r:id="rId327"/>
    <p:sldId id="704" r:id="rId328"/>
    <p:sldId id="705" r:id="rId329"/>
    <p:sldId id="739" r:id="rId330"/>
    <p:sldId id="720" r:id="rId331"/>
    <p:sldId id="717" r:id="rId332"/>
    <p:sldId id="718" r:id="rId333"/>
    <p:sldId id="719" r:id="rId334"/>
    <p:sldId id="721" r:id="rId335"/>
    <p:sldId id="722" r:id="rId336"/>
    <p:sldId id="727" r:id="rId337"/>
    <p:sldId id="723" r:id="rId338"/>
    <p:sldId id="724" r:id="rId339"/>
    <p:sldId id="725" r:id="rId340"/>
    <p:sldId id="728" r:id="rId341"/>
    <p:sldId id="726" r:id="rId342"/>
    <p:sldId id="729" r:id="rId343"/>
    <p:sldId id="730" r:id="rId344"/>
    <p:sldId id="731" r:id="rId345"/>
    <p:sldId id="732" r:id="rId346"/>
    <p:sldId id="733" r:id="rId347"/>
    <p:sldId id="735" r:id="rId348"/>
    <p:sldId id="734" r:id="rId349"/>
    <p:sldId id="736" r:id="rId350"/>
    <p:sldId id="737" r:id="rId351"/>
    <p:sldId id="793" r:id="rId352"/>
    <p:sldId id="794" r:id="rId353"/>
    <p:sldId id="795" r:id="rId354"/>
    <p:sldId id="796" r:id="rId355"/>
    <p:sldId id="797" r:id="rId356"/>
    <p:sldId id="798" r:id="rId357"/>
    <p:sldId id="799" r:id="rId358"/>
    <p:sldId id="738" r:id="rId359"/>
    <p:sldId id="761" r:id="rId360"/>
    <p:sldId id="762" r:id="rId361"/>
    <p:sldId id="763" r:id="rId362"/>
    <p:sldId id="764" r:id="rId363"/>
    <p:sldId id="765" r:id="rId364"/>
    <p:sldId id="766" r:id="rId365"/>
    <p:sldId id="767" r:id="rId366"/>
    <p:sldId id="768" r:id="rId367"/>
    <p:sldId id="769" r:id="rId368"/>
    <p:sldId id="770" r:id="rId369"/>
    <p:sldId id="772" r:id="rId370"/>
    <p:sldId id="773" r:id="rId371"/>
    <p:sldId id="774" r:id="rId372"/>
    <p:sldId id="775" r:id="rId373"/>
    <p:sldId id="776" r:id="rId374"/>
    <p:sldId id="777" r:id="rId375"/>
    <p:sldId id="778" r:id="rId376"/>
    <p:sldId id="779" r:id="rId377"/>
    <p:sldId id="780" r:id="rId378"/>
    <p:sldId id="782" r:id="rId379"/>
    <p:sldId id="781" r:id="rId380"/>
    <p:sldId id="783" r:id="rId381"/>
    <p:sldId id="784" r:id="rId382"/>
    <p:sldId id="785" r:id="rId383"/>
    <p:sldId id="786" r:id="rId384"/>
    <p:sldId id="787" r:id="rId385"/>
    <p:sldId id="788" r:id="rId386"/>
    <p:sldId id="789" r:id="rId387"/>
    <p:sldId id="790" r:id="rId388"/>
    <p:sldId id="791" r:id="rId389"/>
    <p:sldId id="792" r:id="rId390"/>
    <p:sldId id="805" r:id="rId391"/>
    <p:sldId id="771" r:id="rId392"/>
    <p:sldId id="806" r:id="rId393"/>
    <p:sldId id="807" r:id="rId394"/>
    <p:sldId id="808" r:id="rId395"/>
    <p:sldId id="810" r:id="rId396"/>
    <p:sldId id="811" r:id="rId397"/>
    <p:sldId id="812" r:id="rId398"/>
    <p:sldId id="813" r:id="rId399"/>
    <p:sldId id="814" r:id="rId400"/>
    <p:sldId id="815" r:id="rId401"/>
    <p:sldId id="816" r:id="rId402"/>
    <p:sldId id="817" r:id="rId403"/>
    <p:sldId id="819" r:id="rId404"/>
    <p:sldId id="821" r:id="rId405"/>
    <p:sldId id="820" r:id="rId406"/>
    <p:sldId id="822" r:id="rId407"/>
    <p:sldId id="823" r:id="rId408"/>
    <p:sldId id="716" r:id="rId409"/>
    <p:sldId id="706" r:id="rId410"/>
    <p:sldId id="707" r:id="rId411"/>
    <p:sldId id="708" r:id="rId412"/>
    <p:sldId id="709" r:id="rId413"/>
    <p:sldId id="567" r:id="rId414"/>
    <p:sldId id="557" r:id="rId415"/>
    <p:sldId id="558" r:id="rId416"/>
    <p:sldId id="559" r:id="rId417"/>
    <p:sldId id="560" r:id="rId418"/>
    <p:sldId id="561" r:id="rId419"/>
    <p:sldId id="562" r:id="rId420"/>
    <p:sldId id="563" r:id="rId421"/>
    <p:sldId id="564" r:id="rId422"/>
    <p:sldId id="565" r:id="rId4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16" autoAdjust="0"/>
  </p:normalViewPr>
  <p:slideViewPr>
    <p:cSldViewPr snapToGrid="0">
      <p:cViewPr varScale="1">
        <p:scale>
          <a:sx n="63" d="100"/>
          <a:sy n="63" d="100"/>
        </p:scale>
        <p:origin x="-7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notesMaster" Target="notesMasters/notesMaster1.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handoutMaster" Target="handoutMasters/handoutMaster1.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presProps" Target="pres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E9FCD96-90F5-4516-B265-301F285BE947}" type="datetime1">
              <a:rPr lang="en-US" smtClean="0"/>
              <a:pPr/>
              <a:t>1/15/2019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A45A283-9DCC-4B9A-9FA6-CE62A9E859AB}" type="slidenum">
              <a:rPr lang="en-US" smtClean="0"/>
              <a:pPr/>
              <a:t>‹#›</a:t>
            </a:fld>
            <a:endParaRPr lang="en-US"/>
          </a:p>
        </p:txBody>
      </p:sp>
    </p:spTree>
    <p:extLst>
      <p:ext uri="{BB962C8B-B14F-4D97-AF65-F5344CB8AC3E}">
        <p14:creationId xmlns:p14="http://schemas.microsoft.com/office/powerpoint/2010/main" val="31969763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3D7F00-65BC-4952-AD2D-C12F3B966DCB}" type="datetime1">
              <a:rPr lang="en-US" smtClean="0"/>
              <a:pPr/>
              <a:t>1/15/2019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4D14A3-C597-485E-8744-290B84FA6C9D}" type="slidenum">
              <a:rPr lang="en-US" smtClean="0"/>
              <a:pPr/>
              <a:t>‹#›</a:t>
            </a:fld>
            <a:endParaRPr lang="en-US"/>
          </a:p>
        </p:txBody>
      </p:sp>
    </p:spTree>
    <p:extLst>
      <p:ext uri="{BB962C8B-B14F-4D97-AF65-F5344CB8AC3E}">
        <p14:creationId xmlns:p14="http://schemas.microsoft.com/office/powerpoint/2010/main" val="335696698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E3D7F00-65BC-4952-AD2D-C12F3B966DCB}" type="datetime1">
              <a:rPr lang="en-US" smtClean="0"/>
              <a:pPr/>
              <a:t>1/15/2019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C4D14A3-C597-485E-8744-290B84FA6C9D}" type="slidenum">
              <a:rPr lang="en-US" smtClean="0"/>
              <a:pPr/>
              <a:t>126</a:t>
            </a:fld>
            <a:endParaRPr lang="en-US"/>
          </a:p>
        </p:txBody>
      </p:sp>
    </p:spTree>
    <p:extLst>
      <p:ext uri="{BB962C8B-B14F-4D97-AF65-F5344CB8AC3E}">
        <p14:creationId xmlns:p14="http://schemas.microsoft.com/office/powerpoint/2010/main" val="149189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E3D7F00-65BC-4952-AD2D-C12F3B966DCB}" type="datetime1">
              <a:rPr lang="en-US" smtClean="0"/>
              <a:pPr/>
              <a:t>1/15/2019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C4D14A3-C597-485E-8744-290B84FA6C9D}" type="slidenum">
              <a:rPr lang="en-US" smtClean="0"/>
              <a:pPr/>
              <a:t>225</a:t>
            </a:fld>
            <a:endParaRPr lang="en-US"/>
          </a:p>
        </p:txBody>
      </p:sp>
    </p:spTree>
    <p:extLst>
      <p:ext uri="{BB962C8B-B14F-4D97-AF65-F5344CB8AC3E}">
        <p14:creationId xmlns:p14="http://schemas.microsoft.com/office/powerpoint/2010/main" val="218926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1DC56F0-1676-4564-8ACA-FCF155E0ABE9}" type="slidenum">
              <a:rPr lang="en-US" smtClean="0"/>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DC56F0-1676-4564-8ACA-FCF155E0AB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DC56F0-1676-4564-8ACA-FCF155E0AB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DC56F0-1676-4564-8ACA-FCF155E0AB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DC56F0-1676-4564-8ACA-FCF155E0ABE9}" type="slidenum">
              <a:rPr lang="en-US" smtClean="0"/>
              <a:pPr/>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1DC56F0-1676-4564-8ACA-FCF155E0AB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1DC56F0-1676-4564-8ACA-FCF155E0AB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1DC56F0-1676-4564-8ACA-FCF155E0AB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1DC56F0-1676-4564-8ACA-FCF155E0ABE9}"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1DC56F0-1676-4564-8ACA-FCF155E0AB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5B730B6-4F9D-466F-9588-2B7BDFA0D591}" type="datetimeFigureOut">
              <a:rPr lang="en-US" smtClean="0"/>
              <a:pPr/>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1DC56F0-1676-4564-8ACA-FCF155E0ABE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5B730B6-4F9D-466F-9588-2B7BDFA0D591}" type="datetimeFigureOut">
              <a:rPr lang="en-US" smtClean="0"/>
              <a:pPr/>
              <a:t>1/15/2019</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1DC56F0-1676-4564-8ACA-FCF155E0ABE9}"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441" y="622902"/>
            <a:ext cx="10515600" cy="1564821"/>
          </a:xfrm>
        </p:spPr>
        <p:txBody>
          <a:bodyPr>
            <a:noAutofit/>
          </a:bodyPr>
          <a:lstStyle/>
          <a:p>
            <a:r>
              <a:rPr lang="en-US" b="1" cap="small" dirty="0">
                <a:solidFill>
                  <a:srgbClr val="575F6D"/>
                </a:solidFill>
                <a:latin typeface="Century Schoolbook"/>
              </a:rPr>
              <a:t/>
            </a:r>
            <a:br>
              <a:rPr lang="en-US" b="1" cap="small" dirty="0">
                <a:solidFill>
                  <a:srgbClr val="575F6D"/>
                </a:solidFill>
                <a:latin typeface="Century Schoolbook"/>
              </a:rPr>
            </a:br>
            <a:r>
              <a:rPr lang="en-US" sz="5400" b="1" cap="small" dirty="0">
                <a:solidFill>
                  <a:srgbClr val="575F6D"/>
                </a:solidFill>
                <a:latin typeface="Century Schoolbook"/>
              </a:rPr>
              <a:t>pediatric Nursing</a:t>
            </a:r>
            <a:br>
              <a:rPr lang="en-US" sz="5400" b="1" cap="small" dirty="0">
                <a:solidFill>
                  <a:srgbClr val="575F6D"/>
                </a:solidFill>
                <a:latin typeface="Century Schoolbook"/>
              </a:rPr>
            </a:br>
            <a:r>
              <a:rPr lang="en-US" sz="2400" b="1" cap="small">
                <a:solidFill>
                  <a:srgbClr val="575F6D"/>
                </a:solidFill>
                <a:latin typeface="Century Schoolbook"/>
              </a:rPr>
              <a:t>by </a:t>
            </a:r>
            <a:r>
              <a:rPr lang="en-US" sz="2400" b="1" cap="small" smtClean="0">
                <a:solidFill>
                  <a:srgbClr val="575F6D"/>
                </a:solidFill>
                <a:latin typeface="Century Schoolbook"/>
              </a:rPr>
              <a:t>LUYALI ETALE</a:t>
            </a:r>
            <a:endParaRPr lang="en-US" sz="2400" dirty="0"/>
          </a:p>
        </p:txBody>
      </p:sp>
      <p:pic>
        <p:nvPicPr>
          <p:cNvPr id="6" name="Content Placeholder 5"/>
          <p:cNvPicPr>
            <a:picLocks noGrp="1" noChangeAspect="1"/>
          </p:cNvPicPr>
          <p:nvPr>
            <p:ph idx="1"/>
          </p:nvPr>
        </p:nvPicPr>
        <p:blipFill>
          <a:blip r:embed="rId2"/>
          <a:stretch>
            <a:fillRect/>
          </a:stretch>
        </p:blipFill>
        <p:spPr>
          <a:xfrm>
            <a:off x="433983" y="1948465"/>
            <a:ext cx="2205790" cy="4351338"/>
          </a:xfrm>
          <a:prstGeom prst="rect">
            <a:avLst/>
          </a:prstGeom>
        </p:spPr>
      </p:pic>
      <p:pic>
        <p:nvPicPr>
          <p:cNvPr id="7" name="Picture 6" descr="MPj04070150000[1]"/>
          <p:cNvPicPr>
            <a:picLocks noGrp="1" noChangeAspect="1" noChangeArrowheads="1"/>
          </p:cNvPicPr>
          <p:nvPr/>
        </p:nvPicPr>
        <p:blipFill>
          <a:blip r:embed="rId3"/>
          <a:srcRect/>
          <a:stretch>
            <a:fillRect/>
          </a:stretch>
        </p:blipFill>
        <p:spPr>
          <a:xfrm>
            <a:off x="6949226" y="2257234"/>
            <a:ext cx="4114800" cy="3733800"/>
          </a:xfrm>
          <a:prstGeom prst="rect">
            <a:avLst/>
          </a:prstGeom>
          <a:noFill/>
        </p:spPr>
      </p:pic>
    </p:spTree>
    <p:extLst>
      <p:ext uri="{BB962C8B-B14F-4D97-AF65-F5344CB8AC3E}">
        <p14:creationId xmlns:p14="http://schemas.microsoft.com/office/powerpoint/2010/main" val="221647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Paediatric nursing</a:t>
            </a:r>
            <a:endParaRPr lang="en-US" dirty="0"/>
          </a:p>
        </p:txBody>
      </p:sp>
      <p:sp>
        <p:nvSpPr>
          <p:cNvPr id="3" name="Content Placeholder 2"/>
          <p:cNvSpPr>
            <a:spLocks noGrp="1"/>
          </p:cNvSpPr>
          <p:nvPr>
            <p:ph idx="1"/>
          </p:nvPr>
        </p:nvSpPr>
        <p:spPr/>
        <p:txBody>
          <a:bodyPr/>
          <a:lstStyle/>
          <a:p>
            <a:pPr>
              <a:lnSpc>
                <a:spcPct val="150000"/>
              </a:lnSpc>
            </a:pPr>
            <a:r>
              <a:rPr lang="en-US" u="sng" dirty="0">
                <a:solidFill>
                  <a:srgbClr val="FF0000"/>
                </a:solidFill>
              </a:rPr>
              <a:t>Pediatric nursing </a:t>
            </a:r>
            <a:r>
              <a:rPr lang="en-US" dirty="0"/>
              <a:t>is concerned with the health of infants, children and adolescents, their growth and development and their opportunity to achieve full potential as </a:t>
            </a:r>
            <a:r>
              <a:rPr lang="en-US" dirty="0" smtClean="0"/>
              <a:t>adults.</a:t>
            </a:r>
            <a:endParaRPr lang="en-US" dirty="0"/>
          </a:p>
          <a:p>
            <a:pPr>
              <a:lnSpc>
                <a:spcPct val="150000"/>
              </a:lnSpc>
            </a:pPr>
            <a:r>
              <a:rPr lang="en-US" i="1" dirty="0"/>
              <a:t>Pediatrics</a:t>
            </a:r>
            <a:r>
              <a:rPr lang="en-US" dirty="0"/>
              <a:t> is a medical science relating to hygienic care of children and treatment of diseases peculiar to </a:t>
            </a:r>
            <a:r>
              <a:rPr lang="en-US" dirty="0" smtClean="0"/>
              <a:t>them.</a:t>
            </a:r>
            <a:endParaRPr lang="en-US" dirty="0"/>
          </a:p>
          <a:p>
            <a:pPr>
              <a:lnSpc>
                <a:spcPct val="150000"/>
              </a:lnSpc>
            </a:pPr>
            <a:endParaRPr lang="en-US" dirty="0"/>
          </a:p>
        </p:txBody>
      </p:sp>
    </p:spTree>
    <p:extLst>
      <p:ext uri="{BB962C8B-B14F-4D97-AF65-F5344CB8AC3E}">
        <p14:creationId xmlns:p14="http://schemas.microsoft.com/office/powerpoint/2010/main" val="25796966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438380"/>
          </a:xfrm>
        </p:spPr>
        <p:txBody>
          <a:bodyPr>
            <a:noAutofit/>
          </a:bodyPr>
          <a:lstStyle/>
          <a:p>
            <a:r>
              <a:rPr lang="en-US" sz="6000" b="1" dirty="0" smtClean="0"/>
              <a:t>MEGACOLON(HIRCHSPRUNG)</a:t>
            </a:r>
            <a:endParaRPr lang="en-US" sz="6000" b="1" dirty="0"/>
          </a:p>
        </p:txBody>
      </p:sp>
    </p:spTree>
    <p:extLst>
      <p:ext uri="{BB962C8B-B14F-4D97-AF65-F5344CB8AC3E}">
        <p14:creationId xmlns:p14="http://schemas.microsoft.com/office/powerpoint/2010/main" val="11327417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Megacolon </a:t>
            </a:r>
            <a:r>
              <a:rPr lang="en-US" dirty="0" smtClean="0"/>
              <a:t>(Hirchsprungs </a:t>
            </a:r>
            <a:r>
              <a:rPr lang="en-US" dirty="0"/>
              <a:t>Disease)</a:t>
            </a:r>
            <a:br>
              <a:rPr lang="en-US" dirty="0"/>
            </a:br>
            <a:endParaRPr lang="en-US" dirty="0"/>
          </a:p>
        </p:txBody>
      </p:sp>
      <p:sp>
        <p:nvSpPr>
          <p:cNvPr id="3" name="Content Placeholder 2"/>
          <p:cNvSpPr>
            <a:spLocks noGrp="1"/>
          </p:cNvSpPr>
          <p:nvPr>
            <p:ph idx="1"/>
          </p:nvPr>
        </p:nvSpPr>
        <p:spPr>
          <a:xfrm>
            <a:off x="1914144" y="1034980"/>
            <a:ext cx="9997440" cy="5213420"/>
          </a:xfrm>
        </p:spPr>
        <p:txBody>
          <a:bodyPr>
            <a:normAutofit fontScale="85000" lnSpcReduction="10000"/>
          </a:bodyPr>
          <a:lstStyle/>
          <a:p>
            <a:endParaRPr lang="en-US" dirty="0"/>
          </a:p>
          <a:p>
            <a:r>
              <a:rPr lang="en-US" dirty="0"/>
              <a:t>This is a congenital condition in which a </a:t>
            </a:r>
            <a:r>
              <a:rPr lang="en-US" b="1" dirty="0"/>
              <a:t>portion of the large intestine is grossly dilated. </a:t>
            </a:r>
            <a:endParaRPr lang="en-US" b="1" dirty="0" smtClean="0"/>
          </a:p>
          <a:p>
            <a:r>
              <a:rPr lang="en-US" dirty="0" smtClean="0"/>
              <a:t>In </a:t>
            </a:r>
            <a:r>
              <a:rPr lang="en-US" dirty="0"/>
              <a:t>addition, it is a congenital anomaly that results in mechanical obstruction from inadequate motility of part of the intestine</a:t>
            </a:r>
            <a:r>
              <a:rPr lang="en-US" dirty="0" smtClean="0"/>
              <a:t>.</a:t>
            </a:r>
          </a:p>
          <a:p>
            <a:r>
              <a:rPr lang="en-US" dirty="0" smtClean="0"/>
              <a:t> </a:t>
            </a:r>
            <a:r>
              <a:rPr lang="en-US" dirty="0"/>
              <a:t>It was named after </a:t>
            </a:r>
            <a:r>
              <a:rPr lang="en-US" dirty="0" err="1"/>
              <a:t>Dr</a:t>
            </a:r>
            <a:r>
              <a:rPr lang="en-US" dirty="0"/>
              <a:t> </a:t>
            </a:r>
            <a:r>
              <a:rPr lang="en-US" dirty="0" err="1"/>
              <a:t>Harald</a:t>
            </a:r>
            <a:r>
              <a:rPr lang="en-US" dirty="0"/>
              <a:t> </a:t>
            </a:r>
            <a:r>
              <a:rPr lang="en-US" dirty="0" smtClean="0"/>
              <a:t>Hirchsprungs, </a:t>
            </a:r>
            <a:r>
              <a:rPr lang="en-US" dirty="0"/>
              <a:t>a Danish surgeon. </a:t>
            </a:r>
          </a:p>
          <a:p>
            <a:r>
              <a:rPr lang="en-US" dirty="0"/>
              <a:t>The cause of </a:t>
            </a:r>
            <a:r>
              <a:rPr lang="en-US" dirty="0" smtClean="0"/>
              <a:t>Hirchsprungs </a:t>
            </a:r>
            <a:r>
              <a:rPr lang="en-US" dirty="0"/>
              <a:t>disease is unknown but occurs more commonly in male infants than in the females, with a ratio of 4 to 1.</a:t>
            </a:r>
          </a:p>
          <a:p>
            <a:r>
              <a:rPr lang="en-US" dirty="0"/>
              <a:t>It has been noted that one third of all intestinal obstructions are due to </a:t>
            </a:r>
            <a:r>
              <a:rPr lang="en-US" dirty="0" err="1"/>
              <a:t>megacolon</a:t>
            </a:r>
            <a:r>
              <a:rPr lang="en-US" dirty="0"/>
              <a:t>. In some cases, it is found in children who have Down’s syndrome (chromosomal abnormality) and those with congenital urological abnormalities. It tends to be hereditary.</a:t>
            </a:r>
          </a:p>
        </p:txBody>
      </p:sp>
    </p:spTree>
    <p:extLst>
      <p:ext uri="{BB962C8B-B14F-4D97-AF65-F5344CB8AC3E}">
        <p14:creationId xmlns:p14="http://schemas.microsoft.com/office/powerpoint/2010/main" val="23938963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Pathophysiology </a:t>
            </a:r>
            <a:br>
              <a:rPr lang="en-US" dirty="0"/>
            </a:br>
            <a:endParaRPr lang="en-US" dirty="0"/>
          </a:p>
        </p:txBody>
      </p:sp>
      <p:sp>
        <p:nvSpPr>
          <p:cNvPr id="3" name="Content Placeholder 2"/>
          <p:cNvSpPr>
            <a:spLocks noGrp="1"/>
          </p:cNvSpPr>
          <p:nvPr>
            <p:ph idx="1"/>
          </p:nvPr>
        </p:nvSpPr>
        <p:spPr/>
        <p:txBody>
          <a:bodyPr/>
          <a:lstStyle/>
          <a:p>
            <a:r>
              <a:rPr lang="en-US" dirty="0"/>
              <a:t>In congenital </a:t>
            </a:r>
            <a:r>
              <a:rPr lang="en-US" dirty="0" err="1"/>
              <a:t>megacolon</a:t>
            </a:r>
            <a:r>
              <a:rPr lang="en-US" dirty="0"/>
              <a:t>, there is an absence of autonomic parasympathetic ganglion cells in the sub mucous layer and muscular coat of the large intestine, especially around the sigmoid </a:t>
            </a:r>
            <a:r>
              <a:rPr lang="en-US" dirty="0" smtClean="0"/>
              <a:t>rectal </a:t>
            </a:r>
            <a:r>
              <a:rPr lang="en-US" dirty="0"/>
              <a:t>area.</a:t>
            </a:r>
          </a:p>
          <a:p>
            <a:r>
              <a:rPr lang="en-US" dirty="0"/>
              <a:t>As a result of this, there is failure of peristaltic function, leading to accumulation of gas and faeces in the proximal portion of the intestine</a:t>
            </a:r>
            <a:r>
              <a:rPr lang="en-US" dirty="0" smtClean="0"/>
              <a:t>.</a:t>
            </a:r>
          </a:p>
          <a:p>
            <a:r>
              <a:rPr lang="en-US" dirty="0" smtClean="0"/>
              <a:t> </a:t>
            </a:r>
            <a:r>
              <a:rPr lang="en-US" dirty="0"/>
              <a:t>This leads to the occurrence of obstructions and the abdomen becomes distended.</a:t>
            </a:r>
          </a:p>
          <a:p>
            <a:endParaRPr lang="en-US" dirty="0"/>
          </a:p>
        </p:txBody>
      </p:sp>
    </p:spTree>
    <p:extLst>
      <p:ext uri="{BB962C8B-B14F-4D97-AF65-F5344CB8AC3E}">
        <p14:creationId xmlns:p14="http://schemas.microsoft.com/office/powerpoint/2010/main" val="3599594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97308" y="793820"/>
            <a:ext cx="6702251" cy="5382999"/>
          </a:xfrm>
          <a:prstGeom prst="rect">
            <a:avLst/>
          </a:prstGeom>
        </p:spPr>
      </p:pic>
    </p:spTree>
    <p:extLst>
      <p:ext uri="{BB962C8B-B14F-4D97-AF65-F5344CB8AC3E}">
        <p14:creationId xmlns:p14="http://schemas.microsoft.com/office/powerpoint/2010/main" val="17852688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p:txBody>
          <a:bodyPr/>
          <a:lstStyle/>
          <a:p>
            <a:r>
              <a:rPr lang="en-US" dirty="0"/>
              <a:t>The newborn may present with signs of acute intestinal obstruction having failed to pass meconium. </a:t>
            </a:r>
            <a:endParaRPr lang="en-US" dirty="0" smtClean="0"/>
          </a:p>
          <a:p>
            <a:r>
              <a:rPr lang="en-US" dirty="0" smtClean="0"/>
              <a:t>The </a:t>
            </a:r>
            <a:r>
              <a:rPr lang="en-US" dirty="0"/>
              <a:t>abdomen is distended within a day or so after birth. In older children, there may be constipation, which in some cases alternates with </a:t>
            </a:r>
            <a:r>
              <a:rPr lang="en-US" dirty="0" smtClean="0"/>
              <a:t>diarrhea. </a:t>
            </a:r>
          </a:p>
          <a:p>
            <a:r>
              <a:rPr lang="en-US" dirty="0" smtClean="0"/>
              <a:t>Toxaemia </a:t>
            </a:r>
            <a:r>
              <a:rPr lang="en-US" dirty="0"/>
              <a:t>and dehydration soon result. The infant may die within hours or days, if the problem is not rectified. If the baby lives longer, they may have anaemia and proteinaemia caused by malabsorption of nutrients.</a:t>
            </a:r>
          </a:p>
          <a:p>
            <a:endParaRPr lang="en-US" dirty="0"/>
          </a:p>
        </p:txBody>
      </p:sp>
    </p:spTree>
    <p:extLst>
      <p:ext uri="{BB962C8B-B14F-4D97-AF65-F5344CB8AC3E}">
        <p14:creationId xmlns:p14="http://schemas.microsoft.com/office/powerpoint/2010/main" val="15284710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cont..</a:t>
            </a:r>
            <a:endParaRPr lang="en-US" dirty="0"/>
          </a:p>
        </p:txBody>
      </p:sp>
      <p:sp>
        <p:nvSpPr>
          <p:cNvPr id="3" name="Content Placeholder 2"/>
          <p:cNvSpPr>
            <a:spLocks noGrp="1"/>
          </p:cNvSpPr>
          <p:nvPr>
            <p:ph idx="1"/>
          </p:nvPr>
        </p:nvSpPr>
        <p:spPr/>
        <p:txBody>
          <a:bodyPr>
            <a:normAutofit lnSpcReduction="10000"/>
          </a:bodyPr>
          <a:lstStyle/>
          <a:p>
            <a:r>
              <a:rPr lang="en-US" dirty="0" smtClean="0"/>
              <a:t>Refusal to feed</a:t>
            </a:r>
          </a:p>
          <a:p>
            <a:r>
              <a:rPr lang="en-US" dirty="0" smtClean="0"/>
              <a:t>Bilious vomiting</a:t>
            </a:r>
          </a:p>
          <a:p>
            <a:r>
              <a:rPr lang="en-US" dirty="0" smtClean="0"/>
              <a:t>Failure to thrive</a:t>
            </a:r>
          </a:p>
          <a:p>
            <a:r>
              <a:rPr lang="en-US" dirty="0" smtClean="0"/>
              <a:t>Constipation</a:t>
            </a:r>
          </a:p>
          <a:p>
            <a:r>
              <a:rPr lang="en-US" dirty="0" smtClean="0"/>
              <a:t>Episodes of diarrhea and vomiting</a:t>
            </a:r>
          </a:p>
          <a:p>
            <a:r>
              <a:rPr lang="en-US" dirty="0" smtClean="0"/>
              <a:t>Ribbon-like stool, foul smelling</a:t>
            </a:r>
          </a:p>
          <a:p>
            <a:r>
              <a:rPr lang="en-US" dirty="0" smtClean="0"/>
              <a:t>Visible peristalsis</a:t>
            </a:r>
          </a:p>
          <a:p>
            <a:r>
              <a:rPr lang="en-US" dirty="0" smtClean="0"/>
              <a:t>Easily palpable fecal mass</a:t>
            </a:r>
          </a:p>
          <a:p>
            <a:r>
              <a:rPr lang="en-US" dirty="0" smtClean="0"/>
              <a:t>Anemic appearance</a:t>
            </a:r>
          </a:p>
          <a:p>
            <a:endParaRPr lang="en-US" dirty="0" smtClean="0"/>
          </a:p>
          <a:p>
            <a:endParaRPr lang="en-US" dirty="0"/>
          </a:p>
        </p:txBody>
      </p:sp>
    </p:spTree>
    <p:extLst>
      <p:ext uri="{BB962C8B-B14F-4D97-AF65-F5344CB8AC3E}">
        <p14:creationId xmlns:p14="http://schemas.microsoft.com/office/powerpoint/2010/main" val="19415902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Evaluation </a:t>
            </a:r>
            <a:br>
              <a:rPr lang="en-US" dirty="0"/>
            </a:br>
            <a:endParaRPr lang="en-US" dirty="0"/>
          </a:p>
        </p:txBody>
      </p:sp>
      <p:sp>
        <p:nvSpPr>
          <p:cNvPr id="3" name="Content Placeholder 2"/>
          <p:cNvSpPr>
            <a:spLocks noGrp="1"/>
          </p:cNvSpPr>
          <p:nvPr>
            <p:ph idx="1"/>
          </p:nvPr>
        </p:nvSpPr>
        <p:spPr>
          <a:xfrm>
            <a:off x="1914144" y="924448"/>
            <a:ext cx="9997440" cy="5323952"/>
          </a:xfrm>
        </p:spPr>
        <p:txBody>
          <a:bodyPr>
            <a:normAutofit/>
          </a:bodyPr>
          <a:lstStyle/>
          <a:p>
            <a:r>
              <a:rPr lang="en-US" dirty="0"/>
              <a:t>Diagnostic investigation begins with the compilation of an accurate personal history. </a:t>
            </a:r>
            <a:endParaRPr lang="en-US" dirty="0" smtClean="0"/>
          </a:p>
          <a:p>
            <a:r>
              <a:rPr lang="en-US" dirty="0" smtClean="0"/>
              <a:t>This </a:t>
            </a:r>
            <a:r>
              <a:rPr lang="en-US" dirty="0"/>
              <a:t>is then followed by a physical examination whereby, on rectal examination, the rectum is empty of faeces, the internal sphincter is tight and leakage of liquid stool and accumulated gas may occur if the affected segment is short. Occasionally, barium enema may be used to confirm the diagnosis</a:t>
            </a:r>
            <a:r>
              <a:rPr lang="en-US" dirty="0" smtClean="0"/>
              <a:t>.</a:t>
            </a:r>
          </a:p>
          <a:p>
            <a:r>
              <a:rPr lang="en-US" dirty="0" smtClean="0"/>
              <a:t>Full-thickness rectal biopsy demonstrates absence of ganglion cells in myenteric and submucosal plexuses</a:t>
            </a:r>
            <a:endParaRPr lang="en-US" dirty="0"/>
          </a:p>
          <a:p>
            <a:endParaRPr lang="en-US" dirty="0"/>
          </a:p>
        </p:txBody>
      </p:sp>
    </p:spTree>
    <p:extLst>
      <p:ext uri="{BB962C8B-B14F-4D97-AF65-F5344CB8AC3E}">
        <p14:creationId xmlns:p14="http://schemas.microsoft.com/office/powerpoint/2010/main" val="21111732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baby should be managed according to the severity of the condition, which may be mild, moderate or severe. The symptoms exhibited will be the guiding factor. It may be necessary to improve the child’s general health since they might be severely malnourished and dehydrated.</a:t>
            </a:r>
          </a:p>
          <a:p>
            <a:r>
              <a:rPr lang="en-US" b="1" dirty="0"/>
              <a:t>Usually surgical intervention is the only remedy. </a:t>
            </a:r>
            <a:r>
              <a:rPr lang="en-US" dirty="0"/>
              <a:t>The operation is called </a:t>
            </a:r>
            <a:r>
              <a:rPr lang="en-US" b="1" i="1" u="sng" dirty="0"/>
              <a:t>recto </a:t>
            </a:r>
            <a:r>
              <a:rPr lang="en-US" b="1" i="1" u="sng" dirty="0" err="1"/>
              <a:t>sigmoidectomy</a:t>
            </a:r>
            <a:r>
              <a:rPr lang="en-US" b="1" i="1" u="sng" dirty="0"/>
              <a:t> </a:t>
            </a:r>
            <a:r>
              <a:rPr lang="en-US" dirty="0"/>
              <a:t>with temporary colostomy, which may be closed after several months postoperatively depending on the patient’s recovery progress.</a:t>
            </a:r>
          </a:p>
          <a:p>
            <a:r>
              <a:rPr lang="en-US" dirty="0" smtClean="0"/>
              <a:t>.</a:t>
            </a:r>
            <a:endParaRPr lang="en-US" dirty="0"/>
          </a:p>
        </p:txBody>
      </p:sp>
    </p:spTree>
    <p:extLst>
      <p:ext uri="{BB962C8B-B14F-4D97-AF65-F5344CB8AC3E}">
        <p14:creationId xmlns:p14="http://schemas.microsoft.com/office/powerpoint/2010/main" val="156218512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If the child’s general condition is poor, it may be necessary to delay operation to enable the medical team to improve the patient’s general health. In this case, a temporary colostomy must be done first. You should constantly reassure and support the parents during this trying time.</a:t>
            </a:r>
          </a:p>
          <a:p>
            <a:endParaRPr lang="en-US" dirty="0"/>
          </a:p>
          <a:p>
            <a:r>
              <a:rPr lang="en-US" dirty="0"/>
              <a:t>You should prepare and nurse the child as for any other patient who has undergone abdominal surgery including colostomy</a:t>
            </a:r>
          </a:p>
        </p:txBody>
      </p:sp>
    </p:spTree>
    <p:extLst>
      <p:ext uri="{BB962C8B-B14F-4D97-AF65-F5344CB8AC3E}">
        <p14:creationId xmlns:p14="http://schemas.microsoft.com/office/powerpoint/2010/main" val="32643026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2915865"/>
          </a:xfrm>
        </p:spPr>
        <p:txBody>
          <a:bodyPr>
            <a:normAutofit/>
          </a:bodyPr>
          <a:lstStyle/>
          <a:p>
            <a:r>
              <a:rPr lang="en-US" sz="6000" b="1" dirty="0" smtClean="0"/>
              <a:t>HYDROCEPHALUS</a:t>
            </a:r>
            <a:endParaRPr lang="en-US" sz="6000" b="1" dirty="0"/>
          </a:p>
        </p:txBody>
      </p:sp>
    </p:spTree>
    <p:extLst>
      <p:ext uri="{BB962C8B-B14F-4D97-AF65-F5344CB8AC3E}">
        <p14:creationId xmlns:p14="http://schemas.microsoft.com/office/powerpoint/2010/main" val="25775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Child Health </a:t>
            </a:r>
          </a:p>
        </p:txBody>
      </p:sp>
      <p:sp>
        <p:nvSpPr>
          <p:cNvPr id="3" name="Content Placeholder 2"/>
          <p:cNvSpPr>
            <a:spLocks noGrp="1"/>
          </p:cNvSpPr>
          <p:nvPr>
            <p:ph idx="1"/>
          </p:nvPr>
        </p:nvSpPr>
        <p:spPr/>
        <p:txBody>
          <a:bodyPr/>
          <a:lstStyle/>
          <a:p>
            <a:r>
              <a:rPr lang="en-US" dirty="0"/>
              <a:t>Child health is the care of children in health and illness that covers promotive, curative and rehabilitative care</a:t>
            </a:r>
          </a:p>
          <a:p>
            <a:r>
              <a:rPr lang="en-US" dirty="0"/>
              <a:t>It is foundational to adult health and well-being. </a:t>
            </a:r>
            <a:endParaRPr lang="en-US" dirty="0" smtClean="0"/>
          </a:p>
          <a:p>
            <a:r>
              <a:rPr lang="en-US" dirty="0" smtClean="0"/>
              <a:t>When </a:t>
            </a:r>
            <a:r>
              <a:rPr lang="en-US" dirty="0"/>
              <a:t>children’s health is nurtured and supported and there is an absence of physical and mental abuse, or other </a:t>
            </a:r>
            <a:r>
              <a:rPr lang="en-US" dirty="0" smtClean="0"/>
              <a:t>childhood </a:t>
            </a:r>
            <a:r>
              <a:rPr lang="en-US" dirty="0"/>
              <a:t>trauma; and there exists opportunities to gain habits that support good health during childhood, the stage is set for a healthy adulthood less likely to include physical and mental health problems. </a:t>
            </a:r>
          </a:p>
          <a:p>
            <a:endParaRPr lang="en-US" dirty="0"/>
          </a:p>
        </p:txBody>
      </p:sp>
    </p:spTree>
    <p:extLst>
      <p:ext uri="{BB962C8B-B14F-4D97-AF65-F5344CB8AC3E}">
        <p14:creationId xmlns:p14="http://schemas.microsoft.com/office/powerpoint/2010/main" val="8699743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Hydrocephalus </a:t>
            </a:r>
            <a:br>
              <a:rPr lang="en-US" dirty="0"/>
            </a:br>
            <a:endParaRPr lang="en-US" dirty="0"/>
          </a:p>
        </p:txBody>
      </p:sp>
      <p:sp>
        <p:nvSpPr>
          <p:cNvPr id="3" name="Content Placeholder 2"/>
          <p:cNvSpPr>
            <a:spLocks noGrp="1"/>
          </p:cNvSpPr>
          <p:nvPr>
            <p:ph idx="1"/>
          </p:nvPr>
        </p:nvSpPr>
        <p:spPr>
          <a:xfrm>
            <a:off x="838200" y="1195754"/>
            <a:ext cx="10515600" cy="4981209"/>
          </a:xfrm>
        </p:spPr>
        <p:txBody>
          <a:bodyPr>
            <a:normAutofit fontScale="92500" lnSpcReduction="10000"/>
          </a:bodyPr>
          <a:lstStyle/>
          <a:p>
            <a:endParaRPr lang="en-US" dirty="0"/>
          </a:p>
          <a:p>
            <a:r>
              <a:rPr lang="en-US" dirty="0"/>
              <a:t>This is an abnormal condition of fluid around the brain or inside the ventricles. The incidence varies according to the geographical location where it occurs. It is usually a result of an interference with the circulation or absorption of cerebral spinal fluid (CSF). </a:t>
            </a:r>
          </a:p>
          <a:p>
            <a:r>
              <a:rPr lang="en-US" dirty="0"/>
              <a:t>The production of CSF is dependent largely on active ion transportation across the epithelial membrane of the choroid plexus. The ion mostly transported into the cavities of the ventricles is sodium. The amount of cerebral spinal fluid produced is normally equivalent </a:t>
            </a:r>
            <a:r>
              <a:rPr lang="en-US" dirty="0" smtClean="0"/>
              <a:t>to the </a:t>
            </a:r>
            <a:r>
              <a:rPr lang="en-US" dirty="0"/>
              <a:t>amount reabsorbed. </a:t>
            </a:r>
          </a:p>
          <a:p>
            <a:endParaRPr lang="en-US" dirty="0"/>
          </a:p>
        </p:txBody>
      </p:sp>
    </p:spTree>
    <p:extLst>
      <p:ext uri="{BB962C8B-B14F-4D97-AF65-F5344CB8AC3E}">
        <p14:creationId xmlns:p14="http://schemas.microsoft.com/office/powerpoint/2010/main" val="329014161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endParaRPr lang="en-US" dirty="0"/>
          </a:p>
        </p:txBody>
      </p:sp>
      <p:sp>
        <p:nvSpPr>
          <p:cNvPr id="3" name="Content Placeholder 2"/>
          <p:cNvSpPr>
            <a:spLocks noGrp="1"/>
          </p:cNvSpPr>
          <p:nvPr>
            <p:ph idx="1"/>
          </p:nvPr>
        </p:nvSpPr>
        <p:spPr/>
        <p:txBody>
          <a:bodyPr/>
          <a:lstStyle/>
          <a:p>
            <a:r>
              <a:rPr lang="en-US" dirty="0" smtClean="0"/>
              <a:t>Causes are varied, but either:</a:t>
            </a:r>
          </a:p>
          <a:p>
            <a:r>
              <a:rPr lang="en-US" dirty="0" smtClean="0"/>
              <a:t>Impaired absorption of CSF within the subarachnoid space, obliteration of the subarachnoid cisterns or malfunction of the arachnoid villi(non-obstructive OR communicating hydrocephalus).</a:t>
            </a:r>
          </a:p>
          <a:p>
            <a:r>
              <a:rPr lang="en-US" dirty="0" smtClean="0"/>
              <a:t>Obstruction of flow of CSF through the ventricular system(obstructive OR non-communicating hydrocephalus)</a:t>
            </a:r>
          </a:p>
          <a:p>
            <a:endParaRPr lang="en-US" dirty="0"/>
          </a:p>
        </p:txBody>
      </p:sp>
    </p:spTree>
    <p:extLst>
      <p:ext uri="{BB962C8B-B14F-4D97-AF65-F5344CB8AC3E}">
        <p14:creationId xmlns:p14="http://schemas.microsoft.com/office/powerpoint/2010/main" val="8259413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p:txBody>
          <a:bodyPr/>
          <a:lstStyle/>
          <a:p>
            <a:r>
              <a:rPr lang="en-US" dirty="0" smtClean="0"/>
              <a:t>Any imbalance of secretion and absorption causes an increased accumulation of CSF in the ventricles(3</a:t>
            </a:r>
            <a:r>
              <a:rPr lang="en-US" baseline="30000" dirty="0" smtClean="0"/>
              <a:t>rd</a:t>
            </a:r>
            <a:r>
              <a:rPr lang="en-US" dirty="0" smtClean="0"/>
              <a:t> and lateral, they become dilated( </a:t>
            </a:r>
            <a:r>
              <a:rPr lang="en-US" dirty="0" err="1" smtClean="0"/>
              <a:t>ventriculomegaly</a:t>
            </a:r>
            <a:r>
              <a:rPr lang="en-US" dirty="0" smtClean="0"/>
              <a:t>) and compress the brain substance against the bony cranium.</a:t>
            </a:r>
          </a:p>
          <a:p>
            <a:r>
              <a:rPr lang="en-US" dirty="0" smtClean="0"/>
              <a:t>If it occurs before fusion of cranial sutures it causes enlargement of the skull and dilatation of the ventricles.</a:t>
            </a:r>
          </a:p>
          <a:p>
            <a:r>
              <a:rPr lang="en-US" dirty="0" smtClean="0"/>
              <a:t>In children below 12 years the sutures may open up, in children above 12 years the sutures are fused and will not open.</a:t>
            </a:r>
            <a:endParaRPr lang="en-US" dirty="0"/>
          </a:p>
        </p:txBody>
      </p:sp>
    </p:spTree>
    <p:extLst>
      <p:ext uri="{BB962C8B-B14F-4D97-AF65-F5344CB8AC3E}">
        <p14:creationId xmlns:p14="http://schemas.microsoft.com/office/powerpoint/2010/main" val="31804028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evaluation</a:t>
            </a:r>
            <a:endParaRPr lang="en-US" dirty="0"/>
          </a:p>
        </p:txBody>
      </p:sp>
      <p:sp>
        <p:nvSpPr>
          <p:cNvPr id="3" name="Content Placeholder 2"/>
          <p:cNvSpPr>
            <a:spLocks noGrp="1"/>
          </p:cNvSpPr>
          <p:nvPr>
            <p:ph idx="1"/>
          </p:nvPr>
        </p:nvSpPr>
        <p:spPr/>
        <p:txBody>
          <a:bodyPr/>
          <a:lstStyle/>
          <a:p>
            <a:r>
              <a:rPr lang="en-US" dirty="0" smtClean="0"/>
              <a:t>Measurement of head circumference, chart are available to distinguish between abnormal head growth and rapid head growth.</a:t>
            </a:r>
          </a:p>
          <a:p>
            <a:r>
              <a:rPr lang="en-US" dirty="0" smtClean="0"/>
              <a:t>CT scan and MRI.</a:t>
            </a:r>
          </a:p>
          <a:p>
            <a:r>
              <a:rPr lang="en-US" dirty="0" smtClean="0"/>
              <a:t>Other neurological signs</a:t>
            </a:r>
            <a:endParaRPr lang="en-US" dirty="0"/>
          </a:p>
        </p:txBody>
      </p:sp>
    </p:spTree>
    <p:extLst>
      <p:ext uri="{BB962C8B-B14F-4D97-AF65-F5344CB8AC3E}">
        <p14:creationId xmlns:p14="http://schemas.microsoft.com/office/powerpoint/2010/main" val="2448641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ypes of hydrocephalus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There are two distinct types of hydrocephalus according to </a:t>
            </a:r>
            <a:r>
              <a:rPr lang="en-US" dirty="0" smtClean="0"/>
              <a:t>anatomy:</a:t>
            </a:r>
          </a:p>
          <a:p>
            <a:pPr marL="653796" indent="-571500">
              <a:buFont typeface="+mj-lt"/>
              <a:buAutoNum type="romanLcPeriod"/>
            </a:pPr>
            <a:r>
              <a:rPr lang="en-US" dirty="0" smtClean="0"/>
              <a:t>Communicating </a:t>
            </a:r>
            <a:r>
              <a:rPr lang="en-US" dirty="0"/>
              <a:t>(or Extra Ventricular) Hydrocephalus </a:t>
            </a:r>
            <a:endParaRPr lang="en-US" dirty="0" smtClean="0"/>
          </a:p>
          <a:p>
            <a:pPr marL="653796" indent="-571500">
              <a:buFont typeface="+mj-lt"/>
              <a:buAutoNum type="romanLcPeriod"/>
            </a:pPr>
            <a:r>
              <a:rPr lang="en-US" dirty="0" smtClean="0"/>
              <a:t>Non communicating hydrocephalus</a:t>
            </a:r>
          </a:p>
          <a:p>
            <a:pPr marL="82296" indent="0">
              <a:buNone/>
            </a:pPr>
            <a:r>
              <a:rPr lang="en-US" b="1" dirty="0" smtClean="0"/>
              <a:t>Communicating hydrocephalus</a:t>
            </a:r>
            <a:endParaRPr lang="en-US" b="1" dirty="0"/>
          </a:p>
          <a:p>
            <a:r>
              <a:rPr lang="en-US" dirty="0"/>
              <a:t>In this type of hydrocephalus, the obstruction is outside the ventricular system. </a:t>
            </a:r>
            <a:endParaRPr lang="en-US" dirty="0" smtClean="0"/>
          </a:p>
          <a:p>
            <a:r>
              <a:rPr lang="en-US" dirty="0" smtClean="0"/>
              <a:t>The </a:t>
            </a:r>
            <a:r>
              <a:rPr lang="en-US" dirty="0"/>
              <a:t>problem is caused by blockage or occlusion of the sub arachnoid cisterns around the brain stem. </a:t>
            </a:r>
            <a:endParaRPr lang="en-US" dirty="0" smtClean="0"/>
          </a:p>
          <a:p>
            <a:r>
              <a:rPr lang="en-US" dirty="0" smtClean="0"/>
              <a:t>The </a:t>
            </a:r>
            <a:r>
              <a:rPr lang="en-US" dirty="0"/>
              <a:t>fluid, which is not being absorbed, compresses the brain and distends the cranial cavity</a:t>
            </a:r>
            <a:r>
              <a:rPr lang="en-US" dirty="0" smtClean="0"/>
              <a:t>.</a:t>
            </a:r>
            <a:endParaRPr lang="en-US" dirty="0"/>
          </a:p>
        </p:txBody>
      </p:sp>
    </p:spTree>
    <p:extLst>
      <p:ext uri="{BB962C8B-B14F-4D97-AF65-F5344CB8AC3E}">
        <p14:creationId xmlns:p14="http://schemas.microsoft.com/office/powerpoint/2010/main" val="39049216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cont..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a:t>There are several identified causes of communicating or extra ventricular hydrocephalus. </a:t>
            </a:r>
          </a:p>
          <a:p>
            <a:pPr marL="653796" indent="-571500">
              <a:buFont typeface="+mj-lt"/>
              <a:buAutoNum type="romanLcPeriod"/>
            </a:pPr>
            <a:r>
              <a:rPr lang="en-US" dirty="0"/>
              <a:t>Subarachnoid </a:t>
            </a:r>
            <a:r>
              <a:rPr lang="en-US" dirty="0" smtClean="0"/>
              <a:t>hemorrhage</a:t>
            </a:r>
            <a:endParaRPr lang="en-US" dirty="0"/>
          </a:p>
          <a:p>
            <a:pPr marL="653796" indent="-571500">
              <a:buFont typeface="+mj-lt"/>
              <a:buAutoNum type="romanLcPeriod"/>
            </a:pPr>
            <a:r>
              <a:rPr lang="en-US" dirty="0"/>
              <a:t>Bacterial meningitis, for example, tuberculosis</a:t>
            </a:r>
          </a:p>
          <a:p>
            <a:pPr marL="653796" indent="-571500">
              <a:buFont typeface="+mj-lt"/>
              <a:buAutoNum type="romanLcPeriod"/>
            </a:pPr>
            <a:r>
              <a:rPr lang="en-US" dirty="0"/>
              <a:t>Toxoplasmosis</a:t>
            </a:r>
          </a:p>
          <a:p>
            <a:pPr marL="653796" indent="-571500">
              <a:buFont typeface="+mj-lt"/>
              <a:buAutoNum type="romanLcPeriod"/>
            </a:pPr>
            <a:r>
              <a:rPr lang="en-US" dirty="0"/>
              <a:t>Diseases of the connective tissues</a:t>
            </a:r>
          </a:p>
          <a:p>
            <a:pPr marL="653796" indent="-571500">
              <a:buFont typeface="+mj-lt"/>
              <a:buAutoNum type="romanLcPeriod"/>
            </a:pPr>
            <a:r>
              <a:rPr lang="en-US" dirty="0" smtClean="0"/>
              <a:t>Head </a:t>
            </a:r>
            <a:r>
              <a:rPr lang="en-US" dirty="0"/>
              <a:t>injury</a:t>
            </a:r>
          </a:p>
          <a:p>
            <a:pPr marL="653796" indent="-571500">
              <a:buFont typeface="+mj-lt"/>
              <a:buAutoNum type="romanLcPeriod"/>
            </a:pPr>
            <a:r>
              <a:rPr lang="en-US" dirty="0"/>
              <a:t>Idiopathic causes</a:t>
            </a:r>
          </a:p>
          <a:p>
            <a:pPr marL="653796" indent="-571500">
              <a:buFont typeface="+mj-lt"/>
              <a:buAutoNum type="romanLcPeriod"/>
            </a:pPr>
            <a:r>
              <a:rPr lang="en-US" dirty="0" smtClean="0"/>
              <a:t>Positions</a:t>
            </a:r>
            <a:r>
              <a:rPr lang="en-US" dirty="0"/>
              <a:t>. </a:t>
            </a:r>
          </a:p>
          <a:p>
            <a:pPr marL="82296" indent="0">
              <a:buNone/>
            </a:pPr>
            <a:endParaRPr lang="en-US" dirty="0"/>
          </a:p>
        </p:txBody>
      </p:sp>
    </p:spTree>
    <p:extLst>
      <p:ext uri="{BB962C8B-B14F-4D97-AF65-F5344CB8AC3E}">
        <p14:creationId xmlns:p14="http://schemas.microsoft.com/office/powerpoint/2010/main" val="30136341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 Communicating Hydrocephalus </a:t>
            </a:r>
            <a:br>
              <a:rPr lang="en-US" dirty="0"/>
            </a:br>
            <a:endParaRPr lang="en-US" dirty="0"/>
          </a:p>
        </p:txBody>
      </p:sp>
      <p:sp>
        <p:nvSpPr>
          <p:cNvPr id="3" name="Content Placeholder 2"/>
          <p:cNvSpPr>
            <a:spLocks noGrp="1"/>
          </p:cNvSpPr>
          <p:nvPr>
            <p:ph idx="1"/>
          </p:nvPr>
        </p:nvSpPr>
        <p:spPr/>
        <p:txBody>
          <a:bodyPr/>
          <a:lstStyle/>
          <a:p>
            <a:r>
              <a:rPr lang="en-US" dirty="0"/>
              <a:t>The obstruction here is within the ventricular systems, leading to interference with the flow of the cerebral spinal fluid to the sub arachnoid space. Causes include:</a:t>
            </a:r>
          </a:p>
          <a:p>
            <a:pPr marL="82296" indent="0">
              <a:buNone/>
            </a:pPr>
            <a:r>
              <a:rPr lang="en-US" dirty="0"/>
              <a:t>•	Congenital defect developmental, for example, </a:t>
            </a:r>
            <a:r>
              <a:rPr lang="en-US" dirty="0" err="1"/>
              <a:t>arnod</a:t>
            </a:r>
            <a:r>
              <a:rPr lang="en-US" dirty="0"/>
              <a:t> </a:t>
            </a:r>
            <a:r>
              <a:rPr lang="en-US" dirty="0" err="1"/>
              <a:t>chiari</a:t>
            </a:r>
            <a:r>
              <a:rPr lang="en-US" dirty="0"/>
              <a:t> malformation and aqueduct stenosis.</a:t>
            </a:r>
          </a:p>
          <a:p>
            <a:pPr marL="82296" indent="0">
              <a:buNone/>
            </a:pPr>
            <a:r>
              <a:rPr lang="en-US" dirty="0"/>
              <a:t>•	Acquired defects, for example, cerebral abscess, compression of the aqueduct by either aneurysm or </a:t>
            </a:r>
            <a:r>
              <a:rPr lang="en-US" dirty="0" smtClean="0"/>
              <a:t>hematoma, </a:t>
            </a:r>
            <a:r>
              <a:rPr lang="en-US" dirty="0"/>
              <a:t>brain </a:t>
            </a:r>
            <a:r>
              <a:rPr lang="en-US" dirty="0" smtClean="0"/>
              <a:t>tumor </a:t>
            </a:r>
            <a:r>
              <a:rPr lang="en-US" dirty="0"/>
              <a:t>of either cerebellar </a:t>
            </a:r>
            <a:r>
              <a:rPr lang="en-US" dirty="0" smtClean="0"/>
              <a:t>hematoma</a:t>
            </a:r>
            <a:r>
              <a:rPr lang="en-US" dirty="0"/>
              <a:t>, brain stem </a:t>
            </a:r>
            <a:r>
              <a:rPr lang="en-US" dirty="0" smtClean="0"/>
              <a:t>hematoma </a:t>
            </a:r>
            <a:r>
              <a:rPr lang="en-US" dirty="0"/>
              <a:t>and/or colloid cyst.</a:t>
            </a:r>
          </a:p>
          <a:p>
            <a:endParaRPr lang="en-US" dirty="0"/>
          </a:p>
        </p:txBody>
      </p:sp>
    </p:spTree>
    <p:extLst>
      <p:ext uri="{BB962C8B-B14F-4D97-AF65-F5344CB8AC3E}">
        <p14:creationId xmlns:p14="http://schemas.microsoft.com/office/powerpoint/2010/main" val="1978089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_innerEl" descr="Hydrocephalus"/>
          <p:cNvPicPr>
            <a:picLocks noGrp="1"/>
          </p:cNvPicPr>
          <p:nvPr>
            <p:ph idx="1"/>
          </p:nvPr>
        </p:nvPicPr>
        <p:blipFill>
          <a:blip r:embed="rId2" cstate="print"/>
          <a:srcRect/>
          <a:stretch>
            <a:fillRect/>
          </a:stretch>
        </p:blipFill>
        <p:spPr bwMode="auto">
          <a:xfrm>
            <a:off x="3017152" y="1401582"/>
            <a:ext cx="5530646" cy="4232787"/>
          </a:xfrm>
          <a:prstGeom prst="rect">
            <a:avLst/>
          </a:prstGeom>
          <a:noFill/>
          <a:ln w="9525">
            <a:noFill/>
            <a:miter lim="800000"/>
            <a:headEnd/>
            <a:tailEnd/>
          </a:ln>
        </p:spPr>
      </p:pic>
    </p:spTree>
    <p:extLst>
      <p:ext uri="{BB962C8B-B14F-4D97-AF65-F5344CB8AC3E}">
        <p14:creationId xmlns:p14="http://schemas.microsoft.com/office/powerpoint/2010/main" val="16128558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a:xfrm>
            <a:off x="1914144" y="1185705"/>
            <a:ext cx="9997440" cy="5062695"/>
          </a:xfrm>
        </p:spPr>
        <p:txBody>
          <a:bodyPr>
            <a:normAutofit fontScale="77500" lnSpcReduction="20000"/>
          </a:bodyPr>
          <a:lstStyle/>
          <a:p>
            <a:r>
              <a:rPr lang="en-US" dirty="0" smtClean="0"/>
              <a:t>Abnormal head growth</a:t>
            </a:r>
          </a:p>
          <a:p>
            <a:r>
              <a:rPr lang="en-US" dirty="0" smtClean="0"/>
              <a:t>Bulging fontanels</a:t>
            </a:r>
          </a:p>
          <a:p>
            <a:r>
              <a:rPr lang="en-US" dirty="0" smtClean="0"/>
              <a:t>Dilated scalp veins</a:t>
            </a:r>
          </a:p>
          <a:p>
            <a:r>
              <a:rPr lang="en-US" dirty="0" smtClean="0"/>
              <a:t>Separated sutures</a:t>
            </a:r>
          </a:p>
          <a:p>
            <a:r>
              <a:rPr lang="en-US" dirty="0" smtClean="0"/>
              <a:t>Macewen sign(cracked-pot sound on percussion)</a:t>
            </a:r>
          </a:p>
          <a:p>
            <a:r>
              <a:rPr lang="en-US" dirty="0" smtClean="0"/>
              <a:t>Thinning of skull bones</a:t>
            </a:r>
          </a:p>
          <a:p>
            <a:r>
              <a:rPr lang="en-US" dirty="0" smtClean="0"/>
              <a:t>Frontal enlargement</a:t>
            </a:r>
          </a:p>
          <a:p>
            <a:r>
              <a:rPr lang="en-US" dirty="0" smtClean="0"/>
              <a:t>Depressed eyes</a:t>
            </a:r>
          </a:p>
          <a:p>
            <a:r>
              <a:rPr lang="en-US" dirty="0" smtClean="0"/>
              <a:t>Setting sun sign(sclera visible above iris)</a:t>
            </a:r>
          </a:p>
          <a:p>
            <a:r>
              <a:rPr lang="en-US" dirty="0" smtClean="0"/>
              <a:t>Irritability</a:t>
            </a:r>
          </a:p>
          <a:p>
            <a:r>
              <a:rPr lang="en-US" dirty="0" smtClean="0"/>
              <a:t>Lethargy</a:t>
            </a:r>
          </a:p>
          <a:p>
            <a:r>
              <a:rPr lang="en-US" dirty="0" smtClean="0"/>
              <a:t>Infant cries when picked or rocked and quiet when left to lie still..</a:t>
            </a:r>
            <a:r>
              <a:rPr lang="en-US" dirty="0" err="1" smtClean="0"/>
              <a:t>e.t.c</a:t>
            </a:r>
            <a:endParaRPr lang="en-US" dirty="0"/>
          </a:p>
        </p:txBody>
      </p:sp>
    </p:spTree>
    <p:extLst>
      <p:ext uri="{BB962C8B-B14F-4D97-AF65-F5344CB8AC3E}">
        <p14:creationId xmlns:p14="http://schemas.microsoft.com/office/powerpoint/2010/main" val="42705226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1914144" y="1215851"/>
            <a:ext cx="9997440" cy="5032549"/>
          </a:xfrm>
        </p:spPr>
        <p:txBody>
          <a:bodyPr>
            <a:normAutofit fontScale="77500" lnSpcReduction="20000"/>
          </a:bodyPr>
          <a:lstStyle/>
          <a:p>
            <a:pPr marL="82296" indent="0">
              <a:buNone/>
            </a:pPr>
            <a:endParaRPr lang="en-US" dirty="0"/>
          </a:p>
          <a:p>
            <a:r>
              <a:rPr lang="en-US" dirty="0"/>
              <a:t>A physical assessment should be undertaken to ascertain the extent and seriousness of the condition, taking into account the infant's age and period of onset. </a:t>
            </a:r>
            <a:endParaRPr lang="en-US" dirty="0" smtClean="0"/>
          </a:p>
          <a:p>
            <a:r>
              <a:rPr lang="en-US" dirty="0" smtClean="0"/>
              <a:t>The </a:t>
            </a:r>
            <a:r>
              <a:rPr lang="en-US" dirty="0"/>
              <a:t>head circumference (</a:t>
            </a:r>
            <a:r>
              <a:rPr lang="en-US" dirty="0" err="1"/>
              <a:t>occipito</a:t>
            </a:r>
            <a:r>
              <a:rPr lang="en-US" dirty="0"/>
              <a:t> frontal circumference) should be regularly measured. </a:t>
            </a:r>
            <a:endParaRPr lang="en-US" dirty="0" smtClean="0"/>
          </a:p>
          <a:p>
            <a:r>
              <a:rPr lang="en-US" dirty="0" smtClean="0"/>
              <a:t>Medical </a:t>
            </a:r>
            <a:r>
              <a:rPr lang="en-US" dirty="0"/>
              <a:t>treatment with acetazolamide (</a:t>
            </a:r>
            <a:r>
              <a:rPr lang="en-US" dirty="0" err="1"/>
              <a:t>diamox</a:t>
            </a:r>
            <a:r>
              <a:rPr lang="en-US" dirty="0"/>
              <a:t>) should be commenced to reduce the production of cerebral spinal fluid in mild cases of hydrocephalus. </a:t>
            </a:r>
            <a:endParaRPr lang="en-US" dirty="0" smtClean="0"/>
          </a:p>
          <a:p>
            <a:r>
              <a:rPr lang="en-US" dirty="0" smtClean="0"/>
              <a:t>Repeated </a:t>
            </a:r>
            <a:r>
              <a:rPr lang="en-US" dirty="0"/>
              <a:t>lumbar punctures may be performed to maintain normal </a:t>
            </a:r>
            <a:r>
              <a:rPr lang="en-US" dirty="0" smtClean="0"/>
              <a:t>cerebral </a:t>
            </a:r>
            <a:r>
              <a:rPr lang="en-US" dirty="0"/>
              <a:t>spinal fluid pressure. </a:t>
            </a:r>
            <a:endParaRPr lang="en-US" dirty="0" smtClean="0"/>
          </a:p>
          <a:p>
            <a:r>
              <a:rPr lang="en-US" dirty="0" smtClean="0"/>
              <a:t>Surgical </a:t>
            </a:r>
            <a:r>
              <a:rPr lang="en-US" dirty="0"/>
              <a:t>intervention may also be undertaken, depending on the severity of the condition. This consists of the removal of obstructions such as </a:t>
            </a:r>
            <a:r>
              <a:rPr lang="en-US" dirty="0" smtClean="0"/>
              <a:t>tumors</a:t>
            </a:r>
            <a:r>
              <a:rPr lang="en-US" dirty="0"/>
              <a:t>, cysts and </a:t>
            </a:r>
            <a:r>
              <a:rPr lang="en-US" dirty="0" smtClean="0"/>
              <a:t>hemorrhage </a:t>
            </a:r>
            <a:r>
              <a:rPr lang="en-US" dirty="0"/>
              <a:t>(</a:t>
            </a:r>
            <a:r>
              <a:rPr lang="en-US" dirty="0" smtClean="0"/>
              <a:t>hematoma</a:t>
            </a:r>
            <a:r>
              <a:rPr lang="en-US" dirty="0"/>
              <a:t>). </a:t>
            </a:r>
          </a:p>
          <a:p>
            <a:endParaRPr lang="en-US" dirty="0"/>
          </a:p>
        </p:txBody>
      </p:sp>
    </p:spTree>
    <p:extLst>
      <p:ext uri="{BB962C8B-B14F-4D97-AF65-F5344CB8AC3E}">
        <p14:creationId xmlns:p14="http://schemas.microsoft.com/office/powerpoint/2010/main" val="1467549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Defined:</a:t>
            </a:r>
          </a:p>
        </p:txBody>
      </p:sp>
      <p:sp>
        <p:nvSpPr>
          <p:cNvPr id="3" name="Content Placeholder 2"/>
          <p:cNvSpPr>
            <a:spLocks noGrp="1"/>
          </p:cNvSpPr>
          <p:nvPr>
            <p:ph idx="1"/>
          </p:nvPr>
        </p:nvSpPr>
        <p:spPr>
          <a:xfrm>
            <a:off x="1426866" y="1330036"/>
            <a:ext cx="9926934" cy="5190837"/>
          </a:xfrm>
        </p:spPr>
        <p:txBody>
          <a:bodyPr>
            <a:normAutofit fontScale="85000" lnSpcReduction="10000"/>
          </a:bodyPr>
          <a:lstStyle/>
          <a:p>
            <a:r>
              <a:rPr lang="en-US" b="1" i="1" u="sng" dirty="0"/>
              <a:t>Child</a:t>
            </a:r>
            <a:r>
              <a:rPr lang="en-US" dirty="0"/>
              <a:t> is any </a:t>
            </a:r>
            <a:r>
              <a:rPr lang="en-US" u="sng" dirty="0"/>
              <a:t>young person of either sex between infancy and pube</a:t>
            </a:r>
            <a:r>
              <a:rPr lang="en-US" dirty="0"/>
              <a:t>rty. </a:t>
            </a:r>
          </a:p>
          <a:p>
            <a:r>
              <a:rPr lang="en-US" dirty="0"/>
              <a:t>According to the law of Kenya its anyone under 18 years of age.</a:t>
            </a:r>
          </a:p>
          <a:p>
            <a:r>
              <a:rPr lang="en-US" dirty="0">
                <a:solidFill>
                  <a:srgbClr val="FF0000"/>
                </a:solidFill>
              </a:rPr>
              <a:t>Fetus</a:t>
            </a:r>
            <a:r>
              <a:rPr lang="en-US" dirty="0"/>
              <a:t> – conception to birth</a:t>
            </a:r>
          </a:p>
          <a:p>
            <a:r>
              <a:rPr lang="en-US" dirty="0">
                <a:solidFill>
                  <a:srgbClr val="FFC000"/>
                </a:solidFill>
              </a:rPr>
              <a:t>Neonate</a:t>
            </a:r>
            <a:r>
              <a:rPr lang="en-US" dirty="0"/>
              <a:t>- A child in its first month of life</a:t>
            </a:r>
          </a:p>
          <a:p>
            <a:r>
              <a:rPr lang="en-US" dirty="0">
                <a:solidFill>
                  <a:srgbClr val="92D050"/>
                </a:solidFill>
              </a:rPr>
              <a:t>Infant</a:t>
            </a:r>
            <a:r>
              <a:rPr lang="en-US" dirty="0"/>
              <a:t>- A child aged between 1 month to 1 year</a:t>
            </a:r>
          </a:p>
          <a:p>
            <a:r>
              <a:rPr lang="en-US" dirty="0">
                <a:solidFill>
                  <a:srgbClr val="00B0F0"/>
                </a:solidFill>
              </a:rPr>
              <a:t>Young infant</a:t>
            </a:r>
            <a:r>
              <a:rPr lang="en-US" dirty="0"/>
              <a:t>- is an individual from birth up to 2 months</a:t>
            </a:r>
          </a:p>
          <a:p>
            <a:r>
              <a:rPr lang="en-US" dirty="0">
                <a:solidFill>
                  <a:schemeClr val="accent2">
                    <a:lumMod val="75000"/>
                  </a:schemeClr>
                </a:solidFill>
              </a:rPr>
              <a:t>Toddler</a:t>
            </a:r>
            <a:r>
              <a:rPr lang="en-US" dirty="0"/>
              <a:t>-second year of life.</a:t>
            </a:r>
          </a:p>
          <a:p>
            <a:r>
              <a:rPr lang="en-US" dirty="0">
                <a:solidFill>
                  <a:schemeClr val="accent1">
                    <a:lumMod val="60000"/>
                    <a:lumOff val="40000"/>
                  </a:schemeClr>
                </a:solidFill>
              </a:rPr>
              <a:t>Preschool child </a:t>
            </a:r>
            <a:r>
              <a:rPr lang="en-US" dirty="0"/>
              <a:t>– is an individual from 1 </a:t>
            </a:r>
            <a:r>
              <a:rPr lang="en-US" dirty="0" err="1"/>
              <a:t>yr</a:t>
            </a:r>
            <a:r>
              <a:rPr lang="en-US" dirty="0"/>
              <a:t> up to 5yrs  of age.</a:t>
            </a:r>
          </a:p>
          <a:p>
            <a:r>
              <a:rPr lang="en-US" dirty="0">
                <a:solidFill>
                  <a:schemeClr val="accent2"/>
                </a:solidFill>
              </a:rPr>
              <a:t>School age </a:t>
            </a:r>
            <a:r>
              <a:rPr lang="en-US" dirty="0"/>
              <a:t>– is an individual from 5yrs up to 15yrs of age.</a:t>
            </a:r>
          </a:p>
          <a:p>
            <a:r>
              <a:rPr lang="en-US" dirty="0">
                <a:solidFill>
                  <a:schemeClr val="accent1"/>
                </a:solidFill>
              </a:rPr>
              <a:t>Adolescent</a:t>
            </a:r>
            <a:r>
              <a:rPr lang="en-US" dirty="0"/>
              <a:t>-ten to nineteen years.</a:t>
            </a:r>
          </a:p>
          <a:p>
            <a:endParaRPr lang="en-US" dirty="0"/>
          </a:p>
        </p:txBody>
      </p:sp>
    </p:spTree>
    <p:extLst>
      <p:ext uri="{BB962C8B-B14F-4D97-AF65-F5344CB8AC3E}">
        <p14:creationId xmlns:p14="http://schemas.microsoft.com/office/powerpoint/2010/main" val="384564004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fontScale="92500"/>
          </a:bodyPr>
          <a:lstStyle/>
          <a:p>
            <a:r>
              <a:rPr lang="en-US" dirty="0"/>
              <a:t>Another procedure that may be performed is a </a:t>
            </a:r>
            <a:r>
              <a:rPr lang="en-US" b="1" dirty="0"/>
              <a:t>ventriculostomy, </a:t>
            </a:r>
            <a:r>
              <a:rPr lang="en-US" dirty="0"/>
              <a:t>which involves the destruction of the </a:t>
            </a:r>
            <a:r>
              <a:rPr lang="en-US" dirty="0" smtClean="0"/>
              <a:t>3</a:t>
            </a:r>
            <a:r>
              <a:rPr lang="en-US" baseline="30000" dirty="0" smtClean="0"/>
              <a:t>rd</a:t>
            </a:r>
            <a:r>
              <a:rPr lang="en-US" dirty="0" smtClean="0"/>
              <a:t>  </a:t>
            </a:r>
            <a:r>
              <a:rPr lang="en-US" dirty="0"/>
              <a:t>and </a:t>
            </a:r>
            <a:r>
              <a:rPr lang="en-US" dirty="0" smtClean="0"/>
              <a:t>4</a:t>
            </a:r>
            <a:r>
              <a:rPr lang="en-US" baseline="30000" dirty="0" smtClean="0"/>
              <a:t>th</a:t>
            </a:r>
            <a:r>
              <a:rPr lang="en-US" dirty="0" smtClean="0"/>
              <a:t> ventricle </a:t>
            </a:r>
            <a:r>
              <a:rPr lang="en-US" dirty="0"/>
              <a:t>or the choroid plexus</a:t>
            </a:r>
            <a:r>
              <a:rPr lang="en-US" dirty="0" smtClean="0"/>
              <a:t>.</a:t>
            </a:r>
          </a:p>
          <a:p>
            <a:r>
              <a:rPr lang="en-US" dirty="0" smtClean="0"/>
              <a:t> </a:t>
            </a:r>
            <a:r>
              <a:rPr lang="en-US" dirty="0"/>
              <a:t>A radio opaque ventricular catheter is inserted to shunt </a:t>
            </a:r>
            <a:r>
              <a:rPr lang="en-US" dirty="0" err="1" smtClean="0"/>
              <a:t>cerebro</a:t>
            </a:r>
            <a:r>
              <a:rPr lang="en-US" dirty="0"/>
              <a:t>-</a:t>
            </a:r>
            <a:r>
              <a:rPr lang="en-US" dirty="0" smtClean="0"/>
              <a:t>spinal </a:t>
            </a:r>
            <a:r>
              <a:rPr lang="en-US" dirty="0"/>
              <a:t>fluid (CSF) from the ventricle to another area outside the central nervous system, for example, the abdominal cavity. These catheters have valves to </a:t>
            </a:r>
            <a:r>
              <a:rPr lang="en-US" dirty="0" smtClean="0"/>
              <a:t>prevent back flow </a:t>
            </a:r>
            <a:r>
              <a:rPr lang="en-US" dirty="0"/>
              <a:t>of blood or any other secretion into the ventricles. Types of valves in use are the Spitz </a:t>
            </a:r>
            <a:r>
              <a:rPr lang="en-US" dirty="0" err="1"/>
              <a:t>Holter</a:t>
            </a:r>
            <a:r>
              <a:rPr lang="en-US" dirty="0"/>
              <a:t> valve system, Hakim shunting system and </a:t>
            </a:r>
            <a:r>
              <a:rPr lang="en-US" dirty="0" err="1"/>
              <a:t>Heyer</a:t>
            </a:r>
            <a:r>
              <a:rPr lang="en-US" dirty="0"/>
              <a:t> Schulte </a:t>
            </a:r>
            <a:r>
              <a:rPr lang="en-US" dirty="0" err="1"/>
              <a:t>Pudenz</a:t>
            </a:r>
            <a:r>
              <a:rPr lang="en-US" dirty="0"/>
              <a:t> catheter.</a:t>
            </a:r>
          </a:p>
        </p:txBody>
      </p:sp>
    </p:spTree>
    <p:extLst>
      <p:ext uri="{BB962C8B-B14F-4D97-AF65-F5344CB8AC3E}">
        <p14:creationId xmlns:p14="http://schemas.microsoft.com/office/powerpoint/2010/main" val="40563618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smtClean="0"/>
              <a:t>Observe for signs of increased ICP to indicate obstruction of shunt.</a:t>
            </a:r>
          </a:p>
          <a:p>
            <a:r>
              <a:rPr lang="en-US" dirty="0" smtClean="0"/>
              <a:t>Observe for abdominal distension because CSF may cause peritonitis or post-op ileus as a complication of distal catheter placement.</a:t>
            </a:r>
          </a:p>
          <a:p>
            <a:r>
              <a:rPr lang="en-US" dirty="0" smtClean="0"/>
              <a:t>NPO for 24 hours. Monitor I/O to avoid fluid overload.</a:t>
            </a:r>
          </a:p>
          <a:p>
            <a:r>
              <a:rPr lang="en-US" dirty="0" smtClean="0"/>
              <a:t>Ascertain return of bowel sound before feeding.</a:t>
            </a:r>
          </a:p>
          <a:p>
            <a:r>
              <a:rPr lang="en-US" dirty="0" smtClean="0"/>
              <a:t>Observe for signs of infection(fever, poor feeding, vomiting, decreased responsiveness</a:t>
            </a:r>
            <a:endParaRPr lang="en-US" dirty="0"/>
          </a:p>
        </p:txBody>
      </p:sp>
    </p:spTree>
    <p:extLst>
      <p:ext uri="{BB962C8B-B14F-4D97-AF65-F5344CB8AC3E}">
        <p14:creationId xmlns:p14="http://schemas.microsoft.com/office/powerpoint/2010/main" val="15740664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smtClean="0"/>
              <a:t>Inspect incision site for leakage. Any drainage is tested for glucose(indication of CSF).</a:t>
            </a:r>
          </a:p>
          <a:p>
            <a:r>
              <a:rPr lang="en-US" dirty="0" smtClean="0"/>
              <a:t>Keep diaper off peritoneal dressing</a:t>
            </a:r>
          </a:p>
          <a:p>
            <a:r>
              <a:rPr lang="en-US" dirty="0" smtClean="0"/>
              <a:t>Small frequent feeds to prevent vomiting</a:t>
            </a:r>
            <a:endParaRPr lang="en-US" dirty="0"/>
          </a:p>
        </p:txBody>
      </p:sp>
    </p:spTree>
    <p:extLst>
      <p:ext uri="{BB962C8B-B14F-4D97-AF65-F5344CB8AC3E}">
        <p14:creationId xmlns:p14="http://schemas.microsoft.com/office/powerpoint/2010/main" val="26842707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307750"/>
          </a:xfrm>
        </p:spPr>
        <p:txBody>
          <a:bodyPr>
            <a:normAutofit/>
          </a:bodyPr>
          <a:lstStyle/>
          <a:p>
            <a:r>
              <a:rPr lang="en-US" sz="6000" b="1" dirty="0" smtClean="0"/>
              <a:t>SPINA BIFIDA</a:t>
            </a:r>
            <a:endParaRPr lang="en-US" sz="6000" b="1" dirty="0"/>
          </a:p>
        </p:txBody>
      </p:sp>
    </p:spTree>
    <p:extLst>
      <p:ext uri="{BB962C8B-B14F-4D97-AF65-F5344CB8AC3E}">
        <p14:creationId xmlns:p14="http://schemas.microsoft.com/office/powerpoint/2010/main" val="8056174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Spina Bifida</a:t>
            </a:r>
            <a:br>
              <a:rPr lang="en-US" dirty="0"/>
            </a:br>
            <a:endParaRPr lang="en-US" dirty="0"/>
          </a:p>
        </p:txBody>
      </p:sp>
      <p:sp>
        <p:nvSpPr>
          <p:cNvPr id="3" name="Content Placeholder 2"/>
          <p:cNvSpPr>
            <a:spLocks noGrp="1"/>
          </p:cNvSpPr>
          <p:nvPr>
            <p:ph idx="1"/>
          </p:nvPr>
        </p:nvSpPr>
        <p:spPr>
          <a:xfrm>
            <a:off x="1914144" y="1195754"/>
            <a:ext cx="9997440" cy="5052646"/>
          </a:xfrm>
        </p:spPr>
        <p:txBody>
          <a:bodyPr>
            <a:normAutofit fontScale="92500"/>
          </a:bodyPr>
          <a:lstStyle/>
          <a:p>
            <a:pPr>
              <a:buFont typeface="Arial" pitchFamily="34" charset="0"/>
              <a:buChar char="•"/>
            </a:pPr>
            <a:r>
              <a:rPr lang="en-US" dirty="0" smtClean="0"/>
              <a:t>This </a:t>
            </a:r>
            <a:r>
              <a:rPr lang="en-US" dirty="0"/>
              <a:t>is a congenital abnormality, which results from a defect in the formation of the skeletal arch enclosing the spinal cord</a:t>
            </a:r>
            <a:r>
              <a:rPr lang="en-US" dirty="0" smtClean="0"/>
              <a:t>.</a:t>
            </a:r>
          </a:p>
          <a:p>
            <a:r>
              <a:rPr lang="en-US" dirty="0" smtClean="0"/>
              <a:t> </a:t>
            </a:r>
            <a:r>
              <a:rPr lang="en-US" dirty="0"/>
              <a:t>Although it may occur in any part of the spinal column and on the skull, it is more common in the lumbar region</a:t>
            </a:r>
            <a:r>
              <a:rPr lang="en-US" dirty="0" smtClean="0"/>
              <a:t>.</a:t>
            </a:r>
          </a:p>
          <a:p>
            <a:r>
              <a:rPr lang="en-US" dirty="0" smtClean="0"/>
              <a:t>Spina bifida is </a:t>
            </a:r>
            <a:r>
              <a:rPr lang="en-US" b="1" dirty="0" smtClean="0"/>
              <a:t>categorized into two</a:t>
            </a:r>
            <a:r>
              <a:rPr lang="en-US" dirty="0" smtClean="0"/>
              <a:t>: </a:t>
            </a:r>
          </a:p>
          <a:p>
            <a:pPr marL="928116" lvl="1" indent="-571500">
              <a:buFont typeface="+mj-lt"/>
              <a:buAutoNum type="romanLcPeriod"/>
            </a:pPr>
            <a:r>
              <a:rPr lang="en-US" dirty="0" smtClean="0"/>
              <a:t>Spina bifida occulta &amp; </a:t>
            </a:r>
          </a:p>
          <a:p>
            <a:pPr marL="928116" lvl="1" indent="-571500">
              <a:buFont typeface="+mj-lt"/>
              <a:buAutoNum type="romanLcPeriod"/>
            </a:pPr>
            <a:r>
              <a:rPr lang="en-US" dirty="0" smtClean="0"/>
              <a:t>Spina bifida cystica </a:t>
            </a:r>
            <a:endParaRPr lang="en-US" dirty="0"/>
          </a:p>
          <a:p>
            <a:r>
              <a:rPr lang="en-US" dirty="0"/>
              <a:t>There are three degrees of abnormality. </a:t>
            </a:r>
            <a:r>
              <a:rPr lang="en-US" dirty="0" smtClean="0"/>
              <a:t>(spina bifida, meningocele &amp; myelomeningocele)</a:t>
            </a:r>
            <a:endParaRPr lang="en-US" dirty="0"/>
          </a:p>
          <a:p>
            <a:endParaRPr lang="en-US" dirty="0"/>
          </a:p>
        </p:txBody>
      </p:sp>
    </p:spTree>
    <p:extLst>
      <p:ext uri="{BB962C8B-B14F-4D97-AF65-F5344CB8AC3E}">
        <p14:creationId xmlns:p14="http://schemas.microsoft.com/office/powerpoint/2010/main" val="8338851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p:txBody>
          <a:bodyPr>
            <a:normAutofit fontScale="92500" lnSpcReduction="20000"/>
          </a:bodyPr>
          <a:lstStyle/>
          <a:p>
            <a:pPr marL="82296" indent="0">
              <a:buNone/>
            </a:pPr>
            <a:endParaRPr lang="en-US" dirty="0"/>
          </a:p>
          <a:p>
            <a:r>
              <a:rPr lang="en-US" dirty="0"/>
              <a:t>Spina bifida is a common developmental defect of the central nervous system occurring in 1-2 of every 1000 newborn infants. </a:t>
            </a:r>
            <a:endParaRPr lang="en-US" dirty="0" smtClean="0"/>
          </a:p>
          <a:p>
            <a:r>
              <a:rPr lang="en-US" dirty="0" smtClean="0"/>
              <a:t>The </a:t>
            </a:r>
            <a:r>
              <a:rPr lang="en-US" dirty="0"/>
              <a:t>posterior portion of the lamina of one or more vertebrae fails to fuse with or without defective development of the spinal cord, and tends to occur mostly in the lumbar or </a:t>
            </a:r>
            <a:r>
              <a:rPr lang="en-US" dirty="0" smtClean="0"/>
              <a:t>lumbo</a:t>
            </a:r>
            <a:r>
              <a:rPr lang="en-US" dirty="0"/>
              <a:t>-</a:t>
            </a:r>
            <a:r>
              <a:rPr lang="en-US" dirty="0" smtClean="0"/>
              <a:t>sacral </a:t>
            </a:r>
            <a:r>
              <a:rPr lang="en-US" dirty="0"/>
              <a:t>region</a:t>
            </a:r>
            <a:r>
              <a:rPr lang="en-US" dirty="0" smtClean="0"/>
              <a:t>.</a:t>
            </a:r>
          </a:p>
          <a:p>
            <a:r>
              <a:rPr lang="en-US" dirty="0" smtClean="0"/>
              <a:t> </a:t>
            </a:r>
            <a:r>
              <a:rPr lang="en-US" dirty="0"/>
              <a:t>In the milder type </a:t>
            </a:r>
            <a:r>
              <a:rPr lang="en-US" dirty="0" smtClean="0"/>
              <a:t>(Spina </a:t>
            </a:r>
            <a:r>
              <a:rPr lang="en-US" dirty="0"/>
              <a:t>bifida </a:t>
            </a:r>
            <a:r>
              <a:rPr lang="en-US" dirty="0" smtClean="0"/>
              <a:t>occulta</a:t>
            </a:r>
            <a:r>
              <a:rPr lang="en-US" dirty="0"/>
              <a:t>), there may be no need for any medical intervention while in the meningocele and meningomyelocele surgical intervention is called for. </a:t>
            </a:r>
          </a:p>
          <a:p>
            <a:endParaRPr lang="en-US" dirty="0"/>
          </a:p>
          <a:p>
            <a:endParaRPr lang="en-US" dirty="0"/>
          </a:p>
        </p:txBody>
      </p:sp>
    </p:spTree>
    <p:extLst>
      <p:ext uri="{BB962C8B-B14F-4D97-AF65-F5344CB8AC3E}">
        <p14:creationId xmlns:p14="http://schemas.microsoft.com/office/powerpoint/2010/main" val="3984973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p:txBody>
          <a:bodyPr>
            <a:normAutofit lnSpcReduction="10000"/>
          </a:bodyPr>
          <a:lstStyle/>
          <a:p>
            <a:r>
              <a:rPr lang="en-US" dirty="0" smtClean="0"/>
              <a:t>Predisposing factors include:</a:t>
            </a:r>
          </a:p>
          <a:p>
            <a:pPr marL="653796" indent="-571500">
              <a:buFont typeface="+mj-lt"/>
              <a:buAutoNum type="romanLcPeriod"/>
            </a:pPr>
            <a:r>
              <a:rPr lang="en-US" dirty="0" smtClean="0"/>
              <a:t>Pre-pregnancy maternal obesity</a:t>
            </a:r>
          </a:p>
          <a:p>
            <a:pPr marL="653796" indent="-571500">
              <a:buFont typeface="+mj-lt"/>
              <a:buAutoNum type="romanLcPeriod"/>
            </a:pPr>
            <a:r>
              <a:rPr lang="en-US" dirty="0" smtClean="0"/>
              <a:t>Maternal diabetes mellitus</a:t>
            </a:r>
          </a:p>
          <a:p>
            <a:pPr marL="653796" indent="-571500">
              <a:buFont typeface="+mj-lt"/>
              <a:buAutoNum type="romanLcPeriod"/>
            </a:pPr>
            <a:r>
              <a:rPr lang="en-US" dirty="0" smtClean="0"/>
              <a:t>Previous NTD pregnancy</a:t>
            </a:r>
          </a:p>
          <a:p>
            <a:pPr marL="653796" indent="-571500">
              <a:buFont typeface="+mj-lt"/>
              <a:buAutoNum type="romanLcPeriod"/>
            </a:pPr>
            <a:r>
              <a:rPr lang="en-US" dirty="0" smtClean="0"/>
              <a:t>Low maternal Vit.B12</a:t>
            </a:r>
          </a:p>
          <a:p>
            <a:pPr marL="653796" indent="-571500">
              <a:buFont typeface="+mj-lt"/>
              <a:buAutoNum type="romanLcPeriod"/>
            </a:pPr>
            <a:r>
              <a:rPr lang="en-US" dirty="0" smtClean="0"/>
              <a:t>Maternal hyperthermia</a:t>
            </a:r>
          </a:p>
          <a:p>
            <a:pPr marL="82296" indent="0">
              <a:buNone/>
            </a:pPr>
            <a:r>
              <a:rPr lang="en-US" dirty="0" smtClean="0"/>
              <a:t>Degree of neurologic dysfunction depends on where the sac protrudes through the vertebrae, anatomic level of defect &amp; amount of nerve tissue involved.</a:t>
            </a:r>
          </a:p>
          <a:p>
            <a:endParaRPr lang="en-US" dirty="0"/>
          </a:p>
        </p:txBody>
      </p:sp>
    </p:spTree>
    <p:extLst>
      <p:ext uri="{BB962C8B-B14F-4D97-AF65-F5344CB8AC3E}">
        <p14:creationId xmlns:p14="http://schemas.microsoft.com/office/powerpoint/2010/main" val="10173767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b="1" dirty="0" smtClean="0"/>
              <a:t>Spina bifida occulta: </a:t>
            </a:r>
            <a:r>
              <a:rPr lang="en-US" dirty="0" smtClean="0"/>
              <a:t>a defect that is not visible externally. Affects lumbosacral area L5 &amp; S1. may not be apparent unless associated with cutaneous manifestations or neuromuscular disturbances.</a:t>
            </a:r>
          </a:p>
          <a:p>
            <a:r>
              <a:rPr lang="en-US" b="1" dirty="0" smtClean="0"/>
              <a:t>Spina bifida cystica: </a:t>
            </a:r>
            <a:r>
              <a:rPr lang="en-US" dirty="0" smtClean="0"/>
              <a:t>visible defect with external saclike protrusion. Two forms of this: meningocele &amp; myelomeningocele.</a:t>
            </a:r>
          </a:p>
          <a:p>
            <a:pPr marL="973836" lvl="1" indent="-571500">
              <a:buFont typeface="+mj-lt"/>
              <a:buAutoNum type="romanLcPeriod"/>
            </a:pPr>
            <a:r>
              <a:rPr lang="en-US" dirty="0" smtClean="0"/>
              <a:t>Meningocele: meninges and spinal fluid(no neural elements)</a:t>
            </a:r>
          </a:p>
          <a:p>
            <a:pPr marL="973836" lvl="1" indent="-571500">
              <a:buFont typeface="+mj-lt"/>
              <a:buAutoNum type="romanLcPeriod"/>
            </a:pPr>
            <a:r>
              <a:rPr lang="en-US" dirty="0" smtClean="0"/>
              <a:t>Myelomeningocele: meninges, spinal fluid &amp; nerves</a:t>
            </a:r>
          </a:p>
          <a:p>
            <a:endParaRPr lang="en-US" dirty="0"/>
          </a:p>
        </p:txBody>
      </p:sp>
    </p:spTree>
    <p:extLst>
      <p:ext uri="{BB962C8B-B14F-4D97-AF65-F5344CB8AC3E}">
        <p14:creationId xmlns:p14="http://schemas.microsoft.com/office/powerpoint/2010/main" val="62729840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SB cystica</a:t>
            </a:r>
            <a:endParaRPr lang="en-US" dirty="0"/>
          </a:p>
        </p:txBody>
      </p:sp>
      <p:sp>
        <p:nvSpPr>
          <p:cNvPr id="3" name="Content Placeholder 2"/>
          <p:cNvSpPr>
            <a:spLocks noGrp="1"/>
          </p:cNvSpPr>
          <p:nvPr>
            <p:ph idx="1"/>
          </p:nvPr>
        </p:nvSpPr>
        <p:spPr/>
        <p:txBody>
          <a:bodyPr/>
          <a:lstStyle/>
          <a:p>
            <a:r>
              <a:rPr lang="en-US" dirty="0" smtClean="0"/>
              <a:t>Below second lumbar vertebra:</a:t>
            </a:r>
          </a:p>
          <a:p>
            <a:pPr marL="653796" indent="-571500">
              <a:buFont typeface="+mj-lt"/>
              <a:buAutoNum type="romanLcPeriod"/>
            </a:pPr>
            <a:r>
              <a:rPr lang="en-US" dirty="0" smtClean="0"/>
              <a:t>Flaccid, partial paralysis of lower extremities </a:t>
            </a:r>
          </a:p>
          <a:p>
            <a:pPr marL="653796" indent="-571500">
              <a:buFont typeface="+mj-lt"/>
              <a:buAutoNum type="romanLcPeriod"/>
            </a:pPr>
            <a:r>
              <a:rPr lang="en-US" dirty="0" smtClean="0"/>
              <a:t>Varying degrees of sensory deficit</a:t>
            </a:r>
          </a:p>
          <a:p>
            <a:pPr marL="653796" indent="-571500">
              <a:buFont typeface="+mj-lt"/>
              <a:buAutoNum type="romanLcPeriod"/>
            </a:pPr>
            <a:r>
              <a:rPr lang="en-US" dirty="0" smtClean="0"/>
              <a:t>Overflow incontinence with constant dribbling of urine</a:t>
            </a:r>
          </a:p>
          <a:p>
            <a:pPr marL="653796" indent="-571500">
              <a:buFont typeface="+mj-lt"/>
              <a:buAutoNum type="romanLcPeriod"/>
            </a:pPr>
            <a:r>
              <a:rPr lang="en-US" dirty="0" smtClean="0"/>
              <a:t>Lack of bowel control</a:t>
            </a:r>
          </a:p>
          <a:p>
            <a:pPr marL="653796" indent="-571500">
              <a:buFont typeface="+mj-lt"/>
              <a:buAutoNum type="romanLcPeriod"/>
            </a:pPr>
            <a:r>
              <a:rPr lang="en-US" dirty="0" smtClean="0"/>
              <a:t>Rectal prolapse(sometimes)</a:t>
            </a:r>
            <a:endParaRPr lang="en-US" dirty="0"/>
          </a:p>
        </p:txBody>
      </p:sp>
    </p:spTree>
    <p:extLst>
      <p:ext uri="{BB962C8B-B14F-4D97-AF65-F5344CB8AC3E}">
        <p14:creationId xmlns:p14="http://schemas.microsoft.com/office/powerpoint/2010/main" val="22800367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cystica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Below third sacral vertebra:</a:t>
            </a:r>
          </a:p>
          <a:p>
            <a:pPr marL="653796" indent="-571500">
              <a:buFont typeface="+mj-lt"/>
              <a:buAutoNum type="romanLcPeriod"/>
            </a:pPr>
            <a:r>
              <a:rPr lang="en-US" dirty="0" smtClean="0"/>
              <a:t>No motor impairment</a:t>
            </a:r>
          </a:p>
          <a:p>
            <a:r>
              <a:rPr lang="en-US" dirty="0" smtClean="0"/>
              <a:t>Joint deformities</a:t>
            </a:r>
            <a:r>
              <a:rPr lang="en-US" dirty="0" smtClean="0">
                <a:sym typeface="Wingdings" pitchFamily="2" charset="2"/>
              </a:rPr>
              <a:t>(sometimes in utero):</a:t>
            </a:r>
          </a:p>
          <a:p>
            <a:pPr marL="653796" indent="-571500">
              <a:buFont typeface="+mj-lt"/>
              <a:buAutoNum type="romanLcPeriod"/>
            </a:pPr>
            <a:r>
              <a:rPr lang="en-US" dirty="0" smtClean="0">
                <a:sym typeface="Wingdings" pitchFamily="2" charset="2"/>
              </a:rPr>
              <a:t>Talipes valgus</a:t>
            </a:r>
          </a:p>
          <a:p>
            <a:pPr marL="653796" indent="-571500">
              <a:buFont typeface="+mj-lt"/>
              <a:buAutoNum type="romanLcPeriod"/>
            </a:pPr>
            <a:r>
              <a:rPr lang="en-US" dirty="0" smtClean="0">
                <a:sym typeface="Wingdings" pitchFamily="2" charset="2"/>
              </a:rPr>
              <a:t>Kyphosis</a:t>
            </a:r>
          </a:p>
          <a:p>
            <a:pPr marL="653796" indent="-571500">
              <a:buFont typeface="+mj-lt"/>
              <a:buAutoNum type="romanLcPeriod"/>
            </a:pPr>
            <a:r>
              <a:rPr lang="en-US" dirty="0" smtClean="0">
                <a:sym typeface="Wingdings" pitchFamily="2" charset="2"/>
              </a:rPr>
              <a:t>Lumbosacral scoliosis</a:t>
            </a:r>
          </a:p>
          <a:p>
            <a:pPr marL="653796" indent="-571500">
              <a:buFont typeface="+mj-lt"/>
              <a:buAutoNum type="romanLcPeriod"/>
            </a:pPr>
            <a:r>
              <a:rPr lang="en-US" dirty="0" smtClean="0">
                <a:sym typeface="Wingdings" pitchFamily="2" charset="2"/>
              </a:rPr>
              <a:t>Hip dislocation</a:t>
            </a:r>
            <a:endParaRPr lang="en-US" dirty="0" smtClean="0"/>
          </a:p>
          <a:p>
            <a:pPr marL="82296" indent="0">
              <a:buNone/>
            </a:pPr>
            <a:endParaRPr lang="en-US" dirty="0" smtClean="0"/>
          </a:p>
          <a:p>
            <a:endParaRPr lang="en-US" dirty="0"/>
          </a:p>
        </p:txBody>
      </p:sp>
    </p:spTree>
    <p:extLst>
      <p:ext uri="{BB962C8B-B14F-4D97-AF65-F5344CB8AC3E}">
        <p14:creationId xmlns:p14="http://schemas.microsoft.com/office/powerpoint/2010/main" val="371552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Children</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arenR"/>
            </a:pPr>
            <a:r>
              <a:rPr lang="en-US" dirty="0"/>
              <a:t>The highest percentage of their body composition is water</a:t>
            </a:r>
          </a:p>
          <a:p>
            <a:pPr marL="514350" indent="-514350">
              <a:buFont typeface="+mj-lt"/>
              <a:buAutoNum type="arabicParenR"/>
            </a:pPr>
            <a:r>
              <a:rPr lang="en-US" dirty="0"/>
              <a:t>Their optimal health depends on nature and nurture- It takes a whole village to train a child</a:t>
            </a:r>
          </a:p>
          <a:p>
            <a:pPr marL="514350" indent="-514350">
              <a:buFont typeface="+mj-lt"/>
              <a:buAutoNum type="arabicParenR"/>
            </a:pPr>
            <a:r>
              <a:rPr lang="en-US" dirty="0"/>
              <a:t>Forms the age group with the highest percentage of disorders and hazards</a:t>
            </a:r>
          </a:p>
          <a:p>
            <a:pPr marL="514350" indent="-514350">
              <a:buFont typeface="+mj-lt"/>
              <a:buAutoNum type="arabicParenR"/>
            </a:pPr>
            <a:r>
              <a:rPr lang="en-US" dirty="0"/>
              <a:t>They  are vulnerable and dependent</a:t>
            </a:r>
          </a:p>
          <a:p>
            <a:pPr marL="514350" indent="-514350">
              <a:buFont typeface="+mj-lt"/>
              <a:buAutoNum type="arabicParenR"/>
            </a:pPr>
            <a:r>
              <a:rPr lang="en-US" dirty="0"/>
              <a:t>Communication with them requires special skills</a:t>
            </a:r>
          </a:p>
          <a:p>
            <a:pPr marL="514350" indent="-514350">
              <a:buFont typeface="+mj-lt"/>
              <a:buAutoNum type="arabicParenR"/>
            </a:pPr>
            <a:r>
              <a:rPr lang="en-US" dirty="0"/>
              <a:t>Genetic, environmental, psychological and social factors have more effect on the child</a:t>
            </a:r>
          </a:p>
          <a:p>
            <a:pPr marL="514350" indent="-514350">
              <a:buFont typeface="+mj-lt"/>
              <a:buAutoNum type="arabicParenR"/>
            </a:pPr>
            <a:r>
              <a:rPr lang="en-US" dirty="0"/>
              <a:t>Deterioration when sick is faster.</a:t>
            </a:r>
          </a:p>
          <a:p>
            <a:endParaRPr lang="en-US" dirty="0"/>
          </a:p>
        </p:txBody>
      </p:sp>
    </p:spTree>
    <p:extLst>
      <p:ext uri="{BB962C8B-B14F-4D97-AF65-F5344CB8AC3E}">
        <p14:creationId xmlns:p14="http://schemas.microsoft.com/office/powerpoint/2010/main" val="422767215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SB occulta</a:t>
            </a:r>
            <a:endParaRPr lang="en-US" dirty="0"/>
          </a:p>
        </p:txBody>
      </p:sp>
      <p:sp>
        <p:nvSpPr>
          <p:cNvPr id="3" name="Content Placeholder 2"/>
          <p:cNvSpPr>
            <a:spLocks noGrp="1"/>
          </p:cNvSpPr>
          <p:nvPr>
            <p:ph idx="1"/>
          </p:nvPr>
        </p:nvSpPr>
        <p:spPr/>
        <p:txBody>
          <a:bodyPr/>
          <a:lstStyle/>
          <a:p>
            <a:r>
              <a:rPr lang="en-US" dirty="0" smtClean="0"/>
              <a:t>Frequently not observable, but may be associated with:</a:t>
            </a:r>
          </a:p>
          <a:p>
            <a:pPr marL="653796" indent="-571500">
              <a:buFont typeface="+mj-lt"/>
              <a:buAutoNum type="romanLcPeriod"/>
            </a:pPr>
            <a:r>
              <a:rPr lang="en-US" dirty="0" smtClean="0"/>
              <a:t>Skin depression or dimple</a:t>
            </a:r>
          </a:p>
          <a:p>
            <a:pPr marL="653796" indent="-571500">
              <a:buFont typeface="+mj-lt"/>
              <a:buAutoNum type="romanLcPeriod"/>
            </a:pPr>
            <a:r>
              <a:rPr lang="en-US" dirty="0" smtClean="0"/>
              <a:t>Port-wine angiomatous nevi</a:t>
            </a:r>
          </a:p>
          <a:p>
            <a:pPr marL="653796" indent="-571500">
              <a:buFont typeface="+mj-lt"/>
              <a:buAutoNum type="romanLcPeriod"/>
            </a:pPr>
            <a:r>
              <a:rPr lang="en-US" dirty="0" smtClean="0"/>
              <a:t>Dark tufts of hair</a:t>
            </a:r>
          </a:p>
          <a:p>
            <a:pPr marL="653796" indent="-571500">
              <a:buFont typeface="+mj-lt"/>
              <a:buAutoNum type="romanLcPeriod"/>
            </a:pPr>
            <a:r>
              <a:rPr lang="en-US" dirty="0" smtClean="0"/>
              <a:t>Soft, subcutaneous lipomas</a:t>
            </a:r>
          </a:p>
          <a:p>
            <a:pPr marL="653796" indent="-571500">
              <a:buFont typeface="+mj-lt"/>
              <a:buAutoNum type="romanLcPeriod"/>
            </a:pPr>
            <a:r>
              <a:rPr lang="en-US" dirty="0" smtClean="0"/>
              <a:t>Progressive disturbance of gait with foot weakness</a:t>
            </a:r>
          </a:p>
          <a:p>
            <a:pPr marL="653796" indent="-571500">
              <a:buFont typeface="+mj-lt"/>
              <a:buAutoNum type="romanLcPeriod"/>
            </a:pPr>
            <a:r>
              <a:rPr lang="en-US" dirty="0" smtClean="0"/>
              <a:t>Bowel and bladder sphincter disturbances</a:t>
            </a:r>
          </a:p>
          <a:p>
            <a:endParaRPr lang="en-US" dirty="0"/>
          </a:p>
        </p:txBody>
      </p:sp>
    </p:spTree>
    <p:extLst>
      <p:ext uri="{BB962C8B-B14F-4D97-AF65-F5344CB8AC3E}">
        <p14:creationId xmlns:p14="http://schemas.microsoft.com/office/powerpoint/2010/main" val="42504170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Spina Bifida Cystica </a:t>
            </a:r>
            <a:br>
              <a:rPr lang="en-US" dirty="0"/>
            </a:br>
            <a:endParaRPr lang="en-US" dirty="0"/>
          </a:p>
        </p:txBody>
      </p:sp>
      <p:sp>
        <p:nvSpPr>
          <p:cNvPr id="3" name="Content Placeholder 2"/>
          <p:cNvSpPr>
            <a:spLocks noGrp="1"/>
          </p:cNvSpPr>
          <p:nvPr>
            <p:ph idx="1"/>
          </p:nvPr>
        </p:nvSpPr>
        <p:spPr/>
        <p:txBody>
          <a:bodyPr/>
          <a:lstStyle/>
          <a:p>
            <a:r>
              <a:rPr lang="en-US" dirty="0"/>
              <a:t>Since meningomyelocele occurs more commonly than the other two forms, and is more severe in its clinical presentation, surgery is indicated and should be performed at the earliest opportunity to prevent possible neurological damage</a:t>
            </a:r>
            <a:r>
              <a:rPr lang="en-US" dirty="0" smtClean="0"/>
              <a:t>.</a:t>
            </a:r>
          </a:p>
          <a:p>
            <a:r>
              <a:rPr lang="en-US" dirty="0" smtClean="0"/>
              <a:t>Initiate broad spectrum antibiotics.</a:t>
            </a:r>
          </a:p>
          <a:p>
            <a:r>
              <a:rPr lang="en-US" dirty="0" smtClean="0"/>
              <a:t>Avoid povidone-iodine at malformation(neurotoxic).</a:t>
            </a:r>
          </a:p>
          <a:p>
            <a:r>
              <a:rPr lang="en-US" u="sng" dirty="0" smtClean="0"/>
              <a:t>Prevention</a:t>
            </a:r>
            <a:r>
              <a:rPr lang="en-US" dirty="0" smtClean="0"/>
              <a:t>: folic acid in pregnancy</a:t>
            </a:r>
            <a:endParaRPr lang="en-US" dirty="0"/>
          </a:p>
          <a:p>
            <a:endParaRPr lang="en-US" dirty="0"/>
          </a:p>
        </p:txBody>
      </p:sp>
    </p:spTree>
    <p:extLst>
      <p:ext uri="{BB962C8B-B14F-4D97-AF65-F5344CB8AC3E}">
        <p14:creationId xmlns:p14="http://schemas.microsoft.com/office/powerpoint/2010/main" val="122650899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smtClean="0"/>
              <a:t>Prevent myelomeningocele from drying by application of sterile moist non-adherent dressing. Use warm sterile saline to moisten the dressing.</a:t>
            </a:r>
          </a:p>
          <a:p>
            <a:r>
              <a:rPr lang="en-US" dirty="0" smtClean="0"/>
              <a:t>Check sac for leaks, abrasion, irritation or signs of infection.</a:t>
            </a:r>
          </a:p>
          <a:p>
            <a:r>
              <a:rPr lang="en-US" dirty="0" smtClean="0"/>
              <a:t>Carefully cleanse sac to avoid contamination.</a:t>
            </a:r>
          </a:p>
          <a:p>
            <a:r>
              <a:rPr lang="en-US" dirty="0" smtClean="0"/>
              <a:t>Position in prone with hips slightly </a:t>
            </a:r>
            <a:r>
              <a:rPr lang="en-US" dirty="0" err="1" smtClean="0"/>
              <a:t>felxed</a:t>
            </a:r>
            <a:r>
              <a:rPr lang="en-US" dirty="0" smtClean="0"/>
              <a:t>, remember to assess pressure areas.</a:t>
            </a:r>
            <a:endParaRPr lang="en-US" dirty="0"/>
          </a:p>
        </p:txBody>
      </p:sp>
    </p:spTree>
    <p:extLst>
      <p:ext uri="{BB962C8B-B14F-4D97-AF65-F5344CB8AC3E}">
        <p14:creationId xmlns:p14="http://schemas.microsoft.com/office/powerpoint/2010/main" val="26700910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smtClean="0"/>
              <a:t>Observe for urine retention, do clean intermittent catheterization.</a:t>
            </a:r>
          </a:p>
          <a:p>
            <a:r>
              <a:rPr lang="en-US" dirty="0" smtClean="0"/>
              <a:t>Bowel sphincter is frequently affected-there is continual passage of stool, keep clean.</a:t>
            </a:r>
          </a:p>
          <a:p>
            <a:r>
              <a:rPr lang="en-US" dirty="0" smtClean="0"/>
              <a:t>Because of sensory and motor impairment, massage, use special mattress and assess for skin impairment.</a:t>
            </a:r>
          </a:p>
          <a:p>
            <a:r>
              <a:rPr lang="en-US" dirty="0" err="1" smtClean="0"/>
              <a:t>Physio</a:t>
            </a:r>
            <a:r>
              <a:rPr lang="en-US" dirty="0" smtClean="0"/>
              <a:t> to avoid contractures, restricted to foot ankle and knee joint.</a:t>
            </a:r>
          </a:p>
          <a:p>
            <a:r>
              <a:rPr lang="en-US" dirty="0" smtClean="0"/>
              <a:t>Tactile stimulation by caressing, and stroking</a:t>
            </a:r>
            <a:endParaRPr lang="en-US" dirty="0"/>
          </a:p>
        </p:txBody>
      </p:sp>
    </p:spTree>
    <p:extLst>
      <p:ext uri="{BB962C8B-B14F-4D97-AF65-F5344CB8AC3E}">
        <p14:creationId xmlns:p14="http://schemas.microsoft.com/office/powerpoint/2010/main" val="24925693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337895"/>
          </a:xfrm>
        </p:spPr>
        <p:txBody>
          <a:bodyPr>
            <a:normAutofit/>
          </a:bodyPr>
          <a:lstStyle/>
          <a:p>
            <a:r>
              <a:rPr lang="en-US" sz="6000" b="1" dirty="0" smtClean="0"/>
              <a:t>PNEUMONIA</a:t>
            </a:r>
            <a:endParaRPr lang="en-US" sz="6000" b="1" dirty="0"/>
          </a:p>
        </p:txBody>
      </p:sp>
    </p:spTree>
    <p:extLst>
      <p:ext uri="{BB962C8B-B14F-4D97-AF65-F5344CB8AC3E}">
        <p14:creationId xmlns:p14="http://schemas.microsoft.com/office/powerpoint/2010/main" val="14435520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Pneumonia </a:t>
            </a:r>
            <a:br>
              <a:rPr lang="en-US" dirty="0"/>
            </a:br>
            <a:endParaRPr lang="en-US" dirty="0"/>
          </a:p>
        </p:txBody>
      </p:sp>
      <p:sp>
        <p:nvSpPr>
          <p:cNvPr id="3" name="Content Placeholder 2"/>
          <p:cNvSpPr>
            <a:spLocks noGrp="1"/>
          </p:cNvSpPr>
          <p:nvPr>
            <p:ph idx="1"/>
          </p:nvPr>
        </p:nvSpPr>
        <p:spPr>
          <a:xfrm>
            <a:off x="1914144" y="944545"/>
            <a:ext cx="9997440" cy="5303855"/>
          </a:xfrm>
        </p:spPr>
        <p:txBody>
          <a:bodyPr>
            <a:normAutofit fontScale="92500" lnSpcReduction="20000"/>
          </a:bodyPr>
          <a:lstStyle/>
          <a:p>
            <a:pPr>
              <a:buFont typeface="Arial" pitchFamily="34" charset="0"/>
              <a:buChar char="•"/>
            </a:pPr>
            <a:r>
              <a:rPr lang="en-US" dirty="0" smtClean="0"/>
              <a:t>This </a:t>
            </a:r>
            <a:r>
              <a:rPr lang="en-US" dirty="0"/>
              <a:t>is an inflammation of the lung tissue. Although this commonly occurs in infants and young children, it may be diagnosed at any age. </a:t>
            </a:r>
            <a:endParaRPr lang="en-US" dirty="0" smtClean="0"/>
          </a:p>
          <a:p>
            <a:r>
              <a:rPr lang="en-US" dirty="0" smtClean="0"/>
              <a:t>The </a:t>
            </a:r>
            <a:r>
              <a:rPr lang="en-US" dirty="0"/>
              <a:t>infection can occur as a primary disease, a complication of other medical problems, or as a foreign substance entering the lungs. </a:t>
            </a:r>
          </a:p>
          <a:p>
            <a:r>
              <a:rPr lang="en-US" dirty="0"/>
              <a:t>Causative organisms are commonly bacteria, for example, </a:t>
            </a:r>
            <a:r>
              <a:rPr lang="en-US" i="1" dirty="0" smtClean="0"/>
              <a:t>Pneumococci, Streptococci, Staphylococci</a:t>
            </a:r>
            <a:r>
              <a:rPr lang="en-US" dirty="0" smtClean="0"/>
              <a:t>, </a:t>
            </a:r>
            <a:r>
              <a:rPr lang="en-US" dirty="0"/>
              <a:t>and/or viral, for example, </a:t>
            </a:r>
            <a:r>
              <a:rPr lang="en-US" i="1" dirty="0" err="1"/>
              <a:t>H</a:t>
            </a:r>
            <a:r>
              <a:rPr lang="en-US" i="1" dirty="0" err="1" smtClean="0"/>
              <a:t>aemophilus</a:t>
            </a:r>
            <a:r>
              <a:rPr lang="en-US" i="1" dirty="0" smtClean="0"/>
              <a:t> </a:t>
            </a:r>
            <a:r>
              <a:rPr lang="en-US" i="1" dirty="0" err="1"/>
              <a:t>influenzae</a:t>
            </a:r>
            <a:r>
              <a:rPr lang="en-US" dirty="0"/>
              <a:t>. Whatever, the causative micro-organisms, the clinical features seem to </a:t>
            </a:r>
            <a:r>
              <a:rPr lang="en-US" dirty="0" smtClean="0"/>
              <a:t>be </a:t>
            </a:r>
            <a:r>
              <a:rPr lang="en-US" dirty="0"/>
              <a:t>identical.</a:t>
            </a:r>
          </a:p>
          <a:p>
            <a:r>
              <a:rPr lang="en-US" dirty="0"/>
              <a:t>Pneumonia can be further sub classified into </a:t>
            </a:r>
            <a:r>
              <a:rPr lang="en-US" dirty="0" smtClean="0"/>
              <a:t>3 </a:t>
            </a:r>
            <a:r>
              <a:rPr lang="en-US" dirty="0"/>
              <a:t>categories: </a:t>
            </a:r>
            <a:r>
              <a:rPr lang="en-US" dirty="0" err="1" smtClean="0"/>
              <a:t>broncho</a:t>
            </a:r>
            <a:r>
              <a:rPr lang="en-US" dirty="0" smtClean="0"/>
              <a:t>-pneumonia, lobar pneumonia &amp; Interstitial </a:t>
            </a:r>
            <a:r>
              <a:rPr lang="en-US" dirty="0" err="1" smtClean="0"/>
              <a:t>pnuemonia</a:t>
            </a:r>
            <a:endParaRPr lang="en-US" dirty="0"/>
          </a:p>
        </p:txBody>
      </p:sp>
    </p:spTree>
    <p:extLst>
      <p:ext uri="{BB962C8B-B14F-4D97-AF65-F5344CB8AC3E}">
        <p14:creationId xmlns:p14="http://schemas.microsoft.com/office/powerpoint/2010/main" val="13746860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pneumonia</a:t>
            </a:r>
            <a:endParaRPr lang="en-US" dirty="0"/>
          </a:p>
        </p:txBody>
      </p:sp>
      <p:sp>
        <p:nvSpPr>
          <p:cNvPr id="3" name="Content Placeholder 2"/>
          <p:cNvSpPr>
            <a:spLocks noGrp="1"/>
          </p:cNvSpPr>
          <p:nvPr>
            <p:ph idx="1"/>
          </p:nvPr>
        </p:nvSpPr>
        <p:spPr/>
        <p:txBody>
          <a:bodyPr/>
          <a:lstStyle/>
          <a:p>
            <a:pPr marL="653796" indent="-571500">
              <a:buFont typeface="+mj-lt"/>
              <a:buAutoNum type="romanLcPeriod"/>
            </a:pPr>
            <a:r>
              <a:rPr lang="en-US" b="1" dirty="0" smtClean="0"/>
              <a:t>Lobar</a:t>
            </a:r>
            <a:r>
              <a:rPr lang="en-US" dirty="0" smtClean="0"/>
              <a:t>: all or a large segment of one or more pulmonary lobes is involved.</a:t>
            </a:r>
          </a:p>
          <a:p>
            <a:pPr marL="653796" indent="-571500">
              <a:buFont typeface="+mj-lt"/>
              <a:buAutoNum type="romanLcPeriod"/>
            </a:pPr>
            <a:r>
              <a:rPr lang="en-US" b="1" dirty="0" smtClean="0"/>
              <a:t>Bronchopneumonia</a:t>
            </a:r>
            <a:r>
              <a:rPr lang="en-US" dirty="0" smtClean="0"/>
              <a:t>: begins in the terminal bronchioles which become clogged with mucopurulent exudate to form patches in the lobes.</a:t>
            </a:r>
          </a:p>
          <a:p>
            <a:pPr marL="653796" indent="-571500">
              <a:buFont typeface="+mj-lt"/>
              <a:buAutoNum type="romanLcPeriod"/>
            </a:pPr>
            <a:r>
              <a:rPr lang="en-US" b="1" dirty="0" smtClean="0"/>
              <a:t>Interstitial:</a:t>
            </a:r>
            <a:r>
              <a:rPr lang="en-US" dirty="0" smtClean="0"/>
              <a:t> inflammation is more or less confined within the alveolar walls( </a:t>
            </a:r>
            <a:r>
              <a:rPr lang="en-US" dirty="0" err="1" smtClean="0"/>
              <a:t>interstitium</a:t>
            </a:r>
            <a:r>
              <a:rPr lang="en-US" dirty="0" smtClean="0"/>
              <a:t>) and the peribronchial and interlobular tissues.</a:t>
            </a:r>
            <a:endParaRPr lang="en-US" dirty="0"/>
          </a:p>
        </p:txBody>
      </p:sp>
    </p:spTree>
    <p:extLst>
      <p:ext uri="{BB962C8B-B14F-4D97-AF65-F5344CB8AC3E}">
        <p14:creationId xmlns:p14="http://schemas.microsoft.com/office/powerpoint/2010/main" val="14643720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BRONCHO PNEUMONIA </a:t>
            </a:r>
            <a:br>
              <a:rPr lang="en-US" b="1" dirty="0" smtClean="0"/>
            </a:b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t>This tends to affect babies and very weak young children. </a:t>
            </a:r>
            <a:endParaRPr lang="en-US" dirty="0" smtClean="0"/>
          </a:p>
          <a:p>
            <a:pPr>
              <a:buFont typeface="Wingdings" pitchFamily="2" charset="2"/>
              <a:buChar char="q"/>
            </a:pPr>
            <a:r>
              <a:rPr lang="en-US" dirty="0" smtClean="0"/>
              <a:t>It </a:t>
            </a:r>
            <a:r>
              <a:rPr lang="en-US" dirty="0"/>
              <a:t>is more severe than lobar pneumonia. </a:t>
            </a:r>
            <a:endParaRPr lang="en-US" dirty="0" smtClean="0"/>
          </a:p>
          <a:p>
            <a:pPr>
              <a:buFont typeface="Wingdings" pitchFamily="2" charset="2"/>
              <a:buChar char="q"/>
            </a:pPr>
            <a:r>
              <a:rPr lang="en-US" dirty="0" smtClean="0"/>
              <a:t>It </a:t>
            </a:r>
            <a:r>
              <a:rPr lang="en-US" dirty="0"/>
              <a:t>is also known to be one of the common complications of many diseases such </a:t>
            </a:r>
            <a:r>
              <a:rPr lang="en-US" dirty="0" smtClean="0"/>
              <a:t>as: </a:t>
            </a:r>
          </a:p>
          <a:p>
            <a:pPr marL="870966" lvl="1" indent="-514350">
              <a:buFont typeface="+mj-lt"/>
              <a:buAutoNum type="alphaLcParenR"/>
            </a:pPr>
            <a:r>
              <a:rPr lang="en-US" dirty="0" smtClean="0"/>
              <a:t>fibrocystic </a:t>
            </a:r>
            <a:r>
              <a:rPr lang="en-US" dirty="0"/>
              <a:t>disease of the pancreas, </a:t>
            </a:r>
            <a:endParaRPr lang="en-US" dirty="0" smtClean="0"/>
          </a:p>
          <a:p>
            <a:pPr marL="870966" lvl="1" indent="-514350">
              <a:buFont typeface="+mj-lt"/>
              <a:buAutoNum type="alphaLcParenR"/>
            </a:pPr>
            <a:r>
              <a:rPr lang="en-US" dirty="0" smtClean="0"/>
              <a:t>whooping </a:t>
            </a:r>
            <a:r>
              <a:rPr lang="en-US" dirty="0"/>
              <a:t>cough, </a:t>
            </a:r>
            <a:endParaRPr lang="en-US" dirty="0" smtClean="0"/>
          </a:p>
          <a:p>
            <a:pPr marL="870966" lvl="1" indent="-514350">
              <a:buFont typeface="+mj-lt"/>
              <a:buAutoNum type="alphaLcParenR"/>
            </a:pPr>
            <a:r>
              <a:rPr lang="en-US" dirty="0" smtClean="0"/>
              <a:t>measles </a:t>
            </a:r>
            <a:r>
              <a:rPr lang="en-US" dirty="0"/>
              <a:t>and </a:t>
            </a:r>
            <a:endParaRPr lang="en-US" dirty="0" smtClean="0"/>
          </a:p>
          <a:p>
            <a:pPr marL="870966" lvl="1" indent="-514350">
              <a:buFont typeface="+mj-lt"/>
              <a:buAutoNum type="alphaLcParenR"/>
            </a:pPr>
            <a:r>
              <a:rPr lang="en-US" dirty="0" smtClean="0"/>
              <a:t>severe </a:t>
            </a:r>
            <a:r>
              <a:rPr lang="en-US" dirty="0"/>
              <a:t>burns. </a:t>
            </a:r>
            <a:endParaRPr lang="en-US" dirty="0" smtClean="0"/>
          </a:p>
        </p:txBody>
      </p:sp>
    </p:spTree>
    <p:extLst>
      <p:ext uri="{BB962C8B-B14F-4D97-AF65-F5344CB8AC3E}">
        <p14:creationId xmlns:p14="http://schemas.microsoft.com/office/powerpoint/2010/main" val="14726824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a:xfrm>
            <a:off x="1914144" y="1447800"/>
            <a:ext cx="9997440" cy="5174064"/>
          </a:xfrm>
        </p:spPr>
        <p:txBody>
          <a:bodyPr>
            <a:normAutofit fontScale="85000" lnSpcReduction="20000"/>
          </a:bodyPr>
          <a:lstStyle/>
          <a:p>
            <a:pPr marL="653796" indent="-571500">
              <a:buFont typeface="+mj-lt"/>
              <a:buAutoNum type="romanLcPeriod"/>
            </a:pPr>
            <a:r>
              <a:rPr lang="en-US" dirty="0"/>
              <a:t>The mother gives a history of a harmless cold about two to three days previously. Alternatively, the onset may be acute</a:t>
            </a:r>
          </a:p>
          <a:p>
            <a:pPr marL="653796" indent="-571500">
              <a:buFont typeface="+mj-lt"/>
              <a:buAutoNum type="romanLcPeriod"/>
            </a:pPr>
            <a:r>
              <a:rPr lang="en-US" dirty="0"/>
              <a:t>Pyrexia and cough soon develop</a:t>
            </a:r>
          </a:p>
          <a:p>
            <a:pPr marL="653796" indent="-571500">
              <a:buFont typeface="+mj-lt"/>
              <a:buAutoNum type="romanLcPeriod"/>
            </a:pPr>
            <a:r>
              <a:rPr lang="en-US" dirty="0"/>
              <a:t>Respiration is rapid and distressed with accessory muscles brought into action</a:t>
            </a:r>
          </a:p>
          <a:p>
            <a:pPr marL="653796" indent="-571500">
              <a:buFont typeface="+mj-lt"/>
              <a:buAutoNum type="romanLcPeriod"/>
            </a:pPr>
            <a:r>
              <a:rPr lang="en-US" dirty="0"/>
              <a:t>The child becomes very restless and throws the arms towards the head in an attempt to facilitate air entry into the lungs</a:t>
            </a:r>
          </a:p>
          <a:p>
            <a:pPr marL="653796" indent="-571500">
              <a:buFont typeface="+mj-lt"/>
              <a:buAutoNum type="romanLcPeriod"/>
            </a:pPr>
            <a:r>
              <a:rPr lang="en-US" dirty="0"/>
              <a:t>The child becomes increasingly cyanosed with dull </a:t>
            </a:r>
            <a:r>
              <a:rPr lang="en-US" dirty="0" smtClean="0"/>
              <a:t>eye </a:t>
            </a:r>
            <a:r>
              <a:rPr lang="en-US" dirty="0"/>
              <a:t>appearance</a:t>
            </a:r>
          </a:p>
          <a:p>
            <a:pPr marL="653796" indent="-571500">
              <a:buFont typeface="+mj-lt"/>
              <a:buAutoNum type="romanLcPeriod"/>
            </a:pPr>
            <a:r>
              <a:rPr lang="en-US" dirty="0"/>
              <a:t>The pulse rate becomes rapid, corresponding to the temperature and respiratory rate, which are all elevated above normal</a:t>
            </a:r>
          </a:p>
          <a:p>
            <a:pPr marL="653796" indent="-571500">
              <a:buFont typeface="+mj-lt"/>
              <a:buAutoNum type="romanLcPeriod"/>
            </a:pPr>
            <a:r>
              <a:rPr lang="en-US" dirty="0"/>
              <a:t>If an x-ray is taken, the film will show small widely scattered areas of consolidation over both lungs</a:t>
            </a:r>
          </a:p>
          <a:p>
            <a:pPr marL="653796" indent="-571500">
              <a:buFont typeface="+mj-lt"/>
              <a:buAutoNum type="romanLcPeriod"/>
            </a:pPr>
            <a:endParaRPr lang="en-US" dirty="0"/>
          </a:p>
        </p:txBody>
      </p:sp>
    </p:spTree>
    <p:extLst>
      <p:ext uri="{BB962C8B-B14F-4D97-AF65-F5344CB8AC3E}">
        <p14:creationId xmlns:p14="http://schemas.microsoft.com/office/powerpoint/2010/main" val="21893673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 cont..</a:t>
            </a:r>
            <a:endParaRPr lang="en-US" dirty="0"/>
          </a:p>
        </p:txBody>
      </p:sp>
      <p:sp>
        <p:nvSpPr>
          <p:cNvPr id="3" name="Content Placeholder 2"/>
          <p:cNvSpPr>
            <a:spLocks noGrp="1"/>
          </p:cNvSpPr>
          <p:nvPr>
            <p:ph idx="1"/>
          </p:nvPr>
        </p:nvSpPr>
        <p:spPr/>
        <p:txBody>
          <a:bodyPr>
            <a:normAutofit fontScale="92500"/>
          </a:bodyPr>
          <a:lstStyle/>
          <a:p>
            <a:pPr marL="653796" indent="-571500">
              <a:buFont typeface="+mj-lt"/>
              <a:buAutoNum type="romanLcPeriod"/>
            </a:pPr>
            <a:r>
              <a:rPr lang="en-US" dirty="0" smtClean="0"/>
              <a:t>Chest pain</a:t>
            </a:r>
          </a:p>
          <a:p>
            <a:pPr marL="653796" indent="-571500">
              <a:buFont typeface="+mj-lt"/>
              <a:buAutoNum type="romanLcPeriod"/>
            </a:pPr>
            <a:r>
              <a:rPr lang="en-US" dirty="0" smtClean="0"/>
              <a:t>Breath sounds- crackles, decreased breath sounds, </a:t>
            </a:r>
            <a:r>
              <a:rPr lang="en-US" dirty="0" err="1" smtClean="0"/>
              <a:t>rales</a:t>
            </a:r>
            <a:r>
              <a:rPr lang="en-US" dirty="0" smtClean="0"/>
              <a:t>.</a:t>
            </a:r>
          </a:p>
          <a:p>
            <a:pPr marL="653796" indent="-571500">
              <a:buFont typeface="+mj-lt"/>
              <a:buAutoNum type="romanLcPeriod"/>
            </a:pPr>
            <a:r>
              <a:rPr lang="en-US" dirty="0" smtClean="0"/>
              <a:t>Dullness with percussion</a:t>
            </a:r>
          </a:p>
          <a:p>
            <a:pPr marL="653796" indent="-571500">
              <a:buFont typeface="+mj-lt"/>
              <a:buAutoNum type="romanLcPeriod"/>
            </a:pPr>
            <a:r>
              <a:rPr lang="en-US" dirty="0" smtClean="0"/>
              <a:t>Retractions</a:t>
            </a:r>
          </a:p>
          <a:p>
            <a:pPr marL="653796" indent="-571500">
              <a:buFont typeface="+mj-lt"/>
              <a:buAutoNum type="romanLcPeriod"/>
            </a:pPr>
            <a:r>
              <a:rPr lang="en-US" dirty="0" smtClean="0"/>
              <a:t>Nasal flaring</a:t>
            </a:r>
          </a:p>
          <a:p>
            <a:pPr marL="653796" indent="-571500">
              <a:buFont typeface="+mj-lt"/>
              <a:buAutoNum type="romanLcPeriod"/>
            </a:pPr>
            <a:r>
              <a:rPr lang="en-US" dirty="0" smtClean="0"/>
              <a:t>Pallor to cyanosis</a:t>
            </a:r>
          </a:p>
          <a:p>
            <a:pPr marL="653796" indent="-571500">
              <a:buFont typeface="+mj-lt"/>
              <a:buAutoNum type="romanLcPeriod"/>
            </a:pPr>
            <a:r>
              <a:rPr lang="en-US" dirty="0" smtClean="0"/>
              <a:t>Behavior:- irritability, restless, malaise, lethargy</a:t>
            </a:r>
          </a:p>
          <a:p>
            <a:pPr marL="653796" indent="-571500">
              <a:buFont typeface="+mj-lt"/>
              <a:buAutoNum type="romanLcPeriod"/>
            </a:pPr>
            <a:r>
              <a:rPr lang="en-US" dirty="0" smtClean="0"/>
              <a:t>Gastrointestinal:- anorexia, vomiting, diarrhea, abdominal pain</a:t>
            </a:r>
          </a:p>
          <a:p>
            <a:endParaRPr lang="en-US" dirty="0"/>
          </a:p>
        </p:txBody>
      </p:sp>
    </p:spTree>
    <p:extLst>
      <p:ext uri="{BB962C8B-B14F-4D97-AF65-F5344CB8AC3E}">
        <p14:creationId xmlns:p14="http://schemas.microsoft.com/office/powerpoint/2010/main" val="308874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Functions of a pediatric Nurse </a:t>
            </a:r>
            <a:r>
              <a:rPr lang="en-US" b="1" dirty="0">
                <a:solidFill>
                  <a:schemeClr val="tx2">
                    <a:satMod val="130000"/>
                  </a:schemeClr>
                </a:solidFill>
              </a:rPr>
              <a:t>.</a:t>
            </a:r>
          </a:p>
        </p:txBody>
      </p:sp>
      <p:sp>
        <p:nvSpPr>
          <p:cNvPr id="3" name="Content Placeholder 2"/>
          <p:cNvSpPr>
            <a:spLocks noGrp="1"/>
          </p:cNvSpPr>
          <p:nvPr>
            <p:ph idx="1"/>
          </p:nvPr>
        </p:nvSpPr>
        <p:spPr>
          <a:xfrm>
            <a:off x="1981200" y="1600201"/>
            <a:ext cx="7467600" cy="4873625"/>
          </a:xfrm>
        </p:spPr>
        <p:txBody>
          <a:bodyPr>
            <a:normAutofit fontScale="92500" lnSpcReduction="20000"/>
          </a:bodyPr>
          <a:lstStyle/>
          <a:p>
            <a:pPr marL="609600" indent="-609600">
              <a:buFontTx/>
              <a:buAutoNum type="arabicPeriod"/>
              <a:defRPr/>
            </a:pPr>
            <a:r>
              <a:rPr lang="en-US" dirty="0"/>
              <a:t>Establishment of therapeutic relationships with children and their families- </a:t>
            </a:r>
            <a:r>
              <a:rPr lang="en-US" u="sng" dirty="0"/>
              <a:t>link</a:t>
            </a:r>
          </a:p>
          <a:p>
            <a:pPr marL="609600" indent="-609600">
              <a:buFontTx/>
              <a:buAutoNum type="arabicPeriod"/>
              <a:defRPr/>
            </a:pPr>
            <a:r>
              <a:rPr lang="en-US" dirty="0"/>
              <a:t>Family advocacy: helping families to make informed choices and acting in the child’s best interest- </a:t>
            </a:r>
            <a:r>
              <a:rPr lang="en-US" u="sng" dirty="0"/>
              <a:t>advocate</a:t>
            </a:r>
          </a:p>
          <a:p>
            <a:pPr marL="609600" indent="-609600">
              <a:buFontTx/>
              <a:buAutoNum type="arabicPeriod"/>
              <a:defRPr/>
            </a:pPr>
            <a:r>
              <a:rPr lang="en-US" dirty="0"/>
              <a:t>Disease prevention and health promotion- </a:t>
            </a:r>
            <a:r>
              <a:rPr lang="en-US" u="sng" dirty="0" smtClean="0"/>
              <a:t>Health </a:t>
            </a:r>
            <a:r>
              <a:rPr lang="en-US" u="sng" dirty="0"/>
              <a:t>promoter</a:t>
            </a:r>
          </a:p>
          <a:p>
            <a:pPr marL="609600" indent="-609600">
              <a:buFontTx/>
              <a:buAutoNum type="arabicPeriod"/>
              <a:defRPr/>
            </a:pPr>
            <a:r>
              <a:rPr lang="en-US" dirty="0"/>
              <a:t>Health teaching; transmitting information-</a:t>
            </a:r>
            <a:r>
              <a:rPr lang="en-US" u="sng" dirty="0"/>
              <a:t>teacher</a:t>
            </a:r>
          </a:p>
          <a:p>
            <a:pPr marL="609600" indent="-609600">
              <a:buFontTx/>
              <a:buAutoNum type="arabicPeriod"/>
              <a:defRPr/>
            </a:pPr>
            <a:r>
              <a:rPr lang="en-US" dirty="0"/>
              <a:t>Support and counseling for emotional needs- </a:t>
            </a:r>
            <a:r>
              <a:rPr lang="en-US" u="sng" dirty="0"/>
              <a:t>counselor</a:t>
            </a:r>
            <a:r>
              <a:rPr lang="en-US" dirty="0"/>
              <a:t> </a:t>
            </a:r>
          </a:p>
          <a:p>
            <a:pPr marL="365760" indent="-283464">
              <a:buFont typeface="Wingdings 2"/>
              <a:buChar char=""/>
              <a:defRP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4518945"/>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91727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and Medical Treatment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Acutely </a:t>
            </a:r>
            <a:r>
              <a:rPr lang="en-US" dirty="0"/>
              <a:t>ill patients will require long periods of undisturbed bed rest. Care should therefore be planned in order to provide for this eventuality. </a:t>
            </a:r>
            <a:endParaRPr lang="en-US" dirty="0" smtClean="0"/>
          </a:p>
          <a:p>
            <a:r>
              <a:rPr lang="en-US" dirty="0" smtClean="0"/>
              <a:t>In </a:t>
            </a:r>
            <a:r>
              <a:rPr lang="en-US" dirty="0"/>
              <a:t>the event of an oxygen tent being used, only a light covering should be permitted. </a:t>
            </a:r>
            <a:endParaRPr lang="en-US" dirty="0" smtClean="0"/>
          </a:p>
          <a:p>
            <a:r>
              <a:rPr lang="en-US" dirty="0" smtClean="0"/>
              <a:t>The </a:t>
            </a:r>
            <a:r>
              <a:rPr lang="en-US" dirty="0"/>
              <a:t>child should always be kept warm and well covered, ensuring fresh air in the surrounding environment. </a:t>
            </a:r>
            <a:endParaRPr lang="en-US" dirty="0" smtClean="0"/>
          </a:p>
          <a:p>
            <a:r>
              <a:rPr lang="en-US" dirty="0" smtClean="0"/>
              <a:t>Tube </a:t>
            </a:r>
            <a:r>
              <a:rPr lang="en-US" dirty="0"/>
              <a:t>feeds are recommended and only a small amount should be given at a time. </a:t>
            </a:r>
            <a:endParaRPr lang="en-US" dirty="0" smtClean="0"/>
          </a:p>
        </p:txBody>
      </p:sp>
    </p:spTree>
    <p:extLst>
      <p:ext uri="{BB962C8B-B14F-4D97-AF65-F5344CB8AC3E}">
        <p14:creationId xmlns:p14="http://schemas.microsoft.com/office/powerpoint/2010/main" val="5828242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a:t>In all cases of respiratory disease, warm lemon and honey are very soothing to the cough.</a:t>
            </a:r>
          </a:p>
          <a:p>
            <a:r>
              <a:rPr lang="en-US" dirty="0"/>
              <a:t>Antibiotics are prescribed and given as ordered, for example, ampicillin, X-pen, </a:t>
            </a:r>
            <a:r>
              <a:rPr lang="en-US" dirty="0" err="1"/>
              <a:t>amoxyl</a:t>
            </a:r>
            <a:r>
              <a:rPr lang="en-US" dirty="0"/>
              <a:t> or </a:t>
            </a:r>
            <a:r>
              <a:rPr lang="en-US" dirty="0" err="1"/>
              <a:t>sulphonamides</a:t>
            </a:r>
            <a:r>
              <a:rPr lang="en-US" dirty="0"/>
              <a:t>.</a:t>
            </a:r>
          </a:p>
          <a:p>
            <a:r>
              <a:rPr lang="en-US" dirty="0"/>
              <a:t> Cough mixture and </a:t>
            </a:r>
            <a:r>
              <a:rPr lang="en-US" dirty="0" err="1"/>
              <a:t>paracetamol</a:t>
            </a:r>
            <a:r>
              <a:rPr lang="en-US" dirty="0"/>
              <a:t> syrup may be incorporated into the treatment.</a:t>
            </a:r>
          </a:p>
          <a:p>
            <a:pPr marL="82296" indent="0">
              <a:buNone/>
            </a:pPr>
            <a:endParaRPr lang="en-US" dirty="0"/>
          </a:p>
        </p:txBody>
      </p:sp>
    </p:spTree>
    <p:extLst>
      <p:ext uri="{BB962C8B-B14F-4D97-AF65-F5344CB8AC3E}">
        <p14:creationId xmlns:p14="http://schemas.microsoft.com/office/powerpoint/2010/main" val="26203666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Remember:</a:t>
            </a:r>
          </a:p>
          <a:p>
            <a:r>
              <a:rPr lang="en-US" dirty="0"/>
              <a:t>One or more complications may occur if the treatment has been delayed or inadequately administered. These may include pleurisy, heart failure, </a:t>
            </a:r>
            <a:r>
              <a:rPr lang="en-US" dirty="0" smtClean="0"/>
              <a:t>bronchiectasis, </a:t>
            </a:r>
            <a:r>
              <a:rPr lang="en-US" dirty="0"/>
              <a:t>lung collapse, convulsions, diarrhoea and vomiting.</a:t>
            </a:r>
          </a:p>
          <a:p>
            <a:endParaRPr lang="en-US" dirty="0"/>
          </a:p>
          <a:p>
            <a:r>
              <a:rPr lang="en-US" dirty="0"/>
              <a:t>Ensure that the family understands that the child should not return to school immediately after leaving the hospital because they need to have more rest. </a:t>
            </a:r>
          </a:p>
          <a:p>
            <a:r>
              <a:rPr lang="en-US" dirty="0"/>
              <a:t>The parents should be encouraged to make attempts to improve the child's general health by providing a high protein diet, which will thereby increase their weight.</a:t>
            </a:r>
          </a:p>
          <a:p>
            <a:r>
              <a:rPr lang="en-US" dirty="0"/>
              <a:t>Medications prescribed should be taken and completed as instructed and the child returned to hospital should their condition deteriorate.</a:t>
            </a:r>
          </a:p>
          <a:p>
            <a:pPr marL="82296" indent="0">
              <a:buNone/>
            </a:pPr>
            <a:endParaRPr lang="en-US" dirty="0"/>
          </a:p>
        </p:txBody>
      </p:sp>
    </p:spTree>
    <p:extLst>
      <p:ext uri="{BB962C8B-B14F-4D97-AF65-F5344CB8AC3E}">
        <p14:creationId xmlns:p14="http://schemas.microsoft.com/office/powerpoint/2010/main" val="16313138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LOBAR PNEUMONIA </a:t>
            </a:r>
            <a:br>
              <a:rPr lang="en-US" b="1" dirty="0" smtClean="0"/>
            </a:br>
            <a:endParaRPr lang="en-US" b="1" dirty="0"/>
          </a:p>
        </p:txBody>
      </p:sp>
      <p:sp>
        <p:nvSpPr>
          <p:cNvPr id="3" name="Content Placeholder 2"/>
          <p:cNvSpPr>
            <a:spLocks noGrp="1"/>
          </p:cNvSpPr>
          <p:nvPr>
            <p:ph idx="1"/>
          </p:nvPr>
        </p:nvSpPr>
        <p:spPr/>
        <p:txBody>
          <a:bodyPr>
            <a:normAutofit lnSpcReduction="10000"/>
          </a:bodyPr>
          <a:lstStyle/>
          <a:p>
            <a:r>
              <a:rPr lang="en-US" dirty="0"/>
              <a:t>Lobar pneumonia is an infection of the lungs involving not only the bronchi but also the alveoli. Pneumonia is very common among children between six months and three years, those that are malnourished, have measles or whooping cough, or whose immunity has been compromised because of HIV infection.</a:t>
            </a:r>
          </a:p>
          <a:p>
            <a:r>
              <a:rPr lang="en-US" dirty="0" smtClean="0"/>
              <a:t>The </a:t>
            </a:r>
            <a:r>
              <a:rPr lang="en-US" dirty="0"/>
              <a:t>distinction between lobar and </a:t>
            </a:r>
            <a:r>
              <a:rPr lang="en-US" dirty="0" err="1" smtClean="0"/>
              <a:t>broncho</a:t>
            </a:r>
            <a:r>
              <a:rPr lang="en-US" dirty="0"/>
              <a:t>-</a:t>
            </a:r>
            <a:r>
              <a:rPr lang="en-US" dirty="0" smtClean="0"/>
              <a:t>pneumonia </a:t>
            </a:r>
            <a:r>
              <a:rPr lang="en-US" dirty="0"/>
              <a:t>has no practical value as far as children are concerned. Medical treatment and nursing care are the same for both.</a:t>
            </a:r>
          </a:p>
          <a:p>
            <a:endParaRPr lang="en-US" dirty="0"/>
          </a:p>
        </p:txBody>
      </p:sp>
    </p:spTree>
    <p:extLst>
      <p:ext uri="{BB962C8B-B14F-4D97-AF65-F5344CB8AC3E}">
        <p14:creationId xmlns:p14="http://schemas.microsoft.com/office/powerpoint/2010/main" val="12159792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Infected lung"/>
          <p:cNvPicPr>
            <a:picLocks noGrp="1"/>
          </p:cNvPicPr>
          <p:nvPr>
            <p:ph idx="1"/>
          </p:nvPr>
        </p:nvPicPr>
        <p:blipFill>
          <a:blip r:embed="rId2" cstate="print"/>
          <a:srcRect/>
          <a:stretch>
            <a:fillRect/>
          </a:stretch>
        </p:blipFill>
        <p:spPr bwMode="auto">
          <a:xfrm>
            <a:off x="3728642" y="1428001"/>
            <a:ext cx="6017342" cy="5043948"/>
          </a:xfrm>
          <a:prstGeom prst="rect">
            <a:avLst/>
          </a:prstGeom>
          <a:noFill/>
          <a:ln w="9525">
            <a:noFill/>
            <a:miter lim="800000"/>
            <a:headEnd/>
            <a:tailEnd/>
          </a:ln>
        </p:spPr>
      </p:pic>
    </p:spTree>
    <p:extLst>
      <p:ext uri="{BB962C8B-B14F-4D97-AF65-F5344CB8AC3E}">
        <p14:creationId xmlns:p14="http://schemas.microsoft.com/office/powerpoint/2010/main" val="25082348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Pneumonia cont..</a:t>
            </a:r>
            <a:endParaRPr lang="en-US" dirty="0"/>
          </a:p>
        </p:txBody>
      </p:sp>
      <p:sp>
        <p:nvSpPr>
          <p:cNvPr id="3" name="Content Placeholder 2"/>
          <p:cNvSpPr>
            <a:spLocks noGrp="1"/>
          </p:cNvSpPr>
          <p:nvPr>
            <p:ph idx="1"/>
          </p:nvPr>
        </p:nvSpPr>
        <p:spPr/>
        <p:txBody>
          <a:bodyPr/>
          <a:lstStyle/>
          <a:p>
            <a:r>
              <a:rPr lang="en-US" dirty="0" smtClean="0"/>
              <a:t>It can also be classified according to etiologic agent:</a:t>
            </a:r>
          </a:p>
          <a:p>
            <a:pPr marL="596646" indent="-514350">
              <a:buFont typeface="+mj-lt"/>
              <a:buAutoNum type="arabicPeriod"/>
            </a:pPr>
            <a:r>
              <a:rPr lang="en-US" dirty="0" smtClean="0"/>
              <a:t>Viral</a:t>
            </a:r>
          </a:p>
          <a:p>
            <a:pPr marL="596646" indent="-514350">
              <a:buFont typeface="+mj-lt"/>
              <a:buAutoNum type="arabicPeriod"/>
            </a:pPr>
            <a:r>
              <a:rPr lang="en-US" dirty="0" smtClean="0"/>
              <a:t>Bacterial</a:t>
            </a:r>
          </a:p>
          <a:p>
            <a:pPr marL="596646" indent="-514350">
              <a:buFont typeface="+mj-lt"/>
              <a:buAutoNum type="arabicPeriod"/>
            </a:pPr>
            <a:r>
              <a:rPr lang="en-US" dirty="0" smtClean="0"/>
              <a:t>Mycoplasmal or</a:t>
            </a:r>
          </a:p>
          <a:p>
            <a:pPr marL="596646" indent="-514350">
              <a:buFont typeface="+mj-lt"/>
              <a:buAutoNum type="arabicPeriod"/>
            </a:pPr>
            <a:r>
              <a:rPr lang="en-US" dirty="0" smtClean="0"/>
              <a:t>Aspiration of foreign substances</a:t>
            </a:r>
            <a:endParaRPr lang="en-US" dirty="0"/>
          </a:p>
        </p:txBody>
      </p:sp>
    </p:spTree>
    <p:extLst>
      <p:ext uri="{BB962C8B-B14F-4D97-AF65-F5344CB8AC3E}">
        <p14:creationId xmlns:p14="http://schemas.microsoft.com/office/powerpoint/2010/main" val="13663165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VIRAL PNEUMONIA</a:t>
            </a:r>
            <a:endParaRPr lang="en-US" b="1" dirty="0"/>
          </a:p>
        </p:txBody>
      </p:sp>
      <p:sp>
        <p:nvSpPr>
          <p:cNvPr id="3" name="Content Placeholder 2"/>
          <p:cNvSpPr>
            <a:spLocks noGrp="1"/>
          </p:cNvSpPr>
          <p:nvPr>
            <p:ph idx="1"/>
          </p:nvPr>
        </p:nvSpPr>
        <p:spPr/>
        <p:txBody>
          <a:bodyPr/>
          <a:lstStyle/>
          <a:p>
            <a:r>
              <a:rPr lang="en-US" dirty="0" smtClean="0"/>
              <a:t>Associated with viral Upper respiratory tract infections.</a:t>
            </a:r>
          </a:p>
          <a:p>
            <a:r>
              <a:rPr lang="en-US" dirty="0" smtClean="0"/>
              <a:t>Viruses include:</a:t>
            </a:r>
          </a:p>
          <a:p>
            <a:r>
              <a:rPr lang="en-US" dirty="0" smtClean="0"/>
              <a:t>RSV(respiratory syncytial virus) in infants</a:t>
            </a:r>
          </a:p>
          <a:p>
            <a:r>
              <a:rPr lang="en-US" dirty="0" smtClean="0"/>
              <a:t>Para influenza</a:t>
            </a:r>
          </a:p>
          <a:p>
            <a:r>
              <a:rPr lang="en-US" dirty="0" smtClean="0"/>
              <a:t>Influenza</a:t>
            </a:r>
          </a:p>
          <a:p>
            <a:r>
              <a:rPr lang="en-US" dirty="0" smtClean="0"/>
              <a:t>Human meta-</a:t>
            </a:r>
            <a:r>
              <a:rPr lang="en-US" dirty="0" err="1" smtClean="0"/>
              <a:t>pneu</a:t>
            </a:r>
            <a:r>
              <a:rPr lang="en-US" dirty="0" smtClean="0"/>
              <a:t>-</a:t>
            </a:r>
            <a:r>
              <a:rPr lang="en-US" dirty="0" err="1" smtClean="0"/>
              <a:t>movirus</a:t>
            </a:r>
            <a:endParaRPr lang="en-US" dirty="0" smtClean="0"/>
          </a:p>
          <a:p>
            <a:r>
              <a:rPr lang="en-US" dirty="0" smtClean="0"/>
              <a:t>Adenovirus</a:t>
            </a:r>
          </a:p>
          <a:p>
            <a:endParaRPr lang="en-US" dirty="0"/>
          </a:p>
        </p:txBody>
      </p:sp>
    </p:spTree>
    <p:extLst>
      <p:ext uri="{BB962C8B-B14F-4D97-AF65-F5344CB8AC3E}">
        <p14:creationId xmlns:p14="http://schemas.microsoft.com/office/powerpoint/2010/main" val="33467485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pneumonia cont…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t>Treatment is symptomatic to promote oxygenation and comfort:</a:t>
            </a:r>
          </a:p>
          <a:p>
            <a:pPr marL="653796" indent="-571500">
              <a:buFont typeface="+mj-lt"/>
              <a:buAutoNum type="romanUcPeriod"/>
            </a:pPr>
            <a:r>
              <a:rPr lang="en-US" dirty="0" smtClean="0"/>
              <a:t>Oxygen admin</a:t>
            </a:r>
          </a:p>
          <a:p>
            <a:pPr marL="653796" indent="-571500">
              <a:buFont typeface="+mj-lt"/>
              <a:buAutoNum type="romanUcPeriod"/>
            </a:pPr>
            <a:r>
              <a:rPr lang="en-US" dirty="0" smtClean="0"/>
              <a:t>Postural drainage </a:t>
            </a:r>
          </a:p>
          <a:p>
            <a:pPr marL="653796" indent="-571500">
              <a:buFont typeface="+mj-lt"/>
              <a:buAutoNum type="romanUcPeriod"/>
            </a:pPr>
            <a:r>
              <a:rPr lang="en-US" dirty="0" smtClean="0"/>
              <a:t>Chest physio</a:t>
            </a:r>
          </a:p>
          <a:p>
            <a:pPr marL="653796" indent="-571500">
              <a:buFont typeface="+mj-lt"/>
              <a:buAutoNum type="romanUcPeriod"/>
            </a:pPr>
            <a:r>
              <a:rPr lang="en-US" dirty="0" smtClean="0"/>
              <a:t>Antipyretics for fever</a:t>
            </a:r>
          </a:p>
          <a:p>
            <a:pPr marL="653796" indent="-571500">
              <a:buFont typeface="+mj-lt"/>
              <a:buAutoNum type="romanUcPeriod"/>
            </a:pPr>
            <a:r>
              <a:rPr lang="en-US" dirty="0" smtClean="0"/>
              <a:t>Fluid intake</a:t>
            </a:r>
          </a:p>
          <a:p>
            <a:pPr marL="82296" indent="0">
              <a:buNone/>
            </a:pPr>
            <a:r>
              <a:rPr lang="en-US" dirty="0" smtClean="0"/>
              <a:t>Avoid antibiotics unless bacterial infection is demonstrated in the cultures</a:t>
            </a:r>
            <a:endParaRPr lang="en-US" dirty="0"/>
          </a:p>
        </p:txBody>
      </p:sp>
    </p:spTree>
    <p:extLst>
      <p:ext uri="{BB962C8B-B14F-4D97-AF65-F5344CB8AC3E}">
        <p14:creationId xmlns:p14="http://schemas.microsoft.com/office/powerpoint/2010/main" val="33186423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ATYPICAL PNEUMONIA</a:t>
            </a:r>
            <a:endParaRPr lang="en-US" b="1" dirty="0"/>
          </a:p>
        </p:txBody>
      </p:sp>
      <p:sp>
        <p:nvSpPr>
          <p:cNvPr id="3" name="Content Placeholder 2"/>
          <p:cNvSpPr>
            <a:spLocks noGrp="1"/>
          </p:cNvSpPr>
          <p:nvPr>
            <p:ph idx="1"/>
          </p:nvPr>
        </p:nvSpPr>
        <p:spPr/>
        <p:txBody>
          <a:bodyPr/>
          <a:lstStyle/>
          <a:p>
            <a:r>
              <a:rPr lang="en-US" dirty="0" smtClean="0"/>
              <a:t>Is pneumonia caused by pathogens other than traditionally most common readily cultured pathogens(e.g. </a:t>
            </a:r>
            <a:r>
              <a:rPr lang="en-US" i="1" dirty="0" smtClean="0"/>
              <a:t>Mycoplasma </a:t>
            </a:r>
            <a:r>
              <a:rPr lang="en-US" i="1" dirty="0" err="1" smtClean="0"/>
              <a:t>pneumoniae</a:t>
            </a:r>
            <a:r>
              <a:rPr lang="en-US" i="1" dirty="0" smtClean="0"/>
              <a:t>, Chlamydia </a:t>
            </a:r>
            <a:r>
              <a:rPr lang="en-US" i="1" dirty="0" err="1" smtClean="0"/>
              <a:t>pneumoniae</a:t>
            </a:r>
            <a:r>
              <a:rPr lang="en-US" i="1" dirty="0" smtClean="0"/>
              <a:t>).</a:t>
            </a:r>
          </a:p>
          <a:p>
            <a:r>
              <a:rPr lang="en-US" dirty="0" smtClean="0"/>
              <a:t>A server form of atypical </a:t>
            </a:r>
            <a:r>
              <a:rPr lang="en-US" dirty="0" err="1" smtClean="0"/>
              <a:t>pneu</a:t>
            </a:r>
            <a:r>
              <a:rPr lang="en-US" dirty="0" smtClean="0"/>
              <a:t> is the severe acute respiratory syndrome(SARS).</a:t>
            </a:r>
            <a:endParaRPr lang="en-US" dirty="0"/>
          </a:p>
        </p:txBody>
      </p:sp>
    </p:spTree>
    <p:extLst>
      <p:ext uri="{BB962C8B-B14F-4D97-AF65-F5344CB8AC3E}">
        <p14:creationId xmlns:p14="http://schemas.microsoft.com/office/powerpoint/2010/main" val="28363169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BACTERIAL PNEUMONIA</a:t>
            </a:r>
            <a:endParaRPr lang="en-US" b="1" dirty="0"/>
          </a:p>
        </p:txBody>
      </p:sp>
      <p:sp>
        <p:nvSpPr>
          <p:cNvPr id="3" name="Content Placeholder 2"/>
          <p:cNvSpPr>
            <a:spLocks noGrp="1"/>
          </p:cNvSpPr>
          <p:nvPr>
            <p:ph idx="1"/>
          </p:nvPr>
        </p:nvSpPr>
        <p:spPr/>
        <p:txBody>
          <a:bodyPr/>
          <a:lstStyle/>
          <a:p>
            <a:pPr>
              <a:buFont typeface="Wingdings" pitchFamily="2" charset="2"/>
              <a:buChar char="q"/>
            </a:pPr>
            <a:r>
              <a:rPr lang="en-US" i="1" dirty="0" smtClean="0"/>
              <a:t>Streptococcus pneumoniae </a:t>
            </a:r>
            <a:r>
              <a:rPr lang="en-US" dirty="0" smtClean="0"/>
              <a:t>is the most common form.</a:t>
            </a:r>
          </a:p>
          <a:p>
            <a:pPr>
              <a:buFont typeface="Wingdings" pitchFamily="2" charset="2"/>
              <a:buChar char="q"/>
            </a:pPr>
            <a:r>
              <a:rPr lang="en-US" dirty="0" smtClean="0"/>
              <a:t>Others:</a:t>
            </a:r>
          </a:p>
          <a:p>
            <a:pPr marL="916686" lvl="1" indent="-514350">
              <a:buFont typeface="+mj-lt"/>
              <a:buAutoNum type="arabicPeriod"/>
            </a:pPr>
            <a:r>
              <a:rPr lang="en-US" dirty="0" smtClean="0"/>
              <a:t>Group A streptococcus</a:t>
            </a:r>
          </a:p>
          <a:p>
            <a:pPr marL="916686" lvl="1" indent="-514350">
              <a:buFont typeface="+mj-lt"/>
              <a:buAutoNum type="arabicPeriod"/>
            </a:pPr>
            <a:r>
              <a:rPr lang="en-US" i="1" dirty="0" smtClean="0"/>
              <a:t>S. aureus</a:t>
            </a:r>
          </a:p>
          <a:p>
            <a:pPr marL="916686" lvl="1" indent="-514350">
              <a:buFont typeface="+mj-lt"/>
              <a:buAutoNum type="arabicPeriod"/>
            </a:pPr>
            <a:r>
              <a:rPr lang="en-US" i="1" dirty="0" smtClean="0"/>
              <a:t>M. catarrhalis</a:t>
            </a:r>
          </a:p>
          <a:p>
            <a:pPr marL="916686" lvl="1" indent="-514350">
              <a:buFont typeface="+mj-lt"/>
              <a:buAutoNum type="arabicPeriod"/>
            </a:pPr>
            <a:r>
              <a:rPr lang="en-US" i="1" dirty="0" smtClean="0"/>
              <a:t>M. pneumoniae</a:t>
            </a:r>
          </a:p>
          <a:p>
            <a:pPr marL="916686" lvl="1" indent="-514350">
              <a:buFont typeface="+mj-lt"/>
              <a:buAutoNum type="arabicPeriod"/>
            </a:pPr>
            <a:r>
              <a:rPr lang="en-US" i="1" dirty="0" smtClean="0"/>
              <a:t>C. pneumoniae</a:t>
            </a:r>
          </a:p>
          <a:p>
            <a:pPr lvl="1">
              <a:buFont typeface="Wingdings" pitchFamily="2" charset="2"/>
              <a:buChar char="q"/>
            </a:pPr>
            <a:r>
              <a:rPr lang="en-US" dirty="0" smtClean="0"/>
              <a:t>Onset is abrupt and generally follows a viral infection.</a:t>
            </a:r>
          </a:p>
          <a:p>
            <a:pPr lvl="1">
              <a:buFont typeface="Wingdings" pitchFamily="2" charset="2"/>
              <a:buChar char="q"/>
            </a:pPr>
            <a:endParaRPr lang="en-US" dirty="0"/>
          </a:p>
        </p:txBody>
      </p:sp>
    </p:spTree>
    <p:extLst>
      <p:ext uri="{BB962C8B-B14F-4D97-AF65-F5344CB8AC3E}">
        <p14:creationId xmlns:p14="http://schemas.microsoft.com/office/powerpoint/2010/main" val="268568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Functions of a pediatric Nurse Cont.… </a:t>
            </a:r>
          </a:p>
        </p:txBody>
      </p:sp>
      <p:sp>
        <p:nvSpPr>
          <p:cNvPr id="3" name="Content Placeholder 2"/>
          <p:cNvSpPr>
            <a:spLocks noGrp="1"/>
          </p:cNvSpPr>
          <p:nvPr>
            <p:ph idx="1"/>
          </p:nvPr>
        </p:nvSpPr>
        <p:spPr>
          <a:xfrm>
            <a:off x="1981200" y="1600201"/>
            <a:ext cx="7467600" cy="4873625"/>
          </a:xfrm>
        </p:spPr>
        <p:txBody>
          <a:bodyPr>
            <a:normAutofit/>
          </a:bodyPr>
          <a:lstStyle/>
          <a:p>
            <a:pPr marL="609600" indent="-609600">
              <a:buNone/>
              <a:defRPr/>
            </a:pPr>
            <a:endParaRPr lang="en-US" dirty="0"/>
          </a:p>
          <a:p>
            <a:pPr marL="609600" indent="-609600">
              <a:buNone/>
              <a:defRPr/>
            </a:pPr>
            <a:r>
              <a:rPr lang="en-US" dirty="0"/>
              <a:t>6. Restorative role: Continual assessment and evaluation of physical status</a:t>
            </a:r>
          </a:p>
          <a:p>
            <a:pPr marL="609600" indent="-609600">
              <a:buFontTx/>
              <a:buAutoNum type="arabicPeriod" startAt="7"/>
              <a:defRPr/>
            </a:pPr>
            <a:r>
              <a:rPr lang="en-US" dirty="0"/>
              <a:t>Coordination and collaboration with other professionals</a:t>
            </a:r>
          </a:p>
          <a:p>
            <a:pPr marL="609600" indent="-609600">
              <a:buFontTx/>
              <a:buAutoNum type="arabicPeriod" startAt="7"/>
              <a:defRPr/>
            </a:pPr>
            <a:r>
              <a:rPr lang="en-US" dirty="0"/>
              <a:t>Ethical decision making in times of ethical dilemmas- decision maker</a:t>
            </a:r>
          </a:p>
          <a:p>
            <a:pPr marL="609600" indent="-609600">
              <a:buFontTx/>
              <a:buAutoNum type="arabicPeriod" startAt="7"/>
              <a:defRPr/>
            </a:pPr>
            <a:r>
              <a:rPr lang="en-US" dirty="0"/>
              <a:t>Research- </a:t>
            </a:r>
            <a:r>
              <a:rPr lang="en-US" u="sng" dirty="0"/>
              <a:t>researcher</a:t>
            </a:r>
          </a:p>
          <a:p>
            <a:pPr marL="609600" indent="-609600">
              <a:buFontTx/>
              <a:buAutoNum type="arabicPeriod" startAt="7"/>
              <a:defRPr/>
            </a:pPr>
            <a:r>
              <a:rPr lang="en-US" dirty="0"/>
              <a:t>Health care planning- </a:t>
            </a:r>
            <a:r>
              <a:rPr lang="en-US" u="sng" dirty="0"/>
              <a:t>planner</a:t>
            </a:r>
          </a:p>
          <a:p>
            <a:pPr marL="609600" indent="-609600">
              <a:buNone/>
              <a:defRPr/>
            </a:pPr>
            <a:endParaRPr lang="en-US" dirty="0"/>
          </a:p>
          <a:p>
            <a:pPr marL="609600" indent="-609600">
              <a:buFont typeface="Wingdings 2"/>
              <a:buChar char=""/>
              <a:defRPr/>
            </a:pPr>
            <a:endParaRPr lang="en-US" dirty="0"/>
          </a:p>
          <a:p>
            <a:pPr marL="609600" indent="-609600">
              <a:buNone/>
              <a:defRPr/>
            </a:pPr>
            <a:endParaRPr lang="en-US" dirty="0"/>
          </a:p>
          <a:p>
            <a:pPr marL="609600" indent="-609600">
              <a:buFont typeface="Wingdings 2"/>
              <a:buChar char=""/>
              <a:defRPr/>
            </a:pPr>
            <a:endParaRPr lang="en-US" dirty="0"/>
          </a:p>
          <a:p>
            <a:pPr marL="365760" indent="-283464">
              <a:buFont typeface="Wingdings 2"/>
              <a:buChar char=""/>
              <a:defRPr/>
            </a:pPr>
            <a:endParaRPr lang="en-US" dirty="0"/>
          </a:p>
        </p:txBody>
      </p:sp>
    </p:spTree>
    <p:extLst>
      <p:ext uri="{BB962C8B-B14F-4D97-AF65-F5344CB8AC3E}">
        <p14:creationId xmlns:p14="http://schemas.microsoft.com/office/powerpoint/2010/main" val="239769386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a:t>
            </a:r>
            <a:endParaRPr lang="en-US" dirty="0"/>
          </a:p>
        </p:txBody>
      </p:sp>
      <p:sp>
        <p:nvSpPr>
          <p:cNvPr id="3" name="Content Placeholder 2"/>
          <p:cNvSpPr>
            <a:spLocks noGrp="1"/>
          </p:cNvSpPr>
          <p:nvPr>
            <p:ph idx="1"/>
          </p:nvPr>
        </p:nvSpPr>
        <p:spPr/>
        <p:txBody>
          <a:bodyPr/>
          <a:lstStyle/>
          <a:p>
            <a:r>
              <a:rPr lang="en-US" dirty="0" smtClean="0"/>
              <a:t>Fever</a:t>
            </a:r>
          </a:p>
          <a:p>
            <a:r>
              <a:rPr lang="en-US" dirty="0" smtClean="0"/>
              <a:t>Malaise</a:t>
            </a:r>
          </a:p>
          <a:p>
            <a:r>
              <a:rPr lang="en-US" dirty="0" smtClean="0"/>
              <a:t>Rapid and shallow respiration</a:t>
            </a:r>
          </a:p>
          <a:p>
            <a:r>
              <a:rPr lang="en-US" dirty="0" smtClean="0"/>
              <a:t>Cough</a:t>
            </a:r>
          </a:p>
          <a:p>
            <a:r>
              <a:rPr lang="en-US" dirty="0" smtClean="0"/>
              <a:t>Chest pain(maybe referred to abdomen and confused with appendicitis)</a:t>
            </a:r>
          </a:p>
          <a:p>
            <a:r>
              <a:rPr lang="en-US" dirty="0" smtClean="0"/>
              <a:t>Chills and meningeal symptoms are common.</a:t>
            </a:r>
            <a:endParaRPr lang="en-US" dirty="0"/>
          </a:p>
        </p:txBody>
      </p:sp>
    </p:spTree>
    <p:extLst>
      <p:ext uri="{BB962C8B-B14F-4D97-AF65-F5344CB8AC3E}">
        <p14:creationId xmlns:p14="http://schemas.microsoft.com/office/powerpoint/2010/main" val="30938221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Care/treatment</a:t>
            </a:r>
            <a:endParaRPr lang="en-US" dirty="0"/>
          </a:p>
        </p:txBody>
      </p:sp>
      <p:sp>
        <p:nvSpPr>
          <p:cNvPr id="3" name="Content Placeholder 2"/>
          <p:cNvSpPr>
            <a:spLocks noGrp="1"/>
          </p:cNvSpPr>
          <p:nvPr>
            <p:ph idx="1"/>
          </p:nvPr>
        </p:nvSpPr>
        <p:spPr/>
        <p:txBody>
          <a:bodyPr>
            <a:normAutofit/>
          </a:bodyPr>
          <a:lstStyle/>
          <a:p>
            <a:r>
              <a:rPr lang="en-US" dirty="0" smtClean="0"/>
              <a:t>Antibiotics</a:t>
            </a:r>
          </a:p>
          <a:p>
            <a:r>
              <a:rPr lang="en-US" dirty="0" smtClean="0"/>
              <a:t>Bed rest</a:t>
            </a:r>
          </a:p>
          <a:p>
            <a:r>
              <a:rPr lang="en-US" dirty="0" smtClean="0"/>
              <a:t>Oral fluid intake</a:t>
            </a:r>
          </a:p>
          <a:p>
            <a:r>
              <a:rPr lang="en-US" dirty="0" smtClean="0"/>
              <a:t>Antipyretics</a:t>
            </a:r>
          </a:p>
          <a:p>
            <a:r>
              <a:rPr lang="en-US" dirty="0" smtClean="0"/>
              <a:t>IV fluids for hydration maybe necessary</a:t>
            </a:r>
          </a:p>
          <a:p>
            <a:r>
              <a:rPr lang="en-US" dirty="0" smtClean="0"/>
              <a:t>Oxygen in distress</a:t>
            </a:r>
          </a:p>
          <a:p>
            <a:r>
              <a:rPr lang="en-US" dirty="0" smtClean="0"/>
              <a:t>Nurse with head elevated</a:t>
            </a:r>
          </a:p>
          <a:p>
            <a:endParaRPr lang="en-US" dirty="0"/>
          </a:p>
        </p:txBody>
      </p:sp>
    </p:spTree>
    <p:extLst>
      <p:ext uri="{BB962C8B-B14F-4D97-AF65-F5344CB8AC3E}">
        <p14:creationId xmlns:p14="http://schemas.microsoft.com/office/powerpoint/2010/main" val="241214892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Care/treatment cont..</a:t>
            </a:r>
            <a:endParaRPr lang="en-US" dirty="0"/>
          </a:p>
        </p:txBody>
      </p:sp>
      <p:sp>
        <p:nvSpPr>
          <p:cNvPr id="3" name="Content Placeholder 2"/>
          <p:cNvSpPr>
            <a:spLocks noGrp="1"/>
          </p:cNvSpPr>
          <p:nvPr>
            <p:ph idx="1"/>
          </p:nvPr>
        </p:nvSpPr>
        <p:spPr/>
        <p:txBody>
          <a:bodyPr/>
          <a:lstStyle/>
          <a:p>
            <a:r>
              <a:rPr lang="en-US" dirty="0"/>
              <a:t>Suctioning to maintain patency</a:t>
            </a:r>
          </a:p>
          <a:p>
            <a:r>
              <a:rPr lang="en-US" dirty="0"/>
              <a:t>Chest physio</a:t>
            </a:r>
          </a:p>
          <a:p>
            <a:r>
              <a:rPr lang="en-US" dirty="0"/>
              <a:t>Nebulization as recommended</a:t>
            </a:r>
          </a:p>
          <a:p>
            <a:r>
              <a:rPr lang="en-US" dirty="0" smtClean="0"/>
              <a:t>Allow child to involve in regular activities</a:t>
            </a:r>
            <a:endParaRPr lang="en-US" dirty="0"/>
          </a:p>
        </p:txBody>
      </p:sp>
    </p:spTree>
    <p:extLst>
      <p:ext uri="{BB962C8B-B14F-4D97-AF65-F5344CB8AC3E}">
        <p14:creationId xmlns:p14="http://schemas.microsoft.com/office/powerpoint/2010/main" val="4386173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9388" y="359897"/>
            <a:ext cx="7756211" cy="3438379"/>
          </a:xfrm>
        </p:spPr>
        <p:txBody>
          <a:bodyPr>
            <a:normAutofit/>
          </a:bodyPr>
          <a:lstStyle/>
          <a:p>
            <a:r>
              <a:rPr lang="en-US" sz="6000" b="1" dirty="0" smtClean="0"/>
              <a:t>ASTHMA</a:t>
            </a:r>
            <a:endParaRPr lang="en-US" sz="6000" b="1" dirty="0"/>
          </a:p>
        </p:txBody>
      </p:sp>
    </p:spTree>
    <p:extLst>
      <p:ext uri="{BB962C8B-B14F-4D97-AF65-F5344CB8AC3E}">
        <p14:creationId xmlns:p14="http://schemas.microsoft.com/office/powerpoint/2010/main" val="37937367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Bronchial Asthma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a:t>This is a very common respiratory disease, which affects the </a:t>
            </a:r>
            <a:r>
              <a:rPr lang="en-US" dirty="0" err="1"/>
              <a:t>tracheo</a:t>
            </a:r>
            <a:r>
              <a:rPr lang="en-US" dirty="0"/>
              <a:t> bronchial tree due to hyper reactivity to various stimuli. It is reversible, episodic and results in obstruction of the airway. </a:t>
            </a:r>
          </a:p>
          <a:p>
            <a:r>
              <a:rPr lang="en-US" dirty="0"/>
              <a:t>Although it affects all age groups, it is known to cause chronic respiratory disability in childhood. The onset of childhood asthma normally occurs during the first five years of life. It is more common in boys than girls, but later on, in adolescence, the ratio of boys to girls becomes almost equal.</a:t>
            </a:r>
          </a:p>
          <a:p>
            <a:r>
              <a:rPr lang="en-US" dirty="0"/>
              <a:t>The exact cause of bronchial asthma is unknown but many factors are suspected which can be grouped as intrinsic factors and extrinsic factors. One or more of these factors may trigger the onset of asthmatic attack in any individual.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804524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Intrinsic and Extrinsic Factors</a:t>
            </a:r>
            <a:br>
              <a:rPr lang="en-US" dirty="0"/>
            </a:br>
            <a:endParaRPr lang="en-US" dirty="0"/>
          </a:p>
        </p:txBody>
      </p:sp>
      <p:sp>
        <p:nvSpPr>
          <p:cNvPr id="3" name="Content Placeholder 2"/>
          <p:cNvSpPr>
            <a:spLocks noGrp="1"/>
          </p:cNvSpPr>
          <p:nvPr>
            <p:ph idx="1"/>
          </p:nvPr>
        </p:nvSpPr>
        <p:spPr>
          <a:xfrm>
            <a:off x="404446" y="1075174"/>
            <a:ext cx="10515600" cy="4832537"/>
          </a:xfrm>
        </p:spPr>
        <p:txBody>
          <a:bodyPr>
            <a:normAutofit fontScale="85000" lnSpcReduction="20000"/>
          </a:bodyPr>
          <a:lstStyle/>
          <a:p>
            <a:r>
              <a:rPr lang="en-US" b="1" dirty="0"/>
              <a:t>Intrinsic </a:t>
            </a:r>
            <a:r>
              <a:rPr lang="en-US" b="1" dirty="0" smtClean="0"/>
              <a:t>Factors; </a:t>
            </a:r>
            <a:r>
              <a:rPr lang="en-US" dirty="0" smtClean="0"/>
              <a:t>These </a:t>
            </a:r>
            <a:r>
              <a:rPr lang="en-US" dirty="0"/>
              <a:t>refer to some clinical manifestations within </a:t>
            </a:r>
            <a:r>
              <a:rPr lang="en-US" dirty="0" smtClean="0"/>
              <a:t>the </a:t>
            </a:r>
            <a:r>
              <a:rPr lang="en-US" dirty="0"/>
              <a:t>patient, especially those of the airway </a:t>
            </a:r>
            <a:r>
              <a:rPr lang="en-US" dirty="0" smtClean="0"/>
              <a:t>obstruction</a:t>
            </a:r>
            <a:r>
              <a:rPr lang="en-US" dirty="0"/>
              <a:t>. The onset of a bronchial asthmatic </a:t>
            </a:r>
            <a:r>
              <a:rPr lang="en-US" dirty="0" smtClean="0"/>
              <a:t>attack </a:t>
            </a:r>
            <a:r>
              <a:rPr lang="en-US" dirty="0"/>
              <a:t>is triggered by non specific factors. There is </a:t>
            </a:r>
            <a:r>
              <a:rPr lang="en-US" dirty="0" smtClean="0"/>
              <a:t>no </a:t>
            </a:r>
            <a:r>
              <a:rPr lang="en-US" dirty="0"/>
              <a:t>allergic response although a family history of </a:t>
            </a:r>
            <a:r>
              <a:rPr lang="en-US" dirty="0" smtClean="0"/>
              <a:t>asthma </a:t>
            </a:r>
            <a:r>
              <a:rPr lang="en-US" dirty="0"/>
              <a:t>may be present. </a:t>
            </a:r>
            <a:endParaRPr lang="en-US" dirty="0" smtClean="0"/>
          </a:p>
          <a:p>
            <a:r>
              <a:rPr lang="en-US" dirty="0" smtClean="0"/>
              <a:t>The </a:t>
            </a:r>
            <a:r>
              <a:rPr lang="en-US" dirty="0"/>
              <a:t>triggers to </a:t>
            </a:r>
            <a:r>
              <a:rPr lang="en-US" dirty="0" err="1" smtClean="0"/>
              <a:t>broncho</a:t>
            </a:r>
            <a:r>
              <a:rPr lang="en-US" dirty="0" smtClean="0"/>
              <a:t>-spasm </a:t>
            </a:r>
            <a:r>
              <a:rPr lang="en-US" dirty="0"/>
              <a:t>and wheezing may include one or more of </a:t>
            </a:r>
            <a:r>
              <a:rPr lang="en-US" dirty="0" smtClean="0"/>
              <a:t>the </a:t>
            </a:r>
            <a:r>
              <a:rPr lang="en-US" dirty="0"/>
              <a:t>following: </a:t>
            </a:r>
          </a:p>
          <a:p>
            <a:pPr marL="653796" indent="-571500">
              <a:buFont typeface="+mj-lt"/>
              <a:buAutoNum type="romanLcPeriod"/>
            </a:pPr>
            <a:r>
              <a:rPr lang="en-US" dirty="0" smtClean="0"/>
              <a:t>Viral </a:t>
            </a:r>
            <a:r>
              <a:rPr lang="en-US" dirty="0"/>
              <a:t>respiratory infections</a:t>
            </a:r>
          </a:p>
          <a:p>
            <a:pPr marL="653796" indent="-571500">
              <a:buFont typeface="+mj-lt"/>
              <a:buAutoNum type="romanLcPeriod"/>
            </a:pPr>
            <a:r>
              <a:rPr lang="en-US" dirty="0" smtClean="0"/>
              <a:t>Emotional </a:t>
            </a:r>
            <a:r>
              <a:rPr lang="en-US" dirty="0"/>
              <a:t>stress or excitement</a:t>
            </a:r>
          </a:p>
          <a:p>
            <a:pPr marL="653796" indent="-571500">
              <a:buFont typeface="+mj-lt"/>
              <a:buAutoNum type="romanLcPeriod"/>
            </a:pPr>
            <a:r>
              <a:rPr lang="en-US" dirty="0" smtClean="0"/>
              <a:t>Exercise</a:t>
            </a:r>
            <a:endParaRPr lang="en-US" dirty="0"/>
          </a:p>
          <a:p>
            <a:pPr marL="653796" indent="-571500">
              <a:buFont typeface="+mj-lt"/>
              <a:buAutoNum type="romanLcPeriod"/>
            </a:pPr>
            <a:r>
              <a:rPr lang="en-US" dirty="0" smtClean="0"/>
              <a:t>Drugs </a:t>
            </a:r>
            <a:r>
              <a:rPr lang="en-US" dirty="0"/>
              <a:t>such as aspirin</a:t>
            </a:r>
          </a:p>
          <a:p>
            <a:pPr marL="653796" indent="-571500">
              <a:buFont typeface="+mj-lt"/>
              <a:buAutoNum type="romanLcPeriod"/>
            </a:pPr>
            <a:r>
              <a:rPr lang="en-US" dirty="0" smtClean="0"/>
              <a:t>Inhalation </a:t>
            </a:r>
            <a:r>
              <a:rPr lang="en-US" dirty="0"/>
              <a:t>of irritating substances such as cigarette smoke, </a:t>
            </a:r>
            <a:r>
              <a:rPr lang="en-US" dirty="0" smtClean="0"/>
              <a:t>strong </a:t>
            </a:r>
            <a:r>
              <a:rPr lang="en-US" dirty="0"/>
              <a:t>perfumes or air pollutants</a:t>
            </a:r>
          </a:p>
          <a:p>
            <a:pPr marL="82296" indent="0">
              <a:buNone/>
            </a:pPr>
            <a:endParaRPr lang="en-US" dirty="0"/>
          </a:p>
          <a:p>
            <a:endParaRPr lang="en-US" dirty="0"/>
          </a:p>
        </p:txBody>
      </p:sp>
    </p:spTree>
    <p:extLst>
      <p:ext uri="{BB962C8B-B14F-4D97-AF65-F5344CB8AC3E}">
        <p14:creationId xmlns:p14="http://schemas.microsoft.com/office/powerpoint/2010/main" val="16841337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Extrinsic Factors</a:t>
            </a:r>
            <a:r>
              <a:rPr lang="en-US" dirty="0"/>
              <a:t/>
            </a:r>
            <a:br>
              <a:rPr lang="en-US" dirty="0"/>
            </a:br>
            <a:endParaRPr lang="en-US" dirty="0"/>
          </a:p>
        </p:txBody>
      </p:sp>
      <p:sp>
        <p:nvSpPr>
          <p:cNvPr id="3" name="Content Placeholder 2"/>
          <p:cNvSpPr>
            <a:spLocks noGrp="1"/>
          </p:cNvSpPr>
          <p:nvPr>
            <p:ph idx="1"/>
          </p:nvPr>
        </p:nvSpPr>
        <p:spPr>
          <a:xfrm>
            <a:off x="1336430" y="1419477"/>
            <a:ext cx="9467141" cy="4351338"/>
          </a:xfrm>
        </p:spPr>
        <p:txBody>
          <a:bodyPr>
            <a:normAutofit fontScale="92500" lnSpcReduction="10000"/>
          </a:bodyPr>
          <a:lstStyle/>
          <a:p>
            <a:pPr>
              <a:buFont typeface="Wingdings" pitchFamily="2" charset="2"/>
              <a:buChar char="q"/>
            </a:pPr>
            <a:r>
              <a:rPr lang="en-US" dirty="0"/>
              <a:t>The patient may be allergic to certain </a:t>
            </a:r>
            <a:r>
              <a:rPr lang="en-US" dirty="0" smtClean="0"/>
              <a:t>substances found </a:t>
            </a:r>
            <a:r>
              <a:rPr lang="en-US" dirty="0"/>
              <a:t>within the environment. These </a:t>
            </a:r>
            <a:r>
              <a:rPr lang="en-US" dirty="0" smtClean="0"/>
              <a:t>include: </a:t>
            </a:r>
            <a:endParaRPr lang="en-US" dirty="0"/>
          </a:p>
          <a:p>
            <a:pPr>
              <a:buFont typeface="Courier New" pitchFamily="49" charset="0"/>
              <a:buChar char="o"/>
            </a:pPr>
            <a:r>
              <a:rPr lang="en-US" dirty="0"/>
              <a:t>inhalation of specific allergens, like house dust, </a:t>
            </a:r>
          </a:p>
          <a:p>
            <a:pPr>
              <a:buFont typeface="Courier New" pitchFamily="49" charset="0"/>
              <a:buChar char="o"/>
            </a:pPr>
            <a:r>
              <a:rPr lang="en-US" dirty="0"/>
              <a:t>feathers, animal hairs and pollen amongst others. </a:t>
            </a:r>
          </a:p>
          <a:p>
            <a:pPr>
              <a:buFont typeface="Wingdings" pitchFamily="2" charset="2"/>
              <a:buChar char="q"/>
            </a:pPr>
            <a:r>
              <a:rPr lang="en-US" dirty="0"/>
              <a:t>Extrinsic allergies can be detected by performing </a:t>
            </a:r>
            <a:r>
              <a:rPr lang="en-US" dirty="0" smtClean="0"/>
              <a:t>skin </a:t>
            </a:r>
            <a:r>
              <a:rPr lang="en-US" dirty="0"/>
              <a:t>tests using various reagents, which can help </a:t>
            </a:r>
            <a:r>
              <a:rPr lang="en-US" dirty="0" smtClean="0"/>
              <a:t>to </a:t>
            </a:r>
            <a:r>
              <a:rPr lang="en-US" dirty="0"/>
              <a:t>identify the offending substance. </a:t>
            </a:r>
            <a:endParaRPr lang="en-US" dirty="0" smtClean="0"/>
          </a:p>
          <a:p>
            <a:pPr>
              <a:buFont typeface="Wingdings" pitchFamily="2" charset="2"/>
              <a:buChar char="q"/>
            </a:pPr>
            <a:r>
              <a:rPr lang="en-US" dirty="0" smtClean="0"/>
              <a:t>A </a:t>
            </a:r>
            <a:r>
              <a:rPr lang="en-US" dirty="0"/>
              <a:t>good personal </a:t>
            </a:r>
            <a:r>
              <a:rPr lang="en-US" dirty="0" smtClean="0"/>
              <a:t>history </a:t>
            </a:r>
            <a:r>
              <a:rPr lang="en-US" dirty="0"/>
              <a:t>account may also enable the clinician </a:t>
            </a:r>
            <a:r>
              <a:rPr lang="en-US" dirty="0" smtClean="0"/>
              <a:t>to associate </a:t>
            </a:r>
            <a:r>
              <a:rPr lang="en-US" dirty="0"/>
              <a:t>family allergy to the child’s disease. </a:t>
            </a:r>
          </a:p>
        </p:txBody>
      </p:sp>
    </p:spTree>
    <p:extLst>
      <p:ext uri="{BB962C8B-B14F-4D97-AF65-F5344CB8AC3E}">
        <p14:creationId xmlns:p14="http://schemas.microsoft.com/office/powerpoint/2010/main" val="426332360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Triggers to precipitate or aggravate asthma</a:t>
            </a:r>
            <a:endParaRPr lang="en-US" dirty="0"/>
          </a:p>
        </p:txBody>
      </p:sp>
      <p:sp>
        <p:nvSpPr>
          <p:cNvPr id="3" name="Content Placeholder 2"/>
          <p:cNvSpPr>
            <a:spLocks noGrp="1"/>
          </p:cNvSpPr>
          <p:nvPr>
            <p:ph idx="1"/>
          </p:nvPr>
        </p:nvSpPr>
        <p:spPr>
          <a:xfrm>
            <a:off x="1914144" y="1245995"/>
            <a:ext cx="9997440" cy="5486401"/>
          </a:xfrm>
        </p:spPr>
        <p:txBody>
          <a:bodyPr>
            <a:normAutofit/>
          </a:bodyPr>
          <a:lstStyle/>
          <a:p>
            <a:pPr>
              <a:lnSpc>
                <a:spcPct val="150000"/>
              </a:lnSpc>
            </a:pPr>
            <a:r>
              <a:rPr lang="en-US" dirty="0" smtClean="0"/>
              <a:t>Allergens: dust, weeds, pollen, mold</a:t>
            </a:r>
          </a:p>
          <a:p>
            <a:pPr>
              <a:lnSpc>
                <a:spcPct val="150000"/>
              </a:lnSpc>
            </a:pPr>
            <a:r>
              <a:rPr lang="en-US" dirty="0" smtClean="0"/>
              <a:t>Irritants-tobacco smoke, wood smoke, sprays</a:t>
            </a:r>
          </a:p>
          <a:p>
            <a:pPr>
              <a:lnSpc>
                <a:spcPct val="150000"/>
              </a:lnSpc>
            </a:pPr>
            <a:r>
              <a:rPr lang="en-US" dirty="0" smtClean="0"/>
              <a:t>Exposure to occupational chemicals</a:t>
            </a:r>
          </a:p>
          <a:p>
            <a:pPr>
              <a:lnSpc>
                <a:spcPct val="150000"/>
              </a:lnSpc>
            </a:pPr>
            <a:r>
              <a:rPr lang="en-US" dirty="0" smtClean="0"/>
              <a:t>Exercise </a:t>
            </a:r>
          </a:p>
          <a:p>
            <a:pPr>
              <a:lnSpc>
                <a:spcPct val="150000"/>
              </a:lnSpc>
            </a:pPr>
            <a:r>
              <a:rPr lang="en-US" dirty="0" smtClean="0"/>
              <a:t>Cold air</a:t>
            </a:r>
          </a:p>
          <a:p>
            <a:pPr>
              <a:lnSpc>
                <a:spcPct val="150000"/>
              </a:lnSpc>
            </a:pPr>
            <a:r>
              <a:rPr lang="en-US" dirty="0" smtClean="0"/>
              <a:t>Changes in weather/temperature</a:t>
            </a:r>
          </a:p>
          <a:p>
            <a:pPr>
              <a:lnSpc>
                <a:spcPct val="150000"/>
              </a:lnSpc>
            </a:pPr>
            <a:endParaRPr lang="en-US" dirty="0"/>
          </a:p>
        </p:txBody>
      </p:sp>
    </p:spTree>
    <p:extLst>
      <p:ext uri="{BB962C8B-B14F-4D97-AF65-F5344CB8AC3E}">
        <p14:creationId xmlns:p14="http://schemas.microsoft.com/office/powerpoint/2010/main" val="156889231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Triggers cont…</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a:t>Environmental change-: moving to new home</a:t>
            </a:r>
          </a:p>
          <a:p>
            <a:pPr>
              <a:lnSpc>
                <a:spcPct val="150000"/>
              </a:lnSpc>
            </a:pPr>
            <a:r>
              <a:rPr lang="en-US" dirty="0"/>
              <a:t>Medications: aspirin, NSAIDs, antibiotics, beta blockers</a:t>
            </a:r>
          </a:p>
          <a:p>
            <a:pPr>
              <a:lnSpc>
                <a:spcPct val="150000"/>
              </a:lnSpc>
            </a:pPr>
            <a:r>
              <a:rPr lang="en-US" dirty="0"/>
              <a:t>Strong emotions: fear, anger, </a:t>
            </a:r>
            <a:r>
              <a:rPr lang="en-US" dirty="0" err="1"/>
              <a:t>laughing,crying</a:t>
            </a:r>
            <a:endParaRPr lang="en-US" dirty="0"/>
          </a:p>
          <a:p>
            <a:pPr>
              <a:lnSpc>
                <a:spcPct val="150000"/>
              </a:lnSpc>
            </a:pPr>
            <a:r>
              <a:rPr lang="en-US" dirty="0"/>
              <a:t>Food additives: containing </a:t>
            </a:r>
            <a:r>
              <a:rPr lang="en-US" dirty="0" err="1"/>
              <a:t>sulphite</a:t>
            </a:r>
            <a:endParaRPr lang="en-US" dirty="0"/>
          </a:p>
          <a:p>
            <a:pPr>
              <a:lnSpc>
                <a:spcPct val="150000"/>
              </a:lnSpc>
            </a:pPr>
            <a:r>
              <a:rPr lang="en-US" dirty="0"/>
              <a:t>Foods: nuts, milk/dairy products</a:t>
            </a:r>
          </a:p>
          <a:p>
            <a:pPr>
              <a:lnSpc>
                <a:spcPct val="150000"/>
              </a:lnSpc>
            </a:pPr>
            <a:r>
              <a:rPr lang="en-US" dirty="0"/>
              <a:t>Endocrine factors: menses, pregnancy, thyroid disease</a:t>
            </a:r>
          </a:p>
          <a:p>
            <a:pPr marL="82296" indent="0">
              <a:lnSpc>
                <a:spcPct val="150000"/>
              </a:lnSpc>
              <a:buNone/>
            </a:pPr>
            <a:endParaRPr lang="en-US" dirty="0"/>
          </a:p>
        </p:txBody>
      </p:sp>
    </p:spTree>
    <p:extLst>
      <p:ext uri="{BB962C8B-B14F-4D97-AF65-F5344CB8AC3E}">
        <p14:creationId xmlns:p14="http://schemas.microsoft.com/office/powerpoint/2010/main" val="39902073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Pathophysiology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There is </a:t>
            </a:r>
            <a:r>
              <a:rPr lang="en-US" dirty="0" smtClean="0"/>
              <a:t>edema </a:t>
            </a:r>
            <a:r>
              <a:rPr lang="en-US" dirty="0"/>
              <a:t>and swelling of the mucous membrane of the bronchi. This is accompanied by increased secretion and accumulation of tenacious (thick and sticky) mucus inside the bronchi and </a:t>
            </a:r>
            <a:r>
              <a:rPr lang="en-US" dirty="0" smtClean="0"/>
              <a:t>bronchioles, then spasm of the smooth muscle of the bronchi and bronchioles which decreases the caliber of the bronchioles. </a:t>
            </a:r>
          </a:p>
          <a:p>
            <a:r>
              <a:rPr lang="en-US" dirty="0" smtClean="0"/>
              <a:t>This </a:t>
            </a:r>
            <a:r>
              <a:rPr lang="en-US" dirty="0"/>
              <a:t>state interferes with the normal exchange of gases within the lungs, resulting in clinical presentations.</a:t>
            </a:r>
          </a:p>
          <a:p>
            <a:endParaRPr lang="en-US" dirty="0"/>
          </a:p>
        </p:txBody>
      </p:sp>
    </p:spTree>
    <p:extLst>
      <p:ext uri="{BB962C8B-B14F-4D97-AF65-F5344CB8AC3E}">
        <p14:creationId xmlns:p14="http://schemas.microsoft.com/office/powerpoint/2010/main" val="8673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p:txBody>
          <a:bodyPr>
            <a:normAutofit fontScale="90000"/>
          </a:bodyPr>
          <a:lstStyle/>
          <a:p>
            <a:pPr>
              <a:defRPr/>
            </a:pPr>
            <a:r>
              <a:rPr lang="en-US" dirty="0"/>
              <a:t>Normal Growth and Development of Children</a:t>
            </a:r>
          </a:p>
        </p:txBody>
      </p:sp>
      <p:pic>
        <p:nvPicPr>
          <p:cNvPr id="3075" name="Picture 4" descr="msotw9_temp0"/>
          <p:cNvPicPr>
            <a:picLocks noChangeAspect="1" noChangeArrowheads="1"/>
          </p:cNvPicPr>
          <p:nvPr/>
        </p:nvPicPr>
        <p:blipFill>
          <a:blip r:embed="rId2"/>
          <a:srcRect/>
          <a:stretch>
            <a:fillRect/>
          </a:stretch>
        </p:blipFill>
        <p:spPr bwMode="auto">
          <a:xfrm>
            <a:off x="1524000" y="1447800"/>
            <a:ext cx="8915400" cy="4191000"/>
          </a:xfrm>
          <a:prstGeom prst="rect">
            <a:avLst/>
          </a:prstGeom>
          <a:noFill/>
          <a:ln w="9525">
            <a:noFill/>
            <a:miter lim="800000"/>
            <a:headEnd/>
            <a:tailEnd/>
          </a:ln>
        </p:spPr>
      </p:pic>
    </p:spTree>
    <p:extLst>
      <p:ext uri="{BB962C8B-B14F-4D97-AF65-F5344CB8AC3E}">
        <p14:creationId xmlns:p14="http://schemas.microsoft.com/office/powerpoint/2010/main" val="251666137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a:t>
            </a:r>
            <a:r>
              <a:rPr lang="en-US" dirty="0" smtClean="0"/>
              <a:t> cont…</a:t>
            </a:r>
            <a:endParaRPr lang="en-US" dirty="0"/>
          </a:p>
        </p:txBody>
      </p:sp>
      <p:sp>
        <p:nvSpPr>
          <p:cNvPr id="3" name="Content Placeholder 2"/>
          <p:cNvSpPr>
            <a:spLocks noGrp="1"/>
          </p:cNvSpPr>
          <p:nvPr>
            <p:ph idx="1"/>
          </p:nvPr>
        </p:nvSpPr>
        <p:spPr/>
        <p:txBody>
          <a:bodyPr/>
          <a:lstStyle/>
          <a:p>
            <a:r>
              <a:rPr lang="en-US" dirty="0" smtClean="0"/>
              <a:t>Respiratory difficulty is pronounced on expiration because of flow of air through a narrowed lumen.</a:t>
            </a:r>
          </a:p>
          <a:p>
            <a:r>
              <a:rPr lang="en-US" dirty="0" smtClean="0"/>
              <a:t>Volume of air trapped is increased forcing the individual to breathe at a higher lung volumes.</a:t>
            </a:r>
          </a:p>
          <a:p>
            <a:r>
              <a:rPr lang="en-US" dirty="0" smtClean="0"/>
              <a:t>Consequently they struggle to inspire sufficient air.</a:t>
            </a:r>
          </a:p>
          <a:p>
            <a:r>
              <a:rPr lang="en-US" dirty="0" smtClean="0"/>
              <a:t>This expenditure of effort causes fatigue, decreased respiratory effectiveness and increased oxygen consumption.</a:t>
            </a:r>
          </a:p>
          <a:p>
            <a:endParaRPr lang="en-US" dirty="0"/>
          </a:p>
        </p:txBody>
      </p:sp>
    </p:spTree>
    <p:extLst>
      <p:ext uri="{BB962C8B-B14F-4D97-AF65-F5344CB8AC3E}">
        <p14:creationId xmlns:p14="http://schemas.microsoft.com/office/powerpoint/2010/main" val="36903557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a:t>
            </a:r>
            <a:r>
              <a:rPr lang="en-US" dirty="0" smtClean="0"/>
              <a:t> cont…</a:t>
            </a:r>
            <a:endParaRPr lang="en-US" dirty="0"/>
          </a:p>
        </p:txBody>
      </p:sp>
      <p:sp>
        <p:nvSpPr>
          <p:cNvPr id="3" name="Content Placeholder 2"/>
          <p:cNvSpPr>
            <a:spLocks noGrp="1"/>
          </p:cNvSpPr>
          <p:nvPr>
            <p:ph idx="1"/>
          </p:nvPr>
        </p:nvSpPr>
        <p:spPr/>
        <p:txBody>
          <a:bodyPr>
            <a:normAutofit lnSpcReduction="10000"/>
          </a:bodyPr>
          <a:lstStyle/>
          <a:p>
            <a:r>
              <a:rPr lang="en-US" dirty="0" smtClean="0"/>
              <a:t>The inspiration occurring at higher lung volumes causes hyperinflation of the alveoli and reduces cough effectiveness.</a:t>
            </a:r>
          </a:p>
          <a:p>
            <a:r>
              <a:rPr lang="en-US" dirty="0" smtClean="0"/>
              <a:t>As severity of obstruction increases, there is reduced alveolar ventilation with carbon dioxide retention, hypoxemia, respiratory acidosis and eventually respiratory failure.</a:t>
            </a:r>
          </a:p>
          <a:p>
            <a:r>
              <a:rPr lang="en-US" dirty="0" smtClean="0"/>
              <a:t>Chronic inflammation can cause permanent damage(airway remodeling) which doesn’t respond to current treatments.</a:t>
            </a:r>
            <a:endParaRPr lang="en-US" dirty="0"/>
          </a:p>
        </p:txBody>
      </p:sp>
    </p:spTree>
    <p:extLst>
      <p:ext uri="{BB962C8B-B14F-4D97-AF65-F5344CB8AC3E}">
        <p14:creationId xmlns:p14="http://schemas.microsoft.com/office/powerpoint/2010/main" val="28277902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of an Asthmatic Attack</a:t>
            </a:r>
            <a:br>
              <a:rPr lang="en-US" dirty="0"/>
            </a:br>
            <a:endParaRPr lang="en-US" dirty="0"/>
          </a:p>
        </p:txBody>
      </p:sp>
      <p:sp>
        <p:nvSpPr>
          <p:cNvPr id="3" name="Content Placeholder 2"/>
          <p:cNvSpPr>
            <a:spLocks noGrp="1"/>
          </p:cNvSpPr>
          <p:nvPr>
            <p:ph idx="1"/>
          </p:nvPr>
        </p:nvSpPr>
        <p:spPr>
          <a:xfrm>
            <a:off x="1914144" y="1004835"/>
            <a:ext cx="9997440" cy="5243565"/>
          </a:xfrm>
        </p:spPr>
        <p:txBody>
          <a:bodyPr>
            <a:normAutofit fontScale="85000" lnSpcReduction="20000"/>
          </a:bodyPr>
          <a:lstStyle/>
          <a:p>
            <a:pPr marL="653796" indent="-571500">
              <a:buFont typeface="+mj-lt"/>
              <a:buAutoNum type="romanLcPeriod"/>
            </a:pPr>
            <a:r>
              <a:rPr lang="en-US" dirty="0" smtClean="0"/>
              <a:t> The </a:t>
            </a:r>
            <a:r>
              <a:rPr lang="en-US" dirty="0"/>
              <a:t>typical asthmatic attack starts gradually and the patient will notice wheezing and shortness of breath on exertion.</a:t>
            </a:r>
          </a:p>
          <a:p>
            <a:pPr marL="653796" indent="-571500">
              <a:buFont typeface="+mj-lt"/>
              <a:buAutoNum type="romanLcPeriod"/>
            </a:pPr>
            <a:r>
              <a:rPr lang="en-US" dirty="0" smtClean="0"/>
              <a:t>As </a:t>
            </a:r>
            <a:r>
              <a:rPr lang="en-US" dirty="0"/>
              <a:t>the condition progresses, the patient’s respiration worsens with the slightest effort, leading to difficulties in expelling the air from the lungs on expiration.</a:t>
            </a:r>
          </a:p>
          <a:p>
            <a:pPr marL="653796" indent="-571500">
              <a:buFont typeface="+mj-lt"/>
              <a:buAutoNum type="romanLcPeriod"/>
            </a:pPr>
            <a:r>
              <a:rPr lang="en-US" dirty="0" smtClean="0"/>
              <a:t>Dry </a:t>
            </a:r>
            <a:r>
              <a:rPr lang="en-US" dirty="0"/>
              <a:t>unproductive cough develops, as mucous secretions cannot drain properly, leading to blockage of the smaller bronchioles. </a:t>
            </a:r>
            <a:endParaRPr lang="en-US" dirty="0" smtClean="0"/>
          </a:p>
          <a:p>
            <a:pPr marL="653796" indent="-571500">
              <a:buFont typeface="+mj-lt"/>
              <a:buAutoNum type="romanLcPeriod"/>
            </a:pPr>
            <a:r>
              <a:rPr lang="en-US" dirty="0" smtClean="0"/>
              <a:t>When </a:t>
            </a:r>
            <a:r>
              <a:rPr lang="en-US" dirty="0"/>
              <a:t>there is chest infection, there may be mucoid sputum.</a:t>
            </a:r>
          </a:p>
          <a:p>
            <a:pPr marL="653796" indent="-571500">
              <a:buFont typeface="+mj-lt"/>
              <a:buAutoNum type="romanLcPeriod"/>
            </a:pPr>
            <a:r>
              <a:rPr lang="en-US" dirty="0" smtClean="0"/>
              <a:t>The </a:t>
            </a:r>
            <a:r>
              <a:rPr lang="en-US" dirty="0"/>
              <a:t>patient becomes increasingly </a:t>
            </a:r>
            <a:r>
              <a:rPr lang="en-US" dirty="0" smtClean="0"/>
              <a:t>dyspnoeic </a:t>
            </a:r>
            <a:r>
              <a:rPr lang="en-US" dirty="0"/>
              <a:t>and exhausted as </a:t>
            </a:r>
            <a:r>
              <a:rPr lang="en-US" dirty="0" smtClean="0"/>
              <a:t>s/he </a:t>
            </a:r>
            <a:r>
              <a:rPr lang="en-US" dirty="0"/>
              <a:t>uses accessory muscles of respiration.</a:t>
            </a:r>
          </a:p>
          <a:p>
            <a:pPr marL="653796" indent="-571500">
              <a:buFont typeface="+mj-lt"/>
              <a:buAutoNum type="romanLcPeriod"/>
            </a:pPr>
            <a:r>
              <a:rPr lang="en-US" dirty="0" smtClean="0"/>
              <a:t>There </a:t>
            </a:r>
            <a:r>
              <a:rPr lang="en-US" dirty="0"/>
              <a:t>will be cyanosis and sweating.</a:t>
            </a:r>
          </a:p>
          <a:p>
            <a:pPr marL="653796" indent="-571500">
              <a:buFont typeface="+mj-lt"/>
              <a:buAutoNum type="romanLcPeriod"/>
            </a:pPr>
            <a:r>
              <a:rPr lang="en-US" dirty="0" smtClean="0"/>
              <a:t>The </a:t>
            </a:r>
            <a:r>
              <a:rPr lang="en-US" dirty="0"/>
              <a:t>patient becomes anxious, frightened and tense making the condition worse.</a:t>
            </a:r>
          </a:p>
          <a:p>
            <a:pPr marL="653796" indent="-571500">
              <a:buFont typeface="+mj-lt"/>
              <a:buAutoNum type="romanLcPeriod"/>
            </a:pPr>
            <a:r>
              <a:rPr lang="en-US" dirty="0" smtClean="0"/>
              <a:t>Pulse </a:t>
            </a:r>
            <a:r>
              <a:rPr lang="en-US" dirty="0"/>
              <a:t>and respiratory rates are increased.</a:t>
            </a:r>
          </a:p>
          <a:p>
            <a:pPr marL="653796" indent="-571500">
              <a:buFont typeface="+mj-lt"/>
              <a:buAutoNum type="romanLcPeriod"/>
            </a:pPr>
            <a:endParaRPr lang="en-US" dirty="0"/>
          </a:p>
        </p:txBody>
      </p:sp>
    </p:spTree>
    <p:extLst>
      <p:ext uri="{BB962C8B-B14F-4D97-AF65-F5344CB8AC3E}">
        <p14:creationId xmlns:p14="http://schemas.microsoft.com/office/powerpoint/2010/main" val="35049756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cont…</a:t>
            </a:r>
            <a:endParaRPr lang="en-US" dirty="0"/>
          </a:p>
        </p:txBody>
      </p:sp>
      <p:sp>
        <p:nvSpPr>
          <p:cNvPr id="3" name="Content Placeholder 2"/>
          <p:cNvSpPr>
            <a:spLocks noGrp="1"/>
          </p:cNvSpPr>
          <p:nvPr>
            <p:ph idx="1"/>
          </p:nvPr>
        </p:nvSpPr>
        <p:spPr/>
        <p:txBody>
          <a:bodyPr>
            <a:normAutofit lnSpcReduction="10000"/>
          </a:bodyPr>
          <a:lstStyle/>
          <a:p>
            <a:pPr marL="653796" indent="-571500">
              <a:buFont typeface="+mj-lt"/>
              <a:buAutoNum type="romanLcPeriod"/>
            </a:pPr>
            <a:r>
              <a:rPr lang="en-US" dirty="0" smtClean="0"/>
              <a:t>Shortness of breath</a:t>
            </a:r>
          </a:p>
          <a:p>
            <a:pPr marL="653796" indent="-571500">
              <a:buFont typeface="+mj-lt"/>
              <a:buAutoNum type="romanLcPeriod"/>
            </a:pPr>
            <a:r>
              <a:rPr lang="en-US" dirty="0" smtClean="0"/>
              <a:t>Malar rush and red ears</a:t>
            </a:r>
          </a:p>
          <a:p>
            <a:pPr marL="653796" indent="-571500">
              <a:buFont typeface="+mj-lt"/>
              <a:buAutoNum type="romanLcPeriod"/>
            </a:pPr>
            <a:r>
              <a:rPr lang="en-US" dirty="0" smtClean="0"/>
              <a:t>Apprehension &amp; restlessness</a:t>
            </a:r>
          </a:p>
          <a:p>
            <a:pPr marL="653796" indent="-571500">
              <a:buFont typeface="+mj-lt"/>
              <a:buAutoNum type="romanLcPeriod"/>
            </a:pPr>
            <a:r>
              <a:rPr lang="en-US" dirty="0" smtClean="0"/>
              <a:t>Speaking with short, panting broken phrases</a:t>
            </a:r>
          </a:p>
          <a:p>
            <a:pPr marL="653796" indent="-571500">
              <a:buFont typeface="+mj-lt"/>
              <a:buAutoNum type="romanLcPeriod"/>
            </a:pPr>
            <a:r>
              <a:rPr lang="en-US" dirty="0" smtClean="0"/>
              <a:t>Crackles</a:t>
            </a:r>
          </a:p>
          <a:p>
            <a:pPr marL="653796" indent="-571500">
              <a:buFont typeface="+mj-lt"/>
              <a:buAutoNum type="romanLcPeriod"/>
            </a:pPr>
            <a:r>
              <a:rPr lang="en-US" dirty="0" smtClean="0"/>
              <a:t>Barrel chest</a:t>
            </a:r>
          </a:p>
          <a:p>
            <a:pPr marL="653796" indent="-571500">
              <a:buFont typeface="+mj-lt"/>
              <a:buAutoNum type="romanLcPeriod"/>
            </a:pPr>
            <a:r>
              <a:rPr lang="en-US" dirty="0" smtClean="0"/>
              <a:t>Elevated shoulders</a:t>
            </a:r>
          </a:p>
          <a:p>
            <a:pPr marL="653796" indent="-571500">
              <a:buFont typeface="+mj-lt"/>
              <a:buAutoNum type="romanLcPeriod"/>
            </a:pPr>
            <a:r>
              <a:rPr lang="en-US" dirty="0" smtClean="0"/>
              <a:t>Facial appearance: flat malar bones, circles beneath eyes, narrow nose, prominent upper teeth.</a:t>
            </a:r>
            <a:endParaRPr lang="en-US" dirty="0"/>
          </a:p>
        </p:txBody>
      </p:sp>
    </p:spTree>
    <p:extLst>
      <p:ext uri="{BB962C8B-B14F-4D97-AF65-F5344CB8AC3E}">
        <p14:creationId xmlns:p14="http://schemas.microsoft.com/office/powerpoint/2010/main" val="20270620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Investigations </a:t>
            </a:r>
            <a:br>
              <a:rPr lang="en-US" dirty="0"/>
            </a:br>
            <a:endParaRPr lang="en-US" dirty="0"/>
          </a:p>
        </p:txBody>
      </p:sp>
      <p:sp>
        <p:nvSpPr>
          <p:cNvPr id="3" name="Content Placeholder 2"/>
          <p:cNvSpPr>
            <a:spLocks noGrp="1"/>
          </p:cNvSpPr>
          <p:nvPr>
            <p:ph idx="1"/>
          </p:nvPr>
        </p:nvSpPr>
        <p:spPr>
          <a:xfrm>
            <a:off x="1914144" y="884255"/>
            <a:ext cx="9997440" cy="5364145"/>
          </a:xfrm>
        </p:spPr>
        <p:txBody>
          <a:bodyPr>
            <a:normAutofit lnSpcReduction="10000"/>
          </a:bodyPr>
          <a:lstStyle/>
          <a:p>
            <a:r>
              <a:rPr lang="en-US" dirty="0"/>
              <a:t>There is no specific laboratory test for bronchial asthma. However, the following investigations may suffice to confirm the diagnosis. </a:t>
            </a:r>
            <a:endParaRPr lang="en-US" dirty="0" smtClean="0"/>
          </a:p>
          <a:p>
            <a:r>
              <a:rPr lang="en-US" dirty="0" smtClean="0"/>
              <a:t>You </a:t>
            </a:r>
            <a:r>
              <a:rPr lang="en-US" dirty="0"/>
              <a:t>should be able to accurately take the child’s and family history, especially when wheezing is noted in the first instance. </a:t>
            </a:r>
            <a:endParaRPr lang="en-US" dirty="0" smtClean="0"/>
          </a:p>
          <a:p>
            <a:r>
              <a:rPr lang="en-US" dirty="0" smtClean="0"/>
              <a:t>History </a:t>
            </a:r>
            <a:r>
              <a:rPr lang="en-US" dirty="0"/>
              <a:t>of allergy in the family predisposes asthma in the child</a:t>
            </a:r>
            <a:r>
              <a:rPr lang="en-US" dirty="0" smtClean="0"/>
              <a:t>.</a:t>
            </a:r>
          </a:p>
          <a:p>
            <a:r>
              <a:rPr lang="en-US" dirty="0" smtClean="0"/>
              <a:t> </a:t>
            </a:r>
            <a:r>
              <a:rPr lang="en-US" dirty="0"/>
              <a:t>Other information to record should include frequency; duration, severity, and rapidity of past symptomatic onset </a:t>
            </a:r>
            <a:r>
              <a:rPr lang="en-US" dirty="0" smtClean="0"/>
              <a:t>of </a:t>
            </a:r>
            <a:r>
              <a:rPr lang="en-US" dirty="0"/>
              <a:t>attacks.</a:t>
            </a:r>
          </a:p>
          <a:p>
            <a:endParaRPr lang="en-US" dirty="0"/>
          </a:p>
          <a:p>
            <a:endParaRPr lang="en-US" dirty="0"/>
          </a:p>
        </p:txBody>
      </p:sp>
    </p:spTree>
    <p:extLst>
      <p:ext uri="{BB962C8B-B14F-4D97-AF65-F5344CB8AC3E}">
        <p14:creationId xmlns:p14="http://schemas.microsoft.com/office/powerpoint/2010/main" val="418268708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investigations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Undertake a thorough physical examination. More often than not, you will find that growth delay is associated with severity of asthma or uncontrolled broncho spasm. You should, therefore, take and record the child’s weight and height routinely. </a:t>
            </a:r>
          </a:p>
          <a:p>
            <a:r>
              <a:rPr lang="en-US" dirty="0"/>
              <a:t>During attacks of acute episode, cyanosis and use of accessory muscles of respiration must be noted. </a:t>
            </a:r>
          </a:p>
          <a:p>
            <a:r>
              <a:rPr lang="en-US" dirty="0"/>
              <a:t>Blood from a vein should be taken to the laboratory for a white blood cell count, with specific reference to eosinophil. This tends to be elevated in allergic conditions.</a:t>
            </a:r>
          </a:p>
          <a:p>
            <a:r>
              <a:rPr lang="en-US" dirty="0"/>
              <a:t>Skin test to identify specific allergens</a:t>
            </a:r>
          </a:p>
          <a:p>
            <a:pPr marL="82296" indent="0">
              <a:buNone/>
            </a:pPr>
            <a:endParaRPr lang="en-US" dirty="0"/>
          </a:p>
        </p:txBody>
      </p:sp>
    </p:spTree>
    <p:extLst>
      <p:ext uri="{BB962C8B-B14F-4D97-AF65-F5344CB8AC3E}">
        <p14:creationId xmlns:p14="http://schemas.microsoft.com/office/powerpoint/2010/main" val="20561363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a:t>
            </a:r>
            <a:br>
              <a:rPr lang="en-US" dirty="0"/>
            </a:br>
            <a:endParaRPr lang="en-US" dirty="0"/>
          </a:p>
        </p:txBody>
      </p:sp>
      <p:sp>
        <p:nvSpPr>
          <p:cNvPr id="3" name="Content Placeholder 2"/>
          <p:cNvSpPr>
            <a:spLocks noGrp="1"/>
          </p:cNvSpPr>
          <p:nvPr>
            <p:ph idx="1"/>
          </p:nvPr>
        </p:nvSpPr>
        <p:spPr>
          <a:xfrm>
            <a:off x="1356527" y="1195754"/>
            <a:ext cx="9274602" cy="5380891"/>
          </a:xfrm>
        </p:spPr>
        <p:txBody>
          <a:bodyPr>
            <a:normAutofit fontScale="92500" lnSpcReduction="10000"/>
          </a:bodyPr>
          <a:lstStyle/>
          <a:p>
            <a:r>
              <a:rPr lang="en-US" dirty="0"/>
              <a:t>In order to provide nursing care of children with bronchial asthma, you should have a comprehensive knowledge of the ideal process, medical treatment and expected outcome.</a:t>
            </a:r>
          </a:p>
          <a:p>
            <a:r>
              <a:rPr lang="en-US" dirty="0"/>
              <a:t>During the acute stage of an asthmatic attack, you should aim at assisting the child towards optimum respiratory functioning, growth and social development. </a:t>
            </a:r>
            <a:endParaRPr lang="en-US" dirty="0" smtClean="0"/>
          </a:p>
          <a:p>
            <a:r>
              <a:rPr lang="en-US" dirty="0" smtClean="0"/>
              <a:t>You </a:t>
            </a:r>
            <a:r>
              <a:rPr lang="en-US" dirty="0"/>
              <a:t>should provide emotional support and education. </a:t>
            </a:r>
            <a:endParaRPr lang="en-US" dirty="0" smtClean="0"/>
          </a:p>
          <a:p>
            <a:r>
              <a:rPr lang="en-US" dirty="0" smtClean="0"/>
              <a:t>You </a:t>
            </a:r>
            <a:r>
              <a:rPr lang="en-US" dirty="0"/>
              <a:t>need to ensure that the child is on complete bed rest and is correctly positioned, more significantly, sitting upright and well supported at the back with pillows. This is essential in easing the child’s breathing.</a:t>
            </a:r>
          </a:p>
          <a:p>
            <a:pPr marL="82296" indent="0">
              <a:buNone/>
            </a:pPr>
            <a:endParaRPr lang="en-US" dirty="0"/>
          </a:p>
          <a:p>
            <a:endParaRPr lang="en-US" dirty="0"/>
          </a:p>
        </p:txBody>
      </p:sp>
    </p:spTree>
    <p:extLst>
      <p:ext uri="{BB962C8B-B14F-4D97-AF65-F5344CB8AC3E}">
        <p14:creationId xmlns:p14="http://schemas.microsoft.com/office/powerpoint/2010/main" val="297143472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One nurse or the parent/guardian should always stay by the bedside to provide psychological support. </a:t>
            </a:r>
            <a:endParaRPr lang="en-US" dirty="0" smtClean="0"/>
          </a:p>
          <a:p>
            <a:r>
              <a:rPr lang="en-US" dirty="0" smtClean="0"/>
              <a:t>Oxygen </a:t>
            </a:r>
            <a:r>
              <a:rPr lang="en-US" dirty="0"/>
              <a:t>should be administered continuously at low rate to counter cyanosis. </a:t>
            </a:r>
            <a:endParaRPr lang="en-US" dirty="0" smtClean="0"/>
          </a:p>
          <a:p>
            <a:r>
              <a:rPr lang="en-US" dirty="0" smtClean="0"/>
              <a:t>The </a:t>
            </a:r>
            <a:r>
              <a:rPr lang="en-US" dirty="0"/>
              <a:t>child may have to be put on intravenous infusion, with or without added medication, and you should monitor their progress as the care continues</a:t>
            </a:r>
            <a:r>
              <a:rPr lang="en-US" dirty="0" smtClean="0"/>
              <a:t>.</a:t>
            </a:r>
            <a:endParaRPr lang="en-US" dirty="0"/>
          </a:p>
          <a:p>
            <a:r>
              <a:rPr lang="en-US" dirty="0"/>
              <a:t>Maintain a fluid balance chart to ensure that the child does not become dehydrated from excessive perspiration</a:t>
            </a:r>
            <a:r>
              <a:rPr lang="en-US" dirty="0" smtClean="0"/>
              <a:t>.</a:t>
            </a:r>
          </a:p>
          <a:p>
            <a:r>
              <a:rPr lang="en-US" dirty="0" smtClean="0"/>
              <a:t> </a:t>
            </a:r>
            <a:r>
              <a:rPr lang="en-US" dirty="0"/>
              <a:t>A light, nourishing diet with high protein and vitamin content, and oral fluids should be introduced as soon as the condition improves</a:t>
            </a:r>
            <a:r>
              <a:rPr lang="en-US" dirty="0" smtClean="0"/>
              <a:t>.</a:t>
            </a:r>
            <a:endParaRPr lang="en-US" dirty="0"/>
          </a:p>
        </p:txBody>
      </p:sp>
    </p:spTree>
    <p:extLst>
      <p:ext uri="{BB962C8B-B14F-4D97-AF65-F5344CB8AC3E}">
        <p14:creationId xmlns:p14="http://schemas.microsoft.com/office/powerpoint/2010/main" val="330658354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cont…</a:t>
            </a:r>
            <a:endParaRPr lang="en-US" dirty="0"/>
          </a:p>
        </p:txBody>
      </p:sp>
      <p:sp>
        <p:nvSpPr>
          <p:cNvPr id="3" name="Content Placeholder 2"/>
          <p:cNvSpPr>
            <a:spLocks noGrp="1"/>
          </p:cNvSpPr>
          <p:nvPr>
            <p:ph idx="1"/>
          </p:nvPr>
        </p:nvSpPr>
        <p:spPr/>
        <p:txBody>
          <a:bodyPr/>
          <a:lstStyle/>
          <a:p>
            <a:r>
              <a:rPr lang="en-US" dirty="0"/>
              <a:t>The parents should be reassured and given the necessary support during the period of </a:t>
            </a:r>
            <a:r>
              <a:rPr lang="en-US" dirty="0" smtClean="0"/>
              <a:t>hospitalization </a:t>
            </a:r>
            <a:r>
              <a:rPr lang="en-US" dirty="0"/>
              <a:t>as they, too, become frightened for the welfare of their child. </a:t>
            </a:r>
            <a:endParaRPr lang="en-US" dirty="0" smtClean="0"/>
          </a:p>
          <a:p>
            <a:r>
              <a:rPr lang="en-US" dirty="0" smtClean="0"/>
              <a:t>The </a:t>
            </a:r>
            <a:r>
              <a:rPr lang="en-US" dirty="0"/>
              <a:t>child’s personal hygiene should be considered at all times, as they will have been sweating during early stages. This should be done by provision of a bed bath once they are settled</a:t>
            </a:r>
          </a:p>
          <a:p>
            <a:pPr marL="82296" indent="0">
              <a:buNone/>
            </a:pPr>
            <a:endParaRPr lang="en-US" dirty="0"/>
          </a:p>
        </p:txBody>
      </p:sp>
    </p:spTree>
    <p:extLst>
      <p:ext uri="{BB962C8B-B14F-4D97-AF65-F5344CB8AC3E}">
        <p14:creationId xmlns:p14="http://schemas.microsoft.com/office/powerpoint/2010/main" val="1478102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Management </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There are various medications, which may be prescribed for the child with asthma. The most common ones are </a:t>
            </a:r>
            <a:r>
              <a:rPr lang="en-US" dirty="0" err="1"/>
              <a:t>broncho</a:t>
            </a:r>
            <a:r>
              <a:rPr lang="en-US" dirty="0"/>
              <a:t> dilators.</a:t>
            </a:r>
          </a:p>
          <a:p>
            <a:r>
              <a:rPr lang="en-US" dirty="0"/>
              <a:t>This category includes adrenaline (epinephrine) given as 1:1000 strength, in a dose of 0.01ml/kg body weight, up to 0.3ml subcutaneously, for three doses at 20 minute intervals during an acute attack. </a:t>
            </a:r>
            <a:r>
              <a:rPr lang="en-US" dirty="0" smtClean="0"/>
              <a:t> </a:t>
            </a:r>
            <a:r>
              <a:rPr lang="en-US" dirty="0" err="1" smtClean="0"/>
              <a:t>Aminophyllin</a:t>
            </a:r>
            <a:r>
              <a:rPr lang="en-US" dirty="0" smtClean="0"/>
              <a:t> </a:t>
            </a:r>
            <a:r>
              <a:rPr lang="en-US" dirty="0"/>
              <a:t>(</a:t>
            </a:r>
            <a:r>
              <a:rPr lang="en-US" dirty="0" err="1"/>
              <a:t>theophyllin</a:t>
            </a:r>
            <a:r>
              <a:rPr lang="en-US" dirty="0"/>
              <a:t>) with caution may also be given 1-5mg/kg body weight by intravenous route, but can alternatively be added into normal saline infusion and the child observed strictly ¼ hourly.</a:t>
            </a:r>
          </a:p>
          <a:p>
            <a:endParaRPr lang="en-US" dirty="0"/>
          </a:p>
        </p:txBody>
      </p:sp>
    </p:spTree>
    <p:extLst>
      <p:ext uri="{BB962C8B-B14F-4D97-AF65-F5344CB8AC3E}">
        <p14:creationId xmlns:p14="http://schemas.microsoft.com/office/powerpoint/2010/main" val="160349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981200" y="274638"/>
            <a:ext cx="4800600" cy="1143000"/>
          </a:xfrm>
        </p:spPr>
        <p:txBody>
          <a:bodyPr>
            <a:normAutofit/>
          </a:bodyPr>
          <a:lstStyle/>
          <a:p>
            <a:pPr rtl="0" eaLnBrk="1" hangingPunct="1">
              <a:defRPr/>
            </a:pPr>
            <a:r>
              <a:rPr lang="en-US" sz="4000" b="1" dirty="0"/>
              <a:t>Specific Objectives:</a:t>
            </a:r>
          </a:p>
        </p:txBody>
      </p:sp>
      <p:sp>
        <p:nvSpPr>
          <p:cNvPr id="8195" name="Rectangle 3"/>
          <p:cNvSpPr>
            <a:spLocks noGrp="1" noChangeArrowheads="1"/>
          </p:cNvSpPr>
          <p:nvPr>
            <p:ph idx="1"/>
          </p:nvPr>
        </p:nvSpPr>
        <p:spPr>
          <a:xfrm>
            <a:off x="1828800" y="1600200"/>
            <a:ext cx="8458200" cy="4873752"/>
          </a:xfrm>
        </p:spPr>
        <p:txBody>
          <a:bodyPr>
            <a:normAutofit fontScale="85000" lnSpcReduction="10000"/>
          </a:bodyPr>
          <a:lstStyle/>
          <a:p>
            <a:pPr algn="l" rtl="0" eaLnBrk="1" hangingPunct="1">
              <a:buFont typeface="Agency FB" pitchFamily="34" charset="0"/>
              <a:buNone/>
              <a:defRPr/>
            </a:pPr>
            <a:r>
              <a:rPr lang="en-US" dirty="0"/>
              <a:t>By the end of this lecture, the learners will be able to:</a:t>
            </a:r>
          </a:p>
          <a:p>
            <a:pPr marL="571500" indent="-571500" algn="l" rtl="0" eaLnBrk="1" hangingPunct="1">
              <a:lnSpc>
                <a:spcPct val="150000"/>
              </a:lnSpc>
              <a:buFont typeface="+mj-lt"/>
              <a:buAutoNum type="romanUcPeriod"/>
              <a:defRPr/>
            </a:pPr>
            <a:r>
              <a:rPr lang="en-US" dirty="0"/>
              <a:t>Identify the importance of growth and development.</a:t>
            </a:r>
          </a:p>
          <a:p>
            <a:pPr marL="571500" indent="-571500" algn="l" rtl="0" eaLnBrk="1" hangingPunct="1">
              <a:lnSpc>
                <a:spcPct val="150000"/>
              </a:lnSpc>
              <a:buFont typeface="+mj-lt"/>
              <a:buAutoNum type="romanUcPeriod"/>
              <a:defRPr/>
            </a:pPr>
            <a:r>
              <a:rPr lang="en-US" dirty="0"/>
              <a:t>Define growth and development.</a:t>
            </a:r>
          </a:p>
          <a:p>
            <a:pPr marL="571500" indent="-571500" algn="l" rtl="0" eaLnBrk="1" hangingPunct="1">
              <a:lnSpc>
                <a:spcPct val="150000"/>
              </a:lnSpc>
              <a:buFont typeface="+mj-lt"/>
              <a:buAutoNum type="romanUcPeriod"/>
              <a:defRPr/>
            </a:pPr>
            <a:r>
              <a:rPr lang="en-US" dirty="0"/>
              <a:t>Mention the principles of growth and development.</a:t>
            </a:r>
          </a:p>
          <a:p>
            <a:pPr marL="571500" indent="-571500" algn="l" rtl="0" eaLnBrk="1" hangingPunct="1">
              <a:lnSpc>
                <a:spcPct val="150000"/>
              </a:lnSpc>
              <a:buFont typeface="+mj-lt"/>
              <a:buAutoNum type="romanUcPeriod"/>
              <a:defRPr/>
            </a:pPr>
            <a:r>
              <a:rPr lang="en-US" dirty="0"/>
              <a:t>List factors affecting growth and development.</a:t>
            </a:r>
          </a:p>
          <a:p>
            <a:pPr marL="571500" indent="-571500" algn="l" rtl="0" eaLnBrk="1" hangingPunct="1">
              <a:lnSpc>
                <a:spcPct val="150000"/>
              </a:lnSpc>
              <a:buFont typeface="+mj-lt"/>
              <a:buAutoNum type="romanUcPeriod"/>
              <a:defRPr/>
            </a:pPr>
            <a:r>
              <a:rPr lang="en-US" dirty="0"/>
              <a:t>Mention types of growth and development.</a:t>
            </a:r>
          </a:p>
          <a:p>
            <a:pPr marL="571500" indent="-571500" algn="l" rtl="0" eaLnBrk="1" hangingPunct="1">
              <a:lnSpc>
                <a:spcPct val="150000"/>
              </a:lnSpc>
              <a:buFont typeface="+mj-lt"/>
              <a:buAutoNum type="romanUcPeriod"/>
              <a:defRPr/>
            </a:pPr>
            <a:r>
              <a:rPr lang="en-US" dirty="0"/>
              <a:t>Identify the stages of development.</a:t>
            </a:r>
          </a:p>
        </p:txBody>
      </p:sp>
    </p:spTree>
    <p:extLst>
      <p:ext uri="{BB962C8B-B14F-4D97-AF65-F5344CB8AC3E}">
        <p14:creationId xmlns:p14="http://schemas.microsoft.com/office/powerpoint/2010/main" val="248336784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Steroid Group</a:t>
            </a:r>
            <a:br>
              <a:rPr lang="en-US" dirty="0"/>
            </a:br>
            <a:endParaRPr lang="en-US" dirty="0"/>
          </a:p>
        </p:txBody>
      </p:sp>
      <p:sp>
        <p:nvSpPr>
          <p:cNvPr id="3" name="Content Placeholder 2"/>
          <p:cNvSpPr>
            <a:spLocks noGrp="1"/>
          </p:cNvSpPr>
          <p:nvPr>
            <p:ph idx="1"/>
          </p:nvPr>
        </p:nvSpPr>
        <p:spPr>
          <a:xfrm>
            <a:off x="1748412" y="1366576"/>
            <a:ext cx="9605387" cy="5491424"/>
          </a:xfrm>
        </p:spPr>
        <p:txBody>
          <a:bodyPr>
            <a:normAutofit fontScale="92500" lnSpcReduction="20000"/>
          </a:bodyPr>
          <a:lstStyle/>
          <a:p>
            <a:r>
              <a:rPr lang="en-US" dirty="0"/>
              <a:t>These may be prescribed and given to prevent </a:t>
            </a:r>
            <a:r>
              <a:rPr lang="en-US" dirty="0" err="1"/>
              <a:t>broncho</a:t>
            </a:r>
            <a:r>
              <a:rPr lang="en-US" dirty="0"/>
              <a:t> spasms taking place. They include prednisolone or </a:t>
            </a:r>
            <a:r>
              <a:rPr lang="en-US" dirty="0" err="1"/>
              <a:t>methyprednisolone</a:t>
            </a:r>
            <a:r>
              <a:rPr lang="en-US" dirty="0"/>
              <a:t> in a dose of 2mg/kg body weight intravenously, then 1mg/kg six hours later for </a:t>
            </a:r>
            <a:r>
              <a:rPr lang="en-US" dirty="0" smtClean="0"/>
              <a:t>status </a:t>
            </a:r>
            <a:r>
              <a:rPr lang="en-US" dirty="0" err="1" smtClean="0"/>
              <a:t>asthmaticus</a:t>
            </a:r>
            <a:r>
              <a:rPr lang="en-US" dirty="0"/>
              <a:t>.</a:t>
            </a:r>
          </a:p>
          <a:p>
            <a:r>
              <a:rPr lang="en-US" dirty="0"/>
              <a:t>Antibiotics</a:t>
            </a:r>
          </a:p>
          <a:p>
            <a:pPr marL="82296" indent="0">
              <a:buNone/>
            </a:pPr>
            <a:r>
              <a:rPr lang="en-US" dirty="0"/>
              <a:t>Broad spectrum antibiotics may be given when there is evidence of respiratory tract infections. A choice can be made from common varieties such as ampicillin syrup. The dose is prescribed according to the age of the child. Your responsibility in drug administration is to ensure they are given on time, in the correct dosage, and to observe for possible side effects.</a:t>
            </a:r>
          </a:p>
        </p:txBody>
      </p:sp>
    </p:spTree>
    <p:extLst>
      <p:ext uri="{BB962C8B-B14F-4D97-AF65-F5344CB8AC3E}">
        <p14:creationId xmlns:p14="http://schemas.microsoft.com/office/powerpoint/2010/main" val="189220915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a:t>
            </a:r>
            <a:r>
              <a:rPr lang="en-US" dirty="0" err="1"/>
              <a:t>Asthmaticus</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a:t>This is a severe asthmatic attack, which is persistent and prolonged in duration where three to four injections of </a:t>
            </a:r>
            <a:r>
              <a:rPr lang="en-US" dirty="0" err="1"/>
              <a:t>broncho</a:t>
            </a:r>
            <a:r>
              <a:rPr lang="en-US" dirty="0"/>
              <a:t> dilators have been administered with no relief of </a:t>
            </a:r>
            <a:r>
              <a:rPr lang="en-US" dirty="0" err="1"/>
              <a:t>broncho</a:t>
            </a:r>
            <a:r>
              <a:rPr lang="en-US" dirty="0"/>
              <a:t> spasms and wheezing.</a:t>
            </a:r>
          </a:p>
          <a:p>
            <a:r>
              <a:rPr lang="en-US" dirty="0"/>
              <a:t>Status </a:t>
            </a:r>
            <a:r>
              <a:rPr lang="en-US" dirty="0" err="1"/>
              <a:t>asthmaticus</a:t>
            </a:r>
            <a:r>
              <a:rPr lang="en-US" dirty="0"/>
              <a:t> should be regarded as a medical emergency because it will quickly result in asphyxia. The child should be admitted in the intensive care unit or a cubicle in a general ward, for proper care and continuous monitoring.</a:t>
            </a:r>
          </a:p>
          <a:p>
            <a:endParaRPr lang="en-US" dirty="0"/>
          </a:p>
        </p:txBody>
      </p:sp>
    </p:spTree>
    <p:extLst>
      <p:ext uri="{BB962C8B-B14F-4D97-AF65-F5344CB8AC3E}">
        <p14:creationId xmlns:p14="http://schemas.microsoft.com/office/powerpoint/2010/main" val="1029507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STUDENT ASSIGNMENT-INDIVIDUAL</a:t>
            </a:r>
            <a:endParaRPr lang="en-US" dirty="0">
              <a:solidFill>
                <a:srgbClr val="FF0000"/>
              </a:solidFill>
            </a:endParaRPr>
          </a:p>
        </p:txBody>
      </p:sp>
      <p:sp>
        <p:nvSpPr>
          <p:cNvPr id="3" name="Content Placeholder 2"/>
          <p:cNvSpPr>
            <a:spLocks noGrp="1"/>
          </p:cNvSpPr>
          <p:nvPr>
            <p:ph idx="1"/>
          </p:nvPr>
        </p:nvSpPr>
        <p:spPr/>
        <p:txBody>
          <a:bodyPr>
            <a:normAutofit/>
          </a:bodyPr>
          <a:lstStyle/>
          <a:p>
            <a:pPr marL="82296" indent="0">
              <a:buNone/>
            </a:pPr>
            <a:r>
              <a:rPr lang="en-US" sz="4000" b="1" dirty="0" smtClean="0">
                <a:solidFill>
                  <a:srgbClr val="0070C0"/>
                </a:solidFill>
              </a:rPr>
              <a:t>AMBIGOUS GENITALIA</a:t>
            </a:r>
          </a:p>
          <a:p>
            <a:pPr marL="356616" lvl="1" indent="0" algn="just">
              <a:buNone/>
            </a:pPr>
            <a:r>
              <a:rPr lang="en-US" sz="2000" b="1" dirty="0" smtClean="0">
                <a:solidFill>
                  <a:srgbClr val="0070C0"/>
                </a:solidFill>
              </a:rPr>
              <a:t>Definition/description</a:t>
            </a:r>
          </a:p>
          <a:p>
            <a:pPr marL="356616" lvl="1" indent="0" algn="just">
              <a:buNone/>
            </a:pPr>
            <a:r>
              <a:rPr lang="en-US" sz="2000" b="1" dirty="0" smtClean="0">
                <a:solidFill>
                  <a:srgbClr val="0070C0"/>
                </a:solidFill>
              </a:rPr>
              <a:t>Pathophysiology</a:t>
            </a:r>
          </a:p>
          <a:p>
            <a:pPr marL="356616" lvl="1" indent="0" algn="just">
              <a:buNone/>
            </a:pPr>
            <a:r>
              <a:rPr lang="en-US" sz="2000" b="1" dirty="0" smtClean="0">
                <a:solidFill>
                  <a:srgbClr val="0070C0"/>
                </a:solidFill>
              </a:rPr>
              <a:t>Clinical manifestation</a:t>
            </a:r>
          </a:p>
          <a:p>
            <a:pPr marL="356616" lvl="1" indent="0" algn="just">
              <a:buNone/>
            </a:pPr>
            <a:r>
              <a:rPr lang="en-US" sz="2000" b="1" dirty="0" smtClean="0">
                <a:solidFill>
                  <a:srgbClr val="0070C0"/>
                </a:solidFill>
              </a:rPr>
              <a:t>Management (surgical/nursing)</a:t>
            </a:r>
          </a:p>
          <a:p>
            <a:pPr marL="356616" lvl="1" indent="0" algn="just">
              <a:buNone/>
            </a:pPr>
            <a:r>
              <a:rPr lang="en-US" sz="2000" b="1" dirty="0" smtClean="0">
                <a:solidFill>
                  <a:srgbClr val="0070C0"/>
                </a:solidFill>
              </a:rPr>
              <a:t>complications</a:t>
            </a:r>
            <a:endParaRPr lang="en-US" sz="2000" b="1" dirty="0">
              <a:solidFill>
                <a:srgbClr val="0070C0"/>
              </a:solidFill>
            </a:endParaRPr>
          </a:p>
        </p:txBody>
      </p:sp>
    </p:spTree>
    <p:extLst>
      <p:ext uri="{BB962C8B-B14F-4D97-AF65-F5344CB8AC3E}">
        <p14:creationId xmlns:p14="http://schemas.microsoft.com/office/powerpoint/2010/main" val="339630906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669491"/>
          </a:xfrm>
        </p:spPr>
        <p:txBody>
          <a:bodyPr>
            <a:normAutofit/>
          </a:bodyPr>
          <a:lstStyle/>
          <a:p>
            <a:r>
              <a:rPr lang="en-US" sz="6000" b="1" dirty="0" smtClean="0"/>
              <a:t>DIARRHEAL DISEASES</a:t>
            </a:r>
            <a:endParaRPr lang="en-US" sz="6000" b="1" dirty="0"/>
          </a:p>
        </p:txBody>
      </p:sp>
    </p:spTree>
    <p:extLst>
      <p:ext uri="{BB962C8B-B14F-4D97-AF65-F5344CB8AC3E}">
        <p14:creationId xmlns:p14="http://schemas.microsoft.com/office/powerpoint/2010/main" val="117558745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Diarrhoeal Diseases</a:t>
            </a:r>
            <a:br>
              <a:rPr lang="en-US" dirty="0"/>
            </a:br>
            <a:endParaRPr lang="en-US" dirty="0"/>
          </a:p>
        </p:txBody>
      </p:sp>
      <p:sp>
        <p:nvSpPr>
          <p:cNvPr id="3" name="Content Placeholder 2"/>
          <p:cNvSpPr>
            <a:spLocks noGrp="1"/>
          </p:cNvSpPr>
          <p:nvPr>
            <p:ph idx="1"/>
          </p:nvPr>
        </p:nvSpPr>
        <p:spPr>
          <a:xfrm>
            <a:off x="1914144" y="1014884"/>
            <a:ext cx="9997440" cy="5233516"/>
          </a:xfrm>
        </p:spPr>
        <p:txBody>
          <a:bodyPr>
            <a:normAutofit fontScale="70000" lnSpcReduction="20000"/>
          </a:bodyPr>
          <a:lstStyle/>
          <a:p>
            <a:endParaRPr lang="en-US" dirty="0"/>
          </a:p>
          <a:p>
            <a:r>
              <a:rPr lang="en-US" dirty="0"/>
              <a:t>This is one of the main paediatric emergencies you may have to deal with. In young children, passage of three or more watery stools, with or without blood, in twenty four hours is referred to as diarrhoea, which is also known as gastro enteritis. The latter technically means inflammation of the stomach and small intestine. </a:t>
            </a:r>
          </a:p>
          <a:p>
            <a:r>
              <a:rPr lang="en-US" dirty="0"/>
              <a:t>There are </a:t>
            </a:r>
            <a:r>
              <a:rPr lang="en-US" b="1" dirty="0"/>
              <a:t>two types </a:t>
            </a:r>
            <a:r>
              <a:rPr lang="en-US" dirty="0"/>
              <a:t>of diarrhoea: </a:t>
            </a:r>
            <a:endParaRPr lang="en-US" dirty="0" smtClean="0"/>
          </a:p>
          <a:p>
            <a:pPr marL="596646" indent="-514350">
              <a:buFont typeface="+mj-lt"/>
              <a:buAutoNum type="arabicParenR"/>
            </a:pPr>
            <a:r>
              <a:rPr lang="en-US" b="1" dirty="0" smtClean="0"/>
              <a:t>Acute diarrhoea </a:t>
            </a:r>
            <a:r>
              <a:rPr lang="en-US" dirty="0" smtClean="0"/>
              <a:t>mostly caused by infectious agents such as viral, bacterial and parasitic pathogens; and</a:t>
            </a:r>
          </a:p>
          <a:p>
            <a:pPr marL="596646" indent="-514350">
              <a:buFont typeface="+mj-lt"/>
              <a:buAutoNum type="arabicParenR"/>
            </a:pPr>
            <a:r>
              <a:rPr lang="en-US" b="1" dirty="0" smtClean="0"/>
              <a:t>Chronic diarrhoea </a:t>
            </a:r>
            <a:r>
              <a:rPr lang="en-US" dirty="0" smtClean="0"/>
              <a:t>caused by chronic conditions such as malabsorption syndromes, inflammatory bowel </a:t>
            </a:r>
            <a:r>
              <a:rPr lang="en-US" dirty="0"/>
              <a:t>disease, immune disease, food allergy, lactose intolerance and chronic non specific diarrhoea or a result of inadequate management of acute infectious diarrhoea.</a:t>
            </a:r>
          </a:p>
          <a:p>
            <a:r>
              <a:rPr lang="en-US" dirty="0"/>
              <a:t>Diarrhoea in children, especially in developing countries, is still one of the causes of unnecessary deaths. The word unnecessary is used because with a careful approach and proper education, they can be prevented.</a:t>
            </a:r>
          </a:p>
          <a:p>
            <a:pPr marL="82296" indent="0">
              <a:buNone/>
            </a:pPr>
            <a:endParaRPr lang="en-US" dirty="0"/>
          </a:p>
          <a:p>
            <a:endParaRPr lang="en-US" dirty="0"/>
          </a:p>
        </p:txBody>
      </p:sp>
    </p:spTree>
    <p:extLst>
      <p:ext uri="{BB962C8B-B14F-4D97-AF65-F5344CB8AC3E}">
        <p14:creationId xmlns:p14="http://schemas.microsoft.com/office/powerpoint/2010/main" val="248562501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a:t>Diarrhoea is a very common disease, but cases can be quite easily reduced in simple ways, such as improving nutrition in young children and general standards of hygiene within the community. </a:t>
            </a:r>
            <a:endParaRPr lang="en-US" dirty="0" smtClean="0"/>
          </a:p>
          <a:p>
            <a:r>
              <a:rPr lang="en-US" dirty="0"/>
              <a:t>P</a:t>
            </a:r>
            <a:r>
              <a:rPr lang="en-US" dirty="0" smtClean="0"/>
              <a:t>roviding </a:t>
            </a:r>
            <a:r>
              <a:rPr lang="en-US" dirty="0"/>
              <a:t>adequate hydration early in diseases associated with the symptom is necessary</a:t>
            </a:r>
            <a:r>
              <a:rPr lang="en-US" dirty="0" smtClean="0"/>
              <a:t>.</a:t>
            </a:r>
          </a:p>
          <a:p>
            <a:r>
              <a:rPr lang="en-US" dirty="0" smtClean="0"/>
              <a:t> </a:t>
            </a:r>
            <a:r>
              <a:rPr lang="en-US" dirty="0"/>
              <a:t>Lack of hydration is the main cause of death in young children if no urgent action </a:t>
            </a:r>
            <a:r>
              <a:rPr lang="en-US" dirty="0" smtClean="0"/>
              <a:t>is </a:t>
            </a:r>
            <a:r>
              <a:rPr lang="en-US" dirty="0"/>
              <a:t>undertaken.</a:t>
            </a:r>
          </a:p>
          <a:p>
            <a:endParaRPr lang="en-US" dirty="0" smtClean="0"/>
          </a:p>
          <a:p>
            <a:pPr marL="82296" indent="0">
              <a:buNone/>
            </a:pPr>
            <a:endParaRPr lang="en-US" dirty="0"/>
          </a:p>
          <a:p>
            <a:endParaRPr lang="en-US" dirty="0"/>
          </a:p>
        </p:txBody>
      </p:sp>
    </p:spTree>
    <p:extLst>
      <p:ext uri="{BB962C8B-B14F-4D97-AF65-F5344CB8AC3E}">
        <p14:creationId xmlns:p14="http://schemas.microsoft.com/office/powerpoint/2010/main" val="286914566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general health of the child is often a predisposing factor</a:t>
            </a:r>
            <a:r>
              <a:rPr lang="en-US" dirty="0" smtClean="0"/>
              <a:t>.</a:t>
            </a:r>
          </a:p>
          <a:p>
            <a:r>
              <a:rPr lang="en-US" dirty="0" smtClean="0"/>
              <a:t> </a:t>
            </a:r>
            <a:r>
              <a:rPr lang="en-US" dirty="0"/>
              <a:t>Infants or children who lead a healthy life are less likely to develop diarrhoea than those who are ill and </a:t>
            </a:r>
            <a:r>
              <a:rPr lang="en-US" dirty="0" smtClean="0"/>
              <a:t>malnourished.</a:t>
            </a:r>
          </a:p>
          <a:p>
            <a:r>
              <a:rPr lang="en-US" dirty="0" smtClean="0"/>
              <a:t>The </a:t>
            </a:r>
            <a:r>
              <a:rPr lang="en-US" dirty="0"/>
              <a:t>younger the child, the more likely they are to have diarrhoea. </a:t>
            </a:r>
            <a:endParaRPr lang="en-US" dirty="0" smtClean="0"/>
          </a:p>
          <a:p>
            <a:r>
              <a:rPr lang="en-US" dirty="0" smtClean="0"/>
              <a:t>Environmental </a:t>
            </a:r>
            <a:r>
              <a:rPr lang="en-US" dirty="0"/>
              <a:t>factors should also be taken </a:t>
            </a:r>
            <a:r>
              <a:rPr lang="en-US" dirty="0" smtClean="0"/>
              <a:t>into consideration</a:t>
            </a:r>
            <a:r>
              <a:rPr lang="en-US" dirty="0"/>
              <a:t>. </a:t>
            </a:r>
            <a:endParaRPr lang="en-US" dirty="0" smtClean="0"/>
          </a:p>
          <a:p>
            <a:r>
              <a:rPr lang="en-US" dirty="0" smtClean="0"/>
              <a:t>The </a:t>
            </a:r>
            <a:r>
              <a:rPr lang="en-US" dirty="0"/>
              <a:t>socio economic status tends to contribute to incidences of diarrhoea in situations where certain facilities such as good sanitation, pure water supply, hygienic food storage, and similar domestic requirements are inadequate.</a:t>
            </a:r>
          </a:p>
          <a:p>
            <a:endParaRPr lang="en-US" dirty="0"/>
          </a:p>
          <a:p>
            <a:pPr marL="82296" indent="0">
              <a:buNone/>
            </a:pPr>
            <a:endParaRPr lang="en-US" dirty="0"/>
          </a:p>
        </p:txBody>
      </p:sp>
    </p:spTree>
    <p:extLst>
      <p:ext uri="{BB962C8B-B14F-4D97-AF65-F5344CB8AC3E}">
        <p14:creationId xmlns:p14="http://schemas.microsoft.com/office/powerpoint/2010/main" val="131682823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Pathophysiology of Diarrhoea </a:t>
            </a:r>
            <a:br>
              <a:rPr lang="en-US" dirty="0" smtClean="0"/>
            </a:br>
            <a:endParaRPr lang="en-US" dirty="0"/>
          </a:p>
        </p:txBody>
      </p:sp>
      <p:sp>
        <p:nvSpPr>
          <p:cNvPr id="3" name="Content Placeholder 2"/>
          <p:cNvSpPr>
            <a:spLocks noGrp="1"/>
          </p:cNvSpPr>
          <p:nvPr>
            <p:ph idx="1"/>
          </p:nvPr>
        </p:nvSpPr>
        <p:spPr>
          <a:xfrm>
            <a:off x="1914144" y="1034980"/>
            <a:ext cx="9997440" cy="5213420"/>
          </a:xfrm>
        </p:spPr>
        <p:txBody>
          <a:bodyPr>
            <a:normAutofit fontScale="77500" lnSpcReduction="20000"/>
          </a:bodyPr>
          <a:lstStyle/>
          <a:p>
            <a:r>
              <a:rPr lang="en-US" dirty="0" smtClean="0"/>
              <a:t>Abnormal </a:t>
            </a:r>
            <a:r>
              <a:rPr lang="en-US" dirty="0"/>
              <a:t>loss of fluids and electrolytes from the intestines may occur as a result of gastrointestinal disturbance and this leads to </a:t>
            </a:r>
            <a:r>
              <a:rPr lang="en-US" dirty="0" smtClean="0"/>
              <a:t>diarrhea</a:t>
            </a:r>
            <a:r>
              <a:rPr lang="en-US" dirty="0"/>
              <a:t>. There are three main factors for this loss.</a:t>
            </a:r>
          </a:p>
          <a:p>
            <a:pPr>
              <a:buFont typeface="Wingdings" pitchFamily="2" charset="2"/>
              <a:buChar char="q"/>
            </a:pPr>
            <a:r>
              <a:rPr lang="en-US" b="1" dirty="0"/>
              <a:t>First Factor </a:t>
            </a:r>
          </a:p>
          <a:p>
            <a:pPr>
              <a:buFont typeface="Arial" pitchFamily="34" charset="0"/>
              <a:buChar char="•"/>
            </a:pPr>
            <a:r>
              <a:rPr lang="en-US" dirty="0"/>
              <a:t>The first factor is </a:t>
            </a:r>
            <a:r>
              <a:rPr lang="en-US" u="sng" dirty="0"/>
              <a:t>increased fluid secretion from the intestine</a:t>
            </a:r>
            <a:r>
              <a:rPr lang="en-US" dirty="0" smtClean="0"/>
              <a:t>.</a:t>
            </a:r>
          </a:p>
          <a:p>
            <a:pPr>
              <a:buFont typeface="Arial" pitchFamily="34" charset="0"/>
              <a:buChar char="•"/>
            </a:pPr>
            <a:r>
              <a:rPr lang="en-US" dirty="0" smtClean="0"/>
              <a:t> </a:t>
            </a:r>
            <a:r>
              <a:rPr lang="en-US" dirty="0"/>
              <a:t>Some micro-organisms such as </a:t>
            </a:r>
            <a:r>
              <a:rPr lang="en-US" i="1" dirty="0"/>
              <a:t>Vibrio </a:t>
            </a:r>
            <a:r>
              <a:rPr lang="en-US" i="1" dirty="0" err="1"/>
              <a:t>cholerae</a:t>
            </a:r>
            <a:r>
              <a:rPr lang="en-US" i="1" dirty="0"/>
              <a:t> </a:t>
            </a:r>
            <a:r>
              <a:rPr lang="en-US" dirty="0"/>
              <a:t>and </a:t>
            </a:r>
            <a:r>
              <a:rPr lang="en-US" i="1" dirty="0"/>
              <a:t>Escherichia coli</a:t>
            </a:r>
            <a:r>
              <a:rPr lang="en-US" dirty="0"/>
              <a:t> produce toxins, which stimulate salt and water secretion from the absorptive villi cells of the intestine. </a:t>
            </a:r>
            <a:endParaRPr lang="en-US" dirty="0" smtClean="0"/>
          </a:p>
          <a:p>
            <a:pPr>
              <a:buFont typeface="Arial" pitchFamily="34" charset="0"/>
              <a:buChar char="•"/>
            </a:pPr>
            <a:r>
              <a:rPr lang="en-US" dirty="0" smtClean="0"/>
              <a:t>The </a:t>
            </a:r>
            <a:r>
              <a:rPr lang="en-US" dirty="0"/>
              <a:t>bacteria stick to the surface of villi cells without penetrating or destroying the cells. </a:t>
            </a:r>
            <a:endParaRPr lang="en-US" dirty="0" smtClean="0"/>
          </a:p>
          <a:p>
            <a:pPr>
              <a:buFont typeface="Arial" pitchFamily="34" charset="0"/>
              <a:buChar char="•"/>
            </a:pPr>
            <a:r>
              <a:rPr lang="en-US" dirty="0" smtClean="0"/>
              <a:t>This </a:t>
            </a:r>
            <a:r>
              <a:rPr lang="en-US" dirty="0"/>
              <a:t>secretory diarrhoea is very strong and accounts for the severe rise in watery stools and rapid dehydration that is seen in cholera and coli form diarrhoea in infants and children. </a:t>
            </a:r>
            <a:endParaRPr lang="en-US" dirty="0" smtClean="0"/>
          </a:p>
          <a:p>
            <a:pPr>
              <a:buFont typeface="Arial" pitchFamily="34" charset="0"/>
              <a:buChar char="•"/>
            </a:pPr>
            <a:r>
              <a:rPr lang="en-US" dirty="0" smtClean="0"/>
              <a:t>The </a:t>
            </a:r>
            <a:r>
              <a:rPr lang="en-US" dirty="0"/>
              <a:t>intestinal walls are still able to absorb foods and water when the child is given these </a:t>
            </a:r>
            <a:r>
              <a:rPr lang="en-US" dirty="0" smtClean="0"/>
              <a:t>orally</a:t>
            </a:r>
            <a:endParaRPr lang="en-US" dirty="0"/>
          </a:p>
        </p:txBody>
      </p:sp>
    </p:spTree>
    <p:extLst>
      <p:ext uri="{BB962C8B-B14F-4D97-AF65-F5344CB8AC3E}">
        <p14:creationId xmlns:p14="http://schemas.microsoft.com/office/powerpoint/2010/main" val="93320613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q"/>
            </a:pPr>
            <a:r>
              <a:rPr lang="en-US" b="1" dirty="0"/>
              <a:t>Second Factor</a:t>
            </a:r>
          </a:p>
          <a:p>
            <a:pPr>
              <a:buFont typeface="Arial" pitchFamily="34" charset="0"/>
              <a:buChar char="•"/>
            </a:pPr>
            <a:r>
              <a:rPr lang="en-US" dirty="0" smtClean="0"/>
              <a:t>The </a:t>
            </a:r>
            <a:r>
              <a:rPr lang="en-US" dirty="0"/>
              <a:t>second factor is </a:t>
            </a:r>
            <a:r>
              <a:rPr lang="en-US" u="sng" dirty="0"/>
              <a:t>poor absorption </a:t>
            </a:r>
            <a:r>
              <a:rPr lang="en-US" dirty="0"/>
              <a:t>(malabsorption). Depending on the child’s age, about two to eight </a:t>
            </a:r>
            <a:r>
              <a:rPr lang="en-US" dirty="0" smtClean="0"/>
              <a:t>liters </a:t>
            </a:r>
            <a:r>
              <a:rPr lang="en-US" dirty="0"/>
              <a:t>of fluid enter the intestine in twenty-four hours. One quarter of this fluid is ingested from the foodstuff and drinks. The digestive juice produces the rest. Only 50-200 </a:t>
            </a:r>
            <a:r>
              <a:rPr lang="en-US" dirty="0" err="1"/>
              <a:t>mls</a:t>
            </a:r>
            <a:r>
              <a:rPr lang="en-US" dirty="0"/>
              <a:t> of this fluid is absorbed or reabsorbed into the blood stream. The remainder is passed in the faeces. </a:t>
            </a:r>
            <a:endParaRPr lang="en-US" dirty="0" smtClean="0"/>
          </a:p>
          <a:p>
            <a:pPr>
              <a:buFont typeface="Arial" pitchFamily="34" charset="0"/>
              <a:buChar char="•"/>
            </a:pPr>
            <a:r>
              <a:rPr lang="en-US" dirty="0" smtClean="0"/>
              <a:t>The </a:t>
            </a:r>
            <a:r>
              <a:rPr lang="en-US" dirty="0"/>
              <a:t>stimulation or irritation of the intestine results in rapid passage of the bowel contents. This rapidity results in lack of intestinal enzymes to split sugar, which in turn passes to the large intestine. Here it draws water from the surrounding tissues, causing diarrhoea</a:t>
            </a:r>
          </a:p>
          <a:p>
            <a:endParaRPr lang="en-US" dirty="0"/>
          </a:p>
          <a:p>
            <a:endParaRPr lang="en-US" dirty="0"/>
          </a:p>
        </p:txBody>
      </p:sp>
    </p:spTree>
    <p:extLst>
      <p:ext uri="{BB962C8B-B14F-4D97-AF65-F5344CB8AC3E}">
        <p14:creationId xmlns:p14="http://schemas.microsoft.com/office/powerpoint/2010/main" val="411232463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en-US" b="1" dirty="0"/>
              <a:t>Third Factor</a:t>
            </a:r>
          </a:p>
          <a:p>
            <a:pPr marL="82296" indent="0">
              <a:buNone/>
            </a:pPr>
            <a:r>
              <a:rPr lang="en-US" dirty="0"/>
              <a:t>The third factor is </a:t>
            </a:r>
            <a:r>
              <a:rPr lang="en-US" u="sng" dirty="0"/>
              <a:t>exudation from the intestine</a:t>
            </a:r>
            <a:r>
              <a:rPr lang="en-US" dirty="0"/>
              <a:t>. </a:t>
            </a:r>
            <a:endParaRPr lang="en-US" dirty="0" smtClean="0"/>
          </a:p>
          <a:p>
            <a:pPr>
              <a:buFont typeface="Arial" pitchFamily="34" charset="0"/>
              <a:buChar char="•"/>
            </a:pPr>
            <a:r>
              <a:rPr lang="en-US" dirty="0" smtClean="0"/>
              <a:t>Some </a:t>
            </a:r>
            <a:r>
              <a:rPr lang="en-US" dirty="0"/>
              <a:t>pathogenic micro-organisms such as Salmonella </a:t>
            </a:r>
            <a:r>
              <a:rPr lang="en-US" dirty="0" err="1"/>
              <a:t>typhi</a:t>
            </a:r>
            <a:r>
              <a:rPr lang="en-US" dirty="0"/>
              <a:t> normally cause </a:t>
            </a:r>
            <a:r>
              <a:rPr lang="en-US" dirty="0" smtClean="0"/>
              <a:t>diarrhea </a:t>
            </a:r>
            <a:r>
              <a:rPr lang="en-US" dirty="0"/>
              <a:t>by penetrating the intestinal mucosa, destroying the cells and sometimes gaining access to the bloodstream. </a:t>
            </a:r>
            <a:endParaRPr lang="en-US" dirty="0" smtClean="0"/>
          </a:p>
          <a:p>
            <a:pPr>
              <a:buFont typeface="Arial" pitchFamily="34" charset="0"/>
              <a:buChar char="•"/>
            </a:pPr>
            <a:r>
              <a:rPr lang="en-US" dirty="0" smtClean="0"/>
              <a:t>Here </a:t>
            </a:r>
            <a:r>
              <a:rPr lang="en-US" dirty="0"/>
              <a:t>the mucosa becomes inflamed and exudation (leakage) of fluids containing serum, pus cells, and blood occurs. </a:t>
            </a:r>
            <a:endParaRPr lang="en-US" dirty="0" smtClean="0"/>
          </a:p>
          <a:p>
            <a:pPr>
              <a:buFont typeface="Arial" pitchFamily="34" charset="0"/>
              <a:buChar char="•"/>
            </a:pPr>
            <a:r>
              <a:rPr lang="en-US" dirty="0" smtClean="0"/>
              <a:t>In </a:t>
            </a:r>
            <a:r>
              <a:rPr lang="en-US" dirty="0"/>
              <a:t>some very serious cases, the ulcers bleed heavily and may perforate causing peritonitis as in typhoid fever</a:t>
            </a:r>
          </a:p>
          <a:p>
            <a:pPr marL="82296" indent="0">
              <a:buNone/>
            </a:pPr>
            <a:endParaRPr lang="en-US" dirty="0"/>
          </a:p>
        </p:txBody>
      </p:sp>
    </p:spTree>
    <p:extLst>
      <p:ext uri="{BB962C8B-B14F-4D97-AF65-F5344CB8AC3E}">
        <p14:creationId xmlns:p14="http://schemas.microsoft.com/office/powerpoint/2010/main" val="3101608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algn="l" eaLnBrk="1" hangingPunct="1">
              <a:defRPr/>
            </a:pPr>
            <a:r>
              <a:rPr lang="en-US" dirty="0"/>
              <a:t>Growth </a:t>
            </a:r>
          </a:p>
        </p:txBody>
      </p:sp>
      <p:sp>
        <p:nvSpPr>
          <p:cNvPr id="10243" name="Rectangle 3"/>
          <p:cNvSpPr>
            <a:spLocks noGrp="1" noChangeArrowheads="1"/>
          </p:cNvSpPr>
          <p:nvPr>
            <p:ph idx="1"/>
          </p:nvPr>
        </p:nvSpPr>
        <p:spPr/>
        <p:txBody>
          <a:bodyPr/>
          <a:lstStyle/>
          <a:p>
            <a:pPr>
              <a:defRPr/>
            </a:pPr>
            <a:r>
              <a:rPr lang="en-US" b="1" dirty="0"/>
              <a:t>Growth </a:t>
            </a:r>
            <a:r>
              <a:rPr lang="en-GB" b="1" dirty="0"/>
              <a:t>implies a change in quantity</a:t>
            </a:r>
            <a:endParaRPr lang="en-US" b="1" dirty="0"/>
          </a:p>
          <a:p>
            <a:pPr>
              <a:defRPr/>
            </a:pPr>
            <a:r>
              <a:rPr lang="en-GB" dirty="0"/>
              <a:t>Human growth can be defined as a change in body structure. The changes are both in height and size.</a:t>
            </a:r>
            <a:r>
              <a:rPr lang="en-US" dirty="0"/>
              <a:t> </a:t>
            </a:r>
          </a:p>
          <a:p>
            <a:pPr>
              <a:defRPr/>
            </a:pPr>
            <a:r>
              <a:rPr lang="en-US" dirty="0" smtClean="0"/>
              <a:t>Refers </a:t>
            </a:r>
            <a:r>
              <a:rPr lang="en-US" dirty="0"/>
              <a:t>to an increase in physical size of the whole body or any of its parts. </a:t>
            </a:r>
          </a:p>
          <a:p>
            <a:pPr>
              <a:defRPr/>
            </a:pPr>
            <a:r>
              <a:rPr lang="en-US" dirty="0"/>
              <a:t>It is simply a </a:t>
            </a:r>
            <a:r>
              <a:rPr lang="en-US" b="1" i="1" dirty="0"/>
              <a:t>quantitative change </a:t>
            </a:r>
            <a:r>
              <a:rPr lang="en-US" dirty="0"/>
              <a:t>in the child</a:t>
            </a:r>
            <a:r>
              <a:rPr lang="en-US" dirty="0">
                <a:latin typeface="Agency FB"/>
              </a:rPr>
              <a:t>’</a:t>
            </a:r>
            <a:r>
              <a:rPr lang="en-US" dirty="0"/>
              <a:t>s body.  </a:t>
            </a:r>
          </a:p>
          <a:p>
            <a:pPr>
              <a:defRPr/>
            </a:pPr>
            <a:endParaRPr lang="en-US" dirty="0"/>
          </a:p>
          <a:p>
            <a:pPr>
              <a:defRPr/>
            </a:pPr>
            <a:r>
              <a:rPr lang="en-US" dirty="0"/>
              <a:t>It can be measured in Kg, pounds, meters, inches, </a:t>
            </a:r>
            <a:r>
              <a:rPr lang="en-US" dirty="0">
                <a:latin typeface="Agency FB"/>
              </a:rPr>
              <a:t>…</a:t>
            </a:r>
            <a:r>
              <a:rPr lang="en-US" dirty="0"/>
              <a:t>.. etc</a:t>
            </a:r>
          </a:p>
        </p:txBody>
      </p:sp>
    </p:spTree>
    <p:extLst>
      <p:ext uri="{BB962C8B-B14F-4D97-AF65-F5344CB8AC3E}">
        <p14:creationId xmlns:p14="http://schemas.microsoft.com/office/powerpoint/2010/main" val="35149143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Causes of </a:t>
            </a:r>
            <a:r>
              <a:rPr lang="en-US" dirty="0" smtClean="0"/>
              <a:t>Diarrheal </a:t>
            </a:r>
            <a:r>
              <a:rPr lang="en-US" dirty="0"/>
              <a:t>Diseases </a:t>
            </a:r>
            <a:br>
              <a:rPr lang="en-US" dirty="0"/>
            </a:b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q"/>
            </a:pPr>
            <a:r>
              <a:rPr lang="en-US" b="1" dirty="0" smtClean="0"/>
              <a:t>Enteral </a:t>
            </a:r>
            <a:r>
              <a:rPr lang="en-US" b="1" dirty="0"/>
              <a:t>Infections</a:t>
            </a:r>
          </a:p>
          <a:p>
            <a:pPr marL="82296" indent="0">
              <a:buNone/>
            </a:pPr>
            <a:r>
              <a:rPr lang="en-US" dirty="0" smtClean="0"/>
              <a:t>This </a:t>
            </a:r>
            <a:r>
              <a:rPr lang="en-US" dirty="0"/>
              <a:t>group encompasses several micro-organisms and parasites gaining access to the intestinal tract. Some of these are non pathogenic and are usually present within the tract but may change with circumstances to cause diarrhoea. </a:t>
            </a:r>
            <a:endParaRPr lang="en-US" dirty="0" smtClean="0"/>
          </a:p>
          <a:p>
            <a:pPr marL="82296" indent="0">
              <a:buNone/>
            </a:pPr>
            <a:r>
              <a:rPr lang="en-US" dirty="0" smtClean="0"/>
              <a:t>Some </a:t>
            </a:r>
            <a:r>
              <a:rPr lang="en-US" dirty="0"/>
              <a:t>of the organisms and intestinal parasites in this category include </a:t>
            </a:r>
            <a:r>
              <a:rPr lang="en-US" i="1" dirty="0"/>
              <a:t>E</a:t>
            </a:r>
            <a:r>
              <a:rPr lang="en-US" i="1" dirty="0" smtClean="0"/>
              <a:t>scherichia </a:t>
            </a:r>
            <a:r>
              <a:rPr lang="en-US" i="1" dirty="0"/>
              <a:t>coli </a:t>
            </a:r>
            <a:r>
              <a:rPr lang="en-US" dirty="0"/>
              <a:t>(</a:t>
            </a:r>
            <a:r>
              <a:rPr lang="en-US" dirty="0" err="1"/>
              <a:t>e.coli</a:t>
            </a:r>
            <a:r>
              <a:rPr lang="en-US" dirty="0"/>
              <a:t>), </a:t>
            </a:r>
            <a:r>
              <a:rPr lang="en-US" i="1" dirty="0" err="1"/>
              <a:t>schistosoma</a:t>
            </a:r>
            <a:r>
              <a:rPr lang="en-US" i="1" dirty="0"/>
              <a:t>, </a:t>
            </a:r>
            <a:r>
              <a:rPr lang="en-US" i="1" dirty="0" err="1"/>
              <a:t>crystosporidium</a:t>
            </a:r>
            <a:r>
              <a:rPr lang="en-US" i="1" dirty="0"/>
              <a:t> </a:t>
            </a:r>
            <a:r>
              <a:rPr lang="en-US" dirty="0"/>
              <a:t>associated with HIV, </a:t>
            </a:r>
            <a:r>
              <a:rPr lang="en-US" i="1" dirty="0" err="1"/>
              <a:t>E</a:t>
            </a:r>
            <a:r>
              <a:rPr lang="en-US" i="1" dirty="0" err="1" smtClean="0"/>
              <a:t>ntamoeba</a:t>
            </a:r>
            <a:r>
              <a:rPr lang="en-US" i="1" dirty="0" smtClean="0"/>
              <a:t> </a:t>
            </a:r>
            <a:r>
              <a:rPr lang="en-US" i="1" dirty="0" err="1"/>
              <a:t>histolytica</a:t>
            </a:r>
            <a:r>
              <a:rPr lang="en-US" i="1" dirty="0"/>
              <a:t>, </a:t>
            </a:r>
            <a:r>
              <a:rPr lang="en-US" i="1" dirty="0" smtClean="0"/>
              <a:t>Salmonella</a:t>
            </a:r>
            <a:r>
              <a:rPr lang="en-US" i="1" dirty="0"/>
              <a:t>, </a:t>
            </a:r>
            <a:r>
              <a:rPr lang="en-US" i="1" dirty="0" smtClean="0"/>
              <a:t>Vibrio </a:t>
            </a:r>
            <a:r>
              <a:rPr lang="en-US" i="1" dirty="0" err="1"/>
              <a:t>cholerae</a:t>
            </a:r>
            <a:r>
              <a:rPr lang="en-US" i="1" dirty="0"/>
              <a:t>, </a:t>
            </a:r>
            <a:r>
              <a:rPr lang="en-US" i="1" dirty="0" err="1"/>
              <a:t>S</a:t>
            </a:r>
            <a:r>
              <a:rPr lang="en-US" i="1" dirty="0" err="1" smtClean="0"/>
              <a:t>higella</a:t>
            </a:r>
            <a:r>
              <a:rPr lang="en-US" dirty="0"/>
              <a:t>. rotavirus and other types </a:t>
            </a:r>
            <a:r>
              <a:rPr lang="en-US" dirty="0" smtClean="0"/>
              <a:t>of </a:t>
            </a:r>
            <a:r>
              <a:rPr lang="en-US" dirty="0"/>
              <a:t>viruses.</a:t>
            </a:r>
          </a:p>
          <a:p>
            <a:endParaRPr lang="en-US" dirty="0"/>
          </a:p>
          <a:p>
            <a:endParaRPr lang="en-US" dirty="0"/>
          </a:p>
        </p:txBody>
      </p:sp>
    </p:spTree>
    <p:extLst>
      <p:ext uri="{BB962C8B-B14F-4D97-AF65-F5344CB8AC3E}">
        <p14:creationId xmlns:p14="http://schemas.microsoft.com/office/powerpoint/2010/main" val="158292561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cont…</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en-US" b="1" dirty="0"/>
              <a:t>Parenteral Infections</a:t>
            </a:r>
          </a:p>
          <a:p>
            <a:pPr marL="82296" indent="0">
              <a:buNone/>
            </a:pPr>
            <a:r>
              <a:rPr lang="en-US" dirty="0"/>
              <a:t>Any fever in children, and infections which are unconnected to the gastro intestinal tract, can cause diarrhea or diarrhea and vomiting. The diseases which fall under the category of parenteral infections include urinary tract infection, pneumonia, otitis media, tonsillitis, malaria and measles.</a:t>
            </a:r>
          </a:p>
          <a:p>
            <a:endParaRPr lang="en-US" dirty="0"/>
          </a:p>
          <a:p>
            <a:pPr>
              <a:buFont typeface="Wingdings" pitchFamily="2" charset="2"/>
              <a:buChar char="q"/>
            </a:pPr>
            <a:r>
              <a:rPr lang="en-US" b="1" dirty="0"/>
              <a:t>Associations</a:t>
            </a:r>
          </a:p>
          <a:p>
            <a:pPr marL="82296" indent="0">
              <a:buNone/>
            </a:pPr>
            <a:r>
              <a:rPr lang="en-US" dirty="0"/>
              <a:t>Diarrhea may be associated with upper respiratory tract infections, urinary tract infections and otitis media.</a:t>
            </a:r>
          </a:p>
          <a:p>
            <a:endParaRPr lang="en-US" dirty="0"/>
          </a:p>
        </p:txBody>
      </p:sp>
    </p:spTree>
    <p:extLst>
      <p:ext uri="{BB962C8B-B14F-4D97-AF65-F5344CB8AC3E}">
        <p14:creationId xmlns:p14="http://schemas.microsoft.com/office/powerpoint/2010/main" val="82045135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cont…</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q"/>
            </a:pPr>
            <a:r>
              <a:rPr lang="en-US" b="1" dirty="0"/>
              <a:t>Dietary</a:t>
            </a:r>
          </a:p>
          <a:p>
            <a:pPr marL="82296" indent="0">
              <a:buNone/>
            </a:pPr>
            <a:r>
              <a:rPr lang="en-US" dirty="0" smtClean="0"/>
              <a:t>These </a:t>
            </a:r>
            <a:r>
              <a:rPr lang="en-US" dirty="0"/>
              <a:t>include overfeeding, introduction of new foods, reinstituting milk too soon after </a:t>
            </a:r>
            <a:r>
              <a:rPr lang="en-US" dirty="0" smtClean="0"/>
              <a:t>diarrheal </a:t>
            </a:r>
            <a:r>
              <a:rPr lang="en-US" dirty="0"/>
              <a:t>episode, osmotic sugar from excess sugar in formula, excessive ingestion of sorbitol or fructose.</a:t>
            </a:r>
          </a:p>
          <a:p>
            <a:endParaRPr lang="en-US" dirty="0"/>
          </a:p>
          <a:p>
            <a:pPr>
              <a:buFont typeface="Wingdings" pitchFamily="2" charset="2"/>
              <a:buChar char="q"/>
            </a:pPr>
            <a:r>
              <a:rPr lang="en-US" b="1" dirty="0"/>
              <a:t>Medications</a:t>
            </a:r>
          </a:p>
          <a:p>
            <a:pPr marL="82296" indent="0">
              <a:buNone/>
            </a:pPr>
            <a:r>
              <a:rPr lang="en-US" dirty="0" smtClean="0"/>
              <a:t>Medications </a:t>
            </a:r>
            <a:r>
              <a:rPr lang="en-US" dirty="0"/>
              <a:t>such as antibiotics and laxatives may also result in </a:t>
            </a:r>
            <a:r>
              <a:rPr lang="en-US" dirty="0" smtClean="0"/>
              <a:t>diarrhea</a:t>
            </a:r>
            <a:r>
              <a:rPr lang="en-US" dirty="0"/>
              <a:t>.</a:t>
            </a:r>
          </a:p>
          <a:p>
            <a:endParaRPr lang="en-US" dirty="0"/>
          </a:p>
          <a:p>
            <a:pPr>
              <a:buFont typeface="Wingdings" pitchFamily="2" charset="2"/>
              <a:buChar char="q"/>
            </a:pPr>
            <a:r>
              <a:rPr lang="en-US" b="1" dirty="0"/>
              <a:t>Toxics</a:t>
            </a:r>
          </a:p>
          <a:p>
            <a:pPr marL="82296" indent="0">
              <a:buNone/>
            </a:pPr>
            <a:r>
              <a:rPr lang="en-US" dirty="0" smtClean="0"/>
              <a:t>Resulting </a:t>
            </a:r>
            <a:r>
              <a:rPr lang="en-US" dirty="0"/>
              <a:t>from ingestion of heavy metals such as lead and mercury and </a:t>
            </a:r>
            <a:r>
              <a:rPr lang="en-US" dirty="0" smtClean="0"/>
              <a:t>organic </a:t>
            </a:r>
            <a:r>
              <a:rPr lang="en-US" dirty="0"/>
              <a:t>phosphates.</a:t>
            </a:r>
          </a:p>
          <a:p>
            <a:endParaRPr lang="en-US" dirty="0"/>
          </a:p>
          <a:p>
            <a:pPr>
              <a:buFont typeface="Wingdings" pitchFamily="2" charset="2"/>
              <a:buChar char="q"/>
            </a:pPr>
            <a:r>
              <a:rPr lang="en-US" b="1" dirty="0"/>
              <a:t>Functional</a:t>
            </a:r>
          </a:p>
          <a:p>
            <a:pPr marL="82296" indent="0">
              <a:buNone/>
            </a:pPr>
            <a:r>
              <a:rPr lang="en-US" dirty="0" smtClean="0"/>
              <a:t>Especially </a:t>
            </a:r>
            <a:r>
              <a:rPr lang="en-US" dirty="0"/>
              <a:t>Irritable bowel syndrome.</a:t>
            </a:r>
          </a:p>
          <a:p>
            <a:endParaRPr lang="en-US" dirty="0"/>
          </a:p>
          <a:p>
            <a:pPr marL="82296"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87857697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Factors</a:t>
            </a:r>
            <a:br>
              <a:rPr lang="en-US" dirty="0"/>
            </a:br>
            <a:endParaRPr lang="en-US" dirty="0"/>
          </a:p>
        </p:txBody>
      </p:sp>
      <p:sp>
        <p:nvSpPr>
          <p:cNvPr id="3" name="Content Placeholder 2"/>
          <p:cNvSpPr>
            <a:spLocks noGrp="1"/>
          </p:cNvSpPr>
          <p:nvPr>
            <p:ph idx="1"/>
          </p:nvPr>
        </p:nvSpPr>
        <p:spPr>
          <a:xfrm>
            <a:off x="1914144" y="884255"/>
            <a:ext cx="9997440" cy="5364145"/>
          </a:xfrm>
        </p:spPr>
        <p:txBody>
          <a:bodyPr>
            <a:normAutofit fontScale="85000" lnSpcReduction="20000"/>
          </a:bodyPr>
          <a:lstStyle/>
          <a:p>
            <a:pPr marL="82296" indent="0">
              <a:buNone/>
            </a:pPr>
            <a:r>
              <a:rPr lang="en-US" dirty="0" smtClean="0"/>
              <a:t>Here </a:t>
            </a:r>
            <a:r>
              <a:rPr lang="en-US" dirty="0"/>
              <a:t>the cause may be known or unknown</a:t>
            </a:r>
            <a:r>
              <a:rPr lang="en-US" dirty="0" smtClean="0"/>
              <a:t>.</a:t>
            </a:r>
          </a:p>
          <a:p>
            <a:pPr>
              <a:buFont typeface="Wingdings" pitchFamily="2" charset="2"/>
              <a:buChar char="q"/>
            </a:pPr>
            <a:r>
              <a:rPr lang="en-US" dirty="0" smtClean="0"/>
              <a:t> </a:t>
            </a:r>
            <a:r>
              <a:rPr lang="en-US" dirty="0"/>
              <a:t>Causes may include psychological factors, for example, a child who is fearful, anxious and lives under a tense environment may develop diarrhoea due to increased gastro intestinal activities</a:t>
            </a:r>
            <a:r>
              <a:rPr lang="en-US" dirty="0" smtClean="0"/>
              <a:t>.</a:t>
            </a:r>
          </a:p>
          <a:p>
            <a:pPr>
              <a:buFont typeface="Wingdings" pitchFamily="2" charset="2"/>
              <a:buChar char="q"/>
            </a:pPr>
            <a:r>
              <a:rPr lang="en-US" dirty="0" smtClean="0"/>
              <a:t> </a:t>
            </a:r>
            <a:r>
              <a:rPr lang="en-US" dirty="0"/>
              <a:t>Acute abdominal problems such as intussusception may result in diarrhoea and/or bloodstained stools. </a:t>
            </a:r>
            <a:endParaRPr lang="en-US" dirty="0" smtClean="0"/>
          </a:p>
          <a:p>
            <a:pPr>
              <a:buFont typeface="Wingdings" pitchFamily="2" charset="2"/>
              <a:buChar char="q"/>
            </a:pPr>
            <a:r>
              <a:rPr lang="en-US" dirty="0" smtClean="0"/>
              <a:t>The </a:t>
            </a:r>
            <a:r>
              <a:rPr lang="en-US" dirty="0"/>
              <a:t>ingestion of poisonous substances, which include traditional herbal medicine administered in the community, may also be contributing factors. </a:t>
            </a:r>
            <a:endParaRPr lang="en-US" dirty="0" smtClean="0"/>
          </a:p>
          <a:p>
            <a:pPr>
              <a:buFont typeface="Wingdings" pitchFamily="2" charset="2"/>
              <a:buChar char="q"/>
            </a:pPr>
            <a:r>
              <a:rPr lang="en-US" dirty="0" smtClean="0"/>
              <a:t>Some </a:t>
            </a:r>
            <a:r>
              <a:rPr lang="en-US" dirty="0"/>
              <a:t>children have diarrhoea of unknown origin. Physical and laboratory investigations do not reveal the cause, though in treatment attempts are made to control it just like any other form. </a:t>
            </a:r>
            <a:endParaRPr lang="en-US" dirty="0" smtClean="0"/>
          </a:p>
          <a:p>
            <a:pPr>
              <a:buFont typeface="Wingdings" pitchFamily="2" charset="2"/>
              <a:buChar char="q"/>
            </a:pPr>
            <a:r>
              <a:rPr lang="en-US" dirty="0" smtClean="0"/>
              <a:t>Gastro </a:t>
            </a:r>
            <a:r>
              <a:rPr lang="en-US" dirty="0"/>
              <a:t>enteritis is associated with feeding defects and vitamin A deficiency.</a:t>
            </a:r>
          </a:p>
          <a:p>
            <a:pPr>
              <a:buFont typeface="Wingdings" pitchFamily="2" charset="2"/>
              <a:buChar char="q"/>
            </a:pPr>
            <a:endParaRPr lang="en-US" dirty="0"/>
          </a:p>
        </p:txBody>
      </p:sp>
    </p:spTree>
    <p:extLst>
      <p:ext uri="{BB962C8B-B14F-4D97-AF65-F5344CB8AC3E}">
        <p14:creationId xmlns:p14="http://schemas.microsoft.com/office/powerpoint/2010/main" val="18741350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653796" indent="-571500">
              <a:buFont typeface="+mj-lt"/>
              <a:buAutoNum type="romanLcPeriod"/>
            </a:pPr>
            <a:r>
              <a:rPr lang="en-US" dirty="0" smtClean="0"/>
              <a:t>History </a:t>
            </a:r>
            <a:r>
              <a:rPr lang="en-US" dirty="0"/>
              <a:t>of diarrhoea and vomiting with recent weight loss</a:t>
            </a:r>
          </a:p>
          <a:p>
            <a:pPr marL="653796" indent="-571500">
              <a:buFont typeface="+mj-lt"/>
              <a:buAutoNum type="romanLcPeriod"/>
            </a:pPr>
            <a:r>
              <a:rPr lang="en-US" dirty="0" smtClean="0"/>
              <a:t>Dry </a:t>
            </a:r>
            <a:r>
              <a:rPr lang="en-US" dirty="0"/>
              <a:t>mouth, lips, tongue, eyes and skin</a:t>
            </a:r>
          </a:p>
          <a:p>
            <a:pPr marL="653796" indent="-571500">
              <a:buFont typeface="+mj-lt"/>
              <a:buAutoNum type="romanLcPeriod"/>
            </a:pPr>
            <a:r>
              <a:rPr lang="en-US" dirty="0" smtClean="0"/>
              <a:t>Thirst</a:t>
            </a:r>
            <a:endParaRPr lang="en-US" dirty="0"/>
          </a:p>
          <a:p>
            <a:pPr marL="653796" indent="-571500">
              <a:buFont typeface="+mj-lt"/>
              <a:buAutoNum type="romanLcPeriod"/>
            </a:pPr>
            <a:r>
              <a:rPr lang="en-US" dirty="0" smtClean="0"/>
              <a:t>Sunken </a:t>
            </a:r>
            <a:r>
              <a:rPr lang="en-US" dirty="0"/>
              <a:t>eyes and depression of </a:t>
            </a:r>
            <a:r>
              <a:rPr lang="en-US" dirty="0" smtClean="0"/>
              <a:t>fontanel</a:t>
            </a:r>
            <a:endParaRPr lang="en-US" dirty="0"/>
          </a:p>
          <a:p>
            <a:pPr marL="653796" indent="-571500">
              <a:buFont typeface="+mj-lt"/>
              <a:buAutoNum type="romanLcPeriod"/>
            </a:pPr>
            <a:r>
              <a:rPr lang="en-US" dirty="0" smtClean="0"/>
              <a:t>Loss </a:t>
            </a:r>
            <a:r>
              <a:rPr lang="en-US" dirty="0"/>
              <a:t>of skin elasticity (turgor). Lift up a skinfold over the abdomen or neck and see whether it sinks back slowly. (Note that loss of skin elasticity also occurs in marasmus.)</a:t>
            </a:r>
          </a:p>
          <a:p>
            <a:pPr marL="653796" indent="-571500">
              <a:buFont typeface="+mj-lt"/>
              <a:buAutoNum type="romanLcPeriod"/>
            </a:pPr>
            <a:r>
              <a:rPr lang="en-US" dirty="0" smtClean="0"/>
              <a:t>Restlessness</a:t>
            </a:r>
            <a:r>
              <a:rPr lang="en-US" dirty="0"/>
              <a:t>, apathy (loss of interest in surroundings), coma</a:t>
            </a:r>
          </a:p>
          <a:p>
            <a:pPr marL="653796" indent="-571500">
              <a:buFont typeface="+mj-lt"/>
              <a:buAutoNum type="romanLcPeriod"/>
            </a:pPr>
            <a:r>
              <a:rPr lang="en-US" dirty="0" smtClean="0"/>
              <a:t>Low </a:t>
            </a:r>
            <a:r>
              <a:rPr lang="en-US" dirty="0"/>
              <a:t>urine output</a:t>
            </a:r>
          </a:p>
          <a:p>
            <a:pPr marL="653796" indent="-571500">
              <a:buFont typeface="+mj-lt"/>
              <a:buAutoNum type="romanLcPeriod"/>
            </a:pPr>
            <a:r>
              <a:rPr lang="en-US" dirty="0" smtClean="0"/>
              <a:t>Rapid </a:t>
            </a:r>
            <a:r>
              <a:rPr lang="en-US" dirty="0"/>
              <a:t>acidotic respiration</a:t>
            </a:r>
          </a:p>
          <a:p>
            <a:pPr marL="653796" indent="-571500">
              <a:buFont typeface="+mj-lt"/>
              <a:buAutoNum type="romanLcPeriod"/>
            </a:pPr>
            <a:r>
              <a:rPr lang="en-US" dirty="0" smtClean="0"/>
              <a:t>Rapid </a:t>
            </a:r>
            <a:r>
              <a:rPr lang="en-US" dirty="0"/>
              <a:t>weak pulse</a:t>
            </a:r>
          </a:p>
          <a:p>
            <a:endParaRPr lang="en-US" dirty="0"/>
          </a:p>
        </p:txBody>
      </p:sp>
    </p:spTree>
    <p:extLst>
      <p:ext uri="{BB962C8B-B14F-4D97-AF65-F5344CB8AC3E}">
        <p14:creationId xmlns:p14="http://schemas.microsoft.com/office/powerpoint/2010/main" val="3626545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Diarrhoeal Diseases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major goals in the management of acute diarrhoea include assessment of the fluid and electrolyte imbalance, rehydration, maintenance fluid therapy and reintroduction of adequate diet</a:t>
            </a:r>
            <a:r>
              <a:rPr lang="en-US" dirty="0" smtClean="0"/>
              <a:t>.</a:t>
            </a:r>
          </a:p>
          <a:p>
            <a:r>
              <a:rPr lang="en-US" dirty="0" smtClean="0"/>
              <a:t> </a:t>
            </a:r>
            <a:r>
              <a:rPr lang="en-US" dirty="0"/>
              <a:t>As the basis of treatment, the child’s condition should be assessed and fluid replacement commenced according to the degree of dehydration. </a:t>
            </a:r>
            <a:endParaRPr lang="en-US" dirty="0" smtClean="0"/>
          </a:p>
          <a:p>
            <a:r>
              <a:rPr lang="en-US" dirty="0" smtClean="0"/>
              <a:t>Their </a:t>
            </a:r>
            <a:r>
              <a:rPr lang="en-US" dirty="0"/>
              <a:t>nutritional requirements are maintained as soon as is practical. </a:t>
            </a:r>
            <a:endParaRPr lang="en-US" dirty="0" smtClean="0"/>
          </a:p>
          <a:p>
            <a:r>
              <a:rPr lang="en-US" dirty="0" smtClean="0"/>
              <a:t>Any </a:t>
            </a:r>
            <a:r>
              <a:rPr lang="en-US" dirty="0"/>
              <a:t>parenteral and enteral infections are effectively treated with appropriate antibiotics or drug preparation, whether these infections are either suspected or confirmed.</a:t>
            </a:r>
          </a:p>
          <a:p>
            <a:endParaRPr lang="en-US" dirty="0"/>
          </a:p>
        </p:txBody>
      </p:sp>
    </p:spTree>
    <p:extLst>
      <p:ext uri="{BB962C8B-B14F-4D97-AF65-F5344CB8AC3E}">
        <p14:creationId xmlns:p14="http://schemas.microsoft.com/office/powerpoint/2010/main" val="159450183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child should be kept warm, while their vital signs of temperature, pulse and respiration are monitored for positive improvement or deterioration of the child’s condition. </a:t>
            </a:r>
            <a:endParaRPr lang="en-US" dirty="0" smtClean="0"/>
          </a:p>
          <a:p>
            <a:r>
              <a:rPr lang="en-US" dirty="0" smtClean="0"/>
              <a:t>The </a:t>
            </a:r>
            <a:r>
              <a:rPr lang="en-US" dirty="0"/>
              <a:t>parents should be constantly reassured</a:t>
            </a:r>
            <a:r>
              <a:rPr lang="en-US" dirty="0" smtClean="0"/>
              <a:t>.</a:t>
            </a:r>
          </a:p>
          <a:p>
            <a:r>
              <a:rPr lang="en-US" dirty="0" smtClean="0"/>
              <a:t> </a:t>
            </a:r>
            <a:r>
              <a:rPr lang="en-US" dirty="0"/>
              <a:t>An accurate fluid balance chart should be maintained. Pay particular attention to the child’s urinary output. </a:t>
            </a:r>
            <a:endParaRPr lang="en-US" dirty="0" smtClean="0"/>
          </a:p>
          <a:p>
            <a:r>
              <a:rPr lang="en-US" dirty="0" smtClean="0"/>
              <a:t>The </a:t>
            </a:r>
            <a:r>
              <a:rPr lang="en-US" dirty="0"/>
              <a:t>child’s personal hygiene must be maintained. Ensure the child has a daily bed bath, regular care of pressure areas and change of beddings when they are soiled.</a:t>
            </a:r>
          </a:p>
          <a:p>
            <a:r>
              <a:rPr lang="en-US" dirty="0"/>
              <a:t>The nurse in dispensaries and health </a:t>
            </a:r>
            <a:r>
              <a:rPr lang="en-US" dirty="0" smtClean="0"/>
              <a:t>centers </a:t>
            </a:r>
            <a:r>
              <a:rPr lang="en-US" dirty="0"/>
              <a:t>should be on the look out for certain signs, which may dictate the need for referral to the main hospital for further </a:t>
            </a:r>
            <a:r>
              <a:rPr lang="en-US" dirty="0" err="1" smtClean="0"/>
              <a:t>management.These</a:t>
            </a:r>
            <a:r>
              <a:rPr lang="en-US" dirty="0" smtClean="0"/>
              <a:t> </a:t>
            </a:r>
            <a:r>
              <a:rPr lang="en-US" dirty="0"/>
              <a:t>should include suspected surgical problems such as appendicitis or intussusception or acute dehydration that cannot be managed in a small health facility within 48 hours.</a:t>
            </a:r>
          </a:p>
          <a:p>
            <a:endParaRPr lang="en-US" dirty="0"/>
          </a:p>
        </p:txBody>
      </p:sp>
    </p:spTree>
    <p:extLst>
      <p:ext uri="{BB962C8B-B14F-4D97-AF65-F5344CB8AC3E}">
        <p14:creationId xmlns:p14="http://schemas.microsoft.com/office/powerpoint/2010/main" val="321450067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a:t>If a child has had continuous diarrhoea for more than three days where the actual cause cannot be identified, this child requires referral. </a:t>
            </a:r>
            <a:endParaRPr lang="en-US" dirty="0" smtClean="0"/>
          </a:p>
          <a:p>
            <a:r>
              <a:rPr lang="en-US" dirty="0" smtClean="0"/>
              <a:t>Likewise</a:t>
            </a:r>
            <a:r>
              <a:rPr lang="en-US" dirty="0"/>
              <a:t>, any child with chronic diarrhoea or suspected HIV infection or lactose intolerance ought to be transferred to a well equipped health facility.</a:t>
            </a:r>
          </a:p>
        </p:txBody>
      </p:sp>
    </p:spTree>
    <p:extLst>
      <p:ext uri="{BB962C8B-B14F-4D97-AF65-F5344CB8AC3E}">
        <p14:creationId xmlns:p14="http://schemas.microsoft.com/office/powerpoint/2010/main" val="262513661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Rehydration </a:t>
            </a:r>
            <a:br>
              <a:rPr lang="en-US" dirty="0"/>
            </a:br>
            <a:endParaRPr lang="en-US" dirty="0"/>
          </a:p>
        </p:txBody>
      </p:sp>
      <p:sp>
        <p:nvSpPr>
          <p:cNvPr id="3" name="Content Placeholder 2"/>
          <p:cNvSpPr>
            <a:spLocks noGrp="1"/>
          </p:cNvSpPr>
          <p:nvPr>
            <p:ph idx="1"/>
          </p:nvPr>
        </p:nvSpPr>
        <p:spPr/>
        <p:txBody>
          <a:bodyPr/>
          <a:lstStyle/>
          <a:p>
            <a:r>
              <a:rPr lang="en-US" dirty="0"/>
              <a:t>When carrying out the management in terms of principles, the first principle of management is to replace the water and salts already lost in the diarrhoeal stools within the first few hours. This is called rehydration. </a:t>
            </a:r>
            <a:endParaRPr lang="en-US" dirty="0" smtClean="0"/>
          </a:p>
          <a:p>
            <a:r>
              <a:rPr lang="en-US" dirty="0" smtClean="0"/>
              <a:t>Rehydration </a:t>
            </a:r>
            <a:r>
              <a:rPr lang="en-US" dirty="0"/>
              <a:t>requires the immediate assessment of the severity of the dehydration so as to know first, the amount of water and salt to be given and second, the method by which the water and salt will need to be given. </a:t>
            </a:r>
          </a:p>
          <a:p>
            <a:endParaRPr lang="en-US" dirty="0"/>
          </a:p>
        </p:txBody>
      </p:sp>
    </p:spTree>
    <p:extLst>
      <p:ext uri="{BB962C8B-B14F-4D97-AF65-F5344CB8AC3E}">
        <p14:creationId xmlns:p14="http://schemas.microsoft.com/office/powerpoint/2010/main" val="304884323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Preventive Measures</a:t>
            </a:r>
            <a:br>
              <a:rPr lang="en-US" dirty="0"/>
            </a:br>
            <a:endParaRPr lang="en-US" dirty="0"/>
          </a:p>
        </p:txBody>
      </p:sp>
      <p:sp>
        <p:nvSpPr>
          <p:cNvPr id="3" name="Content Placeholder 2"/>
          <p:cNvSpPr>
            <a:spLocks noGrp="1"/>
          </p:cNvSpPr>
          <p:nvPr>
            <p:ph idx="1"/>
          </p:nvPr>
        </p:nvSpPr>
        <p:spPr>
          <a:xfrm>
            <a:off x="1914144" y="994787"/>
            <a:ext cx="9997440" cy="5253613"/>
          </a:xfrm>
        </p:spPr>
        <p:txBody>
          <a:bodyPr>
            <a:normAutofit fontScale="85000" lnSpcReduction="10000"/>
          </a:bodyPr>
          <a:lstStyle/>
          <a:p>
            <a:r>
              <a:rPr lang="en-US" dirty="0" smtClean="0"/>
              <a:t>Health </a:t>
            </a:r>
            <a:r>
              <a:rPr lang="en-US" dirty="0"/>
              <a:t>education is the most important approach to </a:t>
            </a:r>
            <a:r>
              <a:rPr lang="en-US" dirty="0" smtClean="0"/>
              <a:t>prevention </a:t>
            </a:r>
            <a:r>
              <a:rPr lang="en-US" dirty="0"/>
              <a:t>of diarrhoeal diseases in any community. </a:t>
            </a:r>
            <a:endParaRPr lang="en-US" dirty="0" smtClean="0"/>
          </a:p>
          <a:p>
            <a:pPr marL="82296" indent="0">
              <a:buNone/>
            </a:pPr>
            <a:endParaRPr lang="en-US" dirty="0"/>
          </a:p>
          <a:p>
            <a:r>
              <a:rPr lang="en-US" dirty="0"/>
              <a:t>It should, however, be </a:t>
            </a:r>
            <a:r>
              <a:rPr lang="en-US" dirty="0" smtClean="0"/>
              <a:t>recognized </a:t>
            </a:r>
            <a:r>
              <a:rPr lang="en-US" dirty="0"/>
              <a:t>that as much as </a:t>
            </a:r>
            <a:r>
              <a:rPr lang="en-US" dirty="0" smtClean="0"/>
              <a:t>the </a:t>
            </a:r>
            <a:r>
              <a:rPr lang="en-US" dirty="0"/>
              <a:t>health care worker can actively provide health </a:t>
            </a:r>
            <a:r>
              <a:rPr lang="en-US" dirty="0" smtClean="0"/>
              <a:t>education</a:t>
            </a:r>
            <a:r>
              <a:rPr lang="en-US" dirty="0"/>
              <a:t>, some of the problems are socio- </a:t>
            </a:r>
            <a:r>
              <a:rPr lang="en-US" dirty="0" smtClean="0"/>
              <a:t>economic </a:t>
            </a:r>
            <a:r>
              <a:rPr lang="en-US" dirty="0"/>
              <a:t>in nature and ought to be handled in </a:t>
            </a:r>
            <a:r>
              <a:rPr lang="en-US" dirty="0" smtClean="0"/>
              <a:t>cooperation </a:t>
            </a:r>
            <a:r>
              <a:rPr lang="en-US" dirty="0"/>
              <a:t>with governmental </a:t>
            </a:r>
            <a:r>
              <a:rPr lang="en-US" dirty="0" smtClean="0"/>
              <a:t>organizations </a:t>
            </a:r>
            <a:r>
              <a:rPr lang="en-US" dirty="0"/>
              <a:t>and </a:t>
            </a:r>
            <a:r>
              <a:rPr lang="en-US" dirty="0" smtClean="0"/>
              <a:t>community </a:t>
            </a:r>
            <a:r>
              <a:rPr lang="en-US" dirty="0"/>
              <a:t>leaders</a:t>
            </a:r>
            <a:r>
              <a:rPr lang="en-US" dirty="0" smtClean="0"/>
              <a:t>.</a:t>
            </a:r>
          </a:p>
          <a:p>
            <a:pPr marL="82296" indent="0">
              <a:buNone/>
            </a:pPr>
            <a:endParaRPr lang="en-US" dirty="0"/>
          </a:p>
          <a:p>
            <a:r>
              <a:rPr lang="en-US" dirty="0"/>
              <a:t>These are some of the issues, which should be </a:t>
            </a:r>
            <a:r>
              <a:rPr lang="en-US" dirty="0" smtClean="0"/>
              <a:t>included </a:t>
            </a:r>
            <a:r>
              <a:rPr lang="en-US" dirty="0"/>
              <a:t>when giving health education on diarrhoeal </a:t>
            </a:r>
            <a:r>
              <a:rPr lang="en-US" dirty="0" smtClean="0"/>
              <a:t>diseases</a:t>
            </a:r>
            <a:r>
              <a:rPr lang="en-US" dirty="0"/>
              <a:t>. All mothers should be encouraged to breast feed their babies for several months even after introducing them to other meals. </a:t>
            </a:r>
            <a:endParaRPr lang="en-US" dirty="0" smtClean="0"/>
          </a:p>
          <a:p>
            <a:pPr marL="82296" indent="0">
              <a:buNone/>
            </a:pPr>
            <a:endParaRPr lang="en-US" dirty="0" smtClean="0"/>
          </a:p>
          <a:p>
            <a:pPr marL="82296" indent="0">
              <a:buNone/>
            </a:pPr>
            <a:endParaRPr lang="en-US" dirty="0"/>
          </a:p>
          <a:p>
            <a:endParaRPr lang="en-US" dirty="0"/>
          </a:p>
        </p:txBody>
      </p:sp>
    </p:spTree>
    <p:extLst>
      <p:ext uri="{BB962C8B-B14F-4D97-AF65-F5344CB8AC3E}">
        <p14:creationId xmlns:p14="http://schemas.microsoft.com/office/powerpoint/2010/main" val="1471094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Rot="1" noChangeArrowheads="1"/>
          </p:cNvSpPr>
          <p:nvPr>
            <p:ph type="title"/>
          </p:nvPr>
        </p:nvSpPr>
        <p:spPr/>
        <p:txBody>
          <a:bodyPr/>
          <a:lstStyle/>
          <a:p>
            <a:pPr eaLnBrk="1" hangingPunct="1">
              <a:defRPr/>
            </a:pPr>
            <a:r>
              <a:rPr lang="en-US"/>
              <a:t>Child Growth (Image: WHO)</a:t>
            </a:r>
          </a:p>
        </p:txBody>
      </p:sp>
      <p:sp>
        <p:nvSpPr>
          <p:cNvPr id="15366" name="Rectangle 6"/>
          <p:cNvSpPr>
            <a:spLocks noGrp="1" noChangeArrowheads="1"/>
          </p:cNvSpPr>
          <p:nvPr>
            <p:ph idx="1"/>
          </p:nvPr>
        </p:nvSpPr>
        <p:spPr/>
        <p:txBody>
          <a:bodyPr/>
          <a:lstStyle/>
          <a:p>
            <a:pPr eaLnBrk="1" hangingPunct="1">
              <a:defRPr/>
            </a:pPr>
            <a:endParaRPr lang="en-US"/>
          </a:p>
        </p:txBody>
      </p:sp>
      <p:pic>
        <p:nvPicPr>
          <p:cNvPr id="8196" name="Picture 8" descr="WHOChildgrowth"/>
          <p:cNvPicPr>
            <a:picLocks noChangeAspect="1" noChangeArrowheads="1"/>
          </p:cNvPicPr>
          <p:nvPr/>
        </p:nvPicPr>
        <p:blipFill>
          <a:blip r:embed="rId2"/>
          <a:srcRect/>
          <a:stretch>
            <a:fillRect/>
          </a:stretch>
        </p:blipFill>
        <p:spPr bwMode="auto">
          <a:xfrm>
            <a:off x="1843035" y="1232773"/>
            <a:ext cx="8153400" cy="4495800"/>
          </a:xfrm>
          <a:prstGeom prst="rect">
            <a:avLst/>
          </a:prstGeom>
          <a:noFill/>
          <a:ln w="9525">
            <a:noFill/>
            <a:miter lim="800000"/>
            <a:headEnd/>
            <a:tailEnd/>
          </a:ln>
        </p:spPr>
      </p:pic>
    </p:spTree>
    <p:extLst>
      <p:ext uri="{BB962C8B-B14F-4D97-AF65-F5344CB8AC3E}">
        <p14:creationId xmlns:p14="http://schemas.microsoft.com/office/powerpoint/2010/main" val="156112948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cont…</a:t>
            </a:r>
            <a:endParaRPr lang="en-US" dirty="0"/>
          </a:p>
        </p:txBody>
      </p:sp>
      <p:sp>
        <p:nvSpPr>
          <p:cNvPr id="3" name="Content Placeholder 2"/>
          <p:cNvSpPr>
            <a:spLocks noGrp="1"/>
          </p:cNvSpPr>
          <p:nvPr>
            <p:ph idx="1"/>
          </p:nvPr>
        </p:nvSpPr>
        <p:spPr>
          <a:xfrm>
            <a:off x="1914144" y="1185705"/>
            <a:ext cx="9997440" cy="5345724"/>
          </a:xfrm>
        </p:spPr>
        <p:txBody>
          <a:bodyPr>
            <a:normAutofit/>
          </a:bodyPr>
          <a:lstStyle/>
          <a:p>
            <a:r>
              <a:rPr lang="en-US" dirty="0"/>
              <a:t>As children grow, proper weaning procedures should be introduced to the mother, so that she is aware when and how it should be done</a:t>
            </a:r>
            <a:endParaRPr lang="en-US" dirty="0" smtClean="0"/>
          </a:p>
          <a:p>
            <a:r>
              <a:rPr lang="en-US" dirty="0" smtClean="0"/>
              <a:t>More </a:t>
            </a:r>
            <a:r>
              <a:rPr lang="en-US" dirty="0"/>
              <a:t>emphasis should be placed on the importance of hand washing before and after meals and also after visiting the toilet. It ought to be a habit formation for everybody regardless of age and sex. </a:t>
            </a:r>
            <a:endParaRPr lang="en-US" dirty="0" smtClean="0"/>
          </a:p>
          <a:p>
            <a:r>
              <a:rPr lang="en-US" dirty="0" smtClean="0"/>
              <a:t>To </a:t>
            </a:r>
            <a:r>
              <a:rPr lang="en-US" dirty="0"/>
              <a:t>minimize further infections, feeding utensils should be clean and food handled in the most hygienic manner. </a:t>
            </a:r>
            <a:endParaRPr lang="en-US" dirty="0" smtClean="0"/>
          </a:p>
          <a:p>
            <a:pPr marL="82296" indent="0">
              <a:buNone/>
            </a:pPr>
            <a:endParaRPr lang="en-US" dirty="0"/>
          </a:p>
          <a:p>
            <a:endParaRPr lang="en-US" dirty="0"/>
          </a:p>
        </p:txBody>
      </p:sp>
    </p:spTree>
    <p:extLst>
      <p:ext uri="{BB962C8B-B14F-4D97-AF65-F5344CB8AC3E}">
        <p14:creationId xmlns:p14="http://schemas.microsoft.com/office/powerpoint/2010/main" val="42420222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cont…</a:t>
            </a:r>
            <a:endParaRPr lang="en-US" dirty="0"/>
          </a:p>
        </p:txBody>
      </p:sp>
      <p:sp>
        <p:nvSpPr>
          <p:cNvPr id="3" name="Content Placeholder 2"/>
          <p:cNvSpPr>
            <a:spLocks noGrp="1"/>
          </p:cNvSpPr>
          <p:nvPr>
            <p:ph idx="1"/>
          </p:nvPr>
        </p:nvSpPr>
        <p:spPr/>
        <p:txBody>
          <a:bodyPr/>
          <a:lstStyle/>
          <a:p>
            <a:r>
              <a:rPr lang="en-US" dirty="0"/>
              <a:t>Parents should avoid using bottles as a means of feeding children. Instead they should use cups and spoons.</a:t>
            </a:r>
          </a:p>
          <a:p>
            <a:r>
              <a:rPr lang="en-US" dirty="0"/>
              <a:t>Fly breeding environments should be eradicated by proper disposal of refuse. </a:t>
            </a:r>
          </a:p>
          <a:p>
            <a:r>
              <a:rPr lang="en-US" dirty="0"/>
              <a:t>All members of the community must make use of latrine facilities. </a:t>
            </a:r>
          </a:p>
          <a:p>
            <a:r>
              <a:rPr lang="en-US" dirty="0"/>
              <a:t>All drinking water should be collected from a safe source and should be boiled</a:t>
            </a:r>
          </a:p>
        </p:txBody>
      </p:sp>
    </p:spTree>
    <p:extLst>
      <p:ext uri="{BB962C8B-B14F-4D97-AF65-F5344CB8AC3E}">
        <p14:creationId xmlns:p14="http://schemas.microsoft.com/office/powerpoint/2010/main" val="246740511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cont..</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US" dirty="0" smtClean="0"/>
              <a:t>Nutritional </a:t>
            </a:r>
            <a:r>
              <a:rPr lang="en-US" dirty="0"/>
              <a:t>improvement should be considered for all, with a special emphasis on growing children. </a:t>
            </a:r>
            <a:endParaRPr lang="en-US" dirty="0" smtClean="0"/>
          </a:p>
          <a:p>
            <a:r>
              <a:rPr lang="en-US" dirty="0" smtClean="0"/>
              <a:t>Children </a:t>
            </a:r>
            <a:r>
              <a:rPr lang="en-US" dirty="0"/>
              <a:t>should be taken to health facilities for a comprehensive vaccination </a:t>
            </a:r>
            <a:r>
              <a:rPr lang="en-US" dirty="0" smtClean="0"/>
              <a:t>program.</a:t>
            </a:r>
            <a:endParaRPr lang="en-US" dirty="0"/>
          </a:p>
          <a:p>
            <a:r>
              <a:rPr lang="en-US" dirty="0"/>
              <a:t>Early treatment of diarrhoea should be enforced in all health facilities</a:t>
            </a:r>
            <a:r>
              <a:rPr lang="en-US" dirty="0" smtClean="0"/>
              <a:t>.</a:t>
            </a:r>
          </a:p>
          <a:p>
            <a:r>
              <a:rPr lang="en-US" dirty="0" smtClean="0"/>
              <a:t> </a:t>
            </a:r>
            <a:r>
              <a:rPr lang="en-US" dirty="0"/>
              <a:t>Sharing of relevant health messages should be intensified with emphasis on giving of plenty of oral fluids when diarrhoea occurs, when mothers bring their children for clinic follow up, and in hospital wards before discharge</a:t>
            </a:r>
          </a:p>
        </p:txBody>
      </p:sp>
    </p:spTree>
    <p:extLst>
      <p:ext uri="{BB962C8B-B14F-4D97-AF65-F5344CB8AC3E}">
        <p14:creationId xmlns:p14="http://schemas.microsoft.com/office/powerpoint/2010/main" val="178578019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096735"/>
          </a:xfrm>
        </p:spPr>
        <p:txBody>
          <a:bodyPr>
            <a:noAutofit/>
          </a:bodyPr>
          <a:lstStyle/>
          <a:p>
            <a:r>
              <a:rPr lang="en-US" sz="6000" b="1" dirty="0" smtClean="0"/>
              <a:t>NUTRITIONAL DISORDERS</a:t>
            </a:r>
            <a:endParaRPr lang="en-US" sz="6000" b="1" dirty="0"/>
          </a:p>
        </p:txBody>
      </p:sp>
    </p:spTree>
    <p:extLst>
      <p:ext uri="{BB962C8B-B14F-4D97-AF65-F5344CB8AC3E}">
        <p14:creationId xmlns:p14="http://schemas.microsoft.com/office/powerpoint/2010/main" val="416744800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999622" y="2532354"/>
            <a:ext cx="9939533"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82296" indent="0">
              <a:buNone/>
            </a:pPr>
            <a:r>
              <a:rPr lang="en-GB" b="1" dirty="0" smtClean="0"/>
              <a:t>Over </a:t>
            </a:r>
            <a:r>
              <a:rPr lang="en-GB" b="1" dirty="0"/>
              <a:t>Nutrition</a:t>
            </a:r>
            <a:r>
              <a:rPr lang="en-GB" dirty="0"/>
              <a:t> </a:t>
            </a:r>
            <a:endParaRPr lang="en-US" dirty="0"/>
          </a:p>
          <a:p>
            <a:r>
              <a:rPr lang="en-GB" dirty="0"/>
              <a:t>This refers to ingestion of more food than is required for the body needs, as may be seen in the case of obesity. This condition is more common in rich western countries (the developed world</a:t>
            </a:r>
            <a:r>
              <a:rPr lang="en-GB" dirty="0" smtClean="0"/>
              <a:t>).</a:t>
            </a:r>
            <a:endParaRPr lang="en-US" dirty="0"/>
          </a:p>
        </p:txBody>
      </p:sp>
    </p:spTree>
    <p:extLst>
      <p:ext uri="{BB962C8B-B14F-4D97-AF65-F5344CB8AC3E}">
        <p14:creationId xmlns:p14="http://schemas.microsoft.com/office/powerpoint/2010/main" val="221373498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82296" indent="0">
              <a:buNone/>
            </a:pPr>
            <a:r>
              <a:rPr lang="en-GB" b="1" dirty="0"/>
              <a:t>Under Nutrition</a:t>
            </a:r>
            <a:r>
              <a:rPr lang="en-GB" dirty="0"/>
              <a:t> </a:t>
            </a:r>
            <a:endParaRPr lang="en-US" dirty="0"/>
          </a:p>
          <a:p>
            <a:r>
              <a:rPr lang="en-GB" dirty="0"/>
              <a:t>This describes a state of poor nourishment as a result of inadequate diet or presence of disease, which interferes with the normal appetite, absorption and assimilation of ingested food. Inadequate or poor nourishment diet is more prevalent in the third world countries that are still developing and poor. Included in under nutrition are protein energy malnutrition and vitamin deficiencies. </a:t>
            </a:r>
            <a:br>
              <a:rPr lang="en-GB" dirty="0"/>
            </a:br>
            <a:r>
              <a:rPr lang="en-GB" dirty="0"/>
              <a:t/>
            </a:r>
            <a:br>
              <a:rPr lang="en-GB" dirty="0"/>
            </a:br>
            <a:r>
              <a:rPr lang="en-GB" dirty="0"/>
              <a:t>The main causes of under nutrition are:</a:t>
            </a:r>
            <a:endParaRPr lang="en-US" dirty="0"/>
          </a:p>
          <a:p>
            <a:pPr marL="653796" lvl="0" indent="-571500">
              <a:buFont typeface="+mj-lt"/>
              <a:buAutoNum type="romanLcPeriod"/>
            </a:pPr>
            <a:r>
              <a:rPr lang="en-GB" dirty="0"/>
              <a:t>Insufficient food resources </a:t>
            </a:r>
            <a:endParaRPr lang="en-US" dirty="0"/>
          </a:p>
          <a:p>
            <a:pPr marL="653796" lvl="0" indent="-571500">
              <a:buFont typeface="+mj-lt"/>
              <a:buAutoNum type="romanLcPeriod"/>
            </a:pPr>
            <a:r>
              <a:rPr lang="en-GB" dirty="0"/>
              <a:t>Lack of education about nutritional needs </a:t>
            </a:r>
            <a:endParaRPr lang="en-US" dirty="0"/>
          </a:p>
          <a:p>
            <a:endParaRPr lang="en-US" dirty="0"/>
          </a:p>
          <a:p>
            <a:endParaRPr lang="en-US" dirty="0"/>
          </a:p>
        </p:txBody>
      </p:sp>
    </p:spTree>
    <p:extLst>
      <p:ext uri="{BB962C8B-B14F-4D97-AF65-F5344CB8AC3E}">
        <p14:creationId xmlns:p14="http://schemas.microsoft.com/office/powerpoint/2010/main" val="70033760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589104"/>
          </a:xfrm>
        </p:spPr>
        <p:txBody>
          <a:bodyPr>
            <a:noAutofit/>
          </a:bodyPr>
          <a:lstStyle/>
          <a:p>
            <a:r>
              <a:rPr lang="en-US" sz="6000" b="1" dirty="0" smtClean="0"/>
              <a:t>PROTEIN ENERGY MALNUTRITION</a:t>
            </a:r>
            <a:endParaRPr lang="en-US" sz="6000" b="1" dirty="0"/>
          </a:p>
        </p:txBody>
      </p:sp>
    </p:spTree>
    <p:extLst>
      <p:ext uri="{BB962C8B-B14F-4D97-AF65-F5344CB8AC3E}">
        <p14:creationId xmlns:p14="http://schemas.microsoft.com/office/powerpoint/2010/main" val="228859304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Energy Malnutrition (PEM)</a:t>
            </a:r>
            <a:endParaRPr lang="en-US" dirty="0"/>
          </a:p>
        </p:txBody>
      </p:sp>
      <p:sp>
        <p:nvSpPr>
          <p:cNvPr id="3" name="Content Placeholder 2"/>
          <p:cNvSpPr>
            <a:spLocks noGrp="1"/>
          </p:cNvSpPr>
          <p:nvPr>
            <p:ph idx="1"/>
          </p:nvPr>
        </p:nvSpPr>
        <p:spPr>
          <a:xfrm>
            <a:off x="1914144" y="1235947"/>
            <a:ext cx="9997440" cy="5012453"/>
          </a:xfrm>
        </p:spPr>
        <p:txBody>
          <a:bodyPr>
            <a:normAutofit fontScale="92500" lnSpcReduction="20000"/>
          </a:bodyPr>
          <a:lstStyle/>
          <a:p>
            <a:r>
              <a:rPr lang="en-GB" dirty="0"/>
              <a:t>This condition is also referred to as protein calorie malnutrition (PCM). </a:t>
            </a:r>
            <a:endParaRPr lang="en-GB" dirty="0" smtClean="0"/>
          </a:p>
          <a:p>
            <a:pPr>
              <a:buFont typeface="Arial" pitchFamily="34" charset="0"/>
              <a:buChar char="•"/>
            </a:pPr>
            <a:r>
              <a:rPr lang="en-GB" dirty="0" smtClean="0"/>
              <a:t>It </a:t>
            </a:r>
            <a:r>
              <a:rPr lang="en-GB" dirty="0"/>
              <a:t>is the most common form of under nutrition in children. </a:t>
            </a:r>
            <a:endParaRPr lang="en-GB" dirty="0" smtClean="0"/>
          </a:p>
          <a:p>
            <a:pPr>
              <a:buFont typeface="Arial" pitchFamily="34" charset="0"/>
              <a:buChar char="•"/>
            </a:pPr>
            <a:r>
              <a:rPr lang="en-GB" dirty="0" smtClean="0"/>
              <a:t>Protein </a:t>
            </a:r>
            <a:r>
              <a:rPr lang="en-GB" dirty="0"/>
              <a:t>Calorie Malnutrition can be classified as primary type, which means the nutritional needs are not met as a result of poor eating habits, or secondary type, which refers to malnutrition occurring as a result of an alteration or defect in ingestion, absorption or metabolism. </a:t>
            </a:r>
            <a:endParaRPr lang="en-GB" dirty="0" smtClean="0"/>
          </a:p>
          <a:p>
            <a:pPr>
              <a:buFont typeface="Arial" pitchFamily="34" charset="0"/>
              <a:buChar char="•"/>
            </a:pPr>
            <a:r>
              <a:rPr lang="en-GB" dirty="0" smtClean="0"/>
              <a:t>In </a:t>
            </a:r>
            <a:r>
              <a:rPr lang="en-GB" dirty="0"/>
              <a:t>such circumstances, the tissue needs are not met even though the dietary intake would be deemed satisfactory under normal conditions, for example in diseases such as measles, tuberculosis, mal-absorption syndromes and so on.</a:t>
            </a:r>
            <a:endParaRPr lang="en-US" dirty="0"/>
          </a:p>
          <a:p>
            <a:endParaRPr lang="en-US" dirty="0"/>
          </a:p>
        </p:txBody>
      </p:sp>
    </p:spTree>
    <p:extLst>
      <p:ext uri="{BB962C8B-B14F-4D97-AF65-F5344CB8AC3E}">
        <p14:creationId xmlns:p14="http://schemas.microsoft.com/office/powerpoint/2010/main" val="13101372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PEM Cont..</a:t>
            </a:r>
            <a:endParaRPr lang="en-US" dirty="0"/>
          </a:p>
        </p:txBody>
      </p:sp>
      <p:sp>
        <p:nvSpPr>
          <p:cNvPr id="3" name="Content Placeholder 2"/>
          <p:cNvSpPr>
            <a:spLocks noGrp="1"/>
          </p:cNvSpPr>
          <p:nvPr>
            <p:ph idx="1"/>
          </p:nvPr>
        </p:nvSpPr>
        <p:spPr/>
        <p:txBody>
          <a:bodyPr/>
          <a:lstStyle/>
          <a:p>
            <a:r>
              <a:rPr lang="en-GB" dirty="0"/>
              <a:t>The two clinical forms of protein energy malnutrition are kwashiorkor and marasmus. </a:t>
            </a:r>
            <a:endParaRPr lang="en-GB" dirty="0" smtClean="0"/>
          </a:p>
          <a:p>
            <a:pPr marL="82296" indent="0">
              <a:buNone/>
            </a:pPr>
            <a:endParaRPr lang="en-GB" dirty="0" smtClean="0"/>
          </a:p>
          <a:p>
            <a:r>
              <a:rPr lang="en-GB" dirty="0" smtClean="0"/>
              <a:t>In </a:t>
            </a:r>
            <a:r>
              <a:rPr lang="en-GB" dirty="0"/>
              <a:t>kwashiorkor the main deficient nutrient is protein, while in marasmus the deficiency is caloric</a:t>
            </a:r>
            <a:endParaRPr lang="en-US" dirty="0"/>
          </a:p>
        </p:txBody>
      </p:sp>
    </p:spTree>
    <p:extLst>
      <p:ext uri="{BB962C8B-B14F-4D97-AF65-F5344CB8AC3E}">
        <p14:creationId xmlns:p14="http://schemas.microsoft.com/office/powerpoint/2010/main" val="48501729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KWASHIOKOR</a:t>
            </a:r>
            <a:endParaRPr lang="en-US" dirty="0"/>
          </a:p>
        </p:txBody>
      </p:sp>
      <p:sp>
        <p:nvSpPr>
          <p:cNvPr id="3" name="Content Placeholder 2"/>
          <p:cNvSpPr>
            <a:spLocks noGrp="1"/>
          </p:cNvSpPr>
          <p:nvPr>
            <p:ph idx="1"/>
          </p:nvPr>
        </p:nvSpPr>
        <p:spPr/>
        <p:txBody>
          <a:bodyPr/>
          <a:lstStyle/>
          <a:p>
            <a:r>
              <a:rPr lang="en-GB" dirty="0"/>
              <a:t>T</a:t>
            </a:r>
            <a:r>
              <a:rPr lang="en-GB" dirty="0" smtClean="0"/>
              <a:t>here </a:t>
            </a:r>
            <a:r>
              <a:rPr lang="en-GB" dirty="0"/>
              <a:t>is a lack in protein relative to calories, often associated with a normal growth pattern until six to eight months of age when the weight of the child begins to </a:t>
            </a:r>
            <a:r>
              <a:rPr lang="en-GB" dirty="0" smtClean="0"/>
              <a:t>decrease.</a:t>
            </a:r>
          </a:p>
          <a:p>
            <a:r>
              <a:rPr lang="en-GB" dirty="0"/>
              <a:t>Characteristics include growth retardation, changes in skin tone, mental apathy and other bodily changes</a:t>
            </a:r>
            <a:endParaRPr lang="en-US" dirty="0"/>
          </a:p>
        </p:txBody>
      </p:sp>
    </p:spTree>
    <p:extLst>
      <p:ext uri="{BB962C8B-B14F-4D97-AF65-F5344CB8AC3E}">
        <p14:creationId xmlns:p14="http://schemas.microsoft.com/office/powerpoint/2010/main" val="100282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COURSE OUTLINE</a:t>
            </a:r>
            <a:br>
              <a:rPr lang="en-US" dirty="0"/>
            </a:br>
            <a:endParaRPr lang="en-US" dirty="0"/>
          </a:p>
        </p:txBody>
      </p:sp>
      <p:sp>
        <p:nvSpPr>
          <p:cNvPr id="3" name="Content Placeholder 2"/>
          <p:cNvSpPr>
            <a:spLocks noGrp="1"/>
          </p:cNvSpPr>
          <p:nvPr>
            <p:ph idx="1"/>
          </p:nvPr>
        </p:nvSpPr>
        <p:spPr>
          <a:xfrm>
            <a:off x="194257" y="1851383"/>
            <a:ext cx="10515600" cy="4351338"/>
          </a:xfrm>
        </p:spPr>
        <p:txBody>
          <a:bodyPr>
            <a:normAutofit fontScale="85000" lnSpcReduction="20000"/>
          </a:bodyPr>
          <a:lstStyle/>
          <a:p>
            <a:pPr marL="0" indent="0">
              <a:buNone/>
            </a:pPr>
            <a:r>
              <a:rPr lang="en-US" sz="3900" b="1" dirty="0"/>
              <a:t>Main objective</a:t>
            </a:r>
            <a:endParaRPr lang="en-US" sz="3900" dirty="0"/>
          </a:p>
          <a:p>
            <a:pPr marL="0" indent="0">
              <a:buNone/>
            </a:pPr>
            <a:r>
              <a:rPr lang="en-US" sz="3900" dirty="0"/>
              <a:t>The students will be able to apply knowledge, skills and attitudes to promote health, prevent illness, diagnose, manage and rehabilitate infants and children suffering from common </a:t>
            </a:r>
            <a:r>
              <a:rPr lang="en-US" sz="3900" dirty="0" smtClean="0"/>
              <a:t>childhood illnesses. </a:t>
            </a:r>
            <a:endParaRPr lang="en-US" sz="3900" dirty="0"/>
          </a:p>
          <a:p>
            <a:pPr marL="0" indent="0">
              <a:buNone/>
            </a:pPr>
            <a:r>
              <a:rPr lang="en-US" sz="3900" b="1" dirty="0"/>
              <a:t>Broad Objective.</a:t>
            </a:r>
          </a:p>
          <a:p>
            <a:pPr marL="0" indent="0">
              <a:buNone/>
            </a:pPr>
            <a:r>
              <a:rPr lang="en-US" sz="3900" dirty="0"/>
              <a:t>To introduce the learner to the concept of paediatric nursing in order to effectively promote health, prevent illness, assess health status and facilitate holistic care of infants and </a:t>
            </a:r>
            <a:r>
              <a:rPr lang="en-US" sz="3900" dirty="0" smtClean="0"/>
              <a:t>children.</a:t>
            </a:r>
            <a:endParaRPr lang="en-US" sz="3900" dirty="0"/>
          </a:p>
          <a:p>
            <a:pPr marL="0" indent="0">
              <a:buNone/>
            </a:pPr>
            <a:endParaRPr lang="en-US" dirty="0"/>
          </a:p>
        </p:txBody>
      </p:sp>
    </p:spTree>
    <p:extLst>
      <p:ext uri="{BB962C8B-B14F-4D97-AF65-F5344CB8AC3E}">
        <p14:creationId xmlns:p14="http://schemas.microsoft.com/office/powerpoint/2010/main" val="339926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p:txBody>
          <a:bodyPr/>
          <a:lstStyle/>
          <a:p>
            <a:pPr algn="l" eaLnBrk="1" hangingPunct="1">
              <a:defRPr/>
            </a:pPr>
            <a:r>
              <a:rPr lang="en-US" dirty="0"/>
              <a:t>Development</a:t>
            </a:r>
          </a:p>
        </p:txBody>
      </p:sp>
      <p:sp>
        <p:nvSpPr>
          <p:cNvPr id="194563" name="Rectangle 3"/>
          <p:cNvSpPr>
            <a:spLocks noGrp="1" noChangeArrowheads="1"/>
          </p:cNvSpPr>
          <p:nvPr>
            <p:ph idx="1"/>
          </p:nvPr>
        </p:nvSpPr>
        <p:spPr>
          <a:xfrm>
            <a:off x="1981200" y="1600200"/>
            <a:ext cx="8229600" cy="4873752"/>
          </a:xfrm>
        </p:spPr>
        <p:txBody>
          <a:bodyPr/>
          <a:lstStyle/>
          <a:p>
            <a:pPr>
              <a:buFontTx/>
              <a:buChar char="•"/>
              <a:defRPr/>
            </a:pPr>
            <a:r>
              <a:rPr lang="en-US" dirty="0"/>
              <a:t>Development refers to a progressive </a:t>
            </a:r>
            <a:r>
              <a:rPr lang="en-US" b="1" i="1" dirty="0"/>
              <a:t>increase in skill and capacity </a:t>
            </a:r>
            <a:r>
              <a:rPr lang="en-US" b="1" i="1" dirty="0" smtClean="0"/>
              <a:t>of function(</a:t>
            </a:r>
            <a:r>
              <a:rPr lang="en-GB" dirty="0"/>
              <a:t>physiological process)</a:t>
            </a:r>
            <a:endParaRPr lang="en-US" b="1" i="1" dirty="0"/>
          </a:p>
          <a:p>
            <a:pPr algn="l" rtl="0" eaLnBrk="1" hangingPunct="1">
              <a:buFontTx/>
              <a:buChar char="•"/>
              <a:defRPr/>
            </a:pPr>
            <a:endParaRPr lang="en-US" dirty="0"/>
          </a:p>
          <a:p>
            <a:pPr>
              <a:buFontTx/>
              <a:buChar char="•"/>
              <a:defRPr/>
            </a:pPr>
            <a:r>
              <a:rPr lang="en-US" dirty="0"/>
              <a:t>It is a </a:t>
            </a:r>
            <a:r>
              <a:rPr lang="en-US" b="1" i="1" dirty="0"/>
              <a:t>qualitative change </a:t>
            </a:r>
            <a:r>
              <a:rPr lang="en-US" dirty="0"/>
              <a:t>in the child</a:t>
            </a:r>
            <a:r>
              <a:rPr lang="en-US" dirty="0">
                <a:latin typeface="Agency FB"/>
              </a:rPr>
              <a:t>’</a:t>
            </a:r>
            <a:r>
              <a:rPr lang="en-US" dirty="0"/>
              <a:t>s functioning.</a:t>
            </a:r>
            <a:r>
              <a:rPr lang="en-GB" dirty="0"/>
              <a:t>  (from a lower to a more advanced stage of complexity)</a:t>
            </a:r>
            <a:endParaRPr lang="en-US" dirty="0"/>
          </a:p>
          <a:p>
            <a:pPr algn="l" rtl="0" eaLnBrk="1" hangingPunct="1">
              <a:buFontTx/>
              <a:buChar char="•"/>
              <a:defRPr/>
            </a:pPr>
            <a:endParaRPr lang="en-US" dirty="0"/>
          </a:p>
          <a:p>
            <a:pPr algn="l" rtl="0" eaLnBrk="1" hangingPunct="1">
              <a:buFontTx/>
              <a:buChar char="•"/>
              <a:defRPr/>
            </a:pPr>
            <a:r>
              <a:rPr lang="en-US" dirty="0"/>
              <a:t>It can be measured </a:t>
            </a:r>
            <a:r>
              <a:rPr lang="en-US" b="1" i="1" dirty="0"/>
              <a:t>through observation. </a:t>
            </a:r>
          </a:p>
          <a:p>
            <a:pPr algn="l" rtl="0" eaLnBrk="1" hangingPunct="1">
              <a:buFont typeface="Agency FB" pitchFamily="34" charset="0"/>
              <a:buNone/>
              <a:defRPr/>
            </a:pPr>
            <a:endParaRPr lang="en-US" dirty="0"/>
          </a:p>
        </p:txBody>
      </p:sp>
    </p:spTree>
    <p:extLst>
      <p:ext uri="{BB962C8B-B14F-4D97-AF65-F5344CB8AC3E}">
        <p14:creationId xmlns:p14="http://schemas.microsoft.com/office/powerpoint/2010/main" val="78963091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Kwashiorkor may be caused by a sudden change from breast milk to porridge, which is entirely comprised of carbohydrates. </a:t>
            </a:r>
            <a:endParaRPr lang="en-US" dirty="0"/>
          </a:p>
          <a:p>
            <a:pPr lvl="0"/>
            <a:r>
              <a:rPr lang="en-GB" dirty="0"/>
              <a:t>Infections, such as malaria, measles and so on, accompanied by fever which tends to use up the scarce protein stored in the body may result in kwashiorkor. </a:t>
            </a:r>
            <a:endParaRPr lang="en-US" dirty="0"/>
          </a:p>
          <a:p>
            <a:r>
              <a:rPr lang="en-GB" dirty="0"/>
              <a:t>Anorexia, due to other illnesses, and intestinal worms, which draw on the child's food supply, may also be predisposing factors. The onset is commonest between one to three years but may extend to five years</a:t>
            </a:r>
            <a:endParaRPr lang="en-US" dirty="0"/>
          </a:p>
        </p:txBody>
      </p:sp>
    </p:spTree>
    <p:extLst>
      <p:ext uri="{BB962C8B-B14F-4D97-AF65-F5344CB8AC3E}">
        <p14:creationId xmlns:p14="http://schemas.microsoft.com/office/powerpoint/2010/main" val="206260861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lnSpcReduction="10000"/>
          </a:bodyPr>
          <a:lstStyle/>
          <a:p>
            <a:pPr marL="653796" lvl="0" indent="-571500">
              <a:buFont typeface="+mj-lt"/>
              <a:buAutoNum type="romanLcPeriod"/>
            </a:pPr>
            <a:r>
              <a:rPr lang="en-GB" dirty="0"/>
              <a:t>Growth failure and some muscle wasting </a:t>
            </a:r>
            <a:endParaRPr lang="en-US" dirty="0"/>
          </a:p>
          <a:p>
            <a:pPr marL="653796" lvl="0" indent="-571500">
              <a:buFont typeface="+mj-lt"/>
              <a:buAutoNum type="romanLcPeriod"/>
            </a:pPr>
            <a:r>
              <a:rPr lang="en-GB" dirty="0"/>
              <a:t>Oedema of the face, hands, anus, feet and bulging abdomen </a:t>
            </a:r>
            <a:endParaRPr lang="en-US" dirty="0"/>
          </a:p>
          <a:p>
            <a:pPr marL="653796" lvl="0" indent="-571500">
              <a:buFont typeface="+mj-lt"/>
              <a:buAutoNum type="romanLcPeriod"/>
            </a:pPr>
            <a:r>
              <a:rPr lang="en-GB" dirty="0"/>
              <a:t>The hair becomes thin, straight and brownish in colour </a:t>
            </a:r>
            <a:endParaRPr lang="en-US" dirty="0"/>
          </a:p>
          <a:p>
            <a:pPr marL="653796" lvl="0" indent="-571500">
              <a:buFont typeface="+mj-lt"/>
              <a:buAutoNum type="romanLcPeriod"/>
            </a:pPr>
            <a:r>
              <a:rPr lang="en-GB" dirty="0"/>
              <a:t>The child has poor appetite and is irritable </a:t>
            </a:r>
            <a:endParaRPr lang="en-US" dirty="0"/>
          </a:p>
          <a:p>
            <a:pPr marL="653796" lvl="0" indent="-571500">
              <a:buFont typeface="+mj-lt"/>
              <a:buAutoNum type="romanLcPeriod"/>
            </a:pPr>
            <a:r>
              <a:rPr lang="en-GB" dirty="0"/>
              <a:t>There is mental apathy and lack of interest in the surroundings </a:t>
            </a:r>
            <a:endParaRPr lang="en-US" dirty="0"/>
          </a:p>
          <a:p>
            <a:pPr marL="653796" lvl="0" indent="-571500">
              <a:buFont typeface="+mj-lt"/>
              <a:buAutoNum type="romanLcPeriod"/>
            </a:pPr>
            <a:r>
              <a:rPr lang="en-GB" dirty="0"/>
              <a:t>Diarrhoea </a:t>
            </a:r>
            <a:endParaRPr lang="en-US" dirty="0"/>
          </a:p>
          <a:p>
            <a:pPr marL="653796" lvl="0" indent="-571500">
              <a:buFont typeface="+mj-lt"/>
              <a:buAutoNum type="romanLcPeriod"/>
            </a:pPr>
            <a:r>
              <a:rPr lang="en-GB" dirty="0"/>
              <a:t>Hepatomegaly and anaemia</a:t>
            </a:r>
            <a:endParaRPr lang="en-US" dirty="0"/>
          </a:p>
          <a:p>
            <a:pPr marL="653796" indent="-571500">
              <a:buFont typeface="+mj-lt"/>
              <a:buAutoNum type="romanLcPeriod"/>
            </a:pPr>
            <a:endParaRPr lang="en-US" dirty="0"/>
          </a:p>
        </p:txBody>
      </p:sp>
    </p:spTree>
    <p:extLst>
      <p:ext uri="{BB962C8B-B14F-4D97-AF65-F5344CB8AC3E}">
        <p14:creationId xmlns:p14="http://schemas.microsoft.com/office/powerpoint/2010/main" val="295245671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MARASMUS</a:t>
            </a:r>
            <a:endParaRPr lang="en-US" dirty="0"/>
          </a:p>
        </p:txBody>
      </p:sp>
      <p:sp>
        <p:nvSpPr>
          <p:cNvPr id="3" name="Content Placeholder 2"/>
          <p:cNvSpPr>
            <a:spLocks noGrp="1"/>
          </p:cNvSpPr>
          <p:nvPr>
            <p:ph idx="1"/>
          </p:nvPr>
        </p:nvSpPr>
        <p:spPr/>
        <p:txBody>
          <a:bodyPr/>
          <a:lstStyle/>
          <a:p>
            <a:r>
              <a:rPr lang="en-GB" dirty="0"/>
              <a:t>The term marasmus refers to starvation. </a:t>
            </a:r>
            <a:endParaRPr lang="en-GB" dirty="0" smtClean="0"/>
          </a:p>
          <a:p>
            <a:r>
              <a:rPr lang="en-GB" dirty="0" smtClean="0"/>
              <a:t>The </a:t>
            </a:r>
            <a:r>
              <a:rPr lang="en-GB" dirty="0"/>
              <a:t>disease is caused by lack of food of any kind, which includes proteins, carbohydrates, fats and vitamins. </a:t>
            </a:r>
            <a:endParaRPr lang="en-GB" dirty="0" smtClean="0"/>
          </a:p>
          <a:p>
            <a:r>
              <a:rPr lang="en-GB" dirty="0" smtClean="0"/>
              <a:t>Marasmus </a:t>
            </a:r>
            <a:r>
              <a:rPr lang="en-GB" dirty="0"/>
              <a:t>occurs at any age, but is more commonly found in infants who do not get enough breast feeding or during the weaning period, when poor bottle feeding practices are followed or supplementary foods are not given.</a:t>
            </a:r>
            <a:endParaRPr lang="en-US" dirty="0"/>
          </a:p>
          <a:p>
            <a:endParaRPr lang="en-US" dirty="0"/>
          </a:p>
        </p:txBody>
      </p:sp>
    </p:spTree>
    <p:extLst>
      <p:ext uri="{BB962C8B-B14F-4D97-AF65-F5344CB8AC3E}">
        <p14:creationId xmlns:p14="http://schemas.microsoft.com/office/powerpoint/2010/main" val="229041873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a:bodyPr>
          <a:lstStyle/>
          <a:p>
            <a:pPr marL="653796" lvl="0" indent="-571500">
              <a:buFont typeface="+mj-lt"/>
              <a:buAutoNum type="romanLcPeriod"/>
            </a:pPr>
            <a:r>
              <a:rPr lang="en-GB" dirty="0"/>
              <a:t>The weight of the affected child normally drops to 60% below the standard expected weight </a:t>
            </a:r>
            <a:endParaRPr lang="en-US" dirty="0"/>
          </a:p>
          <a:p>
            <a:pPr marL="653796" lvl="0" indent="-571500">
              <a:buFont typeface="+mj-lt"/>
              <a:buAutoNum type="romanLcPeriod"/>
            </a:pPr>
            <a:r>
              <a:rPr lang="en-GB" dirty="0"/>
              <a:t>Muscular atrophy, especially visible on the arms and legs, with loss of subcutaneous fat and legs and arms are thin </a:t>
            </a:r>
            <a:endParaRPr lang="en-US" dirty="0"/>
          </a:p>
          <a:p>
            <a:pPr marL="653796" lvl="0" indent="-571500">
              <a:buFont typeface="+mj-lt"/>
              <a:buAutoNum type="romanLcPeriod"/>
            </a:pPr>
            <a:r>
              <a:rPr lang="en-GB" dirty="0"/>
              <a:t>Wrinkled, thin and flaccid skin </a:t>
            </a:r>
            <a:endParaRPr lang="en-US" dirty="0"/>
          </a:p>
          <a:p>
            <a:pPr marL="653796" lvl="0" indent="-571500">
              <a:buFont typeface="+mj-lt"/>
              <a:buAutoNum type="romanLcPeriod"/>
            </a:pPr>
            <a:r>
              <a:rPr lang="en-GB" dirty="0"/>
              <a:t>The face of the child usually looks old and anxious </a:t>
            </a:r>
            <a:endParaRPr lang="en-US" dirty="0"/>
          </a:p>
          <a:p>
            <a:pPr marL="653796" lvl="0" indent="-571500">
              <a:buFont typeface="+mj-lt"/>
              <a:buAutoNum type="romanLcPeriod"/>
            </a:pPr>
            <a:r>
              <a:rPr lang="en-GB" dirty="0"/>
              <a:t>The child may have diarrhoea or constipation </a:t>
            </a:r>
            <a:endParaRPr lang="en-US" dirty="0"/>
          </a:p>
          <a:p>
            <a:pPr marL="653796" lvl="0" indent="-571500">
              <a:buFont typeface="+mj-lt"/>
              <a:buAutoNum type="romanLcPeriod"/>
            </a:pPr>
            <a:r>
              <a:rPr lang="en-GB" dirty="0"/>
              <a:t>The child has very good appetite when being fed but does not put on weight</a:t>
            </a:r>
            <a:endParaRPr lang="en-US" dirty="0"/>
          </a:p>
          <a:p>
            <a:pPr marL="653796" indent="-571500">
              <a:buFont typeface="+mj-lt"/>
              <a:buAutoNum type="romanLcPeriod"/>
            </a:pPr>
            <a:endParaRPr lang="en-US" dirty="0"/>
          </a:p>
        </p:txBody>
      </p:sp>
    </p:spTree>
    <p:extLst>
      <p:ext uri="{BB962C8B-B14F-4D97-AF65-F5344CB8AC3E}">
        <p14:creationId xmlns:p14="http://schemas.microsoft.com/office/powerpoint/2010/main" val="150447450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25_innerEl" descr="The difference between Marasmus and Kwashiorkor"/>
          <p:cNvPicPr/>
          <p:nvPr/>
        </p:nvPicPr>
        <p:blipFill>
          <a:blip r:embed="rId2" cstate="print"/>
          <a:srcRect/>
          <a:stretch>
            <a:fillRect/>
          </a:stretch>
        </p:blipFill>
        <p:spPr bwMode="auto">
          <a:xfrm>
            <a:off x="3125037" y="964642"/>
            <a:ext cx="5878286" cy="5526593"/>
          </a:xfrm>
          <a:prstGeom prst="rect">
            <a:avLst/>
          </a:prstGeom>
          <a:noFill/>
          <a:ln w="9525">
            <a:noFill/>
            <a:miter lim="800000"/>
            <a:headEnd/>
            <a:tailEnd/>
          </a:ln>
        </p:spPr>
      </p:pic>
    </p:spTree>
    <p:extLst>
      <p:ext uri="{BB962C8B-B14F-4D97-AF65-F5344CB8AC3E}">
        <p14:creationId xmlns:p14="http://schemas.microsoft.com/office/powerpoint/2010/main" val="18183356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Assessment/Investigations</a:t>
            </a:r>
            <a:endParaRPr lang="en-US" dirty="0"/>
          </a:p>
        </p:txBody>
      </p:sp>
      <p:sp>
        <p:nvSpPr>
          <p:cNvPr id="3" name="Content Placeholder 2"/>
          <p:cNvSpPr>
            <a:spLocks noGrp="1"/>
          </p:cNvSpPr>
          <p:nvPr>
            <p:ph idx="1"/>
          </p:nvPr>
        </p:nvSpPr>
        <p:spPr/>
        <p:txBody>
          <a:bodyPr>
            <a:normAutofit fontScale="92500" lnSpcReduction="20000"/>
          </a:bodyPr>
          <a:lstStyle/>
          <a:p>
            <a:pPr lvl="0"/>
            <a:r>
              <a:rPr lang="en-GB" dirty="0"/>
              <a:t>Take the family and social history to identify the cause of malnourishment e.g. enquire into the type of food used at home, the child’s appetite and other relevant points to </a:t>
            </a:r>
            <a:br>
              <a:rPr lang="en-GB" dirty="0"/>
            </a:br>
            <a:r>
              <a:rPr lang="en-GB" dirty="0"/>
              <a:t>that effect. </a:t>
            </a:r>
            <a:endParaRPr lang="en-US" dirty="0"/>
          </a:p>
          <a:p>
            <a:pPr lvl="0"/>
            <a:r>
              <a:rPr lang="en-GB" dirty="0"/>
              <a:t>Conduct a physical examination to find out if the child is suffering from any other health problems. Weigh the child, take the height and head/limb circumferences and </a:t>
            </a:r>
            <a:br>
              <a:rPr lang="en-GB" dirty="0"/>
            </a:br>
            <a:r>
              <a:rPr lang="en-GB" dirty="0"/>
              <a:t>record them. </a:t>
            </a:r>
            <a:endParaRPr lang="en-US" dirty="0"/>
          </a:p>
          <a:p>
            <a:pPr lvl="0"/>
            <a:r>
              <a:rPr lang="en-GB" dirty="0"/>
              <a:t>A blood test for white blood cells, haemoglobin and malarial parasites should also be conducted. </a:t>
            </a:r>
            <a:endParaRPr lang="en-US" dirty="0"/>
          </a:p>
          <a:p>
            <a:pPr lvl="0"/>
            <a:r>
              <a:rPr lang="en-GB" dirty="0"/>
              <a:t>A stool test should be carried out to exclude the possibility of intestinal worms.</a:t>
            </a:r>
            <a:endParaRPr lang="en-US" dirty="0"/>
          </a:p>
          <a:p>
            <a:pPr marL="82296" indent="0">
              <a:buNone/>
            </a:pPr>
            <a:endParaRPr lang="en-US" dirty="0"/>
          </a:p>
        </p:txBody>
      </p:sp>
    </p:spTree>
    <p:extLst>
      <p:ext uri="{BB962C8B-B14F-4D97-AF65-F5344CB8AC3E}">
        <p14:creationId xmlns:p14="http://schemas.microsoft.com/office/powerpoint/2010/main" val="54002422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anagement</a:t>
            </a:r>
            <a:endParaRPr lang="en-US" dirty="0"/>
          </a:p>
        </p:txBody>
      </p:sp>
      <p:sp>
        <p:nvSpPr>
          <p:cNvPr id="3" name="Content Placeholder 2"/>
          <p:cNvSpPr>
            <a:spLocks noGrp="1"/>
          </p:cNvSpPr>
          <p:nvPr>
            <p:ph idx="1"/>
          </p:nvPr>
        </p:nvSpPr>
        <p:spPr/>
        <p:txBody>
          <a:bodyPr>
            <a:normAutofit fontScale="85000" lnSpcReduction="10000"/>
          </a:bodyPr>
          <a:lstStyle/>
          <a:p>
            <a:r>
              <a:rPr lang="en-GB" dirty="0"/>
              <a:t>The immediate requirement for a child suffering from PEM is </a:t>
            </a:r>
            <a:r>
              <a:rPr lang="en-GB" dirty="0" smtClean="0"/>
              <a:t>energy.</a:t>
            </a:r>
            <a:endParaRPr lang="en-US" dirty="0"/>
          </a:p>
          <a:p>
            <a:r>
              <a:rPr lang="en-GB" dirty="0"/>
              <a:t>You should assess whether the child is able to consume food orally. If this is not deemed possible, then a </a:t>
            </a:r>
            <a:r>
              <a:rPr lang="en-GB" dirty="0" err="1"/>
              <a:t>naso</a:t>
            </a:r>
            <a:r>
              <a:rPr lang="en-GB" dirty="0"/>
              <a:t>-gastric tube should be inserted for feeding purposes. </a:t>
            </a:r>
          </a:p>
          <a:p>
            <a:r>
              <a:rPr lang="en-GB" dirty="0" smtClean="0"/>
              <a:t> </a:t>
            </a:r>
            <a:r>
              <a:rPr lang="en-GB" dirty="0"/>
              <a:t>Any infection should be managed with appropriate antibiotics. The child should be kept warm and a doctor has to be called urgently.</a:t>
            </a:r>
            <a:endParaRPr lang="en-US" dirty="0"/>
          </a:p>
          <a:p>
            <a:r>
              <a:rPr lang="en-GB" dirty="0"/>
              <a:t>Severe cases should be tube fed. You should begin with milk products, which may have to be diluted. These should have added sugar and vitamins. As the condition of the patient improves, undiluted milk, sugar, oil and vitamins should be given. Other staple foods should be gradually introduced</a:t>
            </a:r>
            <a:r>
              <a:rPr lang="en-GB" dirty="0" smtClean="0"/>
              <a:t>.</a:t>
            </a:r>
            <a:endParaRPr lang="en-US" dirty="0"/>
          </a:p>
        </p:txBody>
      </p:sp>
    </p:spTree>
    <p:extLst>
      <p:ext uri="{BB962C8B-B14F-4D97-AF65-F5344CB8AC3E}">
        <p14:creationId xmlns:p14="http://schemas.microsoft.com/office/powerpoint/2010/main" val="30594500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fontScale="92500" lnSpcReduction="20000"/>
          </a:bodyPr>
          <a:lstStyle/>
          <a:p>
            <a:r>
              <a:rPr lang="en-GB" dirty="0"/>
              <a:t>A high calorie feed should be commenced after two to four days, with solids being cautiously and slowly introduced.</a:t>
            </a:r>
          </a:p>
          <a:p>
            <a:r>
              <a:rPr lang="en-GB" dirty="0"/>
              <a:t> As the condition of the child gradually improves the feeding tube should be removed and a cup or a cup and spoon should be used to feed the child</a:t>
            </a:r>
          </a:p>
          <a:p>
            <a:r>
              <a:rPr lang="en-GB" dirty="0"/>
              <a:t>Feeds should initially be given at two to three hour intervals and later, as the child's condition improves, the quantity of food should be increased and given after every four </a:t>
            </a:r>
            <a:r>
              <a:rPr lang="en-GB" dirty="0" smtClean="0"/>
              <a:t>hours</a:t>
            </a:r>
          </a:p>
          <a:p>
            <a:r>
              <a:rPr lang="en-GB" dirty="0"/>
              <a:t>The amount given each time must be documented on the fluid and feeding chart. </a:t>
            </a:r>
            <a:endParaRPr lang="en-GB" dirty="0" smtClean="0"/>
          </a:p>
          <a:p>
            <a:r>
              <a:rPr lang="en-GB" dirty="0" smtClean="0"/>
              <a:t>Urine </a:t>
            </a:r>
            <a:r>
              <a:rPr lang="en-GB" dirty="0"/>
              <a:t>output must also be strictly monitored.</a:t>
            </a:r>
            <a:endParaRPr lang="en-US" dirty="0"/>
          </a:p>
          <a:p>
            <a:pPr marL="82296" indent="0">
              <a:buNone/>
            </a:pPr>
            <a:endParaRPr lang="en-US" dirty="0"/>
          </a:p>
          <a:p>
            <a:pPr marL="82296" indent="0">
              <a:buNone/>
            </a:pPr>
            <a:endParaRPr lang="en-US" dirty="0"/>
          </a:p>
        </p:txBody>
      </p:sp>
    </p:spTree>
    <p:extLst>
      <p:ext uri="{BB962C8B-B14F-4D97-AF65-F5344CB8AC3E}">
        <p14:creationId xmlns:p14="http://schemas.microsoft.com/office/powerpoint/2010/main" val="14819110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096735"/>
          </a:xfrm>
        </p:spPr>
        <p:txBody>
          <a:bodyPr>
            <a:normAutofit/>
          </a:bodyPr>
          <a:lstStyle/>
          <a:p>
            <a:r>
              <a:rPr lang="en-US" sz="6000" b="1" dirty="0" smtClean="0"/>
              <a:t>VITAMINS DEFICIENCY</a:t>
            </a:r>
            <a:endParaRPr lang="en-US" sz="6000" b="1" dirty="0"/>
          </a:p>
        </p:txBody>
      </p:sp>
    </p:spTree>
    <p:extLst>
      <p:ext uri="{BB962C8B-B14F-4D97-AF65-F5344CB8AC3E}">
        <p14:creationId xmlns:p14="http://schemas.microsoft.com/office/powerpoint/2010/main" val="256984124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A DEFICIENCY</a:t>
            </a:r>
            <a:endParaRPr lang="en-US" dirty="0"/>
          </a:p>
        </p:txBody>
      </p:sp>
      <p:sp>
        <p:nvSpPr>
          <p:cNvPr id="3" name="Content Placeholder 2"/>
          <p:cNvSpPr>
            <a:spLocks noGrp="1"/>
          </p:cNvSpPr>
          <p:nvPr>
            <p:ph idx="1"/>
          </p:nvPr>
        </p:nvSpPr>
        <p:spPr/>
        <p:txBody>
          <a:bodyPr>
            <a:normAutofit lnSpcReduction="10000"/>
          </a:bodyPr>
          <a:lstStyle/>
          <a:p>
            <a:pPr marL="653796" indent="-571500">
              <a:buFont typeface="+mj-lt"/>
              <a:buAutoNum type="romanLcPeriod"/>
            </a:pPr>
            <a:r>
              <a:rPr lang="en-GB" dirty="0"/>
              <a:t>It combines with specific proteins to form the retinal pigments called rhodopsin and </a:t>
            </a:r>
            <a:r>
              <a:rPr lang="en-GB" dirty="0" err="1"/>
              <a:t>iodopsin</a:t>
            </a:r>
            <a:r>
              <a:rPr lang="en-GB" dirty="0"/>
              <a:t>. These are essential for vision in dim light. </a:t>
            </a:r>
            <a:endParaRPr lang="en-GB" dirty="0" smtClean="0"/>
          </a:p>
          <a:p>
            <a:pPr marL="653796" indent="-571500">
              <a:buFont typeface="+mj-lt"/>
              <a:buAutoNum type="romanLcPeriod"/>
            </a:pPr>
            <a:r>
              <a:rPr lang="en-GB" dirty="0" smtClean="0"/>
              <a:t>It </a:t>
            </a:r>
            <a:r>
              <a:rPr lang="en-GB" dirty="0"/>
              <a:t>is necessary for the development of bones and teeth and essential in the formation and maturation of epithelia of the skin, eyes and other body systems such as digestive, respiratory and reproductive tracts. </a:t>
            </a:r>
            <a:endParaRPr lang="en-GB" dirty="0" smtClean="0"/>
          </a:p>
          <a:p>
            <a:pPr marL="653796" indent="-571500">
              <a:buFont typeface="+mj-lt"/>
              <a:buAutoNum type="romanLcPeriod"/>
            </a:pPr>
            <a:r>
              <a:rPr lang="en-GB" dirty="0" smtClean="0"/>
              <a:t>It </a:t>
            </a:r>
            <a:r>
              <a:rPr lang="en-GB" dirty="0"/>
              <a:t>also helps to build body resistance against illness, promotes good health, helps growth and development and finally improves eyesight.</a:t>
            </a:r>
            <a:endParaRPr lang="en-US" dirty="0"/>
          </a:p>
          <a:p>
            <a:pPr marL="653796" indent="-571500">
              <a:buFont typeface="+mj-lt"/>
              <a:buAutoNum type="romanLcPeriod"/>
            </a:pPr>
            <a:endParaRPr lang="en-US" dirty="0"/>
          </a:p>
        </p:txBody>
      </p:sp>
    </p:spTree>
    <p:extLst>
      <p:ext uri="{BB962C8B-B14F-4D97-AF65-F5344CB8AC3E}">
        <p14:creationId xmlns:p14="http://schemas.microsoft.com/office/powerpoint/2010/main" val="26985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Development Phases </a:t>
            </a:r>
          </a:p>
        </p:txBody>
      </p:sp>
      <p:sp>
        <p:nvSpPr>
          <p:cNvPr id="3" name="Content Placeholder 2"/>
          <p:cNvSpPr>
            <a:spLocks noGrp="1"/>
          </p:cNvSpPr>
          <p:nvPr>
            <p:ph idx="1"/>
          </p:nvPr>
        </p:nvSpPr>
        <p:spPr/>
        <p:txBody>
          <a:bodyPr>
            <a:normAutofit/>
          </a:bodyPr>
          <a:lstStyle/>
          <a:p>
            <a:r>
              <a:rPr lang="en-US" sz="3600" dirty="0"/>
              <a:t>They Are</a:t>
            </a:r>
          </a:p>
          <a:p>
            <a:pPr marL="0" indent="0">
              <a:buNone/>
            </a:pPr>
            <a:r>
              <a:rPr lang="en-US" sz="3600" dirty="0"/>
              <a:t>         </a:t>
            </a:r>
          </a:p>
          <a:p>
            <a:pPr lvl="3"/>
            <a:r>
              <a:rPr lang="en-US" sz="3600" dirty="0"/>
              <a:t>Prenatal </a:t>
            </a:r>
          </a:p>
          <a:p>
            <a:pPr lvl="3"/>
            <a:r>
              <a:rPr lang="en-US" sz="3600" dirty="0"/>
              <a:t>Infancy</a:t>
            </a:r>
          </a:p>
          <a:p>
            <a:pPr lvl="3"/>
            <a:r>
              <a:rPr lang="en-US" sz="3600" dirty="0"/>
              <a:t>Early Childhood</a:t>
            </a:r>
          </a:p>
          <a:p>
            <a:pPr lvl="3"/>
            <a:r>
              <a:rPr lang="en-US" sz="3600" dirty="0" smtClean="0"/>
              <a:t>Middle </a:t>
            </a:r>
            <a:r>
              <a:rPr lang="en-US" sz="3600" dirty="0"/>
              <a:t>Childhood</a:t>
            </a:r>
          </a:p>
          <a:p>
            <a:pPr lvl="3"/>
            <a:r>
              <a:rPr lang="en-US" sz="3600" dirty="0" smtClean="0"/>
              <a:t>Later </a:t>
            </a:r>
            <a:r>
              <a:rPr lang="en-US" sz="3600" dirty="0"/>
              <a:t>Childhood/Adolescent</a:t>
            </a:r>
          </a:p>
        </p:txBody>
      </p:sp>
    </p:spTree>
    <p:extLst>
      <p:ext uri="{BB962C8B-B14F-4D97-AF65-F5344CB8AC3E}">
        <p14:creationId xmlns:p14="http://schemas.microsoft.com/office/powerpoint/2010/main" val="422962354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Foods rich in </a:t>
            </a:r>
            <a:r>
              <a:rPr lang="en-US" dirty="0" err="1" smtClean="0"/>
              <a:t>Vit.A</a:t>
            </a:r>
            <a:endParaRPr lang="en-US" dirty="0"/>
          </a:p>
        </p:txBody>
      </p:sp>
      <p:sp>
        <p:nvSpPr>
          <p:cNvPr id="3" name="Content Placeholder 2"/>
          <p:cNvSpPr>
            <a:spLocks noGrp="1"/>
          </p:cNvSpPr>
          <p:nvPr>
            <p:ph idx="1"/>
          </p:nvPr>
        </p:nvSpPr>
        <p:spPr/>
        <p:txBody>
          <a:bodyPr/>
          <a:lstStyle/>
          <a:p>
            <a:r>
              <a:rPr lang="en-GB" dirty="0" smtClean="0"/>
              <a:t>Breast milk, </a:t>
            </a:r>
          </a:p>
          <a:p>
            <a:r>
              <a:rPr lang="en-GB" dirty="0" smtClean="0"/>
              <a:t>Other milk, </a:t>
            </a:r>
          </a:p>
          <a:p>
            <a:r>
              <a:rPr lang="en-GB" dirty="0" smtClean="0"/>
              <a:t>Dark leafy vegetables, </a:t>
            </a:r>
          </a:p>
          <a:p>
            <a:r>
              <a:rPr lang="en-GB" dirty="0" smtClean="0"/>
              <a:t>Carrots, </a:t>
            </a:r>
          </a:p>
          <a:p>
            <a:r>
              <a:rPr lang="en-GB" dirty="0" smtClean="0"/>
              <a:t>Eggs, </a:t>
            </a:r>
          </a:p>
          <a:p>
            <a:r>
              <a:rPr lang="en-GB" dirty="0" smtClean="0"/>
              <a:t>Meat,</a:t>
            </a:r>
          </a:p>
          <a:p>
            <a:r>
              <a:rPr lang="en-GB" dirty="0" smtClean="0"/>
              <a:t> Fish and </a:t>
            </a:r>
          </a:p>
          <a:p>
            <a:r>
              <a:rPr lang="en-GB" dirty="0" smtClean="0"/>
              <a:t>Fortified foods </a:t>
            </a:r>
            <a:r>
              <a:rPr lang="en-GB" dirty="0"/>
              <a:t>such as blue band margarine</a:t>
            </a:r>
            <a:endParaRPr lang="en-US" dirty="0"/>
          </a:p>
        </p:txBody>
      </p:sp>
    </p:spTree>
    <p:extLst>
      <p:ext uri="{BB962C8B-B14F-4D97-AF65-F5344CB8AC3E}">
        <p14:creationId xmlns:p14="http://schemas.microsoft.com/office/powerpoint/2010/main" val="32514252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a:bodyPr>
          <a:lstStyle/>
          <a:p>
            <a:pPr lvl="0"/>
            <a:r>
              <a:rPr lang="en-GB" dirty="0"/>
              <a:t>Reversible dryness of the conjunctiva and the cornea, exophthalmia in the early stages </a:t>
            </a:r>
            <a:endParaRPr lang="en-US" dirty="0"/>
          </a:p>
          <a:p>
            <a:pPr lvl="0"/>
            <a:r>
              <a:rPr lang="en-GB" dirty="0"/>
              <a:t>Night blindness during early stages </a:t>
            </a:r>
            <a:endParaRPr lang="en-US" dirty="0"/>
          </a:p>
          <a:p>
            <a:pPr lvl="0"/>
            <a:r>
              <a:rPr lang="en-GB" dirty="0" err="1"/>
              <a:t>Keratomalacia</a:t>
            </a:r>
            <a:r>
              <a:rPr lang="en-GB" dirty="0"/>
              <a:t>, irreversible corneal damage with scarring or rupture of the eyeball, this causes impaired eyesight (blindness) </a:t>
            </a:r>
            <a:endParaRPr lang="en-US" dirty="0"/>
          </a:p>
          <a:p>
            <a:pPr lvl="0"/>
            <a:r>
              <a:rPr lang="en-GB" dirty="0" err="1"/>
              <a:t>Bitot's</a:t>
            </a:r>
            <a:r>
              <a:rPr lang="en-GB" dirty="0"/>
              <a:t> spots (white 'foamy' areas) often seen near the lateral part of the sclera of the </a:t>
            </a:r>
            <a:r>
              <a:rPr lang="en-GB" dirty="0" smtClean="0"/>
              <a:t>eye</a:t>
            </a:r>
            <a:endParaRPr lang="en-US" dirty="0"/>
          </a:p>
        </p:txBody>
      </p:sp>
    </p:spTree>
    <p:extLst>
      <p:ext uri="{BB962C8B-B14F-4D97-AF65-F5344CB8AC3E}">
        <p14:creationId xmlns:p14="http://schemas.microsoft.com/office/powerpoint/2010/main" val="358447621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lstStyle/>
          <a:p>
            <a:r>
              <a:rPr lang="en-GB" dirty="0"/>
              <a:t>Vitamin A deficiency can be treated by administering 200, 000 </a:t>
            </a:r>
            <a:r>
              <a:rPr lang="en-GB" dirty="0" err="1"/>
              <a:t>i.u</a:t>
            </a:r>
            <a:r>
              <a:rPr lang="en-GB" dirty="0"/>
              <a:t>. orally. Start a second dose the following day. Administer a third and fourth dose of 200,000 </a:t>
            </a:r>
            <a:r>
              <a:rPr lang="en-GB" dirty="0" err="1"/>
              <a:t>i.u</a:t>
            </a:r>
            <a:r>
              <a:rPr lang="en-GB" dirty="0"/>
              <a:t>. orally one to four weeks later. In children below the age of 12 months, the vitamin A dosage is halved.</a:t>
            </a:r>
            <a:endParaRPr lang="en-US" dirty="0"/>
          </a:p>
          <a:p>
            <a:endParaRPr lang="en-US" dirty="0"/>
          </a:p>
          <a:p>
            <a:pPr marL="82296" indent="0">
              <a:buNone/>
            </a:pPr>
            <a:endParaRPr lang="en-US" dirty="0"/>
          </a:p>
        </p:txBody>
      </p:sp>
    </p:spTree>
    <p:extLst>
      <p:ext uri="{BB962C8B-B14F-4D97-AF65-F5344CB8AC3E}">
        <p14:creationId xmlns:p14="http://schemas.microsoft.com/office/powerpoint/2010/main" val="209053160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B DEFICIENCY</a:t>
            </a:r>
            <a:endParaRPr lang="en-US" dirty="0"/>
          </a:p>
        </p:txBody>
      </p:sp>
      <p:sp>
        <p:nvSpPr>
          <p:cNvPr id="3" name="Content Placeholder 2"/>
          <p:cNvSpPr>
            <a:spLocks noGrp="1"/>
          </p:cNvSpPr>
          <p:nvPr>
            <p:ph idx="1"/>
          </p:nvPr>
        </p:nvSpPr>
        <p:spPr>
          <a:xfrm>
            <a:off x="1914144" y="1276141"/>
            <a:ext cx="9997440" cy="4972259"/>
          </a:xfrm>
        </p:spPr>
        <p:txBody>
          <a:bodyPr>
            <a:normAutofit fontScale="77500" lnSpcReduction="20000"/>
          </a:bodyPr>
          <a:lstStyle/>
          <a:p>
            <a:r>
              <a:rPr lang="en-GB" dirty="0"/>
              <a:t>A deficiency in vitamin B1 (Thiamine or </a:t>
            </a:r>
            <a:r>
              <a:rPr lang="en-GB" dirty="0" err="1"/>
              <a:t>Aneurine</a:t>
            </a:r>
            <a:r>
              <a:rPr lang="en-GB" dirty="0"/>
              <a:t>) is usually associated with a polished rice diet. It is relatively uncommon on the African continent, but where it does occur the child suffers from beriberi characterised by muscle weakness, which may lead to cardiac failure.</a:t>
            </a:r>
            <a:endParaRPr lang="en-US" dirty="0"/>
          </a:p>
          <a:p>
            <a:r>
              <a:rPr lang="en-GB" dirty="0"/>
              <a:t>Vitamin B2 (Riboflavin) deficiencies lead to mucous membrane lesions resulting in dry cracked lips, </a:t>
            </a:r>
            <a:r>
              <a:rPr lang="en-GB" dirty="0" err="1"/>
              <a:t>glossitis</a:t>
            </a:r>
            <a:r>
              <a:rPr lang="en-GB" dirty="0"/>
              <a:t> and stomatitis.</a:t>
            </a:r>
            <a:endParaRPr lang="en-US" dirty="0"/>
          </a:p>
          <a:p>
            <a:r>
              <a:rPr lang="en-GB" dirty="0"/>
              <a:t>Nicotinic acid deficiency is a problem that mainly affects adults. It is also known as pellagra.</a:t>
            </a:r>
            <a:endParaRPr lang="en-US" dirty="0"/>
          </a:p>
          <a:p>
            <a:r>
              <a:rPr lang="en-GB" dirty="0"/>
              <a:t>Folic acid (</a:t>
            </a:r>
            <a:r>
              <a:rPr lang="en-GB" dirty="0" err="1"/>
              <a:t>folate</a:t>
            </a:r>
            <a:r>
              <a:rPr lang="en-GB" dirty="0"/>
              <a:t>) deficiencies are rare in children, though common in pregnancy and other conditions, such as recurrent haemolytic </a:t>
            </a:r>
            <a:r>
              <a:rPr lang="en-GB" dirty="0" err="1"/>
              <a:t>anaemias</a:t>
            </a:r>
            <a:r>
              <a:rPr lang="en-GB" dirty="0"/>
              <a:t> and malaria where the demand to manufacture RBC is great. A lack of vitamin B12 may be a contributing factor to anaemia.</a:t>
            </a:r>
            <a:endParaRPr lang="en-US" dirty="0"/>
          </a:p>
          <a:p>
            <a:r>
              <a:rPr lang="en-GB" dirty="0"/>
              <a:t>The treatment of vitamin B deficiencies usually involves vitamin B complex in the form of </a:t>
            </a:r>
            <a:r>
              <a:rPr lang="en-GB" dirty="0" err="1"/>
              <a:t>Multivite</a:t>
            </a:r>
            <a:r>
              <a:rPr lang="en-GB" dirty="0"/>
              <a:t>, most commonly through oral administration.</a:t>
            </a:r>
            <a:endParaRPr lang="en-US" dirty="0"/>
          </a:p>
          <a:p>
            <a:pPr marL="82296" indent="0">
              <a:buNone/>
            </a:pPr>
            <a:endParaRPr lang="en-US" dirty="0"/>
          </a:p>
        </p:txBody>
      </p:sp>
    </p:spTree>
    <p:extLst>
      <p:ext uri="{BB962C8B-B14F-4D97-AF65-F5344CB8AC3E}">
        <p14:creationId xmlns:p14="http://schemas.microsoft.com/office/powerpoint/2010/main" val="349110903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C DEFICIENCY</a:t>
            </a:r>
            <a:endParaRPr lang="en-US" dirty="0"/>
          </a:p>
        </p:txBody>
      </p:sp>
      <p:sp>
        <p:nvSpPr>
          <p:cNvPr id="3" name="Content Placeholder 2"/>
          <p:cNvSpPr>
            <a:spLocks noGrp="1"/>
          </p:cNvSpPr>
          <p:nvPr>
            <p:ph idx="1"/>
          </p:nvPr>
        </p:nvSpPr>
        <p:spPr/>
        <p:txBody>
          <a:bodyPr>
            <a:normAutofit lnSpcReduction="10000"/>
          </a:bodyPr>
          <a:lstStyle/>
          <a:p>
            <a:r>
              <a:rPr lang="en-GB" dirty="0"/>
              <a:t>Vitamin C (Ascorbic acid) is readily found in green vegetable, fruits and fruit juices. </a:t>
            </a:r>
            <a:endParaRPr lang="en-GB" dirty="0" smtClean="0"/>
          </a:p>
          <a:p>
            <a:r>
              <a:rPr lang="en-GB" dirty="0" smtClean="0"/>
              <a:t>It </a:t>
            </a:r>
            <a:r>
              <a:rPr lang="en-GB" dirty="0"/>
              <a:t>is useful in increasing iron absorption from the intestine to the blood stream and in the promotion of wound healing. </a:t>
            </a:r>
            <a:endParaRPr lang="en-GB" dirty="0" smtClean="0"/>
          </a:p>
          <a:p>
            <a:r>
              <a:rPr lang="en-GB" dirty="0" smtClean="0"/>
              <a:t>A </a:t>
            </a:r>
            <a:r>
              <a:rPr lang="en-GB" dirty="0"/>
              <a:t>deficiency in vitamin C leads to scurvy. It occurs in children between six to sixteen months of age. </a:t>
            </a:r>
            <a:endParaRPr lang="en-GB" dirty="0" smtClean="0"/>
          </a:p>
          <a:p>
            <a:r>
              <a:rPr lang="en-GB" dirty="0" smtClean="0"/>
              <a:t>Scurvy </a:t>
            </a:r>
            <a:r>
              <a:rPr lang="en-GB" dirty="0"/>
              <a:t>is characterised by haemorrhages in the skin, gums and under the </a:t>
            </a:r>
            <a:r>
              <a:rPr lang="en-GB" dirty="0" err="1"/>
              <a:t>periosteum</a:t>
            </a:r>
            <a:r>
              <a:rPr lang="en-GB" dirty="0"/>
              <a:t> of long bones, which become very painful.</a:t>
            </a:r>
            <a:endParaRPr lang="en-US" dirty="0"/>
          </a:p>
          <a:p>
            <a:endParaRPr lang="en-US" dirty="0"/>
          </a:p>
        </p:txBody>
      </p:sp>
    </p:spTree>
    <p:extLst>
      <p:ext uri="{BB962C8B-B14F-4D97-AF65-F5344CB8AC3E}">
        <p14:creationId xmlns:p14="http://schemas.microsoft.com/office/powerpoint/2010/main" val="353529573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a:t>
            </a:r>
            <a:r>
              <a:rPr lang="en-US" dirty="0" err="1" smtClean="0"/>
              <a:t>Vit.C</a:t>
            </a:r>
            <a:endParaRPr lang="en-US" dirty="0"/>
          </a:p>
        </p:txBody>
      </p:sp>
      <p:sp>
        <p:nvSpPr>
          <p:cNvPr id="3" name="Content Placeholder 2"/>
          <p:cNvSpPr>
            <a:spLocks noGrp="1"/>
          </p:cNvSpPr>
          <p:nvPr>
            <p:ph idx="1"/>
          </p:nvPr>
        </p:nvSpPr>
        <p:spPr/>
        <p:txBody>
          <a:bodyPr/>
          <a:lstStyle/>
          <a:p>
            <a:r>
              <a:rPr lang="en-GB" dirty="0"/>
              <a:t>Treatment involves a course of ascorbic acid tablets, which are quite easily available</a:t>
            </a:r>
            <a:r>
              <a:rPr lang="en-GB" dirty="0" smtClean="0"/>
              <a:t>.</a:t>
            </a:r>
          </a:p>
          <a:p>
            <a:r>
              <a:rPr lang="en-GB" dirty="0" smtClean="0"/>
              <a:t> </a:t>
            </a:r>
            <a:r>
              <a:rPr lang="en-GB" dirty="0"/>
              <a:t>Vegetables, fruits and fruit juices are also useful to prevent deficiencies. </a:t>
            </a:r>
            <a:endParaRPr lang="en-US" dirty="0"/>
          </a:p>
          <a:p>
            <a:pPr marL="82296" indent="0">
              <a:buNone/>
            </a:pPr>
            <a:endParaRPr lang="en-US" dirty="0"/>
          </a:p>
        </p:txBody>
      </p:sp>
    </p:spTree>
    <p:extLst>
      <p:ext uri="{BB962C8B-B14F-4D97-AF65-F5344CB8AC3E}">
        <p14:creationId xmlns:p14="http://schemas.microsoft.com/office/powerpoint/2010/main" val="4650596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DEFICIENCY</a:t>
            </a:r>
            <a:endParaRPr lang="en-US" dirty="0"/>
          </a:p>
        </p:txBody>
      </p:sp>
      <p:sp>
        <p:nvSpPr>
          <p:cNvPr id="3" name="Content Placeholder 2"/>
          <p:cNvSpPr>
            <a:spLocks noGrp="1"/>
          </p:cNvSpPr>
          <p:nvPr>
            <p:ph idx="1"/>
          </p:nvPr>
        </p:nvSpPr>
        <p:spPr/>
        <p:txBody>
          <a:bodyPr/>
          <a:lstStyle/>
          <a:p>
            <a:r>
              <a:rPr lang="en-GB" dirty="0"/>
              <a:t>Vitamin D is essential for the development of strong bones and teeth. A deficiency in this vitamin affects the epithelial structures of the skin, the mucous membrane and eye.</a:t>
            </a:r>
            <a:endParaRPr lang="en-US" dirty="0"/>
          </a:p>
          <a:p>
            <a:pPr marL="82296" indent="0">
              <a:buNone/>
            </a:pPr>
            <a:endParaRPr lang="en-US" dirty="0"/>
          </a:p>
          <a:p>
            <a:r>
              <a:rPr lang="en-GB" b="1" dirty="0"/>
              <a:t>Clinical Forms of </a:t>
            </a:r>
            <a:r>
              <a:rPr lang="en-GB" b="1" dirty="0" smtClean="0"/>
              <a:t>Vitamin D </a:t>
            </a:r>
            <a:r>
              <a:rPr lang="en-GB" b="1" dirty="0"/>
              <a:t>d</a:t>
            </a:r>
            <a:r>
              <a:rPr lang="en-GB" b="1" dirty="0" smtClean="0"/>
              <a:t>eficiencies</a:t>
            </a:r>
            <a:r>
              <a:rPr lang="en-GB" dirty="0" smtClean="0"/>
              <a:t> </a:t>
            </a:r>
            <a:endParaRPr lang="en-US" dirty="0"/>
          </a:p>
          <a:p>
            <a:pPr marL="653796" indent="-571500">
              <a:buFont typeface="+mj-lt"/>
              <a:buAutoNum type="romanLcPeriod"/>
            </a:pPr>
            <a:r>
              <a:rPr lang="en-GB" dirty="0"/>
              <a:t>R</a:t>
            </a:r>
            <a:r>
              <a:rPr lang="en-GB" dirty="0" smtClean="0"/>
              <a:t>ickets </a:t>
            </a:r>
            <a:r>
              <a:rPr lang="en-GB" dirty="0"/>
              <a:t>and </a:t>
            </a:r>
            <a:endParaRPr lang="en-GB" dirty="0" smtClean="0"/>
          </a:p>
          <a:p>
            <a:pPr marL="653796" indent="-571500">
              <a:buFont typeface="+mj-lt"/>
              <a:buAutoNum type="romanLcPeriod"/>
            </a:pPr>
            <a:r>
              <a:rPr lang="en-GB" dirty="0"/>
              <a:t>O</a:t>
            </a:r>
            <a:r>
              <a:rPr lang="en-GB" dirty="0" smtClean="0"/>
              <a:t>steomalacia</a:t>
            </a:r>
            <a:r>
              <a:rPr lang="en-GB" dirty="0"/>
              <a:t>.</a:t>
            </a:r>
            <a:endParaRPr lang="en-US" dirty="0"/>
          </a:p>
        </p:txBody>
      </p:sp>
    </p:spTree>
    <p:extLst>
      <p:ext uri="{BB962C8B-B14F-4D97-AF65-F5344CB8AC3E}">
        <p14:creationId xmlns:p14="http://schemas.microsoft.com/office/powerpoint/2010/main" val="224509128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Rickets</a:t>
            </a:r>
            <a:r>
              <a:rPr lang="en-GB" dirty="0"/>
              <a:t> </a:t>
            </a:r>
            <a:r>
              <a:rPr lang="en-US" dirty="0"/>
              <a:t/>
            </a:r>
            <a:br>
              <a:rPr lang="en-US" dirty="0"/>
            </a:br>
            <a:endParaRPr lang="en-US" dirty="0"/>
          </a:p>
        </p:txBody>
      </p:sp>
      <p:sp>
        <p:nvSpPr>
          <p:cNvPr id="3" name="Content Placeholder 2"/>
          <p:cNvSpPr>
            <a:spLocks noGrp="1"/>
          </p:cNvSpPr>
          <p:nvPr>
            <p:ph idx="1"/>
          </p:nvPr>
        </p:nvSpPr>
        <p:spPr/>
        <p:txBody>
          <a:bodyPr/>
          <a:lstStyle/>
          <a:p>
            <a:r>
              <a:rPr lang="en-GB" dirty="0" smtClean="0"/>
              <a:t>Rickets </a:t>
            </a:r>
            <a:r>
              <a:rPr lang="en-GB" dirty="0"/>
              <a:t>can be described as a failure in the mineralisation of rapidly growing bone or osteoid tissue. </a:t>
            </a:r>
            <a:endParaRPr lang="en-GB" dirty="0" smtClean="0"/>
          </a:p>
          <a:p>
            <a:r>
              <a:rPr lang="en-GB" dirty="0" smtClean="0"/>
              <a:t>It </a:t>
            </a:r>
            <a:r>
              <a:rPr lang="en-GB" dirty="0"/>
              <a:t>occurs mostly in infants, toddlers and adolescents and is mainly a result of vitamin deficiencies. </a:t>
            </a:r>
            <a:endParaRPr lang="en-GB" dirty="0" smtClean="0"/>
          </a:p>
          <a:p>
            <a:r>
              <a:rPr lang="en-GB" dirty="0" smtClean="0"/>
              <a:t>Childhood </a:t>
            </a:r>
            <a:r>
              <a:rPr lang="en-GB" dirty="0"/>
              <a:t>active rickets normally occurs when the diet lacks adequate vitamin D, which is essential for the metabolism of calcium and phosphorus necessary for good growth of bones.</a:t>
            </a:r>
            <a:endParaRPr lang="en-US" dirty="0"/>
          </a:p>
          <a:p>
            <a:endParaRPr lang="en-US" dirty="0"/>
          </a:p>
        </p:txBody>
      </p:sp>
    </p:spTree>
    <p:extLst>
      <p:ext uri="{BB962C8B-B14F-4D97-AF65-F5344CB8AC3E}">
        <p14:creationId xmlns:p14="http://schemas.microsoft.com/office/powerpoint/2010/main" val="375017563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Osteomalacia</a:t>
            </a:r>
            <a:endParaRPr lang="en-US" dirty="0"/>
          </a:p>
        </p:txBody>
      </p:sp>
      <p:sp>
        <p:nvSpPr>
          <p:cNvPr id="3" name="Content Placeholder 2"/>
          <p:cNvSpPr>
            <a:spLocks noGrp="1"/>
          </p:cNvSpPr>
          <p:nvPr>
            <p:ph idx="1"/>
          </p:nvPr>
        </p:nvSpPr>
        <p:spPr/>
        <p:txBody>
          <a:bodyPr/>
          <a:lstStyle/>
          <a:p>
            <a:r>
              <a:rPr lang="en-GB" dirty="0" smtClean="0"/>
              <a:t>Osteomalacia </a:t>
            </a:r>
            <a:r>
              <a:rPr lang="en-GB" dirty="0"/>
              <a:t>is defined as a failure in the mineralisation of the mature bone. </a:t>
            </a:r>
            <a:endParaRPr lang="en-GB" dirty="0" smtClean="0"/>
          </a:p>
          <a:p>
            <a:r>
              <a:rPr lang="en-GB" dirty="0" smtClean="0"/>
              <a:t>It </a:t>
            </a:r>
            <a:r>
              <a:rPr lang="en-GB" dirty="0"/>
              <a:t>occurs in adults whose bones are already fully grown.</a:t>
            </a:r>
            <a:endParaRPr lang="en-US" dirty="0"/>
          </a:p>
          <a:p>
            <a:pPr marL="82296" indent="0">
              <a:buNone/>
            </a:pPr>
            <a:endParaRPr lang="en-US" dirty="0"/>
          </a:p>
          <a:p>
            <a:endParaRPr lang="en-US" dirty="0"/>
          </a:p>
        </p:txBody>
      </p:sp>
    </p:spTree>
    <p:extLst>
      <p:ext uri="{BB962C8B-B14F-4D97-AF65-F5344CB8AC3E}">
        <p14:creationId xmlns:p14="http://schemas.microsoft.com/office/powerpoint/2010/main" val="9980733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a:t>
            </a:r>
            <a:endParaRPr lang="en-US" dirty="0"/>
          </a:p>
        </p:txBody>
      </p:sp>
      <p:sp>
        <p:nvSpPr>
          <p:cNvPr id="3" name="Content Placeholder 2"/>
          <p:cNvSpPr>
            <a:spLocks noGrp="1"/>
          </p:cNvSpPr>
          <p:nvPr>
            <p:ph idx="1"/>
          </p:nvPr>
        </p:nvSpPr>
        <p:spPr/>
        <p:txBody>
          <a:bodyPr>
            <a:normAutofit/>
          </a:bodyPr>
          <a:lstStyle/>
          <a:p>
            <a:r>
              <a:rPr lang="en-GB" dirty="0" smtClean="0"/>
              <a:t>Premature </a:t>
            </a:r>
            <a:r>
              <a:rPr lang="en-GB" dirty="0"/>
              <a:t>babies are often predisposed because the deposits of calcium and phosphorus at birth are inadequate for the infant's rapid growth. </a:t>
            </a:r>
            <a:endParaRPr lang="en-GB" dirty="0" smtClean="0"/>
          </a:p>
          <a:p>
            <a:r>
              <a:rPr lang="en-GB" dirty="0" smtClean="0"/>
              <a:t>Hereditary </a:t>
            </a:r>
            <a:r>
              <a:rPr lang="en-GB" dirty="0"/>
              <a:t>factors can also be crucial, for instance, dark skinned people tend to block the ultra-violet light that triggers vitamin D production leading to insufficient quantities of the aforementioned vitamin. </a:t>
            </a:r>
            <a:endParaRPr lang="en-GB" dirty="0" smtClean="0"/>
          </a:p>
          <a:p>
            <a:r>
              <a:rPr lang="en-GB" dirty="0" smtClean="0"/>
              <a:t>Conversely</a:t>
            </a:r>
            <a:r>
              <a:rPr lang="en-GB" dirty="0"/>
              <a:t>, a failure to expose infants to sunlight may also result in deficiencies</a:t>
            </a:r>
            <a:endParaRPr lang="en-US" dirty="0"/>
          </a:p>
        </p:txBody>
      </p:sp>
    </p:spTree>
    <p:extLst>
      <p:ext uri="{BB962C8B-B14F-4D97-AF65-F5344CB8AC3E}">
        <p14:creationId xmlns:p14="http://schemas.microsoft.com/office/powerpoint/2010/main" val="3483860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Phases And Milestones</a:t>
            </a:r>
          </a:p>
        </p:txBody>
      </p:sp>
      <p:pic>
        <p:nvPicPr>
          <p:cNvPr id="4" name="Content Placeholder 3"/>
          <p:cNvPicPr>
            <a:picLocks noGrp="1" noChangeAspect="1"/>
          </p:cNvPicPr>
          <p:nvPr>
            <p:ph idx="1"/>
          </p:nvPr>
        </p:nvPicPr>
        <p:blipFill>
          <a:blip r:embed="rId2"/>
          <a:stretch>
            <a:fillRect/>
          </a:stretch>
        </p:blipFill>
        <p:spPr>
          <a:xfrm>
            <a:off x="3747017" y="1904993"/>
            <a:ext cx="7939240" cy="4026891"/>
          </a:xfrm>
          <a:prstGeom prst="rect">
            <a:avLst/>
          </a:prstGeom>
        </p:spPr>
      </p:pic>
    </p:spTree>
    <p:extLst>
      <p:ext uri="{BB962C8B-B14F-4D97-AF65-F5344CB8AC3E}">
        <p14:creationId xmlns:p14="http://schemas.microsoft.com/office/powerpoint/2010/main" val="134533032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 cont..</a:t>
            </a:r>
            <a:endParaRPr lang="en-US" dirty="0"/>
          </a:p>
        </p:txBody>
      </p:sp>
      <p:sp>
        <p:nvSpPr>
          <p:cNvPr id="3" name="Content Placeholder 2"/>
          <p:cNvSpPr>
            <a:spLocks noGrp="1"/>
          </p:cNvSpPr>
          <p:nvPr>
            <p:ph idx="1"/>
          </p:nvPr>
        </p:nvSpPr>
        <p:spPr/>
        <p:txBody>
          <a:bodyPr>
            <a:normAutofit lnSpcReduction="10000"/>
          </a:bodyPr>
          <a:lstStyle/>
          <a:p>
            <a:r>
              <a:rPr lang="en-GB" dirty="0"/>
              <a:t>Soon after birth, the infant receives vitamin D from the mother. If the mother does not breastfeed adequately the baby may soon become deficient of vitamin D. Similarly, if the mother continues to breastfeed but her own intake of this vitamin is inadequate then the baby will still suffer from a deficiency. </a:t>
            </a:r>
            <a:endParaRPr lang="en-GB" dirty="0" smtClean="0"/>
          </a:p>
          <a:p>
            <a:r>
              <a:rPr lang="en-GB" dirty="0" smtClean="0"/>
              <a:t>Cultural </a:t>
            </a:r>
            <a:r>
              <a:rPr lang="en-GB" dirty="0"/>
              <a:t>or religious beliefs, for example, vegetarianism, may also lead to vitamin D deficiencies if the child is not exposed to adequate milk and milk products or their substitutes. </a:t>
            </a:r>
            <a:endParaRPr lang="en-US" dirty="0"/>
          </a:p>
          <a:p>
            <a:endParaRPr lang="en-US" dirty="0"/>
          </a:p>
        </p:txBody>
      </p:sp>
    </p:spTree>
    <p:extLst>
      <p:ext uri="{BB962C8B-B14F-4D97-AF65-F5344CB8AC3E}">
        <p14:creationId xmlns:p14="http://schemas.microsoft.com/office/powerpoint/2010/main" val="359251043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Predisposing factors cont..</a:t>
            </a:r>
          </a:p>
        </p:txBody>
      </p:sp>
      <p:sp>
        <p:nvSpPr>
          <p:cNvPr id="3" name="Content Placeholder 2"/>
          <p:cNvSpPr>
            <a:spLocks noGrp="1"/>
          </p:cNvSpPr>
          <p:nvPr>
            <p:ph idx="1"/>
          </p:nvPr>
        </p:nvSpPr>
        <p:spPr/>
        <p:txBody>
          <a:bodyPr/>
          <a:lstStyle/>
          <a:p>
            <a:r>
              <a:rPr lang="en-GB" dirty="0"/>
              <a:t>Malabsorption, is another factor that must be taken into account when trying to determine the cause of the vitamin D deficiency. The infant may have certain diseases, such as celiac disease, which may interfere with, or prevent the absorption of vitamin D and calcium from the gut. </a:t>
            </a:r>
            <a:endParaRPr lang="en-GB" dirty="0" smtClean="0"/>
          </a:p>
          <a:p>
            <a:r>
              <a:rPr lang="en-GB" dirty="0" smtClean="0"/>
              <a:t>Diseases </a:t>
            </a:r>
            <a:r>
              <a:rPr lang="en-GB" dirty="0"/>
              <a:t>of the parathyroid glands or any of those which interfere with calcium and phosphorus metabolism may also be predisposing </a:t>
            </a:r>
            <a:r>
              <a:rPr lang="en-GB" dirty="0" smtClean="0"/>
              <a:t>factors.</a:t>
            </a:r>
            <a:endParaRPr lang="en-US" dirty="0"/>
          </a:p>
          <a:p>
            <a:endParaRPr lang="en-US" dirty="0"/>
          </a:p>
        </p:txBody>
      </p:sp>
    </p:spTree>
    <p:extLst>
      <p:ext uri="{BB962C8B-B14F-4D97-AF65-F5344CB8AC3E}">
        <p14:creationId xmlns:p14="http://schemas.microsoft.com/office/powerpoint/2010/main" val="283457501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85000" lnSpcReduction="10000"/>
          </a:bodyPr>
          <a:lstStyle/>
          <a:p>
            <a:pPr lvl="0"/>
            <a:r>
              <a:rPr lang="en-GB" dirty="0"/>
              <a:t>On the head, the anterior fontanel takes longer than usual to close while the cranium </a:t>
            </a:r>
            <a:r>
              <a:rPr lang="en-GB" dirty="0" smtClean="0"/>
              <a:t>appears soft.</a:t>
            </a:r>
            <a:endParaRPr lang="en-US" dirty="0"/>
          </a:p>
          <a:p>
            <a:pPr lvl="0"/>
            <a:r>
              <a:rPr lang="en-GB" dirty="0"/>
              <a:t>Dentition is also delayed and teeth are defective when they grow </a:t>
            </a:r>
            <a:endParaRPr lang="en-US" dirty="0"/>
          </a:p>
          <a:p>
            <a:pPr lvl="0"/>
            <a:r>
              <a:rPr lang="en-GB" dirty="0"/>
              <a:t>There is apparent forward projection of the sternum on the chest and there is a tendency to respiratory tract infections </a:t>
            </a:r>
            <a:endParaRPr lang="en-US" dirty="0"/>
          </a:p>
          <a:p>
            <a:pPr lvl="0"/>
            <a:r>
              <a:rPr lang="en-GB" dirty="0"/>
              <a:t>The pelvic bones may become flattened. This may eventually lead to obstetric problems in girls in their reproductive age </a:t>
            </a:r>
            <a:endParaRPr lang="en-US" dirty="0"/>
          </a:p>
          <a:p>
            <a:pPr lvl="0"/>
            <a:r>
              <a:rPr lang="en-GB" dirty="0"/>
              <a:t>The abdomen may protrude </a:t>
            </a:r>
            <a:endParaRPr lang="en-US" dirty="0"/>
          </a:p>
          <a:p>
            <a:pPr lvl="0"/>
            <a:r>
              <a:rPr lang="en-GB" dirty="0"/>
              <a:t>Sweating, diarrhoea and vomiting may occasionally be present </a:t>
            </a:r>
            <a:endParaRPr lang="en-US" dirty="0"/>
          </a:p>
          <a:p>
            <a:pPr lvl="0"/>
            <a:r>
              <a:rPr lang="en-GB" dirty="0"/>
              <a:t>The child is often miserable and sleeps less at night </a:t>
            </a:r>
            <a:endParaRPr lang="en-US" dirty="0"/>
          </a:p>
          <a:p>
            <a:pPr lvl="0"/>
            <a:r>
              <a:rPr lang="en-GB" dirty="0"/>
              <a:t>Tetany and carpopedal spasm may sometimes be present</a:t>
            </a:r>
            <a:endParaRPr lang="en-US" dirty="0"/>
          </a:p>
          <a:p>
            <a:endParaRPr lang="en-US" dirty="0"/>
          </a:p>
        </p:txBody>
      </p:sp>
    </p:spTree>
    <p:extLst>
      <p:ext uri="{BB962C8B-B14F-4D97-AF65-F5344CB8AC3E}">
        <p14:creationId xmlns:p14="http://schemas.microsoft.com/office/powerpoint/2010/main" val="417392875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investigations</a:t>
            </a:r>
            <a:endParaRPr lang="en-US" dirty="0"/>
          </a:p>
        </p:txBody>
      </p:sp>
      <p:sp>
        <p:nvSpPr>
          <p:cNvPr id="3" name="Content Placeholder 2"/>
          <p:cNvSpPr>
            <a:spLocks noGrp="1"/>
          </p:cNvSpPr>
          <p:nvPr>
            <p:ph idx="1"/>
          </p:nvPr>
        </p:nvSpPr>
        <p:spPr/>
        <p:txBody>
          <a:bodyPr>
            <a:normAutofit/>
          </a:bodyPr>
          <a:lstStyle/>
          <a:p>
            <a:pPr lvl="0"/>
            <a:r>
              <a:rPr lang="en-GB" dirty="0"/>
              <a:t>C</a:t>
            </a:r>
            <a:r>
              <a:rPr lang="en-GB" dirty="0" smtClean="0"/>
              <a:t>ompilation </a:t>
            </a:r>
            <a:r>
              <a:rPr lang="en-GB" dirty="0"/>
              <a:t>of the personal history to find out the types and food content the </a:t>
            </a:r>
            <a:r>
              <a:rPr lang="en-GB" dirty="0" smtClean="0"/>
              <a:t>child </a:t>
            </a:r>
            <a:r>
              <a:rPr lang="en-GB" dirty="0"/>
              <a:t>is given. </a:t>
            </a:r>
            <a:endParaRPr lang="en-US" dirty="0"/>
          </a:p>
          <a:p>
            <a:pPr lvl="0"/>
            <a:r>
              <a:rPr lang="en-GB" dirty="0"/>
              <a:t>Blood for electrolytes is taken paying particular attention to calcium and phosphorus levels. </a:t>
            </a:r>
            <a:endParaRPr lang="en-US" dirty="0"/>
          </a:p>
          <a:p>
            <a:pPr lvl="0"/>
            <a:r>
              <a:rPr lang="en-GB" dirty="0"/>
              <a:t>An x-ray of wrists should be taken showing widening of distal end of the ulna and radius. </a:t>
            </a:r>
            <a:r>
              <a:rPr lang="en-GB" dirty="0" smtClean="0"/>
              <a:t> </a:t>
            </a:r>
            <a:endParaRPr lang="en-US" dirty="0"/>
          </a:p>
          <a:p>
            <a:r>
              <a:rPr lang="en-GB" dirty="0"/>
              <a:t>Do not forget to take a urine specimen for calcium and phosphorus level</a:t>
            </a:r>
            <a:endParaRPr lang="en-US" dirty="0"/>
          </a:p>
        </p:txBody>
      </p:sp>
    </p:spTree>
    <p:extLst>
      <p:ext uri="{BB962C8B-B14F-4D97-AF65-F5344CB8AC3E}">
        <p14:creationId xmlns:p14="http://schemas.microsoft.com/office/powerpoint/2010/main" val="313879938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and prevention</a:t>
            </a:r>
            <a:endParaRPr lang="en-US" dirty="0"/>
          </a:p>
        </p:txBody>
      </p:sp>
      <p:sp>
        <p:nvSpPr>
          <p:cNvPr id="3" name="Content Placeholder 2"/>
          <p:cNvSpPr>
            <a:spLocks noGrp="1"/>
          </p:cNvSpPr>
          <p:nvPr>
            <p:ph idx="1"/>
          </p:nvPr>
        </p:nvSpPr>
        <p:spPr/>
        <p:txBody>
          <a:bodyPr>
            <a:normAutofit fontScale="77500" lnSpcReduction="20000"/>
          </a:bodyPr>
          <a:lstStyle/>
          <a:p>
            <a:r>
              <a:rPr lang="en-GB" dirty="0"/>
              <a:t>Rickets can be cured in any stage. </a:t>
            </a:r>
            <a:endParaRPr lang="en-GB" dirty="0" smtClean="0"/>
          </a:p>
          <a:p>
            <a:r>
              <a:rPr lang="en-GB" dirty="0" smtClean="0"/>
              <a:t>Management </a:t>
            </a:r>
            <a:r>
              <a:rPr lang="en-GB" dirty="0"/>
              <a:t>consists of giving an adequate amount of vitamin D and minerals in the diet. This should include plenty of milk and dairy products, eggs, green vegetables, meat and fish. </a:t>
            </a:r>
            <a:endParaRPr lang="en-GB" dirty="0" smtClean="0"/>
          </a:p>
          <a:p>
            <a:r>
              <a:rPr lang="en-GB" dirty="0" smtClean="0"/>
              <a:t>Vitamin </a:t>
            </a:r>
            <a:r>
              <a:rPr lang="en-GB" dirty="0"/>
              <a:t>D supplements should be continued daily at the dose of 500-50,000 I.V., either orally or by intramuscular injection. </a:t>
            </a:r>
            <a:endParaRPr lang="en-GB" dirty="0" smtClean="0"/>
          </a:p>
          <a:p>
            <a:r>
              <a:rPr lang="en-GB" dirty="0" smtClean="0"/>
              <a:t>The </a:t>
            </a:r>
            <a:r>
              <a:rPr lang="en-GB" dirty="0"/>
              <a:t>child should be exposed to sunlight daily. </a:t>
            </a:r>
            <a:endParaRPr lang="en-GB" dirty="0" smtClean="0"/>
          </a:p>
          <a:p>
            <a:r>
              <a:rPr lang="en-GB" dirty="0" smtClean="0"/>
              <a:t>The </a:t>
            </a:r>
            <a:r>
              <a:rPr lang="en-GB" dirty="0"/>
              <a:t>parents should be advised to avoid the use of thick nappies, as these tend to bow the femur by separating them. </a:t>
            </a:r>
            <a:endParaRPr lang="en-US" dirty="0"/>
          </a:p>
          <a:p>
            <a:r>
              <a:rPr lang="en-GB" dirty="0"/>
              <a:t>The infant should be nursed flat on a hard mattress during the acute stage with restriction of walking or crawling</a:t>
            </a:r>
            <a:r>
              <a:rPr lang="en-GB" dirty="0" smtClean="0"/>
              <a:t>.</a:t>
            </a:r>
          </a:p>
          <a:p>
            <a:r>
              <a:rPr lang="en-GB" dirty="0" smtClean="0"/>
              <a:t> </a:t>
            </a:r>
            <a:r>
              <a:rPr lang="en-GB" dirty="0"/>
              <a:t>Where splints are used to correct the bowing, care should be taken to prevent sores.</a:t>
            </a:r>
            <a:endParaRPr lang="en-US" dirty="0"/>
          </a:p>
        </p:txBody>
      </p:sp>
    </p:spTree>
    <p:extLst>
      <p:ext uri="{BB962C8B-B14F-4D97-AF65-F5344CB8AC3E}">
        <p14:creationId xmlns:p14="http://schemas.microsoft.com/office/powerpoint/2010/main" val="30660191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146977"/>
          </a:xfrm>
        </p:spPr>
        <p:txBody>
          <a:bodyPr>
            <a:normAutofit/>
          </a:bodyPr>
          <a:lstStyle/>
          <a:p>
            <a:r>
              <a:rPr lang="en-US" sz="6000" b="1" dirty="0" smtClean="0"/>
              <a:t>TONSILITIS</a:t>
            </a:r>
            <a:endParaRPr lang="en-US" sz="6000" b="1" dirty="0"/>
          </a:p>
        </p:txBody>
      </p:sp>
    </p:spTree>
    <p:extLst>
      <p:ext uri="{BB962C8B-B14F-4D97-AF65-F5344CB8AC3E}">
        <p14:creationId xmlns:p14="http://schemas.microsoft.com/office/powerpoint/2010/main" val="152126441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Tonsils are masses of lymphoid tissue located in the pharyngeal cavity,</a:t>
            </a:r>
          </a:p>
          <a:p>
            <a:r>
              <a:rPr lang="en-US" dirty="0" smtClean="0"/>
              <a:t>They filter and protect the respiratory and alimentary tracts from invasion by pathogens and play role in antibody formation.</a:t>
            </a:r>
          </a:p>
          <a:p>
            <a:r>
              <a:rPr lang="en-US" dirty="0" smtClean="0"/>
              <a:t>Children have larger tonsils than adults as a defense mechanisms because they are more susceptible to URTIs.</a:t>
            </a:r>
            <a:endParaRPr lang="en-US" dirty="0"/>
          </a:p>
        </p:txBody>
      </p:sp>
    </p:spTree>
    <p:extLst>
      <p:ext uri="{BB962C8B-B14F-4D97-AF65-F5344CB8AC3E}">
        <p14:creationId xmlns:p14="http://schemas.microsoft.com/office/powerpoint/2010/main" val="214046229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Tonsillitis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Tonsillitis </a:t>
            </a:r>
            <a:r>
              <a:rPr lang="en-US" dirty="0"/>
              <a:t>is normally classified as either acute or chronic. </a:t>
            </a:r>
          </a:p>
          <a:p>
            <a:pPr>
              <a:buFont typeface="Wingdings" pitchFamily="2" charset="2"/>
              <a:buChar char="q"/>
            </a:pPr>
            <a:r>
              <a:rPr lang="en-US" b="1" dirty="0"/>
              <a:t>Acute Tonsillitis</a:t>
            </a:r>
          </a:p>
          <a:p>
            <a:r>
              <a:rPr lang="en-US" dirty="0"/>
              <a:t>Inflammation of the tonsils is usually an acute infection, which is very common in children, occurring as a result of pharyngitis. It is most frequently caused by </a:t>
            </a:r>
            <a:r>
              <a:rPr lang="en-US" dirty="0" err="1"/>
              <a:t>haemolytic</a:t>
            </a:r>
            <a:r>
              <a:rPr lang="en-US" dirty="0"/>
              <a:t> streptococcus</a:t>
            </a:r>
            <a:r>
              <a:rPr lang="en-US" dirty="0" smtClean="0"/>
              <a:t>.</a:t>
            </a:r>
            <a:endParaRPr lang="en-US" dirty="0"/>
          </a:p>
        </p:txBody>
      </p:sp>
    </p:spTree>
    <p:extLst>
      <p:ext uri="{BB962C8B-B14F-4D97-AF65-F5344CB8AC3E}">
        <p14:creationId xmlns:p14="http://schemas.microsoft.com/office/powerpoint/2010/main" val="328470836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Tonsillitis cont…</a:t>
            </a:r>
            <a:endParaRPr lang="en-US" dirty="0"/>
          </a:p>
        </p:txBody>
      </p:sp>
      <p:sp>
        <p:nvSpPr>
          <p:cNvPr id="3" name="Content Placeholder 2"/>
          <p:cNvSpPr>
            <a:spLocks noGrp="1"/>
          </p:cNvSpPr>
          <p:nvPr>
            <p:ph idx="1"/>
          </p:nvPr>
        </p:nvSpPr>
        <p:spPr/>
        <p:txBody>
          <a:bodyPr/>
          <a:lstStyle/>
          <a:p>
            <a:r>
              <a:rPr lang="en-US" dirty="0"/>
              <a:t>Although it is a bacterial infection, the bacteria can also cause enlarged tonsils, which may meet in the midline and obstruct the food and air passages. </a:t>
            </a:r>
            <a:endParaRPr lang="en-US" dirty="0" smtClean="0"/>
          </a:p>
          <a:p>
            <a:pPr marL="82296" indent="0">
              <a:buNone/>
            </a:pPr>
            <a:endParaRPr lang="en-US" dirty="0"/>
          </a:p>
          <a:p>
            <a:r>
              <a:rPr lang="en-US" dirty="0"/>
              <a:t>If the adenoids are also involved, they block the posterior nares resulting in mouth breathing. </a:t>
            </a:r>
            <a:endParaRPr lang="en-US" dirty="0" smtClean="0"/>
          </a:p>
          <a:p>
            <a:r>
              <a:rPr lang="en-US" dirty="0" smtClean="0"/>
              <a:t>In </a:t>
            </a:r>
            <a:r>
              <a:rPr lang="en-US" dirty="0"/>
              <a:t>addition to this, the </a:t>
            </a:r>
            <a:r>
              <a:rPr lang="en-US" dirty="0" smtClean="0"/>
              <a:t>Eustachian </a:t>
            </a:r>
            <a:r>
              <a:rPr lang="en-US" dirty="0"/>
              <a:t>tubes may be blocked resulting in otitis media.</a:t>
            </a:r>
          </a:p>
          <a:p>
            <a:pPr marL="82296" indent="0">
              <a:buNone/>
            </a:pPr>
            <a:endParaRPr lang="en-US" dirty="0"/>
          </a:p>
        </p:txBody>
      </p:sp>
    </p:spTree>
    <p:extLst>
      <p:ext uri="{BB962C8B-B14F-4D97-AF65-F5344CB8AC3E}">
        <p14:creationId xmlns:p14="http://schemas.microsoft.com/office/powerpoint/2010/main" val="48227207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95859" y="462224"/>
            <a:ext cx="5667271" cy="5371817"/>
          </a:xfrm>
          <a:prstGeom prst="rect">
            <a:avLst/>
          </a:prstGeom>
        </p:spPr>
      </p:pic>
    </p:spTree>
    <p:extLst>
      <p:ext uri="{BB962C8B-B14F-4D97-AF65-F5344CB8AC3E}">
        <p14:creationId xmlns:p14="http://schemas.microsoft.com/office/powerpoint/2010/main" val="401305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1981200" y="0"/>
            <a:ext cx="7467600" cy="914400"/>
          </a:xfrm>
        </p:spPr>
        <p:txBody>
          <a:bodyPr>
            <a:normAutofit fontScale="90000"/>
          </a:bodyPr>
          <a:lstStyle/>
          <a:p>
            <a:pPr>
              <a:defRPr/>
            </a:pPr>
            <a:r>
              <a:rPr lang="en-US" dirty="0"/>
              <a:t>Stages of Growth and Development</a:t>
            </a:r>
          </a:p>
        </p:txBody>
      </p:sp>
      <p:sp>
        <p:nvSpPr>
          <p:cNvPr id="15363" name="Rectangle 5"/>
          <p:cNvSpPr>
            <a:spLocks noGrp="1" noChangeArrowheads="1"/>
          </p:cNvSpPr>
          <p:nvPr>
            <p:ph idx="1"/>
          </p:nvPr>
        </p:nvSpPr>
        <p:spPr>
          <a:xfrm>
            <a:off x="1981200" y="1066801"/>
            <a:ext cx="8153400" cy="5407025"/>
          </a:xfrm>
        </p:spPr>
        <p:txBody>
          <a:bodyPr>
            <a:normAutofit fontScale="92500" lnSpcReduction="10000"/>
          </a:bodyPr>
          <a:lstStyle/>
          <a:p>
            <a:pPr eaLnBrk="1" hangingPunct="1">
              <a:lnSpc>
                <a:spcPct val="80000"/>
              </a:lnSpc>
            </a:pPr>
            <a:r>
              <a:rPr lang="en-US" b="1" dirty="0">
                <a:latin typeface="Arial" pitchFamily="34" charset="0"/>
              </a:rPr>
              <a:t>Neonate</a:t>
            </a:r>
            <a:r>
              <a:rPr lang="en-US" dirty="0">
                <a:latin typeface="Arial" pitchFamily="34" charset="0"/>
              </a:rPr>
              <a:t> first 28 days of life</a:t>
            </a:r>
          </a:p>
          <a:p>
            <a:pPr eaLnBrk="1" hangingPunct="1">
              <a:lnSpc>
                <a:spcPct val="80000"/>
              </a:lnSpc>
            </a:pPr>
            <a:endParaRPr lang="en-US" dirty="0">
              <a:latin typeface="Arial" pitchFamily="34" charset="0"/>
            </a:endParaRPr>
          </a:p>
          <a:p>
            <a:pPr eaLnBrk="1" hangingPunct="1">
              <a:lnSpc>
                <a:spcPct val="80000"/>
              </a:lnSpc>
            </a:pPr>
            <a:r>
              <a:rPr lang="en-US" b="1" dirty="0">
                <a:latin typeface="Arial" pitchFamily="34" charset="0"/>
              </a:rPr>
              <a:t>Infancy</a:t>
            </a:r>
            <a:r>
              <a:rPr lang="en-US" dirty="0">
                <a:latin typeface="Arial" pitchFamily="34" charset="0"/>
              </a:rPr>
              <a:t> birth to 12 months</a:t>
            </a:r>
          </a:p>
          <a:p>
            <a:pPr eaLnBrk="1" hangingPunct="1">
              <a:lnSpc>
                <a:spcPct val="80000"/>
              </a:lnSpc>
            </a:pPr>
            <a:endParaRPr lang="en-US" dirty="0">
              <a:latin typeface="Arial" pitchFamily="34" charset="0"/>
            </a:endParaRPr>
          </a:p>
          <a:p>
            <a:pPr eaLnBrk="1" hangingPunct="1">
              <a:lnSpc>
                <a:spcPct val="80000"/>
              </a:lnSpc>
            </a:pPr>
            <a:r>
              <a:rPr lang="en-US" b="1" dirty="0">
                <a:latin typeface="Arial" pitchFamily="34" charset="0"/>
              </a:rPr>
              <a:t>Toddler</a:t>
            </a:r>
            <a:r>
              <a:rPr lang="en-US" dirty="0">
                <a:latin typeface="Arial" pitchFamily="34" charset="0"/>
              </a:rPr>
              <a:t> 1 to 3 years</a:t>
            </a:r>
          </a:p>
          <a:p>
            <a:pPr eaLnBrk="1" hangingPunct="1">
              <a:lnSpc>
                <a:spcPct val="80000"/>
              </a:lnSpc>
            </a:pPr>
            <a:endParaRPr lang="en-US" dirty="0">
              <a:latin typeface="Arial" pitchFamily="34" charset="0"/>
            </a:endParaRPr>
          </a:p>
          <a:p>
            <a:pPr eaLnBrk="1" hangingPunct="1">
              <a:lnSpc>
                <a:spcPct val="80000"/>
              </a:lnSpc>
            </a:pPr>
            <a:r>
              <a:rPr lang="en-US" b="1" dirty="0">
                <a:latin typeface="Arial" pitchFamily="34" charset="0"/>
              </a:rPr>
              <a:t>Preschooler</a:t>
            </a:r>
            <a:r>
              <a:rPr lang="en-US" dirty="0">
                <a:latin typeface="Arial" pitchFamily="34" charset="0"/>
              </a:rPr>
              <a:t> 4 to 5 years</a:t>
            </a:r>
          </a:p>
          <a:p>
            <a:pPr eaLnBrk="1" hangingPunct="1">
              <a:lnSpc>
                <a:spcPct val="80000"/>
              </a:lnSpc>
            </a:pPr>
            <a:endParaRPr lang="en-US" dirty="0">
              <a:latin typeface="Arial" pitchFamily="34" charset="0"/>
            </a:endParaRPr>
          </a:p>
          <a:p>
            <a:pPr eaLnBrk="1" hangingPunct="1">
              <a:lnSpc>
                <a:spcPct val="80000"/>
              </a:lnSpc>
            </a:pPr>
            <a:r>
              <a:rPr lang="en-US" b="1" dirty="0">
                <a:latin typeface="Arial" pitchFamily="34" charset="0"/>
              </a:rPr>
              <a:t>School-ager</a:t>
            </a:r>
            <a:r>
              <a:rPr lang="en-US" dirty="0">
                <a:latin typeface="Arial" pitchFamily="34" charset="0"/>
              </a:rPr>
              <a:t> 6 to 10 years</a:t>
            </a:r>
          </a:p>
          <a:p>
            <a:pPr eaLnBrk="1" hangingPunct="1">
              <a:lnSpc>
                <a:spcPct val="80000"/>
              </a:lnSpc>
            </a:pPr>
            <a:endParaRPr lang="en-US" dirty="0">
              <a:latin typeface="Arial" pitchFamily="34" charset="0"/>
            </a:endParaRPr>
          </a:p>
          <a:p>
            <a:pPr eaLnBrk="1" hangingPunct="1">
              <a:lnSpc>
                <a:spcPct val="80000"/>
              </a:lnSpc>
            </a:pPr>
            <a:r>
              <a:rPr lang="en-US" b="1" dirty="0">
                <a:latin typeface="Arial" pitchFamily="34" charset="0"/>
              </a:rPr>
              <a:t>Pre-pubertal</a:t>
            </a:r>
            <a:r>
              <a:rPr lang="en-US" dirty="0">
                <a:latin typeface="Arial" pitchFamily="34" charset="0"/>
              </a:rPr>
              <a:t> 11 to 12 years</a:t>
            </a:r>
          </a:p>
          <a:p>
            <a:pPr eaLnBrk="1" hangingPunct="1">
              <a:lnSpc>
                <a:spcPct val="80000"/>
              </a:lnSpc>
            </a:pPr>
            <a:endParaRPr lang="en-US" dirty="0">
              <a:latin typeface="Arial" pitchFamily="34" charset="0"/>
            </a:endParaRPr>
          </a:p>
          <a:p>
            <a:pPr eaLnBrk="1" hangingPunct="1">
              <a:lnSpc>
                <a:spcPct val="80000"/>
              </a:lnSpc>
            </a:pPr>
            <a:r>
              <a:rPr lang="en-US" b="1" dirty="0">
                <a:latin typeface="Arial" pitchFamily="34" charset="0"/>
              </a:rPr>
              <a:t>Adolescent</a:t>
            </a:r>
            <a:r>
              <a:rPr lang="en-US" dirty="0">
                <a:latin typeface="Arial" pitchFamily="34" charset="0"/>
              </a:rPr>
              <a:t> 13 to 18 + years</a:t>
            </a:r>
          </a:p>
          <a:p>
            <a:pPr eaLnBrk="1" hangingPunct="1">
              <a:lnSpc>
                <a:spcPct val="80000"/>
              </a:lnSpc>
              <a:buFont typeface="Wingdings" pitchFamily="2" charset="2"/>
              <a:buNone/>
            </a:pPr>
            <a:endParaRPr lang="en-US" dirty="0"/>
          </a:p>
        </p:txBody>
      </p:sp>
    </p:spTree>
    <p:extLst>
      <p:ext uri="{BB962C8B-B14F-4D97-AF65-F5344CB8AC3E}">
        <p14:creationId xmlns:p14="http://schemas.microsoft.com/office/powerpoint/2010/main" val="20544897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lstStyle/>
          <a:p>
            <a:r>
              <a:rPr lang="en-US" dirty="0" smtClean="0"/>
              <a:t>Difficulty in swallowing</a:t>
            </a:r>
          </a:p>
          <a:p>
            <a:r>
              <a:rPr lang="en-US" dirty="0" smtClean="0"/>
              <a:t>Difficulty in breathing</a:t>
            </a:r>
          </a:p>
          <a:p>
            <a:r>
              <a:rPr lang="en-US" dirty="0" smtClean="0"/>
              <a:t>Mouth breathing</a:t>
            </a:r>
            <a:endParaRPr lang="en-US" dirty="0"/>
          </a:p>
        </p:txBody>
      </p:sp>
    </p:spTree>
    <p:extLst>
      <p:ext uri="{BB962C8B-B14F-4D97-AF65-F5344CB8AC3E}">
        <p14:creationId xmlns:p14="http://schemas.microsoft.com/office/powerpoint/2010/main" val="103273189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patient should be barrier nursed on bed rest in any comfortable position they choose for the first 24 to 48 hours. </a:t>
            </a:r>
            <a:endParaRPr lang="en-US" dirty="0" smtClean="0"/>
          </a:p>
          <a:p>
            <a:r>
              <a:rPr lang="en-US" dirty="0" smtClean="0"/>
              <a:t>A </a:t>
            </a:r>
            <a:r>
              <a:rPr lang="en-US" dirty="0"/>
              <a:t>throat swab should be taken to the laboratory to confirm the causative organism before drugs are prescribed. </a:t>
            </a:r>
            <a:endParaRPr lang="en-US" dirty="0" smtClean="0"/>
          </a:p>
          <a:p>
            <a:r>
              <a:rPr lang="en-US" dirty="0" smtClean="0"/>
              <a:t>During </a:t>
            </a:r>
            <a:r>
              <a:rPr lang="en-US" dirty="0"/>
              <a:t>the febrile stage, their vital signs should be monitored and recorded two hourly. </a:t>
            </a:r>
            <a:endParaRPr lang="en-US" dirty="0" smtClean="0"/>
          </a:p>
          <a:p>
            <a:r>
              <a:rPr lang="en-US" dirty="0" smtClean="0"/>
              <a:t>Bed </a:t>
            </a:r>
            <a:r>
              <a:rPr lang="en-US" dirty="0"/>
              <a:t>clothing and personal wear should be reduced and a cradle used to keep the weight off the patient. </a:t>
            </a:r>
            <a:endParaRPr lang="en-US" dirty="0" smtClean="0"/>
          </a:p>
          <a:p>
            <a:r>
              <a:rPr lang="en-US" dirty="0" smtClean="0"/>
              <a:t>An </a:t>
            </a:r>
            <a:r>
              <a:rPr lang="en-US" dirty="0"/>
              <a:t>electric fan and tepid sponge may be used to lower the fever.</a:t>
            </a:r>
          </a:p>
          <a:p>
            <a:endParaRPr lang="en-US" dirty="0"/>
          </a:p>
        </p:txBody>
      </p:sp>
    </p:spTree>
    <p:extLst>
      <p:ext uri="{BB962C8B-B14F-4D97-AF65-F5344CB8AC3E}">
        <p14:creationId xmlns:p14="http://schemas.microsoft.com/office/powerpoint/2010/main" val="320317189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cont…</a:t>
            </a:r>
            <a:endParaRPr lang="en-US" dirty="0"/>
          </a:p>
        </p:txBody>
      </p:sp>
      <p:sp>
        <p:nvSpPr>
          <p:cNvPr id="3" name="Content Placeholder 2"/>
          <p:cNvSpPr>
            <a:spLocks noGrp="1"/>
          </p:cNvSpPr>
          <p:nvPr>
            <p:ph idx="1"/>
          </p:nvPr>
        </p:nvSpPr>
        <p:spPr>
          <a:xfrm>
            <a:off x="1914144" y="1225899"/>
            <a:ext cx="9997440" cy="5355771"/>
          </a:xfrm>
        </p:spPr>
        <p:txBody>
          <a:bodyPr>
            <a:normAutofit/>
          </a:bodyPr>
          <a:lstStyle/>
          <a:p>
            <a:r>
              <a:rPr lang="en-US" dirty="0"/>
              <a:t>Oral care should be carried out four hourly using appropriate approved lotions, such as </a:t>
            </a:r>
            <a:r>
              <a:rPr lang="en-US" dirty="0" err="1"/>
              <a:t>glycothymoline</a:t>
            </a:r>
            <a:r>
              <a:rPr lang="en-US" dirty="0"/>
              <a:t> in saline. </a:t>
            </a:r>
            <a:endParaRPr lang="en-US" dirty="0" smtClean="0"/>
          </a:p>
          <a:p>
            <a:r>
              <a:rPr lang="en-US" dirty="0" smtClean="0"/>
              <a:t>Oral </a:t>
            </a:r>
            <a:r>
              <a:rPr lang="en-US" dirty="0"/>
              <a:t>fluid intake is encouraged and should be given slowly in small amounts at a time. </a:t>
            </a:r>
            <a:endParaRPr lang="en-US" dirty="0" smtClean="0"/>
          </a:p>
          <a:p>
            <a:r>
              <a:rPr lang="en-US" dirty="0" smtClean="0"/>
              <a:t>Meals </a:t>
            </a:r>
            <a:r>
              <a:rPr lang="en-US" dirty="0"/>
              <a:t>should be warm and in liquid form, so that the patient can swallow without </a:t>
            </a:r>
            <a:r>
              <a:rPr lang="en-US" dirty="0" smtClean="0"/>
              <a:t>discomfort.</a:t>
            </a:r>
          </a:p>
          <a:p>
            <a:r>
              <a:rPr lang="en-US" dirty="0" smtClean="0"/>
              <a:t>Parents </a:t>
            </a:r>
            <a:r>
              <a:rPr lang="en-US" dirty="0"/>
              <a:t>should continually be reassured.</a:t>
            </a:r>
          </a:p>
          <a:p>
            <a:r>
              <a:rPr lang="en-US" dirty="0"/>
              <a:t>Crystalline penicillin is given intramuscularly in the early stage and then changed to other oral antibiotics</a:t>
            </a:r>
            <a:r>
              <a:rPr lang="en-US" dirty="0" smtClean="0"/>
              <a:t>.</a:t>
            </a:r>
          </a:p>
        </p:txBody>
      </p:sp>
    </p:spTree>
    <p:extLst>
      <p:ext uri="{BB962C8B-B14F-4D97-AF65-F5344CB8AC3E}">
        <p14:creationId xmlns:p14="http://schemas.microsoft.com/office/powerpoint/2010/main" val="26343627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cont…</a:t>
            </a:r>
            <a:endParaRPr lang="en-US" dirty="0"/>
          </a:p>
        </p:txBody>
      </p:sp>
      <p:sp>
        <p:nvSpPr>
          <p:cNvPr id="3" name="Content Placeholder 2"/>
          <p:cNvSpPr>
            <a:spLocks noGrp="1"/>
          </p:cNvSpPr>
          <p:nvPr>
            <p:ph idx="1"/>
          </p:nvPr>
        </p:nvSpPr>
        <p:spPr/>
        <p:txBody>
          <a:bodyPr>
            <a:normAutofit lnSpcReduction="10000"/>
          </a:bodyPr>
          <a:lstStyle/>
          <a:p>
            <a:r>
              <a:rPr lang="en-US" dirty="0"/>
              <a:t>Soluble aspirin syrup is given three times a day. The dose of medication should be calculated in relation to the weight of the child.</a:t>
            </a:r>
          </a:p>
          <a:p>
            <a:r>
              <a:rPr lang="en-US" b="1" dirty="0"/>
              <a:t>You should note that a tonsillectomy is never performed for acute tonsillitis. </a:t>
            </a:r>
          </a:p>
          <a:p>
            <a:r>
              <a:rPr lang="en-US" dirty="0"/>
              <a:t>The child should be isolated from those suffering from the following conditions: congenital heart disease; nephritis and acute rheumatism. This is because streptococcal infections can cause very serious infections to patients with these conditions.</a:t>
            </a:r>
          </a:p>
          <a:p>
            <a:endParaRPr lang="en-US" dirty="0"/>
          </a:p>
        </p:txBody>
      </p:sp>
    </p:spTree>
    <p:extLst>
      <p:ext uri="{BB962C8B-B14F-4D97-AF65-F5344CB8AC3E}">
        <p14:creationId xmlns:p14="http://schemas.microsoft.com/office/powerpoint/2010/main" val="327283015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Tonsillitis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As one becomes older, the rate of tonsillitis recurrence decreases. </a:t>
            </a:r>
            <a:endParaRPr lang="en-US" dirty="0" smtClean="0"/>
          </a:p>
          <a:p>
            <a:r>
              <a:rPr lang="en-US" dirty="0" smtClean="0"/>
              <a:t>Repeated </a:t>
            </a:r>
            <a:r>
              <a:rPr lang="en-US" dirty="0"/>
              <a:t>tonsillitis treated medically may require surgical removal due to the fear that peritonsillar abscesses may form </a:t>
            </a:r>
            <a:r>
              <a:rPr lang="en-US" dirty="0" smtClean="0"/>
              <a:t>(</a:t>
            </a:r>
            <a:r>
              <a:rPr lang="en-US" dirty="0"/>
              <a:t>Boat et al, 1983).</a:t>
            </a:r>
          </a:p>
          <a:p>
            <a:endParaRPr lang="en-US" dirty="0"/>
          </a:p>
          <a:p>
            <a:pPr>
              <a:buFont typeface="Wingdings" pitchFamily="2" charset="2"/>
              <a:buChar char="q"/>
            </a:pPr>
            <a:r>
              <a:rPr lang="en-US" b="1" dirty="0"/>
              <a:t>Tonsillectomy and Adenoidectomy</a:t>
            </a:r>
          </a:p>
          <a:p>
            <a:pPr marL="82296" indent="0">
              <a:buNone/>
            </a:pPr>
            <a:r>
              <a:rPr lang="en-US" dirty="0"/>
              <a:t>It is a common practice that when a decision to remove </a:t>
            </a:r>
            <a:r>
              <a:rPr lang="en-US" dirty="0" smtClean="0"/>
              <a:t>tonsils(palatine tonsils)has </a:t>
            </a:r>
            <a:r>
              <a:rPr lang="en-US" dirty="0"/>
              <a:t>been taken, adenoids must also be removed at the same time. </a:t>
            </a:r>
            <a:endParaRPr lang="en-US" dirty="0" smtClean="0"/>
          </a:p>
          <a:p>
            <a:pPr marL="82296" indent="0">
              <a:buNone/>
            </a:pPr>
            <a:r>
              <a:rPr lang="en-US" dirty="0" smtClean="0"/>
              <a:t>The </a:t>
            </a:r>
            <a:r>
              <a:rPr lang="en-US" dirty="0"/>
              <a:t>operation is rarely performed on children under the age of three years unless they have developed </a:t>
            </a:r>
            <a:r>
              <a:rPr lang="en-US" dirty="0" smtClean="0"/>
              <a:t>airway </a:t>
            </a:r>
            <a:r>
              <a:rPr lang="en-US" dirty="0"/>
              <a:t>obstruction.</a:t>
            </a:r>
          </a:p>
          <a:p>
            <a:endParaRPr lang="en-US" dirty="0"/>
          </a:p>
        </p:txBody>
      </p:sp>
    </p:spTree>
    <p:extLst>
      <p:ext uri="{BB962C8B-B14F-4D97-AF65-F5344CB8AC3E}">
        <p14:creationId xmlns:p14="http://schemas.microsoft.com/office/powerpoint/2010/main" val="305297123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Tonsillectomy and Adenoidectomy</a:t>
            </a:r>
            <a:br>
              <a:rPr lang="en-US" dirty="0"/>
            </a:br>
            <a:endParaRPr lang="en-US" dirty="0"/>
          </a:p>
        </p:txBody>
      </p:sp>
      <p:sp>
        <p:nvSpPr>
          <p:cNvPr id="3" name="Content Placeholder 2"/>
          <p:cNvSpPr>
            <a:spLocks noGrp="1"/>
          </p:cNvSpPr>
          <p:nvPr>
            <p:ph idx="1"/>
          </p:nvPr>
        </p:nvSpPr>
        <p:spPr>
          <a:xfrm>
            <a:off x="1346478" y="1184031"/>
            <a:ext cx="9995597" cy="5192225"/>
          </a:xfrm>
        </p:spPr>
        <p:txBody>
          <a:bodyPr>
            <a:normAutofit fontScale="85000" lnSpcReduction="10000"/>
          </a:bodyPr>
          <a:lstStyle/>
          <a:p>
            <a:pPr marL="82296" indent="0">
              <a:buNone/>
            </a:pPr>
            <a:r>
              <a:rPr lang="en-US" b="1" dirty="0"/>
              <a:t>Preoperative Care</a:t>
            </a:r>
          </a:p>
          <a:p>
            <a:r>
              <a:rPr lang="en-US" dirty="0"/>
              <a:t>The child and a parent are admitted a day before surgery so that they may get used to the ward environment and to the nurses and so that the child may be fully examined. </a:t>
            </a:r>
            <a:endParaRPr lang="en-US" dirty="0" smtClean="0"/>
          </a:p>
          <a:p>
            <a:r>
              <a:rPr lang="en-US" dirty="0" smtClean="0"/>
              <a:t>The </a:t>
            </a:r>
            <a:r>
              <a:rPr lang="en-US" dirty="0"/>
              <a:t>operation should be clearly explained to the parents</a:t>
            </a:r>
            <a:r>
              <a:rPr lang="en-US" dirty="0" smtClean="0"/>
              <a:t>.</a:t>
            </a:r>
          </a:p>
          <a:p>
            <a:r>
              <a:rPr lang="en-US" dirty="0" smtClean="0"/>
              <a:t> </a:t>
            </a:r>
            <a:r>
              <a:rPr lang="en-US" dirty="0"/>
              <a:t>The baseline observations of temperature, pulse and respiration are recorded four hourly. </a:t>
            </a:r>
          </a:p>
          <a:p>
            <a:r>
              <a:rPr lang="en-US" dirty="0"/>
              <a:t>Any </a:t>
            </a:r>
            <a:r>
              <a:rPr lang="en-US" dirty="0" smtClean="0"/>
              <a:t>concerns </a:t>
            </a:r>
            <a:r>
              <a:rPr lang="en-US" dirty="0"/>
              <a:t>noted should be reported to the attending physician. </a:t>
            </a:r>
            <a:endParaRPr lang="en-US" dirty="0" smtClean="0"/>
          </a:p>
          <a:p>
            <a:r>
              <a:rPr lang="en-US" dirty="0" smtClean="0"/>
              <a:t>A </a:t>
            </a:r>
            <a:r>
              <a:rPr lang="en-US" dirty="0"/>
              <a:t>consent form should then be signed by the parents/guardians. A routine urinalysis should be carried out. </a:t>
            </a:r>
            <a:endParaRPr lang="en-US" dirty="0" smtClean="0"/>
          </a:p>
          <a:p>
            <a:r>
              <a:rPr lang="en-US" dirty="0" smtClean="0"/>
              <a:t>Mouthwashes </a:t>
            </a:r>
            <a:r>
              <a:rPr lang="en-US" dirty="0"/>
              <a:t>should continue to be given up until the morning of </a:t>
            </a:r>
            <a:r>
              <a:rPr lang="en-US" dirty="0" smtClean="0"/>
              <a:t>the </a:t>
            </a:r>
            <a:r>
              <a:rPr lang="en-US" dirty="0"/>
              <a:t>operation</a:t>
            </a:r>
            <a:r>
              <a:rPr lang="en-US" dirty="0" smtClean="0"/>
              <a:t>.</a:t>
            </a:r>
            <a:endParaRPr lang="en-US" dirty="0"/>
          </a:p>
          <a:p>
            <a:endParaRPr lang="en-US" dirty="0"/>
          </a:p>
        </p:txBody>
      </p:sp>
    </p:spTree>
    <p:extLst>
      <p:ext uri="{BB962C8B-B14F-4D97-AF65-F5344CB8AC3E}">
        <p14:creationId xmlns:p14="http://schemas.microsoft.com/office/powerpoint/2010/main" val="182042972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Postoperative Care</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child should be placed in a semi prone position, with the head slightly low to facilitate drainage of respiratory secretions until fully conscious. </a:t>
            </a:r>
          </a:p>
          <a:p>
            <a:r>
              <a:rPr lang="en-US" dirty="0" smtClean="0"/>
              <a:t>You should observe and report any bleeding from the tonsillar bed, which may be suspected should you see the child repeatedly swallowing. </a:t>
            </a:r>
          </a:p>
          <a:p>
            <a:r>
              <a:rPr lang="en-US" dirty="0" smtClean="0"/>
              <a:t>Any vomiting must also be reported to the surgeon. </a:t>
            </a:r>
          </a:p>
          <a:p>
            <a:r>
              <a:rPr lang="en-US" dirty="0" smtClean="0"/>
              <a:t>Vital signs should be recorded one hourly initially, but later every two to four hours, as the patient’s condition improves. </a:t>
            </a:r>
          </a:p>
          <a:p>
            <a:r>
              <a:rPr lang="en-US" dirty="0" smtClean="0"/>
              <a:t>You should pay attention to the patient’s breathing. </a:t>
            </a:r>
          </a:p>
          <a:p>
            <a:endParaRPr lang="en-US" dirty="0"/>
          </a:p>
        </p:txBody>
      </p:sp>
    </p:spTree>
    <p:extLst>
      <p:ext uri="{BB962C8B-B14F-4D97-AF65-F5344CB8AC3E}">
        <p14:creationId xmlns:p14="http://schemas.microsoft.com/office/powerpoint/2010/main" val="100747711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 cont..</a:t>
            </a:r>
            <a:endParaRPr lang="en-US" dirty="0"/>
          </a:p>
        </p:txBody>
      </p:sp>
      <p:sp>
        <p:nvSpPr>
          <p:cNvPr id="3" name="Content Placeholder 2"/>
          <p:cNvSpPr>
            <a:spLocks noGrp="1"/>
          </p:cNvSpPr>
          <p:nvPr>
            <p:ph idx="1"/>
          </p:nvPr>
        </p:nvSpPr>
        <p:spPr/>
        <p:txBody>
          <a:bodyPr>
            <a:normAutofit lnSpcReduction="10000"/>
          </a:bodyPr>
          <a:lstStyle/>
          <a:p>
            <a:r>
              <a:rPr lang="en-US" dirty="0"/>
              <a:t>Oral fluids should be given as soon as they are able to swallow, but this should only be in small amounts at a time. Fluids may consist of cold drinks such as fruit juice. Ice cream is also recommended for its soothing and cooling properties. </a:t>
            </a:r>
          </a:p>
          <a:p>
            <a:r>
              <a:rPr lang="en-US" dirty="0"/>
              <a:t>A mild analgesic, such as aspirin or </a:t>
            </a:r>
            <a:r>
              <a:rPr lang="en-US" dirty="0" err="1"/>
              <a:t>paracetamol</a:t>
            </a:r>
            <a:r>
              <a:rPr lang="en-US" dirty="0"/>
              <a:t> for pain relief, may be given, especially before feeds. Antibiotics are also prescribed. </a:t>
            </a:r>
          </a:p>
          <a:p>
            <a:r>
              <a:rPr lang="en-US" dirty="0"/>
              <a:t>The child may get out of bed the following day, and return home on the second day after operation.</a:t>
            </a:r>
          </a:p>
          <a:p>
            <a:pPr marL="82296" indent="0">
              <a:buNone/>
            </a:pPr>
            <a:endParaRPr lang="en-US" dirty="0"/>
          </a:p>
        </p:txBody>
      </p:sp>
    </p:spTree>
    <p:extLst>
      <p:ext uri="{BB962C8B-B14F-4D97-AF65-F5344CB8AC3E}">
        <p14:creationId xmlns:p14="http://schemas.microsoft.com/office/powerpoint/2010/main" val="65227912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649394"/>
          </a:xfrm>
        </p:spPr>
        <p:txBody>
          <a:bodyPr>
            <a:noAutofit/>
          </a:bodyPr>
          <a:lstStyle/>
          <a:p>
            <a:r>
              <a:rPr lang="en-US" sz="6000" b="1" dirty="0"/>
              <a:t>Laryngo Tracheo Bronchitis (LTB)</a:t>
            </a:r>
          </a:p>
        </p:txBody>
      </p:sp>
    </p:spTree>
    <p:extLst>
      <p:ext uri="{BB962C8B-B14F-4D97-AF65-F5344CB8AC3E}">
        <p14:creationId xmlns:p14="http://schemas.microsoft.com/office/powerpoint/2010/main" val="66361374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Laryngo Tracheo Bronchitis (LTB)</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r>
              <a:rPr lang="en-US" dirty="0"/>
              <a:t>This is a combined inflammatory disease process, which affects the larynx, trachea and bronchi simultaneously. </a:t>
            </a:r>
            <a:endParaRPr lang="en-US" dirty="0" smtClean="0"/>
          </a:p>
          <a:p>
            <a:r>
              <a:rPr lang="en-US" dirty="0" smtClean="0"/>
              <a:t>Infections </a:t>
            </a:r>
            <a:r>
              <a:rPr lang="en-US" dirty="0"/>
              <a:t>of the respiratory tract are generally not limited to one anatomical area in small children, but affect other areas as well because of their close proximity. </a:t>
            </a:r>
          </a:p>
          <a:p>
            <a:endParaRPr lang="en-US" dirty="0"/>
          </a:p>
        </p:txBody>
      </p:sp>
    </p:spTree>
    <p:extLst>
      <p:ext uri="{BB962C8B-B14F-4D97-AF65-F5344CB8AC3E}">
        <p14:creationId xmlns:p14="http://schemas.microsoft.com/office/powerpoint/2010/main" val="2674625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algn="l" eaLnBrk="1" hangingPunct="1">
              <a:defRPr/>
            </a:pPr>
            <a:r>
              <a:rPr lang="en-US"/>
              <a:t>Maturation</a:t>
            </a:r>
          </a:p>
        </p:txBody>
      </p:sp>
      <p:sp>
        <p:nvSpPr>
          <p:cNvPr id="12291" name="Rectangle 3"/>
          <p:cNvSpPr>
            <a:spLocks noGrp="1" noChangeArrowheads="1"/>
          </p:cNvSpPr>
          <p:nvPr>
            <p:ph idx="1"/>
          </p:nvPr>
        </p:nvSpPr>
        <p:spPr>
          <a:xfrm>
            <a:off x="1981200" y="1600200"/>
            <a:ext cx="8305800" cy="4873752"/>
          </a:xfrm>
        </p:spPr>
        <p:txBody>
          <a:bodyPr/>
          <a:lstStyle/>
          <a:p>
            <a:pPr algn="l" rtl="0" eaLnBrk="1" hangingPunct="1">
              <a:buFontTx/>
              <a:buChar char="•"/>
              <a:defRPr/>
            </a:pPr>
            <a:r>
              <a:rPr lang="en-US" dirty="0"/>
              <a:t>Increase in child</a:t>
            </a:r>
            <a:r>
              <a:rPr lang="en-US" dirty="0">
                <a:latin typeface="Agency FB"/>
              </a:rPr>
              <a:t>’</a:t>
            </a:r>
            <a:r>
              <a:rPr lang="en-US" dirty="0"/>
              <a:t>s </a:t>
            </a:r>
            <a:r>
              <a:rPr lang="en-US" b="1" i="1" dirty="0"/>
              <a:t>competence and adaptability.</a:t>
            </a:r>
          </a:p>
          <a:p>
            <a:pPr algn="l" rtl="0" eaLnBrk="1" hangingPunct="1">
              <a:buFontTx/>
              <a:buChar char="•"/>
              <a:defRPr/>
            </a:pPr>
            <a:endParaRPr lang="en-US" dirty="0"/>
          </a:p>
          <a:p>
            <a:pPr algn="l" rtl="0" eaLnBrk="1" hangingPunct="1">
              <a:buFontTx/>
              <a:buChar char="•"/>
              <a:defRPr/>
            </a:pPr>
            <a:r>
              <a:rPr lang="en-US" dirty="0"/>
              <a:t>It is describing the qualitative change in a structure. </a:t>
            </a:r>
          </a:p>
          <a:p>
            <a:pPr algn="l" rtl="0" eaLnBrk="1" hangingPunct="1">
              <a:buFontTx/>
              <a:buChar char="•"/>
              <a:defRPr/>
            </a:pPr>
            <a:endParaRPr lang="en-US" dirty="0"/>
          </a:p>
          <a:p>
            <a:pPr algn="l" rtl="0" eaLnBrk="1" hangingPunct="1">
              <a:buFontTx/>
              <a:buChar char="•"/>
              <a:defRPr/>
            </a:pPr>
            <a:r>
              <a:rPr lang="en-US" dirty="0"/>
              <a:t>The level of maturation depends on child</a:t>
            </a:r>
            <a:r>
              <a:rPr lang="en-US" dirty="0">
                <a:latin typeface="Agency FB"/>
              </a:rPr>
              <a:t>’</a:t>
            </a:r>
            <a:r>
              <a:rPr lang="en-US" dirty="0"/>
              <a:t>s heredity.  </a:t>
            </a:r>
          </a:p>
        </p:txBody>
      </p:sp>
    </p:spTree>
    <p:extLst>
      <p:ext uri="{BB962C8B-B14F-4D97-AF65-F5344CB8AC3E}">
        <p14:creationId xmlns:p14="http://schemas.microsoft.com/office/powerpoint/2010/main" val="13010174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 cont…</a:t>
            </a:r>
            <a:endParaRPr lang="en-US" dirty="0"/>
          </a:p>
        </p:txBody>
      </p:sp>
      <p:sp>
        <p:nvSpPr>
          <p:cNvPr id="3" name="Content Placeholder 2"/>
          <p:cNvSpPr>
            <a:spLocks noGrp="1"/>
          </p:cNvSpPr>
          <p:nvPr>
            <p:ph idx="1"/>
          </p:nvPr>
        </p:nvSpPr>
        <p:spPr/>
        <p:txBody>
          <a:bodyPr/>
          <a:lstStyle/>
          <a:p>
            <a:r>
              <a:rPr lang="en-US" dirty="0"/>
              <a:t>Acute infections of the larynx and trachea are more frequent in toddlers than in older children and are considered more serious because young children have relatively smaller airways, which become easily obstructed when the inflammation occurs. </a:t>
            </a:r>
          </a:p>
          <a:p>
            <a:r>
              <a:rPr lang="en-US" dirty="0"/>
              <a:t>The inflammation of the larynx and trachea are collectively called </a:t>
            </a:r>
            <a:r>
              <a:rPr lang="en-US" b="1" dirty="0"/>
              <a:t>croup syndrome</a:t>
            </a:r>
            <a:r>
              <a:rPr lang="en-US" dirty="0"/>
              <a:t>, which involves acute epiglottitis, acute laryngitis, and acute laryngo-tracheo bronchitis.</a:t>
            </a:r>
          </a:p>
          <a:p>
            <a:pPr marL="82296" indent="0">
              <a:buNone/>
            </a:pPr>
            <a:endParaRPr lang="en-US" dirty="0"/>
          </a:p>
        </p:txBody>
      </p:sp>
    </p:spTree>
    <p:extLst>
      <p:ext uri="{BB962C8B-B14F-4D97-AF65-F5344CB8AC3E}">
        <p14:creationId xmlns:p14="http://schemas.microsoft.com/office/powerpoint/2010/main" val="999022257"/>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Pathophysiology </a:t>
            </a:r>
            <a:br>
              <a:rPr lang="en-US" dirty="0"/>
            </a:br>
            <a:endParaRPr lang="en-US" dirty="0"/>
          </a:p>
        </p:txBody>
      </p:sp>
      <p:sp>
        <p:nvSpPr>
          <p:cNvPr id="3" name="Content Placeholder 2"/>
          <p:cNvSpPr>
            <a:spLocks noGrp="1"/>
          </p:cNvSpPr>
          <p:nvPr>
            <p:ph idx="1"/>
          </p:nvPr>
        </p:nvSpPr>
        <p:spPr/>
        <p:txBody>
          <a:bodyPr>
            <a:normAutofit/>
          </a:bodyPr>
          <a:lstStyle/>
          <a:p>
            <a:r>
              <a:rPr lang="en-US" dirty="0"/>
              <a:t>In acute </a:t>
            </a:r>
            <a:r>
              <a:rPr lang="en-US" dirty="0" smtClean="0"/>
              <a:t>laryngo</a:t>
            </a:r>
            <a:r>
              <a:rPr lang="en-US" dirty="0"/>
              <a:t>-</a:t>
            </a:r>
            <a:r>
              <a:rPr lang="en-US" dirty="0" smtClean="0"/>
              <a:t>tracheo </a:t>
            </a:r>
            <a:r>
              <a:rPr lang="en-US" dirty="0"/>
              <a:t>bronchitis, the onset is </a:t>
            </a:r>
            <a:r>
              <a:rPr lang="en-US" dirty="0" smtClean="0"/>
              <a:t>gradual.</a:t>
            </a:r>
          </a:p>
          <a:p>
            <a:r>
              <a:rPr lang="en-US" dirty="0" smtClean="0"/>
              <a:t>It </a:t>
            </a:r>
            <a:r>
              <a:rPr lang="en-US" dirty="0"/>
              <a:t>occurs more frequently in the course of a viral upper respiratory tract illness. </a:t>
            </a:r>
            <a:endParaRPr lang="en-US" dirty="0" smtClean="0"/>
          </a:p>
          <a:p>
            <a:r>
              <a:rPr lang="en-US" dirty="0" smtClean="0"/>
              <a:t>When </a:t>
            </a:r>
            <a:r>
              <a:rPr lang="en-US" dirty="0"/>
              <a:t>it occurs, it may increase in severity within a 24 hour period. </a:t>
            </a:r>
            <a:endParaRPr lang="en-US" dirty="0" smtClean="0"/>
          </a:p>
          <a:p>
            <a:r>
              <a:rPr lang="en-US" dirty="0" smtClean="0"/>
              <a:t>Maximum </a:t>
            </a:r>
            <a:r>
              <a:rPr lang="en-US" dirty="0"/>
              <a:t>airway obstruction occurs below the vocal cords. </a:t>
            </a:r>
            <a:endParaRPr lang="en-US" dirty="0" smtClean="0"/>
          </a:p>
          <a:p>
            <a:r>
              <a:rPr lang="en-US" dirty="0" smtClean="0"/>
              <a:t>As </a:t>
            </a:r>
            <a:r>
              <a:rPr lang="en-US" dirty="0"/>
              <a:t>mentioned previously, young children have a smaller and shorter airway.</a:t>
            </a:r>
          </a:p>
          <a:p>
            <a:endParaRPr lang="en-US" dirty="0"/>
          </a:p>
        </p:txBody>
      </p:sp>
    </p:spTree>
    <p:extLst>
      <p:ext uri="{BB962C8B-B14F-4D97-AF65-F5344CB8AC3E}">
        <p14:creationId xmlns:p14="http://schemas.microsoft.com/office/powerpoint/2010/main" val="92531850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a:t>
            </a:r>
            <a:r>
              <a:rPr lang="en-US" dirty="0" smtClean="0"/>
              <a:t> cont…</a:t>
            </a:r>
            <a:endParaRPr lang="en-US" dirty="0"/>
          </a:p>
        </p:txBody>
      </p:sp>
      <p:sp>
        <p:nvSpPr>
          <p:cNvPr id="3" name="Content Placeholder 2"/>
          <p:cNvSpPr>
            <a:spLocks noGrp="1"/>
          </p:cNvSpPr>
          <p:nvPr>
            <p:ph idx="1"/>
          </p:nvPr>
        </p:nvSpPr>
        <p:spPr/>
        <p:txBody>
          <a:bodyPr/>
          <a:lstStyle/>
          <a:p>
            <a:r>
              <a:rPr lang="en-US" dirty="0"/>
              <a:t>Also, worth noting is that the smooth muscle in the lower respiratory tract still lacks cartilaginous support because this does not develop until adolescence. </a:t>
            </a:r>
            <a:endParaRPr lang="en-US" dirty="0" smtClean="0"/>
          </a:p>
          <a:p>
            <a:r>
              <a:rPr lang="en-US" dirty="0" smtClean="0"/>
              <a:t>It </a:t>
            </a:r>
            <a:r>
              <a:rPr lang="en-US" dirty="0"/>
              <a:t>follows, therefore, that when infected, there is constriction of the lower airway prompting an increased volume of respiratory secretions. These are the sources of obstruction, which eventually interfere with exchange of gases.</a:t>
            </a:r>
          </a:p>
          <a:p>
            <a:pPr marL="82296" indent="0">
              <a:buNone/>
            </a:pPr>
            <a:endParaRPr lang="en-US" dirty="0"/>
          </a:p>
        </p:txBody>
      </p:sp>
    </p:spTree>
    <p:extLst>
      <p:ext uri="{BB962C8B-B14F-4D97-AF65-F5344CB8AC3E}">
        <p14:creationId xmlns:p14="http://schemas.microsoft.com/office/powerpoint/2010/main" val="266218289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a:xfrm>
            <a:off x="1914144" y="934497"/>
            <a:ext cx="9997440" cy="5313903"/>
          </a:xfrm>
        </p:spPr>
        <p:txBody>
          <a:bodyPr>
            <a:normAutofit/>
          </a:bodyPr>
          <a:lstStyle/>
          <a:p>
            <a:pPr marL="653796" indent="-571500">
              <a:buFont typeface="+mj-lt"/>
              <a:buAutoNum type="romanLcPeriod"/>
            </a:pPr>
            <a:r>
              <a:rPr lang="en-US" dirty="0"/>
              <a:t>The child may present with the following symptoms:</a:t>
            </a:r>
          </a:p>
          <a:p>
            <a:pPr marL="653796" indent="-571500">
              <a:buFont typeface="+mj-lt"/>
              <a:buAutoNum type="romanLcPeriod"/>
            </a:pPr>
            <a:r>
              <a:rPr lang="en-US" dirty="0" smtClean="0"/>
              <a:t>A </a:t>
            </a:r>
            <a:r>
              <a:rPr lang="en-US" dirty="0"/>
              <a:t>harsh voice, barking or brassy cough.</a:t>
            </a:r>
          </a:p>
          <a:p>
            <a:pPr marL="653796" indent="-571500">
              <a:buFont typeface="+mj-lt"/>
              <a:buAutoNum type="romanLcPeriod"/>
            </a:pPr>
            <a:r>
              <a:rPr lang="en-US" dirty="0" smtClean="0"/>
              <a:t>Inspiratory </a:t>
            </a:r>
            <a:r>
              <a:rPr lang="en-US" dirty="0"/>
              <a:t>rate gradually increases but expiratory rate may sometimes increase as an alternative. This is referred to </a:t>
            </a:r>
            <a:r>
              <a:rPr lang="en-US" dirty="0" smtClean="0"/>
              <a:t>as </a:t>
            </a:r>
            <a:r>
              <a:rPr lang="en-US" dirty="0"/>
              <a:t>stridor.</a:t>
            </a:r>
          </a:p>
          <a:p>
            <a:pPr marL="653796" indent="-571500">
              <a:buFont typeface="+mj-lt"/>
              <a:buAutoNum type="romanLcPeriod"/>
            </a:pPr>
            <a:r>
              <a:rPr lang="en-US" dirty="0" smtClean="0"/>
              <a:t>Pyrexial </a:t>
            </a:r>
            <a:r>
              <a:rPr lang="en-US" dirty="0"/>
              <a:t>with a temperature of 39 - 40°C</a:t>
            </a:r>
          </a:p>
          <a:p>
            <a:pPr marL="653796" indent="-571500">
              <a:buFont typeface="+mj-lt"/>
              <a:buAutoNum type="romanLcPeriod"/>
            </a:pPr>
            <a:r>
              <a:rPr lang="en-US" dirty="0"/>
              <a:t>T</a:t>
            </a:r>
            <a:r>
              <a:rPr lang="en-US" dirty="0" smtClean="0"/>
              <a:t>achycardia </a:t>
            </a:r>
            <a:r>
              <a:rPr lang="en-US" dirty="0"/>
              <a:t>is present as the infection spreads downwards to the bronchi and bronchioles moderate. </a:t>
            </a:r>
            <a:endParaRPr lang="en-US" dirty="0" smtClean="0"/>
          </a:p>
        </p:txBody>
      </p:sp>
    </p:spTree>
    <p:extLst>
      <p:ext uri="{BB962C8B-B14F-4D97-AF65-F5344CB8AC3E}">
        <p14:creationId xmlns:p14="http://schemas.microsoft.com/office/powerpoint/2010/main" val="57586557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cont…</a:t>
            </a:r>
            <a:endParaRPr lang="en-US" dirty="0"/>
          </a:p>
        </p:txBody>
      </p:sp>
      <p:sp>
        <p:nvSpPr>
          <p:cNvPr id="3" name="Content Placeholder 2"/>
          <p:cNvSpPr>
            <a:spLocks noGrp="1"/>
          </p:cNvSpPr>
          <p:nvPr>
            <p:ph idx="1"/>
          </p:nvPr>
        </p:nvSpPr>
        <p:spPr/>
        <p:txBody>
          <a:bodyPr/>
          <a:lstStyle/>
          <a:p>
            <a:pPr marL="653796" indent="-571500">
              <a:buFont typeface="+mj-lt"/>
              <a:buAutoNum type="romanLcPeriod"/>
            </a:pPr>
            <a:r>
              <a:rPr lang="en-US" dirty="0"/>
              <a:t>There is persistent airway obstruction (rarely complete) with dyspnoea where the patient uses accessory muscles of respiration.</a:t>
            </a:r>
          </a:p>
          <a:p>
            <a:pPr marL="653796" indent="-571500">
              <a:buFont typeface="+mj-lt"/>
              <a:buAutoNum type="romanLcPeriod"/>
            </a:pPr>
            <a:r>
              <a:rPr lang="en-US" dirty="0"/>
              <a:t>Cyanosis, restlessness and anxiety are always present. </a:t>
            </a:r>
          </a:p>
          <a:p>
            <a:pPr marL="653796" indent="-571500">
              <a:buFont typeface="+mj-lt"/>
              <a:buAutoNum type="romanLcPeriod"/>
            </a:pPr>
            <a:r>
              <a:rPr lang="en-US" dirty="0"/>
              <a:t>The patient gradually looks pale.</a:t>
            </a:r>
          </a:p>
          <a:p>
            <a:pPr marL="653796" indent="-571500">
              <a:buFont typeface="+mj-lt"/>
              <a:buAutoNum type="romanLcPeriod"/>
            </a:pPr>
            <a:endParaRPr lang="en-US" dirty="0"/>
          </a:p>
          <a:p>
            <a:pPr marL="82296" indent="0">
              <a:buNone/>
            </a:pPr>
            <a:endParaRPr lang="en-US" dirty="0"/>
          </a:p>
        </p:txBody>
      </p:sp>
    </p:spTree>
    <p:extLst>
      <p:ext uri="{BB962C8B-B14F-4D97-AF65-F5344CB8AC3E}">
        <p14:creationId xmlns:p14="http://schemas.microsoft.com/office/powerpoint/2010/main" val="429212039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a:t>
            </a:r>
            <a:br>
              <a:rPr lang="en-US" dirty="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t>The child with </a:t>
            </a:r>
            <a:r>
              <a:rPr lang="en-US" dirty="0" smtClean="0"/>
              <a:t>laryngo</a:t>
            </a:r>
            <a:r>
              <a:rPr lang="en-US" dirty="0"/>
              <a:t>-</a:t>
            </a:r>
            <a:r>
              <a:rPr lang="en-US" dirty="0" smtClean="0"/>
              <a:t>tracheo </a:t>
            </a:r>
            <a:r>
              <a:rPr lang="en-US" dirty="0"/>
              <a:t>bronchitis should be </a:t>
            </a:r>
            <a:r>
              <a:rPr lang="en-US" dirty="0" smtClean="0"/>
              <a:t>hospitalized </a:t>
            </a:r>
            <a:r>
              <a:rPr lang="en-US" dirty="0"/>
              <a:t>and placed in intensive nursing care in a separate room or </a:t>
            </a:r>
            <a:r>
              <a:rPr lang="en-US" dirty="0" smtClean="0"/>
              <a:t>cubicle.</a:t>
            </a:r>
          </a:p>
          <a:p>
            <a:pPr marL="82296" indent="0">
              <a:buNone/>
            </a:pPr>
            <a:endParaRPr lang="en-US" dirty="0" smtClean="0"/>
          </a:p>
          <a:p>
            <a:pPr>
              <a:buFont typeface="Wingdings" pitchFamily="2" charset="2"/>
              <a:buChar char="q"/>
            </a:pPr>
            <a:r>
              <a:rPr lang="en-US" dirty="0" smtClean="0"/>
              <a:t>They </a:t>
            </a:r>
            <a:r>
              <a:rPr lang="en-US" dirty="0"/>
              <a:t>should be barrier nursed and on bed rest until their </a:t>
            </a:r>
            <a:r>
              <a:rPr lang="en-US" dirty="0" smtClean="0"/>
              <a:t>condition </a:t>
            </a:r>
            <a:r>
              <a:rPr lang="en-US" dirty="0"/>
              <a:t>improves</a:t>
            </a:r>
            <a:r>
              <a:rPr lang="en-US" dirty="0" smtClean="0"/>
              <a:t>.</a:t>
            </a:r>
            <a:endParaRPr lang="en-US" dirty="0"/>
          </a:p>
        </p:txBody>
      </p:sp>
    </p:spTree>
    <p:extLst>
      <p:ext uri="{BB962C8B-B14F-4D97-AF65-F5344CB8AC3E}">
        <p14:creationId xmlns:p14="http://schemas.microsoft.com/office/powerpoint/2010/main" val="407667201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objectives in nursing care</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a:t>The main objectives of care should be to: </a:t>
            </a:r>
          </a:p>
          <a:p>
            <a:pPr marL="928116" lvl="1" indent="-571500">
              <a:buFont typeface="+mj-lt"/>
              <a:buAutoNum type="romanLcPeriod"/>
            </a:pPr>
            <a:r>
              <a:rPr lang="en-US" dirty="0"/>
              <a:t>Promote rest during the acute stage</a:t>
            </a:r>
          </a:p>
          <a:p>
            <a:pPr marL="928116" lvl="1" indent="-571500">
              <a:buFont typeface="+mj-lt"/>
              <a:buAutoNum type="romanLcPeriod"/>
            </a:pPr>
            <a:r>
              <a:rPr lang="en-US" dirty="0"/>
              <a:t>Maintain adequate airway for exchange of gases</a:t>
            </a:r>
          </a:p>
          <a:p>
            <a:pPr marL="928116" lvl="1" indent="-571500">
              <a:buFont typeface="+mj-lt"/>
              <a:buAutoNum type="romanLcPeriod"/>
            </a:pPr>
            <a:r>
              <a:rPr lang="en-US" dirty="0"/>
              <a:t>Provide high humidity and oxygen in the environment where the patient is being nursed</a:t>
            </a:r>
          </a:p>
          <a:p>
            <a:pPr marL="928116" lvl="1" indent="-571500">
              <a:buFont typeface="+mj-lt"/>
              <a:buAutoNum type="romanLcPeriod"/>
            </a:pPr>
            <a:r>
              <a:rPr lang="en-US" dirty="0"/>
              <a:t>Ensure adequate and appropriate fluids and nutrition</a:t>
            </a:r>
          </a:p>
          <a:p>
            <a:pPr marL="928116" lvl="1" indent="-571500">
              <a:buFont typeface="+mj-lt"/>
              <a:buAutoNum type="romanLcPeriod"/>
            </a:pPr>
            <a:r>
              <a:rPr lang="en-US" dirty="0"/>
              <a:t>Provide support and health education to parents</a:t>
            </a:r>
          </a:p>
          <a:p>
            <a:endParaRPr lang="en-US" dirty="0"/>
          </a:p>
          <a:p>
            <a:endParaRPr lang="en-US" dirty="0"/>
          </a:p>
        </p:txBody>
      </p:sp>
    </p:spTree>
    <p:extLst>
      <p:ext uri="{BB962C8B-B14F-4D97-AF65-F5344CB8AC3E}">
        <p14:creationId xmlns:p14="http://schemas.microsoft.com/office/powerpoint/2010/main" val="320010352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 nursing care cont…</a:t>
            </a:r>
            <a:endParaRPr lang="en-US" dirty="0"/>
          </a:p>
        </p:txBody>
      </p:sp>
      <p:sp>
        <p:nvSpPr>
          <p:cNvPr id="3" name="Content Placeholder 2"/>
          <p:cNvSpPr>
            <a:spLocks noGrp="1"/>
          </p:cNvSpPr>
          <p:nvPr>
            <p:ph idx="1"/>
          </p:nvPr>
        </p:nvSpPr>
        <p:spPr/>
        <p:txBody>
          <a:bodyPr>
            <a:normAutofit fontScale="92500"/>
          </a:bodyPr>
          <a:lstStyle/>
          <a:p>
            <a:r>
              <a:rPr lang="en-US" dirty="0"/>
              <a:t>Once the child has been admitted, care must be taken to ensure the cubicle or room is well ventilated, quiet and clean. </a:t>
            </a:r>
          </a:p>
          <a:p>
            <a:r>
              <a:rPr lang="en-US" dirty="0"/>
              <a:t>You, as the nurse, should constantly be vigilant of the patient's condition by taking and recording their vital signs with particular emphasis being laid on their respiratory pattern. This is necessary because, should the condition worsen, they may be unable to breathe properly and mechanical methods to sustain life will </a:t>
            </a:r>
            <a:r>
              <a:rPr lang="en-US" dirty="0" smtClean="0"/>
              <a:t>have </a:t>
            </a:r>
            <a:r>
              <a:rPr lang="en-US" dirty="0"/>
              <a:t>to be used. These may either be tracheostomy or </a:t>
            </a:r>
            <a:r>
              <a:rPr lang="en-US" dirty="0" smtClean="0"/>
              <a:t>endotracheal </a:t>
            </a:r>
            <a:r>
              <a:rPr lang="en-US" dirty="0"/>
              <a:t>intubation.</a:t>
            </a:r>
          </a:p>
          <a:p>
            <a:endParaRPr lang="en-US" dirty="0"/>
          </a:p>
        </p:txBody>
      </p:sp>
    </p:spTree>
    <p:extLst>
      <p:ext uri="{BB962C8B-B14F-4D97-AF65-F5344CB8AC3E}">
        <p14:creationId xmlns:p14="http://schemas.microsoft.com/office/powerpoint/2010/main" val="139137271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 nursing care cont..</a:t>
            </a:r>
            <a:endParaRPr lang="en-US" dirty="0"/>
          </a:p>
        </p:txBody>
      </p:sp>
      <p:sp>
        <p:nvSpPr>
          <p:cNvPr id="3" name="Content Placeholder 2"/>
          <p:cNvSpPr>
            <a:spLocks noGrp="1"/>
          </p:cNvSpPr>
          <p:nvPr>
            <p:ph idx="1"/>
          </p:nvPr>
        </p:nvSpPr>
        <p:spPr/>
        <p:txBody>
          <a:bodyPr/>
          <a:lstStyle/>
          <a:p>
            <a:r>
              <a:rPr lang="en-US" dirty="0"/>
              <a:t>Only a few visitors or carers should be allowed in the room. </a:t>
            </a:r>
          </a:p>
          <a:p>
            <a:r>
              <a:rPr lang="en-US" dirty="0"/>
              <a:t>They should use all the facilities available for barrier </a:t>
            </a:r>
            <a:r>
              <a:rPr lang="en-US" dirty="0" smtClean="0"/>
              <a:t>nursing.</a:t>
            </a:r>
          </a:p>
          <a:p>
            <a:r>
              <a:rPr lang="en-US" dirty="0"/>
              <a:t>U</a:t>
            </a:r>
            <a:r>
              <a:rPr lang="en-US" dirty="0" smtClean="0"/>
              <a:t>rgently </a:t>
            </a:r>
            <a:r>
              <a:rPr lang="en-US" dirty="0"/>
              <a:t>report any complications to the doctor as soon as they occur.</a:t>
            </a:r>
          </a:p>
          <a:p>
            <a:endParaRPr lang="en-US" dirty="0"/>
          </a:p>
        </p:txBody>
      </p:sp>
    </p:spTree>
    <p:extLst>
      <p:ext uri="{BB962C8B-B14F-4D97-AF65-F5344CB8AC3E}">
        <p14:creationId xmlns:p14="http://schemas.microsoft.com/office/powerpoint/2010/main" val="391955425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LTB nursing care cont…</a:t>
            </a:r>
          </a:p>
        </p:txBody>
      </p:sp>
      <p:sp>
        <p:nvSpPr>
          <p:cNvPr id="3" name="Content Placeholder 2"/>
          <p:cNvSpPr>
            <a:spLocks noGrp="1"/>
          </p:cNvSpPr>
          <p:nvPr>
            <p:ph idx="1"/>
          </p:nvPr>
        </p:nvSpPr>
        <p:spPr/>
        <p:txBody>
          <a:bodyPr>
            <a:normAutofit/>
          </a:bodyPr>
          <a:lstStyle/>
          <a:p>
            <a:r>
              <a:rPr lang="en-US" dirty="0" smtClean="0"/>
              <a:t>These </a:t>
            </a:r>
            <a:r>
              <a:rPr lang="en-US" dirty="0"/>
              <a:t>complications may include actual or suspected epiglottitis, respiratory distress characterized by progressive stridor, restlessness, rapid pulse rate, hypoxia, cyanosis or pallor or hyperpyrexia in a child who appears toxic</a:t>
            </a:r>
            <a:r>
              <a:rPr lang="en-US" dirty="0" smtClean="0"/>
              <a:t>.</a:t>
            </a:r>
          </a:p>
          <a:p>
            <a:r>
              <a:rPr lang="en-US" dirty="0"/>
              <a:t>While the child remains ill, a </a:t>
            </a:r>
            <a:r>
              <a:rPr lang="en-US" dirty="0" err="1"/>
              <a:t>naso</a:t>
            </a:r>
            <a:r>
              <a:rPr lang="en-US" dirty="0"/>
              <a:t>-gastric tube is passed for feeding purposes while intravenous infusion remains in progress. </a:t>
            </a:r>
          </a:p>
          <a:p>
            <a:endParaRPr lang="en-US" dirty="0"/>
          </a:p>
          <a:p>
            <a:pPr marL="82296" indent="0">
              <a:buNone/>
            </a:pPr>
            <a:endParaRPr lang="en-US" dirty="0"/>
          </a:p>
        </p:txBody>
      </p:sp>
    </p:spTree>
    <p:extLst>
      <p:ext uri="{BB962C8B-B14F-4D97-AF65-F5344CB8AC3E}">
        <p14:creationId xmlns:p14="http://schemas.microsoft.com/office/powerpoint/2010/main" val="2464136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Milestones </a:t>
            </a:r>
            <a:r>
              <a:rPr lang="en-US" dirty="0"/>
              <a:t>and their ages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943149" y="1605998"/>
            <a:ext cx="7939240" cy="4484204"/>
          </a:xfrm>
          <a:prstGeom prst="rect">
            <a:avLst/>
          </a:prstGeom>
        </p:spPr>
      </p:pic>
      <p:sp>
        <p:nvSpPr>
          <p:cNvPr id="5" name="Rectangle 4"/>
          <p:cNvSpPr/>
          <p:nvPr/>
        </p:nvSpPr>
        <p:spPr>
          <a:xfrm>
            <a:off x="6096000" y="3030432"/>
            <a:ext cx="6096000" cy="707886"/>
          </a:xfrm>
          <a:prstGeom prst="rect">
            <a:avLst/>
          </a:prstGeom>
        </p:spPr>
        <p:txBody>
          <a:bodyPr>
            <a:spAutoFit/>
          </a:bodyPr>
          <a:lstStyle/>
          <a:p>
            <a:endParaRPr lang="en-US" sz="4000" dirty="0"/>
          </a:p>
        </p:txBody>
      </p:sp>
    </p:spTree>
    <p:extLst>
      <p:ext uri="{BB962C8B-B14F-4D97-AF65-F5344CB8AC3E}">
        <p14:creationId xmlns:p14="http://schemas.microsoft.com/office/powerpoint/2010/main" val="212332799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 nursing care cont..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fluid balance chart should be maintained, paying special attention to urinary output. </a:t>
            </a:r>
            <a:endParaRPr lang="en-US" dirty="0" smtClean="0"/>
          </a:p>
          <a:p>
            <a:r>
              <a:rPr lang="en-US" dirty="0" smtClean="0"/>
              <a:t>The </a:t>
            </a:r>
            <a:r>
              <a:rPr lang="en-US" dirty="0"/>
              <a:t>child's vital signs of temperature, pulse and respiration are recorded two to four </a:t>
            </a:r>
            <a:r>
              <a:rPr lang="en-US" dirty="0" smtClean="0"/>
              <a:t>hourly.</a:t>
            </a:r>
          </a:p>
          <a:p>
            <a:r>
              <a:rPr lang="en-US" dirty="0" smtClean="0"/>
              <a:t>Humidified </a:t>
            </a:r>
            <a:r>
              <a:rPr lang="en-US" dirty="0"/>
              <a:t>oxygen therapy is given, while respiratory suction is carried out </a:t>
            </a:r>
            <a:r>
              <a:rPr lang="en-US" dirty="0" smtClean="0"/>
              <a:t>as </a:t>
            </a:r>
            <a:r>
              <a:rPr lang="en-US" dirty="0"/>
              <a:t>necessary.</a:t>
            </a:r>
          </a:p>
          <a:p>
            <a:r>
              <a:rPr lang="en-US" dirty="0"/>
              <a:t>The position is changed two hourly but try to allow the child to assume the position they are most comfortable with, provided the airway is clear. </a:t>
            </a:r>
            <a:endParaRPr lang="en-US" dirty="0" smtClean="0"/>
          </a:p>
        </p:txBody>
      </p:sp>
    </p:spTree>
    <p:extLst>
      <p:ext uri="{BB962C8B-B14F-4D97-AF65-F5344CB8AC3E}">
        <p14:creationId xmlns:p14="http://schemas.microsoft.com/office/powerpoint/2010/main" val="341257000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LTB nursing care cont..</a:t>
            </a:r>
          </a:p>
        </p:txBody>
      </p:sp>
      <p:sp>
        <p:nvSpPr>
          <p:cNvPr id="3" name="Content Placeholder 2"/>
          <p:cNvSpPr>
            <a:spLocks noGrp="1"/>
          </p:cNvSpPr>
          <p:nvPr>
            <p:ph idx="1"/>
          </p:nvPr>
        </p:nvSpPr>
        <p:spPr/>
        <p:txBody>
          <a:bodyPr/>
          <a:lstStyle/>
          <a:p>
            <a:r>
              <a:rPr lang="en-US" dirty="0"/>
              <a:t>Treat pressure areas four hourly. </a:t>
            </a:r>
          </a:p>
          <a:p>
            <a:r>
              <a:rPr lang="en-US" dirty="0"/>
              <a:t>General hygiene, including frequent oral toileting, should be maintained on a daily basis. </a:t>
            </a:r>
            <a:endParaRPr lang="en-US" dirty="0" smtClean="0"/>
          </a:p>
          <a:p>
            <a:r>
              <a:rPr lang="en-US" dirty="0"/>
              <a:t>The patient with this condition is distressed and to reduce this the family should be allowed and in fact encouraged to remain with the child as much as possible, especially if this reduces the distress.</a:t>
            </a:r>
          </a:p>
          <a:p>
            <a:pPr marL="82296" indent="0">
              <a:buNone/>
            </a:pPr>
            <a:endParaRPr lang="en-US" dirty="0"/>
          </a:p>
          <a:p>
            <a:endParaRPr lang="en-US" dirty="0"/>
          </a:p>
        </p:txBody>
      </p:sp>
    </p:spTree>
    <p:extLst>
      <p:ext uri="{BB962C8B-B14F-4D97-AF65-F5344CB8AC3E}">
        <p14:creationId xmlns:p14="http://schemas.microsoft.com/office/powerpoint/2010/main" val="363534155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 nursing care cont…</a:t>
            </a:r>
            <a:endParaRPr lang="en-US" dirty="0"/>
          </a:p>
        </p:txBody>
      </p:sp>
      <p:sp>
        <p:nvSpPr>
          <p:cNvPr id="3" name="Content Placeholder 2"/>
          <p:cNvSpPr>
            <a:spLocks noGrp="1"/>
          </p:cNvSpPr>
          <p:nvPr>
            <p:ph idx="1"/>
          </p:nvPr>
        </p:nvSpPr>
        <p:spPr/>
        <p:txBody>
          <a:bodyPr>
            <a:normAutofit fontScale="92500"/>
          </a:bodyPr>
          <a:lstStyle/>
          <a:p>
            <a:r>
              <a:rPr lang="en-US" dirty="0"/>
              <a:t>As the condition improves, most gadgets are removed and patients are mobilized first in bed then gradually out of bed.</a:t>
            </a:r>
          </a:p>
          <a:p>
            <a:r>
              <a:rPr lang="en-US" dirty="0"/>
              <a:t>The child may be prescribed antibiotics, which may have to be administered by injection initially. These may include ampicillin or chloramphenicol. Other broad spectrum antibiotics may also be considered singly or in combination.</a:t>
            </a:r>
          </a:p>
          <a:p>
            <a:r>
              <a:rPr lang="en-US" dirty="0"/>
              <a:t>Other drugs used are corticosteroids. The use of corticosteroids is beneficial because their anti inflammatory effects decrease subglottic edema.</a:t>
            </a:r>
          </a:p>
          <a:p>
            <a:endParaRPr lang="en-US" dirty="0"/>
          </a:p>
          <a:p>
            <a:endParaRPr lang="en-US" dirty="0"/>
          </a:p>
        </p:txBody>
      </p:sp>
    </p:spTree>
    <p:extLst>
      <p:ext uri="{BB962C8B-B14F-4D97-AF65-F5344CB8AC3E}">
        <p14:creationId xmlns:p14="http://schemas.microsoft.com/office/powerpoint/2010/main" val="3274976320"/>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096735"/>
          </a:xfrm>
        </p:spPr>
        <p:txBody>
          <a:bodyPr>
            <a:normAutofit/>
          </a:bodyPr>
          <a:lstStyle/>
          <a:p>
            <a:r>
              <a:rPr lang="en-US" sz="6000" b="1" dirty="0" smtClean="0"/>
              <a:t>STREPTOCOCCAL SORE THROAT</a:t>
            </a:r>
            <a:endParaRPr lang="en-US" sz="6000" b="1" dirty="0"/>
          </a:p>
        </p:txBody>
      </p:sp>
    </p:spTree>
    <p:extLst>
      <p:ext uri="{BB962C8B-B14F-4D97-AF65-F5344CB8AC3E}">
        <p14:creationId xmlns:p14="http://schemas.microsoft.com/office/powerpoint/2010/main" val="375073708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Streptococcal Sore Throat </a:t>
            </a:r>
            <a:br>
              <a:rPr lang="en-US" dirty="0"/>
            </a:br>
            <a:endParaRPr lang="en-US" dirty="0"/>
          </a:p>
        </p:txBody>
      </p:sp>
      <p:sp>
        <p:nvSpPr>
          <p:cNvPr id="3" name="Content Placeholder 2"/>
          <p:cNvSpPr>
            <a:spLocks noGrp="1"/>
          </p:cNvSpPr>
          <p:nvPr>
            <p:ph idx="1"/>
          </p:nvPr>
        </p:nvSpPr>
        <p:spPr>
          <a:xfrm>
            <a:off x="1914144" y="984738"/>
            <a:ext cx="9997440" cy="5596932"/>
          </a:xfrm>
        </p:spPr>
        <p:txBody>
          <a:bodyPr>
            <a:normAutofit fontScale="92500" lnSpcReduction="20000"/>
          </a:bodyPr>
          <a:lstStyle/>
          <a:p>
            <a:pPr>
              <a:buFont typeface="Wingdings" pitchFamily="2" charset="2"/>
              <a:buChar char="q"/>
            </a:pPr>
            <a:r>
              <a:rPr lang="en-US" dirty="0" smtClean="0"/>
              <a:t>This </a:t>
            </a:r>
            <a:r>
              <a:rPr lang="en-US" dirty="0"/>
              <a:t>condition is caused by a strain of beta </a:t>
            </a:r>
            <a:r>
              <a:rPr lang="en-US" dirty="0" smtClean="0"/>
              <a:t>hemolytic </a:t>
            </a:r>
            <a:r>
              <a:rPr lang="en-US" dirty="0"/>
              <a:t>streptococci. </a:t>
            </a:r>
            <a:endParaRPr lang="en-US" dirty="0" smtClean="0"/>
          </a:p>
          <a:p>
            <a:pPr>
              <a:buFont typeface="Wingdings" pitchFamily="2" charset="2"/>
              <a:buChar char="q"/>
            </a:pPr>
            <a:r>
              <a:rPr lang="en-US" dirty="0" smtClean="0"/>
              <a:t>It </a:t>
            </a:r>
            <a:r>
              <a:rPr lang="en-US" dirty="0"/>
              <a:t>is classified as a communicable disease of the respiratory </a:t>
            </a:r>
            <a:r>
              <a:rPr lang="en-US" dirty="0" smtClean="0"/>
              <a:t>tract.</a:t>
            </a:r>
          </a:p>
          <a:p>
            <a:pPr>
              <a:buFont typeface="Wingdings" pitchFamily="2" charset="2"/>
              <a:buChar char="q"/>
            </a:pPr>
            <a:r>
              <a:rPr lang="en-US" dirty="0" smtClean="0"/>
              <a:t>The </a:t>
            </a:r>
            <a:r>
              <a:rPr lang="en-US" dirty="0"/>
              <a:t>infection can spread from one child to another either by droplets or by direct or indirect contact. </a:t>
            </a:r>
            <a:endParaRPr lang="en-US" dirty="0" smtClean="0"/>
          </a:p>
          <a:p>
            <a:pPr>
              <a:buFont typeface="Wingdings" pitchFamily="2" charset="2"/>
              <a:buChar char="q"/>
            </a:pPr>
            <a:r>
              <a:rPr lang="en-US" dirty="0" smtClean="0"/>
              <a:t>It </a:t>
            </a:r>
            <a:r>
              <a:rPr lang="en-US" dirty="0"/>
              <a:t>has an </a:t>
            </a:r>
            <a:r>
              <a:rPr lang="en-US" b="1" dirty="0"/>
              <a:t>incubation</a:t>
            </a:r>
            <a:r>
              <a:rPr lang="en-US" dirty="0"/>
              <a:t> period of </a:t>
            </a:r>
            <a:r>
              <a:rPr lang="en-US" dirty="0" smtClean="0"/>
              <a:t>between 2 to 5 days</a:t>
            </a:r>
            <a:r>
              <a:rPr lang="en-US" dirty="0"/>
              <a:t>. </a:t>
            </a:r>
          </a:p>
          <a:p>
            <a:pPr>
              <a:buFont typeface="Wingdings" pitchFamily="2" charset="2"/>
              <a:buChar char="q"/>
            </a:pPr>
            <a:r>
              <a:rPr lang="en-US" dirty="0"/>
              <a:t>After the beta </a:t>
            </a:r>
            <a:r>
              <a:rPr lang="en-US" dirty="0" smtClean="0"/>
              <a:t>hemolytic </a:t>
            </a:r>
            <a:r>
              <a:rPr lang="en-US" dirty="0"/>
              <a:t>streptococci have invaded the throat, their toxins from the site of infection are absorbed into the bloodstream. Unless treatment is effectively administered early enough, the said toxins cause complications, which may affect other body organs and structures.</a:t>
            </a:r>
          </a:p>
          <a:p>
            <a:pPr>
              <a:buFont typeface="Wingdings" pitchFamily="2" charset="2"/>
              <a:buChar char="q"/>
            </a:pPr>
            <a:endParaRPr lang="en-US" dirty="0"/>
          </a:p>
        </p:txBody>
      </p:sp>
    </p:spTree>
    <p:extLst>
      <p:ext uri="{BB962C8B-B14F-4D97-AF65-F5344CB8AC3E}">
        <p14:creationId xmlns:p14="http://schemas.microsoft.com/office/powerpoint/2010/main" val="3743907944"/>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normAutofit fontScale="77500" lnSpcReduction="20000"/>
          </a:bodyPr>
          <a:lstStyle/>
          <a:p>
            <a:pPr marL="82296" indent="0">
              <a:buNone/>
            </a:pPr>
            <a:endParaRPr lang="en-US" dirty="0"/>
          </a:p>
          <a:p>
            <a:pPr marL="653796" indent="-571500">
              <a:buFont typeface="+mj-lt"/>
              <a:buAutoNum type="romanLcPeriod"/>
            </a:pPr>
            <a:r>
              <a:rPr lang="en-US" dirty="0" smtClean="0"/>
              <a:t>The </a:t>
            </a:r>
            <a:r>
              <a:rPr lang="en-US" dirty="0"/>
              <a:t>child presents with fever, rapid pulse rate and cough, following throat infection</a:t>
            </a:r>
          </a:p>
          <a:p>
            <a:pPr marL="653796" indent="-571500">
              <a:buFont typeface="+mj-lt"/>
              <a:buAutoNum type="romanLcPeriod"/>
            </a:pPr>
            <a:r>
              <a:rPr lang="en-US" dirty="0" smtClean="0"/>
              <a:t>There </a:t>
            </a:r>
            <a:r>
              <a:rPr lang="en-US" dirty="0"/>
              <a:t>is cellulitis of the throat, which may include </a:t>
            </a:r>
            <a:r>
              <a:rPr lang="en-US" dirty="0" smtClean="0"/>
              <a:t>the </a:t>
            </a:r>
            <a:r>
              <a:rPr lang="en-US" dirty="0"/>
              <a:t>pharynx</a:t>
            </a:r>
          </a:p>
          <a:p>
            <a:pPr marL="653796" indent="-571500">
              <a:buFont typeface="+mj-lt"/>
              <a:buAutoNum type="romanLcPeriod"/>
            </a:pPr>
            <a:r>
              <a:rPr lang="en-US" dirty="0" smtClean="0"/>
              <a:t>The </a:t>
            </a:r>
            <a:r>
              <a:rPr lang="en-US" dirty="0"/>
              <a:t>older child may verbally complain of headache and dysphagia (painful swallowing)</a:t>
            </a:r>
          </a:p>
          <a:p>
            <a:pPr marL="653796" indent="-571500">
              <a:buFont typeface="+mj-lt"/>
              <a:buAutoNum type="romanLcPeriod"/>
            </a:pPr>
            <a:r>
              <a:rPr lang="en-US" dirty="0" smtClean="0"/>
              <a:t>Vomiting </a:t>
            </a:r>
            <a:r>
              <a:rPr lang="en-US" dirty="0"/>
              <a:t>and thirst may follow this</a:t>
            </a:r>
          </a:p>
          <a:p>
            <a:pPr marL="653796" indent="-571500">
              <a:buFont typeface="+mj-lt"/>
              <a:buAutoNum type="romanLcPeriod"/>
            </a:pPr>
            <a:r>
              <a:rPr lang="en-US" dirty="0" smtClean="0"/>
              <a:t>The </a:t>
            </a:r>
            <a:r>
              <a:rPr lang="en-US" dirty="0"/>
              <a:t>tongue is a reddish strawberry </a:t>
            </a:r>
            <a:r>
              <a:rPr lang="en-US" dirty="0" err="1"/>
              <a:t>colour</a:t>
            </a:r>
            <a:r>
              <a:rPr lang="en-US" dirty="0"/>
              <a:t> and has a white coating on the surface</a:t>
            </a:r>
          </a:p>
          <a:p>
            <a:pPr marL="653796" indent="-571500">
              <a:buFont typeface="+mj-lt"/>
              <a:buAutoNum type="romanLcPeriod"/>
            </a:pPr>
            <a:r>
              <a:rPr lang="en-US" dirty="0" smtClean="0"/>
              <a:t>The </a:t>
            </a:r>
            <a:r>
              <a:rPr lang="en-US" dirty="0"/>
              <a:t>cervical lymphatic nodes are swollen and painful (lymphadenitis)</a:t>
            </a:r>
          </a:p>
          <a:p>
            <a:pPr marL="653796" indent="-571500">
              <a:buFont typeface="+mj-lt"/>
              <a:buAutoNum type="romanLcPeriod"/>
            </a:pPr>
            <a:r>
              <a:rPr lang="en-US" dirty="0" smtClean="0"/>
              <a:t>The </a:t>
            </a:r>
            <a:r>
              <a:rPr lang="en-US" dirty="0"/>
              <a:t>patient gradually becomes delirious and restless, refusing to feed</a:t>
            </a:r>
          </a:p>
          <a:p>
            <a:endParaRPr lang="en-US" dirty="0"/>
          </a:p>
        </p:txBody>
      </p:sp>
    </p:spTree>
    <p:extLst>
      <p:ext uri="{BB962C8B-B14F-4D97-AF65-F5344CB8AC3E}">
        <p14:creationId xmlns:p14="http://schemas.microsoft.com/office/powerpoint/2010/main" val="118668851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and Medical Treatment </a:t>
            </a:r>
            <a:br>
              <a:rPr lang="en-US" dirty="0"/>
            </a:br>
            <a:endParaRPr lang="en-US" dirty="0"/>
          </a:p>
        </p:txBody>
      </p:sp>
      <p:sp>
        <p:nvSpPr>
          <p:cNvPr id="3" name="Content Placeholder 2"/>
          <p:cNvSpPr>
            <a:spLocks noGrp="1"/>
          </p:cNvSpPr>
          <p:nvPr>
            <p:ph idx="1"/>
          </p:nvPr>
        </p:nvSpPr>
        <p:spPr>
          <a:xfrm>
            <a:off x="1426866" y="1185705"/>
            <a:ext cx="10074418" cy="5244592"/>
          </a:xfrm>
        </p:spPr>
        <p:txBody>
          <a:bodyPr>
            <a:normAutofit/>
          </a:bodyPr>
          <a:lstStyle/>
          <a:p>
            <a:r>
              <a:rPr lang="en-US" dirty="0"/>
              <a:t>As soon as the child is admitted into the ward, they should be isolated in a cubicle or a room, which is warm but well ventilated, with plenty of fresh air. </a:t>
            </a:r>
            <a:endParaRPr lang="en-US" dirty="0" smtClean="0"/>
          </a:p>
          <a:p>
            <a:r>
              <a:rPr lang="en-US" dirty="0" smtClean="0"/>
              <a:t>They </a:t>
            </a:r>
            <a:r>
              <a:rPr lang="en-US" dirty="0"/>
              <a:t>should be nursed while on bed rest in any position they are comfortable in. </a:t>
            </a:r>
            <a:endParaRPr lang="en-US" dirty="0" smtClean="0"/>
          </a:p>
          <a:p>
            <a:r>
              <a:rPr lang="en-US" dirty="0" smtClean="0"/>
              <a:t>The </a:t>
            </a:r>
            <a:r>
              <a:rPr lang="en-US" dirty="0"/>
              <a:t>room should be humidified if the facilities for humidification are available. Humidified oxygen therapy is given.</a:t>
            </a:r>
          </a:p>
          <a:p>
            <a:endParaRPr lang="en-US" dirty="0"/>
          </a:p>
        </p:txBody>
      </p:sp>
    </p:spTree>
    <p:extLst>
      <p:ext uri="{BB962C8B-B14F-4D97-AF65-F5344CB8AC3E}">
        <p14:creationId xmlns:p14="http://schemas.microsoft.com/office/powerpoint/2010/main" val="479269554"/>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cont…</a:t>
            </a:r>
            <a:endParaRPr lang="en-US" dirty="0"/>
          </a:p>
        </p:txBody>
      </p:sp>
      <p:sp>
        <p:nvSpPr>
          <p:cNvPr id="3" name="Content Placeholder 2"/>
          <p:cNvSpPr>
            <a:spLocks noGrp="1"/>
          </p:cNvSpPr>
          <p:nvPr>
            <p:ph idx="1"/>
          </p:nvPr>
        </p:nvSpPr>
        <p:spPr/>
        <p:txBody>
          <a:bodyPr/>
          <a:lstStyle/>
          <a:p>
            <a:r>
              <a:rPr lang="en-US" dirty="0"/>
              <a:t>Plenty of oral fluids should be encouraged, but should there be </a:t>
            </a:r>
            <a:r>
              <a:rPr lang="en-US" dirty="0" smtClean="0"/>
              <a:t>edema </a:t>
            </a:r>
            <a:r>
              <a:rPr lang="en-US" dirty="0"/>
              <a:t>of the throat, which makes swallowing rather difficult, an intravenous infusion of 5% dextrose or normal saline, should be administered. </a:t>
            </a:r>
            <a:endParaRPr lang="en-US" dirty="0" smtClean="0"/>
          </a:p>
          <a:p>
            <a:r>
              <a:rPr lang="en-US" dirty="0" smtClean="0"/>
              <a:t>A </a:t>
            </a:r>
            <a:r>
              <a:rPr lang="en-US" dirty="0"/>
              <a:t>fluid balance chart is maintained. </a:t>
            </a:r>
            <a:endParaRPr lang="en-US" dirty="0" smtClean="0"/>
          </a:p>
          <a:p>
            <a:r>
              <a:rPr lang="en-US" dirty="0" smtClean="0"/>
              <a:t>Depending </a:t>
            </a:r>
            <a:r>
              <a:rPr lang="en-US" dirty="0"/>
              <a:t>on the child’s condition, they should be given unrestricted diet, which is light and well balanced.</a:t>
            </a:r>
          </a:p>
          <a:p>
            <a:pPr marL="82296" indent="0">
              <a:buNone/>
            </a:pPr>
            <a:endParaRPr lang="en-US" dirty="0"/>
          </a:p>
        </p:txBody>
      </p:sp>
    </p:spTree>
    <p:extLst>
      <p:ext uri="{BB962C8B-B14F-4D97-AF65-F5344CB8AC3E}">
        <p14:creationId xmlns:p14="http://schemas.microsoft.com/office/powerpoint/2010/main" val="144121982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cont…</a:t>
            </a:r>
            <a:endParaRPr lang="en-US" dirty="0"/>
          </a:p>
        </p:txBody>
      </p:sp>
      <p:sp>
        <p:nvSpPr>
          <p:cNvPr id="3" name="Content Placeholder 2"/>
          <p:cNvSpPr>
            <a:spLocks noGrp="1"/>
          </p:cNvSpPr>
          <p:nvPr>
            <p:ph idx="1"/>
          </p:nvPr>
        </p:nvSpPr>
        <p:spPr/>
        <p:txBody>
          <a:bodyPr/>
          <a:lstStyle/>
          <a:p>
            <a:r>
              <a:rPr lang="en-US" dirty="0"/>
              <a:t>The vital signs should be monitored and recorded two hourly. </a:t>
            </a:r>
            <a:endParaRPr lang="en-US" dirty="0" smtClean="0"/>
          </a:p>
          <a:p>
            <a:r>
              <a:rPr lang="en-US" dirty="0" smtClean="0"/>
              <a:t>Vomiting </a:t>
            </a:r>
            <a:r>
              <a:rPr lang="en-US" dirty="0"/>
              <a:t>should be similarly observed and </a:t>
            </a:r>
            <a:r>
              <a:rPr lang="en-US" dirty="0" smtClean="0"/>
              <a:t>recorded.</a:t>
            </a:r>
          </a:p>
          <a:p>
            <a:r>
              <a:rPr lang="en-US" dirty="0" smtClean="0"/>
              <a:t>Cold </a:t>
            </a:r>
            <a:r>
              <a:rPr lang="en-US" dirty="0"/>
              <a:t>or heat application to the painful cervical lymph nodes is recommended. </a:t>
            </a:r>
          </a:p>
          <a:p>
            <a:r>
              <a:rPr lang="en-US" dirty="0"/>
              <a:t>The patient’s personal hygiene, including mouth care, should be taken care of.</a:t>
            </a:r>
          </a:p>
          <a:p>
            <a:pPr marL="82296" indent="0">
              <a:buNone/>
            </a:pPr>
            <a:endParaRPr lang="en-US" dirty="0"/>
          </a:p>
        </p:txBody>
      </p:sp>
    </p:spTree>
    <p:extLst>
      <p:ext uri="{BB962C8B-B14F-4D97-AF65-F5344CB8AC3E}">
        <p14:creationId xmlns:p14="http://schemas.microsoft.com/office/powerpoint/2010/main" val="189639773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438379"/>
          </a:xfrm>
        </p:spPr>
        <p:txBody>
          <a:bodyPr>
            <a:noAutofit/>
          </a:bodyPr>
          <a:lstStyle/>
          <a:p>
            <a:r>
              <a:rPr lang="en-US" sz="6000" b="1" dirty="0" smtClean="0"/>
              <a:t>RHEUMATIC HEART DISEASE</a:t>
            </a:r>
            <a:endParaRPr lang="en-US" sz="6000" b="1" dirty="0"/>
          </a:p>
        </p:txBody>
      </p:sp>
    </p:spTree>
    <p:extLst>
      <p:ext uri="{BB962C8B-B14F-4D97-AF65-F5344CB8AC3E}">
        <p14:creationId xmlns:p14="http://schemas.microsoft.com/office/powerpoint/2010/main" val="273507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93202"/>
          </a:xfrm>
        </p:spPr>
        <p:txBody>
          <a:bodyPr>
            <a:normAutofit/>
          </a:bodyPr>
          <a:lstStyle/>
          <a:p>
            <a:r>
              <a:rPr lang="en-US" sz="4800" b="1" dirty="0" smtClean="0">
                <a:solidFill>
                  <a:srgbClr val="7030A0"/>
                </a:solidFill>
              </a:rPr>
              <a:t>Why is it important for a nurse to have knowledge on growth and development?</a:t>
            </a:r>
            <a:endParaRPr lang="en-US" sz="4800" b="1" dirty="0">
              <a:solidFill>
                <a:srgbClr val="7030A0"/>
              </a:solidFill>
            </a:endParaRPr>
          </a:p>
        </p:txBody>
      </p:sp>
    </p:spTree>
    <p:extLst>
      <p:ext uri="{BB962C8B-B14F-4D97-AF65-F5344CB8AC3E}">
        <p14:creationId xmlns:p14="http://schemas.microsoft.com/office/powerpoint/2010/main" val="76484043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Rheumatic Heart Disease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a:t>Acute Rheumatic Heart Disease (RHD) is an acute inflammatory reaction. </a:t>
            </a:r>
            <a:endParaRPr lang="en-US" dirty="0" smtClean="0"/>
          </a:p>
          <a:p>
            <a:r>
              <a:rPr lang="en-US" dirty="0" smtClean="0"/>
              <a:t>It </a:t>
            </a:r>
            <a:r>
              <a:rPr lang="en-US" dirty="0"/>
              <a:t>may involve the endocardium, including the valves, resulting in scarring, distortion and stenosis of the valves. </a:t>
            </a:r>
            <a:endParaRPr lang="en-US" dirty="0" smtClean="0"/>
          </a:p>
          <a:p>
            <a:r>
              <a:rPr lang="en-US" dirty="0" smtClean="0"/>
              <a:t>It </a:t>
            </a:r>
            <a:r>
              <a:rPr lang="en-US" dirty="0"/>
              <a:t>may also involve the myocardium where necrosis occurs and on healing, leaves scars, or the pericardium where it may cause adhesions to surrounding tissues. </a:t>
            </a:r>
            <a:endParaRPr lang="en-US" dirty="0" smtClean="0"/>
          </a:p>
          <a:p>
            <a:r>
              <a:rPr lang="en-US" dirty="0" smtClean="0"/>
              <a:t>The </a:t>
            </a:r>
            <a:r>
              <a:rPr lang="en-US" dirty="0"/>
              <a:t>development of symptoms of chronic RHD in later life depends on the location and severity of the damage and </a:t>
            </a:r>
            <a:r>
              <a:rPr lang="en-US" dirty="0" smtClean="0"/>
              <a:t>other </a:t>
            </a:r>
            <a:r>
              <a:rPr lang="en-US" dirty="0"/>
              <a:t>factors. </a:t>
            </a:r>
          </a:p>
          <a:p>
            <a:endParaRPr lang="en-US" dirty="0"/>
          </a:p>
        </p:txBody>
      </p:sp>
    </p:spTree>
    <p:extLst>
      <p:ext uri="{BB962C8B-B14F-4D97-AF65-F5344CB8AC3E}">
        <p14:creationId xmlns:p14="http://schemas.microsoft.com/office/powerpoint/2010/main" val="129020478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RHD cont…</a:t>
            </a:r>
            <a:endParaRPr lang="en-US" dirty="0"/>
          </a:p>
        </p:txBody>
      </p:sp>
      <p:sp>
        <p:nvSpPr>
          <p:cNvPr id="3" name="Content Placeholder 2"/>
          <p:cNvSpPr>
            <a:spLocks noGrp="1"/>
          </p:cNvSpPr>
          <p:nvPr>
            <p:ph idx="1"/>
          </p:nvPr>
        </p:nvSpPr>
        <p:spPr/>
        <p:txBody>
          <a:bodyPr/>
          <a:lstStyle/>
          <a:p>
            <a:r>
              <a:rPr lang="en-US" dirty="0"/>
              <a:t>This type of heart disease, which usually occurs in children, has its origin in rheumatic fever. </a:t>
            </a:r>
            <a:endParaRPr lang="en-US" dirty="0" smtClean="0"/>
          </a:p>
          <a:p>
            <a:r>
              <a:rPr lang="en-US" dirty="0" smtClean="0"/>
              <a:t>The </a:t>
            </a:r>
            <a:r>
              <a:rPr lang="en-US" dirty="0"/>
              <a:t>fever is associated with </a:t>
            </a:r>
            <a:r>
              <a:rPr lang="en-US" dirty="0" err="1"/>
              <a:t>haemolytic</a:t>
            </a:r>
            <a:r>
              <a:rPr lang="en-US" dirty="0"/>
              <a:t> streptococcal infection of the throat, mainly tonsillitis and pharyngitis, experienced two to three weeks before the onset of the fever. </a:t>
            </a:r>
            <a:endParaRPr lang="en-US" dirty="0" smtClean="0"/>
          </a:p>
          <a:p>
            <a:r>
              <a:rPr lang="en-US" dirty="0" smtClean="0"/>
              <a:t>About </a:t>
            </a:r>
            <a:r>
              <a:rPr lang="en-US" dirty="0"/>
              <a:t>90% of first fever attacks occur among persons aged five to fifteen years of age.</a:t>
            </a:r>
          </a:p>
        </p:txBody>
      </p:sp>
    </p:spTree>
    <p:extLst>
      <p:ext uri="{BB962C8B-B14F-4D97-AF65-F5344CB8AC3E}">
        <p14:creationId xmlns:p14="http://schemas.microsoft.com/office/powerpoint/2010/main" val="1269169475"/>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p:txBody>
          <a:bodyPr>
            <a:normAutofit fontScale="92500" lnSpcReduction="10000"/>
          </a:bodyPr>
          <a:lstStyle/>
          <a:p>
            <a:r>
              <a:rPr lang="en-US" dirty="0"/>
              <a:t>All the three layers of the heart gradually become affected, especially the endocardium.</a:t>
            </a:r>
          </a:p>
          <a:p>
            <a:r>
              <a:rPr lang="en-US" dirty="0"/>
              <a:t>This is known as endocarditis of the left side of the heart. The infection may also progress to affect the mitral valve or other valves in the heart. The flaps, which form the valve, become swollen and </a:t>
            </a:r>
            <a:r>
              <a:rPr lang="en-US" dirty="0" err="1"/>
              <a:t>oedematous</a:t>
            </a:r>
            <a:r>
              <a:rPr lang="en-US" dirty="0"/>
              <a:t> with small and firmly attached vegetable like deposits.</a:t>
            </a:r>
          </a:p>
          <a:p>
            <a:r>
              <a:rPr lang="en-US" dirty="0"/>
              <a:t>In the acute stage, the valve becomes incompetent, resulting in subsequent fibrosis and thickening. The </a:t>
            </a:r>
            <a:r>
              <a:rPr lang="en-US" dirty="0" err="1"/>
              <a:t>tendonous</a:t>
            </a:r>
            <a:r>
              <a:rPr lang="en-US" dirty="0"/>
              <a:t> cords (</a:t>
            </a:r>
            <a:r>
              <a:rPr lang="en-US" dirty="0" err="1"/>
              <a:t>cordae</a:t>
            </a:r>
            <a:r>
              <a:rPr lang="en-US" dirty="0"/>
              <a:t> </a:t>
            </a:r>
            <a:r>
              <a:rPr lang="en-US" dirty="0" err="1"/>
              <a:t>tendineae</a:t>
            </a:r>
            <a:r>
              <a:rPr lang="en-US" dirty="0"/>
              <a:t>) become shortened. This causes stenosis, with or without incompetence. </a:t>
            </a:r>
          </a:p>
          <a:p>
            <a:endParaRPr lang="en-US" dirty="0"/>
          </a:p>
        </p:txBody>
      </p:sp>
    </p:spTree>
    <p:extLst>
      <p:ext uri="{BB962C8B-B14F-4D97-AF65-F5344CB8AC3E}">
        <p14:creationId xmlns:p14="http://schemas.microsoft.com/office/powerpoint/2010/main" val="368972775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p:txBody>
          <a:bodyPr>
            <a:normAutofit/>
          </a:bodyPr>
          <a:lstStyle/>
          <a:p>
            <a:pPr marL="571500" indent="-571500">
              <a:buFont typeface="+mj-lt"/>
              <a:buAutoNum type="romanLcPeriod"/>
            </a:pPr>
            <a:r>
              <a:rPr lang="en-US" dirty="0" smtClean="0"/>
              <a:t>Headache, </a:t>
            </a:r>
          </a:p>
          <a:p>
            <a:pPr marL="571500" indent="-571500">
              <a:buFont typeface="+mj-lt"/>
              <a:buAutoNum type="romanLcPeriod"/>
            </a:pPr>
            <a:r>
              <a:rPr lang="en-US" dirty="0" smtClean="0"/>
              <a:t>Vomiting, </a:t>
            </a:r>
          </a:p>
          <a:p>
            <a:pPr marL="571500" indent="-571500">
              <a:buFont typeface="+mj-lt"/>
              <a:buAutoNum type="romanLcPeriod"/>
            </a:pPr>
            <a:r>
              <a:rPr lang="en-US" dirty="0" smtClean="0"/>
              <a:t>Moderate fever of 37.2 degrees </a:t>
            </a:r>
            <a:r>
              <a:rPr lang="en-US" dirty="0" err="1" smtClean="0"/>
              <a:t>celsius</a:t>
            </a:r>
            <a:r>
              <a:rPr lang="en-US" dirty="0" smtClean="0"/>
              <a:t> to 37.8 degrees </a:t>
            </a:r>
            <a:r>
              <a:rPr lang="en-US" dirty="0" err="1" smtClean="0"/>
              <a:t>celsius</a:t>
            </a:r>
            <a:r>
              <a:rPr lang="en-US" dirty="0" smtClean="0"/>
              <a:t> but can be higher, </a:t>
            </a:r>
          </a:p>
          <a:p>
            <a:pPr marL="571500" indent="-571500">
              <a:buFont typeface="+mj-lt"/>
              <a:buAutoNum type="romanLcPeriod"/>
            </a:pPr>
            <a:r>
              <a:rPr lang="en-US" dirty="0" smtClean="0"/>
              <a:t>Fur tongue, </a:t>
            </a:r>
          </a:p>
          <a:p>
            <a:pPr marL="571500" indent="-571500">
              <a:buFont typeface="+mj-lt"/>
              <a:buAutoNum type="romanLcPeriod"/>
            </a:pPr>
            <a:r>
              <a:rPr lang="en-US" dirty="0" smtClean="0"/>
              <a:t>Sweating and</a:t>
            </a:r>
          </a:p>
          <a:p>
            <a:pPr marL="571500" indent="-571500">
              <a:buFont typeface="+mj-lt"/>
              <a:buAutoNum type="romanLcPeriod"/>
            </a:pPr>
            <a:r>
              <a:rPr lang="en-US" dirty="0" smtClean="0"/>
              <a:t>Occasionally constipation..</a:t>
            </a:r>
          </a:p>
          <a:p>
            <a:pPr marL="653796" indent="-571500">
              <a:buFont typeface="+mj-lt"/>
              <a:buAutoNum type="romanLcPeriod"/>
            </a:pPr>
            <a:endParaRPr lang="en-US" dirty="0"/>
          </a:p>
        </p:txBody>
      </p:sp>
    </p:spTree>
    <p:extLst>
      <p:ext uri="{BB962C8B-B14F-4D97-AF65-F5344CB8AC3E}">
        <p14:creationId xmlns:p14="http://schemas.microsoft.com/office/powerpoint/2010/main" val="323185098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Manifestations cont..</a:t>
            </a:r>
            <a:endParaRPr lang="en-US" dirty="0"/>
          </a:p>
        </p:txBody>
      </p:sp>
      <p:sp>
        <p:nvSpPr>
          <p:cNvPr id="3" name="Content Placeholder 2"/>
          <p:cNvSpPr>
            <a:spLocks noGrp="1"/>
          </p:cNvSpPr>
          <p:nvPr>
            <p:ph idx="1"/>
          </p:nvPr>
        </p:nvSpPr>
        <p:spPr/>
        <p:txBody>
          <a:bodyPr>
            <a:normAutofit/>
          </a:bodyPr>
          <a:lstStyle/>
          <a:p>
            <a:pPr marL="0" indent="0">
              <a:buNone/>
            </a:pPr>
            <a:r>
              <a:rPr lang="en-US" dirty="0"/>
              <a:t>These are signs of emerging </a:t>
            </a:r>
            <a:r>
              <a:rPr lang="en-US" dirty="0" err="1"/>
              <a:t>toxaemia</a:t>
            </a:r>
            <a:r>
              <a:rPr lang="en-US" dirty="0"/>
              <a:t>.</a:t>
            </a:r>
          </a:p>
          <a:p>
            <a:r>
              <a:rPr lang="en-US" dirty="0"/>
              <a:t>Pulse rate is elevated, corresponding to temperature.</a:t>
            </a:r>
          </a:p>
          <a:p>
            <a:r>
              <a:rPr lang="en-US" dirty="0"/>
              <a:t>On examination, the patient has a severely painful moveable joint, which begins with one and spreads to others. Normally the knees, elbows, wrists, ankles are affected.</a:t>
            </a:r>
          </a:p>
          <a:p>
            <a:r>
              <a:rPr lang="en-US" dirty="0"/>
              <a:t>Occasionally these joints are reddened, swollen and warm to the touch. There may be nodules over these joints</a:t>
            </a:r>
            <a:r>
              <a:rPr lang="en-US" dirty="0" smtClean="0"/>
              <a:t>.</a:t>
            </a:r>
            <a:endParaRPr lang="en-US" dirty="0"/>
          </a:p>
        </p:txBody>
      </p:sp>
    </p:spTree>
    <p:extLst>
      <p:ext uri="{BB962C8B-B14F-4D97-AF65-F5344CB8AC3E}">
        <p14:creationId xmlns:p14="http://schemas.microsoft.com/office/powerpoint/2010/main" val="302449320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toxemia cont…</a:t>
            </a:r>
            <a:endParaRPr lang="en-US" dirty="0"/>
          </a:p>
        </p:txBody>
      </p:sp>
      <p:sp>
        <p:nvSpPr>
          <p:cNvPr id="3" name="Content Placeholder 2"/>
          <p:cNvSpPr>
            <a:spLocks noGrp="1"/>
          </p:cNvSpPr>
          <p:nvPr>
            <p:ph idx="1"/>
          </p:nvPr>
        </p:nvSpPr>
        <p:spPr/>
        <p:txBody>
          <a:bodyPr/>
          <a:lstStyle/>
          <a:p>
            <a:r>
              <a:rPr lang="en-US" dirty="0"/>
              <a:t>When the child has been ill for a prolonged period of time, anaemia will develop, indicating danger of permanent </a:t>
            </a:r>
            <a:r>
              <a:rPr lang="en-US" dirty="0" smtClean="0"/>
              <a:t>heart </a:t>
            </a:r>
            <a:r>
              <a:rPr lang="en-US" dirty="0"/>
              <a:t>damage.</a:t>
            </a:r>
          </a:p>
          <a:p>
            <a:r>
              <a:rPr lang="en-US" dirty="0"/>
              <a:t>Some patients may occasionally faint and develop slightly pinkish rash appearing on the chest. This may occur intermittently for several months</a:t>
            </a:r>
          </a:p>
          <a:p>
            <a:pPr marL="82296" indent="0">
              <a:buNone/>
            </a:pPr>
            <a:endParaRPr lang="en-US" dirty="0"/>
          </a:p>
        </p:txBody>
      </p:sp>
    </p:spTree>
    <p:extLst>
      <p:ext uri="{BB962C8B-B14F-4D97-AF65-F5344CB8AC3E}">
        <p14:creationId xmlns:p14="http://schemas.microsoft.com/office/powerpoint/2010/main" val="366460868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a:t>
            </a:r>
            <a:br>
              <a:rPr lang="en-US" dirty="0"/>
            </a:br>
            <a:endParaRPr lang="en-US" dirty="0"/>
          </a:p>
        </p:txBody>
      </p:sp>
      <p:sp>
        <p:nvSpPr>
          <p:cNvPr id="3" name="Content Placeholder 2"/>
          <p:cNvSpPr>
            <a:spLocks noGrp="1"/>
          </p:cNvSpPr>
          <p:nvPr>
            <p:ph idx="1"/>
          </p:nvPr>
        </p:nvSpPr>
        <p:spPr/>
        <p:txBody>
          <a:bodyPr>
            <a:normAutofit/>
          </a:bodyPr>
          <a:lstStyle/>
          <a:p>
            <a:r>
              <a:rPr lang="en-US" dirty="0"/>
              <a:t>Nurse the child in recumbent position in a well ventilated room, with minimal disturbances.</a:t>
            </a:r>
          </a:p>
          <a:p>
            <a:r>
              <a:rPr lang="en-US" dirty="0"/>
              <a:t>Vital signs observations of temperature, pulse and respiration should be taken and recorded every two hours, and any abnormalities immediately reported to the doctor.</a:t>
            </a:r>
          </a:p>
          <a:p>
            <a:r>
              <a:rPr lang="en-US" dirty="0"/>
              <a:t>Take particular interest in the painful joints. Small soft pillows should be used to support the affected limb providing comfort. </a:t>
            </a:r>
            <a:endParaRPr lang="en-US" dirty="0" smtClean="0"/>
          </a:p>
        </p:txBody>
      </p:sp>
    </p:spTree>
    <p:extLst>
      <p:ext uri="{BB962C8B-B14F-4D97-AF65-F5344CB8AC3E}">
        <p14:creationId xmlns:p14="http://schemas.microsoft.com/office/powerpoint/2010/main" val="340267252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cont…</a:t>
            </a:r>
            <a:endParaRPr lang="en-US" dirty="0"/>
          </a:p>
        </p:txBody>
      </p:sp>
      <p:sp>
        <p:nvSpPr>
          <p:cNvPr id="3" name="Content Placeholder 2"/>
          <p:cNvSpPr>
            <a:spLocks noGrp="1"/>
          </p:cNvSpPr>
          <p:nvPr>
            <p:ph idx="1"/>
          </p:nvPr>
        </p:nvSpPr>
        <p:spPr/>
        <p:txBody>
          <a:bodyPr/>
          <a:lstStyle/>
          <a:p>
            <a:r>
              <a:rPr lang="en-US" dirty="0"/>
              <a:t>You should ensure that bed cradle is in place to keep beddings off the lower limbs</a:t>
            </a:r>
            <a:r>
              <a:rPr lang="en-US" dirty="0" smtClean="0"/>
              <a:t>.</a:t>
            </a:r>
          </a:p>
          <a:p>
            <a:pPr marL="82296" indent="0">
              <a:buNone/>
            </a:pPr>
            <a:endParaRPr lang="en-US" dirty="0"/>
          </a:p>
          <a:p>
            <a:r>
              <a:rPr lang="en-US" dirty="0"/>
              <a:t>The child should be on complete bed rest with all activities carried out by the nurses. </a:t>
            </a:r>
            <a:endParaRPr lang="en-US" dirty="0" smtClean="0"/>
          </a:p>
          <a:p>
            <a:r>
              <a:rPr lang="en-US" dirty="0" smtClean="0"/>
              <a:t>You </a:t>
            </a:r>
            <a:r>
              <a:rPr lang="en-US" dirty="0"/>
              <a:t>should explain to older children and their parents why such steps are being taken.</a:t>
            </a:r>
          </a:p>
          <a:p>
            <a:endParaRPr lang="en-US" dirty="0"/>
          </a:p>
          <a:p>
            <a:endParaRPr lang="en-US" dirty="0"/>
          </a:p>
        </p:txBody>
      </p:sp>
    </p:spTree>
    <p:extLst>
      <p:ext uri="{BB962C8B-B14F-4D97-AF65-F5344CB8AC3E}">
        <p14:creationId xmlns:p14="http://schemas.microsoft.com/office/powerpoint/2010/main" val="8829774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Care </a:t>
            </a:r>
          </a:p>
        </p:txBody>
      </p:sp>
      <p:sp>
        <p:nvSpPr>
          <p:cNvPr id="3" name="Content Placeholder 2"/>
          <p:cNvSpPr>
            <a:spLocks noGrp="1"/>
          </p:cNvSpPr>
          <p:nvPr>
            <p:ph idx="1"/>
          </p:nvPr>
        </p:nvSpPr>
        <p:spPr>
          <a:xfrm>
            <a:off x="1914144" y="1447800"/>
            <a:ext cx="9997440" cy="5073580"/>
          </a:xfrm>
        </p:spPr>
        <p:txBody>
          <a:bodyPr>
            <a:normAutofit/>
          </a:bodyPr>
          <a:lstStyle/>
          <a:p>
            <a:r>
              <a:rPr lang="en-US" dirty="0"/>
              <a:t>The child should be given light well balanced meals, you should assign one nurse to feed them if they are too ill to do it for themself or if they are in pain</a:t>
            </a:r>
            <a:r>
              <a:rPr lang="en-US" dirty="0" smtClean="0"/>
              <a:t>.</a:t>
            </a:r>
          </a:p>
          <a:p>
            <a:pPr marL="82296" indent="0">
              <a:buNone/>
            </a:pPr>
            <a:endParaRPr lang="en-US" dirty="0"/>
          </a:p>
          <a:p>
            <a:r>
              <a:rPr lang="en-US" dirty="0"/>
              <a:t>Slowly progressive passive exercise in bed and occupational therapy is advised. As the child’s condition improves, they will be </a:t>
            </a:r>
            <a:r>
              <a:rPr lang="en-US" dirty="0" smtClean="0"/>
              <a:t>mobilized </a:t>
            </a:r>
            <a:r>
              <a:rPr lang="en-US" dirty="0"/>
              <a:t>within the ward.</a:t>
            </a:r>
          </a:p>
          <a:p>
            <a:pPr marL="82296" indent="0">
              <a:buNone/>
            </a:pPr>
            <a:endParaRPr lang="en-US" dirty="0"/>
          </a:p>
          <a:p>
            <a:endParaRPr lang="en-US" dirty="0"/>
          </a:p>
        </p:txBody>
      </p:sp>
    </p:spTree>
    <p:extLst>
      <p:ext uri="{BB962C8B-B14F-4D97-AF65-F5344CB8AC3E}">
        <p14:creationId xmlns:p14="http://schemas.microsoft.com/office/powerpoint/2010/main" val="286935866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cont…</a:t>
            </a:r>
            <a:endParaRPr lang="en-US" dirty="0"/>
          </a:p>
        </p:txBody>
      </p:sp>
      <p:sp>
        <p:nvSpPr>
          <p:cNvPr id="3" name="Content Placeholder 2"/>
          <p:cNvSpPr>
            <a:spLocks noGrp="1"/>
          </p:cNvSpPr>
          <p:nvPr>
            <p:ph idx="1"/>
          </p:nvPr>
        </p:nvSpPr>
        <p:spPr/>
        <p:txBody>
          <a:bodyPr/>
          <a:lstStyle/>
          <a:p>
            <a:r>
              <a:rPr lang="en-US" dirty="0"/>
              <a:t>Involve the family in the child’s care, as this care will have to continue at home. </a:t>
            </a:r>
          </a:p>
          <a:p>
            <a:r>
              <a:rPr lang="en-US" dirty="0"/>
              <a:t>Reassure the parents that the child with rheumatic heart disease should be encouraged to continue with normal activities as far as possible and </a:t>
            </a:r>
            <a:r>
              <a:rPr lang="en-US" dirty="0" err="1"/>
              <a:t>emphasise</a:t>
            </a:r>
            <a:r>
              <a:rPr lang="en-US" dirty="0"/>
              <a:t> that over protection will not facilitate recovery</a:t>
            </a:r>
          </a:p>
        </p:txBody>
      </p:sp>
    </p:spTree>
    <p:extLst>
      <p:ext uri="{BB962C8B-B14F-4D97-AF65-F5344CB8AC3E}">
        <p14:creationId xmlns:p14="http://schemas.microsoft.com/office/powerpoint/2010/main" val="175840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normAutofit fontScale="90000"/>
          </a:bodyPr>
          <a:lstStyle/>
          <a:p>
            <a:pPr rtl="0" eaLnBrk="1" hangingPunct="1">
              <a:defRPr/>
            </a:pPr>
            <a:r>
              <a:rPr lang="en-US" sz="3600" b="1" dirty="0"/>
              <a:t>Importance of Growth and Development for Nurses:</a:t>
            </a:r>
          </a:p>
        </p:txBody>
      </p:sp>
      <p:sp>
        <p:nvSpPr>
          <p:cNvPr id="195587" name="Rectangle 3"/>
          <p:cNvSpPr>
            <a:spLocks noGrp="1" noChangeArrowheads="1"/>
          </p:cNvSpPr>
          <p:nvPr>
            <p:ph idx="1"/>
          </p:nvPr>
        </p:nvSpPr>
        <p:spPr>
          <a:xfrm>
            <a:off x="1981200" y="1828801"/>
            <a:ext cx="8229600" cy="4297363"/>
          </a:xfrm>
        </p:spPr>
        <p:txBody>
          <a:bodyPr>
            <a:normAutofit fontScale="92500"/>
          </a:bodyPr>
          <a:lstStyle/>
          <a:p>
            <a:pPr algn="l" rtl="0" eaLnBrk="1" hangingPunct="1">
              <a:lnSpc>
                <a:spcPct val="80000"/>
              </a:lnSpc>
              <a:buFontTx/>
              <a:buChar char="•"/>
              <a:defRPr/>
            </a:pPr>
            <a:r>
              <a:rPr lang="en-US" dirty="0"/>
              <a:t>Knowing what to expect of a particular child at any given age.</a:t>
            </a:r>
          </a:p>
          <a:p>
            <a:pPr algn="l" rtl="0" eaLnBrk="1" hangingPunct="1">
              <a:lnSpc>
                <a:spcPct val="80000"/>
              </a:lnSpc>
              <a:buFontTx/>
              <a:buChar char="•"/>
              <a:defRPr/>
            </a:pPr>
            <a:endParaRPr lang="en-US" dirty="0"/>
          </a:p>
          <a:p>
            <a:pPr algn="l" rtl="0" eaLnBrk="1" hangingPunct="1">
              <a:lnSpc>
                <a:spcPct val="80000"/>
              </a:lnSpc>
              <a:buFontTx/>
              <a:buChar char="•"/>
              <a:defRPr/>
            </a:pPr>
            <a:r>
              <a:rPr lang="en-US" dirty="0"/>
              <a:t>Gaining better understanding of the reasons behind illnesses.</a:t>
            </a:r>
          </a:p>
          <a:p>
            <a:pPr algn="l" rtl="0" eaLnBrk="1" hangingPunct="1">
              <a:lnSpc>
                <a:spcPct val="80000"/>
              </a:lnSpc>
              <a:buFontTx/>
              <a:buChar char="•"/>
              <a:defRPr/>
            </a:pPr>
            <a:endParaRPr lang="en-US" dirty="0"/>
          </a:p>
          <a:p>
            <a:pPr algn="l" rtl="0" eaLnBrk="1" hangingPunct="1">
              <a:lnSpc>
                <a:spcPct val="80000"/>
              </a:lnSpc>
              <a:buFontTx/>
              <a:buChar char="•"/>
              <a:defRPr/>
            </a:pPr>
            <a:r>
              <a:rPr lang="en-US" dirty="0"/>
              <a:t>Helping in formulating the plan of care.</a:t>
            </a:r>
          </a:p>
          <a:p>
            <a:pPr algn="l" rtl="0" eaLnBrk="1" hangingPunct="1">
              <a:lnSpc>
                <a:spcPct val="80000"/>
              </a:lnSpc>
              <a:buFontTx/>
              <a:buChar char="•"/>
              <a:defRPr/>
            </a:pPr>
            <a:endParaRPr lang="en-US" dirty="0"/>
          </a:p>
          <a:p>
            <a:pPr algn="l" rtl="0" eaLnBrk="1" hangingPunct="1">
              <a:lnSpc>
                <a:spcPct val="80000"/>
              </a:lnSpc>
              <a:buFontTx/>
              <a:buChar char="•"/>
              <a:defRPr/>
            </a:pPr>
            <a:r>
              <a:rPr lang="en-US" dirty="0"/>
              <a:t>Helping in parents</a:t>
            </a:r>
            <a:r>
              <a:rPr lang="en-US" dirty="0">
                <a:latin typeface="Agency FB"/>
              </a:rPr>
              <a:t>’</a:t>
            </a:r>
            <a:r>
              <a:rPr lang="en-US" dirty="0"/>
              <a:t> education in order to achieve optimal growth &amp; development at each stage. </a:t>
            </a:r>
          </a:p>
        </p:txBody>
      </p:sp>
    </p:spTree>
    <p:extLst>
      <p:ext uri="{BB962C8B-B14F-4D97-AF65-F5344CB8AC3E}">
        <p14:creationId xmlns:p14="http://schemas.microsoft.com/office/powerpoint/2010/main" val="3969826548"/>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Treatment</a:t>
            </a:r>
            <a:br>
              <a:rPr lang="en-US" dirty="0"/>
            </a:br>
            <a:endParaRPr lang="en-US" dirty="0"/>
          </a:p>
        </p:txBody>
      </p:sp>
      <p:sp>
        <p:nvSpPr>
          <p:cNvPr id="3" name="Content Placeholder 2"/>
          <p:cNvSpPr>
            <a:spLocks noGrp="1"/>
          </p:cNvSpPr>
          <p:nvPr>
            <p:ph idx="1"/>
          </p:nvPr>
        </p:nvSpPr>
        <p:spPr/>
        <p:txBody>
          <a:bodyPr>
            <a:normAutofit/>
          </a:bodyPr>
          <a:lstStyle/>
          <a:p>
            <a:r>
              <a:rPr lang="en-US" dirty="0"/>
              <a:t>Good nursing care is the most significant remedy for this patient. </a:t>
            </a:r>
            <a:endParaRPr lang="en-US" dirty="0" smtClean="0"/>
          </a:p>
          <a:p>
            <a:r>
              <a:rPr lang="en-US" dirty="0" smtClean="0"/>
              <a:t>However</a:t>
            </a:r>
            <a:r>
              <a:rPr lang="en-US" dirty="0"/>
              <a:t>, several drugs may be given, mainly to control pain and for prophylaxis. Antibiotics, such as penicillin V, or </a:t>
            </a:r>
            <a:r>
              <a:rPr lang="en-US" dirty="0" err="1"/>
              <a:t>amoxil</a:t>
            </a:r>
            <a:r>
              <a:rPr lang="en-US" dirty="0"/>
              <a:t> as prophylactic, are commonly used. </a:t>
            </a:r>
            <a:endParaRPr lang="en-US" dirty="0" smtClean="0"/>
          </a:p>
          <a:p>
            <a:r>
              <a:rPr lang="en-US" dirty="0" smtClean="0"/>
              <a:t>Analgesics</a:t>
            </a:r>
            <a:r>
              <a:rPr lang="en-US" dirty="0"/>
              <a:t>, such as aspirin or brufen, may be </a:t>
            </a:r>
            <a:r>
              <a:rPr lang="en-US" dirty="0" smtClean="0"/>
              <a:t>the alternative </a:t>
            </a:r>
            <a:r>
              <a:rPr lang="en-US" dirty="0"/>
              <a:t>choice. The doses depend on the age and individual patient’s needs</a:t>
            </a:r>
          </a:p>
          <a:p>
            <a:endParaRPr lang="en-US" dirty="0"/>
          </a:p>
        </p:txBody>
      </p:sp>
    </p:spTree>
    <p:extLst>
      <p:ext uri="{BB962C8B-B14F-4D97-AF65-F5344CB8AC3E}">
        <p14:creationId xmlns:p14="http://schemas.microsoft.com/office/powerpoint/2010/main" val="82484050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a:t>
            </a:r>
            <a:br>
              <a:rPr lang="en-US" dirty="0"/>
            </a:br>
            <a:endParaRPr lang="en-US" dirty="0"/>
          </a:p>
        </p:txBody>
      </p:sp>
      <p:sp>
        <p:nvSpPr>
          <p:cNvPr id="3" name="Content Placeholder 2"/>
          <p:cNvSpPr>
            <a:spLocks noGrp="1"/>
          </p:cNvSpPr>
          <p:nvPr>
            <p:ph idx="1"/>
          </p:nvPr>
        </p:nvSpPr>
        <p:spPr/>
        <p:txBody>
          <a:bodyPr/>
          <a:lstStyle/>
          <a:p>
            <a:r>
              <a:rPr lang="en-US" dirty="0" smtClean="0"/>
              <a:t>One </a:t>
            </a:r>
            <a:r>
              <a:rPr lang="en-US" dirty="0"/>
              <a:t>or more complications may occur. </a:t>
            </a:r>
            <a:endParaRPr lang="en-US" dirty="0" smtClean="0"/>
          </a:p>
          <a:p>
            <a:r>
              <a:rPr lang="en-US" dirty="0" smtClean="0"/>
              <a:t>These include:</a:t>
            </a:r>
          </a:p>
          <a:p>
            <a:pPr marL="928116" lvl="1" indent="-571500">
              <a:buFont typeface="+mj-lt"/>
              <a:buAutoNum type="romanLcPeriod"/>
            </a:pPr>
            <a:r>
              <a:rPr lang="en-US" dirty="0" smtClean="0"/>
              <a:t> Heart failure, </a:t>
            </a:r>
          </a:p>
          <a:p>
            <a:pPr marL="928116" lvl="1" indent="-571500">
              <a:buFont typeface="+mj-lt"/>
              <a:buAutoNum type="romanLcPeriod"/>
            </a:pPr>
            <a:r>
              <a:rPr lang="en-US" dirty="0" smtClean="0"/>
              <a:t>Mitral stenosis, </a:t>
            </a:r>
          </a:p>
          <a:p>
            <a:pPr marL="928116" lvl="1" indent="-571500">
              <a:buFont typeface="+mj-lt"/>
              <a:buAutoNum type="romanLcPeriod"/>
            </a:pPr>
            <a:r>
              <a:rPr lang="en-US" dirty="0" smtClean="0"/>
              <a:t>Aortic valve incompetence and </a:t>
            </a:r>
          </a:p>
          <a:p>
            <a:pPr marL="928116" lvl="1" indent="-571500">
              <a:buFont typeface="+mj-lt"/>
              <a:buAutoNum type="romanLcPeriod"/>
            </a:pPr>
            <a:r>
              <a:rPr lang="en-US" dirty="0" smtClean="0"/>
              <a:t>Pericarditis. </a:t>
            </a:r>
          </a:p>
          <a:p>
            <a:pPr marL="82296" indent="0">
              <a:buNone/>
            </a:pPr>
            <a:r>
              <a:rPr lang="en-US" dirty="0" smtClean="0"/>
              <a:t>You </a:t>
            </a:r>
            <a:r>
              <a:rPr lang="en-US" dirty="0"/>
              <a:t>should be on the lookout for the onset of these. </a:t>
            </a:r>
          </a:p>
          <a:p>
            <a:endParaRPr lang="en-US" dirty="0"/>
          </a:p>
        </p:txBody>
      </p:sp>
    </p:spTree>
    <p:extLst>
      <p:ext uri="{BB962C8B-B14F-4D97-AF65-F5344CB8AC3E}">
        <p14:creationId xmlns:p14="http://schemas.microsoft.com/office/powerpoint/2010/main" val="1852712280"/>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327847"/>
          </a:xfrm>
        </p:spPr>
        <p:txBody>
          <a:bodyPr>
            <a:noAutofit/>
          </a:bodyPr>
          <a:lstStyle/>
          <a:p>
            <a:r>
              <a:rPr lang="en-US" sz="6000" b="1" dirty="0" smtClean="0"/>
              <a:t>URINARY TRACT INFECTION</a:t>
            </a:r>
            <a:endParaRPr lang="en-US" sz="6000" b="1" dirty="0"/>
          </a:p>
        </p:txBody>
      </p:sp>
    </p:spTree>
    <p:extLst>
      <p:ext uri="{BB962C8B-B14F-4D97-AF65-F5344CB8AC3E}">
        <p14:creationId xmlns:p14="http://schemas.microsoft.com/office/powerpoint/2010/main" val="408527681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Urinary Tract Infection</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r>
              <a:rPr lang="en-US" dirty="0"/>
              <a:t>This infection occurs in infancy affecting both girls </a:t>
            </a:r>
            <a:r>
              <a:rPr lang="en-US" dirty="0" smtClean="0"/>
              <a:t>and </a:t>
            </a:r>
            <a:r>
              <a:rPr lang="en-US" dirty="0"/>
              <a:t>boys equally. </a:t>
            </a:r>
            <a:endParaRPr lang="en-US" dirty="0" smtClean="0"/>
          </a:p>
          <a:p>
            <a:r>
              <a:rPr lang="en-US" dirty="0" smtClean="0"/>
              <a:t>In </a:t>
            </a:r>
            <a:r>
              <a:rPr lang="en-US" dirty="0"/>
              <a:t>the first years of life, however, </a:t>
            </a:r>
            <a:r>
              <a:rPr lang="en-US" dirty="0" smtClean="0"/>
              <a:t>more </a:t>
            </a:r>
            <a:r>
              <a:rPr lang="en-US" dirty="0"/>
              <a:t>girls than boys are infected because the </a:t>
            </a:r>
            <a:r>
              <a:rPr lang="en-US" dirty="0" smtClean="0"/>
              <a:t>former </a:t>
            </a:r>
            <a:r>
              <a:rPr lang="en-US" dirty="0"/>
              <a:t>tend to have shorter urethra. </a:t>
            </a:r>
            <a:endParaRPr lang="en-US" dirty="0" smtClean="0"/>
          </a:p>
          <a:p>
            <a:r>
              <a:rPr lang="en-US" dirty="0" smtClean="0"/>
              <a:t>Children </a:t>
            </a:r>
            <a:r>
              <a:rPr lang="en-US" dirty="0"/>
              <a:t>tend to </a:t>
            </a:r>
            <a:r>
              <a:rPr lang="en-US" dirty="0" smtClean="0"/>
              <a:t>suffer </a:t>
            </a:r>
            <a:r>
              <a:rPr lang="en-US" dirty="0"/>
              <a:t>more from lower urinary infections, that is, </a:t>
            </a:r>
            <a:r>
              <a:rPr lang="en-US" dirty="0" smtClean="0"/>
              <a:t>infections </a:t>
            </a:r>
            <a:r>
              <a:rPr lang="en-US" dirty="0"/>
              <a:t>of the urethra and bladder. </a:t>
            </a:r>
          </a:p>
        </p:txBody>
      </p:sp>
    </p:spTree>
    <p:extLst>
      <p:ext uri="{BB962C8B-B14F-4D97-AF65-F5344CB8AC3E}">
        <p14:creationId xmlns:p14="http://schemas.microsoft.com/office/powerpoint/2010/main" val="2297967408"/>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 cont…</a:t>
            </a:r>
            <a:endParaRPr lang="en-US" dirty="0"/>
          </a:p>
        </p:txBody>
      </p:sp>
      <p:sp>
        <p:nvSpPr>
          <p:cNvPr id="3" name="Content Placeholder 2"/>
          <p:cNvSpPr>
            <a:spLocks noGrp="1"/>
          </p:cNvSpPr>
          <p:nvPr>
            <p:ph idx="1"/>
          </p:nvPr>
        </p:nvSpPr>
        <p:spPr/>
        <p:txBody>
          <a:bodyPr/>
          <a:lstStyle/>
          <a:p>
            <a:r>
              <a:rPr lang="en-US" dirty="0"/>
              <a:t>The micro-organisms commonly responsible for </a:t>
            </a:r>
            <a:r>
              <a:rPr lang="en-US" dirty="0" smtClean="0"/>
              <a:t>urinary </a:t>
            </a:r>
            <a:r>
              <a:rPr lang="en-US" dirty="0"/>
              <a:t>tract infection are Escherichia coli (E. coli). </a:t>
            </a:r>
            <a:endParaRPr lang="en-US" dirty="0" smtClean="0"/>
          </a:p>
          <a:p>
            <a:pPr marL="82296" indent="0">
              <a:buNone/>
            </a:pPr>
            <a:endParaRPr lang="en-US" dirty="0"/>
          </a:p>
          <a:p>
            <a:r>
              <a:rPr lang="en-US" dirty="0"/>
              <a:t>They ascend from the vulva and urethra to the </a:t>
            </a:r>
            <a:r>
              <a:rPr lang="en-US" dirty="0" smtClean="0"/>
              <a:t>bladder.</a:t>
            </a:r>
          </a:p>
          <a:p>
            <a:pPr marL="82296" indent="0">
              <a:buNone/>
            </a:pPr>
            <a:endParaRPr lang="en-US" dirty="0" smtClean="0"/>
          </a:p>
          <a:p>
            <a:r>
              <a:rPr lang="en-US" dirty="0" smtClean="0"/>
              <a:t>Occasionally</a:t>
            </a:r>
            <a:r>
              <a:rPr lang="en-US" dirty="0"/>
              <a:t>, as the problem develops, </a:t>
            </a:r>
            <a:r>
              <a:rPr lang="en-US" dirty="0" smtClean="0"/>
              <a:t>the </a:t>
            </a:r>
            <a:r>
              <a:rPr lang="en-US" dirty="0"/>
              <a:t>ureters and renal pelvis are involved resulting in </a:t>
            </a:r>
            <a:r>
              <a:rPr lang="en-US" dirty="0" smtClean="0"/>
              <a:t>pyelonephritis</a:t>
            </a:r>
            <a:r>
              <a:rPr lang="en-US" dirty="0"/>
              <a:t>.</a:t>
            </a:r>
          </a:p>
          <a:p>
            <a:endParaRPr lang="en-US" dirty="0"/>
          </a:p>
        </p:txBody>
      </p:sp>
    </p:spTree>
    <p:extLst>
      <p:ext uri="{BB962C8B-B14F-4D97-AF65-F5344CB8AC3E}">
        <p14:creationId xmlns:p14="http://schemas.microsoft.com/office/powerpoint/2010/main" val="404192744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 cont…</a:t>
            </a:r>
            <a:endParaRPr lang="en-US" dirty="0"/>
          </a:p>
        </p:txBody>
      </p:sp>
      <p:sp>
        <p:nvSpPr>
          <p:cNvPr id="3" name="Content Placeholder 2"/>
          <p:cNvSpPr>
            <a:spLocks noGrp="1"/>
          </p:cNvSpPr>
          <p:nvPr>
            <p:ph idx="1"/>
          </p:nvPr>
        </p:nvSpPr>
        <p:spPr/>
        <p:txBody>
          <a:bodyPr>
            <a:normAutofit/>
          </a:bodyPr>
          <a:lstStyle/>
          <a:p>
            <a:r>
              <a:rPr lang="en-US" dirty="0"/>
              <a:t>There are many predisposing factors, but only a few </a:t>
            </a:r>
            <a:r>
              <a:rPr lang="en-US" dirty="0" smtClean="0"/>
              <a:t>are </a:t>
            </a:r>
            <a:r>
              <a:rPr lang="en-US" dirty="0"/>
              <a:t>directly responsible for childhood urinary tract </a:t>
            </a:r>
            <a:r>
              <a:rPr lang="en-US" dirty="0" smtClean="0"/>
              <a:t>infections</a:t>
            </a:r>
          </a:p>
          <a:p>
            <a:pPr marL="82296" indent="0">
              <a:buNone/>
            </a:pPr>
            <a:endParaRPr lang="en-US" dirty="0" smtClean="0"/>
          </a:p>
          <a:p>
            <a:r>
              <a:rPr lang="en-US" dirty="0" smtClean="0"/>
              <a:t>These </a:t>
            </a:r>
            <a:r>
              <a:rPr lang="en-US" dirty="0"/>
              <a:t>include congenital abnormalities </a:t>
            </a:r>
            <a:r>
              <a:rPr lang="en-US" dirty="0" smtClean="0"/>
              <a:t>of </a:t>
            </a:r>
            <a:r>
              <a:rPr lang="en-US" dirty="0"/>
              <a:t>the renal tract, especially those that interfere with </a:t>
            </a:r>
            <a:r>
              <a:rPr lang="en-US" dirty="0" smtClean="0"/>
              <a:t>the </a:t>
            </a:r>
            <a:r>
              <a:rPr lang="en-US" dirty="0"/>
              <a:t>flow of urine, for example, hypospadias and epispadias. </a:t>
            </a:r>
            <a:endParaRPr lang="en-US" dirty="0" smtClean="0"/>
          </a:p>
        </p:txBody>
      </p:sp>
    </p:spTree>
    <p:extLst>
      <p:ext uri="{BB962C8B-B14F-4D97-AF65-F5344CB8AC3E}">
        <p14:creationId xmlns:p14="http://schemas.microsoft.com/office/powerpoint/2010/main" val="22813388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 cont…</a:t>
            </a:r>
            <a:endParaRPr lang="en-US" dirty="0"/>
          </a:p>
        </p:txBody>
      </p:sp>
      <p:sp>
        <p:nvSpPr>
          <p:cNvPr id="3" name="Content Placeholder 2"/>
          <p:cNvSpPr>
            <a:spLocks noGrp="1"/>
          </p:cNvSpPr>
          <p:nvPr>
            <p:ph idx="1"/>
          </p:nvPr>
        </p:nvSpPr>
        <p:spPr/>
        <p:txBody>
          <a:bodyPr/>
          <a:lstStyle/>
          <a:p>
            <a:r>
              <a:rPr lang="en-US" dirty="0"/>
              <a:t>Meningomyelocele and paralysis of the urinary bladder, especially those associated with spinal injuries (paraplegia) are also common causes. </a:t>
            </a:r>
            <a:endParaRPr lang="en-US" dirty="0" smtClean="0"/>
          </a:p>
          <a:p>
            <a:pPr marL="82296" indent="0">
              <a:buNone/>
            </a:pPr>
            <a:endParaRPr lang="en-US" dirty="0"/>
          </a:p>
          <a:p>
            <a:r>
              <a:rPr lang="en-US" dirty="0" smtClean="0"/>
              <a:t>Unrecognized </a:t>
            </a:r>
            <a:r>
              <a:rPr lang="en-US" dirty="0"/>
              <a:t>phimosis and local infections due to injuries caused by children playing or inserting foreign bodies into their own genitalia may also be causal factors.</a:t>
            </a:r>
          </a:p>
          <a:p>
            <a:endParaRPr lang="en-US" dirty="0"/>
          </a:p>
          <a:p>
            <a:endParaRPr lang="en-US" dirty="0"/>
          </a:p>
        </p:txBody>
      </p:sp>
    </p:spTree>
    <p:extLst>
      <p:ext uri="{BB962C8B-B14F-4D97-AF65-F5344CB8AC3E}">
        <p14:creationId xmlns:p14="http://schemas.microsoft.com/office/powerpoint/2010/main" val="171415686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Pathophysiology </a:t>
            </a:r>
            <a:br>
              <a:rPr lang="en-US" dirty="0"/>
            </a:br>
            <a:endParaRPr lang="en-US" dirty="0"/>
          </a:p>
        </p:txBody>
      </p:sp>
      <p:sp>
        <p:nvSpPr>
          <p:cNvPr id="3" name="Content Placeholder 2"/>
          <p:cNvSpPr>
            <a:spLocks noGrp="1"/>
          </p:cNvSpPr>
          <p:nvPr>
            <p:ph idx="1"/>
          </p:nvPr>
        </p:nvSpPr>
        <p:spPr/>
        <p:txBody>
          <a:bodyPr>
            <a:normAutofit/>
          </a:bodyPr>
          <a:lstStyle/>
          <a:p>
            <a:r>
              <a:rPr lang="en-US" dirty="0"/>
              <a:t>The Escherichia coli (E. coli) is the most common causative micro-organism but others may also </a:t>
            </a:r>
            <a:r>
              <a:rPr lang="en-US" dirty="0" smtClean="0"/>
              <a:t>be </a:t>
            </a:r>
            <a:r>
              <a:rPr lang="en-US" dirty="0"/>
              <a:t>responsible.</a:t>
            </a:r>
          </a:p>
          <a:p>
            <a:r>
              <a:rPr lang="en-US" dirty="0"/>
              <a:t>The infection begins in the lower portion of the urinary tract, causing inflammatory changes and involving the sphincter valve at the base of </a:t>
            </a:r>
            <a:r>
              <a:rPr lang="en-US" dirty="0" smtClean="0"/>
              <a:t>the </a:t>
            </a:r>
            <a:r>
              <a:rPr lang="en-US" dirty="0"/>
              <a:t>bladder.</a:t>
            </a:r>
          </a:p>
          <a:p>
            <a:r>
              <a:rPr lang="en-US" dirty="0"/>
              <a:t>This makes the valve incompetent and results in urinary reflux to the ureters. </a:t>
            </a:r>
            <a:endParaRPr lang="en-US" dirty="0" smtClean="0"/>
          </a:p>
        </p:txBody>
      </p:sp>
    </p:spTree>
    <p:extLst>
      <p:ext uri="{BB962C8B-B14F-4D97-AF65-F5344CB8AC3E}">
        <p14:creationId xmlns:p14="http://schemas.microsoft.com/office/powerpoint/2010/main" val="400911090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a:t>
            </a:r>
            <a:r>
              <a:rPr lang="en-US" dirty="0" smtClean="0"/>
              <a:t> cont…</a:t>
            </a:r>
            <a:endParaRPr lang="en-US" dirty="0"/>
          </a:p>
        </p:txBody>
      </p:sp>
      <p:sp>
        <p:nvSpPr>
          <p:cNvPr id="3" name="Content Placeholder 2"/>
          <p:cNvSpPr>
            <a:spLocks noGrp="1"/>
          </p:cNvSpPr>
          <p:nvPr>
            <p:ph idx="1"/>
          </p:nvPr>
        </p:nvSpPr>
        <p:spPr/>
        <p:txBody>
          <a:bodyPr/>
          <a:lstStyle/>
          <a:p>
            <a:r>
              <a:rPr lang="en-US" dirty="0"/>
              <a:t>The reflux allows upper urinary tract infections to occur, causing a gradual dilatation of the renal pelvis. </a:t>
            </a:r>
            <a:endParaRPr lang="en-US" dirty="0" smtClean="0"/>
          </a:p>
          <a:p>
            <a:pPr marL="82296" indent="0">
              <a:buNone/>
            </a:pPr>
            <a:endParaRPr lang="en-US" dirty="0"/>
          </a:p>
          <a:p>
            <a:r>
              <a:rPr lang="en-US" dirty="0"/>
              <a:t>Recurrent bladder infections cause tissue irritation, which makes the patient have desire to frequently micturate.</a:t>
            </a:r>
          </a:p>
          <a:p>
            <a:endParaRPr lang="en-US" dirty="0"/>
          </a:p>
          <a:p>
            <a:pPr marL="82296" indent="0">
              <a:buNone/>
            </a:pPr>
            <a:endParaRPr lang="en-US" dirty="0"/>
          </a:p>
        </p:txBody>
      </p:sp>
    </p:spTree>
    <p:extLst>
      <p:ext uri="{BB962C8B-B14F-4D97-AF65-F5344CB8AC3E}">
        <p14:creationId xmlns:p14="http://schemas.microsoft.com/office/powerpoint/2010/main" val="105052756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a:xfrm>
            <a:off x="1914144" y="1034980"/>
            <a:ext cx="9997440" cy="5213420"/>
          </a:xfrm>
        </p:spPr>
        <p:txBody>
          <a:bodyPr>
            <a:normAutofit fontScale="92500" lnSpcReduction="20000"/>
          </a:bodyPr>
          <a:lstStyle/>
          <a:p>
            <a:pPr marL="653796" indent="-571500">
              <a:buFont typeface="+mj-lt"/>
              <a:buAutoNum type="romanLcPeriod"/>
            </a:pPr>
            <a:endParaRPr lang="en-US" dirty="0"/>
          </a:p>
          <a:p>
            <a:pPr marL="653796" indent="-571500">
              <a:buFont typeface="+mj-lt"/>
              <a:buAutoNum type="romanLcPeriod"/>
            </a:pPr>
            <a:r>
              <a:rPr lang="en-US" dirty="0" smtClean="0"/>
              <a:t>There </a:t>
            </a:r>
            <a:r>
              <a:rPr lang="en-US" dirty="0"/>
              <a:t>will be burning painful micturition (dysuria)</a:t>
            </a:r>
          </a:p>
          <a:p>
            <a:pPr marL="653796" indent="-571500">
              <a:buFont typeface="+mj-lt"/>
              <a:buAutoNum type="romanLcPeriod"/>
            </a:pPr>
            <a:r>
              <a:rPr lang="en-US" dirty="0" smtClean="0"/>
              <a:t>Lower </a:t>
            </a:r>
            <a:r>
              <a:rPr lang="en-US" dirty="0"/>
              <a:t>abdominal pain and desire to pass urine </a:t>
            </a:r>
            <a:r>
              <a:rPr lang="en-US" dirty="0" smtClean="0"/>
              <a:t>more </a:t>
            </a:r>
            <a:r>
              <a:rPr lang="en-US" dirty="0"/>
              <a:t>frequently</a:t>
            </a:r>
          </a:p>
          <a:p>
            <a:pPr marL="653796" indent="-571500">
              <a:buFont typeface="+mj-lt"/>
              <a:buAutoNum type="romanLcPeriod"/>
            </a:pPr>
            <a:r>
              <a:rPr lang="en-US" dirty="0" smtClean="0"/>
              <a:t>The </a:t>
            </a:r>
            <a:r>
              <a:rPr lang="en-US" dirty="0"/>
              <a:t>patient is pyrexial and irritable</a:t>
            </a:r>
          </a:p>
          <a:p>
            <a:pPr marL="653796" indent="-571500">
              <a:buFont typeface="+mj-lt"/>
              <a:buAutoNum type="romanLcPeriod"/>
            </a:pPr>
            <a:r>
              <a:rPr lang="en-US" dirty="0" smtClean="0"/>
              <a:t>An </a:t>
            </a:r>
            <a:r>
              <a:rPr lang="en-US" dirty="0"/>
              <a:t>unexplained persistent fever</a:t>
            </a:r>
          </a:p>
          <a:p>
            <a:pPr marL="653796" indent="-571500">
              <a:buFont typeface="+mj-lt"/>
              <a:buAutoNum type="romanLcPeriod"/>
            </a:pPr>
            <a:r>
              <a:rPr lang="en-US" dirty="0" smtClean="0"/>
              <a:t>Diarrhoea </a:t>
            </a:r>
            <a:r>
              <a:rPr lang="en-US" dirty="0"/>
              <a:t>and/or vomiting</a:t>
            </a:r>
          </a:p>
          <a:p>
            <a:pPr marL="653796" indent="-571500">
              <a:buFont typeface="+mj-lt"/>
              <a:buAutoNum type="romanLcPeriod"/>
            </a:pPr>
            <a:r>
              <a:rPr lang="en-US" dirty="0" smtClean="0"/>
              <a:t>The </a:t>
            </a:r>
            <a:r>
              <a:rPr lang="en-US" dirty="0"/>
              <a:t>child is usually restless and unable to sleep at night. They may cry frequently</a:t>
            </a:r>
          </a:p>
          <a:p>
            <a:pPr marL="653796" indent="-571500">
              <a:buFont typeface="+mj-lt"/>
              <a:buAutoNum type="romanLcPeriod"/>
            </a:pPr>
            <a:r>
              <a:rPr lang="en-US" dirty="0" smtClean="0"/>
              <a:t>Urine </a:t>
            </a:r>
            <a:r>
              <a:rPr lang="en-US" dirty="0"/>
              <a:t>passed may have foul smell and be bloodstained</a:t>
            </a:r>
          </a:p>
          <a:p>
            <a:pPr marL="653796" indent="-571500">
              <a:buFont typeface="+mj-lt"/>
              <a:buAutoNum type="romanLcPeriod"/>
            </a:pPr>
            <a:r>
              <a:rPr lang="en-US" dirty="0" smtClean="0"/>
              <a:t>Loss </a:t>
            </a:r>
            <a:r>
              <a:rPr lang="en-US" dirty="0"/>
              <a:t>of appetite</a:t>
            </a:r>
          </a:p>
          <a:p>
            <a:pPr marL="653796" indent="-571500">
              <a:buFont typeface="+mj-lt"/>
              <a:buAutoNum type="romanLcPeriod"/>
            </a:pPr>
            <a:endParaRPr lang="en-US" dirty="0"/>
          </a:p>
        </p:txBody>
      </p:sp>
    </p:spTree>
    <p:extLst>
      <p:ext uri="{BB962C8B-B14F-4D97-AF65-F5344CB8AC3E}">
        <p14:creationId xmlns:p14="http://schemas.microsoft.com/office/powerpoint/2010/main" val="2559207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981200" y="274638"/>
            <a:ext cx="8305800" cy="1143000"/>
          </a:xfrm>
        </p:spPr>
        <p:txBody>
          <a:bodyPr>
            <a:normAutofit fontScale="90000"/>
          </a:bodyPr>
          <a:lstStyle/>
          <a:p>
            <a:pPr algn="l" eaLnBrk="1" hangingPunct="1">
              <a:defRPr/>
            </a:pPr>
            <a:r>
              <a:rPr lang="en-US" b="1" dirty="0"/>
              <a:t>Principles of Growth &amp; Development</a:t>
            </a:r>
          </a:p>
        </p:txBody>
      </p:sp>
      <p:sp>
        <p:nvSpPr>
          <p:cNvPr id="13315" name="Rectangle 3"/>
          <p:cNvSpPr>
            <a:spLocks noGrp="1" noChangeArrowheads="1"/>
          </p:cNvSpPr>
          <p:nvPr>
            <p:ph idx="1"/>
          </p:nvPr>
        </p:nvSpPr>
        <p:spPr>
          <a:xfrm>
            <a:off x="1752600" y="1600200"/>
            <a:ext cx="8534400" cy="4873752"/>
          </a:xfrm>
        </p:spPr>
        <p:txBody>
          <a:bodyPr>
            <a:normAutofit lnSpcReduction="10000"/>
          </a:bodyPr>
          <a:lstStyle/>
          <a:p>
            <a:pPr algn="l" rtl="0" eaLnBrk="1" hangingPunct="1">
              <a:buFontTx/>
              <a:buChar char="•"/>
              <a:defRPr/>
            </a:pPr>
            <a:r>
              <a:rPr lang="en-US" dirty="0"/>
              <a:t>Continuous process</a:t>
            </a:r>
          </a:p>
          <a:p>
            <a:pPr algn="l" rtl="0" eaLnBrk="1" hangingPunct="1">
              <a:buFontTx/>
              <a:buChar char="•"/>
              <a:defRPr/>
            </a:pPr>
            <a:r>
              <a:rPr lang="en-US" dirty="0"/>
              <a:t>Predictable Sequence</a:t>
            </a:r>
          </a:p>
          <a:p>
            <a:pPr algn="l" rtl="0" eaLnBrk="1" hangingPunct="1">
              <a:buFontTx/>
              <a:buChar char="•"/>
              <a:defRPr/>
            </a:pPr>
            <a:r>
              <a:rPr lang="en-US" dirty="0"/>
              <a:t>Don</a:t>
            </a:r>
            <a:r>
              <a:rPr lang="en-US" dirty="0">
                <a:latin typeface="Agency FB"/>
              </a:rPr>
              <a:t>’</a:t>
            </a:r>
            <a:r>
              <a:rPr lang="en-US" dirty="0"/>
              <a:t>t progress at the same rate (↑ periods of GR in early childhood and adolescents &amp; ↓ periods of GR in middle childhood)</a:t>
            </a:r>
          </a:p>
          <a:p>
            <a:pPr algn="l" rtl="0" eaLnBrk="1" hangingPunct="1">
              <a:buFontTx/>
              <a:buChar char="•"/>
              <a:defRPr/>
            </a:pPr>
            <a:r>
              <a:rPr lang="en-US" dirty="0"/>
              <a:t>Not all body parts grow in the same rate at the same time. </a:t>
            </a:r>
          </a:p>
          <a:p>
            <a:pPr algn="l" rtl="0" eaLnBrk="1" hangingPunct="1">
              <a:buFontTx/>
              <a:buChar char="•"/>
              <a:defRPr/>
            </a:pPr>
            <a:r>
              <a:rPr lang="en-US" dirty="0"/>
              <a:t>Each child grows in his/her own unique way. </a:t>
            </a:r>
          </a:p>
          <a:p>
            <a:pPr algn="l" rtl="0" eaLnBrk="1" hangingPunct="1">
              <a:buFontTx/>
              <a:buChar char="•"/>
              <a:defRPr/>
            </a:pPr>
            <a:r>
              <a:rPr lang="en-US" dirty="0"/>
              <a:t>Each stage of G&amp;D is affected by the preceding types of development.</a:t>
            </a:r>
          </a:p>
          <a:p>
            <a:pPr algn="l" rtl="0" eaLnBrk="1" hangingPunct="1">
              <a:defRPr/>
            </a:pPr>
            <a:endParaRPr lang="en-US" sz="2000" dirty="0"/>
          </a:p>
        </p:txBody>
      </p:sp>
    </p:spTree>
    <p:extLst>
      <p:ext uri="{BB962C8B-B14F-4D97-AF65-F5344CB8AC3E}">
        <p14:creationId xmlns:p14="http://schemas.microsoft.com/office/powerpoint/2010/main" val="928512604"/>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Investigation</a:t>
            </a:r>
            <a:br>
              <a:rPr lang="en-US" dirty="0"/>
            </a:br>
            <a:endParaRPr lang="en-US" dirty="0"/>
          </a:p>
        </p:txBody>
      </p:sp>
      <p:sp>
        <p:nvSpPr>
          <p:cNvPr id="3" name="Content Placeholder 2"/>
          <p:cNvSpPr>
            <a:spLocks noGrp="1"/>
          </p:cNvSpPr>
          <p:nvPr>
            <p:ph idx="1"/>
          </p:nvPr>
        </p:nvSpPr>
        <p:spPr/>
        <p:txBody>
          <a:bodyPr/>
          <a:lstStyle/>
          <a:p>
            <a:r>
              <a:rPr lang="en-US" dirty="0" smtClean="0"/>
              <a:t>Commence </a:t>
            </a:r>
            <a:r>
              <a:rPr lang="en-US" dirty="0"/>
              <a:t>by taking a concise personal history from the parents, guardians or older siblings</a:t>
            </a:r>
            <a:r>
              <a:rPr lang="en-US" dirty="0" smtClean="0"/>
              <a:t>.</a:t>
            </a:r>
          </a:p>
          <a:p>
            <a:r>
              <a:rPr lang="en-US" dirty="0" smtClean="0"/>
              <a:t> </a:t>
            </a:r>
            <a:r>
              <a:rPr lang="en-US" dirty="0"/>
              <a:t>Carry out a physical examination and order a laboratory urinalysis for microscopy culture and sensitivity, blood and albumen.</a:t>
            </a:r>
          </a:p>
        </p:txBody>
      </p:sp>
    </p:spTree>
    <p:extLst>
      <p:ext uri="{BB962C8B-B14F-4D97-AF65-F5344CB8AC3E}">
        <p14:creationId xmlns:p14="http://schemas.microsoft.com/office/powerpoint/2010/main" val="1083204017"/>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Management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Unless the child looks very ill with high temperature, they should be managed at home as an outpatient.</a:t>
            </a:r>
          </a:p>
          <a:p>
            <a:r>
              <a:rPr lang="en-US" dirty="0"/>
              <a:t>If in hospital, the child should be nursed on bed rest until they are </a:t>
            </a:r>
            <a:r>
              <a:rPr lang="en-US" dirty="0" err="1"/>
              <a:t>apyrexial</a:t>
            </a:r>
            <a:r>
              <a:rPr lang="en-US" dirty="0"/>
              <a:t>. </a:t>
            </a:r>
            <a:endParaRPr lang="en-US" dirty="0" smtClean="0"/>
          </a:p>
          <a:p>
            <a:r>
              <a:rPr lang="en-US" dirty="0" smtClean="0"/>
              <a:t>Temperature</a:t>
            </a:r>
            <a:r>
              <a:rPr lang="en-US" dirty="0"/>
              <a:t>, pulse and respiration are taken and recorded four hourly.</a:t>
            </a:r>
          </a:p>
          <a:p>
            <a:r>
              <a:rPr lang="en-US" dirty="0"/>
              <a:t>You should report any </a:t>
            </a:r>
            <a:r>
              <a:rPr lang="en-US" dirty="0" smtClean="0"/>
              <a:t>complications </a:t>
            </a:r>
            <a:r>
              <a:rPr lang="en-US" dirty="0"/>
              <a:t>to the doctor as soon as </a:t>
            </a:r>
            <a:r>
              <a:rPr lang="en-US" dirty="0" smtClean="0"/>
              <a:t>possible.</a:t>
            </a:r>
          </a:p>
          <a:p>
            <a:r>
              <a:rPr lang="en-US" dirty="0" smtClean="0"/>
              <a:t>The </a:t>
            </a:r>
            <a:r>
              <a:rPr lang="en-US" dirty="0"/>
              <a:t>child should be given plenty of oral fluids to flush the urinary system. A fluid balance chart should be maintained.</a:t>
            </a:r>
          </a:p>
          <a:p>
            <a:pPr marL="82296" indent="0">
              <a:buNone/>
            </a:pPr>
            <a:endParaRPr lang="en-US" dirty="0"/>
          </a:p>
          <a:p>
            <a:endParaRPr lang="en-US" dirty="0"/>
          </a:p>
        </p:txBody>
      </p:sp>
    </p:spTree>
    <p:extLst>
      <p:ext uri="{BB962C8B-B14F-4D97-AF65-F5344CB8AC3E}">
        <p14:creationId xmlns:p14="http://schemas.microsoft.com/office/powerpoint/2010/main" val="2540450904"/>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 cont…</a:t>
            </a:r>
            <a:endParaRPr lang="en-US" dirty="0"/>
          </a:p>
        </p:txBody>
      </p:sp>
      <p:sp>
        <p:nvSpPr>
          <p:cNvPr id="3" name="Content Placeholder 2"/>
          <p:cNvSpPr>
            <a:spLocks noGrp="1"/>
          </p:cNvSpPr>
          <p:nvPr>
            <p:ph idx="1"/>
          </p:nvPr>
        </p:nvSpPr>
        <p:spPr/>
        <p:txBody>
          <a:bodyPr/>
          <a:lstStyle/>
          <a:p>
            <a:r>
              <a:rPr lang="en-US" dirty="0"/>
              <a:t>General skin hygiene, especially in the genital area should be </a:t>
            </a:r>
            <a:r>
              <a:rPr lang="en-US" dirty="0" err="1"/>
              <a:t>emphasised</a:t>
            </a:r>
            <a:r>
              <a:rPr lang="en-US" dirty="0"/>
              <a:t>.</a:t>
            </a:r>
          </a:p>
          <a:p>
            <a:r>
              <a:rPr lang="en-US" dirty="0"/>
              <a:t>A high protein diet should be encouraged. </a:t>
            </a:r>
          </a:p>
          <a:p>
            <a:r>
              <a:rPr lang="en-US" dirty="0"/>
              <a:t>Oral toilet on a four hourly basis is also maintained. </a:t>
            </a:r>
          </a:p>
          <a:p>
            <a:r>
              <a:rPr lang="en-US" dirty="0"/>
              <a:t>In case there are indications of chronic urinary tract infections, an x-ray investigation of the renal system must be performed</a:t>
            </a:r>
          </a:p>
        </p:txBody>
      </p:sp>
    </p:spTree>
    <p:extLst>
      <p:ext uri="{BB962C8B-B14F-4D97-AF65-F5344CB8AC3E}">
        <p14:creationId xmlns:p14="http://schemas.microsoft.com/office/powerpoint/2010/main" val="1719202109"/>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Treatment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marL="82296" indent="0">
              <a:buNone/>
            </a:pPr>
            <a:r>
              <a:rPr lang="en-US" dirty="0"/>
              <a:t>The following medication may be prescribed:</a:t>
            </a:r>
          </a:p>
          <a:p>
            <a:r>
              <a:rPr lang="en-US" dirty="0" err="1"/>
              <a:t>Septrin</a:t>
            </a:r>
            <a:r>
              <a:rPr lang="en-US" dirty="0"/>
              <a:t> (co-</a:t>
            </a:r>
            <a:r>
              <a:rPr lang="en-US" dirty="0" err="1"/>
              <a:t>trimoxazole</a:t>
            </a:r>
            <a:r>
              <a:rPr lang="en-US" dirty="0"/>
              <a:t>) syrup</a:t>
            </a:r>
          </a:p>
          <a:p>
            <a:pPr marL="82296" indent="0">
              <a:buNone/>
            </a:pPr>
            <a:r>
              <a:rPr lang="en-US" dirty="0" smtClean="0"/>
              <a:t> Dosage</a:t>
            </a:r>
            <a:r>
              <a:rPr lang="en-US" dirty="0"/>
              <a:t>: Six weeks to five months – 120mg BD x 14 days.</a:t>
            </a:r>
          </a:p>
          <a:p>
            <a:pPr marL="82296" indent="0">
              <a:buNone/>
            </a:pPr>
            <a:r>
              <a:rPr lang="en-US" dirty="0" smtClean="0"/>
              <a:t>                </a:t>
            </a:r>
            <a:r>
              <a:rPr lang="en-US" dirty="0"/>
              <a:t>Six months to five years – 240mg BD x 14 days.</a:t>
            </a:r>
          </a:p>
          <a:p>
            <a:endParaRPr lang="en-US" dirty="0"/>
          </a:p>
          <a:p>
            <a:r>
              <a:rPr lang="en-US" dirty="0" err="1"/>
              <a:t>Sulphadimidine</a:t>
            </a:r>
            <a:r>
              <a:rPr lang="en-US" dirty="0"/>
              <a:t> mixture/tablets</a:t>
            </a:r>
          </a:p>
          <a:p>
            <a:pPr marL="82296" indent="0">
              <a:buNone/>
            </a:pPr>
            <a:r>
              <a:rPr lang="en-US" dirty="0"/>
              <a:t>Dosage: 100mg/kg per day six hourly x 14 days.</a:t>
            </a:r>
          </a:p>
          <a:p>
            <a:endParaRPr lang="en-US" dirty="0"/>
          </a:p>
          <a:p>
            <a:r>
              <a:rPr lang="en-US" dirty="0" err="1"/>
              <a:t>Nitrofurantoin</a:t>
            </a:r>
            <a:r>
              <a:rPr lang="en-US" dirty="0"/>
              <a:t>(</a:t>
            </a:r>
            <a:r>
              <a:rPr lang="en-US" dirty="0" err="1"/>
              <a:t>furadantin</a:t>
            </a:r>
            <a:r>
              <a:rPr lang="en-US" dirty="0"/>
              <a:t>)</a:t>
            </a:r>
          </a:p>
          <a:p>
            <a:pPr marL="82296" indent="0">
              <a:buNone/>
            </a:pPr>
            <a:r>
              <a:rPr lang="en-US" dirty="0"/>
              <a:t>Dosage: 3 - 5mg/kg </a:t>
            </a:r>
            <a:r>
              <a:rPr lang="en-US" dirty="0" err="1"/>
              <a:t>tds</a:t>
            </a:r>
            <a:r>
              <a:rPr lang="en-US" dirty="0"/>
              <a:t> up to 400mg per day x 7 days.</a:t>
            </a:r>
          </a:p>
          <a:p>
            <a:endParaRPr lang="en-US" dirty="0"/>
          </a:p>
          <a:p>
            <a:r>
              <a:rPr lang="en-US" dirty="0"/>
              <a:t>Other antibiotics</a:t>
            </a:r>
          </a:p>
          <a:p>
            <a:pPr marL="653796" indent="-571500">
              <a:buFont typeface="+mj-lt"/>
              <a:buAutoNum type="romanLcPeriod"/>
            </a:pPr>
            <a:r>
              <a:rPr lang="en-US" dirty="0" err="1"/>
              <a:t>Amoxycillin</a:t>
            </a:r>
            <a:r>
              <a:rPr lang="en-US" dirty="0"/>
              <a:t> 50mg/kg per day (in divided dose given </a:t>
            </a:r>
            <a:r>
              <a:rPr lang="en-US" dirty="0" err="1"/>
              <a:t>qid</a:t>
            </a:r>
            <a:r>
              <a:rPr lang="en-US" dirty="0"/>
              <a:t>).</a:t>
            </a:r>
          </a:p>
          <a:p>
            <a:pPr marL="653796" indent="-571500">
              <a:buFont typeface="+mj-lt"/>
              <a:buAutoNum type="romanLcPeriod"/>
            </a:pPr>
            <a:r>
              <a:rPr lang="en-US" dirty="0"/>
              <a:t>Ampicillin 50mg/kg per day (in divided dose given </a:t>
            </a:r>
            <a:r>
              <a:rPr lang="en-US" dirty="0" err="1"/>
              <a:t>qid</a:t>
            </a:r>
            <a:r>
              <a:rPr lang="en-US" dirty="0"/>
              <a:t>).</a:t>
            </a:r>
          </a:p>
          <a:p>
            <a:endParaRPr lang="en-US" dirty="0"/>
          </a:p>
        </p:txBody>
      </p:sp>
    </p:spTree>
    <p:extLst>
      <p:ext uri="{BB962C8B-B14F-4D97-AF65-F5344CB8AC3E}">
        <p14:creationId xmlns:p14="http://schemas.microsoft.com/office/powerpoint/2010/main" val="187574159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136928"/>
          </a:xfrm>
        </p:spPr>
        <p:txBody>
          <a:bodyPr>
            <a:normAutofit/>
          </a:bodyPr>
          <a:lstStyle/>
          <a:p>
            <a:r>
              <a:rPr lang="en-US" sz="6000" b="1" dirty="0" smtClean="0"/>
              <a:t>INFECTIOUS DISEASES</a:t>
            </a:r>
            <a:endParaRPr lang="en-US" sz="6000" b="1" dirty="0"/>
          </a:p>
        </p:txBody>
      </p:sp>
    </p:spTree>
    <p:extLst>
      <p:ext uri="{BB962C8B-B14F-4D97-AF65-F5344CB8AC3E}">
        <p14:creationId xmlns:p14="http://schemas.microsoft.com/office/powerpoint/2010/main" val="2334798176"/>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1. MENINGOCOCCAL MENINGITIS </a:t>
            </a:r>
            <a:r>
              <a:rPr lang="en-US" dirty="0" smtClean="0"/>
              <a:t/>
            </a:r>
            <a:br>
              <a:rPr lang="en-US" dirty="0" smtClean="0"/>
            </a:br>
            <a:endParaRPr lang="en-US" dirty="0"/>
          </a:p>
        </p:txBody>
      </p:sp>
      <p:sp>
        <p:nvSpPr>
          <p:cNvPr id="3" name="Content Placeholder 2"/>
          <p:cNvSpPr>
            <a:spLocks noGrp="1"/>
          </p:cNvSpPr>
          <p:nvPr>
            <p:ph idx="1"/>
          </p:nvPr>
        </p:nvSpPr>
        <p:spPr>
          <a:xfrm>
            <a:off x="1914144" y="914400"/>
            <a:ext cx="9997440" cy="5334000"/>
          </a:xfrm>
        </p:spPr>
        <p:txBody>
          <a:bodyPr>
            <a:normAutofit lnSpcReduction="10000"/>
          </a:bodyPr>
          <a:lstStyle/>
          <a:p>
            <a:pPr marL="82296" indent="0">
              <a:buNone/>
            </a:pPr>
            <a:endParaRPr lang="en-US" dirty="0"/>
          </a:p>
          <a:p>
            <a:r>
              <a:rPr lang="en-GB" dirty="0"/>
              <a:t>Meningitis means inflammation of the meninges. </a:t>
            </a:r>
            <a:endParaRPr lang="en-GB" dirty="0" smtClean="0"/>
          </a:p>
          <a:p>
            <a:r>
              <a:rPr lang="en-GB" dirty="0" smtClean="0"/>
              <a:t>The </a:t>
            </a:r>
            <a:r>
              <a:rPr lang="en-GB" dirty="0"/>
              <a:t>meninges are membranes that cover and protect the brain and spinal cord. </a:t>
            </a:r>
            <a:endParaRPr lang="en-GB" dirty="0" smtClean="0"/>
          </a:p>
          <a:p>
            <a:r>
              <a:rPr lang="en-GB" dirty="0" smtClean="0"/>
              <a:t>The </a:t>
            </a:r>
            <a:r>
              <a:rPr lang="en-GB" dirty="0"/>
              <a:t>meninges consist of the pia mater, dura mater and the arachnoid. </a:t>
            </a:r>
            <a:endParaRPr lang="en-GB" dirty="0" smtClean="0"/>
          </a:p>
          <a:p>
            <a:r>
              <a:rPr lang="en-GB" dirty="0" smtClean="0"/>
              <a:t>Causative </a:t>
            </a:r>
            <a:r>
              <a:rPr lang="en-GB" dirty="0"/>
              <a:t>organisms are </a:t>
            </a:r>
            <a:r>
              <a:rPr lang="en-GB" i="1" dirty="0"/>
              <a:t>Neisseria m</a:t>
            </a:r>
            <a:r>
              <a:rPr lang="en-GB" i="1" dirty="0" smtClean="0"/>
              <a:t>eningitis </a:t>
            </a:r>
            <a:r>
              <a:rPr lang="en-GB" dirty="0"/>
              <a:t>(Meningococci). </a:t>
            </a:r>
            <a:endParaRPr lang="en-GB" dirty="0" smtClean="0"/>
          </a:p>
          <a:p>
            <a:r>
              <a:rPr lang="en-GB" dirty="0" smtClean="0"/>
              <a:t>This </a:t>
            </a:r>
            <a:r>
              <a:rPr lang="en-GB" dirty="0"/>
              <a:t>micro-organism is intracellular gram negative </a:t>
            </a:r>
            <a:r>
              <a:rPr lang="en-GB" dirty="0" err="1"/>
              <a:t>diplococcus</a:t>
            </a:r>
            <a:r>
              <a:rPr lang="en-GB" dirty="0"/>
              <a:t>. </a:t>
            </a:r>
            <a:endParaRPr lang="en-US" dirty="0"/>
          </a:p>
          <a:p>
            <a:pPr marL="82296" indent="0">
              <a:buNone/>
            </a:pPr>
            <a:endParaRPr lang="en-GB" dirty="0" smtClean="0"/>
          </a:p>
          <a:p>
            <a:endParaRPr lang="en-US" dirty="0"/>
          </a:p>
        </p:txBody>
      </p:sp>
    </p:spTree>
    <p:extLst>
      <p:ext uri="{BB962C8B-B14F-4D97-AF65-F5344CB8AC3E}">
        <p14:creationId xmlns:p14="http://schemas.microsoft.com/office/powerpoint/2010/main" val="1836852036"/>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a:t>
            </a:r>
            <a:endParaRPr lang="en-US" dirty="0"/>
          </a:p>
        </p:txBody>
      </p:sp>
      <p:sp>
        <p:nvSpPr>
          <p:cNvPr id="3" name="Content Placeholder 2"/>
          <p:cNvSpPr>
            <a:spLocks noGrp="1"/>
          </p:cNvSpPr>
          <p:nvPr>
            <p:ph idx="1"/>
          </p:nvPr>
        </p:nvSpPr>
        <p:spPr/>
        <p:txBody>
          <a:bodyPr/>
          <a:lstStyle/>
          <a:p>
            <a:r>
              <a:rPr lang="en-GB" dirty="0"/>
              <a:t>There are six </a:t>
            </a:r>
            <a:r>
              <a:rPr lang="en-GB" dirty="0" err="1"/>
              <a:t>sero</a:t>
            </a:r>
            <a:r>
              <a:rPr lang="en-GB" dirty="0"/>
              <a:t> strains (groups), namely A, B, C, D, X and Y.</a:t>
            </a:r>
            <a:endParaRPr lang="en-GB" dirty="0" smtClean="0"/>
          </a:p>
          <a:p>
            <a:r>
              <a:rPr lang="en-GB" dirty="0" smtClean="0"/>
              <a:t>In </a:t>
            </a:r>
            <a:r>
              <a:rPr lang="en-GB" dirty="0"/>
              <a:t>many parts of the African continent </a:t>
            </a:r>
            <a:r>
              <a:rPr lang="en-GB" dirty="0" err="1"/>
              <a:t>sero</a:t>
            </a:r>
            <a:r>
              <a:rPr lang="en-GB" dirty="0"/>
              <a:t> group A is the main cause of epidemics.  </a:t>
            </a:r>
            <a:endParaRPr lang="en-GB" dirty="0" smtClean="0"/>
          </a:p>
          <a:p>
            <a:r>
              <a:rPr lang="en-GB" dirty="0" smtClean="0"/>
              <a:t>Other </a:t>
            </a:r>
            <a:r>
              <a:rPr lang="en-GB" dirty="0"/>
              <a:t>types of meningitis may be caused </a:t>
            </a:r>
            <a:r>
              <a:rPr lang="en-GB" dirty="0" smtClean="0"/>
              <a:t>by pneumococci </a:t>
            </a:r>
            <a:r>
              <a:rPr lang="en-GB" dirty="0"/>
              <a:t>or salmonella staphylococci</a:t>
            </a:r>
            <a:endParaRPr lang="en-US" dirty="0"/>
          </a:p>
        </p:txBody>
      </p:sp>
    </p:spTree>
    <p:extLst>
      <p:ext uri="{BB962C8B-B14F-4D97-AF65-F5344CB8AC3E}">
        <p14:creationId xmlns:p14="http://schemas.microsoft.com/office/powerpoint/2010/main" val="92285168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a:t>
            </a:r>
            <a:endParaRPr lang="en-US" dirty="0"/>
          </a:p>
        </p:txBody>
      </p:sp>
      <p:sp>
        <p:nvSpPr>
          <p:cNvPr id="3" name="Content Placeholder 2"/>
          <p:cNvSpPr>
            <a:spLocks noGrp="1"/>
          </p:cNvSpPr>
          <p:nvPr>
            <p:ph idx="1"/>
          </p:nvPr>
        </p:nvSpPr>
        <p:spPr/>
        <p:txBody>
          <a:bodyPr/>
          <a:lstStyle/>
          <a:p>
            <a:r>
              <a:rPr lang="en-GB" dirty="0"/>
              <a:t>However viruses and mycobacterium, tubercle bacilli occasionally cause meningitis.</a:t>
            </a:r>
            <a:endParaRPr lang="en-US" dirty="0"/>
          </a:p>
          <a:p>
            <a:r>
              <a:rPr lang="en-GB" dirty="0"/>
              <a:t>The incubation period ranges from 2</a:t>
            </a:r>
            <a:r>
              <a:rPr lang="en-GB" dirty="0" smtClean="0"/>
              <a:t> </a:t>
            </a:r>
            <a:r>
              <a:rPr lang="en-GB" dirty="0"/>
              <a:t>to </a:t>
            </a:r>
            <a:r>
              <a:rPr lang="en-GB" dirty="0" smtClean="0"/>
              <a:t>10 </a:t>
            </a:r>
            <a:r>
              <a:rPr lang="en-GB" dirty="0"/>
              <a:t>days but commonly three to four days. </a:t>
            </a:r>
          </a:p>
          <a:p>
            <a:r>
              <a:rPr lang="en-GB" dirty="0"/>
              <a:t>Meningococcal meningitis is an infectious disease that can be passed from one person to another if meningococci are present in the discharges from the nose and mouth.</a:t>
            </a:r>
            <a:endParaRPr lang="en-US" dirty="0"/>
          </a:p>
          <a:p>
            <a:pPr marL="82296" indent="0">
              <a:buNone/>
            </a:pPr>
            <a:endParaRPr lang="en-US" dirty="0"/>
          </a:p>
        </p:txBody>
      </p:sp>
    </p:spTree>
    <p:extLst>
      <p:ext uri="{BB962C8B-B14F-4D97-AF65-F5344CB8AC3E}">
        <p14:creationId xmlns:p14="http://schemas.microsoft.com/office/powerpoint/2010/main" val="3239318872"/>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meningitis</a:t>
            </a:r>
            <a:endParaRPr lang="en-US" dirty="0"/>
          </a:p>
        </p:txBody>
      </p:sp>
      <p:sp>
        <p:nvSpPr>
          <p:cNvPr id="3" name="Content Placeholder 2"/>
          <p:cNvSpPr>
            <a:spLocks noGrp="1"/>
          </p:cNvSpPr>
          <p:nvPr>
            <p:ph idx="1"/>
          </p:nvPr>
        </p:nvSpPr>
        <p:spPr/>
        <p:txBody>
          <a:bodyPr/>
          <a:lstStyle/>
          <a:p>
            <a:r>
              <a:rPr lang="en-GB" dirty="0"/>
              <a:t>Normally, the meningococci are found in the nasopharynx without disturbing the host or carrier. </a:t>
            </a:r>
            <a:endParaRPr lang="en-GB" dirty="0" smtClean="0"/>
          </a:p>
          <a:p>
            <a:r>
              <a:rPr lang="en-GB" dirty="0" smtClean="0"/>
              <a:t>The </a:t>
            </a:r>
            <a:r>
              <a:rPr lang="en-GB" dirty="0"/>
              <a:t>reservoir is mainly human. </a:t>
            </a:r>
            <a:endParaRPr lang="en-GB" dirty="0" smtClean="0"/>
          </a:p>
          <a:p>
            <a:r>
              <a:rPr lang="en-GB" dirty="0" smtClean="0"/>
              <a:t>Illness </a:t>
            </a:r>
            <a:r>
              <a:rPr lang="en-GB" dirty="0"/>
              <a:t>results from either increased invasiveness of the bacteria or lower body resistance of the host. </a:t>
            </a:r>
            <a:endParaRPr lang="en-GB" dirty="0" smtClean="0"/>
          </a:p>
          <a:p>
            <a:r>
              <a:rPr lang="en-GB" dirty="0"/>
              <a:t>Some people have deficit or deficiency of some gamma immunoglobulin, which in some cases runs in families. This explains why some epidemics run in the family, while other carriers show no symptoms. </a:t>
            </a:r>
            <a:endParaRPr lang="en-US" dirty="0"/>
          </a:p>
          <a:p>
            <a:endParaRPr lang="en-GB" dirty="0" smtClean="0"/>
          </a:p>
          <a:p>
            <a:endParaRPr lang="en-US" dirty="0"/>
          </a:p>
        </p:txBody>
      </p:sp>
    </p:spTree>
    <p:extLst>
      <p:ext uri="{BB962C8B-B14F-4D97-AF65-F5344CB8AC3E}">
        <p14:creationId xmlns:p14="http://schemas.microsoft.com/office/powerpoint/2010/main" val="82767471"/>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p:txBody>
          <a:bodyPr/>
          <a:lstStyle/>
          <a:p>
            <a:r>
              <a:rPr lang="en-GB" dirty="0"/>
              <a:t>When the surrounding blood vessels around the nasopharynx are invaded, the organisms enter the Cerebral Spinal Fluid (CSF) spreading throughout the sub-arachnoid space. This inflammatory process increases the CSF secretion in the ventricles, resulting in the interference with the CSF flow throughout the </a:t>
            </a:r>
            <a:br>
              <a:rPr lang="en-GB" dirty="0"/>
            </a:br>
            <a:r>
              <a:rPr lang="en-GB" dirty="0"/>
              <a:t>ventricular aqueducts</a:t>
            </a:r>
            <a:r>
              <a:rPr lang="en-GB" dirty="0" smtClean="0"/>
              <a:t>.</a:t>
            </a:r>
          </a:p>
          <a:p>
            <a:r>
              <a:rPr lang="en-GB" dirty="0"/>
              <a:t>When the CSF flow is interfered with, hydrocephalus may occur</a:t>
            </a:r>
            <a:endParaRPr lang="en-US" dirty="0"/>
          </a:p>
          <a:p>
            <a:endParaRPr lang="en-US" dirty="0"/>
          </a:p>
        </p:txBody>
      </p:sp>
    </p:spTree>
    <p:extLst>
      <p:ext uri="{BB962C8B-B14F-4D97-AF65-F5344CB8AC3E}">
        <p14:creationId xmlns:p14="http://schemas.microsoft.com/office/powerpoint/2010/main" val="2614485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ormAutofit/>
          </a:bodyPr>
          <a:lstStyle/>
          <a:p>
            <a:pPr algn="l" eaLnBrk="1" hangingPunct="1">
              <a:defRPr/>
            </a:pPr>
            <a:r>
              <a:rPr lang="en-US" sz="3600" dirty="0"/>
              <a:t>Principles of Growth &amp; Development </a:t>
            </a:r>
            <a:r>
              <a:rPr lang="en-US" sz="3600" dirty="0" err="1"/>
              <a:t>cont</a:t>
            </a:r>
            <a:r>
              <a:rPr lang="en-US" sz="3600" dirty="0"/>
              <a:t>…</a:t>
            </a:r>
          </a:p>
        </p:txBody>
      </p:sp>
      <p:sp>
        <p:nvSpPr>
          <p:cNvPr id="14339" name="Rectangle 3"/>
          <p:cNvSpPr>
            <a:spLocks noGrp="1" noChangeArrowheads="1"/>
          </p:cNvSpPr>
          <p:nvPr>
            <p:ph idx="1"/>
          </p:nvPr>
        </p:nvSpPr>
        <p:spPr>
          <a:xfrm>
            <a:off x="1467059" y="1690687"/>
            <a:ext cx="9612619" cy="4686361"/>
          </a:xfrm>
        </p:spPr>
        <p:txBody>
          <a:bodyPr>
            <a:normAutofit/>
          </a:bodyPr>
          <a:lstStyle/>
          <a:p>
            <a:pPr algn="l" rtl="0" eaLnBrk="1" hangingPunct="1">
              <a:buFont typeface="Agency FB" pitchFamily="34" charset="0"/>
              <a:buNone/>
              <a:defRPr/>
            </a:pPr>
            <a:r>
              <a:rPr lang="en-US" sz="4000" dirty="0"/>
              <a:t>G &amp; D proceed in regular related directions: </a:t>
            </a:r>
          </a:p>
          <a:p>
            <a:pPr lvl="2">
              <a:defRPr/>
            </a:pPr>
            <a:r>
              <a:rPr lang="en-US" sz="3600" dirty="0"/>
              <a:t>Cephalo-caudal(head down to toes)</a:t>
            </a:r>
          </a:p>
          <a:p>
            <a:pPr lvl="2">
              <a:defRPr/>
            </a:pPr>
            <a:r>
              <a:rPr lang="en-US" sz="3600" dirty="0"/>
              <a:t> </a:t>
            </a:r>
            <a:r>
              <a:rPr lang="en-US" sz="3600" dirty="0" smtClean="0"/>
              <a:t>Proximo-distal </a:t>
            </a:r>
            <a:r>
              <a:rPr lang="en-US" sz="3600" dirty="0"/>
              <a:t>(center of the body to the           peripheral)  </a:t>
            </a:r>
          </a:p>
          <a:p>
            <a:pPr lvl="2">
              <a:defRPr/>
            </a:pPr>
            <a:r>
              <a:rPr lang="en-US" sz="3600" dirty="0"/>
              <a:t>General to specific</a:t>
            </a:r>
          </a:p>
          <a:p>
            <a:pPr algn="l" rtl="0" eaLnBrk="1" hangingPunct="1">
              <a:buFont typeface="Agency FB" pitchFamily="34" charset="0"/>
              <a:buNone/>
              <a:defRPr/>
            </a:pPr>
            <a:endParaRPr lang="en-US" dirty="0"/>
          </a:p>
        </p:txBody>
      </p:sp>
    </p:spTree>
    <p:extLst>
      <p:ext uri="{BB962C8B-B14F-4D97-AF65-F5344CB8AC3E}">
        <p14:creationId xmlns:p14="http://schemas.microsoft.com/office/powerpoint/2010/main" val="33785121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a:t>
            </a:r>
            <a:endParaRPr lang="en-US" dirty="0"/>
          </a:p>
        </p:txBody>
      </p:sp>
      <p:sp>
        <p:nvSpPr>
          <p:cNvPr id="3" name="Content Placeholder 2"/>
          <p:cNvSpPr>
            <a:spLocks noGrp="1"/>
          </p:cNvSpPr>
          <p:nvPr>
            <p:ph idx="1"/>
          </p:nvPr>
        </p:nvSpPr>
        <p:spPr/>
        <p:txBody>
          <a:bodyPr/>
          <a:lstStyle/>
          <a:p>
            <a:r>
              <a:rPr lang="en-GB" dirty="0"/>
              <a:t>Overcrowding and poor ventilation are the main pre-disposing factors, given that the mode of entry of micro-organisms is through inhalation. </a:t>
            </a:r>
            <a:endParaRPr lang="en-GB" dirty="0" smtClean="0"/>
          </a:p>
          <a:p>
            <a:r>
              <a:rPr lang="en-GB" dirty="0" smtClean="0"/>
              <a:t>This </a:t>
            </a:r>
            <a:r>
              <a:rPr lang="en-GB" dirty="0"/>
              <a:t>is referred to as an exogenous type of infection. </a:t>
            </a:r>
            <a:endParaRPr lang="en-GB" dirty="0" smtClean="0"/>
          </a:p>
          <a:p>
            <a:r>
              <a:rPr lang="en-GB" dirty="0" smtClean="0"/>
              <a:t>The </a:t>
            </a:r>
            <a:r>
              <a:rPr lang="en-GB" dirty="0"/>
              <a:t>organisms may also enter into the bloodstream through cracks in the respiratory tract in which it has been normal flora (that is  endogenous infection).</a:t>
            </a:r>
            <a:endParaRPr lang="en-US" dirty="0"/>
          </a:p>
          <a:p>
            <a:endParaRPr lang="en-US" dirty="0"/>
          </a:p>
        </p:txBody>
      </p:sp>
    </p:spTree>
    <p:extLst>
      <p:ext uri="{BB962C8B-B14F-4D97-AF65-F5344CB8AC3E}">
        <p14:creationId xmlns:p14="http://schemas.microsoft.com/office/powerpoint/2010/main" val="291382459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a:xfrm>
            <a:off x="1914144" y="1225899"/>
            <a:ext cx="9997440" cy="5022501"/>
          </a:xfrm>
        </p:spPr>
        <p:txBody>
          <a:bodyPr>
            <a:normAutofit/>
          </a:bodyPr>
          <a:lstStyle/>
          <a:p>
            <a:pPr marL="82296" lvl="0" indent="0">
              <a:buNone/>
            </a:pPr>
            <a:r>
              <a:rPr lang="en-GB" dirty="0" smtClean="0"/>
              <a:t> </a:t>
            </a:r>
            <a:endParaRPr lang="en-US" dirty="0"/>
          </a:p>
          <a:p>
            <a:pPr lvl="0"/>
            <a:r>
              <a:rPr lang="en-GB" dirty="0"/>
              <a:t>Older children may complain of a headache that becomes severe and spreads down </a:t>
            </a:r>
            <a:r>
              <a:rPr lang="en-GB" dirty="0" smtClean="0"/>
              <a:t>the </a:t>
            </a:r>
            <a:r>
              <a:rPr lang="en-GB" dirty="0"/>
              <a:t>neck </a:t>
            </a:r>
            <a:endParaRPr lang="en-US" dirty="0"/>
          </a:p>
          <a:p>
            <a:pPr lvl="0"/>
            <a:r>
              <a:rPr lang="en-GB" dirty="0"/>
              <a:t>The patient becomes pyrexial with tachycardia </a:t>
            </a:r>
            <a:endParaRPr lang="en-US" dirty="0"/>
          </a:p>
          <a:p>
            <a:pPr lvl="0"/>
            <a:r>
              <a:rPr lang="en-GB" dirty="0"/>
              <a:t>Rigors are often present </a:t>
            </a:r>
            <a:endParaRPr lang="en-US" dirty="0"/>
          </a:p>
          <a:p>
            <a:pPr lvl="0"/>
            <a:r>
              <a:rPr lang="en-GB" dirty="0"/>
              <a:t>Pain in the back and limbs </a:t>
            </a:r>
            <a:endParaRPr lang="en-US" dirty="0"/>
          </a:p>
          <a:p>
            <a:pPr lvl="0"/>
            <a:r>
              <a:rPr lang="en-GB" dirty="0"/>
              <a:t>The patient's neck and possibly the spinal column become stiff/rigid </a:t>
            </a:r>
            <a:endParaRPr lang="en-US" dirty="0"/>
          </a:p>
        </p:txBody>
      </p:sp>
    </p:spTree>
    <p:extLst>
      <p:ext uri="{BB962C8B-B14F-4D97-AF65-F5344CB8AC3E}">
        <p14:creationId xmlns:p14="http://schemas.microsoft.com/office/powerpoint/2010/main" val="380859685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cont…</a:t>
            </a:r>
            <a:endParaRPr lang="en-US" dirty="0"/>
          </a:p>
        </p:txBody>
      </p:sp>
      <p:sp>
        <p:nvSpPr>
          <p:cNvPr id="3" name="Content Placeholder 2"/>
          <p:cNvSpPr>
            <a:spLocks noGrp="1"/>
          </p:cNvSpPr>
          <p:nvPr>
            <p:ph idx="1"/>
          </p:nvPr>
        </p:nvSpPr>
        <p:spPr/>
        <p:txBody>
          <a:bodyPr/>
          <a:lstStyle/>
          <a:p>
            <a:pPr lvl="0"/>
            <a:r>
              <a:rPr lang="en-GB" dirty="0"/>
              <a:t>Due to the fever, convulsions may occur </a:t>
            </a:r>
            <a:endParaRPr lang="en-US" dirty="0"/>
          </a:p>
          <a:p>
            <a:pPr lvl="0"/>
            <a:r>
              <a:rPr lang="en-GB" dirty="0"/>
              <a:t>The child cries with a high-pitched voice </a:t>
            </a:r>
            <a:endParaRPr lang="en-US" dirty="0"/>
          </a:p>
          <a:p>
            <a:pPr lvl="0"/>
            <a:r>
              <a:rPr lang="en-GB" dirty="0"/>
              <a:t>Anorexia is usually present </a:t>
            </a:r>
            <a:endParaRPr lang="en-GB" dirty="0" smtClean="0"/>
          </a:p>
          <a:p>
            <a:pPr lvl="0"/>
            <a:r>
              <a:rPr lang="en-GB" dirty="0"/>
              <a:t>Kerning's sign is positive: patient supine with hip flexed to 90°; pain and inability to fully extend the knee, Kerning's sign is negative if the patient can fully extend knee </a:t>
            </a:r>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207957342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cont…</a:t>
            </a:r>
            <a:endParaRPr lang="en-US" dirty="0"/>
          </a:p>
        </p:txBody>
      </p:sp>
      <p:sp>
        <p:nvSpPr>
          <p:cNvPr id="3" name="Content Placeholder 2"/>
          <p:cNvSpPr>
            <a:spLocks noGrp="1"/>
          </p:cNvSpPr>
          <p:nvPr>
            <p:ph idx="1"/>
          </p:nvPr>
        </p:nvSpPr>
        <p:spPr/>
        <p:txBody>
          <a:bodyPr>
            <a:normAutofit/>
          </a:bodyPr>
          <a:lstStyle/>
          <a:p>
            <a:pPr lvl="0"/>
            <a:r>
              <a:rPr lang="en-GB" dirty="0" smtClean="0"/>
              <a:t>In </a:t>
            </a:r>
            <a:r>
              <a:rPr lang="en-GB" dirty="0"/>
              <a:t>very young babies, the anterior </a:t>
            </a:r>
            <a:r>
              <a:rPr lang="en-GB" dirty="0" smtClean="0"/>
              <a:t>fontanel </a:t>
            </a:r>
            <a:r>
              <a:rPr lang="en-GB" dirty="0"/>
              <a:t>may bulge outwards instead of positive </a:t>
            </a:r>
            <a:r>
              <a:rPr lang="en-GB" dirty="0" smtClean="0"/>
              <a:t>Kerning's </a:t>
            </a:r>
            <a:r>
              <a:rPr lang="en-GB" dirty="0"/>
              <a:t>sign </a:t>
            </a:r>
            <a:endParaRPr lang="en-US" dirty="0"/>
          </a:p>
          <a:p>
            <a:pPr lvl="0"/>
            <a:r>
              <a:rPr lang="en-GB" dirty="0"/>
              <a:t>The child is irritable, drowsy and goes into a comatose state </a:t>
            </a:r>
            <a:endParaRPr lang="en-US" dirty="0"/>
          </a:p>
          <a:p>
            <a:pPr lvl="0"/>
            <a:r>
              <a:rPr lang="en-GB" dirty="0"/>
              <a:t>Photophobia is usually </a:t>
            </a:r>
            <a:r>
              <a:rPr lang="en-GB" dirty="0" smtClean="0"/>
              <a:t>common</a:t>
            </a:r>
          </a:p>
          <a:p>
            <a:pPr lvl="0"/>
            <a:r>
              <a:rPr lang="en-GB" dirty="0"/>
              <a:t>I</a:t>
            </a:r>
            <a:r>
              <a:rPr lang="en-GB" dirty="0" smtClean="0"/>
              <a:t>n </a:t>
            </a:r>
            <a:r>
              <a:rPr lang="en-GB" dirty="0"/>
              <a:t>some cases circulatory collapse with petechial haemorrhage may occur (bleeding spots) on the skin </a:t>
            </a:r>
            <a:endParaRPr lang="en-US" dirty="0"/>
          </a:p>
          <a:p>
            <a:r>
              <a:rPr lang="en-GB" dirty="0"/>
              <a:t>Cyanosis and vomiting are present</a:t>
            </a:r>
            <a:endParaRPr lang="en-US" dirty="0"/>
          </a:p>
          <a:p>
            <a:endParaRPr lang="en-US" dirty="0"/>
          </a:p>
        </p:txBody>
      </p:sp>
    </p:spTree>
    <p:extLst>
      <p:ext uri="{BB962C8B-B14F-4D97-AF65-F5344CB8AC3E}">
        <p14:creationId xmlns:p14="http://schemas.microsoft.com/office/powerpoint/2010/main" val="91994447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Diagnostic Investigations</a:t>
            </a:r>
            <a:r>
              <a:rPr lang="en-GB" dirty="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GB" dirty="0" smtClean="0"/>
              <a:t>Take </a:t>
            </a:r>
            <a:r>
              <a:rPr lang="en-GB" dirty="0"/>
              <a:t>the patient’s personal history. </a:t>
            </a:r>
            <a:endParaRPr lang="en-GB" dirty="0" smtClean="0"/>
          </a:p>
          <a:p>
            <a:r>
              <a:rPr lang="en-GB" dirty="0" smtClean="0"/>
              <a:t>Perform a </a:t>
            </a:r>
            <a:r>
              <a:rPr lang="en-GB" dirty="0"/>
              <a:t>physical </a:t>
            </a:r>
            <a:r>
              <a:rPr lang="en-GB" dirty="0" smtClean="0"/>
              <a:t>exam.</a:t>
            </a:r>
          </a:p>
          <a:p>
            <a:r>
              <a:rPr lang="en-GB" dirty="0" smtClean="0"/>
              <a:t>A </a:t>
            </a:r>
            <a:r>
              <a:rPr lang="en-GB" dirty="0"/>
              <a:t>lumbar puncture is performed to analyse the CSF and may show that polymorph cells are increased. CSF is turbid in appearance (cloudy), the pressure is raised, glucose level is lower than normal and/or the amount of proteins is raised. </a:t>
            </a:r>
            <a:endParaRPr lang="en-GB" dirty="0" smtClean="0"/>
          </a:p>
          <a:p>
            <a:pPr marL="82296" indent="0">
              <a:buNone/>
            </a:pPr>
            <a:endParaRPr lang="en-US" dirty="0"/>
          </a:p>
        </p:txBody>
      </p:sp>
    </p:spTree>
    <p:extLst>
      <p:ext uri="{BB962C8B-B14F-4D97-AF65-F5344CB8AC3E}">
        <p14:creationId xmlns:p14="http://schemas.microsoft.com/office/powerpoint/2010/main" val="118069959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pPr lvl="0"/>
            <a:r>
              <a:rPr lang="en-GB" dirty="0"/>
              <a:t>Meningococcal septicaemia </a:t>
            </a:r>
            <a:endParaRPr lang="en-US" dirty="0"/>
          </a:p>
          <a:p>
            <a:pPr lvl="0"/>
            <a:r>
              <a:rPr lang="en-GB" dirty="0"/>
              <a:t>Hypostatic pneumonia </a:t>
            </a:r>
            <a:endParaRPr lang="en-US" dirty="0"/>
          </a:p>
          <a:p>
            <a:pPr lvl="0"/>
            <a:r>
              <a:rPr lang="en-GB" dirty="0"/>
              <a:t>Peripheral circulatory shock </a:t>
            </a:r>
            <a:endParaRPr lang="en-US" dirty="0"/>
          </a:p>
          <a:p>
            <a:pPr lvl="0"/>
            <a:r>
              <a:rPr lang="en-GB" dirty="0"/>
              <a:t>Adrenal damage </a:t>
            </a:r>
            <a:endParaRPr lang="en-US" dirty="0"/>
          </a:p>
          <a:p>
            <a:pPr lvl="0"/>
            <a:r>
              <a:rPr lang="en-GB" dirty="0"/>
              <a:t>Central nervous system: Hydrocephalus, cranial nerve palsies, mental retardation, subdural effusions, deafness, blindness, epilepsy</a:t>
            </a:r>
            <a:endParaRPr lang="en-US" dirty="0"/>
          </a:p>
          <a:p>
            <a:endParaRPr lang="en-US" dirty="0"/>
          </a:p>
        </p:txBody>
      </p:sp>
    </p:spTree>
    <p:extLst>
      <p:ext uri="{BB962C8B-B14F-4D97-AF65-F5344CB8AC3E}">
        <p14:creationId xmlns:p14="http://schemas.microsoft.com/office/powerpoint/2010/main" val="329787982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pPr marL="596646" indent="-514350">
              <a:buAutoNum type="arabicPeriod"/>
            </a:pPr>
            <a:r>
              <a:rPr lang="en-US" dirty="0" smtClean="0">
                <a:solidFill>
                  <a:srgbClr val="FF0000"/>
                </a:solidFill>
              </a:rPr>
              <a:t>Discuss the nursing management of patient with meningitis.</a:t>
            </a:r>
          </a:p>
          <a:p>
            <a:pPr marL="82296" indent="0">
              <a:buNone/>
            </a:pPr>
            <a:endParaRPr lang="en-US" dirty="0" smtClean="0">
              <a:solidFill>
                <a:srgbClr val="FF0000"/>
              </a:solidFill>
            </a:endParaRPr>
          </a:p>
          <a:p>
            <a:pPr marL="82296" indent="0">
              <a:buNone/>
            </a:pPr>
            <a:r>
              <a:rPr lang="en-US" dirty="0" smtClean="0">
                <a:solidFill>
                  <a:srgbClr val="FF0000"/>
                </a:solidFill>
              </a:rPr>
              <a:t>2. Develop a nursing care plan for a client with meningitis</a:t>
            </a:r>
            <a:endParaRPr lang="en-US" dirty="0">
              <a:solidFill>
                <a:srgbClr val="FF0000"/>
              </a:solidFill>
            </a:endParaRPr>
          </a:p>
        </p:txBody>
      </p:sp>
    </p:spTree>
    <p:extLst>
      <p:ext uri="{BB962C8B-B14F-4D97-AF65-F5344CB8AC3E}">
        <p14:creationId xmlns:p14="http://schemas.microsoft.com/office/powerpoint/2010/main" val="101034749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POLIOMYELITIS</a:t>
            </a:r>
            <a:endParaRPr lang="en-US" b="1" dirty="0"/>
          </a:p>
        </p:txBody>
      </p:sp>
      <p:sp>
        <p:nvSpPr>
          <p:cNvPr id="3" name="Content Placeholder 2"/>
          <p:cNvSpPr>
            <a:spLocks noGrp="1"/>
          </p:cNvSpPr>
          <p:nvPr>
            <p:ph idx="1"/>
          </p:nvPr>
        </p:nvSpPr>
        <p:spPr/>
        <p:txBody>
          <a:bodyPr/>
          <a:lstStyle/>
          <a:p>
            <a:r>
              <a:rPr lang="en-GB" dirty="0"/>
              <a:t>Poliomyelitis is an acute infectious viral disease of the anterior horn cells of the spinal cord and sometimes of the lower part of the </a:t>
            </a:r>
            <a:r>
              <a:rPr lang="en-GB" dirty="0" smtClean="0"/>
              <a:t>brain.</a:t>
            </a:r>
          </a:p>
          <a:p>
            <a:r>
              <a:rPr lang="en-GB" dirty="0"/>
              <a:t>To develop immunity against each type of the poliovirus, a person has to have been infected or immunised against that particular type and this is one of the reasons why a child is given three doses of polio vaccine</a:t>
            </a:r>
            <a:endParaRPr lang="en-US" dirty="0"/>
          </a:p>
        </p:txBody>
      </p:sp>
    </p:spTree>
    <p:extLst>
      <p:ext uri="{BB962C8B-B14F-4D97-AF65-F5344CB8AC3E}">
        <p14:creationId xmlns:p14="http://schemas.microsoft.com/office/powerpoint/2010/main" val="77968559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Polio cont…</a:t>
            </a:r>
            <a:endParaRPr lang="en-US" dirty="0"/>
          </a:p>
        </p:txBody>
      </p:sp>
      <p:sp>
        <p:nvSpPr>
          <p:cNvPr id="3" name="Content Placeholder 2"/>
          <p:cNvSpPr>
            <a:spLocks noGrp="1"/>
          </p:cNvSpPr>
          <p:nvPr>
            <p:ph idx="1"/>
          </p:nvPr>
        </p:nvSpPr>
        <p:spPr/>
        <p:txBody>
          <a:bodyPr/>
          <a:lstStyle/>
          <a:p>
            <a:r>
              <a:rPr lang="en-GB" dirty="0"/>
              <a:t>Poliomyelitis is a complication of a viral infection which is usually confined to the pharynx and gastro-intestinal </a:t>
            </a:r>
            <a:r>
              <a:rPr lang="en-GB" dirty="0" smtClean="0"/>
              <a:t>tract.</a:t>
            </a:r>
          </a:p>
          <a:p>
            <a:r>
              <a:rPr lang="en-GB" dirty="0" smtClean="0"/>
              <a:t>Factors which </a:t>
            </a:r>
            <a:r>
              <a:rPr lang="en-GB" dirty="0"/>
              <a:t>contribute to the invasion of the nervous system include muscular exhaustion, tooth extraction, tonsillectomy, injections and damaged nerve endings. The invasion finally leads to paralysis.</a:t>
            </a:r>
            <a:endParaRPr lang="en-US" dirty="0"/>
          </a:p>
          <a:p>
            <a:endParaRPr lang="en-US" dirty="0"/>
          </a:p>
        </p:txBody>
      </p:sp>
    </p:spTree>
    <p:extLst>
      <p:ext uri="{BB962C8B-B14F-4D97-AF65-F5344CB8AC3E}">
        <p14:creationId xmlns:p14="http://schemas.microsoft.com/office/powerpoint/2010/main" val="339933657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polio</a:t>
            </a:r>
            <a:endParaRPr lang="en-US" dirty="0"/>
          </a:p>
        </p:txBody>
      </p:sp>
      <p:sp>
        <p:nvSpPr>
          <p:cNvPr id="3" name="Content Placeholder 2"/>
          <p:cNvSpPr>
            <a:spLocks noGrp="1"/>
          </p:cNvSpPr>
          <p:nvPr>
            <p:ph idx="1"/>
          </p:nvPr>
        </p:nvSpPr>
        <p:spPr>
          <a:xfrm>
            <a:off x="1914144" y="1416818"/>
            <a:ext cx="9997440" cy="5205046"/>
          </a:xfrm>
        </p:spPr>
        <p:txBody>
          <a:bodyPr>
            <a:normAutofit/>
          </a:bodyPr>
          <a:lstStyle/>
          <a:p>
            <a:r>
              <a:rPr lang="en-GB" dirty="0"/>
              <a:t>The causative micro-organism is poliovirus. </a:t>
            </a:r>
            <a:endParaRPr lang="en-GB" dirty="0" smtClean="0"/>
          </a:p>
          <a:p>
            <a:pPr marL="82296" indent="0">
              <a:buNone/>
            </a:pPr>
            <a:endParaRPr lang="en-GB" dirty="0" smtClean="0"/>
          </a:p>
          <a:p>
            <a:r>
              <a:rPr lang="en-GB" dirty="0" smtClean="0"/>
              <a:t>There </a:t>
            </a:r>
            <a:r>
              <a:rPr lang="en-GB" dirty="0"/>
              <a:t>are three types of </a:t>
            </a:r>
            <a:r>
              <a:rPr lang="en-GB" dirty="0" smtClean="0"/>
              <a:t>viruses:</a:t>
            </a:r>
          </a:p>
          <a:p>
            <a:pPr marL="653796" indent="-571500">
              <a:buFont typeface="+mj-lt"/>
              <a:buAutoNum type="romanLcPeriod"/>
            </a:pPr>
            <a:r>
              <a:rPr lang="en-GB" dirty="0" smtClean="0"/>
              <a:t>Type </a:t>
            </a:r>
            <a:r>
              <a:rPr lang="en-GB" dirty="0"/>
              <a:t>one is known as </a:t>
            </a:r>
            <a:r>
              <a:rPr lang="en-GB" dirty="0" err="1"/>
              <a:t>Brunhilde</a:t>
            </a:r>
            <a:r>
              <a:rPr lang="en-GB" dirty="0"/>
              <a:t>, which is commonly associated with paralytic illness. </a:t>
            </a:r>
            <a:endParaRPr lang="en-GB" dirty="0" smtClean="0"/>
          </a:p>
          <a:p>
            <a:pPr marL="653796" indent="-571500">
              <a:buFont typeface="+mj-lt"/>
              <a:buAutoNum type="romanLcPeriod"/>
            </a:pPr>
            <a:r>
              <a:rPr lang="en-GB" dirty="0" smtClean="0"/>
              <a:t>Type </a:t>
            </a:r>
            <a:r>
              <a:rPr lang="en-GB" dirty="0"/>
              <a:t>two is called Lansing and </a:t>
            </a:r>
            <a:endParaRPr lang="en-GB" dirty="0" smtClean="0"/>
          </a:p>
          <a:p>
            <a:pPr marL="653796" indent="-571500">
              <a:buFont typeface="+mj-lt"/>
              <a:buAutoNum type="romanLcPeriod"/>
            </a:pPr>
            <a:r>
              <a:rPr lang="en-GB" dirty="0" smtClean="0"/>
              <a:t>Type </a:t>
            </a:r>
            <a:r>
              <a:rPr lang="en-GB" dirty="0"/>
              <a:t>three is known as Leon. The latter two are less commonly associated with paralysis. </a:t>
            </a:r>
            <a:endParaRPr lang="en-US" dirty="0"/>
          </a:p>
        </p:txBody>
      </p:sp>
    </p:spTree>
    <p:extLst>
      <p:ext uri="{BB962C8B-B14F-4D97-AF65-F5344CB8AC3E}">
        <p14:creationId xmlns:p14="http://schemas.microsoft.com/office/powerpoint/2010/main" val="270692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Specific Objectives And Content</a:t>
            </a:r>
          </a:p>
        </p:txBody>
      </p:sp>
      <p:sp>
        <p:nvSpPr>
          <p:cNvPr id="3" name="Content Placeholder 2"/>
          <p:cNvSpPr>
            <a:spLocks noGrp="1"/>
          </p:cNvSpPr>
          <p:nvPr>
            <p:ph idx="1"/>
          </p:nvPr>
        </p:nvSpPr>
        <p:spPr/>
        <p:txBody>
          <a:bodyPr>
            <a:normAutofit/>
          </a:bodyPr>
          <a:lstStyle/>
          <a:p>
            <a:pPr marL="0" indent="0">
              <a:buNone/>
            </a:pPr>
            <a:r>
              <a:rPr lang="en-US" dirty="0"/>
              <a:t>1</a:t>
            </a:r>
            <a:r>
              <a:rPr lang="en-US" sz="3200" dirty="0"/>
              <a:t>. Recall normal growth and development of a child</a:t>
            </a:r>
          </a:p>
          <a:p>
            <a:pPr lvl="3"/>
            <a:r>
              <a:rPr lang="en-US" sz="3200" dirty="0"/>
              <a:t>Review normal growth and development of a child</a:t>
            </a:r>
          </a:p>
          <a:p>
            <a:pPr marL="0" indent="0">
              <a:buNone/>
            </a:pPr>
            <a:r>
              <a:rPr lang="en-US" sz="3200" dirty="0"/>
              <a:t>2. Describe the effects of illness and hospitalization in a child</a:t>
            </a:r>
          </a:p>
          <a:p>
            <a:pPr marL="1371600" lvl="3" indent="0">
              <a:buNone/>
            </a:pPr>
            <a:r>
              <a:rPr lang="en-US" sz="3200" dirty="0"/>
              <a:t>-social</a:t>
            </a:r>
          </a:p>
          <a:p>
            <a:pPr marL="1371600" lvl="3" indent="0">
              <a:buNone/>
            </a:pPr>
            <a:r>
              <a:rPr lang="en-US" sz="3200" dirty="0"/>
              <a:t>-psychological</a:t>
            </a:r>
          </a:p>
          <a:p>
            <a:pPr marL="1371600" lvl="3" indent="0">
              <a:buNone/>
            </a:pPr>
            <a:r>
              <a:rPr lang="en-US" sz="3200" dirty="0"/>
              <a:t>-spiritual and physical</a:t>
            </a:r>
          </a:p>
          <a:p>
            <a:pPr marL="1371600" lvl="3" indent="0">
              <a:buNone/>
            </a:pPr>
            <a:endParaRPr lang="en-US" dirty="0"/>
          </a:p>
        </p:txBody>
      </p:sp>
    </p:spTree>
    <p:extLst>
      <p:ext uri="{BB962C8B-B14F-4D97-AF65-F5344CB8AC3E}">
        <p14:creationId xmlns:p14="http://schemas.microsoft.com/office/powerpoint/2010/main" val="1417158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a:t>Growth Pattern</a:t>
            </a:r>
          </a:p>
        </p:txBody>
      </p:sp>
      <p:pic>
        <p:nvPicPr>
          <p:cNvPr id="16387" name="Picture 3" descr="msotw9_temp0"/>
          <p:cNvPicPr>
            <a:picLocks noChangeAspect="1" noChangeArrowheads="1"/>
          </p:cNvPicPr>
          <p:nvPr/>
        </p:nvPicPr>
        <p:blipFill>
          <a:blip r:embed="rId2"/>
          <a:srcRect/>
          <a:stretch>
            <a:fillRect/>
          </a:stretch>
        </p:blipFill>
        <p:spPr bwMode="auto">
          <a:xfrm>
            <a:off x="3276600" y="1524000"/>
            <a:ext cx="5334000" cy="4953000"/>
          </a:xfrm>
          <a:prstGeom prst="rect">
            <a:avLst/>
          </a:prstGeom>
          <a:noFill/>
          <a:ln w="9525">
            <a:noFill/>
            <a:miter lim="800000"/>
            <a:headEnd/>
            <a:tailEnd/>
          </a:ln>
        </p:spPr>
      </p:pic>
    </p:spTree>
    <p:extLst>
      <p:ext uri="{BB962C8B-B14F-4D97-AF65-F5344CB8AC3E}">
        <p14:creationId xmlns:p14="http://schemas.microsoft.com/office/powerpoint/2010/main" val="200050475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p:txBody>
          <a:bodyPr/>
          <a:lstStyle/>
          <a:p>
            <a:r>
              <a:rPr lang="en-GB" dirty="0"/>
              <a:t>It has an incubation period of 3- 6 days but can extend between3 to 21 days. </a:t>
            </a:r>
          </a:p>
          <a:p>
            <a:r>
              <a:rPr lang="en-GB" dirty="0"/>
              <a:t>It has an infective period of 3 to 14 days. The virus spreads mainly through the oral route (gastro-intestinal tract) and then spreads to the lymphatic system</a:t>
            </a:r>
            <a:r>
              <a:rPr lang="en-GB" dirty="0" smtClean="0"/>
              <a:t>.</a:t>
            </a:r>
          </a:p>
          <a:p>
            <a:r>
              <a:rPr lang="en-GB" dirty="0" smtClean="0"/>
              <a:t> </a:t>
            </a:r>
            <a:r>
              <a:rPr lang="en-GB" dirty="0"/>
              <a:t>It can also spread through droplets. </a:t>
            </a:r>
            <a:br>
              <a:rPr lang="en-GB" dirty="0"/>
            </a:br>
            <a:r>
              <a:rPr lang="en-GB" dirty="0"/>
              <a:t/>
            </a:r>
            <a:br>
              <a:rPr lang="en-GB" dirty="0"/>
            </a:br>
            <a:endParaRPr lang="en-US" dirty="0"/>
          </a:p>
          <a:p>
            <a:endParaRPr lang="en-US" dirty="0"/>
          </a:p>
        </p:txBody>
      </p:sp>
    </p:spTree>
    <p:extLst>
      <p:ext uri="{BB962C8B-B14F-4D97-AF65-F5344CB8AC3E}">
        <p14:creationId xmlns:p14="http://schemas.microsoft.com/office/powerpoint/2010/main" val="305680112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entry</a:t>
            </a:r>
            <a:endParaRPr lang="en-US" dirty="0"/>
          </a:p>
        </p:txBody>
      </p:sp>
      <p:sp>
        <p:nvSpPr>
          <p:cNvPr id="3" name="Content Placeholder 2"/>
          <p:cNvSpPr>
            <a:spLocks noGrp="1"/>
          </p:cNvSpPr>
          <p:nvPr>
            <p:ph idx="1"/>
          </p:nvPr>
        </p:nvSpPr>
        <p:spPr/>
        <p:txBody>
          <a:bodyPr/>
          <a:lstStyle/>
          <a:p>
            <a:r>
              <a:rPr lang="en-GB" b="1" dirty="0"/>
              <a:t>The Five F's: </a:t>
            </a:r>
            <a:endParaRPr lang="en-GB" b="1" dirty="0" smtClean="0"/>
          </a:p>
          <a:p>
            <a:pPr marL="870966" lvl="1" indent="-514350">
              <a:buFont typeface="+mj-lt"/>
              <a:buAutoNum type="arabicPeriod"/>
            </a:pPr>
            <a:r>
              <a:rPr lang="en-GB" b="1" dirty="0" smtClean="0"/>
              <a:t>Fingers,</a:t>
            </a:r>
          </a:p>
          <a:p>
            <a:pPr marL="870966" lvl="1" indent="-514350">
              <a:buFont typeface="+mj-lt"/>
              <a:buAutoNum type="arabicPeriod"/>
            </a:pPr>
            <a:r>
              <a:rPr lang="en-GB" b="1" dirty="0" smtClean="0"/>
              <a:t> </a:t>
            </a:r>
            <a:r>
              <a:rPr lang="en-GB" b="1" dirty="0"/>
              <a:t>Flies, </a:t>
            </a:r>
            <a:endParaRPr lang="en-GB" b="1" dirty="0" smtClean="0"/>
          </a:p>
          <a:p>
            <a:pPr marL="870966" lvl="1" indent="-514350">
              <a:buFont typeface="+mj-lt"/>
              <a:buAutoNum type="arabicPeriod"/>
            </a:pPr>
            <a:r>
              <a:rPr lang="en-GB" b="1" dirty="0" smtClean="0"/>
              <a:t>Faeces</a:t>
            </a:r>
            <a:r>
              <a:rPr lang="en-GB" b="1" dirty="0"/>
              <a:t>, </a:t>
            </a:r>
            <a:endParaRPr lang="en-GB" b="1" dirty="0" smtClean="0"/>
          </a:p>
          <a:p>
            <a:pPr marL="870966" lvl="1" indent="-514350">
              <a:buFont typeface="+mj-lt"/>
              <a:buAutoNum type="arabicPeriod"/>
            </a:pPr>
            <a:r>
              <a:rPr lang="en-GB" b="1" dirty="0" smtClean="0"/>
              <a:t>Fluids </a:t>
            </a:r>
            <a:r>
              <a:rPr lang="en-GB" b="1" dirty="0"/>
              <a:t>and </a:t>
            </a:r>
            <a:endParaRPr lang="en-GB" b="1" dirty="0" smtClean="0"/>
          </a:p>
          <a:p>
            <a:pPr marL="870966" lvl="1" indent="-514350">
              <a:buFont typeface="+mj-lt"/>
              <a:buAutoNum type="arabicPeriod"/>
            </a:pPr>
            <a:r>
              <a:rPr lang="en-GB" b="1" dirty="0" smtClean="0"/>
              <a:t>Food</a:t>
            </a:r>
            <a:r>
              <a:rPr lang="en-GB" b="1" dirty="0"/>
              <a:t>. </a:t>
            </a:r>
            <a:endParaRPr lang="en-GB" b="1" dirty="0" smtClean="0"/>
          </a:p>
          <a:p>
            <a:pPr marL="82296" indent="0">
              <a:buNone/>
            </a:pPr>
            <a:r>
              <a:rPr lang="en-GB" b="1" dirty="0" smtClean="0"/>
              <a:t>These</a:t>
            </a:r>
            <a:r>
              <a:rPr lang="en-GB" b="1" dirty="0"/>
              <a:t> are the five routes of entry.</a:t>
            </a:r>
            <a:endParaRPr lang="en-US" dirty="0"/>
          </a:p>
        </p:txBody>
      </p:sp>
    </p:spTree>
    <p:extLst>
      <p:ext uri="{BB962C8B-B14F-4D97-AF65-F5344CB8AC3E}">
        <p14:creationId xmlns:p14="http://schemas.microsoft.com/office/powerpoint/2010/main" val="19266324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The patient presents with fever of 39-40 °C </a:t>
            </a:r>
            <a:endParaRPr lang="en-US" dirty="0"/>
          </a:p>
          <a:p>
            <a:pPr lvl="0"/>
            <a:r>
              <a:rPr lang="en-GB" dirty="0"/>
              <a:t>General malaise </a:t>
            </a:r>
            <a:endParaRPr lang="en-US" dirty="0"/>
          </a:p>
          <a:p>
            <a:pPr lvl="0"/>
            <a:r>
              <a:rPr lang="en-GB" dirty="0"/>
              <a:t>Vomiting and headache </a:t>
            </a:r>
            <a:endParaRPr lang="en-US" dirty="0"/>
          </a:p>
          <a:p>
            <a:pPr lvl="0"/>
            <a:r>
              <a:rPr lang="en-GB" dirty="0"/>
              <a:t>Painful and tender muscles follow this a </a:t>
            </a:r>
            <a:r>
              <a:rPr lang="en-GB" dirty="0" smtClean="0"/>
              <a:t>few </a:t>
            </a:r>
            <a:r>
              <a:rPr lang="en-GB" dirty="0"/>
              <a:t>days later </a:t>
            </a:r>
            <a:endParaRPr lang="en-US" dirty="0"/>
          </a:p>
          <a:p>
            <a:pPr lvl="0"/>
            <a:r>
              <a:rPr lang="en-GB" dirty="0"/>
              <a:t>Paralysis of one or more limbs occurs as the </a:t>
            </a:r>
            <a:r>
              <a:rPr lang="en-GB" dirty="0" smtClean="0"/>
              <a:t>muscles become </a:t>
            </a:r>
            <a:r>
              <a:rPr lang="en-GB" dirty="0"/>
              <a:t>weakened </a:t>
            </a:r>
            <a:endParaRPr lang="en-US" dirty="0"/>
          </a:p>
          <a:p>
            <a:pPr lvl="0"/>
            <a:r>
              <a:rPr lang="en-GB" dirty="0"/>
              <a:t>The paralysis of the respiratory muscles follows without the child developing any other illness (this is referred to as </a:t>
            </a:r>
            <a:br>
              <a:rPr lang="en-GB" dirty="0"/>
            </a:br>
            <a:r>
              <a:rPr lang="en-GB" b="1" dirty="0"/>
              <a:t>flaccid paralysis</a:t>
            </a:r>
            <a:r>
              <a:rPr lang="en-GB" dirty="0"/>
              <a:t>) </a:t>
            </a:r>
            <a:endParaRPr lang="en-US" dirty="0"/>
          </a:p>
          <a:p>
            <a:pPr lvl="0"/>
            <a:r>
              <a:rPr lang="en-GB" dirty="0"/>
              <a:t>Only the motor system is affected but without sensory loss</a:t>
            </a:r>
            <a:endParaRPr lang="en-US" dirty="0"/>
          </a:p>
          <a:p>
            <a:endParaRPr lang="en-US" dirty="0"/>
          </a:p>
        </p:txBody>
      </p:sp>
    </p:spTree>
    <p:extLst>
      <p:ext uri="{BB962C8B-B14F-4D97-AF65-F5344CB8AC3E}">
        <p14:creationId xmlns:p14="http://schemas.microsoft.com/office/powerpoint/2010/main" val="99185641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polio</a:t>
            </a:r>
            <a:endParaRPr lang="en-US" dirty="0"/>
          </a:p>
        </p:txBody>
      </p:sp>
      <p:sp>
        <p:nvSpPr>
          <p:cNvPr id="3" name="Content Placeholder 2"/>
          <p:cNvSpPr>
            <a:spLocks noGrp="1"/>
          </p:cNvSpPr>
          <p:nvPr>
            <p:ph idx="1"/>
          </p:nvPr>
        </p:nvSpPr>
        <p:spPr/>
        <p:txBody>
          <a:bodyPr>
            <a:normAutofit/>
          </a:bodyPr>
          <a:lstStyle/>
          <a:p>
            <a:pPr lvl="0">
              <a:buFont typeface="Wingdings" pitchFamily="2" charset="2"/>
              <a:buChar char="q"/>
            </a:pPr>
            <a:r>
              <a:rPr lang="en-GB" dirty="0" smtClean="0"/>
              <a:t>The </a:t>
            </a:r>
            <a:r>
              <a:rPr lang="en-GB" dirty="0"/>
              <a:t>patient is strictly confined to bed </a:t>
            </a:r>
            <a:endParaRPr lang="en-US" dirty="0"/>
          </a:p>
          <a:p>
            <a:pPr lvl="0">
              <a:buFont typeface="Wingdings" pitchFamily="2" charset="2"/>
              <a:buChar char="q"/>
            </a:pPr>
            <a:r>
              <a:rPr lang="en-GB" dirty="0"/>
              <a:t>Activities in the first two weeks of the infection risk possible increased paralysis and should be avoided </a:t>
            </a:r>
            <a:endParaRPr lang="en-US" dirty="0"/>
          </a:p>
          <a:p>
            <a:pPr lvl="0">
              <a:buFont typeface="Wingdings" pitchFamily="2" charset="2"/>
              <a:buChar char="q"/>
            </a:pPr>
            <a:r>
              <a:rPr lang="en-GB" dirty="0"/>
              <a:t>The patient is to be nursed in isolation </a:t>
            </a:r>
            <a:endParaRPr lang="en-US" dirty="0"/>
          </a:p>
          <a:p>
            <a:pPr lvl="0">
              <a:buFont typeface="Wingdings" pitchFamily="2" charset="2"/>
              <a:buChar char="q"/>
            </a:pPr>
            <a:r>
              <a:rPr lang="en-GB" dirty="0"/>
              <a:t>Pain is controlled through the administration of analgesics, for example, paracetamol, valium or phenobarbitone </a:t>
            </a:r>
            <a:endParaRPr lang="en-US" dirty="0"/>
          </a:p>
          <a:p>
            <a:pPr lvl="0">
              <a:buFont typeface="Wingdings" pitchFamily="2" charset="2"/>
              <a:buChar char="q"/>
            </a:pPr>
            <a:r>
              <a:rPr lang="en-GB" dirty="0"/>
              <a:t>Regular respiratory suction and postural drainage should be performed </a:t>
            </a:r>
            <a:endParaRPr lang="en-US" dirty="0"/>
          </a:p>
        </p:txBody>
      </p:sp>
    </p:spTree>
    <p:extLst>
      <p:ext uri="{BB962C8B-B14F-4D97-AF65-F5344CB8AC3E}">
        <p14:creationId xmlns:p14="http://schemas.microsoft.com/office/powerpoint/2010/main" val="273430065"/>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pPr lvl="0">
              <a:buFont typeface="Wingdings" pitchFamily="2" charset="2"/>
              <a:buChar char="q"/>
            </a:pPr>
            <a:r>
              <a:rPr lang="en-GB" dirty="0"/>
              <a:t>N.G tube feeding should be high calorie and include substantial amounts of protein </a:t>
            </a:r>
            <a:endParaRPr lang="en-US" dirty="0"/>
          </a:p>
          <a:p>
            <a:pPr lvl="0">
              <a:buFont typeface="Wingdings" pitchFamily="2" charset="2"/>
              <a:buChar char="q"/>
            </a:pPr>
            <a:r>
              <a:rPr lang="en-GB" dirty="0"/>
              <a:t>Change the patient's position every four hours to prevent bedsores </a:t>
            </a:r>
            <a:endParaRPr lang="en-US" dirty="0"/>
          </a:p>
          <a:p>
            <a:pPr>
              <a:buFont typeface="Wingdings" pitchFamily="2" charset="2"/>
              <a:buChar char="q"/>
            </a:pPr>
            <a:endParaRPr lang="en-US" dirty="0"/>
          </a:p>
          <a:p>
            <a:endParaRPr lang="en-US" dirty="0"/>
          </a:p>
        </p:txBody>
      </p:sp>
    </p:spTree>
    <p:extLst>
      <p:ext uri="{BB962C8B-B14F-4D97-AF65-F5344CB8AC3E}">
        <p14:creationId xmlns:p14="http://schemas.microsoft.com/office/powerpoint/2010/main" val="71505333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fontScale="85000" lnSpcReduction="10000"/>
          </a:bodyPr>
          <a:lstStyle/>
          <a:p>
            <a:pPr lvl="0"/>
            <a:r>
              <a:rPr lang="en-GB" dirty="0"/>
              <a:t>Surgical procedures should also be avoided </a:t>
            </a:r>
            <a:endParaRPr lang="en-US" dirty="0"/>
          </a:p>
          <a:p>
            <a:pPr lvl="0"/>
            <a:r>
              <a:rPr lang="en-GB" dirty="0"/>
              <a:t>No injections are to be administered during this acute stage as they may precipitate paralysis</a:t>
            </a:r>
            <a:endParaRPr lang="en-US" dirty="0"/>
          </a:p>
          <a:p>
            <a:r>
              <a:rPr lang="en-GB" dirty="0"/>
              <a:t>Immobilise the affected limbs during the acute stage of the illness, </a:t>
            </a:r>
            <a:br>
              <a:rPr lang="en-GB" dirty="0"/>
            </a:br>
            <a:r>
              <a:rPr lang="en-GB" dirty="0"/>
              <a:t>using splints to prevent flexion deformities and promote rest</a:t>
            </a:r>
            <a:r>
              <a:rPr lang="en-GB" dirty="0" smtClean="0"/>
              <a:t>.</a:t>
            </a:r>
          </a:p>
          <a:p>
            <a:r>
              <a:rPr lang="en-GB" dirty="0"/>
              <a:t>After the acute stage has passed, begin gradual and gentle exercise of the affected limbs. </a:t>
            </a:r>
            <a:endParaRPr lang="en-GB" dirty="0" smtClean="0"/>
          </a:p>
          <a:p>
            <a:r>
              <a:rPr lang="en-GB" dirty="0" smtClean="0"/>
              <a:t>Ensure </a:t>
            </a:r>
            <a:r>
              <a:rPr lang="en-GB" dirty="0"/>
              <a:t>proper disposal of faeces and urine to prevent spread of infection. </a:t>
            </a:r>
            <a:endParaRPr lang="en-GB" dirty="0" smtClean="0"/>
          </a:p>
          <a:p>
            <a:r>
              <a:rPr lang="en-GB" dirty="0" smtClean="0"/>
              <a:t>Urinary </a:t>
            </a:r>
            <a:r>
              <a:rPr lang="en-GB" dirty="0"/>
              <a:t>catheterisation must be passed but principles of asepsis must be observed </a:t>
            </a:r>
            <a:r>
              <a:rPr lang="en-GB" dirty="0" smtClean="0"/>
              <a:t>strictly.</a:t>
            </a:r>
          </a:p>
          <a:p>
            <a:pPr marL="82296" indent="0">
              <a:buNone/>
            </a:pPr>
            <a:endParaRPr lang="en-GB" dirty="0" smtClean="0"/>
          </a:p>
        </p:txBody>
      </p:sp>
    </p:spTree>
    <p:extLst>
      <p:ext uri="{BB962C8B-B14F-4D97-AF65-F5344CB8AC3E}">
        <p14:creationId xmlns:p14="http://schemas.microsoft.com/office/powerpoint/2010/main" val="365786635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fontScale="92500" lnSpcReduction="20000"/>
          </a:bodyPr>
          <a:lstStyle/>
          <a:p>
            <a:r>
              <a:rPr lang="en-GB" dirty="0"/>
              <a:t>Oxygen therapy may be used when necessary. A tracheotomy and use of a mechanical respirator may be used should the patient’s condition deteriorate.</a:t>
            </a:r>
            <a:endParaRPr lang="en-US" dirty="0"/>
          </a:p>
          <a:p>
            <a:r>
              <a:rPr lang="en-GB" dirty="0"/>
              <a:t>After being discharged, the child should return to the clinic at regular intervals to ensure flexion deformities do not occur. </a:t>
            </a:r>
          </a:p>
          <a:p>
            <a:r>
              <a:rPr lang="en-GB" dirty="0"/>
              <a:t>A plaster of Paris or back slab should be applied to the limbs if these deformities actually occur. Special shoes and callipers may help severely affected children. </a:t>
            </a:r>
          </a:p>
          <a:p>
            <a:r>
              <a:rPr lang="en-GB" dirty="0"/>
              <a:t>Prolonged rehabilitation will be required at a later date when the patient is fully recovered</a:t>
            </a:r>
            <a:r>
              <a:rPr lang="en-GB" dirty="0" smtClean="0"/>
              <a:t>.</a:t>
            </a:r>
            <a:endParaRPr lang="en-US" dirty="0" smtClean="0"/>
          </a:p>
          <a:p>
            <a:r>
              <a:rPr lang="en-GB" dirty="0"/>
              <a:t>Maintain an intravenous infusion and fluid balance chart</a:t>
            </a:r>
            <a:endParaRPr lang="en-US" dirty="0"/>
          </a:p>
          <a:p>
            <a:endParaRPr lang="en-US" dirty="0"/>
          </a:p>
          <a:p>
            <a:endParaRPr lang="en-US" dirty="0"/>
          </a:p>
        </p:txBody>
      </p:sp>
    </p:spTree>
    <p:extLst>
      <p:ext uri="{BB962C8B-B14F-4D97-AF65-F5344CB8AC3E}">
        <p14:creationId xmlns:p14="http://schemas.microsoft.com/office/powerpoint/2010/main" val="48787243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lstStyle/>
          <a:p>
            <a:r>
              <a:rPr lang="en-US" dirty="0" smtClean="0"/>
              <a:t>Polio vaccine</a:t>
            </a:r>
            <a:endParaRPr lang="en-US" dirty="0"/>
          </a:p>
        </p:txBody>
      </p:sp>
    </p:spTree>
    <p:extLst>
      <p:ext uri="{BB962C8B-B14F-4D97-AF65-F5344CB8AC3E}">
        <p14:creationId xmlns:p14="http://schemas.microsoft.com/office/powerpoint/2010/main" val="272937219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478572"/>
          </a:xfrm>
        </p:spPr>
        <p:txBody>
          <a:bodyPr>
            <a:noAutofit/>
          </a:bodyPr>
          <a:lstStyle/>
          <a:p>
            <a:r>
              <a:rPr lang="en-US" sz="4400" b="1" dirty="0" smtClean="0"/>
              <a:t>2. CHICKEN POX (VARICELLA)</a:t>
            </a:r>
            <a:endParaRPr lang="en-US" sz="4400" b="1" dirty="0"/>
          </a:p>
        </p:txBody>
      </p:sp>
    </p:spTree>
    <p:extLst>
      <p:ext uri="{BB962C8B-B14F-4D97-AF65-F5344CB8AC3E}">
        <p14:creationId xmlns:p14="http://schemas.microsoft.com/office/powerpoint/2010/main" val="214079244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Pathophysiology</a:t>
            </a:r>
            <a:r>
              <a:rPr lang="en-GB" dirty="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GB" dirty="0" smtClean="0"/>
              <a:t>This </a:t>
            </a:r>
            <a:r>
              <a:rPr lang="en-GB" dirty="0"/>
              <a:t>is a mild viral infection, which is extremely contagious</a:t>
            </a:r>
            <a:r>
              <a:rPr lang="en-GB" dirty="0" smtClean="0"/>
              <a:t>.</a:t>
            </a:r>
          </a:p>
          <a:p>
            <a:pPr>
              <a:buFont typeface="Wingdings" pitchFamily="2" charset="2"/>
              <a:buChar char="q"/>
            </a:pPr>
            <a:r>
              <a:rPr lang="en-GB" dirty="0" smtClean="0"/>
              <a:t> </a:t>
            </a:r>
            <a:r>
              <a:rPr lang="en-GB" dirty="0"/>
              <a:t>Fever and a typical skin rash characterise it. </a:t>
            </a:r>
            <a:endParaRPr lang="en-GB" dirty="0" smtClean="0"/>
          </a:p>
          <a:p>
            <a:pPr>
              <a:buFont typeface="Wingdings" pitchFamily="2" charset="2"/>
              <a:buChar char="q"/>
            </a:pPr>
            <a:r>
              <a:rPr lang="en-GB" dirty="0" smtClean="0"/>
              <a:t>The </a:t>
            </a:r>
            <a:r>
              <a:rPr lang="en-GB" dirty="0"/>
              <a:t>causative organism is Varicella Zoster Virus (VZV). </a:t>
            </a:r>
            <a:endParaRPr lang="en-GB" dirty="0" smtClean="0"/>
          </a:p>
          <a:p>
            <a:pPr>
              <a:buFont typeface="Wingdings" pitchFamily="2" charset="2"/>
              <a:buChar char="q"/>
            </a:pPr>
            <a:r>
              <a:rPr lang="en-GB" dirty="0" smtClean="0"/>
              <a:t>It </a:t>
            </a:r>
            <a:r>
              <a:rPr lang="en-GB" dirty="0"/>
              <a:t>is spread in several </a:t>
            </a:r>
            <a:r>
              <a:rPr lang="en-GB" dirty="0" smtClean="0"/>
              <a:t>ways:</a:t>
            </a:r>
          </a:p>
          <a:p>
            <a:pPr marL="928116" lvl="1" indent="-571500">
              <a:buFont typeface="+mj-lt"/>
              <a:buAutoNum type="romanLcPeriod"/>
            </a:pPr>
            <a:r>
              <a:rPr lang="en-GB" dirty="0" smtClean="0"/>
              <a:t>Airborne droplet infection, </a:t>
            </a:r>
          </a:p>
          <a:p>
            <a:pPr marL="928116" lvl="1" indent="-571500">
              <a:buFont typeface="+mj-lt"/>
              <a:buAutoNum type="romanLcPeriod"/>
            </a:pPr>
            <a:r>
              <a:rPr lang="en-GB" dirty="0" smtClean="0"/>
              <a:t>Direct or indirect contact, </a:t>
            </a:r>
          </a:p>
          <a:p>
            <a:pPr marL="928116" lvl="1" indent="-571500">
              <a:buFont typeface="+mj-lt"/>
              <a:buAutoNum type="romanLcPeriod"/>
            </a:pPr>
            <a:r>
              <a:rPr lang="en-GB" dirty="0" smtClean="0"/>
              <a:t>Dry scabs </a:t>
            </a:r>
            <a:endParaRPr lang="en-US" dirty="0" smtClean="0"/>
          </a:p>
          <a:p>
            <a:pPr marL="82296" indent="0">
              <a:buNone/>
            </a:pPr>
            <a:endParaRPr lang="en-US" dirty="0"/>
          </a:p>
          <a:p>
            <a:endParaRPr lang="en-US" dirty="0"/>
          </a:p>
        </p:txBody>
      </p:sp>
    </p:spTree>
    <p:extLst>
      <p:ext uri="{BB962C8B-B14F-4D97-AF65-F5344CB8AC3E}">
        <p14:creationId xmlns:p14="http://schemas.microsoft.com/office/powerpoint/2010/main" val="1573778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a:t>Growth Patterns</a:t>
            </a:r>
          </a:p>
        </p:txBody>
      </p:sp>
      <p:sp>
        <p:nvSpPr>
          <p:cNvPr id="29699" name="Rectangle 3"/>
          <p:cNvSpPr>
            <a:spLocks noGrp="1" noChangeArrowheads="1"/>
          </p:cNvSpPr>
          <p:nvPr>
            <p:ph idx="1"/>
          </p:nvPr>
        </p:nvSpPr>
        <p:spPr>
          <a:xfrm>
            <a:off x="1752600" y="1600200"/>
            <a:ext cx="8458200" cy="4873752"/>
          </a:xfrm>
        </p:spPr>
        <p:txBody>
          <a:bodyPr>
            <a:normAutofit lnSpcReduction="10000"/>
          </a:bodyPr>
          <a:lstStyle/>
          <a:p>
            <a:pPr algn="l" rtl="0" eaLnBrk="1" hangingPunct="1">
              <a:buFont typeface="Agency FB" pitchFamily="34" charset="0"/>
              <a:buNone/>
              <a:defRPr/>
            </a:pPr>
            <a:r>
              <a:rPr lang="en-US" sz="3600" dirty="0" smtClean="0"/>
              <a:t>The </a:t>
            </a:r>
            <a:r>
              <a:rPr lang="en-US" sz="3600" dirty="0"/>
              <a:t>child</a:t>
            </a:r>
            <a:r>
              <a:rPr lang="en-US" sz="3600" dirty="0">
                <a:latin typeface="Agency FB"/>
              </a:rPr>
              <a:t>’</a:t>
            </a:r>
            <a:r>
              <a:rPr lang="en-US" sz="3600" dirty="0"/>
              <a:t>s pattern of growth is in a head-to-toe direction, or </a:t>
            </a:r>
            <a:r>
              <a:rPr lang="en-US" sz="3600" b="1" i="1" dirty="0"/>
              <a:t>cephalocaudal, </a:t>
            </a:r>
            <a:r>
              <a:rPr lang="en-US" sz="3600" dirty="0"/>
              <a:t>and in an inward to outward pattern called </a:t>
            </a:r>
            <a:r>
              <a:rPr lang="en-US" sz="3600" b="1" i="1" dirty="0"/>
              <a:t>proximodistal</a:t>
            </a:r>
            <a:r>
              <a:rPr lang="en-US" sz="3600" b="1" i="1" dirty="0" smtClean="0"/>
              <a:t>.</a:t>
            </a:r>
          </a:p>
          <a:p>
            <a:pPr algn="l" rtl="0" eaLnBrk="1" hangingPunct="1">
              <a:buFont typeface="Agency FB" pitchFamily="34" charset="0"/>
              <a:buNone/>
              <a:defRPr/>
            </a:pPr>
            <a:r>
              <a:rPr lang="en-US" sz="3600" b="1" i="1" dirty="0" smtClean="0"/>
              <a:t>Cephalocaudal: </a:t>
            </a:r>
            <a:r>
              <a:rPr lang="en-US" sz="3600" dirty="0" smtClean="0"/>
              <a:t>control head before they control trunk and extremities, hold their back erects before they stand, use eyes before hands, gain control of hands before feet.</a:t>
            </a:r>
            <a:endParaRPr lang="en-US" sz="3600" dirty="0"/>
          </a:p>
          <a:p>
            <a:pPr algn="l" eaLnBrk="1" hangingPunct="1">
              <a:defRPr/>
            </a:pPr>
            <a:endParaRPr lang="en-US" dirty="0"/>
          </a:p>
        </p:txBody>
      </p:sp>
    </p:spTree>
    <p:extLst>
      <p:ext uri="{BB962C8B-B14F-4D97-AF65-F5344CB8AC3E}">
        <p14:creationId xmlns:p14="http://schemas.microsoft.com/office/powerpoint/2010/main" val="220553547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GB" dirty="0"/>
              <a:t>Droplets from the respiratory tract can transmit the Varicella Zoster Virus from one person to another. </a:t>
            </a:r>
          </a:p>
          <a:p>
            <a:pPr>
              <a:buFont typeface="Wingdings" pitchFamily="2" charset="2"/>
              <a:buChar char="q"/>
            </a:pPr>
            <a:r>
              <a:rPr lang="en-GB" dirty="0"/>
              <a:t>Even the wind is now known to transmit the virus particles from the skin of the infected person over a distance of meters to another person.</a:t>
            </a:r>
            <a:endParaRPr lang="en-US" dirty="0"/>
          </a:p>
          <a:p>
            <a:pPr>
              <a:buFont typeface="Wingdings" pitchFamily="2" charset="2"/>
              <a:buChar char="q"/>
            </a:pPr>
            <a:r>
              <a:rPr lang="en-GB" dirty="0"/>
              <a:t>Once infected, the disease leaves immunity against chicken pox but the virus remains within the body and may reappear later in adult life as the herpes zoster when the person's immunity is weakened, for example in AIDS, diabetes, leukaemia and old age.</a:t>
            </a:r>
            <a:endParaRPr lang="en-US" dirty="0"/>
          </a:p>
          <a:p>
            <a:pPr marL="82296" indent="0">
              <a:buNone/>
            </a:pPr>
            <a:endParaRPr lang="en-US" dirty="0"/>
          </a:p>
        </p:txBody>
      </p:sp>
    </p:spTree>
    <p:extLst>
      <p:ext uri="{BB962C8B-B14F-4D97-AF65-F5344CB8AC3E}">
        <p14:creationId xmlns:p14="http://schemas.microsoft.com/office/powerpoint/2010/main" val="314836892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GB" dirty="0"/>
              <a:t>It has an incubation period of </a:t>
            </a:r>
            <a:r>
              <a:rPr lang="en-GB" dirty="0" smtClean="0"/>
              <a:t>10 </a:t>
            </a:r>
            <a:r>
              <a:rPr lang="en-GB" dirty="0"/>
              <a:t>to </a:t>
            </a:r>
            <a:r>
              <a:rPr lang="en-GB" dirty="0" smtClean="0"/>
              <a:t>21 days.</a:t>
            </a:r>
          </a:p>
          <a:p>
            <a:pPr>
              <a:buFont typeface="Wingdings" pitchFamily="2" charset="2"/>
              <a:buChar char="q"/>
            </a:pPr>
            <a:r>
              <a:rPr lang="en-GB" dirty="0" smtClean="0"/>
              <a:t>The </a:t>
            </a:r>
            <a:r>
              <a:rPr lang="en-GB" dirty="0"/>
              <a:t>period of communicability is about five days before the rash to six days after the appearance of the vesicles.</a:t>
            </a:r>
            <a:endParaRPr lang="en-US" dirty="0"/>
          </a:p>
        </p:txBody>
      </p:sp>
    </p:spTree>
    <p:extLst>
      <p:ext uri="{BB962C8B-B14F-4D97-AF65-F5344CB8AC3E}">
        <p14:creationId xmlns:p14="http://schemas.microsoft.com/office/powerpoint/2010/main" val="93783252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lnSpcReduction="10000"/>
          </a:bodyPr>
          <a:lstStyle/>
          <a:p>
            <a:pPr marL="653796" lvl="0" indent="-571500">
              <a:buFont typeface="+mj-lt"/>
              <a:buAutoNum type="romanLcPeriod"/>
            </a:pPr>
            <a:r>
              <a:rPr lang="en-GB" dirty="0"/>
              <a:t>Slight fever and sore throat are the first to appear in older children while younger children are affected by a skin rash </a:t>
            </a:r>
            <a:endParaRPr lang="en-US" dirty="0"/>
          </a:p>
          <a:p>
            <a:pPr marL="653796" lvl="0" indent="-571500">
              <a:buFont typeface="+mj-lt"/>
              <a:buAutoNum type="romanLcPeriod"/>
            </a:pPr>
            <a:r>
              <a:rPr lang="en-GB" dirty="0"/>
              <a:t>Maculopapular rash, which becomes vesicular within a few hours, appears on the trunk and spreads to the face, armpits, scalp and sometimes the extremities, (distribution to palms and soles is seldom) </a:t>
            </a:r>
            <a:endParaRPr lang="en-US" dirty="0"/>
          </a:p>
          <a:p>
            <a:pPr marL="653796" lvl="0" indent="-571500">
              <a:buFont typeface="+mj-lt"/>
              <a:buAutoNum type="romanLcPeriod"/>
            </a:pPr>
            <a:r>
              <a:rPr lang="en-GB" dirty="0"/>
              <a:t>Vesicles are usually superficial on the skin and in the mouth following the sensory nerve, groups of new pocks of rash will appear over many days </a:t>
            </a:r>
            <a:endParaRPr lang="en-US" dirty="0"/>
          </a:p>
        </p:txBody>
      </p:sp>
    </p:spTree>
    <p:extLst>
      <p:ext uri="{BB962C8B-B14F-4D97-AF65-F5344CB8AC3E}">
        <p14:creationId xmlns:p14="http://schemas.microsoft.com/office/powerpoint/2010/main" val="204161943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 cont…</a:t>
            </a:r>
            <a:endParaRPr lang="en-US" dirty="0"/>
          </a:p>
        </p:txBody>
      </p:sp>
      <p:sp>
        <p:nvSpPr>
          <p:cNvPr id="3" name="Content Placeholder 2"/>
          <p:cNvSpPr>
            <a:spLocks noGrp="1"/>
          </p:cNvSpPr>
          <p:nvPr>
            <p:ph idx="1"/>
          </p:nvPr>
        </p:nvSpPr>
        <p:spPr/>
        <p:txBody>
          <a:bodyPr/>
          <a:lstStyle/>
          <a:p>
            <a:pPr marL="653796" lvl="0" indent="-571500">
              <a:buFont typeface="+mj-lt"/>
              <a:buAutoNum type="romanLcPeriod"/>
            </a:pPr>
            <a:r>
              <a:rPr lang="en-GB" dirty="0"/>
              <a:t>Pustules may form but usually the vesicles collapse and dry up after three to four days leaving no scars </a:t>
            </a:r>
            <a:endParaRPr lang="en-US" dirty="0"/>
          </a:p>
          <a:p>
            <a:pPr marL="653796" lvl="0" indent="-571500">
              <a:buFont typeface="+mj-lt"/>
              <a:buAutoNum type="romanLcPeriod"/>
            </a:pPr>
            <a:r>
              <a:rPr lang="en-GB" dirty="0"/>
              <a:t>Anorexia and headache may be present </a:t>
            </a:r>
            <a:endParaRPr lang="en-US" dirty="0"/>
          </a:p>
          <a:p>
            <a:pPr marL="653796" lvl="0" indent="-571500">
              <a:buFont typeface="+mj-lt"/>
              <a:buAutoNum type="romanLcPeriod"/>
            </a:pPr>
            <a:r>
              <a:rPr lang="en-GB" dirty="0"/>
              <a:t>Skin irritation (itching) and Lymphadenopathy are sometimes present</a:t>
            </a:r>
            <a:endParaRPr lang="en-US" dirty="0"/>
          </a:p>
          <a:p>
            <a:pPr marL="653796" indent="-571500">
              <a:buFont typeface="+mj-lt"/>
              <a:buAutoNum type="romanLcPeriod"/>
            </a:pPr>
            <a:endParaRPr lang="en-US" dirty="0"/>
          </a:p>
          <a:p>
            <a:pPr marL="82296" indent="0">
              <a:buNone/>
            </a:pPr>
            <a:endParaRPr lang="en-US" dirty="0"/>
          </a:p>
        </p:txBody>
      </p:sp>
    </p:spTree>
    <p:extLst>
      <p:ext uri="{BB962C8B-B14F-4D97-AF65-F5344CB8AC3E}">
        <p14:creationId xmlns:p14="http://schemas.microsoft.com/office/powerpoint/2010/main" val="118924336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Nursing Care</a:t>
            </a:r>
            <a:r>
              <a:rPr lang="en-US" dirty="0"/>
              <a:t/>
            </a:r>
            <a:br>
              <a:rPr lang="en-US" dirty="0"/>
            </a:br>
            <a:endParaRPr lang="en-US" dirty="0"/>
          </a:p>
        </p:txBody>
      </p:sp>
      <p:sp>
        <p:nvSpPr>
          <p:cNvPr id="3" name="Content Placeholder 2"/>
          <p:cNvSpPr>
            <a:spLocks noGrp="1"/>
          </p:cNvSpPr>
          <p:nvPr>
            <p:ph idx="1"/>
          </p:nvPr>
        </p:nvSpPr>
        <p:spPr>
          <a:xfrm>
            <a:off x="1914144" y="1175657"/>
            <a:ext cx="9997440" cy="5072743"/>
          </a:xfrm>
        </p:spPr>
        <p:txBody>
          <a:bodyPr>
            <a:normAutofit fontScale="92500" lnSpcReduction="10000"/>
          </a:bodyPr>
          <a:lstStyle/>
          <a:p>
            <a:pPr>
              <a:buFont typeface="Wingdings" pitchFamily="2" charset="2"/>
              <a:buChar char="q"/>
            </a:pPr>
            <a:r>
              <a:rPr lang="en-GB" dirty="0" smtClean="0"/>
              <a:t>Confine </a:t>
            </a:r>
            <a:r>
              <a:rPr lang="en-GB" dirty="0"/>
              <a:t>the child to bed until the pyrexia settles </a:t>
            </a:r>
            <a:r>
              <a:rPr lang="en-GB" dirty="0" smtClean="0"/>
              <a:t>down.</a:t>
            </a:r>
          </a:p>
          <a:p>
            <a:pPr>
              <a:buFont typeface="Wingdings" pitchFamily="2" charset="2"/>
              <a:buChar char="q"/>
            </a:pPr>
            <a:r>
              <a:rPr lang="en-GB" dirty="0" smtClean="0"/>
              <a:t>Monitor </a:t>
            </a:r>
            <a:r>
              <a:rPr lang="en-GB" dirty="0"/>
              <a:t>the vital signs at regular intervals. </a:t>
            </a:r>
            <a:endParaRPr lang="en-GB" dirty="0" smtClean="0"/>
          </a:p>
          <a:p>
            <a:pPr>
              <a:buFont typeface="Wingdings" pitchFamily="2" charset="2"/>
              <a:buChar char="q"/>
            </a:pPr>
            <a:r>
              <a:rPr lang="en-GB" dirty="0" smtClean="0"/>
              <a:t>The </a:t>
            </a:r>
            <a:r>
              <a:rPr lang="en-GB" dirty="0"/>
              <a:t>child requires plenty of fluids and a nourishing </a:t>
            </a:r>
            <a:r>
              <a:rPr lang="en-GB" dirty="0" smtClean="0"/>
              <a:t>diet.</a:t>
            </a:r>
          </a:p>
          <a:p>
            <a:pPr>
              <a:buFont typeface="Wingdings" pitchFamily="2" charset="2"/>
              <a:buChar char="q"/>
            </a:pPr>
            <a:r>
              <a:rPr lang="en-GB" dirty="0" smtClean="0"/>
              <a:t>The </a:t>
            </a:r>
            <a:r>
              <a:rPr lang="en-GB" dirty="0"/>
              <a:t>fingernails should be kept short and the child has to be restrained from scratching. </a:t>
            </a:r>
            <a:endParaRPr lang="en-GB" dirty="0" smtClean="0"/>
          </a:p>
          <a:p>
            <a:pPr>
              <a:buFont typeface="Wingdings" pitchFamily="2" charset="2"/>
              <a:buChar char="q"/>
            </a:pPr>
            <a:r>
              <a:rPr lang="en-GB" dirty="0" smtClean="0"/>
              <a:t>General </a:t>
            </a:r>
            <a:r>
              <a:rPr lang="en-GB" dirty="0"/>
              <a:t>body cleanliness should be maintained. </a:t>
            </a:r>
            <a:endParaRPr lang="en-GB" dirty="0" smtClean="0"/>
          </a:p>
          <a:p>
            <a:pPr>
              <a:buFont typeface="Wingdings" pitchFamily="2" charset="2"/>
              <a:buChar char="q"/>
            </a:pPr>
            <a:r>
              <a:rPr lang="en-GB" dirty="0" smtClean="0"/>
              <a:t>Soothing </a:t>
            </a:r>
            <a:r>
              <a:rPr lang="en-GB" dirty="0"/>
              <a:t>lotions such as Calamine, should be applied to the skin to soothe itching. </a:t>
            </a:r>
            <a:endParaRPr lang="en-GB" dirty="0" smtClean="0"/>
          </a:p>
          <a:p>
            <a:pPr>
              <a:buFont typeface="Wingdings" pitchFamily="2" charset="2"/>
              <a:buChar char="q"/>
            </a:pPr>
            <a:r>
              <a:rPr lang="en-GB" dirty="0" smtClean="0"/>
              <a:t>Antibiotics </a:t>
            </a:r>
            <a:r>
              <a:rPr lang="en-GB" dirty="0"/>
              <a:t>are given prophylactically. </a:t>
            </a:r>
            <a:endParaRPr lang="en-GB" dirty="0" smtClean="0"/>
          </a:p>
          <a:p>
            <a:pPr>
              <a:buFont typeface="Wingdings" pitchFamily="2" charset="2"/>
              <a:buChar char="q"/>
            </a:pPr>
            <a:r>
              <a:rPr lang="en-GB" dirty="0" smtClean="0"/>
              <a:t>Occasionally</a:t>
            </a:r>
            <a:r>
              <a:rPr lang="en-GB" dirty="0"/>
              <a:t>, the child may have to be sedated. </a:t>
            </a:r>
            <a:endParaRPr lang="en-US" dirty="0"/>
          </a:p>
          <a:p>
            <a:pPr marL="82296" indent="0">
              <a:buNone/>
            </a:pPr>
            <a:endParaRPr lang="en-US" dirty="0"/>
          </a:p>
          <a:p>
            <a:endParaRPr lang="en-US" dirty="0"/>
          </a:p>
        </p:txBody>
      </p:sp>
    </p:spTree>
    <p:extLst>
      <p:ext uri="{BB962C8B-B14F-4D97-AF65-F5344CB8AC3E}">
        <p14:creationId xmlns:p14="http://schemas.microsoft.com/office/powerpoint/2010/main" val="250593924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Complications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GB" dirty="0" smtClean="0"/>
              <a:t>Complications include:</a:t>
            </a:r>
          </a:p>
          <a:p>
            <a:pPr marL="870966" lvl="1" indent="-514350">
              <a:buFont typeface="+mj-lt"/>
              <a:buAutoNum type="alphaLcParenR"/>
            </a:pPr>
            <a:r>
              <a:rPr lang="en-GB" dirty="0"/>
              <a:t>S</a:t>
            </a:r>
            <a:r>
              <a:rPr lang="en-GB" dirty="0" smtClean="0"/>
              <a:t>econdary </a:t>
            </a:r>
            <a:r>
              <a:rPr lang="en-GB" dirty="0"/>
              <a:t>infections of skin </a:t>
            </a:r>
            <a:r>
              <a:rPr lang="en-GB" dirty="0" smtClean="0"/>
              <a:t>lesions</a:t>
            </a:r>
          </a:p>
          <a:p>
            <a:pPr marL="870966" lvl="1" indent="-514350">
              <a:buFont typeface="+mj-lt"/>
              <a:buAutoNum type="alphaLcParenR"/>
            </a:pPr>
            <a:r>
              <a:rPr lang="en-GB" dirty="0" smtClean="0"/>
              <a:t>Pneumonia </a:t>
            </a:r>
            <a:r>
              <a:rPr lang="en-GB" dirty="0"/>
              <a:t>or encephalitis may also occur but are </a:t>
            </a:r>
            <a:r>
              <a:rPr lang="en-GB" dirty="0" smtClean="0"/>
              <a:t>rare.</a:t>
            </a:r>
          </a:p>
          <a:p>
            <a:pPr marL="870966" lvl="1" indent="-514350">
              <a:buFont typeface="+mj-lt"/>
              <a:buAutoNum type="alphaLcParenR"/>
            </a:pPr>
            <a:r>
              <a:rPr lang="en-GB" dirty="0"/>
              <a:t>T</a:t>
            </a:r>
            <a:r>
              <a:rPr lang="en-GB" dirty="0" smtClean="0"/>
              <a:t>hrombocytopenia,</a:t>
            </a:r>
          </a:p>
          <a:p>
            <a:pPr marL="870966" lvl="1" indent="-514350">
              <a:buFont typeface="+mj-lt"/>
              <a:buAutoNum type="alphaLcParenR"/>
            </a:pPr>
            <a:r>
              <a:rPr lang="en-GB" dirty="0"/>
              <a:t>A</a:t>
            </a:r>
            <a:r>
              <a:rPr lang="en-GB" dirty="0" smtClean="0"/>
              <a:t>rthritis </a:t>
            </a:r>
            <a:r>
              <a:rPr lang="en-GB" dirty="0"/>
              <a:t>and </a:t>
            </a:r>
            <a:endParaRPr lang="en-GB" dirty="0" smtClean="0"/>
          </a:p>
          <a:p>
            <a:pPr marL="870966" lvl="1" indent="-514350">
              <a:buFont typeface="+mj-lt"/>
              <a:buAutoNum type="alphaLcParenR"/>
            </a:pPr>
            <a:r>
              <a:rPr lang="en-GB" dirty="0"/>
              <a:t>N</a:t>
            </a:r>
            <a:r>
              <a:rPr lang="en-GB" dirty="0" smtClean="0"/>
              <a:t>ephritis</a:t>
            </a:r>
            <a:r>
              <a:rPr lang="en-GB" dirty="0"/>
              <a:t>. </a:t>
            </a:r>
            <a:endParaRPr lang="en-US" dirty="0"/>
          </a:p>
          <a:p>
            <a:pPr marL="82296" indent="0">
              <a:buNone/>
            </a:pPr>
            <a:endParaRPr lang="en-US" dirty="0"/>
          </a:p>
          <a:p>
            <a:endParaRPr lang="en-US" dirty="0"/>
          </a:p>
        </p:txBody>
      </p:sp>
    </p:spTree>
    <p:extLst>
      <p:ext uri="{BB962C8B-B14F-4D97-AF65-F5344CB8AC3E}">
        <p14:creationId xmlns:p14="http://schemas.microsoft.com/office/powerpoint/2010/main" val="244992861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Prevention and Control</a:t>
            </a:r>
            <a:r>
              <a:rPr lang="en-US" dirty="0"/>
              <a:t/>
            </a:r>
            <a:br>
              <a:rPr lang="en-US" dirty="0"/>
            </a:br>
            <a:endParaRPr lang="en-US" dirty="0"/>
          </a:p>
        </p:txBody>
      </p:sp>
      <p:sp>
        <p:nvSpPr>
          <p:cNvPr id="3" name="Content Placeholder 2"/>
          <p:cNvSpPr>
            <a:spLocks noGrp="1"/>
          </p:cNvSpPr>
          <p:nvPr>
            <p:ph idx="1"/>
          </p:nvPr>
        </p:nvSpPr>
        <p:spPr/>
        <p:txBody>
          <a:bodyPr/>
          <a:lstStyle/>
          <a:p>
            <a:r>
              <a:rPr lang="en-GB" dirty="0" smtClean="0"/>
              <a:t>As </a:t>
            </a:r>
            <a:r>
              <a:rPr lang="en-GB" dirty="0"/>
              <a:t>part of active immunisation the live varicella vaccine is used selectively for immune suppressed children. </a:t>
            </a:r>
            <a:endParaRPr lang="en-GB" dirty="0" smtClean="0"/>
          </a:p>
          <a:p>
            <a:r>
              <a:rPr lang="en-GB" dirty="0" smtClean="0"/>
              <a:t>The </a:t>
            </a:r>
            <a:r>
              <a:rPr lang="en-GB" dirty="0"/>
              <a:t>varicella zoster immune globulin is used for high risk individuals</a:t>
            </a:r>
            <a:endParaRPr lang="en-US" dirty="0"/>
          </a:p>
          <a:p>
            <a:pPr marL="82296" indent="0">
              <a:buNone/>
            </a:pPr>
            <a:endParaRPr lang="en-US" dirty="0"/>
          </a:p>
        </p:txBody>
      </p:sp>
    </p:spTree>
    <p:extLst>
      <p:ext uri="{BB962C8B-B14F-4D97-AF65-F5344CB8AC3E}">
        <p14:creationId xmlns:p14="http://schemas.microsoft.com/office/powerpoint/2010/main" val="240017566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MEASLES</a:t>
            </a:r>
            <a:endParaRPr lang="en-US" b="1" dirty="0"/>
          </a:p>
        </p:txBody>
      </p:sp>
      <p:sp>
        <p:nvSpPr>
          <p:cNvPr id="3" name="Content Placeholder 2"/>
          <p:cNvSpPr>
            <a:spLocks noGrp="1"/>
          </p:cNvSpPr>
          <p:nvPr>
            <p:ph idx="1"/>
          </p:nvPr>
        </p:nvSpPr>
        <p:spPr/>
        <p:txBody>
          <a:bodyPr/>
          <a:lstStyle/>
          <a:p>
            <a:pPr>
              <a:buFont typeface="Wingdings" pitchFamily="2" charset="2"/>
              <a:buChar char="q"/>
            </a:pPr>
            <a:r>
              <a:rPr lang="en-GB" dirty="0" smtClean="0"/>
              <a:t>Is </a:t>
            </a:r>
            <a:r>
              <a:rPr lang="en-GB" dirty="0"/>
              <a:t>an acute highly infectious disease. </a:t>
            </a:r>
            <a:endParaRPr lang="en-GB" dirty="0" smtClean="0"/>
          </a:p>
          <a:p>
            <a:pPr>
              <a:buFont typeface="Wingdings" pitchFamily="2" charset="2"/>
              <a:buChar char="q"/>
            </a:pPr>
            <a:r>
              <a:rPr lang="en-GB" dirty="0" smtClean="0"/>
              <a:t>It </a:t>
            </a:r>
            <a:r>
              <a:rPr lang="en-GB" dirty="0"/>
              <a:t>is caused by the measles virus. </a:t>
            </a:r>
            <a:endParaRPr lang="en-GB" dirty="0" smtClean="0"/>
          </a:p>
          <a:p>
            <a:pPr>
              <a:buFont typeface="Wingdings" pitchFamily="2" charset="2"/>
              <a:buChar char="q"/>
            </a:pPr>
            <a:r>
              <a:rPr lang="en-GB" dirty="0" smtClean="0"/>
              <a:t>Transmission </a:t>
            </a:r>
            <a:r>
              <a:rPr lang="en-GB" dirty="0"/>
              <a:t>is by droplet or direct contact with secretions from the nose and throat of infected </a:t>
            </a:r>
            <a:r>
              <a:rPr lang="en-GB" dirty="0" smtClean="0"/>
              <a:t>persons.</a:t>
            </a:r>
          </a:p>
          <a:p>
            <a:pPr>
              <a:buFont typeface="Wingdings" pitchFamily="2" charset="2"/>
              <a:buChar char="q"/>
            </a:pPr>
            <a:r>
              <a:rPr lang="en-GB" dirty="0" smtClean="0"/>
              <a:t>The </a:t>
            </a:r>
            <a:r>
              <a:rPr lang="en-GB" dirty="0"/>
              <a:t>child is most infectious to others during the prodromal phase, often before the diagnosis is made.</a:t>
            </a:r>
            <a:br>
              <a:rPr lang="en-GB" dirty="0"/>
            </a:br>
            <a:endParaRPr lang="en-US" dirty="0"/>
          </a:p>
        </p:txBody>
      </p:sp>
    </p:spTree>
    <p:extLst>
      <p:ext uri="{BB962C8B-B14F-4D97-AF65-F5344CB8AC3E}">
        <p14:creationId xmlns:p14="http://schemas.microsoft.com/office/powerpoint/2010/main" val="131795968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cont…</a:t>
            </a:r>
            <a:endParaRPr lang="en-US" dirty="0"/>
          </a:p>
        </p:txBody>
      </p:sp>
      <p:sp>
        <p:nvSpPr>
          <p:cNvPr id="3" name="Content Placeholder 2"/>
          <p:cNvSpPr>
            <a:spLocks noGrp="1"/>
          </p:cNvSpPr>
          <p:nvPr>
            <p:ph idx="1"/>
          </p:nvPr>
        </p:nvSpPr>
        <p:spPr/>
        <p:txBody>
          <a:bodyPr/>
          <a:lstStyle/>
          <a:p>
            <a:r>
              <a:rPr lang="en-GB" b="1" dirty="0"/>
              <a:t>Incubation Period</a:t>
            </a:r>
            <a:endParaRPr lang="en-US" dirty="0"/>
          </a:p>
          <a:p>
            <a:pPr marL="82296" indent="0">
              <a:buNone/>
            </a:pPr>
            <a:r>
              <a:rPr lang="en-GB" dirty="0"/>
              <a:t/>
            </a:r>
            <a:br>
              <a:rPr lang="en-GB" dirty="0"/>
            </a:br>
            <a:r>
              <a:rPr lang="en-GB" dirty="0"/>
              <a:t>Measles has an incubation period of seven to 14 days but usually 10 to 12 days is sufficient.</a:t>
            </a:r>
            <a:br>
              <a:rPr lang="en-GB" dirty="0"/>
            </a:br>
            <a:r>
              <a:rPr lang="en-GB" b="1" dirty="0"/>
              <a:t/>
            </a:r>
            <a:br>
              <a:rPr lang="en-GB" b="1" dirty="0"/>
            </a:br>
            <a:r>
              <a:rPr lang="en-GB" b="1" dirty="0"/>
              <a:t>Isolation Period</a:t>
            </a:r>
            <a:endParaRPr lang="en-US" dirty="0"/>
          </a:p>
          <a:p>
            <a:pPr marL="82296" indent="0">
              <a:buNone/>
            </a:pPr>
            <a:endParaRPr lang="en-US" dirty="0"/>
          </a:p>
          <a:p>
            <a:r>
              <a:rPr lang="en-GB" dirty="0"/>
              <a:t>The isolation period is five days after appearance of the rash</a:t>
            </a:r>
            <a:endParaRPr lang="en-US" dirty="0"/>
          </a:p>
        </p:txBody>
      </p:sp>
    </p:spTree>
    <p:extLst>
      <p:ext uri="{BB962C8B-B14F-4D97-AF65-F5344CB8AC3E}">
        <p14:creationId xmlns:p14="http://schemas.microsoft.com/office/powerpoint/2010/main" val="15959799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en-GB" b="1" dirty="0"/>
              <a:t>Prodromal phase: </a:t>
            </a:r>
            <a:endParaRPr lang="en-US" b="1" dirty="0"/>
          </a:p>
          <a:p>
            <a:pPr lvl="0">
              <a:buFont typeface="Courier New" pitchFamily="49" charset="0"/>
              <a:buChar char="o"/>
            </a:pPr>
            <a:r>
              <a:rPr lang="en-GB" dirty="0"/>
              <a:t>This may </a:t>
            </a:r>
            <a:r>
              <a:rPr lang="en-GB" dirty="0" smtClean="0"/>
              <a:t>last 3 </a:t>
            </a:r>
            <a:r>
              <a:rPr lang="en-GB" dirty="0"/>
              <a:t>to </a:t>
            </a:r>
            <a:r>
              <a:rPr lang="en-GB" dirty="0" smtClean="0"/>
              <a:t>7 days. </a:t>
            </a:r>
            <a:endParaRPr lang="en-US" dirty="0"/>
          </a:p>
          <a:p>
            <a:pPr lvl="0">
              <a:buFont typeface="Courier New" pitchFamily="49" charset="0"/>
              <a:buChar char="o"/>
            </a:pPr>
            <a:r>
              <a:rPr lang="en-GB" dirty="0"/>
              <a:t>The first symptoms are runny nose, fever, conjunctivitis and </a:t>
            </a:r>
            <a:r>
              <a:rPr lang="en-GB" dirty="0" smtClean="0"/>
              <a:t>coughing. </a:t>
            </a:r>
            <a:endParaRPr lang="en-US" dirty="0"/>
          </a:p>
          <a:p>
            <a:pPr lvl="0">
              <a:buFont typeface="Courier New" pitchFamily="49" charset="0"/>
              <a:buChar char="o"/>
            </a:pPr>
            <a:r>
              <a:rPr lang="en-GB" dirty="0"/>
              <a:t>There may be a faint rash which disappears quickly in the prodromal </a:t>
            </a:r>
            <a:r>
              <a:rPr lang="en-GB" dirty="0" smtClean="0"/>
              <a:t>period.</a:t>
            </a:r>
            <a:endParaRPr lang="en-US" dirty="0"/>
          </a:p>
          <a:p>
            <a:pPr lvl="0">
              <a:buFont typeface="Courier New" pitchFamily="49" charset="0"/>
              <a:buChar char="o"/>
            </a:pPr>
            <a:r>
              <a:rPr lang="en-GB" dirty="0"/>
              <a:t>Koplik spots appear 24 – 48 hours before the main rash. Koplik spots are small white spots on a red base inside the cheeks, usually opposite the lower molars, but may occur on gums and inside lips as </a:t>
            </a:r>
            <a:r>
              <a:rPr lang="en-GB" dirty="0" smtClean="0"/>
              <a:t>well.</a:t>
            </a:r>
            <a:endParaRPr lang="en-US" dirty="0"/>
          </a:p>
        </p:txBody>
      </p:sp>
    </p:spTree>
    <p:extLst>
      <p:ext uri="{BB962C8B-B14F-4D97-AF65-F5344CB8AC3E}">
        <p14:creationId xmlns:p14="http://schemas.microsoft.com/office/powerpoint/2010/main" val="797291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2638022" y="751156"/>
            <a:ext cx="8305800" cy="1143000"/>
          </a:xfrm>
        </p:spPr>
        <p:txBody>
          <a:bodyPr>
            <a:noAutofit/>
          </a:bodyPr>
          <a:lstStyle/>
          <a:p>
            <a:pPr algn="l" rtl="0" eaLnBrk="1" hangingPunct="1">
              <a:defRPr/>
            </a:pPr>
            <a:r>
              <a:rPr lang="en-US" sz="5400" b="1" dirty="0"/>
              <a:t>Factors affecting growth and development</a:t>
            </a:r>
            <a:r>
              <a:rPr lang="en-US" sz="5400" dirty="0"/>
              <a:t>: </a:t>
            </a:r>
          </a:p>
        </p:txBody>
      </p:sp>
      <p:sp>
        <p:nvSpPr>
          <p:cNvPr id="74755" name="Rectangle 3"/>
          <p:cNvSpPr>
            <a:spLocks noGrp="1" noChangeArrowheads="1"/>
          </p:cNvSpPr>
          <p:nvPr>
            <p:ph idx="1"/>
          </p:nvPr>
        </p:nvSpPr>
        <p:spPr>
          <a:xfrm>
            <a:off x="2484582" y="2475346"/>
            <a:ext cx="7379854" cy="3244970"/>
          </a:xfrm>
        </p:spPr>
        <p:txBody>
          <a:bodyPr>
            <a:normAutofit/>
          </a:bodyPr>
          <a:lstStyle/>
          <a:p>
            <a:pPr algn="l" rtl="0" eaLnBrk="1" hangingPunct="1">
              <a:lnSpc>
                <a:spcPct val="80000"/>
              </a:lnSpc>
              <a:buNone/>
              <a:defRPr/>
            </a:pPr>
            <a:r>
              <a:rPr lang="en-US" dirty="0"/>
              <a:t>1. </a:t>
            </a:r>
            <a:r>
              <a:rPr lang="en-US" sz="4000" dirty="0"/>
              <a:t>Hereditary</a:t>
            </a:r>
          </a:p>
          <a:p>
            <a:pPr algn="l" rtl="0" eaLnBrk="1" hangingPunct="1">
              <a:lnSpc>
                <a:spcPct val="80000"/>
              </a:lnSpc>
              <a:buFontTx/>
              <a:buChar char="•"/>
              <a:defRPr/>
            </a:pPr>
            <a:endParaRPr lang="en-US" sz="4000" dirty="0"/>
          </a:p>
          <a:p>
            <a:pPr algn="l" rtl="0" eaLnBrk="1" hangingPunct="1">
              <a:lnSpc>
                <a:spcPct val="80000"/>
              </a:lnSpc>
              <a:buNone/>
              <a:defRPr/>
            </a:pPr>
            <a:r>
              <a:rPr lang="en-US" sz="4000" dirty="0"/>
              <a:t>2. Environmental factors</a:t>
            </a:r>
            <a:endParaRPr lang="en-US" sz="3200" dirty="0"/>
          </a:p>
          <a:p>
            <a:pPr algn="l" rtl="0" eaLnBrk="1" hangingPunct="1">
              <a:lnSpc>
                <a:spcPct val="80000"/>
              </a:lnSpc>
              <a:buFont typeface="Agency FB" pitchFamily="34" charset="0"/>
              <a:buNone/>
              <a:defRPr/>
            </a:pPr>
            <a:endParaRPr lang="en-US" sz="2400" dirty="0"/>
          </a:p>
          <a:p>
            <a:pPr algn="l" rtl="0" eaLnBrk="1" hangingPunct="1">
              <a:lnSpc>
                <a:spcPct val="80000"/>
              </a:lnSpc>
              <a:buFont typeface="Agency FB" pitchFamily="34" charset="0"/>
              <a:buNone/>
              <a:defRPr/>
            </a:pPr>
            <a:endParaRPr lang="en-US" sz="2000" dirty="0"/>
          </a:p>
        </p:txBody>
      </p:sp>
    </p:spTree>
    <p:extLst>
      <p:ext uri="{BB962C8B-B14F-4D97-AF65-F5344CB8AC3E}">
        <p14:creationId xmlns:p14="http://schemas.microsoft.com/office/powerpoint/2010/main" val="23161360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Manifestations cont…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GB" b="1" dirty="0"/>
              <a:t>Stage of advance:</a:t>
            </a:r>
            <a:endParaRPr lang="en-US" b="1" dirty="0"/>
          </a:p>
          <a:p>
            <a:pPr>
              <a:buFont typeface="Courier New" pitchFamily="49" charset="0"/>
              <a:buChar char="o"/>
            </a:pPr>
            <a:r>
              <a:rPr lang="en-GB" dirty="0"/>
              <a:t>The maculopapular rash starts behind the ears and on the forehead and spreads downwards. </a:t>
            </a:r>
            <a:endParaRPr lang="en-GB" dirty="0" smtClean="0"/>
          </a:p>
          <a:p>
            <a:pPr>
              <a:buFont typeface="Courier New" pitchFamily="49" charset="0"/>
              <a:buChar char="o"/>
            </a:pPr>
            <a:r>
              <a:rPr lang="en-GB" dirty="0" smtClean="0"/>
              <a:t>It </a:t>
            </a:r>
            <a:r>
              <a:rPr lang="en-GB" dirty="0"/>
              <a:t>takes about three days to reach the feet, at which point it starts to fade. </a:t>
            </a:r>
            <a:endParaRPr lang="en-GB" dirty="0" smtClean="0"/>
          </a:p>
          <a:p>
            <a:pPr>
              <a:buFont typeface="Courier New" pitchFamily="49" charset="0"/>
              <a:buChar char="o"/>
            </a:pPr>
            <a:r>
              <a:rPr lang="en-GB" dirty="0" smtClean="0"/>
              <a:t>Fever </a:t>
            </a:r>
            <a:r>
              <a:rPr lang="en-GB" dirty="0"/>
              <a:t>is high and lasts for four to five days.</a:t>
            </a:r>
            <a:endParaRPr lang="en-US" dirty="0"/>
          </a:p>
          <a:p>
            <a:endParaRPr lang="en-US" dirty="0"/>
          </a:p>
          <a:p>
            <a:endParaRPr lang="en-US" dirty="0"/>
          </a:p>
        </p:txBody>
      </p:sp>
    </p:spTree>
    <p:extLst>
      <p:ext uri="{BB962C8B-B14F-4D97-AF65-F5344CB8AC3E}">
        <p14:creationId xmlns:p14="http://schemas.microsoft.com/office/powerpoint/2010/main" val="166959603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Complications</a:t>
            </a:r>
            <a:endParaRPr lang="en-US" dirty="0"/>
          </a:p>
        </p:txBody>
      </p:sp>
      <p:sp>
        <p:nvSpPr>
          <p:cNvPr id="3" name="Content Placeholder 2"/>
          <p:cNvSpPr>
            <a:spLocks noGrp="1"/>
          </p:cNvSpPr>
          <p:nvPr>
            <p:ph idx="1"/>
          </p:nvPr>
        </p:nvSpPr>
        <p:spPr/>
        <p:txBody>
          <a:bodyPr>
            <a:normAutofit lnSpcReduction="10000"/>
          </a:bodyPr>
          <a:lstStyle/>
          <a:p>
            <a:r>
              <a:rPr lang="en-GB" dirty="0" smtClean="0"/>
              <a:t>Otitis </a:t>
            </a:r>
            <a:r>
              <a:rPr lang="en-GB" dirty="0"/>
              <a:t>media </a:t>
            </a:r>
            <a:endParaRPr lang="en-US" dirty="0"/>
          </a:p>
          <a:p>
            <a:pPr lvl="0"/>
            <a:r>
              <a:rPr lang="en-GB" dirty="0"/>
              <a:t>Respiratory infection </a:t>
            </a:r>
            <a:endParaRPr lang="en-US" dirty="0"/>
          </a:p>
          <a:p>
            <a:pPr lvl="0"/>
            <a:r>
              <a:rPr lang="en-GB" dirty="0"/>
              <a:t>Pneumonia - This is usually </a:t>
            </a:r>
            <a:r>
              <a:rPr lang="en-GB" dirty="0" smtClean="0"/>
              <a:t>a viral </a:t>
            </a:r>
            <a:r>
              <a:rPr lang="en-GB" dirty="0"/>
              <a:t>pneumonitis </a:t>
            </a:r>
            <a:endParaRPr lang="en-US" dirty="0"/>
          </a:p>
          <a:p>
            <a:pPr lvl="0"/>
            <a:r>
              <a:rPr lang="en-GB" dirty="0"/>
              <a:t>Pulmonary TB </a:t>
            </a:r>
            <a:endParaRPr lang="en-US" dirty="0"/>
          </a:p>
          <a:p>
            <a:pPr lvl="0"/>
            <a:r>
              <a:rPr lang="en-GB" dirty="0"/>
              <a:t>Kerato - conjunctivitis </a:t>
            </a:r>
            <a:endParaRPr lang="en-US" dirty="0"/>
          </a:p>
          <a:p>
            <a:pPr lvl="0"/>
            <a:r>
              <a:rPr lang="en-GB" dirty="0"/>
              <a:t>Encephalitis is a serious complication often fatal or with residual brain damage </a:t>
            </a:r>
            <a:endParaRPr lang="en-US" dirty="0"/>
          </a:p>
          <a:p>
            <a:pPr lvl="0"/>
            <a:r>
              <a:rPr lang="en-GB" dirty="0"/>
              <a:t>Gastroenteritis </a:t>
            </a:r>
            <a:endParaRPr lang="en-US" dirty="0"/>
          </a:p>
          <a:p>
            <a:pPr lvl="0"/>
            <a:r>
              <a:rPr lang="en-GB" dirty="0"/>
              <a:t>Oral thrush and/or oral herpes</a:t>
            </a:r>
            <a:endParaRPr lang="en-US" dirty="0"/>
          </a:p>
          <a:p>
            <a:endParaRPr lang="en-US" dirty="0"/>
          </a:p>
        </p:txBody>
      </p:sp>
    </p:spTree>
    <p:extLst>
      <p:ext uri="{BB962C8B-B14F-4D97-AF65-F5344CB8AC3E}">
        <p14:creationId xmlns:p14="http://schemas.microsoft.com/office/powerpoint/2010/main" val="3014063429"/>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measles</a:t>
            </a:r>
            <a:endParaRPr lang="en-US" dirty="0"/>
          </a:p>
        </p:txBody>
      </p:sp>
      <p:sp>
        <p:nvSpPr>
          <p:cNvPr id="3" name="Content Placeholder 2"/>
          <p:cNvSpPr>
            <a:spLocks noGrp="1"/>
          </p:cNvSpPr>
          <p:nvPr>
            <p:ph idx="1"/>
          </p:nvPr>
        </p:nvSpPr>
        <p:spPr/>
        <p:txBody>
          <a:bodyPr>
            <a:normAutofit fontScale="92500" lnSpcReduction="10000"/>
          </a:bodyPr>
          <a:lstStyle/>
          <a:p>
            <a:pPr marL="82296" indent="0">
              <a:buNone/>
            </a:pPr>
            <a:r>
              <a:rPr lang="en-GB" dirty="0"/>
              <a:t>There is no specific treatment available other than supportive. Supportive treatment includes: </a:t>
            </a:r>
            <a:endParaRPr lang="en-US" dirty="0"/>
          </a:p>
          <a:p>
            <a:pPr lvl="0"/>
            <a:r>
              <a:rPr lang="en-GB" dirty="0"/>
              <a:t>Antipyretics </a:t>
            </a:r>
            <a:endParaRPr lang="en-US" dirty="0"/>
          </a:p>
          <a:p>
            <a:pPr lvl="0"/>
            <a:r>
              <a:rPr lang="en-GB" dirty="0"/>
              <a:t>Plenty of oral fluids </a:t>
            </a:r>
            <a:endParaRPr lang="en-US" dirty="0"/>
          </a:p>
          <a:p>
            <a:pPr lvl="0"/>
            <a:r>
              <a:rPr lang="en-GB" dirty="0"/>
              <a:t>Eye and mouth hygiene </a:t>
            </a:r>
            <a:endParaRPr lang="en-US" dirty="0"/>
          </a:p>
          <a:p>
            <a:pPr lvl="0"/>
            <a:r>
              <a:rPr lang="en-GB" dirty="0"/>
              <a:t>Vitamin A 200,000 units orally daily for two days </a:t>
            </a:r>
            <a:endParaRPr lang="en-US" dirty="0"/>
          </a:p>
          <a:p>
            <a:pPr lvl="0"/>
            <a:r>
              <a:rPr lang="en-GB" dirty="0"/>
              <a:t>Check the child frequently for complication </a:t>
            </a:r>
            <a:endParaRPr lang="en-US" dirty="0"/>
          </a:p>
          <a:p>
            <a:pPr lvl="0"/>
            <a:r>
              <a:rPr lang="en-GB" dirty="0"/>
              <a:t>Uncomplicated cases can be nursed at home but complicated cases, infants and malnourished children should be treated in a hospital with isolation facilities</a:t>
            </a:r>
            <a:endParaRPr lang="en-US" dirty="0"/>
          </a:p>
          <a:p>
            <a:endParaRPr lang="en-US" dirty="0"/>
          </a:p>
        </p:txBody>
      </p:sp>
    </p:spTree>
    <p:extLst>
      <p:ext uri="{BB962C8B-B14F-4D97-AF65-F5344CB8AC3E}">
        <p14:creationId xmlns:p14="http://schemas.microsoft.com/office/powerpoint/2010/main" val="2095451057"/>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lstStyle/>
          <a:p>
            <a:r>
              <a:rPr lang="en-US" dirty="0" smtClean="0"/>
              <a:t>Measles vaccine (KEPI schedule).</a:t>
            </a:r>
            <a:endParaRPr lang="en-US" dirty="0"/>
          </a:p>
        </p:txBody>
      </p:sp>
    </p:spTree>
    <p:extLst>
      <p:ext uri="{BB962C8B-B14F-4D97-AF65-F5344CB8AC3E}">
        <p14:creationId xmlns:p14="http://schemas.microsoft.com/office/powerpoint/2010/main" val="1436876082"/>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MUMPS</a:t>
            </a:r>
            <a:endParaRPr lang="en-US" b="1" dirty="0"/>
          </a:p>
        </p:txBody>
      </p:sp>
      <p:sp>
        <p:nvSpPr>
          <p:cNvPr id="3" name="Content Placeholder 2"/>
          <p:cNvSpPr>
            <a:spLocks noGrp="1"/>
          </p:cNvSpPr>
          <p:nvPr>
            <p:ph idx="1"/>
          </p:nvPr>
        </p:nvSpPr>
        <p:spPr/>
        <p:txBody>
          <a:bodyPr>
            <a:normAutofit fontScale="92500" lnSpcReduction="10000"/>
          </a:bodyPr>
          <a:lstStyle/>
          <a:p>
            <a:r>
              <a:rPr lang="en-GB" dirty="0"/>
              <a:t>This is a viral infectious disease of the parotid glands that can also affect other glands</a:t>
            </a:r>
            <a:r>
              <a:rPr lang="en-GB" dirty="0" smtClean="0"/>
              <a:t>.</a:t>
            </a:r>
          </a:p>
          <a:p>
            <a:r>
              <a:rPr lang="en-GB" dirty="0" smtClean="0"/>
              <a:t> </a:t>
            </a:r>
            <a:r>
              <a:rPr lang="en-GB" dirty="0"/>
              <a:t>It can spread by droplets or contact with the salivary secretions of the infected person</a:t>
            </a:r>
            <a:r>
              <a:rPr lang="en-GB" dirty="0" smtClean="0"/>
              <a:t>.</a:t>
            </a:r>
          </a:p>
          <a:p>
            <a:r>
              <a:rPr lang="en-GB" b="1" dirty="0"/>
              <a:t>Incubation </a:t>
            </a:r>
            <a:r>
              <a:rPr lang="en-GB" b="1" dirty="0" smtClean="0"/>
              <a:t>Period</a:t>
            </a:r>
            <a:r>
              <a:rPr lang="en-GB" dirty="0"/>
              <a:t/>
            </a:r>
            <a:br>
              <a:rPr lang="en-GB" dirty="0"/>
            </a:br>
            <a:r>
              <a:rPr lang="en-GB" dirty="0"/>
              <a:t>The incubation period varies from patient to patient but is on average between 14 and 21 days of infectivity after the onset of the parotid </a:t>
            </a:r>
            <a:br>
              <a:rPr lang="en-GB" dirty="0"/>
            </a:br>
            <a:r>
              <a:rPr lang="en-GB" dirty="0"/>
              <a:t>glands swelling</a:t>
            </a:r>
            <a:br>
              <a:rPr lang="en-GB" dirty="0"/>
            </a:br>
            <a:r>
              <a:rPr lang="en-GB" dirty="0"/>
              <a:t/>
            </a:r>
            <a:br>
              <a:rPr lang="en-GB" dirty="0"/>
            </a:br>
            <a:endParaRPr lang="en-US" dirty="0"/>
          </a:p>
        </p:txBody>
      </p:sp>
    </p:spTree>
    <p:extLst>
      <p:ext uri="{BB962C8B-B14F-4D97-AF65-F5344CB8AC3E}">
        <p14:creationId xmlns:p14="http://schemas.microsoft.com/office/powerpoint/2010/main" val="95305526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fontScale="92500" lnSpcReduction="20000"/>
          </a:bodyPr>
          <a:lstStyle/>
          <a:p>
            <a:pPr marL="653796" lvl="0" indent="-571500">
              <a:buFont typeface="+mj-lt"/>
              <a:buAutoNum type="romanLcPeriod"/>
            </a:pPr>
            <a:r>
              <a:rPr lang="en-GB" dirty="0"/>
              <a:t>The salivary glands namely the parotid, sublingual and </a:t>
            </a:r>
            <a:r>
              <a:rPr lang="en-GB" dirty="0" smtClean="0"/>
              <a:t>sub-maxillary </a:t>
            </a:r>
            <a:r>
              <a:rPr lang="en-GB" dirty="0"/>
              <a:t>glands may be infected by painful swelling, this may be one side or both sides </a:t>
            </a:r>
            <a:endParaRPr lang="en-US" dirty="0"/>
          </a:p>
          <a:p>
            <a:pPr marL="653796" lvl="0" indent="-571500">
              <a:buFont typeface="+mj-lt"/>
              <a:buAutoNum type="romanLcPeriod"/>
            </a:pPr>
            <a:r>
              <a:rPr lang="en-GB" dirty="0"/>
              <a:t>The child develops fever and complains of headache and malaise </a:t>
            </a:r>
            <a:endParaRPr lang="en-US" dirty="0"/>
          </a:p>
          <a:p>
            <a:pPr marL="653796" lvl="0" indent="-571500">
              <a:buFont typeface="+mj-lt"/>
              <a:buAutoNum type="romanLcPeriod"/>
            </a:pPr>
            <a:r>
              <a:rPr lang="en-GB" dirty="0"/>
              <a:t>There is dysphagia (painful swallowing) </a:t>
            </a:r>
            <a:endParaRPr lang="en-US" dirty="0"/>
          </a:p>
          <a:p>
            <a:pPr marL="653796" lvl="0" indent="-571500">
              <a:buFont typeface="+mj-lt"/>
              <a:buAutoNum type="romanLcPeriod"/>
            </a:pPr>
            <a:r>
              <a:rPr lang="en-GB" dirty="0"/>
              <a:t>The tongue is furred and mouth dry due to diminished saliva </a:t>
            </a:r>
            <a:endParaRPr lang="en-US" dirty="0"/>
          </a:p>
          <a:p>
            <a:pPr marL="653796" lvl="0" indent="-571500">
              <a:buFont typeface="+mj-lt"/>
              <a:buAutoNum type="romanLcPeriod"/>
            </a:pPr>
            <a:r>
              <a:rPr lang="en-GB" dirty="0"/>
              <a:t>Moderate lymphocytosis is noted on </a:t>
            </a:r>
            <a:r>
              <a:rPr lang="en-GB" dirty="0" smtClean="0"/>
              <a:t>blood </a:t>
            </a:r>
            <a:r>
              <a:rPr lang="en-GB" dirty="0"/>
              <a:t>examination </a:t>
            </a:r>
            <a:endParaRPr lang="en-US" dirty="0"/>
          </a:p>
          <a:p>
            <a:pPr marL="653796" indent="-571500">
              <a:buFont typeface="+mj-lt"/>
              <a:buAutoNum type="romanLcPeriod"/>
            </a:pPr>
            <a:r>
              <a:rPr lang="en-GB" dirty="0"/>
              <a:t>The tenderness may last two to three days then gradually subside</a:t>
            </a:r>
            <a:endParaRPr lang="en-US" dirty="0"/>
          </a:p>
        </p:txBody>
      </p:sp>
    </p:spTree>
    <p:extLst>
      <p:ext uri="{BB962C8B-B14F-4D97-AF65-F5344CB8AC3E}">
        <p14:creationId xmlns:p14="http://schemas.microsoft.com/office/powerpoint/2010/main" val="259881319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idx="1"/>
          </p:nvPr>
        </p:nvSpPr>
        <p:spPr/>
        <p:txBody>
          <a:bodyPr>
            <a:normAutofit fontScale="92500" lnSpcReduction="10000"/>
          </a:bodyPr>
          <a:lstStyle/>
          <a:p>
            <a:pPr lvl="0">
              <a:buFont typeface="Wingdings" pitchFamily="2" charset="2"/>
              <a:buChar char="q"/>
            </a:pPr>
            <a:r>
              <a:rPr lang="en-GB" dirty="0"/>
              <a:t>Isolate during period of communicability </a:t>
            </a:r>
            <a:endParaRPr lang="en-US" dirty="0"/>
          </a:p>
          <a:p>
            <a:pPr lvl="0">
              <a:buFont typeface="Wingdings" pitchFamily="2" charset="2"/>
              <a:buChar char="q"/>
            </a:pPr>
            <a:r>
              <a:rPr lang="en-GB" dirty="0"/>
              <a:t>Maintain bed rest in a warm room until swelling subsides </a:t>
            </a:r>
            <a:endParaRPr lang="en-US" dirty="0"/>
          </a:p>
          <a:p>
            <a:pPr lvl="0">
              <a:buFont typeface="Wingdings" pitchFamily="2" charset="2"/>
              <a:buChar char="q"/>
            </a:pPr>
            <a:r>
              <a:rPr lang="en-GB" dirty="0"/>
              <a:t>Give analgesics and antipyretics </a:t>
            </a:r>
            <a:r>
              <a:rPr lang="en-GB" dirty="0" smtClean="0"/>
              <a:t>as </a:t>
            </a:r>
            <a:r>
              <a:rPr lang="en-GB" dirty="0"/>
              <a:t>required </a:t>
            </a:r>
            <a:endParaRPr lang="en-US" dirty="0"/>
          </a:p>
          <a:p>
            <a:pPr lvl="0">
              <a:buFont typeface="Wingdings" pitchFamily="2" charset="2"/>
              <a:buChar char="q"/>
            </a:pPr>
            <a:r>
              <a:rPr lang="en-GB" dirty="0"/>
              <a:t>Encourage fluids and soft bland foods </a:t>
            </a:r>
            <a:endParaRPr lang="en-US" dirty="0"/>
          </a:p>
          <a:p>
            <a:pPr lvl="0">
              <a:buFont typeface="Wingdings" pitchFamily="2" charset="2"/>
              <a:buChar char="q"/>
            </a:pPr>
            <a:r>
              <a:rPr lang="en-GB" dirty="0"/>
              <a:t>Avoid foods which contain acid and which require chewing because they may </a:t>
            </a:r>
            <a:r>
              <a:rPr lang="en-GB" dirty="0" smtClean="0"/>
              <a:t>increase </a:t>
            </a:r>
            <a:r>
              <a:rPr lang="en-GB" dirty="0"/>
              <a:t>pain </a:t>
            </a:r>
            <a:endParaRPr lang="en-US" dirty="0"/>
          </a:p>
          <a:p>
            <a:pPr lvl="0">
              <a:buFont typeface="Wingdings" pitchFamily="2" charset="2"/>
              <a:buChar char="q"/>
            </a:pPr>
            <a:r>
              <a:rPr lang="en-GB" dirty="0"/>
              <a:t>Apply heat or cold compress to neck whichever is more comfortable </a:t>
            </a:r>
            <a:endParaRPr lang="en-US" dirty="0"/>
          </a:p>
          <a:p>
            <a:pPr lvl="0">
              <a:buFont typeface="Wingdings" pitchFamily="2" charset="2"/>
              <a:buChar char="q"/>
            </a:pPr>
            <a:r>
              <a:rPr lang="en-GB" dirty="0"/>
              <a:t>Observe the child's vital signs of temperature, pulse and respiration and record them every four hours</a:t>
            </a:r>
            <a:endParaRPr lang="en-US" dirty="0"/>
          </a:p>
          <a:p>
            <a:pPr>
              <a:buFont typeface="Wingdings" pitchFamily="2" charset="2"/>
              <a:buChar char="q"/>
            </a:pPr>
            <a:endParaRPr lang="en-US" dirty="0"/>
          </a:p>
          <a:p>
            <a:pPr>
              <a:buFont typeface="Wingdings" pitchFamily="2" charset="2"/>
              <a:buChar char="q"/>
            </a:pPr>
            <a:endParaRPr lang="en-US" dirty="0"/>
          </a:p>
        </p:txBody>
      </p:sp>
    </p:spTree>
    <p:extLst>
      <p:ext uri="{BB962C8B-B14F-4D97-AF65-F5344CB8AC3E}">
        <p14:creationId xmlns:p14="http://schemas.microsoft.com/office/powerpoint/2010/main" val="2605181894"/>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lstStyle/>
          <a:p>
            <a:r>
              <a:rPr lang="en-GB" dirty="0"/>
              <a:t>Since the condition is caused by a virus, there is no specific drug treatment. </a:t>
            </a:r>
            <a:endParaRPr lang="en-GB" dirty="0" smtClean="0"/>
          </a:p>
          <a:p>
            <a:r>
              <a:rPr lang="en-GB" dirty="0" smtClean="0"/>
              <a:t>However </a:t>
            </a:r>
            <a:r>
              <a:rPr lang="en-GB" dirty="0"/>
              <a:t>the active immunity of a live attenuated vaccine is available for those who are not already infected</a:t>
            </a:r>
            <a:r>
              <a:rPr lang="en-GB" dirty="0" smtClean="0"/>
              <a:t>.</a:t>
            </a:r>
          </a:p>
          <a:p>
            <a:r>
              <a:rPr lang="en-GB" dirty="0" smtClean="0"/>
              <a:t> </a:t>
            </a:r>
            <a:r>
              <a:rPr lang="en-GB" dirty="0"/>
              <a:t>The mumps virus vaccine is best given before puberty</a:t>
            </a:r>
            <a:endParaRPr lang="en-US" dirty="0"/>
          </a:p>
        </p:txBody>
      </p:sp>
    </p:spTree>
    <p:extLst>
      <p:ext uri="{BB962C8B-B14F-4D97-AF65-F5344CB8AC3E}">
        <p14:creationId xmlns:p14="http://schemas.microsoft.com/office/powerpoint/2010/main" val="306153924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pPr lvl="0"/>
            <a:r>
              <a:rPr lang="en-GB" dirty="0"/>
              <a:t>The child may develop deafness </a:t>
            </a:r>
            <a:endParaRPr lang="en-US" dirty="0"/>
          </a:p>
          <a:p>
            <a:pPr lvl="0"/>
            <a:r>
              <a:rPr lang="en-GB" dirty="0"/>
              <a:t>Inflammations of genital organs, such as the ovaries called </a:t>
            </a:r>
            <a:r>
              <a:rPr lang="en-GB" b="1" dirty="0"/>
              <a:t>oophoritis</a:t>
            </a:r>
            <a:r>
              <a:rPr lang="en-GB" dirty="0"/>
              <a:t> in girls and testes - </a:t>
            </a:r>
            <a:r>
              <a:rPr lang="en-GB" b="1" dirty="0"/>
              <a:t>orchitis</a:t>
            </a:r>
            <a:r>
              <a:rPr lang="en-GB" dirty="0"/>
              <a:t> in boys may occur, in both cases this may result in sterility </a:t>
            </a:r>
            <a:r>
              <a:rPr lang="en-GB" dirty="0" smtClean="0"/>
              <a:t>in </a:t>
            </a:r>
            <a:r>
              <a:rPr lang="en-GB" dirty="0"/>
              <a:t>adulthood </a:t>
            </a:r>
            <a:endParaRPr lang="en-US" dirty="0"/>
          </a:p>
          <a:p>
            <a:pPr lvl="0"/>
            <a:r>
              <a:rPr lang="en-GB" dirty="0" err="1" smtClean="0"/>
              <a:t>Meningo</a:t>
            </a:r>
            <a:r>
              <a:rPr lang="en-GB" dirty="0" smtClean="0"/>
              <a:t>-encephalitis </a:t>
            </a:r>
            <a:r>
              <a:rPr lang="en-GB" dirty="0"/>
              <a:t>(inflammation of the meninges and brain) </a:t>
            </a:r>
            <a:endParaRPr lang="en-US" dirty="0"/>
          </a:p>
          <a:p>
            <a:pPr lvl="0"/>
            <a:r>
              <a:rPr lang="en-GB" dirty="0"/>
              <a:t>Pancreatitis, which is inflammation of </a:t>
            </a:r>
            <a:r>
              <a:rPr lang="en-GB" dirty="0" smtClean="0"/>
              <a:t>the </a:t>
            </a:r>
            <a:r>
              <a:rPr lang="en-GB" dirty="0"/>
              <a:t>pancreas</a:t>
            </a:r>
            <a:endParaRPr lang="en-US" dirty="0"/>
          </a:p>
          <a:p>
            <a:endParaRPr lang="en-US" dirty="0"/>
          </a:p>
        </p:txBody>
      </p:sp>
    </p:spTree>
    <p:extLst>
      <p:ext uri="{BB962C8B-B14F-4D97-AF65-F5344CB8AC3E}">
        <p14:creationId xmlns:p14="http://schemas.microsoft.com/office/powerpoint/2010/main" val="300353728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OTITIS MEDIA</a:t>
            </a:r>
            <a:endParaRPr lang="en-US" sz="6000" b="1" dirty="0"/>
          </a:p>
        </p:txBody>
      </p:sp>
      <p:sp>
        <p:nvSpPr>
          <p:cNvPr id="3" name="Subtitle 2"/>
          <p:cNvSpPr>
            <a:spLocks noGrp="1"/>
          </p:cNvSpPr>
          <p:nvPr>
            <p:ph type="subTitle" idx="1"/>
          </p:nvPr>
        </p:nvSpPr>
        <p:spPr>
          <a:xfrm>
            <a:off x="1910080" y="2944166"/>
            <a:ext cx="9875520" cy="658497"/>
          </a:xfrm>
        </p:spPr>
        <p:txBody>
          <a:bodyPr/>
          <a:lstStyle/>
          <a:p>
            <a:r>
              <a:rPr lang="en-US" dirty="0" smtClean="0">
                <a:solidFill>
                  <a:srgbClr val="FF0000"/>
                </a:solidFill>
              </a:rPr>
              <a:t>STUDENT INDIVIDUAL ASSIGNMENT</a:t>
            </a:r>
            <a:endParaRPr lang="en-US" dirty="0">
              <a:solidFill>
                <a:srgbClr val="FF0000"/>
              </a:solidFill>
            </a:endParaRPr>
          </a:p>
        </p:txBody>
      </p:sp>
    </p:spTree>
    <p:extLst>
      <p:ext uri="{BB962C8B-B14F-4D97-AF65-F5344CB8AC3E}">
        <p14:creationId xmlns:p14="http://schemas.microsoft.com/office/powerpoint/2010/main" val="852478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391" y="500062"/>
            <a:ext cx="10515600" cy="1325563"/>
          </a:xfrm>
        </p:spPr>
        <p:txBody>
          <a:bodyPr>
            <a:normAutofit fontScale="90000"/>
          </a:bodyPr>
          <a:lstStyle/>
          <a:p>
            <a:r>
              <a:rPr lang="en-US" sz="5300" b="1" dirty="0"/>
              <a:t>Environmental/Hereditary</a:t>
            </a:r>
            <a:br>
              <a:rPr lang="en-US" sz="5300" b="1" dirty="0"/>
            </a:br>
            <a:r>
              <a:rPr lang="en-US" sz="5300" b="1" dirty="0"/>
              <a:t> Factors</a:t>
            </a:r>
            <a:r>
              <a:rPr lang="en-US" sz="3600" dirty="0"/>
              <a:t/>
            </a:r>
            <a:br>
              <a:rPr lang="en-US" sz="3600" dirty="0"/>
            </a:br>
            <a:endParaRPr lang="en-US" dirty="0"/>
          </a:p>
        </p:txBody>
      </p:sp>
      <p:sp>
        <p:nvSpPr>
          <p:cNvPr id="3" name="Content Placeholder 2"/>
          <p:cNvSpPr>
            <a:spLocks noGrp="1"/>
          </p:cNvSpPr>
          <p:nvPr>
            <p:ph idx="1"/>
          </p:nvPr>
        </p:nvSpPr>
        <p:spPr>
          <a:xfrm>
            <a:off x="1198808" y="1825625"/>
            <a:ext cx="10515600" cy="4351338"/>
          </a:xfrm>
        </p:spPr>
        <p:txBody>
          <a:bodyPr>
            <a:normAutofit fontScale="85000" lnSpcReduction="20000"/>
          </a:bodyPr>
          <a:lstStyle/>
          <a:p>
            <a:pPr>
              <a:lnSpc>
                <a:spcPct val="80000"/>
              </a:lnSpc>
              <a:buNone/>
              <a:defRPr/>
            </a:pPr>
            <a:r>
              <a:rPr lang="en-US" dirty="0"/>
              <a:t>Pre-natal environment</a:t>
            </a:r>
          </a:p>
          <a:p>
            <a:pPr>
              <a:lnSpc>
                <a:spcPct val="80000"/>
              </a:lnSpc>
              <a:buNone/>
              <a:defRPr/>
            </a:pPr>
            <a:r>
              <a:rPr lang="en-US" u="sng" dirty="0"/>
              <a:t>a-Factors related to mothers during pregnancy: </a:t>
            </a:r>
          </a:p>
          <a:p>
            <a:pPr>
              <a:lnSpc>
                <a:spcPct val="80000"/>
              </a:lnSpc>
              <a:buNone/>
              <a:defRPr/>
            </a:pPr>
            <a:r>
              <a:rPr lang="en-US" dirty="0"/>
              <a:t>             - Nutritional deficiencies</a:t>
            </a:r>
          </a:p>
          <a:p>
            <a:pPr>
              <a:lnSpc>
                <a:spcPct val="80000"/>
              </a:lnSpc>
              <a:buNone/>
              <a:defRPr/>
            </a:pPr>
            <a:r>
              <a:rPr lang="en-US" dirty="0"/>
              <a:t>             - Diabetic mother</a:t>
            </a:r>
          </a:p>
          <a:p>
            <a:pPr>
              <a:lnSpc>
                <a:spcPct val="80000"/>
              </a:lnSpc>
              <a:buNone/>
              <a:defRPr/>
            </a:pPr>
            <a:r>
              <a:rPr lang="en-US" dirty="0"/>
              <a:t>             - Exposure to radiation</a:t>
            </a:r>
          </a:p>
          <a:p>
            <a:pPr>
              <a:lnSpc>
                <a:spcPct val="80000"/>
              </a:lnSpc>
              <a:buNone/>
              <a:defRPr/>
            </a:pPr>
            <a:r>
              <a:rPr lang="en-US" dirty="0"/>
              <a:t>             - Smoking</a:t>
            </a:r>
          </a:p>
          <a:p>
            <a:pPr marL="0" indent="0">
              <a:buNone/>
              <a:defRPr/>
            </a:pPr>
            <a:r>
              <a:rPr lang="en-US" dirty="0"/>
              <a:t>           - Use of drugs</a:t>
            </a:r>
          </a:p>
          <a:p>
            <a:pPr marL="0" indent="0">
              <a:buNone/>
              <a:defRPr/>
            </a:pPr>
            <a:endParaRPr lang="en-US" dirty="0"/>
          </a:p>
          <a:p>
            <a:pPr marL="0" indent="0">
              <a:buNone/>
              <a:defRPr/>
            </a:pPr>
            <a:r>
              <a:rPr lang="en-US" dirty="0"/>
              <a:t>b)-</a:t>
            </a:r>
            <a:r>
              <a:rPr lang="en-US" u="sng" dirty="0"/>
              <a:t>Factors related to fetus</a:t>
            </a:r>
            <a:r>
              <a:rPr lang="en-US" sz="4000" u="sng" dirty="0"/>
              <a:t> </a:t>
            </a:r>
            <a:endParaRPr lang="en-US" u="sng" dirty="0"/>
          </a:p>
          <a:p>
            <a:pPr>
              <a:buFontTx/>
              <a:buChar char="•"/>
              <a:defRPr/>
            </a:pPr>
            <a:r>
              <a:rPr lang="en-US" dirty="0"/>
              <a:t>Mal-position in uterus</a:t>
            </a:r>
          </a:p>
          <a:p>
            <a:pPr>
              <a:buFontTx/>
              <a:buChar char="•"/>
              <a:defRPr/>
            </a:pPr>
            <a:r>
              <a:rPr lang="en-US" dirty="0"/>
              <a:t>Faulty placental implantation</a:t>
            </a:r>
          </a:p>
          <a:p>
            <a:pPr>
              <a:lnSpc>
                <a:spcPct val="80000"/>
              </a:lnSpc>
              <a:buNone/>
              <a:defRPr/>
            </a:pPr>
            <a:endParaRPr lang="en-US" dirty="0"/>
          </a:p>
          <a:p>
            <a:pPr>
              <a:lnSpc>
                <a:spcPct val="80000"/>
              </a:lnSpc>
              <a:buNone/>
              <a:defRPr/>
            </a:pPr>
            <a:endParaRPr lang="en-US" dirty="0"/>
          </a:p>
        </p:txBody>
      </p:sp>
    </p:spTree>
    <p:extLst>
      <p:ext uri="{BB962C8B-B14F-4D97-AF65-F5344CB8AC3E}">
        <p14:creationId xmlns:p14="http://schemas.microsoft.com/office/powerpoint/2010/main" val="353126185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398186"/>
          </a:xfrm>
        </p:spPr>
        <p:txBody>
          <a:bodyPr>
            <a:noAutofit/>
          </a:bodyPr>
          <a:lstStyle/>
          <a:p>
            <a:r>
              <a:rPr lang="en-US" sz="6000" b="1" dirty="0" smtClean="0"/>
              <a:t>ACUTE GLOMERULONEPHRITIS</a:t>
            </a:r>
            <a:endParaRPr lang="en-US" sz="6000" b="1" dirty="0"/>
          </a:p>
        </p:txBody>
      </p:sp>
    </p:spTree>
    <p:extLst>
      <p:ext uri="{BB962C8B-B14F-4D97-AF65-F5344CB8AC3E}">
        <p14:creationId xmlns:p14="http://schemas.microsoft.com/office/powerpoint/2010/main" val="333465790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a:t>This is a disease that affects the glomeruli of both kidneys. </a:t>
            </a:r>
            <a:endParaRPr lang="en-US" dirty="0" smtClean="0"/>
          </a:p>
          <a:p>
            <a:pPr>
              <a:buFont typeface="Wingdings" pitchFamily="2" charset="2"/>
              <a:buChar char="q"/>
            </a:pPr>
            <a:r>
              <a:rPr lang="en-US" dirty="0" smtClean="0"/>
              <a:t>It </a:t>
            </a:r>
            <a:r>
              <a:rPr lang="en-US" dirty="0"/>
              <a:t>may follow exposure to a variety of foreign protein substances, the most common of which are bacterial (</a:t>
            </a:r>
            <a:r>
              <a:rPr lang="en-US" dirty="0" err="1"/>
              <a:t>haemolytic</a:t>
            </a:r>
            <a:r>
              <a:rPr lang="en-US" dirty="0"/>
              <a:t> streptococci) and viral infections. </a:t>
            </a:r>
            <a:endParaRPr lang="en-US" dirty="0" smtClean="0"/>
          </a:p>
          <a:p>
            <a:pPr>
              <a:buFont typeface="Wingdings" pitchFamily="2" charset="2"/>
              <a:buChar char="q"/>
            </a:pPr>
            <a:r>
              <a:rPr lang="en-US" dirty="0" smtClean="0"/>
              <a:t>Note </a:t>
            </a:r>
            <a:r>
              <a:rPr lang="en-US" dirty="0"/>
              <a:t>that, it is not the streptococci that cause the problem directly but their toxin/poisonous </a:t>
            </a:r>
            <a:r>
              <a:rPr lang="en-US" dirty="0" smtClean="0"/>
              <a:t>products.</a:t>
            </a:r>
          </a:p>
          <a:p>
            <a:pPr>
              <a:buFont typeface="Wingdings" pitchFamily="2" charset="2"/>
              <a:buChar char="q"/>
            </a:pPr>
            <a:r>
              <a:rPr lang="en-US" dirty="0" smtClean="0"/>
              <a:t>However </a:t>
            </a:r>
            <a:r>
              <a:rPr lang="en-US" dirty="0"/>
              <a:t>in many cases the antigen causing glomerulonephritis is unknown.</a:t>
            </a:r>
          </a:p>
        </p:txBody>
      </p:sp>
    </p:spTree>
    <p:extLst>
      <p:ext uri="{BB962C8B-B14F-4D97-AF65-F5344CB8AC3E}">
        <p14:creationId xmlns:p14="http://schemas.microsoft.com/office/powerpoint/2010/main" val="216882788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endParaRPr lang="en-US" dirty="0"/>
          </a:p>
        </p:txBody>
      </p:sp>
      <p:sp>
        <p:nvSpPr>
          <p:cNvPr id="3" name="Content Placeholder 2"/>
          <p:cNvSpPr>
            <a:spLocks noGrp="1"/>
          </p:cNvSpPr>
          <p:nvPr>
            <p:ph idx="1"/>
          </p:nvPr>
        </p:nvSpPr>
        <p:spPr/>
        <p:txBody>
          <a:bodyPr/>
          <a:lstStyle/>
          <a:p>
            <a:r>
              <a:rPr lang="en-US" dirty="0"/>
              <a:t>The condition is as a result of an antigen antibody complex reacting with the glomerular tissue to produce swelling and death of capillary cells. </a:t>
            </a:r>
            <a:endParaRPr lang="en-US" dirty="0" smtClean="0"/>
          </a:p>
          <a:p>
            <a:r>
              <a:rPr lang="en-US" dirty="0" smtClean="0"/>
              <a:t>The </a:t>
            </a:r>
            <a:r>
              <a:rPr lang="en-US" dirty="0"/>
              <a:t>organism causes sore throat or skin disease initially; then ten to fourteen days later, an allergic inflammation occurs in the kidneys</a:t>
            </a:r>
          </a:p>
        </p:txBody>
      </p:sp>
    </p:spTree>
    <p:extLst>
      <p:ext uri="{BB962C8B-B14F-4D97-AF65-F5344CB8AC3E}">
        <p14:creationId xmlns:p14="http://schemas.microsoft.com/office/powerpoint/2010/main" val="10663085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a:t>
            </a:r>
            <a:endParaRPr lang="en-US" dirty="0"/>
          </a:p>
        </p:txBody>
      </p:sp>
      <p:sp>
        <p:nvSpPr>
          <p:cNvPr id="3" name="Content Placeholder 2"/>
          <p:cNvSpPr>
            <a:spLocks noGrp="1"/>
          </p:cNvSpPr>
          <p:nvPr>
            <p:ph idx="1"/>
          </p:nvPr>
        </p:nvSpPr>
        <p:spPr/>
        <p:txBody>
          <a:bodyPr>
            <a:normAutofit/>
          </a:bodyPr>
          <a:lstStyle/>
          <a:p>
            <a:pPr marL="653796" lvl="0" indent="-571500">
              <a:buFont typeface="+mj-lt"/>
              <a:buAutoNum type="romanLcPeriod"/>
            </a:pPr>
            <a:r>
              <a:rPr lang="en-US" dirty="0"/>
              <a:t>History of sore throat 7</a:t>
            </a:r>
            <a:r>
              <a:rPr lang="en-US" dirty="0" smtClean="0"/>
              <a:t> </a:t>
            </a:r>
            <a:r>
              <a:rPr lang="en-US" dirty="0"/>
              <a:t>to </a:t>
            </a:r>
            <a:r>
              <a:rPr lang="en-US" dirty="0" smtClean="0"/>
              <a:t>10 </a:t>
            </a:r>
            <a:r>
              <a:rPr lang="en-US" dirty="0"/>
              <a:t>days earlier</a:t>
            </a:r>
          </a:p>
          <a:p>
            <a:pPr marL="653796" lvl="0" indent="-571500">
              <a:buFont typeface="+mj-lt"/>
              <a:buAutoNum type="romanLcPeriod"/>
            </a:pPr>
            <a:r>
              <a:rPr lang="en-US" dirty="0"/>
              <a:t>The patient has fatigue (tiredness)</a:t>
            </a:r>
          </a:p>
          <a:p>
            <a:pPr marL="653796" lvl="0" indent="-571500">
              <a:buFont typeface="+mj-lt"/>
              <a:buAutoNum type="romanLcPeriod"/>
            </a:pPr>
            <a:r>
              <a:rPr lang="en-US" dirty="0"/>
              <a:t>Complaints of pyrexia and tachycardia present</a:t>
            </a:r>
          </a:p>
          <a:p>
            <a:pPr marL="653796" lvl="0" indent="-571500">
              <a:buFont typeface="+mj-lt"/>
              <a:buAutoNum type="romanLcPeriod"/>
            </a:pPr>
            <a:r>
              <a:rPr lang="en-US" dirty="0"/>
              <a:t>Hypertension with mild, moderate, severe headache</a:t>
            </a:r>
          </a:p>
          <a:p>
            <a:pPr marL="653796" lvl="0" indent="-571500">
              <a:buFont typeface="+mj-lt"/>
              <a:buAutoNum type="romanLcPeriod"/>
            </a:pPr>
            <a:r>
              <a:rPr lang="en-US" dirty="0"/>
              <a:t>Oedema, which may be generalised but more noticeable in the face. This is due to salt and water retention. </a:t>
            </a:r>
            <a:endParaRPr lang="en-US" dirty="0" smtClean="0"/>
          </a:p>
          <a:p>
            <a:pPr marL="653796" lvl="0" indent="-571500">
              <a:buFont typeface="+mj-lt"/>
              <a:buAutoNum type="romanLcPeriod"/>
            </a:pPr>
            <a:r>
              <a:rPr lang="en-US" dirty="0" smtClean="0"/>
              <a:t>In </a:t>
            </a:r>
            <a:r>
              <a:rPr lang="en-US" dirty="0"/>
              <a:t>a few cases ascites/pleural effusion may be </a:t>
            </a:r>
            <a:r>
              <a:rPr lang="en-US" dirty="0" smtClean="0"/>
              <a:t>present</a:t>
            </a:r>
            <a:endParaRPr lang="en-US" dirty="0"/>
          </a:p>
        </p:txBody>
      </p:sp>
    </p:spTree>
    <p:extLst>
      <p:ext uri="{BB962C8B-B14F-4D97-AF65-F5344CB8AC3E}">
        <p14:creationId xmlns:p14="http://schemas.microsoft.com/office/powerpoint/2010/main" val="218503285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Manifestations cont..</a:t>
            </a:r>
            <a:endParaRPr lang="en-US" dirty="0"/>
          </a:p>
        </p:txBody>
      </p:sp>
      <p:sp>
        <p:nvSpPr>
          <p:cNvPr id="3" name="Content Placeholder 2"/>
          <p:cNvSpPr>
            <a:spLocks noGrp="1"/>
          </p:cNvSpPr>
          <p:nvPr>
            <p:ph idx="1"/>
          </p:nvPr>
        </p:nvSpPr>
        <p:spPr/>
        <p:txBody>
          <a:bodyPr/>
          <a:lstStyle/>
          <a:p>
            <a:pPr marL="653796" lvl="0" indent="-571500">
              <a:buFont typeface="+mj-lt"/>
              <a:buAutoNum type="romanLcPeriod"/>
            </a:pPr>
            <a:r>
              <a:rPr lang="en-US" dirty="0"/>
              <a:t>Oliguria</a:t>
            </a:r>
          </a:p>
          <a:p>
            <a:pPr marL="653796" lvl="0" indent="-571500">
              <a:buFont typeface="+mj-lt"/>
              <a:buAutoNum type="romanLcPeriod"/>
            </a:pPr>
            <a:r>
              <a:rPr lang="en-US" dirty="0"/>
              <a:t>Haematuria</a:t>
            </a:r>
          </a:p>
          <a:p>
            <a:pPr marL="653796" lvl="0" indent="-571500">
              <a:buFont typeface="+mj-lt"/>
              <a:buAutoNum type="romanLcPeriod"/>
            </a:pPr>
            <a:r>
              <a:rPr lang="en-US" dirty="0"/>
              <a:t>Proteinuria</a:t>
            </a:r>
          </a:p>
          <a:p>
            <a:pPr marL="653796" lvl="0" indent="-571500">
              <a:buFont typeface="+mj-lt"/>
              <a:buAutoNum type="romanLcPeriod"/>
            </a:pPr>
            <a:r>
              <a:rPr lang="en-US" dirty="0"/>
              <a:t>Dyspnoea due to pulmonary oedema</a:t>
            </a:r>
          </a:p>
          <a:p>
            <a:pPr marL="653796" lvl="0" indent="-571500">
              <a:buFont typeface="+mj-lt"/>
              <a:buAutoNum type="romanLcPeriod"/>
            </a:pPr>
            <a:r>
              <a:rPr lang="en-US" dirty="0"/>
              <a:t>Uraemia, that is, blood urea and creatinine raised above normal (normal blood urea is 15-40mg/100mls)</a:t>
            </a:r>
          </a:p>
          <a:p>
            <a:pPr marL="653796" indent="-571500">
              <a:buFont typeface="+mj-lt"/>
              <a:buAutoNum type="romanLcPeriod"/>
            </a:pPr>
            <a:r>
              <a:rPr lang="en-US" dirty="0"/>
              <a:t>Anorexia is usually present</a:t>
            </a:r>
          </a:p>
          <a:p>
            <a:pPr marL="653796" indent="-571500">
              <a:buFont typeface="+mj-lt"/>
              <a:buAutoNum type="romanLcPeriod"/>
            </a:pPr>
            <a:endParaRPr lang="en-US" dirty="0"/>
          </a:p>
        </p:txBody>
      </p:sp>
    </p:spTree>
    <p:extLst>
      <p:ext uri="{BB962C8B-B14F-4D97-AF65-F5344CB8AC3E}">
        <p14:creationId xmlns:p14="http://schemas.microsoft.com/office/powerpoint/2010/main" val="262492440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patient should be put on complete bed rest in a warm well ventilated room until their temperature subsides, the blood pressure (BP) falls and no blood or protein is visible in the urine.</a:t>
            </a:r>
          </a:p>
          <a:p>
            <a:r>
              <a:rPr lang="en-US" dirty="0"/>
              <a:t>Vital signs should be recorded four hourly. </a:t>
            </a:r>
            <a:endParaRPr lang="en-US" dirty="0" smtClean="0"/>
          </a:p>
          <a:p>
            <a:r>
              <a:rPr lang="en-US" dirty="0" smtClean="0"/>
              <a:t>BP </a:t>
            </a:r>
            <a:r>
              <a:rPr lang="en-US" dirty="0"/>
              <a:t>should be taken lying down and standing to exclude postural hypotension. </a:t>
            </a:r>
            <a:endParaRPr lang="en-US" dirty="0" smtClean="0"/>
          </a:p>
          <a:p>
            <a:r>
              <a:rPr lang="en-US" dirty="0" smtClean="0"/>
              <a:t>You </a:t>
            </a:r>
            <a:r>
              <a:rPr lang="en-US" dirty="0"/>
              <a:t>should maintain an input and </a:t>
            </a:r>
            <a:r>
              <a:rPr lang="en-US" dirty="0" smtClean="0"/>
              <a:t>output </a:t>
            </a:r>
            <a:r>
              <a:rPr lang="en-US" dirty="0"/>
              <a:t>chart.</a:t>
            </a:r>
          </a:p>
          <a:p>
            <a:r>
              <a:rPr lang="en-US" dirty="0"/>
              <a:t>Restrict the patient’s fluid intake to 20mls/kg/day plus the amount of urine passed during that period until diuresis occurs. </a:t>
            </a:r>
            <a:endParaRPr lang="en-US" dirty="0" smtClean="0"/>
          </a:p>
          <a:p>
            <a:r>
              <a:rPr lang="en-US" dirty="0" smtClean="0"/>
              <a:t>Aim </a:t>
            </a:r>
            <a:r>
              <a:rPr lang="en-US" dirty="0"/>
              <a:t>to lessen kidney activity. </a:t>
            </a:r>
            <a:endParaRPr lang="en-US" dirty="0" smtClean="0"/>
          </a:p>
          <a:p>
            <a:pPr marL="82296" indent="0">
              <a:buNone/>
            </a:pPr>
            <a:endParaRPr lang="en-US" dirty="0"/>
          </a:p>
        </p:txBody>
      </p:sp>
    </p:spTree>
    <p:extLst>
      <p:ext uri="{BB962C8B-B14F-4D97-AF65-F5344CB8AC3E}">
        <p14:creationId xmlns:p14="http://schemas.microsoft.com/office/powerpoint/2010/main" val="417487227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a:xfrm>
            <a:off x="1914144" y="1326381"/>
            <a:ext cx="9997440" cy="5114611"/>
          </a:xfrm>
        </p:spPr>
        <p:txBody>
          <a:bodyPr>
            <a:normAutofit fontScale="92500" lnSpcReduction="20000"/>
          </a:bodyPr>
          <a:lstStyle/>
          <a:p>
            <a:r>
              <a:rPr lang="en-US" dirty="0"/>
              <a:t>All urine should be tested four hourly for protein and blood. </a:t>
            </a:r>
          </a:p>
          <a:p>
            <a:r>
              <a:rPr lang="en-US" dirty="0"/>
              <a:t>Twenty four hour urine collection to estimate the amount of protein lost in the urine may be sent to the laboratory. </a:t>
            </a:r>
          </a:p>
          <a:p>
            <a:r>
              <a:rPr lang="en-US" dirty="0"/>
              <a:t>Esbach’s urine testing at the ward level may also be performed 24 hourly(test for protein in urine).</a:t>
            </a:r>
          </a:p>
          <a:p>
            <a:r>
              <a:rPr lang="en-US" dirty="0"/>
              <a:t>Paracetamol and brufen may be prescribed for pyrexia.</a:t>
            </a:r>
          </a:p>
          <a:p>
            <a:r>
              <a:rPr lang="en-US" dirty="0"/>
              <a:t> Antibiotics, usually penicillin V or benzyl penicillin, are recommended for sore throat or any respiratory diseases.</a:t>
            </a:r>
          </a:p>
          <a:p>
            <a:r>
              <a:rPr lang="en-US" dirty="0"/>
              <a:t> One or two doses of frusemide (a diuretic) will often help to reduce the oedema.</a:t>
            </a:r>
          </a:p>
          <a:p>
            <a:pPr marL="82296" indent="0">
              <a:buNone/>
            </a:pPr>
            <a:r>
              <a:rPr lang="en-US" dirty="0"/>
              <a:t/>
            </a:r>
            <a:br>
              <a:rPr lang="en-US" dirty="0"/>
            </a:br>
            <a:endParaRPr lang="en-US" dirty="0"/>
          </a:p>
        </p:txBody>
      </p:sp>
    </p:spTree>
    <p:extLst>
      <p:ext uri="{BB962C8B-B14F-4D97-AF65-F5344CB8AC3E}">
        <p14:creationId xmlns:p14="http://schemas.microsoft.com/office/powerpoint/2010/main" val="89008773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Diseased kidneys need rest, therefore, a low protein diet is recommended (40g daily).</a:t>
            </a:r>
            <a:endParaRPr lang="en-US" dirty="0"/>
          </a:p>
          <a:p>
            <a:r>
              <a:rPr lang="en-US" dirty="0"/>
              <a:t>More carbohydrates should be consumed, such as glucose and orange drinks. </a:t>
            </a:r>
            <a:endParaRPr lang="en-US" dirty="0" smtClean="0"/>
          </a:p>
          <a:p>
            <a:r>
              <a:rPr lang="en-US" dirty="0" smtClean="0"/>
              <a:t>A </a:t>
            </a:r>
            <a:r>
              <a:rPr lang="en-US" dirty="0"/>
              <a:t>normal diet is gradually resumed according to the urinary output. </a:t>
            </a:r>
            <a:endParaRPr lang="en-US" dirty="0" smtClean="0"/>
          </a:p>
          <a:p>
            <a:r>
              <a:rPr lang="en-US" dirty="0" smtClean="0"/>
              <a:t>The </a:t>
            </a:r>
            <a:r>
              <a:rPr lang="en-US" dirty="0"/>
              <a:t>patient should be weighed once daily as a means of determining whether the oedema is decreasing. </a:t>
            </a:r>
            <a:endParaRPr lang="en-US" dirty="0" smtClean="0"/>
          </a:p>
          <a:p>
            <a:r>
              <a:rPr lang="en-US" dirty="0" smtClean="0"/>
              <a:t>Ensure </a:t>
            </a:r>
            <a:r>
              <a:rPr lang="en-US" dirty="0"/>
              <a:t>that you pay special attention to the hygiene of the skin, mouth and pressure areas</a:t>
            </a:r>
            <a:r>
              <a:rPr lang="en-US" dirty="0" smtClean="0"/>
              <a:t>.</a:t>
            </a:r>
            <a:r>
              <a:rPr lang="en-US" dirty="0"/>
              <a:t> </a:t>
            </a:r>
          </a:p>
          <a:p>
            <a:pPr marL="82296" indent="0">
              <a:buNone/>
            </a:pPr>
            <a:endParaRPr lang="en-US" dirty="0"/>
          </a:p>
          <a:p>
            <a:endParaRPr lang="en-US" dirty="0"/>
          </a:p>
        </p:txBody>
      </p:sp>
    </p:spTree>
    <p:extLst>
      <p:ext uri="{BB962C8B-B14F-4D97-AF65-F5344CB8AC3E}">
        <p14:creationId xmlns:p14="http://schemas.microsoft.com/office/powerpoint/2010/main" val="118542269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cont…</a:t>
            </a:r>
          </a:p>
        </p:txBody>
      </p:sp>
      <p:sp>
        <p:nvSpPr>
          <p:cNvPr id="3" name="Content Placeholder 2"/>
          <p:cNvSpPr>
            <a:spLocks noGrp="1"/>
          </p:cNvSpPr>
          <p:nvPr>
            <p:ph idx="1"/>
          </p:nvPr>
        </p:nvSpPr>
        <p:spPr/>
        <p:txBody>
          <a:bodyPr/>
          <a:lstStyle/>
          <a:p>
            <a:r>
              <a:rPr lang="en-US" dirty="0"/>
              <a:t>Occupational therapy and psychological care are also important. </a:t>
            </a:r>
          </a:p>
          <a:p>
            <a:r>
              <a:rPr lang="en-US" dirty="0"/>
              <a:t>The child should be occupied by playing or reading in bed as they will feel bored and need reassurance. </a:t>
            </a:r>
          </a:p>
          <a:p>
            <a:r>
              <a:rPr lang="en-US" dirty="0"/>
              <a:t>Parents should also be involved in the care for their child and should also be constantly reassured</a:t>
            </a:r>
          </a:p>
        </p:txBody>
      </p:sp>
    </p:spTree>
    <p:extLst>
      <p:ext uri="{BB962C8B-B14F-4D97-AF65-F5344CB8AC3E}">
        <p14:creationId xmlns:p14="http://schemas.microsoft.com/office/powerpoint/2010/main" val="127738695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pPr marL="653796" lvl="0" indent="-571500">
              <a:buFont typeface="+mj-lt"/>
              <a:buAutoNum type="romanLcPeriod"/>
            </a:pPr>
            <a:r>
              <a:rPr lang="en-US" dirty="0"/>
              <a:t>Severe hypertension</a:t>
            </a:r>
          </a:p>
          <a:p>
            <a:pPr marL="653796" lvl="0" indent="-571500">
              <a:buFont typeface="+mj-lt"/>
              <a:buAutoNum type="romanLcPeriod"/>
            </a:pPr>
            <a:r>
              <a:rPr lang="en-US" dirty="0"/>
              <a:t>Cardiac failure due to increased blood volume</a:t>
            </a:r>
          </a:p>
          <a:p>
            <a:pPr marL="653796" lvl="0" indent="-571500">
              <a:buFont typeface="+mj-lt"/>
              <a:buAutoNum type="romanLcPeriod"/>
            </a:pPr>
            <a:r>
              <a:rPr lang="en-US" dirty="0"/>
              <a:t>Convulsions</a:t>
            </a:r>
          </a:p>
          <a:p>
            <a:pPr marL="653796" lvl="0" indent="-571500">
              <a:buFont typeface="+mj-lt"/>
              <a:buAutoNum type="romanLcPeriod"/>
            </a:pPr>
            <a:r>
              <a:rPr lang="en-US" dirty="0"/>
              <a:t>Acute renal failure with raised urea and creatinine levels</a:t>
            </a:r>
          </a:p>
          <a:p>
            <a:pPr marL="653796" indent="-571500">
              <a:buFont typeface="+mj-lt"/>
              <a:buAutoNum type="romanLcPeriod"/>
            </a:pPr>
            <a:endParaRPr lang="en-US" dirty="0"/>
          </a:p>
        </p:txBody>
      </p:sp>
    </p:spTree>
    <p:extLst>
      <p:ext uri="{BB962C8B-B14F-4D97-AF65-F5344CB8AC3E}">
        <p14:creationId xmlns:p14="http://schemas.microsoft.com/office/powerpoint/2010/main" val="3435540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2135746" y="785018"/>
            <a:ext cx="8229600" cy="563563"/>
          </a:xfrm>
        </p:spPr>
        <p:txBody>
          <a:bodyPr>
            <a:normAutofit fontScale="90000"/>
          </a:bodyPr>
          <a:lstStyle/>
          <a:p>
            <a:pPr>
              <a:defRPr/>
            </a:pPr>
            <a:r>
              <a:rPr lang="en-US" sz="5300" b="1" dirty="0"/>
              <a:t>Post-Natal Environment</a:t>
            </a:r>
            <a:r>
              <a:rPr lang="en-US" sz="3600" dirty="0"/>
              <a:t/>
            </a:r>
            <a:br>
              <a:rPr lang="en-US" sz="3600" dirty="0"/>
            </a:br>
            <a:endParaRPr lang="en-US" sz="4000" dirty="0"/>
          </a:p>
        </p:txBody>
      </p:sp>
      <p:sp>
        <p:nvSpPr>
          <p:cNvPr id="75779" name="Rectangle 3"/>
          <p:cNvSpPr>
            <a:spLocks noGrp="1" noChangeArrowheads="1"/>
          </p:cNvSpPr>
          <p:nvPr>
            <p:ph idx="1"/>
          </p:nvPr>
        </p:nvSpPr>
        <p:spPr>
          <a:xfrm>
            <a:off x="1405005" y="1339056"/>
            <a:ext cx="9653520" cy="5334000"/>
          </a:xfrm>
        </p:spPr>
        <p:txBody>
          <a:bodyPr/>
          <a:lstStyle/>
          <a:p>
            <a:pPr algn="l" rtl="0" eaLnBrk="1" hangingPunct="1">
              <a:lnSpc>
                <a:spcPct val="90000"/>
              </a:lnSpc>
              <a:buFont typeface="Agency FB" pitchFamily="34" charset="0"/>
              <a:buNone/>
              <a:defRPr/>
            </a:pPr>
            <a:endParaRPr lang="en-US" sz="2400" dirty="0"/>
          </a:p>
          <a:p>
            <a:pPr algn="l" rtl="0" eaLnBrk="1" hangingPunct="1">
              <a:lnSpc>
                <a:spcPct val="90000"/>
              </a:lnSpc>
              <a:buFont typeface="Agency FB" pitchFamily="34" charset="0"/>
              <a:buNone/>
              <a:defRPr/>
            </a:pPr>
            <a:r>
              <a:rPr lang="en-US" dirty="0"/>
              <a:t>a)   </a:t>
            </a:r>
            <a:r>
              <a:rPr lang="en-US" b="1" dirty="0"/>
              <a:t>External environment</a:t>
            </a:r>
            <a:r>
              <a:rPr lang="en-US" dirty="0"/>
              <a:t>:  </a:t>
            </a:r>
          </a:p>
          <a:p>
            <a:pPr algn="just">
              <a:buFont typeface="Wingdings" panose="05000000000000000000" pitchFamily="2" charset="2"/>
              <a:buChar char="q"/>
              <a:defRPr/>
            </a:pPr>
            <a:r>
              <a:rPr lang="en-US" dirty="0"/>
              <a:t>         </a:t>
            </a:r>
            <a:r>
              <a:rPr lang="en-US" dirty="0" smtClean="0"/>
              <a:t>Socio-economic status of the family</a:t>
            </a:r>
          </a:p>
          <a:p>
            <a:pPr algn="just">
              <a:buFont typeface="Wingdings" panose="05000000000000000000" pitchFamily="2" charset="2"/>
              <a:buChar char="q"/>
              <a:defRPr/>
            </a:pPr>
            <a:r>
              <a:rPr lang="en-US" dirty="0" smtClean="0"/>
              <a:t>         Child</a:t>
            </a:r>
            <a:r>
              <a:rPr lang="en-US" dirty="0" smtClean="0">
                <a:latin typeface="Agency FB"/>
              </a:rPr>
              <a:t>’</a:t>
            </a:r>
            <a:r>
              <a:rPr lang="en-US" dirty="0" smtClean="0"/>
              <a:t>s nutrition</a:t>
            </a:r>
          </a:p>
          <a:p>
            <a:pPr algn="just">
              <a:buFont typeface="Wingdings" panose="05000000000000000000" pitchFamily="2" charset="2"/>
              <a:buChar char="q"/>
              <a:defRPr/>
            </a:pPr>
            <a:r>
              <a:rPr lang="en-US" dirty="0" smtClean="0"/>
              <a:t>         Climate and season</a:t>
            </a:r>
          </a:p>
          <a:p>
            <a:pPr algn="just">
              <a:buFont typeface="Wingdings" panose="05000000000000000000" pitchFamily="2" charset="2"/>
              <a:buChar char="q"/>
              <a:defRPr/>
            </a:pPr>
            <a:r>
              <a:rPr lang="en-US" dirty="0" smtClean="0"/>
              <a:t>         Child</a:t>
            </a:r>
            <a:r>
              <a:rPr lang="en-US" dirty="0" smtClean="0">
                <a:latin typeface="Agency FB"/>
              </a:rPr>
              <a:t>’</a:t>
            </a:r>
            <a:r>
              <a:rPr lang="en-US" dirty="0" smtClean="0"/>
              <a:t>s ordinal </a:t>
            </a:r>
            <a:r>
              <a:rPr lang="en-US" dirty="0"/>
              <a:t>position in the family</a:t>
            </a:r>
          </a:p>
          <a:p>
            <a:pPr algn="just">
              <a:buFont typeface="Wingdings" panose="05000000000000000000" pitchFamily="2" charset="2"/>
              <a:buChar char="q"/>
              <a:defRPr/>
            </a:pPr>
            <a:r>
              <a:rPr lang="en-US" dirty="0"/>
              <a:t>          Number of siblings in the family</a:t>
            </a:r>
          </a:p>
          <a:p>
            <a:pPr algn="just">
              <a:buFont typeface="Wingdings" panose="05000000000000000000" pitchFamily="2" charset="2"/>
              <a:buChar char="q"/>
              <a:defRPr/>
            </a:pPr>
            <a:r>
              <a:rPr lang="en-US" dirty="0"/>
              <a:t>         </a:t>
            </a:r>
            <a:r>
              <a:rPr lang="en-US" dirty="0" smtClean="0"/>
              <a:t>Family structure </a:t>
            </a:r>
            <a:r>
              <a:rPr lang="en-US" dirty="0"/>
              <a:t>(single parent or extended family </a:t>
            </a:r>
            <a:r>
              <a:rPr lang="en-US" dirty="0">
                <a:latin typeface="Agency FB"/>
              </a:rPr>
              <a:t>…</a:t>
            </a:r>
            <a:r>
              <a:rPr lang="en-US" dirty="0"/>
              <a:t> </a:t>
            </a:r>
            <a:r>
              <a:rPr lang="en-US" sz="2400" dirty="0"/>
              <a:t>)</a:t>
            </a:r>
          </a:p>
        </p:txBody>
      </p:sp>
    </p:spTree>
    <p:extLst>
      <p:ext uri="{BB962C8B-B14F-4D97-AF65-F5344CB8AC3E}">
        <p14:creationId xmlns:p14="http://schemas.microsoft.com/office/powerpoint/2010/main" val="64872556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2976155"/>
          </a:xfrm>
        </p:spPr>
        <p:txBody>
          <a:bodyPr>
            <a:normAutofit/>
          </a:bodyPr>
          <a:lstStyle/>
          <a:p>
            <a:r>
              <a:rPr lang="en-US" sz="6000" b="1" dirty="0" smtClean="0"/>
              <a:t>NEPHROTIC SYNDROME</a:t>
            </a:r>
            <a:endParaRPr lang="en-US" sz="6000" b="1" dirty="0"/>
          </a:p>
        </p:txBody>
      </p:sp>
    </p:spTree>
    <p:extLst>
      <p:ext uri="{BB962C8B-B14F-4D97-AF65-F5344CB8AC3E}">
        <p14:creationId xmlns:p14="http://schemas.microsoft.com/office/powerpoint/2010/main" val="17715152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term refers to a condition </a:t>
            </a:r>
            <a:r>
              <a:rPr lang="en-US" b="1" dirty="0"/>
              <a:t>involving increased permeability of the glomeruli</a:t>
            </a:r>
            <a:r>
              <a:rPr lang="en-US" b="1" dirty="0" smtClean="0"/>
              <a:t>.</a:t>
            </a:r>
          </a:p>
          <a:p>
            <a:r>
              <a:rPr lang="en-US" dirty="0" smtClean="0"/>
              <a:t> </a:t>
            </a:r>
            <a:r>
              <a:rPr lang="en-US" dirty="0"/>
              <a:t>It is associated with a variety of renal diseases generally characterised by oedema, proteinuria and low serum albumin(albuminuria). </a:t>
            </a:r>
            <a:endParaRPr lang="en-US" dirty="0" smtClean="0"/>
          </a:p>
          <a:p>
            <a:r>
              <a:rPr lang="en-US" dirty="0" smtClean="0"/>
              <a:t>It </a:t>
            </a:r>
            <a:r>
              <a:rPr lang="en-US" dirty="0"/>
              <a:t>affects children and adults alike. </a:t>
            </a:r>
          </a:p>
          <a:p>
            <a:r>
              <a:rPr lang="en-US" dirty="0"/>
              <a:t>When the kidney fails to perform its normal function of filtration, there is an excessive loss of protein in the urine. This loss of protein leads to low serum albumin. Low serum albumin causes a low osmotic pressure in the blood. This consequently results in generalised oedema.</a:t>
            </a:r>
          </a:p>
          <a:p>
            <a:pPr marL="82296" indent="0">
              <a:buNone/>
            </a:pPr>
            <a:endParaRPr lang="en-US" dirty="0"/>
          </a:p>
          <a:p>
            <a:endParaRPr lang="en-US" dirty="0"/>
          </a:p>
        </p:txBody>
      </p:sp>
    </p:spTree>
    <p:extLst>
      <p:ext uri="{BB962C8B-B14F-4D97-AF65-F5344CB8AC3E}">
        <p14:creationId xmlns:p14="http://schemas.microsoft.com/office/powerpoint/2010/main" val="262336555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associated with NS</a:t>
            </a:r>
            <a:endParaRPr lang="en-US" dirty="0"/>
          </a:p>
        </p:txBody>
      </p:sp>
      <p:sp>
        <p:nvSpPr>
          <p:cNvPr id="3" name="Content Placeholder 2"/>
          <p:cNvSpPr>
            <a:spLocks noGrp="1"/>
          </p:cNvSpPr>
          <p:nvPr>
            <p:ph idx="1"/>
          </p:nvPr>
        </p:nvSpPr>
        <p:spPr/>
        <p:txBody>
          <a:bodyPr>
            <a:normAutofit fontScale="85000" lnSpcReduction="20000"/>
          </a:bodyPr>
          <a:lstStyle/>
          <a:p>
            <a:pPr lvl="0">
              <a:buFont typeface="Courier New" pitchFamily="49" charset="0"/>
              <a:buChar char="o"/>
            </a:pPr>
            <a:r>
              <a:rPr lang="en-US" dirty="0"/>
              <a:t>Glomerulonephritis, which is an inflammation of the kidney glomeruli (filtrate</a:t>
            </a:r>
            <a:r>
              <a:rPr lang="en-US" dirty="0" smtClean="0"/>
              <a:t>)</a:t>
            </a:r>
            <a:endParaRPr lang="en-US" dirty="0"/>
          </a:p>
          <a:p>
            <a:pPr lvl="0">
              <a:buFont typeface="Courier New" pitchFamily="49" charset="0"/>
              <a:buChar char="o"/>
            </a:pPr>
            <a:r>
              <a:rPr lang="en-US" dirty="0"/>
              <a:t>Diabetic nephropathy, that is, a degenerative condition of the kidneys due to diabetes</a:t>
            </a:r>
          </a:p>
          <a:p>
            <a:pPr lvl="0">
              <a:buFont typeface="Courier New" pitchFamily="49" charset="0"/>
              <a:buChar char="o"/>
            </a:pPr>
            <a:r>
              <a:rPr lang="en-US" dirty="0"/>
              <a:t>Acute infections with septicaemia</a:t>
            </a:r>
          </a:p>
          <a:p>
            <a:pPr lvl="0">
              <a:buFont typeface="Courier New" pitchFamily="49" charset="0"/>
              <a:buChar char="o"/>
            </a:pPr>
            <a:r>
              <a:rPr lang="en-US" dirty="0"/>
              <a:t>Drug overdose, for example, of sulphur drugs</a:t>
            </a:r>
          </a:p>
          <a:p>
            <a:pPr lvl="0">
              <a:buFont typeface="Courier New" pitchFamily="49" charset="0"/>
              <a:buChar char="o"/>
            </a:pPr>
            <a:r>
              <a:rPr lang="en-US" dirty="0"/>
              <a:t>Allergy and poisons, for example, lead, mercury, gold</a:t>
            </a:r>
          </a:p>
          <a:p>
            <a:pPr lvl="0">
              <a:buFont typeface="Courier New" pitchFamily="49" charset="0"/>
              <a:buChar char="o"/>
            </a:pPr>
            <a:r>
              <a:rPr lang="en-US" dirty="0"/>
              <a:t>Renal vein thrombosis</a:t>
            </a:r>
          </a:p>
          <a:p>
            <a:pPr lvl="0">
              <a:buFont typeface="Courier New" pitchFamily="49" charset="0"/>
              <a:buChar char="o"/>
            </a:pPr>
            <a:r>
              <a:rPr lang="en-US" dirty="0"/>
              <a:t>Severe malaria</a:t>
            </a:r>
          </a:p>
          <a:p>
            <a:pPr lvl="0">
              <a:buFont typeface="Courier New" pitchFamily="49" charset="0"/>
              <a:buChar char="o"/>
            </a:pPr>
            <a:r>
              <a:rPr lang="en-US" dirty="0"/>
              <a:t>Bee stings</a:t>
            </a:r>
          </a:p>
          <a:p>
            <a:pPr lvl="0">
              <a:buFont typeface="Courier New" pitchFamily="49" charset="0"/>
              <a:buChar char="o"/>
            </a:pPr>
            <a:r>
              <a:rPr lang="en-US" dirty="0"/>
              <a:t>Lupus</a:t>
            </a:r>
          </a:p>
          <a:p>
            <a:pPr lvl="0">
              <a:buFont typeface="Courier New" pitchFamily="49" charset="0"/>
              <a:buChar char="o"/>
            </a:pPr>
            <a:r>
              <a:rPr lang="en-US" dirty="0"/>
              <a:t>Hepatitis B</a:t>
            </a:r>
          </a:p>
          <a:p>
            <a:pPr>
              <a:buFont typeface="Courier New" pitchFamily="49" charset="0"/>
              <a:buChar char="o"/>
            </a:pPr>
            <a:endParaRPr lang="en-US" dirty="0"/>
          </a:p>
        </p:txBody>
      </p:sp>
    </p:spTree>
    <p:extLst>
      <p:ext uri="{BB962C8B-B14F-4D97-AF65-F5344CB8AC3E}">
        <p14:creationId xmlns:p14="http://schemas.microsoft.com/office/powerpoint/2010/main" val="112484616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a:bodyPr>
          <a:lstStyle/>
          <a:p>
            <a:pPr lvl="0"/>
            <a:r>
              <a:rPr lang="en-US" dirty="0"/>
              <a:t>Oedema, which results because of salt and water retention</a:t>
            </a:r>
          </a:p>
          <a:p>
            <a:pPr lvl="0"/>
            <a:r>
              <a:rPr lang="en-US" dirty="0"/>
              <a:t>Puffy eyes in the morning</a:t>
            </a:r>
          </a:p>
          <a:p>
            <a:pPr lvl="0"/>
            <a:r>
              <a:rPr lang="en-US" dirty="0"/>
              <a:t>Swollen feet and ankles later in the day and the patient may also have swollen genitalia</a:t>
            </a:r>
          </a:p>
          <a:p>
            <a:pPr lvl="0"/>
            <a:r>
              <a:rPr lang="en-US" dirty="0"/>
              <a:t>Susceptibility to infection</a:t>
            </a:r>
          </a:p>
          <a:p>
            <a:pPr lvl="0"/>
            <a:r>
              <a:rPr lang="en-US" dirty="0"/>
              <a:t>Pyrexia and tachycardia whose degree depends on the extent of onset of infection</a:t>
            </a:r>
          </a:p>
          <a:p>
            <a:endParaRPr lang="en-US" dirty="0"/>
          </a:p>
        </p:txBody>
      </p:sp>
    </p:spTree>
    <p:extLst>
      <p:ext uri="{BB962C8B-B14F-4D97-AF65-F5344CB8AC3E}">
        <p14:creationId xmlns:p14="http://schemas.microsoft.com/office/powerpoint/2010/main" val="357154506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Manifestations cont..</a:t>
            </a:r>
            <a:endParaRPr lang="en-US" dirty="0"/>
          </a:p>
        </p:txBody>
      </p:sp>
      <p:sp>
        <p:nvSpPr>
          <p:cNvPr id="3" name="Content Placeholder 2"/>
          <p:cNvSpPr>
            <a:spLocks noGrp="1"/>
          </p:cNvSpPr>
          <p:nvPr>
            <p:ph idx="1"/>
          </p:nvPr>
        </p:nvSpPr>
        <p:spPr/>
        <p:txBody>
          <a:bodyPr/>
          <a:lstStyle/>
          <a:p>
            <a:pPr lvl="0"/>
            <a:r>
              <a:rPr lang="en-US" dirty="0"/>
              <a:t>Proteinuria (loss of protein in urine) usually confirmed by testing urine and to the naked eye urine appears dark</a:t>
            </a:r>
          </a:p>
          <a:p>
            <a:pPr lvl="0"/>
            <a:r>
              <a:rPr lang="en-US" dirty="0"/>
              <a:t>There may be blood in urine</a:t>
            </a:r>
          </a:p>
          <a:p>
            <a:pPr lvl="0"/>
            <a:r>
              <a:rPr lang="en-US" dirty="0"/>
              <a:t>Blood pressure is normal in idiosyncratic cases (but may be raised in other cases)</a:t>
            </a:r>
          </a:p>
          <a:p>
            <a:pPr marL="82296" indent="0">
              <a:buNone/>
            </a:pPr>
            <a:endParaRPr lang="en-US" dirty="0"/>
          </a:p>
        </p:txBody>
      </p:sp>
    </p:spTree>
    <p:extLst>
      <p:ext uri="{BB962C8B-B14F-4D97-AF65-F5344CB8AC3E}">
        <p14:creationId xmlns:p14="http://schemas.microsoft.com/office/powerpoint/2010/main" val="155299513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sp>
        <p:nvSpPr>
          <p:cNvPr id="3" name="Content Placeholder 2"/>
          <p:cNvSpPr>
            <a:spLocks noGrp="1"/>
          </p:cNvSpPr>
          <p:nvPr>
            <p:ph idx="1"/>
          </p:nvPr>
        </p:nvSpPr>
        <p:spPr/>
        <p:txBody>
          <a:bodyPr/>
          <a:lstStyle/>
          <a:p>
            <a:r>
              <a:rPr lang="en-US" dirty="0" smtClean="0"/>
              <a:t>Esbach's test daily</a:t>
            </a:r>
            <a:endParaRPr lang="en-US" dirty="0"/>
          </a:p>
          <a:p>
            <a:r>
              <a:rPr lang="en-US" dirty="0" smtClean="0"/>
              <a:t>urine </a:t>
            </a:r>
            <a:r>
              <a:rPr lang="en-US" dirty="0"/>
              <a:t>culture and </a:t>
            </a:r>
            <a:r>
              <a:rPr lang="en-US" dirty="0" smtClean="0"/>
              <a:t>sensitivity</a:t>
            </a:r>
          </a:p>
          <a:p>
            <a:r>
              <a:rPr lang="en-US" dirty="0" smtClean="0"/>
              <a:t>Blood urea &amp; electrolytes,</a:t>
            </a:r>
          </a:p>
          <a:p>
            <a:r>
              <a:rPr lang="en-US" dirty="0"/>
              <a:t>P</a:t>
            </a:r>
            <a:r>
              <a:rPr lang="en-US" dirty="0" smtClean="0"/>
              <a:t>lasma protein levels</a:t>
            </a:r>
            <a:endParaRPr lang="en-US" dirty="0"/>
          </a:p>
        </p:txBody>
      </p:sp>
    </p:spTree>
    <p:extLst>
      <p:ext uri="{BB962C8B-B14F-4D97-AF65-F5344CB8AC3E}">
        <p14:creationId xmlns:p14="http://schemas.microsoft.com/office/powerpoint/2010/main" val="51604414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t>The patient should be nursed in Fowler’s position and you should take precautions to prevent pressure sores. </a:t>
            </a:r>
            <a:endParaRPr lang="en-US" dirty="0" smtClean="0"/>
          </a:p>
          <a:p>
            <a:pPr>
              <a:buFont typeface="Wingdings" pitchFamily="2" charset="2"/>
              <a:buChar char="q"/>
            </a:pPr>
            <a:r>
              <a:rPr lang="en-US" dirty="0" smtClean="0"/>
              <a:t>Bed </a:t>
            </a:r>
            <a:r>
              <a:rPr lang="en-US" dirty="0"/>
              <a:t>rest should be prescribed if the oedema is </a:t>
            </a:r>
            <a:r>
              <a:rPr lang="en-US" dirty="0" smtClean="0"/>
              <a:t>severe, Otherwise</a:t>
            </a:r>
            <a:r>
              <a:rPr lang="en-US" dirty="0"/>
              <a:t>, the child should be allowed to move around.</a:t>
            </a:r>
          </a:p>
          <a:p>
            <a:pPr>
              <a:buFont typeface="Wingdings" pitchFamily="2" charset="2"/>
              <a:buChar char="q"/>
            </a:pPr>
            <a:r>
              <a:rPr lang="en-US" dirty="0"/>
              <a:t>Diuretics, for example, frusemide (</a:t>
            </a:r>
            <a:r>
              <a:rPr lang="en-US" dirty="0" err="1"/>
              <a:t>lasix</a:t>
            </a:r>
            <a:r>
              <a:rPr lang="en-US" dirty="0"/>
              <a:t>), are normally administered to reduce the oedema</a:t>
            </a:r>
            <a:r>
              <a:rPr lang="en-US" dirty="0" smtClean="0"/>
              <a:t>.</a:t>
            </a:r>
          </a:p>
          <a:p>
            <a:pPr>
              <a:buFont typeface="Wingdings" pitchFamily="2" charset="2"/>
              <a:buChar char="q"/>
            </a:pPr>
            <a:r>
              <a:rPr lang="en-US" dirty="0" smtClean="0"/>
              <a:t>Potassium </a:t>
            </a:r>
            <a:r>
              <a:rPr lang="en-US" dirty="0"/>
              <a:t>chloride is given in order to prevent potassium loss due to the </a:t>
            </a:r>
            <a:r>
              <a:rPr lang="en-US" dirty="0" err="1"/>
              <a:t>lasix</a:t>
            </a:r>
            <a:r>
              <a:rPr lang="en-US" dirty="0"/>
              <a:t>. </a:t>
            </a:r>
            <a:endParaRPr lang="en-US" dirty="0" smtClean="0"/>
          </a:p>
        </p:txBody>
      </p:sp>
    </p:spTree>
    <p:extLst>
      <p:ext uri="{BB962C8B-B14F-4D97-AF65-F5344CB8AC3E}">
        <p14:creationId xmlns:p14="http://schemas.microsoft.com/office/powerpoint/2010/main" val="4259359589"/>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a:t>Corticosteroids, for example, prednisone is given and continued until the urine is free from protein and remains normal for 10 days to two weeks. </a:t>
            </a:r>
          </a:p>
          <a:p>
            <a:pPr>
              <a:buFont typeface="Wingdings" pitchFamily="2" charset="2"/>
              <a:buChar char="q"/>
            </a:pPr>
            <a:r>
              <a:rPr lang="en-US" dirty="0"/>
              <a:t>Immunosuppressant drugs, for example, cyclophosphamide is recommended if a relapse occurs after prednisone.  A weekly WBC is also necessary, particularly if the patient is on cyclophosphamide</a:t>
            </a:r>
            <a:r>
              <a:rPr lang="en-US" dirty="0" smtClean="0"/>
              <a:t>.</a:t>
            </a:r>
          </a:p>
          <a:p>
            <a:pPr>
              <a:buFont typeface="Wingdings" pitchFamily="2" charset="2"/>
              <a:buChar char="q"/>
            </a:pPr>
            <a:r>
              <a:rPr lang="en-US" dirty="0"/>
              <a:t>Give the patient meals that are high in protein and carbohydrates and low in salt. </a:t>
            </a:r>
          </a:p>
          <a:p>
            <a:pPr>
              <a:buFont typeface="Wingdings" pitchFamily="2" charset="2"/>
              <a:buChar char="q"/>
            </a:pPr>
            <a:r>
              <a:rPr lang="en-US" dirty="0"/>
              <a:t>Restrict fluid intake and maintain fluid chart strictly</a:t>
            </a:r>
          </a:p>
          <a:p>
            <a:pPr>
              <a:buFont typeface="Wingdings" pitchFamily="2" charset="2"/>
              <a:buChar char="q"/>
            </a:pPr>
            <a:endParaRPr lang="en-US" dirty="0"/>
          </a:p>
          <a:p>
            <a:pPr>
              <a:buFont typeface="Wingdings" pitchFamily="2" charset="2"/>
              <a:buChar char="q"/>
            </a:pPr>
            <a:endParaRPr lang="en-US" dirty="0"/>
          </a:p>
        </p:txBody>
      </p:sp>
    </p:spTree>
    <p:extLst>
      <p:ext uri="{BB962C8B-B14F-4D97-AF65-F5344CB8AC3E}">
        <p14:creationId xmlns:p14="http://schemas.microsoft.com/office/powerpoint/2010/main" val="222911363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Weigh </a:t>
            </a:r>
            <a:r>
              <a:rPr lang="en-US" dirty="0"/>
              <a:t>daily to assess degree of oedema. </a:t>
            </a:r>
          </a:p>
          <a:p>
            <a:pPr>
              <a:buFont typeface="Wingdings" pitchFamily="2" charset="2"/>
              <a:buChar char="q"/>
            </a:pPr>
            <a:r>
              <a:rPr lang="en-US" dirty="0"/>
              <a:t>You should set </a:t>
            </a:r>
            <a:r>
              <a:rPr lang="en-US" dirty="0" err="1"/>
              <a:t>Esbach</a:t>
            </a:r>
            <a:r>
              <a:rPr lang="en-US" dirty="0"/>
              <a:t> 24 hourly, or alternatively, send urine to laboratory for protein loss estimate. </a:t>
            </a:r>
          </a:p>
          <a:p>
            <a:pPr>
              <a:buFont typeface="Wingdings" pitchFamily="2" charset="2"/>
              <a:buChar char="q"/>
            </a:pPr>
            <a:r>
              <a:rPr lang="en-US" dirty="0"/>
              <a:t>TPR and BP four hourly </a:t>
            </a:r>
          </a:p>
          <a:p>
            <a:pPr>
              <a:buFont typeface="Wingdings" pitchFamily="2" charset="2"/>
              <a:buChar char="q"/>
            </a:pPr>
            <a:r>
              <a:rPr lang="en-US" dirty="0"/>
              <a:t>ensure that good hygiene is maintained. </a:t>
            </a:r>
          </a:p>
          <a:p>
            <a:pPr>
              <a:buFont typeface="Wingdings" pitchFamily="2" charset="2"/>
              <a:buChar char="q"/>
            </a:pPr>
            <a:r>
              <a:rPr lang="en-US" dirty="0"/>
              <a:t>Involve the parents in the care, and share relevant health messages during all stages of the nursing process</a:t>
            </a:r>
          </a:p>
          <a:p>
            <a:pPr>
              <a:buFont typeface="Wingdings" pitchFamily="2" charset="2"/>
              <a:buChar char="q"/>
            </a:pPr>
            <a:endParaRPr lang="en-US" dirty="0"/>
          </a:p>
        </p:txBody>
      </p:sp>
    </p:spTree>
    <p:extLst>
      <p:ext uri="{BB962C8B-B14F-4D97-AF65-F5344CB8AC3E}">
        <p14:creationId xmlns:p14="http://schemas.microsoft.com/office/powerpoint/2010/main" val="263705067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528814"/>
          </a:xfrm>
        </p:spPr>
        <p:txBody>
          <a:bodyPr>
            <a:noAutofit/>
          </a:bodyPr>
          <a:lstStyle/>
          <a:p>
            <a:r>
              <a:rPr lang="en-US" sz="6000" b="1" dirty="0" smtClean="0"/>
              <a:t>CONGENITAL HEART FAILURE</a:t>
            </a:r>
            <a:endParaRPr lang="en-US" sz="6000" b="1" dirty="0"/>
          </a:p>
        </p:txBody>
      </p:sp>
    </p:spTree>
    <p:extLst>
      <p:ext uri="{BB962C8B-B14F-4D97-AF65-F5344CB8AC3E}">
        <p14:creationId xmlns:p14="http://schemas.microsoft.com/office/powerpoint/2010/main" val="2736678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normAutofit fontScale="90000"/>
          </a:bodyPr>
          <a:lstStyle/>
          <a:p>
            <a:pPr algn="l" rtl="0" eaLnBrk="1" hangingPunct="1">
              <a:defRPr/>
            </a:pPr>
            <a:r>
              <a:rPr lang="en-US" sz="6000" dirty="0"/>
              <a:t>b</a:t>
            </a:r>
            <a:r>
              <a:rPr lang="en-US" dirty="0"/>
              <a:t>) </a:t>
            </a:r>
            <a:r>
              <a:rPr lang="en-US" sz="8000" dirty="0"/>
              <a:t>Internal environment</a:t>
            </a:r>
          </a:p>
        </p:txBody>
      </p:sp>
      <p:sp>
        <p:nvSpPr>
          <p:cNvPr id="76803" name="Rectangle 3"/>
          <p:cNvSpPr>
            <a:spLocks noGrp="1" noChangeArrowheads="1"/>
          </p:cNvSpPr>
          <p:nvPr>
            <p:ph idx="1"/>
          </p:nvPr>
        </p:nvSpPr>
        <p:spPr>
          <a:xfrm>
            <a:off x="1514475" y="2444839"/>
            <a:ext cx="6931919" cy="2286000"/>
          </a:xfrm>
        </p:spPr>
        <p:txBody>
          <a:bodyPr>
            <a:normAutofit fontScale="92500" lnSpcReduction="10000"/>
          </a:bodyPr>
          <a:lstStyle/>
          <a:p>
            <a:pPr algn="l" rtl="0" eaLnBrk="1" hangingPunct="1">
              <a:buFontTx/>
              <a:buChar char="•"/>
              <a:defRPr/>
            </a:pPr>
            <a:r>
              <a:rPr lang="en-US" sz="5200" dirty="0"/>
              <a:t>Child</a:t>
            </a:r>
            <a:r>
              <a:rPr lang="en-US" sz="5200" dirty="0">
                <a:latin typeface="Agency FB"/>
              </a:rPr>
              <a:t>’</a:t>
            </a:r>
            <a:r>
              <a:rPr lang="en-US" sz="5200" dirty="0"/>
              <a:t>s intelligence</a:t>
            </a:r>
          </a:p>
          <a:p>
            <a:pPr algn="l" rtl="0" eaLnBrk="1" hangingPunct="1">
              <a:buFontTx/>
              <a:buChar char="•"/>
              <a:defRPr/>
            </a:pPr>
            <a:r>
              <a:rPr lang="en-US" sz="5200" dirty="0"/>
              <a:t>Hormonal influences</a:t>
            </a:r>
          </a:p>
          <a:p>
            <a:pPr algn="l" rtl="0" eaLnBrk="1" hangingPunct="1">
              <a:buFontTx/>
              <a:buChar char="•"/>
              <a:defRPr/>
            </a:pPr>
            <a:r>
              <a:rPr lang="en-US" sz="5200" dirty="0"/>
              <a:t>Emotions</a:t>
            </a:r>
          </a:p>
          <a:p>
            <a:pPr algn="l" rtl="0" eaLnBrk="1" hangingPunct="1">
              <a:buFont typeface="Agency FB" pitchFamily="34" charset="0"/>
              <a:buNone/>
              <a:defRPr/>
            </a:pPr>
            <a:endParaRPr lang="en-US" dirty="0"/>
          </a:p>
        </p:txBody>
      </p:sp>
    </p:spTree>
    <p:extLst>
      <p:ext uri="{BB962C8B-B14F-4D97-AF65-F5344CB8AC3E}">
        <p14:creationId xmlns:p14="http://schemas.microsoft.com/office/powerpoint/2010/main" val="88303468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changes at birth </a:t>
            </a:r>
            <a:endParaRPr lang="en-US" dirty="0"/>
          </a:p>
        </p:txBody>
      </p:sp>
      <p:sp>
        <p:nvSpPr>
          <p:cNvPr id="3" name="Content Placeholder 2"/>
          <p:cNvSpPr>
            <a:spLocks noGrp="1"/>
          </p:cNvSpPr>
          <p:nvPr>
            <p:ph idx="1"/>
          </p:nvPr>
        </p:nvSpPr>
        <p:spPr/>
        <p:txBody>
          <a:bodyPr/>
          <a:lstStyle/>
          <a:p>
            <a:r>
              <a:rPr lang="en-US" dirty="0" smtClean="0"/>
              <a:t>During fetal life, blood carrying oxygen and nutritive material from the placenta enters the fetal system through the umbilicus via the large umbilical vein.</a:t>
            </a:r>
          </a:p>
          <a:p>
            <a:r>
              <a:rPr lang="en-US" dirty="0" smtClean="0"/>
              <a:t>Oxygenated blood enters the heart by the way of the inferior vena cava.</a:t>
            </a:r>
          </a:p>
          <a:p>
            <a:r>
              <a:rPr lang="en-US" dirty="0" smtClean="0"/>
              <a:t>Because of the higher pressure of blood entering the right atrium, it is directed posteriorly in a straight pathway across the right atrium and through the foramen ovale to the left atrium.</a:t>
            </a:r>
            <a:endParaRPr lang="en-US" dirty="0"/>
          </a:p>
        </p:txBody>
      </p:sp>
    </p:spTree>
    <p:extLst>
      <p:ext uri="{BB962C8B-B14F-4D97-AF65-F5344CB8AC3E}">
        <p14:creationId xmlns:p14="http://schemas.microsoft.com/office/powerpoint/2010/main" val="383099202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cont…</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In this way the better-oxygenated blood enters the left atrium and ventricle to be pumped through the aorta to the head and upper extremities.</a:t>
            </a:r>
          </a:p>
          <a:p>
            <a:pPr>
              <a:lnSpc>
                <a:spcPct val="150000"/>
              </a:lnSpc>
            </a:pPr>
            <a:r>
              <a:rPr lang="en-US" dirty="0" smtClean="0"/>
              <a:t>Blood from the head and upper extremities entering the right atrium from the superior vena cava is directed downward through the tricuspid valve into the right ventricle.</a:t>
            </a:r>
          </a:p>
          <a:p>
            <a:pPr marL="82296" indent="0">
              <a:lnSpc>
                <a:spcPct val="150000"/>
              </a:lnSpc>
              <a:buNone/>
            </a:pPr>
            <a:endParaRPr lang="en-US" dirty="0"/>
          </a:p>
        </p:txBody>
      </p:sp>
    </p:spTree>
    <p:extLst>
      <p:ext uri="{BB962C8B-B14F-4D97-AF65-F5344CB8AC3E}">
        <p14:creationId xmlns:p14="http://schemas.microsoft.com/office/powerpoint/2010/main" val="232301714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cont…</a:t>
            </a:r>
            <a:endParaRPr lang="en-US" dirty="0"/>
          </a:p>
        </p:txBody>
      </p:sp>
      <p:sp>
        <p:nvSpPr>
          <p:cNvPr id="3" name="Content Placeholder 2"/>
          <p:cNvSpPr>
            <a:spLocks noGrp="1"/>
          </p:cNvSpPr>
          <p:nvPr>
            <p:ph idx="1"/>
          </p:nvPr>
        </p:nvSpPr>
        <p:spPr/>
        <p:txBody>
          <a:bodyPr/>
          <a:lstStyle/>
          <a:p>
            <a:r>
              <a:rPr lang="en-US" dirty="0"/>
              <a:t>From here it is pumped through the pulmonary artery, where the major portion is shunted into the descending aorta via the ductus arteriosus. Only a small amount flows to and from the nun-functioning fetal </a:t>
            </a:r>
            <a:r>
              <a:rPr lang="en-US" dirty="0" smtClean="0"/>
              <a:t>lungs</a:t>
            </a:r>
          </a:p>
          <a:p>
            <a:r>
              <a:rPr lang="en-US" dirty="0" smtClean="0"/>
              <a:t>Before birth the high pulmonary vascular resistance created by the collapsed fetal lung causes greater pressures in the right side of the heart and pulmonary arteries.</a:t>
            </a:r>
            <a:endParaRPr lang="en-US" dirty="0"/>
          </a:p>
        </p:txBody>
      </p:sp>
    </p:spTree>
    <p:extLst>
      <p:ext uri="{BB962C8B-B14F-4D97-AF65-F5344CB8AC3E}">
        <p14:creationId xmlns:p14="http://schemas.microsoft.com/office/powerpoint/2010/main" val="1536296346"/>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cont…</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At the same time, the free flowing placental circulation and the ductus arteriosus produce a low vascular resistance in the remainder of the fetal vascular system.</a:t>
            </a:r>
          </a:p>
          <a:p>
            <a:pPr>
              <a:lnSpc>
                <a:spcPct val="150000"/>
              </a:lnSpc>
            </a:pPr>
            <a:r>
              <a:rPr lang="en-US" dirty="0" smtClean="0"/>
              <a:t>With cessation of placental blood flow from clamping of the umbilical cord and the expansion of the lungs at birth, the hemodynamics of the fetal vascular system undergo pronounced and abrupt changes.</a:t>
            </a:r>
            <a:endParaRPr lang="en-US" dirty="0"/>
          </a:p>
        </p:txBody>
      </p:sp>
    </p:spTree>
    <p:extLst>
      <p:ext uri="{BB962C8B-B14F-4D97-AF65-F5344CB8AC3E}">
        <p14:creationId xmlns:p14="http://schemas.microsoft.com/office/powerpoint/2010/main" val="405518880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cont…</a:t>
            </a:r>
            <a:endParaRPr lang="en-US" dirty="0"/>
          </a:p>
        </p:txBody>
      </p:sp>
      <p:sp>
        <p:nvSpPr>
          <p:cNvPr id="3" name="Content Placeholder 2"/>
          <p:cNvSpPr>
            <a:spLocks noGrp="1"/>
          </p:cNvSpPr>
          <p:nvPr>
            <p:ph idx="1"/>
          </p:nvPr>
        </p:nvSpPr>
        <p:spPr/>
        <p:txBody>
          <a:bodyPr/>
          <a:lstStyle/>
          <a:p>
            <a:r>
              <a:rPr lang="en-US" dirty="0" smtClean="0"/>
              <a:t>With the first breath, the lungs are expanded, and increased oxygen causes pulmonary vasodilation.</a:t>
            </a:r>
          </a:p>
          <a:p>
            <a:r>
              <a:rPr lang="en-US" dirty="0" smtClean="0"/>
              <a:t>Pulmonary pressures start to fall as systemic pressures, given the removal of the placenta, start to rise.</a:t>
            </a:r>
          </a:p>
          <a:p>
            <a:r>
              <a:rPr lang="en-US" dirty="0" smtClean="0"/>
              <a:t>Normally the foramen ovale closes as the pressure in the left atrium exceeds the pressure in the right atrium.</a:t>
            </a:r>
          </a:p>
          <a:p>
            <a:r>
              <a:rPr lang="en-US" dirty="0" smtClean="0"/>
              <a:t>Ductus arteriosus starts to close in the presence of increased oxygen concentration in the blood.</a:t>
            </a:r>
            <a:endParaRPr lang="en-US" dirty="0"/>
          </a:p>
        </p:txBody>
      </p:sp>
    </p:spTree>
    <p:extLst>
      <p:ext uri="{BB962C8B-B14F-4D97-AF65-F5344CB8AC3E}">
        <p14:creationId xmlns:p14="http://schemas.microsoft.com/office/powerpoint/2010/main" val="119053416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Altered hemodynamics</a:t>
            </a:r>
            <a:endParaRPr lang="en-US" dirty="0"/>
          </a:p>
        </p:txBody>
      </p:sp>
      <p:sp>
        <p:nvSpPr>
          <p:cNvPr id="3" name="Content Placeholder 2"/>
          <p:cNvSpPr>
            <a:spLocks noGrp="1"/>
          </p:cNvSpPr>
          <p:nvPr>
            <p:ph idx="1"/>
          </p:nvPr>
        </p:nvSpPr>
        <p:spPr/>
        <p:txBody>
          <a:bodyPr/>
          <a:lstStyle/>
          <a:p>
            <a:r>
              <a:rPr lang="en-US" dirty="0" smtClean="0"/>
              <a:t>To understand heart defects, its necessary to understand the role of pressure gradients, flow and resistance within circulation.</a:t>
            </a:r>
          </a:p>
          <a:p>
            <a:r>
              <a:rPr lang="en-US" dirty="0" smtClean="0"/>
              <a:t>As with any fluid, blood flows from an area of high pressure to one of lower pressure and toward the path of least resistance in response to the pumping action of the heart.</a:t>
            </a:r>
            <a:endParaRPr lang="en-US" dirty="0"/>
          </a:p>
        </p:txBody>
      </p:sp>
    </p:spTree>
    <p:extLst>
      <p:ext uri="{BB962C8B-B14F-4D97-AF65-F5344CB8AC3E}">
        <p14:creationId xmlns:p14="http://schemas.microsoft.com/office/powerpoint/2010/main" val="360209079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Altered hemodynamics cont…</a:t>
            </a:r>
            <a:endParaRPr lang="en-US" dirty="0"/>
          </a:p>
        </p:txBody>
      </p:sp>
      <p:sp>
        <p:nvSpPr>
          <p:cNvPr id="3" name="Content Placeholder 2"/>
          <p:cNvSpPr>
            <a:spLocks noGrp="1"/>
          </p:cNvSpPr>
          <p:nvPr>
            <p:ph idx="1"/>
          </p:nvPr>
        </p:nvSpPr>
        <p:spPr/>
        <p:txBody>
          <a:bodyPr/>
          <a:lstStyle/>
          <a:p>
            <a:r>
              <a:rPr lang="en-US" dirty="0" smtClean="0"/>
              <a:t>Normally the pressure on the right side of the heart is lower than that on the left side, and the resistance in the pulmonary circulation is less than that in the systemic circulation.</a:t>
            </a:r>
          </a:p>
          <a:p>
            <a:r>
              <a:rPr lang="en-US" dirty="0" smtClean="0"/>
              <a:t>Therefore, if an abnormal connection exists between the heart chambers e.g. septal defect, blood will flow from an area of higher pressure(left side) to one of lower pressure(right side).</a:t>
            </a:r>
          </a:p>
          <a:p>
            <a:r>
              <a:rPr lang="en-US" dirty="0" smtClean="0"/>
              <a:t>This is called left-to-right shunt.</a:t>
            </a:r>
            <a:endParaRPr lang="en-US" dirty="0"/>
          </a:p>
        </p:txBody>
      </p:sp>
    </p:spTree>
    <p:extLst>
      <p:ext uri="{BB962C8B-B14F-4D97-AF65-F5344CB8AC3E}">
        <p14:creationId xmlns:p14="http://schemas.microsoft.com/office/powerpoint/2010/main" val="116710990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Altered hemodynamics cont…</a:t>
            </a:r>
          </a:p>
        </p:txBody>
      </p:sp>
      <p:sp>
        <p:nvSpPr>
          <p:cNvPr id="3" name="Content Placeholder 2"/>
          <p:cNvSpPr>
            <a:spLocks noGrp="1"/>
          </p:cNvSpPr>
          <p:nvPr>
            <p:ph idx="1"/>
          </p:nvPr>
        </p:nvSpPr>
        <p:spPr/>
        <p:txBody>
          <a:bodyPr/>
          <a:lstStyle/>
          <a:p>
            <a:pPr>
              <a:lnSpc>
                <a:spcPct val="150000"/>
              </a:lnSpc>
            </a:pPr>
            <a:r>
              <a:rPr lang="en-US" dirty="0" smtClean="0"/>
              <a:t>Anomalies resulting in cyanosis may result from a change in pressure so that blood is shunted from right side to left side called right-to-left shunt, because of either increased pulmonary vascular resistance or obstruction to blood flow through the pulmonic valve and artery.</a:t>
            </a:r>
            <a:endParaRPr lang="en-US" dirty="0"/>
          </a:p>
        </p:txBody>
      </p:sp>
    </p:spTree>
    <p:extLst>
      <p:ext uri="{BB962C8B-B14F-4D97-AF65-F5344CB8AC3E}">
        <p14:creationId xmlns:p14="http://schemas.microsoft.com/office/powerpoint/2010/main" val="51597833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defects:</a:t>
            </a:r>
            <a:endParaRPr lang="en-US" dirty="0"/>
          </a:p>
        </p:txBody>
      </p:sp>
      <p:sp>
        <p:nvSpPr>
          <p:cNvPr id="3" name="Content Placeholder 2"/>
          <p:cNvSpPr>
            <a:spLocks noGrp="1"/>
          </p:cNvSpPr>
          <p:nvPr>
            <p:ph idx="1"/>
          </p:nvPr>
        </p:nvSpPr>
        <p:spPr/>
        <p:txBody>
          <a:bodyPr/>
          <a:lstStyle/>
          <a:p>
            <a:r>
              <a:rPr lang="en-US" dirty="0"/>
              <a:t>These include: </a:t>
            </a:r>
          </a:p>
          <a:p>
            <a:pPr marL="653796" lvl="0" indent="-571500">
              <a:buFont typeface="+mj-lt"/>
              <a:buAutoNum type="romanLcPeriod"/>
            </a:pPr>
            <a:r>
              <a:rPr lang="en-US" dirty="0"/>
              <a:t>Patent ductus arteriosus</a:t>
            </a:r>
          </a:p>
          <a:p>
            <a:pPr marL="653796" lvl="0" indent="-571500">
              <a:buFont typeface="+mj-lt"/>
              <a:buAutoNum type="romanLcPeriod"/>
            </a:pPr>
            <a:r>
              <a:rPr lang="en-US" dirty="0"/>
              <a:t>Coarctation of the aorta</a:t>
            </a:r>
          </a:p>
          <a:p>
            <a:pPr marL="653796" lvl="0" indent="-571500">
              <a:buFont typeface="+mj-lt"/>
              <a:buAutoNum type="romanLcPeriod"/>
            </a:pPr>
            <a:r>
              <a:rPr lang="en-US" dirty="0"/>
              <a:t>Ventricular septic defect</a:t>
            </a:r>
          </a:p>
          <a:p>
            <a:pPr marL="653796" lvl="0" indent="-571500">
              <a:buFont typeface="+mj-lt"/>
              <a:buAutoNum type="romanLcPeriod"/>
            </a:pPr>
            <a:r>
              <a:rPr lang="en-US" dirty="0"/>
              <a:t>Atrial septic defect</a:t>
            </a:r>
          </a:p>
          <a:p>
            <a:pPr marL="653796" lvl="0" indent="-571500">
              <a:buFont typeface="+mj-lt"/>
              <a:buAutoNum type="romanLcPeriod"/>
            </a:pPr>
            <a:r>
              <a:rPr lang="en-US" dirty="0"/>
              <a:t>Aortic stenosis</a:t>
            </a:r>
          </a:p>
          <a:p>
            <a:pPr marL="653796" lvl="0" indent="-571500">
              <a:buFont typeface="+mj-lt"/>
              <a:buAutoNum type="romanLcPeriod"/>
            </a:pPr>
            <a:r>
              <a:rPr lang="en-US" dirty="0"/>
              <a:t>Transposition of the great blood vessels</a:t>
            </a:r>
          </a:p>
          <a:p>
            <a:endParaRPr lang="en-US" dirty="0"/>
          </a:p>
        </p:txBody>
      </p:sp>
    </p:spTree>
    <p:extLst>
      <p:ext uri="{BB962C8B-B14F-4D97-AF65-F5344CB8AC3E}">
        <p14:creationId xmlns:p14="http://schemas.microsoft.com/office/powerpoint/2010/main" val="183466060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462224"/>
            <a:ext cx="9997440" cy="955414"/>
          </a:xfrm>
        </p:spPr>
        <p:txBody>
          <a:bodyPr>
            <a:normAutofit fontScale="90000"/>
          </a:bodyPr>
          <a:lstStyle/>
          <a:p>
            <a:pPr lvl="0"/>
            <a:r>
              <a:rPr lang="en-US" dirty="0" smtClean="0"/>
              <a:t>1. Patent </a:t>
            </a:r>
            <a:r>
              <a:rPr lang="en-US" dirty="0"/>
              <a:t>ductus arteriosus</a:t>
            </a:r>
            <a:br>
              <a:rPr lang="en-US" dirty="0"/>
            </a:br>
            <a:endParaRPr lang="en-US"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q"/>
            </a:pPr>
            <a:r>
              <a:rPr lang="en-US" dirty="0"/>
              <a:t>The collateral circulation in infants is normal when blood flows from the bifurcation of the pulmonary artery to the descending thoracic aorta. </a:t>
            </a:r>
            <a:endParaRPr lang="en-US" dirty="0" smtClean="0"/>
          </a:p>
          <a:p>
            <a:pPr>
              <a:lnSpc>
                <a:spcPct val="150000"/>
              </a:lnSpc>
              <a:buFont typeface="Wingdings" pitchFamily="2" charset="2"/>
              <a:buChar char="q"/>
            </a:pPr>
            <a:r>
              <a:rPr lang="en-US" dirty="0" smtClean="0"/>
              <a:t>At </a:t>
            </a:r>
            <a:r>
              <a:rPr lang="en-US" dirty="0"/>
              <a:t>birth due to constriction and change of pressures on both sides, the ductus degenerate to what is called ligamentum arteriosum within 24-72 hours. </a:t>
            </a:r>
            <a:endParaRPr lang="en-US" dirty="0" smtClean="0"/>
          </a:p>
          <a:p>
            <a:pPr>
              <a:lnSpc>
                <a:spcPct val="150000"/>
              </a:lnSpc>
              <a:buFont typeface="Wingdings" pitchFamily="2" charset="2"/>
              <a:buChar char="q"/>
            </a:pPr>
            <a:endParaRPr lang="en-US" dirty="0"/>
          </a:p>
          <a:p>
            <a:pPr>
              <a:lnSpc>
                <a:spcPct val="150000"/>
              </a:lnSpc>
              <a:buFont typeface="Wingdings" pitchFamily="2" charset="2"/>
              <a:buChar char="q"/>
            </a:pPr>
            <a:endParaRPr lang="en-US" dirty="0"/>
          </a:p>
        </p:txBody>
      </p:sp>
    </p:spTree>
    <p:extLst>
      <p:ext uri="{BB962C8B-B14F-4D97-AF65-F5344CB8AC3E}">
        <p14:creationId xmlns:p14="http://schemas.microsoft.com/office/powerpoint/2010/main" val="1020599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1981200" y="274638"/>
            <a:ext cx="7315200" cy="868362"/>
          </a:xfrm>
        </p:spPr>
        <p:txBody>
          <a:bodyPr>
            <a:noAutofit/>
          </a:bodyPr>
          <a:lstStyle/>
          <a:p>
            <a:pPr algn="l" eaLnBrk="1" hangingPunct="1">
              <a:defRPr/>
            </a:pPr>
            <a:r>
              <a:rPr lang="en-US" dirty="0"/>
              <a:t>Types Of Growth And Development</a:t>
            </a:r>
          </a:p>
        </p:txBody>
      </p:sp>
      <p:sp>
        <p:nvSpPr>
          <p:cNvPr id="77827" name="Rectangle 3"/>
          <p:cNvSpPr>
            <a:spLocks noGrp="1" noChangeArrowheads="1"/>
          </p:cNvSpPr>
          <p:nvPr>
            <p:ph idx="1"/>
          </p:nvPr>
        </p:nvSpPr>
        <p:spPr>
          <a:xfrm>
            <a:off x="1390650" y="1681768"/>
            <a:ext cx="9715500" cy="4830763"/>
          </a:xfrm>
        </p:spPr>
        <p:txBody>
          <a:bodyPr>
            <a:normAutofit fontScale="77500" lnSpcReduction="20000"/>
          </a:bodyPr>
          <a:lstStyle/>
          <a:p>
            <a:pPr algn="l" rtl="0" eaLnBrk="1" hangingPunct="1">
              <a:lnSpc>
                <a:spcPct val="90000"/>
              </a:lnSpc>
              <a:buFont typeface="Agency FB" pitchFamily="34" charset="0"/>
              <a:buNone/>
              <a:defRPr/>
            </a:pPr>
            <a:r>
              <a:rPr lang="en-US" sz="5200" dirty="0"/>
              <a:t>Types of growth: </a:t>
            </a:r>
          </a:p>
          <a:p>
            <a:pPr algn="l" rtl="0" eaLnBrk="1" hangingPunct="1">
              <a:lnSpc>
                <a:spcPct val="90000"/>
              </a:lnSpc>
              <a:buFont typeface="Agency FB" pitchFamily="34" charset="0"/>
              <a:buNone/>
              <a:defRPr/>
            </a:pPr>
            <a:r>
              <a:rPr lang="en-US" sz="5200" dirty="0"/>
              <a:t>     </a:t>
            </a:r>
            <a:r>
              <a:rPr lang="en-US" sz="4600" dirty="0"/>
              <a:t>- Physical growth (Ht, Wt, head &amp; chest circumference)</a:t>
            </a:r>
          </a:p>
          <a:p>
            <a:pPr algn="l" rtl="0" eaLnBrk="1" hangingPunct="1">
              <a:lnSpc>
                <a:spcPct val="90000"/>
              </a:lnSpc>
              <a:buFont typeface="Agency FB" pitchFamily="34" charset="0"/>
              <a:buNone/>
              <a:defRPr/>
            </a:pPr>
            <a:endParaRPr lang="en-US" sz="4600" dirty="0"/>
          </a:p>
          <a:p>
            <a:pPr algn="l" rtl="0" eaLnBrk="1" hangingPunct="1">
              <a:lnSpc>
                <a:spcPct val="90000"/>
              </a:lnSpc>
              <a:buFont typeface="Agency FB" pitchFamily="34" charset="0"/>
              <a:buNone/>
              <a:defRPr/>
            </a:pPr>
            <a:r>
              <a:rPr lang="en-US" sz="5200" dirty="0"/>
              <a:t>Types of development:</a:t>
            </a:r>
          </a:p>
          <a:p>
            <a:pPr algn="l" rtl="0" eaLnBrk="1" hangingPunct="1">
              <a:lnSpc>
                <a:spcPct val="90000"/>
              </a:lnSpc>
              <a:buFont typeface="Agency FB" pitchFamily="34" charset="0"/>
              <a:buNone/>
              <a:defRPr/>
            </a:pPr>
            <a:r>
              <a:rPr lang="en-US" sz="5200" dirty="0"/>
              <a:t>     </a:t>
            </a:r>
            <a:r>
              <a:rPr lang="en-US" sz="4600" dirty="0"/>
              <a:t>- Motor development </a:t>
            </a:r>
          </a:p>
          <a:p>
            <a:pPr algn="l" rtl="0" eaLnBrk="1" hangingPunct="1">
              <a:lnSpc>
                <a:spcPct val="90000"/>
              </a:lnSpc>
              <a:buFont typeface="Agency FB" pitchFamily="34" charset="0"/>
              <a:buNone/>
              <a:defRPr/>
            </a:pPr>
            <a:r>
              <a:rPr lang="en-US" sz="4600" dirty="0"/>
              <a:t>       - Cognitive development</a:t>
            </a:r>
          </a:p>
          <a:p>
            <a:pPr algn="l" rtl="0" eaLnBrk="1" hangingPunct="1">
              <a:lnSpc>
                <a:spcPct val="90000"/>
              </a:lnSpc>
              <a:buFont typeface="Agency FB" pitchFamily="34" charset="0"/>
              <a:buNone/>
              <a:defRPr/>
            </a:pPr>
            <a:r>
              <a:rPr lang="en-US" sz="4600" dirty="0"/>
              <a:t>       - Emotional development</a:t>
            </a:r>
          </a:p>
          <a:p>
            <a:pPr algn="l" rtl="0" eaLnBrk="1" hangingPunct="1">
              <a:lnSpc>
                <a:spcPct val="90000"/>
              </a:lnSpc>
              <a:buFont typeface="Agency FB" pitchFamily="34" charset="0"/>
              <a:buNone/>
              <a:defRPr/>
            </a:pPr>
            <a:r>
              <a:rPr lang="en-US" sz="4600" dirty="0"/>
              <a:t>        - Social development </a:t>
            </a:r>
          </a:p>
          <a:p>
            <a:pPr algn="l" rtl="0" eaLnBrk="1" hangingPunct="1">
              <a:lnSpc>
                <a:spcPct val="90000"/>
              </a:lnSpc>
              <a:buFont typeface="Agency FB" pitchFamily="34" charset="0"/>
              <a:buNone/>
              <a:defRPr/>
            </a:pPr>
            <a:r>
              <a:rPr lang="ar-EG" sz="2400" dirty="0"/>
              <a:t>                 </a:t>
            </a:r>
            <a:endParaRPr lang="en-US" sz="2400" dirty="0"/>
          </a:p>
        </p:txBody>
      </p:sp>
    </p:spTree>
    <p:extLst>
      <p:ext uri="{BB962C8B-B14F-4D97-AF65-F5344CB8AC3E}">
        <p14:creationId xmlns:p14="http://schemas.microsoft.com/office/powerpoint/2010/main" val="193613184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PDA cont..</a:t>
            </a:r>
            <a:endParaRPr lang="en-US" dirty="0"/>
          </a:p>
        </p:txBody>
      </p:sp>
      <p:sp>
        <p:nvSpPr>
          <p:cNvPr id="3" name="Content Placeholder 2"/>
          <p:cNvSpPr>
            <a:spLocks noGrp="1"/>
          </p:cNvSpPr>
          <p:nvPr>
            <p:ph idx="1"/>
          </p:nvPr>
        </p:nvSpPr>
        <p:spPr/>
        <p:txBody>
          <a:bodyPr>
            <a:normAutofit fontScale="85000" lnSpcReduction="10000"/>
          </a:bodyPr>
          <a:lstStyle/>
          <a:p>
            <a:pPr>
              <a:lnSpc>
                <a:spcPct val="150000"/>
              </a:lnSpc>
              <a:buFont typeface="Wingdings" pitchFamily="2" charset="2"/>
              <a:buChar char="q"/>
            </a:pPr>
            <a:r>
              <a:rPr lang="en-US" dirty="0"/>
              <a:t>When this ductus arteriosus does not close, oxygenated blood from the aorta flows to the pulmonary artery, mixing with the deoxygenated blood there. </a:t>
            </a:r>
            <a:endParaRPr lang="en-US" dirty="0" smtClean="0"/>
          </a:p>
          <a:p>
            <a:pPr>
              <a:lnSpc>
                <a:spcPct val="150000"/>
              </a:lnSpc>
              <a:buFont typeface="Wingdings" pitchFamily="2" charset="2"/>
              <a:buChar char="q"/>
            </a:pPr>
            <a:r>
              <a:rPr lang="en-US" dirty="0" smtClean="0"/>
              <a:t>A </a:t>
            </a:r>
            <a:r>
              <a:rPr lang="en-US" dirty="0"/>
              <a:t>large PDA will result in heart failure with all its </a:t>
            </a:r>
            <a:r>
              <a:rPr lang="en-US" dirty="0" smtClean="0"/>
              <a:t>complications.</a:t>
            </a:r>
          </a:p>
          <a:p>
            <a:pPr>
              <a:lnSpc>
                <a:spcPct val="150000"/>
              </a:lnSpc>
              <a:buFont typeface="Wingdings" pitchFamily="2" charset="2"/>
              <a:buChar char="q"/>
            </a:pPr>
            <a:r>
              <a:rPr lang="en-US" dirty="0"/>
              <a:t>In most cases, the diagnosis may not be made until the child is three to four years old, when the heart murmur may be detected</a:t>
            </a:r>
          </a:p>
        </p:txBody>
      </p:sp>
    </p:spTree>
    <p:extLst>
      <p:ext uri="{BB962C8B-B14F-4D97-AF65-F5344CB8AC3E}">
        <p14:creationId xmlns:p14="http://schemas.microsoft.com/office/powerpoint/2010/main" val="157301722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lstStyle/>
          <a:p>
            <a:pPr marL="653796" indent="-571500">
              <a:buFont typeface="+mj-lt"/>
              <a:buAutoNum type="romanLcPeriod"/>
            </a:pPr>
            <a:r>
              <a:rPr lang="en-US" dirty="0" smtClean="0"/>
              <a:t>Patients </a:t>
            </a:r>
            <a:r>
              <a:rPr lang="en-US" dirty="0"/>
              <a:t>may be asymptomatic or show signs of congestive heart failure. </a:t>
            </a:r>
            <a:endParaRPr lang="en-US" dirty="0" smtClean="0"/>
          </a:p>
          <a:p>
            <a:pPr marL="653796" indent="-571500">
              <a:buFont typeface="+mj-lt"/>
              <a:buAutoNum type="romanLcPeriod"/>
            </a:pPr>
            <a:r>
              <a:rPr lang="en-US" dirty="0" smtClean="0"/>
              <a:t>There </a:t>
            </a:r>
            <a:r>
              <a:rPr lang="en-US" dirty="0"/>
              <a:t>is a characteristic machinery like murmur. </a:t>
            </a:r>
            <a:endParaRPr lang="en-US" dirty="0" smtClean="0"/>
          </a:p>
          <a:p>
            <a:pPr marL="653796" indent="-571500">
              <a:buFont typeface="+mj-lt"/>
              <a:buAutoNum type="romanLcPeriod"/>
            </a:pPr>
            <a:r>
              <a:rPr lang="en-US" dirty="0" smtClean="0"/>
              <a:t>A </a:t>
            </a:r>
            <a:r>
              <a:rPr lang="en-US" dirty="0"/>
              <a:t>widened pulse pressure and bounding pulses result from runoff of blood from the aorta to the pulmonary artery. </a:t>
            </a:r>
            <a:endParaRPr lang="en-US" dirty="0" smtClean="0"/>
          </a:p>
          <a:p>
            <a:pPr marL="653796" indent="-571500">
              <a:buFont typeface="+mj-lt"/>
              <a:buAutoNum type="romanLcPeriod"/>
            </a:pPr>
            <a:r>
              <a:rPr lang="en-US" dirty="0" smtClean="0"/>
              <a:t>Patients </a:t>
            </a:r>
            <a:r>
              <a:rPr lang="en-US" dirty="0"/>
              <a:t>are at risk of bacterial endocarditis and pulmonary vascular obstructive disease in later life from chronic excessive pulmonary blood flow.</a:t>
            </a:r>
          </a:p>
          <a:p>
            <a:pPr marL="653796" indent="-571500">
              <a:buFont typeface="+mj-lt"/>
              <a:buAutoNum type="romanLcPeriod"/>
            </a:pPr>
            <a:endParaRPr lang="en-US" dirty="0"/>
          </a:p>
        </p:txBody>
      </p:sp>
    </p:spTree>
    <p:extLst>
      <p:ext uri="{BB962C8B-B14F-4D97-AF65-F5344CB8AC3E}">
        <p14:creationId xmlns:p14="http://schemas.microsoft.com/office/powerpoint/2010/main" val="1311859384"/>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pPr>
              <a:lnSpc>
                <a:spcPct val="150000"/>
              </a:lnSpc>
              <a:buFont typeface="Courier New" pitchFamily="49" charset="0"/>
              <a:buChar char="o"/>
            </a:pPr>
            <a:r>
              <a:rPr lang="en-US" dirty="0"/>
              <a:t>Administration of indomethacin (prostaglandin inhibitor) has proved successful in closing a patent ductus in premature infants and some newborns. </a:t>
            </a:r>
            <a:endParaRPr lang="en-US" dirty="0" smtClean="0"/>
          </a:p>
          <a:p>
            <a:pPr>
              <a:lnSpc>
                <a:spcPct val="150000"/>
              </a:lnSpc>
              <a:buFont typeface="Courier New" pitchFamily="49" charset="0"/>
              <a:buChar char="o"/>
            </a:pPr>
            <a:r>
              <a:rPr lang="en-US" dirty="0" smtClean="0"/>
              <a:t>Surgical intervention: Closure </a:t>
            </a:r>
            <a:r>
              <a:rPr lang="en-US" dirty="0"/>
              <a:t>with placement of an occluder device during cardiac catheterisation is done in some places.</a:t>
            </a:r>
          </a:p>
          <a:p>
            <a:pPr>
              <a:lnSpc>
                <a:spcPct val="150000"/>
              </a:lnSpc>
              <a:buFont typeface="Courier New" pitchFamily="49" charset="0"/>
              <a:buChar char="o"/>
            </a:pPr>
            <a:endParaRPr lang="en-US" dirty="0"/>
          </a:p>
        </p:txBody>
      </p:sp>
    </p:spTree>
    <p:extLst>
      <p:ext uri="{BB962C8B-B14F-4D97-AF65-F5344CB8AC3E}">
        <p14:creationId xmlns:p14="http://schemas.microsoft.com/office/powerpoint/2010/main" val="226655996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t>
            </a:r>
            <a:r>
              <a:rPr lang="en-US" b="1" dirty="0"/>
              <a:t>Coarctation of the Aorta</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This </a:t>
            </a:r>
            <a:r>
              <a:rPr lang="en-US" dirty="0"/>
              <a:t>is a </a:t>
            </a:r>
            <a:r>
              <a:rPr lang="en-US" dirty="0" smtClean="0"/>
              <a:t>localized </a:t>
            </a:r>
            <a:r>
              <a:rPr lang="en-US" dirty="0"/>
              <a:t>narrowing near the insertion of the ductus arteriosus, resulting in increased pressure proximal to the defect (head and upper extremities) and decreased pressure distal to the obstruction (body and lower extremities). </a:t>
            </a:r>
            <a:endParaRPr lang="en-US" dirty="0" smtClean="0"/>
          </a:p>
          <a:p>
            <a:r>
              <a:rPr lang="en-US" dirty="0" smtClean="0"/>
              <a:t>It </a:t>
            </a:r>
            <a:r>
              <a:rPr lang="en-US" dirty="0"/>
              <a:t>is also a </a:t>
            </a:r>
            <a:r>
              <a:rPr lang="en-US" dirty="0" smtClean="0"/>
              <a:t>localized </a:t>
            </a:r>
            <a:r>
              <a:rPr lang="en-US" dirty="0"/>
              <a:t>malformation caused by deformity of the aorta resulting in the narrowing of the lumen of that vessel.</a:t>
            </a:r>
          </a:p>
          <a:p>
            <a:pPr marL="82296" indent="0">
              <a:buNone/>
            </a:pPr>
            <a:endParaRPr lang="en-US" dirty="0"/>
          </a:p>
          <a:p>
            <a:endParaRPr lang="en-US" dirty="0"/>
          </a:p>
        </p:txBody>
      </p:sp>
    </p:spTree>
    <p:extLst>
      <p:ext uri="{BB962C8B-B14F-4D97-AF65-F5344CB8AC3E}">
        <p14:creationId xmlns:p14="http://schemas.microsoft.com/office/powerpoint/2010/main" val="3918500742"/>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Coarctation cont…</a:t>
            </a:r>
            <a:endParaRPr lang="en-US" dirty="0"/>
          </a:p>
        </p:txBody>
      </p:sp>
      <p:sp>
        <p:nvSpPr>
          <p:cNvPr id="3" name="Content Placeholder 2"/>
          <p:cNvSpPr>
            <a:spLocks noGrp="1"/>
          </p:cNvSpPr>
          <p:nvPr>
            <p:ph idx="1"/>
          </p:nvPr>
        </p:nvSpPr>
        <p:spPr/>
        <p:txBody>
          <a:bodyPr/>
          <a:lstStyle/>
          <a:p>
            <a:r>
              <a:rPr lang="en-US" dirty="0"/>
              <a:t>There are two types of malformation: </a:t>
            </a:r>
            <a:endParaRPr lang="en-US" dirty="0" smtClean="0"/>
          </a:p>
          <a:p>
            <a:pPr marL="653796" indent="-571500">
              <a:buFont typeface="+mj-lt"/>
              <a:buAutoNum type="romanLcPeriod"/>
            </a:pPr>
            <a:r>
              <a:rPr lang="en-US" dirty="0"/>
              <a:t>T</a:t>
            </a:r>
            <a:r>
              <a:rPr lang="en-US" dirty="0" smtClean="0"/>
              <a:t>he </a:t>
            </a:r>
            <a:r>
              <a:rPr lang="en-US" dirty="0"/>
              <a:t>infantile or pre ductal </a:t>
            </a:r>
            <a:r>
              <a:rPr lang="en-US" dirty="0" smtClean="0"/>
              <a:t>type: constriction </a:t>
            </a:r>
            <a:r>
              <a:rPr lang="en-US" dirty="0"/>
              <a:t>occurs between the sub clavian artery and the ductus arteriosus </a:t>
            </a:r>
            <a:endParaRPr lang="en-US" dirty="0" smtClean="0"/>
          </a:p>
          <a:p>
            <a:pPr marL="653796" indent="-571500">
              <a:buFont typeface="+mj-lt"/>
              <a:buAutoNum type="romanLcPeriod"/>
            </a:pPr>
            <a:r>
              <a:rPr lang="en-US" dirty="0"/>
              <a:t>P</a:t>
            </a:r>
            <a:r>
              <a:rPr lang="en-US" dirty="0" smtClean="0"/>
              <a:t>ost </a:t>
            </a:r>
            <a:r>
              <a:rPr lang="en-US" dirty="0"/>
              <a:t>ductal </a:t>
            </a:r>
            <a:r>
              <a:rPr lang="en-US" dirty="0" smtClean="0"/>
              <a:t>type: constriction </a:t>
            </a:r>
            <a:r>
              <a:rPr lang="en-US" dirty="0"/>
              <a:t>occurs at or distal to the ductus arteriosus</a:t>
            </a:r>
          </a:p>
        </p:txBody>
      </p:sp>
    </p:spTree>
    <p:extLst>
      <p:ext uri="{BB962C8B-B14F-4D97-AF65-F5344CB8AC3E}">
        <p14:creationId xmlns:p14="http://schemas.microsoft.com/office/powerpoint/2010/main" val="24634031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fontScale="92500" lnSpcReduction="10000"/>
          </a:bodyPr>
          <a:lstStyle/>
          <a:p>
            <a:pPr marL="653796" lvl="0" indent="-571500">
              <a:buFont typeface="+mj-lt"/>
              <a:buAutoNum type="romanLcPeriod"/>
            </a:pPr>
            <a:r>
              <a:rPr lang="en-US" dirty="0"/>
              <a:t>Since there is increased pressure proximal to the defect and decreased pressure distal to the defect, the patient becomes hypertensive</a:t>
            </a:r>
          </a:p>
          <a:p>
            <a:pPr marL="653796" lvl="0" indent="-571500">
              <a:buFont typeface="+mj-lt"/>
              <a:buAutoNum type="romanLcPeriod"/>
            </a:pPr>
            <a:r>
              <a:rPr lang="en-US" dirty="0"/>
              <a:t>Headache, dizziness and fainting</a:t>
            </a:r>
          </a:p>
          <a:p>
            <a:pPr marL="653796" lvl="0" indent="-571500">
              <a:buFont typeface="+mj-lt"/>
              <a:buAutoNum type="romanLcPeriod"/>
            </a:pPr>
            <a:r>
              <a:rPr lang="en-US" dirty="0"/>
              <a:t>Epistaxis and later cerebral vascular accident (stroke)</a:t>
            </a:r>
          </a:p>
          <a:p>
            <a:pPr marL="653796" lvl="0" indent="-571500">
              <a:buFont typeface="+mj-lt"/>
              <a:buAutoNum type="romanLcPeriod"/>
            </a:pPr>
            <a:r>
              <a:rPr lang="en-US" dirty="0"/>
              <a:t>Pulse rate in the lower limbs is very low. </a:t>
            </a:r>
            <a:endParaRPr lang="en-US" dirty="0" smtClean="0"/>
          </a:p>
          <a:p>
            <a:pPr marL="653796" lvl="0" indent="-571500">
              <a:buFont typeface="+mj-lt"/>
              <a:buAutoNum type="romanLcPeriod"/>
            </a:pPr>
            <a:r>
              <a:rPr lang="en-US" dirty="0" smtClean="0"/>
              <a:t>The </a:t>
            </a:r>
            <a:r>
              <a:rPr lang="en-US" dirty="0"/>
              <a:t>legs are colder than the arms. </a:t>
            </a:r>
            <a:endParaRPr lang="en-US" dirty="0" smtClean="0"/>
          </a:p>
          <a:p>
            <a:pPr marL="653796" lvl="0" indent="-571500">
              <a:buFont typeface="+mj-lt"/>
              <a:buAutoNum type="romanLcPeriod"/>
            </a:pPr>
            <a:r>
              <a:rPr lang="en-US" dirty="0" smtClean="0"/>
              <a:t>Any </a:t>
            </a:r>
            <a:r>
              <a:rPr lang="en-US" dirty="0"/>
              <a:t>active exercise results in cramps of the lower limbs due to tissue anoxia</a:t>
            </a:r>
          </a:p>
          <a:p>
            <a:pPr marL="653796" lvl="0" indent="-571500">
              <a:buFont typeface="+mj-lt"/>
              <a:buAutoNum type="romanLcPeriod"/>
            </a:pPr>
            <a:r>
              <a:rPr lang="en-US" dirty="0"/>
              <a:t>Heart murmur may or may not be </a:t>
            </a:r>
            <a:r>
              <a:rPr lang="en-US" dirty="0" smtClean="0"/>
              <a:t>present</a:t>
            </a:r>
            <a:endParaRPr lang="en-US" dirty="0"/>
          </a:p>
        </p:txBody>
      </p:sp>
    </p:spTree>
    <p:extLst>
      <p:ext uri="{BB962C8B-B14F-4D97-AF65-F5344CB8AC3E}">
        <p14:creationId xmlns:p14="http://schemas.microsoft.com/office/powerpoint/2010/main" val="126717948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a:t>The condition is managed through surgical repair (</a:t>
            </a:r>
            <a:r>
              <a:rPr lang="en-US" dirty="0" err="1"/>
              <a:t>corctectomy</a:t>
            </a:r>
            <a:r>
              <a:rPr lang="en-US" dirty="0"/>
              <a:t>) before adulthood. It involves removal of narrow areas followed by </a:t>
            </a:r>
            <a:r>
              <a:rPr lang="en-US" dirty="0" smtClean="0"/>
              <a:t>anastomosis.</a:t>
            </a:r>
            <a:endParaRPr lang="en-US" dirty="0"/>
          </a:p>
          <a:p>
            <a:endParaRPr lang="en-US" dirty="0"/>
          </a:p>
        </p:txBody>
      </p:sp>
    </p:spTree>
    <p:extLst>
      <p:ext uri="{BB962C8B-B14F-4D97-AF65-F5344CB8AC3E}">
        <p14:creationId xmlns:p14="http://schemas.microsoft.com/office/powerpoint/2010/main" val="50680986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Atrial </a:t>
            </a:r>
            <a:r>
              <a:rPr lang="en-US" b="1" dirty="0"/>
              <a:t>Septal Defect (ASD)</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smtClean="0"/>
              <a:t>This </a:t>
            </a:r>
            <a:r>
              <a:rPr lang="en-US" dirty="0"/>
              <a:t>is a defect whereby the blood shunts from the left atrium to the right atrium under pressure from the left side of the heart or an abnormal opening between the atria, allowing blood from the higher pressure left atrium to flow into the lower pressure right atrium. </a:t>
            </a:r>
            <a:endParaRPr lang="en-US" dirty="0" smtClean="0"/>
          </a:p>
          <a:p>
            <a:r>
              <a:rPr lang="en-US" dirty="0" smtClean="0"/>
              <a:t>This </a:t>
            </a:r>
            <a:r>
              <a:rPr lang="en-US" dirty="0"/>
              <a:t>results in increased right ventricular output and pulmonary engorgement</a:t>
            </a:r>
          </a:p>
        </p:txBody>
      </p:sp>
    </p:spTree>
    <p:extLst>
      <p:ext uri="{BB962C8B-B14F-4D97-AF65-F5344CB8AC3E}">
        <p14:creationId xmlns:p14="http://schemas.microsoft.com/office/powerpoint/2010/main" val="382822472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endParaRPr lang="en-US" dirty="0"/>
          </a:p>
        </p:txBody>
      </p:sp>
      <p:sp>
        <p:nvSpPr>
          <p:cNvPr id="3" name="Content Placeholder 2"/>
          <p:cNvSpPr>
            <a:spLocks noGrp="1"/>
          </p:cNvSpPr>
          <p:nvPr>
            <p:ph idx="1"/>
          </p:nvPr>
        </p:nvSpPr>
        <p:spPr/>
        <p:txBody>
          <a:bodyPr>
            <a:normAutofit/>
          </a:bodyPr>
          <a:lstStyle/>
          <a:p>
            <a:pPr marL="596646" indent="-514350">
              <a:lnSpc>
                <a:spcPct val="150000"/>
              </a:lnSpc>
              <a:buFont typeface="+mj-lt"/>
              <a:buAutoNum type="arabicParenR"/>
            </a:pPr>
            <a:r>
              <a:rPr lang="en-US" dirty="0"/>
              <a:t>ASD 1 – Opening at lower end of septum; may be associated with mitral valve </a:t>
            </a:r>
            <a:r>
              <a:rPr lang="en-US" dirty="0" smtClean="0"/>
              <a:t>abnormalities.</a:t>
            </a:r>
          </a:p>
          <a:p>
            <a:pPr marL="596646" indent="-514350">
              <a:lnSpc>
                <a:spcPct val="150000"/>
              </a:lnSpc>
              <a:buFont typeface="+mj-lt"/>
              <a:buAutoNum type="arabicParenR"/>
            </a:pPr>
            <a:r>
              <a:rPr lang="en-US" dirty="0" smtClean="0"/>
              <a:t>ASD </a:t>
            </a:r>
            <a:r>
              <a:rPr lang="en-US" dirty="0"/>
              <a:t>2 – Opening near centre of </a:t>
            </a:r>
            <a:r>
              <a:rPr lang="en-US" dirty="0" smtClean="0"/>
              <a:t>septum.</a:t>
            </a:r>
          </a:p>
          <a:p>
            <a:pPr marL="596646" indent="-514350">
              <a:buFont typeface="+mj-lt"/>
              <a:buAutoNum type="arabicParenR"/>
            </a:pPr>
            <a:r>
              <a:rPr lang="en-US" dirty="0" smtClean="0"/>
              <a:t>Sinus </a:t>
            </a:r>
            <a:r>
              <a:rPr lang="en-US" dirty="0"/>
              <a:t>venosus defect – Opening near junction of superior vena cava and right atrium; may be </a:t>
            </a:r>
            <a:r>
              <a:rPr lang="en-US" dirty="0" smtClean="0"/>
              <a:t>associated with </a:t>
            </a:r>
            <a:r>
              <a:rPr lang="en-US" dirty="0"/>
              <a:t>partial anomalous pulmonary venous </a:t>
            </a:r>
            <a:r>
              <a:rPr lang="en-US" dirty="0" smtClean="0"/>
              <a:t>connection.</a:t>
            </a:r>
          </a:p>
          <a:p>
            <a:pPr marL="82296" indent="0">
              <a:buNone/>
            </a:pPr>
            <a:r>
              <a:rPr lang="en-US" b="1" dirty="0" smtClean="0"/>
              <a:t>Management: </a:t>
            </a:r>
            <a:r>
              <a:rPr lang="en-US" dirty="0" smtClean="0"/>
              <a:t>surgery.</a:t>
            </a:r>
            <a:endParaRPr lang="en-US" dirty="0"/>
          </a:p>
        </p:txBody>
      </p:sp>
    </p:spTree>
    <p:extLst>
      <p:ext uri="{BB962C8B-B14F-4D97-AF65-F5344CB8AC3E}">
        <p14:creationId xmlns:p14="http://schemas.microsoft.com/office/powerpoint/2010/main" val="225110516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Ventricular </a:t>
            </a:r>
            <a:r>
              <a:rPr lang="en-US" b="1" dirty="0"/>
              <a:t>Septal Defect (VSD)</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This </a:t>
            </a:r>
            <a:r>
              <a:rPr lang="en-US" dirty="0"/>
              <a:t>is an abnormal opening between the right and the left ventricles. </a:t>
            </a:r>
            <a:endParaRPr lang="en-US" dirty="0" smtClean="0"/>
          </a:p>
          <a:p>
            <a:pPr>
              <a:buFont typeface="Wingdings" pitchFamily="2" charset="2"/>
              <a:buChar char="q"/>
            </a:pPr>
            <a:r>
              <a:rPr lang="en-US" dirty="0" smtClean="0"/>
              <a:t>If </a:t>
            </a:r>
            <a:r>
              <a:rPr lang="en-US" dirty="0"/>
              <a:t>the defect is large enough, the blood flows from the left ventricle to the right ventricle resulting in right ventricular overload and hypertrophy. </a:t>
            </a:r>
            <a:endParaRPr lang="en-US" dirty="0" smtClean="0"/>
          </a:p>
          <a:p>
            <a:pPr>
              <a:buFont typeface="Wingdings" pitchFamily="2" charset="2"/>
              <a:buChar char="q"/>
            </a:pPr>
            <a:r>
              <a:rPr lang="en-US" dirty="0" smtClean="0"/>
              <a:t>The </a:t>
            </a:r>
            <a:r>
              <a:rPr lang="en-US" dirty="0"/>
              <a:t>small openings tend to close spontaneously.</a:t>
            </a:r>
          </a:p>
          <a:p>
            <a:pPr>
              <a:buFont typeface="Wingdings" pitchFamily="2" charset="2"/>
              <a:buChar char="q"/>
            </a:pPr>
            <a:endParaRPr lang="en-US" dirty="0"/>
          </a:p>
        </p:txBody>
      </p:sp>
    </p:spTree>
    <p:extLst>
      <p:ext uri="{BB962C8B-B14F-4D97-AF65-F5344CB8AC3E}">
        <p14:creationId xmlns:p14="http://schemas.microsoft.com/office/powerpoint/2010/main" val="2264109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a:xfrm>
            <a:off x="1981200" y="533400"/>
            <a:ext cx="8229600" cy="5943600"/>
          </a:xfrm>
        </p:spPr>
        <p:txBody>
          <a:bodyPr/>
          <a:lstStyle/>
          <a:p>
            <a:pPr algn="ctr" eaLnBrk="1" hangingPunct="1">
              <a:buFont typeface="Agency FB" pitchFamily="34" charset="0"/>
              <a:buNone/>
              <a:defRPr/>
            </a:pPr>
            <a:r>
              <a:rPr lang="en-US" sz="4800" b="1" dirty="0"/>
              <a:t>Developmental theory</a:t>
            </a:r>
          </a:p>
          <a:p>
            <a:pPr algn="ctr" eaLnBrk="1" hangingPunct="1">
              <a:buFont typeface="Agency FB" pitchFamily="34" charset="0"/>
              <a:buNone/>
              <a:defRPr/>
            </a:pPr>
            <a:endParaRPr lang="en-US" sz="4800" b="1" dirty="0"/>
          </a:p>
          <a:p>
            <a:pPr algn="l" rtl="0" eaLnBrk="1" hangingPunct="1">
              <a:buFont typeface="Wingdings" pitchFamily="2" charset="2"/>
              <a:buChar char="q"/>
              <a:defRPr/>
            </a:pPr>
            <a:r>
              <a:rPr lang="en-US" sz="3600" b="1" dirty="0"/>
              <a:t>Freud theory</a:t>
            </a:r>
          </a:p>
          <a:p>
            <a:pPr algn="l" rtl="0" eaLnBrk="1" hangingPunct="1">
              <a:buFont typeface="Wingdings" pitchFamily="2" charset="2"/>
              <a:buNone/>
              <a:defRPr/>
            </a:pPr>
            <a:r>
              <a:rPr lang="en-US" b="1" dirty="0"/>
              <a:t>     </a:t>
            </a:r>
            <a:r>
              <a:rPr lang="en-US" b="1" dirty="0" smtClean="0"/>
              <a:t>(psychosexual </a:t>
            </a:r>
            <a:r>
              <a:rPr lang="en-US" b="1" dirty="0"/>
              <a:t>development)</a:t>
            </a:r>
            <a:r>
              <a:rPr lang="en-US" dirty="0"/>
              <a:t>.    </a:t>
            </a:r>
          </a:p>
          <a:p>
            <a:pPr algn="l" rtl="0" eaLnBrk="1" hangingPunct="1">
              <a:buFont typeface="Wingdings" pitchFamily="2" charset="2"/>
              <a:buChar char="q"/>
              <a:defRPr/>
            </a:pPr>
            <a:r>
              <a:rPr lang="en-US" sz="3600" b="1" dirty="0"/>
              <a:t>Piaget theory</a:t>
            </a:r>
          </a:p>
          <a:p>
            <a:pPr algn="l" rtl="0" eaLnBrk="1" hangingPunct="1">
              <a:buFont typeface="Wingdings" pitchFamily="2" charset="2"/>
              <a:buNone/>
              <a:defRPr/>
            </a:pPr>
            <a:r>
              <a:rPr lang="en-US" b="1" dirty="0"/>
              <a:t>     (cognitive development</a:t>
            </a:r>
            <a:r>
              <a:rPr lang="en-US" dirty="0"/>
              <a:t> ). </a:t>
            </a:r>
          </a:p>
          <a:p>
            <a:pPr algn="l" rtl="0" eaLnBrk="1" hangingPunct="1">
              <a:buFont typeface="Wingdings" pitchFamily="2" charset="2"/>
              <a:buChar char="q"/>
              <a:defRPr/>
            </a:pPr>
            <a:r>
              <a:rPr lang="en-US" sz="3600" b="1" dirty="0"/>
              <a:t>Erikson theory</a:t>
            </a:r>
          </a:p>
          <a:p>
            <a:pPr algn="l" rtl="0" eaLnBrk="1" hangingPunct="1">
              <a:buFont typeface="Wingdings" pitchFamily="2" charset="2"/>
              <a:buNone/>
              <a:defRPr/>
            </a:pPr>
            <a:r>
              <a:rPr lang="en-US" b="1" dirty="0"/>
              <a:t>     (psychosocial development).</a:t>
            </a:r>
            <a:r>
              <a:rPr lang="en-US" dirty="0"/>
              <a:t> </a:t>
            </a:r>
          </a:p>
        </p:txBody>
      </p:sp>
    </p:spTree>
    <p:extLst>
      <p:ext uri="{BB962C8B-B14F-4D97-AF65-F5344CB8AC3E}">
        <p14:creationId xmlns:p14="http://schemas.microsoft.com/office/powerpoint/2010/main" val="3590281338"/>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lstStyle/>
          <a:p>
            <a:pPr marL="653796" indent="-571500">
              <a:lnSpc>
                <a:spcPct val="150000"/>
              </a:lnSpc>
              <a:buFont typeface="+mj-lt"/>
              <a:buAutoNum type="romanLcPeriod"/>
            </a:pPr>
            <a:r>
              <a:rPr lang="en-US" dirty="0" smtClean="0"/>
              <a:t>Dyspnoea </a:t>
            </a:r>
            <a:r>
              <a:rPr lang="en-US" dirty="0"/>
              <a:t>and tachypnea</a:t>
            </a:r>
          </a:p>
          <a:p>
            <a:pPr marL="653796" lvl="0" indent="-571500">
              <a:lnSpc>
                <a:spcPct val="150000"/>
              </a:lnSpc>
              <a:buFont typeface="+mj-lt"/>
              <a:buAutoNum type="romanLcPeriod"/>
            </a:pPr>
            <a:r>
              <a:rPr lang="en-US" dirty="0"/>
              <a:t>Frequent upper respiratory infections</a:t>
            </a:r>
          </a:p>
          <a:p>
            <a:pPr marL="653796" lvl="0" indent="-571500">
              <a:lnSpc>
                <a:spcPct val="150000"/>
              </a:lnSpc>
              <a:buFont typeface="+mj-lt"/>
              <a:buAutoNum type="romanLcPeriod"/>
            </a:pPr>
            <a:r>
              <a:rPr lang="en-US" dirty="0"/>
              <a:t>Growth developmental failure</a:t>
            </a:r>
          </a:p>
          <a:p>
            <a:pPr marL="653796" lvl="0" indent="-571500">
              <a:lnSpc>
                <a:spcPct val="150000"/>
              </a:lnSpc>
              <a:buFont typeface="+mj-lt"/>
              <a:buAutoNum type="romanLcPeriod"/>
            </a:pPr>
            <a:r>
              <a:rPr lang="en-US" dirty="0"/>
              <a:t>Mild cyanosis when the child cries</a:t>
            </a:r>
          </a:p>
          <a:p>
            <a:pPr marL="653796" lvl="0" indent="-571500">
              <a:lnSpc>
                <a:spcPct val="150000"/>
              </a:lnSpc>
              <a:buFont typeface="+mj-lt"/>
              <a:buAutoNum type="romanLcPeriod"/>
            </a:pPr>
            <a:r>
              <a:rPr lang="en-US" dirty="0"/>
              <a:t>Congestive heart failure is common</a:t>
            </a:r>
          </a:p>
          <a:p>
            <a:pPr marL="653796" indent="-571500">
              <a:lnSpc>
                <a:spcPct val="150000"/>
              </a:lnSpc>
              <a:buFont typeface="+mj-lt"/>
              <a:buAutoNum type="romanLcPeriod"/>
            </a:pPr>
            <a:endParaRPr lang="en-US" dirty="0"/>
          </a:p>
        </p:txBody>
      </p:sp>
    </p:spTree>
    <p:extLst>
      <p:ext uri="{BB962C8B-B14F-4D97-AF65-F5344CB8AC3E}">
        <p14:creationId xmlns:p14="http://schemas.microsoft.com/office/powerpoint/2010/main" val="381590234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management</a:t>
            </a:r>
            <a:endParaRPr lang="en-US" dirty="0"/>
          </a:p>
        </p:txBody>
      </p:sp>
      <p:sp>
        <p:nvSpPr>
          <p:cNvPr id="3" name="Content Placeholder 2"/>
          <p:cNvSpPr>
            <a:spLocks noGrp="1"/>
          </p:cNvSpPr>
          <p:nvPr>
            <p:ph idx="1"/>
          </p:nvPr>
        </p:nvSpPr>
        <p:spPr/>
        <p:txBody>
          <a:bodyPr/>
          <a:lstStyle/>
          <a:p>
            <a:pPr marL="82296" indent="0">
              <a:buNone/>
            </a:pPr>
            <a:r>
              <a:rPr lang="en-US" dirty="0" smtClean="0"/>
              <a:t>Diagnostic </a:t>
            </a:r>
            <a:r>
              <a:rPr lang="en-US" dirty="0"/>
              <a:t>investigation is mainly done through cardiac catheterisation and chest x-ray, which will show </a:t>
            </a:r>
            <a:r>
              <a:rPr lang="en-US" dirty="0" smtClean="0"/>
              <a:t>cardiomegaly. </a:t>
            </a:r>
          </a:p>
          <a:p>
            <a:pPr marL="82296" indent="0">
              <a:buNone/>
            </a:pPr>
            <a:endParaRPr lang="en-US" dirty="0" smtClean="0"/>
          </a:p>
          <a:p>
            <a:pPr marL="82296" indent="0">
              <a:buNone/>
            </a:pPr>
            <a:r>
              <a:rPr lang="en-US" b="1" dirty="0" smtClean="0"/>
              <a:t>Management:</a:t>
            </a:r>
            <a:r>
              <a:rPr lang="en-US" dirty="0" smtClean="0"/>
              <a:t> </a:t>
            </a:r>
            <a:r>
              <a:rPr lang="en-US" dirty="0"/>
              <a:t>requires open heart surgical repair with the aid of heart lung machine (cardiac pulmonary bypass). Hypothermia is used before and during operation. Post operative care is carried out in the Intensive Care Unit</a:t>
            </a:r>
          </a:p>
        </p:txBody>
      </p:sp>
    </p:spTree>
    <p:extLst>
      <p:ext uri="{BB962C8B-B14F-4D97-AF65-F5344CB8AC3E}">
        <p14:creationId xmlns:p14="http://schemas.microsoft.com/office/powerpoint/2010/main" val="301834710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Mitral </a:t>
            </a:r>
            <a:r>
              <a:rPr lang="en-US" b="1" dirty="0"/>
              <a:t>Stenosis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This </a:t>
            </a:r>
            <a:r>
              <a:rPr lang="en-US" dirty="0"/>
              <a:t>is narrowing of the mitral valve. </a:t>
            </a:r>
            <a:endParaRPr lang="en-US" dirty="0" smtClean="0"/>
          </a:p>
          <a:p>
            <a:pPr>
              <a:buFont typeface="Wingdings" pitchFamily="2" charset="2"/>
              <a:buChar char="q"/>
            </a:pPr>
            <a:r>
              <a:rPr lang="en-US" dirty="0" smtClean="0"/>
              <a:t>It </a:t>
            </a:r>
            <a:r>
              <a:rPr lang="en-US" dirty="0"/>
              <a:t>may either be congenital or acquired. If it is acquired, it is associated with rheumatic heart disease. </a:t>
            </a:r>
            <a:endParaRPr lang="en-US" dirty="0" smtClean="0"/>
          </a:p>
          <a:p>
            <a:pPr>
              <a:buFont typeface="Wingdings" pitchFamily="2" charset="2"/>
              <a:buChar char="q"/>
            </a:pPr>
            <a:r>
              <a:rPr lang="en-US" b="1" dirty="0" smtClean="0"/>
              <a:t>Clinical features:</a:t>
            </a:r>
          </a:p>
          <a:p>
            <a:pPr marL="928116" lvl="1" indent="-571500">
              <a:buFont typeface="+mj-lt"/>
              <a:buAutoNum type="romanLcPeriod"/>
            </a:pPr>
            <a:r>
              <a:rPr lang="en-US" dirty="0" smtClean="0"/>
              <a:t>Breathlessness on exertion, </a:t>
            </a:r>
          </a:p>
          <a:p>
            <a:pPr marL="928116" lvl="1" indent="-571500">
              <a:buFont typeface="+mj-lt"/>
              <a:buAutoNum type="romanLcPeriod"/>
            </a:pPr>
            <a:r>
              <a:rPr lang="en-US" dirty="0"/>
              <a:t>R</a:t>
            </a:r>
            <a:r>
              <a:rPr lang="en-US" dirty="0" smtClean="0"/>
              <a:t>epeated respiratory infections and </a:t>
            </a:r>
          </a:p>
          <a:p>
            <a:pPr marL="928116" lvl="1" indent="-571500">
              <a:buFont typeface="+mj-lt"/>
              <a:buAutoNum type="romanLcPeriod"/>
            </a:pPr>
            <a:r>
              <a:rPr lang="en-US" dirty="0"/>
              <a:t>G</a:t>
            </a:r>
            <a:r>
              <a:rPr lang="en-US" dirty="0" smtClean="0"/>
              <a:t>rowth failure.</a:t>
            </a:r>
          </a:p>
          <a:p>
            <a:pPr>
              <a:buFont typeface="Wingdings" pitchFamily="2" charset="2"/>
              <a:buChar char="q"/>
            </a:pPr>
            <a:r>
              <a:rPr lang="en-US" b="1" dirty="0" smtClean="0"/>
              <a:t>Management: </a:t>
            </a:r>
            <a:r>
              <a:rPr lang="en-US" dirty="0" smtClean="0"/>
              <a:t>open heart surgery</a:t>
            </a:r>
            <a:endParaRPr lang="en-US" dirty="0"/>
          </a:p>
        </p:txBody>
      </p:sp>
    </p:spTree>
    <p:extLst>
      <p:ext uri="{BB962C8B-B14F-4D97-AF65-F5344CB8AC3E}">
        <p14:creationId xmlns:p14="http://schemas.microsoft.com/office/powerpoint/2010/main" val="1435146920"/>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a:t>
            </a:r>
            <a:r>
              <a:rPr lang="en-US" b="1" dirty="0"/>
              <a:t>Aortic Stenosis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q"/>
            </a:pPr>
            <a:r>
              <a:rPr lang="en-US" dirty="0" smtClean="0"/>
              <a:t>A </a:t>
            </a:r>
            <a:r>
              <a:rPr lang="en-US" dirty="0"/>
              <a:t>congenital aortic stenosis is the narrowing of the aortic semi lunar valve caused by an obstructive lesion. </a:t>
            </a:r>
            <a:endParaRPr lang="en-US" dirty="0" smtClean="0"/>
          </a:p>
          <a:p>
            <a:pPr>
              <a:lnSpc>
                <a:spcPct val="150000"/>
              </a:lnSpc>
              <a:buFont typeface="Wingdings" pitchFamily="2" charset="2"/>
              <a:buChar char="q"/>
            </a:pPr>
            <a:r>
              <a:rPr lang="en-US" dirty="0" smtClean="0"/>
              <a:t>This </a:t>
            </a:r>
            <a:r>
              <a:rPr lang="en-US" dirty="0"/>
              <a:t>hinders the normal blood flow from the left ventricle to the aorta. </a:t>
            </a:r>
          </a:p>
          <a:p>
            <a:pPr>
              <a:lnSpc>
                <a:spcPct val="150000"/>
              </a:lnSpc>
              <a:buFont typeface="Wingdings" pitchFamily="2" charset="2"/>
              <a:buChar char="q"/>
            </a:pPr>
            <a:r>
              <a:rPr lang="en-US" dirty="0" smtClean="0"/>
              <a:t>The </a:t>
            </a:r>
            <a:r>
              <a:rPr lang="en-US" dirty="0"/>
              <a:t>thickening of the semilunar valves results in stenosis.</a:t>
            </a:r>
          </a:p>
          <a:p>
            <a:pPr>
              <a:lnSpc>
                <a:spcPct val="150000"/>
              </a:lnSpc>
              <a:buFont typeface="Wingdings" pitchFamily="2" charset="2"/>
              <a:buChar char="q"/>
            </a:pPr>
            <a:endParaRPr lang="en-US" dirty="0"/>
          </a:p>
          <a:p>
            <a:pPr>
              <a:lnSpc>
                <a:spcPct val="150000"/>
              </a:lnSpc>
              <a:buFont typeface="Wingdings" pitchFamily="2" charset="2"/>
              <a:buChar char="q"/>
            </a:pPr>
            <a:endParaRPr lang="en-US" dirty="0"/>
          </a:p>
        </p:txBody>
      </p:sp>
    </p:spTree>
    <p:extLst>
      <p:ext uri="{BB962C8B-B14F-4D97-AF65-F5344CB8AC3E}">
        <p14:creationId xmlns:p14="http://schemas.microsoft.com/office/powerpoint/2010/main" val="4273389315"/>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Pathophysiology</a:t>
            </a:r>
            <a:r>
              <a:rPr lang="en-US" dirty="0"/>
              <a:t>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The </a:t>
            </a:r>
            <a:r>
              <a:rPr lang="en-US" dirty="0"/>
              <a:t>aortic stenosis causes over dilation of the left ventricle and back flow of blood to the left atrium via the mitral valve. </a:t>
            </a:r>
            <a:endParaRPr lang="en-US" dirty="0" smtClean="0"/>
          </a:p>
          <a:p>
            <a:pPr>
              <a:buFont typeface="Wingdings" pitchFamily="2" charset="2"/>
              <a:buChar char="q"/>
            </a:pPr>
            <a:r>
              <a:rPr lang="en-US" dirty="0" smtClean="0"/>
              <a:t>The </a:t>
            </a:r>
            <a:r>
              <a:rPr lang="en-US" dirty="0"/>
              <a:t>backpressure is further extended to the pulmonary veins resulting in pulmonary vascular congestion</a:t>
            </a:r>
          </a:p>
        </p:txBody>
      </p:sp>
    </p:spTree>
    <p:extLst>
      <p:ext uri="{BB962C8B-B14F-4D97-AF65-F5344CB8AC3E}">
        <p14:creationId xmlns:p14="http://schemas.microsoft.com/office/powerpoint/2010/main" val="33828723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a:bodyPr>
          <a:lstStyle/>
          <a:p>
            <a:pPr marL="653796" lvl="0" indent="-571500">
              <a:buFont typeface="+mj-lt"/>
              <a:buAutoNum type="romanLcPeriod"/>
            </a:pPr>
            <a:r>
              <a:rPr lang="en-US" dirty="0" smtClean="0"/>
              <a:t>Growth </a:t>
            </a:r>
            <a:r>
              <a:rPr lang="en-US" dirty="0"/>
              <a:t>failure in severe cases but could be normal in </a:t>
            </a:r>
            <a:br>
              <a:rPr lang="en-US" dirty="0"/>
            </a:br>
            <a:r>
              <a:rPr lang="en-US" dirty="0"/>
              <a:t>mild </a:t>
            </a:r>
            <a:r>
              <a:rPr lang="en-US" dirty="0" smtClean="0"/>
              <a:t>cases.</a:t>
            </a:r>
            <a:endParaRPr lang="en-US" dirty="0"/>
          </a:p>
          <a:p>
            <a:pPr marL="653796" lvl="0" indent="-571500">
              <a:buFont typeface="+mj-lt"/>
              <a:buAutoNum type="romanLcPeriod"/>
            </a:pPr>
            <a:r>
              <a:rPr lang="en-US" dirty="0" smtClean="0"/>
              <a:t>Cardiomegaly, </a:t>
            </a:r>
            <a:r>
              <a:rPr lang="en-US" dirty="0"/>
              <a:t>more marked on the left side of the heart</a:t>
            </a:r>
          </a:p>
          <a:p>
            <a:pPr marL="653796" lvl="0" indent="-571500">
              <a:buFont typeface="+mj-lt"/>
              <a:buAutoNum type="romanLcPeriod"/>
            </a:pPr>
            <a:r>
              <a:rPr lang="en-US" dirty="0"/>
              <a:t>The patient is fatigued due to exercise intolerance</a:t>
            </a:r>
          </a:p>
          <a:p>
            <a:pPr marL="653796" lvl="0" indent="-571500">
              <a:buFont typeface="+mj-lt"/>
              <a:buAutoNum type="romanLcPeriod"/>
            </a:pPr>
            <a:r>
              <a:rPr lang="en-US" dirty="0"/>
              <a:t>Dizziness and fainting may occur</a:t>
            </a:r>
          </a:p>
          <a:p>
            <a:pPr marL="653796" lvl="0" indent="-571500">
              <a:buFont typeface="+mj-lt"/>
              <a:buAutoNum type="romanLcPeriod"/>
            </a:pPr>
            <a:r>
              <a:rPr lang="en-US" dirty="0"/>
              <a:t>Pulmonary oedema may be experienced</a:t>
            </a:r>
          </a:p>
          <a:p>
            <a:pPr marL="653796" lvl="0" indent="-571500">
              <a:buFont typeface="+mj-lt"/>
              <a:buAutoNum type="romanLcPeriod"/>
            </a:pPr>
            <a:r>
              <a:rPr lang="en-US" dirty="0"/>
              <a:t>Chest pain and cardiac murmur</a:t>
            </a:r>
          </a:p>
          <a:p>
            <a:pPr marL="653796" indent="-571500">
              <a:buFont typeface="+mj-lt"/>
              <a:buAutoNum type="romanLcPeriod"/>
            </a:pPr>
            <a:endParaRPr lang="en-US" dirty="0"/>
          </a:p>
        </p:txBody>
      </p:sp>
    </p:spTree>
    <p:extLst>
      <p:ext uri="{BB962C8B-B14F-4D97-AF65-F5344CB8AC3E}">
        <p14:creationId xmlns:p14="http://schemas.microsoft.com/office/powerpoint/2010/main" val="123674203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a:t>S</a:t>
            </a:r>
            <a:r>
              <a:rPr lang="en-US" dirty="0" smtClean="0"/>
              <a:t>urgical </a:t>
            </a:r>
            <a:r>
              <a:rPr lang="en-US" dirty="0"/>
              <a:t>intervention by operation called </a:t>
            </a:r>
            <a:r>
              <a:rPr lang="en-US" dirty="0" err="1" smtClean="0"/>
              <a:t>valvotomy</a:t>
            </a:r>
            <a:r>
              <a:rPr lang="en-US" dirty="0" smtClean="0"/>
              <a:t>.</a:t>
            </a:r>
          </a:p>
          <a:p>
            <a:pPr>
              <a:buFont typeface="Wingdings" pitchFamily="2" charset="2"/>
              <a:buChar char="q"/>
            </a:pPr>
            <a:r>
              <a:rPr lang="en-US" dirty="0" smtClean="0"/>
              <a:t>It is </a:t>
            </a:r>
            <a:r>
              <a:rPr lang="en-US" dirty="0"/>
              <a:t>a method of dividing the fused flaps of the </a:t>
            </a:r>
            <a:r>
              <a:rPr lang="en-US" dirty="0" smtClean="0"/>
              <a:t>valve.</a:t>
            </a:r>
          </a:p>
          <a:p>
            <a:pPr>
              <a:buFont typeface="Wingdings" pitchFamily="2" charset="2"/>
              <a:buChar char="q"/>
            </a:pPr>
            <a:r>
              <a:rPr lang="en-US" dirty="0" smtClean="0"/>
              <a:t>Prosthesis </a:t>
            </a:r>
            <a:r>
              <a:rPr lang="en-US" dirty="0"/>
              <a:t>may be required in some cases (valve replacement). </a:t>
            </a:r>
            <a:endParaRPr lang="en-US" dirty="0" smtClean="0"/>
          </a:p>
          <a:p>
            <a:pPr>
              <a:buFont typeface="Wingdings" pitchFamily="2" charset="2"/>
              <a:buChar char="q"/>
            </a:pPr>
            <a:r>
              <a:rPr lang="en-US" dirty="0" smtClean="0"/>
              <a:t>Open </a:t>
            </a:r>
            <a:r>
              <a:rPr lang="en-US" dirty="0"/>
              <a:t>heart surgery is undertaken so that the valve can be seen directly</a:t>
            </a:r>
          </a:p>
        </p:txBody>
      </p:sp>
    </p:spTree>
    <p:extLst>
      <p:ext uri="{BB962C8B-B14F-4D97-AF65-F5344CB8AC3E}">
        <p14:creationId xmlns:p14="http://schemas.microsoft.com/office/powerpoint/2010/main" val="108053717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Tetralogy of Fallot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a:t>C</a:t>
            </a:r>
            <a:r>
              <a:rPr lang="en-US" dirty="0" smtClean="0"/>
              <a:t>haracterised </a:t>
            </a:r>
            <a:r>
              <a:rPr lang="en-US" dirty="0"/>
              <a:t>by a combination of four defects presenting themselves at the same time. These defects are:</a:t>
            </a:r>
          </a:p>
          <a:p>
            <a:pPr marL="928116" lvl="1" indent="-571500">
              <a:buFont typeface="+mj-lt"/>
              <a:buAutoNum type="romanLcPeriod"/>
            </a:pPr>
            <a:r>
              <a:rPr lang="en-US" dirty="0"/>
              <a:t>Pulmonary artery stenosis</a:t>
            </a:r>
          </a:p>
          <a:p>
            <a:pPr marL="928116" lvl="1" indent="-571500">
              <a:buFont typeface="+mj-lt"/>
              <a:buAutoNum type="romanLcPeriod"/>
            </a:pPr>
            <a:r>
              <a:rPr lang="en-US" dirty="0"/>
              <a:t>Ventricular septal defect</a:t>
            </a:r>
          </a:p>
          <a:p>
            <a:pPr marL="928116" lvl="1" indent="-571500">
              <a:buFont typeface="+mj-lt"/>
              <a:buAutoNum type="romanLcPeriod"/>
            </a:pPr>
            <a:r>
              <a:rPr lang="en-US" dirty="0"/>
              <a:t>Overriding aorta (dextroposition)</a:t>
            </a:r>
          </a:p>
          <a:p>
            <a:pPr marL="928116" lvl="1" indent="-571500">
              <a:buFont typeface="+mj-lt"/>
              <a:buAutoNum type="romanLcPeriod"/>
            </a:pPr>
            <a:r>
              <a:rPr lang="en-US" dirty="0"/>
              <a:t>Hypertrophy of the right ventricle</a:t>
            </a:r>
          </a:p>
        </p:txBody>
      </p:sp>
    </p:spTree>
    <p:extLst>
      <p:ext uri="{BB962C8B-B14F-4D97-AF65-F5344CB8AC3E}">
        <p14:creationId xmlns:p14="http://schemas.microsoft.com/office/powerpoint/2010/main" val="342290475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25_innerEl" descr="Fallots Tetralogy"/>
          <p:cNvPicPr/>
          <p:nvPr/>
        </p:nvPicPr>
        <p:blipFill>
          <a:blip r:embed="rId2" cstate="print"/>
          <a:srcRect/>
          <a:stretch>
            <a:fillRect/>
          </a:stretch>
        </p:blipFill>
        <p:spPr bwMode="auto">
          <a:xfrm>
            <a:off x="3537021" y="452176"/>
            <a:ext cx="5637124" cy="5898381"/>
          </a:xfrm>
          <a:prstGeom prst="rect">
            <a:avLst/>
          </a:prstGeom>
          <a:noFill/>
          <a:ln w="9525">
            <a:noFill/>
            <a:miter lim="800000"/>
            <a:headEnd/>
            <a:tailEnd/>
          </a:ln>
        </p:spPr>
      </p:pic>
    </p:spTree>
    <p:extLst>
      <p:ext uri="{BB962C8B-B14F-4D97-AF65-F5344CB8AC3E}">
        <p14:creationId xmlns:p14="http://schemas.microsoft.com/office/powerpoint/2010/main" val="2142044001"/>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endParaRPr lang="en-US" dirty="0"/>
          </a:p>
        </p:txBody>
      </p:sp>
      <p:sp>
        <p:nvSpPr>
          <p:cNvPr id="3" name="Content Placeholder 2"/>
          <p:cNvSpPr>
            <a:spLocks noGrp="1"/>
          </p:cNvSpPr>
          <p:nvPr>
            <p:ph idx="1"/>
          </p:nvPr>
        </p:nvSpPr>
        <p:spPr>
          <a:xfrm>
            <a:off x="1914144" y="1266092"/>
            <a:ext cx="9997440" cy="5486400"/>
          </a:xfrm>
        </p:spPr>
        <p:txBody>
          <a:bodyPr>
            <a:normAutofit fontScale="92500" lnSpcReduction="10000"/>
          </a:bodyPr>
          <a:lstStyle/>
          <a:p>
            <a:r>
              <a:rPr lang="en-US" dirty="0" smtClean="0"/>
              <a:t>In </a:t>
            </a:r>
            <a:r>
              <a:rPr lang="en-US" dirty="0"/>
              <a:t>this condition, the blood from the systemic circulation returning to the right atrium and right ventricle is restricted by the pulmonary stenosis so that it flows through the ventricular septal defect into the left ventricle and then to the aorta </a:t>
            </a:r>
            <a:r>
              <a:rPr lang="en-US" dirty="0" smtClean="0"/>
              <a:t>(</a:t>
            </a:r>
            <a:r>
              <a:rPr lang="en-US" dirty="0"/>
              <a:t>right to left shunt). </a:t>
            </a:r>
            <a:endParaRPr lang="en-US" dirty="0" smtClean="0"/>
          </a:p>
          <a:p>
            <a:r>
              <a:rPr lang="en-US" dirty="0" smtClean="0"/>
              <a:t>The </a:t>
            </a:r>
            <a:r>
              <a:rPr lang="en-US" dirty="0"/>
              <a:t>pressure exerted against the pulmonary stenosis leads to right </a:t>
            </a:r>
            <a:r>
              <a:rPr lang="en-US" dirty="0" smtClean="0"/>
              <a:t>ventricular </a:t>
            </a:r>
            <a:r>
              <a:rPr lang="en-US" dirty="0"/>
              <a:t>hypertrophy.</a:t>
            </a:r>
          </a:p>
          <a:p>
            <a:r>
              <a:rPr lang="en-US" dirty="0"/>
              <a:t>Since the blood from the right ventricle is deoxygenated, the child becomes cyanosed. Although the blood cannot leave the right ventricle the normal way, the pulmonary blood flow may be increased by pulmonary collateral circulation and sometimes by ductus arteriosus.</a:t>
            </a:r>
          </a:p>
          <a:p>
            <a:endParaRPr lang="en-US" dirty="0"/>
          </a:p>
        </p:txBody>
      </p:sp>
    </p:spTree>
    <p:extLst>
      <p:ext uri="{BB962C8B-B14F-4D97-AF65-F5344CB8AC3E}">
        <p14:creationId xmlns:p14="http://schemas.microsoft.com/office/powerpoint/2010/main" val="1937182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4"/>
          <p:cNvSpPr>
            <a:spLocks noGrp="1" noRot="1" noChangeArrowheads="1"/>
          </p:cNvSpPr>
          <p:nvPr>
            <p:ph type="title"/>
          </p:nvPr>
        </p:nvSpPr>
        <p:spPr>
          <a:xfrm>
            <a:off x="1981200" y="304800"/>
            <a:ext cx="8229600" cy="1143000"/>
          </a:xfrm>
        </p:spPr>
        <p:txBody>
          <a:bodyPr>
            <a:normAutofit fontScale="90000"/>
          </a:bodyPr>
          <a:lstStyle/>
          <a:p>
            <a:pPr eaLnBrk="1" hangingPunct="1">
              <a:defRPr/>
            </a:pPr>
            <a:r>
              <a:rPr lang="en-US" sz="4000" dirty="0"/>
              <a:t>Freud theory</a:t>
            </a:r>
            <a:br>
              <a:rPr lang="en-US" sz="4000" dirty="0"/>
            </a:br>
            <a:r>
              <a:rPr lang="en-US" sz="4000" dirty="0" smtClean="0"/>
              <a:t>(psychosexual </a:t>
            </a:r>
            <a:r>
              <a:rPr lang="en-US" sz="4000" dirty="0"/>
              <a:t>development) </a:t>
            </a:r>
          </a:p>
        </p:txBody>
      </p:sp>
      <p:sp>
        <p:nvSpPr>
          <p:cNvPr id="238597" name="Rectangle 5"/>
          <p:cNvSpPr>
            <a:spLocks noGrp="1" noChangeArrowheads="1"/>
          </p:cNvSpPr>
          <p:nvPr>
            <p:ph sz="half" idx="1"/>
          </p:nvPr>
        </p:nvSpPr>
        <p:spPr>
          <a:xfrm>
            <a:off x="1981200" y="1600201"/>
            <a:ext cx="4267200" cy="4525963"/>
          </a:xfrm>
        </p:spPr>
        <p:txBody>
          <a:bodyPr>
            <a:normAutofit lnSpcReduction="10000"/>
          </a:bodyPr>
          <a:lstStyle/>
          <a:p>
            <a:pPr algn="l" eaLnBrk="1" hangingPunct="1">
              <a:buFont typeface="Agency FB" pitchFamily="34" charset="0"/>
              <a:buNone/>
              <a:defRPr/>
            </a:pPr>
            <a:r>
              <a:rPr lang="en-US" sz="3600" b="1" dirty="0"/>
              <a:t>Infancy stage</a:t>
            </a:r>
            <a:r>
              <a:rPr lang="en-US" b="1" dirty="0"/>
              <a:t>  </a:t>
            </a:r>
            <a:r>
              <a:rPr lang="en-US" dirty="0"/>
              <a:t> </a:t>
            </a:r>
            <a:r>
              <a:rPr lang="en-US" dirty="0">
                <a:sym typeface="Wingdings" pitchFamily="2" charset="2"/>
              </a:rPr>
              <a:t></a:t>
            </a:r>
            <a:endParaRPr lang="en-US" sz="3600" b="1" dirty="0"/>
          </a:p>
          <a:p>
            <a:pPr algn="l" eaLnBrk="1" hangingPunct="1">
              <a:buFont typeface="Agency FB" pitchFamily="34" charset="0"/>
              <a:buNone/>
              <a:defRPr/>
            </a:pPr>
            <a:r>
              <a:rPr lang="en-US" sz="3600" b="1" dirty="0"/>
              <a:t>Toddler stage</a:t>
            </a:r>
            <a:r>
              <a:rPr lang="en-US" dirty="0"/>
              <a:t> </a:t>
            </a:r>
            <a:r>
              <a:rPr lang="en-US" dirty="0">
                <a:sym typeface="Wingdings" pitchFamily="2" charset="2"/>
              </a:rPr>
              <a:t></a:t>
            </a:r>
            <a:endParaRPr lang="en-US" sz="3600" b="1" dirty="0"/>
          </a:p>
          <a:p>
            <a:pPr algn="l" eaLnBrk="1" hangingPunct="1">
              <a:buFont typeface="Agency FB" pitchFamily="34" charset="0"/>
              <a:buNone/>
              <a:defRPr/>
            </a:pPr>
            <a:r>
              <a:rPr lang="en-US" sz="3600" b="1" dirty="0"/>
              <a:t>Preschool stage</a:t>
            </a:r>
            <a:r>
              <a:rPr lang="en-US" dirty="0"/>
              <a:t> </a:t>
            </a:r>
            <a:r>
              <a:rPr lang="en-US" dirty="0">
                <a:sym typeface="Wingdings" pitchFamily="2" charset="2"/>
              </a:rPr>
              <a:t></a:t>
            </a:r>
            <a:endParaRPr lang="en-US" sz="3600" b="1" dirty="0"/>
          </a:p>
          <a:p>
            <a:pPr algn="l" eaLnBrk="1" hangingPunct="1">
              <a:buFont typeface="Agency FB" pitchFamily="34" charset="0"/>
              <a:buNone/>
              <a:defRPr/>
            </a:pPr>
            <a:r>
              <a:rPr lang="en-US" sz="3600" b="1" dirty="0"/>
              <a:t>School-age stage</a:t>
            </a:r>
            <a:r>
              <a:rPr lang="en-US" dirty="0"/>
              <a:t> </a:t>
            </a:r>
            <a:r>
              <a:rPr lang="en-US" dirty="0">
                <a:sym typeface="Wingdings" pitchFamily="2" charset="2"/>
              </a:rPr>
              <a:t></a:t>
            </a:r>
            <a:endParaRPr lang="en-US" sz="3600" b="1" dirty="0"/>
          </a:p>
          <a:p>
            <a:pPr algn="l" eaLnBrk="1" hangingPunct="1">
              <a:buFont typeface="Agency FB" pitchFamily="34" charset="0"/>
              <a:buNone/>
              <a:defRPr/>
            </a:pPr>
            <a:r>
              <a:rPr lang="en-US" sz="3600" b="1" dirty="0"/>
              <a:t>Adolescence stage</a:t>
            </a:r>
            <a:r>
              <a:rPr lang="en-US" dirty="0"/>
              <a:t> </a:t>
            </a:r>
            <a:r>
              <a:rPr lang="en-US" dirty="0">
                <a:sym typeface="Wingdings" pitchFamily="2" charset="2"/>
              </a:rPr>
              <a:t></a:t>
            </a:r>
            <a:r>
              <a:rPr lang="en-US" sz="3600" b="1" dirty="0"/>
              <a:t>  </a:t>
            </a:r>
          </a:p>
        </p:txBody>
      </p:sp>
      <p:sp>
        <p:nvSpPr>
          <p:cNvPr id="238598" name="Rectangle 6"/>
          <p:cNvSpPr>
            <a:spLocks noGrp="1" noChangeArrowheads="1"/>
          </p:cNvSpPr>
          <p:nvPr>
            <p:ph sz="half" idx="2"/>
          </p:nvPr>
        </p:nvSpPr>
        <p:spPr>
          <a:xfrm>
            <a:off x="5927501" y="1600201"/>
            <a:ext cx="5181600" cy="4351338"/>
          </a:xfrm>
        </p:spPr>
        <p:txBody>
          <a:bodyPr>
            <a:normAutofit lnSpcReduction="10000"/>
          </a:bodyPr>
          <a:lstStyle/>
          <a:p>
            <a:pPr algn="l" eaLnBrk="1" hangingPunct="1">
              <a:buFont typeface="Agency FB" pitchFamily="34" charset="0"/>
              <a:buNone/>
              <a:defRPr/>
            </a:pPr>
            <a:r>
              <a:rPr lang="en-US" sz="3600" b="1" dirty="0"/>
              <a:t>Oral-sensory stage</a:t>
            </a:r>
          </a:p>
          <a:p>
            <a:pPr algn="l" eaLnBrk="1" hangingPunct="1">
              <a:buFont typeface="Agency FB" pitchFamily="34" charset="0"/>
              <a:buNone/>
              <a:defRPr/>
            </a:pPr>
            <a:r>
              <a:rPr lang="en-US" sz="3600" b="1" dirty="0"/>
              <a:t>Anal stage</a:t>
            </a:r>
          </a:p>
          <a:p>
            <a:pPr algn="l" eaLnBrk="1" hangingPunct="1">
              <a:buFont typeface="Agency FB" pitchFamily="34" charset="0"/>
              <a:buNone/>
              <a:defRPr/>
            </a:pPr>
            <a:r>
              <a:rPr lang="en-US" sz="3600" b="1" dirty="0"/>
              <a:t>Phallic stage</a:t>
            </a:r>
          </a:p>
          <a:p>
            <a:pPr algn="l" eaLnBrk="1" hangingPunct="1">
              <a:buFont typeface="Agency FB" pitchFamily="34" charset="0"/>
              <a:buNone/>
              <a:defRPr/>
            </a:pPr>
            <a:r>
              <a:rPr lang="en-US" sz="3600" b="1" dirty="0"/>
              <a:t>Latency </a:t>
            </a:r>
            <a:r>
              <a:rPr lang="en-US" sz="3600" b="1" dirty="0" smtClean="0"/>
              <a:t>Stage</a:t>
            </a:r>
          </a:p>
          <a:p>
            <a:pPr algn="l" eaLnBrk="1" hangingPunct="1">
              <a:buFont typeface="Agency FB" pitchFamily="34" charset="0"/>
              <a:buNone/>
              <a:defRPr/>
            </a:pPr>
            <a:endParaRPr lang="en-US" sz="3600" b="1" dirty="0"/>
          </a:p>
          <a:p>
            <a:pPr algn="l" eaLnBrk="1" hangingPunct="1">
              <a:buFont typeface="Agency FB" pitchFamily="34" charset="0"/>
              <a:buNone/>
              <a:defRPr/>
            </a:pPr>
            <a:endParaRPr lang="en-US" sz="3600" b="1" dirty="0"/>
          </a:p>
          <a:p>
            <a:pPr>
              <a:buNone/>
              <a:defRPr/>
            </a:pPr>
            <a:r>
              <a:rPr lang="en-US" sz="3600" b="1" dirty="0"/>
              <a:t>Genital stage</a:t>
            </a:r>
          </a:p>
        </p:txBody>
      </p:sp>
    </p:spTree>
    <p:extLst>
      <p:ext uri="{BB962C8B-B14F-4D97-AF65-F5344CB8AC3E}">
        <p14:creationId xmlns:p14="http://schemas.microsoft.com/office/powerpoint/2010/main" val="1160294223"/>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006300"/>
          </a:xfrm>
        </p:spPr>
        <p:txBody>
          <a:bodyPr>
            <a:normAutofit/>
          </a:bodyPr>
          <a:lstStyle/>
          <a:p>
            <a:pPr algn="ctr"/>
            <a:r>
              <a:rPr lang="en-US" sz="6000" b="1" dirty="0" smtClean="0"/>
              <a:t>ANEMIAS</a:t>
            </a:r>
            <a:endParaRPr lang="en-US" sz="6000" b="1" dirty="0"/>
          </a:p>
        </p:txBody>
      </p:sp>
    </p:spTree>
    <p:extLst>
      <p:ext uri="{BB962C8B-B14F-4D97-AF65-F5344CB8AC3E}">
        <p14:creationId xmlns:p14="http://schemas.microsoft.com/office/powerpoint/2010/main" val="132315525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a:t>Anaemia can be defined as a reduction of the oxygen carrying power of the blood. This is either due to reduction of the volume of the red blood cells in circulation, a reduction in the haemoglobin concentration, or </a:t>
            </a:r>
            <a:r>
              <a:rPr lang="en-US" dirty="0" smtClean="0"/>
              <a:t>both.</a:t>
            </a:r>
            <a:endParaRPr lang="en-US" dirty="0"/>
          </a:p>
        </p:txBody>
      </p:sp>
    </p:spTree>
    <p:extLst>
      <p:ext uri="{BB962C8B-B14F-4D97-AF65-F5344CB8AC3E}">
        <p14:creationId xmlns:p14="http://schemas.microsoft.com/office/powerpoint/2010/main" val="365971198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investigations(</a:t>
            </a:r>
            <a:r>
              <a:rPr lang="en-US" dirty="0" err="1" smtClean="0"/>
              <a:t>generlly</a:t>
            </a:r>
            <a:r>
              <a:rPr lang="en-US" dirty="0" smtClean="0"/>
              <a:t>)</a:t>
            </a:r>
            <a:endParaRPr lang="en-US" dirty="0"/>
          </a:p>
        </p:txBody>
      </p:sp>
      <p:sp>
        <p:nvSpPr>
          <p:cNvPr id="3" name="Content Placeholder 2"/>
          <p:cNvSpPr>
            <a:spLocks noGrp="1"/>
          </p:cNvSpPr>
          <p:nvPr>
            <p:ph idx="1"/>
          </p:nvPr>
        </p:nvSpPr>
        <p:spPr/>
        <p:txBody>
          <a:bodyPr/>
          <a:lstStyle/>
          <a:p>
            <a:r>
              <a:rPr lang="en-US" dirty="0"/>
              <a:t>The cause of anaemia has to be identified first. </a:t>
            </a:r>
            <a:endParaRPr lang="en-US" dirty="0" smtClean="0"/>
          </a:p>
          <a:p>
            <a:r>
              <a:rPr lang="en-US" dirty="0" smtClean="0"/>
              <a:t>A </a:t>
            </a:r>
            <a:r>
              <a:rPr lang="en-US" dirty="0"/>
              <a:t>complete nursing assessment, including history taking and a physical examination should be undertaken. </a:t>
            </a:r>
            <a:endParaRPr lang="en-US" dirty="0" smtClean="0"/>
          </a:p>
          <a:p>
            <a:r>
              <a:rPr lang="en-US" dirty="0" smtClean="0"/>
              <a:t>Blood </a:t>
            </a:r>
            <a:r>
              <a:rPr lang="en-US" dirty="0"/>
              <a:t>samples should be obtained for </a:t>
            </a:r>
            <a:r>
              <a:rPr lang="en-US" dirty="0" err="1"/>
              <a:t>Hb</a:t>
            </a:r>
            <a:r>
              <a:rPr lang="en-US" dirty="0"/>
              <a:t>, grouping, cross matching, full </a:t>
            </a:r>
            <a:r>
              <a:rPr lang="en-US" dirty="0" smtClean="0"/>
              <a:t>hemogram </a:t>
            </a:r>
            <a:r>
              <a:rPr lang="en-US" dirty="0"/>
              <a:t>and electrolytes. </a:t>
            </a:r>
            <a:endParaRPr lang="en-US" dirty="0" smtClean="0"/>
          </a:p>
          <a:p>
            <a:r>
              <a:rPr lang="en-US" dirty="0" smtClean="0"/>
              <a:t>Stool </a:t>
            </a:r>
            <a:r>
              <a:rPr lang="en-US" dirty="0"/>
              <a:t>samples should also be taken to test for occult blood, ova and cysts.</a:t>
            </a:r>
          </a:p>
          <a:p>
            <a:pPr marL="82296" indent="0">
              <a:buNone/>
            </a:pPr>
            <a:endParaRPr lang="en-US" dirty="0"/>
          </a:p>
        </p:txBody>
      </p:sp>
    </p:spTree>
    <p:extLst>
      <p:ext uri="{BB962C8B-B14F-4D97-AF65-F5344CB8AC3E}">
        <p14:creationId xmlns:p14="http://schemas.microsoft.com/office/powerpoint/2010/main" val="19330224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nursing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patient is confined to bed rest during the initial period of </a:t>
            </a:r>
            <a:r>
              <a:rPr lang="en-US" dirty="0" smtClean="0"/>
              <a:t>treatment.</a:t>
            </a:r>
          </a:p>
          <a:p>
            <a:r>
              <a:rPr lang="en-US" dirty="0" smtClean="0"/>
              <a:t> food should be rich in protein , </a:t>
            </a:r>
            <a:r>
              <a:rPr lang="en-US" dirty="0"/>
              <a:t>rich in vitamins, with plenty of </a:t>
            </a:r>
            <a:r>
              <a:rPr lang="en-US" dirty="0" smtClean="0"/>
              <a:t>fluids.</a:t>
            </a:r>
          </a:p>
          <a:p>
            <a:r>
              <a:rPr lang="en-US" dirty="0" smtClean="0"/>
              <a:t>Every </a:t>
            </a:r>
            <a:r>
              <a:rPr lang="en-US" dirty="0"/>
              <a:t>effort must be made to prevent infections and control pain. </a:t>
            </a:r>
            <a:endParaRPr lang="en-US" dirty="0" smtClean="0"/>
          </a:p>
          <a:p>
            <a:r>
              <a:rPr lang="en-US" dirty="0" smtClean="0"/>
              <a:t>Vital </a:t>
            </a:r>
            <a:r>
              <a:rPr lang="en-US" dirty="0"/>
              <a:t>signs are recorded hourly. </a:t>
            </a:r>
            <a:endParaRPr lang="en-US" dirty="0" smtClean="0"/>
          </a:p>
          <a:p>
            <a:r>
              <a:rPr lang="en-US" dirty="0" smtClean="0"/>
              <a:t>Oxygen </a:t>
            </a:r>
            <a:r>
              <a:rPr lang="en-US" dirty="0"/>
              <a:t>is administered as need arises. </a:t>
            </a:r>
            <a:endParaRPr lang="en-US" dirty="0" smtClean="0"/>
          </a:p>
          <a:p>
            <a:r>
              <a:rPr lang="en-US" dirty="0" smtClean="0"/>
              <a:t>Blood </a:t>
            </a:r>
            <a:r>
              <a:rPr lang="en-US" dirty="0"/>
              <a:t>transfusion should also be given where necessary, guided by the </a:t>
            </a:r>
            <a:r>
              <a:rPr lang="en-US" dirty="0" smtClean="0"/>
              <a:t>hemoglobin </a:t>
            </a:r>
            <a:r>
              <a:rPr lang="en-US" dirty="0"/>
              <a:t>level estimation. </a:t>
            </a:r>
            <a:endParaRPr lang="en-US" dirty="0" smtClean="0"/>
          </a:p>
        </p:txBody>
      </p:sp>
    </p:spTree>
    <p:extLst>
      <p:ext uri="{BB962C8B-B14F-4D97-AF65-F5344CB8AC3E}">
        <p14:creationId xmlns:p14="http://schemas.microsoft.com/office/powerpoint/2010/main" val="31792295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 cont..</a:t>
            </a:r>
            <a:endParaRPr lang="en-US" dirty="0"/>
          </a:p>
        </p:txBody>
      </p:sp>
      <p:sp>
        <p:nvSpPr>
          <p:cNvPr id="3" name="Content Placeholder 2"/>
          <p:cNvSpPr>
            <a:spLocks noGrp="1"/>
          </p:cNvSpPr>
          <p:nvPr>
            <p:ph idx="1"/>
          </p:nvPr>
        </p:nvSpPr>
        <p:spPr/>
        <p:txBody>
          <a:bodyPr/>
          <a:lstStyle/>
          <a:p>
            <a:r>
              <a:rPr lang="en-US" dirty="0"/>
              <a:t>The patient and their relatives will require constant reassurance.</a:t>
            </a:r>
          </a:p>
          <a:p>
            <a:r>
              <a:rPr lang="en-US" dirty="0"/>
              <a:t>Drug treatment is given where appropriate to replace any deficiencies. This may include folic acid and vitamin B complex. </a:t>
            </a:r>
          </a:p>
          <a:p>
            <a:r>
              <a:rPr lang="en-US" dirty="0"/>
              <a:t>Analgesics and antibiotics may also be prescribed. </a:t>
            </a:r>
          </a:p>
          <a:p>
            <a:r>
              <a:rPr lang="en-US" dirty="0"/>
              <a:t>All drug dosages are determined according to the needs of the individual child, based on age, type and degree of the anaemia</a:t>
            </a:r>
          </a:p>
          <a:p>
            <a:pPr marL="82296" indent="0">
              <a:buNone/>
            </a:pPr>
            <a:endParaRPr lang="en-US" dirty="0"/>
          </a:p>
        </p:txBody>
      </p:sp>
    </p:spTree>
    <p:extLst>
      <p:ext uri="{BB962C8B-B14F-4D97-AF65-F5344CB8AC3E}">
        <p14:creationId xmlns:p14="http://schemas.microsoft.com/office/powerpoint/2010/main" val="2614432200"/>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DEFICIENCY ANAEMIA</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q"/>
            </a:pPr>
            <a:r>
              <a:rPr lang="en-US" dirty="0" smtClean="0"/>
              <a:t>Iron </a:t>
            </a:r>
            <a:r>
              <a:rPr lang="en-US" dirty="0"/>
              <a:t>deficiency anaemia is most common in infants and children who are fed only milk after four to five months, when all the reserves of iron stored in the liver have been used up. </a:t>
            </a:r>
            <a:endParaRPr lang="en-US" dirty="0" smtClean="0"/>
          </a:p>
          <a:p>
            <a:pPr>
              <a:buFont typeface="Wingdings" pitchFamily="2" charset="2"/>
              <a:buChar char="q"/>
            </a:pPr>
            <a:r>
              <a:rPr lang="en-US" dirty="0" smtClean="0"/>
              <a:t>Iron </a:t>
            </a:r>
            <a:r>
              <a:rPr lang="en-US" dirty="0"/>
              <a:t>is essential for the production of </a:t>
            </a:r>
            <a:r>
              <a:rPr lang="en-US" dirty="0" smtClean="0"/>
              <a:t>hemoglobin. </a:t>
            </a:r>
          </a:p>
          <a:p>
            <a:pPr>
              <a:buFont typeface="Wingdings" pitchFamily="2" charset="2"/>
              <a:buChar char="q"/>
            </a:pPr>
            <a:r>
              <a:rPr lang="en-US" dirty="0"/>
              <a:t>I</a:t>
            </a:r>
            <a:r>
              <a:rPr lang="en-US" dirty="0" smtClean="0"/>
              <a:t>ts </a:t>
            </a:r>
            <a:r>
              <a:rPr lang="en-US" dirty="0"/>
              <a:t>deficiency may be due </a:t>
            </a:r>
            <a:r>
              <a:rPr lang="en-US" dirty="0" smtClean="0"/>
              <a:t>to:</a:t>
            </a:r>
            <a:endParaRPr lang="en-US" dirty="0"/>
          </a:p>
          <a:p>
            <a:pPr marL="653796" lvl="0" indent="-571500">
              <a:buFont typeface="+mj-lt"/>
              <a:buAutoNum type="romanLcPeriod"/>
            </a:pPr>
            <a:r>
              <a:rPr lang="en-US" dirty="0"/>
              <a:t>Premature or multiple births</a:t>
            </a:r>
          </a:p>
          <a:p>
            <a:pPr marL="653796" lvl="0" indent="-571500">
              <a:buFont typeface="+mj-lt"/>
              <a:buAutoNum type="romanLcPeriod"/>
            </a:pPr>
            <a:r>
              <a:rPr lang="en-US" dirty="0"/>
              <a:t>Maternal anaemia before the birth of the baby</a:t>
            </a:r>
          </a:p>
          <a:p>
            <a:pPr marL="653796" lvl="0" indent="-571500">
              <a:buFont typeface="+mj-lt"/>
              <a:buAutoNum type="romanLcPeriod"/>
            </a:pPr>
            <a:r>
              <a:rPr lang="en-US" dirty="0"/>
              <a:t>Insufficient iron in the diet</a:t>
            </a:r>
          </a:p>
          <a:p>
            <a:pPr marL="653796" indent="-571500">
              <a:buFont typeface="+mj-lt"/>
              <a:buAutoNum type="romanLcPeriod"/>
            </a:pPr>
            <a:r>
              <a:rPr lang="en-US" dirty="0"/>
              <a:t>Failure to absorb iron in the gastro intestinal tract, following neo natal surgery, or as a result of malabsorption syndromes, for example, coeliac disease</a:t>
            </a:r>
          </a:p>
        </p:txBody>
      </p:sp>
    </p:spTree>
    <p:extLst>
      <p:ext uri="{BB962C8B-B14F-4D97-AF65-F5344CB8AC3E}">
        <p14:creationId xmlns:p14="http://schemas.microsoft.com/office/powerpoint/2010/main" val="1769053422"/>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endParaRPr lang="en-US" dirty="0"/>
          </a:p>
        </p:txBody>
      </p:sp>
      <p:sp>
        <p:nvSpPr>
          <p:cNvPr id="3" name="Content Placeholder 2"/>
          <p:cNvSpPr>
            <a:spLocks noGrp="1"/>
          </p:cNvSpPr>
          <p:nvPr>
            <p:ph idx="1"/>
          </p:nvPr>
        </p:nvSpPr>
        <p:spPr/>
        <p:txBody>
          <a:bodyPr>
            <a:normAutofit lnSpcReduction="10000"/>
          </a:bodyPr>
          <a:lstStyle/>
          <a:p>
            <a:r>
              <a:rPr lang="en-US" dirty="0"/>
              <a:t>Iron deficiency develops gradually over a period of </a:t>
            </a:r>
            <a:r>
              <a:rPr lang="en-US" dirty="0" smtClean="0"/>
              <a:t>time.</a:t>
            </a:r>
          </a:p>
          <a:p>
            <a:r>
              <a:rPr lang="en-US" dirty="0" smtClean="0"/>
              <a:t>Iron </a:t>
            </a:r>
            <a:r>
              <a:rPr lang="en-US" dirty="0"/>
              <a:t>is essential for the production of haemoglobin. A depletion of iron is followed by a reduction of serum transferrin (serum beta globulin). This results in a decrease in haemoglobin production. </a:t>
            </a:r>
            <a:endParaRPr lang="en-US" dirty="0" smtClean="0"/>
          </a:p>
          <a:p>
            <a:r>
              <a:rPr lang="en-US" dirty="0" smtClean="0"/>
              <a:t>As </a:t>
            </a:r>
            <a:r>
              <a:rPr lang="en-US" dirty="0"/>
              <a:t>new haemoglobin lessens, new red blood cells (RBCs) become smaller in size (microcytic), less well filled with haemoglobin, and pale (hypochromic). </a:t>
            </a:r>
            <a:endParaRPr lang="en-US" dirty="0" smtClean="0"/>
          </a:p>
          <a:p>
            <a:r>
              <a:rPr lang="en-US" dirty="0" smtClean="0"/>
              <a:t>Iron </a:t>
            </a:r>
            <a:r>
              <a:rPr lang="en-US" dirty="0"/>
              <a:t>deficiency, therefore, results in reduced haemoglobin level and reduced oxygen carrying capacity of the blood.</a:t>
            </a:r>
          </a:p>
          <a:p>
            <a:endParaRPr lang="en-US" dirty="0"/>
          </a:p>
        </p:txBody>
      </p:sp>
    </p:spTree>
    <p:extLst>
      <p:ext uri="{BB962C8B-B14F-4D97-AF65-F5344CB8AC3E}">
        <p14:creationId xmlns:p14="http://schemas.microsoft.com/office/powerpoint/2010/main" val="179884220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HAEMORRHAGIC ANAEMIA</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 In </a:t>
            </a:r>
            <a:r>
              <a:rPr lang="en-US" dirty="0"/>
              <a:t>this condition, blood loss can be acute or chronic, depending on the quantity and speed at which the blood is lost from the body. </a:t>
            </a:r>
            <a:endParaRPr lang="en-US" dirty="0" smtClean="0"/>
          </a:p>
          <a:p>
            <a:pPr>
              <a:buFont typeface="Wingdings" pitchFamily="2" charset="2"/>
              <a:buChar char="q"/>
            </a:pPr>
            <a:r>
              <a:rPr lang="en-US" dirty="0" smtClean="0"/>
              <a:t>The </a:t>
            </a:r>
            <a:r>
              <a:rPr lang="en-US" dirty="0"/>
              <a:t>causes of this type of anaemia in children may include epistaxis or accidents and various injuries</a:t>
            </a:r>
            <a:r>
              <a:rPr lang="en-US" dirty="0" smtClean="0"/>
              <a:t>.</a:t>
            </a:r>
            <a:endParaRPr lang="en-US" dirty="0"/>
          </a:p>
        </p:txBody>
      </p:sp>
    </p:spTree>
    <p:extLst>
      <p:ext uri="{BB962C8B-B14F-4D97-AF65-F5344CB8AC3E}">
        <p14:creationId xmlns:p14="http://schemas.microsoft.com/office/powerpoint/2010/main" val="137679086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APLASTIC/HYPOPLASTIC ANAEMIAS</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Aplastic </a:t>
            </a:r>
            <a:r>
              <a:rPr lang="en-US" dirty="0"/>
              <a:t>anaemia refers to a condition of bone marrow failure in which the formed elements of the blood are simultaneously depressed.</a:t>
            </a:r>
          </a:p>
          <a:p>
            <a:r>
              <a:rPr lang="en-US" dirty="0"/>
              <a:t>In aplastic anaemia, it is not only the production of the red blood cells that is affected, but also the white blood cells and platelets. </a:t>
            </a:r>
            <a:endParaRPr lang="en-US" dirty="0" smtClean="0"/>
          </a:p>
          <a:p>
            <a:r>
              <a:rPr lang="en-US" dirty="0" smtClean="0"/>
              <a:t>The </a:t>
            </a:r>
            <a:r>
              <a:rPr lang="en-US" dirty="0"/>
              <a:t>patient, therefore, suffers from anaemia, infections and haemorrhage. </a:t>
            </a:r>
          </a:p>
        </p:txBody>
      </p:sp>
    </p:spTree>
    <p:extLst>
      <p:ext uri="{BB962C8B-B14F-4D97-AF65-F5344CB8AC3E}">
        <p14:creationId xmlns:p14="http://schemas.microsoft.com/office/powerpoint/2010/main" val="312716560"/>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aplastic anemia</a:t>
            </a:r>
            <a:endParaRPr lang="en-US" dirty="0"/>
          </a:p>
        </p:txBody>
      </p:sp>
      <p:sp>
        <p:nvSpPr>
          <p:cNvPr id="3" name="Content Placeholder 2"/>
          <p:cNvSpPr>
            <a:spLocks noGrp="1"/>
          </p:cNvSpPr>
          <p:nvPr>
            <p:ph idx="1"/>
          </p:nvPr>
        </p:nvSpPr>
        <p:spPr/>
        <p:txBody>
          <a:bodyPr>
            <a:normAutofit fontScale="92500" lnSpcReduction="20000"/>
          </a:bodyPr>
          <a:lstStyle/>
          <a:p>
            <a:pPr marL="653796" lvl="0" indent="-571500">
              <a:buFont typeface="+mj-lt"/>
              <a:buAutoNum type="romanLcPeriod"/>
            </a:pPr>
            <a:r>
              <a:rPr lang="en-US" dirty="0"/>
              <a:t>Suppression of the bone marrow to produce adequate red blood cells</a:t>
            </a:r>
          </a:p>
          <a:p>
            <a:pPr marL="653796" lvl="0" indent="-571500">
              <a:buFont typeface="+mj-lt"/>
              <a:buAutoNum type="romanLcPeriod"/>
            </a:pPr>
            <a:r>
              <a:rPr lang="en-US" dirty="0"/>
              <a:t>Primary bone marrow failure of unknown root</a:t>
            </a:r>
          </a:p>
          <a:p>
            <a:pPr marL="653796" lvl="0" indent="-571500">
              <a:buFont typeface="+mj-lt"/>
              <a:buAutoNum type="romanLcPeriod"/>
            </a:pPr>
            <a:r>
              <a:rPr lang="en-US" dirty="0"/>
              <a:t>Toxic preparations, including drugs like </a:t>
            </a:r>
            <a:r>
              <a:rPr lang="en-US" dirty="0" smtClean="0"/>
              <a:t>chloramphenicol </a:t>
            </a:r>
            <a:r>
              <a:rPr lang="en-US" dirty="0"/>
              <a:t>and phenylbutazone</a:t>
            </a:r>
          </a:p>
          <a:p>
            <a:pPr marL="653796" lvl="0" indent="-571500">
              <a:buFont typeface="+mj-lt"/>
              <a:buAutoNum type="romanLcPeriod"/>
            </a:pPr>
            <a:r>
              <a:rPr lang="en-US" dirty="0"/>
              <a:t>Metallic substances, such as lead and gold also fall under this category</a:t>
            </a:r>
          </a:p>
          <a:p>
            <a:pPr marL="653796" lvl="0" indent="-571500">
              <a:buFont typeface="+mj-lt"/>
              <a:buAutoNum type="romanLcPeriod"/>
            </a:pPr>
            <a:r>
              <a:rPr lang="en-US" dirty="0"/>
              <a:t>Chronic or extensive infections such as osteomyelitis, </a:t>
            </a:r>
            <a:r>
              <a:rPr lang="en-US" dirty="0" smtClean="0"/>
              <a:t>Ca bones</a:t>
            </a:r>
            <a:r>
              <a:rPr lang="en-US" dirty="0"/>
              <a:t>, </a:t>
            </a:r>
            <a:r>
              <a:rPr lang="en-US" dirty="0" smtClean="0"/>
              <a:t>TB bones</a:t>
            </a:r>
            <a:endParaRPr lang="en-US" dirty="0"/>
          </a:p>
          <a:p>
            <a:pPr marL="653796" lvl="0" indent="-571500">
              <a:buFont typeface="+mj-lt"/>
              <a:buAutoNum type="romanLcPeriod"/>
            </a:pPr>
            <a:r>
              <a:rPr lang="en-US" dirty="0"/>
              <a:t>Over exposure to radiation, x-rays, radioactive substances, which include radium and isotopes</a:t>
            </a:r>
          </a:p>
          <a:p>
            <a:pPr marL="653796" indent="-571500">
              <a:buFont typeface="+mj-lt"/>
              <a:buAutoNum type="romanLcPeriod"/>
            </a:pPr>
            <a:endParaRPr lang="en-US" dirty="0"/>
          </a:p>
        </p:txBody>
      </p:sp>
    </p:spTree>
    <p:extLst>
      <p:ext uri="{BB962C8B-B14F-4D97-AF65-F5344CB8AC3E}">
        <p14:creationId xmlns:p14="http://schemas.microsoft.com/office/powerpoint/2010/main" val="522103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Freud: People Develop Through Five Stages:</a:t>
            </a:r>
            <a:endParaRPr lang="en-US" dirty="0"/>
          </a:p>
        </p:txBody>
      </p:sp>
      <p:pic>
        <p:nvPicPr>
          <p:cNvPr id="4" name="Content Placeholder 3"/>
          <p:cNvPicPr>
            <a:picLocks noGrp="1" noChangeAspect="1"/>
          </p:cNvPicPr>
          <p:nvPr>
            <p:ph idx="1"/>
          </p:nvPr>
        </p:nvPicPr>
        <p:blipFill>
          <a:blip r:embed="rId2"/>
          <a:stretch>
            <a:fillRect/>
          </a:stretch>
        </p:blipFill>
        <p:spPr>
          <a:xfrm>
            <a:off x="1607595" y="1660542"/>
            <a:ext cx="8641723" cy="4053289"/>
          </a:xfrm>
          <a:prstGeom prst="rect">
            <a:avLst/>
          </a:prstGeom>
        </p:spPr>
      </p:pic>
    </p:spTree>
    <p:extLst>
      <p:ext uri="{BB962C8B-B14F-4D97-AF65-F5344CB8AC3E}">
        <p14:creationId xmlns:p14="http://schemas.microsoft.com/office/powerpoint/2010/main" val="1395476832"/>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HAEMOLYTIC ANAEMIA</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This </a:t>
            </a:r>
            <a:r>
              <a:rPr lang="en-US" dirty="0"/>
              <a:t>is brought about by excessive and rapid destruction of the red blood cells. </a:t>
            </a:r>
            <a:endParaRPr lang="en-US" dirty="0" smtClean="0"/>
          </a:p>
          <a:p>
            <a:r>
              <a:rPr lang="en-US" dirty="0" smtClean="0"/>
              <a:t>The </a:t>
            </a:r>
            <a:r>
              <a:rPr lang="en-US" dirty="0"/>
              <a:t>effect of this physiological process leads to a reduction in the number of the red blood cells and the haemoglobin level. </a:t>
            </a:r>
            <a:endParaRPr lang="en-US" dirty="0" smtClean="0"/>
          </a:p>
          <a:p>
            <a:r>
              <a:rPr lang="en-US" dirty="0" smtClean="0"/>
              <a:t>The </a:t>
            </a:r>
            <a:r>
              <a:rPr lang="en-US" dirty="0"/>
              <a:t>child presents with jaundice as a result</a:t>
            </a:r>
          </a:p>
        </p:txBody>
      </p:sp>
    </p:spTree>
    <p:extLst>
      <p:ext uri="{BB962C8B-B14F-4D97-AF65-F5344CB8AC3E}">
        <p14:creationId xmlns:p14="http://schemas.microsoft.com/office/powerpoint/2010/main" val="2367980578"/>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85000" lnSpcReduction="10000"/>
          </a:bodyPr>
          <a:lstStyle/>
          <a:p>
            <a:pPr marL="653796" lvl="0" indent="-571500">
              <a:buFont typeface="+mj-lt"/>
              <a:buAutoNum type="romanLcPeriod"/>
            </a:pPr>
            <a:r>
              <a:rPr lang="en-US" dirty="0"/>
              <a:t>Infections such as septicaemia</a:t>
            </a:r>
          </a:p>
          <a:p>
            <a:pPr marL="653796" lvl="0" indent="-571500">
              <a:buFont typeface="+mj-lt"/>
              <a:buAutoNum type="romanLcPeriod"/>
            </a:pPr>
            <a:r>
              <a:rPr lang="en-US" dirty="0"/>
              <a:t>Abnormal red blood cells such as those found in sickle cell disease</a:t>
            </a:r>
          </a:p>
          <a:p>
            <a:pPr marL="653796" lvl="0" indent="-571500">
              <a:buFont typeface="+mj-lt"/>
              <a:buAutoNum type="romanLcPeriod"/>
            </a:pPr>
            <a:r>
              <a:rPr lang="en-US" dirty="0"/>
              <a:t>Toxic or allergic factors, which may be due to certain drugs or chemicals</a:t>
            </a:r>
          </a:p>
          <a:p>
            <a:pPr marL="653796" lvl="0" indent="-571500">
              <a:buFont typeface="+mj-lt"/>
              <a:buAutoNum type="romanLcPeriod"/>
            </a:pPr>
            <a:r>
              <a:rPr lang="en-US" dirty="0"/>
              <a:t>The presence of red blood cells antibodies</a:t>
            </a:r>
          </a:p>
          <a:p>
            <a:pPr marL="653796" lvl="0" indent="-571500">
              <a:buFont typeface="+mj-lt"/>
              <a:buAutoNum type="romanLcPeriod"/>
            </a:pPr>
            <a:r>
              <a:rPr lang="en-US" dirty="0"/>
              <a:t>Incompatible blood transfusion, although this is rare because all blood used for transfusion is grouped and cross matched</a:t>
            </a:r>
          </a:p>
          <a:p>
            <a:pPr marL="653796" lvl="0" indent="-571500">
              <a:buFont typeface="+mj-lt"/>
              <a:buAutoNum type="romanLcPeriod"/>
            </a:pPr>
            <a:r>
              <a:rPr lang="en-US" dirty="0"/>
              <a:t>Haemolytic diseases of the newborn and rhesus factor incompatibility</a:t>
            </a:r>
          </a:p>
          <a:p>
            <a:pPr marL="653796" lvl="0" indent="-571500">
              <a:buFont typeface="+mj-lt"/>
              <a:buAutoNum type="romanLcPeriod"/>
            </a:pPr>
            <a:r>
              <a:rPr lang="en-US" dirty="0"/>
              <a:t>Diseases such as malaria</a:t>
            </a:r>
          </a:p>
          <a:p>
            <a:pPr marL="653796" indent="-571500">
              <a:buFont typeface="+mj-lt"/>
              <a:buAutoNum type="romanLcPeriod"/>
            </a:pPr>
            <a:endParaRPr lang="en-US" dirty="0"/>
          </a:p>
        </p:txBody>
      </p:sp>
    </p:spTree>
    <p:extLst>
      <p:ext uri="{BB962C8B-B14F-4D97-AF65-F5344CB8AC3E}">
        <p14:creationId xmlns:p14="http://schemas.microsoft.com/office/powerpoint/2010/main" val="150042852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lstStyle/>
          <a:p>
            <a:r>
              <a:rPr lang="en-US" dirty="0"/>
              <a:t>The clinical features of haemolytic anaemia depend largely on the severity of the haemolysis. </a:t>
            </a:r>
            <a:endParaRPr lang="en-US" dirty="0" smtClean="0"/>
          </a:p>
          <a:p>
            <a:r>
              <a:rPr lang="en-US" dirty="0" smtClean="0"/>
              <a:t>The </a:t>
            </a:r>
            <a:r>
              <a:rPr lang="en-US" dirty="0"/>
              <a:t>child may present </a:t>
            </a:r>
            <a:r>
              <a:rPr lang="en-US" dirty="0" smtClean="0"/>
              <a:t>with:</a:t>
            </a:r>
          </a:p>
          <a:p>
            <a:pPr marL="928116" lvl="1" indent="-571500">
              <a:buFont typeface="+mj-lt"/>
              <a:buAutoNum type="romanLcPeriod"/>
            </a:pPr>
            <a:r>
              <a:rPr lang="en-US" dirty="0"/>
              <a:t>Y</a:t>
            </a:r>
            <a:r>
              <a:rPr lang="en-US" dirty="0" smtClean="0"/>
              <a:t>ellowish </a:t>
            </a:r>
            <a:r>
              <a:rPr lang="en-US" dirty="0"/>
              <a:t>colour on the skin, mucous membranes and sclera of the eye, brought about by excess bile pigment (bilirubin) in the blood stream. </a:t>
            </a:r>
            <a:endParaRPr lang="en-US" dirty="0" smtClean="0"/>
          </a:p>
          <a:p>
            <a:pPr marL="928116" lvl="1" indent="-571500">
              <a:buFont typeface="+mj-lt"/>
              <a:buAutoNum type="romanLcPeriod"/>
            </a:pPr>
            <a:r>
              <a:rPr lang="en-US" dirty="0" smtClean="0"/>
              <a:t>The </a:t>
            </a:r>
            <a:r>
              <a:rPr lang="en-US" dirty="0"/>
              <a:t>patient may also complain of skin irritation, caused by bile salts, namely sodium glycocholate. </a:t>
            </a:r>
            <a:endParaRPr lang="en-US" dirty="0" smtClean="0"/>
          </a:p>
          <a:p>
            <a:pPr marL="928116" lvl="1" indent="-571500">
              <a:buFont typeface="+mj-lt"/>
              <a:buAutoNum type="romanLcPeriod"/>
            </a:pPr>
            <a:r>
              <a:rPr lang="en-US" dirty="0" smtClean="0"/>
              <a:t>In </a:t>
            </a:r>
            <a:r>
              <a:rPr lang="en-US" dirty="0"/>
              <a:t>cases of severe jaundice the pulse rate may be slow.</a:t>
            </a:r>
          </a:p>
          <a:p>
            <a:endParaRPr lang="en-US" dirty="0"/>
          </a:p>
        </p:txBody>
      </p:sp>
    </p:spTree>
    <p:extLst>
      <p:ext uri="{BB962C8B-B14F-4D97-AF65-F5344CB8AC3E}">
        <p14:creationId xmlns:p14="http://schemas.microsoft.com/office/powerpoint/2010/main" val="3311621504"/>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SICKLE CELL ANEMIA</a:t>
            </a:r>
            <a:endParaRPr lang="en-US" b="1"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en-US" dirty="0"/>
              <a:t>Medical research has shown that the disease tends to occur as a result of disorganisation of certain amino acids in the human body.</a:t>
            </a:r>
          </a:p>
          <a:p>
            <a:pPr>
              <a:buFont typeface="Wingdings" pitchFamily="2" charset="2"/>
              <a:buChar char="q"/>
            </a:pPr>
            <a:r>
              <a:rPr lang="en-US" dirty="0"/>
              <a:t>For unknown reasons, the amino acids in the polypeptide chains are not arranged in their usual orders. </a:t>
            </a:r>
            <a:endParaRPr lang="en-US" dirty="0" smtClean="0"/>
          </a:p>
          <a:p>
            <a:pPr>
              <a:buFont typeface="Wingdings" pitchFamily="2" charset="2"/>
              <a:buChar char="q"/>
            </a:pPr>
            <a:r>
              <a:rPr lang="en-US" dirty="0" smtClean="0"/>
              <a:t>The </a:t>
            </a:r>
            <a:r>
              <a:rPr lang="en-US" dirty="0"/>
              <a:t>more specific amino acids blamed for sickle cell anaemia are:</a:t>
            </a:r>
          </a:p>
          <a:p>
            <a:pPr marL="928116" lvl="1" indent="-571500">
              <a:buFont typeface="+mj-lt"/>
              <a:buAutoNum type="romanLcPeriod"/>
            </a:pPr>
            <a:r>
              <a:rPr lang="en-US" dirty="0"/>
              <a:t>Glutamic acid in </a:t>
            </a:r>
            <a:r>
              <a:rPr lang="en-US" dirty="0" err="1"/>
              <a:t>Hb</a:t>
            </a:r>
            <a:r>
              <a:rPr lang="en-US" dirty="0"/>
              <a:t> A are in the sixth chain of polypeptides</a:t>
            </a:r>
          </a:p>
          <a:p>
            <a:pPr marL="928116" lvl="1" indent="-571500">
              <a:buFont typeface="+mj-lt"/>
              <a:buAutoNum type="romanLcPeriod"/>
            </a:pPr>
            <a:r>
              <a:rPr lang="en-US" dirty="0" err="1"/>
              <a:t>Valine</a:t>
            </a:r>
            <a:r>
              <a:rPr lang="en-US" dirty="0"/>
              <a:t> in </a:t>
            </a:r>
            <a:r>
              <a:rPr lang="en-US" dirty="0" err="1"/>
              <a:t>Hb</a:t>
            </a:r>
            <a:r>
              <a:rPr lang="en-US" dirty="0"/>
              <a:t> S</a:t>
            </a:r>
          </a:p>
          <a:p>
            <a:pPr marL="928116" lvl="1" indent="-571500">
              <a:buFont typeface="+mj-lt"/>
              <a:buAutoNum type="romanLcPeriod"/>
            </a:pPr>
            <a:r>
              <a:rPr lang="en-US" dirty="0"/>
              <a:t>Lysine in </a:t>
            </a:r>
            <a:r>
              <a:rPr lang="en-US" dirty="0" err="1"/>
              <a:t>Hb</a:t>
            </a:r>
            <a:r>
              <a:rPr lang="en-US" dirty="0"/>
              <a:t> C</a:t>
            </a:r>
          </a:p>
          <a:p>
            <a:pPr>
              <a:buFont typeface="Wingdings" pitchFamily="2" charset="2"/>
              <a:buChar char="q"/>
            </a:pPr>
            <a:endParaRPr lang="en-US" dirty="0"/>
          </a:p>
        </p:txBody>
      </p:sp>
    </p:spTree>
    <p:extLst>
      <p:ext uri="{BB962C8B-B14F-4D97-AF65-F5344CB8AC3E}">
        <p14:creationId xmlns:p14="http://schemas.microsoft.com/office/powerpoint/2010/main" val="57884307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a:t>Sickle cell anaemia is a congenital genetic disease, which is transferred from parents to their offspring. </a:t>
            </a:r>
            <a:endParaRPr lang="en-US" dirty="0" smtClean="0"/>
          </a:p>
          <a:p>
            <a:pPr>
              <a:buFont typeface="Wingdings" pitchFamily="2" charset="2"/>
              <a:buChar char="q"/>
            </a:pPr>
            <a:r>
              <a:rPr lang="en-US" dirty="0" smtClean="0"/>
              <a:t>The </a:t>
            </a:r>
            <a:r>
              <a:rPr lang="en-US" dirty="0"/>
              <a:t>parents do not necessarily have to suffer from the disease but may be able to carry and pass the abnormal gene. </a:t>
            </a:r>
            <a:endParaRPr lang="en-US" dirty="0" smtClean="0"/>
          </a:p>
          <a:p>
            <a:pPr>
              <a:buFont typeface="Wingdings" pitchFamily="2" charset="2"/>
              <a:buChar char="q"/>
            </a:pPr>
            <a:r>
              <a:rPr lang="en-US" dirty="0" smtClean="0"/>
              <a:t>The </a:t>
            </a:r>
            <a:r>
              <a:rPr lang="en-US" dirty="0"/>
              <a:t>sickle celled red blood cells have very short life span of approximately 20 days as compared to normal red blood cells, which have an average life span of 120 days.</a:t>
            </a:r>
          </a:p>
          <a:p>
            <a:pPr>
              <a:buFont typeface="Wingdings" pitchFamily="2" charset="2"/>
              <a:buChar char="q"/>
            </a:pPr>
            <a:endParaRPr lang="en-US" dirty="0"/>
          </a:p>
        </p:txBody>
      </p:sp>
    </p:spTree>
    <p:extLst>
      <p:ext uri="{BB962C8B-B14F-4D97-AF65-F5344CB8AC3E}">
        <p14:creationId xmlns:p14="http://schemas.microsoft.com/office/powerpoint/2010/main" val="88219215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a:t>The consequences of sickle cell disease are secondary to the blockage of the small vessels by the sickle red blood cells. </a:t>
            </a:r>
            <a:endParaRPr lang="en-US" dirty="0" smtClean="0"/>
          </a:p>
          <a:p>
            <a:pPr>
              <a:buFont typeface="Wingdings" pitchFamily="2" charset="2"/>
              <a:buChar char="q"/>
            </a:pPr>
            <a:r>
              <a:rPr lang="en-US" dirty="0" smtClean="0"/>
              <a:t>This </a:t>
            </a:r>
            <a:r>
              <a:rPr lang="en-US" dirty="0"/>
              <a:t>obstruction can be repeated from time to time. </a:t>
            </a:r>
            <a:endParaRPr lang="en-US" dirty="0" smtClean="0"/>
          </a:p>
          <a:p>
            <a:pPr>
              <a:buFont typeface="Wingdings" pitchFamily="2" charset="2"/>
              <a:buChar char="q"/>
            </a:pPr>
            <a:r>
              <a:rPr lang="en-US" dirty="0" smtClean="0"/>
              <a:t>There </a:t>
            </a:r>
            <a:r>
              <a:rPr lang="en-US" dirty="0"/>
              <a:t>is increased destruction of red blood cells because of their abnormal shapes, fragility and inflexibility.</a:t>
            </a:r>
          </a:p>
          <a:p>
            <a:pPr>
              <a:buFont typeface="Wingdings" pitchFamily="2" charset="2"/>
              <a:buChar char="q"/>
            </a:pPr>
            <a:r>
              <a:rPr lang="en-US" dirty="0"/>
              <a:t>The blood cells, which are sickled, causing vascular blockage, can be permanently trapped therein, resulting in blood viscosity, circulatory stasis, hypoxia or further sickling. </a:t>
            </a:r>
            <a:endParaRPr lang="en-US" dirty="0" smtClean="0"/>
          </a:p>
          <a:p>
            <a:pPr>
              <a:buFont typeface="Wingdings" pitchFamily="2" charset="2"/>
              <a:buChar char="q"/>
            </a:pPr>
            <a:endParaRPr lang="en-US" dirty="0"/>
          </a:p>
        </p:txBody>
      </p:sp>
    </p:spTree>
    <p:extLst>
      <p:ext uri="{BB962C8B-B14F-4D97-AF65-F5344CB8AC3E}">
        <p14:creationId xmlns:p14="http://schemas.microsoft.com/office/powerpoint/2010/main" val="24665072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cont…</a:t>
            </a:r>
            <a:endParaRPr lang="en-US" dirty="0"/>
          </a:p>
        </p:txBody>
      </p:sp>
      <p:sp>
        <p:nvSpPr>
          <p:cNvPr id="3" name="Content Placeholder 2"/>
          <p:cNvSpPr>
            <a:spLocks noGrp="1"/>
          </p:cNvSpPr>
          <p:nvPr>
            <p:ph idx="1"/>
          </p:nvPr>
        </p:nvSpPr>
        <p:spPr>
          <a:xfrm>
            <a:off x="1914144" y="1165609"/>
            <a:ext cx="9997440" cy="5082791"/>
          </a:xfrm>
        </p:spPr>
        <p:txBody>
          <a:bodyPr>
            <a:normAutofit fontScale="92500"/>
          </a:bodyPr>
          <a:lstStyle/>
          <a:p>
            <a:r>
              <a:rPr lang="en-US" dirty="0"/>
              <a:t>When vascular obstruction occurs, some of the symptoms experienced include: </a:t>
            </a:r>
            <a:endParaRPr lang="en-US" dirty="0" smtClean="0"/>
          </a:p>
          <a:p>
            <a:pPr marL="928116" lvl="1" indent="-571500">
              <a:buFont typeface="+mj-lt"/>
              <a:buAutoNum type="romanLcPeriod"/>
            </a:pPr>
            <a:r>
              <a:rPr lang="en-US" dirty="0" smtClean="0"/>
              <a:t>Death of the tissues (necrosis); </a:t>
            </a:r>
          </a:p>
          <a:p>
            <a:pPr marL="928116" lvl="1" indent="-571500">
              <a:buFont typeface="+mj-lt"/>
              <a:buAutoNum type="romanLcPeriod"/>
            </a:pPr>
            <a:r>
              <a:rPr lang="en-US" dirty="0" smtClean="0"/>
              <a:t>Severe pain, especially in the joints, and </a:t>
            </a:r>
          </a:p>
          <a:p>
            <a:pPr marL="928116" lvl="1" indent="-571500">
              <a:buFont typeface="+mj-lt"/>
              <a:buAutoNum type="romanLcPeriod"/>
            </a:pPr>
            <a:r>
              <a:rPr lang="en-US" dirty="0" smtClean="0"/>
              <a:t>Headache</a:t>
            </a:r>
          </a:p>
          <a:p>
            <a:r>
              <a:rPr lang="en-US" dirty="0" err="1" smtClean="0"/>
              <a:t>Vaso</a:t>
            </a:r>
            <a:r>
              <a:rPr lang="en-US" dirty="0" smtClean="0"/>
              <a:t>-occlusive </a:t>
            </a:r>
            <a:r>
              <a:rPr lang="en-US" dirty="0"/>
              <a:t>sickle cell </a:t>
            </a:r>
            <a:r>
              <a:rPr lang="en-US" dirty="0" smtClean="0"/>
              <a:t>crisis: </a:t>
            </a:r>
            <a:r>
              <a:rPr lang="en-US" dirty="0"/>
              <a:t>where repeated crisis can lead to progressive organ failure.</a:t>
            </a:r>
          </a:p>
          <a:p>
            <a:r>
              <a:rPr lang="en-US" dirty="0"/>
              <a:t>Sickle red blood cells are less able to withstand the stresses of the circulation and have a shorter survival time than normal, ultimately resulting in haemolytic anaemia.</a:t>
            </a:r>
          </a:p>
          <a:p>
            <a:endParaRPr lang="en-US" dirty="0"/>
          </a:p>
        </p:txBody>
      </p:sp>
    </p:spTree>
    <p:extLst>
      <p:ext uri="{BB962C8B-B14F-4D97-AF65-F5344CB8AC3E}">
        <p14:creationId xmlns:p14="http://schemas.microsoft.com/office/powerpoint/2010/main" val="320787002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23_innerEl" descr="Normal cells and Sickle cells"/>
          <p:cNvPicPr/>
          <p:nvPr/>
        </p:nvPicPr>
        <p:blipFill>
          <a:blip r:embed="rId2" cstate="print"/>
          <a:srcRect/>
          <a:stretch>
            <a:fillRect/>
          </a:stretch>
        </p:blipFill>
        <p:spPr bwMode="auto">
          <a:xfrm>
            <a:off x="3707841" y="713433"/>
            <a:ext cx="4612193" cy="4873451"/>
          </a:xfrm>
          <a:prstGeom prst="rect">
            <a:avLst/>
          </a:prstGeom>
          <a:noFill/>
          <a:ln w="9525">
            <a:noFill/>
            <a:miter lim="800000"/>
            <a:headEnd/>
            <a:tailEnd/>
          </a:ln>
        </p:spPr>
      </p:pic>
    </p:spTree>
    <p:extLst>
      <p:ext uri="{BB962C8B-B14F-4D97-AF65-F5344CB8AC3E}">
        <p14:creationId xmlns:p14="http://schemas.microsoft.com/office/powerpoint/2010/main" val="4134559962"/>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Sickle Cell Trait</a:t>
            </a:r>
            <a:r>
              <a:rPr lang="en-US" dirty="0"/>
              <a:t> </a:t>
            </a:r>
            <a:br>
              <a:rPr lang="en-US" dirty="0"/>
            </a:br>
            <a:endParaRPr lang="en-US" dirty="0"/>
          </a:p>
        </p:txBody>
      </p:sp>
      <p:sp>
        <p:nvSpPr>
          <p:cNvPr id="3" name="Content Placeholder 2"/>
          <p:cNvSpPr>
            <a:spLocks noGrp="1"/>
          </p:cNvSpPr>
          <p:nvPr>
            <p:ph idx="1"/>
          </p:nvPr>
        </p:nvSpPr>
        <p:spPr>
          <a:xfrm>
            <a:off x="1914144" y="984738"/>
            <a:ext cx="9997440" cy="5263662"/>
          </a:xfrm>
        </p:spPr>
        <p:txBody>
          <a:bodyPr>
            <a:normAutofit fontScale="92500" lnSpcReduction="10000"/>
          </a:bodyPr>
          <a:lstStyle/>
          <a:p>
            <a:pPr>
              <a:buFont typeface="Wingdings" pitchFamily="2" charset="2"/>
              <a:buChar char="q"/>
            </a:pPr>
            <a:r>
              <a:rPr lang="en-US" dirty="0" smtClean="0"/>
              <a:t>Sickle </a:t>
            </a:r>
            <a:r>
              <a:rPr lang="en-US" dirty="0"/>
              <a:t>cell trait refers to heterozygous persons who have both normal </a:t>
            </a:r>
            <a:r>
              <a:rPr lang="en-US" dirty="0" err="1"/>
              <a:t>HbA</a:t>
            </a:r>
            <a:r>
              <a:rPr lang="en-US" dirty="0"/>
              <a:t> and abnormal </a:t>
            </a:r>
            <a:r>
              <a:rPr lang="en-US" dirty="0" err="1"/>
              <a:t>HbS</a:t>
            </a:r>
            <a:r>
              <a:rPr lang="en-US" dirty="0"/>
              <a:t>.</a:t>
            </a:r>
          </a:p>
          <a:p>
            <a:pPr>
              <a:buFont typeface="Wingdings" pitchFamily="2" charset="2"/>
              <a:buChar char="q"/>
            </a:pPr>
            <a:r>
              <a:rPr lang="en-US" dirty="0"/>
              <a:t>This is a benign existence of sickle cell, which an individual can live with under normal physiological </a:t>
            </a:r>
            <a:r>
              <a:rPr lang="en-US" dirty="0" smtClean="0"/>
              <a:t>conditions.</a:t>
            </a:r>
          </a:p>
          <a:p>
            <a:pPr>
              <a:buFont typeface="Wingdings" pitchFamily="2" charset="2"/>
              <a:buChar char="q"/>
            </a:pPr>
            <a:r>
              <a:rPr lang="en-US" dirty="0" smtClean="0"/>
              <a:t>However</a:t>
            </a:r>
            <a:r>
              <a:rPr lang="en-US" dirty="0"/>
              <a:t>, if this individual develops severe hypoxia from shock, strenuous physical exercise, anaesthesia or flying at high altitude in an unpressurised aircraft, or if an older female patient becomes pregnant, occlusion of the blood vessels results in a sickle cell crisis. </a:t>
            </a:r>
            <a:endParaRPr lang="en-US" dirty="0" smtClean="0"/>
          </a:p>
          <a:p>
            <a:pPr>
              <a:buFont typeface="Wingdings" pitchFamily="2" charset="2"/>
              <a:buChar char="q"/>
            </a:pPr>
            <a:r>
              <a:rPr lang="en-US" dirty="0" smtClean="0"/>
              <a:t>Sickle </a:t>
            </a:r>
            <a:r>
              <a:rPr lang="en-US" dirty="0"/>
              <a:t>cell trait has a greater incidence in areas where malaria is endemic. When malarial parasites infect red blood cells, they destroy them together with the sickle cells</a:t>
            </a:r>
          </a:p>
        </p:txBody>
      </p:sp>
    </p:spTree>
    <p:extLst>
      <p:ext uri="{BB962C8B-B14F-4D97-AF65-F5344CB8AC3E}">
        <p14:creationId xmlns:p14="http://schemas.microsoft.com/office/powerpoint/2010/main" val="238198929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b="1" dirty="0" smtClean="0"/>
              <a:t>General</a:t>
            </a:r>
            <a:r>
              <a:rPr lang="en-US" dirty="0" smtClean="0"/>
              <a:t>:</a:t>
            </a:r>
          </a:p>
          <a:p>
            <a:pPr marL="82296" indent="0">
              <a:buNone/>
            </a:pPr>
            <a:r>
              <a:rPr lang="en-US" dirty="0" smtClean="0"/>
              <a:t>Possible growth retardation</a:t>
            </a:r>
          </a:p>
          <a:p>
            <a:pPr marL="82296" indent="0">
              <a:buNone/>
            </a:pPr>
            <a:r>
              <a:rPr lang="en-US" dirty="0" smtClean="0"/>
              <a:t>Chronic anemia</a:t>
            </a:r>
          </a:p>
          <a:p>
            <a:pPr marL="82296" indent="0">
              <a:buNone/>
            </a:pPr>
            <a:r>
              <a:rPr lang="en-US" dirty="0" smtClean="0"/>
              <a:t>Possible delayed sexual maturation</a:t>
            </a:r>
          </a:p>
          <a:p>
            <a:pPr marL="82296" indent="0">
              <a:buNone/>
            </a:pPr>
            <a:r>
              <a:rPr lang="en-US" dirty="0" smtClean="0"/>
              <a:t>Marked susceptibility to sepsis</a:t>
            </a:r>
            <a:endParaRPr lang="en-US" dirty="0"/>
          </a:p>
        </p:txBody>
      </p:sp>
    </p:spTree>
    <p:extLst>
      <p:ext uri="{BB962C8B-B14F-4D97-AF65-F5344CB8AC3E}">
        <p14:creationId xmlns:p14="http://schemas.microsoft.com/office/powerpoint/2010/main" val="1668973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Childhood Illness/Conditions</a:t>
            </a:r>
            <a:r>
              <a:rPr lang="en-US" dirty="0"/>
              <a:t/>
            </a:r>
            <a:br>
              <a:rPr lang="en-US" dirty="0"/>
            </a:br>
            <a:endParaRPr lang="en-US" dirty="0"/>
          </a:p>
        </p:txBody>
      </p:sp>
      <p:sp>
        <p:nvSpPr>
          <p:cNvPr id="3" name="Content Placeholder 2"/>
          <p:cNvSpPr>
            <a:spLocks noGrp="1"/>
          </p:cNvSpPr>
          <p:nvPr>
            <p:ph idx="1"/>
          </p:nvPr>
        </p:nvSpPr>
        <p:spPr>
          <a:xfrm>
            <a:off x="856673" y="1373043"/>
            <a:ext cx="10515600" cy="4990812"/>
          </a:xfrm>
        </p:spPr>
        <p:txBody>
          <a:bodyPr>
            <a:normAutofit fontScale="92500" lnSpcReduction="20000"/>
          </a:bodyPr>
          <a:lstStyle/>
          <a:p>
            <a:pPr marL="0" indent="0">
              <a:buNone/>
            </a:pPr>
            <a:r>
              <a:rPr lang="en-US" sz="3200" dirty="0"/>
              <a:t>3. Diagnose and manage common childhood </a:t>
            </a:r>
            <a:r>
              <a:rPr lang="en-US" sz="3200" dirty="0" smtClean="0"/>
              <a:t>illness/conditions</a:t>
            </a:r>
          </a:p>
          <a:p>
            <a:pPr marL="0" indent="0">
              <a:buNone/>
            </a:pPr>
            <a:endParaRPr lang="en-US" sz="3200" dirty="0"/>
          </a:p>
          <a:p>
            <a:pPr marL="0" indent="0">
              <a:buNone/>
            </a:pPr>
            <a:r>
              <a:rPr lang="en-US" sz="3200" dirty="0"/>
              <a:t> </a:t>
            </a:r>
            <a:r>
              <a:rPr lang="en-US" sz="3200" u="sng" dirty="0">
                <a:solidFill>
                  <a:srgbClr val="FF0000"/>
                </a:solidFill>
              </a:rPr>
              <a:t>Discuss pediatric conditions under the following headings</a:t>
            </a:r>
          </a:p>
          <a:p>
            <a:pPr lvl="3"/>
            <a:r>
              <a:rPr lang="en-US" sz="3200" dirty="0"/>
              <a:t>  Definitions</a:t>
            </a:r>
          </a:p>
          <a:p>
            <a:pPr lvl="3"/>
            <a:r>
              <a:rPr lang="en-US" sz="3200" dirty="0"/>
              <a:t>  Causes/predisposing factors/pathophysiology</a:t>
            </a:r>
          </a:p>
          <a:p>
            <a:pPr lvl="3"/>
            <a:r>
              <a:rPr lang="en-US" sz="3200" dirty="0"/>
              <a:t>  </a:t>
            </a:r>
            <a:r>
              <a:rPr lang="en-US" sz="3200" dirty="0" smtClean="0"/>
              <a:t>Clinical features</a:t>
            </a:r>
          </a:p>
          <a:p>
            <a:pPr lvl="3"/>
            <a:r>
              <a:rPr lang="en-US" sz="3200" dirty="0" smtClean="0"/>
              <a:t>  Investigations and interpretation</a:t>
            </a:r>
          </a:p>
          <a:p>
            <a:pPr lvl="3"/>
            <a:r>
              <a:rPr lang="en-US" sz="3200" dirty="0" smtClean="0"/>
              <a:t>  Specific and general management/ care</a:t>
            </a:r>
          </a:p>
          <a:p>
            <a:pPr lvl="3"/>
            <a:r>
              <a:rPr lang="en-US" sz="3200" dirty="0" smtClean="0"/>
              <a:t>  Drugs used, rationale and dosages</a:t>
            </a:r>
          </a:p>
          <a:p>
            <a:pPr lvl="3"/>
            <a:r>
              <a:rPr lang="en-US" sz="3200" dirty="0" smtClean="0"/>
              <a:t>  Follow up </a:t>
            </a:r>
            <a:r>
              <a:rPr lang="en-US" sz="3200" dirty="0"/>
              <a:t>care, prevention and control</a:t>
            </a:r>
          </a:p>
          <a:p>
            <a:endParaRPr lang="en-US" dirty="0"/>
          </a:p>
        </p:txBody>
      </p:sp>
    </p:spTree>
    <p:extLst>
      <p:ext uri="{BB962C8B-B14F-4D97-AF65-F5344CB8AC3E}">
        <p14:creationId xmlns:p14="http://schemas.microsoft.com/office/powerpoint/2010/main" val="19094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according to Freud: </a:t>
            </a:r>
          </a:p>
        </p:txBody>
      </p:sp>
      <p:sp>
        <p:nvSpPr>
          <p:cNvPr id="3" name="Content Placeholder 2"/>
          <p:cNvSpPr>
            <a:spLocks noGrp="1"/>
          </p:cNvSpPr>
          <p:nvPr>
            <p:ph idx="1"/>
          </p:nvPr>
        </p:nvSpPr>
        <p:spPr/>
        <p:txBody>
          <a:bodyPr>
            <a:normAutofit/>
          </a:bodyPr>
          <a:lstStyle/>
          <a:p>
            <a:r>
              <a:rPr lang="en-US" dirty="0" smtClean="0"/>
              <a:t>Divided among three components: the </a:t>
            </a:r>
            <a:r>
              <a:rPr lang="en-US" dirty="0" err="1" smtClean="0"/>
              <a:t>Id,ego</a:t>
            </a:r>
            <a:r>
              <a:rPr lang="en-US" dirty="0" smtClean="0"/>
              <a:t> &amp; superego.</a:t>
            </a:r>
          </a:p>
          <a:p>
            <a:r>
              <a:rPr lang="en-US" dirty="0" smtClean="0"/>
              <a:t>Id is the unconscious mind, is in born and driven by instincts.</a:t>
            </a:r>
          </a:p>
          <a:p>
            <a:r>
              <a:rPr lang="en-US" dirty="0" smtClean="0"/>
              <a:t>Id obeys the pleasure principle of immediate gratification of needs, regardless of whether the object or action can actually do so.</a:t>
            </a:r>
          </a:p>
        </p:txBody>
      </p:sp>
    </p:spTree>
    <p:extLst>
      <p:ext uri="{BB962C8B-B14F-4D97-AF65-F5344CB8AC3E}">
        <p14:creationId xmlns:p14="http://schemas.microsoft.com/office/powerpoint/2010/main" val="376146070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b="1" dirty="0" smtClean="0"/>
              <a:t>Vasooclusive crisis:</a:t>
            </a:r>
          </a:p>
          <a:p>
            <a:r>
              <a:rPr lang="en-US" dirty="0"/>
              <a:t>P</a:t>
            </a:r>
            <a:r>
              <a:rPr lang="en-US" dirty="0" smtClean="0"/>
              <a:t>ain in areas of involvement</a:t>
            </a:r>
          </a:p>
          <a:p>
            <a:pPr marL="653796" indent="-571500">
              <a:buFont typeface="+mj-lt"/>
              <a:buAutoNum type="romanUcPeriod"/>
            </a:pPr>
            <a:r>
              <a:rPr lang="en-US" dirty="0" smtClean="0"/>
              <a:t>Extremities: painful swelling of hands and feet, painful joints</a:t>
            </a:r>
          </a:p>
          <a:p>
            <a:pPr marL="653796" indent="-571500">
              <a:buFont typeface="+mj-lt"/>
              <a:buAutoNum type="romanUcPeriod"/>
            </a:pPr>
            <a:r>
              <a:rPr lang="en-US" dirty="0" smtClean="0"/>
              <a:t>Abdomen: severe pain resembling acute surgical condition</a:t>
            </a:r>
          </a:p>
          <a:p>
            <a:pPr marL="653796" indent="-571500">
              <a:buFont typeface="+mj-lt"/>
              <a:buAutoNum type="romanUcPeriod"/>
            </a:pPr>
            <a:r>
              <a:rPr lang="en-US" dirty="0" smtClean="0"/>
              <a:t>Cerebrum: stroke, visual disturbances</a:t>
            </a:r>
          </a:p>
          <a:p>
            <a:pPr marL="653796" indent="-571500">
              <a:buFont typeface="+mj-lt"/>
              <a:buAutoNum type="romanUcPeriod"/>
            </a:pPr>
            <a:r>
              <a:rPr lang="en-US" dirty="0" smtClean="0"/>
              <a:t>Chest: symptoms resembling pneumonia, episodes of pulmonary disease.</a:t>
            </a:r>
          </a:p>
          <a:p>
            <a:pPr marL="653796" indent="-571500">
              <a:buFont typeface="+mj-lt"/>
              <a:buAutoNum type="romanUcPeriod"/>
            </a:pPr>
            <a:r>
              <a:rPr lang="en-US" dirty="0" smtClean="0"/>
              <a:t>Liver: obstructive jaundice, hepatic coma</a:t>
            </a:r>
          </a:p>
          <a:p>
            <a:pPr marL="653796" indent="-571500">
              <a:buFont typeface="+mj-lt"/>
              <a:buAutoNum type="romanUcPeriod"/>
            </a:pPr>
            <a:r>
              <a:rPr lang="en-US" dirty="0" smtClean="0"/>
              <a:t>Kidney: hematuria</a:t>
            </a:r>
          </a:p>
          <a:p>
            <a:pPr marL="653796" indent="-571500">
              <a:buFont typeface="+mj-lt"/>
              <a:buAutoNum type="romanUcPeriod"/>
            </a:pPr>
            <a:r>
              <a:rPr lang="en-US" dirty="0" smtClean="0"/>
              <a:t>Genitalia: priapism(painful constant erection)</a:t>
            </a:r>
            <a:endParaRPr lang="en-US" dirty="0"/>
          </a:p>
        </p:txBody>
      </p:sp>
    </p:spTree>
    <p:extLst>
      <p:ext uri="{BB962C8B-B14F-4D97-AF65-F5344CB8AC3E}">
        <p14:creationId xmlns:p14="http://schemas.microsoft.com/office/powerpoint/2010/main" val="491521113"/>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p:txBody>
          <a:bodyPr/>
          <a:lstStyle/>
          <a:p>
            <a:r>
              <a:rPr lang="en-US" b="1" dirty="0" smtClean="0"/>
              <a:t>Sequestration crisis:</a:t>
            </a:r>
          </a:p>
          <a:p>
            <a:pPr marL="82296" indent="0">
              <a:buNone/>
            </a:pPr>
            <a:r>
              <a:rPr lang="en-US" dirty="0" smtClean="0"/>
              <a:t>Pooling of large amounts of blood</a:t>
            </a:r>
          </a:p>
          <a:p>
            <a:pPr marL="928116" lvl="1" indent="-571500">
              <a:buFont typeface="+mj-lt"/>
              <a:buAutoNum type="romanLcPeriod"/>
            </a:pPr>
            <a:r>
              <a:rPr lang="en-US" dirty="0" smtClean="0"/>
              <a:t>Hepatomegaly</a:t>
            </a:r>
          </a:p>
          <a:p>
            <a:pPr marL="928116" lvl="1" indent="-571500">
              <a:buFont typeface="+mj-lt"/>
              <a:buAutoNum type="romanLcPeriod"/>
            </a:pPr>
            <a:r>
              <a:rPr lang="en-US" dirty="0" smtClean="0"/>
              <a:t>Splenomegaly</a:t>
            </a:r>
          </a:p>
          <a:p>
            <a:pPr marL="928116" lvl="1" indent="-571500">
              <a:buFont typeface="+mj-lt"/>
              <a:buAutoNum type="romanLcPeriod"/>
            </a:pPr>
            <a:r>
              <a:rPr lang="en-US" dirty="0" smtClean="0"/>
              <a:t>Circulatory </a:t>
            </a:r>
            <a:r>
              <a:rPr lang="en-US" dirty="0" smtClean="0"/>
              <a:t>collapse</a:t>
            </a:r>
          </a:p>
          <a:p>
            <a:pPr marL="813816" lvl="1" indent="-457200">
              <a:buFont typeface="Arial" pitchFamily="34" charset="0"/>
              <a:buChar char="•"/>
            </a:pPr>
            <a:r>
              <a:rPr lang="en-US" b="1" dirty="0" smtClean="0"/>
              <a:t>Hyper hemolytic crisis:</a:t>
            </a:r>
          </a:p>
          <a:p>
            <a:pPr marL="356616" lvl="1" indent="0">
              <a:buNone/>
            </a:pPr>
            <a:r>
              <a:rPr lang="en-US" dirty="0" smtClean="0"/>
              <a:t>an accelerated rate of RBC destruction characterized by anemia, jaundice and </a:t>
            </a:r>
            <a:r>
              <a:rPr lang="en-US" dirty="0" err="1" smtClean="0"/>
              <a:t>reticulocytosis</a:t>
            </a:r>
            <a:endParaRPr lang="en-US" dirty="0" smtClean="0"/>
          </a:p>
          <a:p>
            <a:pPr>
              <a:buFont typeface="Arial" pitchFamily="34" charset="0"/>
              <a:buChar char="•"/>
            </a:pPr>
            <a:endParaRPr lang="en-US" b="1" dirty="0"/>
          </a:p>
        </p:txBody>
      </p:sp>
    </p:spTree>
    <p:extLst>
      <p:ext uri="{BB962C8B-B14F-4D97-AF65-F5344CB8AC3E}">
        <p14:creationId xmlns:p14="http://schemas.microsoft.com/office/powerpoint/2010/main" val="3313926000"/>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evaluation</a:t>
            </a:r>
            <a:endParaRPr lang="en-US" dirty="0"/>
          </a:p>
        </p:txBody>
      </p:sp>
      <p:sp>
        <p:nvSpPr>
          <p:cNvPr id="3" name="Content Placeholder 2"/>
          <p:cNvSpPr>
            <a:spLocks noGrp="1"/>
          </p:cNvSpPr>
          <p:nvPr>
            <p:ph idx="1"/>
          </p:nvPr>
        </p:nvSpPr>
        <p:spPr>
          <a:xfrm>
            <a:off x="1914144" y="1165609"/>
            <a:ext cx="9997440" cy="5436158"/>
          </a:xfrm>
        </p:spPr>
        <p:txBody>
          <a:bodyPr>
            <a:normAutofit lnSpcReduction="10000"/>
          </a:bodyPr>
          <a:lstStyle/>
          <a:p>
            <a:pPr>
              <a:buFont typeface="Wingdings" pitchFamily="2" charset="2"/>
              <a:buChar char="q"/>
            </a:pPr>
            <a:r>
              <a:rPr lang="en-US" dirty="0" smtClean="0"/>
              <a:t>Because levels of HbS are low at birth, Hgb electrophoresis is done to measure Hgb concentrations.</a:t>
            </a:r>
          </a:p>
          <a:p>
            <a:pPr>
              <a:buFont typeface="Wingdings" pitchFamily="2" charset="2"/>
              <a:buChar char="q"/>
            </a:pPr>
            <a:r>
              <a:rPr lang="en-US" dirty="0" smtClean="0"/>
              <a:t>If SCA is not diagnosed early, it will manifest symptoms during toddler and preschool years.</a:t>
            </a:r>
          </a:p>
          <a:p>
            <a:pPr>
              <a:buFont typeface="Wingdings" pitchFamily="2" charset="2"/>
              <a:buChar char="q"/>
            </a:pPr>
            <a:r>
              <a:rPr lang="en-US" dirty="0" smtClean="0"/>
              <a:t>SCA is occasionally first diagnosed during a crisis that follows acute respiratory tract infection or GI infection.</a:t>
            </a:r>
          </a:p>
          <a:p>
            <a:pPr>
              <a:buFont typeface="Wingdings" pitchFamily="2" charset="2"/>
              <a:buChar char="q"/>
            </a:pPr>
            <a:r>
              <a:rPr lang="en-US" dirty="0" smtClean="0"/>
              <a:t>Sickle turbidity test(</a:t>
            </a:r>
            <a:r>
              <a:rPr lang="en-US" dirty="0" err="1" smtClean="0"/>
              <a:t>sickledex</a:t>
            </a:r>
            <a:r>
              <a:rPr lang="en-US" dirty="0" smtClean="0"/>
              <a:t>): for screening from finger stick.</a:t>
            </a:r>
          </a:p>
          <a:p>
            <a:pPr>
              <a:buFont typeface="Wingdings" pitchFamily="2" charset="2"/>
              <a:buChar char="q"/>
            </a:pPr>
            <a:r>
              <a:rPr lang="en-US" dirty="0" smtClean="0"/>
              <a:t>If the above is positive, hemoglobin electrophoresis is accurate and rapid to differentiate between those with trait and those with disease.</a:t>
            </a:r>
            <a:endParaRPr lang="en-US" dirty="0"/>
          </a:p>
        </p:txBody>
      </p:sp>
    </p:spTree>
    <p:extLst>
      <p:ext uri="{BB962C8B-B14F-4D97-AF65-F5344CB8AC3E}">
        <p14:creationId xmlns:p14="http://schemas.microsoft.com/office/powerpoint/2010/main" val="1499426870"/>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t>The main objectives of management are </a:t>
            </a:r>
            <a:r>
              <a:rPr lang="en-US" dirty="0" smtClean="0"/>
              <a:t>to:</a:t>
            </a:r>
          </a:p>
          <a:p>
            <a:pPr marL="870966" lvl="1" indent="-514350">
              <a:buFont typeface="+mj-lt"/>
              <a:buAutoNum type="alphaLcParenR"/>
            </a:pPr>
            <a:r>
              <a:rPr lang="en-US" dirty="0" smtClean="0"/>
              <a:t>Minimize energy expenditure and oxygen consumption, promote hydration, </a:t>
            </a:r>
          </a:p>
          <a:p>
            <a:pPr marL="870966" lvl="1" indent="-514350">
              <a:buFont typeface="+mj-lt"/>
              <a:buAutoNum type="alphaLcParenR"/>
            </a:pPr>
            <a:r>
              <a:rPr lang="en-US" dirty="0" smtClean="0"/>
              <a:t>Replace electrolytes and blood, and </a:t>
            </a:r>
          </a:p>
          <a:p>
            <a:pPr marL="870966" lvl="1" indent="-514350">
              <a:buFont typeface="+mj-lt"/>
              <a:buAutoNum type="alphaLcParenR"/>
            </a:pPr>
            <a:r>
              <a:rPr lang="en-US" dirty="0" smtClean="0"/>
              <a:t>Treat and control pain by using analgesics.</a:t>
            </a:r>
          </a:p>
          <a:p>
            <a:pPr>
              <a:buFont typeface="Wingdings" pitchFamily="2" charset="2"/>
              <a:buChar char="q"/>
            </a:pPr>
            <a:r>
              <a:rPr lang="en-US" dirty="0" smtClean="0"/>
              <a:t>Medical </a:t>
            </a:r>
            <a:r>
              <a:rPr lang="en-US" dirty="0"/>
              <a:t>treatment is not necessary except when the child is sick or in a crisis. </a:t>
            </a:r>
          </a:p>
        </p:txBody>
      </p:sp>
    </p:spTree>
    <p:extLst>
      <p:ext uri="{BB962C8B-B14F-4D97-AF65-F5344CB8AC3E}">
        <p14:creationId xmlns:p14="http://schemas.microsoft.com/office/powerpoint/2010/main" val="2286124953"/>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pPr>
              <a:lnSpc>
                <a:spcPct val="150000"/>
              </a:lnSpc>
              <a:buFont typeface="Wingdings" pitchFamily="2" charset="2"/>
              <a:buChar char="q"/>
            </a:pPr>
            <a:r>
              <a:rPr lang="en-US" dirty="0"/>
              <a:t>The patient should avoid situations that may lead to infections, stress or anxiety, e.g. shock, strenuous physical exercise, anaesthesia or flying at high altitude in an unpressurised aircraft, or if an older female patient becomes pregnant.</a:t>
            </a:r>
          </a:p>
          <a:p>
            <a:pPr>
              <a:lnSpc>
                <a:spcPct val="150000"/>
              </a:lnSpc>
              <a:buFont typeface="Wingdings" pitchFamily="2" charset="2"/>
              <a:buChar char="q"/>
            </a:pPr>
            <a:endParaRPr lang="en-US" dirty="0"/>
          </a:p>
        </p:txBody>
      </p:sp>
    </p:spTree>
    <p:extLst>
      <p:ext uri="{BB962C8B-B14F-4D97-AF65-F5344CB8AC3E}">
        <p14:creationId xmlns:p14="http://schemas.microsoft.com/office/powerpoint/2010/main" val="2174415673"/>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a:bodyPr>
          <a:lstStyle/>
          <a:p>
            <a:r>
              <a:rPr lang="en-US" dirty="0" smtClean="0"/>
              <a:t>Oxygen therapy should be given.</a:t>
            </a:r>
          </a:p>
          <a:p>
            <a:r>
              <a:rPr lang="en-US" dirty="0" smtClean="0"/>
              <a:t>Pain controlled by correct positioning of the limbs plus administration of appropriate analgesics. </a:t>
            </a:r>
          </a:p>
          <a:p>
            <a:r>
              <a:rPr lang="en-US" dirty="0" smtClean="0"/>
              <a:t>Give the child plenty of fluids orally and/or intravenously to dilute the blood in the circulation. </a:t>
            </a:r>
          </a:p>
          <a:p>
            <a:r>
              <a:rPr lang="en-US" dirty="0" smtClean="0"/>
              <a:t>The fluid balance chart should, therefore, be strictly maintained.</a:t>
            </a:r>
          </a:p>
          <a:p>
            <a:r>
              <a:rPr lang="en-US" dirty="0" smtClean="0"/>
              <a:t>Periodically, the blood is checked for electrolyte levels and this is replaced. </a:t>
            </a:r>
          </a:p>
        </p:txBody>
      </p:sp>
    </p:spTree>
    <p:extLst>
      <p:ext uri="{BB962C8B-B14F-4D97-AF65-F5344CB8AC3E}">
        <p14:creationId xmlns:p14="http://schemas.microsoft.com/office/powerpoint/2010/main" val="2660900864"/>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a:t>Blood transfusions may also be given depending on the haemoglobin levels. </a:t>
            </a:r>
          </a:p>
          <a:p>
            <a:r>
              <a:rPr lang="en-US" dirty="0"/>
              <a:t>As soon as the condition has improved and pain abated, gradual physiotherapy must be commenced to facilitate venous return.</a:t>
            </a:r>
          </a:p>
          <a:p>
            <a:r>
              <a:rPr lang="en-US" dirty="0"/>
              <a:t> General bodily hygiene, including oral toilet, is encouraged to prevent infections.</a:t>
            </a:r>
          </a:p>
          <a:p>
            <a:r>
              <a:rPr lang="en-US" dirty="0"/>
              <a:t>The diet should consist of high protein and vitamin rich meals</a:t>
            </a:r>
          </a:p>
          <a:p>
            <a:endParaRPr lang="en-US" dirty="0"/>
          </a:p>
        </p:txBody>
      </p:sp>
    </p:spTree>
    <p:extLst>
      <p:ext uri="{BB962C8B-B14F-4D97-AF65-F5344CB8AC3E}">
        <p14:creationId xmlns:p14="http://schemas.microsoft.com/office/powerpoint/2010/main" val="3471369197"/>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pPr marL="653796" lvl="0" indent="-571500">
              <a:buFont typeface="+mj-lt"/>
              <a:buAutoNum type="romanLcPeriod"/>
            </a:pPr>
            <a:r>
              <a:rPr lang="en-US" dirty="0"/>
              <a:t>Infections of the skin, respiratory tract and so on</a:t>
            </a:r>
          </a:p>
          <a:p>
            <a:pPr marL="653796" lvl="0" indent="-571500">
              <a:buFont typeface="+mj-lt"/>
              <a:buAutoNum type="romanLcPeriod"/>
            </a:pPr>
            <a:r>
              <a:rPr lang="en-US" dirty="0"/>
              <a:t>Anaemia</a:t>
            </a:r>
          </a:p>
          <a:p>
            <a:pPr marL="653796" lvl="0" indent="-571500">
              <a:buFont typeface="+mj-lt"/>
              <a:buAutoNum type="romanLcPeriod"/>
            </a:pPr>
            <a:r>
              <a:rPr lang="en-US" dirty="0"/>
              <a:t>Congestive cardiac failure</a:t>
            </a:r>
          </a:p>
          <a:p>
            <a:pPr marL="653796" lvl="0" indent="-571500">
              <a:buFont typeface="+mj-lt"/>
              <a:buAutoNum type="romanLcPeriod"/>
            </a:pPr>
            <a:r>
              <a:rPr lang="en-US" dirty="0"/>
              <a:t>Ruptured spleen if enlarged resulting in internal haemorrhage</a:t>
            </a:r>
          </a:p>
          <a:p>
            <a:pPr marL="653796" lvl="0" indent="-571500">
              <a:buFont typeface="+mj-lt"/>
              <a:buAutoNum type="romanLcPeriod"/>
            </a:pPr>
            <a:r>
              <a:rPr lang="en-US" dirty="0"/>
              <a:t>Renal and hepatic insufficiency</a:t>
            </a:r>
          </a:p>
          <a:p>
            <a:pPr marL="653796" lvl="0" indent="-571500">
              <a:buFont typeface="+mj-lt"/>
              <a:buAutoNum type="romanLcPeriod"/>
            </a:pPr>
            <a:r>
              <a:rPr lang="en-US" dirty="0"/>
              <a:t>Gall stone formation</a:t>
            </a:r>
          </a:p>
          <a:p>
            <a:pPr marL="653796" lvl="0" indent="-571500">
              <a:buFont typeface="+mj-lt"/>
              <a:buAutoNum type="romanLcPeriod"/>
            </a:pPr>
            <a:r>
              <a:rPr lang="en-US" dirty="0"/>
              <a:t>Bone changes</a:t>
            </a:r>
          </a:p>
          <a:p>
            <a:pPr marL="653796" indent="-571500">
              <a:buFont typeface="+mj-lt"/>
              <a:buAutoNum type="romanLcPeriod"/>
            </a:pPr>
            <a:endParaRPr lang="en-US" dirty="0"/>
          </a:p>
        </p:txBody>
      </p:sp>
    </p:spTree>
    <p:extLst>
      <p:ext uri="{BB962C8B-B14F-4D97-AF65-F5344CB8AC3E}">
        <p14:creationId xmlns:p14="http://schemas.microsoft.com/office/powerpoint/2010/main" val="3522492126"/>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327847"/>
          </a:xfrm>
        </p:spPr>
        <p:txBody>
          <a:bodyPr>
            <a:normAutofit/>
          </a:bodyPr>
          <a:lstStyle/>
          <a:p>
            <a:r>
              <a:rPr lang="en-US" sz="6000" b="1" dirty="0" smtClean="0"/>
              <a:t>POISONING</a:t>
            </a:r>
            <a:endParaRPr lang="en-US" sz="6000" b="1" dirty="0"/>
          </a:p>
        </p:txBody>
      </p:sp>
    </p:spTree>
    <p:extLst>
      <p:ext uri="{BB962C8B-B14F-4D97-AF65-F5344CB8AC3E}">
        <p14:creationId xmlns:p14="http://schemas.microsoft.com/office/powerpoint/2010/main" val="2046136550"/>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q"/>
            </a:pPr>
            <a:r>
              <a:rPr lang="en-GB" dirty="0"/>
              <a:t>There are different types of poisoning. </a:t>
            </a:r>
            <a:endParaRPr lang="en-GB" dirty="0" smtClean="0"/>
          </a:p>
          <a:p>
            <a:pPr>
              <a:buFont typeface="Wingdings" pitchFamily="2" charset="2"/>
              <a:buChar char="q"/>
            </a:pPr>
            <a:r>
              <a:rPr lang="en-GB" dirty="0" smtClean="0"/>
              <a:t>Ingested </a:t>
            </a:r>
            <a:r>
              <a:rPr lang="en-GB" dirty="0"/>
              <a:t>poisoning includes the ingestion of </a:t>
            </a:r>
            <a:r>
              <a:rPr lang="en-GB" err="1" smtClean="0"/>
              <a:t>alcohol</a:t>
            </a:r>
            <a:r>
              <a:rPr lang="en-GB" smtClean="0"/>
              <a:t>, organophosphates</a:t>
            </a:r>
            <a:r>
              <a:rPr lang="en-GB" dirty="0"/>
              <a:t>, kerosene and common drugs, for example, </a:t>
            </a:r>
            <a:r>
              <a:rPr lang="en-GB" dirty="0" smtClean="0"/>
              <a:t>aspirin.</a:t>
            </a:r>
          </a:p>
          <a:p>
            <a:pPr>
              <a:buFont typeface="Wingdings" pitchFamily="2" charset="2"/>
              <a:buChar char="q"/>
            </a:pPr>
            <a:r>
              <a:rPr lang="en-GB" dirty="0" smtClean="0"/>
              <a:t>Inhaled </a:t>
            </a:r>
            <a:r>
              <a:rPr lang="en-GB" dirty="0"/>
              <a:t>poisoning may include the inhalation of carbon monoxide, ethanol and organophosphates. </a:t>
            </a:r>
            <a:endParaRPr lang="en-US" dirty="0"/>
          </a:p>
          <a:p>
            <a:pPr>
              <a:buFont typeface="Wingdings" pitchFamily="2" charset="2"/>
              <a:buChar char="q"/>
            </a:pPr>
            <a:r>
              <a:rPr lang="en-GB" dirty="0" smtClean="0"/>
              <a:t>Identification </a:t>
            </a:r>
            <a:r>
              <a:rPr lang="en-GB" dirty="0"/>
              <a:t>of poisoning includes taking a detailed history which includes:</a:t>
            </a:r>
            <a:endParaRPr lang="en-US" dirty="0"/>
          </a:p>
          <a:p>
            <a:pPr marL="653796" lvl="0" indent="-571500">
              <a:buFont typeface="+mj-lt"/>
              <a:buAutoNum type="romanLcPeriod"/>
            </a:pPr>
            <a:r>
              <a:rPr lang="en-GB" dirty="0"/>
              <a:t>Examining the drugs available at home or noting drug containers/bottles found nearby </a:t>
            </a:r>
            <a:endParaRPr lang="en-US" dirty="0"/>
          </a:p>
          <a:p>
            <a:pPr marL="653796" lvl="0" indent="-571500">
              <a:buFont typeface="+mj-lt"/>
              <a:buAutoNum type="romanLcPeriod"/>
            </a:pPr>
            <a:r>
              <a:rPr lang="en-GB" dirty="0"/>
              <a:t>Recording the place where ingestion or inhalation took place </a:t>
            </a:r>
            <a:endParaRPr lang="en-US" dirty="0"/>
          </a:p>
          <a:p>
            <a:pPr marL="653796" lvl="0" indent="-571500">
              <a:buFont typeface="+mj-lt"/>
              <a:buAutoNum type="romanLcPeriod"/>
            </a:pPr>
            <a:r>
              <a:rPr lang="en-GB" dirty="0"/>
              <a:t>Analysing any vomitus or urine saved</a:t>
            </a:r>
            <a:endParaRPr lang="en-US" dirty="0"/>
          </a:p>
          <a:p>
            <a:endParaRPr lang="en-US" dirty="0"/>
          </a:p>
        </p:txBody>
      </p:sp>
    </p:spTree>
    <p:extLst>
      <p:ext uri="{BB962C8B-B14F-4D97-AF65-F5344CB8AC3E}">
        <p14:creationId xmlns:p14="http://schemas.microsoft.com/office/powerpoint/2010/main" val="1146881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according to Freud: </a:t>
            </a:r>
          </a:p>
        </p:txBody>
      </p:sp>
      <p:sp>
        <p:nvSpPr>
          <p:cNvPr id="3" name="Content Placeholder 2"/>
          <p:cNvSpPr>
            <a:spLocks noGrp="1"/>
          </p:cNvSpPr>
          <p:nvPr>
            <p:ph idx="1"/>
          </p:nvPr>
        </p:nvSpPr>
        <p:spPr/>
        <p:txBody>
          <a:bodyPr/>
          <a:lstStyle/>
          <a:p>
            <a:endParaRPr lang="en-US" dirty="0" smtClean="0"/>
          </a:p>
          <a:p>
            <a:r>
              <a:rPr lang="en-US" dirty="0"/>
              <a:t>Ego: the conscious mind, serves the reality principle. Is the controlling self, able to find reality in satisfying the Id while blocking irrational thinking of Id.</a:t>
            </a:r>
          </a:p>
          <a:p>
            <a:r>
              <a:rPr lang="en-US" dirty="0" smtClean="0"/>
              <a:t>Superego: the conscience, functions as moral arbitrator, represents the ideal. Prevents individuals from expressing undesirable instincts that may threaten the social order.</a:t>
            </a:r>
            <a:endParaRPr lang="en-US" dirty="0"/>
          </a:p>
        </p:txBody>
      </p:sp>
    </p:spTree>
    <p:extLst>
      <p:ext uri="{BB962C8B-B14F-4D97-AF65-F5344CB8AC3E}">
        <p14:creationId xmlns:p14="http://schemas.microsoft.com/office/powerpoint/2010/main" val="387637414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poisoning</a:t>
            </a:r>
            <a:endParaRPr lang="en-US" dirty="0"/>
          </a:p>
        </p:txBody>
      </p:sp>
      <p:sp>
        <p:nvSpPr>
          <p:cNvPr id="3" name="Content Placeholder 2"/>
          <p:cNvSpPr>
            <a:spLocks noGrp="1"/>
          </p:cNvSpPr>
          <p:nvPr>
            <p:ph idx="1"/>
          </p:nvPr>
        </p:nvSpPr>
        <p:spPr/>
        <p:txBody>
          <a:bodyPr>
            <a:normAutofit fontScale="85000" lnSpcReduction="20000"/>
          </a:bodyPr>
          <a:lstStyle/>
          <a:p>
            <a:pPr marL="653796" lvl="0" indent="-571500">
              <a:buFont typeface="+mj-lt"/>
              <a:buAutoNum type="romanLcPeriod"/>
            </a:pPr>
            <a:r>
              <a:rPr lang="en-GB" dirty="0"/>
              <a:t>Vomiting and </a:t>
            </a:r>
            <a:r>
              <a:rPr lang="en-GB" dirty="0" smtClean="0"/>
              <a:t>hematemesis </a:t>
            </a:r>
            <a:endParaRPr lang="en-US" dirty="0"/>
          </a:p>
          <a:p>
            <a:pPr marL="653796" lvl="0" indent="-571500">
              <a:buFont typeface="+mj-lt"/>
              <a:buAutoNum type="romanLcPeriod"/>
            </a:pPr>
            <a:r>
              <a:rPr lang="en-GB" dirty="0"/>
              <a:t>Convulsions or involuntary movement </a:t>
            </a:r>
            <a:endParaRPr lang="en-US" dirty="0"/>
          </a:p>
          <a:p>
            <a:pPr marL="653796" lvl="0" indent="-571500">
              <a:buFont typeface="+mj-lt"/>
              <a:buAutoNum type="romanLcPeriod"/>
            </a:pPr>
            <a:r>
              <a:rPr lang="en-GB" dirty="0"/>
              <a:t>Oculogyric spasms </a:t>
            </a:r>
            <a:endParaRPr lang="en-US" dirty="0"/>
          </a:p>
          <a:p>
            <a:pPr marL="653796" lvl="0" indent="-571500">
              <a:buFont typeface="+mj-lt"/>
              <a:buAutoNum type="romanLcPeriod"/>
            </a:pPr>
            <a:r>
              <a:rPr lang="en-GB" dirty="0"/>
              <a:t>Hallucinations and agitation </a:t>
            </a:r>
            <a:endParaRPr lang="en-US" dirty="0"/>
          </a:p>
          <a:p>
            <a:pPr marL="653796" lvl="0" indent="-571500">
              <a:buFont typeface="+mj-lt"/>
              <a:buAutoNum type="romanLcPeriod"/>
            </a:pPr>
            <a:r>
              <a:rPr lang="en-GB" dirty="0"/>
              <a:t>Pupils either dilated or constricted </a:t>
            </a:r>
            <a:endParaRPr lang="en-US" dirty="0"/>
          </a:p>
          <a:p>
            <a:pPr marL="653796" lvl="0" indent="-571500">
              <a:buFont typeface="+mj-lt"/>
              <a:buAutoNum type="romanLcPeriod"/>
            </a:pPr>
            <a:r>
              <a:rPr lang="en-GB" dirty="0"/>
              <a:t>Renal failure </a:t>
            </a:r>
            <a:endParaRPr lang="en-US" dirty="0"/>
          </a:p>
          <a:p>
            <a:pPr marL="653796" lvl="0" indent="-571500">
              <a:buFont typeface="+mj-lt"/>
              <a:buAutoNum type="romanLcPeriod"/>
            </a:pPr>
            <a:r>
              <a:rPr lang="en-GB" dirty="0"/>
              <a:t>Respiratory failure </a:t>
            </a:r>
            <a:endParaRPr lang="en-US" dirty="0"/>
          </a:p>
          <a:p>
            <a:pPr marL="653796" lvl="0" indent="-571500">
              <a:buFont typeface="+mj-lt"/>
              <a:buAutoNum type="romanLcPeriod"/>
            </a:pPr>
            <a:r>
              <a:rPr lang="en-GB" dirty="0"/>
              <a:t>Cardiac failure </a:t>
            </a:r>
            <a:endParaRPr lang="en-US" dirty="0"/>
          </a:p>
          <a:p>
            <a:pPr marL="653796" lvl="0" indent="-571500">
              <a:buFont typeface="+mj-lt"/>
              <a:buAutoNum type="romanLcPeriod"/>
            </a:pPr>
            <a:r>
              <a:rPr lang="en-GB" dirty="0"/>
              <a:t>Hypoglycaemia </a:t>
            </a:r>
            <a:endParaRPr lang="en-US" dirty="0"/>
          </a:p>
          <a:p>
            <a:pPr marL="653796" lvl="0" indent="-571500">
              <a:buFont typeface="+mj-lt"/>
              <a:buAutoNum type="romanLcPeriod"/>
            </a:pPr>
            <a:r>
              <a:rPr lang="en-GB" dirty="0"/>
              <a:t>Metabolic acidosis </a:t>
            </a:r>
            <a:endParaRPr lang="en-US" dirty="0"/>
          </a:p>
          <a:p>
            <a:pPr marL="653796" lvl="0" indent="-571500">
              <a:buFont typeface="+mj-lt"/>
              <a:buAutoNum type="romanLcPeriod"/>
            </a:pPr>
            <a:r>
              <a:rPr lang="en-GB" dirty="0"/>
              <a:t>Stupor/coma</a:t>
            </a:r>
            <a:endParaRPr lang="en-US" dirty="0"/>
          </a:p>
          <a:p>
            <a:pPr marL="653796" indent="-571500">
              <a:buFont typeface="+mj-lt"/>
              <a:buAutoNum type="romanLcPeriod"/>
            </a:pPr>
            <a:endParaRPr lang="en-US" dirty="0"/>
          </a:p>
        </p:txBody>
      </p:sp>
    </p:spTree>
    <p:extLst>
      <p:ext uri="{BB962C8B-B14F-4D97-AF65-F5344CB8AC3E}">
        <p14:creationId xmlns:p14="http://schemas.microsoft.com/office/powerpoint/2010/main" val="775932145"/>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q"/>
            </a:pPr>
            <a:r>
              <a:rPr lang="en-GB" dirty="0"/>
              <a:t>G</a:t>
            </a:r>
            <a:r>
              <a:rPr lang="en-GB" dirty="0" smtClean="0"/>
              <a:t>astric lavage is method of choice.</a:t>
            </a:r>
            <a:endParaRPr lang="en-US" dirty="0"/>
          </a:p>
          <a:p>
            <a:pPr>
              <a:buFont typeface="Wingdings" pitchFamily="2" charset="2"/>
              <a:buChar char="q"/>
            </a:pPr>
            <a:r>
              <a:rPr lang="en-GB" dirty="0"/>
              <a:t>The blood should be tested for the poisonous substance taken by the child if known and an intravenous infusion using Darrow's solution </a:t>
            </a:r>
            <a:r>
              <a:rPr lang="en-GB" dirty="0" smtClean="0"/>
              <a:t>or </a:t>
            </a:r>
            <a:r>
              <a:rPr lang="en-GB" dirty="0"/>
              <a:t>50% Dextrose may be given to correct </a:t>
            </a:r>
            <a:r>
              <a:rPr lang="en-GB" dirty="0" smtClean="0"/>
              <a:t>hypoglycaemia.</a:t>
            </a:r>
          </a:p>
          <a:p>
            <a:pPr>
              <a:buFont typeface="Wingdings" pitchFamily="2" charset="2"/>
              <a:buChar char="q"/>
            </a:pPr>
            <a:r>
              <a:rPr lang="en-GB" dirty="0" smtClean="0"/>
              <a:t>Oxygen </a:t>
            </a:r>
            <a:r>
              <a:rPr lang="en-GB" dirty="0"/>
              <a:t>therapy can be administered where necessary. </a:t>
            </a:r>
            <a:endParaRPr lang="en-GB" dirty="0" smtClean="0"/>
          </a:p>
          <a:p>
            <a:pPr>
              <a:buFont typeface="Wingdings" pitchFamily="2" charset="2"/>
              <a:buChar char="q"/>
            </a:pPr>
            <a:r>
              <a:rPr lang="en-GB" dirty="0" smtClean="0"/>
              <a:t>The </a:t>
            </a:r>
            <a:r>
              <a:rPr lang="en-GB" dirty="0"/>
              <a:t>child should be given oral alkaline fluids to neutralise the acid and vice versa. </a:t>
            </a:r>
            <a:endParaRPr lang="en-GB" dirty="0" smtClean="0"/>
          </a:p>
          <a:p>
            <a:pPr>
              <a:buFont typeface="Wingdings" pitchFamily="2" charset="2"/>
              <a:buChar char="q"/>
            </a:pPr>
            <a:r>
              <a:rPr lang="en-GB" dirty="0" smtClean="0"/>
              <a:t>Urinary </a:t>
            </a:r>
            <a:r>
              <a:rPr lang="en-GB" dirty="0"/>
              <a:t>catheterisation is indicated in order to monitor urinary output when renal failure is suspected.</a:t>
            </a:r>
            <a:endParaRPr lang="en-US" dirty="0"/>
          </a:p>
          <a:p>
            <a:pPr>
              <a:buFont typeface="Wingdings" pitchFamily="2" charset="2"/>
              <a:buChar char="q"/>
            </a:pPr>
            <a:r>
              <a:rPr lang="en-GB" dirty="0"/>
              <a:t>The patient's general condition should be assessed to include level of consciousness and inspection of the mouth and lips for any burns in case of corrosive </a:t>
            </a:r>
            <a:r>
              <a:rPr lang="en-GB" dirty="0" smtClean="0"/>
              <a:t>poisoning.</a:t>
            </a:r>
            <a:endParaRPr lang="en-US" dirty="0"/>
          </a:p>
        </p:txBody>
      </p:sp>
    </p:spTree>
    <p:extLst>
      <p:ext uri="{BB962C8B-B14F-4D97-AF65-F5344CB8AC3E}">
        <p14:creationId xmlns:p14="http://schemas.microsoft.com/office/powerpoint/2010/main" val="2547442541"/>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RESCUSCITATION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0070C0"/>
                </a:solidFill>
              </a:rPr>
              <a:t>CHECK BASIC PEDIATRICS PROTOCAL</a:t>
            </a:r>
          </a:p>
          <a:p>
            <a:r>
              <a:rPr lang="en-US" dirty="0" smtClean="0">
                <a:solidFill>
                  <a:srgbClr val="0070C0"/>
                </a:solidFill>
              </a:rPr>
              <a:t>(PAGE 38): neonatal</a:t>
            </a:r>
          </a:p>
          <a:p>
            <a:r>
              <a:rPr lang="en-US" dirty="0" smtClean="0">
                <a:solidFill>
                  <a:srgbClr val="0070C0"/>
                </a:solidFill>
              </a:rPr>
              <a:t>(page 16): children</a:t>
            </a:r>
            <a:endParaRPr lang="en-US" dirty="0">
              <a:solidFill>
                <a:srgbClr val="0070C0"/>
              </a:solidFill>
            </a:endParaRPr>
          </a:p>
        </p:txBody>
      </p:sp>
    </p:spTree>
    <p:extLst>
      <p:ext uri="{BB962C8B-B14F-4D97-AF65-F5344CB8AC3E}">
        <p14:creationId xmlns:p14="http://schemas.microsoft.com/office/powerpoint/2010/main" val="1195018117"/>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317799"/>
          </a:xfrm>
        </p:spPr>
        <p:txBody>
          <a:bodyPr>
            <a:normAutofit/>
          </a:bodyPr>
          <a:lstStyle/>
          <a:p>
            <a:r>
              <a:rPr lang="en-US" sz="6000" b="1" dirty="0" smtClean="0"/>
              <a:t>MALIGNANCIES</a:t>
            </a:r>
            <a:endParaRPr lang="en-US" sz="6000" b="1" dirty="0"/>
          </a:p>
        </p:txBody>
      </p:sp>
    </p:spTree>
    <p:extLst>
      <p:ext uri="{BB962C8B-B14F-4D97-AF65-F5344CB8AC3E}">
        <p14:creationId xmlns:p14="http://schemas.microsoft.com/office/powerpoint/2010/main" val="3963935453"/>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167073"/>
          </a:xfrm>
        </p:spPr>
        <p:txBody>
          <a:bodyPr>
            <a:normAutofit/>
          </a:bodyPr>
          <a:lstStyle/>
          <a:p>
            <a:r>
              <a:rPr lang="en-US" sz="6000" b="1" dirty="0" smtClean="0"/>
              <a:t>BURKITT’S LYMPHOMA</a:t>
            </a:r>
            <a:endParaRPr lang="en-US" sz="6000" b="1" dirty="0"/>
          </a:p>
        </p:txBody>
      </p:sp>
    </p:spTree>
    <p:extLst>
      <p:ext uri="{BB962C8B-B14F-4D97-AF65-F5344CB8AC3E}">
        <p14:creationId xmlns:p14="http://schemas.microsoft.com/office/powerpoint/2010/main" val="2089843395"/>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Burkitt's Tumour (Burkitt's Lymphoma)</a:t>
            </a:r>
            <a:br>
              <a:rPr lang="en-US" dirty="0"/>
            </a:br>
            <a:endParaRPr lang="en-US" dirty="0"/>
          </a:p>
        </p:txBody>
      </p:sp>
      <p:sp>
        <p:nvSpPr>
          <p:cNvPr id="3" name="Content Placeholder 2"/>
          <p:cNvSpPr>
            <a:spLocks noGrp="1"/>
          </p:cNvSpPr>
          <p:nvPr>
            <p:ph idx="1"/>
          </p:nvPr>
        </p:nvSpPr>
        <p:spPr>
          <a:xfrm>
            <a:off x="1914144" y="1085222"/>
            <a:ext cx="9997440" cy="5163178"/>
          </a:xfrm>
        </p:spPr>
        <p:txBody>
          <a:bodyPr>
            <a:normAutofit fontScale="92500" lnSpcReduction="10000"/>
          </a:bodyPr>
          <a:lstStyle/>
          <a:p>
            <a:r>
              <a:rPr lang="en-US" dirty="0"/>
              <a:t>This is a form of lymphoblastic beta cell lymphoma (immature lymphoma), which is predominantly found in tropical Africa and </a:t>
            </a:r>
            <a:r>
              <a:rPr lang="en-US" dirty="0" smtClean="0"/>
              <a:t>New </a:t>
            </a:r>
            <a:r>
              <a:rPr lang="en-US" dirty="0"/>
              <a:t>Guinea but less frequently seen in other parts of the world. </a:t>
            </a:r>
          </a:p>
          <a:p>
            <a:r>
              <a:rPr lang="en-US" dirty="0"/>
              <a:t>It is highly malignant, which means it can spread to other parts of the body.</a:t>
            </a:r>
          </a:p>
          <a:p>
            <a:r>
              <a:rPr lang="en-US" dirty="0"/>
              <a:t>It is most common in children aged between four and eight, although a few incidences have been recorded among older patients. </a:t>
            </a:r>
            <a:endParaRPr lang="en-US" dirty="0" smtClean="0"/>
          </a:p>
          <a:p>
            <a:r>
              <a:rPr lang="en-US" dirty="0" smtClean="0"/>
              <a:t>It </a:t>
            </a:r>
            <a:r>
              <a:rPr lang="en-US" dirty="0"/>
              <a:t>tends to predominantly affect male children. The causes are unknown but it is thought to be viral in origin.</a:t>
            </a:r>
          </a:p>
          <a:p>
            <a:endParaRPr lang="en-US" dirty="0"/>
          </a:p>
        </p:txBody>
      </p:sp>
    </p:spTree>
    <p:extLst>
      <p:ext uri="{BB962C8B-B14F-4D97-AF65-F5344CB8AC3E}">
        <p14:creationId xmlns:p14="http://schemas.microsoft.com/office/powerpoint/2010/main" val="193409620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653796" indent="-571500">
              <a:buFont typeface="+mj-lt"/>
              <a:buAutoNum type="romanLcPeriod"/>
            </a:pPr>
            <a:r>
              <a:rPr lang="en-US" dirty="0" smtClean="0"/>
              <a:t>Lymph </a:t>
            </a:r>
            <a:r>
              <a:rPr lang="en-US" dirty="0"/>
              <a:t>glands in the neck are swollen but may be one sided or bilateral (jaws)</a:t>
            </a:r>
          </a:p>
          <a:p>
            <a:pPr marL="653796" indent="-571500">
              <a:buFont typeface="+mj-lt"/>
              <a:buAutoNum type="romanLcPeriod"/>
            </a:pPr>
            <a:r>
              <a:rPr lang="en-US" dirty="0" smtClean="0"/>
              <a:t>The </a:t>
            </a:r>
            <a:r>
              <a:rPr lang="en-US" dirty="0"/>
              <a:t>mandible and maxillary bones gradually become affected resulting in marked bony deformity</a:t>
            </a:r>
          </a:p>
          <a:p>
            <a:pPr marL="653796" indent="-571500">
              <a:buFont typeface="+mj-lt"/>
              <a:buAutoNum type="romanLcPeriod"/>
            </a:pPr>
            <a:r>
              <a:rPr lang="en-US" dirty="0" smtClean="0"/>
              <a:t>The </a:t>
            </a:r>
            <a:r>
              <a:rPr lang="en-US" dirty="0"/>
              <a:t>teeth become loose in the process</a:t>
            </a:r>
          </a:p>
          <a:p>
            <a:pPr marL="653796" indent="-571500">
              <a:buFont typeface="+mj-lt"/>
              <a:buAutoNum type="romanLcPeriod"/>
            </a:pPr>
            <a:r>
              <a:rPr lang="en-US" dirty="0" smtClean="0"/>
              <a:t>Later </a:t>
            </a:r>
            <a:r>
              <a:rPr lang="en-US" dirty="0"/>
              <a:t>the eyeball protrudes outwards, resulting in loss of sight</a:t>
            </a:r>
          </a:p>
          <a:p>
            <a:pPr marL="653796" indent="-571500">
              <a:buFont typeface="+mj-lt"/>
              <a:buAutoNum type="romanLcPeriod"/>
            </a:pPr>
            <a:r>
              <a:rPr lang="en-US" dirty="0" smtClean="0"/>
              <a:t>As </a:t>
            </a:r>
            <a:r>
              <a:rPr lang="en-US" dirty="0"/>
              <a:t>the condition progresses the kidneys, adrenals, ovaries or abdominal lymph nodes become involved, giving rise to abdominal tumours</a:t>
            </a:r>
          </a:p>
          <a:p>
            <a:pPr marL="653796" indent="-571500">
              <a:buFont typeface="+mj-lt"/>
              <a:buAutoNum type="romanLcPeriod"/>
            </a:pPr>
            <a:r>
              <a:rPr lang="en-US" dirty="0" smtClean="0"/>
              <a:t>When </a:t>
            </a:r>
            <a:r>
              <a:rPr lang="en-US" dirty="0"/>
              <a:t>the spinal cord is involved, it may result in sudden onset of paraplegia</a:t>
            </a:r>
          </a:p>
          <a:p>
            <a:pPr marL="653796" indent="-571500">
              <a:buFont typeface="+mj-lt"/>
              <a:buAutoNum type="romanLcPeriod"/>
            </a:pPr>
            <a:r>
              <a:rPr lang="en-US" dirty="0" smtClean="0"/>
              <a:t>Although </a:t>
            </a:r>
            <a:r>
              <a:rPr lang="en-US" dirty="0"/>
              <a:t>uncommon, affected females, especially young adult women, may develop bilateral tumours of the breasts</a:t>
            </a:r>
          </a:p>
          <a:p>
            <a:pPr marL="653796" indent="-571500">
              <a:buFont typeface="+mj-lt"/>
              <a:buAutoNum type="romanLcPeriod"/>
            </a:pPr>
            <a:endParaRPr lang="en-US" dirty="0"/>
          </a:p>
        </p:txBody>
      </p:sp>
    </p:spTree>
    <p:extLst>
      <p:ext uri="{BB962C8B-B14F-4D97-AF65-F5344CB8AC3E}">
        <p14:creationId xmlns:p14="http://schemas.microsoft.com/office/powerpoint/2010/main" val="1752872948"/>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a:t>Secondary metastases may also involve long bones, salivary glands, thyroid, testes and </a:t>
            </a:r>
            <a:r>
              <a:rPr lang="en-US" dirty="0" smtClean="0"/>
              <a:t>the </a:t>
            </a:r>
            <a:r>
              <a:rPr lang="en-US" dirty="0"/>
              <a:t>heart.</a:t>
            </a:r>
          </a:p>
          <a:p>
            <a:r>
              <a:rPr lang="en-US" dirty="0"/>
              <a:t>Any investigations for the condition should include taking down a personal history and conducting a physical examination. </a:t>
            </a:r>
          </a:p>
          <a:p>
            <a:r>
              <a:rPr lang="en-US" dirty="0"/>
              <a:t>A biopsy for histology should also be performed.</a:t>
            </a:r>
          </a:p>
          <a:p>
            <a:endParaRPr lang="en-US" dirty="0"/>
          </a:p>
        </p:txBody>
      </p:sp>
    </p:spTree>
    <p:extLst>
      <p:ext uri="{BB962C8B-B14F-4D97-AF65-F5344CB8AC3E}">
        <p14:creationId xmlns:p14="http://schemas.microsoft.com/office/powerpoint/2010/main" val="4145303090"/>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a:t>
            </a:r>
            <a:br>
              <a:rPr lang="en-US" dirty="0"/>
            </a:br>
            <a:endParaRPr lang="en-US" dirty="0"/>
          </a:p>
        </p:txBody>
      </p:sp>
      <p:sp>
        <p:nvSpPr>
          <p:cNvPr id="3" name="Content Placeholder 2"/>
          <p:cNvSpPr>
            <a:spLocks noGrp="1"/>
          </p:cNvSpPr>
          <p:nvPr>
            <p:ph idx="1"/>
          </p:nvPr>
        </p:nvSpPr>
        <p:spPr>
          <a:xfrm>
            <a:off x="1914144" y="1014884"/>
            <a:ext cx="9997440" cy="5233516"/>
          </a:xfrm>
        </p:spPr>
        <p:txBody>
          <a:bodyPr>
            <a:normAutofit fontScale="85000" lnSpcReduction="10000"/>
          </a:bodyPr>
          <a:lstStyle/>
          <a:p>
            <a:r>
              <a:rPr lang="en-US" dirty="0"/>
              <a:t>The patient should be admitted into hospital for further investigations to detect the extent of metastasis. </a:t>
            </a:r>
            <a:endParaRPr lang="en-US" dirty="0" smtClean="0"/>
          </a:p>
          <a:p>
            <a:r>
              <a:rPr lang="en-US" dirty="0" smtClean="0"/>
              <a:t>Surgical </a:t>
            </a:r>
            <a:r>
              <a:rPr lang="en-US" dirty="0"/>
              <a:t>removal of the swollen lymph gland under the jaw may be attempted. </a:t>
            </a:r>
            <a:endParaRPr lang="en-US" dirty="0" smtClean="0"/>
          </a:p>
          <a:p>
            <a:r>
              <a:rPr lang="en-US" dirty="0" smtClean="0"/>
              <a:t>If </a:t>
            </a:r>
            <a:r>
              <a:rPr lang="en-US" dirty="0"/>
              <a:t>there is a localised tumour, this may be managed medically by the use of cytotoxic drugs and radiotherapy.</a:t>
            </a:r>
          </a:p>
          <a:p>
            <a:r>
              <a:rPr lang="en-US" dirty="0"/>
              <a:t>Some of the drugs used </a:t>
            </a:r>
            <a:r>
              <a:rPr lang="en-US" dirty="0" smtClean="0"/>
              <a:t>include:</a:t>
            </a:r>
          </a:p>
          <a:p>
            <a:pPr marL="870966" lvl="1" indent="-514350">
              <a:buFont typeface="+mj-lt"/>
              <a:buAutoNum type="alphaLcParenR"/>
            </a:pPr>
            <a:r>
              <a:rPr lang="en-US" dirty="0" smtClean="0"/>
              <a:t>Cyclophosphamide </a:t>
            </a:r>
            <a:r>
              <a:rPr lang="en-US" dirty="0"/>
              <a:t>(</a:t>
            </a:r>
            <a:r>
              <a:rPr lang="en-US" dirty="0" err="1"/>
              <a:t>endoxan</a:t>
            </a:r>
            <a:r>
              <a:rPr lang="en-US" dirty="0"/>
              <a:t>), which is prescribed as 40-60 mg/Kg body weight intramuscularly once every two weeks up to six </a:t>
            </a:r>
            <a:r>
              <a:rPr lang="en-US" dirty="0" smtClean="0"/>
              <a:t>doses.</a:t>
            </a:r>
          </a:p>
          <a:p>
            <a:pPr marL="870966" lvl="1" indent="-514350">
              <a:buFont typeface="+mj-lt"/>
              <a:buAutoNum type="alphaLcParenR"/>
            </a:pPr>
            <a:r>
              <a:rPr lang="en-US" dirty="0" smtClean="0"/>
              <a:t>Methotrexate </a:t>
            </a:r>
            <a:r>
              <a:rPr lang="en-US" dirty="0"/>
              <a:t>can be given in a dose of 5-10 mg IV or up to 100 mg weekly intrathecally, if the spinal cord is already affected. </a:t>
            </a:r>
            <a:endParaRPr lang="en-US" dirty="0" smtClean="0"/>
          </a:p>
          <a:p>
            <a:pPr marL="870966" lvl="1" indent="-514350">
              <a:buFont typeface="+mj-lt"/>
              <a:buAutoNum type="alphaLcParenR"/>
            </a:pPr>
            <a:r>
              <a:rPr lang="en-US" dirty="0" smtClean="0"/>
              <a:t>Analgesics</a:t>
            </a:r>
            <a:r>
              <a:rPr lang="en-US" dirty="0"/>
              <a:t>, which are strong enough to control pain and discomfort, should also be prescribed.</a:t>
            </a:r>
          </a:p>
          <a:p>
            <a:endParaRPr lang="en-US" dirty="0"/>
          </a:p>
        </p:txBody>
      </p:sp>
    </p:spTree>
    <p:extLst>
      <p:ext uri="{BB962C8B-B14F-4D97-AF65-F5344CB8AC3E}">
        <p14:creationId xmlns:p14="http://schemas.microsoft.com/office/powerpoint/2010/main" val="1942079406"/>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Wilm’s </a:t>
            </a:r>
            <a:r>
              <a:rPr lang="en-US" dirty="0" err="1"/>
              <a:t>Tumour</a:t>
            </a:r>
            <a:r>
              <a:rPr lang="en-US" dirty="0"/>
              <a:t> (</a:t>
            </a:r>
            <a:r>
              <a:rPr lang="en-US" dirty="0" err="1"/>
              <a:t>Nephroblastoma</a:t>
            </a:r>
            <a:r>
              <a:rPr lang="en-US" dirty="0"/>
              <a:t>)</a:t>
            </a:r>
            <a:br>
              <a:rPr lang="en-US" dirty="0"/>
            </a:br>
            <a:endParaRPr lang="en-US" dirty="0"/>
          </a:p>
        </p:txBody>
      </p:sp>
      <p:sp>
        <p:nvSpPr>
          <p:cNvPr id="3" name="Content Placeholder 2"/>
          <p:cNvSpPr>
            <a:spLocks noGrp="1"/>
          </p:cNvSpPr>
          <p:nvPr>
            <p:ph idx="1"/>
          </p:nvPr>
        </p:nvSpPr>
        <p:spPr/>
        <p:txBody>
          <a:bodyPr>
            <a:normAutofit fontScale="92500"/>
          </a:bodyPr>
          <a:lstStyle/>
          <a:p>
            <a:endParaRPr lang="en-US" dirty="0"/>
          </a:p>
          <a:p>
            <a:r>
              <a:rPr lang="en-US" dirty="0"/>
              <a:t>This is one of the most common childhood </a:t>
            </a:r>
            <a:r>
              <a:rPr lang="en-US" dirty="0" err="1"/>
              <a:t>tumours</a:t>
            </a:r>
            <a:r>
              <a:rPr lang="en-US" dirty="0"/>
              <a:t>. </a:t>
            </a:r>
          </a:p>
          <a:p>
            <a:r>
              <a:rPr lang="en-US" dirty="0"/>
              <a:t>The tumour is usually unilateral but may occasionally be bilateral. </a:t>
            </a:r>
            <a:endParaRPr lang="en-US" dirty="0" smtClean="0"/>
          </a:p>
          <a:p>
            <a:r>
              <a:rPr lang="en-US" dirty="0" smtClean="0"/>
              <a:t>It </a:t>
            </a:r>
            <a:r>
              <a:rPr lang="en-US" dirty="0"/>
              <a:t>is often malignant and spreads very rapidly. </a:t>
            </a:r>
            <a:endParaRPr lang="en-US" dirty="0" smtClean="0"/>
          </a:p>
          <a:p>
            <a:r>
              <a:rPr lang="en-US" dirty="0" smtClean="0"/>
              <a:t>Metastasis </a:t>
            </a:r>
            <a:r>
              <a:rPr lang="en-US" dirty="0"/>
              <a:t>tends to occur early in the lungs and prognosis is grave. </a:t>
            </a:r>
            <a:endParaRPr lang="en-US" dirty="0" smtClean="0"/>
          </a:p>
          <a:p>
            <a:r>
              <a:rPr lang="en-US" dirty="0" smtClean="0"/>
              <a:t>However</a:t>
            </a:r>
            <a:r>
              <a:rPr lang="en-US" dirty="0"/>
              <a:t>, if diagnosed early, about 4% are cured by surgical intervention, chemotherapy and deep x-ray therapy.</a:t>
            </a:r>
          </a:p>
          <a:p>
            <a:endParaRPr lang="en-US" dirty="0"/>
          </a:p>
        </p:txBody>
      </p:sp>
    </p:spTree>
    <p:extLst>
      <p:ext uri="{BB962C8B-B14F-4D97-AF65-F5344CB8AC3E}">
        <p14:creationId xmlns:p14="http://schemas.microsoft.com/office/powerpoint/2010/main" val="223981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according to </a:t>
            </a:r>
            <a:r>
              <a:rPr lang="en-US" dirty="0"/>
              <a:t>Freud: </a:t>
            </a:r>
          </a:p>
        </p:txBody>
      </p:sp>
      <p:sp>
        <p:nvSpPr>
          <p:cNvPr id="3" name="Content Placeholder 2"/>
          <p:cNvSpPr>
            <a:spLocks noGrp="1"/>
          </p:cNvSpPr>
          <p:nvPr>
            <p:ph idx="1"/>
          </p:nvPr>
        </p:nvSpPr>
        <p:spPr/>
        <p:txBody>
          <a:bodyPr>
            <a:normAutofit/>
          </a:bodyPr>
          <a:lstStyle/>
          <a:p>
            <a:r>
              <a:rPr lang="en-US" dirty="0"/>
              <a:t>1. </a:t>
            </a:r>
            <a:r>
              <a:rPr lang="en-US" b="1" dirty="0"/>
              <a:t>Oral phase- </a:t>
            </a:r>
            <a:r>
              <a:rPr lang="en-US" dirty="0"/>
              <a:t>Birth to 1 year: where sexual satisfaction is obtained through the mouth by actions of sucking or biting.</a:t>
            </a:r>
          </a:p>
          <a:p>
            <a:r>
              <a:rPr lang="en-US" dirty="0"/>
              <a:t>2. </a:t>
            </a:r>
            <a:r>
              <a:rPr lang="en-US" b="1" dirty="0"/>
              <a:t>Anal phase - </a:t>
            </a:r>
            <a:r>
              <a:rPr lang="en-US" dirty="0"/>
              <a:t>1 year to 3 years: where sexual satisfaction is obtained through the </a:t>
            </a:r>
            <a:r>
              <a:rPr lang="en-US" dirty="0" smtClean="0"/>
              <a:t>anus. Toilet training can have lasting effects</a:t>
            </a:r>
            <a:endParaRPr lang="en-US" dirty="0"/>
          </a:p>
          <a:p>
            <a:r>
              <a:rPr lang="en-US" dirty="0"/>
              <a:t>3. </a:t>
            </a:r>
            <a:r>
              <a:rPr lang="en-US" b="1" dirty="0"/>
              <a:t>Phallic phase- </a:t>
            </a:r>
            <a:r>
              <a:rPr lang="en-US" dirty="0"/>
              <a:t>3 years to 6 years </a:t>
            </a:r>
            <a:r>
              <a:rPr lang="en-US" b="1" dirty="0"/>
              <a:t>:</a:t>
            </a:r>
            <a:r>
              <a:rPr lang="en-US" dirty="0"/>
              <a:t> during which interest in the genitalia is developed and the individual acquires gender roles.</a:t>
            </a:r>
          </a:p>
          <a:p>
            <a:pPr marL="82296" indent="0">
              <a:buNone/>
            </a:pPr>
            <a:endParaRPr lang="en-US" dirty="0"/>
          </a:p>
        </p:txBody>
      </p:sp>
    </p:spTree>
    <p:extLst>
      <p:ext uri="{BB962C8B-B14F-4D97-AF65-F5344CB8AC3E}">
        <p14:creationId xmlns:p14="http://schemas.microsoft.com/office/powerpoint/2010/main" val="1714372886"/>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When diagnosing a patient with </a:t>
            </a:r>
            <a:r>
              <a:rPr lang="en-US" dirty="0" err="1"/>
              <a:t>nephroblastoma</a:t>
            </a:r>
            <a:r>
              <a:rPr lang="en-US" dirty="0"/>
              <a:t>, the following characteristics should be kept in mind:</a:t>
            </a:r>
          </a:p>
          <a:p>
            <a:r>
              <a:rPr lang="en-US" dirty="0"/>
              <a:t>In early stages it is symptomatic</a:t>
            </a:r>
          </a:p>
          <a:p>
            <a:r>
              <a:rPr lang="en-US" dirty="0"/>
              <a:t>The condition occurs in the first three years of life</a:t>
            </a:r>
          </a:p>
          <a:p>
            <a:r>
              <a:rPr lang="en-US" dirty="0"/>
              <a:t>The child is usually brought to hospital because of gross abdominal enlargement and pain</a:t>
            </a:r>
          </a:p>
          <a:p>
            <a:r>
              <a:rPr lang="en-US" dirty="0"/>
              <a:t>Renal colic and </a:t>
            </a:r>
            <a:r>
              <a:rPr lang="en-US" dirty="0" err="1"/>
              <a:t>haematuria</a:t>
            </a:r>
            <a:endParaRPr lang="en-US" dirty="0"/>
          </a:p>
          <a:p>
            <a:r>
              <a:rPr lang="en-US" dirty="0"/>
              <a:t>Urinary suppression and urinary infection</a:t>
            </a:r>
          </a:p>
          <a:p>
            <a:r>
              <a:rPr lang="en-US" dirty="0"/>
              <a:t>Anaemia and growth failure</a:t>
            </a:r>
          </a:p>
          <a:p>
            <a:r>
              <a:rPr lang="en-US" dirty="0"/>
              <a:t>Later there may be urethral obstruction</a:t>
            </a:r>
          </a:p>
          <a:p>
            <a:endParaRPr lang="en-US" dirty="0"/>
          </a:p>
        </p:txBody>
      </p:sp>
    </p:spTree>
    <p:extLst>
      <p:ext uri="{BB962C8B-B14F-4D97-AF65-F5344CB8AC3E}">
        <p14:creationId xmlns:p14="http://schemas.microsoft.com/office/powerpoint/2010/main" val="395127810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Investigations </a:t>
            </a:r>
            <a:br>
              <a:rPr lang="en-US" dirty="0"/>
            </a:br>
            <a:endParaRPr lang="en-US" dirty="0"/>
          </a:p>
        </p:txBody>
      </p:sp>
      <p:sp>
        <p:nvSpPr>
          <p:cNvPr id="3" name="Content Placeholder 2"/>
          <p:cNvSpPr>
            <a:spLocks noGrp="1"/>
          </p:cNvSpPr>
          <p:nvPr>
            <p:ph idx="1"/>
          </p:nvPr>
        </p:nvSpPr>
        <p:spPr/>
        <p:txBody>
          <a:bodyPr/>
          <a:lstStyle/>
          <a:p>
            <a:r>
              <a:rPr lang="en-US" dirty="0"/>
              <a:t>Proper diagnostic investigations should always begin with accurate history taking. This should be followed by a careful physical examination, which should include an intravenous </a:t>
            </a:r>
            <a:r>
              <a:rPr lang="en-US" dirty="0" err="1"/>
              <a:t>pyelogram</a:t>
            </a:r>
            <a:r>
              <a:rPr lang="en-US" dirty="0"/>
              <a:t>, cystoscopy to exclude ureteric involvement, abdominal and chest x-ray to assess the extent of metastasis and blood tests for full blood count, </a:t>
            </a:r>
            <a:r>
              <a:rPr lang="en-US" dirty="0" err="1"/>
              <a:t>haemoglobin</a:t>
            </a:r>
            <a:r>
              <a:rPr lang="en-US" dirty="0"/>
              <a:t>, grouping and cross matching.</a:t>
            </a:r>
          </a:p>
          <a:p>
            <a:endParaRPr lang="en-US" dirty="0"/>
          </a:p>
        </p:txBody>
      </p:sp>
    </p:spTree>
    <p:extLst>
      <p:ext uri="{BB962C8B-B14F-4D97-AF65-F5344CB8AC3E}">
        <p14:creationId xmlns:p14="http://schemas.microsoft.com/office/powerpoint/2010/main" val="2590548844"/>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a:t>
            </a:r>
            <a:br>
              <a:rPr lang="en-US" dirty="0"/>
            </a:br>
            <a:endParaRPr lang="en-US" dirty="0"/>
          </a:p>
        </p:txBody>
      </p:sp>
      <p:sp>
        <p:nvSpPr>
          <p:cNvPr id="3" name="Content Placeholder 2"/>
          <p:cNvSpPr>
            <a:spLocks noGrp="1"/>
          </p:cNvSpPr>
          <p:nvPr>
            <p:ph idx="1"/>
          </p:nvPr>
        </p:nvSpPr>
        <p:spPr>
          <a:xfrm>
            <a:off x="410497" y="1690688"/>
            <a:ext cx="10515600" cy="4351338"/>
          </a:xfrm>
        </p:spPr>
        <p:txBody>
          <a:bodyPr/>
          <a:lstStyle/>
          <a:p>
            <a:r>
              <a:rPr lang="en-US" dirty="0"/>
              <a:t>The condition is best managed by a Nephrectomy or </a:t>
            </a:r>
          </a:p>
          <a:p>
            <a:r>
              <a:rPr lang="en-US" dirty="0" err="1"/>
              <a:t>Nephro</a:t>
            </a:r>
            <a:r>
              <a:rPr lang="en-US" dirty="0"/>
              <a:t> </a:t>
            </a:r>
            <a:r>
              <a:rPr lang="en-US" dirty="0" err="1"/>
              <a:t>uterectomy</a:t>
            </a:r>
            <a:r>
              <a:rPr lang="en-US" dirty="0"/>
              <a:t>.</a:t>
            </a:r>
          </a:p>
          <a:p>
            <a:r>
              <a:rPr lang="en-US" dirty="0"/>
              <a:t>Preoperative/Postoperative Care </a:t>
            </a:r>
          </a:p>
        </p:txBody>
      </p:sp>
    </p:spTree>
    <p:extLst>
      <p:ext uri="{BB962C8B-B14F-4D97-AF65-F5344CB8AC3E}">
        <p14:creationId xmlns:p14="http://schemas.microsoft.com/office/powerpoint/2010/main" val="4011826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according to Freud: </a:t>
            </a:r>
          </a:p>
        </p:txBody>
      </p:sp>
      <p:sp>
        <p:nvSpPr>
          <p:cNvPr id="3" name="Content Placeholder 2"/>
          <p:cNvSpPr>
            <a:spLocks noGrp="1"/>
          </p:cNvSpPr>
          <p:nvPr>
            <p:ph idx="1"/>
          </p:nvPr>
        </p:nvSpPr>
        <p:spPr/>
        <p:txBody>
          <a:bodyPr>
            <a:normAutofit lnSpcReduction="10000"/>
          </a:bodyPr>
          <a:lstStyle/>
          <a:p>
            <a:r>
              <a:rPr lang="en-US" b="1" dirty="0" smtClean="0"/>
              <a:t>4.Latent </a:t>
            </a:r>
            <a:r>
              <a:rPr lang="en-US" b="1" dirty="0"/>
              <a:t>phase- </a:t>
            </a:r>
            <a:r>
              <a:rPr lang="en-US" dirty="0"/>
              <a:t>7 years to 11 years :where there is no sexual interest, this divides boys and girls into different groups. Children elaborate on previously acquired skills. Energy is channeled into acquisition of knowledge and vigorous play.</a:t>
            </a:r>
          </a:p>
          <a:p>
            <a:r>
              <a:rPr lang="en-US" b="1" dirty="0"/>
              <a:t>5. Genital phase- </a:t>
            </a:r>
            <a:r>
              <a:rPr lang="en-US" dirty="0"/>
              <a:t>12 years and onwards: when the capacity for objective and mature sex is developed</a:t>
            </a:r>
            <a:r>
              <a:rPr lang="en-US" dirty="0" smtClean="0"/>
              <a:t>.</a:t>
            </a:r>
          </a:p>
          <a:p>
            <a:r>
              <a:rPr lang="en-US" dirty="0" smtClean="0"/>
              <a:t>Genital organs become major source of sexual tensions and pleasures. Energy are invested in forming friendships and preparing for marriage.</a:t>
            </a:r>
            <a:endParaRPr lang="en-US" dirty="0"/>
          </a:p>
          <a:p>
            <a:endParaRPr lang="en-US" dirty="0"/>
          </a:p>
          <a:p>
            <a:endParaRPr lang="en-US" dirty="0"/>
          </a:p>
        </p:txBody>
      </p:sp>
    </p:spTree>
    <p:extLst>
      <p:ext uri="{BB962C8B-B14F-4D97-AF65-F5344CB8AC3E}">
        <p14:creationId xmlns:p14="http://schemas.microsoft.com/office/powerpoint/2010/main" val="809493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486" y="448251"/>
            <a:ext cx="10515600" cy="1325563"/>
          </a:xfrm>
        </p:spPr>
        <p:txBody>
          <a:bodyPr>
            <a:normAutofit fontScale="90000"/>
          </a:bodyPr>
          <a:lstStyle/>
          <a:p>
            <a:r>
              <a:rPr lang="en-US" sz="3100" b="1" dirty="0"/>
              <a:t>Stage-Age-Range-Erogenous </a:t>
            </a:r>
            <a:r>
              <a:rPr lang="en-US" sz="3100" b="1" dirty="0">
                <a:solidFill>
                  <a:schemeClr val="tx2">
                    <a:lumMod val="75000"/>
                  </a:schemeClr>
                </a:solidFill>
              </a:rPr>
              <a:t>zone</a:t>
            </a:r>
            <a:r>
              <a:rPr lang="en-US" sz="3100" b="1" dirty="0">
                <a:solidFill>
                  <a:srgbClr val="FF0000"/>
                </a:solidFill>
              </a:rPr>
              <a:t>-</a:t>
            </a:r>
            <a:r>
              <a:rPr lang="en-US" sz="3100" b="1" u="sng" dirty="0">
                <a:solidFill>
                  <a:srgbClr val="FF0000"/>
                </a:solidFill>
              </a:rPr>
              <a:t>Consequences of psychologic fixation</a:t>
            </a:r>
            <a:r>
              <a:rPr lang="en-US" dirty="0"/>
              <a:t/>
            </a:r>
            <a:br>
              <a:rPr lang="en-US" dirty="0"/>
            </a:br>
            <a:endParaRPr lang="en-US" dirty="0"/>
          </a:p>
        </p:txBody>
      </p:sp>
      <p:sp>
        <p:nvSpPr>
          <p:cNvPr id="3" name="Content Placeholder 2"/>
          <p:cNvSpPr>
            <a:spLocks noGrp="1"/>
          </p:cNvSpPr>
          <p:nvPr>
            <p:ph idx="1"/>
          </p:nvPr>
        </p:nvSpPr>
        <p:spPr>
          <a:xfrm>
            <a:off x="838200" y="1276350"/>
            <a:ext cx="10515600" cy="4532478"/>
          </a:xfrm>
        </p:spPr>
        <p:txBody>
          <a:bodyPr>
            <a:noAutofit/>
          </a:bodyPr>
          <a:lstStyle/>
          <a:p>
            <a:r>
              <a:rPr lang="en-US" sz="2400" b="1" dirty="0"/>
              <a:t>Oral-Birth–1 year </a:t>
            </a:r>
            <a:r>
              <a:rPr lang="en-US" sz="2400" dirty="0"/>
              <a:t>:</a:t>
            </a:r>
            <a:r>
              <a:rPr lang="en-US" sz="2400" dirty="0" smtClean="0"/>
              <a:t>Mouth-Orally </a:t>
            </a:r>
            <a:r>
              <a:rPr lang="en-US" sz="2400" dirty="0"/>
              <a:t>aggressive: chewing gum and the ends of pencils, etc</a:t>
            </a:r>
            <a:r>
              <a:rPr lang="en-US" sz="2400" dirty="0" smtClean="0"/>
              <a:t>. Orally </a:t>
            </a:r>
            <a:r>
              <a:rPr lang="en-US" sz="2400" dirty="0"/>
              <a:t>Passive: smoking, eating, kissing, oral sexual practices</a:t>
            </a:r>
            <a:r>
              <a:rPr lang="en-US" sz="2400" dirty="0" smtClean="0"/>
              <a:t>. Oral </a:t>
            </a:r>
            <a:r>
              <a:rPr lang="en-US" sz="2400" dirty="0"/>
              <a:t>stage fixation might result in a passive, gullible, immature, manipulative personality.</a:t>
            </a:r>
          </a:p>
          <a:p>
            <a:r>
              <a:rPr lang="en-US" sz="2400" b="1" dirty="0"/>
              <a:t>Anal </a:t>
            </a:r>
            <a:r>
              <a:rPr lang="en-US" sz="2400" b="1" dirty="0" smtClean="0"/>
              <a:t>1–3 </a:t>
            </a:r>
            <a:r>
              <a:rPr lang="en-US" sz="2400" b="1" dirty="0"/>
              <a:t>years </a:t>
            </a:r>
            <a:r>
              <a:rPr lang="en-US" sz="2400" dirty="0" smtClean="0"/>
              <a:t>: Bowel </a:t>
            </a:r>
            <a:r>
              <a:rPr lang="en-US" sz="2400" dirty="0"/>
              <a:t>and bladder elimination-Anal retentive: Obsessively organized, or excessively neat- Anal expulsive: reckless, careless, defiant, disorganized, coprophiliac</a:t>
            </a:r>
          </a:p>
          <a:p>
            <a:r>
              <a:rPr lang="en-US" sz="2400" b="1" dirty="0"/>
              <a:t>Phallic-3–6 years</a:t>
            </a:r>
            <a:r>
              <a:rPr lang="en-US" sz="2400" dirty="0"/>
              <a:t>-Genitalia -Oedipus complex (in boys and girls); according to Sigmund Freud-Electra complex (in girls); according to Carl Jung.</a:t>
            </a:r>
          </a:p>
          <a:p>
            <a:r>
              <a:rPr lang="en-US" sz="2400" b="1" dirty="0" smtClean="0"/>
              <a:t>Latency-6yrs–puberty</a:t>
            </a:r>
            <a:r>
              <a:rPr lang="en-US" sz="2400" dirty="0" smtClean="0"/>
              <a:t> </a:t>
            </a:r>
            <a:r>
              <a:rPr lang="en-US" sz="2400" dirty="0"/>
              <a:t>-Dormant sexual feelings-Sexual unfulfillment if fixation occurs in this stage.</a:t>
            </a:r>
          </a:p>
          <a:p>
            <a:r>
              <a:rPr lang="en-US" sz="2400" b="1" dirty="0"/>
              <a:t>Genital-Puberty–death-</a:t>
            </a:r>
            <a:r>
              <a:rPr lang="en-US" sz="2400" dirty="0"/>
              <a:t>Sexual interests mature-Frigidity, impotence, unsatisfactory relationships</a:t>
            </a:r>
          </a:p>
        </p:txBody>
      </p:sp>
    </p:spTree>
    <p:extLst>
      <p:ext uri="{BB962C8B-B14F-4D97-AF65-F5344CB8AC3E}">
        <p14:creationId xmlns:p14="http://schemas.microsoft.com/office/powerpoint/2010/main" val="4033330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Rot="1" noChangeArrowheads="1"/>
          </p:cNvSpPr>
          <p:nvPr>
            <p:ph type="title"/>
          </p:nvPr>
        </p:nvSpPr>
        <p:spPr>
          <a:xfrm>
            <a:off x="992747" y="236336"/>
            <a:ext cx="10515600" cy="1325563"/>
          </a:xfrm>
        </p:spPr>
        <p:txBody>
          <a:bodyPr>
            <a:normAutofit/>
          </a:bodyPr>
          <a:lstStyle/>
          <a:p>
            <a:pPr eaLnBrk="1" hangingPunct="1">
              <a:defRPr/>
            </a:pPr>
            <a:r>
              <a:rPr lang="en-US" sz="4000" dirty="0"/>
              <a:t>Piaget theory</a:t>
            </a:r>
            <a:br>
              <a:rPr lang="en-US" sz="4000" dirty="0"/>
            </a:br>
            <a:r>
              <a:rPr lang="en-US" sz="4000" dirty="0"/>
              <a:t>(cognitive development </a:t>
            </a:r>
          </a:p>
        </p:txBody>
      </p:sp>
      <p:sp>
        <p:nvSpPr>
          <p:cNvPr id="241669" name="Rectangle 5"/>
          <p:cNvSpPr>
            <a:spLocks noGrp="1" noChangeArrowheads="1"/>
          </p:cNvSpPr>
          <p:nvPr>
            <p:ph sz="half" idx="1"/>
          </p:nvPr>
        </p:nvSpPr>
        <p:spPr/>
        <p:txBody>
          <a:bodyPr>
            <a:normAutofit fontScale="92500" lnSpcReduction="10000"/>
          </a:bodyPr>
          <a:lstStyle/>
          <a:p>
            <a:pPr algn="l" eaLnBrk="1" hangingPunct="1">
              <a:buFont typeface="Agency FB" pitchFamily="34" charset="0"/>
              <a:buNone/>
              <a:defRPr/>
            </a:pPr>
            <a:r>
              <a:rPr lang="en-US" sz="3200" b="1" dirty="0"/>
              <a:t>Infancy stage</a:t>
            </a:r>
            <a:r>
              <a:rPr lang="en-US" sz="2400" b="1" dirty="0"/>
              <a:t>  </a:t>
            </a:r>
            <a:r>
              <a:rPr lang="en-US" sz="2400" dirty="0"/>
              <a:t> </a:t>
            </a:r>
            <a:r>
              <a:rPr lang="en-US" sz="2400" dirty="0">
                <a:sym typeface="Wingdings" pitchFamily="2" charset="2"/>
              </a:rPr>
              <a:t></a:t>
            </a:r>
          </a:p>
          <a:p>
            <a:pPr algn="l" eaLnBrk="1" hangingPunct="1">
              <a:buFont typeface="Agency FB" pitchFamily="34" charset="0"/>
              <a:buNone/>
              <a:defRPr/>
            </a:pPr>
            <a:r>
              <a:rPr lang="en-US" sz="3200" b="1" dirty="0"/>
              <a:t>Toddler stage</a:t>
            </a:r>
            <a:r>
              <a:rPr lang="en-US" sz="2400" dirty="0"/>
              <a:t> </a:t>
            </a:r>
            <a:r>
              <a:rPr lang="en-US" sz="2400" dirty="0" smtClean="0">
                <a:sym typeface="Wingdings" pitchFamily="2" charset="2"/>
              </a:rPr>
              <a:t></a:t>
            </a:r>
          </a:p>
          <a:p>
            <a:pPr algn="l" eaLnBrk="1" hangingPunct="1">
              <a:buFont typeface="Agency FB" pitchFamily="34" charset="0"/>
              <a:buNone/>
              <a:defRPr/>
            </a:pPr>
            <a:endParaRPr lang="en-US" sz="3200" b="1" dirty="0"/>
          </a:p>
          <a:p>
            <a:pPr algn="l" eaLnBrk="1" hangingPunct="1">
              <a:buFont typeface="Agency FB" pitchFamily="34" charset="0"/>
              <a:buNone/>
              <a:defRPr/>
            </a:pPr>
            <a:r>
              <a:rPr lang="en-US" sz="3200" b="1" dirty="0"/>
              <a:t>Preschool stage</a:t>
            </a:r>
            <a:r>
              <a:rPr lang="en-US" sz="2400" dirty="0"/>
              <a:t> </a:t>
            </a:r>
            <a:r>
              <a:rPr lang="en-US" sz="2400" dirty="0">
                <a:sym typeface="Wingdings" pitchFamily="2" charset="2"/>
              </a:rPr>
              <a:t></a:t>
            </a:r>
          </a:p>
          <a:p>
            <a:pPr algn="l" eaLnBrk="1" hangingPunct="1">
              <a:buFont typeface="Agency FB" pitchFamily="34" charset="0"/>
              <a:buNone/>
              <a:defRPr/>
            </a:pPr>
            <a:endParaRPr lang="en-US" sz="3200" b="1" dirty="0"/>
          </a:p>
          <a:p>
            <a:pPr algn="l" eaLnBrk="1" hangingPunct="1">
              <a:buFont typeface="Agency FB" pitchFamily="34" charset="0"/>
              <a:buNone/>
              <a:defRPr/>
            </a:pPr>
            <a:r>
              <a:rPr lang="en-US" sz="3200" b="1" dirty="0"/>
              <a:t>School-age stage</a:t>
            </a:r>
            <a:r>
              <a:rPr lang="en-US" sz="2400" dirty="0"/>
              <a:t> </a:t>
            </a:r>
            <a:r>
              <a:rPr lang="en-US" sz="2400" dirty="0">
                <a:sym typeface="Wingdings" pitchFamily="2" charset="2"/>
              </a:rPr>
              <a:t></a:t>
            </a:r>
          </a:p>
          <a:p>
            <a:pPr algn="l" eaLnBrk="1" hangingPunct="1">
              <a:buFont typeface="Agency FB" pitchFamily="34" charset="0"/>
              <a:buNone/>
              <a:defRPr/>
            </a:pPr>
            <a:endParaRPr lang="en-US" sz="3200" b="1" dirty="0"/>
          </a:p>
          <a:p>
            <a:pPr algn="l" eaLnBrk="1" hangingPunct="1">
              <a:buFont typeface="Agency FB" pitchFamily="34" charset="0"/>
              <a:buNone/>
              <a:defRPr/>
            </a:pPr>
            <a:r>
              <a:rPr lang="en-US" sz="3200" b="1" dirty="0"/>
              <a:t>Adolescence stage </a:t>
            </a:r>
            <a:r>
              <a:rPr lang="en-US" sz="2400" dirty="0"/>
              <a:t> </a:t>
            </a:r>
            <a:r>
              <a:rPr lang="en-US" sz="2400" dirty="0">
                <a:sym typeface="Wingdings" pitchFamily="2" charset="2"/>
              </a:rPr>
              <a:t></a:t>
            </a:r>
            <a:r>
              <a:rPr lang="en-US" sz="3200" b="1" dirty="0"/>
              <a:t> </a:t>
            </a:r>
          </a:p>
          <a:p>
            <a:pPr eaLnBrk="1" hangingPunct="1">
              <a:defRPr/>
            </a:pPr>
            <a:endParaRPr lang="en-US" sz="2400" dirty="0"/>
          </a:p>
        </p:txBody>
      </p:sp>
      <p:sp>
        <p:nvSpPr>
          <p:cNvPr id="241670" name="Rectangle 6"/>
          <p:cNvSpPr>
            <a:spLocks noGrp="1" noChangeArrowheads="1"/>
          </p:cNvSpPr>
          <p:nvPr>
            <p:ph sz="half" idx="2"/>
          </p:nvPr>
        </p:nvSpPr>
        <p:spPr>
          <a:xfrm>
            <a:off x="5638800" y="1619250"/>
            <a:ext cx="4686299" cy="5083175"/>
          </a:xfrm>
        </p:spPr>
        <p:txBody>
          <a:bodyPr>
            <a:normAutofit fontScale="92500" lnSpcReduction="10000"/>
          </a:bodyPr>
          <a:lstStyle/>
          <a:p>
            <a:pPr algn="l" eaLnBrk="1" hangingPunct="1">
              <a:buFont typeface="Agency FB" pitchFamily="34" charset="0"/>
              <a:buNone/>
              <a:defRPr/>
            </a:pPr>
            <a:r>
              <a:rPr lang="en-US" sz="2400" b="1" dirty="0"/>
              <a:t>Up to2 years </a:t>
            </a:r>
            <a:r>
              <a:rPr lang="en-US" sz="2400" b="1" dirty="0">
                <a:sym typeface="Wingdings" pitchFamily="2" charset="2"/>
              </a:rPr>
              <a:t></a:t>
            </a:r>
            <a:r>
              <a:rPr lang="en-US" sz="2400" b="1" dirty="0"/>
              <a:t> sensori –motor</a:t>
            </a:r>
          </a:p>
          <a:p>
            <a:pPr algn="l" eaLnBrk="1" hangingPunct="1">
              <a:buFont typeface="Agency FB" pitchFamily="34" charset="0"/>
              <a:buNone/>
              <a:defRPr/>
            </a:pPr>
            <a:r>
              <a:rPr lang="en-US" sz="2400" b="1" dirty="0"/>
              <a:t>2-3 years </a:t>
            </a:r>
            <a:r>
              <a:rPr lang="en-US" sz="2400" b="1" dirty="0">
                <a:sym typeface="Wingdings" pitchFamily="2" charset="2"/>
              </a:rPr>
              <a:t></a:t>
            </a:r>
            <a:r>
              <a:rPr lang="en-US" sz="2400" b="1" dirty="0"/>
              <a:t> pre-conceptual phase.</a:t>
            </a:r>
          </a:p>
          <a:p>
            <a:pPr algn="l" eaLnBrk="1" hangingPunct="1">
              <a:buFont typeface="Agency FB" pitchFamily="34" charset="0"/>
              <a:buNone/>
              <a:defRPr/>
            </a:pPr>
            <a:endParaRPr lang="en-US" sz="2400" b="1" dirty="0"/>
          </a:p>
          <a:p>
            <a:pPr algn="l" eaLnBrk="1" hangingPunct="1">
              <a:buFont typeface="Agency FB" pitchFamily="34" charset="0"/>
              <a:buNone/>
              <a:defRPr/>
            </a:pPr>
            <a:r>
              <a:rPr lang="en-US" sz="2400" b="1" dirty="0"/>
              <a:t>Up to 4years </a:t>
            </a:r>
            <a:r>
              <a:rPr lang="en-US" sz="2400" b="1" dirty="0">
                <a:sym typeface="Wingdings" pitchFamily="2" charset="2"/>
              </a:rPr>
              <a:t> </a:t>
            </a:r>
            <a:r>
              <a:rPr lang="en-US" sz="2400" b="1" dirty="0"/>
              <a:t>pre-conceptual phase. </a:t>
            </a:r>
            <a:endParaRPr lang="en-US" sz="2400" b="1" dirty="0" smtClean="0"/>
          </a:p>
          <a:p>
            <a:pPr algn="l" eaLnBrk="1" hangingPunct="1">
              <a:buFont typeface="Agency FB" pitchFamily="34" charset="0"/>
              <a:buNone/>
              <a:defRPr/>
            </a:pPr>
            <a:endParaRPr lang="en-US" sz="2400" b="1" dirty="0"/>
          </a:p>
          <a:p>
            <a:pPr algn="l" eaLnBrk="1" hangingPunct="1">
              <a:buFont typeface="Agency FB" pitchFamily="34" charset="0"/>
              <a:buNone/>
              <a:defRPr/>
            </a:pPr>
            <a:r>
              <a:rPr lang="en-US" sz="2400" b="1" dirty="0"/>
              <a:t>7-12 years </a:t>
            </a:r>
            <a:r>
              <a:rPr lang="en-US" sz="2400" b="1" dirty="0">
                <a:sym typeface="Wingdings" pitchFamily="2" charset="2"/>
              </a:rPr>
              <a:t></a:t>
            </a:r>
            <a:r>
              <a:rPr lang="en-US" sz="2400" b="1" dirty="0"/>
              <a:t> concrete-operational.</a:t>
            </a:r>
          </a:p>
          <a:p>
            <a:pPr algn="l" eaLnBrk="1" hangingPunct="1">
              <a:buFont typeface="Agency FB" pitchFamily="34" charset="0"/>
              <a:buNone/>
              <a:defRPr/>
            </a:pPr>
            <a:endParaRPr lang="en-US" sz="2400" b="1" dirty="0"/>
          </a:p>
          <a:p>
            <a:pPr algn="l" eaLnBrk="1" hangingPunct="1">
              <a:buFont typeface="Agency FB" pitchFamily="34" charset="0"/>
              <a:buNone/>
              <a:defRPr/>
            </a:pPr>
            <a:r>
              <a:rPr lang="en-US" sz="2400" b="1" dirty="0"/>
              <a:t>12-15 years </a:t>
            </a:r>
            <a:r>
              <a:rPr lang="en-US" sz="2400" b="1" dirty="0">
                <a:sym typeface="Wingdings" pitchFamily="2" charset="2"/>
              </a:rPr>
              <a:t></a:t>
            </a:r>
            <a:r>
              <a:rPr lang="en-US" sz="2400" b="1" dirty="0"/>
              <a:t> preoperational formal operations</a:t>
            </a:r>
          </a:p>
          <a:p>
            <a:pPr algn="l" eaLnBrk="1" hangingPunct="1">
              <a:buFont typeface="Agency FB" pitchFamily="34" charset="0"/>
              <a:buNone/>
              <a:defRPr/>
            </a:pPr>
            <a:r>
              <a:rPr lang="en-US" sz="2400" b="1" dirty="0"/>
              <a:t>15 years - through life </a:t>
            </a:r>
            <a:r>
              <a:rPr lang="en-US" sz="2400" b="1" dirty="0">
                <a:sym typeface="Wingdings" pitchFamily="2" charset="2"/>
              </a:rPr>
              <a:t></a:t>
            </a:r>
            <a:r>
              <a:rPr lang="en-US" sz="2400" b="1" dirty="0"/>
              <a:t> formal operations</a:t>
            </a:r>
          </a:p>
        </p:txBody>
      </p:sp>
    </p:spTree>
    <p:extLst>
      <p:ext uri="{BB962C8B-B14F-4D97-AF65-F5344CB8AC3E}">
        <p14:creationId xmlns:p14="http://schemas.microsoft.com/office/powerpoint/2010/main" val="799218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Students individual assignment</a:t>
            </a:r>
            <a:endParaRPr lang="en-US" dirty="0">
              <a:solidFill>
                <a:srgbClr val="FF0000"/>
              </a:solidFill>
            </a:endParaRPr>
          </a:p>
        </p:txBody>
      </p:sp>
      <p:sp>
        <p:nvSpPr>
          <p:cNvPr id="3" name="Content Placeholder 2"/>
          <p:cNvSpPr>
            <a:spLocks noGrp="1"/>
          </p:cNvSpPr>
          <p:nvPr>
            <p:ph idx="1"/>
          </p:nvPr>
        </p:nvSpPr>
        <p:spPr/>
        <p:txBody>
          <a:bodyPr/>
          <a:lstStyle/>
          <a:p>
            <a:endParaRPr lang="en-US" dirty="0" smtClean="0"/>
          </a:p>
          <a:p>
            <a:endParaRPr lang="en-US" dirty="0"/>
          </a:p>
          <a:p>
            <a:r>
              <a:rPr lang="en-US" dirty="0" smtClean="0">
                <a:solidFill>
                  <a:srgbClr val="00B050"/>
                </a:solidFill>
              </a:rPr>
              <a:t>Read and make notes on the various stages of development according to Piaget theory</a:t>
            </a:r>
            <a:r>
              <a:rPr lang="en-US" dirty="0" smtClean="0"/>
              <a:t>.</a:t>
            </a:r>
            <a:endParaRPr lang="en-US" dirty="0"/>
          </a:p>
        </p:txBody>
      </p:sp>
    </p:spTree>
    <p:extLst>
      <p:ext uri="{BB962C8B-B14F-4D97-AF65-F5344CB8AC3E}">
        <p14:creationId xmlns:p14="http://schemas.microsoft.com/office/powerpoint/2010/main" val="689413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5" name="Rectangle 7"/>
          <p:cNvSpPr>
            <a:spLocks noGrp="1" noRot="1" noChangeArrowheads="1"/>
          </p:cNvSpPr>
          <p:nvPr>
            <p:ph type="title"/>
          </p:nvPr>
        </p:nvSpPr>
        <p:spPr/>
        <p:txBody>
          <a:bodyPr>
            <a:normAutofit fontScale="90000"/>
          </a:bodyPr>
          <a:lstStyle/>
          <a:p>
            <a:pPr eaLnBrk="1" hangingPunct="1">
              <a:defRPr/>
            </a:pPr>
            <a:r>
              <a:rPr lang="en-US" sz="4000" dirty="0"/>
              <a:t>Erikson Theory</a:t>
            </a:r>
            <a:br>
              <a:rPr lang="en-US" sz="4000" dirty="0"/>
            </a:br>
            <a:r>
              <a:rPr lang="en-US" sz="4000" dirty="0"/>
              <a:t>(psychosocial development) </a:t>
            </a:r>
          </a:p>
        </p:txBody>
      </p:sp>
      <p:sp>
        <p:nvSpPr>
          <p:cNvPr id="242696" name="Rectangle 8"/>
          <p:cNvSpPr>
            <a:spLocks noGrp="1" noChangeArrowheads="1"/>
          </p:cNvSpPr>
          <p:nvPr>
            <p:ph sz="half" idx="1"/>
          </p:nvPr>
        </p:nvSpPr>
        <p:spPr>
          <a:xfrm>
            <a:off x="1752600" y="1600201"/>
            <a:ext cx="4267200" cy="4525963"/>
          </a:xfrm>
        </p:spPr>
        <p:txBody>
          <a:bodyPr>
            <a:normAutofit lnSpcReduction="10000"/>
          </a:bodyPr>
          <a:lstStyle/>
          <a:p>
            <a:pPr algn="l" eaLnBrk="1" hangingPunct="1">
              <a:lnSpc>
                <a:spcPct val="80000"/>
              </a:lnSpc>
              <a:buFont typeface="Agency FB" pitchFamily="34" charset="0"/>
              <a:buNone/>
              <a:defRPr/>
            </a:pPr>
            <a:r>
              <a:rPr lang="en-US" sz="3200" b="1" dirty="0"/>
              <a:t>Infancy stage</a:t>
            </a:r>
            <a:r>
              <a:rPr lang="en-US" sz="2400" b="1" dirty="0"/>
              <a:t>  </a:t>
            </a:r>
            <a:r>
              <a:rPr lang="en-US" sz="2400" dirty="0"/>
              <a:t> </a:t>
            </a:r>
            <a:r>
              <a:rPr lang="en-US" sz="2400" dirty="0">
                <a:sym typeface="Wingdings" pitchFamily="2" charset="2"/>
              </a:rPr>
              <a:t></a:t>
            </a:r>
            <a:endParaRPr lang="en-US" sz="3200" b="1" dirty="0"/>
          </a:p>
          <a:p>
            <a:pPr algn="l" eaLnBrk="1" hangingPunct="1">
              <a:lnSpc>
                <a:spcPct val="80000"/>
              </a:lnSpc>
              <a:buFont typeface="Agency FB" pitchFamily="34" charset="0"/>
              <a:buNone/>
              <a:defRPr/>
            </a:pPr>
            <a:r>
              <a:rPr lang="en-US" sz="3200" b="1" dirty="0"/>
              <a:t>Toddler stage</a:t>
            </a:r>
            <a:r>
              <a:rPr lang="en-US" sz="2400" dirty="0"/>
              <a:t> </a:t>
            </a:r>
            <a:r>
              <a:rPr lang="en-US" sz="2400" dirty="0">
                <a:sym typeface="Wingdings" pitchFamily="2" charset="2"/>
              </a:rPr>
              <a:t></a:t>
            </a:r>
          </a:p>
          <a:p>
            <a:pPr algn="l" eaLnBrk="1" hangingPunct="1">
              <a:lnSpc>
                <a:spcPct val="80000"/>
              </a:lnSpc>
              <a:buFont typeface="Agency FB" pitchFamily="34" charset="0"/>
              <a:buNone/>
              <a:defRPr/>
            </a:pPr>
            <a:endParaRPr lang="en-US" sz="3200" b="1" dirty="0" smtClean="0"/>
          </a:p>
          <a:p>
            <a:pPr algn="l" eaLnBrk="1" hangingPunct="1">
              <a:lnSpc>
                <a:spcPct val="80000"/>
              </a:lnSpc>
              <a:buFont typeface="Agency FB" pitchFamily="34" charset="0"/>
              <a:buNone/>
              <a:defRPr/>
            </a:pPr>
            <a:endParaRPr lang="en-US" sz="3200" b="1" dirty="0"/>
          </a:p>
          <a:p>
            <a:pPr algn="l" eaLnBrk="1" hangingPunct="1">
              <a:lnSpc>
                <a:spcPct val="80000"/>
              </a:lnSpc>
              <a:buFont typeface="Agency FB" pitchFamily="34" charset="0"/>
              <a:buNone/>
              <a:defRPr/>
            </a:pPr>
            <a:r>
              <a:rPr lang="en-US" sz="3200" b="1" dirty="0"/>
              <a:t>Preschool stage</a:t>
            </a:r>
            <a:r>
              <a:rPr lang="en-US" sz="2400" dirty="0"/>
              <a:t> </a:t>
            </a:r>
            <a:r>
              <a:rPr lang="en-US" sz="2400" dirty="0">
                <a:sym typeface="Wingdings" pitchFamily="2" charset="2"/>
              </a:rPr>
              <a:t></a:t>
            </a:r>
          </a:p>
          <a:p>
            <a:pPr algn="l" eaLnBrk="1" hangingPunct="1">
              <a:lnSpc>
                <a:spcPct val="80000"/>
              </a:lnSpc>
              <a:buFont typeface="Agency FB" pitchFamily="34" charset="0"/>
              <a:buNone/>
              <a:defRPr/>
            </a:pPr>
            <a:endParaRPr lang="en-US" sz="3200" b="1" dirty="0"/>
          </a:p>
          <a:p>
            <a:pPr algn="l" eaLnBrk="1" hangingPunct="1">
              <a:lnSpc>
                <a:spcPct val="80000"/>
              </a:lnSpc>
              <a:buFont typeface="Agency FB" pitchFamily="34" charset="0"/>
              <a:buNone/>
              <a:defRPr/>
            </a:pPr>
            <a:r>
              <a:rPr lang="en-US" sz="3200" b="1" dirty="0"/>
              <a:t>School-age stage</a:t>
            </a:r>
            <a:r>
              <a:rPr lang="en-US" sz="2400" dirty="0"/>
              <a:t> </a:t>
            </a:r>
            <a:r>
              <a:rPr lang="en-US" sz="2400" dirty="0">
                <a:sym typeface="Wingdings" pitchFamily="2" charset="2"/>
              </a:rPr>
              <a:t></a:t>
            </a:r>
          </a:p>
          <a:p>
            <a:pPr algn="l" eaLnBrk="1" hangingPunct="1">
              <a:lnSpc>
                <a:spcPct val="80000"/>
              </a:lnSpc>
              <a:buFont typeface="Agency FB" pitchFamily="34" charset="0"/>
              <a:buNone/>
              <a:defRPr/>
            </a:pPr>
            <a:endParaRPr lang="en-US" sz="3200" b="1" dirty="0"/>
          </a:p>
          <a:p>
            <a:pPr algn="l" eaLnBrk="1" hangingPunct="1">
              <a:lnSpc>
                <a:spcPct val="80000"/>
              </a:lnSpc>
              <a:buFont typeface="Agency FB" pitchFamily="34" charset="0"/>
              <a:buNone/>
              <a:defRPr/>
            </a:pPr>
            <a:endParaRPr lang="en-US" sz="3200" b="1" dirty="0"/>
          </a:p>
          <a:p>
            <a:pPr algn="l" eaLnBrk="1" hangingPunct="1">
              <a:lnSpc>
                <a:spcPct val="80000"/>
              </a:lnSpc>
              <a:buFont typeface="Agency FB" pitchFamily="34" charset="0"/>
              <a:buNone/>
              <a:defRPr/>
            </a:pPr>
            <a:r>
              <a:rPr lang="en-US" sz="3200" b="1" dirty="0"/>
              <a:t>Adolescence stage</a:t>
            </a:r>
            <a:r>
              <a:rPr lang="en-US" sz="2400" dirty="0"/>
              <a:t> </a:t>
            </a:r>
            <a:r>
              <a:rPr lang="en-US" sz="2400" dirty="0">
                <a:sym typeface="Wingdings" pitchFamily="2" charset="2"/>
              </a:rPr>
              <a:t></a:t>
            </a:r>
          </a:p>
        </p:txBody>
      </p:sp>
      <p:sp>
        <p:nvSpPr>
          <p:cNvPr id="242697" name="Rectangle 9"/>
          <p:cNvSpPr>
            <a:spLocks noGrp="1" noChangeArrowheads="1"/>
          </p:cNvSpPr>
          <p:nvPr>
            <p:ph sz="half" idx="2"/>
          </p:nvPr>
        </p:nvSpPr>
        <p:spPr>
          <a:xfrm>
            <a:off x="6172200" y="1600200"/>
            <a:ext cx="4267200" cy="4876800"/>
          </a:xfrm>
        </p:spPr>
        <p:txBody>
          <a:bodyPr>
            <a:normAutofit lnSpcReduction="10000"/>
          </a:bodyPr>
          <a:lstStyle/>
          <a:p>
            <a:pPr algn="l" eaLnBrk="1" hangingPunct="1">
              <a:lnSpc>
                <a:spcPct val="90000"/>
              </a:lnSpc>
              <a:buFont typeface="Agency FB" pitchFamily="34" charset="0"/>
              <a:buNone/>
              <a:defRPr/>
            </a:pPr>
            <a:r>
              <a:rPr lang="en-US" b="1" dirty="0"/>
              <a:t>Trust versus mistrust.</a:t>
            </a:r>
          </a:p>
          <a:p>
            <a:pPr algn="l" eaLnBrk="1" hangingPunct="1">
              <a:lnSpc>
                <a:spcPct val="90000"/>
              </a:lnSpc>
              <a:buFont typeface="Agency FB" pitchFamily="34" charset="0"/>
              <a:buNone/>
              <a:defRPr/>
            </a:pPr>
            <a:r>
              <a:rPr lang="en-US" b="1" dirty="0"/>
              <a:t>Autonomy and self esteem versus shame and doubt.</a:t>
            </a:r>
          </a:p>
          <a:p>
            <a:pPr algn="l" eaLnBrk="1" hangingPunct="1">
              <a:lnSpc>
                <a:spcPct val="90000"/>
              </a:lnSpc>
              <a:buFont typeface="Agency FB" pitchFamily="34" charset="0"/>
              <a:buNone/>
              <a:defRPr/>
            </a:pPr>
            <a:r>
              <a:rPr lang="en-US" b="1" dirty="0"/>
              <a:t>Initiative versus guilt.</a:t>
            </a:r>
          </a:p>
          <a:p>
            <a:pPr algn="l" eaLnBrk="1" hangingPunct="1">
              <a:lnSpc>
                <a:spcPct val="90000"/>
              </a:lnSpc>
              <a:buFont typeface="Agency FB" pitchFamily="34" charset="0"/>
              <a:buNone/>
              <a:defRPr/>
            </a:pPr>
            <a:endParaRPr lang="en-US" b="1" dirty="0"/>
          </a:p>
          <a:p>
            <a:pPr algn="l" eaLnBrk="1" hangingPunct="1">
              <a:lnSpc>
                <a:spcPct val="90000"/>
              </a:lnSpc>
              <a:buFont typeface="Agency FB" pitchFamily="34" charset="0"/>
              <a:buNone/>
              <a:defRPr/>
            </a:pPr>
            <a:r>
              <a:rPr lang="en-US" b="1" dirty="0"/>
              <a:t>Industry versus inferiority.</a:t>
            </a:r>
          </a:p>
          <a:p>
            <a:pPr algn="l" eaLnBrk="1" hangingPunct="1">
              <a:lnSpc>
                <a:spcPct val="90000"/>
              </a:lnSpc>
              <a:buFont typeface="Agency FB" pitchFamily="34" charset="0"/>
              <a:buNone/>
              <a:defRPr/>
            </a:pPr>
            <a:endParaRPr lang="en-US" b="1" dirty="0"/>
          </a:p>
          <a:p>
            <a:pPr algn="l" eaLnBrk="1" hangingPunct="1">
              <a:lnSpc>
                <a:spcPct val="90000"/>
              </a:lnSpc>
              <a:buFont typeface="Agency FB" pitchFamily="34" charset="0"/>
              <a:buNone/>
              <a:defRPr/>
            </a:pPr>
            <a:r>
              <a:rPr lang="en-US" b="1" dirty="0"/>
              <a:t>Identity and intimacy versus role confusion.</a:t>
            </a:r>
          </a:p>
        </p:txBody>
      </p:sp>
    </p:spTree>
    <p:extLst>
      <p:ext uri="{BB962C8B-B14F-4D97-AF65-F5344CB8AC3E}">
        <p14:creationId xmlns:p14="http://schemas.microsoft.com/office/powerpoint/2010/main" val="515851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2695"/>
                                        </p:tgtEl>
                                        <p:attrNameLst>
                                          <p:attrName>style.visibility</p:attrName>
                                        </p:attrNameLst>
                                      </p:cBhvr>
                                      <p:to>
                                        <p:strVal val="visible"/>
                                      </p:to>
                                    </p:set>
                                    <p:animEffect transition="in" filter="randombar(horizontal)">
                                      <p:cBhvr>
                                        <p:cTn id="7" dur="600">
                                          <p:stCondLst>
                                            <p:cond delay="0"/>
                                          </p:stCondLst>
                                        </p:cTn>
                                        <p:tgtEl>
                                          <p:spTgt spid="24269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2696">
                                            <p:txEl>
                                              <p:pRg st="0" end="0"/>
                                            </p:txEl>
                                          </p:spTgt>
                                        </p:tgtEl>
                                        <p:attrNameLst>
                                          <p:attrName>style.visibility</p:attrName>
                                        </p:attrNameLst>
                                      </p:cBhvr>
                                      <p:to>
                                        <p:strVal val="visible"/>
                                      </p:to>
                                    </p:set>
                                    <p:animEffect transition="in" filter="randombar(horizontal)">
                                      <p:cBhvr>
                                        <p:cTn id="12" dur="500"/>
                                        <p:tgtEl>
                                          <p:spTgt spid="2426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2696">
                                            <p:txEl>
                                              <p:pRg st="1" end="1"/>
                                            </p:txEl>
                                          </p:spTgt>
                                        </p:tgtEl>
                                        <p:attrNameLst>
                                          <p:attrName>style.visibility</p:attrName>
                                        </p:attrNameLst>
                                      </p:cBhvr>
                                      <p:to>
                                        <p:strVal val="visible"/>
                                      </p:to>
                                    </p:set>
                                    <p:animEffect transition="in" filter="randombar(horizontal)">
                                      <p:cBhvr>
                                        <p:cTn id="17" dur="500"/>
                                        <p:tgtEl>
                                          <p:spTgt spid="2426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2696">
                                            <p:txEl>
                                              <p:pRg st="4" end="4"/>
                                            </p:txEl>
                                          </p:spTgt>
                                        </p:tgtEl>
                                        <p:attrNameLst>
                                          <p:attrName>style.visibility</p:attrName>
                                        </p:attrNameLst>
                                      </p:cBhvr>
                                      <p:to>
                                        <p:strVal val="visible"/>
                                      </p:to>
                                    </p:set>
                                    <p:animEffect transition="in" filter="randombar(horizontal)">
                                      <p:cBhvr>
                                        <p:cTn id="22" dur="500"/>
                                        <p:tgtEl>
                                          <p:spTgt spid="24269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2696">
                                            <p:txEl>
                                              <p:pRg st="6" end="6"/>
                                            </p:txEl>
                                          </p:spTgt>
                                        </p:tgtEl>
                                        <p:attrNameLst>
                                          <p:attrName>style.visibility</p:attrName>
                                        </p:attrNameLst>
                                      </p:cBhvr>
                                      <p:to>
                                        <p:strVal val="visible"/>
                                      </p:to>
                                    </p:set>
                                    <p:animEffect transition="in" filter="randombar(horizontal)">
                                      <p:cBhvr>
                                        <p:cTn id="27" dur="500"/>
                                        <p:tgtEl>
                                          <p:spTgt spid="24269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2696">
                                            <p:txEl>
                                              <p:pRg st="9" end="9"/>
                                            </p:txEl>
                                          </p:spTgt>
                                        </p:tgtEl>
                                        <p:attrNameLst>
                                          <p:attrName>style.visibility</p:attrName>
                                        </p:attrNameLst>
                                      </p:cBhvr>
                                      <p:to>
                                        <p:strVal val="visible"/>
                                      </p:to>
                                    </p:set>
                                    <p:animEffect transition="in" filter="randombar(horizontal)">
                                      <p:cBhvr>
                                        <p:cTn id="32" dur="500"/>
                                        <p:tgtEl>
                                          <p:spTgt spid="24269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2697">
                                            <p:txEl>
                                              <p:pRg st="0" end="0"/>
                                            </p:txEl>
                                          </p:spTgt>
                                        </p:tgtEl>
                                        <p:attrNameLst>
                                          <p:attrName>style.visibility</p:attrName>
                                        </p:attrNameLst>
                                      </p:cBhvr>
                                      <p:to>
                                        <p:strVal val="visible"/>
                                      </p:to>
                                    </p:set>
                                    <p:animEffect transition="in" filter="randombar(horizontal)">
                                      <p:cBhvr>
                                        <p:cTn id="37" dur="500"/>
                                        <p:tgtEl>
                                          <p:spTgt spid="24269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2697">
                                            <p:txEl>
                                              <p:pRg st="1" end="1"/>
                                            </p:txEl>
                                          </p:spTgt>
                                        </p:tgtEl>
                                        <p:attrNameLst>
                                          <p:attrName>style.visibility</p:attrName>
                                        </p:attrNameLst>
                                      </p:cBhvr>
                                      <p:to>
                                        <p:strVal val="visible"/>
                                      </p:to>
                                    </p:set>
                                    <p:animEffect transition="in" filter="randombar(horizontal)">
                                      <p:cBhvr>
                                        <p:cTn id="42" dur="500"/>
                                        <p:tgtEl>
                                          <p:spTgt spid="24269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42697">
                                            <p:txEl>
                                              <p:pRg st="2" end="2"/>
                                            </p:txEl>
                                          </p:spTgt>
                                        </p:tgtEl>
                                        <p:attrNameLst>
                                          <p:attrName>style.visibility</p:attrName>
                                        </p:attrNameLst>
                                      </p:cBhvr>
                                      <p:to>
                                        <p:strVal val="visible"/>
                                      </p:to>
                                    </p:set>
                                    <p:animEffect transition="in" filter="randombar(horizontal)">
                                      <p:cBhvr>
                                        <p:cTn id="47" dur="500"/>
                                        <p:tgtEl>
                                          <p:spTgt spid="24269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42697">
                                            <p:txEl>
                                              <p:pRg st="4" end="4"/>
                                            </p:txEl>
                                          </p:spTgt>
                                        </p:tgtEl>
                                        <p:attrNameLst>
                                          <p:attrName>style.visibility</p:attrName>
                                        </p:attrNameLst>
                                      </p:cBhvr>
                                      <p:to>
                                        <p:strVal val="visible"/>
                                      </p:to>
                                    </p:set>
                                    <p:animEffect transition="in" filter="randombar(horizontal)">
                                      <p:cBhvr>
                                        <p:cTn id="52" dur="500"/>
                                        <p:tgtEl>
                                          <p:spTgt spid="24269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42697">
                                            <p:txEl>
                                              <p:pRg st="6" end="6"/>
                                            </p:txEl>
                                          </p:spTgt>
                                        </p:tgtEl>
                                        <p:attrNameLst>
                                          <p:attrName>style.visibility</p:attrName>
                                        </p:attrNameLst>
                                      </p:cBhvr>
                                      <p:to>
                                        <p:strVal val="visible"/>
                                      </p:to>
                                    </p:set>
                                    <p:animEffect transition="in" filter="randombar(horizontal)">
                                      <p:cBhvr>
                                        <p:cTn id="57" dur="500"/>
                                        <p:tgtEl>
                                          <p:spTgt spid="2426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p:bldP spid="242696" grpId="0" build="p"/>
      <p:bldP spid="24269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55" y="193964"/>
            <a:ext cx="10515600" cy="6727806"/>
          </a:xfrm>
        </p:spPr>
        <p:txBody>
          <a:bodyPr>
            <a:normAutofit fontScale="85000" lnSpcReduction="10000"/>
          </a:bodyPr>
          <a:lstStyle/>
          <a:p>
            <a:pPr marL="0" indent="0">
              <a:buNone/>
            </a:pPr>
            <a:r>
              <a:rPr lang="en-US" b="1" u="sng" dirty="0">
                <a:solidFill>
                  <a:schemeClr val="accent1"/>
                </a:solidFill>
              </a:rPr>
              <a:t>Trust versus Mistrust: infancy;0 - 18 months</a:t>
            </a:r>
            <a:r>
              <a:rPr lang="en-US" b="1" dirty="0"/>
              <a:t>: </a:t>
            </a:r>
          </a:p>
          <a:p>
            <a:r>
              <a:rPr lang="en-US" dirty="0" smtClean="0"/>
              <a:t>Trust is developed </a:t>
            </a:r>
            <a:r>
              <a:rPr lang="en-US" dirty="0"/>
              <a:t>when the mother breastfeeds the infant as well as meeting other needs of the infant such as changing wet diapers. </a:t>
            </a:r>
          </a:p>
          <a:p>
            <a:pPr marL="0" indent="0">
              <a:buNone/>
            </a:pPr>
            <a:r>
              <a:rPr lang="en-US" b="1" u="sng" dirty="0">
                <a:solidFill>
                  <a:schemeClr val="accent6"/>
                </a:solidFill>
              </a:rPr>
              <a:t>Autonomy versus Shame and Doubt: Toddlerhood; </a:t>
            </a:r>
            <a:r>
              <a:rPr lang="en-US" b="1" u="sng" dirty="0" smtClean="0">
                <a:solidFill>
                  <a:schemeClr val="accent6"/>
                </a:solidFill>
              </a:rPr>
              <a:t>18months </a:t>
            </a:r>
            <a:r>
              <a:rPr lang="en-US" b="1" u="sng" dirty="0">
                <a:solidFill>
                  <a:schemeClr val="accent6"/>
                </a:solidFill>
              </a:rPr>
              <a:t>- 3 </a:t>
            </a:r>
            <a:r>
              <a:rPr lang="en-US" b="1" u="sng" dirty="0" err="1">
                <a:solidFill>
                  <a:schemeClr val="accent6"/>
                </a:solidFill>
              </a:rPr>
              <a:t>yrs</a:t>
            </a:r>
            <a:endParaRPr lang="en-US" b="1" u="sng" dirty="0">
              <a:solidFill>
                <a:schemeClr val="accent6"/>
              </a:solidFill>
            </a:endParaRPr>
          </a:p>
          <a:p>
            <a:r>
              <a:rPr lang="en-US" dirty="0"/>
              <a:t>During this period the child wants some independence from the mother. </a:t>
            </a:r>
          </a:p>
          <a:p>
            <a:pPr marL="0" indent="0">
              <a:buNone/>
            </a:pPr>
            <a:r>
              <a:rPr lang="en-US" b="1" u="sng" dirty="0">
                <a:solidFill>
                  <a:srgbClr val="00B0F0"/>
                </a:solidFill>
              </a:rPr>
              <a:t>Initiative versus Guilt; pre-school years; 3-6 years</a:t>
            </a:r>
          </a:p>
          <a:p>
            <a:r>
              <a:rPr lang="en-US" dirty="0" smtClean="0"/>
              <a:t>The </a:t>
            </a:r>
            <a:r>
              <a:rPr lang="en-US" dirty="0"/>
              <a:t>child is able to initiate action on its own in an effort to manipulate the environment.</a:t>
            </a:r>
          </a:p>
          <a:p>
            <a:pPr marL="0" indent="0">
              <a:buNone/>
            </a:pPr>
            <a:r>
              <a:rPr lang="en-US" b="1" u="sng" dirty="0">
                <a:solidFill>
                  <a:srgbClr val="7030A0"/>
                </a:solidFill>
              </a:rPr>
              <a:t>Industry versus Inferiority; school years;6 to 12 years</a:t>
            </a:r>
          </a:p>
          <a:p>
            <a:r>
              <a:rPr lang="en-US" dirty="0"/>
              <a:t>The child is able to acquire skills in sports, calculate in figures and language skills are well developed.</a:t>
            </a:r>
            <a:endParaRPr lang="en-US" b="1" dirty="0"/>
          </a:p>
          <a:p>
            <a:pPr marL="0" indent="0">
              <a:buNone/>
            </a:pPr>
            <a:r>
              <a:rPr lang="en-US" b="1" u="sng" dirty="0">
                <a:solidFill>
                  <a:srgbClr val="FF0000"/>
                </a:solidFill>
              </a:rPr>
              <a:t>Identity versus Role Confusion; adolescence; 12 to 20 years </a:t>
            </a:r>
          </a:p>
          <a:p>
            <a:r>
              <a:rPr lang="en-US" dirty="0"/>
              <a:t>During this time an individual acquires an identity as a male or female corresponding to specific roles in the society.</a:t>
            </a:r>
          </a:p>
          <a:p>
            <a:endParaRPr lang="en-US" dirty="0"/>
          </a:p>
          <a:p>
            <a:endParaRPr lang="en-US" dirty="0"/>
          </a:p>
        </p:txBody>
      </p:sp>
    </p:spTree>
    <p:extLst>
      <p:ext uri="{BB962C8B-B14F-4D97-AF65-F5344CB8AC3E}">
        <p14:creationId xmlns:p14="http://schemas.microsoft.com/office/powerpoint/2010/main" val="92741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t>
            </a:r>
            <a:r>
              <a:rPr lang="en-US" dirty="0" err="1" smtClean="0"/>
              <a:t>vs</a:t>
            </a:r>
            <a:r>
              <a:rPr lang="en-US" dirty="0" smtClean="0"/>
              <a:t> Mistrust</a:t>
            </a:r>
            <a:endParaRPr lang="en-US" dirty="0"/>
          </a:p>
        </p:txBody>
      </p:sp>
      <p:sp>
        <p:nvSpPr>
          <p:cNvPr id="3" name="Content Placeholder 2"/>
          <p:cNvSpPr>
            <a:spLocks noGrp="1"/>
          </p:cNvSpPr>
          <p:nvPr>
            <p:ph idx="1"/>
          </p:nvPr>
        </p:nvSpPr>
        <p:spPr/>
        <p:txBody>
          <a:bodyPr/>
          <a:lstStyle/>
          <a:p>
            <a:r>
              <a:rPr lang="en-US" dirty="0" smtClean="0"/>
              <a:t>Trust: in relation to something/someone. Therefore consistent, loving care by mother is essential at this stage.</a:t>
            </a:r>
          </a:p>
          <a:p>
            <a:r>
              <a:rPr lang="en-US" dirty="0" smtClean="0"/>
              <a:t>Mistrust: develop when trust-prompting experiences are deficient or lacking.</a:t>
            </a:r>
          </a:p>
          <a:p>
            <a:r>
              <a:rPr lang="en-US" dirty="0" smtClean="0"/>
              <a:t>Basic trust in a parent will lead to trust in world, other people and one self.</a:t>
            </a:r>
          </a:p>
          <a:p>
            <a:r>
              <a:rPr lang="en-US" dirty="0" smtClean="0"/>
              <a:t>The result is faith and optimism</a:t>
            </a:r>
            <a:endParaRPr lang="en-US" dirty="0"/>
          </a:p>
        </p:txBody>
      </p:sp>
    </p:spTree>
    <p:extLst>
      <p:ext uri="{BB962C8B-B14F-4D97-AF65-F5344CB8AC3E}">
        <p14:creationId xmlns:p14="http://schemas.microsoft.com/office/powerpoint/2010/main" val="299830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Congenital Abnormalities</a:t>
            </a:r>
          </a:p>
        </p:txBody>
      </p:sp>
      <p:sp>
        <p:nvSpPr>
          <p:cNvPr id="3" name="Content Placeholder 2"/>
          <p:cNvSpPr>
            <a:spLocks noGrp="1"/>
          </p:cNvSpPr>
          <p:nvPr>
            <p:ph sz="half" idx="1"/>
          </p:nvPr>
        </p:nvSpPr>
        <p:spPr/>
        <p:txBody>
          <a:bodyPr>
            <a:normAutofit fontScale="92500"/>
          </a:bodyPr>
          <a:lstStyle/>
          <a:p>
            <a:r>
              <a:rPr lang="en-US" sz="3600" b="1" dirty="0"/>
              <a:t>Alimentary System</a:t>
            </a:r>
          </a:p>
          <a:p>
            <a:pPr lvl="1"/>
            <a:r>
              <a:rPr lang="en-US" sz="3600" dirty="0"/>
              <a:t>  </a:t>
            </a:r>
            <a:r>
              <a:rPr lang="en-US" sz="3600" dirty="0" smtClean="0"/>
              <a:t>Cleft palate/lip</a:t>
            </a:r>
          </a:p>
          <a:p>
            <a:pPr lvl="1"/>
            <a:r>
              <a:rPr lang="en-US" sz="3600" dirty="0" smtClean="0"/>
              <a:t>  Oesophageal atresia</a:t>
            </a:r>
          </a:p>
          <a:p>
            <a:pPr lvl="1"/>
            <a:r>
              <a:rPr lang="en-US" sz="3600" dirty="0" smtClean="0"/>
              <a:t>  Oesophageal fistulae</a:t>
            </a:r>
          </a:p>
          <a:p>
            <a:pPr lvl="1"/>
            <a:r>
              <a:rPr lang="en-US" sz="3600" dirty="0" smtClean="0"/>
              <a:t>  Pyloric stenosis</a:t>
            </a:r>
          </a:p>
          <a:p>
            <a:pPr lvl="1"/>
            <a:r>
              <a:rPr lang="en-US" sz="3600" dirty="0" smtClean="0"/>
              <a:t>  Hirchsprungs disease</a:t>
            </a:r>
          </a:p>
          <a:p>
            <a:pPr lvl="1"/>
            <a:r>
              <a:rPr lang="en-US" sz="3600" dirty="0" smtClean="0"/>
              <a:t>  Imperforate anus</a:t>
            </a:r>
            <a:endParaRPr lang="en-US" sz="3600" dirty="0"/>
          </a:p>
          <a:p>
            <a:endParaRPr lang="en-US" dirty="0"/>
          </a:p>
        </p:txBody>
      </p:sp>
      <p:sp>
        <p:nvSpPr>
          <p:cNvPr id="4" name="Content Placeholder 3"/>
          <p:cNvSpPr>
            <a:spLocks noGrp="1"/>
          </p:cNvSpPr>
          <p:nvPr>
            <p:ph sz="half" idx="2"/>
          </p:nvPr>
        </p:nvSpPr>
        <p:spPr/>
        <p:txBody>
          <a:bodyPr>
            <a:normAutofit fontScale="92500"/>
          </a:bodyPr>
          <a:lstStyle/>
          <a:p>
            <a:r>
              <a:rPr lang="en-US" sz="3600" b="1" dirty="0"/>
              <a:t>Nervous System</a:t>
            </a:r>
          </a:p>
          <a:p>
            <a:pPr lvl="1"/>
            <a:r>
              <a:rPr lang="en-US" sz="3600" dirty="0"/>
              <a:t>  </a:t>
            </a:r>
            <a:r>
              <a:rPr lang="en-US" sz="3600" dirty="0" smtClean="0"/>
              <a:t>Hydrocephalus</a:t>
            </a:r>
          </a:p>
          <a:p>
            <a:pPr lvl="1"/>
            <a:r>
              <a:rPr lang="en-US" sz="3600" dirty="0" smtClean="0"/>
              <a:t>  Spina bifida </a:t>
            </a:r>
          </a:p>
          <a:p>
            <a:pPr lvl="1"/>
            <a:r>
              <a:rPr lang="en-US" sz="3600" dirty="0" smtClean="0"/>
              <a:t>Myelomeningocele </a:t>
            </a:r>
          </a:p>
          <a:p>
            <a:endParaRPr lang="en-US" sz="3600" dirty="0"/>
          </a:p>
          <a:p>
            <a:pPr marL="0" indent="0">
              <a:buNone/>
            </a:pPr>
            <a:r>
              <a:rPr lang="en-US" sz="3600" b="1" dirty="0"/>
              <a:t>Reproductive System</a:t>
            </a:r>
          </a:p>
          <a:p>
            <a:pPr lvl="2"/>
            <a:r>
              <a:rPr lang="en-US" sz="3600" dirty="0" smtClean="0"/>
              <a:t>Ambiguous </a:t>
            </a:r>
            <a:r>
              <a:rPr lang="en-US" sz="3600" dirty="0"/>
              <a:t>genitalia</a:t>
            </a:r>
          </a:p>
          <a:p>
            <a:endParaRPr lang="en-US" dirty="0"/>
          </a:p>
        </p:txBody>
      </p:sp>
    </p:spTree>
    <p:extLst>
      <p:ext uri="{BB962C8B-B14F-4D97-AF65-F5344CB8AC3E}">
        <p14:creationId xmlns:p14="http://schemas.microsoft.com/office/powerpoint/2010/main" val="1777907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 </a:t>
            </a:r>
            <a:r>
              <a:rPr lang="en-US" dirty="0" err="1" smtClean="0"/>
              <a:t>vs</a:t>
            </a:r>
            <a:r>
              <a:rPr lang="en-US" dirty="0" smtClean="0"/>
              <a:t> Shame and Doubt</a:t>
            </a:r>
            <a:endParaRPr lang="en-US" dirty="0"/>
          </a:p>
        </p:txBody>
      </p:sp>
      <p:sp>
        <p:nvSpPr>
          <p:cNvPr id="3" name="Content Placeholder 2"/>
          <p:cNvSpPr>
            <a:spLocks noGrp="1"/>
          </p:cNvSpPr>
          <p:nvPr>
            <p:ph idx="1"/>
          </p:nvPr>
        </p:nvSpPr>
        <p:spPr/>
        <p:txBody>
          <a:bodyPr/>
          <a:lstStyle/>
          <a:p>
            <a:r>
              <a:rPr lang="en-US" dirty="0" smtClean="0"/>
              <a:t>Autonomy is developed/</a:t>
            </a:r>
            <a:r>
              <a:rPr lang="en-US" dirty="0" err="1" smtClean="0"/>
              <a:t>centred</a:t>
            </a:r>
            <a:r>
              <a:rPr lang="en-US" dirty="0" smtClean="0"/>
              <a:t> on children being able to control their bodies, themselves and environment. They want to do things for themselves. Much learning is from imitating activities and behavior.</a:t>
            </a:r>
          </a:p>
          <a:p>
            <a:r>
              <a:rPr lang="en-US" dirty="0" smtClean="0"/>
              <a:t>Doubt and shame: when children are made to feel small and self-conscious, when their choices are disastrous, when others shame them, or when dependency is forced on them even where they can do it for themselves.</a:t>
            </a:r>
          </a:p>
          <a:p>
            <a:r>
              <a:rPr lang="en-US" dirty="0" smtClean="0"/>
              <a:t>Outcomes are self-control and willpower.</a:t>
            </a:r>
            <a:endParaRPr lang="en-US" dirty="0"/>
          </a:p>
        </p:txBody>
      </p:sp>
    </p:spTree>
    <p:extLst>
      <p:ext uri="{BB962C8B-B14F-4D97-AF65-F5344CB8AC3E}">
        <p14:creationId xmlns:p14="http://schemas.microsoft.com/office/powerpoint/2010/main" val="1010423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 </a:t>
            </a:r>
            <a:r>
              <a:rPr lang="en-US" dirty="0" err="1" smtClean="0"/>
              <a:t>vs</a:t>
            </a:r>
            <a:r>
              <a:rPr lang="en-US" dirty="0" smtClean="0"/>
              <a:t> Guilt</a:t>
            </a:r>
            <a:endParaRPr lang="en-US" dirty="0"/>
          </a:p>
        </p:txBody>
      </p:sp>
      <p:sp>
        <p:nvSpPr>
          <p:cNvPr id="3" name="Content Placeholder 2"/>
          <p:cNvSpPr>
            <a:spLocks noGrp="1"/>
          </p:cNvSpPr>
          <p:nvPr>
            <p:ph idx="1"/>
          </p:nvPr>
        </p:nvSpPr>
        <p:spPr/>
        <p:txBody>
          <a:bodyPr>
            <a:normAutofit fontScale="92500"/>
          </a:bodyPr>
          <a:lstStyle/>
          <a:p>
            <a:r>
              <a:rPr lang="en-US" dirty="0" smtClean="0"/>
              <a:t>Characterised by vigorous, intrusive behavior, enterprise and strong imagination.</a:t>
            </a:r>
          </a:p>
          <a:p>
            <a:r>
              <a:rPr lang="en-US" dirty="0" smtClean="0"/>
              <a:t>Children explore world with their senses and powers.</a:t>
            </a:r>
          </a:p>
          <a:p>
            <a:r>
              <a:rPr lang="en-US" dirty="0" smtClean="0"/>
              <a:t>They develop conscience.</a:t>
            </a:r>
          </a:p>
          <a:p>
            <a:r>
              <a:rPr lang="en-US" dirty="0" smtClean="0"/>
              <a:t>No longer guided by outsiders, have inner voice that warns and threatens.</a:t>
            </a:r>
          </a:p>
          <a:p>
            <a:r>
              <a:rPr lang="en-US" dirty="0" smtClean="0"/>
              <a:t>They take activities that they know will  not be approved by parents/others, if told the actions were bad, they feel guilty.</a:t>
            </a:r>
          </a:p>
          <a:p>
            <a:r>
              <a:rPr lang="en-US" dirty="0" smtClean="0"/>
              <a:t>Lasting outcomes are direction and purpose.</a:t>
            </a:r>
            <a:endParaRPr lang="en-US" dirty="0"/>
          </a:p>
        </p:txBody>
      </p:sp>
    </p:spTree>
    <p:extLst>
      <p:ext uri="{BB962C8B-B14F-4D97-AF65-F5344CB8AC3E}">
        <p14:creationId xmlns:p14="http://schemas.microsoft.com/office/powerpoint/2010/main" val="2750138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t>
            </a:r>
            <a:r>
              <a:rPr lang="en-US" dirty="0" err="1" smtClean="0"/>
              <a:t>vs</a:t>
            </a:r>
            <a:r>
              <a:rPr lang="en-US" dirty="0" smtClean="0"/>
              <a:t> Inferiority</a:t>
            </a:r>
            <a:endParaRPr lang="en-US" dirty="0"/>
          </a:p>
        </p:txBody>
      </p:sp>
      <p:sp>
        <p:nvSpPr>
          <p:cNvPr id="3" name="Content Placeholder 2"/>
          <p:cNvSpPr>
            <a:spLocks noGrp="1"/>
          </p:cNvSpPr>
          <p:nvPr>
            <p:ph idx="1"/>
          </p:nvPr>
        </p:nvSpPr>
        <p:spPr/>
        <p:txBody>
          <a:bodyPr>
            <a:normAutofit lnSpcReduction="10000"/>
          </a:bodyPr>
          <a:lstStyle/>
          <a:p>
            <a:r>
              <a:rPr lang="en-US" dirty="0" smtClean="0"/>
              <a:t>They are ready to be workers and producers.</a:t>
            </a:r>
          </a:p>
          <a:p>
            <a:r>
              <a:rPr lang="en-US" dirty="0" smtClean="0"/>
              <a:t>They want to engage in tasks and activities that they carry through to completion, they need and want real achievement.</a:t>
            </a:r>
          </a:p>
          <a:p>
            <a:r>
              <a:rPr lang="en-US" dirty="0" smtClean="0"/>
              <a:t>Children learn to complete and cooperate with others and learn rules.</a:t>
            </a:r>
          </a:p>
          <a:p>
            <a:r>
              <a:rPr lang="en-US" dirty="0" smtClean="0"/>
              <a:t>Feelings of inadequacy and inferiority may develop if too much is expected of them, or if they feel they cant measure up to the task.</a:t>
            </a:r>
          </a:p>
          <a:p>
            <a:r>
              <a:rPr lang="en-US" dirty="0" smtClean="0"/>
              <a:t>Outcome is competency.</a:t>
            </a:r>
            <a:endParaRPr lang="en-US" dirty="0"/>
          </a:p>
        </p:txBody>
      </p:sp>
    </p:spTree>
    <p:extLst>
      <p:ext uri="{BB962C8B-B14F-4D97-AF65-F5344CB8AC3E}">
        <p14:creationId xmlns:p14="http://schemas.microsoft.com/office/powerpoint/2010/main" val="2785695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a:t>
            </a:r>
            <a:r>
              <a:rPr lang="en-US" dirty="0" err="1" smtClean="0"/>
              <a:t>vs</a:t>
            </a:r>
            <a:r>
              <a:rPr lang="en-US" dirty="0" smtClean="0"/>
              <a:t> Role confusion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Identity is marked by rapid and marked physical changes.</a:t>
            </a:r>
          </a:p>
          <a:p>
            <a:r>
              <a:rPr lang="en-US" dirty="0" smtClean="0"/>
              <a:t>Previous trust in their bodies is shaken, they become overly pre-occupied with their image in the eyes of others.</a:t>
            </a:r>
          </a:p>
          <a:p>
            <a:r>
              <a:rPr lang="en-US" dirty="0" smtClean="0"/>
              <a:t>Adolescent struggle to fit the roles they have played and those they hope to play with the current roles and fashions adopted by peers. Want to make decisions regarding their occupation.</a:t>
            </a:r>
          </a:p>
          <a:p>
            <a:r>
              <a:rPr lang="en-US" dirty="0" smtClean="0"/>
              <a:t>Inability to solve conflict results in role confusion.</a:t>
            </a:r>
          </a:p>
          <a:p>
            <a:r>
              <a:rPr lang="en-US" dirty="0" smtClean="0"/>
              <a:t>Successful mastery ends in devotion and fidelity to others and their values.</a:t>
            </a:r>
            <a:endParaRPr lang="en-US" dirty="0"/>
          </a:p>
        </p:txBody>
      </p:sp>
    </p:spTree>
    <p:extLst>
      <p:ext uri="{BB962C8B-B14F-4D97-AF65-F5344CB8AC3E}">
        <p14:creationId xmlns:p14="http://schemas.microsoft.com/office/powerpoint/2010/main" val="3045301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981200" y="274638"/>
            <a:ext cx="8229600" cy="868362"/>
          </a:xfrm>
        </p:spPr>
        <p:txBody>
          <a:bodyPr/>
          <a:lstStyle/>
          <a:p>
            <a:pPr eaLnBrk="1" hangingPunct="1">
              <a:defRPr/>
            </a:pPr>
            <a:r>
              <a:rPr lang="en-US" sz="2800" dirty="0"/>
              <a:t>Stages of Growth and Development</a:t>
            </a:r>
          </a:p>
        </p:txBody>
      </p:sp>
      <p:sp>
        <p:nvSpPr>
          <p:cNvPr id="26627" name="Rectangle 3"/>
          <p:cNvSpPr>
            <a:spLocks noGrp="1" noChangeArrowheads="1"/>
          </p:cNvSpPr>
          <p:nvPr>
            <p:ph sz="half" idx="1"/>
          </p:nvPr>
        </p:nvSpPr>
        <p:spPr>
          <a:xfrm>
            <a:off x="1981200" y="1371600"/>
            <a:ext cx="3733800" cy="5181600"/>
          </a:xfrm>
        </p:spPr>
        <p:txBody>
          <a:bodyPr>
            <a:normAutofit lnSpcReduction="10000"/>
          </a:bodyPr>
          <a:lstStyle/>
          <a:p>
            <a:pPr algn="l" rtl="0" eaLnBrk="1" hangingPunct="1">
              <a:lnSpc>
                <a:spcPct val="90000"/>
              </a:lnSpc>
              <a:buFontTx/>
              <a:buChar char="•"/>
              <a:defRPr/>
            </a:pPr>
            <a:r>
              <a:rPr lang="en-US" sz="2400" b="1" dirty="0"/>
              <a:t>Prenatal </a:t>
            </a:r>
          </a:p>
          <a:p>
            <a:pPr algn="l" rtl="0" eaLnBrk="1" hangingPunct="1">
              <a:lnSpc>
                <a:spcPct val="90000"/>
              </a:lnSpc>
              <a:buFont typeface="Agency FB" pitchFamily="34" charset="0"/>
              <a:buNone/>
              <a:defRPr/>
            </a:pPr>
            <a:r>
              <a:rPr lang="en-US" dirty="0"/>
              <a:t>    </a:t>
            </a:r>
            <a:r>
              <a:rPr lang="en-US" sz="2000" dirty="0"/>
              <a:t>- Embryonic (conception- 8 w)</a:t>
            </a:r>
          </a:p>
          <a:p>
            <a:pPr algn="l" rtl="0" eaLnBrk="1" hangingPunct="1">
              <a:lnSpc>
                <a:spcPct val="90000"/>
              </a:lnSpc>
              <a:buFont typeface="Agency FB" pitchFamily="34" charset="0"/>
              <a:buNone/>
              <a:defRPr/>
            </a:pPr>
            <a:r>
              <a:rPr lang="en-US" sz="2000" dirty="0"/>
              <a:t>      - Fetal stage (8-40 or 42 w)</a:t>
            </a:r>
          </a:p>
          <a:p>
            <a:pPr algn="l" rtl="0" eaLnBrk="1" hangingPunct="1">
              <a:lnSpc>
                <a:spcPct val="90000"/>
              </a:lnSpc>
              <a:buFontTx/>
              <a:buChar char="•"/>
              <a:defRPr/>
            </a:pPr>
            <a:r>
              <a:rPr lang="en-US" sz="2400" b="1" dirty="0"/>
              <a:t>Infancy</a:t>
            </a:r>
          </a:p>
          <a:p>
            <a:pPr lvl="1" algn="l" rtl="0" eaLnBrk="1" hangingPunct="1">
              <a:lnSpc>
                <a:spcPct val="90000"/>
              </a:lnSpc>
              <a:buFont typeface="Agency FB" pitchFamily="34" charset="0"/>
              <a:buChar char="-"/>
              <a:defRPr/>
            </a:pPr>
            <a:r>
              <a:rPr lang="en-US" dirty="0"/>
              <a:t>Neonate</a:t>
            </a:r>
          </a:p>
          <a:p>
            <a:pPr lvl="1" algn="l" rtl="0" eaLnBrk="1" hangingPunct="1">
              <a:lnSpc>
                <a:spcPct val="90000"/>
              </a:lnSpc>
              <a:buFont typeface="Agency FB" pitchFamily="34" charset="0"/>
              <a:buChar char="-"/>
              <a:defRPr/>
            </a:pPr>
            <a:r>
              <a:rPr lang="en-US" sz="2000" dirty="0"/>
              <a:t>Birth to end of  1 month</a:t>
            </a:r>
          </a:p>
          <a:p>
            <a:pPr lvl="1" algn="l" rtl="0" eaLnBrk="1" hangingPunct="1">
              <a:lnSpc>
                <a:spcPct val="90000"/>
              </a:lnSpc>
              <a:buFont typeface="Agency FB" pitchFamily="34" charset="0"/>
              <a:buChar char="-"/>
              <a:defRPr/>
            </a:pPr>
            <a:r>
              <a:rPr lang="en-US" dirty="0"/>
              <a:t>Infancy</a:t>
            </a:r>
          </a:p>
          <a:p>
            <a:pPr lvl="2" algn="l" rtl="0" eaLnBrk="1" hangingPunct="1">
              <a:lnSpc>
                <a:spcPct val="90000"/>
              </a:lnSpc>
              <a:buFont typeface="Agency FB" pitchFamily="34" charset="0"/>
              <a:buChar char="-"/>
              <a:defRPr/>
            </a:pPr>
            <a:r>
              <a:rPr lang="en-US" dirty="0"/>
              <a:t>1 month to end of 1 year</a:t>
            </a:r>
          </a:p>
          <a:p>
            <a:pPr lvl="2" algn="l" rtl="0" eaLnBrk="1" hangingPunct="1">
              <a:lnSpc>
                <a:spcPct val="90000"/>
              </a:lnSpc>
              <a:buFont typeface="Agency FB" pitchFamily="34" charset="0"/>
              <a:buNone/>
              <a:defRPr/>
            </a:pPr>
            <a:endParaRPr lang="en-US" dirty="0"/>
          </a:p>
          <a:p>
            <a:pPr algn="l" rtl="0" eaLnBrk="1" hangingPunct="1">
              <a:lnSpc>
                <a:spcPct val="90000"/>
              </a:lnSpc>
              <a:buFontTx/>
              <a:buChar char="•"/>
              <a:defRPr/>
            </a:pPr>
            <a:r>
              <a:rPr lang="en-US" sz="2400" b="1" dirty="0"/>
              <a:t>Early Childhood</a:t>
            </a:r>
          </a:p>
          <a:p>
            <a:pPr lvl="1" algn="l" rtl="0" eaLnBrk="1" hangingPunct="1">
              <a:lnSpc>
                <a:spcPct val="90000"/>
              </a:lnSpc>
              <a:buFont typeface="Agency FB" pitchFamily="34" charset="0"/>
              <a:buChar char="-"/>
              <a:defRPr/>
            </a:pPr>
            <a:r>
              <a:rPr lang="en-US" dirty="0"/>
              <a:t>Toddler</a:t>
            </a:r>
          </a:p>
          <a:p>
            <a:pPr lvl="2" algn="l" rtl="0" eaLnBrk="1" hangingPunct="1">
              <a:lnSpc>
                <a:spcPct val="90000"/>
              </a:lnSpc>
              <a:buFont typeface="Agency FB" pitchFamily="34" charset="0"/>
              <a:buChar char="-"/>
              <a:defRPr/>
            </a:pPr>
            <a:r>
              <a:rPr lang="en-US" dirty="0"/>
              <a:t>1-3 years</a:t>
            </a:r>
          </a:p>
          <a:p>
            <a:pPr lvl="1" algn="l" rtl="0" eaLnBrk="1" hangingPunct="1">
              <a:lnSpc>
                <a:spcPct val="90000"/>
              </a:lnSpc>
              <a:buFont typeface="Agency FB" pitchFamily="34" charset="0"/>
              <a:buChar char="-"/>
              <a:defRPr/>
            </a:pPr>
            <a:r>
              <a:rPr lang="en-US" dirty="0"/>
              <a:t>Preschool</a:t>
            </a:r>
          </a:p>
          <a:p>
            <a:pPr lvl="2" algn="l" rtl="0" eaLnBrk="1" hangingPunct="1">
              <a:lnSpc>
                <a:spcPct val="90000"/>
              </a:lnSpc>
              <a:buFont typeface="Agency FB" pitchFamily="34" charset="0"/>
              <a:buChar char="-"/>
              <a:defRPr/>
            </a:pPr>
            <a:r>
              <a:rPr lang="en-US" dirty="0"/>
              <a:t>3-6 years</a:t>
            </a:r>
          </a:p>
        </p:txBody>
      </p:sp>
      <p:sp>
        <p:nvSpPr>
          <p:cNvPr id="26628" name="Rectangle 4"/>
          <p:cNvSpPr>
            <a:spLocks noGrp="1" noChangeArrowheads="1"/>
          </p:cNvSpPr>
          <p:nvPr>
            <p:ph sz="half" idx="2"/>
          </p:nvPr>
        </p:nvSpPr>
        <p:spPr>
          <a:xfrm>
            <a:off x="6172200" y="1447801"/>
            <a:ext cx="4033838" cy="4983163"/>
          </a:xfrm>
        </p:spPr>
        <p:txBody>
          <a:bodyPr>
            <a:normAutofit lnSpcReduction="10000"/>
          </a:bodyPr>
          <a:lstStyle/>
          <a:p>
            <a:pPr algn="l" rtl="0" eaLnBrk="1" hangingPunct="1">
              <a:buFontTx/>
              <a:buChar char="•"/>
              <a:defRPr/>
            </a:pPr>
            <a:r>
              <a:rPr lang="en-US" sz="3200" b="1" dirty="0"/>
              <a:t>Middle Childhood</a:t>
            </a:r>
          </a:p>
          <a:p>
            <a:pPr lvl="1" algn="l" rtl="0" eaLnBrk="1" hangingPunct="1">
              <a:buFont typeface="Agency FB" pitchFamily="34" charset="0"/>
              <a:buChar char="-"/>
              <a:defRPr/>
            </a:pPr>
            <a:r>
              <a:rPr lang="en-US" sz="3200" dirty="0"/>
              <a:t>School age</a:t>
            </a:r>
          </a:p>
          <a:p>
            <a:pPr lvl="1" algn="l" rtl="0" eaLnBrk="1" hangingPunct="1">
              <a:buFont typeface="Agency FB" pitchFamily="34" charset="0"/>
              <a:buChar char="-"/>
              <a:defRPr/>
            </a:pPr>
            <a:r>
              <a:rPr lang="en-US" sz="3200" dirty="0"/>
              <a:t>6 to 12 years</a:t>
            </a:r>
          </a:p>
          <a:p>
            <a:pPr lvl="1" algn="l" rtl="0" eaLnBrk="1" hangingPunct="1">
              <a:buFontTx/>
              <a:buChar char="•"/>
              <a:defRPr/>
            </a:pPr>
            <a:endParaRPr lang="en-US" sz="3200" dirty="0"/>
          </a:p>
          <a:p>
            <a:pPr algn="l" rtl="0" eaLnBrk="1" hangingPunct="1">
              <a:buFontTx/>
              <a:buChar char="•"/>
              <a:defRPr/>
            </a:pPr>
            <a:r>
              <a:rPr lang="en-US" sz="3200" b="1" dirty="0"/>
              <a:t>Late Childhood</a:t>
            </a:r>
          </a:p>
          <a:p>
            <a:pPr lvl="1" algn="l" rtl="0" eaLnBrk="1" hangingPunct="1">
              <a:buFont typeface="Agency FB" pitchFamily="34" charset="0"/>
              <a:buChar char="-"/>
              <a:defRPr/>
            </a:pPr>
            <a:r>
              <a:rPr lang="en-US" sz="3200" dirty="0"/>
              <a:t>Adolescent</a:t>
            </a:r>
          </a:p>
          <a:p>
            <a:pPr lvl="1" algn="l" rtl="0" eaLnBrk="1" hangingPunct="1">
              <a:buFont typeface="Agency FB" pitchFamily="34" charset="0"/>
              <a:buChar char="-"/>
              <a:defRPr/>
            </a:pPr>
            <a:r>
              <a:rPr lang="en-US" sz="3200" dirty="0"/>
              <a:t>13 years to approximately 18 years</a:t>
            </a:r>
          </a:p>
        </p:txBody>
      </p:sp>
    </p:spTree>
    <p:extLst>
      <p:ext uri="{BB962C8B-B14F-4D97-AF65-F5344CB8AC3E}">
        <p14:creationId xmlns:p14="http://schemas.microsoft.com/office/powerpoint/2010/main" val="3263790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Assignments</a:t>
            </a:r>
            <a:br>
              <a:rPr lang="en-US" dirty="0"/>
            </a:br>
            <a:endParaRPr lang="en-US" dirty="0"/>
          </a:p>
        </p:txBody>
      </p:sp>
      <p:sp>
        <p:nvSpPr>
          <p:cNvPr id="3" name="Content Placeholder 2"/>
          <p:cNvSpPr>
            <a:spLocks noGrp="1"/>
          </p:cNvSpPr>
          <p:nvPr>
            <p:ph idx="1"/>
          </p:nvPr>
        </p:nvSpPr>
        <p:spPr/>
        <p:txBody>
          <a:bodyPr>
            <a:normAutofit/>
          </a:bodyPr>
          <a:lstStyle/>
          <a:p>
            <a:r>
              <a:rPr lang="en-US" sz="7200" dirty="0"/>
              <a:t>Read and make notes (in detail) on the stages of G&amp;D- from infancy to adolescence</a:t>
            </a:r>
          </a:p>
        </p:txBody>
      </p:sp>
    </p:spTree>
    <p:extLst>
      <p:ext uri="{BB962C8B-B14F-4D97-AF65-F5344CB8AC3E}">
        <p14:creationId xmlns:p14="http://schemas.microsoft.com/office/powerpoint/2010/main" val="5982295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Children, Health, Illness And Hospitalization.</a:t>
            </a:r>
          </a:p>
        </p:txBody>
      </p:sp>
      <p:sp>
        <p:nvSpPr>
          <p:cNvPr id="3" name="Content Placeholder 2"/>
          <p:cNvSpPr>
            <a:spLocks noGrp="1"/>
          </p:cNvSpPr>
          <p:nvPr>
            <p:ph idx="1"/>
          </p:nvPr>
        </p:nvSpPr>
        <p:spPr>
          <a:xfrm>
            <a:off x="969818" y="1477109"/>
            <a:ext cx="10383982" cy="6063722"/>
          </a:xfrm>
        </p:spPr>
        <p:txBody>
          <a:bodyPr>
            <a:normAutofit/>
          </a:bodyPr>
          <a:lstStyle/>
          <a:p>
            <a:pPr marL="609600" indent="-609600">
              <a:buFont typeface="Wingdings 2"/>
              <a:buChar char=""/>
              <a:defRPr/>
            </a:pPr>
            <a:r>
              <a:rPr lang="en-US" sz="3000" dirty="0"/>
              <a:t>The pediatric nurse aims at seeing healthy growing and developing children able to fulfill their full potential in life</a:t>
            </a:r>
          </a:p>
          <a:p>
            <a:pPr marL="609600" indent="-609600">
              <a:buFont typeface="Wingdings 2"/>
              <a:buChar char=""/>
              <a:defRPr/>
            </a:pPr>
            <a:endParaRPr lang="en-US" sz="3000" dirty="0"/>
          </a:p>
          <a:p>
            <a:pPr marL="609600" indent="-609600">
              <a:buNone/>
              <a:defRPr/>
            </a:pPr>
            <a:r>
              <a:rPr lang="en-US" sz="3000" b="1" dirty="0"/>
              <a:t>Factors affecting the health of the child and family</a:t>
            </a:r>
          </a:p>
          <a:p>
            <a:pPr marL="609600" indent="-609600">
              <a:buFontTx/>
              <a:buAutoNum type="arabicPeriod"/>
              <a:defRPr/>
            </a:pPr>
            <a:r>
              <a:rPr lang="en-US" sz="3000" dirty="0"/>
              <a:t>Physical factors:</a:t>
            </a:r>
          </a:p>
          <a:p>
            <a:pPr lvl="4">
              <a:defRPr/>
            </a:pPr>
            <a:r>
              <a:rPr lang="en-US" sz="3000" dirty="0"/>
              <a:t>Nutritional status, </a:t>
            </a:r>
          </a:p>
          <a:p>
            <a:pPr lvl="4">
              <a:defRPr/>
            </a:pPr>
            <a:r>
              <a:rPr lang="en-US" sz="3000" dirty="0"/>
              <a:t>Immunity level</a:t>
            </a:r>
          </a:p>
          <a:p>
            <a:pPr lvl="4">
              <a:defRPr/>
            </a:pPr>
            <a:r>
              <a:rPr lang="en-US" sz="3000" dirty="0"/>
              <a:t>Infections and diseases</a:t>
            </a:r>
          </a:p>
          <a:p>
            <a:pPr lvl="4">
              <a:defRPr/>
            </a:pPr>
            <a:r>
              <a:rPr lang="en-US" sz="3000" dirty="0"/>
              <a:t>Congenital malformations</a:t>
            </a:r>
          </a:p>
          <a:p>
            <a:pPr lvl="4">
              <a:defRPr/>
            </a:pPr>
            <a:r>
              <a:rPr lang="en-US" sz="3000" dirty="0"/>
              <a:t>Accidents</a:t>
            </a:r>
          </a:p>
          <a:p>
            <a:pPr marL="365760" indent="-283464">
              <a:buFont typeface="Wingdings 2"/>
              <a:buChar char=""/>
              <a:defRPr/>
            </a:pPr>
            <a:endParaRPr lang="en-US" dirty="0"/>
          </a:p>
        </p:txBody>
      </p:sp>
    </p:spTree>
    <p:extLst>
      <p:ext uri="{BB962C8B-B14F-4D97-AF65-F5344CB8AC3E}">
        <p14:creationId xmlns:p14="http://schemas.microsoft.com/office/powerpoint/2010/main" val="3361223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7"/>
            <a:ext cx="10515600" cy="1325563"/>
          </a:xfrm>
        </p:spPr>
        <p:txBody>
          <a:bodyPr/>
          <a:lstStyle/>
          <a:p>
            <a:pPr>
              <a:defRPr/>
            </a:pPr>
            <a:r>
              <a:rPr lang="en-US" dirty="0">
                <a:solidFill>
                  <a:schemeClr val="tx2">
                    <a:satMod val="130000"/>
                  </a:schemeClr>
                </a:solidFill>
              </a:rPr>
              <a:t>Factors Cont.…</a:t>
            </a:r>
          </a:p>
        </p:txBody>
      </p:sp>
      <p:sp>
        <p:nvSpPr>
          <p:cNvPr id="3" name="Content Placeholder 2"/>
          <p:cNvSpPr>
            <a:spLocks noGrp="1"/>
          </p:cNvSpPr>
          <p:nvPr>
            <p:ph idx="1"/>
          </p:nvPr>
        </p:nvSpPr>
        <p:spPr>
          <a:xfrm>
            <a:off x="983673" y="1320186"/>
            <a:ext cx="7467600" cy="4873625"/>
          </a:xfrm>
        </p:spPr>
        <p:txBody>
          <a:bodyPr>
            <a:normAutofit fontScale="55000" lnSpcReduction="20000"/>
          </a:bodyPr>
          <a:lstStyle/>
          <a:p>
            <a:pPr marL="609600" indent="-609600">
              <a:lnSpc>
                <a:spcPct val="80000"/>
              </a:lnSpc>
              <a:buFontTx/>
              <a:buAutoNum type="arabicPeriod" startAt="2"/>
              <a:defRPr/>
            </a:pPr>
            <a:r>
              <a:rPr lang="en-US" sz="5200" dirty="0"/>
              <a:t>Emotional factors-: Parental neglect</a:t>
            </a:r>
          </a:p>
          <a:p>
            <a:pPr lvl="2">
              <a:lnSpc>
                <a:spcPct val="120000"/>
              </a:lnSpc>
              <a:defRPr/>
            </a:pPr>
            <a:r>
              <a:rPr lang="en-US" sz="4100" dirty="0"/>
              <a:t>Child abuse</a:t>
            </a:r>
          </a:p>
          <a:p>
            <a:pPr lvl="2">
              <a:lnSpc>
                <a:spcPct val="120000"/>
              </a:lnSpc>
              <a:defRPr/>
            </a:pPr>
            <a:r>
              <a:rPr lang="en-US" sz="4100" dirty="0"/>
              <a:t>Unstable family  relationships/homelessness</a:t>
            </a:r>
          </a:p>
          <a:p>
            <a:pPr lvl="2">
              <a:lnSpc>
                <a:spcPct val="120000"/>
              </a:lnSpc>
              <a:defRPr/>
            </a:pPr>
            <a:r>
              <a:rPr lang="en-US" sz="4100" dirty="0"/>
              <a:t>illnesses or death in the family</a:t>
            </a:r>
          </a:p>
          <a:p>
            <a:pPr lvl="2">
              <a:lnSpc>
                <a:spcPct val="120000"/>
              </a:lnSpc>
              <a:defRPr/>
            </a:pPr>
            <a:r>
              <a:rPr lang="en-US" sz="4100" dirty="0"/>
              <a:t>Substance use and abuse</a:t>
            </a:r>
          </a:p>
          <a:p>
            <a:pPr lvl="2">
              <a:lnSpc>
                <a:spcPct val="120000"/>
              </a:lnSpc>
              <a:defRPr/>
            </a:pPr>
            <a:r>
              <a:rPr lang="en-US" sz="4100" dirty="0"/>
              <a:t>political instability</a:t>
            </a:r>
          </a:p>
          <a:p>
            <a:pPr lvl="2">
              <a:lnSpc>
                <a:spcPct val="120000"/>
              </a:lnSpc>
              <a:defRPr/>
            </a:pPr>
            <a:r>
              <a:rPr lang="en-US" sz="4100" dirty="0"/>
              <a:t>Migrant families</a:t>
            </a:r>
          </a:p>
          <a:p>
            <a:pPr marL="609600" indent="-609600">
              <a:lnSpc>
                <a:spcPct val="80000"/>
              </a:lnSpc>
              <a:buFontTx/>
              <a:buChar char="-"/>
              <a:defRPr/>
            </a:pPr>
            <a:endParaRPr lang="en-US" sz="5200" dirty="0"/>
          </a:p>
          <a:p>
            <a:pPr marL="82296" indent="0">
              <a:buNone/>
              <a:defRPr/>
            </a:pPr>
            <a:r>
              <a:rPr lang="en-US" sz="5200" dirty="0"/>
              <a:t>3. Economic and situational factors;</a:t>
            </a:r>
          </a:p>
          <a:p>
            <a:pPr marL="1453896" lvl="2" indent="-457200">
              <a:defRPr/>
            </a:pPr>
            <a:r>
              <a:rPr lang="en-US" sz="4100" dirty="0"/>
              <a:t>Poverty</a:t>
            </a:r>
          </a:p>
          <a:p>
            <a:pPr marL="1453896" lvl="2" indent="-457200">
              <a:defRPr/>
            </a:pPr>
            <a:r>
              <a:rPr lang="en-US" sz="4100" dirty="0"/>
              <a:t>Single parenting</a:t>
            </a:r>
          </a:p>
          <a:p>
            <a:pPr marL="1453896" lvl="2" indent="-457200">
              <a:defRPr/>
            </a:pPr>
            <a:r>
              <a:rPr lang="en-US" sz="4100" dirty="0"/>
              <a:t>Accessibility to health services</a:t>
            </a:r>
          </a:p>
          <a:p>
            <a:pPr marL="365760" indent="-283464">
              <a:buFont typeface="Wingdings 2"/>
              <a:buChar char=""/>
              <a:defRPr/>
            </a:pPr>
            <a:endParaRPr lang="en-US" dirty="0"/>
          </a:p>
        </p:txBody>
      </p:sp>
    </p:spTree>
    <p:extLst>
      <p:ext uri="{BB962C8B-B14F-4D97-AF65-F5344CB8AC3E}">
        <p14:creationId xmlns:p14="http://schemas.microsoft.com/office/powerpoint/2010/main" val="2705712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a:t>Factors Cont.…</a:t>
            </a:r>
          </a:p>
        </p:txBody>
      </p:sp>
      <p:sp>
        <p:nvSpPr>
          <p:cNvPr id="37891" name="Content Placeholder 2"/>
          <p:cNvSpPr>
            <a:spLocks noGrp="1"/>
          </p:cNvSpPr>
          <p:nvPr>
            <p:ph idx="1"/>
          </p:nvPr>
        </p:nvSpPr>
        <p:spPr>
          <a:xfrm>
            <a:off x="838200" y="1491778"/>
            <a:ext cx="9718964" cy="5429991"/>
          </a:xfrm>
        </p:spPr>
        <p:txBody>
          <a:bodyPr>
            <a:normAutofit fontScale="92500" lnSpcReduction="20000"/>
          </a:bodyPr>
          <a:lstStyle/>
          <a:p>
            <a:pPr marL="0" indent="0">
              <a:buNone/>
            </a:pPr>
            <a:r>
              <a:rPr lang="en-US" sz="3500" dirty="0"/>
              <a:t>4. Environmental factors</a:t>
            </a:r>
          </a:p>
          <a:p>
            <a:pPr lvl="3"/>
            <a:r>
              <a:rPr lang="en-US" sz="3500" dirty="0"/>
              <a:t>unsafe, insecure environment</a:t>
            </a:r>
          </a:p>
          <a:p>
            <a:pPr lvl="3"/>
            <a:r>
              <a:rPr lang="en-US" sz="3500" dirty="0"/>
              <a:t> Harsh climatic conditions</a:t>
            </a:r>
          </a:p>
          <a:p>
            <a:pPr lvl="3"/>
            <a:endParaRPr lang="en-US" sz="3500" dirty="0"/>
          </a:p>
          <a:p>
            <a:pPr marL="0" indent="0">
              <a:buNone/>
            </a:pPr>
            <a:r>
              <a:rPr lang="en-US" sz="3500" dirty="0"/>
              <a:t>5. Cultural/social influences:</a:t>
            </a:r>
          </a:p>
          <a:p>
            <a:pPr lvl="3"/>
            <a:r>
              <a:rPr lang="en-US" sz="3500" dirty="0"/>
              <a:t>Ethnic stereotyping (labeling)/ethnocentrism</a:t>
            </a:r>
          </a:p>
          <a:p>
            <a:pPr lvl="3"/>
            <a:r>
              <a:rPr lang="en-US" sz="3500" dirty="0"/>
              <a:t>Social classes</a:t>
            </a:r>
          </a:p>
          <a:p>
            <a:pPr lvl="3"/>
            <a:r>
              <a:rPr lang="en-US" sz="3500" dirty="0"/>
              <a:t>Schools- socialization</a:t>
            </a:r>
          </a:p>
          <a:p>
            <a:pPr lvl="3"/>
            <a:r>
              <a:rPr lang="en-US" sz="3500" dirty="0"/>
              <a:t>Peer cultures</a:t>
            </a:r>
          </a:p>
          <a:p>
            <a:pPr lvl="3"/>
            <a:r>
              <a:rPr lang="en-US" sz="3500" dirty="0"/>
              <a:t>Bi-culture- being exposed to diverse cultures</a:t>
            </a:r>
          </a:p>
          <a:p>
            <a:pPr lvl="3"/>
            <a:r>
              <a:rPr lang="en-US" sz="3500" dirty="0"/>
              <a:t>Mass media</a:t>
            </a:r>
          </a:p>
          <a:p>
            <a:pPr marL="0" indent="0">
              <a:buNone/>
            </a:pPr>
            <a:endParaRPr lang="en-US" dirty="0"/>
          </a:p>
          <a:p>
            <a:endParaRPr lang="en-US" dirty="0"/>
          </a:p>
        </p:txBody>
      </p:sp>
    </p:spTree>
    <p:extLst>
      <p:ext uri="{BB962C8B-B14F-4D97-AF65-F5344CB8AC3E}">
        <p14:creationId xmlns:p14="http://schemas.microsoft.com/office/powerpoint/2010/main" val="1366078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77" y="840138"/>
            <a:ext cx="10515600" cy="1325563"/>
          </a:xfrm>
        </p:spPr>
        <p:txBody>
          <a:bodyPr>
            <a:normAutofit fontScale="90000"/>
          </a:bodyPr>
          <a:lstStyle/>
          <a:p>
            <a:pPr>
              <a:defRPr/>
            </a:pPr>
            <a:r>
              <a:rPr lang="en-US" sz="4400" b="1" dirty="0"/>
              <a:t>Effects of Illness/ Hospitalization -</a:t>
            </a:r>
            <a:r>
              <a:rPr lang="en-US" b="1" dirty="0"/>
              <a:t>On the child</a:t>
            </a:r>
            <a:r>
              <a:rPr lang="en-US" dirty="0"/>
              <a:t/>
            </a:r>
            <a:br>
              <a:rPr lang="en-US" dirty="0"/>
            </a:br>
            <a:endParaRPr lang="en-US" b="1" dirty="0"/>
          </a:p>
        </p:txBody>
      </p:sp>
      <p:sp>
        <p:nvSpPr>
          <p:cNvPr id="3" name="Content Placeholder 2"/>
          <p:cNvSpPr>
            <a:spLocks noGrp="1"/>
          </p:cNvSpPr>
          <p:nvPr>
            <p:ph idx="1"/>
          </p:nvPr>
        </p:nvSpPr>
        <p:spPr>
          <a:xfrm>
            <a:off x="1957450" y="1813957"/>
            <a:ext cx="7467600" cy="4873625"/>
          </a:xfrm>
        </p:spPr>
        <p:txBody>
          <a:bodyPr>
            <a:normAutofit/>
          </a:bodyPr>
          <a:lstStyle/>
          <a:p>
            <a:pPr marL="609600" indent="-609600" fontAlgn="auto">
              <a:lnSpc>
                <a:spcPct val="80000"/>
              </a:lnSpc>
              <a:spcAft>
                <a:spcPts val="0"/>
              </a:spcAft>
              <a:buFont typeface="Wingdings 2"/>
              <a:buChar char=""/>
              <a:defRPr/>
            </a:pPr>
            <a:r>
              <a:rPr lang="en-US" dirty="0"/>
              <a:t>Malnutrition due to poor feeding</a:t>
            </a:r>
          </a:p>
          <a:p>
            <a:pPr marL="609600" indent="-609600" fontAlgn="auto">
              <a:lnSpc>
                <a:spcPct val="80000"/>
              </a:lnSpc>
              <a:spcAft>
                <a:spcPts val="0"/>
              </a:spcAft>
              <a:buFont typeface="Wingdings 2"/>
              <a:buChar char=""/>
              <a:defRPr/>
            </a:pPr>
            <a:r>
              <a:rPr lang="en-US" dirty="0"/>
              <a:t>Lethargy and apathy</a:t>
            </a:r>
          </a:p>
          <a:p>
            <a:pPr marL="609600" indent="-609600" fontAlgn="auto">
              <a:lnSpc>
                <a:spcPct val="80000"/>
              </a:lnSpc>
              <a:spcAft>
                <a:spcPts val="0"/>
              </a:spcAft>
              <a:buFont typeface="Wingdings 2"/>
              <a:buChar char=""/>
              <a:defRPr/>
            </a:pPr>
            <a:r>
              <a:rPr lang="en-US" dirty="0"/>
              <a:t>Regression</a:t>
            </a:r>
          </a:p>
          <a:p>
            <a:pPr marL="609600" indent="-609600" fontAlgn="auto">
              <a:lnSpc>
                <a:spcPct val="80000"/>
              </a:lnSpc>
              <a:spcAft>
                <a:spcPts val="0"/>
              </a:spcAft>
              <a:buFont typeface="Wingdings 2"/>
              <a:buChar char=""/>
              <a:defRPr/>
            </a:pPr>
            <a:r>
              <a:rPr lang="en-US" dirty="0"/>
              <a:t>Slowed growth and development</a:t>
            </a:r>
          </a:p>
          <a:p>
            <a:pPr marL="609600" indent="-609600" fontAlgn="auto">
              <a:lnSpc>
                <a:spcPct val="80000"/>
              </a:lnSpc>
              <a:spcAft>
                <a:spcPts val="0"/>
              </a:spcAft>
              <a:buFont typeface="Wingdings 2"/>
              <a:buChar char=""/>
              <a:defRPr/>
            </a:pPr>
            <a:r>
              <a:rPr lang="en-US" dirty="0"/>
              <a:t>Pain</a:t>
            </a:r>
          </a:p>
          <a:p>
            <a:pPr marL="609600" indent="-609600" fontAlgn="auto">
              <a:lnSpc>
                <a:spcPct val="80000"/>
              </a:lnSpc>
              <a:spcAft>
                <a:spcPts val="0"/>
              </a:spcAft>
              <a:buFont typeface="Wingdings 2"/>
              <a:buChar char=""/>
              <a:defRPr/>
            </a:pPr>
            <a:r>
              <a:rPr lang="en-US" dirty="0"/>
              <a:t>Separation and anxiety</a:t>
            </a:r>
          </a:p>
          <a:p>
            <a:pPr marL="609600" indent="-609600" fontAlgn="auto">
              <a:lnSpc>
                <a:spcPct val="80000"/>
              </a:lnSpc>
              <a:spcAft>
                <a:spcPts val="0"/>
              </a:spcAft>
              <a:buFont typeface="Wingdings 2"/>
              <a:buChar char=""/>
              <a:defRPr/>
            </a:pPr>
            <a:r>
              <a:rPr lang="en-US" dirty="0"/>
              <a:t>Helplessness</a:t>
            </a:r>
          </a:p>
          <a:p>
            <a:pPr marL="609600" indent="-609600" fontAlgn="auto">
              <a:lnSpc>
                <a:spcPct val="80000"/>
              </a:lnSpc>
              <a:spcAft>
                <a:spcPts val="0"/>
              </a:spcAft>
              <a:buFont typeface="Wingdings 2"/>
              <a:buChar char=""/>
              <a:defRPr/>
            </a:pPr>
            <a:r>
              <a:rPr lang="en-US" dirty="0"/>
              <a:t>Unproductivity</a:t>
            </a:r>
          </a:p>
          <a:p>
            <a:pPr marL="609600" indent="-609600" fontAlgn="auto">
              <a:lnSpc>
                <a:spcPct val="80000"/>
              </a:lnSpc>
              <a:spcAft>
                <a:spcPts val="0"/>
              </a:spcAft>
              <a:buFont typeface="Wingdings 2"/>
              <a:buChar char=""/>
              <a:defRPr/>
            </a:pPr>
            <a:r>
              <a:rPr lang="en-US" dirty="0"/>
              <a:t>Disability</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89486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Childhood Diseases</a:t>
            </a:r>
            <a:br>
              <a:rPr lang="en-US" dirty="0"/>
            </a:br>
            <a:endParaRPr lang="en-US" dirty="0"/>
          </a:p>
        </p:txBody>
      </p:sp>
      <p:sp>
        <p:nvSpPr>
          <p:cNvPr id="3" name="Content Placeholder 2"/>
          <p:cNvSpPr>
            <a:spLocks noGrp="1"/>
          </p:cNvSpPr>
          <p:nvPr>
            <p:ph idx="1"/>
          </p:nvPr>
        </p:nvSpPr>
        <p:spPr>
          <a:xfrm>
            <a:off x="838200" y="1481070"/>
            <a:ext cx="10515600" cy="5190186"/>
          </a:xfrm>
        </p:spPr>
        <p:txBody>
          <a:bodyPr>
            <a:normAutofit fontScale="85000" lnSpcReduction="20000"/>
          </a:bodyPr>
          <a:lstStyle/>
          <a:p>
            <a:r>
              <a:rPr lang="en-US" sz="4100" dirty="0"/>
              <a:t>Pneumonia</a:t>
            </a:r>
          </a:p>
          <a:p>
            <a:r>
              <a:rPr lang="en-US" sz="4100" dirty="0"/>
              <a:t> Asthma</a:t>
            </a:r>
          </a:p>
          <a:p>
            <a:r>
              <a:rPr lang="en-US" sz="4100" dirty="0"/>
              <a:t> Diarrhea Diseases / Cholera</a:t>
            </a:r>
          </a:p>
          <a:p>
            <a:r>
              <a:rPr lang="en-US" sz="4100" dirty="0"/>
              <a:t> Otitis Media</a:t>
            </a:r>
          </a:p>
          <a:p>
            <a:r>
              <a:rPr lang="en-US" sz="4100" dirty="0"/>
              <a:t> Anemia</a:t>
            </a:r>
          </a:p>
          <a:p>
            <a:r>
              <a:rPr lang="en-US" sz="4100" dirty="0"/>
              <a:t> Malnutrition</a:t>
            </a:r>
          </a:p>
          <a:p>
            <a:r>
              <a:rPr lang="en-US" sz="4100" dirty="0"/>
              <a:t> Tonsillitis</a:t>
            </a:r>
          </a:p>
          <a:p>
            <a:r>
              <a:rPr lang="en-US" sz="4100" dirty="0"/>
              <a:t> Laryngo-trachea-bronchitis</a:t>
            </a:r>
          </a:p>
          <a:p>
            <a:r>
              <a:rPr lang="en-US" sz="4100" dirty="0"/>
              <a:t> Streptococcal Sore Throat</a:t>
            </a:r>
          </a:p>
          <a:p>
            <a:r>
              <a:rPr lang="en-US" sz="4100" dirty="0"/>
              <a:t> Rheumatic Heart Disease</a:t>
            </a:r>
          </a:p>
          <a:p>
            <a:pPr marL="0" indent="0">
              <a:buNone/>
            </a:pPr>
            <a:endParaRPr lang="en-US" dirty="0"/>
          </a:p>
        </p:txBody>
      </p:sp>
    </p:spTree>
    <p:extLst>
      <p:ext uri="{BB962C8B-B14F-4D97-AF65-F5344CB8AC3E}">
        <p14:creationId xmlns:p14="http://schemas.microsoft.com/office/powerpoint/2010/main" val="3510566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a:t>Effects on The Family</a:t>
            </a:r>
          </a:p>
        </p:txBody>
      </p:sp>
      <p:sp>
        <p:nvSpPr>
          <p:cNvPr id="39939" name="Content Placeholder 2"/>
          <p:cNvSpPr>
            <a:spLocks noGrp="1"/>
          </p:cNvSpPr>
          <p:nvPr>
            <p:ph idx="1"/>
          </p:nvPr>
        </p:nvSpPr>
        <p:spPr>
          <a:xfrm>
            <a:off x="2054942" y="1690688"/>
            <a:ext cx="7467600" cy="4873625"/>
          </a:xfrm>
        </p:spPr>
        <p:txBody>
          <a:bodyPr/>
          <a:lstStyle/>
          <a:p>
            <a:pPr>
              <a:lnSpc>
                <a:spcPct val="90000"/>
              </a:lnSpc>
            </a:pPr>
            <a:r>
              <a:rPr lang="en-US" dirty="0"/>
              <a:t>Emotional stress, fear , guilt and feelings of inadequacy</a:t>
            </a:r>
          </a:p>
          <a:p>
            <a:pPr>
              <a:lnSpc>
                <a:spcPct val="90000"/>
              </a:lnSpc>
            </a:pPr>
            <a:r>
              <a:rPr lang="en-US" dirty="0"/>
              <a:t>Financial constraints</a:t>
            </a:r>
          </a:p>
          <a:p>
            <a:pPr>
              <a:lnSpc>
                <a:spcPct val="90000"/>
              </a:lnSpc>
            </a:pPr>
            <a:r>
              <a:rPr lang="en-US" dirty="0"/>
              <a:t>Social stigma</a:t>
            </a:r>
          </a:p>
          <a:p>
            <a:pPr>
              <a:lnSpc>
                <a:spcPct val="90000"/>
              </a:lnSpc>
            </a:pPr>
            <a:r>
              <a:rPr lang="en-US" dirty="0"/>
              <a:t>Separation</a:t>
            </a:r>
          </a:p>
          <a:p>
            <a:pPr>
              <a:lnSpc>
                <a:spcPct val="90000"/>
              </a:lnSpc>
            </a:pPr>
            <a:r>
              <a:rPr lang="en-US" dirty="0"/>
              <a:t> Change in family roles</a:t>
            </a:r>
          </a:p>
          <a:p>
            <a:pPr>
              <a:lnSpc>
                <a:spcPct val="90000"/>
              </a:lnSpc>
            </a:pPr>
            <a:r>
              <a:rPr lang="en-US" dirty="0"/>
              <a:t>Helplessness</a:t>
            </a:r>
          </a:p>
          <a:p>
            <a:endParaRPr lang="en-US" dirty="0"/>
          </a:p>
        </p:txBody>
      </p:sp>
    </p:spTree>
    <p:extLst>
      <p:ext uri="{BB962C8B-B14F-4D97-AF65-F5344CB8AC3E}">
        <p14:creationId xmlns:p14="http://schemas.microsoft.com/office/powerpoint/2010/main" val="2533558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Assignment</a:t>
            </a:r>
          </a:p>
        </p:txBody>
      </p:sp>
      <p:sp>
        <p:nvSpPr>
          <p:cNvPr id="3" name="Content Placeholder 2"/>
          <p:cNvSpPr>
            <a:spLocks noGrp="1"/>
          </p:cNvSpPr>
          <p:nvPr>
            <p:ph idx="1"/>
          </p:nvPr>
        </p:nvSpPr>
        <p:spPr>
          <a:xfrm>
            <a:off x="838200" y="1231858"/>
            <a:ext cx="10515600" cy="5626142"/>
          </a:xfrm>
        </p:spPr>
        <p:txBody>
          <a:bodyPr>
            <a:noAutofit/>
          </a:bodyPr>
          <a:lstStyle/>
          <a:p>
            <a:r>
              <a:rPr lang="en-US" sz="3600" dirty="0">
                <a:solidFill>
                  <a:srgbClr val="00B050"/>
                </a:solidFill>
              </a:rPr>
              <a:t>Read further and make notes on </a:t>
            </a:r>
            <a:r>
              <a:rPr lang="en-US" sz="3600" u="sng" dirty="0">
                <a:solidFill>
                  <a:srgbClr val="00B050"/>
                </a:solidFill>
              </a:rPr>
              <a:t>Piaget theory of cognitive development </a:t>
            </a:r>
          </a:p>
          <a:p>
            <a:r>
              <a:rPr lang="en-US" sz="3600" dirty="0">
                <a:solidFill>
                  <a:srgbClr val="00B050"/>
                </a:solidFill>
              </a:rPr>
              <a:t>Read on </a:t>
            </a:r>
            <a:r>
              <a:rPr lang="en-US" sz="3600" u="sng" dirty="0">
                <a:solidFill>
                  <a:srgbClr val="00B050"/>
                </a:solidFill>
              </a:rPr>
              <a:t>pediatric assessment</a:t>
            </a:r>
            <a:r>
              <a:rPr lang="en-US" sz="3600" dirty="0">
                <a:solidFill>
                  <a:srgbClr val="00B050"/>
                </a:solidFill>
              </a:rPr>
              <a:t>( note differences with the adult) under:</a:t>
            </a:r>
          </a:p>
          <a:p>
            <a:pPr lvl="4"/>
            <a:r>
              <a:rPr lang="en-US" sz="3600" dirty="0">
                <a:solidFill>
                  <a:srgbClr val="00B050"/>
                </a:solidFill>
              </a:rPr>
              <a:t>History taking</a:t>
            </a:r>
          </a:p>
          <a:p>
            <a:pPr lvl="4"/>
            <a:r>
              <a:rPr lang="en-US" sz="3600" dirty="0">
                <a:solidFill>
                  <a:srgbClr val="00B050"/>
                </a:solidFill>
              </a:rPr>
              <a:t>Physical examination</a:t>
            </a:r>
          </a:p>
          <a:p>
            <a:pPr lvl="4"/>
            <a:r>
              <a:rPr lang="en-US" sz="3600" dirty="0">
                <a:solidFill>
                  <a:srgbClr val="00B050"/>
                </a:solidFill>
              </a:rPr>
              <a:t>Vital sings( normal temp, respiration, hate rate, BP, weight, height for each stage) </a:t>
            </a:r>
          </a:p>
          <a:p>
            <a:r>
              <a:rPr lang="en-US" sz="3600" dirty="0">
                <a:solidFill>
                  <a:srgbClr val="00B050"/>
                </a:solidFill>
              </a:rPr>
              <a:t>Recall reflexes and APGAR score</a:t>
            </a:r>
          </a:p>
        </p:txBody>
      </p:sp>
    </p:spTree>
    <p:extLst>
      <p:ext uri="{BB962C8B-B14F-4D97-AF65-F5344CB8AC3E}">
        <p14:creationId xmlns:p14="http://schemas.microsoft.com/office/powerpoint/2010/main" val="1452429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1500" dirty="0">
                <a:latin typeface="Bauhaus 93" panose="04030905020B02020C02" pitchFamily="82" charset="0"/>
              </a:rPr>
              <a:t>The END</a:t>
            </a:r>
          </a:p>
        </p:txBody>
      </p:sp>
      <p:sp>
        <p:nvSpPr>
          <p:cNvPr id="3" name="Text Placeholder 2"/>
          <p:cNvSpPr>
            <a:spLocks noGrp="1"/>
          </p:cNvSpPr>
          <p:nvPr>
            <p:ph type="body" idx="1"/>
          </p:nvPr>
        </p:nvSpPr>
        <p:spPr/>
        <p:txBody>
          <a:bodyPr>
            <a:noAutofit/>
          </a:bodyPr>
          <a:lstStyle/>
          <a:p>
            <a:r>
              <a:rPr lang="en-US" sz="16600" dirty="0">
                <a:latin typeface="Bauhaus 93" panose="04030905020B02020C02" pitchFamily="82" charset="0"/>
              </a:rPr>
              <a:t>Thanks</a:t>
            </a:r>
          </a:p>
        </p:txBody>
      </p:sp>
    </p:spTree>
    <p:extLst>
      <p:ext uri="{BB962C8B-B14F-4D97-AF65-F5344CB8AC3E}">
        <p14:creationId xmlns:p14="http://schemas.microsoft.com/office/powerpoint/2010/main" val="1934146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Congenital Conditions</a:t>
            </a:r>
          </a:p>
        </p:txBody>
      </p:sp>
      <p:sp>
        <p:nvSpPr>
          <p:cNvPr id="3" name="Subtitle 2"/>
          <p:cNvSpPr>
            <a:spLocks noGrp="1"/>
          </p:cNvSpPr>
          <p:nvPr>
            <p:ph type="subTitle" idx="1"/>
          </p:nvPr>
        </p:nvSpPr>
        <p:spPr/>
        <p:txBody>
          <a:bodyPr>
            <a:normAutofit/>
          </a:bodyPr>
          <a:lstStyle/>
          <a:p>
            <a:r>
              <a:rPr lang="en-US" dirty="0"/>
              <a:t>A congenital condition is one that exists at, and usually before, birth regardless of its causation. </a:t>
            </a:r>
          </a:p>
          <a:p>
            <a:endParaRPr lang="en-US" dirty="0"/>
          </a:p>
        </p:txBody>
      </p:sp>
    </p:spTree>
    <p:extLst>
      <p:ext uri="{BB962C8B-B14F-4D97-AF65-F5344CB8AC3E}">
        <p14:creationId xmlns:p14="http://schemas.microsoft.com/office/powerpoint/2010/main" val="2477201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167073"/>
          </a:xfrm>
        </p:spPr>
        <p:txBody>
          <a:bodyPr>
            <a:normAutofit/>
          </a:bodyPr>
          <a:lstStyle/>
          <a:p>
            <a:r>
              <a:rPr lang="en-US" sz="6000" dirty="0" smtClean="0"/>
              <a:t>CLEFT LIP &amp; PALATE</a:t>
            </a:r>
            <a:endParaRPr lang="en-US" sz="6000" dirty="0"/>
          </a:p>
        </p:txBody>
      </p:sp>
    </p:spTree>
    <p:extLst>
      <p:ext uri="{BB962C8B-B14F-4D97-AF65-F5344CB8AC3E}">
        <p14:creationId xmlns:p14="http://schemas.microsoft.com/office/powerpoint/2010/main" val="3823133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Cleft Lip (Harelip) and Cleft Palate</a:t>
            </a:r>
          </a:p>
        </p:txBody>
      </p:sp>
      <p:sp>
        <p:nvSpPr>
          <p:cNvPr id="3" name="Content Placeholder 2"/>
          <p:cNvSpPr>
            <a:spLocks noGrp="1"/>
          </p:cNvSpPr>
          <p:nvPr>
            <p:ph idx="1"/>
          </p:nvPr>
        </p:nvSpPr>
        <p:spPr/>
        <p:txBody>
          <a:bodyPr/>
          <a:lstStyle/>
          <a:p>
            <a:r>
              <a:rPr lang="en-US" dirty="0"/>
              <a:t>Cleft lip and cleft palate are considered the most common congenital cranio-facial malformations within medical practice. </a:t>
            </a:r>
          </a:p>
          <a:p>
            <a:r>
              <a:rPr lang="en-US" dirty="0"/>
              <a:t>They can occur individually or together. Cleft lip occurs with or without cleft palate in about 1 in 1000 births. Cleft lip is more common in males than females. Cleft palate, on the other hand, tends to occur alone in approximately 1 in 2500 births and occurs mostly in females.</a:t>
            </a:r>
          </a:p>
        </p:txBody>
      </p:sp>
    </p:spTree>
    <p:extLst>
      <p:ext uri="{BB962C8B-B14F-4D97-AF65-F5344CB8AC3E}">
        <p14:creationId xmlns:p14="http://schemas.microsoft.com/office/powerpoint/2010/main" val="460102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Cleft Lip (Harelip) and Cleft Palate</a:t>
            </a:r>
          </a:p>
        </p:txBody>
      </p:sp>
      <p:pic>
        <p:nvPicPr>
          <p:cNvPr id="4" name="Content Placeholder 3"/>
          <p:cNvPicPr>
            <a:picLocks noGrp="1" noChangeAspect="1"/>
          </p:cNvPicPr>
          <p:nvPr>
            <p:ph idx="1"/>
          </p:nvPr>
        </p:nvPicPr>
        <p:blipFill>
          <a:blip r:embed="rId2"/>
          <a:stretch>
            <a:fillRect/>
          </a:stretch>
        </p:blipFill>
        <p:spPr>
          <a:xfrm>
            <a:off x="604684" y="2005779"/>
            <a:ext cx="5029200" cy="4262283"/>
          </a:xfrm>
          <a:prstGeom prst="rect">
            <a:avLst/>
          </a:prstGeom>
        </p:spPr>
      </p:pic>
      <p:pic>
        <p:nvPicPr>
          <p:cNvPr id="5" name="Picture 4"/>
          <p:cNvPicPr>
            <a:picLocks noChangeAspect="1"/>
          </p:cNvPicPr>
          <p:nvPr/>
        </p:nvPicPr>
        <p:blipFill>
          <a:blip r:embed="rId3"/>
          <a:stretch>
            <a:fillRect/>
          </a:stretch>
        </p:blipFill>
        <p:spPr>
          <a:xfrm>
            <a:off x="6958992" y="2506805"/>
            <a:ext cx="3040414" cy="3260233"/>
          </a:xfrm>
          <a:prstGeom prst="rect">
            <a:avLst/>
          </a:prstGeom>
        </p:spPr>
      </p:pic>
    </p:spTree>
    <p:extLst>
      <p:ext uri="{BB962C8B-B14F-4D97-AF65-F5344CB8AC3E}">
        <p14:creationId xmlns:p14="http://schemas.microsoft.com/office/powerpoint/2010/main" val="4234913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Cleft lip/palate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Cleft lip occurs when the mouth cavity fuses partially or incompletely. Normal fusion occurs between the </a:t>
            </a:r>
            <a:r>
              <a:rPr lang="en-US" dirty="0" smtClean="0"/>
              <a:t>5</a:t>
            </a:r>
            <a:r>
              <a:rPr lang="en-US" baseline="30000" dirty="0" smtClean="0"/>
              <a:t>th</a:t>
            </a:r>
            <a:r>
              <a:rPr lang="en-US" dirty="0" smtClean="0"/>
              <a:t>and 8</a:t>
            </a:r>
            <a:r>
              <a:rPr lang="en-US" baseline="30000" dirty="0" smtClean="0"/>
              <a:t>th</a:t>
            </a:r>
            <a:r>
              <a:rPr lang="en-US" dirty="0" smtClean="0"/>
              <a:t>  </a:t>
            </a:r>
            <a:r>
              <a:rPr lang="en-US" dirty="0"/>
              <a:t>intrauterine weeks. The cleft palate, on the other hand, fuses about a month later in normal circumstances. </a:t>
            </a:r>
          </a:p>
          <a:p>
            <a:r>
              <a:rPr lang="en-US" dirty="0"/>
              <a:t>The abnormalities appear to run in families, and are therefore influenced by heredity in about twenty per cent of the cases. Some cases have shown a higher incidence with monozygotic twins (that is twins from a single </a:t>
            </a:r>
            <a:r>
              <a:rPr lang="en-US" dirty="0" smtClean="0"/>
              <a:t>fertilized </a:t>
            </a:r>
            <a:r>
              <a:rPr lang="en-US" dirty="0"/>
              <a:t>ovum) than in a </a:t>
            </a:r>
            <a:r>
              <a:rPr lang="en-US" dirty="0" smtClean="0"/>
              <a:t>dizygotic </a:t>
            </a:r>
            <a:r>
              <a:rPr lang="en-US" dirty="0"/>
              <a:t>twins (that is, twins from two separate ova).</a:t>
            </a:r>
          </a:p>
          <a:p>
            <a:r>
              <a:rPr lang="en-US" dirty="0"/>
              <a:t>Other associated predisposing factors are maternal age (too young or above 35 years), maternal diabetes mellitus, and excessive alcohol intake during pregnancy, drugs used in the treatment of cancers, and the use of accutane (a drug used in some places in the treatment of acne</a:t>
            </a:r>
            <a:r>
              <a:rPr lang="en-US" dirty="0" smtClean="0"/>
              <a:t>) and phenytoin.</a:t>
            </a:r>
            <a:endParaRPr lang="en-US" dirty="0"/>
          </a:p>
          <a:p>
            <a:endParaRPr lang="en-US" dirty="0"/>
          </a:p>
        </p:txBody>
      </p:sp>
    </p:spTree>
    <p:extLst>
      <p:ext uri="{BB962C8B-B14F-4D97-AF65-F5344CB8AC3E}">
        <p14:creationId xmlns:p14="http://schemas.microsoft.com/office/powerpoint/2010/main" val="3689439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Cleft lip/palate cont..</a:t>
            </a:r>
            <a:endParaRPr lang="en-US" dirty="0"/>
          </a:p>
        </p:txBody>
      </p:sp>
      <p:sp>
        <p:nvSpPr>
          <p:cNvPr id="3" name="Content Placeholder 2"/>
          <p:cNvSpPr>
            <a:spLocks noGrp="1"/>
          </p:cNvSpPr>
          <p:nvPr>
            <p:ph idx="1"/>
          </p:nvPr>
        </p:nvSpPr>
        <p:spPr/>
        <p:txBody>
          <a:bodyPr/>
          <a:lstStyle/>
          <a:p>
            <a:r>
              <a:rPr lang="en-US" dirty="0" smtClean="0"/>
              <a:t>Fusion of the hard and soft palate takes place later. In the process of migrating to a horizontal position, the palates are separated by the tongue for a short time. If there is delay in this movement, or if the tongue fails to descend soon enough, the remainder of the development proceeds but the palate never fuses.</a:t>
            </a:r>
            <a:endParaRPr lang="en-US" dirty="0"/>
          </a:p>
        </p:txBody>
      </p:sp>
    </p:spTree>
    <p:extLst>
      <p:ext uri="{BB962C8B-B14F-4D97-AF65-F5344CB8AC3E}">
        <p14:creationId xmlns:p14="http://schemas.microsoft.com/office/powerpoint/2010/main" val="3475604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evaluation</a:t>
            </a:r>
            <a:endParaRPr lang="en-US" dirty="0"/>
          </a:p>
        </p:txBody>
      </p:sp>
      <p:sp>
        <p:nvSpPr>
          <p:cNvPr id="3" name="Content Placeholder 2"/>
          <p:cNvSpPr>
            <a:spLocks noGrp="1"/>
          </p:cNvSpPr>
          <p:nvPr>
            <p:ph idx="1"/>
          </p:nvPr>
        </p:nvSpPr>
        <p:spPr/>
        <p:txBody>
          <a:bodyPr/>
          <a:lstStyle/>
          <a:p>
            <a:r>
              <a:rPr lang="en-US" dirty="0" smtClean="0"/>
              <a:t>CL with or without CP is evident at birth.</a:t>
            </a:r>
          </a:p>
          <a:p>
            <a:r>
              <a:rPr lang="en-US" dirty="0" smtClean="0"/>
              <a:t>CP must be detected through thorough assessment of the mouth, using a gloved finger directly on the palate. Usually forms a continuous opening between mouth and the nasal cavity.</a:t>
            </a:r>
          </a:p>
          <a:p>
            <a:r>
              <a:rPr lang="en-US" dirty="0" smtClean="0"/>
              <a:t>Prenatal diagnosis with fetal ultra sound is not reliable until soft tissues of the fetal face can be visualized at 13 to 14 weeks</a:t>
            </a:r>
            <a:endParaRPr lang="en-US" dirty="0"/>
          </a:p>
        </p:txBody>
      </p:sp>
    </p:spTree>
    <p:extLst>
      <p:ext uri="{BB962C8B-B14F-4D97-AF65-F5344CB8AC3E}">
        <p14:creationId xmlns:p14="http://schemas.microsoft.com/office/powerpoint/2010/main" val="199240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Childhood Diseases</a:t>
            </a:r>
          </a:p>
        </p:txBody>
      </p:sp>
      <p:sp>
        <p:nvSpPr>
          <p:cNvPr id="3" name="Content Placeholder 2"/>
          <p:cNvSpPr>
            <a:spLocks noGrp="1"/>
          </p:cNvSpPr>
          <p:nvPr>
            <p:ph idx="1"/>
          </p:nvPr>
        </p:nvSpPr>
        <p:spPr/>
        <p:txBody>
          <a:bodyPr>
            <a:normAutofit lnSpcReduction="10000"/>
          </a:bodyPr>
          <a:lstStyle/>
          <a:p>
            <a:pPr lvl="1"/>
            <a:r>
              <a:rPr lang="en-US" sz="3200" dirty="0"/>
              <a:t>Urinary Tract Infections</a:t>
            </a:r>
          </a:p>
          <a:p>
            <a:pPr lvl="1"/>
            <a:r>
              <a:rPr lang="en-US" sz="3200" dirty="0"/>
              <a:t>Nephritic Syndrome </a:t>
            </a:r>
          </a:p>
          <a:p>
            <a:pPr lvl="1"/>
            <a:r>
              <a:rPr lang="en-US" sz="3200" dirty="0"/>
              <a:t>Meningococcal Meningitis</a:t>
            </a:r>
          </a:p>
          <a:p>
            <a:pPr lvl="1"/>
            <a:r>
              <a:rPr lang="en-US" sz="3200" dirty="0"/>
              <a:t>Neonatal Tetanus </a:t>
            </a:r>
            <a:endParaRPr lang="en-US" sz="3200" dirty="0" smtClean="0"/>
          </a:p>
          <a:p>
            <a:pPr marL="402336" lvl="1" indent="0">
              <a:buNone/>
            </a:pPr>
            <a:r>
              <a:rPr lang="en-US" sz="3200" b="1" dirty="0" smtClean="0"/>
              <a:t>Infectious diseases: </a:t>
            </a:r>
            <a:r>
              <a:rPr lang="en-US" sz="3200" dirty="0" smtClean="0"/>
              <a:t>Polio, mumps, chicken pox</a:t>
            </a:r>
            <a:endParaRPr lang="en-US" sz="3200" dirty="0"/>
          </a:p>
          <a:p>
            <a:pPr lvl="1"/>
            <a:endParaRPr lang="en-US" sz="3200" dirty="0"/>
          </a:p>
          <a:p>
            <a:pPr marL="0" indent="0">
              <a:buNone/>
            </a:pPr>
            <a:r>
              <a:rPr lang="en-US" sz="3200" b="1" dirty="0"/>
              <a:t>Malignancy in children </a:t>
            </a:r>
          </a:p>
          <a:p>
            <a:pPr lvl="1"/>
            <a:r>
              <a:rPr lang="en-US" sz="3200" dirty="0"/>
              <a:t>Burkitt’s Lymphoma </a:t>
            </a:r>
          </a:p>
          <a:p>
            <a:pPr lvl="1"/>
            <a:r>
              <a:rPr lang="en-US" sz="3200" dirty="0"/>
              <a:t>Wilm’s </a:t>
            </a:r>
            <a:r>
              <a:rPr lang="en-US" sz="3200" dirty="0" smtClean="0"/>
              <a:t>Tumor </a:t>
            </a:r>
            <a:endParaRPr lang="en-US" sz="3200" dirty="0"/>
          </a:p>
          <a:p>
            <a:endParaRPr lang="en-US" dirty="0"/>
          </a:p>
        </p:txBody>
      </p:sp>
    </p:spTree>
    <p:extLst>
      <p:ext uri="{BB962C8B-B14F-4D97-AF65-F5344CB8AC3E}">
        <p14:creationId xmlns:p14="http://schemas.microsoft.com/office/powerpoint/2010/main" val="9978044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Cleft Lip (Harelip) </a:t>
            </a:r>
            <a:br>
              <a:rPr lang="en-US" dirty="0"/>
            </a:br>
            <a:endParaRPr lang="en-US" dirty="0"/>
          </a:p>
        </p:txBody>
      </p:sp>
      <p:sp>
        <p:nvSpPr>
          <p:cNvPr id="3" name="Content Placeholder 2"/>
          <p:cNvSpPr>
            <a:spLocks noGrp="1"/>
          </p:cNvSpPr>
          <p:nvPr>
            <p:ph idx="1"/>
          </p:nvPr>
        </p:nvSpPr>
        <p:spPr/>
        <p:txBody>
          <a:bodyPr/>
          <a:lstStyle/>
          <a:p>
            <a:r>
              <a:rPr lang="en-US" dirty="0"/>
              <a:t>The baby and parent are admitted into a room in isolation to prevent alimentary and respiratory infections, which may follow surgery. </a:t>
            </a:r>
            <a:endParaRPr lang="en-US" dirty="0" smtClean="0"/>
          </a:p>
          <a:p>
            <a:r>
              <a:rPr lang="en-US" dirty="0" smtClean="0"/>
              <a:t>Plastic </a:t>
            </a:r>
            <a:r>
              <a:rPr lang="en-US" dirty="0"/>
              <a:t>surgery is usually performed under general anaesthesia when the infant is about three months old, provided it is thriving and weight gain has been satisfactory. </a:t>
            </a:r>
            <a:endParaRPr lang="en-US" dirty="0" smtClean="0"/>
          </a:p>
          <a:p>
            <a:r>
              <a:rPr lang="en-US" dirty="0" smtClean="0"/>
              <a:t>Initial </a:t>
            </a:r>
            <a:r>
              <a:rPr lang="en-US" dirty="0"/>
              <a:t>repair may be revised at four or five years of age.</a:t>
            </a:r>
          </a:p>
          <a:p>
            <a:endParaRPr lang="en-US" dirty="0"/>
          </a:p>
        </p:txBody>
      </p:sp>
    </p:spTree>
    <p:extLst>
      <p:ext uri="{BB962C8B-B14F-4D97-AF65-F5344CB8AC3E}">
        <p14:creationId xmlns:p14="http://schemas.microsoft.com/office/powerpoint/2010/main" val="3768131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Cleft Palate </a:t>
            </a:r>
            <a:br>
              <a:rPr lang="en-US" dirty="0"/>
            </a:br>
            <a:endParaRPr lang="en-US" dirty="0"/>
          </a:p>
        </p:txBody>
      </p:sp>
      <p:sp>
        <p:nvSpPr>
          <p:cNvPr id="3" name="Content Placeholder 2"/>
          <p:cNvSpPr>
            <a:spLocks noGrp="1"/>
          </p:cNvSpPr>
          <p:nvPr>
            <p:ph idx="1"/>
          </p:nvPr>
        </p:nvSpPr>
        <p:spPr/>
        <p:txBody>
          <a:bodyPr/>
          <a:lstStyle/>
          <a:p>
            <a:r>
              <a:rPr lang="en-US" dirty="0"/>
              <a:t>The palate can be surgically corrected by an operation called </a:t>
            </a:r>
            <a:r>
              <a:rPr lang="en-US" b="1" dirty="0"/>
              <a:t>palatoplasty</a:t>
            </a:r>
            <a:r>
              <a:rPr lang="en-US" dirty="0"/>
              <a:t>, usually deferred until the child is about twelve months old. </a:t>
            </a:r>
            <a:endParaRPr lang="en-US" dirty="0" smtClean="0"/>
          </a:p>
          <a:p>
            <a:r>
              <a:rPr lang="en-US" dirty="0" smtClean="0"/>
              <a:t>During </a:t>
            </a:r>
            <a:r>
              <a:rPr lang="en-US" dirty="0"/>
              <a:t>that period attempts must be made to prevent infections and maintain the child's good nutritional status. </a:t>
            </a:r>
            <a:endParaRPr lang="en-US" dirty="0" smtClean="0"/>
          </a:p>
          <a:p>
            <a:r>
              <a:rPr lang="en-US" dirty="0" smtClean="0"/>
              <a:t>The </a:t>
            </a:r>
            <a:r>
              <a:rPr lang="en-US" dirty="0"/>
              <a:t>cleft lip repair must heal before this second stage of surgery is undertaken.</a:t>
            </a:r>
          </a:p>
          <a:p>
            <a:endParaRPr lang="en-US" dirty="0"/>
          </a:p>
        </p:txBody>
      </p:sp>
    </p:spTree>
    <p:extLst>
      <p:ext uri="{BB962C8B-B14F-4D97-AF65-F5344CB8AC3E}">
        <p14:creationId xmlns:p14="http://schemas.microsoft.com/office/powerpoint/2010/main" val="4017537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Cleft lip cont..</a:t>
            </a:r>
            <a:endParaRPr lang="en-US" dirty="0"/>
          </a:p>
        </p:txBody>
      </p:sp>
      <p:sp>
        <p:nvSpPr>
          <p:cNvPr id="3" name="Content Placeholder 2"/>
          <p:cNvSpPr>
            <a:spLocks noGrp="1"/>
          </p:cNvSpPr>
          <p:nvPr>
            <p:ph idx="1"/>
          </p:nvPr>
        </p:nvSpPr>
        <p:spPr>
          <a:xfrm>
            <a:off x="1914144" y="1205802"/>
            <a:ext cx="9997440" cy="5042598"/>
          </a:xfrm>
        </p:spPr>
        <p:txBody>
          <a:bodyPr>
            <a:normAutofit fontScale="92500"/>
          </a:bodyPr>
          <a:lstStyle/>
          <a:p>
            <a:r>
              <a:rPr lang="en-US" dirty="0"/>
              <a:t>As soon as the baby recovers from anaesthesia, glucose drinks in small amounts are commenced followed by breast milk using a spoon or pipette four hourly. </a:t>
            </a:r>
            <a:endParaRPr lang="en-US" dirty="0" smtClean="0"/>
          </a:p>
          <a:p>
            <a:r>
              <a:rPr lang="en-US" dirty="0" smtClean="0"/>
              <a:t>The </a:t>
            </a:r>
            <a:r>
              <a:rPr lang="en-US" dirty="0"/>
              <a:t>child is nursed on lateral sides to prevent regurgitation and aspiration occurring. </a:t>
            </a:r>
            <a:endParaRPr lang="en-US" dirty="0" smtClean="0"/>
          </a:p>
          <a:p>
            <a:r>
              <a:rPr lang="en-US" dirty="0" smtClean="0"/>
              <a:t>The </a:t>
            </a:r>
            <a:r>
              <a:rPr lang="en-US" dirty="0"/>
              <a:t>wound is kept clean by frequent swabbing with hydrogen peroxide. </a:t>
            </a:r>
            <a:endParaRPr lang="en-US" dirty="0" smtClean="0"/>
          </a:p>
          <a:p>
            <a:r>
              <a:rPr lang="en-US" dirty="0" smtClean="0"/>
              <a:t>The </a:t>
            </a:r>
            <a:r>
              <a:rPr lang="en-US" dirty="0"/>
              <a:t>sutures are removed five to seven days post operatively. </a:t>
            </a:r>
            <a:endParaRPr lang="en-US" dirty="0" smtClean="0"/>
          </a:p>
          <a:p>
            <a:r>
              <a:rPr lang="en-US" dirty="0" smtClean="0"/>
              <a:t>The </a:t>
            </a:r>
            <a:r>
              <a:rPr lang="en-US" dirty="0"/>
              <a:t>arms may have to be splinted most of the time to prevent the baby from rubbing on the lips.</a:t>
            </a:r>
          </a:p>
        </p:txBody>
      </p:sp>
    </p:spTree>
    <p:extLst>
      <p:ext uri="{BB962C8B-B14F-4D97-AF65-F5344CB8AC3E}">
        <p14:creationId xmlns:p14="http://schemas.microsoft.com/office/powerpoint/2010/main" val="4112102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207267"/>
          </a:xfrm>
        </p:spPr>
        <p:txBody>
          <a:bodyPr>
            <a:normAutofit/>
          </a:bodyPr>
          <a:lstStyle/>
          <a:p>
            <a:r>
              <a:rPr lang="en-US" sz="6000" dirty="0" smtClean="0"/>
              <a:t>OESOPHAGEAL ARTRESIA</a:t>
            </a:r>
            <a:endParaRPr lang="en-US" sz="6000" dirty="0"/>
          </a:p>
        </p:txBody>
      </p:sp>
    </p:spTree>
    <p:extLst>
      <p:ext uri="{BB962C8B-B14F-4D97-AF65-F5344CB8AC3E}">
        <p14:creationId xmlns:p14="http://schemas.microsoft.com/office/powerpoint/2010/main" val="2399165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Oesophageal Atresia </a:t>
            </a:r>
            <a:br>
              <a:rPr lang="en-US" dirty="0"/>
            </a:br>
            <a:endParaRPr lang="en-US" dirty="0"/>
          </a:p>
        </p:txBody>
      </p:sp>
      <p:sp>
        <p:nvSpPr>
          <p:cNvPr id="3" name="Content Placeholder 2"/>
          <p:cNvSpPr>
            <a:spLocks noGrp="1"/>
          </p:cNvSpPr>
          <p:nvPr>
            <p:ph idx="1"/>
          </p:nvPr>
        </p:nvSpPr>
        <p:spPr/>
        <p:txBody>
          <a:bodyPr/>
          <a:lstStyle/>
          <a:p>
            <a:r>
              <a:rPr lang="en-US" dirty="0"/>
              <a:t>atresia or occlusion of the </a:t>
            </a:r>
            <a:r>
              <a:rPr lang="en-US" dirty="0" err="1"/>
              <a:t>oesophagus</a:t>
            </a:r>
            <a:r>
              <a:rPr lang="en-US" dirty="0"/>
              <a:t>- the upper portion terminates in a blind pouch and the lower segment joins with the trachea.</a:t>
            </a:r>
          </a:p>
          <a:p>
            <a:r>
              <a:rPr lang="en-US" dirty="0"/>
              <a:t>This condition is referred to as </a:t>
            </a:r>
            <a:r>
              <a:rPr lang="en-US" dirty="0" err="1"/>
              <a:t>tracheo</a:t>
            </a:r>
            <a:r>
              <a:rPr lang="en-US" dirty="0"/>
              <a:t> </a:t>
            </a:r>
            <a:r>
              <a:rPr lang="en-US" dirty="0" err="1"/>
              <a:t>oesophageal</a:t>
            </a:r>
            <a:r>
              <a:rPr lang="en-US" dirty="0"/>
              <a:t> fistula. It is important that the condition is diagnosed early. </a:t>
            </a:r>
          </a:p>
          <a:p>
            <a:endParaRPr lang="en-US" dirty="0"/>
          </a:p>
        </p:txBody>
      </p:sp>
    </p:spTree>
    <p:extLst>
      <p:ext uri="{BB962C8B-B14F-4D97-AF65-F5344CB8AC3E}">
        <p14:creationId xmlns:p14="http://schemas.microsoft.com/office/powerpoint/2010/main" val="4004371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a:p>
            <a:endParaRPr lang="en-US" dirty="0"/>
          </a:p>
        </p:txBody>
      </p:sp>
      <p:pic>
        <p:nvPicPr>
          <p:cNvPr id="4" name="Picture 3"/>
          <p:cNvPicPr>
            <a:picLocks noChangeAspect="1"/>
          </p:cNvPicPr>
          <p:nvPr/>
        </p:nvPicPr>
        <p:blipFill>
          <a:blip r:embed="rId2"/>
          <a:stretch>
            <a:fillRect/>
          </a:stretch>
        </p:blipFill>
        <p:spPr>
          <a:xfrm>
            <a:off x="1306286" y="1575121"/>
            <a:ext cx="4551903" cy="4779652"/>
          </a:xfrm>
          <a:prstGeom prst="rect">
            <a:avLst/>
          </a:prstGeom>
        </p:spPr>
      </p:pic>
      <p:pic>
        <p:nvPicPr>
          <p:cNvPr id="5" name="Content Placeholder 3"/>
          <p:cNvPicPr>
            <a:picLocks noChangeAspect="1"/>
          </p:cNvPicPr>
          <p:nvPr/>
        </p:nvPicPr>
        <p:blipFill>
          <a:blip r:embed="rId3"/>
          <a:stretch>
            <a:fillRect/>
          </a:stretch>
        </p:blipFill>
        <p:spPr>
          <a:xfrm>
            <a:off x="6551525" y="1349693"/>
            <a:ext cx="4559683" cy="5005080"/>
          </a:xfrm>
          <a:prstGeom prst="rect">
            <a:avLst/>
          </a:prstGeom>
        </p:spPr>
      </p:pic>
    </p:spTree>
    <p:extLst>
      <p:ext uri="{BB962C8B-B14F-4D97-AF65-F5344CB8AC3E}">
        <p14:creationId xmlns:p14="http://schemas.microsoft.com/office/powerpoint/2010/main" val="6789203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a:xfrm>
            <a:off x="1914144" y="974690"/>
            <a:ext cx="9997440" cy="5273710"/>
          </a:xfrm>
        </p:spPr>
        <p:txBody>
          <a:bodyPr>
            <a:normAutofit/>
          </a:bodyPr>
          <a:lstStyle/>
          <a:p>
            <a:r>
              <a:rPr lang="en-US" dirty="0"/>
              <a:t>There is a continuous flow of saliva in the infant's mouth. </a:t>
            </a:r>
            <a:endParaRPr lang="en-US" dirty="0" smtClean="0"/>
          </a:p>
          <a:p>
            <a:endParaRPr lang="en-US" dirty="0"/>
          </a:p>
          <a:p>
            <a:r>
              <a:rPr lang="en-US" dirty="0" smtClean="0"/>
              <a:t>This </a:t>
            </a:r>
            <a:r>
              <a:rPr lang="en-US" dirty="0"/>
              <a:t>is coupled with attacks of coughing and </a:t>
            </a:r>
            <a:r>
              <a:rPr lang="en-US" dirty="0" smtClean="0"/>
              <a:t>cyanosis when feeding </a:t>
            </a:r>
            <a:r>
              <a:rPr lang="en-US" dirty="0"/>
              <a:t>the </a:t>
            </a:r>
            <a:r>
              <a:rPr lang="en-US" dirty="0" smtClean="0"/>
              <a:t>infant.</a:t>
            </a:r>
          </a:p>
          <a:p>
            <a:pPr marL="82296" indent="0">
              <a:buNone/>
            </a:pPr>
            <a:r>
              <a:rPr lang="en-US" dirty="0" smtClean="0"/>
              <a:t> </a:t>
            </a:r>
            <a:endParaRPr lang="en-US" dirty="0"/>
          </a:p>
          <a:p>
            <a:pPr marL="82296" indent="0">
              <a:buNone/>
            </a:pPr>
            <a:endParaRPr lang="en-US" dirty="0"/>
          </a:p>
        </p:txBody>
      </p:sp>
    </p:spTree>
    <p:extLst>
      <p:ext uri="{BB962C8B-B14F-4D97-AF65-F5344CB8AC3E}">
        <p14:creationId xmlns:p14="http://schemas.microsoft.com/office/powerpoint/2010/main" val="38309132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Investigation</a:t>
            </a:r>
            <a:br>
              <a:rPr lang="en-US" dirty="0"/>
            </a:br>
            <a:endParaRPr lang="en-US" dirty="0"/>
          </a:p>
        </p:txBody>
      </p:sp>
      <p:sp>
        <p:nvSpPr>
          <p:cNvPr id="3" name="Content Placeholder 2"/>
          <p:cNvSpPr>
            <a:spLocks noGrp="1"/>
          </p:cNvSpPr>
          <p:nvPr>
            <p:ph idx="1"/>
          </p:nvPr>
        </p:nvSpPr>
        <p:spPr/>
        <p:txBody>
          <a:bodyPr/>
          <a:lstStyle/>
          <a:p>
            <a:r>
              <a:rPr lang="en-US" dirty="0"/>
              <a:t>A fine rubber catheter is passed through the mouth into the oesophagus and an opaque dye, known as </a:t>
            </a:r>
            <a:r>
              <a:rPr lang="en-US" dirty="0" err="1"/>
              <a:t>lipidol</a:t>
            </a:r>
            <a:r>
              <a:rPr lang="en-US" dirty="0"/>
              <a:t>, is injected. This is followed by an x-ray, which will reveal the presence of the pouch. When the infant breathes in the air some of the liquid dye will pass into the stomach and can easily be identified on x-ray film. </a:t>
            </a:r>
          </a:p>
        </p:txBody>
      </p:sp>
    </p:spTree>
    <p:extLst>
      <p:ext uri="{BB962C8B-B14F-4D97-AF65-F5344CB8AC3E}">
        <p14:creationId xmlns:p14="http://schemas.microsoft.com/office/powerpoint/2010/main" val="2979382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Oesophageal Fistula </a:t>
            </a:r>
            <a:br>
              <a:rPr lang="en-US" dirty="0"/>
            </a:br>
            <a:endParaRPr lang="en-US" dirty="0"/>
          </a:p>
        </p:txBody>
      </p:sp>
      <p:sp>
        <p:nvSpPr>
          <p:cNvPr id="3" name="Content Placeholder 2"/>
          <p:cNvSpPr>
            <a:spLocks noGrp="1"/>
          </p:cNvSpPr>
          <p:nvPr>
            <p:ph idx="1"/>
          </p:nvPr>
        </p:nvSpPr>
        <p:spPr>
          <a:xfrm>
            <a:off x="1914144" y="1115367"/>
            <a:ext cx="9997440" cy="5133033"/>
          </a:xfrm>
        </p:spPr>
        <p:txBody>
          <a:bodyPr/>
          <a:lstStyle/>
          <a:p>
            <a:endParaRPr lang="en-US" dirty="0"/>
          </a:p>
          <a:p>
            <a:r>
              <a:rPr lang="en-US" dirty="0"/>
              <a:t>This is an abnormal opening of the </a:t>
            </a:r>
            <a:r>
              <a:rPr lang="en-US" dirty="0" smtClean="0"/>
              <a:t>esophageal </a:t>
            </a:r>
            <a:r>
              <a:rPr lang="en-US" dirty="0"/>
              <a:t>wall. In some cases the fistula and atresia may occur together, involving the trachea. Fistulae tend to occur more often in low birth weight babies. </a:t>
            </a:r>
          </a:p>
          <a:p>
            <a:r>
              <a:rPr lang="en-US" dirty="0"/>
              <a:t>A history of polyhydramnious (an excessive amount of amniotic fluid) during pregnancy is often a pre determinant. In this condition, the </a:t>
            </a:r>
            <a:r>
              <a:rPr lang="en-US" dirty="0" smtClean="0"/>
              <a:t>fetus </a:t>
            </a:r>
            <a:r>
              <a:rPr lang="en-US" dirty="0"/>
              <a:t>normally swallows amniotic fluid.</a:t>
            </a:r>
          </a:p>
          <a:p>
            <a:endParaRPr lang="en-US" dirty="0"/>
          </a:p>
        </p:txBody>
      </p:sp>
    </p:spTree>
    <p:extLst>
      <p:ext uri="{BB962C8B-B14F-4D97-AF65-F5344CB8AC3E}">
        <p14:creationId xmlns:p14="http://schemas.microsoft.com/office/powerpoint/2010/main" val="111288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t>The commonest abnormalities met </a:t>
            </a:r>
            <a:r>
              <a:rPr lang="en-US" dirty="0" smtClean="0"/>
              <a:t>within </a:t>
            </a:r>
            <a:r>
              <a:rPr lang="en-US" dirty="0"/>
              <a:t>medical practice are a </a:t>
            </a:r>
            <a:r>
              <a:rPr lang="en-US" dirty="0" smtClean="0"/>
              <a:t>tracheoesophageal </a:t>
            </a:r>
            <a:r>
              <a:rPr lang="en-US" dirty="0"/>
              <a:t>fistula without associated atresia of the oesophagus and a </a:t>
            </a:r>
            <a:r>
              <a:rPr lang="en-US" dirty="0" smtClean="0"/>
              <a:t>tracheoesophageal </a:t>
            </a:r>
            <a:r>
              <a:rPr lang="en-US" dirty="0"/>
              <a:t>fistula with associated </a:t>
            </a:r>
            <a:r>
              <a:rPr lang="en-US" dirty="0" smtClean="0"/>
              <a:t>esophageal </a:t>
            </a:r>
            <a:r>
              <a:rPr lang="en-US" dirty="0"/>
              <a:t>atresia.</a:t>
            </a:r>
          </a:p>
        </p:txBody>
      </p:sp>
    </p:spTree>
    <p:extLst>
      <p:ext uri="{BB962C8B-B14F-4D97-AF65-F5344CB8AC3E}">
        <p14:creationId xmlns:p14="http://schemas.microsoft.com/office/powerpoint/2010/main" val="306731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Pediatric Emergencies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Paediatric resuscitation </a:t>
            </a:r>
            <a:endParaRPr lang="en-US" dirty="0"/>
          </a:p>
          <a:p>
            <a:r>
              <a:rPr lang="en-US" dirty="0"/>
              <a:t>Poisoning</a:t>
            </a:r>
          </a:p>
          <a:p>
            <a:pPr lvl="2"/>
            <a:r>
              <a:rPr lang="en-US" sz="2800" dirty="0"/>
              <a:t>Organophosphate (OPP)</a:t>
            </a:r>
          </a:p>
          <a:p>
            <a:pPr lvl="2"/>
            <a:r>
              <a:rPr lang="en-US" sz="2800" dirty="0"/>
              <a:t>Salicylates</a:t>
            </a:r>
          </a:p>
          <a:p>
            <a:pPr lvl="2"/>
            <a:r>
              <a:rPr lang="en-US" sz="2800" dirty="0"/>
              <a:t>Paraffin</a:t>
            </a:r>
          </a:p>
          <a:p>
            <a:pPr lvl="2"/>
            <a:r>
              <a:rPr lang="en-US" sz="2800" dirty="0" smtClean="0"/>
              <a:t>Alcohol</a:t>
            </a:r>
          </a:p>
          <a:p>
            <a:pPr lvl="2"/>
            <a:endParaRPr lang="en-US" sz="2800" dirty="0"/>
          </a:p>
          <a:p>
            <a:pPr marL="914400" lvl="2" indent="0">
              <a:buNone/>
            </a:pPr>
            <a:endParaRPr lang="en-US" sz="2800" dirty="0"/>
          </a:p>
          <a:p>
            <a:pPr marL="914400" lvl="2" indent="0">
              <a:buNone/>
            </a:pPr>
            <a:endParaRPr lang="en-US" sz="2800" dirty="0"/>
          </a:p>
          <a:p>
            <a:pPr marL="82296" indent="0">
              <a:buNone/>
            </a:pPr>
            <a:endParaRPr lang="en-US" sz="2800" dirty="0"/>
          </a:p>
        </p:txBody>
      </p:sp>
    </p:spTree>
    <p:extLst>
      <p:ext uri="{BB962C8B-B14F-4D97-AF65-F5344CB8AC3E}">
        <p14:creationId xmlns:p14="http://schemas.microsoft.com/office/powerpoint/2010/main" val="2194761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p:txBody>
          <a:bodyPr/>
          <a:lstStyle/>
          <a:p>
            <a:r>
              <a:rPr lang="en-US" dirty="0"/>
              <a:t>Gastric reflux into the trachea will occur, causing inhalation of secretions and hydrochloric acid, resulting in ulceration of the mucous membrane. </a:t>
            </a:r>
            <a:endParaRPr lang="en-US" dirty="0" smtClean="0"/>
          </a:p>
          <a:p>
            <a:r>
              <a:rPr lang="en-US" dirty="0" smtClean="0"/>
              <a:t>The </a:t>
            </a:r>
            <a:r>
              <a:rPr lang="en-US" dirty="0"/>
              <a:t>baby will persistently cough and choke due to aspiration of gastric content. This may lead to the development of pneumonia. </a:t>
            </a:r>
            <a:endParaRPr lang="en-US" dirty="0" smtClean="0"/>
          </a:p>
          <a:p>
            <a:r>
              <a:rPr lang="en-US" dirty="0" smtClean="0"/>
              <a:t>Cyanosis </a:t>
            </a:r>
            <a:r>
              <a:rPr lang="en-US" dirty="0"/>
              <a:t>is present and respiration disturbed. </a:t>
            </a:r>
            <a:endParaRPr lang="en-US" dirty="0" smtClean="0"/>
          </a:p>
          <a:p>
            <a:endParaRPr lang="en-US" dirty="0"/>
          </a:p>
          <a:p>
            <a:r>
              <a:rPr lang="en-US" dirty="0" smtClean="0">
                <a:solidFill>
                  <a:srgbClr val="FF0000"/>
                </a:solidFill>
              </a:rPr>
              <a:t>Management </a:t>
            </a:r>
            <a:r>
              <a:rPr lang="en-US" dirty="0">
                <a:solidFill>
                  <a:srgbClr val="FF0000"/>
                </a:solidFill>
              </a:rPr>
              <a:t>of the condition necessitates surgical repair.</a:t>
            </a:r>
          </a:p>
          <a:p>
            <a:endParaRPr lang="en-US" dirty="0">
              <a:solidFill>
                <a:srgbClr val="FF0000"/>
              </a:solidFill>
            </a:endParaRPr>
          </a:p>
        </p:txBody>
      </p:sp>
    </p:spTree>
    <p:extLst>
      <p:ext uri="{BB962C8B-B14F-4D97-AF65-F5344CB8AC3E}">
        <p14:creationId xmlns:p14="http://schemas.microsoft.com/office/powerpoint/2010/main" val="3446048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smtClean="0"/>
              <a:t>Nurse’s early detection: feed, infant swallows normally but suddenly coughs and struggles and fluid returns through nose and mouth.</a:t>
            </a:r>
          </a:p>
          <a:p>
            <a:r>
              <a:rPr lang="en-US" dirty="0" smtClean="0"/>
              <a:t>Cyanosis may occur due to laryngospasm.</a:t>
            </a:r>
          </a:p>
          <a:p>
            <a:r>
              <a:rPr lang="en-US" dirty="0" smtClean="0"/>
              <a:t>Suction the newborn, administer oxygen.</a:t>
            </a:r>
          </a:p>
          <a:p>
            <a:r>
              <a:rPr lang="en-US" dirty="0" smtClean="0"/>
              <a:t>Supine position, elevate at 30 degrees to minimize acidic reflux.</a:t>
            </a:r>
          </a:p>
          <a:p>
            <a:r>
              <a:rPr lang="en-US" dirty="0" smtClean="0"/>
              <a:t>Feed by gastrostomy</a:t>
            </a:r>
            <a:endParaRPr lang="en-US" dirty="0"/>
          </a:p>
        </p:txBody>
      </p:sp>
    </p:spTree>
    <p:extLst>
      <p:ext uri="{BB962C8B-B14F-4D97-AF65-F5344CB8AC3E}">
        <p14:creationId xmlns:p14="http://schemas.microsoft.com/office/powerpoint/2010/main" val="624501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8"/>
            <a:ext cx="9875520" cy="3337896"/>
          </a:xfrm>
        </p:spPr>
        <p:txBody>
          <a:bodyPr>
            <a:normAutofit/>
          </a:bodyPr>
          <a:lstStyle/>
          <a:p>
            <a:r>
              <a:rPr lang="en-US" sz="6000" dirty="0" smtClean="0"/>
              <a:t>PYLORIC STENOSIS</a:t>
            </a:r>
            <a:endParaRPr lang="en-US" sz="6000" dirty="0"/>
          </a:p>
        </p:txBody>
      </p:sp>
    </p:spTree>
    <p:extLst>
      <p:ext uri="{BB962C8B-B14F-4D97-AF65-F5344CB8AC3E}">
        <p14:creationId xmlns:p14="http://schemas.microsoft.com/office/powerpoint/2010/main" val="27775522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Pyloric Stenosis</a:t>
            </a:r>
            <a:br>
              <a:rPr lang="en-US" dirty="0"/>
            </a:br>
            <a:endParaRPr lang="en-US" dirty="0"/>
          </a:p>
        </p:txBody>
      </p:sp>
      <p:sp>
        <p:nvSpPr>
          <p:cNvPr id="3" name="Content Placeholder 2"/>
          <p:cNvSpPr>
            <a:spLocks noGrp="1"/>
          </p:cNvSpPr>
          <p:nvPr>
            <p:ph idx="1"/>
          </p:nvPr>
        </p:nvSpPr>
        <p:spPr>
          <a:xfrm>
            <a:off x="1914144" y="964642"/>
            <a:ext cx="9997440" cy="5283758"/>
          </a:xfrm>
        </p:spPr>
        <p:txBody>
          <a:bodyPr>
            <a:normAutofit fontScale="92500" lnSpcReduction="10000"/>
          </a:bodyPr>
          <a:lstStyle/>
          <a:p>
            <a:pPr marL="82296" indent="0">
              <a:buNone/>
            </a:pPr>
            <a:endParaRPr lang="en-US" dirty="0"/>
          </a:p>
          <a:p>
            <a:r>
              <a:rPr lang="en-US" dirty="0"/>
              <a:t>This is an obstruction at the pyloric sphincter caused by hypertrophy of the circular muscle </a:t>
            </a:r>
            <a:r>
              <a:rPr lang="en-US" dirty="0" smtClean="0"/>
              <a:t>fibers </a:t>
            </a:r>
            <a:r>
              <a:rPr lang="en-US" dirty="0"/>
              <a:t>in the pylorus, resulting in gastric stasis and dilatation. The condition occurs soon after birth for unknown reasons. </a:t>
            </a:r>
          </a:p>
          <a:p>
            <a:r>
              <a:rPr lang="en-US" dirty="0"/>
              <a:t>Pyloric stenosis is a common surgical condition of the gastro intestinal tract occurring in approximately 1 in 150 male infants and 1 in 750 female infants (this denotes a ratio of 1 male to 5 female infants).</a:t>
            </a:r>
          </a:p>
          <a:p>
            <a:r>
              <a:rPr lang="en-US" dirty="0"/>
              <a:t>It also tends to occur more frequently in the first born children and in some families more than the others. The child is usually normal until three to four weeks old.</a:t>
            </a:r>
          </a:p>
          <a:p>
            <a:endParaRPr lang="en-US" dirty="0"/>
          </a:p>
        </p:txBody>
      </p:sp>
    </p:spTree>
    <p:extLst>
      <p:ext uri="{BB962C8B-B14F-4D97-AF65-F5344CB8AC3E}">
        <p14:creationId xmlns:p14="http://schemas.microsoft.com/office/powerpoint/2010/main" val="13017927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15473" y="1487156"/>
            <a:ext cx="6863024" cy="4481565"/>
          </a:xfrm>
          <a:prstGeom prst="rect">
            <a:avLst/>
          </a:prstGeom>
        </p:spPr>
      </p:pic>
    </p:spTree>
    <p:extLst>
      <p:ext uri="{BB962C8B-B14F-4D97-AF65-F5344CB8AC3E}">
        <p14:creationId xmlns:p14="http://schemas.microsoft.com/office/powerpoint/2010/main" val="20133596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Pathophysiology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In pyloric stenosis, there is a diffuse </a:t>
            </a:r>
            <a:r>
              <a:rPr lang="en-US" b="1" dirty="0"/>
              <a:t>hypertrophy and hyperplasia of the smooth muscle</a:t>
            </a:r>
            <a:r>
              <a:rPr lang="en-US" dirty="0"/>
              <a:t> of the gastric </a:t>
            </a:r>
            <a:r>
              <a:rPr lang="en-US" dirty="0" err="1"/>
              <a:t>antrum</a:t>
            </a:r>
            <a:r>
              <a:rPr lang="en-US" dirty="0"/>
              <a:t> and sphincter, which becomes twice its normal size and is almost cartilaginous in its consistence.</a:t>
            </a:r>
          </a:p>
          <a:p>
            <a:r>
              <a:rPr lang="en-US" dirty="0"/>
              <a:t>This pathological change increases the size of the pyloric circulation muscle, which in turn, results in the narrowing of its orifice. This narrowing can be partial or absolute which leads to obstruction. </a:t>
            </a:r>
          </a:p>
          <a:p>
            <a:r>
              <a:rPr lang="en-US" dirty="0"/>
              <a:t>The gastric contents cannot, therefore, flow freely through the constricted or blocked pylorus.</a:t>
            </a:r>
          </a:p>
          <a:p>
            <a:r>
              <a:rPr lang="en-US" dirty="0"/>
              <a:t>Vigorous peristalsis results in hypertrophy and dilatation of the stomach muscle</a:t>
            </a:r>
          </a:p>
          <a:p>
            <a:endParaRPr lang="en-US" dirty="0"/>
          </a:p>
        </p:txBody>
      </p:sp>
    </p:spTree>
    <p:extLst>
      <p:ext uri="{BB962C8B-B14F-4D97-AF65-F5344CB8AC3E}">
        <p14:creationId xmlns:p14="http://schemas.microsoft.com/office/powerpoint/2010/main" val="17516156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a:t>
            </a:r>
            <a:br>
              <a:rPr lang="en-US" dirty="0"/>
            </a:br>
            <a:endParaRPr lang="en-US" dirty="0"/>
          </a:p>
        </p:txBody>
      </p:sp>
      <p:sp>
        <p:nvSpPr>
          <p:cNvPr id="3" name="Content Placeholder 2"/>
          <p:cNvSpPr>
            <a:spLocks noGrp="1"/>
          </p:cNvSpPr>
          <p:nvPr>
            <p:ph idx="1"/>
          </p:nvPr>
        </p:nvSpPr>
        <p:spPr>
          <a:xfrm>
            <a:off x="1914144" y="924448"/>
            <a:ext cx="9997440" cy="5323952"/>
          </a:xfrm>
        </p:spPr>
        <p:txBody>
          <a:bodyPr>
            <a:normAutofit fontScale="77500" lnSpcReduction="20000"/>
          </a:bodyPr>
          <a:lstStyle/>
          <a:p>
            <a:pPr marL="82296" indent="0">
              <a:buNone/>
            </a:pPr>
            <a:endParaRPr lang="en-US" dirty="0"/>
          </a:p>
          <a:p>
            <a:pPr marL="653796" indent="-571500">
              <a:buFont typeface="+mj-lt"/>
              <a:buAutoNum type="romanLcPeriod"/>
            </a:pPr>
            <a:r>
              <a:rPr lang="en-US" sz="3600" dirty="0" smtClean="0"/>
              <a:t>Persistent </a:t>
            </a:r>
            <a:r>
              <a:rPr lang="en-US" sz="3600" dirty="0"/>
              <a:t>vomiting which gradually increases in severity until it </a:t>
            </a:r>
            <a:r>
              <a:rPr lang="en-US" sz="3600" dirty="0" smtClean="0"/>
              <a:t>becomes </a:t>
            </a:r>
            <a:r>
              <a:rPr lang="en-US" sz="3600" dirty="0"/>
              <a:t>projectile</a:t>
            </a:r>
          </a:p>
          <a:p>
            <a:pPr marL="653796" indent="-571500">
              <a:buFont typeface="+mj-lt"/>
              <a:buAutoNum type="romanLcPeriod"/>
            </a:pPr>
            <a:r>
              <a:rPr lang="en-US" sz="3600" dirty="0" smtClean="0"/>
              <a:t>The </a:t>
            </a:r>
            <a:r>
              <a:rPr lang="en-US" sz="3600" dirty="0"/>
              <a:t>infant becomes dehydrated and develops hypochlorhydric alkalosis (blood becomes more alkaline than usual because of diminished level of hydrochloric acid)</a:t>
            </a:r>
          </a:p>
          <a:p>
            <a:pPr marL="653796" indent="-571500">
              <a:buFont typeface="+mj-lt"/>
              <a:buAutoNum type="romanLcPeriod"/>
            </a:pPr>
            <a:r>
              <a:rPr lang="en-US" sz="3600" dirty="0" smtClean="0"/>
              <a:t>Gastritis </a:t>
            </a:r>
            <a:r>
              <a:rPr lang="en-US" sz="3600" dirty="0"/>
              <a:t>with some bleeding from the gastric mucosa may also occur</a:t>
            </a:r>
          </a:p>
          <a:p>
            <a:pPr marL="653796" indent="-571500">
              <a:buFont typeface="+mj-lt"/>
              <a:buAutoNum type="romanLcPeriod"/>
            </a:pPr>
            <a:r>
              <a:rPr lang="en-US" sz="3600" dirty="0" smtClean="0"/>
              <a:t>Loss </a:t>
            </a:r>
            <a:r>
              <a:rPr lang="en-US" sz="3600" dirty="0"/>
              <a:t>of weight and constipation may follow</a:t>
            </a:r>
          </a:p>
          <a:p>
            <a:pPr marL="653796" indent="-571500">
              <a:buFont typeface="+mj-lt"/>
              <a:buAutoNum type="romanLcPeriod"/>
            </a:pPr>
            <a:r>
              <a:rPr lang="en-US" sz="3600" dirty="0" smtClean="0"/>
              <a:t>On </a:t>
            </a:r>
            <a:r>
              <a:rPr lang="en-US" sz="3600" dirty="0"/>
              <a:t>physical examination, visible peristaltic movement of the stomach is noticeable over the abdominal wall</a:t>
            </a:r>
          </a:p>
          <a:p>
            <a:pPr marL="653796" indent="-571500">
              <a:buFont typeface="+mj-lt"/>
              <a:buAutoNum type="romanLcPeriod"/>
            </a:pPr>
            <a:r>
              <a:rPr lang="en-US" sz="3600" dirty="0" smtClean="0"/>
              <a:t>On </a:t>
            </a:r>
            <a:r>
              <a:rPr lang="en-US" sz="3600" dirty="0"/>
              <a:t>abdominal </a:t>
            </a:r>
            <a:r>
              <a:rPr lang="en-US" dirty="0"/>
              <a:t>palpation a lump can be felt indicating thickened pylorus</a:t>
            </a:r>
          </a:p>
        </p:txBody>
      </p:sp>
    </p:spTree>
    <p:extLst>
      <p:ext uri="{BB962C8B-B14F-4D97-AF65-F5344CB8AC3E}">
        <p14:creationId xmlns:p14="http://schemas.microsoft.com/office/powerpoint/2010/main" val="1111928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cont…</a:t>
            </a:r>
            <a:endParaRPr lang="en-US" dirty="0"/>
          </a:p>
        </p:txBody>
      </p:sp>
      <p:sp>
        <p:nvSpPr>
          <p:cNvPr id="3" name="Content Placeholder 2"/>
          <p:cNvSpPr>
            <a:spLocks noGrp="1"/>
          </p:cNvSpPr>
          <p:nvPr>
            <p:ph idx="1"/>
          </p:nvPr>
        </p:nvSpPr>
        <p:spPr>
          <a:xfrm>
            <a:off x="1914144" y="1225899"/>
            <a:ext cx="9997440" cy="5315578"/>
          </a:xfrm>
        </p:spPr>
        <p:txBody>
          <a:bodyPr>
            <a:normAutofit/>
          </a:bodyPr>
          <a:lstStyle/>
          <a:p>
            <a:pPr marL="82296" indent="0">
              <a:buNone/>
            </a:pPr>
            <a:endParaRPr lang="en-US" dirty="0" smtClean="0"/>
          </a:p>
          <a:p>
            <a:pPr marL="653796" indent="-571500">
              <a:buFont typeface="+mj-lt"/>
              <a:buAutoNum type="romanLcPeriod"/>
            </a:pPr>
            <a:r>
              <a:rPr lang="en-US" dirty="0" smtClean="0"/>
              <a:t>Non bilious vomit-may be blood tinged</a:t>
            </a:r>
          </a:p>
          <a:p>
            <a:pPr marL="653796" indent="-571500">
              <a:buFont typeface="+mj-lt"/>
              <a:buAutoNum type="romanLcPeriod"/>
            </a:pPr>
            <a:r>
              <a:rPr lang="en-US" dirty="0" smtClean="0"/>
              <a:t>Hungry infant-eagerly expects second feed after vomiting</a:t>
            </a:r>
          </a:p>
          <a:p>
            <a:pPr marL="653796" indent="-571500">
              <a:buFont typeface="+mj-lt"/>
              <a:buAutoNum type="romanLcPeriod"/>
            </a:pPr>
            <a:r>
              <a:rPr lang="en-US" dirty="0" smtClean="0"/>
              <a:t>No evidence of pain or discomfort except that of chronic hunger</a:t>
            </a:r>
          </a:p>
          <a:p>
            <a:pPr marL="653796" indent="-571500">
              <a:buFont typeface="+mj-lt"/>
              <a:buAutoNum type="romanLcPeriod"/>
            </a:pPr>
            <a:r>
              <a:rPr lang="en-US" dirty="0" smtClean="0"/>
              <a:t>Weight loss</a:t>
            </a:r>
          </a:p>
          <a:p>
            <a:pPr marL="653796" indent="-571500">
              <a:buFont typeface="+mj-lt"/>
              <a:buAutoNum type="romanLcPeriod"/>
            </a:pPr>
            <a:r>
              <a:rPr lang="en-US" dirty="0" smtClean="0"/>
              <a:t>Readily palpable olive-shaped mass in the epigastrium to the right of the umbilicus</a:t>
            </a:r>
          </a:p>
          <a:p>
            <a:pPr marL="82296" indent="0">
              <a:buNone/>
            </a:pPr>
            <a:endParaRPr lang="en-US" dirty="0"/>
          </a:p>
        </p:txBody>
      </p:sp>
    </p:spTree>
    <p:extLst>
      <p:ext uri="{BB962C8B-B14F-4D97-AF65-F5344CB8AC3E}">
        <p14:creationId xmlns:p14="http://schemas.microsoft.com/office/powerpoint/2010/main" val="39339746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Investigations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Any investigations should begin with history taking with reference to immediate projectile vomiting which follows feeds. </a:t>
            </a:r>
            <a:endParaRPr lang="en-US" dirty="0" smtClean="0"/>
          </a:p>
          <a:p>
            <a:r>
              <a:rPr lang="en-US" dirty="0" smtClean="0"/>
              <a:t>Undertake </a:t>
            </a:r>
            <a:r>
              <a:rPr lang="en-US" dirty="0"/>
              <a:t>a physical examination of the child. </a:t>
            </a:r>
            <a:endParaRPr lang="en-US" dirty="0" smtClean="0"/>
          </a:p>
          <a:p>
            <a:r>
              <a:rPr lang="en-US" dirty="0" smtClean="0"/>
              <a:t>A </a:t>
            </a:r>
            <a:r>
              <a:rPr lang="en-US" dirty="0"/>
              <a:t>radiological study, which may include barium meal, may also </a:t>
            </a:r>
            <a:r>
              <a:rPr lang="en-US" dirty="0" smtClean="0"/>
              <a:t>be </a:t>
            </a:r>
            <a:r>
              <a:rPr lang="en-US" dirty="0"/>
              <a:t>required.</a:t>
            </a:r>
          </a:p>
          <a:p>
            <a:r>
              <a:rPr lang="en-US" dirty="0"/>
              <a:t>Blood tests should be carried out to determine serum chloride concentration as well as the pH sodium and potassium level. </a:t>
            </a:r>
            <a:r>
              <a:rPr lang="en-US" dirty="0" err="1"/>
              <a:t>Haematocrit</a:t>
            </a:r>
            <a:r>
              <a:rPr lang="en-US" dirty="0"/>
              <a:t> and </a:t>
            </a:r>
            <a:r>
              <a:rPr lang="en-US" dirty="0" err="1"/>
              <a:t>haemoglobin</a:t>
            </a:r>
            <a:r>
              <a:rPr lang="en-US" dirty="0"/>
              <a:t> level estimations, which are normally high because of </a:t>
            </a:r>
            <a:r>
              <a:rPr lang="en-US" dirty="0" err="1"/>
              <a:t>haemo</a:t>
            </a:r>
            <a:r>
              <a:rPr lang="en-US" dirty="0"/>
              <a:t> concentration, should also be tested for.</a:t>
            </a:r>
          </a:p>
          <a:p>
            <a:endParaRPr lang="en-US" dirty="0"/>
          </a:p>
        </p:txBody>
      </p:sp>
    </p:spTree>
    <p:extLst>
      <p:ext uri="{BB962C8B-B14F-4D97-AF65-F5344CB8AC3E}">
        <p14:creationId xmlns:p14="http://schemas.microsoft.com/office/powerpoint/2010/main" val="4600607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Pyloric Stenosis </a:t>
            </a:r>
            <a:br>
              <a:rPr lang="en-US" dirty="0"/>
            </a:br>
            <a:endParaRPr lang="en-US" dirty="0"/>
          </a:p>
        </p:txBody>
      </p:sp>
      <p:sp>
        <p:nvSpPr>
          <p:cNvPr id="3" name="Content Placeholder 2"/>
          <p:cNvSpPr>
            <a:spLocks noGrp="1"/>
          </p:cNvSpPr>
          <p:nvPr>
            <p:ph idx="1"/>
          </p:nvPr>
        </p:nvSpPr>
        <p:spPr>
          <a:xfrm>
            <a:off x="1914144" y="894303"/>
            <a:ext cx="9997440" cy="5596932"/>
          </a:xfrm>
        </p:spPr>
        <p:txBody>
          <a:bodyPr>
            <a:normAutofit fontScale="85000" lnSpcReduction="20000"/>
          </a:bodyPr>
          <a:lstStyle/>
          <a:p>
            <a:r>
              <a:rPr lang="en-US" dirty="0" smtClean="0"/>
              <a:t>If </a:t>
            </a:r>
            <a:r>
              <a:rPr lang="en-US" dirty="0"/>
              <a:t>the operative measures are delayed for one reason or another, the baby should be managed in the interim. </a:t>
            </a:r>
            <a:endParaRPr lang="en-US" dirty="0" smtClean="0"/>
          </a:p>
          <a:p>
            <a:r>
              <a:rPr lang="en-US" dirty="0" smtClean="0"/>
              <a:t>Due </a:t>
            </a:r>
            <a:r>
              <a:rPr lang="en-US" dirty="0"/>
              <a:t>to persistent vomiting, the feeds should be reduced radically. </a:t>
            </a:r>
            <a:endParaRPr lang="en-US" dirty="0" smtClean="0"/>
          </a:p>
          <a:p>
            <a:r>
              <a:rPr lang="en-US" dirty="0" smtClean="0"/>
              <a:t>Gastric </a:t>
            </a:r>
            <a:r>
              <a:rPr lang="en-US" dirty="0"/>
              <a:t>lavage should be performed at regular intervals using normal saline. </a:t>
            </a:r>
            <a:endParaRPr lang="en-US" dirty="0" smtClean="0"/>
          </a:p>
          <a:p>
            <a:r>
              <a:rPr lang="en-US" dirty="0" smtClean="0"/>
              <a:t>An </a:t>
            </a:r>
            <a:r>
              <a:rPr lang="en-US" dirty="0"/>
              <a:t>intravenous infusion of 5% </a:t>
            </a:r>
            <a:r>
              <a:rPr lang="en-US" dirty="0" smtClean="0"/>
              <a:t>dextrose/normal </a:t>
            </a:r>
            <a:r>
              <a:rPr lang="en-US" dirty="0"/>
              <a:t>saline should be put up </a:t>
            </a:r>
            <a:r>
              <a:rPr lang="en-US" dirty="0" smtClean="0"/>
              <a:t>and </a:t>
            </a:r>
            <a:r>
              <a:rPr lang="en-US" dirty="0"/>
              <a:t>monitored.</a:t>
            </a:r>
          </a:p>
          <a:p>
            <a:r>
              <a:rPr lang="en-US" dirty="0"/>
              <a:t>You should also maintain a fluid balance chart. The child’s electrolyte balance should be monitored and any deficiencies identified should be replaced accordingly. </a:t>
            </a:r>
            <a:endParaRPr lang="en-US" dirty="0" smtClean="0"/>
          </a:p>
          <a:p>
            <a:r>
              <a:rPr lang="en-US" dirty="0" smtClean="0"/>
              <a:t>Muscle </a:t>
            </a:r>
            <a:r>
              <a:rPr lang="en-US" dirty="0"/>
              <a:t>relaxant (antispasmodic) drugs, for example, atropine </a:t>
            </a:r>
            <a:r>
              <a:rPr lang="en-US" dirty="0" err="1"/>
              <a:t>methonitrate</a:t>
            </a:r>
            <a:r>
              <a:rPr lang="en-US" dirty="0"/>
              <a:t> (</a:t>
            </a:r>
            <a:r>
              <a:rPr lang="en-US" dirty="0" err="1"/>
              <a:t>eumydrin</a:t>
            </a:r>
            <a:r>
              <a:rPr lang="en-US" dirty="0"/>
              <a:t>) 0.6% alcohol solution, administered by a dropper or pipette direct on the tongue at the back of the mouth, may be prescribed to be given fifteen to twenty minutes prior to each feed.</a:t>
            </a:r>
          </a:p>
          <a:p>
            <a:endParaRPr lang="en-US" dirty="0"/>
          </a:p>
        </p:txBody>
      </p:sp>
    </p:spTree>
    <p:extLst>
      <p:ext uri="{BB962C8B-B14F-4D97-AF65-F5344CB8AC3E}">
        <p14:creationId xmlns:p14="http://schemas.microsoft.com/office/powerpoint/2010/main" val="231513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Pediatrics</a:t>
            </a:r>
          </a:p>
        </p:txBody>
      </p:sp>
      <p:sp>
        <p:nvSpPr>
          <p:cNvPr id="3" name="Content Placeholder 2"/>
          <p:cNvSpPr>
            <a:spLocks noGrp="1"/>
          </p:cNvSpPr>
          <p:nvPr>
            <p:ph idx="1"/>
          </p:nvPr>
        </p:nvSpPr>
        <p:spPr/>
        <p:txBody>
          <a:bodyPr>
            <a:normAutofit fontScale="92500"/>
          </a:bodyPr>
          <a:lstStyle/>
          <a:p>
            <a:r>
              <a:rPr lang="en-US" dirty="0"/>
              <a:t>A parent-medic </a:t>
            </a:r>
            <a:r>
              <a:rPr lang="en-US" dirty="0" smtClean="0"/>
              <a:t>partnership.</a:t>
            </a:r>
          </a:p>
          <a:p>
            <a:pPr marL="0" indent="0">
              <a:buNone/>
            </a:pPr>
            <a:endParaRPr lang="en-US" dirty="0"/>
          </a:p>
          <a:p>
            <a:pPr>
              <a:lnSpc>
                <a:spcPct val="150000"/>
              </a:lnSpc>
            </a:pPr>
            <a:r>
              <a:rPr lang="en-US" dirty="0"/>
              <a:t>It is the study of the growth and development of the child from the moment of conception through to adolescence. It also embraces the science and art of the prevention, diagnosis and treatment of the diseases of childhood whether these disturbances be physical, mental or emotional. </a:t>
            </a:r>
          </a:p>
        </p:txBody>
      </p:sp>
    </p:spTree>
    <p:extLst>
      <p:ext uri="{BB962C8B-B14F-4D97-AF65-F5344CB8AC3E}">
        <p14:creationId xmlns:p14="http://schemas.microsoft.com/office/powerpoint/2010/main" val="25957240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fontScale="92500" lnSpcReduction="10000"/>
          </a:bodyPr>
          <a:lstStyle/>
          <a:p>
            <a:pPr marL="82296" indent="0">
              <a:buNone/>
            </a:pPr>
            <a:r>
              <a:rPr lang="en-US" u="sng" dirty="0"/>
              <a:t>Surgical </a:t>
            </a:r>
            <a:r>
              <a:rPr lang="en-US" u="sng" dirty="0" smtClean="0"/>
              <a:t>Management: </a:t>
            </a:r>
            <a:endParaRPr lang="en-US" u="sng" dirty="0"/>
          </a:p>
          <a:p>
            <a:r>
              <a:rPr lang="en-US" dirty="0"/>
              <a:t>The only curative treatment is surgical intervention, known as </a:t>
            </a:r>
            <a:r>
              <a:rPr lang="en-US" b="1" dirty="0"/>
              <a:t>pyloromyotomy </a:t>
            </a:r>
            <a:r>
              <a:rPr lang="en-US" dirty="0"/>
              <a:t>(Rammstedt's operation), which should be undertaken as soon as possible, in order to relieve the obstruction.</a:t>
            </a:r>
          </a:p>
          <a:p>
            <a:r>
              <a:rPr lang="en-US" dirty="0"/>
              <a:t>The procedure is performed under general anaesthesia or local anaesthesia and involves making an incision through the hypertrophied circular muscle without severing the mucous membrane, which then bulges between the longitudinally split muscle thus widening the passage.</a:t>
            </a:r>
          </a:p>
          <a:p>
            <a:endParaRPr lang="en-US" dirty="0"/>
          </a:p>
        </p:txBody>
      </p:sp>
    </p:spTree>
    <p:extLst>
      <p:ext uri="{BB962C8B-B14F-4D97-AF65-F5344CB8AC3E}">
        <p14:creationId xmlns:p14="http://schemas.microsoft.com/office/powerpoint/2010/main" val="1398361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 care</a:t>
            </a:r>
            <a:endParaRPr lang="en-US" dirty="0"/>
          </a:p>
        </p:txBody>
      </p:sp>
      <p:sp>
        <p:nvSpPr>
          <p:cNvPr id="3" name="Content Placeholder 2"/>
          <p:cNvSpPr>
            <a:spLocks noGrp="1"/>
          </p:cNvSpPr>
          <p:nvPr>
            <p:ph idx="1"/>
          </p:nvPr>
        </p:nvSpPr>
        <p:spPr/>
        <p:txBody>
          <a:bodyPr/>
          <a:lstStyle/>
          <a:p>
            <a:r>
              <a:rPr lang="en-US" dirty="0" smtClean="0"/>
              <a:t>Observe for pain-give appropriate analgesics</a:t>
            </a:r>
          </a:p>
          <a:p>
            <a:r>
              <a:rPr lang="en-US" dirty="0" smtClean="0"/>
              <a:t>Record input/output</a:t>
            </a:r>
          </a:p>
          <a:p>
            <a:r>
              <a:rPr lang="en-US" dirty="0" smtClean="0"/>
              <a:t>Begin with clear fluids containing glucose and electrolytes the formula or breast milk as tolerated. Small frequent feeds.</a:t>
            </a:r>
          </a:p>
          <a:p>
            <a:r>
              <a:rPr lang="en-US" dirty="0" smtClean="0"/>
              <a:t>Position with head elevated at 30 degrees.</a:t>
            </a:r>
          </a:p>
          <a:p>
            <a:r>
              <a:rPr lang="en-US" dirty="0" smtClean="0"/>
              <a:t>Observe surgical site for drainage or signs of inflammation.</a:t>
            </a:r>
          </a:p>
          <a:p>
            <a:endParaRPr lang="en-US" dirty="0"/>
          </a:p>
        </p:txBody>
      </p:sp>
    </p:spTree>
    <p:extLst>
      <p:ext uri="{BB962C8B-B14F-4D97-AF65-F5344CB8AC3E}">
        <p14:creationId xmlns:p14="http://schemas.microsoft.com/office/powerpoint/2010/main" val="7546832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359897"/>
            <a:ext cx="9875520" cy="3317799"/>
          </a:xfrm>
        </p:spPr>
        <p:txBody>
          <a:bodyPr>
            <a:normAutofit/>
          </a:bodyPr>
          <a:lstStyle/>
          <a:p>
            <a:r>
              <a:rPr lang="en-US" sz="6000" b="1" dirty="0" smtClean="0"/>
              <a:t>IMPERFORATE ANUS</a:t>
            </a:r>
            <a:endParaRPr lang="en-US" sz="6000" b="1" dirty="0"/>
          </a:p>
        </p:txBody>
      </p:sp>
    </p:spTree>
    <p:extLst>
      <p:ext uri="{BB962C8B-B14F-4D97-AF65-F5344CB8AC3E}">
        <p14:creationId xmlns:p14="http://schemas.microsoft.com/office/powerpoint/2010/main" val="18654347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Imperforate Anus</a:t>
            </a:r>
            <a:br>
              <a:rPr lang="en-US" dirty="0"/>
            </a:br>
            <a:endParaRPr lang="en-US" dirty="0"/>
          </a:p>
        </p:txBody>
      </p:sp>
      <p:sp>
        <p:nvSpPr>
          <p:cNvPr id="3" name="Content Placeholder 2"/>
          <p:cNvSpPr>
            <a:spLocks noGrp="1"/>
          </p:cNvSpPr>
          <p:nvPr>
            <p:ph idx="1"/>
          </p:nvPr>
        </p:nvSpPr>
        <p:spPr>
          <a:xfrm>
            <a:off x="1914144" y="1245996"/>
            <a:ext cx="9997440" cy="5002404"/>
          </a:xfrm>
        </p:spPr>
        <p:txBody>
          <a:bodyPr>
            <a:normAutofit lnSpcReduction="10000"/>
          </a:bodyPr>
          <a:lstStyle/>
          <a:p>
            <a:pPr>
              <a:buFont typeface="Wingdings" pitchFamily="2" charset="2"/>
              <a:buChar char="q"/>
            </a:pPr>
            <a:r>
              <a:rPr lang="en-US" dirty="0" smtClean="0"/>
              <a:t>Occurs due </a:t>
            </a:r>
            <a:r>
              <a:rPr lang="en-US" dirty="0"/>
              <a:t>to failure of the anal membrane to rupture. The imperforate anus can either be superficial (minor) or deep (severe). </a:t>
            </a:r>
            <a:endParaRPr lang="en-US" dirty="0" smtClean="0"/>
          </a:p>
          <a:p>
            <a:pPr>
              <a:buFont typeface="Wingdings" pitchFamily="2" charset="2"/>
              <a:buChar char="q"/>
            </a:pPr>
            <a:r>
              <a:rPr lang="en-US" dirty="0" smtClean="0"/>
              <a:t>The </a:t>
            </a:r>
            <a:r>
              <a:rPr lang="en-US" dirty="0"/>
              <a:t>imperforate anus encompasses several forms of malformation without an obvious anal opening, and may have a fistula from the distal rectum to the perineum or the genitourinary system</a:t>
            </a:r>
            <a:r>
              <a:rPr lang="en-US" dirty="0" smtClean="0"/>
              <a:t>.</a:t>
            </a:r>
          </a:p>
          <a:p>
            <a:pPr>
              <a:buFont typeface="Wingdings" pitchFamily="2" charset="2"/>
              <a:buChar char="q"/>
            </a:pPr>
            <a:r>
              <a:rPr lang="en-US" dirty="0" smtClean="0"/>
              <a:t> </a:t>
            </a:r>
            <a:r>
              <a:rPr lang="en-US" dirty="0"/>
              <a:t>The nurse or midwife attending the infant soon after birth should be on the look out for this type of abnormality. </a:t>
            </a:r>
          </a:p>
          <a:p>
            <a:endParaRPr lang="en-US" dirty="0"/>
          </a:p>
        </p:txBody>
      </p:sp>
    </p:spTree>
    <p:extLst>
      <p:ext uri="{BB962C8B-B14F-4D97-AF65-F5344CB8AC3E}">
        <p14:creationId xmlns:p14="http://schemas.microsoft.com/office/powerpoint/2010/main" val="1905377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Imperforate anus cont..</a:t>
            </a:r>
            <a:endParaRPr lang="en-US" dirty="0"/>
          </a:p>
        </p:txBody>
      </p:sp>
      <p:sp>
        <p:nvSpPr>
          <p:cNvPr id="3" name="Content Placeholder 2"/>
          <p:cNvSpPr>
            <a:spLocks noGrp="1"/>
          </p:cNvSpPr>
          <p:nvPr>
            <p:ph idx="1"/>
          </p:nvPr>
        </p:nvSpPr>
        <p:spPr/>
        <p:txBody>
          <a:bodyPr>
            <a:normAutofit lnSpcReduction="10000"/>
          </a:bodyPr>
          <a:lstStyle/>
          <a:p>
            <a:r>
              <a:rPr lang="en-US" dirty="0"/>
              <a:t>Whenever it occurs, no meconium is passed and the infant usually develops abdominal distension and vomiting at a very early stage. </a:t>
            </a:r>
            <a:endParaRPr lang="en-US" dirty="0" smtClean="0"/>
          </a:p>
          <a:p>
            <a:r>
              <a:rPr lang="en-US" dirty="0" smtClean="0"/>
              <a:t>More </a:t>
            </a:r>
            <a:r>
              <a:rPr lang="en-US" dirty="0"/>
              <a:t>serious abnormalities are the absence of anal canal and rectum. This type of abnormality is noted in 1 in every 5000 live births</a:t>
            </a:r>
            <a:r>
              <a:rPr lang="en-US" dirty="0" smtClean="0"/>
              <a:t>.</a:t>
            </a:r>
          </a:p>
          <a:p>
            <a:r>
              <a:rPr lang="en-US" dirty="0" smtClean="0"/>
              <a:t> </a:t>
            </a:r>
            <a:r>
              <a:rPr lang="en-US" dirty="0"/>
              <a:t>Alternatively, fistula may develop in the vagina in girls, urethra in boys and urinary bladder in both. The minor case of these abnormalities occurs in 1 in every 500 live births.</a:t>
            </a:r>
          </a:p>
        </p:txBody>
      </p:sp>
    </p:spTree>
    <p:extLst>
      <p:ext uri="{BB962C8B-B14F-4D97-AF65-F5344CB8AC3E}">
        <p14:creationId xmlns:p14="http://schemas.microsoft.com/office/powerpoint/2010/main" val="39837544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Evaluation </a:t>
            </a:r>
            <a:br>
              <a:rPr lang="en-US" dirty="0"/>
            </a:br>
            <a:endParaRPr lang="en-US" dirty="0"/>
          </a:p>
        </p:txBody>
      </p:sp>
      <p:sp>
        <p:nvSpPr>
          <p:cNvPr id="3" name="Content Placeholder 2"/>
          <p:cNvSpPr>
            <a:spLocks noGrp="1"/>
          </p:cNvSpPr>
          <p:nvPr>
            <p:ph idx="1"/>
          </p:nvPr>
        </p:nvSpPr>
        <p:spPr>
          <a:xfrm>
            <a:off x="1914144" y="1004835"/>
            <a:ext cx="9997440" cy="5486400"/>
          </a:xfrm>
        </p:spPr>
        <p:txBody>
          <a:bodyPr>
            <a:normAutofit lnSpcReduction="10000"/>
          </a:bodyPr>
          <a:lstStyle/>
          <a:p>
            <a:r>
              <a:rPr lang="en-US" dirty="0"/>
              <a:t>Checking for patency of the anus and rectum is a routine part of the newborn assessment and includes observation regarding the passage of meconium. </a:t>
            </a:r>
            <a:endParaRPr lang="en-US" dirty="0" smtClean="0"/>
          </a:p>
          <a:p>
            <a:r>
              <a:rPr lang="en-US" dirty="0" smtClean="0"/>
              <a:t>In newborns, presence of meconium on the perineum does not always indicate anal patency especially in girls, since a fistula may be present and allow evacuation of meconium through the vagina.</a:t>
            </a:r>
          </a:p>
          <a:p>
            <a:r>
              <a:rPr lang="en-US" dirty="0" smtClean="0"/>
              <a:t>Inspection </a:t>
            </a:r>
            <a:r>
              <a:rPr lang="en-US" dirty="0"/>
              <a:t>of the perineal area reveals absence of a normal anus. </a:t>
            </a:r>
            <a:endParaRPr lang="en-US" dirty="0" smtClean="0"/>
          </a:p>
          <a:p>
            <a:r>
              <a:rPr lang="en-US" dirty="0" smtClean="0"/>
              <a:t>Digital </a:t>
            </a:r>
            <a:r>
              <a:rPr lang="en-US" dirty="0"/>
              <a:t>and endoscopic examination identifies constriction or the blind pouch of rectal atresia.</a:t>
            </a:r>
          </a:p>
          <a:p>
            <a:endParaRPr lang="en-US" dirty="0"/>
          </a:p>
        </p:txBody>
      </p:sp>
    </p:spTree>
    <p:extLst>
      <p:ext uri="{BB962C8B-B14F-4D97-AF65-F5344CB8AC3E}">
        <p14:creationId xmlns:p14="http://schemas.microsoft.com/office/powerpoint/2010/main" val="2408831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evaluation cont…</a:t>
            </a:r>
            <a:endParaRPr lang="en-US" dirty="0"/>
          </a:p>
        </p:txBody>
      </p:sp>
      <p:sp>
        <p:nvSpPr>
          <p:cNvPr id="3" name="Content Placeholder 2"/>
          <p:cNvSpPr>
            <a:spLocks noGrp="1"/>
          </p:cNvSpPr>
          <p:nvPr>
            <p:ph idx="1"/>
          </p:nvPr>
        </p:nvSpPr>
        <p:spPr/>
        <p:txBody>
          <a:bodyPr/>
          <a:lstStyle/>
          <a:p>
            <a:r>
              <a:rPr lang="en-US" dirty="0"/>
              <a:t>Stenosis may not become apparent until one year of age or older when the child has a history of difficult defecation, abdominal distension and ribbon like stools. </a:t>
            </a:r>
          </a:p>
          <a:p>
            <a:r>
              <a:rPr lang="en-US" dirty="0"/>
              <a:t>A recto-urinary fistula is suspected on the basis of meconium in the urine and confirmed by radiographs of contrast media injected through a tiny catheter into the fistulas. </a:t>
            </a:r>
          </a:p>
          <a:p>
            <a:r>
              <a:rPr lang="en-US" dirty="0"/>
              <a:t>Abdominal ultrasound may be performed to evaluate the infant’s anatomic malformation.</a:t>
            </a:r>
          </a:p>
          <a:p>
            <a:pPr marL="82296" indent="0">
              <a:buNone/>
            </a:pPr>
            <a:endParaRPr lang="en-US" dirty="0"/>
          </a:p>
        </p:txBody>
      </p:sp>
    </p:spTree>
    <p:extLst>
      <p:ext uri="{BB962C8B-B14F-4D97-AF65-F5344CB8AC3E}">
        <p14:creationId xmlns:p14="http://schemas.microsoft.com/office/powerpoint/2010/main" val="1559603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a:t>
            </a:r>
            <a:br>
              <a:rPr lang="en-US" dirty="0"/>
            </a:br>
            <a:endParaRPr lang="en-US" dirty="0"/>
          </a:p>
        </p:txBody>
      </p:sp>
      <p:sp>
        <p:nvSpPr>
          <p:cNvPr id="3" name="Content Placeholder 2"/>
          <p:cNvSpPr>
            <a:spLocks noGrp="1"/>
          </p:cNvSpPr>
          <p:nvPr>
            <p:ph idx="1"/>
          </p:nvPr>
        </p:nvSpPr>
        <p:spPr/>
        <p:txBody>
          <a:bodyPr/>
          <a:lstStyle/>
          <a:p>
            <a:r>
              <a:rPr lang="en-US" dirty="0"/>
              <a:t>These cases must be treated surgically as a matter of urgency. </a:t>
            </a:r>
            <a:endParaRPr lang="en-US" dirty="0" smtClean="0"/>
          </a:p>
          <a:p>
            <a:r>
              <a:rPr lang="en-US" dirty="0" smtClean="0"/>
              <a:t>In </a:t>
            </a:r>
            <a:r>
              <a:rPr lang="en-US" dirty="0"/>
              <a:t>all cases, the infant is taken off food after the parent has signed the consent form</a:t>
            </a:r>
            <a:r>
              <a:rPr lang="en-US" dirty="0" smtClean="0"/>
              <a:t>.</a:t>
            </a:r>
          </a:p>
          <a:p>
            <a:r>
              <a:rPr lang="en-US" dirty="0" smtClean="0"/>
              <a:t> </a:t>
            </a:r>
            <a:r>
              <a:rPr lang="en-US" dirty="0"/>
              <a:t>The infant is put on intravenous drip of 5% dextrose alternating with normal saline before being taken to the operating theatre. </a:t>
            </a:r>
            <a:endParaRPr lang="en-US" dirty="0" smtClean="0"/>
          </a:p>
          <a:p>
            <a:r>
              <a:rPr lang="en-US" dirty="0" smtClean="0"/>
              <a:t>The </a:t>
            </a:r>
            <a:r>
              <a:rPr lang="en-US" dirty="0"/>
              <a:t>operation is usually performed under general anaesthesia.</a:t>
            </a:r>
          </a:p>
          <a:p>
            <a:endParaRPr lang="en-US" dirty="0"/>
          </a:p>
        </p:txBody>
      </p:sp>
    </p:spTree>
    <p:extLst>
      <p:ext uri="{BB962C8B-B14F-4D97-AF65-F5344CB8AC3E}">
        <p14:creationId xmlns:p14="http://schemas.microsoft.com/office/powerpoint/2010/main" val="5157581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normAutofit/>
          </a:bodyPr>
          <a:lstStyle/>
          <a:p>
            <a:r>
              <a:rPr lang="en-US" dirty="0"/>
              <a:t>The operation for minor cases involves the incision of the anal membrane or the perforation of the membrane using a blunt instrument. This is followed by periodical anal dilation to prevent scar formation.</a:t>
            </a:r>
          </a:p>
          <a:p>
            <a:r>
              <a:rPr lang="en-US" dirty="0"/>
              <a:t>When the imperforate anus is more severe, that is situated 1.5cm or over between the anus and blind end of the colon above, a colostomy is undertaken. </a:t>
            </a:r>
            <a:endParaRPr lang="en-US" dirty="0" smtClean="0"/>
          </a:p>
          <a:p>
            <a:r>
              <a:rPr lang="en-US" dirty="0" smtClean="0"/>
              <a:t>Further </a:t>
            </a:r>
            <a:r>
              <a:rPr lang="en-US" dirty="0"/>
              <a:t>intestinal repair and closure is planned about six to twelve months later</a:t>
            </a:r>
            <a:r>
              <a:rPr lang="en-US" dirty="0" smtClean="0"/>
              <a:t>.</a:t>
            </a:r>
            <a:endParaRPr lang="en-US" dirty="0"/>
          </a:p>
        </p:txBody>
      </p:sp>
    </p:spTree>
    <p:extLst>
      <p:ext uri="{BB962C8B-B14F-4D97-AF65-F5344CB8AC3E}">
        <p14:creationId xmlns:p14="http://schemas.microsoft.com/office/powerpoint/2010/main" val="22996999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cont…</a:t>
            </a:r>
            <a:endParaRPr lang="en-US" dirty="0"/>
          </a:p>
        </p:txBody>
      </p:sp>
      <p:sp>
        <p:nvSpPr>
          <p:cNvPr id="3" name="Content Placeholder 2"/>
          <p:cNvSpPr>
            <a:spLocks noGrp="1"/>
          </p:cNvSpPr>
          <p:nvPr>
            <p:ph idx="1"/>
          </p:nvPr>
        </p:nvSpPr>
        <p:spPr/>
        <p:txBody>
          <a:bodyPr/>
          <a:lstStyle/>
          <a:p>
            <a:r>
              <a:rPr lang="en-US" dirty="0"/>
              <a:t>Postoperatively, the intravenous infusion is continued for a few more days, vital sign observations taken and recorded frequently and antibiotics in addition to analgesics are prescribed.</a:t>
            </a:r>
          </a:p>
          <a:p>
            <a:r>
              <a:rPr lang="en-US" dirty="0"/>
              <a:t> You must constantly observe and report regularly the bowel action and the size of the infant’s abdomen for any distension.</a:t>
            </a:r>
          </a:p>
          <a:p>
            <a:pPr marL="82296" indent="0">
              <a:buNone/>
            </a:pPr>
            <a:endParaRPr lang="en-US" dirty="0"/>
          </a:p>
        </p:txBody>
      </p:sp>
    </p:spTree>
    <p:extLst>
      <p:ext uri="{BB962C8B-B14F-4D97-AF65-F5344CB8AC3E}">
        <p14:creationId xmlns:p14="http://schemas.microsoft.com/office/powerpoint/2010/main" val="202815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8012</TotalTime>
  <Words>23991</Words>
  <Application>Microsoft Office PowerPoint</Application>
  <PresentationFormat>Custom</PresentationFormat>
  <Paragraphs>2190</Paragraphs>
  <Slides>422</Slides>
  <Notes>2</Notes>
  <HiddenSlides>0</HiddenSlides>
  <MMClips>0</MMClips>
  <ScaleCrop>false</ScaleCrop>
  <HeadingPairs>
    <vt:vector size="4" baseType="variant">
      <vt:variant>
        <vt:lpstr>Theme</vt:lpstr>
      </vt:variant>
      <vt:variant>
        <vt:i4>1</vt:i4>
      </vt:variant>
      <vt:variant>
        <vt:lpstr>Slide Titles</vt:lpstr>
      </vt:variant>
      <vt:variant>
        <vt:i4>422</vt:i4>
      </vt:variant>
    </vt:vector>
  </HeadingPairs>
  <TitlesOfParts>
    <vt:vector size="423" baseType="lpstr">
      <vt:lpstr>Solstice</vt:lpstr>
      <vt:lpstr> pediatric Nursing by LUYALI ETALE</vt:lpstr>
      <vt:lpstr>COURSE OUTLINE </vt:lpstr>
      <vt:lpstr>Specific Objectives And Content</vt:lpstr>
      <vt:lpstr>Childhood Illness/Conditions </vt:lpstr>
      <vt:lpstr>Complications/ Congenital Abnormalities</vt:lpstr>
      <vt:lpstr>Common Childhood Diseases </vt:lpstr>
      <vt:lpstr>Common Childhood Diseases</vt:lpstr>
      <vt:lpstr>Pediatric Emergencies </vt:lpstr>
      <vt:lpstr>Definition: Pediatrics</vt:lpstr>
      <vt:lpstr>Paediatric nursing</vt:lpstr>
      <vt:lpstr>Child Health </vt:lpstr>
      <vt:lpstr>Child Defined:</vt:lpstr>
      <vt:lpstr>Characteristics of Children</vt:lpstr>
      <vt:lpstr>Functions of a pediatric Nurse .</vt:lpstr>
      <vt:lpstr>Functions of a pediatric Nurse Cont.… </vt:lpstr>
      <vt:lpstr>Normal Growth and Development of Children</vt:lpstr>
      <vt:lpstr>Specific Objectives:</vt:lpstr>
      <vt:lpstr>Growth </vt:lpstr>
      <vt:lpstr>Child Growth (Image: WHO)</vt:lpstr>
      <vt:lpstr>Development</vt:lpstr>
      <vt:lpstr>Major Development Phases </vt:lpstr>
      <vt:lpstr>Developmental Phases And Milestones</vt:lpstr>
      <vt:lpstr>Stages of Growth and Development</vt:lpstr>
      <vt:lpstr>Maturation</vt:lpstr>
      <vt:lpstr>Milestones and their ages  </vt:lpstr>
      <vt:lpstr>Why is it important for a nurse to have knowledge on growth and development?</vt:lpstr>
      <vt:lpstr>Importance of Growth and Development for Nurses:</vt:lpstr>
      <vt:lpstr>Principles of Growth &amp; Development</vt:lpstr>
      <vt:lpstr>Principles of Growth &amp; Development cont…</vt:lpstr>
      <vt:lpstr>Growth Pattern</vt:lpstr>
      <vt:lpstr>Growth Patterns</vt:lpstr>
      <vt:lpstr>Factors affecting growth and development: </vt:lpstr>
      <vt:lpstr>Environmental/Hereditary  Factors </vt:lpstr>
      <vt:lpstr>Post-Natal Environment </vt:lpstr>
      <vt:lpstr>b) Internal environment</vt:lpstr>
      <vt:lpstr>Types Of Growth And Development</vt:lpstr>
      <vt:lpstr>PowerPoint Presentation</vt:lpstr>
      <vt:lpstr>Freud theory (psychosexual development) </vt:lpstr>
      <vt:lpstr>Freud: People Develop Through Five Stages:</vt:lpstr>
      <vt:lpstr>Stages according to Freud: </vt:lpstr>
      <vt:lpstr>Stages according to Freud: </vt:lpstr>
      <vt:lpstr>Stages according to Freud: </vt:lpstr>
      <vt:lpstr>Stages according to Freud: </vt:lpstr>
      <vt:lpstr>Stage-Age-Range-Erogenous zone-Consequences of psychologic fixation </vt:lpstr>
      <vt:lpstr>Piaget theory (cognitive development </vt:lpstr>
      <vt:lpstr>Students individual assignment</vt:lpstr>
      <vt:lpstr>Erikson Theory (psychosocial development) </vt:lpstr>
      <vt:lpstr>PowerPoint Presentation</vt:lpstr>
      <vt:lpstr>Trust vs Mistrust</vt:lpstr>
      <vt:lpstr>Autonomy vs Shame and Doubt</vt:lpstr>
      <vt:lpstr>Initiative vs Guilt</vt:lpstr>
      <vt:lpstr>Industry vs Inferiority</vt:lpstr>
      <vt:lpstr>Identity vs Role confusion</vt:lpstr>
      <vt:lpstr>Stages of Growth and Development</vt:lpstr>
      <vt:lpstr>Assignments </vt:lpstr>
      <vt:lpstr>Children, Health, Illness And Hospitalization.</vt:lpstr>
      <vt:lpstr>Factors Cont.…</vt:lpstr>
      <vt:lpstr>Factors Cont.…</vt:lpstr>
      <vt:lpstr>Effects of Illness/ Hospitalization -On the child </vt:lpstr>
      <vt:lpstr>Effects on The Family</vt:lpstr>
      <vt:lpstr>Assignment</vt:lpstr>
      <vt:lpstr>The END</vt:lpstr>
      <vt:lpstr>Congenital Conditions</vt:lpstr>
      <vt:lpstr>CLEFT LIP &amp; PALATE</vt:lpstr>
      <vt:lpstr>Cleft Lip (Harelip) and Cleft Palate</vt:lpstr>
      <vt:lpstr>Cleft Lip (Harelip) and Cleft Palate</vt:lpstr>
      <vt:lpstr>Cleft lip/palate cont..</vt:lpstr>
      <vt:lpstr>Cleft lip/palate cont..</vt:lpstr>
      <vt:lpstr>Diagnostic evaluation</vt:lpstr>
      <vt:lpstr>Management of Cleft Lip (Harelip)  </vt:lpstr>
      <vt:lpstr>Management of Cleft Palate  </vt:lpstr>
      <vt:lpstr>Cleft lip cont..</vt:lpstr>
      <vt:lpstr>OESOPHAGEAL ARTRESIA</vt:lpstr>
      <vt:lpstr>Oesophageal Atresia  </vt:lpstr>
      <vt:lpstr>PowerPoint Presentation</vt:lpstr>
      <vt:lpstr>Clinical Features  </vt:lpstr>
      <vt:lpstr>Diagnostic Investigation </vt:lpstr>
      <vt:lpstr>Oesophageal Fistula  </vt:lpstr>
      <vt:lpstr>Cont..</vt:lpstr>
      <vt:lpstr>Clinical Features  </vt:lpstr>
      <vt:lpstr>Management cont..</vt:lpstr>
      <vt:lpstr>PYLORIC STENOSIS</vt:lpstr>
      <vt:lpstr>Pyloric Stenosis </vt:lpstr>
      <vt:lpstr>PowerPoint Presentation</vt:lpstr>
      <vt:lpstr>Pathophysiology  </vt:lpstr>
      <vt:lpstr>Clinical Features  </vt:lpstr>
      <vt:lpstr>Clinical features cont…</vt:lpstr>
      <vt:lpstr>Investigations  </vt:lpstr>
      <vt:lpstr>Management of Pyloric Stenosis  </vt:lpstr>
      <vt:lpstr>Management cont…</vt:lpstr>
      <vt:lpstr>Post-op care</vt:lpstr>
      <vt:lpstr>IMPERFORATE ANUS</vt:lpstr>
      <vt:lpstr>Imperforate Anus </vt:lpstr>
      <vt:lpstr>Imperforate anus cont..</vt:lpstr>
      <vt:lpstr>Diagnostic Evaluation  </vt:lpstr>
      <vt:lpstr>Diagnostic evaluation cont…</vt:lpstr>
      <vt:lpstr>Management  </vt:lpstr>
      <vt:lpstr>Management cont…</vt:lpstr>
      <vt:lpstr>Management cont…</vt:lpstr>
      <vt:lpstr>MEGACOLON(HIRCHSPRUNG)</vt:lpstr>
      <vt:lpstr>Megacolon (Hirchsprungs Disease) </vt:lpstr>
      <vt:lpstr>Pathophysiology  </vt:lpstr>
      <vt:lpstr>PowerPoint Presentation</vt:lpstr>
      <vt:lpstr>Clinical Features  </vt:lpstr>
      <vt:lpstr>Clinical features cont..</vt:lpstr>
      <vt:lpstr>Diagnostic Evaluation  </vt:lpstr>
      <vt:lpstr>Management  </vt:lpstr>
      <vt:lpstr>PowerPoint Presentation</vt:lpstr>
      <vt:lpstr>HYDROCEPHALUS</vt:lpstr>
      <vt:lpstr>Hydrocephalus  </vt:lpstr>
      <vt:lpstr>Pathophysiology </vt:lpstr>
      <vt:lpstr>Pathophysiology cont..</vt:lpstr>
      <vt:lpstr>Diagnostic evaluation</vt:lpstr>
      <vt:lpstr>Types of hydrocephalus</vt:lpstr>
      <vt:lpstr>Communicating cont..</vt:lpstr>
      <vt:lpstr>Non Communicating Hydrocephalus  </vt:lpstr>
      <vt:lpstr>PowerPoint Presentation</vt:lpstr>
      <vt:lpstr>Signs and symptoms</vt:lpstr>
      <vt:lpstr>Management</vt:lpstr>
      <vt:lpstr>Management cont…</vt:lpstr>
      <vt:lpstr>Management cont..</vt:lpstr>
      <vt:lpstr>Management cont..</vt:lpstr>
      <vt:lpstr>SPINA BIFIDA</vt:lpstr>
      <vt:lpstr>Spina Bifida </vt:lpstr>
      <vt:lpstr>Pathophysiology</vt:lpstr>
      <vt:lpstr>Pathophysiology cont..</vt:lpstr>
      <vt:lpstr>Definitions</vt:lpstr>
      <vt:lpstr>Signs and symptoms of SB cystica</vt:lpstr>
      <vt:lpstr>Signs and symptoms cystica cont…</vt:lpstr>
      <vt:lpstr>Signs and symptoms of SB occulta</vt:lpstr>
      <vt:lpstr>Management of Spina Bifida Cystica  </vt:lpstr>
      <vt:lpstr>Management cont..</vt:lpstr>
      <vt:lpstr>Management cont..</vt:lpstr>
      <vt:lpstr>PNEUMONIA</vt:lpstr>
      <vt:lpstr>Pneumonia  </vt:lpstr>
      <vt:lpstr>Types of pneumonia</vt:lpstr>
      <vt:lpstr>BRONCHO PNEUMONIA  </vt:lpstr>
      <vt:lpstr>Clinical manifestations</vt:lpstr>
      <vt:lpstr>Clinical manifestations cont..</vt:lpstr>
      <vt:lpstr>Nursing Care and Medical Treatment  </vt:lpstr>
      <vt:lpstr>Management cont…</vt:lpstr>
      <vt:lpstr>Management cont…</vt:lpstr>
      <vt:lpstr>LOBAR PNEUMONIA  </vt:lpstr>
      <vt:lpstr>PowerPoint Presentation</vt:lpstr>
      <vt:lpstr>Pneumonia cont..</vt:lpstr>
      <vt:lpstr>VIRAL PNEUMONIA</vt:lpstr>
      <vt:lpstr>Viral pneumonia cont…</vt:lpstr>
      <vt:lpstr>PRIMARY ATYPICAL PNEUMONIA</vt:lpstr>
      <vt:lpstr>BACTERIAL PNEUMONIA</vt:lpstr>
      <vt:lpstr>Clinical manifestation</vt:lpstr>
      <vt:lpstr>Care/treatment</vt:lpstr>
      <vt:lpstr>Care/treatment cont..</vt:lpstr>
      <vt:lpstr>ASTHMA</vt:lpstr>
      <vt:lpstr>Bronchial Asthma  </vt:lpstr>
      <vt:lpstr>Intrinsic and Extrinsic Factors </vt:lpstr>
      <vt:lpstr>Extrinsic Factors </vt:lpstr>
      <vt:lpstr>Triggers to precipitate or aggravate asthma</vt:lpstr>
      <vt:lpstr>Triggers cont…</vt:lpstr>
      <vt:lpstr>Pathophysiology  </vt:lpstr>
      <vt:lpstr>Patho cont…</vt:lpstr>
      <vt:lpstr>Patho cont…</vt:lpstr>
      <vt:lpstr>Clinical Features of an Asthmatic Attack </vt:lpstr>
      <vt:lpstr>Clinical features cont…</vt:lpstr>
      <vt:lpstr>Diagnostic Investigations  </vt:lpstr>
      <vt:lpstr>Diagnostic investigations cont…</vt:lpstr>
      <vt:lpstr>Nursing Care  </vt:lpstr>
      <vt:lpstr>Nursing care cont…</vt:lpstr>
      <vt:lpstr>Nursing care cont…</vt:lpstr>
      <vt:lpstr>Medical Management  </vt:lpstr>
      <vt:lpstr>Steroid Group </vt:lpstr>
      <vt:lpstr>Status Asthmaticus  </vt:lpstr>
      <vt:lpstr>STUDENT ASSIGNMENT-INDIVIDUAL</vt:lpstr>
      <vt:lpstr>DIARRHEAL DISEASES</vt:lpstr>
      <vt:lpstr>Diarrhoeal Diseases </vt:lpstr>
      <vt:lpstr>Cont..</vt:lpstr>
      <vt:lpstr>Cont…</vt:lpstr>
      <vt:lpstr>Pathophysiology of Diarrhoea  </vt:lpstr>
      <vt:lpstr>Pathophysiology cont..</vt:lpstr>
      <vt:lpstr>Pathophysiology cont..</vt:lpstr>
      <vt:lpstr>Causes of Diarrheal Diseases  </vt:lpstr>
      <vt:lpstr>Causes cont…</vt:lpstr>
      <vt:lpstr>Causes cont…</vt:lpstr>
      <vt:lpstr>Other Factors </vt:lpstr>
      <vt:lpstr>Clinical Features  </vt:lpstr>
      <vt:lpstr>Management of Diarrhoeal Diseases  </vt:lpstr>
      <vt:lpstr>Management cont…</vt:lpstr>
      <vt:lpstr>Management cont…</vt:lpstr>
      <vt:lpstr>Rehydration  </vt:lpstr>
      <vt:lpstr>Preventive Measures </vt:lpstr>
      <vt:lpstr>Prevention cont…</vt:lpstr>
      <vt:lpstr>Prevention cont…</vt:lpstr>
      <vt:lpstr>Prevention cont..</vt:lpstr>
      <vt:lpstr>NUTRITIONAL DISORDERS</vt:lpstr>
      <vt:lpstr>PowerPoint Presentation</vt:lpstr>
      <vt:lpstr>PowerPoint Presentation</vt:lpstr>
      <vt:lpstr>PROTEIN ENERGY MALNUTRITION</vt:lpstr>
      <vt:lpstr>Protein Energy Malnutrition (PEM)</vt:lpstr>
      <vt:lpstr>PEM Cont..</vt:lpstr>
      <vt:lpstr>KWASHIOKOR</vt:lpstr>
      <vt:lpstr>causes</vt:lpstr>
      <vt:lpstr>Clinical features</vt:lpstr>
      <vt:lpstr>MARASMUS</vt:lpstr>
      <vt:lpstr>Clinical features</vt:lpstr>
      <vt:lpstr>PowerPoint Presentation</vt:lpstr>
      <vt:lpstr>Assessment/Investigations</vt:lpstr>
      <vt:lpstr>Management</vt:lpstr>
      <vt:lpstr>Management cont..</vt:lpstr>
      <vt:lpstr>VITAMINS DEFICIENCY</vt:lpstr>
      <vt:lpstr>VITAMIN A DEFICIENCY</vt:lpstr>
      <vt:lpstr>Foods rich in Vit.A</vt:lpstr>
      <vt:lpstr>Clinical features</vt:lpstr>
      <vt:lpstr>Management </vt:lpstr>
      <vt:lpstr>VITAMIN B DEFICIENCY</vt:lpstr>
      <vt:lpstr>VITAMIN C DEFICIENCY</vt:lpstr>
      <vt:lpstr>Management of Vit.C</vt:lpstr>
      <vt:lpstr>VITAMIN D DEFICIENCY</vt:lpstr>
      <vt:lpstr>Rickets  </vt:lpstr>
      <vt:lpstr>Osteomalacia</vt:lpstr>
      <vt:lpstr>Predisposing factors</vt:lpstr>
      <vt:lpstr>Predisposing factors cont..</vt:lpstr>
      <vt:lpstr>Predisposing factors cont..</vt:lpstr>
      <vt:lpstr>Clinical features</vt:lpstr>
      <vt:lpstr>Diagnostic investigations</vt:lpstr>
      <vt:lpstr>Management and prevention</vt:lpstr>
      <vt:lpstr>TONSILITIS</vt:lpstr>
      <vt:lpstr>Introduction </vt:lpstr>
      <vt:lpstr>Tonsillitis </vt:lpstr>
      <vt:lpstr>Tonsillitis cont…</vt:lpstr>
      <vt:lpstr>PowerPoint Presentation</vt:lpstr>
      <vt:lpstr>Clinical manifestations</vt:lpstr>
      <vt:lpstr>Nursing Care  </vt:lpstr>
      <vt:lpstr>Care cont…</vt:lpstr>
      <vt:lpstr>Care cont…</vt:lpstr>
      <vt:lpstr>Chronic Tonsillitis  </vt:lpstr>
      <vt:lpstr>Tonsillectomy and Adenoidectomy </vt:lpstr>
      <vt:lpstr>Postoperative Care </vt:lpstr>
      <vt:lpstr>Post-op cont..</vt:lpstr>
      <vt:lpstr>Laryngo Tracheo Bronchitis (LTB)</vt:lpstr>
      <vt:lpstr>Laryngo Tracheo Bronchitis (LTB) </vt:lpstr>
      <vt:lpstr>LTB cont…</vt:lpstr>
      <vt:lpstr>Pathophysiology  </vt:lpstr>
      <vt:lpstr>Patho cont…</vt:lpstr>
      <vt:lpstr>Clinical Features  </vt:lpstr>
      <vt:lpstr>Features cont…</vt:lpstr>
      <vt:lpstr>Nursing Care  </vt:lpstr>
      <vt:lpstr>Main objectives in nursing care</vt:lpstr>
      <vt:lpstr>LTB nursing care cont…</vt:lpstr>
      <vt:lpstr>LTB nursing care cont..</vt:lpstr>
      <vt:lpstr>LTB nursing care cont…</vt:lpstr>
      <vt:lpstr>LTB nursing care cont..</vt:lpstr>
      <vt:lpstr>LTB nursing care cont..</vt:lpstr>
      <vt:lpstr>LTB nursing care cont…</vt:lpstr>
      <vt:lpstr>STREPTOCOCCAL SORE THROAT</vt:lpstr>
      <vt:lpstr>Streptococcal Sore Throat  </vt:lpstr>
      <vt:lpstr>Signs and symptoms</vt:lpstr>
      <vt:lpstr>Nursing Care and Medical Treatment  </vt:lpstr>
      <vt:lpstr>Nursing care cont…</vt:lpstr>
      <vt:lpstr>Nursing care cont…</vt:lpstr>
      <vt:lpstr>RHEUMATIC HEART DISEASE</vt:lpstr>
      <vt:lpstr>Rheumatic Heart Disease  </vt:lpstr>
      <vt:lpstr>RHD cont…</vt:lpstr>
      <vt:lpstr>Pathophysiology</vt:lpstr>
      <vt:lpstr>Clinical Features  </vt:lpstr>
      <vt:lpstr>Manifestations cont..</vt:lpstr>
      <vt:lpstr>Signs of toxemia cont…</vt:lpstr>
      <vt:lpstr>Nursing Care  </vt:lpstr>
      <vt:lpstr>Nursing care cont…</vt:lpstr>
      <vt:lpstr>Nursing Care </vt:lpstr>
      <vt:lpstr>Care cont…</vt:lpstr>
      <vt:lpstr>Medical Treatment </vt:lpstr>
      <vt:lpstr>Complications </vt:lpstr>
      <vt:lpstr>URINARY TRACT INFECTION</vt:lpstr>
      <vt:lpstr>Urinary Tract Infection </vt:lpstr>
      <vt:lpstr>UTI cont…</vt:lpstr>
      <vt:lpstr>UTI cont…</vt:lpstr>
      <vt:lpstr>UTI cont…</vt:lpstr>
      <vt:lpstr>Pathophysiology  </vt:lpstr>
      <vt:lpstr>Patho cont…</vt:lpstr>
      <vt:lpstr>Clinical Features  </vt:lpstr>
      <vt:lpstr>Diagnostic Investigation </vt:lpstr>
      <vt:lpstr>Nursing Management  </vt:lpstr>
      <vt:lpstr>Nursing management cont…</vt:lpstr>
      <vt:lpstr>Medical Treatment  </vt:lpstr>
      <vt:lpstr>INFECTIOUS DISEASES</vt:lpstr>
      <vt:lpstr>1. MENINGOCOCCAL MENINGITIS  </vt:lpstr>
      <vt:lpstr>Introduction cont…</vt:lpstr>
      <vt:lpstr>Introduction Cont…</vt:lpstr>
      <vt:lpstr>Pathophysiology of meningitis</vt:lpstr>
      <vt:lpstr>Pathophysiology cont…</vt:lpstr>
      <vt:lpstr>Predisposing factors</vt:lpstr>
      <vt:lpstr>Clinical features</vt:lpstr>
      <vt:lpstr>Clinical features cont…</vt:lpstr>
      <vt:lpstr>Clinical features cont…</vt:lpstr>
      <vt:lpstr>Diagnostic Investigations  </vt:lpstr>
      <vt:lpstr>Complications </vt:lpstr>
      <vt:lpstr>Assignment:</vt:lpstr>
      <vt:lpstr>1. POLIOMYELITIS</vt:lpstr>
      <vt:lpstr>Polio cont…</vt:lpstr>
      <vt:lpstr>Pathophysiology of polio</vt:lpstr>
      <vt:lpstr>Pathophysiology cont…</vt:lpstr>
      <vt:lpstr>Routes of entry</vt:lpstr>
      <vt:lpstr>Clinical manifestations</vt:lpstr>
      <vt:lpstr>Management of polio</vt:lpstr>
      <vt:lpstr>Management cont…</vt:lpstr>
      <vt:lpstr>Management cont..</vt:lpstr>
      <vt:lpstr>Management cont…</vt:lpstr>
      <vt:lpstr>Prevention </vt:lpstr>
      <vt:lpstr>2. CHICKEN POX (VARICELLA)</vt:lpstr>
      <vt:lpstr>Pathophysiology  </vt:lpstr>
      <vt:lpstr>Pathophysiology cont…</vt:lpstr>
      <vt:lpstr>Pathophysiology cont…</vt:lpstr>
      <vt:lpstr>Clinical manifestations</vt:lpstr>
      <vt:lpstr>Clinical manifestations cont…</vt:lpstr>
      <vt:lpstr>Nursing Care </vt:lpstr>
      <vt:lpstr>Complications</vt:lpstr>
      <vt:lpstr>Prevention and Control </vt:lpstr>
      <vt:lpstr>3. MEASLES</vt:lpstr>
      <vt:lpstr>Measles cont…</vt:lpstr>
      <vt:lpstr>Clinical manifestations</vt:lpstr>
      <vt:lpstr>Manifestations cont…</vt:lpstr>
      <vt:lpstr>Complications</vt:lpstr>
      <vt:lpstr>Management of measles</vt:lpstr>
      <vt:lpstr>Prevention </vt:lpstr>
      <vt:lpstr>4. MUMPS</vt:lpstr>
      <vt:lpstr>Clinical manifestations</vt:lpstr>
      <vt:lpstr>Nursing care</vt:lpstr>
      <vt:lpstr>Prevention </vt:lpstr>
      <vt:lpstr>Complications </vt:lpstr>
      <vt:lpstr>OTITIS MEDIA</vt:lpstr>
      <vt:lpstr>ACUTE GLOMERULONEPHRITIS</vt:lpstr>
      <vt:lpstr>Introduction</vt:lpstr>
      <vt:lpstr>Pathophysiology </vt:lpstr>
      <vt:lpstr>Clinical manifestation</vt:lpstr>
      <vt:lpstr>Manifestations cont..</vt:lpstr>
      <vt:lpstr>Management </vt:lpstr>
      <vt:lpstr>Management cont…</vt:lpstr>
      <vt:lpstr>Management cont…</vt:lpstr>
      <vt:lpstr>Management cont…</vt:lpstr>
      <vt:lpstr>Complications </vt:lpstr>
      <vt:lpstr>NEPHROTIC SYNDROME</vt:lpstr>
      <vt:lpstr>Introduction </vt:lpstr>
      <vt:lpstr>Conditions associated with NS</vt:lpstr>
      <vt:lpstr>Clinical manifestations</vt:lpstr>
      <vt:lpstr>Manifestations cont..</vt:lpstr>
      <vt:lpstr>Investigations </vt:lpstr>
      <vt:lpstr>Management </vt:lpstr>
      <vt:lpstr>Management cont…</vt:lpstr>
      <vt:lpstr>Management cont…</vt:lpstr>
      <vt:lpstr>CONGENITAL HEART FAILURE</vt:lpstr>
      <vt:lpstr>Circulatory changes at birth </vt:lpstr>
      <vt:lpstr>Changes cont…</vt:lpstr>
      <vt:lpstr>Changes cont…</vt:lpstr>
      <vt:lpstr>Changes cont…</vt:lpstr>
      <vt:lpstr>Changes cont…</vt:lpstr>
      <vt:lpstr>Altered hemodynamics</vt:lpstr>
      <vt:lpstr>Altered hemodynamics cont…</vt:lpstr>
      <vt:lpstr>Altered hemodynamics cont…</vt:lpstr>
      <vt:lpstr>Common defects:</vt:lpstr>
      <vt:lpstr>1. Patent ductus arteriosus </vt:lpstr>
      <vt:lpstr>PDA cont..</vt:lpstr>
      <vt:lpstr>Clinical manifestations</vt:lpstr>
      <vt:lpstr>Management:</vt:lpstr>
      <vt:lpstr>2. Coarctation of the Aorta  </vt:lpstr>
      <vt:lpstr>Coarctation cont…</vt:lpstr>
      <vt:lpstr>Clinical manifestations</vt:lpstr>
      <vt:lpstr>Management:</vt:lpstr>
      <vt:lpstr>3. Atrial Septal Defect (ASD)  </vt:lpstr>
      <vt:lpstr>Types </vt:lpstr>
      <vt:lpstr>4.  Ventricular Septal Defect (VSD)  </vt:lpstr>
      <vt:lpstr>Clinical manifestations</vt:lpstr>
      <vt:lpstr>Diagnosis and management</vt:lpstr>
      <vt:lpstr>5. Mitral Stenosis  </vt:lpstr>
      <vt:lpstr>6. Aortic Stenosis  </vt:lpstr>
      <vt:lpstr>Pathophysiology  </vt:lpstr>
      <vt:lpstr>Clinical features:</vt:lpstr>
      <vt:lpstr>Management: </vt:lpstr>
      <vt:lpstr>Tetralogy of Fallot</vt:lpstr>
      <vt:lpstr>PowerPoint Presentation</vt:lpstr>
      <vt:lpstr>Pathophysiology</vt:lpstr>
      <vt:lpstr>ANEMIAS</vt:lpstr>
      <vt:lpstr>Introduction </vt:lpstr>
      <vt:lpstr>Diagnostic investigations(generlly)</vt:lpstr>
      <vt:lpstr>General nursing management</vt:lpstr>
      <vt:lpstr>Nursing management cont..</vt:lpstr>
      <vt:lpstr>DEFICIENCY ANAEMIA  </vt:lpstr>
      <vt:lpstr>Pathophysiology </vt:lpstr>
      <vt:lpstr>HAEMORRHAGIC ANAEMIA</vt:lpstr>
      <vt:lpstr>APLASTIC/HYPOPLASTIC ANAEMIAS  </vt:lpstr>
      <vt:lpstr>Causes of aplastic anemia</vt:lpstr>
      <vt:lpstr>HAEMOLYTIC ANAEMIA  </vt:lpstr>
      <vt:lpstr>Causes</vt:lpstr>
      <vt:lpstr>Clinical manifestations</vt:lpstr>
      <vt:lpstr>SICKLE CELL ANEMIA</vt:lpstr>
      <vt:lpstr>Cont…</vt:lpstr>
      <vt:lpstr>Pathophysiology </vt:lpstr>
      <vt:lpstr>Pathophysiology cont…</vt:lpstr>
      <vt:lpstr>PowerPoint Presentation</vt:lpstr>
      <vt:lpstr>Sickle Cell Trait  </vt:lpstr>
      <vt:lpstr>Clinical manifestations</vt:lpstr>
      <vt:lpstr>Clinical manifestations</vt:lpstr>
      <vt:lpstr>Clinical manifestations</vt:lpstr>
      <vt:lpstr>Diagnostic evaluation</vt:lpstr>
      <vt:lpstr>Management </vt:lpstr>
      <vt:lpstr>Management cont…</vt:lpstr>
      <vt:lpstr>Management cont…</vt:lpstr>
      <vt:lpstr>Management cont…</vt:lpstr>
      <vt:lpstr>Complications </vt:lpstr>
      <vt:lpstr>POISONING</vt:lpstr>
      <vt:lpstr>Introduction </vt:lpstr>
      <vt:lpstr>Effects of poisoning</vt:lpstr>
      <vt:lpstr>Management </vt:lpstr>
      <vt:lpstr>RESCUSCITATION </vt:lpstr>
      <vt:lpstr>MALIGNANCIES</vt:lpstr>
      <vt:lpstr>BURKITT’S LYMPHOMA</vt:lpstr>
      <vt:lpstr>Burkitt's Tumour (Burkitt's Lymphoma) </vt:lpstr>
      <vt:lpstr>Clinical Features  </vt:lpstr>
      <vt:lpstr>Diagnosis </vt:lpstr>
      <vt:lpstr>Management  </vt:lpstr>
      <vt:lpstr>Wilm’s Tumour (Nephroblastoma) </vt:lpstr>
      <vt:lpstr>Clinical Features  </vt:lpstr>
      <vt:lpstr>Diagnostic Investigations  </vt:lpstr>
      <vt:lpstr>Management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OUTLINE</dc:title>
  <dc:creator>LAB</dc:creator>
  <cp:lastModifiedBy>user</cp:lastModifiedBy>
  <cp:revision>609</cp:revision>
  <cp:lastPrinted>2017-01-18T11:02:35Z</cp:lastPrinted>
  <dcterms:created xsi:type="dcterms:W3CDTF">2017-01-14T19:27:15Z</dcterms:created>
  <dcterms:modified xsi:type="dcterms:W3CDTF">2019-01-16T08:23:29Z</dcterms:modified>
</cp:coreProperties>
</file>