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4"/>
  </p:notesMasterIdLst>
  <p:sldIdLst>
    <p:sldId id="256" r:id="rId2"/>
    <p:sldId id="257" r:id="rId3"/>
    <p:sldId id="258" r:id="rId4"/>
    <p:sldId id="259" r:id="rId5"/>
    <p:sldId id="261" r:id="rId6"/>
    <p:sldId id="312" r:id="rId7"/>
    <p:sldId id="262" r:id="rId8"/>
    <p:sldId id="263" r:id="rId9"/>
    <p:sldId id="318" r:id="rId10"/>
    <p:sldId id="315" r:id="rId11"/>
    <p:sldId id="316" r:id="rId12"/>
    <p:sldId id="317" r:id="rId13"/>
    <p:sldId id="325" r:id="rId14"/>
    <p:sldId id="264" r:id="rId15"/>
    <p:sldId id="313" r:id="rId16"/>
    <p:sldId id="314" r:id="rId17"/>
    <p:sldId id="319" r:id="rId18"/>
    <p:sldId id="265" r:id="rId19"/>
    <p:sldId id="266" r:id="rId20"/>
    <p:sldId id="617" r:id="rId21"/>
    <p:sldId id="267" r:id="rId22"/>
    <p:sldId id="269" r:id="rId23"/>
    <p:sldId id="268" r:id="rId24"/>
    <p:sldId id="611" r:id="rId25"/>
    <p:sldId id="270" r:id="rId26"/>
    <p:sldId id="271" r:id="rId27"/>
    <p:sldId id="272" r:id="rId28"/>
    <p:sldId id="273" r:id="rId29"/>
    <p:sldId id="274" r:id="rId30"/>
    <p:sldId id="320" r:id="rId31"/>
    <p:sldId id="322" r:id="rId32"/>
    <p:sldId id="321" r:id="rId33"/>
    <p:sldId id="323" r:id="rId34"/>
    <p:sldId id="275" r:id="rId35"/>
    <p:sldId id="311" r:id="rId36"/>
    <p:sldId id="276" r:id="rId37"/>
    <p:sldId id="277" r:id="rId38"/>
    <p:sldId id="612" r:id="rId39"/>
    <p:sldId id="324" r:id="rId40"/>
    <p:sldId id="327" r:id="rId41"/>
    <p:sldId id="328" r:id="rId42"/>
    <p:sldId id="326" r:id="rId43"/>
    <p:sldId id="331" r:id="rId44"/>
    <p:sldId id="329" r:id="rId45"/>
    <p:sldId id="332" r:id="rId46"/>
    <p:sldId id="333" r:id="rId47"/>
    <p:sldId id="335" r:id="rId48"/>
    <p:sldId id="334" r:id="rId49"/>
    <p:sldId id="330" r:id="rId50"/>
    <p:sldId id="336" r:id="rId51"/>
    <p:sldId id="359" r:id="rId52"/>
    <p:sldId id="360" r:id="rId53"/>
    <p:sldId id="613" r:id="rId54"/>
    <p:sldId id="343" r:id="rId55"/>
    <p:sldId id="337" r:id="rId56"/>
    <p:sldId id="338" r:id="rId57"/>
    <p:sldId id="361" r:id="rId58"/>
    <p:sldId id="344" r:id="rId59"/>
    <p:sldId id="340" r:id="rId60"/>
    <p:sldId id="341" r:id="rId61"/>
    <p:sldId id="339" r:id="rId62"/>
    <p:sldId id="345" r:id="rId63"/>
    <p:sldId id="346" r:id="rId64"/>
    <p:sldId id="347" r:id="rId65"/>
    <p:sldId id="342" r:id="rId66"/>
    <p:sldId id="348" r:id="rId67"/>
    <p:sldId id="354" r:id="rId68"/>
    <p:sldId id="350" r:id="rId69"/>
    <p:sldId id="351" r:id="rId70"/>
    <p:sldId id="352" r:id="rId71"/>
    <p:sldId id="357" r:id="rId72"/>
    <p:sldId id="355" r:id="rId73"/>
    <p:sldId id="356" r:id="rId74"/>
    <p:sldId id="353" r:id="rId75"/>
    <p:sldId id="358" r:id="rId76"/>
    <p:sldId id="362" r:id="rId77"/>
    <p:sldId id="363" r:id="rId78"/>
    <p:sldId id="401" r:id="rId79"/>
    <p:sldId id="399" r:id="rId80"/>
    <p:sldId id="400" r:id="rId81"/>
    <p:sldId id="364" r:id="rId82"/>
    <p:sldId id="388" r:id="rId83"/>
    <p:sldId id="389" r:id="rId84"/>
    <p:sldId id="390" r:id="rId85"/>
    <p:sldId id="365" r:id="rId86"/>
    <p:sldId id="614" r:id="rId87"/>
    <p:sldId id="366" r:id="rId88"/>
    <p:sldId id="367" r:id="rId89"/>
    <p:sldId id="391" r:id="rId90"/>
    <p:sldId id="392" r:id="rId91"/>
    <p:sldId id="393" r:id="rId92"/>
    <p:sldId id="396" r:id="rId93"/>
    <p:sldId id="394" r:id="rId94"/>
    <p:sldId id="618" r:id="rId95"/>
    <p:sldId id="370" r:id="rId96"/>
    <p:sldId id="371" r:id="rId97"/>
    <p:sldId id="397" r:id="rId98"/>
    <p:sldId id="369" r:id="rId99"/>
    <p:sldId id="368" r:id="rId100"/>
    <p:sldId id="395" r:id="rId101"/>
    <p:sldId id="372" r:id="rId102"/>
    <p:sldId id="373" r:id="rId103"/>
    <p:sldId id="374" r:id="rId104"/>
    <p:sldId id="452" r:id="rId105"/>
    <p:sldId id="453" r:id="rId106"/>
    <p:sldId id="454" r:id="rId107"/>
    <p:sldId id="375" r:id="rId108"/>
    <p:sldId id="376" r:id="rId109"/>
    <p:sldId id="377" r:id="rId110"/>
    <p:sldId id="378" r:id="rId111"/>
    <p:sldId id="379" r:id="rId112"/>
    <p:sldId id="380" r:id="rId113"/>
    <p:sldId id="381" r:id="rId114"/>
    <p:sldId id="382" r:id="rId115"/>
    <p:sldId id="455" r:id="rId116"/>
    <p:sldId id="460" r:id="rId117"/>
    <p:sldId id="457" r:id="rId118"/>
    <p:sldId id="456" r:id="rId119"/>
    <p:sldId id="458" r:id="rId120"/>
    <p:sldId id="459" r:id="rId121"/>
    <p:sldId id="383" r:id="rId122"/>
    <p:sldId id="384" r:id="rId123"/>
    <p:sldId id="385" r:id="rId124"/>
    <p:sldId id="386" r:id="rId125"/>
    <p:sldId id="387" r:id="rId126"/>
    <p:sldId id="402" r:id="rId127"/>
    <p:sldId id="403" r:id="rId128"/>
    <p:sldId id="404" r:id="rId129"/>
    <p:sldId id="405" r:id="rId130"/>
    <p:sldId id="406" r:id="rId131"/>
    <p:sldId id="407" r:id="rId132"/>
    <p:sldId id="408" r:id="rId133"/>
    <p:sldId id="409" r:id="rId134"/>
    <p:sldId id="410" r:id="rId135"/>
    <p:sldId id="411" r:id="rId136"/>
    <p:sldId id="412" r:id="rId137"/>
    <p:sldId id="413" r:id="rId138"/>
    <p:sldId id="414" r:id="rId139"/>
    <p:sldId id="415" r:id="rId140"/>
    <p:sldId id="416" r:id="rId141"/>
    <p:sldId id="417" r:id="rId142"/>
    <p:sldId id="418" r:id="rId143"/>
    <p:sldId id="419" r:id="rId144"/>
    <p:sldId id="487" r:id="rId145"/>
    <p:sldId id="420" r:id="rId146"/>
    <p:sldId id="421" r:id="rId147"/>
    <p:sldId id="422" r:id="rId148"/>
    <p:sldId id="423" r:id="rId149"/>
    <p:sldId id="424" r:id="rId150"/>
    <p:sldId id="425" r:id="rId151"/>
    <p:sldId id="426" r:id="rId152"/>
    <p:sldId id="427" r:id="rId153"/>
    <p:sldId id="428" r:id="rId154"/>
    <p:sldId id="429" r:id="rId155"/>
    <p:sldId id="431" r:id="rId156"/>
    <p:sldId id="432" r:id="rId157"/>
    <p:sldId id="433" r:id="rId158"/>
    <p:sldId id="434" r:id="rId159"/>
    <p:sldId id="435" r:id="rId160"/>
    <p:sldId id="436" r:id="rId161"/>
    <p:sldId id="437" r:id="rId162"/>
    <p:sldId id="438" r:id="rId163"/>
    <p:sldId id="439" r:id="rId164"/>
    <p:sldId id="440" r:id="rId165"/>
    <p:sldId id="441" r:id="rId166"/>
    <p:sldId id="616" r:id="rId167"/>
    <p:sldId id="615" r:id="rId168"/>
    <p:sldId id="488" r:id="rId169"/>
    <p:sldId id="489" r:id="rId170"/>
    <p:sldId id="490" r:id="rId171"/>
    <p:sldId id="461" r:id="rId172"/>
    <p:sldId id="443" r:id="rId173"/>
    <p:sldId id="444" r:id="rId174"/>
    <p:sldId id="445" r:id="rId175"/>
    <p:sldId id="446" r:id="rId176"/>
    <p:sldId id="447" r:id="rId177"/>
    <p:sldId id="448" r:id="rId178"/>
    <p:sldId id="449" r:id="rId179"/>
    <p:sldId id="450" r:id="rId180"/>
    <p:sldId id="451" r:id="rId181"/>
    <p:sldId id="462" r:id="rId182"/>
    <p:sldId id="463" r:id="rId183"/>
    <p:sldId id="465" r:id="rId184"/>
    <p:sldId id="466" r:id="rId185"/>
    <p:sldId id="467" r:id="rId186"/>
    <p:sldId id="468" r:id="rId187"/>
    <p:sldId id="464" r:id="rId188"/>
    <p:sldId id="430" r:id="rId189"/>
    <p:sldId id="469" r:id="rId190"/>
    <p:sldId id="470" r:id="rId191"/>
    <p:sldId id="471" r:id="rId192"/>
    <p:sldId id="472" r:id="rId193"/>
    <p:sldId id="473" r:id="rId194"/>
    <p:sldId id="474" r:id="rId195"/>
    <p:sldId id="475" r:id="rId196"/>
    <p:sldId id="476" r:id="rId197"/>
    <p:sldId id="478" r:id="rId198"/>
    <p:sldId id="564" r:id="rId199"/>
    <p:sldId id="565" r:id="rId200"/>
    <p:sldId id="566" r:id="rId201"/>
    <p:sldId id="567" r:id="rId202"/>
    <p:sldId id="568" r:id="rId203"/>
    <p:sldId id="569" r:id="rId204"/>
    <p:sldId id="570" r:id="rId205"/>
    <p:sldId id="479" r:id="rId206"/>
    <p:sldId id="480" r:id="rId207"/>
    <p:sldId id="481" r:id="rId208"/>
    <p:sldId id="482" r:id="rId209"/>
    <p:sldId id="483" r:id="rId210"/>
    <p:sldId id="484" r:id="rId211"/>
    <p:sldId id="485" r:id="rId212"/>
    <p:sldId id="486" r:id="rId213"/>
    <p:sldId id="491" r:id="rId214"/>
    <p:sldId id="492" r:id="rId215"/>
    <p:sldId id="493" r:id="rId216"/>
    <p:sldId id="494" r:id="rId217"/>
    <p:sldId id="495" r:id="rId218"/>
    <p:sldId id="496" r:id="rId219"/>
    <p:sldId id="497" r:id="rId220"/>
    <p:sldId id="498" r:id="rId221"/>
    <p:sldId id="499" r:id="rId222"/>
    <p:sldId id="500" r:id="rId223"/>
    <p:sldId id="501" r:id="rId224"/>
    <p:sldId id="502" r:id="rId225"/>
    <p:sldId id="503" r:id="rId226"/>
    <p:sldId id="504" r:id="rId227"/>
    <p:sldId id="505" r:id="rId228"/>
    <p:sldId id="506" r:id="rId229"/>
    <p:sldId id="507" r:id="rId230"/>
    <p:sldId id="508" r:id="rId231"/>
    <p:sldId id="509" r:id="rId232"/>
    <p:sldId id="510" r:id="rId233"/>
    <p:sldId id="511" r:id="rId234"/>
    <p:sldId id="512" r:id="rId235"/>
    <p:sldId id="513" r:id="rId236"/>
    <p:sldId id="514" r:id="rId237"/>
    <p:sldId id="515" r:id="rId238"/>
    <p:sldId id="516" r:id="rId239"/>
    <p:sldId id="517" r:id="rId240"/>
    <p:sldId id="518" r:id="rId241"/>
    <p:sldId id="519" r:id="rId242"/>
    <p:sldId id="520" r:id="rId243"/>
    <p:sldId id="521" r:id="rId244"/>
    <p:sldId id="522" r:id="rId245"/>
    <p:sldId id="523" r:id="rId246"/>
    <p:sldId id="524" r:id="rId247"/>
    <p:sldId id="525" r:id="rId248"/>
    <p:sldId id="526" r:id="rId249"/>
    <p:sldId id="527" r:id="rId250"/>
    <p:sldId id="528" r:id="rId251"/>
    <p:sldId id="529" r:id="rId252"/>
    <p:sldId id="477" r:id="rId253"/>
    <p:sldId id="530" r:id="rId254"/>
    <p:sldId id="531" r:id="rId255"/>
    <p:sldId id="532" r:id="rId256"/>
    <p:sldId id="533" r:id="rId257"/>
    <p:sldId id="534" r:id="rId258"/>
    <p:sldId id="535" r:id="rId259"/>
    <p:sldId id="536" r:id="rId260"/>
    <p:sldId id="537" r:id="rId261"/>
    <p:sldId id="538" r:id="rId262"/>
    <p:sldId id="539" r:id="rId263"/>
    <p:sldId id="540" r:id="rId264"/>
    <p:sldId id="541" r:id="rId265"/>
    <p:sldId id="543" r:id="rId266"/>
    <p:sldId id="544" r:id="rId267"/>
    <p:sldId id="545" r:id="rId268"/>
    <p:sldId id="546" r:id="rId269"/>
    <p:sldId id="547" r:id="rId270"/>
    <p:sldId id="548" r:id="rId271"/>
    <p:sldId id="549" r:id="rId272"/>
    <p:sldId id="550" r:id="rId273"/>
    <p:sldId id="551" r:id="rId274"/>
    <p:sldId id="552" r:id="rId275"/>
    <p:sldId id="553" r:id="rId276"/>
    <p:sldId id="542" r:id="rId277"/>
    <p:sldId id="554" r:id="rId278"/>
    <p:sldId id="555" r:id="rId279"/>
    <p:sldId id="558" r:id="rId280"/>
    <p:sldId id="556" r:id="rId281"/>
    <p:sldId id="559" r:id="rId282"/>
    <p:sldId id="560" r:id="rId283"/>
    <p:sldId id="562" r:id="rId284"/>
    <p:sldId id="563" r:id="rId285"/>
    <p:sldId id="571" r:id="rId286"/>
    <p:sldId id="572" r:id="rId287"/>
    <p:sldId id="573" r:id="rId288"/>
    <p:sldId id="574" r:id="rId289"/>
    <p:sldId id="561" r:id="rId290"/>
    <p:sldId id="575" r:id="rId291"/>
    <p:sldId id="557" r:id="rId292"/>
    <p:sldId id="576" r:id="rId293"/>
    <p:sldId id="577" r:id="rId294"/>
    <p:sldId id="578" r:id="rId295"/>
    <p:sldId id="579" r:id="rId296"/>
    <p:sldId id="588" r:id="rId297"/>
    <p:sldId id="597" r:id="rId298"/>
    <p:sldId id="603" r:id="rId299"/>
    <p:sldId id="607" r:id="rId300"/>
    <p:sldId id="598" r:id="rId301"/>
    <p:sldId id="599" r:id="rId302"/>
    <p:sldId id="600" r:id="rId303"/>
    <p:sldId id="601" r:id="rId304"/>
    <p:sldId id="602" r:id="rId305"/>
    <p:sldId id="604" r:id="rId306"/>
    <p:sldId id="605" r:id="rId307"/>
    <p:sldId id="606" r:id="rId308"/>
    <p:sldId id="608" r:id="rId309"/>
    <p:sldId id="609" r:id="rId310"/>
    <p:sldId id="610" r:id="rId311"/>
    <p:sldId id="580" r:id="rId312"/>
    <p:sldId id="581" r:id="rId313"/>
    <p:sldId id="582" r:id="rId314"/>
    <p:sldId id="583" r:id="rId315"/>
    <p:sldId id="595" r:id="rId316"/>
    <p:sldId id="584" r:id="rId317"/>
    <p:sldId id="585" r:id="rId318"/>
    <p:sldId id="586" r:id="rId319"/>
    <p:sldId id="587" r:id="rId320"/>
    <p:sldId id="596" r:id="rId321"/>
    <p:sldId id="589" r:id="rId322"/>
    <p:sldId id="594" r:id="rId3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notesMaster" Target="notesMasters/notesMaster1.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theme" Target="theme/theme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A0FE1-AC56-4433-8861-DFCEA558D24F}" type="datetimeFigureOut">
              <a:rPr lang="en-US" smtClean="0"/>
              <a:t>2013-04-29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0736B-97F3-474D-986E-392F0C02F4E0}" type="slidenum">
              <a:rPr lang="en-US" smtClean="0"/>
              <a:t>‹#›</a:t>
            </a:fld>
            <a:endParaRPr lang="en-US"/>
          </a:p>
        </p:txBody>
      </p:sp>
    </p:spTree>
    <p:extLst>
      <p:ext uri="{BB962C8B-B14F-4D97-AF65-F5344CB8AC3E}">
        <p14:creationId xmlns:p14="http://schemas.microsoft.com/office/powerpoint/2010/main" val="167119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0736B-97F3-474D-986E-392F0C02F4E0}" type="slidenum">
              <a:rPr lang="en-US" smtClean="0"/>
              <a:t>49</a:t>
            </a:fld>
            <a:endParaRPr lang="en-US"/>
          </a:p>
        </p:txBody>
      </p:sp>
    </p:spTree>
    <p:extLst>
      <p:ext uri="{BB962C8B-B14F-4D97-AF65-F5344CB8AC3E}">
        <p14:creationId xmlns:p14="http://schemas.microsoft.com/office/powerpoint/2010/main" val="261271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292FD2-3884-4D75-8D86-B36CFE79FC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34DD20-C5D0-43D3-ACFA-42C26C7B6FC9}" type="datetimeFigureOut">
              <a:rPr lang="en-US" smtClean="0"/>
              <a:pPr/>
              <a:t>2013-04-29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D292FD2-3884-4D75-8D86-B36CFE79FC83}"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34DD20-C5D0-43D3-ACFA-42C26C7B6FC9}" type="datetimeFigureOut">
              <a:rPr lang="en-US" smtClean="0"/>
              <a:pPr/>
              <a:t>2013-04-29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D292FD2-3884-4D75-8D86-B36CFE79FC83}"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http://en.wikipedia.org/wiki/Walk"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en.wikipedia.org/wiki/Infant" TargetMode="External"/><Relationship Id="rId2" Type="http://schemas.openxmlformats.org/officeDocument/2006/relationships/hyperlink" Target="http://en.wikipedia.org/wiki/Breastfeed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hyperlink" Target="http://en.wikipedia.org/wiki/Palmar_grasp"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hyperlink" Target="http://www.healthofchildren.com/G-H/Gross-Motor-Skills.html"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hyperlink" Target="http://www.healthofchildren.com/S/Self-Esteem.html" TargetMode="Externa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hyperlink" Target="http://www.healthofchildren.com/A/Aggressive-Behavior.html"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www.healthofchildren.com/C/Crawling.html"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www.healthofchildren.com/C/Creativity.html"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nternationalmidwives.org/LinkClick.aspx?link=554&amp;tabid=61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en.wikipedia.org/wiki/Messag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5105400" cy="2514600"/>
          </a:xfrm>
        </p:spPr>
        <p:txBody>
          <a:bodyPr>
            <a:normAutofit fontScale="90000"/>
          </a:bodyPr>
          <a:lstStyle/>
          <a:p>
            <a:r>
              <a:rPr lang="en-US" dirty="0" smtClean="0"/>
              <a:t>PAEDIATRICS ONE</a:t>
            </a:r>
            <a:br>
              <a:rPr lang="en-US" dirty="0" smtClean="0"/>
            </a:br>
            <a:r>
              <a:rPr lang="en-US" dirty="0" smtClean="0"/>
              <a:t>By</a:t>
            </a:r>
            <a:br>
              <a:rPr lang="en-US" dirty="0" smtClean="0"/>
            </a:br>
            <a:r>
              <a:rPr lang="en-US" dirty="0" err="1" smtClean="0"/>
              <a:t>Masake</a:t>
            </a:r>
            <a:r>
              <a:rPr lang="en-US" dirty="0" smtClean="0"/>
              <a:t> A.M    </a:t>
            </a:r>
            <a:endParaRPr lang="en-US" dirty="0"/>
          </a:p>
        </p:txBody>
      </p:sp>
      <p:pic>
        <p:nvPicPr>
          <p:cNvPr id="4" name="Picture 2"/>
          <p:cNvPicPr>
            <a:picLocks noChangeAspect="1" noChangeArrowheads="1"/>
          </p:cNvPicPr>
          <p:nvPr/>
        </p:nvPicPr>
        <p:blipFill>
          <a:blip r:embed="rId2"/>
          <a:srcRect/>
          <a:stretch>
            <a:fillRect/>
          </a:stretch>
        </p:blipFill>
        <p:spPr bwMode="auto">
          <a:xfrm>
            <a:off x="5562600" y="304800"/>
            <a:ext cx="3276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fontScale="90000"/>
          </a:bodyPr>
          <a:lstStyle/>
          <a:p>
            <a:r>
              <a:rPr lang="en-US" sz="4400" dirty="0" smtClean="0"/>
              <a:t>LEADING CAUSES OF MORTALITY /MORBIDITY </a:t>
            </a:r>
            <a:endParaRPr lang="en-US" dirty="0"/>
          </a:p>
        </p:txBody>
      </p:sp>
      <p:sp>
        <p:nvSpPr>
          <p:cNvPr id="3" name="Content Placeholder 2"/>
          <p:cNvSpPr>
            <a:spLocks noGrp="1"/>
          </p:cNvSpPr>
          <p:nvPr>
            <p:ph idx="1"/>
          </p:nvPr>
        </p:nvSpPr>
        <p:spPr>
          <a:xfrm>
            <a:off x="381000" y="1935480"/>
            <a:ext cx="8305800" cy="4693920"/>
          </a:xfrm>
        </p:spPr>
        <p:txBody>
          <a:bodyPr>
            <a:normAutofit lnSpcReduction="10000"/>
          </a:bodyPr>
          <a:lstStyle/>
          <a:p>
            <a:pPr>
              <a:lnSpc>
                <a:spcPct val="80000"/>
              </a:lnSpc>
              <a:buFont typeface="Wingdings" pitchFamily="2" charset="2"/>
              <a:buNone/>
            </a:pPr>
            <a:r>
              <a:rPr lang="en-US" dirty="0" smtClean="0"/>
              <a:t>Mortality refers to the number of deaths</a:t>
            </a:r>
          </a:p>
          <a:p>
            <a:pPr>
              <a:lnSpc>
                <a:spcPct val="80000"/>
              </a:lnSpc>
              <a:buFont typeface="Wingdings" pitchFamily="2" charset="2"/>
              <a:buNone/>
            </a:pPr>
            <a:r>
              <a:rPr lang="en-US" dirty="0" smtClean="0"/>
              <a:t>Morbidity refers to episodes of illnesses</a:t>
            </a:r>
          </a:p>
          <a:p>
            <a:pPr>
              <a:lnSpc>
                <a:spcPct val="80000"/>
              </a:lnSpc>
            </a:pPr>
            <a:r>
              <a:rPr lang="en-US" dirty="0" smtClean="0"/>
              <a:t>Neonatal causes</a:t>
            </a:r>
          </a:p>
          <a:p>
            <a:pPr>
              <a:lnSpc>
                <a:spcPct val="80000"/>
              </a:lnSpc>
            </a:pPr>
            <a:r>
              <a:rPr lang="en-US" dirty="0" smtClean="0"/>
              <a:t>Acute respiratory infections</a:t>
            </a:r>
          </a:p>
          <a:p>
            <a:pPr>
              <a:lnSpc>
                <a:spcPct val="80000"/>
              </a:lnSpc>
            </a:pPr>
            <a:r>
              <a:rPr lang="en-US" dirty="0" smtClean="0"/>
              <a:t>Diarrhea</a:t>
            </a:r>
          </a:p>
          <a:p>
            <a:pPr>
              <a:lnSpc>
                <a:spcPct val="80000"/>
              </a:lnSpc>
            </a:pPr>
            <a:r>
              <a:rPr lang="en-US" dirty="0" smtClean="0"/>
              <a:t>Malaria</a:t>
            </a:r>
          </a:p>
          <a:p>
            <a:pPr>
              <a:lnSpc>
                <a:spcPct val="80000"/>
              </a:lnSpc>
            </a:pPr>
            <a:r>
              <a:rPr lang="en-US" dirty="0" smtClean="0"/>
              <a:t>Measles</a:t>
            </a:r>
          </a:p>
          <a:p>
            <a:pPr>
              <a:lnSpc>
                <a:spcPct val="80000"/>
              </a:lnSpc>
            </a:pPr>
            <a:r>
              <a:rPr lang="en-US" dirty="0" smtClean="0"/>
              <a:t>HIV/AIDS</a:t>
            </a:r>
          </a:p>
          <a:p>
            <a:pPr>
              <a:lnSpc>
                <a:spcPct val="80000"/>
              </a:lnSpc>
            </a:pPr>
            <a:r>
              <a:rPr lang="en-US" dirty="0" smtClean="0"/>
              <a:t>Malnutrition</a:t>
            </a:r>
          </a:p>
          <a:p>
            <a:pPr>
              <a:lnSpc>
                <a:spcPct val="80000"/>
              </a:lnSpc>
            </a:pPr>
            <a:r>
              <a:rPr lang="en-US" dirty="0" smtClean="0"/>
              <a:t>Injuries</a:t>
            </a:r>
          </a:p>
          <a:p>
            <a:pPr>
              <a:lnSpc>
                <a:spcPct val="80000"/>
              </a:lnSpc>
              <a:buNone/>
            </a:pPr>
            <a:r>
              <a:rPr lang="en-US" dirty="0" smtClean="0"/>
              <a:t>These diseases account for &gt;70%deaths as well as health facility visits among children less than 5 years in developing countries.</a:t>
            </a:r>
          </a:p>
          <a:p>
            <a:pPr>
              <a:lnSpc>
                <a:spcPct val="8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Differences in Performing A Pediatric Physical Examination Compared to an Adult: </a:t>
            </a:r>
            <a:endParaRPr lang="en-US" dirty="0"/>
          </a:p>
        </p:txBody>
      </p:sp>
      <p:sp>
        <p:nvSpPr>
          <p:cNvPr id="3" name="Content Placeholder 2"/>
          <p:cNvSpPr>
            <a:spLocks noGrp="1"/>
          </p:cNvSpPr>
          <p:nvPr>
            <p:ph idx="1"/>
          </p:nvPr>
        </p:nvSpPr>
        <p:spPr>
          <a:xfrm>
            <a:off x="304800" y="1752600"/>
            <a:ext cx="8534400" cy="4876800"/>
          </a:xfrm>
        </p:spPr>
        <p:txBody>
          <a:bodyPr>
            <a:normAutofit/>
          </a:bodyPr>
          <a:lstStyle/>
          <a:p>
            <a:pPr>
              <a:defRPr/>
            </a:pPr>
            <a:endParaRPr lang="en-US" sz="1800" dirty="0" smtClean="0"/>
          </a:p>
          <a:p>
            <a:pPr>
              <a:defRPr/>
            </a:pPr>
            <a:r>
              <a:rPr lang="en-US" sz="1800" dirty="0" smtClean="0"/>
              <a:t>General Approach </a:t>
            </a:r>
          </a:p>
          <a:p>
            <a:pPr lvl="1">
              <a:defRPr/>
            </a:pPr>
            <a:r>
              <a:rPr lang="en-US" sz="1800" dirty="0" smtClean="0"/>
              <a:t>Gather as much data as possible by observation first </a:t>
            </a:r>
          </a:p>
          <a:p>
            <a:pPr lvl="1">
              <a:defRPr/>
            </a:pPr>
            <a:r>
              <a:rPr lang="en-US" sz="1800" dirty="0" smtClean="0"/>
              <a:t>Position of child: parent’s lap vs. exam table </a:t>
            </a:r>
          </a:p>
          <a:p>
            <a:pPr lvl="1">
              <a:defRPr/>
            </a:pPr>
            <a:r>
              <a:rPr lang="en-US" sz="1800" dirty="0" smtClean="0"/>
              <a:t>Stay at the child’s level as much as possible. Do not tower!! </a:t>
            </a:r>
          </a:p>
          <a:p>
            <a:pPr lvl="1">
              <a:defRPr/>
            </a:pPr>
            <a:r>
              <a:rPr lang="en-US" sz="1800" dirty="0" smtClean="0"/>
              <a:t>Order of exam: least distressing to most distressing </a:t>
            </a:r>
          </a:p>
          <a:p>
            <a:pPr lvl="1">
              <a:defRPr/>
            </a:pPr>
            <a:r>
              <a:rPr lang="en-US" sz="1800" dirty="0" smtClean="0"/>
              <a:t>Rapport with child </a:t>
            </a:r>
          </a:p>
          <a:p>
            <a:pPr lvl="2">
              <a:defRPr/>
            </a:pPr>
            <a:r>
              <a:rPr lang="en-US" sz="1800" dirty="0" smtClean="0"/>
              <a:t>Include child - explain to the child’s level </a:t>
            </a:r>
          </a:p>
          <a:p>
            <a:pPr lvl="2">
              <a:defRPr/>
            </a:pPr>
            <a:r>
              <a:rPr lang="en-US" sz="1800" dirty="0" smtClean="0"/>
              <a:t>Distraction is a valuable tool </a:t>
            </a:r>
          </a:p>
          <a:p>
            <a:pPr lvl="1">
              <a:defRPr/>
            </a:pPr>
            <a:r>
              <a:rPr lang="en-US" sz="1800" dirty="0" smtClean="0"/>
              <a:t>Examine painful area last-get general impression of overall attitude </a:t>
            </a:r>
          </a:p>
          <a:p>
            <a:pPr lvl="1">
              <a:defRPr/>
            </a:pPr>
            <a:r>
              <a:rPr lang="en-US" sz="1800" dirty="0" smtClean="0"/>
              <a:t>Be honest. If something is going to hurt, tell them that in a calm fashion. Don’t lie or you lose credibility! </a:t>
            </a:r>
          </a:p>
          <a:p>
            <a:pPr lvl="1">
              <a:defRPr/>
            </a:pPr>
            <a:r>
              <a:rPr lang="en-US" sz="1800" dirty="0" smtClean="0"/>
              <a:t>Understand developmental stages’ impact on child’s response. For example, stranger anxiety is a normal stage of development, which tends to make examining a previously cooperative child more difficult. </a:t>
            </a:r>
          </a:p>
          <a:p>
            <a:pPr>
              <a:defRPr/>
            </a:pPr>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Guidelines to help you prepare for a successful Pediatric Examination.</a:t>
            </a:r>
            <a:endParaRPr lang="en-US" dirty="0"/>
          </a:p>
        </p:txBody>
      </p:sp>
      <p:sp>
        <p:nvSpPr>
          <p:cNvPr id="3" name="Content Placeholder 2"/>
          <p:cNvSpPr>
            <a:spLocks noGrp="1"/>
          </p:cNvSpPr>
          <p:nvPr>
            <p:ph idx="1"/>
          </p:nvPr>
        </p:nvSpPr>
        <p:spPr/>
        <p:txBody>
          <a:bodyPr>
            <a:normAutofit lnSpcReduction="10000"/>
          </a:bodyPr>
          <a:lstStyle/>
          <a:p>
            <a:pPr>
              <a:lnSpc>
                <a:spcPct val="80000"/>
              </a:lnSpc>
              <a:buNone/>
            </a:pPr>
            <a:r>
              <a:rPr lang="en-US" dirty="0" smtClean="0"/>
              <a:t>1. Take time to become acquainted with the child and parents.</a:t>
            </a:r>
          </a:p>
          <a:p>
            <a:pPr>
              <a:lnSpc>
                <a:spcPct val="80000"/>
              </a:lnSpc>
              <a:buNone/>
            </a:pPr>
            <a:r>
              <a:rPr lang="en-US" dirty="0" smtClean="0"/>
              <a:t>2. Set up a physical environment that is warm, cheerful, private, and age-appropriate.</a:t>
            </a:r>
          </a:p>
          <a:p>
            <a:pPr>
              <a:lnSpc>
                <a:spcPct val="80000"/>
              </a:lnSpc>
              <a:buNone/>
            </a:pPr>
            <a:r>
              <a:rPr lang="en-US" dirty="0" smtClean="0"/>
              <a:t>3. Ask the parent how the child reacts to new people or situations.</a:t>
            </a:r>
          </a:p>
          <a:p>
            <a:pPr>
              <a:lnSpc>
                <a:spcPct val="80000"/>
              </a:lnSpc>
              <a:buNone/>
            </a:pPr>
            <a:r>
              <a:rPr lang="en-US" dirty="0" smtClean="0"/>
              <a:t>4. Ask the parent and/or child the child’s perception of the examination.</a:t>
            </a:r>
          </a:p>
          <a:p>
            <a:pPr>
              <a:lnSpc>
                <a:spcPct val="80000"/>
              </a:lnSpc>
              <a:buNone/>
            </a:pPr>
            <a:r>
              <a:rPr lang="en-US" dirty="0" smtClean="0"/>
              <a:t>5. Observe the child’s behavior for cues of readiness</a:t>
            </a:r>
          </a:p>
          <a:p>
            <a:pPr>
              <a:lnSpc>
                <a:spcPct val="80000"/>
              </a:lnSpc>
              <a:buNone/>
            </a:pPr>
            <a:r>
              <a:rPr lang="en-US" dirty="0" smtClean="0"/>
              <a:t>6. Consider the child’s developmental level and attention span, and use an imaginative approach.</a:t>
            </a:r>
          </a:p>
          <a:p>
            <a:pPr>
              <a:lnSpc>
                <a:spcPct val="80000"/>
              </a:lnSpc>
              <a:buNone/>
            </a:pPr>
            <a:r>
              <a:rPr lang="en-US" dirty="0" smtClean="0"/>
              <a:t>7. Encourage the child to ask questions during the exam, but do not pressure to do so.</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General Approaches Toward Examining the Child.</a:t>
            </a:r>
            <a:endParaRPr lang="en-US" dirty="0"/>
          </a:p>
        </p:txBody>
      </p:sp>
      <p:sp>
        <p:nvSpPr>
          <p:cNvPr id="3" name="Content Placeholder 2"/>
          <p:cNvSpPr>
            <a:spLocks noGrp="1"/>
          </p:cNvSpPr>
          <p:nvPr>
            <p:ph idx="1"/>
          </p:nvPr>
        </p:nvSpPr>
        <p:spPr/>
        <p:txBody>
          <a:bodyPr/>
          <a:lstStyle/>
          <a:p>
            <a:pPr>
              <a:lnSpc>
                <a:spcPct val="80000"/>
              </a:lnSpc>
            </a:pPr>
            <a:r>
              <a:rPr lang="en-US" dirty="0" smtClean="0"/>
              <a:t>Head-to-toe sequence for assessing adult clients</a:t>
            </a:r>
          </a:p>
          <a:p>
            <a:pPr>
              <a:lnSpc>
                <a:spcPct val="80000"/>
              </a:lnSpc>
            </a:pPr>
            <a:r>
              <a:rPr lang="en-US" dirty="0" smtClean="0"/>
              <a:t>Sequence for pediatric assessments generally altered to accommodate child’s developmental needs</a:t>
            </a:r>
          </a:p>
          <a:p>
            <a:pPr>
              <a:lnSpc>
                <a:spcPct val="80000"/>
              </a:lnSpc>
              <a:buNone/>
            </a:pPr>
            <a:r>
              <a:rPr lang="en-US" dirty="0" smtClean="0"/>
              <a:t>	- even when the best approach is used, many toddlers are uncooperative and unable to be consoled during the exam</a:t>
            </a:r>
          </a:p>
          <a:p>
            <a:pPr>
              <a:lnSpc>
                <a:spcPct val="80000"/>
              </a:lnSpc>
            </a:pPr>
            <a:r>
              <a:rPr lang="en-US" dirty="0" smtClean="0"/>
              <a:t>Examine the affected area last to minimize distress</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98080" cy="1143000"/>
          </a:xfrm>
        </p:spPr>
        <p:txBody>
          <a:bodyPr>
            <a:normAutofit/>
          </a:bodyPr>
          <a:lstStyle/>
          <a:p>
            <a:endParaRPr lang="en-US" dirty="0"/>
          </a:p>
        </p:txBody>
      </p:sp>
      <p:sp>
        <p:nvSpPr>
          <p:cNvPr id="3" name="Content Placeholder 2"/>
          <p:cNvSpPr>
            <a:spLocks noGrp="1"/>
          </p:cNvSpPr>
          <p:nvPr>
            <p:ph idx="1"/>
          </p:nvPr>
        </p:nvSpPr>
        <p:spPr/>
        <p:txBody>
          <a:bodyPr>
            <a:normAutofit/>
          </a:bodyPr>
          <a:lstStyle/>
          <a:p>
            <a:pPr>
              <a:buNone/>
            </a:pPr>
            <a:r>
              <a:rPr lang="en-US" dirty="0" smtClean="0"/>
              <a:t>Use of developmental and chronological age as main criteria for assessing each body system accomplishes several goals:</a:t>
            </a:r>
          </a:p>
          <a:p>
            <a:r>
              <a:rPr lang="en-US" dirty="0" smtClean="0"/>
              <a:t>Minimize stress and anxiety associated with assessment of various body parts</a:t>
            </a:r>
          </a:p>
          <a:p>
            <a:r>
              <a:rPr lang="en-US" dirty="0" smtClean="0"/>
              <a:t>Foster trusting nurse-child-parent relationships</a:t>
            </a:r>
          </a:p>
          <a:p>
            <a:r>
              <a:rPr lang="en-US" dirty="0" smtClean="0"/>
              <a:t>Allow for maximum preparation of the child</a:t>
            </a:r>
          </a:p>
          <a:p>
            <a:r>
              <a:rPr lang="en-US" dirty="0" smtClean="0"/>
              <a:t>Preserve the security of parent-child relationship</a:t>
            </a:r>
          </a:p>
          <a:p>
            <a:r>
              <a:rPr lang="en-US" dirty="0" smtClean="0"/>
              <a:t>Maximize accuracy of assessment</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latin typeface="Comic Sans MS" pitchFamily="66" charset="0"/>
              </a:rPr>
              <a:t>Infants:</a:t>
            </a:r>
            <a:r>
              <a:rPr lang="en-US" dirty="0" smtClean="0">
                <a:solidFill>
                  <a:schemeClr val="accent2"/>
                </a:solidFill>
              </a:rPr>
              <a:t/>
            </a:r>
            <a:br>
              <a:rPr lang="en-US" dirty="0" smtClean="0">
                <a:solidFill>
                  <a:schemeClr val="accent2"/>
                </a:solidFill>
              </a:rPr>
            </a:br>
            <a:r>
              <a:rPr lang="en-US" dirty="0" smtClean="0">
                <a:solidFill>
                  <a:schemeClr val="accent2"/>
                </a:solidFill>
                <a:latin typeface="Comic Sans MS" pitchFamily="66" charset="0"/>
              </a:rPr>
              <a:t>Hi</a:t>
            </a:r>
            <a:r>
              <a:rPr lang="en-US" sz="4400" dirty="0" smtClean="0">
                <a:solidFill>
                  <a:schemeClr val="accent2"/>
                </a:solidFill>
                <a:latin typeface="Comic Sans MS" pitchFamily="66" charset="0"/>
              </a:rPr>
              <a:t>nts for a Successful Exam</a:t>
            </a:r>
            <a:endParaRPr lang="en-US" dirty="0"/>
          </a:p>
        </p:txBody>
      </p:sp>
      <p:sp>
        <p:nvSpPr>
          <p:cNvPr id="3" name="Content Placeholder 2"/>
          <p:cNvSpPr>
            <a:spLocks noGrp="1"/>
          </p:cNvSpPr>
          <p:nvPr>
            <p:ph idx="1"/>
          </p:nvPr>
        </p:nvSpPr>
        <p:spPr/>
        <p:txBody>
          <a:bodyPr/>
          <a:lstStyle/>
          <a:p>
            <a:pPr>
              <a:spcBef>
                <a:spcPts val="500"/>
              </a:spcBef>
              <a:spcAft>
                <a:spcPts val="500"/>
              </a:spcAft>
            </a:pPr>
            <a:r>
              <a:rPr lang="en-US" dirty="0" smtClean="0">
                <a:latin typeface="Comic Sans MS" pitchFamily="66" charset="0"/>
              </a:rPr>
              <a:t>Observation alone may be the most</a:t>
            </a:r>
            <a:br>
              <a:rPr lang="en-US" dirty="0" smtClean="0">
                <a:latin typeface="Comic Sans MS" pitchFamily="66" charset="0"/>
              </a:rPr>
            </a:br>
            <a:r>
              <a:rPr lang="en-US" dirty="0" smtClean="0">
                <a:latin typeface="Comic Sans MS" pitchFamily="66" charset="0"/>
              </a:rPr>
              <a:t>essential aspect of PE</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general level of activity</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overall mood</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parent-child interaction</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turning to sound: hearing check</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smiling at toy: vision check</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rolling, crawling, etc.</a:t>
            </a:r>
            <a:br>
              <a:rPr lang="en-US" dirty="0" smtClean="0">
                <a:latin typeface="Comic Sans MS" pitchFamily="66" charset="0"/>
              </a:rPr>
            </a:br>
            <a:endParaRPr lang="en-US" dirty="0" smtClean="0">
              <a:latin typeface="Comic Sans MS" pitchFamily="66"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Arial" charset="0"/>
              </a:rPr>
              <a:t/>
            </a:r>
            <a:br>
              <a:rPr lang="en-US" dirty="0" smtClean="0">
                <a:solidFill>
                  <a:schemeClr val="tx1"/>
                </a:solidFill>
                <a:latin typeface="Arial" charset="0"/>
              </a:rPr>
            </a:br>
            <a:r>
              <a:rPr lang="en-US" dirty="0" smtClean="0">
                <a:solidFill>
                  <a:schemeClr val="tx1"/>
                </a:solidFill>
                <a:latin typeface="Arial" charset="0"/>
              </a:rPr>
              <a:t/>
            </a:r>
            <a:br>
              <a:rPr lang="en-US" dirty="0" smtClean="0">
                <a:solidFill>
                  <a:schemeClr val="tx1"/>
                </a:solidFill>
                <a:latin typeface="Arial" charset="0"/>
              </a:rPr>
            </a:br>
            <a:r>
              <a:rPr lang="en-US" dirty="0" smtClean="0">
                <a:solidFill>
                  <a:schemeClr val="tx1"/>
                </a:solidFill>
              </a:rPr>
              <a:t>		</a:t>
            </a:r>
            <a:br>
              <a:rPr lang="en-US" dirty="0" smtClean="0">
                <a:solidFill>
                  <a:schemeClr val="tx1"/>
                </a:solidFill>
              </a:rPr>
            </a:br>
            <a:r>
              <a:rPr lang="en-US" dirty="0" smtClean="0">
                <a:solidFill>
                  <a:schemeClr val="accent2"/>
                </a:solidFill>
                <a:latin typeface="Comic Sans MS" pitchFamily="66" charset="0"/>
              </a:rPr>
              <a:t>Toddlers</a:t>
            </a:r>
            <a:endParaRPr lang="en-US" dirty="0"/>
          </a:p>
        </p:txBody>
      </p:sp>
      <p:sp>
        <p:nvSpPr>
          <p:cNvPr id="4" name="Rectangle 4"/>
          <p:cNvSpPr>
            <a:spLocks noGrp="1" noChangeArrowheads="1"/>
          </p:cNvSpPr>
          <p:nvPr>
            <p:ph idx="1"/>
          </p:nvPr>
        </p:nvSpPr>
        <p:spPr/>
        <p:txBody>
          <a:bodyPr>
            <a:normAutofit fontScale="92500" lnSpcReduction="20000"/>
          </a:bodyPr>
          <a:lstStyle/>
          <a:p>
            <a:pPr>
              <a:spcBef>
                <a:spcPts val="500"/>
              </a:spcBef>
              <a:spcAft>
                <a:spcPts val="500"/>
              </a:spcAft>
            </a:pPr>
            <a:r>
              <a:rPr lang="en-US" dirty="0" smtClean="0">
                <a:latin typeface="Comic Sans MS" pitchFamily="66" charset="0"/>
              </a:rPr>
              <a:t>Make examination into a game</a:t>
            </a:r>
          </a:p>
          <a:p>
            <a:pPr>
              <a:spcBef>
                <a:spcPts val="500"/>
              </a:spcBef>
              <a:spcAft>
                <a:spcPts val="500"/>
              </a:spcAft>
            </a:pPr>
            <a:r>
              <a:rPr lang="en-US" dirty="0" smtClean="0">
                <a:latin typeface="Comic Sans MS" pitchFamily="66" charset="0"/>
              </a:rPr>
              <a:t>Use age-appropriate language</a:t>
            </a:r>
          </a:p>
          <a:p>
            <a:pPr>
              <a:spcBef>
                <a:spcPts val="500"/>
              </a:spcBef>
              <a:spcAft>
                <a:spcPts val="500"/>
              </a:spcAft>
            </a:pPr>
            <a:r>
              <a:rPr lang="en-US" dirty="0" smtClean="0">
                <a:latin typeface="Comic Sans MS" pitchFamily="66" charset="0"/>
              </a:rPr>
              <a:t>Engage their help when possible</a:t>
            </a:r>
          </a:p>
          <a:p>
            <a:pPr>
              <a:spcBef>
                <a:spcPts val="500"/>
              </a:spcBef>
              <a:spcAft>
                <a:spcPts val="500"/>
              </a:spcAft>
            </a:pPr>
            <a:r>
              <a:rPr lang="en-US" dirty="0" smtClean="0">
                <a:latin typeface="Comic Sans MS" pitchFamily="66" charset="0"/>
              </a:rPr>
              <a:t>Bribery systems help</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Stickers, crackers, hand stamps, bubbles</a:t>
            </a:r>
          </a:p>
          <a:p>
            <a:pPr>
              <a:spcBef>
                <a:spcPts val="500"/>
              </a:spcBef>
              <a:spcAft>
                <a:spcPts val="500"/>
              </a:spcAft>
            </a:pPr>
            <a:r>
              <a:rPr lang="en-US" dirty="0" smtClean="0">
                <a:latin typeface="Comic Sans MS" pitchFamily="66" charset="0"/>
              </a:rPr>
              <a:t>Avoid lying if a visit will have painful or</a:t>
            </a:r>
            <a:br>
              <a:rPr lang="en-US" dirty="0" smtClean="0">
                <a:latin typeface="Comic Sans MS" pitchFamily="66" charset="0"/>
              </a:rPr>
            </a:br>
            <a:r>
              <a:rPr lang="en-US" dirty="0" smtClean="0">
                <a:latin typeface="Comic Sans MS" pitchFamily="66" charset="0"/>
              </a:rPr>
              <a:t>traumatic aspects</a:t>
            </a:r>
          </a:p>
          <a:p>
            <a:pPr>
              <a:spcBef>
                <a:spcPts val="500"/>
              </a:spcBef>
              <a:spcAft>
                <a:spcPts val="500"/>
              </a:spcAft>
            </a:pPr>
            <a:r>
              <a:rPr lang="en-US" dirty="0" smtClean="0">
                <a:latin typeface="Comic Sans MS" pitchFamily="66" charset="0"/>
              </a:rPr>
              <a:t>Hints: typical visit is either fun and enjoyable</a:t>
            </a:r>
            <a:br>
              <a:rPr lang="en-US" dirty="0" smtClean="0">
                <a:latin typeface="Comic Sans MS" pitchFamily="66" charset="0"/>
              </a:rPr>
            </a:br>
            <a:r>
              <a:rPr lang="en-US" dirty="0" smtClean="0">
                <a:latin typeface="Comic Sans MS" pitchFamily="66" charset="0"/>
              </a:rPr>
              <a:t>or challenging due to developmental stage of</a:t>
            </a:r>
            <a:br>
              <a:rPr lang="en-US" dirty="0" smtClean="0">
                <a:latin typeface="Comic Sans MS" pitchFamily="66" charset="0"/>
              </a:rPr>
            </a:br>
            <a:r>
              <a:rPr lang="en-US" dirty="0" smtClean="0">
                <a:latin typeface="Comic Sans MS" pitchFamily="66" charset="0"/>
              </a:rPr>
              <a:t>these children</a:t>
            </a:r>
            <a:br>
              <a:rPr lang="en-US" dirty="0" smtClean="0">
                <a:latin typeface="Comic Sans MS" pitchFamily="66" charset="0"/>
              </a:rPr>
            </a:br>
            <a:endParaRPr lang="en-US" dirty="0" smtClean="0">
              <a:latin typeface="Comic Sans MS" pitchFamily="66" charset="0"/>
            </a:endParaRPr>
          </a:p>
          <a:p>
            <a:pPr algn="ct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latin typeface="Comic Sans MS" pitchFamily="66" charset="0"/>
              </a:rPr>
              <a:t>Toddlers: Examination Hints</a:t>
            </a:r>
            <a:endParaRPr lang="en-US" dirty="0"/>
          </a:p>
        </p:txBody>
      </p:sp>
      <p:sp>
        <p:nvSpPr>
          <p:cNvPr id="3" name="Content Placeholder 2"/>
          <p:cNvSpPr>
            <a:spLocks noGrp="1"/>
          </p:cNvSpPr>
          <p:nvPr>
            <p:ph idx="1"/>
          </p:nvPr>
        </p:nvSpPr>
        <p:spPr/>
        <p:txBody>
          <a:bodyPr>
            <a:normAutofit fontScale="92500" lnSpcReduction="10000"/>
          </a:bodyPr>
          <a:lstStyle/>
          <a:p>
            <a:pPr>
              <a:spcBef>
                <a:spcPts val="500"/>
              </a:spcBef>
              <a:spcAft>
                <a:spcPts val="500"/>
              </a:spcAft>
            </a:pPr>
            <a:r>
              <a:rPr lang="en-US" dirty="0" smtClean="0">
                <a:latin typeface="Comic Sans MS" pitchFamily="66" charset="0"/>
              </a:rPr>
              <a:t>Observation is again your best ally</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developmental skills, language development,</a:t>
            </a:r>
            <a:br>
              <a:rPr lang="en-US" dirty="0" smtClean="0">
                <a:latin typeface="Comic Sans MS" pitchFamily="66" charset="0"/>
              </a:rPr>
            </a:br>
            <a:r>
              <a:rPr lang="en-US" dirty="0" smtClean="0">
                <a:latin typeface="Comic Sans MS" pitchFamily="66" charset="0"/>
              </a:rPr>
              <a:t>hearing</a:t>
            </a:r>
          </a:p>
          <a:p>
            <a:pPr>
              <a:spcBef>
                <a:spcPts val="500"/>
              </a:spcBef>
              <a:spcAft>
                <a:spcPts val="500"/>
              </a:spcAft>
            </a:pPr>
            <a:r>
              <a:rPr lang="en-US" dirty="0" smtClean="0">
                <a:latin typeface="Comic Sans MS" pitchFamily="66" charset="0"/>
              </a:rPr>
              <a:t>Use autonomy and language and parent to</a:t>
            </a:r>
            <a:br>
              <a:rPr lang="en-US" dirty="0" smtClean="0">
                <a:latin typeface="Comic Sans MS" pitchFamily="66" charset="0"/>
              </a:rPr>
            </a:br>
            <a:r>
              <a:rPr lang="en-US" dirty="0" smtClean="0">
                <a:latin typeface="Comic Sans MS" pitchFamily="66" charset="0"/>
              </a:rPr>
              <a:t>your advantage</a:t>
            </a:r>
          </a:p>
          <a:p>
            <a:pPr>
              <a:spcBef>
                <a:spcPts val="500"/>
              </a:spcBef>
              <a:spcAft>
                <a:spcPts val="500"/>
              </a:spcAft>
            </a:pPr>
            <a:r>
              <a:rPr lang="en-US" dirty="0" smtClean="0">
                <a:latin typeface="Comic Sans MS" pitchFamily="66" charset="0"/>
              </a:rPr>
              <a:t>Allow child to touch and play with instruments</a:t>
            </a:r>
          </a:p>
          <a:p>
            <a:pPr>
              <a:spcBef>
                <a:spcPts val="500"/>
              </a:spcBef>
              <a:spcAft>
                <a:spcPts val="500"/>
              </a:spcAft>
            </a:pPr>
            <a:r>
              <a:rPr lang="en-US" dirty="0" smtClean="0">
                <a:latin typeface="Comic Sans MS" pitchFamily="66" charset="0"/>
              </a:rPr>
              <a:t>Examining parent/security toy first may</a:t>
            </a:r>
            <a:br>
              <a:rPr lang="en-US" dirty="0" smtClean="0">
                <a:latin typeface="Comic Sans MS" pitchFamily="66" charset="0"/>
              </a:rPr>
            </a:br>
            <a:r>
              <a:rPr lang="en-US" dirty="0" smtClean="0">
                <a:latin typeface="Comic Sans MS" pitchFamily="66" charset="0"/>
              </a:rPr>
              <a:t>decrease anxiety substantially</a:t>
            </a:r>
          </a:p>
          <a:p>
            <a:pPr>
              <a:spcBef>
                <a:spcPts val="500"/>
              </a:spcBef>
              <a:spcAft>
                <a:spcPts val="500"/>
              </a:spcAft>
            </a:pPr>
            <a:r>
              <a:rPr lang="en-US" dirty="0" smtClean="0">
                <a:latin typeface="Comic Sans MS" pitchFamily="66" charset="0"/>
              </a:rPr>
              <a:t>Allow choice when possible in the</a:t>
            </a:r>
            <a:br>
              <a:rPr lang="en-US" dirty="0" smtClean="0">
                <a:latin typeface="Comic Sans MS" pitchFamily="66" charset="0"/>
              </a:rPr>
            </a:br>
            <a:r>
              <a:rPr lang="en-US" dirty="0" smtClean="0">
                <a:latin typeface="Comic Sans MS" pitchFamily="66" charset="0"/>
              </a:rPr>
              <a:t>examination sequence</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“which ear should I examine first?”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pPr>
              <a:lnSpc>
                <a:spcPct val="80000"/>
              </a:lnSpc>
            </a:pPr>
            <a:r>
              <a:rPr lang="en-US" dirty="0" smtClean="0"/>
              <a:t>Inspection: This is by use of the eyes and observation </a:t>
            </a:r>
          </a:p>
          <a:p>
            <a:pPr>
              <a:lnSpc>
                <a:spcPct val="80000"/>
              </a:lnSpc>
            </a:pPr>
            <a:r>
              <a:rPr lang="en-US" dirty="0" smtClean="0"/>
              <a:t>Palpation: use of hands to feel for any swellings or tenderness</a:t>
            </a:r>
          </a:p>
          <a:p>
            <a:pPr>
              <a:lnSpc>
                <a:spcPct val="80000"/>
              </a:lnSpc>
            </a:pPr>
            <a:r>
              <a:rPr lang="en-US" dirty="0" smtClean="0"/>
              <a:t>Auscultation: Use of the stethoscope to get normal and abnormal sounds especially in the lungs, heart and abdomen</a:t>
            </a:r>
          </a:p>
          <a:p>
            <a:pPr>
              <a:lnSpc>
                <a:spcPct val="80000"/>
              </a:lnSpc>
            </a:pPr>
            <a:r>
              <a:rPr lang="en-US" dirty="0" smtClean="0"/>
              <a:t>Percussion: tapping the body lightly but sharply to determine position, size and consistency of an underlying structure and the presence of fluid or pus in a cavity</a:t>
            </a:r>
          </a:p>
          <a:p>
            <a:pPr>
              <a:lnSpc>
                <a:spcPct val="8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idx="1"/>
          </p:nvPr>
        </p:nvSpPr>
        <p:spPr/>
        <p:txBody>
          <a:bodyPr/>
          <a:lstStyle/>
          <a:p>
            <a:pPr>
              <a:lnSpc>
                <a:spcPct val="70000"/>
              </a:lnSpc>
            </a:pPr>
            <a:r>
              <a:rPr lang="en-US" sz="2600" dirty="0" smtClean="0"/>
              <a:t>Growth measurements</a:t>
            </a:r>
          </a:p>
          <a:p>
            <a:pPr lvl="1">
              <a:lnSpc>
                <a:spcPct val="70000"/>
              </a:lnSpc>
            </a:pPr>
            <a:r>
              <a:rPr lang="en-US" sz="2200" b="1" dirty="0" smtClean="0"/>
              <a:t>Recumbent length </a:t>
            </a:r>
            <a:r>
              <a:rPr lang="en-US" sz="2200" dirty="0" smtClean="0"/>
              <a:t>for infants up to age 36 months + weight and head circumference</a:t>
            </a:r>
          </a:p>
          <a:p>
            <a:pPr lvl="1">
              <a:lnSpc>
                <a:spcPct val="70000"/>
              </a:lnSpc>
            </a:pPr>
            <a:r>
              <a:rPr lang="en-US" sz="2200" b="1" dirty="0" smtClean="0"/>
              <a:t>Standing height (stature) </a:t>
            </a:r>
            <a:r>
              <a:rPr lang="en-US" sz="2200" dirty="0" smtClean="0"/>
              <a:t>+ weight after age 37 months </a:t>
            </a:r>
          </a:p>
          <a:p>
            <a:pPr lvl="1">
              <a:lnSpc>
                <a:spcPct val="70000"/>
              </a:lnSpc>
            </a:pPr>
            <a:r>
              <a:rPr lang="en-US" sz="2200" dirty="0" smtClean="0"/>
              <a:t>Plot on growth chart</a:t>
            </a:r>
          </a:p>
          <a:p>
            <a:pPr lvl="2">
              <a:lnSpc>
                <a:spcPct val="70000"/>
              </a:lnSpc>
            </a:pPr>
            <a:r>
              <a:rPr lang="en-US" dirty="0" smtClean="0"/>
              <a:t>By gender and prematurity if appropriate</a:t>
            </a:r>
          </a:p>
          <a:p>
            <a:pPr lvl="2">
              <a:lnSpc>
                <a:spcPct val="70000"/>
              </a:lnSpc>
            </a:pPr>
            <a:r>
              <a:rPr lang="en-US" dirty="0" smtClean="0"/>
              <a:t>Growth charts serve as a reference guide</a:t>
            </a:r>
          </a:p>
          <a:p>
            <a:pPr lvl="2">
              <a:lnSpc>
                <a:spcPct val="70000"/>
              </a:lnSpc>
            </a:pPr>
            <a:r>
              <a:rPr lang="en-US" dirty="0" smtClean="0"/>
              <a:t>Growth is a continuous but uneven process,  therefore the most reliable evaluation lies in comparing growth measurements over a long period of time</a:t>
            </a: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a:t>
            </a:r>
            <a:endParaRPr lang="en-US" dirty="0"/>
          </a:p>
        </p:txBody>
      </p:sp>
      <p:pic>
        <p:nvPicPr>
          <p:cNvPr id="4" name="Picture 10" descr="A03963-06-09"/>
          <p:cNvPicPr>
            <a:picLocks noGrp="1" noChangeAspect="1" noChangeArrowheads="1"/>
          </p:cNvPicPr>
          <p:nvPr>
            <p:ph idx="1"/>
          </p:nvPr>
        </p:nvPicPr>
        <p:blipFill>
          <a:blip r:embed="rId2"/>
          <a:stretch>
            <a:fillRect/>
          </a:stretch>
        </p:blipFill>
        <p:spPr bwMode="auto">
          <a:xfrm>
            <a:off x="2241550" y="2770981"/>
            <a:ext cx="4660900" cy="271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lnSpc>
                <a:spcPct val="80000"/>
              </a:lnSpc>
            </a:pPr>
            <a:r>
              <a:rPr lang="en-US" dirty="0" smtClean="0"/>
              <a:t>Mortality statistics describe the incidence or number of individuals who have died over a specific period of time</a:t>
            </a:r>
          </a:p>
          <a:p>
            <a:pPr>
              <a:lnSpc>
                <a:spcPct val="80000"/>
              </a:lnSpc>
            </a:pPr>
            <a:r>
              <a:rPr lang="en-US" dirty="0" smtClean="0"/>
              <a:t>These statistics are usually presented as rates per 100, 000.</a:t>
            </a:r>
          </a:p>
          <a:p>
            <a:pPr>
              <a:lnSpc>
                <a:spcPct val="80000"/>
              </a:lnSpc>
            </a:pPr>
            <a:r>
              <a:rPr lang="en-US" dirty="0" smtClean="0"/>
              <a:t>Infant mortality rate is the number of deaths during the first year of life per 1000 live births</a:t>
            </a:r>
          </a:p>
          <a:p>
            <a:pPr>
              <a:lnSpc>
                <a:spcPct val="80000"/>
              </a:lnSpc>
            </a:pPr>
            <a:r>
              <a:rPr lang="en-US" dirty="0" smtClean="0"/>
              <a:t>This rate may further be divided into: neonatal mortality and post neonatal mortality</a:t>
            </a:r>
          </a:p>
          <a:p>
            <a:pPr>
              <a:lnSpc>
                <a:spcPct val="80000"/>
              </a:lnSpc>
            </a:pPr>
            <a:r>
              <a:rPr lang="en-US" dirty="0" smtClean="0"/>
              <a:t>Birth weight is considered the major determinant of neonatal death in developed countries.</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(cont.)</a:t>
            </a:r>
            <a:endParaRPr lang="en-US" dirty="0"/>
          </a:p>
        </p:txBody>
      </p:sp>
      <p:sp>
        <p:nvSpPr>
          <p:cNvPr id="3" name="Content Placeholder 2"/>
          <p:cNvSpPr>
            <a:spLocks noGrp="1"/>
          </p:cNvSpPr>
          <p:nvPr>
            <p:ph idx="1"/>
          </p:nvPr>
        </p:nvSpPr>
        <p:spPr/>
        <p:txBody>
          <a:bodyPr/>
          <a:lstStyle/>
          <a:p>
            <a:pPr>
              <a:lnSpc>
                <a:spcPct val="80000"/>
              </a:lnSpc>
            </a:pPr>
            <a:r>
              <a:rPr lang="en-US" sz="2000" dirty="0" smtClean="0"/>
              <a:t>Length (recumbent):</a:t>
            </a:r>
          </a:p>
          <a:p>
            <a:pPr lvl="1">
              <a:lnSpc>
                <a:spcPct val="80000"/>
              </a:lnSpc>
            </a:pPr>
            <a:r>
              <a:rPr lang="en-US" sz="2000" dirty="0" smtClean="0"/>
              <a:t>Fully extend the body by (1) holding the head in midline, (2) grasping the knees together gently, and (3) pushing down on the knees until the legs are fully extended and flat against the table</a:t>
            </a:r>
          </a:p>
          <a:p>
            <a:pPr>
              <a:lnSpc>
                <a:spcPct val="80000"/>
              </a:lnSpc>
            </a:pPr>
            <a:r>
              <a:rPr lang="en-US" sz="2000" dirty="0" smtClean="0"/>
              <a:t>Height (stature):</a:t>
            </a:r>
          </a:p>
          <a:p>
            <a:pPr lvl="1">
              <a:lnSpc>
                <a:spcPct val="80000"/>
              </a:lnSpc>
            </a:pPr>
            <a:r>
              <a:rPr lang="en-US" sz="2000" dirty="0" smtClean="0"/>
              <a:t>Shoes removed, stand as tall and straight with the head in midline and the line of vision parallel to the ceiling or floor</a:t>
            </a:r>
          </a:p>
          <a:p>
            <a:pPr>
              <a:lnSpc>
                <a:spcPct val="80000"/>
              </a:lnSpc>
            </a:pPr>
            <a:r>
              <a:rPr lang="en-US" sz="2000" dirty="0" smtClean="0"/>
              <a:t>Weight:</a:t>
            </a:r>
          </a:p>
          <a:p>
            <a:pPr>
              <a:lnSpc>
                <a:spcPct val="80000"/>
              </a:lnSpc>
            </a:pPr>
            <a:r>
              <a:rPr lang="en-US" sz="2000" dirty="0" smtClean="0"/>
              <a:t>Head Circumference:</a:t>
            </a:r>
          </a:p>
          <a:p>
            <a:pPr lvl="1">
              <a:lnSpc>
                <a:spcPct val="80000"/>
              </a:lnSpc>
            </a:pPr>
            <a:r>
              <a:rPr lang="en-US" sz="2000" dirty="0" smtClean="0"/>
              <a:t>Up to 36 months and any head size that is questionable</a:t>
            </a:r>
          </a:p>
          <a:p>
            <a:pPr lvl="1">
              <a:lnSpc>
                <a:spcPct val="80000"/>
              </a:lnSpc>
            </a:pPr>
            <a:r>
              <a:rPr lang="en-US" sz="2000" dirty="0" smtClean="0"/>
              <a:t>Measure at the greatest circumference: </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Weighing</a:t>
            </a:r>
            <a:endParaRPr lang="en-US" dirty="0"/>
          </a:p>
        </p:txBody>
      </p:sp>
      <p:pic>
        <p:nvPicPr>
          <p:cNvPr id="7" name="Picture 8" descr="A03963-06-11A"/>
          <p:cNvPicPr>
            <a:picLocks noGrp="1" noChangeAspect="1" noChangeArrowheads="1"/>
          </p:cNvPicPr>
          <p:nvPr>
            <p:ph sz="half" idx="1"/>
          </p:nvPr>
        </p:nvPicPr>
        <p:blipFill>
          <a:blip r:embed="rId2"/>
          <a:stretch>
            <a:fillRect/>
          </a:stretch>
        </p:blipFill>
        <p:spPr bwMode="auto">
          <a:xfrm>
            <a:off x="457200" y="2841216"/>
            <a:ext cx="4038600" cy="2593206"/>
          </a:xfrm>
          <a:prstGeom prst="rect">
            <a:avLst/>
          </a:prstGeom>
          <a:noFill/>
          <a:ln w="9525">
            <a:noFill/>
            <a:miter lim="800000"/>
            <a:headEnd/>
            <a:tailEnd/>
          </a:ln>
        </p:spPr>
      </p:pic>
      <p:pic>
        <p:nvPicPr>
          <p:cNvPr id="10" name="Content Placeholder 9" descr="A03963-06-11B"/>
          <p:cNvPicPr>
            <a:picLocks noGrp="1" noChangeAspect="1" noChangeArrowheads="1"/>
          </p:cNvPicPr>
          <p:nvPr>
            <p:ph sz="half" idx="2"/>
          </p:nvPr>
        </p:nvPicPr>
        <p:blipFill>
          <a:blip r:embed="rId3"/>
          <a:stretch>
            <a:fillRect/>
          </a:stretch>
        </p:blipFill>
        <p:spPr bwMode="auto">
          <a:xfrm>
            <a:off x="4648200" y="2720579"/>
            <a:ext cx="4038600" cy="2834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3" name="Content Placeholder 2"/>
          <p:cNvSpPr>
            <a:spLocks noGrp="1"/>
          </p:cNvSpPr>
          <p:nvPr>
            <p:ph idx="1"/>
          </p:nvPr>
        </p:nvSpPr>
        <p:spPr/>
        <p:txBody>
          <a:bodyPr/>
          <a:lstStyle/>
          <a:p>
            <a:r>
              <a:rPr lang="en-US" dirty="0" smtClean="0"/>
              <a:t>Ethnic differences</a:t>
            </a:r>
          </a:p>
          <a:p>
            <a:r>
              <a:rPr lang="en-US" dirty="0" smtClean="0"/>
              <a:t>Expected growth rates at various ages</a:t>
            </a:r>
          </a:p>
          <a:p>
            <a:r>
              <a:rPr lang="en-US" dirty="0" smtClean="0"/>
              <a:t>Significance of head circumference measurements</a:t>
            </a:r>
          </a:p>
          <a:p>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838200"/>
            <a:ext cx="7696200" cy="1009650"/>
          </a:xfrm>
        </p:spPr>
        <p:txBody>
          <a:bodyPr>
            <a:normAutofit/>
          </a:bodyPr>
          <a:lstStyle/>
          <a:p>
            <a:r>
              <a:rPr lang="en-US" dirty="0" smtClean="0"/>
              <a:t>Size Variations</a:t>
            </a:r>
            <a:endParaRPr lang="en-US" dirty="0"/>
          </a:p>
        </p:txBody>
      </p:sp>
      <p:pic>
        <p:nvPicPr>
          <p:cNvPr id="7" name="Picture 7" descr="A03963-06-08"/>
          <p:cNvPicPr>
            <a:picLocks noGrp="1" noChangeAspect="1" noChangeArrowheads="1"/>
          </p:cNvPicPr>
          <p:nvPr>
            <p:ph sz="half" idx="4294967295"/>
          </p:nvPr>
        </p:nvPicPr>
        <p:blipFill>
          <a:blip r:embed="rId2"/>
          <a:stretch>
            <a:fillRect/>
          </a:stretch>
        </p:blipFill>
        <p:spPr bwMode="auto">
          <a:xfrm>
            <a:off x="2590800" y="2057400"/>
            <a:ext cx="3025775" cy="443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Infant and Toddler </a:t>
            </a:r>
            <a:br>
              <a:rPr lang="en-US" sz="4400" dirty="0" smtClean="0"/>
            </a:br>
            <a:r>
              <a:rPr lang="en-US" sz="4400" dirty="0" smtClean="0"/>
              <a:t>Vital Sign Measurement</a:t>
            </a:r>
            <a:endParaRPr lang="en-US" dirty="0"/>
          </a:p>
        </p:txBody>
      </p:sp>
      <p:sp>
        <p:nvSpPr>
          <p:cNvPr id="3" name="Content Placeholder 2"/>
          <p:cNvSpPr>
            <a:spLocks noGrp="1"/>
          </p:cNvSpPr>
          <p:nvPr>
            <p:ph idx="1"/>
          </p:nvPr>
        </p:nvSpPr>
        <p:spPr/>
        <p:txBody>
          <a:bodyPr/>
          <a:lstStyle/>
          <a:p>
            <a:pPr marL="341313" indent="-341313"/>
            <a:r>
              <a:rPr lang="en-US" dirty="0" smtClean="0"/>
              <a:t>Count respirations FIRST</a:t>
            </a:r>
            <a:r>
              <a:rPr lang="en-US" i="1" dirty="0" smtClean="0"/>
              <a:t> </a:t>
            </a:r>
            <a:r>
              <a:rPr lang="en-US" dirty="0" smtClean="0"/>
              <a:t>(before disturbing the child)</a:t>
            </a:r>
          </a:p>
          <a:p>
            <a:pPr marL="341313" indent="-341313"/>
            <a:r>
              <a:rPr lang="en-US" dirty="0" smtClean="0"/>
              <a:t>Count apical heart rate SECOND</a:t>
            </a:r>
          </a:p>
          <a:p>
            <a:pPr marL="341313" indent="-341313"/>
            <a:r>
              <a:rPr lang="en-US" dirty="0" smtClean="0"/>
              <a:t>Measure blood pressure (if applicable) THIRD</a:t>
            </a:r>
          </a:p>
          <a:p>
            <a:pPr marL="341313" indent="-341313"/>
            <a:r>
              <a:rPr lang="en-US" dirty="0" smtClean="0"/>
              <a:t>Measure temperature LAST</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latin typeface="Comic Sans MS" pitchFamily="66" charset="0"/>
              </a:rPr>
              <a:t>PHYSIOLOGIC MEASUREMENTS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omic Sans MS" pitchFamily="66" charset="0"/>
              </a:rPr>
              <a:t>TEMPERATURE</a:t>
            </a:r>
          </a:p>
          <a:p>
            <a:r>
              <a:rPr lang="en-US" dirty="0" smtClean="0">
                <a:latin typeface="Comic Sans MS" pitchFamily="66" charset="0"/>
              </a:rPr>
              <a:t>Measure of heat content within an individual’s body</a:t>
            </a:r>
            <a:br>
              <a:rPr lang="en-US" dirty="0" smtClean="0">
                <a:latin typeface="Comic Sans MS" pitchFamily="66" charset="0"/>
              </a:rPr>
            </a:br>
            <a:r>
              <a:rPr lang="en-US" dirty="0" smtClean="0">
                <a:latin typeface="Comic Sans MS" pitchFamily="66" charset="0"/>
              </a:rPr>
              <a:t>-Various </a:t>
            </a:r>
            <a:r>
              <a:rPr lang="en-US" dirty="0" err="1" smtClean="0">
                <a:latin typeface="Comic Sans MS" pitchFamily="66" charset="0"/>
              </a:rPr>
              <a:t>sites:oral,axillary,aural,rectal,temporal</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-ranges vary with the site</a:t>
            </a:r>
            <a:br>
              <a:rPr lang="en-US" dirty="0" smtClean="0">
                <a:latin typeface="Comic Sans MS" pitchFamily="66" charset="0"/>
              </a:rPr>
            </a:br>
            <a:r>
              <a:rPr lang="en-US" dirty="0" smtClean="0">
                <a:latin typeface="Comic Sans MS" pitchFamily="66" charset="0"/>
              </a:rPr>
              <a:t>- Apical pulse in child &lt;&lt;2yo</a:t>
            </a:r>
            <a:br>
              <a:rPr lang="en-US" dirty="0" smtClean="0">
                <a:latin typeface="Comic Sans MS" pitchFamily="66" charset="0"/>
              </a:rPr>
            </a:br>
            <a:r>
              <a:rPr lang="en-US" dirty="0" smtClean="0">
                <a:latin typeface="Comic Sans MS" pitchFamily="66" charset="0"/>
              </a:rPr>
              <a:t>- One full minute</a:t>
            </a:r>
          </a:p>
          <a:p>
            <a:r>
              <a:rPr lang="en-US" dirty="0" smtClean="0">
                <a:latin typeface="Comic Sans MS" pitchFamily="66" charset="0"/>
              </a:rPr>
              <a:t>RESPIRATION</a:t>
            </a:r>
            <a:br>
              <a:rPr lang="en-US" dirty="0" smtClean="0">
                <a:latin typeface="Comic Sans MS" pitchFamily="66" charset="0"/>
              </a:rPr>
            </a:br>
            <a:r>
              <a:rPr lang="en-US" dirty="0" smtClean="0">
                <a:latin typeface="Comic Sans MS" pitchFamily="66" charset="0"/>
              </a:rPr>
              <a:t>- One full minute</a:t>
            </a:r>
            <a:br>
              <a:rPr lang="en-US" dirty="0" smtClean="0">
                <a:latin typeface="Comic Sans MS" pitchFamily="66" charset="0"/>
              </a:rPr>
            </a:br>
            <a:r>
              <a:rPr lang="en-US" dirty="0" smtClean="0">
                <a:latin typeface="Comic Sans MS" pitchFamily="66" charset="0"/>
              </a:rPr>
              <a:t>- Abdominal movement in infants</a:t>
            </a:r>
          </a:p>
          <a:p>
            <a:r>
              <a:rPr lang="en-US" dirty="0" smtClean="0">
                <a:latin typeface="Comic Sans MS" pitchFamily="66" charset="0"/>
              </a:rPr>
              <a:t>BLOOD PRESSURE</a:t>
            </a:r>
            <a:br>
              <a:rPr lang="en-US" dirty="0" smtClean="0">
                <a:latin typeface="Comic Sans MS" pitchFamily="66" charset="0"/>
              </a:rPr>
            </a:br>
            <a:r>
              <a:rPr lang="en-US" dirty="0" smtClean="0">
                <a:latin typeface="Comic Sans MS" pitchFamily="66" charset="0"/>
              </a:rPr>
              <a:t>- Cuff selection, position, and site</a:t>
            </a:r>
            <a:br>
              <a:rPr lang="en-US" dirty="0" smtClean="0">
                <a:latin typeface="Comic Sans MS" pitchFamily="66" charset="0"/>
              </a:rPr>
            </a:br>
            <a:r>
              <a:rPr lang="en-US" dirty="0" smtClean="0">
                <a:latin typeface="Comic Sans MS" pitchFamily="66" charset="0"/>
              </a:rPr>
              <a:t>- Know </a:t>
            </a:r>
            <a:r>
              <a:rPr lang="en-US" dirty="0" err="1" smtClean="0">
                <a:latin typeface="Comic Sans MS" pitchFamily="66" charset="0"/>
              </a:rPr>
              <a:t>normals</a:t>
            </a:r>
            <a:r>
              <a:rPr lang="en-US" dirty="0" smtClean="0">
                <a:latin typeface="Comic Sans MS" pitchFamily="66" charset="0"/>
              </a:rPr>
              <a:t> for age</a:t>
            </a:r>
          </a:p>
          <a:p>
            <a:endParaRPr lang="en-US" dirty="0" smtClean="0"/>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temperature ranges</a:t>
            </a:r>
            <a:endParaRPr lang="en-US" dirty="0"/>
          </a:p>
        </p:txBody>
      </p:sp>
      <p:sp>
        <p:nvSpPr>
          <p:cNvPr id="3" name="Content Placeholder 2"/>
          <p:cNvSpPr>
            <a:spLocks noGrp="1"/>
          </p:cNvSpPr>
          <p:nvPr>
            <p:ph idx="1"/>
          </p:nvPr>
        </p:nvSpPr>
        <p:spPr/>
        <p:txBody>
          <a:bodyPr/>
          <a:lstStyle/>
          <a:p>
            <a:r>
              <a:rPr lang="en-US" dirty="0" smtClean="0"/>
              <a:t>Rectal-36.6to38deg.celsius(97.9to100.4F)</a:t>
            </a:r>
          </a:p>
          <a:p>
            <a:r>
              <a:rPr lang="en-US" dirty="0" smtClean="0"/>
              <a:t>Ear-35.8to38deg.celsius(96.4to100.4F)</a:t>
            </a:r>
          </a:p>
          <a:p>
            <a:r>
              <a:rPr lang="en-US" dirty="0" smtClean="0"/>
              <a:t>Oral-35.5to37.5deg.celsius(95.9to99.5)</a:t>
            </a:r>
          </a:p>
          <a:p>
            <a:r>
              <a:rPr lang="en-US" dirty="0" smtClean="0"/>
              <a:t>Axillary-34.7 to 37.3deg.celsius(94.5to99.1F)</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400" dirty="0" smtClean="0">
                <a:solidFill>
                  <a:schemeClr val="accent2"/>
                </a:solidFill>
                <a:latin typeface="Comic Sans MS" pitchFamily="66" charset="0"/>
              </a:rPr>
              <a:t>Heart Rates in Children</a:t>
            </a:r>
            <a:endParaRPr lang="en-US" dirty="0"/>
          </a:p>
        </p:txBody>
      </p:sp>
      <p:pic>
        <p:nvPicPr>
          <p:cNvPr id="4" name="Picture 5"/>
          <p:cNvPicPr>
            <a:picLocks noGrp="1" noChangeAspect="1" noChangeArrowheads="1"/>
          </p:cNvPicPr>
          <p:nvPr>
            <p:ph idx="1"/>
          </p:nvPr>
        </p:nvPicPr>
        <p:blipFill>
          <a:blip r:embed="rId2"/>
          <a:srcRect/>
          <a:stretch>
            <a:fillRect/>
          </a:stretch>
        </p:blipFill>
        <p:spPr bwMode="auto">
          <a:xfrm>
            <a:off x="2057400" y="1524000"/>
            <a:ext cx="5791200" cy="510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latin typeface="Comic Sans MS" pitchFamily="66" charset="0"/>
              </a:rPr>
              <a:t>Respiratory Rates in Children</a:t>
            </a:r>
            <a:endParaRPr lang="en-US" dirty="0"/>
          </a:p>
        </p:txBody>
      </p:sp>
      <p:sp>
        <p:nvSpPr>
          <p:cNvPr id="3" name="Content Placeholder 2"/>
          <p:cNvSpPr>
            <a:spLocks noGrp="1"/>
          </p:cNvSpPr>
          <p:nvPr>
            <p:ph idx="1"/>
          </p:nvPr>
        </p:nvSpPr>
        <p:spPr/>
        <p:txBody>
          <a:bodyPr>
            <a:normAutofit fontScale="92500" lnSpcReduction="10000"/>
          </a:bodyPr>
          <a:lstStyle/>
          <a:p>
            <a:pPr>
              <a:spcBef>
                <a:spcPts val="500"/>
              </a:spcBef>
              <a:spcAft>
                <a:spcPts val="500"/>
              </a:spcAft>
            </a:pPr>
            <a:r>
              <a:rPr lang="en-US" dirty="0" smtClean="0">
                <a:latin typeface="Comic Sans MS" pitchFamily="66" charset="0"/>
              </a:rPr>
              <a:t>Compared with adults: more responsive to</a:t>
            </a:r>
            <a:br>
              <a:rPr lang="en-US" dirty="0" smtClean="0">
                <a:latin typeface="Comic Sans MS" pitchFamily="66" charset="0"/>
              </a:rPr>
            </a:br>
            <a:r>
              <a:rPr lang="en-US" dirty="0" smtClean="0">
                <a:latin typeface="Comic Sans MS" pitchFamily="66" charset="0"/>
              </a:rPr>
              <a:t>illness, exercise and emotion</a:t>
            </a:r>
          </a:p>
          <a:p>
            <a:pPr>
              <a:spcBef>
                <a:spcPts val="500"/>
              </a:spcBef>
              <a:spcAft>
                <a:spcPts val="500"/>
              </a:spcAft>
            </a:pPr>
            <a:r>
              <a:rPr lang="en-US" dirty="0" smtClean="0">
                <a:latin typeface="Comic Sans MS" pitchFamily="66" charset="0"/>
              </a:rPr>
              <a:t>Average ranges:</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newborn: 30-80 breaths per minute</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early childhood: 20-40 breaths per minute</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late childhood: 15-25 breaths per minute</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adult range: by 15 years of age</a:t>
            </a:r>
          </a:p>
          <a:p>
            <a:pPr>
              <a:spcBef>
                <a:spcPts val="500"/>
              </a:spcBef>
              <a:spcAft>
                <a:spcPts val="500"/>
              </a:spcAft>
            </a:pPr>
            <a:r>
              <a:rPr lang="en-US" dirty="0" smtClean="0">
                <a:latin typeface="Comic Sans MS" pitchFamily="66" charset="0"/>
              </a:rPr>
              <a:t> Special patterns in children:</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periodic breathing in infants</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diaphragmatic breathing in infancy and early</a:t>
            </a:r>
            <a:br>
              <a:rPr lang="en-US" dirty="0" smtClean="0">
                <a:latin typeface="Comic Sans MS" pitchFamily="66" charset="0"/>
              </a:rPr>
            </a:br>
            <a:r>
              <a:rPr lang="en-US" dirty="0" smtClean="0">
                <a:latin typeface="Comic Sans MS" pitchFamily="66" charset="0"/>
              </a:rPr>
              <a:t>childhood</a:t>
            </a: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Comic Sans MS" pitchFamily="66" charset="0"/>
              </a:rPr>
              <a:t>Blood Pressure in Children</a:t>
            </a:r>
            <a:endParaRPr lang="en-US" dirty="0"/>
          </a:p>
        </p:txBody>
      </p:sp>
      <p:sp>
        <p:nvSpPr>
          <p:cNvPr id="3" name="Content Placeholder 2"/>
          <p:cNvSpPr>
            <a:spLocks noGrp="1"/>
          </p:cNvSpPr>
          <p:nvPr>
            <p:ph idx="1"/>
          </p:nvPr>
        </p:nvSpPr>
        <p:spPr/>
        <p:txBody>
          <a:bodyPr>
            <a:normAutofit fontScale="92500" lnSpcReduction="10000"/>
          </a:bodyPr>
          <a:lstStyle/>
          <a:p>
            <a:pPr>
              <a:spcBef>
                <a:spcPts val="500"/>
              </a:spcBef>
              <a:spcAft>
                <a:spcPts val="500"/>
              </a:spcAft>
            </a:pPr>
            <a:r>
              <a:rPr lang="en-US" dirty="0" smtClean="0">
                <a:latin typeface="Comic Sans MS" pitchFamily="66" charset="0"/>
              </a:rPr>
              <a:t>Systolic BP increases gradually during</a:t>
            </a:r>
            <a:br>
              <a:rPr lang="en-US" dirty="0" smtClean="0">
                <a:latin typeface="Comic Sans MS" pitchFamily="66" charset="0"/>
              </a:rPr>
            </a:br>
            <a:r>
              <a:rPr lang="en-US" dirty="0" smtClean="0">
                <a:latin typeface="Comic Sans MS" pitchFamily="66" charset="0"/>
              </a:rPr>
              <a:t>childhood</a:t>
            </a:r>
          </a:p>
          <a:p>
            <a:pPr>
              <a:spcBef>
                <a:spcPts val="500"/>
              </a:spcBef>
              <a:spcAft>
                <a:spcPts val="500"/>
              </a:spcAft>
            </a:pPr>
            <a:r>
              <a:rPr lang="en-US" dirty="0" smtClean="0">
                <a:latin typeface="Comic Sans MS" pitchFamily="66" charset="0"/>
              </a:rPr>
              <a:t>Normal systolic BP’s (mm Hg):</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birth: 50</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6 months: 70</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1 year: 95</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6 years: 100</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10 years: 110</a:t>
            </a:r>
            <a:br>
              <a:rPr lang="en-US" dirty="0" smtClean="0">
                <a:latin typeface="Comic Sans MS" pitchFamily="66" charset="0"/>
              </a:rPr>
            </a:br>
            <a:r>
              <a:rPr lang="en-US" dirty="0" smtClean="0">
                <a:solidFill>
                  <a:srgbClr val="000000"/>
                </a:solidFill>
                <a:latin typeface="Comic Sans MS" pitchFamily="66" charset="0"/>
              </a:rPr>
              <a:t>–</a:t>
            </a:r>
            <a:r>
              <a:rPr lang="en-US" dirty="0" smtClean="0">
                <a:latin typeface="Comic Sans MS" pitchFamily="66" charset="0"/>
              </a:rPr>
              <a:t> 16 years: 120</a:t>
            </a:r>
          </a:p>
          <a:p>
            <a:pPr>
              <a:spcBef>
                <a:spcPts val="500"/>
              </a:spcBef>
              <a:spcAft>
                <a:spcPts val="500"/>
              </a:spcAft>
            </a:pPr>
            <a:r>
              <a:rPr lang="en-US" dirty="0" smtClean="0">
                <a:latin typeface="Comic Sans MS" pitchFamily="66" charset="0"/>
              </a:rPr>
              <a:t>Diastolic BP’s:</a:t>
            </a:r>
            <a:br>
              <a:rPr lang="en-US" dirty="0" smtClean="0">
                <a:latin typeface="Comic Sans MS" pitchFamily="66" charset="0"/>
              </a:rPr>
            </a:br>
            <a:r>
              <a:rPr lang="en-US" dirty="0" smtClean="0">
                <a:solidFill>
                  <a:srgbClr val="000000"/>
                </a:solidFill>
              </a:rPr>
              <a:t>–</a:t>
            </a:r>
            <a:r>
              <a:rPr lang="en-US" dirty="0" smtClean="0"/>
              <a:t> </a:t>
            </a:r>
            <a:r>
              <a:rPr lang="en-US" dirty="0" smtClean="0">
                <a:latin typeface="Comic Sans MS" pitchFamily="66" charset="0"/>
              </a:rPr>
              <a:t>60 at 1 year and increase to 75 in childhood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90000"/>
              </a:lnSpc>
            </a:pPr>
            <a:r>
              <a:rPr lang="en-US" dirty="0" smtClean="0"/>
              <a:t>Morbidity statistics measures the prevalence of a specific illness in the population at a particular time</a:t>
            </a:r>
          </a:p>
          <a:p>
            <a:pPr>
              <a:lnSpc>
                <a:spcPct val="90000"/>
              </a:lnSpc>
            </a:pPr>
            <a:r>
              <a:rPr lang="en-US" dirty="0" smtClean="0"/>
              <a:t>Unlike mortality, morbidity is difficult to define and may mean acute illness, chronic disease or disability</a:t>
            </a:r>
          </a:p>
          <a:p>
            <a:pPr>
              <a:lnSpc>
                <a:spcPct val="90000"/>
              </a:lnSpc>
            </a:pPr>
            <a:r>
              <a:rPr lang="en-US" dirty="0" smtClean="0"/>
              <a:t>It includes reasons for visits to physicians, diagnoses for hospital admissions or household interviews</a:t>
            </a:r>
          </a:p>
          <a:p>
            <a:r>
              <a:rPr lang="en-US" dirty="0" smtClean="0"/>
              <a:t>According to KDHS:</a:t>
            </a:r>
          </a:p>
          <a:p>
            <a:r>
              <a:rPr lang="en-US" dirty="0" smtClean="0"/>
              <a:t>I.M.R.is 52per1000live births</a:t>
            </a:r>
          </a:p>
          <a:p>
            <a:r>
              <a:rPr lang="en-US" dirty="0" smtClean="0"/>
              <a:t>N.M.R. is31 per 1000live births</a:t>
            </a:r>
          </a:p>
          <a:p>
            <a:r>
              <a:rPr lang="en-US" dirty="0" smtClean="0"/>
              <a:t>U.5.M.R.is 74 PER1000live births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752600"/>
          </a:xfrm>
        </p:spPr>
        <p:txBody>
          <a:bodyPr>
            <a:noAutofit/>
          </a:bodyPr>
          <a:lstStyle/>
          <a:p>
            <a:r>
              <a:rPr lang="en-US" sz="4000" b="1" dirty="0" smtClean="0"/>
              <a:t>Differences in Performing A Pediatric Physical Examination Compared to an Adult: </a:t>
            </a:r>
            <a:endParaRPr lang="en-US" sz="4000" dirty="0"/>
          </a:p>
        </p:txBody>
      </p:sp>
      <p:sp>
        <p:nvSpPr>
          <p:cNvPr id="3" name="Content Placeholder 2"/>
          <p:cNvSpPr>
            <a:spLocks noGrp="1"/>
          </p:cNvSpPr>
          <p:nvPr>
            <p:ph idx="1"/>
          </p:nvPr>
        </p:nvSpPr>
        <p:spPr/>
        <p:txBody>
          <a:bodyPr>
            <a:normAutofit lnSpcReduction="10000"/>
          </a:bodyPr>
          <a:lstStyle/>
          <a:p>
            <a:pPr>
              <a:defRPr/>
            </a:pPr>
            <a:r>
              <a:rPr lang="en-US" sz="2400" dirty="0" smtClean="0"/>
              <a:t>Vital signs </a:t>
            </a:r>
          </a:p>
          <a:p>
            <a:pPr lvl="1">
              <a:defRPr/>
            </a:pPr>
            <a:r>
              <a:rPr lang="en-US" dirty="0" err="1" smtClean="0"/>
              <a:t>Normals</a:t>
            </a:r>
            <a:r>
              <a:rPr lang="en-US" dirty="0" smtClean="0"/>
              <a:t> differ from adults, and vary according to age </a:t>
            </a:r>
          </a:p>
          <a:p>
            <a:pPr lvl="1">
              <a:defRPr/>
            </a:pPr>
            <a:r>
              <a:rPr lang="en-US" dirty="0" smtClean="0"/>
              <a:t>Temperature </a:t>
            </a:r>
          </a:p>
          <a:p>
            <a:pPr lvl="2">
              <a:defRPr/>
            </a:pPr>
            <a:r>
              <a:rPr lang="en-US" sz="2400" dirty="0" smtClean="0"/>
              <a:t>Tympanic vs. oral vs. </a:t>
            </a:r>
            <a:r>
              <a:rPr lang="en-US" sz="2400" dirty="0" err="1" smtClean="0"/>
              <a:t>axillary</a:t>
            </a:r>
            <a:r>
              <a:rPr lang="en-US" sz="2400" dirty="0" smtClean="0"/>
              <a:t> vs. rectal </a:t>
            </a:r>
          </a:p>
          <a:p>
            <a:pPr lvl="1">
              <a:defRPr/>
            </a:pPr>
            <a:r>
              <a:rPr lang="en-US" dirty="0" smtClean="0"/>
              <a:t>Heart rate </a:t>
            </a:r>
          </a:p>
          <a:p>
            <a:pPr lvl="2">
              <a:defRPr/>
            </a:pPr>
            <a:r>
              <a:rPr lang="en-US" sz="2400" dirty="0" err="1" smtClean="0"/>
              <a:t>Auscultate</a:t>
            </a:r>
            <a:r>
              <a:rPr lang="en-US" sz="2400" dirty="0" smtClean="0"/>
              <a:t> or palpate apical pulse or palpate femoral pulse in infant </a:t>
            </a:r>
          </a:p>
          <a:p>
            <a:pPr lvl="2">
              <a:defRPr/>
            </a:pPr>
            <a:r>
              <a:rPr lang="en-US" sz="2400" dirty="0" smtClean="0"/>
              <a:t>Palpate </a:t>
            </a:r>
            <a:r>
              <a:rPr lang="en-US" sz="2400" dirty="0" err="1" smtClean="0"/>
              <a:t>antecubital</a:t>
            </a:r>
            <a:r>
              <a:rPr lang="en-US" sz="2400" dirty="0" smtClean="0"/>
              <a:t> or radial pulse in older child </a:t>
            </a:r>
          </a:p>
          <a:p>
            <a:pPr lvl="1">
              <a:defRPr/>
            </a:pPr>
            <a:r>
              <a:rPr lang="en-US" dirty="0" smtClean="0"/>
              <a:t>Respiratory rate -Observe for a minute. Infants normally have periodic breathing so that observing for only 15 seconds will result in a skewed number. </a:t>
            </a:r>
          </a:p>
          <a:p>
            <a:pPr lvl="1">
              <a:defRPr/>
            </a:pP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rmAutofit fontScale="90000"/>
          </a:bodyPr>
          <a:lstStyle/>
          <a:p>
            <a:r>
              <a:rPr lang="en-US" sz="4400" b="1" dirty="0" smtClean="0"/>
              <a:t>Differences in Performing A Pediatric Physical Examination Compared to an Adult: </a:t>
            </a:r>
            <a:endParaRPr lang="en-US" dirty="0"/>
          </a:p>
        </p:txBody>
      </p:sp>
      <p:sp>
        <p:nvSpPr>
          <p:cNvPr id="3" name="Content Placeholder 2"/>
          <p:cNvSpPr>
            <a:spLocks noGrp="1"/>
          </p:cNvSpPr>
          <p:nvPr>
            <p:ph idx="1"/>
          </p:nvPr>
        </p:nvSpPr>
        <p:spPr>
          <a:xfrm>
            <a:off x="228600" y="1828800"/>
            <a:ext cx="8610600" cy="4800600"/>
          </a:xfrm>
        </p:spPr>
        <p:txBody>
          <a:bodyPr/>
          <a:lstStyle/>
          <a:p>
            <a:pPr lvl="1">
              <a:defRPr/>
            </a:pPr>
            <a:r>
              <a:rPr lang="en-US" dirty="0" smtClean="0"/>
              <a:t>Blood pressure </a:t>
            </a:r>
          </a:p>
          <a:p>
            <a:pPr lvl="2">
              <a:defRPr/>
            </a:pPr>
            <a:r>
              <a:rPr lang="en-US" sz="2400" dirty="0" smtClean="0"/>
              <a:t>Appropriate size cuff - 2/3 width of upper arm </a:t>
            </a:r>
          </a:p>
          <a:p>
            <a:pPr lvl="2">
              <a:defRPr/>
            </a:pPr>
            <a:r>
              <a:rPr lang="en-US" sz="2400" dirty="0" smtClean="0"/>
              <a:t>Site </a:t>
            </a:r>
          </a:p>
          <a:p>
            <a:pPr lvl="1">
              <a:defRPr/>
            </a:pPr>
            <a:r>
              <a:rPr lang="en-US" dirty="0" smtClean="0"/>
              <a:t>Growth parameters - must plot on appropriate growth curve </a:t>
            </a:r>
          </a:p>
          <a:p>
            <a:pPr lvl="2">
              <a:defRPr/>
            </a:pPr>
            <a:r>
              <a:rPr lang="en-US" sz="2400" dirty="0" smtClean="0"/>
              <a:t>Weight </a:t>
            </a:r>
          </a:p>
          <a:p>
            <a:pPr lvl="2">
              <a:defRPr/>
            </a:pPr>
            <a:r>
              <a:rPr lang="en-US" sz="2400" dirty="0" smtClean="0"/>
              <a:t>Height/length </a:t>
            </a:r>
          </a:p>
          <a:p>
            <a:pPr lvl="1">
              <a:defRPr/>
            </a:pPr>
            <a:r>
              <a:rPr lang="en-US" dirty="0" smtClean="0"/>
              <a:t>OFC: Across frontal-occipital prominence so greatest diameter </a:t>
            </a:r>
          </a:p>
          <a:p>
            <a:pPr lvl="2">
              <a:defRPr/>
            </a:pPr>
            <a:r>
              <a:rPr lang="en-US" sz="2400" dirty="0" smtClean="0"/>
              <a:t>(Occipital Frontal Circumference) </a:t>
            </a:r>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Appearance.</a:t>
            </a:r>
            <a:endParaRPr lang="en-US" dirty="0"/>
          </a:p>
        </p:txBody>
      </p:sp>
      <p:sp>
        <p:nvSpPr>
          <p:cNvPr id="3" name="Content Placeholder 2"/>
          <p:cNvSpPr>
            <a:spLocks noGrp="1"/>
          </p:cNvSpPr>
          <p:nvPr>
            <p:ph idx="1"/>
          </p:nvPr>
        </p:nvSpPr>
        <p:spPr/>
        <p:txBody>
          <a:bodyPr/>
          <a:lstStyle/>
          <a:p>
            <a:pPr>
              <a:lnSpc>
                <a:spcPct val="80000"/>
              </a:lnSpc>
            </a:pPr>
            <a:r>
              <a:rPr lang="en-US" sz="2000" dirty="0" smtClean="0"/>
              <a:t>Cumulative, subjective impression of the child’s </a:t>
            </a:r>
          </a:p>
          <a:p>
            <a:pPr lvl="1">
              <a:lnSpc>
                <a:spcPct val="80000"/>
              </a:lnSpc>
            </a:pPr>
            <a:r>
              <a:rPr lang="en-US" sz="2000" dirty="0" smtClean="0"/>
              <a:t>Physical appearance</a:t>
            </a:r>
          </a:p>
          <a:p>
            <a:pPr lvl="2">
              <a:lnSpc>
                <a:spcPct val="80000"/>
              </a:lnSpc>
            </a:pPr>
            <a:r>
              <a:rPr lang="en-US" dirty="0" smtClean="0"/>
              <a:t>Facial expression, hygiene</a:t>
            </a:r>
          </a:p>
          <a:p>
            <a:pPr lvl="1">
              <a:lnSpc>
                <a:spcPct val="80000"/>
              </a:lnSpc>
            </a:pPr>
            <a:r>
              <a:rPr lang="en-US" sz="2000" dirty="0" smtClean="0"/>
              <a:t>State of nutrition </a:t>
            </a:r>
          </a:p>
          <a:p>
            <a:pPr lvl="2">
              <a:lnSpc>
                <a:spcPct val="80000"/>
              </a:lnSpc>
            </a:pPr>
            <a:r>
              <a:rPr lang="en-US" dirty="0" smtClean="0"/>
              <a:t>“slender and tall,” well-nourished, undernourished</a:t>
            </a:r>
          </a:p>
          <a:p>
            <a:pPr lvl="1">
              <a:lnSpc>
                <a:spcPct val="80000"/>
              </a:lnSpc>
            </a:pPr>
            <a:r>
              <a:rPr lang="en-US" sz="2000" dirty="0" smtClean="0"/>
              <a:t>Behavior </a:t>
            </a:r>
          </a:p>
          <a:p>
            <a:pPr lvl="2">
              <a:lnSpc>
                <a:spcPct val="80000"/>
              </a:lnSpc>
            </a:pPr>
            <a:r>
              <a:rPr lang="en-US" dirty="0" smtClean="0"/>
              <a:t>Degree of alertness, response to stimuli, affect</a:t>
            </a:r>
          </a:p>
          <a:p>
            <a:pPr lvl="1">
              <a:lnSpc>
                <a:spcPct val="80000"/>
              </a:lnSpc>
            </a:pPr>
            <a:r>
              <a:rPr lang="en-US" sz="2000" dirty="0" smtClean="0"/>
              <a:t>Personality</a:t>
            </a:r>
          </a:p>
          <a:p>
            <a:pPr lvl="1">
              <a:lnSpc>
                <a:spcPct val="80000"/>
              </a:lnSpc>
            </a:pPr>
            <a:r>
              <a:rPr lang="en-US" sz="2000" dirty="0" smtClean="0"/>
              <a:t>Interactions with parents &amp; nurse</a:t>
            </a:r>
          </a:p>
          <a:p>
            <a:pPr lvl="1">
              <a:lnSpc>
                <a:spcPct val="80000"/>
              </a:lnSpc>
            </a:pPr>
            <a:r>
              <a:rPr lang="en-US" sz="2000" dirty="0" smtClean="0"/>
              <a:t>Posture</a:t>
            </a:r>
          </a:p>
          <a:p>
            <a:pPr lvl="2">
              <a:lnSpc>
                <a:spcPct val="80000"/>
              </a:lnSpc>
            </a:pPr>
            <a:r>
              <a:rPr lang="en-US" dirty="0" smtClean="0"/>
              <a:t>Type of body movement</a:t>
            </a:r>
          </a:p>
          <a:p>
            <a:pPr lvl="1">
              <a:lnSpc>
                <a:spcPct val="80000"/>
              </a:lnSpc>
            </a:pPr>
            <a:r>
              <a:rPr lang="en-US" sz="2000" dirty="0" smtClean="0"/>
              <a:t>Development </a:t>
            </a:r>
          </a:p>
          <a:p>
            <a:pPr lvl="2">
              <a:lnSpc>
                <a:spcPct val="80000"/>
              </a:lnSpc>
            </a:pPr>
            <a:r>
              <a:rPr lang="en-US" dirty="0" smtClean="0"/>
              <a:t>Motor skills, degree of coordination</a:t>
            </a:r>
          </a:p>
          <a:p>
            <a:pPr lvl="1">
              <a:lnSpc>
                <a:spcPct val="80000"/>
              </a:lnSpc>
            </a:pPr>
            <a:r>
              <a:rPr lang="en-US" sz="2000" dirty="0" smtClean="0"/>
              <a:t>Speech</a:t>
            </a:r>
          </a:p>
          <a:p>
            <a:pPr lvl="1">
              <a:lnSpc>
                <a:spcPct val="80000"/>
              </a:lnSpc>
              <a:buFontTx/>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Integument</a:t>
            </a:r>
            <a:endParaRPr lang="en-US" dirty="0"/>
          </a:p>
        </p:txBody>
      </p:sp>
      <p:sp>
        <p:nvSpPr>
          <p:cNvPr id="3" name="Content Placeholder 2"/>
          <p:cNvSpPr>
            <a:spLocks noGrp="1"/>
          </p:cNvSpPr>
          <p:nvPr>
            <p:ph idx="1"/>
          </p:nvPr>
        </p:nvSpPr>
        <p:spPr/>
        <p:txBody>
          <a:bodyPr/>
          <a:lstStyle/>
          <a:p>
            <a:pPr marL="514350" indent="-514350">
              <a:lnSpc>
                <a:spcPct val="80000"/>
              </a:lnSpc>
              <a:buFont typeface="Arial" charset="0"/>
              <a:buAutoNum type="arabicPeriod"/>
            </a:pPr>
            <a:r>
              <a:rPr lang="en-US" sz="2100" dirty="0" smtClean="0"/>
              <a:t>Skin</a:t>
            </a:r>
          </a:p>
          <a:p>
            <a:pPr marL="914400" lvl="1" indent="-514350">
              <a:lnSpc>
                <a:spcPct val="80000"/>
              </a:lnSpc>
            </a:pPr>
            <a:r>
              <a:rPr lang="en-US" sz="2000" dirty="0" smtClean="0"/>
              <a:t>Inspect for odor</a:t>
            </a:r>
          </a:p>
          <a:p>
            <a:pPr marL="914400" lvl="1" indent="-514350">
              <a:lnSpc>
                <a:spcPct val="80000"/>
              </a:lnSpc>
            </a:pPr>
            <a:r>
              <a:rPr lang="en-US" sz="2000" dirty="0" smtClean="0"/>
              <a:t>Inspect for color and pigmentation</a:t>
            </a:r>
          </a:p>
          <a:p>
            <a:pPr marL="1314450" lvl="2" indent="-514350">
              <a:lnSpc>
                <a:spcPct val="80000"/>
              </a:lnSpc>
            </a:pPr>
            <a:r>
              <a:rPr lang="en-US" dirty="0" smtClean="0"/>
              <a:t>Varies between and within races</a:t>
            </a:r>
          </a:p>
          <a:p>
            <a:pPr marL="914400" lvl="1" indent="-514350">
              <a:lnSpc>
                <a:spcPct val="80000"/>
              </a:lnSpc>
            </a:pPr>
            <a:r>
              <a:rPr lang="en-US" sz="2000" dirty="0" smtClean="0"/>
              <a:t>Inspect and palpate for lesions</a:t>
            </a:r>
          </a:p>
          <a:p>
            <a:pPr marL="1314450" lvl="2" indent="-514350">
              <a:lnSpc>
                <a:spcPct val="80000"/>
              </a:lnSpc>
            </a:pPr>
            <a:r>
              <a:rPr lang="en-US" dirty="0" smtClean="0"/>
              <a:t>Note shape, color, size, and consistency</a:t>
            </a:r>
          </a:p>
          <a:p>
            <a:pPr marL="914400" lvl="1" indent="-514350">
              <a:lnSpc>
                <a:spcPct val="80000"/>
              </a:lnSpc>
            </a:pPr>
            <a:r>
              <a:rPr lang="en-US" sz="2000" dirty="0" smtClean="0"/>
              <a:t>Palpate for texture, noting moisture &amp; temperature</a:t>
            </a:r>
          </a:p>
          <a:p>
            <a:pPr marL="1314450" lvl="2" indent="-514350">
              <a:lnSpc>
                <a:spcPct val="80000"/>
              </a:lnSpc>
            </a:pPr>
            <a:r>
              <a:rPr lang="en-US" dirty="0" smtClean="0"/>
              <a:t>Compare each side of the body as well as upper to lower extremities</a:t>
            </a:r>
          </a:p>
          <a:p>
            <a:pPr marL="1314450" lvl="2" indent="-514350">
              <a:lnSpc>
                <a:spcPct val="80000"/>
              </a:lnSpc>
            </a:pPr>
            <a:r>
              <a:rPr lang="en-US" dirty="0" smtClean="0"/>
              <a:t>Abnormal: presence of scars, excessive drying, </a:t>
            </a:r>
            <a:r>
              <a:rPr lang="en-US" dirty="0" err="1" smtClean="0"/>
              <a:t>oilyness</a:t>
            </a:r>
            <a:r>
              <a:rPr lang="en-US" dirty="0" smtClean="0"/>
              <a:t>, roughness, flaking, scaling, hot or cool to touch</a:t>
            </a:r>
          </a:p>
          <a:p>
            <a:pPr marL="914400" lvl="1" indent="-514350">
              <a:lnSpc>
                <a:spcPct val="80000"/>
              </a:lnSpc>
            </a:pPr>
            <a:r>
              <a:rPr lang="en-US" sz="2000" dirty="0" smtClean="0"/>
              <a:t>Palpate for </a:t>
            </a:r>
            <a:r>
              <a:rPr lang="en-US" sz="2000" dirty="0" err="1" smtClean="0"/>
              <a:t>turgor</a:t>
            </a:r>
            <a:r>
              <a:rPr lang="en-US" sz="2000" dirty="0" smtClean="0"/>
              <a:t> (elasticity in skin)</a:t>
            </a:r>
          </a:p>
          <a:p>
            <a:pPr marL="1314450" lvl="2" indent="-514350">
              <a:lnSpc>
                <a:spcPct val="80000"/>
              </a:lnSpc>
            </a:pPr>
            <a:endParaRPr lang="en-US" dirty="0" smtClean="0"/>
          </a:p>
          <a:p>
            <a:endParaRPr lang="en-US" dirty="0"/>
          </a:p>
        </p:txBody>
      </p:sp>
      <p:pic>
        <p:nvPicPr>
          <p:cNvPr id="4" name="Picture 2"/>
          <p:cNvPicPr>
            <a:picLocks noChangeAspect="1" noChangeArrowheads="1"/>
          </p:cNvPicPr>
          <p:nvPr/>
        </p:nvPicPr>
        <p:blipFill>
          <a:blip r:embed="rId2"/>
          <a:srcRect/>
          <a:stretch>
            <a:fillRect/>
          </a:stretch>
        </p:blipFill>
        <p:spPr bwMode="auto">
          <a:xfrm>
            <a:off x="6019800" y="0"/>
            <a:ext cx="3124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Integument (cont.)</a:t>
            </a:r>
            <a:endParaRPr lang="en-US" dirty="0"/>
          </a:p>
        </p:txBody>
      </p:sp>
      <p:sp>
        <p:nvSpPr>
          <p:cNvPr id="3" name="Content Placeholder 2"/>
          <p:cNvSpPr>
            <a:spLocks noGrp="1"/>
          </p:cNvSpPr>
          <p:nvPr>
            <p:ph idx="1"/>
          </p:nvPr>
        </p:nvSpPr>
        <p:spPr/>
        <p:txBody>
          <a:bodyPr>
            <a:normAutofit lnSpcReduction="10000"/>
          </a:bodyPr>
          <a:lstStyle/>
          <a:p>
            <a:pPr lvl="1">
              <a:lnSpc>
                <a:spcPct val="80000"/>
              </a:lnSpc>
            </a:pPr>
            <a:r>
              <a:rPr lang="en-US" dirty="0" smtClean="0"/>
              <a:t>Inspect and palate for edema</a:t>
            </a:r>
          </a:p>
          <a:p>
            <a:pPr lvl="2">
              <a:lnSpc>
                <a:spcPct val="80000"/>
              </a:lnSpc>
            </a:pPr>
            <a:r>
              <a:rPr lang="en-US" sz="2400" dirty="0" smtClean="0"/>
              <a:t>Commonly </a:t>
            </a:r>
            <a:r>
              <a:rPr lang="en-US" sz="2400" dirty="0" err="1" smtClean="0"/>
              <a:t>periorbital</a:t>
            </a:r>
            <a:r>
              <a:rPr lang="en-US" sz="2400" dirty="0" smtClean="0"/>
              <a:t> , buttocks, or lower extremities</a:t>
            </a:r>
          </a:p>
          <a:p>
            <a:pPr marL="514350" indent="-514350">
              <a:lnSpc>
                <a:spcPct val="80000"/>
              </a:lnSpc>
              <a:buFont typeface="Arial" charset="0"/>
              <a:buAutoNum type="arabicPeriod" startAt="2"/>
            </a:pPr>
            <a:r>
              <a:rPr lang="en-US" sz="2400" dirty="0" smtClean="0"/>
              <a:t>Hair</a:t>
            </a:r>
          </a:p>
          <a:p>
            <a:pPr lvl="1">
              <a:lnSpc>
                <a:spcPct val="80000"/>
              </a:lnSpc>
            </a:pPr>
            <a:r>
              <a:rPr lang="en-US" dirty="0" smtClean="0"/>
              <a:t>Inspect for color, texture, quality, distribution and elasticity</a:t>
            </a:r>
          </a:p>
          <a:p>
            <a:pPr lvl="1">
              <a:lnSpc>
                <a:spcPct val="80000"/>
              </a:lnSpc>
            </a:pPr>
            <a:r>
              <a:rPr lang="en-US" dirty="0" smtClean="0"/>
              <a:t>Normal: lustrous, silky, strong, and elastic without foreign bodies</a:t>
            </a:r>
          </a:p>
          <a:p>
            <a:pPr marL="514350" indent="-514350">
              <a:lnSpc>
                <a:spcPct val="80000"/>
              </a:lnSpc>
              <a:buFont typeface="Arial" charset="0"/>
              <a:buAutoNum type="arabicPeriod" startAt="3"/>
            </a:pPr>
            <a:r>
              <a:rPr lang="en-US" sz="2400" dirty="0" smtClean="0"/>
              <a:t>Nails</a:t>
            </a:r>
          </a:p>
          <a:p>
            <a:pPr lvl="1">
              <a:lnSpc>
                <a:spcPct val="80000"/>
              </a:lnSpc>
            </a:pPr>
            <a:r>
              <a:rPr lang="en-US" dirty="0" smtClean="0"/>
              <a:t>Inspect for color, shape, and condition	</a:t>
            </a:r>
          </a:p>
          <a:p>
            <a:pPr lvl="1">
              <a:lnSpc>
                <a:spcPct val="80000"/>
              </a:lnSpc>
            </a:pPr>
            <a:r>
              <a:rPr lang="en-US" dirty="0" smtClean="0"/>
              <a:t>Normal: pink, convex in shape, smooth, firm and flexible</a:t>
            </a:r>
          </a:p>
          <a:p>
            <a:pPr lvl="1">
              <a:lnSpc>
                <a:spcPct val="80000"/>
              </a:lnSpc>
            </a:pPr>
            <a:r>
              <a:rPr lang="en-US" dirty="0" err="1" smtClean="0"/>
              <a:t>Abnormals</a:t>
            </a:r>
            <a:r>
              <a:rPr lang="en-US" dirty="0" smtClean="0"/>
              <a:t> clubbing, concave, yellowing, blueness, bluish black, pitted, ragged</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a:t>
            </a:r>
            <a:endParaRPr lang="en-US" dirty="0"/>
          </a:p>
        </p:txBody>
      </p:sp>
      <p:sp>
        <p:nvSpPr>
          <p:cNvPr id="3" name="Content Placeholder 2"/>
          <p:cNvSpPr>
            <a:spLocks noGrp="1"/>
          </p:cNvSpPr>
          <p:nvPr>
            <p:ph idx="1"/>
          </p:nvPr>
        </p:nvSpPr>
        <p:spPr/>
        <p:txBody>
          <a:bodyPr/>
          <a:lstStyle/>
          <a:p>
            <a:r>
              <a:rPr lang="en-US" sz="2400" dirty="0" smtClean="0"/>
              <a:t>Inspect the shape and symmetry</a:t>
            </a:r>
          </a:p>
          <a:p>
            <a:pPr lvl="1"/>
            <a:r>
              <a:rPr lang="en-US" dirty="0" smtClean="0"/>
              <a:t>Minor asymmetry is common under 4 months</a:t>
            </a:r>
          </a:p>
          <a:p>
            <a:r>
              <a:rPr lang="en-US" sz="2400" dirty="0" smtClean="0"/>
              <a:t>Palpate the sutures lines in infants</a:t>
            </a:r>
          </a:p>
          <a:p>
            <a:pPr lvl="1"/>
            <a:r>
              <a:rPr lang="en-US" dirty="0" smtClean="0"/>
              <a:t>Newborn skull consists of separate bones that fuse when brain growth is complete</a:t>
            </a:r>
          </a:p>
          <a:p>
            <a:pPr lvl="1"/>
            <a:r>
              <a:rPr lang="en-US" dirty="0" smtClean="0"/>
              <a:t>Sutures </a:t>
            </a:r>
          </a:p>
          <a:p>
            <a:pPr lvl="1"/>
            <a:r>
              <a:rPr lang="en-US" dirty="0" smtClean="0"/>
              <a:t>Fontanels </a:t>
            </a:r>
          </a:p>
          <a:p>
            <a:pPr lvl="2"/>
            <a:r>
              <a:rPr lang="en-US" dirty="0" smtClean="0"/>
              <a:t>Normal: soft, flat, and </a:t>
            </a:r>
            <a:r>
              <a:rPr lang="en-US" dirty="0" err="1" smtClean="0"/>
              <a:t>pulsatile</a:t>
            </a:r>
            <a:endParaRPr lang="en-US" dirty="0" smtClean="0"/>
          </a:p>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a:t>
            </a:r>
            <a:endParaRPr lang="en-US" dirty="0"/>
          </a:p>
        </p:txBody>
      </p:sp>
      <p:sp>
        <p:nvSpPr>
          <p:cNvPr id="3" name="Content Placeholder 2"/>
          <p:cNvSpPr>
            <a:spLocks noGrp="1"/>
          </p:cNvSpPr>
          <p:nvPr>
            <p:ph idx="1"/>
          </p:nvPr>
        </p:nvSpPr>
        <p:spPr/>
        <p:txBody>
          <a:bodyPr/>
          <a:lstStyle/>
          <a:p>
            <a:r>
              <a:rPr lang="en-US" sz="2400" dirty="0" smtClean="0"/>
              <a:t>Note head control in infants and head posture in children</a:t>
            </a:r>
          </a:p>
          <a:p>
            <a:pPr lvl="2"/>
            <a:r>
              <a:rPr lang="en-US" dirty="0" smtClean="0"/>
              <a:t>Abnormal: Head lag after 6 months of age</a:t>
            </a:r>
          </a:p>
          <a:p>
            <a:r>
              <a:rPr lang="en-US" sz="2400" dirty="0" smtClean="0"/>
              <a:t>Inspect the face for symmetry, movement, and general appearance</a:t>
            </a:r>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Neck.</a:t>
            </a:r>
            <a:endParaRPr lang="en-US" dirty="0"/>
          </a:p>
        </p:txBody>
      </p:sp>
      <p:sp>
        <p:nvSpPr>
          <p:cNvPr id="3" name="Content Placeholder 2"/>
          <p:cNvSpPr>
            <a:spLocks noGrp="1"/>
          </p:cNvSpPr>
          <p:nvPr>
            <p:ph idx="1"/>
          </p:nvPr>
        </p:nvSpPr>
        <p:spPr/>
        <p:txBody>
          <a:bodyPr/>
          <a:lstStyle/>
          <a:p>
            <a:pPr>
              <a:lnSpc>
                <a:spcPct val="80000"/>
              </a:lnSpc>
            </a:pPr>
            <a:r>
              <a:rPr lang="en-US" sz="2300" dirty="0" smtClean="0"/>
              <a:t>Inspect size of neck</a:t>
            </a:r>
          </a:p>
          <a:p>
            <a:pPr lvl="1">
              <a:lnSpc>
                <a:spcPct val="80000"/>
              </a:lnSpc>
            </a:pPr>
            <a:r>
              <a:rPr lang="en-US" sz="2000" dirty="0" smtClean="0"/>
              <a:t>During infancy, the neck is short with skin folds</a:t>
            </a:r>
          </a:p>
          <a:p>
            <a:pPr>
              <a:lnSpc>
                <a:spcPct val="80000"/>
              </a:lnSpc>
            </a:pPr>
            <a:r>
              <a:rPr lang="en-US" sz="2300" dirty="0" smtClean="0"/>
              <a:t>Inspect and palpate for lymph nodes, masses, cysts, webbing, extra skin folds, and vein distention</a:t>
            </a:r>
          </a:p>
          <a:p>
            <a:pPr lvl="1">
              <a:lnSpc>
                <a:spcPct val="80000"/>
              </a:lnSpc>
            </a:pPr>
            <a:r>
              <a:rPr lang="en-US" sz="2000" dirty="0" smtClean="0"/>
              <a:t>Lymph nodes </a:t>
            </a:r>
          </a:p>
          <a:p>
            <a:pPr>
              <a:lnSpc>
                <a:spcPct val="80000"/>
              </a:lnSpc>
            </a:pPr>
            <a:r>
              <a:rPr lang="en-US" sz="2300" dirty="0" smtClean="0"/>
              <a:t>Palpate the trachea</a:t>
            </a:r>
          </a:p>
          <a:p>
            <a:pPr lvl="1">
              <a:lnSpc>
                <a:spcPct val="80000"/>
              </a:lnSpc>
            </a:pPr>
            <a:r>
              <a:rPr lang="en-US" sz="2000" dirty="0" smtClean="0"/>
              <a:t>Normal: at midline or slightly to the right</a:t>
            </a:r>
          </a:p>
          <a:p>
            <a:pPr lvl="1">
              <a:lnSpc>
                <a:spcPct val="80000"/>
              </a:lnSpc>
            </a:pPr>
            <a:r>
              <a:rPr lang="en-US" sz="2000" dirty="0" smtClean="0"/>
              <a:t>Abnormal: shift in position can indicate serious problem</a:t>
            </a:r>
          </a:p>
          <a:p>
            <a:pPr>
              <a:lnSpc>
                <a:spcPct val="80000"/>
              </a:lnSpc>
            </a:pPr>
            <a:r>
              <a:rPr lang="en-US" sz="2300" dirty="0" smtClean="0"/>
              <a:t>Perform Range of Motion</a:t>
            </a:r>
          </a:p>
          <a:p>
            <a:pPr lvl="1">
              <a:lnSpc>
                <a:spcPct val="80000"/>
              </a:lnSpc>
            </a:pPr>
            <a:r>
              <a:rPr lang="en-US" sz="2000" dirty="0" smtClean="0"/>
              <a:t>Normal: no pain or limitation of movement</a:t>
            </a:r>
          </a:p>
          <a:p>
            <a:pPr lvl="1">
              <a:lnSpc>
                <a:spcPct val="80000"/>
              </a:lnSpc>
            </a:pPr>
            <a:r>
              <a:rPr lang="en-US" sz="2000" dirty="0" smtClean="0"/>
              <a:t>Abnormal: pain and resistance to movement or flexion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Eyes.</a:t>
            </a:r>
            <a:endParaRPr lang="en-US" dirty="0"/>
          </a:p>
        </p:txBody>
      </p:sp>
      <p:sp>
        <p:nvSpPr>
          <p:cNvPr id="3" name="Content Placeholder 2"/>
          <p:cNvSpPr>
            <a:spLocks noGrp="1"/>
          </p:cNvSpPr>
          <p:nvPr>
            <p:ph idx="1"/>
          </p:nvPr>
        </p:nvSpPr>
        <p:spPr/>
        <p:txBody>
          <a:bodyPr/>
          <a:lstStyle/>
          <a:p>
            <a:pPr>
              <a:lnSpc>
                <a:spcPct val="90000"/>
              </a:lnSpc>
            </a:pPr>
            <a:r>
              <a:rPr lang="en-US" sz="2400" dirty="0" smtClean="0"/>
              <a:t>Inspect for position and placement</a:t>
            </a:r>
          </a:p>
          <a:p>
            <a:pPr lvl="1">
              <a:lnSpc>
                <a:spcPct val="90000"/>
              </a:lnSpc>
            </a:pPr>
            <a:r>
              <a:rPr lang="en-US" dirty="0" smtClean="0"/>
              <a:t>Inner </a:t>
            </a:r>
            <a:r>
              <a:rPr lang="en-US" dirty="0" err="1" smtClean="0"/>
              <a:t>canthal</a:t>
            </a:r>
            <a:r>
              <a:rPr lang="en-US" dirty="0" smtClean="0"/>
              <a:t> distance averages 2.5cm</a:t>
            </a:r>
          </a:p>
          <a:p>
            <a:pPr lvl="1">
              <a:lnSpc>
                <a:spcPct val="90000"/>
              </a:lnSpc>
            </a:pPr>
            <a:r>
              <a:rPr lang="en-US" dirty="0" smtClean="0"/>
              <a:t>Eyelids fall between the upper border of the iris and upper border of the pupils</a:t>
            </a:r>
          </a:p>
          <a:p>
            <a:pPr>
              <a:lnSpc>
                <a:spcPct val="90000"/>
              </a:lnSpc>
            </a:pPr>
            <a:r>
              <a:rPr lang="en-US" sz="2400" dirty="0" smtClean="0"/>
              <a:t>Inspect eyebrows for symmetry and hair growth</a:t>
            </a:r>
          </a:p>
          <a:p>
            <a:pPr>
              <a:lnSpc>
                <a:spcPct val="90000"/>
              </a:lnSpc>
            </a:pPr>
            <a:r>
              <a:rPr lang="en-US" sz="2400" dirty="0" smtClean="0"/>
              <a:t>Observe distribution and condition of eyelashes</a:t>
            </a:r>
          </a:p>
          <a:p>
            <a:pPr>
              <a:lnSpc>
                <a:spcPct val="90000"/>
              </a:lnSpc>
            </a:pPr>
            <a:r>
              <a:rPr lang="en-US" sz="2400" dirty="0" smtClean="0"/>
              <a:t>Inspect eyelashes for color, edema, discharge, and lesions</a:t>
            </a:r>
          </a:p>
          <a:p>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Eyes (cont.)</a:t>
            </a:r>
            <a:endParaRPr lang="en-US" dirty="0"/>
          </a:p>
        </p:txBody>
      </p:sp>
      <p:sp>
        <p:nvSpPr>
          <p:cNvPr id="3" name="Content Placeholder 2"/>
          <p:cNvSpPr>
            <a:spLocks noGrp="1"/>
          </p:cNvSpPr>
          <p:nvPr>
            <p:ph idx="1"/>
          </p:nvPr>
        </p:nvSpPr>
        <p:spPr/>
        <p:txBody>
          <a:bodyPr/>
          <a:lstStyle/>
          <a:p>
            <a:pPr>
              <a:lnSpc>
                <a:spcPct val="90000"/>
              </a:lnSpc>
            </a:pPr>
            <a:r>
              <a:rPr lang="en-US" sz="2300" dirty="0" smtClean="0"/>
              <a:t>Inspect conjunctivae by pulling down the lower lid</a:t>
            </a:r>
          </a:p>
          <a:p>
            <a:pPr lvl="2">
              <a:lnSpc>
                <a:spcPct val="90000"/>
              </a:lnSpc>
            </a:pPr>
            <a:r>
              <a:rPr lang="en-US" sz="1800" dirty="0" smtClean="0"/>
              <a:t>Normal: pink and glossy</a:t>
            </a:r>
          </a:p>
          <a:p>
            <a:pPr>
              <a:lnSpc>
                <a:spcPct val="90000"/>
              </a:lnSpc>
            </a:pPr>
            <a:r>
              <a:rPr lang="en-US" sz="2300" dirty="0" smtClean="0"/>
              <a:t>Inspect the sclera (whitish covering of eyeball)</a:t>
            </a:r>
          </a:p>
          <a:p>
            <a:pPr lvl="2">
              <a:lnSpc>
                <a:spcPct val="90000"/>
              </a:lnSpc>
            </a:pPr>
            <a:r>
              <a:rPr lang="en-US" sz="1800" dirty="0" smtClean="0"/>
              <a:t>Normal: white and clear</a:t>
            </a:r>
          </a:p>
          <a:p>
            <a:pPr>
              <a:lnSpc>
                <a:spcPct val="90000"/>
              </a:lnSpc>
            </a:pPr>
            <a:r>
              <a:rPr lang="en-US" sz="2300" dirty="0" smtClean="0"/>
              <a:t>Inspect pupils for size, equality, shape, and movement</a:t>
            </a:r>
            <a:endParaRPr lang="en-US" sz="2400" dirty="0" smtClean="0"/>
          </a:p>
          <a:p>
            <a:pPr lvl="2">
              <a:lnSpc>
                <a:spcPct val="90000"/>
              </a:lnSpc>
            </a:pPr>
            <a:r>
              <a:rPr lang="en-US" sz="1800" dirty="0" smtClean="0"/>
              <a:t>Abnormal: constriction (</a:t>
            </a:r>
            <a:r>
              <a:rPr lang="en-US" sz="1800" dirty="0" err="1" smtClean="0"/>
              <a:t>iritis</a:t>
            </a:r>
            <a:r>
              <a:rPr lang="en-US" sz="1800" dirty="0" smtClean="0"/>
              <a:t>, morphine administration)        dilation (emotional factors, acute glaucoma, some drugs, trauma, circulatory arrest, and anesthesia)</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and disease patterns</a:t>
            </a:r>
            <a:endParaRPr lang="en-US" dirty="0"/>
          </a:p>
        </p:txBody>
      </p:sp>
      <p:sp>
        <p:nvSpPr>
          <p:cNvPr id="3" name="Content Placeholder 2"/>
          <p:cNvSpPr>
            <a:spLocks noGrp="1"/>
          </p:cNvSpPr>
          <p:nvPr>
            <p:ph idx="1"/>
          </p:nvPr>
        </p:nvSpPr>
        <p:spPr/>
        <p:txBody>
          <a:bodyPr>
            <a:normAutofit/>
          </a:bodyPr>
          <a:lstStyle/>
          <a:p>
            <a:pPr marL="609600" indent="-609600">
              <a:lnSpc>
                <a:spcPct val="90000"/>
              </a:lnSpc>
              <a:buFontTx/>
              <a:buAutoNum type="arabicPeriod"/>
            </a:pPr>
            <a:r>
              <a:rPr lang="en-US" dirty="0" smtClean="0"/>
              <a:t>Intra uterine fetal life</a:t>
            </a:r>
          </a:p>
          <a:p>
            <a:pPr marL="609600" indent="-609600">
              <a:lnSpc>
                <a:spcPct val="90000"/>
              </a:lnSpc>
              <a:buNone/>
            </a:pPr>
            <a:r>
              <a:rPr lang="en-US" dirty="0" smtClean="0"/>
              <a:t> In this age group diseases result from maternal infections, maternal malnutrition and diseases. Others are as a result of congenital or inherited abnormalities</a:t>
            </a:r>
          </a:p>
          <a:p>
            <a:pPr marL="609600" indent="-609600">
              <a:lnSpc>
                <a:spcPct val="90000"/>
              </a:lnSpc>
              <a:buNone/>
            </a:pPr>
            <a:r>
              <a:rPr lang="en-US" dirty="0" smtClean="0"/>
              <a:t>2. Neonatal period</a:t>
            </a:r>
          </a:p>
          <a:p>
            <a:pPr marL="609600" indent="-609600">
              <a:lnSpc>
                <a:spcPct val="90000"/>
              </a:lnSpc>
              <a:buNone/>
            </a:pPr>
            <a:r>
              <a:rPr lang="en-US" dirty="0" smtClean="0"/>
              <a:t>	Diseases result from obstetric complications , birth injuries,  abnormalities and infections</a:t>
            </a:r>
          </a:p>
          <a:p>
            <a:pPr marL="609600" indent="-609600">
              <a:lnSpc>
                <a:spcPct val="90000"/>
              </a:lnSpc>
              <a:buNone/>
            </a:pPr>
            <a:r>
              <a:rPr lang="en-US" dirty="0" smtClean="0"/>
              <a:t>3. Under five: Infections, poor nutrition, environmental causes and accidents.</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a:t>
            </a:r>
            <a:endParaRPr lang="en-US" dirty="0"/>
          </a:p>
        </p:txBody>
      </p:sp>
      <p:pic>
        <p:nvPicPr>
          <p:cNvPr id="4" name="Picture 7" descr="A03963-06-16"/>
          <p:cNvPicPr>
            <a:picLocks noGrp="1" noChangeAspect="1" noChangeArrowheads="1"/>
          </p:cNvPicPr>
          <p:nvPr>
            <p:ph idx="1"/>
          </p:nvPr>
        </p:nvPicPr>
        <p:blipFill>
          <a:blip r:embed="rId2"/>
          <a:stretch>
            <a:fillRect/>
          </a:stretch>
        </p:blipFill>
        <p:spPr bwMode="auto">
          <a:xfrm>
            <a:off x="2432050" y="2313781"/>
            <a:ext cx="4279900" cy="363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Visual Acuity</a:t>
            </a:r>
            <a:endParaRPr lang="en-US" dirty="0"/>
          </a:p>
        </p:txBody>
      </p:sp>
      <p:sp>
        <p:nvSpPr>
          <p:cNvPr id="3" name="Content Placeholder 2"/>
          <p:cNvSpPr>
            <a:spLocks noGrp="1"/>
          </p:cNvSpPr>
          <p:nvPr>
            <p:ph idx="1"/>
          </p:nvPr>
        </p:nvSpPr>
        <p:spPr/>
        <p:txBody>
          <a:bodyPr/>
          <a:lstStyle/>
          <a:p>
            <a:pPr>
              <a:lnSpc>
                <a:spcPct val="80000"/>
              </a:lnSpc>
            </a:pPr>
            <a:r>
              <a:rPr lang="en-US" sz="2600" dirty="0" smtClean="0"/>
              <a:t>Infants</a:t>
            </a:r>
          </a:p>
          <a:p>
            <a:pPr lvl="1">
              <a:lnSpc>
                <a:spcPct val="80000"/>
              </a:lnSpc>
            </a:pPr>
            <a:r>
              <a:rPr lang="en-US" sz="2200" dirty="0" smtClean="0"/>
              <a:t>Assess by shining a light into the eyes and noting blinking, pupil constriction, and following of light to midline</a:t>
            </a:r>
          </a:p>
          <a:p>
            <a:pPr lvl="1">
              <a:lnSpc>
                <a:spcPct val="80000"/>
              </a:lnSpc>
            </a:pPr>
            <a:r>
              <a:rPr lang="en-US" sz="2200" dirty="0" smtClean="0"/>
              <a:t>Assess whether infant 4 weeks and older can fixate on a brightly colored object and follow it</a:t>
            </a:r>
          </a:p>
          <a:p>
            <a:pPr>
              <a:lnSpc>
                <a:spcPct val="80000"/>
              </a:lnSpc>
            </a:pPr>
            <a:r>
              <a:rPr lang="en-US" sz="2600" dirty="0" err="1" smtClean="0"/>
              <a:t>Snellen</a:t>
            </a:r>
            <a:r>
              <a:rPr lang="en-US" sz="2600" dirty="0" smtClean="0"/>
              <a:t> Letter Chart</a:t>
            </a:r>
          </a:p>
          <a:p>
            <a:pPr lvl="1">
              <a:lnSpc>
                <a:spcPct val="80000"/>
              </a:lnSpc>
            </a:pPr>
            <a:r>
              <a:rPr lang="en-US" sz="2200" dirty="0" smtClean="0"/>
              <a:t>Children stand 20 feet from the chart and read the line of letters</a:t>
            </a:r>
          </a:p>
          <a:p>
            <a:pPr lvl="2">
              <a:lnSpc>
                <a:spcPct val="80000"/>
              </a:lnSpc>
            </a:pPr>
            <a:r>
              <a:rPr lang="en-US" dirty="0" smtClean="0"/>
              <a:t>If they can read line 7 they have 20/20 vision	</a:t>
            </a:r>
          </a:p>
          <a:p>
            <a:pPr>
              <a:lnSpc>
                <a:spcPct val="80000"/>
              </a:lnSpc>
            </a:pPr>
            <a:r>
              <a:rPr lang="en-US" sz="2600" dirty="0" smtClean="0"/>
              <a:t>Younger children use pictures and symbols</a:t>
            </a:r>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Ears</a:t>
            </a:r>
            <a:endParaRPr lang="en-US" dirty="0"/>
          </a:p>
        </p:txBody>
      </p:sp>
      <p:sp>
        <p:nvSpPr>
          <p:cNvPr id="3" name="Content Placeholder 2"/>
          <p:cNvSpPr>
            <a:spLocks noGrp="1"/>
          </p:cNvSpPr>
          <p:nvPr>
            <p:ph idx="1"/>
          </p:nvPr>
        </p:nvSpPr>
        <p:spPr/>
        <p:txBody>
          <a:bodyPr>
            <a:normAutofit/>
          </a:bodyPr>
          <a:lstStyle/>
          <a:p>
            <a:pPr>
              <a:lnSpc>
                <a:spcPct val="80000"/>
              </a:lnSpc>
            </a:pPr>
            <a:r>
              <a:rPr lang="en-US" dirty="0" smtClean="0"/>
              <a:t>Inspect ear for placement and position</a:t>
            </a:r>
          </a:p>
          <a:p>
            <a:pPr lvl="1">
              <a:lnSpc>
                <a:spcPct val="80000"/>
              </a:lnSpc>
            </a:pPr>
            <a:r>
              <a:rPr lang="en-US" dirty="0" smtClean="0"/>
              <a:t>Draw an imaginary line from the outer orbit of the eye to the </a:t>
            </a:r>
            <a:r>
              <a:rPr lang="en-US" dirty="0" err="1" smtClean="0"/>
              <a:t>occiput</a:t>
            </a:r>
            <a:r>
              <a:rPr lang="en-US" dirty="0" smtClean="0"/>
              <a:t> and the top of the </a:t>
            </a:r>
            <a:r>
              <a:rPr lang="en-US" dirty="0" err="1" smtClean="0"/>
              <a:t>pinna</a:t>
            </a:r>
            <a:r>
              <a:rPr lang="en-US" dirty="0" smtClean="0"/>
              <a:t> should meet or cross this line</a:t>
            </a:r>
          </a:p>
          <a:p>
            <a:pPr lvl="2">
              <a:lnSpc>
                <a:spcPct val="80000"/>
              </a:lnSpc>
            </a:pPr>
            <a:r>
              <a:rPr lang="en-US" sz="2800" dirty="0" smtClean="0"/>
              <a:t>Abnormal: low-set ears (renal anomalies or mental retardation)</a:t>
            </a:r>
          </a:p>
          <a:p>
            <a:pPr lvl="1">
              <a:lnSpc>
                <a:spcPct val="80000"/>
              </a:lnSpc>
            </a:pPr>
            <a:r>
              <a:rPr lang="en-US" dirty="0" smtClean="0"/>
              <a:t>Measure the angle of the </a:t>
            </a:r>
            <a:r>
              <a:rPr lang="en-US" dirty="0" err="1" smtClean="0"/>
              <a:t>pinna</a:t>
            </a:r>
            <a:r>
              <a:rPr lang="en-US" dirty="0" smtClean="0"/>
              <a:t> to the skull</a:t>
            </a:r>
          </a:p>
          <a:p>
            <a:pPr lvl="2">
              <a:lnSpc>
                <a:spcPct val="80000"/>
              </a:lnSpc>
            </a:pPr>
            <a:r>
              <a:rPr lang="en-US" sz="2800" dirty="0" smtClean="0"/>
              <a:t>Normal: 10 degree angle</a:t>
            </a:r>
          </a:p>
          <a:p>
            <a:pPr>
              <a:lnSpc>
                <a:spcPct val="80000"/>
              </a:lnSpc>
            </a:pPr>
            <a:r>
              <a:rPr lang="en-US" dirty="0" smtClean="0"/>
              <a:t>Inspect the ears for protrusion or flattening</a:t>
            </a:r>
          </a:p>
          <a:p>
            <a:pPr>
              <a:lnSpc>
                <a:spcPct val="80000"/>
              </a:lnSpc>
            </a:pPr>
            <a:r>
              <a:rPr lang="en-US" dirty="0" smtClean="0"/>
              <a:t>Inspect the external ear for unusual structure and markings</a:t>
            </a:r>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Ears. </a:t>
            </a:r>
            <a:endParaRPr lang="en-US" dirty="0"/>
          </a:p>
        </p:txBody>
      </p:sp>
      <p:sp>
        <p:nvSpPr>
          <p:cNvPr id="3" name="Content Placeholder 2"/>
          <p:cNvSpPr>
            <a:spLocks noGrp="1"/>
          </p:cNvSpPr>
          <p:nvPr>
            <p:ph idx="1"/>
          </p:nvPr>
        </p:nvSpPr>
        <p:spPr/>
        <p:txBody>
          <a:bodyPr/>
          <a:lstStyle/>
          <a:p>
            <a:pPr>
              <a:lnSpc>
                <a:spcPct val="80000"/>
              </a:lnSpc>
            </a:pPr>
            <a:r>
              <a:rPr lang="en-US" dirty="0" smtClean="0"/>
              <a:t>Inspect the external ear canal for general hygiene, discharge, and excoriations</a:t>
            </a:r>
          </a:p>
          <a:p>
            <a:pPr lvl="2">
              <a:lnSpc>
                <a:spcPct val="80000"/>
              </a:lnSpc>
            </a:pPr>
            <a:r>
              <a:rPr lang="en-US" sz="2800" dirty="0" smtClean="0"/>
              <a:t>Abnormal: Absence of wax, Foul-smelling yellow or green discharge, bloody discharge, clear discharge</a:t>
            </a:r>
          </a:p>
          <a:p>
            <a:pPr>
              <a:lnSpc>
                <a:spcPct val="80000"/>
              </a:lnSpc>
            </a:pPr>
            <a:r>
              <a:rPr lang="en-US" dirty="0" smtClean="0"/>
              <a:t>Pull on the auricle and palpate the bony pro </a:t>
            </a:r>
            <a:r>
              <a:rPr lang="en-US" dirty="0" err="1" smtClean="0"/>
              <a:t>tuberance</a:t>
            </a:r>
            <a:r>
              <a:rPr lang="en-US" dirty="0" smtClean="0"/>
              <a:t> behind the ear</a:t>
            </a:r>
          </a:p>
          <a:p>
            <a:pPr lvl="2">
              <a:lnSpc>
                <a:spcPct val="80000"/>
              </a:lnSpc>
            </a:pPr>
            <a:r>
              <a:rPr lang="en-US" sz="2800" dirty="0" smtClean="0"/>
              <a:t>Pain and tenderness </a:t>
            </a:r>
          </a:p>
          <a:p>
            <a:pPr>
              <a:buFont typeface="Wingdings" pitchFamily="2" charset="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alignment</a:t>
            </a:r>
            <a:endParaRPr lang="en-US" dirty="0"/>
          </a:p>
        </p:txBody>
      </p:sp>
      <p:pic>
        <p:nvPicPr>
          <p:cNvPr id="4" name="Picture 7" descr="A03963-06-20"/>
          <p:cNvPicPr>
            <a:picLocks noGrp="1" noChangeAspect="1" noChangeArrowheads="1"/>
          </p:cNvPicPr>
          <p:nvPr>
            <p:ph idx="1"/>
          </p:nvPr>
        </p:nvPicPr>
        <p:blipFill>
          <a:blip r:embed="rId2"/>
          <a:stretch>
            <a:fillRect/>
          </a:stretch>
        </p:blipFill>
        <p:spPr bwMode="auto">
          <a:xfrm>
            <a:off x="3028950" y="2370931"/>
            <a:ext cx="3086100" cy="35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Hearing Acuity</a:t>
            </a:r>
            <a:endParaRPr lang="en-US" dirty="0"/>
          </a:p>
        </p:txBody>
      </p:sp>
      <p:sp>
        <p:nvSpPr>
          <p:cNvPr id="3" name="Content Placeholder 2"/>
          <p:cNvSpPr>
            <a:spLocks noGrp="1"/>
          </p:cNvSpPr>
          <p:nvPr>
            <p:ph idx="1"/>
          </p:nvPr>
        </p:nvSpPr>
        <p:spPr/>
        <p:txBody>
          <a:bodyPr>
            <a:noAutofit/>
          </a:bodyPr>
          <a:lstStyle/>
          <a:p>
            <a:pPr>
              <a:lnSpc>
                <a:spcPct val="80000"/>
              </a:lnSpc>
            </a:pPr>
            <a:r>
              <a:rPr lang="en-US" sz="4800" dirty="0" smtClean="0"/>
              <a:t>Infant:</a:t>
            </a:r>
          </a:p>
          <a:p>
            <a:pPr lvl="1">
              <a:lnSpc>
                <a:spcPct val="80000"/>
              </a:lnSpc>
            </a:pPr>
            <a:r>
              <a:rPr lang="en-US" sz="4800" dirty="0" smtClean="0"/>
              <a:t>Stand behind the infant and ring a small bell, snap fingers, clap hands, or rustle paper</a:t>
            </a:r>
          </a:p>
          <a:p>
            <a:pPr lvl="2">
              <a:lnSpc>
                <a:spcPct val="80000"/>
              </a:lnSpc>
            </a:pPr>
            <a:r>
              <a:rPr lang="en-US" sz="4800" dirty="0" smtClean="0"/>
              <a:t>Abnormal: no startle response, does not attempt to localize sound, parent’s concern</a:t>
            </a:r>
          </a:p>
          <a:p>
            <a:pPr>
              <a:lnSpc>
                <a:spcPct val="80000"/>
              </a:lnSpc>
            </a:pPr>
            <a:r>
              <a:rPr lang="en-US" sz="4800" dirty="0" smtClean="0"/>
              <a:t>Preschool-Aged Child:</a:t>
            </a:r>
          </a:p>
          <a:p>
            <a:pPr lvl="1">
              <a:lnSpc>
                <a:spcPct val="80000"/>
              </a:lnSpc>
            </a:pPr>
            <a:r>
              <a:rPr lang="en-US" sz="4800" dirty="0" smtClean="0"/>
              <a:t>Stand 0.6 to 0.9m (2-3 ft) in front of child and give commands such as “Please give me the doll.”</a:t>
            </a:r>
          </a:p>
          <a:p>
            <a:pPr>
              <a:lnSpc>
                <a:spcPct val="80000"/>
              </a:lnSpc>
            </a:pPr>
            <a:r>
              <a:rPr lang="en-US" sz="4800" dirty="0" smtClean="0"/>
              <a:t>School-Aged Child or Adolescent:</a:t>
            </a:r>
          </a:p>
          <a:p>
            <a:pPr lvl="1">
              <a:lnSpc>
                <a:spcPct val="80000"/>
              </a:lnSpc>
            </a:pPr>
            <a:r>
              <a:rPr lang="en-US" sz="4800" dirty="0" smtClean="0"/>
              <a:t>Stand 0.3 (1 ft) behind the child and instruct them to cover one ear. Ask the child to repeat what is heard while you whisper numbers in random order. Repeat with the other ear.</a:t>
            </a:r>
          </a:p>
          <a:p>
            <a:endParaRPr lang="en-US" sz="4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&amp; Nose</a:t>
            </a:r>
            <a:endParaRPr lang="en-US" dirty="0"/>
          </a:p>
        </p:txBody>
      </p:sp>
      <p:sp>
        <p:nvSpPr>
          <p:cNvPr id="3" name="Content Placeholder 2"/>
          <p:cNvSpPr>
            <a:spLocks noGrp="1"/>
          </p:cNvSpPr>
          <p:nvPr>
            <p:ph idx="1"/>
          </p:nvPr>
        </p:nvSpPr>
        <p:spPr/>
        <p:txBody>
          <a:bodyPr/>
          <a:lstStyle/>
          <a:p>
            <a:pPr>
              <a:lnSpc>
                <a:spcPct val="80000"/>
              </a:lnSpc>
            </a:pPr>
            <a:r>
              <a:rPr lang="en-US" sz="2400" dirty="0" smtClean="0"/>
              <a:t>Inspect the spacing and size of facial features</a:t>
            </a:r>
          </a:p>
          <a:p>
            <a:pPr lvl="2">
              <a:lnSpc>
                <a:spcPct val="80000"/>
              </a:lnSpc>
            </a:pPr>
            <a:r>
              <a:rPr lang="en-US" dirty="0" smtClean="0"/>
              <a:t>Abnormal: enlarge forehead (hydrocephalus)</a:t>
            </a:r>
          </a:p>
          <a:p>
            <a:pPr>
              <a:lnSpc>
                <a:spcPct val="80000"/>
              </a:lnSpc>
            </a:pPr>
            <a:r>
              <a:rPr lang="en-US" sz="2400" dirty="0" smtClean="0"/>
              <a:t>Inspect the facial expression and symmetry of the </a:t>
            </a:r>
            <a:r>
              <a:rPr lang="en-US" sz="2400" dirty="0" err="1" smtClean="0"/>
              <a:t>naso</a:t>
            </a:r>
            <a:r>
              <a:rPr lang="en-US" sz="2400" dirty="0" smtClean="0"/>
              <a:t> labial folds as the child cries and smiles</a:t>
            </a:r>
          </a:p>
          <a:p>
            <a:pPr>
              <a:lnSpc>
                <a:spcPct val="80000"/>
              </a:lnSpc>
            </a:pPr>
            <a:r>
              <a:rPr lang="en-US" sz="2400" dirty="0" smtClean="0"/>
              <a:t>Inspect the size and shape of the nose</a:t>
            </a:r>
          </a:p>
          <a:p>
            <a:pPr lvl="2">
              <a:lnSpc>
                <a:spcPct val="80000"/>
              </a:lnSpc>
            </a:pPr>
            <a:r>
              <a:rPr lang="en-US" dirty="0" smtClean="0"/>
              <a:t>Abnormal: flattened nose (congenital anomalies)</a:t>
            </a:r>
          </a:p>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and nose.</a:t>
            </a:r>
            <a:endParaRPr lang="en-US" dirty="0"/>
          </a:p>
        </p:txBody>
      </p:sp>
      <p:sp>
        <p:nvSpPr>
          <p:cNvPr id="3" name="Content Placeholder 2"/>
          <p:cNvSpPr>
            <a:spLocks noGrp="1"/>
          </p:cNvSpPr>
          <p:nvPr>
            <p:ph idx="1"/>
          </p:nvPr>
        </p:nvSpPr>
        <p:spPr/>
        <p:txBody>
          <a:bodyPr/>
          <a:lstStyle/>
          <a:p>
            <a:pPr>
              <a:lnSpc>
                <a:spcPct val="80000"/>
              </a:lnSpc>
            </a:pPr>
            <a:r>
              <a:rPr lang="en-US" sz="2400" dirty="0" smtClean="0"/>
              <a:t>Inspect the external </a:t>
            </a:r>
            <a:r>
              <a:rPr lang="en-US" sz="2400" dirty="0" err="1" smtClean="0"/>
              <a:t>nares</a:t>
            </a:r>
            <a:r>
              <a:rPr lang="en-US" sz="2400" dirty="0" smtClean="0"/>
              <a:t> for flaring, discharge, excoriation, and odor</a:t>
            </a:r>
          </a:p>
          <a:p>
            <a:pPr lvl="2">
              <a:lnSpc>
                <a:spcPct val="80000"/>
              </a:lnSpc>
            </a:pPr>
            <a:r>
              <a:rPr lang="en-US" dirty="0" smtClean="0"/>
              <a:t>Abnormal: rhinitis, infection, foreign body</a:t>
            </a:r>
          </a:p>
          <a:p>
            <a:pPr>
              <a:lnSpc>
                <a:spcPct val="80000"/>
              </a:lnSpc>
            </a:pPr>
            <a:r>
              <a:rPr lang="en-US" sz="2400" dirty="0" smtClean="0"/>
              <a:t>Test the patency and sense smell</a:t>
            </a:r>
          </a:p>
          <a:p>
            <a:pPr>
              <a:lnSpc>
                <a:spcPct val="80000"/>
              </a:lnSpc>
            </a:pPr>
            <a:r>
              <a:rPr lang="en-US" sz="2400" dirty="0" smtClean="0"/>
              <a:t>Tilt head back and inspect internal </a:t>
            </a:r>
            <a:r>
              <a:rPr lang="en-US" sz="2400" dirty="0" err="1" smtClean="0"/>
              <a:t>nares</a:t>
            </a:r>
            <a:r>
              <a:rPr lang="en-US" sz="2400" dirty="0" smtClean="0"/>
              <a:t> for integrity, color, and consistency of the mucosa; position of septum</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Mouth and Throat</a:t>
            </a:r>
            <a:endParaRPr lang="en-US" dirty="0"/>
          </a:p>
        </p:txBody>
      </p:sp>
      <p:sp>
        <p:nvSpPr>
          <p:cNvPr id="3" name="Content Placeholder 2"/>
          <p:cNvSpPr>
            <a:spLocks noGrp="1"/>
          </p:cNvSpPr>
          <p:nvPr>
            <p:ph idx="1"/>
          </p:nvPr>
        </p:nvSpPr>
        <p:spPr/>
        <p:txBody>
          <a:bodyPr/>
          <a:lstStyle/>
          <a:p>
            <a:pPr>
              <a:lnSpc>
                <a:spcPct val="80000"/>
              </a:lnSpc>
            </a:pPr>
            <a:r>
              <a:rPr lang="en-US" sz="2000" dirty="0" smtClean="0"/>
              <a:t>Inspect the lips for color, symmetry, moisture, edema, sores, and fissures</a:t>
            </a:r>
          </a:p>
          <a:p>
            <a:pPr>
              <a:lnSpc>
                <a:spcPct val="80000"/>
              </a:lnSpc>
            </a:pPr>
            <a:r>
              <a:rPr lang="en-US" sz="2000" dirty="0" smtClean="0"/>
              <a:t>Inspect the </a:t>
            </a:r>
            <a:r>
              <a:rPr lang="en-US" sz="2000" dirty="0" err="1" smtClean="0"/>
              <a:t>buccal</a:t>
            </a:r>
            <a:r>
              <a:rPr lang="en-US" sz="2000" dirty="0" smtClean="0"/>
              <a:t> margins, </a:t>
            </a:r>
            <a:r>
              <a:rPr lang="en-US" sz="2000" dirty="0" err="1" smtClean="0"/>
              <a:t>gingivae</a:t>
            </a:r>
            <a:r>
              <a:rPr lang="en-US" sz="2000" dirty="0" smtClean="0"/>
              <a:t>, tongue, and palate for moisture, intactness, and bleeding</a:t>
            </a:r>
          </a:p>
          <a:p>
            <a:pPr lvl="2">
              <a:lnSpc>
                <a:spcPct val="80000"/>
              </a:lnSpc>
            </a:pPr>
            <a:r>
              <a:rPr lang="en-US" dirty="0" smtClean="0"/>
              <a:t>For full visualization use tongue blade and ask patient to say “</a:t>
            </a:r>
            <a:r>
              <a:rPr lang="en-US" dirty="0" err="1" smtClean="0"/>
              <a:t>ahh</a:t>
            </a:r>
            <a:r>
              <a:rPr lang="en-US" dirty="0" smtClean="0"/>
              <a:t>”</a:t>
            </a:r>
          </a:p>
          <a:p>
            <a:pPr lvl="2">
              <a:lnSpc>
                <a:spcPct val="80000"/>
              </a:lnSpc>
            </a:pPr>
            <a:r>
              <a:rPr lang="en-US" dirty="0" smtClean="0"/>
              <a:t>Normal: oral membranes are pink/bluish, firm, smooth, and moist</a:t>
            </a:r>
          </a:p>
          <a:p>
            <a:pPr>
              <a:lnSpc>
                <a:spcPct val="80000"/>
              </a:lnSpc>
            </a:pPr>
            <a:r>
              <a:rPr lang="en-US" sz="2000" dirty="0" smtClean="0"/>
              <a:t>Inspect the tongue for movement and size</a:t>
            </a:r>
          </a:p>
          <a:p>
            <a:pPr>
              <a:lnSpc>
                <a:spcPct val="80000"/>
              </a:lnSpc>
            </a:pPr>
            <a:r>
              <a:rPr lang="en-US" sz="2000" dirty="0" smtClean="0"/>
              <a:t>Inspect the teeth for number, type, condition, and occlusion</a:t>
            </a:r>
          </a:p>
          <a:p>
            <a:pPr lvl="2">
              <a:lnSpc>
                <a:spcPct val="80000"/>
              </a:lnSpc>
            </a:pPr>
            <a:r>
              <a:rPr lang="en-US" dirty="0" smtClean="0"/>
              <a:t>Abnormal: brown spots in crown or between teeth (cavities),  green and black staining (oral iron intake)</a:t>
            </a:r>
          </a:p>
          <a:p>
            <a:pPr>
              <a:lnSpc>
                <a:spcPct val="80000"/>
              </a:lnSpc>
            </a:pPr>
            <a:r>
              <a:rPr lang="en-US" sz="2000" dirty="0" smtClean="0"/>
              <a:t>Inspect tonsils for size and appearance</a:t>
            </a:r>
          </a:p>
          <a:p>
            <a:pPr>
              <a:lnSpc>
                <a:spcPct val="80000"/>
              </a:lnSpc>
            </a:pPr>
            <a:endParaRPr lang="en-US" sz="2000" dirty="0" smtClean="0"/>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03963-06-27"/>
          <p:cNvPicPr>
            <a:picLocks noGrp="1" noChangeAspect="1" noChangeArrowheads="1"/>
          </p:cNvPicPr>
          <p:nvPr>
            <p:ph idx="4294967295"/>
          </p:nvPr>
        </p:nvPicPr>
        <p:blipFill>
          <a:blip r:embed="rId2"/>
          <a:srcRect/>
          <a:stretch>
            <a:fillRect/>
          </a:stretch>
        </p:blipFill>
        <p:spPr bwMode="auto">
          <a:xfrm>
            <a:off x="1143000" y="228600"/>
            <a:ext cx="69342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needs of a child for healthy living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Health is a state of complete physical, mental and social well-being and not merely the absence of disease or infirmity.</a:t>
            </a:r>
          </a:p>
          <a:p>
            <a:r>
              <a:rPr lang="en-US" dirty="0" smtClean="0"/>
              <a:t>For physical wellbeing children need:-</a:t>
            </a:r>
          </a:p>
          <a:p>
            <a:r>
              <a:rPr lang="en-US" dirty="0" smtClean="0"/>
              <a:t>Food security – families need sufficient money to buy nutritious food that is available on a daily basis. </a:t>
            </a:r>
          </a:p>
          <a:p>
            <a:r>
              <a:rPr lang="en-US" dirty="0" smtClean="0"/>
              <a:t>Secure shelter –housing should provide protection from weather conditions, and have no safety or health hazards, and be affordable without undue strain on family income. </a:t>
            </a:r>
          </a:p>
          <a:p>
            <a:r>
              <a:rPr lang="en-US" dirty="0" smtClean="0"/>
              <a:t>Good health behaviors – children should be able to get adequate sleep and exercise, receive up-to-date immunizations, and have access to medical care, including preventive care. </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Mouth Exam</a:t>
            </a:r>
            <a:endParaRPr lang="en-US" dirty="0"/>
          </a:p>
        </p:txBody>
      </p:sp>
      <p:pic>
        <p:nvPicPr>
          <p:cNvPr id="7" name="Picture 7" descr="A03963-06-26A"/>
          <p:cNvPicPr>
            <a:picLocks noGrp="1" noChangeAspect="1" noChangeArrowheads="1"/>
          </p:cNvPicPr>
          <p:nvPr>
            <p:ph sz="half" idx="1"/>
          </p:nvPr>
        </p:nvPicPr>
        <p:blipFill>
          <a:blip r:embed="rId2"/>
          <a:stretch>
            <a:fillRect/>
          </a:stretch>
        </p:blipFill>
        <p:spPr bwMode="auto">
          <a:xfrm>
            <a:off x="457200" y="2867785"/>
            <a:ext cx="4038600" cy="2540067"/>
          </a:xfrm>
          <a:prstGeom prst="rect">
            <a:avLst/>
          </a:prstGeom>
          <a:noFill/>
          <a:ln w="9525">
            <a:noFill/>
            <a:miter lim="800000"/>
            <a:headEnd/>
            <a:tailEnd/>
          </a:ln>
        </p:spPr>
      </p:pic>
      <p:pic>
        <p:nvPicPr>
          <p:cNvPr id="8" name="Picture 8" descr="A03963-06-26B"/>
          <p:cNvPicPr>
            <a:picLocks noGrp="1" noChangeAspect="1" noChangeArrowheads="1"/>
          </p:cNvPicPr>
          <p:nvPr>
            <p:ph sz="half" idx="2"/>
          </p:nvPr>
        </p:nvPicPr>
        <p:blipFill>
          <a:blip r:embed="rId3"/>
          <a:stretch>
            <a:fillRect/>
          </a:stretch>
        </p:blipFill>
        <p:spPr bwMode="auto">
          <a:xfrm>
            <a:off x="4648200" y="2853778"/>
            <a:ext cx="4038600" cy="2568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Thorax</a:t>
            </a:r>
            <a:endParaRPr lang="en-US" dirty="0"/>
          </a:p>
        </p:txBody>
      </p:sp>
      <p:sp>
        <p:nvSpPr>
          <p:cNvPr id="3" name="Content Placeholder 2"/>
          <p:cNvSpPr>
            <a:spLocks noGrp="1"/>
          </p:cNvSpPr>
          <p:nvPr>
            <p:ph idx="1"/>
          </p:nvPr>
        </p:nvSpPr>
        <p:spPr/>
        <p:txBody>
          <a:bodyPr/>
          <a:lstStyle/>
          <a:p>
            <a:pPr>
              <a:lnSpc>
                <a:spcPct val="90000"/>
              </a:lnSpc>
            </a:pPr>
            <a:r>
              <a:rPr lang="en-US" sz="2600" dirty="0" smtClean="0"/>
              <a:t>Inspect for size, shape, symmetry, movement, breast development, and the presence of bony landmarks formed by the ribs and sternum</a:t>
            </a:r>
          </a:p>
          <a:p>
            <a:pPr lvl="1">
              <a:lnSpc>
                <a:spcPct val="90000"/>
              </a:lnSpc>
            </a:pPr>
            <a:r>
              <a:rPr lang="en-US" sz="2200" dirty="0" smtClean="0"/>
              <a:t>The chest is rounder in young children</a:t>
            </a:r>
          </a:p>
          <a:p>
            <a:pPr lvl="1">
              <a:lnSpc>
                <a:spcPct val="90000"/>
              </a:lnSpc>
            </a:pPr>
            <a:r>
              <a:rPr lang="en-US" sz="2200" dirty="0" smtClean="0"/>
              <a:t>The thorax should move symmetrically</a:t>
            </a:r>
          </a:p>
          <a:p>
            <a:pPr lvl="1">
              <a:lnSpc>
                <a:spcPct val="90000"/>
              </a:lnSpc>
            </a:pPr>
            <a:r>
              <a:rPr lang="en-US" sz="2200" dirty="0" smtClean="0"/>
              <a:t>Breast buds may be seen in infants due to maternal hormones</a:t>
            </a:r>
          </a:p>
          <a:p>
            <a:pPr lvl="1">
              <a:lnSpc>
                <a:spcPct val="90000"/>
              </a:lnSpc>
            </a:pPr>
            <a:r>
              <a:rPr lang="en-US" sz="2200" dirty="0" smtClean="0"/>
              <a:t>Abnormal: pro </a:t>
            </a:r>
            <a:r>
              <a:rPr lang="en-US" sz="2200" dirty="0" err="1" smtClean="0"/>
              <a:t>truberant</a:t>
            </a:r>
            <a:r>
              <a:rPr lang="en-US" sz="2200" dirty="0" smtClean="0"/>
              <a:t> or depressed sternum, enlargement of one side of the thorax (diaphragmatic hernia or enlarged heart), decreased movement of one side</a:t>
            </a:r>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Ribs</a:t>
            </a:r>
            <a:endParaRPr lang="en-US" dirty="0"/>
          </a:p>
        </p:txBody>
      </p:sp>
      <p:pic>
        <p:nvPicPr>
          <p:cNvPr id="4" name="Picture 7" descr="A03963-06-28"/>
          <p:cNvPicPr>
            <a:picLocks noGrp="1" noChangeAspect="1" noChangeArrowheads="1"/>
          </p:cNvPicPr>
          <p:nvPr>
            <p:ph idx="1"/>
          </p:nvPr>
        </p:nvPicPr>
        <p:blipFill>
          <a:blip r:embed="rId2"/>
          <a:stretch>
            <a:fillRect/>
          </a:stretch>
        </p:blipFill>
        <p:spPr bwMode="auto">
          <a:xfrm>
            <a:off x="1742605" y="1935163"/>
            <a:ext cx="5658789"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Assess for Work of Breathing</a:t>
            </a:r>
            <a:endParaRPr lang="en-US" dirty="0"/>
          </a:p>
        </p:txBody>
      </p:sp>
      <p:sp>
        <p:nvSpPr>
          <p:cNvPr id="3" name="Content Placeholder 2"/>
          <p:cNvSpPr>
            <a:spLocks noGrp="1"/>
          </p:cNvSpPr>
          <p:nvPr>
            <p:ph idx="1"/>
          </p:nvPr>
        </p:nvSpPr>
        <p:spPr>
          <a:xfrm>
            <a:off x="457200" y="1371600"/>
            <a:ext cx="8229600" cy="4953000"/>
          </a:xfrm>
        </p:spPr>
        <p:txBody>
          <a:bodyPr>
            <a:noAutofit/>
          </a:bodyPr>
          <a:lstStyle/>
          <a:p>
            <a:pPr>
              <a:lnSpc>
                <a:spcPct val="80000"/>
              </a:lnSpc>
            </a:pPr>
            <a:r>
              <a:rPr lang="en-US" sz="2400" dirty="0" smtClean="0"/>
              <a:t>Inspect for type of breathing</a:t>
            </a:r>
          </a:p>
          <a:p>
            <a:pPr lvl="1">
              <a:lnSpc>
                <a:spcPct val="80000"/>
              </a:lnSpc>
            </a:pPr>
            <a:r>
              <a:rPr lang="en-US" dirty="0" smtClean="0"/>
              <a:t>Under age 6 to 7, respiratory movement is principally abdominal or diaphragmatic. Older children and adults are primarily thoracic.</a:t>
            </a:r>
          </a:p>
          <a:p>
            <a:pPr lvl="1">
              <a:lnSpc>
                <a:spcPct val="80000"/>
              </a:lnSpc>
            </a:pPr>
            <a:r>
              <a:rPr lang="en-US" dirty="0" smtClean="0"/>
              <a:t>Abnormal: abdominal breathing in older children can indicate a fracture</a:t>
            </a:r>
          </a:p>
          <a:p>
            <a:pPr>
              <a:lnSpc>
                <a:spcPct val="80000"/>
              </a:lnSpc>
            </a:pPr>
            <a:r>
              <a:rPr lang="en-US" sz="2400" dirty="0" smtClean="0"/>
              <a:t>Inspect for retractions = </a:t>
            </a:r>
            <a:r>
              <a:rPr lang="en-US" sz="2400" dirty="0" err="1" smtClean="0"/>
              <a:t>indrawings</a:t>
            </a:r>
            <a:r>
              <a:rPr lang="en-US" sz="2400" dirty="0" smtClean="0"/>
              <a:t> of muscles between the ribs (</a:t>
            </a:r>
            <a:r>
              <a:rPr lang="en-US" sz="2400" dirty="0" err="1" smtClean="0"/>
              <a:t>intercostal</a:t>
            </a:r>
            <a:r>
              <a:rPr lang="en-US" sz="2400" dirty="0" smtClean="0"/>
              <a:t>), above the sternum (</a:t>
            </a:r>
            <a:r>
              <a:rPr lang="en-US" sz="2400" dirty="0" err="1" smtClean="0"/>
              <a:t>suprasternal</a:t>
            </a:r>
            <a:r>
              <a:rPr lang="en-US" sz="2400" dirty="0" smtClean="0"/>
              <a:t>), or above the clavicles (</a:t>
            </a:r>
            <a:r>
              <a:rPr lang="en-US" sz="2400" dirty="0" err="1" smtClean="0"/>
              <a:t>supraclavicular</a:t>
            </a:r>
            <a:endParaRPr lang="en-US" sz="2400" dirty="0" smtClean="0"/>
          </a:p>
          <a:p>
            <a:pPr>
              <a:lnSpc>
                <a:spcPct val="80000"/>
              </a:lnSpc>
            </a:pPr>
            <a:r>
              <a:rPr lang="en-US" sz="2400" dirty="0" smtClean="0"/>
              <a:t>Count the number of respirations per minute (varies per age)</a:t>
            </a:r>
          </a:p>
          <a:p>
            <a:pPr lvl="1">
              <a:lnSpc>
                <a:spcPct val="80000"/>
              </a:lnSpc>
            </a:pPr>
            <a:r>
              <a:rPr lang="en-US" dirty="0" err="1" smtClean="0"/>
              <a:t>Tachypnea</a:t>
            </a:r>
            <a:r>
              <a:rPr lang="en-US" dirty="0" smtClean="0"/>
              <a:t> = increased rate</a:t>
            </a:r>
          </a:p>
          <a:p>
            <a:pPr lvl="2">
              <a:lnSpc>
                <a:spcPct val="80000"/>
              </a:lnSpc>
            </a:pPr>
            <a:r>
              <a:rPr lang="en-US" sz="2400" dirty="0" smtClean="0"/>
              <a:t>RR increases four breaths per minute for every degree increase in body temp (F)</a:t>
            </a:r>
          </a:p>
          <a:p>
            <a:pPr lvl="1">
              <a:lnSpc>
                <a:spcPct val="80000"/>
              </a:lnSpc>
            </a:pPr>
            <a:r>
              <a:rPr lang="en-US" dirty="0" err="1" smtClean="0"/>
              <a:t>Bradypnea</a:t>
            </a:r>
            <a:r>
              <a:rPr lang="en-US" dirty="0" smtClean="0"/>
              <a:t> = decreased rate</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Normal Respiratory rates in children</a:t>
            </a:r>
            <a:endParaRPr lang="en-US" dirty="0"/>
          </a:p>
        </p:txBody>
      </p:sp>
      <p:sp>
        <p:nvSpPr>
          <p:cNvPr id="3" name="Content Placeholder 2"/>
          <p:cNvSpPr>
            <a:spLocks noGrp="1"/>
          </p:cNvSpPr>
          <p:nvPr>
            <p:ph idx="1"/>
          </p:nvPr>
        </p:nvSpPr>
        <p:spPr/>
        <p:txBody>
          <a:bodyPr>
            <a:normAutofit/>
          </a:bodyPr>
          <a:lstStyle/>
          <a:p>
            <a:r>
              <a:rPr lang="en-US" b="1" dirty="0" smtClean="0"/>
              <a:t>Age Group         Respiratory rate</a:t>
            </a:r>
          </a:p>
          <a:p>
            <a:pPr>
              <a:buNone/>
            </a:pPr>
            <a:r>
              <a:rPr lang="en-US" b="1" dirty="0" smtClean="0"/>
              <a:t>		                          (breaths/min)</a:t>
            </a:r>
          </a:p>
          <a:p>
            <a:r>
              <a:rPr lang="en-US" dirty="0" smtClean="0"/>
              <a:t> 0 - 6 months 			30 - 60</a:t>
            </a:r>
          </a:p>
          <a:p>
            <a:r>
              <a:rPr lang="en-US" dirty="0" smtClean="0"/>
              <a:t> 6 months – 1 year 		30 - 50</a:t>
            </a:r>
          </a:p>
          <a:p>
            <a:r>
              <a:rPr lang="en-US" dirty="0" smtClean="0"/>
              <a:t> 1 - 3 years 			24 - 40</a:t>
            </a:r>
          </a:p>
          <a:p>
            <a:r>
              <a:rPr lang="en-US" dirty="0" smtClean="0"/>
              <a:t> 3 - 5 years 			22 - 34</a:t>
            </a:r>
          </a:p>
          <a:p>
            <a:r>
              <a:rPr lang="en-US" dirty="0" smtClean="0"/>
              <a:t> 5 – 12 years 			14 - 25</a:t>
            </a:r>
          </a:p>
          <a:p>
            <a:r>
              <a:rPr lang="en-US" dirty="0" smtClean="0"/>
              <a:t> &gt; 12 years 			12 - 20</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Assess for Work of Breathing (cont.)</a:t>
            </a:r>
            <a:endParaRPr lang="en-US" dirty="0"/>
          </a:p>
        </p:txBody>
      </p:sp>
      <p:sp>
        <p:nvSpPr>
          <p:cNvPr id="3" name="Content Placeholder 2"/>
          <p:cNvSpPr>
            <a:spLocks noGrp="1"/>
          </p:cNvSpPr>
          <p:nvPr>
            <p:ph idx="1"/>
          </p:nvPr>
        </p:nvSpPr>
        <p:spPr/>
        <p:txBody>
          <a:bodyPr/>
          <a:lstStyle/>
          <a:p>
            <a:pPr>
              <a:lnSpc>
                <a:spcPct val="80000"/>
              </a:lnSpc>
            </a:pPr>
            <a:r>
              <a:rPr lang="en-US" sz="2800" dirty="0" smtClean="0"/>
              <a:t>Inspect the rhythm of breathing</a:t>
            </a:r>
          </a:p>
          <a:p>
            <a:pPr lvl="1">
              <a:lnSpc>
                <a:spcPct val="80000"/>
              </a:lnSpc>
            </a:pPr>
            <a:r>
              <a:rPr lang="en-US" sz="2800" dirty="0" smtClean="0"/>
              <a:t>Regular, Irregular, or periodic</a:t>
            </a:r>
          </a:p>
          <a:p>
            <a:pPr lvl="1">
              <a:lnSpc>
                <a:spcPct val="80000"/>
              </a:lnSpc>
            </a:pPr>
            <a:r>
              <a:rPr lang="en-US" sz="2800" dirty="0" smtClean="0"/>
              <a:t>Apnea = cessation of breathing for 20 seconds</a:t>
            </a:r>
          </a:p>
          <a:p>
            <a:pPr>
              <a:lnSpc>
                <a:spcPct val="80000"/>
              </a:lnSpc>
            </a:pPr>
            <a:r>
              <a:rPr lang="en-US" sz="2800" dirty="0" smtClean="0"/>
              <a:t>Inspect the depth of breathing</a:t>
            </a:r>
          </a:p>
          <a:p>
            <a:pPr lvl="1">
              <a:lnSpc>
                <a:spcPct val="80000"/>
              </a:lnSpc>
            </a:pPr>
            <a:r>
              <a:rPr lang="en-US" sz="2800" dirty="0" smtClean="0"/>
              <a:t>Deep or shallow</a:t>
            </a:r>
          </a:p>
          <a:p>
            <a:pPr lvl="1">
              <a:lnSpc>
                <a:spcPct val="80000"/>
              </a:lnSpc>
            </a:pPr>
            <a:r>
              <a:rPr lang="en-US" sz="2800" dirty="0" smtClean="0"/>
              <a:t>Hypoventilation = decreased depth (shallow) and irregular rhythm</a:t>
            </a:r>
          </a:p>
          <a:p>
            <a:pPr lvl="1">
              <a:lnSpc>
                <a:spcPct val="80000"/>
              </a:lnSpc>
            </a:pPr>
            <a:r>
              <a:rPr lang="en-US" sz="2800" dirty="0" smtClean="0"/>
              <a:t>Hyperventilation = increased rate and depth</a:t>
            </a:r>
          </a:p>
          <a:p>
            <a:pPr>
              <a:lnSpc>
                <a:spcPct val="80000"/>
              </a:lnSpc>
            </a:pPr>
            <a:r>
              <a:rPr lang="en-US" sz="2800" dirty="0" smtClean="0"/>
              <a:t>Inspect for quality of breathing</a:t>
            </a:r>
          </a:p>
          <a:p>
            <a:pPr lvl="1">
              <a:lnSpc>
                <a:spcPct val="80000"/>
              </a:lnSpc>
            </a:pPr>
            <a:r>
              <a:rPr lang="en-US" sz="2800" dirty="0" smtClean="0"/>
              <a:t>Effortless, automatic, difficult, or labored</a:t>
            </a:r>
          </a:p>
          <a:p>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Listen for audible breath sounds</a:t>
            </a:r>
            <a:endParaRPr lang="en-US" dirty="0"/>
          </a:p>
        </p:txBody>
      </p:sp>
      <p:sp>
        <p:nvSpPr>
          <p:cNvPr id="3" name="Content Placeholder 2"/>
          <p:cNvSpPr>
            <a:spLocks noGrp="1"/>
          </p:cNvSpPr>
          <p:nvPr>
            <p:ph idx="1"/>
          </p:nvPr>
        </p:nvSpPr>
        <p:spPr/>
        <p:txBody>
          <a:bodyPr/>
          <a:lstStyle/>
          <a:p>
            <a:pPr>
              <a:lnSpc>
                <a:spcPct val="80000"/>
              </a:lnSpc>
            </a:pPr>
            <a:r>
              <a:rPr lang="en-US" sz="2800" dirty="0" smtClean="0"/>
              <a:t>Assess for abnormal sounds:</a:t>
            </a:r>
          </a:p>
          <a:p>
            <a:pPr lvl="1">
              <a:lnSpc>
                <a:spcPct val="80000"/>
              </a:lnSpc>
            </a:pPr>
            <a:r>
              <a:rPr lang="en-US" sz="2800" dirty="0" err="1" smtClean="0"/>
              <a:t>Stridor</a:t>
            </a:r>
            <a:r>
              <a:rPr lang="en-US" sz="2800" dirty="0" smtClean="0"/>
              <a:t> (high-pitched sound when breathing in)</a:t>
            </a:r>
          </a:p>
          <a:p>
            <a:pPr lvl="2">
              <a:lnSpc>
                <a:spcPct val="80000"/>
              </a:lnSpc>
            </a:pPr>
            <a:r>
              <a:rPr lang="en-US" sz="2800" dirty="0" smtClean="0"/>
              <a:t>Croup, epiglottis</a:t>
            </a:r>
          </a:p>
          <a:p>
            <a:pPr lvl="1">
              <a:lnSpc>
                <a:spcPct val="80000"/>
              </a:lnSpc>
            </a:pPr>
            <a:r>
              <a:rPr lang="en-US" sz="2800" dirty="0" smtClean="0"/>
              <a:t>Grunting</a:t>
            </a:r>
          </a:p>
          <a:p>
            <a:pPr lvl="2">
              <a:lnSpc>
                <a:spcPct val="80000"/>
              </a:lnSpc>
            </a:pPr>
            <a:r>
              <a:rPr lang="en-US" sz="2800" dirty="0" smtClean="0"/>
              <a:t>Sign of respiratory distress</a:t>
            </a:r>
          </a:p>
          <a:p>
            <a:pPr lvl="1">
              <a:lnSpc>
                <a:spcPct val="80000"/>
              </a:lnSpc>
            </a:pPr>
            <a:r>
              <a:rPr lang="en-US" sz="2800" dirty="0" smtClean="0"/>
              <a:t>Hoarseness</a:t>
            </a:r>
          </a:p>
          <a:p>
            <a:pPr lvl="2">
              <a:lnSpc>
                <a:spcPct val="80000"/>
              </a:lnSpc>
            </a:pPr>
            <a:r>
              <a:rPr lang="en-US" sz="2800" dirty="0" smtClean="0"/>
              <a:t>Croup</a:t>
            </a:r>
          </a:p>
          <a:p>
            <a:pPr lvl="1">
              <a:lnSpc>
                <a:spcPct val="80000"/>
              </a:lnSpc>
            </a:pPr>
            <a:r>
              <a:rPr lang="en-US" sz="2800" dirty="0" smtClean="0"/>
              <a:t>Snoring</a:t>
            </a:r>
          </a:p>
          <a:p>
            <a:pPr lvl="1">
              <a:lnSpc>
                <a:spcPct val="80000"/>
              </a:lnSpc>
            </a:pPr>
            <a:r>
              <a:rPr lang="en-US" sz="2800" dirty="0" smtClean="0"/>
              <a:t>Audible wheezing</a:t>
            </a:r>
          </a:p>
          <a:p>
            <a:pPr lvl="2">
              <a:lnSpc>
                <a:spcPct val="80000"/>
              </a:lnSpc>
              <a:buFont typeface="Wingdings" pitchFamily="2" charset="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Palpation of Thorax</a:t>
            </a:r>
            <a:endParaRPr lang="en-US" dirty="0"/>
          </a:p>
        </p:txBody>
      </p:sp>
      <p:sp>
        <p:nvSpPr>
          <p:cNvPr id="3" name="Content Placeholder 2"/>
          <p:cNvSpPr>
            <a:spLocks noGrp="1"/>
          </p:cNvSpPr>
          <p:nvPr>
            <p:ph idx="1"/>
          </p:nvPr>
        </p:nvSpPr>
        <p:spPr/>
        <p:txBody>
          <a:bodyPr/>
          <a:lstStyle/>
          <a:p>
            <a:pPr>
              <a:lnSpc>
                <a:spcPct val="80000"/>
              </a:lnSpc>
            </a:pPr>
            <a:r>
              <a:rPr lang="en-US" sz="2400" dirty="0" smtClean="0"/>
              <a:t>Respiratory excursion</a:t>
            </a:r>
          </a:p>
          <a:p>
            <a:pPr lvl="1">
              <a:lnSpc>
                <a:spcPct val="80000"/>
              </a:lnSpc>
            </a:pPr>
            <a:r>
              <a:rPr lang="en-US" dirty="0" smtClean="0"/>
              <a:t>Hands and thumbs together along the costal margins of the child’s chest or back while sitting</a:t>
            </a:r>
          </a:p>
          <a:p>
            <a:pPr lvl="1">
              <a:lnSpc>
                <a:spcPct val="80000"/>
              </a:lnSpc>
            </a:pPr>
            <a:r>
              <a:rPr lang="en-US" dirty="0" smtClean="0"/>
              <a:t>Assesses symmetry of chest movement</a:t>
            </a:r>
          </a:p>
          <a:p>
            <a:pPr>
              <a:lnSpc>
                <a:spcPct val="80000"/>
              </a:lnSpc>
            </a:pPr>
            <a:r>
              <a:rPr lang="en-US" sz="2400" dirty="0" smtClean="0"/>
              <a:t>Tactile </a:t>
            </a:r>
            <a:r>
              <a:rPr lang="en-US" sz="2400" dirty="0" err="1" smtClean="0"/>
              <a:t>fremitus</a:t>
            </a:r>
            <a:r>
              <a:rPr lang="en-US" sz="2400" dirty="0" smtClean="0"/>
              <a:t> = conduction of voice sounds through the respiratory tract</a:t>
            </a:r>
          </a:p>
          <a:p>
            <a:pPr lvl="1">
              <a:lnSpc>
                <a:spcPct val="80000"/>
              </a:lnSpc>
            </a:pPr>
            <a:r>
              <a:rPr lang="en-US" dirty="0" smtClean="0"/>
              <a:t>Use fingertips or </a:t>
            </a:r>
            <a:r>
              <a:rPr lang="en-US" dirty="0" err="1" smtClean="0"/>
              <a:t>palmar</a:t>
            </a:r>
            <a:r>
              <a:rPr lang="en-US" dirty="0" smtClean="0"/>
              <a:t> surfaces to feel vibrations moving the hands symmetrically down the vertebral column while the infant cries or child says “99”</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Auscultate</a:t>
            </a:r>
            <a:r>
              <a:rPr lang="en-US" dirty="0" smtClean="0"/>
              <a:t> the lungs</a:t>
            </a:r>
            <a:endParaRPr lang="en-US" dirty="0"/>
          </a:p>
        </p:txBody>
      </p:sp>
      <p:sp>
        <p:nvSpPr>
          <p:cNvPr id="3" name="Content Placeholder 2"/>
          <p:cNvSpPr>
            <a:spLocks noGrp="1"/>
          </p:cNvSpPr>
          <p:nvPr>
            <p:ph idx="1"/>
          </p:nvPr>
        </p:nvSpPr>
        <p:spPr/>
        <p:txBody>
          <a:bodyPr/>
          <a:lstStyle/>
          <a:p>
            <a:pPr>
              <a:lnSpc>
                <a:spcPct val="90000"/>
              </a:lnSpc>
            </a:pPr>
            <a:r>
              <a:rPr lang="en-US" sz="2600" dirty="0" smtClean="0"/>
              <a:t>Warm stethoscope and avoid placing it over hair or clothing</a:t>
            </a:r>
          </a:p>
          <a:p>
            <a:pPr>
              <a:lnSpc>
                <a:spcPct val="90000"/>
              </a:lnSpc>
            </a:pPr>
            <a:r>
              <a:rPr lang="en-US" sz="2600" dirty="0" smtClean="0"/>
              <a:t>Use symmetric and orderly approach to compare breath sounds</a:t>
            </a:r>
          </a:p>
          <a:p>
            <a:pPr>
              <a:lnSpc>
                <a:spcPct val="90000"/>
              </a:lnSpc>
            </a:pPr>
            <a:r>
              <a:rPr lang="en-US" sz="2600" dirty="0" smtClean="0"/>
              <a:t>Use play to encourage the child to take deep breaths e.g. blow a pinwheel or bubbles</a:t>
            </a:r>
          </a:p>
          <a:p>
            <a:pPr>
              <a:lnSpc>
                <a:spcPct val="90000"/>
              </a:lnSpc>
            </a:pPr>
            <a:r>
              <a:rPr lang="en-US" sz="2600" dirty="0" smtClean="0"/>
              <a:t>Sounds may be referred from the upper respiratory tract if a child has mucous in the nose or throat</a:t>
            </a:r>
          </a:p>
          <a:p>
            <a:pPr lvl="1">
              <a:lnSpc>
                <a:spcPct val="90000"/>
              </a:lnSpc>
            </a:pPr>
            <a:r>
              <a:rPr lang="en-US" sz="2200" dirty="0" smtClean="0"/>
              <a:t>Place stethoscope under mouth or nose to determine</a:t>
            </a:r>
          </a:p>
          <a:p>
            <a:pPr lvl="1">
              <a:lnSpc>
                <a:spcPct val="90000"/>
              </a:lnSpc>
              <a:buFontTx/>
              <a:buNone/>
            </a:pPr>
            <a:endParaRPr lang="en-US" sz="2200" dirty="0" smtClean="0"/>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breath sounds</a:t>
            </a:r>
            <a:endParaRPr lang="en-US" dirty="0"/>
          </a:p>
        </p:txBody>
      </p:sp>
      <p:sp>
        <p:nvSpPr>
          <p:cNvPr id="3" name="Content Placeholder 2"/>
          <p:cNvSpPr>
            <a:spLocks noGrp="1"/>
          </p:cNvSpPr>
          <p:nvPr>
            <p:ph idx="1"/>
          </p:nvPr>
        </p:nvSpPr>
        <p:spPr/>
        <p:txBody>
          <a:bodyPr/>
          <a:lstStyle/>
          <a:p>
            <a:pPr>
              <a:lnSpc>
                <a:spcPct val="80000"/>
              </a:lnSpc>
            </a:pPr>
            <a:r>
              <a:rPr lang="en-US" sz="2000" dirty="0" smtClean="0"/>
              <a:t>Crackles or </a:t>
            </a:r>
            <a:r>
              <a:rPr lang="en-US" sz="2000" dirty="0" err="1" smtClean="0"/>
              <a:t>rales</a:t>
            </a:r>
            <a:r>
              <a:rPr lang="en-US" sz="2000" dirty="0" smtClean="0"/>
              <a:t> </a:t>
            </a:r>
          </a:p>
          <a:p>
            <a:pPr lvl="1">
              <a:lnSpc>
                <a:spcPct val="80000"/>
              </a:lnSpc>
            </a:pPr>
            <a:r>
              <a:rPr lang="en-US" sz="1800" dirty="0" smtClean="0"/>
              <a:t>Fine = intermittent, high-pitched, soft, popping sounds</a:t>
            </a:r>
          </a:p>
          <a:p>
            <a:pPr lvl="2">
              <a:lnSpc>
                <a:spcPct val="80000"/>
              </a:lnSpc>
            </a:pPr>
            <a:r>
              <a:rPr lang="en-US" sz="1600" dirty="0" smtClean="0"/>
              <a:t>Abnormal: pneumonia, congestive heart failure, TB</a:t>
            </a:r>
          </a:p>
          <a:p>
            <a:pPr lvl="1">
              <a:lnSpc>
                <a:spcPct val="80000"/>
              </a:lnSpc>
            </a:pPr>
            <a:r>
              <a:rPr lang="en-US" sz="1800" dirty="0" smtClean="0"/>
              <a:t>Coarse = Load, bubbling, low pitched sounds</a:t>
            </a:r>
          </a:p>
          <a:p>
            <a:pPr lvl="2">
              <a:lnSpc>
                <a:spcPct val="80000"/>
              </a:lnSpc>
            </a:pPr>
            <a:r>
              <a:rPr lang="en-US" sz="1600" dirty="0" smtClean="0"/>
              <a:t>Abnormal: resolving pneumonia, bronchitis</a:t>
            </a:r>
          </a:p>
          <a:p>
            <a:pPr>
              <a:lnSpc>
                <a:spcPct val="80000"/>
              </a:lnSpc>
            </a:pPr>
            <a:r>
              <a:rPr lang="en-US" sz="2000" dirty="0" err="1" smtClean="0"/>
              <a:t>Rhonchi</a:t>
            </a:r>
            <a:r>
              <a:rPr lang="en-US" sz="2000" dirty="0" smtClean="0"/>
              <a:t> = continuous, snoring, low pitched sounds</a:t>
            </a:r>
          </a:p>
          <a:p>
            <a:pPr lvl="2">
              <a:lnSpc>
                <a:spcPct val="80000"/>
              </a:lnSpc>
            </a:pPr>
            <a:r>
              <a:rPr lang="en-US" sz="1600" dirty="0" smtClean="0"/>
              <a:t>Abnormal: bronchitis</a:t>
            </a:r>
          </a:p>
          <a:p>
            <a:pPr>
              <a:lnSpc>
                <a:spcPct val="80000"/>
              </a:lnSpc>
            </a:pPr>
            <a:r>
              <a:rPr lang="en-US" sz="2000" dirty="0" smtClean="0"/>
              <a:t>Wheeze = continuous, musical, high pitched sounds</a:t>
            </a:r>
          </a:p>
          <a:p>
            <a:pPr lvl="2">
              <a:lnSpc>
                <a:spcPct val="80000"/>
              </a:lnSpc>
            </a:pPr>
            <a:r>
              <a:rPr lang="en-US" sz="1600" dirty="0" smtClean="0"/>
              <a:t>Abnormal: asthma; audible </a:t>
            </a:r>
            <a:r>
              <a:rPr lang="en-US" sz="1600" dirty="0" err="1" smtClean="0"/>
              <a:t>inspiratory</a:t>
            </a:r>
            <a:r>
              <a:rPr lang="en-US" sz="1600" dirty="0" smtClean="0"/>
              <a:t> (high obstruction), expiratory (low obstruction)</a:t>
            </a:r>
            <a:r>
              <a:rPr lang="en-US" sz="1500" dirty="0" smtClean="0"/>
              <a:t>	</a:t>
            </a:r>
          </a:p>
          <a:p>
            <a:pPr>
              <a:lnSpc>
                <a:spcPct val="80000"/>
              </a:lnSpc>
            </a:pPr>
            <a:r>
              <a:rPr lang="en-US" sz="2000" dirty="0" smtClean="0"/>
              <a:t>Pleural friction rub = grating, rubbing, loud, high pitched </a:t>
            </a:r>
          </a:p>
          <a:p>
            <a:pPr lvl="2">
              <a:lnSpc>
                <a:spcPct val="80000"/>
              </a:lnSpc>
            </a:pPr>
            <a:r>
              <a:rPr lang="en-US" sz="1600" dirty="0" smtClean="0"/>
              <a:t>Abnormal: inflamed pleural surfaces</a:t>
            </a:r>
          </a:p>
          <a:p>
            <a:pPr>
              <a:lnSpc>
                <a:spcPct val="80000"/>
              </a:lnSpc>
            </a:pPr>
            <a:r>
              <a:rPr lang="en-US" sz="2000" dirty="0" smtClean="0"/>
              <a:t>Diminished breath sounds</a:t>
            </a:r>
          </a:p>
          <a:p>
            <a:pPr lvl="2">
              <a:lnSpc>
                <a:spcPct val="80000"/>
              </a:lnSpc>
            </a:pPr>
            <a:r>
              <a:rPr lang="en-US" sz="1600" dirty="0" smtClean="0"/>
              <a:t>Early pneumonia in children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For mental/social/emotional wellbeing children need:-</a:t>
            </a:r>
          </a:p>
          <a:p>
            <a:r>
              <a:rPr lang="en-US" dirty="0" smtClean="0"/>
              <a:t>Love, praise, and positive regard from trusted family members and other adults.</a:t>
            </a:r>
          </a:p>
          <a:p>
            <a:r>
              <a:rPr lang="en-US" dirty="0" smtClean="0"/>
              <a:t>Loving guidance and discipline</a:t>
            </a:r>
          </a:p>
          <a:p>
            <a:r>
              <a:rPr lang="en-US" dirty="0" smtClean="0"/>
              <a:t>A safe neighborhood in which to live and play. </a:t>
            </a:r>
          </a:p>
          <a:p>
            <a:r>
              <a:rPr lang="en-US" dirty="0" smtClean="0"/>
              <a:t>Encouragement and support to succeed at school and to develop their skills and talents. </a:t>
            </a:r>
          </a:p>
          <a:p>
            <a:r>
              <a:rPr lang="en-US" dirty="0" smtClean="0"/>
              <a:t>Acceptance for who they are at home, school, and in the community.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a:t>
            </a:r>
            <a:endParaRPr lang="en-US" dirty="0"/>
          </a:p>
        </p:txBody>
      </p:sp>
      <p:sp>
        <p:nvSpPr>
          <p:cNvPr id="3" name="Content Placeholder 2"/>
          <p:cNvSpPr>
            <a:spLocks noGrp="1"/>
          </p:cNvSpPr>
          <p:nvPr>
            <p:ph idx="1"/>
          </p:nvPr>
        </p:nvSpPr>
        <p:spPr/>
        <p:txBody>
          <a:bodyPr/>
          <a:lstStyle/>
          <a:p>
            <a:pPr>
              <a:lnSpc>
                <a:spcPct val="80000"/>
              </a:lnSpc>
            </a:pPr>
            <a:r>
              <a:rPr lang="en-US" sz="2100" dirty="0" smtClean="0"/>
              <a:t>Inspect the child’s posture</a:t>
            </a:r>
            <a:endParaRPr lang="en-US" sz="2200" dirty="0" smtClean="0"/>
          </a:p>
          <a:p>
            <a:pPr lvl="1">
              <a:lnSpc>
                <a:spcPct val="80000"/>
              </a:lnSpc>
            </a:pPr>
            <a:r>
              <a:rPr lang="en-US" sz="2000" dirty="0" smtClean="0"/>
              <a:t>Restlessness</a:t>
            </a:r>
          </a:p>
          <a:p>
            <a:pPr>
              <a:lnSpc>
                <a:spcPct val="80000"/>
              </a:lnSpc>
            </a:pPr>
            <a:r>
              <a:rPr lang="en-US" sz="2100" dirty="0" smtClean="0"/>
              <a:t>Inspect for cyanosis, mottling, and edema</a:t>
            </a:r>
          </a:p>
          <a:p>
            <a:pPr lvl="1">
              <a:lnSpc>
                <a:spcPct val="80000"/>
              </a:lnSpc>
            </a:pPr>
            <a:r>
              <a:rPr lang="en-US" sz="2000" dirty="0" smtClean="0"/>
              <a:t>Abnormal: congenital heart defect, congestive heart failure (CHF)</a:t>
            </a:r>
          </a:p>
          <a:p>
            <a:pPr>
              <a:lnSpc>
                <a:spcPct val="80000"/>
              </a:lnSpc>
            </a:pPr>
            <a:r>
              <a:rPr lang="en-US" sz="2100" dirty="0" smtClean="0"/>
              <a:t>Inspect chest for visible pulsations, lifts, or heaves</a:t>
            </a:r>
            <a:endParaRPr lang="en-US" sz="2200" dirty="0" smtClean="0"/>
          </a:p>
          <a:p>
            <a:pPr>
              <a:lnSpc>
                <a:spcPct val="80000"/>
              </a:lnSpc>
            </a:pPr>
            <a:r>
              <a:rPr lang="en-US" sz="2100" dirty="0" smtClean="0"/>
              <a:t>Palpate for the apical pulse </a:t>
            </a:r>
          </a:p>
          <a:p>
            <a:pPr lvl="1">
              <a:lnSpc>
                <a:spcPct val="80000"/>
              </a:lnSpc>
            </a:pPr>
            <a:r>
              <a:rPr lang="en-US" sz="2000" dirty="0" smtClean="0"/>
              <a:t>At the apex, 4</a:t>
            </a:r>
            <a:r>
              <a:rPr lang="en-US" sz="2000" baseline="30000" dirty="0" smtClean="0"/>
              <a:t>th</a:t>
            </a:r>
            <a:r>
              <a:rPr lang="en-US" sz="2000" dirty="0" smtClean="0"/>
              <a:t> </a:t>
            </a:r>
            <a:r>
              <a:rPr lang="en-US" sz="2000" dirty="0" err="1" smtClean="0"/>
              <a:t>intercostal</a:t>
            </a:r>
            <a:r>
              <a:rPr lang="en-US" sz="2000" dirty="0" smtClean="0"/>
              <a:t> space left of mid </a:t>
            </a:r>
            <a:r>
              <a:rPr lang="en-US" sz="2000" dirty="0" err="1" smtClean="0"/>
              <a:t>clavicular</a:t>
            </a:r>
            <a:r>
              <a:rPr lang="en-US" sz="2000" dirty="0" smtClean="0"/>
              <a:t> line in infants and 5</a:t>
            </a:r>
            <a:r>
              <a:rPr lang="en-US" sz="2000" baseline="30000" dirty="0" smtClean="0"/>
              <a:t>th</a:t>
            </a:r>
            <a:r>
              <a:rPr lang="en-US" sz="2000" dirty="0" smtClean="0"/>
              <a:t> </a:t>
            </a:r>
            <a:r>
              <a:rPr lang="en-US" sz="2000" dirty="0" err="1" smtClean="0"/>
              <a:t>intercostal</a:t>
            </a:r>
            <a:r>
              <a:rPr lang="en-US" sz="2000" dirty="0" smtClean="0"/>
              <a:t> space in older children</a:t>
            </a:r>
          </a:p>
          <a:p>
            <a:pPr>
              <a:lnSpc>
                <a:spcPct val="80000"/>
              </a:lnSpc>
              <a:buFont typeface="Wingdings" pitchFamily="2" charset="2"/>
              <a:buNone/>
            </a:pPr>
            <a:endParaRPr lang="en-US" sz="2100" dirty="0" smtClean="0"/>
          </a:p>
          <a:p>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Position</a:t>
            </a:r>
            <a:endParaRPr lang="en-US" dirty="0"/>
          </a:p>
        </p:txBody>
      </p:sp>
      <p:pic>
        <p:nvPicPr>
          <p:cNvPr id="4" name="Picture 7" descr="A03963-06-32"/>
          <p:cNvPicPr>
            <a:picLocks noGrp="1" noChangeAspect="1" noChangeArrowheads="1"/>
          </p:cNvPicPr>
          <p:nvPr>
            <p:ph idx="1"/>
          </p:nvPr>
        </p:nvPicPr>
        <p:blipFill>
          <a:blip r:embed="rId2"/>
          <a:stretch>
            <a:fillRect/>
          </a:stretch>
        </p:blipFill>
        <p:spPr bwMode="auto">
          <a:xfrm>
            <a:off x="2006600" y="2561431"/>
            <a:ext cx="5130800"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Auscultating</a:t>
            </a:r>
            <a:r>
              <a:rPr lang="en-US" dirty="0" smtClean="0"/>
              <a:t> the heart</a:t>
            </a:r>
            <a:endParaRPr lang="en-US" dirty="0"/>
          </a:p>
        </p:txBody>
      </p:sp>
      <p:sp>
        <p:nvSpPr>
          <p:cNvPr id="3" name="Content Placeholder 2"/>
          <p:cNvSpPr>
            <a:spLocks noGrp="1"/>
          </p:cNvSpPr>
          <p:nvPr>
            <p:ph idx="1"/>
          </p:nvPr>
        </p:nvSpPr>
        <p:spPr/>
        <p:txBody>
          <a:bodyPr>
            <a:normAutofit fontScale="92500" lnSpcReduction="20000"/>
          </a:bodyPr>
          <a:lstStyle/>
          <a:p>
            <a:pPr>
              <a:lnSpc>
                <a:spcPct val="80000"/>
              </a:lnSpc>
            </a:pPr>
            <a:r>
              <a:rPr lang="en-US" sz="2000" dirty="0" smtClean="0"/>
              <a:t>Use bell for low frequency and diaphragm for high sounds</a:t>
            </a:r>
          </a:p>
          <a:p>
            <a:pPr>
              <a:lnSpc>
                <a:spcPct val="80000"/>
              </a:lnSpc>
            </a:pPr>
            <a:r>
              <a:rPr lang="en-US" sz="2000" dirty="0" smtClean="0"/>
              <a:t>Begin in second right </a:t>
            </a:r>
            <a:r>
              <a:rPr lang="en-US" sz="2000" dirty="0" err="1" smtClean="0"/>
              <a:t>intercostal</a:t>
            </a:r>
            <a:r>
              <a:rPr lang="en-US" sz="2000" dirty="0" smtClean="0"/>
              <a:t> space (aortic area) and move systematically from the aortic to </a:t>
            </a:r>
            <a:r>
              <a:rPr lang="en-US" sz="2000" dirty="0" err="1" smtClean="0"/>
              <a:t>pulmonic</a:t>
            </a:r>
            <a:r>
              <a:rPr lang="en-US" sz="2000" dirty="0" smtClean="0"/>
              <a:t> areas to </a:t>
            </a:r>
            <a:r>
              <a:rPr lang="en-US" sz="2000" dirty="0" err="1" smtClean="0"/>
              <a:t>Erb’s</a:t>
            </a:r>
            <a:r>
              <a:rPr lang="en-US" sz="2000" dirty="0" smtClean="0"/>
              <a:t> point to tricuspid to mitral areas.</a:t>
            </a:r>
          </a:p>
          <a:p>
            <a:pPr lvl="1">
              <a:lnSpc>
                <a:spcPct val="80000"/>
              </a:lnSpc>
            </a:pPr>
            <a:r>
              <a:rPr lang="en-US" sz="2000" dirty="0" smtClean="0"/>
              <a:t>S1 </a:t>
            </a:r>
          </a:p>
          <a:p>
            <a:pPr lvl="1">
              <a:lnSpc>
                <a:spcPct val="80000"/>
              </a:lnSpc>
            </a:pPr>
            <a:r>
              <a:rPr lang="en-US" sz="2000" dirty="0" smtClean="0"/>
              <a:t>S2 </a:t>
            </a:r>
          </a:p>
          <a:p>
            <a:pPr>
              <a:lnSpc>
                <a:spcPct val="80000"/>
              </a:lnSpc>
            </a:pPr>
            <a:r>
              <a:rPr lang="en-US" sz="2000" dirty="0" smtClean="0"/>
              <a:t>Assess sounds for:</a:t>
            </a:r>
          </a:p>
          <a:p>
            <a:pPr lvl="1">
              <a:lnSpc>
                <a:spcPct val="80000"/>
              </a:lnSpc>
              <a:buFont typeface="Calibri" pitchFamily="34" charset="0"/>
              <a:buAutoNum type="arabicPeriod"/>
            </a:pPr>
            <a:r>
              <a:rPr lang="en-US" sz="2000" dirty="0" smtClean="0"/>
              <a:t>Quality (clear and distinct)</a:t>
            </a:r>
          </a:p>
          <a:p>
            <a:pPr lvl="1">
              <a:lnSpc>
                <a:spcPct val="80000"/>
              </a:lnSpc>
              <a:buFont typeface="Calibri" pitchFamily="34" charset="0"/>
              <a:buAutoNum type="arabicPeriod"/>
            </a:pPr>
            <a:r>
              <a:rPr lang="en-US" sz="2000" dirty="0" smtClean="0"/>
              <a:t>Rate (synchronous with radial pulse) – Tachycardia vs. </a:t>
            </a:r>
            <a:r>
              <a:rPr lang="en-US" sz="2000" dirty="0" err="1" smtClean="0"/>
              <a:t>Bradycardia</a:t>
            </a:r>
            <a:endParaRPr lang="en-US" sz="2000" dirty="0" smtClean="0"/>
          </a:p>
          <a:p>
            <a:pPr lvl="1">
              <a:lnSpc>
                <a:spcPct val="80000"/>
              </a:lnSpc>
              <a:buFont typeface="Arial" charset="0"/>
              <a:buAutoNum type="arabicPeriod" startAt="3"/>
            </a:pPr>
            <a:r>
              <a:rPr lang="en-US" sz="2000" dirty="0" smtClean="0"/>
              <a:t>Intensity</a:t>
            </a:r>
          </a:p>
          <a:p>
            <a:pPr lvl="1">
              <a:lnSpc>
                <a:spcPct val="80000"/>
              </a:lnSpc>
              <a:buFont typeface="Arial" charset="0"/>
              <a:buAutoNum type="arabicPeriod" startAt="3"/>
            </a:pPr>
            <a:r>
              <a:rPr lang="en-US" sz="2000" dirty="0" smtClean="0"/>
              <a:t>Rhythm (normally regular)</a:t>
            </a:r>
          </a:p>
          <a:p>
            <a:pPr lvl="1">
              <a:lnSpc>
                <a:spcPct val="80000"/>
              </a:lnSpc>
              <a:buFont typeface="Arial" charset="0"/>
              <a:buAutoNum type="arabicPeriod" startAt="3"/>
            </a:pPr>
            <a:r>
              <a:rPr lang="en-US" sz="2000" dirty="0" smtClean="0"/>
              <a:t>Extra sounds: gallop, murmur</a:t>
            </a:r>
          </a:p>
          <a:p>
            <a:r>
              <a:rPr lang="en-US" dirty="0" smtClean="0"/>
              <a:t>gallop is produced by the sound of blood being forced into a stiff/hypertrophic ventricle. </a:t>
            </a:r>
          </a:p>
          <a:p>
            <a:r>
              <a:rPr lang="en-US" dirty="0" smtClean="0"/>
              <a:t>Murmur:-produced as a result of turbulent flow of blood, turbulence sufficient to produce audible noise. </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Auscultation</a:t>
            </a:r>
            <a:endParaRPr lang="en-US" dirty="0"/>
          </a:p>
        </p:txBody>
      </p:sp>
      <p:pic>
        <p:nvPicPr>
          <p:cNvPr id="4" name="Picture 7" descr="A03963-06-34"/>
          <p:cNvPicPr>
            <a:picLocks noGrp="1" noChangeAspect="1" noChangeArrowheads="1"/>
          </p:cNvPicPr>
          <p:nvPr>
            <p:ph idx="1"/>
          </p:nvPr>
        </p:nvPicPr>
        <p:blipFill>
          <a:blip r:embed="rId2"/>
          <a:stretch>
            <a:fillRect/>
          </a:stretch>
        </p:blipFill>
        <p:spPr bwMode="auto">
          <a:xfrm>
            <a:off x="2413000" y="2377281"/>
            <a:ext cx="43180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Vascular System</a:t>
            </a:r>
            <a:endParaRPr lang="en-US" dirty="0"/>
          </a:p>
        </p:txBody>
      </p:sp>
      <p:sp>
        <p:nvSpPr>
          <p:cNvPr id="3" name="Content Placeholder 2"/>
          <p:cNvSpPr>
            <a:spLocks noGrp="1"/>
          </p:cNvSpPr>
          <p:nvPr>
            <p:ph idx="1"/>
          </p:nvPr>
        </p:nvSpPr>
        <p:spPr/>
        <p:txBody>
          <a:bodyPr/>
          <a:lstStyle/>
          <a:p>
            <a:r>
              <a:rPr lang="en-US" dirty="0" smtClean="0"/>
              <a:t>Palpate central pulse: carotid</a:t>
            </a:r>
          </a:p>
          <a:p>
            <a:pPr lvl="1"/>
            <a:r>
              <a:rPr lang="en-US" dirty="0" smtClean="0"/>
              <a:t>Only one side at a time</a:t>
            </a:r>
          </a:p>
          <a:p>
            <a:r>
              <a:rPr lang="en-US" dirty="0" smtClean="0"/>
              <a:t>Palpate 7 peripheral pulses</a:t>
            </a:r>
          </a:p>
          <a:p>
            <a:pPr lvl="1"/>
            <a:r>
              <a:rPr lang="en-US" dirty="0" smtClean="0"/>
              <a:t>Use fingertips of 3</a:t>
            </a:r>
            <a:r>
              <a:rPr lang="en-US" baseline="30000" dirty="0" smtClean="0"/>
              <a:t>rd</a:t>
            </a:r>
            <a:r>
              <a:rPr lang="en-US" dirty="0" smtClean="0"/>
              <a:t> and 4</a:t>
            </a:r>
            <a:r>
              <a:rPr lang="en-US" baseline="30000" dirty="0" smtClean="0"/>
              <a:t>th</a:t>
            </a:r>
            <a:r>
              <a:rPr lang="en-US" dirty="0" smtClean="0"/>
              <a:t> digit</a:t>
            </a:r>
          </a:p>
          <a:p>
            <a:pPr lvl="1"/>
            <a:r>
              <a:rPr lang="en-US" dirty="0" smtClean="0"/>
              <a:t>Palpable, equal in intensity, and even in rhythm</a:t>
            </a:r>
          </a:p>
          <a:p>
            <a:pPr lvl="1"/>
            <a:r>
              <a:rPr lang="en-US" dirty="0" smtClean="0"/>
              <a:t>Rated on scale of 0 (absent) to 4+ (bounding)</a:t>
            </a:r>
          </a:p>
          <a:p>
            <a:r>
              <a:rPr lang="en-US" dirty="0" smtClean="0"/>
              <a:t>Assess capillary refill on fingers &amp; toes</a:t>
            </a:r>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3048000" cy="1447800"/>
          </a:xfrm>
        </p:spPr>
        <p:txBody>
          <a:bodyPr>
            <a:normAutofit fontScale="90000"/>
          </a:bodyPr>
          <a:lstStyle/>
          <a:p>
            <a:r>
              <a:rPr lang="en-US" dirty="0" smtClean="0"/>
              <a:t>Pulse locations</a:t>
            </a:r>
            <a:endParaRPr lang="en-US" dirty="0"/>
          </a:p>
        </p:txBody>
      </p:sp>
      <p:pic>
        <p:nvPicPr>
          <p:cNvPr id="6" name="Picture 7" descr="A03963-06-33"/>
          <p:cNvPicPr>
            <a:picLocks noGrp="1" noChangeAspect="1" noChangeArrowheads="1"/>
          </p:cNvPicPr>
          <p:nvPr>
            <p:ph idx="1"/>
          </p:nvPr>
        </p:nvPicPr>
        <p:blipFill>
          <a:blip r:embed="rId2"/>
          <a:srcRect/>
          <a:stretch>
            <a:fillRect/>
          </a:stretch>
        </p:blipFill>
        <p:spPr bwMode="auto">
          <a:xfrm>
            <a:off x="3886200" y="0"/>
            <a:ext cx="4343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Abdomen</a:t>
            </a:r>
            <a:endParaRPr lang="en-US"/>
          </a:p>
        </p:txBody>
      </p:sp>
      <p:sp>
        <p:nvSpPr>
          <p:cNvPr id="3" name="Content Placeholder 2"/>
          <p:cNvSpPr>
            <a:spLocks noGrp="1"/>
          </p:cNvSpPr>
          <p:nvPr>
            <p:ph idx="1"/>
          </p:nvPr>
        </p:nvSpPr>
        <p:spPr/>
        <p:txBody>
          <a:bodyPr/>
          <a:lstStyle/>
          <a:p>
            <a:pPr>
              <a:lnSpc>
                <a:spcPct val="80000"/>
              </a:lnSpc>
            </a:pPr>
            <a:r>
              <a:rPr lang="en-US" sz="2300" dirty="0" smtClean="0"/>
              <a:t>Inspect the contour, color, condition of skin, and movement at eye level</a:t>
            </a:r>
          </a:p>
          <a:p>
            <a:pPr lvl="1">
              <a:lnSpc>
                <a:spcPct val="80000"/>
              </a:lnSpc>
            </a:pPr>
            <a:r>
              <a:rPr lang="en-US" sz="2000" dirty="0" smtClean="0"/>
              <a:t>Note presence of scars, </a:t>
            </a:r>
            <a:r>
              <a:rPr lang="en-US" sz="2000" dirty="0" err="1" smtClean="0"/>
              <a:t>ecchymoses</a:t>
            </a:r>
            <a:r>
              <a:rPr lang="en-US" sz="2000" dirty="0" smtClean="0"/>
              <a:t>, stomas, or pouches</a:t>
            </a:r>
          </a:p>
          <a:p>
            <a:pPr lvl="1">
              <a:lnSpc>
                <a:spcPct val="80000"/>
              </a:lnSpc>
            </a:pPr>
            <a:r>
              <a:rPr lang="en-US" sz="2000" dirty="0" smtClean="0"/>
              <a:t>Malnutrition: </a:t>
            </a:r>
          </a:p>
          <a:p>
            <a:pPr lvl="1">
              <a:lnSpc>
                <a:spcPct val="80000"/>
              </a:lnSpc>
            </a:pPr>
            <a:r>
              <a:rPr lang="en-US" sz="2000" dirty="0" smtClean="0"/>
              <a:t> Abnormal: protuberant (tumor, fluid retention), depressed (dehydration, high abdominal obstruction), </a:t>
            </a:r>
            <a:r>
              <a:rPr lang="en-US" sz="2000" dirty="0" err="1" smtClean="0"/>
              <a:t>striae</a:t>
            </a:r>
            <a:r>
              <a:rPr lang="en-US" sz="2000" dirty="0" smtClean="0"/>
              <a:t> (obesity, fluid retention), distended veins (obstruction), visible peristaltic waves (obstruction, pyloric </a:t>
            </a:r>
            <a:r>
              <a:rPr lang="en-US" sz="2000" dirty="0" err="1" smtClean="0"/>
              <a:t>stenosis</a:t>
            </a:r>
            <a:r>
              <a:rPr lang="en-US" sz="2000" dirty="0" smtClean="0"/>
              <a:t>)</a:t>
            </a:r>
          </a:p>
          <a:p>
            <a:pPr>
              <a:lnSpc>
                <a:spcPct val="80000"/>
              </a:lnSpc>
            </a:pPr>
            <a:r>
              <a:rPr lang="en-US" sz="2300" dirty="0" smtClean="0"/>
              <a:t>Inspect the umbilicus for color, discharge, odor, inflammation, and </a:t>
            </a:r>
            <a:r>
              <a:rPr lang="en-US" sz="2300" dirty="0" err="1" smtClean="0"/>
              <a:t>herniation</a:t>
            </a:r>
            <a:endParaRPr lang="en-US" sz="2300" dirty="0" smtClean="0"/>
          </a:p>
          <a:p>
            <a:pPr lvl="1">
              <a:lnSpc>
                <a:spcPct val="80000"/>
              </a:lnSpc>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80000"/>
              </a:lnSpc>
            </a:pPr>
            <a:r>
              <a:rPr lang="en-US" sz="2000" dirty="0" smtClean="0"/>
              <a:t>Listen for bowel sounds in all four quadrants for 1 minute in each</a:t>
            </a:r>
          </a:p>
          <a:p>
            <a:pPr>
              <a:lnSpc>
                <a:spcPct val="80000"/>
              </a:lnSpc>
            </a:pPr>
            <a:r>
              <a:rPr lang="en-US" sz="2000" dirty="0" smtClean="0"/>
              <a:t>Palpate all four quadrants in a circular motion</a:t>
            </a:r>
          </a:p>
          <a:p>
            <a:pPr lvl="1">
              <a:lnSpc>
                <a:spcPct val="80000"/>
              </a:lnSpc>
            </a:pPr>
            <a:r>
              <a:rPr lang="en-US" sz="2000" dirty="0" smtClean="0"/>
              <a:t>Superficial: hand lightly against the skin noting any areas of tenderness, muscle tone, superficial lesions, and </a:t>
            </a:r>
            <a:r>
              <a:rPr lang="en-US" sz="2000" dirty="0" err="1" smtClean="0"/>
              <a:t>turgor</a:t>
            </a:r>
            <a:endParaRPr lang="en-US" sz="2000" dirty="0" smtClean="0"/>
          </a:p>
          <a:p>
            <a:pPr lvl="1">
              <a:lnSpc>
                <a:spcPct val="80000"/>
              </a:lnSpc>
            </a:pPr>
            <a:r>
              <a:rPr lang="en-US" sz="2000" dirty="0" smtClean="0"/>
              <a:t>Deep: place one hand on top of the other for pain and organ enlargement</a:t>
            </a:r>
          </a:p>
          <a:p>
            <a:pPr lvl="2">
              <a:lnSpc>
                <a:spcPct val="80000"/>
              </a:lnSpc>
            </a:pPr>
            <a:r>
              <a:rPr lang="en-US" dirty="0" smtClean="0"/>
              <a:t>LLQ – feces, gastroenteritis, pelvic infection, tumor</a:t>
            </a:r>
          </a:p>
          <a:p>
            <a:pPr lvl="2">
              <a:lnSpc>
                <a:spcPct val="80000"/>
              </a:lnSpc>
            </a:pPr>
            <a:r>
              <a:rPr lang="en-US" dirty="0" smtClean="0"/>
              <a:t>LUQ – </a:t>
            </a:r>
            <a:r>
              <a:rPr lang="en-US" dirty="0" err="1" smtClean="0"/>
              <a:t>splenic</a:t>
            </a:r>
            <a:r>
              <a:rPr lang="en-US" dirty="0" smtClean="0"/>
              <a:t> enlargement, intussusceptions</a:t>
            </a:r>
          </a:p>
          <a:p>
            <a:pPr lvl="2">
              <a:lnSpc>
                <a:spcPct val="80000"/>
              </a:lnSpc>
            </a:pPr>
            <a:r>
              <a:rPr lang="en-US" dirty="0" smtClean="0"/>
              <a:t>RUQ – hepatitis, enlarged liver</a:t>
            </a:r>
          </a:p>
          <a:p>
            <a:pPr lvl="2">
              <a:lnSpc>
                <a:spcPct val="80000"/>
              </a:lnSpc>
            </a:pPr>
            <a:r>
              <a:rPr lang="en-US" dirty="0" smtClean="0"/>
              <a:t>RLQ – appendicitis</a:t>
            </a:r>
          </a:p>
          <a:p>
            <a:pPr lvl="1">
              <a:lnSpc>
                <a:spcPct val="80000"/>
              </a:lnSpc>
              <a:buNone/>
            </a:pPr>
            <a:r>
              <a:rPr lang="en-US" sz="2000" dirty="0" smtClean="0"/>
              <a:t>* If there is report of pain, palpate the affected area last</a:t>
            </a:r>
          </a:p>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System</a:t>
            </a:r>
            <a:endParaRPr lang="en-US" dirty="0"/>
          </a:p>
        </p:txBody>
      </p:sp>
      <p:sp>
        <p:nvSpPr>
          <p:cNvPr id="3" name="Content Placeholder 2"/>
          <p:cNvSpPr>
            <a:spLocks noGrp="1"/>
          </p:cNvSpPr>
          <p:nvPr>
            <p:ph idx="1"/>
          </p:nvPr>
        </p:nvSpPr>
        <p:spPr/>
        <p:txBody>
          <a:bodyPr/>
          <a:lstStyle/>
          <a:p>
            <a:pPr>
              <a:lnSpc>
                <a:spcPct val="80000"/>
              </a:lnSpc>
            </a:pPr>
            <a:r>
              <a:rPr lang="en-US" sz="2600" dirty="0" smtClean="0"/>
              <a:t>Inspect for:</a:t>
            </a:r>
          </a:p>
          <a:p>
            <a:pPr marL="971550" lvl="1" indent="-514350">
              <a:lnSpc>
                <a:spcPct val="80000"/>
              </a:lnSpc>
              <a:buFont typeface="Calibri" pitchFamily="34" charset="0"/>
              <a:buAutoNum type="arabicPeriod"/>
            </a:pPr>
            <a:r>
              <a:rPr lang="en-US" sz="2200" dirty="0" err="1" smtClean="0"/>
              <a:t>Erythema</a:t>
            </a:r>
            <a:r>
              <a:rPr lang="en-US" sz="2200" dirty="0" smtClean="0"/>
              <a:t> 		11. Discharge</a:t>
            </a:r>
          </a:p>
          <a:p>
            <a:pPr marL="971550" lvl="1" indent="-514350">
              <a:lnSpc>
                <a:spcPct val="80000"/>
              </a:lnSpc>
              <a:buFont typeface="Calibri" pitchFamily="34" charset="0"/>
              <a:buAutoNum type="arabicPeriod"/>
            </a:pPr>
            <a:r>
              <a:rPr lang="en-US" sz="2200" dirty="0" smtClean="0"/>
              <a:t>Edema			12. Foul-smelling odor</a:t>
            </a:r>
          </a:p>
          <a:p>
            <a:pPr marL="971550" lvl="1" indent="-514350">
              <a:lnSpc>
                <a:spcPct val="80000"/>
              </a:lnSpc>
              <a:buFont typeface="Calibri" pitchFamily="34" charset="0"/>
              <a:buAutoNum type="arabicPeriod"/>
            </a:pPr>
            <a:r>
              <a:rPr lang="en-US" sz="2200" dirty="0" smtClean="0"/>
              <a:t>Blisters 		13. Labial or penile adhesions</a:t>
            </a:r>
          </a:p>
          <a:p>
            <a:pPr marL="971550" lvl="1" indent="-514350">
              <a:lnSpc>
                <a:spcPct val="80000"/>
              </a:lnSpc>
              <a:buFont typeface="Calibri" pitchFamily="34" charset="0"/>
              <a:buAutoNum type="arabicPeriod"/>
            </a:pPr>
            <a:r>
              <a:rPr lang="en-US" sz="2200" dirty="0" smtClean="0"/>
              <a:t>Pimples 		14. Absence of testes</a:t>
            </a:r>
          </a:p>
          <a:p>
            <a:pPr marL="971550" lvl="1" indent="-514350">
              <a:lnSpc>
                <a:spcPct val="80000"/>
              </a:lnSpc>
              <a:buFont typeface="Calibri" pitchFamily="34" charset="0"/>
              <a:buAutoNum type="arabicPeriod"/>
            </a:pPr>
            <a:r>
              <a:rPr lang="en-US" sz="2200" dirty="0" smtClean="0"/>
              <a:t>Chancres		15. Bruising</a:t>
            </a:r>
          </a:p>
          <a:p>
            <a:pPr marL="971550" lvl="1" indent="-514350">
              <a:lnSpc>
                <a:spcPct val="80000"/>
              </a:lnSpc>
              <a:buFont typeface="Calibri" pitchFamily="34" charset="0"/>
              <a:buAutoNum type="arabicPeriod"/>
            </a:pPr>
            <a:r>
              <a:rPr lang="en-US" sz="2200" dirty="0" smtClean="0"/>
              <a:t>Warts			16. Tearing</a:t>
            </a:r>
          </a:p>
          <a:p>
            <a:pPr marL="971550" lvl="1" indent="-514350">
              <a:lnSpc>
                <a:spcPct val="80000"/>
              </a:lnSpc>
              <a:buFont typeface="Calibri" pitchFamily="34" charset="0"/>
              <a:buAutoNum type="arabicPeriod"/>
            </a:pPr>
            <a:r>
              <a:rPr lang="en-US" sz="2200" dirty="0" smtClean="0"/>
              <a:t>Foreign bodies		17. </a:t>
            </a:r>
            <a:r>
              <a:rPr lang="en-US" sz="2200" dirty="0" err="1" smtClean="0"/>
              <a:t>Urogenital</a:t>
            </a:r>
            <a:r>
              <a:rPr lang="en-US" sz="2200" dirty="0" smtClean="0"/>
              <a:t> abnormalities</a:t>
            </a:r>
          </a:p>
          <a:p>
            <a:pPr marL="971550" lvl="1" indent="-514350">
              <a:lnSpc>
                <a:spcPct val="80000"/>
              </a:lnSpc>
              <a:buFont typeface="Calibri" pitchFamily="34" charset="0"/>
              <a:buAutoNum type="arabicPeriod"/>
            </a:pPr>
            <a:r>
              <a:rPr lang="en-US" sz="2200" dirty="0" smtClean="0"/>
              <a:t>Scratches		18. Signs of trauma</a:t>
            </a:r>
          </a:p>
          <a:p>
            <a:pPr marL="971550" lvl="1" indent="-514350">
              <a:lnSpc>
                <a:spcPct val="80000"/>
              </a:lnSpc>
              <a:buFont typeface="Calibri" pitchFamily="34" charset="0"/>
              <a:buAutoNum type="arabicPeriod"/>
            </a:pPr>
            <a:r>
              <a:rPr lang="en-US" sz="2200" dirty="0" smtClean="0"/>
              <a:t>Circumcision		19. Delayed puberty changes</a:t>
            </a:r>
          </a:p>
          <a:p>
            <a:pPr marL="971550" lvl="1" indent="-514350">
              <a:lnSpc>
                <a:spcPct val="80000"/>
              </a:lnSpc>
              <a:buFont typeface="Calibri" pitchFamily="34" charset="0"/>
              <a:buAutoNum type="arabicPeriod"/>
            </a:pPr>
            <a:r>
              <a:rPr lang="en-US" sz="2200" dirty="0" smtClean="0"/>
              <a:t>Location of urinary </a:t>
            </a:r>
            <a:r>
              <a:rPr lang="en-US" sz="2200" dirty="0" err="1" smtClean="0"/>
              <a:t>meatus</a:t>
            </a:r>
            <a:r>
              <a:rPr lang="en-US" sz="2200" dirty="0" smtClean="0"/>
              <a:t> (</a:t>
            </a:r>
            <a:r>
              <a:rPr lang="en-US" sz="2200" dirty="0" err="1" smtClean="0"/>
              <a:t>hypospadias</a:t>
            </a:r>
            <a:r>
              <a:rPr lang="en-US" sz="2200" dirty="0" smtClean="0"/>
              <a:t>)</a:t>
            </a:r>
          </a:p>
          <a:p>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System</a:t>
            </a:r>
            <a:endParaRPr lang="en-US" dirty="0"/>
          </a:p>
        </p:txBody>
      </p:sp>
      <p:sp>
        <p:nvSpPr>
          <p:cNvPr id="3" name="Content Placeholder 2"/>
          <p:cNvSpPr>
            <a:spLocks noGrp="1"/>
          </p:cNvSpPr>
          <p:nvPr>
            <p:ph idx="1"/>
          </p:nvPr>
        </p:nvSpPr>
        <p:spPr/>
        <p:txBody>
          <a:bodyPr/>
          <a:lstStyle/>
          <a:p>
            <a:pPr>
              <a:lnSpc>
                <a:spcPct val="80000"/>
              </a:lnSpc>
            </a:pPr>
            <a:r>
              <a:rPr lang="en-US" sz="2000" dirty="0" smtClean="0"/>
              <a:t>Inspect the gait</a:t>
            </a:r>
          </a:p>
          <a:p>
            <a:pPr lvl="1">
              <a:lnSpc>
                <a:spcPct val="80000"/>
              </a:lnSpc>
            </a:pPr>
            <a:r>
              <a:rPr lang="en-US" sz="2000" dirty="0" smtClean="0"/>
              <a:t>Note presence of braces</a:t>
            </a:r>
          </a:p>
          <a:p>
            <a:pPr>
              <a:lnSpc>
                <a:spcPct val="80000"/>
              </a:lnSpc>
            </a:pPr>
            <a:r>
              <a:rPr lang="en-US" sz="2000" dirty="0" smtClean="0"/>
              <a:t>Inspect the shape and length of bones, look for extra digits</a:t>
            </a:r>
          </a:p>
          <a:p>
            <a:pPr>
              <a:lnSpc>
                <a:spcPct val="80000"/>
              </a:lnSpc>
            </a:pPr>
            <a:r>
              <a:rPr lang="en-US" sz="2000" dirty="0" smtClean="0"/>
              <a:t>Inspect the spine for curvature and note symmetry of hips &amp; shoulders</a:t>
            </a:r>
          </a:p>
          <a:p>
            <a:pPr lvl="2">
              <a:lnSpc>
                <a:spcPct val="80000"/>
              </a:lnSpc>
            </a:pPr>
            <a:r>
              <a:rPr lang="en-US" dirty="0" smtClean="0"/>
              <a:t>Normal: spine is rounded in infants</a:t>
            </a:r>
          </a:p>
          <a:p>
            <a:pPr>
              <a:lnSpc>
                <a:spcPct val="80000"/>
              </a:lnSpc>
            </a:pPr>
            <a:r>
              <a:rPr lang="en-US" sz="2000" dirty="0" smtClean="0"/>
              <a:t>Inspect lumbar sacral area for pigmented skin, hairy patches, dimples (signs of </a:t>
            </a:r>
            <a:r>
              <a:rPr lang="en-US" sz="2000" dirty="0" err="1" smtClean="0"/>
              <a:t>spina</a:t>
            </a:r>
            <a:r>
              <a:rPr lang="en-US" sz="2000" dirty="0" smtClean="0"/>
              <a:t> bifida)</a:t>
            </a:r>
          </a:p>
          <a:p>
            <a:pPr>
              <a:lnSpc>
                <a:spcPct val="80000"/>
              </a:lnSpc>
            </a:pPr>
            <a:r>
              <a:rPr lang="en-US" sz="2000" dirty="0" smtClean="0"/>
              <a:t>Inspect muscles and joints for symmetry, size, strength</a:t>
            </a:r>
          </a:p>
          <a:p>
            <a:pPr lvl="2">
              <a:lnSpc>
                <a:spcPct val="80000"/>
              </a:lnSpc>
            </a:pPr>
            <a:r>
              <a:rPr lang="en-US" dirty="0" smtClean="0"/>
              <a:t>Abnormal: Rickets, Arthritis, atrophy, hypertrophy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219200"/>
          </a:xfrm>
        </p:spPr>
        <p:txBody>
          <a:bodyPr>
            <a:normAutofit fontScale="90000"/>
          </a:bodyPr>
          <a:lstStyle/>
          <a:p>
            <a:r>
              <a:rPr lang="en-US" dirty="0" smtClean="0"/>
              <a:t>To help children’s cognitive development, they need:</a:t>
            </a:r>
            <a:endParaRPr lang="en-US" dirty="0"/>
          </a:p>
        </p:txBody>
      </p:sp>
      <p:sp>
        <p:nvSpPr>
          <p:cNvPr id="3" name="Content Placeholder 2"/>
          <p:cNvSpPr>
            <a:spLocks noGrp="1"/>
          </p:cNvSpPr>
          <p:nvPr>
            <p:ph idx="1"/>
          </p:nvPr>
        </p:nvSpPr>
        <p:spPr>
          <a:xfrm>
            <a:off x="457200" y="1371600"/>
            <a:ext cx="8229600" cy="4953000"/>
          </a:xfrm>
        </p:spPr>
        <p:txBody>
          <a:bodyPr>
            <a:normAutofit fontScale="92500"/>
          </a:bodyPr>
          <a:lstStyle/>
          <a:p>
            <a:r>
              <a:rPr lang="en-US" dirty="0" smtClean="0"/>
              <a:t>cognitive development: How a person perceives, thinks, and gains an understanding of his or her world. It refers to our ability to think and learn and includes such things as awareness and judgment, information processing, intelligence, language development and memory</a:t>
            </a:r>
          </a:p>
          <a:p>
            <a:pPr marL="596646" indent="-514350">
              <a:buFont typeface="+mj-lt"/>
              <a:buAutoNum type="arabicPeriod"/>
            </a:pPr>
            <a:r>
              <a:rPr lang="en-US" dirty="0" smtClean="0"/>
              <a:t>encouragement of exploration, </a:t>
            </a:r>
          </a:p>
          <a:p>
            <a:pPr marL="596646" indent="-514350">
              <a:buFont typeface="+mj-lt"/>
              <a:buAutoNum type="arabicPeriod"/>
            </a:pPr>
            <a:r>
              <a:rPr lang="en-US" dirty="0" smtClean="0"/>
              <a:t>mentoring in basic skills, </a:t>
            </a:r>
          </a:p>
          <a:p>
            <a:pPr marL="596646" indent="-514350">
              <a:buFont typeface="+mj-lt"/>
              <a:buAutoNum type="arabicPeriod"/>
            </a:pPr>
            <a:r>
              <a:rPr lang="en-US" dirty="0" smtClean="0"/>
              <a:t>celebration of developmental advances, </a:t>
            </a:r>
          </a:p>
          <a:p>
            <a:pPr marL="596646" indent="-514350">
              <a:buFont typeface="+mj-lt"/>
              <a:buAutoNum type="arabicPeriod"/>
            </a:pPr>
            <a:r>
              <a:rPr lang="en-US" dirty="0" smtClean="0"/>
              <a:t>guided rehearsal and extension of new skills, </a:t>
            </a:r>
          </a:p>
          <a:p>
            <a:pPr marL="596646" indent="-514350">
              <a:buFont typeface="+mj-lt"/>
              <a:buAutoNum type="arabicPeriod"/>
            </a:pPr>
            <a:r>
              <a:rPr lang="en-US" dirty="0" smtClean="0"/>
              <a:t>protection from inappropriate disapproval, teasing or punishment, and </a:t>
            </a:r>
          </a:p>
          <a:p>
            <a:pPr marL="596646" indent="-514350">
              <a:buFont typeface="+mj-lt"/>
              <a:buAutoNum type="arabicPeriod"/>
            </a:pPr>
            <a:r>
              <a:rPr lang="en-US" dirty="0" smtClean="0"/>
              <a:t>a rich and responsive language environment. </a:t>
            </a:r>
          </a:p>
          <a:p>
            <a:pPr marL="596646" indent="-514350">
              <a:buNone/>
            </a:pPr>
            <a:endParaRPr lang="en-US" dirty="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A03963-06-41"/>
          <p:cNvPicPr>
            <a:picLocks noGrp="1" noChangeAspect="1" noChangeArrowheads="1"/>
          </p:cNvPicPr>
          <p:nvPr>
            <p:ph idx="1"/>
          </p:nvPr>
        </p:nvPicPr>
        <p:blipFill>
          <a:blip r:embed="rId2"/>
          <a:stretch>
            <a:fillRect/>
          </a:stretch>
        </p:blipFill>
        <p:spPr bwMode="auto">
          <a:xfrm>
            <a:off x="3352800" y="2097881"/>
            <a:ext cx="2438400"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A03963-06-42"/>
          <p:cNvPicPr>
            <a:picLocks noGrp="1" noChangeAspect="1" noChangeArrowheads="1"/>
          </p:cNvPicPr>
          <p:nvPr>
            <p:ph idx="1"/>
          </p:nvPr>
        </p:nvPicPr>
        <p:blipFill>
          <a:blip r:embed="rId2"/>
          <a:stretch>
            <a:fillRect/>
          </a:stretch>
        </p:blipFill>
        <p:spPr bwMode="auto">
          <a:xfrm>
            <a:off x="3498850" y="2053431"/>
            <a:ext cx="214630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Inspect muscles and joints for symmetry, size, strength</a:t>
            </a:r>
          </a:p>
          <a:p>
            <a:r>
              <a:rPr lang="en-US" dirty="0" smtClean="0"/>
              <a:t>Evaluate all joints for Range of Motion: Passive vs. Active</a:t>
            </a:r>
          </a:p>
          <a:p>
            <a:r>
              <a:rPr lang="en-US" dirty="0" smtClean="0"/>
              <a:t>Palpate joints and muscles for heat, tenderness, and edema</a:t>
            </a:r>
          </a:p>
          <a:p>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System</a:t>
            </a:r>
            <a:endParaRPr lang="en-US" dirty="0"/>
          </a:p>
        </p:txBody>
      </p:sp>
      <p:sp>
        <p:nvSpPr>
          <p:cNvPr id="3" name="Content Placeholder 2"/>
          <p:cNvSpPr>
            <a:spLocks noGrp="1"/>
          </p:cNvSpPr>
          <p:nvPr>
            <p:ph idx="1"/>
          </p:nvPr>
        </p:nvSpPr>
        <p:spPr/>
        <p:txBody>
          <a:bodyPr/>
          <a:lstStyle/>
          <a:p>
            <a:pPr>
              <a:lnSpc>
                <a:spcPct val="80000"/>
              </a:lnSpc>
            </a:pPr>
            <a:r>
              <a:rPr lang="en-US" sz="2300" dirty="0" smtClean="0"/>
              <a:t>Assess Level of Consciousness (LOC)</a:t>
            </a:r>
          </a:p>
          <a:p>
            <a:pPr lvl="1">
              <a:lnSpc>
                <a:spcPct val="80000"/>
              </a:lnSpc>
            </a:pPr>
            <a:r>
              <a:rPr lang="en-US" sz="2000" dirty="0" smtClean="0"/>
              <a:t>Use Glasgow coma scale</a:t>
            </a:r>
          </a:p>
          <a:p>
            <a:pPr lvl="2">
              <a:lnSpc>
                <a:spcPct val="80000"/>
              </a:lnSpc>
            </a:pPr>
            <a:r>
              <a:rPr lang="en-US" sz="1800" dirty="0" smtClean="0"/>
              <a:t>Normal: Awake, alert, oriented to person, place &amp; time (if &gt; age 2); smiles, listens, follows (if &lt;age 2), opens eyes spontaneously</a:t>
            </a:r>
          </a:p>
          <a:p>
            <a:pPr>
              <a:lnSpc>
                <a:spcPct val="80000"/>
              </a:lnSpc>
            </a:pPr>
            <a:r>
              <a:rPr lang="en-US" sz="2300" dirty="0" smtClean="0"/>
              <a:t>Assess Posture and Motor Behavior</a:t>
            </a:r>
          </a:p>
          <a:p>
            <a:pPr lvl="1">
              <a:lnSpc>
                <a:spcPct val="80000"/>
              </a:lnSpc>
            </a:pPr>
            <a:r>
              <a:rPr lang="en-US" sz="2000" dirty="0" smtClean="0"/>
              <a:t>Pace, range, character, control of impulses, appropriateness of behavior for situation developmental stage, repetitive movements, cooperativeness</a:t>
            </a:r>
          </a:p>
          <a:p>
            <a:pPr lvl="2">
              <a:lnSpc>
                <a:spcPct val="80000"/>
              </a:lnSpc>
              <a:buNone/>
            </a:pPr>
            <a:endParaRPr lang="en-US" sz="1800" dirty="0" smtClean="0"/>
          </a:p>
          <a:p>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80000"/>
              </a:lnSpc>
            </a:pPr>
            <a:r>
              <a:rPr lang="en-US" sz="2300" dirty="0" smtClean="0"/>
              <a:t>Assess hygiene and grooming</a:t>
            </a:r>
          </a:p>
          <a:p>
            <a:pPr>
              <a:lnSpc>
                <a:spcPct val="80000"/>
              </a:lnSpc>
            </a:pPr>
            <a:r>
              <a:rPr lang="en-US" sz="2300" dirty="0" smtClean="0"/>
              <a:t>Assess mood</a:t>
            </a:r>
          </a:p>
          <a:p>
            <a:pPr lvl="2">
              <a:lnSpc>
                <a:spcPct val="80000"/>
              </a:lnSpc>
            </a:pPr>
            <a:r>
              <a:rPr lang="en-US" sz="1800" dirty="0" smtClean="0"/>
              <a:t>Abnormal: Persistent sadness, preoccupation, restlessness, sudden cheerfulness, social isolation</a:t>
            </a:r>
          </a:p>
          <a:p>
            <a:pPr>
              <a:lnSpc>
                <a:spcPct val="80000"/>
              </a:lnSpc>
            </a:pPr>
            <a:r>
              <a:rPr lang="en-US" sz="2300" dirty="0" smtClean="0"/>
              <a:t>Assessment of motor function</a:t>
            </a:r>
          </a:p>
          <a:p>
            <a:pPr lvl="1">
              <a:lnSpc>
                <a:spcPct val="80000"/>
              </a:lnSpc>
            </a:pPr>
            <a:r>
              <a:rPr lang="en-US" sz="2000" dirty="0" smtClean="0"/>
              <a:t>Voluntary muscle contraction and acquisition of age-specific development milestones </a:t>
            </a:r>
          </a:p>
          <a:p>
            <a:pPr lvl="2">
              <a:lnSpc>
                <a:spcPct val="80000"/>
              </a:lnSpc>
            </a:pPr>
            <a:r>
              <a:rPr lang="en-US" sz="1800" dirty="0" smtClean="0"/>
              <a:t>E.g. head control, handedness (paresis if using only one)</a:t>
            </a:r>
          </a:p>
          <a:p>
            <a:pPr>
              <a:lnSpc>
                <a:spcPct val="80000"/>
              </a:lnSpc>
            </a:pPr>
            <a:r>
              <a:rPr lang="en-US" sz="2300" dirty="0" err="1" smtClean="0"/>
              <a:t>Cerebellar</a:t>
            </a:r>
            <a:r>
              <a:rPr lang="en-US" sz="2300" dirty="0" smtClean="0"/>
              <a:t> function</a:t>
            </a:r>
          </a:p>
          <a:p>
            <a:pPr lvl="1">
              <a:lnSpc>
                <a:spcPct val="80000"/>
              </a:lnSpc>
            </a:pPr>
            <a:r>
              <a:rPr lang="en-US" sz="2000" dirty="0" smtClean="0"/>
              <a:t>Ask child to hop, skip, walk heel-to-toe; finger-to-nose test</a:t>
            </a:r>
          </a:p>
          <a:p>
            <a:pPr>
              <a:lnSpc>
                <a:spcPct val="80000"/>
              </a:lnSpc>
            </a:pPr>
            <a:r>
              <a:rPr lang="en-US" sz="2300" dirty="0" smtClean="0"/>
              <a:t>Romberg’s test</a:t>
            </a:r>
          </a:p>
          <a:p>
            <a:pPr lvl="1">
              <a:lnSpc>
                <a:spcPct val="80000"/>
              </a:lnSpc>
            </a:pPr>
            <a:r>
              <a:rPr lang="en-US" sz="2000" dirty="0" smtClean="0"/>
              <a:t>Stand still, eyes closed, and arms at side</a:t>
            </a:r>
          </a:p>
          <a:p>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System (cont.)</a:t>
            </a:r>
            <a:endParaRPr lang="en-US" dirty="0"/>
          </a:p>
        </p:txBody>
      </p:sp>
      <p:sp>
        <p:nvSpPr>
          <p:cNvPr id="3" name="Content Placeholder 2"/>
          <p:cNvSpPr>
            <a:spLocks noGrp="1"/>
          </p:cNvSpPr>
          <p:nvPr>
            <p:ph idx="1"/>
          </p:nvPr>
        </p:nvSpPr>
        <p:spPr/>
        <p:txBody>
          <a:bodyPr/>
          <a:lstStyle/>
          <a:p>
            <a:pPr>
              <a:lnSpc>
                <a:spcPct val="90000"/>
              </a:lnSpc>
            </a:pPr>
            <a:r>
              <a:rPr lang="en-US" sz="2600" dirty="0" smtClean="0"/>
              <a:t>Deep tendon reflexes</a:t>
            </a:r>
          </a:p>
          <a:p>
            <a:pPr lvl="1">
              <a:lnSpc>
                <a:spcPct val="90000"/>
              </a:lnSpc>
            </a:pPr>
            <a:r>
              <a:rPr lang="en-US" sz="2200" dirty="0" smtClean="0"/>
              <a:t>Stretch reflexes of a muscle</a:t>
            </a:r>
          </a:p>
          <a:p>
            <a:pPr lvl="1">
              <a:lnSpc>
                <a:spcPct val="90000"/>
              </a:lnSpc>
            </a:pPr>
            <a:r>
              <a:rPr lang="en-US" sz="2200" dirty="0" smtClean="0"/>
              <a:t>Most common: patellar reflex (knee jerk)</a:t>
            </a:r>
          </a:p>
          <a:p>
            <a:pPr lvl="1">
              <a:lnSpc>
                <a:spcPct val="90000"/>
              </a:lnSpc>
            </a:pPr>
            <a:r>
              <a:rPr lang="en-US" sz="2200" dirty="0" smtClean="0"/>
              <a:t>Graded on scale of absent (0) to extremely brisk, hyperactive (4+)</a:t>
            </a:r>
          </a:p>
          <a:p>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Patellar Reflex</a:t>
            </a:r>
            <a:endParaRPr lang="en-US" dirty="0"/>
          </a:p>
        </p:txBody>
      </p:sp>
      <p:pic>
        <p:nvPicPr>
          <p:cNvPr id="4" name="Picture 7" descr="A03963-06-45"/>
          <p:cNvPicPr>
            <a:picLocks noGrp="1" noChangeAspect="1" noChangeArrowheads="1"/>
          </p:cNvPicPr>
          <p:nvPr>
            <p:ph idx="1"/>
          </p:nvPr>
        </p:nvPicPr>
        <p:blipFill>
          <a:blip r:embed="rId2"/>
          <a:stretch>
            <a:fillRect/>
          </a:stretch>
        </p:blipFill>
        <p:spPr bwMode="auto">
          <a:xfrm>
            <a:off x="2950347" y="1935163"/>
            <a:ext cx="324330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System (cont.)</a:t>
            </a:r>
            <a:endParaRPr lang="en-US" dirty="0"/>
          </a:p>
        </p:txBody>
      </p:sp>
      <p:sp>
        <p:nvSpPr>
          <p:cNvPr id="3" name="Content Placeholder 2"/>
          <p:cNvSpPr>
            <a:spLocks noGrp="1"/>
          </p:cNvSpPr>
          <p:nvPr>
            <p:ph idx="1"/>
          </p:nvPr>
        </p:nvSpPr>
        <p:spPr/>
        <p:txBody>
          <a:bodyPr/>
          <a:lstStyle/>
          <a:p>
            <a:pPr>
              <a:lnSpc>
                <a:spcPct val="90000"/>
              </a:lnSpc>
            </a:pPr>
            <a:r>
              <a:rPr lang="en-US" dirty="0" smtClean="0"/>
              <a:t>Cranial nerves I-XII</a:t>
            </a:r>
          </a:p>
          <a:p>
            <a:pPr lvl="1">
              <a:lnSpc>
                <a:spcPct val="90000"/>
              </a:lnSpc>
            </a:pPr>
            <a:r>
              <a:rPr lang="en-US" sz="2200" dirty="0" smtClean="0"/>
              <a:t>Test in children by making it a game</a:t>
            </a:r>
          </a:p>
          <a:p>
            <a:pPr lvl="1">
              <a:lnSpc>
                <a:spcPct val="90000"/>
              </a:lnSpc>
            </a:pPr>
            <a:r>
              <a:rPr lang="en-US" sz="2200" dirty="0" smtClean="0"/>
              <a:t>II-VI use vision/eyes to test</a:t>
            </a:r>
          </a:p>
          <a:p>
            <a:pPr lvl="1">
              <a:lnSpc>
                <a:spcPct val="90000"/>
              </a:lnSpc>
            </a:pPr>
            <a:r>
              <a:rPr lang="en-US" sz="2200" dirty="0" smtClean="0"/>
              <a:t>I, VII, IX-XII use head and neck</a:t>
            </a:r>
          </a:p>
          <a:p>
            <a:pPr lvl="1">
              <a:lnSpc>
                <a:spcPct val="90000"/>
              </a:lnSpc>
            </a:pPr>
            <a:r>
              <a:rPr lang="en-US" sz="2200" dirty="0" smtClean="0"/>
              <a:t>VIII uses ear</a:t>
            </a:r>
          </a:p>
          <a:p>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mtClean="0"/>
              <a:t> </a:t>
            </a:r>
            <a:r>
              <a:rPr lang="en-US" dirty="0" smtClean="0"/>
              <a:t>Moro reflex : 1) the reflex is initiated by pulling the infant up from the floor and then releasing him ; 2) he spreads his arms 3) he pulls his arms in.</a:t>
            </a:r>
          </a:p>
          <a:p>
            <a:r>
              <a:rPr lang="en-US" dirty="0" smtClean="0"/>
              <a:t>Stepping reflex: Though infants this young can not support their own weight, when the soles of their feet touch a flat surface they will attempt to '</a:t>
            </a:r>
            <a:r>
              <a:rPr lang="en-US" dirty="0" smtClean="0">
                <a:hlinkClick r:id="rId2" tooltip="Walk"/>
              </a:rPr>
              <a:t>walk</a:t>
            </a:r>
            <a:r>
              <a:rPr lang="en-US" dirty="0" smtClean="0"/>
              <a:t>' by placing one foot in front of the other. This reflex disappears at 6 weeks.</a:t>
            </a:r>
          </a:p>
          <a:p>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Rooting </a:t>
            </a:r>
            <a:r>
              <a:rPr lang="en-US" dirty="0" err="1" smtClean="0"/>
              <a:t>reflex:it</a:t>
            </a:r>
            <a:r>
              <a:rPr lang="en-US" dirty="0" smtClean="0"/>
              <a:t> assists in </a:t>
            </a:r>
            <a:r>
              <a:rPr lang="en-US" dirty="0" smtClean="0">
                <a:hlinkClick r:id="rId2" tooltip="Breastfeeding"/>
              </a:rPr>
              <a:t>breastfeeding</a:t>
            </a:r>
            <a:r>
              <a:rPr lang="en-US" dirty="0" smtClean="0"/>
              <a:t>, a newborn </a:t>
            </a:r>
            <a:r>
              <a:rPr lang="en-US" dirty="0" smtClean="0">
                <a:hlinkClick r:id="rId3" tooltip="Infant"/>
              </a:rPr>
              <a:t>infant</a:t>
            </a:r>
            <a:r>
              <a:rPr lang="en-US" dirty="0" smtClean="0"/>
              <a:t> will turn his head toward anything that strokes his cheek or mouth,</a:t>
            </a:r>
          </a:p>
          <a:p>
            <a:r>
              <a:rPr lang="en-US" dirty="0" smtClean="0"/>
              <a:t>Sucking </a:t>
            </a:r>
            <a:r>
              <a:rPr lang="en-US" dirty="0" err="1" smtClean="0"/>
              <a:t>reflex:It</a:t>
            </a:r>
            <a:r>
              <a:rPr lang="en-US" dirty="0" smtClean="0"/>
              <a:t> is linked with the rooting reflex and </a:t>
            </a:r>
            <a:r>
              <a:rPr lang="en-US" dirty="0" err="1" smtClean="0"/>
              <a:t>breastfeeding;the</a:t>
            </a:r>
            <a:r>
              <a:rPr lang="en-US" dirty="0" smtClean="0"/>
              <a:t> child to instinctively suck at anything that touches the roof of their mouth and suddenly starts to suck simulating the way they naturally eat.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CARE</a:t>
            </a:r>
            <a:endParaRPr lang="en-US" dirty="0"/>
          </a:p>
        </p:txBody>
      </p:sp>
      <p:sp>
        <p:nvSpPr>
          <p:cNvPr id="3" name="Content Placeholder 2"/>
          <p:cNvSpPr>
            <a:spLocks noGrp="1"/>
          </p:cNvSpPr>
          <p:nvPr>
            <p:ph idx="1"/>
          </p:nvPr>
        </p:nvSpPr>
        <p:spPr/>
        <p:txBody>
          <a:bodyPr>
            <a:normAutofit/>
          </a:bodyPr>
          <a:lstStyle/>
          <a:p>
            <a:r>
              <a:rPr lang="en-US" dirty="0" smtClean="0"/>
              <a:t>The development of children is often studied as different topics, however, each area of development influences the others and is interconnected.</a:t>
            </a:r>
          </a:p>
          <a:p>
            <a:r>
              <a:rPr lang="en-US" dirty="0" smtClean="0"/>
              <a:t>Holistic care encompasses seeing the child as a whole person physically, emotionally, socially and spiritually.</a:t>
            </a:r>
          </a:p>
          <a:p>
            <a:r>
              <a:rPr lang="en-US" dirty="0" smtClean="0"/>
              <a:t>It focuses on the whole person rather than just on the illness or the part of the body that is not healthy.</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Palmar</a:t>
            </a:r>
            <a:r>
              <a:rPr lang="en-US" dirty="0" smtClean="0"/>
              <a:t> grasp reflex; When an object is placed in the infant's hand and strokes their palm, the fingers will close and they will grasp it with a </a:t>
            </a:r>
            <a:r>
              <a:rPr lang="en-US" dirty="0" err="1" smtClean="0">
                <a:hlinkClick r:id="rId2" tooltip="Palmar grasp"/>
              </a:rPr>
              <a:t>palmar</a:t>
            </a:r>
            <a:r>
              <a:rPr lang="en-US" dirty="0" smtClean="0">
                <a:hlinkClick r:id="rId2" tooltip="Palmar grasp"/>
              </a:rPr>
              <a:t> grasp </a:t>
            </a:r>
            <a:r>
              <a:rPr lang="en-US" dirty="0" smtClean="0"/>
              <a:t>.</a:t>
            </a:r>
          </a:p>
          <a:p>
            <a:r>
              <a:rPr lang="en-US" dirty="0" err="1" smtClean="0"/>
              <a:t>Babinski</a:t>
            </a:r>
            <a:r>
              <a:rPr lang="en-US" dirty="0" smtClean="0"/>
              <a:t> reflex:</a:t>
            </a:r>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lstStyle/>
          <a:p>
            <a:pPr eaLnBrk="1" hangingPunct="1"/>
            <a:r>
              <a:rPr lang="en-US" sz="3200" smtClean="0"/>
              <a:t>NUTRITIONAL ASSESSMENT IN CHILDREN</a:t>
            </a:r>
          </a:p>
        </p:txBody>
      </p:sp>
      <p:sp>
        <p:nvSpPr>
          <p:cNvPr id="112643" name="Rectangle 3"/>
          <p:cNvSpPr>
            <a:spLocks noGrp="1" noChangeArrowheads="1"/>
          </p:cNvSpPr>
          <p:nvPr>
            <p:ph idx="1"/>
          </p:nvPr>
        </p:nvSpPr>
        <p:spPr/>
        <p:txBody>
          <a:bodyPr/>
          <a:lstStyle/>
          <a:p>
            <a:pPr marL="533400" indent="-533400" eaLnBrk="1" hangingPunct="1">
              <a:lnSpc>
                <a:spcPct val="80000"/>
              </a:lnSpc>
            </a:pPr>
            <a:r>
              <a:rPr lang="en-US" sz="2400" dirty="0" smtClean="0"/>
              <a:t>Nutrition is the sum processes involved in taking in, assimilation and utilization of food for growth, repair and replacement of used up and damaged tissues, movement and maintenance of immune systems</a:t>
            </a:r>
          </a:p>
          <a:p>
            <a:pPr marL="533400" indent="-533400" eaLnBrk="1" hangingPunct="1">
              <a:lnSpc>
                <a:spcPct val="80000"/>
              </a:lnSpc>
            </a:pPr>
            <a:r>
              <a:rPr lang="en-US" sz="2400" dirty="0" smtClean="0"/>
              <a:t>IMPORTANT DEFINITIONS</a:t>
            </a:r>
          </a:p>
          <a:p>
            <a:pPr marL="533400" indent="-533400" eaLnBrk="1" hangingPunct="1">
              <a:lnSpc>
                <a:spcPct val="80000"/>
              </a:lnSpc>
              <a:buFont typeface="Wingdings" pitchFamily="1" charset="2"/>
              <a:buAutoNum type="arabicPeriod"/>
            </a:pPr>
            <a:r>
              <a:rPr lang="en-US" sz="2400" dirty="0" smtClean="0"/>
              <a:t>Under nutrition: This is a condition in which the child’s food is inadequate in terms of quantity and quality  hence nutritional needs are not met</a:t>
            </a:r>
          </a:p>
          <a:p>
            <a:pPr marL="533400" indent="-533400" eaLnBrk="1" hangingPunct="1">
              <a:lnSpc>
                <a:spcPct val="80000"/>
              </a:lnSpc>
              <a:buFont typeface="Wingdings" pitchFamily="1" charset="2"/>
              <a:buAutoNum type="arabicPeriod"/>
            </a:pPr>
            <a:r>
              <a:rPr lang="en-US" sz="2400" dirty="0" smtClean="0"/>
              <a:t>Deficiency: This is lack of a certain nutrient that is essential for growth or normal body processes</a:t>
            </a:r>
          </a:p>
          <a:p>
            <a:pPr marL="533400" indent="-533400" eaLnBrk="1" hangingPunct="1">
              <a:lnSpc>
                <a:spcPct val="80000"/>
              </a:lnSpc>
              <a:buFont typeface="Wingdings" pitchFamily="1" charset="2"/>
              <a:buNone/>
            </a:pPr>
            <a:endParaRPr lang="en-US" sz="2400" dirty="0" smtClean="0"/>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marL="609600" indent="-609600">
              <a:lnSpc>
                <a:spcPct val="80000"/>
              </a:lnSpc>
              <a:buFont typeface="Wingdings" pitchFamily="1" charset="2"/>
              <a:buAutoNum type="arabicPeriod" startAt="3"/>
            </a:pPr>
            <a:r>
              <a:rPr lang="en-US" sz="3200" dirty="0" smtClean="0"/>
              <a:t>Underweight: This is  a state in which the child’s weight is less than would be expected for his or her age</a:t>
            </a:r>
          </a:p>
          <a:p>
            <a:pPr marL="609600" indent="-609600">
              <a:lnSpc>
                <a:spcPct val="80000"/>
              </a:lnSpc>
              <a:buFont typeface="Wingdings" pitchFamily="1" charset="2"/>
              <a:buAutoNum type="arabicPeriod" startAt="3"/>
            </a:pPr>
            <a:r>
              <a:rPr lang="en-US" sz="3200" dirty="0" smtClean="0"/>
              <a:t>Malnutrition: A condition in which there is lack of necessary or proper food substances in the body or there is improper absorption and distribution of them</a:t>
            </a:r>
          </a:p>
          <a:p>
            <a:pPr marL="609600" indent="-609600">
              <a:lnSpc>
                <a:spcPct val="80000"/>
              </a:lnSpc>
              <a:buFont typeface="Wingdings" pitchFamily="1" charset="2"/>
              <a:buAutoNum type="arabicPeriod" startAt="3"/>
            </a:pPr>
            <a:r>
              <a:rPr lang="en-US" sz="3200" dirty="0" smtClean="0"/>
              <a:t>Wasting: Lack of subcutaneous fat due to under nutrition</a:t>
            </a:r>
          </a:p>
          <a:p>
            <a:pPr marL="609600" indent="-609600">
              <a:lnSpc>
                <a:spcPct val="80000"/>
              </a:lnSpc>
              <a:buFont typeface="Wingdings" pitchFamily="1" charset="2"/>
              <a:buAutoNum type="arabicPeriod" startAt="3"/>
            </a:pPr>
            <a:r>
              <a:rPr lang="en-US" sz="3200" dirty="0" smtClean="0"/>
              <a:t>Stunting: Lower or constant height than would be expected to be normal for a  child’s age</a:t>
            </a:r>
          </a:p>
          <a:p>
            <a:endParaRPr lang="en-US" sz="3200"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marL="609600" indent="-609600">
              <a:buFont typeface="Wingdings" pitchFamily="1" charset="2"/>
              <a:buAutoNum type="arabicPeriod" startAt="7"/>
            </a:pPr>
            <a:r>
              <a:rPr lang="en-US" sz="3200" dirty="0" smtClean="0"/>
              <a:t>Growth faltering: A situation in which there is unstable  weight gain with periods of  constancy, slowing down and a drop  for more than 2 months</a:t>
            </a:r>
          </a:p>
          <a:p>
            <a:pPr marL="609600" indent="-609600">
              <a:buFont typeface="Wingdings" pitchFamily="1" charset="2"/>
              <a:buAutoNum type="arabicPeriod" startAt="7"/>
            </a:pPr>
            <a:r>
              <a:rPr lang="en-US" sz="3200" dirty="0" smtClean="0"/>
              <a:t>Growth failure: poor or no increase in size, motor function and weight despite feeding</a:t>
            </a:r>
          </a:p>
          <a:p>
            <a:pPr marL="609600" indent="-609600">
              <a:buNone/>
            </a:pP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Factors that affect children’s nutritional status</a:t>
            </a:r>
            <a:endParaRPr lang="en-US" dirty="0"/>
          </a:p>
        </p:txBody>
      </p:sp>
      <p:sp>
        <p:nvSpPr>
          <p:cNvPr id="3" name="Content Placeholder 2"/>
          <p:cNvSpPr>
            <a:spLocks noGrp="1"/>
          </p:cNvSpPr>
          <p:nvPr>
            <p:ph idx="1"/>
          </p:nvPr>
        </p:nvSpPr>
        <p:spPr/>
        <p:txBody>
          <a:bodyPr/>
          <a:lstStyle/>
          <a:p>
            <a:r>
              <a:rPr lang="en-US" dirty="0" smtClean="0"/>
              <a:t>Environmental factors: Nature</a:t>
            </a:r>
          </a:p>
          <a:p>
            <a:r>
              <a:rPr lang="en-US" dirty="0" smtClean="0"/>
              <a:t>The country’s economic status</a:t>
            </a:r>
          </a:p>
          <a:p>
            <a:r>
              <a:rPr lang="en-US" dirty="0" smtClean="0"/>
              <a:t>Financial stability of parents</a:t>
            </a:r>
          </a:p>
          <a:p>
            <a:r>
              <a:rPr lang="en-US" dirty="0" smtClean="0"/>
              <a:t>Infections and diseases</a:t>
            </a:r>
          </a:p>
          <a:p>
            <a:r>
              <a:rPr lang="en-US" dirty="0" smtClean="0"/>
              <a:t>Immunity status</a:t>
            </a:r>
          </a:p>
          <a:p>
            <a:r>
              <a:rPr lang="en-US" dirty="0" smtClean="0"/>
              <a:t>Family relations</a:t>
            </a:r>
          </a:p>
          <a:p>
            <a:r>
              <a:rPr lang="en-US" dirty="0" smtClean="0"/>
              <a:t>The child’s caretaker</a:t>
            </a:r>
          </a:p>
          <a:p>
            <a:r>
              <a:rPr lang="en-US" dirty="0" smtClean="0"/>
              <a:t>Political stability</a:t>
            </a:r>
          </a:p>
          <a:p>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nutritional assessment</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Clinical assessment: Direct observation and history taking</a:t>
            </a:r>
          </a:p>
          <a:p>
            <a:pPr>
              <a:lnSpc>
                <a:spcPct val="90000"/>
              </a:lnSpc>
            </a:pPr>
            <a:r>
              <a:rPr lang="en-US" dirty="0" smtClean="0"/>
              <a:t>Weighing</a:t>
            </a:r>
          </a:p>
          <a:p>
            <a:pPr>
              <a:lnSpc>
                <a:spcPct val="90000"/>
              </a:lnSpc>
            </a:pPr>
            <a:r>
              <a:rPr lang="en-US" dirty="0" smtClean="0"/>
              <a:t>Taking height measurements</a:t>
            </a:r>
          </a:p>
          <a:p>
            <a:pPr>
              <a:lnSpc>
                <a:spcPct val="90000"/>
              </a:lnSpc>
            </a:pPr>
            <a:r>
              <a:rPr lang="en-US" dirty="0" smtClean="0"/>
              <a:t>Body mass index</a:t>
            </a:r>
          </a:p>
          <a:p>
            <a:pPr>
              <a:lnSpc>
                <a:spcPct val="90000"/>
              </a:lnSpc>
            </a:pPr>
            <a:r>
              <a:rPr lang="en-US" dirty="0" smtClean="0"/>
              <a:t>Triceps skin fold measurements</a:t>
            </a:r>
          </a:p>
          <a:p>
            <a:pPr>
              <a:lnSpc>
                <a:spcPct val="90000"/>
              </a:lnSpc>
            </a:pPr>
            <a:r>
              <a:rPr lang="en-US" dirty="0" smtClean="0"/>
              <a:t>Mid upper arm circumference</a:t>
            </a:r>
          </a:p>
          <a:p>
            <a:pPr>
              <a:lnSpc>
                <a:spcPct val="90000"/>
              </a:lnSpc>
            </a:pPr>
            <a:r>
              <a:rPr lang="en-US" dirty="0" smtClean="0"/>
              <a:t>Chest circumference</a:t>
            </a:r>
          </a:p>
          <a:p>
            <a:pPr>
              <a:lnSpc>
                <a:spcPct val="90000"/>
              </a:lnSpc>
            </a:pPr>
            <a:r>
              <a:rPr lang="en-US" dirty="0" smtClean="0"/>
              <a:t>Biochemical methods: HB, </a:t>
            </a:r>
            <a:r>
              <a:rPr lang="en-US" dirty="0" err="1" smtClean="0"/>
              <a:t>Vit</a:t>
            </a:r>
            <a:r>
              <a:rPr lang="en-US" dirty="0" smtClean="0"/>
              <a:t> and protein levels etc</a:t>
            </a:r>
          </a:p>
          <a:p>
            <a:pPr>
              <a:lnSpc>
                <a:spcPct val="90000"/>
              </a:lnSpc>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CLINICAL ASSESSMENT</a:t>
            </a:r>
            <a:endParaRPr lang="en-US" dirty="0"/>
          </a:p>
        </p:txBody>
      </p:sp>
      <p:sp>
        <p:nvSpPr>
          <p:cNvPr id="3" name="Content Placeholder 2"/>
          <p:cNvSpPr>
            <a:spLocks noGrp="1"/>
          </p:cNvSpPr>
          <p:nvPr>
            <p:ph idx="1"/>
          </p:nvPr>
        </p:nvSpPr>
        <p:spPr/>
        <p:txBody>
          <a:bodyPr>
            <a:normAutofit/>
          </a:bodyPr>
          <a:lstStyle/>
          <a:p>
            <a:pPr marL="609600" indent="-609600">
              <a:lnSpc>
                <a:spcPct val="80000"/>
              </a:lnSpc>
              <a:buFont typeface="Wingdings" pitchFamily="1" charset="2"/>
              <a:buAutoNum type="alphaUcPeriod"/>
            </a:pPr>
            <a:r>
              <a:rPr lang="en-US" dirty="0" smtClean="0"/>
              <a:t>DIRECT OBSERVATION</a:t>
            </a:r>
          </a:p>
          <a:p>
            <a:pPr marL="609600" indent="-609600">
              <a:lnSpc>
                <a:spcPct val="80000"/>
              </a:lnSpc>
              <a:buFont typeface="Wingdings" pitchFamily="1" charset="2"/>
              <a:buChar char="v"/>
            </a:pPr>
            <a:r>
              <a:rPr lang="en-US" dirty="0" smtClean="0"/>
              <a:t> This makes use of the 5 senses</a:t>
            </a:r>
          </a:p>
          <a:p>
            <a:pPr marL="609600" indent="-609600">
              <a:lnSpc>
                <a:spcPct val="80000"/>
              </a:lnSpc>
              <a:buFont typeface="Wingdings" pitchFamily="1" charset="2"/>
              <a:buChar char="v"/>
            </a:pPr>
            <a:r>
              <a:rPr lang="en-US" dirty="0" smtClean="0"/>
              <a:t>Look for signs of good nutrition by looking at:</a:t>
            </a:r>
          </a:p>
          <a:p>
            <a:pPr marL="609600" indent="-609600">
              <a:lnSpc>
                <a:spcPct val="80000"/>
              </a:lnSpc>
              <a:buFont typeface="Wingdings" pitchFamily="1" charset="2"/>
              <a:buAutoNum type="arabicPeriod"/>
            </a:pPr>
            <a:r>
              <a:rPr lang="en-US" dirty="0" smtClean="0"/>
              <a:t>The general appearance</a:t>
            </a:r>
          </a:p>
          <a:p>
            <a:pPr marL="609600" indent="-609600">
              <a:lnSpc>
                <a:spcPct val="80000"/>
              </a:lnSpc>
              <a:buFont typeface="Wingdings" pitchFamily="1" charset="2"/>
              <a:buAutoNum type="arabicPeriod"/>
            </a:pPr>
            <a:r>
              <a:rPr lang="en-US" dirty="0" smtClean="0"/>
              <a:t>posture</a:t>
            </a:r>
          </a:p>
          <a:p>
            <a:pPr marL="609600" indent="-609600">
              <a:lnSpc>
                <a:spcPct val="80000"/>
              </a:lnSpc>
              <a:buFont typeface="Wingdings" pitchFamily="1" charset="2"/>
              <a:buAutoNum type="arabicPeriod"/>
            </a:pPr>
            <a:r>
              <a:rPr lang="en-US" dirty="0" smtClean="0"/>
              <a:t>Body shape</a:t>
            </a:r>
          </a:p>
          <a:p>
            <a:pPr marL="609600" indent="-609600">
              <a:lnSpc>
                <a:spcPct val="80000"/>
              </a:lnSpc>
              <a:buFont typeface="Wingdings" pitchFamily="1" charset="2"/>
              <a:buAutoNum type="arabicPeriod"/>
            </a:pPr>
            <a:r>
              <a:rPr lang="en-US" dirty="0" smtClean="0"/>
              <a:t>Nervous system control like attention span, irritability normal reflexes etc</a:t>
            </a:r>
          </a:p>
          <a:p>
            <a:pPr marL="609600" indent="-609600">
              <a:lnSpc>
                <a:spcPct val="80000"/>
              </a:lnSpc>
              <a:buFont typeface="Wingdings" pitchFamily="1" charset="2"/>
              <a:buAutoNum type="arabicPeriod"/>
            </a:pPr>
            <a:r>
              <a:rPr lang="en-US" dirty="0" smtClean="0"/>
              <a:t>Hair texture</a:t>
            </a:r>
          </a:p>
          <a:p>
            <a:pPr marL="609600" indent="-609600">
              <a:lnSpc>
                <a:spcPct val="80000"/>
              </a:lnSpc>
              <a:buFont typeface="Wingdings" pitchFamily="1" charset="2"/>
              <a:buAutoNum type="arabicPeriod"/>
            </a:pPr>
            <a:r>
              <a:rPr lang="en-US" dirty="0" smtClean="0"/>
              <a:t>Skin</a:t>
            </a:r>
          </a:p>
          <a:p>
            <a:pPr marL="609600" indent="-609600">
              <a:lnSpc>
                <a:spcPct val="80000"/>
              </a:lnSpc>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marL="609600" indent="-609600">
              <a:buFontTx/>
              <a:buAutoNum type="arabicPeriod" startAt="7"/>
            </a:pPr>
            <a:r>
              <a:rPr lang="en-US" dirty="0" smtClean="0"/>
              <a:t>Eyes especially the </a:t>
            </a:r>
            <a:r>
              <a:rPr lang="en-US" dirty="0" err="1" smtClean="0"/>
              <a:t>conjuctiva</a:t>
            </a:r>
            <a:endParaRPr lang="en-US" dirty="0" smtClean="0"/>
          </a:p>
          <a:p>
            <a:pPr marL="609600" indent="-609600">
              <a:buFontTx/>
              <a:buAutoNum type="arabicPeriod" startAt="7"/>
            </a:pPr>
            <a:r>
              <a:rPr lang="en-US" dirty="0" smtClean="0"/>
              <a:t>Mouth</a:t>
            </a:r>
          </a:p>
          <a:p>
            <a:pPr marL="609600" indent="-609600">
              <a:buFontTx/>
              <a:buAutoNum type="arabicPeriod" startAt="7"/>
            </a:pPr>
            <a:r>
              <a:rPr lang="en-US" dirty="0" smtClean="0"/>
              <a:t>Neck for swollen thyroid gland</a:t>
            </a:r>
          </a:p>
          <a:p>
            <a:pPr marL="609600" indent="-609600">
              <a:buFontTx/>
              <a:buAutoNum type="arabicPeriod" startAt="7"/>
            </a:pPr>
            <a:r>
              <a:rPr lang="en-US" dirty="0" smtClean="0"/>
              <a:t>Chest</a:t>
            </a:r>
          </a:p>
          <a:p>
            <a:pPr marL="609600" indent="-609600">
              <a:buFontTx/>
              <a:buAutoNum type="arabicPeriod" startAt="7"/>
            </a:pPr>
            <a:r>
              <a:rPr lang="en-US" dirty="0" smtClean="0"/>
              <a:t>Nails</a:t>
            </a:r>
          </a:p>
          <a:p>
            <a:pPr marL="609600" indent="-609600">
              <a:buFontTx/>
              <a:buAutoNum type="arabicPeriod" startAt="7"/>
            </a:pPr>
            <a:r>
              <a:rPr lang="en-US" dirty="0" smtClean="0"/>
              <a:t>Abdomen</a:t>
            </a:r>
          </a:p>
          <a:p>
            <a:pPr marL="609600" indent="-609600">
              <a:buFontTx/>
              <a:buAutoNum type="arabicPeriod" startAt="7"/>
            </a:pPr>
            <a:r>
              <a:rPr lang="en-US" dirty="0" smtClean="0"/>
              <a:t>Legs and feet.</a:t>
            </a:r>
          </a:p>
          <a:p>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Assessment by history taking</a:t>
            </a:r>
            <a:endParaRPr lang="en-US" dirty="0"/>
          </a:p>
        </p:txBody>
      </p:sp>
      <p:sp>
        <p:nvSpPr>
          <p:cNvPr id="3" name="Content Placeholder 2"/>
          <p:cNvSpPr>
            <a:spLocks noGrp="1"/>
          </p:cNvSpPr>
          <p:nvPr>
            <p:ph idx="1"/>
          </p:nvPr>
        </p:nvSpPr>
        <p:spPr/>
        <p:txBody>
          <a:bodyPr>
            <a:normAutofit/>
          </a:bodyPr>
          <a:lstStyle/>
          <a:p>
            <a:r>
              <a:rPr lang="en-US" dirty="0" smtClean="0"/>
              <a:t>Good history taking is valuable in identifying potential problems in growth, feeding and illnesses</a:t>
            </a:r>
          </a:p>
          <a:p>
            <a:r>
              <a:rPr lang="en-US" dirty="0" smtClean="0"/>
              <a:t>History includes the past health history on labor and delivery, feeding habits illnesses and disabilities that would interfere with feeding</a:t>
            </a:r>
          </a:p>
          <a:p>
            <a:r>
              <a:rPr lang="en-US" dirty="0" smtClean="0"/>
              <a:t>The history also reveals the current nutritional status in feeding, the type of foods given, who feeds the child, any health related issues</a:t>
            </a:r>
          </a:p>
          <a:p>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Assessment by weighing</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Every child under 5 years should be weighed at every opportunity</a:t>
            </a:r>
          </a:p>
          <a:p>
            <a:pPr>
              <a:lnSpc>
                <a:spcPct val="90000"/>
              </a:lnSpc>
            </a:pPr>
            <a:r>
              <a:rPr lang="en-US" dirty="0" smtClean="0"/>
              <a:t>For the first year it should be every month</a:t>
            </a:r>
          </a:p>
          <a:p>
            <a:pPr>
              <a:lnSpc>
                <a:spcPct val="90000"/>
              </a:lnSpc>
            </a:pPr>
            <a:r>
              <a:rPr lang="en-US" dirty="0" smtClean="0"/>
              <a:t>For the next 4 years it should be done at least every 3 months</a:t>
            </a:r>
          </a:p>
          <a:p>
            <a:pPr>
              <a:lnSpc>
                <a:spcPct val="90000"/>
              </a:lnSpc>
            </a:pPr>
            <a:r>
              <a:rPr lang="en-US" dirty="0" smtClean="0"/>
              <a:t>Whenever the child comes to the health facility when sick they should also be weighed</a:t>
            </a:r>
          </a:p>
          <a:p>
            <a:pPr>
              <a:lnSpc>
                <a:spcPct val="90000"/>
              </a:lnSpc>
            </a:pPr>
            <a:r>
              <a:rPr lang="en-US" dirty="0" smtClean="0"/>
              <a:t>Children are weighed using different type of scales:</a:t>
            </a:r>
          </a:p>
          <a:p>
            <a:pPr>
              <a:lnSpc>
                <a:spcPct val="90000"/>
              </a:lnSpc>
              <a:buFontTx/>
              <a:buChar char="-"/>
            </a:pPr>
            <a:r>
              <a:rPr lang="en-US" dirty="0" smtClean="0"/>
              <a:t>Direct recording scales</a:t>
            </a:r>
          </a:p>
          <a:p>
            <a:pPr>
              <a:lnSpc>
                <a:spcPct val="90000"/>
              </a:lnSpc>
              <a:buFontTx/>
              <a:buChar char="-"/>
            </a:pPr>
            <a:r>
              <a:rPr lang="en-US" dirty="0" smtClean="0"/>
              <a:t>Hanging scales              -  Beam balance scales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AND NATIONAL INITATIVES FOR CHILDREN</a:t>
            </a:r>
            <a:endParaRPr lang="en-US" dirty="0"/>
          </a:p>
        </p:txBody>
      </p:sp>
      <p:sp>
        <p:nvSpPr>
          <p:cNvPr id="3" name="Content Placeholder 2"/>
          <p:cNvSpPr>
            <a:spLocks noGrp="1"/>
          </p:cNvSpPr>
          <p:nvPr>
            <p:ph idx="1"/>
          </p:nvPr>
        </p:nvSpPr>
        <p:spPr/>
        <p:txBody>
          <a:bodyPr>
            <a:normAutofit/>
          </a:bodyPr>
          <a:lstStyle/>
          <a:p>
            <a:pPr>
              <a:buNone/>
            </a:pPr>
            <a:r>
              <a:rPr lang="en-US" b="1" u="sng" dirty="0" smtClean="0"/>
              <a:t>1. United Nations Convention for the rights of the child</a:t>
            </a:r>
            <a:r>
              <a:rPr lang="en-US" dirty="0" smtClean="0"/>
              <a:t>.</a:t>
            </a:r>
          </a:p>
          <a:p>
            <a:r>
              <a:rPr lang="en-US" dirty="0" smtClean="0"/>
              <a:t>It is a human rights treaty setting out the civil, political, economic, social, health and cultural rights of children contains 52 articles.</a:t>
            </a:r>
          </a:p>
          <a:p>
            <a:r>
              <a:rPr lang="en-US" dirty="0" smtClean="0"/>
              <a:t>These provide a set of principles and standards that can be used for the planning and practice of children’s health services for all children and young people up to the age of 18 years</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Weighing &amp; Growth charts (practical i.e. demonstration done)</a:t>
            </a:r>
            <a:endParaRPr lang="en-US" dirty="0"/>
          </a:p>
        </p:txBody>
      </p:sp>
      <p:sp>
        <p:nvSpPr>
          <p:cNvPr id="3" name="Content Placeholder 2"/>
          <p:cNvSpPr>
            <a:spLocks noGrp="1"/>
          </p:cNvSpPr>
          <p:nvPr>
            <p:ph idx="1"/>
          </p:nvPr>
        </p:nvSpPr>
        <p:spPr/>
        <p:txBody>
          <a:bodyPr>
            <a:normAutofit/>
          </a:bodyPr>
          <a:lstStyle/>
          <a:p>
            <a:r>
              <a:rPr lang="en-US" dirty="0" smtClean="0"/>
              <a:t>This is usually on the other side of the immunization card where weights are recorded</a:t>
            </a:r>
          </a:p>
          <a:p>
            <a:r>
              <a:rPr lang="en-US" dirty="0" smtClean="0"/>
              <a:t>The growth chart has weight for age on one side, divided into the first five years of the child’s life</a:t>
            </a:r>
          </a:p>
          <a:p>
            <a:r>
              <a:rPr lang="en-US" dirty="0" smtClean="0"/>
              <a:t>Each box on the graph represents each month of the child’s life</a:t>
            </a:r>
          </a:p>
          <a:p>
            <a:r>
              <a:rPr lang="en-US" dirty="0" smtClean="0"/>
              <a:t>The first box on the left is for the birth month of the child and NOT when the child was first seen</a:t>
            </a:r>
          </a:p>
          <a:p>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The vertical lines on the chart are for weight in </a:t>
            </a:r>
            <a:r>
              <a:rPr lang="en-US" dirty="0" err="1" smtClean="0"/>
              <a:t>kgs</a:t>
            </a:r>
            <a:r>
              <a:rPr lang="en-US" dirty="0" smtClean="0"/>
              <a:t> and the horizontal axis is for age in months</a:t>
            </a:r>
          </a:p>
          <a:p>
            <a:r>
              <a:rPr lang="en-US" dirty="0" smtClean="0"/>
              <a:t>Within the graph are two weight for age curves- the upper as the reference curve and the lower shows the lower end of the range of healthy weights</a:t>
            </a:r>
          </a:p>
          <a:p>
            <a:r>
              <a:rPr lang="en-US" dirty="0" smtClean="0"/>
              <a:t>The reference curve is the median or middle value of the healthy weights at each age. Its called the </a:t>
            </a:r>
            <a:r>
              <a:rPr lang="en-US" b="1" dirty="0" smtClean="0"/>
              <a:t>50</a:t>
            </a:r>
            <a:r>
              <a:rPr lang="en-US" b="1" baseline="30000" dirty="0" smtClean="0"/>
              <a:t>th</a:t>
            </a:r>
            <a:r>
              <a:rPr lang="en-US" b="1" dirty="0" smtClean="0"/>
              <a:t> </a:t>
            </a:r>
            <a:r>
              <a:rPr lang="en-US" b="1" dirty="0" err="1" smtClean="0"/>
              <a:t>centile</a:t>
            </a:r>
            <a:r>
              <a:rPr lang="en-US" b="1" dirty="0" smtClean="0"/>
              <a:t> </a:t>
            </a:r>
            <a:r>
              <a:rPr lang="en-US" dirty="0" smtClean="0"/>
              <a:t>because 50 out of every 100 children in a healthy community are below it</a:t>
            </a:r>
          </a:p>
          <a:p>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The lower curve is also called the </a:t>
            </a:r>
            <a:r>
              <a:rPr lang="en-US" b="1" dirty="0" smtClean="0"/>
              <a:t>3</a:t>
            </a:r>
            <a:r>
              <a:rPr lang="en-US" b="1" baseline="30000" dirty="0" smtClean="0"/>
              <a:t>rd</a:t>
            </a:r>
            <a:r>
              <a:rPr lang="en-US" b="1" dirty="0" smtClean="0"/>
              <a:t> </a:t>
            </a:r>
            <a:r>
              <a:rPr lang="en-US" b="1" dirty="0" err="1" smtClean="0"/>
              <a:t>centile</a:t>
            </a:r>
            <a:r>
              <a:rPr lang="en-US" b="1" dirty="0" smtClean="0"/>
              <a:t> </a:t>
            </a:r>
            <a:r>
              <a:rPr lang="en-US" dirty="0" smtClean="0"/>
              <a:t>because the weights of 3 out of 100 children in a healthy population are below it</a:t>
            </a:r>
          </a:p>
          <a:p>
            <a:r>
              <a:rPr lang="en-US" dirty="0" smtClean="0"/>
              <a:t>To demonstrate the status of health in a community some charts have 4 lines in which the upper most curve is also called the </a:t>
            </a:r>
            <a:r>
              <a:rPr lang="en-US" b="1" dirty="0" smtClean="0"/>
              <a:t>97</a:t>
            </a:r>
            <a:r>
              <a:rPr lang="en-US" b="1" baseline="30000" dirty="0" smtClean="0"/>
              <a:t>th</a:t>
            </a:r>
            <a:r>
              <a:rPr lang="en-US" b="1" dirty="0" smtClean="0"/>
              <a:t> </a:t>
            </a:r>
            <a:r>
              <a:rPr lang="en-US" b="1" dirty="0" err="1" smtClean="0"/>
              <a:t>centile</a:t>
            </a:r>
            <a:r>
              <a:rPr lang="en-US" b="1" dirty="0" smtClean="0"/>
              <a:t> </a:t>
            </a:r>
            <a:r>
              <a:rPr lang="en-US" dirty="0" smtClean="0"/>
              <a:t>because 97 out of every 100 children have weights below it</a:t>
            </a:r>
          </a:p>
          <a:p>
            <a:r>
              <a:rPr lang="en-US" dirty="0" smtClean="0"/>
              <a:t>The other curve is below the 3</a:t>
            </a:r>
            <a:r>
              <a:rPr lang="en-US" baseline="30000" dirty="0" smtClean="0"/>
              <a:t>rd</a:t>
            </a:r>
            <a:r>
              <a:rPr lang="en-US" dirty="0" smtClean="0"/>
              <a:t> </a:t>
            </a:r>
            <a:r>
              <a:rPr lang="en-US" dirty="0" err="1" smtClean="0"/>
              <a:t>centile</a:t>
            </a:r>
            <a:r>
              <a:rPr lang="en-US" dirty="0" smtClean="0"/>
              <a:t> one and shows weights that are 60% of reference weights</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Any child whose weight falls between the 3</a:t>
            </a:r>
            <a:r>
              <a:rPr lang="en-US" baseline="30000" dirty="0" smtClean="0"/>
              <a:t>rd</a:t>
            </a:r>
            <a:r>
              <a:rPr lang="en-US" dirty="0" smtClean="0"/>
              <a:t> and the 97</a:t>
            </a:r>
            <a:r>
              <a:rPr lang="en-US" baseline="30000" dirty="0" smtClean="0"/>
              <a:t>th</a:t>
            </a:r>
            <a:r>
              <a:rPr lang="en-US" dirty="0" smtClean="0"/>
              <a:t> </a:t>
            </a:r>
            <a:r>
              <a:rPr lang="en-US" dirty="0" err="1" smtClean="0"/>
              <a:t>centile</a:t>
            </a:r>
            <a:r>
              <a:rPr lang="en-US" dirty="0" smtClean="0"/>
              <a:t> is within normal weight</a:t>
            </a:r>
          </a:p>
          <a:p>
            <a:r>
              <a:rPr lang="en-US" dirty="0" smtClean="0"/>
              <a:t>Write the months on the chart consecutively even if the child was not brought for weighing</a:t>
            </a:r>
          </a:p>
          <a:p>
            <a:r>
              <a:rPr lang="en-US" dirty="0" smtClean="0"/>
              <a:t>Note weight changes by writing any significant event that might have affected the weight e.g. illness</a:t>
            </a:r>
          </a:p>
          <a:p>
            <a:r>
              <a:rPr lang="en-US" dirty="0" smtClean="0"/>
              <a:t>Compare the weight with previous weights by drawing a curve so as to see the shape.</a:t>
            </a:r>
          </a:p>
          <a:p>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It is this shape that is important; flat, steadily increasing or dropping steeply</a:t>
            </a:r>
          </a:p>
          <a:p>
            <a:r>
              <a:rPr lang="en-US" dirty="0" smtClean="0"/>
              <a:t>The child’s weight should increase at about the same rate as the reference curve</a:t>
            </a:r>
          </a:p>
          <a:p>
            <a:r>
              <a:rPr lang="en-US" dirty="0" smtClean="0"/>
              <a:t>A normal child gains about 125 </a:t>
            </a:r>
            <a:r>
              <a:rPr lang="en-US" dirty="0" err="1" smtClean="0"/>
              <a:t>gms</a:t>
            </a:r>
            <a:r>
              <a:rPr lang="en-US" dirty="0" smtClean="0"/>
              <a:t> each week in the first 6 weeks, about 75gms per weeks from 6-12months and 50gms per week from 12-23 months</a:t>
            </a:r>
          </a:p>
          <a:p>
            <a:r>
              <a:rPr lang="en-US" dirty="0" smtClean="0"/>
              <a:t>He should double his weight by 6 months and triple it by 1 year</a:t>
            </a:r>
          </a:p>
          <a:p>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90000"/>
              </a:lnSpc>
            </a:pPr>
            <a:r>
              <a:rPr lang="en-US" dirty="0" smtClean="0"/>
              <a:t>One plot of weight on the chart can tell you about the child’s size but does not show if the child is growing. It shows probable health and nutrition now but not how healthy and well nourished the child is</a:t>
            </a:r>
          </a:p>
          <a:p>
            <a:pPr>
              <a:lnSpc>
                <a:spcPct val="90000"/>
              </a:lnSpc>
            </a:pPr>
            <a:r>
              <a:rPr lang="en-US" dirty="0" smtClean="0"/>
              <a:t>Weigh children as near naked as possible</a:t>
            </a:r>
          </a:p>
          <a:p>
            <a:pPr>
              <a:lnSpc>
                <a:spcPct val="90000"/>
              </a:lnSpc>
            </a:pPr>
            <a:r>
              <a:rPr lang="en-US" dirty="0" smtClean="0"/>
              <a:t>Consider the birth weight as you assess the curve</a:t>
            </a:r>
          </a:p>
          <a:p>
            <a:pPr>
              <a:lnSpc>
                <a:spcPct val="90000"/>
              </a:lnSpc>
            </a:pPr>
            <a:r>
              <a:rPr lang="en-US" dirty="0" smtClean="0"/>
              <a:t>Always assess the growth charts with factors associated with abnormal weight gain in mind e.g.  Early weaning, illnesses, poor child spacing, poverty, disability etc</a:t>
            </a:r>
          </a:p>
          <a:p>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Common mistakes in plotting weight on the growth chart</a:t>
            </a:r>
            <a:endParaRPr lang="en-US" dirty="0"/>
          </a:p>
        </p:txBody>
      </p:sp>
      <p:sp>
        <p:nvSpPr>
          <p:cNvPr id="3" name="Content Placeholder 2"/>
          <p:cNvSpPr>
            <a:spLocks noGrp="1"/>
          </p:cNvSpPr>
          <p:nvPr>
            <p:ph idx="1"/>
          </p:nvPr>
        </p:nvSpPr>
        <p:spPr/>
        <p:txBody>
          <a:bodyPr>
            <a:normAutofit lnSpcReduction="10000"/>
          </a:bodyPr>
          <a:lstStyle/>
          <a:p>
            <a:pPr marL="609600" indent="-609600">
              <a:lnSpc>
                <a:spcPct val="90000"/>
              </a:lnSpc>
              <a:buFontTx/>
              <a:buAutoNum type="arabicPeriod"/>
            </a:pPr>
            <a:r>
              <a:rPr lang="en-US" dirty="0" smtClean="0"/>
              <a:t>Writing January instead of the child’s birth month in the first box</a:t>
            </a:r>
          </a:p>
          <a:p>
            <a:pPr marL="609600" indent="-609600">
              <a:lnSpc>
                <a:spcPct val="90000"/>
              </a:lnSpc>
              <a:buFontTx/>
              <a:buAutoNum type="arabicPeriod"/>
            </a:pPr>
            <a:r>
              <a:rPr lang="en-US" dirty="0" smtClean="0"/>
              <a:t>Writing the month in which the child was first seen instead of his birth weight in the first box</a:t>
            </a:r>
          </a:p>
          <a:p>
            <a:pPr marL="609600" indent="-609600">
              <a:lnSpc>
                <a:spcPct val="90000"/>
              </a:lnSpc>
              <a:buFontTx/>
              <a:buAutoNum type="arabicPeriod"/>
            </a:pPr>
            <a:r>
              <a:rPr lang="en-US" dirty="0" smtClean="0"/>
              <a:t>Missing out months</a:t>
            </a:r>
          </a:p>
          <a:p>
            <a:pPr marL="609600" indent="-609600">
              <a:lnSpc>
                <a:spcPct val="90000"/>
              </a:lnSpc>
              <a:buFontTx/>
              <a:buAutoNum type="arabicPeriod"/>
            </a:pPr>
            <a:r>
              <a:rPr lang="en-US" dirty="0" smtClean="0"/>
              <a:t>Writing the months as numbers</a:t>
            </a:r>
          </a:p>
          <a:p>
            <a:pPr marL="609600" indent="-609600">
              <a:lnSpc>
                <a:spcPct val="90000"/>
              </a:lnSpc>
              <a:buFontTx/>
              <a:buAutoNum type="arabicPeriod"/>
            </a:pPr>
            <a:r>
              <a:rPr lang="en-US" dirty="0" smtClean="0"/>
              <a:t>Not leaving a space between dots if the child has not been weighed for a few months</a:t>
            </a:r>
          </a:p>
          <a:p>
            <a:pPr marL="609600" indent="-609600">
              <a:lnSpc>
                <a:spcPct val="90000"/>
              </a:lnSpc>
              <a:buFontTx/>
              <a:buAutoNum type="arabicPeriod"/>
            </a:pPr>
            <a:r>
              <a:rPr lang="en-US" dirty="0" smtClean="0"/>
              <a:t>Trying to estimate the child’s age each time</a:t>
            </a:r>
          </a:p>
          <a:p>
            <a:pPr marL="609600" indent="-609600">
              <a:lnSpc>
                <a:spcPct val="90000"/>
              </a:lnSpc>
              <a:buFontTx/>
              <a:buAutoNum type="arabicPeriod"/>
            </a:pPr>
            <a:r>
              <a:rPr lang="en-US" dirty="0" smtClean="0"/>
              <a:t>Recording the child’s weight in the wrong year</a:t>
            </a:r>
          </a:p>
          <a:p>
            <a:pPr marL="609600" indent="-609600">
              <a:lnSpc>
                <a:spcPct val="90000"/>
              </a:lnSpc>
              <a:buFontTx/>
              <a:buAutoNum type="arabicPeriod"/>
            </a:pPr>
            <a:r>
              <a:rPr lang="en-US" dirty="0" smtClean="0"/>
              <a:t>Putting a weight dot the wrong side of the KG line</a:t>
            </a:r>
          </a:p>
          <a:p>
            <a:pPr marL="609600" indent="-609600">
              <a:lnSpc>
                <a:spcPct val="90000"/>
              </a:lnSpc>
              <a:buNone/>
            </a:pPr>
            <a:endParaRPr lang="en-US" dirty="0" smtClean="0"/>
          </a:p>
          <a:p>
            <a:pPr marL="609600" indent="-609600">
              <a:lnSpc>
                <a:spcPct val="90000"/>
              </a:lnSpc>
              <a:buFontTx/>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Assessing using height</a:t>
            </a:r>
            <a:endParaRPr lang="en-US" dirty="0"/>
          </a:p>
        </p:txBody>
      </p:sp>
      <p:sp>
        <p:nvSpPr>
          <p:cNvPr id="3" name="Content Placeholder 2"/>
          <p:cNvSpPr>
            <a:spLocks noGrp="1"/>
          </p:cNvSpPr>
          <p:nvPr>
            <p:ph idx="1"/>
          </p:nvPr>
        </p:nvSpPr>
        <p:spPr/>
        <p:txBody>
          <a:bodyPr>
            <a:normAutofit/>
          </a:bodyPr>
          <a:lstStyle/>
          <a:p>
            <a:r>
              <a:rPr lang="en-US" dirty="0" smtClean="0"/>
              <a:t>This reveals whether the child has stunted growth</a:t>
            </a:r>
          </a:p>
          <a:p>
            <a:r>
              <a:rPr lang="en-US" dirty="0" smtClean="0"/>
              <a:t>Stunting may mean slow brain development and other features</a:t>
            </a:r>
          </a:p>
          <a:p>
            <a:r>
              <a:rPr lang="en-US" dirty="0" smtClean="0"/>
              <a:t>Height alone is not a good way of assessing nutritional status as it varies in children</a:t>
            </a:r>
          </a:p>
          <a:p>
            <a:r>
              <a:rPr lang="en-US" dirty="0" smtClean="0"/>
              <a:t>If a child is malnourished he may loose weight but will not become shorter</a:t>
            </a:r>
          </a:p>
          <a:p>
            <a:r>
              <a:rPr lang="en-US" dirty="0" smtClean="0"/>
              <a:t>A better assessment would be to use the weight for height chart (see NIDC p. 188)</a:t>
            </a:r>
          </a:p>
          <a:p>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90000"/>
              </a:lnSpc>
            </a:pPr>
            <a:r>
              <a:rPr lang="en-US" dirty="0" smtClean="0"/>
              <a:t>In this chart the child is made to stand with his heels flat on the ground and the head under his weight</a:t>
            </a:r>
          </a:p>
          <a:p>
            <a:pPr>
              <a:lnSpc>
                <a:spcPct val="90000"/>
              </a:lnSpc>
            </a:pPr>
            <a:r>
              <a:rPr lang="en-US" dirty="0" smtClean="0"/>
              <a:t>The chart has special markings with red at the top, yellow in the middle and green at the bottom</a:t>
            </a:r>
          </a:p>
          <a:p>
            <a:pPr>
              <a:lnSpc>
                <a:spcPct val="90000"/>
              </a:lnSpc>
            </a:pPr>
            <a:r>
              <a:rPr lang="en-US" dirty="0" smtClean="0"/>
              <a:t>A piece of stiff card is placed level on top of the child’s head and this is used to decide if the child is well nourished or not</a:t>
            </a:r>
          </a:p>
          <a:p>
            <a:pPr>
              <a:lnSpc>
                <a:spcPct val="90000"/>
              </a:lnSpc>
            </a:pPr>
            <a:r>
              <a:rPr lang="en-US" dirty="0" smtClean="0"/>
              <a:t>If the top of the child’s head is at green then this shows good nourishment, yellow, moderate and red malnourished</a:t>
            </a:r>
          </a:p>
          <a:p>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E. Assessing using the mid upper arm circumference (MUAC)</a:t>
            </a:r>
            <a:endParaRPr lang="en-US" dirty="0"/>
          </a:p>
        </p:txBody>
      </p:sp>
      <p:sp>
        <p:nvSpPr>
          <p:cNvPr id="3" name="Content Placeholder 2"/>
          <p:cNvSpPr>
            <a:spLocks noGrp="1"/>
          </p:cNvSpPr>
          <p:nvPr>
            <p:ph idx="1"/>
          </p:nvPr>
        </p:nvSpPr>
        <p:spPr/>
        <p:txBody>
          <a:bodyPr>
            <a:normAutofit/>
          </a:bodyPr>
          <a:lstStyle/>
          <a:p>
            <a:r>
              <a:rPr lang="en-US" dirty="0" smtClean="0"/>
              <a:t>This is useful in communities or places where you are assessing many children at the same time</a:t>
            </a:r>
          </a:p>
          <a:p>
            <a:r>
              <a:rPr lang="en-US" dirty="0" smtClean="0"/>
              <a:t>It is used for children between 1-5 years when the arm circumference stays the same for along time</a:t>
            </a:r>
          </a:p>
          <a:p>
            <a:r>
              <a:rPr lang="en-US" dirty="0" smtClean="0"/>
              <a:t>This can be done by the use of a tape measure, </a:t>
            </a:r>
            <a:r>
              <a:rPr lang="en-US" dirty="0" err="1" smtClean="0"/>
              <a:t>shikir</a:t>
            </a:r>
            <a:r>
              <a:rPr lang="en-US" dirty="0" smtClean="0"/>
              <a:t> strip, inserted tape or your fingers</a:t>
            </a:r>
          </a:p>
          <a:p>
            <a:r>
              <a:rPr lang="en-US" dirty="0" smtClean="0"/>
              <a:t>The </a:t>
            </a:r>
            <a:r>
              <a:rPr lang="en-US" dirty="0" err="1" smtClean="0"/>
              <a:t>shikir</a:t>
            </a:r>
            <a:r>
              <a:rPr lang="en-US" dirty="0" smtClean="0"/>
              <a:t> strip is put around the  arm half way between the shoulders and the elbow with the child holding their arm a </a:t>
            </a:r>
            <a:r>
              <a:rPr lang="en-US" dirty="0" err="1" smtClean="0"/>
              <a:t>kimbo</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United nations’ declarations of the Rights of the child</a:t>
            </a:r>
            <a:endParaRPr lang="en-US" dirty="0"/>
          </a:p>
        </p:txBody>
      </p:sp>
      <p:sp>
        <p:nvSpPr>
          <p:cNvPr id="3" name="Content Placeholder 2"/>
          <p:cNvSpPr>
            <a:spLocks noGrp="1"/>
          </p:cNvSpPr>
          <p:nvPr>
            <p:ph idx="1"/>
          </p:nvPr>
        </p:nvSpPr>
        <p:spPr/>
        <p:txBody>
          <a:bodyPr>
            <a:normAutofit/>
          </a:bodyPr>
          <a:lstStyle/>
          <a:p>
            <a:pPr>
              <a:lnSpc>
                <a:spcPct val="80000"/>
              </a:lnSpc>
              <a:buFont typeface="Wingdings" pitchFamily="2" charset="2"/>
              <a:buNone/>
            </a:pPr>
            <a:r>
              <a:rPr lang="en-US" dirty="0" smtClean="0"/>
              <a:t>All children need the following:</a:t>
            </a:r>
          </a:p>
          <a:p>
            <a:pPr marL="596646" indent="-514350">
              <a:lnSpc>
                <a:spcPct val="80000"/>
              </a:lnSpc>
              <a:buFont typeface="+mj-lt"/>
              <a:buAutoNum type="arabicPeriod"/>
            </a:pPr>
            <a:r>
              <a:rPr lang="en-US" dirty="0" smtClean="0"/>
              <a:t>To free from discrimination</a:t>
            </a:r>
          </a:p>
          <a:p>
            <a:pPr marL="596646" indent="-514350">
              <a:lnSpc>
                <a:spcPct val="80000"/>
              </a:lnSpc>
              <a:buFont typeface="+mj-lt"/>
              <a:buAutoNum type="arabicPeriod"/>
            </a:pPr>
            <a:r>
              <a:rPr lang="en-US" dirty="0" smtClean="0"/>
              <a:t>To develop physically and mentally in freedom and dignity</a:t>
            </a:r>
          </a:p>
          <a:p>
            <a:pPr marL="596646" indent="-514350">
              <a:lnSpc>
                <a:spcPct val="80000"/>
              </a:lnSpc>
              <a:buFont typeface="+mj-lt"/>
              <a:buAutoNum type="arabicPeriod"/>
            </a:pPr>
            <a:r>
              <a:rPr lang="en-US" dirty="0" smtClean="0"/>
              <a:t>To  have a name and nationality</a:t>
            </a:r>
          </a:p>
          <a:p>
            <a:pPr marL="596646" indent="-514350">
              <a:lnSpc>
                <a:spcPct val="80000"/>
              </a:lnSpc>
              <a:buFont typeface="+mj-lt"/>
              <a:buAutoNum type="arabicPeriod"/>
            </a:pPr>
            <a:r>
              <a:rPr lang="en-US" dirty="0" smtClean="0"/>
              <a:t>To have adequate nutrition, housing and medical services</a:t>
            </a:r>
          </a:p>
          <a:p>
            <a:pPr marL="596646" indent="-514350">
              <a:lnSpc>
                <a:spcPct val="80000"/>
              </a:lnSpc>
              <a:buFont typeface="+mj-lt"/>
              <a:buAutoNum type="arabicPeriod"/>
            </a:pPr>
            <a:r>
              <a:rPr lang="en-US" dirty="0" smtClean="0"/>
              <a:t>To receive special treatment if handicapped</a:t>
            </a:r>
          </a:p>
          <a:p>
            <a:pPr marL="596646" indent="-514350">
              <a:buFont typeface="+mj-lt"/>
              <a:buAutoNum type="arabicPeriod"/>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If the measurement is over 13.5 cm (green area) the child is well nourished, between 12.5-13.5cm (yellow area) the child is moderately undernourished and if below 12.5 cm (red area) the child has severe malnutrition</a:t>
            </a:r>
          </a:p>
          <a:p>
            <a:pPr>
              <a:buNone/>
            </a:pPr>
            <a:r>
              <a:rPr lang="en-US" dirty="0" smtClean="0"/>
              <a:t>OTHER METHODS</a:t>
            </a:r>
          </a:p>
          <a:p>
            <a:pPr>
              <a:buFontTx/>
              <a:buChar char="-"/>
            </a:pPr>
            <a:r>
              <a:rPr lang="en-US" dirty="0" smtClean="0"/>
              <a:t>These are not necessarily applicable in children</a:t>
            </a:r>
          </a:p>
          <a:p>
            <a:pPr>
              <a:buFontTx/>
              <a:buChar char="-"/>
            </a:pPr>
            <a:r>
              <a:rPr lang="en-US" dirty="0" smtClean="0"/>
              <a:t>Others may not be directly linked with nutrition but is associated: They include:</a:t>
            </a:r>
          </a:p>
          <a:p>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a:t>
            </a:r>
            <a:endParaRPr lang="en-US" dirty="0"/>
          </a:p>
        </p:txBody>
      </p:sp>
      <p:sp>
        <p:nvSpPr>
          <p:cNvPr id="3" name="Content Placeholder 2"/>
          <p:cNvSpPr>
            <a:spLocks noGrp="1"/>
          </p:cNvSpPr>
          <p:nvPr>
            <p:ph idx="1"/>
          </p:nvPr>
        </p:nvSpPr>
        <p:spPr/>
        <p:txBody>
          <a:bodyPr>
            <a:normAutofit/>
          </a:bodyPr>
          <a:lstStyle/>
          <a:p>
            <a:pPr marL="609600" indent="-609600">
              <a:lnSpc>
                <a:spcPct val="80000"/>
              </a:lnSpc>
              <a:buFontTx/>
              <a:buAutoNum type="arabicPeriod"/>
            </a:pPr>
            <a:r>
              <a:rPr lang="en-US" dirty="0" smtClean="0"/>
              <a:t>Head circumference</a:t>
            </a:r>
          </a:p>
          <a:p>
            <a:pPr marL="609600" indent="-609600">
              <a:lnSpc>
                <a:spcPct val="80000"/>
              </a:lnSpc>
              <a:buFontTx/>
              <a:buChar char="-"/>
            </a:pPr>
            <a:r>
              <a:rPr lang="en-US" dirty="0" smtClean="0"/>
              <a:t>This is important in order to detect problems that may affect the child’s health and development like hydrocephalus</a:t>
            </a:r>
          </a:p>
          <a:p>
            <a:pPr marL="609600" indent="-609600">
              <a:lnSpc>
                <a:spcPct val="80000"/>
              </a:lnSpc>
              <a:buFontTx/>
              <a:buAutoNum type="arabicPeriod" startAt="2"/>
            </a:pPr>
            <a:r>
              <a:rPr lang="en-US" dirty="0" smtClean="0"/>
              <a:t>Waist circumference</a:t>
            </a:r>
          </a:p>
          <a:p>
            <a:pPr marL="609600" indent="-609600">
              <a:lnSpc>
                <a:spcPct val="80000"/>
              </a:lnSpc>
              <a:buFontTx/>
              <a:buChar char="-"/>
            </a:pPr>
            <a:r>
              <a:rPr lang="en-US" dirty="0" smtClean="0"/>
              <a:t>This used to assess the extent of obesity</a:t>
            </a:r>
          </a:p>
          <a:p>
            <a:pPr marL="609600" indent="-609600">
              <a:lnSpc>
                <a:spcPct val="80000"/>
              </a:lnSpc>
              <a:buFontTx/>
              <a:buAutoNum type="arabicPeriod" startAt="3"/>
            </a:pPr>
            <a:r>
              <a:rPr lang="en-US" dirty="0" smtClean="0"/>
              <a:t>Body mass index</a:t>
            </a:r>
          </a:p>
          <a:p>
            <a:pPr marL="609600" indent="-609600">
              <a:lnSpc>
                <a:spcPct val="80000"/>
              </a:lnSpc>
              <a:buFontTx/>
              <a:buChar char="-"/>
            </a:pPr>
            <a:r>
              <a:rPr lang="en-US" dirty="0" smtClean="0"/>
              <a:t>Used to assess the degree of nutrition by comparing the weight in kg and the height in meters squared</a:t>
            </a:r>
          </a:p>
          <a:p>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80000"/>
              </a:lnSpc>
              <a:buFontTx/>
              <a:buChar char="-"/>
            </a:pPr>
            <a:r>
              <a:rPr lang="en-US" dirty="0" smtClean="0"/>
              <a:t>A BMI of less than 18 indicates under nutrition, between 18-25 is normal, 25-29: overweight, 30 and more: obese</a:t>
            </a:r>
          </a:p>
          <a:p>
            <a:pPr marL="609600" indent="-609600">
              <a:lnSpc>
                <a:spcPct val="80000"/>
              </a:lnSpc>
              <a:buFontTx/>
              <a:buAutoNum type="arabicPeriod" startAt="4"/>
            </a:pPr>
            <a:r>
              <a:rPr lang="en-US" dirty="0" err="1" smtClean="0"/>
              <a:t>Fundal</a:t>
            </a:r>
            <a:r>
              <a:rPr lang="en-US" dirty="0" smtClean="0"/>
              <a:t> height</a:t>
            </a:r>
          </a:p>
          <a:p>
            <a:pPr marL="609600" indent="-609600">
              <a:lnSpc>
                <a:spcPct val="80000"/>
              </a:lnSpc>
              <a:buFontTx/>
              <a:buChar char="-"/>
            </a:pPr>
            <a:r>
              <a:rPr lang="en-US" dirty="0" smtClean="0"/>
              <a:t>This assesses the changes in height of the </a:t>
            </a:r>
            <a:r>
              <a:rPr lang="en-US" dirty="0" err="1" smtClean="0"/>
              <a:t>fundus</a:t>
            </a:r>
            <a:r>
              <a:rPr lang="en-US" dirty="0" smtClean="0"/>
              <a:t> of the uterus during pregnancy and gives an indication of growth of the fetus</a:t>
            </a:r>
          </a:p>
          <a:p>
            <a:pPr marL="609600" indent="-609600">
              <a:lnSpc>
                <a:spcPct val="80000"/>
              </a:lnSpc>
              <a:buFontTx/>
              <a:buAutoNum type="arabicPeriod" startAt="5"/>
            </a:pPr>
            <a:r>
              <a:rPr lang="en-US" dirty="0" err="1" smtClean="0"/>
              <a:t>Pelvimetry</a:t>
            </a:r>
            <a:endParaRPr lang="en-US" dirty="0" smtClean="0"/>
          </a:p>
          <a:p>
            <a:pPr marL="609600" indent="-609600">
              <a:lnSpc>
                <a:spcPct val="80000"/>
              </a:lnSpc>
              <a:buNone/>
            </a:pPr>
            <a:r>
              <a:rPr lang="en-US" dirty="0" smtClean="0"/>
              <a:t>-   Used for antenatal mothers to assess the pelvis has been affected by under nutrition or disease during childhood</a:t>
            </a:r>
          </a:p>
          <a:p>
            <a:pPr marL="609600" indent="-609600">
              <a:lnSpc>
                <a:spcPct val="8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AND DEVELOPMENT.</a:t>
            </a:r>
            <a:endParaRPr lang="en-US" dirty="0"/>
          </a:p>
        </p:txBody>
      </p:sp>
      <p:sp>
        <p:nvSpPr>
          <p:cNvPr id="3" name="Content Placeholder 2"/>
          <p:cNvSpPr>
            <a:spLocks noGrp="1"/>
          </p:cNvSpPr>
          <p:nvPr>
            <p:ph idx="1"/>
          </p:nvPr>
        </p:nvSpPr>
        <p:spPr/>
        <p:txBody>
          <a:bodyPr>
            <a:normAutofit fontScale="92500"/>
          </a:bodyPr>
          <a:lstStyle/>
          <a:p>
            <a:pPr marL="609600" indent="-609600">
              <a:lnSpc>
                <a:spcPct val="90000"/>
              </a:lnSpc>
            </a:pPr>
            <a:r>
              <a:rPr lang="en-US" dirty="0" smtClean="0"/>
              <a:t>Growth means progressive increase in size and weight of  a living thing. This occurs through:</a:t>
            </a:r>
          </a:p>
          <a:p>
            <a:pPr marL="609600" indent="-609600">
              <a:lnSpc>
                <a:spcPct val="90000"/>
              </a:lnSpc>
              <a:buFontTx/>
              <a:buAutoNum type="alphaLcPeriod"/>
            </a:pPr>
            <a:r>
              <a:rPr lang="en-US" dirty="0" smtClean="0"/>
              <a:t>Synthesis of new protoplasm</a:t>
            </a:r>
          </a:p>
          <a:p>
            <a:pPr marL="609600" indent="-609600">
              <a:lnSpc>
                <a:spcPct val="90000"/>
              </a:lnSpc>
              <a:buFontTx/>
              <a:buAutoNum type="alphaLcPeriod"/>
            </a:pPr>
            <a:r>
              <a:rPr lang="en-US" dirty="0" smtClean="0"/>
              <a:t>Multiplication of cells</a:t>
            </a:r>
          </a:p>
          <a:p>
            <a:pPr marL="609600" indent="-609600">
              <a:lnSpc>
                <a:spcPct val="90000"/>
              </a:lnSpc>
              <a:buFontTx/>
              <a:buAutoNum type="alphaLcPeriod"/>
            </a:pPr>
            <a:r>
              <a:rPr lang="en-US" dirty="0" smtClean="0"/>
              <a:t>Manufacture and deposition of non living substances either within or outside cells</a:t>
            </a:r>
          </a:p>
          <a:p>
            <a:pPr marL="609600" indent="-609600">
              <a:lnSpc>
                <a:spcPct val="90000"/>
              </a:lnSpc>
              <a:buFontTx/>
              <a:buAutoNum type="alphaLcPeriod"/>
            </a:pPr>
            <a:r>
              <a:rPr lang="en-US" dirty="0" smtClean="0"/>
              <a:t>-increase in size, composition and distribution of tissues</a:t>
            </a:r>
          </a:p>
          <a:p>
            <a:pPr marL="609600" indent="-609600">
              <a:lnSpc>
                <a:spcPct val="90000"/>
              </a:lnSpc>
            </a:pPr>
            <a:r>
              <a:rPr lang="en-US" dirty="0" smtClean="0"/>
              <a:t>Development means increase in function and skills as a result of increased complexity of body structures</a:t>
            </a:r>
          </a:p>
          <a:p>
            <a:pPr marL="609600" indent="-609600">
              <a:lnSpc>
                <a:spcPct val="90000"/>
              </a:lnSpc>
            </a:pPr>
            <a:r>
              <a:rPr lang="en-US" dirty="0" smtClean="0"/>
              <a:t>Milestones are the various stages of human growth and development</a:t>
            </a:r>
          </a:p>
          <a:p>
            <a:pPr marL="609600" indent="-609600">
              <a:lnSpc>
                <a:spcPct val="9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G &amp; D</a:t>
            </a:r>
            <a:endParaRPr lang="en-US" dirty="0"/>
          </a:p>
        </p:txBody>
      </p:sp>
      <p:sp>
        <p:nvSpPr>
          <p:cNvPr id="3" name="Content Placeholder 2"/>
          <p:cNvSpPr>
            <a:spLocks noGrp="1"/>
          </p:cNvSpPr>
          <p:nvPr>
            <p:ph idx="1"/>
          </p:nvPr>
        </p:nvSpPr>
        <p:spPr/>
        <p:txBody>
          <a:bodyPr>
            <a:normAutofit lnSpcReduction="10000"/>
          </a:bodyPr>
          <a:lstStyle/>
          <a:p>
            <a:pPr marL="609600" indent="-609600">
              <a:lnSpc>
                <a:spcPct val="80000"/>
              </a:lnSpc>
              <a:buFontTx/>
              <a:buAutoNum type="arabicPeriod"/>
            </a:pPr>
            <a:r>
              <a:rPr lang="en-US" dirty="0" smtClean="0"/>
              <a:t>Development proceeds from head downward ( the </a:t>
            </a:r>
            <a:r>
              <a:rPr lang="en-US" dirty="0" err="1" smtClean="0"/>
              <a:t>cephalo</a:t>
            </a:r>
            <a:r>
              <a:rPr lang="en-US" dirty="0" smtClean="0"/>
              <a:t>-caudle principle)</a:t>
            </a:r>
          </a:p>
          <a:p>
            <a:pPr marL="609600" indent="-609600">
              <a:lnSpc>
                <a:spcPct val="80000"/>
              </a:lnSpc>
              <a:buFontTx/>
              <a:buAutoNum type="arabicPeriod"/>
            </a:pPr>
            <a:r>
              <a:rPr lang="en-US" dirty="0" smtClean="0"/>
              <a:t>Development proceeds from the centre of the body outward (</a:t>
            </a:r>
            <a:r>
              <a:rPr lang="en-US" dirty="0" err="1" smtClean="0"/>
              <a:t>proxi</a:t>
            </a:r>
            <a:r>
              <a:rPr lang="en-US" dirty="0" smtClean="0"/>
              <a:t>-distal principle)-The spinal cord develops before the outer parts</a:t>
            </a:r>
          </a:p>
          <a:p>
            <a:pPr marL="609600" indent="-609600">
              <a:lnSpc>
                <a:spcPct val="80000"/>
              </a:lnSpc>
              <a:buFontTx/>
              <a:buAutoNum type="arabicPeriod"/>
            </a:pPr>
            <a:r>
              <a:rPr lang="en-US" dirty="0" smtClean="0"/>
              <a:t>Development depends on maturation and learning</a:t>
            </a:r>
          </a:p>
          <a:p>
            <a:pPr marL="609600" indent="-609600">
              <a:lnSpc>
                <a:spcPct val="80000"/>
              </a:lnSpc>
              <a:buFontTx/>
              <a:buAutoNum type="arabicPeriod"/>
            </a:pPr>
            <a:r>
              <a:rPr lang="en-US" dirty="0" smtClean="0"/>
              <a:t>Development proceeds from the simple (concrete) to the more complex</a:t>
            </a:r>
          </a:p>
          <a:p>
            <a:pPr marL="609600" indent="-609600">
              <a:lnSpc>
                <a:spcPct val="80000"/>
              </a:lnSpc>
              <a:buFontTx/>
              <a:buAutoNum type="arabicPeriod"/>
            </a:pPr>
            <a:r>
              <a:rPr lang="en-US" dirty="0" smtClean="0"/>
              <a:t>Growth and development is a continuous process</a:t>
            </a:r>
          </a:p>
          <a:p>
            <a:pPr marL="609600" indent="-609600">
              <a:lnSpc>
                <a:spcPct val="80000"/>
              </a:lnSpc>
              <a:buFontTx/>
              <a:buAutoNum type="arabicPeriod"/>
            </a:pPr>
            <a:r>
              <a:rPr lang="en-US" dirty="0" smtClean="0"/>
              <a:t>Growth and development proceed from the general to specific</a:t>
            </a:r>
          </a:p>
          <a:p>
            <a:pPr marL="609600" indent="-609600">
              <a:lnSpc>
                <a:spcPct val="80000"/>
              </a:lnSpc>
              <a:buFontTx/>
              <a:buAutoNum type="arabicPeriod"/>
            </a:pPr>
            <a:r>
              <a:rPr lang="en-US" dirty="0" smtClean="0"/>
              <a:t>There are individual rates of growth and development</a:t>
            </a:r>
          </a:p>
          <a:p>
            <a:pPr marL="609600" indent="-609600">
              <a:lnSpc>
                <a:spcPct val="80000"/>
              </a:lnSpc>
              <a:buFontTx/>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Factors that influence growth and development</a:t>
            </a:r>
            <a:endParaRPr lang="en-US" dirty="0"/>
          </a:p>
        </p:txBody>
      </p:sp>
      <p:sp>
        <p:nvSpPr>
          <p:cNvPr id="3" name="Content Placeholder 2"/>
          <p:cNvSpPr>
            <a:spLocks noGrp="1"/>
          </p:cNvSpPr>
          <p:nvPr>
            <p:ph idx="1"/>
          </p:nvPr>
        </p:nvSpPr>
        <p:spPr/>
        <p:txBody>
          <a:bodyPr>
            <a:normAutofit/>
          </a:bodyPr>
          <a:lstStyle/>
          <a:p>
            <a:pPr marL="609600" indent="-609600">
              <a:buFontTx/>
              <a:buAutoNum type="alphaLcPeriod"/>
            </a:pPr>
            <a:r>
              <a:rPr lang="en-US" dirty="0" smtClean="0"/>
              <a:t>Heredity/ genetics: physical features, intelligence </a:t>
            </a:r>
          </a:p>
          <a:p>
            <a:pPr marL="609600" indent="-609600">
              <a:buFontTx/>
              <a:buAutoNum type="alphaLcPeriod"/>
            </a:pPr>
            <a:r>
              <a:rPr lang="en-US" dirty="0" smtClean="0"/>
              <a:t>Nutritional status</a:t>
            </a:r>
          </a:p>
          <a:p>
            <a:pPr marL="609600" indent="-609600">
              <a:buFontTx/>
              <a:buAutoNum type="alphaLcPeriod"/>
            </a:pPr>
            <a:r>
              <a:rPr lang="en-US" dirty="0" smtClean="0"/>
              <a:t>Endocrine influence: growth hormone</a:t>
            </a:r>
          </a:p>
          <a:p>
            <a:pPr marL="609600" indent="-609600">
              <a:buFontTx/>
              <a:buAutoNum type="alphaLcPeriod"/>
            </a:pPr>
            <a:r>
              <a:rPr lang="en-US" dirty="0" smtClean="0"/>
              <a:t>Diseases and infections: lowered immunity, malnutrition, liver and heart diseases</a:t>
            </a:r>
          </a:p>
          <a:p>
            <a:pPr marL="609600" indent="-609600">
              <a:buFontTx/>
              <a:buAutoNum type="alphaLcPeriod"/>
            </a:pPr>
            <a:r>
              <a:rPr lang="en-US" dirty="0" smtClean="0"/>
              <a:t>Congenital abnormalities</a:t>
            </a:r>
          </a:p>
          <a:p>
            <a:pPr marL="609600" indent="-609600">
              <a:buFontTx/>
              <a:buAutoNum type="alphaLcPeriod"/>
            </a:pPr>
            <a:r>
              <a:rPr lang="en-US" dirty="0" smtClean="0"/>
              <a:t>Intra uterine life: growth retardation, maternal infections, smoking or trauma during pregnancy </a:t>
            </a:r>
          </a:p>
          <a:p>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80000"/>
              </a:lnSpc>
              <a:buFontTx/>
              <a:buAutoNum type="alphaLcPeriod" startAt="7"/>
            </a:pPr>
            <a:r>
              <a:rPr lang="en-US" dirty="0" smtClean="0"/>
              <a:t>Accidents and injuries: birth trauma, prolonged labor, burns</a:t>
            </a:r>
          </a:p>
          <a:p>
            <a:pPr marL="609600" indent="-609600">
              <a:lnSpc>
                <a:spcPct val="80000"/>
              </a:lnSpc>
              <a:buFontTx/>
              <a:buAutoNum type="alphaLcPeriod" startAt="7"/>
            </a:pPr>
            <a:r>
              <a:rPr lang="en-US" dirty="0" smtClean="0"/>
              <a:t>Social economic status: poverty, family size, family interactions, position of the child</a:t>
            </a:r>
          </a:p>
          <a:p>
            <a:pPr marL="609600" indent="-609600">
              <a:lnSpc>
                <a:spcPct val="80000"/>
              </a:lnSpc>
              <a:buFontTx/>
              <a:buAutoNum type="alphaLcPeriod" startAt="7"/>
            </a:pPr>
            <a:r>
              <a:rPr lang="en-US" dirty="0" smtClean="0"/>
              <a:t>Environmental factors:</a:t>
            </a:r>
          </a:p>
          <a:p>
            <a:pPr marL="609600" indent="-609600">
              <a:lnSpc>
                <a:spcPct val="80000"/>
              </a:lnSpc>
              <a:buFontTx/>
              <a:buAutoNum type="alphaLcPeriod" startAt="7"/>
            </a:pPr>
            <a:r>
              <a:rPr lang="en-US" dirty="0" smtClean="0"/>
              <a:t>Play; helps in the physical, mental and social development of a child</a:t>
            </a:r>
          </a:p>
          <a:p>
            <a:pPr marL="609600" indent="-609600">
              <a:lnSpc>
                <a:spcPct val="80000"/>
              </a:lnSpc>
              <a:buNone/>
            </a:pPr>
            <a:r>
              <a:rPr lang="en-US" dirty="0" smtClean="0"/>
              <a:t>     </a:t>
            </a:r>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DEVELOPMENTAL CHARACTERISTICS</a:t>
            </a:r>
            <a:endParaRPr lang="en-US" dirty="0"/>
          </a:p>
        </p:txBody>
      </p:sp>
      <p:sp>
        <p:nvSpPr>
          <p:cNvPr id="3" name="Content Placeholder 2"/>
          <p:cNvSpPr>
            <a:spLocks noGrp="1"/>
          </p:cNvSpPr>
          <p:nvPr>
            <p:ph idx="1"/>
          </p:nvPr>
        </p:nvSpPr>
        <p:spPr/>
        <p:txBody>
          <a:bodyPr>
            <a:normAutofit/>
          </a:bodyPr>
          <a:lstStyle/>
          <a:p>
            <a:pPr marL="609600" indent="-609600">
              <a:buFontTx/>
              <a:buAutoNum type="arabicPeriod"/>
            </a:pPr>
            <a:r>
              <a:rPr lang="en-US" dirty="0" smtClean="0"/>
              <a:t>Physical maturation: overall  Gross and fine motor growth, mobility and erectness</a:t>
            </a:r>
          </a:p>
          <a:p>
            <a:pPr marL="609600" indent="-609600">
              <a:buFontTx/>
              <a:buAutoNum type="arabicPeriod"/>
            </a:pPr>
            <a:r>
              <a:rPr lang="en-US" dirty="0" smtClean="0"/>
              <a:t>Cognitive development: learning, awareness, perception and memory- use of senses</a:t>
            </a:r>
          </a:p>
          <a:p>
            <a:pPr marL="609600" indent="-609600">
              <a:buFontTx/>
              <a:buAutoNum type="arabicPeriod"/>
            </a:pPr>
            <a:r>
              <a:rPr lang="en-US" dirty="0" smtClean="0"/>
              <a:t>Psychosocial development: relational through play and interaction with people and the environment</a:t>
            </a:r>
          </a:p>
          <a:p>
            <a:pPr marL="609600" indent="-609600">
              <a:buFontTx/>
              <a:buAutoNum type="arabicPeriod"/>
            </a:pPr>
            <a:r>
              <a:rPr lang="en-US" dirty="0" smtClean="0"/>
              <a:t>Mental development: communication and language, social behavior, self care, intelligence and learning</a:t>
            </a:r>
          </a:p>
          <a:p>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 developmental milestones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6 weeks:</a:t>
            </a:r>
          </a:p>
          <a:p>
            <a:pPr>
              <a:buNone/>
            </a:pPr>
            <a:r>
              <a:rPr lang="en-US" dirty="0" smtClean="0"/>
              <a:t>	</a:t>
            </a:r>
            <a:r>
              <a:rPr lang="en-US" dirty="0" err="1" smtClean="0"/>
              <a:t>Movt</a:t>
            </a:r>
            <a:r>
              <a:rPr lang="en-US" dirty="0" smtClean="0"/>
              <a:t> and posture</a:t>
            </a:r>
          </a:p>
          <a:p>
            <a:pPr lvl="1"/>
            <a:r>
              <a:rPr lang="en-US" dirty="0" smtClean="0"/>
              <a:t>Head lag not quite complete</a:t>
            </a:r>
          </a:p>
          <a:p>
            <a:pPr lvl="1"/>
            <a:r>
              <a:rPr lang="en-US" dirty="0" smtClean="0"/>
              <a:t>Primitive responses persist</a:t>
            </a:r>
          </a:p>
          <a:p>
            <a:pPr lvl="1">
              <a:buNone/>
            </a:pPr>
            <a:r>
              <a:rPr lang="en-US" dirty="0" smtClean="0"/>
              <a:t>Vision and manipulation</a:t>
            </a:r>
          </a:p>
          <a:p>
            <a:pPr lvl="1">
              <a:buNone/>
            </a:pPr>
            <a:r>
              <a:rPr lang="en-US" dirty="0" smtClean="0"/>
              <a:t>	looks at a toy held in midline </a:t>
            </a:r>
          </a:p>
          <a:p>
            <a:pPr lvl="1">
              <a:buNone/>
            </a:pPr>
            <a:r>
              <a:rPr lang="en-US" dirty="0" smtClean="0"/>
              <a:t>	follows a moving person</a:t>
            </a:r>
          </a:p>
          <a:p>
            <a:pPr lvl="1">
              <a:buNone/>
            </a:pPr>
            <a:r>
              <a:rPr lang="en-US" dirty="0" smtClean="0"/>
              <a:t>Hearing and speech</a:t>
            </a:r>
          </a:p>
          <a:p>
            <a:pPr lvl="1">
              <a:buNone/>
            </a:pPr>
            <a:r>
              <a:rPr lang="en-US" dirty="0" smtClean="0"/>
              <a:t>	vocalizes with gurgles</a:t>
            </a:r>
          </a:p>
          <a:p>
            <a:pPr lvl="1">
              <a:buNone/>
            </a:pPr>
            <a:r>
              <a:rPr lang="en-US" dirty="0" smtClean="0"/>
              <a:t>Social behavior</a:t>
            </a:r>
          </a:p>
          <a:p>
            <a:pPr lvl="1">
              <a:buNone/>
            </a:pPr>
            <a:r>
              <a:rPr lang="en-US" dirty="0" smtClean="0"/>
              <a:t>	smiles briefly when talked to by mother</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4 months</a:t>
            </a:r>
          </a:p>
          <a:p>
            <a:r>
              <a:rPr lang="en-US" dirty="0" err="1" smtClean="0"/>
              <a:t>Movt</a:t>
            </a:r>
            <a:r>
              <a:rPr lang="en-US" dirty="0" smtClean="0"/>
              <a:t> and posture:</a:t>
            </a:r>
          </a:p>
          <a:p>
            <a:pPr lvl="1"/>
            <a:r>
              <a:rPr lang="en-US" dirty="0" smtClean="0"/>
              <a:t>Holds head up in sitting position</a:t>
            </a:r>
          </a:p>
          <a:p>
            <a:pPr lvl="1"/>
            <a:r>
              <a:rPr lang="en-US" dirty="0" smtClean="0"/>
              <a:t>Rolls from </a:t>
            </a:r>
            <a:r>
              <a:rPr lang="en-US" dirty="0" err="1" smtClean="0"/>
              <a:t>from</a:t>
            </a:r>
            <a:r>
              <a:rPr lang="en-US" dirty="0" smtClean="0"/>
              <a:t> prone to supine </a:t>
            </a:r>
          </a:p>
          <a:p>
            <a:pPr lvl="1"/>
            <a:r>
              <a:rPr lang="en-US" dirty="0" smtClean="0"/>
              <a:t>Primitive responses are gone</a:t>
            </a:r>
          </a:p>
          <a:p>
            <a:pPr lvl="1"/>
            <a:r>
              <a:rPr lang="en-US" dirty="0" smtClean="0"/>
              <a:t>Vision and manipulation</a:t>
            </a:r>
          </a:p>
          <a:p>
            <a:pPr lvl="1"/>
            <a:r>
              <a:rPr lang="en-US" dirty="0" smtClean="0"/>
              <a:t>Watches hands </a:t>
            </a:r>
          </a:p>
          <a:p>
            <a:pPr lvl="1"/>
            <a:r>
              <a:rPr lang="en-US" dirty="0" smtClean="0"/>
              <a:t>Pull at their clothes</a:t>
            </a:r>
          </a:p>
          <a:p>
            <a:pPr lvl="1"/>
            <a:r>
              <a:rPr lang="en-US" dirty="0" smtClean="0"/>
              <a:t>Tries to grasp objects</a:t>
            </a:r>
          </a:p>
          <a:p>
            <a:pPr lvl="1"/>
            <a:r>
              <a:rPr lang="en-US" dirty="0" smtClean="0"/>
              <a:t>Hearing and speech</a:t>
            </a:r>
          </a:p>
          <a:p>
            <a:pPr lvl="1"/>
            <a:r>
              <a:rPr lang="en-US" dirty="0" smtClean="0"/>
              <a:t>Turns head to sound laughs</a:t>
            </a:r>
          </a:p>
          <a:p>
            <a:pPr lvl="1"/>
            <a:r>
              <a:rPr lang="en-US" dirty="0" smtClean="0"/>
              <a:t>Social </a:t>
            </a:r>
            <a:r>
              <a:rPr lang="en-US" dirty="0" err="1" smtClean="0"/>
              <a:t>behaviour:recognizes</a:t>
            </a:r>
            <a:r>
              <a:rPr lang="en-US" dirty="0" smtClean="0"/>
              <a:t> </a:t>
            </a:r>
            <a:r>
              <a:rPr lang="en-US" dirty="0" err="1" smtClean="0"/>
              <a:t>mother,becomes</a:t>
            </a:r>
            <a:r>
              <a:rPr lang="en-US" dirty="0" smtClean="0"/>
              <a:t> excited by toys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INTRODUCTION TO PAEDIATRICS</a:t>
            </a:r>
            <a:endParaRPr lang="en-US" sz="3600" dirty="0"/>
          </a:p>
        </p:txBody>
      </p:sp>
      <p:sp>
        <p:nvSpPr>
          <p:cNvPr id="3" name="Content Placeholder 2"/>
          <p:cNvSpPr>
            <a:spLocks noGrp="1"/>
          </p:cNvSpPr>
          <p:nvPr>
            <p:ph idx="1"/>
          </p:nvPr>
        </p:nvSpPr>
        <p:spPr/>
        <p:txBody>
          <a:bodyPr/>
          <a:lstStyle/>
          <a:p>
            <a:endParaRPr lang="en-US" dirty="0" smtClean="0"/>
          </a:p>
          <a:p>
            <a:pPr>
              <a:buNone/>
            </a:pPr>
            <a:r>
              <a:rPr lang="en-US" dirty="0" smtClean="0"/>
              <a:t>BROAD OBJECTIVE.</a:t>
            </a:r>
          </a:p>
          <a:p>
            <a:r>
              <a:rPr lang="en-US" dirty="0" smtClean="0"/>
              <a:t>To introduce the learner to the concept of paediatric nursing in order to effectively promote health, prevent illness, assess health status and facilitate holistic care of infants and children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marL="596646" indent="-514350">
              <a:lnSpc>
                <a:spcPct val="80000"/>
              </a:lnSpc>
              <a:buFont typeface="+mj-lt"/>
              <a:buAutoNum type="arabicPeriod"/>
            </a:pPr>
            <a:r>
              <a:rPr lang="en-US" sz="2800" dirty="0"/>
              <a:t>To receive love, understanding and material security</a:t>
            </a:r>
          </a:p>
          <a:p>
            <a:pPr marL="596646" indent="-514350">
              <a:lnSpc>
                <a:spcPct val="80000"/>
              </a:lnSpc>
              <a:buFont typeface="+mj-lt"/>
              <a:buAutoNum type="arabicPeriod"/>
            </a:pPr>
            <a:r>
              <a:rPr lang="en-US" sz="2800" dirty="0"/>
              <a:t>To receive education and develop abilities.</a:t>
            </a:r>
          </a:p>
          <a:p>
            <a:pPr marL="596646" indent="-514350">
              <a:buFont typeface="+mj-lt"/>
              <a:buAutoNum type="arabicPeriod"/>
            </a:pPr>
            <a:r>
              <a:rPr lang="en-US" sz="2800" dirty="0"/>
              <a:t>To be the first to receive protection in disaster</a:t>
            </a:r>
          </a:p>
          <a:p>
            <a:pPr marL="596646" indent="-514350">
              <a:buFont typeface="+mj-lt"/>
              <a:buAutoNum type="arabicPeriod"/>
            </a:pPr>
            <a:r>
              <a:rPr lang="en-US" sz="2800" dirty="0"/>
              <a:t>Be protected from neglect, cruelty and exploitation</a:t>
            </a:r>
          </a:p>
          <a:p>
            <a:pPr marL="596646" indent="-514350">
              <a:buFont typeface="+mj-lt"/>
              <a:buAutoNum type="arabicPeriod"/>
            </a:pPr>
            <a:r>
              <a:rPr lang="en-US" sz="2800" dirty="0"/>
              <a:t>To be brought up in the spirit of friendship among people</a:t>
            </a:r>
          </a:p>
          <a:p>
            <a:endParaRPr lang="en-US" sz="2800" dirty="0"/>
          </a:p>
        </p:txBody>
      </p:sp>
    </p:spTree>
    <p:extLst>
      <p:ext uri="{BB962C8B-B14F-4D97-AF65-F5344CB8AC3E}">
        <p14:creationId xmlns:p14="http://schemas.microsoft.com/office/powerpoint/2010/main" val="370166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7 months:</a:t>
            </a:r>
          </a:p>
          <a:p>
            <a:r>
              <a:rPr lang="en-US" dirty="0" err="1" smtClean="0"/>
              <a:t>Movt</a:t>
            </a:r>
            <a:r>
              <a:rPr lang="en-US" dirty="0" smtClean="0"/>
              <a:t> and posture: sits </a:t>
            </a:r>
            <a:r>
              <a:rPr lang="en-US" dirty="0" err="1" smtClean="0"/>
              <a:t>unsupported,rolls</a:t>
            </a:r>
            <a:r>
              <a:rPr lang="en-US" dirty="0" smtClean="0"/>
              <a:t> from supine to </a:t>
            </a:r>
            <a:r>
              <a:rPr lang="en-US" dirty="0" err="1" smtClean="0"/>
              <a:t>prone,bounces</a:t>
            </a:r>
            <a:r>
              <a:rPr lang="en-US" dirty="0" smtClean="0"/>
              <a:t> with pleasure,</a:t>
            </a:r>
          </a:p>
          <a:p>
            <a:r>
              <a:rPr lang="en-US" dirty="0" smtClean="0"/>
              <a:t>Vision and </a:t>
            </a:r>
            <a:r>
              <a:rPr lang="en-US" dirty="0" err="1" smtClean="0"/>
              <a:t>manipulation:transfers</a:t>
            </a:r>
            <a:r>
              <a:rPr lang="en-US" dirty="0" smtClean="0"/>
              <a:t> objects from hand to </a:t>
            </a:r>
            <a:r>
              <a:rPr lang="en-US" dirty="0" err="1" smtClean="0"/>
              <a:t>hand,bangs</a:t>
            </a:r>
            <a:r>
              <a:rPr lang="en-US" dirty="0" smtClean="0"/>
              <a:t> toy on </a:t>
            </a:r>
            <a:r>
              <a:rPr lang="en-US" dirty="0" err="1" smtClean="0"/>
              <a:t>table,watches</a:t>
            </a:r>
            <a:r>
              <a:rPr lang="en-US" dirty="0" smtClean="0"/>
              <a:t> small moving objects</a:t>
            </a:r>
          </a:p>
          <a:p>
            <a:r>
              <a:rPr lang="en-US" dirty="0" smtClean="0"/>
              <a:t>Hearing and </a:t>
            </a:r>
            <a:r>
              <a:rPr lang="en-US" dirty="0" err="1" smtClean="0"/>
              <a:t>speech:says</a:t>
            </a:r>
            <a:r>
              <a:rPr lang="en-US" dirty="0" smtClean="0"/>
              <a:t> </a:t>
            </a:r>
            <a:r>
              <a:rPr lang="en-US" dirty="0" err="1" smtClean="0"/>
              <a:t>da,ba,ka</a:t>
            </a:r>
            <a:r>
              <a:rPr lang="en-US" dirty="0" smtClean="0"/>
              <a:t>,</a:t>
            </a:r>
          </a:p>
          <a:p>
            <a:r>
              <a:rPr lang="en-US" dirty="0" smtClean="0"/>
              <a:t>Social </a:t>
            </a:r>
            <a:r>
              <a:rPr lang="en-US" dirty="0" err="1" smtClean="0"/>
              <a:t>behavoiur:tries</a:t>
            </a:r>
            <a:r>
              <a:rPr lang="en-US" dirty="0" smtClean="0"/>
              <a:t> to feed </a:t>
            </a:r>
            <a:r>
              <a:rPr lang="en-US" dirty="0" err="1" smtClean="0"/>
              <a:t>himself,,puts</a:t>
            </a:r>
            <a:r>
              <a:rPr lang="en-US" dirty="0" smtClean="0"/>
              <a:t> objects in their mouth</a:t>
            </a:r>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10 months;</a:t>
            </a:r>
          </a:p>
          <a:p>
            <a:r>
              <a:rPr lang="en-US" dirty="0" smtClean="0"/>
              <a:t> </a:t>
            </a:r>
            <a:r>
              <a:rPr lang="en-US" dirty="0" err="1" smtClean="0"/>
              <a:t>movt</a:t>
            </a:r>
            <a:r>
              <a:rPr lang="en-US" dirty="0" smtClean="0"/>
              <a:t> and posture; crawls, gets to sitting position without </a:t>
            </a:r>
            <a:r>
              <a:rPr lang="en-US" dirty="0" err="1" smtClean="0"/>
              <a:t>help,can</a:t>
            </a:r>
            <a:r>
              <a:rPr lang="en-US" dirty="0" smtClean="0"/>
              <a:t> pull up to </a:t>
            </a:r>
            <a:r>
              <a:rPr lang="en-US" dirty="0" err="1" smtClean="0"/>
              <a:t>standing,lifts</a:t>
            </a:r>
            <a:r>
              <a:rPr lang="en-US" dirty="0" smtClean="0"/>
              <a:t> one foot when standing,</a:t>
            </a:r>
          </a:p>
          <a:p>
            <a:r>
              <a:rPr lang="en-US" dirty="0" smtClean="0"/>
              <a:t>Vision and </a:t>
            </a:r>
            <a:r>
              <a:rPr lang="en-US" dirty="0" err="1" smtClean="0"/>
              <a:t>manipulation:reaches</a:t>
            </a:r>
            <a:r>
              <a:rPr lang="en-US" dirty="0" smtClean="0"/>
              <a:t> for objects with index </a:t>
            </a:r>
            <a:r>
              <a:rPr lang="en-US" dirty="0" err="1" smtClean="0"/>
              <a:t>finger,has</a:t>
            </a:r>
            <a:r>
              <a:rPr lang="en-US" dirty="0" smtClean="0"/>
              <a:t> developed finger-thumb </a:t>
            </a:r>
            <a:r>
              <a:rPr lang="en-US" dirty="0" err="1" smtClean="0"/>
              <a:t>grasp,will</a:t>
            </a:r>
            <a:r>
              <a:rPr lang="en-US" dirty="0" smtClean="0"/>
              <a:t> place objects on examiner’s hands but not release them,</a:t>
            </a:r>
          </a:p>
          <a:p>
            <a:r>
              <a:rPr lang="en-US" dirty="0" smtClean="0"/>
              <a:t>Hearing and </a:t>
            </a:r>
            <a:r>
              <a:rPr lang="en-US" dirty="0" err="1" smtClean="0"/>
              <a:t>speech;says</a:t>
            </a:r>
            <a:r>
              <a:rPr lang="en-US" dirty="0" smtClean="0"/>
              <a:t> one word with meaning</a:t>
            </a:r>
          </a:p>
          <a:p>
            <a:r>
              <a:rPr lang="en-US" dirty="0" smtClean="0"/>
              <a:t>Social </a:t>
            </a:r>
            <a:r>
              <a:rPr lang="en-US" dirty="0" err="1" smtClean="0"/>
              <a:t>behavior;say</a:t>
            </a:r>
            <a:r>
              <a:rPr lang="en-US" dirty="0" smtClean="0"/>
              <a:t> bye-</a:t>
            </a:r>
            <a:r>
              <a:rPr lang="en-US" dirty="0" err="1" smtClean="0"/>
              <a:t>bye,deliberately</a:t>
            </a:r>
            <a:r>
              <a:rPr lang="en-US" dirty="0" smtClean="0"/>
              <a:t> drops </a:t>
            </a:r>
            <a:r>
              <a:rPr lang="en-US" dirty="0" err="1" smtClean="0"/>
              <a:t>objects,puts</a:t>
            </a:r>
            <a:r>
              <a:rPr lang="en-US" dirty="0" smtClean="0"/>
              <a:t> objects in and out of boxes</a:t>
            </a:r>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13 months</a:t>
            </a:r>
          </a:p>
          <a:p>
            <a:r>
              <a:rPr lang="en-US" dirty="0" err="1" smtClean="0"/>
              <a:t>Movt</a:t>
            </a:r>
            <a:r>
              <a:rPr lang="en-US" dirty="0" smtClean="0"/>
              <a:t> and </a:t>
            </a:r>
            <a:r>
              <a:rPr lang="en-US" dirty="0" err="1" smtClean="0"/>
              <a:t>posture;walks</a:t>
            </a:r>
            <a:r>
              <a:rPr lang="en-US" dirty="0" smtClean="0"/>
              <a:t> </a:t>
            </a:r>
            <a:r>
              <a:rPr lang="en-US" dirty="0" err="1" smtClean="0"/>
              <a:t>unsupported,may</a:t>
            </a:r>
            <a:r>
              <a:rPr lang="en-US" dirty="0" smtClean="0"/>
              <a:t> </a:t>
            </a:r>
            <a:r>
              <a:rPr lang="en-US" dirty="0" err="1" smtClean="0"/>
              <a:t>shffle</a:t>
            </a:r>
            <a:r>
              <a:rPr lang="en-US" dirty="0" smtClean="0"/>
              <a:t> on buttocks and hands</a:t>
            </a:r>
          </a:p>
          <a:p>
            <a:r>
              <a:rPr lang="en-US" dirty="0" smtClean="0"/>
              <a:t>Vision and </a:t>
            </a:r>
            <a:r>
              <a:rPr lang="en-US" dirty="0" err="1" smtClean="0"/>
              <a:t>manipulation:can</a:t>
            </a:r>
            <a:r>
              <a:rPr lang="en-US" dirty="0" smtClean="0"/>
              <a:t> hold two cubes in one </a:t>
            </a:r>
            <a:r>
              <a:rPr lang="en-US" dirty="0" err="1" smtClean="0"/>
              <a:t>hand,makes</a:t>
            </a:r>
            <a:r>
              <a:rPr lang="en-US" dirty="0" smtClean="0"/>
              <a:t> marks with pen,</a:t>
            </a:r>
          </a:p>
          <a:p>
            <a:r>
              <a:rPr lang="en-US" dirty="0" smtClean="0"/>
              <a:t>Hearing and </a:t>
            </a:r>
            <a:r>
              <a:rPr lang="en-US" dirty="0" err="1" smtClean="0"/>
              <a:t>speech:says</a:t>
            </a:r>
            <a:r>
              <a:rPr lang="en-US" dirty="0" smtClean="0"/>
              <a:t> two or three words with meaning</a:t>
            </a:r>
          </a:p>
          <a:p>
            <a:r>
              <a:rPr lang="en-US" dirty="0" smtClean="0"/>
              <a:t>Social </a:t>
            </a:r>
            <a:r>
              <a:rPr lang="en-US" dirty="0" err="1" smtClean="0"/>
              <a:t>behavior:understands</a:t>
            </a:r>
            <a:r>
              <a:rPr lang="en-US" dirty="0" smtClean="0"/>
              <a:t> simple questions</a:t>
            </a:r>
          </a:p>
          <a:p>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15 months</a:t>
            </a:r>
          </a:p>
          <a:p>
            <a:r>
              <a:rPr lang="en-US" dirty="0" err="1" smtClean="0"/>
              <a:t>Mov</a:t>
            </a:r>
            <a:r>
              <a:rPr lang="en-US" dirty="0" smtClean="0"/>
              <a:t> and </a:t>
            </a:r>
            <a:r>
              <a:rPr lang="en-US" dirty="0" err="1" smtClean="0"/>
              <a:t>posture;stands</a:t>
            </a:r>
            <a:r>
              <a:rPr lang="en-US" dirty="0" smtClean="0"/>
              <a:t> without </a:t>
            </a:r>
            <a:r>
              <a:rPr lang="en-US" dirty="0" err="1" smtClean="0"/>
              <a:t>support,climbs</a:t>
            </a:r>
            <a:r>
              <a:rPr lang="en-US" dirty="0" smtClean="0"/>
              <a:t> </a:t>
            </a:r>
            <a:r>
              <a:rPr lang="en-US" dirty="0" err="1" smtClean="0"/>
              <a:t>stairs,walks</a:t>
            </a:r>
            <a:r>
              <a:rPr lang="en-US" dirty="0" smtClean="0"/>
              <a:t> with broad based gait</a:t>
            </a:r>
          </a:p>
          <a:p>
            <a:r>
              <a:rPr lang="en-US" dirty="0" smtClean="0"/>
              <a:t>Vision and </a:t>
            </a:r>
            <a:r>
              <a:rPr lang="en-US" dirty="0" err="1" smtClean="0"/>
              <a:t>manipulation:builds</a:t>
            </a:r>
            <a:r>
              <a:rPr lang="en-US" dirty="0" smtClean="0"/>
              <a:t> a tower of two </a:t>
            </a:r>
            <a:r>
              <a:rPr lang="en-US" dirty="0" err="1" smtClean="0"/>
              <a:t>cubes,takes</a:t>
            </a:r>
            <a:r>
              <a:rPr lang="en-US" dirty="0" smtClean="0"/>
              <a:t> off shoes </a:t>
            </a:r>
          </a:p>
          <a:p>
            <a:r>
              <a:rPr lang="en-US" dirty="0" smtClean="0"/>
              <a:t>Hearing and </a:t>
            </a:r>
            <a:r>
              <a:rPr lang="en-US" dirty="0" err="1" smtClean="0"/>
              <a:t>speech;around</a:t>
            </a:r>
            <a:r>
              <a:rPr lang="en-US" dirty="0" smtClean="0"/>
              <a:t> 12 words</a:t>
            </a:r>
          </a:p>
          <a:p>
            <a:r>
              <a:rPr lang="en-US" dirty="0" smtClean="0"/>
              <a:t>Social </a:t>
            </a:r>
            <a:r>
              <a:rPr lang="en-US" dirty="0" err="1" smtClean="0"/>
              <a:t>behavior:asks</a:t>
            </a:r>
            <a:r>
              <a:rPr lang="en-US" dirty="0" smtClean="0"/>
              <a:t> for things by </a:t>
            </a:r>
            <a:r>
              <a:rPr lang="en-US" dirty="0" err="1" smtClean="0"/>
              <a:t>pointing,can</a:t>
            </a:r>
            <a:r>
              <a:rPr lang="en-US" dirty="0" smtClean="0"/>
              <a:t> use a book</a:t>
            </a:r>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18 months;</a:t>
            </a:r>
          </a:p>
          <a:p>
            <a:r>
              <a:rPr lang="en-US" dirty="0" err="1" smtClean="0"/>
              <a:t>Movt</a:t>
            </a:r>
            <a:r>
              <a:rPr lang="en-US" dirty="0" smtClean="0"/>
              <a:t> and </a:t>
            </a:r>
            <a:r>
              <a:rPr lang="en-US" dirty="0" err="1" smtClean="0"/>
              <a:t>posture;runsand</a:t>
            </a:r>
            <a:r>
              <a:rPr lang="en-US" dirty="0" smtClean="0"/>
              <a:t> </a:t>
            </a:r>
            <a:r>
              <a:rPr lang="en-US" dirty="0" err="1" smtClean="0"/>
              <a:t>jumps,can</a:t>
            </a:r>
            <a:r>
              <a:rPr lang="en-US" dirty="0" smtClean="0"/>
              <a:t> climb onto a chair and sit down</a:t>
            </a:r>
          </a:p>
          <a:p>
            <a:r>
              <a:rPr lang="en-US" dirty="0" smtClean="0"/>
              <a:t>Vision and </a:t>
            </a:r>
            <a:r>
              <a:rPr lang="en-US" dirty="0" err="1" smtClean="0"/>
              <a:t>manipulation;tower</a:t>
            </a:r>
            <a:r>
              <a:rPr lang="en-US" dirty="0" smtClean="0"/>
              <a:t> of three </a:t>
            </a:r>
            <a:r>
              <a:rPr lang="en-US" dirty="0" err="1" smtClean="0"/>
              <a:t>cubes,turns</a:t>
            </a:r>
            <a:r>
              <a:rPr lang="en-US" dirty="0" smtClean="0"/>
              <a:t> pages of a </a:t>
            </a:r>
            <a:r>
              <a:rPr lang="en-US" dirty="0" err="1" smtClean="0"/>
              <a:t>book,scribbles</a:t>
            </a:r>
            <a:endParaRPr lang="en-US" dirty="0" smtClean="0"/>
          </a:p>
          <a:p>
            <a:r>
              <a:rPr lang="en-US" dirty="0" smtClean="0"/>
              <a:t>Hearing and </a:t>
            </a:r>
            <a:r>
              <a:rPr lang="en-US" dirty="0" err="1" smtClean="0"/>
              <a:t>speech;is</a:t>
            </a:r>
            <a:r>
              <a:rPr lang="en-US" dirty="0" smtClean="0"/>
              <a:t> beginning to join two words together</a:t>
            </a:r>
          </a:p>
          <a:p>
            <a:r>
              <a:rPr lang="en-US" dirty="0" smtClean="0"/>
              <a:t>Social </a:t>
            </a:r>
            <a:r>
              <a:rPr lang="en-US" dirty="0" err="1" smtClean="0"/>
              <a:t>behavior:recognizes</a:t>
            </a:r>
            <a:r>
              <a:rPr lang="en-US" dirty="0" smtClean="0"/>
              <a:t> cars and animals in a </a:t>
            </a:r>
            <a:r>
              <a:rPr lang="en-US" dirty="0" err="1" smtClean="0"/>
              <a:t>book,points</a:t>
            </a:r>
            <a:r>
              <a:rPr lang="en-US" dirty="0" smtClean="0"/>
              <a:t> to </a:t>
            </a:r>
            <a:r>
              <a:rPr lang="en-US" dirty="0" err="1" smtClean="0"/>
              <a:t>nose,ear</a:t>
            </a:r>
            <a:r>
              <a:rPr lang="en-US" dirty="0" smtClean="0"/>
              <a:t> on </a:t>
            </a:r>
            <a:r>
              <a:rPr lang="en-US" dirty="0" err="1" smtClean="0"/>
              <a:t>request,carries</a:t>
            </a:r>
            <a:r>
              <a:rPr lang="en-US" dirty="0" smtClean="0"/>
              <a:t> out </a:t>
            </a:r>
            <a:r>
              <a:rPr lang="en-US" smtClean="0"/>
              <a:t>simple orders,</a:t>
            </a:r>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Infancy</a:t>
            </a:r>
            <a:endParaRPr lang="en-US" dirty="0"/>
          </a:p>
        </p:txBody>
      </p:sp>
      <p:sp>
        <p:nvSpPr>
          <p:cNvPr id="3" name="Content Placeholder 2"/>
          <p:cNvSpPr>
            <a:spLocks noGrp="1"/>
          </p:cNvSpPr>
          <p:nvPr>
            <p:ph idx="1"/>
          </p:nvPr>
        </p:nvSpPr>
        <p:spPr/>
        <p:txBody>
          <a:bodyPr/>
          <a:lstStyle/>
          <a:p>
            <a:pPr marL="273050" indent="-273050"/>
            <a:r>
              <a:rPr lang="en-US" sz="2400" dirty="0" smtClean="0"/>
              <a:t>Physical and developmental changes are most dramatic during infancy</a:t>
            </a:r>
          </a:p>
          <a:p>
            <a:pPr marL="273050" indent="-273050">
              <a:lnSpc>
                <a:spcPct val="90000"/>
              </a:lnSpc>
            </a:pPr>
            <a:r>
              <a:rPr lang="en-US" sz="2400" dirty="0" smtClean="0"/>
              <a:t>Proportional changes</a:t>
            </a:r>
          </a:p>
          <a:p>
            <a:pPr marL="547688" lvl="1">
              <a:lnSpc>
                <a:spcPct val="90000"/>
              </a:lnSpc>
            </a:pPr>
            <a:r>
              <a:rPr lang="en-US" dirty="0" smtClean="0"/>
              <a:t>125gms of weight gain every week </a:t>
            </a:r>
          </a:p>
          <a:p>
            <a:pPr marL="547688" lvl="1">
              <a:lnSpc>
                <a:spcPct val="90000"/>
              </a:lnSpc>
            </a:pPr>
            <a:r>
              <a:rPr lang="en-US" dirty="0" smtClean="0"/>
              <a:t>Double birth weight by age 6 months (average wt. 7.26kg)</a:t>
            </a:r>
          </a:p>
          <a:p>
            <a:pPr marL="547688" lvl="1">
              <a:lnSpc>
                <a:spcPct val="90000"/>
              </a:lnSpc>
            </a:pPr>
            <a:r>
              <a:rPr lang="en-US" dirty="0" smtClean="0"/>
              <a:t>Triple birth weight by age 1 year (average wt. 9.75kg)</a:t>
            </a:r>
          </a:p>
          <a:p>
            <a:pPr marL="547688" lvl="1"/>
            <a:r>
              <a:rPr lang="en-US" dirty="0" smtClean="0"/>
              <a:t>Head size increases approximately 2 ½ times by age 1 year</a:t>
            </a:r>
          </a:p>
          <a:p>
            <a:pPr marL="547688" lvl="1">
              <a:lnSpc>
                <a:spcPct val="9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547688" lvl="1">
              <a:lnSpc>
                <a:spcPct val="90000"/>
              </a:lnSpc>
            </a:pPr>
            <a:r>
              <a:rPr lang="en-US" sz="2800" dirty="0" smtClean="0"/>
              <a:t>Height increases by 1 inch per month for 6 months</a:t>
            </a:r>
          </a:p>
          <a:p>
            <a:pPr marL="547688" lvl="1">
              <a:lnSpc>
                <a:spcPct val="90000"/>
              </a:lnSpc>
            </a:pPr>
            <a:r>
              <a:rPr lang="en-US" sz="2800" dirty="0" smtClean="0"/>
              <a:t>Primitive reflexes are replaced by voluntary, purposeful movement at 3 months</a:t>
            </a:r>
          </a:p>
          <a:p>
            <a:pPr marL="547688" lvl="1">
              <a:lnSpc>
                <a:spcPct val="90000"/>
              </a:lnSpc>
            </a:pPr>
            <a:r>
              <a:rPr lang="en-US" sz="2800" dirty="0" smtClean="0"/>
              <a:t>Growth in “spurts” rather than gradually </a:t>
            </a:r>
          </a:p>
          <a:p>
            <a:pPr marL="273050" indent="-273050">
              <a:lnSpc>
                <a:spcPct val="90000"/>
              </a:lnSpc>
            </a:pPr>
            <a:r>
              <a:rPr lang="en-US" sz="2800" dirty="0" smtClean="0"/>
              <a:t>Newborn reflexes:</a:t>
            </a:r>
          </a:p>
          <a:p>
            <a:pPr marL="547688" lvl="1">
              <a:lnSpc>
                <a:spcPct val="90000"/>
              </a:lnSpc>
            </a:pPr>
            <a:r>
              <a:rPr lang="en-US" sz="2800" dirty="0" smtClean="0"/>
              <a:t>Stepping reflex (lifts feet alternately when held upright with feet touching a surface)</a:t>
            </a:r>
          </a:p>
          <a:p>
            <a:pPr marL="547688" lvl="1">
              <a:lnSpc>
                <a:spcPct val="90000"/>
              </a:lnSpc>
            </a:pPr>
            <a:r>
              <a:rPr lang="en-US" sz="2800" dirty="0" err="1" smtClean="0"/>
              <a:t>Palmar</a:t>
            </a:r>
            <a:r>
              <a:rPr lang="en-US" sz="2800" dirty="0" smtClean="0"/>
              <a:t> grasp (closes hand to stimulation)</a:t>
            </a:r>
          </a:p>
          <a:p>
            <a:pPr marL="547688" lvl="1">
              <a:lnSpc>
                <a:spcPct val="90000"/>
              </a:lnSpc>
            </a:pPr>
            <a:r>
              <a:rPr lang="en-US" sz="2800" dirty="0" smtClean="0"/>
              <a:t>Plantar grasp (toes curl with stimulation)</a:t>
            </a:r>
          </a:p>
          <a:p>
            <a:pPr marL="273050" indent="-273050">
              <a:lnSpc>
                <a:spcPct val="90000"/>
              </a:lnSpc>
            </a:pPr>
            <a:endParaRPr lang="en-US" sz="2800" dirty="0" smtClean="0"/>
          </a:p>
          <a:p>
            <a:pPr marL="273050" indent="-273050">
              <a:lnSpc>
                <a:spcPct val="90000"/>
              </a:lnSpc>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Control</a:t>
            </a:r>
            <a:endParaRPr lang="en-US" dirty="0"/>
          </a:p>
        </p:txBody>
      </p:sp>
      <p:sp>
        <p:nvSpPr>
          <p:cNvPr id="3" name="Content Placeholder 2"/>
          <p:cNvSpPr>
            <a:spLocks noGrp="1"/>
          </p:cNvSpPr>
          <p:nvPr>
            <p:ph idx="1"/>
          </p:nvPr>
        </p:nvSpPr>
        <p:spPr/>
        <p:txBody>
          <a:bodyPr/>
          <a:lstStyle/>
          <a:p>
            <a:pPr marL="547688" lvl="1">
              <a:lnSpc>
                <a:spcPct val="90000"/>
              </a:lnSpc>
            </a:pPr>
            <a:r>
              <a:rPr lang="en-US" dirty="0" smtClean="0"/>
              <a:t>Placing reflex (lifts foot and places it back down when dorsum of foot is stimulated)</a:t>
            </a:r>
          </a:p>
          <a:p>
            <a:pPr marL="547688" lvl="1">
              <a:lnSpc>
                <a:spcPct val="90000"/>
              </a:lnSpc>
            </a:pPr>
            <a:r>
              <a:rPr lang="en-US" dirty="0" smtClean="0"/>
              <a:t>Startle/ </a:t>
            </a:r>
            <a:r>
              <a:rPr lang="en-US" dirty="0" err="1" smtClean="0"/>
              <a:t>moro</a:t>
            </a:r>
            <a:r>
              <a:rPr lang="en-US" dirty="0" smtClean="0"/>
              <a:t> reflex (generalized activity in response to stimulation)</a:t>
            </a:r>
          </a:p>
          <a:p>
            <a:pPr marL="547688" lvl="1"/>
            <a:r>
              <a:rPr lang="en-US" dirty="0" smtClean="0"/>
              <a:t>Strong suck and gag reflex</a:t>
            </a:r>
          </a:p>
          <a:p>
            <a:pPr marL="547688" lvl="1"/>
            <a:r>
              <a:rPr lang="en-US" dirty="0" smtClean="0"/>
              <a:t>Rooting reflex (head turns toward anything which touches cheek)</a:t>
            </a:r>
          </a:p>
          <a:p>
            <a:pPr marL="547688" lvl="1"/>
            <a:endParaRPr lang="en-US" dirty="0" smtClean="0"/>
          </a:p>
          <a:p>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Newborn Flexion</a:t>
            </a:r>
            <a:endParaRPr lang="en-US" dirty="0"/>
          </a:p>
        </p:txBody>
      </p:sp>
      <p:pic>
        <p:nvPicPr>
          <p:cNvPr id="4" name="Picture 5" descr="A03963-08-06"/>
          <p:cNvPicPr>
            <a:picLocks noGrp="1" noChangeAspect="1" noChangeArrowheads="1"/>
          </p:cNvPicPr>
          <p:nvPr>
            <p:ph idx="1"/>
          </p:nvPr>
        </p:nvPicPr>
        <p:blipFill>
          <a:blip r:embed="rId2"/>
          <a:stretch>
            <a:fillRect/>
          </a:stretch>
        </p:blipFill>
        <p:spPr bwMode="auto">
          <a:xfrm>
            <a:off x="2228850" y="2529681"/>
            <a:ext cx="46863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Fontanels</a:t>
            </a:r>
            <a:endParaRPr lang="en-US" dirty="0"/>
          </a:p>
        </p:txBody>
      </p:sp>
      <p:pic>
        <p:nvPicPr>
          <p:cNvPr id="7" name="Content Placeholder 6" descr="A03963-08-07A"/>
          <p:cNvPicPr>
            <a:picLocks noGrp="1" noChangeAspect="1" noChangeArrowheads="1"/>
          </p:cNvPicPr>
          <p:nvPr>
            <p:ph sz="half" idx="1"/>
          </p:nvPr>
        </p:nvPicPr>
        <p:blipFill>
          <a:blip r:embed="rId2"/>
          <a:stretch>
            <a:fillRect/>
          </a:stretch>
        </p:blipFill>
        <p:spPr bwMode="auto">
          <a:xfrm>
            <a:off x="457200" y="2241433"/>
            <a:ext cx="4038600" cy="3792772"/>
          </a:xfrm>
          <a:prstGeom prst="rect">
            <a:avLst/>
          </a:prstGeom>
          <a:noFill/>
          <a:ln w="9525">
            <a:noFill/>
            <a:miter lim="800000"/>
            <a:headEnd/>
            <a:tailEnd/>
          </a:ln>
        </p:spPr>
      </p:pic>
      <p:pic>
        <p:nvPicPr>
          <p:cNvPr id="8" name="Content Placeholder 7" descr="A03963-08-07B"/>
          <p:cNvPicPr>
            <a:picLocks noGrp="1" noChangeAspect="1" noChangeArrowheads="1"/>
          </p:cNvPicPr>
          <p:nvPr>
            <p:ph sz="half" idx="2"/>
          </p:nvPr>
        </p:nvPicPr>
        <p:blipFill>
          <a:blip r:embed="rId3"/>
          <a:stretch>
            <a:fillRect/>
          </a:stretch>
        </p:blipFill>
        <p:spPr bwMode="auto">
          <a:xfrm>
            <a:off x="4648200" y="2172931"/>
            <a:ext cx="4038600" cy="392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2.World summit 1990</a:t>
            </a:r>
            <a:endParaRPr lang="en-US" dirty="0"/>
          </a:p>
        </p:txBody>
      </p:sp>
      <p:sp>
        <p:nvSpPr>
          <p:cNvPr id="3" name="Content Placeholder 2"/>
          <p:cNvSpPr>
            <a:spLocks noGrp="1"/>
          </p:cNvSpPr>
          <p:nvPr>
            <p:ph idx="1"/>
          </p:nvPr>
        </p:nvSpPr>
        <p:spPr/>
        <p:txBody>
          <a:bodyPr>
            <a:normAutofit/>
          </a:bodyPr>
          <a:lstStyle/>
          <a:p>
            <a:r>
              <a:rPr lang="en-US" dirty="0" smtClean="0"/>
              <a:t>Held at the UN headquarters on 29-30sep.1990</a:t>
            </a:r>
          </a:p>
          <a:p>
            <a:r>
              <a:rPr lang="en-US" dirty="0" smtClean="0"/>
              <a:t>A declaration on the survival, protection and development of children and a plan of action for implementation was adopted.</a:t>
            </a:r>
          </a:p>
          <a:p>
            <a:r>
              <a:rPr lang="en-US" dirty="0" smtClean="0"/>
              <a:t>They came up with a set of goals to improve the wellbeing of children worldwide by the year 2000.The goals involved health, education, nutrition and human rights</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Newborn Head Control</a:t>
            </a:r>
            <a:endParaRPr lang="en-US" dirty="0"/>
          </a:p>
        </p:txBody>
      </p:sp>
      <p:pic>
        <p:nvPicPr>
          <p:cNvPr id="9" name="Picture 5" descr="A03963-08-08A"/>
          <p:cNvPicPr>
            <a:picLocks noGrp="1" noChangeAspect="1" noChangeArrowheads="1"/>
          </p:cNvPicPr>
          <p:nvPr>
            <p:ph sz="half" idx="1"/>
          </p:nvPr>
        </p:nvPicPr>
        <p:blipFill>
          <a:blip r:embed="rId2"/>
          <a:stretch>
            <a:fillRect/>
          </a:stretch>
        </p:blipFill>
        <p:spPr bwMode="auto">
          <a:xfrm>
            <a:off x="457200" y="2799246"/>
            <a:ext cx="4038600" cy="2677146"/>
          </a:xfrm>
          <a:prstGeom prst="rect">
            <a:avLst/>
          </a:prstGeom>
          <a:noFill/>
          <a:ln w="9525">
            <a:noFill/>
            <a:miter lim="800000"/>
            <a:headEnd/>
            <a:tailEnd/>
          </a:ln>
        </p:spPr>
      </p:pic>
      <p:pic>
        <p:nvPicPr>
          <p:cNvPr id="10" name="Picture 6" descr="A03963-08-08B"/>
          <p:cNvPicPr>
            <a:picLocks noGrp="1" noChangeAspect="1" noChangeArrowheads="1"/>
          </p:cNvPicPr>
          <p:nvPr>
            <p:ph sz="half" idx="2"/>
          </p:nvPr>
        </p:nvPicPr>
        <p:blipFill>
          <a:blip r:embed="rId3"/>
          <a:stretch>
            <a:fillRect/>
          </a:stretch>
        </p:blipFill>
        <p:spPr bwMode="auto">
          <a:xfrm>
            <a:off x="4648200" y="2772165"/>
            <a:ext cx="4038600" cy="2731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Moro Reflex</a:t>
            </a:r>
            <a:endParaRPr lang="en-US" dirty="0"/>
          </a:p>
        </p:txBody>
      </p:sp>
      <p:pic>
        <p:nvPicPr>
          <p:cNvPr id="4" name="Picture 5" descr="A03963-08-10"/>
          <p:cNvPicPr>
            <a:picLocks noGrp="1" noChangeAspect="1" noChangeArrowheads="1"/>
          </p:cNvPicPr>
          <p:nvPr>
            <p:ph idx="1"/>
          </p:nvPr>
        </p:nvPicPr>
        <p:blipFill>
          <a:blip r:embed="rId2"/>
          <a:stretch>
            <a:fillRect/>
          </a:stretch>
        </p:blipFill>
        <p:spPr bwMode="auto">
          <a:xfrm>
            <a:off x="2791839" y="1935163"/>
            <a:ext cx="3560321"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Dance/step/walking reflex</a:t>
            </a:r>
            <a:endParaRPr lang="en-US" dirty="0"/>
          </a:p>
        </p:txBody>
      </p:sp>
      <p:pic>
        <p:nvPicPr>
          <p:cNvPr id="4" name="Picture 6" descr="A03963-08-12"/>
          <p:cNvPicPr>
            <a:picLocks noGrp="1" noChangeAspect="1" noChangeArrowheads="1"/>
          </p:cNvPicPr>
          <p:nvPr>
            <p:ph idx="1"/>
          </p:nvPr>
        </p:nvPicPr>
        <p:blipFill>
          <a:blip r:embed="rId2"/>
          <a:stretch>
            <a:fillRect/>
          </a:stretch>
        </p:blipFill>
        <p:spPr bwMode="auto">
          <a:xfrm>
            <a:off x="3214997" y="1935163"/>
            <a:ext cx="2714005"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Hearing Changes</a:t>
            </a:r>
            <a:endParaRPr lang="en-US" dirty="0"/>
          </a:p>
        </p:txBody>
      </p:sp>
      <p:sp>
        <p:nvSpPr>
          <p:cNvPr id="3" name="Content Placeholder 2"/>
          <p:cNvSpPr>
            <a:spLocks noGrp="1"/>
          </p:cNvSpPr>
          <p:nvPr>
            <p:ph idx="1"/>
          </p:nvPr>
        </p:nvSpPr>
        <p:spPr/>
        <p:txBody>
          <a:bodyPr/>
          <a:lstStyle/>
          <a:p>
            <a:pPr marL="273050" indent="-273050">
              <a:lnSpc>
                <a:spcPct val="80000"/>
              </a:lnSpc>
            </a:pPr>
            <a:r>
              <a:rPr lang="en-US" sz="2200" dirty="0" smtClean="0"/>
              <a:t>Birth:</a:t>
            </a:r>
          </a:p>
          <a:p>
            <a:pPr marL="547688" lvl="1">
              <a:lnSpc>
                <a:spcPct val="80000"/>
              </a:lnSpc>
            </a:pPr>
            <a:r>
              <a:rPr lang="en-US" sz="2000" dirty="0" smtClean="0"/>
              <a:t>Acuity 20/100 to 20/400</a:t>
            </a:r>
          </a:p>
          <a:p>
            <a:pPr marL="547688" lvl="1">
              <a:lnSpc>
                <a:spcPct val="80000"/>
              </a:lnSpc>
            </a:pPr>
            <a:r>
              <a:rPr lang="en-US" sz="2000" dirty="0" smtClean="0"/>
              <a:t>Able to fixate on moving object in range of 45 degrees when held 20-25cm away</a:t>
            </a:r>
          </a:p>
          <a:p>
            <a:pPr marL="547688" lvl="1">
              <a:lnSpc>
                <a:spcPct val="80000"/>
              </a:lnSpc>
            </a:pPr>
            <a:r>
              <a:rPr lang="en-US" sz="2000" dirty="0" smtClean="0"/>
              <a:t>Responds to louder noise by startle reflex</a:t>
            </a:r>
          </a:p>
          <a:p>
            <a:pPr marL="547688" lvl="1">
              <a:lnSpc>
                <a:spcPct val="80000"/>
              </a:lnSpc>
            </a:pPr>
            <a:r>
              <a:rPr lang="en-US" sz="2000" dirty="0" smtClean="0"/>
              <a:t>Responds to sound of human voice more readily than any other sound</a:t>
            </a:r>
          </a:p>
          <a:p>
            <a:pPr marL="547688" lvl="1">
              <a:lnSpc>
                <a:spcPct val="80000"/>
              </a:lnSpc>
            </a:pPr>
            <a:r>
              <a:rPr lang="en-US" sz="2000" dirty="0" smtClean="0"/>
              <a:t>Low-pitched sounds: lullaby, heart beat have calming effect</a:t>
            </a:r>
          </a:p>
          <a:p>
            <a:pPr marL="273050" indent="-273050">
              <a:lnSpc>
                <a:spcPct val="80000"/>
              </a:lnSpc>
            </a:pPr>
            <a:r>
              <a:rPr lang="en-US" sz="2200" dirty="0" smtClean="0"/>
              <a:t>4 weeks:</a:t>
            </a:r>
          </a:p>
          <a:p>
            <a:pPr marL="547688" lvl="1">
              <a:lnSpc>
                <a:spcPct val="80000"/>
              </a:lnSpc>
            </a:pPr>
            <a:r>
              <a:rPr lang="en-US" sz="2000" dirty="0" smtClean="0"/>
              <a:t>Can follow in range of 90 degrees</a:t>
            </a:r>
          </a:p>
          <a:p>
            <a:pPr marL="547688" lvl="1">
              <a:lnSpc>
                <a:spcPct val="80000"/>
              </a:lnSpc>
            </a:pPr>
            <a:r>
              <a:rPr lang="en-US" sz="2000" dirty="0" smtClean="0"/>
              <a:t>Can watch parent intently as he or she speaks to infant</a:t>
            </a:r>
          </a:p>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marL="273050" indent="-273050">
              <a:lnSpc>
                <a:spcPct val="80000"/>
              </a:lnSpc>
            </a:pPr>
            <a:r>
              <a:rPr lang="en-US" sz="2300" dirty="0" smtClean="0"/>
              <a:t>6 weeks to 3 months:</a:t>
            </a:r>
          </a:p>
          <a:p>
            <a:pPr marL="547688" lvl="1">
              <a:lnSpc>
                <a:spcPct val="80000"/>
              </a:lnSpc>
            </a:pPr>
            <a:r>
              <a:rPr lang="en-US" dirty="0" smtClean="0"/>
              <a:t>Peripheral vision to 180 degrees</a:t>
            </a:r>
          </a:p>
          <a:p>
            <a:pPr marL="547688" lvl="1">
              <a:lnSpc>
                <a:spcPct val="80000"/>
              </a:lnSpc>
            </a:pPr>
            <a:r>
              <a:rPr lang="en-US" dirty="0" smtClean="0"/>
              <a:t>Binocular vision (fixation of two images into one cerebral picture) begins at 6 weeks and should be established by 4 months</a:t>
            </a:r>
          </a:p>
          <a:p>
            <a:pPr marL="547688" lvl="1">
              <a:lnSpc>
                <a:spcPct val="80000"/>
              </a:lnSpc>
            </a:pPr>
            <a:r>
              <a:rPr lang="en-US" dirty="0" smtClean="0"/>
              <a:t>Turns head to side when sound is made at ear level</a:t>
            </a:r>
          </a:p>
          <a:p>
            <a:pPr marL="547688" lvl="1">
              <a:lnSpc>
                <a:spcPct val="80000"/>
              </a:lnSpc>
              <a:buNone/>
            </a:pPr>
            <a:r>
              <a:rPr lang="en-US" dirty="0" smtClean="0"/>
              <a:t>Sensory and Visual Changes (cont.)</a:t>
            </a:r>
          </a:p>
          <a:p>
            <a:pPr marL="273050" indent="-273050">
              <a:lnSpc>
                <a:spcPct val="80000"/>
              </a:lnSpc>
            </a:pPr>
            <a:r>
              <a:rPr lang="en-US" sz="2300" dirty="0" smtClean="0"/>
              <a:t>3 to 5 months</a:t>
            </a:r>
          </a:p>
          <a:p>
            <a:pPr marL="547688" lvl="1">
              <a:lnSpc>
                <a:spcPct val="80000"/>
              </a:lnSpc>
            </a:pPr>
            <a:r>
              <a:rPr lang="en-US" dirty="0" smtClean="0"/>
              <a:t>Recognizes feeding bottle and able to fixate on 1.25cm block</a:t>
            </a:r>
          </a:p>
          <a:p>
            <a:pPr marL="547688" lvl="1">
              <a:lnSpc>
                <a:spcPct val="80000"/>
              </a:lnSpc>
            </a:pPr>
            <a:endParaRPr lang="en-US" dirty="0" smtClean="0"/>
          </a:p>
          <a:p>
            <a:pPr marL="547688" lvl="1">
              <a:lnSpc>
                <a:spcPct val="80000"/>
              </a:lnSpc>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a:t>
            </a:r>
            <a:endParaRPr lang="en-US" dirty="0"/>
          </a:p>
        </p:txBody>
      </p:sp>
      <p:sp>
        <p:nvSpPr>
          <p:cNvPr id="3" name="Content Placeholder 2"/>
          <p:cNvSpPr>
            <a:spLocks noGrp="1"/>
          </p:cNvSpPr>
          <p:nvPr>
            <p:ph idx="1"/>
          </p:nvPr>
        </p:nvSpPr>
        <p:spPr/>
        <p:txBody>
          <a:bodyPr/>
          <a:lstStyle/>
          <a:p>
            <a:pPr marL="547688" lvl="1"/>
            <a:r>
              <a:rPr lang="en-US" dirty="0" smtClean="0"/>
              <a:t>Looks at hand while sitting or lying on back</a:t>
            </a:r>
          </a:p>
          <a:p>
            <a:pPr marL="547688" lvl="1"/>
            <a:r>
              <a:rPr lang="en-US" dirty="0" smtClean="0"/>
              <a:t>Locates sound by turning head to side and looking in same direction and begins to look up and down</a:t>
            </a:r>
          </a:p>
          <a:p>
            <a:pPr marL="273050" indent="-273050">
              <a:lnSpc>
                <a:spcPct val="80000"/>
              </a:lnSpc>
            </a:pPr>
            <a:r>
              <a:rPr lang="en-US" sz="2400" dirty="0" smtClean="0"/>
              <a:t>5-7 months</a:t>
            </a:r>
          </a:p>
          <a:p>
            <a:pPr marL="547688" lvl="1">
              <a:lnSpc>
                <a:spcPct val="80000"/>
              </a:lnSpc>
            </a:pPr>
            <a:r>
              <a:rPr lang="en-US" dirty="0" smtClean="0"/>
              <a:t>Adjusts posture to see an object and can rescue a dropped toy</a:t>
            </a:r>
          </a:p>
          <a:p>
            <a:pPr marL="547688" lvl="1">
              <a:lnSpc>
                <a:spcPct val="80000"/>
              </a:lnSpc>
            </a:pPr>
            <a:r>
              <a:rPr lang="en-US" dirty="0" smtClean="0"/>
              <a:t>Develops color presence for yellow and red</a:t>
            </a:r>
          </a:p>
          <a:p>
            <a:pPr marL="547688" lvl="1">
              <a:lnSpc>
                <a:spcPct val="80000"/>
              </a:lnSpc>
            </a:pPr>
            <a:r>
              <a:rPr lang="en-US" dirty="0" smtClean="0"/>
              <a:t>Prefers more complex visual stimuli and develops hand-eye coordination</a:t>
            </a:r>
          </a:p>
          <a:p>
            <a:pPr marL="547688" lvl="1">
              <a:lnSpc>
                <a:spcPct val="80000"/>
              </a:lnSpc>
            </a:pPr>
            <a:r>
              <a:rPr lang="en-US" dirty="0" smtClean="0"/>
              <a:t>Responds to name</a:t>
            </a:r>
          </a:p>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80000"/>
              </a:lnSpc>
            </a:pPr>
            <a:r>
              <a:rPr lang="en-US" dirty="0" smtClean="0"/>
              <a:t>7 to 10 months</a:t>
            </a:r>
          </a:p>
          <a:p>
            <a:pPr lvl="1">
              <a:lnSpc>
                <a:spcPct val="80000"/>
              </a:lnSpc>
            </a:pPr>
            <a:r>
              <a:rPr lang="en-US" dirty="0" smtClean="0"/>
              <a:t>Can fixate on very small objects</a:t>
            </a:r>
          </a:p>
          <a:p>
            <a:pPr lvl="1">
              <a:lnSpc>
                <a:spcPct val="80000"/>
              </a:lnSpc>
            </a:pPr>
            <a:r>
              <a:rPr lang="en-US" dirty="0" smtClean="0"/>
              <a:t>Depth perception begins to develop</a:t>
            </a:r>
          </a:p>
          <a:p>
            <a:pPr>
              <a:lnSpc>
                <a:spcPct val="80000"/>
              </a:lnSpc>
            </a:pPr>
            <a:r>
              <a:rPr lang="en-US" dirty="0" smtClean="0"/>
              <a:t>10 to 12 months</a:t>
            </a:r>
          </a:p>
          <a:p>
            <a:pPr lvl="1">
              <a:lnSpc>
                <a:spcPct val="80000"/>
              </a:lnSpc>
            </a:pPr>
            <a:r>
              <a:rPr lang="en-US" dirty="0" smtClean="0"/>
              <a:t>Visual acuity 20/40 to 20/60</a:t>
            </a:r>
          </a:p>
          <a:p>
            <a:pPr lvl="1">
              <a:lnSpc>
                <a:spcPct val="80000"/>
              </a:lnSpc>
            </a:pPr>
            <a:r>
              <a:rPr lang="en-US" dirty="0" smtClean="0"/>
              <a:t>Can follow rapidly moving objects</a:t>
            </a:r>
          </a:p>
          <a:p>
            <a:pPr lvl="1">
              <a:lnSpc>
                <a:spcPct val="80000"/>
              </a:lnSpc>
            </a:pPr>
            <a:r>
              <a:rPr lang="en-US" dirty="0" smtClean="0"/>
              <a:t>Knows several words and their meaning such as “no” and names of family members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 Motor Development</a:t>
            </a:r>
            <a:endParaRPr lang="en-US" dirty="0"/>
          </a:p>
        </p:txBody>
      </p:sp>
      <p:sp>
        <p:nvSpPr>
          <p:cNvPr id="3" name="Content Placeholder 2"/>
          <p:cNvSpPr>
            <a:spLocks noGrp="1"/>
          </p:cNvSpPr>
          <p:nvPr>
            <p:ph idx="1"/>
          </p:nvPr>
        </p:nvSpPr>
        <p:spPr/>
        <p:txBody>
          <a:bodyPr>
            <a:normAutofit/>
          </a:bodyPr>
          <a:lstStyle/>
          <a:p>
            <a:pPr marL="273050" indent="-273050">
              <a:lnSpc>
                <a:spcPct val="90000"/>
              </a:lnSpc>
            </a:pPr>
            <a:r>
              <a:rPr lang="en-US" sz="2600" dirty="0" smtClean="0"/>
              <a:t>Use of hands and fingers to grasp an object</a:t>
            </a:r>
          </a:p>
          <a:p>
            <a:pPr marL="547688" lvl="1">
              <a:lnSpc>
                <a:spcPct val="90000"/>
              </a:lnSpc>
            </a:pPr>
            <a:r>
              <a:rPr lang="en-US" dirty="0" smtClean="0"/>
              <a:t>At 1 month, hands are predominantly closed</a:t>
            </a:r>
          </a:p>
          <a:p>
            <a:pPr marL="547688" lvl="1">
              <a:lnSpc>
                <a:spcPct val="90000"/>
              </a:lnSpc>
            </a:pPr>
            <a:r>
              <a:rPr lang="en-US" dirty="0" smtClean="0"/>
              <a:t>At 3 months, hands are predominantly open</a:t>
            </a:r>
          </a:p>
          <a:p>
            <a:pPr marL="547688" lvl="1">
              <a:lnSpc>
                <a:spcPct val="90000"/>
              </a:lnSpc>
            </a:pPr>
            <a:r>
              <a:rPr lang="en-US" dirty="0" smtClean="0"/>
              <a:t>Grasps object using </a:t>
            </a:r>
            <a:r>
              <a:rPr lang="en-US" dirty="0" err="1" smtClean="0"/>
              <a:t>palmar</a:t>
            </a:r>
            <a:r>
              <a:rPr lang="en-US" dirty="0" smtClean="0"/>
              <a:t> grasp, age 2 to 3 months</a:t>
            </a:r>
          </a:p>
          <a:p>
            <a:pPr marL="547688" lvl="1">
              <a:lnSpc>
                <a:spcPct val="90000"/>
              </a:lnSpc>
            </a:pPr>
            <a:r>
              <a:rPr lang="en-US" dirty="0" smtClean="0"/>
              <a:t>Voluntarily grasp object, 5 months</a:t>
            </a:r>
          </a:p>
          <a:p>
            <a:pPr marL="547688" lvl="1">
              <a:lnSpc>
                <a:spcPct val="90000"/>
              </a:lnSpc>
            </a:pPr>
            <a:r>
              <a:rPr lang="en-US" dirty="0" smtClean="0"/>
              <a:t>Transfers object between hands, age 7 months</a:t>
            </a:r>
          </a:p>
          <a:p>
            <a:pPr marL="547688" lvl="1">
              <a:lnSpc>
                <a:spcPct val="90000"/>
              </a:lnSpc>
            </a:pPr>
            <a:r>
              <a:rPr lang="en-US" dirty="0" smtClean="0"/>
              <a:t>Pincer grasp (able to pick up finger foods), age 10 months</a:t>
            </a:r>
          </a:p>
          <a:p>
            <a:pPr marL="547688" lvl="1">
              <a:lnSpc>
                <a:spcPct val="90000"/>
              </a:lnSpc>
            </a:pPr>
            <a:r>
              <a:rPr lang="en-US" dirty="0" smtClean="0"/>
              <a:t>Removes objects from container, age 11 months</a:t>
            </a:r>
          </a:p>
          <a:p>
            <a:pPr marL="547688" lvl="1">
              <a:lnSpc>
                <a:spcPct val="90000"/>
              </a:lnSpc>
            </a:pPr>
            <a:r>
              <a:rPr lang="en-US" dirty="0" smtClean="0"/>
              <a:t>Builds tower of two blocks, age 12 months</a:t>
            </a:r>
          </a:p>
          <a:p>
            <a:pPr marL="273050" indent="-273050"/>
            <a:endParaRPr lang="en-US" sz="2600" dirty="0" smtClean="0"/>
          </a:p>
          <a:p>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Pincer Grasp</a:t>
            </a:r>
            <a:endParaRPr lang="en-US" dirty="0"/>
          </a:p>
        </p:txBody>
      </p:sp>
      <p:pic>
        <p:nvPicPr>
          <p:cNvPr id="4" name="Picture 1031" descr="A03963-12-04"/>
          <p:cNvPicPr>
            <a:picLocks noGrp="1" noChangeAspect="1" noChangeArrowheads="1"/>
          </p:cNvPicPr>
          <p:nvPr>
            <p:ph idx="1"/>
          </p:nvPr>
        </p:nvPicPr>
        <p:blipFill>
          <a:blip r:embed="rId2"/>
          <a:stretch>
            <a:fillRect/>
          </a:stretch>
        </p:blipFill>
        <p:spPr bwMode="auto">
          <a:xfrm>
            <a:off x="2322413" y="1935163"/>
            <a:ext cx="4499173"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Neat Pincer Grasp</a:t>
            </a:r>
            <a:endParaRPr lang="en-US" dirty="0"/>
          </a:p>
        </p:txBody>
      </p:sp>
      <p:pic>
        <p:nvPicPr>
          <p:cNvPr id="4" name="Picture 1031" descr="A03963-12-05"/>
          <p:cNvPicPr>
            <a:picLocks noGrp="1" noChangeAspect="1" noChangeArrowheads="1"/>
          </p:cNvPicPr>
          <p:nvPr>
            <p:ph idx="1"/>
          </p:nvPr>
        </p:nvPicPr>
        <p:blipFill>
          <a:blip r:embed="rId2"/>
          <a:stretch>
            <a:fillRect/>
          </a:stretch>
        </p:blipFill>
        <p:spPr bwMode="auto">
          <a:xfrm>
            <a:off x="2980829" y="1935163"/>
            <a:ext cx="3182342"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en-US" dirty="0"/>
          </a:p>
        </p:txBody>
      </p:sp>
      <p:sp>
        <p:nvSpPr>
          <p:cNvPr id="3" name="Content Placeholder 2"/>
          <p:cNvSpPr>
            <a:spLocks noGrp="1"/>
          </p:cNvSpPr>
          <p:nvPr>
            <p:ph idx="1"/>
          </p:nvPr>
        </p:nvSpPr>
        <p:spPr/>
        <p:txBody>
          <a:bodyPr>
            <a:normAutofit/>
          </a:bodyPr>
          <a:lstStyle/>
          <a:p>
            <a:pPr>
              <a:buNone/>
            </a:pPr>
            <a:r>
              <a:rPr lang="en-US" dirty="0" smtClean="0"/>
              <a:t>Included:</a:t>
            </a:r>
          </a:p>
          <a:p>
            <a:r>
              <a:rPr lang="en-US" dirty="0" smtClean="0"/>
              <a:t>Child survival, development and protection.</a:t>
            </a:r>
          </a:p>
          <a:p>
            <a:r>
              <a:rPr lang="en-US" dirty="0" smtClean="0"/>
              <a:t>Women’s health and education</a:t>
            </a:r>
          </a:p>
          <a:p>
            <a:r>
              <a:rPr lang="en-US" dirty="0" smtClean="0"/>
              <a:t>Nutrition</a:t>
            </a:r>
          </a:p>
          <a:p>
            <a:r>
              <a:rPr lang="en-US" dirty="0" smtClean="0"/>
              <a:t>Child health</a:t>
            </a:r>
          </a:p>
          <a:p>
            <a:r>
              <a:rPr lang="en-US" dirty="0" smtClean="0"/>
              <a:t>Water and sanitation</a:t>
            </a:r>
          </a:p>
          <a:p>
            <a:r>
              <a:rPr lang="en-US" dirty="0" smtClean="0"/>
              <a:t>Basic education</a:t>
            </a:r>
          </a:p>
          <a:p>
            <a:r>
              <a:rPr lang="en-US" dirty="0" smtClean="0"/>
              <a:t>Children in difficult circumstances</a:t>
            </a: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Motor Development</a:t>
            </a:r>
            <a:endParaRPr lang="en-US" dirty="0"/>
          </a:p>
        </p:txBody>
      </p:sp>
      <p:sp>
        <p:nvSpPr>
          <p:cNvPr id="3" name="Content Placeholder 2"/>
          <p:cNvSpPr>
            <a:spLocks noGrp="1"/>
          </p:cNvSpPr>
          <p:nvPr>
            <p:ph idx="1"/>
          </p:nvPr>
        </p:nvSpPr>
        <p:spPr/>
        <p:txBody>
          <a:bodyPr>
            <a:normAutofit/>
          </a:bodyPr>
          <a:lstStyle/>
          <a:p>
            <a:pPr marL="273050" indent="-273050"/>
            <a:r>
              <a:rPr lang="en-US" sz="2600" dirty="0" smtClean="0"/>
              <a:t>Maturation in posture, head balance, sitting, creeping, standing and walking</a:t>
            </a:r>
          </a:p>
          <a:p>
            <a:pPr marL="547688" lvl="1"/>
            <a:r>
              <a:rPr lang="en-US" dirty="0" smtClean="0"/>
              <a:t>Head control</a:t>
            </a:r>
          </a:p>
          <a:p>
            <a:pPr marL="822325" lvl="2"/>
            <a:r>
              <a:rPr lang="en-US" dirty="0" smtClean="0"/>
              <a:t>Newborn cannot lift head out of the depression of an object when lying prone</a:t>
            </a:r>
          </a:p>
          <a:p>
            <a:pPr marL="822325" lvl="2"/>
            <a:r>
              <a:rPr lang="en-US" dirty="0" smtClean="0"/>
              <a:t>Head control established, 4 to 6 months</a:t>
            </a:r>
          </a:p>
          <a:p>
            <a:pPr marL="547688" lvl="1"/>
            <a:r>
              <a:rPr lang="en-US" dirty="0" smtClean="0"/>
              <a:t>Rolls over, age 5 to 6 months</a:t>
            </a:r>
          </a:p>
          <a:p>
            <a:pPr marL="822325" lvl="2"/>
            <a:r>
              <a:rPr lang="en-US" dirty="0" smtClean="0"/>
              <a:t>Abdomen to back usually occurs first</a:t>
            </a:r>
          </a:p>
          <a:p>
            <a:pPr marL="547688" lvl="1"/>
            <a:r>
              <a:rPr lang="en-US" dirty="0" smtClean="0"/>
              <a:t>Sits alone, age 7 months</a:t>
            </a:r>
          </a:p>
          <a:p>
            <a:pPr marL="547688" lvl="1"/>
            <a:r>
              <a:rPr lang="en-US" dirty="0" smtClean="0"/>
              <a:t>Moves from prone to sitting position, age 10 months</a:t>
            </a:r>
          </a:p>
          <a:p>
            <a:pPr marL="547688" lvl="1"/>
            <a:endParaRPr lang="en-US" dirty="0" smtClean="0"/>
          </a:p>
          <a:p>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A03963-12-06A"/>
          <p:cNvPicPr>
            <a:picLocks noChangeAspect="1" noChangeArrowheads="1"/>
          </p:cNvPicPr>
          <p:nvPr/>
        </p:nvPicPr>
        <p:blipFill>
          <a:blip r:embed="rId2"/>
          <a:srcRect/>
          <a:stretch>
            <a:fillRect/>
          </a:stretch>
        </p:blipFill>
        <p:spPr bwMode="auto">
          <a:xfrm>
            <a:off x="1371600" y="685800"/>
            <a:ext cx="3441700" cy="3086100"/>
          </a:xfrm>
          <a:prstGeom prst="rect">
            <a:avLst/>
          </a:prstGeom>
          <a:noFill/>
          <a:ln w="9525">
            <a:noFill/>
            <a:miter lim="800000"/>
            <a:headEnd/>
            <a:tailEnd/>
          </a:ln>
        </p:spPr>
      </p:pic>
      <p:pic>
        <p:nvPicPr>
          <p:cNvPr id="5" name="Picture 1032" descr="A03963-12-06B"/>
          <p:cNvPicPr>
            <a:picLocks noChangeAspect="1" noChangeArrowheads="1"/>
          </p:cNvPicPr>
          <p:nvPr/>
        </p:nvPicPr>
        <p:blipFill>
          <a:blip r:embed="rId3"/>
          <a:srcRect/>
          <a:stretch>
            <a:fillRect/>
          </a:stretch>
        </p:blipFill>
        <p:spPr bwMode="auto">
          <a:xfrm>
            <a:off x="1295400" y="3886200"/>
            <a:ext cx="3429000" cy="2463800"/>
          </a:xfrm>
          <a:prstGeom prst="rect">
            <a:avLst/>
          </a:prstGeom>
          <a:noFill/>
          <a:ln w="9525">
            <a:noFill/>
            <a:miter lim="800000"/>
            <a:headEnd/>
            <a:tailEnd/>
          </a:ln>
        </p:spPr>
      </p:pic>
      <p:pic>
        <p:nvPicPr>
          <p:cNvPr id="6" name="Picture 1033" descr="A03963-12-06C"/>
          <p:cNvPicPr>
            <a:picLocks noChangeAspect="1" noChangeArrowheads="1"/>
          </p:cNvPicPr>
          <p:nvPr/>
        </p:nvPicPr>
        <p:blipFill>
          <a:blip r:embed="rId4"/>
          <a:srcRect/>
          <a:stretch>
            <a:fillRect/>
          </a:stretch>
        </p:blipFill>
        <p:spPr bwMode="auto">
          <a:xfrm>
            <a:off x="5029200" y="1981200"/>
            <a:ext cx="3454400" cy="3378200"/>
          </a:xfrm>
          <a:prstGeom prst="rect">
            <a:avLst/>
          </a:prstGeom>
          <a:noFill/>
          <a:ln w="9525">
            <a:noFill/>
            <a:miter lim="800000"/>
            <a:headEnd/>
            <a:tailEnd/>
          </a:ln>
        </p:spPr>
      </p:pic>
      <p:sp>
        <p:nvSpPr>
          <p:cNvPr id="8" name="Rectangle 7"/>
          <p:cNvSpPr/>
          <p:nvPr/>
        </p:nvSpPr>
        <p:spPr>
          <a:xfrm>
            <a:off x="5555302" y="591622"/>
            <a:ext cx="3306674" cy="523220"/>
          </a:xfrm>
          <a:prstGeom prst="rect">
            <a:avLst/>
          </a:prstGeom>
        </p:spPr>
        <p:txBody>
          <a:bodyPr wrap="none">
            <a:spAutoFit/>
          </a:bodyPr>
          <a:lstStyle/>
          <a:p>
            <a:r>
              <a:rPr lang="en-US" sz="2800" b="1" dirty="0" smtClean="0">
                <a:solidFill>
                  <a:prstClr val="black"/>
                </a:solidFill>
              </a:rPr>
              <a:t>HEAD CONTROL</a:t>
            </a:r>
            <a:endParaRPr lang="en-US" sz="2800" b="1"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A03963-12-08A"/>
          <p:cNvPicPr>
            <a:picLocks noChangeAspect="1" noChangeArrowheads="1"/>
          </p:cNvPicPr>
          <p:nvPr/>
        </p:nvPicPr>
        <p:blipFill>
          <a:blip r:embed="rId2"/>
          <a:srcRect/>
          <a:stretch>
            <a:fillRect/>
          </a:stretch>
        </p:blipFill>
        <p:spPr bwMode="auto">
          <a:xfrm>
            <a:off x="1066800" y="1143000"/>
            <a:ext cx="2819400" cy="2638425"/>
          </a:xfrm>
          <a:prstGeom prst="rect">
            <a:avLst/>
          </a:prstGeom>
          <a:noFill/>
          <a:ln w="9525">
            <a:noFill/>
            <a:miter lim="800000"/>
            <a:headEnd/>
            <a:tailEnd/>
          </a:ln>
        </p:spPr>
      </p:pic>
      <p:pic>
        <p:nvPicPr>
          <p:cNvPr id="5" name="Picture 1032" descr="A03963-12-08B"/>
          <p:cNvPicPr>
            <a:picLocks noChangeAspect="1" noChangeArrowheads="1"/>
          </p:cNvPicPr>
          <p:nvPr/>
        </p:nvPicPr>
        <p:blipFill>
          <a:blip r:embed="rId3"/>
          <a:srcRect/>
          <a:stretch>
            <a:fillRect/>
          </a:stretch>
        </p:blipFill>
        <p:spPr bwMode="auto">
          <a:xfrm>
            <a:off x="3886200" y="1219200"/>
            <a:ext cx="2895600" cy="2562225"/>
          </a:xfrm>
          <a:prstGeom prst="rect">
            <a:avLst/>
          </a:prstGeom>
          <a:noFill/>
          <a:ln w="9525">
            <a:noFill/>
            <a:miter lim="800000"/>
            <a:headEnd/>
            <a:tailEnd/>
          </a:ln>
        </p:spPr>
      </p:pic>
      <p:pic>
        <p:nvPicPr>
          <p:cNvPr id="6" name="Picture 1035" descr="A03963-12-08C"/>
          <p:cNvPicPr>
            <a:picLocks noChangeAspect="1" noChangeArrowheads="1"/>
          </p:cNvPicPr>
          <p:nvPr/>
        </p:nvPicPr>
        <p:blipFill>
          <a:blip r:embed="rId4"/>
          <a:srcRect/>
          <a:stretch>
            <a:fillRect/>
          </a:stretch>
        </p:blipFill>
        <p:spPr bwMode="auto">
          <a:xfrm>
            <a:off x="6927850" y="1371600"/>
            <a:ext cx="2216150" cy="2286000"/>
          </a:xfrm>
          <a:prstGeom prst="rect">
            <a:avLst/>
          </a:prstGeom>
          <a:noFill/>
          <a:ln w="9525">
            <a:noFill/>
            <a:miter lim="800000"/>
            <a:headEnd/>
            <a:tailEnd/>
          </a:ln>
        </p:spPr>
      </p:pic>
      <p:pic>
        <p:nvPicPr>
          <p:cNvPr id="7" name="Picture 1034" descr="A03963-12-08D"/>
          <p:cNvPicPr>
            <a:picLocks noChangeAspect="1" noChangeArrowheads="1"/>
          </p:cNvPicPr>
          <p:nvPr/>
        </p:nvPicPr>
        <p:blipFill>
          <a:blip r:embed="rId5"/>
          <a:srcRect/>
          <a:stretch>
            <a:fillRect/>
          </a:stretch>
        </p:blipFill>
        <p:spPr bwMode="auto">
          <a:xfrm>
            <a:off x="1371600" y="4038600"/>
            <a:ext cx="2354262" cy="2438400"/>
          </a:xfrm>
          <a:prstGeom prst="rect">
            <a:avLst/>
          </a:prstGeom>
          <a:noFill/>
          <a:ln w="9525">
            <a:noFill/>
            <a:miter lim="800000"/>
            <a:headEnd/>
            <a:tailEnd/>
          </a:ln>
        </p:spPr>
      </p:pic>
      <p:pic>
        <p:nvPicPr>
          <p:cNvPr id="8" name="Picture 1033" descr="A03963-12-08E"/>
          <p:cNvPicPr>
            <a:picLocks noChangeAspect="1" noChangeArrowheads="1"/>
          </p:cNvPicPr>
          <p:nvPr/>
        </p:nvPicPr>
        <p:blipFill>
          <a:blip r:embed="rId6"/>
          <a:srcRect/>
          <a:stretch>
            <a:fillRect/>
          </a:stretch>
        </p:blipFill>
        <p:spPr bwMode="auto">
          <a:xfrm>
            <a:off x="4724400" y="4038600"/>
            <a:ext cx="2225675" cy="2419350"/>
          </a:xfrm>
          <a:prstGeom prst="rect">
            <a:avLst/>
          </a:prstGeom>
          <a:noFill/>
          <a:ln w="9525">
            <a:noFill/>
            <a:miter lim="800000"/>
            <a:headEnd/>
            <a:tailEnd/>
          </a:ln>
        </p:spPr>
      </p:pic>
      <p:sp>
        <p:nvSpPr>
          <p:cNvPr id="9" name="Rectangle 8"/>
          <p:cNvSpPr/>
          <p:nvPr/>
        </p:nvSpPr>
        <p:spPr>
          <a:xfrm>
            <a:off x="3657600" y="0"/>
            <a:ext cx="2386314" cy="830997"/>
          </a:xfrm>
          <a:prstGeom prst="rect">
            <a:avLst/>
          </a:prstGeom>
        </p:spPr>
        <p:txBody>
          <a:bodyPr wrap="square">
            <a:spAutoFit/>
          </a:bodyPr>
          <a:lstStyle/>
          <a:p>
            <a:r>
              <a:rPr lang="en-US" sz="2400" b="1" dirty="0" smtClean="0"/>
              <a:t>Development of Sitting</a:t>
            </a:r>
            <a:endParaRPr lang="en-US" sz="2400" b="1"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Locomotion</a:t>
            </a:r>
            <a:endParaRPr lang="en-US" dirty="0"/>
          </a:p>
        </p:txBody>
      </p:sp>
      <p:sp>
        <p:nvSpPr>
          <p:cNvPr id="3" name="Content Placeholder 2"/>
          <p:cNvSpPr>
            <a:spLocks noGrp="1"/>
          </p:cNvSpPr>
          <p:nvPr>
            <p:ph idx="1"/>
          </p:nvPr>
        </p:nvSpPr>
        <p:spPr/>
        <p:txBody>
          <a:bodyPr/>
          <a:lstStyle/>
          <a:p>
            <a:pPr marL="273050" indent="-273050"/>
            <a:r>
              <a:rPr lang="en-US" sz="2600" dirty="0" err="1" smtClean="0"/>
              <a:t>Cephalo</a:t>
            </a:r>
            <a:r>
              <a:rPr lang="en-US" sz="2600" dirty="0" smtClean="0"/>
              <a:t>-caudal direction of development</a:t>
            </a:r>
          </a:p>
          <a:p>
            <a:pPr marL="273050" indent="-273050"/>
            <a:r>
              <a:rPr lang="en-US" sz="2600" dirty="0" smtClean="0"/>
              <a:t>Crawling, age 6 to 7 months</a:t>
            </a:r>
          </a:p>
          <a:p>
            <a:pPr marL="547688" lvl="1"/>
            <a:r>
              <a:rPr lang="en-US" dirty="0" smtClean="0"/>
              <a:t>Able to bear all weight on legs with assistance</a:t>
            </a:r>
          </a:p>
          <a:p>
            <a:pPr marL="273050" indent="-273050"/>
            <a:r>
              <a:rPr lang="en-US" sz="2600" dirty="0" smtClean="0"/>
              <a:t>Creeping and pull self to standing position, age 9 months</a:t>
            </a:r>
          </a:p>
          <a:p>
            <a:pPr marL="547688" lvl="1"/>
            <a:r>
              <a:rPr lang="en-US" dirty="0" smtClean="0"/>
              <a:t>Unable to sit down except by falling</a:t>
            </a:r>
          </a:p>
          <a:p>
            <a:pPr marL="273050" indent="-273050"/>
            <a:r>
              <a:rPr lang="en-US" sz="2600" dirty="0" smtClean="0"/>
              <a:t>Walk with assist and cruise around furniture, age 11 months</a:t>
            </a:r>
          </a:p>
          <a:p>
            <a:pPr marL="273050" indent="-273050"/>
            <a:r>
              <a:rPr lang="en-US" sz="2600" dirty="0" smtClean="0"/>
              <a:t>Walk alone, age 12 months</a:t>
            </a:r>
          </a:p>
          <a:p>
            <a:pPr marL="273050" indent="-273050"/>
            <a:endParaRPr lang="en-US" sz="2600" dirty="0" smtClean="0"/>
          </a:p>
          <a:p>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32" descr="A03963-12-09B"/>
          <p:cNvPicPr>
            <a:picLocks noChangeAspect="1" noChangeArrowheads="1"/>
          </p:cNvPicPr>
          <p:nvPr/>
        </p:nvPicPr>
        <p:blipFill>
          <a:blip r:embed="rId2"/>
          <a:srcRect/>
          <a:stretch>
            <a:fillRect/>
          </a:stretch>
        </p:blipFill>
        <p:spPr bwMode="auto">
          <a:xfrm>
            <a:off x="4876800" y="1600200"/>
            <a:ext cx="2308225" cy="2895600"/>
          </a:xfrm>
          <a:prstGeom prst="rect">
            <a:avLst/>
          </a:prstGeom>
          <a:noFill/>
          <a:ln w="9525">
            <a:noFill/>
            <a:miter lim="800000"/>
            <a:headEnd/>
            <a:tailEnd/>
          </a:ln>
        </p:spPr>
      </p:pic>
      <p:pic>
        <p:nvPicPr>
          <p:cNvPr id="6" name="Picture 1033" descr="A03963-12-09C"/>
          <p:cNvPicPr>
            <a:picLocks noChangeAspect="1" noChangeArrowheads="1"/>
          </p:cNvPicPr>
          <p:nvPr/>
        </p:nvPicPr>
        <p:blipFill>
          <a:blip r:embed="rId3"/>
          <a:srcRect/>
          <a:stretch>
            <a:fillRect/>
          </a:stretch>
        </p:blipFill>
        <p:spPr bwMode="auto">
          <a:xfrm>
            <a:off x="7162800" y="1600200"/>
            <a:ext cx="1749425" cy="2984500"/>
          </a:xfrm>
          <a:prstGeom prst="rect">
            <a:avLst/>
          </a:prstGeom>
          <a:noFill/>
          <a:ln w="9525">
            <a:noFill/>
            <a:miter lim="800000"/>
            <a:headEnd/>
            <a:tailEnd/>
          </a:ln>
        </p:spPr>
      </p:pic>
      <p:pic>
        <p:nvPicPr>
          <p:cNvPr id="7" name="Picture 1034" descr="A03963-12-09D"/>
          <p:cNvPicPr>
            <a:picLocks noChangeAspect="1" noChangeArrowheads="1"/>
          </p:cNvPicPr>
          <p:nvPr/>
        </p:nvPicPr>
        <p:blipFill>
          <a:blip r:embed="rId4"/>
          <a:srcRect/>
          <a:stretch>
            <a:fillRect/>
          </a:stretch>
        </p:blipFill>
        <p:spPr bwMode="auto">
          <a:xfrm>
            <a:off x="2971800" y="1600200"/>
            <a:ext cx="1846262" cy="3048000"/>
          </a:xfrm>
          <a:prstGeom prst="rect">
            <a:avLst/>
          </a:prstGeom>
          <a:noFill/>
          <a:ln w="9525">
            <a:noFill/>
            <a:miter lim="800000"/>
            <a:headEnd/>
            <a:tailEnd/>
          </a:ln>
        </p:spPr>
      </p:pic>
      <p:pic>
        <p:nvPicPr>
          <p:cNvPr id="9" name="Picture 1036" descr="A03963-12-09F"/>
          <p:cNvPicPr>
            <a:picLocks noChangeAspect="1" noChangeArrowheads="1"/>
          </p:cNvPicPr>
          <p:nvPr/>
        </p:nvPicPr>
        <p:blipFill>
          <a:blip r:embed="rId5"/>
          <a:srcRect/>
          <a:stretch>
            <a:fillRect/>
          </a:stretch>
        </p:blipFill>
        <p:spPr bwMode="auto">
          <a:xfrm>
            <a:off x="381000" y="2209800"/>
            <a:ext cx="2438400" cy="1633537"/>
          </a:xfrm>
          <a:prstGeom prst="rect">
            <a:avLst/>
          </a:prstGeom>
          <a:noFill/>
          <a:ln w="9525">
            <a:noFill/>
            <a:miter lim="800000"/>
            <a:headEnd/>
            <a:tailEnd/>
          </a:ln>
        </p:spPr>
      </p:pic>
      <p:sp>
        <p:nvSpPr>
          <p:cNvPr id="10" name="Rectangle 1028"/>
          <p:cNvSpPr txBox="1">
            <a:spLocks noChangeArrowheads="1"/>
          </p:cNvSpPr>
          <p:nvPr/>
        </p:nvSpPr>
        <p:spPr>
          <a:xfrm>
            <a:off x="1539875" y="884238"/>
            <a:ext cx="7604125" cy="790575"/>
          </a:xfrm>
          <a:prstGeom prst="rect">
            <a:avLst/>
          </a:prstGeom>
        </p:spPr>
        <p:txBody>
          <a:bodyPr bIns="9144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Development of Locomotion</a:t>
            </a:r>
            <a:endParaRPr kumimoji="0" lang="en-GB"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Content Placeholder 2"/>
          <p:cNvSpPr>
            <a:spLocks noGrp="1"/>
          </p:cNvSpPr>
          <p:nvPr>
            <p:ph idx="1"/>
          </p:nvPr>
        </p:nvSpPr>
        <p:spPr/>
        <p:txBody>
          <a:bodyPr/>
          <a:lstStyle/>
          <a:p>
            <a:pPr marL="273050" indent="-273050">
              <a:lnSpc>
                <a:spcPct val="90000"/>
              </a:lnSpc>
            </a:pPr>
            <a:r>
              <a:rPr lang="en-US" sz="2600" dirty="0" smtClean="0"/>
              <a:t>Erikson’s phase I: developing a sense of trust</a:t>
            </a:r>
          </a:p>
          <a:p>
            <a:pPr marL="273050" indent="-273050">
              <a:lnSpc>
                <a:spcPct val="90000"/>
              </a:lnSpc>
            </a:pPr>
            <a:r>
              <a:rPr lang="en-US" sz="2600" dirty="0" smtClean="0"/>
              <a:t>Trust vs. mistrust</a:t>
            </a:r>
          </a:p>
          <a:p>
            <a:pPr marL="547688" lvl="1">
              <a:lnSpc>
                <a:spcPct val="90000"/>
              </a:lnSpc>
            </a:pPr>
            <a:r>
              <a:rPr lang="en-US" dirty="0" smtClean="0"/>
              <a:t>Trust that their feeding, comfort, stimulation, and caring needs will be met</a:t>
            </a:r>
          </a:p>
          <a:p>
            <a:pPr marL="547688" lvl="1">
              <a:lnSpc>
                <a:spcPct val="90000"/>
              </a:lnSpc>
            </a:pPr>
            <a:r>
              <a:rPr lang="en-US" dirty="0" smtClean="0"/>
              <a:t>Mistrust occurs from too much or too little frustration</a:t>
            </a:r>
          </a:p>
          <a:p>
            <a:pPr marL="273050" indent="-273050">
              <a:lnSpc>
                <a:spcPct val="90000"/>
              </a:lnSpc>
            </a:pPr>
            <a:r>
              <a:rPr lang="en-US" sz="2600" dirty="0" smtClean="0"/>
              <a:t>Importance of caregiver-child relationship</a:t>
            </a:r>
          </a:p>
          <a:p>
            <a:pPr marL="547688" lvl="1">
              <a:lnSpc>
                <a:spcPct val="90000"/>
              </a:lnSpc>
            </a:pPr>
            <a:r>
              <a:rPr lang="en-US" dirty="0" smtClean="0"/>
              <a:t>Provision of food, warmth, and shelter alone is inadequate</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90000"/>
              </a:lnSpc>
              <a:buNone/>
            </a:pPr>
            <a:r>
              <a:rPr lang="en-US" sz="2400" dirty="0" smtClean="0"/>
              <a:t>COGNITIVE DEVELOPMENT</a:t>
            </a:r>
          </a:p>
          <a:p>
            <a:pPr>
              <a:lnSpc>
                <a:spcPct val="80000"/>
              </a:lnSpc>
            </a:pPr>
            <a:r>
              <a:rPr lang="en-US" sz="2400" dirty="0" smtClean="0"/>
              <a:t>Piaget</a:t>
            </a:r>
          </a:p>
          <a:p>
            <a:pPr>
              <a:lnSpc>
                <a:spcPct val="80000"/>
              </a:lnSpc>
            </a:pPr>
            <a:r>
              <a:rPr lang="en-US" sz="2400" dirty="0" err="1" smtClean="0"/>
              <a:t>Sensorimotor</a:t>
            </a:r>
            <a:r>
              <a:rPr lang="en-US" sz="2400" dirty="0" smtClean="0"/>
              <a:t> phase (birth to 24 months)</a:t>
            </a:r>
          </a:p>
          <a:p>
            <a:pPr lvl="1">
              <a:lnSpc>
                <a:spcPct val="80000"/>
              </a:lnSpc>
            </a:pPr>
            <a:r>
              <a:rPr lang="en-US" dirty="0" smtClean="0"/>
              <a:t>Birth to 1 month: reflex stage (self-centered)</a:t>
            </a:r>
          </a:p>
          <a:p>
            <a:pPr lvl="2">
              <a:lnSpc>
                <a:spcPct val="80000"/>
              </a:lnSpc>
            </a:pPr>
            <a:r>
              <a:rPr lang="en-US" dirty="0" smtClean="0"/>
              <a:t>Repetitious use of reflexes establishes a pattern of experiences</a:t>
            </a:r>
          </a:p>
          <a:p>
            <a:pPr lvl="2">
              <a:lnSpc>
                <a:spcPct val="80000"/>
              </a:lnSpc>
            </a:pPr>
            <a:r>
              <a:rPr lang="en-US" dirty="0" smtClean="0"/>
              <a:t>Sucking, swallowing, rooting, grasping, crying</a:t>
            </a:r>
          </a:p>
          <a:p>
            <a:pPr>
              <a:lnSpc>
                <a:spcPct val="80000"/>
              </a:lnSpc>
            </a:pPr>
            <a:endParaRPr lang="en-US" sz="2400" dirty="0" smtClean="0"/>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lvl="1">
              <a:lnSpc>
                <a:spcPct val="80000"/>
              </a:lnSpc>
            </a:pPr>
            <a:r>
              <a:rPr lang="en-US" dirty="0" smtClean="0"/>
              <a:t>1 to 4 months: primary circular reactions</a:t>
            </a:r>
          </a:p>
          <a:p>
            <a:pPr lvl="2">
              <a:lnSpc>
                <a:spcPct val="80000"/>
              </a:lnSpc>
            </a:pPr>
            <a:r>
              <a:rPr lang="en-US" dirty="0" smtClean="0"/>
              <a:t>Use of reflexes gradually replaced by voluntary activity</a:t>
            </a:r>
          </a:p>
          <a:p>
            <a:pPr lvl="2">
              <a:lnSpc>
                <a:spcPct val="80000"/>
              </a:lnSpc>
            </a:pPr>
            <a:r>
              <a:rPr lang="en-US" dirty="0" smtClean="0"/>
              <a:t>Activities are deliberate that elicit certain responses</a:t>
            </a:r>
          </a:p>
          <a:p>
            <a:pPr lvl="2">
              <a:lnSpc>
                <a:spcPct val="80000"/>
              </a:lnSpc>
            </a:pPr>
            <a:r>
              <a:rPr lang="en-US" dirty="0" smtClean="0"/>
              <a:t>Realization of causality and a recognition of an orderly sequence of events</a:t>
            </a:r>
          </a:p>
          <a:p>
            <a:pPr lvl="3">
              <a:lnSpc>
                <a:spcPct val="80000"/>
              </a:lnSpc>
            </a:pPr>
            <a:r>
              <a:rPr lang="en-US" sz="2400" dirty="0" smtClean="0"/>
              <a:t>4 to 8 months: secondary circular reactions</a:t>
            </a:r>
          </a:p>
          <a:p>
            <a:pPr lvl="4">
              <a:lnSpc>
                <a:spcPct val="80000"/>
              </a:lnSpc>
            </a:pPr>
            <a:r>
              <a:rPr lang="en-US" sz="2400" dirty="0" smtClean="0"/>
              <a:t>Intentional activities to produce a desired result</a:t>
            </a:r>
          </a:p>
          <a:p>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lvl="4">
              <a:lnSpc>
                <a:spcPct val="80000"/>
              </a:lnSpc>
            </a:pPr>
            <a:r>
              <a:rPr lang="en-US" sz="2400" dirty="0" smtClean="0"/>
              <a:t>Causality, time, deliberate intention, and separateness from environment begin</a:t>
            </a:r>
          </a:p>
          <a:p>
            <a:pPr lvl="4">
              <a:lnSpc>
                <a:spcPct val="80000"/>
              </a:lnSpc>
            </a:pPr>
            <a:r>
              <a:rPr lang="en-US" sz="2400" dirty="0" smtClean="0"/>
              <a:t>Object permanence begins and advances between 9-12 month</a:t>
            </a:r>
          </a:p>
          <a:p>
            <a:pPr marL="547688" lvl="1">
              <a:lnSpc>
                <a:spcPct val="80000"/>
              </a:lnSpc>
            </a:pPr>
            <a:r>
              <a:rPr lang="en-US" dirty="0" smtClean="0"/>
              <a:t>Imitation  - sounds and gestures after 6 months</a:t>
            </a:r>
          </a:p>
          <a:p>
            <a:pPr marL="547688" lvl="1">
              <a:lnSpc>
                <a:spcPct val="80000"/>
              </a:lnSpc>
            </a:pPr>
            <a:r>
              <a:rPr lang="en-US" dirty="0" smtClean="0"/>
              <a:t>Play</a:t>
            </a:r>
          </a:p>
          <a:p>
            <a:pPr marL="547688" lvl="1">
              <a:lnSpc>
                <a:spcPct val="80000"/>
              </a:lnSpc>
            </a:pPr>
            <a:r>
              <a:rPr lang="en-US" dirty="0" smtClean="0"/>
              <a:t>Affect </a:t>
            </a:r>
            <a:r>
              <a:rPr lang="en-US" dirty="0" smtClean="0"/>
              <a:t>:facial </a:t>
            </a:r>
            <a:r>
              <a:rPr lang="en-US" dirty="0" err="1" smtClean="0"/>
              <a:t>expretion</a:t>
            </a:r>
            <a:endParaRPr lang="en-US" dirty="0" smtClean="0"/>
          </a:p>
          <a:p>
            <a:pPr marL="547688" lvl="1">
              <a:lnSpc>
                <a:spcPct val="80000"/>
              </a:lnSpc>
            </a:pPr>
            <a:r>
              <a:rPr lang="en-US" dirty="0" smtClean="0"/>
              <a:t>Beginning of intellectual reasoning and begin to associate symbols with events “bye-bye”</a:t>
            </a:r>
          </a:p>
          <a:p>
            <a:pPr marL="547688" lvl="1">
              <a:lnSpc>
                <a:spcPct val="80000"/>
              </a:lnSpc>
            </a:pPr>
            <a:r>
              <a:rPr lang="en-US" dirty="0" smtClean="0"/>
              <a:t>Recognize that they are distinct from parents at end of 1 year</a:t>
            </a:r>
          </a:p>
          <a:p>
            <a:pPr marL="273050" indent="-273050">
              <a:lnSpc>
                <a:spcPct val="80000"/>
              </a:lnSpc>
            </a:pPr>
            <a:endParaRPr lang="en-US" sz="2400" dirty="0" smtClean="0"/>
          </a:p>
          <a:p>
            <a:endParaRPr 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Finding Hidden Object</a:t>
            </a:r>
            <a:endParaRPr lang="en-US" dirty="0"/>
          </a:p>
        </p:txBody>
      </p:sp>
      <p:pic>
        <p:nvPicPr>
          <p:cNvPr id="4" name="Picture 1031" descr="A03963-12-10"/>
          <p:cNvPicPr>
            <a:picLocks noGrp="1" noChangeAspect="1" noChangeArrowheads="1"/>
          </p:cNvPicPr>
          <p:nvPr>
            <p:ph idx="1"/>
          </p:nvPr>
        </p:nvPicPr>
        <p:blipFill>
          <a:blip r:embed="rId2"/>
          <a:stretch>
            <a:fillRect/>
          </a:stretch>
        </p:blipFill>
        <p:spPr bwMode="auto">
          <a:xfrm>
            <a:off x="2768600" y="2186781"/>
            <a:ext cx="3606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743712"/>
          </a:xfrm>
        </p:spPr>
        <p:txBody>
          <a:bodyPr>
            <a:normAutofit fontScale="90000"/>
          </a:bodyPr>
          <a:lstStyle/>
          <a:p>
            <a:r>
              <a:rPr lang="en-US" b="1" dirty="0" smtClean="0"/>
              <a:t>Child health goals:</a:t>
            </a:r>
            <a:endParaRPr lang="en-US" dirty="0"/>
          </a:p>
        </p:txBody>
      </p:sp>
      <p:sp>
        <p:nvSpPr>
          <p:cNvPr id="3" name="Content Placeholder 2"/>
          <p:cNvSpPr>
            <a:spLocks noGrp="1"/>
          </p:cNvSpPr>
          <p:nvPr>
            <p:ph idx="1"/>
          </p:nvPr>
        </p:nvSpPr>
        <p:spPr>
          <a:xfrm>
            <a:off x="228600" y="1524000"/>
            <a:ext cx="8458200" cy="4953000"/>
          </a:xfrm>
        </p:spPr>
        <p:txBody>
          <a:bodyPr>
            <a:normAutofit/>
          </a:bodyPr>
          <a:lstStyle/>
          <a:p>
            <a:pPr>
              <a:buNone/>
            </a:pPr>
            <a:r>
              <a:rPr lang="en-US" dirty="0" smtClean="0"/>
              <a:t>(</a:t>
            </a:r>
            <a:r>
              <a:rPr lang="en-US" dirty="0" err="1" smtClean="0"/>
              <a:t>i</a:t>
            </a:r>
            <a:r>
              <a:rPr lang="en-US" dirty="0" smtClean="0"/>
              <a:t>) Global eradication of poliomyelitis by the year 2000; </a:t>
            </a:r>
          </a:p>
          <a:p>
            <a:pPr>
              <a:buNone/>
            </a:pPr>
            <a:r>
              <a:rPr lang="en-US" dirty="0" smtClean="0"/>
              <a:t>(ii) Elimination of neonatal tetanus by 1995; </a:t>
            </a:r>
          </a:p>
          <a:p>
            <a:pPr>
              <a:buNone/>
            </a:pPr>
            <a:r>
              <a:rPr lang="en-US" dirty="0" smtClean="0"/>
              <a:t>(iii) Reduction by 95 per cent in measles deaths and reduction by 90 per cent of measles cases compared to pre- immunization levels by 1995, as a major step to the global eradication of measles in the longer run; </a:t>
            </a:r>
          </a:p>
          <a:p>
            <a:pPr>
              <a:buNone/>
            </a:pPr>
            <a:r>
              <a:rPr lang="en-US" dirty="0" smtClean="0"/>
              <a:t>(iv) Maintenance of a high level of immunization coverage (at least 90 per cent of children under one year of age by the year 2000) against diphtheria, </a:t>
            </a:r>
            <a:r>
              <a:rPr lang="en-US" dirty="0" err="1" smtClean="0"/>
              <a:t>pertussis</a:t>
            </a:r>
            <a:r>
              <a:rPr lang="en-US" dirty="0" smtClean="0"/>
              <a:t>, tetanus, measles, poliomyelitis, tuberculosis and against tetanus for women of child-bearing age; </a:t>
            </a:r>
          </a:p>
          <a:p>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Own Image</a:t>
            </a:r>
            <a:endParaRPr lang="en-US" dirty="0"/>
          </a:p>
        </p:txBody>
      </p:sp>
      <p:pic>
        <p:nvPicPr>
          <p:cNvPr id="4" name="Picture 7" descr="A03963-12-11"/>
          <p:cNvPicPr>
            <a:picLocks noGrp="1" noChangeAspect="1" noChangeArrowheads="1"/>
          </p:cNvPicPr>
          <p:nvPr>
            <p:ph idx="1"/>
          </p:nvPr>
        </p:nvPicPr>
        <p:blipFill>
          <a:blip r:embed="rId2"/>
          <a:stretch>
            <a:fillRect/>
          </a:stretch>
        </p:blipFill>
        <p:spPr bwMode="auto">
          <a:xfrm>
            <a:off x="2679824" y="1935163"/>
            <a:ext cx="3784351"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Development</a:t>
            </a:r>
            <a:endParaRPr lang="en-US" dirty="0"/>
          </a:p>
        </p:txBody>
      </p:sp>
      <p:sp>
        <p:nvSpPr>
          <p:cNvPr id="3" name="Content Placeholder 2"/>
          <p:cNvSpPr>
            <a:spLocks noGrp="1"/>
          </p:cNvSpPr>
          <p:nvPr>
            <p:ph idx="1"/>
          </p:nvPr>
        </p:nvSpPr>
        <p:spPr/>
        <p:txBody>
          <a:bodyPr/>
          <a:lstStyle/>
          <a:p>
            <a:pPr marL="273050" indent="-273050">
              <a:lnSpc>
                <a:spcPct val="80000"/>
              </a:lnSpc>
            </a:pPr>
            <a:r>
              <a:rPr lang="en-US" sz="2400" dirty="0" smtClean="0"/>
              <a:t>Attachment – critical to optimum development!</a:t>
            </a:r>
          </a:p>
          <a:p>
            <a:pPr marL="547688" lvl="1">
              <a:lnSpc>
                <a:spcPct val="80000"/>
              </a:lnSpc>
            </a:pPr>
            <a:r>
              <a:rPr lang="en-US" dirty="0" smtClean="0"/>
              <a:t>Infant needs to be able to (1) discriminate the mother from other individuals and (2) achievement of object permanence</a:t>
            </a:r>
          </a:p>
          <a:p>
            <a:pPr marL="547688" lvl="1">
              <a:lnSpc>
                <a:spcPct val="80000"/>
              </a:lnSpc>
            </a:pPr>
            <a:r>
              <a:rPr lang="en-US" dirty="0" smtClean="0"/>
              <a:t>Distinct preference for mother at 6 months</a:t>
            </a:r>
          </a:p>
          <a:p>
            <a:pPr marL="547688" lvl="1">
              <a:lnSpc>
                <a:spcPct val="80000"/>
              </a:lnSpc>
            </a:pPr>
            <a:r>
              <a:rPr lang="en-US" dirty="0" smtClean="0"/>
              <a:t>Begin to attach to other family members after 1 month of showing attachment to mother</a:t>
            </a:r>
          </a:p>
          <a:p>
            <a:pPr marL="547688" lvl="1">
              <a:lnSpc>
                <a:spcPct val="80000"/>
              </a:lnSpc>
            </a:pPr>
            <a:r>
              <a:rPr lang="en-US" dirty="0" smtClean="0"/>
              <a:t>Emotional deprivation can lead to delay in physical growth, increased susceptibility to disease, delayed attainment of milestones</a:t>
            </a:r>
          </a:p>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80000"/>
              </a:lnSpc>
            </a:pPr>
            <a:r>
              <a:rPr lang="en-US" dirty="0" smtClean="0"/>
              <a:t>Reactive attachment disorder (RAD) = from maladaptive or absent attachment between infant and </a:t>
            </a:r>
            <a:r>
              <a:rPr lang="en-US" dirty="0" smtClean="0"/>
              <a:t>mother</a:t>
            </a:r>
            <a:endParaRPr lang="en-US" dirty="0" smtClean="0"/>
          </a:p>
          <a:p>
            <a:pPr>
              <a:lnSpc>
                <a:spcPct val="80000"/>
              </a:lnSpc>
            </a:pPr>
            <a:r>
              <a:rPr lang="en-US" dirty="0" smtClean="0"/>
              <a:t>Separation anxiety  - begins at 4 to 8 months</a:t>
            </a:r>
          </a:p>
          <a:p>
            <a:pPr>
              <a:lnSpc>
                <a:spcPct val="80000"/>
              </a:lnSpc>
            </a:pPr>
            <a:r>
              <a:rPr lang="en-US" dirty="0" smtClean="0"/>
              <a:t>Stranger anxiety – begins at 6 to 8 months</a:t>
            </a:r>
          </a:p>
          <a:p>
            <a:pPr>
              <a:lnSpc>
                <a:spcPct val="80000"/>
              </a:lnSpc>
            </a:pPr>
            <a:r>
              <a:rPr lang="en-US" dirty="0" smtClean="0"/>
              <a:t>Play as major socializing agent</a:t>
            </a:r>
          </a:p>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 Fear</a:t>
            </a:r>
            <a:endParaRPr lang="en-US" dirty="0"/>
          </a:p>
        </p:txBody>
      </p:sp>
      <p:pic>
        <p:nvPicPr>
          <p:cNvPr id="4" name="Picture 7" descr="A03963-12-12"/>
          <p:cNvPicPr>
            <a:picLocks noGrp="1" noChangeAspect="1" noChangeArrowheads="1"/>
          </p:cNvPicPr>
          <p:nvPr>
            <p:ph idx="1"/>
          </p:nvPr>
        </p:nvPicPr>
        <p:blipFill>
          <a:blip r:embed="rId2"/>
          <a:stretch>
            <a:fillRect/>
          </a:stretch>
        </p:blipFill>
        <p:spPr bwMode="auto">
          <a:xfrm>
            <a:off x="2322413" y="1935163"/>
            <a:ext cx="4499173" cy="4389437"/>
          </a:xfrm>
          <a:prstGeom prst="rect">
            <a:avLst/>
          </a:prstGeom>
          <a:noFill/>
          <a:ln w="9525">
            <a:noFill/>
            <a:miter lim="800000"/>
            <a:headEnd/>
            <a:tailEnd/>
          </a:ln>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Temperament</a:t>
            </a:r>
            <a:endParaRPr lang="en-US" dirty="0"/>
          </a:p>
        </p:txBody>
      </p:sp>
      <p:sp>
        <p:nvSpPr>
          <p:cNvPr id="3" name="Content Placeholder 2"/>
          <p:cNvSpPr>
            <a:spLocks noGrp="1"/>
          </p:cNvSpPr>
          <p:nvPr>
            <p:ph idx="1"/>
          </p:nvPr>
        </p:nvSpPr>
        <p:spPr/>
        <p:txBody>
          <a:bodyPr>
            <a:normAutofit lnSpcReduction="10000"/>
          </a:bodyPr>
          <a:lstStyle/>
          <a:p>
            <a:pPr marL="273050" indent="-273050"/>
            <a:r>
              <a:rPr lang="en-US" sz="2600" dirty="0" smtClean="0"/>
              <a:t>Crying is first verbal communication</a:t>
            </a:r>
            <a:endParaRPr lang="en-US" dirty="0" smtClean="0"/>
          </a:p>
          <a:p>
            <a:pPr marL="547688" lvl="1"/>
            <a:r>
              <a:rPr lang="en-US" dirty="0" smtClean="0"/>
              <a:t>Tends to decrease by 12 weeks of age</a:t>
            </a:r>
          </a:p>
          <a:p>
            <a:pPr marL="273050" indent="-273050"/>
            <a:r>
              <a:rPr lang="en-US" sz="2600" dirty="0" smtClean="0"/>
              <a:t>Vocalizations</a:t>
            </a:r>
          </a:p>
          <a:p>
            <a:pPr marL="547688" lvl="1"/>
            <a:r>
              <a:rPr lang="en-US" dirty="0" smtClean="0"/>
              <a:t>As early as 5 to 6 weeks of age</a:t>
            </a:r>
          </a:p>
          <a:p>
            <a:pPr marL="547688" lvl="1"/>
            <a:r>
              <a:rPr lang="en-US" dirty="0" smtClean="0"/>
              <a:t>Coo, gurgle, and laugh aloud, 3 to 4 months</a:t>
            </a:r>
          </a:p>
          <a:p>
            <a:pPr marL="273050" indent="-273050"/>
            <a:r>
              <a:rPr lang="en-US" sz="2600" dirty="0" smtClean="0"/>
              <a:t>Social smile in response to pleasurable stimuli at 6 to 8 weeks</a:t>
            </a:r>
          </a:p>
          <a:p>
            <a:pPr marL="273050" indent="-273050"/>
            <a:r>
              <a:rPr lang="en-US" sz="2600" dirty="0" smtClean="0"/>
              <a:t>Responds to simple verbal commands </a:t>
            </a:r>
          </a:p>
          <a:p>
            <a:pPr marL="273050" indent="-273050"/>
            <a:r>
              <a:rPr lang="en-US" sz="2600" dirty="0" smtClean="0"/>
              <a:t>Three to five words with meaning by age 1 year and wanting to be more independent</a:t>
            </a:r>
          </a:p>
          <a:p>
            <a:pPr marL="273050" indent="-273050"/>
            <a:endParaRPr lang="en-US" sz="2600" dirty="0" smtClean="0"/>
          </a:p>
          <a:p>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Promoting Optimum </a:t>
            </a:r>
            <a:br>
              <a:rPr lang="en-US" sz="4400" dirty="0" smtClean="0"/>
            </a:br>
            <a:r>
              <a:rPr lang="en-US" sz="4400" dirty="0" smtClean="0"/>
              <a:t>Health During Infancy</a:t>
            </a:r>
            <a:endParaRPr lang="en-US" dirty="0"/>
          </a:p>
        </p:txBody>
      </p:sp>
      <p:sp>
        <p:nvSpPr>
          <p:cNvPr id="3" name="Content Placeholder 2"/>
          <p:cNvSpPr>
            <a:spLocks noGrp="1"/>
          </p:cNvSpPr>
          <p:nvPr>
            <p:ph idx="1"/>
          </p:nvPr>
        </p:nvSpPr>
        <p:spPr/>
        <p:txBody>
          <a:bodyPr/>
          <a:lstStyle/>
          <a:p>
            <a:pPr marL="273050" indent="-273050">
              <a:lnSpc>
                <a:spcPct val="90000"/>
              </a:lnSpc>
            </a:pPr>
            <a:r>
              <a:rPr lang="en-US" sz="2400" dirty="0" smtClean="0"/>
              <a:t>Nutrition—breast milk - for first 6 months of life</a:t>
            </a:r>
          </a:p>
          <a:p>
            <a:pPr marL="273050" indent="-273050">
              <a:lnSpc>
                <a:spcPct val="90000"/>
              </a:lnSpc>
            </a:pPr>
            <a:r>
              <a:rPr lang="en-US" sz="2400" dirty="0" smtClean="0"/>
              <a:t>Introduction of solid foods</a:t>
            </a:r>
          </a:p>
          <a:p>
            <a:pPr marL="547688" lvl="1">
              <a:lnSpc>
                <a:spcPct val="90000"/>
              </a:lnSpc>
            </a:pPr>
            <a:r>
              <a:rPr lang="en-US" sz="2200" dirty="0" smtClean="0"/>
              <a:t>Introduce foods at intervals of 4 to 7 days to allow for identification of food allergies</a:t>
            </a:r>
          </a:p>
          <a:p>
            <a:pPr marL="273050" indent="-273050">
              <a:lnSpc>
                <a:spcPct val="90000"/>
              </a:lnSpc>
            </a:pPr>
            <a:r>
              <a:rPr lang="en-US" sz="2400" dirty="0" smtClean="0"/>
              <a:t>Weaning from breast </a:t>
            </a:r>
            <a:r>
              <a:rPr lang="en-US" sz="2400" smtClean="0"/>
              <a:t>or </a:t>
            </a:r>
            <a:r>
              <a:rPr lang="en-US" sz="2400" smtClean="0"/>
              <a:t>cup</a:t>
            </a:r>
            <a:r>
              <a:rPr lang="en-US" sz="2400" smtClean="0"/>
              <a:t>(</a:t>
            </a:r>
            <a:r>
              <a:rPr lang="en-US" sz="2400" dirty="0" err="1" smtClean="0"/>
              <a:t>formular</a:t>
            </a:r>
            <a:r>
              <a:rPr lang="en-US" sz="2400" dirty="0" smtClean="0"/>
              <a:t> feed)</a:t>
            </a:r>
            <a:endParaRPr lang="en-US" sz="2400" dirty="0" smtClean="0"/>
          </a:p>
          <a:p>
            <a:pPr marL="273050" indent="-273050">
              <a:lnSpc>
                <a:spcPct val="90000"/>
              </a:lnSpc>
            </a:pPr>
            <a:r>
              <a:rPr lang="en-US" sz="2400" dirty="0" smtClean="0"/>
              <a:t>Lower central incisors are the first teeth to erupt at 6-8 months</a:t>
            </a:r>
          </a:p>
          <a:p>
            <a:pPr marL="273050" indent="-273050">
              <a:lnSpc>
                <a:spcPct val="90000"/>
              </a:lnSpc>
            </a:pPr>
            <a:r>
              <a:rPr lang="en-US" sz="2400" dirty="0" smtClean="0"/>
              <a:t>During the first 2 years of life:</a:t>
            </a:r>
          </a:p>
          <a:p>
            <a:pPr marL="273050" indent="-273050" algn="ctr">
              <a:lnSpc>
                <a:spcPct val="90000"/>
              </a:lnSpc>
              <a:buNone/>
            </a:pPr>
            <a:r>
              <a:rPr lang="en-US" sz="1900" b="1" dirty="0" smtClean="0"/>
              <a:t>Age of child in months – 6 = No. of teeth</a:t>
            </a:r>
          </a:p>
          <a:p>
            <a:pPr marL="273050" indent="-273050">
              <a:lnSpc>
                <a:spcPct val="90000"/>
              </a:lnSpc>
            </a:pPr>
            <a:r>
              <a:rPr lang="en-US" sz="2400" dirty="0" smtClean="0"/>
              <a:t>Example: at 8 months of age:</a:t>
            </a:r>
          </a:p>
          <a:p>
            <a:pPr lvl="4">
              <a:lnSpc>
                <a:spcPct val="90000"/>
              </a:lnSpc>
              <a:buNone/>
            </a:pPr>
            <a:r>
              <a:rPr lang="en-US" sz="1700" b="1" dirty="0" smtClean="0"/>
              <a:t>        8 – 6 = 2 </a:t>
            </a:r>
          </a:p>
          <a:p>
            <a:pPr marL="822325" lvl="2">
              <a:lnSpc>
                <a:spcPct val="90000"/>
              </a:lnSpc>
              <a:buNone/>
            </a:pPr>
            <a:r>
              <a:rPr lang="en-US" dirty="0" smtClean="0"/>
              <a:t>(An 8-month-old should have two teeth)</a:t>
            </a:r>
          </a:p>
          <a:p>
            <a:pPr marL="273050" indent="-273050">
              <a:lnSpc>
                <a:spcPct val="90000"/>
              </a:lnSpc>
              <a:buNone/>
            </a:pPr>
            <a:endParaRPr lang="en-US" sz="2400" dirty="0" smtClean="0"/>
          </a:p>
          <a:p>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Toddlerhood 1-3 years of age</a:t>
            </a:r>
            <a:endParaRPr lang="en-US" dirty="0"/>
          </a:p>
        </p:txBody>
      </p:sp>
      <p:sp>
        <p:nvSpPr>
          <p:cNvPr id="3" name="Content Placeholder 2"/>
          <p:cNvSpPr>
            <a:spLocks noGrp="1"/>
          </p:cNvSpPr>
          <p:nvPr>
            <p:ph idx="1"/>
          </p:nvPr>
        </p:nvSpPr>
        <p:spPr/>
        <p:txBody>
          <a:bodyPr>
            <a:normAutofit/>
          </a:bodyPr>
          <a:lstStyle/>
          <a:p>
            <a:pPr marL="273050" indent="-273050"/>
            <a:r>
              <a:rPr lang="en-US" sz="2600" dirty="0" smtClean="0"/>
              <a:t>Growth slows considerably</a:t>
            </a:r>
          </a:p>
          <a:p>
            <a:pPr marL="273050" indent="-273050"/>
            <a:r>
              <a:rPr lang="en-US" sz="2600" dirty="0" smtClean="0"/>
              <a:t>Proportional changes:</a:t>
            </a:r>
          </a:p>
          <a:p>
            <a:pPr marL="547688" lvl="1"/>
            <a:r>
              <a:rPr lang="en-US" dirty="0" smtClean="0"/>
              <a:t>Weight gain slows to 1.8 to 2.7 kg per year (average wt. 12 kg)</a:t>
            </a:r>
          </a:p>
          <a:p>
            <a:pPr marL="547688" lvl="1"/>
            <a:r>
              <a:rPr lang="en-US" dirty="0" smtClean="0"/>
              <a:t>Birth weight should be quadrupled by </a:t>
            </a:r>
          </a:p>
          <a:p>
            <a:pPr marL="547688" lvl="1">
              <a:buNone/>
            </a:pPr>
            <a:r>
              <a:rPr lang="en-US" dirty="0" smtClean="0"/>
              <a:t>	2</a:t>
            </a:r>
            <a:r>
              <a:rPr lang="en-US" dirty="0" smtClean="0">
                <a:cs typeface="Arial" charset="0"/>
              </a:rPr>
              <a:t>½ years of age</a:t>
            </a:r>
          </a:p>
          <a:p>
            <a:pPr marL="547688" lvl="1"/>
            <a:r>
              <a:rPr lang="en-US" dirty="0" smtClean="0"/>
              <a:t>Height increases about 7.5 cm per year (average ht. 88.6 cm) and HC is 2.5 cm slowing till age 5</a:t>
            </a:r>
          </a:p>
          <a:p>
            <a:pPr marL="822325" lvl="2"/>
            <a:r>
              <a:rPr lang="en-US" dirty="0" smtClean="0"/>
              <a:t>In general, adult height is about twice the child’s height at 2 years</a:t>
            </a:r>
          </a:p>
          <a:p>
            <a:pPr marL="547688" lvl="1"/>
            <a:endParaRPr lang="en-US" dirty="0" smtClean="0"/>
          </a:p>
          <a:p>
            <a:pPr marL="547688" lvl="1"/>
            <a:endParaRPr lang="en-US" dirty="0" smtClean="0"/>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Toddling Gait</a:t>
            </a:r>
            <a:endParaRPr lang="en-US" dirty="0"/>
          </a:p>
        </p:txBody>
      </p:sp>
      <p:pic>
        <p:nvPicPr>
          <p:cNvPr id="4" name="Picture 8" descr="A03963-14-01"/>
          <p:cNvPicPr>
            <a:picLocks noGrp="1" noChangeAspect="1" noChangeArrowheads="1"/>
          </p:cNvPicPr>
          <p:nvPr>
            <p:ph idx="1"/>
          </p:nvPr>
        </p:nvPicPr>
        <p:blipFill>
          <a:blip r:embed="rId2"/>
          <a:stretch>
            <a:fillRect/>
          </a:stretch>
        </p:blipFill>
        <p:spPr bwMode="auto">
          <a:xfrm>
            <a:off x="2854394" y="1935163"/>
            <a:ext cx="3435212" cy="4389437"/>
          </a:xfrm>
          <a:prstGeom prst="rect">
            <a:avLst/>
          </a:prstGeom>
          <a:noFill/>
          <a:ln w="9525">
            <a:noFill/>
            <a:miter lim="800000"/>
            <a:headEnd/>
            <a:tailEnd/>
          </a:ln>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Vision, Hearing and Sensory Changes.</a:t>
            </a:r>
            <a:endParaRPr lang="en-US" dirty="0"/>
          </a:p>
        </p:txBody>
      </p:sp>
      <p:sp>
        <p:nvSpPr>
          <p:cNvPr id="3" name="Content Placeholder 2"/>
          <p:cNvSpPr>
            <a:spLocks noGrp="1"/>
          </p:cNvSpPr>
          <p:nvPr>
            <p:ph idx="1"/>
          </p:nvPr>
        </p:nvSpPr>
        <p:spPr/>
        <p:txBody>
          <a:bodyPr>
            <a:normAutofit/>
          </a:bodyPr>
          <a:lstStyle/>
          <a:p>
            <a:pPr marL="273050" indent="-273050"/>
            <a:r>
              <a:rPr lang="en-US" sz="2600" dirty="0" smtClean="0"/>
              <a:t>Acuity 20/40</a:t>
            </a:r>
          </a:p>
          <a:p>
            <a:pPr marL="273050" indent="-273050"/>
            <a:r>
              <a:rPr lang="en-US" sz="2600" dirty="0" smtClean="0"/>
              <a:t>Depth perception is not well developed</a:t>
            </a:r>
          </a:p>
          <a:p>
            <a:pPr marL="547688" lvl="1"/>
            <a:r>
              <a:rPr lang="en-US" dirty="0" smtClean="0"/>
              <a:t>Prevent falls!</a:t>
            </a:r>
          </a:p>
          <a:p>
            <a:pPr marL="273050" indent="-273050"/>
            <a:r>
              <a:rPr lang="en-US" sz="2600" dirty="0" smtClean="0"/>
              <a:t>Senses of hearing, smell, taste, and touch increase in development</a:t>
            </a:r>
          </a:p>
          <a:p>
            <a:pPr marL="547688" lvl="1"/>
            <a:r>
              <a:rPr lang="en-US" dirty="0" smtClean="0"/>
              <a:t>All of the senses are used to explore the environment</a:t>
            </a:r>
          </a:p>
          <a:p>
            <a:pPr marL="547688" lvl="1"/>
            <a:r>
              <a:rPr lang="en-US" dirty="0" smtClean="0"/>
              <a:t>Specific taste preferences appear</a:t>
            </a:r>
          </a:p>
          <a:p>
            <a:pPr marL="822325" lvl="2"/>
            <a:r>
              <a:rPr lang="en-US" dirty="0" smtClean="0"/>
              <a:t>Easily influenced by parents negative connotation to food</a:t>
            </a:r>
          </a:p>
          <a:p>
            <a:pPr marL="273050" indent="-273050"/>
            <a:r>
              <a:rPr lang="en-US" sz="2600" dirty="0" smtClean="0"/>
              <a:t>Pleasant tactile touch can soothe and comfort</a:t>
            </a:r>
          </a:p>
          <a:p>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Maturation of Systems</a:t>
            </a:r>
            <a:endParaRPr lang="en-US" dirty="0"/>
          </a:p>
        </p:txBody>
      </p:sp>
      <p:sp>
        <p:nvSpPr>
          <p:cNvPr id="3" name="Content Placeholder 2"/>
          <p:cNvSpPr>
            <a:spLocks noGrp="1"/>
          </p:cNvSpPr>
          <p:nvPr>
            <p:ph idx="1"/>
          </p:nvPr>
        </p:nvSpPr>
        <p:spPr/>
        <p:txBody>
          <a:bodyPr/>
          <a:lstStyle/>
          <a:p>
            <a:pPr marL="273050" indent="-273050"/>
            <a:r>
              <a:rPr lang="en-US" sz="2600" dirty="0" smtClean="0"/>
              <a:t>Most physiologic systems relatively mature by the end of toddlerhood</a:t>
            </a:r>
          </a:p>
          <a:p>
            <a:pPr marL="273050" indent="-273050"/>
            <a:r>
              <a:rPr lang="en-US" sz="2600" dirty="0" smtClean="0"/>
              <a:t>Upper respiratory infections, </a:t>
            </a:r>
            <a:r>
              <a:rPr lang="en-US" sz="2600" dirty="0" err="1" smtClean="0"/>
              <a:t>otitis</a:t>
            </a:r>
            <a:r>
              <a:rPr lang="en-US" sz="2600" dirty="0" smtClean="0"/>
              <a:t> media, and tonsillitis are common among toddlers</a:t>
            </a:r>
          </a:p>
          <a:p>
            <a:pPr marL="273050" indent="-273050"/>
            <a:r>
              <a:rPr lang="en-US" sz="2600" dirty="0" smtClean="0"/>
              <a:t>Voluntary control of elimination</a:t>
            </a:r>
          </a:p>
          <a:p>
            <a:pPr marL="547688" lvl="1"/>
            <a:r>
              <a:rPr lang="en-US" dirty="0" smtClean="0"/>
              <a:t>Sphincter control age 18 to 24 months</a:t>
            </a:r>
          </a:p>
          <a:p>
            <a:pPr marL="273050" indent="-273050">
              <a:buNone/>
            </a:pPr>
            <a:endParaRPr lang="en-US" sz="26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 health goals:</a:t>
            </a:r>
            <a:endParaRPr lang="en-US" dirty="0"/>
          </a:p>
        </p:txBody>
      </p:sp>
      <p:sp>
        <p:nvSpPr>
          <p:cNvPr id="3" name="Content Placeholder 2"/>
          <p:cNvSpPr>
            <a:spLocks noGrp="1"/>
          </p:cNvSpPr>
          <p:nvPr>
            <p:ph idx="1"/>
          </p:nvPr>
        </p:nvSpPr>
        <p:spPr/>
        <p:txBody>
          <a:bodyPr/>
          <a:lstStyle/>
          <a:p>
            <a:pPr>
              <a:buNone/>
            </a:pPr>
            <a:r>
              <a:rPr lang="en-US" dirty="0" smtClean="0"/>
              <a:t>(v) Reduction by 50 per cent in the deaths due to diarrhea in children under the age of five years and 25 per cent reduction in the diarrhea incidence rate; </a:t>
            </a:r>
          </a:p>
          <a:p>
            <a:pPr>
              <a:buNone/>
            </a:pPr>
            <a:r>
              <a:rPr lang="en-US" dirty="0" smtClean="0"/>
              <a:t>(vi) Reduction by one third in the deaths due to acute respiratory infections in children under five years. </a:t>
            </a:r>
          </a:p>
          <a:p>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 Motor Development</a:t>
            </a:r>
            <a:endParaRPr lang="en-US" dirty="0"/>
          </a:p>
        </p:txBody>
      </p:sp>
      <p:sp>
        <p:nvSpPr>
          <p:cNvPr id="3" name="Content Placeholder 2"/>
          <p:cNvSpPr>
            <a:spLocks noGrp="1"/>
          </p:cNvSpPr>
          <p:nvPr>
            <p:ph idx="1"/>
          </p:nvPr>
        </p:nvSpPr>
        <p:spPr/>
        <p:txBody>
          <a:bodyPr/>
          <a:lstStyle/>
          <a:p>
            <a:pPr marL="273050" indent="-273050"/>
            <a:r>
              <a:rPr lang="en-US" sz="2600" dirty="0" smtClean="0"/>
              <a:t>Improved manual dexterity ages 12 to 15 months</a:t>
            </a:r>
          </a:p>
          <a:p>
            <a:pPr marL="547688" lvl="1"/>
            <a:r>
              <a:rPr lang="en-US" dirty="0" smtClean="0"/>
              <a:t>Casting or throwing objects and then retrieving becomes almost an obsessive activity</a:t>
            </a:r>
          </a:p>
          <a:p>
            <a:pPr marL="273050" indent="-273050"/>
            <a:r>
              <a:rPr lang="en-US" sz="2600" dirty="0" smtClean="0"/>
              <a:t>Able to place a round object in a hole by 15 months</a:t>
            </a:r>
          </a:p>
          <a:p>
            <a:pPr marL="273050" indent="-273050"/>
            <a:r>
              <a:rPr lang="en-US" sz="2600" dirty="0" smtClean="0"/>
              <a:t>Build a tower of three to four blocks by 18 months and a tower of 8 or more by 30 months (2 ½ years old)</a:t>
            </a:r>
          </a:p>
          <a:p>
            <a:pPr marL="273050" indent="-273050"/>
            <a:endParaRPr lang="en-US" sz="2600" dirty="0" smtClean="0"/>
          </a:p>
          <a:p>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Throw ball by age 18 months</a:t>
            </a:r>
          </a:p>
          <a:p>
            <a:r>
              <a:rPr lang="en-US" dirty="0" smtClean="0"/>
              <a:t>Scribble with writing instrument by 15 months</a:t>
            </a:r>
          </a:p>
          <a:p>
            <a:r>
              <a:rPr lang="en-US" dirty="0" smtClean="0"/>
              <a:t>Imitate a circular stroke and vertical line by 24 months</a:t>
            </a:r>
          </a:p>
          <a:p>
            <a:endParaRPr lang="en-US" dirty="0" smtClean="0"/>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Motor Development</a:t>
            </a:r>
            <a:endParaRPr lang="en-US" dirty="0"/>
          </a:p>
        </p:txBody>
      </p:sp>
      <p:sp>
        <p:nvSpPr>
          <p:cNvPr id="3" name="Content Placeholder 2"/>
          <p:cNvSpPr>
            <a:spLocks noGrp="1"/>
          </p:cNvSpPr>
          <p:nvPr>
            <p:ph idx="1"/>
          </p:nvPr>
        </p:nvSpPr>
        <p:spPr/>
        <p:txBody>
          <a:bodyPr/>
          <a:lstStyle/>
          <a:p>
            <a:pPr marL="273050" indent="-273050"/>
            <a:r>
              <a:rPr lang="en-US" sz="2600" dirty="0" smtClean="0"/>
              <a:t>Locomotion</a:t>
            </a:r>
          </a:p>
          <a:p>
            <a:pPr marL="547688" lvl="1"/>
            <a:r>
              <a:rPr lang="en-US" dirty="0" smtClean="0"/>
              <a:t>Able to walk alone with wide stance by 12-13 months</a:t>
            </a:r>
          </a:p>
          <a:p>
            <a:pPr marL="547688" lvl="1"/>
            <a:r>
              <a:rPr lang="en-US" dirty="0" smtClean="0"/>
              <a:t>Improved coordination between ages 2 and 3</a:t>
            </a:r>
          </a:p>
          <a:p>
            <a:pPr marL="547688" lvl="1"/>
            <a:r>
              <a:rPr lang="en-US" dirty="0" smtClean="0"/>
              <a:t>Walk up and down stairs by age 2 years</a:t>
            </a:r>
          </a:p>
          <a:p>
            <a:pPr marL="547688" lvl="1"/>
            <a:r>
              <a:rPr lang="en-US" dirty="0" smtClean="0"/>
              <a:t>By 2 ½ years, can jump using both feet, stand on one foot for a second or toe, and manage a few steps on tiptoe</a:t>
            </a:r>
          </a:p>
          <a:p>
            <a:pPr marL="547688" lvl="1"/>
            <a:r>
              <a:rPr lang="en-US" dirty="0" smtClean="0"/>
              <a:t>By 3 years, can stand on one foot, walk of tiptoe, and climb stairs with alternate footing</a:t>
            </a:r>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Content Placeholder 2"/>
          <p:cNvSpPr>
            <a:spLocks noGrp="1"/>
          </p:cNvSpPr>
          <p:nvPr>
            <p:ph idx="1"/>
          </p:nvPr>
        </p:nvSpPr>
        <p:spPr/>
        <p:txBody>
          <a:bodyPr/>
          <a:lstStyle/>
          <a:p>
            <a:pPr marL="273050" indent="-273050">
              <a:lnSpc>
                <a:spcPct val="80000"/>
              </a:lnSpc>
            </a:pPr>
            <a:r>
              <a:rPr lang="en-US" sz="2400" dirty="0" smtClean="0"/>
              <a:t>Erikson: developing autonomy</a:t>
            </a:r>
          </a:p>
          <a:p>
            <a:pPr marL="273050" indent="-273050">
              <a:lnSpc>
                <a:spcPct val="80000"/>
              </a:lnSpc>
            </a:pPr>
            <a:r>
              <a:rPr lang="en-US" sz="2400" dirty="0" smtClean="0"/>
              <a:t>“Autonomy” vs. “shame and doubt”</a:t>
            </a:r>
          </a:p>
          <a:p>
            <a:pPr marL="547688" lvl="1">
              <a:lnSpc>
                <a:spcPct val="80000"/>
              </a:lnSpc>
            </a:pPr>
            <a:r>
              <a:rPr lang="en-US" dirty="0" smtClean="0"/>
              <a:t>Begin to discover that their behavior is on their own and that it has a predictable, reliable effect on others</a:t>
            </a:r>
          </a:p>
          <a:p>
            <a:pPr marL="547688" lvl="1">
              <a:lnSpc>
                <a:spcPct val="80000"/>
              </a:lnSpc>
            </a:pPr>
            <a:r>
              <a:rPr lang="en-US" dirty="0" smtClean="0"/>
              <a:t>Conflicted with exerting autonomy and relinquishing the much enjoyed dependence on others</a:t>
            </a:r>
          </a:p>
          <a:p>
            <a:pPr marL="547688" lvl="1">
              <a:lnSpc>
                <a:spcPct val="80000"/>
              </a:lnSpc>
            </a:pPr>
            <a:r>
              <a:rPr lang="en-US" dirty="0" smtClean="0"/>
              <a:t>Continued dependency creates a sense of doubt with a sense of shame for feeling the urge to revolt against others’ will</a:t>
            </a:r>
          </a:p>
          <a:p>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80000"/>
              </a:lnSpc>
            </a:pPr>
            <a:r>
              <a:rPr lang="en-US" sz="2600" dirty="0" smtClean="0"/>
              <a:t>“Negativism”</a:t>
            </a:r>
          </a:p>
          <a:p>
            <a:pPr lvl="1">
              <a:lnSpc>
                <a:spcPct val="80000"/>
              </a:lnSpc>
            </a:pPr>
            <a:r>
              <a:rPr lang="en-US" dirty="0" smtClean="0"/>
              <a:t>Persistent negative response to requests (e.g. “no”); rapid mood swings</a:t>
            </a:r>
          </a:p>
          <a:p>
            <a:pPr>
              <a:lnSpc>
                <a:spcPct val="80000"/>
              </a:lnSpc>
            </a:pPr>
            <a:r>
              <a:rPr lang="en-US" sz="2600" dirty="0" smtClean="0"/>
              <a:t>“</a:t>
            </a:r>
            <a:r>
              <a:rPr lang="en-US" sz="2600" dirty="0" err="1" smtClean="0"/>
              <a:t>Ritualization</a:t>
            </a:r>
            <a:r>
              <a:rPr lang="en-US" sz="2600" dirty="0" smtClean="0"/>
              <a:t>” provides sense of comfort</a:t>
            </a:r>
          </a:p>
          <a:p>
            <a:pPr lvl="1">
              <a:lnSpc>
                <a:spcPct val="80000"/>
              </a:lnSpc>
            </a:pPr>
            <a:r>
              <a:rPr lang="en-US" dirty="0" smtClean="0"/>
              <a:t>Need to maintain sameness and reliability; hospitalization often results in dependency and regression</a:t>
            </a:r>
          </a:p>
          <a:p>
            <a:pPr>
              <a:lnSpc>
                <a:spcPct val="80000"/>
              </a:lnSpc>
            </a:pPr>
            <a:r>
              <a:rPr lang="en-US" sz="2600" dirty="0" smtClean="0"/>
              <a:t>Id, ego, superego/conscience</a:t>
            </a:r>
          </a:p>
          <a:p>
            <a:pPr lvl="1">
              <a:lnSpc>
                <a:spcPct val="80000"/>
              </a:lnSpc>
            </a:pPr>
            <a:r>
              <a:rPr lang="en-US" dirty="0" smtClean="0"/>
              <a:t>Reason, common sense</a:t>
            </a:r>
          </a:p>
          <a:p>
            <a:pPr>
              <a:lnSpc>
                <a:spcPct val="80000"/>
              </a:lnSpc>
            </a:pPr>
            <a:endParaRPr lang="en-US" sz="2600" dirty="0" smtClean="0"/>
          </a:p>
          <a:p>
            <a:endParaRPr lang="en-US" sz="2400" dirty="0" smtClean="0"/>
          </a:p>
          <a:p>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Development</a:t>
            </a:r>
            <a:endParaRPr lang="en-US" dirty="0"/>
          </a:p>
        </p:txBody>
      </p:sp>
      <p:sp>
        <p:nvSpPr>
          <p:cNvPr id="3" name="Content Placeholder 2"/>
          <p:cNvSpPr>
            <a:spLocks noGrp="1"/>
          </p:cNvSpPr>
          <p:nvPr>
            <p:ph idx="1"/>
          </p:nvPr>
        </p:nvSpPr>
        <p:spPr/>
        <p:txBody>
          <a:bodyPr/>
          <a:lstStyle/>
          <a:p>
            <a:pPr marL="273050" indent="-273050">
              <a:lnSpc>
                <a:spcPct val="80000"/>
              </a:lnSpc>
            </a:pPr>
            <a:r>
              <a:rPr lang="en-US" sz="2400" dirty="0" smtClean="0"/>
              <a:t>Piaget: </a:t>
            </a:r>
            <a:r>
              <a:rPr lang="en-US" sz="2400" dirty="0" err="1" smtClean="0"/>
              <a:t>Sensori</a:t>
            </a:r>
            <a:r>
              <a:rPr lang="en-US" sz="2400" dirty="0" smtClean="0"/>
              <a:t> motor  Phase (12-24 months)</a:t>
            </a:r>
          </a:p>
          <a:p>
            <a:pPr marL="547688" lvl="1">
              <a:lnSpc>
                <a:spcPct val="80000"/>
              </a:lnSpc>
            </a:pPr>
            <a:r>
              <a:rPr lang="en-US" dirty="0" smtClean="0"/>
              <a:t>Active experimentation to achieve previously unattainable goals</a:t>
            </a:r>
          </a:p>
          <a:p>
            <a:pPr marL="547688" lvl="1">
              <a:lnSpc>
                <a:spcPct val="80000"/>
              </a:lnSpc>
            </a:pPr>
            <a:r>
              <a:rPr lang="en-US" dirty="0" smtClean="0"/>
              <a:t>Beginning of rational judgment and intellectual reasoning</a:t>
            </a:r>
          </a:p>
          <a:p>
            <a:pPr marL="547688" lvl="1">
              <a:lnSpc>
                <a:spcPct val="80000"/>
              </a:lnSpc>
            </a:pPr>
            <a:r>
              <a:rPr lang="en-US" dirty="0" smtClean="0"/>
              <a:t>Awareness of object permanence</a:t>
            </a:r>
          </a:p>
          <a:p>
            <a:pPr marL="547688" lvl="1">
              <a:lnSpc>
                <a:spcPct val="80000"/>
              </a:lnSpc>
            </a:pPr>
            <a:r>
              <a:rPr lang="en-US" dirty="0" smtClean="0"/>
              <a:t>Imitation is increasingly symbolic</a:t>
            </a:r>
          </a:p>
          <a:p>
            <a:pPr marL="547688" lvl="1">
              <a:lnSpc>
                <a:spcPct val="80000"/>
              </a:lnSpc>
            </a:pPr>
            <a:r>
              <a:rPr lang="en-US" dirty="0" smtClean="0"/>
              <a:t>Traces of memory</a:t>
            </a:r>
          </a:p>
          <a:p>
            <a:pPr marL="273050" indent="-273050">
              <a:lnSpc>
                <a:spcPct val="80000"/>
              </a:lnSpc>
            </a:pPr>
            <a:r>
              <a:rPr lang="en-US" sz="2400" dirty="0" smtClean="0"/>
              <a:t> Pre conceptual Phase (2-4 years)</a:t>
            </a:r>
          </a:p>
          <a:p>
            <a:pPr marL="547688" lvl="1">
              <a:lnSpc>
                <a:spcPct val="80000"/>
              </a:lnSpc>
            </a:pPr>
            <a:r>
              <a:rPr lang="en-US" sz="2200" dirty="0" smtClean="0"/>
              <a:t>Increased use of language</a:t>
            </a:r>
          </a:p>
          <a:p>
            <a:pPr marL="547688" lvl="1">
              <a:lnSpc>
                <a:spcPct val="80000"/>
              </a:lnSpc>
            </a:pPr>
            <a:r>
              <a:rPr lang="en-US" sz="2200" dirty="0" smtClean="0"/>
              <a:t>Egocentrism still present in thought, play, and behavior</a:t>
            </a:r>
          </a:p>
          <a:p>
            <a:pPr marL="547688" lvl="1">
              <a:lnSpc>
                <a:spcPct val="80000"/>
              </a:lnSpc>
            </a:pPr>
            <a:r>
              <a:rPr lang="en-US" sz="2200" dirty="0" smtClean="0"/>
              <a:t>Increased sense of time, space, and causality</a:t>
            </a:r>
          </a:p>
          <a:p>
            <a:pPr marL="273050" indent="-273050">
              <a:lnSpc>
                <a:spcPct val="80000"/>
              </a:lnSpc>
            </a:pPr>
            <a:endParaRPr lang="en-US" sz="2400" dirty="0" smtClean="0"/>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Mimicry</a:t>
            </a:r>
            <a:endParaRPr lang="en-US" dirty="0"/>
          </a:p>
        </p:txBody>
      </p:sp>
      <p:pic>
        <p:nvPicPr>
          <p:cNvPr id="4" name="Picture 1031" descr="A03963-14-02"/>
          <p:cNvPicPr>
            <a:picLocks noGrp="1" noChangeAspect="1" noChangeArrowheads="1"/>
          </p:cNvPicPr>
          <p:nvPr>
            <p:ph idx="1"/>
          </p:nvPr>
        </p:nvPicPr>
        <p:blipFill>
          <a:blip r:embed="rId2"/>
          <a:stretch>
            <a:fillRect/>
          </a:stretch>
        </p:blipFill>
        <p:spPr bwMode="auto">
          <a:xfrm>
            <a:off x="2594988" y="1935163"/>
            <a:ext cx="3954024" cy="4389437"/>
          </a:xfrm>
          <a:prstGeom prst="rect">
            <a:avLst/>
          </a:prstGeom>
          <a:noFill/>
          <a:ln w="9525">
            <a:noFill/>
            <a:miter lim="800000"/>
            <a:headEnd/>
            <a:tailEnd/>
          </a:ln>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and Spiritual Development</a:t>
            </a:r>
            <a:endParaRPr lang="en-US" dirty="0"/>
          </a:p>
        </p:txBody>
      </p:sp>
      <p:sp>
        <p:nvSpPr>
          <p:cNvPr id="3" name="Content Placeholder 2"/>
          <p:cNvSpPr>
            <a:spLocks noGrp="1"/>
          </p:cNvSpPr>
          <p:nvPr>
            <p:ph idx="1"/>
          </p:nvPr>
        </p:nvSpPr>
        <p:spPr/>
        <p:txBody>
          <a:bodyPr/>
          <a:lstStyle/>
          <a:p>
            <a:pPr marL="273050" indent="-273050"/>
            <a:r>
              <a:rPr lang="en-US" sz="2600" dirty="0" smtClean="0"/>
              <a:t>Kohlberg: pre conventional or pre moral level</a:t>
            </a:r>
          </a:p>
          <a:p>
            <a:pPr marL="273050" indent="-273050"/>
            <a:r>
              <a:rPr lang="en-US" sz="2600" dirty="0" smtClean="0"/>
              <a:t>Punishment and obedience orientation</a:t>
            </a:r>
          </a:p>
          <a:p>
            <a:pPr marL="547688" lvl="1"/>
            <a:r>
              <a:rPr lang="en-US" dirty="0" smtClean="0"/>
              <a:t>Whether an action is good or bad depends on whether it results in reward or punishment</a:t>
            </a:r>
          </a:p>
          <a:p>
            <a:pPr marL="547688" lvl="1"/>
            <a:r>
              <a:rPr lang="en-US" dirty="0" smtClean="0"/>
              <a:t>Little concern for why an action is wrong</a:t>
            </a:r>
          </a:p>
          <a:p>
            <a:pPr marL="273050" indent="-273050"/>
            <a:r>
              <a:rPr lang="en-US" sz="2600" dirty="0" smtClean="0"/>
              <a:t>Vague idea of God and religious teachings</a:t>
            </a:r>
          </a:p>
          <a:p>
            <a:pPr marL="547688" lvl="1"/>
            <a:r>
              <a:rPr lang="en-US" dirty="0" smtClean="0"/>
              <a:t>Spiritual routines can be comforting</a:t>
            </a:r>
          </a:p>
          <a:p>
            <a:pPr marL="547688" lvl="1">
              <a:buNone/>
            </a:pPr>
            <a:endParaRPr lang="en-US" dirty="0" smtClean="0"/>
          </a:p>
          <a:p>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Body Image and Sexual Development</a:t>
            </a:r>
            <a:endParaRPr lang="en-US" dirty="0"/>
          </a:p>
        </p:txBody>
      </p:sp>
      <p:sp>
        <p:nvSpPr>
          <p:cNvPr id="3" name="Content Placeholder 2"/>
          <p:cNvSpPr>
            <a:spLocks noGrp="1"/>
          </p:cNvSpPr>
          <p:nvPr>
            <p:ph idx="1"/>
          </p:nvPr>
        </p:nvSpPr>
        <p:spPr/>
        <p:txBody>
          <a:bodyPr/>
          <a:lstStyle/>
          <a:p>
            <a:pPr marL="273050" indent="-273050">
              <a:lnSpc>
                <a:spcPct val="90000"/>
              </a:lnSpc>
              <a:buFont typeface="Arial" pitchFamily="34" charset="0"/>
              <a:buChar char="•"/>
              <a:defRPr/>
            </a:pPr>
            <a:r>
              <a:rPr lang="en-US" sz="2600" dirty="0" smtClean="0"/>
              <a:t>Able to recognize the usefulness of body parts and gradually learn their respective names</a:t>
            </a:r>
          </a:p>
          <a:p>
            <a:pPr marL="547688" lvl="1">
              <a:lnSpc>
                <a:spcPct val="90000"/>
              </a:lnSpc>
              <a:buFont typeface="Arial" pitchFamily="34" charset="0"/>
              <a:buChar char="–"/>
              <a:defRPr/>
            </a:pPr>
            <a:r>
              <a:rPr lang="en-US" dirty="0" smtClean="0"/>
              <a:t>Intrusive experiences are threatening because they fear their blood and insides will leak out</a:t>
            </a:r>
          </a:p>
          <a:p>
            <a:pPr marL="547688" lvl="1">
              <a:lnSpc>
                <a:spcPct val="90000"/>
              </a:lnSpc>
              <a:buFont typeface="Arial" pitchFamily="34" charset="0"/>
              <a:buChar char="–"/>
              <a:defRPr/>
            </a:pPr>
            <a:r>
              <a:rPr lang="en-US" dirty="0" smtClean="0"/>
              <a:t>Unclear body boundaries</a:t>
            </a:r>
          </a:p>
          <a:p>
            <a:pPr marL="273050" indent="-273050">
              <a:lnSpc>
                <a:spcPct val="90000"/>
              </a:lnSpc>
              <a:buFont typeface="Arial" pitchFamily="34" charset="0"/>
              <a:buChar char="•"/>
              <a:defRPr/>
            </a:pPr>
            <a:r>
              <a:rPr lang="en-US" sz="2600" dirty="0" smtClean="0"/>
              <a:t>Recognition of sexual differences and reference to self by name and then by pronoun</a:t>
            </a:r>
          </a:p>
          <a:p>
            <a:pPr marL="547688" lvl="1">
              <a:lnSpc>
                <a:spcPct val="90000"/>
              </a:lnSpc>
              <a:buFont typeface="Arial" pitchFamily="34" charset="0"/>
              <a:buChar char="–"/>
              <a:defRPr/>
            </a:pPr>
            <a:r>
              <a:rPr lang="en-US" dirty="0" smtClean="0"/>
              <a:t>Explore body parts and often find touching certain body parts as pleasurable </a:t>
            </a:r>
          </a:p>
          <a:p>
            <a:pPr marL="547688" lvl="1">
              <a:lnSpc>
                <a:spcPct val="90000"/>
              </a:lnSpc>
              <a:buFont typeface="Arial" pitchFamily="34" charset="0"/>
              <a:buChar char="–"/>
              <a:defRPr/>
            </a:pPr>
            <a:r>
              <a:rPr lang="en-US" dirty="0" smtClean="0"/>
              <a:t>“Playing house”</a:t>
            </a:r>
          </a:p>
          <a:p>
            <a:endParaRPr 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762000"/>
          </a:xfrm>
        </p:spPr>
        <p:txBody>
          <a:bodyPr>
            <a:normAutofit fontScale="90000"/>
          </a:bodyPr>
          <a:lstStyle/>
          <a:p>
            <a:r>
              <a:rPr lang="en-US" dirty="0" smtClean="0"/>
              <a:t>Playing Dress-Up</a:t>
            </a:r>
            <a:endParaRPr lang="en-US" dirty="0"/>
          </a:p>
        </p:txBody>
      </p:sp>
      <p:pic>
        <p:nvPicPr>
          <p:cNvPr id="4" name="Picture 7" descr="A03963-14-04"/>
          <p:cNvPicPr>
            <a:picLocks noGrp="1" noChangeAspect="1" noChangeArrowheads="1"/>
          </p:cNvPicPr>
          <p:nvPr>
            <p:ph idx="1"/>
          </p:nvPr>
        </p:nvPicPr>
        <p:blipFill>
          <a:blip r:embed="rId2"/>
          <a:srcRect/>
          <a:stretch>
            <a:fillRect/>
          </a:stretch>
        </p:blipFill>
        <p:spPr bwMode="auto">
          <a:xfrm>
            <a:off x="1295400" y="1143000"/>
            <a:ext cx="7543800" cy="5715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Baby friendly hospital Initiative</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effectLst>
                  <a:outerShdw blurRad="38100" dist="38100" dir="2700000" algn="tl">
                    <a:srgbClr val="C0C0C0"/>
                  </a:outerShdw>
                </a:effectLst>
                <a:latin typeface="Verdana" pitchFamily="34" charset="0"/>
              </a:rPr>
              <a:t>Launched in 1991, by</a:t>
            </a:r>
            <a:br>
              <a:rPr lang="en-US" dirty="0" smtClean="0">
                <a:solidFill>
                  <a:schemeClr val="tx2"/>
                </a:solidFill>
                <a:effectLst>
                  <a:outerShdw blurRad="38100" dist="38100" dir="2700000" algn="tl">
                    <a:srgbClr val="C0C0C0"/>
                  </a:outerShdw>
                </a:effectLst>
                <a:latin typeface="Verdana" pitchFamily="34" charset="0"/>
              </a:rPr>
            </a:br>
            <a:r>
              <a:rPr lang="en-US" dirty="0" smtClean="0">
                <a:solidFill>
                  <a:schemeClr val="tx2"/>
                </a:solidFill>
                <a:effectLst>
                  <a:outerShdw blurRad="38100" dist="38100" dir="2700000" algn="tl">
                    <a:srgbClr val="C0C0C0"/>
                  </a:outerShdw>
                </a:effectLst>
                <a:latin typeface="Verdana" pitchFamily="34" charset="0"/>
              </a:rPr>
              <a:t>UNICEF and the World Health Organization </a:t>
            </a:r>
            <a:br>
              <a:rPr lang="en-US" dirty="0" smtClean="0">
                <a:solidFill>
                  <a:schemeClr val="tx2"/>
                </a:solidFill>
                <a:effectLst>
                  <a:outerShdw blurRad="38100" dist="38100" dir="2700000" algn="tl">
                    <a:srgbClr val="C0C0C0"/>
                  </a:outerShdw>
                </a:effectLst>
                <a:latin typeface="Verdana" pitchFamily="34" charset="0"/>
              </a:rPr>
            </a:br>
            <a:r>
              <a:rPr lang="en-US" dirty="0" smtClean="0">
                <a:solidFill>
                  <a:schemeClr val="tx2"/>
                </a:solidFill>
                <a:effectLst>
                  <a:outerShdw blurRad="38100" dist="38100" dir="2700000" algn="tl">
                    <a:srgbClr val="C0C0C0"/>
                  </a:outerShdw>
                </a:effectLst>
                <a:latin typeface="Verdana" pitchFamily="34" charset="0"/>
              </a:rPr>
              <a:t>To ensure that all </a:t>
            </a:r>
            <a:r>
              <a:rPr lang="en-US" b="1" dirty="0" smtClean="0">
                <a:solidFill>
                  <a:schemeClr val="tx2"/>
                </a:solidFill>
                <a:effectLst>
                  <a:outerShdw blurRad="38100" dist="38100" dir="2700000" algn="tl">
                    <a:srgbClr val="C0C0C0"/>
                  </a:outerShdw>
                </a:effectLst>
                <a:latin typeface="Verdana" pitchFamily="34" charset="0"/>
              </a:rPr>
              <a:t>hospitals, maternity facilities and communities</a:t>
            </a:r>
            <a:r>
              <a:rPr lang="en-US" dirty="0" smtClean="0">
                <a:solidFill>
                  <a:schemeClr val="tx2"/>
                </a:solidFill>
                <a:effectLst>
                  <a:outerShdw blurRad="38100" dist="38100" dir="2700000" algn="tl">
                    <a:srgbClr val="C0C0C0"/>
                  </a:outerShdw>
                </a:effectLst>
                <a:latin typeface="Verdana" pitchFamily="34" charset="0"/>
              </a:rPr>
              <a:t> become </a:t>
            </a:r>
            <a:br>
              <a:rPr lang="en-US" dirty="0" smtClean="0">
                <a:solidFill>
                  <a:schemeClr val="tx2"/>
                </a:solidFill>
                <a:effectLst>
                  <a:outerShdw blurRad="38100" dist="38100" dir="2700000" algn="tl">
                    <a:srgbClr val="C0C0C0"/>
                  </a:outerShdw>
                </a:effectLst>
                <a:latin typeface="Verdana" pitchFamily="34" charset="0"/>
              </a:rPr>
            </a:br>
            <a:r>
              <a:rPr lang="en-US" sz="4400" b="1" dirty="0" smtClean="0">
                <a:solidFill>
                  <a:srgbClr val="006600"/>
                </a:solidFill>
                <a:effectLst>
                  <a:outerShdw blurRad="38100" dist="38100" dir="2700000" algn="tl">
                    <a:srgbClr val="C0C0C0"/>
                  </a:outerShdw>
                </a:effectLst>
                <a:latin typeface="Verdana" pitchFamily="34" charset="0"/>
              </a:rPr>
              <a:t>Centers of Breastfeeding Support.</a:t>
            </a:r>
          </a:p>
          <a:p>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and Language Development</a:t>
            </a:r>
            <a:endParaRPr lang="en-US" dirty="0"/>
          </a:p>
        </p:txBody>
      </p:sp>
      <p:sp>
        <p:nvSpPr>
          <p:cNvPr id="3" name="Content Placeholder 2"/>
          <p:cNvSpPr>
            <a:spLocks noGrp="1"/>
          </p:cNvSpPr>
          <p:nvPr>
            <p:ph idx="1"/>
          </p:nvPr>
        </p:nvSpPr>
        <p:spPr/>
        <p:txBody>
          <a:bodyPr/>
          <a:lstStyle/>
          <a:p>
            <a:pPr marL="273050" indent="-273050">
              <a:buFont typeface="Arial" pitchFamily="34" charset="0"/>
              <a:buChar char="•"/>
              <a:defRPr/>
            </a:pPr>
            <a:r>
              <a:rPr lang="en-US" sz="2400" dirty="0" smtClean="0"/>
              <a:t>Differentiation of self from mother and from significant others</a:t>
            </a:r>
          </a:p>
          <a:p>
            <a:pPr marL="273050" indent="-273050">
              <a:buFont typeface="Arial" pitchFamily="34" charset="0"/>
              <a:buChar char="•"/>
              <a:defRPr/>
            </a:pPr>
            <a:r>
              <a:rPr lang="en-US" sz="2400" dirty="0" smtClean="0"/>
              <a:t>Separation</a:t>
            </a:r>
          </a:p>
          <a:p>
            <a:pPr marL="547688" lvl="1">
              <a:buFont typeface="Arial" pitchFamily="34" charset="0"/>
              <a:buChar char="–"/>
              <a:defRPr/>
            </a:pPr>
            <a:r>
              <a:rPr lang="en-US" sz="2200" dirty="0" smtClean="0"/>
              <a:t>Able to venture away from parents for brief periods because of the security of knowing that the parent will be there when they return</a:t>
            </a:r>
          </a:p>
          <a:p>
            <a:pPr marL="273050" indent="-273050">
              <a:buFont typeface="Arial" pitchFamily="34" charset="0"/>
              <a:buChar char="•"/>
              <a:defRPr/>
            </a:pPr>
            <a:r>
              <a:rPr lang="en-US" sz="2400" dirty="0" smtClean="0"/>
              <a:t>Individualization</a:t>
            </a:r>
          </a:p>
          <a:p>
            <a:pPr marL="273050" indent="-273050">
              <a:buFont typeface="Arial" pitchFamily="34" charset="0"/>
              <a:buChar char="•"/>
              <a:defRPr/>
            </a:pPr>
            <a:r>
              <a:rPr lang="en-US" sz="2400" dirty="0" smtClean="0"/>
              <a:t>Ability to understand speech is much greater than the number of words the child can say</a:t>
            </a:r>
          </a:p>
          <a:p>
            <a:pPr marL="547688" lvl="1">
              <a:buFont typeface="Arial" pitchFamily="34" charset="0"/>
              <a:buChar char="–"/>
              <a:defRPr/>
            </a:pPr>
            <a:r>
              <a:rPr lang="en-US" sz="2200" dirty="0" smtClean="0"/>
              <a:t>By age 2, approximately 300 words, uses multiword sentences, 65% of speech is understandable</a:t>
            </a:r>
          </a:p>
          <a:p>
            <a:pPr marL="273050" indent="-273050">
              <a:buFont typeface="Arial" pitchFamily="34" charset="0"/>
              <a:buChar char="•"/>
              <a:defRPr/>
            </a:pPr>
            <a:endParaRPr lang="en-US" sz="2200" dirty="0" smtClean="0"/>
          </a:p>
          <a:p>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Personal-Social Behavior and Play</a:t>
            </a:r>
            <a:endParaRPr lang="en-US" dirty="0"/>
          </a:p>
        </p:txBody>
      </p:sp>
      <p:sp>
        <p:nvSpPr>
          <p:cNvPr id="3" name="Content Placeholder 2"/>
          <p:cNvSpPr>
            <a:spLocks noGrp="1"/>
          </p:cNvSpPr>
          <p:nvPr>
            <p:ph idx="1"/>
          </p:nvPr>
        </p:nvSpPr>
        <p:spPr/>
        <p:txBody>
          <a:bodyPr>
            <a:normAutofit/>
          </a:bodyPr>
          <a:lstStyle/>
          <a:p>
            <a:pPr marL="273050" indent="-273050"/>
            <a:r>
              <a:rPr lang="en-US" dirty="0" smtClean="0"/>
              <a:t>Toddlers develop skills of independence</a:t>
            </a:r>
          </a:p>
          <a:p>
            <a:pPr marL="273050" indent="-273050"/>
            <a:r>
              <a:rPr lang="en-US" dirty="0" smtClean="0"/>
              <a:t>Skills include feeding, playing, and dressing and undressing self</a:t>
            </a:r>
          </a:p>
          <a:p>
            <a:pPr marL="273050" indent="-273050"/>
            <a:r>
              <a:rPr lang="en-US" dirty="0" smtClean="0"/>
              <a:t>Magnifies physical and psychosocial development</a:t>
            </a:r>
          </a:p>
          <a:p>
            <a:pPr marL="273050" indent="-273050"/>
            <a:r>
              <a:rPr lang="en-US" dirty="0" smtClean="0"/>
              <a:t>Parallel play = plays alongside other children</a:t>
            </a:r>
          </a:p>
          <a:p>
            <a:pPr marL="273050" indent="-273050"/>
            <a:r>
              <a:rPr lang="en-US" dirty="0" smtClean="0"/>
              <a:t>Imitation</a:t>
            </a:r>
          </a:p>
          <a:p>
            <a:pPr marL="273050" indent="-273050"/>
            <a:r>
              <a:rPr lang="en-US" dirty="0" smtClean="0"/>
              <a:t>Locomotive skills</a:t>
            </a:r>
          </a:p>
          <a:p>
            <a:pPr marL="273050" indent="-273050"/>
            <a:r>
              <a:rPr lang="en-US" dirty="0" smtClean="0"/>
              <a:t>Use age-appropriate toys and consider safety</a:t>
            </a:r>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Assessing readiness for toilet training</a:t>
            </a:r>
            <a:endParaRPr lang="en-US" dirty="0"/>
          </a:p>
        </p:txBody>
      </p:sp>
      <p:sp>
        <p:nvSpPr>
          <p:cNvPr id="3" name="Content Placeholder 2"/>
          <p:cNvSpPr>
            <a:spLocks noGrp="1"/>
          </p:cNvSpPr>
          <p:nvPr>
            <p:ph idx="1"/>
          </p:nvPr>
        </p:nvSpPr>
        <p:spPr/>
        <p:txBody>
          <a:bodyPr>
            <a:normAutofit/>
          </a:bodyPr>
          <a:lstStyle/>
          <a:p>
            <a:pPr marL="273050" indent="-273050"/>
            <a:r>
              <a:rPr lang="en-US" dirty="0" smtClean="0"/>
              <a:t>Voluntary sphincter control </a:t>
            </a:r>
          </a:p>
          <a:p>
            <a:pPr marL="273050" indent="-273050"/>
            <a:r>
              <a:rPr lang="en-US" dirty="0" smtClean="0"/>
              <a:t>Able to stay dry for 2 hours </a:t>
            </a:r>
          </a:p>
          <a:p>
            <a:pPr marL="273050" indent="-273050"/>
            <a:r>
              <a:rPr lang="en-US" dirty="0" smtClean="0"/>
              <a:t>Fine motor skills to remove clothing</a:t>
            </a:r>
          </a:p>
          <a:p>
            <a:pPr marL="273050" indent="-273050"/>
            <a:r>
              <a:rPr lang="en-US" dirty="0" smtClean="0"/>
              <a:t>Willingness to please parents</a:t>
            </a:r>
          </a:p>
          <a:p>
            <a:pPr marL="273050" indent="-273050"/>
            <a:r>
              <a:rPr lang="en-US" dirty="0" smtClean="0"/>
              <a:t>Curiosity about adult’s or sibling’s toilet habits</a:t>
            </a:r>
          </a:p>
          <a:p>
            <a:pPr marL="273050" indent="-273050"/>
            <a:r>
              <a:rPr lang="en-US" dirty="0" smtClean="0"/>
              <a:t>Impatient with wet or soiled diapers</a:t>
            </a:r>
          </a:p>
          <a:p>
            <a:pPr marL="273050" indent="-273050"/>
            <a:endParaRPr lang="en-US" dirty="0" smtClean="0"/>
          </a:p>
          <a:p>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Dental Caries in Primary Teeth</a:t>
            </a:r>
            <a:endParaRPr lang="en-US" dirty="0"/>
          </a:p>
        </p:txBody>
      </p:sp>
      <p:pic>
        <p:nvPicPr>
          <p:cNvPr id="4" name="Picture 7" descr="A03963-14-11"/>
          <p:cNvPicPr>
            <a:picLocks noGrp="1" noChangeAspect="1" noChangeArrowheads="1"/>
          </p:cNvPicPr>
          <p:nvPr>
            <p:ph idx="1"/>
          </p:nvPr>
        </p:nvPicPr>
        <p:blipFill>
          <a:blip r:embed="rId2"/>
          <a:stretch>
            <a:fillRect/>
          </a:stretch>
        </p:blipFill>
        <p:spPr bwMode="auto">
          <a:xfrm>
            <a:off x="2228850" y="2497931"/>
            <a:ext cx="4686300" cy="3263900"/>
          </a:xfrm>
          <a:prstGeom prst="rect">
            <a:avLst/>
          </a:prstGeom>
          <a:noFill/>
          <a:ln w="9525">
            <a:noFill/>
            <a:miter lim="800000"/>
            <a:headEnd/>
            <a:tailEnd/>
          </a:ln>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Injury Prevention</a:t>
            </a:r>
            <a:endParaRPr lang="en-US" dirty="0"/>
          </a:p>
        </p:txBody>
      </p:sp>
      <p:sp>
        <p:nvSpPr>
          <p:cNvPr id="5" name="Content Placeholder 4"/>
          <p:cNvSpPr>
            <a:spLocks noGrp="1"/>
          </p:cNvSpPr>
          <p:nvPr>
            <p:ph sz="half" idx="1"/>
          </p:nvPr>
        </p:nvSpPr>
        <p:spPr/>
        <p:txBody>
          <a:bodyPr/>
          <a:lstStyle/>
          <a:p>
            <a:pPr marL="273050" indent="-273050">
              <a:buFont typeface="Arial" pitchFamily="34" charset="0"/>
              <a:buChar char="•"/>
              <a:defRPr/>
            </a:pPr>
            <a:r>
              <a:rPr lang="en-US" dirty="0" smtClean="0"/>
              <a:t>Motor vehicle injuries: car seat safety</a:t>
            </a:r>
          </a:p>
          <a:p>
            <a:pPr marL="273050" indent="-273050">
              <a:buFont typeface="Arial" pitchFamily="34" charset="0"/>
              <a:buChar char="•"/>
              <a:defRPr/>
            </a:pPr>
            <a:r>
              <a:rPr lang="en-US" dirty="0" smtClean="0"/>
              <a:t>Drowning</a:t>
            </a:r>
          </a:p>
          <a:p>
            <a:pPr marL="273050" indent="-273050">
              <a:buFont typeface="Arial" pitchFamily="34" charset="0"/>
              <a:buChar char="•"/>
              <a:defRPr/>
            </a:pPr>
            <a:r>
              <a:rPr lang="en-US" dirty="0" smtClean="0"/>
              <a:t>Burns</a:t>
            </a:r>
          </a:p>
          <a:p>
            <a:pPr marL="273050" indent="-273050">
              <a:buFont typeface="Arial" pitchFamily="34" charset="0"/>
              <a:buChar char="•"/>
              <a:defRPr/>
            </a:pPr>
            <a:r>
              <a:rPr lang="en-US" dirty="0" smtClean="0"/>
              <a:t>Poisoning</a:t>
            </a:r>
          </a:p>
          <a:p>
            <a:pPr marL="273050" indent="-273050">
              <a:buFont typeface="Arial" pitchFamily="34" charset="0"/>
              <a:buChar char="•"/>
              <a:defRPr/>
            </a:pPr>
            <a:r>
              <a:rPr lang="en-US" dirty="0" smtClean="0"/>
              <a:t>Falls</a:t>
            </a:r>
          </a:p>
          <a:p>
            <a:pPr marL="273050" indent="-273050">
              <a:buFont typeface="Arial" pitchFamily="34" charset="0"/>
              <a:buChar char="•"/>
              <a:defRPr/>
            </a:pPr>
            <a:r>
              <a:rPr lang="en-US" dirty="0" smtClean="0"/>
              <a:t>Aspiration and suffocation</a:t>
            </a:r>
          </a:p>
          <a:p>
            <a:pPr marL="273050" indent="-273050">
              <a:buFont typeface="Arial" pitchFamily="34" charset="0"/>
              <a:buChar char="•"/>
              <a:defRPr/>
            </a:pPr>
            <a:r>
              <a:rPr lang="en-US" dirty="0" smtClean="0"/>
              <a:t>Bodily damage</a:t>
            </a:r>
          </a:p>
          <a:p>
            <a:endParaRPr lang="en-US" dirty="0"/>
          </a:p>
        </p:txBody>
      </p:sp>
      <p:pic>
        <p:nvPicPr>
          <p:cNvPr id="7" name="Picture 7" descr="A03963-14-17"/>
          <p:cNvPicPr>
            <a:picLocks noGrp="1" noChangeAspect="1" noChangeArrowheads="1"/>
          </p:cNvPicPr>
          <p:nvPr>
            <p:ph sz="half" idx="2"/>
          </p:nvPr>
        </p:nvPicPr>
        <p:blipFill>
          <a:blip r:embed="rId2"/>
          <a:stretch>
            <a:fillRect/>
          </a:stretch>
        </p:blipFill>
        <p:spPr bwMode="auto">
          <a:xfrm>
            <a:off x="5172704" y="1920875"/>
            <a:ext cx="2989592" cy="4433888"/>
          </a:xfrm>
          <a:prstGeom prst="rect">
            <a:avLst/>
          </a:prstGeom>
          <a:noFill/>
          <a:ln w="9525">
            <a:noFill/>
            <a:miter lim="800000"/>
            <a:headEnd/>
            <a:tailEnd/>
          </a:ln>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Preschooler 3-5 years of age</a:t>
            </a:r>
            <a:endParaRPr lang="en-US" dirty="0"/>
          </a:p>
        </p:txBody>
      </p:sp>
      <p:sp>
        <p:nvSpPr>
          <p:cNvPr id="3" name="Content Placeholder 2"/>
          <p:cNvSpPr>
            <a:spLocks noGrp="1"/>
          </p:cNvSpPr>
          <p:nvPr>
            <p:ph idx="1"/>
          </p:nvPr>
        </p:nvSpPr>
        <p:spPr/>
        <p:txBody>
          <a:bodyPr/>
          <a:lstStyle/>
          <a:p>
            <a:pPr marL="273050" lvl="1" indent="-273050">
              <a:spcBef>
                <a:spcPts val="575"/>
              </a:spcBef>
              <a:buNone/>
              <a:defRPr/>
            </a:pPr>
            <a:r>
              <a:rPr lang="en-US" dirty="0" smtClean="0"/>
              <a:t>Physical growth rate slows and stabilizes during preschool years</a:t>
            </a:r>
          </a:p>
          <a:p>
            <a:pPr marL="273050" indent="-273050">
              <a:buFont typeface="Arial" pitchFamily="34" charset="0"/>
              <a:buChar char="•"/>
              <a:defRPr/>
            </a:pPr>
            <a:r>
              <a:rPr lang="en-US" sz="2400" dirty="0" smtClean="0"/>
              <a:t>Physical proportions change</a:t>
            </a:r>
          </a:p>
          <a:p>
            <a:pPr marL="273050" lvl="1" indent="-273050">
              <a:buFont typeface="Arial" pitchFamily="34" charset="0"/>
              <a:buChar char="–"/>
              <a:defRPr/>
            </a:pPr>
            <a:r>
              <a:rPr lang="en-US" dirty="0" smtClean="0"/>
              <a:t>Slender but sturdy with an erect posture</a:t>
            </a:r>
          </a:p>
          <a:p>
            <a:pPr marL="273050" lvl="1" indent="-273050">
              <a:buFont typeface="Arial" pitchFamily="34" charset="0"/>
              <a:buChar char="–"/>
              <a:defRPr/>
            </a:pPr>
            <a:r>
              <a:rPr lang="en-US" dirty="0" smtClean="0"/>
              <a:t>Males and females similar in size and proportion</a:t>
            </a:r>
          </a:p>
          <a:p>
            <a:pPr marL="273050" lvl="1" indent="-273050">
              <a:spcBef>
                <a:spcPts val="575"/>
              </a:spcBef>
              <a:buFont typeface="Arial" pitchFamily="34" charset="0"/>
              <a:buChar char="–"/>
              <a:defRPr/>
            </a:pPr>
            <a:r>
              <a:rPr lang="en-US" dirty="0" smtClean="0"/>
              <a:t>Proportional changes:</a:t>
            </a:r>
          </a:p>
          <a:p>
            <a:pPr marL="547688" lvl="2" indent="-273050">
              <a:spcBef>
                <a:spcPts val="575"/>
              </a:spcBef>
              <a:buClr>
                <a:schemeClr val="accent1"/>
              </a:buClr>
              <a:buFont typeface="Arial" pitchFamily="34" charset="0"/>
              <a:buChar char="•"/>
              <a:defRPr/>
            </a:pPr>
            <a:r>
              <a:rPr lang="en-US" dirty="0" smtClean="0"/>
              <a:t>Average weight gain of 2.3 kg per year (14.6 kg at 3, 16.7 kg at 4, 18.7 kg at 5)</a:t>
            </a:r>
          </a:p>
          <a:p>
            <a:pPr marL="547688" lvl="2" indent="-273050">
              <a:spcBef>
                <a:spcPts val="575"/>
              </a:spcBef>
              <a:buClr>
                <a:schemeClr val="accent1"/>
              </a:buClr>
              <a:buFont typeface="Arial" pitchFamily="34" charset="0"/>
              <a:buChar char="•"/>
              <a:defRPr/>
            </a:pPr>
            <a:r>
              <a:rPr lang="en-US" dirty="0" smtClean="0"/>
              <a:t>Average height increase of 6.75 to 7.5 cm in primarily legs than trunk (95 cm at 3, 103 cm at 4, 110 cm at 5)</a:t>
            </a:r>
          </a:p>
          <a:p>
            <a:pPr marL="273050" indent="-273050">
              <a:buFont typeface="Arial" pitchFamily="34" charset="0"/>
              <a:buChar char="•"/>
              <a:defRPr/>
            </a:pPr>
            <a:endParaRPr lang="en-US" sz="2400" dirty="0" smtClean="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 Motor </a:t>
            </a:r>
            <a:endParaRPr lang="en-US" dirty="0"/>
          </a:p>
        </p:txBody>
      </p:sp>
      <p:sp>
        <p:nvSpPr>
          <p:cNvPr id="3" name="Content Placeholder 2"/>
          <p:cNvSpPr>
            <a:spLocks noGrp="1"/>
          </p:cNvSpPr>
          <p:nvPr>
            <p:ph idx="1"/>
          </p:nvPr>
        </p:nvSpPr>
        <p:spPr/>
        <p:txBody>
          <a:bodyPr/>
          <a:lstStyle/>
          <a:p>
            <a:pPr marL="273050" indent="-273050">
              <a:buFont typeface="Arial" pitchFamily="34" charset="0"/>
              <a:buChar char="•"/>
              <a:defRPr/>
            </a:pPr>
            <a:r>
              <a:rPr lang="en-US" sz="2400" dirty="0" smtClean="0"/>
              <a:t>Drawing: </a:t>
            </a:r>
          </a:p>
          <a:p>
            <a:pPr marL="547688" lvl="1">
              <a:buFont typeface="Arial" pitchFamily="34" charset="0"/>
              <a:buChar char="–"/>
              <a:defRPr/>
            </a:pPr>
            <a:r>
              <a:rPr lang="en-US" dirty="0" smtClean="0"/>
              <a:t>Placement stage: age 15 months</a:t>
            </a:r>
          </a:p>
          <a:p>
            <a:pPr marL="822325" lvl="2">
              <a:buFont typeface="Arial" pitchFamily="34" charset="0"/>
              <a:buChar char="•"/>
              <a:defRPr/>
            </a:pPr>
            <a:r>
              <a:rPr lang="en-US" dirty="0" smtClean="0"/>
              <a:t>Follow specific placement pattern of scribbles</a:t>
            </a:r>
          </a:p>
          <a:p>
            <a:pPr marL="547688" lvl="1">
              <a:buFont typeface="Arial" pitchFamily="34" charset="0"/>
              <a:buChar char="–"/>
              <a:defRPr/>
            </a:pPr>
            <a:r>
              <a:rPr lang="en-US" dirty="0" smtClean="0"/>
              <a:t>Shape stage: by age 3 years</a:t>
            </a:r>
          </a:p>
          <a:p>
            <a:pPr marL="822325" lvl="2">
              <a:buFont typeface="Arial" pitchFamily="34" charset="0"/>
              <a:buChar char="•"/>
              <a:defRPr/>
            </a:pPr>
            <a:r>
              <a:rPr lang="en-US" dirty="0" smtClean="0"/>
              <a:t>Simple forms and shapes are drawn together</a:t>
            </a:r>
          </a:p>
          <a:p>
            <a:pPr marL="547688" lvl="1">
              <a:buFont typeface="Arial" pitchFamily="34" charset="0"/>
              <a:buChar char="–"/>
              <a:defRPr/>
            </a:pPr>
            <a:r>
              <a:rPr lang="en-US" dirty="0" smtClean="0"/>
              <a:t>Design stage = simple forms are drawn together</a:t>
            </a:r>
          </a:p>
          <a:p>
            <a:pPr marL="547688" lvl="1">
              <a:buFont typeface="Arial" pitchFamily="34" charset="0"/>
              <a:buChar char="–"/>
              <a:defRPr/>
            </a:pPr>
            <a:r>
              <a:rPr lang="en-US" dirty="0" smtClean="0"/>
              <a:t>Aggregate = three or more</a:t>
            </a:r>
          </a:p>
          <a:p>
            <a:pPr marL="547688" lvl="1">
              <a:buFont typeface="Arial" pitchFamily="34" charset="0"/>
              <a:buChar char="–"/>
              <a:defRPr/>
            </a:pPr>
            <a:r>
              <a:rPr lang="en-US" dirty="0" smtClean="0"/>
              <a:t>Pictorial stage: ages 4 to 5 years</a:t>
            </a:r>
          </a:p>
          <a:p>
            <a:pPr marL="822325" lvl="2">
              <a:buFont typeface="Arial" pitchFamily="34" charset="0"/>
              <a:buChar char="•"/>
              <a:defRPr/>
            </a:pPr>
            <a:r>
              <a:rPr lang="en-US" dirty="0" smtClean="0"/>
              <a:t>Signs are recognizable as familiar objects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Motor Development</a:t>
            </a:r>
            <a:endParaRPr lang="en-US" dirty="0"/>
          </a:p>
        </p:txBody>
      </p:sp>
      <p:sp>
        <p:nvSpPr>
          <p:cNvPr id="3" name="Content Placeholder 2"/>
          <p:cNvSpPr>
            <a:spLocks noGrp="1"/>
          </p:cNvSpPr>
          <p:nvPr>
            <p:ph idx="1"/>
          </p:nvPr>
        </p:nvSpPr>
        <p:spPr/>
        <p:txBody>
          <a:bodyPr>
            <a:normAutofit lnSpcReduction="10000"/>
          </a:bodyPr>
          <a:lstStyle/>
          <a:p>
            <a:pPr marL="273050" indent="-273050">
              <a:lnSpc>
                <a:spcPct val="90000"/>
              </a:lnSpc>
            </a:pPr>
            <a:r>
              <a:rPr lang="en-US" sz="2600" dirty="0" smtClean="0"/>
              <a:t>Increase in strength and refinement of previously learned skills</a:t>
            </a:r>
          </a:p>
          <a:p>
            <a:pPr marL="273050" indent="-273050">
              <a:lnSpc>
                <a:spcPct val="90000"/>
              </a:lnSpc>
            </a:pPr>
            <a:r>
              <a:rPr lang="en-US" sz="2600" dirty="0" smtClean="0"/>
              <a:t>Muscle development and bone growth are far from mature</a:t>
            </a:r>
          </a:p>
          <a:p>
            <a:pPr marL="273050" indent="-273050">
              <a:lnSpc>
                <a:spcPct val="90000"/>
              </a:lnSpc>
            </a:pPr>
            <a:r>
              <a:rPr lang="en-US" sz="2600" dirty="0" smtClean="0"/>
              <a:t>By 36 months:</a:t>
            </a:r>
          </a:p>
          <a:p>
            <a:pPr marL="547688" lvl="1">
              <a:lnSpc>
                <a:spcPct val="90000"/>
              </a:lnSpc>
            </a:pPr>
            <a:r>
              <a:rPr lang="en-US" dirty="0" smtClean="0"/>
              <a:t>Walking, running, climbing, jumping</a:t>
            </a:r>
          </a:p>
          <a:p>
            <a:pPr marL="273050" indent="-273050">
              <a:lnSpc>
                <a:spcPct val="90000"/>
              </a:lnSpc>
            </a:pPr>
            <a:r>
              <a:rPr lang="en-US" sz="2600" dirty="0" smtClean="0"/>
              <a:t>By age 4 years/5years</a:t>
            </a:r>
          </a:p>
          <a:p>
            <a:pPr marL="547688" lvl="1">
              <a:lnSpc>
                <a:spcPct val="90000"/>
              </a:lnSpc>
            </a:pPr>
            <a:r>
              <a:rPr lang="en-US" dirty="0" smtClean="0"/>
              <a:t>Skips and hops on one foot</a:t>
            </a:r>
          </a:p>
          <a:p>
            <a:pPr marL="547688" lvl="1">
              <a:lnSpc>
                <a:spcPct val="90000"/>
              </a:lnSpc>
            </a:pPr>
            <a:r>
              <a:rPr lang="en-US" dirty="0" smtClean="0"/>
              <a:t>Catches ball</a:t>
            </a:r>
            <a:endParaRPr lang="en-US" sz="2100" dirty="0" smtClean="0"/>
          </a:p>
          <a:p>
            <a:pPr marL="547688" lvl="1">
              <a:lnSpc>
                <a:spcPct val="90000"/>
              </a:lnSpc>
            </a:pPr>
            <a:r>
              <a:rPr lang="en-US" dirty="0" smtClean="0"/>
              <a:t>Skips on alternate feet, jumps rope, learns to skate and swim</a:t>
            </a:r>
          </a:p>
          <a:p>
            <a:pPr marL="273050" indent="-273050">
              <a:lnSpc>
                <a:spcPct val="90000"/>
              </a:lnSpc>
            </a:pPr>
            <a:endParaRPr lang="en-US" sz="2600" dirty="0" smtClean="0"/>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4-Year-Old Hops on One Foot</a:t>
            </a:r>
            <a:endParaRPr lang="en-US" dirty="0"/>
          </a:p>
        </p:txBody>
      </p:sp>
      <p:pic>
        <p:nvPicPr>
          <p:cNvPr id="4" name="Picture 8" descr="A03963-15-01"/>
          <p:cNvPicPr>
            <a:picLocks noGrp="1" noChangeAspect="1" noChangeArrowheads="1"/>
          </p:cNvPicPr>
          <p:nvPr>
            <p:ph idx="1"/>
          </p:nvPr>
        </p:nvPicPr>
        <p:blipFill>
          <a:blip r:embed="rId2"/>
          <a:stretch>
            <a:fillRect/>
          </a:stretch>
        </p:blipFill>
        <p:spPr bwMode="auto">
          <a:xfrm>
            <a:off x="2794278" y="1935163"/>
            <a:ext cx="3555444" cy="4389437"/>
          </a:xfrm>
          <a:prstGeom prst="rect">
            <a:avLst/>
          </a:prstGeom>
          <a:noFill/>
          <a:ln w="9525">
            <a:noFill/>
            <a:miter lim="800000"/>
            <a:headEnd/>
            <a:tailEnd/>
          </a:ln>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Content Placeholder 2"/>
          <p:cNvSpPr>
            <a:spLocks noGrp="1"/>
          </p:cNvSpPr>
          <p:nvPr>
            <p:ph idx="1"/>
          </p:nvPr>
        </p:nvSpPr>
        <p:spPr/>
        <p:txBody>
          <a:bodyPr/>
          <a:lstStyle/>
          <a:p>
            <a:pPr marL="273050" indent="-273050"/>
            <a:r>
              <a:rPr lang="en-US" sz="2600" dirty="0" smtClean="0"/>
              <a:t>Erikson: Developing a sense of initiative</a:t>
            </a:r>
          </a:p>
          <a:p>
            <a:pPr marL="273050" indent="-273050"/>
            <a:r>
              <a:rPr lang="en-US" sz="2600" dirty="0" smtClean="0"/>
              <a:t>Initiative vs. guilt</a:t>
            </a:r>
          </a:p>
          <a:p>
            <a:pPr marL="547688" lvl="1"/>
            <a:r>
              <a:rPr lang="en-US" dirty="0" smtClean="0"/>
              <a:t>Play, work, and live to the fullest and feel a real sense of accomplishment and satisfaction in their activities</a:t>
            </a:r>
          </a:p>
          <a:p>
            <a:pPr marL="273050" indent="-273050"/>
            <a:r>
              <a:rPr lang="en-US" sz="2600" dirty="0" smtClean="0"/>
              <a:t>Development of superego (conscience)</a:t>
            </a:r>
          </a:p>
          <a:p>
            <a:pPr marL="547688" lvl="1"/>
            <a:r>
              <a:rPr lang="en-US" dirty="0" smtClean="0"/>
              <a:t>Aware of appropriate behavior primarily through punishment or reward and rely almost completely on parental principles in developing their own moral judgment</a:t>
            </a:r>
          </a:p>
          <a:p>
            <a:pPr marL="273050" indent="-273050"/>
            <a:endParaRPr lang="en-US" sz="26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Hospitals providing maternity services should adopt a breastfeeding policy which covers ten steps to successful breastfeeding enabling mothers to breastfeed exclusively for 6 months.</a:t>
            </a: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Development</a:t>
            </a:r>
            <a:endParaRPr lang="en-US" dirty="0"/>
          </a:p>
        </p:txBody>
      </p:sp>
      <p:sp>
        <p:nvSpPr>
          <p:cNvPr id="3" name="Content Placeholder 2"/>
          <p:cNvSpPr>
            <a:spLocks noGrp="1"/>
          </p:cNvSpPr>
          <p:nvPr>
            <p:ph idx="1"/>
          </p:nvPr>
        </p:nvSpPr>
        <p:spPr/>
        <p:txBody>
          <a:bodyPr/>
          <a:lstStyle/>
          <a:p>
            <a:pPr marL="273050" indent="-273050"/>
            <a:r>
              <a:rPr lang="en-US" sz="2600" dirty="0" smtClean="0"/>
              <a:t>Piaget: Preoperational phase—ages 2 to 7</a:t>
            </a:r>
          </a:p>
          <a:p>
            <a:pPr marL="547688" lvl="1"/>
            <a:r>
              <a:rPr lang="en-US" dirty="0" err="1" smtClean="0"/>
              <a:t>Preconceptual</a:t>
            </a:r>
            <a:r>
              <a:rPr lang="en-US" dirty="0" smtClean="0"/>
              <a:t> phase: ages 2 to 4</a:t>
            </a:r>
          </a:p>
          <a:p>
            <a:pPr marL="547688" lvl="1"/>
            <a:r>
              <a:rPr lang="en-US" dirty="0" smtClean="0"/>
              <a:t>Intuitive thought: ages 4 to 7</a:t>
            </a:r>
          </a:p>
          <a:p>
            <a:pPr marL="822325" lvl="2"/>
            <a:r>
              <a:rPr lang="en-US" dirty="0" smtClean="0"/>
              <a:t>Social awareness and the ability to consider other viewpoints</a:t>
            </a:r>
          </a:p>
          <a:p>
            <a:pPr marL="822325" lvl="2"/>
            <a:r>
              <a:rPr lang="en-US" dirty="0" smtClean="0"/>
              <a:t>Able to think of only one idea at a time and are unable to think of all parts in terms of the whole</a:t>
            </a:r>
          </a:p>
          <a:p>
            <a:pPr marL="273050" indent="-273050"/>
            <a:r>
              <a:rPr lang="en-US" sz="2400" dirty="0" smtClean="0"/>
              <a:t>Time = best explained in relation to an event</a:t>
            </a:r>
          </a:p>
          <a:p>
            <a:pPr marL="273050" indent="-273050"/>
            <a:r>
              <a:rPr lang="en-US" sz="2600" dirty="0" smtClean="0"/>
              <a:t>Magical thinking </a:t>
            </a:r>
          </a:p>
          <a:p>
            <a:pPr marL="273050" indent="-273050"/>
            <a:r>
              <a:rPr lang="en-US" sz="2600" dirty="0" smtClean="0"/>
              <a:t>Logical thinking</a:t>
            </a:r>
          </a:p>
          <a:p>
            <a:pPr marL="273050" indent="-273050">
              <a:buNone/>
            </a:pPr>
            <a:endParaRPr lang="en-US" sz="2600" dirty="0" smtClean="0"/>
          </a:p>
          <a:p>
            <a:pPr marL="273050" indent="-273050"/>
            <a:endParaRPr lang="en-US" sz="2600" dirty="0" smtClean="0"/>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and Spiritual Development</a:t>
            </a:r>
            <a:endParaRPr lang="en-US" dirty="0"/>
          </a:p>
        </p:txBody>
      </p:sp>
      <p:sp>
        <p:nvSpPr>
          <p:cNvPr id="3" name="Content Placeholder 2"/>
          <p:cNvSpPr>
            <a:spLocks noGrp="1"/>
          </p:cNvSpPr>
          <p:nvPr>
            <p:ph idx="1"/>
          </p:nvPr>
        </p:nvSpPr>
        <p:spPr/>
        <p:txBody>
          <a:bodyPr/>
          <a:lstStyle/>
          <a:p>
            <a:pPr marL="273050" indent="-273050"/>
            <a:r>
              <a:rPr lang="en-US" sz="2600" dirty="0" err="1" smtClean="0"/>
              <a:t>Preconventional</a:t>
            </a:r>
            <a:r>
              <a:rPr lang="en-US" sz="2600" dirty="0" smtClean="0"/>
              <a:t> (</a:t>
            </a:r>
            <a:r>
              <a:rPr lang="en-US" sz="2600" dirty="0" err="1" smtClean="0"/>
              <a:t>premoral</a:t>
            </a:r>
            <a:r>
              <a:rPr lang="en-US" sz="2600" dirty="0" smtClean="0"/>
              <a:t>)</a:t>
            </a:r>
          </a:p>
          <a:p>
            <a:pPr marL="547688" lvl="1"/>
            <a:r>
              <a:rPr lang="en-US" dirty="0" smtClean="0"/>
              <a:t>Naïve instrumental orientation: ages 4 to 7</a:t>
            </a:r>
          </a:p>
          <a:p>
            <a:pPr marL="822325" lvl="2"/>
            <a:r>
              <a:rPr lang="en-US" dirty="0" smtClean="0"/>
              <a:t>Actions are directed toward satisfying personal needs and less commonly the needs of others</a:t>
            </a:r>
          </a:p>
          <a:p>
            <a:pPr marL="547688" lvl="1"/>
            <a:r>
              <a:rPr lang="en-US" dirty="0" smtClean="0"/>
              <a:t>Punishment and obedience orientation: ages 2 to 4</a:t>
            </a:r>
          </a:p>
          <a:p>
            <a:pPr marL="822325" lvl="2"/>
            <a:r>
              <a:rPr lang="en-US" dirty="0" smtClean="0"/>
              <a:t>Judge whether an action is good or bad according to whether it results in reward or punishment</a:t>
            </a:r>
          </a:p>
          <a:p>
            <a:pPr marL="273050" indent="-273050"/>
            <a:r>
              <a:rPr lang="en-US" sz="2600" dirty="0" smtClean="0"/>
              <a:t>Knowledge of faith is learned from significant others in their environment, usually parent</a:t>
            </a:r>
            <a:endParaRPr lang="en-US" dirty="0" smtClean="0"/>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Body Image and Sexual Development</a:t>
            </a:r>
            <a:endParaRPr lang="en-US" dirty="0"/>
          </a:p>
        </p:txBody>
      </p:sp>
      <p:sp>
        <p:nvSpPr>
          <p:cNvPr id="3" name="Content Placeholder 2"/>
          <p:cNvSpPr>
            <a:spLocks noGrp="1"/>
          </p:cNvSpPr>
          <p:nvPr>
            <p:ph idx="1"/>
          </p:nvPr>
        </p:nvSpPr>
        <p:spPr/>
        <p:txBody>
          <a:bodyPr/>
          <a:lstStyle/>
          <a:p>
            <a:pPr marL="273050" indent="-273050"/>
            <a:r>
              <a:rPr lang="en-US" sz="2600" dirty="0" smtClean="0"/>
              <a:t>Recognize that individuals have desirable and undesirable appearances</a:t>
            </a:r>
          </a:p>
          <a:p>
            <a:pPr marL="547688" lvl="1"/>
            <a:r>
              <a:rPr lang="en-US" dirty="0" smtClean="0"/>
              <a:t>Recognize differences in skin color</a:t>
            </a:r>
          </a:p>
          <a:p>
            <a:pPr marL="547688" lvl="1"/>
            <a:r>
              <a:rPr lang="en-US" dirty="0" smtClean="0"/>
              <a:t>By age 5, compare themselves to their peers</a:t>
            </a:r>
          </a:p>
          <a:p>
            <a:pPr marL="547688" lvl="1"/>
            <a:r>
              <a:rPr lang="en-US" dirty="0" smtClean="0"/>
              <a:t>Intrusive experiences are still traumatic</a:t>
            </a:r>
          </a:p>
          <a:p>
            <a:pPr marL="273050" indent="-273050"/>
            <a:r>
              <a:rPr lang="en-US" sz="2600" dirty="0" smtClean="0"/>
              <a:t>Form strong attachments to the opposite-sex parent while identifying with the same-sex parent</a:t>
            </a:r>
          </a:p>
          <a:p>
            <a:pPr marL="547688" lvl="1"/>
            <a:r>
              <a:rPr lang="en-US" dirty="0" smtClean="0"/>
              <a:t>Sex-typing</a:t>
            </a:r>
          </a:p>
          <a:p>
            <a:pPr marL="547688" lvl="1"/>
            <a:r>
              <a:rPr lang="en-US" dirty="0" smtClean="0"/>
              <a:t>Sexual exploration can continue</a:t>
            </a:r>
          </a:p>
          <a:p>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and Language Development</a:t>
            </a:r>
            <a:endParaRPr lang="en-US" dirty="0"/>
          </a:p>
        </p:txBody>
      </p:sp>
      <p:sp>
        <p:nvSpPr>
          <p:cNvPr id="3" name="Content Placeholder 2"/>
          <p:cNvSpPr>
            <a:spLocks noGrp="1"/>
          </p:cNvSpPr>
          <p:nvPr>
            <p:ph idx="1"/>
          </p:nvPr>
        </p:nvSpPr>
        <p:spPr/>
        <p:txBody>
          <a:bodyPr/>
          <a:lstStyle/>
          <a:p>
            <a:pPr marL="273050" indent="-273050"/>
            <a:r>
              <a:rPr lang="en-US" sz="2600" dirty="0" smtClean="0"/>
              <a:t>Individuation-separation process</a:t>
            </a:r>
          </a:p>
          <a:p>
            <a:pPr marL="547688" lvl="1"/>
            <a:r>
              <a:rPr lang="en-US" dirty="0" smtClean="0"/>
              <a:t>Relate to unfamiliar people easily and tolerate brief separations from parents with little or no protest</a:t>
            </a:r>
          </a:p>
          <a:p>
            <a:pPr marL="273050" indent="-273050"/>
            <a:r>
              <a:rPr lang="en-US" sz="2600" dirty="0" smtClean="0"/>
              <a:t>Effects of prolonged separation felt</a:t>
            </a:r>
            <a:endParaRPr lang="en-US" dirty="0" smtClean="0"/>
          </a:p>
          <a:p>
            <a:pPr marL="273050" indent="-273050"/>
            <a:r>
              <a:rPr lang="en-US" sz="2600" dirty="0" smtClean="0"/>
              <a:t>Ages 3 to 4: three- and four- sentences of 3-4 words</a:t>
            </a:r>
          </a:p>
          <a:p>
            <a:pPr marL="273050" indent="-273050"/>
            <a:r>
              <a:rPr lang="en-US" sz="2600" dirty="0" smtClean="0"/>
              <a:t>Ages 4 to 5: four- and five-word sentences</a:t>
            </a:r>
          </a:p>
          <a:p>
            <a:pPr marL="273050" indent="-273050"/>
            <a:r>
              <a:rPr lang="en-US" sz="2600" dirty="0" smtClean="0"/>
              <a:t>Age 6: understand all parts of speech; identify opposites</a:t>
            </a:r>
          </a:p>
          <a:p>
            <a:pPr marL="273050" indent="-273050"/>
            <a:endParaRPr lang="en-US" sz="2600" dirty="0" smtClean="0"/>
          </a:p>
          <a:p>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Personal-Social Behavior and Play</a:t>
            </a:r>
            <a:endParaRPr lang="en-US" dirty="0"/>
          </a:p>
        </p:txBody>
      </p:sp>
      <p:sp>
        <p:nvSpPr>
          <p:cNvPr id="3" name="Content Placeholder 2"/>
          <p:cNvSpPr>
            <a:spLocks noGrp="1"/>
          </p:cNvSpPr>
          <p:nvPr>
            <p:ph idx="1"/>
          </p:nvPr>
        </p:nvSpPr>
        <p:spPr/>
        <p:txBody>
          <a:bodyPr>
            <a:normAutofit/>
          </a:bodyPr>
          <a:lstStyle/>
          <a:p>
            <a:pPr marL="273050" indent="-273050"/>
            <a:r>
              <a:rPr lang="en-US" dirty="0" smtClean="0"/>
              <a:t>Self-assertion is a major theme</a:t>
            </a:r>
          </a:p>
          <a:p>
            <a:pPr marL="273050" indent="-273050"/>
            <a:r>
              <a:rPr lang="en-US" dirty="0" smtClean="0"/>
              <a:t>Independent in dressing, eating, toileting by ages 4 to 5</a:t>
            </a:r>
          </a:p>
          <a:p>
            <a:pPr marL="273050" indent="-273050"/>
            <a:r>
              <a:rPr lang="en-US" dirty="0" smtClean="0"/>
              <a:t>Desire to please with internalized values</a:t>
            </a:r>
          </a:p>
          <a:p>
            <a:pPr marL="273050" indent="-273050"/>
            <a:r>
              <a:rPr lang="en-US" dirty="0" smtClean="0"/>
              <a:t>More secure with new sibling arrival at this age</a:t>
            </a:r>
          </a:p>
          <a:p>
            <a:pPr marL="273050" indent="-273050"/>
            <a:r>
              <a:rPr lang="en-US" dirty="0" smtClean="0"/>
              <a:t>Associative play</a:t>
            </a:r>
          </a:p>
          <a:p>
            <a:pPr marL="273050" indent="-273050"/>
            <a:r>
              <a:rPr lang="en-US" dirty="0" smtClean="0"/>
              <a:t>Imitation</a:t>
            </a:r>
          </a:p>
          <a:p>
            <a:pPr marL="273050" indent="-273050"/>
            <a:r>
              <a:rPr lang="en-US" dirty="0" smtClean="0"/>
              <a:t>Imaginary playmates</a:t>
            </a:r>
          </a:p>
          <a:p>
            <a:pPr marL="273050" indent="-273050"/>
            <a:r>
              <a:rPr lang="en-US" dirty="0" smtClean="0"/>
              <a:t>Mutual play with parents</a:t>
            </a:r>
          </a:p>
          <a:p>
            <a:pPr marL="273050" indent="-273050"/>
            <a:endParaRPr lang="en-US" dirty="0" smtClean="0"/>
          </a:p>
          <a:p>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Preschoolers Enjoy Imaginative and Imitative Play</a:t>
            </a:r>
            <a:endParaRPr lang="en-US" dirty="0"/>
          </a:p>
        </p:txBody>
      </p:sp>
      <p:pic>
        <p:nvPicPr>
          <p:cNvPr id="4" name="Picture 8" descr="A03963-15-06"/>
          <p:cNvPicPr>
            <a:picLocks noGrp="1" noChangeAspect="1" noChangeArrowheads="1"/>
          </p:cNvPicPr>
          <p:nvPr>
            <p:ph idx="1"/>
          </p:nvPr>
        </p:nvPicPr>
        <p:blipFill>
          <a:blip r:embed="rId2"/>
          <a:stretch>
            <a:fillRect/>
          </a:stretch>
        </p:blipFill>
        <p:spPr bwMode="auto">
          <a:xfrm>
            <a:off x="2866204" y="1935163"/>
            <a:ext cx="3411592" cy="4389437"/>
          </a:xfrm>
          <a:prstGeom prst="rect">
            <a:avLst/>
          </a:prstGeom>
          <a:noFill/>
          <a:ln w="9525">
            <a:noFill/>
            <a:miter lim="800000"/>
            <a:headEnd/>
            <a:tailEnd/>
          </a:ln>
        </p:spPr>
      </p:pic>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School – Age Child 6-12 years of age </a:t>
            </a:r>
            <a:endParaRPr lang="en-US" dirty="0"/>
          </a:p>
        </p:txBody>
      </p:sp>
      <p:sp>
        <p:nvSpPr>
          <p:cNvPr id="3" name="Content Placeholder 2"/>
          <p:cNvSpPr>
            <a:spLocks noGrp="1"/>
          </p:cNvSpPr>
          <p:nvPr>
            <p:ph idx="1"/>
          </p:nvPr>
        </p:nvSpPr>
        <p:spPr/>
        <p:txBody>
          <a:bodyPr>
            <a:normAutofit/>
          </a:bodyPr>
          <a:lstStyle/>
          <a:p>
            <a:pPr marL="273050" indent="-273050"/>
            <a:r>
              <a:rPr lang="en-US" sz="2600" dirty="0" smtClean="0"/>
              <a:t>Physiologically begins with shedding of first deciduous teeth and ends at puberty with acquisition of final permanent teeth</a:t>
            </a:r>
          </a:p>
          <a:p>
            <a:pPr marL="273050" indent="-273050"/>
            <a:r>
              <a:rPr lang="en-US" sz="2600" dirty="0" smtClean="0"/>
              <a:t>Gradual growth and development</a:t>
            </a:r>
          </a:p>
          <a:p>
            <a:pPr marL="273050" indent="-273050"/>
            <a:r>
              <a:rPr lang="en-US" sz="2600" dirty="0" smtClean="0"/>
              <a:t>Progress with physical and emotional maturity</a:t>
            </a:r>
          </a:p>
          <a:p>
            <a:pPr marL="273050" indent="-273050"/>
            <a:r>
              <a:rPr lang="en-US" sz="2600" dirty="0" smtClean="0"/>
              <a:t>Proportional Changes:</a:t>
            </a:r>
          </a:p>
          <a:p>
            <a:pPr marL="615950" lvl="1" indent="-342900">
              <a:buClr>
                <a:schemeClr val="tx2"/>
              </a:buClr>
              <a:buSzPct val="60000"/>
              <a:buFont typeface="Wingdings 2" pitchFamily="18" charset="2"/>
              <a:buChar char=""/>
            </a:pPr>
            <a:r>
              <a:rPr lang="en-US" dirty="0" smtClean="0"/>
              <a:t>Height increases by 5 cm per year to gain 30 to 60 cm</a:t>
            </a:r>
          </a:p>
          <a:p>
            <a:pPr marL="615950" lvl="1" indent="-342900">
              <a:buClr>
                <a:schemeClr val="tx2"/>
              </a:buClr>
              <a:buSzPct val="60000"/>
              <a:buFont typeface="Wingdings 2" pitchFamily="18" charset="2"/>
              <a:buChar char=""/>
            </a:pPr>
            <a:r>
              <a:rPr lang="en-US" dirty="0" smtClean="0"/>
              <a:t>Weight increases by 2 to 3 kg per year (average wt. 40 kg at 12)</a:t>
            </a:r>
          </a:p>
          <a:p>
            <a:pPr marL="615950" lvl="1" indent="-342900">
              <a:buClr>
                <a:schemeClr val="tx2"/>
              </a:buClr>
              <a:buSzPct val="60000"/>
              <a:buFont typeface="Wingdings 2" pitchFamily="18" charset="2"/>
              <a:buChar char=""/>
            </a:pPr>
            <a:r>
              <a:rPr lang="en-US" dirty="0" smtClean="0"/>
              <a:t>Males and females differ little in size</a:t>
            </a:r>
          </a:p>
          <a:p>
            <a:pPr marL="615950" lvl="1" indent="-342900"/>
            <a:endParaRPr lang="en-US" dirty="0" smtClean="0"/>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Prepubescence</a:t>
            </a:r>
            <a:endParaRPr lang="en-US" dirty="0"/>
          </a:p>
        </p:txBody>
      </p:sp>
      <p:sp>
        <p:nvSpPr>
          <p:cNvPr id="3" name="Content Placeholder 2"/>
          <p:cNvSpPr>
            <a:spLocks noGrp="1"/>
          </p:cNvSpPr>
          <p:nvPr>
            <p:ph idx="1"/>
          </p:nvPr>
        </p:nvSpPr>
        <p:spPr/>
        <p:txBody>
          <a:bodyPr/>
          <a:lstStyle/>
          <a:p>
            <a:pPr marL="273050" indent="-273050"/>
            <a:r>
              <a:rPr lang="en-US" dirty="0" smtClean="0"/>
              <a:t>Defined as 2 years preceding puberty</a:t>
            </a:r>
          </a:p>
          <a:p>
            <a:pPr marL="273050" indent="-273050"/>
            <a:r>
              <a:rPr lang="en-US" dirty="0" smtClean="0"/>
              <a:t>Typically occurs during preadolescence</a:t>
            </a:r>
          </a:p>
          <a:p>
            <a:pPr marL="273050" indent="-273050"/>
            <a:r>
              <a:rPr lang="en-US" dirty="0" smtClean="0"/>
              <a:t>Varying ages from 9 to 12 (girls about 2 years earlier than boys)</a:t>
            </a:r>
          </a:p>
          <a:p>
            <a:pPr marL="273050" indent="-273050"/>
            <a:r>
              <a:rPr lang="en-US" dirty="0" smtClean="0"/>
              <a:t>Average age of puberty is 12 in girls and 14 in boys</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Content Placeholder 2"/>
          <p:cNvSpPr>
            <a:spLocks noGrp="1"/>
          </p:cNvSpPr>
          <p:nvPr>
            <p:ph idx="1"/>
          </p:nvPr>
        </p:nvSpPr>
        <p:spPr/>
        <p:txBody>
          <a:bodyPr/>
          <a:lstStyle/>
          <a:p>
            <a:pPr marL="273050" indent="-273050">
              <a:lnSpc>
                <a:spcPct val="90000"/>
              </a:lnSpc>
            </a:pPr>
            <a:r>
              <a:rPr lang="en-US" sz="2600" dirty="0" smtClean="0"/>
              <a:t>Erickson: “Industry” vs. “Inferiority </a:t>
            </a:r>
          </a:p>
          <a:p>
            <a:pPr marL="547688" lvl="1">
              <a:lnSpc>
                <a:spcPct val="90000"/>
              </a:lnSpc>
            </a:pPr>
            <a:r>
              <a:rPr lang="en-US" dirty="0" smtClean="0"/>
              <a:t>Eager to develop skills and participate in meaningful and socially useful work</a:t>
            </a:r>
          </a:p>
          <a:p>
            <a:pPr marL="547688" lvl="1">
              <a:lnSpc>
                <a:spcPct val="90000"/>
              </a:lnSpc>
            </a:pPr>
            <a:r>
              <a:rPr lang="en-US" dirty="0" smtClean="0"/>
              <a:t>Acquire sense of personal and interpersonal competence</a:t>
            </a:r>
          </a:p>
          <a:p>
            <a:pPr marL="822325" lvl="2">
              <a:lnSpc>
                <a:spcPct val="90000"/>
              </a:lnSpc>
            </a:pPr>
            <a:r>
              <a:rPr lang="en-US" dirty="0" smtClean="0"/>
              <a:t>Failure to develop a sense of accomplishment results in a sense of inferiority; </a:t>
            </a:r>
          </a:p>
          <a:p>
            <a:pPr marL="822325" lvl="2">
              <a:lnSpc>
                <a:spcPct val="90000"/>
              </a:lnSpc>
            </a:pPr>
            <a:r>
              <a:rPr lang="en-US" dirty="0" smtClean="0"/>
              <a:t>Grades, material rewards, additional privileges, and recognition provide encouragement and stimulation</a:t>
            </a:r>
          </a:p>
          <a:p>
            <a:pPr marL="547688" lvl="1">
              <a:lnSpc>
                <a:spcPct val="90000"/>
              </a:lnSpc>
            </a:pPr>
            <a:r>
              <a:rPr lang="en-US" dirty="0" smtClean="0"/>
              <a:t>Growing sense of independence</a:t>
            </a:r>
          </a:p>
          <a:p>
            <a:pPr marL="547688" lvl="1">
              <a:lnSpc>
                <a:spcPct val="90000"/>
              </a:lnSpc>
            </a:pPr>
            <a:r>
              <a:rPr lang="en-US" dirty="0" smtClean="0"/>
              <a:t>Peer approval is strong motivator</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School-Age Children Are Motivated to Complete Tasks</a:t>
            </a:r>
            <a:r>
              <a:rPr lang="en-US" sz="3600" dirty="0" smtClean="0"/>
              <a:t> </a:t>
            </a:r>
            <a:endParaRPr lang="en-US" dirty="0"/>
          </a:p>
        </p:txBody>
      </p:sp>
      <p:pic>
        <p:nvPicPr>
          <p:cNvPr id="4" name="Picture 1030" descr="A03963-17-02A"/>
          <p:cNvPicPr>
            <a:picLocks noGrp="1" noChangeAspect="1" noChangeArrowheads="1"/>
          </p:cNvPicPr>
          <p:nvPr>
            <p:ph idx="1"/>
          </p:nvPr>
        </p:nvPicPr>
        <p:blipFill>
          <a:blip r:embed="rId2"/>
          <a:srcRect/>
          <a:stretch>
            <a:fillRect/>
          </a:stretch>
        </p:blipFill>
        <p:spPr bwMode="auto">
          <a:xfrm>
            <a:off x="914400" y="1828800"/>
            <a:ext cx="3657600" cy="4267200"/>
          </a:xfrm>
          <a:prstGeom prst="rect">
            <a:avLst/>
          </a:prstGeom>
          <a:noFill/>
          <a:ln w="9525">
            <a:noFill/>
            <a:miter lim="800000"/>
            <a:headEnd/>
            <a:tailEnd/>
          </a:ln>
        </p:spPr>
      </p:pic>
      <p:pic>
        <p:nvPicPr>
          <p:cNvPr id="5" name="Picture 1031" descr="A03963-17-02B"/>
          <p:cNvPicPr>
            <a:picLocks noChangeAspect="1" noChangeArrowheads="1"/>
          </p:cNvPicPr>
          <p:nvPr/>
        </p:nvPicPr>
        <p:blipFill>
          <a:blip r:embed="rId3"/>
          <a:srcRect/>
          <a:stretch>
            <a:fillRect/>
          </a:stretch>
        </p:blipFill>
        <p:spPr bwMode="auto">
          <a:xfrm>
            <a:off x="4800600" y="2819400"/>
            <a:ext cx="4191000" cy="37369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514350" indent="-514350">
              <a:lnSpc>
                <a:spcPct val="140000"/>
              </a:lnSpc>
              <a:spcBef>
                <a:spcPct val="50000"/>
              </a:spcBef>
              <a:buFont typeface="+mj-lt"/>
              <a:buAutoNum type="arabicPeriod"/>
            </a:pPr>
            <a:r>
              <a:rPr kumimoji="1" lang="en-US" dirty="0" smtClean="0">
                <a:solidFill>
                  <a:srgbClr val="002060"/>
                </a:solidFill>
                <a:effectLst>
                  <a:outerShdw blurRad="38100" dist="38100" dir="2700000" algn="tl">
                    <a:srgbClr val="C0C0C0"/>
                  </a:outerShdw>
                </a:effectLst>
                <a:latin typeface="Verdana" pitchFamily="34" charset="0"/>
              </a:rPr>
              <a:t>Have a written breastfeeding policy that is routinely communicated to all health care staff. </a:t>
            </a:r>
            <a:r>
              <a:rPr kumimoji="1" lang="en-US" dirty="0" smtClean="0">
                <a:solidFill>
                  <a:schemeClr val="folHlink"/>
                </a:solidFill>
                <a:effectLst>
                  <a:outerShdw blurRad="38100" dist="38100" dir="2700000" algn="tl">
                    <a:srgbClr val="C0C0C0"/>
                  </a:outerShdw>
                </a:effectLst>
                <a:latin typeface="Verdana" pitchFamily="34" charset="0"/>
              </a:rPr>
              <a:t> </a:t>
            </a:r>
          </a:p>
          <a:p>
            <a:pPr marL="514350" indent="-514350">
              <a:lnSpc>
                <a:spcPct val="140000"/>
              </a:lnSpc>
              <a:spcBef>
                <a:spcPct val="50000"/>
              </a:spcBef>
              <a:buFont typeface="+mj-lt"/>
              <a:buAutoNum type="arabicPeriod"/>
            </a:pPr>
            <a:r>
              <a:rPr kumimoji="1" lang="en-US" dirty="0" smtClean="0">
                <a:solidFill>
                  <a:srgbClr val="006600"/>
                </a:solidFill>
                <a:effectLst>
                  <a:outerShdw blurRad="38100" dist="38100" dir="2700000" algn="tl">
                    <a:srgbClr val="C0C0C0"/>
                  </a:outerShdw>
                </a:effectLst>
                <a:latin typeface="Verdana" pitchFamily="34" charset="0"/>
              </a:rPr>
              <a:t>Train all health care staff in skills necessary to implement this policy.  </a:t>
            </a:r>
          </a:p>
          <a:p>
            <a:pPr marL="514350" indent="-514350">
              <a:lnSpc>
                <a:spcPct val="140000"/>
              </a:lnSpc>
              <a:spcBef>
                <a:spcPct val="50000"/>
              </a:spcBef>
              <a:buFont typeface="+mj-lt"/>
              <a:buAutoNum type="arabicPeriod"/>
            </a:pPr>
            <a:r>
              <a:rPr kumimoji="1" lang="en-US" dirty="0" smtClean="0">
                <a:solidFill>
                  <a:schemeClr val="accent1"/>
                </a:solidFill>
                <a:effectLst>
                  <a:outerShdw blurRad="38100" dist="38100" dir="2700000" algn="tl">
                    <a:srgbClr val="C0C0C0"/>
                  </a:outerShdw>
                </a:effectLst>
                <a:latin typeface="Verdana" pitchFamily="34" charset="0"/>
              </a:rPr>
              <a:t>Inform all pregnant women about the benefits and management of breastfeeding.  </a:t>
            </a:r>
          </a:p>
          <a:p>
            <a:pPr marL="514350" indent="-514350">
              <a:lnSpc>
                <a:spcPct val="140000"/>
              </a:lnSpc>
              <a:spcBef>
                <a:spcPct val="50000"/>
              </a:spcBef>
              <a:buFont typeface="+mj-lt"/>
              <a:buAutoNum type="arabicPeriod"/>
            </a:pPr>
            <a:r>
              <a:rPr kumimoji="1" lang="en-US" dirty="0" smtClean="0">
                <a:solidFill>
                  <a:srgbClr val="006600"/>
                </a:solidFill>
                <a:effectLst>
                  <a:outerShdw blurRad="38100" dist="38100" dir="2700000" algn="tl">
                    <a:srgbClr val="C0C0C0"/>
                  </a:outerShdw>
                </a:effectLst>
                <a:latin typeface="Verdana" pitchFamily="34" charset="0"/>
              </a:rPr>
              <a:t>Help mothers initiate breastfeeding within one half-hour of birth.  </a:t>
            </a:r>
          </a:p>
          <a:p>
            <a:pPr marL="514350" indent="-514350">
              <a:lnSpc>
                <a:spcPct val="140000"/>
              </a:lnSpc>
              <a:spcBef>
                <a:spcPct val="50000"/>
              </a:spcBef>
              <a:buFont typeface="+mj-lt"/>
              <a:buAutoNum type="arabicPeriod"/>
            </a:pPr>
            <a:r>
              <a:rPr kumimoji="1" lang="en-US" dirty="0" smtClean="0">
                <a:solidFill>
                  <a:srgbClr val="7030A0"/>
                </a:solidFill>
                <a:effectLst>
                  <a:outerShdw blurRad="38100" dist="38100" dir="2700000" algn="tl">
                    <a:srgbClr val="C0C0C0"/>
                  </a:outerShdw>
                </a:effectLst>
                <a:latin typeface="Verdana" pitchFamily="34" charset="0"/>
              </a:rPr>
              <a:t>Show mothers how to breastfeed and maintain lactation, even if they should be separated from their infants.</a:t>
            </a:r>
            <a:r>
              <a:rPr kumimoji="1" lang="en-US" dirty="0" smtClean="0">
                <a:solidFill>
                  <a:schemeClr val="folHlink"/>
                </a:solidFill>
                <a:effectLst>
                  <a:outerShdw blurRad="38100" dist="38100" dir="2700000" algn="tl">
                    <a:srgbClr val="C0C0C0"/>
                  </a:outerShdw>
                </a:effectLst>
                <a:latin typeface="Verdana" pitchFamily="34" charset="0"/>
              </a:rPr>
              <a:t> </a:t>
            </a:r>
          </a:p>
          <a:p>
            <a:pPr marL="596646"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Development</a:t>
            </a:r>
            <a:endParaRPr lang="en-US" dirty="0"/>
          </a:p>
        </p:txBody>
      </p:sp>
      <p:sp>
        <p:nvSpPr>
          <p:cNvPr id="3" name="Content Placeholder 2"/>
          <p:cNvSpPr>
            <a:spLocks noGrp="1"/>
          </p:cNvSpPr>
          <p:nvPr>
            <p:ph idx="1"/>
          </p:nvPr>
        </p:nvSpPr>
        <p:spPr/>
        <p:txBody>
          <a:bodyPr>
            <a:normAutofit/>
          </a:bodyPr>
          <a:lstStyle/>
          <a:p>
            <a:pPr marL="273050" indent="-273050"/>
            <a:r>
              <a:rPr lang="en-US" sz="2600" dirty="0" smtClean="0"/>
              <a:t>Piaget: Concrete operations</a:t>
            </a:r>
          </a:p>
          <a:p>
            <a:pPr marL="547688" lvl="1"/>
            <a:r>
              <a:rPr lang="en-US" dirty="0" smtClean="0"/>
              <a:t>Use thought processes to experience events and actions</a:t>
            </a:r>
          </a:p>
          <a:p>
            <a:pPr marL="822325" lvl="2"/>
            <a:r>
              <a:rPr lang="en-US" dirty="0" smtClean="0"/>
              <a:t>Apply new skills when thinking about objects, situations, or events</a:t>
            </a:r>
          </a:p>
          <a:p>
            <a:pPr marL="547688" lvl="1"/>
            <a:r>
              <a:rPr lang="en-US" dirty="0" smtClean="0"/>
              <a:t>Less egocentric: see things from the point of view of another</a:t>
            </a:r>
          </a:p>
          <a:p>
            <a:pPr marL="547688" lvl="1"/>
            <a:r>
              <a:rPr lang="en-US" dirty="0" smtClean="0"/>
              <a:t>Develop understanding of relationships between things and ideas</a:t>
            </a:r>
          </a:p>
          <a:p>
            <a:pPr marL="547688" lvl="1"/>
            <a:r>
              <a:rPr lang="en-US" dirty="0" smtClean="0"/>
              <a:t>Able to make judgments based on reason (“conceptual thinking”)</a:t>
            </a:r>
          </a:p>
          <a:p>
            <a:pPr marL="273050" indent="-273050"/>
            <a:endParaRPr lang="en-US" sz="2600" dirty="0" smtClean="0"/>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and Spiritual Development</a:t>
            </a:r>
            <a:endParaRPr lang="en-US" dirty="0"/>
          </a:p>
        </p:txBody>
      </p:sp>
      <p:sp>
        <p:nvSpPr>
          <p:cNvPr id="3" name="Content Placeholder 2"/>
          <p:cNvSpPr>
            <a:spLocks noGrp="1"/>
          </p:cNvSpPr>
          <p:nvPr>
            <p:ph idx="1"/>
          </p:nvPr>
        </p:nvSpPr>
        <p:spPr/>
        <p:txBody>
          <a:bodyPr>
            <a:normAutofit/>
          </a:bodyPr>
          <a:lstStyle/>
          <a:p>
            <a:pPr marL="273050" indent="-273050">
              <a:lnSpc>
                <a:spcPct val="90000"/>
              </a:lnSpc>
            </a:pPr>
            <a:r>
              <a:rPr lang="en-US" dirty="0" smtClean="0"/>
              <a:t>Kohlberg: move from egocentric to more logical pattern of thought</a:t>
            </a:r>
          </a:p>
          <a:p>
            <a:pPr marL="273050" indent="-273050">
              <a:lnSpc>
                <a:spcPct val="90000"/>
              </a:lnSpc>
            </a:pPr>
            <a:r>
              <a:rPr lang="en-US" dirty="0" smtClean="0"/>
              <a:t>Development of conscience and moral standards</a:t>
            </a:r>
          </a:p>
          <a:p>
            <a:pPr marL="273050" indent="-273050">
              <a:lnSpc>
                <a:spcPct val="90000"/>
              </a:lnSpc>
            </a:pPr>
            <a:r>
              <a:rPr lang="en-US" dirty="0" smtClean="0"/>
              <a:t>Age 6 to 7: reward and punishment guide choice</a:t>
            </a:r>
          </a:p>
          <a:p>
            <a:pPr marL="273050" indent="-273050">
              <a:lnSpc>
                <a:spcPct val="90000"/>
              </a:lnSpc>
            </a:pPr>
            <a:r>
              <a:rPr lang="en-US" dirty="0" smtClean="0"/>
              <a:t>Older school age: able to judge an act by the intentions that prompted it </a:t>
            </a:r>
          </a:p>
          <a:p>
            <a:pPr marL="273050" indent="-273050">
              <a:lnSpc>
                <a:spcPct val="90000"/>
              </a:lnSpc>
            </a:pPr>
            <a:r>
              <a:rPr lang="en-US" dirty="0" smtClean="0"/>
              <a:t>Rules and judgments become more founded on needs and desires of others</a:t>
            </a:r>
          </a:p>
          <a:p>
            <a:pPr marL="273050" indent="-273050">
              <a:lnSpc>
                <a:spcPct val="90000"/>
              </a:lnSpc>
            </a:pPr>
            <a:r>
              <a:rPr lang="en-US" dirty="0" smtClean="0"/>
              <a:t>May view illness or injury as punishment for a real or imagined misdeed</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and Social Development</a:t>
            </a:r>
            <a:endParaRPr lang="en-US" dirty="0"/>
          </a:p>
        </p:txBody>
      </p:sp>
      <p:sp>
        <p:nvSpPr>
          <p:cNvPr id="3" name="Content Placeholder 2"/>
          <p:cNvSpPr>
            <a:spLocks noGrp="1"/>
          </p:cNvSpPr>
          <p:nvPr>
            <p:ph idx="1"/>
          </p:nvPr>
        </p:nvSpPr>
        <p:spPr/>
        <p:txBody>
          <a:bodyPr/>
          <a:lstStyle/>
          <a:p>
            <a:pPr marL="273050" indent="-273050">
              <a:lnSpc>
                <a:spcPct val="90000"/>
              </a:lnSpc>
            </a:pPr>
            <a:r>
              <a:rPr lang="en-US" sz="2400" dirty="0" smtClean="0"/>
              <a:t>Efficient language skills</a:t>
            </a:r>
          </a:p>
          <a:p>
            <a:pPr marL="273050" indent="-273050">
              <a:lnSpc>
                <a:spcPct val="90000"/>
              </a:lnSpc>
            </a:pPr>
            <a:r>
              <a:rPr lang="en-US" sz="2400" dirty="0" smtClean="0"/>
              <a:t>Important linguistic accomplishments: narrative skills improve</a:t>
            </a:r>
          </a:p>
          <a:p>
            <a:pPr marL="273050" indent="-273050">
              <a:lnSpc>
                <a:spcPct val="90000"/>
              </a:lnSpc>
            </a:pPr>
            <a:r>
              <a:rPr lang="en-US" sz="2400" dirty="0" smtClean="0"/>
              <a:t>“</a:t>
            </a:r>
            <a:r>
              <a:rPr lang="en-US" sz="2400" dirty="0" err="1" smtClean="0"/>
              <a:t>Metalinguistic</a:t>
            </a:r>
            <a:r>
              <a:rPr lang="en-US" sz="2400" dirty="0" smtClean="0"/>
              <a:t> awareness” = able to think about language and comment on its properties</a:t>
            </a:r>
          </a:p>
          <a:p>
            <a:pPr marL="547688" lvl="1">
              <a:lnSpc>
                <a:spcPct val="90000"/>
              </a:lnSpc>
            </a:pPr>
            <a:r>
              <a:rPr lang="en-US" sz="2200" dirty="0" smtClean="0"/>
              <a:t>Appreciate jokes and puns</a:t>
            </a:r>
          </a:p>
          <a:p>
            <a:pPr marL="273050" indent="-273050">
              <a:lnSpc>
                <a:spcPct val="90000"/>
              </a:lnSpc>
            </a:pPr>
            <a:r>
              <a:rPr lang="en-US" sz="2400" dirty="0" smtClean="0"/>
              <a:t>Importance of the peer group</a:t>
            </a:r>
          </a:p>
          <a:p>
            <a:pPr marL="273050" indent="-273050">
              <a:lnSpc>
                <a:spcPct val="90000"/>
              </a:lnSpc>
            </a:pPr>
            <a:r>
              <a:rPr lang="en-US" sz="2400" dirty="0" smtClean="0"/>
              <a:t>Identification with peers is a strong influence in child gaining independence from parents</a:t>
            </a:r>
          </a:p>
          <a:p>
            <a:pPr marL="273050" indent="-273050">
              <a:lnSpc>
                <a:spcPct val="90000"/>
              </a:lnSpc>
            </a:pPr>
            <a:r>
              <a:rPr lang="en-US" sz="2400" dirty="0" smtClean="0"/>
              <a:t>Sex roles strongly influenced by peer relationships</a:t>
            </a:r>
          </a:p>
          <a:p>
            <a:pPr marL="547688" lvl="1">
              <a:lnSpc>
                <a:spcPct val="90000"/>
              </a:lnSpc>
            </a:pPr>
            <a:r>
              <a:rPr lang="en-US" sz="2200" dirty="0" smtClean="0"/>
              <a:t>Boys and girls grow more intolerant of each other</a:t>
            </a:r>
          </a:p>
          <a:p>
            <a:pPr marL="273050" indent="-273050">
              <a:lnSpc>
                <a:spcPct val="90000"/>
              </a:lnSpc>
            </a:pPr>
            <a:endParaRPr lang="en-US" sz="2400" dirty="0" smtClean="0"/>
          </a:p>
          <a:p>
            <a:endParaRPr 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Relationships with Peers and Families</a:t>
            </a:r>
            <a:endParaRPr lang="en-US" dirty="0"/>
          </a:p>
        </p:txBody>
      </p:sp>
      <p:sp>
        <p:nvSpPr>
          <p:cNvPr id="3" name="Content Placeholder 2"/>
          <p:cNvSpPr>
            <a:spLocks noGrp="1"/>
          </p:cNvSpPr>
          <p:nvPr>
            <p:ph idx="1"/>
          </p:nvPr>
        </p:nvSpPr>
        <p:spPr/>
        <p:txBody>
          <a:bodyPr>
            <a:normAutofit lnSpcReduction="10000"/>
          </a:bodyPr>
          <a:lstStyle/>
          <a:p>
            <a:pPr marL="273050" indent="-273050">
              <a:lnSpc>
                <a:spcPct val="90000"/>
              </a:lnSpc>
            </a:pPr>
            <a:r>
              <a:rPr lang="en-US" dirty="0" smtClean="0"/>
              <a:t>Parents are primary influence in shaping child’s personality, behavior, and value system</a:t>
            </a:r>
          </a:p>
          <a:p>
            <a:pPr marL="273050" indent="-273050">
              <a:lnSpc>
                <a:spcPct val="90000"/>
              </a:lnSpc>
            </a:pPr>
            <a:r>
              <a:rPr lang="en-US" dirty="0" smtClean="0"/>
              <a:t>Increasing independence from parents is primary goal of middle childhood</a:t>
            </a:r>
          </a:p>
          <a:p>
            <a:pPr marL="273050" indent="-273050">
              <a:lnSpc>
                <a:spcPct val="90000"/>
              </a:lnSpc>
            </a:pPr>
            <a:r>
              <a:rPr lang="en-US" dirty="0" smtClean="0"/>
              <a:t>Children not ready to abandon parental control</a:t>
            </a:r>
          </a:p>
          <a:p>
            <a:pPr marL="273050" indent="-273050">
              <a:lnSpc>
                <a:spcPct val="90000"/>
              </a:lnSpc>
            </a:pPr>
            <a:r>
              <a:rPr lang="en-US" dirty="0" smtClean="0"/>
              <a:t>Children learn to appreciate the numerous and varied points of view that are represented in the peer group</a:t>
            </a:r>
          </a:p>
          <a:p>
            <a:pPr marL="273050" indent="-273050">
              <a:lnSpc>
                <a:spcPct val="90000"/>
              </a:lnSpc>
            </a:pPr>
            <a:r>
              <a:rPr lang="en-US" dirty="0" smtClean="0"/>
              <a:t>Children become increasingly sensitive to the social norms and pressures of peer groups</a:t>
            </a:r>
          </a:p>
          <a:p>
            <a:pPr marL="273050" indent="-273050">
              <a:lnSpc>
                <a:spcPct val="90000"/>
              </a:lnSpc>
            </a:pPr>
            <a:r>
              <a:rPr lang="en-US" dirty="0" smtClean="0"/>
              <a:t>Interaction among peers leads to the formation of intimate friendships between same-sex peers</a:t>
            </a:r>
          </a:p>
          <a:p>
            <a:pPr marL="273050" indent="-273050">
              <a:lnSpc>
                <a:spcPct val="90000"/>
              </a:lnSpc>
            </a:pPr>
            <a:endParaRPr lang="en-US" dirty="0" smtClean="0"/>
          </a:p>
          <a:p>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Developing a Self-Concept and Body Image</a:t>
            </a:r>
            <a:endParaRPr lang="en-US" dirty="0"/>
          </a:p>
        </p:txBody>
      </p:sp>
      <p:sp>
        <p:nvSpPr>
          <p:cNvPr id="3" name="Content Placeholder 2"/>
          <p:cNvSpPr>
            <a:spLocks noGrp="1"/>
          </p:cNvSpPr>
          <p:nvPr>
            <p:ph idx="1"/>
          </p:nvPr>
        </p:nvSpPr>
        <p:spPr/>
        <p:txBody>
          <a:bodyPr>
            <a:normAutofit lnSpcReduction="10000"/>
          </a:bodyPr>
          <a:lstStyle/>
          <a:p>
            <a:pPr marL="273050" indent="-273050">
              <a:lnSpc>
                <a:spcPct val="80000"/>
              </a:lnSpc>
            </a:pPr>
            <a:r>
              <a:rPr lang="en-US" dirty="0" smtClean="0"/>
              <a:t>Definition: a conscious awareness of a variety of self-perceptions (abilities, values, appearance, </a:t>
            </a:r>
          </a:p>
          <a:p>
            <a:pPr marL="273050" indent="-273050">
              <a:lnSpc>
                <a:spcPct val="80000"/>
              </a:lnSpc>
            </a:pPr>
            <a:r>
              <a:rPr lang="en-US" dirty="0" smtClean="0"/>
              <a:t>Importance of significant adults in shaping child’s self-concept</a:t>
            </a:r>
          </a:p>
          <a:p>
            <a:pPr marL="273050" indent="-273050">
              <a:lnSpc>
                <a:spcPct val="80000"/>
              </a:lnSpc>
            </a:pPr>
            <a:r>
              <a:rPr lang="en-US" dirty="0" smtClean="0"/>
              <a:t>Positive self-concept leads to feelings of self-respect, self-confidence, and happiness</a:t>
            </a:r>
          </a:p>
          <a:p>
            <a:pPr marL="273050" indent="-273050">
              <a:lnSpc>
                <a:spcPct val="80000"/>
              </a:lnSpc>
            </a:pPr>
            <a:r>
              <a:rPr lang="en-US" dirty="0" smtClean="0"/>
              <a:t>Body image is influenced by significant others</a:t>
            </a:r>
          </a:p>
          <a:p>
            <a:pPr marL="273050" indent="-273050">
              <a:lnSpc>
                <a:spcPct val="80000"/>
              </a:lnSpc>
            </a:pPr>
            <a:r>
              <a:rPr lang="en-US" dirty="0" smtClean="0"/>
              <a:t>Increased awareness of “differences” may influence feelings of inferiority</a:t>
            </a:r>
          </a:p>
          <a:p>
            <a:pPr marL="273050" indent="-273050">
              <a:lnSpc>
                <a:spcPct val="80000"/>
              </a:lnSpc>
            </a:pPr>
            <a:r>
              <a:rPr lang="en-US" dirty="0" smtClean="0"/>
              <a:t>Normal curiosity of childhood</a:t>
            </a:r>
          </a:p>
          <a:p>
            <a:pPr marL="273050" indent="-273050">
              <a:lnSpc>
                <a:spcPct val="80000"/>
              </a:lnSpc>
            </a:pPr>
            <a:r>
              <a:rPr lang="en-US" dirty="0" smtClean="0"/>
              <a:t>Attitudes toward sex</a:t>
            </a:r>
          </a:p>
          <a:p>
            <a:pPr marL="273050" indent="-273050">
              <a:lnSpc>
                <a:spcPct val="80000"/>
              </a:lnSpc>
            </a:pPr>
            <a:r>
              <a:rPr lang="en-US" dirty="0" smtClean="0"/>
              <a:t>Use of terminology – avoid associating “dirty” to genitalia</a:t>
            </a:r>
          </a:p>
          <a:p>
            <a:endParaRPr 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Adolescence</a:t>
            </a:r>
            <a:endParaRPr lang="en-US" dirty="0"/>
          </a:p>
        </p:txBody>
      </p:sp>
      <p:sp>
        <p:nvSpPr>
          <p:cNvPr id="3" name="Content Placeholder 2"/>
          <p:cNvSpPr>
            <a:spLocks noGrp="1"/>
          </p:cNvSpPr>
          <p:nvPr>
            <p:ph idx="1"/>
          </p:nvPr>
        </p:nvSpPr>
        <p:spPr/>
        <p:txBody>
          <a:bodyPr>
            <a:normAutofit lnSpcReduction="10000"/>
          </a:bodyPr>
          <a:lstStyle/>
          <a:p>
            <a:pPr marL="273050" indent="-273050"/>
            <a:r>
              <a:rPr lang="en-US" sz="2600" dirty="0" smtClean="0"/>
              <a:t>Complex interplay of biologic, cognitive, </a:t>
            </a:r>
            <a:r>
              <a:rPr lang="en-US" sz="2600" dirty="0" err="1" smtClean="0"/>
              <a:t>psychologic</a:t>
            </a:r>
            <a:r>
              <a:rPr lang="en-US" sz="2600" dirty="0" smtClean="0"/>
              <a:t>, and social change, perhaps more so than at any other time of life</a:t>
            </a:r>
          </a:p>
          <a:p>
            <a:pPr marL="273050" indent="-273050"/>
            <a:r>
              <a:rPr lang="en-US" sz="2600" dirty="0" smtClean="0"/>
              <a:t>Change on multiple levels</a:t>
            </a:r>
          </a:p>
          <a:p>
            <a:pPr marL="547688" lvl="1"/>
            <a:r>
              <a:rPr lang="en-US" dirty="0" smtClean="0"/>
              <a:t>Biologic maturation	</a:t>
            </a:r>
          </a:p>
          <a:p>
            <a:pPr marL="822325" lvl="2"/>
            <a:r>
              <a:rPr lang="en-US" dirty="0" err="1" smtClean="0"/>
              <a:t>Neuroendocrine</a:t>
            </a:r>
            <a:r>
              <a:rPr lang="en-US" dirty="0" smtClean="0"/>
              <a:t> events of puberty</a:t>
            </a:r>
          </a:p>
          <a:p>
            <a:pPr marL="822325" lvl="2"/>
            <a:r>
              <a:rPr lang="en-US" dirty="0" smtClean="0"/>
              <a:t>Females: ovulation, menarche</a:t>
            </a:r>
          </a:p>
          <a:p>
            <a:pPr marL="822325" lvl="2"/>
            <a:r>
              <a:rPr lang="en-US" dirty="0" smtClean="0"/>
              <a:t>Males: production of viable sperm</a:t>
            </a:r>
          </a:p>
          <a:p>
            <a:pPr marL="822325" lvl="2"/>
            <a:r>
              <a:rPr lang="en-US" dirty="0" smtClean="0"/>
              <a:t>Tanner stages 1-5</a:t>
            </a:r>
          </a:p>
          <a:p>
            <a:pPr marL="547688" lvl="1"/>
            <a:r>
              <a:rPr lang="en-US" dirty="0" smtClean="0"/>
              <a:t>Cognitive development</a:t>
            </a:r>
          </a:p>
          <a:p>
            <a:pPr marL="547688" lvl="1"/>
            <a:r>
              <a:rPr lang="en-US" dirty="0" err="1" smtClean="0"/>
              <a:t>Psychologic</a:t>
            </a:r>
            <a:r>
              <a:rPr lang="en-US" dirty="0" smtClean="0"/>
              <a:t> development</a:t>
            </a:r>
          </a:p>
          <a:p>
            <a:pPr marL="547688" lvl="1"/>
            <a:endParaRPr lang="en-US" dirty="0" smtClean="0"/>
          </a:p>
          <a:p>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a:t>
            </a:r>
            <a:endParaRPr lang="en-US" dirty="0"/>
          </a:p>
        </p:txBody>
      </p:sp>
      <p:sp>
        <p:nvSpPr>
          <p:cNvPr id="3" name="Content Placeholder 2"/>
          <p:cNvSpPr>
            <a:spLocks noGrp="1"/>
          </p:cNvSpPr>
          <p:nvPr>
            <p:ph idx="1"/>
          </p:nvPr>
        </p:nvSpPr>
        <p:spPr/>
        <p:txBody>
          <a:bodyPr/>
          <a:lstStyle/>
          <a:p>
            <a:pPr marL="273050" indent="-273050"/>
            <a:r>
              <a:rPr lang="en-US" sz="2600" dirty="0" smtClean="0"/>
              <a:t>Final 20% to 25% of linear growth is achieved</a:t>
            </a:r>
          </a:p>
          <a:p>
            <a:pPr marL="273050" indent="-273050"/>
            <a:r>
              <a:rPr lang="en-US" sz="2600" dirty="0" smtClean="0"/>
              <a:t>Up to 50% of ideal adult body weight is gained </a:t>
            </a:r>
          </a:p>
          <a:p>
            <a:pPr marL="273050" indent="-273050"/>
            <a:r>
              <a:rPr lang="en-US" sz="2600" dirty="0" smtClean="0"/>
              <a:t>Growth spurt peaks at age 12 years in girls and at about age 14 in boys; begins between 9 ½ to 14 ½ in girls and 10 ½ to 16 in boys</a:t>
            </a:r>
          </a:p>
          <a:p>
            <a:pPr marL="273050" indent="-273050"/>
            <a:r>
              <a:rPr lang="en-US" sz="2600" dirty="0" smtClean="0"/>
              <a:t>In girls, begin puberty and reach maturity about 1 ½ to 2 years earlier than boys</a:t>
            </a:r>
          </a:p>
          <a:p>
            <a:pPr marL="547688" lvl="1"/>
            <a:r>
              <a:rPr lang="en-US" dirty="0" smtClean="0"/>
              <a:t>growth in height usually ceases 2 to 2 ½ years after menarche </a:t>
            </a:r>
          </a:p>
          <a:p>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Development</a:t>
            </a:r>
            <a:endParaRPr lang="en-US" dirty="0"/>
          </a:p>
        </p:txBody>
      </p:sp>
      <p:sp>
        <p:nvSpPr>
          <p:cNvPr id="3" name="Content Placeholder 2"/>
          <p:cNvSpPr>
            <a:spLocks noGrp="1"/>
          </p:cNvSpPr>
          <p:nvPr>
            <p:ph idx="1"/>
          </p:nvPr>
        </p:nvSpPr>
        <p:spPr/>
        <p:txBody>
          <a:bodyPr/>
          <a:lstStyle/>
          <a:p>
            <a:pPr marL="273050" indent="-273050">
              <a:lnSpc>
                <a:spcPct val="80000"/>
              </a:lnSpc>
            </a:pPr>
            <a:r>
              <a:rPr lang="en-US" sz="2400" dirty="0" smtClean="0"/>
              <a:t>Piaget: Formal operational thinking: ages 11 to 14</a:t>
            </a:r>
          </a:p>
          <a:p>
            <a:pPr marL="273050" indent="-273050">
              <a:lnSpc>
                <a:spcPct val="80000"/>
              </a:lnSpc>
            </a:pPr>
            <a:r>
              <a:rPr lang="en-US" sz="2400" dirty="0" smtClean="0"/>
              <a:t>Abstract terms, possibilities, and hypotheses</a:t>
            </a:r>
          </a:p>
          <a:p>
            <a:pPr marL="273050" indent="-273050">
              <a:lnSpc>
                <a:spcPct val="80000"/>
              </a:lnSpc>
            </a:pPr>
            <a:r>
              <a:rPr lang="en-US" sz="2400" dirty="0" smtClean="0"/>
              <a:t>Decision-making abilities increase</a:t>
            </a:r>
          </a:p>
          <a:p>
            <a:pPr marL="273050" indent="-273050">
              <a:lnSpc>
                <a:spcPct val="80000"/>
              </a:lnSpc>
            </a:pPr>
            <a:r>
              <a:rPr lang="en-US" sz="2400" dirty="0" smtClean="0"/>
              <a:t>May not use formal operational thought and   reasoned decision making all the time— “choices”</a:t>
            </a:r>
          </a:p>
          <a:p>
            <a:pPr marL="273050" indent="-273050">
              <a:lnSpc>
                <a:spcPct val="80000"/>
              </a:lnSpc>
            </a:pPr>
            <a:r>
              <a:rPr lang="en-US" sz="2400" dirty="0" smtClean="0"/>
              <a:t>Adolescent egocentrism – can lead to extreme self-absorption</a:t>
            </a:r>
          </a:p>
          <a:p>
            <a:pPr marL="273050" indent="-273050">
              <a:lnSpc>
                <a:spcPct val="80000"/>
              </a:lnSpc>
            </a:pPr>
            <a:r>
              <a:rPr lang="en-US" sz="2400" dirty="0" smtClean="0"/>
              <a:t>Understanding of others’ thoughts and feelings</a:t>
            </a:r>
          </a:p>
          <a:p>
            <a:pPr marL="273050" indent="-273050">
              <a:lnSpc>
                <a:spcPct val="80000"/>
              </a:lnSpc>
            </a:pPr>
            <a:r>
              <a:rPr lang="en-US" sz="2400" dirty="0" smtClean="0"/>
              <a:t>Mutual role taking</a:t>
            </a:r>
          </a:p>
          <a:p>
            <a:pPr marL="273050" indent="-273050">
              <a:lnSpc>
                <a:spcPct val="80000"/>
              </a:lnSpc>
            </a:pPr>
            <a:r>
              <a:rPr lang="en-US" sz="2400" dirty="0" smtClean="0"/>
              <a:t>Effect on health-related choices</a:t>
            </a:r>
          </a:p>
          <a:p>
            <a:pPr marL="547688" lvl="1">
              <a:lnSpc>
                <a:spcPct val="80000"/>
              </a:lnSpc>
            </a:pPr>
            <a:r>
              <a:rPr lang="en-US" dirty="0" smtClean="0"/>
              <a:t>Learn from own experiences as well as life experiences of others</a:t>
            </a:r>
          </a:p>
          <a:p>
            <a:pPr marL="273050" indent="-273050">
              <a:lnSpc>
                <a:spcPct val="80000"/>
              </a:lnSpc>
            </a:pPr>
            <a:endParaRPr lang="en-US" sz="2400" dirty="0" smtClean="0"/>
          </a:p>
          <a:p>
            <a:pPr marL="273050" indent="-273050">
              <a:lnSpc>
                <a:spcPct val="80000"/>
              </a:lnSpc>
            </a:pPr>
            <a:endParaRPr lang="en-US" sz="2400" dirty="0" smtClean="0"/>
          </a:p>
          <a:p>
            <a:pPr marL="273050" indent="-273050">
              <a:lnSpc>
                <a:spcPct val="80000"/>
              </a:lnSpc>
            </a:pPr>
            <a:endParaRPr lang="en-US" sz="2400" dirty="0" smtClean="0"/>
          </a:p>
          <a:p>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Development of Value Autonomy, Morals, and Spiritual Concept</a:t>
            </a:r>
            <a:endParaRPr lang="en-US" dirty="0"/>
          </a:p>
        </p:txBody>
      </p:sp>
      <p:sp>
        <p:nvSpPr>
          <p:cNvPr id="3" name="Content Placeholder 2"/>
          <p:cNvSpPr>
            <a:spLocks noGrp="1"/>
          </p:cNvSpPr>
          <p:nvPr>
            <p:ph idx="1"/>
          </p:nvPr>
        </p:nvSpPr>
        <p:spPr/>
        <p:txBody>
          <a:bodyPr/>
          <a:lstStyle/>
          <a:p>
            <a:pPr marL="273050" indent="-273050">
              <a:lnSpc>
                <a:spcPct val="80000"/>
              </a:lnSpc>
            </a:pPr>
            <a:r>
              <a:rPr lang="en-US" sz="2400" dirty="0" smtClean="0"/>
              <a:t>Struggle to clarify values</a:t>
            </a:r>
          </a:p>
          <a:p>
            <a:pPr marL="273050" indent="-273050">
              <a:lnSpc>
                <a:spcPct val="80000"/>
              </a:lnSpc>
            </a:pPr>
            <a:r>
              <a:rPr lang="en-US" sz="2400" dirty="0" smtClean="0"/>
              <a:t>Development of a personal value system</a:t>
            </a:r>
          </a:p>
          <a:p>
            <a:pPr marL="273050" indent="-273050">
              <a:lnSpc>
                <a:spcPct val="80000"/>
              </a:lnSpc>
            </a:pPr>
            <a:r>
              <a:rPr lang="en-US" sz="2400" dirty="0" smtClean="0"/>
              <a:t>Gradual process in late adolescence</a:t>
            </a:r>
          </a:p>
          <a:p>
            <a:pPr marL="273050" indent="-273050">
              <a:lnSpc>
                <a:spcPct val="80000"/>
              </a:lnSpc>
            </a:pPr>
            <a:r>
              <a:rPr lang="en-US" sz="2400" dirty="0" smtClean="0"/>
              <a:t>Conventional level of moral reasoning</a:t>
            </a:r>
            <a:endParaRPr lang="en-US" sz="2600" dirty="0" smtClean="0"/>
          </a:p>
          <a:p>
            <a:pPr marL="273050" indent="-273050">
              <a:lnSpc>
                <a:spcPct val="80000"/>
              </a:lnSpc>
            </a:pPr>
            <a:r>
              <a:rPr lang="en-US" sz="2400" dirty="0" smtClean="0"/>
              <a:t>Principled moral reasoning</a:t>
            </a:r>
          </a:p>
          <a:p>
            <a:pPr marL="547688" lvl="1">
              <a:lnSpc>
                <a:spcPct val="80000"/>
              </a:lnSpc>
            </a:pPr>
            <a:r>
              <a:rPr lang="en-US" sz="2200" dirty="0" smtClean="0"/>
              <a:t>Absolutes and rules come to be questioned as moral standards are seen as subjective and based on individual points of view</a:t>
            </a:r>
          </a:p>
          <a:p>
            <a:pPr marL="273050" indent="-273050">
              <a:lnSpc>
                <a:spcPct val="80000"/>
              </a:lnSpc>
            </a:pPr>
            <a:r>
              <a:rPr lang="en-US" sz="2400" dirty="0" smtClean="0"/>
              <a:t>Religious beliefs may become more abstract during adolescence</a:t>
            </a:r>
          </a:p>
          <a:p>
            <a:pPr marL="273050" indent="-273050">
              <a:lnSpc>
                <a:spcPct val="80000"/>
              </a:lnSpc>
            </a:pPr>
            <a:r>
              <a:rPr lang="en-US" sz="2400" dirty="0" smtClean="0"/>
              <a:t>Late adolescents may reexamine and reevaluate beliefs and values of their childhood</a:t>
            </a:r>
          </a:p>
          <a:p>
            <a:pPr marL="273050" indent="-273050">
              <a:lnSpc>
                <a:spcPct val="80000"/>
              </a:lnSpc>
              <a:buNone/>
            </a:pPr>
            <a:endParaRPr lang="en-US" sz="2400" dirty="0" smtClean="0"/>
          </a:p>
          <a:p>
            <a:pPr marL="273050" indent="-273050">
              <a:lnSpc>
                <a:spcPct val="80000"/>
              </a:lnSpc>
            </a:pPr>
            <a:endParaRPr lang="en-US" sz="2400" dirty="0" smtClean="0"/>
          </a:p>
          <a:p>
            <a:pPr marL="273050" indent="-273050">
              <a:lnSpc>
                <a:spcPct val="80000"/>
              </a:lnSpc>
            </a:pPr>
            <a:endParaRPr lang="en-US" sz="2400" dirty="0" smtClean="0"/>
          </a:p>
          <a:p>
            <a:pPr marL="273050" indent="-273050">
              <a:lnSpc>
                <a:spcPct val="80000"/>
              </a:lnSpc>
            </a:pPr>
            <a:endParaRPr lang="en-US" sz="2400" dirty="0" smtClean="0"/>
          </a:p>
          <a:p>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Content Placeholder 2"/>
          <p:cNvSpPr>
            <a:spLocks noGrp="1"/>
          </p:cNvSpPr>
          <p:nvPr>
            <p:ph idx="1"/>
          </p:nvPr>
        </p:nvSpPr>
        <p:spPr/>
        <p:txBody>
          <a:bodyPr>
            <a:normAutofit/>
          </a:bodyPr>
          <a:lstStyle/>
          <a:p>
            <a:pPr marL="273050" indent="-273050">
              <a:buFont typeface="Arial" pitchFamily="34" charset="0"/>
              <a:buChar char="•"/>
              <a:defRPr/>
            </a:pPr>
            <a:r>
              <a:rPr lang="en-US" dirty="0" smtClean="0"/>
              <a:t>Social forces shape sense of self</a:t>
            </a:r>
          </a:p>
          <a:p>
            <a:pPr marL="273050" indent="-273050">
              <a:buFont typeface="Arial" pitchFamily="34" charset="0"/>
              <a:buChar char="•"/>
              <a:defRPr/>
            </a:pPr>
            <a:r>
              <a:rPr lang="en-US" dirty="0" smtClean="0"/>
              <a:t>Identity achievement = develop a coherent identity after exploring possible alternatives</a:t>
            </a:r>
          </a:p>
          <a:p>
            <a:pPr marL="273050" indent="-273050">
              <a:buFont typeface="Arial" pitchFamily="34" charset="0"/>
              <a:buChar char="•"/>
              <a:defRPr/>
            </a:pPr>
            <a:r>
              <a:rPr lang="en-US" dirty="0" smtClean="0"/>
              <a:t>“Moratorium” = state of engaging in identity exploration</a:t>
            </a:r>
          </a:p>
          <a:p>
            <a:pPr marL="273050" indent="-273050">
              <a:buFont typeface="Arial" pitchFamily="34" charset="0"/>
              <a:buChar char="•"/>
              <a:defRPr/>
            </a:pPr>
            <a:r>
              <a:rPr lang="en-US" dirty="0" smtClean="0"/>
              <a:t>“Foreclosure”  = making identity commitments without a period of exploration or experimentation</a:t>
            </a:r>
          </a:p>
          <a:p>
            <a:pPr marL="273050" indent="-273050">
              <a:buFont typeface="Arial" pitchFamily="34" charset="0"/>
              <a:buChar char="•"/>
              <a:defRPr/>
            </a:pPr>
            <a:r>
              <a:rPr lang="en-US" dirty="0" smtClean="0"/>
              <a:t>“Identity diffusion” = lack of firm identity commitments, along with lack of effort to makes these commitment</a:t>
            </a:r>
          </a:p>
          <a:p>
            <a:pPr marL="273050" indent="-273050">
              <a:buFont typeface="Arial" pitchFamily="34" charset="0"/>
              <a:buChar char="•"/>
              <a:defRPr/>
            </a:pP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292100" indent="-292100">
              <a:lnSpc>
                <a:spcPct val="140000"/>
              </a:lnSpc>
              <a:spcBef>
                <a:spcPct val="50000"/>
              </a:spcBef>
              <a:buNone/>
            </a:pPr>
            <a:r>
              <a:rPr kumimoji="1" lang="en-US" dirty="0" smtClean="0">
                <a:solidFill>
                  <a:srgbClr val="006600"/>
                </a:solidFill>
                <a:effectLst>
                  <a:outerShdw blurRad="38100" dist="38100" dir="2700000" algn="tl">
                    <a:srgbClr val="C0C0C0"/>
                  </a:outerShdw>
                </a:effectLst>
                <a:latin typeface="Verdana" pitchFamily="34" charset="0"/>
              </a:rPr>
              <a:t>6.Give newborn infants no food or drink other than breast milk, unless medically indicated. </a:t>
            </a:r>
          </a:p>
          <a:p>
            <a:pPr marL="292100" indent="-292100">
              <a:lnSpc>
                <a:spcPct val="140000"/>
              </a:lnSpc>
              <a:spcBef>
                <a:spcPct val="50000"/>
              </a:spcBef>
              <a:buNone/>
            </a:pPr>
            <a:r>
              <a:rPr kumimoji="1" lang="en-US" dirty="0" smtClean="0">
                <a:solidFill>
                  <a:srgbClr val="002060"/>
                </a:solidFill>
                <a:effectLst>
                  <a:outerShdw blurRad="38100" dist="38100" dir="2700000" algn="tl">
                    <a:srgbClr val="C0C0C0"/>
                  </a:outerShdw>
                </a:effectLst>
                <a:latin typeface="Verdana" pitchFamily="34" charset="0"/>
              </a:rPr>
              <a:t>7.Practice rooming in - that is, allow mothers and infants to remain together 24 hours a day.  </a:t>
            </a:r>
          </a:p>
          <a:p>
            <a:pPr marL="292100" indent="-292100">
              <a:lnSpc>
                <a:spcPct val="140000"/>
              </a:lnSpc>
              <a:spcBef>
                <a:spcPct val="50000"/>
              </a:spcBef>
              <a:buNone/>
            </a:pPr>
            <a:r>
              <a:rPr kumimoji="1" lang="en-US" dirty="0" smtClean="0">
                <a:solidFill>
                  <a:srgbClr val="006600"/>
                </a:solidFill>
                <a:effectLst>
                  <a:outerShdw blurRad="38100" dist="38100" dir="2700000" algn="tl">
                    <a:srgbClr val="C0C0C0"/>
                  </a:outerShdw>
                </a:effectLst>
                <a:latin typeface="Verdana" pitchFamily="34" charset="0"/>
              </a:rPr>
              <a:t>8.Encourage breastfeeding on demand.  </a:t>
            </a:r>
          </a:p>
          <a:p>
            <a:pPr marL="292100" indent="-292100">
              <a:lnSpc>
                <a:spcPct val="140000"/>
              </a:lnSpc>
              <a:spcBef>
                <a:spcPct val="50000"/>
              </a:spcBef>
              <a:buNone/>
            </a:pPr>
            <a:r>
              <a:rPr kumimoji="1" lang="en-US" dirty="0" smtClean="0">
                <a:solidFill>
                  <a:srgbClr val="002060"/>
                </a:solidFill>
                <a:effectLst>
                  <a:outerShdw blurRad="38100" dist="38100" dir="2700000" algn="tl">
                    <a:srgbClr val="C0C0C0"/>
                  </a:outerShdw>
                </a:effectLst>
                <a:latin typeface="Verdana" pitchFamily="34" charset="0"/>
              </a:rPr>
              <a:t>9.Give no artificial nipples or pacifiers (soothers) to breastfeeding infants.  </a:t>
            </a:r>
          </a:p>
          <a:p>
            <a:pPr marL="292100" indent="-292100">
              <a:lnSpc>
                <a:spcPct val="140000"/>
              </a:lnSpc>
              <a:spcBef>
                <a:spcPct val="50000"/>
              </a:spcBef>
              <a:buNone/>
            </a:pPr>
            <a:r>
              <a:rPr kumimoji="1" lang="en-US" dirty="0" smtClean="0">
                <a:solidFill>
                  <a:srgbClr val="006600"/>
                </a:solidFill>
                <a:effectLst>
                  <a:outerShdw blurRad="38100" dist="38100" dir="2700000" algn="tl">
                    <a:srgbClr val="C0C0C0"/>
                  </a:outerShdw>
                </a:effectLst>
                <a:latin typeface="Verdana" pitchFamily="34" charset="0"/>
              </a:rPr>
              <a:t>10.Foster the establishment of breastfeeding support groups and refer mothers to them on discharge from the hospital or clinic. </a:t>
            </a:r>
            <a:endParaRPr kumimoji="1" lang="en-US" dirty="0">
              <a:solidFill>
                <a:srgbClr val="006600"/>
              </a:solidFill>
              <a:effectLst>
                <a:outerShdw blurRad="38100" dist="38100" dir="2700000" algn="tl">
                  <a:srgbClr val="C0C0C0"/>
                </a:outerShdw>
              </a:effectLst>
              <a:latin typeface="Verdana" pitchFamily="34" charset="0"/>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Developing Autonomy and Achievement</a:t>
            </a:r>
            <a:endParaRPr lang="en-US" dirty="0"/>
          </a:p>
        </p:txBody>
      </p:sp>
      <p:sp>
        <p:nvSpPr>
          <p:cNvPr id="3" name="Content Placeholder 2"/>
          <p:cNvSpPr>
            <a:spLocks noGrp="1"/>
          </p:cNvSpPr>
          <p:nvPr>
            <p:ph idx="1"/>
          </p:nvPr>
        </p:nvSpPr>
        <p:spPr/>
        <p:txBody>
          <a:bodyPr>
            <a:normAutofit/>
          </a:bodyPr>
          <a:lstStyle/>
          <a:p>
            <a:pPr marL="273050" indent="-273050"/>
            <a:r>
              <a:rPr lang="en-US" dirty="0" smtClean="0"/>
              <a:t>Emotional autonomy = independence related to changes in an individual’s close relationships</a:t>
            </a:r>
          </a:p>
          <a:p>
            <a:pPr marL="273050" indent="-273050"/>
            <a:r>
              <a:rPr lang="en-US" dirty="0" smtClean="0"/>
              <a:t>Behavioral/value autonomy = capacity to make independent decisions and follow through with them</a:t>
            </a:r>
          </a:p>
          <a:p>
            <a:pPr marL="273050" indent="-273050"/>
            <a:r>
              <a:rPr lang="en-US" dirty="0" smtClean="0"/>
              <a:t>Development of motives, capabilities, interests, and behaviors </a:t>
            </a:r>
          </a:p>
          <a:p>
            <a:pPr marL="273050" indent="-273050"/>
            <a:r>
              <a:rPr lang="en-US" dirty="0" smtClean="0"/>
              <a:t>Progress toward occupational achievement</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and Intimacy</a:t>
            </a:r>
            <a:endParaRPr lang="en-US" dirty="0"/>
          </a:p>
        </p:txBody>
      </p:sp>
      <p:sp>
        <p:nvSpPr>
          <p:cNvPr id="3" name="Content Placeholder 2"/>
          <p:cNvSpPr>
            <a:spLocks noGrp="1"/>
          </p:cNvSpPr>
          <p:nvPr>
            <p:ph idx="1"/>
          </p:nvPr>
        </p:nvSpPr>
        <p:spPr/>
        <p:txBody>
          <a:bodyPr/>
          <a:lstStyle/>
          <a:p>
            <a:pPr marL="273050" indent="-273050">
              <a:buFont typeface="Arial" pitchFamily="34" charset="0"/>
              <a:buChar char="•"/>
              <a:defRPr/>
            </a:pPr>
            <a:r>
              <a:rPr lang="en-US" sz="2600" dirty="0" smtClean="0"/>
              <a:t>Hormonal, physical, cognitive, and social changes affect sexual development</a:t>
            </a:r>
          </a:p>
          <a:p>
            <a:pPr marL="273050" indent="-273050">
              <a:buFont typeface="Arial" pitchFamily="34" charset="0"/>
              <a:buChar char="•"/>
              <a:defRPr/>
            </a:pPr>
            <a:r>
              <a:rPr lang="en-US" sz="2600" dirty="0" smtClean="0"/>
              <a:t>Sexual identity, Sexual orientation</a:t>
            </a:r>
          </a:p>
          <a:p>
            <a:pPr marL="273050" indent="-273050">
              <a:buFont typeface="Arial" pitchFamily="34" charset="0"/>
              <a:buChar char="•"/>
              <a:defRPr/>
            </a:pPr>
            <a:r>
              <a:rPr lang="en-US" sz="2600" dirty="0" smtClean="0"/>
              <a:t>Intimate relationship begins to emerge in adolescence</a:t>
            </a:r>
          </a:p>
          <a:p>
            <a:pPr marL="273050" indent="-273050">
              <a:buFont typeface="Arial" pitchFamily="34" charset="0"/>
              <a:buChar char="•"/>
              <a:defRPr/>
            </a:pPr>
            <a:r>
              <a:rPr lang="en-US" sz="2600" dirty="0" smtClean="0"/>
              <a:t>Developmental course of intimacy</a:t>
            </a:r>
          </a:p>
          <a:p>
            <a:pPr marL="547688" lvl="1">
              <a:buFont typeface="Arial" pitchFamily="34" charset="0"/>
              <a:buChar char="–"/>
              <a:defRPr/>
            </a:pPr>
            <a:r>
              <a:rPr lang="en-US" dirty="0" smtClean="0"/>
              <a:t>Self-focused</a:t>
            </a:r>
          </a:p>
          <a:p>
            <a:pPr marL="547688" lvl="1">
              <a:buFont typeface="Arial" pitchFamily="34" charset="0"/>
              <a:buChar char="–"/>
              <a:defRPr/>
            </a:pPr>
            <a:r>
              <a:rPr lang="en-US" dirty="0" smtClean="0"/>
              <a:t>Role focused</a:t>
            </a:r>
          </a:p>
          <a:p>
            <a:pPr marL="547688" lvl="1">
              <a:buFont typeface="Arial" pitchFamily="34" charset="0"/>
              <a:buChar char="–"/>
              <a:defRPr/>
            </a:pPr>
            <a:r>
              <a:rPr lang="en-US" dirty="0" smtClean="0"/>
              <a:t>Individual connected</a:t>
            </a:r>
          </a:p>
          <a:p>
            <a:pPr marL="273050" indent="-273050">
              <a:buFont typeface="Arial" pitchFamily="34" charset="0"/>
              <a:buChar char="•"/>
              <a:defRPr/>
            </a:pPr>
            <a:endParaRPr lang="en-US" sz="2600" dirty="0" smtClean="0"/>
          </a:p>
          <a:p>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Environments</a:t>
            </a:r>
            <a:endParaRPr lang="en-US" dirty="0"/>
          </a:p>
        </p:txBody>
      </p:sp>
      <p:sp>
        <p:nvSpPr>
          <p:cNvPr id="3" name="Content Placeholder 2"/>
          <p:cNvSpPr>
            <a:spLocks noGrp="1"/>
          </p:cNvSpPr>
          <p:nvPr>
            <p:ph idx="1"/>
          </p:nvPr>
        </p:nvSpPr>
        <p:spPr/>
        <p:txBody>
          <a:bodyPr>
            <a:normAutofit/>
          </a:bodyPr>
          <a:lstStyle/>
          <a:p>
            <a:pPr marL="273050" indent="-273050">
              <a:buFont typeface="Arial" pitchFamily="34" charset="0"/>
              <a:buChar char="•"/>
              <a:defRPr/>
            </a:pPr>
            <a:r>
              <a:rPr lang="en-US" dirty="0" smtClean="0"/>
              <a:t>Changes in family structure and parent employment</a:t>
            </a:r>
          </a:p>
          <a:p>
            <a:pPr marL="273050" indent="-273050">
              <a:buFont typeface="Arial" pitchFamily="34" charset="0"/>
              <a:buChar char="•"/>
              <a:defRPr/>
            </a:pPr>
            <a:r>
              <a:rPr lang="en-US" dirty="0" smtClean="0"/>
              <a:t>Parenting styles</a:t>
            </a:r>
          </a:p>
          <a:p>
            <a:pPr marL="273050" indent="-273050">
              <a:buFont typeface="Arial" pitchFamily="34" charset="0"/>
              <a:buChar char="•"/>
              <a:defRPr/>
            </a:pPr>
            <a:r>
              <a:rPr lang="en-US" dirty="0" smtClean="0"/>
              <a:t>Socioeconomic influences</a:t>
            </a:r>
          </a:p>
          <a:p>
            <a:pPr marL="273050" indent="-273050">
              <a:buFont typeface="Arial" pitchFamily="34" charset="0"/>
              <a:buChar char="•"/>
              <a:defRPr/>
            </a:pPr>
            <a:r>
              <a:rPr lang="en-US" dirty="0" smtClean="0"/>
              <a:t>Significance in socialization and development</a:t>
            </a:r>
          </a:p>
          <a:p>
            <a:pPr marL="273050" indent="-273050">
              <a:buFont typeface="Arial" pitchFamily="34" charset="0"/>
              <a:buChar char="•"/>
              <a:defRPr/>
            </a:pPr>
            <a:r>
              <a:rPr lang="en-US" dirty="0" smtClean="0"/>
              <a:t>Value placed on peer relationships</a:t>
            </a:r>
          </a:p>
          <a:p>
            <a:pPr marL="273050" indent="-273050">
              <a:buFont typeface="Arial" pitchFamily="34" charset="0"/>
              <a:buChar char="•"/>
              <a:defRPr/>
            </a:pPr>
            <a:r>
              <a:rPr lang="en-US" dirty="0" smtClean="0"/>
              <a:t>Play increasingly important role in preparation for adulthood</a:t>
            </a:r>
          </a:p>
          <a:p>
            <a:pPr marL="273050" indent="-273050">
              <a:buFont typeface="Arial" pitchFamily="34" charset="0"/>
              <a:buChar char="•"/>
              <a:defRPr/>
            </a:pPr>
            <a:r>
              <a:rPr lang="en-US" dirty="0" smtClean="0"/>
              <a:t>Effect of academic success or failure on self-esteem</a:t>
            </a:r>
          </a:p>
          <a:p>
            <a:pPr marL="273050" indent="-273050">
              <a:buFont typeface="Arial" pitchFamily="34" charset="0"/>
              <a:buChar char="•"/>
              <a:defRPr/>
            </a:pPr>
            <a:endParaRPr lang="en-US" dirty="0" smtClean="0"/>
          </a:p>
          <a:p>
            <a:endParaRPr lang="en-U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248400" y="-381000"/>
            <a:ext cx="2552700" cy="2209800"/>
          </a:xfrm>
          <a:prstGeom prst="rect">
            <a:avLst/>
          </a:prstGeom>
          <a:noFill/>
          <a:ln w="9525">
            <a:noFill/>
            <a:miter lim="800000"/>
            <a:headEnd/>
            <a:tailEnd/>
          </a:ln>
          <a:effectLst/>
        </p:spPr>
      </p:pic>
      <p:sp>
        <p:nvSpPr>
          <p:cNvPr id="5" name="Rectangle 4"/>
          <p:cNvSpPr/>
          <p:nvPr/>
        </p:nvSpPr>
        <p:spPr>
          <a:xfrm>
            <a:off x="1143000" y="1859340"/>
            <a:ext cx="6934200" cy="3539430"/>
          </a:xfrm>
          <a:prstGeom prst="rect">
            <a:avLst/>
          </a:prstGeom>
        </p:spPr>
        <p:txBody>
          <a:bodyPr wrap="square">
            <a:spAutoFit/>
          </a:bodyPr>
          <a:lstStyle/>
          <a:p>
            <a:r>
              <a:rPr lang="en-US" sz="2800" dirty="0" smtClean="0"/>
              <a:t>Play is the work of children. It consists of those activities performed for self-amusement that have behavioral, social, and psychomotor rewards. It is child-directed, and the rewards come from within the individual child; it is enjoyable and spontaneous. </a:t>
            </a:r>
            <a:br>
              <a:rPr lang="en-US" sz="2800" dirty="0" smtClean="0"/>
            </a:br>
            <a:r>
              <a:rPr lang="en-US" sz="2800" dirty="0" smtClean="0"/>
              <a:t/>
            </a:r>
            <a:br>
              <a:rPr lang="en-US" sz="2800" dirty="0" smtClean="0"/>
            </a:br>
            <a:endParaRPr lang="en-US" sz="2800"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play</a:t>
            </a:r>
            <a:endParaRPr lang="en-US" dirty="0"/>
          </a:p>
        </p:txBody>
      </p:sp>
      <p:sp>
        <p:nvSpPr>
          <p:cNvPr id="3" name="Content Placeholder 2"/>
          <p:cNvSpPr>
            <a:spLocks noGrp="1"/>
          </p:cNvSpPr>
          <p:nvPr>
            <p:ph idx="1"/>
          </p:nvPr>
        </p:nvSpPr>
        <p:spPr/>
        <p:txBody>
          <a:bodyPr>
            <a:normAutofit lnSpcReduction="10000"/>
          </a:bodyPr>
          <a:lstStyle/>
          <a:p>
            <a:r>
              <a:rPr lang="en-US" dirty="0" smtClean="0"/>
              <a:t>Play reinforces the child's growth and development. </a:t>
            </a:r>
          </a:p>
          <a:p>
            <a:r>
              <a:rPr lang="en-US" dirty="0" smtClean="0"/>
              <a:t>PHYSICAL DEVELOPMENT: Play aids in developing both fine and </a:t>
            </a:r>
            <a:r>
              <a:rPr lang="en-US" b="1" dirty="0" smtClean="0">
                <a:hlinkClick r:id="rId2"/>
              </a:rPr>
              <a:t>gross motor skills </a:t>
            </a:r>
            <a:r>
              <a:rPr lang="en-US" dirty="0" smtClean="0"/>
              <a:t>. Children repeat certain body movements purely for pleasure, and these movements develop body control. </a:t>
            </a:r>
          </a:p>
          <a:p>
            <a:r>
              <a:rPr lang="en-US" dirty="0" smtClean="0"/>
              <a:t>For example, an infant will first hit at a toy, then will try to grasp it, and eventually will be able to pick it up. Next, the infant will shake the rattle or perhaps bring it to the mouth. In these ways, the infant moves from simple to more complex gestures. </a:t>
            </a:r>
            <a:br>
              <a:rPr lang="en-US" dirty="0" smtClean="0"/>
            </a:br>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EMOTIONAL DEVELOPMENT: Children who are anxious may be helped by role playing. Role playing is a way of coping with emotional conflict. Children may escape through play into a fantasy world in order to make sense out of the real one. Also, a child's self-awareness deepens as he explores an event through role-playing or symbolic </a:t>
            </a:r>
            <a:br>
              <a:rPr lang="en-US" dirty="0" smtClean="0"/>
            </a:br>
            <a:r>
              <a:rPr lang="en-US" dirty="0" smtClean="0"/>
              <a:t/>
            </a:r>
            <a:br>
              <a:rPr lang="en-US" dirty="0" smtClean="0"/>
            </a:br>
            <a:endParaRPr lang="en-US" dirty="0" smtClean="0"/>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Self-</a:t>
            </a:r>
            <a:r>
              <a:rPr lang="en-US" dirty="0" err="1" smtClean="0"/>
              <a:t>esteem:When</a:t>
            </a:r>
            <a:r>
              <a:rPr lang="en-US" dirty="0" smtClean="0"/>
              <a:t> a parent or sibling plays a board game with a child, shares a bike ride, plays baseball, or reads a story, the child learns self-importance. The child's </a:t>
            </a:r>
            <a:r>
              <a:rPr lang="en-US" b="1" dirty="0" smtClean="0">
                <a:hlinkClick r:id="rId2"/>
              </a:rPr>
              <a:t>self-esteem </a:t>
            </a:r>
            <a:r>
              <a:rPr lang="en-US" dirty="0" smtClean="0"/>
              <a:t>gets a boost.</a:t>
            </a:r>
          </a:p>
          <a:p>
            <a:r>
              <a:rPr lang="en-US" dirty="0" smtClean="0"/>
              <a:t>COGNITIVE DEVELOPMENT: Children gain knowledge through their play. They exercise their abilities to think, remember, and solve problems. They develop cognitively as they have a chance to test their beliefs about the world. </a:t>
            </a:r>
            <a:br>
              <a:rPr lang="en-US" dirty="0" smtClean="0"/>
            </a:br>
            <a:r>
              <a:rPr lang="en-US" dirty="0" smtClean="0"/>
              <a:t/>
            </a:r>
            <a:br>
              <a:rPr lang="en-US" dirty="0" smtClean="0"/>
            </a:br>
            <a:r>
              <a:rPr lang="en-US" dirty="0" smtClean="0"/>
              <a:t/>
            </a:r>
            <a:br>
              <a:rPr lang="en-US" dirty="0" smtClean="0"/>
            </a:br>
            <a:endParaRPr lang="en-US" dirty="0" smtClean="0"/>
          </a:p>
          <a:p>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SOCIAL DEVELOPMENT: A newborn cannot distinguish itself from others and is completely self-absorbed. As the infant begins to play with others and with objects, a realization of self as separate from others begins to develop. The infant begins to experience joy from contact with others and engages in behavior that involves others. The infant discovers that when he coos or laughs, mother coos back. The child soon expects this response and repeats it for fun, playing with his mother. </a:t>
            </a:r>
            <a:br>
              <a:rPr lang="en-US" dirty="0" smtClean="0"/>
            </a:br>
            <a:r>
              <a:rPr lang="en-US" dirty="0" smtClean="0"/>
              <a:t/>
            </a:r>
            <a:br>
              <a:rPr lang="en-US" dirty="0" smtClean="0"/>
            </a:br>
            <a:endParaRPr lang="en-US" dirty="0" smtClean="0"/>
          </a:p>
          <a:p>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MORAL DEVELOPMENT </a:t>
            </a:r>
            <a:r>
              <a:rPr lang="en-US" dirty="0" smtClean="0"/>
              <a:t>When children engage in play with their peers and families, they begin to learn some behaviors are acceptable while others are unacceptable. Parents start these lessons early in the child's life by teaching the child to control </a:t>
            </a:r>
            <a:r>
              <a:rPr lang="en-US" b="1" dirty="0" smtClean="0">
                <a:hlinkClick r:id="rId2"/>
              </a:rPr>
              <a:t>aggressive behavior </a:t>
            </a:r>
            <a:r>
              <a:rPr lang="en-US" dirty="0" smtClean="0"/>
              <a:t>.</a:t>
            </a:r>
            <a:br>
              <a:rPr lang="en-US" dirty="0" smtClean="0"/>
            </a:br>
            <a:endParaRPr lang="en-US" dirty="0" smtClean="0"/>
          </a:p>
          <a:p>
            <a:endParaRPr lang="en-US"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609600" indent="-609600">
              <a:lnSpc>
                <a:spcPct val="80000"/>
              </a:lnSpc>
            </a:pPr>
            <a:r>
              <a:rPr lang="en-US" sz="4400" b="1" dirty="0" smtClean="0"/>
              <a:t>Different kinds of play</a:t>
            </a:r>
            <a:br>
              <a:rPr lang="en-US" sz="4400" b="1" dirty="0" smtClean="0"/>
            </a:br>
            <a:endParaRPr lang="en-US" dirty="0"/>
          </a:p>
        </p:txBody>
      </p:sp>
      <p:sp>
        <p:nvSpPr>
          <p:cNvPr id="3" name="Content Placeholder 2"/>
          <p:cNvSpPr>
            <a:spLocks noGrp="1"/>
          </p:cNvSpPr>
          <p:nvPr>
            <p:ph idx="1"/>
          </p:nvPr>
        </p:nvSpPr>
        <p:spPr/>
        <p:txBody>
          <a:bodyPr>
            <a:normAutofit lnSpcReduction="10000"/>
          </a:bodyPr>
          <a:lstStyle/>
          <a:p>
            <a:pPr marL="609600" indent="-609600">
              <a:lnSpc>
                <a:spcPct val="80000"/>
              </a:lnSpc>
              <a:buFont typeface="+mj-lt"/>
              <a:buAutoNum type="arabicPeriod"/>
            </a:pPr>
            <a:r>
              <a:rPr lang="en-US" dirty="0" smtClean="0"/>
              <a:t>Physical play: exercises muscles and keeps the child strong</a:t>
            </a:r>
          </a:p>
          <a:p>
            <a:pPr marL="609600" indent="-609600">
              <a:lnSpc>
                <a:spcPct val="80000"/>
              </a:lnSpc>
              <a:buFont typeface="+mj-lt"/>
              <a:buAutoNum type="arabicPeriod"/>
            </a:pPr>
            <a:r>
              <a:rPr lang="en-US" dirty="0" smtClean="0"/>
              <a:t>Manipulative play: for motor development: hands and eyes: teaches shape, size and color</a:t>
            </a:r>
          </a:p>
          <a:p>
            <a:pPr marL="609600" indent="-609600">
              <a:lnSpc>
                <a:spcPct val="80000"/>
              </a:lnSpc>
              <a:buFont typeface="+mj-lt"/>
              <a:buAutoNum type="arabicPeriod"/>
            </a:pPr>
            <a:r>
              <a:rPr lang="en-US" dirty="0" smtClean="0"/>
              <a:t>Creative play: innovative and encourages intellectual development. </a:t>
            </a:r>
            <a:r>
              <a:rPr lang="en-US" dirty="0" err="1" smtClean="0"/>
              <a:t>e.g.drawing</a:t>
            </a:r>
            <a:r>
              <a:rPr lang="en-US" dirty="0" smtClean="0"/>
              <a:t>, painting, singing, and sculpturing.</a:t>
            </a:r>
          </a:p>
          <a:p>
            <a:pPr marL="609600" indent="-609600">
              <a:lnSpc>
                <a:spcPct val="80000"/>
              </a:lnSpc>
              <a:buFont typeface="+mj-lt"/>
              <a:buAutoNum type="arabicPeriod"/>
            </a:pPr>
            <a:r>
              <a:rPr lang="en-US" dirty="0" smtClean="0"/>
              <a:t>Imaginative play: For cognition and learning where the child imitates roles of adults in simulative situations</a:t>
            </a:r>
          </a:p>
          <a:p>
            <a:pPr marL="609600" indent="-609600">
              <a:lnSpc>
                <a:spcPct val="80000"/>
              </a:lnSpc>
              <a:buFont typeface="Wingdings" pitchFamily="2" charset="2"/>
              <a:buNone/>
            </a:pPr>
            <a:r>
              <a:rPr lang="en-US" dirty="0" smtClean="0"/>
              <a:t>NB: Remember that theories of development are covered under psychology in detail and students are encouraged to refer to them as they still apply in pediatric lessons</a:t>
            </a:r>
          </a:p>
          <a:p>
            <a:pPr marL="609600" indent="-609600">
              <a:lnSpc>
                <a:spcPct val="80000"/>
              </a:lnSpc>
              <a:buFontTx/>
              <a:buAutoNum type="alphaLcPeriod" startAt="7"/>
            </a:pPr>
            <a:endParaRPr lang="en-US" dirty="0" smtClean="0"/>
          </a:p>
          <a:p>
            <a:pPr marL="609600" indent="-609600">
              <a:lnSpc>
                <a:spcPct val="80000"/>
              </a:lnSpc>
            </a:pP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143000"/>
          </a:xfrm>
        </p:spPr>
        <p:txBody>
          <a:bodyPr>
            <a:normAutofit fontScale="90000"/>
          </a:bodyPr>
          <a:lstStyle/>
          <a:p>
            <a:r>
              <a:rPr lang="en-US" dirty="0" smtClean="0"/>
              <a:t>4. Child friendly healthcare initiative</a:t>
            </a:r>
            <a:endParaRPr lang="en-US" dirty="0"/>
          </a:p>
        </p:txBody>
      </p:sp>
      <p:sp>
        <p:nvSpPr>
          <p:cNvPr id="3" name="Content Placeholder 2"/>
          <p:cNvSpPr>
            <a:spLocks noGrp="1"/>
          </p:cNvSpPr>
          <p:nvPr>
            <p:ph idx="1"/>
          </p:nvPr>
        </p:nvSpPr>
        <p:spPr/>
        <p:txBody>
          <a:bodyPr>
            <a:normAutofit lnSpcReduction="10000"/>
          </a:bodyPr>
          <a:lstStyle/>
          <a:p>
            <a:r>
              <a:rPr lang="en-US" dirty="0" smtClean="0"/>
              <a:t>It is drawn from articles in the U.N. convention on the rights of the child. </a:t>
            </a:r>
          </a:p>
          <a:p>
            <a:r>
              <a:rPr lang="en-US" dirty="0" smtClean="0"/>
              <a:t>It is a healthcare project concerned with the physical, psychological and emotional needs of children and their families.</a:t>
            </a:r>
          </a:p>
          <a:p>
            <a:r>
              <a:rPr lang="en-US" dirty="0" smtClean="0"/>
              <a:t>It focuses on:</a:t>
            </a:r>
          </a:p>
          <a:p>
            <a:r>
              <a:rPr lang="en-US" dirty="0" smtClean="0"/>
              <a:t>Reducing fear, anxiety and suffering in children and families.</a:t>
            </a:r>
          </a:p>
          <a:p>
            <a:r>
              <a:rPr lang="en-US" dirty="0" smtClean="0"/>
              <a:t>Improving their overall experience of healthcare</a:t>
            </a:r>
          </a:p>
          <a:p>
            <a:r>
              <a:rPr lang="en-US" dirty="0" smtClean="0"/>
              <a:t>Improving mortality and morbidity rates.</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Appropriate toys for the different developmental stages</a:t>
            </a:r>
            <a:endParaRPr lang="en-US" dirty="0"/>
          </a:p>
        </p:txBody>
      </p:sp>
      <p:sp>
        <p:nvSpPr>
          <p:cNvPr id="3" name="Content Placeholder 2"/>
          <p:cNvSpPr>
            <a:spLocks noGrp="1"/>
          </p:cNvSpPr>
          <p:nvPr>
            <p:ph idx="1"/>
          </p:nvPr>
        </p:nvSpPr>
        <p:spPr/>
        <p:txBody>
          <a:bodyPr>
            <a:normAutofit lnSpcReduction="10000"/>
          </a:bodyPr>
          <a:lstStyle/>
          <a:p>
            <a:r>
              <a:rPr lang="en-US" b="1" dirty="0" smtClean="0"/>
              <a:t>Infant. </a:t>
            </a:r>
          </a:p>
          <a:p>
            <a:r>
              <a:rPr lang="en-US" dirty="0" smtClean="0"/>
              <a:t>The infant enjoys watching other members of the family; the infant enjoys rocking, strolling, time spent in a swing, supervised time on a blanket on the floor, </a:t>
            </a:r>
            <a:r>
              <a:rPr lang="en-US" b="1" dirty="0" smtClean="0">
                <a:hlinkClick r:id="rId2"/>
              </a:rPr>
              <a:t>crawling </a:t>
            </a:r>
            <a:r>
              <a:rPr lang="en-US" dirty="0" smtClean="0"/>
              <a:t>, walking with help, and being sung and read to. </a:t>
            </a:r>
          </a:p>
          <a:p>
            <a:r>
              <a:rPr lang="en-US" dirty="0" smtClean="0"/>
              <a:t>Play is self-absorbed; it is difficult, if not impossible to direct play. Infants are engaged in the vigorous process of self-discovery, learning their world by looking, listening, chewing, smelling, and grasping. Most of their learning comes through play.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They need safe toys that appeal to all of their senses and stimulate their interest and curiosity. Infants need toys and play that include oral movements. They like peek-a-boo; playing with the parent's fingers, hair, face, and the infant's own body parts; playing in water. Soft stuffed animals, crib mobiles, squeeze toys rattles, busy boxes, mirrors, and musical toys. Parents can give them water toys for the bath, safe kitchen utensils, and push toys (after they begin to walk), and large print books. </a:t>
            </a:r>
            <a:br>
              <a:rPr lang="en-US" dirty="0" smtClean="0"/>
            </a:br>
            <a:endParaRPr lang="en-US" dirty="0" smtClean="0"/>
          </a:p>
          <a:p>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Toddlers fill and empty containers and begin dramatic play. As they increase their motor skills, they enjoy feeling different textures, exploring the home environment, and mimicking others. They like to be read to and to look at books and television. Toddlers enjoy manipulating small objects such as toy people, cars, and animals. Favorite toys are mechanical; objects of different textures such as clay, sand, finger paints, and bubbles; push-pull toys; large balls; sand and water play; blocks; painting or coloring with large crayons; nesting toys; large puzzles; and trucks and dolls. Toddlers explore their bodies and those of others. Therapeutic play can begin at this age. </a:t>
            </a:r>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Preschooler.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Dramatic play is prominent. This age group likes to run, jump, hop, and in general increase motor skills. The children like to build and create whether it is sand castles or mud pies. Play is simple and imaginative. Simple collections begin. Preschoolers enjoy riding toys, building materials such as sand and blocks, dolls, drawing materials, cars, puzzles, books, appropriate television and videos, nonsense rhymes, and singing games. Preschoolers love pretending to be something or somebody and playing dress up They enjoy finger paints, clay, cutting, pasting, and simple board and card games. </a:t>
            </a:r>
            <a:br>
              <a:rPr lang="en-US" dirty="0" smtClean="0"/>
            </a:br>
            <a:endParaRPr lang="en-US" dirty="0" smtClean="0"/>
          </a:p>
          <a:p>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School-age child. </a:t>
            </a:r>
            <a:endParaRPr lang="en-US" dirty="0"/>
          </a:p>
        </p:txBody>
      </p:sp>
      <p:sp>
        <p:nvSpPr>
          <p:cNvPr id="3" name="Content Placeholder 2"/>
          <p:cNvSpPr>
            <a:spLocks noGrp="1"/>
          </p:cNvSpPr>
          <p:nvPr>
            <p:ph idx="1"/>
          </p:nvPr>
        </p:nvSpPr>
        <p:spPr/>
        <p:txBody>
          <a:bodyPr>
            <a:normAutofit/>
          </a:bodyPr>
          <a:lstStyle/>
          <a:p>
            <a:r>
              <a:rPr lang="en-US" dirty="0" smtClean="0"/>
              <a:t>Play becomes organized and has a direction. The early school-age child continues dramatic play with increased </a:t>
            </a:r>
            <a:r>
              <a:rPr lang="en-US" b="1" dirty="0" smtClean="0">
                <a:hlinkClick r:id="rId2"/>
              </a:rPr>
              <a:t>creativity </a:t>
            </a:r>
            <a:r>
              <a:rPr lang="en-US" dirty="0" smtClean="0"/>
              <a:t>but loses some spontaneity. The child gains awareness of rules when playing games and begins to compete in sports. Children in this age group enjoy collections (comic books, baseball cards, and stamps), dolls, pets, guessing games, board games, riddles, physical games, competitive play, reading, bike riding, hobbies, sewing, listening to the radio, television, and videos, and cooking. </a:t>
            </a:r>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a:t>
            </a:r>
            <a:endParaRPr lang="en-US" dirty="0"/>
          </a:p>
        </p:txBody>
      </p:sp>
      <p:sp>
        <p:nvSpPr>
          <p:cNvPr id="3" name="Content Placeholder 2"/>
          <p:cNvSpPr>
            <a:spLocks noGrp="1"/>
          </p:cNvSpPr>
          <p:nvPr>
            <p:ph idx="1"/>
          </p:nvPr>
        </p:nvSpPr>
        <p:spPr/>
        <p:txBody>
          <a:bodyPr>
            <a:normAutofit/>
          </a:bodyPr>
          <a:lstStyle/>
          <a:p>
            <a:r>
              <a:rPr lang="en-US" dirty="0" smtClean="0"/>
              <a:t>Athletic sports are the most common form of play. Strict rules are in place, and competition is important. Adolescents also enjoy movies; telephone conversations and parties; listening to music; and experimenting with makeup, hairstyles, and fashion. They also begin developing an interest in peers of the opposite sex. </a:t>
            </a:r>
            <a:br>
              <a:rPr lang="en-US" dirty="0" smtClean="0"/>
            </a:br>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p:cNvSpPr>
            <a:spLocks noGrp="1" noChangeArrowheads="1"/>
          </p:cNvSpPr>
          <p:nvPr>
            <p:ph type="title"/>
          </p:nvPr>
        </p:nvSpPr>
        <p:spPr/>
        <p:txBody>
          <a:bodyPr/>
          <a:lstStyle/>
          <a:p>
            <a:r>
              <a:rPr lang="en-US" sz="3200" smtClean="0"/>
              <a:t>PAIN MANAGEMENT IN CHILDREN</a:t>
            </a:r>
          </a:p>
        </p:txBody>
      </p:sp>
      <p:sp>
        <p:nvSpPr>
          <p:cNvPr id="222211" name="Rectangle 3"/>
          <p:cNvSpPr>
            <a:spLocks noGrp="1" noChangeArrowheads="1"/>
          </p:cNvSpPr>
          <p:nvPr>
            <p:ph idx="1"/>
          </p:nvPr>
        </p:nvSpPr>
        <p:spPr/>
        <p:txBody>
          <a:bodyPr>
            <a:normAutofit/>
          </a:bodyPr>
          <a:lstStyle/>
          <a:p>
            <a:r>
              <a:rPr lang="en-US" dirty="0" smtClean="0"/>
              <a:t>Pain is a sensation in which the person experiences discomfort, distress or suffering due to provocation of the sensory nerves</a:t>
            </a:r>
          </a:p>
          <a:p>
            <a:r>
              <a:rPr lang="en-US" dirty="0" smtClean="0"/>
              <a:t>It is one of the cardinal symptoms of inflammation</a:t>
            </a:r>
          </a:p>
          <a:p>
            <a:r>
              <a:rPr lang="en-US" dirty="0" smtClean="0"/>
              <a:t>Assessment of pain is important for its proper control, management and evaluation of the effectiveness of interventions</a:t>
            </a:r>
          </a:p>
        </p:txBody>
      </p:sp>
    </p:spTree>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in which children manifest pain</a:t>
            </a:r>
            <a:endParaRPr lang="en-US" dirty="0"/>
          </a:p>
        </p:txBody>
      </p:sp>
      <p:sp>
        <p:nvSpPr>
          <p:cNvPr id="3" name="Content Placeholder 2"/>
          <p:cNvSpPr>
            <a:spLocks noGrp="1"/>
          </p:cNvSpPr>
          <p:nvPr>
            <p:ph idx="1"/>
          </p:nvPr>
        </p:nvSpPr>
        <p:spPr/>
        <p:txBody>
          <a:bodyPr/>
          <a:lstStyle/>
          <a:p>
            <a:r>
              <a:rPr lang="en-US" dirty="0" smtClean="0"/>
              <a:t>Children’s ability to describe pain changes as they grow older and as they mature cognitively and linguistically.</a:t>
            </a:r>
          </a:p>
          <a:p>
            <a:r>
              <a:rPr lang="en-US" dirty="0" smtClean="0"/>
              <a:t>Three types of measures:-</a:t>
            </a:r>
            <a:r>
              <a:rPr lang="en-US" dirty="0" err="1" smtClean="0"/>
              <a:t>behavioural</a:t>
            </a:r>
            <a:r>
              <a:rPr lang="en-US" dirty="0" smtClean="0"/>
              <a:t>; physiologic and self-report</a:t>
            </a:r>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rmAutofit fontScale="90000"/>
          </a:bodyPr>
          <a:lstStyle/>
          <a:p>
            <a:r>
              <a:rPr lang="en-US" dirty="0" smtClean="0"/>
              <a:t/>
            </a:r>
            <a:br>
              <a:rPr lang="en-US" dirty="0" smtClean="0"/>
            </a:br>
            <a:r>
              <a:rPr lang="en-US" dirty="0" smtClean="0"/>
              <a:t>BEHAVIORAL MEASURES</a:t>
            </a:r>
            <a:br>
              <a:rPr lang="en-US" dirty="0" smtClean="0"/>
            </a:br>
            <a:r>
              <a:rPr lang="en-US" dirty="0" smtClean="0"/>
              <a:t>Young infant:</a:t>
            </a:r>
            <a:endParaRPr lang="en-US" dirty="0"/>
          </a:p>
        </p:txBody>
      </p:sp>
      <p:sp>
        <p:nvSpPr>
          <p:cNvPr id="3" name="Content Placeholder 2"/>
          <p:cNvSpPr>
            <a:spLocks noGrp="1"/>
          </p:cNvSpPr>
          <p:nvPr>
            <p:ph idx="1"/>
          </p:nvPr>
        </p:nvSpPr>
        <p:spPr/>
        <p:txBody>
          <a:bodyPr/>
          <a:lstStyle/>
          <a:p>
            <a:r>
              <a:rPr lang="en-US" dirty="0" smtClean="0"/>
              <a:t>Generalized body response of rigidity or thrashing and local reflex withdrawal of stimulated area</a:t>
            </a:r>
          </a:p>
          <a:p>
            <a:r>
              <a:rPr lang="en-US" dirty="0" smtClean="0"/>
              <a:t>Loud crying</a:t>
            </a:r>
          </a:p>
          <a:p>
            <a:r>
              <a:rPr lang="en-US" dirty="0" smtClean="0"/>
              <a:t>Facial expressions of pain(brows lowered and drawn </a:t>
            </a:r>
            <a:r>
              <a:rPr lang="en-US" dirty="0" err="1" smtClean="0"/>
              <a:t>together,eyes</a:t>
            </a:r>
            <a:r>
              <a:rPr lang="en-US" dirty="0" smtClean="0"/>
              <a:t> tightly closed and mouth open and </a:t>
            </a:r>
            <a:r>
              <a:rPr lang="en-US" dirty="0" err="1" smtClean="0"/>
              <a:t>squarish</a:t>
            </a:r>
            <a:endParaRPr lang="en-US" dirty="0" smtClean="0"/>
          </a:p>
          <a:p>
            <a:endParaRPr lang="en-US" dirty="0" smtClean="0"/>
          </a:p>
          <a:p>
            <a:endParaRPr lang="en-US" dirty="0" smtClean="0"/>
          </a:p>
          <a:p>
            <a:endParaRPr lang="en-US"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smtClean="0"/>
              <a:t>Facial expression of pain</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838200" y="1600200"/>
            <a:ext cx="7315200" cy="5029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SPECIFIC OBJECTIVES</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By the end of the lesson, the learner should be able to:</a:t>
            </a:r>
          </a:p>
          <a:p>
            <a:r>
              <a:rPr lang="en-US" dirty="0" smtClean="0"/>
              <a:t>Define paediatrics and child health</a:t>
            </a:r>
          </a:p>
          <a:p>
            <a:r>
              <a:rPr lang="en-US" dirty="0" smtClean="0"/>
              <a:t>Explain the unique characteristics of children and their needs and care</a:t>
            </a:r>
          </a:p>
          <a:p>
            <a:r>
              <a:rPr lang="en-US" dirty="0" smtClean="0"/>
              <a:t>Describe the situation of children in the world today </a:t>
            </a:r>
          </a:p>
          <a:p>
            <a:r>
              <a:rPr lang="en-US" dirty="0" smtClean="0"/>
              <a:t>Identify the major needs of children for healthy living </a:t>
            </a:r>
          </a:p>
          <a:p>
            <a:r>
              <a:rPr lang="en-US" dirty="0" smtClean="0"/>
              <a:t>Describe the major international and national initiatives pertaining to children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Friendly Health Care Initiative Standards</a:t>
            </a:r>
            <a:endParaRPr lang="en-US" dirty="0"/>
          </a:p>
        </p:txBody>
      </p:sp>
      <p:sp>
        <p:nvSpPr>
          <p:cNvPr id="3" name="Content Placeholder 2"/>
          <p:cNvSpPr>
            <a:spLocks noGrp="1"/>
          </p:cNvSpPr>
          <p:nvPr>
            <p:ph idx="1"/>
          </p:nvPr>
        </p:nvSpPr>
        <p:spPr/>
        <p:txBody>
          <a:bodyPr>
            <a:normAutofit/>
          </a:bodyPr>
          <a:lstStyle/>
          <a:p>
            <a:pPr>
              <a:buNone/>
            </a:pPr>
            <a:r>
              <a:rPr lang="en-US" dirty="0" smtClean="0"/>
              <a:t>1. Children will be admitted to and kept in hospital or other residential institution only when this is in their best interests (care in the community, collaborative child health care) - Articles 2, 3 &amp; 24*</a:t>
            </a:r>
          </a:p>
          <a:p>
            <a:pPr>
              <a:buNone/>
            </a:pPr>
            <a:r>
              <a:rPr lang="en-US" dirty="0" smtClean="0"/>
              <a:t>2. The hospital/healthcare facility will provide the highest attainable standard of care and treatment to new born and to children who attend or are referred (management and treatment) - Articles 2, 6 &amp; 24</a:t>
            </a:r>
          </a:p>
          <a:p>
            <a:pPr>
              <a:buNone/>
            </a:pPr>
            <a:r>
              <a:rPr lang="en-US" dirty="0" smtClean="0"/>
              <a:t>3. The environment will be secure, safe and scrupulously clean (safety) - Article 3</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infant:</a:t>
            </a:r>
            <a:endParaRPr lang="en-US" dirty="0"/>
          </a:p>
        </p:txBody>
      </p:sp>
      <p:sp>
        <p:nvSpPr>
          <p:cNvPr id="3" name="Content Placeholder 2"/>
          <p:cNvSpPr>
            <a:spLocks noGrp="1"/>
          </p:cNvSpPr>
          <p:nvPr>
            <p:ph idx="1"/>
          </p:nvPr>
        </p:nvSpPr>
        <p:spPr/>
        <p:txBody>
          <a:bodyPr/>
          <a:lstStyle/>
          <a:p>
            <a:r>
              <a:rPr lang="en-US" dirty="0" smtClean="0"/>
              <a:t>Localized body response with deliberate withdrawal of stimulated area</a:t>
            </a:r>
          </a:p>
          <a:p>
            <a:r>
              <a:rPr lang="en-US" dirty="0" smtClean="0"/>
              <a:t>Loud crying</a:t>
            </a:r>
          </a:p>
          <a:p>
            <a:r>
              <a:rPr lang="en-US" dirty="0" smtClean="0"/>
              <a:t>Facial expression of pain or anger</a:t>
            </a:r>
          </a:p>
          <a:p>
            <a:r>
              <a:rPr lang="en-US" dirty="0" smtClean="0"/>
              <a:t>Physical </a:t>
            </a:r>
            <a:r>
              <a:rPr lang="en-US" dirty="0" err="1" smtClean="0"/>
              <a:t>resistance,especially</a:t>
            </a:r>
            <a:r>
              <a:rPr lang="en-US" dirty="0" smtClean="0"/>
              <a:t> pushing the stimulus away after it is applied</a:t>
            </a:r>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child:</a:t>
            </a:r>
            <a:endParaRPr lang="en-US" dirty="0"/>
          </a:p>
        </p:txBody>
      </p:sp>
      <p:sp>
        <p:nvSpPr>
          <p:cNvPr id="3" name="Content Placeholder 2"/>
          <p:cNvSpPr>
            <a:spLocks noGrp="1"/>
          </p:cNvSpPr>
          <p:nvPr>
            <p:ph idx="1"/>
          </p:nvPr>
        </p:nvSpPr>
        <p:spPr/>
        <p:txBody>
          <a:bodyPr>
            <a:normAutofit/>
          </a:bodyPr>
          <a:lstStyle/>
          <a:p>
            <a:r>
              <a:rPr lang="en-US" dirty="0" smtClean="0"/>
              <a:t>Loud cry </a:t>
            </a:r>
          </a:p>
          <a:p>
            <a:r>
              <a:rPr lang="en-US" dirty="0" smtClean="0"/>
              <a:t>Verbal expressions e.g. ‘ouch’, ‘</a:t>
            </a:r>
            <a:r>
              <a:rPr lang="en-US" dirty="0" err="1" smtClean="0"/>
              <a:t>ow</a:t>
            </a:r>
            <a:r>
              <a:rPr lang="en-US" dirty="0" smtClean="0"/>
              <a:t>’ ‘it hurts’</a:t>
            </a:r>
          </a:p>
          <a:p>
            <a:r>
              <a:rPr lang="en-US" dirty="0" smtClean="0"/>
              <a:t>Thrashing of arms and legs</a:t>
            </a:r>
          </a:p>
          <a:p>
            <a:r>
              <a:rPr lang="en-US" dirty="0" smtClean="0"/>
              <a:t>Attempts to push stimulus away before it is applied</a:t>
            </a:r>
          </a:p>
          <a:p>
            <a:r>
              <a:rPr lang="en-US" dirty="0" smtClean="0"/>
              <a:t>Lack of co-</a:t>
            </a:r>
            <a:r>
              <a:rPr lang="en-US" dirty="0" err="1" smtClean="0"/>
              <a:t>operation;need</a:t>
            </a:r>
            <a:r>
              <a:rPr lang="en-US" dirty="0" smtClean="0"/>
              <a:t> for restraint</a:t>
            </a:r>
          </a:p>
          <a:p>
            <a:r>
              <a:rPr lang="en-US" dirty="0" smtClean="0"/>
              <a:t>Requests termination of procedure</a:t>
            </a:r>
          </a:p>
          <a:p>
            <a:r>
              <a:rPr lang="en-US" dirty="0" smtClean="0"/>
              <a:t>Clings to </a:t>
            </a:r>
            <a:r>
              <a:rPr lang="en-US" dirty="0" err="1" smtClean="0"/>
              <a:t>parent,nurse</a:t>
            </a:r>
            <a:r>
              <a:rPr lang="en-US" dirty="0" smtClean="0"/>
              <a:t> or other significant person</a:t>
            </a:r>
          </a:p>
          <a:p>
            <a:endParaRPr lang="en-US" dirty="0" smtClean="0"/>
          </a:p>
          <a:p>
            <a:endParaRPr lang="en-US" dirty="0" smtClean="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Requests for emotional </a:t>
            </a:r>
            <a:r>
              <a:rPr lang="en-US" dirty="0" err="1" smtClean="0"/>
              <a:t>support,such</a:t>
            </a:r>
            <a:r>
              <a:rPr lang="en-US" dirty="0" smtClean="0"/>
              <a:t> as hugs or other forms of physical comfort</a:t>
            </a:r>
          </a:p>
          <a:p>
            <a:r>
              <a:rPr lang="en-US" dirty="0" smtClean="0"/>
              <a:t>May become restless and irritable with continuing pain</a:t>
            </a:r>
          </a:p>
          <a:p>
            <a:r>
              <a:rPr lang="en-US" dirty="0" err="1" smtClean="0"/>
              <a:t>Behaviour</a:t>
            </a:r>
            <a:r>
              <a:rPr lang="en-US" dirty="0" smtClean="0"/>
              <a:t> </a:t>
            </a:r>
            <a:r>
              <a:rPr lang="en-US" dirty="0" err="1" smtClean="0"/>
              <a:t>occuring</a:t>
            </a:r>
            <a:r>
              <a:rPr lang="en-US" dirty="0" smtClean="0"/>
              <a:t> in anticipation of actual painful procedure</a:t>
            </a:r>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School-age child</a:t>
            </a:r>
            <a:endParaRPr lang="en-US" dirty="0"/>
          </a:p>
        </p:txBody>
      </p:sp>
      <p:sp>
        <p:nvSpPr>
          <p:cNvPr id="3" name="Content Placeholder 2"/>
          <p:cNvSpPr>
            <a:spLocks noGrp="1"/>
          </p:cNvSpPr>
          <p:nvPr>
            <p:ph idx="1"/>
          </p:nvPr>
        </p:nvSpPr>
        <p:spPr/>
        <p:txBody>
          <a:bodyPr/>
          <a:lstStyle/>
          <a:p>
            <a:r>
              <a:rPr lang="en-US" dirty="0" smtClean="0"/>
              <a:t>May see all behaviors of young </a:t>
            </a:r>
            <a:r>
              <a:rPr lang="en-US" dirty="0" err="1" smtClean="0"/>
              <a:t>child,especially</a:t>
            </a:r>
            <a:r>
              <a:rPr lang="en-US" dirty="0" smtClean="0"/>
              <a:t> during actual painful </a:t>
            </a:r>
            <a:r>
              <a:rPr lang="en-US" dirty="0" err="1" smtClean="0"/>
              <a:t>procedure,but</a:t>
            </a:r>
            <a:r>
              <a:rPr lang="en-US" dirty="0" smtClean="0"/>
              <a:t> less in anticipatory period.</a:t>
            </a:r>
          </a:p>
          <a:p>
            <a:r>
              <a:rPr lang="en-US" dirty="0" smtClean="0"/>
              <a:t>Stalling behavior </a:t>
            </a:r>
            <a:r>
              <a:rPr lang="en-US" dirty="0" err="1" smtClean="0"/>
              <a:t>e.g</a:t>
            </a:r>
            <a:r>
              <a:rPr lang="en-US" dirty="0" smtClean="0"/>
              <a:t> ‘I’m not ready or ‘wait a minute’</a:t>
            </a:r>
          </a:p>
          <a:p>
            <a:r>
              <a:rPr lang="en-US" dirty="0" smtClean="0"/>
              <a:t>Muscular rigidity </a:t>
            </a:r>
            <a:r>
              <a:rPr lang="en-US" dirty="0" err="1" smtClean="0"/>
              <a:t>e.g</a:t>
            </a:r>
            <a:r>
              <a:rPr lang="en-US" dirty="0" smtClean="0"/>
              <a:t> clenched </a:t>
            </a:r>
            <a:r>
              <a:rPr lang="en-US" dirty="0" err="1" smtClean="0"/>
              <a:t>fists,gritted</a:t>
            </a:r>
            <a:r>
              <a:rPr lang="en-US" dirty="0" smtClean="0"/>
              <a:t> </a:t>
            </a:r>
            <a:r>
              <a:rPr lang="en-US" dirty="0" err="1" smtClean="0"/>
              <a:t>teeth,body</a:t>
            </a:r>
            <a:r>
              <a:rPr lang="en-US" dirty="0" smtClean="0"/>
              <a:t> </a:t>
            </a:r>
            <a:r>
              <a:rPr lang="en-US" dirty="0" err="1" smtClean="0"/>
              <a:t>stiffness,closed</a:t>
            </a:r>
            <a:r>
              <a:rPr lang="en-US" dirty="0" smtClean="0"/>
              <a:t> </a:t>
            </a:r>
            <a:r>
              <a:rPr lang="en-US" dirty="0" err="1" smtClean="0"/>
              <a:t>eyes,wrinkled</a:t>
            </a:r>
            <a:r>
              <a:rPr lang="en-US" dirty="0" smtClean="0"/>
              <a:t> forehead</a:t>
            </a:r>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Adolescent</a:t>
            </a:r>
            <a:endParaRPr lang="en-US" dirty="0"/>
          </a:p>
        </p:txBody>
      </p:sp>
      <p:sp>
        <p:nvSpPr>
          <p:cNvPr id="3" name="Content Placeholder 2"/>
          <p:cNvSpPr>
            <a:spLocks noGrp="1"/>
          </p:cNvSpPr>
          <p:nvPr>
            <p:ph idx="1"/>
          </p:nvPr>
        </p:nvSpPr>
        <p:spPr/>
        <p:txBody>
          <a:bodyPr/>
          <a:lstStyle/>
          <a:p>
            <a:r>
              <a:rPr lang="en-US" dirty="0" smtClean="0"/>
              <a:t>Less vocal protest</a:t>
            </a:r>
          </a:p>
          <a:p>
            <a:r>
              <a:rPr lang="en-US" dirty="0" smtClean="0"/>
              <a:t>Less motor activity</a:t>
            </a:r>
          </a:p>
          <a:p>
            <a:r>
              <a:rPr lang="en-US" dirty="0" smtClean="0"/>
              <a:t>More verbal </a:t>
            </a:r>
            <a:r>
              <a:rPr lang="en-US" dirty="0" err="1" smtClean="0"/>
              <a:t>expressions,such</a:t>
            </a:r>
            <a:r>
              <a:rPr lang="en-US" dirty="0" smtClean="0"/>
              <a:t> as ‘it hurts’ or ‘you are hurting me’</a:t>
            </a:r>
          </a:p>
          <a:p>
            <a:r>
              <a:rPr lang="en-US" dirty="0" smtClean="0"/>
              <a:t>Increased muscle tension and body control</a:t>
            </a:r>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 measures</a:t>
            </a:r>
            <a:endParaRPr lang="en-US" dirty="0"/>
          </a:p>
        </p:txBody>
      </p:sp>
      <p:sp>
        <p:nvSpPr>
          <p:cNvPr id="3" name="Content Placeholder 2"/>
          <p:cNvSpPr>
            <a:spLocks noGrp="1"/>
          </p:cNvSpPr>
          <p:nvPr>
            <p:ph idx="1"/>
          </p:nvPr>
        </p:nvSpPr>
        <p:spPr/>
        <p:txBody>
          <a:bodyPr/>
          <a:lstStyle/>
          <a:p>
            <a:r>
              <a:rPr lang="en-US" dirty="0" smtClean="0"/>
              <a:t>They are not able to distinguish between physical responses to pain and other forms of stress to the body.</a:t>
            </a:r>
          </a:p>
          <a:p>
            <a:r>
              <a:rPr lang="en-US" dirty="0" smtClean="0"/>
              <a:t>Useful for infants and children who are not able to communicate verbally</a:t>
            </a:r>
          </a:p>
          <a:p>
            <a:r>
              <a:rPr lang="en-US" dirty="0" smtClean="0"/>
              <a:t>Increased heart </a:t>
            </a:r>
            <a:r>
              <a:rPr lang="en-US" dirty="0" err="1" smtClean="0"/>
              <a:t>rate;resp.rate;blood</a:t>
            </a:r>
            <a:r>
              <a:rPr lang="en-US" dirty="0" smtClean="0"/>
              <a:t> </a:t>
            </a:r>
            <a:r>
              <a:rPr lang="en-US" dirty="0" err="1" smtClean="0"/>
              <a:t>pressure;palmar</a:t>
            </a:r>
            <a:r>
              <a:rPr lang="en-US" dirty="0" smtClean="0"/>
              <a:t> sweating</a:t>
            </a:r>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Self-report measures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children who are able to verbalize.</a:t>
            </a:r>
          </a:p>
          <a:p>
            <a:r>
              <a:rPr lang="en-US" dirty="0" smtClean="0"/>
              <a:t>Ability to use these measures depends on the child’s cognitive characteristics.</a:t>
            </a:r>
          </a:p>
          <a:p>
            <a:r>
              <a:rPr lang="en-US" dirty="0" smtClean="0"/>
              <a:t>The approaches include interviews, </a:t>
            </a:r>
            <a:r>
              <a:rPr lang="en-US" dirty="0" err="1" smtClean="0"/>
              <a:t>diaries,body</a:t>
            </a:r>
            <a:r>
              <a:rPr lang="en-US" dirty="0" smtClean="0"/>
              <a:t> maps, pain words and graphic rating scales. </a:t>
            </a:r>
          </a:p>
          <a:p>
            <a:r>
              <a:rPr lang="en-US" dirty="0" smtClean="0"/>
              <a:t>Graphic rating scales include numeric rating scales, word-graphic rating scales and facial scales, including photographic and cartoon-face scales. </a:t>
            </a:r>
          </a:p>
          <a:p>
            <a:r>
              <a:rPr lang="en-US" dirty="0" smtClean="0"/>
              <a:t>Simple concrete words such as ‘no hurt’ to ‘biggest hurt’ are more appropriate than ‘least pain sensation’ to ‘worst intense pain imaginable.’</a:t>
            </a:r>
          </a:p>
          <a:p>
            <a:endParaRPr lang="en-US" dirty="0" smtClean="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dimensional measures</a:t>
            </a:r>
            <a:endParaRPr lang="en-US" dirty="0"/>
          </a:p>
        </p:txBody>
      </p:sp>
      <p:sp>
        <p:nvSpPr>
          <p:cNvPr id="3" name="Content Placeholder 2"/>
          <p:cNvSpPr>
            <a:spLocks noGrp="1"/>
          </p:cNvSpPr>
          <p:nvPr>
            <p:ph idx="1"/>
          </p:nvPr>
        </p:nvSpPr>
        <p:spPr/>
        <p:txBody>
          <a:bodyPr/>
          <a:lstStyle/>
          <a:p>
            <a:r>
              <a:rPr lang="en-US" dirty="0" smtClean="0"/>
              <a:t>For children who have developed cognitive skills such as measurement and classification , between ages 7 to 10 years.</a:t>
            </a:r>
          </a:p>
          <a:p>
            <a:r>
              <a:rPr lang="en-US" dirty="0" smtClean="0"/>
              <a:t>Numeric scale</a:t>
            </a:r>
          </a:p>
          <a:p>
            <a:r>
              <a:rPr lang="en-US" dirty="0" smtClean="0"/>
              <a:t>Poker chip tool</a:t>
            </a:r>
          </a:p>
          <a:p>
            <a:r>
              <a:rPr lang="en-US" dirty="0" err="1" smtClean="0"/>
              <a:t>Oucher</a:t>
            </a:r>
            <a:r>
              <a:rPr lang="en-US" dirty="0" smtClean="0"/>
              <a:t> scale</a:t>
            </a:r>
          </a:p>
          <a:p>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rating scale</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533401" y="2438400"/>
            <a:ext cx="8610599" cy="3143250"/>
          </a:xfrm>
          <a:prstGeom prst="rect">
            <a:avLst/>
          </a:prstGeom>
          <a:noFill/>
          <a:ln w="9525">
            <a:noFill/>
            <a:miter lim="800000"/>
            <a:headEnd/>
            <a:tailEnd/>
          </a:ln>
          <a:effectLst/>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Poker-chip tool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Say to the child:</a:t>
            </a:r>
            <a:r>
              <a:rPr lang="en-US" i="1" dirty="0" smtClean="0"/>
              <a:t>"I want to talk with you about the hurt you may be having right now."</a:t>
            </a:r>
            <a:endParaRPr lang="en-US" dirty="0" smtClean="0"/>
          </a:p>
          <a:p>
            <a:r>
              <a:rPr lang="en-US" dirty="0" smtClean="0"/>
              <a:t>Align the chips horizontally in front of the child on the bedside table, a clipboard, or other firm surface.</a:t>
            </a:r>
          </a:p>
          <a:p>
            <a:r>
              <a:rPr lang="en-US" dirty="0" smtClean="0"/>
              <a:t>Tell the </a:t>
            </a:r>
            <a:r>
              <a:rPr lang="en-US" dirty="0" err="1" smtClean="0"/>
              <a:t>child,</a:t>
            </a:r>
            <a:r>
              <a:rPr lang="en-US" i="1" dirty="0" err="1" smtClean="0"/>
              <a:t>"These</a:t>
            </a:r>
            <a:r>
              <a:rPr lang="en-US" i="1" dirty="0" smtClean="0"/>
              <a:t> are pieces of hurt."</a:t>
            </a:r>
            <a:r>
              <a:rPr lang="en-US" dirty="0" smtClean="0"/>
              <a:t> Beginning at the chip nearest the child's left side and ending at the one nearest the right side, point to the chips and </a:t>
            </a:r>
            <a:r>
              <a:rPr lang="en-US" dirty="0" err="1" smtClean="0"/>
              <a:t>say,</a:t>
            </a:r>
            <a:r>
              <a:rPr lang="en-US" i="1" dirty="0" err="1" smtClean="0"/>
              <a:t>"This</a:t>
            </a:r>
            <a:r>
              <a:rPr lang="en-US" i="1" dirty="0" smtClean="0"/>
              <a:t> (first chip) is a little bit of hurt and this</a:t>
            </a:r>
            <a:r>
              <a:rPr lang="en-US" dirty="0" smtClean="0"/>
              <a:t> (fourth chip)</a:t>
            </a:r>
            <a:r>
              <a:rPr lang="en-US" i="1" dirty="0" smtClean="0"/>
              <a:t> is the most hurt you could ever have."</a:t>
            </a:r>
            <a:r>
              <a:rPr lang="en-US" dirty="0" smtClean="0"/>
              <a:t> For a young child or for any child who may not fully comprehend the instructions, clarify by saying, </a:t>
            </a:r>
            <a:r>
              <a:rPr lang="en-US" i="1" dirty="0" smtClean="0"/>
              <a:t>"That means this</a:t>
            </a:r>
            <a:r>
              <a:rPr lang="en-US" dirty="0" smtClean="0"/>
              <a:t> (one)</a:t>
            </a:r>
            <a:r>
              <a:rPr lang="en-US" i="1" dirty="0" smtClean="0"/>
              <a:t>is just a little hurt, this</a:t>
            </a:r>
            <a:r>
              <a:rPr lang="en-US" dirty="0" smtClean="0"/>
              <a:t> (two)</a:t>
            </a:r>
            <a:r>
              <a:rPr lang="en-US" i="1" dirty="0" smtClean="0"/>
              <a:t>is a little more hurt, this (three) is more yet, and this</a:t>
            </a:r>
            <a:r>
              <a:rPr lang="en-US" dirty="0" smtClean="0"/>
              <a:t> (four)</a:t>
            </a:r>
            <a:r>
              <a:rPr lang="en-US" i="1" dirty="0" smtClean="0"/>
              <a:t> is the most hurt you could ever have."</a:t>
            </a:r>
            <a:r>
              <a:rPr lang="en-US" dirty="0" smtClean="0"/>
              <a:t> </a:t>
            </a:r>
          </a:p>
          <a:p>
            <a:pPr lvl="1"/>
            <a:r>
              <a:rPr lang="en-US" dirty="0" smtClean="0"/>
              <a:t>Do not give children an option for zero hurt. Research with the Poker Chip Tool has verified that children without pain will so indicate by responses such as, "I don't have any."</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Friendly Health Care Initiative Standards cont’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4. Child and family centered care will be delivered in partnership with parents, in areas dedicated to children and young people that are child and family friendly, by staff with ‘children’s’ qualifications, or who are experienced. A parent/</a:t>
            </a:r>
            <a:r>
              <a:rPr lang="en-US" dirty="0" err="1" smtClean="0"/>
              <a:t>carer</a:t>
            </a:r>
            <a:r>
              <a:rPr lang="en-US" dirty="0" smtClean="0"/>
              <a:t>  will be enabled to stay with their child and support them, especially during procedures (care delivery)- Articles 7 &amp; 9</a:t>
            </a:r>
          </a:p>
          <a:p>
            <a:pPr>
              <a:buNone/>
            </a:pPr>
            <a:r>
              <a:rPr lang="en-US" dirty="0" smtClean="0"/>
              <a:t>5. Parents and children will be kept fully informed and involved in all decisions affecting their care (communication) - Articles 12 &amp; 17</a:t>
            </a:r>
          </a:p>
          <a:p>
            <a:pPr>
              <a:buNone/>
            </a:pPr>
            <a:r>
              <a:rPr lang="en-US" dirty="0" smtClean="0"/>
              <a:t>6. Children will be approached without discrimination as individuals with their own age appropriate and developmental needs and rights to privacy and dignity (rights/equity)</a:t>
            </a:r>
            <a:r>
              <a:rPr lang="fr-FR" dirty="0" smtClean="0"/>
              <a:t>- Articles 2, 16, 19, 23 &amp; 37</a:t>
            </a:r>
          </a:p>
          <a:p>
            <a:endParaRPr lang="en-US" dirty="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Ask the child,</a:t>
            </a:r>
            <a:r>
              <a:rPr lang="en-US" i="1" dirty="0" smtClean="0"/>
              <a:t> "How many pieces of hurt do you have right now?"</a:t>
            </a:r>
            <a:r>
              <a:rPr lang="en-US" dirty="0" smtClean="0"/>
              <a:t> </a:t>
            </a:r>
          </a:p>
          <a:p>
            <a:pPr lvl="1"/>
            <a:r>
              <a:rPr lang="en-US" dirty="0" smtClean="0"/>
              <a:t>After initial use of the Poker Chip Tool, some children internalize the concept "pieces of hurt". If a child gives a response such as "I have one right now", </a:t>
            </a:r>
            <a:r>
              <a:rPr lang="en-US" i="1" dirty="0" smtClean="0"/>
              <a:t>before</a:t>
            </a:r>
            <a:r>
              <a:rPr lang="en-US" dirty="0" smtClean="0"/>
              <a:t> you ask or before you lay out the poker chips, proceed with instruction # 5.</a:t>
            </a:r>
          </a:p>
          <a:p>
            <a:r>
              <a:rPr lang="en-US" dirty="0" smtClean="0"/>
              <a:t>Record the number of chips on the Pain Flow Sheet.</a:t>
            </a:r>
          </a:p>
          <a:p>
            <a:r>
              <a:rPr lang="en-US" dirty="0" smtClean="0"/>
              <a:t>Clarify the child's answer by words such as, "Oh, you have a little hurt? Tell me about the hurt."</a:t>
            </a:r>
          </a:p>
          <a:p>
            <a:endParaRPr 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METHODS OF PAIN ASSESSMENT</a:t>
            </a:r>
            <a:endParaRPr lang="en-US" dirty="0"/>
          </a:p>
        </p:txBody>
      </p:sp>
      <p:sp>
        <p:nvSpPr>
          <p:cNvPr id="3" name="Content Placeholder 2"/>
          <p:cNvSpPr>
            <a:spLocks noGrp="1"/>
          </p:cNvSpPr>
          <p:nvPr>
            <p:ph idx="1"/>
          </p:nvPr>
        </p:nvSpPr>
        <p:spPr/>
        <p:txBody>
          <a:bodyPr>
            <a:normAutofit/>
          </a:bodyPr>
          <a:lstStyle/>
          <a:p>
            <a:pPr marL="609600" indent="-609600">
              <a:lnSpc>
                <a:spcPct val="90000"/>
              </a:lnSpc>
            </a:pPr>
            <a:r>
              <a:rPr lang="en-US" dirty="0" smtClean="0"/>
              <a:t>The acronym QUESTT is used</a:t>
            </a:r>
          </a:p>
          <a:p>
            <a:pPr marL="609600" indent="-609600">
              <a:lnSpc>
                <a:spcPct val="90000"/>
              </a:lnSpc>
              <a:buFontTx/>
              <a:buAutoNum type="arabicPeriod"/>
            </a:pPr>
            <a:r>
              <a:rPr lang="en-US" dirty="0" smtClean="0"/>
              <a:t>Question the child about the nature of pain through history taking</a:t>
            </a:r>
          </a:p>
          <a:p>
            <a:pPr marL="609600" indent="-609600">
              <a:lnSpc>
                <a:spcPct val="90000"/>
              </a:lnSpc>
              <a:buFontTx/>
              <a:buAutoNum type="arabicPeriod"/>
            </a:pPr>
            <a:r>
              <a:rPr lang="en-US" dirty="0" smtClean="0"/>
              <a:t>Use of pain rating scales: Faces for the &lt;3years where a 6 cartoon face scale is used from a smiling to a tearful face</a:t>
            </a:r>
          </a:p>
          <a:p>
            <a:pPr marL="609600" indent="-609600">
              <a:lnSpc>
                <a:spcPct val="90000"/>
              </a:lnSpc>
              <a:buFontTx/>
              <a:buNone/>
            </a:pPr>
            <a:r>
              <a:rPr lang="en-US" dirty="0" smtClean="0"/>
              <a:t>      - The </a:t>
            </a:r>
            <a:r>
              <a:rPr lang="en-US" dirty="0" err="1" smtClean="0"/>
              <a:t>oucher</a:t>
            </a:r>
            <a:r>
              <a:rPr lang="en-US" dirty="0" smtClean="0"/>
              <a:t> numerical scale for age 3-13 years where pain is rated on a scale of 1-10(1-3: mild, 4-7moderate, 7-10 severe)</a:t>
            </a:r>
          </a:p>
          <a:p>
            <a:pPr marL="609600" indent="-609600">
              <a:lnSpc>
                <a:spcPct val="90000"/>
              </a:lnSpc>
              <a:buFontTx/>
              <a:buNone/>
            </a:pPr>
            <a:r>
              <a:rPr lang="en-US" dirty="0" smtClean="0"/>
              <a:t>     - Poker chip tool</a:t>
            </a:r>
          </a:p>
          <a:p>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80000"/>
              </a:lnSpc>
              <a:buFontTx/>
              <a:buAutoNum type="arabicPeriod" startAt="3"/>
            </a:pPr>
            <a:r>
              <a:rPr lang="en-US" dirty="0" smtClean="0"/>
              <a:t>Evaluate behavior and physiological changes: non verbal clues</a:t>
            </a:r>
          </a:p>
          <a:p>
            <a:pPr marL="609600" indent="-609600">
              <a:lnSpc>
                <a:spcPct val="80000"/>
              </a:lnSpc>
              <a:buFontTx/>
              <a:buNone/>
            </a:pPr>
            <a:r>
              <a:rPr lang="en-US" dirty="0" smtClean="0"/>
              <a:t>    - Changed behavior, irritability, unusual posture, aggression, unusual clinging or quietness, loss of appetite, reluctance to move, lethargy, change in BP, Pulse</a:t>
            </a:r>
          </a:p>
          <a:p>
            <a:pPr marL="609600" indent="-609600">
              <a:lnSpc>
                <a:spcPct val="80000"/>
              </a:lnSpc>
              <a:buFontTx/>
              <a:buAutoNum type="arabicPeriod" startAt="4"/>
            </a:pPr>
            <a:r>
              <a:rPr lang="en-US" dirty="0" smtClean="0"/>
              <a:t>Secure parents involvement: inquire from parents for they know best their child’s behavior when in pain</a:t>
            </a:r>
          </a:p>
          <a:p>
            <a:pPr marL="609600" indent="-609600">
              <a:lnSpc>
                <a:spcPct val="80000"/>
              </a:lnSpc>
              <a:buFontTx/>
              <a:buAutoNum type="arabicPeriod" startAt="4"/>
            </a:pPr>
            <a:r>
              <a:rPr lang="en-US" dirty="0" smtClean="0"/>
              <a:t>Take the cause into account to rate severity</a:t>
            </a:r>
          </a:p>
          <a:p>
            <a:pPr marL="609600" indent="-609600">
              <a:lnSpc>
                <a:spcPct val="80000"/>
              </a:lnSpc>
              <a:buFontTx/>
              <a:buNone/>
            </a:pPr>
            <a:r>
              <a:rPr lang="en-US" dirty="0" smtClean="0"/>
              <a:t>      </a:t>
            </a:r>
          </a:p>
          <a:p>
            <a:endParaRPr lang="en-US"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609600" indent="-609600">
              <a:lnSpc>
                <a:spcPct val="90000"/>
              </a:lnSpc>
              <a:buFont typeface="Wingdings" pitchFamily="2" charset="2"/>
              <a:buNone/>
            </a:pPr>
            <a:r>
              <a:rPr lang="en-US" dirty="0" smtClean="0"/>
              <a:t>Colic, drug reaction, child abuse, trauma infection, sickle cell crisis</a:t>
            </a:r>
          </a:p>
          <a:p>
            <a:pPr marL="609600" indent="-609600">
              <a:lnSpc>
                <a:spcPct val="90000"/>
              </a:lnSpc>
              <a:buFontTx/>
              <a:buAutoNum type="arabicPeriod" startAt="6"/>
            </a:pPr>
            <a:r>
              <a:rPr lang="en-US" dirty="0" smtClean="0"/>
              <a:t>Think of any action taken: Any first aid, duration before action, general management</a:t>
            </a:r>
          </a:p>
          <a:p>
            <a:pPr marL="609600" indent="-609600">
              <a:lnSpc>
                <a:spcPct val="90000"/>
              </a:lnSpc>
              <a:buFontTx/>
              <a:buNone/>
            </a:pPr>
            <a:r>
              <a:rPr lang="en-US" dirty="0" smtClean="0"/>
              <a:t>EFFECTS OF PAIN</a:t>
            </a:r>
          </a:p>
          <a:p>
            <a:pPr marL="609600" indent="-609600">
              <a:lnSpc>
                <a:spcPct val="90000"/>
              </a:lnSpc>
              <a:buFontTx/>
              <a:buChar char="-"/>
            </a:pPr>
            <a:r>
              <a:rPr lang="en-US" dirty="0" smtClean="0"/>
              <a:t>Learning difficulties</a:t>
            </a:r>
          </a:p>
          <a:p>
            <a:pPr marL="609600" indent="-609600">
              <a:lnSpc>
                <a:spcPct val="90000"/>
              </a:lnSpc>
              <a:buFontTx/>
              <a:buChar char="-"/>
            </a:pPr>
            <a:r>
              <a:rPr lang="en-US" dirty="0" smtClean="0"/>
              <a:t>Behavioral problems</a:t>
            </a:r>
          </a:p>
          <a:p>
            <a:pPr marL="609600" indent="-609600">
              <a:lnSpc>
                <a:spcPct val="90000"/>
              </a:lnSpc>
              <a:buFontTx/>
              <a:buChar char="-"/>
            </a:pPr>
            <a:r>
              <a:rPr lang="en-US" dirty="0" smtClean="0"/>
              <a:t>Poor motor performance</a:t>
            </a:r>
          </a:p>
          <a:p>
            <a:pPr marL="609600" indent="-609600">
              <a:lnSpc>
                <a:spcPct val="90000"/>
              </a:lnSpc>
              <a:buFontTx/>
              <a:buChar char="-"/>
            </a:pPr>
            <a:r>
              <a:rPr lang="en-US" dirty="0" smtClean="0"/>
              <a:t>Physical effects: raised BP, pulse, immunological response</a:t>
            </a:r>
          </a:p>
          <a:p>
            <a:pPr marL="609600" indent="-609600">
              <a:lnSpc>
                <a:spcPct val="90000"/>
              </a:lnSpc>
              <a:buFontTx/>
              <a:buChar char="-"/>
            </a:pPr>
            <a:r>
              <a:rPr lang="en-US" dirty="0" smtClean="0"/>
              <a:t>Metabolic response</a:t>
            </a:r>
          </a:p>
          <a:p>
            <a:pPr marL="609600" indent="-609600">
              <a:lnSpc>
                <a:spcPct val="90000"/>
              </a:lnSpc>
              <a:buFontTx/>
              <a:buAutoNum type="arabicPeriod" startAt="4"/>
            </a:pPr>
            <a:endParaRPr lang="en-US" dirty="0" smtClean="0"/>
          </a:p>
          <a:p>
            <a:pPr marL="609600" indent="-609600">
              <a:lnSpc>
                <a:spcPct val="90000"/>
              </a:lnSpc>
            </a:pPr>
            <a:endParaRPr lang="en-US" dirty="0" smtClean="0"/>
          </a:p>
          <a:p>
            <a:endParaRPr 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219200"/>
          </a:xfrm>
        </p:spPr>
        <p:txBody>
          <a:bodyPr>
            <a:normAutofit fontScale="90000"/>
          </a:bodyPr>
          <a:lstStyle/>
          <a:p>
            <a:r>
              <a:rPr lang="en-US" sz="4400" dirty="0" smtClean="0"/>
              <a:t>FLACC behavioral scale of assessing post of pain</a:t>
            </a:r>
            <a:endParaRPr lang="en-US" dirty="0"/>
          </a:p>
        </p:txBody>
      </p:sp>
      <p:graphicFrame>
        <p:nvGraphicFramePr>
          <p:cNvPr id="4" name="Content Placeholder 3"/>
          <p:cNvGraphicFramePr>
            <a:graphicFrameLocks noGrp="1"/>
          </p:cNvGraphicFramePr>
          <p:nvPr>
            <p:ph idx="1"/>
          </p:nvPr>
        </p:nvGraphicFramePr>
        <p:xfrm>
          <a:off x="762000" y="1524000"/>
          <a:ext cx="7848600" cy="5105400"/>
        </p:xfrm>
        <a:graphic>
          <a:graphicData uri="http://schemas.openxmlformats.org/drawingml/2006/table">
            <a:tbl>
              <a:tblPr firstRow="1" bandRow="1">
                <a:tableStyleId>{5C22544A-7EE6-4342-B048-85BDC9FD1C3A}</a:tableStyleId>
              </a:tblPr>
              <a:tblGrid>
                <a:gridCol w="1962150"/>
                <a:gridCol w="1962150"/>
                <a:gridCol w="1962150"/>
                <a:gridCol w="1962150"/>
              </a:tblGrid>
              <a:tr h="850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Feature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0</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1</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2</a:t>
                      </a:r>
                    </a:p>
                  </a:txBody>
                  <a:tcPr horzOverflow="overflow"/>
                </a:tc>
              </a:tr>
              <a:tr h="850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Face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No expression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Occasional grimace, frown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Constant frown, quivering chin</a:t>
                      </a:r>
                    </a:p>
                  </a:txBody>
                  <a:tcPr horzOverflow="overflow"/>
                </a:tc>
              </a:tr>
              <a:tr h="850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Legs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Normal relaxed position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Uneasy, restless, tense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Drawn up, arched</a:t>
                      </a:r>
                    </a:p>
                  </a:txBody>
                  <a:tcPr horzOverflow="overflow"/>
                </a:tc>
              </a:tr>
              <a:tr h="850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Activity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quite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Tense and shifting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Rigid, jerking</a:t>
                      </a:r>
                    </a:p>
                  </a:txBody>
                  <a:tcPr horzOverflow="overflow"/>
                </a:tc>
              </a:tr>
              <a:tr h="850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Cry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None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occasional</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Sobs, screams</a:t>
                      </a:r>
                    </a:p>
                  </a:txBody>
                  <a:tcPr horzOverflow="overflow"/>
                </a:tc>
              </a:tr>
              <a:tr h="850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consolabilty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quick</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By touch</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Difficult</a:t>
                      </a:r>
                    </a:p>
                  </a:txBody>
                  <a:tcPr horzOverflow="overflow"/>
                </a:tc>
              </a:tr>
            </a:tbl>
          </a:graphicData>
        </a:graphic>
      </p:graphicFrame>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lnSpcReduction="10000"/>
          </a:bodyPr>
          <a:lstStyle/>
          <a:p>
            <a:pPr marL="609600" indent="-609600">
              <a:lnSpc>
                <a:spcPct val="80000"/>
              </a:lnSpc>
              <a:buFontTx/>
              <a:buAutoNum type="alphaUcPeriod"/>
            </a:pPr>
            <a:r>
              <a:rPr lang="en-US" dirty="0" smtClean="0"/>
              <a:t>NON PHARMACOLOGICAL METHODS</a:t>
            </a:r>
          </a:p>
          <a:p>
            <a:pPr marL="609600" indent="-609600">
              <a:lnSpc>
                <a:spcPct val="80000"/>
              </a:lnSpc>
              <a:buFontTx/>
              <a:buAutoNum type="arabicPeriod"/>
            </a:pPr>
            <a:r>
              <a:rPr lang="en-US" dirty="0" smtClean="0"/>
              <a:t>Distraction: for short durational pain e.g. during procedures(music, video games, TV, stories, blowing bubbles, puzzles)</a:t>
            </a:r>
          </a:p>
          <a:p>
            <a:pPr marL="609600" indent="-609600">
              <a:lnSpc>
                <a:spcPct val="80000"/>
              </a:lnSpc>
              <a:buFontTx/>
              <a:buAutoNum type="arabicPeriod"/>
            </a:pPr>
            <a:r>
              <a:rPr lang="en-US" dirty="0" smtClean="0"/>
              <a:t>Relaxation: reduces associated distress and increases pain tolerance (breathing exercises, rocking chair) </a:t>
            </a:r>
          </a:p>
          <a:p>
            <a:pPr marL="609600" indent="-609600">
              <a:lnSpc>
                <a:spcPct val="80000"/>
              </a:lnSpc>
              <a:buFontTx/>
              <a:buAutoNum type="arabicPeriod"/>
            </a:pPr>
            <a:r>
              <a:rPr lang="en-US" dirty="0" smtClean="0"/>
              <a:t>Imagery: use of sensory images through substitution of a pleasant image (creating stories, drawing pictures)</a:t>
            </a:r>
          </a:p>
          <a:p>
            <a:pPr marL="609600" indent="-609600">
              <a:lnSpc>
                <a:spcPct val="80000"/>
              </a:lnSpc>
              <a:buFontTx/>
              <a:buAutoNum type="arabicPeriod"/>
            </a:pPr>
            <a:r>
              <a:rPr lang="en-US" dirty="0" smtClean="0"/>
              <a:t>Massage: promotes blood circulation and generates endorphins (</a:t>
            </a:r>
            <a:r>
              <a:rPr lang="en-US" dirty="0" err="1" smtClean="0"/>
              <a:t>endogenious</a:t>
            </a:r>
            <a:r>
              <a:rPr lang="en-US" dirty="0" smtClean="0"/>
              <a:t> morphine)</a:t>
            </a:r>
          </a:p>
          <a:p>
            <a:pPr marL="609600" indent="-609600">
              <a:lnSpc>
                <a:spcPct val="80000"/>
              </a:lnSpc>
              <a:buFontTx/>
              <a:buAutoNum type="arabicPeriod"/>
            </a:pPr>
            <a:r>
              <a:rPr lang="en-US" dirty="0" smtClean="0"/>
              <a:t>Touch: involves sensation and cognition and communicates love and care</a:t>
            </a:r>
          </a:p>
          <a:p>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buFontTx/>
              <a:buAutoNum type="arabicPeriod" startAt="6"/>
            </a:pPr>
            <a:r>
              <a:rPr lang="en-US" dirty="0" err="1" smtClean="0"/>
              <a:t>Transcutanous</a:t>
            </a:r>
            <a:r>
              <a:rPr lang="en-US" dirty="0" smtClean="0"/>
              <a:t> electric nerve stimulation ( TENS)</a:t>
            </a:r>
          </a:p>
          <a:p>
            <a:pPr marL="609600" indent="-609600">
              <a:buFontTx/>
              <a:buNone/>
            </a:pPr>
            <a:r>
              <a:rPr lang="en-US" dirty="0" smtClean="0"/>
              <a:t>   -  Useful in localized pain where an electric gadget is used to deliver controlled low voltage electricity to the body that enhances production of endorphins</a:t>
            </a:r>
          </a:p>
          <a:p>
            <a:pPr marL="609600" indent="-609600">
              <a:buFontTx/>
              <a:buNone/>
            </a:pPr>
            <a:r>
              <a:rPr lang="en-US" dirty="0" smtClean="0"/>
              <a:t>  - useful in acute and chronic pain</a:t>
            </a:r>
          </a:p>
          <a:p>
            <a:pPr marL="609600" indent="-609600">
              <a:buFontTx/>
              <a:buNone/>
            </a:pPr>
            <a:r>
              <a:rPr lang="en-US" dirty="0" smtClean="0"/>
              <a:t>7.  Aromatherapy: use of essential oils in physical emotional and mental healing through relaxation</a:t>
            </a:r>
          </a:p>
          <a:p>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90000"/>
              </a:lnSpc>
              <a:buFontTx/>
              <a:buAutoNum type="arabicPeriod" startAt="8"/>
            </a:pPr>
            <a:r>
              <a:rPr lang="en-US" dirty="0" smtClean="0"/>
              <a:t>Acupuncture: used by Chinese who believe that life flows around certain lines in the body known as meridians and inserting needles at these points corrects abnormal pain</a:t>
            </a:r>
          </a:p>
          <a:p>
            <a:pPr marL="609600" indent="-609600">
              <a:lnSpc>
                <a:spcPct val="90000"/>
              </a:lnSpc>
              <a:buFontTx/>
              <a:buAutoNum type="arabicPeriod" startAt="8"/>
            </a:pPr>
            <a:r>
              <a:rPr lang="en-US" dirty="0" smtClean="0"/>
              <a:t>Hypnosis: Focused attention in which the person is encouraged to slide into a state of unconsciousness or a trance there relaxing and momentarily forgetting about the pain</a:t>
            </a:r>
          </a:p>
          <a:p>
            <a:pPr marL="609600" indent="-609600">
              <a:lnSpc>
                <a:spcPct val="90000"/>
              </a:lnSpc>
              <a:buFontTx/>
              <a:buNone/>
            </a:pPr>
            <a:r>
              <a:rPr lang="en-US" dirty="0" smtClean="0"/>
              <a:t>      - This does not take away the pain, it only removes the perception of it</a:t>
            </a:r>
          </a:p>
          <a:p>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Pharmacological pain management</a:t>
            </a:r>
            <a:endParaRPr lang="en-US" dirty="0"/>
          </a:p>
        </p:txBody>
      </p:sp>
      <p:sp>
        <p:nvSpPr>
          <p:cNvPr id="3" name="Content Placeholder 2"/>
          <p:cNvSpPr>
            <a:spLocks noGrp="1"/>
          </p:cNvSpPr>
          <p:nvPr>
            <p:ph idx="1"/>
          </p:nvPr>
        </p:nvSpPr>
        <p:spPr/>
        <p:txBody>
          <a:bodyPr>
            <a:normAutofit/>
          </a:bodyPr>
          <a:lstStyle/>
          <a:p>
            <a:pPr marL="609600" indent="-609600">
              <a:lnSpc>
                <a:spcPct val="80000"/>
              </a:lnSpc>
            </a:pPr>
            <a:r>
              <a:rPr lang="en-US" dirty="0" smtClean="0"/>
              <a:t>These makes use of drugs to alleviate the pain sensation</a:t>
            </a:r>
          </a:p>
          <a:p>
            <a:pPr marL="609600" indent="-609600">
              <a:lnSpc>
                <a:spcPct val="80000"/>
              </a:lnSpc>
            </a:pPr>
            <a:r>
              <a:rPr lang="en-US" dirty="0" smtClean="0"/>
              <a:t>An analgesic ladder:</a:t>
            </a:r>
          </a:p>
          <a:p>
            <a:pPr marL="609600" indent="-609600">
              <a:lnSpc>
                <a:spcPct val="80000"/>
              </a:lnSpc>
              <a:buFontTx/>
              <a:buAutoNum type="alphaLcPeriod"/>
            </a:pPr>
            <a:r>
              <a:rPr lang="en-US" dirty="0" smtClean="0"/>
              <a:t>Mild pain: NSAIDS, analgesics like </a:t>
            </a:r>
            <a:r>
              <a:rPr lang="en-US" dirty="0" err="1" smtClean="0"/>
              <a:t>paracetamol</a:t>
            </a:r>
            <a:endParaRPr lang="en-US" dirty="0" smtClean="0"/>
          </a:p>
          <a:p>
            <a:pPr marL="609600" indent="-609600">
              <a:lnSpc>
                <a:spcPct val="80000"/>
              </a:lnSpc>
              <a:buFontTx/>
              <a:buAutoNum type="alphaLcPeriod"/>
            </a:pPr>
            <a:r>
              <a:rPr lang="en-US" dirty="0" smtClean="0"/>
              <a:t>Moderate pain: stronger analgesics, antispasmodics like </a:t>
            </a:r>
            <a:r>
              <a:rPr lang="en-US" dirty="0" err="1" smtClean="0"/>
              <a:t>diclofenac</a:t>
            </a:r>
            <a:endParaRPr lang="en-US" dirty="0" smtClean="0"/>
          </a:p>
          <a:p>
            <a:pPr marL="609600" indent="-609600">
              <a:lnSpc>
                <a:spcPct val="80000"/>
              </a:lnSpc>
              <a:buFontTx/>
              <a:buAutoNum type="alphaLcPeriod"/>
            </a:pPr>
            <a:r>
              <a:rPr lang="en-US" dirty="0" smtClean="0"/>
              <a:t>Severe pain: Opiates like morphine and </a:t>
            </a:r>
            <a:r>
              <a:rPr lang="en-US" dirty="0" err="1" smtClean="0"/>
              <a:t>pethidine</a:t>
            </a:r>
            <a:endParaRPr lang="en-US" dirty="0" smtClean="0"/>
          </a:p>
          <a:p>
            <a:pPr marL="609600" indent="-609600">
              <a:lnSpc>
                <a:spcPct val="80000"/>
              </a:lnSpc>
              <a:buFontTx/>
              <a:buNone/>
            </a:pPr>
            <a:r>
              <a:rPr lang="en-US" dirty="0" smtClean="0"/>
              <a:t>       - Epidural infusions and nerve blocks</a:t>
            </a:r>
          </a:p>
          <a:p>
            <a:pPr marL="609600" indent="-609600">
              <a:lnSpc>
                <a:spcPct val="80000"/>
              </a:lnSpc>
              <a:buFontTx/>
              <a:buNone/>
            </a:pPr>
            <a:r>
              <a:rPr lang="en-US" dirty="0" smtClean="0"/>
              <a:t>       - Local anesthetics like </a:t>
            </a:r>
            <a:r>
              <a:rPr lang="en-US" dirty="0" err="1" smtClean="0"/>
              <a:t>lignocaine</a:t>
            </a:r>
            <a:r>
              <a:rPr lang="en-US" dirty="0" smtClean="0"/>
              <a: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Friendly Health Care Initiative Standards cont’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7. The hospital or healthcare facility will have a multidisciplinary team to establish and maintain guidelines for the assessment and control of the physical and psychological pain and discomfort of children (pain) - Article 19</a:t>
            </a:r>
          </a:p>
          <a:p>
            <a:pPr>
              <a:buNone/>
            </a:pPr>
            <a:r>
              <a:rPr lang="en-US" dirty="0" smtClean="0"/>
              <a:t>8. When children are severely ill, undergoing surgery or have been given systemic analgesia and/or sedation there will always be healthcare staff trained and experienced in the resuscitation of children immediately available, and the facilities to do this (resuscitation) - Article 6</a:t>
            </a:r>
          </a:p>
          <a:p>
            <a:pPr>
              <a:buNone/>
            </a:pPr>
            <a:r>
              <a:rPr lang="en-US" dirty="0" smtClean="0"/>
              <a:t>9. Children will be able to play and learn while in a hospital or other healthcare institution (play/learning) - Articles 28, 29 &amp; 31</a:t>
            </a:r>
          </a:p>
          <a:p>
            <a:endParaRPr lang="en-US" dirty="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smtClean="0"/>
              <a:t>Other drugs: diazepam for muscle spasms</a:t>
            </a:r>
          </a:p>
          <a:p>
            <a:pPr>
              <a:lnSpc>
                <a:spcPct val="90000"/>
              </a:lnSpc>
              <a:buFont typeface="Wingdings" pitchFamily="2" charset="2"/>
              <a:buNone/>
            </a:pPr>
            <a:r>
              <a:rPr lang="en-US" dirty="0" smtClean="0"/>
              <a:t>                          -</a:t>
            </a:r>
            <a:r>
              <a:rPr lang="en-US" dirty="0" err="1" smtClean="0"/>
              <a:t>Carbamazipine</a:t>
            </a:r>
            <a:r>
              <a:rPr lang="en-US" dirty="0" smtClean="0"/>
              <a:t> for </a:t>
            </a:r>
          </a:p>
          <a:p>
            <a:pPr>
              <a:lnSpc>
                <a:spcPct val="90000"/>
              </a:lnSpc>
              <a:buFont typeface="Wingdings" pitchFamily="2" charset="2"/>
              <a:buNone/>
            </a:pPr>
            <a:r>
              <a:rPr lang="en-US" dirty="0" smtClean="0"/>
              <a:t>                          neurologic pain</a:t>
            </a:r>
          </a:p>
          <a:p>
            <a:pPr>
              <a:lnSpc>
                <a:spcPct val="90000"/>
              </a:lnSpc>
              <a:buFont typeface="Wingdings" pitchFamily="2" charset="2"/>
              <a:buNone/>
            </a:pPr>
            <a:r>
              <a:rPr lang="en-US" dirty="0" smtClean="0"/>
              <a:t>                         - </a:t>
            </a:r>
            <a:r>
              <a:rPr lang="en-US" dirty="0" err="1" smtClean="0"/>
              <a:t>Corticosteriods</a:t>
            </a:r>
            <a:r>
              <a:rPr lang="en-US" dirty="0" smtClean="0"/>
              <a:t> for   </a:t>
            </a:r>
          </a:p>
          <a:p>
            <a:pPr>
              <a:lnSpc>
                <a:spcPct val="90000"/>
              </a:lnSpc>
              <a:buFont typeface="Wingdings" pitchFamily="2" charset="2"/>
              <a:buNone/>
            </a:pPr>
            <a:r>
              <a:rPr lang="en-US" dirty="0" smtClean="0"/>
              <a:t>                           inflammation</a:t>
            </a:r>
          </a:p>
          <a:p>
            <a:pPr>
              <a:lnSpc>
                <a:spcPct val="90000"/>
              </a:lnSpc>
              <a:buFont typeface="Wingdings" pitchFamily="2" charset="2"/>
              <a:buNone/>
            </a:pPr>
            <a:r>
              <a:rPr lang="en-US" dirty="0" smtClean="0"/>
              <a:t>GENERAL PRINCIPLES </a:t>
            </a:r>
          </a:p>
          <a:p>
            <a:pPr>
              <a:lnSpc>
                <a:spcPct val="90000"/>
              </a:lnSpc>
              <a:buFontTx/>
              <a:buChar char="-"/>
            </a:pPr>
            <a:r>
              <a:rPr lang="en-US" dirty="0" smtClean="0"/>
              <a:t>Give drugs by mouth if possible</a:t>
            </a:r>
          </a:p>
          <a:p>
            <a:pPr>
              <a:lnSpc>
                <a:spcPct val="90000"/>
              </a:lnSpc>
              <a:buFontTx/>
              <a:buChar char="-"/>
            </a:pPr>
            <a:r>
              <a:rPr lang="en-US" dirty="0" smtClean="0"/>
              <a:t>Give regularly to achieve maximum relief</a:t>
            </a:r>
          </a:p>
          <a:p>
            <a:pPr>
              <a:lnSpc>
                <a:spcPct val="90000"/>
              </a:lnSpc>
              <a:buFontTx/>
              <a:buChar char="-"/>
            </a:pPr>
            <a:r>
              <a:rPr lang="en-US" dirty="0" smtClean="0"/>
              <a:t>Assess pain and give increasing doses</a:t>
            </a:r>
          </a:p>
          <a:p>
            <a:pPr>
              <a:lnSpc>
                <a:spcPct val="90000"/>
              </a:lnSpc>
              <a:buFontTx/>
              <a:buChar char="-"/>
            </a:pPr>
            <a:r>
              <a:rPr lang="en-US" dirty="0" smtClean="0"/>
              <a:t>Start with mild analgesics until tolerance develops</a:t>
            </a:r>
          </a:p>
          <a:p>
            <a:pPr>
              <a:lnSpc>
                <a:spcPct val="90000"/>
              </a:lnSpc>
              <a:buFontTx/>
              <a:buChar char="-"/>
            </a:pPr>
            <a:r>
              <a:rPr lang="en-US" dirty="0" smtClean="0"/>
              <a:t>Use weight and set the dose for each child</a:t>
            </a:r>
          </a:p>
          <a:p>
            <a:pPr>
              <a:lnSpc>
                <a:spcPct val="90000"/>
              </a:lnSpc>
              <a:buFont typeface="Wingdings" pitchFamily="2" charset="2"/>
              <a:buNone/>
            </a:pPr>
            <a:endParaRPr lang="en-US" dirty="0" smtClean="0"/>
          </a:p>
          <a:p>
            <a:endParaRPr lang="en-US"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WordArt 5"/>
          <p:cNvSpPr>
            <a:spLocks noChangeArrowheads="1" noChangeShapeType="1" noTextEdit="1"/>
          </p:cNvSpPr>
          <p:nvPr/>
        </p:nvSpPr>
        <p:spPr bwMode="auto">
          <a:xfrm>
            <a:off x="2286000" y="3657600"/>
            <a:ext cx="4953000" cy="36576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a:rPr>
              <a:t>THE END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fontScale="90000"/>
          </a:bodyPr>
          <a:lstStyle/>
          <a:p>
            <a:r>
              <a:rPr lang="en-US" dirty="0" smtClean="0"/>
              <a:t>Child Friendly Health Care Initiative Standards cont’</a:t>
            </a:r>
            <a:endParaRPr lang="en-US" dirty="0"/>
          </a:p>
        </p:txBody>
      </p:sp>
      <p:sp>
        <p:nvSpPr>
          <p:cNvPr id="3" name="Content Placeholder 2"/>
          <p:cNvSpPr>
            <a:spLocks noGrp="1"/>
          </p:cNvSpPr>
          <p:nvPr>
            <p:ph idx="1"/>
          </p:nvPr>
        </p:nvSpPr>
        <p:spPr>
          <a:xfrm>
            <a:off x="228600" y="1524000"/>
            <a:ext cx="8458200" cy="4953000"/>
          </a:xfrm>
        </p:spPr>
        <p:txBody>
          <a:bodyPr>
            <a:normAutofit fontScale="92500" lnSpcReduction="20000"/>
          </a:bodyPr>
          <a:lstStyle/>
          <a:p>
            <a:pPr>
              <a:buNone/>
            </a:pPr>
            <a:r>
              <a:rPr lang="en-US" dirty="0" smtClean="0"/>
              <a:t>10. Healthcare staff will be familiar with the signs and symptoms of child abuse and be capable of instigating appropriate and clearly defined procedures to protect the child (child protection) - Articles 19, 20, 32, 33, 34 &amp; 39</a:t>
            </a:r>
          </a:p>
          <a:p>
            <a:pPr>
              <a:buNone/>
            </a:pPr>
            <a:r>
              <a:rPr lang="en-US" dirty="0" smtClean="0"/>
              <a:t>11. Health will be promoted by example, education, immunization, growth and developmental monitoring/assessment a multidisciplinary collaboration when a pregnant woman or child is admitted to, or attends a hospital or healthcare facility (health </a:t>
            </a:r>
            <a:r>
              <a:rPr lang="fr-FR" dirty="0" smtClean="0"/>
              <a:t>promotion) - Articles 17, 24 &amp; 33</a:t>
            </a:r>
          </a:p>
          <a:p>
            <a:pPr>
              <a:buNone/>
            </a:pPr>
            <a:r>
              <a:rPr lang="en-US" dirty="0" smtClean="0"/>
              <a:t>12. The hospital or healthcare facility will comply with the appropriate ‘best practice’ standards on the support of breastfeeding and nutrition and will ensure that the nutritional needs of each child are met (breastfeeding and nutrition</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667512"/>
          </a:xfrm>
        </p:spPr>
        <p:txBody>
          <a:bodyPr>
            <a:normAutofit fontScale="90000"/>
          </a:bodyPr>
          <a:lstStyle/>
          <a:p>
            <a:r>
              <a:rPr lang="en-US" dirty="0" smtClean="0"/>
              <a:t>5. Safe motherhood initiative </a:t>
            </a:r>
            <a:endParaRPr lang="en-US" dirty="0"/>
          </a:p>
        </p:txBody>
      </p:sp>
      <p:sp>
        <p:nvSpPr>
          <p:cNvPr id="3" name="Content Placeholder 2"/>
          <p:cNvSpPr>
            <a:spLocks noGrp="1"/>
          </p:cNvSpPr>
          <p:nvPr>
            <p:ph idx="1"/>
          </p:nvPr>
        </p:nvSpPr>
        <p:spPr>
          <a:xfrm>
            <a:off x="381000" y="1447800"/>
            <a:ext cx="8488680" cy="5105400"/>
          </a:xfrm>
        </p:spPr>
        <p:txBody>
          <a:bodyPr>
            <a:normAutofit/>
          </a:bodyPr>
          <a:lstStyle/>
          <a:p>
            <a:r>
              <a:rPr lang="en-US" dirty="0" smtClean="0"/>
              <a:t>was launched by the </a:t>
            </a:r>
            <a:r>
              <a:rPr lang="en-US" dirty="0" smtClean="0">
                <a:hlinkClick r:id="rId2" tooltip="World Health Organization (WHO)"/>
              </a:rPr>
              <a:t>(WHO)</a:t>
            </a:r>
            <a:r>
              <a:rPr lang="en-US" dirty="0" smtClean="0"/>
              <a:t> and other international agencies in 1987 and was immediately supported by ICM. At that time the number of women suffering maternal deaths worldwide was estimated to be at least 600,000 each year - with 99% of deaths occurring in the developing world.</a:t>
            </a:r>
          </a:p>
          <a:p>
            <a:r>
              <a:rPr lang="en-US" b="1" dirty="0" smtClean="0"/>
              <a:t>Vision:</a:t>
            </a:r>
            <a:r>
              <a:rPr lang="en-US" dirty="0" smtClean="0"/>
              <a:t>  All women go safely through pregnancy and childbirth, and that their infants are born alive and healthy. </a:t>
            </a:r>
          </a:p>
          <a:p>
            <a:r>
              <a:rPr lang="en-US" b="1" dirty="0" smtClean="0"/>
              <a:t>Goal</a:t>
            </a:r>
            <a:r>
              <a:rPr lang="en-US" dirty="0" smtClean="0"/>
              <a:t>: To reduce maternal mortality by 75% from 1990 levels by the year 2015. </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pillars of safe motherhood</a:t>
            </a:r>
            <a:endParaRPr lang="en-US" dirty="0"/>
          </a:p>
        </p:txBody>
      </p:sp>
      <p:sp>
        <p:nvSpPr>
          <p:cNvPr id="3" name="Content Placeholder 2"/>
          <p:cNvSpPr>
            <a:spLocks noGrp="1"/>
          </p:cNvSpPr>
          <p:nvPr>
            <p:ph idx="1"/>
          </p:nvPr>
        </p:nvSpPr>
        <p:spPr/>
        <p:txBody>
          <a:bodyPr/>
          <a:lstStyle/>
          <a:p>
            <a:r>
              <a:rPr lang="en-US" dirty="0" smtClean="0"/>
              <a:t>Pillar #1	ANC</a:t>
            </a:r>
          </a:p>
          <a:p>
            <a:r>
              <a:rPr lang="en-US" dirty="0" smtClean="0"/>
              <a:t>Pillar #2	Clean, safe delivery</a:t>
            </a:r>
          </a:p>
          <a:p>
            <a:r>
              <a:rPr lang="en-US" dirty="0" smtClean="0"/>
              <a:t>Pillar #3	Emergency Obstet. Care </a:t>
            </a:r>
          </a:p>
          <a:p>
            <a:r>
              <a:rPr lang="en-US" dirty="0" smtClean="0"/>
              <a:t>Pillar #4	Family Planning.</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Integrated Management of childhood illnesses (IMCI)</a:t>
            </a:r>
            <a:endParaRPr lang="en-US" dirty="0"/>
          </a:p>
        </p:txBody>
      </p:sp>
      <p:sp>
        <p:nvSpPr>
          <p:cNvPr id="3" name="Content Placeholder 2"/>
          <p:cNvSpPr>
            <a:spLocks noGrp="1"/>
          </p:cNvSpPr>
          <p:nvPr>
            <p:ph idx="1"/>
          </p:nvPr>
        </p:nvSpPr>
        <p:spPr/>
        <p:txBody>
          <a:bodyPr/>
          <a:lstStyle/>
          <a:p>
            <a:r>
              <a:rPr lang="en-US" dirty="0" smtClean="0"/>
              <a:t>Developed by </a:t>
            </a:r>
            <a:r>
              <a:rPr lang="en-US" dirty="0" err="1" smtClean="0"/>
              <a:t>unicef</a:t>
            </a:r>
            <a:r>
              <a:rPr lang="en-US" dirty="0" smtClean="0"/>
              <a:t> and who; aims to give holistic care to the child when sick.</a:t>
            </a:r>
          </a:p>
          <a:p>
            <a:r>
              <a:rPr lang="en-US" dirty="0" smtClean="0"/>
              <a:t>This means not only focusing on curative care but also on prevention of disease.</a:t>
            </a:r>
          </a:p>
          <a:p>
            <a:r>
              <a:rPr lang="en-US" dirty="0" smtClean="0"/>
              <a:t>Because many children present with overlapping signs and symptoms of diseases, a single diagnosis can be difficult and may not be feasible or appropriate.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Integrated maternal and child health concept.</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None/>
            </a:pPr>
            <a:r>
              <a:rPr lang="en-US" dirty="0" smtClean="0"/>
              <a:t>adopted in Kenya in 1974 to provide services to the mother and child under one roof.</a:t>
            </a:r>
          </a:p>
          <a:p>
            <a:pPr>
              <a:lnSpc>
                <a:spcPct val="90000"/>
              </a:lnSpc>
              <a:buFont typeface="Wingdings" pitchFamily="2" charset="2"/>
              <a:buNone/>
            </a:pPr>
            <a:r>
              <a:rPr lang="en-US" b="1" u="sng" dirty="0" smtClean="0"/>
              <a:t>Expanded program on immunization KEPI</a:t>
            </a:r>
          </a:p>
          <a:p>
            <a:pPr>
              <a:lnSpc>
                <a:spcPct val="90000"/>
              </a:lnSpc>
              <a:buFont typeface="Wingdings" pitchFamily="2" charset="2"/>
              <a:buNone/>
            </a:pPr>
            <a:r>
              <a:rPr lang="en-US" dirty="0" smtClean="0"/>
              <a:t>It aimed at reducing morbidity, mortality and disability caused by </a:t>
            </a:r>
            <a:r>
              <a:rPr lang="en-US" dirty="0" err="1" smtClean="0"/>
              <a:t>immunizable</a:t>
            </a:r>
            <a:r>
              <a:rPr lang="en-US" dirty="0" smtClean="0"/>
              <a:t> diseases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33600"/>
            <a:ext cx="8305800" cy="1447800"/>
          </a:xfrm>
        </p:spPr>
        <p:txBody>
          <a:bodyPr/>
          <a:lstStyle/>
          <a:p>
            <a:pPr algn="ctr"/>
            <a:r>
              <a:rPr lang="en-US" dirty="0" smtClean="0"/>
              <a:t>Pediatric nursing concept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a:buNone/>
            </a:pPr>
            <a:r>
              <a:rPr lang="en-US" dirty="0" smtClean="0"/>
              <a:t>By the end of the lesson, the learner will be able to:</a:t>
            </a:r>
          </a:p>
          <a:p>
            <a:r>
              <a:rPr lang="en-US" dirty="0" smtClean="0"/>
              <a:t>Describe the roles of the pediatric nurse.</a:t>
            </a:r>
          </a:p>
          <a:p>
            <a:r>
              <a:rPr lang="en-US" dirty="0" smtClean="0"/>
              <a:t>Identify factors affecting the health of the child and the family. </a:t>
            </a:r>
          </a:p>
          <a:p>
            <a:r>
              <a:rPr lang="en-US" dirty="0" smtClean="0"/>
              <a:t>Describe the effects of illness and hospitalization on the child and their family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r>
              <a:rPr lang="en-US" dirty="0" smtClean="0"/>
              <a:t>It is the study of the growth and development of the child from the moment of conception through to adolescence. It also embraces the science and art of the prevention, diagnosis and treatment of the diseases of childhood whether these disturbances be physical, mental or emotional. </a:t>
            </a:r>
          </a:p>
          <a:p>
            <a:r>
              <a:rPr lang="en-US" dirty="0" smtClean="0"/>
              <a:t>Pediatrics is a medical science relating to hygienic care of children and treatment of diseases peculiar to them.</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PAEDIATRIC NURSING: PHILOSOPHY OF CARE.</a:t>
            </a:r>
            <a:endParaRPr lang="en-US" dirty="0"/>
          </a:p>
        </p:txBody>
      </p:sp>
      <p:sp>
        <p:nvSpPr>
          <p:cNvPr id="3" name="Content Placeholder 2"/>
          <p:cNvSpPr>
            <a:spLocks noGrp="1"/>
          </p:cNvSpPr>
          <p:nvPr>
            <p:ph idx="1"/>
          </p:nvPr>
        </p:nvSpPr>
        <p:spPr/>
        <p:txBody>
          <a:bodyPr>
            <a:normAutofit/>
          </a:bodyPr>
          <a:lstStyle/>
          <a:p>
            <a:pPr marL="609600" indent="-609600">
              <a:lnSpc>
                <a:spcPct val="80000"/>
              </a:lnSpc>
            </a:pPr>
            <a:r>
              <a:rPr lang="en-US" dirty="0" smtClean="0"/>
              <a:t>Nursing of infants and children is consistent with the definition of nursing </a:t>
            </a:r>
          </a:p>
          <a:p>
            <a:pPr marL="609600" indent="-609600">
              <a:lnSpc>
                <a:spcPct val="80000"/>
              </a:lnSpc>
            </a:pPr>
            <a:r>
              <a:rPr lang="en-US" dirty="0" smtClean="0"/>
              <a:t>It is the diagnosis and treatment of human responses to actual or potential health problems</a:t>
            </a:r>
          </a:p>
          <a:p>
            <a:pPr marL="609600" indent="-609600">
              <a:lnSpc>
                <a:spcPct val="80000"/>
              </a:lnSpc>
            </a:pPr>
            <a:r>
              <a:rPr lang="en-US" dirty="0" smtClean="0"/>
              <a:t>It incorporates 4 essential features;</a:t>
            </a:r>
          </a:p>
          <a:p>
            <a:pPr marL="609600" indent="-609600">
              <a:lnSpc>
                <a:spcPct val="80000"/>
              </a:lnSpc>
              <a:buFontTx/>
              <a:buAutoNum type="arabicPeriod"/>
            </a:pPr>
            <a:r>
              <a:rPr lang="en-US" dirty="0" smtClean="0"/>
              <a:t>Attention  to the full range human experiences and responses to health  and illness </a:t>
            </a:r>
          </a:p>
          <a:p>
            <a:pPr marL="609600" indent="-609600">
              <a:lnSpc>
                <a:spcPct val="80000"/>
              </a:lnSpc>
              <a:buFontTx/>
              <a:buAutoNum type="arabicPeriod"/>
            </a:pPr>
            <a:r>
              <a:rPr lang="en-US" dirty="0" smtClean="0"/>
              <a:t>Integration of objective data &amp; subjective data</a:t>
            </a:r>
          </a:p>
          <a:p>
            <a:pPr marL="609600" indent="-609600">
              <a:lnSpc>
                <a:spcPct val="80000"/>
              </a:lnSpc>
              <a:buFontTx/>
              <a:buAutoNum type="arabicPeriod"/>
            </a:pPr>
            <a:r>
              <a:rPr lang="en-US" dirty="0" smtClean="0"/>
              <a:t>Application of scientific knowledge to the process of diagnosis and treatment.</a:t>
            </a:r>
          </a:p>
          <a:p>
            <a:pPr marL="609600" indent="-609600">
              <a:lnSpc>
                <a:spcPct val="80000"/>
              </a:lnSpc>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80000"/>
              </a:lnSpc>
              <a:buFontTx/>
              <a:buAutoNum type="arabicPeriod" startAt="4"/>
            </a:pPr>
            <a:r>
              <a:rPr lang="en-US" dirty="0" smtClean="0"/>
              <a:t>Provision of a caring relationship that facilitates health and healing</a:t>
            </a:r>
          </a:p>
          <a:p>
            <a:pPr marL="609600" indent="-609600">
              <a:lnSpc>
                <a:spcPct val="80000"/>
              </a:lnSpc>
              <a:buNone/>
            </a:pPr>
            <a:r>
              <a:rPr lang="en-US" dirty="0" smtClean="0"/>
              <a:t>Nursing recognizes:</a:t>
            </a:r>
          </a:p>
          <a:p>
            <a:pPr marL="609600" indent="-609600">
              <a:lnSpc>
                <a:spcPct val="80000"/>
              </a:lnSpc>
              <a:buFont typeface="Wingdings" pitchFamily="2" charset="2"/>
              <a:buChar char="v"/>
            </a:pPr>
            <a:r>
              <a:rPr lang="en-US" dirty="0" smtClean="0"/>
              <a:t> Family centered care by empowerment and developing partnership with the family</a:t>
            </a:r>
          </a:p>
          <a:p>
            <a:pPr marL="609600" indent="-609600">
              <a:lnSpc>
                <a:spcPct val="80000"/>
              </a:lnSpc>
              <a:buFont typeface="Wingdings" pitchFamily="2" charset="2"/>
              <a:buChar char="v"/>
            </a:pPr>
            <a:r>
              <a:rPr lang="en-US" dirty="0" err="1" smtClean="0"/>
              <a:t>Atraumatic</a:t>
            </a:r>
            <a:r>
              <a:rPr lang="en-US" dirty="0" smtClean="0"/>
              <a:t> care which is  the provision of therapeutic care in safe settings, through the use of interventions that eliminate or minimize </a:t>
            </a:r>
            <a:r>
              <a:rPr lang="en-US" dirty="0" err="1" smtClean="0"/>
              <a:t>psychologic</a:t>
            </a:r>
            <a:r>
              <a:rPr lang="en-US" dirty="0" smtClean="0"/>
              <a:t> and physical distress experienced by children in hospital</a:t>
            </a:r>
          </a:p>
          <a:p>
            <a:pPr marL="609600" indent="-609600">
              <a:lnSpc>
                <a:spcPct val="80000"/>
              </a:lnSpc>
              <a:buFont typeface="Wingdings" pitchFamily="2" charset="2"/>
              <a:buChar char="v"/>
            </a:pPr>
            <a:r>
              <a:rPr lang="en-US" dirty="0" smtClean="0"/>
              <a:t>Case management approach.</a:t>
            </a:r>
          </a:p>
          <a:p>
            <a:pPr marL="609600" indent="-609600">
              <a:lnSpc>
                <a:spcPct val="80000"/>
              </a:lnSpc>
              <a:buFont typeface="Wingdings" pitchFamily="2" charset="2"/>
              <a:buChar char="v"/>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80000"/>
              </a:lnSpc>
              <a:buFontTx/>
              <a:buAutoNum type="arabicPeriod" startAt="4"/>
            </a:pPr>
            <a:r>
              <a:rPr lang="en-US" dirty="0" smtClean="0"/>
              <a:t>Provision of a caring relationship that facilitates health and healing</a:t>
            </a:r>
          </a:p>
          <a:p>
            <a:pPr marL="609600" indent="-609600">
              <a:lnSpc>
                <a:spcPct val="80000"/>
              </a:lnSpc>
              <a:buFontTx/>
              <a:buNone/>
            </a:pPr>
            <a:r>
              <a:rPr lang="en-US" dirty="0" smtClean="0"/>
              <a:t>Nursing recognizes:</a:t>
            </a:r>
          </a:p>
          <a:p>
            <a:pPr marL="609600" indent="-609600">
              <a:lnSpc>
                <a:spcPct val="80000"/>
              </a:lnSpc>
              <a:buFont typeface="Wingdings" pitchFamily="2" charset="2"/>
              <a:buChar char="v"/>
            </a:pPr>
            <a:r>
              <a:rPr lang="en-US" dirty="0" smtClean="0"/>
              <a:t> Family centered care by empowerment and developing partnership with the family</a:t>
            </a:r>
          </a:p>
          <a:p>
            <a:pPr marL="609600" indent="-609600">
              <a:lnSpc>
                <a:spcPct val="80000"/>
              </a:lnSpc>
              <a:buFont typeface="Wingdings" pitchFamily="2" charset="2"/>
              <a:buChar char="v"/>
            </a:pPr>
            <a:r>
              <a:rPr lang="en-US" dirty="0" err="1" smtClean="0"/>
              <a:t>Atraumatic</a:t>
            </a:r>
            <a:r>
              <a:rPr lang="en-US" dirty="0" smtClean="0"/>
              <a:t> care which is  the provision of therapeutic care in safe settings, through the use of interventions that eliminate or minimize </a:t>
            </a:r>
            <a:r>
              <a:rPr lang="en-US" dirty="0" err="1" smtClean="0"/>
              <a:t>psychologic</a:t>
            </a:r>
            <a:r>
              <a:rPr lang="en-US" dirty="0" smtClean="0"/>
              <a:t> and physical distress experienced by children in hospital</a:t>
            </a:r>
          </a:p>
          <a:p>
            <a:pPr marL="609600" indent="-609600">
              <a:lnSpc>
                <a:spcPct val="80000"/>
              </a:lnSpc>
              <a:buFont typeface="Wingdings" pitchFamily="2" charset="2"/>
              <a:buChar char="v"/>
            </a:pPr>
            <a:r>
              <a:rPr lang="en-US" dirty="0" smtClean="0"/>
              <a:t>Case management approach.</a:t>
            </a:r>
          </a:p>
          <a:p>
            <a:pPr marL="609600" indent="-609600">
              <a:lnSpc>
                <a:spcPct val="80000"/>
              </a:lnSpc>
              <a:buFont typeface="Wingdings" pitchFamily="2" charset="2"/>
              <a:buChar char="v"/>
            </a:pP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the pediatric Nurse .</a:t>
            </a:r>
            <a:endParaRPr lang="en-US" dirty="0"/>
          </a:p>
        </p:txBody>
      </p:sp>
      <p:sp>
        <p:nvSpPr>
          <p:cNvPr id="3" name="Content Placeholder 2"/>
          <p:cNvSpPr>
            <a:spLocks noGrp="1"/>
          </p:cNvSpPr>
          <p:nvPr>
            <p:ph idx="1"/>
          </p:nvPr>
        </p:nvSpPr>
        <p:spPr/>
        <p:txBody>
          <a:bodyPr>
            <a:normAutofit/>
          </a:bodyPr>
          <a:lstStyle/>
          <a:p>
            <a:pPr marL="609600" indent="-609600">
              <a:lnSpc>
                <a:spcPct val="90000"/>
              </a:lnSpc>
              <a:buFontTx/>
              <a:buAutoNum type="arabicPeriod"/>
            </a:pPr>
            <a:r>
              <a:rPr lang="en-US" dirty="0" smtClean="0"/>
              <a:t>Establishment of therapeutic relationships with children and their families.</a:t>
            </a:r>
          </a:p>
          <a:p>
            <a:pPr marL="609600" indent="-609600">
              <a:lnSpc>
                <a:spcPct val="90000"/>
              </a:lnSpc>
              <a:buFontTx/>
              <a:buAutoNum type="arabicPeriod"/>
            </a:pPr>
            <a:r>
              <a:rPr lang="en-US" dirty="0" smtClean="0"/>
              <a:t>Family advocacy: helping families to make informed choices and acting in the child’s best interest</a:t>
            </a:r>
          </a:p>
          <a:p>
            <a:pPr marL="609600" indent="-609600">
              <a:lnSpc>
                <a:spcPct val="90000"/>
              </a:lnSpc>
              <a:buFontTx/>
              <a:buAutoNum type="arabicPeriod"/>
            </a:pPr>
            <a:r>
              <a:rPr lang="en-US" dirty="0" smtClean="0"/>
              <a:t>Disease prevention and health promotion</a:t>
            </a:r>
          </a:p>
          <a:p>
            <a:pPr marL="609600" indent="-609600">
              <a:lnSpc>
                <a:spcPct val="90000"/>
              </a:lnSpc>
              <a:buFontTx/>
              <a:buAutoNum type="arabicPeriod"/>
            </a:pPr>
            <a:r>
              <a:rPr lang="en-US" dirty="0" smtClean="0"/>
              <a:t>Health teaching; transmitting information</a:t>
            </a:r>
          </a:p>
          <a:p>
            <a:pPr marL="609600" indent="-609600">
              <a:lnSpc>
                <a:spcPct val="90000"/>
              </a:lnSpc>
              <a:buFontTx/>
              <a:buAutoNum type="arabicPeriod"/>
            </a:pPr>
            <a:r>
              <a:rPr lang="en-US" dirty="0" smtClean="0"/>
              <a:t>Support and counseling for emotional needs</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buNone/>
            </a:pPr>
            <a:endParaRPr lang="en-US" dirty="0" smtClean="0"/>
          </a:p>
          <a:p>
            <a:pPr marL="609600" indent="-609600">
              <a:buFont typeface="Wingdings" pitchFamily="2" charset="2"/>
              <a:buNone/>
            </a:pPr>
            <a:r>
              <a:rPr lang="en-US" dirty="0" smtClean="0"/>
              <a:t>6. Restorative role: Continual assessment and evaluation of physical status</a:t>
            </a:r>
          </a:p>
          <a:p>
            <a:pPr marL="609600" indent="-609600">
              <a:buFontTx/>
              <a:buAutoNum type="arabicPeriod" startAt="7"/>
            </a:pPr>
            <a:r>
              <a:rPr lang="en-US" dirty="0" smtClean="0"/>
              <a:t>Coordination and collaboration with other professionals</a:t>
            </a:r>
          </a:p>
          <a:p>
            <a:pPr marL="609600" indent="-609600">
              <a:buFontTx/>
              <a:buAutoNum type="arabicPeriod" startAt="7"/>
            </a:pPr>
            <a:r>
              <a:rPr lang="en-US" dirty="0" smtClean="0"/>
              <a:t>Ethical decision making in times of ethical dilemmas</a:t>
            </a:r>
          </a:p>
          <a:p>
            <a:pPr marL="609600" indent="-609600">
              <a:buFontTx/>
              <a:buAutoNum type="arabicPeriod" startAt="7"/>
            </a:pPr>
            <a:r>
              <a:rPr lang="en-US" dirty="0" smtClean="0"/>
              <a:t>Research</a:t>
            </a:r>
          </a:p>
          <a:p>
            <a:pPr marL="609600" indent="-609600">
              <a:buFontTx/>
              <a:buAutoNum type="arabicPeriod" startAt="7"/>
            </a:pPr>
            <a:r>
              <a:rPr lang="en-US" dirty="0" smtClean="0"/>
              <a:t>Health care planning.</a:t>
            </a:r>
          </a:p>
          <a:p>
            <a:pPr marL="609600" indent="-609600">
              <a:buFont typeface="Wingdings" pitchFamily="2" charset="2"/>
              <a:buNone/>
            </a:pPr>
            <a:endParaRPr lang="en-US" dirty="0" smtClean="0"/>
          </a:p>
          <a:p>
            <a:pPr marL="609600" indent="-609600"/>
            <a:endParaRPr lang="en-US" dirty="0" smtClean="0"/>
          </a:p>
          <a:p>
            <a:pPr marL="609600" indent="-609600">
              <a:buNone/>
            </a:pPr>
            <a:endParaRPr lang="en-US" dirty="0" smtClean="0"/>
          </a:p>
          <a:p>
            <a:pPr marL="609600" indent="-609600"/>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CHILDREN, HEALTH, ILLNESS AND HOSPITALIZATION.</a:t>
            </a:r>
            <a:endParaRPr lang="en-US" dirty="0"/>
          </a:p>
        </p:txBody>
      </p:sp>
      <p:sp>
        <p:nvSpPr>
          <p:cNvPr id="3" name="Content Placeholder 2"/>
          <p:cNvSpPr>
            <a:spLocks noGrp="1"/>
          </p:cNvSpPr>
          <p:nvPr>
            <p:ph idx="1"/>
          </p:nvPr>
        </p:nvSpPr>
        <p:spPr/>
        <p:txBody>
          <a:bodyPr>
            <a:normAutofit/>
          </a:bodyPr>
          <a:lstStyle/>
          <a:p>
            <a:pPr marL="609600" indent="-609600">
              <a:lnSpc>
                <a:spcPct val="90000"/>
              </a:lnSpc>
            </a:pPr>
            <a:r>
              <a:rPr lang="en-US" dirty="0" smtClean="0"/>
              <a:t>The pediatric nurse aims at seeing healthy growing and developing children able to fulfill their full potential in life</a:t>
            </a:r>
          </a:p>
          <a:p>
            <a:pPr marL="609600" indent="-609600">
              <a:lnSpc>
                <a:spcPct val="90000"/>
              </a:lnSpc>
              <a:buFont typeface="Wingdings" pitchFamily="2" charset="2"/>
              <a:buNone/>
            </a:pPr>
            <a:r>
              <a:rPr lang="en-US" dirty="0" smtClean="0"/>
              <a:t>Factors affecting the health of the child and family</a:t>
            </a:r>
          </a:p>
          <a:p>
            <a:pPr marL="609600" indent="-609600">
              <a:lnSpc>
                <a:spcPct val="90000"/>
              </a:lnSpc>
              <a:buFontTx/>
              <a:buAutoNum type="arabicPeriod"/>
            </a:pPr>
            <a:r>
              <a:rPr lang="en-US" dirty="0" smtClean="0"/>
              <a:t>Physical factors: Nutritional status, </a:t>
            </a:r>
          </a:p>
          <a:p>
            <a:pPr marL="609600" indent="-609600">
              <a:lnSpc>
                <a:spcPct val="90000"/>
              </a:lnSpc>
              <a:buFontTx/>
              <a:buNone/>
            </a:pPr>
            <a:r>
              <a:rPr lang="en-US" dirty="0" smtClean="0"/>
              <a:t>                                 Immunity level</a:t>
            </a:r>
          </a:p>
          <a:p>
            <a:pPr marL="609600" indent="-609600">
              <a:lnSpc>
                <a:spcPct val="90000"/>
              </a:lnSpc>
              <a:buFontTx/>
              <a:buNone/>
            </a:pPr>
            <a:r>
              <a:rPr lang="en-US" dirty="0" smtClean="0"/>
              <a:t>                                 Infections and diseases</a:t>
            </a:r>
          </a:p>
          <a:p>
            <a:pPr marL="609600" indent="-609600">
              <a:lnSpc>
                <a:spcPct val="90000"/>
              </a:lnSpc>
              <a:buFontTx/>
              <a:buNone/>
            </a:pPr>
            <a:r>
              <a:rPr lang="en-US" dirty="0" smtClean="0"/>
              <a:t>                                 Congenital 						       malformations</a:t>
            </a:r>
          </a:p>
          <a:p>
            <a:pPr marL="609600" indent="-609600">
              <a:lnSpc>
                <a:spcPct val="90000"/>
              </a:lnSpc>
              <a:buFontTx/>
              <a:buNone/>
            </a:pPr>
            <a:r>
              <a:rPr lang="en-US" dirty="0" smtClean="0"/>
              <a:t>                                 Accidents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80000"/>
              </a:lnSpc>
              <a:buFontTx/>
              <a:buAutoNum type="arabicPeriod" startAt="2"/>
            </a:pPr>
            <a:r>
              <a:rPr lang="en-US" dirty="0" smtClean="0"/>
              <a:t>Emotional factors-: Parental neglect</a:t>
            </a:r>
          </a:p>
          <a:p>
            <a:pPr marL="609600" indent="-609600">
              <a:lnSpc>
                <a:spcPct val="80000"/>
              </a:lnSpc>
              <a:buFontTx/>
              <a:buNone/>
            </a:pPr>
            <a:r>
              <a:rPr lang="en-US" dirty="0" smtClean="0"/>
              <a:t>-  Child abuse</a:t>
            </a:r>
          </a:p>
          <a:p>
            <a:pPr marL="609600" indent="-609600">
              <a:lnSpc>
                <a:spcPct val="80000"/>
              </a:lnSpc>
              <a:buFontTx/>
              <a:buNone/>
            </a:pPr>
            <a:r>
              <a:rPr lang="en-US" dirty="0" smtClean="0"/>
              <a:t>-  Unstable family  relationships/homelessness</a:t>
            </a:r>
          </a:p>
          <a:p>
            <a:pPr marL="609600" indent="-609600">
              <a:lnSpc>
                <a:spcPct val="80000"/>
              </a:lnSpc>
              <a:buFont typeface="Wingdings" pitchFamily="2" charset="2"/>
              <a:buNone/>
            </a:pPr>
            <a:r>
              <a:rPr lang="en-US" dirty="0" smtClean="0"/>
              <a:t>-  illnesses or death in the family</a:t>
            </a:r>
          </a:p>
          <a:p>
            <a:pPr marL="609600" indent="-609600">
              <a:lnSpc>
                <a:spcPct val="80000"/>
              </a:lnSpc>
              <a:buFont typeface="Wingdings" pitchFamily="2" charset="2"/>
              <a:buNone/>
            </a:pPr>
            <a:r>
              <a:rPr lang="en-US" dirty="0" smtClean="0"/>
              <a:t>-  Substance use and abuse</a:t>
            </a:r>
          </a:p>
          <a:p>
            <a:pPr marL="609600" indent="-609600">
              <a:lnSpc>
                <a:spcPct val="80000"/>
              </a:lnSpc>
              <a:buFontTx/>
              <a:buChar char="-"/>
            </a:pPr>
            <a:r>
              <a:rPr lang="en-US" dirty="0" smtClean="0"/>
              <a:t>political instability</a:t>
            </a:r>
          </a:p>
          <a:p>
            <a:pPr marL="609600" indent="-609600">
              <a:lnSpc>
                <a:spcPct val="80000"/>
              </a:lnSpc>
              <a:buFontTx/>
              <a:buChar char="-"/>
            </a:pPr>
            <a:r>
              <a:rPr lang="en-US" dirty="0" smtClean="0"/>
              <a:t>Migrant families</a:t>
            </a:r>
          </a:p>
          <a:p>
            <a:pPr marL="609600" indent="-609600">
              <a:lnSpc>
                <a:spcPct val="80000"/>
              </a:lnSpc>
              <a:buFont typeface="Wingdings" pitchFamily="2" charset="2"/>
              <a:buNone/>
            </a:pPr>
            <a:r>
              <a:rPr lang="en-US" dirty="0" smtClean="0"/>
              <a:t>3. Environmental factors- unsafe, insecure   </a:t>
            </a:r>
          </a:p>
          <a:p>
            <a:pPr marL="609600" indent="-609600">
              <a:lnSpc>
                <a:spcPct val="80000"/>
              </a:lnSpc>
              <a:buFont typeface="Wingdings" pitchFamily="2" charset="2"/>
              <a:buNone/>
            </a:pPr>
            <a:r>
              <a:rPr lang="en-US" dirty="0" smtClean="0"/>
              <a:t>                                        environment</a:t>
            </a:r>
          </a:p>
          <a:p>
            <a:pPr marL="609600" indent="-609600">
              <a:lnSpc>
                <a:spcPct val="80000"/>
              </a:lnSpc>
              <a:buFont typeface="Wingdings" pitchFamily="2" charset="2"/>
              <a:buNone/>
            </a:pPr>
            <a:r>
              <a:rPr lang="en-US" dirty="0" smtClean="0"/>
              <a:t>                                       - Harsh climatic 						conditions</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80000"/>
              </a:lnSpc>
              <a:buFont typeface="Wingdings" pitchFamily="2" charset="2"/>
              <a:buNone/>
            </a:pPr>
            <a:r>
              <a:rPr lang="en-US" dirty="0" smtClean="0"/>
              <a:t>4. Economic and situational factors;</a:t>
            </a:r>
          </a:p>
          <a:p>
            <a:pPr>
              <a:lnSpc>
                <a:spcPct val="80000"/>
              </a:lnSpc>
              <a:buFont typeface="Wingdings" pitchFamily="2" charset="2"/>
              <a:buNone/>
            </a:pPr>
            <a:r>
              <a:rPr lang="en-US" dirty="0" smtClean="0"/>
              <a:t>                 - Poverty</a:t>
            </a:r>
          </a:p>
          <a:p>
            <a:pPr>
              <a:lnSpc>
                <a:spcPct val="80000"/>
              </a:lnSpc>
              <a:buFont typeface="Wingdings" pitchFamily="2" charset="2"/>
              <a:buNone/>
            </a:pPr>
            <a:r>
              <a:rPr lang="en-US" dirty="0" smtClean="0"/>
              <a:t>                 -Single parenting</a:t>
            </a:r>
          </a:p>
          <a:p>
            <a:pPr>
              <a:lnSpc>
                <a:spcPct val="80000"/>
              </a:lnSpc>
              <a:buFont typeface="Wingdings" pitchFamily="2" charset="2"/>
              <a:buNone/>
            </a:pPr>
            <a:r>
              <a:rPr lang="en-US" dirty="0" smtClean="0"/>
              <a:t>                 -  Accessibility to health services</a:t>
            </a:r>
          </a:p>
          <a:p>
            <a:pPr>
              <a:lnSpc>
                <a:spcPct val="80000"/>
              </a:lnSpc>
              <a:buFont typeface="Wingdings" pitchFamily="2" charset="2"/>
              <a:buNone/>
            </a:pPr>
            <a:r>
              <a:rPr lang="en-US" dirty="0" smtClean="0"/>
              <a:t>5. Cultural/social influences:</a:t>
            </a:r>
          </a:p>
          <a:p>
            <a:pPr>
              <a:lnSpc>
                <a:spcPct val="80000"/>
              </a:lnSpc>
              <a:buFontTx/>
              <a:buChar char="-"/>
            </a:pPr>
            <a:r>
              <a:rPr lang="en-US" dirty="0" smtClean="0"/>
              <a:t>Ethnic stereotyping (labeling)/ethnocentrism</a:t>
            </a:r>
          </a:p>
          <a:p>
            <a:pPr>
              <a:lnSpc>
                <a:spcPct val="80000"/>
              </a:lnSpc>
              <a:buFontTx/>
              <a:buChar char="-"/>
            </a:pPr>
            <a:r>
              <a:rPr lang="en-US" dirty="0" smtClean="0"/>
              <a:t>Social classes</a:t>
            </a:r>
          </a:p>
          <a:p>
            <a:pPr>
              <a:lnSpc>
                <a:spcPct val="80000"/>
              </a:lnSpc>
              <a:buFontTx/>
              <a:buChar char="-"/>
            </a:pPr>
            <a:r>
              <a:rPr lang="en-US" dirty="0" smtClean="0"/>
              <a:t>Schools- socialization</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Tx/>
              <a:buChar char="-"/>
            </a:pPr>
            <a:r>
              <a:rPr lang="en-US" dirty="0" smtClean="0"/>
              <a:t>Peer cultures</a:t>
            </a:r>
          </a:p>
          <a:p>
            <a:pPr>
              <a:buFontTx/>
              <a:buChar char="-"/>
            </a:pPr>
            <a:r>
              <a:rPr lang="en-US" dirty="0" err="1" smtClean="0"/>
              <a:t>Biculture</a:t>
            </a:r>
            <a:r>
              <a:rPr lang="en-US" dirty="0" smtClean="0"/>
              <a:t>- being exposed to diverse cultures</a:t>
            </a:r>
          </a:p>
          <a:p>
            <a:pPr>
              <a:buFontTx/>
              <a:buChar char="-"/>
            </a:pPr>
            <a:r>
              <a:rPr lang="en-US" dirty="0" smtClean="0"/>
              <a:t>Mass media</a:t>
            </a:r>
          </a:p>
          <a:p>
            <a:pPr>
              <a:buFontTx/>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EFFECTS OF ILLNESS/ OR HOSPITALIZATION </a:t>
            </a:r>
            <a:endParaRPr lang="en-US" dirty="0"/>
          </a:p>
        </p:txBody>
      </p:sp>
      <p:sp>
        <p:nvSpPr>
          <p:cNvPr id="3" name="Content Placeholder 2"/>
          <p:cNvSpPr>
            <a:spLocks noGrp="1"/>
          </p:cNvSpPr>
          <p:nvPr>
            <p:ph idx="1"/>
          </p:nvPr>
        </p:nvSpPr>
        <p:spPr/>
        <p:txBody>
          <a:bodyPr/>
          <a:lstStyle/>
          <a:p>
            <a:pPr marL="609600" indent="-609600">
              <a:lnSpc>
                <a:spcPct val="80000"/>
              </a:lnSpc>
              <a:buFont typeface="Wingdings" pitchFamily="2" charset="2"/>
              <a:buNone/>
            </a:pPr>
            <a:r>
              <a:rPr lang="en-US" dirty="0" smtClean="0"/>
              <a:t>On the child</a:t>
            </a:r>
          </a:p>
          <a:p>
            <a:pPr marL="609600" indent="-609600">
              <a:lnSpc>
                <a:spcPct val="80000"/>
              </a:lnSpc>
            </a:pPr>
            <a:r>
              <a:rPr lang="en-US" dirty="0" smtClean="0"/>
              <a:t>Malnutrition due to poor feeding</a:t>
            </a:r>
          </a:p>
          <a:p>
            <a:pPr marL="609600" indent="-609600">
              <a:lnSpc>
                <a:spcPct val="80000"/>
              </a:lnSpc>
            </a:pPr>
            <a:r>
              <a:rPr lang="en-US" dirty="0" smtClean="0"/>
              <a:t>Lethargy and apathy</a:t>
            </a:r>
          </a:p>
          <a:p>
            <a:pPr marL="609600" indent="-609600">
              <a:lnSpc>
                <a:spcPct val="80000"/>
              </a:lnSpc>
            </a:pPr>
            <a:r>
              <a:rPr lang="en-US" dirty="0" smtClean="0"/>
              <a:t>Regression</a:t>
            </a:r>
          </a:p>
          <a:p>
            <a:pPr marL="609600" indent="-609600">
              <a:lnSpc>
                <a:spcPct val="80000"/>
              </a:lnSpc>
            </a:pPr>
            <a:r>
              <a:rPr lang="en-US" dirty="0" smtClean="0"/>
              <a:t>Slowed growth and development</a:t>
            </a:r>
          </a:p>
          <a:p>
            <a:pPr marL="609600" indent="-609600">
              <a:lnSpc>
                <a:spcPct val="80000"/>
              </a:lnSpc>
            </a:pPr>
            <a:r>
              <a:rPr lang="en-US" dirty="0" smtClean="0"/>
              <a:t>Pain</a:t>
            </a:r>
          </a:p>
          <a:p>
            <a:pPr marL="609600" indent="-609600">
              <a:lnSpc>
                <a:spcPct val="80000"/>
              </a:lnSpc>
            </a:pPr>
            <a:r>
              <a:rPr lang="en-US" dirty="0" smtClean="0"/>
              <a:t>Separation and anxiety</a:t>
            </a:r>
          </a:p>
          <a:p>
            <a:pPr marL="609600" indent="-609600">
              <a:lnSpc>
                <a:spcPct val="80000"/>
              </a:lnSpc>
            </a:pPr>
            <a:r>
              <a:rPr lang="en-US" dirty="0" smtClean="0"/>
              <a:t>Helplessness</a:t>
            </a:r>
          </a:p>
          <a:p>
            <a:pPr marL="609600" indent="-609600">
              <a:lnSpc>
                <a:spcPct val="80000"/>
              </a:lnSpc>
            </a:pPr>
            <a:r>
              <a:rPr lang="en-US" dirty="0" err="1" smtClean="0"/>
              <a:t>Unproductivity</a:t>
            </a:r>
            <a:endParaRPr lang="en-US" dirty="0" smtClean="0"/>
          </a:p>
          <a:p>
            <a:pPr marL="609600" indent="-609600">
              <a:lnSpc>
                <a:spcPct val="80000"/>
              </a:lnSpc>
            </a:pPr>
            <a:r>
              <a:rPr lang="en-US" dirty="0" smtClean="0"/>
              <a:t>Disability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Child health is the care of children in health and illness that covers </a:t>
            </a:r>
            <a:r>
              <a:rPr lang="en-US" dirty="0" err="1" smtClean="0"/>
              <a:t>promotive</a:t>
            </a:r>
            <a:r>
              <a:rPr lang="en-US" dirty="0" smtClean="0"/>
              <a:t>, curative and rehabilitative care</a:t>
            </a:r>
          </a:p>
          <a:p>
            <a:r>
              <a:rPr lang="en-US" dirty="0" smtClean="0"/>
              <a:t>It is foundational to adult health and well-being. When children’s health is nurtured and supported and there is an absence of physical and mental abuse, or other  childhood trauma; and there exists opportunities to gain habits that support good health during childhood, the stage is set for a healthy adulthood less likely to include physical and mental health problems.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None/>
            </a:pPr>
            <a:r>
              <a:rPr lang="en-US" dirty="0" smtClean="0"/>
              <a:t>On the family</a:t>
            </a:r>
          </a:p>
          <a:p>
            <a:pPr>
              <a:lnSpc>
                <a:spcPct val="90000"/>
              </a:lnSpc>
            </a:pPr>
            <a:r>
              <a:rPr lang="en-US" dirty="0" smtClean="0"/>
              <a:t>Emotional stress, fear , guilt and feelings of inadequacy</a:t>
            </a:r>
          </a:p>
          <a:p>
            <a:pPr>
              <a:lnSpc>
                <a:spcPct val="90000"/>
              </a:lnSpc>
            </a:pPr>
            <a:r>
              <a:rPr lang="en-US" dirty="0" smtClean="0"/>
              <a:t>Financial constraints</a:t>
            </a:r>
          </a:p>
          <a:p>
            <a:pPr>
              <a:lnSpc>
                <a:spcPct val="90000"/>
              </a:lnSpc>
            </a:pPr>
            <a:r>
              <a:rPr lang="en-US" dirty="0" smtClean="0"/>
              <a:t>Social stigma</a:t>
            </a:r>
          </a:p>
          <a:p>
            <a:pPr>
              <a:lnSpc>
                <a:spcPct val="90000"/>
              </a:lnSpc>
            </a:pPr>
            <a:r>
              <a:rPr lang="en-US" dirty="0" smtClean="0"/>
              <a:t>Separation</a:t>
            </a:r>
          </a:p>
          <a:p>
            <a:pPr>
              <a:lnSpc>
                <a:spcPct val="90000"/>
              </a:lnSpc>
            </a:pPr>
            <a:r>
              <a:rPr lang="en-US" dirty="0" smtClean="0"/>
              <a:t> Change in family roles</a:t>
            </a:r>
          </a:p>
          <a:p>
            <a:pPr>
              <a:lnSpc>
                <a:spcPct val="90000"/>
              </a:lnSpc>
            </a:pPr>
            <a:r>
              <a:rPr lang="en-US" dirty="0" smtClean="0"/>
              <a:t>Helplessness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therapeutic relationships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A child unlike an adult may not be able to express himself or talk freely like an adult</a:t>
            </a:r>
          </a:p>
          <a:p>
            <a:pPr>
              <a:lnSpc>
                <a:spcPct val="90000"/>
              </a:lnSpc>
            </a:pPr>
            <a:r>
              <a:rPr lang="en-US" dirty="0" smtClean="0"/>
              <a:t>Many children may not explain how they feel, put emotions into words, trust the health worker and may have guilty feelings</a:t>
            </a:r>
          </a:p>
          <a:p>
            <a:pPr>
              <a:lnSpc>
                <a:spcPct val="90000"/>
              </a:lnSpc>
            </a:pPr>
            <a:r>
              <a:rPr lang="en-US" dirty="0" smtClean="0"/>
              <a:t>A therapeutic relationship is one in which there is effective open communication, trust is built and the nurse empowers the child and the family to participate in health care. It also involves maintaining professional boundaries</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dirty="0" smtClean="0"/>
              <a:t>Being </a:t>
            </a:r>
            <a:r>
              <a:rPr lang="en-US" dirty="0" err="1" smtClean="0"/>
              <a:t>empathetic:the</a:t>
            </a:r>
            <a:r>
              <a:rPr lang="en-US" dirty="0" smtClean="0"/>
              <a:t> ability to understand what another person is experiencing from within that person’s frame of reference.</a:t>
            </a:r>
          </a:p>
          <a:p>
            <a:pPr>
              <a:lnSpc>
                <a:spcPct val="90000"/>
              </a:lnSpc>
            </a:pPr>
            <a:r>
              <a:rPr lang="en-US" dirty="0" smtClean="0"/>
              <a:t>It differs from </a:t>
            </a:r>
            <a:r>
              <a:rPr lang="en-US" dirty="0" err="1" smtClean="0"/>
              <a:t>sympathy:having</a:t>
            </a:r>
            <a:r>
              <a:rPr lang="en-US" dirty="0" smtClean="0"/>
              <a:t> feelings or emotions in common with another person rather than understanding those </a:t>
            </a:r>
            <a:r>
              <a:rPr lang="en-US" dirty="0" err="1" smtClean="0"/>
              <a:t>feelings.leads</a:t>
            </a:r>
            <a:r>
              <a:rPr lang="en-US" dirty="0" smtClean="0"/>
              <a:t> to emotional </a:t>
            </a:r>
            <a:r>
              <a:rPr lang="en-US" dirty="0" err="1" smtClean="0"/>
              <a:t>overinvolvement</a:t>
            </a:r>
            <a:r>
              <a:rPr lang="en-US" dirty="0" smtClean="0"/>
              <a:t> and potentially to professional burnout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514600"/>
            <a:ext cx="769620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Communication in children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IN CHILDREN</a:t>
            </a:r>
            <a:endParaRPr lang="en-US" dirty="0"/>
          </a:p>
        </p:txBody>
      </p:sp>
      <p:sp>
        <p:nvSpPr>
          <p:cNvPr id="3" name="Content Placeholder 2"/>
          <p:cNvSpPr>
            <a:spLocks noGrp="1"/>
          </p:cNvSpPr>
          <p:nvPr>
            <p:ph idx="1"/>
          </p:nvPr>
        </p:nvSpPr>
        <p:spPr/>
        <p:txBody>
          <a:bodyPr>
            <a:normAutofit/>
          </a:bodyPr>
          <a:lstStyle/>
          <a:p>
            <a:r>
              <a:rPr lang="en-US" b="1" dirty="0" smtClean="0"/>
              <a:t>Communication</a:t>
            </a:r>
            <a:r>
              <a:rPr lang="en-US" dirty="0" smtClean="0"/>
              <a:t> (from Latin "</a:t>
            </a:r>
            <a:r>
              <a:rPr lang="en-US" i="1" dirty="0" err="1" smtClean="0"/>
              <a:t>communis</a:t>
            </a:r>
            <a:r>
              <a:rPr lang="en-US" dirty="0" smtClean="0"/>
              <a:t>", meaning </a:t>
            </a:r>
            <a:r>
              <a:rPr lang="en-US" i="1" dirty="0" smtClean="0"/>
              <a:t>to share</a:t>
            </a:r>
            <a:r>
              <a:rPr lang="en-US" dirty="0" smtClean="0"/>
              <a:t>) is the exchange of thoughts, messages, or information, as by speech, visuals, signals, writing, or behavior.</a:t>
            </a:r>
          </a:p>
          <a:p>
            <a:r>
              <a:rPr lang="en-US" dirty="0" smtClean="0"/>
              <a:t>Communication requires a sender, a </a:t>
            </a:r>
            <a:r>
              <a:rPr lang="en-US" dirty="0" smtClean="0">
                <a:hlinkClick r:id="rId2" tooltip="Message"/>
              </a:rPr>
              <a:t>message</a:t>
            </a:r>
            <a:r>
              <a:rPr lang="en-US" dirty="0" smtClean="0"/>
              <a:t>, and a recipient,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dirty="0" smtClean="0"/>
              <a:t>It is a common mistake to assume that children (from age of about 6 and over) are too young to be aware of what is going on around them or too young to be adversely affected by dangerous or distressing experiences.</a:t>
            </a:r>
          </a:p>
          <a:p>
            <a:r>
              <a:rPr lang="en-US" dirty="0" smtClean="0"/>
              <a:t>Communicating with children and adolescents, for a variety of purposes, can be difficult and demand skills significantly different from those used when communicating with adults.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 participation-UNCRC</a:t>
            </a:r>
            <a:endParaRPr lang="en-US" dirty="0"/>
          </a:p>
        </p:txBody>
      </p:sp>
      <p:sp>
        <p:nvSpPr>
          <p:cNvPr id="3" name="Content Placeholder 2"/>
          <p:cNvSpPr>
            <a:spLocks noGrp="1"/>
          </p:cNvSpPr>
          <p:nvPr>
            <p:ph idx="1"/>
          </p:nvPr>
        </p:nvSpPr>
        <p:spPr/>
        <p:txBody>
          <a:bodyPr>
            <a:noAutofit/>
          </a:bodyPr>
          <a:lstStyle/>
          <a:p>
            <a:r>
              <a:rPr lang="en-US" sz="2800" dirty="0" smtClean="0"/>
              <a:t>several articles are important in the context of communicating with children.</a:t>
            </a:r>
          </a:p>
          <a:p>
            <a:r>
              <a:rPr lang="en-US" sz="2800" dirty="0" smtClean="0"/>
              <a:t>Article 13 refers to the child’s right to freedom of expression - including the right to seek, receive and impart information and ideas of all kinds.</a:t>
            </a:r>
          </a:p>
          <a:p>
            <a:r>
              <a:rPr lang="en-US" sz="2800" dirty="0" smtClean="0"/>
              <a:t>Article 12 emphasizes the right of the child, who is capable of forming his or her own views, to express those views in all matters affecting him or her.</a:t>
            </a:r>
          </a:p>
          <a:p>
            <a:pPr>
              <a:buNone/>
            </a:pPr>
            <a:endParaRPr lang="en-US" sz="2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Separated children (articles 9 and 10) require effective communication if their care and protection needs are to be met.</a:t>
            </a:r>
          </a:p>
          <a:p>
            <a:r>
              <a:rPr lang="en-US" dirty="0" smtClean="0"/>
              <a:t>Children who are seeking refugee status need to be interviewed by staff who have good skills in enabling children to articulate their claims, needs and rights</a:t>
            </a:r>
          </a:p>
          <a:p>
            <a:pPr>
              <a:buNone/>
            </a:pPr>
            <a:r>
              <a:rPr lang="en-US" dirty="0" smtClean="0"/>
              <a:t> (article 22).</a:t>
            </a:r>
          </a:p>
          <a:p>
            <a:r>
              <a:rPr lang="en-US" dirty="0" smtClean="0"/>
              <a:t>Article 3 states that in all actions concerning children, the best interests of the child shall be a primary consideration.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communicative development of children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early social communicative development of children has been divided into 3 stages:</a:t>
            </a:r>
          </a:p>
          <a:p>
            <a:pPr>
              <a:buNone/>
            </a:pPr>
            <a:r>
              <a:rPr lang="en-US" b="1" u="sng" dirty="0" err="1" smtClean="0"/>
              <a:t>Perlocutionary</a:t>
            </a:r>
            <a:r>
              <a:rPr lang="en-US" b="1" u="sng" dirty="0" smtClean="0"/>
              <a:t> stage</a:t>
            </a:r>
            <a:r>
              <a:rPr lang="en-US" dirty="0" smtClean="0"/>
              <a:t>:</a:t>
            </a:r>
          </a:p>
          <a:p>
            <a:r>
              <a:rPr lang="en-US" dirty="0" smtClean="0"/>
              <a:t>0 to 8-9 months</a:t>
            </a:r>
          </a:p>
          <a:p>
            <a:r>
              <a:rPr lang="en-US" dirty="0" smtClean="0"/>
              <a:t>Child is reflexive to stimuli</a:t>
            </a:r>
          </a:p>
          <a:p>
            <a:r>
              <a:rPr lang="en-US" dirty="0" smtClean="0"/>
              <a:t>Unintentional communication behavior</a:t>
            </a:r>
          </a:p>
          <a:p>
            <a:pPr>
              <a:buNone/>
            </a:pPr>
            <a:r>
              <a:rPr lang="en-US" b="1" u="sng" dirty="0" smtClean="0"/>
              <a:t>Emerging illocutionary stage</a:t>
            </a:r>
          </a:p>
          <a:p>
            <a:r>
              <a:rPr lang="en-US" dirty="0" smtClean="0"/>
              <a:t>8-9to 12-15 months</a:t>
            </a:r>
          </a:p>
          <a:p>
            <a:r>
              <a:rPr lang="en-US" dirty="0" smtClean="0"/>
              <a:t>Child communicates intentionally with signals and gestures</a:t>
            </a:r>
          </a:p>
          <a:p>
            <a:r>
              <a:rPr lang="en-US" dirty="0" smtClean="0"/>
              <a:t>True intent in communicating behaviors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smtClean="0"/>
              <a:t>Conventional illocutionary-emerging </a:t>
            </a:r>
            <a:r>
              <a:rPr lang="en-US" b="1" u="sng" dirty="0" err="1" smtClean="0"/>
              <a:t>locutionary</a:t>
            </a:r>
            <a:r>
              <a:rPr lang="en-US" b="1" u="sng" dirty="0" smtClean="0"/>
              <a:t> stage</a:t>
            </a:r>
          </a:p>
          <a:p>
            <a:r>
              <a:rPr lang="en-US" dirty="0" smtClean="0"/>
              <a:t>12-15 to 18-24 months</a:t>
            </a:r>
          </a:p>
          <a:p>
            <a:r>
              <a:rPr lang="en-US" dirty="0" smtClean="0"/>
              <a:t>Child communicates intentionally with gestures, vocalizations and verbalizations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child defined..</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smtClean="0"/>
              <a:t>Child is any young person of either sex between infancy and puberty. </a:t>
            </a:r>
          </a:p>
          <a:p>
            <a:pPr>
              <a:lnSpc>
                <a:spcPct val="90000"/>
              </a:lnSpc>
            </a:pPr>
            <a:r>
              <a:rPr lang="en-US" dirty="0" smtClean="0"/>
              <a:t>According to the law of Kenya its anyone under 18 years of age.</a:t>
            </a:r>
          </a:p>
          <a:p>
            <a:pPr>
              <a:lnSpc>
                <a:spcPct val="90000"/>
              </a:lnSpc>
            </a:pPr>
            <a:r>
              <a:rPr lang="en-US" dirty="0" smtClean="0"/>
              <a:t>Fetus – conception to birth</a:t>
            </a:r>
          </a:p>
          <a:p>
            <a:pPr>
              <a:lnSpc>
                <a:spcPct val="90000"/>
              </a:lnSpc>
            </a:pPr>
            <a:r>
              <a:rPr lang="en-US" dirty="0" smtClean="0"/>
              <a:t>Neonate- A child in its first month of life</a:t>
            </a:r>
          </a:p>
          <a:p>
            <a:pPr>
              <a:lnSpc>
                <a:spcPct val="90000"/>
              </a:lnSpc>
            </a:pPr>
            <a:r>
              <a:rPr lang="en-US" dirty="0" smtClean="0"/>
              <a:t>Infant- A child aged between 1 month to 1 year</a:t>
            </a:r>
          </a:p>
          <a:p>
            <a:pPr>
              <a:lnSpc>
                <a:spcPct val="90000"/>
              </a:lnSpc>
            </a:pPr>
            <a:r>
              <a:rPr lang="en-US" dirty="0" smtClean="0"/>
              <a:t>Young infant- is an individual from birth up to 2 months</a:t>
            </a:r>
          </a:p>
          <a:p>
            <a:pPr>
              <a:lnSpc>
                <a:spcPct val="90000"/>
              </a:lnSpc>
            </a:pPr>
            <a:r>
              <a:rPr lang="en-US" dirty="0" smtClean="0"/>
              <a:t>Toddler-second year of life.</a:t>
            </a:r>
          </a:p>
          <a:p>
            <a:pPr>
              <a:lnSpc>
                <a:spcPct val="90000"/>
              </a:lnSpc>
            </a:pPr>
            <a:r>
              <a:rPr lang="en-US" dirty="0" smtClean="0"/>
              <a:t>Preschool child – is an individual from 1 yr up to 5yrs  of age.</a:t>
            </a:r>
          </a:p>
          <a:p>
            <a:pPr>
              <a:lnSpc>
                <a:spcPct val="90000"/>
              </a:lnSpc>
            </a:pPr>
            <a:r>
              <a:rPr lang="en-US" dirty="0" smtClean="0"/>
              <a:t>School age – is an individual from 5yrs up to 15yrs of age.</a:t>
            </a:r>
          </a:p>
          <a:p>
            <a:pPr>
              <a:lnSpc>
                <a:spcPct val="90000"/>
              </a:lnSpc>
            </a:pPr>
            <a:r>
              <a:rPr lang="en-US" dirty="0" smtClean="0"/>
              <a:t>Adolescent-ten to nineteen years.</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nSpc>
                <a:spcPct val="90000"/>
              </a:lnSpc>
              <a:buFontTx/>
              <a:buAutoNum type="arabicPeriod"/>
            </a:pPr>
            <a:r>
              <a:rPr lang="en-US" dirty="0" smtClean="0"/>
              <a:t>Infant: 0-1 year: They communicate mostly non verbally through crying and their behavior</a:t>
            </a:r>
          </a:p>
          <a:p>
            <a:pPr marL="609600" indent="-609600">
              <a:lnSpc>
                <a:spcPct val="90000"/>
              </a:lnSpc>
              <a:buFontTx/>
              <a:buAutoNum type="arabicPeriod"/>
            </a:pPr>
            <a:r>
              <a:rPr lang="en-US" dirty="0" smtClean="0"/>
              <a:t>Young children (1-5 ) are egocentric and understand everything literally. They understand simple, short sentences, familiar words and simple explanations. They express themselves in actions or pictures rather than words</a:t>
            </a:r>
          </a:p>
          <a:p>
            <a:pPr marL="609600" indent="-609600">
              <a:lnSpc>
                <a:spcPct val="90000"/>
              </a:lnSpc>
              <a:buFontTx/>
              <a:buAutoNum type="arabicPeriod"/>
            </a:pPr>
            <a:r>
              <a:rPr lang="en-US" dirty="0" smtClean="0"/>
              <a:t>School age (5-12)- Seek reasons and explanation for everything. They can express feelings and make basic decisions and judgments</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most widely used method of communicating with parents on a professional basis is the interview process.</a:t>
            </a:r>
          </a:p>
          <a:p>
            <a:r>
              <a:rPr lang="en-US" dirty="0" smtClean="0"/>
              <a:t>It is a specific form of goal directed communication.</a:t>
            </a:r>
          </a:p>
          <a:p>
            <a:r>
              <a:rPr lang="en-US" dirty="0" smtClean="0"/>
              <a:t>As nurses converse with children and parents, they focus on individuals to find out what kind of person they are, usual mode of handling problems, if help is needed and the way they react to counseling</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a setting for communication</a:t>
            </a:r>
            <a:endParaRPr lang="en-US" dirty="0"/>
          </a:p>
        </p:txBody>
      </p:sp>
      <p:sp>
        <p:nvSpPr>
          <p:cNvPr id="3" name="Content Placeholder 2"/>
          <p:cNvSpPr>
            <a:spLocks noGrp="1"/>
          </p:cNvSpPr>
          <p:nvPr>
            <p:ph idx="1"/>
          </p:nvPr>
        </p:nvSpPr>
        <p:spPr/>
        <p:txBody>
          <a:bodyPr>
            <a:normAutofit lnSpcReduction="10000"/>
          </a:bodyPr>
          <a:lstStyle/>
          <a:p>
            <a:pPr>
              <a:buNone/>
            </a:pPr>
            <a:r>
              <a:rPr lang="en-US" b="1" u="sng" dirty="0" smtClean="0"/>
              <a:t>Appropriate introduction</a:t>
            </a:r>
          </a:p>
          <a:p>
            <a:r>
              <a:rPr lang="en-US" dirty="0" smtClean="0"/>
              <a:t>Introduce yourself</a:t>
            </a:r>
          </a:p>
          <a:p>
            <a:r>
              <a:rPr lang="en-US" dirty="0" smtClean="0"/>
              <a:t>Ask the name of each family member present.</a:t>
            </a:r>
          </a:p>
          <a:p>
            <a:r>
              <a:rPr lang="en-US" dirty="0" smtClean="0"/>
              <a:t>Address adults by their appropriate titles</a:t>
            </a:r>
          </a:p>
          <a:p>
            <a:pPr>
              <a:buNone/>
            </a:pPr>
            <a:r>
              <a:rPr lang="en-US" b="1" u="sng" dirty="0" smtClean="0"/>
              <a:t>Assurance of privacy and confidentiality</a:t>
            </a:r>
          </a:p>
          <a:p>
            <a:r>
              <a:rPr lang="en-US" dirty="0" smtClean="0"/>
              <a:t>Physical environment should allow for as much privacy as possible</a:t>
            </a:r>
          </a:p>
          <a:p>
            <a:r>
              <a:rPr lang="en-US" dirty="0" smtClean="0"/>
              <a:t>Keep distractions to a minimum</a:t>
            </a:r>
          </a:p>
          <a:p>
            <a:r>
              <a:rPr lang="en-US" dirty="0" smtClean="0"/>
              <a:t>Play equipment for children</a:t>
            </a:r>
          </a:p>
          <a:p>
            <a:r>
              <a:rPr lang="en-US" dirty="0" smtClean="0"/>
              <a:t>Inform the family of limits regarding confidentiality</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Simple language</a:t>
            </a:r>
          </a:p>
          <a:p>
            <a:r>
              <a:rPr lang="en-US" dirty="0" smtClean="0"/>
              <a:t>Friendly, formal, relaxed approach</a:t>
            </a:r>
          </a:p>
          <a:p>
            <a:pPr>
              <a:buNone/>
            </a:pPr>
            <a:r>
              <a:rPr lang="en-US" b="1" u="sng" dirty="0" smtClean="0"/>
              <a:t>Encouraging the parent to talk</a:t>
            </a:r>
          </a:p>
          <a:p>
            <a:r>
              <a:rPr lang="en-US" dirty="0" smtClean="0"/>
              <a:t>Offers the opportunity to determine the child's health and developmental status, but also offers information about factors that influence the child's life</a:t>
            </a:r>
          </a:p>
          <a:p>
            <a:r>
              <a:rPr lang="en-US" dirty="0" smtClean="0"/>
              <a:t>Use open ended questions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u="sng" dirty="0" smtClean="0"/>
              <a:t>Direct the focus</a:t>
            </a:r>
          </a:p>
          <a:p>
            <a:r>
              <a:rPr lang="en-US" dirty="0" smtClean="0"/>
              <a:t>Be able to direct focus while allowing for maximum freedom of expression</a:t>
            </a:r>
          </a:p>
          <a:p>
            <a:pPr>
              <a:buNone/>
            </a:pPr>
            <a:r>
              <a:rPr lang="en-US" b="1" u="sng" dirty="0" smtClean="0"/>
              <a:t>Listening and cultural awareness</a:t>
            </a:r>
          </a:p>
          <a:p>
            <a:r>
              <a:rPr lang="en-US" dirty="0" smtClean="0"/>
              <a:t>Listening is the most important component of effective communication</a:t>
            </a:r>
          </a:p>
          <a:p>
            <a:r>
              <a:rPr lang="en-US" dirty="0" smtClean="0"/>
              <a:t>Requires attention to all aspects of the conversation-verbal, non-verbal and abstract.</a:t>
            </a:r>
          </a:p>
          <a:p>
            <a:r>
              <a:rPr lang="en-US" dirty="0" smtClean="0"/>
              <a:t>Be objective and sensitive to culture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words</a:t>
            </a:r>
            <a:endParaRPr lang="en-US" dirty="0"/>
          </a:p>
        </p:txBody>
      </p:sp>
      <p:sp>
        <p:nvSpPr>
          <p:cNvPr id="3" name="Content Placeholder 2"/>
          <p:cNvSpPr>
            <a:spLocks noGrp="1"/>
          </p:cNvSpPr>
          <p:nvPr>
            <p:ph idx="1"/>
          </p:nvPr>
        </p:nvSpPr>
        <p:spPr/>
        <p:txBody>
          <a:bodyPr>
            <a:normAutofit/>
          </a:bodyPr>
          <a:lstStyle/>
          <a:p>
            <a:pPr marL="365125" indent="-255588">
              <a:lnSpc>
                <a:spcPct val="90000"/>
              </a:lnSpc>
              <a:buFont typeface="Wingdings 3" pitchFamily="18" charset="2"/>
              <a:buChar char=""/>
            </a:pPr>
            <a:r>
              <a:rPr lang="en-US" dirty="0" smtClean="0"/>
              <a:t>Verbal communication</a:t>
            </a:r>
          </a:p>
          <a:p>
            <a:pPr marL="365125" indent="-255588">
              <a:lnSpc>
                <a:spcPct val="90000"/>
              </a:lnSpc>
              <a:buNone/>
            </a:pPr>
            <a:r>
              <a:rPr lang="en-US" dirty="0" smtClean="0"/>
              <a:t>		- the interviewer can change the patient’s perception of reality by the choice of words used</a:t>
            </a:r>
          </a:p>
          <a:p>
            <a:pPr marL="365125" indent="-255588">
              <a:lnSpc>
                <a:spcPct val="90000"/>
              </a:lnSpc>
              <a:buNone/>
            </a:pPr>
            <a:r>
              <a:rPr lang="en-US" dirty="0" smtClean="0"/>
              <a:t>	1. Avoidance Language</a:t>
            </a:r>
          </a:p>
          <a:p>
            <a:pPr marL="365125" indent="-255588">
              <a:lnSpc>
                <a:spcPct val="90000"/>
              </a:lnSpc>
              <a:buNone/>
            </a:pPr>
            <a:r>
              <a:rPr lang="en-US" dirty="0" smtClean="0"/>
              <a:t>		- instead, be straightforward, precise, and descriptive</a:t>
            </a:r>
          </a:p>
          <a:p>
            <a:pPr marL="365125" indent="-255588">
              <a:lnSpc>
                <a:spcPct val="90000"/>
              </a:lnSpc>
              <a:buNone/>
            </a:pPr>
            <a:r>
              <a:rPr lang="en-US" dirty="0" smtClean="0"/>
              <a:t>	2. Distancing Language</a:t>
            </a:r>
          </a:p>
          <a:p>
            <a:pPr marL="365125" indent="-255588">
              <a:lnSpc>
                <a:spcPct val="90000"/>
              </a:lnSpc>
              <a:buNone/>
            </a:pPr>
            <a:r>
              <a:rPr lang="en-US" dirty="0" smtClean="0"/>
              <a:t>		- avoid allowing the patient or family to deny that a problem exists</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dirty="0" smtClean="0"/>
              <a:t>Paralanguage = messages relayed through non-verbal means and involves:</a:t>
            </a:r>
          </a:p>
          <a:p>
            <a:pPr>
              <a:lnSpc>
                <a:spcPct val="80000"/>
              </a:lnSpc>
              <a:buNone/>
            </a:pPr>
            <a:r>
              <a:rPr lang="en-US" dirty="0" smtClean="0"/>
              <a:t>		1. pitch</a:t>
            </a:r>
          </a:p>
          <a:p>
            <a:pPr>
              <a:lnSpc>
                <a:spcPct val="80000"/>
              </a:lnSpc>
              <a:buNone/>
            </a:pPr>
            <a:r>
              <a:rPr lang="en-US" dirty="0" smtClean="0"/>
              <a:t>		2. pause</a:t>
            </a:r>
          </a:p>
          <a:p>
            <a:pPr>
              <a:lnSpc>
                <a:spcPct val="80000"/>
              </a:lnSpc>
              <a:buNone/>
            </a:pPr>
            <a:r>
              <a:rPr lang="en-US" dirty="0" smtClean="0"/>
              <a:t>		3. intonation</a:t>
            </a:r>
          </a:p>
          <a:p>
            <a:pPr>
              <a:lnSpc>
                <a:spcPct val="80000"/>
              </a:lnSpc>
              <a:buNone/>
            </a:pPr>
            <a:r>
              <a:rPr lang="en-US" dirty="0" smtClean="0"/>
              <a:t>		4. rate</a:t>
            </a:r>
          </a:p>
          <a:p>
            <a:pPr>
              <a:lnSpc>
                <a:spcPct val="80000"/>
              </a:lnSpc>
              <a:buNone/>
            </a:pPr>
            <a:r>
              <a:rPr lang="en-US" dirty="0" smtClean="0"/>
              <a:t>		5. volume</a:t>
            </a:r>
          </a:p>
          <a:p>
            <a:pPr>
              <a:lnSpc>
                <a:spcPct val="80000"/>
              </a:lnSpc>
              <a:buNone/>
            </a:pPr>
            <a:r>
              <a:rPr lang="en-US" dirty="0" smtClean="0"/>
              <a:t>		6. stress in speech</a:t>
            </a:r>
          </a:p>
          <a:p>
            <a:pPr>
              <a:lnSpc>
                <a:spcPct val="80000"/>
              </a:lnSpc>
              <a:buNone/>
            </a:pPr>
            <a:r>
              <a:rPr lang="en-US" dirty="0" smtClean="0"/>
              <a:t>*  Young children are very adept at understanding paralanguage. They can sense anxiety or fear by the rise in pitch or the accelerated rate of an adult’s voice.</a:t>
            </a:r>
          </a:p>
          <a:p>
            <a:pPr>
              <a:lnSpc>
                <a:spcPct val="80000"/>
              </a:lnSpc>
            </a:pPr>
            <a:r>
              <a:rPr lang="en-US" dirty="0" smtClean="0"/>
              <a:t>Confirming behaviors vs. disconfirming behaviors</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families</a:t>
            </a:r>
            <a:endParaRPr lang="en-US" dirty="0"/>
          </a:p>
        </p:txBody>
      </p:sp>
      <p:sp>
        <p:nvSpPr>
          <p:cNvPr id="3" name="Content Placeholder 2"/>
          <p:cNvSpPr>
            <a:spLocks noGrp="1"/>
          </p:cNvSpPr>
          <p:nvPr>
            <p:ph sz="half" idx="1"/>
          </p:nvPr>
        </p:nvSpPr>
        <p:spPr/>
        <p:txBody>
          <a:bodyPr>
            <a:normAutofit fontScale="85000" lnSpcReduction="20000"/>
          </a:bodyPr>
          <a:lstStyle/>
          <a:p>
            <a:pPr indent="-256032">
              <a:lnSpc>
                <a:spcPct val="90000"/>
              </a:lnSpc>
              <a:buFont typeface="Wingdings 3"/>
              <a:buChar char=""/>
              <a:defRPr/>
            </a:pPr>
            <a:r>
              <a:rPr lang="en-US" dirty="0" smtClean="0"/>
              <a:t>Making an assessment of the child requires:</a:t>
            </a:r>
          </a:p>
          <a:p>
            <a:pPr indent="-256032">
              <a:lnSpc>
                <a:spcPct val="90000"/>
              </a:lnSpc>
              <a:buNone/>
              <a:defRPr/>
            </a:pPr>
            <a:r>
              <a:rPr lang="en-US" dirty="0" smtClean="0"/>
              <a:t>	 1. Input from the child (verbal and nonverbal)</a:t>
            </a:r>
          </a:p>
          <a:p>
            <a:pPr indent="-256032">
              <a:lnSpc>
                <a:spcPct val="90000"/>
              </a:lnSpc>
              <a:buNone/>
              <a:defRPr/>
            </a:pPr>
            <a:r>
              <a:rPr lang="en-US" dirty="0" smtClean="0"/>
              <a:t>     2. Information from the parent</a:t>
            </a:r>
          </a:p>
          <a:p>
            <a:pPr indent="-256032">
              <a:lnSpc>
                <a:spcPct val="90000"/>
              </a:lnSpc>
              <a:buNone/>
              <a:defRPr/>
            </a:pPr>
            <a:r>
              <a:rPr lang="en-US" dirty="0" smtClean="0"/>
              <a:t>     3. The nurse’s own observations of the child and interpretation of the relationship between the child and parent</a:t>
            </a:r>
          </a:p>
          <a:p>
            <a:pPr indent="-256032">
              <a:lnSpc>
                <a:spcPct val="90000"/>
              </a:lnSpc>
              <a:buNone/>
              <a:defRPr/>
            </a:pPr>
            <a:r>
              <a:rPr lang="en-US" dirty="0" smtClean="0"/>
              <a:t>*Parents are a collaborator in pediatric health care until children are old enough to be active participants in their own health maintenance</a:t>
            </a:r>
          </a:p>
          <a:p>
            <a:endParaRPr lang="en-US" dirty="0"/>
          </a:p>
        </p:txBody>
      </p:sp>
      <p:pic>
        <p:nvPicPr>
          <p:cNvPr id="5" name="Picture 1027" descr="famil10"/>
          <p:cNvPicPr>
            <a:picLocks noGrp="1" noChangeAspect="1" noChangeArrowheads="1"/>
          </p:cNvPicPr>
          <p:nvPr>
            <p:ph sz="half" idx="2"/>
          </p:nvPr>
        </p:nvPicPr>
        <p:blipFill>
          <a:blip r:embed="rId2"/>
          <a:stretch>
            <a:fillRect/>
          </a:stretch>
        </p:blipFill>
        <p:spPr>
          <a:xfrm>
            <a:off x="4648200" y="2104170"/>
            <a:ext cx="4038600" cy="4067298"/>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communicating with children</a:t>
            </a:r>
            <a:endParaRPr lang="en-US" dirty="0"/>
          </a:p>
        </p:txBody>
      </p:sp>
      <p:sp>
        <p:nvSpPr>
          <p:cNvPr id="3" name="Content Placeholder 2"/>
          <p:cNvSpPr>
            <a:spLocks noGrp="1"/>
          </p:cNvSpPr>
          <p:nvPr>
            <p:ph idx="1"/>
          </p:nvPr>
        </p:nvSpPr>
        <p:spPr/>
        <p:txBody>
          <a:bodyPr>
            <a:normAutofit/>
          </a:bodyPr>
          <a:lstStyle/>
          <a:p>
            <a:pPr>
              <a:lnSpc>
                <a:spcPct val="80000"/>
              </a:lnSpc>
              <a:buFont typeface="Wingdings" pitchFamily="2" charset="2"/>
              <a:buChar char="Ø"/>
            </a:pPr>
            <a:r>
              <a:rPr lang="en-US" dirty="0" smtClean="0"/>
              <a:t> Be warm, welcoming and encouraging</a:t>
            </a:r>
          </a:p>
          <a:p>
            <a:pPr>
              <a:lnSpc>
                <a:spcPct val="80000"/>
              </a:lnSpc>
              <a:buFont typeface="Wingdings" pitchFamily="2" charset="2"/>
              <a:buChar char="Ø"/>
            </a:pPr>
            <a:r>
              <a:rPr lang="en-US" dirty="0" smtClean="0"/>
              <a:t>Allow children time to be comfortable with you</a:t>
            </a:r>
          </a:p>
          <a:p>
            <a:pPr>
              <a:lnSpc>
                <a:spcPct val="80000"/>
              </a:lnSpc>
              <a:buFont typeface="Wingdings" pitchFamily="2" charset="2"/>
              <a:buChar char="Ø"/>
            </a:pPr>
            <a:r>
              <a:rPr lang="en-US" dirty="0" smtClean="0"/>
              <a:t> Assume a position at eye level with the child</a:t>
            </a:r>
          </a:p>
          <a:p>
            <a:pPr>
              <a:lnSpc>
                <a:spcPct val="80000"/>
              </a:lnSpc>
              <a:buFont typeface="Wingdings" pitchFamily="2" charset="2"/>
              <a:buChar char="Ø"/>
            </a:pPr>
            <a:r>
              <a:rPr lang="en-US" dirty="0" smtClean="0"/>
              <a:t>Speak clearly, specifically and use simple words or sentences </a:t>
            </a:r>
          </a:p>
          <a:p>
            <a:pPr>
              <a:lnSpc>
                <a:spcPct val="80000"/>
              </a:lnSpc>
              <a:buFont typeface="Wingdings" pitchFamily="2" charset="2"/>
              <a:buChar char="Ø"/>
            </a:pPr>
            <a:r>
              <a:rPr lang="en-US" dirty="0" smtClean="0"/>
              <a:t>Use a variety of communication: speaking, pictures, demonstration and feelings</a:t>
            </a:r>
          </a:p>
          <a:p>
            <a:pPr>
              <a:lnSpc>
                <a:spcPct val="80000"/>
              </a:lnSpc>
              <a:buFont typeface="Wingdings" pitchFamily="2" charset="2"/>
              <a:buChar char="Ø"/>
            </a:pPr>
            <a:r>
              <a:rPr lang="en-US" dirty="0" smtClean="0"/>
              <a:t> Allow children to express their concerns and fears</a:t>
            </a:r>
          </a:p>
          <a:p>
            <a:pPr>
              <a:lnSpc>
                <a:spcPct val="80000"/>
              </a:lnSpc>
              <a:buFont typeface="Wingdings" pitchFamily="2" charset="2"/>
              <a:buChar char="Ø"/>
            </a:pPr>
            <a:r>
              <a:rPr lang="en-US" dirty="0" smtClean="0"/>
              <a:t>Be honest</a:t>
            </a:r>
          </a:p>
          <a:p>
            <a:pPr>
              <a:lnSpc>
                <a:spcPct val="80000"/>
              </a:lnSpc>
              <a:buFont typeface="Wingdings" pitchFamily="2" charset="2"/>
              <a:buChar char="Ø"/>
            </a:pPr>
            <a:r>
              <a:rPr lang="en-US" dirty="0" smtClean="0"/>
              <a:t>Give the child time to respond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90000"/>
              </a:lnSpc>
            </a:pPr>
            <a:r>
              <a:rPr lang="en-US" dirty="0" smtClean="0"/>
              <a:t>Allow the child time to talk</a:t>
            </a:r>
          </a:p>
          <a:p>
            <a:pPr>
              <a:lnSpc>
                <a:spcPct val="90000"/>
              </a:lnSpc>
            </a:pPr>
            <a:r>
              <a:rPr lang="en-US" dirty="0" smtClean="0"/>
              <a:t>Tactfully deal with the lying child by creating an ideal climate</a:t>
            </a:r>
          </a:p>
          <a:p>
            <a:pPr>
              <a:lnSpc>
                <a:spcPct val="90000"/>
              </a:lnSpc>
            </a:pPr>
            <a:r>
              <a:rPr lang="en-US" dirty="0" smtClean="0"/>
              <a:t>For the silent child, understand the non verbal communication, accept and be patient, show concern and do not pressurize him to talk</a:t>
            </a:r>
          </a:p>
          <a:p>
            <a:pPr>
              <a:lnSpc>
                <a:spcPct val="90000"/>
              </a:lnSpc>
            </a:pPr>
            <a:r>
              <a:rPr lang="en-US" dirty="0" smtClean="0"/>
              <a:t>Understand the needs of each child and avoid comparing or calling children names</a:t>
            </a:r>
          </a:p>
          <a:p>
            <a:pPr>
              <a:lnSpc>
                <a:spcPct val="90000"/>
              </a:lnSpc>
            </a:pPr>
            <a:r>
              <a:rPr lang="en-US" dirty="0" smtClean="0"/>
              <a:t>Give more attention to children with special needs, e.g. the blind, deaf, </a:t>
            </a:r>
            <a:r>
              <a:rPr lang="en-US" dirty="0" err="1" smtClean="0"/>
              <a:t>stammerers</a:t>
            </a:r>
            <a:r>
              <a:rPr lang="en-US" dirty="0" smtClean="0"/>
              <a:t> and the mute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children</a:t>
            </a:r>
            <a:endParaRPr lang="en-US" dirty="0"/>
          </a:p>
        </p:txBody>
      </p:sp>
      <p:sp>
        <p:nvSpPr>
          <p:cNvPr id="3" name="Content Placeholder 2"/>
          <p:cNvSpPr>
            <a:spLocks noGrp="1"/>
          </p:cNvSpPr>
          <p:nvPr>
            <p:ph idx="1"/>
          </p:nvPr>
        </p:nvSpPr>
        <p:spPr/>
        <p:txBody>
          <a:bodyPr>
            <a:normAutofit lnSpcReduction="10000"/>
          </a:bodyPr>
          <a:lstStyle/>
          <a:p>
            <a:pPr marL="596646" indent="-514350">
              <a:lnSpc>
                <a:spcPct val="90000"/>
              </a:lnSpc>
              <a:buFont typeface="+mj-lt"/>
              <a:buAutoNum type="arabicPeriod"/>
            </a:pPr>
            <a:r>
              <a:rPr lang="en-US" dirty="0" smtClean="0"/>
              <a:t>The highest percentage of their body composition is water</a:t>
            </a:r>
          </a:p>
          <a:p>
            <a:pPr marL="596646" indent="-514350">
              <a:lnSpc>
                <a:spcPct val="90000"/>
              </a:lnSpc>
              <a:buFont typeface="+mj-lt"/>
              <a:buAutoNum type="arabicPeriod"/>
            </a:pPr>
            <a:r>
              <a:rPr lang="en-US" dirty="0" smtClean="0"/>
              <a:t>Their optimal health depends on nature and nurture- It takes a whole village to train a child</a:t>
            </a:r>
          </a:p>
          <a:p>
            <a:pPr marL="596646" indent="-514350">
              <a:lnSpc>
                <a:spcPct val="90000"/>
              </a:lnSpc>
              <a:buFont typeface="+mj-lt"/>
              <a:buAutoNum type="arabicPeriod"/>
            </a:pPr>
            <a:r>
              <a:rPr lang="en-US" dirty="0" smtClean="0"/>
              <a:t>Forms the age group with the highest percentage of disorders and hazards</a:t>
            </a:r>
          </a:p>
          <a:p>
            <a:pPr marL="596646" indent="-514350">
              <a:lnSpc>
                <a:spcPct val="90000"/>
              </a:lnSpc>
              <a:buFont typeface="+mj-lt"/>
              <a:buAutoNum type="arabicPeriod"/>
            </a:pPr>
            <a:r>
              <a:rPr lang="en-US" dirty="0" smtClean="0"/>
              <a:t>They  are vulnerable and dependent</a:t>
            </a:r>
          </a:p>
          <a:p>
            <a:pPr marL="596646" indent="-514350">
              <a:lnSpc>
                <a:spcPct val="90000"/>
              </a:lnSpc>
              <a:buFont typeface="+mj-lt"/>
              <a:buAutoNum type="arabicPeriod"/>
            </a:pPr>
            <a:r>
              <a:rPr lang="en-US" dirty="0" smtClean="0"/>
              <a:t>Communication with them requires special skills</a:t>
            </a:r>
          </a:p>
          <a:p>
            <a:pPr marL="596646" indent="-514350">
              <a:lnSpc>
                <a:spcPct val="90000"/>
              </a:lnSpc>
              <a:buFont typeface="+mj-lt"/>
              <a:buAutoNum type="arabicPeriod"/>
            </a:pPr>
            <a:r>
              <a:rPr lang="en-US" dirty="0" smtClean="0"/>
              <a:t>Genetic, environmental, psychological and social factors have more effect on the child</a:t>
            </a:r>
          </a:p>
          <a:p>
            <a:pPr marL="596646" indent="-514350">
              <a:lnSpc>
                <a:spcPct val="90000"/>
              </a:lnSpc>
              <a:buFont typeface="+mj-lt"/>
              <a:buAutoNum type="arabicPeriod"/>
            </a:pPr>
            <a:r>
              <a:rPr lang="en-US" dirty="0" smtClean="0"/>
              <a:t>Deterioration when sick is faster.</a:t>
            </a:r>
          </a:p>
          <a:p>
            <a:pPr>
              <a:lnSpc>
                <a:spcPct val="90000"/>
              </a:lnSpc>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On child’s eye level</a:t>
            </a:r>
            <a:endParaRPr lang="en-US" dirty="0"/>
          </a:p>
        </p:txBody>
      </p:sp>
      <p:pic>
        <p:nvPicPr>
          <p:cNvPr id="4" name="Picture 1030" descr="A03963-06-02"/>
          <p:cNvPicPr>
            <a:picLocks noChangeAspect="1" noChangeArrowheads="1"/>
          </p:cNvPicPr>
          <p:nvPr/>
        </p:nvPicPr>
        <p:blipFill>
          <a:blip r:embed="rId2"/>
          <a:srcRect/>
          <a:stretch>
            <a:fillRect/>
          </a:stretch>
        </p:blipFill>
        <p:spPr bwMode="auto">
          <a:xfrm>
            <a:off x="1219200" y="1905000"/>
            <a:ext cx="46609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Involve the Child in the Communication</a:t>
            </a:r>
            <a:endParaRPr lang="en-US" dirty="0"/>
          </a:p>
        </p:txBody>
      </p:sp>
      <p:pic>
        <p:nvPicPr>
          <p:cNvPr id="4" name="Picture 1026" descr="pe02097_"/>
          <p:cNvPicPr>
            <a:picLocks noGrp="1" noChangeAspect="1" noChangeArrowheads="1"/>
          </p:cNvPicPr>
          <p:nvPr>
            <p:ph idx="1"/>
          </p:nvPr>
        </p:nvPicPr>
        <p:blipFill>
          <a:blip r:embed="rId2"/>
          <a:stretch>
            <a:fillRect/>
          </a:stretch>
        </p:blipFill>
        <p:spPr bwMode="auto">
          <a:xfrm>
            <a:off x="2405958" y="2395388"/>
            <a:ext cx="4332083" cy="3468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Nonverbal Communication Techniques</a:t>
            </a:r>
            <a:endParaRPr lang="en-US" dirty="0"/>
          </a:p>
        </p:txBody>
      </p:sp>
      <p:sp>
        <p:nvSpPr>
          <p:cNvPr id="3" name="Content Placeholder 2"/>
          <p:cNvSpPr>
            <a:spLocks noGrp="1"/>
          </p:cNvSpPr>
          <p:nvPr>
            <p:ph idx="1"/>
          </p:nvPr>
        </p:nvSpPr>
        <p:spPr/>
        <p:txBody>
          <a:bodyPr/>
          <a:lstStyle/>
          <a:p>
            <a:pPr marL="514350" indent="-514350">
              <a:lnSpc>
                <a:spcPct val="90000"/>
              </a:lnSpc>
              <a:buFont typeface="Arial" charset="0"/>
              <a:buAutoNum type="arabicPeriod"/>
            </a:pPr>
            <a:r>
              <a:rPr lang="en-US" b="1" dirty="0" smtClean="0"/>
              <a:t>Writing</a:t>
            </a:r>
          </a:p>
          <a:p>
            <a:pPr marL="514350" indent="-514350">
              <a:lnSpc>
                <a:spcPct val="90000"/>
              </a:lnSpc>
              <a:buFont typeface="Arial" charset="0"/>
              <a:buAutoNum type="arabicPeriod"/>
            </a:pPr>
            <a:r>
              <a:rPr lang="en-US" b="1" dirty="0" smtClean="0"/>
              <a:t>Drawing</a:t>
            </a:r>
          </a:p>
          <a:p>
            <a:pPr marL="514350" indent="-514350">
              <a:lnSpc>
                <a:spcPct val="90000"/>
              </a:lnSpc>
              <a:buFont typeface="Arial" charset="0"/>
              <a:buAutoNum type="arabicPeriod"/>
            </a:pPr>
            <a:r>
              <a:rPr lang="en-US" b="1" dirty="0" smtClean="0"/>
              <a:t>Play</a:t>
            </a:r>
          </a:p>
          <a:p>
            <a:pPr lvl="1">
              <a:lnSpc>
                <a:spcPct val="90000"/>
              </a:lnSpc>
            </a:pPr>
            <a:r>
              <a:rPr lang="en-US" dirty="0" smtClean="0"/>
              <a:t>Universal language of children</a:t>
            </a:r>
          </a:p>
          <a:p>
            <a:pPr lvl="1">
              <a:lnSpc>
                <a:spcPct val="90000"/>
              </a:lnSpc>
            </a:pPr>
            <a:r>
              <a:rPr lang="en-US" dirty="0" smtClean="0"/>
              <a:t>Children’s “work”</a:t>
            </a:r>
          </a:p>
          <a:p>
            <a:pPr lvl="1">
              <a:lnSpc>
                <a:spcPct val="90000"/>
              </a:lnSpc>
            </a:pPr>
            <a:r>
              <a:rPr lang="en-US" dirty="0" smtClean="0"/>
              <a:t>Child’s “developmental workshop”</a:t>
            </a:r>
          </a:p>
          <a:p>
            <a:pPr lvl="1">
              <a:lnSpc>
                <a:spcPct val="90000"/>
              </a:lnSpc>
            </a:pPr>
            <a:r>
              <a:rPr lang="en-US" dirty="0" smtClean="0"/>
              <a:t>As therapeutic intervention</a:t>
            </a:r>
          </a:p>
          <a:p>
            <a:pPr lvl="1">
              <a:lnSpc>
                <a:spcPct val="90000"/>
              </a:lnSpc>
            </a:pPr>
            <a:r>
              <a:rPr lang="en-US" dirty="0" smtClean="0"/>
              <a:t>As stress reliever for child/family</a:t>
            </a:r>
          </a:p>
          <a:p>
            <a:pPr lvl="1">
              <a:lnSpc>
                <a:spcPct val="90000"/>
              </a:lnSpc>
            </a:pPr>
            <a:r>
              <a:rPr lang="en-US" dirty="0" smtClean="0"/>
              <a:t>As pain reliever/distracter</a:t>
            </a:r>
          </a:p>
          <a:p>
            <a:pPr lvl="1">
              <a:lnSpc>
                <a:spcPct val="90000"/>
              </a:lnSpc>
            </a:pPr>
            <a:r>
              <a:rPr lang="en-US" dirty="0" smtClean="0"/>
              <a:t>As barometer of illness (perception of their illness)</a:t>
            </a:r>
          </a:p>
          <a:p>
            <a:pPr lvl="1">
              <a:lnSpc>
                <a:spcPct val="90000"/>
              </a:lnSpc>
            </a:pPr>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Therapy</a:t>
            </a:r>
            <a:endParaRPr lang="en-US" dirty="0"/>
          </a:p>
        </p:txBody>
      </p:sp>
      <p:pic>
        <p:nvPicPr>
          <p:cNvPr id="4" name="Picture 6" descr="A03963-06-01"/>
          <p:cNvPicPr>
            <a:picLocks noGrp="1" noChangeAspect="1" noChangeArrowheads="1"/>
          </p:cNvPicPr>
          <p:nvPr>
            <p:ph idx="1"/>
          </p:nvPr>
        </p:nvPicPr>
        <p:blipFill>
          <a:blip r:embed="rId2"/>
          <a:stretch>
            <a:fillRect/>
          </a:stretch>
        </p:blipFill>
        <p:spPr>
          <a:xfrm>
            <a:off x="2241550" y="2358231"/>
            <a:ext cx="4660900" cy="35433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BARRIERS IN COMMUNICATING WITH CHILDREN</a:t>
            </a:r>
            <a:endParaRPr lang="en-US" dirty="0"/>
          </a:p>
        </p:txBody>
      </p:sp>
      <p:sp>
        <p:nvSpPr>
          <p:cNvPr id="3" name="Content Placeholder 2"/>
          <p:cNvSpPr>
            <a:spLocks noGrp="1"/>
          </p:cNvSpPr>
          <p:nvPr>
            <p:ph idx="1"/>
          </p:nvPr>
        </p:nvSpPr>
        <p:spPr/>
        <p:txBody>
          <a:bodyPr/>
          <a:lstStyle/>
          <a:p>
            <a:pPr>
              <a:lnSpc>
                <a:spcPct val="80000"/>
              </a:lnSpc>
            </a:pPr>
            <a:r>
              <a:rPr lang="en-US" dirty="0" smtClean="0"/>
              <a:t>Not encouraging communication</a:t>
            </a:r>
          </a:p>
          <a:p>
            <a:pPr>
              <a:lnSpc>
                <a:spcPct val="80000"/>
              </a:lnSpc>
            </a:pPr>
            <a:r>
              <a:rPr lang="en-US" dirty="0" smtClean="0"/>
              <a:t>Being unfriendly</a:t>
            </a:r>
          </a:p>
          <a:p>
            <a:pPr>
              <a:lnSpc>
                <a:spcPct val="80000"/>
              </a:lnSpc>
            </a:pPr>
            <a:r>
              <a:rPr lang="en-US" dirty="0" smtClean="0"/>
              <a:t>Language problems</a:t>
            </a:r>
          </a:p>
          <a:p>
            <a:pPr>
              <a:lnSpc>
                <a:spcPct val="80000"/>
              </a:lnSpc>
            </a:pPr>
            <a:r>
              <a:rPr lang="en-US" dirty="0" smtClean="0"/>
              <a:t>Strong emotional reactions</a:t>
            </a:r>
          </a:p>
          <a:p>
            <a:pPr>
              <a:lnSpc>
                <a:spcPct val="80000"/>
              </a:lnSpc>
            </a:pPr>
            <a:r>
              <a:rPr lang="en-US" dirty="0" smtClean="0"/>
              <a:t>Talking too much</a:t>
            </a:r>
          </a:p>
          <a:p>
            <a:pPr>
              <a:lnSpc>
                <a:spcPct val="80000"/>
              </a:lnSpc>
            </a:pPr>
            <a:r>
              <a:rPr lang="en-US" dirty="0" smtClean="0"/>
              <a:t>Being critical or judgmental</a:t>
            </a:r>
          </a:p>
          <a:p>
            <a:pPr>
              <a:lnSpc>
                <a:spcPct val="80000"/>
              </a:lnSpc>
            </a:pPr>
            <a:r>
              <a:rPr lang="en-US" dirty="0" smtClean="0"/>
              <a:t>Laughing at or humiliating the child</a:t>
            </a:r>
          </a:p>
          <a:p>
            <a:pPr>
              <a:lnSpc>
                <a:spcPct val="80000"/>
              </a:lnSpc>
            </a:pPr>
            <a:r>
              <a:rPr lang="en-US" dirty="0" smtClean="0"/>
              <a:t>Being aggressive or bullying</a:t>
            </a:r>
          </a:p>
          <a:p>
            <a:pPr>
              <a:lnSpc>
                <a:spcPct val="80000"/>
              </a:lnSpc>
            </a:pPr>
            <a:r>
              <a:rPr lang="en-US" dirty="0" smtClean="0"/>
              <a:t> Getting upset or emotional</a:t>
            </a:r>
          </a:p>
          <a:p>
            <a:pPr>
              <a:lnSpc>
                <a:spcPct val="80000"/>
              </a:lnSpc>
            </a:pPr>
            <a:r>
              <a:rPr lang="en-US" dirty="0" smtClean="0"/>
              <a:t>Contradicting or arguing</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Art</a:t>
            </a:r>
            <a:endParaRPr lang="en-US" dirty="0"/>
          </a:p>
        </p:txBody>
      </p:sp>
      <p:pic>
        <p:nvPicPr>
          <p:cNvPr id="4" name="Picture 4" descr="Female"/>
          <p:cNvPicPr>
            <a:picLocks noGrp="1" noChangeAspect="1" noChangeArrowheads="1"/>
          </p:cNvPicPr>
          <p:nvPr>
            <p:ph idx="1"/>
          </p:nvPr>
        </p:nvPicPr>
        <p:blipFill>
          <a:blip r:embed="rId2"/>
          <a:srcRect/>
          <a:stretch>
            <a:fillRect/>
          </a:stretch>
        </p:blipFill>
        <p:spPr bwMode="auto">
          <a:xfrm>
            <a:off x="3581400" y="1676400"/>
            <a:ext cx="287230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normAutofit/>
          </a:bodyPr>
          <a:lstStyle/>
          <a:p>
            <a:pPr>
              <a:buNone/>
            </a:pPr>
            <a:r>
              <a:rPr lang="en-US" sz="8000" dirty="0" smtClean="0">
                <a:latin typeface="Bradley Hand ITC" pitchFamily="66" charset="0"/>
              </a:rPr>
              <a:t>		THANK YOU</a:t>
            </a:r>
            <a:endParaRPr lang="en-US" sz="8000" dirty="0">
              <a:latin typeface="Bradley Hand ITC" pitchFamily="66"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438400"/>
            <a:ext cx="7498080" cy="1143000"/>
          </a:xfrm>
        </p:spPr>
        <p:txBody>
          <a:bodyPr>
            <a:normAutofit fontScale="90000"/>
          </a:bodyPr>
          <a:lstStyle/>
          <a:p>
            <a:r>
              <a:rPr lang="en-US" dirty="0" smtClean="0"/>
              <a:t>HISTORY TAKING IN CHILDREN</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143000"/>
          </a:xfrm>
        </p:spPr>
        <p:txBody>
          <a:bodyPr/>
          <a:lstStyle/>
          <a:p>
            <a:r>
              <a:rPr lang="en-US" dirty="0" smtClean="0"/>
              <a:t>DEFINITION</a:t>
            </a:r>
            <a:endParaRPr lang="en-US" dirty="0"/>
          </a:p>
        </p:txBody>
      </p:sp>
      <p:sp>
        <p:nvSpPr>
          <p:cNvPr id="3" name="Rectangle 2"/>
          <p:cNvSpPr/>
          <p:nvPr/>
        </p:nvSpPr>
        <p:spPr>
          <a:xfrm>
            <a:off x="304800" y="1524000"/>
            <a:ext cx="8305800" cy="4832092"/>
          </a:xfrm>
          <a:prstGeom prst="rect">
            <a:avLst/>
          </a:prstGeom>
        </p:spPr>
        <p:txBody>
          <a:bodyPr wrap="square">
            <a:spAutoFit/>
          </a:bodyPr>
          <a:lstStyle/>
          <a:p>
            <a:pPr>
              <a:buFont typeface="Wingdings" pitchFamily="2" charset="2"/>
              <a:buChar char="q"/>
            </a:pPr>
            <a:r>
              <a:rPr lang="en-US" sz="2800" b="1" dirty="0" smtClean="0"/>
              <a:t>health history</a:t>
            </a:r>
            <a:r>
              <a:rPr lang="en-US" sz="2800" dirty="0" smtClean="0"/>
              <a:t> :- a holistic assessment of all factors affecting a patient's health status, including information about social, cultural, familial, and economic aspects of the patient's life as well as any other component of the patient's life style that affects health and well-being. </a:t>
            </a:r>
          </a:p>
          <a:p>
            <a:pPr>
              <a:buFont typeface="Wingdings" pitchFamily="2" charset="2"/>
              <a:buChar char="q"/>
            </a:pPr>
            <a:r>
              <a:rPr lang="en-US" sz="2800" dirty="0" smtClean="0"/>
              <a:t>The health history is designed to assess the effects of health care deviations on the patient and the family, to evaluate teaching needs, and to serve as the basis of an individualized plan for addressing wellness.</a:t>
            </a:r>
            <a:endParaRPr lang="en-US" sz="2800" dirty="0"/>
          </a:p>
        </p:txBody>
      </p:sp>
      <p:sp>
        <p:nvSpPr>
          <p:cNvPr id="4" name="Rectangle 3"/>
          <p:cNvSpPr/>
          <p:nvPr/>
        </p:nvSpPr>
        <p:spPr>
          <a:xfrm>
            <a:off x="2044700" y="-1717178"/>
            <a:ext cx="2286000" cy="369332"/>
          </a:xfrm>
          <a:prstGeom prst="rect">
            <a:avLst/>
          </a:prstGeom>
        </p:spPr>
        <p:txBody>
          <a:bodyPr>
            <a:spAutoFit/>
          </a:bodyPr>
          <a:lstStyle/>
          <a:p>
            <a:pPr lvl="0"/>
            <a:r>
              <a:rPr lang="en-US" dirty="0" smtClean="0">
                <a:solidFill>
                  <a:prstClr val="black"/>
                </a:solidFill>
              </a:rPr>
              <a:t>.</a:t>
            </a:r>
            <a:endParaRPr lang="en-US" dirty="0">
              <a:solidFill>
                <a:prstClr val="black"/>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71600"/>
            <a:ext cx="8382000" cy="3108543"/>
          </a:xfrm>
          <a:prstGeom prst="rect">
            <a:avLst/>
          </a:prstGeom>
        </p:spPr>
        <p:txBody>
          <a:bodyPr wrap="square">
            <a:spAutoFit/>
          </a:bodyPr>
          <a:lstStyle/>
          <a:p>
            <a:r>
              <a:rPr lang="en-US" sz="2800" dirty="0" smtClean="0"/>
              <a:t>The pediatric history is the foundation upon which the future physician/ patient/ parent relationship is built</a:t>
            </a:r>
          </a:p>
          <a:p>
            <a:pPr lvl="1"/>
            <a:r>
              <a:rPr lang="en-US" sz="2800" dirty="0" smtClean="0"/>
              <a:t>Conveys interest or boredom</a:t>
            </a:r>
          </a:p>
          <a:p>
            <a:pPr lvl="1"/>
            <a:r>
              <a:rPr lang="en-US" sz="2800" dirty="0" smtClean="0"/>
              <a:t>Concern or annoyance</a:t>
            </a:r>
          </a:p>
          <a:p>
            <a:pPr lvl="1"/>
            <a:r>
              <a:rPr lang="en-US" sz="2800" dirty="0" smtClean="0"/>
              <a:t>Empathy or lack of understanding</a:t>
            </a:r>
          </a:p>
          <a:p>
            <a:pPr lvl="1"/>
            <a:r>
              <a:rPr lang="en-US" sz="2800" dirty="0" smtClean="0"/>
              <a:t>Communicates respect for the patient/parent</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 of children in the world today.</a:t>
            </a:r>
            <a:endParaRPr lang="en-US" dirty="0"/>
          </a:p>
        </p:txBody>
      </p:sp>
      <p:sp>
        <p:nvSpPr>
          <p:cNvPr id="3" name="Content Placeholder 2"/>
          <p:cNvSpPr>
            <a:spLocks noGrp="1"/>
          </p:cNvSpPr>
          <p:nvPr>
            <p:ph idx="1"/>
          </p:nvPr>
        </p:nvSpPr>
        <p:spPr>
          <a:xfrm>
            <a:off x="381000" y="1935480"/>
            <a:ext cx="8305800" cy="4465320"/>
          </a:xfrm>
        </p:spPr>
        <p:txBody>
          <a:bodyPr>
            <a:normAutofit lnSpcReduction="10000"/>
          </a:bodyPr>
          <a:lstStyle/>
          <a:p>
            <a:r>
              <a:rPr lang="en-US" dirty="0" smtClean="0"/>
              <a:t>According to state of the world’s children 2012 (UNICEF),the experience of childhood is increasingly urban. </a:t>
            </a:r>
          </a:p>
          <a:p>
            <a:r>
              <a:rPr lang="en-US" dirty="0" smtClean="0"/>
              <a:t>Over half the world’s people including more than a billion children now live in cities and towns.</a:t>
            </a:r>
          </a:p>
          <a:p>
            <a:r>
              <a:rPr lang="en-US" dirty="0" smtClean="0"/>
              <a:t> Many children enjoy the advantages of urban life, including access to educational, medical and recreational facilities.</a:t>
            </a:r>
          </a:p>
          <a:p>
            <a:r>
              <a:rPr lang="en-US" dirty="0" smtClean="0"/>
              <a:t>Too many however, are denied essential such as clean water, healthcare and good nutrition and are forced into dangerous and exploitative work.</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533400" y="2057400"/>
            <a:ext cx="7924800" cy="3046988"/>
          </a:xfrm>
          <a:prstGeom prst="rect">
            <a:avLst/>
          </a:prstGeom>
        </p:spPr>
        <p:txBody>
          <a:bodyPr wrap="square">
            <a:spAutoFit/>
          </a:bodyPr>
          <a:lstStyle/>
          <a:p>
            <a:r>
              <a:rPr lang="en-US" sz="3200" dirty="0" smtClean="0"/>
              <a:t>The main basis of a diagnosis of a medical condition lies in obtaining a good history and physical examination.</a:t>
            </a:r>
          </a:p>
          <a:p>
            <a:r>
              <a:rPr lang="en-US" sz="3200" dirty="0" smtClean="0"/>
              <a:t>In pediatric cases it is the relationship between the adult patient and the physician which has to be developed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Goals of the history </a:t>
            </a:r>
            <a:endParaRPr lang="en-US" dirty="0"/>
          </a:p>
        </p:txBody>
      </p:sp>
      <p:sp>
        <p:nvSpPr>
          <p:cNvPr id="3" name="Content Placeholder 2"/>
          <p:cNvSpPr>
            <a:spLocks noGrp="1"/>
          </p:cNvSpPr>
          <p:nvPr>
            <p:ph idx="1"/>
          </p:nvPr>
        </p:nvSpPr>
        <p:spPr/>
        <p:txBody>
          <a:bodyPr/>
          <a:lstStyle/>
          <a:p>
            <a:pPr lvl="1"/>
            <a:r>
              <a:rPr lang="en-US" dirty="0" smtClean="0"/>
              <a:t>To determine why the patient/parent came to see the physician</a:t>
            </a:r>
          </a:p>
          <a:p>
            <a:pPr lvl="1"/>
            <a:r>
              <a:rPr lang="en-US" dirty="0" smtClean="0"/>
              <a:t>To determine what the patient/parent is worried about most and why</a:t>
            </a:r>
          </a:p>
          <a:p>
            <a:pPr lvl="1"/>
            <a:r>
              <a:rPr lang="en-US" dirty="0" smtClean="0"/>
              <a:t>To strengthen the physician/patient/parent relationship and thus the therapeutic alliance by observing, listening and conveying empathy</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defRPr/>
            </a:pPr>
            <a:r>
              <a:rPr lang="en-US" dirty="0" smtClean="0"/>
              <a:t>Children are not just little adults!!</a:t>
            </a:r>
          </a:p>
          <a:p>
            <a:pPr>
              <a:spcBef>
                <a:spcPts val="500"/>
              </a:spcBef>
              <a:spcAft>
                <a:spcPts val="500"/>
              </a:spcAft>
              <a:defRPr/>
            </a:pPr>
            <a:r>
              <a:rPr lang="en-US" dirty="0" smtClean="0"/>
              <a:t>An adult gives you the history directly </a:t>
            </a:r>
            <a:r>
              <a:rPr lang="en-US" dirty="0" smtClean="0">
                <a:solidFill>
                  <a:srgbClr val="000000"/>
                </a:solidFill>
              </a:rPr>
              <a:t>–</a:t>
            </a:r>
            <a:r>
              <a:rPr lang="en-US" dirty="0" smtClean="0"/>
              <a:t> a child needs his parents to relay the history</a:t>
            </a:r>
          </a:p>
          <a:p>
            <a:pPr>
              <a:spcBef>
                <a:spcPts val="500"/>
              </a:spcBef>
              <a:spcAft>
                <a:spcPts val="500"/>
              </a:spcAft>
              <a:defRPr/>
            </a:pPr>
            <a:r>
              <a:rPr lang="en-US" dirty="0" smtClean="0"/>
              <a:t>Adult somatic growth is complete </a:t>
            </a:r>
            <a:r>
              <a:rPr lang="en-US" dirty="0" smtClean="0">
                <a:solidFill>
                  <a:srgbClr val="000000"/>
                </a:solidFill>
              </a:rPr>
              <a:t>–</a:t>
            </a:r>
            <a:r>
              <a:rPr lang="en-US" dirty="0" smtClean="0"/>
              <a:t> a child’s growth is constantly changing in predictable ways</a:t>
            </a:r>
          </a:p>
          <a:p>
            <a:pPr>
              <a:spcBef>
                <a:spcPts val="500"/>
              </a:spcBef>
              <a:spcAft>
                <a:spcPts val="500"/>
              </a:spcAft>
              <a:defRPr/>
            </a:pPr>
            <a:r>
              <a:rPr lang="en-US" dirty="0" smtClean="0"/>
              <a:t>An adult has completed all stages of development </a:t>
            </a:r>
            <a:r>
              <a:rPr lang="en-US" dirty="0" smtClean="0">
                <a:solidFill>
                  <a:srgbClr val="000000"/>
                </a:solidFill>
              </a:rPr>
              <a:t>–</a:t>
            </a:r>
            <a:r>
              <a:rPr lang="en-US" dirty="0" smtClean="0"/>
              <a:t> a child’s development and age are integrally</a:t>
            </a:r>
            <a:br>
              <a:rPr lang="en-US" dirty="0" smtClean="0"/>
            </a:br>
            <a:r>
              <a:rPr lang="en-US" dirty="0" smtClean="0"/>
              <a:t>related and impact all aspects of her physical and</a:t>
            </a:r>
            <a:br>
              <a:rPr lang="en-US" dirty="0" smtClean="0"/>
            </a:br>
            <a:r>
              <a:rPr lang="en-US" dirty="0" smtClean="0"/>
              <a:t>emotional states</a:t>
            </a:r>
          </a:p>
          <a:p>
            <a:pPr>
              <a:defRPr/>
            </a:pPr>
            <a:endParaRPr lang="en-US" sz="3600"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solidFill>
                  <a:srgbClr val="0070C0"/>
                </a:solidFill>
              </a:rPr>
              <a:t>Differences of a Pediatric History Compared to an Adult History: </a:t>
            </a:r>
            <a:endParaRPr lang="en-US" dirty="0"/>
          </a:p>
        </p:txBody>
      </p:sp>
      <p:sp>
        <p:nvSpPr>
          <p:cNvPr id="3" name="Content Placeholder 2"/>
          <p:cNvSpPr>
            <a:spLocks noGrp="1"/>
          </p:cNvSpPr>
          <p:nvPr>
            <p:ph idx="1"/>
          </p:nvPr>
        </p:nvSpPr>
        <p:spPr/>
        <p:txBody>
          <a:bodyPr>
            <a:normAutofit/>
          </a:bodyPr>
          <a:lstStyle/>
          <a:p>
            <a:pPr>
              <a:defRPr/>
            </a:pPr>
            <a:r>
              <a:rPr lang="en-US" dirty="0" smtClean="0"/>
              <a:t>Content Differences </a:t>
            </a:r>
          </a:p>
          <a:p>
            <a:pPr lvl="1">
              <a:defRPr/>
            </a:pPr>
            <a:r>
              <a:rPr lang="en-US" sz="3200" dirty="0" smtClean="0"/>
              <a:t>Prenatal and birth history </a:t>
            </a:r>
          </a:p>
          <a:p>
            <a:pPr lvl="1">
              <a:defRPr/>
            </a:pPr>
            <a:r>
              <a:rPr lang="en-US" sz="3200" dirty="0" smtClean="0"/>
              <a:t>Developmental history </a:t>
            </a:r>
          </a:p>
          <a:p>
            <a:pPr lvl="1">
              <a:defRPr/>
            </a:pPr>
            <a:r>
              <a:rPr lang="en-US" sz="3200" dirty="0" smtClean="0"/>
              <a:t>Social history of family - environmental risks </a:t>
            </a:r>
          </a:p>
          <a:p>
            <a:pPr lvl="1">
              <a:defRPr/>
            </a:pPr>
            <a:r>
              <a:rPr lang="en-US" sz="3200" dirty="0" smtClean="0"/>
              <a:t>Immunization history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943600"/>
          </a:xfrm>
        </p:spPr>
        <p:txBody>
          <a:bodyPr>
            <a:normAutofit/>
          </a:bodyPr>
          <a:lstStyle/>
          <a:p>
            <a:pPr>
              <a:defRPr/>
            </a:pPr>
            <a:r>
              <a:rPr lang="en-US" sz="2400" dirty="0" smtClean="0"/>
              <a:t>Parent as Historian </a:t>
            </a:r>
          </a:p>
          <a:p>
            <a:pPr lvl="1">
              <a:defRPr/>
            </a:pPr>
            <a:r>
              <a:rPr lang="en-US" dirty="0" smtClean="0"/>
              <a:t>Parent’s interpretation of signs, symptoms </a:t>
            </a:r>
          </a:p>
          <a:p>
            <a:pPr lvl="2">
              <a:defRPr/>
            </a:pPr>
            <a:r>
              <a:rPr lang="en-US" sz="2400" dirty="0" smtClean="0"/>
              <a:t>Children above the age of 4 may be able to provide some of their own history </a:t>
            </a:r>
          </a:p>
          <a:p>
            <a:pPr lvl="2">
              <a:defRPr/>
            </a:pPr>
            <a:r>
              <a:rPr lang="en-US" sz="2400" dirty="0" smtClean="0"/>
              <a:t>Reliability of parents’ observations varies </a:t>
            </a:r>
          </a:p>
          <a:p>
            <a:pPr lvl="2">
              <a:defRPr/>
            </a:pPr>
            <a:r>
              <a:rPr lang="en-US" sz="2400" dirty="0" smtClean="0"/>
              <a:t>Adjust wording of questions - “When did you first notice Johnny was limping”? instead of “When did Johnny’s hip pain start”? </a:t>
            </a:r>
          </a:p>
          <a:p>
            <a:pPr lvl="1">
              <a:defRPr/>
            </a:pPr>
            <a:r>
              <a:rPr lang="en-US" dirty="0" smtClean="0"/>
              <a:t>Observation of parent-child interactions </a:t>
            </a:r>
          </a:p>
          <a:p>
            <a:pPr lvl="2">
              <a:defRPr/>
            </a:pPr>
            <a:r>
              <a:rPr lang="en-US" sz="2400" dirty="0" smtClean="0"/>
              <a:t>Distractions to parents may interfere with history taking </a:t>
            </a:r>
          </a:p>
          <a:p>
            <a:pPr lvl="2">
              <a:defRPr/>
            </a:pPr>
            <a:r>
              <a:rPr lang="en-US" sz="2400" dirty="0" smtClean="0"/>
              <a:t>Quality of relationship </a:t>
            </a:r>
          </a:p>
          <a:p>
            <a:pPr lvl="1">
              <a:defRPr/>
            </a:pPr>
            <a:r>
              <a:rPr lang="en-US" dirty="0" smtClean="0"/>
              <a:t>Parental behaviors/emotions are important </a:t>
            </a:r>
          </a:p>
          <a:p>
            <a:pPr lvl="2">
              <a:defRPr/>
            </a:pPr>
            <a:r>
              <a:rPr lang="en-US" sz="2400" dirty="0" smtClean="0"/>
              <a:t>Parental guilt - nonjudgmental/reassurance </a:t>
            </a:r>
          </a:p>
          <a:p>
            <a:pPr lvl="2">
              <a:defRPr/>
            </a:pPr>
            <a:r>
              <a:rPr lang="en-US" sz="2400" dirty="0" smtClean="0"/>
              <a:t>The irate parent: causes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r>
              <a:rPr lang="en-US" b="1" dirty="0" smtClean="0"/>
              <a:t>Outline of the Pediatric History.</a:t>
            </a:r>
            <a:endParaRPr lang="en-US" b="1" dirty="0"/>
          </a:p>
        </p:txBody>
      </p:sp>
      <p:sp>
        <p:nvSpPr>
          <p:cNvPr id="3" name="Content Placeholder 2"/>
          <p:cNvSpPr>
            <a:spLocks noGrp="1"/>
          </p:cNvSpPr>
          <p:nvPr>
            <p:ph idx="1"/>
          </p:nvPr>
        </p:nvSpPr>
        <p:spPr>
          <a:xfrm>
            <a:off x="228600" y="1828800"/>
            <a:ext cx="8686800" cy="4724400"/>
          </a:xfrm>
        </p:spPr>
        <p:txBody>
          <a:bodyPr/>
          <a:lstStyle/>
          <a:p>
            <a:pPr marL="514350" indent="-514350">
              <a:lnSpc>
                <a:spcPct val="80000"/>
              </a:lnSpc>
              <a:buFont typeface="Arial" charset="0"/>
              <a:buAutoNum type="arabicPeriod"/>
              <a:defRPr/>
            </a:pPr>
            <a:r>
              <a:rPr lang="en-US" sz="2800" b="1" u="sng" dirty="0" smtClean="0"/>
              <a:t>Identifying Information</a:t>
            </a:r>
          </a:p>
          <a:p>
            <a:pPr marL="514350" indent="-514350">
              <a:lnSpc>
                <a:spcPct val="80000"/>
              </a:lnSpc>
              <a:buNone/>
              <a:defRPr/>
            </a:pPr>
            <a:endParaRPr lang="en-US" sz="2800" b="1" u="sng" dirty="0" smtClean="0"/>
          </a:p>
          <a:p>
            <a:pPr marL="914400" lvl="1" indent="-514350">
              <a:lnSpc>
                <a:spcPct val="80000"/>
              </a:lnSpc>
              <a:spcBef>
                <a:spcPts val="324"/>
              </a:spcBef>
              <a:defRPr/>
            </a:pPr>
            <a:r>
              <a:rPr lang="en-US" sz="2800" dirty="0" smtClean="0"/>
              <a:t>Name, Address, Telephone, Birth date, Birth Place, Race/Ethnic Group, Sex, Religion, Date of Interview, Informant</a:t>
            </a:r>
          </a:p>
          <a:p>
            <a:pPr marL="914400" lvl="1" indent="-514350">
              <a:lnSpc>
                <a:spcPct val="80000"/>
              </a:lnSpc>
              <a:spcBef>
                <a:spcPts val="324"/>
              </a:spcBef>
              <a:defRPr/>
            </a:pPr>
            <a:r>
              <a:rPr lang="en-US" sz="2800" dirty="0" smtClean="0"/>
              <a:t>Any special circumstances, such as the use of an interpreter or conflicting answers by more than one person</a:t>
            </a:r>
          </a:p>
          <a:p>
            <a:pPr marL="914400" lvl="1" indent="-514350">
              <a:lnSpc>
                <a:spcPct val="80000"/>
              </a:lnSpc>
              <a:spcBef>
                <a:spcPts val="324"/>
              </a:spcBef>
              <a:defRPr/>
            </a:pPr>
            <a:r>
              <a:rPr lang="en-US" sz="2800" dirty="0" smtClean="0"/>
              <a:t>Ask for clarification as needed</a:t>
            </a:r>
          </a:p>
          <a:p>
            <a:pPr>
              <a:buNone/>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2. Chief Complaint</a:t>
            </a:r>
            <a:endParaRPr lang="en-US" dirty="0"/>
          </a:p>
        </p:txBody>
      </p:sp>
      <p:sp>
        <p:nvSpPr>
          <p:cNvPr id="3" name="Content Placeholder 2"/>
          <p:cNvSpPr>
            <a:spLocks noGrp="1"/>
          </p:cNvSpPr>
          <p:nvPr>
            <p:ph idx="1"/>
          </p:nvPr>
        </p:nvSpPr>
        <p:spPr>
          <a:xfrm>
            <a:off x="457200" y="2133600"/>
            <a:ext cx="8229600" cy="4191000"/>
          </a:xfrm>
        </p:spPr>
        <p:txBody>
          <a:bodyPr/>
          <a:lstStyle/>
          <a:p>
            <a:pPr marL="914400" lvl="1" indent="-514350">
              <a:lnSpc>
                <a:spcPct val="80000"/>
              </a:lnSpc>
              <a:spcBef>
                <a:spcPts val="324"/>
              </a:spcBef>
              <a:defRPr/>
            </a:pPr>
            <a:r>
              <a:rPr lang="en-US" sz="2800" dirty="0" smtClean="0"/>
              <a:t>Consists of a brief statement</a:t>
            </a:r>
          </a:p>
          <a:p>
            <a:pPr marL="914400" lvl="1" indent="-514350">
              <a:lnSpc>
                <a:spcPct val="80000"/>
              </a:lnSpc>
              <a:spcBef>
                <a:spcPts val="324"/>
              </a:spcBef>
              <a:defRPr/>
            </a:pPr>
            <a:r>
              <a:rPr lang="en-US" sz="2800" dirty="0" smtClean="0"/>
              <a:t>Refer to a concrete complaint</a:t>
            </a:r>
          </a:p>
          <a:p>
            <a:pPr marL="914400" lvl="1" indent="-514350">
              <a:lnSpc>
                <a:spcPct val="80000"/>
              </a:lnSpc>
              <a:spcBef>
                <a:spcPts val="324"/>
              </a:spcBef>
              <a:defRPr/>
            </a:pPr>
            <a:r>
              <a:rPr lang="en-US" sz="2800" dirty="0" smtClean="0"/>
              <a:t>Record in the child’s or parent’s own words</a:t>
            </a:r>
          </a:p>
          <a:p>
            <a:pPr marL="914400" lvl="1" indent="-514350">
              <a:lnSpc>
                <a:spcPct val="80000"/>
              </a:lnSpc>
              <a:spcBef>
                <a:spcPts val="324"/>
              </a:spcBef>
              <a:defRPr/>
            </a:pPr>
            <a:r>
              <a:rPr lang="en-US" sz="2800" dirty="0" smtClean="0"/>
              <a:t>Avoid use of diagnostic terms or translation</a:t>
            </a:r>
          </a:p>
          <a:p>
            <a:pPr marL="914400" lvl="1" indent="-514350">
              <a:lnSpc>
                <a:spcPct val="80000"/>
              </a:lnSpc>
              <a:spcBef>
                <a:spcPts val="324"/>
              </a:spcBef>
              <a:defRPr/>
            </a:pPr>
            <a:r>
              <a:rPr lang="en-US" sz="2800" dirty="0" smtClean="0"/>
              <a:t>State the duration of the symptoms</a:t>
            </a:r>
          </a:p>
          <a:p>
            <a:pPr marL="914400" lvl="1" indent="-514350">
              <a:lnSpc>
                <a:spcPct val="80000"/>
              </a:lnSpc>
              <a:spcBef>
                <a:spcPts val="324"/>
              </a:spcBef>
              <a:defRPr/>
            </a:pPr>
            <a:r>
              <a:rPr lang="en-US" sz="2800" dirty="0" smtClean="0"/>
              <a:t>Brief statement of primary problem (including duration) that caused family to seek medical attention.</a:t>
            </a:r>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b="1" u="sng" dirty="0" smtClean="0"/>
              <a:t>3.history of present illness.</a:t>
            </a:r>
            <a:endParaRPr lang="en-US" dirty="0"/>
          </a:p>
        </p:txBody>
      </p:sp>
      <p:sp>
        <p:nvSpPr>
          <p:cNvPr id="3" name="Content Placeholder 2"/>
          <p:cNvSpPr>
            <a:spLocks noGrp="1"/>
          </p:cNvSpPr>
          <p:nvPr>
            <p:ph idx="1"/>
          </p:nvPr>
        </p:nvSpPr>
        <p:spPr/>
        <p:txBody>
          <a:bodyPr>
            <a:normAutofit lnSpcReduction="10000"/>
          </a:bodyPr>
          <a:lstStyle/>
          <a:p>
            <a:pPr marL="514350" indent="-514350">
              <a:lnSpc>
                <a:spcPct val="90000"/>
              </a:lnSpc>
              <a:buNone/>
            </a:pPr>
            <a:r>
              <a:rPr lang="en-US" dirty="0" smtClean="0"/>
              <a:t>Concise chronological account of the illness, including any previous treatment with full description of symptoms (pertinent positives) and pertinent negatives. </a:t>
            </a:r>
          </a:p>
          <a:p>
            <a:pPr marL="914400" lvl="1" indent="-514350">
              <a:lnSpc>
                <a:spcPct val="90000"/>
              </a:lnSpc>
            </a:pPr>
            <a:r>
              <a:rPr lang="en-US" dirty="0" smtClean="0"/>
              <a:t>Details of onset</a:t>
            </a:r>
          </a:p>
          <a:p>
            <a:pPr marL="914400" lvl="1" indent="-514350">
              <a:lnSpc>
                <a:spcPct val="90000"/>
              </a:lnSpc>
            </a:pPr>
            <a:r>
              <a:rPr lang="en-US" dirty="0" smtClean="0"/>
              <a:t>Complete </a:t>
            </a:r>
            <a:r>
              <a:rPr lang="en-US" i="1" dirty="0" smtClean="0"/>
              <a:t>interval</a:t>
            </a:r>
            <a:r>
              <a:rPr lang="en-US" dirty="0" smtClean="0"/>
              <a:t> history</a:t>
            </a:r>
          </a:p>
          <a:p>
            <a:pPr marL="914400" lvl="1" indent="-514350">
              <a:lnSpc>
                <a:spcPct val="90000"/>
              </a:lnSpc>
            </a:pPr>
            <a:r>
              <a:rPr lang="en-US" i="1" dirty="0" smtClean="0"/>
              <a:t>Present</a:t>
            </a:r>
            <a:r>
              <a:rPr lang="en-US" dirty="0" smtClean="0"/>
              <a:t> status</a:t>
            </a:r>
          </a:p>
          <a:p>
            <a:pPr marL="914400" lvl="1" indent="-514350">
              <a:lnSpc>
                <a:spcPct val="90000"/>
              </a:lnSpc>
            </a:pPr>
            <a:r>
              <a:rPr lang="en-US" dirty="0" smtClean="0"/>
              <a:t>Reason for seeking help </a:t>
            </a:r>
            <a:r>
              <a:rPr lang="en-US" i="1" dirty="0" smtClean="0"/>
              <a:t>now</a:t>
            </a:r>
          </a:p>
          <a:p>
            <a:pPr marL="514350" indent="-514350">
              <a:lnSpc>
                <a:spcPct val="90000"/>
              </a:lnSpc>
              <a:buNone/>
            </a:pPr>
            <a:r>
              <a:rPr lang="en-US" dirty="0" smtClean="0"/>
              <a:t>Analyzing a symptom</a:t>
            </a:r>
          </a:p>
          <a:p>
            <a:pPr marL="914400" lvl="1" indent="-514350">
              <a:lnSpc>
                <a:spcPct val="90000"/>
              </a:lnSpc>
              <a:buNone/>
            </a:pPr>
            <a:r>
              <a:rPr lang="en-US" dirty="0" smtClean="0"/>
              <a:t>Type, location, severity, duration, influencing factors</a:t>
            </a:r>
          </a:p>
          <a:p>
            <a:pPr marL="514350" indent="-514350">
              <a:lnSpc>
                <a:spcPct val="90000"/>
              </a:lnSpc>
              <a:buNone/>
            </a:pPr>
            <a:r>
              <a:rPr lang="en-US" dirty="0" smtClean="0"/>
              <a:t>Determining the reason for seeking help.</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4.Past medical/surgical history.</a:t>
            </a:r>
            <a:endParaRPr lang="en-US" b="1" dirty="0"/>
          </a:p>
        </p:txBody>
      </p:sp>
      <p:sp>
        <p:nvSpPr>
          <p:cNvPr id="3" name="Content Placeholder 2"/>
          <p:cNvSpPr>
            <a:spLocks noGrp="1"/>
          </p:cNvSpPr>
          <p:nvPr>
            <p:ph idx="1"/>
          </p:nvPr>
        </p:nvSpPr>
        <p:spPr/>
        <p:txBody>
          <a:bodyPr>
            <a:noAutofit/>
          </a:bodyPr>
          <a:lstStyle/>
          <a:p>
            <a:pPr>
              <a:defRPr/>
            </a:pPr>
            <a:r>
              <a:rPr lang="en-US" sz="2400" dirty="0" smtClean="0"/>
              <a:t>Past Medical History </a:t>
            </a:r>
          </a:p>
          <a:p>
            <a:pPr>
              <a:defRPr/>
            </a:pPr>
            <a:r>
              <a:rPr lang="en-US" sz="2400" dirty="0" smtClean="0"/>
              <a:t>Previous Illnesses, Injuries, and Surgeries.</a:t>
            </a:r>
          </a:p>
          <a:p>
            <a:pPr lvl="1">
              <a:defRPr/>
            </a:pPr>
            <a:r>
              <a:rPr lang="en-US" sz="2000" dirty="0" smtClean="0"/>
              <a:t>Major medical illnesses </a:t>
            </a:r>
          </a:p>
          <a:p>
            <a:pPr lvl="1">
              <a:defRPr/>
            </a:pPr>
            <a:r>
              <a:rPr lang="en-US" sz="2400" dirty="0" smtClean="0"/>
              <a:t>Major surgical illnesses-list operations and dates </a:t>
            </a:r>
          </a:p>
          <a:p>
            <a:pPr lvl="1">
              <a:defRPr/>
            </a:pPr>
            <a:r>
              <a:rPr lang="en-US" sz="2400" dirty="0" smtClean="0"/>
              <a:t>Trauma-fractures, lacerations </a:t>
            </a:r>
          </a:p>
          <a:p>
            <a:pPr lvl="1">
              <a:defRPr/>
            </a:pPr>
            <a:r>
              <a:rPr lang="en-US" sz="2400" dirty="0" smtClean="0"/>
              <a:t>Previous hospital admissions with dates and diagnoses </a:t>
            </a:r>
          </a:p>
          <a:p>
            <a:pPr lvl="1">
              <a:defRPr/>
            </a:pPr>
            <a:r>
              <a:rPr lang="en-US" sz="2400" dirty="0" smtClean="0"/>
              <a:t>Current medications. </a:t>
            </a:r>
          </a:p>
          <a:p>
            <a:pPr lvl="1">
              <a:defRPr/>
            </a:pPr>
            <a:r>
              <a:rPr lang="en-US" sz="2400" dirty="0" smtClean="0"/>
              <a:t>Known allergies (not just drugs) </a:t>
            </a:r>
          </a:p>
          <a:p>
            <a:pPr lvl="1">
              <a:defRPr/>
            </a:pPr>
            <a:r>
              <a:rPr lang="en-US" sz="2400" dirty="0" smtClean="0"/>
              <a:t>Immunization status - be specific, not just up to date </a:t>
            </a:r>
          </a:p>
          <a:p>
            <a:endParaRPr lang="en-US"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5. Pregnancy and Birth History</a:t>
            </a:r>
            <a:endParaRPr lang="en-US" b="1" dirty="0"/>
          </a:p>
        </p:txBody>
      </p:sp>
      <p:sp>
        <p:nvSpPr>
          <p:cNvPr id="3" name="Content Placeholder 2"/>
          <p:cNvSpPr>
            <a:spLocks noGrp="1"/>
          </p:cNvSpPr>
          <p:nvPr>
            <p:ph idx="1"/>
          </p:nvPr>
        </p:nvSpPr>
        <p:spPr>
          <a:xfrm>
            <a:off x="381000" y="1828800"/>
            <a:ext cx="8382000" cy="4419600"/>
          </a:xfrm>
        </p:spPr>
        <p:txBody>
          <a:bodyPr>
            <a:normAutofit/>
          </a:bodyPr>
          <a:lstStyle/>
          <a:p>
            <a:pPr marL="914400" lvl="1" indent="-514350">
              <a:lnSpc>
                <a:spcPct val="80000"/>
              </a:lnSpc>
              <a:buFontTx/>
              <a:buChar char="-"/>
            </a:pPr>
            <a:r>
              <a:rPr lang="en-US" sz="3200" dirty="0" smtClean="0"/>
              <a:t>Mother’s health during pregnancy: bleeding, trauma, hypertension, fevers, infectious illnesses, medications, drugs, alcohol, smoking, rupture of membranes </a:t>
            </a:r>
          </a:p>
          <a:p>
            <a:pPr marL="914400" lvl="1" indent="-514350">
              <a:lnSpc>
                <a:spcPct val="80000"/>
              </a:lnSpc>
              <a:buFontTx/>
              <a:buChar char="-"/>
            </a:pPr>
            <a:r>
              <a:rPr lang="en-US" sz="3200" dirty="0" smtClean="0"/>
              <a:t>Gestational age at delivery </a:t>
            </a:r>
          </a:p>
          <a:p>
            <a:pPr marL="914400" lvl="1" indent="-514350">
              <a:lnSpc>
                <a:spcPct val="80000"/>
              </a:lnSpc>
              <a:buFontTx/>
              <a:buChar char="-"/>
            </a:pPr>
            <a:r>
              <a:rPr lang="en-US" sz="3200" dirty="0" smtClean="0"/>
              <a:t>Labor &amp; Delivery: - length of labor, fetal distress, type of delivery (vaginal, cesarean section), use of forceps, anesthesia, breech delivery.</a:t>
            </a:r>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Nearly 50% of Africa’s population are children ranging from birth to 15yrs old</a:t>
            </a:r>
          </a:p>
          <a:p>
            <a:r>
              <a:rPr lang="en-US" dirty="0" smtClean="0"/>
              <a:t>In Kenya 54% are children</a:t>
            </a:r>
          </a:p>
          <a:p>
            <a:r>
              <a:rPr lang="en-US" dirty="0" smtClean="0"/>
              <a:t>Approximately 74 out of every 1000 children born alive die before age 5.</a:t>
            </a:r>
          </a:p>
          <a:p>
            <a:r>
              <a:rPr lang="en-US" dirty="0" smtClean="0"/>
              <a:t>52 per 1000 live births die before1year of age.</a:t>
            </a:r>
          </a:p>
          <a:p>
            <a:r>
              <a:rPr lang="en-US" dirty="0" smtClean="0"/>
              <a:t>Research shows that these figures drop drastically when the general standard of living rises.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4400" dirty="0" smtClean="0"/>
              <a:t>6. Neonatal history: </a:t>
            </a:r>
            <a:endParaRPr lang="en-US" sz="4400" dirty="0"/>
          </a:p>
        </p:txBody>
      </p:sp>
      <p:sp>
        <p:nvSpPr>
          <p:cNvPr id="3" name="Content Placeholder 2"/>
          <p:cNvSpPr>
            <a:spLocks noGrp="1"/>
          </p:cNvSpPr>
          <p:nvPr>
            <p:ph idx="1"/>
          </p:nvPr>
        </p:nvSpPr>
        <p:spPr/>
        <p:txBody>
          <a:bodyPr/>
          <a:lstStyle/>
          <a:p>
            <a:pPr marL="1314450" lvl="2" indent="-514350">
              <a:lnSpc>
                <a:spcPct val="80000"/>
              </a:lnSpc>
              <a:buFont typeface="Calibri" pitchFamily="34" charset="0"/>
              <a:buAutoNum type="arabicPeriod"/>
            </a:pPr>
            <a:r>
              <a:rPr lang="en-US" sz="2800" dirty="0" smtClean="0"/>
              <a:t>Weight and length at birth</a:t>
            </a:r>
          </a:p>
          <a:p>
            <a:pPr marL="1314450" lvl="2" indent="-514350">
              <a:lnSpc>
                <a:spcPct val="80000"/>
              </a:lnSpc>
              <a:buFont typeface="Calibri" pitchFamily="34" charset="0"/>
              <a:buAutoNum type="arabicPeriod"/>
            </a:pPr>
            <a:r>
              <a:rPr lang="en-US" sz="2800" dirty="0" smtClean="0"/>
              <a:t>Loss of weight following delivery</a:t>
            </a:r>
          </a:p>
          <a:p>
            <a:pPr marL="1314450" lvl="2" indent="-514350">
              <a:lnSpc>
                <a:spcPct val="80000"/>
              </a:lnSpc>
              <a:buFont typeface="Calibri" pitchFamily="34" charset="0"/>
              <a:buAutoNum type="arabicPeriod"/>
            </a:pPr>
            <a:r>
              <a:rPr lang="en-US" sz="2800" dirty="0" smtClean="0"/>
              <a:t>Time of regaining birth weight</a:t>
            </a:r>
          </a:p>
          <a:p>
            <a:pPr marL="1314450" lvl="2" indent="-514350">
              <a:lnSpc>
                <a:spcPct val="80000"/>
              </a:lnSpc>
              <a:buFont typeface="Calibri" pitchFamily="34" charset="0"/>
              <a:buAutoNum type="arabicPeriod"/>
            </a:pPr>
            <a:r>
              <a:rPr lang="en-US" sz="2800" dirty="0" smtClean="0"/>
              <a:t>Condition of health immediately after birth: birth weight, breathing problems, use of oxygen, need for intensive care, </a:t>
            </a:r>
            <a:r>
              <a:rPr lang="en-US" sz="2800" dirty="0" err="1" smtClean="0"/>
              <a:t>hyperbilirubinemia</a:t>
            </a:r>
            <a:r>
              <a:rPr lang="en-US" sz="2800" dirty="0" smtClean="0"/>
              <a:t>, birth injuries, feeding problems, length of stay, </a:t>
            </a:r>
          </a:p>
          <a:p>
            <a:pPr marL="1314450" lvl="2" indent="-514350">
              <a:lnSpc>
                <a:spcPct val="80000"/>
              </a:lnSpc>
              <a:buFont typeface="Calibri" pitchFamily="34" charset="0"/>
              <a:buAutoNum type="arabicPeriod"/>
            </a:pPr>
            <a:r>
              <a:rPr lang="en-US" sz="2800" dirty="0" err="1" smtClean="0"/>
              <a:t>Apgar</a:t>
            </a:r>
            <a:r>
              <a:rPr lang="en-US" sz="2800" dirty="0" smtClean="0"/>
              <a:t> scores (if known by parents)</a:t>
            </a:r>
          </a:p>
          <a:p>
            <a:pPr marL="1314450" lvl="2" indent="-514350">
              <a:lnSpc>
                <a:spcPct val="80000"/>
              </a:lnSpc>
              <a:buFont typeface="Calibri" pitchFamily="34" charset="0"/>
              <a:buAutoNum type="arabicPeriod"/>
            </a:pPr>
            <a:r>
              <a:rPr lang="en-US" sz="2800" dirty="0" smtClean="0"/>
              <a:t>Possible problems/diagnoses?</a:t>
            </a:r>
          </a:p>
          <a:p>
            <a:pPr marL="1314450" lvl="2" indent="-514350">
              <a:lnSpc>
                <a:spcPct val="80000"/>
              </a:lnSpc>
              <a:buFont typeface="Calibri" pitchFamily="34" charset="0"/>
              <a:buAutoNum type="arabicPeriod"/>
            </a:pPr>
            <a:endParaRPr lang="en-US" sz="2800"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7. Developmental History </a:t>
            </a:r>
            <a:endParaRPr lang="en-US" b="1" dirty="0"/>
          </a:p>
        </p:txBody>
      </p:sp>
      <p:sp>
        <p:nvSpPr>
          <p:cNvPr id="3" name="Content Placeholder 2"/>
          <p:cNvSpPr>
            <a:spLocks noGrp="1"/>
          </p:cNvSpPr>
          <p:nvPr>
            <p:ph idx="1"/>
          </p:nvPr>
        </p:nvSpPr>
        <p:spPr/>
        <p:txBody>
          <a:bodyPr>
            <a:normAutofit lnSpcReduction="10000"/>
          </a:bodyPr>
          <a:lstStyle/>
          <a:p>
            <a:pPr lvl="1">
              <a:defRPr/>
            </a:pPr>
            <a:r>
              <a:rPr lang="en-US" sz="2400" dirty="0" smtClean="0"/>
              <a:t>Ages at which milestones were achieved and current developmental abilities - smiling, rolling, sitting alone, crawling, walking, running, 1st word, toilet training, riding tricycle, etc (see developmental charts) </a:t>
            </a:r>
          </a:p>
          <a:p>
            <a:pPr lvl="1">
              <a:defRPr/>
            </a:pPr>
            <a:r>
              <a:rPr lang="en-US" sz="2400" dirty="0" smtClean="0"/>
              <a:t>School-present grade, specific problems, interaction with peers </a:t>
            </a:r>
          </a:p>
          <a:p>
            <a:pPr lvl="1">
              <a:defRPr/>
            </a:pPr>
            <a:r>
              <a:rPr lang="en-US" sz="2400" dirty="0" smtClean="0"/>
              <a:t>Habits (behavioral problems, sleep, rituals, elimination pattern.)</a:t>
            </a:r>
          </a:p>
          <a:p>
            <a:pPr lvl="1">
              <a:defRPr/>
            </a:pPr>
            <a:r>
              <a:rPr lang="en-US" sz="2400" dirty="0" smtClean="0"/>
              <a:t>Behavior - enuresis, temper tantrums, thumb sucking, pica, nightmares etc. </a:t>
            </a:r>
          </a:p>
          <a:p>
            <a:pPr lvl="1">
              <a:defRPr/>
            </a:pPr>
            <a:r>
              <a:rPr lang="en-US" sz="2400" dirty="0" smtClean="0"/>
              <a:t>* parents perception of the child’s development.</a:t>
            </a:r>
          </a:p>
          <a:p>
            <a:pPr lvl="1">
              <a:buNone/>
              <a:defRPr/>
            </a:pPr>
            <a:endParaRPr lang="en-US" sz="1800"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u="sng" dirty="0" smtClean="0"/>
              <a:t>8. Feeding History </a:t>
            </a:r>
            <a:endParaRPr lang="en-US" dirty="0"/>
          </a:p>
        </p:txBody>
      </p:sp>
      <p:sp>
        <p:nvSpPr>
          <p:cNvPr id="3" name="Content Placeholder 2"/>
          <p:cNvSpPr>
            <a:spLocks noGrp="1"/>
          </p:cNvSpPr>
          <p:nvPr>
            <p:ph idx="1"/>
          </p:nvPr>
        </p:nvSpPr>
        <p:spPr/>
        <p:txBody>
          <a:bodyPr>
            <a:normAutofit/>
          </a:bodyPr>
          <a:lstStyle/>
          <a:p>
            <a:pPr lvl="1">
              <a:defRPr/>
            </a:pPr>
            <a:r>
              <a:rPr lang="en-US" sz="2400" dirty="0" smtClean="0"/>
              <a:t>Breast or bottle fed, types of formula, frequency and amount, reasons for any changes in formula </a:t>
            </a:r>
          </a:p>
          <a:p>
            <a:pPr lvl="1">
              <a:defRPr/>
            </a:pPr>
            <a:r>
              <a:rPr lang="en-US" sz="2400" dirty="0" smtClean="0"/>
              <a:t>Solids - when introduced, problems created by specific types </a:t>
            </a:r>
          </a:p>
          <a:p>
            <a:pPr lvl="1">
              <a:defRPr/>
            </a:pPr>
            <a:r>
              <a:rPr lang="en-US" sz="2400" dirty="0" smtClean="0"/>
              <a:t>Fluoride use </a:t>
            </a:r>
          </a:p>
          <a:p>
            <a:pPr lvl="1">
              <a:defRPr/>
            </a:pPr>
            <a:endParaRPr lang="en-US" sz="24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9. Family History </a:t>
            </a:r>
            <a:endParaRPr lang="en-US" dirty="0"/>
          </a:p>
        </p:txBody>
      </p:sp>
      <p:sp>
        <p:nvSpPr>
          <p:cNvPr id="3" name="Content Placeholder 2"/>
          <p:cNvSpPr>
            <a:spLocks noGrp="1"/>
          </p:cNvSpPr>
          <p:nvPr>
            <p:ph idx="1"/>
          </p:nvPr>
        </p:nvSpPr>
        <p:spPr>
          <a:xfrm>
            <a:off x="457200" y="1828800"/>
            <a:ext cx="8229600" cy="4389120"/>
          </a:xfrm>
        </p:spPr>
        <p:txBody>
          <a:bodyPr>
            <a:normAutofit/>
          </a:bodyPr>
          <a:lstStyle/>
          <a:p>
            <a:pPr lvl="1">
              <a:defRPr/>
            </a:pPr>
            <a:r>
              <a:rPr lang="en-US" sz="2400" dirty="0" smtClean="0"/>
              <a:t>Illnesses - cardiac disease, hypertension, stroke, diabetes, cancer, abnormal bleeding, allergy and asthma, epilepsy </a:t>
            </a:r>
          </a:p>
          <a:p>
            <a:pPr lvl="1">
              <a:defRPr/>
            </a:pPr>
            <a:r>
              <a:rPr lang="en-US" sz="2400" dirty="0" smtClean="0"/>
              <a:t>Mental retardation, congenital anomalies, chromosomal problems, growth problems, consanguinity, ethnic background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389888"/>
          </a:xfrm>
        </p:spPr>
        <p:txBody>
          <a:bodyPr>
            <a:normAutofit fontScale="90000"/>
          </a:bodyPr>
          <a:lstStyle/>
          <a:p>
            <a:r>
              <a:rPr lang="en-US" sz="5400" b="1" u="sng" dirty="0"/>
              <a:t>10. Social history</a:t>
            </a:r>
            <a:br>
              <a:rPr lang="en-US" sz="5400" b="1" u="sng" dirty="0"/>
            </a:br>
            <a:endParaRPr lang="en-US" dirty="0"/>
          </a:p>
        </p:txBody>
      </p:sp>
      <p:sp>
        <p:nvSpPr>
          <p:cNvPr id="3" name="Content Placeholder 2"/>
          <p:cNvSpPr>
            <a:spLocks noGrp="1"/>
          </p:cNvSpPr>
          <p:nvPr>
            <p:ph idx="1"/>
          </p:nvPr>
        </p:nvSpPr>
        <p:spPr/>
        <p:txBody>
          <a:bodyPr>
            <a:normAutofit/>
          </a:bodyPr>
          <a:lstStyle/>
          <a:p>
            <a:pPr lvl="1">
              <a:defRPr/>
            </a:pPr>
            <a:r>
              <a:rPr lang="en-US" sz="2800" dirty="0"/>
              <a:t>Living situation and conditions - daycare, safety issues </a:t>
            </a:r>
          </a:p>
          <a:p>
            <a:pPr lvl="1">
              <a:defRPr/>
            </a:pPr>
            <a:r>
              <a:rPr lang="en-US" sz="2800" dirty="0"/>
              <a:t>Composition of family </a:t>
            </a:r>
          </a:p>
          <a:p>
            <a:pPr lvl="1">
              <a:defRPr/>
            </a:pPr>
            <a:r>
              <a:rPr lang="en-US" sz="2800" dirty="0"/>
              <a:t>Occupation of parents </a:t>
            </a:r>
          </a:p>
          <a:p>
            <a:endParaRPr lang="en-US" sz="2800" dirty="0"/>
          </a:p>
          <a:p>
            <a:endParaRPr lang="en-US" sz="2800" dirty="0"/>
          </a:p>
        </p:txBody>
      </p:sp>
    </p:spTree>
    <p:extLst>
      <p:ext uri="{BB962C8B-B14F-4D97-AF65-F5344CB8AC3E}">
        <p14:creationId xmlns:p14="http://schemas.microsoft.com/office/powerpoint/2010/main" val="18622755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to note</a:t>
            </a:r>
            <a:endParaRPr lang="en-US" b="1" dirty="0"/>
          </a:p>
        </p:txBody>
      </p:sp>
      <p:sp>
        <p:nvSpPr>
          <p:cNvPr id="3" name="Content Placeholder 2"/>
          <p:cNvSpPr>
            <a:spLocks noGrp="1"/>
          </p:cNvSpPr>
          <p:nvPr>
            <p:ph idx="1"/>
          </p:nvPr>
        </p:nvSpPr>
        <p:spPr/>
        <p:txBody>
          <a:bodyPr>
            <a:normAutofit fontScale="92500"/>
          </a:bodyPr>
          <a:lstStyle/>
          <a:p>
            <a:pPr indent="-256032">
              <a:lnSpc>
                <a:spcPct val="80000"/>
              </a:lnSpc>
              <a:buNone/>
              <a:defRPr/>
            </a:pPr>
            <a:r>
              <a:rPr lang="en-US" b="1" dirty="0" smtClean="0"/>
              <a:t>Family Medical History </a:t>
            </a:r>
          </a:p>
          <a:p>
            <a:pPr indent="-256032">
              <a:lnSpc>
                <a:spcPct val="80000"/>
              </a:lnSpc>
              <a:buNone/>
              <a:defRPr/>
            </a:pPr>
            <a:r>
              <a:rPr lang="en-US" dirty="0" smtClean="0"/>
              <a:t>	- usually confined to first-degree relatives</a:t>
            </a:r>
          </a:p>
          <a:p>
            <a:pPr indent="-256032">
              <a:lnSpc>
                <a:spcPct val="80000"/>
              </a:lnSpc>
              <a:buNone/>
              <a:defRPr/>
            </a:pPr>
            <a:r>
              <a:rPr lang="en-US" dirty="0" smtClean="0"/>
              <a:t>	- information about age, marital status, state of health if living, cause of death if deceased</a:t>
            </a:r>
          </a:p>
          <a:p>
            <a:pPr indent="-256032">
              <a:lnSpc>
                <a:spcPct val="80000"/>
              </a:lnSpc>
              <a:buNone/>
              <a:defRPr/>
            </a:pPr>
            <a:r>
              <a:rPr lang="en-US" dirty="0" smtClean="0"/>
              <a:t>	- genetic traits or diseases</a:t>
            </a:r>
          </a:p>
          <a:p>
            <a:pPr indent="-256032">
              <a:lnSpc>
                <a:spcPct val="80000"/>
              </a:lnSpc>
              <a:buNone/>
              <a:defRPr/>
            </a:pPr>
            <a:r>
              <a:rPr lang="en-US" dirty="0" smtClean="0"/>
              <a:t>	- potential exposure to communicable diseases (HIV, TB, smoking, chemical use)</a:t>
            </a:r>
          </a:p>
          <a:p>
            <a:pPr indent="-256032">
              <a:lnSpc>
                <a:spcPct val="80000"/>
              </a:lnSpc>
              <a:buNone/>
              <a:defRPr/>
            </a:pPr>
            <a:r>
              <a:rPr lang="en-US" b="1" dirty="0" smtClean="0"/>
              <a:t>Psychosocial History</a:t>
            </a:r>
          </a:p>
          <a:p>
            <a:pPr indent="-256032">
              <a:lnSpc>
                <a:spcPct val="80000"/>
              </a:lnSpc>
              <a:buNone/>
              <a:defRPr/>
            </a:pPr>
            <a:r>
              <a:rPr lang="en-US" dirty="0" smtClean="0"/>
              <a:t>	- elicits information about the child’s self-concept</a:t>
            </a:r>
          </a:p>
          <a:p>
            <a:pPr indent="-256032">
              <a:lnSpc>
                <a:spcPct val="80000"/>
              </a:lnSpc>
              <a:buNone/>
              <a:defRPr/>
            </a:pPr>
            <a:r>
              <a:rPr lang="en-US" b="1" dirty="0" smtClean="0"/>
              <a:t>Sexual History</a:t>
            </a:r>
          </a:p>
          <a:p>
            <a:pPr indent="-256032">
              <a:lnSpc>
                <a:spcPct val="80000"/>
              </a:lnSpc>
              <a:buNone/>
              <a:defRPr/>
            </a:pPr>
            <a:r>
              <a:rPr lang="en-US" b="1" dirty="0" smtClean="0"/>
              <a:t>	</a:t>
            </a:r>
            <a:r>
              <a:rPr lang="en-US" dirty="0" smtClean="0"/>
              <a:t>- sexual concerns or activities</a:t>
            </a:r>
          </a:p>
          <a:p>
            <a:pPr indent="-256032">
              <a:lnSpc>
                <a:spcPct val="80000"/>
              </a:lnSpc>
              <a:buNone/>
              <a:defRPr/>
            </a:pPr>
            <a:r>
              <a:rPr lang="en-US" b="1" dirty="0" smtClean="0"/>
              <a:t>	</a:t>
            </a:r>
            <a:r>
              <a:rPr lang="en-US" dirty="0" smtClean="0"/>
              <a:t>- may indicate need for STD screening and/or counseling</a:t>
            </a:r>
          </a:p>
          <a:p>
            <a:pPr indent="-256032">
              <a:lnSpc>
                <a:spcPct val="80000"/>
              </a:lnSpc>
              <a:buNone/>
              <a:defRPr/>
            </a:pPr>
            <a:endParaRPr lang="en-US" b="1" dirty="0" smtClean="0"/>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Family History</a:t>
            </a:r>
            <a:endParaRPr lang="en-US" dirty="0"/>
          </a:p>
        </p:txBody>
      </p:sp>
      <p:sp>
        <p:nvSpPr>
          <p:cNvPr id="3" name="Content Placeholder 2"/>
          <p:cNvSpPr>
            <a:spLocks noGrp="1"/>
          </p:cNvSpPr>
          <p:nvPr>
            <p:ph idx="1"/>
          </p:nvPr>
        </p:nvSpPr>
        <p:spPr/>
        <p:txBody>
          <a:bodyPr>
            <a:normAutofit/>
          </a:bodyPr>
          <a:lstStyle/>
          <a:p>
            <a:pPr indent="-256032">
              <a:lnSpc>
                <a:spcPct val="90000"/>
              </a:lnSpc>
              <a:buFont typeface="Wingdings 3"/>
              <a:buChar char=""/>
              <a:defRPr/>
            </a:pPr>
            <a:r>
              <a:rPr lang="en-US" dirty="0" smtClean="0"/>
              <a:t>Develop  an understanding of the child as an individual and as a member of a family and a community</a:t>
            </a:r>
          </a:p>
          <a:p>
            <a:pPr indent="-256032">
              <a:lnSpc>
                <a:spcPct val="90000"/>
              </a:lnSpc>
              <a:buFont typeface="Arial" charset="0"/>
              <a:buAutoNum type="arabicPeriod"/>
              <a:defRPr/>
            </a:pPr>
            <a:r>
              <a:rPr lang="en-US" dirty="0" smtClean="0"/>
              <a:t>Family composition</a:t>
            </a:r>
          </a:p>
          <a:p>
            <a:pPr indent="-256032">
              <a:lnSpc>
                <a:spcPct val="90000"/>
              </a:lnSpc>
              <a:buFont typeface="Arial" charset="0"/>
              <a:buAutoNum type="arabicPeriod"/>
              <a:defRPr/>
            </a:pPr>
            <a:r>
              <a:rPr lang="en-US" dirty="0" smtClean="0"/>
              <a:t>Home and community environment</a:t>
            </a:r>
          </a:p>
          <a:p>
            <a:pPr indent="-256032">
              <a:lnSpc>
                <a:spcPct val="90000"/>
              </a:lnSpc>
              <a:buFont typeface="Arial" charset="0"/>
              <a:buAutoNum type="arabicPeriod"/>
              <a:defRPr/>
            </a:pPr>
            <a:r>
              <a:rPr lang="en-US" dirty="0" smtClean="0"/>
              <a:t>Occupation and education of family members</a:t>
            </a:r>
          </a:p>
          <a:p>
            <a:pPr indent="-256032">
              <a:lnSpc>
                <a:spcPct val="90000"/>
              </a:lnSpc>
              <a:buFont typeface="Arial" charset="0"/>
              <a:buAutoNum type="arabicPeriod"/>
              <a:defRPr/>
            </a:pPr>
            <a:r>
              <a:rPr lang="en-US" dirty="0" smtClean="0"/>
              <a:t>Cultural and religious traditions</a:t>
            </a:r>
          </a:p>
          <a:p>
            <a:pPr indent="-256032">
              <a:lnSpc>
                <a:spcPct val="90000"/>
              </a:lnSpc>
              <a:buFont typeface="Arial" charset="0"/>
              <a:buAutoNum type="arabicPeriod"/>
              <a:defRPr/>
            </a:pPr>
            <a:r>
              <a:rPr lang="en-US" dirty="0" smtClean="0"/>
              <a:t>Family function and relationships</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Nutritional Assessment</a:t>
            </a:r>
            <a:endParaRPr lang="en-US" dirty="0"/>
          </a:p>
        </p:txBody>
      </p:sp>
      <p:sp>
        <p:nvSpPr>
          <p:cNvPr id="3" name="Content Placeholder 2"/>
          <p:cNvSpPr>
            <a:spLocks noGrp="1"/>
          </p:cNvSpPr>
          <p:nvPr>
            <p:ph idx="1"/>
          </p:nvPr>
        </p:nvSpPr>
        <p:spPr/>
        <p:txBody>
          <a:bodyPr/>
          <a:lstStyle/>
          <a:p>
            <a:pPr>
              <a:lnSpc>
                <a:spcPct val="80000"/>
              </a:lnSpc>
              <a:buFont typeface="Arial" charset="0"/>
              <a:buAutoNum type="arabicPeriod"/>
            </a:pPr>
            <a:r>
              <a:rPr lang="en-US" sz="2100" dirty="0" smtClean="0"/>
              <a:t>Dietary intake</a:t>
            </a:r>
          </a:p>
          <a:p>
            <a:pPr marL="914400" lvl="1" indent="-514350">
              <a:lnSpc>
                <a:spcPct val="80000"/>
              </a:lnSpc>
            </a:pPr>
            <a:r>
              <a:rPr lang="en-US" sz="2000" dirty="0" smtClean="0"/>
              <a:t>Frequently unreliable, especially regarding recall of food consumption and amounts eaten</a:t>
            </a:r>
          </a:p>
          <a:p>
            <a:pPr marL="914400" lvl="1" indent="-514350">
              <a:lnSpc>
                <a:spcPct val="80000"/>
              </a:lnSpc>
              <a:buFont typeface="Arial" charset="0"/>
              <a:buChar char="•"/>
            </a:pPr>
            <a:r>
              <a:rPr lang="en-US" sz="2000" dirty="0" smtClean="0"/>
              <a:t>24 hour recall and food diary are very useful</a:t>
            </a:r>
          </a:p>
          <a:p>
            <a:pPr>
              <a:lnSpc>
                <a:spcPct val="80000"/>
              </a:lnSpc>
              <a:buFont typeface="Calibri" pitchFamily="34" charset="0"/>
              <a:buAutoNum type="arabicPeriod"/>
            </a:pPr>
            <a:r>
              <a:rPr lang="en-US" sz="2100" dirty="0" smtClean="0"/>
              <a:t>Clinical examination</a:t>
            </a:r>
          </a:p>
          <a:p>
            <a:pPr marL="914400" lvl="1" indent="-514350">
              <a:lnSpc>
                <a:spcPct val="80000"/>
              </a:lnSpc>
            </a:pPr>
            <a:r>
              <a:rPr lang="en-US" sz="2000" dirty="0" smtClean="0"/>
              <a:t>Can assess nutrition from exam of skin, hair, teeth, gums, lips, tongue, and eyes</a:t>
            </a:r>
          </a:p>
          <a:p>
            <a:pPr marL="914400" lvl="1" indent="-514350">
              <a:lnSpc>
                <a:spcPct val="80000"/>
              </a:lnSpc>
            </a:pPr>
            <a:r>
              <a:rPr lang="en-US" sz="2000" dirty="0" smtClean="0"/>
              <a:t>Height and head circumference reflect past nutrition</a:t>
            </a:r>
          </a:p>
          <a:p>
            <a:pPr marL="914400" lvl="1" indent="-514350">
              <a:lnSpc>
                <a:spcPct val="80000"/>
              </a:lnSpc>
            </a:pPr>
            <a:r>
              <a:rPr lang="en-US" sz="2000" dirty="0" smtClean="0"/>
              <a:t>Weight reflects present nutrition</a:t>
            </a:r>
          </a:p>
          <a:p>
            <a:pPr marL="914400" lvl="1" indent="-514350">
              <a:lnSpc>
                <a:spcPct val="80000"/>
              </a:lnSpc>
            </a:pPr>
            <a:r>
              <a:rPr lang="en-US" sz="2000" dirty="0" smtClean="0"/>
              <a:t>Record growth measurements over time and compare the velocity of growth based on previous and present</a:t>
            </a:r>
            <a:endParaRPr lang="en-US" dirty="0" smtClean="0"/>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 of Systems (ROS)</a:t>
            </a:r>
            <a:endParaRPr lang="en-US" dirty="0"/>
          </a:p>
        </p:txBody>
      </p:sp>
      <p:sp>
        <p:nvSpPr>
          <p:cNvPr id="3" name="Content Placeholder 2"/>
          <p:cNvSpPr>
            <a:spLocks noGrp="1"/>
          </p:cNvSpPr>
          <p:nvPr>
            <p:ph idx="1"/>
          </p:nvPr>
        </p:nvSpPr>
        <p:spPr/>
        <p:txBody>
          <a:bodyPr>
            <a:normAutofit lnSpcReduction="10000"/>
          </a:bodyPr>
          <a:lstStyle/>
          <a:p>
            <a:pPr indent="-256032">
              <a:lnSpc>
                <a:spcPct val="80000"/>
              </a:lnSpc>
              <a:buFont typeface="Wingdings 3"/>
              <a:buChar char=""/>
              <a:defRPr/>
            </a:pPr>
            <a:r>
              <a:rPr lang="en-US" dirty="0" smtClean="0"/>
              <a:t>Reviews each body system and elicits information concerning any potential health problems</a:t>
            </a:r>
          </a:p>
          <a:p>
            <a:pPr indent="-256032">
              <a:lnSpc>
                <a:spcPct val="80000"/>
              </a:lnSpc>
              <a:buFont typeface="Calibri" pitchFamily="34" charset="0"/>
              <a:buAutoNum type="arabicPeriod"/>
              <a:defRPr/>
            </a:pPr>
            <a:r>
              <a:rPr lang="en-US" dirty="0" smtClean="0"/>
              <a:t>General 			11. Respiratory</a:t>
            </a:r>
          </a:p>
          <a:p>
            <a:pPr indent="-256032">
              <a:lnSpc>
                <a:spcPct val="80000"/>
              </a:lnSpc>
              <a:buFont typeface="Calibri" pitchFamily="34" charset="0"/>
              <a:buAutoNum type="arabicPeriod"/>
              <a:defRPr/>
            </a:pPr>
            <a:r>
              <a:rPr lang="en-US" dirty="0" smtClean="0"/>
              <a:t>Integument		12. Cardiovascular</a:t>
            </a:r>
          </a:p>
          <a:p>
            <a:pPr indent="-256032">
              <a:lnSpc>
                <a:spcPct val="80000"/>
              </a:lnSpc>
              <a:buFont typeface="Calibri" pitchFamily="34" charset="0"/>
              <a:buAutoNum type="arabicPeriod"/>
              <a:defRPr/>
            </a:pPr>
            <a:r>
              <a:rPr lang="en-US" dirty="0" smtClean="0"/>
              <a:t>Head			13. Gastrointestinal</a:t>
            </a:r>
          </a:p>
          <a:p>
            <a:pPr indent="-256032">
              <a:lnSpc>
                <a:spcPct val="80000"/>
              </a:lnSpc>
              <a:buFont typeface="Calibri" pitchFamily="34" charset="0"/>
              <a:buAutoNum type="arabicPeriod"/>
              <a:defRPr/>
            </a:pPr>
            <a:r>
              <a:rPr lang="en-US" dirty="0" smtClean="0"/>
              <a:t>Eyes				14. Genitourinary</a:t>
            </a:r>
          </a:p>
          <a:p>
            <a:pPr indent="-256032">
              <a:lnSpc>
                <a:spcPct val="80000"/>
              </a:lnSpc>
              <a:buFont typeface="Calibri" pitchFamily="34" charset="0"/>
              <a:buAutoNum type="arabicPeriod"/>
              <a:defRPr/>
            </a:pPr>
            <a:r>
              <a:rPr lang="en-US" dirty="0" smtClean="0"/>
              <a:t>Ears				15. Gynecologic</a:t>
            </a:r>
          </a:p>
          <a:p>
            <a:pPr indent="-256032">
              <a:lnSpc>
                <a:spcPct val="80000"/>
              </a:lnSpc>
              <a:buFont typeface="Calibri" pitchFamily="34" charset="0"/>
              <a:buAutoNum type="arabicPeriod"/>
              <a:defRPr/>
            </a:pPr>
            <a:r>
              <a:rPr lang="en-US" dirty="0" smtClean="0"/>
              <a:t>Nose			16. Musculoskeletal</a:t>
            </a:r>
          </a:p>
          <a:p>
            <a:pPr indent="-256032">
              <a:lnSpc>
                <a:spcPct val="80000"/>
              </a:lnSpc>
              <a:buFont typeface="Calibri" pitchFamily="34" charset="0"/>
              <a:buAutoNum type="arabicPeriod"/>
              <a:defRPr/>
            </a:pPr>
            <a:r>
              <a:rPr lang="en-US" dirty="0" smtClean="0"/>
              <a:t>Mouth			17. Neurologic</a:t>
            </a:r>
          </a:p>
          <a:p>
            <a:pPr indent="-256032">
              <a:lnSpc>
                <a:spcPct val="80000"/>
              </a:lnSpc>
              <a:buFont typeface="Calibri" pitchFamily="34" charset="0"/>
              <a:buAutoNum type="arabicPeriod"/>
              <a:defRPr/>
            </a:pPr>
            <a:r>
              <a:rPr lang="en-US" dirty="0" smtClean="0"/>
              <a:t>Throat			18. Endocrine</a:t>
            </a:r>
          </a:p>
          <a:p>
            <a:pPr indent="-256032">
              <a:lnSpc>
                <a:spcPct val="80000"/>
              </a:lnSpc>
              <a:buFont typeface="Calibri" pitchFamily="34" charset="0"/>
              <a:buAutoNum type="arabicPeriod"/>
              <a:defRPr/>
            </a:pPr>
            <a:r>
              <a:rPr lang="en-US" dirty="0" smtClean="0"/>
              <a:t>Neck			19. Lymphatic</a:t>
            </a:r>
          </a:p>
          <a:p>
            <a:pPr indent="-256032">
              <a:lnSpc>
                <a:spcPct val="80000"/>
              </a:lnSpc>
              <a:buFont typeface="Calibri" pitchFamily="34" charset="0"/>
              <a:buAutoNum type="arabicPeriod"/>
              <a:defRPr/>
            </a:pPr>
            <a:r>
              <a:rPr lang="en-US" dirty="0" smtClean="0"/>
              <a:t>Chest</a:t>
            </a:r>
          </a:p>
          <a:p>
            <a:pPr indent="-256032">
              <a:lnSpc>
                <a:spcPct val="80000"/>
              </a:lnSpc>
              <a:buNone/>
              <a:defRPr/>
            </a:pPr>
            <a:endParaRPr lang="en-US" b="1" dirty="0" smtClean="0"/>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819400"/>
            <a:ext cx="7498080" cy="1143000"/>
          </a:xfrm>
        </p:spPr>
        <p:txBody>
          <a:bodyPr>
            <a:normAutofit fontScale="90000"/>
          </a:bodyPr>
          <a:lstStyle/>
          <a:p>
            <a:r>
              <a:rPr lang="en-US" dirty="0" smtClean="0"/>
              <a:t>Pediatric physical assessment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7455</TotalTime>
  <Words>16225</Words>
  <Application>Microsoft Office PowerPoint</Application>
  <PresentationFormat>On-screen Show (4:3)</PresentationFormat>
  <Paragraphs>1809</Paragraphs>
  <Slides>322</Slides>
  <Notes>1</Notes>
  <HiddenSlides>0</HiddenSlides>
  <MMClips>0</MMClips>
  <ScaleCrop>false</ScaleCrop>
  <HeadingPairs>
    <vt:vector size="4" baseType="variant">
      <vt:variant>
        <vt:lpstr>Theme</vt:lpstr>
      </vt:variant>
      <vt:variant>
        <vt:i4>1</vt:i4>
      </vt:variant>
      <vt:variant>
        <vt:lpstr>Slide Titles</vt:lpstr>
      </vt:variant>
      <vt:variant>
        <vt:i4>322</vt:i4>
      </vt:variant>
    </vt:vector>
  </HeadingPairs>
  <TitlesOfParts>
    <vt:vector size="323" baseType="lpstr">
      <vt:lpstr>Flow</vt:lpstr>
      <vt:lpstr>PAEDIATRICS ONE By Masake A.M    </vt:lpstr>
      <vt:lpstr>INTRODUCTION TO PAEDIATRICS</vt:lpstr>
      <vt:lpstr> SPECIFIC OBJECTIVES </vt:lpstr>
      <vt:lpstr>DEFINITION</vt:lpstr>
      <vt:lpstr>PowerPoint Presentation</vt:lpstr>
      <vt:lpstr>A child defined..</vt:lpstr>
      <vt:lpstr>Characteristics of children</vt:lpstr>
      <vt:lpstr>Situation of children in the world today.</vt:lpstr>
      <vt:lpstr>PowerPoint Presentation</vt:lpstr>
      <vt:lpstr>LEADING CAUSES OF MORTALITY /MORBIDITY </vt:lpstr>
      <vt:lpstr>PowerPoint Presentation</vt:lpstr>
      <vt:lpstr>PowerPoint Presentation</vt:lpstr>
      <vt:lpstr>Age and disease patterns</vt:lpstr>
      <vt:lpstr>The needs of a child for healthy living</vt:lpstr>
      <vt:lpstr>PowerPoint Presentation</vt:lpstr>
      <vt:lpstr>To help children’s cognitive development, they need:</vt:lpstr>
      <vt:lpstr>HOLISTIC CARE</vt:lpstr>
      <vt:lpstr>INTERNATIONAL AND NATIONAL INITATIVES FOR CHILDREN</vt:lpstr>
      <vt:lpstr>United nations’ declarations of the Rights of the child</vt:lpstr>
      <vt:lpstr>PowerPoint Presentation</vt:lpstr>
      <vt:lpstr>2.World summit 1990</vt:lpstr>
      <vt:lpstr>Goals </vt:lpstr>
      <vt:lpstr>Child health goals:</vt:lpstr>
      <vt:lpstr>Child health goals:</vt:lpstr>
      <vt:lpstr>3. Baby friendly hospital Initiative</vt:lpstr>
      <vt:lpstr>PowerPoint Presentation</vt:lpstr>
      <vt:lpstr>PowerPoint Presentation</vt:lpstr>
      <vt:lpstr>PowerPoint Presentation</vt:lpstr>
      <vt:lpstr>4. Child friendly healthcare initiative</vt:lpstr>
      <vt:lpstr>Child Friendly Health Care Initiative Standards</vt:lpstr>
      <vt:lpstr>Child Friendly Health Care Initiative Standards cont’</vt:lpstr>
      <vt:lpstr>Child Friendly Health Care Initiative Standards cont’</vt:lpstr>
      <vt:lpstr>Child Friendly Health Care Initiative Standards cont’</vt:lpstr>
      <vt:lpstr>5. Safe motherhood initiative </vt:lpstr>
      <vt:lpstr>W.H.O pillars of safe motherhood</vt:lpstr>
      <vt:lpstr>6. Integrated Management of childhood illnesses (IMCI)</vt:lpstr>
      <vt:lpstr>7. Integrated maternal and child health concept.</vt:lpstr>
      <vt:lpstr>Pediatric nursing concept</vt:lpstr>
      <vt:lpstr>Objectives </vt:lpstr>
      <vt:lpstr>PAEDIATRIC NURSING: PHILOSOPHY OF CARE.</vt:lpstr>
      <vt:lpstr>PowerPoint Presentation</vt:lpstr>
      <vt:lpstr>PowerPoint Presentation</vt:lpstr>
      <vt:lpstr>Functions of the pediatric Nurse .</vt:lpstr>
      <vt:lpstr>PowerPoint Presentation</vt:lpstr>
      <vt:lpstr>CHILDREN, HEALTH, ILLNESS AND HOSPITALIZATION.</vt:lpstr>
      <vt:lpstr>PowerPoint Presentation</vt:lpstr>
      <vt:lpstr>PowerPoint Presentation</vt:lpstr>
      <vt:lpstr>PowerPoint Presentation</vt:lpstr>
      <vt:lpstr>EFFECTS OF ILLNESS/ OR HOSPITALIZATION </vt:lpstr>
      <vt:lpstr>Cont…</vt:lpstr>
      <vt:lpstr>Building therapeutic relationships</vt:lpstr>
      <vt:lpstr>PowerPoint Presentation</vt:lpstr>
      <vt:lpstr>PowerPoint Presentation</vt:lpstr>
      <vt:lpstr>COMMUNICATION IN CHILDREN</vt:lpstr>
      <vt:lpstr>PowerPoint Presentation</vt:lpstr>
      <vt:lpstr>Child participation-UNCRC</vt:lpstr>
      <vt:lpstr>PowerPoint Presentation</vt:lpstr>
      <vt:lpstr>Social communicative development of children</vt:lpstr>
      <vt:lpstr>PowerPoint Presentation</vt:lpstr>
      <vt:lpstr>PowerPoint Presentation</vt:lpstr>
      <vt:lpstr>PowerPoint Presentation</vt:lpstr>
      <vt:lpstr>Establishing a setting for communication</vt:lpstr>
      <vt:lpstr>PowerPoint Presentation</vt:lpstr>
      <vt:lpstr>PowerPoint Presentation</vt:lpstr>
      <vt:lpstr>The power of words</vt:lpstr>
      <vt:lpstr>Non-verbal communication</vt:lpstr>
      <vt:lpstr>Communicating with families</vt:lpstr>
      <vt:lpstr>Principles of communicating with children</vt:lpstr>
      <vt:lpstr>PowerPoint Presentation</vt:lpstr>
      <vt:lpstr>On child’s eye level</vt:lpstr>
      <vt:lpstr>Involve the Child in the Communication</vt:lpstr>
      <vt:lpstr>Nonverbal Communication Techniques</vt:lpstr>
      <vt:lpstr>Play Therapy</vt:lpstr>
      <vt:lpstr>BARRIERS IN COMMUNICATING WITH CHILDREN</vt:lpstr>
      <vt:lpstr>Therapeutic Art</vt:lpstr>
      <vt:lpstr>PowerPoint Presentation</vt:lpstr>
      <vt:lpstr>HISTORY TAKING IN CHILDREN</vt:lpstr>
      <vt:lpstr>DEFINITION</vt:lpstr>
      <vt:lpstr>PowerPoint Presentation</vt:lpstr>
      <vt:lpstr>PowerPoint Presentation</vt:lpstr>
      <vt:lpstr>Goals of the history </vt:lpstr>
      <vt:lpstr>INTRODUCTION</vt:lpstr>
      <vt:lpstr>Differences of a Pediatric History Compared to an Adult History: </vt:lpstr>
      <vt:lpstr>PowerPoint Presentation</vt:lpstr>
      <vt:lpstr>Outline of the Pediatric History.</vt:lpstr>
      <vt:lpstr>2. Chief Complaint</vt:lpstr>
      <vt:lpstr>3.history of present illness.</vt:lpstr>
      <vt:lpstr>4.Past medical/surgical history.</vt:lpstr>
      <vt:lpstr>5. Pregnancy and Birth History</vt:lpstr>
      <vt:lpstr>6. Neonatal history: </vt:lpstr>
      <vt:lpstr>7. Developmental History </vt:lpstr>
      <vt:lpstr>8. Feeding History </vt:lpstr>
      <vt:lpstr>9. Family History </vt:lpstr>
      <vt:lpstr>10. Social history </vt:lpstr>
      <vt:lpstr>Points to note</vt:lpstr>
      <vt:lpstr>Family History</vt:lpstr>
      <vt:lpstr>Nutritional Assessment</vt:lpstr>
      <vt:lpstr>Review of Systems (ROS)</vt:lpstr>
      <vt:lpstr>Pediatric physical assessment</vt:lpstr>
      <vt:lpstr>Differences in Performing A Pediatric Physical Examination Compared to an Adult: </vt:lpstr>
      <vt:lpstr>Guidelines to help you prepare for a successful Pediatric Examination.</vt:lpstr>
      <vt:lpstr>General Approaches Toward Examining the Child.</vt:lpstr>
      <vt:lpstr>PowerPoint Presentation</vt:lpstr>
      <vt:lpstr>Infants: Hints for a Successful Exam</vt:lpstr>
      <vt:lpstr>     Toddlers</vt:lpstr>
      <vt:lpstr>Toddlers: Examination Hints</vt:lpstr>
      <vt:lpstr>METHODS</vt:lpstr>
      <vt:lpstr>Physical Examination</vt:lpstr>
      <vt:lpstr>Measuring</vt:lpstr>
      <vt:lpstr>Measuring (cont.)</vt:lpstr>
      <vt:lpstr>Weighing</vt:lpstr>
      <vt:lpstr>Growth</vt:lpstr>
      <vt:lpstr>Size Variations</vt:lpstr>
      <vt:lpstr>Infant and Toddler  Vital Sign Measurement</vt:lpstr>
      <vt:lpstr>PHYSIOLOGIC MEASUREMENTS</vt:lpstr>
      <vt:lpstr>Normal temperature ranges</vt:lpstr>
      <vt:lpstr>Heart Rates in Children</vt:lpstr>
      <vt:lpstr>Respiratory Rates in Children</vt:lpstr>
      <vt:lpstr>Blood Pressure in Children</vt:lpstr>
      <vt:lpstr>Differences in Performing A Pediatric Physical Examination Compared to an Adult: </vt:lpstr>
      <vt:lpstr>Differences in Performing A Pediatric Physical Examination Compared to an Adult: </vt:lpstr>
      <vt:lpstr>General Appearance.</vt:lpstr>
      <vt:lpstr>Integument</vt:lpstr>
      <vt:lpstr>Integument (cont.)</vt:lpstr>
      <vt:lpstr>Head.</vt:lpstr>
      <vt:lpstr>Head.</vt:lpstr>
      <vt:lpstr>Neck.</vt:lpstr>
      <vt:lpstr>Eyes.</vt:lpstr>
      <vt:lpstr>Eyes (cont.)</vt:lpstr>
      <vt:lpstr>Eye.</vt:lpstr>
      <vt:lpstr>Assessment of Visual Acuity</vt:lpstr>
      <vt:lpstr>Ears</vt:lpstr>
      <vt:lpstr>Ears. </vt:lpstr>
      <vt:lpstr>Ear alignment</vt:lpstr>
      <vt:lpstr>Assessment of Hearing Acuity</vt:lpstr>
      <vt:lpstr>Face &amp; Nose</vt:lpstr>
      <vt:lpstr>Face and nose.</vt:lpstr>
      <vt:lpstr>Mouth and Throat</vt:lpstr>
      <vt:lpstr>PowerPoint Presentation</vt:lpstr>
      <vt:lpstr>Mouth Exam</vt:lpstr>
      <vt:lpstr>Thorax</vt:lpstr>
      <vt:lpstr>Ribs</vt:lpstr>
      <vt:lpstr>Assess for Work of Breathing</vt:lpstr>
      <vt:lpstr>Normal Respiratory rates in children</vt:lpstr>
      <vt:lpstr>Assess for Work of Breathing (cont.)</vt:lpstr>
      <vt:lpstr>Listen for audible breath sounds</vt:lpstr>
      <vt:lpstr>Palpation of Thorax</vt:lpstr>
      <vt:lpstr>Auscultate the lungs</vt:lpstr>
      <vt:lpstr>Abnormal breath sounds</vt:lpstr>
      <vt:lpstr>Heart</vt:lpstr>
      <vt:lpstr>Heart Position</vt:lpstr>
      <vt:lpstr>Auscultating the heart</vt:lpstr>
      <vt:lpstr>Heart Auscultation</vt:lpstr>
      <vt:lpstr>Peripheral Vascular System</vt:lpstr>
      <vt:lpstr>Pulse locations</vt:lpstr>
      <vt:lpstr>Abdomen</vt:lpstr>
      <vt:lpstr>PowerPoint Presentation</vt:lpstr>
      <vt:lpstr>Reproductive System</vt:lpstr>
      <vt:lpstr>Musculoskeletal System</vt:lpstr>
      <vt:lpstr>PowerPoint Presentation</vt:lpstr>
      <vt:lpstr>PowerPoint Presentation</vt:lpstr>
      <vt:lpstr>PowerPoint Presentation</vt:lpstr>
      <vt:lpstr>Neurological System</vt:lpstr>
      <vt:lpstr>PowerPoint Presentation</vt:lpstr>
      <vt:lpstr>Neurological System (cont.)</vt:lpstr>
      <vt:lpstr>Patellar Reflex</vt:lpstr>
      <vt:lpstr>Neurological System (cont.)</vt:lpstr>
      <vt:lpstr>PowerPoint Presentation</vt:lpstr>
      <vt:lpstr>PowerPoint Presentation</vt:lpstr>
      <vt:lpstr>PowerPoint Presentation</vt:lpstr>
      <vt:lpstr>NUTRITIONAL ASSESSMENT IN CHILDREN</vt:lpstr>
      <vt:lpstr>PowerPoint Presentation</vt:lpstr>
      <vt:lpstr>PowerPoint Presentation</vt:lpstr>
      <vt:lpstr>Factors that affect children’s nutritional status</vt:lpstr>
      <vt:lpstr>Methods of nutritional assessment</vt:lpstr>
      <vt:lpstr>1. CLINICAL ASSESSMENT</vt:lpstr>
      <vt:lpstr>Cont’</vt:lpstr>
      <vt:lpstr>B. Assessment by history taking</vt:lpstr>
      <vt:lpstr>C.  Assessment by weighing</vt:lpstr>
      <vt:lpstr>Weighing &amp; Growth charts (practical i.e. demonstration done)</vt:lpstr>
      <vt:lpstr>Cont’</vt:lpstr>
      <vt:lpstr>Cont’</vt:lpstr>
      <vt:lpstr>PowerPoint Presentation</vt:lpstr>
      <vt:lpstr>PowerPoint Presentation</vt:lpstr>
      <vt:lpstr>PowerPoint Presentation</vt:lpstr>
      <vt:lpstr>Common mistakes in plotting weight on the growth chart</vt:lpstr>
      <vt:lpstr>d. Assessing using height</vt:lpstr>
      <vt:lpstr>PowerPoint Presentation</vt:lpstr>
      <vt:lpstr>E. Assessing using the mid upper arm circumference (MUAC)</vt:lpstr>
      <vt:lpstr>PowerPoint Presentation</vt:lpstr>
      <vt:lpstr>Other methods</vt:lpstr>
      <vt:lpstr>PowerPoint Presentation</vt:lpstr>
      <vt:lpstr>GROWTH AND DEVELOPMENT.</vt:lpstr>
      <vt:lpstr>Principles of G &amp; D</vt:lpstr>
      <vt:lpstr>Factors that influence growth and development</vt:lpstr>
      <vt:lpstr>PowerPoint Presentation</vt:lpstr>
      <vt:lpstr>DEVELOPMENTAL CHARACTERISTICS</vt:lpstr>
      <vt:lpstr>Normal developmental milestones</vt:lpstr>
      <vt:lpstr>PowerPoint Presentation</vt:lpstr>
      <vt:lpstr>+</vt:lpstr>
      <vt:lpstr>PowerPoint Presentation</vt:lpstr>
      <vt:lpstr>PowerPoint Presentation</vt:lpstr>
      <vt:lpstr>PowerPoint Presentation</vt:lpstr>
      <vt:lpstr>PowerPoint Presentation</vt:lpstr>
      <vt:lpstr>Infancy</vt:lpstr>
      <vt:lpstr>PowerPoint Presentation</vt:lpstr>
      <vt:lpstr>Motor Control</vt:lpstr>
      <vt:lpstr>Newborn Flexion</vt:lpstr>
      <vt:lpstr>Fontanels</vt:lpstr>
      <vt:lpstr>Newborn Head Control</vt:lpstr>
      <vt:lpstr>Moro Reflex</vt:lpstr>
      <vt:lpstr>Dance/step/walking reflex</vt:lpstr>
      <vt:lpstr>Vision and Hearing Changes</vt:lpstr>
      <vt:lpstr>CONT</vt:lpstr>
      <vt:lpstr>CONT</vt:lpstr>
      <vt:lpstr>PowerPoint Presentation</vt:lpstr>
      <vt:lpstr>Fine Motor Development</vt:lpstr>
      <vt:lpstr>Crude Pincer Grasp</vt:lpstr>
      <vt:lpstr>Neat Pincer Grasp</vt:lpstr>
      <vt:lpstr>Gross Motor Development</vt:lpstr>
      <vt:lpstr>PowerPoint Presentation</vt:lpstr>
      <vt:lpstr>PowerPoint Presentation</vt:lpstr>
      <vt:lpstr>Locomotion</vt:lpstr>
      <vt:lpstr>PowerPoint Presentation</vt:lpstr>
      <vt:lpstr>Psychosocial Development</vt:lpstr>
      <vt:lpstr>Cont’</vt:lpstr>
      <vt:lpstr>Cont’</vt:lpstr>
      <vt:lpstr>Cont</vt:lpstr>
      <vt:lpstr>Finding Hidden Object</vt:lpstr>
      <vt:lpstr>Viewing Own Image</vt:lpstr>
      <vt:lpstr>Social Development</vt:lpstr>
      <vt:lpstr>Cont’</vt:lpstr>
      <vt:lpstr>Stranger Fear</vt:lpstr>
      <vt:lpstr>Language and Temperament</vt:lpstr>
      <vt:lpstr>Promoting Optimum  Health During Infancy</vt:lpstr>
      <vt:lpstr>Toddlerhood 1-3 years of age</vt:lpstr>
      <vt:lpstr>Typical Toddling Gait</vt:lpstr>
      <vt:lpstr>Vision, Hearing and Sensory Changes.</vt:lpstr>
      <vt:lpstr>Maturation of Systems</vt:lpstr>
      <vt:lpstr>Fine Motor Development</vt:lpstr>
      <vt:lpstr>Cont,</vt:lpstr>
      <vt:lpstr>Gross Motor Development</vt:lpstr>
      <vt:lpstr>Psychosocial Development</vt:lpstr>
      <vt:lpstr>Cont’</vt:lpstr>
      <vt:lpstr>Cognitive Development</vt:lpstr>
      <vt:lpstr>Domestic Mimicry</vt:lpstr>
      <vt:lpstr>Moral and Spiritual Development</vt:lpstr>
      <vt:lpstr>Body Image and Sexual Development</vt:lpstr>
      <vt:lpstr>Playing Dress-Up</vt:lpstr>
      <vt:lpstr>Social and Language Development</vt:lpstr>
      <vt:lpstr>Personal-Social Behavior and Play</vt:lpstr>
      <vt:lpstr>Assessing readiness for toilet training</vt:lpstr>
      <vt:lpstr>Dental Caries in Primary Teeth</vt:lpstr>
      <vt:lpstr>Injury Prevention</vt:lpstr>
      <vt:lpstr>Preschooler 3-5 years of age</vt:lpstr>
      <vt:lpstr>Fine Motor </vt:lpstr>
      <vt:lpstr>Gross Motor Development</vt:lpstr>
      <vt:lpstr>4-Year-Old Hops on One Foot</vt:lpstr>
      <vt:lpstr>Psychosocial Development</vt:lpstr>
      <vt:lpstr>Cognitive Development</vt:lpstr>
      <vt:lpstr>Moral and Spiritual Development</vt:lpstr>
      <vt:lpstr>Body Image and Sexual Development</vt:lpstr>
      <vt:lpstr>Social and Language Development</vt:lpstr>
      <vt:lpstr>Personal-Social Behavior and Play</vt:lpstr>
      <vt:lpstr>Preschoolers Enjoy Imaginative and Imitative Play</vt:lpstr>
      <vt:lpstr>School – Age Child 6-12 years of age </vt:lpstr>
      <vt:lpstr>Prepubescence</vt:lpstr>
      <vt:lpstr>Psychosocial Development</vt:lpstr>
      <vt:lpstr>School-Age Children Are Motivated to Complete Tasks </vt:lpstr>
      <vt:lpstr>Cognitive Development</vt:lpstr>
      <vt:lpstr>Moral and Spiritual Development</vt:lpstr>
      <vt:lpstr>Language and Social Development</vt:lpstr>
      <vt:lpstr>Relationships with Peers and Families</vt:lpstr>
      <vt:lpstr>Developing a Self-Concept and Body Image</vt:lpstr>
      <vt:lpstr>Adolescence</vt:lpstr>
      <vt:lpstr>Physical Growth</vt:lpstr>
      <vt:lpstr>Cognitive Development</vt:lpstr>
      <vt:lpstr>Development of Value Autonomy, Morals, and Spiritual Concept</vt:lpstr>
      <vt:lpstr>Psychosocial Development</vt:lpstr>
      <vt:lpstr>Developing Autonomy and Achievement</vt:lpstr>
      <vt:lpstr>Sexuality and Intimacy</vt:lpstr>
      <vt:lpstr>Social Environments</vt:lpstr>
      <vt:lpstr>play</vt:lpstr>
      <vt:lpstr>Importance of play</vt:lpstr>
      <vt:lpstr>PowerPoint Presentation</vt:lpstr>
      <vt:lpstr>PowerPoint Presentation</vt:lpstr>
      <vt:lpstr>PowerPoint Presentation</vt:lpstr>
      <vt:lpstr>PowerPoint Presentation</vt:lpstr>
      <vt:lpstr>Different kinds of play </vt:lpstr>
      <vt:lpstr>Appropriate toys for the different developmental stages</vt:lpstr>
      <vt:lpstr>PowerPoint Presentation</vt:lpstr>
      <vt:lpstr>Toddler. </vt:lpstr>
      <vt:lpstr>Preschooler. </vt:lpstr>
      <vt:lpstr>School-age child. </vt:lpstr>
      <vt:lpstr>Adolescent.</vt:lpstr>
      <vt:lpstr>PAIN MANAGEMENT IN CHILDREN</vt:lpstr>
      <vt:lpstr>Ways in which children manifest pain</vt:lpstr>
      <vt:lpstr> BEHAVIORAL MEASURES Young infant:</vt:lpstr>
      <vt:lpstr>Facial expression of pain</vt:lpstr>
      <vt:lpstr>Older infant:</vt:lpstr>
      <vt:lpstr>Young child:</vt:lpstr>
      <vt:lpstr>PowerPoint Presentation</vt:lpstr>
      <vt:lpstr>School-age child</vt:lpstr>
      <vt:lpstr>Adolescent</vt:lpstr>
      <vt:lpstr>Physiologic measures</vt:lpstr>
      <vt:lpstr>Self-report measures</vt:lpstr>
      <vt:lpstr>Multi dimensional measures</vt:lpstr>
      <vt:lpstr>Numeric rating scale</vt:lpstr>
      <vt:lpstr>Poker-chip tool</vt:lpstr>
      <vt:lpstr>PowerPoint Presentation</vt:lpstr>
      <vt:lpstr>METHODS OF PAIN ASSESSMENT</vt:lpstr>
      <vt:lpstr>PowerPoint Presentation</vt:lpstr>
      <vt:lpstr>PowerPoint Presentation</vt:lpstr>
      <vt:lpstr>FLACC behavioral scale of assessing post of pain</vt:lpstr>
      <vt:lpstr>PowerPoint Presentation</vt:lpstr>
      <vt:lpstr>Management</vt:lpstr>
      <vt:lpstr>PowerPoint Presentation</vt:lpstr>
      <vt:lpstr>PowerPoint Presentation</vt:lpstr>
      <vt:lpstr>Pharmacological pain management</vt:lpstr>
      <vt:lpstr>PowerPoint Presentation</vt:lpstr>
      <vt:lpstr>PowerPoint Presentation</vt:lpstr>
      <vt:lpstr>PowerPoint Presentation</vt:lpstr>
    </vt:vector>
  </TitlesOfParts>
  <Company>AIC Kijabe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PAEDIATRICS </dc:title>
  <dc:creator>tutorrn</dc:creator>
  <cp:lastModifiedBy>Lillian</cp:lastModifiedBy>
  <cp:revision>426</cp:revision>
  <dcterms:created xsi:type="dcterms:W3CDTF">2012-08-27T05:55:12Z</dcterms:created>
  <dcterms:modified xsi:type="dcterms:W3CDTF">2013-04-29T11:53:49Z</dcterms:modified>
</cp:coreProperties>
</file>