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4" r:id="rId46"/>
    <p:sldId id="302" r:id="rId47"/>
    <p:sldId id="303"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19645CE-1D28-49E6-95C0-E7844FD1BA36}" type="datetimeFigureOut">
              <a:rPr lang="en-GB" smtClean="0"/>
              <a:t>24/08/2020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52FA0E-A8B2-4EC6-87B9-8B5B575B8E4A}" type="slidenum">
              <a:rPr lang="en-GB" smtClean="0"/>
              <a:t>‹#›</a:t>
            </a:fld>
            <a:endParaRPr lang="en-GB"/>
          </a:p>
        </p:txBody>
      </p:sp>
    </p:spTree>
    <p:extLst>
      <p:ext uri="{BB962C8B-B14F-4D97-AF65-F5344CB8AC3E}">
        <p14:creationId xmlns:p14="http://schemas.microsoft.com/office/powerpoint/2010/main" val="2069171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9645CE-1D28-49E6-95C0-E7844FD1BA36}" type="datetimeFigureOut">
              <a:rPr lang="en-GB" smtClean="0"/>
              <a:t>24/08/2020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52FA0E-A8B2-4EC6-87B9-8B5B575B8E4A}" type="slidenum">
              <a:rPr lang="en-GB" smtClean="0"/>
              <a:t>‹#›</a:t>
            </a:fld>
            <a:endParaRPr lang="en-GB"/>
          </a:p>
        </p:txBody>
      </p:sp>
    </p:spTree>
    <p:extLst>
      <p:ext uri="{BB962C8B-B14F-4D97-AF65-F5344CB8AC3E}">
        <p14:creationId xmlns:p14="http://schemas.microsoft.com/office/powerpoint/2010/main" val="3155081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9645CE-1D28-49E6-95C0-E7844FD1BA36}" type="datetimeFigureOut">
              <a:rPr lang="en-GB" smtClean="0"/>
              <a:t>24/08/2020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52FA0E-A8B2-4EC6-87B9-8B5B575B8E4A}" type="slidenum">
              <a:rPr lang="en-GB" smtClean="0"/>
              <a:t>‹#›</a:t>
            </a:fld>
            <a:endParaRPr lang="en-GB"/>
          </a:p>
        </p:txBody>
      </p:sp>
    </p:spTree>
    <p:extLst>
      <p:ext uri="{BB962C8B-B14F-4D97-AF65-F5344CB8AC3E}">
        <p14:creationId xmlns:p14="http://schemas.microsoft.com/office/powerpoint/2010/main" val="2458606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9645CE-1D28-49E6-95C0-E7844FD1BA36}" type="datetimeFigureOut">
              <a:rPr lang="en-GB" smtClean="0"/>
              <a:t>24/08/2020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52FA0E-A8B2-4EC6-87B9-8B5B575B8E4A}" type="slidenum">
              <a:rPr lang="en-GB" smtClean="0"/>
              <a:t>‹#›</a:t>
            </a:fld>
            <a:endParaRPr lang="en-GB"/>
          </a:p>
        </p:txBody>
      </p:sp>
    </p:spTree>
    <p:extLst>
      <p:ext uri="{BB962C8B-B14F-4D97-AF65-F5344CB8AC3E}">
        <p14:creationId xmlns:p14="http://schemas.microsoft.com/office/powerpoint/2010/main" val="2553563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9645CE-1D28-49E6-95C0-E7844FD1BA36}" type="datetimeFigureOut">
              <a:rPr lang="en-GB" smtClean="0"/>
              <a:t>24/08/2020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52FA0E-A8B2-4EC6-87B9-8B5B575B8E4A}" type="slidenum">
              <a:rPr lang="en-GB" smtClean="0"/>
              <a:t>‹#›</a:t>
            </a:fld>
            <a:endParaRPr lang="en-GB"/>
          </a:p>
        </p:txBody>
      </p:sp>
    </p:spTree>
    <p:extLst>
      <p:ext uri="{BB962C8B-B14F-4D97-AF65-F5344CB8AC3E}">
        <p14:creationId xmlns:p14="http://schemas.microsoft.com/office/powerpoint/2010/main" val="2553311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19645CE-1D28-49E6-95C0-E7844FD1BA36}" type="datetimeFigureOut">
              <a:rPr lang="en-GB" smtClean="0"/>
              <a:t>24/08/2020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52FA0E-A8B2-4EC6-87B9-8B5B575B8E4A}" type="slidenum">
              <a:rPr lang="en-GB" smtClean="0"/>
              <a:t>‹#›</a:t>
            </a:fld>
            <a:endParaRPr lang="en-GB"/>
          </a:p>
        </p:txBody>
      </p:sp>
    </p:spTree>
    <p:extLst>
      <p:ext uri="{BB962C8B-B14F-4D97-AF65-F5344CB8AC3E}">
        <p14:creationId xmlns:p14="http://schemas.microsoft.com/office/powerpoint/2010/main" val="131204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19645CE-1D28-49E6-95C0-E7844FD1BA36}" type="datetimeFigureOut">
              <a:rPr lang="en-GB" smtClean="0"/>
              <a:t>24/08/2020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52FA0E-A8B2-4EC6-87B9-8B5B575B8E4A}" type="slidenum">
              <a:rPr lang="en-GB" smtClean="0"/>
              <a:t>‹#›</a:t>
            </a:fld>
            <a:endParaRPr lang="en-GB"/>
          </a:p>
        </p:txBody>
      </p:sp>
    </p:spTree>
    <p:extLst>
      <p:ext uri="{BB962C8B-B14F-4D97-AF65-F5344CB8AC3E}">
        <p14:creationId xmlns:p14="http://schemas.microsoft.com/office/powerpoint/2010/main" val="450307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19645CE-1D28-49E6-95C0-E7844FD1BA36}" type="datetimeFigureOut">
              <a:rPr lang="en-GB" smtClean="0"/>
              <a:t>24/08/2020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52FA0E-A8B2-4EC6-87B9-8B5B575B8E4A}" type="slidenum">
              <a:rPr lang="en-GB" smtClean="0"/>
              <a:t>‹#›</a:t>
            </a:fld>
            <a:endParaRPr lang="en-GB"/>
          </a:p>
        </p:txBody>
      </p:sp>
    </p:spTree>
    <p:extLst>
      <p:ext uri="{BB962C8B-B14F-4D97-AF65-F5344CB8AC3E}">
        <p14:creationId xmlns:p14="http://schemas.microsoft.com/office/powerpoint/2010/main" val="3534125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9645CE-1D28-49E6-95C0-E7844FD1BA36}" type="datetimeFigureOut">
              <a:rPr lang="en-GB" smtClean="0"/>
              <a:t>24/08/2020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52FA0E-A8B2-4EC6-87B9-8B5B575B8E4A}" type="slidenum">
              <a:rPr lang="en-GB" smtClean="0"/>
              <a:t>‹#›</a:t>
            </a:fld>
            <a:endParaRPr lang="en-GB"/>
          </a:p>
        </p:txBody>
      </p:sp>
    </p:spTree>
    <p:extLst>
      <p:ext uri="{BB962C8B-B14F-4D97-AF65-F5344CB8AC3E}">
        <p14:creationId xmlns:p14="http://schemas.microsoft.com/office/powerpoint/2010/main" val="269492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9645CE-1D28-49E6-95C0-E7844FD1BA36}" type="datetimeFigureOut">
              <a:rPr lang="en-GB" smtClean="0"/>
              <a:t>24/08/2020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52FA0E-A8B2-4EC6-87B9-8B5B575B8E4A}" type="slidenum">
              <a:rPr lang="en-GB" smtClean="0"/>
              <a:t>‹#›</a:t>
            </a:fld>
            <a:endParaRPr lang="en-GB"/>
          </a:p>
        </p:txBody>
      </p:sp>
    </p:spTree>
    <p:extLst>
      <p:ext uri="{BB962C8B-B14F-4D97-AF65-F5344CB8AC3E}">
        <p14:creationId xmlns:p14="http://schemas.microsoft.com/office/powerpoint/2010/main" val="3387785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9645CE-1D28-49E6-95C0-E7844FD1BA36}" type="datetimeFigureOut">
              <a:rPr lang="en-GB" smtClean="0"/>
              <a:t>24/08/2020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52FA0E-A8B2-4EC6-87B9-8B5B575B8E4A}" type="slidenum">
              <a:rPr lang="en-GB" smtClean="0"/>
              <a:t>‹#›</a:t>
            </a:fld>
            <a:endParaRPr lang="en-GB"/>
          </a:p>
        </p:txBody>
      </p:sp>
    </p:spTree>
    <p:extLst>
      <p:ext uri="{BB962C8B-B14F-4D97-AF65-F5344CB8AC3E}">
        <p14:creationId xmlns:p14="http://schemas.microsoft.com/office/powerpoint/2010/main" val="3450192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9645CE-1D28-49E6-95C0-E7844FD1BA36}" type="datetimeFigureOut">
              <a:rPr lang="en-GB" smtClean="0"/>
              <a:t>24/08/2020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2FA0E-A8B2-4EC6-87B9-8B5B575B8E4A}" type="slidenum">
              <a:rPr lang="en-GB" smtClean="0"/>
              <a:t>‹#›</a:t>
            </a:fld>
            <a:endParaRPr lang="en-GB"/>
          </a:p>
        </p:txBody>
      </p:sp>
    </p:spTree>
    <p:extLst>
      <p:ext uri="{BB962C8B-B14F-4D97-AF65-F5344CB8AC3E}">
        <p14:creationId xmlns:p14="http://schemas.microsoft.com/office/powerpoint/2010/main" val="2114575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solidFill>
                  <a:schemeClr val="accent5"/>
                </a:solidFill>
              </a:rPr>
              <a:t>PAEDS </a:t>
            </a:r>
            <a:r>
              <a:rPr lang="en-GB" smtClean="0">
                <a:solidFill>
                  <a:schemeClr val="accent5"/>
                </a:solidFill>
              </a:rPr>
              <a:t>CONDITIONS</a:t>
            </a:r>
            <a:br>
              <a:rPr lang="en-GB" smtClean="0">
                <a:solidFill>
                  <a:schemeClr val="accent5"/>
                </a:solidFill>
              </a:rPr>
            </a:br>
            <a:r>
              <a:rPr lang="en-GB" smtClean="0">
                <a:solidFill>
                  <a:schemeClr val="accent5"/>
                </a:solidFill>
              </a:rPr>
              <a:t>CONTINUATION </a:t>
            </a:r>
            <a:r>
              <a:rPr lang="en-GB" smtClean="0">
                <a:solidFill>
                  <a:schemeClr val="accent5"/>
                </a:solidFill>
              </a:rPr>
              <a:t> </a:t>
            </a:r>
            <a:endParaRPr lang="en-GB" dirty="0">
              <a:solidFill>
                <a:schemeClr val="accent5"/>
              </a:solidFill>
            </a:endParaRPr>
          </a:p>
        </p:txBody>
      </p:sp>
      <p:sp>
        <p:nvSpPr>
          <p:cNvPr id="3" name="Subtitle 2"/>
          <p:cNvSpPr>
            <a:spLocks noGrp="1"/>
          </p:cNvSpPr>
          <p:nvPr>
            <p:ph type="subTitle" idx="1"/>
          </p:nvPr>
        </p:nvSpPr>
        <p:spPr/>
        <p:txBody>
          <a:bodyPr/>
          <a:lstStyle/>
          <a:p>
            <a:r>
              <a:rPr lang="en-GB" dirty="0" smtClean="0">
                <a:solidFill>
                  <a:srgbClr val="FF0000"/>
                </a:solidFill>
              </a:rPr>
              <a:t>BY MR. BALLY. </a:t>
            </a:r>
            <a:r>
              <a:rPr lang="en-GB" dirty="0">
                <a:solidFill>
                  <a:srgbClr val="FF0000"/>
                </a:solidFill>
              </a:rPr>
              <a:t>A</a:t>
            </a:r>
            <a:r>
              <a:rPr lang="en-GB" dirty="0" smtClean="0">
                <a:solidFill>
                  <a:srgbClr val="FF0000"/>
                </a:solidFill>
              </a:rPr>
              <a:t> (</a:t>
            </a:r>
            <a:r>
              <a:rPr lang="en-GB" dirty="0" err="1" smtClean="0">
                <a:solidFill>
                  <a:srgbClr val="FF0000"/>
                </a:solidFill>
              </a:rPr>
              <a:t>MScN</a:t>
            </a:r>
            <a:r>
              <a:rPr lang="en-GB" dirty="0" smtClean="0">
                <a:solidFill>
                  <a:srgbClr val="FF0000"/>
                </a:solidFill>
              </a:rPr>
              <a:t>, </a:t>
            </a:r>
            <a:r>
              <a:rPr lang="en-GB" dirty="0" err="1" smtClean="0">
                <a:solidFill>
                  <a:srgbClr val="FF0000"/>
                </a:solidFill>
              </a:rPr>
              <a:t>BScN</a:t>
            </a:r>
            <a:r>
              <a:rPr lang="en-GB" dirty="0" smtClean="0">
                <a:solidFill>
                  <a:srgbClr val="FF0000"/>
                </a:solidFill>
              </a:rPr>
              <a:t>)</a:t>
            </a:r>
          </a:p>
          <a:p>
            <a:r>
              <a:rPr lang="en-GB" dirty="0" smtClean="0">
                <a:solidFill>
                  <a:srgbClr val="FF0000"/>
                </a:solidFill>
              </a:rPr>
              <a:t>LECTURER PORT REITZ </a:t>
            </a:r>
            <a:endParaRPr lang="en-GB" dirty="0">
              <a:solidFill>
                <a:srgbClr val="FF0000"/>
              </a:solidFill>
            </a:endParaRPr>
          </a:p>
        </p:txBody>
      </p:sp>
    </p:spTree>
    <p:extLst>
      <p:ext uri="{BB962C8B-B14F-4D97-AF65-F5344CB8AC3E}">
        <p14:creationId xmlns:p14="http://schemas.microsoft.com/office/powerpoint/2010/main" val="2650795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217" y="1"/>
            <a:ext cx="10632583" cy="708337"/>
          </a:xfrm>
        </p:spPr>
        <p:txBody>
          <a:bodyPr>
            <a:normAutofit/>
          </a:bodyPr>
          <a:lstStyle/>
          <a:p>
            <a:r>
              <a:rPr lang="en-GB" sz="3600" b="1" dirty="0" smtClean="0"/>
              <a:t>Pathophysiology of RHD</a:t>
            </a:r>
            <a:endParaRPr lang="en-GB" sz="3600" b="1" dirty="0"/>
          </a:p>
        </p:txBody>
      </p:sp>
      <p:sp>
        <p:nvSpPr>
          <p:cNvPr id="3" name="Content Placeholder 2"/>
          <p:cNvSpPr>
            <a:spLocks noGrp="1"/>
          </p:cNvSpPr>
          <p:nvPr>
            <p:ph idx="1"/>
          </p:nvPr>
        </p:nvSpPr>
        <p:spPr>
          <a:xfrm>
            <a:off x="721217" y="824248"/>
            <a:ext cx="10632583" cy="6033752"/>
          </a:xfrm>
        </p:spPr>
        <p:txBody>
          <a:bodyPr/>
          <a:lstStyle/>
          <a:p>
            <a:pPr algn="just"/>
            <a:r>
              <a:rPr lang="en-GB" dirty="0" smtClean="0"/>
              <a:t>All the three heart layers gradually become affected, especially the endocardium (Endocarditis) of the left side of the heart. </a:t>
            </a:r>
          </a:p>
          <a:p>
            <a:pPr algn="just"/>
            <a:r>
              <a:rPr lang="en-GB" dirty="0"/>
              <a:t>The infection may also progress </a:t>
            </a:r>
            <a:r>
              <a:rPr lang="en-GB" dirty="0" smtClean="0"/>
              <a:t>to affect </a:t>
            </a:r>
            <a:r>
              <a:rPr lang="en-GB" dirty="0"/>
              <a:t>the mitral valve or other valves in </a:t>
            </a:r>
            <a:r>
              <a:rPr lang="en-GB" dirty="0" smtClean="0"/>
              <a:t>the heart</a:t>
            </a:r>
            <a:r>
              <a:rPr lang="en-GB" dirty="0"/>
              <a:t>. </a:t>
            </a:r>
            <a:endParaRPr lang="en-GB" dirty="0" smtClean="0"/>
          </a:p>
          <a:p>
            <a:pPr algn="just"/>
            <a:r>
              <a:rPr lang="en-GB" dirty="0" smtClean="0"/>
              <a:t>The </a:t>
            </a:r>
            <a:r>
              <a:rPr lang="en-GB" dirty="0"/>
              <a:t>flaps, which form the valve, </a:t>
            </a:r>
            <a:r>
              <a:rPr lang="en-GB" dirty="0" smtClean="0"/>
              <a:t>become swollen </a:t>
            </a:r>
            <a:r>
              <a:rPr lang="en-GB" dirty="0"/>
              <a:t>and oedematous with small and </a:t>
            </a:r>
            <a:r>
              <a:rPr lang="en-GB" dirty="0" smtClean="0"/>
              <a:t>firmly attached </a:t>
            </a:r>
            <a:r>
              <a:rPr lang="en-GB" dirty="0"/>
              <a:t>vegetable like deposits.</a:t>
            </a:r>
          </a:p>
          <a:p>
            <a:pPr algn="just"/>
            <a:r>
              <a:rPr lang="en-GB" dirty="0"/>
              <a:t>In the acute stage, the valve </a:t>
            </a:r>
            <a:r>
              <a:rPr lang="en-GB" dirty="0" smtClean="0"/>
              <a:t>becomes incompetent</a:t>
            </a:r>
            <a:r>
              <a:rPr lang="en-GB" dirty="0"/>
              <a:t>, resulting in subsequent </a:t>
            </a:r>
            <a:r>
              <a:rPr lang="en-GB" dirty="0" smtClean="0"/>
              <a:t>fibrosis and </a:t>
            </a:r>
            <a:r>
              <a:rPr lang="en-GB" dirty="0"/>
              <a:t>thickening. The </a:t>
            </a:r>
            <a:r>
              <a:rPr lang="en-GB" dirty="0" err="1"/>
              <a:t>tendonous</a:t>
            </a:r>
            <a:r>
              <a:rPr lang="en-GB" dirty="0"/>
              <a:t> cords (</a:t>
            </a:r>
            <a:r>
              <a:rPr lang="en-GB" dirty="0" err="1" smtClean="0"/>
              <a:t>cordae</a:t>
            </a:r>
            <a:r>
              <a:rPr lang="en-GB" dirty="0" smtClean="0"/>
              <a:t> </a:t>
            </a:r>
            <a:r>
              <a:rPr lang="en-GB" dirty="0" err="1" smtClean="0"/>
              <a:t>tendineae</a:t>
            </a:r>
            <a:r>
              <a:rPr lang="en-GB" dirty="0"/>
              <a:t>) become shortened. This </a:t>
            </a:r>
            <a:r>
              <a:rPr lang="en-GB" dirty="0" smtClean="0"/>
              <a:t>causes stenosis</a:t>
            </a:r>
            <a:r>
              <a:rPr lang="en-GB" dirty="0"/>
              <a:t>, with or without incompetence</a:t>
            </a:r>
          </a:p>
        </p:txBody>
      </p:sp>
    </p:spTree>
    <p:extLst>
      <p:ext uri="{BB962C8B-B14F-4D97-AF65-F5344CB8AC3E}">
        <p14:creationId xmlns:p14="http://schemas.microsoft.com/office/powerpoint/2010/main" val="1407177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82980"/>
          </a:xfrm>
        </p:spPr>
        <p:txBody>
          <a:bodyPr>
            <a:normAutofit/>
          </a:bodyPr>
          <a:lstStyle/>
          <a:p>
            <a:r>
              <a:rPr lang="en-GB" sz="3600" b="1" dirty="0" smtClean="0"/>
              <a:t>Clinical features of RHD</a:t>
            </a:r>
            <a:endParaRPr lang="en-GB" sz="3600" b="1" dirty="0"/>
          </a:p>
        </p:txBody>
      </p:sp>
      <p:sp>
        <p:nvSpPr>
          <p:cNvPr id="3" name="Content Placeholder 2"/>
          <p:cNvSpPr>
            <a:spLocks noGrp="1"/>
          </p:cNvSpPr>
          <p:nvPr>
            <p:ph idx="1"/>
          </p:nvPr>
        </p:nvSpPr>
        <p:spPr>
          <a:xfrm>
            <a:off x="838200" y="982980"/>
            <a:ext cx="10515600" cy="5875019"/>
          </a:xfrm>
        </p:spPr>
        <p:txBody>
          <a:bodyPr>
            <a:normAutofit lnSpcReduction="10000"/>
          </a:bodyPr>
          <a:lstStyle/>
          <a:p>
            <a:pPr algn="just"/>
            <a:r>
              <a:rPr lang="en-GB" sz="3600" dirty="0" smtClean="0"/>
              <a:t>Headache, vomiting moderate fever of 37.5 degrees </a:t>
            </a:r>
            <a:r>
              <a:rPr lang="en-GB" sz="3600" dirty="0" err="1" smtClean="0"/>
              <a:t>celcius</a:t>
            </a:r>
            <a:r>
              <a:rPr lang="en-GB" sz="3600" dirty="0" smtClean="0"/>
              <a:t>  </a:t>
            </a:r>
          </a:p>
          <a:p>
            <a:pPr algn="just"/>
            <a:r>
              <a:rPr lang="en-GB" sz="3600" dirty="0" smtClean="0"/>
              <a:t>Sweating and constipation indicates toxaemia emerging </a:t>
            </a:r>
          </a:p>
          <a:p>
            <a:pPr algn="just"/>
            <a:r>
              <a:rPr lang="en-GB" sz="3600" dirty="0" smtClean="0"/>
              <a:t>Polyarthritis especially larger joints </a:t>
            </a:r>
          </a:p>
          <a:p>
            <a:pPr algn="just"/>
            <a:r>
              <a:rPr lang="en-GB" sz="3600" dirty="0" smtClean="0"/>
              <a:t>Pulse rate elevated </a:t>
            </a:r>
          </a:p>
          <a:p>
            <a:pPr algn="just"/>
            <a:r>
              <a:rPr lang="en-GB" sz="3600" dirty="0" smtClean="0"/>
              <a:t>Reddened joints and swollen with nodules over the joints</a:t>
            </a:r>
          </a:p>
          <a:p>
            <a:pPr algn="just"/>
            <a:r>
              <a:rPr lang="en-GB" sz="3600" dirty="0" smtClean="0"/>
              <a:t>Anaemia can set with prolonged illness indicating danger of permanent heart damage </a:t>
            </a:r>
          </a:p>
          <a:p>
            <a:pPr algn="just"/>
            <a:r>
              <a:rPr lang="en-GB" sz="3600" dirty="0" smtClean="0"/>
              <a:t>Fainting can occur </a:t>
            </a:r>
          </a:p>
          <a:p>
            <a:endParaRPr lang="en-GB" dirty="0" smtClean="0"/>
          </a:p>
          <a:p>
            <a:endParaRPr lang="en-GB" dirty="0" smtClean="0"/>
          </a:p>
          <a:p>
            <a:endParaRPr lang="en-GB" dirty="0"/>
          </a:p>
        </p:txBody>
      </p:sp>
    </p:spTree>
    <p:extLst>
      <p:ext uri="{BB962C8B-B14F-4D97-AF65-F5344CB8AC3E}">
        <p14:creationId xmlns:p14="http://schemas.microsoft.com/office/powerpoint/2010/main" val="604888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24" y="365126"/>
            <a:ext cx="10696976" cy="665184"/>
          </a:xfrm>
        </p:spPr>
        <p:txBody>
          <a:bodyPr>
            <a:normAutofit fontScale="90000"/>
          </a:bodyPr>
          <a:lstStyle/>
          <a:p>
            <a:r>
              <a:rPr lang="en-GB" b="1" dirty="0" smtClean="0"/>
              <a:t>Nursing diagnosis</a:t>
            </a:r>
            <a:endParaRPr lang="en-GB" b="1" dirty="0"/>
          </a:p>
        </p:txBody>
      </p:sp>
      <p:sp>
        <p:nvSpPr>
          <p:cNvPr id="3" name="Content Placeholder 2"/>
          <p:cNvSpPr>
            <a:spLocks noGrp="1"/>
          </p:cNvSpPr>
          <p:nvPr>
            <p:ph idx="1"/>
          </p:nvPr>
        </p:nvSpPr>
        <p:spPr>
          <a:xfrm>
            <a:off x="656824" y="1300766"/>
            <a:ext cx="10696976" cy="5434885"/>
          </a:xfrm>
        </p:spPr>
        <p:txBody>
          <a:bodyPr/>
          <a:lstStyle/>
          <a:p>
            <a:r>
              <a:rPr lang="en-GB" dirty="0" smtClean="0"/>
              <a:t>Fever related to inflammation process</a:t>
            </a:r>
          </a:p>
          <a:p>
            <a:r>
              <a:rPr lang="en-GB" dirty="0" smtClean="0"/>
              <a:t>Pain related to inflammation process</a:t>
            </a:r>
          </a:p>
          <a:p>
            <a:r>
              <a:rPr lang="en-GB" dirty="0" smtClean="0"/>
              <a:t>Deficient fluid volume related to sweating </a:t>
            </a:r>
          </a:p>
          <a:p>
            <a:r>
              <a:rPr lang="en-GB" dirty="0" smtClean="0"/>
              <a:t>Imbalanced nutrition less than body requirements related to vomiting </a:t>
            </a:r>
            <a:endParaRPr lang="en-GB" dirty="0"/>
          </a:p>
        </p:txBody>
      </p:sp>
    </p:spTree>
    <p:extLst>
      <p:ext uri="{BB962C8B-B14F-4D97-AF65-F5344CB8AC3E}">
        <p14:creationId xmlns:p14="http://schemas.microsoft.com/office/powerpoint/2010/main" val="266851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05839"/>
          </a:xfrm>
        </p:spPr>
        <p:txBody>
          <a:bodyPr/>
          <a:lstStyle/>
          <a:p>
            <a:r>
              <a:rPr lang="en-US" b="1" dirty="0" smtClean="0"/>
              <a:t>Nursing Interventions and Rationales for RHD</a:t>
            </a:r>
            <a:endParaRPr lang="en-GB" dirty="0"/>
          </a:p>
        </p:txBody>
      </p:sp>
      <p:sp>
        <p:nvSpPr>
          <p:cNvPr id="3" name="Content Placeholder 2"/>
          <p:cNvSpPr>
            <a:spLocks noGrp="1"/>
          </p:cNvSpPr>
          <p:nvPr>
            <p:ph idx="1"/>
          </p:nvPr>
        </p:nvSpPr>
        <p:spPr>
          <a:xfrm>
            <a:off x="838200" y="1234440"/>
            <a:ext cx="10515600" cy="5623560"/>
          </a:xfrm>
        </p:spPr>
        <p:txBody>
          <a:bodyPr>
            <a:normAutofit/>
          </a:bodyPr>
          <a:lstStyle/>
          <a:p>
            <a:pPr algn="just"/>
            <a:r>
              <a:rPr lang="en-GB" dirty="0"/>
              <a:t>Nurse the child in recumbent position in </a:t>
            </a:r>
            <a:r>
              <a:rPr lang="en-GB" dirty="0" smtClean="0"/>
              <a:t>a well </a:t>
            </a:r>
            <a:r>
              <a:rPr lang="en-GB" dirty="0"/>
              <a:t>ventilated room, </a:t>
            </a:r>
            <a:r>
              <a:rPr lang="en-GB" dirty="0" smtClean="0"/>
              <a:t>with minimal </a:t>
            </a:r>
            <a:r>
              <a:rPr lang="en-GB" dirty="0"/>
              <a:t>disturbances.</a:t>
            </a:r>
          </a:p>
          <a:p>
            <a:pPr algn="just"/>
            <a:r>
              <a:rPr lang="en-GB" dirty="0" smtClean="0"/>
              <a:t>Vital </a:t>
            </a:r>
            <a:r>
              <a:rPr lang="en-GB" dirty="0"/>
              <a:t>signs observations of </a:t>
            </a:r>
            <a:r>
              <a:rPr lang="en-GB" dirty="0" smtClean="0"/>
              <a:t>temperature, pulse </a:t>
            </a:r>
            <a:r>
              <a:rPr lang="en-GB" dirty="0"/>
              <a:t>and respiration should be taken </a:t>
            </a:r>
            <a:r>
              <a:rPr lang="en-GB" dirty="0" smtClean="0"/>
              <a:t>and recorded </a:t>
            </a:r>
            <a:r>
              <a:rPr lang="en-GB" dirty="0"/>
              <a:t>every two hours, and </a:t>
            </a:r>
            <a:r>
              <a:rPr lang="en-GB" dirty="0" smtClean="0"/>
              <a:t>any abnormalities </a:t>
            </a:r>
            <a:r>
              <a:rPr lang="en-GB" dirty="0"/>
              <a:t>immediately reported </a:t>
            </a:r>
            <a:r>
              <a:rPr lang="en-GB" dirty="0" smtClean="0"/>
              <a:t>to the doctor</a:t>
            </a:r>
            <a:r>
              <a:rPr lang="en-GB" dirty="0"/>
              <a:t> </a:t>
            </a:r>
            <a:endParaRPr lang="en-GB" dirty="0" smtClean="0"/>
          </a:p>
          <a:p>
            <a:pPr algn="just"/>
            <a:r>
              <a:rPr lang="en-GB" dirty="0" smtClean="0"/>
              <a:t>Take </a:t>
            </a:r>
            <a:r>
              <a:rPr lang="en-GB" dirty="0"/>
              <a:t>particular interest in the painful </a:t>
            </a:r>
            <a:r>
              <a:rPr lang="en-GB" dirty="0" smtClean="0"/>
              <a:t>joints. Small </a:t>
            </a:r>
            <a:r>
              <a:rPr lang="en-GB" dirty="0"/>
              <a:t>soft pillows should be used to </a:t>
            </a:r>
            <a:r>
              <a:rPr lang="en-GB" dirty="0" smtClean="0"/>
              <a:t>support the </a:t>
            </a:r>
            <a:r>
              <a:rPr lang="en-GB" dirty="0"/>
              <a:t>affected limb providing comfort. </a:t>
            </a:r>
            <a:r>
              <a:rPr lang="en-GB" dirty="0" smtClean="0"/>
              <a:t>You should </a:t>
            </a:r>
            <a:r>
              <a:rPr lang="en-GB" dirty="0"/>
              <a:t>ensure that bed cradle is in place </a:t>
            </a:r>
            <a:r>
              <a:rPr lang="en-GB" dirty="0" smtClean="0"/>
              <a:t>to keep </a:t>
            </a:r>
            <a:r>
              <a:rPr lang="en-GB" dirty="0"/>
              <a:t>beddings off the lower limbs.</a:t>
            </a:r>
          </a:p>
          <a:p>
            <a:pPr algn="just"/>
            <a:r>
              <a:rPr lang="en-GB" dirty="0" smtClean="0"/>
              <a:t>The </a:t>
            </a:r>
            <a:r>
              <a:rPr lang="en-GB" dirty="0"/>
              <a:t>child should be on complete bed </a:t>
            </a:r>
            <a:r>
              <a:rPr lang="en-GB" dirty="0" smtClean="0"/>
              <a:t>rest with </a:t>
            </a:r>
            <a:r>
              <a:rPr lang="en-GB" dirty="0"/>
              <a:t>all activities carried out by the </a:t>
            </a:r>
            <a:r>
              <a:rPr lang="en-GB" dirty="0" smtClean="0"/>
              <a:t>nurses. You </a:t>
            </a:r>
            <a:r>
              <a:rPr lang="en-GB" dirty="0"/>
              <a:t>should explain to older children </a:t>
            </a:r>
            <a:r>
              <a:rPr lang="en-GB" dirty="0" smtClean="0"/>
              <a:t>and their </a:t>
            </a:r>
            <a:r>
              <a:rPr lang="en-GB" dirty="0"/>
              <a:t>parents why such steps are </a:t>
            </a:r>
            <a:r>
              <a:rPr lang="en-GB" dirty="0" smtClean="0"/>
              <a:t>being taken</a:t>
            </a:r>
            <a:r>
              <a:rPr lang="en-GB" dirty="0"/>
              <a:t>.</a:t>
            </a:r>
            <a:endParaRPr lang="en-GB" dirty="0" smtClean="0"/>
          </a:p>
          <a:p>
            <a:endParaRPr lang="en-GB" dirty="0"/>
          </a:p>
        </p:txBody>
      </p:sp>
    </p:spTree>
    <p:extLst>
      <p:ext uri="{BB962C8B-B14F-4D97-AF65-F5344CB8AC3E}">
        <p14:creationId xmlns:p14="http://schemas.microsoft.com/office/powerpoint/2010/main" val="1118967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Cont. </a:t>
            </a:r>
            <a:endParaRPr lang="en-GB" b="1" dirty="0"/>
          </a:p>
        </p:txBody>
      </p:sp>
      <p:sp>
        <p:nvSpPr>
          <p:cNvPr id="3" name="Content Placeholder 2"/>
          <p:cNvSpPr>
            <a:spLocks noGrp="1"/>
          </p:cNvSpPr>
          <p:nvPr>
            <p:ph idx="1"/>
          </p:nvPr>
        </p:nvSpPr>
        <p:spPr/>
        <p:txBody>
          <a:bodyPr>
            <a:normAutofit lnSpcReduction="10000"/>
          </a:bodyPr>
          <a:lstStyle/>
          <a:p>
            <a:r>
              <a:rPr lang="en-GB" dirty="0"/>
              <a:t>The child should be given light well </a:t>
            </a:r>
            <a:r>
              <a:rPr lang="en-GB" dirty="0" smtClean="0"/>
              <a:t>balanced meals</a:t>
            </a:r>
            <a:r>
              <a:rPr lang="en-GB" dirty="0"/>
              <a:t>, you should assign one nurse to </a:t>
            </a:r>
            <a:r>
              <a:rPr lang="en-GB" dirty="0" smtClean="0"/>
              <a:t>feed them </a:t>
            </a:r>
            <a:r>
              <a:rPr lang="en-GB" dirty="0"/>
              <a:t>if they are too ill to do it for </a:t>
            </a:r>
            <a:r>
              <a:rPr lang="en-GB" dirty="0" smtClean="0"/>
              <a:t>themselves or </a:t>
            </a:r>
            <a:r>
              <a:rPr lang="en-GB" dirty="0"/>
              <a:t>if they are in pain.</a:t>
            </a:r>
          </a:p>
          <a:p>
            <a:r>
              <a:rPr lang="en-GB" dirty="0" smtClean="0"/>
              <a:t>Slowly </a:t>
            </a:r>
            <a:r>
              <a:rPr lang="en-GB" dirty="0"/>
              <a:t>progressive passive exercise in </a:t>
            </a:r>
            <a:r>
              <a:rPr lang="en-GB" dirty="0" smtClean="0"/>
              <a:t>bed and </a:t>
            </a:r>
            <a:r>
              <a:rPr lang="en-GB" dirty="0"/>
              <a:t>occupational therapy is </a:t>
            </a:r>
            <a:r>
              <a:rPr lang="en-GB" dirty="0" smtClean="0"/>
              <a:t>advised</a:t>
            </a:r>
            <a:r>
              <a:rPr lang="en-GB" dirty="0"/>
              <a:t>. </a:t>
            </a:r>
            <a:endParaRPr lang="en-GB" dirty="0" smtClean="0"/>
          </a:p>
          <a:p>
            <a:r>
              <a:rPr lang="en-GB" dirty="0" smtClean="0"/>
              <a:t>Administer penicillin or </a:t>
            </a:r>
            <a:r>
              <a:rPr lang="en-GB" dirty="0" err="1" smtClean="0"/>
              <a:t>amoxil</a:t>
            </a:r>
            <a:r>
              <a:rPr lang="en-GB" dirty="0" smtClean="0"/>
              <a:t>, analgesics such as ASA or </a:t>
            </a:r>
            <a:r>
              <a:rPr lang="en-GB" dirty="0" err="1" smtClean="0"/>
              <a:t>brufen</a:t>
            </a:r>
            <a:r>
              <a:rPr lang="en-GB" dirty="0" smtClean="0"/>
              <a:t> </a:t>
            </a:r>
          </a:p>
          <a:p>
            <a:r>
              <a:rPr lang="en-GB" dirty="0" smtClean="0"/>
              <a:t>As the child’s </a:t>
            </a:r>
            <a:r>
              <a:rPr lang="en-GB" dirty="0"/>
              <a:t>condition improves, they will </a:t>
            </a:r>
            <a:r>
              <a:rPr lang="en-GB" dirty="0" smtClean="0"/>
              <a:t>be mobilised </a:t>
            </a:r>
            <a:r>
              <a:rPr lang="en-GB" dirty="0"/>
              <a:t>within the ward.</a:t>
            </a:r>
          </a:p>
          <a:p>
            <a:r>
              <a:rPr lang="en-GB" dirty="0" smtClean="0"/>
              <a:t> </a:t>
            </a:r>
            <a:r>
              <a:rPr lang="en-GB" dirty="0"/>
              <a:t>Involve the family in the child’s care, as </a:t>
            </a:r>
            <a:r>
              <a:rPr lang="en-GB" dirty="0" smtClean="0"/>
              <a:t>this care </a:t>
            </a:r>
            <a:r>
              <a:rPr lang="en-GB" dirty="0"/>
              <a:t>will have to continue at home.</a:t>
            </a:r>
          </a:p>
        </p:txBody>
      </p:sp>
    </p:spTree>
    <p:extLst>
      <p:ext uri="{BB962C8B-B14F-4D97-AF65-F5344CB8AC3E}">
        <p14:creationId xmlns:p14="http://schemas.microsoft.com/office/powerpoint/2010/main" val="1729069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55" y="1"/>
            <a:ext cx="10838646" cy="682579"/>
          </a:xfrm>
        </p:spPr>
        <p:txBody>
          <a:bodyPr>
            <a:normAutofit/>
          </a:bodyPr>
          <a:lstStyle/>
          <a:p>
            <a:r>
              <a:rPr lang="en-GB" sz="3600" b="1" dirty="0" smtClean="0"/>
              <a:t>2. CONGENITAL HEART DISEASES</a:t>
            </a:r>
            <a:endParaRPr lang="en-GB" sz="3600" b="1" dirty="0"/>
          </a:p>
        </p:txBody>
      </p:sp>
      <p:sp>
        <p:nvSpPr>
          <p:cNvPr id="3" name="Content Placeholder 2"/>
          <p:cNvSpPr>
            <a:spLocks noGrp="1"/>
          </p:cNvSpPr>
          <p:nvPr>
            <p:ph idx="1"/>
          </p:nvPr>
        </p:nvSpPr>
        <p:spPr>
          <a:xfrm>
            <a:off x="618187" y="798490"/>
            <a:ext cx="10735614" cy="6059510"/>
          </a:xfrm>
        </p:spPr>
        <p:txBody>
          <a:bodyPr>
            <a:normAutofit/>
          </a:bodyPr>
          <a:lstStyle/>
          <a:p>
            <a:r>
              <a:rPr lang="en-GB" sz="3600" dirty="0" smtClean="0">
                <a:latin typeface="Times New Roman" panose="02020603050405020304" pitchFamily="18" charset="0"/>
                <a:cs typeface="Times New Roman" panose="02020603050405020304" pitchFamily="18" charset="0"/>
              </a:rPr>
              <a:t>1. Assignment refer to your cardiovascular disorders notes specifically on Tetralogy of </a:t>
            </a:r>
            <a:r>
              <a:rPr lang="en-GB" sz="3600" dirty="0" err="1" smtClean="0">
                <a:latin typeface="Times New Roman" panose="02020603050405020304" pitchFamily="18" charset="0"/>
                <a:cs typeface="Times New Roman" panose="02020603050405020304" pitchFamily="18" charset="0"/>
              </a:rPr>
              <a:t>fallot</a:t>
            </a:r>
            <a:r>
              <a:rPr lang="en-GB" sz="3600" dirty="0" smtClean="0">
                <a:latin typeface="Times New Roman" panose="02020603050405020304" pitchFamily="18" charset="0"/>
                <a:cs typeface="Times New Roman" panose="02020603050405020304" pitchFamily="18" charset="0"/>
              </a:rPr>
              <a:t>, Patent </a:t>
            </a:r>
            <a:r>
              <a:rPr lang="en-GB" sz="3600" dirty="0" err="1" smtClean="0">
                <a:latin typeface="Times New Roman" panose="02020603050405020304" pitchFamily="18" charset="0"/>
                <a:cs typeface="Times New Roman" panose="02020603050405020304" pitchFamily="18" charset="0"/>
              </a:rPr>
              <a:t>ductus</a:t>
            </a:r>
            <a:r>
              <a:rPr lang="en-GB" sz="3600" dirty="0" smtClean="0">
                <a:latin typeface="Times New Roman" panose="02020603050405020304" pitchFamily="18" charset="0"/>
                <a:cs typeface="Times New Roman" panose="02020603050405020304" pitchFamily="18" charset="0"/>
              </a:rPr>
              <a:t> </a:t>
            </a:r>
            <a:r>
              <a:rPr lang="en-GB" sz="3600" dirty="0" err="1" smtClean="0">
                <a:latin typeface="Times New Roman" panose="02020603050405020304" pitchFamily="18" charset="0"/>
                <a:cs typeface="Times New Roman" panose="02020603050405020304" pitchFamily="18" charset="0"/>
              </a:rPr>
              <a:t>arteriosus</a:t>
            </a:r>
            <a:r>
              <a:rPr lang="en-GB" sz="3600" dirty="0">
                <a:latin typeface="Times New Roman" panose="02020603050405020304" pitchFamily="18" charset="0"/>
                <a:cs typeface="Times New Roman" panose="02020603050405020304" pitchFamily="18" charset="0"/>
              </a:rPr>
              <a:t> </a:t>
            </a:r>
            <a:r>
              <a:rPr lang="en-GB" sz="3600" dirty="0" smtClean="0">
                <a:latin typeface="Times New Roman" panose="02020603050405020304" pitchFamily="18" charset="0"/>
                <a:cs typeface="Times New Roman" panose="02020603050405020304" pitchFamily="18" charset="0"/>
              </a:rPr>
              <a:t>(PDA), ASD, VSD, Aortic stenosis, Pulmonary Stenosis, </a:t>
            </a:r>
            <a:r>
              <a:rPr lang="en-GB" sz="3600" dirty="0" err="1" smtClean="0">
                <a:latin typeface="Times New Roman" panose="02020603050405020304" pitchFamily="18" charset="0"/>
                <a:cs typeface="Times New Roman" panose="02020603050405020304" pitchFamily="18" charset="0"/>
              </a:rPr>
              <a:t>Coarctation</a:t>
            </a:r>
            <a:r>
              <a:rPr lang="en-GB" sz="3600" dirty="0" smtClean="0">
                <a:latin typeface="Times New Roman" panose="02020603050405020304" pitchFamily="18" charset="0"/>
                <a:cs typeface="Times New Roman" panose="02020603050405020304" pitchFamily="18" charset="0"/>
              </a:rPr>
              <a:t> of Aorta)</a:t>
            </a:r>
          </a:p>
          <a:p>
            <a:r>
              <a:rPr lang="en-GB" sz="3600" b="1" u="sng" dirty="0" smtClean="0">
                <a:latin typeface="Times New Roman" panose="02020603050405020304" pitchFamily="18" charset="0"/>
                <a:cs typeface="Times New Roman" panose="02020603050405020304" pitchFamily="18" charset="0"/>
              </a:rPr>
              <a:t>2. Anaemia </a:t>
            </a:r>
            <a:r>
              <a:rPr lang="en-GB" sz="3600" dirty="0" smtClean="0">
                <a:latin typeface="Times New Roman" panose="02020603050405020304" pitchFamily="18" charset="0"/>
                <a:cs typeface="Times New Roman" panose="02020603050405020304" pitchFamily="18" charset="0"/>
              </a:rPr>
              <a:t>refer to your blood disorders notes specially types of anaemia, narrowing to “Sickle cell anaemia- Definition, 5 types of sickle cell anaemia crisis, causes , S/S, Nursing management, complications), look at </a:t>
            </a:r>
            <a:r>
              <a:rPr lang="en-GB" sz="3600" dirty="0" err="1" smtClean="0">
                <a:latin typeface="Times New Roman" panose="02020603050405020304" pitchFamily="18" charset="0"/>
                <a:cs typeface="Times New Roman" panose="02020603050405020304" pitchFamily="18" charset="0"/>
              </a:rPr>
              <a:t>Hemophilia</a:t>
            </a:r>
            <a:r>
              <a:rPr lang="en-GB" sz="3600" dirty="0" smtClean="0">
                <a:latin typeface="Times New Roman" panose="02020603050405020304" pitchFamily="18" charset="0"/>
                <a:cs typeface="Times New Roman" panose="02020603050405020304" pitchFamily="18" charset="0"/>
              </a:rPr>
              <a:t>, </a:t>
            </a:r>
            <a:r>
              <a:rPr lang="en-GB" sz="3600" dirty="0" err="1" smtClean="0">
                <a:latin typeface="Times New Roman" panose="02020603050405020304" pitchFamily="18" charset="0"/>
                <a:cs typeface="Times New Roman" panose="02020603050405020304" pitchFamily="18" charset="0"/>
              </a:rPr>
              <a:t>Leukemia</a:t>
            </a: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8593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1"/>
            <a:ext cx="11018949" cy="734095"/>
          </a:xfrm>
        </p:spPr>
        <p:txBody>
          <a:bodyPr>
            <a:normAutofit/>
          </a:bodyPr>
          <a:lstStyle/>
          <a:p>
            <a:r>
              <a:rPr lang="en-GB" sz="3600" b="1" u="sng" dirty="0" smtClean="0"/>
              <a:t>3. </a:t>
            </a:r>
            <a:r>
              <a:rPr lang="en-GB" sz="3600" b="1" u="sng" dirty="0" smtClean="0">
                <a:solidFill>
                  <a:schemeClr val="accent1"/>
                </a:solidFill>
              </a:rPr>
              <a:t>GENITOURINARY DISORDERS OR RENAL DISORDERS</a:t>
            </a:r>
            <a:endParaRPr lang="en-GB" sz="3600" b="1" u="sng" dirty="0">
              <a:solidFill>
                <a:schemeClr val="accent1"/>
              </a:solidFill>
            </a:endParaRPr>
          </a:p>
        </p:txBody>
      </p:sp>
      <p:sp>
        <p:nvSpPr>
          <p:cNvPr id="3" name="Content Placeholder 2"/>
          <p:cNvSpPr>
            <a:spLocks noGrp="1"/>
          </p:cNvSpPr>
          <p:nvPr>
            <p:ph idx="1"/>
          </p:nvPr>
        </p:nvSpPr>
        <p:spPr>
          <a:xfrm>
            <a:off x="450760" y="734096"/>
            <a:ext cx="10903039" cy="6123904"/>
          </a:xfrm>
        </p:spPr>
        <p:txBody>
          <a:bodyPr/>
          <a:lstStyle/>
          <a:p>
            <a:r>
              <a:rPr lang="en-GB" b="1" i="1" u="sng" dirty="0" smtClean="0"/>
              <a:t>REMEMBER THIS ALWAYS!</a:t>
            </a:r>
          </a:p>
          <a:p>
            <a:r>
              <a:rPr lang="en-GB" b="1" i="1" dirty="0" smtClean="0"/>
              <a:t>A </a:t>
            </a:r>
            <a:r>
              <a:rPr lang="en-GB" b="1" i="1" dirty="0"/>
              <a:t>child has a short urethra; therefore, organisms can travel easily to the bladder, increasing the risk of </a:t>
            </a:r>
            <a:r>
              <a:rPr lang="en-GB" b="1" i="1" dirty="0" smtClean="0"/>
              <a:t>bladder and nephron.</a:t>
            </a:r>
          </a:p>
          <a:p>
            <a:r>
              <a:rPr lang="en-GB" b="1" u="sng" dirty="0" smtClean="0"/>
              <a:t>Renal disorders will include but not limited to </a:t>
            </a:r>
          </a:p>
          <a:p>
            <a:r>
              <a:rPr lang="en-GB" dirty="0" smtClean="0"/>
              <a:t>1. </a:t>
            </a:r>
            <a:r>
              <a:rPr lang="en-GB" dirty="0" err="1" smtClean="0"/>
              <a:t>Nephrotic</a:t>
            </a:r>
            <a:r>
              <a:rPr lang="en-GB" dirty="0" smtClean="0"/>
              <a:t> syndrome </a:t>
            </a:r>
          </a:p>
          <a:p>
            <a:r>
              <a:rPr lang="en-GB" dirty="0" smtClean="0"/>
              <a:t>2. </a:t>
            </a:r>
            <a:r>
              <a:rPr lang="en-GB" dirty="0" err="1" smtClean="0"/>
              <a:t>Wilms</a:t>
            </a:r>
            <a:r>
              <a:rPr lang="en-GB" dirty="0" smtClean="0"/>
              <a:t> tumour</a:t>
            </a:r>
          </a:p>
          <a:p>
            <a:r>
              <a:rPr lang="en-GB" dirty="0"/>
              <a:t> </a:t>
            </a:r>
            <a:r>
              <a:rPr lang="en-GB" dirty="0" smtClean="0"/>
              <a:t>  </a:t>
            </a:r>
            <a:r>
              <a:rPr lang="en-GB" b="1" u="sng" dirty="0" smtClean="0"/>
              <a:t>1. NEPHROTIC SYNDROME </a:t>
            </a:r>
          </a:p>
          <a:p>
            <a:r>
              <a:rPr lang="en-GB" b="1" u="sng" dirty="0" smtClean="0"/>
              <a:t>Definition </a:t>
            </a:r>
          </a:p>
          <a:p>
            <a:r>
              <a:rPr lang="en-GB" dirty="0" smtClean="0"/>
              <a:t>It is a condition that affects the nephron majorly young children characterised by  heavy proteinuria, </a:t>
            </a:r>
            <a:r>
              <a:rPr lang="en-GB" dirty="0" err="1" smtClean="0"/>
              <a:t>hypoalbuminemia</a:t>
            </a:r>
            <a:r>
              <a:rPr lang="en-GB" dirty="0" smtClean="0"/>
              <a:t>, </a:t>
            </a:r>
            <a:r>
              <a:rPr lang="en-GB" dirty="0" err="1" smtClean="0"/>
              <a:t>edema</a:t>
            </a:r>
            <a:r>
              <a:rPr lang="en-GB" dirty="0" smtClean="0"/>
              <a:t>, </a:t>
            </a:r>
            <a:r>
              <a:rPr lang="en-GB" dirty="0" err="1" smtClean="0"/>
              <a:t>hyperlipidemia</a:t>
            </a:r>
            <a:r>
              <a:rPr lang="en-GB" dirty="0" smtClean="0"/>
              <a:t> and hypercoagulability plus or minus hypertension.</a:t>
            </a:r>
          </a:p>
          <a:p>
            <a:r>
              <a:rPr lang="en-GB" u="sng" dirty="0" smtClean="0"/>
              <a:t>CAUSES:- </a:t>
            </a:r>
            <a:r>
              <a:rPr lang="en-GB" dirty="0" smtClean="0"/>
              <a:t>unknown however it can be associated with bacterial infection especially Group A. beta haemolytic streptococcal following URTI.</a:t>
            </a:r>
            <a:endParaRPr lang="en-GB" u="sng" dirty="0"/>
          </a:p>
          <a:p>
            <a:endParaRPr lang="en-GB" dirty="0"/>
          </a:p>
        </p:txBody>
      </p:sp>
    </p:spTree>
    <p:extLst>
      <p:ext uri="{BB962C8B-B14F-4D97-AF65-F5344CB8AC3E}">
        <p14:creationId xmlns:p14="http://schemas.microsoft.com/office/powerpoint/2010/main" val="402027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186" y="1"/>
            <a:ext cx="10735613" cy="669700"/>
          </a:xfrm>
        </p:spPr>
        <p:txBody>
          <a:bodyPr>
            <a:normAutofit/>
          </a:bodyPr>
          <a:lstStyle/>
          <a:p>
            <a:r>
              <a:rPr lang="en-US" sz="3600" b="1" dirty="0"/>
              <a:t>Pathophysiology of </a:t>
            </a:r>
            <a:r>
              <a:rPr lang="en-US" sz="3600" b="1" dirty="0" err="1" smtClean="0"/>
              <a:t>Nephrotic</a:t>
            </a:r>
            <a:r>
              <a:rPr lang="en-US" sz="3600" b="1" dirty="0" smtClean="0"/>
              <a:t> </a:t>
            </a:r>
            <a:r>
              <a:rPr lang="en-US" sz="3600" b="1" dirty="0"/>
              <a:t>Syndrome </a:t>
            </a:r>
            <a:endParaRPr lang="en-GB" sz="3600" dirty="0"/>
          </a:p>
        </p:txBody>
      </p:sp>
      <p:sp>
        <p:nvSpPr>
          <p:cNvPr id="3" name="Content Placeholder 2"/>
          <p:cNvSpPr>
            <a:spLocks noGrp="1"/>
          </p:cNvSpPr>
          <p:nvPr>
            <p:ph idx="1"/>
          </p:nvPr>
        </p:nvSpPr>
        <p:spPr>
          <a:xfrm>
            <a:off x="618186" y="785610"/>
            <a:ext cx="10735614" cy="6072389"/>
          </a:xfrm>
        </p:spPr>
        <p:txBody>
          <a:bodyPr>
            <a:normAutofit fontScale="92500" lnSpcReduction="20000"/>
          </a:bodyPr>
          <a:lstStyle/>
          <a:p>
            <a:r>
              <a:rPr lang="en-US" dirty="0"/>
              <a:t>Increase in permeability of the glomerular capillary wall which leads to massive proteinuria</a:t>
            </a:r>
            <a:r>
              <a:rPr lang="en-US" dirty="0" smtClean="0"/>
              <a:t>.</a:t>
            </a:r>
          </a:p>
          <a:p>
            <a:r>
              <a:rPr lang="en-US" dirty="0" smtClean="0"/>
              <a:t> </a:t>
            </a:r>
            <a:r>
              <a:rPr lang="en-US" dirty="0"/>
              <a:t>In minimal change disease (MCD), T-cell dysfunction leads to alteration of cytokines which cause a loss of negatively charged glycoproteins within the glomerular capillary wall. </a:t>
            </a:r>
            <a:endParaRPr lang="en-GB" dirty="0"/>
          </a:p>
          <a:p>
            <a:r>
              <a:rPr lang="en-US" dirty="0" smtClean="0"/>
              <a:t>In </a:t>
            </a:r>
            <a:r>
              <a:rPr lang="en-US" dirty="0"/>
              <a:t>focal segmental </a:t>
            </a:r>
            <a:r>
              <a:rPr lang="en-US" dirty="0" err="1"/>
              <a:t>glomerulosclerosis</a:t>
            </a:r>
            <a:r>
              <a:rPr lang="en-US" dirty="0"/>
              <a:t>-a plasma factor may be responsible for the increase in capillary wall permeability. </a:t>
            </a:r>
            <a:endParaRPr lang="en-US" dirty="0" smtClean="0"/>
          </a:p>
          <a:p>
            <a:r>
              <a:rPr lang="en-US" dirty="0" smtClean="0"/>
              <a:t>Urinary </a:t>
            </a:r>
            <a:r>
              <a:rPr lang="en-US" dirty="0"/>
              <a:t>protein loss causes </a:t>
            </a:r>
            <a:r>
              <a:rPr lang="en-US" dirty="0" err="1"/>
              <a:t>hypoalbuminemia</a:t>
            </a:r>
            <a:r>
              <a:rPr lang="en-US" dirty="0"/>
              <a:t> leading to a decrease in plasma oncotic pressure and transudation of fluid from the intravascular compartment to the interstitial space thus edema. </a:t>
            </a:r>
            <a:endParaRPr lang="en-GB" dirty="0"/>
          </a:p>
          <a:p>
            <a:r>
              <a:rPr lang="en-US" dirty="0"/>
              <a:t>Reduction in intravascular volume leads to reduced renal perfusion pressure activating the rennin angiotensin activating system (RAAS) which stimulates tubular reabsorption of sodium. </a:t>
            </a:r>
            <a:endParaRPr lang="en-GB" dirty="0"/>
          </a:p>
          <a:p>
            <a:r>
              <a:rPr lang="en-US" dirty="0"/>
              <a:t>The reduced intravascular volume also stimulates the release of ADH which enhances the reabsorption of H</a:t>
            </a:r>
            <a:r>
              <a:rPr lang="en-US" baseline="-25000" dirty="0"/>
              <a:t>2</a:t>
            </a:r>
            <a:r>
              <a:rPr lang="en-US" dirty="0"/>
              <a:t>O in the collecting ducts. </a:t>
            </a:r>
            <a:endParaRPr lang="en-US" dirty="0" smtClean="0"/>
          </a:p>
          <a:p>
            <a:r>
              <a:rPr lang="en-US" dirty="0" smtClean="0"/>
              <a:t>Because </a:t>
            </a:r>
            <a:r>
              <a:rPr lang="en-US" dirty="0"/>
              <a:t>of reduced plasma oncotic pressure, fluid shifts into the interstitial space exacerbating the edema. </a:t>
            </a:r>
            <a:endParaRPr lang="en-GB" dirty="0"/>
          </a:p>
          <a:p>
            <a:endParaRPr lang="en-GB" dirty="0"/>
          </a:p>
        </p:txBody>
      </p:sp>
    </p:spTree>
    <p:extLst>
      <p:ext uri="{BB962C8B-B14F-4D97-AF65-F5344CB8AC3E}">
        <p14:creationId xmlns:p14="http://schemas.microsoft.com/office/powerpoint/2010/main" val="408651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307" y="90152"/>
            <a:ext cx="10748493" cy="811370"/>
          </a:xfrm>
        </p:spPr>
        <p:txBody>
          <a:bodyPr>
            <a:normAutofit fontScale="90000"/>
          </a:bodyPr>
          <a:lstStyle/>
          <a:p>
            <a:r>
              <a:rPr lang="en-US" sz="4000" b="1" dirty="0"/>
              <a:t>Signs and Symptoms of </a:t>
            </a:r>
            <a:r>
              <a:rPr lang="en-US" sz="4000" b="1" dirty="0" err="1" smtClean="0"/>
              <a:t>Nephrotic</a:t>
            </a:r>
            <a:r>
              <a:rPr lang="en-US" sz="4000" b="1" dirty="0" smtClean="0"/>
              <a:t> </a:t>
            </a:r>
            <a:r>
              <a:rPr lang="en-US" sz="4000" b="1" dirty="0"/>
              <a:t>Syndrome</a:t>
            </a:r>
            <a:r>
              <a:rPr lang="en-US" b="1" dirty="0"/>
              <a:t>  </a:t>
            </a:r>
            <a:r>
              <a:rPr lang="en-GB" dirty="0"/>
              <a:t/>
            </a:r>
            <a:br>
              <a:rPr lang="en-GB" dirty="0"/>
            </a:br>
            <a:endParaRPr lang="en-GB" dirty="0"/>
          </a:p>
        </p:txBody>
      </p:sp>
      <p:sp>
        <p:nvSpPr>
          <p:cNvPr id="3" name="Content Placeholder 2"/>
          <p:cNvSpPr>
            <a:spLocks noGrp="1"/>
          </p:cNvSpPr>
          <p:nvPr>
            <p:ph idx="1"/>
          </p:nvPr>
        </p:nvSpPr>
        <p:spPr>
          <a:xfrm>
            <a:off x="746975" y="708338"/>
            <a:ext cx="10606825" cy="5468625"/>
          </a:xfrm>
        </p:spPr>
        <p:txBody>
          <a:bodyPr>
            <a:normAutofit fontScale="92500" lnSpcReduction="10000"/>
          </a:bodyPr>
          <a:lstStyle/>
          <a:p>
            <a:pPr lvl="0"/>
            <a:r>
              <a:rPr lang="en-US" dirty="0"/>
              <a:t>Mild edema initially around eyes </a:t>
            </a:r>
            <a:r>
              <a:rPr lang="en-US" dirty="0" smtClean="0"/>
              <a:t>(</a:t>
            </a:r>
            <a:r>
              <a:rPr lang="en-US" dirty="0" err="1" smtClean="0"/>
              <a:t>Peri</a:t>
            </a:r>
            <a:r>
              <a:rPr lang="en-US" dirty="0" smtClean="0"/>
              <a:t>-orbital edema)and </a:t>
            </a:r>
            <a:r>
              <a:rPr lang="en-US" dirty="0"/>
              <a:t>lower extremities </a:t>
            </a:r>
            <a:endParaRPr lang="en-GB" dirty="0"/>
          </a:p>
          <a:p>
            <a:pPr lvl="0"/>
            <a:r>
              <a:rPr lang="en-US" dirty="0" err="1"/>
              <a:t>Generalised</a:t>
            </a:r>
            <a:r>
              <a:rPr lang="en-US" dirty="0"/>
              <a:t> edema later with development of ascites, pleural effusions, genital edema. </a:t>
            </a:r>
            <a:endParaRPr lang="en-GB" dirty="0"/>
          </a:p>
          <a:p>
            <a:pPr lvl="0"/>
            <a:r>
              <a:rPr lang="en-US" dirty="0"/>
              <a:t>Anorexia, irritability, abdominal pain and diarrhea are common. </a:t>
            </a:r>
            <a:endParaRPr lang="en-GB" dirty="0"/>
          </a:p>
          <a:p>
            <a:pPr lvl="0"/>
            <a:r>
              <a:rPr lang="en-US" dirty="0"/>
              <a:t>Hypertension and gross hematuria are uncommon. </a:t>
            </a:r>
            <a:endParaRPr lang="en-GB" dirty="0"/>
          </a:p>
          <a:p>
            <a:pPr lvl="0"/>
            <a:r>
              <a:rPr lang="en-US" dirty="0"/>
              <a:t>Common in males than females (2:1). </a:t>
            </a:r>
            <a:endParaRPr lang="en-GB" dirty="0"/>
          </a:p>
          <a:p>
            <a:pPr lvl="0"/>
            <a:r>
              <a:rPr lang="en-US" dirty="0"/>
              <a:t>Commonly between ages of two and six years. </a:t>
            </a:r>
            <a:endParaRPr lang="en-GB" dirty="0"/>
          </a:p>
          <a:p>
            <a:pPr lvl="0"/>
            <a:r>
              <a:rPr lang="en-US" dirty="0"/>
              <a:t>Massive proteinuria &gt;3.0-3.5g/24hr (in children &gt;1g/m²/24hr or &gt; 40mg/m²/hr. </a:t>
            </a:r>
            <a:endParaRPr lang="en-GB" dirty="0"/>
          </a:p>
          <a:p>
            <a:pPr lvl="0"/>
            <a:r>
              <a:rPr lang="en-US" dirty="0" err="1"/>
              <a:t>Hypoalbuminemia</a:t>
            </a:r>
            <a:r>
              <a:rPr lang="en-US" dirty="0"/>
              <a:t>–plasma </a:t>
            </a:r>
            <a:r>
              <a:rPr lang="en-US" dirty="0" err="1"/>
              <a:t>alb</a:t>
            </a:r>
            <a:r>
              <a:rPr lang="en-US" dirty="0"/>
              <a:t>&lt;3g/dl and reversed albumin-globulin ratio. </a:t>
            </a:r>
            <a:endParaRPr lang="en-GB" dirty="0"/>
          </a:p>
          <a:p>
            <a:pPr lvl="0"/>
            <a:r>
              <a:rPr lang="en-US" dirty="0" err="1"/>
              <a:t>Generalised</a:t>
            </a:r>
            <a:r>
              <a:rPr lang="en-US" dirty="0"/>
              <a:t> edema. </a:t>
            </a:r>
            <a:endParaRPr lang="en-GB" dirty="0"/>
          </a:p>
          <a:p>
            <a:pPr lvl="0"/>
            <a:r>
              <a:rPr lang="en-US" dirty="0"/>
              <a:t>Hyperlipidemia and </a:t>
            </a:r>
            <a:r>
              <a:rPr lang="en-US" dirty="0" err="1"/>
              <a:t>lipiduria</a:t>
            </a:r>
            <a:r>
              <a:rPr lang="en-US" dirty="0"/>
              <a:t>. </a:t>
            </a:r>
            <a:endParaRPr lang="en-GB" dirty="0"/>
          </a:p>
          <a:p>
            <a:endParaRPr lang="en-GB" dirty="0"/>
          </a:p>
        </p:txBody>
      </p:sp>
    </p:spTree>
    <p:extLst>
      <p:ext uri="{BB962C8B-B14F-4D97-AF65-F5344CB8AC3E}">
        <p14:creationId xmlns:p14="http://schemas.microsoft.com/office/powerpoint/2010/main" val="1980145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8641"/>
          </a:xfrm>
        </p:spPr>
        <p:txBody>
          <a:bodyPr>
            <a:normAutofit fontScale="90000"/>
          </a:bodyPr>
          <a:lstStyle/>
          <a:p>
            <a:r>
              <a:rPr lang="en-US" sz="4000" b="1" dirty="0"/>
              <a:t>Diagnosis of </a:t>
            </a:r>
            <a:r>
              <a:rPr lang="en-US" sz="4000" b="1" dirty="0" err="1" smtClean="0"/>
              <a:t>Nephrotic</a:t>
            </a:r>
            <a:r>
              <a:rPr lang="en-US" sz="4000" b="1" dirty="0" smtClean="0"/>
              <a:t> </a:t>
            </a:r>
            <a:r>
              <a:rPr lang="en-US" sz="4000" b="1" dirty="0"/>
              <a:t>Syndrome </a:t>
            </a:r>
            <a:r>
              <a:rPr lang="en-GB" dirty="0"/>
              <a:t/>
            </a:r>
            <a:br>
              <a:rPr lang="en-GB" dirty="0"/>
            </a:br>
            <a:endParaRPr lang="en-GB" dirty="0"/>
          </a:p>
        </p:txBody>
      </p:sp>
      <p:sp>
        <p:nvSpPr>
          <p:cNvPr id="3" name="Content Placeholder 2"/>
          <p:cNvSpPr>
            <a:spLocks noGrp="1"/>
          </p:cNvSpPr>
          <p:nvPr>
            <p:ph idx="1"/>
          </p:nvPr>
        </p:nvSpPr>
        <p:spPr>
          <a:xfrm>
            <a:off x="838200" y="888642"/>
            <a:ext cx="10515600" cy="5969358"/>
          </a:xfrm>
        </p:spPr>
        <p:txBody>
          <a:bodyPr/>
          <a:lstStyle/>
          <a:p>
            <a:pPr lvl="0"/>
            <a:r>
              <a:rPr lang="en-US" dirty="0"/>
              <a:t>Urinalysis- 3+ or 4+ proteinuria, microscopic hematuria (20%). </a:t>
            </a:r>
            <a:endParaRPr lang="en-GB" dirty="0"/>
          </a:p>
          <a:p>
            <a:pPr lvl="0"/>
            <a:r>
              <a:rPr lang="en-US" dirty="0" smtClean="0"/>
              <a:t>Spot </a:t>
            </a:r>
            <a:r>
              <a:rPr lang="en-US" dirty="0"/>
              <a:t>urine to creatinine ratio exceeds 2.0. </a:t>
            </a:r>
            <a:endParaRPr lang="en-GB" dirty="0"/>
          </a:p>
          <a:p>
            <a:pPr lvl="0"/>
            <a:r>
              <a:rPr lang="en-US" dirty="0"/>
              <a:t>Serum albumin &lt;2.5g/dl. </a:t>
            </a:r>
            <a:endParaRPr lang="en-GB" dirty="0"/>
          </a:p>
          <a:p>
            <a:pPr lvl="0"/>
            <a:r>
              <a:rPr lang="en-US" dirty="0"/>
              <a:t>Elevated serum cholesterol and triglyceride levels. </a:t>
            </a:r>
            <a:endParaRPr lang="en-GB" dirty="0"/>
          </a:p>
          <a:p>
            <a:r>
              <a:rPr lang="en-GB" b="1" u="sng" dirty="0" smtClean="0"/>
              <a:t>Nursing diagnosis for NS</a:t>
            </a:r>
          </a:p>
          <a:p>
            <a:r>
              <a:rPr lang="en-GB" dirty="0" smtClean="0"/>
              <a:t>Imbalanced body fluids and electrolytes related to body fluids shift </a:t>
            </a:r>
          </a:p>
          <a:p>
            <a:r>
              <a:rPr lang="en-GB" dirty="0" smtClean="0"/>
              <a:t>Imbalanced nutrition less than body requirements related to anorexia </a:t>
            </a:r>
          </a:p>
          <a:p>
            <a:r>
              <a:rPr lang="en-GB" dirty="0" smtClean="0"/>
              <a:t>Risk for secondary infection </a:t>
            </a:r>
          </a:p>
          <a:p>
            <a:endParaRPr lang="en-GB" dirty="0"/>
          </a:p>
        </p:txBody>
      </p:sp>
    </p:spTree>
    <p:extLst>
      <p:ext uri="{BB962C8B-B14F-4D97-AF65-F5344CB8AC3E}">
        <p14:creationId xmlns:p14="http://schemas.microsoft.com/office/powerpoint/2010/main" val="1606063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2</a:t>
            </a:r>
            <a:r>
              <a:rPr lang="en-GB" b="1" dirty="0" smtClean="0">
                <a:latin typeface="Times New Roman" panose="02020603050405020304" pitchFamily="18" charset="0"/>
                <a:cs typeface="Times New Roman" panose="02020603050405020304" pitchFamily="18" charset="0"/>
              </a:rPr>
              <a:t>. CARDIOVASCULAR DISORDERS </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GB" b="1" dirty="0">
                <a:latin typeface="Times New Roman" panose="02020603050405020304" pitchFamily="18" charset="0"/>
                <a:cs typeface="Times New Roman" panose="02020603050405020304" pitchFamily="18" charset="0"/>
              </a:rPr>
              <a:t>ACQUIRED HEART DISEASES</a:t>
            </a:r>
            <a:endParaRPr lang="en-GB" dirty="0" smtClean="0"/>
          </a:p>
          <a:p>
            <a:r>
              <a:rPr lang="en-GB" dirty="0" smtClean="0"/>
              <a:t>1</a:t>
            </a:r>
            <a:r>
              <a:rPr lang="en-GB" dirty="0" smtClean="0"/>
              <a:t>. Rheumatic fever </a:t>
            </a:r>
          </a:p>
          <a:p>
            <a:r>
              <a:rPr lang="en-GB" dirty="0" smtClean="0"/>
              <a:t>2. Rheumatic heart disease</a:t>
            </a:r>
            <a:endParaRPr lang="en-GB" dirty="0"/>
          </a:p>
        </p:txBody>
      </p:sp>
    </p:spTree>
    <p:extLst>
      <p:ext uri="{BB962C8B-B14F-4D97-AF65-F5344CB8AC3E}">
        <p14:creationId xmlns:p14="http://schemas.microsoft.com/office/powerpoint/2010/main" val="2637480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Medical management of NS </a:t>
            </a:r>
            <a:endParaRPr lang="en-GB" sz="3600" b="1" dirty="0"/>
          </a:p>
        </p:txBody>
      </p:sp>
      <p:sp>
        <p:nvSpPr>
          <p:cNvPr id="3" name="Content Placeholder 2"/>
          <p:cNvSpPr>
            <a:spLocks noGrp="1"/>
          </p:cNvSpPr>
          <p:nvPr>
            <p:ph idx="1"/>
          </p:nvPr>
        </p:nvSpPr>
        <p:spPr/>
        <p:txBody>
          <a:bodyPr>
            <a:normAutofit fontScale="92500" lnSpcReduction="10000"/>
          </a:bodyPr>
          <a:lstStyle/>
          <a:p>
            <a:pPr lvl="0"/>
            <a:r>
              <a:rPr lang="en-US" dirty="0"/>
              <a:t> Mild-moderate edema may be managed as outpatient, with low sodium diet, oral diuretics may be used. </a:t>
            </a:r>
            <a:endParaRPr lang="en-GB" dirty="0"/>
          </a:p>
          <a:p>
            <a:pPr lvl="0"/>
            <a:r>
              <a:rPr lang="en-US" dirty="0"/>
              <a:t>Severe symptomatic edema, including large pleural effusions, ascites or severe genital edema should be </a:t>
            </a:r>
            <a:r>
              <a:rPr lang="en-US" dirty="0" err="1"/>
              <a:t>hospitalised</a:t>
            </a:r>
            <a:r>
              <a:rPr lang="en-US" dirty="0"/>
              <a:t>. </a:t>
            </a:r>
            <a:endParaRPr lang="en-GB" dirty="0"/>
          </a:p>
          <a:p>
            <a:pPr lvl="0"/>
            <a:r>
              <a:rPr lang="en-US" dirty="0"/>
              <a:t>Fluid restriction necessary if child is </a:t>
            </a:r>
            <a:r>
              <a:rPr lang="en-US" dirty="0" err="1"/>
              <a:t>hyponatremic</a:t>
            </a:r>
            <a:r>
              <a:rPr lang="en-US" dirty="0"/>
              <a:t>. </a:t>
            </a:r>
            <a:endParaRPr lang="en-GB" dirty="0"/>
          </a:p>
          <a:p>
            <a:pPr lvl="0"/>
            <a:r>
              <a:rPr lang="en-US" dirty="0"/>
              <a:t>Swollen scrotum-elevated with pillows to enhance the removal of fluid by gravity. </a:t>
            </a:r>
            <a:endParaRPr lang="en-GB" dirty="0"/>
          </a:p>
          <a:p>
            <a:pPr lvl="0"/>
            <a:r>
              <a:rPr lang="en-US" dirty="0"/>
              <a:t>Diuresis-IV </a:t>
            </a:r>
            <a:r>
              <a:rPr lang="en-US" dirty="0" err="1"/>
              <a:t>chlorothiazide</a:t>
            </a:r>
            <a:r>
              <a:rPr lang="en-US" dirty="0"/>
              <a:t> (10mg/kg/dose BD) followed by furosemide 30 minutes later (1-2mg/kg/dose bid). </a:t>
            </a:r>
            <a:endParaRPr lang="en-GB" dirty="0"/>
          </a:p>
          <a:p>
            <a:pPr lvl="0"/>
            <a:r>
              <a:rPr lang="en-US" dirty="0"/>
              <a:t>IV 25% human albumin (0.5g/kg/12hr). Check complications: symptomatic volume overload, hypertension, heart failure. </a:t>
            </a:r>
            <a:endParaRPr lang="en-GB" dirty="0"/>
          </a:p>
          <a:p>
            <a:endParaRPr lang="en-GB" dirty="0"/>
          </a:p>
        </p:txBody>
      </p:sp>
    </p:spTree>
    <p:extLst>
      <p:ext uri="{BB962C8B-B14F-4D97-AF65-F5344CB8AC3E}">
        <p14:creationId xmlns:p14="http://schemas.microsoft.com/office/powerpoint/2010/main" val="3301206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 </a:t>
            </a:r>
            <a:endParaRPr lang="en-GB" dirty="0"/>
          </a:p>
        </p:txBody>
      </p:sp>
      <p:sp>
        <p:nvSpPr>
          <p:cNvPr id="3" name="Content Placeholder 2"/>
          <p:cNvSpPr>
            <a:spLocks noGrp="1"/>
          </p:cNvSpPr>
          <p:nvPr>
            <p:ph idx="1"/>
          </p:nvPr>
        </p:nvSpPr>
        <p:spPr/>
        <p:txBody>
          <a:bodyPr>
            <a:normAutofit fontScale="92500" lnSpcReduction="20000"/>
          </a:bodyPr>
          <a:lstStyle/>
          <a:p>
            <a:pPr lvl="0"/>
            <a:r>
              <a:rPr lang="en-US" dirty="0"/>
              <a:t>Children with onset of disease between one and eight years minimal change disease is likely-steroid therapy then renal biopsy later. </a:t>
            </a:r>
            <a:endParaRPr lang="en-GB" dirty="0"/>
          </a:p>
          <a:p>
            <a:pPr lvl="0"/>
            <a:r>
              <a:rPr lang="en-US" dirty="0"/>
              <a:t>Those with features making minimal change disease (MCD) unlikely (hematuria, hypertension, renal insufficiency </a:t>
            </a:r>
            <a:r>
              <a:rPr lang="en-US" dirty="0" err="1"/>
              <a:t>hypocomplemetemia</a:t>
            </a:r>
            <a:r>
              <a:rPr lang="en-US" dirty="0"/>
              <a:t>, age less than one year or greater than eight years) , renal biopsy is done before treatment. </a:t>
            </a:r>
            <a:endParaRPr lang="en-GB" dirty="0"/>
          </a:p>
          <a:p>
            <a:pPr lvl="0"/>
            <a:r>
              <a:rPr lang="en-US" dirty="0"/>
              <a:t>Steroid resistant patients-</a:t>
            </a:r>
            <a:r>
              <a:rPr lang="en-US" dirty="0" err="1"/>
              <a:t>cyclosphosphamide</a:t>
            </a:r>
            <a:r>
              <a:rPr lang="en-US" dirty="0"/>
              <a:t> (2-3mg/kg/2hr) as a single dose in 8-12 weeks. </a:t>
            </a:r>
            <a:endParaRPr lang="en-GB" dirty="0"/>
          </a:p>
          <a:p>
            <a:pPr lvl="0"/>
            <a:r>
              <a:rPr lang="en-US" dirty="0"/>
              <a:t>Complicated </a:t>
            </a:r>
            <a:r>
              <a:rPr lang="en-US" dirty="0" err="1"/>
              <a:t>nephrotic</a:t>
            </a:r>
            <a:r>
              <a:rPr lang="en-US" dirty="0"/>
              <a:t> syndrome-high dose pulse </a:t>
            </a:r>
            <a:r>
              <a:rPr lang="en-US" dirty="0" err="1"/>
              <a:t>methylprednisone</a:t>
            </a:r>
            <a:r>
              <a:rPr lang="en-US" dirty="0"/>
              <a:t> (30mg/kg bolus every other day up to six doses). </a:t>
            </a:r>
            <a:endParaRPr lang="en-GB" dirty="0"/>
          </a:p>
          <a:p>
            <a:pPr lvl="0"/>
            <a:r>
              <a:rPr lang="en-US" dirty="0"/>
              <a:t>ACE-I and Angiotensin II blockers helpful as adjuvant therapy to reduce proteinuria in steroid resistant patients. </a:t>
            </a:r>
            <a:endParaRPr lang="en-GB" dirty="0"/>
          </a:p>
          <a:p>
            <a:pPr lvl="0"/>
            <a:r>
              <a:rPr lang="en-US" dirty="0"/>
              <a:t>Other drugs used; cyclosporine. </a:t>
            </a:r>
            <a:endParaRPr lang="en-GB" dirty="0"/>
          </a:p>
          <a:p>
            <a:endParaRPr lang="en-GB" dirty="0"/>
          </a:p>
        </p:txBody>
      </p:sp>
    </p:spTree>
    <p:extLst>
      <p:ext uri="{BB962C8B-B14F-4D97-AF65-F5344CB8AC3E}">
        <p14:creationId xmlns:p14="http://schemas.microsoft.com/office/powerpoint/2010/main" val="2988514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59" y="0"/>
            <a:ext cx="10658342" cy="850006"/>
          </a:xfrm>
        </p:spPr>
        <p:txBody>
          <a:bodyPr>
            <a:normAutofit fontScale="90000"/>
          </a:bodyPr>
          <a:lstStyle/>
          <a:p>
            <a:r>
              <a:rPr lang="en-US" sz="4000" b="1" dirty="0"/>
              <a:t>Nursing Management of </a:t>
            </a:r>
            <a:r>
              <a:rPr lang="en-US" sz="4000" b="1" dirty="0" err="1" smtClean="0"/>
              <a:t>Nephrotic</a:t>
            </a:r>
            <a:r>
              <a:rPr lang="en-US" sz="4000" b="1" dirty="0" smtClean="0"/>
              <a:t> </a:t>
            </a:r>
            <a:r>
              <a:rPr lang="en-US" sz="4000" b="1" dirty="0"/>
              <a:t>Syndrome </a:t>
            </a:r>
            <a:r>
              <a:rPr lang="en-US" b="1" dirty="0"/>
              <a:t> </a:t>
            </a:r>
            <a:r>
              <a:rPr lang="en-GB" dirty="0"/>
              <a:t/>
            </a:r>
            <a:br>
              <a:rPr lang="en-GB" dirty="0"/>
            </a:br>
            <a:endParaRPr lang="en-GB" dirty="0"/>
          </a:p>
        </p:txBody>
      </p:sp>
      <p:sp>
        <p:nvSpPr>
          <p:cNvPr id="3" name="Content Placeholder 2"/>
          <p:cNvSpPr>
            <a:spLocks noGrp="1"/>
          </p:cNvSpPr>
          <p:nvPr>
            <p:ph idx="1"/>
          </p:nvPr>
        </p:nvSpPr>
        <p:spPr>
          <a:xfrm>
            <a:off x="695458" y="850006"/>
            <a:ext cx="10658342" cy="6007994"/>
          </a:xfrm>
        </p:spPr>
        <p:txBody>
          <a:bodyPr>
            <a:normAutofit fontScale="92500" lnSpcReduction="20000"/>
          </a:bodyPr>
          <a:lstStyle/>
          <a:p>
            <a:pPr lvl="0"/>
            <a:r>
              <a:rPr lang="en-US" dirty="0"/>
              <a:t>Continuous monitoring of fluid retention or excretion-strict input/output chart. </a:t>
            </a:r>
            <a:endParaRPr lang="en-GB" dirty="0"/>
          </a:p>
          <a:p>
            <a:pPr lvl="0"/>
            <a:r>
              <a:rPr lang="en-US" dirty="0"/>
              <a:t>Urine examination for albumin. </a:t>
            </a:r>
            <a:endParaRPr lang="en-GB" dirty="0"/>
          </a:p>
          <a:p>
            <a:pPr lvl="0"/>
            <a:r>
              <a:rPr lang="en-US" dirty="0"/>
              <a:t>Daily weight and measurement of abdominal girth. </a:t>
            </a:r>
            <a:endParaRPr lang="en-GB" dirty="0"/>
          </a:p>
          <a:p>
            <a:pPr lvl="0"/>
            <a:r>
              <a:rPr lang="en-US" dirty="0"/>
              <a:t>Assessment of edema around eyes and dependent areas, degree of pitting, </a:t>
            </a:r>
            <a:r>
              <a:rPr lang="en-US" dirty="0" err="1"/>
              <a:t>colour</a:t>
            </a:r>
            <a:r>
              <a:rPr lang="en-US" dirty="0"/>
              <a:t> and texture of the skin. </a:t>
            </a:r>
            <a:endParaRPr lang="en-GB" dirty="0"/>
          </a:p>
          <a:p>
            <a:pPr lvl="0"/>
            <a:r>
              <a:rPr lang="en-US" dirty="0"/>
              <a:t>Vital signs monitoring. </a:t>
            </a:r>
            <a:endParaRPr lang="en-GB" dirty="0"/>
          </a:p>
          <a:p>
            <a:pPr lvl="0"/>
            <a:r>
              <a:rPr lang="en-US" dirty="0"/>
              <a:t>Keep warm and dry, protected from contact with infected individuals. </a:t>
            </a:r>
            <a:endParaRPr lang="en-GB" dirty="0"/>
          </a:p>
          <a:p>
            <a:pPr lvl="0"/>
            <a:r>
              <a:rPr lang="en-US" dirty="0"/>
              <a:t>Formulation of a nutritionally adequate and attractive diet-work with dietitian, parents. </a:t>
            </a:r>
            <a:endParaRPr lang="en-GB" dirty="0"/>
          </a:p>
          <a:p>
            <a:pPr lvl="0"/>
            <a:r>
              <a:rPr lang="en-US" dirty="0"/>
              <a:t>Salt restriction. </a:t>
            </a:r>
            <a:endParaRPr lang="en-GB" dirty="0"/>
          </a:p>
          <a:p>
            <a:pPr lvl="0"/>
            <a:r>
              <a:rPr lang="en-US" dirty="0"/>
              <a:t>Fluid restriction-input/output chart. </a:t>
            </a:r>
            <a:endParaRPr lang="en-GB" dirty="0"/>
          </a:p>
          <a:p>
            <a:pPr lvl="0"/>
            <a:r>
              <a:rPr lang="en-US" dirty="0"/>
              <a:t>Create suitable recreational and </a:t>
            </a:r>
            <a:r>
              <a:rPr lang="en-US" dirty="0" err="1"/>
              <a:t>diversional</a:t>
            </a:r>
            <a:r>
              <a:rPr lang="en-US" dirty="0"/>
              <a:t> activities for the child. </a:t>
            </a:r>
            <a:endParaRPr lang="en-GB" dirty="0"/>
          </a:p>
          <a:p>
            <a:pPr lvl="0"/>
            <a:r>
              <a:rPr lang="en-US" dirty="0"/>
              <a:t>Continuous child and family support–health education on the disease, and long term care. </a:t>
            </a:r>
            <a:endParaRPr lang="en-GB" dirty="0"/>
          </a:p>
        </p:txBody>
      </p:sp>
    </p:spTree>
    <p:extLst>
      <p:ext uri="{BB962C8B-B14F-4D97-AF65-F5344CB8AC3E}">
        <p14:creationId xmlns:p14="http://schemas.microsoft.com/office/powerpoint/2010/main" val="2262918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11369"/>
          </a:xfrm>
        </p:spPr>
        <p:txBody>
          <a:bodyPr>
            <a:normAutofit fontScale="90000"/>
          </a:bodyPr>
          <a:lstStyle/>
          <a:p>
            <a:r>
              <a:rPr lang="en-US" b="1" dirty="0" smtClean="0"/>
              <a:t/>
            </a:r>
            <a:br>
              <a:rPr lang="en-US" b="1" dirty="0" smtClean="0"/>
            </a:br>
            <a:r>
              <a:rPr lang="en-US" sz="4000" b="1" dirty="0" smtClean="0"/>
              <a:t>Complications </a:t>
            </a:r>
            <a:r>
              <a:rPr lang="en-US" sz="4000" b="1" dirty="0"/>
              <a:t>of </a:t>
            </a:r>
            <a:r>
              <a:rPr lang="en-US" sz="4000" b="1" dirty="0" err="1" smtClean="0"/>
              <a:t>Nephrotic</a:t>
            </a:r>
            <a:r>
              <a:rPr lang="en-US" sz="4000" b="1" dirty="0" smtClean="0"/>
              <a:t> </a:t>
            </a:r>
            <a:r>
              <a:rPr lang="en-US" sz="4000" b="1" dirty="0"/>
              <a:t>Syndrome </a:t>
            </a:r>
            <a:r>
              <a:rPr lang="en-GB" dirty="0"/>
              <a:t/>
            </a:r>
            <a:br>
              <a:rPr lang="en-GB" dirty="0"/>
            </a:br>
            <a:endParaRPr lang="en-GB" dirty="0"/>
          </a:p>
        </p:txBody>
      </p:sp>
      <p:sp>
        <p:nvSpPr>
          <p:cNvPr id="3" name="Content Placeholder 2"/>
          <p:cNvSpPr>
            <a:spLocks noGrp="1"/>
          </p:cNvSpPr>
          <p:nvPr>
            <p:ph idx="1"/>
          </p:nvPr>
        </p:nvSpPr>
        <p:spPr>
          <a:xfrm>
            <a:off x="746975" y="965914"/>
            <a:ext cx="10606825" cy="5892085"/>
          </a:xfrm>
        </p:spPr>
        <p:txBody>
          <a:bodyPr/>
          <a:lstStyle/>
          <a:p>
            <a:pPr lvl="0"/>
            <a:r>
              <a:rPr lang="en-US" dirty="0"/>
              <a:t>Infections-peritonitis </a:t>
            </a:r>
            <a:endParaRPr lang="en-GB" dirty="0"/>
          </a:p>
          <a:p>
            <a:pPr lvl="0"/>
            <a:r>
              <a:rPr lang="en-US" dirty="0"/>
              <a:t>Circulatory insufficiency due to hypovolemia </a:t>
            </a:r>
            <a:endParaRPr lang="en-GB" dirty="0"/>
          </a:p>
          <a:p>
            <a:pPr lvl="0"/>
            <a:r>
              <a:rPr lang="en-US" dirty="0"/>
              <a:t>Thromboembolism </a:t>
            </a:r>
            <a:endParaRPr lang="en-GB" dirty="0"/>
          </a:p>
          <a:p>
            <a:endParaRPr lang="en-GB" dirty="0"/>
          </a:p>
        </p:txBody>
      </p:sp>
    </p:spTree>
    <p:extLst>
      <p:ext uri="{BB962C8B-B14F-4D97-AF65-F5344CB8AC3E}">
        <p14:creationId xmlns:p14="http://schemas.microsoft.com/office/powerpoint/2010/main" val="1365668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4995"/>
          </a:xfrm>
        </p:spPr>
        <p:txBody>
          <a:bodyPr>
            <a:normAutofit/>
          </a:bodyPr>
          <a:lstStyle/>
          <a:p>
            <a:r>
              <a:rPr lang="en-US" sz="3600" b="1" dirty="0" smtClean="0"/>
              <a:t>2. </a:t>
            </a:r>
            <a:r>
              <a:rPr lang="en-US" sz="3600" b="1" dirty="0" err="1" smtClean="0"/>
              <a:t>Wilm’s</a:t>
            </a:r>
            <a:r>
              <a:rPr lang="en-US" sz="3600" b="1" dirty="0" smtClean="0"/>
              <a:t> </a:t>
            </a:r>
            <a:r>
              <a:rPr lang="en-US" sz="3600" b="1" dirty="0" err="1" smtClean="0"/>
              <a:t>Tumour</a:t>
            </a:r>
            <a:r>
              <a:rPr lang="en-US" sz="3600" b="1" dirty="0" smtClean="0"/>
              <a:t>/</a:t>
            </a:r>
            <a:r>
              <a:rPr lang="en-US" sz="3600" b="1" dirty="0" err="1" smtClean="0"/>
              <a:t>Nephroblastoma</a:t>
            </a:r>
            <a:endParaRPr lang="en-GB" sz="3600" dirty="0"/>
          </a:p>
        </p:txBody>
      </p:sp>
      <p:sp>
        <p:nvSpPr>
          <p:cNvPr id="3" name="Content Placeholder 2"/>
          <p:cNvSpPr>
            <a:spLocks noGrp="1"/>
          </p:cNvSpPr>
          <p:nvPr>
            <p:ph idx="1"/>
          </p:nvPr>
        </p:nvSpPr>
        <p:spPr>
          <a:xfrm>
            <a:off x="838200" y="960120"/>
            <a:ext cx="10515600" cy="5897880"/>
          </a:xfrm>
        </p:spPr>
        <p:txBody>
          <a:bodyPr/>
          <a:lstStyle/>
          <a:p>
            <a:pPr marL="0" indent="0">
              <a:buNone/>
            </a:pPr>
            <a:r>
              <a:rPr lang="en-US" b="1" u="sng" dirty="0" smtClean="0"/>
              <a:t>Definition </a:t>
            </a:r>
            <a:endParaRPr lang="en-US" b="1" u="sng" dirty="0"/>
          </a:p>
          <a:p>
            <a:pPr marL="0" indent="0">
              <a:buNone/>
            </a:pPr>
            <a:r>
              <a:rPr lang="en-US" dirty="0" smtClean="0"/>
              <a:t> </a:t>
            </a:r>
            <a:r>
              <a:rPr lang="en-US" dirty="0"/>
              <a:t>is an </a:t>
            </a:r>
            <a:r>
              <a:rPr lang="en-US" dirty="0" err="1"/>
              <a:t>embroyonal</a:t>
            </a:r>
            <a:r>
              <a:rPr lang="en-US" dirty="0"/>
              <a:t> cancer of the kidney that arises from the primitive cells of the kidney. </a:t>
            </a:r>
            <a:endParaRPr lang="en-US" dirty="0" smtClean="0"/>
          </a:p>
          <a:p>
            <a:pPr marL="0" indent="0">
              <a:buNone/>
            </a:pPr>
            <a:r>
              <a:rPr lang="en-US" dirty="0" smtClean="0"/>
              <a:t>The </a:t>
            </a:r>
            <a:r>
              <a:rPr lang="en-US" dirty="0"/>
              <a:t>average age at diagnosis is two to four years. Congenital conditions associated with this </a:t>
            </a:r>
            <a:r>
              <a:rPr lang="en-US" dirty="0" err="1"/>
              <a:t>tumour</a:t>
            </a:r>
            <a:r>
              <a:rPr lang="en-US" dirty="0"/>
              <a:t> are: </a:t>
            </a:r>
            <a:endParaRPr lang="en-GB" dirty="0"/>
          </a:p>
          <a:p>
            <a:pPr lvl="0"/>
            <a:r>
              <a:rPr lang="en-US" dirty="0"/>
              <a:t>Anorexia </a:t>
            </a:r>
            <a:endParaRPr lang="en-GB" dirty="0"/>
          </a:p>
          <a:p>
            <a:pPr lvl="0"/>
            <a:r>
              <a:rPr lang="en-US" dirty="0"/>
              <a:t>Unilateral </a:t>
            </a:r>
            <a:r>
              <a:rPr lang="en-US" dirty="0" err="1"/>
              <a:t>organomegally</a:t>
            </a:r>
            <a:r>
              <a:rPr lang="en-US" dirty="0"/>
              <a:t> </a:t>
            </a:r>
            <a:endParaRPr lang="en-GB" dirty="0"/>
          </a:p>
          <a:p>
            <a:pPr lvl="0"/>
            <a:r>
              <a:rPr lang="en-US" dirty="0"/>
              <a:t>Hypospadias </a:t>
            </a:r>
            <a:endParaRPr lang="en-GB" dirty="0"/>
          </a:p>
          <a:p>
            <a:pPr lvl="0"/>
            <a:r>
              <a:rPr lang="en-US" dirty="0"/>
              <a:t>Horse shoe kidney </a:t>
            </a:r>
            <a:endParaRPr lang="en-GB" dirty="0"/>
          </a:p>
          <a:p>
            <a:pPr lvl="0"/>
            <a:r>
              <a:rPr lang="en-US" dirty="0"/>
              <a:t>GUT congenital abnormalities </a:t>
            </a:r>
            <a:endParaRPr lang="en-GB" dirty="0"/>
          </a:p>
          <a:p>
            <a:r>
              <a:rPr lang="en-US" b="1" dirty="0" smtClean="0"/>
              <a:t>N/B The </a:t>
            </a:r>
            <a:r>
              <a:rPr lang="en-US" b="1" dirty="0"/>
              <a:t>prognosis is excellent if there is no metastasis. </a:t>
            </a:r>
            <a:endParaRPr lang="en-GB" b="1" dirty="0"/>
          </a:p>
        </p:txBody>
      </p:sp>
    </p:spTree>
    <p:extLst>
      <p:ext uri="{BB962C8B-B14F-4D97-AF65-F5344CB8AC3E}">
        <p14:creationId xmlns:p14="http://schemas.microsoft.com/office/powerpoint/2010/main" val="3563519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400"/>
          </a:xfrm>
        </p:spPr>
        <p:txBody>
          <a:bodyPr>
            <a:normAutofit/>
          </a:bodyPr>
          <a:lstStyle/>
          <a:p>
            <a:r>
              <a:rPr lang="en-US" b="1" dirty="0" smtClean="0"/>
              <a:t>Staging </a:t>
            </a:r>
            <a:r>
              <a:rPr lang="en-US" b="1" dirty="0"/>
              <a:t>of </a:t>
            </a:r>
            <a:r>
              <a:rPr lang="en-US" b="1" dirty="0" err="1"/>
              <a:t>Nephroblastoma</a:t>
            </a:r>
            <a:r>
              <a:rPr lang="en-US" b="1" dirty="0"/>
              <a:t>/</a:t>
            </a:r>
            <a:r>
              <a:rPr lang="en-US" b="1" dirty="0" err="1"/>
              <a:t>Wilm’s</a:t>
            </a:r>
            <a:r>
              <a:rPr lang="en-US" b="1" dirty="0"/>
              <a:t> </a:t>
            </a:r>
            <a:r>
              <a:rPr lang="en-US" b="1" dirty="0" err="1"/>
              <a:t>Tumour</a:t>
            </a:r>
            <a:r>
              <a:rPr lang="en-US" b="1" dirty="0"/>
              <a:t> </a:t>
            </a:r>
            <a:endParaRPr lang="en-GB" dirty="0"/>
          </a:p>
        </p:txBody>
      </p:sp>
      <p:sp>
        <p:nvSpPr>
          <p:cNvPr id="3" name="Content Placeholder 2"/>
          <p:cNvSpPr>
            <a:spLocks noGrp="1"/>
          </p:cNvSpPr>
          <p:nvPr>
            <p:ph idx="1"/>
          </p:nvPr>
        </p:nvSpPr>
        <p:spPr>
          <a:xfrm>
            <a:off x="838200" y="914400"/>
            <a:ext cx="10515600" cy="5943599"/>
          </a:xfrm>
        </p:spPr>
        <p:txBody>
          <a:bodyPr/>
          <a:lstStyle/>
          <a:p>
            <a:pPr lvl="0"/>
            <a:r>
              <a:rPr lang="en-US" dirty="0"/>
              <a:t>Stage 1: </a:t>
            </a:r>
            <a:r>
              <a:rPr lang="en-US" dirty="0" err="1"/>
              <a:t>tumour</a:t>
            </a:r>
            <a:r>
              <a:rPr lang="en-US" dirty="0"/>
              <a:t> confined to kidney, not involving the capsule of the kidney (one side). </a:t>
            </a:r>
            <a:endParaRPr lang="en-GB" dirty="0"/>
          </a:p>
          <a:p>
            <a:pPr lvl="0"/>
            <a:r>
              <a:rPr lang="en-US" dirty="0"/>
              <a:t>Stage 2: confined to one kidney but infiltrates to the capsule but can be completely excised. </a:t>
            </a:r>
            <a:endParaRPr lang="en-GB" dirty="0"/>
          </a:p>
          <a:p>
            <a:r>
              <a:rPr lang="en-US" dirty="0"/>
              <a:t>Stage 3: surrounding tissues are involved with the </a:t>
            </a:r>
            <a:r>
              <a:rPr lang="en-US" dirty="0" err="1"/>
              <a:t>tumour</a:t>
            </a:r>
            <a:r>
              <a:rPr lang="en-US" dirty="0"/>
              <a:t>. The </a:t>
            </a:r>
            <a:r>
              <a:rPr lang="en-US" dirty="0" err="1"/>
              <a:t>tumour</a:t>
            </a:r>
            <a:r>
              <a:rPr lang="en-US" dirty="0"/>
              <a:t> spreads but is confined to the abdomen and lymph </a:t>
            </a:r>
            <a:r>
              <a:rPr lang="en-US" dirty="0" smtClean="0"/>
              <a:t>nodes</a:t>
            </a:r>
          </a:p>
          <a:p>
            <a:pPr lvl="0"/>
            <a:r>
              <a:rPr lang="en-US" dirty="0"/>
              <a:t>Stage 4: the </a:t>
            </a:r>
            <a:r>
              <a:rPr lang="en-US" dirty="0" err="1"/>
              <a:t>tumour</a:t>
            </a:r>
            <a:r>
              <a:rPr lang="en-US" dirty="0"/>
              <a:t> </a:t>
            </a:r>
            <a:r>
              <a:rPr lang="en-US" dirty="0" err="1"/>
              <a:t>metastasises</a:t>
            </a:r>
            <a:r>
              <a:rPr lang="en-US" dirty="0"/>
              <a:t> to the lung, liver, bone, and brain .parenchyma organs involved (lungs, liver). </a:t>
            </a:r>
            <a:endParaRPr lang="en-GB" dirty="0"/>
          </a:p>
          <a:p>
            <a:pPr lvl="0"/>
            <a:r>
              <a:rPr lang="en-US" dirty="0"/>
              <a:t>Stage 5: opposite kidney is involved. It is divided into two stages namely synchronous and </a:t>
            </a:r>
            <a:r>
              <a:rPr lang="en-US" dirty="0" err="1"/>
              <a:t>dysynchronous</a:t>
            </a:r>
            <a:r>
              <a:rPr lang="en-US" dirty="0"/>
              <a:t>. </a:t>
            </a:r>
            <a:endParaRPr lang="en-GB" dirty="0"/>
          </a:p>
          <a:p>
            <a:pPr lvl="0"/>
            <a:r>
              <a:rPr lang="en-US" dirty="0"/>
              <a:t>Stage 5 a) (synchronous): </a:t>
            </a:r>
            <a:r>
              <a:rPr lang="en-US" dirty="0" err="1"/>
              <a:t>tumour</a:t>
            </a:r>
            <a:r>
              <a:rPr lang="en-US" dirty="0"/>
              <a:t> starts in both kidneys at the same time. </a:t>
            </a:r>
            <a:endParaRPr lang="en-GB" dirty="0"/>
          </a:p>
          <a:p>
            <a:pPr lvl="0"/>
            <a:r>
              <a:rPr lang="en-US" dirty="0"/>
              <a:t>Stage 5 b) (</a:t>
            </a:r>
            <a:r>
              <a:rPr lang="en-US" dirty="0" err="1"/>
              <a:t>dysynchronous</a:t>
            </a:r>
            <a:r>
              <a:rPr lang="en-US" dirty="0"/>
              <a:t>): first kidneys involve the other by spread. </a:t>
            </a:r>
            <a:endParaRPr lang="en-GB" dirty="0"/>
          </a:p>
          <a:p>
            <a:endParaRPr lang="en-GB" dirty="0"/>
          </a:p>
        </p:txBody>
      </p:sp>
    </p:spTree>
    <p:extLst>
      <p:ext uri="{BB962C8B-B14F-4D97-AF65-F5344CB8AC3E}">
        <p14:creationId xmlns:p14="http://schemas.microsoft.com/office/powerpoint/2010/main" val="299834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0021"/>
            <a:ext cx="10515600" cy="960119"/>
          </a:xfrm>
        </p:spPr>
        <p:txBody>
          <a:bodyPr>
            <a:normAutofit fontScale="90000"/>
          </a:bodyPr>
          <a:lstStyle/>
          <a:p>
            <a:r>
              <a:rPr lang="en-US" sz="4000" b="1" dirty="0" smtClean="0"/>
              <a:t/>
            </a:r>
            <a:br>
              <a:rPr lang="en-US" sz="4000" b="1" dirty="0" smtClean="0"/>
            </a:br>
            <a:r>
              <a:rPr lang="en-US" sz="4000" b="1" dirty="0" smtClean="0"/>
              <a:t>Cause </a:t>
            </a:r>
            <a:r>
              <a:rPr lang="en-US" sz="4000" b="1" dirty="0"/>
              <a:t>of </a:t>
            </a:r>
            <a:r>
              <a:rPr lang="en-US" sz="4000" b="1" dirty="0" err="1"/>
              <a:t>Nephroblastoma</a:t>
            </a:r>
            <a:r>
              <a:rPr lang="en-US" sz="4000" b="1" dirty="0"/>
              <a:t>/</a:t>
            </a:r>
            <a:r>
              <a:rPr lang="en-US" sz="4000" b="1" dirty="0" err="1"/>
              <a:t>Wilm’s</a:t>
            </a:r>
            <a:r>
              <a:rPr lang="en-US" sz="4000" b="1" dirty="0"/>
              <a:t> </a:t>
            </a:r>
            <a:r>
              <a:rPr lang="en-US" sz="4000" b="1" dirty="0" err="1"/>
              <a:t>Tumour</a:t>
            </a:r>
            <a:r>
              <a:rPr lang="en-US" b="1" dirty="0"/>
              <a:t> </a:t>
            </a:r>
            <a:r>
              <a:rPr lang="en-GB" dirty="0"/>
              <a:t/>
            </a:r>
            <a:br>
              <a:rPr lang="en-GB" dirty="0"/>
            </a:br>
            <a:endParaRPr lang="en-GB" dirty="0"/>
          </a:p>
        </p:txBody>
      </p:sp>
      <p:sp>
        <p:nvSpPr>
          <p:cNvPr id="3" name="Content Placeholder 2"/>
          <p:cNvSpPr>
            <a:spLocks noGrp="1"/>
          </p:cNvSpPr>
          <p:nvPr>
            <p:ph idx="1"/>
          </p:nvPr>
        </p:nvSpPr>
        <p:spPr>
          <a:xfrm>
            <a:off x="838200" y="937260"/>
            <a:ext cx="10515600" cy="5920740"/>
          </a:xfrm>
        </p:spPr>
        <p:txBody>
          <a:bodyPr/>
          <a:lstStyle/>
          <a:p>
            <a:r>
              <a:rPr lang="en-US" dirty="0" smtClean="0"/>
              <a:t>Genetic </a:t>
            </a:r>
            <a:r>
              <a:rPr lang="en-US" dirty="0"/>
              <a:t>predisposition. </a:t>
            </a:r>
            <a:endParaRPr lang="en-US" dirty="0" smtClean="0"/>
          </a:p>
          <a:p>
            <a:r>
              <a:rPr lang="en-US" b="1" u="sng" dirty="0" smtClean="0"/>
              <a:t>Signs </a:t>
            </a:r>
            <a:r>
              <a:rPr lang="en-US" b="1" u="sng" dirty="0"/>
              <a:t>and Symptoms of </a:t>
            </a:r>
            <a:r>
              <a:rPr lang="en-US" b="1" u="sng" dirty="0" err="1"/>
              <a:t>Nephroblastoma</a:t>
            </a:r>
            <a:r>
              <a:rPr lang="en-US" b="1" u="sng" dirty="0"/>
              <a:t>/</a:t>
            </a:r>
            <a:r>
              <a:rPr lang="en-US" b="1" u="sng" dirty="0" err="1"/>
              <a:t>Wilm’s</a:t>
            </a:r>
            <a:r>
              <a:rPr lang="en-US" b="1" u="sng" dirty="0"/>
              <a:t> </a:t>
            </a:r>
            <a:r>
              <a:rPr lang="en-US" b="1" u="sng" dirty="0" err="1"/>
              <a:t>Tumour</a:t>
            </a:r>
            <a:r>
              <a:rPr lang="en-US" b="1" u="sng" dirty="0"/>
              <a:t>  </a:t>
            </a:r>
            <a:endParaRPr lang="en-US" b="1" u="sng" dirty="0" smtClean="0"/>
          </a:p>
          <a:p>
            <a:pPr lvl="0"/>
            <a:r>
              <a:rPr lang="en-US" dirty="0"/>
              <a:t>Abdominal pain. </a:t>
            </a:r>
            <a:endParaRPr lang="en-GB" dirty="0"/>
          </a:p>
          <a:p>
            <a:pPr lvl="0"/>
            <a:r>
              <a:rPr lang="en-US" dirty="0"/>
              <a:t>Associated congenital anomalies, such as microcephaly, mental retardation, and genitourinary tract problems. </a:t>
            </a:r>
            <a:endParaRPr lang="en-GB" dirty="0"/>
          </a:p>
          <a:p>
            <a:pPr lvl="0"/>
            <a:r>
              <a:rPr lang="en-US" dirty="0"/>
              <a:t>Constipation. </a:t>
            </a:r>
            <a:endParaRPr lang="en-GB" dirty="0"/>
          </a:p>
          <a:p>
            <a:pPr lvl="0"/>
            <a:r>
              <a:rPr lang="en-US" dirty="0"/>
              <a:t>Hematuria. </a:t>
            </a:r>
            <a:endParaRPr lang="en-GB" dirty="0"/>
          </a:p>
          <a:p>
            <a:pPr lvl="0"/>
            <a:r>
              <a:rPr lang="en-US" dirty="0"/>
              <a:t>Hypertension. </a:t>
            </a:r>
            <a:endParaRPr lang="en-GB" dirty="0"/>
          </a:p>
          <a:p>
            <a:pPr lvl="0"/>
            <a:r>
              <a:rPr lang="en-US" dirty="0" err="1"/>
              <a:t>Nontender</a:t>
            </a:r>
            <a:r>
              <a:rPr lang="en-US" dirty="0"/>
              <a:t> mass, usually midline near the liver; commonly detected by the parent while bathing or dressing the child. </a:t>
            </a:r>
            <a:endParaRPr lang="en-GB" dirty="0"/>
          </a:p>
          <a:p>
            <a:endParaRPr lang="en-GB" dirty="0"/>
          </a:p>
          <a:p>
            <a:endParaRPr lang="en-US" dirty="0" smtClean="0"/>
          </a:p>
          <a:p>
            <a:endParaRPr lang="en-US" dirty="0"/>
          </a:p>
          <a:p>
            <a:endParaRPr lang="en-GB" dirty="0"/>
          </a:p>
        </p:txBody>
      </p:sp>
    </p:spTree>
    <p:extLst>
      <p:ext uri="{BB962C8B-B14F-4D97-AF65-F5344CB8AC3E}">
        <p14:creationId xmlns:p14="http://schemas.microsoft.com/office/powerpoint/2010/main" val="39545729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 y="1"/>
            <a:ext cx="10942320" cy="1440179"/>
          </a:xfrm>
        </p:spPr>
        <p:txBody>
          <a:bodyPr>
            <a:normAutofit fontScale="90000"/>
          </a:bodyPr>
          <a:lstStyle/>
          <a:p>
            <a:r>
              <a:rPr lang="en-US" sz="3600" b="1" dirty="0" err="1"/>
              <a:t>Nephroblastoma</a:t>
            </a:r>
            <a:r>
              <a:rPr lang="en-US" sz="3600" b="1" dirty="0"/>
              <a:t>/</a:t>
            </a:r>
            <a:r>
              <a:rPr lang="en-US" sz="3600" b="1" dirty="0" err="1"/>
              <a:t>Wilm’s</a:t>
            </a:r>
            <a:r>
              <a:rPr lang="en-US" sz="3600" b="1" dirty="0"/>
              <a:t> </a:t>
            </a:r>
            <a:r>
              <a:rPr lang="en-US" sz="3600" b="1" dirty="0" err="1"/>
              <a:t>Tumour</a:t>
            </a:r>
            <a:r>
              <a:rPr lang="en-US" sz="3600" b="1" dirty="0"/>
              <a:t> (4 of 6) </a:t>
            </a:r>
            <a:r>
              <a:rPr lang="en-GB" sz="3600" dirty="0"/>
              <a:t/>
            </a:r>
            <a:br>
              <a:rPr lang="en-GB" sz="3600" dirty="0"/>
            </a:br>
            <a:r>
              <a:rPr lang="en-US" sz="3600" b="1" dirty="0"/>
              <a:t>Diagnostic Findings of </a:t>
            </a:r>
            <a:r>
              <a:rPr lang="en-US" sz="3600" b="1" dirty="0" err="1"/>
              <a:t>Nephroblastoma</a:t>
            </a:r>
            <a:r>
              <a:rPr lang="en-US" sz="3600" b="1" dirty="0"/>
              <a:t>/</a:t>
            </a:r>
            <a:r>
              <a:rPr lang="en-US" sz="3600" b="1" dirty="0" err="1"/>
              <a:t>Wilm’s</a:t>
            </a:r>
            <a:r>
              <a:rPr lang="en-US" sz="3600" b="1" dirty="0"/>
              <a:t> </a:t>
            </a:r>
            <a:r>
              <a:rPr lang="en-US" sz="3600" b="1" dirty="0" err="1"/>
              <a:t>Tumour</a:t>
            </a:r>
            <a:r>
              <a:rPr lang="en-US" sz="3600" b="1" dirty="0"/>
              <a:t> </a:t>
            </a:r>
            <a:r>
              <a:rPr lang="en-GB" dirty="0"/>
              <a:t/>
            </a:r>
            <a:br>
              <a:rPr lang="en-GB" dirty="0"/>
            </a:br>
            <a:endParaRPr lang="en-GB" dirty="0"/>
          </a:p>
        </p:txBody>
      </p:sp>
      <p:sp>
        <p:nvSpPr>
          <p:cNvPr id="3" name="Content Placeholder 2"/>
          <p:cNvSpPr>
            <a:spLocks noGrp="1"/>
          </p:cNvSpPr>
          <p:nvPr>
            <p:ph idx="1"/>
          </p:nvPr>
        </p:nvSpPr>
        <p:spPr>
          <a:xfrm>
            <a:off x="411480" y="1165860"/>
            <a:ext cx="10942320" cy="5532120"/>
          </a:xfrm>
        </p:spPr>
        <p:txBody>
          <a:bodyPr/>
          <a:lstStyle/>
          <a:p>
            <a:pPr lvl="0"/>
            <a:r>
              <a:rPr lang="en-US" dirty="0"/>
              <a:t>Excretory urography reveals a mass displacing the normal kidney structure </a:t>
            </a:r>
            <a:endParaRPr lang="en-GB" dirty="0"/>
          </a:p>
          <a:p>
            <a:pPr lvl="0"/>
            <a:r>
              <a:rPr lang="en-US" dirty="0"/>
              <a:t>Computed tomography scan or </a:t>
            </a:r>
            <a:r>
              <a:rPr lang="en-US" dirty="0" err="1"/>
              <a:t>sonography</a:t>
            </a:r>
            <a:r>
              <a:rPr lang="en-US" dirty="0"/>
              <a:t> reveals metastasis </a:t>
            </a:r>
            <a:endParaRPr lang="en-GB" dirty="0"/>
          </a:p>
          <a:p>
            <a:pPr lvl="0"/>
            <a:r>
              <a:rPr lang="en-US" dirty="0"/>
              <a:t>Serum blood studies show anemia </a:t>
            </a:r>
            <a:endParaRPr lang="en-GB" dirty="0"/>
          </a:p>
          <a:p>
            <a:r>
              <a:rPr lang="en-US" b="1" u="sng" dirty="0"/>
              <a:t>Nursing Diagnoses of </a:t>
            </a:r>
            <a:r>
              <a:rPr lang="en-US" b="1" u="sng" dirty="0" err="1"/>
              <a:t>Nephroblastoma</a:t>
            </a:r>
            <a:r>
              <a:rPr lang="en-US" b="1" u="sng" dirty="0"/>
              <a:t>/</a:t>
            </a:r>
            <a:r>
              <a:rPr lang="en-US" b="1" u="sng" dirty="0" err="1"/>
              <a:t>Wilm’s</a:t>
            </a:r>
            <a:r>
              <a:rPr lang="en-US" b="1" u="sng" dirty="0"/>
              <a:t> </a:t>
            </a:r>
            <a:r>
              <a:rPr lang="en-US" b="1" u="sng" dirty="0" err="1"/>
              <a:t>Tumour</a:t>
            </a:r>
            <a:r>
              <a:rPr lang="en-US" b="1" u="sng" dirty="0"/>
              <a:t> </a:t>
            </a:r>
            <a:endParaRPr lang="en-GB" u="sng" dirty="0"/>
          </a:p>
          <a:p>
            <a:pPr lvl="0"/>
            <a:r>
              <a:rPr lang="en-US" dirty="0"/>
              <a:t>Fear </a:t>
            </a:r>
            <a:r>
              <a:rPr lang="en-US" dirty="0" smtClean="0"/>
              <a:t>related to the diagnosis of chronic infection </a:t>
            </a:r>
            <a:endParaRPr lang="en-GB" dirty="0"/>
          </a:p>
          <a:p>
            <a:pPr lvl="0"/>
            <a:r>
              <a:rPr lang="en-US" dirty="0"/>
              <a:t>Chronic and acute pain </a:t>
            </a:r>
            <a:r>
              <a:rPr lang="en-US" dirty="0" smtClean="0"/>
              <a:t>related to growth applying pressure on the kidney tissue</a:t>
            </a:r>
            <a:endParaRPr lang="en-GB" dirty="0"/>
          </a:p>
          <a:p>
            <a:pPr lvl="0"/>
            <a:r>
              <a:rPr lang="en-US" dirty="0"/>
              <a:t>Anxiety </a:t>
            </a:r>
            <a:r>
              <a:rPr lang="en-US" dirty="0" smtClean="0"/>
              <a:t>related to diagnosis </a:t>
            </a:r>
          </a:p>
          <a:p>
            <a:pPr lvl="0"/>
            <a:r>
              <a:rPr lang="en-US" dirty="0" smtClean="0"/>
              <a:t>Altered family process related to hospitalization of the child </a:t>
            </a:r>
            <a:endParaRPr lang="en-GB" dirty="0"/>
          </a:p>
          <a:p>
            <a:endParaRPr lang="en-GB" dirty="0"/>
          </a:p>
        </p:txBody>
      </p:sp>
    </p:spTree>
    <p:extLst>
      <p:ext uri="{BB962C8B-B14F-4D97-AF65-F5344CB8AC3E}">
        <p14:creationId xmlns:p14="http://schemas.microsoft.com/office/powerpoint/2010/main" val="2703068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744200" cy="754380"/>
          </a:xfrm>
        </p:spPr>
        <p:txBody>
          <a:bodyPr>
            <a:normAutofit/>
          </a:bodyPr>
          <a:lstStyle/>
          <a:p>
            <a:r>
              <a:rPr lang="en-US" sz="3600" b="1" dirty="0"/>
              <a:t>T</a:t>
            </a:r>
            <a:r>
              <a:rPr lang="en-US" sz="3600" b="1" dirty="0" smtClean="0"/>
              <a:t>reatment </a:t>
            </a:r>
            <a:r>
              <a:rPr lang="en-US" sz="3600" b="1" dirty="0"/>
              <a:t>of </a:t>
            </a:r>
            <a:r>
              <a:rPr lang="en-US" sz="3600" b="1" dirty="0" err="1"/>
              <a:t>nephroblastoma</a:t>
            </a:r>
            <a:r>
              <a:rPr lang="en-US" sz="3600" b="1" dirty="0"/>
              <a:t>/</a:t>
            </a:r>
            <a:r>
              <a:rPr lang="en-US" sz="3600" b="1" dirty="0" err="1"/>
              <a:t>Wilm’s</a:t>
            </a:r>
            <a:r>
              <a:rPr lang="en-US" sz="3600" b="1" dirty="0"/>
              <a:t> </a:t>
            </a:r>
            <a:r>
              <a:rPr lang="en-US" sz="3600" b="1" dirty="0" err="1"/>
              <a:t>tumour</a:t>
            </a:r>
            <a:r>
              <a:rPr lang="en-US" sz="3600" b="1" dirty="0"/>
              <a:t> </a:t>
            </a:r>
            <a:endParaRPr lang="en-GB" sz="3600" b="1" dirty="0"/>
          </a:p>
        </p:txBody>
      </p:sp>
      <p:sp>
        <p:nvSpPr>
          <p:cNvPr id="3" name="Content Placeholder 2"/>
          <p:cNvSpPr>
            <a:spLocks noGrp="1"/>
          </p:cNvSpPr>
          <p:nvPr>
            <p:ph idx="1"/>
          </p:nvPr>
        </p:nvSpPr>
        <p:spPr>
          <a:xfrm>
            <a:off x="838200" y="754380"/>
            <a:ext cx="10515600" cy="6103619"/>
          </a:xfrm>
        </p:spPr>
        <p:txBody>
          <a:bodyPr>
            <a:normAutofit fontScale="92500" lnSpcReduction="10000"/>
          </a:bodyPr>
          <a:lstStyle/>
          <a:p>
            <a:pPr lvl="0"/>
            <a:r>
              <a:rPr lang="en-US" dirty="0"/>
              <a:t>Nephrectomy within 48 hours of diagnosis </a:t>
            </a:r>
            <a:endParaRPr lang="en-GB" dirty="0"/>
          </a:p>
          <a:p>
            <a:pPr lvl="0"/>
            <a:r>
              <a:rPr lang="en-US" dirty="0"/>
              <a:t>Radiation therapy (following surgery) </a:t>
            </a:r>
            <a:endParaRPr lang="en-GB" dirty="0"/>
          </a:p>
          <a:p>
            <a:pPr lvl="0"/>
            <a:r>
              <a:rPr lang="en-US" dirty="0"/>
              <a:t>Analgesics (postoperatively): morphine </a:t>
            </a:r>
            <a:endParaRPr lang="en-GB" dirty="0"/>
          </a:p>
          <a:p>
            <a:pPr lvl="0"/>
            <a:r>
              <a:rPr lang="en-US" dirty="0"/>
              <a:t>Chemotherapy (following surgery) with </a:t>
            </a:r>
            <a:r>
              <a:rPr lang="en-US" dirty="0" err="1"/>
              <a:t>dactinomycin</a:t>
            </a:r>
            <a:r>
              <a:rPr lang="en-US" dirty="0"/>
              <a:t> (</a:t>
            </a:r>
            <a:r>
              <a:rPr lang="en-US" dirty="0" err="1"/>
              <a:t>Cosmegen</a:t>
            </a:r>
            <a:r>
              <a:rPr lang="en-US" dirty="0"/>
              <a:t>), doxorubicin (Adriamycin), or vincristine (</a:t>
            </a:r>
            <a:r>
              <a:rPr lang="en-US" dirty="0" err="1"/>
              <a:t>Oncovin</a:t>
            </a:r>
            <a:r>
              <a:rPr lang="en-US" dirty="0"/>
              <a:t>) </a:t>
            </a:r>
            <a:endParaRPr lang="en-US" dirty="0" smtClean="0"/>
          </a:p>
          <a:p>
            <a:pPr lvl="0"/>
            <a:endParaRPr lang="en-GB" dirty="0"/>
          </a:p>
          <a:p>
            <a:r>
              <a:rPr lang="en-US" b="1" u="sng" dirty="0"/>
              <a:t>Nursing Interventions and Rationales of </a:t>
            </a:r>
            <a:r>
              <a:rPr lang="en-US" b="1" u="sng" dirty="0" err="1"/>
              <a:t>Nephroblastoma</a:t>
            </a:r>
            <a:r>
              <a:rPr lang="en-US" b="1" u="sng" dirty="0"/>
              <a:t>/</a:t>
            </a:r>
            <a:r>
              <a:rPr lang="en-US" b="1" u="sng" dirty="0" err="1"/>
              <a:t>Wilm’s</a:t>
            </a:r>
            <a:r>
              <a:rPr lang="en-US" b="1" u="sng" dirty="0"/>
              <a:t> </a:t>
            </a:r>
            <a:r>
              <a:rPr lang="en-US" b="1" u="sng" dirty="0" err="1"/>
              <a:t>Tumour</a:t>
            </a:r>
            <a:r>
              <a:rPr lang="en-US" b="1" u="sng" dirty="0"/>
              <a:t> </a:t>
            </a:r>
            <a:endParaRPr lang="en-US" b="1" u="sng" dirty="0" smtClean="0"/>
          </a:p>
          <a:p>
            <a:endParaRPr lang="en-GB" u="sng" dirty="0"/>
          </a:p>
          <a:p>
            <a:pPr lvl="0"/>
            <a:r>
              <a:rPr lang="en-US" dirty="0"/>
              <a:t>Monitor vital signs and intake and output to determine fluid volume status. </a:t>
            </a:r>
            <a:endParaRPr lang="en-GB" dirty="0"/>
          </a:p>
          <a:p>
            <a:pPr lvl="0"/>
            <a:r>
              <a:rPr lang="en-US" dirty="0"/>
              <a:t>Do not palpate the abdomen and prevent others from doing so to prevent the dissemination of cancer cells to other sites. </a:t>
            </a:r>
            <a:endParaRPr lang="en-GB" dirty="0"/>
          </a:p>
          <a:p>
            <a:pPr lvl="0"/>
            <a:r>
              <a:rPr lang="en-US" dirty="0"/>
              <a:t>Handle and bathe the child carefully and loosen clothing around the abdomen to prevent pressure on the abdomen, which may cause dissemination of cancer cells. </a:t>
            </a:r>
            <a:endParaRPr lang="en-GB" dirty="0"/>
          </a:p>
          <a:p>
            <a:endParaRPr lang="en-GB" dirty="0"/>
          </a:p>
        </p:txBody>
      </p:sp>
    </p:spTree>
    <p:extLst>
      <p:ext uri="{BB962C8B-B14F-4D97-AF65-F5344CB8AC3E}">
        <p14:creationId xmlns:p14="http://schemas.microsoft.com/office/powerpoint/2010/main" val="7312767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51560"/>
          </a:xfrm>
        </p:spPr>
        <p:txBody>
          <a:bodyPr>
            <a:normAutofit/>
          </a:bodyPr>
          <a:lstStyle/>
          <a:p>
            <a:r>
              <a:rPr lang="en-GB" b="1" dirty="0" smtClean="0"/>
              <a:t>CONT. </a:t>
            </a:r>
            <a:endParaRPr lang="en-GB" b="1" dirty="0"/>
          </a:p>
        </p:txBody>
      </p:sp>
      <p:sp>
        <p:nvSpPr>
          <p:cNvPr id="3" name="Content Placeholder 2"/>
          <p:cNvSpPr>
            <a:spLocks noGrp="1"/>
          </p:cNvSpPr>
          <p:nvPr>
            <p:ph idx="1"/>
          </p:nvPr>
        </p:nvSpPr>
        <p:spPr>
          <a:xfrm>
            <a:off x="838200" y="1051560"/>
            <a:ext cx="10515600" cy="5806439"/>
          </a:xfrm>
        </p:spPr>
        <p:txBody>
          <a:bodyPr>
            <a:normAutofit lnSpcReduction="10000"/>
          </a:bodyPr>
          <a:lstStyle/>
          <a:p>
            <a:pPr lvl="0"/>
            <a:r>
              <a:rPr lang="en-US" dirty="0"/>
              <a:t>Prepare the child and family members for a nephrectomy within 24 to 48 hours of diagnosis. Surgery must be performed quickly after diagnosis because these </a:t>
            </a:r>
            <a:r>
              <a:rPr lang="en-US" dirty="0" err="1"/>
              <a:t>tumours</a:t>
            </a:r>
            <a:r>
              <a:rPr lang="en-US" dirty="0"/>
              <a:t> </a:t>
            </a:r>
            <a:r>
              <a:rPr lang="en-US" dirty="0" err="1"/>
              <a:t>metastasise</a:t>
            </a:r>
            <a:r>
              <a:rPr lang="en-US" dirty="0"/>
              <a:t> quickly. </a:t>
            </a:r>
            <a:endParaRPr lang="en-GB" dirty="0"/>
          </a:p>
          <a:p>
            <a:r>
              <a:rPr lang="en-US" b="1" u="sng" dirty="0"/>
              <a:t>After nephrectomy, consider the following: </a:t>
            </a:r>
            <a:endParaRPr lang="en-GB" b="1" u="sng" dirty="0"/>
          </a:p>
          <a:p>
            <a:pPr lvl="0"/>
            <a:r>
              <a:rPr lang="en-US" dirty="0"/>
              <a:t>Monitor urine output and report output less than 30ml/hour. </a:t>
            </a:r>
            <a:endParaRPr lang="en-GB" dirty="0"/>
          </a:p>
          <a:p>
            <a:pPr lvl="0"/>
            <a:r>
              <a:rPr lang="en-US" dirty="0"/>
              <a:t>Assist with turning, coughing, and deep breathing. </a:t>
            </a:r>
            <a:endParaRPr lang="en-GB" dirty="0"/>
          </a:p>
          <a:p>
            <a:pPr lvl="0"/>
            <a:r>
              <a:rPr lang="en-US" dirty="0"/>
              <a:t>Encourage early ambulation. </a:t>
            </a:r>
            <a:endParaRPr lang="en-GB" dirty="0"/>
          </a:p>
          <a:p>
            <a:pPr lvl="0"/>
            <a:r>
              <a:rPr lang="en-US" dirty="0"/>
              <a:t>Provide pain medications, as necessary. </a:t>
            </a:r>
            <a:endParaRPr lang="en-GB" dirty="0"/>
          </a:p>
          <a:p>
            <a:pPr lvl="0"/>
            <a:r>
              <a:rPr lang="en-US" dirty="0"/>
              <a:t>Monitor postoperative dressings for signs of bleeding. </a:t>
            </a:r>
            <a:endParaRPr lang="en-GB" dirty="0"/>
          </a:p>
          <a:p>
            <a:r>
              <a:rPr lang="en-US" dirty="0"/>
              <a:t>Use aseptic technique for dressing changes. These measures will help prevent postoperative complications, such as pneumonia, wound infection, and kidney </a:t>
            </a:r>
            <a:r>
              <a:rPr lang="en-US" dirty="0" smtClean="0"/>
              <a:t>failure</a:t>
            </a:r>
          </a:p>
          <a:p>
            <a:r>
              <a:rPr lang="en-US" dirty="0" smtClean="0"/>
              <a:t>Monitor vital signs </a:t>
            </a:r>
            <a:endParaRPr lang="en-GB" dirty="0"/>
          </a:p>
        </p:txBody>
      </p:sp>
    </p:spTree>
    <p:extLst>
      <p:ext uri="{BB962C8B-B14F-4D97-AF65-F5344CB8AC3E}">
        <p14:creationId xmlns:p14="http://schemas.microsoft.com/office/powerpoint/2010/main" val="3244437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3575"/>
          </a:xfrm>
        </p:spPr>
        <p:txBody>
          <a:bodyPr>
            <a:normAutofit fontScale="90000"/>
          </a:bodyPr>
          <a:lstStyle/>
          <a:p>
            <a:r>
              <a:rPr lang="en-GB" dirty="0"/>
              <a:t>1</a:t>
            </a:r>
            <a:r>
              <a:rPr lang="en-GB" dirty="0" smtClean="0"/>
              <a:t>. </a:t>
            </a:r>
            <a:r>
              <a:rPr lang="en-US" b="1" dirty="0" smtClean="0"/>
              <a:t>Rheumatic fever (RF)</a:t>
            </a:r>
            <a:endParaRPr lang="en-GB" dirty="0"/>
          </a:p>
        </p:txBody>
      </p:sp>
      <p:sp>
        <p:nvSpPr>
          <p:cNvPr id="3" name="Content Placeholder 2"/>
          <p:cNvSpPr>
            <a:spLocks noGrp="1"/>
          </p:cNvSpPr>
          <p:nvPr>
            <p:ph idx="1"/>
          </p:nvPr>
        </p:nvSpPr>
        <p:spPr>
          <a:xfrm>
            <a:off x="838200" y="1188720"/>
            <a:ext cx="10515600" cy="5669280"/>
          </a:xfrm>
        </p:spPr>
        <p:txBody>
          <a:bodyPr>
            <a:normAutofit/>
          </a:bodyPr>
          <a:lstStyle/>
          <a:p>
            <a:r>
              <a:rPr lang="en-GB" sz="3600" b="1" u="sng" dirty="0" smtClean="0"/>
              <a:t>Definition </a:t>
            </a:r>
          </a:p>
          <a:p>
            <a:pPr algn="just"/>
            <a:r>
              <a:rPr lang="en-US" sz="3600" dirty="0"/>
              <a:t>Rheumatic fever is defined as an inflammatory disease of </a:t>
            </a:r>
            <a:r>
              <a:rPr lang="en-US" sz="3600" dirty="0" smtClean="0"/>
              <a:t>childhood.</a:t>
            </a:r>
          </a:p>
          <a:p>
            <a:pPr algn="just"/>
            <a:r>
              <a:rPr lang="en-US" sz="3600" dirty="0" smtClean="0"/>
              <a:t>That It </a:t>
            </a:r>
            <a:r>
              <a:rPr lang="en-US" sz="3600" dirty="0"/>
              <a:t>first occurs one to six weeks after </a:t>
            </a:r>
            <a:r>
              <a:rPr lang="en-US" sz="3600" b="1" u="sng" dirty="0" smtClean="0"/>
              <a:t>Group </a:t>
            </a:r>
            <a:r>
              <a:rPr lang="en-US" sz="3600" b="1" u="sng" dirty="0"/>
              <a:t>A beta-hemolytic streptococcal infection </a:t>
            </a:r>
            <a:r>
              <a:rPr lang="en-US" sz="3600" dirty="0"/>
              <a:t>and may recur. Rheumatic fever results in antigen-antibody complexes that ultimately destroy heart tissue. </a:t>
            </a:r>
            <a:endParaRPr lang="en-GB" sz="3600" dirty="0"/>
          </a:p>
          <a:p>
            <a:endParaRPr lang="en-GB" sz="3600" dirty="0"/>
          </a:p>
        </p:txBody>
      </p:sp>
    </p:spTree>
    <p:extLst>
      <p:ext uri="{BB962C8B-B14F-4D97-AF65-F5344CB8AC3E}">
        <p14:creationId xmlns:p14="http://schemas.microsoft.com/office/powerpoint/2010/main" val="2318643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594359"/>
          </a:xfrm>
        </p:spPr>
        <p:txBody>
          <a:bodyPr>
            <a:normAutofit/>
          </a:bodyPr>
          <a:lstStyle/>
          <a:p>
            <a:r>
              <a:rPr lang="en-US" sz="3600" b="1" dirty="0"/>
              <a:t>The teaching topics of </a:t>
            </a:r>
            <a:r>
              <a:rPr lang="en-US" sz="3600" b="1" dirty="0" err="1"/>
              <a:t>Nephroblastoma</a:t>
            </a:r>
            <a:r>
              <a:rPr lang="en-US" sz="3600" b="1" dirty="0"/>
              <a:t>/</a:t>
            </a:r>
            <a:r>
              <a:rPr lang="en-US" sz="3600" b="1" dirty="0" err="1"/>
              <a:t>Wilm’s</a:t>
            </a:r>
            <a:r>
              <a:rPr lang="en-US" sz="3600" b="1" dirty="0"/>
              <a:t> </a:t>
            </a:r>
            <a:r>
              <a:rPr lang="en-US" sz="3600" b="1" dirty="0" err="1"/>
              <a:t>tumour</a:t>
            </a:r>
            <a:r>
              <a:rPr lang="en-US" sz="3600" b="1" dirty="0"/>
              <a:t> </a:t>
            </a:r>
            <a:endParaRPr lang="en-GB" sz="3600" b="1" dirty="0"/>
          </a:p>
        </p:txBody>
      </p:sp>
      <p:sp>
        <p:nvSpPr>
          <p:cNvPr id="3" name="Content Placeholder 2"/>
          <p:cNvSpPr>
            <a:spLocks noGrp="1"/>
          </p:cNvSpPr>
          <p:nvPr>
            <p:ph idx="1"/>
          </p:nvPr>
        </p:nvSpPr>
        <p:spPr>
          <a:xfrm>
            <a:off x="838200" y="868680"/>
            <a:ext cx="10515600" cy="5989320"/>
          </a:xfrm>
        </p:spPr>
        <p:txBody>
          <a:bodyPr/>
          <a:lstStyle/>
          <a:p>
            <a:pPr lvl="0"/>
            <a:r>
              <a:rPr lang="en-US" dirty="0"/>
              <a:t>Providing adequate nutrition and hydration </a:t>
            </a:r>
            <a:endParaRPr lang="en-GB" dirty="0"/>
          </a:p>
          <a:p>
            <a:pPr lvl="0"/>
            <a:r>
              <a:rPr lang="en-US" dirty="0"/>
              <a:t>Dealing with adverse reactions to chemotherapy </a:t>
            </a:r>
            <a:endParaRPr lang="en-GB" dirty="0"/>
          </a:p>
          <a:p>
            <a:pPr lvl="0"/>
            <a:r>
              <a:rPr lang="en-US" dirty="0"/>
              <a:t>Contacting support groups </a:t>
            </a:r>
            <a:endParaRPr lang="en-US" dirty="0" smtClean="0"/>
          </a:p>
          <a:p>
            <a:pPr marL="0" lvl="0" indent="0">
              <a:buNone/>
            </a:pPr>
            <a:endParaRPr lang="en-GB" dirty="0"/>
          </a:p>
          <a:p>
            <a:endParaRPr lang="en-GB" dirty="0"/>
          </a:p>
        </p:txBody>
      </p:sp>
    </p:spTree>
    <p:extLst>
      <p:ext uri="{BB962C8B-B14F-4D97-AF65-F5344CB8AC3E}">
        <p14:creationId xmlns:p14="http://schemas.microsoft.com/office/powerpoint/2010/main" val="10019421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a:t>
            </a:r>
            <a:r>
              <a:rPr lang="en-GB" dirty="0" smtClean="0">
                <a:solidFill>
                  <a:srgbClr val="92D050"/>
                </a:solidFill>
              </a:rPr>
              <a:t>. </a:t>
            </a:r>
            <a:r>
              <a:rPr lang="en-GB" sz="3600" b="1" u="sng" dirty="0" smtClean="0">
                <a:solidFill>
                  <a:srgbClr val="92D050"/>
                </a:solidFill>
              </a:rPr>
              <a:t>NEUROLOGICAL DISORDERS </a:t>
            </a:r>
            <a:endParaRPr lang="en-GB" sz="3600" b="1" u="sng" dirty="0">
              <a:solidFill>
                <a:srgbClr val="92D050"/>
              </a:solidFill>
            </a:endParaRPr>
          </a:p>
        </p:txBody>
      </p:sp>
      <p:sp>
        <p:nvSpPr>
          <p:cNvPr id="3" name="Content Placeholder 2"/>
          <p:cNvSpPr>
            <a:spLocks noGrp="1"/>
          </p:cNvSpPr>
          <p:nvPr>
            <p:ph idx="1"/>
          </p:nvPr>
        </p:nvSpPr>
        <p:spPr/>
        <p:txBody>
          <a:bodyPr/>
          <a:lstStyle/>
          <a:p>
            <a:r>
              <a:rPr lang="en-GB" dirty="0" smtClean="0">
                <a:solidFill>
                  <a:schemeClr val="accent5"/>
                </a:solidFill>
              </a:rPr>
              <a:t>Welcome!</a:t>
            </a:r>
          </a:p>
          <a:p>
            <a:r>
              <a:rPr lang="en-GB" dirty="0">
                <a:solidFill>
                  <a:schemeClr val="accent5"/>
                </a:solidFill>
              </a:rPr>
              <a:t>F</a:t>
            </a:r>
            <a:r>
              <a:rPr lang="en-GB" dirty="0" smtClean="0">
                <a:solidFill>
                  <a:schemeClr val="accent5"/>
                </a:solidFill>
              </a:rPr>
              <a:t>eel comfortable to read and understand these slides</a:t>
            </a:r>
          </a:p>
          <a:p>
            <a:r>
              <a:rPr lang="en-GB" dirty="0" smtClean="0">
                <a:solidFill>
                  <a:schemeClr val="accent5"/>
                </a:solidFill>
              </a:rPr>
              <a:t>Don’t be nervous while tackling nervous disorders coz your body has the nervous system that it is at risk of nervous disorders.  </a:t>
            </a:r>
          </a:p>
          <a:p>
            <a:r>
              <a:rPr lang="en-GB" dirty="0" smtClean="0">
                <a:solidFill>
                  <a:schemeClr val="accent5"/>
                </a:solidFill>
              </a:rPr>
              <a:t>Remember Glasgow Coma scale for children</a:t>
            </a:r>
            <a:endParaRPr lang="en-GB" dirty="0">
              <a:solidFill>
                <a:schemeClr val="accent5"/>
              </a:solidFill>
            </a:endParaRPr>
          </a:p>
        </p:txBody>
      </p:sp>
    </p:spTree>
    <p:extLst>
      <p:ext uri="{BB962C8B-B14F-4D97-AF65-F5344CB8AC3E}">
        <p14:creationId xmlns:p14="http://schemas.microsoft.com/office/powerpoint/2010/main" val="35522872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Neurological disorders include the following </a:t>
            </a:r>
            <a:endParaRPr lang="en-GB" sz="3600" b="1" dirty="0"/>
          </a:p>
        </p:txBody>
      </p:sp>
      <p:sp>
        <p:nvSpPr>
          <p:cNvPr id="3" name="Content Placeholder 2"/>
          <p:cNvSpPr>
            <a:spLocks noGrp="1"/>
          </p:cNvSpPr>
          <p:nvPr>
            <p:ph idx="1"/>
          </p:nvPr>
        </p:nvSpPr>
        <p:spPr/>
        <p:txBody>
          <a:bodyPr/>
          <a:lstStyle/>
          <a:p>
            <a:r>
              <a:rPr lang="en-GB" dirty="0" smtClean="0"/>
              <a:t>1. Meningococcal meningitis </a:t>
            </a:r>
          </a:p>
          <a:p>
            <a:r>
              <a:rPr lang="en-GB" dirty="0" smtClean="0"/>
              <a:t>2. Hydrocephalus</a:t>
            </a:r>
          </a:p>
          <a:p>
            <a:r>
              <a:rPr lang="en-GB" dirty="0" smtClean="0"/>
              <a:t>3. </a:t>
            </a:r>
            <a:r>
              <a:rPr lang="en-GB" dirty="0" err="1" smtClean="0"/>
              <a:t>Spina</a:t>
            </a:r>
            <a:r>
              <a:rPr lang="en-GB" dirty="0" smtClean="0"/>
              <a:t> bifida </a:t>
            </a:r>
          </a:p>
          <a:p>
            <a:r>
              <a:rPr lang="en-GB" dirty="0" smtClean="0"/>
              <a:t>3. cerebral palsy (You already covered in midwifery thus refer )</a:t>
            </a:r>
          </a:p>
          <a:p>
            <a:r>
              <a:rPr lang="en-GB" dirty="0" smtClean="0"/>
              <a:t>4. Down syndrome (You already covered in midwifery thus refer)</a:t>
            </a:r>
            <a:endParaRPr lang="en-GB" dirty="0"/>
          </a:p>
        </p:txBody>
      </p:sp>
    </p:spTree>
    <p:extLst>
      <p:ext uri="{BB962C8B-B14F-4D97-AF65-F5344CB8AC3E}">
        <p14:creationId xmlns:p14="http://schemas.microsoft.com/office/powerpoint/2010/main" val="21674067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43943"/>
          </a:xfrm>
        </p:spPr>
        <p:txBody>
          <a:bodyPr>
            <a:normAutofit/>
          </a:bodyPr>
          <a:lstStyle/>
          <a:p>
            <a:r>
              <a:rPr lang="en-GB" sz="3600" b="1" dirty="0" smtClean="0"/>
              <a:t>1.Meningococcal Meningitis </a:t>
            </a:r>
            <a:endParaRPr lang="en-GB" sz="3600" b="1" dirty="0"/>
          </a:p>
        </p:txBody>
      </p:sp>
      <p:sp>
        <p:nvSpPr>
          <p:cNvPr id="3" name="Content Placeholder 2"/>
          <p:cNvSpPr>
            <a:spLocks noGrp="1"/>
          </p:cNvSpPr>
          <p:nvPr>
            <p:ph idx="1"/>
          </p:nvPr>
        </p:nvSpPr>
        <p:spPr>
          <a:xfrm>
            <a:off x="838200" y="772732"/>
            <a:ext cx="10515600" cy="6085268"/>
          </a:xfrm>
        </p:spPr>
        <p:txBody>
          <a:bodyPr/>
          <a:lstStyle/>
          <a:p>
            <a:r>
              <a:rPr lang="en-US" b="1" u="sng" dirty="0" smtClean="0"/>
              <a:t>Definition </a:t>
            </a:r>
          </a:p>
          <a:p>
            <a:r>
              <a:rPr lang="en-US" b="1" dirty="0" smtClean="0"/>
              <a:t>Meningococcal Meningitis </a:t>
            </a:r>
            <a:endParaRPr lang="en-GB" dirty="0"/>
          </a:p>
          <a:p>
            <a:r>
              <a:rPr lang="en-US" dirty="0"/>
              <a:t>Meningitis is an inflammation of the brain and spinal cord meninges. It is most common in infants and toddlers. </a:t>
            </a:r>
            <a:endParaRPr lang="en-US" dirty="0" smtClean="0"/>
          </a:p>
          <a:p>
            <a:r>
              <a:rPr lang="en-US" b="1" i="1" dirty="0" smtClean="0"/>
              <a:t>The </a:t>
            </a:r>
            <a:r>
              <a:rPr lang="en-US" b="1" i="1" dirty="0"/>
              <a:t>incidence </a:t>
            </a:r>
            <a:r>
              <a:rPr lang="en-US" b="1" i="1" dirty="0" smtClean="0"/>
              <a:t>of meningitis </a:t>
            </a:r>
            <a:r>
              <a:rPr lang="en-US" b="1" i="1" dirty="0"/>
              <a:t>is greatly reduced with routine </a:t>
            </a:r>
            <a:r>
              <a:rPr lang="en-US" b="1" i="1" dirty="0" err="1"/>
              <a:t>haemophilus</a:t>
            </a:r>
            <a:r>
              <a:rPr lang="en-US" b="1" i="1" dirty="0"/>
              <a:t> </a:t>
            </a:r>
            <a:r>
              <a:rPr lang="en-US" b="1" i="1" dirty="0" err="1"/>
              <a:t>influenzae</a:t>
            </a:r>
            <a:r>
              <a:rPr lang="en-US" b="1" i="1" dirty="0"/>
              <a:t> type B vaccine. </a:t>
            </a:r>
            <a:endParaRPr lang="en-GB" b="1" i="1" dirty="0"/>
          </a:p>
          <a:p>
            <a:r>
              <a:rPr lang="en-US" b="1" dirty="0"/>
              <a:t>Causes of Meningitis  </a:t>
            </a:r>
            <a:endParaRPr lang="en-GB" dirty="0"/>
          </a:p>
          <a:p>
            <a:r>
              <a:rPr lang="en-US" dirty="0"/>
              <a:t>Meningitis is caused by viral </a:t>
            </a:r>
            <a:r>
              <a:rPr lang="en-US" dirty="0" smtClean="0"/>
              <a:t>agents</a:t>
            </a:r>
          </a:p>
          <a:p>
            <a:r>
              <a:rPr lang="en-US" dirty="0"/>
              <a:t>O</a:t>
            </a:r>
            <a:r>
              <a:rPr lang="en-US" dirty="0" smtClean="0"/>
              <a:t>r </a:t>
            </a:r>
            <a:r>
              <a:rPr lang="en-US" dirty="0"/>
              <a:t>bacterial agents transmitted by the spread of droplets (organisms enter the blood from </a:t>
            </a:r>
            <a:r>
              <a:rPr lang="en-US" dirty="0" err="1"/>
              <a:t>nasopharynx</a:t>
            </a:r>
            <a:r>
              <a:rPr lang="en-US" dirty="0"/>
              <a:t> or middle ear). </a:t>
            </a:r>
            <a:endParaRPr lang="en-GB" dirty="0"/>
          </a:p>
          <a:p>
            <a:endParaRPr lang="en-GB" dirty="0"/>
          </a:p>
        </p:txBody>
      </p:sp>
    </p:spTree>
    <p:extLst>
      <p:ext uri="{BB962C8B-B14F-4D97-AF65-F5344CB8AC3E}">
        <p14:creationId xmlns:p14="http://schemas.microsoft.com/office/powerpoint/2010/main" val="4360502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792" y="365126"/>
            <a:ext cx="10800008" cy="587912"/>
          </a:xfrm>
        </p:spPr>
        <p:txBody>
          <a:bodyPr>
            <a:normAutofit fontScale="90000"/>
          </a:bodyPr>
          <a:lstStyle/>
          <a:p>
            <a:r>
              <a:rPr lang="en-US" b="1" dirty="0"/>
              <a:t>The risk factors for meningitis in children </a:t>
            </a:r>
            <a:endParaRPr lang="en-GB" b="1" dirty="0"/>
          </a:p>
        </p:txBody>
      </p:sp>
      <p:sp>
        <p:nvSpPr>
          <p:cNvPr id="3" name="Content Placeholder 2"/>
          <p:cNvSpPr>
            <a:spLocks noGrp="1"/>
          </p:cNvSpPr>
          <p:nvPr>
            <p:ph idx="1"/>
          </p:nvPr>
        </p:nvSpPr>
        <p:spPr>
          <a:xfrm>
            <a:off x="734096" y="953038"/>
            <a:ext cx="10619704" cy="5904962"/>
          </a:xfrm>
        </p:spPr>
        <p:txBody>
          <a:bodyPr>
            <a:normAutofit fontScale="92500" lnSpcReduction="20000"/>
          </a:bodyPr>
          <a:lstStyle/>
          <a:p>
            <a:pPr lvl="0"/>
            <a:r>
              <a:rPr lang="en-US" dirty="0"/>
              <a:t>Lack of specific immunity </a:t>
            </a:r>
            <a:endParaRPr lang="en-GB" dirty="0"/>
          </a:p>
          <a:p>
            <a:pPr lvl="0"/>
            <a:r>
              <a:rPr lang="en-US" dirty="0"/>
              <a:t>Recent </a:t>
            </a:r>
            <a:r>
              <a:rPr lang="en-US" dirty="0" smtClean="0"/>
              <a:t>colonization </a:t>
            </a:r>
            <a:r>
              <a:rPr lang="en-US" dirty="0"/>
              <a:t>with common pathogenic bacteria </a:t>
            </a:r>
            <a:endParaRPr lang="en-GB" dirty="0"/>
          </a:p>
          <a:p>
            <a:pPr lvl="0"/>
            <a:r>
              <a:rPr lang="en-US" dirty="0"/>
              <a:t>Close contact with an infected person </a:t>
            </a:r>
            <a:endParaRPr lang="en-GB" dirty="0"/>
          </a:p>
          <a:p>
            <a:pPr lvl="0"/>
            <a:r>
              <a:rPr lang="en-US" dirty="0"/>
              <a:t>Over crowding </a:t>
            </a:r>
            <a:endParaRPr lang="en-GB" dirty="0"/>
          </a:p>
          <a:p>
            <a:pPr lvl="0"/>
            <a:r>
              <a:rPr lang="en-US" dirty="0"/>
              <a:t>Poverty </a:t>
            </a:r>
            <a:endParaRPr lang="en-GB" dirty="0"/>
          </a:p>
          <a:p>
            <a:pPr lvl="0"/>
            <a:r>
              <a:rPr lang="en-US" dirty="0"/>
              <a:t>Male gender </a:t>
            </a:r>
            <a:endParaRPr lang="en-GB" dirty="0"/>
          </a:p>
          <a:p>
            <a:r>
              <a:rPr lang="en-US" b="1" dirty="0"/>
              <a:t>Pathophysiology of Meningitis </a:t>
            </a:r>
            <a:endParaRPr lang="en-GB" dirty="0"/>
          </a:p>
          <a:p>
            <a:r>
              <a:rPr lang="en-US" dirty="0"/>
              <a:t>Upon inflammation there is formation of meningeal exudate in the cerebral veins, venous sinuses, convexity of the brain and cerebellum and in the sulci. </a:t>
            </a:r>
            <a:endParaRPr lang="en-US" dirty="0" smtClean="0"/>
          </a:p>
          <a:p>
            <a:r>
              <a:rPr lang="en-US" dirty="0" smtClean="0"/>
              <a:t>The </a:t>
            </a:r>
            <a:r>
              <a:rPr lang="en-US" dirty="0"/>
              <a:t>Inflammation of spinal nerves and roots leads to presentation of meningeal signs. </a:t>
            </a:r>
            <a:endParaRPr lang="en-GB" dirty="0"/>
          </a:p>
          <a:p>
            <a:r>
              <a:rPr lang="en-US" dirty="0"/>
              <a:t>The inflammation of cranial nerve (cranial neuropathies of optic, </a:t>
            </a:r>
            <a:r>
              <a:rPr lang="en-US" dirty="0" err="1"/>
              <a:t>oculomotor</a:t>
            </a:r>
            <a:r>
              <a:rPr lang="en-US" dirty="0"/>
              <a:t>, facial and auditory nerves) and increase of ICP leads to </a:t>
            </a:r>
            <a:r>
              <a:rPr lang="en-US" dirty="0" err="1"/>
              <a:t>oculomotor</a:t>
            </a:r>
            <a:r>
              <a:rPr lang="en-US" dirty="0"/>
              <a:t> nerve palsy. </a:t>
            </a:r>
            <a:endParaRPr lang="en-GB" dirty="0"/>
          </a:p>
          <a:p>
            <a:endParaRPr lang="en-GB" dirty="0"/>
          </a:p>
        </p:txBody>
      </p:sp>
    </p:spTree>
    <p:extLst>
      <p:ext uri="{BB962C8B-B14F-4D97-AF65-F5344CB8AC3E}">
        <p14:creationId xmlns:p14="http://schemas.microsoft.com/office/powerpoint/2010/main" val="3271935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397" y="1"/>
            <a:ext cx="10864404" cy="991672"/>
          </a:xfrm>
        </p:spPr>
        <p:txBody>
          <a:bodyPr>
            <a:normAutofit fontScale="90000"/>
          </a:bodyPr>
          <a:lstStyle/>
          <a:p>
            <a:r>
              <a:rPr lang="en-US" b="1" dirty="0" smtClean="0"/>
              <a:t/>
            </a:r>
            <a:br>
              <a:rPr lang="en-US" b="1" dirty="0" smtClean="0"/>
            </a:br>
            <a:r>
              <a:rPr lang="en-US" sz="4000" b="1" dirty="0" smtClean="0"/>
              <a:t>Signs </a:t>
            </a:r>
            <a:r>
              <a:rPr lang="en-US" sz="4000" b="1" dirty="0"/>
              <a:t>and Symptoms of Meningitis </a:t>
            </a:r>
            <a:r>
              <a:rPr lang="en-GB" dirty="0"/>
              <a:t/>
            </a:r>
            <a:br>
              <a:rPr lang="en-GB" dirty="0"/>
            </a:br>
            <a:endParaRPr lang="en-GB" dirty="0"/>
          </a:p>
        </p:txBody>
      </p:sp>
      <p:sp>
        <p:nvSpPr>
          <p:cNvPr id="3" name="Content Placeholder 2"/>
          <p:cNvSpPr>
            <a:spLocks noGrp="1"/>
          </p:cNvSpPr>
          <p:nvPr>
            <p:ph idx="1"/>
          </p:nvPr>
        </p:nvSpPr>
        <p:spPr>
          <a:xfrm>
            <a:off x="656823" y="991672"/>
            <a:ext cx="10696977" cy="5866327"/>
          </a:xfrm>
        </p:spPr>
        <p:txBody>
          <a:bodyPr>
            <a:normAutofit fontScale="92500" lnSpcReduction="20000"/>
          </a:bodyPr>
          <a:lstStyle/>
          <a:p>
            <a:pPr lvl="0"/>
            <a:r>
              <a:rPr lang="en-US" dirty="0"/>
              <a:t>Coma </a:t>
            </a:r>
            <a:endParaRPr lang="en-GB" dirty="0"/>
          </a:p>
          <a:p>
            <a:pPr lvl="0"/>
            <a:r>
              <a:rPr lang="en-US" dirty="0"/>
              <a:t>Delirium </a:t>
            </a:r>
            <a:endParaRPr lang="en-GB" dirty="0"/>
          </a:p>
          <a:p>
            <a:pPr lvl="0"/>
            <a:r>
              <a:rPr lang="en-US" dirty="0"/>
              <a:t>Fever </a:t>
            </a:r>
            <a:endParaRPr lang="en-GB" dirty="0"/>
          </a:p>
          <a:p>
            <a:pPr lvl="0"/>
            <a:r>
              <a:rPr lang="en-US" dirty="0"/>
              <a:t>Headache </a:t>
            </a:r>
            <a:endParaRPr lang="en-GB" dirty="0"/>
          </a:p>
          <a:p>
            <a:pPr lvl="0"/>
            <a:r>
              <a:rPr lang="en-US" dirty="0"/>
              <a:t>High-pitched cry </a:t>
            </a:r>
            <a:endParaRPr lang="en-GB" dirty="0"/>
          </a:p>
          <a:p>
            <a:pPr lvl="0"/>
            <a:r>
              <a:rPr lang="en-US" dirty="0"/>
              <a:t>Irritability </a:t>
            </a:r>
            <a:endParaRPr lang="en-GB" dirty="0"/>
          </a:p>
          <a:p>
            <a:pPr lvl="0"/>
            <a:r>
              <a:rPr lang="en-US" dirty="0"/>
              <a:t>Nuchal rigidity that may progress to </a:t>
            </a:r>
            <a:r>
              <a:rPr lang="en-US" dirty="0" err="1"/>
              <a:t>opisthotonos</a:t>
            </a:r>
            <a:r>
              <a:rPr lang="en-US" dirty="0"/>
              <a:t> (arching of the back) </a:t>
            </a:r>
            <a:endParaRPr lang="en-GB" dirty="0"/>
          </a:p>
          <a:p>
            <a:pPr lvl="0"/>
            <a:r>
              <a:rPr lang="en-US" dirty="0"/>
              <a:t>Gradual or abrupt onset following an upper respiratory infection </a:t>
            </a:r>
            <a:endParaRPr lang="en-GB" dirty="0"/>
          </a:p>
          <a:p>
            <a:pPr lvl="0"/>
            <a:r>
              <a:rPr lang="en-US" dirty="0"/>
              <a:t>Petechial or </a:t>
            </a:r>
            <a:r>
              <a:rPr lang="en-US" dirty="0" err="1"/>
              <a:t>purpuric</a:t>
            </a:r>
            <a:r>
              <a:rPr lang="en-US" dirty="0"/>
              <a:t> lesions possibly present in bacterial meningitis </a:t>
            </a:r>
            <a:endParaRPr lang="en-GB" dirty="0"/>
          </a:p>
          <a:p>
            <a:pPr lvl="0"/>
            <a:r>
              <a:rPr lang="en-US" dirty="0"/>
              <a:t>Positive </a:t>
            </a:r>
            <a:r>
              <a:rPr lang="en-US" dirty="0" err="1"/>
              <a:t>Brudzinski’s</a:t>
            </a:r>
            <a:r>
              <a:rPr lang="en-US" dirty="0"/>
              <a:t> sign (flexion of the knees and hips in response to passive neck flexion) </a:t>
            </a:r>
            <a:endParaRPr lang="en-GB" dirty="0"/>
          </a:p>
          <a:p>
            <a:pPr lvl="0"/>
            <a:r>
              <a:rPr lang="en-US" dirty="0"/>
              <a:t>Positive Kerning’s sign (inability to extend leg when hip and knee are flexed) </a:t>
            </a:r>
            <a:endParaRPr lang="en-GB" dirty="0"/>
          </a:p>
          <a:p>
            <a:pPr lvl="0"/>
            <a:r>
              <a:rPr lang="en-US" dirty="0"/>
              <a:t>Projectile vomiting </a:t>
            </a:r>
            <a:endParaRPr lang="en-GB" dirty="0"/>
          </a:p>
          <a:p>
            <a:pPr lvl="0"/>
            <a:r>
              <a:rPr lang="en-US" dirty="0"/>
              <a:t>Seizures </a:t>
            </a:r>
            <a:endParaRPr lang="en-GB" dirty="0"/>
          </a:p>
          <a:p>
            <a:pPr marL="0" indent="0">
              <a:buNone/>
            </a:pPr>
            <a:endParaRPr lang="en-GB" dirty="0"/>
          </a:p>
        </p:txBody>
      </p:sp>
    </p:spTree>
    <p:extLst>
      <p:ext uri="{BB962C8B-B14F-4D97-AF65-F5344CB8AC3E}">
        <p14:creationId xmlns:p14="http://schemas.microsoft.com/office/powerpoint/2010/main" val="3959541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580" y="1"/>
            <a:ext cx="10671220" cy="528033"/>
          </a:xfrm>
        </p:spPr>
        <p:txBody>
          <a:bodyPr>
            <a:normAutofit fontScale="90000"/>
          </a:bodyPr>
          <a:lstStyle/>
          <a:p>
            <a:r>
              <a:rPr lang="en-US" b="1" dirty="0" smtClean="0"/>
              <a:t/>
            </a:r>
            <a:br>
              <a:rPr lang="en-US" b="1" dirty="0" smtClean="0"/>
            </a:br>
            <a:r>
              <a:rPr lang="en-US" b="1" dirty="0" smtClean="0"/>
              <a:t>Diagnostic </a:t>
            </a:r>
            <a:r>
              <a:rPr lang="en-US" b="1" dirty="0"/>
              <a:t>Findings of Meningitis </a:t>
            </a:r>
            <a:r>
              <a:rPr lang="en-GB" dirty="0"/>
              <a:t/>
            </a:r>
            <a:br>
              <a:rPr lang="en-GB" dirty="0"/>
            </a:br>
            <a:endParaRPr lang="en-GB" dirty="0"/>
          </a:p>
        </p:txBody>
      </p:sp>
      <p:sp>
        <p:nvSpPr>
          <p:cNvPr id="3" name="Content Placeholder 2"/>
          <p:cNvSpPr>
            <a:spLocks noGrp="1"/>
          </p:cNvSpPr>
          <p:nvPr>
            <p:ph idx="1"/>
          </p:nvPr>
        </p:nvSpPr>
        <p:spPr>
          <a:xfrm>
            <a:off x="772732" y="811368"/>
            <a:ext cx="10581068" cy="5911403"/>
          </a:xfrm>
        </p:spPr>
        <p:txBody>
          <a:bodyPr/>
          <a:lstStyle/>
          <a:p>
            <a:r>
              <a:rPr lang="en-US" dirty="0"/>
              <a:t>Lumbar puncture shows increased CSF pressure, cloudy </a:t>
            </a:r>
            <a:r>
              <a:rPr lang="en-US" dirty="0" err="1"/>
              <a:t>colour</a:t>
            </a:r>
            <a:r>
              <a:rPr lang="en-US" dirty="0"/>
              <a:t>, increased WBC count and protein level, and a decreased glucose level if the meningitis is caused by bacteria. </a:t>
            </a:r>
            <a:endParaRPr lang="en-GB" dirty="0"/>
          </a:p>
          <a:p>
            <a:r>
              <a:rPr lang="en-US" b="1" u="sng" dirty="0"/>
              <a:t>Nursing Diagnoses of Meningitis </a:t>
            </a:r>
            <a:endParaRPr lang="en-GB" u="sng" dirty="0"/>
          </a:p>
          <a:p>
            <a:pPr lvl="0"/>
            <a:r>
              <a:rPr lang="en-US" dirty="0" smtClean="0"/>
              <a:t>Decreased </a:t>
            </a:r>
            <a:r>
              <a:rPr lang="en-US" dirty="0"/>
              <a:t>intracranial adaptive capacity </a:t>
            </a:r>
            <a:r>
              <a:rPr lang="en-US" dirty="0" smtClean="0"/>
              <a:t>related to inflamed meninges</a:t>
            </a:r>
            <a:endParaRPr lang="en-GB" dirty="0"/>
          </a:p>
          <a:p>
            <a:pPr lvl="0"/>
            <a:r>
              <a:rPr lang="en-US" dirty="0"/>
              <a:t>Ineffective breathing pattern </a:t>
            </a:r>
            <a:r>
              <a:rPr lang="en-US" dirty="0" smtClean="0"/>
              <a:t>related to altered breathing center in the </a:t>
            </a:r>
            <a:r>
              <a:rPr lang="en-US" dirty="0"/>
              <a:t>b</a:t>
            </a:r>
            <a:r>
              <a:rPr lang="en-US" dirty="0" smtClean="0"/>
              <a:t>rain </a:t>
            </a:r>
            <a:endParaRPr lang="en-GB" dirty="0"/>
          </a:p>
          <a:p>
            <a:pPr lvl="0"/>
            <a:r>
              <a:rPr lang="en-US" dirty="0"/>
              <a:t>Risk for injury </a:t>
            </a:r>
            <a:r>
              <a:rPr lang="en-US" dirty="0" smtClean="0"/>
              <a:t>related to seizures </a:t>
            </a:r>
            <a:endParaRPr lang="en-GB" dirty="0"/>
          </a:p>
          <a:p>
            <a:endParaRPr lang="en-GB" dirty="0"/>
          </a:p>
        </p:txBody>
      </p:sp>
    </p:spTree>
    <p:extLst>
      <p:ext uri="{BB962C8B-B14F-4D97-AF65-F5344CB8AC3E}">
        <p14:creationId xmlns:p14="http://schemas.microsoft.com/office/powerpoint/2010/main" val="35417123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549" y="1"/>
            <a:ext cx="10774251" cy="618185"/>
          </a:xfrm>
        </p:spPr>
        <p:txBody>
          <a:bodyPr>
            <a:normAutofit fontScale="90000"/>
          </a:bodyPr>
          <a:lstStyle/>
          <a:p>
            <a:r>
              <a:rPr lang="en-GB" b="1" u="sng" dirty="0" smtClean="0"/>
              <a:t>Medical management </a:t>
            </a:r>
            <a:endParaRPr lang="en-GB" b="1" u="sng" dirty="0"/>
          </a:p>
        </p:txBody>
      </p:sp>
      <p:sp>
        <p:nvSpPr>
          <p:cNvPr id="3" name="Content Placeholder 2"/>
          <p:cNvSpPr>
            <a:spLocks noGrp="1"/>
          </p:cNvSpPr>
          <p:nvPr>
            <p:ph idx="1"/>
          </p:nvPr>
        </p:nvSpPr>
        <p:spPr>
          <a:xfrm>
            <a:off x="579549" y="618186"/>
            <a:ext cx="10774251" cy="5558777"/>
          </a:xfrm>
        </p:spPr>
        <p:txBody>
          <a:bodyPr>
            <a:normAutofit fontScale="92500" lnSpcReduction="10000"/>
          </a:bodyPr>
          <a:lstStyle/>
          <a:p>
            <a:pPr lvl="0"/>
            <a:r>
              <a:rPr lang="en-US" dirty="0"/>
              <a:t>Burr holes to evacuate subdural effusion, if present. </a:t>
            </a:r>
            <a:endParaRPr lang="en-GB" dirty="0"/>
          </a:p>
          <a:p>
            <a:pPr lvl="0"/>
            <a:r>
              <a:rPr lang="en-US" dirty="0"/>
              <a:t>Airborne precautions; should be maintained until at least 24 hours of effective antibiotic therapy have elapsed; continued precautions recommended for meningitis caused by H. influenza or Neisseria </a:t>
            </a:r>
            <a:r>
              <a:rPr lang="en-US" dirty="0" err="1"/>
              <a:t>meningitidis</a:t>
            </a:r>
            <a:r>
              <a:rPr lang="en-US" dirty="0"/>
              <a:t>. </a:t>
            </a:r>
            <a:endParaRPr lang="en-GB" dirty="0"/>
          </a:p>
          <a:p>
            <a:pPr lvl="0"/>
            <a:r>
              <a:rPr lang="en-US" dirty="0"/>
              <a:t>Hypothermia blanket </a:t>
            </a:r>
            <a:endParaRPr lang="en-GB" dirty="0"/>
          </a:p>
          <a:p>
            <a:pPr lvl="0"/>
            <a:r>
              <a:rPr lang="en-US" dirty="0"/>
              <a:t>Oxygen therapy: may require intubation and mechanical ventilation to induce hyperventilation to decrease ICP. </a:t>
            </a:r>
            <a:endParaRPr lang="en-GB" dirty="0"/>
          </a:p>
          <a:p>
            <a:pPr lvl="0"/>
            <a:r>
              <a:rPr lang="en-US" dirty="0"/>
              <a:t>Seizure precautions. </a:t>
            </a:r>
            <a:endParaRPr lang="en-GB" dirty="0"/>
          </a:p>
          <a:p>
            <a:pPr lvl="0"/>
            <a:r>
              <a:rPr lang="en-US" dirty="0"/>
              <a:t>Treatment for coexisting conditions. </a:t>
            </a:r>
            <a:endParaRPr lang="en-US" dirty="0" smtClean="0"/>
          </a:p>
          <a:p>
            <a:pPr lvl="0"/>
            <a:r>
              <a:rPr lang="en-US" dirty="0"/>
              <a:t>Analgesics to treat pain of meningeal irritation. </a:t>
            </a:r>
            <a:endParaRPr lang="en-GB" dirty="0"/>
          </a:p>
          <a:p>
            <a:pPr lvl="0"/>
            <a:r>
              <a:rPr lang="en-US" dirty="0"/>
              <a:t>Corticosteroids: dexamethasone (</a:t>
            </a:r>
            <a:r>
              <a:rPr lang="en-US" dirty="0" err="1"/>
              <a:t>Decadron</a:t>
            </a:r>
            <a:r>
              <a:rPr lang="en-US" dirty="0" smtClean="0"/>
              <a:t>) plus </a:t>
            </a:r>
            <a:r>
              <a:rPr lang="en-US" dirty="0" err="1" smtClean="0"/>
              <a:t>mannitol</a:t>
            </a:r>
            <a:r>
              <a:rPr lang="en-US" dirty="0" smtClean="0"/>
              <a:t>  </a:t>
            </a:r>
            <a:endParaRPr lang="en-GB" dirty="0"/>
          </a:p>
          <a:p>
            <a:pPr lvl="0"/>
            <a:r>
              <a:rPr lang="en-US" dirty="0"/>
              <a:t>Parenteral antibiotics: </a:t>
            </a:r>
            <a:r>
              <a:rPr lang="en-US" dirty="0" err="1"/>
              <a:t>ceftazidime</a:t>
            </a:r>
            <a:r>
              <a:rPr lang="en-US" dirty="0"/>
              <a:t> (</a:t>
            </a:r>
            <a:r>
              <a:rPr lang="en-US" dirty="0" err="1"/>
              <a:t>Fortaz</a:t>
            </a:r>
            <a:r>
              <a:rPr lang="en-US" dirty="0"/>
              <a:t>), ceftriaxone (</a:t>
            </a:r>
            <a:r>
              <a:rPr lang="en-US" dirty="0" err="1"/>
              <a:t>Rocephin</a:t>
            </a:r>
            <a:r>
              <a:rPr lang="en-US" dirty="0"/>
              <a:t>); possibly </a:t>
            </a:r>
            <a:r>
              <a:rPr lang="en-US" dirty="0" err="1"/>
              <a:t>intraventricular</a:t>
            </a:r>
            <a:r>
              <a:rPr lang="en-US" dirty="0"/>
              <a:t> administration of antibiotics. </a:t>
            </a:r>
            <a:endParaRPr lang="en-GB" dirty="0"/>
          </a:p>
          <a:p>
            <a:pPr lvl="0"/>
            <a:endParaRPr lang="en-GB" dirty="0"/>
          </a:p>
          <a:p>
            <a:pPr marL="0" indent="0">
              <a:buNone/>
            </a:pPr>
            <a:endParaRPr lang="en-GB" dirty="0"/>
          </a:p>
        </p:txBody>
      </p:sp>
    </p:spTree>
    <p:extLst>
      <p:ext uri="{BB962C8B-B14F-4D97-AF65-F5344CB8AC3E}">
        <p14:creationId xmlns:p14="http://schemas.microsoft.com/office/powerpoint/2010/main" val="5841179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065" y="2"/>
            <a:ext cx="10722735" cy="695458"/>
          </a:xfrm>
        </p:spPr>
        <p:txBody>
          <a:bodyPr>
            <a:normAutofit fontScale="90000"/>
          </a:bodyPr>
          <a:lstStyle/>
          <a:p>
            <a:r>
              <a:rPr lang="en-US" sz="4000" b="1" dirty="0" smtClean="0"/>
              <a:t/>
            </a:r>
            <a:br>
              <a:rPr lang="en-US" sz="4000" b="1" dirty="0" smtClean="0"/>
            </a:br>
            <a:r>
              <a:rPr lang="en-US" sz="4000" b="1" dirty="0" smtClean="0"/>
              <a:t>Nursing </a:t>
            </a:r>
            <a:r>
              <a:rPr lang="en-US" sz="4000" b="1" dirty="0"/>
              <a:t>Interventions and Rationales of Meningitis </a:t>
            </a:r>
            <a:r>
              <a:rPr lang="en-GB" dirty="0"/>
              <a:t/>
            </a:r>
            <a:br>
              <a:rPr lang="en-GB" dirty="0"/>
            </a:br>
            <a:endParaRPr lang="en-GB" dirty="0"/>
          </a:p>
        </p:txBody>
      </p:sp>
      <p:sp>
        <p:nvSpPr>
          <p:cNvPr id="3" name="Content Placeholder 2"/>
          <p:cNvSpPr>
            <a:spLocks noGrp="1"/>
          </p:cNvSpPr>
          <p:nvPr>
            <p:ph idx="1"/>
          </p:nvPr>
        </p:nvSpPr>
        <p:spPr>
          <a:xfrm>
            <a:off x="631065" y="695460"/>
            <a:ext cx="10722735" cy="6162540"/>
          </a:xfrm>
        </p:spPr>
        <p:txBody>
          <a:bodyPr>
            <a:normAutofit fontScale="92500" lnSpcReduction="20000"/>
          </a:bodyPr>
          <a:lstStyle/>
          <a:p>
            <a:pPr lvl="0"/>
            <a:r>
              <a:rPr lang="en-US" u="sng" dirty="0" smtClean="0"/>
              <a:t>REMEMBER Pre-op care</a:t>
            </a:r>
          </a:p>
          <a:p>
            <a:pPr lvl="0"/>
            <a:r>
              <a:rPr lang="en-US" u="sng" dirty="0" smtClean="0"/>
              <a:t>Post op care </a:t>
            </a:r>
          </a:p>
          <a:p>
            <a:pPr lvl="0"/>
            <a:r>
              <a:rPr lang="en-US" dirty="0" smtClean="0"/>
              <a:t>Nurse the child in a </a:t>
            </a:r>
            <a:r>
              <a:rPr lang="en-US" dirty="0"/>
              <a:t>dark and quiet environment. Environmental stimuli can increase ICP or stimulate seizure activity</a:t>
            </a:r>
            <a:endParaRPr lang="en-GB" dirty="0"/>
          </a:p>
          <a:p>
            <a:pPr lvl="0"/>
            <a:r>
              <a:rPr lang="en-US" dirty="0"/>
              <a:t>Monitor vital signs and intake and output to assess for fluid volume excess. </a:t>
            </a:r>
            <a:endParaRPr lang="en-GB" dirty="0"/>
          </a:p>
          <a:p>
            <a:pPr lvl="0"/>
            <a:r>
              <a:rPr lang="en-US" dirty="0"/>
              <a:t>Monitor the child’s neurologic status frequently to detect signs of increased ICP. </a:t>
            </a:r>
            <a:endParaRPr lang="en-GB" dirty="0"/>
          </a:p>
          <a:p>
            <a:pPr lvl="0"/>
            <a:r>
              <a:rPr lang="en-US" dirty="0"/>
              <a:t>Maintain seizure precautions to prevent injury. </a:t>
            </a:r>
            <a:endParaRPr lang="en-GB" dirty="0"/>
          </a:p>
          <a:p>
            <a:pPr lvl="0"/>
            <a:r>
              <a:rPr lang="en-US" dirty="0"/>
              <a:t>Administer medications as ordered to combat infection and decrease ICP. </a:t>
            </a:r>
            <a:endParaRPr lang="en-GB" dirty="0"/>
          </a:p>
          <a:p>
            <a:pPr lvl="0"/>
            <a:r>
              <a:rPr lang="en-US" dirty="0"/>
              <a:t>Move the child gently to prevent a rise in ICP. </a:t>
            </a:r>
            <a:endParaRPr lang="en-GB" dirty="0"/>
          </a:p>
          <a:p>
            <a:pPr lvl="0"/>
            <a:r>
              <a:rPr lang="en-US" dirty="0"/>
              <a:t>Maintain isolation precautions, as ordered, to prevent the spread of infection. </a:t>
            </a:r>
            <a:endParaRPr lang="en-GB" dirty="0"/>
          </a:p>
          <a:p>
            <a:pPr lvl="0"/>
            <a:r>
              <a:rPr lang="en-US" dirty="0"/>
              <a:t>Provide emotional support for the family to decrease anxiety. </a:t>
            </a:r>
            <a:endParaRPr lang="en-GB" dirty="0"/>
          </a:p>
          <a:p>
            <a:pPr lvl="0"/>
            <a:r>
              <a:rPr lang="en-US" dirty="0"/>
              <a:t>Examine the young infant for bulging fontanels and measure head circumference; hydrocephalus is a complication that can result from meningitis. </a:t>
            </a:r>
            <a:endParaRPr lang="en-GB" dirty="0"/>
          </a:p>
          <a:p>
            <a:endParaRPr lang="en-GB" dirty="0"/>
          </a:p>
        </p:txBody>
      </p:sp>
    </p:spTree>
    <p:extLst>
      <p:ext uri="{BB962C8B-B14F-4D97-AF65-F5344CB8AC3E}">
        <p14:creationId xmlns:p14="http://schemas.microsoft.com/office/powerpoint/2010/main" val="16269439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Teaching Topics of Meningitis </a:t>
            </a:r>
            <a:r>
              <a:rPr lang="en-GB" dirty="0"/>
              <a:t/>
            </a:r>
            <a:br>
              <a:rPr lang="en-GB" dirty="0"/>
            </a:br>
            <a:endParaRPr lang="en-GB" dirty="0"/>
          </a:p>
        </p:txBody>
      </p:sp>
      <p:sp>
        <p:nvSpPr>
          <p:cNvPr id="3" name="Content Placeholder 2"/>
          <p:cNvSpPr>
            <a:spLocks noGrp="1"/>
          </p:cNvSpPr>
          <p:nvPr>
            <p:ph idx="1"/>
          </p:nvPr>
        </p:nvSpPr>
        <p:spPr/>
        <p:txBody>
          <a:bodyPr/>
          <a:lstStyle/>
          <a:p>
            <a:r>
              <a:rPr lang="en-GB" dirty="0"/>
              <a:t>U</a:t>
            </a:r>
            <a:r>
              <a:rPr lang="en-GB" dirty="0" smtClean="0"/>
              <a:t>nderstanding </a:t>
            </a:r>
            <a:r>
              <a:rPr lang="en-GB" dirty="0"/>
              <a:t>the importance of isolation and sanitation</a:t>
            </a:r>
            <a:r>
              <a:rPr lang="en-GB" dirty="0" smtClean="0"/>
              <a:t>.</a:t>
            </a:r>
          </a:p>
          <a:p>
            <a:r>
              <a:rPr lang="en-GB" dirty="0" smtClean="0"/>
              <a:t>Diet</a:t>
            </a:r>
          </a:p>
          <a:p>
            <a:r>
              <a:rPr lang="en-GB" dirty="0" smtClean="0"/>
              <a:t>Rest</a:t>
            </a:r>
          </a:p>
          <a:p>
            <a:r>
              <a:rPr lang="en-GB" dirty="0" smtClean="0"/>
              <a:t>Drug compliance</a:t>
            </a:r>
          </a:p>
          <a:p>
            <a:r>
              <a:rPr lang="en-GB" b="1" u="sng" dirty="0" smtClean="0"/>
              <a:t>Complications</a:t>
            </a:r>
          </a:p>
          <a:p>
            <a:r>
              <a:rPr lang="en-GB" dirty="0" smtClean="0"/>
              <a:t>Hydrocephalus </a:t>
            </a:r>
          </a:p>
          <a:p>
            <a:r>
              <a:rPr lang="en-GB" dirty="0" smtClean="0"/>
              <a:t>Encephalitis</a:t>
            </a:r>
          </a:p>
          <a:p>
            <a:r>
              <a:rPr lang="en-GB" dirty="0" smtClean="0"/>
              <a:t>Mental retardation </a:t>
            </a:r>
            <a:endParaRPr lang="en-GB" dirty="0"/>
          </a:p>
          <a:p>
            <a:endParaRPr lang="en-GB" dirty="0"/>
          </a:p>
        </p:txBody>
      </p:sp>
    </p:spTree>
    <p:extLst>
      <p:ext uri="{BB962C8B-B14F-4D97-AF65-F5344CB8AC3E}">
        <p14:creationId xmlns:p14="http://schemas.microsoft.com/office/powerpoint/2010/main" val="4019390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868680"/>
          </a:xfrm>
        </p:spPr>
        <p:txBody>
          <a:bodyPr>
            <a:normAutofit fontScale="90000"/>
          </a:bodyPr>
          <a:lstStyle/>
          <a:p>
            <a:r>
              <a:rPr lang="en-US" sz="4000" b="1" dirty="0" smtClean="0"/>
              <a:t/>
            </a:r>
            <a:br>
              <a:rPr lang="en-US" sz="4000" b="1" dirty="0" smtClean="0"/>
            </a:br>
            <a:r>
              <a:rPr lang="en-US" sz="4000" b="1" dirty="0" smtClean="0"/>
              <a:t>The </a:t>
            </a:r>
            <a:r>
              <a:rPr lang="en-US" sz="4000" b="1" dirty="0"/>
              <a:t>causes of rheumatic fever include the following: </a:t>
            </a:r>
            <a:r>
              <a:rPr lang="en-GB" dirty="0"/>
              <a:t/>
            </a:r>
            <a:br>
              <a:rPr lang="en-GB" dirty="0"/>
            </a:br>
            <a:endParaRPr lang="en-GB" dirty="0"/>
          </a:p>
        </p:txBody>
      </p:sp>
      <p:sp>
        <p:nvSpPr>
          <p:cNvPr id="3" name="Content Placeholder 2"/>
          <p:cNvSpPr>
            <a:spLocks noGrp="1"/>
          </p:cNvSpPr>
          <p:nvPr>
            <p:ph idx="1"/>
          </p:nvPr>
        </p:nvSpPr>
        <p:spPr>
          <a:xfrm>
            <a:off x="838200" y="997468"/>
            <a:ext cx="10515600" cy="5860531"/>
          </a:xfrm>
        </p:spPr>
        <p:txBody>
          <a:bodyPr>
            <a:normAutofit lnSpcReduction="10000"/>
          </a:bodyPr>
          <a:lstStyle/>
          <a:p>
            <a:pPr lvl="0" algn="just"/>
            <a:r>
              <a:rPr lang="en-US" dirty="0"/>
              <a:t>Production of antibodies against group A beta-hemolytic Streptococcus </a:t>
            </a:r>
            <a:endParaRPr lang="en-GB" dirty="0"/>
          </a:p>
          <a:p>
            <a:pPr lvl="0" algn="just"/>
            <a:r>
              <a:rPr lang="en-US" dirty="0"/>
              <a:t>Untreated group A beta-hemolytic Streptococcus infection (1% to 5% of children infected with Streptococcus develop rheumatic fever.) </a:t>
            </a:r>
            <a:endParaRPr lang="en-GB" dirty="0"/>
          </a:p>
          <a:p>
            <a:pPr algn="just"/>
            <a:r>
              <a:rPr lang="en-US" b="1" u="sng" dirty="0"/>
              <a:t>Signs and Symptoms of Rheumatic Fever</a:t>
            </a:r>
            <a:endParaRPr lang="en-GB" u="sng" dirty="0"/>
          </a:p>
          <a:p>
            <a:pPr algn="just"/>
            <a:r>
              <a:rPr lang="en-US" dirty="0"/>
              <a:t>The </a:t>
            </a:r>
            <a:r>
              <a:rPr lang="en-US" b="1" u="sng" dirty="0"/>
              <a:t>Jones criteria </a:t>
            </a:r>
            <a:r>
              <a:rPr lang="en-US" dirty="0"/>
              <a:t>for determining major rheumatic fever include the following: </a:t>
            </a:r>
            <a:endParaRPr lang="en-GB" dirty="0"/>
          </a:p>
          <a:p>
            <a:pPr lvl="0" algn="just"/>
            <a:r>
              <a:rPr lang="en-US" dirty="0" err="1" smtClean="0"/>
              <a:t>Carditis</a:t>
            </a:r>
            <a:r>
              <a:rPr lang="en-US" dirty="0" smtClean="0"/>
              <a:t>-inflammation of the heart </a:t>
            </a:r>
            <a:endParaRPr lang="en-GB" dirty="0"/>
          </a:p>
          <a:p>
            <a:pPr lvl="0" algn="just"/>
            <a:r>
              <a:rPr lang="en-US" dirty="0" err="1" smtClean="0"/>
              <a:t>Syndenham’s</a:t>
            </a:r>
            <a:r>
              <a:rPr lang="en-US" dirty="0" smtClean="0"/>
              <a:t> chorea- Aka </a:t>
            </a:r>
            <a:r>
              <a:rPr lang="en-US" b="1" dirty="0" smtClean="0"/>
              <a:t>“Dance” </a:t>
            </a:r>
            <a:r>
              <a:rPr lang="en-US" dirty="0" smtClean="0"/>
              <a:t>is abnormal involuntary movement disorder</a:t>
            </a:r>
            <a:endParaRPr lang="en-GB" dirty="0"/>
          </a:p>
          <a:p>
            <a:pPr lvl="0" algn="just"/>
            <a:r>
              <a:rPr lang="en-US" dirty="0"/>
              <a:t>Erythema </a:t>
            </a:r>
            <a:r>
              <a:rPr lang="en-US" dirty="0" err="1"/>
              <a:t>marginatum</a:t>
            </a:r>
            <a:r>
              <a:rPr lang="en-US" dirty="0"/>
              <a:t> (temporary, disk-shaped, non pruritic, reddened macules that fade in the </a:t>
            </a:r>
            <a:r>
              <a:rPr lang="en-US" dirty="0" smtClean="0"/>
              <a:t>center</a:t>
            </a:r>
            <a:r>
              <a:rPr lang="en-US" dirty="0"/>
              <a:t>, leaving raised margins). </a:t>
            </a:r>
            <a:endParaRPr lang="en-GB" dirty="0"/>
          </a:p>
          <a:p>
            <a:pPr lvl="0" algn="just"/>
            <a:r>
              <a:rPr lang="en-US" dirty="0"/>
              <a:t>Polyarthritis-Infants with subcutaneous nodules. </a:t>
            </a:r>
            <a:endParaRPr lang="en-GB" dirty="0"/>
          </a:p>
          <a:p>
            <a:endParaRPr lang="en-GB" dirty="0"/>
          </a:p>
        </p:txBody>
      </p:sp>
    </p:spTree>
    <p:extLst>
      <p:ext uri="{BB962C8B-B14F-4D97-AF65-F5344CB8AC3E}">
        <p14:creationId xmlns:p14="http://schemas.microsoft.com/office/powerpoint/2010/main" val="4034080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a:t>
            </a:r>
            <a:r>
              <a:rPr lang="en-GB" b="1" dirty="0" smtClean="0"/>
              <a:t>Hydrocephalus</a:t>
            </a:r>
            <a:endParaRPr lang="en-GB" b="1" dirty="0"/>
          </a:p>
        </p:txBody>
      </p:sp>
      <p:sp>
        <p:nvSpPr>
          <p:cNvPr id="3" name="Content Placeholder 2"/>
          <p:cNvSpPr>
            <a:spLocks noGrp="1"/>
          </p:cNvSpPr>
          <p:nvPr>
            <p:ph idx="1"/>
          </p:nvPr>
        </p:nvSpPr>
        <p:spPr>
          <a:xfrm>
            <a:off x="838200" y="1825624"/>
            <a:ext cx="10515600" cy="5032375"/>
          </a:xfrm>
        </p:spPr>
        <p:txBody>
          <a:bodyPr>
            <a:normAutofit fontScale="92500"/>
          </a:bodyPr>
          <a:lstStyle/>
          <a:p>
            <a:r>
              <a:rPr lang="en-GB" b="1" u="sng" dirty="0" smtClean="0"/>
              <a:t>Definition </a:t>
            </a:r>
          </a:p>
          <a:p>
            <a:r>
              <a:rPr lang="en-US" dirty="0"/>
              <a:t>Hydrocephalus is an increase in the amount of cerebrospinal fluid (CSF) in the ventricles and subarachnoid spaces of the brain. </a:t>
            </a:r>
            <a:endParaRPr lang="en-US" dirty="0" smtClean="0"/>
          </a:p>
          <a:p>
            <a:r>
              <a:rPr lang="en-US" dirty="0" smtClean="0"/>
              <a:t>The </a:t>
            </a:r>
            <a:r>
              <a:rPr lang="en-US" dirty="0"/>
              <a:t>ventricles become dilated because of an imbalance in the rate of production and absorption of CSF. </a:t>
            </a:r>
            <a:endParaRPr lang="en-GB" dirty="0"/>
          </a:p>
          <a:p>
            <a:r>
              <a:rPr lang="en-US" dirty="0"/>
              <a:t>This condition may be congenital or acquired. </a:t>
            </a:r>
            <a:endParaRPr lang="en-US" dirty="0" smtClean="0"/>
          </a:p>
          <a:p>
            <a:r>
              <a:rPr lang="en-US" dirty="0"/>
              <a:t>In most cases, congenital hydrocephalus is non-communicating </a:t>
            </a:r>
            <a:r>
              <a:rPr lang="en-US" dirty="0" smtClean="0"/>
              <a:t>With </a:t>
            </a:r>
            <a:r>
              <a:rPr lang="en-US" b="1" u="sng" dirty="0"/>
              <a:t>non communicating hydrocephalus</a:t>
            </a:r>
            <a:r>
              <a:rPr lang="en-US" dirty="0"/>
              <a:t>, an obstruction occurs in the free circulation of CSF, causing increased pressure on the brain or spinal cord. </a:t>
            </a:r>
            <a:endParaRPr lang="en-US" dirty="0" smtClean="0"/>
          </a:p>
          <a:p>
            <a:r>
              <a:rPr lang="en-US" b="1" u="sng" dirty="0"/>
              <a:t>Communicating hydrocephalus </a:t>
            </a:r>
            <a:r>
              <a:rPr lang="en-US" dirty="0"/>
              <a:t>involves the free flow of CSF between the ventricles and the spinal theca. Increased pressure on the spinal cord is caused by defective absorption of CSF. </a:t>
            </a:r>
            <a:endParaRPr lang="en-GB" dirty="0"/>
          </a:p>
          <a:p>
            <a:endParaRPr lang="en-GB" dirty="0"/>
          </a:p>
          <a:p>
            <a:endParaRPr lang="en-GB" dirty="0"/>
          </a:p>
        </p:txBody>
      </p:sp>
    </p:spTree>
    <p:extLst>
      <p:ext uri="{BB962C8B-B14F-4D97-AF65-F5344CB8AC3E}">
        <p14:creationId xmlns:p14="http://schemas.microsoft.com/office/powerpoint/2010/main" val="1083263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40079"/>
          </a:xfrm>
        </p:spPr>
        <p:txBody>
          <a:bodyPr>
            <a:normAutofit fontScale="90000"/>
          </a:bodyPr>
          <a:lstStyle/>
          <a:p>
            <a:r>
              <a:rPr lang="en-US" b="1" dirty="0" smtClean="0"/>
              <a:t/>
            </a:r>
            <a:br>
              <a:rPr lang="en-US" b="1" dirty="0" smtClean="0"/>
            </a:br>
            <a:r>
              <a:rPr lang="en-US" b="1" dirty="0" smtClean="0"/>
              <a:t>Causes </a:t>
            </a:r>
            <a:r>
              <a:rPr lang="en-US" b="1" dirty="0"/>
              <a:t>of Hydrocephalus </a:t>
            </a:r>
            <a:r>
              <a:rPr lang="en-GB" dirty="0"/>
              <a:t/>
            </a:r>
            <a:br>
              <a:rPr lang="en-GB" dirty="0"/>
            </a:br>
            <a:endParaRPr lang="en-GB" dirty="0"/>
          </a:p>
        </p:txBody>
      </p:sp>
      <p:sp>
        <p:nvSpPr>
          <p:cNvPr id="3" name="Content Placeholder 2"/>
          <p:cNvSpPr>
            <a:spLocks noGrp="1"/>
          </p:cNvSpPr>
          <p:nvPr>
            <p:ph idx="1"/>
          </p:nvPr>
        </p:nvSpPr>
        <p:spPr>
          <a:xfrm>
            <a:off x="838200" y="914400"/>
            <a:ext cx="10515600" cy="5943600"/>
          </a:xfrm>
        </p:spPr>
        <p:txBody>
          <a:bodyPr/>
          <a:lstStyle/>
          <a:p>
            <a:pPr lvl="0"/>
            <a:r>
              <a:rPr lang="en-US" dirty="0"/>
              <a:t>Arnold-</a:t>
            </a:r>
            <a:r>
              <a:rPr lang="en-US" dirty="0" err="1"/>
              <a:t>Chiari</a:t>
            </a:r>
            <a:r>
              <a:rPr lang="en-US" dirty="0"/>
              <a:t> malformation (downward displacement of cerebellar components through the foramen magnum into the cervical spinal canal); common in hydrocephalus with </a:t>
            </a:r>
            <a:r>
              <a:rPr lang="en-US" dirty="0" err="1"/>
              <a:t>spina</a:t>
            </a:r>
            <a:r>
              <a:rPr lang="en-US" dirty="0"/>
              <a:t> bifida. </a:t>
            </a:r>
            <a:endParaRPr lang="en-GB" dirty="0"/>
          </a:p>
          <a:p>
            <a:pPr lvl="0"/>
            <a:r>
              <a:rPr lang="en-US" dirty="0"/>
              <a:t>Overproduction of CSF by the choroid plexus. </a:t>
            </a:r>
            <a:endParaRPr lang="en-GB" dirty="0"/>
          </a:p>
          <a:p>
            <a:pPr lvl="0"/>
            <a:r>
              <a:rPr lang="en-US" dirty="0"/>
              <a:t>Scarring, congenital anomalies, or hemorrhage; causes CSF to be absorbed abnormally after it reaches the subarachnoid space (in communicating hydrocephalus). </a:t>
            </a:r>
            <a:endParaRPr lang="en-GB" dirty="0"/>
          </a:p>
          <a:p>
            <a:pPr lvl="0"/>
            <a:r>
              <a:rPr lang="en-US" dirty="0" err="1"/>
              <a:t>Tumours</a:t>
            </a:r>
            <a:r>
              <a:rPr lang="en-US" dirty="0"/>
              <a:t>, hemorrhage, or structural abnormalities; block CSF flow, causing fluid to accumulate in the ventricles (in non communicating hydrocephalus). </a:t>
            </a:r>
            <a:endParaRPr lang="en-GB" dirty="0"/>
          </a:p>
          <a:p>
            <a:endParaRPr lang="en-GB" dirty="0"/>
          </a:p>
        </p:txBody>
      </p:sp>
    </p:spTree>
    <p:extLst>
      <p:ext uri="{BB962C8B-B14F-4D97-AF65-F5344CB8AC3E}">
        <p14:creationId xmlns:p14="http://schemas.microsoft.com/office/powerpoint/2010/main" val="2440975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82979"/>
          </a:xfrm>
        </p:spPr>
        <p:txBody>
          <a:bodyPr>
            <a:normAutofit fontScale="90000"/>
          </a:bodyPr>
          <a:lstStyle/>
          <a:p>
            <a:r>
              <a:rPr lang="en-US" b="1" dirty="0" smtClean="0"/>
              <a:t/>
            </a:r>
            <a:br>
              <a:rPr lang="en-US" b="1" dirty="0" smtClean="0"/>
            </a:br>
            <a:r>
              <a:rPr lang="en-US" b="1" dirty="0" smtClean="0"/>
              <a:t>Signs </a:t>
            </a:r>
            <a:r>
              <a:rPr lang="en-US" b="1" dirty="0"/>
              <a:t>and Symptoms of Hydrocephalus </a:t>
            </a:r>
            <a:r>
              <a:rPr lang="en-GB" dirty="0"/>
              <a:t/>
            </a:r>
            <a:br>
              <a:rPr lang="en-GB" dirty="0"/>
            </a:br>
            <a:endParaRPr lang="en-GB" dirty="0"/>
          </a:p>
        </p:txBody>
      </p:sp>
      <p:sp>
        <p:nvSpPr>
          <p:cNvPr id="3" name="Content Placeholder 2"/>
          <p:cNvSpPr>
            <a:spLocks noGrp="1"/>
          </p:cNvSpPr>
          <p:nvPr>
            <p:ph idx="1"/>
          </p:nvPr>
        </p:nvSpPr>
        <p:spPr>
          <a:xfrm>
            <a:off x="838200" y="982980"/>
            <a:ext cx="10515600" cy="5875020"/>
          </a:xfrm>
        </p:spPr>
        <p:txBody>
          <a:bodyPr/>
          <a:lstStyle/>
          <a:p>
            <a:pPr lvl="0"/>
            <a:r>
              <a:rPr lang="en-US" dirty="0"/>
              <a:t>Cracked pot sound when the skull is percussed. </a:t>
            </a:r>
            <a:endParaRPr lang="en-GB" dirty="0"/>
          </a:p>
          <a:p>
            <a:pPr lvl="0"/>
            <a:r>
              <a:rPr lang="en-US" dirty="0"/>
              <a:t>Distended scalp veins. </a:t>
            </a:r>
            <a:endParaRPr lang="en-GB" dirty="0"/>
          </a:p>
          <a:p>
            <a:pPr lvl="0"/>
            <a:r>
              <a:rPr lang="en-US" dirty="0"/>
              <a:t>High-pitched cry. </a:t>
            </a:r>
            <a:endParaRPr lang="en-GB" dirty="0"/>
          </a:p>
          <a:p>
            <a:pPr lvl="0"/>
            <a:r>
              <a:rPr lang="en-US" dirty="0"/>
              <a:t>Inability to support the head when upright. </a:t>
            </a:r>
            <a:endParaRPr lang="en-GB" dirty="0"/>
          </a:p>
          <a:p>
            <a:pPr lvl="0"/>
            <a:r>
              <a:rPr lang="en-US" dirty="0"/>
              <a:t>Irritability or lethargy; decreased attention span. </a:t>
            </a:r>
            <a:endParaRPr lang="en-GB" dirty="0"/>
          </a:p>
          <a:p>
            <a:pPr lvl="0"/>
            <a:r>
              <a:rPr lang="en-US" dirty="0"/>
              <a:t>Rapid increase in head circumference and full, tense, bulging fontanels (before cranial sutures close). </a:t>
            </a:r>
            <a:endParaRPr lang="en-GB" dirty="0"/>
          </a:p>
          <a:p>
            <a:pPr lvl="0"/>
            <a:r>
              <a:rPr lang="en-US" dirty="0"/>
              <a:t> Sunset sign (sclera visible above the iris; a late sign). </a:t>
            </a:r>
            <a:endParaRPr lang="en-GB" dirty="0"/>
          </a:p>
          <a:p>
            <a:pPr lvl="0"/>
            <a:r>
              <a:rPr lang="en-US" dirty="0"/>
              <a:t>Widening suture lines. </a:t>
            </a:r>
            <a:endParaRPr lang="en-GB" dirty="0"/>
          </a:p>
          <a:p>
            <a:pPr lvl="0"/>
            <a:r>
              <a:rPr lang="en-US" dirty="0"/>
              <a:t>Vomiting (usually upon awakening in the morning and not related to food intake). </a:t>
            </a:r>
            <a:endParaRPr lang="en-GB" dirty="0"/>
          </a:p>
          <a:p>
            <a:endParaRPr lang="en-GB" dirty="0"/>
          </a:p>
        </p:txBody>
      </p:sp>
    </p:spTree>
    <p:extLst>
      <p:ext uri="{BB962C8B-B14F-4D97-AF65-F5344CB8AC3E}">
        <p14:creationId xmlns:p14="http://schemas.microsoft.com/office/powerpoint/2010/main" val="28475950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08659"/>
          </a:xfrm>
        </p:spPr>
        <p:txBody>
          <a:bodyPr>
            <a:normAutofit fontScale="90000"/>
          </a:bodyPr>
          <a:lstStyle/>
          <a:p>
            <a:r>
              <a:rPr lang="en-US" b="1" dirty="0"/>
              <a:t> </a:t>
            </a:r>
            <a:r>
              <a:rPr lang="en-GB" dirty="0"/>
              <a:t/>
            </a:r>
            <a:br>
              <a:rPr lang="en-GB" dirty="0"/>
            </a:br>
            <a:r>
              <a:rPr lang="en-US" b="1" dirty="0"/>
              <a:t>Diagnostic Findings of Hydrocephalus </a:t>
            </a:r>
            <a:r>
              <a:rPr lang="en-GB" dirty="0"/>
              <a:t/>
            </a:r>
            <a:br>
              <a:rPr lang="en-GB" dirty="0"/>
            </a:br>
            <a:endParaRPr lang="en-GB" dirty="0"/>
          </a:p>
        </p:txBody>
      </p:sp>
      <p:sp>
        <p:nvSpPr>
          <p:cNvPr id="3" name="Content Placeholder 2"/>
          <p:cNvSpPr>
            <a:spLocks noGrp="1"/>
          </p:cNvSpPr>
          <p:nvPr>
            <p:ph idx="1"/>
          </p:nvPr>
        </p:nvSpPr>
        <p:spPr>
          <a:xfrm>
            <a:off x="838200" y="914400"/>
            <a:ext cx="10515600" cy="5943600"/>
          </a:xfrm>
        </p:spPr>
        <p:txBody>
          <a:bodyPr/>
          <a:lstStyle/>
          <a:p>
            <a:pPr lvl="0"/>
            <a:r>
              <a:rPr lang="en-US" dirty="0"/>
              <a:t>Angiography, CT scan, and MRI differentiate hydrocephalus from intracranial lesions and may demonstrate Arnold-</a:t>
            </a:r>
            <a:r>
              <a:rPr lang="en-US" dirty="0" err="1"/>
              <a:t>Chiari</a:t>
            </a:r>
            <a:r>
              <a:rPr lang="en-US" dirty="0"/>
              <a:t> malformation. </a:t>
            </a:r>
            <a:endParaRPr lang="en-GB" dirty="0"/>
          </a:p>
          <a:p>
            <a:pPr lvl="0"/>
            <a:r>
              <a:rPr lang="en-US" dirty="0"/>
              <a:t>Light reflects off the opposite side of the skull with skull </a:t>
            </a:r>
            <a:r>
              <a:rPr lang="en-US" dirty="0" err="1"/>
              <a:t>transillumination</a:t>
            </a:r>
            <a:r>
              <a:rPr lang="en-US" dirty="0"/>
              <a:t>. </a:t>
            </a:r>
            <a:endParaRPr lang="en-GB" dirty="0"/>
          </a:p>
          <a:p>
            <a:pPr lvl="0"/>
            <a:r>
              <a:rPr lang="en-US" dirty="0"/>
              <a:t>Skull X-rays show thinning of the skull with separation of the sutures and widening of fontanels. </a:t>
            </a:r>
            <a:endParaRPr lang="en-GB" dirty="0"/>
          </a:p>
          <a:p>
            <a:r>
              <a:rPr lang="en-US" b="1" u="sng" dirty="0"/>
              <a:t>Nursing Diagnoses of Hydrocephalus </a:t>
            </a:r>
            <a:endParaRPr lang="en-GB" u="sng" dirty="0"/>
          </a:p>
          <a:p>
            <a:pPr lvl="0"/>
            <a:r>
              <a:rPr lang="en-US" dirty="0"/>
              <a:t>Risk for injury </a:t>
            </a:r>
            <a:r>
              <a:rPr lang="en-US" dirty="0" smtClean="0"/>
              <a:t>related to convulsions </a:t>
            </a:r>
            <a:endParaRPr lang="en-GB" dirty="0"/>
          </a:p>
          <a:p>
            <a:pPr lvl="0"/>
            <a:r>
              <a:rPr lang="en-US" dirty="0"/>
              <a:t>Delayed growth and development </a:t>
            </a:r>
            <a:endParaRPr lang="en-GB" dirty="0"/>
          </a:p>
          <a:p>
            <a:pPr lvl="0"/>
            <a:r>
              <a:rPr lang="en-US" dirty="0"/>
              <a:t>Decreased intracranial adaptive capacity </a:t>
            </a:r>
            <a:endParaRPr lang="en-GB" dirty="0"/>
          </a:p>
          <a:p>
            <a:endParaRPr lang="en-GB" dirty="0"/>
          </a:p>
          <a:p>
            <a:endParaRPr lang="en-GB" dirty="0"/>
          </a:p>
        </p:txBody>
      </p:sp>
    </p:spTree>
    <p:extLst>
      <p:ext uri="{BB962C8B-B14F-4D97-AF65-F5344CB8AC3E}">
        <p14:creationId xmlns:p14="http://schemas.microsoft.com/office/powerpoint/2010/main" val="24648626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400"/>
          </a:xfrm>
        </p:spPr>
        <p:txBody>
          <a:bodyPr>
            <a:normAutofit fontScale="90000"/>
          </a:bodyPr>
          <a:lstStyle/>
          <a:p>
            <a:r>
              <a:rPr lang="en-US" b="1" dirty="0" smtClean="0"/>
              <a:t/>
            </a:r>
            <a:br>
              <a:rPr lang="en-US" b="1" dirty="0" smtClean="0"/>
            </a:br>
            <a:r>
              <a:rPr lang="en-US" b="1" dirty="0" smtClean="0"/>
              <a:t>Treatment </a:t>
            </a:r>
            <a:r>
              <a:rPr lang="en-US" b="1" dirty="0"/>
              <a:t>of Hydrocephalus </a:t>
            </a:r>
            <a:r>
              <a:rPr lang="en-GB" dirty="0"/>
              <a:t/>
            </a:r>
            <a:br>
              <a:rPr lang="en-GB" dirty="0"/>
            </a:br>
            <a:endParaRPr lang="en-GB" dirty="0"/>
          </a:p>
        </p:txBody>
      </p:sp>
      <p:sp>
        <p:nvSpPr>
          <p:cNvPr id="3" name="Content Placeholder 2"/>
          <p:cNvSpPr>
            <a:spLocks noGrp="1"/>
          </p:cNvSpPr>
          <p:nvPr>
            <p:ph idx="1"/>
          </p:nvPr>
        </p:nvSpPr>
        <p:spPr>
          <a:xfrm>
            <a:off x="838200" y="914400"/>
            <a:ext cx="10515600" cy="5943599"/>
          </a:xfrm>
        </p:spPr>
        <p:txBody>
          <a:bodyPr/>
          <a:lstStyle/>
          <a:p>
            <a:r>
              <a:rPr lang="en-US" dirty="0"/>
              <a:t>The treatment of hydrocephalus involves </a:t>
            </a:r>
            <a:r>
              <a:rPr lang="en-US" dirty="0" err="1"/>
              <a:t>ventriculoperitoneal</a:t>
            </a:r>
            <a:r>
              <a:rPr lang="en-US" dirty="0"/>
              <a:t> shunt insertion to allow CSF to drain from the lateral ventricle in the brain </a:t>
            </a:r>
            <a:endParaRPr lang="en-GB" dirty="0"/>
          </a:p>
        </p:txBody>
      </p:sp>
      <p:pic>
        <p:nvPicPr>
          <p:cNvPr id="4" name="Picture 3"/>
          <p:cNvPicPr/>
          <p:nvPr/>
        </p:nvPicPr>
        <p:blipFill>
          <a:blip r:embed="rId2"/>
          <a:srcRect l="13870" t="31117" r="36456" b="26582"/>
          <a:stretch>
            <a:fillRect/>
          </a:stretch>
        </p:blipFill>
        <p:spPr bwMode="auto">
          <a:xfrm>
            <a:off x="1668781" y="1805940"/>
            <a:ext cx="8846820" cy="4686300"/>
          </a:xfrm>
          <a:prstGeom prst="rect">
            <a:avLst/>
          </a:prstGeom>
          <a:noFill/>
          <a:ln w="9525">
            <a:noFill/>
            <a:miter lim="800000"/>
            <a:headEnd/>
            <a:tailEnd/>
          </a:ln>
        </p:spPr>
      </p:pic>
    </p:spTree>
    <p:extLst>
      <p:ext uri="{BB962C8B-B14F-4D97-AF65-F5344CB8AC3E}">
        <p14:creationId xmlns:p14="http://schemas.microsoft.com/office/powerpoint/2010/main" val="11228663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Complications </a:t>
            </a:r>
            <a:r>
              <a:rPr lang="en-US" b="1" dirty="0"/>
              <a:t>of Shunts </a:t>
            </a:r>
            <a:r>
              <a:rPr lang="en-GB" dirty="0"/>
              <a:t/>
            </a:r>
            <a:br>
              <a:rPr lang="en-GB" dirty="0"/>
            </a:br>
            <a:endParaRPr lang="en-GB" dirty="0"/>
          </a:p>
        </p:txBody>
      </p:sp>
      <p:sp>
        <p:nvSpPr>
          <p:cNvPr id="3" name="Content Placeholder 2"/>
          <p:cNvSpPr>
            <a:spLocks noGrp="1"/>
          </p:cNvSpPr>
          <p:nvPr>
            <p:ph idx="1"/>
          </p:nvPr>
        </p:nvSpPr>
        <p:spPr/>
        <p:txBody>
          <a:bodyPr/>
          <a:lstStyle/>
          <a:p>
            <a:r>
              <a:rPr lang="en-US" dirty="0" smtClean="0"/>
              <a:t>Some </a:t>
            </a:r>
            <a:r>
              <a:rPr lang="en-US" dirty="0"/>
              <a:t>of the complications of shunts include the following: </a:t>
            </a:r>
            <a:endParaRPr lang="en-GB" dirty="0"/>
          </a:p>
          <a:p>
            <a:pPr lvl="0"/>
            <a:r>
              <a:rPr lang="en-US" dirty="0"/>
              <a:t>Bacterial infections. </a:t>
            </a:r>
            <a:endParaRPr lang="en-GB" dirty="0"/>
          </a:p>
          <a:p>
            <a:pPr lvl="0"/>
            <a:r>
              <a:rPr lang="en-US" dirty="0"/>
              <a:t>Malfunction. </a:t>
            </a:r>
            <a:endParaRPr lang="en-GB" dirty="0"/>
          </a:p>
          <a:p>
            <a:pPr lvl="0"/>
            <a:r>
              <a:rPr lang="en-US" dirty="0"/>
              <a:t>Subdural hematoma. </a:t>
            </a:r>
            <a:endParaRPr lang="en-GB" dirty="0"/>
          </a:p>
          <a:p>
            <a:r>
              <a:rPr lang="en-US" dirty="0"/>
              <a:t>Peritonitis, abdominal abscess, perforation</a:t>
            </a:r>
            <a:endParaRPr lang="en-GB" dirty="0"/>
          </a:p>
        </p:txBody>
      </p:sp>
    </p:spTree>
    <p:extLst>
      <p:ext uri="{BB962C8B-B14F-4D97-AF65-F5344CB8AC3E}">
        <p14:creationId xmlns:p14="http://schemas.microsoft.com/office/powerpoint/2010/main" val="20226034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637" y="0"/>
            <a:ext cx="10515600" cy="394729"/>
          </a:xfrm>
        </p:spPr>
        <p:txBody>
          <a:bodyPr>
            <a:normAutofit fontScale="90000"/>
          </a:bodyPr>
          <a:lstStyle/>
          <a:p>
            <a:r>
              <a:rPr lang="en-GB" dirty="0" smtClean="0"/>
              <a:t>Cont</a:t>
            </a:r>
            <a:r>
              <a:rPr lang="en-GB" dirty="0"/>
              <a:t>.</a:t>
            </a:r>
          </a:p>
        </p:txBody>
      </p:sp>
      <p:sp>
        <p:nvSpPr>
          <p:cNvPr id="3" name="Content Placeholder 2"/>
          <p:cNvSpPr>
            <a:spLocks noGrp="1"/>
          </p:cNvSpPr>
          <p:nvPr>
            <p:ph idx="1"/>
          </p:nvPr>
        </p:nvSpPr>
        <p:spPr>
          <a:xfrm>
            <a:off x="800637" y="515156"/>
            <a:ext cx="10553163" cy="6342844"/>
          </a:xfrm>
        </p:spPr>
        <p:txBody>
          <a:bodyPr>
            <a:normAutofit fontScale="77500" lnSpcReduction="20000"/>
          </a:bodyPr>
          <a:lstStyle/>
          <a:p>
            <a:r>
              <a:rPr lang="en-US" dirty="0"/>
              <a:t>The drug therapy of hydrocephalus involves the use of anticonvulsants: carbamazepine (</a:t>
            </a:r>
            <a:r>
              <a:rPr lang="en-US" dirty="0" err="1"/>
              <a:t>Tegretol</a:t>
            </a:r>
            <a:r>
              <a:rPr lang="en-US" dirty="0"/>
              <a:t>), phenobarbital (Luminal), diazepam (Valium) or phenytoin (Dilantin). </a:t>
            </a:r>
            <a:endParaRPr lang="en-GB" dirty="0"/>
          </a:p>
          <a:p>
            <a:r>
              <a:rPr lang="en-US" b="1" u="sng" dirty="0"/>
              <a:t>Nursing Interventions and Rationales of Hydrocephalus </a:t>
            </a:r>
            <a:endParaRPr lang="en-US" b="1" u="sng" dirty="0" smtClean="0"/>
          </a:p>
          <a:p>
            <a:r>
              <a:rPr lang="en-US" dirty="0" smtClean="0"/>
              <a:t>Nurse the child in a dark quiet environment to avoid irritability to due light</a:t>
            </a:r>
          </a:p>
          <a:p>
            <a:pPr lvl="0"/>
            <a:r>
              <a:rPr lang="en-US" dirty="0"/>
              <a:t>Measure head circumference to aid in diagnosis of hydrocephalus. </a:t>
            </a:r>
            <a:endParaRPr lang="en-GB" dirty="0"/>
          </a:p>
          <a:p>
            <a:pPr lvl="0"/>
            <a:r>
              <a:rPr lang="en-US" dirty="0"/>
              <a:t>Monitor vital signs and intake and output to evaluate for fluid volume excess, which can further elevate ICP. </a:t>
            </a:r>
            <a:endParaRPr lang="en-GB" dirty="0"/>
          </a:p>
          <a:p>
            <a:pPr lvl="0"/>
            <a:r>
              <a:rPr lang="en-US" dirty="0"/>
              <a:t>Monitor neurologic status to identify changes indicative of increased ICP. </a:t>
            </a:r>
            <a:endParaRPr lang="en-GB" dirty="0"/>
          </a:p>
          <a:p>
            <a:pPr lvl="0"/>
            <a:r>
              <a:rPr lang="en-US" dirty="0"/>
              <a:t>After the shunt is inserted, do not position the child on the side of the body where it is located to promote CSF drainage and prevent shunt occlusion. </a:t>
            </a:r>
            <a:endParaRPr lang="en-GB" dirty="0"/>
          </a:p>
          <a:p>
            <a:pPr lvl="0"/>
            <a:r>
              <a:rPr lang="en-US" dirty="0"/>
              <a:t>Position the child flat to avoid rapid decompression. </a:t>
            </a:r>
            <a:endParaRPr lang="en-GB" dirty="0"/>
          </a:p>
          <a:p>
            <a:pPr lvl="0"/>
            <a:r>
              <a:rPr lang="en-US" dirty="0"/>
              <a:t>Observe for shunt blockage with increased ICP (identified by increased head circumference and full fontanel) to prevent complications. </a:t>
            </a:r>
            <a:endParaRPr lang="en-GB" dirty="0"/>
          </a:p>
          <a:p>
            <a:pPr lvl="0"/>
            <a:r>
              <a:rPr lang="en-US" dirty="0"/>
              <a:t>Observe for signs of infection. Signs of shunt infection usually occur within the first month after shunt insertion. </a:t>
            </a:r>
            <a:endParaRPr lang="en-GB" dirty="0"/>
          </a:p>
          <a:p>
            <a:pPr lvl="0"/>
            <a:r>
              <a:rPr lang="en-US" dirty="0"/>
              <a:t>If the caudal end of the shunt must be </a:t>
            </a:r>
            <a:r>
              <a:rPr lang="en-US" dirty="0" err="1"/>
              <a:t>externalised</a:t>
            </a:r>
            <a:r>
              <a:rPr lang="en-US" dirty="0"/>
              <a:t> because of infection, keep the bag at ear level to promote CSF drainage. </a:t>
            </a:r>
            <a:endParaRPr lang="en-GB" dirty="0"/>
          </a:p>
          <a:p>
            <a:pPr lvl="0"/>
            <a:r>
              <a:rPr lang="en-US" dirty="0"/>
              <a:t>Support the head when child is upright to prevent injury and promote CSF drainage. </a:t>
            </a:r>
            <a:endParaRPr lang="en-GB" dirty="0"/>
          </a:p>
          <a:p>
            <a:pPr lvl="0"/>
            <a:r>
              <a:rPr lang="en-US" dirty="0"/>
              <a:t>Provide proper skin care to the head; turn the patient’s head frequently to avoid skin breakdown. </a:t>
            </a:r>
            <a:r>
              <a:rPr lang="en-US" dirty="0" smtClean="0"/>
              <a:t> </a:t>
            </a:r>
          </a:p>
          <a:p>
            <a:endParaRPr lang="en-GB" dirty="0"/>
          </a:p>
          <a:p>
            <a:endParaRPr lang="en-GB" dirty="0"/>
          </a:p>
        </p:txBody>
      </p:sp>
    </p:spTree>
    <p:extLst>
      <p:ext uri="{BB962C8B-B14F-4D97-AF65-F5344CB8AC3E}">
        <p14:creationId xmlns:p14="http://schemas.microsoft.com/office/powerpoint/2010/main" val="2725979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528034"/>
          </a:xfrm>
        </p:spPr>
        <p:txBody>
          <a:bodyPr>
            <a:normAutofit fontScale="90000"/>
          </a:bodyPr>
          <a:lstStyle/>
          <a:p>
            <a:r>
              <a:rPr lang="en-US" b="1" dirty="0" smtClean="0"/>
              <a:t/>
            </a:r>
            <a:br>
              <a:rPr lang="en-US" b="1" dirty="0" smtClean="0"/>
            </a:br>
            <a:r>
              <a:rPr lang="en-US" b="1" dirty="0" smtClean="0"/>
              <a:t>Teaching </a:t>
            </a:r>
            <a:r>
              <a:rPr lang="en-US" b="1" dirty="0"/>
              <a:t>Topics of Hydrocephalus </a:t>
            </a:r>
            <a:r>
              <a:rPr lang="en-GB" dirty="0"/>
              <a:t/>
            </a:r>
            <a:br>
              <a:rPr lang="en-GB" dirty="0"/>
            </a:br>
            <a:endParaRPr lang="en-GB" dirty="0"/>
          </a:p>
        </p:txBody>
      </p:sp>
      <p:sp>
        <p:nvSpPr>
          <p:cNvPr id="3" name="Content Placeholder 2"/>
          <p:cNvSpPr>
            <a:spLocks noGrp="1"/>
          </p:cNvSpPr>
          <p:nvPr>
            <p:ph idx="1"/>
          </p:nvPr>
        </p:nvSpPr>
        <p:spPr>
          <a:xfrm>
            <a:off x="838200" y="631066"/>
            <a:ext cx="10515600" cy="6226934"/>
          </a:xfrm>
        </p:spPr>
        <p:txBody>
          <a:bodyPr/>
          <a:lstStyle/>
          <a:p>
            <a:pPr lvl="0"/>
            <a:r>
              <a:rPr lang="en-US" dirty="0" err="1"/>
              <a:t>Recognising</a:t>
            </a:r>
            <a:r>
              <a:rPr lang="en-US" dirty="0"/>
              <a:t> signs of increasing ICP </a:t>
            </a:r>
            <a:endParaRPr lang="en-GB" dirty="0"/>
          </a:p>
          <a:p>
            <a:pPr lvl="0"/>
            <a:r>
              <a:rPr lang="en-US" dirty="0"/>
              <a:t>Understanding care required after shunt insertion </a:t>
            </a:r>
            <a:endParaRPr lang="en-GB" dirty="0"/>
          </a:p>
          <a:p>
            <a:r>
              <a:rPr lang="en-US" b="1" u="sng" dirty="0"/>
              <a:t>Complications of Hydrocephalus </a:t>
            </a:r>
            <a:endParaRPr lang="en-GB" u="sng" dirty="0"/>
          </a:p>
          <a:p>
            <a:r>
              <a:rPr lang="en-US" dirty="0"/>
              <a:t>Some of the complications of hydrocephalus include the following: </a:t>
            </a:r>
            <a:endParaRPr lang="en-GB" dirty="0"/>
          </a:p>
          <a:p>
            <a:pPr lvl="0"/>
            <a:r>
              <a:rPr lang="en-US" dirty="0"/>
              <a:t>Seizures. </a:t>
            </a:r>
            <a:endParaRPr lang="en-GB" dirty="0"/>
          </a:p>
          <a:p>
            <a:pPr lvl="0"/>
            <a:r>
              <a:rPr lang="en-US" dirty="0"/>
              <a:t>Herniation of the brain. </a:t>
            </a:r>
            <a:endParaRPr lang="en-GB" dirty="0"/>
          </a:p>
          <a:p>
            <a:pPr lvl="0"/>
            <a:r>
              <a:rPr lang="en-US" dirty="0"/>
              <a:t>Spontaneous arrest due to natural compensatory mechanisms, persistent increased ICP, and brain herniation. </a:t>
            </a:r>
            <a:endParaRPr lang="en-GB" dirty="0"/>
          </a:p>
          <a:p>
            <a:pPr lvl="0"/>
            <a:r>
              <a:rPr lang="en-US" dirty="0"/>
              <a:t>Developmental delays. </a:t>
            </a:r>
            <a:endParaRPr lang="en-GB" dirty="0"/>
          </a:p>
          <a:p>
            <a:pPr lvl="0"/>
            <a:r>
              <a:rPr lang="en-US" dirty="0"/>
              <a:t>Depression in adolescents is common. </a:t>
            </a:r>
            <a:endParaRPr lang="en-GB" dirty="0"/>
          </a:p>
          <a:p>
            <a:endParaRPr lang="en-GB" dirty="0"/>
          </a:p>
        </p:txBody>
      </p:sp>
    </p:spTree>
    <p:extLst>
      <p:ext uri="{BB962C8B-B14F-4D97-AF65-F5344CB8AC3E}">
        <p14:creationId xmlns:p14="http://schemas.microsoft.com/office/powerpoint/2010/main" val="23187847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Assignment </a:t>
            </a:r>
            <a:endParaRPr lang="en-GB" b="1" dirty="0"/>
          </a:p>
        </p:txBody>
      </p:sp>
      <p:sp>
        <p:nvSpPr>
          <p:cNvPr id="3" name="Content Placeholder 2"/>
          <p:cNvSpPr>
            <a:spLocks noGrp="1"/>
          </p:cNvSpPr>
          <p:nvPr>
            <p:ph idx="1"/>
          </p:nvPr>
        </p:nvSpPr>
        <p:spPr/>
        <p:txBody>
          <a:bodyPr>
            <a:normAutofit/>
          </a:bodyPr>
          <a:lstStyle/>
          <a:p>
            <a:r>
              <a:rPr lang="en-GB" sz="4000" dirty="0" smtClean="0"/>
              <a:t>Read and make notes on </a:t>
            </a:r>
            <a:r>
              <a:rPr lang="en-GB" sz="4000" dirty="0" err="1" smtClean="0"/>
              <a:t>spina</a:t>
            </a:r>
            <a:r>
              <a:rPr lang="en-GB" sz="4000" dirty="0" smtClean="0"/>
              <a:t> bifida </a:t>
            </a:r>
            <a:r>
              <a:rPr lang="en-GB" sz="4000" dirty="0" err="1" smtClean="0"/>
              <a:t>occulta</a:t>
            </a:r>
            <a:r>
              <a:rPr lang="en-GB" sz="4000" dirty="0" smtClean="0"/>
              <a:t>, </a:t>
            </a:r>
            <a:r>
              <a:rPr lang="en-GB" sz="4000" dirty="0" err="1" smtClean="0"/>
              <a:t>spina</a:t>
            </a:r>
            <a:r>
              <a:rPr lang="en-GB" sz="4000" dirty="0" smtClean="0"/>
              <a:t> bifida </a:t>
            </a:r>
            <a:r>
              <a:rPr lang="en-GB" sz="4000" dirty="0" err="1" smtClean="0"/>
              <a:t>cystica</a:t>
            </a:r>
            <a:r>
              <a:rPr lang="en-GB" sz="4000" dirty="0" smtClean="0"/>
              <a:t>, </a:t>
            </a:r>
            <a:r>
              <a:rPr lang="en-GB" sz="4000" dirty="0" err="1" smtClean="0"/>
              <a:t>meningocele</a:t>
            </a:r>
            <a:r>
              <a:rPr lang="en-GB" sz="4000" dirty="0" smtClean="0"/>
              <a:t> and </a:t>
            </a:r>
            <a:r>
              <a:rPr lang="en-GB" sz="4000" dirty="0" err="1" smtClean="0"/>
              <a:t>meningomyelocele</a:t>
            </a:r>
            <a:endParaRPr lang="en-GB" sz="4000" dirty="0"/>
          </a:p>
        </p:txBody>
      </p:sp>
    </p:spTree>
    <p:extLst>
      <p:ext uri="{BB962C8B-B14F-4D97-AF65-F5344CB8AC3E}">
        <p14:creationId xmlns:p14="http://schemas.microsoft.com/office/powerpoint/2010/main" val="13474259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400"/>
          </a:xfrm>
        </p:spPr>
        <p:txBody>
          <a:bodyPr>
            <a:normAutofit/>
          </a:bodyPr>
          <a:lstStyle/>
          <a:p>
            <a:r>
              <a:rPr lang="en-GB" b="1" u="sng" dirty="0" smtClean="0">
                <a:solidFill>
                  <a:srgbClr val="FF0000"/>
                </a:solidFill>
              </a:rPr>
              <a:t>5.DIGESTIVE DISORDERS </a:t>
            </a:r>
            <a:endParaRPr lang="en-GB" b="1" u="sng" dirty="0">
              <a:solidFill>
                <a:srgbClr val="FF0000"/>
              </a:solidFill>
            </a:endParaRPr>
          </a:p>
        </p:txBody>
      </p:sp>
      <p:sp>
        <p:nvSpPr>
          <p:cNvPr id="3" name="Content Placeholder 2"/>
          <p:cNvSpPr>
            <a:spLocks noGrp="1"/>
          </p:cNvSpPr>
          <p:nvPr>
            <p:ph idx="1"/>
          </p:nvPr>
        </p:nvSpPr>
        <p:spPr>
          <a:xfrm>
            <a:off x="838200" y="914402"/>
            <a:ext cx="10515600" cy="5943598"/>
          </a:xfrm>
        </p:spPr>
        <p:txBody>
          <a:bodyPr>
            <a:normAutofit/>
          </a:bodyPr>
          <a:lstStyle/>
          <a:p>
            <a:pPr marL="0" indent="0">
              <a:buNone/>
            </a:pPr>
            <a:r>
              <a:rPr lang="en-GB" b="1" dirty="0" smtClean="0">
                <a:solidFill>
                  <a:schemeClr val="accent1"/>
                </a:solidFill>
              </a:rPr>
              <a:t>Wow! Welcome again!</a:t>
            </a:r>
          </a:p>
          <a:p>
            <a:pPr marL="0" indent="0">
              <a:buNone/>
            </a:pPr>
            <a:r>
              <a:rPr lang="en-GB" b="1" dirty="0" smtClean="0">
                <a:solidFill>
                  <a:schemeClr val="accent1"/>
                </a:solidFill>
              </a:rPr>
              <a:t>These are very interesting GIT conditions affecting children hope you will really enjoy!</a:t>
            </a:r>
            <a:endParaRPr lang="en-GB" b="1" u="sng" dirty="0" smtClean="0">
              <a:solidFill>
                <a:schemeClr val="accent1"/>
              </a:solidFill>
            </a:endParaRPr>
          </a:p>
          <a:p>
            <a:pPr marL="0" indent="0">
              <a:buNone/>
            </a:pPr>
            <a:r>
              <a:rPr lang="en-GB" b="1" u="sng" dirty="0" smtClean="0"/>
              <a:t>A. Congenital disorders</a:t>
            </a:r>
            <a:endParaRPr lang="en-GB" b="1" u="sng" dirty="0"/>
          </a:p>
          <a:p>
            <a:r>
              <a:rPr lang="en-GB" dirty="0" smtClean="0"/>
              <a:t>1. Cleft lip/Hare lip</a:t>
            </a:r>
          </a:p>
          <a:p>
            <a:r>
              <a:rPr lang="en-GB" dirty="0" smtClean="0"/>
              <a:t>2. Cleft palate</a:t>
            </a:r>
          </a:p>
          <a:p>
            <a:r>
              <a:rPr lang="en-GB" dirty="0" smtClean="0"/>
              <a:t>3. Tracheal oesophageal fistula (TOF)</a:t>
            </a:r>
          </a:p>
          <a:p>
            <a:r>
              <a:rPr lang="en-GB" dirty="0" smtClean="0"/>
              <a:t>4. Oesophageal Atresia (OA)</a:t>
            </a:r>
          </a:p>
          <a:p>
            <a:r>
              <a:rPr lang="en-GB" dirty="0" smtClean="0"/>
              <a:t>5. Hirsch-</a:t>
            </a:r>
            <a:r>
              <a:rPr lang="en-GB" dirty="0" err="1" smtClean="0"/>
              <a:t>sprungs</a:t>
            </a:r>
            <a:r>
              <a:rPr lang="en-GB" dirty="0" smtClean="0"/>
              <a:t> disease </a:t>
            </a:r>
          </a:p>
          <a:p>
            <a:r>
              <a:rPr lang="en-GB" b="1" u="sng" dirty="0" smtClean="0"/>
              <a:t>B Acquired diseases </a:t>
            </a:r>
          </a:p>
          <a:p>
            <a:r>
              <a:rPr lang="en-GB" dirty="0" smtClean="0"/>
              <a:t>1. Diarrheal diseases </a:t>
            </a:r>
            <a:endParaRPr lang="en-GB" dirty="0"/>
          </a:p>
        </p:txBody>
      </p:sp>
    </p:spTree>
    <p:extLst>
      <p:ext uri="{BB962C8B-B14F-4D97-AF65-F5344CB8AC3E}">
        <p14:creationId xmlns:p14="http://schemas.microsoft.com/office/powerpoint/2010/main" val="2030059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396"/>
          </a:xfrm>
        </p:spPr>
        <p:txBody>
          <a:bodyPr>
            <a:normAutofit fontScale="90000"/>
          </a:bodyPr>
          <a:lstStyle/>
          <a:p>
            <a:r>
              <a:rPr lang="en-GB" b="1" dirty="0" smtClean="0"/>
              <a:t>CONT. </a:t>
            </a:r>
            <a:endParaRPr lang="en-GB" b="1" dirty="0"/>
          </a:p>
        </p:txBody>
      </p:sp>
      <p:sp>
        <p:nvSpPr>
          <p:cNvPr id="3" name="Content Placeholder 2"/>
          <p:cNvSpPr>
            <a:spLocks noGrp="1"/>
          </p:cNvSpPr>
          <p:nvPr>
            <p:ph idx="1"/>
          </p:nvPr>
        </p:nvSpPr>
        <p:spPr>
          <a:xfrm>
            <a:off x="838200" y="1068946"/>
            <a:ext cx="10515600" cy="5789054"/>
          </a:xfrm>
        </p:spPr>
        <p:txBody>
          <a:bodyPr/>
          <a:lstStyle/>
          <a:p>
            <a:pPr lvl="0" algn="just"/>
            <a:r>
              <a:rPr lang="en-US" dirty="0" smtClean="0"/>
              <a:t>Arthralgia- Pain in major joints</a:t>
            </a:r>
            <a:endParaRPr lang="en-GB" dirty="0"/>
          </a:p>
          <a:p>
            <a:pPr lvl="0" algn="just"/>
            <a:r>
              <a:rPr lang="en-US" dirty="0" smtClean="0"/>
              <a:t>Fever &gt;38.0 degrees </a:t>
            </a:r>
            <a:r>
              <a:rPr lang="en-US" dirty="0" err="1" smtClean="0"/>
              <a:t>celcius</a:t>
            </a:r>
            <a:endParaRPr lang="en-US" dirty="0" smtClean="0"/>
          </a:p>
          <a:p>
            <a:pPr lvl="0" algn="just"/>
            <a:r>
              <a:rPr lang="en-US" dirty="0" smtClean="0"/>
              <a:t>Pericarditis </a:t>
            </a:r>
            <a:endParaRPr lang="en-GB" dirty="0"/>
          </a:p>
          <a:p>
            <a:pPr algn="just"/>
            <a:r>
              <a:rPr lang="en-US" b="1" u="sng" dirty="0"/>
              <a:t>Diagnostic Findings of Rheumatic Fever </a:t>
            </a:r>
            <a:endParaRPr lang="en-GB" u="sng" dirty="0"/>
          </a:p>
          <a:p>
            <a:pPr lvl="0" algn="just"/>
            <a:r>
              <a:rPr lang="en-US" dirty="0"/>
              <a:t>Erythrocyte sedimentation rate </a:t>
            </a:r>
            <a:r>
              <a:rPr lang="en-US" dirty="0" smtClean="0"/>
              <a:t>(ERS) is </a:t>
            </a:r>
            <a:r>
              <a:rPr lang="en-US" dirty="0"/>
              <a:t>increased. </a:t>
            </a:r>
            <a:r>
              <a:rPr lang="en-US" dirty="0" smtClean="0"/>
              <a:t>(0-22mm/</a:t>
            </a:r>
            <a:r>
              <a:rPr lang="en-US" dirty="0" err="1" smtClean="0"/>
              <a:t>hr</a:t>
            </a:r>
            <a:r>
              <a:rPr lang="en-US" dirty="0" smtClean="0"/>
              <a:t> for men and (0-29mm/hour for women)</a:t>
            </a:r>
            <a:endParaRPr lang="en-GB" dirty="0"/>
          </a:p>
          <a:p>
            <a:pPr lvl="0" algn="just"/>
            <a:r>
              <a:rPr lang="en-US" dirty="0"/>
              <a:t>Electrocardiogram shows prolonged PR </a:t>
            </a:r>
            <a:r>
              <a:rPr lang="en-US" dirty="0" smtClean="0"/>
              <a:t>interval</a:t>
            </a:r>
            <a:r>
              <a:rPr lang="en-US" dirty="0"/>
              <a:t> </a:t>
            </a:r>
            <a:r>
              <a:rPr lang="en-US" dirty="0" smtClean="0"/>
              <a:t>(meaning the cardiac cycle will be &gt;0.8 sec)</a:t>
            </a:r>
            <a:endParaRPr lang="en-GB" dirty="0"/>
          </a:p>
          <a:p>
            <a:endParaRPr lang="en-GB" dirty="0"/>
          </a:p>
        </p:txBody>
      </p:sp>
    </p:spTree>
    <p:extLst>
      <p:ext uri="{BB962C8B-B14F-4D97-AF65-F5344CB8AC3E}">
        <p14:creationId xmlns:p14="http://schemas.microsoft.com/office/powerpoint/2010/main" val="7171751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56823"/>
          </a:xfrm>
        </p:spPr>
        <p:txBody>
          <a:bodyPr>
            <a:normAutofit fontScale="90000"/>
          </a:bodyPr>
          <a:lstStyle/>
          <a:p>
            <a:r>
              <a:rPr lang="en-GB" b="1" dirty="0" smtClean="0"/>
              <a:t>1</a:t>
            </a:r>
            <a:r>
              <a:rPr lang="en-GB" dirty="0" smtClean="0"/>
              <a:t>. </a:t>
            </a:r>
            <a:r>
              <a:rPr lang="en-GB" b="1" dirty="0" smtClean="0"/>
              <a:t>Cleft lip and cleft palate </a:t>
            </a:r>
            <a:endParaRPr lang="en-GB" b="1" dirty="0"/>
          </a:p>
        </p:txBody>
      </p:sp>
      <p:sp>
        <p:nvSpPr>
          <p:cNvPr id="3" name="Content Placeholder 2"/>
          <p:cNvSpPr>
            <a:spLocks noGrp="1"/>
          </p:cNvSpPr>
          <p:nvPr>
            <p:ph idx="1"/>
          </p:nvPr>
        </p:nvSpPr>
        <p:spPr>
          <a:xfrm>
            <a:off x="838200" y="785610"/>
            <a:ext cx="10515600" cy="6072389"/>
          </a:xfrm>
        </p:spPr>
        <p:txBody>
          <a:bodyPr>
            <a:normAutofit lnSpcReduction="10000"/>
          </a:bodyPr>
          <a:lstStyle/>
          <a:p>
            <a:r>
              <a:rPr lang="en-GB" dirty="0"/>
              <a:t>Cleft lip occurs when the mouth cavity </a:t>
            </a:r>
            <a:r>
              <a:rPr lang="en-GB" dirty="0" smtClean="0"/>
              <a:t>fuses partially </a:t>
            </a:r>
            <a:r>
              <a:rPr lang="en-GB" dirty="0"/>
              <a:t>or incompletely. Normal </a:t>
            </a:r>
            <a:r>
              <a:rPr lang="en-GB" dirty="0" smtClean="0"/>
              <a:t>fusion occurs </a:t>
            </a:r>
            <a:r>
              <a:rPr lang="en-GB" dirty="0"/>
              <a:t>between the fifth and </a:t>
            </a:r>
            <a:r>
              <a:rPr lang="en-GB" dirty="0" smtClean="0"/>
              <a:t>eighth intrauterine </a:t>
            </a:r>
            <a:r>
              <a:rPr lang="en-GB" dirty="0"/>
              <a:t>weeks. </a:t>
            </a:r>
            <a:endParaRPr lang="en-GB" dirty="0" smtClean="0"/>
          </a:p>
          <a:p>
            <a:r>
              <a:rPr lang="en-GB" dirty="0" smtClean="0"/>
              <a:t>The </a:t>
            </a:r>
            <a:r>
              <a:rPr lang="en-GB" dirty="0"/>
              <a:t>cleft palate, on </a:t>
            </a:r>
            <a:r>
              <a:rPr lang="en-GB" dirty="0" smtClean="0"/>
              <a:t>the other </a:t>
            </a:r>
            <a:r>
              <a:rPr lang="en-GB" dirty="0"/>
              <a:t>hand, fuses about a month later </a:t>
            </a:r>
            <a:r>
              <a:rPr lang="en-GB" dirty="0" smtClean="0"/>
              <a:t>in normal </a:t>
            </a:r>
            <a:r>
              <a:rPr lang="en-GB" dirty="0"/>
              <a:t>circumstances</a:t>
            </a:r>
            <a:r>
              <a:rPr lang="en-GB" dirty="0" smtClean="0"/>
              <a:t>.</a:t>
            </a:r>
          </a:p>
          <a:p>
            <a:r>
              <a:rPr lang="en-US" dirty="0"/>
              <a:t>With cleft lip and palate, the bone and tissue of the upper jaw and palate fail to fuse completely at the midline</a:t>
            </a:r>
            <a:r>
              <a:rPr lang="en-US" dirty="0" smtClean="0"/>
              <a:t>.</a:t>
            </a:r>
          </a:p>
          <a:p>
            <a:r>
              <a:rPr lang="en-US" dirty="0" smtClean="0"/>
              <a:t> </a:t>
            </a:r>
            <a:r>
              <a:rPr lang="en-US" dirty="0"/>
              <a:t>The defects may be partial or complete, unilateral or bilateral, and may involve just the lip, just the palate, or both.</a:t>
            </a:r>
            <a:endParaRPr lang="en-GB" dirty="0"/>
          </a:p>
          <a:p>
            <a:r>
              <a:rPr lang="en-US" b="1" u="sng" dirty="0"/>
              <a:t>Cleft lip and palate also increase the risk of: </a:t>
            </a:r>
            <a:endParaRPr lang="en-US" b="1" u="sng" dirty="0" smtClean="0"/>
          </a:p>
          <a:p>
            <a:pPr lvl="0"/>
            <a:r>
              <a:rPr lang="en-US" dirty="0"/>
              <a:t>Aspiration because the increased open space in the mouth may cause formula or breast milk to enter the respiratory tract. </a:t>
            </a:r>
            <a:endParaRPr lang="en-GB" dirty="0"/>
          </a:p>
          <a:p>
            <a:pPr lvl="0"/>
            <a:r>
              <a:rPr lang="en-US" dirty="0"/>
              <a:t>Upper respiratory infection and otitis media because the increased open space decreases natural defenses against bacterial invasion. </a:t>
            </a:r>
            <a:endParaRPr lang="en-GB" dirty="0"/>
          </a:p>
          <a:p>
            <a:endParaRPr lang="en-GB" b="1" u="sng" dirty="0"/>
          </a:p>
          <a:p>
            <a:endParaRPr lang="en-GB" dirty="0"/>
          </a:p>
        </p:txBody>
      </p:sp>
    </p:spTree>
    <p:extLst>
      <p:ext uri="{BB962C8B-B14F-4D97-AF65-F5344CB8AC3E}">
        <p14:creationId xmlns:p14="http://schemas.microsoft.com/office/powerpoint/2010/main" val="26542824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28700"/>
          </a:xfrm>
        </p:spPr>
        <p:txBody>
          <a:bodyPr>
            <a:normAutofit fontScale="90000"/>
          </a:bodyPr>
          <a:lstStyle/>
          <a:p>
            <a:r>
              <a:rPr lang="en-US" b="1" dirty="0" smtClean="0"/>
              <a:t/>
            </a:r>
            <a:br>
              <a:rPr lang="en-US" b="1" dirty="0" smtClean="0"/>
            </a:br>
            <a:r>
              <a:rPr lang="en-US" b="1" dirty="0" smtClean="0"/>
              <a:t>Pathophysiology </a:t>
            </a:r>
            <a:r>
              <a:rPr lang="en-US" b="1" dirty="0"/>
              <a:t>of Cleft Lip and Palate </a:t>
            </a:r>
            <a:r>
              <a:rPr lang="en-GB" dirty="0"/>
              <a:t/>
            </a:r>
            <a:br>
              <a:rPr lang="en-GB" dirty="0"/>
            </a:br>
            <a:endParaRPr lang="en-GB" dirty="0"/>
          </a:p>
        </p:txBody>
      </p:sp>
      <p:sp>
        <p:nvSpPr>
          <p:cNvPr id="3" name="Content Placeholder 2"/>
          <p:cNvSpPr>
            <a:spLocks noGrp="1"/>
          </p:cNvSpPr>
          <p:nvPr>
            <p:ph idx="1"/>
          </p:nvPr>
        </p:nvSpPr>
        <p:spPr>
          <a:xfrm>
            <a:off x="838200" y="1028700"/>
            <a:ext cx="10515600" cy="5829299"/>
          </a:xfrm>
        </p:spPr>
        <p:txBody>
          <a:bodyPr>
            <a:normAutofit lnSpcReduction="10000"/>
          </a:bodyPr>
          <a:lstStyle/>
          <a:p>
            <a:r>
              <a:rPr lang="en-US" dirty="0"/>
              <a:t>Cleft lip with or without cleft palate results from failure of the maxillary processes to fuse with the nasal elevations on the frontal prominence which normally occurs during the 6</a:t>
            </a:r>
            <a:r>
              <a:rPr lang="en-US" baseline="30000" dirty="0"/>
              <a:t>th</a:t>
            </a:r>
            <a:r>
              <a:rPr lang="en-US" dirty="0"/>
              <a:t> week of gestation. </a:t>
            </a:r>
            <a:endParaRPr lang="en-GB" dirty="0"/>
          </a:p>
          <a:p>
            <a:r>
              <a:rPr lang="en-US" dirty="0"/>
              <a:t>Remember, the fusion of the 20 palate (hard and soft palates) takes place between the 7</a:t>
            </a:r>
            <a:r>
              <a:rPr lang="en-US" baseline="30000" dirty="0"/>
              <a:t>th</a:t>
            </a:r>
            <a:r>
              <a:rPr lang="en-US" dirty="0"/>
              <a:t> and 12</a:t>
            </a:r>
            <a:r>
              <a:rPr lang="en-US" baseline="30000" dirty="0"/>
              <a:t>th</a:t>
            </a:r>
            <a:r>
              <a:rPr lang="en-US" dirty="0"/>
              <a:t> weeks of gestation. </a:t>
            </a:r>
            <a:endParaRPr lang="en-US" dirty="0" smtClean="0"/>
          </a:p>
          <a:p>
            <a:r>
              <a:rPr lang="en-US" dirty="0" smtClean="0"/>
              <a:t>At </a:t>
            </a:r>
            <a:r>
              <a:rPr lang="en-US" dirty="0"/>
              <a:t>the time the 10 palate is completed, the two lateral palatine processes are situated in a vertical position at the side of the tongue. </a:t>
            </a:r>
            <a:endParaRPr lang="en-GB" dirty="0"/>
          </a:p>
          <a:p>
            <a:r>
              <a:rPr lang="en-US" dirty="0"/>
              <a:t>In the process of migrating to a horizontal position, they are for a short time separated by the tongue with development of the neck and jaws, the tongue moves downward, allowing the palatine possessor to fuse with each other and with the </a:t>
            </a:r>
            <a:r>
              <a:rPr lang="en-US" dirty="0" err="1"/>
              <a:t>palap</a:t>
            </a:r>
            <a:r>
              <a:rPr lang="en-US" dirty="0"/>
              <a:t> to form the roof of the </a:t>
            </a:r>
            <a:r>
              <a:rPr lang="en-US" dirty="0" smtClean="0"/>
              <a:t>month</a:t>
            </a:r>
          </a:p>
          <a:p>
            <a:r>
              <a:rPr lang="en-US" dirty="0"/>
              <a:t>If there is delay in this movement, or if the tongue fails to descend soon enough, the remainder of development proceeds but the palate never fuses. </a:t>
            </a:r>
            <a:endParaRPr lang="en-GB" dirty="0"/>
          </a:p>
          <a:p>
            <a:endParaRPr lang="en-GB" dirty="0"/>
          </a:p>
        </p:txBody>
      </p:sp>
    </p:spTree>
    <p:extLst>
      <p:ext uri="{BB962C8B-B14F-4D97-AF65-F5344CB8AC3E}">
        <p14:creationId xmlns:p14="http://schemas.microsoft.com/office/powerpoint/2010/main" val="28705879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45820"/>
          </a:xfrm>
        </p:spPr>
        <p:txBody>
          <a:bodyPr>
            <a:normAutofit fontScale="90000"/>
          </a:bodyPr>
          <a:lstStyle/>
          <a:p>
            <a:r>
              <a:rPr lang="en-US" b="1" dirty="0" smtClean="0"/>
              <a:t/>
            </a:r>
            <a:br>
              <a:rPr lang="en-US" b="1" dirty="0" smtClean="0"/>
            </a:br>
            <a:r>
              <a:rPr lang="en-US" b="1" dirty="0" smtClean="0"/>
              <a:t>Causes </a:t>
            </a:r>
            <a:r>
              <a:rPr lang="en-US" b="1" dirty="0"/>
              <a:t>of Cleft lip and Palate  </a:t>
            </a:r>
            <a:r>
              <a:rPr lang="en-GB" dirty="0"/>
              <a:t/>
            </a:r>
            <a:br>
              <a:rPr lang="en-GB" dirty="0"/>
            </a:br>
            <a:endParaRPr lang="en-GB" dirty="0"/>
          </a:p>
        </p:txBody>
      </p:sp>
      <p:sp>
        <p:nvSpPr>
          <p:cNvPr id="3" name="Content Placeholder 2"/>
          <p:cNvSpPr>
            <a:spLocks noGrp="1"/>
          </p:cNvSpPr>
          <p:nvPr>
            <p:ph idx="1"/>
          </p:nvPr>
        </p:nvSpPr>
        <p:spPr>
          <a:xfrm>
            <a:off x="838200" y="845820"/>
            <a:ext cx="10515600" cy="6012179"/>
          </a:xfrm>
        </p:spPr>
        <p:txBody>
          <a:bodyPr>
            <a:normAutofit lnSpcReduction="10000"/>
          </a:bodyPr>
          <a:lstStyle/>
          <a:p>
            <a:pPr lvl="0"/>
            <a:r>
              <a:rPr lang="en-US" dirty="0"/>
              <a:t>Congenital defects; in some cases multifactorial environmental and genetic factors play a role. </a:t>
            </a:r>
            <a:endParaRPr lang="en-GB" dirty="0"/>
          </a:p>
          <a:p>
            <a:pPr lvl="0"/>
            <a:r>
              <a:rPr lang="en-US" dirty="0"/>
              <a:t>Part of another chromosomal or </a:t>
            </a:r>
            <a:r>
              <a:rPr lang="en-US" dirty="0" err="1"/>
              <a:t>Mendelian</a:t>
            </a:r>
            <a:r>
              <a:rPr lang="en-US" dirty="0"/>
              <a:t> abnormality. </a:t>
            </a:r>
            <a:endParaRPr lang="en-GB" dirty="0"/>
          </a:p>
          <a:p>
            <a:pPr lvl="0"/>
            <a:r>
              <a:rPr lang="en-US" dirty="0"/>
              <a:t>Prenatal exposure to teratogens. </a:t>
            </a:r>
            <a:endParaRPr lang="en-GB" dirty="0"/>
          </a:p>
          <a:p>
            <a:r>
              <a:rPr lang="en-US" b="1" u="sng" dirty="0"/>
              <a:t>The signs and symptoms of cleft lip and palate include the following: </a:t>
            </a:r>
            <a:endParaRPr lang="en-GB" b="1" u="sng" dirty="0"/>
          </a:p>
          <a:p>
            <a:pPr lvl="0"/>
            <a:r>
              <a:rPr lang="en-US" dirty="0"/>
              <a:t>Abdominal distention from swallowed air. </a:t>
            </a:r>
            <a:endParaRPr lang="en-GB" dirty="0"/>
          </a:p>
          <a:p>
            <a:pPr lvl="0"/>
            <a:r>
              <a:rPr lang="en-US" dirty="0"/>
              <a:t>Cleft lip: can range from a simple notch on the upper lip to complete cleft from the lip edge to the floor of the nostril, on either side of the midline, but rarely along the midline itself. </a:t>
            </a:r>
            <a:endParaRPr lang="en-GB" dirty="0"/>
          </a:p>
          <a:p>
            <a:pPr lvl="0"/>
            <a:r>
              <a:rPr lang="en-US" dirty="0"/>
              <a:t>Cleft palate: may be partial or complete, and unilateral or bilateral. </a:t>
            </a:r>
            <a:endParaRPr lang="en-GB" dirty="0"/>
          </a:p>
          <a:p>
            <a:pPr lvl="0"/>
            <a:r>
              <a:rPr lang="en-US" dirty="0"/>
              <a:t>Difficulty swallowing. </a:t>
            </a:r>
            <a:endParaRPr lang="en-GB" dirty="0"/>
          </a:p>
          <a:p>
            <a:pPr lvl="0"/>
            <a:r>
              <a:rPr lang="en-US" b="1" u="sng" dirty="0"/>
              <a:t>Note that cleft lip </a:t>
            </a:r>
            <a:r>
              <a:rPr lang="en-US" dirty="0"/>
              <a:t>with or without cleft palate is obvious at birth</a:t>
            </a:r>
            <a:r>
              <a:rPr lang="en-US" b="1" dirty="0"/>
              <a:t>; cleft palate </a:t>
            </a:r>
            <a:r>
              <a:rPr lang="en-US" dirty="0"/>
              <a:t>without cleft lip may not be detected until a mouth examination is done or until feeding difficulties develop. </a:t>
            </a:r>
            <a:endParaRPr lang="en-GB" dirty="0"/>
          </a:p>
          <a:p>
            <a:endParaRPr lang="en-GB" dirty="0"/>
          </a:p>
        </p:txBody>
      </p:sp>
    </p:spTree>
    <p:extLst>
      <p:ext uri="{BB962C8B-B14F-4D97-AF65-F5344CB8AC3E}">
        <p14:creationId xmlns:p14="http://schemas.microsoft.com/office/powerpoint/2010/main" val="1336093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85799"/>
          </a:xfrm>
        </p:spPr>
        <p:txBody>
          <a:bodyPr>
            <a:normAutofit fontScale="90000"/>
          </a:bodyPr>
          <a:lstStyle/>
          <a:p>
            <a:r>
              <a:rPr lang="en-US" b="1" dirty="0" smtClean="0"/>
              <a:t/>
            </a:r>
            <a:br>
              <a:rPr lang="en-US" b="1" dirty="0" smtClean="0"/>
            </a:br>
            <a:r>
              <a:rPr lang="en-US" b="1" dirty="0" smtClean="0"/>
              <a:t>Diagnostic </a:t>
            </a:r>
            <a:r>
              <a:rPr lang="en-US" b="1" dirty="0"/>
              <a:t>Finding of Cleft Lip and Palate  </a:t>
            </a:r>
            <a:r>
              <a:rPr lang="en-GB" dirty="0"/>
              <a:t/>
            </a:r>
            <a:br>
              <a:rPr lang="en-GB" dirty="0"/>
            </a:br>
            <a:endParaRPr lang="en-GB" dirty="0"/>
          </a:p>
        </p:txBody>
      </p:sp>
      <p:sp>
        <p:nvSpPr>
          <p:cNvPr id="3" name="Content Placeholder 2"/>
          <p:cNvSpPr>
            <a:spLocks noGrp="1"/>
          </p:cNvSpPr>
          <p:nvPr>
            <p:ph idx="1"/>
          </p:nvPr>
        </p:nvSpPr>
        <p:spPr>
          <a:xfrm>
            <a:off x="838200" y="960120"/>
            <a:ext cx="10515600" cy="5897880"/>
          </a:xfrm>
        </p:spPr>
        <p:txBody>
          <a:bodyPr>
            <a:normAutofit fontScale="85000" lnSpcReduction="10000"/>
          </a:bodyPr>
          <a:lstStyle/>
          <a:p>
            <a:pPr lvl="0"/>
            <a:r>
              <a:rPr lang="en-US" dirty="0"/>
              <a:t>Observation: a cleft that involves the lip with or without CP is readily apparent at birth. </a:t>
            </a:r>
            <a:endParaRPr lang="en-GB" dirty="0"/>
          </a:p>
          <a:p>
            <a:pPr lvl="0"/>
            <a:r>
              <a:rPr lang="en-US" dirty="0"/>
              <a:t>Ultrasonography: in utero by the 14</a:t>
            </a:r>
            <a:r>
              <a:rPr lang="en-US" baseline="30000" dirty="0"/>
              <a:t>th</a:t>
            </a:r>
            <a:r>
              <a:rPr lang="en-US" dirty="0"/>
              <a:t> -16</a:t>
            </a:r>
            <a:r>
              <a:rPr lang="en-US" baseline="30000" dirty="0"/>
              <a:t>th</a:t>
            </a:r>
            <a:r>
              <a:rPr lang="en-US" dirty="0"/>
              <a:t> week. </a:t>
            </a:r>
            <a:endParaRPr lang="en-GB" dirty="0"/>
          </a:p>
          <a:p>
            <a:pPr lvl="0"/>
            <a:r>
              <a:rPr lang="en-US" dirty="0"/>
              <a:t>Palpation of the soft and hand palate and uvula and inspection during the newborn exam. </a:t>
            </a:r>
            <a:endParaRPr lang="en-GB" dirty="0"/>
          </a:p>
          <a:p>
            <a:r>
              <a:rPr lang="en-US" b="1" u="sng" dirty="0" smtClean="0"/>
              <a:t>Preoperative  </a:t>
            </a:r>
            <a:r>
              <a:rPr lang="en-US" b="1" u="sng" dirty="0"/>
              <a:t>nursing diagnoses of cleft lip and palate include the following: </a:t>
            </a:r>
            <a:endParaRPr lang="en-GB" b="1" u="sng" dirty="0"/>
          </a:p>
          <a:p>
            <a:pPr lvl="0"/>
            <a:r>
              <a:rPr lang="en-US" dirty="0"/>
              <a:t>Imbalanced nutrition: less than body requirements related to feeding difficulties. </a:t>
            </a:r>
            <a:endParaRPr lang="en-GB" dirty="0"/>
          </a:p>
          <a:p>
            <a:pPr lvl="0"/>
            <a:r>
              <a:rPr lang="en-US" dirty="0"/>
              <a:t>Altered parenting related to interruption in the bonding process. </a:t>
            </a:r>
            <a:endParaRPr lang="en-GB" dirty="0"/>
          </a:p>
          <a:p>
            <a:r>
              <a:rPr lang="en-US" b="1" u="sng" dirty="0"/>
              <a:t>The postoperative nursing diagnoses for the infant with cleft lip or palate include the following: </a:t>
            </a:r>
            <a:endParaRPr lang="en-GB" b="1" u="sng" dirty="0"/>
          </a:p>
          <a:p>
            <a:pPr lvl="0"/>
            <a:r>
              <a:rPr lang="en-US" dirty="0"/>
              <a:t>Risk of injury and </a:t>
            </a:r>
            <a:r>
              <a:rPr lang="en-US" dirty="0" smtClean="0"/>
              <a:t>infection related  </a:t>
            </a:r>
            <a:r>
              <a:rPr lang="en-US" dirty="0"/>
              <a:t>to the surgical site related to surgical procedure. </a:t>
            </a:r>
            <a:endParaRPr lang="en-GB" dirty="0"/>
          </a:p>
          <a:p>
            <a:pPr lvl="0"/>
            <a:r>
              <a:rPr lang="en-US" dirty="0"/>
              <a:t>Acute pain related to surgical correction of clefts. </a:t>
            </a:r>
            <a:endParaRPr lang="en-GB" dirty="0"/>
          </a:p>
          <a:p>
            <a:pPr lvl="0"/>
            <a:r>
              <a:rPr lang="en-US" dirty="0"/>
              <a:t>Deficient knowledge (caregivers) regarding to the condition, treatment, and long-term care. </a:t>
            </a:r>
            <a:endParaRPr lang="en-GB" dirty="0"/>
          </a:p>
          <a:p>
            <a:endParaRPr lang="en-GB" dirty="0"/>
          </a:p>
        </p:txBody>
      </p:sp>
    </p:spTree>
    <p:extLst>
      <p:ext uri="{BB962C8B-B14F-4D97-AF65-F5344CB8AC3E}">
        <p14:creationId xmlns:p14="http://schemas.microsoft.com/office/powerpoint/2010/main" val="1481698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57299"/>
          </a:xfrm>
        </p:spPr>
        <p:txBody>
          <a:bodyPr>
            <a:normAutofit fontScale="90000"/>
          </a:bodyPr>
          <a:lstStyle/>
          <a:p>
            <a:r>
              <a:rPr lang="en-US" smtClean="0"/>
              <a:t/>
            </a:r>
            <a:br>
              <a:rPr lang="en-US" smtClean="0"/>
            </a:br>
            <a:r>
              <a:rPr lang="en-US" b="1" smtClean="0"/>
              <a:t>Medical/Surgical treatment </a:t>
            </a:r>
            <a:r>
              <a:rPr lang="en-US" b="1" dirty="0"/>
              <a:t>of cleft lip and palate is described as follows: </a:t>
            </a:r>
            <a:r>
              <a:rPr lang="en-GB" dirty="0"/>
              <a:t/>
            </a:r>
            <a:br>
              <a:rPr lang="en-GB" dirty="0"/>
            </a:br>
            <a:endParaRPr lang="en-GB" dirty="0"/>
          </a:p>
        </p:txBody>
      </p:sp>
      <p:sp>
        <p:nvSpPr>
          <p:cNvPr id="3" name="Content Placeholder 2"/>
          <p:cNvSpPr>
            <a:spLocks noGrp="1"/>
          </p:cNvSpPr>
          <p:nvPr>
            <p:ph idx="1"/>
          </p:nvPr>
        </p:nvSpPr>
        <p:spPr>
          <a:xfrm>
            <a:off x="838200" y="1257300"/>
            <a:ext cx="10515600" cy="5600700"/>
          </a:xfrm>
        </p:spPr>
        <p:txBody>
          <a:bodyPr>
            <a:normAutofit/>
          </a:bodyPr>
          <a:lstStyle/>
          <a:p>
            <a:pPr lvl="0"/>
            <a:r>
              <a:rPr lang="en-US" dirty="0" err="1" smtClean="0"/>
              <a:t>Cheiloplasty</a:t>
            </a:r>
            <a:r>
              <a:rPr lang="en-US" dirty="0" smtClean="0"/>
              <a:t> </a:t>
            </a:r>
            <a:r>
              <a:rPr lang="en-US" dirty="0"/>
              <a:t>performed between two and three months of age to unite the lip and gum edges in anticipation of teeth eruption, providing a route for adequate nutrition and sucking. </a:t>
            </a:r>
            <a:endParaRPr lang="en-GB" dirty="0"/>
          </a:p>
          <a:p>
            <a:pPr lvl="0"/>
            <a:r>
              <a:rPr lang="en-US" dirty="0"/>
              <a:t>Cleft palate repair surgery (</a:t>
            </a:r>
            <a:r>
              <a:rPr lang="en-US" dirty="0" err="1"/>
              <a:t>staphylorrhaphy</a:t>
            </a:r>
            <a:r>
              <a:rPr lang="en-US" dirty="0"/>
              <a:t>) is scheduled at about the age of 18 months to allow for growth of the palate and to be done before the infant develops speech patterns. The infant must be free from ear and respiratory infections. </a:t>
            </a:r>
            <a:endParaRPr lang="en-GB" dirty="0"/>
          </a:p>
          <a:p>
            <a:pPr lvl="0"/>
            <a:r>
              <a:rPr lang="en-US" dirty="0"/>
              <a:t>Long-term, team-oriented care to address speech defects, dental and orthodontic problems, nasal defects, and possible alterations in </a:t>
            </a:r>
            <a:r>
              <a:rPr lang="en-US" dirty="0" err="1"/>
              <a:t>hering</a:t>
            </a:r>
            <a:r>
              <a:rPr lang="en-US" dirty="0"/>
              <a:t>. </a:t>
            </a:r>
            <a:endParaRPr lang="en-GB" dirty="0"/>
          </a:p>
          <a:p>
            <a:pPr lvl="0"/>
            <a:r>
              <a:rPr lang="en-US" dirty="0"/>
              <a:t>If cleft lip is detected on sonogram while the infant is in uteri, fetal repair is possible. </a:t>
            </a:r>
            <a:endParaRPr lang="en-GB" dirty="0"/>
          </a:p>
          <a:p>
            <a:endParaRPr lang="en-GB" dirty="0"/>
          </a:p>
        </p:txBody>
      </p:sp>
    </p:spTree>
    <p:extLst>
      <p:ext uri="{BB962C8B-B14F-4D97-AF65-F5344CB8AC3E}">
        <p14:creationId xmlns:p14="http://schemas.microsoft.com/office/powerpoint/2010/main" val="39780839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321"/>
            <a:ext cx="10507980" cy="1280159"/>
          </a:xfrm>
        </p:spPr>
        <p:txBody>
          <a:bodyPr>
            <a:normAutofit fontScale="90000"/>
          </a:bodyPr>
          <a:lstStyle/>
          <a:p>
            <a:r>
              <a:rPr lang="en-US" b="1" dirty="0" smtClean="0"/>
              <a:t/>
            </a:r>
            <a:br>
              <a:rPr lang="en-US" b="1" dirty="0" smtClean="0"/>
            </a:br>
            <a:r>
              <a:rPr lang="en-US" b="1" dirty="0" smtClean="0"/>
              <a:t>Preoperative nursing  </a:t>
            </a:r>
            <a:r>
              <a:rPr lang="en-US" b="1" dirty="0"/>
              <a:t>Interventions for Cleft Lip Repair </a:t>
            </a:r>
            <a:r>
              <a:rPr lang="en-GB" dirty="0"/>
              <a:t/>
            </a:r>
            <a:br>
              <a:rPr lang="en-GB" dirty="0"/>
            </a:br>
            <a:endParaRPr lang="en-GB" dirty="0"/>
          </a:p>
        </p:txBody>
      </p:sp>
      <p:sp>
        <p:nvSpPr>
          <p:cNvPr id="3" name="Content Placeholder 2"/>
          <p:cNvSpPr>
            <a:spLocks noGrp="1"/>
          </p:cNvSpPr>
          <p:nvPr>
            <p:ph idx="1"/>
          </p:nvPr>
        </p:nvSpPr>
        <p:spPr>
          <a:xfrm>
            <a:off x="838200" y="1348740"/>
            <a:ext cx="10515600" cy="5509260"/>
          </a:xfrm>
        </p:spPr>
        <p:txBody>
          <a:bodyPr>
            <a:normAutofit fontScale="85000" lnSpcReduction="20000"/>
          </a:bodyPr>
          <a:lstStyle/>
          <a:p>
            <a:pPr lvl="0"/>
            <a:endParaRPr lang="en-US" dirty="0" smtClean="0"/>
          </a:p>
          <a:p>
            <a:pPr lvl="0"/>
            <a:r>
              <a:rPr lang="en-US" dirty="0" smtClean="0"/>
              <a:t>Feed </a:t>
            </a:r>
            <a:r>
              <a:rPr lang="en-US" dirty="0"/>
              <a:t>the infant slowly and in an upright position to decrease the risk of aspiration. </a:t>
            </a:r>
            <a:endParaRPr lang="en-GB" dirty="0"/>
          </a:p>
          <a:p>
            <a:pPr lvl="0"/>
            <a:r>
              <a:rPr lang="en-US" dirty="0"/>
              <a:t>Burp the infant frequently during feeding to eliminate swallowed air and decrease the risk of emesis. </a:t>
            </a:r>
            <a:endParaRPr lang="en-GB" dirty="0"/>
          </a:p>
          <a:p>
            <a:pPr lvl="0"/>
            <a:r>
              <a:rPr lang="en-US" dirty="0"/>
              <a:t>Use gavages feedings if oral feedings are unsuccessful. </a:t>
            </a:r>
            <a:endParaRPr lang="en-GB" dirty="0"/>
          </a:p>
          <a:p>
            <a:pPr lvl="0"/>
            <a:r>
              <a:rPr lang="en-US" dirty="0"/>
              <a:t>Administer a small amount of water after feedings to prevent formula from accumulating and becoming a medium for bacterial growth. </a:t>
            </a:r>
            <a:endParaRPr lang="en-GB" dirty="0"/>
          </a:p>
          <a:p>
            <a:pPr lvl="0"/>
            <a:r>
              <a:rPr lang="en-US" dirty="0"/>
              <a:t>Give small, frequent feedings to promote adequate nutrition and prevent tiring the infant. </a:t>
            </a:r>
            <a:endParaRPr lang="en-GB" dirty="0"/>
          </a:p>
          <a:p>
            <a:pPr lvl="0"/>
            <a:r>
              <a:rPr lang="en-US" dirty="0"/>
              <a:t>Hold the infant while feeding and promote sucking between meals. Sucking is important to speech development. </a:t>
            </a:r>
            <a:endParaRPr lang="en-GB" dirty="0"/>
          </a:p>
          <a:p>
            <a:pPr lvl="0"/>
            <a:r>
              <a:rPr lang="en-US" dirty="0"/>
              <a:t>Monitor vital signs and intake and output to determine fluid volume status. </a:t>
            </a:r>
            <a:endParaRPr lang="en-GB" dirty="0"/>
          </a:p>
          <a:p>
            <a:pPr lvl="0"/>
            <a:r>
              <a:rPr lang="en-US" dirty="0"/>
              <a:t>Monitor respiratory status to detect signs of aspiration. </a:t>
            </a:r>
            <a:endParaRPr lang="en-US" dirty="0" smtClean="0"/>
          </a:p>
          <a:p>
            <a:r>
              <a:rPr lang="en-US" dirty="0"/>
              <a:t>As the child grows older, explore their feelings to evaluate actual and potential coping problems</a:t>
            </a:r>
            <a:endParaRPr lang="en-GB" dirty="0"/>
          </a:p>
          <a:p>
            <a:pPr marL="0" lvl="0" indent="0">
              <a:buNone/>
            </a:pPr>
            <a:endParaRPr lang="en-GB" dirty="0"/>
          </a:p>
          <a:p>
            <a:endParaRPr lang="en-GB" dirty="0"/>
          </a:p>
        </p:txBody>
      </p:sp>
    </p:spTree>
    <p:extLst>
      <p:ext uri="{BB962C8B-B14F-4D97-AF65-F5344CB8AC3E}">
        <p14:creationId xmlns:p14="http://schemas.microsoft.com/office/powerpoint/2010/main" val="12837786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338" y="0"/>
            <a:ext cx="10607899" cy="605307"/>
          </a:xfrm>
        </p:spPr>
        <p:txBody>
          <a:bodyPr>
            <a:normAutofit fontScale="90000"/>
          </a:bodyPr>
          <a:lstStyle/>
          <a:p>
            <a:r>
              <a:rPr lang="en-US" b="1" dirty="0" smtClean="0"/>
              <a:t/>
            </a:r>
            <a:br>
              <a:rPr lang="en-US" b="1" dirty="0" smtClean="0"/>
            </a:br>
            <a:r>
              <a:rPr lang="en-US" b="1" dirty="0" smtClean="0"/>
              <a:t>Postoperative </a:t>
            </a:r>
            <a:r>
              <a:rPr lang="en-US" b="1" dirty="0"/>
              <a:t>Interventions for Cleft Lip Repair </a:t>
            </a:r>
            <a:r>
              <a:rPr lang="en-GB" dirty="0"/>
              <a:t/>
            </a:r>
            <a:br>
              <a:rPr lang="en-GB" dirty="0"/>
            </a:br>
            <a:endParaRPr lang="en-GB" dirty="0"/>
          </a:p>
        </p:txBody>
      </p:sp>
      <p:sp>
        <p:nvSpPr>
          <p:cNvPr id="3" name="Content Placeholder 2"/>
          <p:cNvSpPr>
            <a:spLocks noGrp="1"/>
          </p:cNvSpPr>
          <p:nvPr>
            <p:ph idx="1"/>
          </p:nvPr>
        </p:nvSpPr>
        <p:spPr>
          <a:xfrm>
            <a:off x="708338" y="708338"/>
            <a:ext cx="10645462" cy="6149662"/>
          </a:xfrm>
        </p:spPr>
        <p:txBody>
          <a:bodyPr>
            <a:normAutofit fontScale="92500" lnSpcReduction="10000"/>
          </a:bodyPr>
          <a:lstStyle/>
          <a:p>
            <a:pPr lvl="0"/>
            <a:r>
              <a:rPr lang="en-US" dirty="0"/>
              <a:t>Observe for cyanosis as the infant begins to breathe through the nose to detect signs of respiratory compromise. </a:t>
            </a:r>
            <a:endParaRPr lang="en-GB" dirty="0"/>
          </a:p>
          <a:p>
            <a:pPr lvl="0"/>
            <a:r>
              <a:rPr lang="en-US" dirty="0"/>
              <a:t>Keep the infant’s hands away from the mouth by using restraints or pinning the sleeves to the shirt; use adhesive strips toehold the suture line in place to prevent tension and to maintain an intact suture line. </a:t>
            </a:r>
            <a:endParaRPr lang="en-GB" dirty="0"/>
          </a:p>
          <a:p>
            <a:pPr lvl="0"/>
            <a:r>
              <a:rPr lang="en-US" dirty="0"/>
              <a:t>Anticipate the infant’s needs to prevent crying, which may cause tension on the suture line. Do not position them prone. </a:t>
            </a:r>
            <a:endParaRPr lang="en-GB" dirty="0"/>
          </a:p>
          <a:p>
            <a:pPr lvl="0"/>
            <a:r>
              <a:rPr lang="en-US" dirty="0"/>
              <a:t>Give extra care and support because the infant cannot meet emotional needs by sucking. </a:t>
            </a:r>
            <a:endParaRPr lang="en-GB" dirty="0"/>
          </a:p>
          <a:p>
            <a:pPr lvl="0"/>
            <a:r>
              <a:rPr lang="en-US" dirty="0"/>
              <a:t>Use a syringe with tubing to administer foods at the side of the mouth to prevent trauma to the suture line. </a:t>
            </a:r>
            <a:endParaRPr lang="en-GB" dirty="0"/>
          </a:p>
          <a:p>
            <a:pPr lvl="0"/>
            <a:r>
              <a:rPr lang="en-US" dirty="0"/>
              <a:t>Place the infant on the right side to prevent aspiration. </a:t>
            </a:r>
            <a:endParaRPr lang="en-GB" dirty="0"/>
          </a:p>
          <a:p>
            <a:pPr lvl="0"/>
            <a:r>
              <a:rPr lang="en-US" dirty="0"/>
              <a:t>Clean the suture line after each feeding by dabbing it with half-strength hydrogen peroxide or normal saline solution to prevent crusts and scarring. </a:t>
            </a:r>
            <a:endParaRPr lang="en-GB" dirty="0"/>
          </a:p>
          <a:p>
            <a:pPr lvl="0"/>
            <a:r>
              <a:rPr lang="en-US" dirty="0"/>
              <a:t>Monitor for pain and administer pain medications prescribed; note effectiveness of pain medication to promote comfort. </a:t>
            </a:r>
            <a:endParaRPr lang="en-GB" dirty="0"/>
          </a:p>
          <a:p>
            <a:pPr marL="0" indent="0">
              <a:buNone/>
            </a:pPr>
            <a:endParaRPr lang="en-GB" dirty="0"/>
          </a:p>
        </p:txBody>
      </p:sp>
    </p:spTree>
    <p:extLst>
      <p:ext uri="{BB962C8B-B14F-4D97-AF65-F5344CB8AC3E}">
        <p14:creationId xmlns:p14="http://schemas.microsoft.com/office/powerpoint/2010/main" val="6120328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579549"/>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Preoperative </a:t>
            </a:r>
            <a:r>
              <a:rPr lang="en-US" b="1" dirty="0"/>
              <a:t>Interventions for Cleft Palate Repair </a:t>
            </a:r>
            <a:r>
              <a:rPr lang="en-GB" dirty="0"/>
              <a:t/>
            </a:r>
            <a:br>
              <a:rPr lang="en-GB" dirty="0"/>
            </a:br>
            <a:endParaRPr lang="en-GB" dirty="0"/>
          </a:p>
        </p:txBody>
      </p:sp>
      <p:sp>
        <p:nvSpPr>
          <p:cNvPr id="3" name="Content Placeholder 2"/>
          <p:cNvSpPr>
            <a:spLocks noGrp="1"/>
          </p:cNvSpPr>
          <p:nvPr>
            <p:ph idx="1"/>
          </p:nvPr>
        </p:nvSpPr>
        <p:spPr>
          <a:xfrm>
            <a:off x="838200" y="868680"/>
            <a:ext cx="10503794" cy="5989319"/>
          </a:xfrm>
        </p:spPr>
        <p:txBody>
          <a:bodyPr>
            <a:normAutofit fontScale="77500" lnSpcReduction="20000"/>
          </a:bodyPr>
          <a:lstStyle/>
          <a:p>
            <a:pPr lvl="0"/>
            <a:r>
              <a:rPr lang="en-US" dirty="0"/>
              <a:t>Feed the infant with a cleft palate nipple or a Teflon implant to enhance nutritional intake. </a:t>
            </a:r>
            <a:endParaRPr lang="en-GB" dirty="0"/>
          </a:p>
          <a:p>
            <a:pPr lvl="0"/>
            <a:r>
              <a:rPr lang="en-US" dirty="0"/>
              <a:t>Wean the infant from the bottle or breast before cleft palate surgery; the toddler must be able to drink from a cup. </a:t>
            </a:r>
            <a:endParaRPr lang="en-GB" dirty="0"/>
          </a:p>
          <a:p>
            <a:r>
              <a:rPr lang="en-US" b="1" u="sng" dirty="0"/>
              <a:t>Postoperative Interventions for Cleft Palate Repair </a:t>
            </a:r>
            <a:endParaRPr lang="en-US" b="1" u="sng" dirty="0" smtClean="0"/>
          </a:p>
          <a:p>
            <a:pPr lvl="0"/>
            <a:r>
              <a:rPr lang="en-US" dirty="0"/>
              <a:t>Position the toddler on the abdomen or side to promote a patent airway. </a:t>
            </a:r>
            <a:endParaRPr lang="en-GB" dirty="0"/>
          </a:p>
          <a:p>
            <a:pPr lvl="0"/>
            <a:r>
              <a:rPr lang="en-US" dirty="0"/>
              <a:t>Anticipate edema and a decreased airway from palate closure, which may make the toddler, appear temporarily </a:t>
            </a:r>
            <a:r>
              <a:rPr lang="en-US" dirty="0" err="1"/>
              <a:t>dyspneic</a:t>
            </a:r>
            <a:r>
              <a:rPr lang="en-US" dirty="0"/>
              <a:t>, and observe for signs of altered oxygenation to promote good respiration. </a:t>
            </a:r>
            <a:endParaRPr lang="en-GB" dirty="0"/>
          </a:p>
          <a:p>
            <a:pPr lvl="0"/>
            <a:r>
              <a:rPr lang="en-US" dirty="0"/>
              <a:t>Keep hard or pointed objects (utensils, straws, frozen dessert sticks) away from the mouth to prevent trauma to the suture line. </a:t>
            </a:r>
            <a:endParaRPr lang="en-GB" dirty="0"/>
          </a:p>
          <a:p>
            <a:pPr lvl="0"/>
            <a:r>
              <a:rPr lang="en-US" dirty="0"/>
              <a:t>Use a cup to feed; do not use a nipple or pacifier to prevent injury to the suture line. </a:t>
            </a:r>
            <a:endParaRPr lang="en-GB" dirty="0"/>
          </a:p>
          <a:p>
            <a:pPr lvl="0"/>
            <a:r>
              <a:rPr lang="en-US" dirty="0"/>
              <a:t>When feeding the infant with a spoon, place the spoon into the side of the mouth; touching the roof of the mouth may interrupt the suture line. </a:t>
            </a:r>
            <a:endParaRPr lang="en-GB" dirty="0"/>
          </a:p>
          <a:p>
            <a:pPr lvl="0"/>
            <a:r>
              <a:rPr lang="en-US" dirty="0"/>
              <a:t>Use elbow restraints to keep the toddler’s hands out of the mouth. </a:t>
            </a:r>
            <a:endParaRPr lang="en-GB" dirty="0"/>
          </a:p>
          <a:p>
            <a:pPr lvl="0"/>
            <a:r>
              <a:rPr lang="en-US" dirty="0"/>
              <a:t>Provide soft toys to prevent injury. </a:t>
            </a:r>
            <a:endParaRPr lang="en-GB" dirty="0"/>
          </a:p>
          <a:p>
            <a:pPr lvl="0"/>
            <a:r>
              <a:rPr lang="en-US" dirty="0"/>
              <a:t>Start the toddler on clear liquids and progress to a soft diet; rinse the suture line by giving the toddler a sip of water after each feeding to prevent infection. </a:t>
            </a:r>
            <a:endParaRPr lang="en-GB" dirty="0"/>
          </a:p>
          <a:p>
            <a:pPr lvl="0"/>
            <a:r>
              <a:rPr lang="en-US" dirty="0"/>
              <a:t>Distract or hold the toddler to try to keep the tongue away from the roof of the mouth. </a:t>
            </a:r>
            <a:endParaRPr lang="en-GB" dirty="0"/>
          </a:p>
          <a:p>
            <a:endParaRPr lang="en-GB" dirty="0"/>
          </a:p>
          <a:p>
            <a:endParaRPr lang="en-GB" dirty="0"/>
          </a:p>
        </p:txBody>
      </p:sp>
    </p:spTree>
    <p:extLst>
      <p:ext uri="{BB962C8B-B14F-4D97-AF65-F5344CB8AC3E}">
        <p14:creationId xmlns:p14="http://schemas.microsoft.com/office/powerpoint/2010/main" val="39669423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428" y="1"/>
            <a:ext cx="10761372" cy="824247"/>
          </a:xfrm>
        </p:spPr>
        <p:txBody>
          <a:bodyPr>
            <a:normAutofit fontScale="90000"/>
          </a:bodyPr>
          <a:lstStyle/>
          <a:p>
            <a:r>
              <a:rPr lang="en-US" b="1" dirty="0" smtClean="0"/>
              <a:t/>
            </a:r>
            <a:br>
              <a:rPr lang="en-US" b="1" dirty="0" smtClean="0"/>
            </a:br>
            <a:r>
              <a:rPr lang="en-US" b="1" dirty="0" smtClean="0"/>
              <a:t>Teaching </a:t>
            </a:r>
            <a:r>
              <a:rPr lang="en-US" b="1" dirty="0"/>
              <a:t>Topics for Cleft Palate Repair  </a:t>
            </a:r>
            <a:r>
              <a:rPr lang="en-GB" dirty="0"/>
              <a:t/>
            </a:r>
            <a:br>
              <a:rPr lang="en-GB" dirty="0"/>
            </a:br>
            <a:endParaRPr lang="en-GB" dirty="0"/>
          </a:p>
        </p:txBody>
      </p:sp>
      <p:sp>
        <p:nvSpPr>
          <p:cNvPr id="3" name="Content Placeholder 2"/>
          <p:cNvSpPr>
            <a:spLocks noGrp="1"/>
          </p:cNvSpPr>
          <p:nvPr>
            <p:ph idx="1"/>
          </p:nvPr>
        </p:nvSpPr>
        <p:spPr>
          <a:xfrm>
            <a:off x="592428" y="721217"/>
            <a:ext cx="10761372" cy="5455746"/>
          </a:xfrm>
        </p:spPr>
        <p:txBody>
          <a:bodyPr>
            <a:normAutofit fontScale="92500" lnSpcReduction="10000"/>
          </a:bodyPr>
          <a:lstStyle/>
          <a:p>
            <a:pPr lvl="0"/>
            <a:r>
              <a:rPr lang="en-US" dirty="0"/>
              <a:t>Bonding with the child (because it results in facial disfigurement, the condition may cause shock, guilt, and grief for the parents and may block parental bonding with the child). </a:t>
            </a:r>
            <a:endParaRPr lang="en-GB" dirty="0"/>
          </a:p>
          <a:p>
            <a:pPr lvl="0"/>
            <a:r>
              <a:rPr lang="en-US" dirty="0"/>
              <a:t>Following-up with speech therapy. </a:t>
            </a:r>
            <a:endParaRPr lang="en-GB" dirty="0"/>
          </a:p>
          <a:p>
            <a:r>
              <a:rPr lang="en-US" b="1" u="sng" dirty="0"/>
              <a:t>Long-Term Problems of Cleft Palate </a:t>
            </a:r>
            <a:endParaRPr lang="en-GB" b="1" u="sng" dirty="0"/>
          </a:p>
          <a:p>
            <a:pPr lvl="0"/>
            <a:r>
              <a:rPr lang="en-US" dirty="0" smtClean="0"/>
              <a:t>Speech </a:t>
            </a:r>
            <a:r>
              <a:rPr lang="en-US" dirty="0"/>
              <a:t>impairment. </a:t>
            </a:r>
            <a:endParaRPr lang="en-GB" dirty="0"/>
          </a:p>
          <a:p>
            <a:pPr lvl="0"/>
            <a:r>
              <a:rPr lang="en-US" dirty="0"/>
              <a:t>Recurrent otitis media leading to hearing impairment-this is due to inefficient function of the </a:t>
            </a:r>
            <a:r>
              <a:rPr lang="en-US" dirty="0" err="1"/>
              <a:t>eustachian</a:t>
            </a:r>
            <a:r>
              <a:rPr lang="en-US" dirty="0"/>
              <a:t> tube causing increased pressure in the middle ear. </a:t>
            </a:r>
            <a:endParaRPr lang="en-GB" dirty="0"/>
          </a:p>
          <a:p>
            <a:pPr lvl="0"/>
            <a:r>
              <a:rPr lang="en-US" dirty="0"/>
              <a:t>Feeding problems–due to missing teeth or </a:t>
            </a:r>
            <a:r>
              <a:rPr lang="en-US" dirty="0" err="1"/>
              <a:t>malpositioned</a:t>
            </a:r>
            <a:r>
              <a:rPr lang="en-US" dirty="0"/>
              <a:t> teeth. </a:t>
            </a:r>
            <a:endParaRPr lang="en-GB" dirty="0"/>
          </a:p>
          <a:p>
            <a:pPr lvl="0"/>
            <a:r>
              <a:rPr lang="en-US" dirty="0"/>
              <a:t>Social adjustment problems. </a:t>
            </a:r>
            <a:endParaRPr lang="en-GB" dirty="0"/>
          </a:p>
          <a:p>
            <a:pPr lvl="0"/>
            <a:r>
              <a:rPr lang="en-US" dirty="0"/>
              <a:t>Defective speech-dime to insufficient palate facility dentition and hearing loss. </a:t>
            </a:r>
            <a:endParaRPr lang="en-GB" dirty="0"/>
          </a:p>
          <a:p>
            <a:endParaRPr lang="en-GB" dirty="0"/>
          </a:p>
        </p:txBody>
      </p:sp>
    </p:spTree>
    <p:extLst>
      <p:ext uri="{BB962C8B-B14F-4D97-AF65-F5344CB8AC3E}">
        <p14:creationId xmlns:p14="http://schemas.microsoft.com/office/powerpoint/2010/main" val="10266150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51559"/>
          </a:xfrm>
        </p:spPr>
        <p:txBody>
          <a:bodyPr>
            <a:normAutofit fontScale="90000"/>
          </a:bodyPr>
          <a:lstStyle/>
          <a:p>
            <a:r>
              <a:rPr lang="en-GB" dirty="0" smtClean="0"/>
              <a:t> </a:t>
            </a:r>
            <a:br>
              <a:rPr lang="en-GB" dirty="0" smtClean="0"/>
            </a:br>
            <a:r>
              <a:rPr lang="en-GB" dirty="0" smtClean="0"/>
              <a:t>2. </a:t>
            </a:r>
            <a:r>
              <a:rPr lang="en-US" b="1" dirty="0" smtClean="0"/>
              <a:t>Esophageal </a:t>
            </a:r>
            <a:r>
              <a:rPr lang="en-US" b="1" dirty="0"/>
              <a:t>Atresia and </a:t>
            </a:r>
            <a:r>
              <a:rPr lang="en-US" b="1" dirty="0" err="1"/>
              <a:t>Tracheoesophageal</a:t>
            </a:r>
            <a:r>
              <a:rPr lang="en-US" b="1" dirty="0"/>
              <a:t> Fistula  </a:t>
            </a:r>
            <a:r>
              <a:rPr lang="en-GB" dirty="0"/>
              <a:t/>
            </a:r>
            <a:br>
              <a:rPr lang="en-GB" dirty="0"/>
            </a:br>
            <a:endParaRPr lang="en-GB" dirty="0"/>
          </a:p>
        </p:txBody>
      </p:sp>
      <p:sp>
        <p:nvSpPr>
          <p:cNvPr id="3" name="Content Placeholder 2"/>
          <p:cNvSpPr>
            <a:spLocks noGrp="1"/>
          </p:cNvSpPr>
          <p:nvPr>
            <p:ph idx="1"/>
          </p:nvPr>
        </p:nvSpPr>
        <p:spPr>
          <a:xfrm>
            <a:off x="838200" y="1051560"/>
            <a:ext cx="10515600" cy="5806440"/>
          </a:xfrm>
        </p:spPr>
        <p:txBody>
          <a:bodyPr/>
          <a:lstStyle/>
          <a:p>
            <a:r>
              <a:rPr lang="en-US" b="1" u="sng" dirty="0"/>
              <a:t>Esophageal atresia </a:t>
            </a:r>
            <a:r>
              <a:rPr lang="en-US" dirty="0"/>
              <a:t>occurs when the proximal end of the esophagus ends in a blind pouch and food cannot enter the stomach via the esophagus. </a:t>
            </a:r>
            <a:endParaRPr lang="en-GB" dirty="0"/>
          </a:p>
          <a:p>
            <a:r>
              <a:rPr lang="en-US" b="1" u="sng" dirty="0" err="1" smtClean="0"/>
              <a:t>Trache-oesophageal</a:t>
            </a:r>
            <a:r>
              <a:rPr lang="en-US" b="1" u="sng" dirty="0" smtClean="0"/>
              <a:t> </a:t>
            </a:r>
            <a:r>
              <a:rPr lang="en-US" b="1" u="sng" dirty="0"/>
              <a:t>fistula </a:t>
            </a:r>
            <a:r>
              <a:rPr lang="en-US" dirty="0"/>
              <a:t>occurs when a connection exists between the esophagus and the trachea. It may result in the reflux of gastric juice after feeding; this can allow acidic stomach contents to cross the fistula, irritating the trachea. </a:t>
            </a:r>
            <a:endParaRPr lang="en-GB" dirty="0"/>
          </a:p>
          <a:p>
            <a:r>
              <a:rPr lang="en-US" b="1" u="sng" dirty="0"/>
              <a:t>Esophageal atresia with </a:t>
            </a:r>
            <a:r>
              <a:rPr lang="en-US" b="1" u="sng" dirty="0" err="1"/>
              <a:t>tracheoesophageal</a:t>
            </a:r>
            <a:r>
              <a:rPr lang="en-US" b="1" u="sng" dirty="0"/>
              <a:t> fistula occurs when either the following: </a:t>
            </a:r>
            <a:endParaRPr lang="en-GB" b="1" u="sng" dirty="0"/>
          </a:p>
          <a:p>
            <a:pPr lvl="0"/>
            <a:r>
              <a:rPr lang="en-US" dirty="0"/>
              <a:t>The distal end of the esophagus ends in a blind pouch and the proximal end of the esophagus is linked to the trachea via a fistula </a:t>
            </a:r>
            <a:endParaRPr lang="en-GB" dirty="0"/>
          </a:p>
          <a:p>
            <a:pPr lvl="0"/>
            <a:r>
              <a:rPr lang="en-US" dirty="0"/>
              <a:t>The proximal end of the esophagus ends in a blind pouch and the distal portion of the esophagus is connected to the trachea via fistula</a:t>
            </a:r>
            <a:endParaRPr lang="en-GB" dirty="0"/>
          </a:p>
          <a:p>
            <a:endParaRPr lang="en-GB" dirty="0"/>
          </a:p>
        </p:txBody>
      </p:sp>
    </p:spTree>
    <p:extLst>
      <p:ext uri="{BB962C8B-B14F-4D97-AF65-F5344CB8AC3E}">
        <p14:creationId xmlns:p14="http://schemas.microsoft.com/office/powerpoint/2010/main" val="115721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913" y="0"/>
            <a:ext cx="10812887" cy="1043189"/>
          </a:xfrm>
        </p:spPr>
        <p:txBody>
          <a:bodyPr>
            <a:normAutofit fontScale="90000"/>
          </a:bodyPr>
          <a:lstStyle/>
          <a:p>
            <a:r>
              <a:rPr lang="en-US" b="1" dirty="0"/>
              <a:t>Nursing Diagnoses of Rheumatic Fever  </a:t>
            </a:r>
            <a:r>
              <a:rPr lang="en-GB" dirty="0"/>
              <a:t/>
            </a:r>
            <a:br>
              <a:rPr lang="en-GB" dirty="0"/>
            </a:br>
            <a:endParaRPr lang="en-GB" dirty="0"/>
          </a:p>
        </p:txBody>
      </p:sp>
      <p:sp>
        <p:nvSpPr>
          <p:cNvPr id="3" name="Content Placeholder 2"/>
          <p:cNvSpPr>
            <a:spLocks noGrp="1"/>
          </p:cNvSpPr>
          <p:nvPr>
            <p:ph idx="1"/>
          </p:nvPr>
        </p:nvSpPr>
        <p:spPr>
          <a:xfrm>
            <a:off x="540913" y="914400"/>
            <a:ext cx="10812887" cy="5943600"/>
          </a:xfrm>
        </p:spPr>
        <p:txBody>
          <a:bodyPr/>
          <a:lstStyle/>
          <a:p>
            <a:pPr lvl="0" algn="just"/>
            <a:r>
              <a:rPr lang="en-US" dirty="0"/>
              <a:t>Decreased cardiac </a:t>
            </a:r>
            <a:r>
              <a:rPr lang="en-US" dirty="0" smtClean="0"/>
              <a:t>output</a:t>
            </a:r>
            <a:r>
              <a:rPr lang="en-US" dirty="0"/>
              <a:t> </a:t>
            </a:r>
            <a:r>
              <a:rPr lang="en-US" dirty="0" smtClean="0"/>
              <a:t>related to inflamed heart </a:t>
            </a:r>
            <a:endParaRPr lang="en-GB" dirty="0"/>
          </a:p>
          <a:p>
            <a:pPr lvl="0" algn="just"/>
            <a:r>
              <a:rPr lang="en-US" dirty="0"/>
              <a:t>Impaired gas </a:t>
            </a:r>
            <a:r>
              <a:rPr lang="en-US" dirty="0" smtClean="0"/>
              <a:t>exchange</a:t>
            </a:r>
            <a:r>
              <a:rPr lang="en-US" dirty="0"/>
              <a:t> </a:t>
            </a:r>
            <a:r>
              <a:rPr lang="en-US" dirty="0" smtClean="0"/>
              <a:t>related to impaired airway  </a:t>
            </a:r>
            <a:endParaRPr lang="en-GB" dirty="0"/>
          </a:p>
          <a:p>
            <a:pPr lvl="0" algn="just"/>
            <a:r>
              <a:rPr lang="en-US" dirty="0"/>
              <a:t>Imbalanced nutrition: less than body </a:t>
            </a:r>
            <a:r>
              <a:rPr lang="en-US" dirty="0" smtClean="0"/>
              <a:t>requirements</a:t>
            </a:r>
            <a:r>
              <a:rPr lang="en-US" dirty="0"/>
              <a:t> </a:t>
            </a:r>
            <a:r>
              <a:rPr lang="en-US" dirty="0" smtClean="0"/>
              <a:t>related to impaired food intakes </a:t>
            </a:r>
            <a:endParaRPr lang="en-GB" dirty="0"/>
          </a:p>
          <a:p>
            <a:pPr algn="just"/>
            <a:r>
              <a:rPr lang="en-US" b="1" u="sng" dirty="0"/>
              <a:t>The drug therapy of rheumatic fever </a:t>
            </a:r>
            <a:endParaRPr lang="en-GB" b="1" u="sng" dirty="0" smtClean="0"/>
          </a:p>
          <a:p>
            <a:pPr lvl="0" algn="just"/>
            <a:r>
              <a:rPr lang="en-US" dirty="0"/>
              <a:t>Aspirin for arthritic pain. </a:t>
            </a:r>
            <a:endParaRPr lang="en-GB" dirty="0"/>
          </a:p>
          <a:p>
            <a:pPr lvl="0" algn="just"/>
            <a:r>
              <a:rPr lang="en-US" dirty="0"/>
              <a:t>Penicillin to prevent additional damage from future attacks (taken until age 21 or for five years after the attack, whichever is longer). </a:t>
            </a:r>
            <a:endParaRPr lang="en-GB" dirty="0"/>
          </a:p>
          <a:p>
            <a:pPr lvl="0" algn="just"/>
            <a:r>
              <a:rPr lang="en-US" dirty="0"/>
              <a:t>Steroids for severe </a:t>
            </a:r>
            <a:r>
              <a:rPr lang="en-US" dirty="0" err="1"/>
              <a:t>carditis</a:t>
            </a:r>
            <a:r>
              <a:rPr lang="en-US" dirty="0"/>
              <a:t>. </a:t>
            </a:r>
            <a:endParaRPr lang="en-GB" dirty="0"/>
          </a:p>
        </p:txBody>
      </p:sp>
    </p:spTree>
    <p:extLst>
      <p:ext uri="{BB962C8B-B14F-4D97-AF65-F5344CB8AC3E}">
        <p14:creationId xmlns:p14="http://schemas.microsoft.com/office/powerpoint/2010/main" val="23368458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42999"/>
          </a:xfrm>
        </p:spPr>
        <p:txBody>
          <a:bodyPr>
            <a:normAutofit fontScale="90000"/>
          </a:bodyPr>
          <a:lstStyle/>
          <a:p>
            <a:r>
              <a:rPr lang="en-US" b="1" dirty="0" smtClean="0"/>
              <a:t/>
            </a:r>
            <a:br>
              <a:rPr lang="en-US" b="1" dirty="0" smtClean="0"/>
            </a:br>
            <a:r>
              <a:rPr lang="en-US" b="1" dirty="0" smtClean="0"/>
              <a:t>Causes </a:t>
            </a:r>
            <a:r>
              <a:rPr lang="en-US" b="1" dirty="0"/>
              <a:t>of Esophageal Atresia with </a:t>
            </a:r>
            <a:r>
              <a:rPr lang="en-US" b="1" dirty="0" err="1" smtClean="0"/>
              <a:t>Trache-oesophageal</a:t>
            </a:r>
            <a:r>
              <a:rPr lang="en-US" b="1" dirty="0" smtClean="0"/>
              <a:t> </a:t>
            </a:r>
            <a:r>
              <a:rPr lang="en-US" b="1" dirty="0"/>
              <a:t>Fistula </a:t>
            </a:r>
            <a:r>
              <a:rPr lang="en-GB" dirty="0"/>
              <a:t/>
            </a:r>
            <a:br>
              <a:rPr lang="en-GB" dirty="0"/>
            </a:br>
            <a:endParaRPr lang="en-GB" dirty="0"/>
          </a:p>
        </p:txBody>
      </p:sp>
      <p:sp>
        <p:nvSpPr>
          <p:cNvPr id="3" name="Content Placeholder 2"/>
          <p:cNvSpPr>
            <a:spLocks noGrp="1"/>
          </p:cNvSpPr>
          <p:nvPr>
            <p:ph idx="1"/>
          </p:nvPr>
        </p:nvSpPr>
        <p:spPr>
          <a:xfrm>
            <a:off x="838200" y="1143000"/>
            <a:ext cx="10515600" cy="5715000"/>
          </a:xfrm>
        </p:spPr>
        <p:txBody>
          <a:bodyPr>
            <a:normAutofit lnSpcReduction="10000"/>
          </a:bodyPr>
          <a:lstStyle/>
          <a:p>
            <a:pPr lvl="0"/>
            <a:r>
              <a:rPr lang="en-US" dirty="0"/>
              <a:t>Congenital defect </a:t>
            </a:r>
            <a:endParaRPr lang="en-GB" dirty="0"/>
          </a:p>
          <a:p>
            <a:pPr lvl="0"/>
            <a:r>
              <a:rPr lang="en-US" dirty="0"/>
              <a:t>Maternal history of </a:t>
            </a:r>
            <a:r>
              <a:rPr lang="en-US" dirty="0" err="1"/>
              <a:t>polyhydramnios</a:t>
            </a:r>
            <a:r>
              <a:rPr lang="en-US" dirty="0"/>
              <a:t> </a:t>
            </a:r>
            <a:endParaRPr lang="en-GB" dirty="0"/>
          </a:p>
          <a:p>
            <a:pPr lvl="0"/>
            <a:r>
              <a:rPr lang="en-US" dirty="0"/>
              <a:t>Prenatal exposure to teratogens </a:t>
            </a:r>
            <a:endParaRPr lang="en-GB" dirty="0"/>
          </a:p>
          <a:p>
            <a:r>
              <a:rPr lang="en-US" b="1" u="sng" dirty="0"/>
              <a:t>Signs and Symptoms of Esophageal Atresia with </a:t>
            </a:r>
            <a:r>
              <a:rPr lang="en-US" b="1" u="sng" dirty="0" err="1" smtClean="0"/>
              <a:t>Trache</a:t>
            </a:r>
            <a:endParaRPr lang="en-US" b="1" u="sng" dirty="0" smtClean="0"/>
          </a:p>
          <a:p>
            <a:pPr lvl="0"/>
            <a:r>
              <a:rPr lang="en-US" dirty="0"/>
              <a:t>Excessive salivation and drooling due to inability to pass food through the esophagus. </a:t>
            </a:r>
            <a:endParaRPr lang="en-GB" dirty="0"/>
          </a:p>
          <a:p>
            <a:pPr lvl="0"/>
            <a:r>
              <a:rPr lang="en-US" dirty="0"/>
              <a:t>Inability to pass an NG tube. </a:t>
            </a:r>
            <a:endParaRPr lang="en-GB" dirty="0"/>
          </a:p>
          <a:p>
            <a:pPr lvl="0"/>
            <a:r>
              <a:rPr lang="en-US" dirty="0"/>
              <a:t>Regurgitation of undigested formula immediately after feeding; possible respiratory distress and cyanosis if secretions are aspirated. </a:t>
            </a:r>
            <a:endParaRPr lang="en-GB" dirty="0"/>
          </a:p>
          <a:p>
            <a:r>
              <a:rPr lang="en-US" b="1" u="sng" dirty="0"/>
              <a:t>The signs and symptoms of </a:t>
            </a:r>
            <a:r>
              <a:rPr lang="en-US" b="1" u="sng" dirty="0" err="1"/>
              <a:t>tracheoesophageal</a:t>
            </a:r>
            <a:r>
              <a:rPr lang="en-US" b="1" u="sng" dirty="0"/>
              <a:t> fistula include the following: </a:t>
            </a:r>
            <a:endParaRPr lang="en-GB" b="1" u="sng" dirty="0"/>
          </a:p>
          <a:p>
            <a:r>
              <a:rPr lang="en-US" dirty="0"/>
              <a:t>Abdominal distention from air that goes through the fistula into the stomach</a:t>
            </a:r>
            <a:endParaRPr lang="en-GB" u="sng" dirty="0"/>
          </a:p>
          <a:p>
            <a:endParaRPr lang="en-GB" dirty="0"/>
          </a:p>
        </p:txBody>
      </p:sp>
    </p:spTree>
    <p:extLst>
      <p:ext uri="{BB962C8B-B14F-4D97-AF65-F5344CB8AC3E}">
        <p14:creationId xmlns:p14="http://schemas.microsoft.com/office/powerpoint/2010/main" val="21465356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Cont. </a:t>
            </a:r>
            <a:endParaRPr lang="en-GB" b="1" u="sng" dirty="0"/>
          </a:p>
        </p:txBody>
      </p:sp>
      <p:sp>
        <p:nvSpPr>
          <p:cNvPr id="3" name="Content Placeholder 2"/>
          <p:cNvSpPr>
            <a:spLocks noGrp="1"/>
          </p:cNvSpPr>
          <p:nvPr>
            <p:ph idx="1"/>
          </p:nvPr>
        </p:nvSpPr>
        <p:spPr/>
        <p:txBody>
          <a:bodyPr/>
          <a:lstStyle/>
          <a:p>
            <a:pPr lvl="0"/>
            <a:r>
              <a:rPr lang="en-US" dirty="0"/>
              <a:t>Choking, coughing, and intermittent cyanosis during feeding due to food that goes through the fistula into the trachea. </a:t>
            </a:r>
            <a:endParaRPr lang="en-GB" dirty="0"/>
          </a:p>
          <a:p>
            <a:pPr lvl="0"/>
            <a:r>
              <a:rPr lang="en-US" dirty="0"/>
              <a:t>Excessive drooling of saliva is possibly the first symptom. </a:t>
            </a:r>
            <a:endParaRPr lang="en-GB" dirty="0"/>
          </a:p>
          <a:p>
            <a:pPr lvl="0"/>
            <a:r>
              <a:rPr lang="en-US" dirty="0"/>
              <a:t>Tracheal irritation from gastric acids that reflux across the fistula. </a:t>
            </a:r>
            <a:endParaRPr lang="en-GB" dirty="0"/>
          </a:p>
          <a:p>
            <a:pPr lvl="0"/>
            <a:r>
              <a:rPr lang="en-US" dirty="0"/>
              <a:t>Signs of respiratory distress (coughing, choking, and intermittent cyanosis) because the infant has difficulty tolerating oral foods and handling oral secretions or refluxed gastric contents. </a:t>
            </a:r>
            <a:endParaRPr lang="en-GB" dirty="0"/>
          </a:p>
          <a:p>
            <a:endParaRPr lang="en-GB" dirty="0"/>
          </a:p>
        </p:txBody>
      </p:sp>
    </p:spTree>
    <p:extLst>
      <p:ext uri="{BB962C8B-B14F-4D97-AF65-F5344CB8AC3E}">
        <p14:creationId xmlns:p14="http://schemas.microsoft.com/office/powerpoint/2010/main" val="18354880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28699"/>
          </a:xfrm>
        </p:spPr>
        <p:txBody>
          <a:bodyPr>
            <a:normAutofit fontScale="90000"/>
          </a:bodyPr>
          <a:lstStyle/>
          <a:p>
            <a:r>
              <a:rPr lang="en-US" b="1" dirty="0" smtClean="0"/>
              <a:t/>
            </a:r>
            <a:br>
              <a:rPr lang="en-US" b="1" dirty="0" smtClean="0"/>
            </a:br>
            <a:r>
              <a:rPr lang="en-US" b="1" dirty="0" smtClean="0"/>
              <a:t>Diagnostic </a:t>
            </a:r>
            <a:r>
              <a:rPr lang="en-US" b="1" dirty="0"/>
              <a:t>Evaluation of Esophageal Atresia with </a:t>
            </a:r>
            <a:r>
              <a:rPr lang="en-US" b="1" dirty="0" err="1"/>
              <a:t>Tracheoesophageal</a:t>
            </a:r>
            <a:r>
              <a:rPr lang="en-US" b="1" dirty="0"/>
              <a:t> Fistula </a:t>
            </a:r>
            <a:r>
              <a:rPr lang="en-GB" dirty="0"/>
              <a:t/>
            </a:r>
            <a:br>
              <a:rPr lang="en-GB" dirty="0"/>
            </a:br>
            <a:endParaRPr lang="en-GB" dirty="0"/>
          </a:p>
        </p:txBody>
      </p:sp>
      <p:sp>
        <p:nvSpPr>
          <p:cNvPr id="3" name="Content Placeholder 2"/>
          <p:cNvSpPr>
            <a:spLocks noGrp="1"/>
          </p:cNvSpPr>
          <p:nvPr>
            <p:ph idx="1"/>
          </p:nvPr>
        </p:nvSpPr>
        <p:spPr>
          <a:xfrm>
            <a:off x="838200" y="1188720"/>
            <a:ext cx="10515600" cy="5669280"/>
          </a:xfrm>
        </p:spPr>
        <p:txBody>
          <a:bodyPr/>
          <a:lstStyle/>
          <a:p>
            <a:pPr lvl="0"/>
            <a:r>
              <a:rPr lang="en-US" dirty="0"/>
              <a:t>Neonates are fed first with a few sips of sterile water to detect these anomalies and to prevent the aspiration of formula or breast milk into the lungs. </a:t>
            </a:r>
            <a:endParaRPr lang="en-GB" dirty="0"/>
          </a:p>
          <a:p>
            <a:pPr lvl="0"/>
            <a:r>
              <a:rPr lang="en-US" dirty="0"/>
              <a:t>Ultrasonography or X-ray identifies the abnormality. </a:t>
            </a:r>
            <a:endParaRPr lang="en-GB" dirty="0"/>
          </a:p>
          <a:p>
            <a:r>
              <a:rPr lang="en-US" b="1" u="sng" dirty="0"/>
              <a:t>The nursing diagnoses of esophageal atresia with </a:t>
            </a:r>
            <a:r>
              <a:rPr lang="en-US" b="1" u="sng" dirty="0" err="1"/>
              <a:t>tracheoesophageal</a:t>
            </a:r>
            <a:r>
              <a:rPr lang="en-US" b="1" u="sng" dirty="0"/>
              <a:t> fistula include the following: </a:t>
            </a:r>
            <a:endParaRPr lang="en-GB" b="1" u="sng" dirty="0"/>
          </a:p>
          <a:p>
            <a:pPr lvl="0"/>
            <a:r>
              <a:rPr lang="en-US" dirty="0"/>
              <a:t>Risk for respiratory impairment related to aspiration of gastric contents. </a:t>
            </a:r>
            <a:endParaRPr lang="en-GB" dirty="0"/>
          </a:p>
          <a:p>
            <a:pPr lvl="0"/>
            <a:r>
              <a:rPr lang="en-US" dirty="0"/>
              <a:t>Imbalanced nutrition: less than body requirements. </a:t>
            </a:r>
            <a:endParaRPr lang="en-GB" dirty="0"/>
          </a:p>
          <a:p>
            <a:pPr lvl="0"/>
            <a:r>
              <a:rPr lang="en-US" dirty="0"/>
              <a:t>Risk for infection. </a:t>
            </a:r>
            <a:endParaRPr lang="en-GB" dirty="0"/>
          </a:p>
          <a:p>
            <a:pPr lvl="0"/>
            <a:r>
              <a:rPr lang="en-US" dirty="0"/>
              <a:t>Risk for impaired parenting. </a:t>
            </a:r>
            <a:endParaRPr lang="en-GB" dirty="0"/>
          </a:p>
          <a:p>
            <a:endParaRPr lang="en-GB" dirty="0"/>
          </a:p>
        </p:txBody>
      </p:sp>
    </p:spTree>
    <p:extLst>
      <p:ext uri="{BB962C8B-B14F-4D97-AF65-F5344CB8AC3E}">
        <p14:creationId xmlns:p14="http://schemas.microsoft.com/office/powerpoint/2010/main" val="41283947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42999"/>
          </a:xfrm>
        </p:spPr>
        <p:txBody>
          <a:bodyPr>
            <a:normAutofit fontScale="90000"/>
          </a:bodyPr>
          <a:lstStyle/>
          <a:p>
            <a:r>
              <a:rPr lang="en-US" b="1" dirty="0" smtClean="0"/>
              <a:t/>
            </a:r>
            <a:br>
              <a:rPr lang="en-US" b="1" dirty="0" smtClean="0"/>
            </a:br>
            <a:r>
              <a:rPr lang="en-US" b="1" dirty="0" smtClean="0"/>
              <a:t>Treatment </a:t>
            </a:r>
            <a:r>
              <a:rPr lang="en-US" b="1" dirty="0"/>
              <a:t>of Esophageal Atresia with </a:t>
            </a:r>
            <a:r>
              <a:rPr lang="en-US" b="1" dirty="0" err="1"/>
              <a:t>Tracheoesophageal</a:t>
            </a:r>
            <a:r>
              <a:rPr lang="en-US" b="1" dirty="0"/>
              <a:t> Fistula </a:t>
            </a:r>
            <a:r>
              <a:rPr lang="en-GB" dirty="0"/>
              <a:t/>
            </a:r>
            <a:br>
              <a:rPr lang="en-GB" dirty="0"/>
            </a:br>
            <a:endParaRPr lang="en-GB" dirty="0"/>
          </a:p>
        </p:txBody>
      </p:sp>
      <p:sp>
        <p:nvSpPr>
          <p:cNvPr id="3" name="Content Placeholder 2"/>
          <p:cNvSpPr>
            <a:spLocks noGrp="1"/>
          </p:cNvSpPr>
          <p:nvPr>
            <p:ph idx="1"/>
          </p:nvPr>
        </p:nvSpPr>
        <p:spPr>
          <a:xfrm>
            <a:off x="838200" y="1143000"/>
            <a:ext cx="10515600" cy="5715000"/>
          </a:xfrm>
        </p:spPr>
        <p:txBody>
          <a:bodyPr>
            <a:normAutofit fontScale="77500" lnSpcReduction="20000"/>
          </a:bodyPr>
          <a:lstStyle/>
          <a:p>
            <a:pPr lvl="0"/>
            <a:r>
              <a:rPr lang="en-US" dirty="0" smtClean="0"/>
              <a:t>Gastrostomy </a:t>
            </a:r>
            <a:r>
              <a:rPr lang="en-US" dirty="0"/>
              <a:t>tube (PEG tube) inserted (child not fed orally). </a:t>
            </a:r>
            <a:endParaRPr lang="en-GB" dirty="0"/>
          </a:p>
          <a:p>
            <a:pPr lvl="0"/>
            <a:r>
              <a:rPr lang="en-US" dirty="0"/>
              <a:t>Surgical correction by ligating the </a:t>
            </a:r>
            <a:r>
              <a:rPr lang="en-US" dirty="0" err="1"/>
              <a:t>tracheoesophageal</a:t>
            </a:r>
            <a:r>
              <a:rPr lang="en-US" dirty="0"/>
              <a:t> fistula and </a:t>
            </a:r>
            <a:r>
              <a:rPr lang="en-US" dirty="0" err="1"/>
              <a:t>reanastomosing</a:t>
            </a:r>
            <a:r>
              <a:rPr lang="en-US" dirty="0"/>
              <a:t> the esophageal ends; in many cases, repair is done in stages. </a:t>
            </a:r>
            <a:endParaRPr lang="en-GB" dirty="0"/>
          </a:p>
          <a:p>
            <a:r>
              <a:rPr lang="en-US" b="1" u="sng" dirty="0"/>
              <a:t>Interventions and Rationales of Esophageal Atresia with </a:t>
            </a:r>
            <a:r>
              <a:rPr lang="en-US" b="1" u="sng" dirty="0" err="1"/>
              <a:t>Tracheoesophageal</a:t>
            </a:r>
            <a:r>
              <a:rPr lang="en-US" b="1" u="sng" dirty="0"/>
              <a:t> Fistula </a:t>
            </a:r>
            <a:endParaRPr lang="en-US" b="1" u="sng" dirty="0" smtClean="0"/>
          </a:p>
          <a:p>
            <a:pPr lvl="0"/>
            <a:r>
              <a:rPr lang="en-US" dirty="0"/>
              <a:t>Monitor vital signs to detect tachycardia and tachypnea, which could indicate hypoxemia. </a:t>
            </a:r>
            <a:endParaRPr lang="en-GB" dirty="0"/>
          </a:p>
          <a:p>
            <a:pPr lvl="0"/>
            <a:r>
              <a:rPr lang="en-US" dirty="0"/>
              <a:t>Monitor respiratory status. Poor respiratory status may result in hypoxemia. </a:t>
            </a:r>
            <a:endParaRPr lang="en-GB" dirty="0"/>
          </a:p>
          <a:p>
            <a:pPr lvl="0"/>
            <a:r>
              <a:rPr lang="en-US" dirty="0"/>
              <a:t>Position the infant with their head elevated to 30</a:t>
            </a:r>
            <a:r>
              <a:rPr lang="en-US" baseline="30000" dirty="0"/>
              <a:t>o</a:t>
            </a:r>
            <a:r>
              <a:rPr lang="en-US" dirty="0"/>
              <a:t> to decrease reflux at the distal esophagus. </a:t>
            </a:r>
            <a:endParaRPr lang="en-GB" dirty="0"/>
          </a:p>
          <a:p>
            <a:pPr lvl="0"/>
            <a:r>
              <a:rPr lang="en-US" dirty="0"/>
              <a:t>Suction as needed to stimulate cough and clear airways. </a:t>
            </a:r>
            <a:endParaRPr lang="en-GB" dirty="0"/>
          </a:p>
          <a:p>
            <a:pPr lvl="0"/>
            <a:r>
              <a:rPr lang="en-US" dirty="0"/>
              <a:t>If feeding the child through a gastrostomy tube after surgery, anticipate abdominal distention from air. </a:t>
            </a:r>
            <a:endParaRPr lang="en-US" dirty="0" smtClean="0"/>
          </a:p>
          <a:p>
            <a:pPr lvl="0"/>
            <a:r>
              <a:rPr lang="en-US" dirty="0" smtClean="0"/>
              <a:t>Keep </a:t>
            </a:r>
            <a:r>
              <a:rPr lang="en-US" dirty="0"/>
              <a:t>the child upright during feedings to reduce the chance of refluxed stomach contents and aspiration pneumonia. Keep tube open and elevated before and after feedings to allow release of gas. </a:t>
            </a:r>
            <a:endParaRPr lang="en-GB" dirty="0"/>
          </a:p>
          <a:p>
            <a:pPr lvl="0"/>
            <a:r>
              <a:rPr lang="en-US" dirty="0"/>
              <a:t>Administer gastrostomy feedings only by gravity flow-not a feeding pump-to help meet nutritional and metabolic requirements. </a:t>
            </a:r>
            <a:endParaRPr lang="en-GB" dirty="0"/>
          </a:p>
          <a:p>
            <a:endParaRPr lang="en-GB" dirty="0"/>
          </a:p>
          <a:p>
            <a:endParaRPr lang="en-GB" dirty="0"/>
          </a:p>
        </p:txBody>
      </p:sp>
    </p:spTree>
    <p:extLst>
      <p:ext uri="{BB962C8B-B14F-4D97-AF65-F5344CB8AC3E}">
        <p14:creationId xmlns:p14="http://schemas.microsoft.com/office/powerpoint/2010/main" val="15913699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20139"/>
          </a:xfrm>
        </p:spPr>
        <p:txBody>
          <a:bodyPr>
            <a:normAutofit fontScale="90000"/>
          </a:bodyPr>
          <a:lstStyle/>
          <a:p>
            <a:r>
              <a:rPr lang="en-US" b="1" dirty="0" smtClean="0"/>
              <a:t/>
            </a:r>
            <a:br>
              <a:rPr lang="en-US" b="1" dirty="0" smtClean="0"/>
            </a:br>
            <a:r>
              <a:rPr lang="en-US" b="1" dirty="0" smtClean="0"/>
              <a:t>Postoperative </a:t>
            </a:r>
            <a:r>
              <a:rPr lang="en-US" b="1" dirty="0"/>
              <a:t>Care of Esophageal Atresia with </a:t>
            </a:r>
            <a:r>
              <a:rPr lang="en-US" b="1" dirty="0" err="1"/>
              <a:t>Tracheoesophageal</a:t>
            </a:r>
            <a:r>
              <a:rPr lang="en-US" b="1" dirty="0"/>
              <a:t> Fistula </a:t>
            </a:r>
            <a:r>
              <a:rPr lang="en-GB" dirty="0"/>
              <a:t/>
            </a:r>
            <a:br>
              <a:rPr lang="en-GB" dirty="0"/>
            </a:br>
            <a:endParaRPr lang="en-GB" dirty="0"/>
          </a:p>
        </p:txBody>
      </p:sp>
      <p:sp>
        <p:nvSpPr>
          <p:cNvPr id="3" name="Content Placeholder 2"/>
          <p:cNvSpPr>
            <a:spLocks noGrp="1"/>
          </p:cNvSpPr>
          <p:nvPr>
            <p:ph idx="1"/>
          </p:nvPr>
        </p:nvSpPr>
        <p:spPr>
          <a:xfrm>
            <a:off x="838200" y="1120140"/>
            <a:ext cx="10515600" cy="5737860"/>
          </a:xfrm>
        </p:spPr>
        <p:txBody>
          <a:bodyPr/>
          <a:lstStyle/>
          <a:p>
            <a:pPr lvl="0"/>
            <a:r>
              <a:rPr lang="en-US" dirty="0"/>
              <a:t>Maintain chest tube and respiratory support to prevent respiratory compromise. </a:t>
            </a:r>
            <a:endParaRPr lang="en-GB" dirty="0"/>
          </a:p>
          <a:p>
            <a:pPr lvl="0"/>
            <a:r>
              <a:rPr lang="en-US" dirty="0"/>
              <a:t>Keep a suction catheter ready to get rid of secretions and prevent aspiration. </a:t>
            </a:r>
            <a:endParaRPr lang="en-GB" dirty="0"/>
          </a:p>
          <a:p>
            <a:pPr lvl="0"/>
            <a:r>
              <a:rPr lang="en-US" dirty="0"/>
              <a:t>Mark the catheter to indicate the distance from the infant’s nose to the point just above the anastomosis to avoid causing trauma to the anastomosis site. </a:t>
            </a:r>
            <a:endParaRPr lang="en-GB" dirty="0"/>
          </a:p>
          <a:p>
            <a:pPr lvl="0"/>
            <a:r>
              <a:rPr lang="en-US" dirty="0"/>
              <a:t>Make sure the NG tube is secure and handle with extreme caution to avoid displacement. </a:t>
            </a:r>
            <a:endParaRPr lang="en-GB" dirty="0"/>
          </a:p>
          <a:p>
            <a:pPr lvl="0"/>
            <a:r>
              <a:rPr lang="en-US" dirty="0"/>
              <a:t>Administer antibiotics as prescribed to prevent infection. </a:t>
            </a:r>
            <a:endParaRPr lang="en-GB" dirty="0"/>
          </a:p>
          <a:p>
            <a:pPr lvl="0"/>
            <a:r>
              <a:rPr lang="en-US" dirty="0"/>
              <a:t>Administer total parenteral nutrition (TPN) to maintain nutritional support. </a:t>
            </a:r>
            <a:endParaRPr lang="en-GB" dirty="0"/>
          </a:p>
        </p:txBody>
      </p:sp>
    </p:spTree>
    <p:extLst>
      <p:ext uri="{BB962C8B-B14F-4D97-AF65-F5344CB8AC3E}">
        <p14:creationId xmlns:p14="http://schemas.microsoft.com/office/powerpoint/2010/main" val="1660359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88719"/>
          </a:xfrm>
        </p:spPr>
        <p:txBody>
          <a:bodyPr>
            <a:normAutofit fontScale="90000"/>
          </a:bodyPr>
          <a:lstStyle/>
          <a:p>
            <a:r>
              <a:rPr lang="en-US" b="1" dirty="0" smtClean="0"/>
              <a:t/>
            </a:r>
            <a:br>
              <a:rPr lang="en-US" b="1" dirty="0" smtClean="0"/>
            </a:br>
            <a:r>
              <a:rPr lang="en-US" b="1" dirty="0" smtClean="0"/>
              <a:t>Teaching </a:t>
            </a:r>
            <a:r>
              <a:rPr lang="en-US" b="1" dirty="0"/>
              <a:t>Topics of Esophageal Atresia with </a:t>
            </a:r>
            <a:r>
              <a:rPr lang="en-US" b="1" dirty="0" err="1"/>
              <a:t>Tracheoesophageal</a:t>
            </a:r>
            <a:r>
              <a:rPr lang="en-US" b="1" dirty="0"/>
              <a:t> Fistula </a:t>
            </a:r>
            <a:r>
              <a:rPr lang="en-GB" dirty="0"/>
              <a:t/>
            </a:r>
            <a:br>
              <a:rPr lang="en-GB" dirty="0"/>
            </a:br>
            <a:endParaRPr lang="en-GB" dirty="0"/>
          </a:p>
        </p:txBody>
      </p:sp>
      <p:sp>
        <p:nvSpPr>
          <p:cNvPr id="3" name="Content Placeholder 2"/>
          <p:cNvSpPr>
            <a:spLocks noGrp="1"/>
          </p:cNvSpPr>
          <p:nvPr>
            <p:ph idx="1"/>
          </p:nvPr>
        </p:nvSpPr>
        <p:spPr>
          <a:xfrm>
            <a:off x="838200" y="1188720"/>
            <a:ext cx="10515600" cy="5669280"/>
          </a:xfrm>
        </p:spPr>
        <p:txBody>
          <a:bodyPr/>
          <a:lstStyle/>
          <a:p>
            <a:r>
              <a:rPr lang="en-US" dirty="0"/>
              <a:t>U</a:t>
            </a:r>
            <a:r>
              <a:rPr lang="en-US" dirty="0" smtClean="0"/>
              <a:t>nderstanding </a:t>
            </a:r>
            <a:r>
              <a:rPr lang="en-US" dirty="0"/>
              <a:t>proper care of child at home, such as feeding and bathing </a:t>
            </a:r>
            <a:r>
              <a:rPr lang="en-US" dirty="0" smtClean="0"/>
              <a:t>techniques</a:t>
            </a:r>
          </a:p>
          <a:p>
            <a:r>
              <a:rPr lang="en-US" dirty="0" smtClean="0"/>
              <a:t>Drug compliance </a:t>
            </a:r>
          </a:p>
          <a:p>
            <a:r>
              <a:rPr lang="en-US" dirty="0" smtClean="0"/>
              <a:t>Child safety </a:t>
            </a:r>
          </a:p>
          <a:p>
            <a:r>
              <a:rPr lang="en-US" dirty="0" err="1" smtClean="0"/>
              <a:t>Sopc</a:t>
            </a:r>
            <a:r>
              <a:rPr lang="en-US" dirty="0" smtClean="0"/>
              <a:t> </a:t>
            </a:r>
            <a:endParaRPr lang="en-GB" dirty="0"/>
          </a:p>
        </p:txBody>
      </p:sp>
    </p:spTree>
    <p:extLst>
      <p:ext uri="{BB962C8B-B14F-4D97-AF65-F5344CB8AC3E}">
        <p14:creationId xmlns:p14="http://schemas.microsoft.com/office/powerpoint/2010/main" val="35282628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22959"/>
          </a:xfrm>
        </p:spPr>
        <p:txBody>
          <a:bodyPr/>
          <a:lstStyle/>
          <a:p>
            <a:r>
              <a:rPr lang="en-GB" b="1" u="sng" dirty="0" smtClean="0"/>
              <a:t>3. Hirsch-</a:t>
            </a:r>
            <a:r>
              <a:rPr lang="en-GB" b="1" u="sng" dirty="0" err="1" smtClean="0"/>
              <a:t>sprung’s</a:t>
            </a:r>
            <a:r>
              <a:rPr lang="en-GB" b="1" u="sng" dirty="0" smtClean="0"/>
              <a:t> disease</a:t>
            </a:r>
            <a:endParaRPr lang="en-GB" b="1" u="sng" dirty="0"/>
          </a:p>
        </p:txBody>
      </p:sp>
      <p:sp>
        <p:nvSpPr>
          <p:cNvPr id="3" name="Content Placeholder 2"/>
          <p:cNvSpPr>
            <a:spLocks noGrp="1"/>
          </p:cNvSpPr>
          <p:nvPr>
            <p:ph idx="1"/>
          </p:nvPr>
        </p:nvSpPr>
        <p:spPr>
          <a:xfrm>
            <a:off x="838200" y="822960"/>
            <a:ext cx="10515600" cy="6035040"/>
          </a:xfrm>
        </p:spPr>
        <p:txBody>
          <a:bodyPr/>
          <a:lstStyle/>
          <a:p>
            <a:r>
              <a:rPr lang="en-US" dirty="0" smtClean="0"/>
              <a:t>Hirsch-</a:t>
            </a:r>
            <a:r>
              <a:rPr lang="en-US" dirty="0" err="1" smtClean="0"/>
              <a:t>sprung’s</a:t>
            </a:r>
            <a:r>
              <a:rPr lang="en-US" dirty="0" smtClean="0"/>
              <a:t> </a:t>
            </a:r>
            <a:r>
              <a:rPr lang="en-US" dirty="0"/>
              <a:t>disease (HD), also called congenital </a:t>
            </a:r>
            <a:r>
              <a:rPr lang="en-US" dirty="0" err="1" smtClean="0"/>
              <a:t>aganglionic-megacolon</a:t>
            </a:r>
            <a:r>
              <a:rPr lang="en-US" dirty="0"/>
              <a:t>, is a motility disorder of the bowel caused by the </a:t>
            </a:r>
            <a:r>
              <a:rPr lang="en-US" b="1" u="sng" dirty="0"/>
              <a:t>absence of parasympathetic ganglion cells </a:t>
            </a:r>
            <a:r>
              <a:rPr lang="en-US" dirty="0"/>
              <a:t>in the large </a:t>
            </a:r>
            <a:r>
              <a:rPr lang="en-US" dirty="0" smtClean="0"/>
              <a:t>intestine</a:t>
            </a:r>
            <a:r>
              <a:rPr lang="en-US" dirty="0"/>
              <a:t> </a:t>
            </a:r>
            <a:r>
              <a:rPr lang="en-US" dirty="0" smtClean="0"/>
              <a:t>where the colon grossly dilates</a:t>
            </a:r>
            <a:endParaRPr lang="en-GB" dirty="0"/>
          </a:p>
          <a:p>
            <a:r>
              <a:rPr lang="en-US" dirty="0"/>
              <a:t>This absence prevents peristalsis and causes </a:t>
            </a:r>
            <a:r>
              <a:rPr lang="en-US" dirty="0" err="1" smtClean="0"/>
              <a:t>feaces</a:t>
            </a:r>
            <a:r>
              <a:rPr lang="en-US" dirty="0" smtClean="0"/>
              <a:t> </a:t>
            </a:r>
            <a:r>
              <a:rPr lang="en-US" dirty="0"/>
              <a:t>to accumulate proximal to the defect, leading to bowel obstruction. </a:t>
            </a:r>
            <a:endParaRPr lang="en-US" dirty="0" smtClean="0"/>
          </a:p>
          <a:p>
            <a:r>
              <a:rPr lang="en-US" dirty="0" smtClean="0"/>
              <a:t>It </a:t>
            </a:r>
            <a:r>
              <a:rPr lang="en-US" dirty="0"/>
              <a:t>is the most common cause of distal bowel obstruction in the newborn; however, it may not be diagnosed until infancy or childhood. </a:t>
            </a:r>
            <a:endParaRPr lang="en-GB" dirty="0"/>
          </a:p>
          <a:p>
            <a:endParaRPr lang="en-GB" dirty="0"/>
          </a:p>
        </p:txBody>
      </p:sp>
    </p:spTree>
    <p:extLst>
      <p:ext uri="{BB962C8B-B14F-4D97-AF65-F5344CB8AC3E}">
        <p14:creationId xmlns:p14="http://schemas.microsoft.com/office/powerpoint/2010/main" val="41956354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65860"/>
          </a:xfrm>
        </p:spPr>
        <p:txBody>
          <a:bodyPr>
            <a:normAutofit fontScale="90000"/>
          </a:bodyPr>
          <a:lstStyle/>
          <a:p>
            <a:r>
              <a:rPr lang="en-US" b="1" dirty="0" smtClean="0"/>
              <a:t/>
            </a:r>
            <a:br>
              <a:rPr lang="en-US" b="1" dirty="0" smtClean="0"/>
            </a:br>
            <a:r>
              <a:rPr lang="en-US" b="1" dirty="0" smtClean="0"/>
              <a:t>Pathophysiology </a:t>
            </a:r>
            <a:r>
              <a:rPr lang="en-US" b="1" dirty="0"/>
              <a:t>of </a:t>
            </a:r>
            <a:r>
              <a:rPr lang="en-US" b="1" dirty="0" smtClean="0"/>
              <a:t>Hirsch-</a:t>
            </a:r>
            <a:r>
              <a:rPr lang="en-US" b="1" dirty="0" err="1" smtClean="0"/>
              <a:t>sprung’s</a:t>
            </a:r>
            <a:r>
              <a:rPr lang="en-US" b="1" dirty="0" smtClean="0"/>
              <a:t> </a:t>
            </a:r>
            <a:r>
              <a:rPr lang="en-US" b="1" dirty="0"/>
              <a:t>Disease </a:t>
            </a:r>
            <a:r>
              <a:rPr lang="en-GB" dirty="0"/>
              <a:t/>
            </a:r>
            <a:br>
              <a:rPr lang="en-GB" dirty="0"/>
            </a:br>
            <a:endParaRPr lang="en-GB" dirty="0"/>
          </a:p>
        </p:txBody>
      </p:sp>
      <p:sp>
        <p:nvSpPr>
          <p:cNvPr id="3" name="Content Placeholder 2"/>
          <p:cNvSpPr>
            <a:spLocks noGrp="1"/>
          </p:cNvSpPr>
          <p:nvPr>
            <p:ph idx="1"/>
          </p:nvPr>
        </p:nvSpPr>
        <p:spPr>
          <a:xfrm>
            <a:off x="838200" y="1165861"/>
            <a:ext cx="10515600" cy="5011102"/>
          </a:xfrm>
        </p:spPr>
        <p:txBody>
          <a:bodyPr>
            <a:normAutofit fontScale="92500" lnSpcReduction="20000"/>
          </a:bodyPr>
          <a:lstStyle/>
          <a:p>
            <a:r>
              <a:rPr lang="en-US" dirty="0" smtClean="0"/>
              <a:t>The </a:t>
            </a:r>
            <a:r>
              <a:rPr lang="en-US" dirty="0"/>
              <a:t>disease is caused by an absence of parasympathetic ganglion cells in the colon. The </a:t>
            </a:r>
            <a:r>
              <a:rPr lang="en-US" dirty="0" err="1"/>
              <a:t>aganglionic</a:t>
            </a:r>
            <a:r>
              <a:rPr lang="en-US" dirty="0"/>
              <a:t> segment is most frequently located in the recto sigmoid area. </a:t>
            </a:r>
            <a:endParaRPr lang="en-GB" dirty="0"/>
          </a:p>
          <a:p>
            <a:r>
              <a:rPr lang="en-US" dirty="0"/>
              <a:t>Defecation is controlled by the parasympathetic nervous system (the ganglion cells), to which the lower colon, the internal and external anal sphincters, and the anus respond in a coordinated manner. </a:t>
            </a:r>
            <a:endParaRPr lang="en-GB" dirty="0"/>
          </a:p>
          <a:p>
            <a:r>
              <a:rPr lang="en-US" dirty="0" smtClean="0"/>
              <a:t>The </a:t>
            </a:r>
            <a:r>
              <a:rPr lang="en-US" dirty="0"/>
              <a:t>affected bowel (absence of ganglion cells) is unable to transmit coordinated peristaltic waves and to pass </a:t>
            </a:r>
            <a:r>
              <a:rPr lang="en-US" dirty="0" err="1"/>
              <a:t>faecal</a:t>
            </a:r>
            <a:r>
              <a:rPr lang="en-US" dirty="0"/>
              <a:t> contents along its length, resulting in an accumulation of </a:t>
            </a:r>
            <a:r>
              <a:rPr lang="en-US" dirty="0" err="1"/>
              <a:t>faecal</a:t>
            </a:r>
            <a:r>
              <a:rPr lang="en-US" dirty="0"/>
              <a:t> material and distention proximal to the defect. </a:t>
            </a:r>
            <a:endParaRPr lang="en-GB" dirty="0"/>
          </a:p>
          <a:p>
            <a:r>
              <a:rPr lang="en-US" dirty="0"/>
              <a:t>The normal portion of the bowel becomes hypertrophied and dilated; hence, the name mega colon. </a:t>
            </a:r>
            <a:endParaRPr lang="en-US" dirty="0" smtClean="0"/>
          </a:p>
          <a:p>
            <a:r>
              <a:rPr lang="en-US" dirty="0" smtClean="0"/>
              <a:t>The </a:t>
            </a:r>
            <a:r>
              <a:rPr lang="en-US" dirty="0"/>
              <a:t>bowel in </a:t>
            </a:r>
            <a:r>
              <a:rPr lang="en-US" dirty="0" err="1"/>
              <a:t>hirschsprung’s</a:t>
            </a:r>
            <a:r>
              <a:rPr lang="en-US" dirty="0"/>
              <a:t> disease, the distention of the bowel wall may cause the intestinal distention and ischemia, which could lead to the development of </a:t>
            </a:r>
            <a:r>
              <a:rPr lang="en-US" dirty="0" err="1"/>
              <a:t>enterocolitis</a:t>
            </a:r>
            <a:r>
              <a:rPr lang="en-US" dirty="0"/>
              <a:t> </a:t>
            </a:r>
            <a:endParaRPr lang="en-GB" dirty="0"/>
          </a:p>
        </p:txBody>
      </p:sp>
    </p:spTree>
    <p:extLst>
      <p:ext uri="{BB962C8B-B14F-4D97-AF65-F5344CB8AC3E}">
        <p14:creationId xmlns:p14="http://schemas.microsoft.com/office/powerpoint/2010/main" val="38439963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321"/>
            <a:ext cx="10515600" cy="502919"/>
          </a:xfrm>
        </p:spPr>
        <p:txBody>
          <a:bodyPr>
            <a:normAutofit fontScale="90000"/>
          </a:bodyPr>
          <a:lstStyle/>
          <a:p>
            <a:r>
              <a:rPr lang="en-US" b="1" dirty="0" smtClean="0"/>
              <a:t/>
            </a:r>
            <a:br>
              <a:rPr lang="en-US" b="1" dirty="0" smtClean="0"/>
            </a:br>
            <a:r>
              <a:rPr lang="en-US" b="1" dirty="0" smtClean="0"/>
              <a:t>Clinical </a:t>
            </a:r>
            <a:r>
              <a:rPr lang="en-US" b="1" dirty="0"/>
              <a:t>Manifestations of </a:t>
            </a:r>
            <a:r>
              <a:rPr lang="en-US" b="1" dirty="0" smtClean="0"/>
              <a:t>Hirsch-</a:t>
            </a:r>
            <a:r>
              <a:rPr lang="en-US" b="1" dirty="0" err="1" smtClean="0"/>
              <a:t>sprung’s</a:t>
            </a:r>
            <a:r>
              <a:rPr lang="en-US" b="1" dirty="0" smtClean="0"/>
              <a:t> </a:t>
            </a:r>
            <a:r>
              <a:rPr lang="en-US" b="1" dirty="0"/>
              <a:t>Disease </a:t>
            </a:r>
            <a:r>
              <a:rPr lang="en-GB" dirty="0"/>
              <a:t/>
            </a:r>
            <a:br>
              <a:rPr lang="en-GB" dirty="0"/>
            </a:br>
            <a:endParaRPr lang="en-GB" dirty="0"/>
          </a:p>
        </p:txBody>
      </p:sp>
      <p:sp>
        <p:nvSpPr>
          <p:cNvPr id="3" name="Content Placeholder 2"/>
          <p:cNvSpPr>
            <a:spLocks noGrp="1"/>
          </p:cNvSpPr>
          <p:nvPr>
            <p:ph idx="1"/>
          </p:nvPr>
        </p:nvSpPr>
        <p:spPr>
          <a:xfrm>
            <a:off x="838200" y="1051560"/>
            <a:ext cx="10515600" cy="5806439"/>
          </a:xfrm>
        </p:spPr>
        <p:txBody>
          <a:bodyPr>
            <a:normAutofit lnSpcReduction="10000"/>
          </a:bodyPr>
          <a:lstStyle/>
          <a:p>
            <a:r>
              <a:rPr lang="en-US" dirty="0" smtClean="0"/>
              <a:t>In </a:t>
            </a:r>
            <a:r>
              <a:rPr lang="en-US" dirty="0"/>
              <a:t>the newborn the primary manifestations are: </a:t>
            </a:r>
            <a:endParaRPr lang="en-GB" dirty="0"/>
          </a:p>
          <a:p>
            <a:pPr lvl="0"/>
            <a:r>
              <a:rPr lang="en-US" dirty="0"/>
              <a:t>Failure to pass meconium within 24 to 48 hours after birth </a:t>
            </a:r>
            <a:endParaRPr lang="en-GB" dirty="0"/>
          </a:p>
          <a:p>
            <a:pPr lvl="0"/>
            <a:r>
              <a:rPr lang="en-US" dirty="0"/>
              <a:t>Abdominal distention </a:t>
            </a:r>
            <a:endParaRPr lang="en-GB" dirty="0"/>
          </a:p>
          <a:p>
            <a:pPr lvl="0"/>
            <a:r>
              <a:rPr lang="en-US" dirty="0"/>
              <a:t>Bile stained vomitus </a:t>
            </a:r>
            <a:endParaRPr lang="en-GB" dirty="0"/>
          </a:p>
          <a:p>
            <a:pPr lvl="0"/>
            <a:r>
              <a:rPr lang="en-US" dirty="0"/>
              <a:t>Refusal to feed </a:t>
            </a:r>
            <a:endParaRPr lang="en-GB" dirty="0"/>
          </a:p>
          <a:p>
            <a:pPr lvl="0"/>
            <a:r>
              <a:rPr lang="en-US" dirty="0"/>
              <a:t>Intestinal obstruction In older infants and children, the initial symptom is chronic constipation, abdominal distention; episodes of explosive passage of stools. </a:t>
            </a:r>
            <a:endParaRPr lang="en-GB" dirty="0"/>
          </a:p>
          <a:p>
            <a:pPr lvl="0"/>
            <a:r>
              <a:rPr lang="en-US" dirty="0" smtClean="0"/>
              <a:t>Inadequate </a:t>
            </a:r>
            <a:r>
              <a:rPr lang="en-US" dirty="0"/>
              <a:t>weight gain. </a:t>
            </a:r>
            <a:endParaRPr lang="en-GB" dirty="0"/>
          </a:p>
          <a:p>
            <a:pPr lvl="0"/>
            <a:r>
              <a:rPr lang="en-US" dirty="0"/>
              <a:t>Ribbon-like or pellet shaped, foul-smelling stools. </a:t>
            </a:r>
            <a:endParaRPr lang="en-GB" dirty="0"/>
          </a:p>
          <a:p>
            <a:pPr lvl="0"/>
            <a:r>
              <a:rPr lang="en-US" dirty="0"/>
              <a:t>Vomiting. </a:t>
            </a:r>
            <a:endParaRPr lang="en-GB" dirty="0"/>
          </a:p>
          <a:p>
            <a:pPr lvl="0"/>
            <a:r>
              <a:rPr lang="en-US" dirty="0"/>
              <a:t>An easily palpable </a:t>
            </a:r>
            <a:r>
              <a:rPr lang="en-US" dirty="0" err="1"/>
              <a:t>faecal</a:t>
            </a:r>
            <a:r>
              <a:rPr lang="en-US" dirty="0"/>
              <a:t> mass may also be present. </a:t>
            </a:r>
            <a:endParaRPr lang="en-GB" dirty="0"/>
          </a:p>
          <a:p>
            <a:endParaRPr lang="en-GB" dirty="0"/>
          </a:p>
        </p:txBody>
      </p:sp>
    </p:spTree>
    <p:extLst>
      <p:ext uri="{BB962C8B-B14F-4D97-AF65-F5344CB8AC3E}">
        <p14:creationId xmlns:p14="http://schemas.microsoft.com/office/powerpoint/2010/main" val="227824006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91539"/>
          </a:xfrm>
        </p:spPr>
        <p:txBody>
          <a:bodyPr>
            <a:normAutofit fontScale="90000"/>
          </a:bodyPr>
          <a:lstStyle/>
          <a:p>
            <a:r>
              <a:rPr lang="en-US" b="1" dirty="0" smtClean="0"/>
              <a:t/>
            </a:r>
            <a:br>
              <a:rPr lang="en-US" b="1" dirty="0" smtClean="0"/>
            </a:br>
            <a:r>
              <a:rPr lang="en-US" b="1" dirty="0" smtClean="0"/>
              <a:t>Nursing </a:t>
            </a:r>
            <a:r>
              <a:rPr lang="en-US" b="1" dirty="0"/>
              <a:t>Management of </a:t>
            </a:r>
            <a:r>
              <a:rPr lang="en-US" b="1" dirty="0" err="1"/>
              <a:t>Hirschsprung’s</a:t>
            </a:r>
            <a:r>
              <a:rPr lang="en-US" b="1" dirty="0"/>
              <a:t> Disease  </a:t>
            </a:r>
            <a:r>
              <a:rPr lang="en-GB" dirty="0"/>
              <a:t/>
            </a:r>
            <a:br>
              <a:rPr lang="en-GB" dirty="0"/>
            </a:br>
            <a:endParaRPr lang="en-GB" dirty="0"/>
          </a:p>
        </p:txBody>
      </p:sp>
      <p:sp>
        <p:nvSpPr>
          <p:cNvPr id="3" name="Content Placeholder 2"/>
          <p:cNvSpPr>
            <a:spLocks noGrp="1"/>
          </p:cNvSpPr>
          <p:nvPr>
            <p:ph idx="1"/>
          </p:nvPr>
        </p:nvSpPr>
        <p:spPr>
          <a:xfrm>
            <a:off x="838200" y="891540"/>
            <a:ext cx="10515600" cy="5966460"/>
          </a:xfrm>
        </p:spPr>
        <p:txBody>
          <a:bodyPr/>
          <a:lstStyle/>
          <a:p>
            <a:pPr lvl="0"/>
            <a:r>
              <a:rPr lang="en-US" b="1" u="sng" dirty="0"/>
              <a:t>Preoperative assessment </a:t>
            </a:r>
            <a:r>
              <a:rPr lang="en-US" dirty="0" smtClean="0"/>
              <a:t>before laparotomy of </a:t>
            </a:r>
            <a:r>
              <a:rPr lang="en-US" dirty="0"/>
              <a:t>the </a:t>
            </a:r>
            <a:r>
              <a:rPr lang="en-US" dirty="0" smtClean="0"/>
              <a:t>infant’s;  </a:t>
            </a:r>
            <a:r>
              <a:rPr lang="en-US" dirty="0"/>
              <a:t>fluid and electrolyte status is essential because preparation for surgery involves extensive bowel cleansing with repeated saline enemas. </a:t>
            </a:r>
            <a:endParaRPr lang="en-GB" dirty="0"/>
          </a:p>
          <a:p>
            <a:pPr lvl="0"/>
            <a:r>
              <a:rPr lang="en-US" dirty="0"/>
              <a:t>The infant is NPO, and an NG tube is inserted. </a:t>
            </a:r>
            <a:endParaRPr lang="en-GB" dirty="0"/>
          </a:p>
          <a:p>
            <a:pPr lvl="0"/>
            <a:r>
              <a:rPr lang="en-US" dirty="0"/>
              <a:t>Intravenous fluids and electrolytes are administered to prevent dehydration and correct electrolyte deficiencies if they occur. </a:t>
            </a:r>
            <a:endParaRPr lang="en-GB" dirty="0"/>
          </a:p>
          <a:p>
            <a:pPr lvl="0"/>
            <a:r>
              <a:rPr lang="en-US" dirty="0"/>
              <a:t>Oral administration of antibiotics may be ordered in conjunction with antibiotic enemas to reduce intestinal flora. </a:t>
            </a:r>
            <a:endParaRPr lang="en-GB" dirty="0"/>
          </a:p>
          <a:p>
            <a:pPr lvl="0"/>
            <a:r>
              <a:rPr lang="en-US" b="1" u="sng" dirty="0"/>
              <a:t>Postoperative nursing care </a:t>
            </a:r>
            <a:r>
              <a:rPr lang="en-US" dirty="0"/>
              <a:t>includes routine post abdominal surgery interventions, such as maintaining patency of the NG tube, monitoring for abdominal distention, incision site care, assessing for return of bowel sounds and measurement and recording the amount of colostomy and NG drainage. </a:t>
            </a:r>
            <a:endParaRPr lang="en-GB" dirty="0"/>
          </a:p>
          <a:p>
            <a:endParaRPr lang="en-GB" dirty="0"/>
          </a:p>
        </p:txBody>
      </p:sp>
    </p:spTree>
    <p:extLst>
      <p:ext uri="{BB962C8B-B14F-4D97-AF65-F5344CB8AC3E}">
        <p14:creationId xmlns:p14="http://schemas.microsoft.com/office/powerpoint/2010/main" val="1558042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10896600" cy="1394459"/>
          </a:xfrm>
        </p:spPr>
        <p:txBody>
          <a:bodyPr>
            <a:normAutofit fontScale="90000"/>
          </a:bodyPr>
          <a:lstStyle/>
          <a:p>
            <a:r>
              <a:rPr lang="en-US" sz="4000" b="1" dirty="0"/>
              <a:t>Nursing Interventions and Rationales for Rheumatic Fever </a:t>
            </a:r>
            <a:r>
              <a:rPr lang="en-GB" dirty="0"/>
              <a:t/>
            </a:r>
            <a:br>
              <a:rPr lang="en-GB" dirty="0"/>
            </a:br>
            <a:endParaRPr lang="en-GB" dirty="0"/>
          </a:p>
        </p:txBody>
      </p:sp>
      <p:sp>
        <p:nvSpPr>
          <p:cNvPr id="3" name="Content Placeholder 2"/>
          <p:cNvSpPr>
            <a:spLocks noGrp="1"/>
          </p:cNvSpPr>
          <p:nvPr>
            <p:ph idx="1"/>
          </p:nvPr>
        </p:nvSpPr>
        <p:spPr>
          <a:xfrm>
            <a:off x="457200" y="1577340"/>
            <a:ext cx="10896600" cy="5280660"/>
          </a:xfrm>
        </p:spPr>
        <p:txBody>
          <a:bodyPr>
            <a:normAutofit fontScale="92500" lnSpcReduction="20000"/>
          </a:bodyPr>
          <a:lstStyle/>
          <a:p>
            <a:pPr lvl="0" algn="just"/>
            <a:r>
              <a:rPr lang="en-US" dirty="0"/>
              <a:t>Monitor vital </a:t>
            </a:r>
            <a:r>
              <a:rPr lang="en-US" dirty="0" smtClean="0"/>
              <a:t>signs, input </a:t>
            </a:r>
            <a:r>
              <a:rPr lang="en-US" dirty="0"/>
              <a:t>and output to detect fluid volume overload or deficit. </a:t>
            </a:r>
            <a:endParaRPr lang="en-GB" dirty="0"/>
          </a:p>
          <a:p>
            <a:pPr lvl="0" algn="just"/>
            <a:r>
              <a:rPr lang="en-US" dirty="0"/>
              <a:t>Institute safety measures for chorea; maintain calm environment, reduce stimulation, avoid the use of forks or glass, and assist in walking to prevent injury. </a:t>
            </a:r>
            <a:endParaRPr lang="en-US" dirty="0" smtClean="0"/>
          </a:p>
          <a:p>
            <a:pPr lvl="0" algn="just"/>
            <a:r>
              <a:rPr lang="en-US" dirty="0" smtClean="0"/>
              <a:t>Provide enough bed rest till ESR returns to </a:t>
            </a:r>
            <a:r>
              <a:rPr lang="en-US" dirty="0" err="1" smtClean="0"/>
              <a:t>norma</a:t>
            </a:r>
            <a:r>
              <a:rPr lang="en-US" dirty="0" smtClean="0"/>
              <a:t>. </a:t>
            </a:r>
          </a:p>
          <a:p>
            <a:pPr lvl="0" algn="just"/>
            <a:r>
              <a:rPr lang="en-US" dirty="0" smtClean="0"/>
              <a:t>Administer drugs as per prescription </a:t>
            </a:r>
          </a:p>
          <a:p>
            <a:pPr lvl="0" algn="just"/>
            <a:r>
              <a:rPr lang="en-US" dirty="0" smtClean="0"/>
              <a:t>Take vitals especially temperature and pulse 2 hourly then 4 hourly</a:t>
            </a:r>
            <a:endParaRPr lang="en-GB" dirty="0"/>
          </a:p>
          <a:p>
            <a:pPr lvl="0" algn="just"/>
            <a:r>
              <a:rPr lang="en-US" dirty="0"/>
              <a:t>Provide appropriate passive stimulation to maintain growth and development. </a:t>
            </a:r>
            <a:endParaRPr lang="en-GB" dirty="0"/>
          </a:p>
          <a:p>
            <a:pPr lvl="0" algn="just"/>
            <a:r>
              <a:rPr lang="en-US" dirty="0"/>
              <a:t>Provide emotional support for long-term convalescence to help relieve anxiety. </a:t>
            </a:r>
            <a:endParaRPr lang="en-GB" dirty="0"/>
          </a:p>
          <a:p>
            <a:pPr lvl="0" algn="just"/>
            <a:r>
              <a:rPr lang="en-US" dirty="0"/>
              <a:t>Use sterile technique in dressing changes and standard precautions to prevent reinjection. </a:t>
            </a:r>
            <a:endParaRPr lang="en-GB" dirty="0"/>
          </a:p>
          <a:p>
            <a:pPr lvl="0" algn="just"/>
            <a:r>
              <a:rPr lang="en-US" b="1" dirty="0"/>
              <a:t>Health education for the child and </a:t>
            </a:r>
            <a:r>
              <a:rPr lang="en-US" b="1" dirty="0" smtClean="0"/>
              <a:t>family:- Diet, hygiene, drug compliance, rest, observe clinic returns dates.(MOPC)</a:t>
            </a:r>
            <a:endParaRPr lang="en-GB" b="1" dirty="0"/>
          </a:p>
          <a:p>
            <a:endParaRPr lang="en-GB" dirty="0"/>
          </a:p>
        </p:txBody>
      </p:sp>
    </p:spTree>
    <p:extLst>
      <p:ext uri="{BB962C8B-B14F-4D97-AF65-F5344CB8AC3E}">
        <p14:creationId xmlns:p14="http://schemas.microsoft.com/office/powerpoint/2010/main" val="9600380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54379"/>
          </a:xfrm>
        </p:spPr>
        <p:txBody>
          <a:bodyPr>
            <a:normAutofit fontScale="90000"/>
          </a:bodyPr>
          <a:lstStyle/>
          <a:p>
            <a:r>
              <a:rPr lang="en-US" b="1" dirty="0" smtClean="0"/>
              <a:t/>
            </a:r>
            <a:br>
              <a:rPr lang="en-US" b="1" dirty="0" smtClean="0"/>
            </a:br>
            <a:r>
              <a:rPr lang="en-US" b="1" dirty="0" smtClean="0"/>
              <a:t>Family </a:t>
            </a:r>
            <a:r>
              <a:rPr lang="en-US" b="1" dirty="0"/>
              <a:t>Teaching of </a:t>
            </a:r>
            <a:r>
              <a:rPr lang="en-US" b="1" dirty="0" err="1"/>
              <a:t>Hirschsprung’s</a:t>
            </a:r>
            <a:r>
              <a:rPr lang="en-US" b="1" dirty="0"/>
              <a:t> Disease  </a:t>
            </a:r>
            <a:r>
              <a:rPr lang="en-GB" dirty="0"/>
              <a:t/>
            </a:r>
            <a:br>
              <a:rPr lang="en-GB" dirty="0"/>
            </a:br>
            <a:endParaRPr lang="en-GB" dirty="0"/>
          </a:p>
        </p:txBody>
      </p:sp>
      <p:sp>
        <p:nvSpPr>
          <p:cNvPr id="3" name="Content Placeholder 2"/>
          <p:cNvSpPr>
            <a:spLocks noGrp="1"/>
          </p:cNvSpPr>
          <p:nvPr>
            <p:ph idx="1"/>
          </p:nvPr>
        </p:nvSpPr>
        <p:spPr>
          <a:xfrm>
            <a:off x="838200" y="914400"/>
            <a:ext cx="10515600" cy="5943600"/>
          </a:xfrm>
        </p:spPr>
        <p:txBody>
          <a:bodyPr/>
          <a:lstStyle/>
          <a:p>
            <a:pPr lvl="0"/>
            <a:r>
              <a:rPr lang="en-US" dirty="0"/>
              <a:t>Explain to the caregivers about the need for the surgery and the temporary colostomy and how to care for it. </a:t>
            </a:r>
            <a:endParaRPr lang="en-GB" dirty="0"/>
          </a:p>
          <a:p>
            <a:pPr lvl="0"/>
            <a:r>
              <a:rPr lang="en-US" dirty="0"/>
              <a:t>Signs and symptoms of complications such as </a:t>
            </a:r>
            <a:r>
              <a:rPr lang="en-US" dirty="0" err="1"/>
              <a:t>enterocolitis</a:t>
            </a:r>
            <a:r>
              <a:rPr lang="en-US" dirty="0"/>
              <a:t> and leaks or strictures at the site of the anastomosis. </a:t>
            </a:r>
            <a:endParaRPr lang="en-US" dirty="0" smtClean="0"/>
          </a:p>
          <a:p>
            <a:pPr lvl="0"/>
            <a:r>
              <a:rPr lang="en-US" dirty="0" smtClean="0"/>
              <a:t>The </a:t>
            </a:r>
            <a:r>
              <a:rPr lang="en-US" dirty="0"/>
              <a:t>signs of leaks are abdominal distention and irritability, and signs of strictures are constipation, vomiting, or diarrhea. </a:t>
            </a:r>
            <a:endParaRPr lang="en-US" dirty="0" smtClean="0"/>
          </a:p>
          <a:p>
            <a:pPr lvl="0"/>
            <a:r>
              <a:rPr lang="en-US" b="1" u="sng" dirty="0" smtClean="0"/>
              <a:t>Assignment </a:t>
            </a:r>
          </a:p>
          <a:p>
            <a:pPr lvl="0"/>
            <a:r>
              <a:rPr lang="en-US" dirty="0" smtClean="0"/>
              <a:t>Read and make notes on diarrheal diseases </a:t>
            </a:r>
          </a:p>
          <a:p>
            <a:pPr lvl="0"/>
            <a:r>
              <a:rPr lang="en-US" dirty="0" smtClean="0"/>
              <a:t>Remember to read on </a:t>
            </a:r>
            <a:r>
              <a:rPr lang="en-US" dirty="0" err="1" smtClean="0"/>
              <a:t>Burkitts</a:t>
            </a:r>
            <a:r>
              <a:rPr lang="en-US" dirty="0" smtClean="0"/>
              <a:t> lymphoma and neonatal tetanus  </a:t>
            </a:r>
          </a:p>
          <a:p>
            <a:pPr lvl="0"/>
            <a:endParaRPr lang="en-GB" dirty="0"/>
          </a:p>
          <a:p>
            <a:endParaRPr lang="en-GB" dirty="0"/>
          </a:p>
        </p:txBody>
      </p:sp>
    </p:spTree>
    <p:extLst>
      <p:ext uri="{BB962C8B-B14F-4D97-AF65-F5344CB8AC3E}">
        <p14:creationId xmlns:p14="http://schemas.microsoft.com/office/powerpoint/2010/main" val="18226860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Black" panose="020B0A04020102020204" pitchFamily="34" charset="0"/>
              </a:rPr>
              <a:t>Well done for having through the above notes!</a:t>
            </a:r>
            <a:endParaRPr lang="en-GB" dirty="0">
              <a:latin typeface="Arial Black" panose="020B0A04020102020204" pitchFamily="34" charset="0"/>
            </a:endParaRPr>
          </a:p>
        </p:txBody>
      </p:sp>
      <p:sp>
        <p:nvSpPr>
          <p:cNvPr id="3" name="Content Placeholder 2"/>
          <p:cNvSpPr>
            <a:spLocks noGrp="1"/>
          </p:cNvSpPr>
          <p:nvPr>
            <p:ph idx="1"/>
          </p:nvPr>
        </p:nvSpPr>
        <p:spPr/>
        <p:txBody>
          <a:bodyPr/>
          <a:lstStyle/>
          <a:p>
            <a:endParaRPr lang="en-GB" dirty="0" smtClean="0"/>
          </a:p>
          <a:p>
            <a:endParaRPr lang="en-GB" dirty="0"/>
          </a:p>
          <a:p>
            <a:endParaRPr lang="en-GB" dirty="0" smtClean="0"/>
          </a:p>
          <a:p>
            <a:r>
              <a:rPr lang="en-GB" sz="4800" dirty="0" smtClean="0">
                <a:solidFill>
                  <a:schemeClr val="accent1"/>
                </a:solidFill>
                <a:latin typeface="Algerian" panose="04020705040A02060702" pitchFamily="82" charset="0"/>
              </a:rPr>
              <a:t>The next slides welcomes you to  paediatric emergencies!</a:t>
            </a:r>
            <a:endParaRPr lang="en-GB" sz="4800" dirty="0">
              <a:solidFill>
                <a:schemeClr val="accent1"/>
              </a:solidFill>
              <a:latin typeface="Algerian" panose="04020705040A02060702" pitchFamily="82" charset="0"/>
            </a:endParaRPr>
          </a:p>
        </p:txBody>
      </p:sp>
    </p:spTree>
    <p:extLst>
      <p:ext uri="{BB962C8B-B14F-4D97-AF65-F5344CB8AC3E}">
        <p14:creationId xmlns:p14="http://schemas.microsoft.com/office/powerpoint/2010/main" val="240323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Complications of RF</a:t>
            </a:r>
            <a:endParaRPr lang="en-GB" sz="3600" b="1" dirty="0"/>
          </a:p>
        </p:txBody>
      </p:sp>
      <p:sp>
        <p:nvSpPr>
          <p:cNvPr id="3" name="Content Placeholder 2"/>
          <p:cNvSpPr>
            <a:spLocks noGrp="1"/>
          </p:cNvSpPr>
          <p:nvPr>
            <p:ph idx="1"/>
          </p:nvPr>
        </p:nvSpPr>
        <p:spPr/>
        <p:txBody>
          <a:bodyPr/>
          <a:lstStyle/>
          <a:p>
            <a:pPr algn="just"/>
            <a:r>
              <a:rPr lang="en-GB" dirty="0" smtClean="0"/>
              <a:t>CCF</a:t>
            </a:r>
          </a:p>
          <a:p>
            <a:pPr algn="just"/>
            <a:r>
              <a:rPr lang="en-GB" dirty="0" smtClean="0"/>
              <a:t>Rheumatic heart disease (RHD)</a:t>
            </a:r>
            <a:endParaRPr lang="en-GB" dirty="0"/>
          </a:p>
        </p:txBody>
      </p:sp>
    </p:spTree>
    <p:extLst>
      <p:ext uri="{BB962C8B-B14F-4D97-AF65-F5344CB8AC3E}">
        <p14:creationId xmlns:p14="http://schemas.microsoft.com/office/powerpoint/2010/main" val="3683914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338" y="1"/>
            <a:ext cx="10645462" cy="656822"/>
          </a:xfrm>
        </p:spPr>
        <p:txBody>
          <a:bodyPr>
            <a:normAutofit/>
          </a:bodyPr>
          <a:lstStyle/>
          <a:p>
            <a:r>
              <a:rPr lang="en-GB" sz="3600" b="1" dirty="0"/>
              <a:t>2</a:t>
            </a:r>
            <a:r>
              <a:rPr lang="en-GB" sz="3600" b="1" dirty="0" smtClean="0"/>
              <a:t>. Rheumatic Heart Disease (RHD)</a:t>
            </a:r>
            <a:endParaRPr lang="en-GB" sz="3600" b="1" dirty="0"/>
          </a:p>
        </p:txBody>
      </p:sp>
      <p:sp>
        <p:nvSpPr>
          <p:cNvPr id="3" name="Content Placeholder 2"/>
          <p:cNvSpPr>
            <a:spLocks noGrp="1"/>
          </p:cNvSpPr>
          <p:nvPr>
            <p:ph idx="1"/>
          </p:nvPr>
        </p:nvSpPr>
        <p:spPr>
          <a:xfrm>
            <a:off x="605307" y="759854"/>
            <a:ext cx="10748493" cy="6098146"/>
          </a:xfrm>
        </p:spPr>
        <p:txBody>
          <a:bodyPr>
            <a:normAutofit fontScale="92500" lnSpcReduction="10000"/>
          </a:bodyPr>
          <a:lstStyle/>
          <a:p>
            <a:r>
              <a:rPr lang="en-GB" b="1" u="sng" dirty="0" smtClean="0"/>
              <a:t>Definition</a:t>
            </a:r>
            <a:r>
              <a:rPr lang="en-GB" dirty="0" smtClean="0"/>
              <a:t> </a:t>
            </a:r>
          </a:p>
          <a:p>
            <a:pPr algn="just"/>
            <a:r>
              <a:rPr lang="en-GB" dirty="0" smtClean="0"/>
              <a:t>Is an acute </a:t>
            </a:r>
            <a:r>
              <a:rPr lang="en-GB" dirty="0"/>
              <a:t>inflammatory </a:t>
            </a:r>
            <a:r>
              <a:rPr lang="en-GB" dirty="0" smtClean="0"/>
              <a:t>reaction</a:t>
            </a:r>
            <a:r>
              <a:rPr lang="en-GB" dirty="0"/>
              <a:t> </a:t>
            </a:r>
            <a:r>
              <a:rPr lang="en-GB" dirty="0" smtClean="0"/>
              <a:t>that </a:t>
            </a:r>
            <a:r>
              <a:rPr lang="en-GB" dirty="0"/>
              <a:t>involve </a:t>
            </a:r>
            <a:r>
              <a:rPr lang="en-GB" dirty="0" smtClean="0"/>
              <a:t>the endocardium</a:t>
            </a:r>
            <a:r>
              <a:rPr lang="en-GB" dirty="0"/>
              <a:t>, including the valves, resulting </a:t>
            </a:r>
            <a:r>
              <a:rPr lang="en-GB" dirty="0" smtClean="0"/>
              <a:t>in scarring</a:t>
            </a:r>
            <a:r>
              <a:rPr lang="en-GB" dirty="0"/>
              <a:t>, distortion and stenosis of the valves. </a:t>
            </a:r>
            <a:endParaRPr lang="en-GB" dirty="0" smtClean="0"/>
          </a:p>
          <a:p>
            <a:pPr algn="just"/>
            <a:r>
              <a:rPr lang="en-GB" dirty="0" smtClean="0"/>
              <a:t>It may </a:t>
            </a:r>
            <a:r>
              <a:rPr lang="en-GB" dirty="0"/>
              <a:t>also involve the myocardium </a:t>
            </a:r>
            <a:r>
              <a:rPr lang="en-GB" dirty="0" smtClean="0"/>
              <a:t>where necrosis </a:t>
            </a:r>
            <a:r>
              <a:rPr lang="en-GB" dirty="0"/>
              <a:t>occurs and on healing, leaves </a:t>
            </a:r>
            <a:r>
              <a:rPr lang="en-GB" dirty="0" smtClean="0"/>
              <a:t>scars</a:t>
            </a:r>
            <a:r>
              <a:rPr lang="en-GB" dirty="0"/>
              <a:t>, </a:t>
            </a:r>
            <a:r>
              <a:rPr lang="en-GB" dirty="0" smtClean="0"/>
              <a:t>or the </a:t>
            </a:r>
            <a:r>
              <a:rPr lang="en-GB" dirty="0"/>
              <a:t>pericardium where it may cause </a:t>
            </a:r>
            <a:r>
              <a:rPr lang="en-GB" dirty="0" smtClean="0"/>
              <a:t>adhesions to </a:t>
            </a:r>
            <a:r>
              <a:rPr lang="en-GB" dirty="0"/>
              <a:t>surrounding tissues. </a:t>
            </a:r>
            <a:endParaRPr lang="en-GB" dirty="0" smtClean="0"/>
          </a:p>
          <a:p>
            <a:pPr algn="just"/>
            <a:r>
              <a:rPr lang="en-GB" dirty="0" smtClean="0"/>
              <a:t>The </a:t>
            </a:r>
            <a:r>
              <a:rPr lang="en-GB" dirty="0"/>
              <a:t>development </a:t>
            </a:r>
            <a:r>
              <a:rPr lang="en-GB" dirty="0" smtClean="0"/>
              <a:t>of symptoms </a:t>
            </a:r>
            <a:r>
              <a:rPr lang="en-GB" dirty="0"/>
              <a:t>of chronic RHD in later life </a:t>
            </a:r>
            <a:r>
              <a:rPr lang="en-GB" dirty="0" smtClean="0"/>
              <a:t>depends on </a:t>
            </a:r>
            <a:r>
              <a:rPr lang="en-GB" dirty="0"/>
              <a:t>the location and severity of the damage </a:t>
            </a:r>
            <a:r>
              <a:rPr lang="en-GB" dirty="0" smtClean="0"/>
              <a:t>and other </a:t>
            </a:r>
            <a:r>
              <a:rPr lang="en-GB" dirty="0"/>
              <a:t>factors.</a:t>
            </a:r>
          </a:p>
          <a:p>
            <a:pPr algn="just"/>
            <a:r>
              <a:rPr lang="en-GB" dirty="0"/>
              <a:t>This type of heart disease, which usually </a:t>
            </a:r>
            <a:r>
              <a:rPr lang="en-GB" dirty="0" smtClean="0"/>
              <a:t>occurs in </a:t>
            </a:r>
            <a:r>
              <a:rPr lang="en-GB" dirty="0"/>
              <a:t>children, has its origin in rheumatic fever. </a:t>
            </a:r>
            <a:endParaRPr lang="en-GB" dirty="0" smtClean="0"/>
          </a:p>
          <a:p>
            <a:pPr algn="just"/>
            <a:r>
              <a:rPr lang="en-GB" dirty="0" smtClean="0"/>
              <a:t>The fever </a:t>
            </a:r>
            <a:r>
              <a:rPr lang="en-GB" dirty="0"/>
              <a:t>is associated with haemolytic </a:t>
            </a:r>
            <a:r>
              <a:rPr lang="en-GB" dirty="0" smtClean="0"/>
              <a:t>streptococcal infection </a:t>
            </a:r>
            <a:r>
              <a:rPr lang="en-GB" dirty="0"/>
              <a:t>of the throat, mainly tonsillitis </a:t>
            </a:r>
            <a:r>
              <a:rPr lang="en-GB" dirty="0" smtClean="0"/>
              <a:t>and pharyngitis</a:t>
            </a:r>
            <a:r>
              <a:rPr lang="en-GB" dirty="0"/>
              <a:t>, experienced two to three </a:t>
            </a:r>
            <a:r>
              <a:rPr lang="en-GB" dirty="0" smtClean="0"/>
              <a:t>weeks before </a:t>
            </a:r>
            <a:r>
              <a:rPr lang="en-GB" dirty="0"/>
              <a:t>the onset of the fever. </a:t>
            </a:r>
            <a:endParaRPr lang="en-GB" dirty="0" smtClean="0"/>
          </a:p>
          <a:p>
            <a:pPr algn="just"/>
            <a:r>
              <a:rPr lang="en-GB" dirty="0" smtClean="0"/>
              <a:t>About </a:t>
            </a:r>
            <a:r>
              <a:rPr lang="en-GB" dirty="0"/>
              <a:t>90% of </a:t>
            </a:r>
            <a:r>
              <a:rPr lang="en-GB" dirty="0" smtClean="0"/>
              <a:t>first fever </a:t>
            </a:r>
            <a:r>
              <a:rPr lang="en-GB" dirty="0"/>
              <a:t>attacks occur among persons aged five </a:t>
            </a:r>
            <a:r>
              <a:rPr lang="en-GB" dirty="0" smtClean="0"/>
              <a:t>to fifteen </a:t>
            </a:r>
            <a:r>
              <a:rPr lang="en-GB" dirty="0"/>
              <a:t>years of age.</a:t>
            </a:r>
          </a:p>
        </p:txBody>
      </p:sp>
    </p:spTree>
    <p:extLst>
      <p:ext uri="{BB962C8B-B14F-4D97-AF65-F5344CB8AC3E}">
        <p14:creationId xmlns:p14="http://schemas.microsoft.com/office/powerpoint/2010/main" val="920361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645</TotalTime>
  <Words>6072</Words>
  <Application>Microsoft Office PowerPoint</Application>
  <PresentationFormat>Widescreen</PresentationFormat>
  <Paragraphs>549</Paragraphs>
  <Slides>71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71</vt:i4>
      </vt:variant>
    </vt:vector>
  </HeadingPairs>
  <TitlesOfParts>
    <vt:vector size="78" baseType="lpstr">
      <vt:lpstr>Algerian</vt:lpstr>
      <vt:lpstr>Arial</vt:lpstr>
      <vt:lpstr>Arial Black</vt:lpstr>
      <vt:lpstr>Calibri</vt:lpstr>
      <vt:lpstr>Calibri Light</vt:lpstr>
      <vt:lpstr>Times New Roman</vt:lpstr>
      <vt:lpstr>Office Theme</vt:lpstr>
      <vt:lpstr>PAEDS CONDITIONS CONTINUATION  </vt:lpstr>
      <vt:lpstr>2. CARDIOVASCULAR DISORDERS </vt:lpstr>
      <vt:lpstr>1. Rheumatic fever (RF)</vt:lpstr>
      <vt:lpstr> The causes of rheumatic fever include the following:  </vt:lpstr>
      <vt:lpstr>CONT. </vt:lpstr>
      <vt:lpstr>Nursing Diagnoses of Rheumatic Fever   </vt:lpstr>
      <vt:lpstr>Nursing Interventions and Rationales for Rheumatic Fever  </vt:lpstr>
      <vt:lpstr>Complications of RF</vt:lpstr>
      <vt:lpstr>2. Rheumatic Heart Disease (RHD)</vt:lpstr>
      <vt:lpstr>Pathophysiology of RHD</vt:lpstr>
      <vt:lpstr>Clinical features of RHD</vt:lpstr>
      <vt:lpstr>Nursing diagnosis</vt:lpstr>
      <vt:lpstr>Nursing Interventions and Rationales for RHD</vt:lpstr>
      <vt:lpstr>Cont. </vt:lpstr>
      <vt:lpstr>2. CONGENITAL HEART DISEASES</vt:lpstr>
      <vt:lpstr>3. GENITOURINARY DISORDERS OR RENAL DISORDERS</vt:lpstr>
      <vt:lpstr>Pathophysiology of Nephrotic Syndrome </vt:lpstr>
      <vt:lpstr>Signs and Symptoms of Nephrotic Syndrome   </vt:lpstr>
      <vt:lpstr>Diagnosis of Nephrotic Syndrome  </vt:lpstr>
      <vt:lpstr>Medical management of NS </vt:lpstr>
      <vt:lpstr>Cont. </vt:lpstr>
      <vt:lpstr>Nursing Management of Nephrotic Syndrome   </vt:lpstr>
      <vt:lpstr> Complications of Nephrotic Syndrome  </vt:lpstr>
      <vt:lpstr>2. Wilm’s Tumour/Nephroblastoma</vt:lpstr>
      <vt:lpstr>Staging of Nephroblastoma/Wilm’s Tumour </vt:lpstr>
      <vt:lpstr> Cause of Nephroblastoma/Wilm’s Tumour  </vt:lpstr>
      <vt:lpstr>Nephroblastoma/Wilm’s Tumour (4 of 6)  Diagnostic Findings of Nephroblastoma/Wilm’s Tumour  </vt:lpstr>
      <vt:lpstr>Treatment of nephroblastoma/Wilm’s tumour </vt:lpstr>
      <vt:lpstr>CONT. </vt:lpstr>
      <vt:lpstr>The teaching topics of Nephroblastoma/Wilm’s tumour </vt:lpstr>
      <vt:lpstr>4. NEUROLOGICAL DISORDERS </vt:lpstr>
      <vt:lpstr>Neurological disorders include the following </vt:lpstr>
      <vt:lpstr>1.Meningococcal Meningitis </vt:lpstr>
      <vt:lpstr>The risk factors for meningitis in children </vt:lpstr>
      <vt:lpstr> Signs and Symptoms of Meningitis  </vt:lpstr>
      <vt:lpstr> Diagnostic Findings of Meningitis  </vt:lpstr>
      <vt:lpstr>Medical management </vt:lpstr>
      <vt:lpstr> Nursing Interventions and Rationales of Meningitis  </vt:lpstr>
      <vt:lpstr>Teaching Topics of Meningitis  </vt:lpstr>
      <vt:lpstr>2. Hydrocephalus</vt:lpstr>
      <vt:lpstr> Causes of Hydrocephalus  </vt:lpstr>
      <vt:lpstr> Signs and Symptoms of Hydrocephalus  </vt:lpstr>
      <vt:lpstr>  Diagnostic Findings of Hydrocephalus  </vt:lpstr>
      <vt:lpstr> Treatment of Hydrocephalus  </vt:lpstr>
      <vt:lpstr> Complications of Shunts  </vt:lpstr>
      <vt:lpstr>Cont.</vt:lpstr>
      <vt:lpstr> Teaching Topics of Hydrocephalus  </vt:lpstr>
      <vt:lpstr>Assignment </vt:lpstr>
      <vt:lpstr>5.DIGESTIVE DISORDERS </vt:lpstr>
      <vt:lpstr>1. Cleft lip and cleft palate </vt:lpstr>
      <vt:lpstr> Pathophysiology of Cleft Lip and Palate  </vt:lpstr>
      <vt:lpstr> Causes of Cleft lip and Palate   </vt:lpstr>
      <vt:lpstr> Diagnostic Finding of Cleft Lip and Palate   </vt:lpstr>
      <vt:lpstr> Medical/Surgical treatment of cleft lip and palate is described as follows:  </vt:lpstr>
      <vt:lpstr> Preoperative nursing  Interventions for Cleft Lip Repair  </vt:lpstr>
      <vt:lpstr> Postoperative Interventions for Cleft Lip Repair  </vt:lpstr>
      <vt:lpstr>  Preoperative Interventions for Cleft Palate Repair  </vt:lpstr>
      <vt:lpstr> Teaching Topics for Cleft Palate Repair   </vt:lpstr>
      <vt:lpstr>  2. Esophageal Atresia and Tracheoesophageal Fistula   </vt:lpstr>
      <vt:lpstr> Causes of Esophageal Atresia with Trache-oesophageal Fistula  </vt:lpstr>
      <vt:lpstr>Cont. </vt:lpstr>
      <vt:lpstr> Diagnostic Evaluation of Esophageal Atresia with Tracheoesophageal Fistula  </vt:lpstr>
      <vt:lpstr> Treatment of Esophageal Atresia with Tracheoesophageal Fistula  </vt:lpstr>
      <vt:lpstr> Postoperative Care of Esophageal Atresia with Tracheoesophageal Fistula  </vt:lpstr>
      <vt:lpstr> Teaching Topics of Esophageal Atresia with Tracheoesophageal Fistula  </vt:lpstr>
      <vt:lpstr>3. Hirsch-sprung’s disease</vt:lpstr>
      <vt:lpstr> Pathophysiology of Hirsch-sprung’s Disease  </vt:lpstr>
      <vt:lpstr> Clinical Manifestations of Hirsch-sprung’s Disease  </vt:lpstr>
      <vt:lpstr> Nursing Management of Hirschsprung’s Disease   </vt:lpstr>
      <vt:lpstr> Family Teaching of Hirschsprung’s Disease   </vt:lpstr>
      <vt:lpstr>Well done for having through the above notes!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Cyrus</dc:creator>
  <cp:lastModifiedBy>Cyrus</cp:lastModifiedBy>
  <cp:revision>109</cp:revision>
  <dcterms:created xsi:type="dcterms:W3CDTF">2020-05-11T06:09:21Z</dcterms:created>
  <dcterms:modified xsi:type="dcterms:W3CDTF">2020-08-24T14:04:09Z</dcterms:modified>
</cp:coreProperties>
</file>