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1" r:id="rId4"/>
    <p:sldId id="262" r:id="rId5"/>
    <p:sldId id="263" r:id="rId6"/>
    <p:sldId id="264" r:id="rId7"/>
    <p:sldId id="265" r:id="rId8"/>
    <p:sldId id="267" r:id="rId9"/>
    <p:sldId id="275" r:id="rId10"/>
    <p:sldId id="270" r:id="rId11"/>
    <p:sldId id="268" r:id="rId12"/>
    <p:sldId id="273" r:id="rId13"/>
    <p:sldId id="274" r:id="rId14"/>
    <p:sldId id="269" r:id="rId15"/>
    <p:sldId id="271" r:id="rId16"/>
    <p:sldId id="272" r:id="rId17"/>
    <p:sldId id="276" r:id="rId18"/>
    <p:sldId id="277" r:id="rId19"/>
    <p:sldId id="283" r:id="rId20"/>
    <p:sldId id="281" r:id="rId21"/>
    <p:sldId id="278" r:id="rId22"/>
    <p:sldId id="282" r:id="rId23"/>
    <p:sldId id="284" r:id="rId24"/>
    <p:sldId id="285" r:id="rId25"/>
    <p:sldId id="279" r:id="rId26"/>
    <p:sldId id="280" r:id="rId27"/>
    <p:sldId id="28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9D2198D3-682A-46FC-A90B-57A4E3220239}" type="datetimeFigureOut">
              <a:rPr lang="en-US" smtClean="0"/>
              <a:pPr/>
              <a:t>5/4/2015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D3A9A92-D4F8-48C7-84F4-0EBD8743320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2198D3-682A-46FC-A90B-57A4E3220239}" type="datetimeFigureOut">
              <a:rPr lang="en-US" smtClean="0"/>
              <a:pPr/>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3A9A92-D4F8-48C7-84F4-0EBD8743320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2198D3-682A-46FC-A90B-57A4E3220239}" type="datetimeFigureOut">
              <a:rPr lang="en-US" smtClean="0"/>
              <a:pPr/>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3A9A92-D4F8-48C7-84F4-0EBD8743320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2198D3-682A-46FC-A90B-57A4E3220239}" type="datetimeFigureOut">
              <a:rPr lang="en-US" smtClean="0"/>
              <a:pPr/>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3A9A92-D4F8-48C7-84F4-0EBD8743320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D2198D3-682A-46FC-A90B-57A4E3220239}" type="datetimeFigureOut">
              <a:rPr lang="en-US" smtClean="0"/>
              <a:pPr/>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3A9A92-D4F8-48C7-84F4-0EBD8743320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D2198D3-682A-46FC-A90B-57A4E3220239}" type="datetimeFigureOut">
              <a:rPr lang="en-US" smtClean="0"/>
              <a:pPr/>
              <a:t>5/4/2015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3A9A92-D4F8-48C7-84F4-0EBD8743320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9D2198D3-682A-46FC-A90B-57A4E3220239}" type="datetimeFigureOut">
              <a:rPr lang="en-US" smtClean="0"/>
              <a:pPr/>
              <a:t>5/4/2015</a:t>
            </a:fld>
            <a:endParaRPr lang="en-US"/>
          </a:p>
        </p:txBody>
      </p:sp>
      <p:sp>
        <p:nvSpPr>
          <p:cNvPr id="27" name="Slide Number Placeholder 26"/>
          <p:cNvSpPr>
            <a:spLocks noGrp="1"/>
          </p:cNvSpPr>
          <p:nvPr>
            <p:ph type="sldNum" sz="quarter" idx="11"/>
          </p:nvPr>
        </p:nvSpPr>
        <p:spPr/>
        <p:txBody>
          <a:bodyPr rtlCol="0"/>
          <a:lstStyle/>
          <a:p>
            <a:fld id="{DD3A9A92-D4F8-48C7-84F4-0EBD87433205}"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9D2198D3-682A-46FC-A90B-57A4E3220239}" type="datetimeFigureOut">
              <a:rPr lang="en-US" smtClean="0"/>
              <a:pPr/>
              <a:t>5/4/2015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DD3A9A92-D4F8-48C7-84F4-0EBD8743320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2198D3-682A-46FC-A90B-57A4E3220239}" type="datetimeFigureOut">
              <a:rPr lang="en-US" smtClean="0"/>
              <a:pPr/>
              <a:t>5/4/2015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3A9A92-D4F8-48C7-84F4-0EBD8743320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D2198D3-682A-46FC-A90B-57A4E3220239}" type="datetimeFigureOut">
              <a:rPr lang="en-US" smtClean="0"/>
              <a:pPr/>
              <a:t>5/4/2015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3A9A92-D4F8-48C7-84F4-0EBD8743320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D2198D3-682A-46FC-A90B-57A4E3220239}" type="datetimeFigureOut">
              <a:rPr lang="en-US" smtClean="0"/>
              <a:pPr/>
              <a:t>5/4/2015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3A9A92-D4F8-48C7-84F4-0EBD8743320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D2198D3-682A-46FC-A90B-57A4E3220239}" type="datetimeFigureOut">
              <a:rPr lang="en-US" smtClean="0"/>
              <a:pPr/>
              <a:t>5/4/2015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D3A9A92-D4F8-48C7-84F4-0EBD8743320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BRONCHIAL ASTHMA</a:t>
            </a:r>
            <a:endParaRPr lang="en-US" dirty="0"/>
          </a:p>
        </p:txBody>
      </p:sp>
      <p:sp>
        <p:nvSpPr>
          <p:cNvPr id="3" name="Subtitle 2"/>
          <p:cNvSpPr>
            <a:spLocks noGrp="1"/>
          </p:cNvSpPr>
          <p:nvPr>
            <p:ph type="subTitle" idx="1"/>
          </p:nvPr>
        </p:nvSpPr>
        <p:spPr/>
        <p:txBody>
          <a:bodyPr/>
          <a:lstStyle/>
          <a:p>
            <a:r>
              <a:rPr lang="en-US" dirty="0" smtClean="0"/>
              <a:t> Beatrice M.</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a:t>
            </a:r>
            <a:endParaRPr lang="en-US" dirty="0"/>
          </a:p>
        </p:txBody>
      </p:sp>
      <p:sp>
        <p:nvSpPr>
          <p:cNvPr id="3" name="Content Placeholder 2"/>
          <p:cNvSpPr>
            <a:spLocks noGrp="1"/>
          </p:cNvSpPr>
          <p:nvPr>
            <p:ph idx="1"/>
          </p:nvPr>
        </p:nvSpPr>
        <p:spPr/>
        <p:txBody>
          <a:bodyPr/>
          <a:lstStyle/>
          <a:p>
            <a:endParaRPr lang="en-US" dirty="0" smtClean="0"/>
          </a:p>
          <a:p>
            <a:r>
              <a:rPr lang="en-US" dirty="0" smtClean="0"/>
              <a:t>Clinical </a:t>
            </a:r>
            <a:r>
              <a:rPr lang="en-US" dirty="0" smtClean="0"/>
              <a:t>symptoms</a:t>
            </a:r>
          </a:p>
          <a:p>
            <a:r>
              <a:rPr lang="en-US" dirty="0" smtClean="0"/>
              <a:t>History taking </a:t>
            </a:r>
            <a:endParaRPr lang="en-US" dirty="0"/>
          </a:p>
          <a:p>
            <a:r>
              <a:rPr lang="en-US" dirty="0" smtClean="0"/>
              <a:t>Radiological – chest X-ray to rule out </a:t>
            </a:r>
            <a:r>
              <a:rPr lang="en-US" dirty="0" err="1" smtClean="0"/>
              <a:t>parenchymal</a:t>
            </a:r>
            <a:r>
              <a:rPr lang="en-US" dirty="0" smtClean="0"/>
              <a:t> disease, </a:t>
            </a:r>
            <a:r>
              <a:rPr lang="en-US" dirty="0" err="1" smtClean="0"/>
              <a:t>atelectasis</a:t>
            </a:r>
            <a:r>
              <a:rPr lang="en-US" dirty="0" smtClean="0"/>
              <a:t>, pneumonia, congenital anomaly, foreign body.</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Management</a:t>
            </a:r>
            <a:endParaRPr lang="en-US" dirty="0"/>
          </a:p>
        </p:txBody>
      </p:sp>
      <p:sp>
        <p:nvSpPr>
          <p:cNvPr id="3" name="Content Placeholder 2"/>
          <p:cNvSpPr>
            <a:spLocks noGrp="1"/>
          </p:cNvSpPr>
          <p:nvPr>
            <p:ph idx="1"/>
          </p:nvPr>
        </p:nvSpPr>
        <p:spPr/>
        <p:txBody>
          <a:bodyPr/>
          <a:lstStyle/>
          <a:p>
            <a:r>
              <a:rPr lang="en-US" dirty="0" smtClean="0"/>
              <a:t>Goals of therapy</a:t>
            </a:r>
          </a:p>
          <a:p>
            <a:pPr lvl="1"/>
            <a:r>
              <a:rPr lang="en-US" dirty="0" smtClean="0"/>
              <a:t>Control the symptoms</a:t>
            </a:r>
          </a:p>
          <a:p>
            <a:pPr lvl="1"/>
            <a:r>
              <a:rPr lang="en-US" dirty="0" smtClean="0"/>
              <a:t>Reduction in the need for SABA for quick relief</a:t>
            </a:r>
          </a:p>
          <a:p>
            <a:pPr lvl="1"/>
            <a:r>
              <a:rPr lang="en-US" dirty="0" err="1" smtClean="0"/>
              <a:t>Maintainance</a:t>
            </a:r>
            <a:r>
              <a:rPr lang="en-US" dirty="0" smtClean="0"/>
              <a:t> of near normal pulmonary functions</a:t>
            </a:r>
          </a:p>
          <a:p>
            <a:pPr lvl="1"/>
            <a:r>
              <a:rPr lang="en-US" dirty="0" smtClean="0"/>
              <a:t>Maintenance of normal activity levels</a:t>
            </a:r>
          </a:p>
          <a:p>
            <a:pPr lvl="1"/>
            <a:r>
              <a:rPr lang="en-US" dirty="0" smtClean="0"/>
              <a:t>Satisfaction by parents n family on care for asthma</a:t>
            </a:r>
          </a:p>
          <a:p>
            <a:pPr lvl="1">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cont…</a:t>
            </a:r>
            <a:endParaRPr lang="en-US" dirty="0"/>
          </a:p>
        </p:txBody>
      </p:sp>
      <p:sp>
        <p:nvSpPr>
          <p:cNvPr id="3" name="Content Placeholder 2"/>
          <p:cNvSpPr>
            <a:spLocks noGrp="1"/>
          </p:cNvSpPr>
          <p:nvPr>
            <p:ph idx="1"/>
          </p:nvPr>
        </p:nvSpPr>
        <p:spPr>
          <a:xfrm>
            <a:off x="685800" y="2133600"/>
            <a:ext cx="8153400" cy="4724400"/>
          </a:xfrm>
        </p:spPr>
        <p:txBody>
          <a:bodyPr>
            <a:normAutofit fontScale="92500" lnSpcReduction="20000"/>
          </a:bodyPr>
          <a:lstStyle/>
          <a:p>
            <a:pPr marL="274320" indent="-274320">
              <a:buClr>
                <a:schemeClr val="accent3"/>
              </a:buClr>
              <a:buFont typeface="Wingdings 2"/>
              <a:buChar char=""/>
              <a:defRPr/>
            </a:pPr>
            <a:r>
              <a:rPr lang="en-US" dirty="0" err="1"/>
              <a:t>Componets</a:t>
            </a:r>
            <a:r>
              <a:rPr lang="en-US" dirty="0"/>
              <a:t> of </a:t>
            </a:r>
            <a:r>
              <a:rPr lang="en-US" dirty="0" smtClean="0"/>
              <a:t>asthma </a:t>
            </a:r>
            <a:r>
              <a:rPr lang="en-US" dirty="0"/>
              <a:t>care</a:t>
            </a:r>
          </a:p>
          <a:p>
            <a:pPr marL="640080" lvl="1" indent="-246888">
              <a:buFont typeface="Wingdings 2"/>
              <a:buChar char=""/>
              <a:defRPr/>
            </a:pPr>
            <a:r>
              <a:rPr lang="en-US" dirty="0"/>
              <a:t>Assessment and monitoring</a:t>
            </a:r>
          </a:p>
          <a:p>
            <a:pPr marL="640080" lvl="1" indent="-246888">
              <a:buFont typeface="Wingdings 2"/>
              <a:buChar char=""/>
              <a:defRPr/>
            </a:pPr>
            <a:r>
              <a:rPr lang="en-US" dirty="0"/>
              <a:t>Education</a:t>
            </a:r>
          </a:p>
          <a:p>
            <a:pPr marL="640080" lvl="1" indent="-246888">
              <a:buFont typeface="Wingdings 2"/>
              <a:buChar char=""/>
              <a:defRPr/>
            </a:pPr>
            <a:r>
              <a:rPr lang="en-US" dirty="0"/>
              <a:t>Control of </a:t>
            </a:r>
            <a:r>
              <a:rPr lang="en-US" dirty="0" smtClean="0"/>
              <a:t>environmental </a:t>
            </a:r>
            <a:r>
              <a:rPr lang="en-US" dirty="0"/>
              <a:t>factors and </a:t>
            </a:r>
            <a:r>
              <a:rPr lang="en-US" dirty="0" err="1"/>
              <a:t>cormobid</a:t>
            </a:r>
            <a:r>
              <a:rPr lang="en-US" dirty="0"/>
              <a:t> </a:t>
            </a:r>
            <a:r>
              <a:rPr lang="en-US" dirty="0" smtClean="0"/>
              <a:t>conditions</a:t>
            </a:r>
            <a:endParaRPr lang="en-US" dirty="0"/>
          </a:p>
          <a:p>
            <a:pPr marL="640080" lvl="1" indent="-246888">
              <a:buFont typeface="Wingdings 2"/>
              <a:buChar char=""/>
              <a:defRPr/>
            </a:pPr>
            <a:r>
              <a:rPr lang="en-US" dirty="0"/>
              <a:t>Medication</a:t>
            </a:r>
          </a:p>
          <a:p>
            <a:pPr marL="274320" indent="-274320">
              <a:buClr>
                <a:schemeClr val="accent3"/>
              </a:buClr>
              <a:buFont typeface="Wingdings 2"/>
              <a:buChar char=""/>
              <a:defRPr/>
            </a:pPr>
            <a:r>
              <a:rPr lang="en-US" dirty="0"/>
              <a:t>Control of </a:t>
            </a:r>
            <a:r>
              <a:rPr lang="en-US" dirty="0" smtClean="0"/>
              <a:t>environmental </a:t>
            </a:r>
            <a:r>
              <a:rPr lang="en-US" dirty="0"/>
              <a:t>factors- avoidance of </a:t>
            </a:r>
            <a:r>
              <a:rPr lang="en-US" dirty="0" smtClean="0"/>
              <a:t>allergens.</a:t>
            </a:r>
            <a:endParaRPr lang="en-US" sz="2800" dirty="0"/>
          </a:p>
          <a:p>
            <a:pPr marL="640080" lvl="1" indent="-246888">
              <a:buFont typeface="Wingdings 2"/>
              <a:buChar char=""/>
              <a:defRPr/>
            </a:pPr>
            <a:r>
              <a:rPr lang="en-US" dirty="0"/>
              <a:t>Foam instead of feather pillows</a:t>
            </a:r>
          </a:p>
          <a:p>
            <a:pPr marL="640080" lvl="1" indent="-246888">
              <a:buFont typeface="Wingdings 2"/>
              <a:buChar char=""/>
              <a:defRPr/>
            </a:pPr>
            <a:r>
              <a:rPr lang="en-US" dirty="0"/>
              <a:t>Pillow/Mattress Covers</a:t>
            </a:r>
          </a:p>
          <a:p>
            <a:pPr marL="640080" lvl="1" indent="-246888">
              <a:buFont typeface="Wingdings 2"/>
              <a:buChar char=""/>
              <a:defRPr/>
            </a:pPr>
            <a:r>
              <a:rPr lang="en-US" dirty="0"/>
              <a:t>Reduction of books, stuffed animals, rugs in sleeping areas</a:t>
            </a:r>
          </a:p>
          <a:p>
            <a:pPr marL="640080" lvl="1" indent="-246888">
              <a:buFont typeface="Wingdings 2"/>
              <a:buChar char=""/>
              <a:defRPr/>
            </a:pPr>
            <a:r>
              <a:rPr lang="en-US" dirty="0"/>
              <a:t>Removal of cats/dogs</a:t>
            </a:r>
          </a:p>
          <a:p>
            <a:pPr marL="640080" lvl="1" indent="-246888">
              <a:buFont typeface="Wingdings 2"/>
              <a:buChar char=""/>
              <a:defRPr/>
            </a:pPr>
            <a:r>
              <a:rPr lang="en-US" dirty="0"/>
              <a:t>Pesticides to decrease exposure to cockroaches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cont…</a:t>
            </a:r>
            <a:endParaRPr lang="en-US" dirty="0"/>
          </a:p>
        </p:txBody>
      </p:sp>
      <p:sp>
        <p:nvSpPr>
          <p:cNvPr id="3" name="Content Placeholder 2"/>
          <p:cNvSpPr>
            <a:spLocks noGrp="1"/>
          </p:cNvSpPr>
          <p:nvPr>
            <p:ph idx="1"/>
          </p:nvPr>
        </p:nvSpPr>
        <p:spPr/>
        <p:txBody>
          <a:bodyPr>
            <a:normAutofit/>
          </a:bodyPr>
          <a:lstStyle/>
          <a:p>
            <a:r>
              <a:rPr lang="en-US" dirty="0" smtClean="0"/>
              <a:t>Treatment of acute episodes</a:t>
            </a:r>
          </a:p>
          <a:p>
            <a:pPr lvl="1"/>
            <a:r>
              <a:rPr lang="en-US" dirty="0" smtClean="0"/>
              <a:t>Inhaled bronchodilators – </a:t>
            </a:r>
            <a:r>
              <a:rPr lang="en-US" dirty="0" err="1" smtClean="0"/>
              <a:t>e.g</a:t>
            </a:r>
            <a:r>
              <a:rPr lang="en-US" dirty="0" smtClean="0"/>
              <a:t> albuterol( ventolin)</a:t>
            </a:r>
          </a:p>
          <a:p>
            <a:pPr lvl="1"/>
            <a:r>
              <a:rPr lang="en-US" dirty="0" smtClean="0"/>
              <a:t>Systemic steroids – </a:t>
            </a:r>
            <a:r>
              <a:rPr lang="en-US" dirty="0" err="1" smtClean="0"/>
              <a:t>Prednisolone</a:t>
            </a:r>
            <a:r>
              <a:rPr lang="en-US" dirty="0" smtClean="0"/>
              <a:t> , </a:t>
            </a:r>
            <a:r>
              <a:rPr lang="en-US" dirty="0" err="1" smtClean="0"/>
              <a:t>methylprednisolone</a:t>
            </a:r>
            <a:r>
              <a:rPr lang="en-US" dirty="0" smtClean="0"/>
              <a:t> </a:t>
            </a:r>
          </a:p>
          <a:p>
            <a:pPr lvl="1"/>
            <a:r>
              <a:rPr lang="en-US" dirty="0" err="1" smtClean="0"/>
              <a:t>Ipratropium</a:t>
            </a:r>
            <a:r>
              <a:rPr lang="en-US" dirty="0" smtClean="0"/>
              <a:t> – Nebulizer 250mg(1.25ml) inhaled via nebulizer TID</a:t>
            </a:r>
          </a:p>
          <a:p>
            <a:pPr lvl="1"/>
            <a:r>
              <a:rPr lang="en-US" dirty="0" err="1" smtClean="0"/>
              <a:t>Aminophyline</a:t>
            </a:r>
            <a:r>
              <a:rPr lang="en-US" dirty="0" smtClean="0"/>
              <a:t> IV </a:t>
            </a:r>
          </a:p>
          <a:p>
            <a:pPr lvl="1"/>
            <a:r>
              <a:rPr lang="en-US" dirty="0" smtClean="0"/>
              <a:t>Oxygen therapy</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Complications</a:t>
            </a:r>
            <a:endParaRPr lang="en-US" dirty="0"/>
          </a:p>
        </p:txBody>
      </p:sp>
      <p:sp>
        <p:nvSpPr>
          <p:cNvPr id="3" name="Content Placeholder 2"/>
          <p:cNvSpPr>
            <a:spLocks noGrp="1"/>
          </p:cNvSpPr>
          <p:nvPr>
            <p:ph idx="1"/>
          </p:nvPr>
        </p:nvSpPr>
        <p:spPr/>
        <p:txBody>
          <a:bodyPr/>
          <a:lstStyle/>
          <a:p>
            <a:r>
              <a:rPr lang="en-US" dirty="0" err="1" smtClean="0"/>
              <a:t>Pneumothorax</a:t>
            </a:r>
            <a:r>
              <a:rPr lang="en-US" dirty="0" smtClean="0"/>
              <a:t>(presence of air in the thorax)</a:t>
            </a:r>
          </a:p>
          <a:p>
            <a:r>
              <a:rPr lang="en-US" dirty="0" err="1" smtClean="0"/>
              <a:t>Pneumomediastinum</a:t>
            </a:r>
            <a:r>
              <a:rPr lang="en-US" dirty="0" smtClean="0"/>
              <a:t> (presence of air in the </a:t>
            </a:r>
            <a:r>
              <a:rPr lang="en-US" dirty="0" err="1" smtClean="0"/>
              <a:t>mediastinum</a:t>
            </a:r>
            <a:r>
              <a:rPr lang="en-US" dirty="0" smtClean="0"/>
              <a:t>)</a:t>
            </a:r>
          </a:p>
          <a:p>
            <a:r>
              <a:rPr lang="en-US" dirty="0" smtClean="0"/>
              <a:t>Status  </a:t>
            </a:r>
            <a:r>
              <a:rPr lang="en-US" dirty="0" err="1" smtClean="0"/>
              <a:t>asthmaticus</a:t>
            </a:r>
            <a:endParaRPr lang="en-US" dirty="0" smtClean="0"/>
          </a:p>
          <a:p>
            <a:r>
              <a:rPr lang="en-US" dirty="0" smtClean="0"/>
              <a:t>Death</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a:t>
            </a:r>
            <a:r>
              <a:rPr lang="en-US" dirty="0" err="1" smtClean="0"/>
              <a:t>Asthmaticus</a:t>
            </a:r>
            <a:endParaRPr lang="en-US" dirty="0"/>
          </a:p>
        </p:txBody>
      </p:sp>
      <p:sp>
        <p:nvSpPr>
          <p:cNvPr id="3" name="Content Placeholder 2"/>
          <p:cNvSpPr>
            <a:spLocks noGrp="1"/>
          </p:cNvSpPr>
          <p:nvPr>
            <p:ph idx="1"/>
          </p:nvPr>
        </p:nvSpPr>
        <p:spPr/>
        <p:txBody>
          <a:bodyPr/>
          <a:lstStyle/>
          <a:p>
            <a:r>
              <a:rPr lang="en-US" dirty="0" smtClean="0"/>
              <a:t>Medical Emergency; severe asthma attack unresponsive to medications</a:t>
            </a:r>
          </a:p>
          <a:p>
            <a:r>
              <a:rPr lang="en-US" dirty="0" smtClean="0"/>
              <a:t>Requires Immediate Management</a:t>
            </a:r>
          </a:p>
          <a:p>
            <a:r>
              <a:rPr lang="en-US" dirty="0" smtClean="0"/>
              <a:t>Often occurs after delay in presentation for Treatment</a:t>
            </a:r>
          </a:p>
          <a:p>
            <a:r>
              <a:rPr lang="en-US" dirty="0" smtClean="0"/>
              <a:t>After inadequate treatment (Common in Resource poor settings</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a:t>
            </a:r>
            <a:r>
              <a:rPr lang="en-US" dirty="0" err="1"/>
              <a:t>A</a:t>
            </a:r>
            <a:r>
              <a:rPr lang="en-US" dirty="0" err="1" smtClean="0"/>
              <a:t>sthmaticus</a:t>
            </a:r>
            <a:endParaRPr lang="en-US" dirty="0"/>
          </a:p>
        </p:txBody>
      </p:sp>
      <p:sp>
        <p:nvSpPr>
          <p:cNvPr id="3" name="Content Placeholder 2"/>
          <p:cNvSpPr>
            <a:spLocks noGrp="1"/>
          </p:cNvSpPr>
          <p:nvPr>
            <p:ph idx="1"/>
          </p:nvPr>
        </p:nvSpPr>
        <p:spPr/>
        <p:txBody>
          <a:bodyPr/>
          <a:lstStyle/>
          <a:p>
            <a:r>
              <a:rPr lang="en-US" dirty="0" smtClean="0"/>
              <a:t>Frequent or Continuous </a:t>
            </a:r>
            <a:r>
              <a:rPr lang="en-US" dirty="0" err="1" smtClean="0"/>
              <a:t>Nebulized</a:t>
            </a:r>
            <a:r>
              <a:rPr lang="en-US" dirty="0" smtClean="0"/>
              <a:t> Albuterol</a:t>
            </a:r>
          </a:p>
          <a:p>
            <a:r>
              <a:rPr lang="en-US" dirty="0" err="1" smtClean="0"/>
              <a:t>Atrovent</a:t>
            </a:r>
            <a:r>
              <a:rPr lang="en-US" dirty="0" smtClean="0"/>
              <a:t>/</a:t>
            </a:r>
            <a:r>
              <a:rPr lang="en-US" dirty="0" err="1" smtClean="0"/>
              <a:t>Ipatropium</a:t>
            </a:r>
            <a:r>
              <a:rPr lang="en-US" dirty="0" smtClean="0"/>
              <a:t> Bromide used in severe Asthma for possible synergy</a:t>
            </a:r>
          </a:p>
          <a:p>
            <a:r>
              <a:rPr lang="en-US" dirty="0" smtClean="0"/>
              <a:t>IV Steroids</a:t>
            </a:r>
          </a:p>
          <a:p>
            <a:r>
              <a:rPr lang="en-US" dirty="0" smtClean="0"/>
              <a:t>Oxygen</a:t>
            </a:r>
          </a:p>
          <a:p>
            <a:r>
              <a:rPr lang="en-US" dirty="0" err="1" smtClean="0"/>
              <a:t>Terbutaline</a:t>
            </a:r>
            <a:endParaRPr lang="en-US" dirty="0" smtClean="0"/>
          </a:p>
          <a:p>
            <a:r>
              <a:rPr lang="en-US" dirty="0" err="1" smtClean="0"/>
              <a:t>Heliox</a:t>
            </a:r>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114800"/>
            <a:ext cx="8229600" cy="1069848"/>
          </a:xfrm>
        </p:spPr>
        <p:txBody>
          <a:bodyPr/>
          <a:lstStyle/>
          <a:p>
            <a:r>
              <a:rPr lang="en-US" dirty="0" smtClean="0"/>
              <a:t>CROUP SYNDROME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a:t>
            </a:r>
            <a:endParaRPr lang="en-US" dirty="0"/>
          </a:p>
        </p:txBody>
      </p:sp>
      <p:sp>
        <p:nvSpPr>
          <p:cNvPr id="3" name="Content Placeholder 2"/>
          <p:cNvSpPr>
            <a:spLocks noGrp="1"/>
          </p:cNvSpPr>
          <p:nvPr>
            <p:ph idx="1"/>
          </p:nvPr>
        </p:nvSpPr>
        <p:spPr/>
        <p:txBody>
          <a:bodyPr>
            <a:normAutofit/>
          </a:bodyPr>
          <a:lstStyle/>
          <a:p>
            <a:r>
              <a:rPr lang="en-US" dirty="0" smtClean="0"/>
              <a:t>The inflammation of the larynx and trachea are collectively called croup syndrome. </a:t>
            </a:r>
          </a:p>
          <a:p>
            <a:r>
              <a:rPr lang="en-US" dirty="0" smtClean="0"/>
              <a:t>It is common in children because they have a shorter and smaller airway.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pPr>
              <a:buNone/>
            </a:pPr>
            <a:r>
              <a:rPr lang="en-US" dirty="0" smtClean="0"/>
              <a:t>Croup syndrome consists of;</a:t>
            </a:r>
          </a:p>
          <a:p>
            <a:r>
              <a:rPr lang="en-US" dirty="0" smtClean="0"/>
              <a:t>Acute </a:t>
            </a:r>
            <a:r>
              <a:rPr lang="en-US" dirty="0" err="1" smtClean="0"/>
              <a:t>laryngotracheitis</a:t>
            </a:r>
            <a:endParaRPr lang="en-US" dirty="0" smtClean="0"/>
          </a:p>
          <a:p>
            <a:r>
              <a:rPr lang="en-US" dirty="0" smtClean="0"/>
              <a:t>Spasmodic croup</a:t>
            </a:r>
          </a:p>
          <a:p>
            <a:r>
              <a:rPr lang="en-US" dirty="0" smtClean="0"/>
              <a:t>Bacterial </a:t>
            </a:r>
            <a:r>
              <a:rPr lang="en-US" dirty="0" err="1" smtClean="0"/>
              <a:t>tracheitis</a:t>
            </a:r>
            <a:endParaRPr lang="en-US" dirty="0" smtClean="0"/>
          </a:p>
          <a:p>
            <a:r>
              <a:rPr lang="en-US" dirty="0" smtClean="0"/>
              <a:t>Laryngeal </a:t>
            </a:r>
            <a:r>
              <a:rPr lang="en-US" dirty="0" err="1" smtClean="0"/>
              <a:t>diphteria</a:t>
            </a:r>
            <a:endParaRPr lang="en-US" dirty="0" smtClean="0"/>
          </a:p>
          <a:p>
            <a:r>
              <a:rPr lang="en-US" dirty="0" err="1" smtClean="0"/>
              <a:t>Laryngotracheobronchopneumonitis</a:t>
            </a:r>
            <a:r>
              <a:rPr lang="en-US" dirty="0" smtClean="0"/>
              <a:t> </a:t>
            </a:r>
          </a:p>
          <a:p>
            <a:r>
              <a:rPr lang="en-US" dirty="0" smtClean="0"/>
              <a:t>Acute </a:t>
            </a:r>
            <a:r>
              <a:rPr lang="en-US" dirty="0" err="1" smtClean="0"/>
              <a:t>laryngotracheobronchitis</a:t>
            </a:r>
            <a:r>
              <a:rPr lang="en-US" dirty="0" smtClean="0"/>
              <a:t>.</a:t>
            </a:r>
          </a:p>
          <a:p>
            <a:pPr>
              <a:buNone/>
            </a:pPr>
            <a:r>
              <a:rPr lang="en-US" dirty="0" smtClean="0"/>
              <a:t> The first two are caused by viruses and the others are caused by bacteria.</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Defination</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dirty="0" smtClean="0"/>
              <a:t>Chronic inflammatory disorder of the airways characterized by an intermittent  and reversible obstruction of airflow.</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 </a:t>
            </a:r>
            <a:endParaRPr lang="en-US" dirty="0"/>
          </a:p>
        </p:txBody>
      </p:sp>
      <p:sp>
        <p:nvSpPr>
          <p:cNvPr id="3" name="Content Placeholder 2"/>
          <p:cNvSpPr>
            <a:spLocks noGrp="1"/>
          </p:cNvSpPr>
          <p:nvPr>
            <p:ph idx="1"/>
          </p:nvPr>
        </p:nvSpPr>
        <p:spPr/>
        <p:txBody>
          <a:bodyPr/>
          <a:lstStyle/>
          <a:p>
            <a:r>
              <a:rPr lang="en-US" dirty="0" smtClean="0"/>
              <a:t>Its is caused by an acute viral infection of the upper airway. The infection leads to swelling of inside the throat which interferes with normal breathing and produces the classical symptoms of barking cough, </a:t>
            </a:r>
            <a:r>
              <a:rPr lang="en-US" dirty="0" err="1" smtClean="0"/>
              <a:t>stridor</a:t>
            </a:r>
            <a:r>
              <a:rPr lang="en-US" dirty="0" smtClean="0"/>
              <a:t> and hoarseness of voice.</a:t>
            </a:r>
          </a:p>
          <a:p>
            <a:r>
              <a:rPr lang="en-US" dirty="0" smtClean="0"/>
              <a:t>The symptoms often worsens at night</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normAutofit/>
          </a:bodyPr>
          <a:lstStyle/>
          <a:p>
            <a:r>
              <a:rPr lang="en-US" dirty="0" smtClean="0"/>
              <a:t>A harsh voice.</a:t>
            </a:r>
          </a:p>
          <a:p>
            <a:r>
              <a:rPr lang="en-US" dirty="0" smtClean="0"/>
              <a:t>Barking or brassy cough. </a:t>
            </a:r>
          </a:p>
          <a:p>
            <a:r>
              <a:rPr lang="en-US" dirty="0" err="1" smtClean="0"/>
              <a:t>Stridor</a:t>
            </a:r>
            <a:r>
              <a:rPr lang="en-US" dirty="0" smtClean="0"/>
              <a:t>. </a:t>
            </a:r>
          </a:p>
          <a:p>
            <a:r>
              <a:rPr lang="en-US" dirty="0" smtClean="0"/>
              <a:t>Pyrexia with a temperature of 39 - 40°C </a:t>
            </a:r>
          </a:p>
          <a:p>
            <a:r>
              <a:rPr lang="en-US" dirty="0" smtClean="0"/>
              <a:t>Tachycardia is present as the infection spreads downwards to the bronchi and bronchioles.</a:t>
            </a:r>
          </a:p>
          <a:p>
            <a:r>
              <a:rPr lang="en-US" dirty="0" err="1" smtClean="0"/>
              <a:t>Dyspnoea</a:t>
            </a:r>
            <a:endParaRPr lang="en-US" dirty="0" smtClean="0"/>
          </a:p>
          <a:p>
            <a:pPr>
              <a:buNone/>
            </a:pPr>
            <a:r>
              <a:rPr lang="en-US" dirty="0" smtClean="0"/>
              <a:t>• Cyanosis, restlessness and anxiety.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a:t>
            </a:r>
            <a:endParaRPr lang="en-US" dirty="0"/>
          </a:p>
        </p:txBody>
      </p:sp>
      <p:sp>
        <p:nvSpPr>
          <p:cNvPr id="3" name="Content Placeholder 2"/>
          <p:cNvSpPr>
            <a:spLocks noGrp="1"/>
          </p:cNvSpPr>
          <p:nvPr>
            <p:ph idx="1"/>
          </p:nvPr>
        </p:nvSpPr>
        <p:spPr/>
        <p:txBody>
          <a:bodyPr/>
          <a:lstStyle/>
          <a:p>
            <a:r>
              <a:rPr lang="en-US" dirty="0" smtClean="0"/>
              <a:t>Clinically ;using the classical symptoms</a:t>
            </a:r>
          </a:p>
          <a:p>
            <a:r>
              <a:rPr lang="en-US" dirty="0" smtClean="0"/>
              <a:t>Blood tests and culture</a:t>
            </a:r>
          </a:p>
          <a:p>
            <a:r>
              <a:rPr lang="en-US" dirty="0" err="1" smtClean="0"/>
              <a:t>Westley</a:t>
            </a:r>
            <a:r>
              <a:rPr lang="en-US" dirty="0" smtClean="0"/>
              <a:t> score:</a:t>
            </a:r>
          </a:p>
          <a:p>
            <a:pPr>
              <a:buNone/>
            </a:pPr>
            <a:r>
              <a:rPr lang="en-US" dirty="0" smtClean="0"/>
              <a:t>It is used to classify diseases according to severity</a:t>
            </a:r>
          </a:p>
          <a:p>
            <a:pPr>
              <a:buNone/>
            </a:pPr>
            <a:r>
              <a:rPr lang="en-US" dirty="0" smtClean="0"/>
              <a:t>Total score is from 0-17.</a:t>
            </a:r>
          </a:p>
          <a:p>
            <a:pPr>
              <a:buNone/>
            </a:pPr>
            <a:r>
              <a:rPr lang="en-US" dirty="0" smtClean="0"/>
              <a:t>Chest wall retractions:</a:t>
            </a:r>
          </a:p>
          <a:p>
            <a:pPr>
              <a:buNone/>
            </a:pPr>
            <a:r>
              <a:rPr lang="en-US" dirty="0" smtClean="0"/>
              <a:t>Mild =1</a:t>
            </a:r>
          </a:p>
          <a:p>
            <a:pPr>
              <a:buNone/>
            </a:pPr>
            <a:r>
              <a:rPr lang="en-US" dirty="0" smtClean="0"/>
              <a:t>Moderate=2</a:t>
            </a:r>
          </a:p>
          <a:p>
            <a:pPr>
              <a:buNone/>
            </a:pPr>
            <a:r>
              <a:rPr lang="en-US" dirty="0" smtClean="0"/>
              <a:t>Severe=3</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Westley</a:t>
            </a:r>
            <a:r>
              <a:rPr lang="en-US" dirty="0" smtClean="0"/>
              <a:t> score cont…</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err="1" smtClean="0"/>
              <a:t>Stridor</a:t>
            </a:r>
            <a:endParaRPr lang="en-US" dirty="0" smtClean="0"/>
          </a:p>
          <a:p>
            <a:r>
              <a:rPr lang="en-US" dirty="0" smtClean="0"/>
              <a:t>With agitation=1</a:t>
            </a:r>
          </a:p>
          <a:p>
            <a:r>
              <a:rPr lang="en-US" dirty="0" smtClean="0"/>
              <a:t>At rest=2</a:t>
            </a:r>
          </a:p>
          <a:p>
            <a:pPr>
              <a:buNone/>
            </a:pPr>
            <a:r>
              <a:rPr lang="en-US" dirty="0" smtClean="0"/>
              <a:t>Cyanosis </a:t>
            </a:r>
          </a:p>
          <a:p>
            <a:pPr>
              <a:buNone/>
            </a:pPr>
            <a:r>
              <a:rPr lang="en-US" dirty="0" smtClean="0"/>
              <a:t>  With agitation=4</a:t>
            </a:r>
          </a:p>
          <a:p>
            <a:pPr>
              <a:buNone/>
            </a:pPr>
            <a:r>
              <a:rPr lang="en-US" dirty="0" smtClean="0"/>
              <a:t>  At rest=5</a:t>
            </a:r>
          </a:p>
          <a:p>
            <a:pPr>
              <a:buNone/>
            </a:pPr>
            <a:r>
              <a:rPr lang="en-US" dirty="0" smtClean="0"/>
              <a:t>Level of consciousness </a:t>
            </a:r>
          </a:p>
          <a:p>
            <a:pPr>
              <a:buNone/>
            </a:pPr>
            <a:r>
              <a:rPr lang="en-US" dirty="0" smtClean="0"/>
              <a:t>   Disoriented=5</a:t>
            </a:r>
          </a:p>
          <a:p>
            <a:pPr>
              <a:buNone/>
            </a:pPr>
            <a:r>
              <a:rPr lang="en-US" dirty="0" smtClean="0"/>
              <a:t>Air entry</a:t>
            </a:r>
          </a:p>
          <a:p>
            <a:pPr>
              <a:buNone/>
            </a:pPr>
            <a:r>
              <a:rPr lang="en-US" dirty="0" smtClean="0"/>
              <a:t>   decreased=1</a:t>
            </a:r>
          </a:p>
          <a:p>
            <a:pPr>
              <a:buNone/>
            </a:pPr>
            <a:r>
              <a:rPr lang="en-US" dirty="0" smtClean="0"/>
              <a:t>   Markedly decreased=2</a:t>
            </a:r>
          </a:p>
          <a:p>
            <a:pPr>
              <a:buNone/>
            </a:pP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Westley</a:t>
            </a:r>
            <a:r>
              <a:rPr lang="en-US" dirty="0" smtClean="0"/>
              <a:t> score…</a:t>
            </a:r>
            <a:endParaRPr lang="en-US" dirty="0"/>
          </a:p>
        </p:txBody>
      </p:sp>
      <p:sp>
        <p:nvSpPr>
          <p:cNvPr id="3" name="Content Placeholder 2"/>
          <p:cNvSpPr>
            <a:spLocks noGrp="1"/>
          </p:cNvSpPr>
          <p:nvPr>
            <p:ph idx="1"/>
          </p:nvPr>
        </p:nvSpPr>
        <p:spPr/>
        <p:txBody>
          <a:bodyPr/>
          <a:lstStyle/>
          <a:p>
            <a:r>
              <a:rPr lang="en-US" dirty="0" smtClean="0"/>
              <a:t>A total score of two or less=mild croup</a:t>
            </a:r>
          </a:p>
          <a:p>
            <a:r>
              <a:rPr lang="en-US" dirty="0" smtClean="0"/>
              <a:t>A total score of 3-5=moderate croup</a:t>
            </a:r>
          </a:p>
          <a:p>
            <a:r>
              <a:rPr lang="en-US" dirty="0" smtClean="0"/>
              <a:t>6-11=severe croup</a:t>
            </a:r>
          </a:p>
          <a:p>
            <a:r>
              <a:rPr lang="en-US" dirty="0" smtClean="0"/>
              <a:t>A total score of 12 and above indicates respiratory failure.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normAutofit fontScale="92500"/>
          </a:bodyPr>
          <a:lstStyle/>
          <a:p>
            <a:r>
              <a:rPr lang="en-US" dirty="0" smtClean="0"/>
              <a:t>Barrier nursing; in a separate room well ventilated, quiet and clean. Few visitors are allowed.</a:t>
            </a:r>
          </a:p>
          <a:p>
            <a:r>
              <a:rPr lang="en-US" dirty="0" smtClean="0"/>
              <a:t>Bed rest</a:t>
            </a:r>
          </a:p>
          <a:p>
            <a:r>
              <a:rPr lang="en-US" dirty="0" smtClean="0"/>
              <a:t>Maintain adequate airway for exchange of gases.</a:t>
            </a:r>
          </a:p>
          <a:p>
            <a:r>
              <a:rPr lang="en-US" dirty="0" smtClean="0"/>
              <a:t>Provide humidified oxygen.</a:t>
            </a:r>
          </a:p>
          <a:p>
            <a:r>
              <a:rPr lang="en-US" dirty="0" smtClean="0"/>
              <a:t> Ensure adequate and appropriate fluids and nutrition </a:t>
            </a:r>
          </a:p>
          <a:p>
            <a:r>
              <a:rPr lang="en-US" dirty="0" smtClean="0"/>
              <a:t>Monitor fluid input and output</a:t>
            </a:r>
          </a:p>
          <a:p>
            <a:r>
              <a:rPr lang="en-US" dirty="0" smtClean="0"/>
              <a:t>Monitor vital signs especially respiration rate, pulse and temperature 2 hourly.</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normAutofit lnSpcReduction="10000"/>
          </a:bodyPr>
          <a:lstStyle/>
          <a:p>
            <a:r>
              <a:rPr lang="en-US" dirty="0" smtClean="0"/>
              <a:t>If the child is unable to breathe properly, mechanical ventilation such as </a:t>
            </a:r>
            <a:r>
              <a:rPr lang="en-US" dirty="0" err="1" smtClean="0"/>
              <a:t>tracheostomy</a:t>
            </a:r>
            <a:r>
              <a:rPr lang="en-US" dirty="0" smtClean="0"/>
              <a:t> or intubation is done.</a:t>
            </a:r>
          </a:p>
          <a:p>
            <a:r>
              <a:rPr lang="en-US" dirty="0" err="1" smtClean="0"/>
              <a:t>Sunction</a:t>
            </a:r>
            <a:r>
              <a:rPr lang="en-US" dirty="0" smtClean="0"/>
              <a:t> PRN</a:t>
            </a:r>
          </a:p>
          <a:p>
            <a:r>
              <a:rPr lang="en-US" dirty="0" smtClean="0"/>
              <a:t>General hygiene of the child should be maintained.</a:t>
            </a:r>
          </a:p>
          <a:p>
            <a:r>
              <a:rPr lang="en-US" dirty="0" smtClean="0"/>
              <a:t>Administer prescribed antibiotics(</a:t>
            </a:r>
            <a:r>
              <a:rPr lang="en-US" dirty="0" err="1" smtClean="0"/>
              <a:t>ampicillin</a:t>
            </a:r>
            <a:r>
              <a:rPr lang="en-US" dirty="0" smtClean="0"/>
              <a:t> and </a:t>
            </a:r>
            <a:r>
              <a:rPr lang="en-US" dirty="0" err="1" smtClean="0"/>
              <a:t>chloramphenicol</a:t>
            </a:r>
            <a:r>
              <a:rPr lang="en-US" dirty="0" smtClean="0"/>
              <a:t>) and anti inflammatory drugs </a:t>
            </a:r>
            <a:r>
              <a:rPr lang="en-US" dirty="0" err="1" smtClean="0"/>
              <a:t>i.e</a:t>
            </a:r>
            <a:r>
              <a:rPr lang="en-US" dirty="0" smtClean="0"/>
              <a:t> corticosteroids to reduce </a:t>
            </a:r>
            <a:r>
              <a:rPr lang="en-US" dirty="0" err="1" smtClean="0"/>
              <a:t>subglottic</a:t>
            </a:r>
            <a:r>
              <a:rPr lang="en-US" dirty="0" smtClean="0"/>
              <a:t> </a:t>
            </a:r>
            <a:r>
              <a:rPr lang="en-US" dirty="0" err="1" smtClean="0"/>
              <a:t>oedema</a:t>
            </a:r>
            <a:r>
              <a:rPr lang="en-US" dirty="0" smtClean="0"/>
              <a:t>.</a:t>
            </a:r>
          </a:p>
          <a:p>
            <a:r>
              <a:rPr lang="en-US" dirty="0" smtClean="0"/>
              <a:t>Provide support and health education to parents</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 </a:t>
            </a:r>
            <a:endParaRPr lang="en-US" dirty="0"/>
          </a:p>
        </p:txBody>
      </p:sp>
      <p:sp>
        <p:nvSpPr>
          <p:cNvPr id="3" name="Content Placeholder 2"/>
          <p:cNvSpPr>
            <a:spLocks noGrp="1"/>
          </p:cNvSpPr>
          <p:nvPr>
            <p:ph idx="1"/>
          </p:nvPr>
        </p:nvSpPr>
        <p:spPr/>
        <p:txBody>
          <a:bodyPr/>
          <a:lstStyle/>
          <a:p>
            <a:r>
              <a:rPr lang="en-US" dirty="0" smtClean="0"/>
              <a:t>Death </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Asthma Triggers</a:t>
            </a:r>
            <a:endParaRPr lang="en-US" dirty="0"/>
          </a:p>
        </p:txBody>
      </p:sp>
      <p:sp>
        <p:nvSpPr>
          <p:cNvPr id="3" name="Content Placeholder 2"/>
          <p:cNvSpPr>
            <a:spLocks noGrp="1"/>
          </p:cNvSpPr>
          <p:nvPr>
            <p:ph idx="1"/>
          </p:nvPr>
        </p:nvSpPr>
        <p:spPr/>
        <p:txBody>
          <a:bodyPr/>
          <a:lstStyle/>
          <a:p>
            <a:r>
              <a:rPr lang="en-US" dirty="0" smtClean="0"/>
              <a:t>Exercise</a:t>
            </a:r>
          </a:p>
          <a:p>
            <a:r>
              <a:rPr lang="en-US" dirty="0" smtClean="0"/>
              <a:t>Cold Air</a:t>
            </a:r>
          </a:p>
          <a:p>
            <a:r>
              <a:rPr lang="en-US" dirty="0" smtClean="0"/>
              <a:t>URTIs</a:t>
            </a:r>
          </a:p>
          <a:p>
            <a:r>
              <a:rPr lang="en-US" dirty="0" smtClean="0"/>
              <a:t>Stress</a:t>
            </a:r>
          </a:p>
          <a:p>
            <a:r>
              <a:rPr lang="en-US" dirty="0" smtClean="0"/>
              <a:t>Medications (NSAIDS)</a:t>
            </a:r>
          </a:p>
          <a:p>
            <a:r>
              <a:rPr lang="en-US" dirty="0" smtClean="0"/>
              <a:t>Paint, Perfumes</a:t>
            </a:r>
          </a:p>
          <a:p>
            <a:r>
              <a:rPr lang="en-US" dirty="0" smtClean="0"/>
              <a:t>Allergens/Exposures( </a:t>
            </a:r>
            <a:r>
              <a:rPr lang="en-US" dirty="0" err="1" smtClean="0"/>
              <a:t>e.g</a:t>
            </a:r>
            <a:r>
              <a:rPr lang="en-US" dirty="0" smtClean="0"/>
              <a:t> pollen)</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Allergen Triggers cont…</a:t>
            </a:r>
            <a:endParaRPr lang="en-US" dirty="0"/>
          </a:p>
        </p:txBody>
      </p:sp>
      <p:sp>
        <p:nvSpPr>
          <p:cNvPr id="3" name="Content Placeholder 2"/>
          <p:cNvSpPr>
            <a:spLocks noGrp="1"/>
          </p:cNvSpPr>
          <p:nvPr>
            <p:ph idx="1"/>
          </p:nvPr>
        </p:nvSpPr>
        <p:spPr/>
        <p:txBody>
          <a:bodyPr>
            <a:normAutofit/>
          </a:bodyPr>
          <a:lstStyle/>
          <a:p>
            <a:pPr>
              <a:lnSpc>
                <a:spcPct val="80000"/>
              </a:lnSpc>
            </a:pPr>
            <a:r>
              <a:rPr lang="en-US" dirty="0" smtClean="0"/>
              <a:t>Dust mites</a:t>
            </a:r>
          </a:p>
          <a:p>
            <a:pPr>
              <a:lnSpc>
                <a:spcPct val="80000"/>
              </a:lnSpc>
            </a:pPr>
            <a:r>
              <a:rPr lang="en-US" dirty="0" smtClean="0"/>
              <a:t>Molds</a:t>
            </a:r>
          </a:p>
          <a:p>
            <a:pPr>
              <a:lnSpc>
                <a:spcPct val="80000"/>
              </a:lnSpc>
            </a:pPr>
            <a:r>
              <a:rPr lang="en-US" dirty="0" smtClean="0"/>
              <a:t>Cockroaches</a:t>
            </a:r>
          </a:p>
          <a:p>
            <a:pPr lvl="1">
              <a:lnSpc>
                <a:spcPct val="80000"/>
              </a:lnSpc>
            </a:pPr>
            <a:r>
              <a:rPr lang="en-US" sz="2800" dirty="0" smtClean="0"/>
              <a:t>Urban settings + Africa</a:t>
            </a:r>
          </a:p>
          <a:p>
            <a:pPr>
              <a:lnSpc>
                <a:spcPct val="80000"/>
              </a:lnSpc>
            </a:pPr>
            <a:r>
              <a:rPr lang="en-US" dirty="0" smtClean="0"/>
              <a:t>Tree/grass pollens</a:t>
            </a:r>
          </a:p>
          <a:p>
            <a:pPr lvl="1">
              <a:lnSpc>
                <a:spcPct val="80000"/>
              </a:lnSpc>
            </a:pPr>
            <a:r>
              <a:rPr lang="en-US" sz="2800" dirty="0" smtClean="0"/>
              <a:t>Bermuda grass, Kikuyu grass, corn pollen, flower pollen</a:t>
            </a:r>
          </a:p>
          <a:p>
            <a:pPr>
              <a:lnSpc>
                <a:spcPct val="80000"/>
              </a:lnSpc>
            </a:pPr>
            <a:r>
              <a:rPr lang="en-US" dirty="0" smtClean="0"/>
              <a:t>Cat &amp; Dog Dander</a:t>
            </a:r>
          </a:p>
          <a:p>
            <a:pPr>
              <a:lnSpc>
                <a:spcPct val="80000"/>
              </a:lnSpc>
            </a:pPr>
            <a:r>
              <a:rPr lang="en-US" dirty="0" smtClean="0"/>
              <a:t>Feathers</a:t>
            </a:r>
          </a:p>
          <a:p>
            <a:pPr>
              <a:lnSpc>
                <a:spcPct val="80000"/>
              </a:lnSpc>
            </a:pPr>
            <a:r>
              <a:rPr lang="en-US" dirty="0" smtClean="0"/>
              <a:t>Threshing products </a:t>
            </a:r>
          </a:p>
          <a:p>
            <a:endParaRPr lang="en-US" dirty="0"/>
          </a:p>
        </p:txBody>
      </p:sp>
      <p:pic>
        <p:nvPicPr>
          <p:cNvPr id="4" name="Picture 4" descr="j0216724"/>
          <p:cNvPicPr>
            <a:picLocks noChangeAspect="1" noChangeArrowheads="1"/>
          </p:cNvPicPr>
          <p:nvPr/>
        </p:nvPicPr>
        <p:blipFill>
          <a:blip r:embed="rId2"/>
          <a:srcRect/>
          <a:stretch>
            <a:fillRect/>
          </a:stretch>
        </p:blipFill>
        <p:spPr>
          <a:xfrm>
            <a:off x="5638800" y="2133600"/>
            <a:ext cx="3941763" cy="50292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triggers and exposures</a:t>
            </a:r>
            <a:endParaRPr lang="en-US" dirty="0"/>
          </a:p>
        </p:txBody>
      </p:sp>
      <p:sp>
        <p:nvSpPr>
          <p:cNvPr id="3" name="Content Placeholder 2"/>
          <p:cNvSpPr>
            <a:spLocks noGrp="1"/>
          </p:cNvSpPr>
          <p:nvPr>
            <p:ph idx="1"/>
          </p:nvPr>
        </p:nvSpPr>
        <p:spPr/>
        <p:txBody>
          <a:bodyPr>
            <a:normAutofit/>
          </a:bodyPr>
          <a:lstStyle/>
          <a:p>
            <a:r>
              <a:rPr lang="en-US" sz="3600" dirty="0" smtClean="0"/>
              <a:t>Smoke </a:t>
            </a:r>
          </a:p>
          <a:p>
            <a:pPr lvl="1"/>
            <a:r>
              <a:rPr lang="en-US" sz="3600" dirty="0" smtClean="0"/>
              <a:t>Tobacco smokers in the home</a:t>
            </a:r>
          </a:p>
          <a:p>
            <a:pPr lvl="1"/>
            <a:r>
              <a:rPr lang="en-US" sz="3600" dirty="0" smtClean="0"/>
              <a:t>Cooking in Unventilated huts</a:t>
            </a:r>
          </a:p>
          <a:p>
            <a:r>
              <a:rPr lang="en-US" sz="3600" dirty="0" smtClean="0"/>
              <a:t>Kerosene fuel use</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924800" cy="1858962"/>
          </a:xfrm>
        </p:spPr>
        <p:txBody>
          <a:bodyPr>
            <a:normAutofit fontScale="90000"/>
          </a:bodyPr>
          <a:lstStyle/>
          <a:p>
            <a:r>
              <a:rPr lang="en-US" sz="4900" dirty="0" smtClean="0"/>
              <a:t>Precipitating/ aggravating factors</a:t>
            </a:r>
            <a:r>
              <a:rPr lang="en-US" dirty="0" smtClean="0"/>
              <a:t/>
            </a:r>
            <a:br>
              <a:rPr lang="en-US" dirty="0" smtClean="0"/>
            </a:br>
            <a:endParaRPr lang="en-US" dirty="0"/>
          </a:p>
        </p:txBody>
      </p:sp>
      <p:sp>
        <p:nvSpPr>
          <p:cNvPr id="3" name="Content Placeholder 2"/>
          <p:cNvSpPr>
            <a:spLocks noGrp="1"/>
          </p:cNvSpPr>
          <p:nvPr>
            <p:ph idx="1"/>
          </p:nvPr>
        </p:nvSpPr>
        <p:spPr>
          <a:xfrm>
            <a:off x="685800" y="1600200"/>
            <a:ext cx="8229600" cy="4953000"/>
          </a:xfrm>
        </p:spPr>
        <p:txBody>
          <a:bodyPr>
            <a:normAutofit fontScale="55000" lnSpcReduction="20000"/>
          </a:bodyPr>
          <a:lstStyle/>
          <a:p>
            <a:pPr marL="640080" lvl="1" indent="-246888">
              <a:buFont typeface="Wingdings 2"/>
              <a:buChar char=""/>
              <a:defRPr/>
            </a:pPr>
            <a:r>
              <a:rPr lang="en-US" sz="5100" dirty="0" smtClean="0"/>
              <a:t>Viral </a:t>
            </a:r>
            <a:r>
              <a:rPr lang="en-US" sz="5100" dirty="0"/>
              <a:t>infections</a:t>
            </a:r>
          </a:p>
          <a:p>
            <a:pPr marL="640080" lvl="1" indent="-246888">
              <a:buFont typeface="Wingdings 2"/>
              <a:buChar char=""/>
              <a:defRPr/>
            </a:pPr>
            <a:r>
              <a:rPr lang="en-US" sz="5100" dirty="0" err="1" smtClean="0"/>
              <a:t>Envronmental</a:t>
            </a:r>
            <a:r>
              <a:rPr lang="en-US" sz="5100" dirty="0" smtClean="0"/>
              <a:t> allergens </a:t>
            </a:r>
            <a:endParaRPr lang="en-US" sz="5100" dirty="0"/>
          </a:p>
          <a:p>
            <a:pPr marL="640080" lvl="1" indent="-246888">
              <a:buFont typeface="Wingdings 2"/>
              <a:buChar char=""/>
              <a:defRPr/>
            </a:pPr>
            <a:r>
              <a:rPr lang="en-US" sz="5100" dirty="0"/>
              <a:t>Irritants(Smoke , </a:t>
            </a:r>
            <a:r>
              <a:rPr lang="en-US" sz="5100" dirty="0" err="1"/>
              <a:t>chemicals,vapors,dust</a:t>
            </a:r>
            <a:r>
              <a:rPr lang="en-US" sz="5100" dirty="0"/>
              <a:t>)</a:t>
            </a:r>
          </a:p>
          <a:p>
            <a:pPr marL="640080" lvl="1" indent="-246888">
              <a:buFont typeface="Wingdings 2"/>
              <a:buChar char=""/>
              <a:defRPr/>
            </a:pPr>
            <a:r>
              <a:rPr lang="en-US" sz="5100" dirty="0"/>
              <a:t>Exercise</a:t>
            </a:r>
          </a:p>
          <a:p>
            <a:pPr marL="640080" lvl="1" indent="-246888">
              <a:buFont typeface="Wingdings 2"/>
              <a:buChar char=""/>
              <a:defRPr/>
            </a:pPr>
            <a:r>
              <a:rPr lang="en-US" sz="5100" dirty="0"/>
              <a:t>Emotions</a:t>
            </a:r>
          </a:p>
          <a:p>
            <a:pPr marL="640080" lvl="1" indent="-246888">
              <a:buFont typeface="Wingdings 2"/>
              <a:buChar char=""/>
              <a:defRPr/>
            </a:pPr>
            <a:r>
              <a:rPr lang="en-US" sz="5100" dirty="0"/>
              <a:t>Home </a:t>
            </a:r>
            <a:r>
              <a:rPr lang="en-US" sz="5100" dirty="0" smtClean="0"/>
              <a:t>environment(Carpets</a:t>
            </a:r>
            <a:r>
              <a:rPr lang="en-US" sz="5100" dirty="0"/>
              <a:t>, </a:t>
            </a:r>
            <a:r>
              <a:rPr lang="en-US" sz="5100" dirty="0" err="1"/>
              <a:t>pets,mold</a:t>
            </a:r>
            <a:r>
              <a:rPr lang="en-US" sz="5100" dirty="0"/>
              <a:t>)</a:t>
            </a:r>
          </a:p>
          <a:p>
            <a:pPr marL="640080" lvl="1" indent="-246888">
              <a:buFont typeface="Wingdings 2"/>
              <a:buChar char=""/>
              <a:defRPr/>
            </a:pPr>
            <a:r>
              <a:rPr lang="en-US" sz="5100" dirty="0" smtClean="0"/>
              <a:t>Stress</a:t>
            </a:r>
          </a:p>
          <a:p>
            <a:pPr marL="640080" lvl="1" indent="-246888">
              <a:buFont typeface="Wingdings 2"/>
              <a:buChar char=""/>
              <a:defRPr/>
            </a:pPr>
            <a:r>
              <a:rPr lang="en-US" sz="5100" dirty="0" smtClean="0"/>
              <a:t>Drugs(</a:t>
            </a:r>
            <a:r>
              <a:rPr lang="en-US" sz="5100" dirty="0" err="1" smtClean="0"/>
              <a:t>Asprin</a:t>
            </a:r>
            <a:r>
              <a:rPr lang="en-US" sz="5100" dirty="0" smtClean="0"/>
              <a:t>, beta blockers)</a:t>
            </a:r>
          </a:p>
          <a:p>
            <a:pPr marL="640080" lvl="1" indent="-246888">
              <a:buFont typeface="Wingdings 2"/>
              <a:buChar char=""/>
              <a:defRPr/>
            </a:pPr>
            <a:r>
              <a:rPr lang="en-US" sz="5100" dirty="0" smtClean="0"/>
              <a:t>Foods</a:t>
            </a:r>
          </a:p>
          <a:p>
            <a:pPr marL="640080" lvl="1" indent="-246888">
              <a:buFont typeface="Wingdings 2"/>
              <a:buChar char=""/>
              <a:defRPr/>
            </a:pPr>
            <a:r>
              <a:rPr lang="en-US" sz="5100" dirty="0" smtClean="0"/>
              <a:t>Change in weather</a:t>
            </a:r>
          </a:p>
          <a:p>
            <a:pPr marL="640080" lvl="1" indent="-246888">
              <a:buFont typeface="Wingdings 2"/>
              <a:buChar char=""/>
              <a:defRPr/>
            </a:pPr>
            <a:r>
              <a:rPr lang="en-US" sz="5100" dirty="0" smtClean="0"/>
              <a:t>Other conditions(</a:t>
            </a:r>
            <a:r>
              <a:rPr lang="en-US" sz="5100" dirty="0" err="1" smtClean="0"/>
              <a:t>GERD,sinusitis,rhinitis,menses</a:t>
            </a:r>
            <a:r>
              <a:rPr lang="en-US" sz="5100" dirty="0" smtClean="0"/>
              <a:t>)</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Clinical presentation</a:t>
            </a:r>
            <a:endParaRPr lang="en-US" dirty="0"/>
          </a:p>
        </p:txBody>
      </p:sp>
      <p:sp>
        <p:nvSpPr>
          <p:cNvPr id="3" name="Content Placeholder 2"/>
          <p:cNvSpPr>
            <a:spLocks noGrp="1"/>
          </p:cNvSpPr>
          <p:nvPr>
            <p:ph idx="1"/>
          </p:nvPr>
        </p:nvSpPr>
        <p:spPr/>
        <p:txBody>
          <a:bodyPr>
            <a:normAutofit lnSpcReduction="10000"/>
          </a:bodyPr>
          <a:lstStyle/>
          <a:p>
            <a:pPr marL="274320" indent="-274320">
              <a:buClr>
                <a:schemeClr val="accent3"/>
              </a:buClr>
              <a:buFont typeface="Wingdings 2"/>
              <a:buChar char=""/>
              <a:defRPr/>
            </a:pPr>
            <a:r>
              <a:rPr lang="en-US" dirty="0"/>
              <a:t>Symptoms </a:t>
            </a:r>
          </a:p>
          <a:p>
            <a:pPr marL="640080" lvl="1" indent="-246888">
              <a:buFont typeface="Wingdings 2"/>
              <a:buChar char=""/>
              <a:defRPr/>
            </a:pPr>
            <a:r>
              <a:rPr lang="en-US" dirty="0"/>
              <a:t>Wheezing </a:t>
            </a:r>
          </a:p>
          <a:p>
            <a:pPr marL="640080" lvl="1" indent="-246888">
              <a:buFont typeface="Wingdings 2"/>
              <a:buChar char=""/>
              <a:defRPr/>
            </a:pPr>
            <a:r>
              <a:rPr lang="en-US" dirty="0" smtClean="0"/>
              <a:t>Intermittent dry cough </a:t>
            </a:r>
            <a:r>
              <a:rPr lang="en-US" dirty="0"/>
              <a:t>at </a:t>
            </a:r>
            <a:r>
              <a:rPr lang="en-US" dirty="0" smtClean="0"/>
              <a:t>night</a:t>
            </a:r>
            <a:endParaRPr lang="en-US" dirty="0"/>
          </a:p>
          <a:p>
            <a:pPr marL="640080" lvl="1" indent="-246888">
              <a:buFont typeface="Wingdings 2"/>
              <a:buChar char=""/>
              <a:defRPr/>
            </a:pPr>
            <a:r>
              <a:rPr lang="en-US" dirty="0"/>
              <a:t>Shortness of breath</a:t>
            </a:r>
          </a:p>
          <a:p>
            <a:pPr marL="640080" lvl="1" indent="-246888">
              <a:buFont typeface="Wingdings 2"/>
              <a:buChar char=""/>
              <a:defRPr/>
            </a:pPr>
            <a:r>
              <a:rPr lang="en-US" dirty="0"/>
              <a:t>Chest tightness</a:t>
            </a:r>
          </a:p>
          <a:p>
            <a:pPr marL="640080" lvl="1" indent="-246888">
              <a:buFont typeface="Wingdings 2"/>
              <a:buChar char=""/>
              <a:defRPr/>
            </a:pPr>
            <a:r>
              <a:rPr lang="en-US" dirty="0"/>
              <a:t>Sputum </a:t>
            </a:r>
            <a:r>
              <a:rPr lang="en-US" dirty="0" smtClean="0"/>
              <a:t>production</a:t>
            </a:r>
          </a:p>
          <a:p>
            <a:pPr marL="274320" indent="-274320">
              <a:buClr>
                <a:schemeClr val="accent3"/>
              </a:buClr>
              <a:buNone/>
              <a:defRPr/>
            </a:pPr>
            <a:endParaRPr lang="en-US" dirty="0" smtClean="0"/>
          </a:p>
          <a:p>
            <a:pPr marL="274320" indent="-274320">
              <a:buClr>
                <a:schemeClr val="accent3"/>
              </a:buClr>
              <a:buFont typeface="Wingdings 2"/>
              <a:buChar char=""/>
              <a:defRPr/>
            </a:pPr>
            <a:r>
              <a:rPr lang="en-US" dirty="0" smtClean="0"/>
              <a:t>Young children and infants – history of recurrent </a:t>
            </a:r>
            <a:r>
              <a:rPr lang="en-US" dirty="0" err="1" smtClean="0"/>
              <a:t>broncholitis</a:t>
            </a:r>
            <a:r>
              <a:rPr lang="en-US" dirty="0" smtClean="0"/>
              <a:t>, pneumonia, persistent cough is common.	</a:t>
            </a:r>
          </a:p>
          <a:p>
            <a:pPr marL="640080" lvl="1" indent="-246888">
              <a:buFont typeface="Wingdings 2"/>
              <a:buChar char=""/>
              <a:defRPr/>
            </a:pPr>
            <a:endParaRPr lang="en-US" dirty="0" smtClean="0"/>
          </a:p>
          <a:p>
            <a:endParaRPr lang="en-US" dirty="0" smtClean="0"/>
          </a:p>
          <a:p>
            <a:pPr marL="640080" lvl="1" indent="-246888">
              <a:buFont typeface="Wingdings 2"/>
              <a:buChar char=""/>
              <a:defRPr/>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 </a:t>
            </a:r>
            <a:endParaRPr lang="en-US" dirty="0"/>
          </a:p>
        </p:txBody>
      </p:sp>
      <p:sp>
        <p:nvSpPr>
          <p:cNvPr id="3" name="Content Placeholder 2"/>
          <p:cNvSpPr>
            <a:spLocks noGrp="1"/>
          </p:cNvSpPr>
          <p:nvPr>
            <p:ph idx="1"/>
          </p:nvPr>
        </p:nvSpPr>
        <p:spPr/>
        <p:txBody>
          <a:bodyPr/>
          <a:lstStyle/>
          <a:p>
            <a:r>
              <a:rPr lang="en-US" dirty="0" smtClean="0"/>
              <a:t>Inhalation of an allergen or irritant causes inflammation of the airway which triggers an immune response that leads to bronchoconstriction </a:t>
            </a:r>
            <a:r>
              <a:rPr lang="en-US" dirty="0" err="1" smtClean="0"/>
              <a:t>i.e</a:t>
            </a:r>
            <a:r>
              <a:rPr lang="en-US" dirty="0" smtClean="0"/>
              <a:t> narrowing of the airway due to tightening of the smooth muscle and over production of mucus.</a:t>
            </a:r>
          </a:p>
          <a:p>
            <a:r>
              <a:rPr lang="en-US" dirty="0" smtClean="0"/>
              <a:t>Airway narrowing   can be due to swelling and edema secondary to immune response to allergens thus wheezing occurs.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 cont..</a:t>
            </a:r>
            <a:endParaRPr lang="en-US" dirty="0"/>
          </a:p>
        </p:txBody>
      </p:sp>
      <p:sp>
        <p:nvSpPr>
          <p:cNvPr id="3" name="Content Placeholder 2"/>
          <p:cNvSpPr>
            <a:spLocks noGrp="1"/>
          </p:cNvSpPr>
          <p:nvPr>
            <p:ph idx="1"/>
          </p:nvPr>
        </p:nvSpPr>
        <p:spPr/>
        <p:txBody>
          <a:bodyPr/>
          <a:lstStyle/>
          <a:p>
            <a:r>
              <a:rPr lang="en-US" dirty="0" smtClean="0"/>
              <a:t>During an asthma episode; a trigger result to narrowing of the airway, production of excess mucus making it difficult to breathe as a result of an immune response.</a:t>
            </a:r>
          </a:p>
          <a:p>
            <a:r>
              <a:rPr lang="en-US" dirty="0" smtClean="0"/>
              <a:t>The excess mucus production leads to coughing and other breathing difficulties.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361</TotalTime>
  <Words>851</Words>
  <Application>Microsoft Office PowerPoint</Application>
  <PresentationFormat>On-screen Show (4:3)</PresentationFormat>
  <Paragraphs>171</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Urban</vt:lpstr>
      <vt:lpstr>BRONCHIAL ASTHMA</vt:lpstr>
      <vt:lpstr>Defination</vt:lpstr>
      <vt:lpstr>Asthma Triggers</vt:lpstr>
      <vt:lpstr>Allergen Triggers cont…</vt:lpstr>
      <vt:lpstr>Other triggers and exposures</vt:lpstr>
      <vt:lpstr>Precipitating/ aggravating factors </vt:lpstr>
      <vt:lpstr>Clinical presentation</vt:lpstr>
      <vt:lpstr>Pathophysiology </vt:lpstr>
      <vt:lpstr>Pathophysiology cont..</vt:lpstr>
      <vt:lpstr>Diagnosis </vt:lpstr>
      <vt:lpstr>Management</vt:lpstr>
      <vt:lpstr>Management cont…</vt:lpstr>
      <vt:lpstr>Management cont…</vt:lpstr>
      <vt:lpstr>Complications</vt:lpstr>
      <vt:lpstr>Status Asthmaticus</vt:lpstr>
      <vt:lpstr>Status Asthmaticus</vt:lpstr>
      <vt:lpstr>CROUP SYNDROME</vt:lpstr>
      <vt:lpstr>Definition </vt:lpstr>
      <vt:lpstr>Definition…</vt:lpstr>
      <vt:lpstr>Pathophysiology </vt:lpstr>
      <vt:lpstr>Clinical features</vt:lpstr>
      <vt:lpstr>Diagnosis </vt:lpstr>
      <vt:lpstr>Westley score cont…</vt:lpstr>
      <vt:lpstr>Westley score…</vt:lpstr>
      <vt:lpstr>Management </vt:lpstr>
      <vt:lpstr>Management </vt:lpstr>
      <vt:lpstr>Complication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BRONCHIAL ASTHMA</dc:title>
  <dc:creator>USER</dc:creator>
  <cp:lastModifiedBy>USER</cp:lastModifiedBy>
  <cp:revision>26</cp:revision>
  <dcterms:created xsi:type="dcterms:W3CDTF">2015-04-23T16:58:49Z</dcterms:created>
  <dcterms:modified xsi:type="dcterms:W3CDTF">2015-05-04T09:23:17Z</dcterms:modified>
</cp:coreProperties>
</file>