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9" r:id="rId7"/>
    <p:sldId id="268" r:id="rId8"/>
    <p:sldId id="267" r:id="rId9"/>
    <p:sldId id="293" r:id="rId10"/>
    <p:sldId id="294" r:id="rId11"/>
    <p:sldId id="283" r:id="rId12"/>
    <p:sldId id="272" r:id="rId13"/>
    <p:sldId id="270" r:id="rId14"/>
    <p:sldId id="273" r:id="rId15"/>
    <p:sldId id="274" r:id="rId16"/>
    <p:sldId id="295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91" r:id="rId26"/>
    <p:sldId id="284" r:id="rId27"/>
    <p:sldId id="285" r:id="rId28"/>
    <p:sldId id="286" r:id="rId29"/>
    <p:sldId id="287" r:id="rId30"/>
    <p:sldId id="288" r:id="rId31"/>
    <p:sldId id="289" r:id="rId32"/>
    <p:sldId id="29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17E83-EB51-4ECE-85BD-1D41E3895C3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9A0F361-1401-4832-8A43-047DC8D1627A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solidFill>
            <a:schemeClr val="bg2"/>
          </a:solidFill>
        </a:ln>
      </dgm:spPr>
      <dgm:t>
        <a:bodyPr/>
        <a:lstStyle/>
        <a:p>
          <a:pPr algn="ctr"/>
          <a:r>
            <a:rPr lang="en-US" dirty="0" smtClean="0">
              <a:solidFill>
                <a:schemeClr val="tx1"/>
              </a:solidFill>
            </a:rPr>
            <a:t>ASSESS</a:t>
          </a:r>
          <a:endParaRPr lang="en-US" dirty="0">
            <a:solidFill>
              <a:schemeClr val="tx1"/>
            </a:solidFill>
          </a:endParaRPr>
        </a:p>
      </dgm:t>
    </dgm:pt>
    <dgm:pt modelId="{2369D4B3-2FC3-4538-9515-F16A3CC98084}" type="parTrans" cxnId="{9372D7EF-22DD-4B09-A76B-D350BBFFF5B5}">
      <dgm:prSet/>
      <dgm:spPr/>
      <dgm:t>
        <a:bodyPr/>
        <a:lstStyle/>
        <a:p>
          <a:endParaRPr lang="en-US"/>
        </a:p>
      </dgm:t>
    </dgm:pt>
    <dgm:pt modelId="{F3D59992-2973-4E50-8F1E-FECAE3690105}" type="sibTrans" cxnId="{9372D7EF-22DD-4B09-A76B-D350BBFFF5B5}">
      <dgm:prSet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87B2942D-382B-4134-8605-28B67615EE8F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solidFill>
            <a:schemeClr val="bg2"/>
          </a:solidFill>
        </a:ln>
      </dgm:spPr>
      <dgm:t>
        <a:bodyPr/>
        <a:lstStyle/>
        <a:p>
          <a:pPr algn="ctr"/>
          <a:r>
            <a:rPr lang="en-US" dirty="0" smtClean="0">
              <a:solidFill>
                <a:schemeClr val="tx1"/>
              </a:solidFill>
            </a:rPr>
            <a:t>COUNSEL</a:t>
          </a:r>
          <a:endParaRPr lang="en-US" dirty="0">
            <a:solidFill>
              <a:schemeClr val="tx1"/>
            </a:solidFill>
          </a:endParaRPr>
        </a:p>
      </dgm:t>
    </dgm:pt>
    <dgm:pt modelId="{41B8880A-2031-4BB0-AC6C-62795F6226A9}" type="parTrans" cxnId="{53E44AF3-62F6-4A0B-9AD6-F5DEE7877107}">
      <dgm:prSet/>
      <dgm:spPr/>
      <dgm:t>
        <a:bodyPr/>
        <a:lstStyle/>
        <a:p>
          <a:endParaRPr lang="en-US"/>
        </a:p>
      </dgm:t>
    </dgm:pt>
    <dgm:pt modelId="{4916C7E2-D1FB-41F4-9306-24D25E51277D}" type="sibTrans" cxnId="{53E44AF3-62F6-4A0B-9AD6-F5DEE7877107}">
      <dgm:prSet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625F6CEC-480E-409B-A27F-2FB657EC771C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solidFill>
            <a:schemeClr val="bg2"/>
          </a:solidFill>
        </a:ln>
      </dgm:spPr>
      <dgm:t>
        <a:bodyPr/>
        <a:lstStyle/>
        <a:p>
          <a:pPr algn="ctr"/>
          <a:r>
            <a:rPr lang="en-US" dirty="0" smtClean="0">
              <a:solidFill>
                <a:schemeClr val="tx1"/>
              </a:solidFill>
            </a:rPr>
            <a:t>FOLLOW-UP</a:t>
          </a:r>
          <a:endParaRPr lang="en-US" dirty="0">
            <a:solidFill>
              <a:schemeClr val="tx1"/>
            </a:solidFill>
          </a:endParaRPr>
        </a:p>
      </dgm:t>
    </dgm:pt>
    <dgm:pt modelId="{F97C5223-B9E9-4938-A222-C9C293EC0F46}" type="parTrans" cxnId="{792FC9FB-A7C2-489A-BB32-D91B95F3F146}">
      <dgm:prSet/>
      <dgm:spPr/>
      <dgm:t>
        <a:bodyPr/>
        <a:lstStyle/>
        <a:p>
          <a:endParaRPr lang="en-US"/>
        </a:p>
      </dgm:t>
    </dgm:pt>
    <dgm:pt modelId="{9C0BC2B6-15FE-473B-A51F-965C6681E6A7}" type="sibTrans" cxnId="{792FC9FB-A7C2-489A-BB32-D91B95F3F146}">
      <dgm:prSet/>
      <dgm:spPr/>
      <dgm:t>
        <a:bodyPr/>
        <a:lstStyle/>
        <a:p>
          <a:endParaRPr lang="en-US"/>
        </a:p>
      </dgm:t>
    </dgm:pt>
    <dgm:pt modelId="{C48B5DAA-DC82-4C73-BD26-AD08B2E7B5A9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solidFill>
            <a:schemeClr val="bg2"/>
          </a:solidFill>
        </a:ln>
      </dgm:spPr>
      <dgm:t>
        <a:bodyPr/>
        <a:lstStyle/>
        <a:p>
          <a:pPr algn="l"/>
          <a:endParaRPr lang="en-US" dirty="0"/>
        </a:p>
      </dgm:t>
    </dgm:pt>
    <dgm:pt modelId="{F12A4CFE-A6B8-4371-B669-B2C0AA687D42}" type="parTrans" cxnId="{5C5AB4A9-89A9-4AF6-8D77-43BFB6307F23}">
      <dgm:prSet/>
      <dgm:spPr/>
      <dgm:t>
        <a:bodyPr/>
        <a:lstStyle/>
        <a:p>
          <a:endParaRPr lang="en-US"/>
        </a:p>
      </dgm:t>
    </dgm:pt>
    <dgm:pt modelId="{926459E7-89B3-4DA7-ADE3-187B4683D01F}" type="sibTrans" cxnId="{5C5AB4A9-89A9-4AF6-8D77-43BFB6307F23}">
      <dgm:prSet/>
      <dgm:spPr/>
      <dgm:t>
        <a:bodyPr/>
        <a:lstStyle/>
        <a:p>
          <a:endParaRPr lang="en-US"/>
        </a:p>
      </dgm:t>
    </dgm:pt>
    <dgm:pt modelId="{27E49D44-AE9B-41A6-AA6C-338B44D401DD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solidFill>
            <a:schemeClr val="bg2"/>
          </a:solidFill>
        </a:ln>
      </dgm:spPr>
      <dgm:t>
        <a:bodyPr/>
        <a:lstStyle/>
        <a:p>
          <a:pPr algn="ctr"/>
          <a:r>
            <a:rPr lang="en-US" dirty="0" smtClean="0">
              <a:solidFill>
                <a:schemeClr val="tx1"/>
              </a:solidFill>
            </a:rPr>
            <a:t>CLASSIFY</a:t>
          </a:r>
          <a:endParaRPr lang="en-US" dirty="0">
            <a:solidFill>
              <a:schemeClr val="tx1"/>
            </a:solidFill>
          </a:endParaRPr>
        </a:p>
      </dgm:t>
    </dgm:pt>
    <dgm:pt modelId="{29BF00D3-D8F5-4EDB-A3F0-56F97268A9E8}" type="parTrans" cxnId="{C1FAD4EB-FC91-4FE6-850C-8AF42E566D47}">
      <dgm:prSet/>
      <dgm:spPr/>
      <dgm:t>
        <a:bodyPr/>
        <a:lstStyle/>
        <a:p>
          <a:endParaRPr lang="en-US"/>
        </a:p>
      </dgm:t>
    </dgm:pt>
    <dgm:pt modelId="{D952361D-7066-4029-AC5F-5F8CAEF165B2}" type="sibTrans" cxnId="{C1FAD4EB-FC91-4FE6-850C-8AF42E566D47}">
      <dgm:prSet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0B8460C6-CB32-4D9A-9D54-733DC0CB601D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solidFill>
            <a:schemeClr val="bg2"/>
          </a:solidFill>
        </a:ln>
      </dgm:spPr>
      <dgm:t>
        <a:bodyPr/>
        <a:lstStyle/>
        <a:p>
          <a:pPr algn="ctr"/>
          <a:r>
            <a:rPr lang="en-US" dirty="0" smtClean="0">
              <a:solidFill>
                <a:schemeClr val="tx1"/>
              </a:solidFill>
            </a:rPr>
            <a:t>TREAT</a:t>
          </a:r>
          <a:endParaRPr lang="en-US" dirty="0">
            <a:solidFill>
              <a:schemeClr val="tx1"/>
            </a:solidFill>
          </a:endParaRPr>
        </a:p>
      </dgm:t>
    </dgm:pt>
    <dgm:pt modelId="{FEFF4F40-97A4-41AD-A10B-CA53CBC4E829}" type="parTrans" cxnId="{BFBCB844-ECDA-411E-B984-930D363BC669}">
      <dgm:prSet/>
      <dgm:spPr/>
      <dgm:t>
        <a:bodyPr/>
        <a:lstStyle/>
        <a:p>
          <a:endParaRPr lang="en-US"/>
        </a:p>
      </dgm:t>
    </dgm:pt>
    <dgm:pt modelId="{E42DA268-113A-4A0B-B8BD-2549DC5AF0F9}" type="sibTrans" cxnId="{BFBCB844-ECDA-411E-B984-930D363BC669}">
      <dgm:prSet/>
      <dgm:spPr>
        <a:solidFill>
          <a:schemeClr val="tx2"/>
        </a:solidFill>
      </dgm:spPr>
      <dgm:t>
        <a:bodyPr/>
        <a:lstStyle/>
        <a:p>
          <a:endParaRPr lang="en-US"/>
        </a:p>
      </dgm:t>
    </dgm:pt>
    <dgm:pt modelId="{890E0EB4-B6D5-465C-8AC9-1A07498C82F2}" type="pres">
      <dgm:prSet presAssocID="{02217E83-EB51-4ECE-85BD-1D41E3895C39}" presName="linearFlow" presStyleCnt="0">
        <dgm:presLayoutVars>
          <dgm:resizeHandles val="exact"/>
        </dgm:presLayoutVars>
      </dgm:prSet>
      <dgm:spPr/>
    </dgm:pt>
    <dgm:pt modelId="{09553FA0-94E2-4AB2-932D-F1DDB8A0F29F}" type="pres">
      <dgm:prSet presAssocID="{99A0F361-1401-4832-8A43-047DC8D1627A}" presName="node" presStyleLbl="node1" presStyleIdx="0" presStyleCnt="5" custScaleY="1000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C394B-8F8A-4228-9ECA-DB3F966A662D}" type="pres">
      <dgm:prSet presAssocID="{F3D59992-2973-4E50-8F1E-FECAE369010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BC6FE57-6AE8-4910-A781-FBA2340E98C3}" type="pres">
      <dgm:prSet presAssocID="{F3D59992-2973-4E50-8F1E-FECAE369010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D8BBE512-5E4C-4FDC-A686-4997C5EA895C}" type="pres">
      <dgm:prSet presAssocID="{27E49D44-AE9B-41A6-AA6C-338B44D401D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3E3A3-AB56-4AB9-B7D9-87A048DFBB99}" type="pres">
      <dgm:prSet presAssocID="{D952361D-7066-4029-AC5F-5F8CAEF165B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ABA95FA-82DA-4CD4-BD7A-D03C6862D05F}" type="pres">
      <dgm:prSet presAssocID="{D952361D-7066-4029-AC5F-5F8CAEF165B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9D608C7-2B48-4A25-AAA8-62582B3EB946}" type="pres">
      <dgm:prSet presAssocID="{0B8460C6-CB32-4D9A-9D54-733DC0CB60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FCC61-18FA-4C35-8172-7BD1EA26008C}" type="pres">
      <dgm:prSet presAssocID="{E42DA268-113A-4A0B-B8BD-2549DC5AF0F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90567F6-69C4-48AB-A77E-AA8528B6AC74}" type="pres">
      <dgm:prSet presAssocID="{E42DA268-113A-4A0B-B8BD-2549DC5AF0F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3105559-8BE2-40CB-BE27-03787AD30EE4}" type="pres">
      <dgm:prSet presAssocID="{87B2942D-382B-4134-8605-28B67615EE8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54B33-382E-42BE-804E-A86C86D0D182}" type="pres">
      <dgm:prSet presAssocID="{4916C7E2-D1FB-41F4-9306-24D25E51277D}" presName="sibTrans" presStyleLbl="sibTrans2D1" presStyleIdx="3" presStyleCnt="4"/>
      <dgm:spPr/>
      <dgm:t>
        <a:bodyPr/>
        <a:lstStyle/>
        <a:p>
          <a:endParaRPr lang="en-US"/>
        </a:p>
      </dgm:t>
    </dgm:pt>
    <dgm:pt modelId="{24CF8B31-46D6-4DB5-9899-C1F1667D895A}" type="pres">
      <dgm:prSet presAssocID="{4916C7E2-D1FB-41F4-9306-24D25E51277D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16F38652-5071-4B8C-895E-FE12EF870AAA}" type="pres">
      <dgm:prSet presAssocID="{625F6CEC-480E-409B-A27F-2FB657EC771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2D9AED-4C22-4C85-8DD9-8906287EAA08}" type="presOf" srcId="{87B2942D-382B-4134-8605-28B67615EE8F}" destId="{83105559-8BE2-40CB-BE27-03787AD30EE4}" srcOrd="0" destOrd="0" presId="urn:microsoft.com/office/officeart/2005/8/layout/process2"/>
    <dgm:cxn modelId="{99270A63-43B9-4457-8474-61D4952B9613}" type="presOf" srcId="{C48B5DAA-DC82-4C73-BD26-AD08B2E7B5A9}" destId="{09553FA0-94E2-4AB2-932D-F1DDB8A0F29F}" srcOrd="0" destOrd="1" presId="urn:microsoft.com/office/officeart/2005/8/layout/process2"/>
    <dgm:cxn modelId="{1DE3A0CC-84E7-4DC9-98AA-CB9145B68C88}" type="presOf" srcId="{D952361D-7066-4029-AC5F-5F8CAEF165B2}" destId="{5ABA95FA-82DA-4CD4-BD7A-D03C6862D05F}" srcOrd="1" destOrd="0" presId="urn:microsoft.com/office/officeart/2005/8/layout/process2"/>
    <dgm:cxn modelId="{7CE92F4F-F120-4503-8790-F52DCA838B45}" type="presOf" srcId="{99A0F361-1401-4832-8A43-047DC8D1627A}" destId="{09553FA0-94E2-4AB2-932D-F1DDB8A0F29F}" srcOrd="0" destOrd="0" presId="urn:microsoft.com/office/officeart/2005/8/layout/process2"/>
    <dgm:cxn modelId="{7EF284BB-1C7F-4013-8313-966BCE1B38C1}" type="presOf" srcId="{D952361D-7066-4029-AC5F-5F8CAEF165B2}" destId="{DC83E3A3-AB56-4AB9-B7D9-87A048DFBB99}" srcOrd="0" destOrd="0" presId="urn:microsoft.com/office/officeart/2005/8/layout/process2"/>
    <dgm:cxn modelId="{792FC9FB-A7C2-489A-BB32-D91B95F3F146}" srcId="{02217E83-EB51-4ECE-85BD-1D41E3895C39}" destId="{625F6CEC-480E-409B-A27F-2FB657EC771C}" srcOrd="4" destOrd="0" parTransId="{F97C5223-B9E9-4938-A222-C9C293EC0F46}" sibTransId="{9C0BC2B6-15FE-473B-A51F-965C6681E6A7}"/>
    <dgm:cxn modelId="{6D5022A2-DD56-4721-A6E2-F469B4E83CC2}" type="presOf" srcId="{27E49D44-AE9B-41A6-AA6C-338B44D401DD}" destId="{D8BBE512-5E4C-4FDC-A686-4997C5EA895C}" srcOrd="0" destOrd="0" presId="urn:microsoft.com/office/officeart/2005/8/layout/process2"/>
    <dgm:cxn modelId="{928D123A-CD84-42A9-BDE1-FB5AC9197EBB}" type="presOf" srcId="{4916C7E2-D1FB-41F4-9306-24D25E51277D}" destId="{24CF8B31-46D6-4DB5-9899-C1F1667D895A}" srcOrd="1" destOrd="0" presId="urn:microsoft.com/office/officeart/2005/8/layout/process2"/>
    <dgm:cxn modelId="{F5F779F6-A6C5-482B-A49C-48FC60EFF8FC}" type="presOf" srcId="{E42DA268-113A-4A0B-B8BD-2549DC5AF0F9}" destId="{090567F6-69C4-48AB-A77E-AA8528B6AC74}" srcOrd="1" destOrd="0" presId="urn:microsoft.com/office/officeart/2005/8/layout/process2"/>
    <dgm:cxn modelId="{73D5073D-B6B7-41DD-BEE6-375AAD08EB8D}" type="presOf" srcId="{02217E83-EB51-4ECE-85BD-1D41E3895C39}" destId="{890E0EB4-B6D5-465C-8AC9-1A07498C82F2}" srcOrd="0" destOrd="0" presId="urn:microsoft.com/office/officeart/2005/8/layout/process2"/>
    <dgm:cxn modelId="{62B0FBAF-7999-4B86-82C2-B5F41CC48FA9}" type="presOf" srcId="{625F6CEC-480E-409B-A27F-2FB657EC771C}" destId="{16F38652-5071-4B8C-895E-FE12EF870AAA}" srcOrd="0" destOrd="0" presId="urn:microsoft.com/office/officeart/2005/8/layout/process2"/>
    <dgm:cxn modelId="{908AED16-FB46-45BC-B726-58011B2F0DB9}" type="presOf" srcId="{E42DA268-113A-4A0B-B8BD-2549DC5AF0F9}" destId="{2BCFCC61-18FA-4C35-8172-7BD1EA26008C}" srcOrd="0" destOrd="0" presId="urn:microsoft.com/office/officeart/2005/8/layout/process2"/>
    <dgm:cxn modelId="{9D90ED94-3CB0-4424-8BBE-0E801CFBBD76}" type="presOf" srcId="{4916C7E2-D1FB-41F4-9306-24D25E51277D}" destId="{A2654B33-382E-42BE-804E-A86C86D0D182}" srcOrd="0" destOrd="0" presId="urn:microsoft.com/office/officeart/2005/8/layout/process2"/>
    <dgm:cxn modelId="{A5D47E15-5EB5-4AA3-A3E3-E91F808D4593}" type="presOf" srcId="{F3D59992-2973-4E50-8F1E-FECAE3690105}" destId="{0BC6FE57-6AE8-4910-A781-FBA2340E98C3}" srcOrd="1" destOrd="0" presId="urn:microsoft.com/office/officeart/2005/8/layout/process2"/>
    <dgm:cxn modelId="{EF6926DF-7F9C-4DC9-9ED7-389703DC2D5A}" type="presOf" srcId="{0B8460C6-CB32-4D9A-9D54-733DC0CB601D}" destId="{19D608C7-2B48-4A25-AAA8-62582B3EB946}" srcOrd="0" destOrd="0" presId="urn:microsoft.com/office/officeart/2005/8/layout/process2"/>
    <dgm:cxn modelId="{5C5AB4A9-89A9-4AF6-8D77-43BFB6307F23}" srcId="{99A0F361-1401-4832-8A43-047DC8D1627A}" destId="{C48B5DAA-DC82-4C73-BD26-AD08B2E7B5A9}" srcOrd="0" destOrd="0" parTransId="{F12A4CFE-A6B8-4371-B669-B2C0AA687D42}" sibTransId="{926459E7-89B3-4DA7-ADE3-187B4683D01F}"/>
    <dgm:cxn modelId="{9372D7EF-22DD-4B09-A76B-D350BBFFF5B5}" srcId="{02217E83-EB51-4ECE-85BD-1D41E3895C39}" destId="{99A0F361-1401-4832-8A43-047DC8D1627A}" srcOrd="0" destOrd="0" parTransId="{2369D4B3-2FC3-4538-9515-F16A3CC98084}" sibTransId="{F3D59992-2973-4E50-8F1E-FECAE3690105}"/>
    <dgm:cxn modelId="{7AF46748-0A80-4C2A-96BE-DCBA24EC49CA}" type="presOf" srcId="{F3D59992-2973-4E50-8F1E-FECAE3690105}" destId="{374C394B-8F8A-4228-9ECA-DB3F966A662D}" srcOrd="0" destOrd="0" presId="urn:microsoft.com/office/officeart/2005/8/layout/process2"/>
    <dgm:cxn modelId="{C1FAD4EB-FC91-4FE6-850C-8AF42E566D47}" srcId="{02217E83-EB51-4ECE-85BD-1D41E3895C39}" destId="{27E49D44-AE9B-41A6-AA6C-338B44D401DD}" srcOrd="1" destOrd="0" parTransId="{29BF00D3-D8F5-4EDB-A3F0-56F97268A9E8}" sibTransId="{D952361D-7066-4029-AC5F-5F8CAEF165B2}"/>
    <dgm:cxn modelId="{53E44AF3-62F6-4A0B-9AD6-F5DEE7877107}" srcId="{02217E83-EB51-4ECE-85BD-1D41E3895C39}" destId="{87B2942D-382B-4134-8605-28B67615EE8F}" srcOrd="3" destOrd="0" parTransId="{41B8880A-2031-4BB0-AC6C-62795F6226A9}" sibTransId="{4916C7E2-D1FB-41F4-9306-24D25E51277D}"/>
    <dgm:cxn modelId="{BFBCB844-ECDA-411E-B984-930D363BC669}" srcId="{02217E83-EB51-4ECE-85BD-1D41E3895C39}" destId="{0B8460C6-CB32-4D9A-9D54-733DC0CB601D}" srcOrd="2" destOrd="0" parTransId="{FEFF4F40-97A4-41AD-A10B-CA53CBC4E829}" sibTransId="{E42DA268-113A-4A0B-B8BD-2549DC5AF0F9}"/>
    <dgm:cxn modelId="{E1477110-3BF7-4D57-9DE5-75F4CC8C5778}" type="presParOf" srcId="{890E0EB4-B6D5-465C-8AC9-1A07498C82F2}" destId="{09553FA0-94E2-4AB2-932D-F1DDB8A0F29F}" srcOrd="0" destOrd="0" presId="urn:microsoft.com/office/officeart/2005/8/layout/process2"/>
    <dgm:cxn modelId="{72AC2860-0652-4A73-8E82-55786F6BE8E5}" type="presParOf" srcId="{890E0EB4-B6D5-465C-8AC9-1A07498C82F2}" destId="{374C394B-8F8A-4228-9ECA-DB3F966A662D}" srcOrd="1" destOrd="0" presId="urn:microsoft.com/office/officeart/2005/8/layout/process2"/>
    <dgm:cxn modelId="{0F01826B-D53A-4370-936D-7DF5638096B8}" type="presParOf" srcId="{374C394B-8F8A-4228-9ECA-DB3F966A662D}" destId="{0BC6FE57-6AE8-4910-A781-FBA2340E98C3}" srcOrd="0" destOrd="0" presId="urn:microsoft.com/office/officeart/2005/8/layout/process2"/>
    <dgm:cxn modelId="{43403EBE-98B5-4946-ACC0-6BE78FDB47C2}" type="presParOf" srcId="{890E0EB4-B6D5-465C-8AC9-1A07498C82F2}" destId="{D8BBE512-5E4C-4FDC-A686-4997C5EA895C}" srcOrd="2" destOrd="0" presId="urn:microsoft.com/office/officeart/2005/8/layout/process2"/>
    <dgm:cxn modelId="{E8C8A2B0-517F-4087-855D-E947AE192CC3}" type="presParOf" srcId="{890E0EB4-B6D5-465C-8AC9-1A07498C82F2}" destId="{DC83E3A3-AB56-4AB9-B7D9-87A048DFBB99}" srcOrd="3" destOrd="0" presId="urn:microsoft.com/office/officeart/2005/8/layout/process2"/>
    <dgm:cxn modelId="{75BC7B15-E162-4493-AD60-3B98A66B16F9}" type="presParOf" srcId="{DC83E3A3-AB56-4AB9-B7D9-87A048DFBB99}" destId="{5ABA95FA-82DA-4CD4-BD7A-D03C6862D05F}" srcOrd="0" destOrd="0" presId="urn:microsoft.com/office/officeart/2005/8/layout/process2"/>
    <dgm:cxn modelId="{6BDDAB54-1873-4193-8D4D-A2B4FA271EFF}" type="presParOf" srcId="{890E0EB4-B6D5-465C-8AC9-1A07498C82F2}" destId="{19D608C7-2B48-4A25-AAA8-62582B3EB946}" srcOrd="4" destOrd="0" presId="urn:microsoft.com/office/officeart/2005/8/layout/process2"/>
    <dgm:cxn modelId="{E9C094FF-18ED-40B7-809E-DC6DE1B34962}" type="presParOf" srcId="{890E0EB4-B6D5-465C-8AC9-1A07498C82F2}" destId="{2BCFCC61-18FA-4C35-8172-7BD1EA26008C}" srcOrd="5" destOrd="0" presId="urn:microsoft.com/office/officeart/2005/8/layout/process2"/>
    <dgm:cxn modelId="{6F33CB19-AE27-44AB-A9D2-EE1B399736D0}" type="presParOf" srcId="{2BCFCC61-18FA-4C35-8172-7BD1EA26008C}" destId="{090567F6-69C4-48AB-A77E-AA8528B6AC74}" srcOrd="0" destOrd="0" presId="urn:microsoft.com/office/officeart/2005/8/layout/process2"/>
    <dgm:cxn modelId="{35C2A469-11AF-47E9-95BA-AC2D5F9AE562}" type="presParOf" srcId="{890E0EB4-B6D5-465C-8AC9-1A07498C82F2}" destId="{83105559-8BE2-40CB-BE27-03787AD30EE4}" srcOrd="6" destOrd="0" presId="urn:microsoft.com/office/officeart/2005/8/layout/process2"/>
    <dgm:cxn modelId="{1E98B654-8672-4B91-B09C-01E081E51E2D}" type="presParOf" srcId="{890E0EB4-B6D5-465C-8AC9-1A07498C82F2}" destId="{A2654B33-382E-42BE-804E-A86C86D0D182}" srcOrd="7" destOrd="0" presId="urn:microsoft.com/office/officeart/2005/8/layout/process2"/>
    <dgm:cxn modelId="{761E9AA4-941F-4156-8818-688A88ABCB86}" type="presParOf" srcId="{A2654B33-382E-42BE-804E-A86C86D0D182}" destId="{24CF8B31-46D6-4DB5-9899-C1F1667D895A}" srcOrd="0" destOrd="0" presId="urn:microsoft.com/office/officeart/2005/8/layout/process2"/>
    <dgm:cxn modelId="{935876A1-8FBB-4343-9BE7-B8619ADED368}" type="presParOf" srcId="{890E0EB4-B6D5-465C-8AC9-1A07498C82F2}" destId="{16F38652-5071-4B8C-895E-FE12EF870AAA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553FA0-94E2-4AB2-932D-F1DDB8A0F29F}">
      <dsp:nvSpPr>
        <dsp:cNvPr id="0" name=""/>
        <dsp:cNvSpPr/>
      </dsp:nvSpPr>
      <dsp:spPr>
        <a:xfrm>
          <a:off x="2365632" y="314"/>
          <a:ext cx="1364735" cy="758853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ASSESS</a:t>
          </a:r>
          <a:endParaRPr lang="en-US" sz="18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2387858" y="22540"/>
        <a:ext cx="1320283" cy="714401"/>
      </dsp:txXfrm>
    </dsp:sp>
    <dsp:sp modelId="{374C394B-8F8A-4228-9ECA-DB3F966A662D}">
      <dsp:nvSpPr>
        <dsp:cNvPr id="0" name=""/>
        <dsp:cNvSpPr/>
      </dsp:nvSpPr>
      <dsp:spPr>
        <a:xfrm rot="5400000">
          <a:off x="2905840" y="778122"/>
          <a:ext cx="284319" cy="341183"/>
        </a:xfrm>
        <a:prstGeom prst="rightArrow">
          <a:avLst>
            <a:gd name="adj1" fmla="val 60000"/>
            <a:gd name="adj2" fmla="val 5000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945645" y="806554"/>
        <a:ext cx="204709" cy="199023"/>
      </dsp:txXfrm>
    </dsp:sp>
    <dsp:sp modelId="{D8BBE512-5E4C-4FDC-A686-4997C5EA895C}">
      <dsp:nvSpPr>
        <dsp:cNvPr id="0" name=""/>
        <dsp:cNvSpPr/>
      </dsp:nvSpPr>
      <dsp:spPr>
        <a:xfrm>
          <a:off x="2365632" y="1138261"/>
          <a:ext cx="1364735" cy="758186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CLASSIFY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387839" y="1160468"/>
        <a:ext cx="1320321" cy="713772"/>
      </dsp:txXfrm>
    </dsp:sp>
    <dsp:sp modelId="{DC83E3A3-AB56-4AB9-B7D9-87A048DFBB99}">
      <dsp:nvSpPr>
        <dsp:cNvPr id="0" name=""/>
        <dsp:cNvSpPr/>
      </dsp:nvSpPr>
      <dsp:spPr>
        <a:xfrm rot="5400000">
          <a:off x="2905840" y="1915401"/>
          <a:ext cx="284319" cy="341183"/>
        </a:xfrm>
        <a:prstGeom prst="rightArrow">
          <a:avLst>
            <a:gd name="adj1" fmla="val 60000"/>
            <a:gd name="adj2" fmla="val 5000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945645" y="1943833"/>
        <a:ext cx="204709" cy="199023"/>
      </dsp:txXfrm>
    </dsp:sp>
    <dsp:sp modelId="{19D608C7-2B48-4A25-AAA8-62582B3EB946}">
      <dsp:nvSpPr>
        <dsp:cNvPr id="0" name=""/>
        <dsp:cNvSpPr/>
      </dsp:nvSpPr>
      <dsp:spPr>
        <a:xfrm>
          <a:off x="2365632" y="2275540"/>
          <a:ext cx="1364735" cy="758186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TREAT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387839" y="2297747"/>
        <a:ext cx="1320321" cy="713772"/>
      </dsp:txXfrm>
    </dsp:sp>
    <dsp:sp modelId="{2BCFCC61-18FA-4C35-8172-7BD1EA26008C}">
      <dsp:nvSpPr>
        <dsp:cNvPr id="0" name=""/>
        <dsp:cNvSpPr/>
      </dsp:nvSpPr>
      <dsp:spPr>
        <a:xfrm rot="5400000">
          <a:off x="2905840" y="3052681"/>
          <a:ext cx="284319" cy="341183"/>
        </a:xfrm>
        <a:prstGeom prst="rightArrow">
          <a:avLst>
            <a:gd name="adj1" fmla="val 60000"/>
            <a:gd name="adj2" fmla="val 5000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945645" y="3081113"/>
        <a:ext cx="204709" cy="199023"/>
      </dsp:txXfrm>
    </dsp:sp>
    <dsp:sp modelId="{83105559-8BE2-40CB-BE27-03787AD30EE4}">
      <dsp:nvSpPr>
        <dsp:cNvPr id="0" name=""/>
        <dsp:cNvSpPr/>
      </dsp:nvSpPr>
      <dsp:spPr>
        <a:xfrm>
          <a:off x="2365632" y="3412819"/>
          <a:ext cx="1364735" cy="758186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COUNSEL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387839" y="3435026"/>
        <a:ext cx="1320321" cy="713772"/>
      </dsp:txXfrm>
    </dsp:sp>
    <dsp:sp modelId="{A2654B33-382E-42BE-804E-A86C86D0D182}">
      <dsp:nvSpPr>
        <dsp:cNvPr id="0" name=""/>
        <dsp:cNvSpPr/>
      </dsp:nvSpPr>
      <dsp:spPr>
        <a:xfrm rot="5400000">
          <a:off x="2905840" y="4189960"/>
          <a:ext cx="284319" cy="341183"/>
        </a:xfrm>
        <a:prstGeom prst="rightArrow">
          <a:avLst>
            <a:gd name="adj1" fmla="val 60000"/>
            <a:gd name="adj2" fmla="val 5000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945645" y="4218392"/>
        <a:ext cx="204709" cy="199023"/>
      </dsp:txXfrm>
    </dsp:sp>
    <dsp:sp modelId="{16F38652-5071-4B8C-895E-FE12EF870AAA}">
      <dsp:nvSpPr>
        <dsp:cNvPr id="0" name=""/>
        <dsp:cNvSpPr/>
      </dsp:nvSpPr>
      <dsp:spPr>
        <a:xfrm>
          <a:off x="2365632" y="4550099"/>
          <a:ext cx="1364735" cy="758186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FOLLOW-UP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387839" y="4572306"/>
        <a:ext cx="1320321" cy="713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E4F96-CF6A-436C-87A5-53071EFC167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7527D-0204-4029-B85A-36F38BEE4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1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C9621A-D2F3-4CA6-A91E-9F89688706C8}" type="slidenum">
              <a:rPr lang="en-P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P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2B7CEA-A0CD-4FFF-8131-F3064F0BAD6A}" type="slidenum">
              <a:rPr lang="en-P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P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1AF6EB-116B-4440-A537-7203F4132A15}" type="slidenum">
              <a:rPr lang="en-P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P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3E6E35-E616-4E3B-8053-95E303AF49A7}" type="slidenum">
              <a:rPr lang="en-P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P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F50950-CD27-41AB-8F4C-D51748D36276}" type="slidenum">
              <a:rPr lang="en-P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P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INTEGRATED MANAGEMENT OF CHILDHOOD ILLNESSES (IMCI)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khaemba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dirty="0" smtClean="0"/>
              <a:t>Other Essential Equipments and Supplies:</a:t>
            </a:r>
            <a:endParaRPr lang="en-P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498725"/>
          <a:ext cx="8229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Equipments:</a:t>
                      </a:r>
                      <a:endParaRPr lang="en-PH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PH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1-weighing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scale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2-timing devices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3-refrigerator with voltage regulator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4-sterilizers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5-BP apparatus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6-pediatric cuff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7-oral thermometer</a:t>
                      </a:r>
                      <a:endParaRPr lang="en-P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PH" b="1" dirty="0" smtClean="0">
                          <a:solidFill>
                            <a:schemeClr val="tx1"/>
                          </a:solidFill>
                        </a:rPr>
                        <a:t>Supplies:</a:t>
                      </a:r>
                      <a:endParaRPr lang="en-PH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PH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1-cold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chain supplies</a:t>
                      </a:r>
                      <a:r>
                        <a:rPr lang="en-PH" b="1" baseline="0" dirty="0" smtClean="0">
                          <a:solidFill>
                            <a:schemeClr val="tx1"/>
                          </a:solidFill>
                        </a:rPr>
                        <a:t> and immunization supplies</a:t>
                      </a:r>
                    </a:p>
                    <a:p>
                      <a:r>
                        <a:rPr lang="en-PH" b="1" baseline="0" dirty="0" smtClean="0">
                          <a:solidFill>
                            <a:schemeClr val="tx1"/>
                          </a:solidFill>
                        </a:rPr>
                        <a:t>2-ORT supplies</a:t>
                      </a:r>
                    </a:p>
                    <a:p>
                      <a:r>
                        <a:rPr lang="en-PH" b="1" baseline="0" dirty="0" smtClean="0">
                          <a:solidFill>
                            <a:schemeClr val="tx1"/>
                          </a:solidFill>
                        </a:rPr>
                        <a:t>3-water jars</a:t>
                      </a:r>
                    </a:p>
                    <a:p>
                      <a:r>
                        <a:rPr lang="en-PH" b="1" baseline="0" dirty="0" smtClean="0">
                          <a:solidFill>
                            <a:schemeClr val="tx1"/>
                          </a:solidFill>
                        </a:rPr>
                        <a:t>4-IV fluid (plain R/L and Giving sets </a:t>
                      </a:r>
                    </a:p>
                    <a:p>
                      <a:r>
                        <a:rPr lang="en-PH" b="1" baseline="0" dirty="0" smtClean="0">
                          <a:solidFill>
                            <a:schemeClr val="tx1"/>
                          </a:solidFill>
                        </a:rPr>
                        <a:t>5-sterile water for dilutions</a:t>
                      </a:r>
                    </a:p>
                    <a:p>
                      <a:r>
                        <a:rPr lang="en-PH" b="1" baseline="0" dirty="0" smtClean="0">
                          <a:solidFill>
                            <a:schemeClr val="tx1"/>
                          </a:solidFill>
                        </a:rPr>
                        <a:t>6-plaster, cotton swab, tongue depressors </a:t>
                      </a:r>
                    </a:p>
                    <a:p>
                      <a:r>
                        <a:rPr lang="en-PH" b="1" baseline="0" dirty="0" smtClean="0">
                          <a:solidFill>
                            <a:schemeClr val="tx1"/>
                          </a:solidFill>
                        </a:rPr>
                        <a:t>7-70% ethyl alcohol</a:t>
                      </a:r>
                      <a:endParaRPr lang="en-PH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524000"/>
          </a:xfrm>
        </p:spPr>
        <p:txBody>
          <a:bodyPr>
            <a:normAutofit/>
          </a:bodyPr>
          <a:lstStyle/>
          <a:p>
            <a:r>
              <a:rPr lang="en-US" b="1" dirty="0" smtClean="0"/>
              <a:t>Assess, Classify and Treat a child 2 months – 5 years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COUGH AND DIFFICULTY IN BREATHING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304800"/>
            <a:ext cx="8686800" cy="83820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PH" sz="20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</a:t>
            </a:r>
            <a:r>
              <a:rPr lang="en-PH" sz="20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SIGNS     CLASSIFY AS                     TREATMENT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PH" sz="20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	</a:t>
            </a:r>
            <a:r>
              <a:rPr lang="en-PH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</a:t>
            </a:r>
            <a:r>
              <a:rPr lang="en-PH" sz="11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PH" sz="1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Urgent pre-referral treatments are in bold print)</a:t>
            </a:r>
            <a:endParaRPr lang="en-PH" sz="900" b="1" dirty="0">
              <a:ln w="6350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8600" y="1143000"/>
            <a:ext cx="8763000" cy="1981200"/>
            <a:chOff x="228600" y="2895600"/>
            <a:chExt cx="8763000" cy="685800"/>
          </a:xfrm>
          <a:solidFill>
            <a:schemeClr val="accent2"/>
          </a:solidFill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228600" y="2895600"/>
              <a:ext cx="1676400" cy="6858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>
              <a:normAutofit fontScale="32500" lnSpcReduction="20000"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4000" dirty="0">
                  <a:latin typeface="Arial Black" pitchFamily="34" charset="0"/>
                  <a:cs typeface="+mn-cs"/>
                </a:rPr>
                <a:t>* Any general danger sign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4000" dirty="0">
                  <a:latin typeface="Arial Black" pitchFamily="34" charset="0"/>
                  <a:cs typeface="+mn-cs"/>
                </a:rPr>
                <a:t>* Chest </a:t>
              </a:r>
              <a:r>
                <a:rPr lang="en-PH" sz="4000" dirty="0" err="1">
                  <a:latin typeface="Arial Black" pitchFamily="34" charset="0"/>
                  <a:cs typeface="+mn-cs"/>
                </a:rPr>
                <a:t>indrawing</a:t>
              </a:r>
              <a:r>
                <a:rPr lang="en-PH" sz="4000" dirty="0">
                  <a:latin typeface="Arial Black" pitchFamily="34" charset="0"/>
                  <a:cs typeface="+mn-cs"/>
                </a:rPr>
                <a:t>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4000" dirty="0">
                  <a:latin typeface="Arial Black" pitchFamily="34" charset="0"/>
                  <a:cs typeface="+mn-cs"/>
                </a:rPr>
                <a:t>* </a:t>
              </a:r>
              <a:r>
                <a:rPr lang="en-PH" sz="4000" dirty="0" err="1">
                  <a:latin typeface="Arial Black" pitchFamily="34" charset="0"/>
                  <a:cs typeface="+mn-cs"/>
                </a:rPr>
                <a:t>Stridor</a:t>
              </a:r>
              <a:r>
                <a:rPr lang="en-PH" sz="4000" dirty="0">
                  <a:latin typeface="Arial Black" pitchFamily="34" charset="0"/>
                  <a:cs typeface="+mn-cs"/>
                </a:rPr>
                <a:t> in calm child.</a:t>
              </a:r>
              <a:endParaRPr lang="en-PH" sz="1400" dirty="0">
                <a:latin typeface="Arial Black" pitchFamily="34" charset="0"/>
                <a:cs typeface="+mn-cs"/>
              </a:endParaRPr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1905000" y="2895600"/>
              <a:ext cx="1676400" cy="6858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SEVERE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PNEUMONIA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VERY SEVERE DISEASE</a:t>
              </a:r>
            </a:p>
          </p:txBody>
        </p:sp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3581400" y="2895600"/>
              <a:ext cx="5410200" cy="6858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i="1" dirty="0">
                  <a:latin typeface="Arial Black" pitchFamily="34" charset="0"/>
                  <a:cs typeface="+mn-cs"/>
                </a:rPr>
                <a:t>Give first dose of an appropriate antibiotics.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i="1" dirty="0">
                  <a:latin typeface="Arial Black" pitchFamily="34" charset="0"/>
                  <a:cs typeface="+mn-cs"/>
                </a:rPr>
                <a:t>Give Vitamin A.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i="1" dirty="0">
                  <a:latin typeface="Arial Black" pitchFamily="34" charset="0"/>
                  <a:cs typeface="+mn-cs"/>
                </a:rPr>
                <a:t>Treat the child to prevent low blood sugar.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i="1" dirty="0">
                  <a:latin typeface="Arial Black" pitchFamily="34" charset="0"/>
                  <a:cs typeface="+mn-cs"/>
                </a:rPr>
                <a:t>Refer </a:t>
              </a:r>
              <a:r>
                <a:rPr lang="en-PH" dirty="0">
                  <a:latin typeface="Arial Black" pitchFamily="34" charset="0"/>
                  <a:cs typeface="+mn-cs"/>
                </a:rPr>
                <a:t>URGENTLY to hospital</a:t>
              </a:r>
              <a:r>
                <a:rPr lang="en-PH" b="1" dirty="0">
                  <a:solidFill>
                    <a:schemeClr val="bg1"/>
                  </a:solidFill>
                  <a:latin typeface="Arial Black" pitchFamily="34" charset="0"/>
                  <a:cs typeface="+mn-cs"/>
                </a:rPr>
                <a:t>.</a:t>
              </a:r>
              <a:endParaRPr lang="en-PH" b="1" i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endParaRPr lang="en-PH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28600" y="3124200"/>
            <a:ext cx="8763000" cy="1752600"/>
            <a:chOff x="228600" y="4267200"/>
            <a:chExt cx="8763000" cy="855980"/>
          </a:xfrm>
          <a:solidFill>
            <a:srgbClr val="FFFF00"/>
          </a:solidFill>
        </p:grpSpPr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1905000" y="4267200"/>
              <a:ext cx="1676400" cy="85598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5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PNEUMONIA</a:t>
              </a:r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228600" y="4267200"/>
              <a:ext cx="8763000" cy="838200"/>
              <a:chOff x="228600" y="3752850"/>
              <a:chExt cx="8763000" cy="838200"/>
            </a:xfrm>
            <a:grpFill/>
          </p:grpSpPr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228600" y="3752850"/>
                <a:ext cx="1676400" cy="838510"/>
              </a:xfrm>
              <a:prstGeom prst="rect">
                <a:avLst/>
              </a:prstGeom>
              <a:grpFill/>
              <a:ln>
                <a:solidFill>
                  <a:schemeClr val="bg1">
                    <a:alpha val="73000"/>
                  </a:schemeClr>
                </a:solidFill>
              </a:ln>
            </p:spPr>
            <p:txBody>
              <a:bodyPr>
                <a:normAutofit/>
              </a:bodyPr>
              <a:lstStyle/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2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200" dirty="0">
                    <a:latin typeface="Arial Black" pitchFamily="34" charset="0"/>
                    <a:cs typeface="+mn-cs"/>
                  </a:rPr>
                  <a:t>* Fast breathing</a:t>
                </a:r>
              </a:p>
            </p:txBody>
          </p:sp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581400" y="3752850"/>
                <a:ext cx="5410200" cy="838510"/>
              </a:xfrm>
              <a:prstGeom prst="rect">
                <a:avLst/>
              </a:prstGeom>
              <a:grpFill/>
              <a:ln>
                <a:solidFill>
                  <a:schemeClr val="bg1">
                    <a:alpha val="30000"/>
                  </a:schemeClr>
                </a:solidFill>
              </a:ln>
            </p:spPr>
            <p:txBody>
              <a:bodyPr>
                <a:normAutofit/>
              </a:bodyPr>
              <a:lstStyle/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600" b="1" i="1" dirty="0">
                    <a:latin typeface="Arial Black" pitchFamily="34" charset="0"/>
                    <a:cs typeface="+mn-cs"/>
                  </a:rPr>
                  <a:t>Give an appropriate antibiotic for  5 days.</a:t>
                </a:r>
                <a:endParaRPr lang="en-PH" sz="1600" dirty="0">
                  <a:latin typeface="Arial Black" pitchFamily="34" charset="0"/>
                  <a:cs typeface="+mn-cs"/>
                </a:endParaRP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600" dirty="0">
                    <a:latin typeface="Arial Black" pitchFamily="34" charset="0"/>
                    <a:cs typeface="+mn-cs"/>
                  </a:rPr>
                  <a:t>Soothe throat and relieve the cough with a safe remedy.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600" dirty="0">
                    <a:latin typeface="Arial Black" pitchFamily="34" charset="0"/>
                    <a:cs typeface="+mn-cs"/>
                  </a:rPr>
                  <a:t>Advise  mother when to return immediately 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600" dirty="0">
                    <a:latin typeface="Arial Black" pitchFamily="34" charset="0"/>
                    <a:cs typeface="+mn-cs"/>
                  </a:rPr>
                  <a:t>Follow-up in 2 days.</a:t>
                </a:r>
              </a:p>
            </p:txBody>
          </p:sp>
        </p:grp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52400" y="4724400"/>
            <a:ext cx="8763000" cy="1828800"/>
            <a:chOff x="228600" y="4591050"/>
            <a:chExt cx="8763000" cy="838200"/>
          </a:xfrm>
          <a:solidFill>
            <a:srgbClr val="00B050"/>
          </a:solidFill>
        </p:grpSpPr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228600" y="4591050"/>
              <a:ext cx="1676400" cy="8382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No signs of 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pneumonia  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or </a:t>
              </a:r>
              <a:r>
                <a:rPr lang="en-PH" sz="1400" dirty="0" smtClean="0">
                  <a:latin typeface="Arial Black" pitchFamily="34" charset="0"/>
                  <a:cs typeface="+mn-cs"/>
                </a:rPr>
                <a:t>very </a:t>
              </a:r>
              <a:r>
                <a:rPr lang="en-PH" sz="1400" dirty="0">
                  <a:latin typeface="Arial Black" pitchFamily="34" charset="0"/>
                  <a:cs typeface="+mn-cs"/>
                </a:rPr>
                <a:t>severe disease</a:t>
              </a: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>
            <a:xfrm>
              <a:off x="1905000" y="4591050"/>
              <a:ext cx="1676400" cy="8382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1005840" lvl="1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6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dirty="0">
                  <a:latin typeface="Arial Black" pitchFamily="34" charset="0"/>
                  <a:cs typeface="+mn-cs"/>
                </a:rPr>
                <a:t>NO PNEUMONIA COUGH OR COLD</a:t>
              </a: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3581400" y="4591050"/>
              <a:ext cx="5410200" cy="838200"/>
            </a:xfrm>
            <a:prstGeom prst="rect">
              <a:avLst/>
            </a:prstGeom>
            <a:grpFill/>
            <a:ln>
              <a:solidFill>
                <a:schemeClr val="bg1">
                  <a:alpha val="30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b="1" i="1" dirty="0">
                  <a:latin typeface="Arial Black" pitchFamily="34" charset="0"/>
                  <a:cs typeface="+mn-cs"/>
                </a:rPr>
                <a:t>If coughing more than 30 days, refer for assessment.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b="1" i="1" dirty="0">
                  <a:latin typeface="Arial Black" pitchFamily="34" charset="0"/>
                  <a:cs typeface="+mn-cs"/>
                </a:rPr>
                <a:t>Soothe the throat and relievee  the cough with a safe remedy.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b="1" i="1" dirty="0">
                  <a:latin typeface="Arial Black" pitchFamily="34" charset="0"/>
                  <a:cs typeface="+mn-cs"/>
                </a:rPr>
                <a:t>Advise mother when to return immediately.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b="1" i="1" dirty="0">
                  <a:latin typeface="Arial Black" pitchFamily="34" charset="0"/>
                  <a:cs typeface="+mn-cs"/>
                </a:rPr>
                <a:t>Follow-up in 5 days if not improving.</a:t>
              </a:r>
              <a:endParaRPr lang="en-PH" sz="1500" dirty="0">
                <a:latin typeface="Arial Black" pitchFamily="34" charset="0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DIARRHEA:</a:t>
            </a:r>
            <a:br>
              <a:rPr lang="en-US" b="1" dirty="0" smtClean="0"/>
            </a:br>
            <a:r>
              <a:rPr lang="en-US" b="1" dirty="0" smtClean="0"/>
              <a:t>Ask mother if the child has diarrhea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858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PH" sz="2800" dirty="0">
              <a:solidFill>
                <a:schemeClr val="bg1"/>
              </a:solidFill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28600" y="1143000"/>
            <a:ext cx="8763000" cy="4724400"/>
            <a:chOff x="381000" y="1143000"/>
            <a:chExt cx="8763000" cy="3307080"/>
          </a:xfrm>
          <a:solidFill>
            <a:srgbClr val="FF0000"/>
          </a:solidFill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381000" y="1143000"/>
              <a:ext cx="1676400" cy="330708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Two  of the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following signs: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b="1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Abnormally  sleepy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difficult to awaken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Sunken eyes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Not able to drink or drinking poorly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Skin pinch goes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back very slowly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2057400" y="1143000"/>
              <a:ext cx="1676400" cy="330708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b="1" dirty="0">
                  <a:latin typeface="Arial Black" pitchFamily="34" charset="0"/>
                  <a:cs typeface="+mn-cs"/>
                </a:rPr>
                <a:t>SEVERE 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b="1" dirty="0">
                  <a:latin typeface="Arial Black" pitchFamily="34" charset="0"/>
                  <a:cs typeface="+mn-cs"/>
                </a:rPr>
                <a:t>DEHYDRATION</a:t>
              </a:r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3733800" y="1143000"/>
              <a:ext cx="5410200" cy="330708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If child has no other severe classification: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               -Give fluid to severe dehydration (Plan C.)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            If child also has another severe classification: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               -Refer URGENTLY to hospital with mother giving frequent </a:t>
              </a:r>
              <a:r>
                <a:rPr lang="en-PH" sz="1600" b="1" i="1" dirty="0" smtClean="0">
                  <a:latin typeface="Arial Black" pitchFamily="34" charset="0"/>
                  <a:cs typeface="+mn-cs"/>
                </a:rPr>
                <a:t>sips 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of ORS on the way.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b="1" dirty="0">
                  <a:latin typeface="Arial Black" pitchFamily="34" charset="0"/>
                  <a:cs typeface="+mn-cs"/>
                </a:rPr>
                <a:t>           Advise the mother to continue breastfeeding.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dirty="0">
                  <a:latin typeface="Arial Black" pitchFamily="34" charset="0"/>
                  <a:cs typeface="+mn-cs"/>
                </a:rPr>
                <a:t>If child is 2 years or older and there is cholera in your area, give antibiotic for cholera.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28600" y="1600200"/>
            <a:ext cx="8763000" cy="2362200"/>
            <a:chOff x="228600" y="969264"/>
            <a:chExt cx="8763000" cy="1700784"/>
          </a:xfrm>
          <a:solidFill>
            <a:srgbClr val="FFFF00"/>
          </a:solidFill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228600" y="969264"/>
              <a:ext cx="1676400" cy="164592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b="1" dirty="0">
                  <a:latin typeface="Arial Black" pitchFamily="34" charset="0"/>
                  <a:cs typeface="+mn-cs"/>
                </a:rPr>
                <a:t>Two  of the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b="1" dirty="0">
                  <a:latin typeface="Arial Black" pitchFamily="34" charset="0"/>
                  <a:cs typeface="+mn-cs"/>
                </a:rPr>
                <a:t>following signs: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b="1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</a:t>
              </a:r>
              <a:r>
                <a:rPr lang="en-PH" sz="1000" dirty="0">
                  <a:latin typeface="Arial Black" pitchFamily="34" charset="0"/>
                  <a:cs typeface="+mn-cs"/>
                </a:rPr>
                <a:t> Restless, irritable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 Sunken eyes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 Drinks eagerly, thirsty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 Skin pinch goes back slowly.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1905000" y="969264"/>
              <a:ext cx="1676400" cy="170078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SOME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DEHYDRATION</a:t>
              </a: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581400" y="969264"/>
              <a:ext cx="5410200" cy="164592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300" i="1" dirty="0">
                  <a:latin typeface="Arial Black" pitchFamily="34" charset="0"/>
                  <a:cs typeface="+mn-cs"/>
                </a:rPr>
                <a:t>Give fluid and food for some dehydration (Plan B).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300" b="1" i="1" dirty="0">
                  <a:latin typeface="Arial Black" pitchFamily="34" charset="0"/>
                  <a:cs typeface="+mn-cs"/>
                </a:rPr>
                <a:t>If child also has a severe  classification: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00" b="1" i="1" dirty="0">
                  <a:latin typeface="Arial Black" pitchFamily="34" charset="0"/>
                  <a:cs typeface="+mn-cs"/>
                </a:rPr>
                <a:t>                  -Refer URGENTLY to hospital with mother giving frequent sips of ORS on the way.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00" b="1" dirty="0">
                  <a:latin typeface="Arial Black" pitchFamily="34" charset="0"/>
                  <a:cs typeface="+mn-cs"/>
                </a:rPr>
                <a:t>            Advise  mother to continue breastfeeding.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300" dirty="0">
                  <a:latin typeface="Arial Black" pitchFamily="34" charset="0"/>
                  <a:cs typeface="+mn-cs"/>
                </a:rPr>
                <a:t>Advise mother when to return immediately.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300" dirty="0">
                  <a:latin typeface="Arial Black" pitchFamily="34" charset="0"/>
                  <a:cs typeface="+mn-cs"/>
                </a:rPr>
                <a:t>Follow-up in 5 days if not improving.</a:t>
              </a:r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28600" y="3886200"/>
            <a:ext cx="8763000" cy="2819399"/>
            <a:chOff x="228600" y="2865967"/>
            <a:chExt cx="8763000" cy="1096433"/>
          </a:xfrm>
          <a:solidFill>
            <a:srgbClr val="00B050"/>
          </a:solidFill>
        </p:grpSpPr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228600" y="2895600"/>
              <a:ext cx="1676400" cy="1066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Not enough signs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to classify as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some or severe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dehydration. </a:t>
              </a:r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1905000" y="2895600"/>
              <a:ext cx="1676400" cy="1066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NO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DEHYDRATION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3581400" y="2865967"/>
              <a:ext cx="5410200" cy="1096433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i="1" dirty="0">
                  <a:latin typeface="Arial Black" pitchFamily="34" charset="0"/>
                  <a:cs typeface="+mn-cs"/>
                </a:rPr>
                <a:t>Give fluid and food to treat </a:t>
              </a:r>
              <a:r>
                <a:rPr lang="en-PH" sz="1400" i="1" dirty="0" err="1">
                  <a:latin typeface="Arial Black" pitchFamily="34" charset="0"/>
                  <a:cs typeface="+mn-cs"/>
                </a:rPr>
                <a:t>diarrhea</a:t>
              </a:r>
              <a:r>
                <a:rPr lang="en-PH" sz="1400" i="1" dirty="0">
                  <a:latin typeface="Arial Black" pitchFamily="34" charset="0"/>
                  <a:cs typeface="+mn-cs"/>
                </a:rPr>
                <a:t> at home (Plan A).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Advise mother when to return immediately.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Follow-up in 5 days if not improving.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229600" cy="6858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800" dirty="0" smtClean="0">
                <a:solidFill>
                  <a:schemeClr val="bg1"/>
                </a:solidFill>
              </a:rPr>
              <a:t>THEN ASK: Does the Child have </a:t>
            </a:r>
            <a:r>
              <a:rPr lang="en-PH" sz="2800" dirty="0" err="1" smtClean="0">
                <a:solidFill>
                  <a:schemeClr val="bg1"/>
                </a:solidFill>
              </a:rPr>
              <a:t>Diarrhea</a:t>
            </a:r>
            <a:endParaRPr lang="en-PH" sz="2800" dirty="0">
              <a:solidFill>
                <a:schemeClr val="bg1"/>
              </a:solidFill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28600" y="1219200"/>
            <a:ext cx="8763000" cy="1828800"/>
            <a:chOff x="228600" y="3581400"/>
            <a:chExt cx="8763000" cy="533400"/>
          </a:xfrm>
          <a:solidFill>
            <a:srgbClr val="FF0000"/>
          </a:solidFill>
        </p:grpSpPr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228600" y="3581400"/>
              <a:ext cx="16764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 err="1" smtClean="0">
                  <a:solidFill>
                    <a:schemeClr val="tx1"/>
                  </a:solidFill>
                  <a:latin typeface="Arial Black" pitchFamily="34" charset="0"/>
                  <a:cs typeface="+mn-cs"/>
                </a:rPr>
                <a:t>Diarrhea</a:t>
              </a:r>
              <a:r>
                <a:rPr lang="en-PH" sz="1400" dirty="0" smtClean="0">
                  <a:solidFill>
                    <a:schemeClr val="tx1"/>
                  </a:solidFill>
                  <a:latin typeface="Arial Black" pitchFamily="34" charset="0"/>
                  <a:cs typeface="+mn-cs"/>
                </a:rPr>
                <a:t> &gt; 14 days</a:t>
              </a:r>
              <a:endParaRPr lang="en-PH" sz="1400" dirty="0">
                <a:solidFill>
                  <a:schemeClr val="tx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Dehydration </a:t>
              </a:r>
              <a:r>
                <a:rPr lang="en-PH" sz="1400" dirty="0" err="1">
                  <a:latin typeface="Arial Black" pitchFamily="34" charset="0"/>
                  <a:cs typeface="+mn-cs"/>
                </a:rPr>
                <a:t>present</a:t>
              </a:r>
              <a:endParaRPr lang="en-PH" sz="1400" dirty="0">
                <a:latin typeface="Arial Black" pitchFamily="34" charset="0"/>
                <a:cs typeface="+mn-cs"/>
              </a:endParaRPr>
            </a:p>
          </p:txBody>
        </p:sp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1905000" y="3581400"/>
              <a:ext cx="16764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SEVERE  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PERSISTENT DIARRHEA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24" name="Content Placeholder 2"/>
            <p:cNvSpPr txBox="1">
              <a:spLocks/>
            </p:cNvSpPr>
            <p:nvPr/>
          </p:nvSpPr>
          <p:spPr>
            <a:xfrm>
              <a:off x="3581400" y="3581400"/>
              <a:ext cx="54102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Treat dehydration before referral unless the child has another severe classification.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Give  Vitamins A.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Refer to hospital</a:t>
              </a:r>
              <a:endParaRPr lang="en-PH" sz="1600" dirty="0"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28600" y="3048000"/>
            <a:ext cx="8763000" cy="1752600"/>
            <a:chOff x="228600" y="3657600"/>
            <a:chExt cx="8763000" cy="1524000"/>
          </a:xfrm>
          <a:solidFill>
            <a:srgbClr val="FFFF00"/>
          </a:solidFill>
        </p:grpSpPr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228600" y="3657600"/>
              <a:ext cx="1676400" cy="1524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No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Dehydration</a:t>
              </a:r>
            </a:p>
          </p:txBody>
        </p:sp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1905000" y="3657600"/>
              <a:ext cx="1676400" cy="1524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6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PERSISTENT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DIARRHEA</a:t>
              </a:r>
            </a:p>
          </p:txBody>
        </p:sp>
        <p:sp>
          <p:nvSpPr>
            <p:cNvPr id="29" name="Content Placeholder 2"/>
            <p:cNvSpPr txBox="1">
              <a:spLocks/>
            </p:cNvSpPr>
            <p:nvPr/>
          </p:nvSpPr>
          <p:spPr>
            <a:xfrm>
              <a:off x="3581400" y="3657600"/>
              <a:ext cx="5410200" cy="1524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Advise  the mother on feeding a child who has PERSISTENT DIARRHEA.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Give Vitamin A.</a:t>
              </a:r>
              <a:endParaRPr lang="en-PH" sz="1600" i="1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Follow-up in 5 days</a:t>
              </a:r>
              <a:r>
                <a:rPr lang="en-PH" sz="1600" i="1" dirty="0">
                  <a:solidFill>
                    <a:schemeClr val="bg1"/>
                  </a:solidFill>
                  <a:latin typeface="Arial Black" pitchFamily="34" charset="0"/>
                  <a:cs typeface="+mn-cs"/>
                </a:rPr>
                <a:t>.</a:t>
              </a:r>
              <a:endParaRPr lang="en-PH" sz="16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28600" y="4800600"/>
            <a:ext cx="8763000" cy="1752600"/>
            <a:chOff x="228600" y="3657600"/>
            <a:chExt cx="8763000" cy="1524000"/>
          </a:xfrm>
          <a:solidFill>
            <a:srgbClr val="FFFF00"/>
          </a:solidFill>
        </p:grpSpPr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228600" y="3657600"/>
              <a:ext cx="1676400" cy="1524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Blood in the stool</a:t>
              </a:r>
            </a:p>
          </p:txBody>
        </p:sp>
        <p:sp>
          <p:nvSpPr>
            <p:cNvPr id="32" name="Content Placeholder 2"/>
            <p:cNvSpPr txBox="1">
              <a:spLocks/>
            </p:cNvSpPr>
            <p:nvPr/>
          </p:nvSpPr>
          <p:spPr>
            <a:xfrm>
              <a:off x="1905000" y="3657600"/>
              <a:ext cx="1676400" cy="1524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DYSENTERY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33" name="Content Placeholder 2"/>
            <p:cNvSpPr txBox="1">
              <a:spLocks/>
            </p:cNvSpPr>
            <p:nvPr/>
          </p:nvSpPr>
          <p:spPr>
            <a:xfrm>
              <a:off x="3581400" y="3657600"/>
              <a:ext cx="5410200" cy="1524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Treat for 5  days with an oral antibiotic recommended for </a:t>
              </a:r>
              <a:r>
                <a:rPr lang="en-PH" sz="1600" b="1" i="1" dirty="0" err="1">
                  <a:latin typeface="Arial Black" pitchFamily="34" charset="0"/>
                  <a:cs typeface="+mn-cs"/>
                </a:rPr>
                <a:t>Shigella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 in your area.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Follow-up in 2 days.</a:t>
              </a:r>
              <a:endParaRPr lang="en-PH" sz="1600" dirty="0">
                <a:latin typeface="Arial Black" pitchFamily="34" charset="0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764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Then ask the mother: Does your child have fever </a:t>
            </a: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3810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	        CLASSIFIED AS          TREATMENT</a:t>
            </a:r>
            <a:endParaRPr lang="en-P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28600" y="762000"/>
            <a:ext cx="8763000" cy="2286000"/>
            <a:chOff x="381000" y="1143000"/>
            <a:chExt cx="8763000" cy="1600200"/>
          </a:xfrm>
          <a:solidFill>
            <a:srgbClr val="FF0000"/>
          </a:solidFill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381000" y="1143000"/>
              <a:ext cx="1676400" cy="1600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3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* Any general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danger sign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* Stiff neck. </a:t>
              </a:r>
              <a:endParaRPr lang="en-PH" sz="1400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2057400" y="1143000"/>
              <a:ext cx="1676400" cy="1600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b="1" dirty="0">
                  <a:latin typeface="Arial Black" pitchFamily="34" charset="0"/>
                  <a:cs typeface="+mn-cs"/>
                </a:rPr>
                <a:t>VERY SEVERE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b="1" dirty="0">
                  <a:latin typeface="Arial Black" pitchFamily="34" charset="0"/>
                  <a:cs typeface="+mn-cs"/>
                </a:rPr>
                <a:t>FEBRILE DISEASE/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b="1" dirty="0">
                  <a:latin typeface="Arial Black" pitchFamily="34" charset="0"/>
                  <a:cs typeface="+mn-cs"/>
                </a:rPr>
                <a:t>MALARIA</a:t>
              </a: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733800" y="1143000"/>
              <a:ext cx="5410200" cy="1600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Give first dose of quinine (under medical supervision or if a hospital is not accessible within  4 hours.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Give first dose of an appropriate antibiotic.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Treat the child to prevent low blood sugar.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Give one dose of </a:t>
              </a:r>
              <a:r>
                <a:rPr lang="en-PH" sz="1400" b="1" i="1" dirty="0" err="1">
                  <a:latin typeface="Arial Black" pitchFamily="34" charset="0"/>
                  <a:cs typeface="+mn-cs"/>
                </a:rPr>
                <a:t>paracetamol</a:t>
              </a:r>
              <a:r>
                <a:rPr lang="en-PH" sz="1400" b="1" i="1" dirty="0">
                  <a:latin typeface="Arial Black" pitchFamily="34" charset="0"/>
                  <a:cs typeface="+mn-cs"/>
                </a:rPr>
                <a:t> in health </a:t>
              </a:r>
              <a:r>
                <a:rPr lang="en-PH" sz="1400" b="1" i="1" dirty="0" err="1">
                  <a:latin typeface="Arial Black" pitchFamily="34" charset="0"/>
                  <a:cs typeface="+mn-cs"/>
                </a:rPr>
                <a:t>center</a:t>
              </a:r>
              <a:r>
                <a:rPr lang="en-PH" sz="1400" b="1" i="1" dirty="0">
                  <a:latin typeface="Arial Black" pitchFamily="34" charset="0"/>
                  <a:cs typeface="+mn-cs"/>
                </a:rPr>
                <a:t> for high fever (38.5 </a:t>
              </a:r>
              <a:r>
                <a:rPr lang="en-PH" sz="1400" b="1" i="1" baseline="30000" dirty="0">
                  <a:latin typeface="Arial Black" pitchFamily="34" charset="0"/>
                  <a:cs typeface="+mn-cs"/>
                </a:rPr>
                <a:t>0</a:t>
              </a:r>
              <a:r>
                <a:rPr lang="en-PH" sz="1400" b="1" i="1" dirty="0">
                  <a:latin typeface="Arial Black" pitchFamily="34" charset="0"/>
                  <a:cs typeface="+mn-cs"/>
                </a:rPr>
                <a:t>C or  above).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Send a blood smear with the patient.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Refer URGENTLY  to hospital.</a:t>
              </a:r>
              <a:endParaRPr lang="en-PH" sz="1400" b="1" dirty="0"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3048000"/>
            <a:ext cx="8763000" cy="1838326"/>
            <a:chOff x="228600" y="1828799"/>
            <a:chExt cx="8763000" cy="914401"/>
          </a:xfrm>
          <a:solidFill>
            <a:srgbClr val="FFFF00"/>
          </a:solidFill>
        </p:grpSpPr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228600" y="1828800"/>
              <a:ext cx="1676400" cy="914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b="1" dirty="0">
                  <a:latin typeface="Arial Black" pitchFamily="34" charset="0"/>
                  <a:cs typeface="+mn-cs"/>
                </a:rPr>
                <a:t>* Blood smear (+)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dirty="0">
                  <a:latin typeface="Arial Black" pitchFamily="34" charset="0"/>
                  <a:cs typeface="+mn-cs"/>
                </a:rPr>
                <a:t>    If blood smear not done: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dirty="0">
                  <a:latin typeface="Arial Black" pitchFamily="34" charset="0"/>
                  <a:cs typeface="+mn-cs"/>
                </a:rPr>
                <a:t>* NO runny nose, and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dirty="0">
                  <a:latin typeface="Arial Black" pitchFamily="34" charset="0"/>
                  <a:cs typeface="+mn-cs"/>
                </a:rPr>
                <a:t>* NO measles, and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00" dirty="0">
                  <a:latin typeface="Arial Black" pitchFamily="34" charset="0"/>
                  <a:cs typeface="+mn-cs"/>
                </a:rPr>
                <a:t>* NO other causes of fever</a:t>
              </a:r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1905000" y="1828800"/>
              <a:ext cx="1676400" cy="914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b="1" dirty="0">
                  <a:latin typeface="Arial Black" pitchFamily="34" charset="0"/>
                  <a:cs typeface="+mn-cs"/>
                </a:rPr>
                <a:t>MALARIA</a:t>
              </a:r>
            </a:p>
          </p:txBody>
        </p: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3581400" y="1828799"/>
              <a:ext cx="5410200" cy="914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Treat  the child with an oral </a:t>
              </a:r>
              <a:r>
                <a:rPr lang="en-PH" sz="1400" b="1" i="1" dirty="0" err="1">
                  <a:latin typeface="Arial Black" pitchFamily="34" charset="0"/>
                  <a:cs typeface="+mn-cs"/>
                </a:rPr>
                <a:t>antimalarial</a:t>
              </a:r>
              <a:r>
                <a:rPr lang="en-PH" sz="1400" b="1" i="1" dirty="0">
                  <a:latin typeface="Arial Black" pitchFamily="34" charset="0"/>
                  <a:cs typeface="+mn-cs"/>
                </a:rPr>
                <a:t>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b="1" i="1" dirty="0">
                  <a:latin typeface="Arial Black" pitchFamily="34" charset="0"/>
                  <a:cs typeface="+mn-cs"/>
                </a:rPr>
                <a:t>Give one dose of </a:t>
              </a:r>
              <a:r>
                <a:rPr lang="en-PH" sz="1400" b="1" i="1" dirty="0" err="1">
                  <a:latin typeface="Arial Black" pitchFamily="34" charset="0"/>
                  <a:cs typeface="+mn-cs"/>
                </a:rPr>
                <a:t>paracetamol</a:t>
              </a:r>
              <a:r>
                <a:rPr lang="en-PH" sz="1400" b="1" i="1" dirty="0">
                  <a:latin typeface="Arial Black" pitchFamily="34" charset="0"/>
                  <a:cs typeface="+mn-cs"/>
                </a:rPr>
                <a:t> in health </a:t>
              </a:r>
              <a:r>
                <a:rPr lang="en-PH" sz="1400" b="1" i="1" dirty="0" err="1">
                  <a:latin typeface="Arial Black" pitchFamily="34" charset="0"/>
                  <a:cs typeface="+mn-cs"/>
                </a:rPr>
                <a:t>center</a:t>
              </a:r>
              <a:r>
                <a:rPr lang="en-PH" sz="1400" b="1" i="1" dirty="0">
                  <a:latin typeface="Arial Black" pitchFamily="34" charset="0"/>
                  <a:cs typeface="+mn-cs"/>
                </a:rPr>
                <a:t> for high fever (38.5 </a:t>
              </a:r>
              <a:r>
                <a:rPr lang="en-PH" sz="1400" b="1" i="1" baseline="30000" dirty="0">
                  <a:latin typeface="Arial Black" pitchFamily="34" charset="0"/>
                  <a:cs typeface="+mn-cs"/>
                </a:rPr>
                <a:t>0</a:t>
              </a:r>
              <a:r>
                <a:rPr lang="en-PH" sz="1400" b="1" i="1" dirty="0">
                  <a:latin typeface="Arial Black" pitchFamily="34" charset="0"/>
                  <a:cs typeface="+mn-cs"/>
                </a:rPr>
                <a:t>C or  above).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i="1" dirty="0">
                  <a:latin typeface="Arial Black" pitchFamily="34" charset="0"/>
                  <a:cs typeface="+mn-cs"/>
                </a:rPr>
                <a:t>Advise mother when to return immediately.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i="1" dirty="0">
                  <a:latin typeface="Arial Black" pitchFamily="34" charset="0"/>
                  <a:cs typeface="+mn-cs"/>
                </a:rPr>
                <a:t>Follow-up in 2 days if  fever persists.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i="1" dirty="0">
                  <a:latin typeface="Arial Black" pitchFamily="34" charset="0"/>
                  <a:cs typeface="+mn-cs"/>
                </a:rPr>
                <a:t>If fever is present every day for more than 7 days, refer for assessment.</a:t>
              </a:r>
              <a:endParaRPr lang="en-PH" sz="1400" dirty="0"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28600" y="4876800"/>
            <a:ext cx="8763000" cy="1619250"/>
            <a:chOff x="228600" y="2743200"/>
            <a:chExt cx="8763000" cy="685800"/>
          </a:xfrm>
          <a:solidFill>
            <a:srgbClr val="00B050"/>
          </a:solidFill>
        </p:grpSpPr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228600" y="27432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 Blood smear (-),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 Runny nose,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 Measles,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050" dirty="0">
                  <a:latin typeface="Arial Black" pitchFamily="34" charset="0"/>
                  <a:cs typeface="+mn-cs"/>
                </a:rPr>
                <a:t>* Other causes of fever</a:t>
              </a: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1905000" y="27432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FEVER: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MALARIA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UNLIKELY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3581400" y="2743200"/>
              <a:ext cx="54102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b="1" i="1" dirty="0">
                  <a:latin typeface="Arial Black" pitchFamily="34" charset="0"/>
                  <a:cs typeface="+mn-cs"/>
                </a:rPr>
                <a:t>Give one dose of </a:t>
              </a:r>
              <a:r>
                <a:rPr lang="en-PH" sz="1500" b="1" i="1" dirty="0" err="1">
                  <a:latin typeface="Arial Black" pitchFamily="34" charset="0"/>
                  <a:cs typeface="+mn-cs"/>
                </a:rPr>
                <a:t>paracetamol</a:t>
              </a:r>
              <a:r>
                <a:rPr lang="en-PH" sz="1500" b="1" i="1" dirty="0">
                  <a:latin typeface="Arial Black" pitchFamily="34" charset="0"/>
                  <a:cs typeface="+mn-cs"/>
                </a:rPr>
                <a:t>  in health </a:t>
              </a:r>
              <a:r>
                <a:rPr lang="en-PH" sz="1500" b="1" i="1" dirty="0" err="1">
                  <a:latin typeface="Arial Black" pitchFamily="34" charset="0"/>
                  <a:cs typeface="+mn-cs"/>
                </a:rPr>
                <a:t>center</a:t>
              </a:r>
              <a:r>
                <a:rPr lang="en-PH" sz="1500" b="1" i="1" dirty="0">
                  <a:latin typeface="Arial Black" pitchFamily="34" charset="0"/>
                  <a:cs typeface="+mn-cs"/>
                </a:rPr>
                <a:t> for high fever (38.5 </a:t>
              </a:r>
              <a:r>
                <a:rPr lang="en-PH" sz="1500" b="1" i="1" baseline="30000" dirty="0">
                  <a:latin typeface="Arial Black" pitchFamily="34" charset="0"/>
                  <a:cs typeface="+mn-cs"/>
                </a:rPr>
                <a:t>0</a:t>
              </a:r>
              <a:r>
                <a:rPr lang="en-PH" sz="1500" b="1" i="1" dirty="0">
                  <a:latin typeface="Arial Black" pitchFamily="34" charset="0"/>
                  <a:cs typeface="+mn-cs"/>
                </a:rPr>
                <a:t>C or  above).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i="1" dirty="0">
                  <a:latin typeface="Arial Black" pitchFamily="34" charset="0"/>
                  <a:cs typeface="+mn-cs"/>
                </a:rPr>
                <a:t>Advise mother when to  return immediately.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i="1" dirty="0">
                  <a:latin typeface="Arial Black" pitchFamily="34" charset="0"/>
                  <a:cs typeface="+mn-cs"/>
                </a:rPr>
                <a:t>Follow-up in 2 days if fever persists.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i="1" dirty="0">
                  <a:latin typeface="Arial Black" pitchFamily="34" charset="0"/>
                  <a:cs typeface="+mn-cs"/>
                </a:rPr>
                <a:t>If fever </a:t>
              </a:r>
              <a:r>
                <a:rPr lang="en-PH" sz="1500" i="1" dirty="0" err="1">
                  <a:latin typeface="Arial Black" pitchFamily="34" charset="0"/>
                  <a:cs typeface="+mn-cs"/>
                </a:rPr>
                <a:t>i</a:t>
              </a:r>
              <a:r>
                <a:rPr lang="en-PH" sz="1500" i="1" dirty="0">
                  <a:latin typeface="Arial Black" pitchFamily="34" charset="0"/>
                  <a:cs typeface="+mn-cs"/>
                </a:rPr>
                <a:t>s present every  day for more than 7 days, refer for assessment.</a:t>
              </a:r>
              <a:endParaRPr lang="en-PH" sz="1500" dirty="0">
                <a:latin typeface="Arial Black" pitchFamily="34" charset="0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PH" b="1" dirty="0" smtClean="0"/>
              <a:t>IMCI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7500" lnSpcReduction="20000"/>
          </a:bodyPr>
          <a:lstStyle/>
          <a:p>
            <a:r>
              <a:rPr lang="en-PH" sz="3600" dirty="0" smtClean="0"/>
              <a:t>I</a:t>
            </a:r>
            <a:r>
              <a:rPr lang="en-PH" dirty="0" smtClean="0"/>
              <a:t>s the integrated strategy that combines and links together existing child health programs</a:t>
            </a:r>
          </a:p>
          <a:p>
            <a:r>
              <a:rPr lang="en-PH" dirty="0" smtClean="0"/>
              <a:t>Is an evidenced based, syndrome approach to  case management that supports the rational, effective and affordable use of drugs and diagnostic tools.</a:t>
            </a:r>
          </a:p>
          <a:p>
            <a:r>
              <a:rPr lang="en-PH" dirty="0" smtClean="0"/>
              <a:t>It is an initiative that was developed by WHO in 2000</a:t>
            </a:r>
          </a:p>
          <a:p>
            <a:r>
              <a:rPr lang="en-PH" dirty="0" smtClean="0"/>
              <a:t>IMCI targets the killer diseases to reduce mortality rate in these diseases among the under 5 years children:</a:t>
            </a:r>
          </a:p>
          <a:p>
            <a:pPr lvl="1"/>
            <a:r>
              <a:rPr lang="en-PH" dirty="0" smtClean="0"/>
              <a:t>Pneumonia</a:t>
            </a:r>
          </a:p>
          <a:p>
            <a:pPr lvl="1"/>
            <a:r>
              <a:rPr lang="en-PH" dirty="0" smtClean="0"/>
              <a:t>Malaria</a:t>
            </a:r>
          </a:p>
          <a:p>
            <a:pPr lvl="1"/>
            <a:r>
              <a:rPr lang="en-PH" dirty="0" err="1" smtClean="0"/>
              <a:t>Diarrhea</a:t>
            </a:r>
            <a:endParaRPr lang="en-US" dirty="0" smtClean="0"/>
          </a:p>
          <a:p>
            <a:pPr lvl="1"/>
            <a:r>
              <a:rPr lang="en-US" dirty="0" err="1" smtClean="0"/>
              <a:t>Anaemia</a:t>
            </a:r>
            <a:endParaRPr lang="en-US" dirty="0" smtClean="0"/>
          </a:p>
          <a:p>
            <a:pPr lvl="1"/>
            <a:r>
              <a:rPr lang="en-US" dirty="0" smtClean="0"/>
              <a:t>Ear infections</a:t>
            </a:r>
          </a:p>
          <a:p>
            <a:pPr lvl="1"/>
            <a:r>
              <a:rPr lang="en-US" dirty="0" smtClean="0"/>
              <a:t>Malnutrition</a:t>
            </a:r>
            <a:endParaRPr lang="en-P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286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800" dirty="0" smtClean="0">
                <a:solidFill>
                  <a:schemeClr val="bg1"/>
                </a:solidFill>
              </a:rPr>
              <a:t>THEN ASK: Does the Child have Fever?</a:t>
            </a:r>
            <a:endParaRPr lang="en-PH" sz="2800" dirty="0">
              <a:solidFill>
                <a:schemeClr val="bg1"/>
              </a:solidFill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28600" y="1143000"/>
            <a:ext cx="8763000" cy="2257425"/>
            <a:chOff x="228600" y="3581400"/>
            <a:chExt cx="8763000" cy="685800"/>
          </a:xfrm>
          <a:solidFill>
            <a:srgbClr val="FF0000"/>
          </a:solidFill>
        </p:grpSpPr>
        <p:sp>
          <p:nvSpPr>
            <p:cNvPr id="18" name="Content Placeholder 2"/>
            <p:cNvSpPr txBox="1">
              <a:spLocks/>
            </p:cNvSpPr>
            <p:nvPr/>
          </p:nvSpPr>
          <p:spPr>
            <a:xfrm>
              <a:off x="228600" y="35814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Any general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danger sign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Stiff neck.</a:t>
              </a:r>
            </a:p>
          </p:txBody>
        </p:sp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1905000" y="35814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VERY SEVERE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FEBRILE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DISEASE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3581400" y="3581400"/>
              <a:ext cx="54102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Give first dose of an appropriate antibiotic.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Treat the child to prevent low blood sugar.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Give one dose of </a:t>
              </a:r>
              <a:r>
                <a:rPr lang="en-PH" sz="1600" b="1" i="1" dirty="0" err="1">
                  <a:latin typeface="Arial Black" pitchFamily="34" charset="0"/>
                  <a:cs typeface="+mn-cs"/>
                </a:rPr>
                <a:t>paracetamol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 in health </a:t>
              </a:r>
              <a:r>
                <a:rPr lang="en-PH" sz="1600" b="1" i="1" dirty="0" err="1">
                  <a:latin typeface="Arial Black" pitchFamily="34" charset="0"/>
                  <a:cs typeface="+mn-cs"/>
                </a:rPr>
                <a:t>center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 for high fever (38.5 </a:t>
              </a:r>
              <a:r>
                <a:rPr lang="en-PH" sz="1600" b="1" i="1" baseline="30000" dirty="0">
                  <a:latin typeface="Arial Black" pitchFamily="34" charset="0"/>
                  <a:cs typeface="+mn-cs"/>
                </a:rPr>
                <a:t>0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C or  above).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Refer URGENTLY to hospital.</a:t>
              </a:r>
              <a:endParaRPr lang="en-PH" sz="1600" b="1" dirty="0"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28600" y="3390900"/>
            <a:ext cx="8763000" cy="2324100"/>
            <a:chOff x="228600" y="4267200"/>
            <a:chExt cx="8763000" cy="685800"/>
          </a:xfrm>
          <a:solidFill>
            <a:srgbClr val="00B050"/>
          </a:solidFill>
        </p:grpSpPr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228600" y="42672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No signs of very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severe febrile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disease</a:t>
              </a:r>
            </a:p>
          </p:txBody>
        </p:sp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1905000" y="42672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6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FEVER: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NO MALARIA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5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24" name="Content Placeholder 2"/>
            <p:cNvSpPr txBox="1">
              <a:spLocks/>
            </p:cNvSpPr>
            <p:nvPr/>
          </p:nvSpPr>
          <p:spPr>
            <a:xfrm>
              <a:off x="3581400" y="4267200"/>
              <a:ext cx="54102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i="1" dirty="0">
                  <a:latin typeface="Arial Black" pitchFamily="34" charset="0"/>
                  <a:cs typeface="+mn-cs"/>
                </a:rPr>
                <a:t>Give one does of </a:t>
              </a:r>
              <a:r>
                <a:rPr lang="en-PH" sz="1600" b="1" i="1" dirty="0" err="1">
                  <a:latin typeface="Arial Black" pitchFamily="34" charset="0"/>
                  <a:cs typeface="+mn-cs"/>
                </a:rPr>
                <a:t>paracetamol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 in </a:t>
              </a:r>
              <a:r>
                <a:rPr lang="en-PH" sz="1600" b="1" i="1" dirty="0" err="1">
                  <a:latin typeface="Arial Black" pitchFamily="34" charset="0"/>
                  <a:cs typeface="+mn-cs"/>
                </a:rPr>
                <a:t>hrealth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  </a:t>
              </a:r>
              <a:r>
                <a:rPr lang="en-PH" sz="1600" b="1" i="1" dirty="0" err="1">
                  <a:latin typeface="Arial Black" pitchFamily="34" charset="0"/>
                  <a:cs typeface="+mn-cs"/>
                </a:rPr>
                <a:t>center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 for high fever (38.5 </a:t>
              </a:r>
              <a:r>
                <a:rPr lang="en-PH" sz="1600" b="1" i="1" baseline="30000" dirty="0">
                  <a:latin typeface="Arial Black" pitchFamily="34" charset="0"/>
                  <a:cs typeface="+mn-cs"/>
                </a:rPr>
                <a:t>0</a:t>
              </a:r>
              <a:r>
                <a:rPr lang="en-PH" sz="1600" b="1" i="1" dirty="0">
                  <a:latin typeface="Arial Black" pitchFamily="34" charset="0"/>
                  <a:cs typeface="+mn-cs"/>
                </a:rPr>
                <a:t>C or  above).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Advise mother when to return immediately.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Follow-up in 2 days if fever persists.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i="1" dirty="0">
                  <a:latin typeface="Arial Black" pitchFamily="34" charset="0"/>
                  <a:cs typeface="+mn-cs"/>
                </a:rPr>
                <a:t>If fever is present every day for more than 7 days, refer for assessment.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096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          CLASSIFIED AS      TREATMENT</a:t>
            </a:r>
            <a:endParaRPr lang="en-P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52400" y="914400"/>
            <a:ext cx="8763000" cy="2114550"/>
            <a:chOff x="228600" y="5029200"/>
            <a:chExt cx="8763000" cy="533400"/>
          </a:xfrm>
          <a:solidFill>
            <a:srgbClr val="FF0000"/>
          </a:solidFill>
        </p:grpSpPr>
        <p:sp>
          <p:nvSpPr>
            <p:cNvPr id="26" name="Content Placeholder 2"/>
            <p:cNvSpPr txBox="1">
              <a:spLocks/>
            </p:cNvSpPr>
            <p:nvPr/>
          </p:nvSpPr>
          <p:spPr>
            <a:xfrm>
              <a:off x="228600" y="5029200"/>
              <a:ext cx="16764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Clouding of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cornea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Deep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extensive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Mouth ulcers </a:t>
              </a:r>
            </a:p>
          </p:txBody>
        </p:sp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1905000" y="5029200"/>
              <a:ext cx="16764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dirty="0"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SEVERE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COMPLICATED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MEASLES ***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3581400" y="5029200"/>
              <a:ext cx="54102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dirty="0">
                  <a:latin typeface="Arial Black" pitchFamily="34" charset="0"/>
                  <a:cs typeface="+mn-cs"/>
                </a:rPr>
                <a:t> </a:t>
              </a:r>
              <a:r>
                <a:rPr lang="en-PH" sz="1600" b="1" dirty="0">
                  <a:latin typeface="Arial Black" pitchFamily="34" charset="0"/>
                  <a:cs typeface="+mn-cs"/>
                </a:rPr>
                <a:t>Give vitamin A.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dirty="0">
                  <a:latin typeface="Arial Black" pitchFamily="34" charset="0"/>
                  <a:cs typeface="+mn-cs"/>
                </a:rPr>
                <a:t>Give first dose of an appropriate antibiotic.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dirty="0">
                  <a:latin typeface="Arial Black" pitchFamily="34" charset="0"/>
                  <a:cs typeface="+mn-cs"/>
                </a:rPr>
                <a:t>If clouding of the cornea or pus draining from the eye, apply tetracycline eye ointment.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600" b="1" dirty="0">
                  <a:latin typeface="Arial Black" pitchFamily="34" charset="0"/>
                  <a:cs typeface="+mn-cs"/>
                </a:rPr>
                <a:t>Refer URGENTLY to hospital.</a:t>
              </a:r>
              <a:endParaRPr lang="en-PH" sz="1600" dirty="0"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52400" y="3048000"/>
            <a:ext cx="8763000" cy="2057400"/>
            <a:chOff x="228600" y="5524500"/>
            <a:chExt cx="8763000" cy="533400"/>
          </a:xfrm>
          <a:solidFill>
            <a:srgbClr val="FFFF00"/>
          </a:solidFill>
        </p:grpSpPr>
        <p:sp>
          <p:nvSpPr>
            <p:cNvPr id="29" name="Content Placeholder 2"/>
            <p:cNvSpPr txBox="1">
              <a:spLocks/>
            </p:cNvSpPr>
            <p:nvPr/>
          </p:nvSpPr>
          <p:spPr>
            <a:xfrm>
              <a:off x="228600" y="5524500"/>
              <a:ext cx="16764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*Pus draining from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the eye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Mouth ulcers</a:t>
              </a:r>
            </a:p>
          </p:txBody>
        </p:sp>
        <p:sp>
          <p:nvSpPr>
            <p:cNvPr id="30" name="Content Placeholder 2"/>
            <p:cNvSpPr txBox="1">
              <a:spLocks/>
            </p:cNvSpPr>
            <p:nvPr/>
          </p:nvSpPr>
          <p:spPr>
            <a:xfrm>
              <a:off x="1905000" y="5524500"/>
              <a:ext cx="16764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4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b="1" dirty="0">
                  <a:latin typeface="Arial Black" pitchFamily="34" charset="0"/>
                  <a:cs typeface="+mn-cs"/>
                </a:rPr>
                <a:t>MEASLES WITH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b="1" dirty="0">
                  <a:latin typeface="Arial Black" pitchFamily="34" charset="0"/>
                  <a:cs typeface="+mn-cs"/>
                </a:rPr>
                <a:t>EYE OR MOUTH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b="1" dirty="0">
                  <a:latin typeface="Arial Black" pitchFamily="34" charset="0"/>
                  <a:cs typeface="+mn-cs"/>
                </a:rPr>
                <a:t>COMPLICATIONS ***</a:t>
              </a:r>
            </a:p>
          </p:txBody>
        </p:sp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3581400" y="5524500"/>
              <a:ext cx="5410200" cy="5334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Give Vitamin A.</a:t>
              </a:r>
              <a:endParaRPr lang="en-PH" i="1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If pus draining from the eye, apply tetracycline eye ointment.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i="1" dirty="0">
                  <a:latin typeface="Arial Black" pitchFamily="34" charset="0"/>
                  <a:cs typeface="+mn-cs"/>
                </a:rPr>
                <a:t>If mouth ulcers, teach the mother to treat with gentian violet.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i="1" dirty="0">
                  <a:latin typeface="Arial Black" pitchFamily="34" charset="0"/>
                  <a:cs typeface="+mn-cs"/>
                </a:rPr>
                <a:t>Follow-up in 2 days</a:t>
              </a:r>
              <a:endParaRPr lang="en-PH" dirty="0"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152400" y="5105400"/>
            <a:ext cx="8763000" cy="1600200"/>
            <a:chOff x="228600" y="5495925"/>
            <a:chExt cx="8763000" cy="685800"/>
          </a:xfrm>
          <a:solidFill>
            <a:srgbClr val="00B050"/>
          </a:solidFill>
        </p:grpSpPr>
        <p:sp>
          <p:nvSpPr>
            <p:cNvPr id="39" name="Content Placeholder 2"/>
            <p:cNvSpPr txBox="1">
              <a:spLocks/>
            </p:cNvSpPr>
            <p:nvPr/>
          </p:nvSpPr>
          <p:spPr>
            <a:xfrm>
              <a:off x="228600" y="5495925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*Measles now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within the last 3 months</a:t>
              </a:r>
            </a:p>
          </p:txBody>
        </p:sp>
        <p:sp>
          <p:nvSpPr>
            <p:cNvPr id="40" name="Content Placeholder 2"/>
            <p:cNvSpPr txBox="1">
              <a:spLocks/>
            </p:cNvSpPr>
            <p:nvPr/>
          </p:nvSpPr>
          <p:spPr>
            <a:xfrm>
              <a:off x="1905000" y="5495925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6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b="1" dirty="0">
                  <a:latin typeface="Arial Black" pitchFamily="34" charset="0"/>
                  <a:cs typeface="+mn-cs"/>
                </a:rPr>
                <a:t>MEASLES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5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41" name="Content Placeholder 2"/>
            <p:cNvSpPr txBox="1">
              <a:spLocks/>
            </p:cNvSpPr>
            <p:nvPr/>
          </p:nvSpPr>
          <p:spPr>
            <a:xfrm>
              <a:off x="3581400" y="5495925"/>
              <a:ext cx="54102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Give Vitamin A.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7620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CHECK FOR MALNUTRITION AND ANEMIA</a:t>
            </a:r>
            <a:endParaRPr lang="en-PH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28600" y="838200"/>
            <a:ext cx="8763000" cy="1295400"/>
            <a:chOff x="228600" y="2895600"/>
            <a:chExt cx="8763000" cy="685800"/>
          </a:xfrm>
          <a:solidFill>
            <a:srgbClr val="FF0000"/>
          </a:solidFill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228600" y="28956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Visible severe wasting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</a:t>
              </a:r>
              <a:r>
                <a:rPr lang="en-PH" sz="1200" dirty="0" err="1">
                  <a:latin typeface="Arial Black" pitchFamily="34" charset="0"/>
                  <a:cs typeface="+mn-cs"/>
                </a:rPr>
                <a:t>Edema</a:t>
              </a:r>
              <a:r>
                <a:rPr lang="en-PH" sz="1200" dirty="0">
                  <a:latin typeface="Arial Black" pitchFamily="34" charset="0"/>
                  <a:cs typeface="+mn-cs"/>
                </a:rPr>
                <a:t> of both feet or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Severe </a:t>
              </a:r>
              <a:r>
                <a:rPr lang="en-PH" sz="1200" dirty="0" err="1">
                  <a:latin typeface="Arial Black" pitchFamily="34" charset="0"/>
                  <a:cs typeface="+mn-cs"/>
                </a:rPr>
                <a:t>palmar</a:t>
              </a:r>
              <a:r>
                <a:rPr lang="en-PH" sz="1200" dirty="0">
                  <a:latin typeface="Arial Black" pitchFamily="34" charset="0"/>
                  <a:cs typeface="+mn-cs"/>
                </a:rPr>
                <a:t> pallor</a:t>
              </a:r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1905000" y="28956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SEVERE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MALNULTRITION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OR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SEVERE ANEMIA</a:t>
              </a: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581400" y="2895600"/>
              <a:ext cx="54102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Give Vitamin A.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Refer URGENTLY to hospital.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endParaRPr lang="en-PH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057400"/>
            <a:ext cx="8763000" cy="2667000"/>
            <a:chOff x="228600" y="4267200"/>
            <a:chExt cx="8763000" cy="838200"/>
          </a:xfrm>
          <a:solidFill>
            <a:srgbClr val="FFFF00"/>
          </a:solidFill>
        </p:grpSpPr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1905000" y="4267200"/>
              <a:ext cx="1676400" cy="838147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0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ANEMIA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OR VERY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LOW WEIGHT</a:t>
              </a: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28600" y="4267200"/>
              <a:ext cx="8763000" cy="838200"/>
              <a:chOff x="228600" y="3752850"/>
              <a:chExt cx="8763000" cy="838200"/>
            </a:xfrm>
            <a:grpFill/>
          </p:grpSpPr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28600" y="3752850"/>
                <a:ext cx="1676400" cy="83814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4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00" dirty="0">
                    <a:latin typeface="Arial Black" pitchFamily="34" charset="0"/>
                    <a:cs typeface="+mn-cs"/>
                  </a:rPr>
                  <a:t>* Some 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00" dirty="0">
                    <a:latin typeface="Arial Black" pitchFamily="34" charset="0"/>
                    <a:cs typeface="+mn-cs"/>
                  </a:rPr>
                  <a:t>palmar pallor or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00" dirty="0">
                    <a:latin typeface="Arial Black" pitchFamily="34" charset="0"/>
                    <a:cs typeface="+mn-cs"/>
                  </a:rPr>
                  <a:t>* Very low 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00" dirty="0">
                    <a:latin typeface="Arial Black" pitchFamily="34" charset="0"/>
                    <a:cs typeface="+mn-cs"/>
                  </a:rPr>
                  <a:t>weight for age</a:t>
                </a:r>
              </a:p>
            </p:txBody>
          </p:sp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581400" y="3752850"/>
                <a:ext cx="5410200" cy="83814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150" b="1" i="1" dirty="0">
                    <a:latin typeface="Arial Black" pitchFamily="34" charset="0"/>
                    <a:cs typeface="+mn-cs"/>
                  </a:rPr>
                  <a:t>Assess the child’s feeding and counsel the mother on feeding according to the FOOD box on the COUNSEL THE MOTHER chart.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150" b="1" i="1" dirty="0">
                    <a:latin typeface="Arial Black" pitchFamily="34" charset="0"/>
                    <a:cs typeface="+mn-cs"/>
                  </a:rPr>
                  <a:t>                  -</a:t>
                </a:r>
                <a:r>
                  <a:rPr lang="en-PH" sz="1150" i="1" dirty="0">
                    <a:latin typeface="Arial Black" pitchFamily="34" charset="0"/>
                    <a:cs typeface="+mn-cs"/>
                  </a:rPr>
                  <a:t>if feeding problem, follow-up in 5 days.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If some pallor: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                  - Give Iron.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                  - Give </a:t>
                </a:r>
                <a:r>
                  <a:rPr lang="en-PH" sz="1150" dirty="0" err="1">
                    <a:latin typeface="Arial Black" pitchFamily="34" charset="0"/>
                    <a:cs typeface="+mn-cs"/>
                  </a:rPr>
                  <a:t>mebendazole</a:t>
                </a:r>
                <a:r>
                  <a:rPr lang="en-PH" sz="1150" dirty="0">
                    <a:latin typeface="Arial Black" pitchFamily="34" charset="0"/>
                    <a:cs typeface="+mn-cs"/>
                  </a:rPr>
                  <a:t> if child is 2 years or older and has not had a dose in the previous 6 months.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                  - Follow-up in 14 days.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If very low weight for age;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                  - </a:t>
                </a:r>
                <a:r>
                  <a:rPr lang="en-PH" sz="1150" b="1" dirty="0">
                    <a:latin typeface="Arial Black" pitchFamily="34" charset="0"/>
                    <a:cs typeface="+mn-cs"/>
                  </a:rPr>
                  <a:t>Give Vitamin A.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Follow-up in 30 days.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r>
                  <a:rPr lang="en-PH" sz="1150" dirty="0">
                    <a:latin typeface="Arial Black" pitchFamily="34" charset="0"/>
                    <a:cs typeface="+mn-cs"/>
                  </a:rPr>
                  <a:t>Advise mother when  to return immediately.</a:t>
                </a:r>
              </a:p>
            </p:txBody>
          </p:sp>
        </p:grp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228600" y="4724400"/>
            <a:ext cx="8763000" cy="1981200"/>
            <a:chOff x="228600" y="4591050"/>
            <a:chExt cx="8763000" cy="838200"/>
          </a:xfrm>
          <a:solidFill>
            <a:srgbClr val="00B050"/>
          </a:solidFill>
        </p:grpSpPr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228600" y="4591050"/>
              <a:ext cx="1676400" cy="838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Not very low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weight for age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and no other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signs of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malnutrition.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1905000" y="4591050"/>
              <a:ext cx="1676400" cy="838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0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100" dirty="0">
                  <a:latin typeface="Arial Black" pitchFamily="34" charset="0"/>
                  <a:cs typeface="+mn-cs"/>
                </a:rPr>
                <a:t>NO ANEMIA AND NOT VERY </a:t>
              </a:r>
              <a:r>
                <a:rPr lang="en-PH" sz="1100" dirty="0" smtClean="0">
                  <a:latin typeface="Arial Black" pitchFamily="34" charset="0"/>
                  <a:cs typeface="+mn-cs"/>
                </a:rPr>
                <a:t>LOW WEIGHT</a:t>
              </a:r>
              <a:endParaRPr lang="en-PH" sz="1100" dirty="0">
                <a:latin typeface="Arial Black" pitchFamily="34" charset="0"/>
                <a:cs typeface="+mn-cs"/>
              </a:endParaRP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>
            <a:xfrm>
              <a:off x="3581400" y="4591050"/>
              <a:ext cx="5410200" cy="838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i="1" dirty="0">
                  <a:latin typeface="Arial Black" pitchFamily="34" charset="0"/>
                  <a:cs typeface="+mn-cs"/>
                </a:rPr>
                <a:t>If the child is less than 2 years old, assess the child’s feeding and counsel the mother on feeding according to the FOOD box on the COUNSEL THE MOTHER chart.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00" i="1" dirty="0">
                  <a:latin typeface="Arial Black" pitchFamily="34" charset="0"/>
                  <a:cs typeface="+mn-cs"/>
                </a:rPr>
                <a:t>                -if feeding is a problem, follow-up in 5 days.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500" dirty="0">
                  <a:latin typeface="Arial Black" pitchFamily="34" charset="0"/>
                  <a:cs typeface="+mn-cs"/>
                </a:rPr>
                <a:t>Advise mother when to return immediately.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36638"/>
            <a:ext cx="8763000" cy="7159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CHECK FOR FEEDING PROBLEM OR LOW WEIGHT</a:t>
            </a:r>
            <a:r>
              <a:rPr lang="en-PH" sz="3600" dirty="0" smtClean="0">
                <a:solidFill>
                  <a:srgbClr val="FFFF00"/>
                </a:solidFill>
              </a:rPr>
              <a:t>:</a:t>
            </a:r>
            <a:endParaRPr lang="en-PH" sz="3600" dirty="0">
              <a:solidFill>
                <a:srgbClr val="FFFF00"/>
              </a:solidFill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28600" y="2743200"/>
            <a:ext cx="8763000" cy="1676400"/>
            <a:chOff x="228600" y="2895600"/>
            <a:chExt cx="8763000" cy="685800"/>
          </a:xfrm>
          <a:solidFill>
            <a:srgbClr val="FF0000"/>
          </a:solidFill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228600" y="28956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50" dirty="0">
                  <a:latin typeface="Arial Black" pitchFamily="34" charset="0"/>
                  <a:cs typeface="+mn-cs"/>
                </a:rPr>
                <a:t>* Not able to feed or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50" dirty="0">
                  <a:latin typeface="Arial Black" pitchFamily="34" charset="0"/>
                  <a:cs typeface="+mn-cs"/>
                </a:rPr>
                <a:t>* No attachment at all or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50" dirty="0">
                  <a:latin typeface="Arial Black" pitchFamily="34" charset="0"/>
                  <a:cs typeface="+mn-cs"/>
                </a:rPr>
                <a:t>* Not sucking at all</a:t>
              </a:r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1905000" y="2895600"/>
              <a:ext cx="16764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NOT ABLE TO FEED  POSSIBLE SERIOUS BACTERIAL INFECTION</a:t>
              </a: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581400" y="2895600"/>
              <a:ext cx="5410200" cy="6858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i="1" dirty="0">
                  <a:latin typeface="Arial Black" pitchFamily="34" charset="0"/>
                </a:rPr>
                <a:t>*  Give first dose of intramuscular antibiotics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600" dirty="0">
                  <a:latin typeface="Arial Black" pitchFamily="34" charset="0"/>
                </a:rPr>
                <a:t>*  Treat to prevent low blood sugar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i="1" dirty="0">
                  <a:latin typeface="Arial Black" pitchFamily="34" charset="0"/>
                </a:rPr>
                <a:t>*  Advise the mother how to keep the young infant warm on the way to the hospital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600" dirty="0">
                  <a:latin typeface="Arial Black" pitchFamily="34" charset="0"/>
                </a:rPr>
                <a:t>*  Refer URGENTLY to hospital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endParaRPr lang="en-PH" sz="16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76200"/>
            <a:ext cx="8763000" cy="5257800"/>
            <a:chOff x="228600" y="4267199"/>
            <a:chExt cx="8763000" cy="838201"/>
          </a:xfrm>
          <a:solidFill>
            <a:srgbClr val="FFFF00"/>
          </a:solidFill>
        </p:grpSpPr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1905000" y="4267199"/>
              <a:ext cx="1676400" cy="83820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1005840" lvl="1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8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0" lvl="1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FEEDING PROBLEM OR LOW WEIGHT</a:t>
              </a:r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228600" y="4267200"/>
              <a:ext cx="8763000" cy="838200"/>
              <a:chOff x="228600" y="3752850"/>
              <a:chExt cx="8763000" cy="838200"/>
            </a:xfrm>
            <a:grpFill/>
          </p:grpSpPr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28600" y="3752850"/>
                <a:ext cx="1676400" cy="83814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  <a:cs typeface="+mn-cs"/>
                  </a:rPr>
                  <a:t>* Not well attached to breast of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  <a:cs typeface="+mn-cs"/>
                  </a:rPr>
                  <a:t>* Not suckling effectively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Less than 8 </a:t>
                </a:r>
                <a:r>
                  <a:rPr lang="en-PH" sz="1500" dirty="0" err="1">
                    <a:latin typeface="Arial Black" pitchFamily="34" charset="0"/>
                  </a:rPr>
                  <a:t>breastfeedings</a:t>
                </a:r>
                <a:r>
                  <a:rPr lang="en-PH" sz="1500" dirty="0">
                    <a:latin typeface="Arial Black" pitchFamily="34" charset="0"/>
                  </a:rPr>
                  <a:t> in 24 hours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Receives other foods or drinks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Low weight for age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</a:t>
                </a:r>
                <a:r>
                  <a:rPr lang="en-PH" sz="1500" dirty="0" err="1">
                    <a:latin typeface="Arial Black" pitchFamily="34" charset="0"/>
                  </a:rPr>
                  <a:t>Trush</a:t>
                </a:r>
                <a:r>
                  <a:rPr lang="en-PH" sz="1500" dirty="0">
                    <a:latin typeface="Arial Black" pitchFamily="34" charset="0"/>
                  </a:rPr>
                  <a:t> (ulcers or white patches in mouth)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Arial" charset="0"/>
                  <a:buChar char="•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581400" y="3752850"/>
                <a:ext cx="5410200" cy="83814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Advise the mother to  breastfeed as often and for as long as the infant wants, day and night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-  If not well attached or not suckling effectively, teach correct positioning and attachment.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-  If breastfeeding less than 8 times in 24 hours, advise to increase frequency of feeding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If receiving other foods or drinks, counsel mother  about breastfeeding more, reducing other foods or drinks, using a cup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-  If not  breastfeeding at all: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    1.  Refer for breastfeeding counselling and possible </a:t>
                </a:r>
                <a:r>
                  <a:rPr lang="en-PH" sz="1450" dirty="0" smtClean="0">
                    <a:latin typeface="Arial Black" pitchFamily="34" charset="0"/>
                  </a:rPr>
                  <a:t>re-lactation</a:t>
                </a:r>
                <a:endParaRPr lang="en-PH" sz="1450" dirty="0">
                  <a:latin typeface="Arial Black" pitchFamily="34" charset="0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    2.  Advise about correctly preparing </a:t>
                </a:r>
                <a:r>
                  <a:rPr lang="en-PH" sz="1450" dirty="0" err="1">
                    <a:latin typeface="Arial Black" pitchFamily="34" charset="0"/>
                  </a:rPr>
                  <a:t>breastmilk</a:t>
                </a:r>
                <a:r>
                  <a:rPr lang="en-PH" sz="1450" dirty="0">
                    <a:latin typeface="Arial Black" pitchFamily="34" charset="0"/>
                  </a:rPr>
                  <a:t> substitutes and using a cup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If thrush, teach the mother to treat thrush at home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Advise mother to give home care for the young infant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Follow-up any feeding problem or thrush in 2 days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Follow-up low weight for age in 14 days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endParaRPr lang="en-PH" sz="145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52400" y="5334000"/>
            <a:ext cx="8763000" cy="1371600"/>
            <a:chOff x="304800" y="4591050"/>
            <a:chExt cx="8763000" cy="838200"/>
          </a:xfrm>
          <a:solidFill>
            <a:srgbClr val="00B050"/>
          </a:solidFill>
        </p:grpSpPr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304800" y="4591050"/>
              <a:ext cx="1676400" cy="838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 Not low weight for age and no other signs of inadequate feeding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1981200" y="4591050"/>
              <a:ext cx="1676400" cy="838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1005840" lvl="1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8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7150" lvl="1" indent="-5715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NO FEEDING PROBLEM</a:t>
              </a: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>
            <a:xfrm>
              <a:off x="3657600" y="4591050"/>
              <a:ext cx="5410200" cy="838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normAutofit/>
            </a:bodyPr>
            <a:lstStyle/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dirty="0">
                  <a:latin typeface="Arial Black" pitchFamily="34" charset="0"/>
                </a:rPr>
                <a:t>* Advise mother to give home care for the young infant</a:t>
              </a:r>
            </a:p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dirty="0">
                  <a:latin typeface="Arial Black" pitchFamily="34" charset="0"/>
                </a:rPr>
                <a:t>* Praise the mother for feeding the infant well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2590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Assess earache and discharge and treat as appropriate.</a:t>
            </a:r>
            <a:br>
              <a:rPr lang="en-US" b="1" dirty="0" smtClean="0"/>
            </a:br>
            <a:r>
              <a:rPr lang="en-US" b="1" dirty="0" smtClean="0"/>
              <a:t>Assess other problems the parent says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6000" dirty="0" smtClean="0">
                <a:latin typeface="Aharoni" pitchFamily="2" charset="-79"/>
                <a:cs typeface="Aharoni" pitchFamily="2" charset="-79"/>
              </a:rPr>
              <a:t>Assess, Classify and Treat the Sick Young Infant Age 1 week up to 2 months</a:t>
            </a:r>
            <a:endParaRPr lang="en-PH" sz="6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6096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600" b="1" dirty="0" smtClean="0">
                <a:solidFill>
                  <a:schemeClr val="tx1"/>
                </a:solidFill>
              </a:rPr>
              <a:t>CHECK FOR POSSIBLE BACTERIAL INFECTION</a:t>
            </a:r>
            <a:endParaRPr lang="en-PH" sz="2600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533400"/>
            <a:ext cx="8229600" cy="609600"/>
          </a:xfrm>
          <a:prstGeom prst="rect">
            <a:avLst/>
          </a:prstGeom>
          <a:ln>
            <a:solidFill>
              <a:srgbClr val="2BF535"/>
            </a:solidFill>
          </a:ln>
        </p:spPr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PH" sz="1600" b="1" dirty="0">
                <a:ln w="6350">
                  <a:noFill/>
                </a:ln>
                <a:solidFill>
                  <a:srgbClr val="00B050"/>
                </a:solidFill>
                <a:latin typeface="+mj-lt"/>
                <a:ea typeface="+mj-ea"/>
                <a:cs typeface="+mj-cs"/>
              </a:rPr>
              <a:t>                         SIGNS                       CLASSIFY AS                     TREATMENT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PH" sz="1600" b="1" dirty="0">
                <a:ln w="6350">
                  <a:noFill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		</a:t>
            </a:r>
            <a:endParaRPr lang="en-PH" sz="700" b="1" dirty="0">
              <a:ln w="6350">
                <a:noFill/>
              </a:ln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28600" y="914400"/>
            <a:ext cx="8763000" cy="4800599"/>
            <a:chOff x="228600" y="2895601"/>
            <a:chExt cx="8763000" cy="1433947"/>
          </a:xfrm>
          <a:solidFill>
            <a:srgbClr val="FF0000"/>
          </a:solidFill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228600" y="2895602"/>
              <a:ext cx="3962400" cy="1433946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/>
            <a:lstStyle/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+mn-cs"/>
                </a:rPr>
                <a:t>* </a:t>
              </a:r>
              <a:r>
                <a:rPr lang="en-PH" sz="1550" dirty="0">
                  <a:latin typeface="Arial Black" pitchFamily="34" charset="0"/>
                  <a:cs typeface="Arial" pitchFamily="34" charset="0"/>
                </a:rPr>
                <a:t>Convulsion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Fast breathing (60 breaths per minute or more)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Severe chest </a:t>
              </a:r>
              <a:r>
                <a:rPr lang="en-PH" sz="1550" dirty="0" err="1">
                  <a:latin typeface="Arial Black" pitchFamily="34" charset="0"/>
                  <a:cs typeface="Arial" pitchFamily="34" charset="0"/>
                </a:rPr>
                <a:t>indrawing</a:t>
              </a:r>
              <a:r>
                <a:rPr lang="en-PH" sz="1550" dirty="0">
                  <a:latin typeface="Arial Black" pitchFamily="34" charset="0"/>
                  <a:cs typeface="Arial" pitchFamily="34" charset="0"/>
                </a:rPr>
                <a:t>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Nasal flaring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Grunting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 Bulging fontanelle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Pus draining from ear of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Umbilical redness extending to the skin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Fever (37.5ºC* or above or feels hot) or low body temperature (less than (35.5ºC* or feels cold) or 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Many or severe skin pustules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Abnormally sleepy or difficulty to awaken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50" dirty="0">
                  <a:latin typeface="Arial Black" pitchFamily="34" charset="0"/>
                  <a:cs typeface="Arial" pitchFamily="34" charset="0"/>
                </a:rPr>
                <a:t>* Less than normal movement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55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177800" indent="-41275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Tx/>
                <a:buChar char="-"/>
                <a:defRPr/>
              </a:pPr>
              <a:endParaRPr lang="en-PH" sz="155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4191000" y="2895602"/>
              <a:ext cx="1676400" cy="1433946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dirty="0">
                  <a:latin typeface="Arial Black" pitchFamily="34" charset="0"/>
                  <a:cs typeface="+mn-cs"/>
                </a:rPr>
                <a:t>POSSIBLE SERIOUS BACTERIAL INFECTION</a:t>
              </a:r>
            </a:p>
          </p:txBody>
        </p:sp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5867400" y="2895601"/>
              <a:ext cx="3124200" cy="1433946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*   Give first dose of an appropriate antibiotics.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*   Give Vitamin A.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*   Treat the child to prevent low blood sugar.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b="1" i="1" dirty="0">
                  <a:latin typeface="Arial Black" pitchFamily="34" charset="0"/>
                  <a:cs typeface="+mn-cs"/>
                </a:rPr>
                <a:t>*   Refer </a:t>
              </a:r>
              <a:r>
                <a:rPr lang="en-PH" b="1" dirty="0">
                  <a:latin typeface="Arial Black" pitchFamily="34" charset="0"/>
                  <a:cs typeface="+mn-cs"/>
                </a:rPr>
                <a:t>URGENTLY to hospital.</a:t>
              </a:r>
              <a:endParaRPr lang="en-PH" b="1" i="1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8600" y="5715000"/>
            <a:ext cx="8763000" cy="1066800"/>
            <a:chOff x="228600" y="4591050"/>
            <a:chExt cx="8763000" cy="838200"/>
          </a:xfrm>
          <a:solidFill>
            <a:srgbClr val="00B050"/>
          </a:solidFill>
        </p:grpSpPr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228600" y="4591050"/>
              <a:ext cx="3962400" cy="8382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6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dirty="0">
                  <a:latin typeface="Arial Black" pitchFamily="34" charset="0"/>
                </a:rPr>
                <a:t>* Red umbilicus or draining pus or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dirty="0">
                  <a:latin typeface="Arial Black" pitchFamily="34" charset="0"/>
                </a:rPr>
                <a:t>* Skin </a:t>
              </a:r>
              <a:r>
                <a:rPr lang="en-PH" sz="1600" dirty="0" err="1">
                  <a:latin typeface="Arial Black" pitchFamily="34" charset="0"/>
                </a:rPr>
                <a:t>pustulres</a:t>
              </a:r>
              <a:endParaRPr lang="en-PH" sz="1600" dirty="0">
                <a:latin typeface="Arial Black" pitchFamily="34" charset="0"/>
              </a:endParaRP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>
            <a:xfrm>
              <a:off x="4191000" y="4591050"/>
              <a:ext cx="1676400" cy="8382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/>
            <a:lstStyle/>
            <a:p>
              <a:pPr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dirty="0">
                  <a:latin typeface="Arial Black" pitchFamily="34" charset="0"/>
                </a:rPr>
                <a:t>LOCAL  BACTERIAL INFECTION</a:t>
              </a: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5867400" y="4591050"/>
              <a:ext cx="3124200" cy="838200"/>
            </a:xfrm>
            <a:prstGeom prst="rect">
              <a:avLst/>
            </a:prstGeom>
            <a:grpFill/>
            <a:ln>
              <a:solidFill>
                <a:schemeClr val="bg1">
                  <a:alpha val="30000"/>
                </a:schemeClr>
              </a:solidFill>
            </a:ln>
          </p:spPr>
          <p:txBody>
            <a:bodyPr/>
            <a:lstStyle/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b="1" i="1" dirty="0">
                  <a:latin typeface="Arial Black" pitchFamily="34" charset="0"/>
                </a:rPr>
                <a:t>*   Give an appropriate oral antibiotic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b="1" i="1" dirty="0">
                  <a:latin typeface="Arial Black" pitchFamily="34" charset="0"/>
                </a:rPr>
                <a:t>*   Treat local infection in the health </a:t>
              </a:r>
              <a:r>
                <a:rPr lang="en-PH" sz="900" b="1" i="1" dirty="0" err="1">
                  <a:latin typeface="Arial Black" pitchFamily="34" charset="0"/>
                </a:rPr>
                <a:t>center</a:t>
              </a:r>
              <a:r>
                <a:rPr lang="en-PH" sz="900" b="1" i="1" dirty="0">
                  <a:latin typeface="Arial Black" pitchFamily="34" charset="0"/>
                </a:rPr>
                <a:t> and teach the mother to treat local infections at home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b="1" i="1" dirty="0">
                  <a:latin typeface="Arial Black" pitchFamily="34" charset="0"/>
                </a:rPr>
                <a:t>*   Advise mother to give home care for the young infant</a:t>
              </a:r>
            </a:p>
            <a:p>
              <a:pPr marL="177800" indent="-1778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b="1" i="1" dirty="0">
                  <a:latin typeface="Arial Black" pitchFamily="34" charset="0"/>
                </a:rPr>
                <a:t>*   Follow up in 2 days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endParaRPr lang="en-PH" sz="9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839200" cy="6858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600" dirty="0" smtClean="0">
                <a:solidFill>
                  <a:srgbClr val="FFFF00"/>
                </a:solidFill>
              </a:rPr>
              <a:t>THEN ASK: Does the young infant have </a:t>
            </a:r>
            <a:r>
              <a:rPr lang="en-PH" sz="2600" dirty="0" err="1" smtClean="0">
                <a:solidFill>
                  <a:srgbClr val="FFFF00"/>
                </a:solidFill>
              </a:rPr>
              <a:t>diarrhea</a:t>
            </a:r>
            <a:endParaRPr lang="en-PH" sz="2600" dirty="0">
              <a:solidFill>
                <a:srgbClr val="FFFF00"/>
              </a:solidFill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28600" y="838200"/>
            <a:ext cx="8763000" cy="2362200"/>
            <a:chOff x="381000" y="1143000"/>
            <a:chExt cx="8763000" cy="1600200"/>
          </a:xfrm>
          <a:solidFill>
            <a:srgbClr val="FF0000"/>
          </a:solidFill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381000" y="1143000"/>
              <a:ext cx="1676400" cy="16002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3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Two  of the following signs: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30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* Abnormally  sleepy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or difficult to awaken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* Sunken eyes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* Not able to drink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drinking poorly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* Skin pinch goes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30" dirty="0">
                  <a:latin typeface="Arial Black" pitchFamily="34" charset="0"/>
                  <a:cs typeface="+mn-cs"/>
                </a:rPr>
                <a:t>back very slowly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30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3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3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2057400" y="1143000"/>
              <a:ext cx="1676400" cy="16002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SEVERE 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DEHYDRATION</a:t>
              </a:r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3733800" y="1143000"/>
              <a:ext cx="5410200" cy="16002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/>
            <a:lstStyle/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If infant does not have POSSIBLE SERIOUS  BACTERIAL INFECTION nor DYSENTERY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    -  Give fluid for severe dehydration (Plan C)  OR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endParaRPr lang="en-PH" sz="1400" dirty="0">
                <a:latin typeface="Arial Black" pitchFamily="34" charset="0"/>
                <a:cs typeface="+mn-cs"/>
              </a:endParaRP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 If infant also has POSSIBLE SERIOUS BACTERIAL INFECTION  or DYSENTERY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400" dirty="0">
                  <a:latin typeface="Arial Black" pitchFamily="34" charset="0"/>
                </a:rPr>
                <a:t>    -  Refer URGENTLY to hospital with mother giving frequent sips or ORS on the way.  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        Advise mother to continue breastfeeding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400" dirty="0">
                  <a:solidFill>
                    <a:schemeClr val="bg1"/>
                  </a:solidFill>
                  <a:latin typeface="Arial Black" pitchFamily="34" charset="0"/>
                  <a:cs typeface="+mn-cs"/>
                </a:rPr>
                <a:t> 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28600" y="3200400"/>
            <a:ext cx="8763000" cy="1828800"/>
            <a:chOff x="228600" y="2286000"/>
            <a:chExt cx="8763000" cy="1371600"/>
          </a:xfrm>
          <a:solidFill>
            <a:srgbClr val="FFFF00"/>
          </a:solidFill>
        </p:grpSpPr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228600" y="2286000"/>
              <a:ext cx="1676400" cy="13716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b="1" dirty="0">
                  <a:latin typeface="Arial Black" pitchFamily="34" charset="0"/>
                  <a:cs typeface="+mn-cs"/>
                </a:rPr>
                <a:t>Two  of the following signs: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00" b="1" dirty="0"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dirty="0">
                  <a:latin typeface="Arial Black" pitchFamily="34" charset="0"/>
                  <a:cs typeface="+mn-cs"/>
                </a:rPr>
                <a:t>* Restless, irritable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dirty="0">
                  <a:latin typeface="Arial Black" pitchFamily="34" charset="0"/>
                  <a:cs typeface="+mn-cs"/>
                </a:rPr>
                <a:t>* Sunken eyes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dirty="0">
                  <a:latin typeface="Arial Black" pitchFamily="34" charset="0"/>
                  <a:cs typeface="+mn-cs"/>
                </a:rPr>
                <a:t>* Drinks eagerly, thirsty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dirty="0">
                  <a:latin typeface="Arial Black" pitchFamily="34" charset="0"/>
                  <a:cs typeface="+mn-cs"/>
                </a:rPr>
                <a:t>* Skin pinch goes back slowly.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1905000" y="2286000"/>
              <a:ext cx="1676400" cy="13716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SOME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DEHYDRATION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3581400" y="2286000"/>
              <a:ext cx="5410200" cy="13716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/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500" i="1" dirty="0">
                  <a:latin typeface="Arial Black" pitchFamily="34" charset="0"/>
                  <a:cs typeface="+mn-cs"/>
                </a:rPr>
                <a:t>*  Give fluid and food for some dehydration </a:t>
              </a:r>
              <a:r>
                <a:rPr lang="en-PH" sz="1200" i="1" dirty="0">
                  <a:latin typeface="Arial Black" pitchFamily="34" charset="0"/>
                  <a:cs typeface="+mn-cs"/>
                </a:rPr>
                <a:t>(Plan B). </a:t>
              </a:r>
              <a:endParaRPr lang="en-PH" sz="1500" i="1" dirty="0">
                <a:latin typeface="Arial Black" pitchFamily="34" charset="0"/>
                <a:cs typeface="+mn-cs"/>
              </a:endParaRP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500" dirty="0">
                  <a:latin typeface="Arial Black" pitchFamily="34" charset="0"/>
                </a:rPr>
                <a:t>*  If infant also has POSSIBLE SERIOUS BACTERIAL INFECTION  or DYSENTERY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500" dirty="0">
                  <a:latin typeface="Arial Black" pitchFamily="34" charset="0"/>
                </a:rPr>
                <a:t>    -  Refer URGENTLY to hospital with mother giving frequent sips or ORS on the way.  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500" dirty="0">
                  <a:latin typeface="Arial Black" pitchFamily="34" charset="0"/>
                </a:rPr>
                <a:t>        Advise mother to continue breastfeeding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500" dirty="0">
                  <a:latin typeface="Arial Black" pitchFamily="34" charset="0"/>
                </a:rPr>
                <a:t> 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500" dirty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en-PH" sz="15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28600" y="5029200"/>
            <a:ext cx="8763000" cy="1524000"/>
            <a:chOff x="228600" y="3429000"/>
            <a:chExt cx="8763000" cy="533400"/>
          </a:xfrm>
          <a:solidFill>
            <a:srgbClr val="00B050"/>
          </a:solidFill>
        </p:grpSpPr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228600" y="3429000"/>
              <a:ext cx="1676400" cy="5334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9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dirty="0">
                  <a:latin typeface="Arial Black" pitchFamily="34" charset="0"/>
                  <a:cs typeface="+mn-cs"/>
                </a:rPr>
                <a:t>Not enough signs to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dirty="0">
                  <a:latin typeface="Arial Black" pitchFamily="34" charset="0"/>
                  <a:cs typeface="+mn-cs"/>
                </a:rPr>
                <a:t>classify as some or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900" dirty="0">
                  <a:latin typeface="Arial Black" pitchFamily="34" charset="0"/>
                  <a:cs typeface="+mn-cs"/>
                </a:rPr>
                <a:t>severe dehydration. </a:t>
              </a:r>
            </a:p>
          </p:txBody>
        </p:sp>
        <p:sp>
          <p:nvSpPr>
            <p:cNvPr id="18" name="Content Placeholder 2"/>
            <p:cNvSpPr txBox="1">
              <a:spLocks/>
            </p:cNvSpPr>
            <p:nvPr/>
          </p:nvSpPr>
          <p:spPr>
            <a:xfrm>
              <a:off x="1905000" y="3429000"/>
              <a:ext cx="1676400" cy="5334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NO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DEHYDRATION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3581400" y="3429000"/>
              <a:ext cx="5410200" cy="5334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i="1" dirty="0">
                  <a:latin typeface="Arial Black" pitchFamily="34" charset="0"/>
                  <a:cs typeface="+mn-cs"/>
                </a:rPr>
                <a:t>Give fluid and food to treat </a:t>
              </a:r>
              <a:r>
                <a:rPr lang="en-PH" sz="1400" i="1" dirty="0" err="1">
                  <a:latin typeface="Arial Black" pitchFamily="34" charset="0"/>
                  <a:cs typeface="+mn-cs"/>
                </a:rPr>
                <a:t>diarrhea</a:t>
              </a:r>
              <a:r>
                <a:rPr lang="en-PH" sz="1400" i="1" dirty="0">
                  <a:latin typeface="Arial Black" pitchFamily="34" charset="0"/>
                  <a:cs typeface="+mn-cs"/>
                </a:rPr>
                <a:t> at home (Plan A).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839200" cy="6858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2600" dirty="0" smtClean="0"/>
              <a:t>THEN ASK: Does the young infant have </a:t>
            </a:r>
            <a:r>
              <a:rPr lang="en-PH" sz="2600" dirty="0" err="1" smtClean="0"/>
              <a:t>diarrhea</a:t>
            </a:r>
            <a:endParaRPr lang="en-PH" sz="26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28600" y="1371600"/>
            <a:ext cx="8763000" cy="1600200"/>
            <a:chOff x="228600" y="3581400"/>
            <a:chExt cx="8763000" cy="533400"/>
          </a:xfrm>
          <a:solidFill>
            <a:srgbClr val="FF0000"/>
          </a:solidFill>
        </p:grpSpPr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228600" y="3581400"/>
              <a:ext cx="1676400" cy="5334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Dehydration 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lasting 14  days or more</a:t>
              </a:r>
            </a:p>
          </p:txBody>
        </p:sp>
        <p:sp>
          <p:nvSpPr>
            <p:cNvPr id="23" name="Content Placeholder 2"/>
            <p:cNvSpPr txBox="1">
              <a:spLocks/>
            </p:cNvSpPr>
            <p:nvPr/>
          </p:nvSpPr>
          <p:spPr>
            <a:xfrm>
              <a:off x="1905000" y="3581400"/>
              <a:ext cx="1676400" cy="5334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indent="136525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SEVERE  PERSISTENT DIARRHEA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24" name="Content Placeholder 2"/>
            <p:cNvSpPr txBox="1">
              <a:spLocks/>
            </p:cNvSpPr>
            <p:nvPr/>
          </p:nvSpPr>
          <p:spPr>
            <a:xfrm>
              <a:off x="3581400" y="3581400"/>
              <a:ext cx="5410200" cy="5334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i="1" dirty="0">
                  <a:latin typeface="Arial Black" pitchFamily="34" charset="0"/>
                </a:rPr>
                <a:t>*  If young infant is dehydrated, treat dehydration before referral unless the infant has also POSSIBLE SERIOUS BACTERIAL INFECTION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600" b="1" dirty="0">
                  <a:latin typeface="Arial Black" pitchFamily="34" charset="0"/>
                </a:rPr>
                <a:t>*  Refer to hospital.</a:t>
              </a: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endParaRPr lang="en-PH" sz="16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2971800"/>
            <a:ext cx="8763000" cy="1447800"/>
            <a:chOff x="228600" y="3657600"/>
            <a:chExt cx="8763000" cy="1524000"/>
          </a:xfrm>
          <a:solidFill>
            <a:srgbClr val="FF0000"/>
          </a:solidFill>
        </p:grpSpPr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228600" y="3657600"/>
              <a:ext cx="1676400" cy="15240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4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* Blood in the stool</a:t>
              </a:r>
            </a:p>
          </p:txBody>
        </p:sp>
        <p:sp>
          <p:nvSpPr>
            <p:cNvPr id="32" name="Content Placeholder 2"/>
            <p:cNvSpPr txBox="1">
              <a:spLocks/>
            </p:cNvSpPr>
            <p:nvPr/>
          </p:nvSpPr>
          <p:spPr>
            <a:xfrm>
              <a:off x="1905000" y="3657600"/>
              <a:ext cx="1676400" cy="15240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b="1" dirty="0">
                  <a:latin typeface="Arial Black" pitchFamily="34" charset="0"/>
                  <a:cs typeface="+mn-cs"/>
                </a:rPr>
                <a:t>DYSENTERY</a:t>
              </a: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latin typeface="Arial Black" pitchFamily="34" charset="0"/>
                <a:cs typeface="+mn-cs"/>
              </a:endParaRPr>
            </a:p>
          </p:txBody>
        </p:sp>
        <p:sp>
          <p:nvSpPr>
            <p:cNvPr id="33" name="Content Placeholder 2"/>
            <p:cNvSpPr txBox="1">
              <a:spLocks/>
            </p:cNvSpPr>
            <p:nvPr/>
          </p:nvSpPr>
          <p:spPr>
            <a:xfrm>
              <a:off x="3581400" y="3657600"/>
              <a:ext cx="5410200" cy="15240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600" dirty="0">
                  <a:latin typeface="Arial Black" pitchFamily="34" charset="0"/>
                </a:rPr>
                <a:t>* Refer URGENTLY to hospital with mother giving frequent sips or ORS on the way.  </a:t>
              </a:r>
            </a:p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600" dirty="0">
                  <a:latin typeface="Arial Black" pitchFamily="34" charset="0"/>
                </a:rPr>
                <a:t>        Advise mother to continue breastfeeding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Objectives of IMCI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PH" dirty="0" smtClean="0"/>
              <a:t>To reduce significantly mortality and morbidity  associated with the major cause of diseases in children</a:t>
            </a:r>
          </a:p>
          <a:p>
            <a:r>
              <a:rPr lang="en-PH" dirty="0" smtClean="0"/>
              <a:t>To promote improved growth and development  of children</a:t>
            </a:r>
          </a:p>
          <a:p>
            <a:r>
              <a:rPr lang="en-PH" b="1" dirty="0" smtClean="0"/>
              <a:t>Overall achievement of IMCI</a:t>
            </a:r>
          </a:p>
          <a:p>
            <a:pPr lvl="1"/>
            <a:r>
              <a:rPr lang="en-PH" dirty="0" smtClean="0"/>
              <a:t>Improved family support through promotion of breastfeeding, provision of </a:t>
            </a:r>
            <a:r>
              <a:rPr lang="en-PH" dirty="0" err="1" smtClean="0"/>
              <a:t>Vit</a:t>
            </a:r>
            <a:r>
              <a:rPr lang="en-PH" dirty="0" smtClean="0"/>
              <a:t>. A, promotion of immunization and improved infant and young child feeding</a:t>
            </a:r>
          </a:p>
          <a:p>
            <a:pPr lvl="1"/>
            <a:r>
              <a:rPr lang="en-PH" dirty="0" smtClean="0"/>
              <a:t>Improved healthcare facilities e.g. availability of essential drugs and adequate trained manpower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36638"/>
            <a:ext cx="8763000" cy="7159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PH" sz="3600" dirty="0" smtClean="0"/>
              <a:t>THEN CHECK FOR FEEDING PROBLEM OR LOW WEIGHT:</a:t>
            </a:r>
            <a:endParaRPr lang="en-PH" sz="3600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28600" y="2743200"/>
            <a:ext cx="8763000" cy="1676400"/>
            <a:chOff x="228600" y="2895600"/>
            <a:chExt cx="8763000" cy="685800"/>
          </a:xfrm>
          <a:solidFill>
            <a:srgbClr val="FF0000"/>
          </a:solidFill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228600" y="2895600"/>
              <a:ext cx="1676400" cy="6858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/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50" dirty="0">
                  <a:latin typeface="Arial Black" pitchFamily="34" charset="0"/>
                  <a:cs typeface="+mn-cs"/>
                </a:rPr>
                <a:t>* Not able to feed or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50" dirty="0">
                  <a:latin typeface="Arial Black" pitchFamily="34" charset="0"/>
                  <a:cs typeface="+mn-cs"/>
                </a:rPr>
                <a:t>* No attachment at all or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350" dirty="0">
                  <a:latin typeface="Arial Black" pitchFamily="34" charset="0"/>
                  <a:cs typeface="+mn-cs"/>
                </a:rPr>
                <a:t>* Not sucking at all</a:t>
              </a:r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1905000" y="2895600"/>
              <a:ext cx="1676400" cy="6858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NOT ABLE TO FEED  POSSIBLE SERIOUS BACTERIAL INFECTION</a:t>
              </a: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581400" y="2895600"/>
              <a:ext cx="5410200" cy="6858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i="1" dirty="0">
                  <a:latin typeface="Arial Black" pitchFamily="34" charset="0"/>
                </a:rPr>
                <a:t>*  Give first dose of intramuscular antibiotics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600" dirty="0">
                  <a:latin typeface="Arial Black" pitchFamily="34" charset="0"/>
                </a:rPr>
                <a:t>*  Treat to prevent low blood sugar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600" i="1" dirty="0">
                  <a:latin typeface="Arial Black" pitchFamily="34" charset="0"/>
                </a:rPr>
                <a:t>*  Advise the mother how to keep the young infant warm on the way to the hospital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r>
                <a:rPr lang="en-PH" sz="1600" dirty="0">
                  <a:latin typeface="Arial Black" pitchFamily="34" charset="0"/>
                </a:rPr>
                <a:t>*  Refer URGENTLY to hospital</a:t>
              </a:r>
            </a:p>
            <a:p>
              <a:pPr marL="547688" indent="-547688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tabLst>
                  <a:tab pos="0" algn="l"/>
                </a:tabLst>
                <a:defRPr/>
              </a:pPr>
              <a:endParaRPr lang="en-PH" sz="16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76200"/>
            <a:ext cx="8763000" cy="5257800"/>
            <a:chOff x="228600" y="4267199"/>
            <a:chExt cx="8763000" cy="838201"/>
          </a:xfrm>
          <a:solidFill>
            <a:srgbClr val="FFFF00"/>
          </a:solidFill>
        </p:grpSpPr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1905000" y="4267199"/>
              <a:ext cx="1676400" cy="838201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1005840" lvl="1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8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0" lvl="1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solidFill>
                    <a:schemeClr val="bg1"/>
                  </a:solidFill>
                  <a:latin typeface="Arial Black" pitchFamily="34" charset="0"/>
                  <a:cs typeface="+mn-cs"/>
                </a:rPr>
                <a:t>FEEDING PROBLEM OR LOW WEIGHT</a:t>
              </a:r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228600" y="4267200"/>
              <a:ext cx="8763000" cy="838200"/>
              <a:chOff x="228600" y="3752850"/>
              <a:chExt cx="8763000" cy="838200"/>
            </a:xfrm>
            <a:grpFill/>
          </p:grpSpPr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28600" y="3752850"/>
                <a:ext cx="1676400" cy="838147"/>
              </a:xfrm>
              <a:prstGeom prst="rect">
                <a:avLst/>
              </a:prstGeom>
              <a:grpFill/>
              <a:ln>
                <a:solidFill>
                  <a:schemeClr val="bg1">
                    <a:alpha val="73000"/>
                  </a:schemeClr>
                </a:solidFill>
              </a:ln>
            </p:spPr>
            <p:txBody>
              <a:bodyPr/>
              <a:lstStyle/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  <a:cs typeface="+mn-cs"/>
                  </a:rPr>
                  <a:t>* Not well attached to breast of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  <a:cs typeface="+mn-cs"/>
                  </a:rPr>
                  <a:t>* Not suckling effectively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</a:rPr>
                  <a:t>* Less than 8 </a:t>
                </a:r>
                <a:r>
                  <a:rPr lang="en-PH" sz="1500" dirty="0" err="1">
                    <a:solidFill>
                      <a:schemeClr val="bg1"/>
                    </a:solidFill>
                    <a:latin typeface="Arial Black" pitchFamily="34" charset="0"/>
                  </a:rPr>
                  <a:t>breastfeedings</a:t>
                </a: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</a:rPr>
                  <a:t> in 24 hours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</a:rPr>
                  <a:t>* Receives other foods or drinks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</a:rPr>
                  <a:t>* Low weight for age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</a:rPr>
                  <a:t>* </a:t>
                </a:r>
                <a:r>
                  <a:rPr lang="en-PH" sz="1500" dirty="0" err="1">
                    <a:solidFill>
                      <a:schemeClr val="bg1"/>
                    </a:solidFill>
                    <a:latin typeface="Arial Black" pitchFamily="34" charset="0"/>
                  </a:rPr>
                  <a:t>Trush</a:t>
                </a:r>
                <a:r>
                  <a:rPr lang="en-PH" sz="1500" dirty="0">
                    <a:solidFill>
                      <a:schemeClr val="bg1"/>
                    </a:solidFill>
                    <a:latin typeface="Arial Black" pitchFamily="34" charset="0"/>
                  </a:rPr>
                  <a:t> (ulcers or white patches in mouth)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Arial" charset="0"/>
                  <a:buChar char="•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581400" y="3752850"/>
                <a:ext cx="5410200" cy="838147"/>
              </a:xfrm>
              <a:prstGeom prst="rect">
                <a:avLst/>
              </a:prstGeom>
              <a:grpFill/>
              <a:ln>
                <a:solidFill>
                  <a:schemeClr val="bg1">
                    <a:alpha val="30000"/>
                  </a:schemeClr>
                </a:solidFill>
              </a:ln>
            </p:spPr>
            <p:txBody>
              <a:bodyPr/>
              <a:lstStyle/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* Advise the mother to  breastfeed as often and for as long as the infant wants, day and night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   -  If not well attached or not suckling effectively, teach correct positioning and attachment.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   -  If breastfeeding less than 8 times in 24 hours, advise to increase frequency of feeding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* If receiving other foods or drinks, counsel mother  about breastfeeding more, reducing other foods or drinks, using a cup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   -  If not  breastfeeding at all: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       1.  Refer for breastfeeding counselling and possible </a:t>
                </a:r>
                <a:r>
                  <a:rPr lang="en-PH" sz="1450" dirty="0" err="1">
                    <a:solidFill>
                      <a:schemeClr val="bg1"/>
                    </a:solidFill>
                    <a:latin typeface="Arial Black" pitchFamily="34" charset="0"/>
                  </a:rPr>
                  <a:t>relactation</a:t>
                </a:r>
                <a:endParaRPr lang="en-PH" sz="1450" dirty="0">
                  <a:solidFill>
                    <a:schemeClr val="bg1"/>
                  </a:solidFill>
                  <a:latin typeface="Arial Black" pitchFamily="34" charset="0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       2.  Advise about correctly preparing </a:t>
                </a:r>
                <a:r>
                  <a:rPr lang="en-PH" sz="1450" dirty="0" err="1">
                    <a:solidFill>
                      <a:schemeClr val="bg1"/>
                    </a:solidFill>
                    <a:latin typeface="Arial Black" pitchFamily="34" charset="0"/>
                  </a:rPr>
                  <a:t>breastmilk</a:t>
                </a: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 substitutes and using a cup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* If thrush, teach the mother to treat thrush at home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* Advise mother to give home care for the young infant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* Follow-up any feeding problem or thrush in 2 days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solidFill>
                      <a:schemeClr val="bg1"/>
                    </a:solidFill>
                    <a:latin typeface="Arial Black" pitchFamily="34" charset="0"/>
                  </a:rPr>
                  <a:t>   Follow-up low weight for age in 14 days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endParaRPr lang="en-PH" sz="145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52400" y="5334000"/>
            <a:ext cx="8763000" cy="1371600"/>
            <a:chOff x="304800" y="4591050"/>
            <a:chExt cx="8763000" cy="838200"/>
          </a:xfrm>
          <a:solidFill>
            <a:srgbClr val="00B050"/>
          </a:solidFill>
        </p:grpSpPr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304800" y="4591050"/>
              <a:ext cx="1676400" cy="8382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200" dirty="0">
                  <a:latin typeface="Arial Black" pitchFamily="34" charset="0"/>
                  <a:cs typeface="+mn-cs"/>
                </a:rPr>
                <a:t>*  Not low weight for age and no other signs of inadequate feeding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1981200" y="4591050"/>
              <a:ext cx="1676400" cy="8382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1005840" lvl="1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8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7150" lvl="1" indent="-5715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NO FEEDING PROBLEM</a:t>
              </a: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>
            <a:xfrm>
              <a:off x="3657600" y="4591050"/>
              <a:ext cx="5410200" cy="838200"/>
            </a:xfrm>
            <a:prstGeom prst="rect">
              <a:avLst/>
            </a:prstGeom>
            <a:grpFill/>
            <a:ln>
              <a:solidFill>
                <a:schemeClr val="bg1">
                  <a:alpha val="30000"/>
                </a:schemeClr>
              </a:solidFill>
            </a:ln>
          </p:spPr>
          <p:txBody>
            <a:bodyPr>
              <a:normAutofit/>
            </a:bodyPr>
            <a:lstStyle/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dirty="0">
                  <a:latin typeface="Arial Black" pitchFamily="34" charset="0"/>
                </a:rPr>
                <a:t>* Advise mother to give home care for the young infant</a:t>
              </a:r>
            </a:p>
            <a:p>
              <a:pPr marL="114300" indent="-11430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dirty="0">
                  <a:latin typeface="Arial Black" pitchFamily="34" charset="0"/>
                </a:rPr>
                <a:t>* Praise the mother for feeding the infant well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228600" y="152400"/>
            <a:ext cx="8763000" cy="5257800"/>
            <a:chOff x="228600" y="4267199"/>
            <a:chExt cx="8763000" cy="838201"/>
          </a:xfrm>
          <a:solidFill>
            <a:srgbClr val="FFFF00"/>
          </a:solidFill>
        </p:grpSpPr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1905000" y="4267199"/>
              <a:ext cx="1676400" cy="838201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1005840" lvl="1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28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0" lvl="1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r>
                <a:rPr lang="en-PH" sz="1400" dirty="0">
                  <a:latin typeface="Arial Black" pitchFamily="34" charset="0"/>
                  <a:cs typeface="+mn-cs"/>
                </a:rPr>
                <a:t>FEEDING PROBLEM OR LOW WEIGHT</a:t>
              </a:r>
            </a:p>
          </p:txBody>
        </p:sp>
        <p:grpSp>
          <p:nvGrpSpPr>
            <p:cNvPr id="18" name="Group 18"/>
            <p:cNvGrpSpPr>
              <a:grpSpLocks/>
            </p:cNvGrpSpPr>
            <p:nvPr/>
          </p:nvGrpSpPr>
          <p:grpSpPr bwMode="auto">
            <a:xfrm>
              <a:off x="228600" y="4267200"/>
              <a:ext cx="8763000" cy="838147"/>
              <a:chOff x="228600" y="3752850"/>
              <a:chExt cx="8763000" cy="838147"/>
            </a:xfrm>
            <a:grpFill/>
          </p:grpSpPr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228600" y="3752850"/>
                <a:ext cx="1676400" cy="838147"/>
              </a:xfrm>
              <a:prstGeom prst="rect">
                <a:avLst/>
              </a:prstGeom>
              <a:grpFill/>
              <a:ln>
                <a:solidFill>
                  <a:schemeClr val="bg1">
                    <a:alpha val="73000"/>
                  </a:schemeClr>
                </a:solidFill>
              </a:ln>
            </p:spPr>
            <p:txBody>
              <a:bodyPr/>
              <a:lstStyle/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  <a:cs typeface="+mn-cs"/>
                  </a:rPr>
                  <a:t>* Not well attached to breast of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  <a:cs typeface="+mn-cs"/>
                  </a:rPr>
                  <a:t>* Not suckling effectively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Less than 8 </a:t>
                </a:r>
                <a:r>
                  <a:rPr lang="en-PH" sz="1500" dirty="0" err="1">
                    <a:latin typeface="Arial Black" pitchFamily="34" charset="0"/>
                  </a:rPr>
                  <a:t>breastfeedings</a:t>
                </a:r>
                <a:r>
                  <a:rPr lang="en-PH" sz="1500" dirty="0">
                    <a:latin typeface="Arial Black" pitchFamily="34" charset="0"/>
                  </a:rPr>
                  <a:t> in 24 hours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Receives other foods or drinks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Low weight for age or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500" dirty="0">
                    <a:latin typeface="Arial Black" pitchFamily="34" charset="0"/>
                  </a:rPr>
                  <a:t>* </a:t>
                </a:r>
                <a:r>
                  <a:rPr lang="en-PH" sz="1500" dirty="0" err="1">
                    <a:latin typeface="Arial Black" pitchFamily="34" charset="0"/>
                  </a:rPr>
                  <a:t>Trush</a:t>
                </a:r>
                <a:r>
                  <a:rPr lang="en-PH" sz="1500" dirty="0">
                    <a:latin typeface="Arial Black" pitchFamily="34" charset="0"/>
                  </a:rPr>
                  <a:t> (ulcers or white patches in mouth)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Arial" charset="0"/>
                  <a:buChar char="•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endParaRPr lang="en-PH" sz="150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581400" y="3752850"/>
                <a:ext cx="5410200" cy="838147"/>
              </a:xfrm>
              <a:prstGeom prst="rect">
                <a:avLst/>
              </a:prstGeom>
              <a:grpFill/>
              <a:ln>
                <a:solidFill>
                  <a:schemeClr val="bg1">
                    <a:alpha val="30000"/>
                  </a:schemeClr>
                </a:solidFill>
              </a:ln>
            </p:spPr>
            <p:txBody>
              <a:bodyPr/>
              <a:lstStyle/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Advise the mother to  breastfeed as often and for as long as the infant wants, day and night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-  If not well attached or not suckling effectively, teach correct positioning and attachment.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-  If breastfeeding less than 8 times in 24 hours, advise to increase frequency of feeding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If receiving other foods or drinks, counsel mother  about breastfeeding more, reducing other foods or drinks, using a cup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-  If not  breastfeeding at all: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    1.  Refer for breastfeeding counselling and possible </a:t>
                </a:r>
                <a:r>
                  <a:rPr lang="en-PH" sz="1450" dirty="0" err="1">
                    <a:latin typeface="Arial Black" pitchFamily="34" charset="0"/>
                  </a:rPr>
                  <a:t>relactation</a:t>
                </a:r>
                <a:endParaRPr lang="en-PH" sz="1450" dirty="0">
                  <a:latin typeface="Arial Black" pitchFamily="34" charset="0"/>
                </a:endParaRP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    2.  Advise about correctly preparing </a:t>
                </a:r>
                <a:r>
                  <a:rPr lang="en-PH" sz="1450" dirty="0" err="1">
                    <a:latin typeface="Arial Black" pitchFamily="34" charset="0"/>
                  </a:rPr>
                  <a:t>breastmilk</a:t>
                </a:r>
                <a:r>
                  <a:rPr lang="en-PH" sz="1450" dirty="0">
                    <a:latin typeface="Arial Black" pitchFamily="34" charset="0"/>
                  </a:rPr>
                  <a:t> substitutes and using a cup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If thrush, teach the mother to treat thrush at home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Advise mother to give home care for the young infant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* Follow-up any feeding problem or thrush in 2 days</a:t>
                </a:r>
              </a:p>
              <a:p>
                <a:pPr marL="114300" indent="-11430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defRPr/>
                </a:pPr>
                <a:r>
                  <a:rPr lang="en-PH" sz="1450" dirty="0">
                    <a:latin typeface="Arial Black" pitchFamily="34" charset="0"/>
                  </a:rPr>
                  <a:t>   Follow-up low weight for age in 14 days</a:t>
                </a:r>
              </a:p>
              <a:p>
                <a:pPr marL="548640" indent="-411480" fontAlgn="auto">
                  <a:spcBef>
                    <a:spcPct val="20000"/>
                  </a:spcBef>
                  <a:spcAft>
                    <a:spcPts val="0"/>
                  </a:spcAft>
                  <a:buClr>
                    <a:schemeClr val="tx1">
                      <a:shade val="95000"/>
                    </a:schemeClr>
                  </a:buClr>
                  <a:buSzPct val="65000"/>
                  <a:buFont typeface="Wingdings" pitchFamily="2" charset="2"/>
                  <a:buChar char="Ø"/>
                  <a:defRPr/>
                </a:pPr>
                <a:endParaRPr lang="en-PH" sz="1450" dirty="0">
                  <a:solidFill>
                    <a:schemeClr val="bg1"/>
                  </a:solidFill>
                  <a:latin typeface="Arial Black" pitchFamily="34" charset="0"/>
                  <a:cs typeface="+mn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2590800"/>
          </a:xfrm>
        </p:spPr>
        <p:txBody>
          <a:bodyPr>
            <a:normAutofit/>
          </a:bodyPr>
          <a:lstStyle/>
          <a:p>
            <a:r>
              <a:rPr lang="en-US" b="1" dirty="0" smtClean="0"/>
              <a:t>Assess earache and discharge and treat as appropriate.</a:t>
            </a:r>
            <a:br>
              <a:rPr lang="en-US" b="1" dirty="0" smtClean="0"/>
            </a:br>
            <a:r>
              <a:rPr lang="en-US" b="1" dirty="0" smtClean="0"/>
              <a:t>Assess other problems.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Principles of IMCI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All sick children must be examined for general danger signs e.g. convulsions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All sick children must be assessed for major symptoms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All sick children must be assessed for immunization and nutritional status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 combination of individual signs lead to a child’s classification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IMCI Management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lvl="1"/>
            <a:endParaRPr lang="en-PH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53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assessment, check for general danger signs </a:t>
            </a:r>
            <a:r>
              <a:rPr lang="en-US" dirty="0" err="1" smtClean="0"/>
              <a:t>i.e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Convulsions</a:t>
            </a:r>
          </a:p>
          <a:p>
            <a:pPr lvl="1"/>
            <a:r>
              <a:rPr lang="en-US" dirty="0" smtClean="0"/>
              <a:t>Lethargy and unconsciousness</a:t>
            </a:r>
          </a:p>
          <a:p>
            <a:pPr lvl="1"/>
            <a:r>
              <a:rPr lang="en-US" dirty="0" smtClean="0"/>
              <a:t>Inability to breastfeed or feed</a:t>
            </a:r>
          </a:p>
          <a:p>
            <a:pPr lvl="1"/>
            <a:r>
              <a:rPr lang="en-US" dirty="0" smtClean="0"/>
              <a:t>Child vomiting everything</a:t>
            </a:r>
          </a:p>
          <a:p>
            <a:r>
              <a:rPr lang="en-US" dirty="0" smtClean="0"/>
              <a:t>Ask the parent about major signs and classify e.g.</a:t>
            </a:r>
          </a:p>
          <a:p>
            <a:pPr lvl="1"/>
            <a:r>
              <a:rPr lang="en-US" dirty="0" smtClean="0"/>
              <a:t>Cough</a:t>
            </a:r>
          </a:p>
          <a:p>
            <a:pPr lvl="1"/>
            <a:r>
              <a:rPr lang="en-US" dirty="0" err="1" smtClean="0"/>
              <a:t>Dyspnea</a:t>
            </a:r>
            <a:endParaRPr lang="en-US" dirty="0" smtClean="0"/>
          </a:p>
          <a:p>
            <a:pPr lvl="1"/>
            <a:r>
              <a:rPr lang="en-US" dirty="0" smtClean="0"/>
              <a:t>Diarrhea</a:t>
            </a:r>
          </a:p>
          <a:p>
            <a:pPr lvl="1"/>
            <a:r>
              <a:rPr lang="en-US" dirty="0" smtClean="0"/>
              <a:t>Fever</a:t>
            </a:r>
          </a:p>
          <a:p>
            <a:pPr lvl="1"/>
            <a:r>
              <a:rPr lang="en-US" dirty="0" smtClean="0"/>
              <a:t>Ear problems</a:t>
            </a:r>
          </a:p>
          <a:p>
            <a:r>
              <a:rPr lang="en-US" dirty="0" smtClean="0"/>
              <a:t>Classify the child according to signs present</a:t>
            </a:r>
          </a:p>
          <a:p>
            <a:r>
              <a:rPr lang="en-US" dirty="0" smtClean="0"/>
              <a:t>Check for signs of malnutrition and anemia e.g. bilateral pitting edema</a:t>
            </a:r>
          </a:p>
          <a:p>
            <a:r>
              <a:rPr lang="en-US" dirty="0" smtClean="0"/>
              <a:t>Classify the child’s nutritional status</a:t>
            </a:r>
          </a:p>
          <a:p>
            <a:r>
              <a:rPr lang="en-US" dirty="0" smtClean="0"/>
              <a:t>Check for signs of HIV infection e.g. recurrent </a:t>
            </a:r>
            <a:r>
              <a:rPr lang="en-US" dirty="0" err="1" smtClean="0"/>
              <a:t>otitis</a:t>
            </a:r>
            <a:r>
              <a:rPr lang="en-US" dirty="0" smtClean="0"/>
              <a:t> media, unexplained muscle wasting, recurrent bacterial infections etc</a:t>
            </a:r>
          </a:p>
          <a:p>
            <a:r>
              <a:rPr lang="en-US" dirty="0" smtClean="0"/>
              <a:t>Check immunization status and </a:t>
            </a:r>
            <a:r>
              <a:rPr lang="en-US" dirty="0" err="1" smtClean="0"/>
              <a:t>Vit</a:t>
            </a:r>
            <a:r>
              <a:rPr lang="en-US" dirty="0" smtClean="0"/>
              <a:t>. A supplementation status</a:t>
            </a:r>
          </a:p>
          <a:p>
            <a:r>
              <a:rPr lang="en-US" dirty="0" smtClean="0"/>
              <a:t>Assess for other problems that the parent says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 of illness in IMCI is color coded</a:t>
            </a:r>
          </a:p>
          <a:p>
            <a:pPr lvl="1"/>
            <a:r>
              <a:rPr lang="en-US" b="1" dirty="0" smtClean="0"/>
              <a:t>Red</a:t>
            </a:r>
            <a:r>
              <a:rPr lang="en-US" dirty="0" smtClean="0"/>
              <a:t> - </a:t>
            </a:r>
            <a:r>
              <a:rPr lang="en-PH" dirty="0" smtClean="0"/>
              <a:t>a classification that needs urgent referral after first dose of appropriate antibiotic</a:t>
            </a:r>
          </a:p>
          <a:p>
            <a:pPr lvl="1"/>
            <a:r>
              <a:rPr lang="en-US" b="1" dirty="0" smtClean="0"/>
              <a:t>Yellow</a:t>
            </a:r>
            <a:r>
              <a:rPr lang="en-US" dirty="0" smtClean="0"/>
              <a:t> -  </a:t>
            </a:r>
            <a:r>
              <a:rPr lang="en-PH" dirty="0" smtClean="0"/>
              <a:t>a classification that needs treatment at home and health education</a:t>
            </a:r>
          </a:p>
          <a:p>
            <a:pPr lvl="1"/>
            <a:r>
              <a:rPr lang="en-US" b="1" dirty="0" smtClean="0"/>
              <a:t>Green</a:t>
            </a:r>
            <a:r>
              <a:rPr lang="en-US" dirty="0" smtClean="0"/>
              <a:t> - </a:t>
            </a:r>
            <a:r>
              <a:rPr lang="en-PH" dirty="0" smtClean="0"/>
              <a:t>a classification that needs  health education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PH" sz="3600" dirty="0">
              <a:solidFill>
                <a:schemeClr val="tx1"/>
              </a:solidFill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28600" y="1143000"/>
            <a:ext cx="8763000" cy="2286000"/>
            <a:chOff x="381000" y="1143000"/>
            <a:chExt cx="8763000" cy="1600200"/>
          </a:xfrm>
          <a:solidFill>
            <a:srgbClr val="FF0000"/>
          </a:solidFill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381000" y="1143000"/>
              <a:ext cx="1676400" cy="16002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5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2057400" y="1143000"/>
              <a:ext cx="1676400" cy="16002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3733800" y="1143000"/>
              <a:ext cx="5410200" cy="16002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300" b="1" dirty="0">
                  <a:latin typeface="Arial Black" pitchFamily="34" charset="0"/>
                  <a:cs typeface="+mn-cs"/>
                </a:rPr>
                <a:t>A CLASSIFICATION THAT NEEDS URGENT REFERRAL AFTER FIRST DOSE OF APPROPRIATE ANTIBIOTIC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28600" y="3429000"/>
            <a:ext cx="8763000" cy="1905000"/>
            <a:chOff x="228600" y="2286000"/>
            <a:chExt cx="8763000" cy="1371600"/>
          </a:xfrm>
          <a:solidFill>
            <a:srgbClr val="FFFF00"/>
          </a:solidFill>
        </p:grpSpPr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228600" y="2286000"/>
              <a:ext cx="1676400" cy="13716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1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1905000" y="2286000"/>
              <a:ext cx="1676400" cy="13716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0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3581400" y="2286000"/>
              <a:ext cx="5410200" cy="13716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300" dirty="0">
                  <a:solidFill>
                    <a:srgbClr val="FF0000"/>
                  </a:solidFill>
                  <a:latin typeface="Arial Black" pitchFamily="34" charset="0"/>
                  <a:cs typeface="+mn-cs"/>
                </a:rPr>
                <a:t>A CLASSIFICATION THAT NEEDS TREAMENT AT HOME AND HEALTH EDUCATION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28600" y="5334000"/>
            <a:ext cx="8763000" cy="1371600"/>
            <a:chOff x="228600" y="3429000"/>
            <a:chExt cx="8763000" cy="533400"/>
          </a:xfrm>
          <a:solidFill>
            <a:srgbClr val="00B050"/>
          </a:solidFill>
        </p:grpSpPr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228600" y="3429000"/>
              <a:ext cx="1676400" cy="533400"/>
            </a:xfrm>
            <a:prstGeom prst="rect">
              <a:avLst/>
            </a:prstGeom>
            <a:grpFill/>
            <a:ln>
              <a:solidFill>
                <a:schemeClr val="bg1">
                  <a:alpha val="73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1200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8" name="Content Placeholder 2"/>
            <p:cNvSpPr txBox="1">
              <a:spLocks/>
            </p:cNvSpPr>
            <p:nvPr/>
          </p:nvSpPr>
          <p:spPr>
            <a:xfrm>
              <a:off x="1905000" y="3429000"/>
              <a:ext cx="1676400" cy="5334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>
              <a:normAutofit/>
            </a:bodyPr>
            <a:lstStyle/>
            <a:p>
              <a:pPr marL="548640" indent="-411480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defRPr/>
              </a:pPr>
              <a:endParaRPr lang="en-PH" sz="500" b="1" dirty="0">
                <a:solidFill>
                  <a:schemeClr val="bg1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3581400" y="3429000"/>
              <a:ext cx="5410200" cy="533400"/>
            </a:xfrm>
            <a:prstGeom prst="rect">
              <a:avLst/>
            </a:prstGeom>
            <a:grpFill/>
            <a:ln>
              <a:solidFill>
                <a:schemeClr val="bg1">
                  <a:alpha val="71000"/>
                </a:schemeClr>
              </a:solidFill>
            </a:ln>
          </p:spPr>
          <p:txBody>
            <a:bodyPr/>
            <a:lstStyle/>
            <a:p>
              <a:pPr marL="548640" indent="-411480" fontAlgn="auto">
                <a:spcBef>
                  <a:spcPct val="20000"/>
                </a:spcBef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SzPct val="65000"/>
                <a:buFont typeface="Wingdings" pitchFamily="2" charset="2"/>
                <a:buChar char="Ø"/>
                <a:defRPr/>
              </a:pPr>
              <a:r>
                <a:rPr lang="en-PH" sz="1400" dirty="0">
                  <a:solidFill>
                    <a:schemeClr val="bg1"/>
                  </a:solidFill>
                  <a:latin typeface="Arial Black" pitchFamily="34" charset="0"/>
                  <a:cs typeface="+mn-cs"/>
                </a:rPr>
                <a:t>A CLASSIFICATION THAT NEEDS  HEALTH EDUCATION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dirty="0" smtClean="0"/>
              <a:t>Essential IMCI Drugs at Health Facilities</a:t>
            </a:r>
            <a:endParaRPr lang="en-P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Oral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PH" b="0" baseline="0" smtClean="0">
                          <a:solidFill>
                            <a:schemeClr val="tx1"/>
                          </a:solidFill>
                        </a:rPr>
                        <a:t>rehydration </a:t>
                      </a:r>
                      <a:r>
                        <a:rPr lang="en-PH" b="0" smtClean="0">
                          <a:solidFill>
                            <a:schemeClr val="tx1"/>
                          </a:solidFill>
                        </a:rPr>
                        <a:t>salt (ORS) </a:t>
                      </a:r>
                      <a:endParaRPr lang="en-PH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PH" b="0" dirty="0" smtClean="0">
                          <a:solidFill>
                            <a:schemeClr val="tx1"/>
                          </a:solidFill>
                        </a:rPr>
                        <a:t>Oral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antibiotics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(1</a:t>
                      </a:r>
                      <a:r>
                        <a:rPr lang="en-PH" b="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line – </a:t>
                      </a:r>
                      <a:r>
                        <a:rPr lang="en-PH" b="0" baseline="0" dirty="0" err="1" smtClean="0">
                          <a:solidFill>
                            <a:schemeClr val="tx1"/>
                          </a:solidFill>
                        </a:rPr>
                        <a:t>Cotrimoxazole</a:t>
                      </a:r>
                      <a:endParaRPr lang="en-PH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Oral anti malarial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PH" b="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line-</a:t>
                      </a:r>
                      <a:r>
                        <a:rPr lang="en-PH" b="0" baseline="0" dirty="0" err="1" smtClean="0">
                          <a:solidFill>
                            <a:schemeClr val="tx1"/>
                          </a:solidFill>
                        </a:rPr>
                        <a:t>Artemether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PH" b="0" baseline="0" dirty="0" err="1" smtClean="0">
                          <a:solidFill>
                            <a:schemeClr val="tx1"/>
                          </a:solidFill>
                        </a:rPr>
                        <a:t>Lumefrantine</a:t>
                      </a:r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PH" b="0" baseline="0" dirty="0" smtClean="0">
                          <a:solidFill>
                            <a:schemeClr val="tx1"/>
                          </a:solidFill>
                        </a:rPr>
                        <a:t>Tetracycline tablets</a:t>
                      </a:r>
                      <a:endParaRPr lang="en-PH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PH" dirty="0" smtClean="0">
                          <a:solidFill>
                            <a:schemeClr val="tx1"/>
                          </a:solidFill>
                        </a:rPr>
                        <a:t>Iron</a:t>
                      </a:r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Vitamin A</a:t>
                      </a:r>
                    </a:p>
                    <a:p>
                      <a:r>
                        <a:rPr lang="en-PH" baseline="0" dirty="0" err="1" smtClean="0">
                          <a:solidFill>
                            <a:schemeClr val="tx1"/>
                          </a:solidFill>
                        </a:rPr>
                        <a:t>Paracetamol</a:t>
                      </a:r>
                      <a:endParaRPr lang="en-PH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Vaccine</a:t>
                      </a:r>
                    </a:p>
                    <a:p>
                      <a:r>
                        <a:rPr lang="en-PH" baseline="0" dirty="0" err="1" smtClean="0">
                          <a:solidFill>
                            <a:schemeClr val="tx1"/>
                          </a:solidFill>
                        </a:rPr>
                        <a:t>Mebendazole</a:t>
                      </a:r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 /</a:t>
                      </a:r>
                    </a:p>
                    <a:p>
                      <a:r>
                        <a:rPr lang="en-PH" baseline="0" dirty="0" err="1" smtClean="0">
                          <a:solidFill>
                            <a:schemeClr val="tx1"/>
                          </a:solidFill>
                        </a:rPr>
                        <a:t>Albendazole</a:t>
                      </a:r>
                      <a:endParaRPr lang="en-PH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Tetracycline eye ointment</a:t>
                      </a: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Gentian violet</a:t>
                      </a: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Vitamin A</a:t>
                      </a:r>
                    </a:p>
                    <a:p>
                      <a:r>
                        <a:rPr lang="en-PH" baseline="0" dirty="0" err="1" smtClean="0">
                          <a:solidFill>
                            <a:schemeClr val="tx1"/>
                          </a:solidFill>
                        </a:rPr>
                        <a:t>Chloramphenicol</a:t>
                      </a:r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 IM</a:t>
                      </a: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</a:p>
                    <a:p>
                      <a:r>
                        <a:rPr lang="en-PH" baseline="0" dirty="0" err="1" smtClean="0">
                          <a:solidFill>
                            <a:schemeClr val="tx1"/>
                          </a:solidFill>
                        </a:rPr>
                        <a:t>Gentamicin</a:t>
                      </a:r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 IM (optional)</a:t>
                      </a: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Benzyl Penicillin IM</a:t>
                      </a:r>
                    </a:p>
                    <a:p>
                      <a:r>
                        <a:rPr lang="en-PH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PH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2998</Words>
  <Application>Microsoft Office PowerPoint</Application>
  <PresentationFormat>On-screen Show (4:3)</PresentationFormat>
  <Paragraphs>532</Paragraphs>
  <Slides>32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INTEGRATED MANAGEMENT OF CHILDHOOD ILLNESSES (IMCI)</vt:lpstr>
      <vt:lpstr>IMCI</vt:lpstr>
      <vt:lpstr>Objectives of IMCI</vt:lpstr>
      <vt:lpstr>Principles of IMCI</vt:lpstr>
      <vt:lpstr>IMCI Management Process</vt:lpstr>
      <vt:lpstr>PowerPoint Presentation</vt:lpstr>
      <vt:lpstr>PowerPoint Presentation</vt:lpstr>
      <vt:lpstr>PowerPoint Presentation</vt:lpstr>
      <vt:lpstr>Essential IMCI Drugs at Health Facilities</vt:lpstr>
      <vt:lpstr>Other Essential Equipments and Supplies:</vt:lpstr>
      <vt:lpstr>Assess, Classify and Treat a child 2 months – 5 years</vt:lpstr>
      <vt:lpstr>COUGH AND DIFFICULTY IN BREATHING</vt:lpstr>
      <vt:lpstr>PowerPoint Presentation</vt:lpstr>
      <vt:lpstr>DIARRHEA: Ask mother if the child has diarrhea</vt:lpstr>
      <vt:lpstr>PowerPoint Presentation</vt:lpstr>
      <vt:lpstr>PowerPoint Presentation</vt:lpstr>
      <vt:lpstr>THEN ASK: Does the Child have Diarrhea</vt:lpstr>
      <vt:lpstr>Then ask the mother: Does your child have fever </vt:lpstr>
      <vt:lpstr>SIGN         CLASSIFIED AS          TREATMENT</vt:lpstr>
      <vt:lpstr>THEN ASK: Does the Child have Fever?</vt:lpstr>
      <vt:lpstr>SIGN           CLASSIFIED AS      TREATMENT</vt:lpstr>
      <vt:lpstr>THEN CHECK FOR MALNUTRITION AND ANEMIA</vt:lpstr>
      <vt:lpstr>THEN CHECK FOR FEEDING PROBLEM OR LOW WEIGHT:</vt:lpstr>
      <vt:lpstr>PowerPoint Presentation</vt:lpstr>
      <vt:lpstr>Assess earache and discharge and treat as appropriate. Assess other problems the parent says</vt:lpstr>
      <vt:lpstr>Assess, Classify and Treat the Sick Young Infant Age 1 week up to 2 months</vt:lpstr>
      <vt:lpstr>CHECK FOR POSSIBLE BACTERIAL INFECTION</vt:lpstr>
      <vt:lpstr>THEN ASK: Does the young infant have diarrhea</vt:lpstr>
      <vt:lpstr>THEN ASK: Does the young infant have diarrhea</vt:lpstr>
      <vt:lpstr>THEN CHECK FOR FEEDING PROBLEM OR LOW WEIGHT:</vt:lpstr>
      <vt:lpstr>PowerPoint Presentation</vt:lpstr>
      <vt:lpstr>Assess earache and discharge and treat as appropriate. Assess other problems.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MANAGEMENT OF CHILDHOOD ILLNESSES (IMCI)</dc:title>
  <dc:creator>FRANCIS</dc:creator>
  <cp:lastModifiedBy>peter</cp:lastModifiedBy>
  <cp:revision>28</cp:revision>
  <dcterms:created xsi:type="dcterms:W3CDTF">2006-08-16T00:00:00Z</dcterms:created>
  <dcterms:modified xsi:type="dcterms:W3CDTF">2001-12-31T21:08:25Z</dcterms:modified>
</cp:coreProperties>
</file>