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7"/>
  </p:notesMasterIdLst>
  <p:sldIdLst>
    <p:sldId id="256" r:id="rId3"/>
    <p:sldId id="258" r:id="rId4"/>
    <p:sldId id="259" r:id="rId5"/>
    <p:sldId id="260" r:id="rId6"/>
    <p:sldId id="261" r:id="rId7"/>
    <p:sldId id="257" r:id="rId8"/>
    <p:sldId id="262" r:id="rId9"/>
    <p:sldId id="263" r:id="rId10"/>
    <p:sldId id="266" r:id="rId11"/>
    <p:sldId id="267" r:id="rId12"/>
    <p:sldId id="268" r:id="rId13"/>
    <p:sldId id="269" r:id="rId14"/>
    <p:sldId id="270" r:id="rId15"/>
    <p:sldId id="271" r:id="rId16"/>
    <p:sldId id="272" r:id="rId17"/>
    <p:sldId id="273" r:id="rId18"/>
    <p:sldId id="276" r:id="rId19"/>
    <p:sldId id="283" r:id="rId20"/>
    <p:sldId id="284" r:id="rId21"/>
    <p:sldId id="285" r:id="rId22"/>
    <p:sldId id="286" r:id="rId23"/>
    <p:sldId id="287" r:id="rId24"/>
    <p:sldId id="288" r:id="rId25"/>
    <p:sldId id="323" r:id="rId26"/>
    <p:sldId id="311" r:id="rId27"/>
    <p:sldId id="325" r:id="rId28"/>
    <p:sldId id="334" r:id="rId29"/>
    <p:sldId id="291" r:id="rId30"/>
    <p:sldId id="293" r:id="rId31"/>
    <p:sldId id="326" r:id="rId32"/>
    <p:sldId id="320" r:id="rId33"/>
    <p:sldId id="327" r:id="rId34"/>
    <p:sldId id="328" r:id="rId35"/>
    <p:sldId id="329" r:id="rId36"/>
    <p:sldId id="330" r:id="rId37"/>
    <p:sldId id="331" r:id="rId38"/>
    <p:sldId id="274" r:id="rId39"/>
    <p:sldId id="278" r:id="rId40"/>
    <p:sldId id="338" r:id="rId41"/>
    <p:sldId id="339" r:id="rId42"/>
    <p:sldId id="340" r:id="rId43"/>
    <p:sldId id="341" r:id="rId44"/>
    <p:sldId id="367" r:id="rId45"/>
    <p:sldId id="368" r:id="rId46"/>
    <p:sldId id="369" r:id="rId47"/>
    <p:sldId id="370" r:id="rId48"/>
    <p:sldId id="372" r:id="rId49"/>
    <p:sldId id="371" r:id="rId50"/>
    <p:sldId id="335" r:id="rId51"/>
    <p:sldId id="336" r:id="rId52"/>
    <p:sldId id="343" r:id="rId53"/>
    <p:sldId id="342" r:id="rId54"/>
    <p:sldId id="344" r:id="rId55"/>
    <p:sldId id="345" r:id="rId56"/>
    <p:sldId id="346" r:id="rId57"/>
    <p:sldId id="347" r:id="rId58"/>
    <p:sldId id="352" r:id="rId59"/>
    <p:sldId id="354" r:id="rId60"/>
    <p:sldId id="355" r:id="rId61"/>
    <p:sldId id="373" r:id="rId62"/>
    <p:sldId id="374" r:id="rId63"/>
    <p:sldId id="375" r:id="rId64"/>
    <p:sldId id="376" r:id="rId65"/>
    <p:sldId id="377" r:id="rId66"/>
    <p:sldId id="378" r:id="rId67"/>
    <p:sldId id="379" r:id="rId68"/>
    <p:sldId id="380" r:id="rId69"/>
    <p:sldId id="275" r:id="rId70"/>
    <p:sldId id="365" r:id="rId71"/>
    <p:sldId id="279" r:id="rId72"/>
    <p:sldId id="356" r:id="rId73"/>
    <p:sldId id="357" r:id="rId74"/>
    <p:sldId id="358" r:id="rId75"/>
    <p:sldId id="280" r:id="rId76"/>
    <p:sldId id="359" r:id="rId77"/>
    <p:sldId id="360" r:id="rId78"/>
    <p:sldId id="281" r:id="rId79"/>
    <p:sldId id="361" r:id="rId80"/>
    <p:sldId id="362" r:id="rId81"/>
    <p:sldId id="363" r:id="rId82"/>
    <p:sldId id="282" r:id="rId83"/>
    <p:sldId id="364" r:id="rId84"/>
    <p:sldId id="366" r:id="rId85"/>
    <p:sldId id="381" r:id="rId86"/>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9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viewProps" Target="viewProp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theme" Target="theme/theme1.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notesMaster" Target="notesMasters/notesMaster1.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141C8-34BC-4CF2-AA31-BE57A420E8CB}" type="datetimeFigureOut">
              <a:rPr lang="en-KE" smtClean="0"/>
              <a:t>13/01/2023</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BC651-8C25-4014-A4C1-69026000ED91}" type="slidenum">
              <a:rPr lang="en-KE" smtClean="0"/>
              <a:t>‹#›</a:t>
            </a:fld>
            <a:endParaRPr lang="en-KE"/>
          </a:p>
        </p:txBody>
      </p:sp>
    </p:spTree>
    <p:extLst>
      <p:ext uri="{BB962C8B-B14F-4D97-AF65-F5344CB8AC3E}">
        <p14:creationId xmlns:p14="http://schemas.microsoft.com/office/powerpoint/2010/main" val="226946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D675F890-BB45-D80D-A569-A7897D61CB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BE4163B-3C48-4CFE-9E99-8D15C5651060}" type="slidenum">
              <a:rPr lang="en-US" altLang="en-US" sz="1200"/>
              <a:pPr/>
              <a:t>29</a:t>
            </a:fld>
            <a:endParaRPr lang="en-US" altLang="en-US" sz="1200"/>
          </a:p>
        </p:txBody>
      </p:sp>
      <p:sp>
        <p:nvSpPr>
          <p:cNvPr id="79875" name="Rectangle 2">
            <a:extLst>
              <a:ext uri="{FF2B5EF4-FFF2-40B4-BE49-F238E27FC236}">
                <a16:creationId xmlns:a16="http://schemas.microsoft.com/office/drawing/2014/main" id="{51612005-1078-20CB-32D0-9B6CB286DC84}"/>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10091A32-828E-7B3A-C80B-F22202484D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Any of these non-pharmacological therapies can be used in conjunction with conventional medicine to alleviate distress and to meet the needs of the whole person – holistic therapy.</a:t>
            </a:r>
          </a:p>
          <a:p>
            <a:pPr eaLnBrk="1" hangingPunct="1">
              <a:buFontTx/>
              <a:buChar char="•"/>
            </a:pPr>
            <a:r>
              <a:rPr lang="en-US" altLang="en-US"/>
              <a:t>Relaxation and meditation can help to reduce the tensions and stresses which exacerbate physical pain.</a:t>
            </a:r>
          </a:p>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7F1601A1-5103-1A31-2EB9-A8E3500FF8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548C44E-CDAE-4903-96F0-F0B48A0FA2DE}" type="slidenum">
              <a:rPr lang="en-US" altLang="en-US" sz="1200"/>
              <a:pPr/>
              <a:t>30</a:t>
            </a:fld>
            <a:endParaRPr lang="en-US" altLang="en-US" sz="1200"/>
          </a:p>
        </p:txBody>
      </p:sp>
      <p:sp>
        <p:nvSpPr>
          <p:cNvPr id="73731" name="Rectangle 2">
            <a:extLst>
              <a:ext uri="{FF2B5EF4-FFF2-40B4-BE49-F238E27FC236}">
                <a16:creationId xmlns:a16="http://schemas.microsoft.com/office/drawing/2014/main" id="{7BB87C27-20BE-08CC-4D35-C1FBA04D83D1}"/>
              </a:ext>
            </a:extLst>
          </p:cNvPr>
          <p:cNvSpPr>
            <a:spLocks noGrp="1" noRot="1" noChangeAspect="1" noChangeArrowheads="1" noTextEdit="1"/>
          </p:cNvSpPr>
          <p:nvPr>
            <p:ph type="sldImg"/>
          </p:nvPr>
        </p:nvSpPr>
        <p:spPr>
          <a:ln/>
        </p:spPr>
      </p:sp>
      <p:sp>
        <p:nvSpPr>
          <p:cNvPr id="73732" name="Rectangle 3">
            <a:extLst>
              <a:ext uri="{FF2B5EF4-FFF2-40B4-BE49-F238E27FC236}">
                <a16:creationId xmlns:a16="http://schemas.microsoft.com/office/drawing/2014/main" id="{E169E4F4-869C-1F0E-DB92-EB04955F4AB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Identify with the patient realistic goals and limitations of the treatment.</a:t>
            </a:r>
          </a:p>
          <a:p>
            <a:pPr eaLnBrk="1" hangingPunct="1"/>
            <a:r>
              <a:rPr lang="en-US" altLang="en-US"/>
              <a:t> Analgesics for chronic pain should never be given ‘prn’ (as required). ‘Prn’ in chronic pain means “pain relief negligible”! </a:t>
            </a:r>
          </a:p>
          <a:p>
            <a:pPr eaLnBrk="1" hangingPunct="1"/>
            <a:r>
              <a:rPr lang="en-US" altLang="en-US"/>
              <a:t>If pain is allowed to resurface, higher doses of analgesics will be needed to suppress it and it will be more difficult to control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B732630F-4A7F-70D9-CB67-6371628AB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819D82D-5CFD-4BA1-A1FA-75117F8FEB0F}" type="slidenum">
              <a:rPr lang="en-US" altLang="en-US" sz="1200"/>
              <a:pPr/>
              <a:t>33</a:t>
            </a:fld>
            <a:endParaRPr lang="en-US" altLang="en-US" sz="1200"/>
          </a:p>
        </p:txBody>
      </p:sp>
      <p:sp>
        <p:nvSpPr>
          <p:cNvPr id="74755" name="Rectangle 2">
            <a:extLst>
              <a:ext uri="{FF2B5EF4-FFF2-40B4-BE49-F238E27FC236}">
                <a16:creationId xmlns:a16="http://schemas.microsoft.com/office/drawing/2014/main" id="{40671153-ED8D-3333-DB48-0A5C0EBE3192}"/>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0FF85DCD-8229-57C8-6DEB-2B27827AFE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Detailed notes in other step 1 analgesics are found in the manual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F246B9-90A1-456D-8F97-7516838C27BB}" type="slidenum">
              <a:rPr lang="en-US" smtClean="0"/>
              <a:pPr/>
              <a:t>55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F246B9-90A1-456D-8F97-7516838C27BB}"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bereaved is invited to share feelings of loss with a health professional</a:t>
            </a:r>
            <a:r>
              <a:rPr lang="en-US" baseline="0" dirty="0"/>
              <a:t> who will listen and share the distress</a:t>
            </a:r>
            <a:endParaRPr lang="en-US" dirty="0"/>
          </a:p>
        </p:txBody>
      </p:sp>
      <p:sp>
        <p:nvSpPr>
          <p:cNvPr id="4" name="Slide Number Placeholder 3"/>
          <p:cNvSpPr>
            <a:spLocks noGrp="1"/>
          </p:cNvSpPr>
          <p:nvPr>
            <p:ph type="sldNum" sz="quarter" idx="10"/>
          </p:nvPr>
        </p:nvSpPr>
        <p:spPr/>
        <p:txBody>
          <a:bodyPr/>
          <a:lstStyle/>
          <a:p>
            <a:fld id="{DCF246B9-90A1-456D-8F97-7516838C27BB}" type="slidenum">
              <a:rPr lang="en-US" smtClean="0"/>
              <a:pPr/>
              <a:t>67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CD59-C14E-00AC-99FD-D8C5316E8D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056A4A88-5653-4E61-1E7D-404A729D8D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6104916D-FB0C-04A9-5DEF-34133E21B9CD}"/>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5" name="Footer Placeholder 4">
            <a:extLst>
              <a:ext uri="{FF2B5EF4-FFF2-40B4-BE49-F238E27FC236}">
                <a16:creationId xmlns:a16="http://schemas.microsoft.com/office/drawing/2014/main" id="{53E075A2-163D-7EA9-B521-309798A5C85F}"/>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0CC2B37A-A3A8-2131-BFBA-1B118BCDE5BD}"/>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3412985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F78CE-834D-2002-0DAA-F1D0A5550DE8}"/>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9DA92B39-481A-ECFC-E24F-040A519399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917B79B5-B8F4-6AA4-F22A-47A4AFD36768}"/>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5" name="Footer Placeholder 4">
            <a:extLst>
              <a:ext uri="{FF2B5EF4-FFF2-40B4-BE49-F238E27FC236}">
                <a16:creationId xmlns:a16="http://schemas.microsoft.com/office/drawing/2014/main" id="{A34B7E02-BDC8-EE6D-FB63-6B60CDFBA497}"/>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4D2600BD-3FE8-80C2-A791-060B9DE48051}"/>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408441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350D29-66C1-7E29-49D8-DB4ADBC3EAC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B1FFCD52-5F97-40D0-1E6B-5F7F27C629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9A99A8B3-674C-CF34-FFA0-BCA39C34D25B}"/>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5" name="Footer Placeholder 4">
            <a:extLst>
              <a:ext uri="{FF2B5EF4-FFF2-40B4-BE49-F238E27FC236}">
                <a16:creationId xmlns:a16="http://schemas.microsoft.com/office/drawing/2014/main" id="{EF1CCCCB-4ABC-A55B-4B6F-B80F36489B6C}"/>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EE9B59DC-51F0-5672-38E1-28ECB77A999F}"/>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3707238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02276A4-7592-8C4B-D1B1-B1A89926F482}"/>
              </a:ext>
            </a:extLst>
          </p:cNvPr>
          <p:cNvSpPr>
            <a:spLocks noGrp="1"/>
          </p:cNvSpPr>
          <p:nvPr>
            <p:ph type="dt" sz="half" idx="10"/>
          </p:nvPr>
        </p:nvSpPr>
        <p:spPr/>
        <p:txBody>
          <a:bodyPr/>
          <a:lstStyle>
            <a:lvl1pPr>
              <a:defRPr/>
            </a:lvl1pPr>
          </a:lstStyle>
          <a:p>
            <a:pPr>
              <a:defRPr/>
            </a:pPr>
            <a:fld id="{12EDC8DF-8404-434B-8D6F-3A996175E6BD}" type="datetime1">
              <a:rPr lang="en-US"/>
              <a:pPr>
                <a:defRPr/>
              </a:pPr>
              <a:t>1/13/2023</a:t>
            </a:fld>
            <a:endParaRPr lang="en-US"/>
          </a:p>
        </p:txBody>
      </p:sp>
      <p:sp>
        <p:nvSpPr>
          <p:cNvPr id="5" name="Footer Placeholder 4">
            <a:extLst>
              <a:ext uri="{FF2B5EF4-FFF2-40B4-BE49-F238E27FC236}">
                <a16:creationId xmlns:a16="http://schemas.microsoft.com/office/drawing/2014/main" id="{42E6C6E4-C5D2-225E-AB6B-E1311D546D1C}"/>
              </a:ext>
            </a:extLst>
          </p:cNvPr>
          <p:cNvSpPr>
            <a:spLocks noGrp="1"/>
          </p:cNvSpPr>
          <p:nvPr>
            <p:ph type="ftr" sz="quarter" idx="11"/>
          </p:nvPr>
        </p:nvSpPr>
        <p:spPr/>
        <p:txBody>
          <a:bodyPr/>
          <a:lstStyle>
            <a:lvl1pPr>
              <a:defRPr/>
            </a:lvl1pPr>
          </a:lstStyle>
          <a:p>
            <a:pPr>
              <a:defRPr/>
            </a:pPr>
            <a:r>
              <a:rPr lang="en-US"/>
              <a:t>YKaramagi</a:t>
            </a:r>
          </a:p>
        </p:txBody>
      </p:sp>
      <p:sp>
        <p:nvSpPr>
          <p:cNvPr id="6" name="Slide Number Placeholder 5">
            <a:extLst>
              <a:ext uri="{FF2B5EF4-FFF2-40B4-BE49-F238E27FC236}">
                <a16:creationId xmlns:a16="http://schemas.microsoft.com/office/drawing/2014/main" id="{1583396F-1FE8-69DD-6031-B1B39440D55D}"/>
              </a:ext>
            </a:extLst>
          </p:cNvPr>
          <p:cNvSpPr>
            <a:spLocks noGrp="1"/>
          </p:cNvSpPr>
          <p:nvPr>
            <p:ph type="sldNum" sz="quarter" idx="12"/>
          </p:nvPr>
        </p:nvSpPr>
        <p:spPr/>
        <p:txBody>
          <a:bodyPr/>
          <a:lstStyle>
            <a:lvl1pPr>
              <a:defRPr/>
            </a:lvl1pPr>
          </a:lstStyle>
          <a:p>
            <a:fld id="{9FF9C26A-0237-4A3F-B038-15D23510CE88}" type="slidenum">
              <a:rPr lang="en-US" altLang="en-US"/>
              <a:pPr/>
              <a:t>‹#›</a:t>
            </a:fld>
            <a:endParaRPr lang="en-US" altLang="en-US"/>
          </a:p>
        </p:txBody>
      </p:sp>
    </p:spTree>
    <p:extLst>
      <p:ext uri="{BB962C8B-B14F-4D97-AF65-F5344CB8AC3E}">
        <p14:creationId xmlns:p14="http://schemas.microsoft.com/office/powerpoint/2010/main" val="3159532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3EB45-AE62-AFCC-026A-9A136531A7B4}"/>
              </a:ext>
            </a:extLst>
          </p:cNvPr>
          <p:cNvSpPr>
            <a:spLocks noGrp="1"/>
          </p:cNvSpPr>
          <p:nvPr>
            <p:ph type="dt" sz="half" idx="10"/>
          </p:nvPr>
        </p:nvSpPr>
        <p:spPr/>
        <p:txBody>
          <a:bodyPr/>
          <a:lstStyle>
            <a:lvl1pPr>
              <a:defRPr/>
            </a:lvl1pPr>
          </a:lstStyle>
          <a:p>
            <a:pPr>
              <a:defRPr/>
            </a:pPr>
            <a:fld id="{C430ED97-520B-449D-95FE-A827E8BC7088}" type="datetime1">
              <a:rPr lang="en-US"/>
              <a:pPr>
                <a:defRPr/>
              </a:pPr>
              <a:t>1/13/2023</a:t>
            </a:fld>
            <a:endParaRPr lang="en-US"/>
          </a:p>
        </p:txBody>
      </p:sp>
      <p:sp>
        <p:nvSpPr>
          <p:cNvPr id="5" name="Footer Placeholder 4">
            <a:extLst>
              <a:ext uri="{FF2B5EF4-FFF2-40B4-BE49-F238E27FC236}">
                <a16:creationId xmlns:a16="http://schemas.microsoft.com/office/drawing/2014/main" id="{3F1A3D75-0122-2322-17AC-F4892590D9ED}"/>
              </a:ext>
            </a:extLst>
          </p:cNvPr>
          <p:cNvSpPr>
            <a:spLocks noGrp="1"/>
          </p:cNvSpPr>
          <p:nvPr>
            <p:ph type="ftr" sz="quarter" idx="11"/>
          </p:nvPr>
        </p:nvSpPr>
        <p:spPr/>
        <p:txBody>
          <a:bodyPr/>
          <a:lstStyle>
            <a:lvl1pPr>
              <a:defRPr/>
            </a:lvl1pPr>
          </a:lstStyle>
          <a:p>
            <a:pPr>
              <a:defRPr/>
            </a:pPr>
            <a:r>
              <a:rPr lang="en-US"/>
              <a:t>YKaramagi</a:t>
            </a:r>
          </a:p>
        </p:txBody>
      </p:sp>
      <p:sp>
        <p:nvSpPr>
          <p:cNvPr id="6" name="Slide Number Placeholder 5">
            <a:extLst>
              <a:ext uri="{FF2B5EF4-FFF2-40B4-BE49-F238E27FC236}">
                <a16:creationId xmlns:a16="http://schemas.microsoft.com/office/drawing/2014/main" id="{C830E1F4-68A3-21AB-95B5-3A8FAA24A359}"/>
              </a:ext>
            </a:extLst>
          </p:cNvPr>
          <p:cNvSpPr>
            <a:spLocks noGrp="1"/>
          </p:cNvSpPr>
          <p:nvPr>
            <p:ph type="sldNum" sz="quarter" idx="12"/>
          </p:nvPr>
        </p:nvSpPr>
        <p:spPr/>
        <p:txBody>
          <a:bodyPr/>
          <a:lstStyle>
            <a:lvl1pPr>
              <a:defRPr/>
            </a:lvl1pPr>
          </a:lstStyle>
          <a:p>
            <a:fld id="{059D06AE-E3CE-42AC-ACDF-46282499809E}" type="slidenum">
              <a:rPr lang="en-US" altLang="en-US"/>
              <a:pPr/>
              <a:t>‹#›</a:t>
            </a:fld>
            <a:endParaRPr lang="en-US" altLang="en-US"/>
          </a:p>
        </p:txBody>
      </p:sp>
    </p:spTree>
    <p:extLst>
      <p:ext uri="{BB962C8B-B14F-4D97-AF65-F5344CB8AC3E}">
        <p14:creationId xmlns:p14="http://schemas.microsoft.com/office/powerpoint/2010/main" val="828008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C00F8F-682C-0C6A-0311-EF54FC79E9AB}"/>
              </a:ext>
            </a:extLst>
          </p:cNvPr>
          <p:cNvSpPr>
            <a:spLocks noGrp="1"/>
          </p:cNvSpPr>
          <p:nvPr>
            <p:ph type="dt" sz="half" idx="10"/>
          </p:nvPr>
        </p:nvSpPr>
        <p:spPr/>
        <p:txBody>
          <a:bodyPr/>
          <a:lstStyle>
            <a:lvl1pPr>
              <a:defRPr/>
            </a:lvl1pPr>
          </a:lstStyle>
          <a:p>
            <a:pPr>
              <a:defRPr/>
            </a:pPr>
            <a:fld id="{1835D9E1-E110-46DC-913C-C15C0173C642}" type="datetime1">
              <a:rPr lang="en-US"/>
              <a:pPr>
                <a:defRPr/>
              </a:pPr>
              <a:t>1/13/2023</a:t>
            </a:fld>
            <a:endParaRPr lang="en-US"/>
          </a:p>
        </p:txBody>
      </p:sp>
      <p:sp>
        <p:nvSpPr>
          <p:cNvPr id="5" name="Footer Placeholder 4">
            <a:extLst>
              <a:ext uri="{FF2B5EF4-FFF2-40B4-BE49-F238E27FC236}">
                <a16:creationId xmlns:a16="http://schemas.microsoft.com/office/drawing/2014/main" id="{0A68AB6B-EC3A-DA43-FDBE-42228DCB1140}"/>
              </a:ext>
            </a:extLst>
          </p:cNvPr>
          <p:cNvSpPr>
            <a:spLocks noGrp="1"/>
          </p:cNvSpPr>
          <p:nvPr>
            <p:ph type="ftr" sz="quarter" idx="11"/>
          </p:nvPr>
        </p:nvSpPr>
        <p:spPr/>
        <p:txBody>
          <a:bodyPr/>
          <a:lstStyle>
            <a:lvl1pPr>
              <a:defRPr/>
            </a:lvl1pPr>
          </a:lstStyle>
          <a:p>
            <a:pPr>
              <a:defRPr/>
            </a:pPr>
            <a:r>
              <a:rPr lang="en-US"/>
              <a:t>YKaramagi</a:t>
            </a:r>
          </a:p>
        </p:txBody>
      </p:sp>
      <p:sp>
        <p:nvSpPr>
          <p:cNvPr id="6" name="Slide Number Placeholder 5">
            <a:extLst>
              <a:ext uri="{FF2B5EF4-FFF2-40B4-BE49-F238E27FC236}">
                <a16:creationId xmlns:a16="http://schemas.microsoft.com/office/drawing/2014/main" id="{BA0FA2BE-244C-0EA9-3D84-68A860424026}"/>
              </a:ext>
            </a:extLst>
          </p:cNvPr>
          <p:cNvSpPr>
            <a:spLocks noGrp="1"/>
          </p:cNvSpPr>
          <p:nvPr>
            <p:ph type="sldNum" sz="quarter" idx="12"/>
          </p:nvPr>
        </p:nvSpPr>
        <p:spPr/>
        <p:txBody>
          <a:bodyPr/>
          <a:lstStyle>
            <a:lvl1pPr>
              <a:defRPr/>
            </a:lvl1pPr>
          </a:lstStyle>
          <a:p>
            <a:fld id="{205D1F4F-FDC3-48AB-B3EB-11BF87B1DDA5}" type="slidenum">
              <a:rPr lang="en-US" altLang="en-US"/>
              <a:pPr/>
              <a:t>‹#›</a:t>
            </a:fld>
            <a:endParaRPr lang="en-US" altLang="en-US"/>
          </a:p>
        </p:txBody>
      </p:sp>
    </p:spTree>
    <p:extLst>
      <p:ext uri="{BB962C8B-B14F-4D97-AF65-F5344CB8AC3E}">
        <p14:creationId xmlns:p14="http://schemas.microsoft.com/office/powerpoint/2010/main" val="3413418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A3D8B09-BC6A-21BE-1EE7-9F261C16F660}"/>
              </a:ext>
            </a:extLst>
          </p:cNvPr>
          <p:cNvSpPr>
            <a:spLocks noGrp="1"/>
          </p:cNvSpPr>
          <p:nvPr>
            <p:ph type="dt" sz="half" idx="10"/>
          </p:nvPr>
        </p:nvSpPr>
        <p:spPr/>
        <p:txBody>
          <a:bodyPr/>
          <a:lstStyle>
            <a:lvl1pPr>
              <a:defRPr/>
            </a:lvl1pPr>
          </a:lstStyle>
          <a:p>
            <a:pPr>
              <a:defRPr/>
            </a:pPr>
            <a:fld id="{58CF51B4-57A5-404B-BD78-D02685468F2C}" type="datetime1">
              <a:rPr lang="en-US"/>
              <a:pPr>
                <a:defRPr/>
              </a:pPr>
              <a:t>1/13/2023</a:t>
            </a:fld>
            <a:endParaRPr lang="en-US"/>
          </a:p>
        </p:txBody>
      </p:sp>
      <p:sp>
        <p:nvSpPr>
          <p:cNvPr id="6" name="Footer Placeholder 4">
            <a:extLst>
              <a:ext uri="{FF2B5EF4-FFF2-40B4-BE49-F238E27FC236}">
                <a16:creationId xmlns:a16="http://schemas.microsoft.com/office/drawing/2014/main" id="{428418A9-58B9-3813-0BB0-58EB2163CFA4}"/>
              </a:ext>
            </a:extLst>
          </p:cNvPr>
          <p:cNvSpPr>
            <a:spLocks noGrp="1"/>
          </p:cNvSpPr>
          <p:nvPr>
            <p:ph type="ftr" sz="quarter" idx="11"/>
          </p:nvPr>
        </p:nvSpPr>
        <p:spPr/>
        <p:txBody>
          <a:bodyPr/>
          <a:lstStyle>
            <a:lvl1pPr>
              <a:defRPr/>
            </a:lvl1pPr>
          </a:lstStyle>
          <a:p>
            <a:pPr>
              <a:defRPr/>
            </a:pPr>
            <a:r>
              <a:rPr lang="en-US"/>
              <a:t>YKaramagi</a:t>
            </a:r>
          </a:p>
        </p:txBody>
      </p:sp>
      <p:sp>
        <p:nvSpPr>
          <p:cNvPr id="7" name="Slide Number Placeholder 5">
            <a:extLst>
              <a:ext uri="{FF2B5EF4-FFF2-40B4-BE49-F238E27FC236}">
                <a16:creationId xmlns:a16="http://schemas.microsoft.com/office/drawing/2014/main" id="{0119100E-4FB7-0128-CA3A-5E5EE8A4893C}"/>
              </a:ext>
            </a:extLst>
          </p:cNvPr>
          <p:cNvSpPr>
            <a:spLocks noGrp="1"/>
          </p:cNvSpPr>
          <p:nvPr>
            <p:ph type="sldNum" sz="quarter" idx="12"/>
          </p:nvPr>
        </p:nvSpPr>
        <p:spPr/>
        <p:txBody>
          <a:bodyPr/>
          <a:lstStyle>
            <a:lvl1pPr>
              <a:defRPr/>
            </a:lvl1pPr>
          </a:lstStyle>
          <a:p>
            <a:fld id="{E8E95D01-12E5-4B40-9471-EE9E1D843DA2}" type="slidenum">
              <a:rPr lang="en-US" altLang="en-US"/>
              <a:pPr/>
              <a:t>‹#›</a:t>
            </a:fld>
            <a:endParaRPr lang="en-US" altLang="en-US"/>
          </a:p>
        </p:txBody>
      </p:sp>
    </p:spTree>
    <p:extLst>
      <p:ext uri="{BB962C8B-B14F-4D97-AF65-F5344CB8AC3E}">
        <p14:creationId xmlns:p14="http://schemas.microsoft.com/office/powerpoint/2010/main" val="1457130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3EEC9D01-0C1A-41E7-F048-0437A46B5D8B}"/>
              </a:ext>
            </a:extLst>
          </p:cNvPr>
          <p:cNvSpPr>
            <a:spLocks noGrp="1"/>
          </p:cNvSpPr>
          <p:nvPr>
            <p:ph type="dt" sz="half" idx="10"/>
          </p:nvPr>
        </p:nvSpPr>
        <p:spPr/>
        <p:txBody>
          <a:bodyPr/>
          <a:lstStyle>
            <a:lvl1pPr>
              <a:defRPr/>
            </a:lvl1pPr>
          </a:lstStyle>
          <a:p>
            <a:pPr>
              <a:defRPr/>
            </a:pPr>
            <a:fld id="{4A8BB69F-5A28-4AB0-8832-FECC35BC7485}" type="datetime1">
              <a:rPr lang="en-US"/>
              <a:pPr>
                <a:defRPr/>
              </a:pPr>
              <a:t>1/13/2023</a:t>
            </a:fld>
            <a:endParaRPr lang="en-US"/>
          </a:p>
        </p:txBody>
      </p:sp>
      <p:sp>
        <p:nvSpPr>
          <p:cNvPr id="8" name="Footer Placeholder 4">
            <a:extLst>
              <a:ext uri="{FF2B5EF4-FFF2-40B4-BE49-F238E27FC236}">
                <a16:creationId xmlns:a16="http://schemas.microsoft.com/office/drawing/2014/main" id="{42A5B8C4-3638-717D-BF00-20822199F70A}"/>
              </a:ext>
            </a:extLst>
          </p:cNvPr>
          <p:cNvSpPr>
            <a:spLocks noGrp="1"/>
          </p:cNvSpPr>
          <p:nvPr>
            <p:ph type="ftr" sz="quarter" idx="11"/>
          </p:nvPr>
        </p:nvSpPr>
        <p:spPr/>
        <p:txBody>
          <a:bodyPr/>
          <a:lstStyle>
            <a:lvl1pPr>
              <a:defRPr/>
            </a:lvl1pPr>
          </a:lstStyle>
          <a:p>
            <a:pPr>
              <a:defRPr/>
            </a:pPr>
            <a:r>
              <a:rPr lang="en-US"/>
              <a:t>YKaramagi</a:t>
            </a:r>
          </a:p>
        </p:txBody>
      </p:sp>
      <p:sp>
        <p:nvSpPr>
          <p:cNvPr id="9" name="Slide Number Placeholder 5">
            <a:extLst>
              <a:ext uri="{FF2B5EF4-FFF2-40B4-BE49-F238E27FC236}">
                <a16:creationId xmlns:a16="http://schemas.microsoft.com/office/drawing/2014/main" id="{AA86D5A2-4852-31AC-C6C6-41826B66A4E4}"/>
              </a:ext>
            </a:extLst>
          </p:cNvPr>
          <p:cNvSpPr>
            <a:spLocks noGrp="1"/>
          </p:cNvSpPr>
          <p:nvPr>
            <p:ph type="sldNum" sz="quarter" idx="12"/>
          </p:nvPr>
        </p:nvSpPr>
        <p:spPr/>
        <p:txBody>
          <a:bodyPr/>
          <a:lstStyle>
            <a:lvl1pPr>
              <a:defRPr/>
            </a:lvl1pPr>
          </a:lstStyle>
          <a:p>
            <a:fld id="{798BB0CB-7D1B-4BB5-86FF-2B16644295B8}" type="slidenum">
              <a:rPr lang="en-US" altLang="en-US"/>
              <a:pPr/>
              <a:t>‹#›</a:t>
            </a:fld>
            <a:endParaRPr lang="en-US" altLang="en-US"/>
          </a:p>
        </p:txBody>
      </p:sp>
    </p:spTree>
    <p:extLst>
      <p:ext uri="{BB962C8B-B14F-4D97-AF65-F5344CB8AC3E}">
        <p14:creationId xmlns:p14="http://schemas.microsoft.com/office/powerpoint/2010/main" val="877865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BD300CE-8763-66F0-EA81-3483835D4383}"/>
              </a:ext>
            </a:extLst>
          </p:cNvPr>
          <p:cNvSpPr>
            <a:spLocks noGrp="1"/>
          </p:cNvSpPr>
          <p:nvPr>
            <p:ph type="dt" sz="half" idx="10"/>
          </p:nvPr>
        </p:nvSpPr>
        <p:spPr/>
        <p:txBody>
          <a:bodyPr/>
          <a:lstStyle>
            <a:lvl1pPr>
              <a:defRPr/>
            </a:lvl1pPr>
          </a:lstStyle>
          <a:p>
            <a:pPr>
              <a:defRPr/>
            </a:pPr>
            <a:fld id="{C88E8B80-CC8B-4825-AEA7-4A20C51CE27C}" type="datetime1">
              <a:rPr lang="en-US"/>
              <a:pPr>
                <a:defRPr/>
              </a:pPr>
              <a:t>1/13/2023</a:t>
            </a:fld>
            <a:endParaRPr lang="en-US"/>
          </a:p>
        </p:txBody>
      </p:sp>
      <p:sp>
        <p:nvSpPr>
          <p:cNvPr id="4" name="Footer Placeholder 4">
            <a:extLst>
              <a:ext uri="{FF2B5EF4-FFF2-40B4-BE49-F238E27FC236}">
                <a16:creationId xmlns:a16="http://schemas.microsoft.com/office/drawing/2014/main" id="{0A5D1EEB-7298-7F4C-5F72-AB0E5A79B451}"/>
              </a:ext>
            </a:extLst>
          </p:cNvPr>
          <p:cNvSpPr>
            <a:spLocks noGrp="1"/>
          </p:cNvSpPr>
          <p:nvPr>
            <p:ph type="ftr" sz="quarter" idx="11"/>
          </p:nvPr>
        </p:nvSpPr>
        <p:spPr/>
        <p:txBody>
          <a:bodyPr/>
          <a:lstStyle>
            <a:lvl1pPr>
              <a:defRPr/>
            </a:lvl1pPr>
          </a:lstStyle>
          <a:p>
            <a:pPr>
              <a:defRPr/>
            </a:pPr>
            <a:r>
              <a:rPr lang="en-US"/>
              <a:t>YKaramagi</a:t>
            </a:r>
          </a:p>
        </p:txBody>
      </p:sp>
      <p:sp>
        <p:nvSpPr>
          <p:cNvPr id="5" name="Slide Number Placeholder 5">
            <a:extLst>
              <a:ext uri="{FF2B5EF4-FFF2-40B4-BE49-F238E27FC236}">
                <a16:creationId xmlns:a16="http://schemas.microsoft.com/office/drawing/2014/main" id="{7F2B85A4-3785-54CB-1855-DBB29170D234}"/>
              </a:ext>
            </a:extLst>
          </p:cNvPr>
          <p:cNvSpPr>
            <a:spLocks noGrp="1"/>
          </p:cNvSpPr>
          <p:nvPr>
            <p:ph type="sldNum" sz="quarter" idx="12"/>
          </p:nvPr>
        </p:nvSpPr>
        <p:spPr/>
        <p:txBody>
          <a:bodyPr/>
          <a:lstStyle>
            <a:lvl1pPr>
              <a:defRPr/>
            </a:lvl1pPr>
          </a:lstStyle>
          <a:p>
            <a:fld id="{CBBDB2CB-DB5F-45AE-BA7D-3A8E62C1F8B8}" type="slidenum">
              <a:rPr lang="en-US" altLang="en-US"/>
              <a:pPr/>
              <a:t>‹#›</a:t>
            </a:fld>
            <a:endParaRPr lang="en-US" altLang="en-US"/>
          </a:p>
        </p:txBody>
      </p:sp>
    </p:spTree>
    <p:extLst>
      <p:ext uri="{BB962C8B-B14F-4D97-AF65-F5344CB8AC3E}">
        <p14:creationId xmlns:p14="http://schemas.microsoft.com/office/powerpoint/2010/main" val="36501331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2E7A990-F2BC-E745-321A-B074E6416154}"/>
              </a:ext>
            </a:extLst>
          </p:cNvPr>
          <p:cNvSpPr>
            <a:spLocks noGrp="1"/>
          </p:cNvSpPr>
          <p:nvPr>
            <p:ph type="dt" sz="half" idx="10"/>
          </p:nvPr>
        </p:nvSpPr>
        <p:spPr/>
        <p:txBody>
          <a:bodyPr/>
          <a:lstStyle>
            <a:lvl1pPr>
              <a:defRPr/>
            </a:lvl1pPr>
          </a:lstStyle>
          <a:p>
            <a:pPr>
              <a:defRPr/>
            </a:pPr>
            <a:fld id="{ACED27E9-7E49-444F-B40D-5F826491FE92}" type="datetime1">
              <a:rPr lang="en-US"/>
              <a:pPr>
                <a:defRPr/>
              </a:pPr>
              <a:t>1/13/2023</a:t>
            </a:fld>
            <a:endParaRPr lang="en-US"/>
          </a:p>
        </p:txBody>
      </p:sp>
      <p:sp>
        <p:nvSpPr>
          <p:cNvPr id="3" name="Footer Placeholder 4">
            <a:extLst>
              <a:ext uri="{FF2B5EF4-FFF2-40B4-BE49-F238E27FC236}">
                <a16:creationId xmlns:a16="http://schemas.microsoft.com/office/drawing/2014/main" id="{F8340B92-562A-3E12-4159-550827A85A5A}"/>
              </a:ext>
            </a:extLst>
          </p:cNvPr>
          <p:cNvSpPr>
            <a:spLocks noGrp="1"/>
          </p:cNvSpPr>
          <p:nvPr>
            <p:ph type="ftr" sz="quarter" idx="11"/>
          </p:nvPr>
        </p:nvSpPr>
        <p:spPr/>
        <p:txBody>
          <a:bodyPr/>
          <a:lstStyle>
            <a:lvl1pPr>
              <a:defRPr/>
            </a:lvl1pPr>
          </a:lstStyle>
          <a:p>
            <a:pPr>
              <a:defRPr/>
            </a:pPr>
            <a:r>
              <a:rPr lang="en-US"/>
              <a:t>YKaramagi</a:t>
            </a:r>
          </a:p>
        </p:txBody>
      </p:sp>
      <p:sp>
        <p:nvSpPr>
          <p:cNvPr id="4" name="Slide Number Placeholder 5">
            <a:extLst>
              <a:ext uri="{FF2B5EF4-FFF2-40B4-BE49-F238E27FC236}">
                <a16:creationId xmlns:a16="http://schemas.microsoft.com/office/drawing/2014/main" id="{214F6D2D-C137-BD52-8E7F-786B190F9385}"/>
              </a:ext>
            </a:extLst>
          </p:cNvPr>
          <p:cNvSpPr>
            <a:spLocks noGrp="1"/>
          </p:cNvSpPr>
          <p:nvPr>
            <p:ph type="sldNum" sz="quarter" idx="12"/>
          </p:nvPr>
        </p:nvSpPr>
        <p:spPr/>
        <p:txBody>
          <a:bodyPr/>
          <a:lstStyle>
            <a:lvl1pPr>
              <a:defRPr/>
            </a:lvl1pPr>
          </a:lstStyle>
          <a:p>
            <a:fld id="{F0836293-11BC-4E34-9F7A-A3848A0A2F99}" type="slidenum">
              <a:rPr lang="en-US" altLang="en-US"/>
              <a:pPr/>
              <a:t>‹#›</a:t>
            </a:fld>
            <a:endParaRPr lang="en-US" altLang="en-US"/>
          </a:p>
        </p:txBody>
      </p:sp>
    </p:spTree>
    <p:extLst>
      <p:ext uri="{BB962C8B-B14F-4D97-AF65-F5344CB8AC3E}">
        <p14:creationId xmlns:p14="http://schemas.microsoft.com/office/powerpoint/2010/main" val="4316062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6D0056EB-9E34-350C-C433-64CE9832C2F0}"/>
              </a:ext>
            </a:extLst>
          </p:cNvPr>
          <p:cNvSpPr>
            <a:spLocks noGrp="1"/>
          </p:cNvSpPr>
          <p:nvPr>
            <p:ph type="dt" sz="half" idx="10"/>
          </p:nvPr>
        </p:nvSpPr>
        <p:spPr/>
        <p:txBody>
          <a:bodyPr/>
          <a:lstStyle>
            <a:lvl1pPr>
              <a:defRPr/>
            </a:lvl1pPr>
          </a:lstStyle>
          <a:p>
            <a:pPr>
              <a:defRPr/>
            </a:pPr>
            <a:fld id="{489E0477-BF95-492C-B49B-08E677B8FCAD}" type="datetime1">
              <a:rPr lang="en-US"/>
              <a:pPr>
                <a:defRPr/>
              </a:pPr>
              <a:t>1/13/2023</a:t>
            </a:fld>
            <a:endParaRPr lang="en-US"/>
          </a:p>
        </p:txBody>
      </p:sp>
      <p:sp>
        <p:nvSpPr>
          <p:cNvPr id="6" name="Footer Placeholder 4">
            <a:extLst>
              <a:ext uri="{FF2B5EF4-FFF2-40B4-BE49-F238E27FC236}">
                <a16:creationId xmlns:a16="http://schemas.microsoft.com/office/drawing/2014/main" id="{157CB1C7-1953-DD72-2265-BCFFFFB9C8DA}"/>
              </a:ext>
            </a:extLst>
          </p:cNvPr>
          <p:cNvSpPr>
            <a:spLocks noGrp="1"/>
          </p:cNvSpPr>
          <p:nvPr>
            <p:ph type="ftr" sz="quarter" idx="11"/>
          </p:nvPr>
        </p:nvSpPr>
        <p:spPr/>
        <p:txBody>
          <a:bodyPr/>
          <a:lstStyle>
            <a:lvl1pPr>
              <a:defRPr/>
            </a:lvl1pPr>
          </a:lstStyle>
          <a:p>
            <a:pPr>
              <a:defRPr/>
            </a:pPr>
            <a:r>
              <a:rPr lang="en-US"/>
              <a:t>YKaramagi</a:t>
            </a:r>
          </a:p>
        </p:txBody>
      </p:sp>
      <p:sp>
        <p:nvSpPr>
          <p:cNvPr id="7" name="Slide Number Placeholder 5">
            <a:extLst>
              <a:ext uri="{FF2B5EF4-FFF2-40B4-BE49-F238E27FC236}">
                <a16:creationId xmlns:a16="http://schemas.microsoft.com/office/drawing/2014/main" id="{215D6AF9-B0F8-E2F8-A071-64A10F694153}"/>
              </a:ext>
            </a:extLst>
          </p:cNvPr>
          <p:cNvSpPr>
            <a:spLocks noGrp="1"/>
          </p:cNvSpPr>
          <p:nvPr>
            <p:ph type="sldNum" sz="quarter" idx="12"/>
          </p:nvPr>
        </p:nvSpPr>
        <p:spPr/>
        <p:txBody>
          <a:bodyPr/>
          <a:lstStyle>
            <a:lvl1pPr>
              <a:defRPr/>
            </a:lvl1pPr>
          </a:lstStyle>
          <a:p>
            <a:fld id="{DB8FBA1C-7A2B-46F0-BAA9-5F8DA0FCA74E}" type="slidenum">
              <a:rPr lang="en-US" altLang="en-US"/>
              <a:pPr/>
              <a:t>‹#›</a:t>
            </a:fld>
            <a:endParaRPr lang="en-US" altLang="en-US"/>
          </a:p>
        </p:txBody>
      </p:sp>
    </p:spTree>
    <p:extLst>
      <p:ext uri="{BB962C8B-B14F-4D97-AF65-F5344CB8AC3E}">
        <p14:creationId xmlns:p14="http://schemas.microsoft.com/office/powerpoint/2010/main" val="99776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BD01B-1C4F-06A5-0078-6DA4B15B574B}"/>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11034099-D089-6C29-B669-D4C5064AEA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986E4D8C-63AE-941D-1CA8-047123B043DB}"/>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5" name="Footer Placeholder 4">
            <a:extLst>
              <a:ext uri="{FF2B5EF4-FFF2-40B4-BE49-F238E27FC236}">
                <a16:creationId xmlns:a16="http://schemas.microsoft.com/office/drawing/2014/main" id="{86618426-F8BF-A6B5-B22A-966790C2FD9E}"/>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191E2358-9D3E-AF58-F199-AA13B8C3D5F9}"/>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3854203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108F65E-5FEA-00BE-02B3-BFF6DAEC3968}"/>
              </a:ext>
            </a:extLst>
          </p:cNvPr>
          <p:cNvSpPr>
            <a:spLocks noGrp="1"/>
          </p:cNvSpPr>
          <p:nvPr>
            <p:ph type="dt" sz="half" idx="10"/>
          </p:nvPr>
        </p:nvSpPr>
        <p:spPr/>
        <p:txBody>
          <a:bodyPr/>
          <a:lstStyle>
            <a:lvl1pPr>
              <a:defRPr/>
            </a:lvl1pPr>
          </a:lstStyle>
          <a:p>
            <a:pPr>
              <a:defRPr/>
            </a:pPr>
            <a:fld id="{3B0F3C16-B3A9-4C99-AA87-1C18CF6820AC}" type="datetime1">
              <a:rPr lang="en-US"/>
              <a:pPr>
                <a:defRPr/>
              </a:pPr>
              <a:t>1/13/2023</a:t>
            </a:fld>
            <a:endParaRPr lang="en-US"/>
          </a:p>
        </p:txBody>
      </p:sp>
      <p:sp>
        <p:nvSpPr>
          <p:cNvPr id="6" name="Footer Placeholder 4">
            <a:extLst>
              <a:ext uri="{FF2B5EF4-FFF2-40B4-BE49-F238E27FC236}">
                <a16:creationId xmlns:a16="http://schemas.microsoft.com/office/drawing/2014/main" id="{F7B6C751-80D6-1072-326D-76FF60AAAB1E}"/>
              </a:ext>
            </a:extLst>
          </p:cNvPr>
          <p:cNvSpPr>
            <a:spLocks noGrp="1"/>
          </p:cNvSpPr>
          <p:nvPr>
            <p:ph type="ftr" sz="quarter" idx="11"/>
          </p:nvPr>
        </p:nvSpPr>
        <p:spPr/>
        <p:txBody>
          <a:bodyPr/>
          <a:lstStyle>
            <a:lvl1pPr>
              <a:defRPr/>
            </a:lvl1pPr>
          </a:lstStyle>
          <a:p>
            <a:pPr>
              <a:defRPr/>
            </a:pPr>
            <a:r>
              <a:rPr lang="en-US"/>
              <a:t>YKaramagi</a:t>
            </a:r>
          </a:p>
        </p:txBody>
      </p:sp>
      <p:sp>
        <p:nvSpPr>
          <p:cNvPr id="7" name="Slide Number Placeholder 5">
            <a:extLst>
              <a:ext uri="{FF2B5EF4-FFF2-40B4-BE49-F238E27FC236}">
                <a16:creationId xmlns:a16="http://schemas.microsoft.com/office/drawing/2014/main" id="{1190C9C8-500B-ADCD-2AB6-7F5095786866}"/>
              </a:ext>
            </a:extLst>
          </p:cNvPr>
          <p:cNvSpPr>
            <a:spLocks noGrp="1"/>
          </p:cNvSpPr>
          <p:nvPr>
            <p:ph type="sldNum" sz="quarter" idx="12"/>
          </p:nvPr>
        </p:nvSpPr>
        <p:spPr/>
        <p:txBody>
          <a:bodyPr/>
          <a:lstStyle>
            <a:lvl1pPr>
              <a:defRPr/>
            </a:lvl1pPr>
          </a:lstStyle>
          <a:p>
            <a:fld id="{07A44B9E-D875-460E-A54E-BDD6FF94C210}" type="slidenum">
              <a:rPr lang="en-US" altLang="en-US"/>
              <a:pPr/>
              <a:t>‹#›</a:t>
            </a:fld>
            <a:endParaRPr lang="en-US" altLang="en-US"/>
          </a:p>
        </p:txBody>
      </p:sp>
    </p:spTree>
    <p:extLst>
      <p:ext uri="{BB962C8B-B14F-4D97-AF65-F5344CB8AC3E}">
        <p14:creationId xmlns:p14="http://schemas.microsoft.com/office/powerpoint/2010/main" val="1324069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71E97-9327-A4B6-7758-47A8339D4260}"/>
              </a:ext>
            </a:extLst>
          </p:cNvPr>
          <p:cNvSpPr>
            <a:spLocks noGrp="1"/>
          </p:cNvSpPr>
          <p:nvPr>
            <p:ph type="dt" sz="half" idx="10"/>
          </p:nvPr>
        </p:nvSpPr>
        <p:spPr/>
        <p:txBody>
          <a:bodyPr/>
          <a:lstStyle>
            <a:lvl1pPr>
              <a:defRPr/>
            </a:lvl1pPr>
          </a:lstStyle>
          <a:p>
            <a:pPr>
              <a:defRPr/>
            </a:pPr>
            <a:fld id="{5CB393F4-61D3-4B07-884E-76505510CBA6}" type="datetime1">
              <a:rPr lang="en-US"/>
              <a:pPr>
                <a:defRPr/>
              </a:pPr>
              <a:t>1/13/2023</a:t>
            </a:fld>
            <a:endParaRPr lang="en-US"/>
          </a:p>
        </p:txBody>
      </p:sp>
      <p:sp>
        <p:nvSpPr>
          <p:cNvPr id="5" name="Footer Placeholder 4">
            <a:extLst>
              <a:ext uri="{FF2B5EF4-FFF2-40B4-BE49-F238E27FC236}">
                <a16:creationId xmlns:a16="http://schemas.microsoft.com/office/drawing/2014/main" id="{138F8A94-8C1C-4623-EB0B-706A3EC04B5C}"/>
              </a:ext>
            </a:extLst>
          </p:cNvPr>
          <p:cNvSpPr>
            <a:spLocks noGrp="1"/>
          </p:cNvSpPr>
          <p:nvPr>
            <p:ph type="ftr" sz="quarter" idx="11"/>
          </p:nvPr>
        </p:nvSpPr>
        <p:spPr/>
        <p:txBody>
          <a:bodyPr/>
          <a:lstStyle>
            <a:lvl1pPr>
              <a:defRPr/>
            </a:lvl1pPr>
          </a:lstStyle>
          <a:p>
            <a:pPr>
              <a:defRPr/>
            </a:pPr>
            <a:r>
              <a:rPr lang="en-US"/>
              <a:t>YKaramagi</a:t>
            </a:r>
          </a:p>
        </p:txBody>
      </p:sp>
      <p:sp>
        <p:nvSpPr>
          <p:cNvPr id="6" name="Slide Number Placeholder 5">
            <a:extLst>
              <a:ext uri="{FF2B5EF4-FFF2-40B4-BE49-F238E27FC236}">
                <a16:creationId xmlns:a16="http://schemas.microsoft.com/office/drawing/2014/main" id="{3CDCC94D-690B-8127-B34C-FA924E263345}"/>
              </a:ext>
            </a:extLst>
          </p:cNvPr>
          <p:cNvSpPr>
            <a:spLocks noGrp="1"/>
          </p:cNvSpPr>
          <p:nvPr>
            <p:ph type="sldNum" sz="quarter" idx="12"/>
          </p:nvPr>
        </p:nvSpPr>
        <p:spPr/>
        <p:txBody>
          <a:bodyPr/>
          <a:lstStyle>
            <a:lvl1pPr>
              <a:defRPr/>
            </a:lvl1pPr>
          </a:lstStyle>
          <a:p>
            <a:fld id="{3B1D1059-073B-4CDD-81A5-48323350153A}" type="slidenum">
              <a:rPr lang="en-US" altLang="en-US"/>
              <a:pPr/>
              <a:t>‹#›</a:t>
            </a:fld>
            <a:endParaRPr lang="en-US" altLang="en-US"/>
          </a:p>
        </p:txBody>
      </p:sp>
    </p:spTree>
    <p:extLst>
      <p:ext uri="{BB962C8B-B14F-4D97-AF65-F5344CB8AC3E}">
        <p14:creationId xmlns:p14="http://schemas.microsoft.com/office/powerpoint/2010/main" val="8782837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3ECE66-7E73-BB51-6171-0C0DD03D5508}"/>
              </a:ext>
            </a:extLst>
          </p:cNvPr>
          <p:cNvSpPr>
            <a:spLocks noGrp="1"/>
          </p:cNvSpPr>
          <p:nvPr>
            <p:ph type="dt" sz="half" idx="10"/>
          </p:nvPr>
        </p:nvSpPr>
        <p:spPr/>
        <p:txBody>
          <a:bodyPr/>
          <a:lstStyle>
            <a:lvl1pPr>
              <a:defRPr/>
            </a:lvl1pPr>
          </a:lstStyle>
          <a:p>
            <a:pPr>
              <a:defRPr/>
            </a:pPr>
            <a:fld id="{DBF7552A-710E-47BC-9CDD-DE4750EE08F2}" type="datetime1">
              <a:rPr lang="en-US"/>
              <a:pPr>
                <a:defRPr/>
              </a:pPr>
              <a:t>1/13/2023</a:t>
            </a:fld>
            <a:endParaRPr lang="en-US"/>
          </a:p>
        </p:txBody>
      </p:sp>
      <p:sp>
        <p:nvSpPr>
          <p:cNvPr id="5" name="Footer Placeholder 4">
            <a:extLst>
              <a:ext uri="{FF2B5EF4-FFF2-40B4-BE49-F238E27FC236}">
                <a16:creationId xmlns:a16="http://schemas.microsoft.com/office/drawing/2014/main" id="{6964DE6A-92B5-DE4A-F5CB-791C0583EB68}"/>
              </a:ext>
            </a:extLst>
          </p:cNvPr>
          <p:cNvSpPr>
            <a:spLocks noGrp="1"/>
          </p:cNvSpPr>
          <p:nvPr>
            <p:ph type="ftr" sz="quarter" idx="11"/>
          </p:nvPr>
        </p:nvSpPr>
        <p:spPr/>
        <p:txBody>
          <a:bodyPr/>
          <a:lstStyle>
            <a:lvl1pPr>
              <a:defRPr/>
            </a:lvl1pPr>
          </a:lstStyle>
          <a:p>
            <a:pPr>
              <a:defRPr/>
            </a:pPr>
            <a:r>
              <a:rPr lang="en-US"/>
              <a:t>YKaramagi</a:t>
            </a:r>
          </a:p>
        </p:txBody>
      </p:sp>
      <p:sp>
        <p:nvSpPr>
          <p:cNvPr id="6" name="Slide Number Placeholder 5">
            <a:extLst>
              <a:ext uri="{FF2B5EF4-FFF2-40B4-BE49-F238E27FC236}">
                <a16:creationId xmlns:a16="http://schemas.microsoft.com/office/drawing/2014/main" id="{CA46500B-AC31-5BE0-1FC8-D4E8ED41133F}"/>
              </a:ext>
            </a:extLst>
          </p:cNvPr>
          <p:cNvSpPr>
            <a:spLocks noGrp="1"/>
          </p:cNvSpPr>
          <p:nvPr>
            <p:ph type="sldNum" sz="quarter" idx="12"/>
          </p:nvPr>
        </p:nvSpPr>
        <p:spPr/>
        <p:txBody>
          <a:bodyPr/>
          <a:lstStyle>
            <a:lvl1pPr>
              <a:defRPr/>
            </a:lvl1pPr>
          </a:lstStyle>
          <a:p>
            <a:fld id="{373B0556-D7C2-4999-95B0-E3C9905785AD}" type="slidenum">
              <a:rPr lang="en-US" altLang="en-US"/>
              <a:pPr/>
              <a:t>‹#›</a:t>
            </a:fld>
            <a:endParaRPr lang="en-US" altLang="en-US"/>
          </a:p>
        </p:txBody>
      </p:sp>
    </p:spTree>
    <p:extLst>
      <p:ext uri="{BB962C8B-B14F-4D97-AF65-F5344CB8AC3E}">
        <p14:creationId xmlns:p14="http://schemas.microsoft.com/office/powerpoint/2010/main" val="5934719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rtlCol="0">
            <a:normAutofit/>
          </a:bodyPr>
          <a:lstStyle/>
          <a:p>
            <a:pPr lvl="0"/>
            <a:endParaRPr lang="en-US" noProof="0"/>
          </a:p>
        </p:txBody>
      </p:sp>
      <p:sp>
        <p:nvSpPr>
          <p:cNvPr id="4" name="Date Placeholder 3">
            <a:extLst>
              <a:ext uri="{FF2B5EF4-FFF2-40B4-BE49-F238E27FC236}">
                <a16:creationId xmlns:a16="http://schemas.microsoft.com/office/drawing/2014/main" id="{EA323C2F-27E3-C077-3AC2-B30CC1C29CEB}"/>
              </a:ext>
            </a:extLst>
          </p:cNvPr>
          <p:cNvSpPr>
            <a:spLocks noGrp="1"/>
          </p:cNvSpPr>
          <p:nvPr>
            <p:ph type="dt" sz="half" idx="10"/>
          </p:nvPr>
        </p:nvSpPr>
        <p:spPr/>
        <p:txBody>
          <a:bodyPr/>
          <a:lstStyle>
            <a:lvl1pPr>
              <a:defRPr/>
            </a:lvl1pPr>
          </a:lstStyle>
          <a:p>
            <a:pPr>
              <a:defRPr/>
            </a:pPr>
            <a:fld id="{5CEA7149-C495-4930-A129-537498C19CAC}" type="datetime1">
              <a:rPr lang="en-US"/>
              <a:pPr>
                <a:defRPr/>
              </a:pPr>
              <a:t>1/13/2023</a:t>
            </a:fld>
            <a:endParaRPr lang="en-US"/>
          </a:p>
        </p:txBody>
      </p:sp>
      <p:sp>
        <p:nvSpPr>
          <p:cNvPr id="5" name="Footer Placeholder 4">
            <a:extLst>
              <a:ext uri="{FF2B5EF4-FFF2-40B4-BE49-F238E27FC236}">
                <a16:creationId xmlns:a16="http://schemas.microsoft.com/office/drawing/2014/main" id="{712FEA9D-6B35-1540-060B-6EDC1BCB1AB4}"/>
              </a:ext>
            </a:extLst>
          </p:cNvPr>
          <p:cNvSpPr>
            <a:spLocks noGrp="1"/>
          </p:cNvSpPr>
          <p:nvPr>
            <p:ph type="ftr" sz="quarter" idx="11"/>
          </p:nvPr>
        </p:nvSpPr>
        <p:spPr/>
        <p:txBody>
          <a:bodyPr/>
          <a:lstStyle>
            <a:lvl1pPr>
              <a:defRPr/>
            </a:lvl1pPr>
          </a:lstStyle>
          <a:p>
            <a:pPr>
              <a:defRPr/>
            </a:pPr>
            <a:r>
              <a:rPr lang="en-US"/>
              <a:t>YKaramagi</a:t>
            </a:r>
          </a:p>
        </p:txBody>
      </p:sp>
      <p:sp>
        <p:nvSpPr>
          <p:cNvPr id="6" name="Slide Number Placeholder 5">
            <a:extLst>
              <a:ext uri="{FF2B5EF4-FFF2-40B4-BE49-F238E27FC236}">
                <a16:creationId xmlns:a16="http://schemas.microsoft.com/office/drawing/2014/main" id="{02B78667-399C-67E4-6FE3-F92CBA04BAA4}"/>
              </a:ext>
            </a:extLst>
          </p:cNvPr>
          <p:cNvSpPr>
            <a:spLocks noGrp="1"/>
          </p:cNvSpPr>
          <p:nvPr>
            <p:ph type="sldNum" sz="quarter" idx="12"/>
          </p:nvPr>
        </p:nvSpPr>
        <p:spPr/>
        <p:txBody>
          <a:bodyPr/>
          <a:lstStyle>
            <a:lvl1pPr>
              <a:defRPr/>
            </a:lvl1pPr>
          </a:lstStyle>
          <a:p>
            <a:fld id="{7B838D74-8E69-4C01-8E67-79DF19692E79}" type="slidenum">
              <a:rPr lang="en-US" altLang="en-US"/>
              <a:pPr/>
              <a:t>‹#›</a:t>
            </a:fld>
            <a:endParaRPr lang="en-US" altLang="en-US"/>
          </a:p>
        </p:txBody>
      </p:sp>
    </p:spTree>
    <p:extLst>
      <p:ext uri="{BB962C8B-B14F-4D97-AF65-F5344CB8AC3E}">
        <p14:creationId xmlns:p14="http://schemas.microsoft.com/office/powerpoint/2010/main" val="177887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0CEAC-EE0C-D8AD-AFF9-85E2C6E9DD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C842E054-ABCF-243D-BBD1-DC0CA48406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A77F9C-D213-9372-B844-BF5B31789BFF}"/>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5" name="Footer Placeholder 4">
            <a:extLst>
              <a:ext uri="{FF2B5EF4-FFF2-40B4-BE49-F238E27FC236}">
                <a16:creationId xmlns:a16="http://schemas.microsoft.com/office/drawing/2014/main" id="{08A87EAA-04CA-43F3-6CFC-CD9EBECCED0A}"/>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7E6AE5AF-2AFF-099A-7B9D-83E333DA2FAA}"/>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80374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F25EE-CDE2-3347-64B0-97CE89133153}"/>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BFC2DE10-8127-A75A-9E04-08403CC29C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EA321DDD-E097-BD73-EBE8-01C035230C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B56F06BE-A82D-1C1B-2157-9FD61C8A0A38}"/>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6" name="Footer Placeholder 5">
            <a:extLst>
              <a:ext uri="{FF2B5EF4-FFF2-40B4-BE49-F238E27FC236}">
                <a16:creationId xmlns:a16="http://schemas.microsoft.com/office/drawing/2014/main" id="{29CDE57E-209C-A4C9-A501-AE1519DED8F9}"/>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9EB7B624-336D-4680-9E92-4891251725E3}"/>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393850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BB411-2E47-949B-818F-88650743A397}"/>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02127E79-C109-4C55-864E-5C386C4FA7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A0497A-C092-91DF-A330-4FB5751963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00DF6563-BBEA-0EE3-3BFA-BCDB67590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9BB60D-CC57-A202-D43B-035D3452C8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F8C4481C-0C15-AAE5-2FDF-633D20A545FB}"/>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8" name="Footer Placeholder 7">
            <a:extLst>
              <a:ext uri="{FF2B5EF4-FFF2-40B4-BE49-F238E27FC236}">
                <a16:creationId xmlns:a16="http://schemas.microsoft.com/office/drawing/2014/main" id="{EC362C82-A72F-9759-EA7C-17071E26ADCE}"/>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DD555E2A-E427-7E6B-B71A-41A77AB12975}"/>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491823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48C51-1027-E230-7DD6-D30273ABA111}"/>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A812860E-B005-9A1D-E56A-7D956C863529}"/>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4" name="Footer Placeholder 3">
            <a:extLst>
              <a:ext uri="{FF2B5EF4-FFF2-40B4-BE49-F238E27FC236}">
                <a16:creationId xmlns:a16="http://schemas.microsoft.com/office/drawing/2014/main" id="{0C866057-7242-99C5-E1D4-B890D8D4238E}"/>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0A88F8A9-0B5A-B777-7DA5-3F931DF6AADD}"/>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1691849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D84851-109E-5E90-A27A-CBD7211BCFD9}"/>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3" name="Footer Placeholder 2">
            <a:extLst>
              <a:ext uri="{FF2B5EF4-FFF2-40B4-BE49-F238E27FC236}">
                <a16:creationId xmlns:a16="http://schemas.microsoft.com/office/drawing/2014/main" id="{DABFB1E1-2014-DC4D-ABEA-13678B88C143}"/>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079F8D6E-58F9-CBEB-2677-F011AE655895}"/>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3882974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8364-E429-0692-CCEE-6A96900EE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781C726F-CE44-2900-4607-E018BE61EA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202427F3-51E6-0A93-6B94-DE064E6FD3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BA8172-A1A4-4E54-CD5D-5FC38768AC40}"/>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6" name="Footer Placeholder 5">
            <a:extLst>
              <a:ext uri="{FF2B5EF4-FFF2-40B4-BE49-F238E27FC236}">
                <a16:creationId xmlns:a16="http://schemas.microsoft.com/office/drawing/2014/main" id="{F5868890-9E4A-E5D4-995C-C5C32AC5A584}"/>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496FA2E9-22E6-499F-524E-06134CDFB586}"/>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72014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08299-1159-DCD4-1A9B-85AAB693AF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1221CA67-57D5-44FE-408B-4B4F2729CA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43BA4694-1CAA-6E33-D8FD-4AA54B1D5A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7D40A8-3F4D-E35F-FDE4-1B0FAF15DB53}"/>
              </a:ext>
            </a:extLst>
          </p:cNvPr>
          <p:cNvSpPr>
            <a:spLocks noGrp="1"/>
          </p:cNvSpPr>
          <p:nvPr>
            <p:ph type="dt" sz="half" idx="10"/>
          </p:nvPr>
        </p:nvSpPr>
        <p:spPr/>
        <p:txBody>
          <a:bodyPr/>
          <a:lstStyle/>
          <a:p>
            <a:fld id="{B5D9F09A-3DA9-4D71-ABF0-9D0598E6A720}" type="datetimeFigureOut">
              <a:rPr lang="en-KE" smtClean="0"/>
              <a:t>13/01/2023</a:t>
            </a:fld>
            <a:endParaRPr lang="en-KE"/>
          </a:p>
        </p:txBody>
      </p:sp>
      <p:sp>
        <p:nvSpPr>
          <p:cNvPr id="6" name="Footer Placeholder 5">
            <a:extLst>
              <a:ext uri="{FF2B5EF4-FFF2-40B4-BE49-F238E27FC236}">
                <a16:creationId xmlns:a16="http://schemas.microsoft.com/office/drawing/2014/main" id="{FDC72789-7E56-C229-4A93-536D4531EC6F}"/>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3D109116-D8F3-7129-C6A1-0298A10B2C37}"/>
              </a:ext>
            </a:extLst>
          </p:cNvPr>
          <p:cNvSpPr>
            <a:spLocks noGrp="1"/>
          </p:cNvSpPr>
          <p:nvPr>
            <p:ph type="sldNum" sz="quarter" idx="12"/>
          </p:nvPr>
        </p:nvSpPr>
        <p:spPr/>
        <p:txBody>
          <a:bodyPr/>
          <a:lstStyle/>
          <a:p>
            <a:fld id="{C9B58AEA-A692-477B-94F9-BBB97E2A5926}" type="slidenum">
              <a:rPr lang="en-KE" smtClean="0"/>
              <a:t>‹#›</a:t>
            </a:fld>
            <a:endParaRPr lang="en-KE"/>
          </a:p>
        </p:txBody>
      </p:sp>
    </p:spTree>
    <p:extLst>
      <p:ext uri="{BB962C8B-B14F-4D97-AF65-F5344CB8AC3E}">
        <p14:creationId xmlns:p14="http://schemas.microsoft.com/office/powerpoint/2010/main" val="1209393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40AE39-7146-C88D-D029-1CB3A5B0FA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2A53F23E-F4E2-9D25-8D63-C0B8549ABE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1A9097B5-03A6-3030-3681-A8306619D1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9F09A-3DA9-4D71-ABF0-9D0598E6A720}" type="datetimeFigureOut">
              <a:rPr lang="en-KE" smtClean="0"/>
              <a:t>13/01/2023</a:t>
            </a:fld>
            <a:endParaRPr lang="en-KE"/>
          </a:p>
        </p:txBody>
      </p:sp>
      <p:sp>
        <p:nvSpPr>
          <p:cNvPr id="5" name="Footer Placeholder 4">
            <a:extLst>
              <a:ext uri="{FF2B5EF4-FFF2-40B4-BE49-F238E27FC236}">
                <a16:creationId xmlns:a16="http://schemas.microsoft.com/office/drawing/2014/main" id="{891F601E-1607-9BA4-39F7-AEB855A6B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62DB2050-2DC3-5631-19B4-044771F8FA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B58AEA-A692-477B-94F9-BBB97E2A5926}" type="slidenum">
              <a:rPr lang="en-KE" smtClean="0"/>
              <a:t>‹#›</a:t>
            </a:fld>
            <a:endParaRPr lang="en-KE"/>
          </a:p>
        </p:txBody>
      </p:sp>
    </p:spTree>
    <p:extLst>
      <p:ext uri="{BB962C8B-B14F-4D97-AF65-F5344CB8AC3E}">
        <p14:creationId xmlns:p14="http://schemas.microsoft.com/office/powerpoint/2010/main" val="2846174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Placeholder 1">
            <a:extLst>
              <a:ext uri="{FF2B5EF4-FFF2-40B4-BE49-F238E27FC236}">
                <a16:creationId xmlns:a16="http://schemas.microsoft.com/office/drawing/2014/main" id="{D84B38CD-0DC0-17DD-C405-8B4FC483C5DB}"/>
              </a:ext>
            </a:extLst>
          </p:cNvPr>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KE"/>
              <a:t>Click to edit Master title style</a:t>
            </a:r>
          </a:p>
        </p:txBody>
      </p:sp>
      <p:sp>
        <p:nvSpPr>
          <p:cNvPr id="4099" name="Text Placeholder 2">
            <a:extLst>
              <a:ext uri="{FF2B5EF4-FFF2-40B4-BE49-F238E27FC236}">
                <a16:creationId xmlns:a16="http://schemas.microsoft.com/office/drawing/2014/main" id="{17A898F6-A6B1-94DA-0BF6-18E553C9BF24}"/>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KE"/>
              <a:t>Click to edit Master text styles</a:t>
            </a:r>
          </a:p>
          <a:p>
            <a:pPr lvl="1"/>
            <a:r>
              <a:rPr lang="en-US" altLang="en-KE"/>
              <a:t>Second level</a:t>
            </a:r>
          </a:p>
          <a:p>
            <a:pPr lvl="2"/>
            <a:r>
              <a:rPr lang="en-US" altLang="en-KE"/>
              <a:t>Third level</a:t>
            </a:r>
          </a:p>
          <a:p>
            <a:pPr lvl="3"/>
            <a:r>
              <a:rPr lang="en-US" altLang="en-KE"/>
              <a:t>Fourth level</a:t>
            </a:r>
          </a:p>
          <a:p>
            <a:pPr lvl="4"/>
            <a:r>
              <a:rPr lang="en-US" altLang="en-KE"/>
              <a:t>Fifth level</a:t>
            </a:r>
          </a:p>
        </p:txBody>
      </p:sp>
      <p:sp>
        <p:nvSpPr>
          <p:cNvPr id="4" name="Date Placeholder 3">
            <a:extLst>
              <a:ext uri="{FF2B5EF4-FFF2-40B4-BE49-F238E27FC236}">
                <a16:creationId xmlns:a16="http://schemas.microsoft.com/office/drawing/2014/main" id="{C7D6A33A-1540-E734-DB78-4A30EF0781A8}"/>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A350D2D4-A180-4F90-9B02-2745C12C111F}" type="datetime1">
              <a:rPr lang="en-US"/>
              <a:pPr>
                <a:defRPr/>
              </a:pPr>
              <a:t>1/13/2023</a:t>
            </a:fld>
            <a:endParaRPr lang="en-US"/>
          </a:p>
        </p:txBody>
      </p:sp>
      <p:sp>
        <p:nvSpPr>
          <p:cNvPr id="5" name="Footer Placeholder 4">
            <a:extLst>
              <a:ext uri="{FF2B5EF4-FFF2-40B4-BE49-F238E27FC236}">
                <a16:creationId xmlns:a16="http://schemas.microsoft.com/office/drawing/2014/main" id="{4B7A56E2-2C3B-6B80-0131-E2638503E4BF}"/>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YKaramagi</a:t>
            </a:r>
          </a:p>
        </p:txBody>
      </p:sp>
      <p:sp>
        <p:nvSpPr>
          <p:cNvPr id="6" name="Slide Number Placeholder 5">
            <a:extLst>
              <a:ext uri="{FF2B5EF4-FFF2-40B4-BE49-F238E27FC236}">
                <a16:creationId xmlns:a16="http://schemas.microsoft.com/office/drawing/2014/main" id="{458B13C3-4B44-B03F-C06F-4D4D21089C8B}"/>
              </a:ext>
            </a:extLst>
          </p:cNvPr>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fld id="{96C64A08-4C61-453F-A900-5D24E2530269}" type="slidenum">
              <a:rPr lang="en-US" altLang="en-US"/>
              <a:pPr/>
              <a:t>‹#›</a:t>
            </a:fld>
            <a:endParaRPr lang="en-US" altLang="en-US"/>
          </a:p>
        </p:txBody>
      </p:sp>
      <p:pic>
        <p:nvPicPr>
          <p:cNvPr id="4103" name="Picture 7" descr="MI logo 12">
            <a:extLst>
              <a:ext uri="{FF2B5EF4-FFF2-40B4-BE49-F238E27FC236}">
                <a16:creationId xmlns:a16="http://schemas.microsoft.com/office/drawing/2014/main" id="{35481846-F15A-427A-6EDC-AAA9A5AFA3D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239501" y="1"/>
            <a:ext cx="9525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6364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png"/><Relationship Id="rId1" Type="http://schemas.openxmlformats.org/officeDocument/2006/relationships/slideLayout" Target="../slideLayouts/slideLayout18.xml"/><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DD5F-06BF-D742-D2B4-EF3D58DE9D5A}"/>
              </a:ext>
            </a:extLst>
          </p:cNvPr>
          <p:cNvSpPr>
            <a:spLocks noGrp="1"/>
          </p:cNvSpPr>
          <p:nvPr>
            <p:ph type="ctrTitle"/>
          </p:nvPr>
        </p:nvSpPr>
        <p:spPr/>
        <p:txBody>
          <a:bodyPr/>
          <a:lstStyle/>
          <a:p>
            <a:r>
              <a:rPr lang="en-US" dirty="0"/>
              <a:t>PALLIATIVE CARE AND ONCOLOGY NURSING</a:t>
            </a:r>
            <a:endParaRPr lang="en-KE" dirty="0"/>
          </a:p>
        </p:txBody>
      </p:sp>
      <p:sp>
        <p:nvSpPr>
          <p:cNvPr id="3" name="Subtitle 2">
            <a:extLst>
              <a:ext uri="{FF2B5EF4-FFF2-40B4-BE49-F238E27FC236}">
                <a16:creationId xmlns:a16="http://schemas.microsoft.com/office/drawing/2014/main" id="{92ACF284-B9EC-4649-571D-BDD774D148E8}"/>
              </a:ext>
            </a:extLst>
          </p:cNvPr>
          <p:cNvSpPr>
            <a:spLocks noGrp="1"/>
          </p:cNvSpPr>
          <p:nvPr>
            <p:ph type="subTitle" idx="1"/>
          </p:nvPr>
        </p:nvSpPr>
        <p:spPr/>
        <p:txBody>
          <a:bodyPr/>
          <a:lstStyle/>
          <a:p>
            <a:endParaRPr lang="en-KE" dirty="0"/>
          </a:p>
        </p:txBody>
      </p:sp>
    </p:spTree>
    <p:extLst>
      <p:ext uri="{BB962C8B-B14F-4D97-AF65-F5344CB8AC3E}">
        <p14:creationId xmlns:p14="http://schemas.microsoft.com/office/powerpoint/2010/main" val="293950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DFBA-5ECE-92CB-D60F-D6A9954C6862}"/>
              </a:ext>
            </a:extLst>
          </p:cNvPr>
          <p:cNvSpPr>
            <a:spLocks noGrp="1"/>
          </p:cNvSpPr>
          <p:nvPr>
            <p:ph type="title"/>
          </p:nvPr>
        </p:nvSpPr>
        <p:spPr/>
        <p:txBody>
          <a:bodyPr/>
          <a:lstStyle/>
          <a:p>
            <a:r>
              <a:rPr lang="en-US" dirty="0"/>
              <a:t>Who needs palliative care</a:t>
            </a:r>
            <a:endParaRPr lang="en-KE" dirty="0"/>
          </a:p>
        </p:txBody>
      </p:sp>
      <p:sp>
        <p:nvSpPr>
          <p:cNvPr id="3" name="Content Placeholder 2">
            <a:extLst>
              <a:ext uri="{FF2B5EF4-FFF2-40B4-BE49-F238E27FC236}">
                <a16:creationId xmlns:a16="http://schemas.microsoft.com/office/drawing/2014/main" id="{BA9106E7-BE9A-1F2E-436A-D24B48C816FA}"/>
              </a:ext>
            </a:extLst>
          </p:cNvPr>
          <p:cNvSpPr>
            <a:spLocks noGrp="1"/>
          </p:cNvSpPr>
          <p:nvPr>
            <p:ph idx="1"/>
          </p:nvPr>
        </p:nvSpPr>
        <p:spPr/>
        <p:txBody>
          <a:bodyPr>
            <a:normAutofit/>
          </a:bodyPr>
          <a:lstStyle/>
          <a:p>
            <a:r>
              <a:rPr lang="en-GB" altLang="en-US" dirty="0"/>
              <a:t>	Palliative care should be offered to all patients, with incurable diseases such as cancer, HIV &amp; AIDS, and other chronic conditions requiring long term Tx like</a:t>
            </a:r>
            <a:r>
              <a:rPr lang="en-GB" altLang="en-US" sz="2800" dirty="0">
                <a:cs typeface="Arial" panose="020B0604020202020204" pitchFamily="34" charset="0"/>
              </a:rPr>
              <a:t> severe heart disease</a:t>
            </a:r>
            <a:r>
              <a:rPr lang="en-US" altLang="en-US" dirty="0">
                <a:cs typeface="Arial" panose="020B0604020202020204" pitchFamily="34" charset="0"/>
              </a:rPr>
              <a:t>,kidney </a:t>
            </a:r>
            <a:r>
              <a:rPr lang="en-US" altLang="en-US" dirty="0" err="1">
                <a:cs typeface="Arial" panose="020B0604020202020204" pitchFamily="34" charset="0"/>
              </a:rPr>
              <a:t>failure,end</a:t>
            </a:r>
            <a:r>
              <a:rPr lang="en-US" altLang="en-US" dirty="0">
                <a:cs typeface="Arial" panose="020B0604020202020204" pitchFamily="34" charset="0"/>
              </a:rPr>
              <a:t> stage lung disease</a:t>
            </a:r>
            <a:endParaRPr lang="en-US" altLang="en-US" sz="2800" dirty="0"/>
          </a:p>
          <a:p>
            <a:pPr eaLnBrk="1" hangingPunct="1">
              <a:lnSpc>
                <a:spcPct val="90000"/>
              </a:lnSpc>
            </a:pPr>
            <a:r>
              <a:rPr lang="en-GB" altLang="en-US" sz="2800" dirty="0">
                <a:cs typeface="Times New Roman" panose="02020603050405020304" pitchFamily="18" charset="0"/>
              </a:rPr>
              <a:t>Children with degenerative neurological diseases, seizure disorders, as well as genetic or metabolic conditions</a:t>
            </a:r>
            <a:r>
              <a:rPr lang="en-US" altLang="en-US" sz="2800" dirty="0"/>
              <a:t> </a:t>
            </a:r>
          </a:p>
          <a:p>
            <a:endParaRPr lang="en-KE" dirty="0"/>
          </a:p>
        </p:txBody>
      </p:sp>
    </p:spTree>
    <p:extLst>
      <p:ext uri="{BB962C8B-B14F-4D97-AF65-F5344CB8AC3E}">
        <p14:creationId xmlns:p14="http://schemas.microsoft.com/office/powerpoint/2010/main" val="892270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A1E13-D9CF-A947-37E9-87ACD1E29BFA}"/>
              </a:ext>
            </a:extLst>
          </p:cNvPr>
          <p:cNvSpPr>
            <a:spLocks noGrp="1"/>
          </p:cNvSpPr>
          <p:nvPr>
            <p:ph type="title"/>
          </p:nvPr>
        </p:nvSpPr>
        <p:spPr/>
        <p:txBody>
          <a:bodyPr/>
          <a:lstStyle/>
          <a:p>
            <a:r>
              <a:rPr lang="en-US" dirty="0"/>
              <a:t>Palliative care team</a:t>
            </a:r>
            <a:endParaRPr lang="en-KE" dirty="0"/>
          </a:p>
        </p:txBody>
      </p:sp>
      <p:sp>
        <p:nvSpPr>
          <p:cNvPr id="3" name="Content Placeholder 2">
            <a:extLst>
              <a:ext uri="{FF2B5EF4-FFF2-40B4-BE49-F238E27FC236}">
                <a16:creationId xmlns:a16="http://schemas.microsoft.com/office/drawing/2014/main" id="{9E341B97-A716-13BD-2B73-978E19FE634F}"/>
              </a:ext>
            </a:extLst>
          </p:cNvPr>
          <p:cNvSpPr>
            <a:spLocks noGrp="1"/>
          </p:cNvSpPr>
          <p:nvPr>
            <p:ph idx="1"/>
          </p:nvPr>
        </p:nvSpPr>
        <p:spPr/>
        <p:txBody>
          <a:bodyPr/>
          <a:lstStyle/>
          <a:p>
            <a:r>
              <a:rPr lang="en-US" dirty="0"/>
              <a:t>Palliative care is offered by a multidisciplinary team comprising of:</a:t>
            </a:r>
          </a:p>
          <a:p>
            <a:r>
              <a:rPr lang="en-US" dirty="0"/>
              <a:t>Health professionals e.g. doctors, nurses, pharmacists</a:t>
            </a:r>
          </a:p>
          <a:p>
            <a:r>
              <a:rPr lang="en-US" dirty="0"/>
              <a:t>Allied health workers e.g. social workers, counsellors, physiotherapists, occupational therapists, nutritionists, family welfare educators, and lay counsellors</a:t>
            </a:r>
          </a:p>
          <a:p>
            <a:r>
              <a:rPr lang="en-US" dirty="0"/>
              <a:t>Community members e.g. community volunteers, spiritual healers, traditional leaders and family members.</a:t>
            </a:r>
          </a:p>
          <a:p>
            <a:endParaRPr lang="en-KE" dirty="0"/>
          </a:p>
        </p:txBody>
      </p:sp>
    </p:spTree>
    <p:extLst>
      <p:ext uri="{BB962C8B-B14F-4D97-AF65-F5344CB8AC3E}">
        <p14:creationId xmlns:p14="http://schemas.microsoft.com/office/powerpoint/2010/main" val="1460781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47F51-2679-B7E4-82E3-9E43033431EB}"/>
              </a:ext>
            </a:extLst>
          </p:cNvPr>
          <p:cNvSpPr>
            <a:spLocks noGrp="1"/>
          </p:cNvSpPr>
          <p:nvPr>
            <p:ph type="title"/>
          </p:nvPr>
        </p:nvSpPr>
        <p:spPr/>
        <p:txBody>
          <a:bodyPr/>
          <a:lstStyle/>
          <a:p>
            <a:r>
              <a:rPr lang="en-US" dirty="0"/>
              <a:t>Principles of palliative care</a:t>
            </a:r>
            <a:endParaRPr lang="en-KE" dirty="0"/>
          </a:p>
        </p:txBody>
      </p:sp>
      <p:sp>
        <p:nvSpPr>
          <p:cNvPr id="3" name="Content Placeholder 2">
            <a:extLst>
              <a:ext uri="{FF2B5EF4-FFF2-40B4-BE49-F238E27FC236}">
                <a16:creationId xmlns:a16="http://schemas.microsoft.com/office/drawing/2014/main" id="{74A70615-5C1F-16C6-5DB7-84F1FED3B9CE}"/>
              </a:ext>
            </a:extLst>
          </p:cNvPr>
          <p:cNvSpPr>
            <a:spLocks noGrp="1"/>
          </p:cNvSpPr>
          <p:nvPr>
            <p:ph idx="1"/>
          </p:nvPr>
        </p:nvSpPr>
        <p:spPr/>
        <p:txBody>
          <a:bodyPr/>
          <a:lstStyle/>
          <a:p>
            <a:pPr eaLnBrk="1" hangingPunct="1">
              <a:lnSpc>
                <a:spcPct val="90000"/>
              </a:lnSpc>
            </a:pPr>
            <a:r>
              <a:rPr lang="en-GB" altLang="en-US" sz="2800" b="1" dirty="0"/>
              <a:t>Focus on both the patient with a life-threatening illness and their families</a:t>
            </a:r>
            <a:r>
              <a:rPr lang="en-GB" altLang="en-US" sz="2800" dirty="0"/>
              <a:t> or those persons that matter to the patient as unit of care.</a:t>
            </a:r>
            <a:endParaRPr lang="en-GB" altLang="en-US" sz="2800" b="1" dirty="0"/>
          </a:p>
          <a:p>
            <a:pPr eaLnBrk="1" hangingPunct="1">
              <a:lnSpc>
                <a:spcPct val="90000"/>
              </a:lnSpc>
            </a:pPr>
            <a:r>
              <a:rPr lang="en-GB" altLang="en-US" sz="2800" b="1" dirty="0"/>
              <a:t>Provide for holistic care,</a:t>
            </a:r>
            <a:r>
              <a:rPr lang="en-GB" altLang="en-US" sz="2800" dirty="0"/>
              <a:t> the whole person approach should be used taking into account the person’s past life experience in addition to the current circumstances</a:t>
            </a:r>
            <a:endParaRPr lang="en-GB" altLang="en-US" sz="2800" b="1" dirty="0"/>
          </a:p>
          <a:p>
            <a:pPr eaLnBrk="1" hangingPunct="1">
              <a:lnSpc>
                <a:spcPct val="90000"/>
              </a:lnSpc>
            </a:pPr>
            <a:r>
              <a:rPr lang="en-GB" altLang="en-US" sz="2800" b="1" dirty="0"/>
              <a:t>Target the</a:t>
            </a:r>
            <a:r>
              <a:rPr lang="en-GB" altLang="en-US" sz="2800" dirty="0"/>
              <a:t> </a:t>
            </a:r>
            <a:r>
              <a:rPr lang="en-GB" altLang="en-US" sz="2800" b="1" dirty="0"/>
              <a:t>best quality of life possible</a:t>
            </a:r>
            <a:r>
              <a:rPr lang="en-GB" altLang="en-US" sz="2800" dirty="0"/>
              <a:t>. Interventions such as ART and chemotherapy have a role in palliative care, however the symptomatic benefit should out-weigh any disadvantages of these intensive therapies and procedures involved.</a:t>
            </a:r>
            <a:endParaRPr lang="en-GB" altLang="en-US" sz="2800" b="1" dirty="0"/>
          </a:p>
          <a:p>
            <a:pPr eaLnBrk="1" hangingPunct="1">
              <a:lnSpc>
                <a:spcPct val="90000"/>
              </a:lnSpc>
            </a:pPr>
            <a:r>
              <a:rPr lang="en-GB" altLang="en-US" sz="2800" b="1" dirty="0"/>
              <a:t>Use a team approach.</a:t>
            </a:r>
          </a:p>
          <a:p>
            <a:endParaRPr lang="en-KE" dirty="0"/>
          </a:p>
        </p:txBody>
      </p:sp>
    </p:spTree>
    <p:extLst>
      <p:ext uri="{BB962C8B-B14F-4D97-AF65-F5344CB8AC3E}">
        <p14:creationId xmlns:p14="http://schemas.microsoft.com/office/powerpoint/2010/main" val="989319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FCBAB-C6AF-D306-F47D-13AF041E6477}"/>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C5598078-2418-142B-D878-2E148745F45E}"/>
              </a:ext>
            </a:extLst>
          </p:cNvPr>
          <p:cNvSpPr>
            <a:spLocks noGrp="1"/>
          </p:cNvSpPr>
          <p:nvPr>
            <p:ph idx="1"/>
          </p:nvPr>
        </p:nvSpPr>
        <p:spPr/>
        <p:txBody>
          <a:bodyPr/>
          <a:lstStyle/>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Employ a caring attitude</a:t>
            </a:r>
            <a:r>
              <a:rPr kumimoji="0" lang="en-GB" altLang="en-US" sz="2800" b="0" i="0" u="none" strike="noStrike" kern="1200" cap="none" spc="0" normalizeH="0" baseline="0" noProof="0" dirty="0">
                <a:ln>
                  <a:noFill/>
                </a:ln>
                <a:solidFill>
                  <a:prstClr val="black"/>
                </a:solidFill>
                <a:effectLst/>
                <a:uLnTx/>
                <a:uFillTx/>
                <a:latin typeface="Calibri"/>
                <a:ea typeface="+mn-ea"/>
                <a:cs typeface="+mn-cs"/>
              </a:rPr>
              <a:t>, which includes empathy, compassion and recognition of the patient as an individual with different needs.  Using a non-judgmental approach to patients regardless of the ethic origin, religious beliefs, personality or any other prejudice.</a:t>
            </a:r>
            <a:endParaRPr kumimoji="0" lang="en-GB" altLang="en-US" sz="28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Use effective communication, </a:t>
            </a:r>
            <a:r>
              <a:rPr kumimoji="0" lang="en-GB" altLang="en-US" sz="2800" b="0" i="0" u="none" strike="noStrike" kern="1200" cap="none" spc="0" normalizeH="0" baseline="0" noProof="0" dirty="0">
                <a:ln>
                  <a:noFill/>
                </a:ln>
                <a:solidFill>
                  <a:prstClr val="black"/>
                </a:solidFill>
                <a:effectLst/>
                <a:uLnTx/>
                <a:uFillTx/>
                <a:latin typeface="Calibri"/>
                <a:ea typeface="+mn-ea"/>
                <a:cs typeface="+mn-cs"/>
              </a:rPr>
              <a:t>good communication among all the health care workers, the patients and their families is important in palliative care. </a:t>
            </a:r>
            <a:endParaRPr kumimoji="0" lang="en-GB" altLang="en-US" sz="28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 Information sharing,</a:t>
            </a:r>
            <a:r>
              <a:rPr kumimoji="0" lang="en-GB" altLang="en-US" sz="2800" b="0" i="0" u="none" strike="noStrike" kern="1200" cap="none" spc="0" normalizeH="0" baseline="0" noProof="0" dirty="0">
                <a:ln>
                  <a:noFill/>
                </a:ln>
                <a:solidFill>
                  <a:prstClr val="black"/>
                </a:solidFill>
                <a:effectLst/>
                <a:uLnTx/>
                <a:uFillTx/>
                <a:latin typeface="Calibri"/>
                <a:ea typeface="+mn-ea"/>
                <a:cs typeface="+mn-cs"/>
              </a:rPr>
              <a:t> all patients are entitled to know about palliative care services available and have access to them. </a:t>
            </a:r>
            <a:endParaRPr kumimoji="0" lang="en-GB" altLang="en-US" sz="28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Emphasize autonomy,</a:t>
            </a:r>
            <a:r>
              <a:rPr kumimoji="0" lang="en-GB" altLang="en-US" sz="2800" b="0" i="0" u="none" strike="noStrike" kern="1200" cap="none" spc="0" normalizeH="0" baseline="0" noProof="0" dirty="0">
                <a:ln>
                  <a:noFill/>
                </a:ln>
                <a:solidFill>
                  <a:prstClr val="black"/>
                </a:solidFill>
                <a:effectLst/>
                <a:uLnTx/>
                <a:uFillTx/>
                <a:latin typeface="Calibri"/>
                <a:ea typeface="+mn-ea"/>
                <a:cs typeface="+mn-cs"/>
              </a:rPr>
              <a:t> respect for each person’s uniqueness, culture and wishes including site of care and treatment options. </a:t>
            </a:r>
            <a:endParaRPr kumimoji="0" lang="en-GB" altLang="en-US" sz="2800" b="1" i="0" u="none" strike="noStrike" kern="1200" cap="none" spc="0" normalizeH="0" baseline="0" noProof="0" dirty="0">
              <a:ln>
                <a:noFill/>
              </a:ln>
              <a:solidFill>
                <a:prstClr val="black"/>
              </a:solidFill>
              <a:effectLst/>
              <a:uLnTx/>
              <a:uFillTx/>
              <a:latin typeface="Calibri"/>
              <a:ea typeface="+mn-ea"/>
              <a:cs typeface="+mn-cs"/>
            </a:endParaRPr>
          </a:p>
          <a:p>
            <a:endParaRPr lang="en-KE" dirty="0"/>
          </a:p>
        </p:txBody>
      </p:sp>
    </p:spTree>
    <p:extLst>
      <p:ext uri="{BB962C8B-B14F-4D97-AF65-F5344CB8AC3E}">
        <p14:creationId xmlns:p14="http://schemas.microsoft.com/office/powerpoint/2010/main" val="147501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6EA2-F7A3-D9EB-1ACF-9CE60D856A72}"/>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B475E840-1AAF-FFF8-DEE9-E72E694CCA38}"/>
              </a:ext>
            </a:extLst>
          </p:cNvPr>
          <p:cNvSpPr>
            <a:spLocks noGrp="1"/>
          </p:cNvSpPr>
          <p:nvPr>
            <p:ph idx="1"/>
          </p:nvPr>
        </p:nvSpPr>
        <p:spPr/>
        <p:txBody>
          <a:bodyPr/>
          <a:lstStyle/>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Employ ethics and confidentiality</a:t>
            </a:r>
            <a:r>
              <a:rPr kumimoji="0" lang="en-GB" altLang="en-US" sz="2800" b="0" i="0" u="none" strike="noStrike" kern="1200" cap="none" spc="0" normalizeH="0" baseline="0" noProof="0" dirty="0">
                <a:ln>
                  <a:noFill/>
                </a:ln>
                <a:solidFill>
                  <a:prstClr val="black"/>
                </a:solidFill>
                <a:effectLst/>
                <a:uLnTx/>
                <a:uFillTx/>
                <a:latin typeface="Calibri"/>
                <a:ea typeface="+mn-ea"/>
                <a:cs typeface="+mn-cs"/>
              </a:rPr>
              <a:t>, palliative care should be provided in accordance to the ethical principles and guidelines and confidentiality should be respected</a:t>
            </a:r>
            <a:endParaRPr kumimoji="0" lang="en-GB" altLang="en-US" sz="28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Wingdings" panose="05000000000000000000" pitchFamily="2" charset="2"/>
              <a:buNone/>
              <a:tabLst/>
              <a:defRPr/>
            </a:pPr>
            <a:endParaRPr kumimoji="0" lang="en-GB" altLang="en-US" sz="28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Care for the caregivers</a:t>
            </a:r>
            <a:r>
              <a:rPr kumimoji="0" lang="en-GB" altLang="en-US" sz="2800" b="0" i="0" u="none" strike="noStrike" kern="1200" cap="none" spc="0" normalizeH="0" baseline="0" noProof="0" dirty="0">
                <a:ln>
                  <a:noFill/>
                </a:ln>
                <a:solidFill>
                  <a:prstClr val="black"/>
                </a:solidFill>
                <a:effectLst/>
                <a:uLnTx/>
                <a:uFillTx/>
                <a:latin typeface="Calibri"/>
                <a:ea typeface="+mn-ea"/>
                <a:cs typeface="+mn-cs"/>
              </a:rPr>
              <a:t>, palliative care should include support to the caregivers.</a:t>
            </a:r>
          </a:p>
          <a:p>
            <a:pPr marL="342900" marR="0" lvl="0" indent="-342900" algn="l" defTabSz="914400" rtl="0" eaLnBrk="1" fontAlgn="base" latinLnBrk="0" hangingPunct="1">
              <a:lnSpc>
                <a:spcPct val="80000"/>
              </a:lnSpc>
              <a:spcBef>
                <a:spcPct val="20000"/>
              </a:spcBef>
              <a:spcAft>
                <a:spcPct val="0"/>
              </a:spcAft>
              <a:buClrTx/>
              <a:buSzTx/>
              <a:buFont typeface="Wingdings" panose="05000000000000000000" pitchFamily="2" charset="2"/>
              <a:buNone/>
              <a:tabLst/>
              <a:defRPr/>
            </a:pPr>
            <a:endParaRPr kumimoji="0" lang="en-GB" altLang="en-US" sz="28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Target children with life threatening illness and their families, </a:t>
            </a:r>
            <a:r>
              <a:rPr kumimoji="0" lang="en-GB" altLang="en-US" sz="2800" b="0" i="0" u="none" strike="noStrike" kern="1200" cap="none" spc="0" normalizeH="0" baseline="0" noProof="0" dirty="0">
                <a:ln>
                  <a:noFill/>
                </a:ln>
                <a:solidFill>
                  <a:prstClr val="black"/>
                </a:solidFill>
                <a:effectLst/>
                <a:uLnTx/>
                <a:uFillTx/>
                <a:latin typeface="Calibri"/>
                <a:ea typeface="+mn-ea"/>
                <a:cs typeface="+mn-cs"/>
              </a:rPr>
              <a:t>to recognize that children need palliative care and all the above principles should be employed in caring for them.</a:t>
            </a:r>
            <a:endParaRPr kumimoji="0" lang="en-US" altLang="en-US" sz="2800" b="0" i="0" u="none" strike="noStrike" kern="1200" cap="none" spc="0" normalizeH="0" baseline="0" noProof="0" dirty="0">
              <a:ln>
                <a:noFill/>
              </a:ln>
              <a:solidFill>
                <a:prstClr val="black"/>
              </a:solidFill>
              <a:effectLst/>
              <a:uLnTx/>
              <a:uFillTx/>
              <a:latin typeface="Calibri"/>
              <a:ea typeface="+mn-ea"/>
              <a:cs typeface="+mn-cs"/>
            </a:endParaRPr>
          </a:p>
          <a:p>
            <a:endParaRPr lang="en-KE" dirty="0"/>
          </a:p>
        </p:txBody>
      </p:sp>
    </p:spTree>
    <p:extLst>
      <p:ext uri="{BB962C8B-B14F-4D97-AF65-F5344CB8AC3E}">
        <p14:creationId xmlns:p14="http://schemas.microsoft.com/office/powerpoint/2010/main" val="1180711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FD290-BCF5-3EED-AE10-FFE5CFB96789}"/>
              </a:ext>
            </a:extLst>
          </p:cNvPr>
          <p:cNvSpPr>
            <a:spLocks noGrp="1"/>
          </p:cNvSpPr>
          <p:nvPr>
            <p:ph type="title"/>
          </p:nvPr>
        </p:nvSpPr>
        <p:spPr/>
        <p:txBody>
          <a:bodyPr/>
          <a:lstStyle/>
          <a:p>
            <a:r>
              <a:rPr lang="en-US" dirty="0"/>
              <a:t>Approaches to palliative care</a:t>
            </a:r>
            <a:endParaRPr lang="en-KE" dirty="0"/>
          </a:p>
        </p:txBody>
      </p:sp>
      <p:sp>
        <p:nvSpPr>
          <p:cNvPr id="3" name="Content Placeholder 2">
            <a:extLst>
              <a:ext uri="{FF2B5EF4-FFF2-40B4-BE49-F238E27FC236}">
                <a16:creationId xmlns:a16="http://schemas.microsoft.com/office/drawing/2014/main" id="{AEDA1CBB-C7CE-07D3-B053-F36332F0B852}"/>
              </a:ext>
            </a:extLst>
          </p:cNvPr>
          <p:cNvSpPr>
            <a:spLocks noGrp="1"/>
          </p:cNvSpPr>
          <p:nvPr>
            <p:ph idx="1"/>
          </p:nvPr>
        </p:nvSpPr>
        <p:spPr/>
        <p:txBody>
          <a:bodyPr/>
          <a:lstStyle/>
          <a:p>
            <a:r>
              <a:rPr lang="en-US" dirty="0"/>
              <a:t>Care is provided by an interdisciplinary team of physicians, nurses, social workers, chaplains and other health care professionals</a:t>
            </a:r>
          </a:p>
          <a:p>
            <a:r>
              <a:rPr lang="en-US" dirty="0"/>
              <a:t>Palliative Care Teams practice in hospitals, nursing homes and in the outpatient setting.</a:t>
            </a:r>
          </a:p>
          <a:p>
            <a:r>
              <a:rPr lang="en-US" dirty="0"/>
              <a:t>Home based care </a:t>
            </a:r>
            <a:r>
              <a:rPr lang="en-US" dirty="0" err="1"/>
              <a:t>model;facility</a:t>
            </a:r>
            <a:r>
              <a:rPr lang="en-US" dirty="0"/>
              <a:t> home based care/ outreach, community home based care(</a:t>
            </a:r>
            <a:r>
              <a:rPr lang="en-US" dirty="0" err="1"/>
              <a:t>voluntreers</a:t>
            </a:r>
            <a:r>
              <a:rPr lang="en-US" dirty="0"/>
              <a:t>) and </a:t>
            </a:r>
            <a:r>
              <a:rPr lang="en-US" dirty="0" err="1"/>
              <a:t>intergrated</a:t>
            </a:r>
            <a:endParaRPr lang="en-US" dirty="0"/>
          </a:p>
          <a:p>
            <a:r>
              <a:rPr lang="en-US" dirty="0"/>
              <a:t>What are advantages of home based care to </a:t>
            </a:r>
            <a:r>
              <a:rPr lang="en-US" dirty="0" err="1"/>
              <a:t>patient,family,community,health</a:t>
            </a:r>
            <a:r>
              <a:rPr lang="en-US" dirty="0"/>
              <a:t> care system</a:t>
            </a:r>
          </a:p>
          <a:p>
            <a:endParaRPr lang="en-KE" dirty="0"/>
          </a:p>
        </p:txBody>
      </p:sp>
    </p:spTree>
    <p:extLst>
      <p:ext uri="{BB962C8B-B14F-4D97-AF65-F5344CB8AC3E}">
        <p14:creationId xmlns:p14="http://schemas.microsoft.com/office/powerpoint/2010/main" val="24505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D4E3C-645B-0A42-F938-A87565F79C0E}"/>
              </a:ext>
            </a:extLst>
          </p:cNvPr>
          <p:cNvSpPr>
            <a:spLocks noGrp="1"/>
          </p:cNvSpPr>
          <p:nvPr>
            <p:ph type="title"/>
          </p:nvPr>
        </p:nvSpPr>
        <p:spPr/>
        <p:txBody>
          <a:bodyPr/>
          <a:lstStyle/>
          <a:p>
            <a:r>
              <a:rPr lang="en-US" dirty="0"/>
              <a:t>Domains of palliative care</a:t>
            </a:r>
            <a:endParaRPr lang="en-KE" dirty="0"/>
          </a:p>
        </p:txBody>
      </p:sp>
      <p:sp>
        <p:nvSpPr>
          <p:cNvPr id="3" name="Content Placeholder 2">
            <a:extLst>
              <a:ext uri="{FF2B5EF4-FFF2-40B4-BE49-F238E27FC236}">
                <a16:creationId xmlns:a16="http://schemas.microsoft.com/office/drawing/2014/main" id="{7D722C1A-8EFA-8C8F-1CE0-DB5AB7B1E44E}"/>
              </a:ext>
            </a:extLst>
          </p:cNvPr>
          <p:cNvSpPr>
            <a:spLocks noGrp="1"/>
          </p:cNvSpPr>
          <p:nvPr>
            <p:ph idx="1"/>
          </p:nvPr>
        </p:nvSpPr>
        <p:spPr/>
        <p:txBody>
          <a:bodyPr>
            <a:normAutofit/>
          </a:bodyPr>
          <a:lstStyle/>
          <a:p>
            <a:r>
              <a:rPr lang="en-US" dirty="0"/>
              <a:t>Structure and Processes of Care</a:t>
            </a:r>
          </a:p>
          <a:p>
            <a:r>
              <a:rPr lang="en-US" dirty="0"/>
              <a:t>Physical Aspects of Care</a:t>
            </a:r>
          </a:p>
          <a:p>
            <a:r>
              <a:rPr lang="en-US" dirty="0"/>
              <a:t>Psychological and Psychiatric Aspects of Care</a:t>
            </a:r>
          </a:p>
          <a:p>
            <a:r>
              <a:rPr lang="en-US" dirty="0"/>
              <a:t>Social Aspects of Care</a:t>
            </a:r>
          </a:p>
          <a:p>
            <a:r>
              <a:rPr lang="en-US" dirty="0"/>
              <a:t>Spiritual, Religious and Existential Aspects of Care</a:t>
            </a:r>
          </a:p>
          <a:p>
            <a:r>
              <a:rPr lang="en-US" dirty="0"/>
              <a:t>Cultural Aspects of Care</a:t>
            </a:r>
          </a:p>
          <a:p>
            <a:r>
              <a:rPr lang="en-US" dirty="0"/>
              <a:t>Care of the Imminently Dying Patient</a:t>
            </a:r>
          </a:p>
          <a:p>
            <a:r>
              <a:rPr lang="en-US" dirty="0"/>
              <a:t>Ethical and Legal Aspects of Care</a:t>
            </a:r>
          </a:p>
          <a:p>
            <a:endParaRPr lang="en-KE" dirty="0"/>
          </a:p>
        </p:txBody>
      </p:sp>
    </p:spTree>
    <p:extLst>
      <p:ext uri="{BB962C8B-B14F-4D97-AF65-F5344CB8AC3E}">
        <p14:creationId xmlns:p14="http://schemas.microsoft.com/office/powerpoint/2010/main" val="2387722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FC13F-E0B4-154F-F0C8-CCF27143582F}"/>
              </a:ext>
            </a:extLst>
          </p:cNvPr>
          <p:cNvSpPr>
            <a:spLocks noGrp="1"/>
          </p:cNvSpPr>
          <p:nvPr>
            <p:ph type="title"/>
          </p:nvPr>
        </p:nvSpPr>
        <p:spPr/>
        <p:txBody>
          <a:bodyPr/>
          <a:lstStyle/>
          <a:p>
            <a:r>
              <a:rPr lang="en-US" dirty="0"/>
              <a:t>HOLISTIC ASSESSMENT OF SYMPTOMS AND MANAGEMENT</a:t>
            </a:r>
            <a:endParaRPr lang="en-KE" dirty="0"/>
          </a:p>
        </p:txBody>
      </p:sp>
      <p:sp>
        <p:nvSpPr>
          <p:cNvPr id="3" name="Content Placeholder 2">
            <a:extLst>
              <a:ext uri="{FF2B5EF4-FFF2-40B4-BE49-F238E27FC236}">
                <a16:creationId xmlns:a16="http://schemas.microsoft.com/office/drawing/2014/main" id="{CB37D94C-6DA5-8F1A-8263-A0479A6AF194}"/>
              </a:ext>
            </a:extLst>
          </p:cNvPr>
          <p:cNvSpPr>
            <a:spLocks noGrp="1"/>
          </p:cNvSpPr>
          <p:nvPr>
            <p:ph idx="1"/>
          </p:nvPr>
        </p:nvSpPr>
        <p:spPr/>
        <p:txBody>
          <a:bodyPr>
            <a:normAutofit lnSpcReduction="10000"/>
          </a:bodyPr>
          <a:lstStyle/>
          <a:p>
            <a:r>
              <a:rPr lang="en-US" b="1" dirty="0"/>
              <a:t>Definition</a:t>
            </a:r>
          </a:p>
          <a:p>
            <a:r>
              <a:rPr lang="en-US" dirty="0"/>
              <a:t>Pain is a complex unpleasant phenomenon composed of </a:t>
            </a:r>
          </a:p>
          <a:p>
            <a:r>
              <a:rPr lang="en-US" dirty="0"/>
              <a:t>   sensory experiences that include time, space, intensity, </a:t>
            </a:r>
          </a:p>
          <a:p>
            <a:r>
              <a:rPr lang="en-US" dirty="0"/>
              <a:t>   emotion, cognition, and motivation</a:t>
            </a:r>
          </a:p>
          <a:p>
            <a:r>
              <a:rPr lang="en-US" dirty="0"/>
              <a:t>• Pain is an unpleasant or emotional experience </a:t>
            </a:r>
          </a:p>
          <a:p>
            <a:r>
              <a:rPr lang="en-US" dirty="0"/>
              <a:t>   originating in real or potential damaged tissue </a:t>
            </a:r>
          </a:p>
          <a:p>
            <a:r>
              <a:rPr lang="en-US" dirty="0"/>
              <a:t>• Pain is an unpleasant phenomenon that is uniquely </a:t>
            </a:r>
          </a:p>
          <a:p>
            <a:r>
              <a:rPr lang="en-US" dirty="0"/>
              <a:t>   experienced by each individual; it cannot be adequately </a:t>
            </a:r>
          </a:p>
          <a:p>
            <a:r>
              <a:rPr lang="en-US" dirty="0"/>
              <a:t>   defined,  identified, or measured by an observer</a:t>
            </a:r>
          </a:p>
          <a:p>
            <a:endParaRPr lang="en-KE" dirty="0"/>
          </a:p>
        </p:txBody>
      </p:sp>
    </p:spTree>
    <p:extLst>
      <p:ext uri="{BB962C8B-B14F-4D97-AF65-F5344CB8AC3E}">
        <p14:creationId xmlns:p14="http://schemas.microsoft.com/office/powerpoint/2010/main" val="2426115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88561-3B38-EF75-F33D-CBC70CB90D4F}"/>
              </a:ext>
            </a:extLst>
          </p:cNvPr>
          <p:cNvSpPr>
            <a:spLocks noGrp="1"/>
          </p:cNvSpPr>
          <p:nvPr>
            <p:ph type="title"/>
          </p:nvPr>
        </p:nvSpPr>
        <p:spPr/>
        <p:txBody>
          <a:bodyPr/>
          <a:lstStyle/>
          <a:p>
            <a:r>
              <a:rPr lang="en-US" dirty="0"/>
              <a:t>The experience of pain</a:t>
            </a:r>
            <a:endParaRPr lang="en-KE" dirty="0"/>
          </a:p>
        </p:txBody>
      </p:sp>
      <p:sp>
        <p:nvSpPr>
          <p:cNvPr id="3" name="Content Placeholder 2">
            <a:extLst>
              <a:ext uri="{FF2B5EF4-FFF2-40B4-BE49-F238E27FC236}">
                <a16:creationId xmlns:a16="http://schemas.microsoft.com/office/drawing/2014/main" id="{9B3A2D5C-0ED6-D7CF-FB28-F66A21F0D46F}"/>
              </a:ext>
            </a:extLst>
          </p:cNvPr>
          <p:cNvSpPr>
            <a:spLocks noGrp="1"/>
          </p:cNvSpPr>
          <p:nvPr>
            <p:ph idx="1"/>
          </p:nvPr>
        </p:nvSpPr>
        <p:spPr/>
        <p:txBody>
          <a:bodyPr>
            <a:normAutofit/>
          </a:bodyPr>
          <a:lstStyle/>
          <a:p>
            <a:pPr marL="0" marR="0" lvl="0" indent="0" algn="l" defTabSz="914400" rtl="0" eaLnBrk="1" fontAlgn="base" latinLnBrk="0" hangingPunct="1">
              <a:lnSpc>
                <a:spcPct val="19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Sensory - discriminative system  processes information about </a:t>
            </a:r>
            <a:endPar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he</a:t>
            </a: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strength, intensity, </a:t>
            </a: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quality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and temporal and spatial </a:t>
            </a:r>
            <a:endPar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aspects of pain</a:t>
            </a:r>
          </a:p>
          <a:p>
            <a:pPr marL="0" marR="0" lvl="0" indent="0" algn="l" defTabSz="914400" rtl="0" eaLnBrk="1" fontAlgn="base" latinLnBrk="0" hangingPunct="1">
              <a:lnSpc>
                <a:spcPct val="100000"/>
              </a:lnSpc>
              <a:spcBef>
                <a:spcPct val="0"/>
              </a:spcBef>
              <a:spcAft>
                <a:spcPct val="0"/>
              </a:spcAft>
              <a:buClrTx/>
              <a:buSzTx/>
              <a:buNone/>
              <a:tabLst/>
              <a:defRPr/>
            </a:pPr>
            <a:endPar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3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Motivational - affective system determines the individual´s </a:t>
            </a:r>
          </a:p>
          <a:p>
            <a:pPr marL="0" marR="0" lvl="0" indent="0" algn="l" defTabSz="914400" rtl="0" eaLnBrk="1" fontAlgn="base" latinLnBrk="0" hangingPunct="1">
              <a:lnSpc>
                <a:spcPct val="10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approach-avoidance behaviours</a:t>
            </a:r>
          </a:p>
          <a:p>
            <a:pPr marL="0" marR="0" lvl="0" indent="0" algn="l" defTabSz="914400" rtl="0" eaLnBrk="1" fontAlgn="base" latinLnBrk="0" hangingPunct="1">
              <a:lnSpc>
                <a:spcPct val="100000"/>
              </a:lnSpc>
              <a:spcBef>
                <a:spcPct val="0"/>
              </a:spcBef>
              <a:spcAft>
                <a:spcPct val="0"/>
              </a:spcAft>
              <a:buClrTx/>
              <a:buSzTx/>
              <a:buNone/>
              <a:tabLst/>
              <a:defRPr/>
            </a:pPr>
            <a:endPar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Cognitive -  learned </a:t>
            </a:r>
          </a:p>
          <a:p>
            <a:pPr marL="0" marR="0" lvl="0" indent="0" algn="l" defTabSz="914400" rtl="0" eaLnBrk="1" fontAlgn="base" latinLnBrk="0" hangingPunct="1">
              <a:lnSpc>
                <a:spcPct val="14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behaviour concerning the experience of pain. </a:t>
            </a: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may block, </a:t>
            </a:r>
            <a:endPar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30000"/>
              </a:lnSpc>
              <a:spcBef>
                <a:spcPct val="0"/>
              </a:spcBef>
              <a:spcAft>
                <a:spcPct val="0"/>
              </a:spcAft>
              <a:buClrTx/>
              <a:buSzTx/>
              <a:buNone/>
              <a:tabLst/>
              <a:defRPr/>
            </a:pPr>
            <a:r>
              <a:rPr kumimoji="0" lang="sk-SK"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regulate, or enhance the perception of pain</a:t>
            </a:r>
          </a:p>
          <a:p>
            <a:endParaRPr lang="en-KE" dirty="0"/>
          </a:p>
        </p:txBody>
      </p:sp>
    </p:spTree>
    <p:extLst>
      <p:ext uri="{BB962C8B-B14F-4D97-AF65-F5344CB8AC3E}">
        <p14:creationId xmlns:p14="http://schemas.microsoft.com/office/powerpoint/2010/main" val="3655439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20C17-15C3-89C7-8746-DD153A3D5D57}"/>
              </a:ext>
            </a:extLst>
          </p:cNvPr>
          <p:cNvSpPr>
            <a:spLocks noGrp="1"/>
          </p:cNvSpPr>
          <p:nvPr>
            <p:ph type="title"/>
          </p:nvPr>
        </p:nvSpPr>
        <p:spPr/>
        <p:txBody>
          <a:bodyPr/>
          <a:lstStyle/>
          <a:p>
            <a:r>
              <a:rPr lang="en-US" dirty="0"/>
              <a:t>Classification of pain</a:t>
            </a:r>
            <a:endParaRPr lang="en-KE" dirty="0"/>
          </a:p>
        </p:txBody>
      </p:sp>
      <p:sp>
        <p:nvSpPr>
          <p:cNvPr id="3" name="Content Placeholder 2">
            <a:extLst>
              <a:ext uri="{FF2B5EF4-FFF2-40B4-BE49-F238E27FC236}">
                <a16:creationId xmlns:a16="http://schemas.microsoft.com/office/drawing/2014/main" id="{9F5351CA-6349-FE35-F4DA-251A37BF288C}"/>
              </a:ext>
            </a:extLst>
          </p:cNvPr>
          <p:cNvSpPr>
            <a:spLocks noGrp="1"/>
          </p:cNvSpPr>
          <p:nvPr>
            <p:ph idx="1"/>
          </p:nvPr>
        </p:nvSpPr>
        <p:spPr/>
        <p:txBody>
          <a:bodyPr/>
          <a:lstStyle/>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panose="05000000000000000000" pitchFamily="2" charset="2"/>
              <a:buChar char="v"/>
              <a:tabLst/>
              <a:defRPr/>
            </a:pPr>
            <a:r>
              <a:rPr kumimoji="0" lang="en-US" altLang="en-US"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According to duration- acute and chronic</a:t>
            </a:r>
          </a:p>
          <a:p>
            <a:pPr defTabSz="457207">
              <a:spcBef>
                <a:spcPts val="750"/>
              </a:spcBef>
              <a:buClr>
                <a:srgbClr val="E7E6E6">
                  <a:lumMod val="40000"/>
                  <a:lumOff val="60000"/>
                </a:srgbClr>
              </a:buClr>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Acute pain is a protective mechanism that alerts the individual to a condition or experience that is immediately harmful to the body </a:t>
            </a:r>
            <a:r>
              <a:rPr kumimoji="0" lang="en-GB"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eg</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surgical, trauma, fracture, acute infection</a:t>
            </a:r>
          </a:p>
          <a:p>
            <a:pPr marL="342906" marR="0" lvl="0" indent="-342906" algn="l" defTabSz="457207" rtl="0" eaLnBrk="1" fontAlgn="auto" latinLnBrk="0" hangingPunct="1">
              <a:lnSpc>
                <a:spcPct val="130000"/>
              </a:lnSpc>
              <a:spcBef>
                <a:spcPts val="750"/>
              </a:spcBef>
              <a:spcAft>
                <a:spcPts val="0"/>
              </a:spcAft>
              <a:buClr>
                <a:srgbClr val="E7E6E6">
                  <a:lumMod val="40000"/>
                  <a:lumOff val="60000"/>
                </a:srgbClr>
              </a:buClr>
              <a:buSzTx/>
              <a:buFont typeface="Wingdings 3" charset="2"/>
              <a:buChar char=""/>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Onset - usually sudden</a:t>
            </a:r>
          </a:p>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3" charset="2"/>
              <a:buChar char=""/>
              <a:tabLst/>
              <a:defRPr/>
            </a:pP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Relief - after the chemical mediators that stimulate the nociceptors</a:t>
            </a:r>
            <a:r>
              <a:rPr kumimoji="0" lang="sk-SK" sz="2400" b="0" i="0" u="none" strike="noStrike" kern="1200" cap="none" spc="0" normalizeH="0" baseline="0" noProof="0" dirty="0">
                <a:ln>
                  <a:noFill/>
                </a:ln>
                <a:solidFill>
                  <a:prstClr val="black"/>
                </a:solidFill>
                <a:effectLst/>
                <a:uLnTx/>
                <a:uFillTx/>
                <a:latin typeface="Tahoma" pitchFamily="34" charset="0"/>
                <a:ea typeface="+mn-ea"/>
                <a:cs typeface="+mn-cs"/>
              </a:rPr>
              <a:t>,</a:t>
            </a: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 are removed</a:t>
            </a:r>
          </a:p>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3" charset="2"/>
              <a:buChar char=""/>
              <a:tabLst/>
              <a:defRPr/>
            </a:pP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This type of pain mobilises the individual to prompt action to relieve it</a:t>
            </a:r>
            <a:endParaRPr kumimoji="0" lang="sk-SK" sz="2400" b="0" i="0" u="none" strike="noStrike" kern="1200" cap="none" spc="0" normalizeH="0" baseline="0" noProof="0" dirty="0">
              <a:ln>
                <a:noFill/>
              </a:ln>
              <a:solidFill>
                <a:prstClr val="black"/>
              </a:solidFill>
              <a:effectLst/>
              <a:uLnTx/>
              <a:uFillTx/>
              <a:latin typeface="Tahoma" pitchFamily="34" charset="0"/>
              <a:ea typeface="+mn-ea"/>
              <a:cs typeface="+mn-cs"/>
            </a:endParaRPr>
          </a:p>
          <a:p>
            <a:pPr marL="342906" marR="0" lvl="0" indent="-342906" algn="l" defTabSz="457207" rtl="0" eaLnBrk="1" fontAlgn="auto" latinLnBrk="0" hangingPunct="1">
              <a:lnSpc>
                <a:spcPct val="130000"/>
              </a:lnSpc>
              <a:spcBef>
                <a:spcPts val="750"/>
              </a:spcBef>
              <a:spcAft>
                <a:spcPts val="0"/>
              </a:spcAft>
              <a:buClr>
                <a:srgbClr val="E7E6E6">
                  <a:lumMod val="40000"/>
                  <a:lumOff val="60000"/>
                </a:srgbClr>
              </a:buClr>
              <a:buSzTx/>
              <a:buFont typeface="Wingdings 3" charset="2"/>
              <a:buChar char=""/>
              <a:tabLst/>
              <a:defRPr/>
            </a:pPr>
            <a:endParaRPr kumimoji="0" lang="en-GB" sz="2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endParaRPr>
          </a:p>
          <a:p>
            <a:pPr marL="0" marR="0" lvl="0" indent="0" algn="l" defTabSz="457207" rtl="0" eaLnBrk="1" fontAlgn="auto" latinLnBrk="0" hangingPunct="1">
              <a:lnSpc>
                <a:spcPct val="130000"/>
              </a:lnSpc>
              <a:spcBef>
                <a:spcPts val="750"/>
              </a:spcBef>
              <a:spcAft>
                <a:spcPts val="0"/>
              </a:spcAft>
              <a:buClr>
                <a:srgbClr val="E7E6E6">
                  <a:lumMod val="40000"/>
                  <a:lumOff val="60000"/>
                </a:srgbClr>
              </a:buClr>
              <a:buSzTx/>
              <a:buFont typeface="Wingdings 3" charset="2"/>
              <a:buNone/>
              <a:tabLst/>
              <a:defRPr/>
            </a:pPr>
            <a:endParaRPr kumimoji="0" lang="en-GB" sz="24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mn-ea"/>
              <a:cs typeface="Arial" panose="020B0604020202020204" pitchFamily="34" charset="0"/>
            </a:endParaRPr>
          </a:p>
          <a:p>
            <a:endParaRPr lang="en-KE" dirty="0"/>
          </a:p>
        </p:txBody>
      </p:sp>
    </p:spTree>
    <p:extLst>
      <p:ext uri="{BB962C8B-B14F-4D97-AF65-F5344CB8AC3E}">
        <p14:creationId xmlns:p14="http://schemas.microsoft.com/office/powerpoint/2010/main" val="780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C916-464B-D6C2-6FD8-42AFBAC69539}"/>
              </a:ext>
            </a:extLst>
          </p:cNvPr>
          <p:cNvSpPr>
            <a:spLocks noGrp="1"/>
          </p:cNvSpPr>
          <p:nvPr>
            <p:ph type="title"/>
          </p:nvPr>
        </p:nvSpPr>
        <p:spPr/>
        <p:txBody>
          <a:bodyPr/>
          <a:lstStyle/>
          <a:p>
            <a:r>
              <a:rPr lang="en-US" dirty="0"/>
              <a:t>BACKGROUND OF PALLIATIVE CARE</a:t>
            </a:r>
            <a:endParaRPr lang="en-KE" dirty="0"/>
          </a:p>
        </p:txBody>
      </p:sp>
      <p:sp>
        <p:nvSpPr>
          <p:cNvPr id="3" name="Content Placeholder 2">
            <a:extLst>
              <a:ext uri="{FF2B5EF4-FFF2-40B4-BE49-F238E27FC236}">
                <a16:creationId xmlns:a16="http://schemas.microsoft.com/office/drawing/2014/main" id="{9A70A7FB-D1DC-55B0-2356-669DCD814884}"/>
              </a:ext>
            </a:extLst>
          </p:cNvPr>
          <p:cNvSpPr>
            <a:spLocks noGrp="1"/>
          </p:cNvSpPr>
          <p:nvPr>
            <p:ph idx="1"/>
          </p:nvPr>
        </p:nvSpPr>
        <p:spPr/>
        <p:txBody>
          <a:bodyPr>
            <a:normAutofit lnSpcReduction="10000"/>
          </a:bodyPr>
          <a:lstStyle/>
          <a:p>
            <a:pPr marL="342900" marR="0" lvl="0" indent="-342900" algn="l" defTabSz="914400" rtl="0" eaLnBrk="1" fontAlgn="base" latinLnBrk="0" hangingPunct="1">
              <a:lnSpc>
                <a:spcPct val="80000"/>
              </a:lnSpc>
              <a:spcBef>
                <a:spcPct val="20000"/>
              </a:spcBef>
              <a:spcAft>
                <a:spcPct val="0"/>
              </a:spcAft>
              <a:buClrTx/>
              <a:buSzTx/>
              <a:buFont typeface="Wingdings" panose="05000000000000000000" pitchFamily="2" charset="2"/>
              <a:buNone/>
              <a:tabLst/>
              <a:defRPr/>
            </a:pPr>
            <a:r>
              <a:rPr kumimoji="0" lang="en-GB" altLang="en-US" sz="2800" b="1" i="0" u="none" strike="noStrike" kern="1200" cap="none" spc="0" normalizeH="0" baseline="0" noProof="0" dirty="0">
                <a:ln>
                  <a:noFill/>
                </a:ln>
                <a:solidFill>
                  <a:prstClr val="black"/>
                </a:solidFill>
                <a:effectLst/>
                <a:uLnTx/>
                <a:uFillTx/>
                <a:latin typeface="Calibri"/>
                <a:ea typeface="+mn-ea"/>
                <a:cs typeface="+mn-cs"/>
              </a:rPr>
              <a:t>AIM</a:t>
            </a:r>
            <a:endParaRPr kumimoji="0" lang="en-GB" altLang="en-US" sz="28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Arial" panose="020B0604020202020204" pitchFamily="34" charset="0"/>
              <a:buChar char="•"/>
              <a:tabLst/>
              <a:defRPr/>
            </a:pPr>
            <a:r>
              <a:rPr kumimoji="0" lang="en-GB" altLang="en-US" sz="2400" b="0" i="0" u="none" strike="noStrike" kern="1200" cap="none" spc="0" normalizeH="0" baseline="0" noProof="0" dirty="0">
                <a:ln>
                  <a:noFill/>
                </a:ln>
                <a:solidFill>
                  <a:prstClr val="black"/>
                </a:solidFill>
                <a:effectLst/>
                <a:uLnTx/>
                <a:uFillTx/>
                <a:latin typeface="Calibri"/>
                <a:ea typeface="+mn-ea"/>
                <a:cs typeface="+mn-cs"/>
              </a:rPr>
              <a:t>To introduce participants to the concept of palliative care and it’s application in the care of persons with HIV &amp; AIDS and other chronic illnesses so as to be able to effectively manage patients in need of palliative care.</a:t>
            </a:r>
            <a:endParaRPr kumimoji="0" lang="en-GB" altLang="en-US" sz="24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base" latinLnBrk="0" hangingPunct="1">
              <a:lnSpc>
                <a:spcPct val="80000"/>
              </a:lnSpc>
              <a:spcBef>
                <a:spcPct val="20000"/>
              </a:spcBef>
              <a:spcAft>
                <a:spcPct val="0"/>
              </a:spcAft>
              <a:buClrTx/>
              <a:buSzTx/>
              <a:buFont typeface="Wingdings" panose="05000000000000000000" pitchFamily="2" charset="2"/>
              <a:buNone/>
              <a:tabLst/>
              <a:defRPr/>
            </a:pPr>
            <a:endParaRPr kumimoji="0" lang="en-GB" altLang="en-US" sz="2400" b="1" i="0" u="none" strike="noStrike" kern="1200" cap="none" spc="0" normalizeH="0" baseline="0" noProof="0" dirty="0">
              <a:ln>
                <a:noFill/>
              </a:ln>
              <a:solidFill>
                <a:prstClr val="black"/>
              </a:solidFill>
              <a:effectLst/>
              <a:uLnTx/>
              <a:uFillTx/>
              <a:latin typeface="Calibri"/>
              <a:ea typeface="+mn-ea"/>
              <a:cs typeface="+mn-cs"/>
            </a:endParaRPr>
          </a:p>
          <a:p>
            <a:pPr eaLnBrk="1" hangingPunct="1">
              <a:lnSpc>
                <a:spcPct val="80000"/>
              </a:lnSpc>
            </a:pPr>
            <a:r>
              <a:rPr lang="en-GB" altLang="en-US" dirty="0"/>
              <a:t>Palliative care, as a medical speciality, started from the mid 1980’s, but from as far back as the 4th Century, care of the sick and dying was offered in monasteries.  </a:t>
            </a:r>
          </a:p>
          <a:p>
            <a:pPr eaLnBrk="1" hangingPunct="1">
              <a:lnSpc>
                <a:spcPct val="80000"/>
              </a:lnSpc>
            </a:pPr>
            <a:r>
              <a:rPr lang="en-GB" altLang="en-US" dirty="0"/>
              <a:t>In 1842, the first hospice opened in France and the hospice movement continued to spread in Europe.</a:t>
            </a:r>
          </a:p>
          <a:p>
            <a:pPr eaLnBrk="1" hangingPunct="1">
              <a:lnSpc>
                <a:spcPct val="80000"/>
              </a:lnSpc>
            </a:pPr>
            <a:r>
              <a:rPr lang="en-GB" altLang="en-US" dirty="0"/>
              <a:t>Different disciplines such as oncology, surgery, and general medical practice began offering hospice care.</a:t>
            </a:r>
          </a:p>
          <a:p>
            <a:endParaRPr lang="en-KE" dirty="0"/>
          </a:p>
        </p:txBody>
      </p:sp>
    </p:spTree>
    <p:extLst>
      <p:ext uri="{BB962C8B-B14F-4D97-AF65-F5344CB8AC3E}">
        <p14:creationId xmlns:p14="http://schemas.microsoft.com/office/powerpoint/2010/main" val="600285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906C1-BE48-973C-41B9-9FC7E3D709A2}"/>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24D75759-FE33-803F-6A53-E6C93665EB84}"/>
              </a:ext>
            </a:extLst>
          </p:cNvPr>
          <p:cNvSpPr>
            <a:spLocks noGrp="1"/>
          </p:cNvSpPr>
          <p:nvPr>
            <p:ph idx="1"/>
          </p:nvPr>
        </p:nvSpPr>
        <p:spPr/>
        <p:txBody>
          <a:bodyPr/>
          <a:lstStyle/>
          <a:p>
            <a:pPr marL="0" marR="0" lvl="0" indent="0" algn="l" defTabSz="914400" rtl="0" eaLnBrk="1" fontAlgn="base" latinLnBrk="0" hangingPunct="1">
              <a:lnSpc>
                <a:spcPct val="130000"/>
              </a:lnSpc>
              <a:spcBef>
                <a:spcPct val="0"/>
              </a:spcBef>
              <a:spcAft>
                <a:spcPct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Chronic pain is persistent</a:t>
            </a:r>
            <a:r>
              <a:rPr kumimoji="0" lang="sk-SK" sz="2400" b="0" i="0" u="none" strike="noStrike" kern="1200" cap="none" spc="0" normalizeH="0" baseline="0" noProof="0" dirty="0">
                <a:ln>
                  <a:noFill/>
                </a:ln>
                <a:solidFill>
                  <a:prstClr val="black"/>
                </a:solidFill>
                <a:effectLst/>
                <a:uLnTx/>
                <a:uFillTx/>
                <a:latin typeface="Tahoma" pitchFamily="34" charset="0"/>
                <a:ea typeface="+mn-ea"/>
                <a:cs typeface="+mn-cs"/>
              </a:rPr>
              <a:t> or intermittent</a:t>
            </a: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 usually defined as lasting at least </a:t>
            </a:r>
            <a:r>
              <a:rPr kumimoji="0" lang="sk-SK" sz="24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6 months </a:t>
            </a:r>
            <a:r>
              <a:rPr kumimoji="0" lang="en-GB" sz="2400" b="0" i="0" u="none" strike="noStrike" kern="1200" cap="none" spc="0" normalizeH="0" baseline="0" noProof="0" dirty="0" err="1">
                <a:ln>
                  <a:noFill/>
                </a:ln>
                <a:solidFill>
                  <a:prstClr val="black"/>
                </a:solidFill>
                <a:effectLst/>
                <a:uLnTx/>
                <a:uFillTx/>
                <a:latin typeface="Tahoma" pitchFamily="34" charset="0"/>
                <a:ea typeface="+mn-ea"/>
                <a:cs typeface="+mn-cs"/>
              </a:rPr>
              <a:t>eg</a:t>
            </a: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 arthritis, cancer wound, </a:t>
            </a:r>
            <a:r>
              <a:rPr kumimoji="0" lang="en-GB" sz="2400" b="0" i="0" u="none" strike="noStrike" kern="1200" cap="none" spc="0" normalizeH="0" baseline="0" noProof="0" dirty="0" err="1">
                <a:ln>
                  <a:noFill/>
                </a:ln>
                <a:solidFill>
                  <a:prstClr val="black"/>
                </a:solidFill>
                <a:effectLst/>
                <a:uLnTx/>
                <a:uFillTx/>
                <a:latin typeface="Tahoma" pitchFamily="34" charset="0"/>
                <a:ea typeface="+mn-ea"/>
                <a:cs typeface="+mn-cs"/>
              </a:rPr>
              <a:t>neuropathy,HIV</a:t>
            </a: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 AND AIDS</a:t>
            </a:r>
          </a:p>
          <a:p>
            <a:pPr marL="342900" marR="0" lvl="0" indent="-342900" algn="l" defTabSz="9144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The cause is often unknown, often develops gradually, v</a:t>
            </a:r>
            <a:r>
              <a:rPr kumimoji="0" lang="sk-SK" sz="2400" b="0" i="0" u="none" strike="noStrike" kern="1200" cap="none" spc="0" normalizeH="0" baseline="0" noProof="0" dirty="0">
                <a:ln>
                  <a:noFill/>
                </a:ln>
                <a:solidFill>
                  <a:prstClr val="black"/>
                </a:solidFill>
                <a:effectLst/>
                <a:uLnTx/>
                <a:uFillTx/>
                <a:latin typeface="Tahoma" pitchFamily="34" charset="0"/>
                <a:ea typeface="+mn-ea"/>
                <a:cs typeface="+mn-cs"/>
              </a:rPr>
              <a:t>ery </a:t>
            </a: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often is associated with a sense of hopelessness and helplessness.</a:t>
            </a:r>
            <a:r>
              <a:rPr kumimoji="0" lang="sk-SK" sz="2400" b="0" i="0" u="none" strike="noStrike" kern="1200" cap="none" spc="0" normalizeH="0" baseline="0" noProof="0" dirty="0">
                <a:ln>
                  <a:noFill/>
                </a:ln>
                <a:solidFill>
                  <a:prstClr val="black"/>
                </a:solidFill>
                <a:effectLst/>
                <a:uLnTx/>
                <a:uFillTx/>
                <a:latin typeface="Tahoma" pitchFamily="34" charset="0"/>
                <a:ea typeface="+mn-ea"/>
                <a:cs typeface="+mn-cs"/>
              </a:rPr>
              <a:t> </a:t>
            </a:r>
            <a:r>
              <a:rPr kumimoji="0" lang="en-GB" sz="2400" b="0" i="0" u="none" strike="noStrike" kern="1200" cap="none" spc="0" normalizeH="0" baseline="0" noProof="0" dirty="0">
                <a:ln>
                  <a:noFill/>
                </a:ln>
                <a:solidFill>
                  <a:prstClr val="black"/>
                </a:solidFill>
                <a:effectLst/>
                <a:uLnTx/>
                <a:uFillTx/>
                <a:latin typeface="Tahoma" pitchFamily="34" charset="0"/>
                <a:ea typeface="+mn-ea"/>
                <a:cs typeface="+mn-cs"/>
              </a:rPr>
              <a:t>Depression often results</a:t>
            </a:r>
          </a:p>
          <a:p>
            <a:endParaRPr lang="en-KE" dirty="0"/>
          </a:p>
        </p:txBody>
      </p:sp>
    </p:spTree>
    <p:extLst>
      <p:ext uri="{BB962C8B-B14F-4D97-AF65-F5344CB8AC3E}">
        <p14:creationId xmlns:p14="http://schemas.microsoft.com/office/powerpoint/2010/main" val="3327737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BAC8-4097-4C23-EC8E-2424AC30101B}"/>
              </a:ext>
            </a:extLst>
          </p:cNvPr>
          <p:cNvSpPr>
            <a:spLocks noGrp="1"/>
          </p:cNvSpPr>
          <p:nvPr>
            <p:ph type="title"/>
          </p:nvPr>
        </p:nvSpPr>
        <p:spPr/>
        <p:txBody>
          <a:bodyPr/>
          <a:lstStyle/>
          <a:p>
            <a:r>
              <a:rPr lang="en-US" dirty="0"/>
              <a:t>Pain and symptom assessment tools</a:t>
            </a:r>
            <a:endParaRPr lang="en-KE" dirty="0"/>
          </a:p>
        </p:txBody>
      </p:sp>
      <p:sp>
        <p:nvSpPr>
          <p:cNvPr id="3" name="Content Placeholder 2">
            <a:extLst>
              <a:ext uri="{FF2B5EF4-FFF2-40B4-BE49-F238E27FC236}">
                <a16:creationId xmlns:a16="http://schemas.microsoft.com/office/drawing/2014/main" id="{47A3934C-C1BC-4056-B60A-4F937E7146BF}"/>
              </a:ext>
            </a:extLst>
          </p:cNvPr>
          <p:cNvSpPr>
            <a:spLocks noGrp="1"/>
          </p:cNvSpPr>
          <p:nvPr>
            <p:ph idx="1"/>
          </p:nvPr>
        </p:nvSpPr>
        <p:spPr/>
        <p:txBody>
          <a:bodyPr/>
          <a:lstStyle/>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3" charset="2"/>
              <a:buChar char=""/>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 comprehensive clinical assessment is fundamental to successful pain management.</a:t>
            </a:r>
          </a:p>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3" charset="2"/>
              <a:buChar char=""/>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Ask the patient to describe the pain in their own words.</a:t>
            </a:r>
          </a:p>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3" charset="2"/>
              <a:buChar char=""/>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Assess the impact of the pain on sleep, mobility and activities of daily leaving.</a:t>
            </a:r>
          </a:p>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3" charset="2"/>
              <a:buChar char=""/>
              <a:tabLst/>
              <a:defRPr/>
            </a:pP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The letters of the alphabet </a:t>
            </a:r>
            <a:r>
              <a:rPr kumimoji="0" lang="en-US" altLang="en-US" sz="2800" b="1"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NOPQRST </a:t>
            </a:r>
            <a:r>
              <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will enable you to remember the procedure for pain assessment history.</a:t>
            </a:r>
          </a:p>
          <a:p>
            <a:pPr marL="342906" marR="0" lvl="0" indent="-342906" algn="l" defTabSz="457207" rtl="0" eaLnBrk="1" fontAlgn="auto" latinLnBrk="0" hangingPunct="1">
              <a:lnSpc>
                <a:spcPct val="90000"/>
              </a:lnSpc>
              <a:spcBef>
                <a:spcPts val="750"/>
              </a:spcBef>
              <a:spcAft>
                <a:spcPts val="0"/>
              </a:spcAft>
              <a:buClr>
                <a:srgbClr val="E7E6E6">
                  <a:lumMod val="40000"/>
                  <a:lumOff val="60000"/>
                </a:srgbClr>
              </a:buClr>
              <a:buSzTx/>
              <a:buFont typeface="Wingdings 3" charset="2"/>
              <a:buChar char=""/>
              <a:tabLst/>
              <a:defRPr/>
            </a:pPr>
            <a:endParaRPr kumimoji="0" lang="en-US" alt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endParaRPr lang="en-KE" dirty="0"/>
          </a:p>
        </p:txBody>
      </p:sp>
    </p:spTree>
    <p:extLst>
      <p:ext uri="{BB962C8B-B14F-4D97-AF65-F5344CB8AC3E}">
        <p14:creationId xmlns:p14="http://schemas.microsoft.com/office/powerpoint/2010/main" val="1834336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F2178-71D5-7207-5216-FC8A6E1AC132}"/>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0B5919DF-815C-44B5-91E1-2495E3A6CD21}"/>
              </a:ext>
            </a:extLst>
          </p:cNvPr>
          <p:cNvSpPr>
            <a:spLocks noGrp="1"/>
          </p:cNvSpPr>
          <p:nvPr>
            <p:ph idx="1"/>
          </p:nvPr>
        </p:nvSpPr>
        <p:spPr/>
        <p:txBody>
          <a:bodyPr>
            <a:normAutofit fontScale="92500" lnSpcReduction="10000"/>
          </a:bodyPr>
          <a:lstStyle/>
          <a:p>
            <a:pPr marL="342906" indent="-342906" defTabSz="457207" eaLnBrk="1" fontAlgn="auto" hangingPunct="1">
              <a:spcAft>
                <a:spcPts val="0"/>
              </a:spcAft>
              <a:buClr>
                <a:schemeClr val="bg2">
                  <a:lumMod val="40000"/>
                  <a:lumOff val="60000"/>
                </a:schemeClr>
              </a:buClr>
              <a:buFont typeface="Wingdings 3" charset="2"/>
              <a:buChar char=""/>
              <a:defRPr/>
            </a:pPr>
            <a:r>
              <a:rPr lang="en-GB" sz="2800" b="1" dirty="0">
                <a:latin typeface="Arial" charset="0"/>
                <a:ea typeface="Arial Unicode MS" pitchFamily="34" charset="-128"/>
                <a:cs typeface="Arial Unicode MS" pitchFamily="34" charset="-128"/>
              </a:rPr>
              <a:t>N -</a:t>
            </a:r>
            <a:r>
              <a:rPr lang="en-GB" sz="2800" dirty="0">
                <a:latin typeface="Arial" charset="0"/>
                <a:ea typeface="Arial Unicode MS" pitchFamily="34" charset="-128"/>
                <a:cs typeface="Arial Unicode MS" pitchFamily="34" charset="-128"/>
              </a:rPr>
              <a:t> Number of pains</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b="1" dirty="0">
                <a:latin typeface="Arial" charset="0"/>
                <a:ea typeface="Arial Unicode MS" pitchFamily="34" charset="-128"/>
                <a:cs typeface="Arial Unicode MS" pitchFamily="34" charset="-128"/>
              </a:rPr>
              <a:t>O -</a:t>
            </a:r>
            <a:r>
              <a:rPr lang="en-GB" sz="2800" dirty="0">
                <a:latin typeface="Arial" charset="0"/>
                <a:ea typeface="Arial Unicode MS" pitchFamily="34" charset="-128"/>
                <a:cs typeface="Arial Unicode MS" pitchFamily="34" charset="-128"/>
              </a:rPr>
              <a:t> Origin of pain</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b="1" dirty="0">
                <a:latin typeface="Arial" charset="0"/>
                <a:ea typeface="Arial Unicode MS" pitchFamily="34" charset="-128"/>
                <a:cs typeface="Arial Unicode MS" pitchFamily="34" charset="-128"/>
              </a:rPr>
              <a:t>P -</a:t>
            </a:r>
            <a:r>
              <a:rPr lang="en-GB" sz="2800" dirty="0">
                <a:latin typeface="Arial" charset="0"/>
                <a:ea typeface="Arial Unicode MS" pitchFamily="34" charset="-128"/>
                <a:cs typeface="Arial Unicode MS" pitchFamily="34" charset="-128"/>
              </a:rPr>
              <a:t> Precipitating and palliating (relieving) factors</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b="1" dirty="0">
                <a:latin typeface="Arial" charset="0"/>
                <a:ea typeface="Arial Unicode MS" pitchFamily="34" charset="-128"/>
                <a:cs typeface="Arial Unicode MS" pitchFamily="34" charset="-128"/>
              </a:rPr>
              <a:t>Q </a:t>
            </a:r>
            <a:r>
              <a:rPr lang="en-GB" sz="2800" dirty="0">
                <a:latin typeface="Arial" charset="0"/>
                <a:ea typeface="Arial Unicode MS" pitchFamily="34" charset="-128"/>
                <a:cs typeface="Arial Unicode MS" pitchFamily="34" charset="-128"/>
              </a:rPr>
              <a:t>- Quality of pain (e.g. “burning, stabbing, throbbing, aching, stinging”)</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b="1" dirty="0">
                <a:latin typeface="Arial" charset="0"/>
                <a:ea typeface="Arial Unicode MS" pitchFamily="34" charset="-128"/>
                <a:cs typeface="Arial Unicode MS" pitchFamily="34" charset="-128"/>
              </a:rPr>
              <a:t>R -</a:t>
            </a:r>
            <a:r>
              <a:rPr lang="en-GB" sz="2800" dirty="0">
                <a:latin typeface="Arial" charset="0"/>
                <a:ea typeface="Arial Unicode MS" pitchFamily="34" charset="-128"/>
                <a:cs typeface="Arial Unicode MS" pitchFamily="34" charset="-128"/>
              </a:rPr>
              <a:t> Radiation of pain</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b="1" dirty="0">
                <a:latin typeface="Arial" charset="0"/>
                <a:ea typeface="Arial Unicode MS" pitchFamily="34" charset="-128"/>
                <a:cs typeface="Arial Unicode MS" pitchFamily="34" charset="-128"/>
              </a:rPr>
              <a:t>S </a:t>
            </a:r>
            <a:r>
              <a:rPr lang="en-GB" sz="2800" dirty="0">
                <a:latin typeface="Arial" charset="0"/>
                <a:ea typeface="Arial Unicode MS" pitchFamily="34" charset="-128"/>
                <a:cs typeface="Arial Unicode MS" pitchFamily="34" charset="-128"/>
              </a:rPr>
              <a:t>- Site (document on body diagram)</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dirty="0">
                <a:latin typeface="Arial" charset="0"/>
                <a:ea typeface="Arial Unicode MS" pitchFamily="34" charset="-128"/>
                <a:cs typeface="Arial Unicode MS" pitchFamily="34" charset="-128"/>
              </a:rPr>
              <a:t>    - Severity (document on pain assessment scale)</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b="1" dirty="0">
                <a:latin typeface="Arial" charset="0"/>
                <a:ea typeface="Arial Unicode MS" pitchFamily="34" charset="-128"/>
                <a:cs typeface="Arial Unicode MS" pitchFamily="34" charset="-128"/>
              </a:rPr>
              <a:t>T-</a:t>
            </a:r>
            <a:r>
              <a:rPr lang="en-GB" sz="2800" dirty="0">
                <a:latin typeface="Arial" charset="0"/>
                <a:ea typeface="Arial Unicode MS" pitchFamily="34" charset="-128"/>
                <a:cs typeface="Arial Unicode MS" pitchFamily="34" charset="-128"/>
              </a:rPr>
              <a:t> Timing (periodicity)</a:t>
            </a:r>
          </a:p>
          <a:p>
            <a:pPr marL="342906" indent="-342906" defTabSz="457207" eaLnBrk="1" fontAlgn="auto" hangingPunct="1">
              <a:spcAft>
                <a:spcPts val="0"/>
              </a:spcAft>
              <a:buClr>
                <a:schemeClr val="bg2">
                  <a:lumMod val="40000"/>
                  <a:lumOff val="60000"/>
                </a:schemeClr>
              </a:buClr>
              <a:buFont typeface="Wingdings 3" charset="2"/>
              <a:buChar char=""/>
              <a:defRPr/>
            </a:pPr>
            <a:r>
              <a:rPr lang="en-GB" sz="2800" dirty="0">
                <a:latin typeface="Arial" charset="0"/>
                <a:ea typeface="Arial Unicode MS" pitchFamily="34" charset="-128"/>
                <a:cs typeface="Arial Unicode MS" pitchFamily="34" charset="-128"/>
              </a:rPr>
              <a:t>   -Treatment (the effect of current and previous medications)</a:t>
            </a:r>
          </a:p>
          <a:p>
            <a:pPr marL="342906" indent="-342906" defTabSz="457207" eaLnBrk="1" fontAlgn="auto" hangingPunct="1">
              <a:spcAft>
                <a:spcPts val="0"/>
              </a:spcAft>
              <a:buClr>
                <a:schemeClr val="bg2">
                  <a:lumMod val="40000"/>
                  <a:lumOff val="60000"/>
                </a:schemeClr>
              </a:buClr>
              <a:buFontTx/>
              <a:buNone/>
              <a:defRPr/>
            </a:pPr>
            <a:endParaRPr lang="en-GB" sz="2400" i="1" dirty="0">
              <a:latin typeface="Arial" charset="0"/>
              <a:ea typeface="Arial Unicode MS" pitchFamily="34" charset="-128"/>
              <a:cs typeface="Arial Unicode MS" pitchFamily="34" charset="-128"/>
            </a:endParaRPr>
          </a:p>
          <a:p>
            <a:endParaRPr lang="en-KE" dirty="0"/>
          </a:p>
        </p:txBody>
      </p:sp>
    </p:spTree>
    <p:extLst>
      <p:ext uri="{BB962C8B-B14F-4D97-AF65-F5344CB8AC3E}">
        <p14:creationId xmlns:p14="http://schemas.microsoft.com/office/powerpoint/2010/main" val="3308913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AA1F-95C6-4FEF-2CEF-022C92A910BF}"/>
              </a:ext>
            </a:extLst>
          </p:cNvPr>
          <p:cNvSpPr>
            <a:spLocks noGrp="1"/>
          </p:cNvSpPr>
          <p:nvPr>
            <p:ph type="title"/>
          </p:nvPr>
        </p:nvSpPr>
        <p:spPr/>
        <p:txBody>
          <a:bodyPr/>
          <a:lstStyle/>
          <a:p>
            <a:r>
              <a:rPr lang="en-US" dirty="0"/>
              <a:t>Pain measurement</a:t>
            </a:r>
            <a:endParaRPr lang="en-KE" dirty="0"/>
          </a:p>
        </p:txBody>
      </p:sp>
      <p:sp>
        <p:nvSpPr>
          <p:cNvPr id="3" name="Content Placeholder 2">
            <a:extLst>
              <a:ext uri="{FF2B5EF4-FFF2-40B4-BE49-F238E27FC236}">
                <a16:creationId xmlns:a16="http://schemas.microsoft.com/office/drawing/2014/main" id="{F747F675-941B-9D85-0A9F-DB211261685D}"/>
              </a:ext>
            </a:extLst>
          </p:cNvPr>
          <p:cNvSpPr>
            <a:spLocks noGrp="1"/>
          </p:cNvSpPr>
          <p:nvPr>
            <p:ph idx="1"/>
          </p:nvPr>
        </p:nvSpPr>
        <p:spPr/>
        <p:txBody>
          <a:bodyPr/>
          <a:lstStyle/>
          <a:p>
            <a:r>
              <a:rPr lang="en-US" dirty="0"/>
              <a:t>Since pain is subjective, an objective measurement is not possible. </a:t>
            </a:r>
          </a:p>
          <a:p>
            <a:r>
              <a:rPr lang="en-US" dirty="0"/>
              <a:t>Pain rating scales are simple techniques designed to follow the course of a patient’s pain and the effect of treatment.</a:t>
            </a:r>
          </a:p>
          <a:p>
            <a:r>
              <a:rPr lang="en-US" dirty="0"/>
              <a:t>Measuring the patient’s pain on one of these scales is an effective and practical way for  health professional to demonstrate their concern.</a:t>
            </a:r>
          </a:p>
          <a:p>
            <a:endParaRPr lang="en-KE" dirty="0"/>
          </a:p>
        </p:txBody>
      </p:sp>
    </p:spTree>
    <p:extLst>
      <p:ext uri="{BB962C8B-B14F-4D97-AF65-F5344CB8AC3E}">
        <p14:creationId xmlns:p14="http://schemas.microsoft.com/office/powerpoint/2010/main" val="4075413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Date Placeholder 1">
            <a:extLst>
              <a:ext uri="{FF2B5EF4-FFF2-40B4-BE49-F238E27FC236}">
                <a16:creationId xmlns:a16="http://schemas.microsoft.com/office/drawing/2014/main" id="{B6F02857-4407-0DB7-1263-6C67A6D191E1}"/>
              </a:ext>
            </a:extLst>
          </p:cNvPr>
          <p:cNvSpPr>
            <a:spLocks noGrp="1"/>
          </p:cNvSpPr>
          <p:nvPr>
            <p:ph type="dt" sz="quarter" idx="10"/>
          </p:nvPr>
        </p:nvSpPr>
        <p:spPr/>
        <p:txBody>
          <a:bodyPr/>
          <a:lstStyle/>
          <a:p>
            <a:pPr eaLnBrk="0" fontAlgn="base" hangingPunct="0">
              <a:spcBef>
                <a:spcPct val="0"/>
              </a:spcBef>
              <a:spcAft>
                <a:spcPct val="0"/>
              </a:spcAft>
              <a:defRPr/>
            </a:pPr>
            <a:fld id="{4BB16E1B-DA84-4EDC-8284-99BAB58FD682}" type="datetime1">
              <a:rPr lang="en-US">
                <a:solidFill>
                  <a:prstClr val="black">
                    <a:tint val="75000"/>
                  </a:prstClr>
                </a:solidFill>
                <a:latin typeface="Times New Roman" panose="02020603050405020304" pitchFamily="18" charset="0"/>
              </a:rPr>
              <a:pPr eaLnBrk="0" fontAlgn="base" hangingPunct="0">
                <a:spcBef>
                  <a:spcPct val="0"/>
                </a:spcBef>
                <a:spcAft>
                  <a:spcPct val="0"/>
                </a:spcAft>
                <a:defRPr/>
              </a:pPr>
              <a:t>1/13/2023</a:t>
            </a:fld>
            <a:endParaRPr lang="en-US">
              <a:solidFill>
                <a:prstClr val="black">
                  <a:tint val="75000"/>
                </a:prstClr>
              </a:solidFill>
              <a:latin typeface="Times New Roman" panose="02020603050405020304" pitchFamily="18" charset="0"/>
            </a:endParaRPr>
          </a:p>
        </p:txBody>
      </p:sp>
      <p:sp>
        <p:nvSpPr>
          <p:cNvPr id="3076" name="Footer Placeholder 2">
            <a:extLst>
              <a:ext uri="{FF2B5EF4-FFF2-40B4-BE49-F238E27FC236}">
                <a16:creationId xmlns:a16="http://schemas.microsoft.com/office/drawing/2014/main" id="{B613DF29-0C06-6CB9-192D-F3FCCD7D79B3}"/>
              </a:ext>
            </a:extLst>
          </p:cNvPr>
          <p:cNvSpPr>
            <a:spLocks noGrp="1"/>
          </p:cNvSpPr>
          <p:nvPr>
            <p:ph type="ftr" sz="quarter" idx="11"/>
          </p:nvPr>
        </p:nvSpPr>
        <p:spPr>
          <a:xfrm rot="5400000">
            <a:off x="7757319" y="3263107"/>
            <a:ext cx="3859213" cy="228600"/>
          </a:xfrm>
        </p:spPr>
        <p:txBody>
          <a:bodyPr/>
          <a:lstStyle/>
          <a:p>
            <a:pPr eaLnBrk="0" fontAlgn="base" hangingPunct="0">
              <a:spcBef>
                <a:spcPct val="0"/>
              </a:spcBef>
              <a:spcAft>
                <a:spcPct val="0"/>
              </a:spcAft>
              <a:defRPr/>
            </a:pPr>
            <a:r>
              <a:rPr lang="en-US">
                <a:solidFill>
                  <a:prstClr val="black">
                    <a:tint val="75000"/>
                  </a:prstClr>
                </a:solidFill>
                <a:latin typeface="Times New Roman" panose="02020603050405020304" pitchFamily="18" charset="0"/>
              </a:rPr>
              <a:t>YKaramagi</a:t>
            </a:r>
          </a:p>
        </p:txBody>
      </p:sp>
      <p:sp>
        <p:nvSpPr>
          <p:cNvPr id="3077" name="Slide Number Placeholder 3">
            <a:extLst>
              <a:ext uri="{FF2B5EF4-FFF2-40B4-BE49-F238E27FC236}">
                <a16:creationId xmlns:a16="http://schemas.microsoft.com/office/drawing/2014/main" id="{B80E6915-452A-11CB-6AF4-CE87C285D2A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fld id="{6A987AAE-87E5-4FAC-8907-82A97ECB5D35}" type="slidenum">
              <a:rPr lang="en-US" altLang="en-US" sz="1200">
                <a:solidFill>
                  <a:srgbClr val="898989"/>
                </a:solidFill>
              </a:rPr>
              <a:pPr eaLnBrk="0" fontAlgn="base" hangingPunct="0">
                <a:spcBef>
                  <a:spcPct val="0"/>
                </a:spcBef>
                <a:spcAft>
                  <a:spcPct val="0"/>
                </a:spcAft>
              </a:pPr>
              <a:t>24</a:t>
            </a:fld>
            <a:endParaRPr lang="en-US" altLang="en-US" sz="1200">
              <a:solidFill>
                <a:srgbClr val="898989"/>
              </a:solidFill>
            </a:endParaRPr>
          </a:p>
        </p:txBody>
      </p:sp>
      <p:sp>
        <p:nvSpPr>
          <p:cNvPr id="3078" name="Rectangle 28">
            <a:extLst>
              <a:ext uri="{FF2B5EF4-FFF2-40B4-BE49-F238E27FC236}">
                <a16:creationId xmlns:a16="http://schemas.microsoft.com/office/drawing/2014/main" id="{4C010A82-4F02-391B-1E96-F2FC2EF9F6AF}"/>
              </a:ext>
            </a:extLst>
          </p:cNvPr>
          <p:cNvSpPr>
            <a:spLocks noChangeArrowheads="1"/>
          </p:cNvSpPr>
          <p:nvPr/>
        </p:nvSpPr>
        <p:spPr bwMode="auto">
          <a:xfrm>
            <a:off x="2827338" y="-173038"/>
            <a:ext cx="6400800" cy="625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just" fontAlgn="base">
              <a:spcBef>
                <a:spcPct val="0"/>
              </a:spcBef>
              <a:spcAft>
                <a:spcPct val="0"/>
              </a:spcAft>
            </a:pPr>
            <a:r>
              <a:rPr lang="en-US" altLang="en-US" sz="1100">
                <a:solidFill>
                  <a:prstClr val="black"/>
                </a:solidFill>
                <a:latin typeface="Arial" panose="020B0604020202020204" pitchFamily="34" charset="0"/>
                <a:ea typeface="Arial Unicode MS" pitchFamily="34" charset="-128"/>
              </a:rPr>
              <a:t> </a:t>
            </a:r>
          </a:p>
          <a:p>
            <a:pPr eaLnBrk="0" fontAlgn="base" hangingPunct="0">
              <a:spcBef>
                <a:spcPct val="0"/>
              </a:spcBef>
              <a:spcAft>
                <a:spcPct val="0"/>
              </a:spcAft>
            </a:pPr>
            <a:endParaRPr lang="en-US" altLang="en-US">
              <a:solidFill>
                <a:prstClr val="black"/>
              </a:solidFill>
            </a:endParaRPr>
          </a:p>
        </p:txBody>
      </p:sp>
      <p:pic>
        <p:nvPicPr>
          <p:cNvPr id="3079" name="Picture 3">
            <a:extLst>
              <a:ext uri="{FF2B5EF4-FFF2-40B4-BE49-F238E27FC236}">
                <a16:creationId xmlns:a16="http://schemas.microsoft.com/office/drawing/2014/main" id="{A38F28C8-20BD-577A-D529-130866336C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048000"/>
            <a:ext cx="8763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29">
            <a:extLst>
              <a:ext uri="{FF2B5EF4-FFF2-40B4-BE49-F238E27FC236}">
                <a16:creationId xmlns:a16="http://schemas.microsoft.com/office/drawing/2014/main" id="{282ED49A-0D9E-38A6-A325-DE7CAF4B581B}"/>
              </a:ext>
            </a:extLst>
          </p:cNvPr>
          <p:cNvSpPr>
            <a:spLocks noChangeArrowheads="1"/>
          </p:cNvSpPr>
          <p:nvPr/>
        </p:nvSpPr>
        <p:spPr bwMode="auto">
          <a:xfrm>
            <a:off x="4198938" y="3922713"/>
            <a:ext cx="640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0"/>
              </a:spcBef>
              <a:spcAft>
                <a:spcPct val="0"/>
              </a:spcAft>
            </a:pPr>
            <a:endParaRPr lang="en-GB" altLang="en-US">
              <a:solidFill>
                <a:prstClr val="black"/>
              </a:solidFill>
            </a:endParaRPr>
          </a:p>
        </p:txBody>
      </p:sp>
      <p:graphicFrame>
        <p:nvGraphicFramePr>
          <p:cNvPr id="3074" name="Object 2">
            <a:extLst>
              <a:ext uri="{FF2B5EF4-FFF2-40B4-BE49-F238E27FC236}">
                <a16:creationId xmlns:a16="http://schemas.microsoft.com/office/drawing/2014/main" id="{84E55118-E3E2-BB2A-A06A-D4DDB809DF7A}"/>
              </a:ext>
            </a:extLst>
          </p:cNvPr>
          <p:cNvGraphicFramePr>
            <a:graphicFrameLocks noChangeAspect="1"/>
          </p:cNvGraphicFramePr>
          <p:nvPr/>
        </p:nvGraphicFramePr>
        <p:xfrm>
          <a:off x="3886200" y="4800600"/>
          <a:ext cx="3848100" cy="2057400"/>
        </p:xfrm>
        <a:graphic>
          <a:graphicData uri="http://schemas.openxmlformats.org/presentationml/2006/ole">
            <mc:AlternateContent xmlns:mc="http://schemas.openxmlformats.org/markup-compatibility/2006">
              <mc:Choice xmlns:v="urn:schemas-microsoft-com:vml" Requires="v">
                <p:oleObj r:id="rId3" imgW="3857625" imgH="2066925" progId="Excel.Chart.8">
                  <p:embed/>
                </p:oleObj>
              </mc:Choice>
              <mc:Fallback>
                <p:oleObj r:id="rId3" imgW="3857625" imgH="2066925" progId="Excel.Chart.8">
                  <p:embed/>
                  <p:pic>
                    <p:nvPicPr>
                      <p:cNvPr id="3074" name="Object 2">
                        <a:extLst>
                          <a:ext uri="{FF2B5EF4-FFF2-40B4-BE49-F238E27FC236}">
                            <a16:creationId xmlns:a16="http://schemas.microsoft.com/office/drawing/2014/main" id="{84E55118-E3E2-BB2A-A06A-D4DDB809DF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4800600"/>
                        <a:ext cx="38481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81" name="Rectangle 30">
            <a:extLst>
              <a:ext uri="{FF2B5EF4-FFF2-40B4-BE49-F238E27FC236}">
                <a16:creationId xmlns:a16="http://schemas.microsoft.com/office/drawing/2014/main" id="{6C5BB714-1738-3FCA-89A2-CB3DD1CFFA52}"/>
              </a:ext>
            </a:extLst>
          </p:cNvPr>
          <p:cNvSpPr>
            <a:spLocks noChangeArrowheads="1"/>
          </p:cNvSpPr>
          <p:nvPr/>
        </p:nvSpPr>
        <p:spPr bwMode="auto">
          <a:xfrm>
            <a:off x="4198938" y="4932363"/>
            <a:ext cx="640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spcBef>
                <a:spcPct val="0"/>
              </a:spcBef>
              <a:spcAft>
                <a:spcPct val="0"/>
              </a:spcAft>
            </a:pPr>
            <a:endParaRPr lang="en-GB" altLang="en-US">
              <a:solidFill>
                <a:prstClr val="black"/>
              </a:solidFill>
            </a:endParaRPr>
          </a:p>
        </p:txBody>
      </p:sp>
      <p:sp>
        <p:nvSpPr>
          <p:cNvPr id="3082" name="Text Box 36">
            <a:extLst>
              <a:ext uri="{FF2B5EF4-FFF2-40B4-BE49-F238E27FC236}">
                <a16:creationId xmlns:a16="http://schemas.microsoft.com/office/drawing/2014/main" id="{B61555EF-FF65-DFD4-68C9-B8EE2641DDE0}"/>
              </a:ext>
            </a:extLst>
          </p:cNvPr>
          <p:cNvSpPr txBox="1">
            <a:spLocks noChangeArrowheads="1"/>
          </p:cNvSpPr>
          <p:nvPr/>
        </p:nvSpPr>
        <p:spPr bwMode="auto">
          <a:xfrm>
            <a:off x="2743200" y="228600"/>
            <a:ext cx="65532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fontAlgn="base">
              <a:lnSpc>
                <a:spcPct val="90000"/>
              </a:lnSpc>
              <a:spcBef>
                <a:spcPct val="20000"/>
              </a:spcBef>
              <a:spcAft>
                <a:spcPct val="0"/>
              </a:spcAft>
              <a:buFontTx/>
              <a:buChar char="•"/>
            </a:pPr>
            <a:r>
              <a:rPr lang="en-US" altLang="en-US" sz="3200">
                <a:solidFill>
                  <a:prstClr val="black"/>
                </a:solidFill>
              </a:rPr>
              <a:t>Visual analogue scale</a:t>
            </a:r>
          </a:p>
          <a:p>
            <a:pPr fontAlgn="base">
              <a:lnSpc>
                <a:spcPct val="90000"/>
              </a:lnSpc>
              <a:spcBef>
                <a:spcPct val="20000"/>
              </a:spcBef>
              <a:spcAft>
                <a:spcPct val="0"/>
              </a:spcAft>
            </a:pPr>
            <a:r>
              <a:rPr lang="en-US" altLang="en-US">
                <a:solidFill>
                  <a:prstClr val="black"/>
                </a:solidFill>
              </a:rPr>
              <a:t>      No pain                                               worst   </a:t>
            </a:r>
          </a:p>
          <a:p>
            <a:pPr fontAlgn="base">
              <a:lnSpc>
                <a:spcPct val="90000"/>
              </a:lnSpc>
              <a:spcBef>
                <a:spcPct val="20000"/>
              </a:spcBef>
              <a:spcAft>
                <a:spcPct val="0"/>
              </a:spcAft>
            </a:pPr>
            <a:r>
              <a:rPr lang="en-US" altLang="en-US">
                <a:solidFill>
                  <a:prstClr val="black"/>
                </a:solidFill>
              </a:rPr>
              <a:t>                                                               possible </a:t>
            </a:r>
          </a:p>
          <a:p>
            <a:pPr fontAlgn="base">
              <a:lnSpc>
                <a:spcPct val="90000"/>
              </a:lnSpc>
              <a:spcBef>
                <a:spcPct val="20000"/>
              </a:spcBef>
              <a:spcAft>
                <a:spcPct val="0"/>
              </a:spcAft>
            </a:pPr>
            <a:r>
              <a:rPr lang="en-US" altLang="en-US">
                <a:solidFill>
                  <a:prstClr val="black"/>
                </a:solidFill>
              </a:rPr>
              <a:t>                                                                   pain</a:t>
            </a:r>
          </a:p>
          <a:p>
            <a:pPr fontAlgn="base">
              <a:spcBef>
                <a:spcPct val="50000"/>
              </a:spcBef>
              <a:spcAft>
                <a:spcPct val="0"/>
              </a:spcAft>
            </a:pPr>
            <a:endParaRPr lang="en-GB" altLang="en-US">
              <a:solidFill>
                <a:prstClr val="black"/>
              </a:solidFill>
            </a:endParaRPr>
          </a:p>
        </p:txBody>
      </p:sp>
      <p:sp>
        <p:nvSpPr>
          <p:cNvPr id="3083" name="Line 37">
            <a:extLst>
              <a:ext uri="{FF2B5EF4-FFF2-40B4-BE49-F238E27FC236}">
                <a16:creationId xmlns:a16="http://schemas.microsoft.com/office/drawing/2014/main" id="{87B96D78-333C-FC7E-890C-F5741249A1AB}"/>
              </a:ext>
            </a:extLst>
          </p:cNvPr>
          <p:cNvSpPr>
            <a:spLocks noChangeShapeType="1"/>
          </p:cNvSpPr>
          <p:nvPr/>
        </p:nvSpPr>
        <p:spPr bwMode="auto">
          <a:xfrm>
            <a:off x="4419600" y="990600"/>
            <a:ext cx="3200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KE" sz="2400">
              <a:solidFill>
                <a:prstClr val="black"/>
              </a:solidFill>
              <a:latin typeface="Times New Roman" panose="02020603050405020304" pitchFamily="18" charset="0"/>
            </a:endParaRPr>
          </a:p>
        </p:txBody>
      </p:sp>
      <p:sp>
        <p:nvSpPr>
          <p:cNvPr id="3084" name="Line 38">
            <a:extLst>
              <a:ext uri="{FF2B5EF4-FFF2-40B4-BE49-F238E27FC236}">
                <a16:creationId xmlns:a16="http://schemas.microsoft.com/office/drawing/2014/main" id="{DDAED908-19A3-E659-353E-B8F2111596FE}"/>
              </a:ext>
            </a:extLst>
          </p:cNvPr>
          <p:cNvSpPr>
            <a:spLocks noChangeShapeType="1"/>
          </p:cNvSpPr>
          <p:nvPr/>
        </p:nvSpPr>
        <p:spPr bwMode="auto">
          <a:xfrm>
            <a:off x="4419600" y="838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KE" sz="2400">
              <a:solidFill>
                <a:prstClr val="black"/>
              </a:solidFill>
              <a:latin typeface="Times New Roman" panose="02020603050405020304" pitchFamily="18" charset="0"/>
            </a:endParaRPr>
          </a:p>
        </p:txBody>
      </p:sp>
      <p:sp>
        <p:nvSpPr>
          <p:cNvPr id="3085" name="Line 39">
            <a:extLst>
              <a:ext uri="{FF2B5EF4-FFF2-40B4-BE49-F238E27FC236}">
                <a16:creationId xmlns:a16="http://schemas.microsoft.com/office/drawing/2014/main" id="{D3BD0D25-188F-6C67-8DC6-F4D7E7A351A8}"/>
              </a:ext>
            </a:extLst>
          </p:cNvPr>
          <p:cNvSpPr>
            <a:spLocks noChangeShapeType="1"/>
          </p:cNvSpPr>
          <p:nvPr/>
        </p:nvSpPr>
        <p:spPr bwMode="auto">
          <a:xfrm>
            <a:off x="7696200" y="838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KE" sz="2400">
              <a:solidFill>
                <a:prstClr val="black"/>
              </a:solidFill>
              <a:latin typeface="Times New Roman" panose="02020603050405020304" pitchFamily="18" charset="0"/>
            </a:endParaRPr>
          </a:p>
        </p:txBody>
      </p:sp>
      <p:sp>
        <p:nvSpPr>
          <p:cNvPr id="3086" name="Rectangle 40">
            <a:extLst>
              <a:ext uri="{FF2B5EF4-FFF2-40B4-BE49-F238E27FC236}">
                <a16:creationId xmlns:a16="http://schemas.microsoft.com/office/drawing/2014/main" id="{43EFEE03-14AC-A07C-2484-80F474121EDB}"/>
              </a:ext>
            </a:extLst>
          </p:cNvPr>
          <p:cNvSpPr>
            <a:spLocks noChangeArrowheads="1"/>
          </p:cNvSpPr>
          <p:nvPr/>
        </p:nvSpPr>
        <p:spPr bwMode="auto">
          <a:xfrm>
            <a:off x="1524000" y="2133601"/>
            <a:ext cx="9144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fontAlgn="base">
              <a:spcBef>
                <a:spcPct val="0"/>
              </a:spcBef>
              <a:spcAft>
                <a:spcPct val="0"/>
              </a:spcAft>
            </a:pPr>
            <a:r>
              <a:rPr lang="en-US" altLang="en-US" sz="1600">
                <a:solidFill>
                  <a:prstClr val="black"/>
                </a:solidFill>
                <a:latin typeface="Arial" panose="020B0604020202020204" pitchFamily="34" charset="0"/>
                <a:ea typeface="Arial Unicode MS" pitchFamily="34" charset="-128"/>
              </a:rPr>
              <a:t>no pain = 0      mild =1       moderate=2         severe pain=3       Very severe=4     worst pain ever=5</a:t>
            </a:r>
          </a:p>
          <a:p>
            <a:pPr eaLnBrk="0" fontAlgn="base" hangingPunct="0">
              <a:spcBef>
                <a:spcPct val="0"/>
              </a:spcBef>
              <a:spcAft>
                <a:spcPct val="0"/>
              </a:spcAft>
            </a:pPr>
            <a:endParaRPr lang="en-US" altLang="en-US" sz="1600">
              <a:solidFill>
                <a:prstClr val="black"/>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DA8D77B-C667-1D47-325E-7D3FDBC30126}"/>
              </a:ext>
            </a:extLst>
          </p:cNvPr>
          <p:cNvSpPr>
            <a:spLocks noGrp="1" noChangeArrowheads="1"/>
          </p:cNvSpPr>
          <p:nvPr>
            <p:ph type="title"/>
          </p:nvPr>
        </p:nvSpPr>
        <p:spPr/>
        <p:txBody>
          <a:bodyPr/>
          <a:lstStyle/>
          <a:p>
            <a:pPr eaLnBrk="1" hangingPunct="1"/>
            <a:r>
              <a:rPr lang="en-US" altLang="en-US"/>
              <a:t>Pain Rating Scales</a:t>
            </a:r>
          </a:p>
        </p:txBody>
      </p:sp>
      <p:sp>
        <p:nvSpPr>
          <p:cNvPr id="21510" name="Rectangle 3">
            <a:extLst>
              <a:ext uri="{FF2B5EF4-FFF2-40B4-BE49-F238E27FC236}">
                <a16:creationId xmlns:a16="http://schemas.microsoft.com/office/drawing/2014/main" id="{F6803567-ABF6-B207-55D1-7D92DDF18F3E}"/>
              </a:ext>
            </a:extLst>
          </p:cNvPr>
          <p:cNvSpPr>
            <a:spLocks noGrp="1" noChangeArrowheads="1"/>
          </p:cNvSpPr>
          <p:nvPr>
            <p:ph idx="1"/>
          </p:nvPr>
        </p:nvSpPr>
        <p:spPr>
          <a:xfrm>
            <a:off x="2209800" y="1981200"/>
            <a:ext cx="8458200" cy="4114800"/>
          </a:xfrm>
        </p:spPr>
        <p:txBody>
          <a:bodyPr rtlCol="0">
            <a:normAutofit/>
          </a:bodyPr>
          <a:lstStyle/>
          <a:p>
            <a:pPr marL="342906" indent="-342906" defTabSz="457207" eaLnBrk="1" fontAlgn="auto" hangingPunct="1">
              <a:spcAft>
                <a:spcPts val="0"/>
              </a:spcAft>
              <a:buClr>
                <a:schemeClr val="bg2">
                  <a:lumMod val="40000"/>
                  <a:lumOff val="60000"/>
                </a:schemeClr>
              </a:buClr>
              <a:buFont typeface="Wingdings 3" charset="2"/>
              <a:buChar char=""/>
              <a:defRPr/>
            </a:pPr>
            <a:r>
              <a:rPr lang="en-US"/>
              <a:t>Visual analogue scale</a:t>
            </a:r>
          </a:p>
          <a:p>
            <a:pPr marL="342906" indent="-342906" defTabSz="457207" eaLnBrk="1" fontAlgn="auto" hangingPunct="1">
              <a:spcAft>
                <a:spcPts val="0"/>
              </a:spcAft>
              <a:buClr>
                <a:schemeClr val="bg2">
                  <a:lumMod val="40000"/>
                  <a:lumOff val="60000"/>
                </a:schemeClr>
              </a:buClr>
              <a:buNone/>
              <a:defRPr/>
            </a:pPr>
            <a:r>
              <a:rPr lang="en-US" sz="2400"/>
              <a:t>      No pain                                               worst possible pain</a:t>
            </a:r>
          </a:p>
          <a:p>
            <a:pPr marL="342906" indent="-342906" defTabSz="457207" eaLnBrk="1" fontAlgn="auto" hangingPunct="1">
              <a:spcAft>
                <a:spcPts val="0"/>
              </a:spcAft>
              <a:buClr>
                <a:schemeClr val="bg2">
                  <a:lumMod val="40000"/>
                  <a:lumOff val="60000"/>
                </a:schemeClr>
              </a:buClr>
              <a:buFont typeface="Wingdings 3" charset="2"/>
              <a:buChar char=""/>
              <a:defRPr/>
            </a:pPr>
            <a:endParaRPr lang="en-US"/>
          </a:p>
          <a:p>
            <a:pPr marL="342906" indent="-342906" defTabSz="457207" eaLnBrk="1" fontAlgn="auto" hangingPunct="1">
              <a:spcAft>
                <a:spcPts val="0"/>
              </a:spcAft>
              <a:buClr>
                <a:schemeClr val="bg2">
                  <a:lumMod val="40000"/>
                  <a:lumOff val="60000"/>
                </a:schemeClr>
              </a:buClr>
              <a:buFont typeface="Wingdings 3" charset="2"/>
              <a:buChar char=""/>
              <a:defRPr/>
            </a:pPr>
            <a:r>
              <a:rPr lang="en-US"/>
              <a:t>Numerical rating scale</a:t>
            </a:r>
          </a:p>
          <a:p>
            <a:pPr marL="342906" indent="-342906" defTabSz="457207" eaLnBrk="1" fontAlgn="auto" hangingPunct="1">
              <a:spcAft>
                <a:spcPts val="0"/>
              </a:spcAft>
              <a:buClr>
                <a:schemeClr val="bg2">
                  <a:lumMod val="40000"/>
                  <a:lumOff val="60000"/>
                </a:schemeClr>
              </a:buClr>
              <a:buNone/>
              <a:defRPr/>
            </a:pPr>
            <a:r>
              <a:rPr lang="en-US"/>
              <a:t>   </a:t>
            </a:r>
            <a:r>
              <a:rPr lang="en-US" sz="2400"/>
              <a:t>No pain 0 1 2 3 4 5    worst possible pain</a:t>
            </a:r>
            <a:endParaRPr lang="en-US"/>
          </a:p>
          <a:p>
            <a:pPr marL="342906" indent="-342906" defTabSz="457207" eaLnBrk="1" fontAlgn="auto" hangingPunct="1">
              <a:spcAft>
                <a:spcPts val="0"/>
              </a:spcAft>
              <a:buClr>
                <a:schemeClr val="bg2">
                  <a:lumMod val="40000"/>
                  <a:lumOff val="60000"/>
                </a:schemeClr>
              </a:buClr>
              <a:buFont typeface="Wingdings 3" charset="2"/>
              <a:buChar char=""/>
              <a:defRPr/>
            </a:pPr>
            <a:endParaRPr lang="en-US"/>
          </a:p>
          <a:p>
            <a:pPr marL="342906" indent="-342906" defTabSz="457207" eaLnBrk="1" fontAlgn="auto" hangingPunct="1">
              <a:spcAft>
                <a:spcPts val="0"/>
              </a:spcAft>
              <a:buClr>
                <a:schemeClr val="bg2">
                  <a:lumMod val="40000"/>
                  <a:lumOff val="60000"/>
                </a:schemeClr>
              </a:buClr>
              <a:buFont typeface="Wingdings 3" charset="2"/>
              <a:buChar char=""/>
              <a:defRPr/>
            </a:pPr>
            <a:r>
              <a:rPr lang="en-US"/>
              <a:t>Faces scale for children</a:t>
            </a:r>
          </a:p>
          <a:p>
            <a:pPr marL="342906" indent="-342906" defTabSz="457207" eaLnBrk="1" fontAlgn="auto" hangingPunct="1">
              <a:spcAft>
                <a:spcPts val="0"/>
              </a:spcAft>
              <a:buClr>
                <a:schemeClr val="bg2">
                  <a:lumMod val="40000"/>
                  <a:lumOff val="60000"/>
                </a:schemeClr>
              </a:buClr>
              <a:buNone/>
              <a:defRPr/>
            </a:pPr>
            <a:r>
              <a:rPr lang="en-US" sz="2400"/>
              <a:t>    </a:t>
            </a:r>
          </a:p>
          <a:p>
            <a:pPr marL="342906" indent="-342906" defTabSz="457207" eaLnBrk="1" fontAlgn="auto" hangingPunct="1">
              <a:spcAft>
                <a:spcPts val="0"/>
              </a:spcAft>
              <a:buClr>
                <a:schemeClr val="bg2">
                  <a:lumMod val="40000"/>
                  <a:lumOff val="60000"/>
                </a:schemeClr>
              </a:buClr>
              <a:buNone/>
              <a:defRPr/>
            </a:pPr>
            <a:r>
              <a:rPr lang="en-US" sz="2400"/>
              <a:t>No pain                                                                worst possible pain</a:t>
            </a:r>
          </a:p>
          <a:p>
            <a:pPr marL="342906" indent="-342906" defTabSz="457207" eaLnBrk="1" fontAlgn="auto" hangingPunct="1">
              <a:spcAft>
                <a:spcPts val="0"/>
              </a:spcAft>
              <a:buClr>
                <a:schemeClr val="bg2">
                  <a:lumMod val="40000"/>
                  <a:lumOff val="60000"/>
                </a:schemeClr>
              </a:buClr>
              <a:buFont typeface="Wingdings 3" charset="2"/>
              <a:buChar char=""/>
              <a:defRPr/>
            </a:pPr>
            <a:endParaRPr lang="en-US"/>
          </a:p>
        </p:txBody>
      </p:sp>
      <p:sp>
        <p:nvSpPr>
          <p:cNvPr id="21506" name="Date Placeholder 3">
            <a:extLst>
              <a:ext uri="{FF2B5EF4-FFF2-40B4-BE49-F238E27FC236}">
                <a16:creationId xmlns:a16="http://schemas.microsoft.com/office/drawing/2014/main" id="{54706F20-53E9-1097-4843-AE1A31BF4CBE}"/>
              </a:ext>
            </a:extLst>
          </p:cNvPr>
          <p:cNvSpPr>
            <a:spLocks noGrp="1"/>
          </p:cNvSpPr>
          <p:nvPr>
            <p:ph type="dt" sz="quarter" idx="10"/>
          </p:nvPr>
        </p:nvSpPr>
        <p:spPr/>
        <p:txBody>
          <a:bodyPr/>
          <a:lstStyle/>
          <a:p>
            <a:pPr eaLnBrk="0" fontAlgn="base" hangingPunct="0">
              <a:spcBef>
                <a:spcPct val="0"/>
              </a:spcBef>
              <a:spcAft>
                <a:spcPct val="0"/>
              </a:spcAft>
              <a:defRPr/>
            </a:pPr>
            <a:fld id="{6344C824-5EF3-4062-8A75-CB79AF7E10C4}" type="datetime1">
              <a:rPr lang="en-US">
                <a:solidFill>
                  <a:prstClr val="black">
                    <a:tint val="75000"/>
                  </a:prstClr>
                </a:solidFill>
                <a:latin typeface="Times New Roman" panose="02020603050405020304" pitchFamily="18" charset="0"/>
              </a:rPr>
              <a:pPr eaLnBrk="0" fontAlgn="base" hangingPunct="0">
                <a:spcBef>
                  <a:spcPct val="0"/>
                </a:spcBef>
                <a:spcAft>
                  <a:spcPct val="0"/>
                </a:spcAft>
                <a:defRPr/>
              </a:pPr>
              <a:t>1/13/2023</a:t>
            </a:fld>
            <a:endParaRPr lang="en-US">
              <a:solidFill>
                <a:prstClr val="black">
                  <a:tint val="75000"/>
                </a:prstClr>
              </a:solidFill>
              <a:latin typeface="Times New Roman" panose="02020603050405020304" pitchFamily="18" charset="0"/>
            </a:endParaRPr>
          </a:p>
        </p:txBody>
      </p:sp>
      <p:sp>
        <p:nvSpPr>
          <p:cNvPr id="21507" name="Footer Placeholder 4">
            <a:extLst>
              <a:ext uri="{FF2B5EF4-FFF2-40B4-BE49-F238E27FC236}">
                <a16:creationId xmlns:a16="http://schemas.microsoft.com/office/drawing/2014/main" id="{70282788-2A04-416C-3A33-719F83A1FF2C}"/>
              </a:ext>
            </a:extLst>
          </p:cNvPr>
          <p:cNvSpPr>
            <a:spLocks noGrp="1"/>
          </p:cNvSpPr>
          <p:nvPr>
            <p:ph type="ftr" sz="quarter" idx="11"/>
          </p:nvPr>
        </p:nvSpPr>
        <p:spPr>
          <a:xfrm rot="5400000">
            <a:off x="7757319" y="3263107"/>
            <a:ext cx="3859213" cy="228600"/>
          </a:xfrm>
        </p:spPr>
        <p:txBody>
          <a:bodyPr/>
          <a:lstStyle/>
          <a:p>
            <a:pPr eaLnBrk="0" fontAlgn="base" hangingPunct="0">
              <a:spcBef>
                <a:spcPct val="0"/>
              </a:spcBef>
              <a:spcAft>
                <a:spcPct val="0"/>
              </a:spcAft>
              <a:defRPr/>
            </a:pPr>
            <a:r>
              <a:rPr lang="en-US">
                <a:solidFill>
                  <a:prstClr val="black">
                    <a:tint val="75000"/>
                  </a:prstClr>
                </a:solidFill>
                <a:latin typeface="Times New Roman" panose="02020603050405020304" pitchFamily="18" charset="0"/>
              </a:rPr>
              <a:t>YKaramagi</a:t>
            </a:r>
          </a:p>
        </p:txBody>
      </p:sp>
      <p:sp>
        <p:nvSpPr>
          <p:cNvPr id="29702" name="Slide Number Placeholder 5">
            <a:extLst>
              <a:ext uri="{FF2B5EF4-FFF2-40B4-BE49-F238E27FC236}">
                <a16:creationId xmlns:a16="http://schemas.microsoft.com/office/drawing/2014/main" id="{00FD561D-AE08-2A0A-8C8A-5D5DFF4B531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pPr>
            <a:fld id="{D910704B-ACEF-49A4-A1CD-5B64BE1875D7}" type="slidenum">
              <a:rPr lang="en-US" altLang="en-US" sz="1200">
                <a:solidFill>
                  <a:srgbClr val="898989"/>
                </a:solidFill>
              </a:rPr>
              <a:pPr eaLnBrk="0" fontAlgn="base" hangingPunct="0">
                <a:spcBef>
                  <a:spcPct val="0"/>
                </a:spcBef>
                <a:spcAft>
                  <a:spcPct val="0"/>
                </a:spcAft>
              </a:pPr>
              <a:t>25</a:t>
            </a:fld>
            <a:endParaRPr lang="en-US" altLang="en-US" sz="1200">
              <a:solidFill>
                <a:srgbClr val="898989"/>
              </a:solidFill>
            </a:endParaRPr>
          </a:p>
        </p:txBody>
      </p:sp>
      <p:sp>
        <p:nvSpPr>
          <p:cNvPr id="29703" name="Line 4">
            <a:extLst>
              <a:ext uri="{FF2B5EF4-FFF2-40B4-BE49-F238E27FC236}">
                <a16:creationId xmlns:a16="http://schemas.microsoft.com/office/drawing/2014/main" id="{1489F3B4-CDA0-3A07-79D1-8A30E3CD78BB}"/>
              </a:ext>
            </a:extLst>
          </p:cNvPr>
          <p:cNvSpPr>
            <a:spLocks noChangeShapeType="1"/>
          </p:cNvSpPr>
          <p:nvPr/>
        </p:nvSpPr>
        <p:spPr bwMode="auto">
          <a:xfrm>
            <a:off x="3935414" y="2895600"/>
            <a:ext cx="3024187"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KE" sz="2400">
              <a:solidFill>
                <a:prstClr val="black"/>
              </a:solidFill>
              <a:latin typeface="Times New Roman" panose="02020603050405020304" pitchFamily="18" charset="0"/>
            </a:endParaRPr>
          </a:p>
        </p:txBody>
      </p:sp>
      <p:sp>
        <p:nvSpPr>
          <p:cNvPr id="29704" name="Line 6">
            <a:extLst>
              <a:ext uri="{FF2B5EF4-FFF2-40B4-BE49-F238E27FC236}">
                <a16:creationId xmlns:a16="http://schemas.microsoft.com/office/drawing/2014/main" id="{516322B9-5807-F763-C120-E28F263C20E4}"/>
              </a:ext>
            </a:extLst>
          </p:cNvPr>
          <p:cNvSpPr>
            <a:spLocks noChangeShapeType="1"/>
          </p:cNvSpPr>
          <p:nvPr/>
        </p:nvSpPr>
        <p:spPr bwMode="auto">
          <a:xfrm>
            <a:off x="6959600" y="2687638"/>
            <a:ext cx="0" cy="360362"/>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KE" sz="2400">
              <a:solidFill>
                <a:prstClr val="black"/>
              </a:solidFill>
              <a:latin typeface="Times New Roman" panose="02020603050405020304" pitchFamily="18" charset="0"/>
            </a:endParaRPr>
          </a:p>
        </p:txBody>
      </p:sp>
      <p:sp>
        <p:nvSpPr>
          <p:cNvPr id="29705" name="Line 7">
            <a:extLst>
              <a:ext uri="{FF2B5EF4-FFF2-40B4-BE49-F238E27FC236}">
                <a16:creationId xmlns:a16="http://schemas.microsoft.com/office/drawing/2014/main" id="{A10C82B0-D2E6-87C3-0DB4-4B3D7B72EBB5}"/>
              </a:ext>
            </a:extLst>
          </p:cNvPr>
          <p:cNvSpPr>
            <a:spLocks noChangeShapeType="1"/>
          </p:cNvSpPr>
          <p:nvPr/>
        </p:nvSpPr>
        <p:spPr bwMode="auto">
          <a:xfrm flipH="1">
            <a:off x="3962400" y="2667000"/>
            <a:ext cx="0" cy="38100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KE" sz="2400">
              <a:solidFill>
                <a:prstClr val="black"/>
              </a:solidFill>
              <a:latin typeface="Times New Roman" panose="02020603050405020304" pitchFamily="18" charset="0"/>
            </a:endParaRPr>
          </a:p>
        </p:txBody>
      </p:sp>
      <p:pic>
        <p:nvPicPr>
          <p:cNvPr id="29706" name="Picture 8" descr="9324C88D">
            <a:extLst>
              <a:ext uri="{FF2B5EF4-FFF2-40B4-BE49-F238E27FC236}">
                <a16:creationId xmlns:a16="http://schemas.microsoft.com/office/drawing/2014/main" id="{AE2C90B8-32CA-6651-A437-CB94CA1CA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32175" y="5661026"/>
            <a:ext cx="467995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391BE-DF99-4DA9-1D5F-5CB823831EE4}"/>
              </a:ext>
            </a:extLst>
          </p:cNvPr>
          <p:cNvSpPr>
            <a:spLocks noGrp="1"/>
          </p:cNvSpPr>
          <p:nvPr>
            <p:ph type="title"/>
          </p:nvPr>
        </p:nvSpPr>
        <p:spPr/>
        <p:txBody>
          <a:bodyPr/>
          <a:lstStyle/>
          <a:p>
            <a:r>
              <a:rPr lang="en-US" dirty="0"/>
              <a:t>Assessment </a:t>
            </a:r>
            <a:r>
              <a:rPr lang="en-US" dirty="0" err="1"/>
              <a:t>cont</a:t>
            </a:r>
            <a:r>
              <a:rPr lang="en-US" dirty="0"/>
              <a:t>;</a:t>
            </a:r>
            <a:endParaRPr lang="en-KE" dirty="0"/>
          </a:p>
        </p:txBody>
      </p:sp>
      <p:sp>
        <p:nvSpPr>
          <p:cNvPr id="3" name="Content Placeholder 2">
            <a:extLst>
              <a:ext uri="{FF2B5EF4-FFF2-40B4-BE49-F238E27FC236}">
                <a16:creationId xmlns:a16="http://schemas.microsoft.com/office/drawing/2014/main" id="{B98E110B-91E5-4217-8098-B1CD8CC22A21}"/>
              </a:ext>
            </a:extLst>
          </p:cNvPr>
          <p:cNvSpPr>
            <a:spLocks noGrp="1"/>
          </p:cNvSpPr>
          <p:nvPr>
            <p:ph idx="1"/>
          </p:nvPr>
        </p:nvSpPr>
        <p:spPr/>
        <p:txBody>
          <a:bodyPr/>
          <a:lstStyle/>
          <a:p>
            <a:r>
              <a:rPr lang="en-US" dirty="0"/>
              <a:t>Assessment of pain also involves;-</a:t>
            </a:r>
          </a:p>
          <a:p>
            <a:r>
              <a:rPr lang="en-US" dirty="0"/>
              <a:t>reading the patient’s non-verbal signs such as body language, attitude or mood, </a:t>
            </a:r>
          </a:p>
          <a:p>
            <a:r>
              <a:rPr lang="en-US" dirty="0"/>
              <a:t>performing medical or neurological examinations. </a:t>
            </a:r>
          </a:p>
          <a:p>
            <a:r>
              <a:rPr lang="en-US" dirty="0"/>
              <a:t>doing relevant investigations- these should be tailored to the physical and psychological condition of the patient.</a:t>
            </a:r>
          </a:p>
          <a:p>
            <a:endParaRPr lang="en-KE" dirty="0"/>
          </a:p>
        </p:txBody>
      </p:sp>
      <p:sp>
        <p:nvSpPr>
          <p:cNvPr id="4" name="Date Placeholder 3">
            <a:extLst>
              <a:ext uri="{FF2B5EF4-FFF2-40B4-BE49-F238E27FC236}">
                <a16:creationId xmlns:a16="http://schemas.microsoft.com/office/drawing/2014/main" id="{4C2E75B6-D972-003A-DB79-0E3F2EEAC2FA}"/>
              </a:ext>
            </a:extLst>
          </p:cNvPr>
          <p:cNvSpPr>
            <a:spLocks noGrp="1"/>
          </p:cNvSpPr>
          <p:nvPr>
            <p:ph type="dt" sz="half" idx="10"/>
          </p:nvPr>
        </p:nvSpPr>
        <p:spPr/>
        <p:txBody>
          <a:bodyPr/>
          <a:lstStyle/>
          <a:p>
            <a:pPr>
              <a:defRPr/>
            </a:pPr>
            <a:fld id="{C430ED97-520B-449D-95FE-A827E8BC7088}" type="datetime1">
              <a:rPr lang="en-US" smtClean="0"/>
              <a:pPr>
                <a:defRPr/>
              </a:pPr>
              <a:t>1/13/2023</a:t>
            </a:fld>
            <a:endParaRPr lang="en-US"/>
          </a:p>
        </p:txBody>
      </p:sp>
      <p:sp>
        <p:nvSpPr>
          <p:cNvPr id="5" name="Footer Placeholder 4">
            <a:extLst>
              <a:ext uri="{FF2B5EF4-FFF2-40B4-BE49-F238E27FC236}">
                <a16:creationId xmlns:a16="http://schemas.microsoft.com/office/drawing/2014/main" id="{5D6ECEC5-66B8-898F-782C-4D4183F8F732}"/>
              </a:ext>
            </a:extLst>
          </p:cNvPr>
          <p:cNvSpPr>
            <a:spLocks noGrp="1"/>
          </p:cNvSpPr>
          <p:nvPr>
            <p:ph type="ftr" sz="quarter" idx="11"/>
          </p:nvPr>
        </p:nvSpPr>
        <p:spPr/>
        <p:txBody>
          <a:bodyPr/>
          <a:lstStyle/>
          <a:p>
            <a:pPr>
              <a:defRPr/>
            </a:pPr>
            <a:r>
              <a:rPr lang="en-US"/>
              <a:t>YKaramagi</a:t>
            </a:r>
          </a:p>
        </p:txBody>
      </p:sp>
      <p:sp>
        <p:nvSpPr>
          <p:cNvPr id="6" name="Slide Number Placeholder 5">
            <a:extLst>
              <a:ext uri="{FF2B5EF4-FFF2-40B4-BE49-F238E27FC236}">
                <a16:creationId xmlns:a16="http://schemas.microsoft.com/office/drawing/2014/main" id="{A71D9E3F-C242-92A3-F718-C049A5B16674}"/>
              </a:ext>
            </a:extLst>
          </p:cNvPr>
          <p:cNvSpPr>
            <a:spLocks noGrp="1"/>
          </p:cNvSpPr>
          <p:nvPr>
            <p:ph type="sldNum" sz="quarter" idx="12"/>
          </p:nvPr>
        </p:nvSpPr>
        <p:spPr/>
        <p:txBody>
          <a:bodyPr/>
          <a:lstStyle/>
          <a:p>
            <a:fld id="{059D06AE-E3CE-42AC-ACDF-46282499809E}" type="slidenum">
              <a:rPr lang="en-US" altLang="en-US" smtClean="0"/>
              <a:pPr/>
              <a:t>26</a:t>
            </a:fld>
            <a:endParaRPr lang="en-US" altLang="en-US"/>
          </a:p>
        </p:txBody>
      </p:sp>
    </p:spTree>
    <p:extLst>
      <p:ext uri="{BB962C8B-B14F-4D97-AF65-F5344CB8AC3E}">
        <p14:creationId xmlns:p14="http://schemas.microsoft.com/office/powerpoint/2010/main" val="1604370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A411D-A3D0-2708-0FBD-82D72AC02F97}"/>
              </a:ext>
            </a:extLst>
          </p:cNvPr>
          <p:cNvSpPr>
            <a:spLocks noGrp="1"/>
          </p:cNvSpPr>
          <p:nvPr>
            <p:ph type="title"/>
          </p:nvPr>
        </p:nvSpPr>
        <p:spPr>
          <a:xfrm>
            <a:off x="838200" y="321583"/>
            <a:ext cx="10515600" cy="1325563"/>
          </a:xfrm>
        </p:spPr>
        <p:txBody>
          <a:bodyPr/>
          <a:lstStyle/>
          <a:p>
            <a:r>
              <a:rPr lang="en-US" dirty="0"/>
              <a:t>Pain Management</a:t>
            </a:r>
            <a:endParaRPr lang="en-KE" dirty="0"/>
          </a:p>
        </p:txBody>
      </p:sp>
      <p:sp>
        <p:nvSpPr>
          <p:cNvPr id="3" name="Content Placeholder 2">
            <a:extLst>
              <a:ext uri="{FF2B5EF4-FFF2-40B4-BE49-F238E27FC236}">
                <a16:creationId xmlns:a16="http://schemas.microsoft.com/office/drawing/2014/main" id="{A8B17E07-3939-B90B-2A6C-C5470AC68063}"/>
              </a:ext>
            </a:extLst>
          </p:cNvPr>
          <p:cNvSpPr>
            <a:spLocks noGrp="1"/>
          </p:cNvSpPr>
          <p:nvPr>
            <p:ph idx="1"/>
          </p:nvPr>
        </p:nvSpPr>
        <p:spPr>
          <a:xfrm>
            <a:off x="838200" y="1869168"/>
            <a:ext cx="10515600" cy="4351338"/>
          </a:xfrm>
        </p:spPr>
        <p:txBody>
          <a:bodyPr/>
          <a:lstStyle/>
          <a:p>
            <a:r>
              <a:rPr lang="en-US" b="1" dirty="0"/>
              <a:t>Basic principles of pain management </a:t>
            </a:r>
          </a:p>
          <a:p>
            <a:r>
              <a:rPr lang="en-US" dirty="0"/>
              <a:t>Treat the underlying cause and address associated psychosocial distress.</a:t>
            </a:r>
          </a:p>
          <a:p>
            <a:r>
              <a:rPr lang="en-US" dirty="0"/>
              <a:t>Use both drug and non-drug measures.</a:t>
            </a:r>
          </a:p>
          <a:p>
            <a:r>
              <a:rPr lang="en-US" dirty="0"/>
              <a:t>Use of the WHO analgesic ladder</a:t>
            </a:r>
          </a:p>
          <a:p>
            <a:r>
              <a:rPr lang="en-US" dirty="0"/>
              <a:t>Keep the approach simple and </a:t>
            </a:r>
            <a:r>
              <a:rPr lang="en-US"/>
              <a:t>consistent;By</a:t>
            </a:r>
            <a:r>
              <a:rPr lang="en-US" dirty="0"/>
              <a:t> the mouth, by the clock and by the ladder</a:t>
            </a:r>
          </a:p>
          <a:p>
            <a:r>
              <a:rPr lang="en-US" dirty="0"/>
              <a:t>Work with the child and the family to ensure compliance</a:t>
            </a:r>
          </a:p>
          <a:p>
            <a:r>
              <a:rPr lang="en-US" dirty="0"/>
              <a:t>Continually re-evaluate pain and its response to treatment</a:t>
            </a:r>
          </a:p>
          <a:p>
            <a:endParaRPr lang="en-KE" dirty="0"/>
          </a:p>
        </p:txBody>
      </p:sp>
      <p:sp>
        <p:nvSpPr>
          <p:cNvPr id="4" name="Date Placeholder 3">
            <a:extLst>
              <a:ext uri="{FF2B5EF4-FFF2-40B4-BE49-F238E27FC236}">
                <a16:creationId xmlns:a16="http://schemas.microsoft.com/office/drawing/2014/main" id="{C5D22C13-BB52-C576-C518-27CB57D5CA8B}"/>
              </a:ext>
            </a:extLst>
          </p:cNvPr>
          <p:cNvSpPr>
            <a:spLocks noGrp="1"/>
          </p:cNvSpPr>
          <p:nvPr>
            <p:ph type="dt" sz="half" idx="10"/>
          </p:nvPr>
        </p:nvSpPr>
        <p:spPr/>
        <p:txBody>
          <a:bodyPr/>
          <a:lstStyle/>
          <a:p>
            <a:pPr>
              <a:defRPr/>
            </a:pPr>
            <a:fld id="{C430ED97-520B-449D-95FE-A827E8BC7088}" type="datetime1">
              <a:rPr lang="en-US" smtClean="0"/>
              <a:pPr>
                <a:defRPr/>
              </a:pPr>
              <a:t>1/13/2023</a:t>
            </a:fld>
            <a:endParaRPr lang="en-US"/>
          </a:p>
        </p:txBody>
      </p:sp>
      <p:sp>
        <p:nvSpPr>
          <p:cNvPr id="5" name="Footer Placeholder 4">
            <a:extLst>
              <a:ext uri="{FF2B5EF4-FFF2-40B4-BE49-F238E27FC236}">
                <a16:creationId xmlns:a16="http://schemas.microsoft.com/office/drawing/2014/main" id="{02DDBACA-9342-F4EF-1456-4C065E1EDC94}"/>
              </a:ext>
            </a:extLst>
          </p:cNvPr>
          <p:cNvSpPr>
            <a:spLocks noGrp="1"/>
          </p:cNvSpPr>
          <p:nvPr>
            <p:ph type="ftr" sz="quarter" idx="11"/>
          </p:nvPr>
        </p:nvSpPr>
        <p:spPr/>
        <p:txBody>
          <a:bodyPr/>
          <a:lstStyle/>
          <a:p>
            <a:pPr>
              <a:defRPr/>
            </a:pPr>
            <a:r>
              <a:rPr lang="en-US"/>
              <a:t>YKaramagi</a:t>
            </a:r>
          </a:p>
        </p:txBody>
      </p:sp>
      <p:sp>
        <p:nvSpPr>
          <p:cNvPr id="6" name="Slide Number Placeholder 5">
            <a:extLst>
              <a:ext uri="{FF2B5EF4-FFF2-40B4-BE49-F238E27FC236}">
                <a16:creationId xmlns:a16="http://schemas.microsoft.com/office/drawing/2014/main" id="{09614258-B23D-2C64-4FA0-243BF2BE8A81}"/>
              </a:ext>
            </a:extLst>
          </p:cNvPr>
          <p:cNvSpPr>
            <a:spLocks noGrp="1"/>
          </p:cNvSpPr>
          <p:nvPr>
            <p:ph type="sldNum" sz="quarter" idx="12"/>
          </p:nvPr>
        </p:nvSpPr>
        <p:spPr/>
        <p:txBody>
          <a:bodyPr/>
          <a:lstStyle/>
          <a:p>
            <a:fld id="{059D06AE-E3CE-42AC-ACDF-46282499809E}" type="slidenum">
              <a:rPr lang="en-US" altLang="en-US" smtClean="0"/>
              <a:pPr/>
              <a:t>27</a:t>
            </a:fld>
            <a:endParaRPr lang="en-US" altLang="en-US"/>
          </a:p>
        </p:txBody>
      </p:sp>
    </p:spTree>
    <p:extLst>
      <p:ext uri="{BB962C8B-B14F-4D97-AF65-F5344CB8AC3E}">
        <p14:creationId xmlns:p14="http://schemas.microsoft.com/office/powerpoint/2010/main" val="1537955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630EBDD5-58B3-3516-0065-10B034538588}"/>
              </a:ext>
            </a:extLst>
          </p:cNvPr>
          <p:cNvSpPr>
            <a:spLocks noGrp="1" noChangeArrowheads="1"/>
          </p:cNvSpPr>
          <p:nvPr>
            <p:ph type="title"/>
          </p:nvPr>
        </p:nvSpPr>
        <p:spPr/>
        <p:txBody>
          <a:bodyPr/>
          <a:lstStyle/>
          <a:p>
            <a:pPr eaLnBrk="1" hangingPunct="1"/>
            <a:r>
              <a:rPr lang="en-US" altLang="en-US" dirty="0">
                <a:latin typeface="Arial" panose="020B0604020202020204" pitchFamily="34" charset="0"/>
              </a:rPr>
              <a:t>Pain management</a:t>
            </a:r>
          </a:p>
        </p:txBody>
      </p:sp>
      <p:sp>
        <p:nvSpPr>
          <p:cNvPr id="57347" name="Rectangle 3">
            <a:extLst>
              <a:ext uri="{FF2B5EF4-FFF2-40B4-BE49-F238E27FC236}">
                <a16:creationId xmlns:a16="http://schemas.microsoft.com/office/drawing/2014/main" id="{73F3F0CB-4A8A-6DC7-7467-C70325D6EB4E}"/>
              </a:ext>
            </a:extLst>
          </p:cNvPr>
          <p:cNvSpPr>
            <a:spLocks noGrp="1" noChangeArrowheads="1"/>
          </p:cNvSpPr>
          <p:nvPr>
            <p:ph idx="1"/>
          </p:nvPr>
        </p:nvSpPr>
        <p:spPr/>
        <p:txBody>
          <a:bodyPr/>
          <a:lstStyle/>
          <a:p>
            <a:pPr marL="0" indent="0" eaLnBrk="1" hangingPunct="1">
              <a:buNone/>
            </a:pPr>
            <a:r>
              <a:rPr lang="en-US" altLang="en-US" b="1" dirty="0">
                <a:latin typeface="Arial" panose="020B0604020202020204" pitchFamily="34" charset="0"/>
              </a:rPr>
              <a:t>Non-pharmacological interventions</a:t>
            </a:r>
          </a:p>
          <a:p>
            <a:pPr eaLnBrk="1" hangingPunct="1"/>
            <a:r>
              <a:rPr lang="en-US" altLang="en-US" dirty="0">
                <a:latin typeface="Arial" panose="020B0604020202020204" pitchFamily="34" charset="0"/>
              </a:rPr>
              <a:t>Psychological, social and spiritual factors can play an important role in the aggravation or relief of pain.</a:t>
            </a:r>
          </a:p>
          <a:p>
            <a:pPr eaLnBrk="1" hangingPunct="1"/>
            <a:r>
              <a:rPr lang="en-US" altLang="en-US" dirty="0">
                <a:latin typeface="Arial" panose="020B0604020202020204" pitchFamily="34" charset="0"/>
              </a:rPr>
              <a:t>It is therefore important to;-</a:t>
            </a:r>
          </a:p>
          <a:p>
            <a:pPr lvl="1" eaLnBrk="1" hangingPunct="1"/>
            <a:r>
              <a:rPr lang="en-US" altLang="en-US" sz="1800" dirty="0">
                <a:latin typeface="Arial" panose="020B0604020202020204" pitchFamily="34" charset="0"/>
              </a:rPr>
              <a:t>Alleviate psychological distress</a:t>
            </a:r>
          </a:p>
          <a:p>
            <a:pPr lvl="1" eaLnBrk="1" hangingPunct="1"/>
            <a:r>
              <a:rPr lang="en-US" altLang="en-US" sz="1800" dirty="0">
                <a:latin typeface="Arial" panose="020B0604020202020204" pitchFamily="34" charset="0"/>
              </a:rPr>
              <a:t>Address social factors</a:t>
            </a:r>
          </a:p>
          <a:p>
            <a:pPr lvl="1" eaLnBrk="1" hangingPunct="1"/>
            <a:r>
              <a:rPr lang="en-US" altLang="en-US" sz="1800" dirty="0" err="1">
                <a:latin typeface="Arial" panose="020B0604020202020204" pitchFamily="34" charset="0"/>
              </a:rPr>
              <a:t>Recognise</a:t>
            </a:r>
            <a:r>
              <a:rPr lang="en-US" altLang="en-US" sz="1800" dirty="0">
                <a:latin typeface="Arial" panose="020B0604020202020204" pitchFamily="34" charset="0"/>
              </a:rPr>
              <a:t> and address spiritual issues</a:t>
            </a:r>
          </a:p>
          <a:p>
            <a:pPr lvl="1" eaLnBrk="1" hangingPunct="1"/>
            <a:r>
              <a:rPr lang="en-US" altLang="en-US" sz="1800" dirty="0">
                <a:latin typeface="Arial" panose="020B0604020202020204" pitchFamily="34" charset="0"/>
              </a:rPr>
              <a:t>Modify ADL</a:t>
            </a:r>
          </a:p>
        </p:txBody>
      </p:sp>
      <p:sp>
        <p:nvSpPr>
          <p:cNvPr id="49154" name="Date Placeholder 3">
            <a:extLst>
              <a:ext uri="{FF2B5EF4-FFF2-40B4-BE49-F238E27FC236}">
                <a16:creationId xmlns:a16="http://schemas.microsoft.com/office/drawing/2014/main" id="{EE8C93A8-758A-F01D-720E-283561119D00}"/>
              </a:ext>
            </a:extLst>
          </p:cNvPr>
          <p:cNvSpPr>
            <a:spLocks noGrp="1"/>
          </p:cNvSpPr>
          <p:nvPr>
            <p:ph type="dt" sz="quarter" idx="10"/>
          </p:nvPr>
        </p:nvSpPr>
        <p:spPr/>
        <p:txBody>
          <a:bodyPr/>
          <a:lstStyle/>
          <a:p>
            <a:pPr>
              <a:defRPr/>
            </a:pPr>
            <a:fld id="{4BD40BD5-B7F8-4E53-948E-85D1D79F0FD8}" type="datetime1">
              <a:rPr lang="en-US"/>
              <a:pPr>
                <a:defRPr/>
              </a:pPr>
              <a:t>1/13/2023</a:t>
            </a:fld>
            <a:endParaRPr lang="en-US"/>
          </a:p>
        </p:txBody>
      </p:sp>
      <p:sp>
        <p:nvSpPr>
          <p:cNvPr id="49155" name="Footer Placeholder 4">
            <a:extLst>
              <a:ext uri="{FF2B5EF4-FFF2-40B4-BE49-F238E27FC236}">
                <a16:creationId xmlns:a16="http://schemas.microsoft.com/office/drawing/2014/main" id="{8B61AFC6-B4B9-E4C8-C33F-4CB01A4076C8}"/>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57350" name="Slide Number Placeholder 5">
            <a:extLst>
              <a:ext uri="{FF2B5EF4-FFF2-40B4-BE49-F238E27FC236}">
                <a16:creationId xmlns:a16="http://schemas.microsoft.com/office/drawing/2014/main" id="{C653010D-C3C4-2E65-7DF9-90AC71D9113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430759D-FEAE-4EA4-9F36-34ADD5E93DDA}" type="slidenum">
              <a:rPr lang="en-US" altLang="en-US" sz="1200">
                <a:solidFill>
                  <a:srgbClr val="898989"/>
                </a:solidFill>
              </a:rPr>
              <a:pPr/>
              <a:t>28</a:t>
            </a:fld>
            <a:endParaRPr lang="en-US" altLang="en-US" sz="1200">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0BA20616-93F5-690E-DB14-5926B6DBE51E}"/>
              </a:ext>
            </a:extLst>
          </p:cNvPr>
          <p:cNvSpPr>
            <a:spLocks noGrp="1" noChangeArrowheads="1"/>
          </p:cNvSpPr>
          <p:nvPr>
            <p:ph type="title"/>
          </p:nvPr>
        </p:nvSpPr>
        <p:spPr/>
        <p:txBody>
          <a:bodyPr/>
          <a:lstStyle/>
          <a:p>
            <a:pPr eaLnBrk="1" hangingPunct="1"/>
            <a:r>
              <a:rPr lang="en-US" altLang="en-US">
                <a:latin typeface="Arial" panose="020B0604020202020204" pitchFamily="34" charset="0"/>
              </a:rPr>
              <a:t>Examples of non-pharmacological measures</a:t>
            </a:r>
          </a:p>
        </p:txBody>
      </p:sp>
      <p:sp>
        <p:nvSpPr>
          <p:cNvPr id="58371" name="Rectangle 3">
            <a:extLst>
              <a:ext uri="{FF2B5EF4-FFF2-40B4-BE49-F238E27FC236}">
                <a16:creationId xmlns:a16="http://schemas.microsoft.com/office/drawing/2014/main" id="{338FADC5-DD8E-B2D8-16C8-D4B00F810539}"/>
              </a:ext>
            </a:extLst>
          </p:cNvPr>
          <p:cNvSpPr>
            <a:spLocks noGrp="1" noChangeArrowheads="1"/>
          </p:cNvSpPr>
          <p:nvPr>
            <p:ph idx="1"/>
          </p:nvPr>
        </p:nvSpPr>
        <p:spPr/>
        <p:txBody>
          <a:bodyPr/>
          <a:lstStyle/>
          <a:p>
            <a:pPr eaLnBrk="1" hangingPunct="1"/>
            <a:r>
              <a:rPr lang="en-US" altLang="en-US" sz="2800" dirty="0">
                <a:latin typeface="Times New Roman" panose="02020603050405020304" pitchFamily="18" charset="0"/>
                <a:cs typeface="Times New Roman" panose="02020603050405020304" pitchFamily="18" charset="0"/>
              </a:rPr>
              <a:t>Physiotherapy</a:t>
            </a:r>
          </a:p>
          <a:p>
            <a:pPr eaLnBrk="1" hangingPunct="1"/>
            <a:r>
              <a:rPr lang="en-US" altLang="en-US" sz="2800" dirty="0" err="1">
                <a:latin typeface="Times New Roman" panose="02020603050405020304" pitchFamily="18" charset="0"/>
                <a:cs typeface="Times New Roman" panose="02020603050405020304" pitchFamily="18" charset="0"/>
              </a:rPr>
              <a:t>Accupuncture</a:t>
            </a:r>
            <a:endParaRPr lang="en-US" altLang="en-US" sz="28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Massage</a:t>
            </a:r>
          </a:p>
          <a:p>
            <a:pPr eaLnBrk="1" hangingPunct="1"/>
            <a:r>
              <a:rPr lang="en-US" altLang="en-US" sz="2800" dirty="0">
                <a:latin typeface="Times New Roman" panose="02020603050405020304" pitchFamily="18" charset="0"/>
                <a:cs typeface="Times New Roman" panose="02020603050405020304" pitchFamily="18" charset="0"/>
              </a:rPr>
              <a:t>TENS</a:t>
            </a:r>
          </a:p>
          <a:p>
            <a:pPr eaLnBrk="1" hangingPunct="1"/>
            <a:r>
              <a:rPr lang="en-US" altLang="en-US" sz="2800" dirty="0">
                <a:latin typeface="Times New Roman" panose="02020603050405020304" pitchFamily="18" charset="0"/>
                <a:cs typeface="Times New Roman" panose="02020603050405020304" pitchFamily="18" charset="0"/>
              </a:rPr>
              <a:t>Meditation </a:t>
            </a:r>
          </a:p>
          <a:p>
            <a:pPr eaLnBrk="1" hangingPunct="1"/>
            <a:r>
              <a:rPr lang="en-US" altLang="en-US" sz="2800" dirty="0">
                <a:latin typeface="Times New Roman" panose="02020603050405020304" pitchFamily="18" charset="0"/>
                <a:cs typeface="Times New Roman" panose="02020603050405020304" pitchFamily="18" charset="0"/>
              </a:rPr>
              <a:t>Relaxation </a:t>
            </a:r>
          </a:p>
        </p:txBody>
      </p:sp>
      <p:sp>
        <p:nvSpPr>
          <p:cNvPr id="50178" name="Date Placeholder 3">
            <a:extLst>
              <a:ext uri="{FF2B5EF4-FFF2-40B4-BE49-F238E27FC236}">
                <a16:creationId xmlns:a16="http://schemas.microsoft.com/office/drawing/2014/main" id="{EADA5651-A464-BE7A-B92E-7E6539BA2AD8}"/>
              </a:ext>
            </a:extLst>
          </p:cNvPr>
          <p:cNvSpPr>
            <a:spLocks noGrp="1"/>
          </p:cNvSpPr>
          <p:nvPr>
            <p:ph type="dt" sz="quarter" idx="10"/>
          </p:nvPr>
        </p:nvSpPr>
        <p:spPr/>
        <p:txBody>
          <a:bodyPr/>
          <a:lstStyle/>
          <a:p>
            <a:pPr>
              <a:defRPr/>
            </a:pPr>
            <a:fld id="{26B0CDDD-3D3D-4537-AEC1-73A47FFEF19B}" type="datetime1">
              <a:rPr lang="en-US"/>
              <a:pPr>
                <a:defRPr/>
              </a:pPr>
              <a:t>1/13/2023</a:t>
            </a:fld>
            <a:endParaRPr lang="en-US"/>
          </a:p>
        </p:txBody>
      </p:sp>
      <p:sp>
        <p:nvSpPr>
          <p:cNvPr id="50179" name="Footer Placeholder 4">
            <a:extLst>
              <a:ext uri="{FF2B5EF4-FFF2-40B4-BE49-F238E27FC236}">
                <a16:creationId xmlns:a16="http://schemas.microsoft.com/office/drawing/2014/main" id="{C42D15AF-0E4C-AAEC-1F20-106E69FAABA1}"/>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58374" name="Slide Number Placeholder 5">
            <a:extLst>
              <a:ext uri="{FF2B5EF4-FFF2-40B4-BE49-F238E27FC236}">
                <a16:creationId xmlns:a16="http://schemas.microsoft.com/office/drawing/2014/main" id="{D1F35674-DCCD-AC4B-4892-9C677435533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4C1C685-6D91-4664-9BAD-2B94EED1C807}" type="slidenum">
              <a:rPr lang="en-US" altLang="en-US" sz="1200">
                <a:solidFill>
                  <a:srgbClr val="898989"/>
                </a:solidFill>
              </a:rPr>
              <a:pPr/>
              <a:t>29</a:t>
            </a:fld>
            <a:endParaRPr lang="en-US" altLang="en-US" sz="1200">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4AA6-7685-487E-3CAE-E61647ED2F69}"/>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09AEE5D9-526F-D35E-3746-D95E9CDD6767}"/>
              </a:ext>
            </a:extLst>
          </p:cNvPr>
          <p:cNvSpPr>
            <a:spLocks noGrp="1"/>
          </p:cNvSpPr>
          <p:nvPr>
            <p:ph idx="1"/>
          </p:nvPr>
        </p:nvSpPr>
        <p:spPr/>
        <p:txBody>
          <a:bodyPr>
            <a:normAutofit lnSpcReduction="10000"/>
          </a:bodyPr>
          <a:lstStyle/>
          <a:p>
            <a:pPr eaLnBrk="1" hangingPunct="1">
              <a:lnSpc>
                <a:spcPct val="80000"/>
              </a:lnSpc>
            </a:pPr>
            <a:r>
              <a:rPr lang="en-GB" altLang="en-US" dirty="0"/>
              <a:t>In the early twentieth </a:t>
            </a:r>
            <a:r>
              <a:rPr lang="en-GB" altLang="en-US" dirty="0" err="1"/>
              <a:t>century,physical</a:t>
            </a:r>
            <a:r>
              <a:rPr lang="en-GB" altLang="en-US" dirty="0"/>
              <a:t>, psychosocial and spiritual support became key elements of the theme of total care for the terminally ill patients and their families.</a:t>
            </a:r>
          </a:p>
          <a:p>
            <a:pPr eaLnBrk="1" hangingPunct="1">
              <a:lnSpc>
                <a:spcPct val="80000"/>
              </a:lnSpc>
            </a:pPr>
            <a:r>
              <a:rPr lang="en-GB" altLang="en-US" dirty="0"/>
              <a:t>This concept of looking at the patient  as a “whole person” later came to be known as “holistic care</a:t>
            </a:r>
            <a:r>
              <a:rPr lang="en-GB" altLang="en-US" sz="2000" dirty="0"/>
              <a:t>”.</a:t>
            </a:r>
          </a:p>
          <a:p>
            <a:pPr eaLnBrk="1" hangingPunct="1">
              <a:lnSpc>
                <a:spcPct val="80000"/>
              </a:lnSpc>
            </a:pPr>
            <a:r>
              <a:rPr lang="en-GB" altLang="en-US" sz="2800" dirty="0"/>
              <a:t>The modern hospice movement is associated with Dame Cicely Saunders. She was inspired to go back to medical school after she noted that patients were dying in pain and doctors were reluctant to prescribe the analgesia.  </a:t>
            </a:r>
          </a:p>
          <a:p>
            <a:pPr eaLnBrk="1" hangingPunct="1">
              <a:lnSpc>
                <a:spcPct val="80000"/>
              </a:lnSpc>
            </a:pPr>
            <a:r>
              <a:rPr lang="en-GB" altLang="en-US" sz="2800" dirty="0"/>
              <a:t>She graduated as a doctor in 1957 and went on to advocate for palliative care practice in UK.  In 1966, she opened St. Christopher’s hospice in South – East London.</a:t>
            </a:r>
          </a:p>
          <a:p>
            <a:endParaRPr lang="en-KE" dirty="0"/>
          </a:p>
        </p:txBody>
      </p:sp>
    </p:spTree>
    <p:extLst>
      <p:ext uri="{BB962C8B-B14F-4D97-AF65-F5344CB8AC3E}">
        <p14:creationId xmlns:p14="http://schemas.microsoft.com/office/powerpoint/2010/main" val="3442427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a:extLst>
              <a:ext uri="{FF2B5EF4-FFF2-40B4-BE49-F238E27FC236}">
                <a16:creationId xmlns:a16="http://schemas.microsoft.com/office/drawing/2014/main" id="{2225FDD2-E7DF-3E16-CC48-2799BFD5BFC6}"/>
              </a:ext>
            </a:extLst>
          </p:cNvPr>
          <p:cNvSpPr>
            <a:spLocks noGrp="1" noChangeArrowheads="1"/>
          </p:cNvSpPr>
          <p:nvPr>
            <p:ph type="title"/>
          </p:nvPr>
        </p:nvSpPr>
        <p:spPr/>
        <p:txBody>
          <a:bodyPr/>
          <a:lstStyle/>
          <a:p>
            <a:pPr eaLnBrk="1" hangingPunct="1"/>
            <a:r>
              <a:rPr lang="en-US" altLang="en-US">
                <a:latin typeface="Arial" panose="020B0604020202020204" pitchFamily="34" charset="0"/>
              </a:rPr>
              <a:t>Pain management</a:t>
            </a:r>
          </a:p>
        </p:txBody>
      </p:sp>
      <p:sp>
        <p:nvSpPr>
          <p:cNvPr id="24579" name="Rectangle 1027">
            <a:extLst>
              <a:ext uri="{FF2B5EF4-FFF2-40B4-BE49-F238E27FC236}">
                <a16:creationId xmlns:a16="http://schemas.microsoft.com/office/drawing/2014/main" id="{D8A93C04-F97A-32BD-2CCC-717FF375A555}"/>
              </a:ext>
            </a:extLst>
          </p:cNvPr>
          <p:cNvSpPr>
            <a:spLocks noGrp="1" noChangeArrowheads="1"/>
          </p:cNvSpPr>
          <p:nvPr>
            <p:ph idx="1"/>
          </p:nvPr>
        </p:nvSpPr>
        <p:spPr/>
        <p:txBody>
          <a:bodyPr rtlCol="0">
            <a:normAutofit/>
          </a:bodyPr>
          <a:lstStyle/>
          <a:p>
            <a:pPr marL="342906" indent="-342906" defTabSz="457207" eaLnBrk="1" fontAlgn="auto" hangingPunct="1">
              <a:spcAft>
                <a:spcPts val="0"/>
              </a:spcAft>
              <a:buClr>
                <a:schemeClr val="bg2">
                  <a:lumMod val="40000"/>
                  <a:lumOff val="60000"/>
                </a:schemeClr>
              </a:buClr>
              <a:buFont typeface="Wingdings 3" charset="2"/>
              <a:buChar char=""/>
              <a:defRPr/>
            </a:pPr>
            <a:r>
              <a:rPr lang="en-US" altLang="en-US" sz="2800">
                <a:latin typeface="Arial" panose="020B0604020202020204" pitchFamily="34" charset="0"/>
              </a:rPr>
              <a:t>Drug treatment is the mainstay of pain management.</a:t>
            </a:r>
          </a:p>
          <a:p>
            <a:pPr marL="342906" indent="-342906" defTabSz="457207" eaLnBrk="1" fontAlgn="auto" hangingPunct="1">
              <a:spcAft>
                <a:spcPts val="0"/>
              </a:spcAft>
              <a:buClr>
                <a:schemeClr val="bg2">
                  <a:lumMod val="40000"/>
                  <a:lumOff val="60000"/>
                </a:schemeClr>
              </a:buClr>
              <a:buFont typeface="Wingdings 3" charset="2"/>
              <a:buChar char=""/>
              <a:defRPr/>
            </a:pPr>
            <a:r>
              <a:rPr lang="en-US" altLang="en-US" sz="2800">
                <a:latin typeface="Arial" panose="020B0604020202020204" pitchFamily="34" charset="0"/>
              </a:rPr>
              <a:t>The WHO principles of analgesic use for pain management are;-</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By the mouth</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By the clock-regularly NOT prn</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By the ladder- increase potency of analgesia for increasing severity of pain</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For the individual- give the dose that is required to adequately relieve the individuals pain.</a:t>
            </a:r>
          </a:p>
        </p:txBody>
      </p:sp>
      <p:sp>
        <p:nvSpPr>
          <p:cNvPr id="23554" name="Date Placeholder 3">
            <a:extLst>
              <a:ext uri="{FF2B5EF4-FFF2-40B4-BE49-F238E27FC236}">
                <a16:creationId xmlns:a16="http://schemas.microsoft.com/office/drawing/2014/main" id="{5FE66685-E4C9-D51C-F176-3F9BFEC11DF9}"/>
              </a:ext>
            </a:extLst>
          </p:cNvPr>
          <p:cNvSpPr>
            <a:spLocks noGrp="1"/>
          </p:cNvSpPr>
          <p:nvPr>
            <p:ph type="dt" sz="quarter" idx="10"/>
          </p:nvPr>
        </p:nvSpPr>
        <p:spPr/>
        <p:txBody>
          <a:bodyPr/>
          <a:lstStyle/>
          <a:p>
            <a:pPr>
              <a:defRPr/>
            </a:pPr>
            <a:fld id="{B0221CF3-D05C-4069-8A25-A75950D79B81}" type="datetime1">
              <a:rPr lang="en-US"/>
              <a:pPr>
                <a:defRPr/>
              </a:pPr>
              <a:t>1/13/2023</a:t>
            </a:fld>
            <a:endParaRPr lang="en-US"/>
          </a:p>
        </p:txBody>
      </p:sp>
      <p:sp>
        <p:nvSpPr>
          <p:cNvPr id="23555" name="Footer Placeholder 4">
            <a:extLst>
              <a:ext uri="{FF2B5EF4-FFF2-40B4-BE49-F238E27FC236}">
                <a16:creationId xmlns:a16="http://schemas.microsoft.com/office/drawing/2014/main" id="{C2DF5855-5A6E-5498-8205-2D585697E0C9}"/>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31750" name="Slide Number Placeholder 5">
            <a:extLst>
              <a:ext uri="{FF2B5EF4-FFF2-40B4-BE49-F238E27FC236}">
                <a16:creationId xmlns:a16="http://schemas.microsoft.com/office/drawing/2014/main" id="{B6674885-6BA2-D3B6-AC2D-405B1886ABA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A6CD82A-7662-4E0A-9040-C7CD7BB739C1}" type="slidenum">
              <a:rPr lang="en-US" altLang="en-US" sz="1200">
                <a:solidFill>
                  <a:srgbClr val="898989"/>
                </a:solidFill>
              </a:rPr>
              <a:pPr/>
              <a:t>30</a:t>
            </a:fld>
            <a:endParaRPr lang="en-US" altLang="en-US" sz="1200">
              <a:solidFill>
                <a:srgbClr val="89898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10A5091-17B6-D414-D705-64D5FF6C9F2C}"/>
              </a:ext>
            </a:extLst>
          </p:cNvPr>
          <p:cNvSpPr>
            <a:spLocks noGrp="1" noChangeArrowheads="1"/>
          </p:cNvSpPr>
          <p:nvPr>
            <p:ph type="title"/>
          </p:nvPr>
        </p:nvSpPr>
        <p:spPr>
          <a:xfrm>
            <a:off x="1981200" y="-76200"/>
            <a:ext cx="8229600" cy="1143000"/>
          </a:xfrm>
        </p:spPr>
        <p:txBody>
          <a:bodyPr/>
          <a:lstStyle/>
          <a:p>
            <a:pPr eaLnBrk="1" hangingPunct="1"/>
            <a:r>
              <a:rPr lang="en-US" altLang="en-US"/>
              <a:t>WHO 3 Step Analgesic Ladder</a:t>
            </a:r>
          </a:p>
        </p:txBody>
      </p:sp>
      <p:sp>
        <p:nvSpPr>
          <p:cNvPr id="26626" name="Date Placeholder 3">
            <a:extLst>
              <a:ext uri="{FF2B5EF4-FFF2-40B4-BE49-F238E27FC236}">
                <a16:creationId xmlns:a16="http://schemas.microsoft.com/office/drawing/2014/main" id="{492E1D71-4C91-FCAE-FAE9-47BBDE3F64C2}"/>
              </a:ext>
            </a:extLst>
          </p:cNvPr>
          <p:cNvSpPr>
            <a:spLocks noGrp="1"/>
          </p:cNvSpPr>
          <p:nvPr>
            <p:ph type="dt" sz="quarter" idx="10"/>
          </p:nvPr>
        </p:nvSpPr>
        <p:spPr/>
        <p:txBody>
          <a:bodyPr/>
          <a:lstStyle/>
          <a:p>
            <a:pPr>
              <a:defRPr/>
            </a:pPr>
            <a:fld id="{90CE485D-92C8-4995-896B-0BD113A9A25B}" type="datetime1">
              <a:rPr lang="en-US"/>
              <a:pPr>
                <a:defRPr/>
              </a:pPr>
              <a:t>1/13/2023</a:t>
            </a:fld>
            <a:endParaRPr lang="en-US"/>
          </a:p>
        </p:txBody>
      </p:sp>
      <p:sp>
        <p:nvSpPr>
          <p:cNvPr id="26627" name="Footer Placeholder 4">
            <a:extLst>
              <a:ext uri="{FF2B5EF4-FFF2-40B4-BE49-F238E27FC236}">
                <a16:creationId xmlns:a16="http://schemas.microsoft.com/office/drawing/2014/main" id="{A4D02464-C90A-5E90-BB16-BFAAED9E10BB}"/>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34821" name="Slide Number Placeholder 5">
            <a:extLst>
              <a:ext uri="{FF2B5EF4-FFF2-40B4-BE49-F238E27FC236}">
                <a16:creationId xmlns:a16="http://schemas.microsoft.com/office/drawing/2014/main" id="{0D67BBE7-31DC-A9F1-8678-CD48B524DF2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4D1AA9E-B3C3-4263-B576-6546D05C6AC8}" type="slidenum">
              <a:rPr lang="en-US" altLang="en-US" sz="1200">
                <a:solidFill>
                  <a:srgbClr val="898989"/>
                </a:solidFill>
              </a:rPr>
              <a:pPr/>
              <a:t>31</a:t>
            </a:fld>
            <a:endParaRPr lang="en-US" altLang="en-US" sz="1200">
              <a:solidFill>
                <a:srgbClr val="898989"/>
              </a:solidFill>
            </a:endParaRPr>
          </a:p>
        </p:txBody>
      </p:sp>
      <p:sp>
        <p:nvSpPr>
          <p:cNvPr id="89091" name="Rectangle 3">
            <a:extLst>
              <a:ext uri="{FF2B5EF4-FFF2-40B4-BE49-F238E27FC236}">
                <a16:creationId xmlns:a16="http://schemas.microsoft.com/office/drawing/2014/main" id="{B8D14039-3D56-D6C7-267B-5F397B0D3F26}"/>
              </a:ext>
            </a:extLst>
          </p:cNvPr>
          <p:cNvSpPr>
            <a:spLocks noChangeArrowheads="1"/>
          </p:cNvSpPr>
          <p:nvPr/>
        </p:nvSpPr>
        <p:spPr bwMode="auto">
          <a:xfrm>
            <a:off x="2209800" y="5410200"/>
            <a:ext cx="2514600" cy="13716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a:latin typeface="Arial" panose="020B0604020202020204" pitchFamily="34" charset="0"/>
              </a:rPr>
              <a:t>Step 1</a:t>
            </a:r>
          </a:p>
          <a:p>
            <a:pPr algn="ctr"/>
            <a:r>
              <a:rPr lang="en-US" altLang="en-US" sz="2800" b="1">
                <a:latin typeface="Arial" panose="020B0604020202020204" pitchFamily="34" charset="0"/>
              </a:rPr>
              <a:t>Mild Pain</a:t>
            </a:r>
          </a:p>
        </p:txBody>
      </p:sp>
      <p:sp>
        <p:nvSpPr>
          <p:cNvPr id="89092" name="Rectangle 4">
            <a:extLst>
              <a:ext uri="{FF2B5EF4-FFF2-40B4-BE49-F238E27FC236}">
                <a16:creationId xmlns:a16="http://schemas.microsoft.com/office/drawing/2014/main" id="{A4F56302-D524-23C6-4D8F-202DF4033335}"/>
              </a:ext>
            </a:extLst>
          </p:cNvPr>
          <p:cNvSpPr>
            <a:spLocks noChangeArrowheads="1"/>
          </p:cNvSpPr>
          <p:nvPr/>
        </p:nvSpPr>
        <p:spPr bwMode="auto">
          <a:xfrm>
            <a:off x="5029200" y="3733800"/>
            <a:ext cx="2514600" cy="16764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a:latin typeface="Arial" panose="020B0604020202020204" pitchFamily="34" charset="0"/>
              </a:rPr>
              <a:t>Step 2</a:t>
            </a:r>
          </a:p>
          <a:p>
            <a:pPr algn="ctr"/>
            <a:r>
              <a:rPr lang="en-US" altLang="en-US" sz="2800" b="1">
                <a:latin typeface="Arial" panose="020B0604020202020204" pitchFamily="34" charset="0"/>
              </a:rPr>
              <a:t>Moderate Pain</a:t>
            </a:r>
          </a:p>
        </p:txBody>
      </p:sp>
      <p:sp>
        <p:nvSpPr>
          <p:cNvPr id="89093" name="Rectangle 5">
            <a:extLst>
              <a:ext uri="{FF2B5EF4-FFF2-40B4-BE49-F238E27FC236}">
                <a16:creationId xmlns:a16="http://schemas.microsoft.com/office/drawing/2014/main" id="{9D1C4D30-7B08-3FE4-A8BC-8F353C5C15FE}"/>
              </a:ext>
            </a:extLst>
          </p:cNvPr>
          <p:cNvSpPr>
            <a:spLocks noChangeArrowheads="1"/>
          </p:cNvSpPr>
          <p:nvPr/>
        </p:nvSpPr>
        <p:spPr bwMode="auto">
          <a:xfrm>
            <a:off x="7696200" y="1752600"/>
            <a:ext cx="2438400" cy="16002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a:latin typeface="Arial" panose="020B0604020202020204" pitchFamily="34" charset="0"/>
              </a:rPr>
              <a:t>Step 3</a:t>
            </a:r>
          </a:p>
          <a:p>
            <a:pPr algn="ctr"/>
            <a:r>
              <a:rPr lang="en-US" altLang="en-US" sz="2800" b="1">
                <a:latin typeface="Arial" panose="020B0604020202020204" pitchFamily="34" charset="0"/>
              </a:rPr>
              <a:t>Severe Pain</a:t>
            </a:r>
          </a:p>
        </p:txBody>
      </p:sp>
      <p:sp>
        <p:nvSpPr>
          <p:cNvPr id="89094" name="Arc 6">
            <a:extLst>
              <a:ext uri="{FF2B5EF4-FFF2-40B4-BE49-F238E27FC236}">
                <a16:creationId xmlns:a16="http://schemas.microsoft.com/office/drawing/2014/main" id="{DB384935-1D1F-EFBE-B230-7C034E6F8EF2}"/>
              </a:ext>
            </a:extLst>
          </p:cNvPr>
          <p:cNvSpPr>
            <a:spLocks/>
          </p:cNvSpPr>
          <p:nvPr/>
        </p:nvSpPr>
        <p:spPr bwMode="auto">
          <a:xfrm rot="10626215" flipV="1">
            <a:off x="3829051" y="4110038"/>
            <a:ext cx="969963" cy="1066800"/>
          </a:xfrm>
          <a:custGeom>
            <a:avLst/>
            <a:gdLst>
              <a:gd name="T0" fmla="*/ 0 w 18325"/>
              <a:gd name="T1" fmla="*/ 0 h 21600"/>
              <a:gd name="T2" fmla="*/ 2147483647 w 18325"/>
              <a:gd name="T3" fmla="*/ 2147483647 h 21600"/>
              <a:gd name="T4" fmla="*/ 0 w 18325"/>
              <a:gd name="T5" fmla="*/ 2147483647 h 21600"/>
              <a:gd name="T6" fmla="*/ 0 60000 65536"/>
              <a:gd name="T7" fmla="*/ 0 60000 65536"/>
              <a:gd name="T8" fmla="*/ 0 60000 65536"/>
              <a:gd name="T9" fmla="*/ 0 w 18325"/>
              <a:gd name="T10" fmla="*/ 0 h 21600"/>
              <a:gd name="T11" fmla="*/ 18325 w 18325"/>
              <a:gd name="T12" fmla="*/ 21600 h 21600"/>
            </a:gdLst>
            <a:ahLst/>
            <a:cxnLst>
              <a:cxn ang="T6">
                <a:pos x="T0" y="T1"/>
              </a:cxn>
              <a:cxn ang="T7">
                <a:pos x="T2" y="T3"/>
              </a:cxn>
              <a:cxn ang="T8">
                <a:pos x="T4" y="T5"/>
              </a:cxn>
            </a:cxnLst>
            <a:rect l="T9" t="T10" r="T11" b="T12"/>
            <a:pathLst>
              <a:path w="18325" h="21600" fill="none" extrusionOk="0">
                <a:moveTo>
                  <a:pt x="-1" y="0"/>
                </a:moveTo>
                <a:cubicBezTo>
                  <a:pt x="7452" y="0"/>
                  <a:pt x="14379" y="3842"/>
                  <a:pt x="18324" y="10165"/>
                </a:cubicBezTo>
              </a:path>
              <a:path w="18325" h="21600" stroke="0" extrusionOk="0">
                <a:moveTo>
                  <a:pt x="-1" y="0"/>
                </a:moveTo>
                <a:cubicBezTo>
                  <a:pt x="7452" y="0"/>
                  <a:pt x="14379" y="3842"/>
                  <a:pt x="18324" y="10165"/>
                </a:cubicBezTo>
                <a:lnTo>
                  <a:pt x="0" y="21600"/>
                </a:lnTo>
                <a:lnTo>
                  <a:pt x="-1" y="0"/>
                </a:lnTo>
                <a:close/>
              </a:path>
            </a:pathLst>
          </a:cu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KE" altLang="en-KE"/>
          </a:p>
        </p:txBody>
      </p:sp>
      <p:sp>
        <p:nvSpPr>
          <p:cNvPr id="89095" name="Arc 7">
            <a:extLst>
              <a:ext uri="{FF2B5EF4-FFF2-40B4-BE49-F238E27FC236}">
                <a16:creationId xmlns:a16="http://schemas.microsoft.com/office/drawing/2014/main" id="{4347CD2A-9904-EE96-A88F-1A6108B31654}"/>
              </a:ext>
            </a:extLst>
          </p:cNvPr>
          <p:cNvSpPr>
            <a:spLocks/>
          </p:cNvSpPr>
          <p:nvPr/>
        </p:nvSpPr>
        <p:spPr bwMode="auto">
          <a:xfrm rot="10626215" flipV="1">
            <a:off x="6137276" y="1979613"/>
            <a:ext cx="1101725" cy="1066800"/>
          </a:xfrm>
          <a:custGeom>
            <a:avLst/>
            <a:gdLst>
              <a:gd name="T0" fmla="*/ 0 w 20821"/>
              <a:gd name="T1" fmla="*/ 0 h 21600"/>
              <a:gd name="T2" fmla="*/ 2147483647 w 20821"/>
              <a:gd name="T3" fmla="*/ 2147483647 h 21600"/>
              <a:gd name="T4" fmla="*/ 0 w 20821"/>
              <a:gd name="T5" fmla="*/ 2147483647 h 21600"/>
              <a:gd name="T6" fmla="*/ 0 60000 65536"/>
              <a:gd name="T7" fmla="*/ 0 60000 65536"/>
              <a:gd name="T8" fmla="*/ 0 60000 65536"/>
              <a:gd name="T9" fmla="*/ 0 w 20821"/>
              <a:gd name="T10" fmla="*/ 0 h 21600"/>
              <a:gd name="T11" fmla="*/ 20821 w 20821"/>
              <a:gd name="T12" fmla="*/ 21600 h 21600"/>
            </a:gdLst>
            <a:ahLst/>
            <a:cxnLst>
              <a:cxn ang="T6">
                <a:pos x="T0" y="T1"/>
              </a:cxn>
              <a:cxn ang="T7">
                <a:pos x="T2" y="T3"/>
              </a:cxn>
              <a:cxn ang="T8">
                <a:pos x="T4" y="T5"/>
              </a:cxn>
            </a:cxnLst>
            <a:rect l="T9" t="T10" r="T11" b="T12"/>
            <a:pathLst>
              <a:path w="20821" h="21600" fill="none" extrusionOk="0">
                <a:moveTo>
                  <a:pt x="-1" y="0"/>
                </a:moveTo>
                <a:cubicBezTo>
                  <a:pt x="9715" y="0"/>
                  <a:pt x="18235" y="6486"/>
                  <a:pt x="20820" y="15851"/>
                </a:cubicBezTo>
              </a:path>
              <a:path w="20821" h="21600" stroke="0" extrusionOk="0">
                <a:moveTo>
                  <a:pt x="-1" y="0"/>
                </a:moveTo>
                <a:cubicBezTo>
                  <a:pt x="9715" y="0"/>
                  <a:pt x="18235" y="6486"/>
                  <a:pt x="20820" y="15851"/>
                </a:cubicBezTo>
                <a:lnTo>
                  <a:pt x="0" y="21600"/>
                </a:lnTo>
                <a:lnTo>
                  <a:pt x="-1" y="0"/>
                </a:lnTo>
                <a:close/>
              </a:path>
            </a:pathLst>
          </a:cu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KE" altLang="en-KE"/>
          </a:p>
        </p:txBody>
      </p:sp>
      <p:sp>
        <p:nvSpPr>
          <p:cNvPr id="89096" name="Line 8">
            <a:extLst>
              <a:ext uri="{FF2B5EF4-FFF2-40B4-BE49-F238E27FC236}">
                <a16:creationId xmlns:a16="http://schemas.microsoft.com/office/drawing/2014/main" id="{05D8BBD1-84BB-963A-00EE-9CC996405F2D}"/>
              </a:ext>
            </a:extLst>
          </p:cNvPr>
          <p:cNvSpPr>
            <a:spLocks noChangeShapeType="1"/>
          </p:cNvSpPr>
          <p:nvPr/>
        </p:nvSpPr>
        <p:spPr bwMode="auto">
          <a:xfrm>
            <a:off x="4724400" y="4114800"/>
            <a:ext cx="228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KE"/>
          </a:p>
        </p:txBody>
      </p:sp>
      <p:sp>
        <p:nvSpPr>
          <p:cNvPr id="89097" name="Line 9">
            <a:extLst>
              <a:ext uri="{FF2B5EF4-FFF2-40B4-BE49-F238E27FC236}">
                <a16:creationId xmlns:a16="http://schemas.microsoft.com/office/drawing/2014/main" id="{1FEE60BC-596A-20DE-EB98-F0ADED635DC7}"/>
              </a:ext>
            </a:extLst>
          </p:cNvPr>
          <p:cNvSpPr>
            <a:spLocks noChangeShapeType="1"/>
          </p:cNvSpPr>
          <p:nvPr/>
        </p:nvSpPr>
        <p:spPr bwMode="auto">
          <a:xfrm>
            <a:off x="7162800" y="1981200"/>
            <a:ext cx="228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KE"/>
          </a:p>
        </p:txBody>
      </p:sp>
      <p:sp>
        <p:nvSpPr>
          <p:cNvPr id="89098" name="Text Box 10">
            <a:extLst>
              <a:ext uri="{FF2B5EF4-FFF2-40B4-BE49-F238E27FC236}">
                <a16:creationId xmlns:a16="http://schemas.microsoft.com/office/drawing/2014/main" id="{DB935848-7238-EF84-D069-9F8A1DDF6123}"/>
              </a:ext>
            </a:extLst>
          </p:cNvPr>
          <p:cNvSpPr txBox="1">
            <a:spLocks noChangeArrowheads="1"/>
          </p:cNvSpPr>
          <p:nvPr/>
        </p:nvSpPr>
        <p:spPr bwMode="auto">
          <a:xfrm>
            <a:off x="1524001" y="4006850"/>
            <a:ext cx="2733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Pain persisting or increasing</a:t>
            </a:r>
          </a:p>
        </p:txBody>
      </p:sp>
      <p:sp>
        <p:nvSpPr>
          <p:cNvPr id="89099" name="Text Box 11">
            <a:extLst>
              <a:ext uri="{FF2B5EF4-FFF2-40B4-BE49-F238E27FC236}">
                <a16:creationId xmlns:a16="http://schemas.microsoft.com/office/drawing/2014/main" id="{7D0EE9E9-4BD9-51D2-5CC4-045230E29DD4}"/>
              </a:ext>
            </a:extLst>
          </p:cNvPr>
          <p:cNvSpPr txBox="1">
            <a:spLocks noChangeArrowheads="1"/>
          </p:cNvSpPr>
          <p:nvPr/>
        </p:nvSpPr>
        <p:spPr bwMode="auto">
          <a:xfrm>
            <a:off x="3743326" y="2025650"/>
            <a:ext cx="27336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latin typeface="Arial" panose="020B0604020202020204" pitchFamily="34" charset="0"/>
              </a:rPr>
              <a:t>Pain persisting or increasing</a:t>
            </a:r>
          </a:p>
        </p:txBody>
      </p:sp>
      <p:sp>
        <p:nvSpPr>
          <p:cNvPr id="89100" name="Text Box 12">
            <a:extLst>
              <a:ext uri="{FF2B5EF4-FFF2-40B4-BE49-F238E27FC236}">
                <a16:creationId xmlns:a16="http://schemas.microsoft.com/office/drawing/2014/main" id="{16AAB872-F0F1-7E53-C4D6-EB4774C30029}"/>
              </a:ext>
            </a:extLst>
          </p:cNvPr>
          <p:cNvSpPr txBox="1">
            <a:spLocks noChangeArrowheads="1"/>
          </p:cNvSpPr>
          <p:nvPr/>
        </p:nvSpPr>
        <p:spPr bwMode="auto">
          <a:xfrm>
            <a:off x="3054350" y="4760914"/>
            <a:ext cx="1289050"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Non-opioid</a:t>
            </a:r>
          </a:p>
          <a:p>
            <a:r>
              <a:rPr lang="en-US" altLang="en-US" sz="1600">
                <a:latin typeface="Arial" panose="020B0604020202020204" pitchFamily="34" charset="0"/>
              </a:rPr>
              <a:t>+/- adjuvant</a:t>
            </a:r>
          </a:p>
        </p:txBody>
      </p:sp>
      <p:sp>
        <p:nvSpPr>
          <p:cNvPr id="89101" name="Text Box 13">
            <a:extLst>
              <a:ext uri="{FF2B5EF4-FFF2-40B4-BE49-F238E27FC236}">
                <a16:creationId xmlns:a16="http://schemas.microsoft.com/office/drawing/2014/main" id="{1C09FF00-4BEA-2F81-0028-711F0CDBF4DF}"/>
              </a:ext>
            </a:extLst>
          </p:cNvPr>
          <p:cNvSpPr txBox="1">
            <a:spLocks noChangeArrowheads="1"/>
          </p:cNvSpPr>
          <p:nvPr/>
        </p:nvSpPr>
        <p:spPr bwMode="auto">
          <a:xfrm>
            <a:off x="5715000" y="2895601"/>
            <a:ext cx="144145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Weak opioid</a:t>
            </a:r>
          </a:p>
          <a:p>
            <a:r>
              <a:rPr lang="en-US" altLang="en-US" sz="1600">
                <a:latin typeface="Arial" panose="020B0604020202020204" pitchFamily="34" charset="0"/>
              </a:rPr>
              <a:t>+/- non-opioid</a:t>
            </a:r>
          </a:p>
          <a:p>
            <a:r>
              <a:rPr lang="en-US" altLang="en-US" sz="1600">
                <a:latin typeface="Arial" panose="020B0604020202020204" pitchFamily="34" charset="0"/>
              </a:rPr>
              <a:t>+/- adjuvant</a:t>
            </a:r>
          </a:p>
        </p:txBody>
      </p:sp>
      <p:sp>
        <p:nvSpPr>
          <p:cNvPr id="89102" name="Text Box 14">
            <a:extLst>
              <a:ext uri="{FF2B5EF4-FFF2-40B4-BE49-F238E27FC236}">
                <a16:creationId xmlns:a16="http://schemas.microsoft.com/office/drawing/2014/main" id="{8054E2C1-9844-768D-B602-314B86EC9AE7}"/>
              </a:ext>
            </a:extLst>
          </p:cNvPr>
          <p:cNvSpPr txBox="1">
            <a:spLocks noChangeArrowheads="1"/>
          </p:cNvSpPr>
          <p:nvPr/>
        </p:nvSpPr>
        <p:spPr bwMode="auto">
          <a:xfrm>
            <a:off x="8229600" y="973138"/>
            <a:ext cx="1530350"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Strong opioid</a:t>
            </a:r>
          </a:p>
          <a:p>
            <a:r>
              <a:rPr lang="en-US" altLang="en-US" sz="1600">
                <a:latin typeface="Arial" panose="020B0604020202020204" pitchFamily="34" charset="0"/>
              </a:rPr>
              <a:t>+/- non-opioid</a:t>
            </a:r>
          </a:p>
          <a:p>
            <a:r>
              <a:rPr lang="en-US" altLang="en-US" sz="1600">
                <a:latin typeface="Arial" panose="020B0604020202020204" pitchFamily="34" charset="0"/>
              </a:rPr>
              <a:t>+/- adjuvant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9091"/>
                                        </p:tgtEl>
                                        <p:attrNameLst>
                                          <p:attrName>style.visibility</p:attrName>
                                        </p:attrNameLst>
                                      </p:cBhvr>
                                      <p:to>
                                        <p:strVal val="visible"/>
                                      </p:to>
                                    </p:set>
                                    <p:anim calcmode="lin" valueType="num">
                                      <p:cBhvr additive="base">
                                        <p:cTn id="7" dur="500" fill="hold"/>
                                        <p:tgtEl>
                                          <p:spTgt spid="89091"/>
                                        </p:tgtEl>
                                        <p:attrNameLst>
                                          <p:attrName>ppt_x</p:attrName>
                                        </p:attrNameLst>
                                      </p:cBhvr>
                                      <p:tavLst>
                                        <p:tav tm="0">
                                          <p:val>
                                            <p:strVal val="#ppt_x"/>
                                          </p:val>
                                        </p:tav>
                                        <p:tav tm="100000">
                                          <p:val>
                                            <p:strVal val="#ppt_x"/>
                                          </p:val>
                                        </p:tav>
                                      </p:tavLst>
                                    </p:anim>
                                    <p:anim calcmode="lin" valueType="num">
                                      <p:cBhvr additive="base">
                                        <p:cTn id="8" dur="500" fill="hold"/>
                                        <p:tgtEl>
                                          <p:spTgt spid="8909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89100"/>
                                        </p:tgtEl>
                                        <p:attrNameLst>
                                          <p:attrName>style.visibility</p:attrName>
                                        </p:attrNameLst>
                                      </p:cBhvr>
                                      <p:to>
                                        <p:strVal val="visible"/>
                                      </p:to>
                                    </p:set>
                                    <p:anim calcmode="lin" valueType="num">
                                      <p:cBhvr additive="base">
                                        <p:cTn id="13" dur="500" fill="hold"/>
                                        <p:tgtEl>
                                          <p:spTgt spid="89100"/>
                                        </p:tgtEl>
                                        <p:attrNameLst>
                                          <p:attrName>ppt_x</p:attrName>
                                        </p:attrNameLst>
                                      </p:cBhvr>
                                      <p:tavLst>
                                        <p:tav tm="0">
                                          <p:val>
                                            <p:strVal val="#ppt_x"/>
                                          </p:val>
                                        </p:tav>
                                        <p:tav tm="100000">
                                          <p:val>
                                            <p:strVal val="#ppt_x"/>
                                          </p:val>
                                        </p:tav>
                                      </p:tavLst>
                                    </p:anim>
                                    <p:anim calcmode="lin" valueType="num">
                                      <p:cBhvr additive="base">
                                        <p:cTn id="14" dur="500" fill="hold"/>
                                        <p:tgtEl>
                                          <p:spTgt spid="8910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9098"/>
                                        </p:tgtEl>
                                        <p:attrNameLst>
                                          <p:attrName>style.visibility</p:attrName>
                                        </p:attrNameLst>
                                      </p:cBhvr>
                                      <p:to>
                                        <p:strVal val="visible"/>
                                      </p:to>
                                    </p:set>
                                    <p:anim calcmode="lin" valueType="num">
                                      <p:cBhvr additive="base">
                                        <p:cTn id="19" dur="500" fill="hold"/>
                                        <p:tgtEl>
                                          <p:spTgt spid="89098"/>
                                        </p:tgtEl>
                                        <p:attrNameLst>
                                          <p:attrName>ppt_x</p:attrName>
                                        </p:attrNameLst>
                                      </p:cBhvr>
                                      <p:tavLst>
                                        <p:tav tm="0">
                                          <p:val>
                                            <p:strVal val="#ppt_x"/>
                                          </p:val>
                                        </p:tav>
                                        <p:tav tm="100000">
                                          <p:val>
                                            <p:strVal val="#ppt_x"/>
                                          </p:val>
                                        </p:tav>
                                      </p:tavLst>
                                    </p:anim>
                                    <p:anim calcmode="lin" valueType="num">
                                      <p:cBhvr additive="base">
                                        <p:cTn id="20" dur="500" fill="hold"/>
                                        <p:tgtEl>
                                          <p:spTgt spid="8909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9094"/>
                                        </p:tgtEl>
                                        <p:attrNameLst>
                                          <p:attrName>style.visibility</p:attrName>
                                        </p:attrNameLst>
                                      </p:cBhvr>
                                      <p:to>
                                        <p:strVal val="visible"/>
                                      </p:to>
                                    </p:set>
                                    <p:anim calcmode="lin" valueType="num">
                                      <p:cBhvr additive="base">
                                        <p:cTn id="25" dur="500" fill="hold"/>
                                        <p:tgtEl>
                                          <p:spTgt spid="89094"/>
                                        </p:tgtEl>
                                        <p:attrNameLst>
                                          <p:attrName>ppt_x</p:attrName>
                                        </p:attrNameLst>
                                      </p:cBhvr>
                                      <p:tavLst>
                                        <p:tav tm="0">
                                          <p:val>
                                            <p:strVal val="#ppt_x"/>
                                          </p:val>
                                        </p:tav>
                                        <p:tav tm="100000">
                                          <p:val>
                                            <p:strVal val="#ppt_x"/>
                                          </p:val>
                                        </p:tav>
                                      </p:tavLst>
                                    </p:anim>
                                    <p:anim calcmode="lin" valueType="num">
                                      <p:cBhvr additive="base">
                                        <p:cTn id="26" dur="500" fill="hold"/>
                                        <p:tgtEl>
                                          <p:spTgt spid="8909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89096"/>
                                        </p:tgtEl>
                                        <p:attrNameLst>
                                          <p:attrName>style.visibility</p:attrName>
                                        </p:attrNameLst>
                                      </p:cBhvr>
                                      <p:to>
                                        <p:strVal val="visible"/>
                                      </p:to>
                                    </p:set>
                                    <p:anim calcmode="lin" valueType="num">
                                      <p:cBhvr additive="base">
                                        <p:cTn id="31" dur="500" fill="hold"/>
                                        <p:tgtEl>
                                          <p:spTgt spid="89096"/>
                                        </p:tgtEl>
                                        <p:attrNameLst>
                                          <p:attrName>ppt_x</p:attrName>
                                        </p:attrNameLst>
                                      </p:cBhvr>
                                      <p:tavLst>
                                        <p:tav tm="0">
                                          <p:val>
                                            <p:strVal val="#ppt_x"/>
                                          </p:val>
                                        </p:tav>
                                        <p:tav tm="100000">
                                          <p:val>
                                            <p:strVal val="#ppt_x"/>
                                          </p:val>
                                        </p:tav>
                                      </p:tavLst>
                                    </p:anim>
                                    <p:anim calcmode="lin" valueType="num">
                                      <p:cBhvr additive="base">
                                        <p:cTn id="32" dur="500" fill="hold"/>
                                        <p:tgtEl>
                                          <p:spTgt spid="89096"/>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89092"/>
                                        </p:tgtEl>
                                        <p:attrNameLst>
                                          <p:attrName>style.visibility</p:attrName>
                                        </p:attrNameLst>
                                      </p:cBhvr>
                                      <p:to>
                                        <p:strVal val="visible"/>
                                      </p:to>
                                    </p:set>
                                    <p:anim calcmode="lin" valueType="num">
                                      <p:cBhvr additive="base">
                                        <p:cTn id="37" dur="500" fill="hold"/>
                                        <p:tgtEl>
                                          <p:spTgt spid="89092"/>
                                        </p:tgtEl>
                                        <p:attrNameLst>
                                          <p:attrName>ppt_x</p:attrName>
                                        </p:attrNameLst>
                                      </p:cBhvr>
                                      <p:tavLst>
                                        <p:tav tm="0">
                                          <p:val>
                                            <p:strVal val="#ppt_x"/>
                                          </p:val>
                                        </p:tav>
                                        <p:tav tm="100000">
                                          <p:val>
                                            <p:strVal val="#ppt_x"/>
                                          </p:val>
                                        </p:tav>
                                      </p:tavLst>
                                    </p:anim>
                                    <p:anim calcmode="lin" valueType="num">
                                      <p:cBhvr additive="base">
                                        <p:cTn id="38" dur="500" fill="hold"/>
                                        <p:tgtEl>
                                          <p:spTgt spid="8909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89101"/>
                                        </p:tgtEl>
                                        <p:attrNameLst>
                                          <p:attrName>style.visibility</p:attrName>
                                        </p:attrNameLst>
                                      </p:cBhvr>
                                      <p:to>
                                        <p:strVal val="visible"/>
                                      </p:to>
                                    </p:set>
                                    <p:anim calcmode="lin" valueType="num">
                                      <p:cBhvr additive="base">
                                        <p:cTn id="43" dur="500" fill="hold"/>
                                        <p:tgtEl>
                                          <p:spTgt spid="89101"/>
                                        </p:tgtEl>
                                        <p:attrNameLst>
                                          <p:attrName>ppt_x</p:attrName>
                                        </p:attrNameLst>
                                      </p:cBhvr>
                                      <p:tavLst>
                                        <p:tav tm="0">
                                          <p:val>
                                            <p:strVal val="#ppt_x"/>
                                          </p:val>
                                        </p:tav>
                                        <p:tav tm="100000">
                                          <p:val>
                                            <p:strVal val="#ppt_x"/>
                                          </p:val>
                                        </p:tav>
                                      </p:tavLst>
                                    </p:anim>
                                    <p:anim calcmode="lin" valueType="num">
                                      <p:cBhvr additive="base">
                                        <p:cTn id="44" dur="500" fill="hold"/>
                                        <p:tgtEl>
                                          <p:spTgt spid="89101"/>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89099"/>
                                        </p:tgtEl>
                                        <p:attrNameLst>
                                          <p:attrName>style.visibility</p:attrName>
                                        </p:attrNameLst>
                                      </p:cBhvr>
                                      <p:to>
                                        <p:strVal val="visible"/>
                                      </p:to>
                                    </p:set>
                                    <p:anim calcmode="lin" valueType="num">
                                      <p:cBhvr additive="base">
                                        <p:cTn id="49" dur="500" fill="hold"/>
                                        <p:tgtEl>
                                          <p:spTgt spid="89099"/>
                                        </p:tgtEl>
                                        <p:attrNameLst>
                                          <p:attrName>ppt_x</p:attrName>
                                        </p:attrNameLst>
                                      </p:cBhvr>
                                      <p:tavLst>
                                        <p:tav tm="0">
                                          <p:val>
                                            <p:strVal val="#ppt_x"/>
                                          </p:val>
                                        </p:tav>
                                        <p:tav tm="100000">
                                          <p:val>
                                            <p:strVal val="#ppt_x"/>
                                          </p:val>
                                        </p:tav>
                                      </p:tavLst>
                                    </p:anim>
                                    <p:anim calcmode="lin" valueType="num">
                                      <p:cBhvr additive="base">
                                        <p:cTn id="50" dur="500" fill="hold"/>
                                        <p:tgtEl>
                                          <p:spTgt spid="89099"/>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89095"/>
                                        </p:tgtEl>
                                        <p:attrNameLst>
                                          <p:attrName>style.visibility</p:attrName>
                                        </p:attrNameLst>
                                      </p:cBhvr>
                                      <p:to>
                                        <p:strVal val="visible"/>
                                      </p:to>
                                    </p:set>
                                    <p:anim calcmode="lin" valueType="num">
                                      <p:cBhvr additive="base">
                                        <p:cTn id="55" dur="500" fill="hold"/>
                                        <p:tgtEl>
                                          <p:spTgt spid="89095"/>
                                        </p:tgtEl>
                                        <p:attrNameLst>
                                          <p:attrName>ppt_x</p:attrName>
                                        </p:attrNameLst>
                                      </p:cBhvr>
                                      <p:tavLst>
                                        <p:tav tm="0">
                                          <p:val>
                                            <p:strVal val="#ppt_x"/>
                                          </p:val>
                                        </p:tav>
                                        <p:tav tm="100000">
                                          <p:val>
                                            <p:strVal val="#ppt_x"/>
                                          </p:val>
                                        </p:tav>
                                      </p:tavLst>
                                    </p:anim>
                                    <p:anim calcmode="lin" valueType="num">
                                      <p:cBhvr additive="base">
                                        <p:cTn id="56" dur="500" fill="hold"/>
                                        <p:tgtEl>
                                          <p:spTgt spid="89095"/>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89097"/>
                                        </p:tgtEl>
                                        <p:attrNameLst>
                                          <p:attrName>style.visibility</p:attrName>
                                        </p:attrNameLst>
                                      </p:cBhvr>
                                      <p:to>
                                        <p:strVal val="visible"/>
                                      </p:to>
                                    </p:set>
                                    <p:anim calcmode="lin" valueType="num">
                                      <p:cBhvr additive="base">
                                        <p:cTn id="61" dur="500" fill="hold"/>
                                        <p:tgtEl>
                                          <p:spTgt spid="89097"/>
                                        </p:tgtEl>
                                        <p:attrNameLst>
                                          <p:attrName>ppt_x</p:attrName>
                                        </p:attrNameLst>
                                      </p:cBhvr>
                                      <p:tavLst>
                                        <p:tav tm="0">
                                          <p:val>
                                            <p:strVal val="#ppt_x"/>
                                          </p:val>
                                        </p:tav>
                                        <p:tav tm="100000">
                                          <p:val>
                                            <p:strVal val="#ppt_x"/>
                                          </p:val>
                                        </p:tav>
                                      </p:tavLst>
                                    </p:anim>
                                    <p:anim calcmode="lin" valueType="num">
                                      <p:cBhvr additive="base">
                                        <p:cTn id="62" dur="500" fill="hold"/>
                                        <p:tgtEl>
                                          <p:spTgt spid="8909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89093"/>
                                        </p:tgtEl>
                                        <p:attrNameLst>
                                          <p:attrName>style.visibility</p:attrName>
                                        </p:attrNameLst>
                                      </p:cBhvr>
                                      <p:to>
                                        <p:strVal val="visible"/>
                                      </p:to>
                                    </p:set>
                                    <p:anim calcmode="lin" valueType="num">
                                      <p:cBhvr additive="base">
                                        <p:cTn id="67" dur="500" fill="hold"/>
                                        <p:tgtEl>
                                          <p:spTgt spid="89093"/>
                                        </p:tgtEl>
                                        <p:attrNameLst>
                                          <p:attrName>ppt_x</p:attrName>
                                        </p:attrNameLst>
                                      </p:cBhvr>
                                      <p:tavLst>
                                        <p:tav tm="0">
                                          <p:val>
                                            <p:strVal val="#ppt_x"/>
                                          </p:val>
                                        </p:tav>
                                        <p:tav tm="100000">
                                          <p:val>
                                            <p:strVal val="#ppt_x"/>
                                          </p:val>
                                        </p:tav>
                                      </p:tavLst>
                                    </p:anim>
                                    <p:anim calcmode="lin" valueType="num">
                                      <p:cBhvr additive="base">
                                        <p:cTn id="68" dur="500" fill="hold"/>
                                        <p:tgtEl>
                                          <p:spTgt spid="89093"/>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89102"/>
                                        </p:tgtEl>
                                        <p:attrNameLst>
                                          <p:attrName>style.visibility</p:attrName>
                                        </p:attrNameLst>
                                      </p:cBhvr>
                                      <p:to>
                                        <p:strVal val="visible"/>
                                      </p:to>
                                    </p:set>
                                    <p:anim calcmode="lin" valueType="num">
                                      <p:cBhvr additive="base">
                                        <p:cTn id="73" dur="500" fill="hold"/>
                                        <p:tgtEl>
                                          <p:spTgt spid="89102"/>
                                        </p:tgtEl>
                                        <p:attrNameLst>
                                          <p:attrName>ppt_x</p:attrName>
                                        </p:attrNameLst>
                                      </p:cBhvr>
                                      <p:tavLst>
                                        <p:tav tm="0">
                                          <p:val>
                                            <p:strVal val="#ppt_x"/>
                                          </p:val>
                                        </p:tav>
                                        <p:tav tm="100000">
                                          <p:val>
                                            <p:strVal val="#ppt_x"/>
                                          </p:val>
                                        </p:tav>
                                      </p:tavLst>
                                    </p:anim>
                                    <p:anim calcmode="lin" valueType="num">
                                      <p:cBhvr additive="base">
                                        <p:cTn id="74" dur="500" fill="hold"/>
                                        <p:tgtEl>
                                          <p:spTgt spid="891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nimBg="1" autoUpdateAnimBg="0"/>
      <p:bldP spid="89092" grpId="0" animBg="1" autoUpdateAnimBg="0"/>
      <p:bldP spid="89093" grpId="0" animBg="1" autoUpdateAnimBg="0"/>
      <p:bldP spid="89094" grpId="0" animBg="1"/>
      <p:bldP spid="89095" grpId="0" animBg="1"/>
      <p:bldP spid="89098" grpId="0" autoUpdateAnimBg="0"/>
      <p:bldP spid="89099" grpId="0" autoUpdateAnimBg="0"/>
      <p:bldP spid="89100" grpId="0" autoUpdateAnimBg="0"/>
      <p:bldP spid="89101" grpId="0" autoUpdateAnimBg="0"/>
      <p:bldP spid="89102"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0AE8C2D-47C4-788E-4DA0-F4B46D2A889F}"/>
              </a:ext>
            </a:extLst>
          </p:cNvPr>
          <p:cNvSpPr>
            <a:spLocks noGrp="1" noChangeArrowheads="1"/>
          </p:cNvSpPr>
          <p:nvPr>
            <p:ph type="title"/>
          </p:nvPr>
        </p:nvSpPr>
        <p:spPr/>
        <p:txBody>
          <a:bodyPr/>
          <a:lstStyle/>
          <a:p>
            <a:pPr eaLnBrk="1" hangingPunct="1"/>
            <a:r>
              <a:rPr lang="en-US" altLang="en-US">
                <a:latin typeface="Arial" panose="020B0604020202020204" pitchFamily="34" charset="0"/>
              </a:rPr>
              <a:t>General rules</a:t>
            </a:r>
          </a:p>
        </p:txBody>
      </p:sp>
      <p:sp>
        <p:nvSpPr>
          <p:cNvPr id="35843" name="Rectangle 3">
            <a:extLst>
              <a:ext uri="{FF2B5EF4-FFF2-40B4-BE49-F238E27FC236}">
                <a16:creationId xmlns:a16="http://schemas.microsoft.com/office/drawing/2014/main" id="{7DA848C0-38B7-D0AA-E7E0-6F17D69772EC}"/>
              </a:ext>
            </a:extLst>
          </p:cNvPr>
          <p:cNvSpPr>
            <a:spLocks noGrp="1" noChangeArrowheads="1"/>
          </p:cNvSpPr>
          <p:nvPr>
            <p:ph idx="1"/>
          </p:nvPr>
        </p:nvSpPr>
        <p:spPr/>
        <p:txBody>
          <a:bodyPr/>
          <a:lstStyle/>
          <a:p>
            <a:pPr eaLnBrk="1" hangingPunct="1"/>
            <a:r>
              <a:rPr lang="en-US" altLang="en-US">
                <a:latin typeface="Arial" panose="020B0604020202020204" pitchFamily="34" charset="0"/>
              </a:rPr>
              <a:t>Use drugs you know well</a:t>
            </a:r>
          </a:p>
          <a:p>
            <a:pPr eaLnBrk="1" hangingPunct="1">
              <a:buFontTx/>
              <a:buNone/>
            </a:pPr>
            <a:r>
              <a:rPr lang="en-US" altLang="en-US">
                <a:latin typeface="Arial" panose="020B0604020202020204" pitchFamily="34" charset="0"/>
              </a:rPr>
              <a:t>		Paracetamol   	codeine    morphine</a:t>
            </a:r>
          </a:p>
          <a:p>
            <a:pPr eaLnBrk="1" hangingPunct="1"/>
            <a:r>
              <a:rPr lang="en-US" altLang="en-US">
                <a:latin typeface="Arial" panose="020B0604020202020204" pitchFamily="34" charset="0"/>
              </a:rPr>
              <a:t>Do not combine weak and strong opioids</a:t>
            </a:r>
          </a:p>
          <a:p>
            <a:pPr eaLnBrk="1" hangingPunct="1"/>
            <a:r>
              <a:rPr lang="en-US" altLang="en-US">
                <a:latin typeface="Arial" panose="020B0604020202020204" pitchFamily="34" charset="0"/>
              </a:rPr>
              <a:t>Non-opioids may be combined with weak or strong opioids</a:t>
            </a:r>
          </a:p>
          <a:p>
            <a:pPr eaLnBrk="1" hangingPunct="1"/>
            <a:r>
              <a:rPr lang="en-US" altLang="en-US">
                <a:latin typeface="Arial" panose="020B0604020202020204" pitchFamily="34" charset="0"/>
              </a:rPr>
              <a:t>Adjuvants may be added to any step</a:t>
            </a:r>
          </a:p>
        </p:txBody>
      </p:sp>
      <p:sp>
        <p:nvSpPr>
          <p:cNvPr id="27650" name="Date Placeholder 3">
            <a:extLst>
              <a:ext uri="{FF2B5EF4-FFF2-40B4-BE49-F238E27FC236}">
                <a16:creationId xmlns:a16="http://schemas.microsoft.com/office/drawing/2014/main" id="{01AA4888-DDDB-EFD6-BE04-5C44CDDCFDB2}"/>
              </a:ext>
            </a:extLst>
          </p:cNvPr>
          <p:cNvSpPr>
            <a:spLocks noGrp="1"/>
          </p:cNvSpPr>
          <p:nvPr>
            <p:ph type="dt" sz="quarter" idx="10"/>
          </p:nvPr>
        </p:nvSpPr>
        <p:spPr/>
        <p:txBody>
          <a:bodyPr/>
          <a:lstStyle/>
          <a:p>
            <a:pPr>
              <a:defRPr/>
            </a:pPr>
            <a:fld id="{F9A9192A-151B-4D3F-BF3E-C38BABA5900C}" type="datetime1">
              <a:rPr lang="en-US"/>
              <a:pPr>
                <a:defRPr/>
              </a:pPr>
              <a:t>1/13/2023</a:t>
            </a:fld>
            <a:endParaRPr lang="en-US"/>
          </a:p>
        </p:txBody>
      </p:sp>
      <p:sp>
        <p:nvSpPr>
          <p:cNvPr id="27651" name="Footer Placeholder 4">
            <a:extLst>
              <a:ext uri="{FF2B5EF4-FFF2-40B4-BE49-F238E27FC236}">
                <a16:creationId xmlns:a16="http://schemas.microsoft.com/office/drawing/2014/main" id="{D4147621-907A-8671-0789-9C716CF18CD9}"/>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35846" name="Slide Number Placeholder 5">
            <a:extLst>
              <a:ext uri="{FF2B5EF4-FFF2-40B4-BE49-F238E27FC236}">
                <a16:creationId xmlns:a16="http://schemas.microsoft.com/office/drawing/2014/main" id="{C81FFB48-35E9-A3F0-0F88-DFDF86DE3C3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D061782-6417-4197-9D07-7A3F21AF6B7A}" type="slidenum">
              <a:rPr lang="en-US" altLang="en-US" sz="1200">
                <a:solidFill>
                  <a:srgbClr val="898989"/>
                </a:solidFill>
              </a:rPr>
              <a:pPr/>
              <a:t>32</a:t>
            </a:fld>
            <a:endParaRPr lang="en-US" altLang="en-US" sz="1200">
              <a:solidFill>
                <a:srgbClr val="898989"/>
              </a:solidFill>
            </a:endParaRPr>
          </a:p>
        </p:txBody>
      </p:sp>
      <p:sp>
        <p:nvSpPr>
          <p:cNvPr id="35847" name="Line 12">
            <a:extLst>
              <a:ext uri="{FF2B5EF4-FFF2-40B4-BE49-F238E27FC236}">
                <a16:creationId xmlns:a16="http://schemas.microsoft.com/office/drawing/2014/main" id="{44172ACA-E0FA-5894-9F1E-B36C01C93D4E}"/>
              </a:ext>
            </a:extLst>
          </p:cNvPr>
          <p:cNvSpPr>
            <a:spLocks noChangeShapeType="1"/>
          </p:cNvSpPr>
          <p:nvPr/>
        </p:nvSpPr>
        <p:spPr bwMode="auto">
          <a:xfrm>
            <a:off x="5334000" y="28956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KE"/>
          </a:p>
        </p:txBody>
      </p:sp>
      <p:sp>
        <p:nvSpPr>
          <p:cNvPr id="35848" name="Line 13">
            <a:extLst>
              <a:ext uri="{FF2B5EF4-FFF2-40B4-BE49-F238E27FC236}">
                <a16:creationId xmlns:a16="http://schemas.microsoft.com/office/drawing/2014/main" id="{19CF3B68-5FEF-43B4-FE23-45411CD08836}"/>
              </a:ext>
            </a:extLst>
          </p:cNvPr>
          <p:cNvSpPr>
            <a:spLocks noChangeShapeType="1"/>
          </p:cNvSpPr>
          <p:nvPr/>
        </p:nvSpPr>
        <p:spPr bwMode="auto">
          <a:xfrm>
            <a:off x="7239000" y="28956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KE"/>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7B1CA939-1751-BAF1-0497-12F3B125BF07}"/>
              </a:ext>
            </a:extLst>
          </p:cNvPr>
          <p:cNvSpPr>
            <a:spLocks noGrp="1" noChangeArrowheads="1"/>
          </p:cNvSpPr>
          <p:nvPr>
            <p:ph type="title"/>
          </p:nvPr>
        </p:nvSpPr>
        <p:spPr/>
        <p:txBody>
          <a:bodyPr/>
          <a:lstStyle/>
          <a:p>
            <a:pPr eaLnBrk="1" hangingPunct="1"/>
            <a:r>
              <a:rPr lang="en-US" altLang="en-US">
                <a:latin typeface="Arial" panose="020B0604020202020204" pitchFamily="34" charset="0"/>
              </a:rPr>
              <a:t>Step 1 analgesics</a:t>
            </a:r>
          </a:p>
        </p:txBody>
      </p:sp>
      <p:sp>
        <p:nvSpPr>
          <p:cNvPr id="36867" name="Rectangle 3">
            <a:extLst>
              <a:ext uri="{FF2B5EF4-FFF2-40B4-BE49-F238E27FC236}">
                <a16:creationId xmlns:a16="http://schemas.microsoft.com/office/drawing/2014/main" id="{D2F4CF3A-C1BB-43B8-4BCA-88650686C4C5}"/>
              </a:ext>
            </a:extLst>
          </p:cNvPr>
          <p:cNvSpPr>
            <a:spLocks noGrp="1" noChangeArrowheads="1"/>
          </p:cNvSpPr>
          <p:nvPr>
            <p:ph idx="1"/>
          </p:nvPr>
        </p:nvSpPr>
        <p:spPr/>
        <p:txBody>
          <a:bodyPr/>
          <a:lstStyle/>
          <a:p>
            <a:pPr eaLnBrk="1" hangingPunct="1"/>
            <a:r>
              <a:rPr lang="en-US" altLang="en-US">
                <a:latin typeface="Arial" panose="020B0604020202020204" pitchFamily="34" charset="0"/>
              </a:rPr>
              <a:t>For mild pain</a:t>
            </a:r>
          </a:p>
          <a:p>
            <a:pPr eaLnBrk="1" hangingPunct="1"/>
            <a:r>
              <a:rPr lang="en-US" altLang="en-US">
                <a:latin typeface="Arial" panose="020B0604020202020204" pitchFamily="34" charset="0"/>
              </a:rPr>
              <a:t>Preferably paracetamol</a:t>
            </a:r>
          </a:p>
          <a:p>
            <a:pPr lvl="1" eaLnBrk="1" hangingPunct="1"/>
            <a:r>
              <a:rPr lang="en-US" altLang="en-US" sz="1800">
                <a:latin typeface="Arial" panose="020B0604020202020204" pitchFamily="34" charset="0"/>
              </a:rPr>
              <a:t>Recommended dose= max of 4g in 24 hours</a:t>
            </a:r>
          </a:p>
          <a:p>
            <a:pPr lvl="1" eaLnBrk="1" hangingPunct="1"/>
            <a:r>
              <a:rPr lang="en-US" altLang="en-US" sz="1800">
                <a:latin typeface="Arial" panose="020B0604020202020204" pitchFamily="34" charset="0"/>
              </a:rPr>
              <a:t>Available in tablet and elixir formulations</a:t>
            </a:r>
          </a:p>
          <a:p>
            <a:pPr lvl="1" eaLnBrk="1" hangingPunct="1"/>
            <a:r>
              <a:rPr lang="en-US" altLang="en-US" sz="1800">
                <a:latin typeface="Arial" panose="020B0604020202020204" pitchFamily="34" charset="0"/>
              </a:rPr>
              <a:t>Not contraindicated in cancer patients with secondary liver disease- use with caution</a:t>
            </a:r>
          </a:p>
          <a:p>
            <a:pPr lvl="1" eaLnBrk="1" hangingPunct="1">
              <a:buFontTx/>
              <a:buNone/>
            </a:pPr>
            <a:r>
              <a:rPr lang="en-US" altLang="en-US" sz="1800">
                <a:latin typeface="Arial" panose="020B0604020202020204" pitchFamily="34" charset="0"/>
              </a:rPr>
              <a:t>Other step 1 analgesics include;- ibuprofen, indomethacin, aspirin, naproxen</a:t>
            </a:r>
          </a:p>
        </p:txBody>
      </p:sp>
      <p:sp>
        <p:nvSpPr>
          <p:cNvPr id="28674" name="Date Placeholder 3">
            <a:extLst>
              <a:ext uri="{FF2B5EF4-FFF2-40B4-BE49-F238E27FC236}">
                <a16:creationId xmlns:a16="http://schemas.microsoft.com/office/drawing/2014/main" id="{C8DC87BE-0C10-0B3A-3E9F-55079B882001}"/>
              </a:ext>
            </a:extLst>
          </p:cNvPr>
          <p:cNvSpPr>
            <a:spLocks noGrp="1"/>
          </p:cNvSpPr>
          <p:nvPr>
            <p:ph type="dt" sz="quarter" idx="10"/>
          </p:nvPr>
        </p:nvSpPr>
        <p:spPr/>
        <p:txBody>
          <a:bodyPr/>
          <a:lstStyle/>
          <a:p>
            <a:pPr>
              <a:defRPr/>
            </a:pPr>
            <a:fld id="{EE9E38C4-D1C9-402B-8695-40BF3C444044}" type="datetime1">
              <a:rPr lang="en-US"/>
              <a:pPr>
                <a:defRPr/>
              </a:pPr>
              <a:t>1/13/2023</a:t>
            </a:fld>
            <a:endParaRPr lang="en-US"/>
          </a:p>
        </p:txBody>
      </p:sp>
      <p:sp>
        <p:nvSpPr>
          <p:cNvPr id="28675" name="Footer Placeholder 4">
            <a:extLst>
              <a:ext uri="{FF2B5EF4-FFF2-40B4-BE49-F238E27FC236}">
                <a16:creationId xmlns:a16="http://schemas.microsoft.com/office/drawing/2014/main" id="{6C0879FD-1220-9D16-0E6F-87ECE5D9D318}"/>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36870" name="Slide Number Placeholder 5">
            <a:extLst>
              <a:ext uri="{FF2B5EF4-FFF2-40B4-BE49-F238E27FC236}">
                <a16:creationId xmlns:a16="http://schemas.microsoft.com/office/drawing/2014/main" id="{63CD7108-8CBA-2D71-8711-CA32B13BAB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8D61B6C-3CDA-4647-9735-B95016B6F946}" type="slidenum">
              <a:rPr lang="en-US" altLang="en-US" sz="1200">
                <a:solidFill>
                  <a:srgbClr val="898989"/>
                </a:solidFill>
              </a:rPr>
              <a:pPr/>
              <a:t>33</a:t>
            </a:fld>
            <a:endParaRPr lang="en-US" altLang="en-US" sz="1200">
              <a:solidFill>
                <a:srgbClr val="89898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5F67B02F-6A8B-9B2D-C812-1EC17AC980ED}"/>
              </a:ext>
            </a:extLst>
          </p:cNvPr>
          <p:cNvSpPr>
            <a:spLocks noGrp="1" noChangeArrowheads="1"/>
          </p:cNvSpPr>
          <p:nvPr>
            <p:ph type="title"/>
          </p:nvPr>
        </p:nvSpPr>
        <p:spPr/>
        <p:txBody>
          <a:bodyPr/>
          <a:lstStyle/>
          <a:p>
            <a:pPr eaLnBrk="1" hangingPunct="1"/>
            <a:r>
              <a:rPr lang="en-US" altLang="en-US">
                <a:latin typeface="Arial" panose="020B0604020202020204" pitchFamily="34" charset="0"/>
              </a:rPr>
              <a:t>Step 2 analgesics</a:t>
            </a:r>
          </a:p>
        </p:txBody>
      </p:sp>
      <p:sp>
        <p:nvSpPr>
          <p:cNvPr id="30723" name="Rectangle 3">
            <a:extLst>
              <a:ext uri="{FF2B5EF4-FFF2-40B4-BE49-F238E27FC236}">
                <a16:creationId xmlns:a16="http://schemas.microsoft.com/office/drawing/2014/main" id="{C67D446A-E80A-322F-E1B3-1C07D361E337}"/>
              </a:ext>
            </a:extLst>
          </p:cNvPr>
          <p:cNvSpPr>
            <a:spLocks noGrp="1" noChangeArrowheads="1"/>
          </p:cNvSpPr>
          <p:nvPr>
            <p:ph idx="1"/>
          </p:nvPr>
        </p:nvSpPr>
        <p:spPr/>
        <p:txBody>
          <a:bodyPr rtlCol="0">
            <a:normAutofit/>
          </a:bodyPr>
          <a:lstStyle/>
          <a:p>
            <a:pPr marL="342906" indent="-342906" defTabSz="457207" eaLnBrk="1" fontAlgn="auto" hangingPunct="1">
              <a:spcAft>
                <a:spcPts val="0"/>
              </a:spcAft>
              <a:buClr>
                <a:schemeClr val="bg2">
                  <a:lumMod val="40000"/>
                  <a:lumOff val="60000"/>
                </a:schemeClr>
              </a:buClr>
              <a:buFont typeface="Wingdings 3" charset="2"/>
              <a:buChar char=""/>
              <a:defRPr/>
            </a:pPr>
            <a:r>
              <a:rPr lang="en-US" altLang="en-US" sz="2800">
                <a:latin typeface="Arial" panose="020B0604020202020204" pitchFamily="34" charset="0"/>
              </a:rPr>
              <a:t>For moderate pain</a:t>
            </a:r>
          </a:p>
          <a:p>
            <a:pPr marL="342906" indent="-342906" defTabSz="457207" eaLnBrk="1" fontAlgn="auto" hangingPunct="1">
              <a:spcAft>
                <a:spcPts val="0"/>
              </a:spcAft>
              <a:buClr>
                <a:schemeClr val="bg2">
                  <a:lumMod val="40000"/>
                  <a:lumOff val="60000"/>
                </a:schemeClr>
              </a:buClr>
              <a:buFont typeface="Wingdings 3" charset="2"/>
              <a:buChar char=""/>
              <a:defRPr/>
            </a:pPr>
            <a:r>
              <a:rPr lang="en-US" altLang="en-US" sz="2800">
                <a:latin typeface="Arial" panose="020B0604020202020204" pitchFamily="34" charset="0"/>
              </a:rPr>
              <a:t>Codeine phosphate is the main drug</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Recommended dose = 240mg in 24 hours</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Only available as tablets of 30mg(in Botswana)</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May be combined with paracetamol ( co-codamol)- remember not exceed paracetamol dose when using the combined tablet</a:t>
            </a:r>
          </a:p>
          <a:p>
            <a:pPr marL="742962" lvl="1" indent="-285755" defTabSz="457207" eaLnBrk="1" fontAlgn="auto" hangingPunct="1">
              <a:spcAft>
                <a:spcPts val="0"/>
              </a:spcAft>
              <a:buClr>
                <a:schemeClr val="bg2">
                  <a:lumMod val="40000"/>
                  <a:lumOff val="60000"/>
                </a:schemeClr>
              </a:buClr>
              <a:buFont typeface="Wingdings 3" charset="2"/>
              <a:buChar char=""/>
              <a:defRPr/>
            </a:pPr>
            <a:r>
              <a:rPr lang="en-US" altLang="en-US" sz="2400">
                <a:latin typeface="Arial" panose="020B0604020202020204" pitchFamily="34" charset="0"/>
              </a:rPr>
              <a:t>More constipating than morphine- always give laxative when codeine is prescribed.</a:t>
            </a:r>
          </a:p>
        </p:txBody>
      </p:sp>
      <p:sp>
        <p:nvSpPr>
          <p:cNvPr id="29698" name="Date Placeholder 3">
            <a:extLst>
              <a:ext uri="{FF2B5EF4-FFF2-40B4-BE49-F238E27FC236}">
                <a16:creationId xmlns:a16="http://schemas.microsoft.com/office/drawing/2014/main" id="{EFBB3882-5FDD-D8BA-96E2-F3E86D03590F}"/>
              </a:ext>
            </a:extLst>
          </p:cNvPr>
          <p:cNvSpPr>
            <a:spLocks noGrp="1"/>
          </p:cNvSpPr>
          <p:nvPr>
            <p:ph type="dt" sz="quarter" idx="10"/>
          </p:nvPr>
        </p:nvSpPr>
        <p:spPr/>
        <p:txBody>
          <a:bodyPr/>
          <a:lstStyle/>
          <a:p>
            <a:pPr>
              <a:defRPr/>
            </a:pPr>
            <a:fld id="{8A82C201-AFCA-40B5-97E7-335C9FAF2B43}" type="datetime1">
              <a:rPr lang="en-US"/>
              <a:pPr>
                <a:defRPr/>
              </a:pPr>
              <a:t>1/13/2023</a:t>
            </a:fld>
            <a:endParaRPr lang="en-US"/>
          </a:p>
        </p:txBody>
      </p:sp>
      <p:sp>
        <p:nvSpPr>
          <p:cNvPr id="29699" name="Footer Placeholder 4">
            <a:extLst>
              <a:ext uri="{FF2B5EF4-FFF2-40B4-BE49-F238E27FC236}">
                <a16:creationId xmlns:a16="http://schemas.microsoft.com/office/drawing/2014/main" id="{599AB3B7-1E1B-DC3B-85C7-0811A09DA8FE}"/>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37894" name="Slide Number Placeholder 5">
            <a:extLst>
              <a:ext uri="{FF2B5EF4-FFF2-40B4-BE49-F238E27FC236}">
                <a16:creationId xmlns:a16="http://schemas.microsoft.com/office/drawing/2014/main" id="{EF74E598-1AFA-35C2-DC35-4E40E98FFC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B75BEF1-1247-4CB2-BC96-E74C97B0F5DB}" type="slidenum">
              <a:rPr lang="en-US" altLang="en-US" sz="1200">
                <a:solidFill>
                  <a:srgbClr val="898989"/>
                </a:solidFill>
              </a:rPr>
              <a:pPr/>
              <a:t>34</a:t>
            </a:fld>
            <a:endParaRPr lang="en-US" altLang="en-US" sz="1200">
              <a:solidFill>
                <a:srgbClr val="898989"/>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130CC933-ED38-3953-B54E-F9BC89B045F3}"/>
              </a:ext>
            </a:extLst>
          </p:cNvPr>
          <p:cNvSpPr>
            <a:spLocks noGrp="1" noChangeArrowheads="1"/>
          </p:cNvSpPr>
          <p:nvPr>
            <p:ph type="title"/>
          </p:nvPr>
        </p:nvSpPr>
        <p:spPr/>
        <p:txBody>
          <a:bodyPr/>
          <a:lstStyle/>
          <a:p>
            <a:pPr eaLnBrk="1" hangingPunct="1"/>
            <a:r>
              <a:rPr lang="en-US" altLang="en-US">
                <a:latin typeface="Arial" panose="020B0604020202020204" pitchFamily="34" charset="0"/>
              </a:rPr>
              <a:t>Step 3 analgesics</a:t>
            </a:r>
          </a:p>
        </p:txBody>
      </p:sp>
      <p:sp>
        <p:nvSpPr>
          <p:cNvPr id="38915" name="Rectangle 3">
            <a:extLst>
              <a:ext uri="{FF2B5EF4-FFF2-40B4-BE49-F238E27FC236}">
                <a16:creationId xmlns:a16="http://schemas.microsoft.com/office/drawing/2014/main" id="{1EE42E1E-0363-C885-3CFC-E9FBB737826A}"/>
              </a:ext>
            </a:extLst>
          </p:cNvPr>
          <p:cNvSpPr>
            <a:spLocks noGrp="1" noChangeArrowheads="1"/>
          </p:cNvSpPr>
          <p:nvPr>
            <p:ph idx="1"/>
          </p:nvPr>
        </p:nvSpPr>
        <p:spPr/>
        <p:txBody>
          <a:bodyPr/>
          <a:lstStyle/>
          <a:p>
            <a:pPr eaLnBrk="1" hangingPunct="1"/>
            <a:r>
              <a:rPr lang="en-US" altLang="en-US">
                <a:latin typeface="Arial" panose="020B0604020202020204" pitchFamily="34" charset="0"/>
              </a:rPr>
              <a:t>For severe pain</a:t>
            </a:r>
          </a:p>
          <a:p>
            <a:pPr eaLnBrk="1" hangingPunct="1"/>
            <a:r>
              <a:rPr lang="en-US" altLang="en-US">
                <a:latin typeface="Arial" panose="020B0604020202020204" pitchFamily="34" charset="0"/>
              </a:rPr>
              <a:t>Morphine is the main drug in this step</a:t>
            </a:r>
          </a:p>
          <a:p>
            <a:pPr lvl="1" eaLnBrk="1" hangingPunct="1"/>
            <a:r>
              <a:rPr lang="en-US" altLang="en-US" sz="1800">
                <a:latin typeface="Arial" panose="020B0604020202020204" pitchFamily="34" charset="0"/>
              </a:rPr>
              <a:t>There is no maximum dose of morphine</a:t>
            </a:r>
          </a:p>
          <a:p>
            <a:pPr lvl="1" eaLnBrk="1" hangingPunct="1"/>
            <a:r>
              <a:rPr lang="en-US" altLang="en-US" sz="1800">
                <a:latin typeface="Arial" panose="020B0604020202020204" pitchFamily="34" charset="0"/>
              </a:rPr>
              <a:t>Many formulations</a:t>
            </a:r>
          </a:p>
          <a:p>
            <a:pPr lvl="1" eaLnBrk="1" hangingPunct="1"/>
            <a:r>
              <a:rPr lang="en-US" altLang="en-US" sz="1800">
                <a:latin typeface="Arial" panose="020B0604020202020204" pitchFamily="34" charset="0"/>
              </a:rPr>
              <a:t>Oral morphine should be used for managing severe chronic pain</a:t>
            </a:r>
          </a:p>
        </p:txBody>
      </p:sp>
      <p:sp>
        <p:nvSpPr>
          <p:cNvPr id="30722" name="Date Placeholder 3">
            <a:extLst>
              <a:ext uri="{FF2B5EF4-FFF2-40B4-BE49-F238E27FC236}">
                <a16:creationId xmlns:a16="http://schemas.microsoft.com/office/drawing/2014/main" id="{843815CF-6D5D-0B7B-77D7-8CDDE759B86D}"/>
              </a:ext>
            </a:extLst>
          </p:cNvPr>
          <p:cNvSpPr>
            <a:spLocks noGrp="1"/>
          </p:cNvSpPr>
          <p:nvPr>
            <p:ph type="dt" sz="quarter" idx="10"/>
          </p:nvPr>
        </p:nvSpPr>
        <p:spPr/>
        <p:txBody>
          <a:bodyPr/>
          <a:lstStyle/>
          <a:p>
            <a:pPr>
              <a:defRPr/>
            </a:pPr>
            <a:fld id="{C2D3B6C2-03A8-4A10-8426-033AF63643B3}" type="datetime1">
              <a:rPr lang="en-US"/>
              <a:pPr>
                <a:defRPr/>
              </a:pPr>
              <a:t>1/13/2023</a:t>
            </a:fld>
            <a:endParaRPr lang="en-US"/>
          </a:p>
        </p:txBody>
      </p:sp>
      <p:sp>
        <p:nvSpPr>
          <p:cNvPr id="30723" name="Footer Placeholder 4">
            <a:extLst>
              <a:ext uri="{FF2B5EF4-FFF2-40B4-BE49-F238E27FC236}">
                <a16:creationId xmlns:a16="http://schemas.microsoft.com/office/drawing/2014/main" id="{C1EB5593-29BA-699F-F23E-4494ABFD5A6E}"/>
              </a:ext>
            </a:extLst>
          </p:cNvPr>
          <p:cNvSpPr>
            <a:spLocks noGrp="1"/>
          </p:cNvSpPr>
          <p:nvPr>
            <p:ph type="ftr" sz="quarter" idx="11"/>
          </p:nvPr>
        </p:nvSpPr>
        <p:spPr>
          <a:xfrm rot="5400000">
            <a:off x="7757319" y="3263107"/>
            <a:ext cx="3859213" cy="228600"/>
          </a:xfrm>
        </p:spPr>
        <p:txBody>
          <a:bodyPr/>
          <a:lstStyle/>
          <a:p>
            <a:pPr>
              <a:defRPr/>
            </a:pPr>
            <a:r>
              <a:rPr lang="en-US"/>
              <a:t>YKaramagi</a:t>
            </a:r>
          </a:p>
        </p:txBody>
      </p:sp>
      <p:sp>
        <p:nvSpPr>
          <p:cNvPr id="38918" name="Slide Number Placeholder 5">
            <a:extLst>
              <a:ext uri="{FF2B5EF4-FFF2-40B4-BE49-F238E27FC236}">
                <a16:creationId xmlns:a16="http://schemas.microsoft.com/office/drawing/2014/main" id="{56CCC1E9-A2C9-2579-1E92-B1B5282DB2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6757F7-E07E-48E0-B8E4-CE450F52BB0C}" type="slidenum">
              <a:rPr lang="en-US" altLang="en-US" sz="1200">
                <a:solidFill>
                  <a:srgbClr val="898989"/>
                </a:solidFill>
              </a:rPr>
              <a:pPr/>
              <a:t>35</a:t>
            </a:fld>
            <a:endParaRPr lang="en-US" altLang="en-US" sz="1200">
              <a:solidFill>
                <a:srgbClr val="898989"/>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4FB6E-7FCC-74F1-2DEC-9A19CBDE506B}"/>
              </a:ext>
            </a:extLst>
          </p:cNvPr>
          <p:cNvSpPr>
            <a:spLocks noGrp="1"/>
          </p:cNvSpPr>
          <p:nvPr>
            <p:ph type="title"/>
          </p:nvPr>
        </p:nvSpPr>
        <p:spPr/>
        <p:txBody>
          <a:bodyPr/>
          <a:lstStyle/>
          <a:p>
            <a:r>
              <a:rPr lang="en-US" dirty="0"/>
              <a:t>Care of patients suffering from chronic illness</a:t>
            </a:r>
            <a:endParaRPr lang="en-KE" dirty="0"/>
          </a:p>
        </p:txBody>
      </p:sp>
      <p:sp>
        <p:nvSpPr>
          <p:cNvPr id="3" name="Content Placeholder 2">
            <a:extLst>
              <a:ext uri="{FF2B5EF4-FFF2-40B4-BE49-F238E27FC236}">
                <a16:creationId xmlns:a16="http://schemas.microsoft.com/office/drawing/2014/main" id="{50448E4F-55B2-2742-2D16-D14AA12CFAE9}"/>
              </a:ext>
            </a:extLst>
          </p:cNvPr>
          <p:cNvSpPr>
            <a:spLocks noGrp="1"/>
          </p:cNvSpPr>
          <p:nvPr>
            <p:ph idx="1"/>
          </p:nvPr>
        </p:nvSpPr>
        <p:spPr/>
        <p:txBody>
          <a:bodyPr/>
          <a:lstStyle/>
          <a:p>
            <a:pPr marL="457200" indent="-457200">
              <a:buFont typeface="+mj-lt"/>
              <a:buAutoNum type="arabicPeriod"/>
            </a:pPr>
            <a:r>
              <a:rPr lang="en-US" sz="2400" dirty="0"/>
              <a:t>Clinical Care-focuses on diagnosis and treatment to meet the health needs of the patient/client. Through assessment of needs through physical examination, observation and history </a:t>
            </a:r>
            <a:r>
              <a:rPr lang="en-US" sz="2400" dirty="0" err="1"/>
              <a:t>taking,diagnosis</a:t>
            </a:r>
            <a:r>
              <a:rPr lang="en-US" sz="2400" dirty="0"/>
              <a:t> ,treatment and symptom management ,health </a:t>
            </a:r>
            <a:r>
              <a:rPr lang="en-US" sz="2400" dirty="0" err="1"/>
              <a:t>education,referral</a:t>
            </a:r>
            <a:r>
              <a:rPr lang="en-US" sz="2400" dirty="0"/>
              <a:t> and follow-up. Prevention for patient and caregivers, including provision of supplies such as condoms, household bleach </a:t>
            </a:r>
          </a:p>
          <a:p>
            <a:pPr marL="457200" indent="-457200">
              <a:buFont typeface="+mj-lt"/>
              <a:buAutoNum type="arabicPeriod"/>
            </a:pPr>
            <a:r>
              <a:rPr lang="en-US" sz="2400" dirty="0"/>
              <a:t>Basic nursing care such as Positioning and </a:t>
            </a:r>
            <a:r>
              <a:rPr lang="en-US" sz="2400" dirty="0" err="1"/>
              <a:t>mobility,Bathing,Wound</a:t>
            </a:r>
            <a:r>
              <a:rPr lang="en-US" sz="2400" dirty="0"/>
              <a:t> </a:t>
            </a:r>
            <a:r>
              <a:rPr lang="en-US" sz="2400" dirty="0" err="1"/>
              <a:t>cleansing,Skin</a:t>
            </a:r>
            <a:r>
              <a:rPr lang="en-US" sz="2400" dirty="0"/>
              <a:t> care, Oral </a:t>
            </a:r>
            <a:r>
              <a:rPr lang="en-US" sz="2400" dirty="0" err="1"/>
              <a:t>hygiene,Adequate</a:t>
            </a:r>
            <a:r>
              <a:rPr lang="en-US" sz="2400" dirty="0"/>
              <a:t> </a:t>
            </a:r>
            <a:r>
              <a:rPr lang="en-US" sz="2400" dirty="0" err="1"/>
              <a:t>ventilation,Guidance</a:t>
            </a:r>
            <a:r>
              <a:rPr lang="en-US" sz="2400" dirty="0"/>
              <a:t> and support   for adequate nutrition</a:t>
            </a:r>
          </a:p>
          <a:p>
            <a:pPr marL="457200" indent="-457200">
              <a:buFont typeface="+mj-lt"/>
              <a:buAutoNum type="arabicPeriod"/>
            </a:pPr>
            <a:r>
              <a:rPr lang="en-US" sz="2400" dirty="0"/>
              <a:t>Palliative care, pain Relief and Symptom </a:t>
            </a:r>
            <a:r>
              <a:rPr lang="en-US" sz="2400" dirty="0" err="1"/>
              <a:t>Mangement</a:t>
            </a:r>
            <a:endParaRPr lang="en-US" sz="2400" dirty="0"/>
          </a:p>
          <a:p>
            <a:pPr marL="457200" indent="-457200">
              <a:buFont typeface="+mj-lt"/>
              <a:buAutoNum type="arabicPeriod"/>
            </a:pPr>
            <a:r>
              <a:rPr lang="en-US" sz="2400" dirty="0"/>
              <a:t>Psychosocial Support and Counseling</a:t>
            </a:r>
          </a:p>
          <a:p>
            <a:pPr marL="457200" indent="-457200">
              <a:buFont typeface="+mj-lt"/>
              <a:buAutoNum type="arabicPeriod"/>
            </a:pPr>
            <a:r>
              <a:rPr lang="en-US" sz="2400" dirty="0"/>
              <a:t>Care of Affected/Infected Children </a:t>
            </a:r>
          </a:p>
          <a:p>
            <a:pPr marL="457200" indent="-457200">
              <a:buFont typeface="+mj-lt"/>
              <a:buAutoNum type="arabicPeriod"/>
            </a:pPr>
            <a:endParaRPr lang="en-US" sz="2400" dirty="0"/>
          </a:p>
          <a:p>
            <a:pPr marL="0" indent="0">
              <a:buNone/>
            </a:pPr>
            <a:endParaRPr lang="en-US" sz="2400" dirty="0"/>
          </a:p>
          <a:p>
            <a:pPr marL="0" indent="0">
              <a:buNone/>
            </a:pPr>
            <a:endParaRPr lang="en-US" sz="2400" dirty="0"/>
          </a:p>
          <a:p>
            <a:endParaRPr lang="en-KE" dirty="0"/>
          </a:p>
        </p:txBody>
      </p:sp>
      <p:sp>
        <p:nvSpPr>
          <p:cNvPr id="4" name="Date Placeholder 3">
            <a:extLst>
              <a:ext uri="{FF2B5EF4-FFF2-40B4-BE49-F238E27FC236}">
                <a16:creationId xmlns:a16="http://schemas.microsoft.com/office/drawing/2014/main" id="{3375F6B2-7202-F9D7-68DA-4FD4D16D677E}"/>
              </a:ext>
            </a:extLst>
          </p:cNvPr>
          <p:cNvSpPr>
            <a:spLocks noGrp="1"/>
          </p:cNvSpPr>
          <p:nvPr>
            <p:ph type="dt" sz="half" idx="10"/>
          </p:nvPr>
        </p:nvSpPr>
        <p:spPr/>
        <p:txBody>
          <a:bodyPr/>
          <a:lstStyle/>
          <a:p>
            <a:pPr>
              <a:defRPr/>
            </a:pPr>
            <a:fld id="{C430ED97-520B-449D-95FE-A827E8BC7088}" type="datetime1">
              <a:rPr lang="en-US" smtClean="0"/>
              <a:pPr>
                <a:defRPr/>
              </a:pPr>
              <a:t>1/13/2023</a:t>
            </a:fld>
            <a:endParaRPr lang="en-US"/>
          </a:p>
        </p:txBody>
      </p:sp>
      <p:sp>
        <p:nvSpPr>
          <p:cNvPr id="5" name="Footer Placeholder 4">
            <a:extLst>
              <a:ext uri="{FF2B5EF4-FFF2-40B4-BE49-F238E27FC236}">
                <a16:creationId xmlns:a16="http://schemas.microsoft.com/office/drawing/2014/main" id="{AAD2230C-FD8D-6798-735A-31B1397C9F82}"/>
              </a:ext>
            </a:extLst>
          </p:cNvPr>
          <p:cNvSpPr>
            <a:spLocks noGrp="1"/>
          </p:cNvSpPr>
          <p:nvPr>
            <p:ph type="ftr" sz="quarter" idx="11"/>
          </p:nvPr>
        </p:nvSpPr>
        <p:spPr/>
        <p:txBody>
          <a:bodyPr/>
          <a:lstStyle/>
          <a:p>
            <a:pPr>
              <a:defRPr/>
            </a:pPr>
            <a:r>
              <a:rPr lang="en-US"/>
              <a:t>YKaramagi</a:t>
            </a:r>
          </a:p>
        </p:txBody>
      </p:sp>
      <p:sp>
        <p:nvSpPr>
          <p:cNvPr id="6" name="Slide Number Placeholder 5">
            <a:extLst>
              <a:ext uri="{FF2B5EF4-FFF2-40B4-BE49-F238E27FC236}">
                <a16:creationId xmlns:a16="http://schemas.microsoft.com/office/drawing/2014/main" id="{4C3C9BDA-25B3-5AD5-4367-11C6CC5F6095}"/>
              </a:ext>
            </a:extLst>
          </p:cNvPr>
          <p:cNvSpPr>
            <a:spLocks noGrp="1"/>
          </p:cNvSpPr>
          <p:nvPr>
            <p:ph type="sldNum" sz="quarter" idx="12"/>
          </p:nvPr>
        </p:nvSpPr>
        <p:spPr/>
        <p:txBody>
          <a:bodyPr/>
          <a:lstStyle/>
          <a:p>
            <a:fld id="{059D06AE-E3CE-42AC-ACDF-46282499809E}" type="slidenum">
              <a:rPr lang="en-US" altLang="en-US" smtClean="0"/>
              <a:pPr/>
              <a:t>36</a:t>
            </a:fld>
            <a:endParaRPr lang="en-US" altLang="en-US"/>
          </a:p>
        </p:txBody>
      </p:sp>
    </p:spTree>
    <p:extLst>
      <p:ext uri="{BB962C8B-B14F-4D97-AF65-F5344CB8AC3E}">
        <p14:creationId xmlns:p14="http://schemas.microsoft.com/office/powerpoint/2010/main" val="2255339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A642C-9B02-BE53-A0B6-1A5A194B02B3}"/>
              </a:ext>
            </a:extLst>
          </p:cNvPr>
          <p:cNvSpPr>
            <a:spLocks noGrp="1"/>
          </p:cNvSpPr>
          <p:nvPr>
            <p:ph type="title"/>
          </p:nvPr>
        </p:nvSpPr>
        <p:spPr/>
        <p:txBody>
          <a:bodyPr/>
          <a:lstStyle/>
          <a:p>
            <a:r>
              <a:rPr lang="en-US" dirty="0"/>
              <a:t>END OF LIFE CARE-Death Process</a:t>
            </a:r>
            <a:endParaRPr lang="en-KE" dirty="0"/>
          </a:p>
        </p:txBody>
      </p:sp>
      <p:sp>
        <p:nvSpPr>
          <p:cNvPr id="3" name="Content Placeholder 2">
            <a:extLst>
              <a:ext uri="{FF2B5EF4-FFF2-40B4-BE49-F238E27FC236}">
                <a16:creationId xmlns:a16="http://schemas.microsoft.com/office/drawing/2014/main" id="{80FD82E5-FE21-F131-7C22-F68E392B8E26}"/>
              </a:ext>
            </a:extLst>
          </p:cNvPr>
          <p:cNvSpPr>
            <a:spLocks noGrp="1"/>
          </p:cNvSpPr>
          <p:nvPr>
            <p:ph idx="1"/>
          </p:nvPr>
        </p:nvSpPr>
        <p:spPr>
          <a:xfrm>
            <a:off x="838200" y="1190171"/>
            <a:ext cx="10515600" cy="4986792"/>
          </a:xfrm>
        </p:spPr>
        <p:txBody>
          <a:bodyPr>
            <a:normAutofit/>
          </a:bodyPr>
          <a:lstStyle/>
          <a:p>
            <a:pPr marL="0" indent="0">
              <a:buNone/>
            </a:pPr>
            <a:endParaRPr lang="en-US" dirty="0"/>
          </a:p>
          <a:p>
            <a:pPr eaLnBrk="1" hangingPunct="1"/>
            <a:r>
              <a:rPr lang="en-US" altLang="en-KE" dirty="0"/>
              <a:t>Death is both inevitable and terrifying, and denying it will accomplish nothing but emotional shallowness. </a:t>
            </a:r>
          </a:p>
          <a:p>
            <a:pPr eaLnBrk="1" hangingPunct="1">
              <a:buFont typeface="Wingdings" panose="05000000000000000000" pitchFamily="2" charset="2"/>
              <a:buNone/>
            </a:pPr>
            <a:endParaRPr lang="en-US" altLang="en-KE" dirty="0"/>
          </a:p>
          <a:p>
            <a:pPr eaLnBrk="1" hangingPunct="1"/>
            <a:r>
              <a:rPr lang="en-US" altLang="en-KE" dirty="0"/>
              <a:t>How and where you die - home, hospice or hospital - is heavily dependent on your wealth, geographical location and whether you have private health insurance.</a:t>
            </a:r>
          </a:p>
          <a:p>
            <a:pPr eaLnBrk="1" hangingPunct="1"/>
            <a:r>
              <a:rPr lang="en-US" altLang="en-KE" dirty="0"/>
              <a:t>Taboo or not, death and dying are part of a conversation we all need to have. If nothing else, doing so will ensure our choices are respected at the end of life, the best death possible for each of us is within reach, and the vulnerable do not suffer.</a:t>
            </a:r>
          </a:p>
          <a:p>
            <a:endParaRPr lang="en-KE" dirty="0"/>
          </a:p>
        </p:txBody>
      </p:sp>
    </p:spTree>
    <p:extLst>
      <p:ext uri="{BB962C8B-B14F-4D97-AF65-F5344CB8AC3E}">
        <p14:creationId xmlns:p14="http://schemas.microsoft.com/office/powerpoint/2010/main" val="2736776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FA6F5-F0A7-764F-5885-9946B8F14745}"/>
              </a:ext>
            </a:extLst>
          </p:cNvPr>
          <p:cNvSpPr>
            <a:spLocks noGrp="1"/>
          </p:cNvSpPr>
          <p:nvPr>
            <p:ph type="title"/>
          </p:nvPr>
        </p:nvSpPr>
        <p:spPr/>
        <p:txBody>
          <a:bodyPr/>
          <a:lstStyle/>
          <a:p>
            <a:r>
              <a:rPr lang="en-US" dirty="0"/>
              <a:t>Symptoms at the end of life</a:t>
            </a:r>
            <a:endParaRPr lang="en-KE" dirty="0"/>
          </a:p>
        </p:txBody>
      </p:sp>
      <p:sp>
        <p:nvSpPr>
          <p:cNvPr id="3" name="Content Placeholder 2">
            <a:extLst>
              <a:ext uri="{FF2B5EF4-FFF2-40B4-BE49-F238E27FC236}">
                <a16:creationId xmlns:a16="http://schemas.microsoft.com/office/drawing/2014/main" id="{C21DFA15-0B94-3B28-7966-5A51DED4D103}"/>
              </a:ext>
            </a:extLst>
          </p:cNvPr>
          <p:cNvSpPr>
            <a:spLocks noGrp="1"/>
          </p:cNvSpPr>
          <p:nvPr>
            <p:ph idx="1"/>
          </p:nvPr>
        </p:nvSpPr>
        <p:spPr/>
        <p:txBody>
          <a:bodyPr>
            <a:normAutofit fontScale="85000" lnSpcReduction="20000"/>
          </a:bodyPr>
          <a:lstStyle/>
          <a:p>
            <a:r>
              <a:rPr lang="en-US" dirty="0"/>
              <a:t>Pain					</a:t>
            </a:r>
          </a:p>
          <a:p>
            <a:r>
              <a:rPr lang="en-US" dirty="0"/>
              <a:t>Trouble breathing			</a:t>
            </a:r>
          </a:p>
          <a:p>
            <a:r>
              <a:rPr lang="en-US" dirty="0"/>
              <a:t>Nausea and vomiting		</a:t>
            </a:r>
          </a:p>
          <a:p>
            <a:r>
              <a:rPr lang="en-US" dirty="0"/>
              <a:t>Sleeplessness					</a:t>
            </a:r>
          </a:p>
          <a:p>
            <a:r>
              <a:rPr lang="en-US" dirty="0"/>
              <a:t>Confusion			</a:t>
            </a:r>
          </a:p>
          <a:p>
            <a:r>
              <a:rPr lang="en-US" dirty="0"/>
              <a:t>Depression			</a:t>
            </a:r>
          </a:p>
          <a:p>
            <a:r>
              <a:rPr lang="en-US" dirty="0"/>
              <a:t>Loss of appetite				</a:t>
            </a:r>
          </a:p>
          <a:p>
            <a:r>
              <a:rPr lang="en-US" dirty="0"/>
              <a:t>Constipation			</a:t>
            </a:r>
          </a:p>
          <a:p>
            <a:r>
              <a:rPr lang="en-US" dirty="0"/>
              <a:t>Bedsores				</a:t>
            </a:r>
          </a:p>
          <a:p>
            <a:r>
              <a:rPr lang="en-US" dirty="0"/>
              <a:t>Incontinence			</a:t>
            </a:r>
          </a:p>
          <a:p>
            <a:r>
              <a:rPr lang="en-US" dirty="0"/>
              <a:t>                                  			</a:t>
            </a:r>
          </a:p>
          <a:p>
            <a:endParaRPr lang="en-KE" dirty="0"/>
          </a:p>
        </p:txBody>
      </p:sp>
    </p:spTree>
    <p:extLst>
      <p:ext uri="{BB962C8B-B14F-4D97-AF65-F5344CB8AC3E}">
        <p14:creationId xmlns:p14="http://schemas.microsoft.com/office/powerpoint/2010/main" val="12420411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BF6B-E4DA-9C60-3F4F-8995DDD54250}"/>
              </a:ext>
            </a:extLst>
          </p:cNvPr>
          <p:cNvSpPr>
            <a:spLocks noGrp="1"/>
          </p:cNvSpPr>
          <p:nvPr>
            <p:ph type="title"/>
          </p:nvPr>
        </p:nvSpPr>
        <p:spPr/>
        <p:txBody>
          <a:bodyPr/>
          <a:lstStyle/>
          <a:p>
            <a:r>
              <a:rPr lang="en-US" dirty="0"/>
              <a:t>Death Process</a:t>
            </a:r>
            <a:endParaRPr lang="en-KE" dirty="0"/>
          </a:p>
        </p:txBody>
      </p:sp>
      <p:sp>
        <p:nvSpPr>
          <p:cNvPr id="3" name="Content Placeholder 2">
            <a:extLst>
              <a:ext uri="{FF2B5EF4-FFF2-40B4-BE49-F238E27FC236}">
                <a16:creationId xmlns:a16="http://schemas.microsoft.com/office/drawing/2014/main" id="{B20188AA-696D-3ADD-6110-693415824B5F}"/>
              </a:ext>
            </a:extLst>
          </p:cNvPr>
          <p:cNvSpPr>
            <a:spLocks noGrp="1"/>
          </p:cNvSpPr>
          <p:nvPr>
            <p:ph idx="1"/>
          </p:nvPr>
        </p:nvSpPr>
        <p:spPr/>
        <p:txBody>
          <a:bodyPr/>
          <a:lstStyle/>
          <a:p>
            <a:r>
              <a:rPr lang="en-US" dirty="0"/>
              <a:t>There are several theories </a:t>
            </a:r>
            <a:r>
              <a:rPr lang="en-US" dirty="0" err="1"/>
              <a:t>tryin</a:t>
            </a:r>
            <a:r>
              <a:rPr lang="en-US" dirty="0"/>
              <a:t> to explain the death process including;</a:t>
            </a:r>
          </a:p>
          <a:p>
            <a:pPr marL="571500" indent="-571500">
              <a:buFont typeface="+mj-lt"/>
              <a:buAutoNum type="romanLcPeriod"/>
            </a:pPr>
            <a:r>
              <a:rPr lang="en-US" dirty="0"/>
              <a:t>The Kubler-Ross theory which has 5 stages denial, anger, bargaining, depression, and acceptance.</a:t>
            </a:r>
          </a:p>
          <a:p>
            <a:pPr marL="571500" indent="-571500">
              <a:buFont typeface="+mj-lt"/>
              <a:buAutoNum type="romanLcPeriod"/>
            </a:pPr>
            <a:r>
              <a:rPr lang="en-US" dirty="0"/>
              <a:t>Corr's model which emphasizes individual empowerment and guidelines for caregivers.</a:t>
            </a:r>
          </a:p>
          <a:p>
            <a:pPr marL="571500" indent="-571500">
              <a:buFont typeface="+mj-lt"/>
              <a:buAutoNum type="romanLcPeriod"/>
            </a:pPr>
            <a:r>
              <a:rPr lang="en-US" dirty="0"/>
              <a:t>Zlatin's theory that makes use of what she terms "life themes" in the dying process.</a:t>
            </a:r>
            <a:br>
              <a:rPr lang="en-US" dirty="0"/>
            </a:br>
            <a:br>
              <a:rPr lang="en-US" dirty="0"/>
            </a:br>
            <a:endParaRPr lang="en-US" dirty="0"/>
          </a:p>
          <a:p>
            <a:pPr marL="571500" indent="-571500">
              <a:buFont typeface="+mj-lt"/>
              <a:buAutoNum type="romanLcPeriod"/>
            </a:pPr>
            <a:endParaRPr lang="en-US" dirty="0"/>
          </a:p>
        </p:txBody>
      </p:sp>
    </p:spTree>
    <p:extLst>
      <p:ext uri="{BB962C8B-B14F-4D97-AF65-F5344CB8AC3E}">
        <p14:creationId xmlns:p14="http://schemas.microsoft.com/office/powerpoint/2010/main" val="2231574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481C6-9DB1-1AF7-1F06-8456B416ED01}"/>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E0575387-F066-0DE5-E99A-94EEDE9B635A}"/>
              </a:ext>
            </a:extLst>
          </p:cNvPr>
          <p:cNvSpPr>
            <a:spLocks noGrp="1"/>
          </p:cNvSpPr>
          <p:nvPr>
            <p:ph idx="1"/>
          </p:nvPr>
        </p:nvSpPr>
        <p:spPr/>
        <p:txBody>
          <a:bodyPr>
            <a:normAutofit fontScale="92500"/>
          </a:bodyPr>
          <a:lstStyle/>
          <a:p>
            <a:pPr eaLnBrk="1" hangingPunct="1">
              <a:lnSpc>
                <a:spcPct val="80000"/>
              </a:lnSpc>
            </a:pPr>
            <a:r>
              <a:rPr lang="en-GB" altLang="en-US" sz="2800" dirty="0"/>
              <a:t>People thought of hospices as death houses where the terminally ill were sent to die so the term “palliative care” was coined in Canada in the 1970’s to replace “hospice care” and became the preferred term.</a:t>
            </a:r>
          </a:p>
          <a:p>
            <a:pPr eaLnBrk="1" hangingPunct="1">
              <a:lnSpc>
                <a:spcPct val="80000"/>
              </a:lnSpc>
            </a:pPr>
            <a:r>
              <a:rPr lang="en-GB" altLang="en-US" sz="2800" dirty="0"/>
              <a:t>The word palliative comes from the Latin word “pallium” which means to cloak or to blanket.  This signifies the holistic nature of palliative care i.e. cloaking all symptoms at the same time.</a:t>
            </a:r>
          </a:p>
          <a:p>
            <a:pPr eaLnBrk="1" hangingPunct="1">
              <a:lnSpc>
                <a:spcPct val="80000"/>
              </a:lnSpc>
            </a:pPr>
            <a:r>
              <a:rPr lang="en-GB" altLang="en-US" sz="2800" dirty="0"/>
              <a:t>In 1987, Palliative Medicine was formally recognised by the Royal College of Physicians as a speciality within medicine in the United Kingdom.</a:t>
            </a:r>
          </a:p>
          <a:p>
            <a:pPr eaLnBrk="1" hangingPunct="1">
              <a:lnSpc>
                <a:spcPct val="80000"/>
              </a:lnSpc>
            </a:pPr>
            <a:r>
              <a:rPr lang="en-GB" altLang="en-US" sz="2800" dirty="0"/>
              <a:t>As a specialty in medicine, palliative care is defined as the study and management of patients with active, progressive, far-advanced disease, for whom the prognosis is limited and the focus of care is the quality of life.</a:t>
            </a:r>
          </a:p>
          <a:p>
            <a:endParaRPr lang="en-KE" dirty="0"/>
          </a:p>
        </p:txBody>
      </p:sp>
    </p:spTree>
    <p:extLst>
      <p:ext uri="{BB962C8B-B14F-4D97-AF65-F5344CB8AC3E}">
        <p14:creationId xmlns:p14="http://schemas.microsoft.com/office/powerpoint/2010/main" val="33368899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F0645-F4AA-C290-2AC9-3F6347D05AE1}"/>
              </a:ext>
            </a:extLst>
          </p:cNvPr>
          <p:cNvSpPr>
            <a:spLocks noGrp="1"/>
          </p:cNvSpPr>
          <p:nvPr>
            <p:ph type="title"/>
          </p:nvPr>
        </p:nvSpPr>
        <p:spPr/>
        <p:txBody>
          <a:bodyPr/>
          <a:lstStyle/>
          <a:p>
            <a:r>
              <a:rPr lang="en-US" dirty="0"/>
              <a:t>Kubler-Ross Theory</a:t>
            </a:r>
            <a:endParaRPr lang="en-KE" dirty="0"/>
          </a:p>
        </p:txBody>
      </p:sp>
      <p:sp>
        <p:nvSpPr>
          <p:cNvPr id="3" name="Content Placeholder 2">
            <a:extLst>
              <a:ext uri="{FF2B5EF4-FFF2-40B4-BE49-F238E27FC236}">
                <a16:creationId xmlns:a16="http://schemas.microsoft.com/office/drawing/2014/main" id="{EBA72B77-56B6-43C9-B5BE-827D2C12BD40}"/>
              </a:ext>
            </a:extLst>
          </p:cNvPr>
          <p:cNvSpPr>
            <a:spLocks noGrp="1"/>
          </p:cNvSpPr>
          <p:nvPr>
            <p:ph idx="1"/>
          </p:nvPr>
        </p:nvSpPr>
        <p:spPr/>
        <p:txBody>
          <a:bodyPr>
            <a:normAutofit fontScale="92500"/>
          </a:bodyPr>
          <a:lstStyle/>
          <a:p>
            <a:pPr marL="514350" indent="-514350">
              <a:buFont typeface="+mj-lt"/>
              <a:buAutoNum type="arabicPeriod"/>
            </a:pPr>
            <a:r>
              <a:rPr lang="en-US" b="1" dirty="0"/>
              <a:t>Denial and Isolation</a:t>
            </a:r>
            <a:r>
              <a:rPr lang="en-US" dirty="0"/>
              <a:t>: Used by almost all patients in some form. It is a usually temporary shock response to bad news. Isolation arises from people, even family members, avoiding the dying person. People can slip back into this stage when there are new developments or the person feels they can no longer cope.</a:t>
            </a:r>
          </a:p>
          <a:p>
            <a:pPr marL="514350" indent="-514350" eaLnBrk="1" hangingPunct="1">
              <a:buFont typeface="+mj-lt"/>
              <a:buAutoNum type="arabicPeriod"/>
            </a:pPr>
            <a:r>
              <a:rPr lang="en-US" altLang="en-KE" b="1" dirty="0"/>
              <a:t>Anger:</a:t>
            </a:r>
            <a:r>
              <a:rPr lang="en-US" altLang="en-KE" dirty="0"/>
              <a:t> Different ways of expression</a:t>
            </a:r>
          </a:p>
          <a:p>
            <a:pPr eaLnBrk="1" hangingPunct="1"/>
            <a:r>
              <a:rPr lang="en-US" altLang="en-KE" dirty="0"/>
              <a:t>Anger at God: "Why me?" Feeling that others are more deserving.</a:t>
            </a:r>
          </a:p>
          <a:p>
            <a:pPr eaLnBrk="1" hangingPunct="1"/>
            <a:r>
              <a:rPr lang="en-US" altLang="en-KE" dirty="0"/>
              <a:t>Envy of others: Other people don't seem to care, they are enjoying life while the dying person experiences pain. Others aren't dying.</a:t>
            </a:r>
          </a:p>
          <a:p>
            <a:pPr eaLnBrk="1" hangingPunct="1"/>
            <a:r>
              <a:rPr lang="en-US" altLang="en-KE" dirty="0"/>
              <a:t>Projected on environment: Anger towards doctors, nurses, and families.</a:t>
            </a:r>
          </a:p>
          <a:p>
            <a:pPr marL="514350" indent="-514350">
              <a:buFont typeface="+mj-lt"/>
              <a:buAutoNum type="arabicPeriod"/>
            </a:pPr>
            <a:endParaRPr lang="en-US" dirty="0"/>
          </a:p>
          <a:p>
            <a:endParaRPr lang="en-KE" dirty="0"/>
          </a:p>
        </p:txBody>
      </p:sp>
    </p:spTree>
    <p:extLst>
      <p:ext uri="{BB962C8B-B14F-4D97-AF65-F5344CB8AC3E}">
        <p14:creationId xmlns:p14="http://schemas.microsoft.com/office/powerpoint/2010/main" val="4015577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0FE6F-C985-E977-FF46-13050A7FCE46}"/>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A906CECD-1AFD-D526-B419-EB14878FE8B9}"/>
              </a:ext>
            </a:extLst>
          </p:cNvPr>
          <p:cNvSpPr>
            <a:spLocks noGrp="1"/>
          </p:cNvSpPr>
          <p:nvPr>
            <p:ph idx="1"/>
          </p:nvPr>
        </p:nvSpPr>
        <p:spPr/>
        <p:txBody>
          <a:bodyPr/>
          <a:lstStyle/>
          <a:p>
            <a:pPr marL="0" indent="0" eaLnBrk="1" hangingPunct="1">
              <a:buNone/>
            </a:pPr>
            <a:r>
              <a:rPr lang="en-US" altLang="en-KE" b="1" dirty="0"/>
              <a:t>3. Bargaining:</a:t>
            </a:r>
            <a:r>
              <a:rPr lang="en-US" altLang="en-KE" dirty="0"/>
              <a:t> Often between patient and God.</a:t>
            </a:r>
          </a:p>
          <a:p>
            <a:r>
              <a:rPr lang="en-US" altLang="en-KE" dirty="0"/>
              <a:t> If God didn't respond to anger, maybe being "good" will work.</a:t>
            </a:r>
          </a:p>
          <a:p>
            <a:r>
              <a:rPr lang="en-US" altLang="en-KE" dirty="0"/>
              <a:t> Attempts to postpone: "If only I could live to see . . .</a:t>
            </a:r>
          </a:p>
          <a:p>
            <a:pPr eaLnBrk="1" hangingPunct="1">
              <a:buFont typeface="Wingdings" panose="05000000000000000000" pitchFamily="2" charset="2"/>
              <a:buNone/>
            </a:pPr>
            <a:r>
              <a:rPr lang="en-US" altLang="en-KE" b="1" dirty="0"/>
              <a:t>4. Depression:</a:t>
            </a:r>
            <a:r>
              <a:rPr lang="en-US" altLang="en-KE" dirty="0"/>
              <a:t> Mourning for losses</a:t>
            </a:r>
          </a:p>
          <a:p>
            <a:pPr eaLnBrk="1" hangingPunct="1"/>
            <a:r>
              <a:rPr lang="en-US" altLang="en-KE" dirty="0"/>
              <a:t>Reactive depression (past losses): loss of job, hobbies, mobility.</a:t>
            </a:r>
          </a:p>
          <a:p>
            <a:pPr eaLnBrk="1" hangingPunct="1"/>
            <a:r>
              <a:rPr lang="en-US" altLang="en-KE" dirty="0"/>
              <a:t>Preparatory depression (losses yet to come): dependence on family, etc.</a:t>
            </a:r>
          </a:p>
          <a:p>
            <a:endParaRPr lang="en-KE" dirty="0"/>
          </a:p>
        </p:txBody>
      </p:sp>
    </p:spTree>
    <p:extLst>
      <p:ext uri="{BB962C8B-B14F-4D97-AF65-F5344CB8AC3E}">
        <p14:creationId xmlns:p14="http://schemas.microsoft.com/office/powerpoint/2010/main" val="780383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D962E-9DC9-32BB-A4C9-DC88A4998575}"/>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157034D6-ED79-5317-346D-AA7FF014A104}"/>
              </a:ext>
            </a:extLst>
          </p:cNvPr>
          <p:cNvSpPr>
            <a:spLocks noGrp="1"/>
          </p:cNvSpPr>
          <p:nvPr>
            <p:ph idx="1"/>
          </p:nvPr>
        </p:nvSpPr>
        <p:spPr/>
        <p:txBody>
          <a:bodyPr/>
          <a:lstStyle/>
          <a:p>
            <a:pPr eaLnBrk="1" hangingPunct="1">
              <a:buFont typeface="Wingdings" panose="05000000000000000000" pitchFamily="2" charset="2"/>
              <a:buNone/>
            </a:pPr>
            <a:r>
              <a:rPr lang="en-US" altLang="en-KE" b="1" dirty="0"/>
              <a:t>5. Acceptance:</a:t>
            </a:r>
            <a:r>
              <a:rPr lang="en-US" altLang="en-KE" dirty="0"/>
              <a:t> not a "happy" stage, it is usually void of feelings. It takes a while to reach this stage and a person who fights until the end will not reach it. It consists of basically giving up and realizing that death is inevitable.</a:t>
            </a:r>
          </a:p>
          <a:p>
            <a:pPr eaLnBrk="1" hangingPunct="1">
              <a:buFont typeface="Wingdings" panose="05000000000000000000" pitchFamily="2" charset="2"/>
              <a:buNone/>
            </a:pPr>
            <a:r>
              <a:rPr lang="en-US" altLang="en-KE" b="1" dirty="0"/>
              <a:t>Hope is an important aspect of all stages. A person's hope can help them through difficult times.</a:t>
            </a:r>
          </a:p>
          <a:p>
            <a:endParaRPr lang="en-KE" dirty="0"/>
          </a:p>
        </p:txBody>
      </p:sp>
    </p:spTree>
    <p:extLst>
      <p:ext uri="{BB962C8B-B14F-4D97-AF65-F5344CB8AC3E}">
        <p14:creationId xmlns:p14="http://schemas.microsoft.com/office/powerpoint/2010/main" val="1316878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243F-2239-551E-715E-DE5C05A61ACB}"/>
              </a:ext>
            </a:extLst>
          </p:cNvPr>
          <p:cNvSpPr>
            <a:spLocks noGrp="1"/>
          </p:cNvSpPr>
          <p:nvPr>
            <p:ph type="title"/>
          </p:nvPr>
        </p:nvSpPr>
        <p:spPr/>
        <p:txBody>
          <a:bodyPr/>
          <a:lstStyle/>
          <a:p>
            <a:r>
              <a:rPr lang="en-US" dirty="0"/>
              <a:t>Care of the dying Patient</a:t>
            </a:r>
            <a:endParaRPr lang="en-KE" dirty="0"/>
          </a:p>
        </p:txBody>
      </p:sp>
      <p:sp>
        <p:nvSpPr>
          <p:cNvPr id="3" name="Content Placeholder 2">
            <a:extLst>
              <a:ext uri="{FF2B5EF4-FFF2-40B4-BE49-F238E27FC236}">
                <a16:creationId xmlns:a16="http://schemas.microsoft.com/office/drawing/2014/main" id="{13335B93-F6AA-F459-FA7D-157CB53F1331}"/>
              </a:ext>
            </a:extLst>
          </p:cNvPr>
          <p:cNvSpPr>
            <a:spLocks noGrp="1"/>
          </p:cNvSpPr>
          <p:nvPr>
            <p:ph idx="1"/>
          </p:nvPr>
        </p:nvSpPr>
        <p:spPr/>
        <p:txBody>
          <a:bodyPr/>
          <a:lstStyle/>
          <a:p>
            <a:r>
              <a:rPr lang="en-US" b="1" dirty="0"/>
              <a:t>Absolute necessities</a:t>
            </a:r>
          </a:p>
          <a:p>
            <a:r>
              <a:rPr lang="en-US" dirty="0"/>
              <a:t>Family &amp; care provider education</a:t>
            </a:r>
          </a:p>
          <a:p>
            <a:r>
              <a:rPr lang="en-US" dirty="0"/>
              <a:t>Multidisciplinary teams with 24-hour rapid response capability</a:t>
            </a:r>
          </a:p>
          <a:p>
            <a:r>
              <a:rPr lang="en-US" dirty="0"/>
              <a:t>Adequate pain and symptom control</a:t>
            </a:r>
          </a:p>
          <a:p>
            <a:r>
              <a:rPr lang="en-US" dirty="0"/>
              <a:t> A written care plan</a:t>
            </a:r>
          </a:p>
          <a:p>
            <a:r>
              <a:rPr lang="en-US" dirty="0"/>
              <a:t> Institutional backup if patient is at home</a:t>
            </a:r>
          </a:p>
          <a:p>
            <a:r>
              <a:rPr lang="en-US" dirty="0"/>
              <a:t>Enough help to avoid family </a:t>
            </a:r>
            <a:r>
              <a:rPr lang="en-US" dirty="0" err="1"/>
              <a:t>exhaustio</a:t>
            </a:r>
            <a:endParaRPr lang="en-KE" dirty="0"/>
          </a:p>
        </p:txBody>
      </p:sp>
    </p:spTree>
    <p:extLst>
      <p:ext uri="{BB962C8B-B14F-4D97-AF65-F5344CB8AC3E}">
        <p14:creationId xmlns:p14="http://schemas.microsoft.com/office/powerpoint/2010/main" val="24386594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92A9D-A4A6-884B-E633-F306C50B3560}"/>
              </a:ext>
            </a:extLst>
          </p:cNvPr>
          <p:cNvSpPr>
            <a:spLocks noGrp="1"/>
          </p:cNvSpPr>
          <p:nvPr>
            <p:ph type="title"/>
          </p:nvPr>
        </p:nvSpPr>
        <p:spPr/>
        <p:txBody>
          <a:bodyPr/>
          <a:lstStyle/>
          <a:p>
            <a:r>
              <a:rPr lang="en-US" dirty="0"/>
              <a:t>Management in the last hours</a:t>
            </a:r>
            <a:endParaRPr lang="en-KE" dirty="0"/>
          </a:p>
        </p:txBody>
      </p:sp>
      <p:sp>
        <p:nvSpPr>
          <p:cNvPr id="3" name="Content Placeholder 2">
            <a:extLst>
              <a:ext uri="{FF2B5EF4-FFF2-40B4-BE49-F238E27FC236}">
                <a16:creationId xmlns:a16="http://schemas.microsoft.com/office/drawing/2014/main" id="{79BC0E5A-769F-B24A-DCD0-7B004FA36D0D}"/>
              </a:ext>
            </a:extLst>
          </p:cNvPr>
          <p:cNvSpPr>
            <a:spLocks noGrp="1"/>
          </p:cNvSpPr>
          <p:nvPr>
            <p:ph idx="1"/>
          </p:nvPr>
        </p:nvSpPr>
        <p:spPr/>
        <p:txBody>
          <a:bodyPr/>
          <a:lstStyle/>
          <a:p>
            <a:r>
              <a:rPr lang="en-US" dirty="0"/>
              <a:t>Three phases to management of the last hours:</a:t>
            </a:r>
          </a:p>
          <a:p>
            <a:r>
              <a:rPr lang="en-US" dirty="0"/>
              <a:t>1. Preparation</a:t>
            </a:r>
          </a:p>
          <a:p>
            <a:r>
              <a:rPr lang="en-US" dirty="0"/>
              <a:t>2. Symptom Management</a:t>
            </a:r>
          </a:p>
          <a:p>
            <a:r>
              <a:rPr lang="en-US" dirty="0"/>
              <a:t>3. At the Time of </a:t>
            </a:r>
            <a:r>
              <a:rPr lang="en-US" dirty="0" err="1"/>
              <a:t>Deat</a:t>
            </a:r>
            <a:endParaRPr lang="en-KE" dirty="0"/>
          </a:p>
        </p:txBody>
      </p:sp>
    </p:spTree>
    <p:extLst>
      <p:ext uri="{BB962C8B-B14F-4D97-AF65-F5344CB8AC3E}">
        <p14:creationId xmlns:p14="http://schemas.microsoft.com/office/powerpoint/2010/main" val="38342999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A577A-08A6-9369-F55C-E73CB0DC6A51}"/>
              </a:ext>
            </a:extLst>
          </p:cNvPr>
          <p:cNvSpPr>
            <a:spLocks noGrp="1"/>
          </p:cNvSpPr>
          <p:nvPr>
            <p:ph type="title"/>
          </p:nvPr>
        </p:nvSpPr>
        <p:spPr/>
        <p:txBody>
          <a:bodyPr/>
          <a:lstStyle/>
          <a:p>
            <a:r>
              <a:rPr lang="en-US" dirty="0"/>
              <a:t>Preparation</a:t>
            </a:r>
            <a:endParaRPr lang="en-KE" dirty="0"/>
          </a:p>
        </p:txBody>
      </p:sp>
      <p:sp>
        <p:nvSpPr>
          <p:cNvPr id="3" name="Content Placeholder 2">
            <a:extLst>
              <a:ext uri="{FF2B5EF4-FFF2-40B4-BE49-F238E27FC236}">
                <a16:creationId xmlns:a16="http://schemas.microsoft.com/office/drawing/2014/main" id="{615ED341-1F2E-DC67-2778-65E7B9F6FCB2}"/>
              </a:ext>
            </a:extLst>
          </p:cNvPr>
          <p:cNvSpPr>
            <a:spLocks noGrp="1"/>
          </p:cNvSpPr>
          <p:nvPr>
            <p:ph idx="1"/>
          </p:nvPr>
        </p:nvSpPr>
        <p:spPr/>
        <p:txBody>
          <a:bodyPr>
            <a:normAutofit lnSpcReduction="10000"/>
          </a:bodyPr>
          <a:lstStyle/>
          <a:p>
            <a:r>
              <a:rPr lang="en-US" dirty="0"/>
              <a:t>1)Focus on patient AND family/caregiver </a:t>
            </a:r>
          </a:p>
          <a:p>
            <a:r>
              <a:rPr lang="en-US" dirty="0"/>
              <a:t>2) Educate family on last hours processes to reduce </a:t>
            </a:r>
          </a:p>
          <a:p>
            <a:r>
              <a:rPr lang="en-US" dirty="0"/>
              <a:t>fear and increase involvement</a:t>
            </a:r>
          </a:p>
          <a:p>
            <a:r>
              <a:rPr lang="en-US" dirty="0"/>
              <a:t>3) Encourage patient, if able, to deal with feelings, </a:t>
            </a:r>
          </a:p>
          <a:p>
            <a:r>
              <a:rPr lang="en-US" dirty="0"/>
              <a:t>last wishes, say goodbyes</a:t>
            </a:r>
          </a:p>
          <a:p>
            <a:r>
              <a:rPr lang="en-US" dirty="0"/>
              <a:t>4) Contact care provider to arrange for urgent </a:t>
            </a:r>
          </a:p>
          <a:p>
            <a:r>
              <a:rPr lang="en-US" dirty="0"/>
              <a:t>responses &amp; increased contact</a:t>
            </a:r>
          </a:p>
          <a:p>
            <a:r>
              <a:rPr lang="en-US" dirty="0"/>
              <a:t>5) Arrange medication supply/administration</a:t>
            </a:r>
          </a:p>
          <a:p>
            <a:r>
              <a:rPr lang="en-US" dirty="0"/>
              <a:t>6) Discuss death certification process</a:t>
            </a:r>
            <a:endParaRPr lang="en-KE" dirty="0"/>
          </a:p>
        </p:txBody>
      </p:sp>
    </p:spTree>
    <p:extLst>
      <p:ext uri="{BB962C8B-B14F-4D97-AF65-F5344CB8AC3E}">
        <p14:creationId xmlns:p14="http://schemas.microsoft.com/office/powerpoint/2010/main" val="27889132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9991F-A7E6-64B7-96C4-DC5B3F185D5F}"/>
              </a:ext>
            </a:extLst>
          </p:cNvPr>
          <p:cNvSpPr>
            <a:spLocks noGrp="1"/>
          </p:cNvSpPr>
          <p:nvPr>
            <p:ph type="title"/>
          </p:nvPr>
        </p:nvSpPr>
        <p:spPr/>
        <p:txBody>
          <a:bodyPr/>
          <a:lstStyle/>
          <a:p>
            <a:r>
              <a:rPr lang="en-US" dirty="0"/>
              <a:t>Symptom management</a:t>
            </a:r>
            <a:endParaRPr lang="en-KE" dirty="0"/>
          </a:p>
        </p:txBody>
      </p:sp>
      <p:sp>
        <p:nvSpPr>
          <p:cNvPr id="3" name="Content Placeholder 2">
            <a:extLst>
              <a:ext uri="{FF2B5EF4-FFF2-40B4-BE49-F238E27FC236}">
                <a16:creationId xmlns:a16="http://schemas.microsoft.com/office/drawing/2014/main" id="{1C0503B7-0BAC-4833-0141-B8C848910CDF}"/>
              </a:ext>
            </a:extLst>
          </p:cNvPr>
          <p:cNvSpPr>
            <a:spLocks noGrp="1"/>
          </p:cNvSpPr>
          <p:nvPr>
            <p:ph idx="1"/>
          </p:nvPr>
        </p:nvSpPr>
        <p:spPr/>
        <p:txBody>
          <a:bodyPr>
            <a:normAutofit/>
          </a:bodyPr>
          <a:lstStyle/>
          <a:p>
            <a:r>
              <a:rPr lang="en-US" dirty="0"/>
              <a:t>1)Positioning-left </a:t>
            </a:r>
            <a:r>
              <a:rPr lang="en-US" dirty="0" err="1"/>
              <a:t>lateral,pillow</a:t>
            </a:r>
            <a:r>
              <a:rPr lang="en-US" dirty="0"/>
              <a:t> support, slight head </a:t>
            </a:r>
            <a:r>
              <a:rPr lang="en-US" dirty="0" err="1"/>
              <a:t>elevation,turn</a:t>
            </a:r>
            <a:r>
              <a:rPr lang="en-US" dirty="0"/>
              <a:t> q 2 </a:t>
            </a:r>
            <a:r>
              <a:rPr lang="en-US" dirty="0" err="1"/>
              <a:t>hrs</a:t>
            </a:r>
            <a:r>
              <a:rPr lang="en-US" dirty="0"/>
              <a:t> then q 6-8 </a:t>
            </a:r>
            <a:r>
              <a:rPr lang="en-US" dirty="0" err="1"/>
              <a:t>hrs</a:t>
            </a:r>
            <a:endParaRPr lang="en-US" dirty="0"/>
          </a:p>
          <a:p>
            <a:r>
              <a:rPr lang="en-US" dirty="0"/>
              <a:t>2) Skin care-prevent </a:t>
            </a:r>
            <a:r>
              <a:rPr lang="en-US" dirty="0" err="1"/>
              <a:t>sores,gentle</a:t>
            </a:r>
            <a:r>
              <a:rPr lang="en-US" dirty="0"/>
              <a:t> cleansing and </a:t>
            </a:r>
            <a:r>
              <a:rPr lang="en-US" dirty="0" err="1"/>
              <a:t>dressing,avoid</a:t>
            </a:r>
            <a:r>
              <a:rPr lang="en-US" dirty="0"/>
              <a:t> massaging</a:t>
            </a:r>
          </a:p>
          <a:p>
            <a:r>
              <a:rPr lang="en-US" dirty="0"/>
              <a:t>3) Mouth care-good oral </a:t>
            </a:r>
            <a:r>
              <a:rPr lang="en-US" dirty="0" err="1"/>
              <a:t>hygiene,hydrate&amp;clean</a:t>
            </a:r>
            <a:r>
              <a:rPr lang="en-US" dirty="0"/>
              <a:t> </a:t>
            </a:r>
            <a:r>
              <a:rPr lang="en-US" dirty="0" err="1"/>
              <a:t>dentures,remove</a:t>
            </a:r>
            <a:r>
              <a:rPr lang="en-US" dirty="0"/>
              <a:t> dentures if drowsy</a:t>
            </a:r>
          </a:p>
          <a:p>
            <a:r>
              <a:rPr lang="en-US" dirty="0"/>
              <a:t>4) Pain-assessment and management</a:t>
            </a:r>
          </a:p>
          <a:p>
            <a:r>
              <a:rPr lang="en-US" dirty="0"/>
              <a:t>5) Nutrition and hydration-hydrate IV ,assess for difficulty </a:t>
            </a:r>
            <a:r>
              <a:rPr lang="en-US" dirty="0" err="1"/>
              <a:t>swallowing,hydrate</a:t>
            </a:r>
            <a:r>
              <a:rPr lang="en-US" dirty="0"/>
              <a:t> </a:t>
            </a:r>
            <a:r>
              <a:rPr lang="en-US" dirty="0" err="1"/>
              <a:t>lips,conjunctiva</a:t>
            </a:r>
            <a:r>
              <a:rPr lang="en-US" dirty="0"/>
              <a:t> and nares</a:t>
            </a:r>
          </a:p>
        </p:txBody>
      </p:sp>
    </p:spTree>
    <p:extLst>
      <p:ext uri="{BB962C8B-B14F-4D97-AF65-F5344CB8AC3E}">
        <p14:creationId xmlns:p14="http://schemas.microsoft.com/office/powerpoint/2010/main" val="597813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07CBF-B44C-BD85-320F-A7A8F43E267D}"/>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FBF328EA-9D84-1127-BC98-733A14606EB4}"/>
              </a:ext>
            </a:extLst>
          </p:cNvPr>
          <p:cNvSpPr>
            <a:spLocks noGrp="1"/>
          </p:cNvSpPr>
          <p:nvPr>
            <p:ph idx="1"/>
          </p:nvPr>
        </p:nvSpPr>
        <p:spPr/>
        <p:txBody>
          <a:bodyPr/>
          <a:lstStyle/>
          <a:p>
            <a:r>
              <a:rPr lang="en-US" dirty="0"/>
              <a:t>6) Secretion-positioning and dry swab</a:t>
            </a:r>
          </a:p>
          <a:p>
            <a:r>
              <a:rPr lang="en-US" dirty="0"/>
              <a:t>7)Terminal delirium and agitation-warn and </a:t>
            </a:r>
            <a:r>
              <a:rPr lang="en-US" dirty="0" err="1"/>
              <a:t>educate,treatment</a:t>
            </a:r>
            <a:r>
              <a:rPr lang="en-US" dirty="0"/>
              <a:t> using benzo then tranquilizers</a:t>
            </a:r>
          </a:p>
          <a:p>
            <a:r>
              <a:rPr lang="en-US" dirty="0"/>
              <a:t>8) Incontinence-catheters or diapers if necessary</a:t>
            </a:r>
          </a:p>
          <a:p>
            <a:r>
              <a:rPr lang="en-US" dirty="0"/>
              <a:t>9) Medications-stop </a:t>
            </a:r>
            <a:r>
              <a:rPr lang="en-US" dirty="0" err="1"/>
              <a:t>unneccesary</a:t>
            </a:r>
            <a:r>
              <a:rPr lang="en-US" dirty="0"/>
              <a:t> medication</a:t>
            </a:r>
          </a:p>
          <a:p>
            <a:r>
              <a:rPr lang="en-US" dirty="0"/>
              <a:t>10) Breathing patterns and dyspnea-positioning,O2 rarely needed</a:t>
            </a:r>
          </a:p>
          <a:p>
            <a:r>
              <a:rPr lang="en-US" dirty="0"/>
              <a:t>11) Terminal sedation-to manage pain</a:t>
            </a:r>
          </a:p>
          <a:p>
            <a:endParaRPr lang="en-KE" dirty="0"/>
          </a:p>
        </p:txBody>
      </p:sp>
    </p:spTree>
    <p:extLst>
      <p:ext uri="{BB962C8B-B14F-4D97-AF65-F5344CB8AC3E}">
        <p14:creationId xmlns:p14="http://schemas.microsoft.com/office/powerpoint/2010/main" val="2166076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BDFBF-651E-2451-6527-9AD6ECDDD9D9}"/>
              </a:ext>
            </a:extLst>
          </p:cNvPr>
          <p:cNvSpPr>
            <a:spLocks noGrp="1"/>
          </p:cNvSpPr>
          <p:nvPr>
            <p:ph type="title"/>
          </p:nvPr>
        </p:nvSpPr>
        <p:spPr/>
        <p:txBody>
          <a:bodyPr/>
          <a:lstStyle/>
          <a:p>
            <a:r>
              <a:rPr lang="en-US" dirty="0"/>
              <a:t>At the time of death</a:t>
            </a:r>
            <a:endParaRPr lang="en-KE" dirty="0"/>
          </a:p>
        </p:txBody>
      </p:sp>
      <p:sp>
        <p:nvSpPr>
          <p:cNvPr id="3" name="Content Placeholder 2">
            <a:extLst>
              <a:ext uri="{FF2B5EF4-FFF2-40B4-BE49-F238E27FC236}">
                <a16:creationId xmlns:a16="http://schemas.microsoft.com/office/drawing/2014/main" id="{33D1C362-003B-7A27-3633-84F11D22995F}"/>
              </a:ext>
            </a:extLst>
          </p:cNvPr>
          <p:cNvSpPr>
            <a:spLocks noGrp="1"/>
          </p:cNvSpPr>
          <p:nvPr>
            <p:ph idx="1"/>
          </p:nvPr>
        </p:nvSpPr>
        <p:spPr/>
        <p:txBody>
          <a:bodyPr/>
          <a:lstStyle/>
          <a:p>
            <a:r>
              <a:rPr lang="en-US" dirty="0"/>
              <a:t>1.Educate family beforehand to avoid panic</a:t>
            </a:r>
          </a:p>
          <a:p>
            <a:r>
              <a:rPr lang="en-US" dirty="0"/>
              <a:t>2. Advise family to spend some time with deceased and respect sense of peace that accompanies most deaths and early grief </a:t>
            </a:r>
          </a:p>
          <a:p>
            <a:r>
              <a:rPr lang="en-US" dirty="0"/>
              <a:t>3. Begin bereavement counseling (emphasis on early grief reactions and issues around funerals)</a:t>
            </a:r>
          </a:p>
          <a:p>
            <a:r>
              <a:rPr lang="en-US" dirty="0"/>
              <a:t>4. Opportunity to say your own goodbyes</a:t>
            </a:r>
          </a:p>
          <a:p>
            <a:endParaRPr lang="en-KE" dirty="0"/>
          </a:p>
        </p:txBody>
      </p:sp>
    </p:spTree>
    <p:extLst>
      <p:ext uri="{BB962C8B-B14F-4D97-AF65-F5344CB8AC3E}">
        <p14:creationId xmlns:p14="http://schemas.microsoft.com/office/powerpoint/2010/main" val="16096804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CE4BE-36D2-FAAA-90C9-832C71231E73}"/>
              </a:ext>
            </a:extLst>
          </p:cNvPr>
          <p:cNvSpPr>
            <a:spLocks noGrp="1"/>
          </p:cNvSpPr>
          <p:nvPr>
            <p:ph type="title"/>
          </p:nvPr>
        </p:nvSpPr>
        <p:spPr/>
        <p:txBody>
          <a:bodyPr/>
          <a:lstStyle/>
          <a:p>
            <a:r>
              <a:rPr lang="en-US" dirty="0"/>
              <a:t>LAST OFFICES</a:t>
            </a:r>
            <a:endParaRPr lang="en-KE" dirty="0"/>
          </a:p>
        </p:txBody>
      </p:sp>
      <p:sp>
        <p:nvSpPr>
          <p:cNvPr id="3" name="Content Placeholder 2">
            <a:extLst>
              <a:ext uri="{FF2B5EF4-FFF2-40B4-BE49-F238E27FC236}">
                <a16:creationId xmlns:a16="http://schemas.microsoft.com/office/drawing/2014/main" id="{5325B8E2-9D5C-45DF-489E-F87AD1D8A6CA}"/>
              </a:ext>
            </a:extLst>
          </p:cNvPr>
          <p:cNvSpPr>
            <a:spLocks noGrp="1"/>
          </p:cNvSpPr>
          <p:nvPr>
            <p:ph idx="1"/>
          </p:nvPr>
        </p:nvSpPr>
        <p:spPr/>
        <p:txBody>
          <a:bodyPr/>
          <a:lstStyle/>
          <a:p>
            <a:r>
              <a:rPr lang="en-US" dirty="0"/>
              <a:t>Ask students to consult their manual and write short notes</a:t>
            </a:r>
            <a:endParaRPr lang="en-KE" dirty="0"/>
          </a:p>
        </p:txBody>
      </p:sp>
    </p:spTree>
    <p:extLst>
      <p:ext uri="{BB962C8B-B14F-4D97-AF65-F5344CB8AC3E}">
        <p14:creationId xmlns:p14="http://schemas.microsoft.com/office/powerpoint/2010/main" val="2255615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1FFAE-9751-34B4-A1AC-DA71E5471A16}"/>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4589258C-2063-1DCF-7EF5-AFDAFF98BC2F}"/>
              </a:ext>
            </a:extLst>
          </p:cNvPr>
          <p:cNvSpPr>
            <a:spLocks noGrp="1"/>
          </p:cNvSpPr>
          <p:nvPr>
            <p:ph idx="1"/>
          </p:nvPr>
        </p:nvSpPr>
        <p:spPr/>
        <p:txBody>
          <a:bodyPr/>
          <a:lstStyle/>
          <a:p>
            <a:pPr eaLnBrk="1" hangingPunct="1">
              <a:lnSpc>
                <a:spcPct val="80000"/>
              </a:lnSpc>
            </a:pPr>
            <a:r>
              <a:rPr lang="en-GB" altLang="en-US" sz="2800" dirty="0"/>
              <a:t>In Africa, the first hospice was started in Zimbabwe in the 1980’s.  Later on South Africa, too, started a hospice.  Since then more hospices and palliative care facilities have opened in Africa.</a:t>
            </a:r>
          </a:p>
          <a:p>
            <a:pPr eaLnBrk="1" hangingPunct="1">
              <a:lnSpc>
                <a:spcPct val="80000"/>
              </a:lnSpc>
            </a:pPr>
            <a:r>
              <a:rPr lang="en-GB" altLang="en-US" sz="2800" dirty="0"/>
              <a:t>In 2004,the African Palliative Care Association(APCA) was formed to spearhead the development of quality palliative care services across Africa.</a:t>
            </a:r>
          </a:p>
          <a:p>
            <a:pPr eaLnBrk="1" hangingPunct="1">
              <a:lnSpc>
                <a:spcPct val="80000"/>
              </a:lnSpc>
            </a:pPr>
            <a:endParaRPr lang="en-US" altLang="en-US" sz="2800" dirty="0"/>
          </a:p>
          <a:p>
            <a:endParaRPr lang="en-KE" dirty="0"/>
          </a:p>
        </p:txBody>
      </p:sp>
    </p:spTree>
    <p:extLst>
      <p:ext uri="{BB962C8B-B14F-4D97-AF65-F5344CB8AC3E}">
        <p14:creationId xmlns:p14="http://schemas.microsoft.com/office/powerpoint/2010/main" val="14104103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461E8-7FD0-4FC7-7C79-4861EA14710A}"/>
              </a:ext>
            </a:extLst>
          </p:cNvPr>
          <p:cNvSpPr>
            <a:spLocks noGrp="1"/>
          </p:cNvSpPr>
          <p:nvPr>
            <p:ph type="title"/>
          </p:nvPr>
        </p:nvSpPr>
        <p:spPr/>
        <p:txBody>
          <a:bodyPr/>
          <a:lstStyle/>
          <a:p>
            <a:r>
              <a:rPr lang="en-US" dirty="0"/>
              <a:t>Grief and Bereavement </a:t>
            </a:r>
            <a:endParaRPr lang="en-KE" dirty="0"/>
          </a:p>
        </p:txBody>
      </p:sp>
      <p:sp>
        <p:nvSpPr>
          <p:cNvPr id="3" name="Content Placeholder 2">
            <a:extLst>
              <a:ext uri="{FF2B5EF4-FFF2-40B4-BE49-F238E27FC236}">
                <a16:creationId xmlns:a16="http://schemas.microsoft.com/office/drawing/2014/main" id="{D0F66998-11BB-BF06-34EC-235C95A2A810}"/>
              </a:ext>
            </a:extLst>
          </p:cNvPr>
          <p:cNvSpPr>
            <a:spLocks noGrp="1"/>
          </p:cNvSpPr>
          <p:nvPr>
            <p:ph idx="1"/>
          </p:nvPr>
        </p:nvSpPr>
        <p:spPr/>
        <p:txBody>
          <a:bodyPr/>
          <a:lstStyle/>
          <a:p>
            <a:r>
              <a:rPr lang="en-US" altLang="en-KE" b="1" dirty="0"/>
              <a:t>Bereavement</a:t>
            </a:r>
            <a:r>
              <a:rPr lang="en-US" altLang="en-KE" dirty="0"/>
              <a:t> is a gradual process of weaning and disconnection, the shock that is felt after the death of a loved one &amp; may continue for weeks, months, or even years, in waves of </a:t>
            </a:r>
            <a:r>
              <a:rPr lang="en-US" altLang="en-KE" b="1" dirty="0"/>
              <a:t>disbelieving aftershocks</a:t>
            </a:r>
            <a:r>
              <a:rPr lang="en-US" altLang="en-KE" dirty="0"/>
              <a:t>. </a:t>
            </a:r>
          </a:p>
          <a:p>
            <a:r>
              <a:rPr lang="en-US" altLang="en-KE" dirty="0"/>
              <a:t>State of loss</a:t>
            </a:r>
          </a:p>
          <a:p>
            <a:r>
              <a:rPr lang="en-US" altLang="en-KE" dirty="0"/>
              <a:t> Situation of anyone who has lost a person they are attached to.</a:t>
            </a:r>
          </a:p>
          <a:p>
            <a:r>
              <a:rPr lang="en-US" altLang="en-KE" dirty="0"/>
              <a:t>A state of having lost someone or something that is significant.</a:t>
            </a:r>
          </a:p>
          <a:p>
            <a:r>
              <a:rPr lang="en-US" altLang="en-KE" dirty="0"/>
              <a:t>A state of having experienced death of a significant other</a:t>
            </a:r>
          </a:p>
          <a:p>
            <a:endParaRPr lang="en-US" altLang="en-KE" dirty="0"/>
          </a:p>
          <a:p>
            <a:endParaRPr lang="en-KE" dirty="0"/>
          </a:p>
        </p:txBody>
      </p:sp>
    </p:spTree>
    <p:extLst>
      <p:ext uri="{BB962C8B-B14F-4D97-AF65-F5344CB8AC3E}">
        <p14:creationId xmlns:p14="http://schemas.microsoft.com/office/powerpoint/2010/main" val="41302681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F3996-75A9-2A27-6E6D-F66F73A82759}"/>
              </a:ext>
            </a:extLst>
          </p:cNvPr>
          <p:cNvSpPr>
            <a:spLocks noGrp="1"/>
          </p:cNvSpPr>
          <p:nvPr>
            <p:ph type="title"/>
          </p:nvPr>
        </p:nvSpPr>
        <p:spPr/>
        <p:txBody>
          <a:bodyPr/>
          <a:lstStyle/>
          <a:p>
            <a:r>
              <a:rPr lang="en-US" dirty="0"/>
              <a:t>Grief</a:t>
            </a:r>
            <a:endParaRPr lang="en-KE" dirty="0"/>
          </a:p>
        </p:txBody>
      </p:sp>
      <p:sp>
        <p:nvSpPr>
          <p:cNvPr id="3" name="Content Placeholder 2">
            <a:extLst>
              <a:ext uri="{FF2B5EF4-FFF2-40B4-BE49-F238E27FC236}">
                <a16:creationId xmlns:a16="http://schemas.microsoft.com/office/drawing/2014/main" id="{8F3C68BC-1FFF-9D38-7668-3AE5D5578015}"/>
              </a:ext>
            </a:extLst>
          </p:cNvPr>
          <p:cNvSpPr>
            <a:spLocks noGrp="1"/>
          </p:cNvSpPr>
          <p:nvPr>
            <p:ph idx="1"/>
          </p:nvPr>
        </p:nvSpPr>
        <p:spPr/>
        <p:txBody>
          <a:bodyPr/>
          <a:lstStyle/>
          <a:p>
            <a:r>
              <a:rPr lang="en-US" b="1" dirty="0"/>
              <a:t>Grief</a:t>
            </a:r>
          </a:p>
          <a:p>
            <a:r>
              <a:rPr lang="en-US" dirty="0"/>
              <a:t>Personal reaction to loss</a:t>
            </a:r>
          </a:p>
          <a:p>
            <a:r>
              <a:rPr lang="en-US" dirty="0"/>
              <a:t>Emotional response associated with loss/bereavement</a:t>
            </a:r>
          </a:p>
          <a:p>
            <a:r>
              <a:rPr lang="en-US" dirty="0"/>
              <a:t>The physical, emotional, spiritual, philosophical and cognitive reactions to death.</a:t>
            </a:r>
          </a:p>
          <a:p>
            <a:r>
              <a:rPr lang="en-US" dirty="0"/>
              <a:t>State of mental and physical pain experienced when loss of a significant object, person or part of self is realized</a:t>
            </a:r>
          </a:p>
          <a:p>
            <a:r>
              <a:rPr lang="en-US" dirty="0"/>
              <a:t>It is personalized and subjective set of responses that an individual makes to real, perceived or anticipated loss</a:t>
            </a:r>
          </a:p>
          <a:p>
            <a:endParaRPr lang="en-KE" dirty="0"/>
          </a:p>
        </p:txBody>
      </p:sp>
    </p:spTree>
    <p:extLst>
      <p:ext uri="{BB962C8B-B14F-4D97-AF65-F5344CB8AC3E}">
        <p14:creationId xmlns:p14="http://schemas.microsoft.com/office/powerpoint/2010/main" val="30753974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03503-665C-1D5F-7267-B8D13E5BE3FA}"/>
              </a:ext>
            </a:extLst>
          </p:cNvPr>
          <p:cNvSpPr>
            <a:spLocks noGrp="1"/>
          </p:cNvSpPr>
          <p:nvPr>
            <p:ph type="title"/>
          </p:nvPr>
        </p:nvSpPr>
        <p:spPr/>
        <p:txBody>
          <a:bodyPr/>
          <a:lstStyle/>
          <a:p>
            <a:r>
              <a:rPr lang="en-US" b="1" dirty="0"/>
              <a:t>Types of grief</a:t>
            </a:r>
            <a:br>
              <a:rPr lang="en-US" b="1" dirty="0"/>
            </a:br>
            <a:endParaRPr lang="en-KE" dirty="0"/>
          </a:p>
        </p:txBody>
      </p:sp>
      <p:sp>
        <p:nvSpPr>
          <p:cNvPr id="3" name="Content Placeholder 2">
            <a:extLst>
              <a:ext uri="{FF2B5EF4-FFF2-40B4-BE49-F238E27FC236}">
                <a16:creationId xmlns:a16="http://schemas.microsoft.com/office/drawing/2014/main" id="{6A92CACC-BC87-4AC1-AF53-CB5025A97FC4}"/>
              </a:ext>
            </a:extLst>
          </p:cNvPr>
          <p:cNvSpPr>
            <a:spLocks noGrp="1"/>
          </p:cNvSpPr>
          <p:nvPr>
            <p:ph idx="1"/>
          </p:nvPr>
        </p:nvSpPr>
        <p:spPr/>
        <p:txBody>
          <a:bodyPr>
            <a:normAutofit/>
          </a:bodyPr>
          <a:lstStyle/>
          <a:p>
            <a:pPr marL="514350" indent="-514350">
              <a:buFont typeface="+mj-lt"/>
              <a:buAutoNum type="arabicPeriod"/>
            </a:pPr>
            <a:r>
              <a:rPr lang="en-US" dirty="0"/>
              <a:t>Normal grief</a:t>
            </a:r>
          </a:p>
          <a:p>
            <a:pPr marL="514350" indent="-514350">
              <a:buFont typeface="+mj-lt"/>
              <a:buAutoNum type="arabicPeriod"/>
            </a:pPr>
            <a:r>
              <a:rPr lang="en-US" dirty="0"/>
              <a:t>Anticipatory grief</a:t>
            </a:r>
          </a:p>
          <a:p>
            <a:pPr marL="514350" indent="-514350">
              <a:buFont typeface="+mj-lt"/>
              <a:buAutoNum type="arabicPeriod"/>
            </a:pPr>
            <a:r>
              <a:rPr lang="en-US" dirty="0"/>
              <a:t>Pathological grief</a:t>
            </a:r>
          </a:p>
          <a:p>
            <a:pPr marL="514350" indent="-514350">
              <a:buFont typeface="+mj-lt"/>
              <a:buAutoNum type="arabicPeriod"/>
            </a:pPr>
            <a:r>
              <a:rPr lang="en-US" dirty="0"/>
              <a:t>Inhibited/delayed grief</a:t>
            </a:r>
          </a:p>
          <a:p>
            <a:pPr marL="514350" indent="-514350">
              <a:buFont typeface="+mj-lt"/>
              <a:buAutoNum type="arabicPeriod"/>
            </a:pPr>
            <a:r>
              <a:rPr lang="en-US" dirty="0"/>
              <a:t>Complicated grief</a:t>
            </a:r>
          </a:p>
          <a:p>
            <a:pPr marL="514350" indent="-514350">
              <a:buFont typeface="+mj-lt"/>
              <a:buAutoNum type="arabicPeriod"/>
            </a:pPr>
            <a:r>
              <a:rPr lang="en-US" dirty="0"/>
              <a:t>Traumatic grief</a:t>
            </a:r>
          </a:p>
          <a:p>
            <a:pPr marL="514350" indent="-514350">
              <a:buFont typeface="+mj-lt"/>
              <a:buAutoNum type="arabicPeriod"/>
            </a:pPr>
            <a:r>
              <a:rPr lang="en-US" dirty="0"/>
              <a:t>Disenfranchised grief</a:t>
            </a:r>
          </a:p>
          <a:p>
            <a:pPr marL="514350" indent="-514350">
              <a:buFont typeface="+mj-lt"/>
              <a:buAutoNum type="arabicPeriod"/>
            </a:pPr>
            <a:r>
              <a:rPr lang="en-US" dirty="0"/>
              <a:t>Unresolved grief</a:t>
            </a:r>
            <a:endParaRPr lang="en-KE" dirty="0"/>
          </a:p>
        </p:txBody>
      </p:sp>
    </p:spTree>
    <p:extLst>
      <p:ext uri="{BB962C8B-B14F-4D97-AF65-F5344CB8AC3E}">
        <p14:creationId xmlns:p14="http://schemas.microsoft.com/office/powerpoint/2010/main" val="10364543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process of grieving</a:t>
            </a:r>
          </a:p>
        </p:txBody>
      </p:sp>
      <p:sp>
        <p:nvSpPr>
          <p:cNvPr id="3" name="Content Placeholder 2"/>
          <p:cNvSpPr>
            <a:spLocks noGrp="1"/>
          </p:cNvSpPr>
          <p:nvPr>
            <p:ph idx="4294967295"/>
          </p:nvPr>
        </p:nvSpPr>
        <p:spPr>
          <a:xfrm>
            <a:off x="1524000" y="1935164"/>
            <a:ext cx="8229600" cy="4389437"/>
          </a:xfrm>
        </p:spPr>
        <p:txBody>
          <a:bodyPr/>
          <a:lstStyle/>
          <a:p>
            <a:r>
              <a:rPr lang="en-US" dirty="0"/>
              <a:t>Bereavement is a universal experience</a:t>
            </a:r>
          </a:p>
          <a:p>
            <a:r>
              <a:rPr lang="en-US" dirty="0"/>
              <a:t>The way people express their losses are not universal  and varies according;- </a:t>
            </a:r>
          </a:p>
          <a:p>
            <a:pPr>
              <a:buNone/>
            </a:pPr>
            <a:r>
              <a:rPr lang="en-US" dirty="0"/>
              <a:t>-Culture</a:t>
            </a:r>
          </a:p>
          <a:p>
            <a:pPr>
              <a:buNone/>
            </a:pPr>
            <a:r>
              <a:rPr lang="en-US" dirty="0"/>
              <a:t>-Religious practices</a:t>
            </a:r>
          </a:p>
          <a:p>
            <a:pPr>
              <a:buNone/>
            </a:pPr>
            <a:r>
              <a:rPr lang="en-US" dirty="0"/>
              <a:t>-The age of deceased</a:t>
            </a:r>
          </a:p>
          <a:p>
            <a:pPr>
              <a:buNone/>
            </a:pPr>
            <a:r>
              <a:rPr lang="en-US" dirty="0"/>
              <a:t>-The manner of death</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81000"/>
            <a:ext cx="8305800" cy="990600"/>
          </a:xfrm>
        </p:spPr>
        <p:txBody>
          <a:bodyPr>
            <a:normAutofit/>
          </a:bodyPr>
          <a:lstStyle/>
          <a:p>
            <a:r>
              <a:rPr lang="en-US" dirty="0"/>
              <a:t>The grief wheel</a:t>
            </a:r>
          </a:p>
        </p:txBody>
      </p:sp>
      <p:pic>
        <p:nvPicPr>
          <p:cNvPr id="3" name="Picture 2" descr="http://www.heron.nhs.uk/heron/specialist_directory/bereavement/images/grief_wheel.gif"/>
          <p:cNvPicPr/>
          <p:nvPr/>
        </p:nvPicPr>
        <p:blipFill>
          <a:blip r:embed="rId2"/>
          <a:srcRect/>
          <a:stretch>
            <a:fillRect/>
          </a:stretch>
        </p:blipFill>
        <p:spPr bwMode="auto">
          <a:xfrm>
            <a:off x="2514600" y="1600200"/>
            <a:ext cx="7543800" cy="495300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grief wheel</a:t>
            </a:r>
          </a:p>
        </p:txBody>
      </p:sp>
      <p:sp>
        <p:nvSpPr>
          <p:cNvPr id="4" name="Content Placeholder 3"/>
          <p:cNvSpPr>
            <a:spLocks noGrp="1"/>
          </p:cNvSpPr>
          <p:nvPr>
            <p:ph idx="1"/>
          </p:nvPr>
        </p:nvSpPr>
        <p:spPr/>
        <p:txBody>
          <a:bodyPr>
            <a:normAutofit/>
          </a:bodyPr>
          <a:lstStyle/>
          <a:p>
            <a:pPr>
              <a:buNone/>
            </a:pPr>
            <a:r>
              <a:rPr lang="en-US" dirty="0"/>
              <a:t>	</a:t>
            </a:r>
            <a:r>
              <a:rPr lang="en-US" b="1" dirty="0"/>
              <a:t>Shock</a:t>
            </a:r>
          </a:p>
          <a:p>
            <a:r>
              <a:rPr lang="en-US" dirty="0"/>
              <a:t>Numbness</a:t>
            </a:r>
          </a:p>
          <a:p>
            <a:r>
              <a:rPr lang="en-US" dirty="0"/>
              <a:t>Denial &amp; disbelief</a:t>
            </a:r>
          </a:p>
          <a:p>
            <a:r>
              <a:rPr lang="en-US" dirty="0"/>
              <a:t>Emotions –unaffected, hysterical, euphoric</a:t>
            </a:r>
          </a:p>
          <a:p>
            <a:r>
              <a:rPr lang="en-US" dirty="0"/>
              <a:t>Thinking –unaffected, slowed, chaotic, efficient</a:t>
            </a:r>
          </a:p>
          <a:p>
            <a:r>
              <a:rPr lang="en-US" dirty="0"/>
              <a:t>Activity –unaffected, slowed, super drive</a:t>
            </a:r>
          </a:p>
          <a:p>
            <a:r>
              <a:rPr lang="en-US" dirty="0"/>
              <a:t>Suicidal thoughts</a:t>
            </a:r>
          </a:p>
          <a:p>
            <a:pPr>
              <a:buNone/>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grief wheel</a:t>
            </a:r>
          </a:p>
        </p:txBody>
      </p:sp>
      <p:sp>
        <p:nvSpPr>
          <p:cNvPr id="4" name="Content Placeholder 3"/>
          <p:cNvSpPr>
            <a:spLocks noGrp="1"/>
          </p:cNvSpPr>
          <p:nvPr>
            <p:ph sz="half" idx="1"/>
          </p:nvPr>
        </p:nvSpPr>
        <p:spPr/>
        <p:txBody>
          <a:bodyPr/>
          <a:lstStyle/>
          <a:p>
            <a:pPr>
              <a:buNone/>
            </a:pPr>
            <a:r>
              <a:rPr lang="en-US" dirty="0"/>
              <a:t>  </a:t>
            </a:r>
            <a:r>
              <a:rPr lang="en-US" b="1" dirty="0"/>
              <a:t>Protest </a:t>
            </a:r>
          </a:p>
          <a:p>
            <a:r>
              <a:rPr lang="en-US" dirty="0"/>
              <a:t>Sadness</a:t>
            </a:r>
          </a:p>
          <a:p>
            <a:r>
              <a:rPr lang="en-US" dirty="0"/>
              <a:t>Anger</a:t>
            </a:r>
          </a:p>
          <a:p>
            <a:r>
              <a:rPr lang="en-US" dirty="0"/>
              <a:t>Guilt </a:t>
            </a:r>
          </a:p>
          <a:p>
            <a:r>
              <a:rPr lang="en-US" dirty="0"/>
              <a:t>Fear</a:t>
            </a:r>
          </a:p>
          <a:p>
            <a:r>
              <a:rPr lang="en-US" dirty="0"/>
              <a:t>Relief </a:t>
            </a:r>
          </a:p>
        </p:txBody>
      </p:sp>
      <p:sp>
        <p:nvSpPr>
          <p:cNvPr id="5" name="Content Placeholder 4"/>
          <p:cNvSpPr>
            <a:spLocks noGrp="1"/>
          </p:cNvSpPr>
          <p:nvPr>
            <p:ph sz="half" idx="2"/>
          </p:nvPr>
        </p:nvSpPr>
        <p:spPr/>
        <p:txBody>
          <a:bodyPr/>
          <a:lstStyle/>
          <a:p>
            <a:r>
              <a:rPr lang="en-US" dirty="0"/>
              <a:t>Dreams &amp; night mares</a:t>
            </a:r>
          </a:p>
          <a:p>
            <a:r>
              <a:rPr lang="en-US" dirty="0"/>
              <a:t>Yearning</a:t>
            </a:r>
          </a:p>
          <a:p>
            <a:r>
              <a:rPr lang="en-US" dirty="0"/>
              <a:t>Searching</a:t>
            </a:r>
          </a:p>
          <a:p>
            <a:r>
              <a:rPr lang="en-US" dirty="0"/>
              <a:t>Preoccupation</a:t>
            </a:r>
          </a:p>
          <a:p>
            <a:r>
              <a:rPr lang="en-US" dirty="0"/>
              <a:t>Physical distress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grief wheel</a:t>
            </a:r>
          </a:p>
        </p:txBody>
      </p:sp>
      <p:sp>
        <p:nvSpPr>
          <p:cNvPr id="3" name="Content Placeholder 2"/>
          <p:cNvSpPr>
            <a:spLocks noGrp="1"/>
          </p:cNvSpPr>
          <p:nvPr>
            <p:ph sz="half" idx="1"/>
          </p:nvPr>
        </p:nvSpPr>
        <p:spPr/>
        <p:txBody>
          <a:bodyPr>
            <a:normAutofit lnSpcReduction="10000"/>
          </a:bodyPr>
          <a:lstStyle/>
          <a:p>
            <a:pPr>
              <a:buNone/>
            </a:pPr>
            <a:r>
              <a:rPr lang="en-US" dirty="0"/>
              <a:t>  Disorganization </a:t>
            </a:r>
          </a:p>
          <a:p>
            <a:r>
              <a:rPr lang="en-US" dirty="0"/>
              <a:t>Confusion </a:t>
            </a:r>
          </a:p>
          <a:p>
            <a:r>
              <a:rPr lang="en-US" dirty="0"/>
              <a:t>Apathy &amp; aimlessness</a:t>
            </a:r>
          </a:p>
          <a:p>
            <a:r>
              <a:rPr lang="en-US" dirty="0"/>
              <a:t>Loss of interest</a:t>
            </a:r>
          </a:p>
          <a:p>
            <a:r>
              <a:rPr lang="en-US" dirty="0"/>
              <a:t>Restlessness</a:t>
            </a:r>
          </a:p>
          <a:p>
            <a:r>
              <a:rPr lang="en-US" dirty="0"/>
              <a:t>Low esteem</a:t>
            </a:r>
          </a:p>
          <a:p>
            <a:r>
              <a:rPr lang="en-US" dirty="0"/>
              <a:t>Anguish</a:t>
            </a:r>
          </a:p>
          <a:p>
            <a:r>
              <a:rPr lang="en-US" dirty="0"/>
              <a:t>Depreciation</a:t>
            </a:r>
          </a:p>
          <a:p>
            <a:r>
              <a:rPr lang="en-US" dirty="0"/>
              <a:t>anxiety</a:t>
            </a:r>
          </a:p>
        </p:txBody>
      </p:sp>
      <p:sp>
        <p:nvSpPr>
          <p:cNvPr id="4" name="Content Placeholder 3"/>
          <p:cNvSpPr>
            <a:spLocks noGrp="1"/>
          </p:cNvSpPr>
          <p:nvPr>
            <p:ph sz="half" idx="2"/>
          </p:nvPr>
        </p:nvSpPr>
        <p:spPr/>
        <p:txBody>
          <a:bodyPr>
            <a:normAutofit lnSpcReduction="10000"/>
          </a:bodyPr>
          <a:lstStyle/>
          <a:p>
            <a:r>
              <a:rPr lang="en-US" dirty="0"/>
              <a:t>Loneliness </a:t>
            </a:r>
          </a:p>
          <a:p>
            <a:r>
              <a:rPr lang="en-US" dirty="0"/>
              <a:t>Concentration and memory difficulties </a:t>
            </a:r>
          </a:p>
          <a:p>
            <a:r>
              <a:rPr lang="en-US" dirty="0"/>
              <a:t>Sadness</a:t>
            </a:r>
          </a:p>
          <a:p>
            <a:r>
              <a:rPr lang="en-US" dirty="0"/>
              <a:t>Loss of meaning</a:t>
            </a:r>
          </a:p>
          <a:p>
            <a:r>
              <a:rPr lang="en-US" dirty="0"/>
              <a:t>Loss of faith</a:t>
            </a:r>
          </a:p>
          <a:p>
            <a:r>
              <a:rPr lang="en-US" dirty="0"/>
              <a:t>Hopelessness</a:t>
            </a:r>
          </a:p>
          <a:p>
            <a:r>
              <a:rPr lang="en-US" dirty="0"/>
              <a:t>Suicidal ideation</a:t>
            </a:r>
          </a:p>
          <a:p>
            <a:r>
              <a:rPr lang="en-US" dirty="0"/>
              <a:t>Decreased immunity</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grief wheel</a:t>
            </a:r>
          </a:p>
        </p:txBody>
      </p:sp>
      <p:sp>
        <p:nvSpPr>
          <p:cNvPr id="6" name="Content Placeholder 5"/>
          <p:cNvSpPr>
            <a:spLocks noGrp="1"/>
          </p:cNvSpPr>
          <p:nvPr>
            <p:ph idx="1"/>
          </p:nvPr>
        </p:nvSpPr>
        <p:spPr/>
        <p:txBody>
          <a:bodyPr/>
          <a:lstStyle/>
          <a:p>
            <a:pPr>
              <a:buNone/>
            </a:pPr>
            <a:r>
              <a:rPr lang="en-US" dirty="0"/>
              <a:t>	</a:t>
            </a:r>
            <a:r>
              <a:rPr lang="en-US" b="1" dirty="0"/>
              <a:t>Reorganization </a:t>
            </a:r>
          </a:p>
          <a:p>
            <a:r>
              <a:rPr lang="en-US" dirty="0"/>
              <a:t>Development</a:t>
            </a:r>
          </a:p>
          <a:p>
            <a:r>
              <a:rPr lang="en-US" dirty="0"/>
              <a:t>Pleasure in remembering</a:t>
            </a:r>
          </a:p>
          <a:p>
            <a:r>
              <a:rPr lang="en-US" dirty="0"/>
              <a:t>Control over remembering</a:t>
            </a:r>
          </a:p>
          <a:p>
            <a:r>
              <a:rPr lang="en-US" dirty="0"/>
              <a:t>Return to previous levels of functioning</a:t>
            </a:r>
          </a:p>
          <a:p>
            <a:r>
              <a:rPr lang="en-US" dirty="0"/>
              <a:t>Changed values</a:t>
            </a:r>
          </a:p>
          <a:p>
            <a:r>
              <a:rPr lang="en-US" dirty="0"/>
              <a:t>Meaning in life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grief wheel</a:t>
            </a:r>
          </a:p>
        </p:txBody>
      </p:sp>
      <p:pic>
        <p:nvPicPr>
          <p:cNvPr id="1026" name="Picture 2" descr="C:\Users\Jane\Documents\Youcam\GrievingWheellarge.jpg"/>
          <p:cNvPicPr>
            <a:picLocks noGrp="1" noChangeAspect="1" noChangeArrowheads="1"/>
          </p:cNvPicPr>
          <p:nvPr>
            <p:ph idx="1"/>
          </p:nvPr>
        </p:nvPicPr>
        <p:blipFill>
          <a:blip r:embed="rId3"/>
          <a:stretch>
            <a:fillRect/>
          </a:stretch>
        </p:blipFill>
        <p:spPr bwMode="auto">
          <a:xfrm>
            <a:off x="3166426" y="1600201"/>
            <a:ext cx="5859148" cy="45259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106CE-F823-57D7-AEF9-7C31C39CD25D}"/>
              </a:ext>
            </a:extLst>
          </p:cNvPr>
          <p:cNvSpPr>
            <a:spLocks noGrp="1"/>
          </p:cNvSpPr>
          <p:nvPr>
            <p:ph type="title"/>
          </p:nvPr>
        </p:nvSpPr>
        <p:spPr/>
        <p:txBody>
          <a:bodyPr/>
          <a:lstStyle/>
          <a:p>
            <a:r>
              <a:rPr lang="en-US" dirty="0"/>
              <a:t>Concept of palliative care</a:t>
            </a:r>
            <a:endParaRPr lang="en-KE" dirty="0"/>
          </a:p>
        </p:txBody>
      </p:sp>
      <p:sp>
        <p:nvSpPr>
          <p:cNvPr id="3" name="Content Placeholder 2">
            <a:extLst>
              <a:ext uri="{FF2B5EF4-FFF2-40B4-BE49-F238E27FC236}">
                <a16:creationId xmlns:a16="http://schemas.microsoft.com/office/drawing/2014/main" id="{28E72AF2-01E5-E8EE-0626-97CAF477C1ED}"/>
              </a:ext>
            </a:extLst>
          </p:cNvPr>
          <p:cNvSpPr>
            <a:spLocks noGrp="1"/>
          </p:cNvSpPr>
          <p:nvPr>
            <p:ph idx="1"/>
          </p:nvPr>
        </p:nvSpPr>
        <p:spPr/>
        <p:txBody>
          <a:bodyPr>
            <a:normAutofit fontScale="92500" lnSpcReduction="10000"/>
          </a:bodyPr>
          <a:lstStyle/>
          <a:p>
            <a:r>
              <a:rPr lang="en-US" b="1" u="sng" dirty="0"/>
              <a:t>Definitions</a:t>
            </a:r>
          </a:p>
          <a:p>
            <a:r>
              <a:rPr lang="en-GB" altLang="en-US" sz="2800" b="1" i="1" dirty="0">
                <a:latin typeface="Times New Roman" panose="02020603050405020304" pitchFamily="18" charset="0"/>
                <a:cs typeface="Times New Roman" panose="02020603050405020304" pitchFamily="18" charset="0"/>
              </a:rPr>
              <a:t>“</a:t>
            </a:r>
            <a:r>
              <a:rPr lang="en-GB" altLang="en-US" sz="2800" i="1" dirty="0">
                <a:latin typeface="Times New Roman" panose="02020603050405020304" pitchFamily="18" charset="0"/>
                <a:cs typeface="Times New Roman" panose="02020603050405020304" pitchFamily="18" charset="0"/>
              </a:rPr>
              <a:t>Palliative care is an approach that improves the quality of life of patients and their families facing the problems associated with life-threatening illness, through the prevention and relief of suffering by means of early identification and impeccable assessment and treatment of pain and other problems, physical, psychosocial and spiritual”.( WHO 2002)</a:t>
            </a:r>
          </a:p>
          <a:p>
            <a:r>
              <a:rPr lang="en-US" altLang="en-US" sz="2800" i="1" dirty="0">
                <a:latin typeface="Times New Roman" panose="02020603050405020304" pitchFamily="18" charset="0"/>
                <a:cs typeface="Times New Roman" panose="02020603050405020304" pitchFamily="18" charset="0"/>
              </a:rPr>
              <a:t>Palliative care focuses on promoting the quality of life in people with advanced disease, maximizing a person’s ability to continue functioning for as long as possible, and supporting the family or friends caring for the them(Pennell and Corner 2001)</a:t>
            </a:r>
          </a:p>
          <a:p>
            <a:r>
              <a:rPr lang="en-US" altLang="en-US" i="1" dirty="0">
                <a:latin typeface="Times New Roman" panose="02020603050405020304" pitchFamily="18" charset="0"/>
                <a:cs typeface="Times New Roman" panose="02020603050405020304" pitchFamily="18" charset="0"/>
              </a:rPr>
              <a:t>Hospice?</a:t>
            </a:r>
            <a:endParaRPr lang="en-US" altLang="en-US" sz="2800" i="1" dirty="0">
              <a:latin typeface="Times New Roman" panose="02020603050405020304" pitchFamily="18" charset="0"/>
              <a:cs typeface="Times New Roman" panose="02020603050405020304" pitchFamily="18" charset="0"/>
            </a:endParaRPr>
          </a:p>
          <a:p>
            <a:endParaRPr lang="en-GB" altLang="en-US" sz="2800" i="1" dirty="0"/>
          </a:p>
          <a:p>
            <a:endParaRPr lang="en-US" b="1" u="sng" dirty="0"/>
          </a:p>
          <a:p>
            <a:endParaRPr lang="en-US" b="1" u="sng" dirty="0"/>
          </a:p>
          <a:p>
            <a:endParaRPr lang="en-KE" b="1" dirty="0"/>
          </a:p>
        </p:txBody>
      </p:sp>
    </p:spTree>
    <p:extLst>
      <p:ext uri="{BB962C8B-B14F-4D97-AF65-F5344CB8AC3E}">
        <p14:creationId xmlns:p14="http://schemas.microsoft.com/office/powerpoint/2010/main" val="596987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task of grieving </a:t>
            </a:r>
          </a:p>
        </p:txBody>
      </p:sp>
      <p:sp>
        <p:nvSpPr>
          <p:cNvPr id="3" name="Content Placeholder 2"/>
          <p:cNvSpPr>
            <a:spLocks noGrp="1"/>
          </p:cNvSpPr>
          <p:nvPr>
            <p:ph idx="1"/>
          </p:nvPr>
        </p:nvSpPr>
        <p:spPr/>
        <p:txBody>
          <a:bodyPr>
            <a:normAutofit lnSpcReduction="10000"/>
          </a:bodyPr>
          <a:lstStyle/>
          <a:p>
            <a:pPr>
              <a:buNone/>
            </a:pPr>
            <a:r>
              <a:rPr lang="en-US" dirty="0"/>
              <a:t> Task 1: Accepting loss – mental task</a:t>
            </a:r>
          </a:p>
          <a:p>
            <a:pPr>
              <a:buNone/>
            </a:pPr>
            <a:r>
              <a:rPr lang="en-US" dirty="0"/>
              <a:t>             -allow to verbalize feeling</a:t>
            </a:r>
          </a:p>
          <a:p>
            <a:pPr>
              <a:buNone/>
            </a:pPr>
            <a:r>
              <a:rPr lang="en-US" dirty="0"/>
              <a:t>              -listen patiently</a:t>
            </a:r>
          </a:p>
          <a:p>
            <a:pPr>
              <a:buNone/>
            </a:pPr>
            <a:r>
              <a:rPr lang="en-US" dirty="0"/>
              <a:t>              -be there for the bereaved</a:t>
            </a:r>
          </a:p>
          <a:p>
            <a:pPr>
              <a:buNone/>
            </a:pPr>
            <a:r>
              <a:rPr lang="en-US" dirty="0"/>
              <a:t> Task 2: working the pain and emotions –emotional task </a:t>
            </a:r>
          </a:p>
          <a:p>
            <a:pPr>
              <a:buNone/>
            </a:pPr>
            <a:r>
              <a:rPr lang="en-US" dirty="0"/>
              <a:t>              -allow the individual to express feelings</a:t>
            </a:r>
          </a:p>
          <a:p>
            <a:pPr>
              <a:buNone/>
            </a:pPr>
            <a:r>
              <a:rPr lang="en-US" dirty="0"/>
              <a:t>              -be good listener</a:t>
            </a:r>
          </a:p>
          <a:p>
            <a:pPr>
              <a:buNone/>
            </a:pPr>
            <a:r>
              <a:rPr lang="en-US" dirty="0"/>
              <a:t>              -provide place and time to grieve</a:t>
            </a:r>
          </a:p>
          <a:p>
            <a:pPr>
              <a:buNone/>
            </a:pPr>
            <a:r>
              <a:rPr lang="en-US" dirty="0"/>
              <a:t>              -be nonjudgmental  </a:t>
            </a:r>
          </a:p>
          <a:p>
            <a:pPr>
              <a:buNone/>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task of grieving </a:t>
            </a:r>
          </a:p>
        </p:txBody>
      </p:sp>
      <p:sp>
        <p:nvSpPr>
          <p:cNvPr id="3" name="Content Placeholder 2"/>
          <p:cNvSpPr>
            <a:spLocks noGrp="1"/>
          </p:cNvSpPr>
          <p:nvPr>
            <p:ph idx="1"/>
          </p:nvPr>
        </p:nvSpPr>
        <p:spPr/>
        <p:txBody>
          <a:bodyPr>
            <a:normAutofit lnSpcReduction="10000"/>
          </a:bodyPr>
          <a:lstStyle/>
          <a:p>
            <a:pPr>
              <a:buNone/>
            </a:pPr>
            <a:r>
              <a:rPr lang="en-US" dirty="0"/>
              <a:t>Task 3: Adjusting –practical task</a:t>
            </a:r>
          </a:p>
          <a:p>
            <a:pPr>
              <a:buNone/>
            </a:pPr>
            <a:r>
              <a:rPr lang="en-US" dirty="0"/>
              <a:t>                -help the bereaved manage daily chores                               	       without  the deceased.</a:t>
            </a:r>
          </a:p>
          <a:p>
            <a:pPr>
              <a:buNone/>
            </a:pPr>
            <a:r>
              <a:rPr lang="en-US" dirty="0"/>
              <a:t>		     -help to identify and solve problems</a:t>
            </a:r>
          </a:p>
          <a:p>
            <a:pPr>
              <a:buNone/>
            </a:pPr>
            <a:r>
              <a:rPr lang="en-US" dirty="0"/>
              <a:t>                -help find supportive community resources</a:t>
            </a:r>
          </a:p>
          <a:p>
            <a:pPr>
              <a:buNone/>
            </a:pPr>
            <a:r>
              <a:rPr lang="en-US" dirty="0"/>
              <a:t>Task 4: Letting go-emotional task</a:t>
            </a:r>
          </a:p>
          <a:p>
            <a:pPr>
              <a:buNone/>
            </a:pPr>
            <a:r>
              <a:rPr lang="en-US" dirty="0"/>
              <a:t>                -help to move on with life</a:t>
            </a:r>
          </a:p>
          <a:p>
            <a:pPr>
              <a:buNone/>
            </a:pPr>
            <a:r>
              <a:rPr lang="en-US" dirty="0"/>
              <a:t>                -resume relationship</a:t>
            </a:r>
          </a:p>
          <a:p>
            <a:pPr>
              <a:buNone/>
            </a:pPr>
            <a:r>
              <a:rPr lang="en-US" dirty="0"/>
              <a:t>                -reassure about keeping memories</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task of grieving </a:t>
            </a:r>
          </a:p>
        </p:txBody>
      </p:sp>
      <p:sp>
        <p:nvSpPr>
          <p:cNvPr id="3" name="Content Placeholder 2"/>
          <p:cNvSpPr>
            <a:spLocks noGrp="1"/>
          </p:cNvSpPr>
          <p:nvPr>
            <p:ph idx="1"/>
          </p:nvPr>
        </p:nvSpPr>
        <p:spPr/>
        <p:txBody>
          <a:bodyPr>
            <a:normAutofit/>
          </a:bodyPr>
          <a:lstStyle/>
          <a:p>
            <a:pPr>
              <a:buNone/>
            </a:pPr>
            <a:r>
              <a:rPr lang="en-US" dirty="0"/>
              <a:t>Task 5: Spiritual comfort</a:t>
            </a:r>
          </a:p>
          <a:p>
            <a:pPr>
              <a:buNone/>
            </a:pPr>
            <a:r>
              <a:rPr lang="en-US" dirty="0"/>
              <a:t>             -help to find meaning</a:t>
            </a:r>
          </a:p>
          <a:p>
            <a:pPr>
              <a:buNone/>
            </a:pPr>
            <a:r>
              <a:rPr lang="en-US" dirty="0"/>
              <a:t>             -refer to their spiritual leader</a:t>
            </a:r>
          </a:p>
          <a:p>
            <a:pPr>
              <a:buNone/>
            </a:pPr>
            <a:r>
              <a:rPr lang="en-US" dirty="0"/>
              <a:t>             -encourage religious involvement</a:t>
            </a:r>
          </a:p>
          <a:p>
            <a:pPr>
              <a:buNone/>
            </a:pPr>
            <a:r>
              <a:rPr lang="en-US" dirty="0"/>
              <a:t>             -acknowledge cultural &amp; religious differences </a:t>
            </a:r>
          </a:p>
          <a:p>
            <a:pPr>
              <a:buNone/>
            </a:pPr>
            <a:r>
              <a:rPr lang="en-US" dirty="0"/>
              <a:t>                  </a:t>
            </a:r>
          </a:p>
          <a:p>
            <a:pPr>
              <a:buNone/>
            </a:pPr>
            <a:r>
              <a:rPr lang="en-US" dirty="0"/>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Supporting the bereaved</a:t>
            </a:r>
          </a:p>
        </p:txBody>
      </p:sp>
      <p:sp>
        <p:nvSpPr>
          <p:cNvPr id="4" name="Content Placeholder 3"/>
          <p:cNvSpPr>
            <a:spLocks noGrp="1"/>
          </p:cNvSpPr>
          <p:nvPr>
            <p:ph idx="1"/>
          </p:nvPr>
        </p:nvSpPr>
        <p:spPr/>
        <p:txBody>
          <a:bodyPr>
            <a:normAutofit lnSpcReduction="10000"/>
          </a:bodyPr>
          <a:lstStyle/>
          <a:p>
            <a:pPr>
              <a:buNone/>
            </a:pPr>
            <a:r>
              <a:rPr lang="en-US" dirty="0"/>
              <a:t>	The basics include;-</a:t>
            </a:r>
          </a:p>
          <a:p>
            <a:r>
              <a:rPr lang="en-US" dirty="0"/>
              <a:t>Good listening skills</a:t>
            </a:r>
          </a:p>
          <a:p>
            <a:r>
              <a:rPr lang="en-US" dirty="0"/>
              <a:t>Enough time and space</a:t>
            </a:r>
          </a:p>
          <a:p>
            <a:r>
              <a:rPr lang="en-US" dirty="0"/>
              <a:t>Self-awareness</a:t>
            </a:r>
          </a:p>
          <a:p>
            <a:r>
              <a:rPr lang="en-US" dirty="0"/>
              <a:t>Giving time to the bereaved</a:t>
            </a:r>
          </a:p>
          <a:p>
            <a:r>
              <a:rPr lang="en-US" dirty="0"/>
              <a:t>Allow them  some control of the interaction</a:t>
            </a:r>
          </a:p>
          <a:p>
            <a:r>
              <a:rPr lang="en-US" dirty="0"/>
              <a:t>Allow silence</a:t>
            </a:r>
          </a:p>
          <a:p>
            <a:r>
              <a:rPr lang="en-US" dirty="0"/>
              <a:t>Tolerate anger</a:t>
            </a:r>
          </a:p>
          <a:p>
            <a:r>
              <a:rPr lang="en-US" dirty="0"/>
              <a:t>Offer reassurance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bereavement support</a:t>
            </a:r>
          </a:p>
        </p:txBody>
      </p:sp>
      <p:sp>
        <p:nvSpPr>
          <p:cNvPr id="3" name="Content Placeholder 2"/>
          <p:cNvSpPr>
            <a:spLocks noGrp="1"/>
          </p:cNvSpPr>
          <p:nvPr>
            <p:ph idx="1"/>
          </p:nvPr>
        </p:nvSpPr>
        <p:spPr/>
        <p:txBody>
          <a:bodyPr>
            <a:normAutofit fontScale="92500" lnSpcReduction="20000"/>
          </a:bodyPr>
          <a:lstStyle/>
          <a:p>
            <a:pPr>
              <a:buNone/>
            </a:pPr>
            <a:r>
              <a:rPr lang="en-US" dirty="0"/>
              <a:t>	</a:t>
            </a:r>
            <a:r>
              <a:rPr lang="en-US" b="1" dirty="0"/>
              <a:t>Social</a:t>
            </a:r>
          </a:p>
          <a:p>
            <a:r>
              <a:rPr lang="en-US" dirty="0"/>
              <a:t>Condolence cards</a:t>
            </a:r>
          </a:p>
          <a:p>
            <a:r>
              <a:rPr lang="en-US" dirty="0"/>
              <a:t>Anniversary cards</a:t>
            </a:r>
          </a:p>
          <a:p>
            <a:r>
              <a:rPr lang="en-US" dirty="0"/>
              <a:t>Information leaflets &amp;other resources</a:t>
            </a:r>
          </a:p>
          <a:p>
            <a:r>
              <a:rPr lang="en-US" dirty="0"/>
              <a:t>Staff attending funeral</a:t>
            </a:r>
          </a:p>
          <a:p>
            <a:r>
              <a:rPr lang="en-US" dirty="0"/>
              <a:t>Social evenings</a:t>
            </a:r>
          </a:p>
          <a:p>
            <a:r>
              <a:rPr lang="en-US" dirty="0"/>
              <a:t>Memorial services</a:t>
            </a:r>
          </a:p>
          <a:p>
            <a:r>
              <a:rPr lang="en-US" dirty="0"/>
              <a:t>Community involvement( church/ neighbors)</a:t>
            </a:r>
          </a:p>
          <a:p>
            <a:endParaRPr lang="en-US" dirty="0"/>
          </a:p>
          <a:p>
            <a:pPr>
              <a:buNone/>
            </a:pPr>
            <a:r>
              <a:rPr lang="en-US" dirty="0"/>
              <a:t>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bereavement support</a:t>
            </a:r>
          </a:p>
        </p:txBody>
      </p:sp>
      <p:sp>
        <p:nvSpPr>
          <p:cNvPr id="3" name="Content Placeholder 2"/>
          <p:cNvSpPr>
            <a:spLocks noGrp="1"/>
          </p:cNvSpPr>
          <p:nvPr>
            <p:ph idx="1"/>
          </p:nvPr>
        </p:nvSpPr>
        <p:spPr/>
        <p:txBody>
          <a:bodyPr/>
          <a:lstStyle/>
          <a:p>
            <a:pPr>
              <a:buNone/>
            </a:pPr>
            <a:r>
              <a:rPr lang="en-US" dirty="0"/>
              <a:t>	</a:t>
            </a:r>
            <a:r>
              <a:rPr lang="en-US" b="1" dirty="0"/>
              <a:t>Supportive activities </a:t>
            </a:r>
          </a:p>
          <a:p>
            <a:r>
              <a:rPr lang="en-US" dirty="0"/>
              <a:t>Drop in centers</a:t>
            </a:r>
          </a:p>
          <a:p>
            <a:r>
              <a:rPr lang="en-US" dirty="0"/>
              <a:t>Self-help groups</a:t>
            </a:r>
          </a:p>
          <a:p>
            <a:r>
              <a:rPr lang="en-US" dirty="0"/>
              <a:t>Information support groups</a:t>
            </a:r>
          </a:p>
          <a:p>
            <a:r>
              <a:rPr lang="en-US" dirty="0"/>
              <a:t>Volunteers visiting and briefing</a:t>
            </a:r>
          </a:p>
          <a:p>
            <a:r>
              <a:rPr lang="en-US" dirty="0"/>
              <a:t>Family support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bereavement support</a:t>
            </a:r>
          </a:p>
        </p:txBody>
      </p:sp>
      <p:sp>
        <p:nvSpPr>
          <p:cNvPr id="3" name="Content Placeholder 2"/>
          <p:cNvSpPr>
            <a:spLocks noGrp="1"/>
          </p:cNvSpPr>
          <p:nvPr>
            <p:ph idx="1"/>
          </p:nvPr>
        </p:nvSpPr>
        <p:spPr/>
        <p:txBody>
          <a:bodyPr/>
          <a:lstStyle/>
          <a:p>
            <a:pPr>
              <a:buNone/>
            </a:pPr>
            <a:r>
              <a:rPr lang="en-US" dirty="0"/>
              <a:t>	</a:t>
            </a:r>
            <a:r>
              <a:rPr lang="en-US" b="1" dirty="0"/>
              <a:t>Therapeutic activities </a:t>
            </a:r>
          </a:p>
          <a:p>
            <a:r>
              <a:rPr lang="en-US" dirty="0"/>
              <a:t>Counseling</a:t>
            </a:r>
          </a:p>
          <a:p>
            <a:r>
              <a:rPr lang="en-US" dirty="0"/>
              <a:t>Therapy support groups</a:t>
            </a:r>
          </a:p>
          <a:p>
            <a:r>
              <a:rPr lang="en-US" dirty="0"/>
              <a:t>Drama, music, art therapy</a:t>
            </a:r>
          </a:p>
          <a:p>
            <a:r>
              <a:rPr lang="en-US" dirty="0"/>
              <a:t>Relaxation classes</a:t>
            </a:r>
          </a:p>
          <a:p>
            <a:r>
              <a:rPr lang="en-US" dirty="0"/>
              <a:t>Complimentary therapies</a:t>
            </a:r>
          </a:p>
          <a:p>
            <a:r>
              <a:rPr lang="en-US" dirty="0"/>
              <a:t>Psychotherapy</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bereavement support</a:t>
            </a:r>
          </a:p>
        </p:txBody>
      </p:sp>
      <p:sp>
        <p:nvSpPr>
          <p:cNvPr id="3" name="Content Placeholder 2"/>
          <p:cNvSpPr>
            <a:spLocks noGrp="1"/>
          </p:cNvSpPr>
          <p:nvPr>
            <p:ph idx="1"/>
          </p:nvPr>
        </p:nvSpPr>
        <p:spPr/>
        <p:txBody>
          <a:bodyPr>
            <a:normAutofit/>
          </a:bodyPr>
          <a:lstStyle/>
          <a:p>
            <a:r>
              <a:rPr lang="en-US" dirty="0"/>
              <a:t>Support- expressive intervention</a:t>
            </a:r>
          </a:p>
          <a:p>
            <a:r>
              <a:rPr lang="en-US" dirty="0"/>
              <a:t>Guided mourning –narratives  with repetitive review of  recollections of the deceased.</a:t>
            </a:r>
          </a:p>
          <a:p>
            <a:r>
              <a:rPr lang="en-US" dirty="0"/>
              <a:t>Interpersonal therapy-explores nature of relationship with  the deceased.</a:t>
            </a:r>
          </a:p>
          <a:p>
            <a:r>
              <a:rPr lang="en-US" dirty="0"/>
              <a:t>Cognitive behavioral therapy;- manage of chronic grief</a:t>
            </a:r>
          </a:p>
          <a:p>
            <a:pPr>
              <a:buNone/>
            </a:pPr>
            <a:r>
              <a:rPr lang="en-US" dirty="0"/>
              <a:t> – optimize socialization</a:t>
            </a:r>
          </a:p>
          <a:p>
            <a:pPr>
              <a:buNone/>
            </a:pPr>
            <a:r>
              <a:rPr lang="en-US" dirty="0"/>
              <a:t>  -promote gradual involvement in new roles &amp; experiences </a:t>
            </a:r>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C476D-542A-4CFE-BDEC-D7C453C36957}"/>
              </a:ext>
            </a:extLst>
          </p:cNvPr>
          <p:cNvSpPr>
            <a:spLocks noGrp="1"/>
          </p:cNvSpPr>
          <p:nvPr>
            <p:ph type="title"/>
          </p:nvPr>
        </p:nvSpPr>
        <p:spPr/>
        <p:txBody>
          <a:bodyPr/>
          <a:lstStyle/>
          <a:p>
            <a:r>
              <a:rPr lang="en-US" dirty="0"/>
              <a:t>ONCOLOGY NURSING</a:t>
            </a:r>
            <a:endParaRPr lang="en-KE" dirty="0"/>
          </a:p>
        </p:txBody>
      </p:sp>
      <p:sp>
        <p:nvSpPr>
          <p:cNvPr id="3" name="Content Placeholder 2">
            <a:extLst>
              <a:ext uri="{FF2B5EF4-FFF2-40B4-BE49-F238E27FC236}">
                <a16:creationId xmlns:a16="http://schemas.microsoft.com/office/drawing/2014/main" id="{AFAE6295-C879-EE2D-50F0-1E84BB52F0EE}"/>
              </a:ext>
            </a:extLst>
          </p:cNvPr>
          <p:cNvSpPr>
            <a:spLocks noGrp="1"/>
          </p:cNvSpPr>
          <p:nvPr>
            <p:ph idx="1"/>
          </p:nvPr>
        </p:nvSpPr>
        <p:spPr/>
        <p:txBody>
          <a:bodyPr/>
          <a:lstStyle/>
          <a:p>
            <a:pPr algn="just">
              <a:lnSpc>
                <a:spcPct val="115000"/>
              </a:lnSpc>
              <a:spcAft>
                <a:spcPts val="10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Oncology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is the branch of medicine that deals with the prevention, diagnosis, treatment and the study of cancer. A medical practitioner who is specialized in oncology is called an oncologist. </a:t>
            </a:r>
            <a:endParaRPr lang="en-KE"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Oncology nursing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is the branch of nursing which deals with care of cancer patients and people at risk of developing the disease. A nurse practitioner who is specialized in the care of cancer patients and people at risk of developing cancer is called an oncology nurse.</a:t>
            </a:r>
            <a:endParaRPr lang="en-KE" sz="1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KE" dirty="0"/>
          </a:p>
        </p:txBody>
      </p:sp>
    </p:spTree>
    <p:extLst>
      <p:ext uri="{BB962C8B-B14F-4D97-AF65-F5344CB8AC3E}">
        <p14:creationId xmlns:p14="http://schemas.microsoft.com/office/powerpoint/2010/main" val="39561214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5E26F-9B3F-622C-097C-2A34E141178B}"/>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C9A629EE-515A-D810-3C87-60D63C9BC8DC}"/>
              </a:ext>
            </a:extLst>
          </p:cNvPr>
          <p:cNvSpPr>
            <a:spLocks noGrp="1"/>
          </p:cNvSpPr>
          <p:nvPr>
            <p:ph idx="1"/>
          </p:nvPr>
        </p:nvSpPr>
        <p:spPr/>
        <p:txBody>
          <a:bodyPr/>
          <a:lstStyle/>
          <a:p>
            <a:r>
              <a:rPr lang="en-US" dirty="0"/>
              <a:t>Define; </a:t>
            </a:r>
            <a:r>
              <a:rPr lang="en-US" dirty="0" err="1"/>
              <a:t>cancer,tumor</a:t>
            </a:r>
            <a:r>
              <a:rPr lang="en-US" dirty="0"/>
              <a:t>, metastasis, benign vs malignant</a:t>
            </a:r>
          </a:p>
          <a:p>
            <a:r>
              <a:rPr lang="en-US" dirty="0"/>
              <a:t>Risk factors- modifiable vs non modifiable</a:t>
            </a:r>
          </a:p>
          <a:p>
            <a:r>
              <a:rPr lang="en-US" dirty="0"/>
              <a:t>Diagnostic methods-</a:t>
            </a:r>
            <a:r>
              <a:rPr lang="en-US" dirty="0" err="1"/>
              <a:t>Hx,screening,physical</a:t>
            </a:r>
            <a:r>
              <a:rPr lang="en-US" dirty="0"/>
              <a:t> </a:t>
            </a:r>
            <a:r>
              <a:rPr lang="en-US" dirty="0" err="1"/>
              <a:t>exam,symptoms,imaging,lab</a:t>
            </a:r>
            <a:r>
              <a:rPr lang="en-US" dirty="0"/>
              <a:t> work up</a:t>
            </a:r>
            <a:endParaRPr lang="en-KE" dirty="0"/>
          </a:p>
        </p:txBody>
      </p:sp>
    </p:spTree>
    <p:extLst>
      <p:ext uri="{BB962C8B-B14F-4D97-AF65-F5344CB8AC3E}">
        <p14:creationId xmlns:p14="http://schemas.microsoft.com/office/powerpoint/2010/main" val="1348899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FD0DF-C89C-DBE5-A745-DF4B07B609DD}"/>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52A951C9-2EFD-6E20-9B38-EB0158C75B3E}"/>
              </a:ext>
            </a:extLst>
          </p:cNvPr>
          <p:cNvSpPr>
            <a:spLocks noGrp="1"/>
          </p:cNvSpPr>
          <p:nvPr>
            <p:ph idx="1"/>
          </p:nvPr>
        </p:nvSpPr>
        <p:spPr/>
        <p:txBody>
          <a:bodyPr/>
          <a:lstStyle/>
          <a:p>
            <a:pPr eaLnBrk="1" hangingPunct="1">
              <a:lnSpc>
                <a:spcPct val="80000"/>
              </a:lnSpc>
              <a:buFont typeface="Wingdings" panose="05000000000000000000" pitchFamily="2" charset="2"/>
              <a:buNone/>
            </a:pPr>
            <a:r>
              <a:rPr lang="en-GB" altLang="en-US" dirty="0"/>
              <a:t>Palliative care thus:</a:t>
            </a:r>
            <a:endParaRPr lang="en-US" altLang="en-US" dirty="0"/>
          </a:p>
          <a:p>
            <a:pPr eaLnBrk="1" hangingPunct="1">
              <a:lnSpc>
                <a:spcPct val="80000"/>
              </a:lnSpc>
            </a:pPr>
            <a:r>
              <a:rPr lang="en-GB" altLang="en-US" dirty="0"/>
              <a:t>Provides relief from pain and other distressing symptoms </a:t>
            </a:r>
            <a:endParaRPr lang="en-US" altLang="en-US" dirty="0"/>
          </a:p>
          <a:p>
            <a:pPr eaLnBrk="1" hangingPunct="1">
              <a:lnSpc>
                <a:spcPct val="80000"/>
              </a:lnSpc>
            </a:pPr>
            <a:r>
              <a:rPr lang="en-GB" altLang="en-US" dirty="0"/>
              <a:t>Affirms life and regards dying as a normal process </a:t>
            </a:r>
          </a:p>
          <a:p>
            <a:pPr eaLnBrk="1" hangingPunct="1">
              <a:lnSpc>
                <a:spcPct val="80000"/>
              </a:lnSpc>
            </a:pPr>
            <a:r>
              <a:rPr lang="en-GB" altLang="en-US" dirty="0"/>
              <a:t>Intends neither to hasten nor postpone death. Integrates the psychological and spiritual aspects of patient care</a:t>
            </a:r>
          </a:p>
          <a:p>
            <a:pPr eaLnBrk="1" hangingPunct="1">
              <a:lnSpc>
                <a:spcPct val="80000"/>
              </a:lnSpc>
            </a:pPr>
            <a:r>
              <a:rPr lang="en-GB" altLang="en-US" dirty="0"/>
              <a:t>Offers a support system to help patients live as actively as possible until death </a:t>
            </a:r>
          </a:p>
          <a:p>
            <a:endParaRPr lang="en-KE" dirty="0"/>
          </a:p>
        </p:txBody>
      </p:sp>
    </p:spTree>
    <p:extLst>
      <p:ext uri="{BB962C8B-B14F-4D97-AF65-F5344CB8AC3E}">
        <p14:creationId xmlns:p14="http://schemas.microsoft.com/office/powerpoint/2010/main" val="5450806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1B951-8821-B0E5-31AE-1AE4156243CF}"/>
              </a:ext>
            </a:extLst>
          </p:cNvPr>
          <p:cNvSpPr>
            <a:spLocks noGrp="1"/>
          </p:cNvSpPr>
          <p:nvPr>
            <p:ph type="title"/>
          </p:nvPr>
        </p:nvSpPr>
        <p:spPr/>
        <p:txBody>
          <a:bodyPr/>
          <a:lstStyle/>
          <a:p>
            <a:r>
              <a:rPr lang="en-US" dirty="0"/>
              <a:t>Cancer treatment modalities</a:t>
            </a:r>
            <a:endParaRPr lang="en-KE" dirty="0"/>
          </a:p>
        </p:txBody>
      </p:sp>
      <p:sp>
        <p:nvSpPr>
          <p:cNvPr id="3" name="Content Placeholder 2">
            <a:extLst>
              <a:ext uri="{FF2B5EF4-FFF2-40B4-BE49-F238E27FC236}">
                <a16:creationId xmlns:a16="http://schemas.microsoft.com/office/drawing/2014/main" id="{2E51368B-2A08-B6A6-43AD-BBE469DC5569}"/>
              </a:ext>
            </a:extLst>
          </p:cNvPr>
          <p:cNvSpPr>
            <a:spLocks noGrp="1"/>
          </p:cNvSpPr>
          <p:nvPr>
            <p:ph idx="1"/>
          </p:nvPr>
        </p:nvSpPr>
        <p:spPr/>
        <p:txBody>
          <a:bodyPr/>
          <a:lstStyle/>
          <a:p>
            <a:r>
              <a:rPr lang="en-US" b="1" dirty="0"/>
              <a:t>Surgery</a:t>
            </a:r>
          </a:p>
          <a:p>
            <a:r>
              <a:rPr lang="en-US" dirty="0"/>
              <a:t>Can be primary </a:t>
            </a:r>
            <a:r>
              <a:rPr lang="en-US" dirty="0" err="1"/>
              <a:t>treatment,prophylactic,diagnostic,palliative</a:t>
            </a:r>
            <a:r>
              <a:rPr lang="en-US" dirty="0"/>
              <a:t> or reconstructive.</a:t>
            </a:r>
          </a:p>
          <a:p>
            <a:r>
              <a:rPr lang="en-US" dirty="0"/>
              <a:t>Used occasionally to reduce tumor mass but may not always be possible due to bleeding, infection, etc.</a:t>
            </a:r>
          </a:p>
          <a:p>
            <a:r>
              <a:rPr lang="en-US" dirty="0"/>
              <a:t>Blades and </a:t>
            </a:r>
            <a:r>
              <a:rPr lang="en-US" dirty="0" err="1"/>
              <a:t>scapels</a:t>
            </a:r>
            <a:r>
              <a:rPr lang="en-US" dirty="0"/>
              <a:t> are mainly used but other methods can be employed such as electrotherapy, </a:t>
            </a:r>
            <a:r>
              <a:rPr lang="en-US" dirty="0" err="1"/>
              <a:t>cryotherapy,chemosurgery</a:t>
            </a:r>
            <a:r>
              <a:rPr lang="en-US" dirty="0"/>
              <a:t> and laser surgery</a:t>
            </a:r>
            <a:endParaRPr lang="en-KE" dirty="0"/>
          </a:p>
        </p:txBody>
      </p:sp>
    </p:spTree>
    <p:extLst>
      <p:ext uri="{BB962C8B-B14F-4D97-AF65-F5344CB8AC3E}">
        <p14:creationId xmlns:p14="http://schemas.microsoft.com/office/powerpoint/2010/main" val="30346126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DE273-8057-A3D4-23A0-E9D9CAC55057}"/>
              </a:ext>
            </a:extLst>
          </p:cNvPr>
          <p:cNvSpPr>
            <a:spLocks noGrp="1"/>
          </p:cNvSpPr>
          <p:nvPr>
            <p:ph type="title"/>
          </p:nvPr>
        </p:nvSpPr>
        <p:spPr/>
        <p:txBody>
          <a:bodyPr/>
          <a:lstStyle/>
          <a:p>
            <a:r>
              <a:rPr lang="en-US" dirty="0"/>
              <a:t>Roles of a nurse</a:t>
            </a:r>
            <a:endParaRPr lang="en-KE" dirty="0"/>
          </a:p>
        </p:txBody>
      </p:sp>
      <p:sp>
        <p:nvSpPr>
          <p:cNvPr id="3" name="Content Placeholder 2">
            <a:extLst>
              <a:ext uri="{FF2B5EF4-FFF2-40B4-BE49-F238E27FC236}">
                <a16:creationId xmlns:a16="http://schemas.microsoft.com/office/drawing/2014/main" id="{263BE5E7-C06C-29BF-E7EB-205FD9002801}"/>
              </a:ext>
            </a:extLst>
          </p:cNvPr>
          <p:cNvSpPr>
            <a:spLocks noGrp="1"/>
          </p:cNvSpPr>
          <p:nvPr>
            <p:ph idx="1"/>
          </p:nvPr>
        </p:nvSpPr>
        <p:spPr/>
        <p:txBody>
          <a:bodyPr/>
          <a:lstStyle/>
          <a:p>
            <a:r>
              <a:rPr lang="en-US" b="1" dirty="0"/>
              <a:t>Preoperative assessment </a:t>
            </a:r>
            <a:r>
              <a:rPr lang="en-US" dirty="0"/>
              <a:t>to determine risk for complications post-op in the event that combination therapy </a:t>
            </a:r>
            <a:r>
              <a:rPr lang="en-US" dirty="0" err="1"/>
              <a:t>ie</a:t>
            </a:r>
            <a:r>
              <a:rPr lang="en-US" dirty="0"/>
              <a:t>, </a:t>
            </a:r>
            <a:r>
              <a:rPr lang="en-US" dirty="0" err="1"/>
              <a:t>radiaotherapy</a:t>
            </a:r>
            <a:r>
              <a:rPr lang="en-US" dirty="0"/>
              <a:t> and chemotherapy shall be used. Postoperative complications, such as infection, impaired wound healing, altered pulmonary or renal function, and the development of deep vein thrombosis.</a:t>
            </a:r>
          </a:p>
          <a:p>
            <a:r>
              <a:rPr lang="en-US" b="1" dirty="0"/>
              <a:t>Providing education and emotional support </a:t>
            </a:r>
            <a:r>
              <a:rPr lang="en-US" dirty="0"/>
              <a:t>by assessing patient and family needs and exploring with the patient and family their fears and coping mechanisms, encouraging them to take an active role in decision making when possible.</a:t>
            </a:r>
            <a:endParaRPr lang="en-KE" dirty="0"/>
          </a:p>
        </p:txBody>
      </p:sp>
    </p:spTree>
    <p:extLst>
      <p:ext uri="{BB962C8B-B14F-4D97-AF65-F5344CB8AC3E}">
        <p14:creationId xmlns:p14="http://schemas.microsoft.com/office/powerpoint/2010/main" val="9745090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9EC8F-2507-84B6-650E-44D37E88951F}"/>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35496B58-D83E-2F97-75EF-204F1690985D}"/>
              </a:ext>
            </a:extLst>
          </p:cNvPr>
          <p:cNvSpPr>
            <a:spLocks noGrp="1"/>
          </p:cNvSpPr>
          <p:nvPr>
            <p:ph idx="1"/>
          </p:nvPr>
        </p:nvSpPr>
        <p:spPr/>
        <p:txBody>
          <a:bodyPr/>
          <a:lstStyle/>
          <a:p>
            <a:r>
              <a:rPr lang="en-US" b="1" dirty="0"/>
              <a:t>Coordinate between patient/family and the surgical team through communicating frequently </a:t>
            </a:r>
            <a:r>
              <a:rPr lang="en-US" dirty="0"/>
              <a:t>with the physician and other health care team members to be certain that the information provided is consistent.</a:t>
            </a:r>
          </a:p>
          <a:p>
            <a:r>
              <a:rPr lang="en-US" b="1" dirty="0"/>
              <a:t>Assessment</a:t>
            </a:r>
            <a:r>
              <a:rPr lang="en-US" dirty="0"/>
              <a:t> of the patient’s responses to the surgery </a:t>
            </a:r>
          </a:p>
          <a:p>
            <a:r>
              <a:rPr lang="en-US" b="1" dirty="0"/>
              <a:t>Monitoring for possible complications</a:t>
            </a:r>
            <a:r>
              <a:rPr lang="en-US" dirty="0"/>
              <a:t>, such as infection, bleeding, thrombophlebitis, wound dehiscence, fluid and electrolyte imbalance, and organ dysfunction</a:t>
            </a:r>
            <a:endParaRPr lang="en-KE" dirty="0"/>
          </a:p>
        </p:txBody>
      </p:sp>
    </p:spTree>
    <p:extLst>
      <p:ext uri="{BB962C8B-B14F-4D97-AF65-F5344CB8AC3E}">
        <p14:creationId xmlns:p14="http://schemas.microsoft.com/office/powerpoint/2010/main" val="448623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9B75-4589-2029-5A55-C7E38A6888F8}"/>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9EA5768E-F692-448D-A4D5-F075FBC313EB}"/>
              </a:ext>
            </a:extLst>
          </p:cNvPr>
          <p:cNvSpPr>
            <a:spLocks noGrp="1"/>
          </p:cNvSpPr>
          <p:nvPr>
            <p:ph idx="1"/>
          </p:nvPr>
        </p:nvSpPr>
        <p:spPr/>
        <p:txBody>
          <a:bodyPr/>
          <a:lstStyle/>
          <a:p>
            <a:r>
              <a:rPr lang="en-US" dirty="0"/>
              <a:t>The nurse also provides for </a:t>
            </a:r>
            <a:r>
              <a:rPr lang="en-US" b="1" dirty="0"/>
              <a:t>patient comfort</a:t>
            </a:r>
          </a:p>
          <a:p>
            <a:r>
              <a:rPr lang="en-US" b="1" dirty="0"/>
              <a:t>Postoperative teaching </a:t>
            </a:r>
            <a:r>
              <a:rPr lang="en-US" dirty="0"/>
              <a:t>addresses wound care, activity, nutrition, and medication information.</a:t>
            </a:r>
          </a:p>
          <a:p>
            <a:r>
              <a:rPr lang="en-US" dirty="0"/>
              <a:t>Plans for discharge, follow-up and home care, and treatment are initiated as early as possible to ensure continuity of care from hospital to home or from a cancer referral center to the patient’s local hospital and health care provider</a:t>
            </a:r>
            <a:endParaRPr lang="en-KE" dirty="0"/>
          </a:p>
        </p:txBody>
      </p:sp>
    </p:spTree>
    <p:extLst>
      <p:ext uri="{BB962C8B-B14F-4D97-AF65-F5344CB8AC3E}">
        <p14:creationId xmlns:p14="http://schemas.microsoft.com/office/powerpoint/2010/main" val="38355835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F850D-FC2E-353C-FBD4-7B5888306D28}"/>
              </a:ext>
            </a:extLst>
          </p:cNvPr>
          <p:cNvSpPr>
            <a:spLocks noGrp="1"/>
          </p:cNvSpPr>
          <p:nvPr>
            <p:ph type="title"/>
          </p:nvPr>
        </p:nvSpPr>
        <p:spPr/>
        <p:txBody>
          <a:bodyPr/>
          <a:lstStyle/>
          <a:p>
            <a:endParaRPr lang="en-KE" dirty="0"/>
          </a:p>
        </p:txBody>
      </p:sp>
      <p:sp>
        <p:nvSpPr>
          <p:cNvPr id="3" name="Content Placeholder 2">
            <a:extLst>
              <a:ext uri="{FF2B5EF4-FFF2-40B4-BE49-F238E27FC236}">
                <a16:creationId xmlns:a16="http://schemas.microsoft.com/office/drawing/2014/main" id="{12DE4592-65DA-A4E8-4A05-A60DCACBB202}"/>
              </a:ext>
            </a:extLst>
          </p:cNvPr>
          <p:cNvSpPr>
            <a:spLocks noGrp="1"/>
          </p:cNvSpPr>
          <p:nvPr>
            <p:ph idx="1"/>
          </p:nvPr>
        </p:nvSpPr>
        <p:spPr/>
        <p:txBody>
          <a:bodyPr/>
          <a:lstStyle/>
          <a:p>
            <a:r>
              <a:rPr lang="en-US" b="1" dirty="0"/>
              <a:t>Chemotherapy</a:t>
            </a:r>
          </a:p>
          <a:p>
            <a:r>
              <a:rPr lang="en-US" dirty="0"/>
              <a:t>Can decrease tumor mass</a:t>
            </a:r>
          </a:p>
          <a:p>
            <a:r>
              <a:rPr lang="en-US" dirty="0"/>
              <a:t>  Depends on tumor response</a:t>
            </a:r>
          </a:p>
          <a:p>
            <a:endParaRPr lang="en-KE" dirty="0"/>
          </a:p>
        </p:txBody>
      </p:sp>
    </p:spTree>
    <p:extLst>
      <p:ext uri="{BB962C8B-B14F-4D97-AF65-F5344CB8AC3E}">
        <p14:creationId xmlns:p14="http://schemas.microsoft.com/office/powerpoint/2010/main" val="224195491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ADEA0-6025-11B4-6EBB-6CCE55093221}"/>
              </a:ext>
            </a:extLst>
          </p:cNvPr>
          <p:cNvSpPr>
            <a:spLocks noGrp="1"/>
          </p:cNvSpPr>
          <p:nvPr>
            <p:ph type="title"/>
          </p:nvPr>
        </p:nvSpPr>
        <p:spPr/>
        <p:txBody>
          <a:bodyPr/>
          <a:lstStyle/>
          <a:p>
            <a:r>
              <a:rPr lang="en-US" dirty="0"/>
              <a:t>Roles of a Nurse</a:t>
            </a:r>
            <a:endParaRPr lang="en-KE" dirty="0"/>
          </a:p>
        </p:txBody>
      </p:sp>
      <p:sp>
        <p:nvSpPr>
          <p:cNvPr id="3" name="Content Placeholder 2">
            <a:extLst>
              <a:ext uri="{FF2B5EF4-FFF2-40B4-BE49-F238E27FC236}">
                <a16:creationId xmlns:a16="http://schemas.microsoft.com/office/drawing/2014/main" id="{E0D8E349-AFF3-3074-BB45-0E1EA99ECAAB}"/>
              </a:ext>
            </a:extLst>
          </p:cNvPr>
          <p:cNvSpPr>
            <a:spLocks noGrp="1"/>
          </p:cNvSpPr>
          <p:nvPr>
            <p:ph idx="1"/>
          </p:nvPr>
        </p:nvSpPr>
        <p:spPr/>
        <p:txBody>
          <a:bodyPr/>
          <a:lstStyle/>
          <a:p>
            <a:r>
              <a:rPr lang="en-US" dirty="0"/>
              <a:t>Assess the patient’s nutritional and fluid and electrolyte status frequently and to use creative ways to encourage an adequate fluid and dietary intake as a result of </a:t>
            </a:r>
            <a:r>
              <a:rPr lang="en-US" dirty="0" err="1"/>
              <a:t>tx</a:t>
            </a:r>
            <a:r>
              <a:rPr lang="en-US" dirty="0"/>
              <a:t> related </a:t>
            </a:r>
            <a:r>
              <a:rPr lang="en-US" dirty="0" err="1"/>
              <a:t>nausea,anorexia,vomiting</a:t>
            </a:r>
            <a:r>
              <a:rPr lang="en-US" dirty="0"/>
              <a:t> and </a:t>
            </a:r>
            <a:r>
              <a:rPr lang="en-US" dirty="0" err="1"/>
              <a:t>diarrhoea</a:t>
            </a:r>
            <a:endParaRPr lang="en-US" dirty="0"/>
          </a:p>
          <a:p>
            <a:r>
              <a:rPr lang="en-US" dirty="0"/>
              <a:t>Identifying and modifying risk for infection and bleeding such as </a:t>
            </a:r>
            <a:r>
              <a:rPr lang="en-US" dirty="0" err="1"/>
              <a:t>ising</a:t>
            </a:r>
            <a:r>
              <a:rPr lang="en-US" dirty="0"/>
              <a:t> aseptic technique and gentle handling are indicated to prevent infection and </a:t>
            </a:r>
            <a:r>
              <a:rPr lang="en-US" dirty="0" err="1"/>
              <a:t>trauma.Education</a:t>
            </a:r>
            <a:r>
              <a:rPr lang="en-US" dirty="0"/>
              <a:t> on continuation of care at home</a:t>
            </a:r>
          </a:p>
          <a:p>
            <a:r>
              <a:rPr lang="en-US" dirty="0"/>
              <a:t>Monitoring of blood cell count </a:t>
            </a:r>
          </a:p>
          <a:p>
            <a:endParaRPr lang="en-KE" dirty="0"/>
          </a:p>
        </p:txBody>
      </p:sp>
    </p:spTree>
    <p:extLst>
      <p:ext uri="{BB962C8B-B14F-4D97-AF65-F5344CB8AC3E}">
        <p14:creationId xmlns:p14="http://schemas.microsoft.com/office/powerpoint/2010/main" val="6452088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0DD34-EBAD-170A-5D32-437096F2DEC8}"/>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3E1AA4A4-4401-5829-4A14-C3E36B1028CB}"/>
              </a:ext>
            </a:extLst>
          </p:cNvPr>
          <p:cNvSpPr>
            <a:spLocks noGrp="1"/>
          </p:cNvSpPr>
          <p:nvPr>
            <p:ph idx="1"/>
          </p:nvPr>
        </p:nvSpPr>
        <p:spPr/>
        <p:txBody>
          <a:bodyPr/>
          <a:lstStyle/>
          <a:p>
            <a:r>
              <a:rPr lang="en-US" dirty="0"/>
              <a:t>Administering chemotherapy and monitoring for complications on nearby cells such as necrosis .</a:t>
            </a:r>
          </a:p>
          <a:p>
            <a:r>
              <a:rPr lang="en-US" dirty="0"/>
              <a:t>Providing safeguard </a:t>
            </a:r>
            <a:endParaRPr lang="en-KE" dirty="0"/>
          </a:p>
        </p:txBody>
      </p:sp>
    </p:spTree>
    <p:extLst>
      <p:ext uri="{BB962C8B-B14F-4D97-AF65-F5344CB8AC3E}">
        <p14:creationId xmlns:p14="http://schemas.microsoft.com/office/powerpoint/2010/main" val="552713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76E3C-63F8-1216-531F-F9A6570F9457}"/>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4BE33FF5-A8A7-CF6B-B243-1419B3702278}"/>
              </a:ext>
            </a:extLst>
          </p:cNvPr>
          <p:cNvSpPr>
            <a:spLocks noGrp="1"/>
          </p:cNvSpPr>
          <p:nvPr>
            <p:ph idx="1"/>
          </p:nvPr>
        </p:nvSpPr>
        <p:spPr/>
        <p:txBody>
          <a:bodyPr/>
          <a:lstStyle/>
          <a:p>
            <a:r>
              <a:rPr lang="en-US" b="1" dirty="0"/>
              <a:t>Radiotherapy</a:t>
            </a:r>
          </a:p>
          <a:p>
            <a:r>
              <a:rPr lang="en-US" dirty="0"/>
              <a:t>Treats cancer by using high-energy x-rays to destroy cancer cells while doing as little harm as possible to normal cells</a:t>
            </a:r>
          </a:p>
          <a:p>
            <a:r>
              <a:rPr lang="en-US" dirty="0"/>
              <a:t>Can reduce the size of mass – controlling exudates, bleeding and pain</a:t>
            </a:r>
          </a:p>
          <a:p>
            <a:endParaRPr lang="en-KE" dirty="0"/>
          </a:p>
        </p:txBody>
      </p:sp>
    </p:spTree>
    <p:extLst>
      <p:ext uri="{BB962C8B-B14F-4D97-AF65-F5344CB8AC3E}">
        <p14:creationId xmlns:p14="http://schemas.microsoft.com/office/powerpoint/2010/main" val="18901680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B828F-D5E1-D255-E035-3A99D16DDAE8}"/>
              </a:ext>
            </a:extLst>
          </p:cNvPr>
          <p:cNvSpPr>
            <a:spLocks noGrp="1"/>
          </p:cNvSpPr>
          <p:nvPr>
            <p:ph type="title"/>
          </p:nvPr>
        </p:nvSpPr>
        <p:spPr/>
        <p:txBody>
          <a:bodyPr/>
          <a:lstStyle/>
          <a:p>
            <a:r>
              <a:rPr lang="en-US" dirty="0"/>
              <a:t>Roles of a Nurse</a:t>
            </a:r>
            <a:endParaRPr lang="en-KE" dirty="0"/>
          </a:p>
        </p:txBody>
      </p:sp>
      <p:sp>
        <p:nvSpPr>
          <p:cNvPr id="3" name="Content Placeholder 2">
            <a:extLst>
              <a:ext uri="{FF2B5EF4-FFF2-40B4-BE49-F238E27FC236}">
                <a16:creationId xmlns:a16="http://schemas.microsoft.com/office/drawing/2014/main" id="{590592EB-A8CE-6139-D401-416DC0C36A9D}"/>
              </a:ext>
            </a:extLst>
          </p:cNvPr>
          <p:cNvSpPr>
            <a:spLocks noGrp="1"/>
          </p:cNvSpPr>
          <p:nvPr>
            <p:ph idx="1"/>
          </p:nvPr>
        </p:nvSpPr>
        <p:spPr/>
        <p:txBody>
          <a:bodyPr/>
          <a:lstStyle/>
          <a:p>
            <a:r>
              <a:rPr lang="en-US" dirty="0" err="1"/>
              <a:t>Assessesment</a:t>
            </a:r>
            <a:r>
              <a:rPr lang="en-US" dirty="0"/>
              <a:t> of the patient’s skin, nutritional status, and general feeling of well-being. The skin and oral mucosa are assessed frequently for changes (particularly if radiation therapy is directed to these areas). The skin is protected from irritation, and the patient is instructed to avoid using ointments, lotions, or powders on the area.</a:t>
            </a:r>
          </a:p>
          <a:p>
            <a:r>
              <a:rPr lang="en-US" dirty="0"/>
              <a:t>Explaining the procedure ,duration and equipment to the patient and family</a:t>
            </a:r>
          </a:p>
          <a:p>
            <a:r>
              <a:rPr lang="en-US" dirty="0"/>
              <a:t>Educate the patient on what is expected of them during and after the procedure</a:t>
            </a:r>
          </a:p>
          <a:p>
            <a:r>
              <a:rPr lang="en-US" dirty="0"/>
              <a:t>Inform patient and family on the restrictions and radiation precaution</a:t>
            </a:r>
          </a:p>
          <a:p>
            <a:endParaRPr lang="en-KE" dirty="0"/>
          </a:p>
        </p:txBody>
      </p:sp>
    </p:spTree>
    <p:extLst>
      <p:ext uri="{BB962C8B-B14F-4D97-AF65-F5344CB8AC3E}">
        <p14:creationId xmlns:p14="http://schemas.microsoft.com/office/powerpoint/2010/main" val="329511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FF74D-FD56-5978-9A37-EC4CEAD5C0C4}"/>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ACC20A38-F388-26CD-EDAE-C70AF075EB8B}"/>
              </a:ext>
            </a:extLst>
          </p:cNvPr>
          <p:cNvSpPr>
            <a:spLocks noGrp="1"/>
          </p:cNvSpPr>
          <p:nvPr>
            <p:ph idx="1"/>
          </p:nvPr>
        </p:nvSpPr>
        <p:spPr/>
        <p:txBody>
          <a:bodyPr/>
          <a:lstStyle/>
          <a:p>
            <a:r>
              <a:rPr lang="en-US" dirty="0"/>
              <a:t>Gentle oral hygiene is essential to remove debris, prevent irritation, and promote healing. </a:t>
            </a:r>
          </a:p>
          <a:p>
            <a:r>
              <a:rPr lang="en-US" dirty="0"/>
              <a:t>If systemic symptoms, such as weakness and fatigue, occur, the patient may need assistance with activities of daily living and personal hygiene</a:t>
            </a:r>
          </a:p>
          <a:p>
            <a:r>
              <a:rPr lang="en-US" dirty="0"/>
              <a:t>Reassurance by explaining that these symptoms are a result of the treatment and do not represent deterioration or progression of the disease</a:t>
            </a:r>
            <a:endParaRPr lang="en-KE" dirty="0"/>
          </a:p>
        </p:txBody>
      </p:sp>
    </p:spTree>
    <p:extLst>
      <p:ext uri="{BB962C8B-B14F-4D97-AF65-F5344CB8AC3E}">
        <p14:creationId xmlns:p14="http://schemas.microsoft.com/office/powerpoint/2010/main" val="401458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3D8A5-3F09-7089-D330-3063EF157E05}"/>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C6CBC92E-22F1-FA6F-8344-CBE119788848}"/>
              </a:ext>
            </a:extLst>
          </p:cNvPr>
          <p:cNvSpPr>
            <a:spLocks noGrp="1"/>
          </p:cNvSpPr>
          <p:nvPr>
            <p:ph idx="1"/>
          </p:nvPr>
        </p:nvSpPr>
        <p:spPr/>
        <p:txBody>
          <a:bodyPr>
            <a:normAutofit fontScale="92500" lnSpcReduction="20000"/>
          </a:bodyPr>
          <a:lstStyle/>
          <a:p>
            <a:pPr eaLnBrk="1" hangingPunct="1">
              <a:lnSpc>
                <a:spcPct val="80000"/>
              </a:lnSpc>
            </a:pPr>
            <a:r>
              <a:rPr lang="en-GB" altLang="en-US" sz="2800" dirty="0"/>
              <a:t>Offers a support system to help the family cope during the patient’s illness and in their own bereavement </a:t>
            </a:r>
          </a:p>
          <a:p>
            <a:pPr eaLnBrk="1" hangingPunct="1">
              <a:lnSpc>
                <a:spcPct val="80000"/>
              </a:lnSpc>
              <a:buFont typeface="Wingdings" panose="05000000000000000000" pitchFamily="2" charset="2"/>
              <a:buNone/>
            </a:pPr>
            <a:endParaRPr lang="en-GB" altLang="en-US" sz="2800" dirty="0"/>
          </a:p>
          <a:p>
            <a:pPr eaLnBrk="1" hangingPunct="1">
              <a:lnSpc>
                <a:spcPct val="80000"/>
              </a:lnSpc>
            </a:pPr>
            <a:r>
              <a:rPr lang="en-GB" altLang="en-US" sz="2800" dirty="0"/>
              <a:t>Uses a team approach to address the needs of patients and their families, including bereavement counselling, if indicated</a:t>
            </a:r>
          </a:p>
          <a:p>
            <a:pPr eaLnBrk="1" hangingPunct="1">
              <a:lnSpc>
                <a:spcPct val="80000"/>
              </a:lnSpc>
              <a:buFont typeface="Wingdings" panose="05000000000000000000" pitchFamily="2" charset="2"/>
              <a:buNone/>
            </a:pPr>
            <a:r>
              <a:rPr lang="en-GB" altLang="en-US" sz="2800" dirty="0"/>
              <a:t> </a:t>
            </a:r>
          </a:p>
          <a:p>
            <a:pPr eaLnBrk="1" hangingPunct="1">
              <a:lnSpc>
                <a:spcPct val="80000"/>
              </a:lnSpc>
            </a:pPr>
            <a:r>
              <a:rPr lang="en-GB" altLang="en-US" sz="2800" dirty="0"/>
              <a:t>Will enhance quality of life, and may also positively influence the course of illness </a:t>
            </a:r>
          </a:p>
          <a:p>
            <a:pPr eaLnBrk="1" hangingPunct="1">
              <a:lnSpc>
                <a:spcPct val="80000"/>
              </a:lnSpc>
              <a:buFont typeface="Wingdings" panose="05000000000000000000" pitchFamily="2" charset="2"/>
              <a:buNone/>
            </a:pPr>
            <a:endParaRPr lang="en-GB" altLang="en-US" sz="2800" dirty="0"/>
          </a:p>
          <a:p>
            <a:pPr eaLnBrk="1" hangingPunct="1">
              <a:lnSpc>
                <a:spcPct val="80000"/>
              </a:lnSpc>
            </a:pPr>
            <a:r>
              <a:rPr lang="en-GB" altLang="en-US" sz="2800" dirty="0"/>
              <a:t>Is applicable early in the course of illness, in conjunction with other therapies that are intended to prolong life, such as chemotherapy or radiation therapy, and includes those investigations needed to better understand and manage distressing clinical complications.</a:t>
            </a:r>
            <a:endParaRPr lang="en-US" altLang="en-US" sz="2800" dirty="0"/>
          </a:p>
          <a:p>
            <a:endParaRPr lang="en-KE" dirty="0"/>
          </a:p>
        </p:txBody>
      </p:sp>
    </p:spTree>
    <p:extLst>
      <p:ext uri="{BB962C8B-B14F-4D97-AF65-F5344CB8AC3E}">
        <p14:creationId xmlns:p14="http://schemas.microsoft.com/office/powerpoint/2010/main" val="298314424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2A891-45E1-98EB-99E2-A03E02A63BE8}"/>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92FB5299-3E86-08AE-352F-E27B053A1C7E}"/>
              </a:ext>
            </a:extLst>
          </p:cNvPr>
          <p:cNvSpPr>
            <a:spLocks noGrp="1"/>
          </p:cNvSpPr>
          <p:nvPr>
            <p:ph idx="1"/>
          </p:nvPr>
        </p:nvSpPr>
        <p:spPr/>
        <p:txBody>
          <a:bodyPr/>
          <a:lstStyle/>
          <a:p>
            <a:r>
              <a:rPr lang="en-US" dirty="0"/>
              <a:t>The instructions identify the maximum time that can be spent safely in the patient’s room, the shielding equipment to be used, and special precautions and actions to be taken if the implant is dislodged. The nurse should explains the rationale for these precautions to keep the patient from feeling unduly isolated.</a:t>
            </a:r>
            <a:endParaRPr lang="en-KE" dirty="0"/>
          </a:p>
        </p:txBody>
      </p:sp>
    </p:spTree>
    <p:extLst>
      <p:ext uri="{BB962C8B-B14F-4D97-AF65-F5344CB8AC3E}">
        <p14:creationId xmlns:p14="http://schemas.microsoft.com/office/powerpoint/2010/main" val="7456966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F51CC-5EDF-B784-B2F0-2B31CA8074F3}"/>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B45BE584-73BC-E03E-ADD4-4572A2A43B5A}"/>
              </a:ext>
            </a:extLst>
          </p:cNvPr>
          <p:cNvSpPr>
            <a:spLocks noGrp="1"/>
          </p:cNvSpPr>
          <p:nvPr>
            <p:ph idx="1"/>
          </p:nvPr>
        </p:nvSpPr>
        <p:spPr/>
        <p:txBody>
          <a:bodyPr/>
          <a:lstStyle/>
          <a:p>
            <a:r>
              <a:rPr lang="en-US" b="1" dirty="0"/>
              <a:t>Hormonal therapy</a:t>
            </a:r>
          </a:p>
          <a:p>
            <a:r>
              <a:rPr lang="en-US" dirty="0"/>
              <a:t>E.g. breast cancer, can be stimulated to grow by certain hormones.</a:t>
            </a:r>
          </a:p>
          <a:p>
            <a:endParaRPr lang="en-US" dirty="0"/>
          </a:p>
          <a:p>
            <a:r>
              <a:rPr lang="en-US" dirty="0"/>
              <a:t> Hormonal therapy acts by altering the production of these hormones, or blocking their action, and can help slow the growth of the cancer. </a:t>
            </a:r>
          </a:p>
          <a:p>
            <a:endParaRPr lang="en-KE" dirty="0"/>
          </a:p>
        </p:txBody>
      </p:sp>
    </p:spTree>
    <p:extLst>
      <p:ext uri="{BB962C8B-B14F-4D97-AF65-F5344CB8AC3E}">
        <p14:creationId xmlns:p14="http://schemas.microsoft.com/office/powerpoint/2010/main" val="38871503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C58F-FBFB-7D57-B462-5E7FE9FAE456}"/>
              </a:ext>
            </a:extLst>
          </p:cNvPr>
          <p:cNvSpPr>
            <a:spLocks noGrp="1"/>
          </p:cNvSpPr>
          <p:nvPr>
            <p:ph type="title"/>
          </p:nvPr>
        </p:nvSpPr>
        <p:spPr/>
        <p:txBody>
          <a:bodyPr/>
          <a:lstStyle/>
          <a:p>
            <a:r>
              <a:rPr lang="en-US" dirty="0"/>
              <a:t>Nutritional Support in Cancer Care</a:t>
            </a:r>
            <a:endParaRPr lang="en-KE" dirty="0"/>
          </a:p>
        </p:txBody>
      </p:sp>
      <p:sp>
        <p:nvSpPr>
          <p:cNvPr id="3" name="Content Placeholder 2">
            <a:extLst>
              <a:ext uri="{FF2B5EF4-FFF2-40B4-BE49-F238E27FC236}">
                <a16:creationId xmlns:a16="http://schemas.microsoft.com/office/drawing/2014/main" id="{391BF6AA-DEBD-9276-190D-DF17C10DC999}"/>
              </a:ext>
            </a:extLst>
          </p:cNvPr>
          <p:cNvSpPr>
            <a:spLocks noGrp="1"/>
          </p:cNvSpPr>
          <p:nvPr>
            <p:ph idx="1"/>
          </p:nvPr>
        </p:nvSpPr>
        <p:spPr/>
        <p:txBody>
          <a:bodyPr/>
          <a:lstStyle/>
          <a:p>
            <a:r>
              <a:rPr lang="en-US" dirty="0"/>
              <a:t>Nutrition is fundamental component of cancer management. As soon as cancer is diagnosed the cancer patient must be advised to give up foods with high carbohydrates, fats, refined sugars, red meat, animal milk and milk products. Drinking alcohol and smoking must stop forth with. The patient’s diet should constitute whole grains, vegetables, fruits and a lot of water</a:t>
            </a:r>
            <a:endParaRPr lang="en-KE" dirty="0"/>
          </a:p>
        </p:txBody>
      </p:sp>
    </p:spTree>
    <p:extLst>
      <p:ext uri="{BB962C8B-B14F-4D97-AF65-F5344CB8AC3E}">
        <p14:creationId xmlns:p14="http://schemas.microsoft.com/office/powerpoint/2010/main" val="36697277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C4268-903C-5EDE-4D43-CA9CA07316B9}"/>
              </a:ext>
            </a:extLst>
          </p:cNvPr>
          <p:cNvSpPr>
            <a:spLocks noGrp="1"/>
          </p:cNvSpPr>
          <p:nvPr>
            <p:ph type="title"/>
          </p:nvPr>
        </p:nvSpPr>
        <p:spPr/>
        <p:txBody>
          <a:bodyPr/>
          <a:lstStyle/>
          <a:p>
            <a:r>
              <a:rPr lang="en-US" dirty="0"/>
              <a:t>Hospice care</a:t>
            </a:r>
            <a:endParaRPr lang="en-KE" dirty="0"/>
          </a:p>
        </p:txBody>
      </p:sp>
      <p:sp>
        <p:nvSpPr>
          <p:cNvPr id="3" name="Content Placeholder 2">
            <a:extLst>
              <a:ext uri="{FF2B5EF4-FFF2-40B4-BE49-F238E27FC236}">
                <a16:creationId xmlns:a16="http://schemas.microsoft.com/office/drawing/2014/main" id="{966F7CA5-6E13-CAB8-7C6E-267FE2973F55}"/>
              </a:ext>
            </a:extLst>
          </p:cNvPr>
          <p:cNvSpPr>
            <a:spLocks noGrp="1"/>
          </p:cNvSpPr>
          <p:nvPr>
            <p:ph idx="1"/>
          </p:nvPr>
        </p:nvSpPr>
        <p:spPr/>
        <p:txBody>
          <a:bodyPr/>
          <a:lstStyle/>
          <a:p>
            <a:r>
              <a:rPr lang="en-US" dirty="0"/>
              <a:t>Hospice care focuses on the </a:t>
            </a:r>
            <a:r>
              <a:rPr lang="en-US" dirty="0" err="1"/>
              <a:t>care,comfort</a:t>
            </a:r>
            <a:r>
              <a:rPr lang="en-US" dirty="0"/>
              <a:t> and quality of life of a person with serious illness and approaching end of life</a:t>
            </a:r>
          </a:p>
          <a:p>
            <a:r>
              <a:rPr lang="en-US" dirty="0"/>
              <a:t>The illness may be impossible to cure or the patient may choose not to take certain treatment</a:t>
            </a:r>
          </a:p>
          <a:p>
            <a:r>
              <a:rPr lang="en-US" dirty="0"/>
              <a:t>Hospice care provides comprehensive comfort care like palliative care as well as family support but in hospice care the attempts to cure patient are stopped</a:t>
            </a:r>
          </a:p>
          <a:p>
            <a:r>
              <a:rPr lang="en-US" dirty="0"/>
              <a:t>It is offered in two </a:t>
            </a:r>
            <a:r>
              <a:rPr lang="en-US" dirty="0" err="1"/>
              <a:t>settings;home</a:t>
            </a:r>
            <a:r>
              <a:rPr lang="en-US" dirty="0"/>
              <a:t> or facility like nursing home, hospital or hospice </a:t>
            </a:r>
            <a:r>
              <a:rPr lang="en-US" dirty="0" err="1"/>
              <a:t>centre</a:t>
            </a:r>
            <a:endParaRPr lang="en-KE" dirty="0"/>
          </a:p>
        </p:txBody>
      </p:sp>
    </p:spTree>
    <p:extLst>
      <p:ext uri="{BB962C8B-B14F-4D97-AF65-F5344CB8AC3E}">
        <p14:creationId xmlns:p14="http://schemas.microsoft.com/office/powerpoint/2010/main" val="240742681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FA82-31C9-3B3A-707C-116AB3FBE3DD}"/>
              </a:ext>
            </a:extLst>
          </p:cNvPr>
          <p:cNvSpPr>
            <a:spLocks noGrp="1"/>
          </p:cNvSpPr>
          <p:nvPr>
            <p:ph type="title"/>
          </p:nvPr>
        </p:nvSpPr>
        <p:spPr/>
        <p:txBody>
          <a:bodyPr/>
          <a:lstStyle/>
          <a:p>
            <a:r>
              <a:rPr lang="en-US" dirty="0"/>
              <a:t>REFERENCES</a:t>
            </a:r>
            <a:endParaRPr lang="en-KE" dirty="0"/>
          </a:p>
        </p:txBody>
      </p:sp>
      <p:sp>
        <p:nvSpPr>
          <p:cNvPr id="3" name="Content Placeholder 2">
            <a:extLst>
              <a:ext uri="{FF2B5EF4-FFF2-40B4-BE49-F238E27FC236}">
                <a16:creationId xmlns:a16="http://schemas.microsoft.com/office/drawing/2014/main" id="{954AB231-7B89-F215-9DD5-E3A841DBF83C}"/>
              </a:ext>
            </a:extLst>
          </p:cNvPr>
          <p:cNvSpPr>
            <a:spLocks noGrp="1"/>
          </p:cNvSpPr>
          <p:nvPr>
            <p:ph idx="1"/>
          </p:nvPr>
        </p:nvSpPr>
        <p:spPr/>
        <p:txBody>
          <a:bodyPr/>
          <a:lstStyle/>
          <a:p>
            <a:endParaRPr lang="en-KE" dirty="0"/>
          </a:p>
        </p:txBody>
      </p:sp>
    </p:spTree>
    <p:extLst>
      <p:ext uri="{BB962C8B-B14F-4D97-AF65-F5344CB8AC3E}">
        <p14:creationId xmlns:p14="http://schemas.microsoft.com/office/powerpoint/2010/main" val="360606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C0127-6F23-53ED-F22E-64EAFF53C419}"/>
              </a:ext>
            </a:extLst>
          </p:cNvPr>
          <p:cNvSpPr>
            <a:spLocks noGrp="1"/>
          </p:cNvSpPr>
          <p:nvPr>
            <p:ph type="title"/>
          </p:nvPr>
        </p:nvSpPr>
        <p:spPr/>
        <p:txBody>
          <a:bodyPr/>
          <a:lstStyle/>
          <a:p>
            <a:r>
              <a:rPr lang="en-US" dirty="0"/>
              <a:t>Goals of Palliative care</a:t>
            </a:r>
            <a:endParaRPr lang="en-KE" dirty="0"/>
          </a:p>
        </p:txBody>
      </p:sp>
      <p:sp>
        <p:nvSpPr>
          <p:cNvPr id="3" name="Content Placeholder 2">
            <a:extLst>
              <a:ext uri="{FF2B5EF4-FFF2-40B4-BE49-F238E27FC236}">
                <a16:creationId xmlns:a16="http://schemas.microsoft.com/office/drawing/2014/main" id="{159700AF-ECF5-22A0-C87A-7EB6EE1EC834}"/>
              </a:ext>
            </a:extLst>
          </p:cNvPr>
          <p:cNvSpPr>
            <a:spLocks noGrp="1"/>
          </p:cNvSpPr>
          <p:nvPr>
            <p:ph idx="1"/>
          </p:nvPr>
        </p:nvSpPr>
        <p:spPr/>
        <p:txBody>
          <a:bodyPr/>
          <a:lstStyle/>
          <a:p>
            <a:pPr eaLnBrk="1" hangingPunct="1">
              <a:buFont typeface="Wingdings" panose="05000000000000000000" pitchFamily="2" charset="2"/>
              <a:buNone/>
            </a:pPr>
            <a:r>
              <a:rPr lang="en-GB" altLang="en-US" dirty="0"/>
              <a:t>The goal of offering palliative care to patients and their families, is not to cure them, but to:</a:t>
            </a:r>
          </a:p>
          <a:p>
            <a:pPr eaLnBrk="1" hangingPunct="1"/>
            <a:r>
              <a:rPr lang="en-GB" altLang="en-US" dirty="0"/>
              <a:t>Improve quality of life for patients and their families throughout the course of the disease.</a:t>
            </a:r>
          </a:p>
          <a:p>
            <a:pPr eaLnBrk="1" hangingPunct="1"/>
            <a:r>
              <a:rPr lang="en-GB" altLang="en-US" dirty="0"/>
              <a:t>Facilitate adjustments to the many losses patients and their families face, and </a:t>
            </a:r>
          </a:p>
          <a:p>
            <a:pPr eaLnBrk="1" hangingPunct="1"/>
            <a:r>
              <a:rPr lang="en-GB" altLang="en-US" dirty="0"/>
              <a:t>Facilitate the attainment of a dignified death with minimal distress in the patient’s place of choice.</a:t>
            </a:r>
            <a:endParaRPr lang="en-US" altLang="en-US" dirty="0"/>
          </a:p>
          <a:p>
            <a:endParaRPr lang="en-KE" dirty="0"/>
          </a:p>
        </p:txBody>
      </p:sp>
    </p:spTree>
    <p:extLst>
      <p:ext uri="{BB962C8B-B14F-4D97-AF65-F5344CB8AC3E}">
        <p14:creationId xmlns:p14="http://schemas.microsoft.com/office/powerpoint/2010/main" val="4700799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5016</Words>
  <Application>Microsoft Office PowerPoint</Application>
  <PresentationFormat>Widescreen</PresentationFormat>
  <Paragraphs>559</Paragraphs>
  <Slides>84</Slides>
  <Notes>6</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84</vt:i4>
      </vt:variant>
    </vt:vector>
  </HeadingPairs>
  <TitlesOfParts>
    <vt:vector size="94" baseType="lpstr">
      <vt:lpstr>Arial</vt:lpstr>
      <vt:lpstr>Calibri</vt:lpstr>
      <vt:lpstr>Calibri Light</vt:lpstr>
      <vt:lpstr>Tahoma</vt:lpstr>
      <vt:lpstr>Times New Roman</vt:lpstr>
      <vt:lpstr>Wingdings</vt:lpstr>
      <vt:lpstr>Wingdings 3</vt:lpstr>
      <vt:lpstr>Office Theme</vt:lpstr>
      <vt:lpstr>1_Office Theme</vt:lpstr>
      <vt:lpstr>Microsoft Excel Chart</vt:lpstr>
      <vt:lpstr>PALLIATIVE CARE AND ONCOLOGY NURSING</vt:lpstr>
      <vt:lpstr>BACKGROUND OF PALLIATIVE CARE</vt:lpstr>
      <vt:lpstr>PowerPoint Presentation</vt:lpstr>
      <vt:lpstr>PowerPoint Presentation</vt:lpstr>
      <vt:lpstr>PowerPoint Presentation</vt:lpstr>
      <vt:lpstr>Concept of palliative care</vt:lpstr>
      <vt:lpstr>PowerPoint Presentation</vt:lpstr>
      <vt:lpstr>PowerPoint Presentation</vt:lpstr>
      <vt:lpstr>Goals of Palliative care</vt:lpstr>
      <vt:lpstr>Who needs palliative care</vt:lpstr>
      <vt:lpstr>Palliative care team</vt:lpstr>
      <vt:lpstr>Principles of palliative care</vt:lpstr>
      <vt:lpstr>PowerPoint Presentation</vt:lpstr>
      <vt:lpstr>PowerPoint Presentation</vt:lpstr>
      <vt:lpstr>Approaches to palliative care</vt:lpstr>
      <vt:lpstr>Domains of palliative care</vt:lpstr>
      <vt:lpstr>HOLISTIC ASSESSMENT OF SYMPTOMS AND MANAGEMENT</vt:lpstr>
      <vt:lpstr>The experience of pain</vt:lpstr>
      <vt:lpstr>Classification of pain</vt:lpstr>
      <vt:lpstr>PowerPoint Presentation</vt:lpstr>
      <vt:lpstr>Pain and symptom assessment tools</vt:lpstr>
      <vt:lpstr>PowerPoint Presentation</vt:lpstr>
      <vt:lpstr>Pain measurement</vt:lpstr>
      <vt:lpstr>PowerPoint Presentation</vt:lpstr>
      <vt:lpstr>Pain Rating Scales</vt:lpstr>
      <vt:lpstr>Assessment cont;</vt:lpstr>
      <vt:lpstr>Pain Management</vt:lpstr>
      <vt:lpstr>Pain management</vt:lpstr>
      <vt:lpstr>Examples of non-pharmacological measures</vt:lpstr>
      <vt:lpstr>Pain management</vt:lpstr>
      <vt:lpstr>WHO 3 Step Analgesic Ladder</vt:lpstr>
      <vt:lpstr>General rules</vt:lpstr>
      <vt:lpstr>Step 1 analgesics</vt:lpstr>
      <vt:lpstr>Step 2 analgesics</vt:lpstr>
      <vt:lpstr>Step 3 analgesics</vt:lpstr>
      <vt:lpstr>Care of patients suffering from chronic illness</vt:lpstr>
      <vt:lpstr>END OF LIFE CARE-Death Process</vt:lpstr>
      <vt:lpstr>Symptoms at the end of life</vt:lpstr>
      <vt:lpstr>Death Process</vt:lpstr>
      <vt:lpstr>Kubler-Ross Theory</vt:lpstr>
      <vt:lpstr>PowerPoint Presentation</vt:lpstr>
      <vt:lpstr>PowerPoint Presentation</vt:lpstr>
      <vt:lpstr>Care of the dying Patient</vt:lpstr>
      <vt:lpstr>Management in the last hours</vt:lpstr>
      <vt:lpstr>Preparation</vt:lpstr>
      <vt:lpstr>Symptom management</vt:lpstr>
      <vt:lpstr>PowerPoint Presentation</vt:lpstr>
      <vt:lpstr>At the time of death</vt:lpstr>
      <vt:lpstr>LAST OFFICES</vt:lpstr>
      <vt:lpstr>Grief and Bereavement </vt:lpstr>
      <vt:lpstr>Grief</vt:lpstr>
      <vt:lpstr>Types of grief </vt:lpstr>
      <vt:lpstr>The process of grieving</vt:lpstr>
      <vt:lpstr>The grief wheel</vt:lpstr>
      <vt:lpstr>The grief wheel</vt:lpstr>
      <vt:lpstr>The grief wheel</vt:lpstr>
      <vt:lpstr>The grief wheel</vt:lpstr>
      <vt:lpstr>The grief wheel</vt:lpstr>
      <vt:lpstr>The grief wheel</vt:lpstr>
      <vt:lpstr>The task of grieving </vt:lpstr>
      <vt:lpstr>The task of grieving </vt:lpstr>
      <vt:lpstr>The task of grieving </vt:lpstr>
      <vt:lpstr>Supporting the bereaved</vt:lpstr>
      <vt:lpstr>Types of bereavement support</vt:lpstr>
      <vt:lpstr>Types of bereavement support</vt:lpstr>
      <vt:lpstr>Types of bereavement support</vt:lpstr>
      <vt:lpstr>Types of bereavement support</vt:lpstr>
      <vt:lpstr>ONCOLOGY NURSING</vt:lpstr>
      <vt:lpstr>PowerPoint Presentation</vt:lpstr>
      <vt:lpstr>Cancer treatment modalities</vt:lpstr>
      <vt:lpstr>Roles of a nurse</vt:lpstr>
      <vt:lpstr>PowerPoint Presentation</vt:lpstr>
      <vt:lpstr>PowerPoint Presentation</vt:lpstr>
      <vt:lpstr>PowerPoint Presentation</vt:lpstr>
      <vt:lpstr>Roles of a Nurse</vt:lpstr>
      <vt:lpstr>PowerPoint Presentation</vt:lpstr>
      <vt:lpstr>PowerPoint Presentation</vt:lpstr>
      <vt:lpstr>Roles of a Nurse</vt:lpstr>
      <vt:lpstr>PowerPoint Presentation</vt:lpstr>
      <vt:lpstr>PowerPoint Presentation</vt:lpstr>
      <vt:lpstr>PowerPoint Presentation</vt:lpstr>
      <vt:lpstr>Nutritional Support in Cancer Care</vt:lpstr>
      <vt:lpstr>Hospice care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PALLIATIVE CARE AND ONCOLOGY NURSING</dc:title>
  <dc:creator>rachel chepleting</dc:creator>
  <cp:lastModifiedBy>rachel chepleting</cp:lastModifiedBy>
  <cp:revision>7</cp:revision>
  <dcterms:created xsi:type="dcterms:W3CDTF">2023-01-12T12:49:39Z</dcterms:created>
  <dcterms:modified xsi:type="dcterms:W3CDTF">2023-01-13T12:23:31Z</dcterms:modified>
</cp:coreProperties>
</file>